
<file path=[Content_Types].xml><?xml version="1.0" encoding="utf-8"?>
<Types xmlns="http://schemas.openxmlformats.org/package/2006/content-types">
  <Override PartName="/ppt/slides/slide94.xml" ContentType="application/vnd.openxmlformats-officedocument.presentationml.slide+xml"/>
  <Override PartName="/ppt/slides/slide142.xml" ContentType="application/vnd.openxmlformats-officedocument.presentationml.slide+xml"/>
  <Override PartName="/ppt/slides/slide218.xml" ContentType="application/vnd.openxmlformats-officedocument.presentationml.slide+xml"/>
  <Override PartName="/ppt/slideLayouts/slideLayout93.xml" ContentType="application/vnd.openxmlformats-officedocument.presentationml.slideLayout+xml"/>
  <Override PartName="/ppt/slideLayouts/slideLayout146.xml" ContentType="application/vnd.openxmlformats-officedocument.presentationml.slideLayout+xml"/>
  <Override PartName="/ppt/notesSlides/notesSlide85.xml" ContentType="application/vnd.openxmlformats-officedocument.presentationml.notesSlide+xml"/>
  <Override PartName="/ppt/notesSlides/notesSlide141.xml" ContentType="application/vnd.openxmlformats-officedocument.presentationml.notesSlide+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171.xml" ContentType="application/vnd.openxmlformats-officedocument.presentationml.slideLayout+xml"/>
  <Override PartName="/ppt/notesSlides/notesSlide217.xml" ContentType="application/vnd.openxmlformats-officedocument.presentationml.notesSlide+xml"/>
  <Default Extension="xml" ContentType="application/xml"/>
  <Override PartName="/ppt/slides/slide50.xml" ContentType="application/vnd.openxmlformats-officedocument.presentationml.slide+xml"/>
  <Override PartName="/ppt/slideLayouts/slideLayout24.xml" ContentType="application/vnd.openxmlformats-officedocument.presentationml.slideLayout+xml"/>
  <Override PartName="/ppt/slideLayouts/slideLayout71.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slides/slide221.xml" ContentType="application/vnd.openxmlformats-officedocument.presentationml.slide+xml"/>
  <Override PartName="/ppt/slideLayouts/slideLayout102.xml" ContentType="application/vnd.openxmlformats-officedocument.presentationml.slideLayout+xml"/>
  <Override PartName="/ppt/notesSlides/notesSlide41.xml" ContentType="application/vnd.openxmlformats-officedocument.presentationml.notesSlide+xml"/>
  <Override PartName="/ppt/notesSlides/notesSlide179.xml" ContentType="application/vnd.openxmlformats-officedocument.presentationml.notesSlide+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s/slide158.xml" ContentType="application/vnd.openxmlformats-officedocument.presentationml.slide+xml"/>
  <Override PartName="/ppt/slideLayouts/slideLayout225.xml" ContentType="application/vnd.openxmlformats-officedocument.presentationml.slideLayout+xml"/>
  <Override PartName="/ppt/notesSlides/notesSlide220.xml" ContentType="application/vnd.openxmlformats-officedocument.presentationml.notesSlide+xml"/>
  <Override PartName="/ppt/slides/slide136.xml" ContentType="application/vnd.openxmlformats-officedocument.presentationml.slide+xml"/>
  <Override PartName="/ppt/slides/slide183.xml" ContentType="application/vnd.openxmlformats-officedocument.presentationml.slide+xml"/>
  <Override PartName="/ppt/slideLayouts/slideLayout203.xml" ContentType="application/vnd.openxmlformats-officedocument.presentationml.slideLayout+xml"/>
  <Override PartName="/ppt/notesSlides/notesSlide7.xml" ContentType="application/vnd.openxmlformats-officedocument.presentationml.notesSlide+xml"/>
  <Override PartName="/ppt/notesSlides/notesSlide157.xml" ContentType="application/vnd.openxmlformats-officedocument.presentationml.notesSlide+xml"/>
  <Override PartName="/ppt/slides/slide88.xml" ContentType="application/vnd.openxmlformats-officedocument.presentationml.slide+xml"/>
  <Override PartName="/ppt/theme/theme10.xml" ContentType="application/vnd.openxmlformats-officedocument.theme+xml"/>
  <Override PartName="/ppt/slideLayouts/slideLayout87.xml" ContentType="application/vnd.openxmlformats-officedocument.presentationml.slideLayout+xml"/>
  <Override PartName="/ppt/slideLayouts/slideLayout187.xml" ContentType="application/vnd.openxmlformats-officedocument.presentationml.slideLayout+xml"/>
  <Override PartName="/ppt/notesSlides/notesSlide135.xml" ContentType="application/vnd.openxmlformats-officedocument.presentationml.notesSlide+xml"/>
  <Override PartName="/ppt/notesSlides/notesSlide182.xml" ContentType="application/vnd.openxmlformats-officedocument.presentationml.notesSlide+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slides/slide161.xml" ContentType="application/vnd.openxmlformats-officedocument.presentationml.slide+xml"/>
  <Override PartName="/ppt/slideLayouts/slideLayout118.xml" ContentType="application/vnd.openxmlformats-officedocument.presentationml.slideLayout+xml"/>
  <Override PartName="/ppt/slideLayouts/slideLayout165.xml" ContentType="application/vnd.openxmlformats-officedocument.presentationml.slideLayout+xml"/>
  <Default Extension="png" ContentType="image/png"/>
  <Override PartName="/ppt/notesSlides/notesSlide79.xml" ContentType="application/vnd.openxmlformats-officedocument.presentationml.notesSlide+xml"/>
  <Override PartName="/ppt/theme/theme2.xml" ContentType="application/vnd.openxmlformats-officedocument.theme+xml"/>
  <Override PartName="/ppt/slideLayouts/slideLayout18.xml" ContentType="application/vnd.openxmlformats-officedocument.presentationml.slideLayout+xml"/>
  <Override PartName="/ppt/slideLayouts/slideLayout65.xml" ContentType="application/vnd.openxmlformats-officedocument.presentationml.slideLayout+xml"/>
  <Override PartName="/ppt/notesSlides/notesSlide57.xml" ContentType="application/vnd.openxmlformats-officedocument.presentationml.notesSlide+xml"/>
  <Override PartName="/ppt/notesSlides/notesSlide113.xml" ContentType="application/vnd.openxmlformats-officedocument.presentationml.notesSlide+xml"/>
  <Override PartName="/ppt/notesSlides/notesSlide160.xml" ContentType="application/vnd.openxmlformats-officedocument.presentationml.notesSlide+xml"/>
  <Override PartName="/ppt/slides/slide44.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Override PartName="/ppt/slideLayouts/slideLayout43.xml" ContentType="application/vnd.openxmlformats-officedocument.presentationml.slideLayout+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slideLayouts/slideLayout190.xml" ContentType="application/vnd.openxmlformats-officedocument.presentationml.slideLayout+xml"/>
  <Override PartName="/ppt/notesSlides/notesSlide236.xml" ContentType="application/vnd.openxmlformats-officedocument.presentationml.notesSlide+xml"/>
  <Override PartName="/ppt/slides/slide22.xml" ContentType="application/vnd.openxmlformats-officedocument.presentationml.slide+xml"/>
  <Override PartName="/ppt/slides/slide199.xml" ContentType="application/vnd.openxmlformats-officedocument.presentationml.slide+xml"/>
  <Override PartName="/ppt/slideLayouts/slideLayout219.xml" ContentType="application/vnd.openxmlformats-officedocument.presentationml.slideLayout+xml"/>
  <Override PartName="/ppt/notesSlides/notesSlide35.xml" ContentType="application/vnd.openxmlformats-officedocument.presentationml.notesSlide+xml"/>
  <Override PartName="/ppt/notesSlides/notesSlide82.xml" ContentType="application/vnd.openxmlformats-officedocument.presentationml.notesSlide+xml"/>
  <Override PartName="/ppt/notesSlides/notesSlide214.xml" ContentType="application/vnd.openxmlformats-officedocument.presentationml.notesSlide+xml"/>
  <Override PartName="/ppt/slideLayouts/slideLayout21.xml" ContentType="application/vnd.openxmlformats-officedocument.presentationml.slideLayout+xml"/>
  <Override PartName="/ppt/slideLayouts/slideLayout121.xml" ContentType="application/vnd.openxmlformats-officedocument.presentationml.slideLayout+xml"/>
  <Override PartName="/ppt/theme/theme26.xml" ContentType="application/vnd.openxmlformats-officedocument.them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notesSlides/notesSlide198.xml" ContentType="application/vnd.openxmlformats-officedocument.presentationml.notesSlide+xml"/>
  <Override PartName="/ppt/slides/slide177.xml" ContentType="application/vnd.openxmlformats-officedocument.presentationml.slide+xml"/>
  <Override PartName="/ppt/notesSlides/notesSlide129.xml" ContentType="application/vnd.openxmlformats-officedocument.presentationml.notesSlide+xml"/>
  <Override PartName="/ppt/notesSlides/notesSlide176.xml" ContentType="application/vnd.openxmlformats-officedocument.presentationml.notesSlide+xml"/>
  <Override PartName="/ppt/slides/slide108.xml" ContentType="application/vnd.openxmlformats-officedocument.presentationml.slide+xml"/>
  <Override PartName="/ppt/slides/slide155.xml" ContentType="application/vnd.openxmlformats-officedocument.presentationml.slide+xml"/>
  <Override PartName="/ppt/slideLayouts/slideLayout222.xml" ContentType="application/vnd.openxmlformats-officedocument.presentationml.slideLayout+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slideLayouts/slideLayout159.xml" ContentType="application/vnd.openxmlformats-officedocument.presentationml.slideLayout+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notesSlides/notesSlide15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slideLayouts/slideLayout137.xml" ContentType="application/vnd.openxmlformats-officedocument.presentationml.slideLayout+xml"/>
  <Override PartName="/ppt/slideLayouts/slideLayout184.xml" ContentType="application/vnd.openxmlformats-officedocument.presentationml.slideLayout+xml"/>
  <Override PartName="/ppt/slideLayouts/slideLayout200.xml" ContentType="application/vnd.openxmlformats-officedocument.presentationml.slideLayout+xml"/>
  <Override PartName="/ppt/notesSlides/notesSlide98.xml" ContentType="application/vnd.openxmlformats-officedocument.presentationml.notesSlide+xml"/>
  <Override PartName="/ppt/notesSlides/notesSlide132.xml" ContentType="application/vnd.openxmlformats-officedocument.presentationml.notesSlide+xml"/>
  <Override PartName="/ppt/slides/slide111.xml" ContentType="application/vnd.openxmlformats-officedocument.presentationml.slide+xml"/>
  <Override PartName="/ppt/slides/slide209.xml" ContentType="application/vnd.openxmlformats-officedocument.presentationml.slide+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slides/slide16.xml" ContentType="application/vnd.openxmlformats-officedocument.presentationml.slide+xml"/>
  <Override PartName="/ppt/slides/slide63.xml" ContentType="application/vnd.openxmlformats-officedocument.presentationml.slide+xml"/>
  <Override PartName="/ppt/slides/slide234.xml" ContentType="application/vnd.openxmlformats-officedocument.presentationml.slide+xml"/>
  <Override PartName="/ppt/slideLayouts/slideLayout15.xml" ContentType="application/vnd.openxmlformats-officedocument.presentationml.slideLayout+xml"/>
  <Override PartName="/ppt/slideLayouts/slideLayout62.xml" ContentType="application/vnd.openxmlformats-officedocument.presentationml.slideLayout+xml"/>
  <Override PartName="/ppt/slideLayouts/slideLayout115.xml" ContentType="application/vnd.openxmlformats-officedocument.presentationml.slideLayout+xml"/>
  <Override PartName="/ppt/slideLayouts/slideLayout162.xml" ContentType="application/vnd.openxmlformats-officedocument.presentationml.slideLayout+xml"/>
  <Override PartName="/ppt/theme/themeOverride3.xml" ContentType="application/vnd.openxmlformats-officedocument.themeOverride+xml"/>
  <Override PartName="/ppt/notesSlides/notesSlide110.xml" ContentType="application/vnd.openxmlformats-officedocument.presentationml.notesSlide+xml"/>
  <Override PartName="/ppt/notesSlides/notesSlide208.xml" ContentType="application/vnd.openxmlformats-officedocument.presentationml.notesSlide+xml"/>
  <Override PartName="/ppt/slides/slide41.xml" ContentType="application/vnd.openxmlformats-officedocument.presentationml.slide+xml"/>
  <Override PartName="/ppt/slideLayouts/slideLayout140.xml" ContentType="application/vnd.openxmlformats-officedocument.presentationml.slideLayout+xml"/>
  <Override PartName="/ppt/slideLayouts/slideLayout238.xml" ContentType="application/vnd.openxmlformats-officedocument.presentationml.slideLayout+xml"/>
  <Override PartName="/ppt/notesSlides/notesSlide54.xml" ContentType="application/vnd.openxmlformats-officedocument.presentationml.notesSlide+xml"/>
  <Override PartName="/ppt/notesSlides/notesSlide233.xml" ContentType="application/vnd.openxmlformats-officedocument.presentationml.notesSlide+xml"/>
  <Override PartName="/ppt/slideMasters/slideMaster24.xml" ContentType="application/vnd.openxmlformats-officedocument.presentationml.slideMaster+xml"/>
  <Override PartName="/ppt/slides/slide149.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Layouts/slideLayout40.xml" ContentType="application/vnd.openxmlformats-officedocument.presentationml.slideLayout+xml"/>
  <Override PartName="/ppt/notesSlides/notesSlide32.xml" ContentType="application/vnd.openxmlformats-officedocument.presentationml.notesSlide+xml"/>
  <Override PartName="/ppt/slideLayouts/slideLayout216.xml" ContentType="application/vnd.openxmlformats-officedocument.presentationml.slideLayout+xml"/>
  <Override PartName="/ppt/theme/theme23.xml" ContentType="application/vnd.openxmlformats-officedocument.theme+xml"/>
  <Override PartName="/ppt/notesSlides/notesSlide148.xml" ContentType="application/vnd.openxmlformats-officedocument.presentationml.notesSlide+xml"/>
  <Override PartName="/ppt/notesSlides/notesSlide195.xml" ContentType="application/vnd.openxmlformats-officedocument.presentationml.notesSlide+xml"/>
  <Override PartName="/ppt/notesSlides/notesSlide211.xml" ContentType="application/vnd.openxmlformats-officedocument.presentationml.notesSlide+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slideLayouts/slideLayout241.xml" ContentType="application/vnd.openxmlformats-officedocument.presentationml.slideLayout+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78.xml" ContentType="application/vnd.openxmlformats-officedocument.presentationml.slideLayout+xml"/>
  <Override PartName="/ppt/notesSlides/notesSlide126.xml" ContentType="application/vnd.openxmlformats-officedocument.presentationml.notesSlide+xml"/>
  <Override PartName="/ppt/notesSlides/notesSlide173.xml" ContentType="application/vnd.openxmlformats-officedocument.presentationml.notesSlide+xml"/>
  <Override PartName="/ppt/slideMasters/slideMaster2.xml" ContentType="application/vnd.openxmlformats-officedocument.presentationml.slideMaster+xml"/>
  <Override PartName="/ppt/slides/slide57.xml" ContentType="application/vnd.openxmlformats-officedocument.presentationml.slide+xml"/>
  <Override PartName="/ppt/slides/slide105.xml" ContentType="application/vnd.openxmlformats-officedocument.presentationml.slide+xml"/>
  <Override PartName="/ppt/slides/slide152.xml" ContentType="application/vnd.openxmlformats-officedocument.presentationml.slide+xml"/>
  <Override PartName="/ppt/slideLayouts/slideLayout109.xml" ContentType="application/vnd.openxmlformats-officedocument.presentationml.slideLayout+xml"/>
  <Override PartName="/ppt/slideLayouts/slideLayout156.xml" ContentType="application/vnd.openxmlformats-officedocument.presentationml.slideLayout+xml"/>
  <Override PartName="/ppt/notesSlides/notesSlide1.xml" ContentType="application/vnd.openxmlformats-officedocument.presentationml.notesSlide+xml"/>
  <Override PartName="/ppt/notesSlides/notesSlide104.xml" ContentType="application/vnd.openxmlformats-officedocument.presentationml.notesSlide+xml"/>
  <Override PartName="/ppt/notesSlides/notesSlide151.xml" ContentType="application/vnd.openxmlformats-officedocument.presentationml.notesSlide+xml"/>
  <Override PartName="/ppt/slides/slide130.xml" ContentType="application/vnd.openxmlformats-officedocument.presentationml.slide+xml"/>
  <Override PartName="/ppt/slides/slide228.xml" ContentType="application/vnd.openxmlformats-officedocument.presentationml.slide+xml"/>
  <Override PartName="/ppt/slideLayouts/slideLayout56.xml" ContentType="application/vnd.openxmlformats-officedocument.presentationml.slideLayout+xml"/>
  <Override PartName="/ppt/notesSlides/notesSlide48.xml" ContentType="application/vnd.openxmlformats-officedocument.presentationml.notesSlide+xml"/>
  <Override PartName="/ppt/notesSlides/notesSlide95.xml" ContentType="application/vnd.openxmlformats-officedocument.presentationml.notesSlide+xml"/>
  <Override PartName="/ppt/slideMasters/slideMaster18.xml" ContentType="application/vnd.openxmlformats-officedocument.presentationml.slideMaster+xml"/>
  <Override PartName="/ppt/slides/slide35.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slideLayouts/slideLayout34.xml" ContentType="application/vnd.openxmlformats-officedocument.presentationml.slideLayout+xml"/>
  <Override PartName="/ppt/slideLayouts/slideLayout81.xml" ContentType="application/vnd.openxmlformats-officedocument.presentationml.slideLayout+xml"/>
  <Override PartName="/ppt/slideLayouts/slideLayout134.xml" ContentType="application/vnd.openxmlformats-officedocument.presentationml.slideLayout+xml"/>
  <Override PartName="/ppt/slideLayouts/slideLayout181.xml" ContentType="application/vnd.openxmlformats-officedocument.presentationml.slideLayout+xml"/>
  <Override PartName="/ppt/notesSlides/notesSlide227.xml" ContentType="application/vnd.openxmlformats-officedocument.presentationml.notesSlide+xml"/>
  <Override PartName="/ppt/slides/slide13.xml" ContentType="application/vnd.openxmlformats-officedocument.presentationml.slide+xml"/>
  <Override PartName="/ppt/slides/slide60.xml" ContentType="application/vnd.openxmlformats-officedocument.presentationml.slide+xml"/>
  <Override PartName="/ppt/slideLayouts/slideLayout112.xml" ContentType="application/vnd.openxmlformats-officedocument.presentationml.slideLayout+xml"/>
  <Override PartName="/ppt/notesSlides/notesSlide26.xml" ContentType="application/vnd.openxmlformats-officedocument.presentationml.notesSlide+xml"/>
  <Override PartName="/ppt/notesSlides/notesSlide73.xml" ContentType="application/vnd.openxmlformats-officedocument.presentationml.notesSlide+xml"/>
  <Override PartName="/ppt/notesSlides/notesSlide205.xml" ContentType="application/vnd.openxmlformats-officedocument.presentationml.notesSlide+xml"/>
  <Override PartName="/ppt/slides/slide168.xml" ContentType="application/vnd.openxmlformats-officedocument.presentationml.slide+xml"/>
  <Override PartName="/ppt/slides/slide231.xml" ContentType="application/vnd.openxmlformats-officedocument.presentationml.slide+xml"/>
  <Override PartName="/ppt/slideLayouts/slideLayout12.xml" ContentType="application/vnd.openxmlformats-officedocument.presentationml.slideLayout+xml"/>
  <Override PartName="/ppt/theme/theme17.xml" ContentType="application/vnd.openxmlformats-officedocument.theme+xml"/>
  <Override PartName="/ppt/slideLayouts/slideLayout235.xml" ContentType="application/vnd.openxmlformats-officedocument.presentationml.slideLayout+xml"/>
  <Override PartName="/ppt/notesSlides/notesSlide51.xml" ContentType="application/vnd.openxmlformats-officedocument.presentationml.notesSlide+xml"/>
  <Override PartName="/ppt/notesSlides/notesSlide189.xml" ContentType="application/vnd.openxmlformats-officedocument.presentationml.notesSlide+xml"/>
  <Override PartName="/ppt/slideMasters/slideMaster21.xml" ContentType="application/vnd.openxmlformats-officedocument.presentationml.slideMaster+xml"/>
  <Override PartName="/ppt/notesSlides/notesSlide167.xml" ContentType="application/vnd.openxmlformats-officedocument.presentationml.notesSlide+xml"/>
  <Override PartName="/ppt/notesSlides/notesSlide230.xml" ContentType="application/vnd.openxmlformats-officedocument.presentationml.notesSlide+xml"/>
  <Override PartName="/ppt/slides/slide98.xml" ContentType="application/vnd.openxmlformats-officedocument.presentationml.slide+xml"/>
  <Override PartName="/ppt/slides/slide146.xml" ContentType="application/vnd.openxmlformats-officedocument.presentationml.slide+xml"/>
  <Override PartName="/ppt/slides/slide193.xml" ContentType="application/vnd.openxmlformats-officedocument.presentationml.slide+xml"/>
  <Override PartName="/ppt/theme/theme9.xml" ContentType="application/vnd.openxmlformats-officedocument.theme+xml"/>
  <Override PartName="/ppt/slideLayouts/slideLayout213.xml" ContentType="application/vnd.openxmlformats-officedocument.presentationml.slideLayout+xml"/>
  <Override PartName="/ppt/slides/slide124.xml" ContentType="application/vnd.openxmlformats-officedocument.presentationml.slide+xml"/>
  <Override PartName="/ppt/slides/slide171.xml" ContentType="application/vnd.openxmlformats-officedocument.presentationml.slide+xml"/>
  <Override PartName="/ppt/slideLayouts/slideLayout97.xml" ContentType="application/vnd.openxmlformats-officedocument.presentationml.slideLayout+xml"/>
  <Override PartName="/ppt/theme/theme20.xml" ContentType="application/vnd.openxmlformats-officedocument.theme+xml"/>
  <Override PartName="/ppt/slideLayouts/slideLayout197.xml" ContentType="application/vnd.openxmlformats-officedocument.presentationml.slideLayout+xml"/>
  <Override PartName="/ppt/notesSlides/notesSlide89.xml" ContentType="application/vnd.openxmlformats-officedocument.presentationml.notesSlide+xml"/>
  <Override PartName="/ppt/notesSlides/notesSlide145.xml" ContentType="application/vnd.openxmlformats-officedocument.presentationml.notesSlide+xml"/>
  <Override PartName="/ppt/notesSlides/notesSlide192.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Layouts/slideLayout128.xml" ContentType="application/vnd.openxmlformats-officedocument.presentationml.slideLayout+xml"/>
  <Override PartName="/ppt/slideLayouts/slideLayout175.xml" ContentType="application/vnd.openxmlformats-officedocument.presentationml.slideLayout+xml"/>
  <Override PartName="/ppt/notesSlides/notesSlide123.xml" ContentType="application/vnd.openxmlformats-officedocument.presentationml.notesSlide+xml"/>
  <Override PartName="/ppt/notesSlides/notesSlide170.xml" ContentType="application/vnd.openxmlformats-officedocument.presentationml.notesSlide+xml"/>
  <Override PartName="/ppt/slides/slide4.xml" ContentType="application/vnd.openxmlformats-officedocument.presentationml.slide+xml"/>
  <Override PartName="/ppt/slides/slide54.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Layouts/slideLayout28.xml" ContentType="application/vnd.openxmlformats-officedocument.presentationml.slideLayout+xml"/>
  <Override PartName="/ppt/slideLayouts/slideLayout75.xml" ContentType="application/vnd.openxmlformats-officedocument.presentationml.slideLayout+xml"/>
  <Override PartName="/ppt/notesSlides/notesSlide67.xml" ContentType="application/vnd.openxmlformats-officedocument.presentationml.notesSlide+xml"/>
  <Override PartName="/ppt/slides/slide225.xml" ContentType="application/vnd.openxmlformats-officedocument.presentationml.slid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53.xml" ContentType="application/vnd.openxmlformats-officedocument.presentationml.slideLayout+xml"/>
  <Override PartName="/ppt/notesSlides/notesSlide45.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slideLayouts/slideLayout131.xml" ContentType="application/vnd.openxmlformats-officedocument.presentationml.slideLayout+xml"/>
  <Override PartName="/ppt/slideLayouts/slideLayout229.xml" ContentType="application/vnd.openxmlformats-officedocument.presentationml.slideLayout+xml"/>
  <Override PartName="/ppt/notesSlides/notesSlide224.xml" ContentType="application/vnd.openxmlformats-officedocument.presentationml.notesSlide+xml"/>
  <Override PartName="/ppt/slideMasters/slideMaster15.xml" ContentType="application/vnd.openxmlformats-officedocument.presentationml.slideMaster+xml"/>
  <Override PartName="/ppt/slides/slide10.xml" ContentType="application/vnd.openxmlformats-officedocument.presentationml.slide+xml"/>
  <Override PartName="/ppt/slides/slide187.xml" ContentType="application/vnd.openxmlformats-officedocument.presentationml.slide+xml"/>
  <Override PartName="/ppt/slides/slide203.xml" ContentType="application/vnd.openxmlformats-officedocument.presentationml.slide+xml"/>
  <Override PartName="/ppt/slideLayouts/slideLayout31.xml" ContentType="application/vnd.openxmlformats-officedocument.presentationml.slideLayout+xml"/>
  <Override PartName="/ppt/slideLayouts/slideLayout207.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theme/theme14.xml" ContentType="application/vnd.openxmlformats-officedocument.theme+xml"/>
  <Override PartName="/ppt/notesSlides/notesSlide139.xml" ContentType="application/vnd.openxmlformats-officedocument.presentationml.notesSlide+xml"/>
  <Override PartName="/ppt/notesSlides/notesSlide186.xml" ContentType="application/vnd.openxmlformats-officedocument.presentationml.notesSlide+xml"/>
  <Override PartName="/ppt/notesSlides/notesSlide20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slideLayouts/slideLayout232.xml" ContentType="application/vnd.openxmlformats-officedocument.presentationml.slideLayout+xml"/>
  <Override PartName="/ppt/slides/slide143.xml" ContentType="application/vnd.openxmlformats-officedocument.presentationml.slide+xml"/>
  <Override PartName="/ppt/slides/slide190.xml" ContentType="application/vnd.openxmlformats-officedocument.presentationml.slide+xml"/>
  <Override PartName="/ppt/theme/theme6.xml" ContentType="application/vnd.openxmlformats-officedocument.theme+xml"/>
  <Override PartName="/ppt/slideLayouts/slideLayout69.xml" ContentType="application/vnd.openxmlformats-officedocument.presentationml.slideLayout+xml"/>
  <Override PartName="/ppt/slideLayouts/slideLayout169.xml" ContentType="application/vnd.openxmlformats-officedocument.presentationml.slideLayout+xml"/>
  <Override PartName="/ppt/slideLayouts/slideLayout210.xml" ContentType="application/vnd.openxmlformats-officedocument.presentationml.slideLayout+xml"/>
  <Override PartName="/ppt/notesSlides/notesSlide117.xml" ContentType="application/vnd.openxmlformats-officedocument.presentationml.notesSlide+xml"/>
  <Override PartName="/ppt/notesSlides/notesSlide164.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slideLayouts/slideLayout147.xml" ContentType="application/vnd.openxmlformats-officedocument.presentationml.slideLayout+xml"/>
  <Override PartName="/ppt/slideLayouts/slideLayout194.xml" ContentType="application/vnd.openxmlformats-officedocument.presentationml.slideLayout+xml"/>
  <Default Extension="bin" ContentType="application/vnd.openxmlformats-officedocument.oleObject"/>
  <Override PartName="/ppt/notesSlides/notesSlide142.xml" ContentType="application/vnd.openxmlformats-officedocument.presentationml.notesSlide+xml"/>
  <Override PartName="/ppt/slides/slide26.xml" ContentType="application/vnd.openxmlformats-officedocument.presentationml.slide+xml"/>
  <Override PartName="/ppt/slides/slide73.xml" ContentType="application/vnd.openxmlformats-officedocument.presentationml.slide+xml"/>
  <Override PartName="/ppt/slides/slide121.xml" ContentType="application/vnd.openxmlformats-officedocument.presentationml.slide+xml"/>
  <Override PartName="/ppt/slides/slide219.xml" ContentType="application/vnd.openxmlformats-officedocument.presentationml.slide+xml"/>
  <Override PartName="/ppt/slideLayouts/slideLayout47.xml" ContentType="application/vnd.openxmlformats-officedocument.presentationml.slideLayout+xml"/>
  <Override PartName="/ppt/slideLayouts/slideLayout94.xml" ContentType="application/vnd.openxmlformats-officedocument.presentationml.slideLayout+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notesSlides/notesSlide218.xml" ContentType="application/vnd.openxmlformats-officedocument.presentationml.notesSlid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25.xml" ContentType="application/vnd.openxmlformats-officedocument.presentationml.slideLayout+xml"/>
  <Override PartName="/ppt/slideLayouts/slideLayout172.xml" ContentType="application/vnd.openxmlformats-officedocument.presentationml.slideLayout+xml"/>
  <Override PartName="/ppt/notesSlides/notesSlide17.xml" ContentType="application/vnd.openxmlformats-officedocument.presentationml.notesSlide+xml"/>
  <Override PartName="/ppt/notesSlides/notesSlide64.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slideLayouts/slideLayout103.xml" ContentType="application/vnd.openxmlformats-officedocument.presentationml.slideLayout+xml"/>
  <Override PartName="/ppt/slideLayouts/slideLayout150.xml" ContentType="application/vnd.openxmlformats-officedocument.presentationml.slideLayout+xml"/>
  <Override PartName="/ppt/slides/slide159.xml" ContentType="application/vnd.openxmlformats-officedocument.presentationml.slide+xml"/>
  <Override PartName="/ppt/slides/slide222.xml" ContentType="application/vnd.openxmlformats-officedocument.presentationml.slide+xml"/>
  <Override PartName="/ppt/slideLayouts/slideLayout50.xml" ContentType="application/vnd.openxmlformats-officedocument.presentationml.slideLayout+xml"/>
  <Override PartName="/ppt/slideLayouts/slideLayout226.xml" ContentType="application/vnd.openxmlformats-officedocument.presentationml.slideLayout+xml"/>
  <Override PartName="/ppt/notesSlides/notesSlide42.xml" ContentType="application/vnd.openxmlformats-officedocument.presentationml.notesSlide+xml"/>
  <Override PartName="/ppt/notesSlides/notesSlide221.xml" ContentType="application/vnd.openxmlformats-officedocument.presentationml.notesSlide+xml"/>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s/slide200.xml" ContentType="application/vnd.openxmlformats-officedocument.presentationml.slide+xml"/>
  <Override PartName="/ppt/notesSlides/notesSlide8.xml" ContentType="application/vnd.openxmlformats-officedocument.presentationml.notesSlide+xml"/>
  <Override PartName="/ppt/notesSlides/notesSlide20.xml" ContentType="application/vnd.openxmlformats-officedocument.presentationml.notesSlide+xml"/>
  <Default Extension="gif" ContentType="image/gif"/>
  <Override PartName="/ppt/notesSlides/notesSlide158.xml" ContentType="application/vnd.openxmlformats-officedocument.presentationml.notesSlide+xml"/>
  <Override PartName="/ppt/slides/slide89.xml" ContentType="application/vnd.openxmlformats-officedocument.presentationml.slide+xml"/>
  <Override PartName="/ppt/slides/slide137.xml" ContentType="application/vnd.openxmlformats-officedocument.presentationml.slide+xml"/>
  <Override PartName="/ppt/slides/slide184.xml" ContentType="application/vnd.openxmlformats-officedocument.presentationml.slide+xml"/>
  <Override PartName="/ppt/slideLayouts/slideLayout188.xml" ContentType="application/vnd.openxmlformats-officedocument.presentationml.slideLayout+xml"/>
  <Override PartName="/ppt/slideLayouts/slideLayout204.xml" ContentType="application/vnd.openxmlformats-officedocument.presentationml.slideLayout+xml"/>
  <Override PartName="/ppt/slides/slide115.xml" ContentType="application/vnd.openxmlformats-officedocument.presentationml.slide+xml"/>
  <Override PartName="/ppt/slides/slide162.xml" ContentType="application/vnd.openxmlformats-officedocument.presentationml.slide+xml"/>
  <Override PartName="/ppt/slideLayouts/slideLayout88.xml" ContentType="application/vnd.openxmlformats-officedocument.presentationml.slideLayout+xml"/>
  <Override PartName="/ppt/theme/theme11.xml" ContentType="application/vnd.openxmlformats-officedocument.theme+xml"/>
  <Override PartName="/ppt/notesSlides/notesSlide136.xml" ContentType="application/vnd.openxmlformats-officedocument.presentationml.notesSlide+xml"/>
  <Override PartName="/ppt/notesSlides/notesSlide183.xml" ContentType="application/vnd.openxmlformats-officedocument.presentationml.notesSlide+xml"/>
  <Override PartName="/ppt/slides/slide67.xml" ContentType="application/vnd.openxmlformats-officedocument.presentationml.slide+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119.xml" ContentType="application/vnd.openxmlformats-officedocument.presentationml.slideLayout+xml"/>
  <Override PartName="/ppt/slideLayouts/slideLayout166.xml" ContentType="application/vnd.openxmlformats-officedocument.presentationml.slideLayout+xml"/>
  <Override PartName="/ppt/notesSlides/notesSlide114.xml" ContentType="application/vnd.openxmlformats-officedocument.presentationml.notesSlide+xml"/>
  <Override PartName="/ppt/notesSlides/notesSlide161.xml" ContentType="application/vnd.openxmlformats-officedocument.presentationml.notesSlide+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theme/theme3.xml" ContentType="application/vnd.openxmlformats-officedocument.theme+xml"/>
  <Override PartName="/ppt/notesSlides/notesSlide58.xml" ContentType="application/vnd.openxmlformats-officedocument.presentationml.notesSlide+xml"/>
  <Override PartName="/ppt/slides/slide216.xml" ContentType="application/vnd.openxmlformats-officedocument.presentationml.slide+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slideLayouts/slideLayout144.xml" ContentType="application/vnd.openxmlformats-officedocument.presentationml.slideLayout+xml"/>
  <Override PartName="/ppt/slideLayouts/slideLayout191.xml" ContentType="application/vnd.openxmlformats-officedocument.presentationml.slideLayout+xml"/>
  <Override PartName="/ppt/notesSlides/notesSlide36.xml" ContentType="application/vnd.openxmlformats-officedocument.presentationml.notesSlide+xml"/>
  <Override PartName="/ppt/notesSlides/notesSlide83.xml" ContentType="application/vnd.openxmlformats-officedocument.presentationml.notesSlide+xml"/>
  <Override PartName="/ppt/slides/slide23.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122.xml" ContentType="application/vnd.openxmlformats-officedocument.presentationml.slideLayout+xml"/>
  <Override PartName="/ppt/notesSlides/notesSlide199.xml" ContentType="application/vnd.openxmlformats-officedocument.presentationml.notesSlide+xml"/>
  <Override PartName="/ppt/notesSlides/notesSlide215.xml" ContentType="application/vnd.openxmlformats-officedocument.presentationml.notesSlide+xml"/>
  <Override PartName="/ppt/slides/slide178.xml" ContentType="application/vnd.openxmlformats-officedocument.presentationml.slide+xml"/>
  <Override PartName="/ppt/notesSlides/notesSlide14.xml" ContentType="application/vnd.openxmlformats-officedocument.presentationml.notesSlide+xml"/>
  <Override PartName="/ppt/notesSlides/notesSlide61.xml" ContentType="application/vnd.openxmlformats-officedocument.presentationml.notesSlide+xml"/>
  <Override PartName="/ppt/slideLayouts/slideLayout100.xml" ContentType="application/vnd.openxmlformats-officedocument.presentationml.slideLayout+xml"/>
  <Override PartName="/ppt/notesSlides/notesSlide177.xml" ContentType="application/vnd.openxmlformats-officedocument.presentationml.notesSlide+xml"/>
  <Override PartName="/ppt/slideMasters/slideMaster6.xml" ContentType="application/vnd.openxmlformats-officedocument.presentationml.slideMaster+xml"/>
  <Override PartName="/ppt/slides/slide109.xml" ContentType="application/vnd.openxmlformats-officedocument.presentationml.slide+xml"/>
  <Override PartName="/ppt/slides/slide156.xml" ContentType="application/vnd.openxmlformats-officedocument.presentationml.slide+xml"/>
  <Override PartName="/ppt/slideLayouts/slideLayout223.xml" ContentType="application/vnd.openxmlformats-officedocument.presentationml.slideLayout+xml"/>
  <Override PartName="/ppt/notesSlides/notesSlide108.xml" ContentType="application/vnd.openxmlformats-officedocument.presentationml.notesSlide+xml"/>
  <Override PartName="/ppt/notesSlides/notesSlide155.xml" ContentType="application/vnd.openxmlformats-officedocument.presentationml.notesSlide+xml"/>
  <Override PartName="/ppt/slides/slide134.xml" ContentType="application/vnd.openxmlformats-officedocument.presentationml.slide+xml"/>
  <Override PartName="/ppt/slides/slide181.xml" ContentType="application/vnd.openxmlformats-officedocument.presentationml.slide+xml"/>
  <Override PartName="/ppt/slideLayouts/slideLayout201.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s/slide39.xml" ContentType="application/vnd.openxmlformats-officedocument.presentationml.slide+xml"/>
  <Override PartName="/ppt/slides/slide86.xml" ContentType="application/vnd.openxmlformats-officedocument.presentationml.slide+xml"/>
  <Override PartName="/ppt/slideLayouts/slideLayout38.xml" ContentType="application/vnd.openxmlformats-officedocument.presentationml.slideLayout+xml"/>
  <Override PartName="/ppt/slideLayouts/slideLayout85.xml" ContentType="application/vnd.openxmlformats-officedocument.presentationml.slideLayout+xml"/>
  <Override PartName="/ppt/slideLayouts/slideLayout138.xml" ContentType="application/vnd.openxmlformats-officedocument.presentationml.slideLayout+xml"/>
  <Override PartName="/ppt/slideLayouts/slideLayout185.xml" ContentType="application/vnd.openxmlformats-officedocument.presentationml.slideLayout+xml"/>
  <Override PartName="/ppt/notesSlides/notesSlide133.xml" ContentType="application/vnd.openxmlformats-officedocument.presentationml.notesSlide+xml"/>
  <Override PartName="/ppt/notesSlides/notesSlide180.xml" ContentType="application/vnd.openxmlformats-officedocument.presentationml.notesSlide+xml"/>
  <Override PartName="/ppt/slides/slide17.xml" ContentType="application/vnd.openxmlformats-officedocument.presentationml.slide+xml"/>
  <Override PartName="/ppt/slides/slide64.xml" ContentType="application/vnd.openxmlformats-officedocument.presentationml.slide+xml"/>
  <Override PartName="/ppt/slides/slide112.xml" ContentType="application/vnd.openxmlformats-officedocument.presentationml.slide+xml"/>
  <Override PartName="/ppt/slideLayouts/slideLayout116.xml" ContentType="application/vnd.openxmlformats-officedocument.presentationml.slideLayout+xml"/>
  <Override PartName="/ppt/slideLayouts/slideLayout163.xml" ContentType="application/vnd.openxmlformats-officedocument.presentationml.slideLayout+xml"/>
  <Override PartName="/ppt/notesSlides/notesSlide77.xml" ContentType="application/vnd.openxmlformats-officedocument.presentationml.notesSlide+xml"/>
  <Override PartName="/ppt/notesSlides/notesSlide209.xml" ContentType="application/vnd.openxmlformats-officedocument.presentationml.notesSlide+xml"/>
  <Override PartName="/ppt/slides/slide235.xml" ContentType="application/vnd.openxmlformats-officedocument.presentationml.slide+xml"/>
  <Override PartName="/ppt/slideLayouts/slideLayout16.xml" ContentType="application/vnd.openxmlformats-officedocument.presentationml.slideLayout+xml"/>
  <Override PartName="/ppt/slideLayouts/slideLayout63.xml" ContentType="application/vnd.openxmlformats-officedocument.presentationml.slideLayout+xml"/>
  <Override PartName="/ppt/notesSlides/notesSlide55.xml" ContentType="application/vnd.openxmlformats-officedocument.presentationml.notesSlide+xml"/>
  <Override PartName="/ppt/theme/themeOverride4.xml" ContentType="application/vnd.openxmlformats-officedocument.themeOverride+xml"/>
  <Override PartName="/ppt/notesSlides/notesSlide111.xml" ContentType="application/vnd.openxmlformats-officedocument.presentationml.notesSlide+xml"/>
  <Override PartName="/ppt/slideMasters/slideMaster25.xml" ContentType="application/vnd.openxmlformats-officedocument.presentationml.slideMaster+xml"/>
  <Override PartName="/ppt/slides/slide42.xml" ContentType="application/vnd.openxmlformats-officedocument.presentationml.slide+xml"/>
  <Override PartName="/ppt/slides/slide213.xml" ContentType="application/vnd.openxmlformats-officedocument.presentationml.slide+xml"/>
  <Override PartName="/ppt/slideLayouts/slideLayout41.xml" ContentType="application/vnd.openxmlformats-officedocument.presentationml.slideLayout+xml"/>
  <Override PartName="/ppt/slideLayouts/slideLayout141.xml" ContentType="application/vnd.openxmlformats-officedocument.presentationml.slideLayout+xml"/>
  <Override PartName="/ppt/slideLayouts/slideLayout239.xml" ContentType="application/vnd.openxmlformats-officedocument.presentationml.slideLayout+xml"/>
  <Override PartName="/ppt/notesSlides/notesSlide234.xml" ContentType="application/vnd.openxmlformats-officedocument.presentationml.notesSlide+xml"/>
  <Override PartName="/ppt/slides/slide20.xml" ContentType="application/vnd.openxmlformats-officedocument.presentationml.slide+xml"/>
  <Override PartName="/ppt/slides/slide197.xml" ContentType="application/vnd.openxmlformats-officedocument.presentationml.slide+xml"/>
  <Override PartName="/ppt/slideLayouts/slideLayout217.xml" ContentType="application/vnd.openxmlformats-officedocument.presentationml.slideLayout+xml"/>
  <Override PartName="/ppt/notesSlides/notesSlide33.xml" ContentType="application/vnd.openxmlformats-officedocument.presentationml.notesSlide+xml"/>
  <Override PartName="/ppt/notesSlides/notesSlide80.xml" ContentType="application/vnd.openxmlformats-officedocument.presentationml.notesSlide+xml"/>
  <Override PartName="/ppt/notesSlides/notesSlide212.xml" ContentType="application/vnd.openxmlformats-officedocument.presentationml.notesSlide+xml"/>
  <Override PartName="/ppt/theme/theme24.xml" ContentType="application/vnd.openxmlformats-officedocument.theme+xml"/>
  <Override PartName="/ppt/notesSlides/notesSlide11.xml" ContentType="application/vnd.openxmlformats-officedocument.presentationml.notesSlide+xml"/>
  <Override PartName="/ppt/notesSlides/notesSlide149.xml" ContentType="application/vnd.openxmlformats-officedocument.presentationml.notesSlide+xml"/>
  <Override PartName="/ppt/notesSlides/notesSlide196.xml" ContentType="application/vnd.openxmlformats-officedocument.presentationml.notesSlide+xml"/>
  <Override PartName="/ppt/slides/slide128.xml" ContentType="application/vnd.openxmlformats-officedocument.presentationml.slide+xml"/>
  <Override PartName="/ppt/slides/slide175.xml" ContentType="application/vnd.openxmlformats-officedocument.presentationml.slide+xml"/>
  <Override PartName="/ppt/slideLayouts/slideLayout179.xml" ContentType="application/vnd.openxmlformats-officedocument.presentationml.slideLayout+xml"/>
  <Override PartName="/ppt/slideLayouts/slideLayout242.xml" ContentType="application/vnd.openxmlformats-officedocument.presentationml.slideLayout+xml"/>
  <Override PartName="/ppt/notesSlides/notesSlide127.xml" ContentType="application/vnd.openxmlformats-officedocument.presentationml.notesSlide+xml"/>
  <Override PartName="/ppt/notesSlides/notesSlide174.xml" ContentType="application/vnd.openxmlformats-officedocument.presentationml.notesSlide+xml"/>
  <Override PartName="/ppt/slides/slide8.xml" ContentType="application/vnd.openxmlformats-officedocument.presentationml.slide+xml"/>
  <Override PartName="/ppt/slides/slide106.xml" ContentType="application/vnd.openxmlformats-officedocument.presentationml.slide+xml"/>
  <Override PartName="/ppt/slides/slide153.xml" ContentType="application/vnd.openxmlformats-officedocument.presentationml.slide+xml"/>
  <Override PartName="/ppt/slideLayouts/slideLayout79.xml" ContentType="application/vnd.openxmlformats-officedocument.presentationml.slideLayout+xml"/>
  <Override PartName="/ppt/slideLayouts/slideLayout220.xml" ContentType="application/vnd.openxmlformats-officedocument.presentationml.slideLayout+xml"/>
  <Override PartName="/ppt/slideMasters/slideMaster3.xml" ContentType="application/vnd.openxmlformats-officedocument.presentationml.slideMaster+xml"/>
  <Override PartName="/ppt/slides/slide58.xml" ContentType="application/vnd.openxmlformats-officedocument.presentationml.slide+xml"/>
  <Override PartName="/ppt/slides/slide229.xml" ContentType="application/vnd.openxmlformats-officedocument.presentationml.slide+xml"/>
  <Override PartName="/ppt/slideLayouts/slideLayout57.xml" ContentType="application/vnd.openxmlformats-officedocument.presentationml.slideLayout+xml"/>
  <Override PartName="/ppt/slideLayouts/slideLayout157.xml" ContentType="application/vnd.openxmlformats-officedocument.presentationml.slideLayout+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notesSlides/notesSlide15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slideLayouts/slideLayout135.xml" ContentType="application/vnd.openxmlformats-officedocument.presentationml.slideLayout+xml"/>
  <Override PartName="/ppt/slideLayouts/slideLayout182.xml" ContentType="application/vnd.openxmlformats-officedocument.presentationml.slideLayout+xml"/>
  <Override PartName="/ppt/notesSlides/notesSlide49.xml" ContentType="application/vnd.openxmlformats-officedocument.presentationml.notesSlide+xml"/>
  <Override PartName="/ppt/notesSlides/notesSlide96.xml" ContentType="application/vnd.openxmlformats-officedocument.presentationml.notesSlide+xml"/>
  <Override PartName="/ppt/notesSlides/notesSlide130.xml" ContentType="application/vnd.openxmlformats-officedocument.presentationml.notesSlide+xml"/>
  <Override PartName="/ppt/notesSlides/notesSlide228.xml" ContentType="application/vnd.openxmlformats-officedocument.presentationml.notesSlide+xml"/>
  <Override PartName="/ppt/slideMasters/slideMaster19.xml" ContentType="application/vnd.openxmlformats-officedocument.presentationml.slideMaster+xml"/>
  <Override PartName="/ppt/slides/slide207.xml" ContentType="application/vnd.openxmlformats-officedocument.presentationml.slide+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Override PartName="/ppt/slides/slide14.xml" ContentType="application/vnd.openxmlformats-officedocument.presentationml.slide+xml"/>
  <Override PartName="/ppt/slides/slide61.xml" ContentType="application/vnd.openxmlformats-officedocument.presentationml.slide+xml"/>
  <Override PartName="/ppt/slides/slide2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heme/theme18.xml" ContentType="application/vnd.openxmlformats-officedocument.theme+xml"/>
  <Override PartName="/ppt/theme/themeOverride1.xml" ContentType="application/vnd.openxmlformats-officedocument.themeOverride+xml"/>
  <Override PartName="/ppt/notesSlides/notesSlide206.xml" ContentType="application/vnd.openxmlformats-officedocument.presentationml.notesSlide+xml"/>
  <Override PartName="/ppt/slides/slide169.xml" ContentType="application/vnd.openxmlformats-officedocument.presentationml.slide+xml"/>
  <Override PartName="/ppt/tableStyles.xml" ContentType="application/vnd.openxmlformats-officedocument.presentationml.tableStyles+xml"/>
  <Override PartName="/ppt/slideLayouts/slideLayout236.xml" ContentType="application/vnd.openxmlformats-officedocument.presentationml.slideLayout+xml"/>
  <Override PartName="/ppt/notesSlides/notesSlide52.xml" ContentType="application/vnd.openxmlformats-officedocument.presentationml.notesSlide+xml"/>
  <Override PartName="/ppt/notesSlides/notesSlide231.xml" ContentType="application/vnd.openxmlformats-officedocument.presentationml.notesSlide+xml"/>
  <Override PartName="/ppt/slideMasters/slideMaster22.xml" ContentType="application/vnd.openxmlformats-officedocument.presentationml.slideMaster+xml"/>
  <Override PartName="/ppt/slides/slide147.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notesSlides/notesSlide30.xml" ContentType="application/vnd.openxmlformats-officedocument.presentationml.notesSlide+xml"/>
  <Override PartName="/ppt/notesSlides/notesSlide168.xml" ContentType="application/vnd.openxmlformats-officedocument.presentationml.notesSlide+xml"/>
  <Override PartName="/ppt/slides/slide99.xml" ContentType="application/vnd.openxmlformats-officedocument.presentationml.slide+xml"/>
  <Override PartName="/ppt/slideLayouts/slideLayout198.xml" ContentType="application/vnd.openxmlformats-officedocument.presentationml.slideLayout+xml"/>
  <Override PartName="/ppt/theme/theme21.xml" ContentType="application/vnd.openxmlformats-officedocument.theme+xml"/>
  <Override PartName="/ppt/slideLayouts/slideLayout214.xml" ContentType="application/vnd.openxmlformats-officedocument.presentationml.slideLayout+xml"/>
  <Override PartName="/ppt/notesSlides/notesSlide146.xml" ContentType="application/vnd.openxmlformats-officedocument.presentationml.notesSlide+xml"/>
  <Override PartName="/ppt/notesSlides/notesSlide193.xml" ContentType="application/vnd.openxmlformats-officedocument.presentationml.notesSlide+xml"/>
  <Override PartName="/ppt/slides/slide77.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Layouts/slideLayout98.xml" ContentType="application/vnd.openxmlformats-officedocument.presentationml.slideLayout+xml"/>
  <Override PartName="/ppt/slides/slide5.xml" ContentType="application/vnd.openxmlformats-officedocument.presentationml.slide+xml"/>
  <Override PartName="/ppt/slides/slide103.xml" ContentType="application/vnd.openxmlformats-officedocument.presentationml.slide+xml"/>
  <Override PartName="/ppt/slides/slide150.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29.xml" ContentType="application/vnd.openxmlformats-officedocument.presentationml.slideLayout+xml"/>
  <Override PartName="/ppt/slideLayouts/slideLayout176.xml" ContentType="application/vnd.openxmlformats-officedocument.presentationml.slideLayout+xml"/>
  <Override PartName="/ppt/notesSlides/notesSlide68.xml" ContentType="application/vnd.openxmlformats-officedocument.presentationml.notesSlide+xml"/>
  <Override PartName="/ppt/notesSlides/notesSlide124.xml" ContentType="application/vnd.openxmlformats-officedocument.presentationml.notesSlide+xml"/>
  <Override PartName="/ppt/notesSlides/notesSlide171.xml" ContentType="application/vnd.openxmlformats-officedocument.presentationml.notesSlide+xml"/>
  <Override PartName="/ppt/slides/slide55.xml" ContentType="application/vnd.openxmlformats-officedocument.presentationml.slide+xml"/>
  <Override PartName="/ppt/slideLayouts/slideLayout107.xml" ContentType="application/vnd.openxmlformats-officedocument.presentationml.slideLayout+xml"/>
  <Override PartName="/ppt/slideLayouts/slideLayout154.xml" ContentType="application/vnd.openxmlformats-officedocument.presentationml.slideLayout+xml"/>
  <Override PartName="/ppt/notesSlides/notesSlide102.xml" ContentType="application/vnd.openxmlformats-officedocument.presentationml.notesSlide+xml"/>
  <Override PartName="/ppt/slides/slide33.xml" ContentType="application/vnd.openxmlformats-officedocument.presentationml.slide+xml"/>
  <Override PartName="/ppt/slides/slide80.xml" ContentType="application/vnd.openxmlformats-officedocument.presentationml.slide+xml"/>
  <Override PartName="/ppt/slides/slide226.xml" ContentType="application/vnd.openxmlformats-officedocument.presentationml.slide+xml"/>
  <Override PartName="/ppt/slideLayouts/slideLayout54.xml" ContentType="application/vnd.openxmlformats-officedocument.presentationml.slideLayout+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notesSlides/notesSlide225.xml" ContentType="application/vnd.openxmlformats-officedocument.presentationml.notesSlide+xml"/>
  <Override PartName="/ppt/presentation.xml" ContentType="application/vnd.openxmlformats-officedocument.presentationml.presentation.main+xml"/>
  <Override PartName="/ppt/slideMasters/slideMaster16.xml" ContentType="application/vnd.openxmlformats-officedocument.presentationml.slideMaster+xml"/>
  <Override PartName="/ppt/slides/slide204.xml" ContentType="application/vnd.openxmlformats-officedocument.presentationml.slide+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ppt/notesSlides/notesSlide24.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Layouts/slideLayout110.xml" ContentType="application/vnd.openxmlformats-officedocument.presentationml.slideLayout+xml"/>
  <Override PartName="/ppt/slideLayouts/slideLayout208.xml" ContentType="application/vnd.openxmlformats-officedocument.presentationml.slideLayout+xml"/>
  <Override PartName="/ppt/notesSlides/notesSlide203.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Layouts/slideLayout10.xml" ContentType="application/vnd.openxmlformats-officedocument.presentationml.slideLayout+xml"/>
  <Override PartName="/ppt/theme/theme15.xml" ContentType="application/vnd.openxmlformats-officedocument.theme+xml"/>
  <Override PartName="/ppt/slideLayouts/slideLayout233.xml" ContentType="application/vnd.openxmlformats-officedocument.presentationml.slideLayout+xml"/>
  <Override PartName="/ppt/notesSlides/notesSlide187.xml" ContentType="application/vnd.openxmlformats-officedocument.presentationml.notesSlide+xml"/>
  <Override PartName="/ppt/notesSlides/notesSlide118.xml" ContentType="application/vnd.openxmlformats-officedocument.presentationml.notesSlide+xml"/>
  <Override PartName="/ppt/notesSlides/notesSlide165.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theme/theme7.xml" ContentType="application/vnd.openxmlformats-officedocument.theme+xml"/>
  <Override PartName="/ppt/slideLayouts/slideLayout211.xml" ContentType="application/vnd.openxmlformats-officedocument.presentationml.slideLayout+xml"/>
  <Override PartName="/ppt/slides/slide122.xml" ContentType="application/vnd.openxmlformats-officedocument.presentationml.slide+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Layouts/slideLayout148.xml" ContentType="application/vnd.openxmlformats-officedocument.presentationml.slideLayout+xml"/>
  <Override PartName="/ppt/slideLayouts/slideLayout195.xml" ContentType="application/vnd.openxmlformats-officedocument.presentationml.slideLayout+xml"/>
  <Override PartName="/ppt/notesSlides/notesSlide87.xml" ContentType="application/vnd.openxmlformats-officedocument.presentationml.notesSlide+xml"/>
  <Override PartName="/ppt/notesSlides/notesSlide143.xml" ContentType="application/vnd.openxmlformats-officedocument.presentationml.notesSlide+xml"/>
  <Override PartName="/ppt/notesSlides/notesSlide190.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126.xml" ContentType="application/vnd.openxmlformats-officedocument.presentationml.slideLayout+xml"/>
  <Override PartName="/ppt/slideLayouts/slideLayout173.xml" ContentType="application/vnd.openxmlformats-officedocument.presentationml.slideLayout+xml"/>
  <Override PartName="/ppt/notesSlides/notesSlide121.xml" ContentType="application/vnd.openxmlformats-officedocument.presentationml.notesSlide+xml"/>
  <Override PartName="/ppt/notesSlides/notesSlide219.xml" ContentType="application/vnd.openxmlformats-officedocument.presentationml.notesSlide+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slideLayouts/slideLayout26.xml" ContentType="application/vnd.openxmlformats-officedocument.presentationml.slideLayout+xml"/>
  <Override PartName="/ppt/slideLayouts/slideLayout73.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65.xml" ContentType="application/vnd.openxmlformats-officedocument.presentationml.notesSlide+xml"/>
  <Override PartName="/ppt/slides/slide223.xml" ContentType="application/vnd.openxmlformats-officedocument.presentationml.slide+xml"/>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slideLayouts/slideLayout151.xml" ContentType="application/vnd.openxmlformats-officedocument.presentationml.slideLayout+xml"/>
  <Override PartName="/ppt/notesSlides/notesSlide43.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slideLayouts/slideLayout227.xml" ContentType="application/vnd.openxmlformats-officedocument.presentationml.slideLayout+xml"/>
  <Override PartName="/ppt/notesSlides/notesSlide222.xml" ContentType="application/vnd.openxmlformats-officedocument.presentationml.notesSlide+xml"/>
  <Override PartName="/ppt/slideMasters/slideMaster13.xml" ContentType="application/vnd.openxmlformats-officedocument.presentationml.slideMaster+xml"/>
  <Override PartName="/ppt/slides/slide1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slideLayouts/slideLayout205.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59.xml" ContentType="application/vnd.openxmlformats-officedocument.presentationml.notesSlide+xml"/>
  <Override PartName="/ppt/notesSlides/notesSlide200.xml" ContentType="application/vnd.openxmlformats-officedocument.presentationml.notesSlide+xml"/>
  <Override PartName="/ppt/slideLayouts/slideLayout89.xml" ContentType="application/vnd.openxmlformats-officedocument.presentationml.slideLayout+xml"/>
  <Override PartName="/ppt/theme/theme12.xml" ContentType="application/vnd.openxmlformats-officedocument.theme+xml"/>
  <Override PartName="/ppt/slideLayouts/slideLayout189.xml" ContentType="application/vnd.openxmlformats-officedocument.presentationml.slideLayout+xml"/>
  <Override PartName="/ppt/notesSlides/notesSlide137.xml" ContentType="application/vnd.openxmlformats-officedocument.presentationml.notesSlide+xml"/>
  <Override PartName="/ppt/notesSlides/notesSlide184.xml" ContentType="application/vnd.openxmlformats-officedocument.presentationml.notesSlide+xml"/>
  <Override PartName="/ppt/slides/slide68.xml" ContentType="application/vnd.openxmlformats-officedocument.presentationml.slide+xml"/>
  <Override PartName="/ppt/slides/slide116.xml" ContentType="application/vnd.openxmlformats-officedocument.presentationml.slide+xml"/>
  <Override PartName="/ppt/slides/slide163.xml" ContentType="application/vnd.openxmlformats-officedocument.presentationml.slide+xml"/>
  <Override PartName="/ppt/slideLayouts/slideLayout230.xml" ContentType="application/vnd.openxmlformats-officedocument.presentationml.slideLayout+xml"/>
  <Override PartName="/ppt/slides/slide141.xml" ContentType="application/vnd.openxmlformats-officedocument.presentationml.slide+xml"/>
  <Override PartName="/ppt/theme/theme4.xml" ContentType="application/vnd.openxmlformats-officedocument.theme+xml"/>
  <Override PartName="/ppt/slideLayouts/slideLayout67.xml" ContentType="application/vnd.openxmlformats-officedocument.presentationml.slideLayout+xml"/>
  <Override PartName="/ppt/slideLayouts/slideLayout167.xml" ContentType="application/vnd.openxmlformats-officedocument.presentationml.slideLayout+xml"/>
  <Override PartName="/ppt/notesSlides/notesSlide59.xml" ContentType="application/vnd.openxmlformats-officedocument.presentationml.notesSlide+xml"/>
  <Override PartName="/ppt/notesSlides/notesSlide115.xml" ContentType="application/vnd.openxmlformats-officedocument.presentationml.notesSlide+xml"/>
  <Override PartName="/ppt/notesSlides/notesSlide162.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217.xml" ContentType="application/vnd.openxmlformats-officedocument.presentationml.slide+xml"/>
  <Override PartName="/ppt/slideLayouts/slideLayout45.xml" ContentType="application/vnd.openxmlformats-officedocument.presentationml.slideLayout+xml"/>
  <Override PartName="/ppt/slideLayouts/slideLayout145.xml" ContentType="application/vnd.openxmlformats-officedocument.presentationml.slideLayout+xml"/>
  <Override PartName="/ppt/slideLayouts/slideLayout192.xml" ContentType="application/vnd.openxmlformats-officedocument.presentationml.slideLayout+xml"/>
  <Override PartName="/ppt/notesSlides/notesSlide140.xml" ContentType="application/vnd.openxmlformats-officedocument.presentationml.notesSlide+xml"/>
  <Override PartName="/ppt/slides/slide24.xml" ContentType="application/vnd.openxmlformats-officedocument.presentationml.slide+xml"/>
  <Override PartName="/ppt/slides/slide71.xml" ContentType="application/vnd.openxmlformats-officedocument.presentationml.slide+xml"/>
  <Override PartName="/ppt/slideLayouts/slideLayout92.xml" ContentType="application/vnd.openxmlformats-officedocument.presentationml.slideLayout+xml"/>
  <Override PartName="/ppt/notesSlides/notesSlide37.xml" ContentType="application/vnd.openxmlformats-officedocument.presentationml.notesSlide+xml"/>
  <Override PartName="/ppt/notesSlides/notesSlide84.xml" ContentType="application/vnd.openxmlformats-officedocument.presentationml.notesSlide+xml"/>
  <Override PartName="/ppt/notesSlides/notesSlide216.xml" ContentType="application/vnd.openxmlformats-officedocument.presentationml.notes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70.xml" ContentType="application/vnd.openxmlformats-officedocument.presentationml.slideLayout+xml"/>
  <Override PartName="/ppt/slideLayouts/slideLayout123.xml" ContentType="application/vnd.openxmlformats-officedocument.presentationml.slideLayout+xml"/>
  <Override PartName="/ppt/slideLayouts/slideLayout170.xml" ContentType="application/vnd.openxmlformats-officedocument.presentationml.slideLayout+xml"/>
  <Override PartName="/ppt/notesSlides/notesSlide15.xml" ContentType="application/vnd.openxmlformats-officedocument.presentationml.notesSlide+xml"/>
  <Override PartName="/ppt/notesSlides/notesSlide62.xml" ContentType="application/vnd.openxmlformats-officedocument.presentationml.notesSlide+xml"/>
  <Override PartName="/ppt/slides/slide179.xml" ContentType="application/vnd.openxmlformats-officedocument.presentationml.slide+xml"/>
  <Override PartName="/ppt/slideLayouts/slideLayout101.xml" ContentType="application/vnd.openxmlformats-officedocument.presentationml.slideLayout+xml"/>
  <Override PartName="/ppt/notesSlides/notesSlide178.xml" ContentType="application/vnd.openxmlformats-officedocument.presentationml.notesSlide+xml"/>
  <Override PartName="/ppt/slides/slide157.xml" ContentType="application/vnd.openxmlformats-officedocument.presentationml.slide+xml"/>
  <Override PartName="/ppt/slides/slide220.xml" ContentType="application/vnd.openxmlformats-officedocument.presentationml.slide+xml"/>
  <Override PartName="/ppt/slideLayouts/slideLayout224.xml" ContentType="application/vnd.openxmlformats-officedocument.presentationml.slideLayout+xml"/>
  <Override PartName="/ppt/notesSlides/notesSlide40.xml" ContentType="application/vnd.openxmlformats-officedocument.presentationml.notesSlide+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notesSlides/notesSlide156.xml" ContentType="application/vnd.openxmlformats-officedocument.presentationml.notesSlide+xml"/>
  <Override PartName="/ppt/slides/slide87.xml" ContentType="application/vnd.openxmlformats-officedocument.presentationml.slide+xml"/>
  <Override PartName="/ppt/slides/slide135.xml" ContentType="application/vnd.openxmlformats-officedocument.presentationml.slide+xml"/>
  <Override PartName="/ppt/slides/slide182.xml" ContentType="application/vnd.openxmlformats-officedocument.presentationml.slide+xml"/>
  <Override PartName="/ppt/slideLayouts/slideLayout139.xml" ContentType="application/vnd.openxmlformats-officedocument.presentationml.slideLayout+xml"/>
  <Override PartName="/ppt/slideLayouts/slideLayout186.xml" ContentType="application/vnd.openxmlformats-officedocument.presentationml.slideLayout+xml"/>
  <Override PartName="/ppt/slideLayouts/slideLayout202.xml" ContentType="application/vnd.openxmlformats-officedocument.presentationml.slideLayout+xml"/>
  <Override PartName="/ppt/slides/slide113.xml" ContentType="application/vnd.openxmlformats-officedocument.presentationml.slide+xml"/>
  <Override PartName="/ppt/slides/slide160.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notesSlides/notesSlide78.xml" ContentType="application/vnd.openxmlformats-officedocument.presentationml.notesSlide+xml"/>
  <Override PartName="/ppt/notesSlides/notesSlide134.xml" ContentType="application/vnd.openxmlformats-officedocument.presentationml.notesSlide+xml"/>
  <Override PartName="/ppt/notesSlides/notesSlide181.xml" ContentType="application/vnd.openxmlformats-officedocument.presentationml.notesSlide+xml"/>
  <Override PartName="/ppt/slides/slide18.xml" ContentType="application/vnd.openxmlformats-officedocument.presentationml.slide+xml"/>
  <Override PartName="/ppt/slides/slide65.xml" ContentType="application/vnd.openxmlformats-officedocument.presentationml.slide+xml"/>
  <Override PartName="/ppt/slides/slide236.xml" ContentType="application/vnd.openxmlformats-officedocument.presentationml.slide+xml"/>
  <Override PartName="/ppt/slideLayouts/slideLayout17.xml" ContentType="application/vnd.openxmlformats-officedocument.presentationml.slideLayout+xml"/>
  <Override PartName="/ppt/slideLayouts/slideLayout64.xml" ContentType="application/vnd.openxmlformats-officedocument.presentationml.slideLayout+xml"/>
  <Override PartName="/ppt/slideLayouts/slideLayout117.xml" ContentType="application/vnd.openxmlformats-officedocument.presentationml.slideLayout+xml"/>
  <Override PartName="/ppt/slideLayouts/slideLayout164.xml" ContentType="application/vnd.openxmlformats-officedocument.presentationml.slideLayout+xml"/>
  <Override PartName="/ppt/theme/themeOverride5.xml" ContentType="application/vnd.openxmlformats-officedocument.themeOverr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142.xml" ContentType="application/vnd.openxmlformats-officedocument.presentationml.slideLayout+xml"/>
  <Override PartName="/ppt/notesSlides/notesSlide56.xml" ContentType="application/vnd.openxmlformats-officedocument.presentationml.notesSlide+xml"/>
  <Override PartName="/ppt/notesSlides/notesSlide235.xml" ContentType="application/vnd.openxmlformats-officedocument.presentationml.notesSlide+xml"/>
  <Override PartName="/ppt/slides/slide214.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21.xml" ContentType="application/vnd.openxmlformats-officedocument.presentationml.slide+xml"/>
  <Override PartName="/ppt/slides/slide198.xml" ContentType="application/vnd.openxmlformats-officedocument.presentationml.slide+xml"/>
  <Override PartName="/ppt/slideLayouts/slideLayout20.xml" ContentType="application/vnd.openxmlformats-officedocument.presentationml.slideLayout+xml"/>
  <Override PartName="/ppt/slideLayouts/slideLayout120.xml" ContentType="application/vnd.openxmlformats-officedocument.presentationml.slideLayout+xml"/>
  <Override PartName="/ppt/slideLayouts/slideLayout218.xml" ContentType="application/vnd.openxmlformats-officedocument.presentationml.slideLayout+xml"/>
  <Override PartName="/ppt/notesSlides/notesSlide197.xml" ContentType="application/vnd.openxmlformats-officedocument.presentationml.notesSlide+xml"/>
  <Override PartName="/ppt/notesSlides/notesSlide213.xml" ContentType="application/vnd.openxmlformats-officedocument.presentationml.notesSlide+xml"/>
  <Override PartName="/ppt/slides/slide129.xml" ContentType="application/vnd.openxmlformats-officedocument.presentationml.slide+xml"/>
  <Override PartName="/ppt/slides/slide176.xml" ContentType="application/vnd.openxmlformats-officedocument.presentationml.slide+xml"/>
  <Override PartName="/ppt/theme/theme25.xml" ContentType="application/vnd.openxmlformats-officedocument.theme+xml"/>
  <Override PartName="/ppt/notesSlides/notesSlide12.xml" ContentType="application/vnd.openxmlformats-officedocument.presentationml.notesSlide+xml"/>
  <Override PartName="/ppt/notesSlides/notesSlide128.xml" ContentType="application/vnd.openxmlformats-officedocument.presentationml.notesSlide+xml"/>
  <Override PartName="/ppt/notesSlides/notesSlide175.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54.xml" ContentType="application/vnd.openxmlformats-officedocument.presentationml.slide+xml"/>
  <Override PartName="/ppt/viewProps.xml" ContentType="application/vnd.openxmlformats-officedocument.presentationml.viewProps+xml"/>
  <Override PartName="/ppt/slideLayouts/slideLayout158.xml" ContentType="application/vnd.openxmlformats-officedocument.presentationml.slideLayout+xml"/>
  <Override PartName="/ppt/slideLayouts/slideLayout221.xml" ContentType="application/vnd.openxmlformats-officedocument.presentationml.slideLayout+xml"/>
  <Override PartName="/ppt/notesSlides/notesSlide106.xml" ContentType="application/vnd.openxmlformats-officedocument.presentationml.notesSlide+xml"/>
  <Override PartName="/ppt/notesSlides/notesSlide153.xml" ContentType="application/vnd.openxmlformats-officedocument.presentationml.notesSlide+xml"/>
  <Override PartName="/ppt/slides/slide132.xml" ContentType="application/vnd.openxmlformats-officedocument.presentationml.slide+xml"/>
  <Override PartName="/ppt/slideLayouts/slideLayout58.xml" ContentType="application/vnd.openxmlformats-officedocument.presentationml.slideLayout+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37.xml" ContentType="application/vnd.openxmlformats-officedocument.presentationml.slide+xml"/>
  <Override PartName="/ppt/slides/slide84.xml" ContentType="application/vnd.openxmlformats-officedocument.presentationml.slide+xml"/>
  <Override PartName="/ppt/slides/slide208.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83.xml" ContentType="application/vnd.openxmlformats-officedocument.presentationml.slideLayout+xml"/>
  <Override PartName="/ppt/slideLayouts/slideLayout136.xml" ContentType="application/vnd.openxmlformats-officedocument.presentationml.slideLayout+xml"/>
  <Override PartName="/ppt/slideLayouts/slideLayout183.xml" ContentType="application/vnd.openxmlformats-officedocument.presentationml.slideLayout+xml"/>
  <Override PartName="/ppt/notesSlides/notesSlide131.xml" ContentType="application/vnd.openxmlformats-officedocument.presentationml.notesSlide+xml"/>
  <Override PartName="/ppt/notesSlides/notesSlide229.xml" ContentType="application/vnd.openxmlformats-officedocument.presentationml.notes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114.xml" ContentType="application/vnd.openxmlformats-officedocument.presentationml.slideLayout+xml"/>
  <Override PartName="/ppt/slideLayouts/slideLayout161.xml" ContentType="application/vnd.openxmlformats-officedocument.presentationml.slideLayout+xml"/>
  <Override PartName="/ppt/notesSlides/notesSlide28.xml" ContentType="application/vnd.openxmlformats-officedocument.presentationml.notesSlide+xml"/>
  <Override PartName="/ppt/notesSlides/notesSlide75.xml" ContentType="application/vnd.openxmlformats-officedocument.presentationml.notesSlide+xml"/>
  <Override PartName="/ppt/notesSlides/notesSlide207.xml" ContentType="application/vnd.openxmlformats-officedocument.presentationml.notesSlide+xml"/>
  <Override PartName="/ppt/slides/slide233.xml" ContentType="application/vnd.openxmlformats-officedocument.presentationml.slide+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theme/theme19.xml" ContentType="application/vnd.openxmlformats-officedocument.theme+xml"/>
  <Override PartName="/ppt/notesSlides/notesSlide53.xml" ContentType="application/vnd.openxmlformats-officedocument.presentationml.notesSlide+xml"/>
  <Override PartName="/ppt/theme/themeOverride2.xml" ContentType="application/vnd.openxmlformats-officedocument.themeOverride+xml"/>
  <Override PartName="/ppt/tags/tag1.xml" ContentType="application/vnd.openxmlformats-officedocument.presentationml.tags+xml"/>
  <Override PartName="/ppt/slideMasters/slideMaster23.xml" ContentType="application/vnd.openxmlformats-officedocument.presentationml.slideMaster+xml"/>
  <Override PartName="/ppt/slides/slide40.xml" ContentType="application/vnd.openxmlformats-officedocument.presentationml.slide+xml"/>
  <Override PartName="/ppt/slides/slide211.xml" ContentType="application/vnd.openxmlformats-officedocument.presentationml.slide+xml"/>
  <Override PartName="/ppt/slideLayouts/slideLayout237.xml" ContentType="application/vnd.openxmlformats-officedocument.presentationml.slideLayout+xml"/>
  <Override PartName="/ppt/notesSlides/notesSlide169.xml" ContentType="application/vnd.openxmlformats-officedocument.presentationml.notesSlide+xml"/>
  <Override PartName="/ppt/notesSlides/notesSlide232.xml" ContentType="application/vnd.openxmlformats-officedocument.presentationml.notesSlide+xml"/>
  <Override PartName="/ppt/slides/slide148.xml" ContentType="application/vnd.openxmlformats-officedocument.presentationml.slide+xml"/>
  <Override PartName="/ppt/slides/slide195.xml" ContentType="application/vnd.openxmlformats-officedocument.presentationml.slide+xml"/>
  <Override PartName="/ppt/slideLayouts/slideLayout215.xml" ContentType="application/vnd.openxmlformats-officedocument.presentationml.slideLayout+xml"/>
  <Default Extension="vml" ContentType="application/vnd.openxmlformats-officedocument.vmlDrawing"/>
  <Override PartName="/ppt/notesSlides/notesSlide31.xml" ContentType="application/vnd.openxmlformats-officedocument.presentationml.notesSlide+xml"/>
  <Override PartName="/ppt/notesSlides/notesSlide210.xml" ContentType="application/vnd.openxmlformats-officedocument.presentationml.notesSlide+xml"/>
  <Override PartName="/ppt/slides/slide126.xml" ContentType="application/vnd.openxmlformats-officedocument.presentationml.slide+xml"/>
  <Override PartName="/ppt/slides/slide173.xml" ContentType="application/vnd.openxmlformats-officedocument.presentationml.slide+xml"/>
  <Override PartName="/ppt/slideLayouts/slideLayout99.xml" ContentType="application/vnd.openxmlformats-officedocument.presentationml.slideLayout+xml"/>
  <Override PartName="/ppt/slideLayouts/slideLayout199.xml" ContentType="application/vnd.openxmlformats-officedocument.presentationml.slideLayout+xml"/>
  <Override PartName="/ppt/theme/theme22.xml" ContentType="application/vnd.openxmlformats-officedocument.theme+xml"/>
  <Override PartName="/ppt/notesSlides/notesSlide147.xml" ContentType="application/vnd.openxmlformats-officedocument.presentationml.notesSlide+xml"/>
  <Override PartName="/ppt/notesSlides/notesSlide194.xml" ContentType="application/vnd.openxmlformats-officedocument.presentationml.notesSlide+xml"/>
  <Override PartName="/ppt/slides/slide78.xml" ContentType="application/vnd.openxmlformats-officedocument.presentationml.slide+xml"/>
  <Override PartName="/ppt/slideLayouts/slideLayout177.xml" ContentType="application/vnd.openxmlformats-officedocument.presentationml.slideLayout+xml"/>
  <Override PartName="/ppt/slideLayouts/slideLayout240.xml" ContentType="application/vnd.openxmlformats-officedocument.presentationml.slideLayout+xml"/>
  <Override PartName="/ppt/notesSlides/notesSlide125.xml" ContentType="application/vnd.openxmlformats-officedocument.presentationml.notesSlide+xml"/>
  <Override PartName="/ppt/notesSlides/notesSlide172.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Layouts/slideLayout77.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27.xml" ContentType="application/vnd.openxmlformats-officedocument.presentationml.slide+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Layouts/slideLayout155.xml" ContentType="application/vnd.openxmlformats-officedocument.presentationml.slideLayout+xml"/>
  <Override PartName="/ppt/notesSlides/notesSlide47.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notesSlides/notesSlide150.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Layouts/slideLayout133.xml" ContentType="application/vnd.openxmlformats-officedocument.presentationml.slideLayout+xml"/>
  <Override PartName="/ppt/slideLayouts/slideLayout180.xml" ContentType="application/vnd.openxmlformats-officedocument.presentationml.slideLayout+xml"/>
  <Override PartName="/ppt/notesSlides/notesSlide226.xml" ContentType="application/vnd.openxmlformats-officedocument.presentationml.notesSlide+xml"/>
  <Default Extension="rels" ContentType="application/vnd.openxmlformats-package.relationships+xml"/>
  <Override PartName="/ppt/slideMasters/slideMaster17.xml" ContentType="application/vnd.openxmlformats-officedocument.presentationml.slideMaster+xml"/>
  <Override PartName="/ppt/slides/slide189.xml" ContentType="application/vnd.openxmlformats-officedocument.presentationml.slide+xml"/>
  <Override PartName="/ppt/slides/slide205.xml" ContentType="application/vnd.openxmlformats-officedocument.presentationml.slide+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slideLayouts/slideLayout209.xml" ContentType="application/vnd.openxmlformats-officedocument.presentationml.slideLayout+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230.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heme/theme16.xml" ContentType="application/vnd.openxmlformats-officedocument.theme+xml"/>
  <Override PartName="/ppt/notesSlides/notesSlide188.xml" ContentType="application/vnd.openxmlformats-officedocument.presentationml.notesSlide+xml"/>
  <Override PartName="/ppt/notesSlides/notesSlide204.xml" ContentType="application/vnd.openxmlformats-officedocument.presentationml.notesSlide+xml"/>
  <Override PartName="/ppt/slides/slide167.xml" ContentType="application/vnd.openxmlformats-officedocument.presentationml.slide+xml"/>
  <Override PartName="/ppt/slideLayouts/slideLayout234.xml" ContentType="application/vnd.openxmlformats-officedocument.presentationml.slideLayout+xml"/>
  <Override PartName="/ppt/notesSlides/notesSlide50.xml" ContentType="application/vnd.openxmlformats-officedocument.presentationml.notesSlide+xml"/>
  <Override PartName="/ppt/slideMasters/slideMaster20.xml" ContentType="application/vnd.openxmlformats-officedocument.presentationml.slideMaster+xml"/>
  <Override PartName="/ppt/slides/slide145.xml" ContentType="application/vnd.openxmlformats-officedocument.presentationml.slide+xml"/>
  <Override PartName="/ppt/slides/slide192.xml" ContentType="application/vnd.openxmlformats-officedocument.presentationml.slide+xml"/>
  <Override PartName="/ppt/theme/theme8.xml" ContentType="application/vnd.openxmlformats-officedocument.theme+xml"/>
  <Override PartName="/ppt/notesSlides/notesSlide119.xml" ContentType="application/vnd.openxmlformats-officedocument.presentationml.notesSlide+xml"/>
  <Override PartName="/ppt/notesSlides/notesSlide166.xml" ContentType="application/vnd.openxmlformats-officedocument.presentationml.notesSlide+xml"/>
  <Override PartName="/ppt/slides/slide97.xml" ContentType="application/vnd.openxmlformats-officedocument.presentationml.slide+xml"/>
  <Override PartName="/ppt/slideLayouts/slideLayout149.xml" ContentType="application/vnd.openxmlformats-officedocument.presentationml.slideLayout+xml"/>
  <Override PartName="/ppt/slideLayouts/slideLayout196.xml" ContentType="application/vnd.openxmlformats-officedocument.presentationml.slideLayout+xml"/>
  <Override PartName="/ppt/slideLayouts/slideLayout212.xml" ContentType="application/vnd.openxmlformats-officedocument.presentationml.slideLayout+xml"/>
  <Override PartName="/ppt/notesSlides/notesSlide144.xml" ContentType="application/vnd.openxmlformats-officedocument.presentationml.notesSlide+xml"/>
  <Override PartName="/ppt/notesSlides/notesSlide191.xml" ContentType="application/vnd.openxmlformats-officedocument.presentationml.notesSlide+xml"/>
  <Override PartName="/ppt/slides/slide28.xml" ContentType="application/vnd.openxmlformats-officedocument.presentationml.slide+xml"/>
  <Override PartName="/ppt/slides/slide75.xml" ContentType="application/vnd.openxmlformats-officedocument.presentationml.slide+xml"/>
  <Override PartName="/ppt/slides/slide123.xml" ContentType="application/vnd.openxmlformats-officedocument.presentationml.slide+xml"/>
  <Override PartName="/ppt/slides/slide170.xml" ContentType="application/vnd.openxmlformats-officedocument.presentationml.slide+xml"/>
  <Override PartName="/ppt/slideLayouts/slideLayout49.xml" ContentType="application/vnd.openxmlformats-officedocument.presentationml.slideLayout+xml"/>
  <Override PartName="/ppt/slideLayouts/slideLayout96.xml" ContentType="application/vnd.openxmlformats-officedocument.presentationml.slideLayout+xml"/>
  <Override PartName="/ppt/notesSlides/notesSlide88.xml" ContentType="application/vnd.openxmlformats-officedocument.presentationml.notesSlide+xml"/>
  <Override PartName="/ppt/slides/slide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slideLayouts/slideLayout127.xml" ContentType="application/vnd.openxmlformats-officedocument.presentationml.slideLayout+xml"/>
  <Override PartName="/ppt/slideLayouts/slideLayout174.xml" ContentType="application/vnd.openxmlformats-officedocument.presentationml.slideLayout+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122.xml" ContentType="application/vnd.openxmlformats-officedocument.presentationml.notesSlide+xml"/>
  <Override PartName="/ppt/slides/slide53.xml" ContentType="application/vnd.openxmlformats-officedocument.presentationml.slide+xml"/>
  <Override PartName="/ppt/slideLayouts/slideLayout105.xml" ContentType="application/vnd.openxmlformats-officedocument.presentationml.slideLayout+xml"/>
  <Override PartName="/ppt/slideLayouts/slideLayout152.xml" ContentType="application/vnd.openxmlformats-officedocument.presentationml.slideLayout+xml"/>
  <Default Extension="jpeg" ContentType="image/jpeg"/>
  <Override PartName="/ppt/notesSlides/notesSlide100.xml" ContentType="application/vnd.openxmlformats-officedocument.presentationml.notesSlide+xml"/>
  <Override PartName="/ppt/slides/slide31.xml" ContentType="application/vnd.openxmlformats-officedocument.presentationml.slide+xml"/>
  <Override PartName="/ppt/slides/slide224.xml" ContentType="application/vnd.openxmlformats-officedocument.presentationml.slide+xml"/>
  <Override PartName="/ppt/slideLayouts/slideLayout52.xml" ContentType="application/vnd.openxmlformats-officedocument.presentationml.slideLayout+xml"/>
  <Override PartName="/ppt/slideLayouts/slideLayout228.xml" ContentType="application/vnd.openxmlformats-officedocument.presentationml.slideLayout+xml"/>
  <Override PartName="/ppt/notesSlides/notesSlide44.xml" ContentType="application/vnd.openxmlformats-officedocument.presentationml.notesSlide+xml"/>
  <Override PartName="/ppt/notesSlides/notesSlide91.xml" ContentType="application/vnd.openxmlformats-officedocument.presentationml.notesSlide+xml"/>
  <Override PartName="/ppt/notesSlides/notesSlide223.xml" ContentType="application/vnd.openxmlformats-officedocument.presentationml.notesSlide+xml"/>
  <Override PartName="/ppt/slideMasters/slideMaster14.xml" ContentType="application/vnd.openxmlformats-officedocument.presentationml.slideMaster+xml"/>
  <Override PartName="/ppt/slides/slide202.xml" ContentType="application/vnd.openxmlformats-officedocument.presentationml.slide+xml"/>
  <Override PartName="/ppt/slideLayouts/slideLayout30.xml" ContentType="application/vnd.openxmlformats-officedocument.presentationml.slideLayout+xml"/>
  <Override PartName="/ppt/slideLayouts/slideLayout130.xml" ContentType="application/vnd.openxmlformats-officedocument.presentationml.slideLayout+xml"/>
  <Override PartName="/ppt/notesSlides/notesSlide22.xml" ContentType="application/vnd.openxmlformats-officedocument.presentationml.notesSlide+xml"/>
  <Override PartName="/ppt/slides/slide139.xml" ContentType="application/vnd.openxmlformats-officedocument.presentationml.slide+xml"/>
  <Override PartName="/ppt/slides/slide186.xml" ContentType="application/vnd.openxmlformats-officedocument.presentationml.slide+xml"/>
  <Override PartName="/ppt/slideLayouts/slideLayout206.xml" ContentType="application/vnd.openxmlformats-officedocument.presentationml.slideLayout+xml"/>
  <Override PartName="/ppt/notesSlides/notesSlide201.xml" ContentType="application/vnd.openxmlformats-officedocument.presentationml.notesSlide+xml"/>
  <Override PartName="/ppt/slides/slide117.xml" ContentType="application/vnd.openxmlformats-officedocument.presentationml.slide+xml"/>
  <Override PartName="/ppt/slides/slide164.xml" ContentType="application/vnd.openxmlformats-officedocument.presentationml.slide+xml"/>
  <Override PartName="/ppt/theme/theme13.xml" ContentType="application/vnd.openxmlformats-officedocument.theme+xml"/>
  <Override PartName="/ppt/slideLayouts/slideLayout231.xml" ContentType="application/vnd.openxmlformats-officedocument.presentationml.slideLayout+xml"/>
  <Override PartName="/ppt/notesSlides/notesSlide138.xml" ContentType="application/vnd.openxmlformats-officedocument.presentationml.notesSlide+xml"/>
  <Override PartName="/ppt/notesSlides/notesSlide185.xml" ContentType="application/vnd.openxmlformats-officedocument.presentationml.notesSlide+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168.xml" ContentType="application/vnd.openxmlformats-officedocument.presentationml.slideLayout+xml"/>
  <Override PartName="/ppt/notesSlides/notesSlide116.xml" ContentType="application/vnd.openxmlformats-officedocument.presentationml.notesSlide+xml"/>
  <Override PartName="/ppt/notesSlides/notesSlide163.xml" ContentType="application/vnd.openxmlformats-officedocument.presentationml.notesSlide+xml"/>
  <Override PartName="/ppt/slides/slide47.xml" ContentType="application/vnd.openxmlformats-officedocument.presentationml.slide+xml"/>
  <Override PartName="/ppt/theme/theme5.xml" ContentType="application/vnd.openxmlformats-officedocument.theme+xml"/>
  <Override PartName="/ppt/slides/slide120.xml" ContentType="application/vnd.openxmlformats-officedocument.presentationml.slide+xml"/>
  <Override PartName="/ppt/slideLayouts/slideLayout46.xml" ContentType="application/vnd.openxmlformats-officedocument.presentationml.slideLayout+xml"/>
  <Override PartName="/ppt/slideLayouts/slideLayout193.xml" ContentType="application/vnd.openxmlformats-officedocument.presentationml.slideLayout+xml"/>
  <Override PartName="/ppt/notesSlides/notesSlide38.xml" ContentType="application/vnd.openxmlformats-officedocument.presentationml.notesSlide+xml"/>
  <Override PartName="/ppt/slides/slide72.xml" ContentType="application/vnd.openxmlformats-officedocument.presentationml.slide+xml"/>
  <Override PartName="/ppt/slideLayouts/slideLayout12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1" r:id="rId1"/>
    <p:sldMasterId id="2147484015" r:id="rId2"/>
    <p:sldMasterId id="2147484212" r:id="rId3"/>
    <p:sldMasterId id="2147484892" r:id="rId4"/>
    <p:sldMasterId id="2147485446" r:id="rId5"/>
    <p:sldMasterId id="2147485590" r:id="rId6"/>
    <p:sldMasterId id="2147485626" r:id="rId7"/>
    <p:sldMasterId id="2147485650" r:id="rId8"/>
    <p:sldMasterId id="2147485971" r:id="rId9"/>
    <p:sldMasterId id="2147485995" r:id="rId10"/>
    <p:sldMasterId id="2147486079" r:id="rId11"/>
    <p:sldMasterId id="2147486121" r:id="rId12"/>
    <p:sldMasterId id="2147486133" r:id="rId13"/>
    <p:sldMasterId id="2147486157" r:id="rId14"/>
    <p:sldMasterId id="2147486205" r:id="rId15"/>
    <p:sldMasterId id="2147486217" r:id="rId16"/>
    <p:sldMasterId id="2147486229" r:id="rId17"/>
    <p:sldMasterId id="2147486241" r:id="rId18"/>
    <p:sldMasterId id="2147486253" r:id="rId19"/>
    <p:sldMasterId id="2147486265" r:id="rId20"/>
    <p:sldMasterId id="2147486277" r:id="rId21"/>
    <p:sldMasterId id="2147486289" r:id="rId22"/>
    <p:sldMasterId id="2147486301" r:id="rId23"/>
    <p:sldMasterId id="2147486313" r:id="rId24"/>
    <p:sldMasterId id="2147486325" r:id="rId25"/>
  </p:sldMasterIdLst>
  <p:notesMasterIdLst>
    <p:notesMasterId r:id="rId262"/>
  </p:notesMasterIdLst>
  <p:sldIdLst>
    <p:sldId id="4826" r:id="rId26"/>
    <p:sldId id="5512" r:id="rId27"/>
    <p:sldId id="5472" r:id="rId28"/>
    <p:sldId id="5446" r:id="rId29"/>
    <p:sldId id="5468" r:id="rId30"/>
    <p:sldId id="5469" r:id="rId31"/>
    <p:sldId id="5470" r:id="rId32"/>
    <p:sldId id="5471" r:id="rId33"/>
    <p:sldId id="5449" r:id="rId34"/>
    <p:sldId id="5453" r:id="rId35"/>
    <p:sldId id="5454" r:id="rId36"/>
    <p:sldId id="5455" r:id="rId37"/>
    <p:sldId id="5456" r:id="rId38"/>
    <p:sldId id="5457" r:id="rId39"/>
    <p:sldId id="5458" r:id="rId40"/>
    <p:sldId id="5477" r:id="rId41"/>
    <p:sldId id="5479" r:id="rId42"/>
    <p:sldId id="5480" r:id="rId43"/>
    <p:sldId id="5481" r:id="rId44"/>
    <p:sldId id="5482" r:id="rId45"/>
    <p:sldId id="5483" r:id="rId46"/>
    <p:sldId id="5486" r:id="rId47"/>
    <p:sldId id="5485" r:id="rId48"/>
    <p:sldId id="5461" r:id="rId49"/>
    <p:sldId id="5484" r:id="rId50"/>
    <p:sldId id="5463" r:id="rId51"/>
    <p:sldId id="5464" r:id="rId52"/>
    <p:sldId id="5488" r:id="rId53"/>
    <p:sldId id="5465" r:id="rId54"/>
    <p:sldId id="5466" r:id="rId55"/>
    <p:sldId id="5511" r:id="rId56"/>
    <p:sldId id="4828" r:id="rId57"/>
    <p:sldId id="5085" r:id="rId58"/>
    <p:sldId id="5086" r:id="rId59"/>
    <p:sldId id="5083" r:id="rId60"/>
    <p:sldId id="4945" r:id="rId61"/>
    <p:sldId id="4988" r:id="rId62"/>
    <p:sldId id="5510" r:id="rId63"/>
    <p:sldId id="5431" r:id="rId64"/>
    <p:sldId id="5432" r:id="rId65"/>
    <p:sldId id="4993" r:id="rId66"/>
    <p:sldId id="4994" r:id="rId67"/>
    <p:sldId id="4995" r:id="rId68"/>
    <p:sldId id="5433" r:id="rId69"/>
    <p:sldId id="5394" r:id="rId70"/>
    <p:sldId id="5396" r:id="rId71"/>
    <p:sldId id="5397" r:id="rId72"/>
    <p:sldId id="5435" r:id="rId73"/>
    <p:sldId id="5436" r:id="rId74"/>
    <p:sldId id="5437" r:id="rId75"/>
    <p:sldId id="5439" r:id="rId76"/>
    <p:sldId id="5440" r:id="rId77"/>
    <p:sldId id="5441" r:id="rId78"/>
    <p:sldId id="5442" r:id="rId79"/>
    <p:sldId id="5443" r:id="rId80"/>
    <p:sldId id="5445" r:id="rId81"/>
    <p:sldId id="5425" r:id="rId82"/>
    <p:sldId id="5509" r:id="rId83"/>
    <p:sldId id="4996" r:id="rId84"/>
    <p:sldId id="5229" r:id="rId85"/>
    <p:sldId id="5140" r:id="rId86"/>
    <p:sldId id="5139" r:id="rId87"/>
    <p:sldId id="5141" r:id="rId88"/>
    <p:sldId id="5142" r:id="rId89"/>
    <p:sldId id="5143" r:id="rId90"/>
    <p:sldId id="5144" r:id="rId91"/>
    <p:sldId id="5145" r:id="rId92"/>
    <p:sldId id="5146" r:id="rId93"/>
    <p:sldId id="5147" r:id="rId94"/>
    <p:sldId id="5148" r:id="rId95"/>
    <p:sldId id="5149" r:id="rId96"/>
    <p:sldId id="5150" r:id="rId97"/>
    <p:sldId id="5151" r:id="rId98"/>
    <p:sldId id="5152" r:id="rId99"/>
    <p:sldId id="5153" r:id="rId100"/>
    <p:sldId id="5421" r:id="rId101"/>
    <p:sldId id="5422" r:id="rId102"/>
    <p:sldId id="5424" r:id="rId103"/>
    <p:sldId id="5388" r:id="rId104"/>
    <p:sldId id="5154" r:id="rId105"/>
    <p:sldId id="5155" r:id="rId106"/>
    <p:sldId id="5156" r:id="rId107"/>
    <p:sldId id="5157" r:id="rId108"/>
    <p:sldId id="5158" r:id="rId109"/>
    <p:sldId id="5194" r:id="rId110"/>
    <p:sldId id="5159" r:id="rId111"/>
    <p:sldId id="5160" r:id="rId112"/>
    <p:sldId id="5231" r:id="rId113"/>
    <p:sldId id="5230" r:id="rId114"/>
    <p:sldId id="5232" r:id="rId115"/>
    <p:sldId id="5233" r:id="rId116"/>
    <p:sldId id="5161" r:id="rId117"/>
    <p:sldId id="5162" r:id="rId118"/>
    <p:sldId id="5163" r:id="rId119"/>
    <p:sldId id="5325" r:id="rId120"/>
    <p:sldId id="5489" r:id="rId121"/>
    <p:sldId id="5389" r:id="rId122"/>
    <p:sldId id="5390" r:id="rId123"/>
    <p:sldId id="5426" r:id="rId124"/>
    <p:sldId id="5427" r:id="rId125"/>
    <p:sldId id="5392" r:id="rId126"/>
    <p:sldId id="5393" r:id="rId127"/>
    <p:sldId id="4783" r:id="rId128"/>
    <p:sldId id="4784" r:id="rId129"/>
    <p:sldId id="5167" r:id="rId130"/>
    <p:sldId id="4785" r:id="rId131"/>
    <p:sldId id="4786" r:id="rId132"/>
    <p:sldId id="5234" r:id="rId133"/>
    <p:sldId id="5235" r:id="rId134"/>
    <p:sldId id="5236" r:id="rId135"/>
    <p:sldId id="5237" r:id="rId136"/>
    <p:sldId id="5238" r:id="rId137"/>
    <p:sldId id="5239" r:id="rId138"/>
    <p:sldId id="5240" r:id="rId139"/>
    <p:sldId id="5241" r:id="rId140"/>
    <p:sldId id="5242" r:id="rId141"/>
    <p:sldId id="5243" r:id="rId142"/>
    <p:sldId id="5244" r:id="rId143"/>
    <p:sldId id="5245" r:id="rId144"/>
    <p:sldId id="5246" r:id="rId145"/>
    <p:sldId id="5247" r:id="rId146"/>
    <p:sldId id="5248" r:id="rId147"/>
    <p:sldId id="5249" r:id="rId148"/>
    <p:sldId id="5250" r:id="rId149"/>
    <p:sldId id="5251" r:id="rId150"/>
    <p:sldId id="5252" r:id="rId151"/>
    <p:sldId id="5253" r:id="rId152"/>
    <p:sldId id="5256" r:id="rId153"/>
    <p:sldId id="5257" r:id="rId154"/>
    <p:sldId id="5258" r:id="rId155"/>
    <p:sldId id="5259" r:id="rId156"/>
    <p:sldId id="5260" r:id="rId157"/>
    <p:sldId id="5261" r:id="rId158"/>
    <p:sldId id="5262" r:id="rId159"/>
    <p:sldId id="5264" r:id="rId160"/>
    <p:sldId id="5263" r:id="rId161"/>
    <p:sldId id="5265" r:id="rId162"/>
    <p:sldId id="5266" r:id="rId163"/>
    <p:sldId id="5267" r:id="rId164"/>
    <p:sldId id="5268" r:id="rId165"/>
    <p:sldId id="4841" r:id="rId166"/>
    <p:sldId id="4787" r:id="rId167"/>
    <p:sldId id="4793" r:id="rId168"/>
    <p:sldId id="4922" r:id="rId169"/>
    <p:sldId id="5165" r:id="rId170"/>
    <p:sldId id="4923" r:id="rId171"/>
    <p:sldId id="4924" r:id="rId172"/>
    <p:sldId id="4925" r:id="rId173"/>
    <p:sldId id="4926" r:id="rId174"/>
    <p:sldId id="4944" r:id="rId175"/>
    <p:sldId id="4927" r:id="rId176"/>
    <p:sldId id="5375" r:id="rId177"/>
    <p:sldId id="5376" r:id="rId178"/>
    <p:sldId id="5377" r:id="rId179"/>
    <p:sldId id="5378" r:id="rId180"/>
    <p:sldId id="5379" r:id="rId181"/>
    <p:sldId id="5380" r:id="rId182"/>
    <p:sldId id="5381" r:id="rId183"/>
    <p:sldId id="5382" r:id="rId184"/>
    <p:sldId id="5383" r:id="rId185"/>
    <p:sldId id="5384" r:id="rId186"/>
    <p:sldId id="5385" r:id="rId187"/>
    <p:sldId id="5386" r:id="rId188"/>
    <p:sldId id="5387" r:id="rId189"/>
    <p:sldId id="4788" r:id="rId190"/>
    <p:sldId id="4987" r:id="rId191"/>
    <p:sldId id="5326" r:id="rId192"/>
    <p:sldId id="5327" r:id="rId193"/>
    <p:sldId id="5328" r:id="rId194"/>
    <p:sldId id="5329" r:id="rId195"/>
    <p:sldId id="5423" r:id="rId196"/>
    <p:sldId id="5332" r:id="rId197"/>
    <p:sldId id="5333" r:id="rId198"/>
    <p:sldId id="5334" r:id="rId199"/>
    <p:sldId id="5335" r:id="rId200"/>
    <p:sldId id="5336" r:id="rId201"/>
    <p:sldId id="5337" r:id="rId202"/>
    <p:sldId id="5338" r:id="rId203"/>
    <p:sldId id="5339" r:id="rId204"/>
    <p:sldId id="5340" r:id="rId205"/>
    <p:sldId id="5341" r:id="rId206"/>
    <p:sldId id="5342" r:id="rId207"/>
    <p:sldId id="5344" r:id="rId208"/>
    <p:sldId id="5345" r:id="rId209"/>
    <p:sldId id="5346" r:id="rId210"/>
    <p:sldId id="5347" r:id="rId211"/>
    <p:sldId id="5348" r:id="rId212"/>
    <p:sldId id="5349" r:id="rId213"/>
    <p:sldId id="5350" r:id="rId214"/>
    <p:sldId id="5351" r:id="rId215"/>
    <p:sldId id="5343" r:id="rId216"/>
    <p:sldId id="5352" r:id="rId217"/>
    <p:sldId id="5353" r:id="rId218"/>
    <p:sldId id="5354" r:id="rId219"/>
    <p:sldId id="5355" r:id="rId220"/>
    <p:sldId id="5356" r:id="rId221"/>
    <p:sldId id="5357" r:id="rId222"/>
    <p:sldId id="5358" r:id="rId223"/>
    <p:sldId id="5399" r:id="rId224"/>
    <p:sldId id="5400" r:id="rId225"/>
    <p:sldId id="5401" r:id="rId226"/>
    <p:sldId id="5402" r:id="rId227"/>
    <p:sldId id="5403" r:id="rId228"/>
    <p:sldId id="5404" r:id="rId229"/>
    <p:sldId id="5405" r:id="rId230"/>
    <p:sldId id="5359" r:id="rId231"/>
    <p:sldId id="5360" r:id="rId232"/>
    <p:sldId id="5361" r:id="rId233"/>
    <p:sldId id="5362" r:id="rId234"/>
    <p:sldId id="5363" r:id="rId235"/>
    <p:sldId id="5364" r:id="rId236"/>
    <p:sldId id="5365" r:id="rId237"/>
    <p:sldId id="5366" r:id="rId238"/>
    <p:sldId id="5367" r:id="rId239"/>
    <p:sldId id="5368" r:id="rId240"/>
    <p:sldId id="5444" r:id="rId241"/>
    <p:sldId id="5369" r:id="rId242"/>
    <p:sldId id="5370" r:id="rId243"/>
    <p:sldId id="5371" r:id="rId244"/>
    <p:sldId id="5372" r:id="rId245"/>
    <p:sldId id="5373" r:id="rId246"/>
    <p:sldId id="5374" r:id="rId247"/>
    <p:sldId id="5168" r:id="rId248"/>
    <p:sldId id="5169" r:id="rId249"/>
    <p:sldId id="5171" r:id="rId250"/>
    <p:sldId id="5419" r:id="rId251"/>
    <p:sldId id="5420" r:id="rId252"/>
    <p:sldId id="5407" r:id="rId253"/>
    <p:sldId id="5174" r:id="rId254"/>
    <p:sldId id="5508" r:id="rId255"/>
    <p:sldId id="5507" r:id="rId256"/>
    <p:sldId id="5490" r:id="rId257"/>
    <p:sldId id="5492" r:id="rId258"/>
    <p:sldId id="5506" r:id="rId259"/>
    <p:sldId id="5494" r:id="rId260"/>
    <p:sldId id="5495" r:id="rId2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A9600"/>
    <a:srgbClr val="C07B00"/>
    <a:srgbClr val="996600"/>
    <a:srgbClr val="FFCCCC"/>
    <a:srgbClr val="C0C0C0"/>
    <a:srgbClr val="0000FF"/>
    <a:srgbClr val="99CCFF"/>
    <a:srgbClr val="CC00CC"/>
    <a:srgbClr val="16FEDD"/>
    <a:srgbClr val="FFFF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35591" autoAdjust="0"/>
    <p:restoredTop sz="94805" autoAdjust="0"/>
  </p:normalViewPr>
  <p:slideViewPr>
    <p:cSldViewPr>
      <p:cViewPr>
        <p:scale>
          <a:sx n="70" d="100"/>
          <a:sy n="70" d="100"/>
        </p:scale>
        <p:origin x="-750" y="-282"/>
      </p:cViewPr>
      <p:guideLst>
        <p:guide orient="horz" pos="2160"/>
        <p:guide pos="2880"/>
      </p:guideLst>
    </p:cSldViewPr>
  </p:slideViewPr>
  <p:notesTextViewPr>
    <p:cViewPr>
      <p:scale>
        <a:sx n="100" d="100"/>
        <a:sy n="100" d="100"/>
      </p:scale>
      <p:origin x="0" y="0"/>
    </p:cViewPr>
  </p:notesTextViewPr>
  <p:sorterViewPr>
    <p:cViewPr>
      <p:scale>
        <a:sx n="80" d="100"/>
        <a:sy n="80" d="100"/>
      </p:scale>
      <p:origin x="0" y="57870"/>
    </p:cViewPr>
  </p:sorterViewPr>
  <p:gridSpacing cx="78028800" cy="78028800"/>
</p:viewPr>
</file>

<file path=ppt/_rels/presentation.xml.rels><?xml version="1.0" encoding="UTF-8" standalone="yes"?>
<Relationships xmlns="http://schemas.openxmlformats.org/package/2006/relationships"><Relationship Id="rId117" Type="http://schemas.openxmlformats.org/officeDocument/2006/relationships/slide" Target="slides/slide92.xml"/><Relationship Id="rId21" Type="http://schemas.openxmlformats.org/officeDocument/2006/relationships/slideMaster" Target="slideMasters/slideMaster21.xml"/><Relationship Id="rId42" Type="http://schemas.openxmlformats.org/officeDocument/2006/relationships/slide" Target="slides/slide17.xml"/><Relationship Id="rId63" Type="http://schemas.openxmlformats.org/officeDocument/2006/relationships/slide" Target="slides/slide38.xml"/><Relationship Id="rId84" Type="http://schemas.openxmlformats.org/officeDocument/2006/relationships/slide" Target="slides/slide59.xml"/><Relationship Id="rId138" Type="http://schemas.openxmlformats.org/officeDocument/2006/relationships/slide" Target="slides/slide113.xml"/><Relationship Id="rId159" Type="http://schemas.openxmlformats.org/officeDocument/2006/relationships/slide" Target="slides/slide134.xml"/><Relationship Id="rId170" Type="http://schemas.openxmlformats.org/officeDocument/2006/relationships/slide" Target="slides/slide145.xml"/><Relationship Id="rId191" Type="http://schemas.openxmlformats.org/officeDocument/2006/relationships/slide" Target="slides/slide166.xml"/><Relationship Id="rId205" Type="http://schemas.openxmlformats.org/officeDocument/2006/relationships/slide" Target="slides/slide180.xml"/><Relationship Id="rId226" Type="http://schemas.openxmlformats.org/officeDocument/2006/relationships/slide" Target="slides/slide201.xml"/><Relationship Id="rId247" Type="http://schemas.openxmlformats.org/officeDocument/2006/relationships/slide" Target="slides/slide222.xml"/><Relationship Id="rId107" Type="http://schemas.openxmlformats.org/officeDocument/2006/relationships/slide" Target="slides/slide82.xml"/><Relationship Id="rId11" Type="http://schemas.openxmlformats.org/officeDocument/2006/relationships/slideMaster" Target="slideMasters/slideMaster11.xml"/><Relationship Id="rId32" Type="http://schemas.openxmlformats.org/officeDocument/2006/relationships/slide" Target="slides/slide7.xml"/><Relationship Id="rId53" Type="http://schemas.openxmlformats.org/officeDocument/2006/relationships/slide" Target="slides/slide28.xml"/><Relationship Id="rId74" Type="http://schemas.openxmlformats.org/officeDocument/2006/relationships/slide" Target="slides/slide49.xml"/><Relationship Id="rId128" Type="http://schemas.openxmlformats.org/officeDocument/2006/relationships/slide" Target="slides/slide103.xml"/><Relationship Id="rId149" Type="http://schemas.openxmlformats.org/officeDocument/2006/relationships/slide" Target="slides/slide124.xml"/><Relationship Id="rId5" Type="http://schemas.openxmlformats.org/officeDocument/2006/relationships/slideMaster" Target="slideMasters/slideMaster5.xml"/><Relationship Id="rId95" Type="http://schemas.openxmlformats.org/officeDocument/2006/relationships/slide" Target="slides/slide70.xml"/><Relationship Id="rId160" Type="http://schemas.openxmlformats.org/officeDocument/2006/relationships/slide" Target="slides/slide135.xml"/><Relationship Id="rId181" Type="http://schemas.openxmlformats.org/officeDocument/2006/relationships/slide" Target="slides/slide156.xml"/><Relationship Id="rId216" Type="http://schemas.openxmlformats.org/officeDocument/2006/relationships/slide" Target="slides/slide191.xml"/><Relationship Id="rId237" Type="http://schemas.openxmlformats.org/officeDocument/2006/relationships/slide" Target="slides/slide212.xml"/><Relationship Id="rId258" Type="http://schemas.openxmlformats.org/officeDocument/2006/relationships/slide" Target="slides/slide233.xml"/><Relationship Id="rId22" Type="http://schemas.openxmlformats.org/officeDocument/2006/relationships/slideMaster" Target="slideMasters/slideMaster22.xml"/><Relationship Id="rId43" Type="http://schemas.openxmlformats.org/officeDocument/2006/relationships/slide" Target="slides/slide18.xml"/><Relationship Id="rId64" Type="http://schemas.openxmlformats.org/officeDocument/2006/relationships/slide" Target="slides/slide39.xml"/><Relationship Id="rId118" Type="http://schemas.openxmlformats.org/officeDocument/2006/relationships/slide" Target="slides/slide93.xml"/><Relationship Id="rId139" Type="http://schemas.openxmlformats.org/officeDocument/2006/relationships/slide" Target="slides/slide114.xml"/><Relationship Id="rId85" Type="http://schemas.openxmlformats.org/officeDocument/2006/relationships/slide" Target="slides/slide60.xml"/><Relationship Id="rId150" Type="http://schemas.openxmlformats.org/officeDocument/2006/relationships/slide" Target="slides/slide125.xml"/><Relationship Id="rId171" Type="http://schemas.openxmlformats.org/officeDocument/2006/relationships/slide" Target="slides/slide146.xml"/><Relationship Id="rId192" Type="http://schemas.openxmlformats.org/officeDocument/2006/relationships/slide" Target="slides/slide167.xml"/><Relationship Id="rId206" Type="http://schemas.openxmlformats.org/officeDocument/2006/relationships/slide" Target="slides/slide181.xml"/><Relationship Id="rId227" Type="http://schemas.openxmlformats.org/officeDocument/2006/relationships/slide" Target="slides/slide202.xml"/><Relationship Id="rId248" Type="http://schemas.openxmlformats.org/officeDocument/2006/relationships/slide" Target="slides/slide223.xml"/><Relationship Id="rId12" Type="http://schemas.openxmlformats.org/officeDocument/2006/relationships/slideMaster" Target="slideMasters/slideMaster12.xml"/><Relationship Id="rId33" Type="http://schemas.openxmlformats.org/officeDocument/2006/relationships/slide" Target="slides/slide8.xml"/><Relationship Id="rId108" Type="http://schemas.openxmlformats.org/officeDocument/2006/relationships/slide" Target="slides/slide83.xml"/><Relationship Id="rId129" Type="http://schemas.openxmlformats.org/officeDocument/2006/relationships/slide" Target="slides/slide104.xml"/><Relationship Id="rId54" Type="http://schemas.openxmlformats.org/officeDocument/2006/relationships/slide" Target="slides/slide29.xml"/><Relationship Id="rId75" Type="http://schemas.openxmlformats.org/officeDocument/2006/relationships/slide" Target="slides/slide50.xml"/><Relationship Id="rId96" Type="http://schemas.openxmlformats.org/officeDocument/2006/relationships/slide" Target="slides/slide71.xml"/><Relationship Id="rId140" Type="http://schemas.openxmlformats.org/officeDocument/2006/relationships/slide" Target="slides/slide115.xml"/><Relationship Id="rId161" Type="http://schemas.openxmlformats.org/officeDocument/2006/relationships/slide" Target="slides/slide136.xml"/><Relationship Id="rId182" Type="http://schemas.openxmlformats.org/officeDocument/2006/relationships/slide" Target="slides/slide157.xml"/><Relationship Id="rId217" Type="http://schemas.openxmlformats.org/officeDocument/2006/relationships/slide" Target="slides/slide192.xml"/><Relationship Id="rId6" Type="http://schemas.openxmlformats.org/officeDocument/2006/relationships/slideMaster" Target="slideMasters/slideMaster6.xml"/><Relationship Id="rId238" Type="http://schemas.openxmlformats.org/officeDocument/2006/relationships/slide" Target="slides/slide213.xml"/><Relationship Id="rId259" Type="http://schemas.openxmlformats.org/officeDocument/2006/relationships/slide" Target="slides/slide234.xml"/><Relationship Id="rId23" Type="http://schemas.openxmlformats.org/officeDocument/2006/relationships/slideMaster" Target="slideMasters/slideMaster23.xml"/><Relationship Id="rId28" Type="http://schemas.openxmlformats.org/officeDocument/2006/relationships/slide" Target="slides/slide3.xml"/><Relationship Id="rId49" Type="http://schemas.openxmlformats.org/officeDocument/2006/relationships/slide" Target="slides/slide24.xml"/><Relationship Id="rId114" Type="http://schemas.openxmlformats.org/officeDocument/2006/relationships/slide" Target="slides/slide89.xml"/><Relationship Id="rId119" Type="http://schemas.openxmlformats.org/officeDocument/2006/relationships/slide" Target="slides/slide94.xml"/><Relationship Id="rId44" Type="http://schemas.openxmlformats.org/officeDocument/2006/relationships/slide" Target="slides/slide19.xml"/><Relationship Id="rId60" Type="http://schemas.openxmlformats.org/officeDocument/2006/relationships/slide" Target="slides/slide35.xml"/><Relationship Id="rId65" Type="http://schemas.openxmlformats.org/officeDocument/2006/relationships/slide" Target="slides/slide40.xml"/><Relationship Id="rId81" Type="http://schemas.openxmlformats.org/officeDocument/2006/relationships/slide" Target="slides/slide56.xml"/><Relationship Id="rId86" Type="http://schemas.openxmlformats.org/officeDocument/2006/relationships/slide" Target="slides/slide61.xml"/><Relationship Id="rId130" Type="http://schemas.openxmlformats.org/officeDocument/2006/relationships/slide" Target="slides/slide105.xml"/><Relationship Id="rId135" Type="http://schemas.openxmlformats.org/officeDocument/2006/relationships/slide" Target="slides/slide110.xml"/><Relationship Id="rId151" Type="http://schemas.openxmlformats.org/officeDocument/2006/relationships/slide" Target="slides/slide126.xml"/><Relationship Id="rId156" Type="http://schemas.openxmlformats.org/officeDocument/2006/relationships/slide" Target="slides/slide131.xml"/><Relationship Id="rId177" Type="http://schemas.openxmlformats.org/officeDocument/2006/relationships/slide" Target="slides/slide152.xml"/><Relationship Id="rId198" Type="http://schemas.openxmlformats.org/officeDocument/2006/relationships/slide" Target="slides/slide173.xml"/><Relationship Id="rId172" Type="http://schemas.openxmlformats.org/officeDocument/2006/relationships/slide" Target="slides/slide147.xml"/><Relationship Id="rId193" Type="http://schemas.openxmlformats.org/officeDocument/2006/relationships/slide" Target="slides/slide168.xml"/><Relationship Id="rId202" Type="http://schemas.openxmlformats.org/officeDocument/2006/relationships/slide" Target="slides/slide177.xml"/><Relationship Id="rId207" Type="http://schemas.openxmlformats.org/officeDocument/2006/relationships/slide" Target="slides/slide182.xml"/><Relationship Id="rId223" Type="http://schemas.openxmlformats.org/officeDocument/2006/relationships/slide" Target="slides/slide198.xml"/><Relationship Id="rId228" Type="http://schemas.openxmlformats.org/officeDocument/2006/relationships/slide" Target="slides/slide203.xml"/><Relationship Id="rId244" Type="http://schemas.openxmlformats.org/officeDocument/2006/relationships/slide" Target="slides/slide219.xml"/><Relationship Id="rId249" Type="http://schemas.openxmlformats.org/officeDocument/2006/relationships/slide" Target="slides/slide224.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4.xml"/><Relationship Id="rId109" Type="http://schemas.openxmlformats.org/officeDocument/2006/relationships/slide" Target="slides/slide84.xml"/><Relationship Id="rId260" Type="http://schemas.openxmlformats.org/officeDocument/2006/relationships/slide" Target="slides/slide235.xml"/><Relationship Id="rId265" Type="http://schemas.openxmlformats.org/officeDocument/2006/relationships/theme" Target="theme/theme1.xml"/><Relationship Id="rId34" Type="http://schemas.openxmlformats.org/officeDocument/2006/relationships/slide" Target="slides/slide9.xml"/><Relationship Id="rId50" Type="http://schemas.openxmlformats.org/officeDocument/2006/relationships/slide" Target="slides/slide25.xml"/><Relationship Id="rId55" Type="http://schemas.openxmlformats.org/officeDocument/2006/relationships/slide" Target="slides/slide30.xml"/><Relationship Id="rId76" Type="http://schemas.openxmlformats.org/officeDocument/2006/relationships/slide" Target="slides/slide51.xml"/><Relationship Id="rId97" Type="http://schemas.openxmlformats.org/officeDocument/2006/relationships/slide" Target="slides/slide72.xml"/><Relationship Id="rId104" Type="http://schemas.openxmlformats.org/officeDocument/2006/relationships/slide" Target="slides/slide79.xml"/><Relationship Id="rId120" Type="http://schemas.openxmlformats.org/officeDocument/2006/relationships/slide" Target="slides/slide95.xml"/><Relationship Id="rId125" Type="http://schemas.openxmlformats.org/officeDocument/2006/relationships/slide" Target="slides/slide100.xml"/><Relationship Id="rId141" Type="http://schemas.openxmlformats.org/officeDocument/2006/relationships/slide" Target="slides/slide116.xml"/><Relationship Id="rId146" Type="http://schemas.openxmlformats.org/officeDocument/2006/relationships/slide" Target="slides/slide121.xml"/><Relationship Id="rId167" Type="http://schemas.openxmlformats.org/officeDocument/2006/relationships/slide" Target="slides/slide142.xml"/><Relationship Id="rId188" Type="http://schemas.openxmlformats.org/officeDocument/2006/relationships/slide" Target="slides/slide163.xml"/><Relationship Id="rId7" Type="http://schemas.openxmlformats.org/officeDocument/2006/relationships/slideMaster" Target="slideMasters/slideMaster7.xml"/><Relationship Id="rId71" Type="http://schemas.openxmlformats.org/officeDocument/2006/relationships/slide" Target="slides/slide46.xml"/><Relationship Id="rId92" Type="http://schemas.openxmlformats.org/officeDocument/2006/relationships/slide" Target="slides/slide67.xml"/><Relationship Id="rId162" Type="http://schemas.openxmlformats.org/officeDocument/2006/relationships/slide" Target="slides/slide137.xml"/><Relationship Id="rId183" Type="http://schemas.openxmlformats.org/officeDocument/2006/relationships/slide" Target="slides/slide158.xml"/><Relationship Id="rId213" Type="http://schemas.openxmlformats.org/officeDocument/2006/relationships/slide" Target="slides/slide188.xml"/><Relationship Id="rId218" Type="http://schemas.openxmlformats.org/officeDocument/2006/relationships/slide" Target="slides/slide193.xml"/><Relationship Id="rId234" Type="http://schemas.openxmlformats.org/officeDocument/2006/relationships/slide" Target="slides/slide209.xml"/><Relationship Id="rId239" Type="http://schemas.openxmlformats.org/officeDocument/2006/relationships/slide" Target="slides/slide214.xml"/><Relationship Id="rId2" Type="http://schemas.openxmlformats.org/officeDocument/2006/relationships/slideMaster" Target="slideMasters/slideMaster2.xml"/><Relationship Id="rId29" Type="http://schemas.openxmlformats.org/officeDocument/2006/relationships/slide" Target="slides/slide4.xml"/><Relationship Id="rId250" Type="http://schemas.openxmlformats.org/officeDocument/2006/relationships/slide" Target="slides/slide225.xml"/><Relationship Id="rId255" Type="http://schemas.openxmlformats.org/officeDocument/2006/relationships/slide" Target="slides/slide230.xml"/><Relationship Id="rId24" Type="http://schemas.openxmlformats.org/officeDocument/2006/relationships/slideMaster" Target="slideMasters/slideMaster24.xml"/><Relationship Id="rId40" Type="http://schemas.openxmlformats.org/officeDocument/2006/relationships/slide" Target="slides/slide15.xml"/><Relationship Id="rId45" Type="http://schemas.openxmlformats.org/officeDocument/2006/relationships/slide" Target="slides/slide20.xml"/><Relationship Id="rId66" Type="http://schemas.openxmlformats.org/officeDocument/2006/relationships/slide" Target="slides/slide41.xml"/><Relationship Id="rId87" Type="http://schemas.openxmlformats.org/officeDocument/2006/relationships/slide" Target="slides/slide62.xml"/><Relationship Id="rId110" Type="http://schemas.openxmlformats.org/officeDocument/2006/relationships/slide" Target="slides/slide85.xml"/><Relationship Id="rId115" Type="http://schemas.openxmlformats.org/officeDocument/2006/relationships/slide" Target="slides/slide90.xml"/><Relationship Id="rId131" Type="http://schemas.openxmlformats.org/officeDocument/2006/relationships/slide" Target="slides/slide106.xml"/><Relationship Id="rId136" Type="http://schemas.openxmlformats.org/officeDocument/2006/relationships/slide" Target="slides/slide111.xml"/><Relationship Id="rId157" Type="http://schemas.openxmlformats.org/officeDocument/2006/relationships/slide" Target="slides/slide132.xml"/><Relationship Id="rId178" Type="http://schemas.openxmlformats.org/officeDocument/2006/relationships/slide" Target="slides/slide153.xml"/><Relationship Id="rId61" Type="http://schemas.openxmlformats.org/officeDocument/2006/relationships/slide" Target="slides/slide36.xml"/><Relationship Id="rId82" Type="http://schemas.openxmlformats.org/officeDocument/2006/relationships/slide" Target="slides/slide57.xml"/><Relationship Id="rId152" Type="http://schemas.openxmlformats.org/officeDocument/2006/relationships/slide" Target="slides/slide127.xml"/><Relationship Id="rId173" Type="http://schemas.openxmlformats.org/officeDocument/2006/relationships/slide" Target="slides/slide148.xml"/><Relationship Id="rId194" Type="http://schemas.openxmlformats.org/officeDocument/2006/relationships/slide" Target="slides/slide169.xml"/><Relationship Id="rId199" Type="http://schemas.openxmlformats.org/officeDocument/2006/relationships/slide" Target="slides/slide174.xml"/><Relationship Id="rId203" Type="http://schemas.openxmlformats.org/officeDocument/2006/relationships/slide" Target="slides/slide178.xml"/><Relationship Id="rId208" Type="http://schemas.openxmlformats.org/officeDocument/2006/relationships/slide" Target="slides/slide183.xml"/><Relationship Id="rId229" Type="http://schemas.openxmlformats.org/officeDocument/2006/relationships/slide" Target="slides/slide204.xml"/><Relationship Id="rId19" Type="http://schemas.openxmlformats.org/officeDocument/2006/relationships/slideMaster" Target="slideMasters/slideMaster19.xml"/><Relationship Id="rId224" Type="http://schemas.openxmlformats.org/officeDocument/2006/relationships/slide" Target="slides/slide199.xml"/><Relationship Id="rId240" Type="http://schemas.openxmlformats.org/officeDocument/2006/relationships/slide" Target="slides/slide215.xml"/><Relationship Id="rId245" Type="http://schemas.openxmlformats.org/officeDocument/2006/relationships/slide" Target="slides/slide220.xml"/><Relationship Id="rId261" Type="http://schemas.openxmlformats.org/officeDocument/2006/relationships/slide" Target="slides/slide236.xml"/><Relationship Id="rId266" Type="http://schemas.openxmlformats.org/officeDocument/2006/relationships/tableStyles" Target="tableStyles.xml"/><Relationship Id="rId14" Type="http://schemas.openxmlformats.org/officeDocument/2006/relationships/slideMaster" Target="slideMasters/slideMaster14.xml"/><Relationship Id="rId30" Type="http://schemas.openxmlformats.org/officeDocument/2006/relationships/slide" Target="slides/slide5.xml"/><Relationship Id="rId35" Type="http://schemas.openxmlformats.org/officeDocument/2006/relationships/slide" Target="slides/slide10.xml"/><Relationship Id="rId56" Type="http://schemas.openxmlformats.org/officeDocument/2006/relationships/slide" Target="slides/slide31.xml"/><Relationship Id="rId77" Type="http://schemas.openxmlformats.org/officeDocument/2006/relationships/slide" Target="slides/slide52.xml"/><Relationship Id="rId100" Type="http://schemas.openxmlformats.org/officeDocument/2006/relationships/slide" Target="slides/slide75.xml"/><Relationship Id="rId105" Type="http://schemas.openxmlformats.org/officeDocument/2006/relationships/slide" Target="slides/slide80.xml"/><Relationship Id="rId126" Type="http://schemas.openxmlformats.org/officeDocument/2006/relationships/slide" Target="slides/slide101.xml"/><Relationship Id="rId147" Type="http://schemas.openxmlformats.org/officeDocument/2006/relationships/slide" Target="slides/slide122.xml"/><Relationship Id="rId168" Type="http://schemas.openxmlformats.org/officeDocument/2006/relationships/slide" Target="slides/slide143.xml"/><Relationship Id="rId8" Type="http://schemas.openxmlformats.org/officeDocument/2006/relationships/slideMaster" Target="slideMasters/slideMaster8.xml"/><Relationship Id="rId51" Type="http://schemas.openxmlformats.org/officeDocument/2006/relationships/slide" Target="slides/slide26.xml"/><Relationship Id="rId72" Type="http://schemas.openxmlformats.org/officeDocument/2006/relationships/slide" Target="slides/slide47.xml"/><Relationship Id="rId93" Type="http://schemas.openxmlformats.org/officeDocument/2006/relationships/slide" Target="slides/slide68.xml"/><Relationship Id="rId98" Type="http://schemas.openxmlformats.org/officeDocument/2006/relationships/slide" Target="slides/slide73.xml"/><Relationship Id="rId121" Type="http://schemas.openxmlformats.org/officeDocument/2006/relationships/slide" Target="slides/slide96.xml"/><Relationship Id="rId142" Type="http://schemas.openxmlformats.org/officeDocument/2006/relationships/slide" Target="slides/slide117.xml"/><Relationship Id="rId163" Type="http://schemas.openxmlformats.org/officeDocument/2006/relationships/slide" Target="slides/slide138.xml"/><Relationship Id="rId184" Type="http://schemas.openxmlformats.org/officeDocument/2006/relationships/slide" Target="slides/slide159.xml"/><Relationship Id="rId189" Type="http://schemas.openxmlformats.org/officeDocument/2006/relationships/slide" Target="slides/slide164.xml"/><Relationship Id="rId219" Type="http://schemas.openxmlformats.org/officeDocument/2006/relationships/slide" Target="slides/slide194.xml"/><Relationship Id="rId3" Type="http://schemas.openxmlformats.org/officeDocument/2006/relationships/slideMaster" Target="slideMasters/slideMaster3.xml"/><Relationship Id="rId214" Type="http://schemas.openxmlformats.org/officeDocument/2006/relationships/slide" Target="slides/slide189.xml"/><Relationship Id="rId230" Type="http://schemas.openxmlformats.org/officeDocument/2006/relationships/slide" Target="slides/slide205.xml"/><Relationship Id="rId235" Type="http://schemas.openxmlformats.org/officeDocument/2006/relationships/slide" Target="slides/slide210.xml"/><Relationship Id="rId251" Type="http://schemas.openxmlformats.org/officeDocument/2006/relationships/slide" Target="slides/slide226.xml"/><Relationship Id="rId256" Type="http://schemas.openxmlformats.org/officeDocument/2006/relationships/slide" Target="slides/slide231.xml"/><Relationship Id="rId25" Type="http://schemas.openxmlformats.org/officeDocument/2006/relationships/slideMaster" Target="slideMasters/slideMaster25.xml"/><Relationship Id="rId46" Type="http://schemas.openxmlformats.org/officeDocument/2006/relationships/slide" Target="slides/slide21.xml"/><Relationship Id="rId67" Type="http://schemas.openxmlformats.org/officeDocument/2006/relationships/slide" Target="slides/slide42.xml"/><Relationship Id="rId116" Type="http://schemas.openxmlformats.org/officeDocument/2006/relationships/slide" Target="slides/slide91.xml"/><Relationship Id="rId137" Type="http://schemas.openxmlformats.org/officeDocument/2006/relationships/slide" Target="slides/slide112.xml"/><Relationship Id="rId158" Type="http://schemas.openxmlformats.org/officeDocument/2006/relationships/slide" Target="slides/slide133.xml"/><Relationship Id="rId20" Type="http://schemas.openxmlformats.org/officeDocument/2006/relationships/slideMaster" Target="slideMasters/slideMaster20.xml"/><Relationship Id="rId41" Type="http://schemas.openxmlformats.org/officeDocument/2006/relationships/slide" Target="slides/slide16.xml"/><Relationship Id="rId62" Type="http://schemas.openxmlformats.org/officeDocument/2006/relationships/slide" Target="slides/slide37.xml"/><Relationship Id="rId83" Type="http://schemas.openxmlformats.org/officeDocument/2006/relationships/slide" Target="slides/slide58.xml"/><Relationship Id="rId88" Type="http://schemas.openxmlformats.org/officeDocument/2006/relationships/slide" Target="slides/slide63.xml"/><Relationship Id="rId111" Type="http://schemas.openxmlformats.org/officeDocument/2006/relationships/slide" Target="slides/slide86.xml"/><Relationship Id="rId132" Type="http://schemas.openxmlformats.org/officeDocument/2006/relationships/slide" Target="slides/slide107.xml"/><Relationship Id="rId153" Type="http://schemas.openxmlformats.org/officeDocument/2006/relationships/slide" Target="slides/slide128.xml"/><Relationship Id="rId174" Type="http://schemas.openxmlformats.org/officeDocument/2006/relationships/slide" Target="slides/slide149.xml"/><Relationship Id="rId179" Type="http://schemas.openxmlformats.org/officeDocument/2006/relationships/slide" Target="slides/slide154.xml"/><Relationship Id="rId195" Type="http://schemas.openxmlformats.org/officeDocument/2006/relationships/slide" Target="slides/slide170.xml"/><Relationship Id="rId209" Type="http://schemas.openxmlformats.org/officeDocument/2006/relationships/slide" Target="slides/slide184.xml"/><Relationship Id="rId190" Type="http://schemas.openxmlformats.org/officeDocument/2006/relationships/slide" Target="slides/slide165.xml"/><Relationship Id="rId204" Type="http://schemas.openxmlformats.org/officeDocument/2006/relationships/slide" Target="slides/slide179.xml"/><Relationship Id="rId220" Type="http://schemas.openxmlformats.org/officeDocument/2006/relationships/slide" Target="slides/slide195.xml"/><Relationship Id="rId225" Type="http://schemas.openxmlformats.org/officeDocument/2006/relationships/slide" Target="slides/slide200.xml"/><Relationship Id="rId241" Type="http://schemas.openxmlformats.org/officeDocument/2006/relationships/slide" Target="slides/slide216.xml"/><Relationship Id="rId246" Type="http://schemas.openxmlformats.org/officeDocument/2006/relationships/slide" Target="slides/slide221.xml"/><Relationship Id="rId15" Type="http://schemas.openxmlformats.org/officeDocument/2006/relationships/slideMaster" Target="slideMasters/slideMaster15.xml"/><Relationship Id="rId36" Type="http://schemas.openxmlformats.org/officeDocument/2006/relationships/slide" Target="slides/slide11.xml"/><Relationship Id="rId57" Type="http://schemas.openxmlformats.org/officeDocument/2006/relationships/slide" Target="slides/slide32.xml"/><Relationship Id="rId106" Type="http://schemas.openxmlformats.org/officeDocument/2006/relationships/slide" Target="slides/slide81.xml"/><Relationship Id="rId127" Type="http://schemas.openxmlformats.org/officeDocument/2006/relationships/slide" Target="slides/slide102.xml"/><Relationship Id="rId262" Type="http://schemas.openxmlformats.org/officeDocument/2006/relationships/notesMaster" Target="notesMasters/notesMaster1.xml"/><Relationship Id="rId10" Type="http://schemas.openxmlformats.org/officeDocument/2006/relationships/slideMaster" Target="slideMasters/slideMaster10.xml"/><Relationship Id="rId31" Type="http://schemas.openxmlformats.org/officeDocument/2006/relationships/slide" Target="slides/slide6.xml"/><Relationship Id="rId52" Type="http://schemas.openxmlformats.org/officeDocument/2006/relationships/slide" Target="slides/slide27.xml"/><Relationship Id="rId73" Type="http://schemas.openxmlformats.org/officeDocument/2006/relationships/slide" Target="slides/slide48.xml"/><Relationship Id="rId78" Type="http://schemas.openxmlformats.org/officeDocument/2006/relationships/slide" Target="slides/slide53.xml"/><Relationship Id="rId94" Type="http://schemas.openxmlformats.org/officeDocument/2006/relationships/slide" Target="slides/slide69.xml"/><Relationship Id="rId99" Type="http://schemas.openxmlformats.org/officeDocument/2006/relationships/slide" Target="slides/slide74.xml"/><Relationship Id="rId101" Type="http://schemas.openxmlformats.org/officeDocument/2006/relationships/slide" Target="slides/slide76.xml"/><Relationship Id="rId122" Type="http://schemas.openxmlformats.org/officeDocument/2006/relationships/slide" Target="slides/slide97.xml"/><Relationship Id="rId143" Type="http://schemas.openxmlformats.org/officeDocument/2006/relationships/slide" Target="slides/slide118.xml"/><Relationship Id="rId148" Type="http://schemas.openxmlformats.org/officeDocument/2006/relationships/slide" Target="slides/slide123.xml"/><Relationship Id="rId164" Type="http://schemas.openxmlformats.org/officeDocument/2006/relationships/slide" Target="slides/slide139.xml"/><Relationship Id="rId169" Type="http://schemas.openxmlformats.org/officeDocument/2006/relationships/slide" Target="slides/slide144.xml"/><Relationship Id="rId185" Type="http://schemas.openxmlformats.org/officeDocument/2006/relationships/slide" Target="slides/slide160.xml"/><Relationship Id="rId4" Type="http://schemas.openxmlformats.org/officeDocument/2006/relationships/slideMaster" Target="slideMasters/slideMaster4.xml"/><Relationship Id="rId9" Type="http://schemas.openxmlformats.org/officeDocument/2006/relationships/slideMaster" Target="slideMasters/slideMaster9.xml"/><Relationship Id="rId180" Type="http://schemas.openxmlformats.org/officeDocument/2006/relationships/slide" Target="slides/slide155.xml"/><Relationship Id="rId210" Type="http://schemas.openxmlformats.org/officeDocument/2006/relationships/slide" Target="slides/slide185.xml"/><Relationship Id="rId215" Type="http://schemas.openxmlformats.org/officeDocument/2006/relationships/slide" Target="slides/slide190.xml"/><Relationship Id="rId236" Type="http://schemas.openxmlformats.org/officeDocument/2006/relationships/slide" Target="slides/slide211.xml"/><Relationship Id="rId257" Type="http://schemas.openxmlformats.org/officeDocument/2006/relationships/slide" Target="slides/slide232.xml"/><Relationship Id="rId26" Type="http://schemas.openxmlformats.org/officeDocument/2006/relationships/slide" Target="slides/slide1.xml"/><Relationship Id="rId231" Type="http://schemas.openxmlformats.org/officeDocument/2006/relationships/slide" Target="slides/slide206.xml"/><Relationship Id="rId252" Type="http://schemas.openxmlformats.org/officeDocument/2006/relationships/slide" Target="slides/slide227.xml"/><Relationship Id="rId47" Type="http://schemas.openxmlformats.org/officeDocument/2006/relationships/slide" Target="slides/slide22.xml"/><Relationship Id="rId68" Type="http://schemas.openxmlformats.org/officeDocument/2006/relationships/slide" Target="slides/slide43.xml"/><Relationship Id="rId89" Type="http://schemas.openxmlformats.org/officeDocument/2006/relationships/slide" Target="slides/slide64.xml"/><Relationship Id="rId112" Type="http://schemas.openxmlformats.org/officeDocument/2006/relationships/slide" Target="slides/slide87.xml"/><Relationship Id="rId133" Type="http://schemas.openxmlformats.org/officeDocument/2006/relationships/slide" Target="slides/slide108.xml"/><Relationship Id="rId154" Type="http://schemas.openxmlformats.org/officeDocument/2006/relationships/slide" Target="slides/slide129.xml"/><Relationship Id="rId175" Type="http://schemas.openxmlformats.org/officeDocument/2006/relationships/slide" Target="slides/slide150.xml"/><Relationship Id="rId196" Type="http://schemas.openxmlformats.org/officeDocument/2006/relationships/slide" Target="slides/slide171.xml"/><Relationship Id="rId200" Type="http://schemas.openxmlformats.org/officeDocument/2006/relationships/slide" Target="slides/slide175.xml"/><Relationship Id="rId16" Type="http://schemas.openxmlformats.org/officeDocument/2006/relationships/slideMaster" Target="slideMasters/slideMaster16.xml"/><Relationship Id="rId221" Type="http://schemas.openxmlformats.org/officeDocument/2006/relationships/slide" Target="slides/slide196.xml"/><Relationship Id="rId242" Type="http://schemas.openxmlformats.org/officeDocument/2006/relationships/slide" Target="slides/slide217.xml"/><Relationship Id="rId263" Type="http://schemas.openxmlformats.org/officeDocument/2006/relationships/presProps" Target="presProps.xml"/><Relationship Id="rId37" Type="http://schemas.openxmlformats.org/officeDocument/2006/relationships/slide" Target="slides/slide12.xml"/><Relationship Id="rId58" Type="http://schemas.openxmlformats.org/officeDocument/2006/relationships/slide" Target="slides/slide33.xml"/><Relationship Id="rId79" Type="http://schemas.openxmlformats.org/officeDocument/2006/relationships/slide" Target="slides/slide54.xml"/><Relationship Id="rId102" Type="http://schemas.openxmlformats.org/officeDocument/2006/relationships/slide" Target="slides/slide77.xml"/><Relationship Id="rId123" Type="http://schemas.openxmlformats.org/officeDocument/2006/relationships/slide" Target="slides/slide98.xml"/><Relationship Id="rId144" Type="http://schemas.openxmlformats.org/officeDocument/2006/relationships/slide" Target="slides/slide119.xml"/><Relationship Id="rId90" Type="http://schemas.openxmlformats.org/officeDocument/2006/relationships/slide" Target="slides/slide65.xml"/><Relationship Id="rId165" Type="http://schemas.openxmlformats.org/officeDocument/2006/relationships/slide" Target="slides/slide140.xml"/><Relationship Id="rId186" Type="http://schemas.openxmlformats.org/officeDocument/2006/relationships/slide" Target="slides/slide161.xml"/><Relationship Id="rId211" Type="http://schemas.openxmlformats.org/officeDocument/2006/relationships/slide" Target="slides/slide186.xml"/><Relationship Id="rId232" Type="http://schemas.openxmlformats.org/officeDocument/2006/relationships/slide" Target="slides/slide207.xml"/><Relationship Id="rId253" Type="http://schemas.openxmlformats.org/officeDocument/2006/relationships/slide" Target="slides/slide228.xml"/><Relationship Id="rId27" Type="http://schemas.openxmlformats.org/officeDocument/2006/relationships/slide" Target="slides/slide2.xml"/><Relationship Id="rId48" Type="http://schemas.openxmlformats.org/officeDocument/2006/relationships/slide" Target="slides/slide23.xml"/><Relationship Id="rId69" Type="http://schemas.openxmlformats.org/officeDocument/2006/relationships/slide" Target="slides/slide44.xml"/><Relationship Id="rId113" Type="http://schemas.openxmlformats.org/officeDocument/2006/relationships/slide" Target="slides/slide88.xml"/><Relationship Id="rId134" Type="http://schemas.openxmlformats.org/officeDocument/2006/relationships/slide" Target="slides/slide109.xml"/><Relationship Id="rId80" Type="http://schemas.openxmlformats.org/officeDocument/2006/relationships/slide" Target="slides/slide55.xml"/><Relationship Id="rId155" Type="http://schemas.openxmlformats.org/officeDocument/2006/relationships/slide" Target="slides/slide130.xml"/><Relationship Id="rId176" Type="http://schemas.openxmlformats.org/officeDocument/2006/relationships/slide" Target="slides/slide151.xml"/><Relationship Id="rId197" Type="http://schemas.openxmlformats.org/officeDocument/2006/relationships/slide" Target="slides/slide172.xml"/><Relationship Id="rId201" Type="http://schemas.openxmlformats.org/officeDocument/2006/relationships/slide" Target="slides/slide176.xml"/><Relationship Id="rId222" Type="http://schemas.openxmlformats.org/officeDocument/2006/relationships/slide" Target="slides/slide197.xml"/><Relationship Id="rId243" Type="http://schemas.openxmlformats.org/officeDocument/2006/relationships/slide" Target="slides/slide218.xml"/><Relationship Id="rId264" Type="http://schemas.openxmlformats.org/officeDocument/2006/relationships/viewProps" Target="viewProps.xml"/><Relationship Id="rId17" Type="http://schemas.openxmlformats.org/officeDocument/2006/relationships/slideMaster" Target="slideMasters/slideMaster17.xml"/><Relationship Id="rId38" Type="http://schemas.openxmlformats.org/officeDocument/2006/relationships/slide" Target="slides/slide13.xml"/><Relationship Id="rId59" Type="http://schemas.openxmlformats.org/officeDocument/2006/relationships/slide" Target="slides/slide34.xml"/><Relationship Id="rId103" Type="http://schemas.openxmlformats.org/officeDocument/2006/relationships/slide" Target="slides/slide78.xml"/><Relationship Id="rId124" Type="http://schemas.openxmlformats.org/officeDocument/2006/relationships/slide" Target="slides/slide99.xml"/><Relationship Id="rId70" Type="http://schemas.openxmlformats.org/officeDocument/2006/relationships/slide" Target="slides/slide45.xml"/><Relationship Id="rId91" Type="http://schemas.openxmlformats.org/officeDocument/2006/relationships/slide" Target="slides/slide66.xml"/><Relationship Id="rId145" Type="http://schemas.openxmlformats.org/officeDocument/2006/relationships/slide" Target="slides/slide120.xml"/><Relationship Id="rId166" Type="http://schemas.openxmlformats.org/officeDocument/2006/relationships/slide" Target="slides/slide141.xml"/><Relationship Id="rId187" Type="http://schemas.openxmlformats.org/officeDocument/2006/relationships/slide" Target="slides/slide162.xml"/><Relationship Id="rId1" Type="http://schemas.openxmlformats.org/officeDocument/2006/relationships/slideMaster" Target="slideMasters/slideMaster1.xml"/><Relationship Id="rId212" Type="http://schemas.openxmlformats.org/officeDocument/2006/relationships/slide" Target="slides/slide187.xml"/><Relationship Id="rId233" Type="http://schemas.openxmlformats.org/officeDocument/2006/relationships/slide" Target="slides/slide208.xml"/><Relationship Id="rId254" Type="http://schemas.openxmlformats.org/officeDocument/2006/relationships/slide" Target="slides/slide229.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image" Target="../media/image43.wmf"/><Relationship Id="rId6" Type="http://schemas.openxmlformats.org/officeDocument/2006/relationships/image" Target="../media/image50.wmf"/><Relationship Id="rId5" Type="http://schemas.openxmlformats.org/officeDocument/2006/relationships/image" Target="../media/image49.wmf"/><Relationship Id="rId4" Type="http://schemas.openxmlformats.org/officeDocument/2006/relationships/image" Target="../media/image48.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1.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image" Target="../media/image54.wmf"/><Relationship Id="rId1" Type="http://schemas.openxmlformats.org/officeDocument/2006/relationships/image" Target="../media/image53.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54.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56.wmf"/><Relationship Id="rId1" Type="http://schemas.openxmlformats.org/officeDocument/2006/relationships/image" Target="../media/image55.wmf"/><Relationship Id="rId4" Type="http://schemas.openxmlformats.org/officeDocument/2006/relationships/image" Target="../media/image50.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60.wmf"/><Relationship Id="rId1" Type="http://schemas.openxmlformats.org/officeDocument/2006/relationships/image" Target="../media/image59.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50.wmf"/><Relationship Id="rId1" Type="http://schemas.openxmlformats.org/officeDocument/2006/relationships/image" Target="../media/image43.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44.wmf"/><Relationship Id="rId1" Type="http://schemas.openxmlformats.org/officeDocument/2006/relationships/image" Target="../media/image43.wmf"/><Relationship Id="rId4" Type="http://schemas.openxmlformats.org/officeDocument/2006/relationships/image" Target="../media/image45.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44.wmf"/><Relationship Id="rId1" Type="http://schemas.openxmlformats.org/officeDocument/2006/relationships/image" Target="../media/image43.wmf"/><Relationship Id="rId4" Type="http://schemas.openxmlformats.org/officeDocument/2006/relationships/image" Target="../media/image45.wmf"/></Relationships>
</file>

<file path=ppt/drawings/_rels/vmlDrawing19.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65.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66.wmf"/><Relationship Id="rId2" Type="http://schemas.openxmlformats.org/officeDocument/2006/relationships/image" Target="../media/image44.wmf"/><Relationship Id="rId1" Type="http://schemas.openxmlformats.org/officeDocument/2006/relationships/image" Target="../media/image43.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68.wmf"/><Relationship Id="rId1" Type="http://schemas.openxmlformats.org/officeDocument/2006/relationships/image" Target="../media/image67.wmf"/></Relationships>
</file>

<file path=ppt/drawings/_rels/vmlDrawing23.vml.rels><?xml version="1.0" encoding="UTF-8" standalone="yes"?>
<Relationships xmlns="http://schemas.openxmlformats.org/package/2006/relationships"><Relationship Id="rId2" Type="http://schemas.openxmlformats.org/officeDocument/2006/relationships/image" Target="../media/image69.wmf"/><Relationship Id="rId1" Type="http://schemas.openxmlformats.org/officeDocument/2006/relationships/image" Target="../media/image67.wmf"/></Relationships>
</file>

<file path=ppt/drawings/_rels/vmlDrawing24.v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image" Target="../media/image57.wmf"/><Relationship Id="rId1" Type="http://schemas.openxmlformats.org/officeDocument/2006/relationships/image" Target="../media/image43.wmf"/><Relationship Id="rId4" Type="http://schemas.openxmlformats.org/officeDocument/2006/relationships/image" Target="../media/image50.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image" Target="../media/image43.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image" Target="../media/image57.wmf"/><Relationship Id="rId1" Type="http://schemas.openxmlformats.org/officeDocument/2006/relationships/image" Target="../media/image43.wmf"/><Relationship Id="rId6" Type="http://schemas.openxmlformats.org/officeDocument/2006/relationships/image" Target="../media/image72.wmf"/><Relationship Id="rId5" Type="http://schemas.openxmlformats.org/officeDocument/2006/relationships/image" Target="../media/image71.wmf"/><Relationship Id="rId4" Type="http://schemas.openxmlformats.org/officeDocument/2006/relationships/image" Target="../media/image50.w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image" Target="../media/image57.wmf"/><Relationship Id="rId1" Type="http://schemas.openxmlformats.org/officeDocument/2006/relationships/image" Target="../media/image43.wmf"/><Relationship Id="rId6" Type="http://schemas.openxmlformats.org/officeDocument/2006/relationships/image" Target="../media/image74.wmf"/><Relationship Id="rId5" Type="http://schemas.openxmlformats.org/officeDocument/2006/relationships/image" Target="../media/image73.wmf"/><Relationship Id="rId4" Type="http://schemas.openxmlformats.org/officeDocument/2006/relationships/image" Target="../media/image50.wmf"/></Relationships>
</file>

<file path=ppt/drawings/_rels/vmlDrawing28.v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image" Target="../media/image43.wmf"/><Relationship Id="rId6" Type="http://schemas.openxmlformats.org/officeDocument/2006/relationships/image" Target="../media/image50.wmf"/><Relationship Id="rId5" Type="http://schemas.openxmlformats.org/officeDocument/2006/relationships/image" Target="../media/image49.wmf"/><Relationship Id="rId4" Type="http://schemas.openxmlformats.org/officeDocument/2006/relationships/image" Target="../media/image48.wmf"/></Relationships>
</file>

<file path=ppt/drawings/_rels/vmlDrawing29.vml.rels><?xml version="1.0" encoding="UTF-8" standalone="yes"?>
<Relationships xmlns="http://schemas.openxmlformats.org/package/2006/relationships"><Relationship Id="rId2" Type="http://schemas.openxmlformats.org/officeDocument/2006/relationships/image" Target="../media/image75.wmf"/><Relationship Id="rId1" Type="http://schemas.openxmlformats.org/officeDocument/2006/relationships/image" Target="../media/image46.wmf"/></Relationships>
</file>

<file path=ppt/drawings/_rels/vmlDrawing30.vml.rels><?xml version="1.0" encoding="UTF-8" standalone="yes"?>
<Relationships xmlns="http://schemas.openxmlformats.org/package/2006/relationships"><Relationship Id="rId2" Type="http://schemas.openxmlformats.org/officeDocument/2006/relationships/image" Target="../media/image84.wmf"/><Relationship Id="rId1" Type="http://schemas.openxmlformats.org/officeDocument/2006/relationships/image" Target="../media/image46.wmf"/></Relationships>
</file>

<file path=ppt/drawings/_rels/vmlDrawing31.vml.rels><?xml version="1.0" encoding="UTF-8" standalone="yes"?>
<Relationships xmlns="http://schemas.openxmlformats.org/package/2006/relationships"><Relationship Id="rId3" Type="http://schemas.openxmlformats.org/officeDocument/2006/relationships/image" Target="../media/image88.wmf"/><Relationship Id="rId2" Type="http://schemas.openxmlformats.org/officeDocument/2006/relationships/image" Target="../media/image87.wmf"/><Relationship Id="rId1" Type="http://schemas.openxmlformats.org/officeDocument/2006/relationships/image" Target="../media/image86.wmf"/></Relationships>
</file>

<file path=ppt/drawings/_rels/vmlDrawing32.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33.v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image" Target="../media/image57.wmf"/><Relationship Id="rId1" Type="http://schemas.openxmlformats.org/officeDocument/2006/relationships/image" Target="../media/image43.wmf"/><Relationship Id="rId6" Type="http://schemas.openxmlformats.org/officeDocument/2006/relationships/image" Target="../media/image48.wmf"/><Relationship Id="rId5" Type="http://schemas.openxmlformats.org/officeDocument/2006/relationships/image" Target="../media/image75.wmf"/><Relationship Id="rId4" Type="http://schemas.openxmlformats.org/officeDocument/2006/relationships/image" Target="../media/image46.wmf"/></Relationships>
</file>

<file path=ppt/drawings/_rels/vmlDrawing34.vml.rels><?xml version="1.0" encoding="UTF-8" standalone="yes"?>
<Relationships xmlns="http://schemas.openxmlformats.org/package/2006/relationships"><Relationship Id="rId3" Type="http://schemas.openxmlformats.org/officeDocument/2006/relationships/image" Target="../media/image88.wmf"/><Relationship Id="rId2" Type="http://schemas.openxmlformats.org/officeDocument/2006/relationships/image" Target="../media/image87.wmf"/><Relationship Id="rId1" Type="http://schemas.openxmlformats.org/officeDocument/2006/relationships/image" Target="../media/image86.w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36.vml.rels><?xml version="1.0" encoding="UTF-8" standalone="yes"?>
<Relationships xmlns="http://schemas.openxmlformats.org/package/2006/relationships"><Relationship Id="rId2" Type="http://schemas.openxmlformats.org/officeDocument/2006/relationships/image" Target="../media/image66.wmf"/><Relationship Id="rId1" Type="http://schemas.openxmlformats.org/officeDocument/2006/relationships/image" Target="../media/image43.wmf"/></Relationships>
</file>

<file path=ppt/drawings/_rels/vmlDrawing37.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38.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39.vml.rels><?xml version="1.0" encoding="UTF-8" standalone="yes"?>
<Relationships xmlns="http://schemas.openxmlformats.org/package/2006/relationships"><Relationship Id="rId3" Type="http://schemas.openxmlformats.org/officeDocument/2006/relationships/image" Target="../media/image93.wmf"/><Relationship Id="rId2" Type="http://schemas.openxmlformats.org/officeDocument/2006/relationships/image" Target="../media/image92.wmf"/><Relationship Id="rId1" Type="http://schemas.openxmlformats.org/officeDocument/2006/relationships/image" Target="../media/image91.w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93.wmf"/></Relationships>
</file>

<file path=ppt/drawings/_rels/vmlDrawing41.vml.rels><?xml version="1.0" encoding="UTF-8" standalone="yes"?>
<Relationships xmlns="http://schemas.openxmlformats.org/package/2006/relationships"><Relationship Id="rId2" Type="http://schemas.openxmlformats.org/officeDocument/2006/relationships/image" Target="../media/image97.wmf"/><Relationship Id="rId1" Type="http://schemas.openxmlformats.org/officeDocument/2006/relationships/image" Target="../media/image96.w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102.wmf"/></Relationships>
</file>

<file path=ppt/drawings/_rels/vmlDrawing43.vml.rels><?xml version="1.0" encoding="UTF-8" standalone="yes"?>
<Relationships xmlns="http://schemas.openxmlformats.org/package/2006/relationships"><Relationship Id="rId2" Type="http://schemas.openxmlformats.org/officeDocument/2006/relationships/image" Target="../media/image103.wmf"/><Relationship Id="rId1" Type="http://schemas.openxmlformats.org/officeDocument/2006/relationships/image" Target="../media/image102.wmf"/></Relationships>
</file>

<file path=ppt/drawings/_rels/vmlDrawing44.vml.rels><?xml version="1.0" encoding="UTF-8" standalone="yes"?>
<Relationships xmlns="http://schemas.openxmlformats.org/package/2006/relationships"><Relationship Id="rId2" Type="http://schemas.openxmlformats.org/officeDocument/2006/relationships/image" Target="../media/image97.wmf"/><Relationship Id="rId1" Type="http://schemas.openxmlformats.org/officeDocument/2006/relationships/image" Target="../media/image96.wmf"/></Relationships>
</file>

<file path=ppt/drawings/_rels/vmlDrawing45.vml.rels><?xml version="1.0" encoding="UTF-8" standalone="yes"?>
<Relationships xmlns="http://schemas.openxmlformats.org/package/2006/relationships"><Relationship Id="rId1" Type="http://schemas.openxmlformats.org/officeDocument/2006/relationships/image" Target="../media/image104.wmf"/></Relationships>
</file>

<file path=ppt/drawings/_rels/vmlDrawing46.vml.rels><?xml version="1.0" encoding="UTF-8" standalone="yes"?>
<Relationships xmlns="http://schemas.openxmlformats.org/package/2006/relationships"><Relationship Id="rId1" Type="http://schemas.openxmlformats.org/officeDocument/2006/relationships/image" Target="../media/image10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9F1C9B-8884-46E5-983F-1CD8F765EAD8}" type="datetimeFigureOut">
              <a:rPr lang="en-US" smtClean="0"/>
              <a:pPr/>
              <a:t>1/14/2013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0C22AA-8E7E-44D5-900E-CE04BD9732E5}" type="slidenum">
              <a:rPr lang="en-US" smtClean="0"/>
              <a:pPr/>
              <a:t>‹#›</a:t>
            </a:fld>
            <a:endParaRPr lang="en-US"/>
          </a:p>
        </p:txBody>
      </p:sp>
    </p:spTree>
    <p:extLst>
      <p:ext uri="{BB962C8B-B14F-4D97-AF65-F5344CB8AC3E}">
        <p14:creationId xmlns:p14="http://schemas.microsoft.com/office/powerpoint/2010/main" xmlns="" val="4073343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91.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92.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93.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94.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95.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96.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97.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98.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99.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200.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201.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202.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203.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204.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20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206.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207.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208.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209.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10.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11.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12.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213.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214.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215.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216.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217.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218.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219.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220.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221.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222.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223.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224.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225.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226.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227.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228.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229.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230.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231.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232.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233.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234.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235.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236.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a:t>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4F59F39-2B2D-4C8F-A07B-BA32F27624A6}" type="slidenum">
              <a:rPr lang="en-US" smtClean="0">
                <a:solidFill>
                  <a:prstClr val="black"/>
                </a:solidFill>
              </a:rPr>
              <a:pPr/>
              <a:t>3</a:t>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D9A112-2FCC-4591-AEE6-6ACCFF8B4F77}" type="slidenum">
              <a:rPr lang="en-US" smtClean="0">
                <a:solidFill>
                  <a:prstClr val="black"/>
                </a:solidFill>
              </a:rPr>
              <a:pPr/>
              <a:t>5</a:t>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6</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7</a:t>
            </a:fld>
            <a:endParaRPr 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8</a:t>
            </a:fld>
            <a:endParaRPr lang="en-US">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9</a:t>
            </a:fld>
            <a:endParaRPr lang="en-US">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10</a:t>
            </a:fld>
            <a:endParaRPr lang="en-US">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11</a:t>
            </a:fld>
            <a:endParaRPr lang="en-US">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12</a:t>
            </a:fld>
            <a:endParaRPr 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a:t>
            </a:fld>
            <a:endParaRPr lang="en-US">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14</a:t>
            </a:fld>
            <a:endParaRPr 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15</a:t>
            </a:fld>
            <a:endParaRPr lang="en-US">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16</a:t>
            </a:fld>
            <a:endParaRPr lang="en-US">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D9A112-2FCC-4591-AEE6-6ACCFF8B4F77}" type="slidenum">
              <a:rPr lang="en-US" smtClean="0">
                <a:solidFill>
                  <a:prstClr val="black"/>
                </a:solidFill>
              </a:rPr>
              <a:pPr/>
              <a:t>17</a:t>
            </a:fld>
            <a:endParaRPr 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18</a:t>
            </a:fld>
            <a:endParaRPr 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19</a:t>
            </a:fld>
            <a:endParaRPr 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20</a:t>
            </a:fld>
            <a:endParaRPr lang="en-US">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21</a:t>
            </a:fld>
            <a:endParaRPr lang="en-US">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22</a:t>
            </a:fld>
            <a:endParaRPr lang="en-US">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24</a:t>
            </a:fld>
            <a:endParaRPr lang="en-US">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D9A112-2FCC-4591-AEE6-6ACCFF8B4F77}" type="slidenum">
              <a:rPr lang="en-US" smtClean="0">
                <a:solidFill>
                  <a:prstClr val="black"/>
                </a:solidFill>
              </a:rPr>
              <a:pPr/>
              <a:t>25</a:t>
            </a:fld>
            <a:endParaRPr lang="en-US">
              <a:solidFill>
                <a:prstClr val="black"/>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26</a:t>
            </a:fld>
            <a:endParaRPr lang="en-US">
              <a:solidFill>
                <a:prstClr val="black"/>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27</a:t>
            </a:fld>
            <a:endParaRPr lang="en-US">
              <a:solidFill>
                <a:prstClr val="black"/>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28</a:t>
            </a:fld>
            <a:endParaRPr lang="en-US">
              <a:solidFill>
                <a:prstClr val="black"/>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29</a:t>
            </a:fld>
            <a:endParaRPr lang="en-US">
              <a:solidFill>
                <a:prstClr val="black"/>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30</a:t>
            </a:fld>
            <a:endParaRPr lang="en-US">
              <a:solidFill>
                <a:prstClr val="black"/>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31</a:t>
            </a:fld>
            <a:endParaRPr lang="en-US">
              <a:solidFill>
                <a:prstClr val="black"/>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32</a:t>
            </a:fld>
            <a:endParaRPr lang="en-US">
              <a:solidFill>
                <a:prstClr val="black"/>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33</a:t>
            </a:fld>
            <a:endParaRPr lang="en-US">
              <a:solidFill>
                <a:prstClr val="black"/>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34</a:t>
            </a:fld>
            <a:endParaRPr lang="en-US">
              <a:solidFill>
                <a:prstClr val="black"/>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35</a:t>
            </a:fld>
            <a:endParaRPr lang="en-US">
              <a:solidFill>
                <a:prstClr val="black"/>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36</a:t>
            </a:fld>
            <a:endParaRPr lang="en-US">
              <a:solidFill>
                <a:prstClr val="black"/>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37</a:t>
            </a:fld>
            <a:endParaRPr lang="en-US">
              <a:solidFill>
                <a:prstClr val="black"/>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38</a:t>
            </a:fld>
            <a:endParaRPr lang="en-US">
              <a:solidFill>
                <a:prstClr val="black"/>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39</a:t>
            </a:fld>
            <a:endParaRPr lang="en-US">
              <a:solidFill>
                <a:prstClr val="black"/>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40</a:t>
            </a:fld>
            <a:endParaRPr lang="en-US">
              <a:solidFill>
                <a:prstClr val="black"/>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41</a:t>
            </a:fld>
            <a:endParaRPr lang="en-US">
              <a:solidFill>
                <a:prstClr val="black"/>
              </a:solidFil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42</a:t>
            </a:fld>
            <a:endParaRPr lang="en-US">
              <a:solidFill>
                <a:prstClr val="black"/>
              </a:solidFil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43</a:t>
            </a:fld>
            <a:endParaRPr lang="en-US">
              <a:solidFill>
                <a:prstClr val="black"/>
              </a:solidFil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44</a:t>
            </a:fld>
            <a:endParaRPr lang="en-US">
              <a:solidFill>
                <a:prstClr val="black"/>
              </a:solidFil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48</a:t>
            </a:fld>
            <a:endParaRPr lang="en-US">
              <a:solidFill>
                <a:prstClr val="black"/>
              </a:solidFil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49</a:t>
            </a:fld>
            <a:endParaRPr lang="en-US">
              <a:solidFill>
                <a:prstClr val="black"/>
              </a:solidFil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50</a:t>
            </a:fld>
            <a:endParaRPr lang="en-US">
              <a:solidFill>
                <a:prstClr val="black"/>
              </a:solidFill>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51</a:t>
            </a:fld>
            <a:endParaRPr lang="en-US">
              <a:solidFill>
                <a:prstClr val="black"/>
              </a:solidFill>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52</a:t>
            </a:fld>
            <a:endParaRPr lang="en-US">
              <a:solidFill>
                <a:prstClr val="black"/>
              </a:solidFill>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53</a:t>
            </a:fld>
            <a:endParaRPr lang="en-US">
              <a:solidFill>
                <a:prstClr val="black"/>
              </a:solidFill>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54</a:t>
            </a:fld>
            <a:endParaRPr lang="en-US">
              <a:solidFill>
                <a:prstClr val="black"/>
              </a:solidFill>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55</a:t>
            </a:fld>
            <a:endParaRPr lang="en-US">
              <a:solidFill>
                <a:prstClr val="black"/>
              </a:solidFill>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57</a:t>
            </a:fld>
            <a:endParaRPr lang="en-US">
              <a:solidFill>
                <a:prstClr val="black"/>
              </a:solidFill>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58</a:t>
            </a:fld>
            <a:endParaRPr lang="en-US">
              <a:solidFill>
                <a:prstClr val="black"/>
              </a:solidFill>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59</a:t>
            </a:fld>
            <a:endParaRPr lang="en-US">
              <a:solidFill>
                <a:prstClr val="black"/>
              </a:solidFill>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60</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61</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62</a:t>
            </a:fld>
            <a:endParaRPr lang="en-US">
              <a:solidFill>
                <a:prstClr val="black"/>
              </a:solidFill>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63</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64</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65</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66</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67</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68</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69</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70</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71</a:t>
            </a:fld>
            <a:endParaRPr lang="en-US">
              <a:solidFill>
                <a:prstClr val="black"/>
              </a:solidFill>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72</a:t>
            </a:fld>
            <a:endParaRPr lang="en-US">
              <a:solidFill>
                <a:prstClr val="black"/>
              </a:solidFill>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73</a:t>
            </a:fld>
            <a:endParaRPr lang="en-US">
              <a:solidFill>
                <a:prstClr val="black"/>
              </a:solidFill>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74</a:t>
            </a:fld>
            <a:endParaRPr lang="en-US">
              <a:solidFill>
                <a:prstClr val="black"/>
              </a:solidFill>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75</a:t>
            </a:fld>
            <a:endParaRPr lang="en-US">
              <a:solidFill>
                <a:prstClr val="black"/>
              </a:solidFill>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76</a:t>
            </a:fld>
            <a:endParaRPr lang="en-US">
              <a:solidFill>
                <a:prstClr val="black"/>
              </a:solidFill>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77</a:t>
            </a:fld>
            <a:endParaRPr lang="en-US">
              <a:solidFill>
                <a:prstClr val="black"/>
              </a:solidFill>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78</a:t>
            </a:fld>
            <a:endParaRPr lang="en-US">
              <a:solidFill>
                <a:prstClr val="black"/>
              </a:solidFill>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79</a:t>
            </a:fld>
            <a:endParaRPr lang="en-US">
              <a:solidFill>
                <a:prstClr val="black"/>
              </a:solidFill>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80</a:t>
            </a:fld>
            <a:endParaRPr lang="en-US">
              <a:solidFill>
                <a:prstClr val="black"/>
              </a:solidFill>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81</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82</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83</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84</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85</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86</a:t>
            </a:fld>
            <a:endParaRPr lang="en-US">
              <a:solidFill>
                <a:prstClr val="black"/>
              </a:solidFill>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87</a:t>
            </a:fld>
            <a:endParaRPr lang="en-US">
              <a:solidFill>
                <a:prstClr val="black"/>
              </a:solidFill>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88</a:t>
            </a:fld>
            <a:endParaRPr lang="en-US">
              <a:solidFill>
                <a:prstClr val="black"/>
              </a:solidFill>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89</a:t>
            </a:fld>
            <a:endParaRPr lang="en-US">
              <a:solidFill>
                <a:prstClr val="black"/>
              </a:solidFill>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90</a:t>
            </a:fld>
            <a:endParaRPr lang="en-US">
              <a:solidFill>
                <a:prstClr val="black"/>
              </a:solidFill>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91</a:t>
            </a:fld>
            <a:endParaRPr lang="en-US">
              <a:solidFill>
                <a:prstClr val="black"/>
              </a:solidFill>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92</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93</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94</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95</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96</a:t>
            </a:fld>
            <a:endParaRPr lang="en-US">
              <a:solidFill>
                <a:prstClr val="black"/>
              </a:solidFill>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97</a:t>
            </a:fld>
            <a:endParaRPr lang="en-US">
              <a:solidFill>
                <a:prstClr val="black"/>
              </a:solidFill>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98</a:t>
            </a:fld>
            <a:endParaRPr lang="en-US">
              <a:solidFill>
                <a:prstClr val="black"/>
              </a:solidFill>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99</a:t>
            </a:fld>
            <a:endParaRPr lang="en-US">
              <a:solidFill>
                <a:prstClr val="black"/>
              </a:solidFill>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100</a:t>
            </a:fld>
            <a:endParaRPr lang="en-US">
              <a:solidFill>
                <a:prstClr val="black"/>
              </a:solidFill>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101</a:t>
            </a:fld>
            <a:endParaRPr lang="en-US">
              <a:solidFill>
                <a:prstClr val="black"/>
              </a:solidFill>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103</a:t>
            </a:fld>
            <a:endParaRPr lang="en-US">
              <a:solidFill>
                <a:prstClr val="black"/>
              </a:solidFill>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107</a:t>
            </a:fld>
            <a:endParaRPr lang="en-US">
              <a:solidFill>
                <a:prstClr val="black"/>
              </a:solidFill>
            </a:endParaRP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108</a:t>
            </a:fld>
            <a:endParaRPr lang="en-US">
              <a:solidFill>
                <a:prstClr val="black"/>
              </a:solidFill>
            </a:endParaRP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109</a:t>
            </a:fld>
            <a:endParaRPr lang="en-US">
              <a:solidFill>
                <a:prstClr val="black"/>
              </a:solidFill>
            </a:endParaRP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110</a:t>
            </a:fld>
            <a:endParaRPr lang="en-US">
              <a:solidFill>
                <a:prstClr val="black"/>
              </a:solidFill>
            </a:endParaRP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111</a:t>
            </a:fld>
            <a:endParaRPr lang="en-US">
              <a:solidFill>
                <a:prstClr val="black"/>
              </a:solidFill>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112</a:t>
            </a:fld>
            <a:endParaRPr lang="en-US">
              <a:solidFill>
                <a:prstClr val="black"/>
              </a:solidFill>
            </a:endParaRP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113</a:t>
            </a:fld>
            <a:endParaRPr lang="en-US">
              <a:solidFill>
                <a:prstClr val="black"/>
              </a:solidFill>
            </a:endParaRP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115</a:t>
            </a:fld>
            <a:endParaRPr lang="en-US">
              <a:solidFill>
                <a:prstClr val="black"/>
              </a:solidFill>
            </a:endParaRPr>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117</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118</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120</a:t>
            </a:fld>
            <a:endParaRPr lang="en-US">
              <a:solidFill>
                <a:prstClr val="black"/>
              </a:solidFill>
            </a:endParaRPr>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121</a:t>
            </a:fld>
            <a:endParaRPr lang="en-US">
              <a:solidFill>
                <a:prstClr val="black"/>
              </a:solidFill>
            </a:endParaRPr>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122</a:t>
            </a:fld>
            <a:endParaRPr lang="en-US">
              <a:solidFill>
                <a:prstClr val="black"/>
              </a:solidFill>
            </a:endParaRPr>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123</a:t>
            </a:fld>
            <a:endParaRPr lang="en-US">
              <a:solidFill>
                <a:prstClr val="black"/>
              </a:solidFill>
            </a:endParaRPr>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124</a:t>
            </a:fld>
            <a:endParaRPr lang="en-US">
              <a:solidFill>
                <a:prstClr val="black"/>
              </a:solidFill>
            </a:endParaRPr>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125</a:t>
            </a:fld>
            <a:endParaRPr lang="en-US">
              <a:solidFill>
                <a:prstClr val="black"/>
              </a:solidFill>
            </a:endParaRPr>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128</a:t>
            </a:fld>
            <a:endParaRPr lang="en-US">
              <a:solidFill>
                <a:prstClr val="black"/>
              </a:solidFill>
            </a:endParaRPr>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129</a:t>
            </a:fld>
            <a:endParaRPr lang="en-US">
              <a:solidFill>
                <a:prstClr val="black"/>
              </a:solidFill>
            </a:endParaRPr>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130</a:t>
            </a:fld>
            <a:endParaRPr lang="en-US">
              <a:solidFill>
                <a:prstClr val="black"/>
              </a:solidFill>
            </a:endParaRPr>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131</a:t>
            </a:fld>
            <a:endParaRPr lang="en-US">
              <a:solidFill>
                <a:prstClr val="black"/>
              </a:solidFill>
            </a:endParaRPr>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132</a:t>
            </a:fld>
            <a:endParaRPr lang="en-US">
              <a:solidFill>
                <a:prstClr val="black"/>
              </a:solidFill>
            </a:endParaRPr>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133</a:t>
            </a:fld>
            <a:endParaRPr lang="en-US">
              <a:solidFill>
                <a:prstClr val="black"/>
              </a:solidFill>
            </a:endParaRPr>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134</a:t>
            </a:fld>
            <a:endParaRPr lang="en-US">
              <a:solidFill>
                <a:prstClr val="black"/>
              </a:solidFill>
            </a:endParaRPr>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573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2DD8758-7CA3-4733-B851-33B2517AABB9}" type="slidenum">
              <a:rPr lang="en-US">
                <a:solidFill>
                  <a:prstClr val="black"/>
                </a:solidFill>
              </a:rPr>
              <a:pPr/>
              <a:t>135</a:t>
            </a:fld>
            <a:endParaRPr lang="en-US">
              <a:solidFill>
                <a:prstClr val="black"/>
              </a:solidFill>
            </a:endParaRPr>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F71D966-2400-4CA7-B310-A5354B3FF587}" type="slidenum">
              <a:rPr lang="en-US" smtClean="0">
                <a:solidFill>
                  <a:prstClr val="black"/>
                </a:solidFill>
              </a:rPr>
              <a:pPr/>
              <a:t>136</a:t>
            </a:fld>
            <a:endParaRPr lang="en-US">
              <a:solidFill>
                <a:prstClr val="black"/>
              </a:solidFill>
            </a:endParaRPr>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137</a:t>
            </a:fld>
            <a:endParaRPr lang="en-US">
              <a:solidFill>
                <a:prstClr val="black"/>
              </a:solidFill>
            </a:endParaRPr>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138</a:t>
            </a:fld>
            <a:endParaRPr lang="en-US">
              <a:solidFill>
                <a:prstClr val="black"/>
              </a:solidFill>
            </a:endParaRPr>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139</a:t>
            </a:fld>
            <a:endParaRPr lang="en-US">
              <a:solidFill>
                <a:prstClr val="black"/>
              </a:solidFill>
            </a:endParaRPr>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1400736" y="914977"/>
            <a:ext cx="4055129" cy="3134591"/>
          </a:xfrm>
          <a:prstGeom prst="rect">
            <a:avLst/>
          </a:prstGeom>
          <a:solidFill>
            <a:srgbClr val="FFFFFF"/>
          </a:solidFill>
          <a:ln w="9525">
            <a:solidFill>
              <a:srgbClr val="000000"/>
            </a:solidFill>
            <a:miter lim="800000"/>
            <a:headEnd/>
            <a:tailEnd/>
          </a:ln>
          <a:effectLst/>
        </p:spPr>
        <p:txBody>
          <a:bodyPr wrap="none" lIns="82058" tIns="41029" rIns="82058" bIns="41029" anchor="ctr"/>
          <a:lstStyle/>
          <a:p>
            <a:endParaRPr lang="en-US">
              <a:solidFill>
                <a:prstClr val="black"/>
              </a:solidFill>
            </a:endParaRPr>
          </a:p>
        </p:txBody>
      </p:sp>
      <p:sp>
        <p:nvSpPr>
          <p:cNvPr id="4098" name="Text Box 2"/>
          <p:cNvSpPr txBox="1">
            <a:spLocks noGrp="1" noChangeArrowheads="1"/>
          </p:cNvSpPr>
          <p:nvPr>
            <p:ph type="body"/>
          </p:nvPr>
        </p:nvSpPr>
        <p:spPr bwMode="auto">
          <a:xfrm>
            <a:off x="1046350" y="4352637"/>
            <a:ext cx="4770904" cy="3478068"/>
          </a:xfrm>
          <a:prstGeom prst="rect">
            <a:avLst/>
          </a:prstGeom>
          <a:noFill/>
          <a:ln>
            <a:round/>
            <a:headEnd/>
            <a:tailEnd/>
          </a:ln>
        </p:spPr>
        <p:txBody>
          <a:bodyPr lIns="0" tIns="0" rIns="0" bIns="0"/>
          <a:lstStyle/>
          <a:p>
            <a:pPr marL="76930" indent="-76930">
              <a:lnSpc>
                <a:spcPct val="93000"/>
              </a:lnSpc>
              <a:spcBef>
                <a:spcPct val="0"/>
              </a:spcBef>
              <a:buSzPct val="45000"/>
              <a:tabLst>
                <a:tab pos="649628" algn="l"/>
                <a:tab pos="1299256" algn="l"/>
                <a:tab pos="1948884" algn="l"/>
                <a:tab pos="2598511" algn="l"/>
                <a:tab pos="3248139" algn="l"/>
                <a:tab pos="3897767" algn="l"/>
                <a:tab pos="4547395" algn="l"/>
              </a:tabLst>
            </a:pPr>
            <a:r>
              <a:rPr lang="en-GB" dirty="0">
                <a:latin typeface="Arial" charset="0"/>
                <a:ea typeface="msgothic" charset="0"/>
                <a:cs typeface="msgothic" charset="0"/>
              </a:rPr>
              <a:t>Images used for training wasps. Wasps were trained to discriminate between pairs of images. Pairs are shown in the same row except for P. </a:t>
            </a:r>
            <a:r>
              <a:rPr lang="en-GB" dirty="0" err="1">
                <a:latin typeface="Arial" charset="0"/>
                <a:ea typeface="msgothic" charset="0"/>
                <a:cs typeface="msgothic" charset="0"/>
              </a:rPr>
              <a:t>metricus</a:t>
            </a:r>
            <a:r>
              <a:rPr lang="en-GB" dirty="0">
                <a:latin typeface="Arial" charset="0"/>
                <a:ea typeface="msgothic" charset="0"/>
                <a:cs typeface="msgothic" charset="0"/>
              </a:rPr>
              <a:t> face images. For P. </a:t>
            </a:r>
            <a:r>
              <a:rPr lang="en-GB" dirty="0" err="1">
                <a:latin typeface="Arial" charset="0"/>
                <a:ea typeface="msgothic" charset="0"/>
                <a:cs typeface="msgothic" charset="0"/>
              </a:rPr>
              <a:t>metricus</a:t>
            </a:r>
            <a:r>
              <a:rPr lang="en-GB" dirty="0">
                <a:latin typeface="Arial" charset="0"/>
                <a:ea typeface="msgothic" charset="0"/>
                <a:cs typeface="msgothic" charset="0"/>
              </a:rPr>
              <a:t> face images, the </a:t>
            </a:r>
            <a:r>
              <a:rPr lang="en-GB" dirty="0" err="1">
                <a:latin typeface="Arial" charset="0"/>
                <a:ea typeface="msgothic" charset="0"/>
                <a:cs typeface="msgothic" charset="0"/>
              </a:rPr>
              <a:t>unmanipulated</a:t>
            </a:r>
            <a:r>
              <a:rPr lang="en-GB" dirty="0">
                <a:latin typeface="Arial" charset="0"/>
                <a:ea typeface="msgothic" charset="0"/>
                <a:cs typeface="msgothic" charset="0"/>
              </a:rPr>
              <a:t> faces in the top row were paired with the manipulated images of the other face (for example, top left paired with middle left and bottom left). Image statistics for all images are provided in table S1.</a:t>
            </a:r>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141</a:t>
            </a:fld>
            <a:endParaRPr lang="en-US">
              <a:solidFill>
                <a:prstClr val="black"/>
              </a:solidFill>
            </a:endParaRPr>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142</a:t>
            </a:fld>
            <a:endParaRPr lang="en-US">
              <a:solidFill>
                <a:prstClr val="black"/>
              </a:solidFill>
            </a:endParaRPr>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143</a:t>
            </a:fld>
            <a:endParaRPr lang="en-US">
              <a:solidFill>
                <a:prstClr val="black"/>
              </a:solidFill>
            </a:endParaRPr>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fontAlgn="base" hangingPunct="0">
              <a:spcBef>
                <a:spcPct val="0"/>
              </a:spcBef>
              <a:spcAft>
                <a:spcPct val="0"/>
              </a:spcAft>
            </a:pPr>
            <a:fld id="{B9446A73-761A-4F7F-9587-1D8C410F6F88}" type="slidenum">
              <a:rPr lang="en-US" sz="1200" smtClean="0">
                <a:solidFill>
                  <a:prstClr val="black"/>
                </a:solidFill>
                <a:latin typeface="Times" charset="0"/>
                <a:ea typeface="ＭＳ Ｐゴシック" charset="-128"/>
              </a:rPr>
              <a:pPr algn="r" eaLnBrk="0" fontAlgn="base" hangingPunct="0">
                <a:spcBef>
                  <a:spcPct val="0"/>
                </a:spcBef>
                <a:spcAft>
                  <a:spcPct val="0"/>
                </a:spcAft>
              </a:pPr>
              <a:t>147</a:t>
            </a:fld>
            <a:endParaRPr lang="en-US" sz="1200" smtClean="0">
              <a:solidFill>
                <a:prstClr val="black"/>
              </a:solidFill>
              <a:latin typeface="Times" charset="0"/>
              <a:ea typeface="ＭＳ Ｐゴシック" charset="-128"/>
            </a:endParaRPr>
          </a:p>
        </p:txBody>
      </p:sp>
      <p:sp>
        <p:nvSpPr>
          <p:cNvPr id="78851" name="Rectangle 2"/>
          <p:cNvSpPr>
            <a:spLocks noGrp="1" noRot="1" noChangeAspect="1" noChangeArrowheads="1"/>
          </p:cNvSpPr>
          <p:nvPr>
            <p:ph type="sldImg"/>
          </p:nvPr>
        </p:nvSpPr>
        <p:spPr>
          <a:solidFill>
            <a:srgbClr val="FFFFFF"/>
          </a:solidFill>
          <a:ln/>
        </p:spPr>
      </p:sp>
      <p:sp>
        <p:nvSpPr>
          <p:cNvPr id="78852" name="Rectangle 3"/>
          <p:cNvSpPr>
            <a:spLocks noGrp="1" noChangeArrowheads="1"/>
          </p:cNvSpPr>
          <p:nvPr>
            <p:ph type="body" idx="1"/>
          </p:nvPr>
        </p:nvSpPr>
        <p:spPr>
          <a:solidFill>
            <a:srgbClr val="FFFFFF"/>
          </a:solidFill>
          <a:ln>
            <a:solidFill>
              <a:srgbClr val="000000"/>
            </a:solidFill>
          </a:ln>
        </p:spPr>
        <p:txBody>
          <a:bodyPr/>
          <a:lstStyle/>
          <a:p>
            <a:pPr>
              <a:spcBef>
                <a:spcPct val="0"/>
              </a:spcBef>
            </a:pPr>
            <a:r>
              <a:rPr lang="en-US" sz="3200" smtClean="0">
                <a:latin typeface="Comic Sans MS" charset="0"/>
              </a:rPr>
              <a:t>1.  RpoS stress response controls a switch to mutagenic DSBR under stress.</a:t>
            </a:r>
          </a:p>
          <a:p>
            <a:pPr>
              <a:spcBef>
                <a:spcPct val="0"/>
              </a:spcBef>
            </a:pPr>
            <a:r>
              <a:rPr lang="en-US" sz="3200" smtClean="0">
                <a:latin typeface="Comic Sans MS" charset="0"/>
              </a:rPr>
              <a:t>This restricts mutagenesis in time, to when cells are stressed.</a:t>
            </a:r>
          </a:p>
          <a:p>
            <a:pPr>
              <a:spcBef>
                <a:spcPct val="0"/>
              </a:spcBef>
            </a:pPr>
            <a:r>
              <a:rPr lang="en-US" sz="3200" smtClean="0">
                <a:latin typeface="Comic Sans MS" charset="0"/>
              </a:rPr>
              <a:t>2.  We hypothesize that coupling mutagenesis to might cause local mutagenesis,</a:t>
            </a:r>
          </a:p>
          <a:p>
            <a:pPr>
              <a:spcBef>
                <a:spcPct val="0"/>
              </a:spcBef>
            </a:pPr>
            <a:r>
              <a:rPr lang="en-US" sz="3200" smtClean="0">
                <a:latin typeface="Comic Sans MS" charset="0"/>
              </a:rPr>
              <a:t>IMPORTANT--1,</a:t>
            </a:r>
          </a:p>
          <a:p>
            <a:pPr>
              <a:spcBef>
                <a:spcPct val="0"/>
              </a:spcBef>
            </a:pPr>
            <a:r>
              <a:rPr lang="en-US" sz="3200" smtClean="0">
                <a:latin typeface="Comic Sans MS" charset="0"/>
              </a:rPr>
              <a:t>			2,</a:t>
            </a:r>
          </a:p>
          <a:p>
            <a:pPr>
              <a:spcBef>
                <a:spcPct val="0"/>
              </a:spcBef>
            </a:pPr>
            <a:r>
              <a:rPr lang="en-US" sz="3200" smtClean="0">
                <a:latin typeface="Comic Sans MS" charset="0"/>
              </a:rPr>
              <a:t>NEXT SHOW EVIDENCE THAT MUTATIONS DO HAPPEN LOCALLY NEAR DNA BREAKS.</a:t>
            </a:r>
          </a:p>
        </p:txBody>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fontAlgn="base" hangingPunct="0">
              <a:spcBef>
                <a:spcPct val="0"/>
              </a:spcBef>
              <a:spcAft>
                <a:spcPct val="0"/>
              </a:spcAft>
            </a:pPr>
            <a:fld id="{B9446A73-761A-4F7F-9587-1D8C410F6F88}" type="slidenum">
              <a:rPr lang="en-US" sz="1200" smtClean="0">
                <a:solidFill>
                  <a:prstClr val="black"/>
                </a:solidFill>
                <a:latin typeface="Times" charset="0"/>
                <a:ea typeface="ＭＳ Ｐゴシック" charset="-128"/>
              </a:rPr>
              <a:pPr algn="r" eaLnBrk="0" fontAlgn="base" hangingPunct="0">
                <a:spcBef>
                  <a:spcPct val="0"/>
                </a:spcBef>
                <a:spcAft>
                  <a:spcPct val="0"/>
                </a:spcAft>
              </a:pPr>
              <a:t>148</a:t>
            </a:fld>
            <a:endParaRPr lang="en-US" sz="1200" smtClean="0">
              <a:solidFill>
                <a:prstClr val="black"/>
              </a:solidFill>
              <a:latin typeface="Times" charset="0"/>
              <a:ea typeface="ＭＳ Ｐゴシック" charset="-128"/>
            </a:endParaRPr>
          </a:p>
        </p:txBody>
      </p:sp>
      <p:sp>
        <p:nvSpPr>
          <p:cNvPr id="78851" name="Rectangle 2"/>
          <p:cNvSpPr>
            <a:spLocks noGrp="1" noRot="1" noChangeAspect="1" noChangeArrowheads="1"/>
          </p:cNvSpPr>
          <p:nvPr>
            <p:ph type="sldImg"/>
          </p:nvPr>
        </p:nvSpPr>
        <p:spPr>
          <a:solidFill>
            <a:srgbClr val="FFFFFF"/>
          </a:solidFill>
          <a:ln/>
        </p:spPr>
      </p:sp>
      <p:sp>
        <p:nvSpPr>
          <p:cNvPr id="78852" name="Rectangle 3"/>
          <p:cNvSpPr>
            <a:spLocks noGrp="1" noChangeArrowheads="1"/>
          </p:cNvSpPr>
          <p:nvPr>
            <p:ph type="body" idx="1"/>
          </p:nvPr>
        </p:nvSpPr>
        <p:spPr>
          <a:solidFill>
            <a:srgbClr val="FFFFFF"/>
          </a:solidFill>
          <a:ln>
            <a:solidFill>
              <a:srgbClr val="000000"/>
            </a:solidFill>
          </a:ln>
        </p:spPr>
        <p:txBody>
          <a:bodyPr/>
          <a:lstStyle/>
          <a:p>
            <a:pPr>
              <a:spcBef>
                <a:spcPct val="0"/>
              </a:spcBef>
            </a:pPr>
            <a:r>
              <a:rPr lang="en-US" sz="3200" smtClean="0">
                <a:latin typeface="Comic Sans MS" charset="0"/>
              </a:rPr>
              <a:t>1.  RpoS stress response controls a switch to mutagenic DSBR under stress.</a:t>
            </a:r>
          </a:p>
          <a:p>
            <a:pPr>
              <a:spcBef>
                <a:spcPct val="0"/>
              </a:spcBef>
            </a:pPr>
            <a:r>
              <a:rPr lang="en-US" sz="3200" smtClean="0">
                <a:latin typeface="Comic Sans MS" charset="0"/>
              </a:rPr>
              <a:t>This restricts mutagenesis in time, to when cells are stressed.</a:t>
            </a:r>
          </a:p>
          <a:p>
            <a:pPr>
              <a:spcBef>
                <a:spcPct val="0"/>
              </a:spcBef>
            </a:pPr>
            <a:r>
              <a:rPr lang="en-US" sz="3200" smtClean="0">
                <a:latin typeface="Comic Sans MS" charset="0"/>
              </a:rPr>
              <a:t>2.  We hypothesize that coupling mutagenesis to might cause local mutagenesis,</a:t>
            </a:r>
          </a:p>
          <a:p>
            <a:pPr>
              <a:spcBef>
                <a:spcPct val="0"/>
              </a:spcBef>
            </a:pPr>
            <a:r>
              <a:rPr lang="en-US" sz="3200" smtClean="0">
                <a:latin typeface="Comic Sans MS" charset="0"/>
              </a:rPr>
              <a:t>IMPORTANT--1,</a:t>
            </a:r>
          </a:p>
          <a:p>
            <a:pPr>
              <a:spcBef>
                <a:spcPct val="0"/>
              </a:spcBef>
            </a:pPr>
            <a:r>
              <a:rPr lang="en-US" sz="3200" smtClean="0">
                <a:latin typeface="Comic Sans MS" charset="0"/>
              </a:rPr>
              <a:t>			2,</a:t>
            </a:r>
          </a:p>
          <a:p>
            <a:pPr>
              <a:spcBef>
                <a:spcPct val="0"/>
              </a:spcBef>
            </a:pPr>
            <a:r>
              <a:rPr lang="en-US" sz="3200" smtClean="0">
                <a:latin typeface="Comic Sans MS" charset="0"/>
              </a:rPr>
              <a:t>NEXT SHOW EVIDENCE THAT MUTATIONS DO HAPPEN LOCALLY NEAR DNA BREAKS.</a:t>
            </a:r>
          </a:p>
        </p:txBody>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fontAlgn="base" hangingPunct="0">
              <a:spcBef>
                <a:spcPct val="0"/>
              </a:spcBef>
              <a:spcAft>
                <a:spcPct val="0"/>
              </a:spcAft>
            </a:pPr>
            <a:fld id="{B9446A73-761A-4F7F-9587-1D8C410F6F88}" type="slidenum">
              <a:rPr lang="en-US" sz="1200" smtClean="0">
                <a:solidFill>
                  <a:prstClr val="black"/>
                </a:solidFill>
                <a:latin typeface="Times" charset="0"/>
                <a:ea typeface="ＭＳ Ｐゴシック" charset="-128"/>
              </a:rPr>
              <a:pPr algn="r" eaLnBrk="0" fontAlgn="base" hangingPunct="0">
                <a:spcBef>
                  <a:spcPct val="0"/>
                </a:spcBef>
                <a:spcAft>
                  <a:spcPct val="0"/>
                </a:spcAft>
              </a:pPr>
              <a:t>149</a:t>
            </a:fld>
            <a:endParaRPr lang="en-US" sz="1200" smtClean="0">
              <a:solidFill>
                <a:prstClr val="black"/>
              </a:solidFill>
              <a:latin typeface="Times" charset="0"/>
              <a:ea typeface="ＭＳ Ｐゴシック" charset="-128"/>
            </a:endParaRPr>
          </a:p>
        </p:txBody>
      </p:sp>
      <p:sp>
        <p:nvSpPr>
          <p:cNvPr id="78851" name="Rectangle 2"/>
          <p:cNvSpPr>
            <a:spLocks noGrp="1" noRot="1" noChangeAspect="1" noChangeArrowheads="1"/>
          </p:cNvSpPr>
          <p:nvPr>
            <p:ph type="sldImg"/>
          </p:nvPr>
        </p:nvSpPr>
        <p:spPr>
          <a:solidFill>
            <a:srgbClr val="FFFFFF"/>
          </a:solidFill>
          <a:ln/>
        </p:spPr>
      </p:sp>
      <p:sp>
        <p:nvSpPr>
          <p:cNvPr id="78852" name="Rectangle 3"/>
          <p:cNvSpPr>
            <a:spLocks noGrp="1" noChangeArrowheads="1"/>
          </p:cNvSpPr>
          <p:nvPr>
            <p:ph type="body" idx="1"/>
          </p:nvPr>
        </p:nvSpPr>
        <p:spPr>
          <a:solidFill>
            <a:srgbClr val="FFFFFF"/>
          </a:solidFill>
          <a:ln>
            <a:solidFill>
              <a:srgbClr val="000000"/>
            </a:solidFill>
          </a:ln>
        </p:spPr>
        <p:txBody>
          <a:bodyPr/>
          <a:lstStyle/>
          <a:p>
            <a:pPr>
              <a:spcBef>
                <a:spcPct val="0"/>
              </a:spcBef>
            </a:pPr>
            <a:r>
              <a:rPr lang="en-US" sz="3200" smtClean="0">
                <a:latin typeface="Comic Sans MS" charset="0"/>
              </a:rPr>
              <a:t>1.  RpoS stress response controls a switch to mutagenic DSBR under stress.</a:t>
            </a:r>
          </a:p>
          <a:p>
            <a:pPr>
              <a:spcBef>
                <a:spcPct val="0"/>
              </a:spcBef>
            </a:pPr>
            <a:r>
              <a:rPr lang="en-US" sz="3200" smtClean="0">
                <a:latin typeface="Comic Sans MS" charset="0"/>
              </a:rPr>
              <a:t>This restricts mutagenesis in time, to when cells are stressed.</a:t>
            </a:r>
          </a:p>
          <a:p>
            <a:pPr>
              <a:spcBef>
                <a:spcPct val="0"/>
              </a:spcBef>
            </a:pPr>
            <a:r>
              <a:rPr lang="en-US" sz="3200" smtClean="0">
                <a:latin typeface="Comic Sans MS" charset="0"/>
              </a:rPr>
              <a:t>2.  We hypothesize that coupling mutagenesis to might cause local mutagenesis,</a:t>
            </a:r>
          </a:p>
          <a:p>
            <a:pPr>
              <a:spcBef>
                <a:spcPct val="0"/>
              </a:spcBef>
            </a:pPr>
            <a:r>
              <a:rPr lang="en-US" sz="3200" smtClean="0">
                <a:latin typeface="Comic Sans MS" charset="0"/>
              </a:rPr>
              <a:t>IMPORTANT--1,</a:t>
            </a:r>
          </a:p>
          <a:p>
            <a:pPr>
              <a:spcBef>
                <a:spcPct val="0"/>
              </a:spcBef>
            </a:pPr>
            <a:r>
              <a:rPr lang="en-US" sz="3200" smtClean="0">
                <a:latin typeface="Comic Sans MS" charset="0"/>
              </a:rPr>
              <a:t>			2,</a:t>
            </a:r>
          </a:p>
          <a:p>
            <a:pPr>
              <a:spcBef>
                <a:spcPct val="0"/>
              </a:spcBef>
            </a:pPr>
            <a:r>
              <a:rPr lang="en-US" sz="3200" smtClean="0">
                <a:latin typeface="Comic Sans MS" charset="0"/>
              </a:rPr>
              <a:t>NEXT SHOW EVIDENCE THAT MUTATIONS DO HAPPEN LOCALLY NEAR DNA BREAKS.</a:t>
            </a:r>
          </a:p>
        </p:txBody>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150</a:t>
            </a:fld>
            <a:endParaRPr lang="en-US">
              <a:solidFill>
                <a:prstClr val="black"/>
              </a:solidFill>
            </a:endParaRPr>
          </a:p>
        </p:txBody>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151</a:t>
            </a:fld>
            <a:endParaRPr lang="en-US">
              <a:solidFill>
                <a:prstClr val="black"/>
              </a:solidFill>
            </a:endParaRPr>
          </a:p>
        </p:txBody>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152</a:t>
            </a:fld>
            <a:endParaRPr lang="en-US">
              <a:solidFill>
                <a:prstClr val="black"/>
              </a:solidFill>
            </a:endParaRPr>
          </a:p>
        </p:txBody>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154</a:t>
            </a:fld>
            <a:endParaRPr lang="en-US">
              <a:solidFill>
                <a:prstClr val="black"/>
              </a:solidFill>
            </a:endParaRPr>
          </a:p>
        </p:txBody>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155</a:t>
            </a:fld>
            <a:endParaRPr lang="en-US">
              <a:solidFill>
                <a:prstClr val="black"/>
              </a:solidFill>
            </a:endParaRPr>
          </a:p>
        </p:txBody>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156</a:t>
            </a:fld>
            <a:endParaRPr lang="en-US">
              <a:solidFill>
                <a:prstClr val="black"/>
              </a:solidFill>
            </a:endParaRPr>
          </a:p>
        </p:txBody>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157</a:t>
            </a:fld>
            <a:endParaRPr lang="en-US">
              <a:solidFill>
                <a:prstClr val="black"/>
              </a:solidFill>
            </a:endParaRPr>
          </a:p>
        </p:txBody>
      </p:sp>
    </p:spTree>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5"/>
          </p:nvPr>
        </p:nvSpPr>
        <p:spPr>
          <a:noFill/>
        </p:spPr>
        <p:txBody>
          <a:bodyPr/>
          <a:lstStyle/>
          <a:p>
            <a:fld id="{9343E5E1-F281-4647-BE5F-F7B747397510}" type="slidenum">
              <a:rPr lang="en-US">
                <a:solidFill>
                  <a:prstClr val="black"/>
                </a:solidFill>
              </a:rPr>
              <a:pPr/>
              <a:t>158</a:t>
            </a:fld>
            <a:endParaRPr lang="en-US">
              <a:solidFill>
                <a:prstClr val="black"/>
              </a:solidFill>
            </a:endParaRPr>
          </a:p>
        </p:txBody>
      </p:sp>
      <p:sp>
        <p:nvSpPr>
          <p:cNvPr id="197635" name="Rectangle 2"/>
          <p:cNvSpPr>
            <a:spLocks noGrp="1" noRot="1" noChangeAspect="1" noChangeArrowheads="1" noTextEdit="1"/>
          </p:cNvSpPr>
          <p:nvPr>
            <p:ph type="sldImg"/>
          </p:nvPr>
        </p:nvSpPr>
        <p:spPr>
          <a:xfrm>
            <a:off x="1144588" y="685800"/>
            <a:ext cx="4570412" cy="3429000"/>
          </a:xfrm>
          <a:ln/>
        </p:spPr>
      </p:sp>
      <p:sp>
        <p:nvSpPr>
          <p:cNvPr id="197636" name="Rectangle 3"/>
          <p:cNvSpPr>
            <a:spLocks noGrp="1" noChangeArrowheads="1"/>
          </p:cNvSpPr>
          <p:nvPr>
            <p:ph type="body" idx="1"/>
          </p:nvPr>
        </p:nvSpPr>
        <p:spPr>
          <a:xfrm>
            <a:off x="685800" y="4341813"/>
            <a:ext cx="5486400" cy="4116387"/>
          </a:xfrm>
          <a:noFill/>
          <a:ln/>
        </p:spPr>
        <p:txBody>
          <a:bodyPr/>
          <a:lstStyle/>
          <a:p>
            <a:pPr eaLnBrk="1" hangingPunct="1"/>
            <a:endParaRPr lang="en-US" smtClean="0"/>
          </a:p>
        </p:txBody>
      </p:sp>
    </p:spTree>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159</a:t>
            </a:fld>
            <a:endParaRPr lang="en-US">
              <a:solidFill>
                <a:prstClr val="black"/>
              </a:solidFill>
            </a:endParaRPr>
          </a:p>
        </p:txBody>
      </p:sp>
    </p:spTree>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160</a:t>
            </a:fld>
            <a:endParaRPr lang="en-US">
              <a:solidFill>
                <a:prstClr val="black"/>
              </a:solidFill>
            </a:endParaRPr>
          </a:p>
        </p:txBody>
      </p:sp>
    </p:spTree>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7"/>
          <p:cNvSpPr>
            <a:spLocks noGrp="1" noChangeArrowheads="1"/>
          </p:cNvSpPr>
          <p:nvPr>
            <p:ph type="sldNum" sz="quarter" idx="5"/>
          </p:nvPr>
        </p:nvSpPr>
        <p:spPr>
          <a:noFill/>
        </p:spPr>
        <p:txBody>
          <a:bodyPr/>
          <a:lstStyle/>
          <a:p>
            <a:fld id="{BF0BEFC7-B136-4CE0-A002-D92F13722560}" type="slidenum">
              <a:rPr lang="en-US">
                <a:solidFill>
                  <a:prstClr val="black"/>
                </a:solidFill>
              </a:rPr>
              <a:pPr/>
              <a:t>161</a:t>
            </a:fld>
            <a:endParaRPr lang="en-US">
              <a:solidFill>
                <a:prstClr val="black"/>
              </a:solidFill>
            </a:endParaRPr>
          </a:p>
        </p:txBody>
      </p:sp>
      <p:sp>
        <p:nvSpPr>
          <p:cNvPr id="202755" name="Rectangle 2"/>
          <p:cNvSpPr>
            <a:spLocks noGrp="1" noRot="1" noChangeAspect="1" noChangeArrowheads="1" noTextEdit="1"/>
          </p:cNvSpPr>
          <p:nvPr>
            <p:ph type="sldImg"/>
          </p:nvPr>
        </p:nvSpPr>
        <p:spPr>
          <a:ln/>
        </p:spPr>
      </p:sp>
      <p:sp>
        <p:nvSpPr>
          <p:cNvPr id="202756" name="Rectangle 3"/>
          <p:cNvSpPr>
            <a:spLocks noGrp="1" noChangeArrowheads="1"/>
          </p:cNvSpPr>
          <p:nvPr>
            <p:ph type="body" idx="1"/>
          </p:nvPr>
        </p:nvSpPr>
        <p:spPr>
          <a:xfrm>
            <a:off x="914400" y="4343400"/>
            <a:ext cx="5029200" cy="4114800"/>
          </a:xfrm>
          <a:noFill/>
          <a:ln/>
        </p:spPr>
        <p:txBody>
          <a:bodyPr/>
          <a:lstStyle/>
          <a:p>
            <a:pPr eaLnBrk="1" hangingPunct="1"/>
            <a:endParaRPr lang="en-US" smtClean="0"/>
          </a:p>
        </p:txBody>
      </p:sp>
    </p:spTree>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5"/>
          </p:nvPr>
        </p:nvSpPr>
        <p:spPr>
          <a:noFill/>
        </p:spPr>
        <p:txBody>
          <a:bodyPr/>
          <a:lstStyle/>
          <a:p>
            <a:fld id="{9343E5E1-F281-4647-BE5F-F7B747397510}" type="slidenum">
              <a:rPr lang="en-US">
                <a:solidFill>
                  <a:prstClr val="black"/>
                </a:solidFill>
              </a:rPr>
              <a:pPr/>
              <a:t>162</a:t>
            </a:fld>
            <a:endParaRPr lang="en-US">
              <a:solidFill>
                <a:prstClr val="black"/>
              </a:solidFill>
            </a:endParaRPr>
          </a:p>
        </p:txBody>
      </p:sp>
      <p:sp>
        <p:nvSpPr>
          <p:cNvPr id="197635" name="Rectangle 2"/>
          <p:cNvSpPr>
            <a:spLocks noGrp="1" noRot="1" noChangeAspect="1" noChangeArrowheads="1" noTextEdit="1"/>
          </p:cNvSpPr>
          <p:nvPr>
            <p:ph type="sldImg"/>
          </p:nvPr>
        </p:nvSpPr>
        <p:spPr>
          <a:xfrm>
            <a:off x="1144588" y="685800"/>
            <a:ext cx="4570412" cy="3429000"/>
          </a:xfrm>
          <a:ln/>
        </p:spPr>
      </p:sp>
      <p:sp>
        <p:nvSpPr>
          <p:cNvPr id="197636" name="Rectangle 3"/>
          <p:cNvSpPr>
            <a:spLocks noGrp="1" noChangeArrowheads="1"/>
          </p:cNvSpPr>
          <p:nvPr>
            <p:ph type="body" idx="1"/>
          </p:nvPr>
        </p:nvSpPr>
        <p:spPr>
          <a:xfrm>
            <a:off x="685800" y="4341813"/>
            <a:ext cx="5486400" cy="4116387"/>
          </a:xfrm>
          <a:noFill/>
          <a:ln/>
        </p:spPr>
        <p:txBody>
          <a:bodyPr/>
          <a:lstStyle/>
          <a:p>
            <a:pPr eaLnBrk="1" hangingPunct="1"/>
            <a:endParaRPr lang="en-US" smtClean="0"/>
          </a:p>
        </p:txBody>
      </p:sp>
    </p:spTree>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7"/>
          <p:cNvSpPr>
            <a:spLocks noGrp="1" noChangeArrowheads="1"/>
          </p:cNvSpPr>
          <p:nvPr>
            <p:ph type="sldNum" sz="quarter" idx="5"/>
          </p:nvPr>
        </p:nvSpPr>
        <p:spPr>
          <a:noFill/>
        </p:spPr>
        <p:txBody>
          <a:bodyPr/>
          <a:lstStyle/>
          <a:p>
            <a:fld id="{9343E5E1-F281-4647-BE5F-F7B747397510}" type="slidenum">
              <a:rPr lang="en-US">
                <a:solidFill>
                  <a:prstClr val="black"/>
                </a:solidFill>
              </a:rPr>
              <a:pPr/>
              <a:t>163</a:t>
            </a:fld>
            <a:endParaRPr lang="en-US">
              <a:solidFill>
                <a:prstClr val="black"/>
              </a:solidFill>
            </a:endParaRPr>
          </a:p>
        </p:txBody>
      </p:sp>
      <p:sp>
        <p:nvSpPr>
          <p:cNvPr id="197635" name="Rectangle 2"/>
          <p:cNvSpPr>
            <a:spLocks noGrp="1" noRot="1" noChangeAspect="1" noChangeArrowheads="1" noTextEdit="1"/>
          </p:cNvSpPr>
          <p:nvPr>
            <p:ph type="sldImg"/>
          </p:nvPr>
        </p:nvSpPr>
        <p:spPr>
          <a:xfrm>
            <a:off x="1144588" y="685800"/>
            <a:ext cx="4570412" cy="3429000"/>
          </a:xfrm>
          <a:ln/>
        </p:spPr>
      </p:sp>
      <p:sp>
        <p:nvSpPr>
          <p:cNvPr id="197636" name="Rectangle 3"/>
          <p:cNvSpPr>
            <a:spLocks noGrp="1" noChangeArrowheads="1"/>
          </p:cNvSpPr>
          <p:nvPr>
            <p:ph type="body" idx="1"/>
          </p:nvPr>
        </p:nvSpPr>
        <p:spPr>
          <a:xfrm>
            <a:off x="685800" y="4341813"/>
            <a:ext cx="5486400" cy="4116387"/>
          </a:xfrm>
          <a:noFill/>
          <a:ln/>
        </p:spPr>
        <p:txBody>
          <a:bodyPr/>
          <a:lstStyle/>
          <a:p>
            <a:pPr eaLnBrk="1" hangingPunct="1"/>
            <a:endParaRPr lang="en-US" smtClean="0"/>
          </a:p>
        </p:txBody>
      </p:sp>
    </p:spTree>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164</a:t>
            </a:fld>
            <a:endParaRPr lang="en-US">
              <a:solidFill>
                <a:prstClr val="black"/>
              </a:solidFill>
            </a:endParaRPr>
          </a:p>
        </p:txBody>
      </p:sp>
    </p:spTree>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165</a:t>
            </a:fld>
            <a:endParaRPr lang="en-US">
              <a:solidFill>
                <a:prstClr val="black"/>
              </a:solidFill>
            </a:endParaRPr>
          </a:p>
        </p:txBody>
      </p:sp>
    </p:spTree>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167</a:t>
            </a:fld>
            <a:endParaRPr lang="en-US">
              <a:solidFill>
                <a:prstClr val="black"/>
              </a:solidFill>
            </a:endParaRPr>
          </a:p>
        </p:txBody>
      </p:sp>
    </p:spTree>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168</a:t>
            </a:fld>
            <a:endParaRPr lang="en-US">
              <a:solidFill>
                <a:prstClr val="black"/>
              </a:solidFill>
            </a:endParaRPr>
          </a:p>
        </p:txBody>
      </p:sp>
    </p:spTree>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169</a:t>
            </a:fld>
            <a:endParaRPr lang="en-US">
              <a:solidFill>
                <a:prstClr val="black"/>
              </a:solidFill>
            </a:endParaRPr>
          </a:p>
        </p:txBody>
      </p:sp>
    </p:spTree>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170</a:t>
            </a:fld>
            <a:endParaRPr lang="en-US">
              <a:solidFill>
                <a:prstClr val="black"/>
              </a:solidFill>
            </a:endParaRPr>
          </a:p>
        </p:txBody>
      </p:sp>
    </p:spTree>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171</a:t>
            </a:fld>
            <a:endParaRPr lang="en-US">
              <a:solidFill>
                <a:prstClr val="black"/>
              </a:solidFill>
            </a:endParaRPr>
          </a:p>
        </p:txBody>
      </p:sp>
    </p:spTree>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172</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173</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174</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175</a:t>
            </a:fld>
            <a:endParaRPr lang="en-US">
              <a:solidFill>
                <a:prstClr val="black"/>
              </a:solidFill>
            </a:endParaRPr>
          </a:p>
        </p:txBody>
      </p:sp>
    </p:spTree>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5C29FB33-88ED-4ADC-A2A9-B8EB61520A35}" type="slidenum">
              <a:rPr lang="en-US" smtClean="0">
                <a:solidFill>
                  <a:prstClr val="black"/>
                </a:solidFill>
              </a:rPr>
              <a:pPr>
                <a:defRPr/>
              </a:pPr>
              <a:t>176</a:t>
            </a:fld>
            <a:endParaRPr lang="en-US">
              <a:solidFill>
                <a:prstClr val="black"/>
              </a:solidFill>
            </a:endParaRPr>
          </a:p>
        </p:txBody>
      </p:sp>
    </p:spTree>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5C29FB33-88ED-4ADC-A2A9-B8EB61520A35}" type="slidenum">
              <a:rPr lang="en-US" smtClean="0">
                <a:solidFill>
                  <a:prstClr val="black"/>
                </a:solidFill>
              </a:rPr>
              <a:pPr>
                <a:defRPr/>
              </a:pPr>
              <a:t>177</a:t>
            </a:fld>
            <a:endParaRPr lang="en-US">
              <a:solidFill>
                <a:prstClr val="black"/>
              </a:solidFill>
            </a:endParaRPr>
          </a:p>
        </p:txBody>
      </p:sp>
    </p:spTree>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5C29FB33-88ED-4ADC-A2A9-B8EB61520A35}" type="slidenum">
              <a:rPr lang="en-US" smtClean="0">
                <a:solidFill>
                  <a:prstClr val="black"/>
                </a:solidFill>
              </a:rPr>
              <a:pPr>
                <a:defRPr/>
              </a:pPr>
              <a:t>178</a:t>
            </a:fld>
            <a:endParaRPr lang="en-US">
              <a:solidFill>
                <a:prstClr val="black"/>
              </a:solidFill>
            </a:endParaRPr>
          </a:p>
        </p:txBody>
      </p:sp>
    </p:spTree>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179</a:t>
            </a:fld>
            <a:endParaRPr lang="en-US">
              <a:solidFill>
                <a:prstClr val="black"/>
              </a:solidFill>
            </a:endParaRPr>
          </a:p>
        </p:txBody>
      </p:sp>
    </p:spTree>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436A77-C656-4A68-A0B6-875471F2EEAD}" type="slidenum">
              <a:rPr lang="en-US">
                <a:solidFill>
                  <a:prstClr val="black"/>
                </a:solidFill>
              </a:rPr>
              <a:pPr/>
              <a:t>180</a:t>
            </a:fld>
            <a:endParaRPr lang="en-US">
              <a:solidFill>
                <a:prstClr val="black"/>
              </a:solidFill>
            </a:endParaRPr>
          </a:p>
        </p:txBody>
      </p:sp>
      <p:sp>
        <p:nvSpPr>
          <p:cNvPr id="3395586" name="Rectangle 2"/>
          <p:cNvSpPr>
            <a:spLocks noGrp="1" noRot="1" noChangeAspect="1" noChangeArrowheads="1" noTextEdit="1"/>
          </p:cNvSpPr>
          <p:nvPr>
            <p:ph type="sldImg"/>
          </p:nvPr>
        </p:nvSpPr>
        <p:spPr>
          <a:ln/>
        </p:spPr>
      </p:sp>
      <p:sp>
        <p:nvSpPr>
          <p:cNvPr id="33955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181</a:t>
            </a:fld>
            <a:endParaRPr lang="en-US">
              <a:solidFill>
                <a:prstClr val="black"/>
              </a:solidFill>
            </a:endParaRPr>
          </a:p>
        </p:txBody>
      </p:sp>
    </p:spTree>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182</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183</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184</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185</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186</a:t>
            </a:fld>
            <a:endParaRPr lang="en-US">
              <a:solidFill>
                <a:prstClr val="black"/>
              </a:solidFill>
            </a:endParaRPr>
          </a:p>
        </p:txBody>
      </p:sp>
    </p:spTree>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187</a:t>
            </a:fld>
            <a:endParaRPr lang="en-US">
              <a:solidFill>
                <a:prstClr val="black"/>
              </a:solidFill>
            </a:endParaRPr>
          </a:p>
        </p:txBody>
      </p:sp>
    </p:spTree>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188</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189</a:t>
            </a:fld>
            <a:endParaRPr lang="en-US">
              <a:solidFill>
                <a:prstClr val="black"/>
              </a:solidFill>
            </a:endParaRPr>
          </a:p>
        </p:txBody>
      </p:sp>
    </p:spTree>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190</a:t>
            </a:fld>
            <a:endParaRPr lang="en-US">
              <a:solidFill>
                <a:prstClr val="black"/>
              </a:solidFill>
            </a:endParaRPr>
          </a:p>
        </p:txBody>
      </p:sp>
    </p:spTree>
  </p:cSld>
  <p:clrMapOvr>
    <a:masterClrMapping/>
  </p:clrMapOvr>
</p:notes>
</file>

<file path=ppt/notesSlides/notesSlide1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191</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192</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193</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194</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195</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196</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197</a:t>
            </a:fld>
            <a:endParaRPr lang="en-US">
              <a:solidFill>
                <a:prstClr val="black"/>
              </a:solidFill>
            </a:endParaRPr>
          </a:p>
        </p:txBody>
      </p:sp>
    </p:spTree>
  </p:cSld>
  <p:clrMapOvr>
    <a:masterClrMapping/>
  </p:clrMapOvr>
</p:notes>
</file>

<file path=ppt/notesSlides/notesSlide1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198</a:t>
            </a:fld>
            <a:endParaRPr lang="en-US">
              <a:solidFill>
                <a:prstClr val="black"/>
              </a:solidFill>
            </a:endParaRPr>
          </a:p>
        </p:txBody>
      </p:sp>
    </p:spTree>
  </p:cSld>
  <p:clrMapOvr>
    <a:masterClrMapping/>
  </p:clrMapOvr>
</p:notes>
</file>

<file path=ppt/notesSlides/notesSlide1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199</a:t>
            </a:fld>
            <a:endParaRPr lang="en-US">
              <a:solidFill>
                <a:prstClr val="black"/>
              </a:solidFill>
            </a:endParaRPr>
          </a:p>
        </p:txBody>
      </p:sp>
    </p:spTree>
  </p:cSld>
  <p:clrMapOvr>
    <a:masterClrMapping/>
  </p:clrMapOvr>
</p:notes>
</file>

<file path=ppt/notesSlides/notesSlide2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200</a:t>
            </a:fld>
            <a:endParaRPr lang="en-US">
              <a:solidFill>
                <a:prstClr val="black"/>
              </a:solidFill>
            </a:endParaRPr>
          </a:p>
        </p:txBody>
      </p:sp>
    </p:spTree>
  </p:cSld>
  <p:clrMapOvr>
    <a:masterClrMapping/>
  </p:clrMapOvr>
</p:notes>
</file>

<file path=ppt/notesSlides/notesSlide2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201</a:t>
            </a:fld>
            <a:endParaRPr lang="en-US">
              <a:solidFill>
                <a:prstClr val="black"/>
              </a:solidFill>
            </a:endParaRPr>
          </a:p>
        </p:txBody>
      </p:sp>
    </p:spTree>
  </p:cSld>
  <p:clrMapOvr>
    <a:masterClrMapping/>
  </p:clrMapOvr>
</p:notes>
</file>

<file path=ppt/notesSlides/notesSlide2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5C29FB33-88ED-4ADC-A2A9-B8EB61520A35}" type="slidenum">
              <a:rPr lang="en-US" smtClean="0">
                <a:solidFill>
                  <a:prstClr val="black"/>
                </a:solidFill>
              </a:rPr>
              <a:pPr>
                <a:defRPr/>
              </a:pPr>
              <a:t>202</a:t>
            </a:fld>
            <a:endParaRPr lang="en-US">
              <a:solidFill>
                <a:prstClr val="black"/>
              </a:solidFill>
            </a:endParaRPr>
          </a:p>
        </p:txBody>
      </p:sp>
    </p:spTree>
  </p:cSld>
  <p:clrMapOvr>
    <a:masterClrMapping/>
  </p:clrMapOvr>
</p:notes>
</file>

<file path=ppt/notesSlides/notesSlide2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203</a:t>
            </a:fld>
            <a:endParaRPr lang="en-US">
              <a:solidFill>
                <a:prstClr val="black"/>
              </a:solidFill>
            </a:endParaRPr>
          </a:p>
        </p:txBody>
      </p:sp>
    </p:spTree>
  </p:cSld>
  <p:clrMapOvr>
    <a:masterClrMapping/>
  </p:clrMapOvr>
</p:notes>
</file>

<file path=ppt/notesSlides/notesSlide2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204</a:t>
            </a:fld>
            <a:endParaRPr lang="en-US">
              <a:solidFill>
                <a:prstClr val="black"/>
              </a:solidFill>
            </a:endParaRPr>
          </a:p>
        </p:txBody>
      </p:sp>
    </p:spTree>
  </p:cSld>
  <p:clrMapOvr>
    <a:masterClrMapping/>
  </p:clrMapOvr>
</p:notes>
</file>

<file path=ppt/notesSlides/notesSlide2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205</a:t>
            </a:fld>
            <a:endParaRPr lang="en-US">
              <a:solidFill>
                <a:prstClr val="black"/>
              </a:solidFill>
            </a:endParaRPr>
          </a:p>
        </p:txBody>
      </p:sp>
    </p:spTree>
  </p:cSld>
  <p:clrMapOvr>
    <a:masterClrMapping/>
  </p:clrMapOvr>
</p:notes>
</file>

<file path=ppt/notesSlides/notesSlide2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206</a:t>
            </a:fld>
            <a:endParaRPr lang="en-US">
              <a:solidFill>
                <a:prstClr val="black"/>
              </a:solidFill>
            </a:endParaRPr>
          </a:p>
        </p:txBody>
      </p:sp>
    </p:spTree>
  </p:cSld>
  <p:clrMapOvr>
    <a:masterClrMapping/>
  </p:clrMapOvr>
</p:notes>
</file>

<file path=ppt/notesSlides/notesSlide2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207</a:t>
            </a:fld>
            <a:endParaRPr lang="en-US">
              <a:solidFill>
                <a:prstClr val="black"/>
              </a:solidFill>
            </a:endParaRPr>
          </a:p>
        </p:txBody>
      </p:sp>
    </p:spTree>
  </p:cSld>
  <p:clrMapOvr>
    <a:masterClrMapping/>
  </p:clrMapOvr>
</p:notes>
</file>

<file path=ppt/notesSlides/notesSlide2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5C29FB33-88ED-4ADC-A2A9-B8EB61520A35}" type="slidenum">
              <a:rPr lang="en-US" smtClean="0">
                <a:solidFill>
                  <a:prstClr val="black"/>
                </a:solidFill>
              </a:rPr>
              <a:pPr>
                <a:defRPr/>
              </a:pPr>
              <a:t>208</a:t>
            </a:fld>
            <a:endParaRPr lang="en-US">
              <a:solidFill>
                <a:prstClr val="black"/>
              </a:solidFill>
            </a:endParaRPr>
          </a:p>
        </p:txBody>
      </p:sp>
    </p:spTree>
  </p:cSld>
  <p:clrMapOvr>
    <a:masterClrMapping/>
  </p:clrMapOvr>
</p:notes>
</file>

<file path=ppt/notesSlides/notesSlide2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209</a:t>
            </a:fld>
            <a:endParaRPr lang="en-US">
              <a:solidFill>
                <a:prstClr val="black"/>
              </a:solidFill>
            </a:endParaRPr>
          </a:p>
        </p:txBody>
      </p:sp>
    </p:spTree>
  </p:cSld>
  <p:clrMapOvr>
    <a:masterClrMapping/>
  </p:clrMapOvr>
</p:notes>
</file>

<file path=ppt/notesSlides/notesSlide2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210</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A4529D9-FAC0-41C2-A338-90918CA00799}" type="slidenum">
              <a:rPr lang="en-US" smtClean="0">
                <a:solidFill>
                  <a:prstClr val="black"/>
                </a:solidFill>
              </a:rPr>
              <a:pPr>
                <a:defRPr/>
              </a:pPr>
              <a:t>211</a:t>
            </a:fld>
            <a:endParaRPr lang="en-US">
              <a:solidFill>
                <a:prstClr val="black"/>
              </a:solidFill>
            </a:endParaRPr>
          </a:p>
        </p:txBody>
      </p:sp>
    </p:spTree>
  </p:cSld>
  <p:clrMapOvr>
    <a:masterClrMapping/>
  </p:clrMapOvr>
</p:notes>
</file>

<file path=ppt/notesSlides/notesSlide2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2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2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214</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2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2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Placeholder 2"/>
          <p:cNvSpPr>
            <a:spLocks noGrp="1" noRot="1" noChangeAspect="1" noChangeArrowheads="1" noTextEdit="1"/>
          </p:cNvSpPr>
          <p:nvPr>
            <p:ph type="sldImg"/>
          </p:nvPr>
        </p:nvSpPr>
        <p:spPr>
          <a:ln/>
        </p:spPr>
      </p:sp>
      <p:sp>
        <p:nvSpPr>
          <p:cNvPr id="44034" name="Rectangle 3"/>
          <p:cNvSpPr>
            <a:spLocks noGrp="1" noChangeArrowheads="1"/>
          </p:cNvSpPr>
          <p:nvPr>
            <p:ph type="body" idx="1"/>
          </p:nvPr>
        </p:nvSpPr>
        <p:spPr>
          <a:noFill/>
          <a:ln/>
        </p:spPr>
        <p:txBody>
          <a:bodyPr/>
          <a:lstStyle/>
          <a:p>
            <a:r>
              <a:rPr lang="en-US" dirty="0" smtClean="0">
                <a:latin typeface="Arial" pitchFamily="-72" charset="0"/>
              </a:rPr>
              <a:t>.</a:t>
            </a:r>
            <a:endParaRPr lang="en-US" dirty="0">
              <a:latin typeface="Arial" pitchFamily="-72" charset="0"/>
            </a:endParaRPr>
          </a:p>
        </p:txBody>
      </p:sp>
    </p:spTree>
  </p:cSld>
  <p:clrMapOvr>
    <a:masterClrMapping/>
  </p:clrMapOvr>
</p:notes>
</file>

<file path=ppt/notesSlides/notesSlide2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218</a:t>
            </a:fld>
            <a:endParaRPr lang="en-US">
              <a:solidFill>
                <a:prstClr val="black"/>
              </a:solidFill>
            </a:endParaRPr>
          </a:p>
        </p:txBody>
      </p:sp>
    </p:spTree>
  </p:cSld>
  <p:clrMapOvr>
    <a:masterClrMapping/>
  </p:clrMapOvr>
</p:notes>
</file>

<file path=ppt/notesSlides/notesSlide2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219</a:t>
            </a:fld>
            <a:endParaRPr lang="en-US">
              <a:solidFill>
                <a:prstClr val="black"/>
              </a:solidFill>
            </a:endParaRPr>
          </a:p>
        </p:txBody>
      </p:sp>
    </p:spTree>
  </p:cSld>
  <p:clrMapOvr>
    <a:masterClrMapping/>
  </p:clrMapOvr>
</p:notes>
</file>

<file path=ppt/notesSlides/notesSlide2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220</a:t>
            </a:fld>
            <a:endParaRPr lang="en-US">
              <a:solidFill>
                <a:prstClr val="black"/>
              </a:solidFill>
            </a:endParaRPr>
          </a:p>
        </p:txBody>
      </p:sp>
    </p:spTree>
  </p:cSld>
  <p:clrMapOvr>
    <a:masterClrMapping/>
  </p:clrMapOvr>
</p:notes>
</file>

<file path=ppt/notesSlides/notesSlide2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221</a:t>
            </a:fld>
            <a:endParaRPr lang="en-US">
              <a:solidFill>
                <a:prstClr val="black"/>
              </a:solidFill>
            </a:endParaRPr>
          </a:p>
        </p:txBody>
      </p:sp>
    </p:spTree>
  </p:cSld>
  <p:clrMapOvr>
    <a:masterClrMapping/>
  </p:clrMapOvr>
</p:notes>
</file>

<file path=ppt/notesSlides/notesSlide2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5C29FB33-88ED-4ADC-A2A9-B8EB61520A35}" type="slidenum">
              <a:rPr lang="en-US" smtClean="0">
                <a:solidFill>
                  <a:prstClr val="black"/>
                </a:solidFill>
              </a:rPr>
              <a:pPr>
                <a:defRPr/>
              </a:pPr>
              <a:t>222</a:t>
            </a:fld>
            <a:endParaRPr lang="en-US">
              <a:solidFill>
                <a:prstClr val="black"/>
              </a:solidFill>
            </a:endParaRPr>
          </a:p>
        </p:txBody>
      </p:sp>
    </p:spTree>
  </p:cSld>
  <p:clrMapOvr>
    <a:masterClrMapping/>
  </p:clrMapOvr>
</p:notes>
</file>

<file path=ppt/notesSlides/notesSlide2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223</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1C9689-911F-471C-97A2-5A5965702A24}" type="slidenum">
              <a:rPr lang="en-US">
                <a:solidFill>
                  <a:prstClr val="black"/>
                </a:solidFill>
              </a:rPr>
              <a:pPr/>
              <a:t>224</a:t>
            </a:fld>
            <a:endParaRPr lang="en-US">
              <a:solidFill>
                <a:prstClr val="black"/>
              </a:solidFill>
            </a:endParaRPr>
          </a:p>
        </p:txBody>
      </p:sp>
      <p:sp>
        <p:nvSpPr>
          <p:cNvPr id="3397634" name="Rectangle 2"/>
          <p:cNvSpPr>
            <a:spLocks noGrp="1" noRot="1" noChangeAspect="1" noChangeArrowheads="1" noTextEdit="1"/>
          </p:cNvSpPr>
          <p:nvPr>
            <p:ph type="sldImg"/>
          </p:nvPr>
        </p:nvSpPr>
        <p:spPr>
          <a:ln/>
        </p:spPr>
      </p:sp>
      <p:sp>
        <p:nvSpPr>
          <p:cNvPr id="33976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225</a:t>
            </a:fld>
            <a:endParaRPr lang="en-US">
              <a:solidFill>
                <a:prstClr val="black"/>
              </a:solidFill>
            </a:endParaRPr>
          </a:p>
        </p:txBody>
      </p:sp>
    </p:spTree>
  </p:cSld>
  <p:clrMapOvr>
    <a:masterClrMapping/>
  </p:clrMapOvr>
</p:notes>
</file>

<file path=ppt/notesSlides/notesSlide2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226</a:t>
            </a:fld>
            <a:endParaRPr lang="en-US">
              <a:solidFill>
                <a:prstClr val="black"/>
              </a:solidFill>
            </a:endParaRPr>
          </a:p>
        </p:txBody>
      </p:sp>
    </p:spTree>
  </p:cSld>
  <p:clrMapOvr>
    <a:masterClrMapping/>
  </p:clrMapOvr>
</p:notes>
</file>

<file path=ppt/notesSlides/notesSlide2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A061CE7-16CD-4975-8374-8021AAC6450D}" type="slidenum">
              <a:rPr lang="en-US" smtClean="0">
                <a:solidFill>
                  <a:prstClr val="black"/>
                </a:solidFill>
              </a:rPr>
              <a:pPr/>
              <a:t>227</a:t>
            </a:fld>
            <a:endParaRPr lang="en-US">
              <a:solidFill>
                <a:prstClr val="black"/>
              </a:solidFill>
            </a:endParaRPr>
          </a:p>
        </p:txBody>
      </p:sp>
    </p:spTree>
  </p:cSld>
  <p:clrMapOvr>
    <a:masterClrMapping/>
  </p:clrMapOvr>
</p:notes>
</file>

<file path=ppt/notesSlides/notesSlide2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228</a:t>
            </a:fld>
            <a:endParaRPr lang="en-US">
              <a:solidFill>
                <a:prstClr val="black"/>
              </a:solidFill>
            </a:endParaRPr>
          </a:p>
        </p:txBody>
      </p:sp>
    </p:spTree>
  </p:cSld>
  <p:clrMapOvr>
    <a:masterClrMapping/>
  </p:clrMapOvr>
</p:notes>
</file>

<file path=ppt/notesSlides/notesSlide2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229</a:t>
            </a:fld>
            <a:endParaRPr lang="en-US">
              <a:solidFill>
                <a:prstClr val="black"/>
              </a:solidFill>
            </a:endParaRPr>
          </a:p>
        </p:txBody>
      </p:sp>
    </p:spTree>
  </p:cSld>
  <p:clrMapOvr>
    <a:masterClrMapping/>
  </p:clrMapOvr>
</p:notes>
</file>

<file path=ppt/notesSlides/notesSlide2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7A4703F-2CD0-4448-8BAE-A8C0E28F1EAB}" type="slidenum">
              <a:rPr lang="en-US" smtClean="0">
                <a:solidFill>
                  <a:prstClr val="black"/>
                </a:solidFill>
              </a:rPr>
              <a:pPr/>
              <a:t>230</a:t>
            </a:fld>
            <a:endParaRPr lang="en-US">
              <a:solidFill>
                <a:prstClr val="black"/>
              </a:solidFill>
            </a:endParaRPr>
          </a:p>
        </p:txBody>
      </p:sp>
    </p:spTree>
  </p:cSld>
  <p:clrMapOvr>
    <a:masterClrMapping/>
  </p:clrMapOvr>
</p:notes>
</file>

<file path=ppt/notesSlides/notesSlide2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231</a:t>
            </a:fld>
            <a:endParaRPr lang="en-US">
              <a:solidFill>
                <a:prstClr val="black"/>
              </a:solidFill>
            </a:endParaRPr>
          </a:p>
        </p:txBody>
      </p:sp>
    </p:spTree>
  </p:cSld>
  <p:clrMapOvr>
    <a:masterClrMapping/>
  </p:clrMapOvr>
</p:notes>
</file>

<file path=ppt/notesSlides/notesSlide2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232</a:t>
            </a:fld>
            <a:endParaRPr lang="en-US">
              <a:solidFill>
                <a:prstClr val="black"/>
              </a:solidFill>
            </a:endParaRPr>
          </a:p>
        </p:txBody>
      </p:sp>
    </p:spTree>
  </p:cSld>
  <p:clrMapOvr>
    <a:masterClrMapping/>
  </p:clrMapOvr>
</p:notes>
</file>

<file path=ppt/notesSlides/notesSlide2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233</a:t>
            </a:fld>
            <a:endParaRPr lang="en-US">
              <a:solidFill>
                <a:prstClr val="black"/>
              </a:solidFill>
            </a:endParaRPr>
          </a:p>
        </p:txBody>
      </p:sp>
    </p:spTree>
  </p:cSld>
  <p:clrMapOvr>
    <a:masterClrMapping/>
  </p:clrMapOvr>
</p:notes>
</file>

<file path=ppt/notesSlides/notesSlide2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234</a:t>
            </a:fld>
            <a:endParaRPr lang="en-US">
              <a:solidFill>
                <a:prstClr val="black"/>
              </a:solidFill>
            </a:endParaRPr>
          </a:p>
        </p:txBody>
      </p:sp>
    </p:spTree>
  </p:cSld>
  <p:clrMapOvr>
    <a:masterClrMapping/>
  </p:clrMapOvr>
</p:notes>
</file>

<file path=ppt/notesSlides/notesSlide2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235</a:t>
            </a:fld>
            <a:endParaRPr lang="en-US">
              <a:solidFill>
                <a:prstClr val="black"/>
              </a:solidFill>
            </a:endParaRPr>
          </a:p>
        </p:txBody>
      </p:sp>
    </p:spTree>
  </p:cSld>
  <p:clrMapOvr>
    <a:masterClrMapping/>
  </p:clrMapOvr>
</p:notes>
</file>

<file path=ppt/notesSlides/notesSlide2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40C22AA-8E7E-44D5-900E-CE04BD9732E5}" type="slidenum">
              <a:rPr lang="en-US" smtClean="0">
                <a:solidFill>
                  <a:prstClr val="black"/>
                </a:solidFill>
              </a:rPr>
              <a:pPr/>
              <a:t>236</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spcAft>
                <a:spcPts val="0"/>
              </a:spcAft>
              <a:buFont typeface="Wingdings" pitchFamily="2" charset="2"/>
              <a:buChar char="§"/>
              <a:defRPr sz="2000">
                <a:solidFill>
                  <a:schemeClr val="tx1"/>
                </a:solidFill>
              </a:defRPr>
            </a:lvl1pPr>
            <a:lvl2pPr>
              <a:defRPr sz="1800">
                <a:solidFill>
                  <a:schemeClr val="tx1"/>
                </a:solidFill>
              </a:defRPr>
            </a:lvl2pPr>
            <a:lvl3pPr>
              <a:defRPr sz="1400">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29"/>
          <p:cNvSpPr>
            <a:spLocks noGrp="1" noChangeArrowheads="1"/>
          </p:cNvSpPr>
          <p:nvPr>
            <p:ph type="sldNum" sz="quarter" idx="10"/>
          </p:nvPr>
        </p:nvSpPr>
        <p:spPr>
          <a:xfrm>
            <a:off x="6353175" y="6423025"/>
            <a:ext cx="2587625" cy="476250"/>
          </a:xfrm>
        </p:spPr>
        <p:txBody>
          <a:bodyPr/>
          <a:lstStyle>
            <a:lvl1pPr>
              <a:defRPr sz="1200"/>
            </a:lvl1pPr>
          </a:lstStyle>
          <a:p>
            <a:pPr>
              <a:defRPr/>
            </a:pPr>
            <a:fld id="{A9748DB8-6CCA-4FB1-97BE-F866C1956AE2}" type="slidenum">
              <a:rPr lang="en-US">
                <a:solidFill>
                  <a:prstClr val="black"/>
                </a:solidFill>
              </a:rPr>
              <a:pPr>
                <a:defRPr/>
              </a:pPr>
              <a:t>‹#›</a:t>
            </a:fld>
            <a:endParaRPr lang="en-US" dirty="0">
              <a:solidFill>
                <a:prstClr val="black"/>
              </a:solidFill>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381000" y="1168400"/>
            <a:ext cx="3924300" cy="41148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457700" y="1168400"/>
            <a:ext cx="3924300" cy="41148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9"/>
          <p:cNvSpPr>
            <a:spLocks noGrp="1" noChangeArrowheads="1"/>
          </p:cNvSpPr>
          <p:nvPr>
            <p:ph type="sldNum" sz="quarter" idx="10"/>
          </p:nvPr>
        </p:nvSpPr>
        <p:spPr>
          <a:ln/>
        </p:spPr>
        <p:txBody>
          <a:bodyPr/>
          <a:lstStyle>
            <a:lvl1pPr>
              <a:defRPr/>
            </a:lvl1pPr>
          </a:lstStyle>
          <a:p>
            <a:pPr>
              <a:defRPr/>
            </a:pPr>
            <a:fld id="{63992788-A181-405C-B7EA-8BEB4F7759D8}" type="slidenum">
              <a:rPr lang="en-US">
                <a:solidFill>
                  <a:prstClr val="black"/>
                </a:solidFill>
              </a:rPr>
              <a:pPr>
                <a:defRPr/>
              </a:pPr>
              <a:t>‹#›</a:t>
            </a:fld>
            <a:endParaRPr lang="en-US">
              <a:solidFill>
                <a:prstClr val="black"/>
              </a:solidFill>
            </a:endParaRP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spcAft>
                <a:spcPts val="0"/>
              </a:spcAft>
              <a:buFont typeface="Wingdings" pitchFamily="2" charset="2"/>
              <a:buChar char="§"/>
              <a:defRPr sz="2000">
                <a:solidFill>
                  <a:schemeClr val="tx1"/>
                </a:solidFill>
              </a:defRPr>
            </a:lvl1pPr>
            <a:lvl2pPr>
              <a:defRPr sz="1800">
                <a:solidFill>
                  <a:schemeClr val="tx1"/>
                </a:solidFill>
              </a:defRPr>
            </a:lvl2pPr>
            <a:lvl3pPr>
              <a:defRPr sz="1400">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29"/>
          <p:cNvSpPr>
            <a:spLocks noGrp="1" noChangeArrowheads="1"/>
          </p:cNvSpPr>
          <p:nvPr>
            <p:ph type="sldNum" sz="quarter" idx="10"/>
          </p:nvPr>
        </p:nvSpPr>
        <p:spPr>
          <a:xfrm>
            <a:off x="6353175" y="6423025"/>
            <a:ext cx="2587625" cy="476250"/>
          </a:xfrm>
        </p:spPr>
        <p:txBody>
          <a:bodyPr/>
          <a:lstStyle>
            <a:lvl1pPr>
              <a:defRPr sz="1200"/>
            </a:lvl1pPr>
          </a:lstStyle>
          <a:p>
            <a:pPr>
              <a:defRPr/>
            </a:pPr>
            <a:fld id="{A9748DB8-6CCA-4FB1-97BE-F866C1956AE2}" type="slidenum">
              <a:rPr lang="en-US">
                <a:solidFill>
                  <a:prstClr val="black"/>
                </a:solidFill>
              </a:rPr>
              <a:pPr>
                <a:defRPr/>
              </a:pPr>
              <a:t>‹#›</a:t>
            </a:fld>
            <a:endParaRPr lang="en-US" dirty="0">
              <a:solidFill>
                <a:prstClr val="black"/>
              </a:solidFill>
            </a:endParaRP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381000" y="1168400"/>
            <a:ext cx="3924300" cy="41148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457700" y="1168400"/>
            <a:ext cx="3924300" cy="41148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9"/>
          <p:cNvSpPr>
            <a:spLocks noGrp="1" noChangeArrowheads="1"/>
          </p:cNvSpPr>
          <p:nvPr>
            <p:ph type="sldNum" sz="quarter" idx="10"/>
          </p:nvPr>
        </p:nvSpPr>
        <p:spPr>
          <a:ln/>
        </p:spPr>
        <p:txBody>
          <a:bodyPr/>
          <a:lstStyle>
            <a:lvl1pPr>
              <a:defRPr/>
            </a:lvl1pPr>
          </a:lstStyle>
          <a:p>
            <a:pPr>
              <a:defRPr/>
            </a:pPr>
            <a:fld id="{63992788-A181-405C-B7EA-8BEB4F7759D8}" type="slidenum">
              <a:rPr lang="en-US">
                <a:solidFill>
                  <a:prstClr val="black"/>
                </a:solidFill>
              </a:rPr>
              <a:pPr>
                <a:defRPr/>
              </a:pPr>
              <a:t>‹#›</a:t>
            </a:fld>
            <a:endParaRPr lang="en-US">
              <a:solidFill>
                <a:prstClr val="black"/>
              </a:solidFill>
            </a:endParaRP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spcAft>
                <a:spcPts val="0"/>
              </a:spcAft>
              <a:buFont typeface="Wingdings" pitchFamily="2" charset="2"/>
              <a:buChar char="§"/>
              <a:defRPr sz="2000">
                <a:solidFill>
                  <a:schemeClr val="tx1"/>
                </a:solidFill>
              </a:defRPr>
            </a:lvl1pPr>
            <a:lvl2pPr>
              <a:defRPr sz="1800">
                <a:solidFill>
                  <a:schemeClr val="tx1"/>
                </a:solidFill>
              </a:defRPr>
            </a:lvl2pPr>
            <a:lvl3pPr>
              <a:defRPr sz="1400">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29"/>
          <p:cNvSpPr>
            <a:spLocks noGrp="1" noChangeArrowheads="1"/>
          </p:cNvSpPr>
          <p:nvPr>
            <p:ph type="sldNum" sz="quarter" idx="10"/>
          </p:nvPr>
        </p:nvSpPr>
        <p:spPr>
          <a:xfrm>
            <a:off x="6353175" y="6423025"/>
            <a:ext cx="2587625" cy="476250"/>
          </a:xfrm>
        </p:spPr>
        <p:txBody>
          <a:bodyPr/>
          <a:lstStyle>
            <a:lvl1pPr>
              <a:defRPr sz="1200"/>
            </a:lvl1pPr>
          </a:lstStyle>
          <a:p>
            <a:pPr>
              <a:defRPr/>
            </a:pPr>
            <a:fld id="{A9748DB8-6CCA-4FB1-97BE-F866C1956AE2}" type="slidenum">
              <a:rPr lang="en-US">
                <a:solidFill>
                  <a:prstClr val="black"/>
                </a:solidFill>
              </a:rPr>
              <a:pPr>
                <a:defRPr/>
              </a:pPr>
              <a:t>‹#›</a:t>
            </a:fld>
            <a:endParaRPr lang="en-US" dirty="0">
              <a:solidFill>
                <a:prstClr val="black"/>
              </a:solidFill>
            </a:endParaRP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381000" y="1168400"/>
            <a:ext cx="3924300" cy="41148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457700" y="1168400"/>
            <a:ext cx="3924300" cy="4114800"/>
          </a:xfr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9"/>
          <p:cNvSpPr>
            <a:spLocks noGrp="1" noChangeArrowheads="1"/>
          </p:cNvSpPr>
          <p:nvPr>
            <p:ph type="sldNum" sz="quarter" idx="10"/>
          </p:nvPr>
        </p:nvSpPr>
        <p:spPr>
          <a:ln/>
        </p:spPr>
        <p:txBody>
          <a:bodyPr/>
          <a:lstStyle>
            <a:lvl1pPr>
              <a:defRPr/>
            </a:lvl1pPr>
          </a:lstStyle>
          <a:p>
            <a:pPr>
              <a:defRPr/>
            </a:pPr>
            <a:fld id="{63992788-A181-405C-B7EA-8BEB4F7759D8}" type="slidenum">
              <a:rPr lang="en-US">
                <a:solidFill>
                  <a:prstClr val="black"/>
                </a:solidFill>
              </a:rPr>
              <a:pPr>
                <a:defRPr/>
              </a:pPr>
              <a:t>‹#›</a:t>
            </a:fld>
            <a:endParaRPr lang="en-US">
              <a:solidFill>
                <a:prstClr val="black"/>
              </a:solidFill>
            </a:endParaRP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F0CDB1F6-0AF5-4FEA-9E47-04DB2A932066}"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CD5623E9-A8AE-4F3F-A961-9175BB980DC6}"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657711B-6906-43F0-941F-7807784F3A87}"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8350326-5807-4EC5-9200-9496B758EC06}"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58E2AA45-8EA6-41E5-920A-11DCC0B9E1E7}"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B1E5FFEE-9A0D-4289-964A-8B0C41C6E85E}"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2DCE4997-A213-4BC2-AC0A-6508F0986A0A}"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F3515105-FC85-4F45-B49F-22C69E50C7FE}"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53C6A12A-6E44-4D11-B3FC-760DDAB79EAD}"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3A1D1A8-0C66-42DA-B8D2-C84421E2D6EF}"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1685BC4-9C14-4EE3-86F5-1C252C6BEB21}" type="slidenum">
              <a:rPr lang="en-US">
                <a:solidFill>
                  <a:srgbClr val="000000"/>
                </a:solidFill>
              </a:rPr>
              <a:pPr/>
              <a:t>‹#›</a:t>
            </a:fld>
            <a:endParaRPr lang="en-US">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EAB26BB-A924-4C7B-9621-A19B22D53E72}"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F9088DE-462D-4B0C-9811-B0B2475459CD}"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63B718D-F967-45FE-8F53-BB477EF3CD92}"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A740168-576E-4266-AFCE-8FD7077CA1CD}"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38252973-EFC7-4695-9AC1-7A016E5F70D6}"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7CC434EB-10D8-4241-B714-2D60C7602859}"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F209AABD-C377-4865-8E95-85D72246B2FB}"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230FA6CC-BCE2-47CB-BF6A-1C03DA27FD29}"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3850B37-FF13-41BA-A6FD-40272CCC2250}"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DB8760D8-ED3B-4846-9BFF-46C306395AC2}"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91CCB41-4A53-4232-A503-3BA009ACB307}"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8F13A2-03C1-460E-9801-2D59281CA812}" type="datetime1">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6215A5-E987-46F5-A7B9-1D39E83DCD28}" type="datetime1">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6CF7D38-D263-498E-A334-D85E94163DD7}" type="datetime1">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64C7053-816D-4218-BE6D-CE24B270FC7A}" type="datetime1">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57F12BE-20DA-400F-87FC-F1C17DD93AFD}" type="datetime1">
              <a:rPr lang="en-US" smtClean="0">
                <a:solidFill>
                  <a:prstClr val="black">
                    <a:tint val="75000"/>
                  </a:prstClr>
                </a:solidFill>
              </a:rPr>
              <a:pPr/>
              <a:t>1/14/2013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A002A20-8BD4-4493-B10F-E9CEB882420D}" type="datetime1">
              <a:rPr lang="en-US" smtClean="0">
                <a:solidFill>
                  <a:prstClr val="black">
                    <a:tint val="75000"/>
                  </a:prstClr>
                </a:solidFill>
              </a:rPr>
              <a:pPr/>
              <a:t>1/14/2013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35E439-88F1-4F22-A0B9-A2E554D94952}" type="datetime1">
              <a:rPr lang="en-US" smtClean="0">
                <a:solidFill>
                  <a:prstClr val="black">
                    <a:tint val="75000"/>
                  </a:prstClr>
                </a:solidFill>
              </a:rPr>
              <a:pPr/>
              <a:t>1/14/2013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5AF42B-67D1-4AD5-B556-99639B2A57FA}" type="datetime1">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B28A6AC-3BDD-44F6-9189-D127DABC1BF2}" type="datetime1">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D836F8-6775-4FF8-979F-8112D584A1EA}" type="datetime1">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7DFA81-4BAB-4AB5-904B-A0E7F7DC654C}" type="datetime1">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Javad Lavaei, Caltech</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B307DB4-ED7E-4041-930F-43AEC2CBB8A1}" type="slidenum">
              <a:rPr lang="en-US"/>
              <a:pPr>
                <a:defRPr/>
              </a:pPr>
              <a:t>‹#›</a:t>
            </a:fld>
            <a:endParaRPr lang="en-US"/>
          </a:p>
        </p:txBody>
      </p:sp>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DA52AA-5160-4B01-9B6C-EE917A301C53}" type="slidenum">
              <a:rPr lang="en-US"/>
              <a:pPr>
                <a:defRPr/>
              </a:pPr>
              <a:t>‹#›</a:t>
            </a:fld>
            <a:endParaRPr lang="en-US"/>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C756E84-480E-4DDF-A03A-06A7663B5148}" type="slidenum">
              <a:rPr lang="en-US"/>
              <a:pPr>
                <a:defRPr/>
              </a:pPr>
              <a:t>‹#›</a:t>
            </a:fld>
            <a:endParaRPr lang="en-US"/>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7845BE4-7F4F-4968-B78E-5ED5257AAF09}" type="slidenum">
              <a:rPr lang="en-US"/>
              <a:pPr>
                <a:defRPr/>
              </a:pPr>
              <a:t>‹#›</a:t>
            </a:fld>
            <a:endParaRPr lang="en-US"/>
          </a:p>
        </p:txBody>
      </p:sp>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D456B22-A89F-41D3-B1D9-B2DEEA47AD43}" type="slidenum">
              <a:rPr lang="en-US"/>
              <a:pPr>
                <a:defRPr/>
              </a:pPr>
              <a:t>‹#›</a:t>
            </a:fld>
            <a:endParaRPr lang="en-US"/>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EBD62C2-FDB1-49CC-87DC-A35DE0D6D266}" type="slidenum">
              <a:rPr lang="en-US"/>
              <a:pPr>
                <a:defRPr/>
              </a:pPr>
              <a:t>‹#›</a:t>
            </a:fld>
            <a:endParaRPr lang="en-US"/>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42A924E-5F52-4A9A-AA37-00FF5210337F}" type="slidenum">
              <a:rPr lang="en-US"/>
              <a:pPr>
                <a:defRPr/>
              </a:pPr>
              <a:t>‹#›</a:t>
            </a:fld>
            <a:endParaRPr lang="en-US"/>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B7E91D0-4209-4092-9B2C-A9B2B083F17B}" type="slidenum">
              <a:rPr lang="en-US"/>
              <a:pPr>
                <a:defRPr/>
              </a:pPr>
              <a:t>‹#›</a:t>
            </a:fld>
            <a:endParaRPr lang="en-US"/>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E71EA1D-9211-43E3-A0CD-F15520F7F70C}" type="slidenum">
              <a:rPr lang="en-US"/>
              <a:pPr>
                <a:defRPr/>
              </a:pPr>
              <a:t>‹#›</a:t>
            </a:fld>
            <a:endParaRPr lang="en-US"/>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73833A-7E7C-4EA7-9F4F-138241671ED2}" type="slidenum">
              <a:rPr lang="en-US"/>
              <a:pPr>
                <a:defRPr/>
              </a:pPr>
              <a:t>‹#›</a:t>
            </a:fld>
            <a:endParaRPr lang="en-US"/>
          </a:p>
        </p:txBody>
      </p:sp>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AE368A-1C29-4EE0-83CB-F166A3EE6820}" type="slidenum">
              <a:rPr lang="en-US"/>
              <a:pPr>
                <a:defRPr/>
              </a:pPr>
              <a:t>‹#›</a:t>
            </a:fld>
            <a:endParaRPr lang="en-US"/>
          </a:p>
        </p:txBody>
      </p:sp>
    </p:spTree>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7E06616C-22E0-4F38-9468-3FED5D32E126}"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D20A5050-4B7C-47BF-A9D6-9EBC3FD2E058}"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D64469B-D173-459B-8896-F791C1247A7D}"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E3828EBB-9E15-407E-8E52-67E32DC5CD75}"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8A66B55F-A115-4001-9169-22390552801C}"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72CD400D-C272-4DCF-9576-333BDDEBC395}"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57BD2C44-14BF-4D14-A64E-FFF91FE43A3D}"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1A0716DD-D93C-49E0-AB8D-61146E48318F}"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FBE66F7E-8987-4433-8EEB-853302B6D23B}"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C68F202A-4238-4C13-91BF-46D99AC7C3F9}"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385D5C59-BAE5-4679-8F7E-80A019964636}"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ACA43745-5C3B-45FE-87F8-265BBEB5F9B9}"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5FC4CEC8-5001-4E05-BF59-E3E4033FF125}"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D63E8E98-A662-4D8F-99F9-E05DC5FB9339}"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96345AE1-CEE9-4492-A3C8-F1E398DD2BCD}"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052F6831-7DFF-448E-B340-A089A83E7829}"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928A9B0-3CAD-4B99-9CFB-409C17E06D00}"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1EC7240-11A8-4E0D-BE6F-7E11185697D7}"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98710B-37A3-47BD-98A8-D677E91A11DE}"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902108-5F1E-4468-9D3E-801A1B662537}"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75234612-156C-4FB1-A055-83A3580650FD}"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4B3B3E92-91E1-42DB-88B1-D40699A2846C}"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833889B8-0B08-483F-8213-16D164B9945F}"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AD141-3120-4C8D-A6F9-B5E840C4C008}"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2753ECE-9B2F-48E6-A07C-A6763DC857C9}"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B8C498-10E4-41BA-BCE9-2E638AACEDA2}"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CF4B684-BA7A-4BD6-8471-43951685FF8C}"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CABF5B8-E7F2-4575-9B59-1782566F8F3F}"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DC39CD0-2CB7-4E54-A2EE-137B8B335F74}"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3EE5FBA-1CA8-4424-BC9C-CF4FCD96984D}"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FA29859-C997-4AC2-BB40-05E6F5E6AD0C}"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43EA8EE-4526-4EF0-BF84-5AFD0B834612}"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F8641F8-28F1-476E-8563-BA696B28C2B2}"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C3F304E-5181-406F-916A-D97921BF844A}"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9E8A34D-FB49-4FB9-BB97-93ABDD339A87}"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136A95E-E137-4CC9-A19F-B3DE13215FB9}"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1EF035-0053-4BAA-B87C-476B7708E5C9}"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de-DE">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de-DE">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FB387E-554E-4B14-BE72-4B2CF62CBBFC}" type="slidenum">
              <a:rPr lang="de-DE">
                <a:solidFill>
                  <a:srgbClr val="000000"/>
                </a:solidFill>
              </a:rPr>
              <a:pPr>
                <a:defRPr/>
              </a:pPr>
              <a:t>‹#›</a:t>
            </a:fld>
            <a:endParaRPr lang="de-DE">
              <a:solidFill>
                <a:srgbClr val="000000"/>
              </a:solidFill>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6A984C0-2628-4BE5-950D-FAB0F9508B6E}"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FED45F2-1974-48F7-BE4B-49275C58BE88}"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3C9744B-CD90-41D1-A27C-D5A87BA7B7C2}"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5240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5240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CDBA63F-76A8-4A9E-A20A-5C2E05A74900}"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71FAEBEA-91ED-4901-A824-B601726197A0}"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100444B-8232-43F6-BB8F-783AE6CB97FF}"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A221D5DB-5A5F-40AD-B2FB-22F4ED590B07}"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515AC1C-BCBA-4B83-A8A3-0707007CD3B3}"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51C401B-DDB7-48C9-B39E-2CD8F34F81A6}"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163EB7-24D1-4A4E-9CDD-593823AE9A1E}"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152400"/>
            <a:ext cx="1943100" cy="594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52400"/>
            <a:ext cx="567690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A1F1ADD-051F-4431-9D66-73F7AE2ECA86}" type="slidenum">
              <a:rPr lang="en-US">
                <a:solidFill>
                  <a:srgbClr val="FFFFFF"/>
                </a:solidFill>
              </a:rPr>
              <a:pPr>
                <a:defRPr/>
              </a:pPr>
              <a:t>‹#›</a:t>
            </a:fld>
            <a:endParaRPr lang="en-US">
              <a:solidFill>
                <a:srgbClr val="FFFFFF"/>
              </a:solidFill>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9748DB8-6CCA-4FB1-97BE-F866C1956AE2}" type="slidenum">
              <a:rPr lang="en-US" smtClean="0">
                <a:solidFill>
                  <a:prstClr val="black"/>
                </a:solidFill>
              </a:rPr>
              <a:pPr>
                <a:defRPr/>
              </a:pPr>
              <a:t>‹#›</a:t>
            </a:fld>
            <a:endParaRPr lang="en-US" dirty="0">
              <a:solidFill>
                <a:prstClr val="black"/>
              </a:solidFill>
            </a:endParaRP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3992788-A181-405C-B7EA-8BEB4F7759D8}" type="slidenum">
              <a:rPr lang="en-US" smtClean="0">
                <a:solidFill>
                  <a:prstClr val="black"/>
                </a:solidFill>
              </a:rPr>
              <a:pPr>
                <a:defRPr/>
              </a:pPr>
              <a:t>‹#›</a:t>
            </a:fld>
            <a:endParaRPr lang="en-US">
              <a:solidFill>
                <a:prstClr val="black"/>
              </a:solidFill>
            </a:endParaRP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Ovr>
    <a:masterClrMapping/>
  </p:clrMapOvr>
  <p:hf hdr="0" ftr="0" dt="0"/>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4A46D19-FB5A-48DA-8C3C-936222A696F0}"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03AE754-CE34-455E-B045-D480D23C4A50}"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9CB211F-A393-4890-AC9A-365A5AC21F50}"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871CD845-BC0D-46B3-8A2C-F595344DA7CD}"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F1DB1705-028B-4C64-B533-25731A5515A8}"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4EF8E805-830D-47FF-9A41-ABCC596817FA}"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23E349AB-823F-4DE5-9A47-5582C4F64F7F}"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B634DFBB-BA78-457D-8F8A-18F4E62FAE9B}"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5AF1FDB3-AA47-4B56-97E0-0A6820E7A22E}"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70CA671-8B02-49C6-BEC5-E4BFEFDD4123}"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4D3EAE82-3815-46FF-801C-9B75279ECBB4}"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18B4E37-C1FA-4F7E-BFD1-22418BC94599}"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0CC7B77-4D6D-4BE0-8D7D-306B36731827}"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CE7B1C3-81CD-4132-8B6E-53C2BA677C2F}"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61F506A-E39E-4F32-98DD-75A91D62EBD1}"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6E8C96D7-FA25-4131-8AFA-37E7C6FBF538}"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64187449-0EF8-465E-904C-D95328F59A7F}"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B9EC4433-3B19-4B7D-9647-6C4832263128}"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2FB5E14-152A-4B6C-BAD6-BBE7BCCBAF00}"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1B511AB-FC7C-4C86-BC89-4C96D7362665}"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527F1445-A6C2-4C15-A5BE-7E63D70FF504}"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7B4EA91A-E0E1-451C-ABA1-961CFBB525F0}" type="slidenum">
              <a:rPr lang="en-US">
                <a:solidFill>
                  <a:srgbClr val="000000"/>
                </a:solidFill>
              </a:rPr>
              <a:pPr/>
              <a:t>‹#›</a:t>
            </a:fld>
            <a:endParaRPr lang="en-US">
              <a:solidFill>
                <a:srgbClr val="000000"/>
              </a:solidFill>
            </a:endParaRPr>
          </a:p>
        </p:txBody>
      </p:sp>
    </p:spTree>
  </p:cSld>
  <p:clrMapOvr>
    <a:masterClrMapping/>
  </p:clrMapOv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7B146CC-EB44-45A1-8EB0-62DB87AA826E}"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97AAA3-264C-4A77-AB07-6DE64ACF1220}"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22A9405-66FC-44C1-BC13-90E4974BFF24}"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567B18D-4522-4745-84A9-D2B59112CBF3}"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6083A71-1F77-4816-BE73-685FE7F9D997}"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68A706A-A45D-496A-AF9C-A1C0971D0BE2}"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DA561D9-AF65-458C-A7FE-1DF7B729716B}"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7273368-E53D-4817-A7E7-9A385AFEB6A1}"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85FA597-C6E2-4B37-8A23-09B0D773FD27}"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0F5A481-FF61-4A9C-A428-C0CB7C7EC065}"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1C5299F-CE7C-47A5-9C9D-0119174FF939}" type="slidenum">
              <a:rPr lang="en-US">
                <a:solidFill>
                  <a:srgbClr val="000000"/>
                </a:solidFill>
              </a:rPr>
              <a:pPr>
                <a:defRPr/>
              </a:pPr>
              <a:t>‹#›</a:t>
            </a:fld>
            <a:endParaRPr lang="en-US">
              <a:solidFill>
                <a:srgbClr val="000000"/>
              </a:solidFill>
            </a:endParaRPr>
          </a:p>
        </p:txBody>
      </p:sp>
    </p:spTree>
  </p:cSld>
  <p:clrMapOvr>
    <a:masterClrMapping/>
  </p:clrMapOvr>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EAB26BB-A924-4C7B-9621-A19B22D53E72}"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F9088DE-462D-4B0C-9811-B0B2475459CD}"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63B718D-F967-45FE-8F53-BB477EF3CD92}"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A740168-576E-4266-AFCE-8FD7077CA1CD}"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38252973-EFC7-4695-9AC1-7A016E5F70D6}"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7CC434EB-10D8-4241-B714-2D60C7602859}"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F209AABD-C377-4865-8E95-85D72246B2FB}"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230FA6CC-BCE2-47CB-BF6A-1C03DA27FD29}"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3850B37-FF13-41BA-A6FD-40272CCC2250}"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DB8760D8-ED3B-4846-9BFF-46C306395AC2}"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91CCB41-4A53-4232-A503-3BA009ACB307}" type="slidenum">
              <a:rPr lang="en-US" altLang="zh-CN">
                <a:solidFill>
                  <a:srgbClr val="000000"/>
                </a:solidFill>
              </a:rPr>
              <a:pPr/>
              <a:t>‹#›</a:t>
            </a:fld>
            <a:endParaRPr lang="en-US" altLang="zh-CN">
              <a:solidFill>
                <a:srgbClr val="000000"/>
              </a:solidFill>
            </a:endParaRPr>
          </a:p>
        </p:txBody>
      </p:sp>
    </p:spTree>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928A9B0-3CAD-4B99-9CFB-409C17E06D00}"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1EC7240-11A8-4E0D-BE6F-7E11185697D7}"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98710B-37A3-47BD-98A8-D677E91A11DE}"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902108-5F1E-4468-9D3E-801A1B662537}"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75234612-156C-4FB1-A055-83A3580650FD}"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4B3B3E92-91E1-42DB-88B1-D40699A2846C}"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833889B8-0B08-483F-8213-16D164B9945F}"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9AD141-3120-4C8D-A6F9-B5E840C4C008}"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2753ECE-9B2F-48E6-A07C-A6763DC857C9}"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B8C498-10E4-41BA-BCE9-2E638AACEDA2}"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ja-JP">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ja-JP">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CF4B684-BA7A-4BD6-8471-43951685FF8C}" type="slidenum">
              <a:rPr lang="ja-JP" altLang="en-US">
                <a:solidFill>
                  <a:srgbClr val="000000"/>
                </a:solidFill>
              </a:rPr>
              <a:pPr>
                <a:defRPr/>
              </a:pPr>
              <a:t>‹#›</a:t>
            </a:fld>
            <a:endParaRPr lang="en-US" altLang="ja-JP">
              <a:solidFill>
                <a:srgbClr val="000000"/>
              </a:solidFill>
            </a:endParaRPr>
          </a:p>
        </p:txBody>
      </p:sp>
    </p:spTree>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idx="10"/>
          </p:nvPr>
        </p:nvSpPr>
        <p:spPr>
          <a:ln/>
        </p:spPr>
        <p:txBody>
          <a:bodyPr/>
          <a:lstStyle>
            <a:lvl1pPr>
              <a:defRPr/>
            </a:lvl1pPr>
          </a:lstStyle>
          <a:p>
            <a:endParaRPr lang="en-GB"/>
          </a:p>
        </p:txBody>
      </p:sp>
      <p:sp>
        <p:nvSpPr>
          <p:cNvPr id="5" name="Rectangle 5"/>
          <p:cNvSpPr>
            <a:spLocks noGrp="1" noChangeArrowheads="1"/>
          </p:cNvSpPr>
          <p:nvPr>
            <p:ph type="ftr" idx="11"/>
          </p:nvPr>
        </p:nvSpPr>
        <p:spPr>
          <a:ln/>
        </p:spPr>
        <p:txBody>
          <a:bodyPr/>
          <a:lstStyle>
            <a:lvl1pPr>
              <a:defRPr/>
            </a:lvl1pPr>
          </a:lstStyle>
          <a:p>
            <a:endParaRPr lang="en-GB"/>
          </a:p>
        </p:txBody>
      </p:sp>
      <p:sp>
        <p:nvSpPr>
          <p:cNvPr id="6" name="Rectangle 6"/>
          <p:cNvSpPr>
            <a:spLocks noGrp="1" noChangeArrowheads="1"/>
          </p:cNvSpPr>
          <p:nvPr>
            <p:ph type="sldNum" idx="12"/>
          </p:nvPr>
        </p:nvSpPr>
        <p:spPr>
          <a:ln/>
        </p:spPr>
        <p:txBody>
          <a:bodyPr/>
          <a:lstStyle>
            <a:lvl1pPr>
              <a:defRPr/>
            </a:lvl1pPr>
          </a:lstStyle>
          <a:p>
            <a:fld id="{FB3ED5C8-5E04-456D-A7DA-1178E9362696}" type="slidenum">
              <a:rPr lang="en-GB"/>
              <a:pPr/>
              <a:t>‹#›</a:t>
            </a:fld>
            <a:endParaRPr lang="en-GB"/>
          </a:p>
        </p:txBody>
      </p:sp>
    </p:spTree>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endParaRPr lang="en-GB"/>
          </a:p>
        </p:txBody>
      </p:sp>
      <p:sp>
        <p:nvSpPr>
          <p:cNvPr id="5" name="Rectangle 5"/>
          <p:cNvSpPr>
            <a:spLocks noGrp="1" noChangeArrowheads="1"/>
          </p:cNvSpPr>
          <p:nvPr>
            <p:ph type="ftr" idx="11"/>
          </p:nvPr>
        </p:nvSpPr>
        <p:spPr>
          <a:ln/>
        </p:spPr>
        <p:txBody>
          <a:bodyPr/>
          <a:lstStyle>
            <a:lvl1pPr>
              <a:defRPr/>
            </a:lvl1pPr>
          </a:lstStyle>
          <a:p>
            <a:endParaRPr lang="en-GB"/>
          </a:p>
        </p:txBody>
      </p:sp>
      <p:sp>
        <p:nvSpPr>
          <p:cNvPr id="6" name="Rectangle 6"/>
          <p:cNvSpPr>
            <a:spLocks noGrp="1" noChangeArrowheads="1"/>
          </p:cNvSpPr>
          <p:nvPr>
            <p:ph type="sldNum" idx="12"/>
          </p:nvPr>
        </p:nvSpPr>
        <p:spPr>
          <a:ln/>
        </p:spPr>
        <p:txBody>
          <a:bodyPr/>
          <a:lstStyle>
            <a:lvl1pPr>
              <a:defRPr/>
            </a:lvl1pPr>
          </a:lstStyle>
          <a:p>
            <a:fld id="{4B09C373-DE73-4D51-BFEA-5DDA4A2AAFD1}" type="slidenum">
              <a:rPr lang="en-GB"/>
              <a:pPr/>
              <a:t>‹#›</a:t>
            </a:fld>
            <a:endParaRPr lang="en-GB"/>
          </a:p>
        </p:txBody>
      </p:sp>
    </p:spTree>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idx="10"/>
          </p:nvPr>
        </p:nvSpPr>
        <p:spPr>
          <a:ln/>
        </p:spPr>
        <p:txBody>
          <a:bodyPr/>
          <a:lstStyle>
            <a:lvl1pPr>
              <a:defRPr/>
            </a:lvl1pPr>
          </a:lstStyle>
          <a:p>
            <a:endParaRPr lang="en-GB"/>
          </a:p>
        </p:txBody>
      </p:sp>
      <p:sp>
        <p:nvSpPr>
          <p:cNvPr id="5" name="Rectangle 5"/>
          <p:cNvSpPr>
            <a:spLocks noGrp="1" noChangeArrowheads="1"/>
          </p:cNvSpPr>
          <p:nvPr>
            <p:ph type="ftr" idx="11"/>
          </p:nvPr>
        </p:nvSpPr>
        <p:spPr>
          <a:ln/>
        </p:spPr>
        <p:txBody>
          <a:bodyPr/>
          <a:lstStyle>
            <a:lvl1pPr>
              <a:defRPr/>
            </a:lvl1pPr>
          </a:lstStyle>
          <a:p>
            <a:endParaRPr lang="en-GB"/>
          </a:p>
        </p:txBody>
      </p:sp>
      <p:sp>
        <p:nvSpPr>
          <p:cNvPr id="6" name="Rectangle 6"/>
          <p:cNvSpPr>
            <a:spLocks noGrp="1" noChangeArrowheads="1"/>
          </p:cNvSpPr>
          <p:nvPr>
            <p:ph type="sldNum" idx="12"/>
          </p:nvPr>
        </p:nvSpPr>
        <p:spPr>
          <a:ln/>
        </p:spPr>
        <p:txBody>
          <a:bodyPr/>
          <a:lstStyle>
            <a:lvl1pPr>
              <a:defRPr/>
            </a:lvl1pPr>
          </a:lstStyle>
          <a:p>
            <a:fld id="{0AD6E28F-C4B8-4664-A9B3-BC6352CC2CF7}" type="slidenum">
              <a:rPr lang="en-GB"/>
              <a:pPr/>
              <a:t>‹#›</a:t>
            </a:fld>
            <a:endParaRPr lang="en-GB"/>
          </a:p>
        </p:txBody>
      </p:sp>
    </p:spTree>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6613" y="1600200"/>
            <a:ext cx="4038600"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idx="10"/>
          </p:nvPr>
        </p:nvSpPr>
        <p:spPr>
          <a:ln/>
        </p:spPr>
        <p:txBody>
          <a:bodyPr/>
          <a:lstStyle>
            <a:lvl1pPr>
              <a:defRPr/>
            </a:lvl1pPr>
          </a:lstStyle>
          <a:p>
            <a:endParaRPr lang="en-GB"/>
          </a:p>
        </p:txBody>
      </p:sp>
      <p:sp>
        <p:nvSpPr>
          <p:cNvPr id="6" name="Rectangle 5"/>
          <p:cNvSpPr>
            <a:spLocks noGrp="1" noChangeArrowheads="1"/>
          </p:cNvSpPr>
          <p:nvPr>
            <p:ph type="ftr" idx="11"/>
          </p:nvPr>
        </p:nvSpPr>
        <p:spPr>
          <a:ln/>
        </p:spPr>
        <p:txBody>
          <a:bodyPr/>
          <a:lstStyle>
            <a:lvl1pPr>
              <a:defRPr/>
            </a:lvl1pPr>
          </a:lstStyle>
          <a:p>
            <a:endParaRPr lang="en-GB"/>
          </a:p>
        </p:txBody>
      </p:sp>
      <p:sp>
        <p:nvSpPr>
          <p:cNvPr id="7" name="Rectangle 6"/>
          <p:cNvSpPr>
            <a:spLocks noGrp="1" noChangeArrowheads="1"/>
          </p:cNvSpPr>
          <p:nvPr>
            <p:ph type="sldNum" idx="12"/>
          </p:nvPr>
        </p:nvSpPr>
        <p:spPr>
          <a:ln/>
        </p:spPr>
        <p:txBody>
          <a:bodyPr/>
          <a:lstStyle>
            <a:lvl1pPr>
              <a:defRPr/>
            </a:lvl1pPr>
          </a:lstStyle>
          <a:p>
            <a:fld id="{9044AB37-0BD7-4F4D-A72D-438049F18ABE}" type="slidenum">
              <a:rPr lang="en-GB"/>
              <a:pPr/>
              <a:t>‹#›</a:t>
            </a:fld>
            <a:endParaRPr lang="en-GB"/>
          </a:p>
        </p:txBody>
      </p:sp>
    </p:spTree>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idx="10"/>
          </p:nvPr>
        </p:nvSpPr>
        <p:spPr>
          <a:ln/>
        </p:spPr>
        <p:txBody>
          <a:bodyPr/>
          <a:lstStyle>
            <a:lvl1pPr>
              <a:defRPr/>
            </a:lvl1pPr>
          </a:lstStyle>
          <a:p>
            <a:endParaRPr lang="en-GB"/>
          </a:p>
        </p:txBody>
      </p:sp>
      <p:sp>
        <p:nvSpPr>
          <p:cNvPr id="8" name="Rectangle 5"/>
          <p:cNvSpPr>
            <a:spLocks noGrp="1" noChangeArrowheads="1"/>
          </p:cNvSpPr>
          <p:nvPr>
            <p:ph type="ftr" idx="11"/>
          </p:nvPr>
        </p:nvSpPr>
        <p:spPr>
          <a:ln/>
        </p:spPr>
        <p:txBody>
          <a:bodyPr/>
          <a:lstStyle>
            <a:lvl1pPr>
              <a:defRPr/>
            </a:lvl1pPr>
          </a:lstStyle>
          <a:p>
            <a:endParaRPr lang="en-GB"/>
          </a:p>
        </p:txBody>
      </p:sp>
      <p:sp>
        <p:nvSpPr>
          <p:cNvPr id="9" name="Rectangle 6"/>
          <p:cNvSpPr>
            <a:spLocks noGrp="1" noChangeArrowheads="1"/>
          </p:cNvSpPr>
          <p:nvPr>
            <p:ph type="sldNum" idx="12"/>
          </p:nvPr>
        </p:nvSpPr>
        <p:spPr>
          <a:ln/>
        </p:spPr>
        <p:txBody>
          <a:bodyPr/>
          <a:lstStyle>
            <a:lvl1pPr>
              <a:defRPr/>
            </a:lvl1pPr>
          </a:lstStyle>
          <a:p>
            <a:fld id="{EEAFD0D4-58D6-4B4A-97C3-BBBD1CC79EF5}" type="slidenum">
              <a:rPr lang="en-GB"/>
              <a:pPr/>
              <a:t>‹#›</a:t>
            </a:fld>
            <a:endParaRPr lang="en-GB"/>
          </a:p>
        </p:txBody>
      </p:sp>
    </p:spTree>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idx="10"/>
          </p:nvPr>
        </p:nvSpPr>
        <p:spPr>
          <a:ln/>
        </p:spPr>
        <p:txBody>
          <a:bodyPr/>
          <a:lstStyle>
            <a:lvl1pPr>
              <a:defRPr/>
            </a:lvl1pPr>
          </a:lstStyle>
          <a:p>
            <a:endParaRPr lang="en-GB"/>
          </a:p>
        </p:txBody>
      </p:sp>
      <p:sp>
        <p:nvSpPr>
          <p:cNvPr id="4" name="Rectangle 5"/>
          <p:cNvSpPr>
            <a:spLocks noGrp="1" noChangeArrowheads="1"/>
          </p:cNvSpPr>
          <p:nvPr>
            <p:ph type="ftr" idx="11"/>
          </p:nvPr>
        </p:nvSpPr>
        <p:spPr>
          <a:ln/>
        </p:spPr>
        <p:txBody>
          <a:bodyPr/>
          <a:lstStyle>
            <a:lvl1pPr>
              <a:defRPr/>
            </a:lvl1pPr>
          </a:lstStyle>
          <a:p>
            <a:endParaRPr lang="en-GB"/>
          </a:p>
        </p:txBody>
      </p:sp>
      <p:sp>
        <p:nvSpPr>
          <p:cNvPr id="5" name="Rectangle 6"/>
          <p:cNvSpPr>
            <a:spLocks noGrp="1" noChangeArrowheads="1"/>
          </p:cNvSpPr>
          <p:nvPr>
            <p:ph type="sldNum" idx="12"/>
          </p:nvPr>
        </p:nvSpPr>
        <p:spPr>
          <a:ln/>
        </p:spPr>
        <p:txBody>
          <a:bodyPr/>
          <a:lstStyle>
            <a:lvl1pPr>
              <a:defRPr/>
            </a:lvl1pPr>
          </a:lstStyle>
          <a:p>
            <a:fld id="{7AE06B9C-0C34-44A9-8D06-2DB23ABA6960}" type="slidenum">
              <a:rPr lang="en-GB"/>
              <a:pPr/>
              <a:t>‹#›</a:t>
            </a:fld>
            <a:endParaRPr lang="en-GB"/>
          </a:p>
        </p:txBody>
      </p:sp>
    </p:spTree>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idx="10"/>
          </p:nvPr>
        </p:nvSpPr>
        <p:spPr>
          <a:ln/>
        </p:spPr>
        <p:txBody>
          <a:bodyPr/>
          <a:lstStyle>
            <a:lvl1pPr>
              <a:defRPr/>
            </a:lvl1pPr>
          </a:lstStyle>
          <a:p>
            <a:endParaRPr lang="en-GB"/>
          </a:p>
        </p:txBody>
      </p:sp>
      <p:sp>
        <p:nvSpPr>
          <p:cNvPr id="3" name="Rectangle 5"/>
          <p:cNvSpPr>
            <a:spLocks noGrp="1" noChangeArrowheads="1"/>
          </p:cNvSpPr>
          <p:nvPr>
            <p:ph type="ftr" idx="11"/>
          </p:nvPr>
        </p:nvSpPr>
        <p:spPr>
          <a:ln/>
        </p:spPr>
        <p:txBody>
          <a:bodyPr/>
          <a:lstStyle>
            <a:lvl1pPr>
              <a:defRPr/>
            </a:lvl1pPr>
          </a:lstStyle>
          <a:p>
            <a:endParaRPr lang="en-GB"/>
          </a:p>
        </p:txBody>
      </p:sp>
      <p:sp>
        <p:nvSpPr>
          <p:cNvPr id="4" name="Rectangle 6"/>
          <p:cNvSpPr>
            <a:spLocks noGrp="1" noChangeArrowheads="1"/>
          </p:cNvSpPr>
          <p:nvPr>
            <p:ph type="sldNum" idx="12"/>
          </p:nvPr>
        </p:nvSpPr>
        <p:spPr>
          <a:ln/>
        </p:spPr>
        <p:txBody>
          <a:bodyPr/>
          <a:lstStyle>
            <a:lvl1pPr>
              <a:defRPr/>
            </a:lvl1pPr>
          </a:lstStyle>
          <a:p>
            <a:fld id="{BF24CBAC-E40E-4B5B-9B5C-20E7F39B79D5}" type="slidenum">
              <a:rPr lang="en-GB"/>
              <a:pPr/>
              <a:t>‹#›</a:t>
            </a:fld>
            <a:endParaRPr lang="en-GB"/>
          </a:p>
        </p:txBody>
      </p:sp>
    </p:spTree>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idx="10"/>
          </p:nvPr>
        </p:nvSpPr>
        <p:spPr>
          <a:ln/>
        </p:spPr>
        <p:txBody>
          <a:bodyPr/>
          <a:lstStyle>
            <a:lvl1pPr>
              <a:defRPr/>
            </a:lvl1pPr>
          </a:lstStyle>
          <a:p>
            <a:endParaRPr lang="en-GB"/>
          </a:p>
        </p:txBody>
      </p:sp>
      <p:sp>
        <p:nvSpPr>
          <p:cNvPr id="6" name="Rectangle 5"/>
          <p:cNvSpPr>
            <a:spLocks noGrp="1" noChangeArrowheads="1"/>
          </p:cNvSpPr>
          <p:nvPr>
            <p:ph type="ftr" idx="11"/>
          </p:nvPr>
        </p:nvSpPr>
        <p:spPr>
          <a:ln/>
        </p:spPr>
        <p:txBody>
          <a:bodyPr/>
          <a:lstStyle>
            <a:lvl1pPr>
              <a:defRPr/>
            </a:lvl1pPr>
          </a:lstStyle>
          <a:p>
            <a:endParaRPr lang="en-GB"/>
          </a:p>
        </p:txBody>
      </p:sp>
      <p:sp>
        <p:nvSpPr>
          <p:cNvPr id="7" name="Rectangle 6"/>
          <p:cNvSpPr>
            <a:spLocks noGrp="1" noChangeArrowheads="1"/>
          </p:cNvSpPr>
          <p:nvPr>
            <p:ph type="sldNum" idx="12"/>
          </p:nvPr>
        </p:nvSpPr>
        <p:spPr>
          <a:ln/>
        </p:spPr>
        <p:txBody>
          <a:bodyPr/>
          <a:lstStyle>
            <a:lvl1pPr>
              <a:defRPr/>
            </a:lvl1pPr>
          </a:lstStyle>
          <a:p>
            <a:fld id="{C129B8E1-E519-48D0-A6BB-E4BC9B67681D}" type="slidenum">
              <a:rPr lang="en-GB"/>
              <a:pPr/>
              <a:t>‹#›</a:t>
            </a:fld>
            <a:endParaRPr lang="en-GB"/>
          </a:p>
        </p:txBody>
      </p:sp>
    </p:spTree>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idx="10"/>
          </p:nvPr>
        </p:nvSpPr>
        <p:spPr>
          <a:ln/>
        </p:spPr>
        <p:txBody>
          <a:bodyPr/>
          <a:lstStyle>
            <a:lvl1pPr>
              <a:defRPr/>
            </a:lvl1pPr>
          </a:lstStyle>
          <a:p>
            <a:endParaRPr lang="en-GB"/>
          </a:p>
        </p:txBody>
      </p:sp>
      <p:sp>
        <p:nvSpPr>
          <p:cNvPr id="6" name="Rectangle 5"/>
          <p:cNvSpPr>
            <a:spLocks noGrp="1" noChangeArrowheads="1"/>
          </p:cNvSpPr>
          <p:nvPr>
            <p:ph type="ftr" idx="11"/>
          </p:nvPr>
        </p:nvSpPr>
        <p:spPr>
          <a:ln/>
        </p:spPr>
        <p:txBody>
          <a:bodyPr/>
          <a:lstStyle>
            <a:lvl1pPr>
              <a:defRPr/>
            </a:lvl1pPr>
          </a:lstStyle>
          <a:p>
            <a:endParaRPr lang="en-GB"/>
          </a:p>
        </p:txBody>
      </p:sp>
      <p:sp>
        <p:nvSpPr>
          <p:cNvPr id="7" name="Rectangle 6"/>
          <p:cNvSpPr>
            <a:spLocks noGrp="1" noChangeArrowheads="1"/>
          </p:cNvSpPr>
          <p:nvPr>
            <p:ph type="sldNum" idx="12"/>
          </p:nvPr>
        </p:nvSpPr>
        <p:spPr>
          <a:ln/>
        </p:spPr>
        <p:txBody>
          <a:bodyPr/>
          <a:lstStyle>
            <a:lvl1pPr>
              <a:defRPr/>
            </a:lvl1pPr>
          </a:lstStyle>
          <a:p>
            <a:fld id="{A88C81A9-F299-4863-8F63-F7086D86DBFC}" type="slidenum">
              <a:rPr lang="en-GB"/>
              <a:pPr/>
              <a:t>‹#›</a:t>
            </a:fld>
            <a:endParaRPr lang="en-GB"/>
          </a:p>
        </p:txBody>
      </p:sp>
    </p:spTree>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endParaRPr lang="en-GB"/>
          </a:p>
        </p:txBody>
      </p:sp>
      <p:sp>
        <p:nvSpPr>
          <p:cNvPr id="5" name="Rectangle 5"/>
          <p:cNvSpPr>
            <a:spLocks noGrp="1" noChangeArrowheads="1"/>
          </p:cNvSpPr>
          <p:nvPr>
            <p:ph type="ftr" idx="11"/>
          </p:nvPr>
        </p:nvSpPr>
        <p:spPr>
          <a:ln/>
        </p:spPr>
        <p:txBody>
          <a:bodyPr/>
          <a:lstStyle>
            <a:lvl1pPr>
              <a:defRPr/>
            </a:lvl1pPr>
          </a:lstStyle>
          <a:p>
            <a:endParaRPr lang="en-GB"/>
          </a:p>
        </p:txBody>
      </p:sp>
      <p:sp>
        <p:nvSpPr>
          <p:cNvPr id="6" name="Rectangle 6"/>
          <p:cNvSpPr>
            <a:spLocks noGrp="1" noChangeArrowheads="1"/>
          </p:cNvSpPr>
          <p:nvPr>
            <p:ph type="sldNum" idx="12"/>
          </p:nvPr>
        </p:nvSpPr>
        <p:spPr>
          <a:ln/>
        </p:spPr>
        <p:txBody>
          <a:bodyPr/>
          <a:lstStyle>
            <a:lvl1pPr>
              <a:defRPr/>
            </a:lvl1pPr>
          </a:lstStyle>
          <a:p>
            <a:fld id="{E5F3D611-8B7C-403F-A04E-486F9F906760}" type="slidenum">
              <a:rPr lang="en-GB"/>
              <a:pPr/>
              <a:t>‹#›</a:t>
            </a:fld>
            <a:endParaRPr lang="en-GB"/>
          </a:p>
        </p:txBody>
      </p:sp>
    </p:spTree>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8499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499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idx="10"/>
          </p:nvPr>
        </p:nvSpPr>
        <p:spPr>
          <a:ln/>
        </p:spPr>
        <p:txBody>
          <a:bodyPr/>
          <a:lstStyle>
            <a:lvl1pPr>
              <a:defRPr/>
            </a:lvl1pPr>
          </a:lstStyle>
          <a:p>
            <a:endParaRPr lang="en-GB"/>
          </a:p>
        </p:txBody>
      </p:sp>
      <p:sp>
        <p:nvSpPr>
          <p:cNvPr id="5" name="Rectangle 5"/>
          <p:cNvSpPr>
            <a:spLocks noGrp="1" noChangeArrowheads="1"/>
          </p:cNvSpPr>
          <p:nvPr>
            <p:ph type="ftr" idx="11"/>
          </p:nvPr>
        </p:nvSpPr>
        <p:spPr>
          <a:ln/>
        </p:spPr>
        <p:txBody>
          <a:bodyPr/>
          <a:lstStyle>
            <a:lvl1pPr>
              <a:defRPr/>
            </a:lvl1pPr>
          </a:lstStyle>
          <a:p>
            <a:endParaRPr lang="en-GB"/>
          </a:p>
        </p:txBody>
      </p:sp>
      <p:sp>
        <p:nvSpPr>
          <p:cNvPr id="6" name="Rectangle 6"/>
          <p:cNvSpPr>
            <a:spLocks noGrp="1" noChangeArrowheads="1"/>
          </p:cNvSpPr>
          <p:nvPr>
            <p:ph type="sldNum" idx="12"/>
          </p:nvPr>
        </p:nvSpPr>
        <p:spPr>
          <a:ln/>
        </p:spPr>
        <p:txBody>
          <a:bodyPr/>
          <a:lstStyle>
            <a:lvl1pPr>
              <a:defRPr/>
            </a:lvl1pPr>
          </a:lstStyle>
          <a:p>
            <a:fld id="{78ECB7C9-B54D-4282-8688-51EC09FC458B}"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4.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5.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6.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7.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8.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9.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10.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86.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theme" Target="../theme/theme11.xml"/><Relationship Id="rId5" Type="http://schemas.openxmlformats.org/officeDocument/2006/relationships/slideLayout" Target="../slideLayouts/slideLayout88.xml"/><Relationship Id="rId4" Type="http://schemas.openxmlformats.org/officeDocument/2006/relationships/slideLayout" Target="../slideLayouts/slideLayout87.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12.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3.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4.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5.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6.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7.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8.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9.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20.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21.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22.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3.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28.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4.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39.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5.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 y="-139700"/>
            <a:ext cx="84582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3315" name="Rectangle 3"/>
          <p:cNvSpPr>
            <a:spLocks noGrp="1" noChangeArrowheads="1"/>
          </p:cNvSpPr>
          <p:nvPr>
            <p:ph type="body" idx="1"/>
          </p:nvPr>
        </p:nvSpPr>
        <p:spPr bwMode="auto">
          <a:xfrm>
            <a:off x="381000" y="1168400"/>
            <a:ext cx="80010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1053" name="Rectangle 29"/>
          <p:cNvSpPr>
            <a:spLocks noGrp="1" noChangeArrowheads="1"/>
          </p:cNvSpPr>
          <p:nvPr>
            <p:ph type="sldNum" sz="quarter" idx="4"/>
          </p:nvPr>
        </p:nvSpPr>
        <p:spPr bwMode="auto">
          <a:xfrm>
            <a:off x="6807200" y="64230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b="0">
                <a:solidFill>
                  <a:schemeClr val="tx1"/>
                </a:solidFill>
                <a:latin typeface="Times New Roman" pitchFamily="18" charset="0"/>
                <a:cs typeface="+mn-cs"/>
              </a:defRPr>
            </a:lvl1pPr>
          </a:lstStyle>
          <a:p>
            <a:pPr fontAlgn="base">
              <a:spcAft>
                <a:spcPct val="0"/>
              </a:spcAft>
              <a:defRPr/>
            </a:pPr>
            <a:fld id="{2E2CB6E4-70A5-41AE-B827-39C2B6925BCD}" type="slidenum">
              <a:rPr lang="en-US" sz="2800">
                <a:solidFill>
                  <a:prstClr val="black"/>
                </a:solidFill>
              </a:rPr>
              <a:pPr fontAlgn="base">
                <a:spcAft>
                  <a:spcPct val="0"/>
                </a:spcAft>
                <a:defRPr/>
              </a:pPr>
              <a:t>‹#›</a:t>
            </a:fld>
            <a:endParaRPr lang="en-US" sz="2800">
              <a:solidFill>
                <a:prstClr val="black"/>
              </a:solidFill>
            </a:endParaRPr>
          </a:p>
        </p:txBody>
      </p:sp>
    </p:spTree>
  </p:cSld>
  <p:clrMap bg1="lt1" tx1="dk1" bg2="lt2" tx2="dk2" accent1="accent1" accent2="accent2" accent3="accent3" accent4="accent4" accent5="accent5" accent6="accent6" hlink="hlink" folHlink="folHlink"/>
  <p:sldLayoutIdLst>
    <p:sldLayoutId id="2147484012" r:id="rId1"/>
    <p:sldLayoutId id="2147484013" r:id="rId2"/>
  </p:sldLayoutIdLst>
  <p:transition/>
  <p:timing>
    <p:tnLst>
      <p:par>
        <p:cTn id="1" dur="indefinite" restart="never" nodeType="tmRoot"/>
      </p:par>
    </p:tnLst>
  </p:timing>
  <p:hf hdr="0" ftr="0" dt="0"/>
  <p:txStyles>
    <p:titleStyle>
      <a:lvl1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5pPr>
      <a:lvl6pPr marL="4572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6pPr>
      <a:lvl7pPr marL="9144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7pPr>
      <a:lvl8pPr marL="13716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8pPr>
      <a:lvl9pPr marL="18288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9pPr>
    </p:titleStyle>
    <p:bodyStyle>
      <a:lvl1pPr marL="330200" indent="-330200" algn="l" rtl="0" eaLnBrk="0" fontAlgn="base" hangingPunct="0">
        <a:spcBef>
          <a:spcPts val="475"/>
        </a:spcBef>
        <a:spcAft>
          <a:spcPts val="600"/>
        </a:spcAft>
        <a:buFont typeface="Wingdings 3" pitchFamily="18" charset="2"/>
        <a:buChar char="u"/>
        <a:defRPr sz="2400">
          <a:solidFill>
            <a:schemeClr val="tx1"/>
          </a:solidFill>
          <a:latin typeface="+mn-lt"/>
          <a:ea typeface="+mn-ea"/>
          <a:cs typeface="+mn-cs"/>
        </a:defRPr>
      </a:lvl1pPr>
      <a:lvl2pPr marL="681038" indent="-236538" algn="l" rtl="0" eaLnBrk="0" fontAlgn="base" hangingPunct="0">
        <a:spcBef>
          <a:spcPct val="20000"/>
        </a:spcBef>
        <a:spcAft>
          <a:spcPct val="0"/>
        </a:spcAft>
        <a:buClr>
          <a:srgbClr val="B2B2B2"/>
        </a:buClr>
        <a:buFont typeface="Webdings" pitchFamily="18" charset="2"/>
        <a:buChar char="8"/>
        <a:defRPr sz="2800">
          <a:solidFill>
            <a:schemeClr val="tx1"/>
          </a:solidFill>
          <a:latin typeface="+mn-lt"/>
        </a:defRPr>
      </a:lvl2pPr>
      <a:lvl3pPr marL="942975" indent="-71438" algn="l" rtl="0" eaLnBrk="0" fontAlgn="base" hangingPunct="0">
        <a:spcBef>
          <a:spcPct val="20000"/>
        </a:spcBef>
        <a:spcAft>
          <a:spcPct val="0"/>
        </a:spcAft>
        <a:buClr>
          <a:srgbClr val="B2B2B2"/>
        </a:buClr>
        <a:buChar char="•"/>
        <a:defRPr sz="1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 y="-139700"/>
            <a:ext cx="84582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3315" name="Rectangle 3"/>
          <p:cNvSpPr>
            <a:spLocks noGrp="1" noChangeArrowheads="1"/>
          </p:cNvSpPr>
          <p:nvPr>
            <p:ph type="body" idx="1"/>
          </p:nvPr>
        </p:nvSpPr>
        <p:spPr bwMode="auto">
          <a:xfrm>
            <a:off x="381000" y="1168400"/>
            <a:ext cx="80010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1053" name="Rectangle 29"/>
          <p:cNvSpPr>
            <a:spLocks noGrp="1" noChangeArrowheads="1"/>
          </p:cNvSpPr>
          <p:nvPr>
            <p:ph type="sldNum" sz="quarter" idx="4"/>
          </p:nvPr>
        </p:nvSpPr>
        <p:spPr bwMode="auto">
          <a:xfrm>
            <a:off x="6807200" y="64230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b="0">
                <a:solidFill>
                  <a:schemeClr val="tx1"/>
                </a:solidFill>
                <a:latin typeface="Times New Roman" pitchFamily="18" charset="0"/>
                <a:cs typeface="+mn-cs"/>
              </a:defRPr>
            </a:lvl1pPr>
          </a:lstStyle>
          <a:p>
            <a:pPr fontAlgn="base">
              <a:spcAft>
                <a:spcPct val="0"/>
              </a:spcAft>
              <a:defRPr/>
            </a:pPr>
            <a:fld id="{2E2CB6E4-70A5-41AE-B827-39C2B6925BCD}" type="slidenum">
              <a:rPr lang="en-US" sz="2800">
                <a:solidFill>
                  <a:prstClr val="black"/>
                </a:solidFill>
              </a:rPr>
              <a:pPr fontAlgn="base">
                <a:spcAft>
                  <a:spcPct val="0"/>
                </a:spcAft>
                <a:defRPr/>
              </a:pPr>
              <a:t>‹#›</a:t>
            </a:fld>
            <a:endParaRPr lang="en-US" sz="2800">
              <a:solidFill>
                <a:prstClr val="black"/>
              </a:solidFill>
            </a:endParaRPr>
          </a:p>
        </p:txBody>
      </p:sp>
    </p:spTree>
  </p:cSld>
  <p:clrMap bg1="lt1" tx1="dk1" bg2="lt2" tx2="dk2" accent1="accent1" accent2="accent2" accent3="accent3" accent4="accent4" accent5="accent5" accent6="accent6" hlink="hlink" folHlink="folHlink"/>
  <p:sldLayoutIdLst>
    <p:sldLayoutId id="2147484016" r:id="rId1"/>
    <p:sldLayoutId id="2147484017" r:id="rId2"/>
  </p:sldLayoutIdLst>
  <p:transition/>
  <p:timing>
    <p:tnLst>
      <p:par>
        <p:cTn id="1" dur="indefinite" restart="never" nodeType="tmRoot"/>
      </p:par>
    </p:tnLst>
  </p:timing>
  <p:hf hdr="0" ftr="0" dt="0"/>
  <p:txStyles>
    <p:titleStyle>
      <a:lvl1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5pPr>
      <a:lvl6pPr marL="4572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6pPr>
      <a:lvl7pPr marL="9144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7pPr>
      <a:lvl8pPr marL="13716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8pPr>
      <a:lvl9pPr marL="18288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9pPr>
    </p:titleStyle>
    <p:bodyStyle>
      <a:lvl1pPr marL="330200" indent="-330200" algn="l" rtl="0" eaLnBrk="0" fontAlgn="base" hangingPunct="0">
        <a:spcBef>
          <a:spcPts val="475"/>
        </a:spcBef>
        <a:spcAft>
          <a:spcPts val="600"/>
        </a:spcAft>
        <a:buFont typeface="Wingdings 3" pitchFamily="18" charset="2"/>
        <a:buChar char="u"/>
        <a:defRPr sz="2400">
          <a:solidFill>
            <a:schemeClr val="tx1"/>
          </a:solidFill>
          <a:latin typeface="+mn-lt"/>
          <a:ea typeface="+mn-ea"/>
          <a:cs typeface="+mn-cs"/>
        </a:defRPr>
      </a:lvl1pPr>
      <a:lvl2pPr marL="681038" indent="-236538" algn="l" rtl="0" eaLnBrk="0" fontAlgn="base" hangingPunct="0">
        <a:spcBef>
          <a:spcPct val="20000"/>
        </a:spcBef>
        <a:spcAft>
          <a:spcPct val="0"/>
        </a:spcAft>
        <a:buClr>
          <a:srgbClr val="B2B2B2"/>
        </a:buClr>
        <a:buFont typeface="Webdings" pitchFamily="18" charset="2"/>
        <a:buChar char="8"/>
        <a:defRPr sz="2800">
          <a:solidFill>
            <a:schemeClr val="tx1"/>
          </a:solidFill>
          <a:latin typeface="+mn-lt"/>
        </a:defRPr>
      </a:lvl2pPr>
      <a:lvl3pPr marL="942975" indent="-71438" algn="l" rtl="0" eaLnBrk="0" fontAlgn="base" hangingPunct="0">
        <a:spcBef>
          <a:spcPct val="20000"/>
        </a:spcBef>
        <a:spcAft>
          <a:spcPct val="0"/>
        </a:spcAft>
        <a:buClr>
          <a:srgbClr val="B2B2B2"/>
        </a:buClr>
        <a:buChar char="•"/>
        <a:defRPr sz="1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 y="-139700"/>
            <a:ext cx="84582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3315" name="Rectangle 3"/>
          <p:cNvSpPr>
            <a:spLocks noGrp="1" noChangeArrowheads="1"/>
          </p:cNvSpPr>
          <p:nvPr>
            <p:ph type="body" idx="1"/>
          </p:nvPr>
        </p:nvSpPr>
        <p:spPr bwMode="auto">
          <a:xfrm>
            <a:off x="381000" y="1168400"/>
            <a:ext cx="80010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1053" name="Rectangle 29"/>
          <p:cNvSpPr>
            <a:spLocks noGrp="1" noChangeArrowheads="1"/>
          </p:cNvSpPr>
          <p:nvPr>
            <p:ph type="sldNum" sz="quarter" idx="4"/>
          </p:nvPr>
        </p:nvSpPr>
        <p:spPr bwMode="auto">
          <a:xfrm>
            <a:off x="6807200" y="64230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FontTx/>
              <a:buNone/>
              <a:defRPr b="0">
                <a:solidFill>
                  <a:schemeClr val="tx1"/>
                </a:solidFill>
                <a:latin typeface="Times New Roman" pitchFamily="18" charset="0"/>
                <a:cs typeface="+mn-cs"/>
              </a:defRPr>
            </a:lvl1pPr>
          </a:lstStyle>
          <a:p>
            <a:pPr fontAlgn="base">
              <a:spcAft>
                <a:spcPct val="0"/>
              </a:spcAft>
              <a:defRPr/>
            </a:pPr>
            <a:fld id="{2E2CB6E4-70A5-41AE-B827-39C2B6925BCD}" type="slidenum">
              <a:rPr lang="en-US" sz="2800">
                <a:solidFill>
                  <a:prstClr val="black"/>
                </a:solidFill>
              </a:rPr>
              <a:pPr fontAlgn="base">
                <a:spcAft>
                  <a:spcPct val="0"/>
                </a:spcAft>
                <a:defRPr/>
              </a:pPr>
              <a:t>‹#›</a:t>
            </a:fld>
            <a:endParaRPr lang="en-US" sz="2800">
              <a:solidFill>
                <a:prstClr val="black"/>
              </a:solidFill>
            </a:endParaRPr>
          </a:p>
        </p:txBody>
      </p:sp>
    </p:spTree>
  </p:cSld>
  <p:clrMap bg1="lt1" tx1="dk1" bg2="lt2" tx2="dk2" accent1="accent1" accent2="accent2" accent3="accent3" accent4="accent4" accent5="accent5" accent6="accent6" hlink="hlink" folHlink="folHlink"/>
  <p:sldLayoutIdLst>
    <p:sldLayoutId id="2147484213" r:id="rId1"/>
    <p:sldLayoutId id="2147484214" r:id="rId2"/>
  </p:sldLayoutIdLst>
  <p:transition/>
  <p:timing>
    <p:tnLst>
      <p:par>
        <p:cTn id="1" dur="indefinite" restart="never" nodeType="tmRoot"/>
      </p:par>
    </p:tnLst>
  </p:timing>
  <p:hf hdr="0" ftr="0" dt="0"/>
  <p:txStyles>
    <p:titleStyle>
      <a:lvl1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3200" b="1">
          <a:solidFill>
            <a:schemeClr val="tx1"/>
          </a:solidFill>
          <a:effectLst>
            <a:outerShdw blurRad="38100" dist="38100" dir="2700000" algn="tl">
              <a:srgbClr val="C0C0C0"/>
            </a:outerShdw>
          </a:effectLst>
          <a:latin typeface="Arial" charset="0"/>
        </a:defRPr>
      </a:lvl5pPr>
      <a:lvl6pPr marL="4572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6pPr>
      <a:lvl7pPr marL="9144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7pPr>
      <a:lvl8pPr marL="13716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8pPr>
      <a:lvl9pPr marL="1828800" algn="l" rtl="0" fontAlgn="base">
        <a:spcBef>
          <a:spcPct val="0"/>
        </a:spcBef>
        <a:spcAft>
          <a:spcPct val="0"/>
        </a:spcAft>
        <a:defRPr sz="3200" b="1">
          <a:solidFill>
            <a:srgbClr val="4C699C"/>
          </a:solidFill>
          <a:effectLst>
            <a:outerShdw blurRad="38100" dist="38100" dir="2700000" algn="tl">
              <a:srgbClr val="C0C0C0"/>
            </a:outerShdw>
          </a:effectLst>
          <a:latin typeface="Arial" charset="0"/>
        </a:defRPr>
      </a:lvl9pPr>
    </p:titleStyle>
    <p:bodyStyle>
      <a:lvl1pPr marL="330200" indent="-330200" algn="l" rtl="0" eaLnBrk="0" fontAlgn="base" hangingPunct="0">
        <a:spcBef>
          <a:spcPts val="475"/>
        </a:spcBef>
        <a:spcAft>
          <a:spcPts val="600"/>
        </a:spcAft>
        <a:buFont typeface="Wingdings 3" pitchFamily="18" charset="2"/>
        <a:buChar char="u"/>
        <a:defRPr sz="2400">
          <a:solidFill>
            <a:schemeClr val="tx1"/>
          </a:solidFill>
          <a:latin typeface="+mn-lt"/>
          <a:ea typeface="+mn-ea"/>
          <a:cs typeface="+mn-cs"/>
        </a:defRPr>
      </a:lvl1pPr>
      <a:lvl2pPr marL="681038" indent="-236538" algn="l" rtl="0" eaLnBrk="0" fontAlgn="base" hangingPunct="0">
        <a:spcBef>
          <a:spcPct val="20000"/>
        </a:spcBef>
        <a:spcAft>
          <a:spcPct val="0"/>
        </a:spcAft>
        <a:buClr>
          <a:srgbClr val="B2B2B2"/>
        </a:buClr>
        <a:buFont typeface="Webdings" pitchFamily="18" charset="2"/>
        <a:buChar char="8"/>
        <a:defRPr sz="2800">
          <a:solidFill>
            <a:schemeClr val="tx1"/>
          </a:solidFill>
          <a:latin typeface="+mn-lt"/>
        </a:defRPr>
      </a:lvl2pPr>
      <a:lvl3pPr marL="942975" indent="-71438" algn="l" rtl="0" eaLnBrk="0" fontAlgn="base" hangingPunct="0">
        <a:spcBef>
          <a:spcPct val="20000"/>
        </a:spcBef>
        <a:spcAft>
          <a:spcPct val="0"/>
        </a:spcAft>
        <a:buClr>
          <a:srgbClr val="B2B2B2"/>
        </a:buClr>
        <a:buChar char="•"/>
        <a:defRPr sz="1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1149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31149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31149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solidFill>
                <a:srgbClr val="000000"/>
              </a:solidFill>
            </a:endParaRPr>
          </a:p>
        </p:txBody>
      </p:sp>
      <p:sp>
        <p:nvSpPr>
          <p:cNvPr id="531149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solidFill>
                <a:srgbClr val="000000"/>
              </a:solidFill>
            </a:endParaRPr>
          </a:p>
        </p:txBody>
      </p:sp>
      <p:sp>
        <p:nvSpPr>
          <p:cNvPr id="531149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534227E3-648C-4FBF-9598-BFA4AC5C275B}" type="slidenum">
              <a:rPr lang="en-US">
                <a:solidFill>
                  <a:srgbClr val="000000"/>
                </a:solidFill>
              </a:rPr>
              <a:pPr fontAlgn="base">
                <a:spcBef>
                  <a:spcPct val="0"/>
                </a:spcBef>
                <a:spcAft>
                  <a:spcPct val="0"/>
                </a:spcAft>
              </a:pPr>
              <a:t>‹#›</a:t>
            </a:fld>
            <a:endParaRPr lang="en-US">
              <a:solidFill>
                <a:srgbClr val="000000"/>
              </a:solidFill>
            </a:endParaRPr>
          </a:p>
        </p:txBody>
      </p:sp>
    </p:spTree>
  </p:cSld>
  <p:clrMap bg1="lt1" tx1="dk1" bg2="lt2" tx2="dk2" accent1="accent1" accent2="accent2" accent3="accent3" accent4="accent4" accent5="accent5" accent6="accent6" hlink="hlink" folHlink="folHlink"/>
  <p:sldLayoutIdLst>
    <p:sldLayoutId id="2147484893" r:id="rId1"/>
    <p:sldLayoutId id="2147484894" r:id="rId2"/>
    <p:sldLayoutId id="2147484895" r:id="rId3"/>
    <p:sldLayoutId id="2147484896" r:id="rId4"/>
    <p:sldLayoutId id="2147484897" r:id="rId5"/>
    <p:sldLayoutId id="2147484898" r:id="rId6"/>
    <p:sldLayoutId id="2147484899" r:id="rId7"/>
    <p:sldLayoutId id="2147484900" r:id="rId8"/>
    <p:sldLayoutId id="2147484901" r:id="rId9"/>
    <p:sldLayoutId id="2147484902" r:id="rId10"/>
    <p:sldLayoutId id="214748490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4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20" tIns="45712" rIns="91420" bIns="45712" numCol="1" anchor="ctr" anchorCtr="0" compatLnSpc="1">
            <a:prstTxWarp prst="textNoShape">
              <a:avLst/>
            </a:prstTxWarp>
          </a:bodyPr>
          <a:lstStyle/>
          <a:p>
            <a:pPr lvl="0"/>
            <a:r>
              <a:rPr lang="en-US" altLang="zh-CN" smtClean="0"/>
              <a:t>Click to edit Master title style</a:t>
            </a:r>
          </a:p>
        </p:txBody>
      </p:sp>
      <p:sp>
        <p:nvSpPr>
          <p:cNvPr id="36864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20" tIns="45712" rIns="91420" bIns="45712"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36864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20" tIns="45712" rIns="91420" bIns="45712" numCol="1" anchor="t" anchorCtr="0" compatLnSpc="1">
            <a:prstTxWarp prst="textNoShape">
              <a:avLst/>
            </a:prstTxWarp>
          </a:bodyPr>
          <a:lstStyle>
            <a:lvl1pPr>
              <a:defRPr sz="1400">
                <a:ea typeface="+mn-ea"/>
              </a:defRPr>
            </a:lvl1pPr>
          </a:lstStyle>
          <a:p>
            <a:pPr fontAlgn="base">
              <a:spcBef>
                <a:spcPct val="0"/>
              </a:spcBef>
              <a:spcAft>
                <a:spcPct val="0"/>
              </a:spcAft>
            </a:pPr>
            <a:endParaRPr lang="en-US" altLang="zh-CN" smtClean="0">
              <a:solidFill>
                <a:srgbClr val="000000"/>
              </a:solidFill>
            </a:endParaRPr>
          </a:p>
        </p:txBody>
      </p:sp>
      <p:sp>
        <p:nvSpPr>
          <p:cNvPr id="36864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20" tIns="45712" rIns="91420" bIns="45712" numCol="1" anchor="t" anchorCtr="0" compatLnSpc="1">
            <a:prstTxWarp prst="textNoShape">
              <a:avLst/>
            </a:prstTxWarp>
          </a:bodyPr>
          <a:lstStyle>
            <a:lvl1pPr algn="ctr">
              <a:defRPr sz="1400">
                <a:ea typeface="+mn-ea"/>
              </a:defRPr>
            </a:lvl1pPr>
          </a:lstStyle>
          <a:p>
            <a:pPr fontAlgn="base">
              <a:spcBef>
                <a:spcPct val="0"/>
              </a:spcBef>
              <a:spcAft>
                <a:spcPct val="0"/>
              </a:spcAft>
            </a:pPr>
            <a:endParaRPr lang="en-US" altLang="zh-CN" smtClean="0">
              <a:solidFill>
                <a:srgbClr val="000000"/>
              </a:solidFill>
            </a:endParaRPr>
          </a:p>
        </p:txBody>
      </p:sp>
      <p:sp>
        <p:nvSpPr>
          <p:cNvPr id="36864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20" tIns="45712" rIns="91420" bIns="45712" numCol="1" anchor="t" anchorCtr="0" compatLnSpc="1">
            <a:prstTxWarp prst="textNoShape">
              <a:avLst/>
            </a:prstTxWarp>
          </a:bodyPr>
          <a:lstStyle>
            <a:lvl1pPr algn="r">
              <a:defRPr sz="1400">
                <a:ea typeface="+mn-ea"/>
              </a:defRPr>
            </a:lvl1pPr>
          </a:lstStyle>
          <a:p>
            <a:pPr fontAlgn="base">
              <a:spcBef>
                <a:spcPct val="0"/>
              </a:spcBef>
              <a:spcAft>
                <a:spcPct val="0"/>
              </a:spcAft>
            </a:pPr>
            <a:fld id="{9293F356-EA41-4F73-AA01-124BD836EDFA}" type="slidenum">
              <a:rPr lang="en-US" altLang="zh-CN" smtClean="0">
                <a:solidFill>
                  <a:srgbClr val="000000"/>
                </a:solidFill>
              </a:rPr>
              <a:pPr fontAlgn="base">
                <a:spcBef>
                  <a:spcPct val="0"/>
                </a:spcBef>
                <a:spcAft>
                  <a:spcPct val="0"/>
                </a:spcAft>
              </a:pPr>
              <a:t>‹#›</a:t>
            </a:fld>
            <a:endParaRPr lang="en-US" altLang="zh-CN"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5447" r:id="rId1"/>
    <p:sldLayoutId id="2147485448" r:id="rId2"/>
    <p:sldLayoutId id="2147485449" r:id="rId3"/>
    <p:sldLayoutId id="2147485450" r:id="rId4"/>
    <p:sldLayoutId id="2147485451" r:id="rId5"/>
    <p:sldLayoutId id="2147485452" r:id="rId6"/>
    <p:sldLayoutId id="2147485453" r:id="rId7"/>
    <p:sldLayoutId id="2147485454" r:id="rId8"/>
    <p:sldLayoutId id="2147485455" r:id="rId9"/>
    <p:sldLayoutId id="2147485456" r:id="rId10"/>
    <p:sldLayoutId id="2147485457"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charset="-122"/>
          <a:cs typeface="Arial" charset="0"/>
        </a:defRPr>
      </a:lvl2pPr>
      <a:lvl3pPr algn="ctr" rtl="0" fontAlgn="base">
        <a:spcBef>
          <a:spcPct val="0"/>
        </a:spcBef>
        <a:spcAft>
          <a:spcPct val="0"/>
        </a:spcAft>
        <a:defRPr sz="4400">
          <a:solidFill>
            <a:schemeClr val="tx2"/>
          </a:solidFill>
          <a:latin typeface="Arial" charset="0"/>
          <a:ea typeface="宋体" charset="-122"/>
          <a:cs typeface="Arial" charset="0"/>
        </a:defRPr>
      </a:lvl3pPr>
      <a:lvl4pPr algn="ctr" rtl="0" fontAlgn="base">
        <a:spcBef>
          <a:spcPct val="0"/>
        </a:spcBef>
        <a:spcAft>
          <a:spcPct val="0"/>
        </a:spcAft>
        <a:defRPr sz="4400">
          <a:solidFill>
            <a:schemeClr val="tx2"/>
          </a:solidFill>
          <a:latin typeface="Arial" charset="0"/>
          <a:ea typeface="宋体" charset="-122"/>
          <a:cs typeface="Arial" charset="0"/>
        </a:defRPr>
      </a:lvl4pPr>
      <a:lvl5pPr algn="ctr" rtl="0" fontAlgn="base">
        <a:spcBef>
          <a:spcPct val="0"/>
        </a:spcBef>
        <a:spcAft>
          <a:spcPct val="0"/>
        </a:spcAft>
        <a:defRPr sz="4400">
          <a:solidFill>
            <a:schemeClr val="tx2"/>
          </a:solidFill>
          <a:latin typeface="Arial" charset="0"/>
          <a:ea typeface="宋体" charset="-122"/>
          <a:cs typeface="Arial" charset="0"/>
        </a:defRPr>
      </a:lvl5pPr>
      <a:lvl6pPr marL="457200" algn="ctr" rtl="0" fontAlgn="base">
        <a:spcBef>
          <a:spcPct val="0"/>
        </a:spcBef>
        <a:spcAft>
          <a:spcPct val="0"/>
        </a:spcAft>
        <a:defRPr sz="4400">
          <a:solidFill>
            <a:schemeClr val="tx2"/>
          </a:solidFill>
          <a:latin typeface="Arial" charset="0"/>
          <a:ea typeface="宋体" charset="-122"/>
          <a:cs typeface="Arial" charset="0"/>
        </a:defRPr>
      </a:lvl6pPr>
      <a:lvl7pPr marL="914400" algn="ctr" rtl="0" fontAlgn="base">
        <a:spcBef>
          <a:spcPct val="0"/>
        </a:spcBef>
        <a:spcAft>
          <a:spcPct val="0"/>
        </a:spcAft>
        <a:defRPr sz="4400">
          <a:solidFill>
            <a:schemeClr val="tx2"/>
          </a:solidFill>
          <a:latin typeface="Arial" charset="0"/>
          <a:ea typeface="宋体" charset="-122"/>
          <a:cs typeface="Arial" charset="0"/>
        </a:defRPr>
      </a:lvl7pPr>
      <a:lvl8pPr marL="1371600" algn="ctr" rtl="0" fontAlgn="base">
        <a:spcBef>
          <a:spcPct val="0"/>
        </a:spcBef>
        <a:spcAft>
          <a:spcPct val="0"/>
        </a:spcAft>
        <a:defRPr sz="4400">
          <a:solidFill>
            <a:schemeClr val="tx2"/>
          </a:solidFill>
          <a:latin typeface="Arial" charset="0"/>
          <a:ea typeface="宋体" charset="-122"/>
          <a:cs typeface="Arial" charset="0"/>
        </a:defRPr>
      </a:lvl8pPr>
      <a:lvl9pPr marL="1828800" algn="ctr" rtl="0" fontAlgn="base">
        <a:spcBef>
          <a:spcPct val="0"/>
        </a:spcBef>
        <a:spcAft>
          <a:spcPct val="0"/>
        </a:spcAft>
        <a:defRPr sz="4400">
          <a:solidFill>
            <a:schemeClr val="tx2"/>
          </a:solidFill>
          <a:latin typeface="Arial" charset="0"/>
          <a:ea typeface="宋体" charset="-122"/>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cs typeface="+mn-cs"/>
        </a:defRPr>
      </a:lvl2pPr>
      <a:lvl3pPr marL="1143000" indent="-228600" algn="l" rtl="0" fontAlgn="base">
        <a:spcBef>
          <a:spcPct val="20000"/>
        </a:spcBef>
        <a:spcAft>
          <a:spcPct val="0"/>
        </a:spcAft>
        <a:buChar char="•"/>
        <a:defRPr sz="2400">
          <a:solidFill>
            <a:schemeClr val="tx1"/>
          </a:solidFill>
          <a:latin typeface="+mn-lt"/>
          <a:ea typeface="+mn-ea"/>
          <a:cs typeface="+mn-cs"/>
        </a:defRPr>
      </a:lvl3pPr>
      <a:lvl4pPr marL="1600200" indent="-228600" algn="l" rtl="0" fontAlgn="base">
        <a:spcBef>
          <a:spcPct val="20000"/>
        </a:spcBef>
        <a:spcAft>
          <a:spcPct val="0"/>
        </a:spcAft>
        <a:buChar char="–"/>
        <a:defRPr sz="2000">
          <a:solidFill>
            <a:schemeClr val="tx1"/>
          </a:solidFill>
          <a:latin typeface="+mn-lt"/>
          <a:ea typeface="+mn-ea"/>
          <a:cs typeface="+mn-cs"/>
        </a:defRPr>
      </a:lvl4pPr>
      <a:lvl5pPr marL="2057400" indent="-228600" algn="l" rtl="0" fontAlgn="base">
        <a:spcBef>
          <a:spcPct val="20000"/>
        </a:spcBef>
        <a:spcAft>
          <a:spcPct val="0"/>
        </a:spcAft>
        <a:buChar char="»"/>
        <a:defRPr sz="2000">
          <a:solidFill>
            <a:schemeClr val="tx1"/>
          </a:solidFill>
          <a:latin typeface="+mn-lt"/>
          <a:ea typeface="+mn-ea"/>
          <a:cs typeface="+mn-cs"/>
        </a:defRPr>
      </a:lvl5pPr>
      <a:lvl6pPr marL="2514600" indent="-228600" algn="l" rtl="0" fontAlgn="base">
        <a:spcBef>
          <a:spcPct val="20000"/>
        </a:spcBef>
        <a:spcAft>
          <a:spcPct val="0"/>
        </a:spcAft>
        <a:buChar char="»"/>
        <a:defRPr sz="2000">
          <a:solidFill>
            <a:schemeClr val="tx1"/>
          </a:solidFill>
          <a:latin typeface="+mn-lt"/>
          <a:ea typeface="+mn-ea"/>
          <a:cs typeface="+mn-cs"/>
        </a:defRPr>
      </a:lvl6pPr>
      <a:lvl7pPr marL="2971800" indent="-228600" algn="l" rtl="0" fontAlgn="base">
        <a:spcBef>
          <a:spcPct val="20000"/>
        </a:spcBef>
        <a:spcAft>
          <a:spcPct val="0"/>
        </a:spcAft>
        <a:buChar char="»"/>
        <a:defRPr sz="2000">
          <a:solidFill>
            <a:schemeClr val="tx1"/>
          </a:solidFill>
          <a:latin typeface="+mn-lt"/>
          <a:ea typeface="+mn-ea"/>
          <a:cs typeface="+mn-cs"/>
        </a:defRPr>
      </a:lvl7pPr>
      <a:lvl8pPr marL="3429000" indent="-228600" algn="l" rtl="0" fontAlgn="base">
        <a:spcBef>
          <a:spcPct val="20000"/>
        </a:spcBef>
        <a:spcAft>
          <a:spcPct val="0"/>
        </a:spcAft>
        <a:buChar char="»"/>
        <a:defRPr sz="2000">
          <a:solidFill>
            <a:schemeClr val="tx1"/>
          </a:solidFill>
          <a:latin typeface="+mn-lt"/>
          <a:ea typeface="+mn-ea"/>
          <a:cs typeface="+mn-cs"/>
        </a:defRPr>
      </a:lvl8pPr>
      <a:lvl9pPr marL="3886200" indent="-228600" algn="l" rtl="0" fontAlgn="base">
        <a:spcBef>
          <a:spcPct val="20000"/>
        </a:spcBef>
        <a:spcAft>
          <a:spcPct val="0"/>
        </a:spcAft>
        <a:buChar char="»"/>
        <a:defRPr sz="20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5591" r:id="rId1"/>
    <p:sldLayoutId id="2147485592" r:id="rId2"/>
    <p:sldLayoutId id="2147485593" r:id="rId3"/>
    <p:sldLayoutId id="2147485594" r:id="rId4"/>
    <p:sldLayoutId id="2147485595" r:id="rId5"/>
    <p:sldLayoutId id="2147485596" r:id="rId6"/>
    <p:sldLayoutId id="2147485597" r:id="rId7"/>
    <p:sldLayoutId id="2147485598" r:id="rId8"/>
    <p:sldLayoutId id="2147485599" r:id="rId9"/>
    <p:sldLayoutId id="2147485600" r:id="rId10"/>
    <p:sldLayoutId id="214748560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13BB6A-5AD6-467A-BE0E-A07D8A271FA6}" type="datetime1">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solidFill>
                  <a:prstClr val="black">
                    <a:tint val="75000"/>
                  </a:prstClr>
                </a:solidFill>
              </a:rPr>
              <a:t>Javad Lavaei, Caltech</a:t>
            </a: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5627" r:id="rId1"/>
    <p:sldLayoutId id="2147485628" r:id="rId2"/>
    <p:sldLayoutId id="2147485629" r:id="rId3"/>
    <p:sldLayoutId id="2147485630" r:id="rId4"/>
    <p:sldLayoutId id="2147485631" r:id="rId5"/>
    <p:sldLayoutId id="2147485632" r:id="rId6"/>
    <p:sldLayoutId id="2147485633" r:id="rId7"/>
    <p:sldLayoutId id="2147485634" r:id="rId8"/>
    <p:sldLayoutId id="2147485635" r:id="rId9"/>
    <p:sldLayoutId id="2147485636" r:id="rId10"/>
    <p:sldLayoutId id="2147485637"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5651" r:id="rId1"/>
    <p:sldLayoutId id="2147485652" r:id="rId2"/>
    <p:sldLayoutId id="2147485653" r:id="rId3"/>
    <p:sldLayoutId id="2147485654" r:id="rId4"/>
    <p:sldLayoutId id="2147485655" r:id="rId5"/>
    <p:sldLayoutId id="2147485656" r:id="rId6"/>
    <p:sldLayoutId id="2147485657" r:id="rId7"/>
    <p:sldLayoutId id="2147485658" r:id="rId8"/>
    <p:sldLayoutId id="2147485659" r:id="rId9"/>
    <p:sldLayoutId id="2147485660" r:id="rId10"/>
    <p:sldLayoutId id="214748566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475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59264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mn-cs"/>
              </a:defRPr>
            </a:lvl1pPr>
          </a:lstStyle>
          <a:p>
            <a:pPr fontAlgn="base">
              <a:spcBef>
                <a:spcPct val="0"/>
              </a:spcBef>
              <a:spcAft>
                <a:spcPct val="0"/>
              </a:spcAft>
              <a:defRPr/>
            </a:pPr>
            <a:endParaRPr lang="en-US"/>
          </a:p>
        </p:txBody>
      </p:sp>
      <p:sp>
        <p:nvSpPr>
          <p:cNvPr id="459264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cs typeface="+mn-cs"/>
              </a:defRPr>
            </a:lvl1pPr>
          </a:lstStyle>
          <a:p>
            <a:pPr fontAlgn="base">
              <a:spcBef>
                <a:spcPct val="0"/>
              </a:spcBef>
              <a:spcAft>
                <a:spcPct val="0"/>
              </a:spcAft>
              <a:defRPr/>
            </a:pPr>
            <a:endParaRPr lang="en-US"/>
          </a:p>
        </p:txBody>
      </p:sp>
      <p:sp>
        <p:nvSpPr>
          <p:cNvPr id="459264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cs typeface="+mn-cs"/>
              </a:defRPr>
            </a:lvl1pPr>
          </a:lstStyle>
          <a:p>
            <a:pPr fontAlgn="base">
              <a:spcBef>
                <a:spcPct val="0"/>
              </a:spcBef>
              <a:spcAft>
                <a:spcPct val="0"/>
              </a:spcAft>
              <a:defRPr/>
            </a:pPr>
            <a:fld id="{9A80C2A9-010B-4CCB-A264-A6C9FE43CEE4}"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5972" r:id="rId1"/>
    <p:sldLayoutId id="2147485973" r:id="rId2"/>
    <p:sldLayoutId id="2147485974" r:id="rId3"/>
    <p:sldLayoutId id="2147485975" r:id="rId4"/>
    <p:sldLayoutId id="2147485976" r:id="rId5"/>
    <p:sldLayoutId id="2147485977" r:id="rId6"/>
    <p:sldLayoutId id="2147485978" r:id="rId7"/>
    <p:sldLayoutId id="2147485979" r:id="rId8"/>
    <p:sldLayoutId id="2147485980" r:id="rId9"/>
    <p:sldLayoutId id="2147485981" r:id="rId10"/>
    <p:sldLayoutId id="2147485982"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81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181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1811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cs typeface="+mn-cs"/>
              </a:defRPr>
            </a:lvl1pPr>
          </a:lstStyle>
          <a:p>
            <a:pPr fontAlgn="base">
              <a:spcBef>
                <a:spcPct val="0"/>
              </a:spcBef>
              <a:spcAft>
                <a:spcPct val="0"/>
              </a:spcAft>
            </a:pPr>
            <a:endParaRPr lang="en-US">
              <a:solidFill>
                <a:srgbClr val="000000"/>
              </a:solidFill>
            </a:endParaRPr>
          </a:p>
        </p:txBody>
      </p:sp>
      <p:sp>
        <p:nvSpPr>
          <p:cNvPr id="21811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cs typeface="+mn-cs"/>
              </a:defRPr>
            </a:lvl1pPr>
          </a:lstStyle>
          <a:p>
            <a:pPr fontAlgn="base">
              <a:spcBef>
                <a:spcPct val="0"/>
              </a:spcBef>
              <a:spcAft>
                <a:spcPct val="0"/>
              </a:spcAft>
            </a:pPr>
            <a:endParaRPr lang="en-US">
              <a:solidFill>
                <a:srgbClr val="000000"/>
              </a:solidFill>
            </a:endParaRPr>
          </a:p>
        </p:txBody>
      </p:sp>
      <p:sp>
        <p:nvSpPr>
          <p:cNvPr id="21811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mn-lt"/>
                <a:cs typeface="+mn-cs"/>
              </a:defRPr>
            </a:lvl1pPr>
          </a:lstStyle>
          <a:p>
            <a:pPr fontAlgn="base">
              <a:spcBef>
                <a:spcPct val="0"/>
              </a:spcBef>
              <a:spcAft>
                <a:spcPct val="0"/>
              </a:spcAft>
            </a:pPr>
            <a:fld id="{6E515C02-F95A-4E16-8BB5-5C8A9883DF13}" type="slidenum">
              <a:rPr lang="en-US">
                <a:solidFill>
                  <a:srgbClr val="000000"/>
                </a:solidFill>
              </a:rPr>
              <a:pPr fontAlgn="base">
                <a:spcBef>
                  <a:spcPct val="0"/>
                </a:spcBef>
                <a:spcAft>
                  <a:spcPct val="0"/>
                </a:spcAft>
              </a:pPr>
              <a:t>‹#›</a:t>
            </a:fld>
            <a:endParaRPr lang="en-US">
              <a:solidFill>
                <a:srgbClr val="000000"/>
              </a:solidFill>
            </a:endParaRPr>
          </a:p>
        </p:txBody>
      </p:sp>
    </p:spTree>
  </p:cSld>
  <p:clrMap bg1="lt1" tx1="dk1" bg2="lt2" tx2="dk2" accent1="accent1" accent2="accent2" accent3="accent3" accent4="accent4" accent5="accent5" accent6="accent6" hlink="hlink" folHlink="folHlink"/>
  <p:sldLayoutIdLst>
    <p:sldLayoutId id="2147485996" r:id="rId1"/>
    <p:sldLayoutId id="2147485997" r:id="rId2"/>
    <p:sldLayoutId id="2147485998" r:id="rId3"/>
    <p:sldLayoutId id="2147485999" r:id="rId4"/>
    <p:sldLayoutId id="2147486000" r:id="rId5"/>
    <p:sldLayoutId id="2147486001" r:id="rId6"/>
    <p:sldLayoutId id="2147486002" r:id="rId7"/>
    <p:sldLayoutId id="2147486003" r:id="rId8"/>
    <p:sldLayoutId id="2147486004" r:id="rId9"/>
    <p:sldLayoutId id="2147486005" r:id="rId10"/>
    <p:sldLayoutId id="2147486006" r:id="rId1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 name="Rectangle 4"/>
          <p:cNvSpPr>
            <a:spLocks noGrp="1" noChangeArrowheads="1"/>
          </p:cNvSpPr>
          <p:nvPr>
            <p:ph type="dt" sz="half" idx="2"/>
          </p:nvPr>
        </p:nvSpPr>
        <p:spPr bwMode="auto">
          <a:xfrm>
            <a:off x="685800" y="6248400"/>
            <a:ext cx="19050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a:latin typeface="+mn-lt"/>
                <a:ea typeface="+mn-ea"/>
              </a:defRPr>
            </a:lvl1pPr>
          </a:lstStyle>
          <a:p>
            <a:pPr eaLnBrk="0" fontAlgn="base" hangingPunct="0">
              <a:spcBef>
                <a:spcPct val="0"/>
              </a:spcBef>
              <a:spcAft>
                <a:spcPct val="0"/>
              </a:spcAft>
              <a:defRPr/>
            </a:pPr>
            <a:endParaRPr lang="en-US">
              <a:solidFill>
                <a:srgbClr val="000000"/>
              </a:solidFill>
            </a:endParaRPr>
          </a:p>
        </p:txBody>
      </p:sp>
      <p:sp>
        <p:nvSpPr>
          <p:cNvPr id="8" name="Rectangle 5"/>
          <p:cNvSpPr>
            <a:spLocks noGrp="1" noChangeArrowheads="1"/>
          </p:cNvSpPr>
          <p:nvPr>
            <p:ph type="ftr" sz="quarter" idx="3"/>
          </p:nvPr>
        </p:nvSpPr>
        <p:spPr bwMode="auto">
          <a:xfrm>
            <a:off x="3124200" y="6248400"/>
            <a:ext cx="28956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a:latin typeface="+mn-lt"/>
                <a:ea typeface="+mn-ea"/>
              </a:defRPr>
            </a:lvl1pPr>
          </a:lstStyle>
          <a:p>
            <a:pPr eaLnBrk="0" fontAlgn="base" hangingPunct="0">
              <a:spcBef>
                <a:spcPct val="0"/>
              </a:spcBef>
              <a:spcAft>
                <a:spcPct val="0"/>
              </a:spcAft>
              <a:defRPr/>
            </a:pPr>
            <a:endParaRPr lang="en-US">
              <a:solidFill>
                <a:srgbClr val="000000"/>
              </a:solidFill>
            </a:endParaRPr>
          </a:p>
        </p:txBody>
      </p:sp>
      <p:sp>
        <p:nvSpPr>
          <p:cNvPr id="9" name="Rectangle 6"/>
          <p:cNvSpPr>
            <a:spLocks noGrp="1" noChangeArrowheads="1"/>
          </p:cNvSpPr>
          <p:nvPr>
            <p:ph type="sldNum" sz="quarter" idx="4"/>
          </p:nvPr>
        </p:nvSpPr>
        <p:spPr bwMode="auto">
          <a:xfrm>
            <a:off x="6553200" y="6248400"/>
            <a:ext cx="1905000" cy="4572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pPr>
            <a:fld id="{D096F26C-9759-4C1B-B33E-336F0D1879F8}" type="slidenum">
              <a:rPr lang="en-US" smtClean="0">
                <a:solidFill>
                  <a:srgbClr val="000000"/>
                </a:solidFill>
                <a:latin typeface="Comic Sans MS" charset="0"/>
              </a:rPr>
              <a:pPr eaLnBrk="0" fontAlgn="base" hangingPunct="0">
                <a:spcBef>
                  <a:spcPct val="0"/>
                </a:spcBef>
                <a:spcAft>
                  <a:spcPct val="0"/>
                </a:spcAft>
              </a:pPr>
              <a:t>‹#›</a:t>
            </a:fld>
            <a:endParaRPr lang="en-US" smtClean="0">
              <a:solidFill>
                <a:srgbClr val="000000"/>
              </a:solidFill>
              <a:latin typeface="Comic Sans MS" charset="0"/>
            </a:endParaRPr>
          </a:p>
        </p:txBody>
      </p:sp>
    </p:spTree>
  </p:cSld>
  <p:clrMap bg1="lt1" tx1="dk1" bg2="lt2" tx2="dk2" accent1="accent1" accent2="accent2" accent3="accent3" accent4="accent4" accent5="accent5" accent6="accent6" hlink="hlink" folHlink="folHlink"/>
  <p:sldLayoutIdLst>
    <p:sldLayoutId id="2147486080" r:id="rId1"/>
    <p:sldLayoutId id="2147486081" r:id="rId2"/>
    <p:sldLayoutId id="2147486082" r:id="rId3"/>
    <p:sldLayoutId id="2147486083" r:id="rId4"/>
    <p:sldLayoutId id="2147486084" r:id="rId5"/>
  </p:sldLayoutIdLst>
  <p:transition/>
  <p:txStyles>
    <p:titleStyle>
      <a:lvl1pPr algn="ctr" rtl="0" eaLnBrk="0" fontAlgn="base" hangingPunct="0">
        <a:spcBef>
          <a:spcPct val="0"/>
        </a:spcBef>
        <a:spcAft>
          <a:spcPct val="0"/>
        </a:spcAft>
        <a:defRPr sz="4400">
          <a:solidFill>
            <a:schemeClr val="tx2"/>
          </a:solidFill>
          <a:latin typeface="Arial" charset="0"/>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eaLnBrk="0" fontAlgn="base" hangingPunct="0">
        <a:spcBef>
          <a:spcPct val="0"/>
        </a:spcBef>
        <a:spcAft>
          <a:spcPct val="0"/>
        </a:spcAft>
        <a:defRPr sz="4400">
          <a:solidFill>
            <a:schemeClr val="tx2"/>
          </a:solidFill>
          <a:latin typeface="Times" pitchFamily="-109" charset="0"/>
        </a:defRPr>
      </a:lvl6pPr>
      <a:lvl7pPr marL="914400" algn="ctr" rtl="0" eaLnBrk="0" fontAlgn="base" hangingPunct="0">
        <a:spcBef>
          <a:spcPct val="0"/>
        </a:spcBef>
        <a:spcAft>
          <a:spcPct val="0"/>
        </a:spcAft>
        <a:defRPr sz="4400">
          <a:solidFill>
            <a:schemeClr val="tx2"/>
          </a:solidFill>
          <a:latin typeface="Times" pitchFamily="-109" charset="0"/>
        </a:defRPr>
      </a:lvl7pPr>
      <a:lvl8pPr marL="1371600" algn="ctr" rtl="0" eaLnBrk="0" fontAlgn="base" hangingPunct="0">
        <a:spcBef>
          <a:spcPct val="0"/>
        </a:spcBef>
        <a:spcAft>
          <a:spcPct val="0"/>
        </a:spcAft>
        <a:defRPr sz="4400">
          <a:solidFill>
            <a:schemeClr val="tx2"/>
          </a:solidFill>
          <a:latin typeface="Times" pitchFamily="-109" charset="0"/>
        </a:defRPr>
      </a:lvl8pPr>
      <a:lvl9pPr marL="1828800" algn="ctr" rtl="0" eaLnBrk="0" fontAlgn="base" hangingPunct="0">
        <a:spcBef>
          <a:spcPct val="0"/>
        </a:spcBef>
        <a:spcAft>
          <a:spcPct val="0"/>
        </a:spcAft>
        <a:defRPr sz="4400">
          <a:solidFill>
            <a:schemeClr val="tx2"/>
          </a:solidFill>
          <a:latin typeface="Times" pitchFamily="-109"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charset="0"/>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charset="0"/>
          <a:ea typeface="+mn-ea"/>
        </a:defRPr>
      </a:lvl2pPr>
      <a:lvl3pPr marL="1143000" indent="-228600" algn="l" rtl="0" eaLnBrk="0" fontAlgn="base" hangingPunct="0">
        <a:spcBef>
          <a:spcPct val="20000"/>
        </a:spcBef>
        <a:spcAft>
          <a:spcPct val="0"/>
        </a:spcAft>
        <a:buChar char="•"/>
        <a:defRPr sz="2400">
          <a:solidFill>
            <a:schemeClr val="tx1"/>
          </a:solidFill>
          <a:latin typeface="Arial" charset="0"/>
          <a:ea typeface="+mn-ea"/>
        </a:defRPr>
      </a:lvl3pPr>
      <a:lvl4pPr marL="1600200" indent="-228600" algn="l" rtl="0" eaLnBrk="0" fontAlgn="base" hangingPunct="0">
        <a:spcBef>
          <a:spcPct val="20000"/>
        </a:spcBef>
        <a:spcAft>
          <a:spcPct val="0"/>
        </a:spcAft>
        <a:buChar char="–"/>
        <a:defRPr sz="2000">
          <a:solidFill>
            <a:schemeClr val="tx1"/>
          </a:solidFill>
          <a:latin typeface="Arial" charset="0"/>
          <a:ea typeface="+mn-ea"/>
        </a:defRPr>
      </a:lvl4pPr>
      <a:lvl5pPr marL="2057400" indent="-228600" algn="l" rtl="0" eaLnBrk="0" fontAlgn="base" hangingPunct="0">
        <a:spcBef>
          <a:spcPct val="20000"/>
        </a:spcBef>
        <a:spcAft>
          <a:spcPct val="0"/>
        </a:spcAft>
        <a:buChar char="»"/>
        <a:defRPr sz="2000">
          <a:solidFill>
            <a:schemeClr val="tx1"/>
          </a:solidFill>
          <a:latin typeface="Arial" charset="0"/>
          <a:ea typeface="+mn-ea"/>
        </a:defRPr>
      </a:lvl5pPr>
      <a:lvl6pPr marL="2514600" indent="-228600" algn="l" rtl="0" eaLnBrk="0" fontAlgn="base" hangingPunct="0">
        <a:spcBef>
          <a:spcPct val="20000"/>
        </a:spcBef>
        <a:spcAft>
          <a:spcPct val="0"/>
        </a:spcAft>
        <a:buChar char="»"/>
        <a:defRPr sz="2000">
          <a:solidFill>
            <a:schemeClr val="tx1"/>
          </a:solidFill>
          <a:latin typeface="+mn-lt"/>
          <a:ea typeface="+mn-ea"/>
        </a:defRPr>
      </a:lvl6pPr>
      <a:lvl7pPr marL="2971800" indent="-228600" algn="l" rtl="0" eaLnBrk="0" fontAlgn="base" hangingPunct="0">
        <a:spcBef>
          <a:spcPct val="20000"/>
        </a:spcBef>
        <a:spcAft>
          <a:spcPct val="0"/>
        </a:spcAft>
        <a:buChar char="»"/>
        <a:defRPr sz="2000">
          <a:solidFill>
            <a:schemeClr val="tx1"/>
          </a:solidFill>
          <a:latin typeface="+mn-lt"/>
          <a:ea typeface="+mn-ea"/>
        </a:defRPr>
      </a:lvl7pPr>
      <a:lvl8pPr marL="3429000" indent="-228600" algn="l" rtl="0" eaLnBrk="0" fontAlgn="base" hangingPunct="0">
        <a:spcBef>
          <a:spcPct val="20000"/>
        </a:spcBef>
        <a:spcAft>
          <a:spcPct val="0"/>
        </a:spcAft>
        <a:buChar char="»"/>
        <a:defRPr sz="2000">
          <a:solidFill>
            <a:schemeClr val="tx1"/>
          </a:solidFill>
          <a:latin typeface="+mn-lt"/>
          <a:ea typeface="+mn-ea"/>
        </a:defRPr>
      </a:lvl8pPr>
      <a:lvl9pPr marL="3886200"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ja-JP" smtClean="0"/>
              <a:t>Click to edit Master title style</a:t>
            </a:r>
          </a:p>
        </p:txBody>
      </p:sp>
      <p:sp>
        <p:nvSpPr>
          <p:cNvPr id="48131"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Click to edit Master text styles</a:t>
            </a:r>
          </a:p>
          <a:p>
            <a:pPr lvl="1"/>
            <a:r>
              <a:rPr lang="en-US" altLang="ja-JP" smtClean="0"/>
              <a:t>Second level</a:t>
            </a:r>
          </a:p>
          <a:p>
            <a:pPr lvl="2"/>
            <a:r>
              <a:rPr lang="en-US" altLang="ja-JP" smtClean="0"/>
              <a:t>Third level</a:t>
            </a:r>
          </a:p>
          <a:p>
            <a:pPr lvl="3"/>
            <a:r>
              <a:rPr lang="en-US" altLang="ja-JP" smtClean="0"/>
              <a:t>Fourth level</a:t>
            </a:r>
          </a:p>
          <a:p>
            <a:pPr lvl="4"/>
            <a:r>
              <a:rPr lang="en-US" altLang="ja-JP" smtClean="0"/>
              <a:t>Fifth level</a:t>
            </a:r>
          </a:p>
        </p:txBody>
      </p:sp>
      <p:sp>
        <p:nvSpPr>
          <p:cNvPr id="710144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ea typeface="ＭＳ Ｐゴシック" pitchFamily="1" charset="-128"/>
                <a:cs typeface="+mn-cs"/>
              </a:defRPr>
            </a:lvl1pPr>
          </a:lstStyle>
          <a:p>
            <a:pPr fontAlgn="base">
              <a:spcBef>
                <a:spcPct val="0"/>
              </a:spcBef>
              <a:spcAft>
                <a:spcPct val="0"/>
              </a:spcAft>
              <a:defRPr/>
            </a:pPr>
            <a:endParaRPr lang="en-US" altLang="ja-JP">
              <a:solidFill>
                <a:srgbClr val="000000"/>
              </a:solidFill>
            </a:endParaRPr>
          </a:p>
        </p:txBody>
      </p:sp>
      <p:sp>
        <p:nvSpPr>
          <p:cNvPr id="7101445"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ea typeface="ＭＳ Ｐゴシック" pitchFamily="1" charset="-128"/>
                <a:cs typeface="+mn-cs"/>
              </a:defRPr>
            </a:lvl1pPr>
          </a:lstStyle>
          <a:p>
            <a:pPr fontAlgn="base">
              <a:spcBef>
                <a:spcPct val="0"/>
              </a:spcBef>
              <a:spcAft>
                <a:spcPct val="0"/>
              </a:spcAft>
              <a:defRPr/>
            </a:pPr>
            <a:endParaRPr lang="en-US" altLang="ja-JP">
              <a:solidFill>
                <a:srgbClr val="000000"/>
              </a:solidFill>
            </a:endParaRPr>
          </a:p>
        </p:txBody>
      </p:sp>
      <p:sp>
        <p:nvSpPr>
          <p:cNvPr id="7101446"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ea typeface="ＭＳ Ｐゴシック" pitchFamily="1" charset="-128"/>
                <a:cs typeface="+mn-cs"/>
              </a:defRPr>
            </a:lvl1pPr>
          </a:lstStyle>
          <a:p>
            <a:pPr fontAlgn="base">
              <a:spcBef>
                <a:spcPct val="0"/>
              </a:spcBef>
              <a:spcAft>
                <a:spcPct val="0"/>
              </a:spcAft>
              <a:defRPr/>
            </a:pPr>
            <a:fld id="{BCDEF820-D0FF-40E8-BD73-B0D9209AA24B}" type="slidenum">
              <a:rPr lang="ja-JP" altLang="en-US">
                <a:solidFill>
                  <a:srgbClr val="000000"/>
                </a:solidFill>
              </a:rPr>
              <a:pPr fontAlgn="base">
                <a:spcBef>
                  <a:spcPct val="0"/>
                </a:spcBef>
                <a:spcAft>
                  <a:spcPct val="0"/>
                </a:spcAft>
                <a:defRPr/>
              </a:pPr>
              <a:t>‹#›</a:t>
            </a:fld>
            <a:endParaRPr lang="en-US" altLang="ja-JP">
              <a:solidFill>
                <a:srgbClr val="000000"/>
              </a:solidFill>
            </a:endParaRPr>
          </a:p>
        </p:txBody>
      </p:sp>
    </p:spTree>
  </p:cSld>
  <p:clrMap bg1="lt1" tx1="dk1" bg2="lt2" tx2="dk2" accent1="accent1" accent2="accent2" accent3="accent3" accent4="accent4" accent5="accent5" accent6="accent6" hlink="hlink" folHlink="folHlink"/>
  <p:sldLayoutIdLst>
    <p:sldLayoutId id="2147486122" r:id="rId1"/>
    <p:sldLayoutId id="2147486123" r:id="rId2"/>
    <p:sldLayoutId id="2147486124" r:id="rId3"/>
    <p:sldLayoutId id="2147486125" r:id="rId4"/>
    <p:sldLayoutId id="2147486126" r:id="rId5"/>
    <p:sldLayoutId id="2147486127" r:id="rId6"/>
    <p:sldLayoutId id="2147486128" r:id="rId7"/>
    <p:sldLayoutId id="2147486129" r:id="rId8"/>
    <p:sldLayoutId id="2147486130" r:id="rId9"/>
    <p:sldLayoutId id="2147486131" r:id="rId10"/>
    <p:sldLayoutId id="214748613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cs typeface="Arial" charset="0"/>
        </a:defRPr>
      </a:lvl2pPr>
      <a:lvl3pPr algn="ctr" rtl="0" eaLnBrk="0" fontAlgn="base" hangingPunct="0">
        <a:spcBef>
          <a:spcPct val="0"/>
        </a:spcBef>
        <a:spcAft>
          <a:spcPct val="0"/>
        </a:spcAft>
        <a:defRPr sz="4400">
          <a:solidFill>
            <a:schemeClr val="tx2"/>
          </a:solidFill>
          <a:latin typeface="Times New Roman" pitchFamily="18" charset="0"/>
          <a:cs typeface="Arial" charset="0"/>
        </a:defRPr>
      </a:lvl3pPr>
      <a:lvl4pPr algn="ctr" rtl="0" eaLnBrk="0" fontAlgn="base" hangingPunct="0">
        <a:spcBef>
          <a:spcPct val="0"/>
        </a:spcBef>
        <a:spcAft>
          <a:spcPct val="0"/>
        </a:spcAft>
        <a:defRPr sz="4400">
          <a:solidFill>
            <a:schemeClr val="tx2"/>
          </a:solidFill>
          <a:latin typeface="Times New Roman" pitchFamily="18" charset="0"/>
          <a:cs typeface="Arial" charset="0"/>
        </a:defRPr>
      </a:lvl4pPr>
      <a:lvl5pPr algn="ctr" rtl="0" eaLnBrk="0" fontAlgn="base" hangingPunct="0">
        <a:spcBef>
          <a:spcPct val="0"/>
        </a:spcBef>
        <a:spcAft>
          <a:spcPct val="0"/>
        </a:spcAft>
        <a:defRPr sz="4400">
          <a:solidFill>
            <a:schemeClr val="tx2"/>
          </a:solidFill>
          <a:latin typeface="Times New Roman" pitchFamily="18" charset="0"/>
          <a:cs typeface="Arial" charset="0"/>
        </a:defRPr>
      </a:lvl5pPr>
      <a:lvl6pPr marL="457200" algn="ctr" rtl="0" fontAlgn="base">
        <a:spcBef>
          <a:spcPct val="0"/>
        </a:spcBef>
        <a:spcAft>
          <a:spcPct val="0"/>
        </a:spcAft>
        <a:defRPr sz="4400">
          <a:solidFill>
            <a:schemeClr val="tx2"/>
          </a:solidFill>
          <a:latin typeface="Times New Roman" pitchFamily="18" charset="0"/>
          <a:cs typeface="Arial" charset="0"/>
        </a:defRPr>
      </a:lvl6pPr>
      <a:lvl7pPr marL="914400" algn="ctr" rtl="0" fontAlgn="base">
        <a:spcBef>
          <a:spcPct val="0"/>
        </a:spcBef>
        <a:spcAft>
          <a:spcPct val="0"/>
        </a:spcAft>
        <a:defRPr sz="4400">
          <a:solidFill>
            <a:schemeClr val="tx2"/>
          </a:solidFill>
          <a:latin typeface="Times New Roman" pitchFamily="18" charset="0"/>
          <a:cs typeface="Arial" charset="0"/>
        </a:defRPr>
      </a:lvl7pPr>
      <a:lvl8pPr marL="1371600" algn="ctr" rtl="0" fontAlgn="base">
        <a:spcBef>
          <a:spcPct val="0"/>
        </a:spcBef>
        <a:spcAft>
          <a:spcPct val="0"/>
        </a:spcAft>
        <a:defRPr sz="4400">
          <a:solidFill>
            <a:schemeClr val="tx2"/>
          </a:solidFill>
          <a:latin typeface="Times New Roman" pitchFamily="18" charset="0"/>
          <a:cs typeface="Arial" charset="0"/>
        </a:defRPr>
      </a:lvl8pPr>
      <a:lvl9pPr marL="1828800" algn="ctr" rtl="0" fontAlgn="base">
        <a:spcBef>
          <a:spcPct val="0"/>
        </a:spcBef>
        <a:spcAft>
          <a:spcPct val="0"/>
        </a:spcAft>
        <a:defRPr sz="4400">
          <a:solidFill>
            <a:schemeClr val="tx2"/>
          </a:solidFill>
          <a:latin typeface="Times New Roman" pitchFamily="18"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smtClean="0"/>
              <a:t>Klicken Sie, um das Titelformat zu bearbeiten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mn-lt"/>
              </a:defRPr>
            </a:lvl1pPr>
          </a:lstStyle>
          <a:p>
            <a:pPr fontAlgn="base">
              <a:spcBef>
                <a:spcPct val="0"/>
              </a:spcBef>
              <a:spcAft>
                <a:spcPct val="0"/>
              </a:spcAft>
              <a:defRPr/>
            </a:pPr>
            <a:endParaRPr lang="de-DE">
              <a:solidFill>
                <a:srgbClr val="000000"/>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atin typeface="+mn-lt"/>
              </a:defRPr>
            </a:lvl1pPr>
          </a:lstStyle>
          <a:p>
            <a:pPr fontAlgn="base">
              <a:spcBef>
                <a:spcPct val="0"/>
              </a:spcBef>
              <a:spcAft>
                <a:spcPct val="0"/>
              </a:spcAft>
              <a:defRPr/>
            </a:pPr>
            <a:endParaRPr lang="de-DE">
              <a:solidFill>
                <a:srgbClr val="000000"/>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atin typeface="+mn-lt"/>
              </a:defRPr>
            </a:lvl1pPr>
          </a:lstStyle>
          <a:p>
            <a:pPr fontAlgn="base">
              <a:spcBef>
                <a:spcPct val="0"/>
              </a:spcBef>
              <a:spcAft>
                <a:spcPct val="0"/>
              </a:spcAft>
              <a:defRPr/>
            </a:pPr>
            <a:fld id="{CC01DAD8-3020-4DB7-97FE-254AB1A17256}" type="slidenum">
              <a:rPr lang="de-DE">
                <a:solidFill>
                  <a:srgbClr val="000000"/>
                </a:solidFill>
              </a:rPr>
              <a:pPr fontAlgn="base">
                <a:spcBef>
                  <a:spcPct val="0"/>
                </a:spcBef>
                <a:spcAft>
                  <a:spcPct val="0"/>
                </a:spcAft>
                <a:defRPr/>
              </a:pPr>
              <a:t>‹#›</a:t>
            </a:fld>
            <a:endParaRPr lang="de-DE">
              <a:solidFill>
                <a:srgbClr val="000000"/>
              </a:solidFill>
            </a:endParaRPr>
          </a:p>
        </p:txBody>
      </p:sp>
    </p:spTree>
  </p:cSld>
  <p:clrMap bg1="lt1" tx1="dk1" bg2="lt2" tx2="dk2" accent1="accent1" accent2="accent2" accent3="accent3" accent4="accent4" accent5="accent5" accent6="accent6" hlink="hlink" folHlink="folHlink"/>
  <p:sldLayoutIdLst>
    <p:sldLayoutId id="2147486134" r:id="rId1"/>
    <p:sldLayoutId id="2147486135" r:id="rId2"/>
    <p:sldLayoutId id="2147486136" r:id="rId3"/>
    <p:sldLayoutId id="2147486137" r:id="rId4"/>
    <p:sldLayoutId id="2147486138" r:id="rId5"/>
    <p:sldLayoutId id="2147486139" r:id="rId6"/>
    <p:sldLayoutId id="2147486140" r:id="rId7"/>
    <p:sldLayoutId id="2147486141" r:id="rId8"/>
    <p:sldLayoutId id="2147486142" r:id="rId9"/>
    <p:sldLayoutId id="2147486143" r:id="rId10"/>
    <p:sldLayoutId id="214748614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6158" r:id="rId1"/>
    <p:sldLayoutId id="2147486159" r:id="rId2"/>
    <p:sldLayoutId id="2147486160" r:id="rId3"/>
    <p:sldLayoutId id="2147486161" r:id="rId4"/>
    <p:sldLayoutId id="2147486162" r:id="rId5"/>
    <p:sldLayoutId id="2147486163" r:id="rId6"/>
    <p:sldLayoutId id="2147486164" r:id="rId7"/>
    <p:sldLayoutId id="2147486165" r:id="rId8"/>
    <p:sldLayoutId id="2147486166" r:id="rId9"/>
    <p:sldLayoutId id="2147486167" r:id="rId10"/>
    <p:sldLayoutId id="214748616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rgbClr val="FFFF99">
            <a:alpha val="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6206" r:id="rId1"/>
    <p:sldLayoutId id="2147486207" r:id="rId2"/>
    <p:sldLayoutId id="2147486208" r:id="rId3"/>
    <p:sldLayoutId id="2147486209" r:id="rId4"/>
    <p:sldLayoutId id="2147486210" r:id="rId5"/>
    <p:sldLayoutId id="2147486211" r:id="rId6"/>
    <p:sldLayoutId id="2147486212" r:id="rId7"/>
    <p:sldLayoutId id="2147486213" r:id="rId8"/>
    <p:sldLayoutId id="2147486214" r:id="rId9"/>
    <p:sldLayoutId id="2147486215" r:id="rId10"/>
    <p:sldLayoutId id="214748621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bwMode="auto">
          <a:xfrm>
            <a:off x="685800" y="152400"/>
            <a:ext cx="7772400" cy="1143000"/>
          </a:xfrm>
          <a:prstGeom prst="rect">
            <a:avLst/>
          </a:prstGeom>
          <a:noFill/>
          <a:ln w="9525">
            <a:noFill/>
            <a:miter lim="800000"/>
            <a:headEnd/>
            <a:tailEnd/>
          </a:ln>
        </p:spPr>
        <p:txBody>
          <a:bodyPr vert="horz" wrap="square" lIns="91430" tIns="45716" rIns="91430" bIns="45716" numCol="1" anchor="ctr" anchorCtr="0" compatLnSpc="1">
            <a:prstTxWarp prst="textNoShape">
              <a:avLst/>
            </a:prstTxWarp>
          </a:bodyPr>
          <a:lstStyle/>
          <a:p>
            <a:pPr lvl="0"/>
            <a:r>
              <a:rPr lang="en-US" smtClean="0"/>
              <a:t>Click to edit Master title style</a:t>
            </a:r>
          </a:p>
        </p:txBody>
      </p:sp>
      <p:sp>
        <p:nvSpPr>
          <p:cNvPr id="44035" name="Rectangle 3"/>
          <p:cNvSpPr>
            <a:spLocks noGrp="1" noChangeArrowheads="1"/>
          </p:cNvSpPr>
          <p:nvPr>
            <p:ph type="body" idx="1"/>
          </p:nvPr>
        </p:nvSpPr>
        <p:spPr bwMode="auto">
          <a:xfrm>
            <a:off x="685800" y="1524000"/>
            <a:ext cx="7772400" cy="4572000"/>
          </a:xfrm>
          <a:prstGeom prst="rect">
            <a:avLst/>
          </a:prstGeom>
          <a:noFill/>
          <a:ln w="9525">
            <a:noFill/>
            <a:miter lim="800000"/>
            <a:headEnd/>
            <a:tailEnd/>
          </a:ln>
        </p:spPr>
        <p:txBody>
          <a:bodyPr vert="horz" wrap="square" lIns="91430" tIns="45716" rIns="91430" bIns="45716"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99494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30" tIns="45716" rIns="91430" bIns="45716" numCol="1" anchor="t" anchorCtr="0" compatLnSpc="1">
            <a:prstTxWarp prst="textNoShape">
              <a:avLst/>
            </a:prstTxWarp>
          </a:bodyPr>
          <a:lstStyle>
            <a:lvl1pPr>
              <a:defRPr sz="1400" smtClean="0">
                <a:latin typeface="+mn-lt"/>
                <a:cs typeface="+mn-cs"/>
              </a:defRPr>
            </a:lvl1pPr>
          </a:lstStyle>
          <a:p>
            <a:pPr fontAlgn="base">
              <a:spcBef>
                <a:spcPct val="0"/>
              </a:spcBef>
              <a:spcAft>
                <a:spcPct val="0"/>
              </a:spcAft>
              <a:defRPr/>
            </a:pPr>
            <a:endParaRPr lang="en-US">
              <a:solidFill>
                <a:srgbClr val="FFFFFF"/>
              </a:solidFill>
            </a:endParaRPr>
          </a:p>
        </p:txBody>
      </p:sp>
      <p:sp>
        <p:nvSpPr>
          <p:cNvPr id="699494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30" tIns="45716" rIns="91430" bIns="45716" numCol="1" anchor="t" anchorCtr="0" compatLnSpc="1">
            <a:prstTxWarp prst="textNoShape">
              <a:avLst/>
            </a:prstTxWarp>
          </a:bodyPr>
          <a:lstStyle>
            <a:lvl1pPr algn="ctr">
              <a:defRPr sz="1400" smtClean="0">
                <a:latin typeface="+mn-lt"/>
                <a:cs typeface="+mn-cs"/>
              </a:defRPr>
            </a:lvl1pPr>
          </a:lstStyle>
          <a:p>
            <a:pPr fontAlgn="base">
              <a:spcBef>
                <a:spcPct val="0"/>
              </a:spcBef>
              <a:spcAft>
                <a:spcPct val="0"/>
              </a:spcAft>
              <a:defRPr/>
            </a:pPr>
            <a:endParaRPr lang="en-US">
              <a:solidFill>
                <a:srgbClr val="FFFFFF"/>
              </a:solidFill>
            </a:endParaRPr>
          </a:p>
        </p:txBody>
      </p:sp>
      <p:sp>
        <p:nvSpPr>
          <p:cNvPr id="699495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30" tIns="45716" rIns="91430" bIns="45716" numCol="1" anchor="t" anchorCtr="0" compatLnSpc="1">
            <a:prstTxWarp prst="textNoShape">
              <a:avLst/>
            </a:prstTxWarp>
          </a:bodyPr>
          <a:lstStyle>
            <a:lvl1pPr algn="r">
              <a:defRPr sz="1400" smtClean="0">
                <a:latin typeface="+mn-lt"/>
                <a:cs typeface="+mn-cs"/>
              </a:defRPr>
            </a:lvl1pPr>
          </a:lstStyle>
          <a:p>
            <a:pPr fontAlgn="base">
              <a:spcBef>
                <a:spcPct val="0"/>
              </a:spcBef>
              <a:spcAft>
                <a:spcPct val="0"/>
              </a:spcAft>
              <a:defRPr/>
            </a:pPr>
            <a:fld id="{FD65A37D-5BE7-4995-BD21-586A02680233}" type="slidenum">
              <a:rPr lang="en-US">
                <a:solidFill>
                  <a:srgbClr val="FFFFFF"/>
                </a:solidFill>
              </a:rPr>
              <a:pPr fontAlgn="base">
                <a:spcBef>
                  <a:spcPct val="0"/>
                </a:spcBef>
                <a:spcAft>
                  <a:spcPct val="0"/>
                </a:spcAft>
                <a:defRPr/>
              </a:pPr>
              <a:t>‹#›</a:t>
            </a:fld>
            <a:endParaRPr lang="en-US">
              <a:solidFill>
                <a:srgbClr val="FFFFFF"/>
              </a:solidFill>
            </a:endParaRPr>
          </a:p>
        </p:txBody>
      </p:sp>
    </p:spTree>
  </p:cSld>
  <p:clrMap bg1="dk2" tx1="lt1" bg2="dk1" tx2="lt2" accent1="accent1" accent2="accent2" accent3="accent3" accent4="accent4" accent5="accent5" accent6="accent6" hlink="hlink" folHlink="folHlink"/>
  <p:sldLayoutIdLst>
    <p:sldLayoutId id="2147486218" r:id="rId1"/>
    <p:sldLayoutId id="2147486219" r:id="rId2"/>
    <p:sldLayoutId id="2147486220" r:id="rId3"/>
    <p:sldLayoutId id="2147486221" r:id="rId4"/>
    <p:sldLayoutId id="2147486222" r:id="rId5"/>
    <p:sldLayoutId id="2147486223" r:id="rId6"/>
    <p:sldLayoutId id="2147486224" r:id="rId7"/>
    <p:sldLayoutId id="2147486225" r:id="rId8"/>
    <p:sldLayoutId id="2147486226" r:id="rId9"/>
    <p:sldLayoutId id="2147486227" r:id="rId10"/>
    <p:sldLayoutId id="214748622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cs typeface="Arial" charset="0"/>
        </a:defRPr>
      </a:lvl2pPr>
      <a:lvl3pPr algn="ctr" rtl="0" eaLnBrk="0" fontAlgn="base" hangingPunct="0">
        <a:spcBef>
          <a:spcPct val="0"/>
        </a:spcBef>
        <a:spcAft>
          <a:spcPct val="0"/>
        </a:spcAft>
        <a:defRPr sz="4400">
          <a:solidFill>
            <a:schemeClr val="tx2"/>
          </a:solidFill>
          <a:latin typeface="Times New Roman" pitchFamily="18" charset="0"/>
          <a:cs typeface="Arial" charset="0"/>
        </a:defRPr>
      </a:lvl3pPr>
      <a:lvl4pPr algn="ctr" rtl="0" eaLnBrk="0" fontAlgn="base" hangingPunct="0">
        <a:spcBef>
          <a:spcPct val="0"/>
        </a:spcBef>
        <a:spcAft>
          <a:spcPct val="0"/>
        </a:spcAft>
        <a:defRPr sz="4400">
          <a:solidFill>
            <a:schemeClr val="tx2"/>
          </a:solidFill>
          <a:latin typeface="Times New Roman" pitchFamily="18" charset="0"/>
          <a:cs typeface="Arial" charset="0"/>
        </a:defRPr>
      </a:lvl4pPr>
      <a:lvl5pPr algn="ctr" rtl="0" eaLnBrk="0" fontAlgn="base" hangingPunct="0">
        <a:spcBef>
          <a:spcPct val="0"/>
        </a:spcBef>
        <a:spcAft>
          <a:spcPct val="0"/>
        </a:spcAft>
        <a:defRPr sz="4400">
          <a:solidFill>
            <a:schemeClr val="tx2"/>
          </a:solidFill>
          <a:latin typeface="Times New Roman" pitchFamily="18" charset="0"/>
          <a:cs typeface="Arial" charset="0"/>
        </a:defRPr>
      </a:lvl5pPr>
      <a:lvl6pPr marL="457200" algn="ctr" rtl="0" fontAlgn="base">
        <a:spcBef>
          <a:spcPct val="0"/>
        </a:spcBef>
        <a:spcAft>
          <a:spcPct val="0"/>
        </a:spcAft>
        <a:defRPr sz="4400">
          <a:solidFill>
            <a:schemeClr val="tx2"/>
          </a:solidFill>
          <a:latin typeface="Times New Roman" pitchFamily="18" charset="0"/>
          <a:cs typeface="Arial" charset="0"/>
        </a:defRPr>
      </a:lvl6pPr>
      <a:lvl7pPr marL="914400" algn="ctr" rtl="0" fontAlgn="base">
        <a:spcBef>
          <a:spcPct val="0"/>
        </a:spcBef>
        <a:spcAft>
          <a:spcPct val="0"/>
        </a:spcAft>
        <a:defRPr sz="4400">
          <a:solidFill>
            <a:schemeClr val="tx2"/>
          </a:solidFill>
          <a:latin typeface="Times New Roman" pitchFamily="18" charset="0"/>
          <a:cs typeface="Arial" charset="0"/>
        </a:defRPr>
      </a:lvl7pPr>
      <a:lvl8pPr marL="1371600" algn="ctr" rtl="0" fontAlgn="base">
        <a:spcBef>
          <a:spcPct val="0"/>
        </a:spcBef>
        <a:spcAft>
          <a:spcPct val="0"/>
        </a:spcAft>
        <a:defRPr sz="4400">
          <a:solidFill>
            <a:schemeClr val="tx2"/>
          </a:solidFill>
          <a:latin typeface="Times New Roman" pitchFamily="18" charset="0"/>
          <a:cs typeface="Arial" charset="0"/>
        </a:defRPr>
      </a:lvl8pPr>
      <a:lvl9pPr marL="1828800" algn="ctr" rtl="0" fontAlgn="base">
        <a:spcBef>
          <a:spcPct val="0"/>
        </a:spcBef>
        <a:spcAft>
          <a:spcPct val="0"/>
        </a:spcAft>
        <a:defRPr sz="4400">
          <a:solidFill>
            <a:schemeClr val="tx2"/>
          </a:solidFill>
          <a:latin typeface="Times New Roman" pitchFamily="18"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C26A26-863C-4450-8F0B-27784404D2B1}"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Aft>
                <a:spcPct val="0"/>
              </a:spcAft>
              <a:defRPr/>
            </a:pPr>
            <a:fld id="{2E2CB6E4-70A5-41AE-B827-39C2B6925BCD}" type="slidenum">
              <a:rPr lang="en-US" sz="2800" smtClean="0">
                <a:solidFill>
                  <a:prstClr val="black"/>
                </a:solidFill>
              </a:rPr>
              <a:pPr fontAlgn="base">
                <a:spcAft>
                  <a:spcPct val="0"/>
                </a:spcAft>
                <a:defRPr/>
              </a:pPr>
              <a:t>‹#›</a:t>
            </a:fld>
            <a:endParaRPr lang="en-US" sz="2800">
              <a:solidFill>
                <a:prstClr val="black"/>
              </a:solidFill>
            </a:endParaRPr>
          </a:p>
        </p:txBody>
      </p:sp>
    </p:spTree>
  </p:cSld>
  <p:clrMap bg1="lt1" tx1="dk1" bg2="lt2" tx2="dk2" accent1="accent1" accent2="accent2" accent3="accent3" accent4="accent4" accent5="accent5" accent6="accent6" hlink="hlink" folHlink="folHlink"/>
  <p:sldLayoutIdLst>
    <p:sldLayoutId id="2147486230" r:id="rId1"/>
    <p:sldLayoutId id="2147486231" r:id="rId2"/>
    <p:sldLayoutId id="2147486232" r:id="rId3"/>
    <p:sldLayoutId id="2147486233" r:id="rId4"/>
    <p:sldLayoutId id="2147486234" r:id="rId5"/>
    <p:sldLayoutId id="2147486235" r:id="rId6"/>
    <p:sldLayoutId id="2147486236" r:id="rId7"/>
    <p:sldLayoutId id="2147486237" r:id="rId8"/>
    <p:sldLayoutId id="2147486238" r:id="rId9"/>
    <p:sldLayoutId id="2147486239" r:id="rId10"/>
    <p:sldLayoutId id="214748624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5577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55577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55578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fontAlgn="base">
              <a:spcBef>
                <a:spcPct val="0"/>
              </a:spcBef>
              <a:spcAft>
                <a:spcPct val="0"/>
              </a:spcAft>
            </a:pPr>
            <a:endParaRPr lang="en-US">
              <a:solidFill>
                <a:srgbClr val="000000"/>
              </a:solidFill>
            </a:endParaRPr>
          </a:p>
        </p:txBody>
      </p:sp>
      <p:sp>
        <p:nvSpPr>
          <p:cNvPr id="455578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fontAlgn="base">
              <a:spcBef>
                <a:spcPct val="0"/>
              </a:spcBef>
              <a:spcAft>
                <a:spcPct val="0"/>
              </a:spcAft>
            </a:pPr>
            <a:endParaRPr lang="en-US">
              <a:solidFill>
                <a:srgbClr val="000000"/>
              </a:solidFill>
            </a:endParaRPr>
          </a:p>
        </p:txBody>
      </p:sp>
      <p:sp>
        <p:nvSpPr>
          <p:cNvPr id="455578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fontAlgn="base">
              <a:spcBef>
                <a:spcPct val="0"/>
              </a:spcBef>
              <a:spcAft>
                <a:spcPct val="0"/>
              </a:spcAft>
            </a:pPr>
            <a:fld id="{00EF0475-D7AD-4965-874A-FDDA77A2464E}" type="slidenum">
              <a:rPr lang="en-US">
                <a:solidFill>
                  <a:srgbClr val="000000"/>
                </a:solidFill>
              </a:rPr>
              <a:pPr fontAlgn="base">
                <a:spcBef>
                  <a:spcPct val="0"/>
                </a:spcBef>
                <a:spcAft>
                  <a:spcPct val="0"/>
                </a:spcAft>
              </a:pPr>
              <a:t>‹#›</a:t>
            </a:fld>
            <a:endParaRPr lang="en-US">
              <a:solidFill>
                <a:srgbClr val="000000"/>
              </a:solidFill>
            </a:endParaRPr>
          </a:p>
        </p:txBody>
      </p:sp>
    </p:spTree>
  </p:cSld>
  <p:clrMap bg1="lt1" tx1="dk1" bg2="lt2" tx2="dk2" accent1="accent1" accent2="accent2" accent3="accent3" accent4="accent4" accent5="accent5" accent6="accent6" hlink="hlink" folHlink="folHlink"/>
  <p:sldLayoutIdLst>
    <p:sldLayoutId id="2147486242" r:id="rId1"/>
    <p:sldLayoutId id="2147486243" r:id="rId2"/>
    <p:sldLayoutId id="2147486244" r:id="rId3"/>
    <p:sldLayoutId id="2147486245" r:id="rId4"/>
    <p:sldLayoutId id="2147486246" r:id="rId5"/>
    <p:sldLayoutId id="2147486247" r:id="rId6"/>
    <p:sldLayoutId id="2147486248" r:id="rId7"/>
    <p:sldLayoutId id="2147486249" r:id="rId8"/>
    <p:sldLayoutId id="2147486250" r:id="rId9"/>
    <p:sldLayoutId id="2147486251" r:id="rId10"/>
    <p:sldLayoutId id="2147486252" r:id="rId1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9264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59264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59264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fontAlgn="base">
              <a:spcBef>
                <a:spcPct val="0"/>
              </a:spcBef>
              <a:spcAft>
                <a:spcPct val="0"/>
              </a:spcAft>
            </a:pPr>
            <a:endParaRPr lang="en-US" smtClean="0">
              <a:solidFill>
                <a:srgbClr val="000000"/>
              </a:solidFill>
            </a:endParaRPr>
          </a:p>
        </p:txBody>
      </p:sp>
      <p:sp>
        <p:nvSpPr>
          <p:cNvPr id="459264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fontAlgn="base">
              <a:spcBef>
                <a:spcPct val="0"/>
              </a:spcBef>
              <a:spcAft>
                <a:spcPct val="0"/>
              </a:spcAft>
            </a:pPr>
            <a:endParaRPr lang="en-US" smtClean="0">
              <a:solidFill>
                <a:srgbClr val="000000"/>
              </a:solidFill>
            </a:endParaRPr>
          </a:p>
        </p:txBody>
      </p:sp>
      <p:sp>
        <p:nvSpPr>
          <p:cNvPr id="459264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fontAlgn="base">
              <a:spcBef>
                <a:spcPct val="0"/>
              </a:spcBef>
              <a:spcAft>
                <a:spcPct val="0"/>
              </a:spcAft>
            </a:pPr>
            <a:fld id="{F8BDF298-520D-4A1B-8CD8-58DC92EFB2B7}" type="slidenum">
              <a:rPr lang="en-US" smtClean="0">
                <a:solidFill>
                  <a:srgbClr val="000000"/>
                </a:solidFill>
              </a:rPr>
              <a:pPr fontAlgn="base">
                <a:spcBef>
                  <a:spcPct val="0"/>
                </a:spcBef>
                <a:spcAft>
                  <a:spcPct val="0"/>
                </a:spcAft>
              </a:pPr>
              <a:t>‹#›</a:t>
            </a:fld>
            <a:endParaRPr lang="en-U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6254" r:id="rId1"/>
    <p:sldLayoutId id="2147486255" r:id="rId2"/>
    <p:sldLayoutId id="2147486256" r:id="rId3"/>
    <p:sldLayoutId id="2147486257" r:id="rId4"/>
    <p:sldLayoutId id="2147486258" r:id="rId5"/>
    <p:sldLayoutId id="2147486259" r:id="rId6"/>
    <p:sldLayoutId id="2147486260" r:id="rId7"/>
    <p:sldLayoutId id="2147486261" r:id="rId8"/>
    <p:sldLayoutId id="2147486262" r:id="rId9"/>
    <p:sldLayoutId id="2147486263" r:id="rId10"/>
    <p:sldLayoutId id="2147486264" r:id="rId1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331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01338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mn-cs"/>
              </a:defRPr>
            </a:lvl1pPr>
          </a:lstStyle>
          <a:p>
            <a:pPr fontAlgn="base">
              <a:spcBef>
                <a:spcPct val="0"/>
              </a:spcBef>
              <a:spcAft>
                <a:spcPct val="0"/>
              </a:spcAft>
              <a:defRPr/>
            </a:pPr>
            <a:endParaRPr lang="en-US">
              <a:solidFill>
                <a:srgbClr val="000000"/>
              </a:solidFill>
            </a:endParaRPr>
          </a:p>
        </p:txBody>
      </p:sp>
      <p:sp>
        <p:nvSpPr>
          <p:cNvPr id="701338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mn-cs"/>
              </a:defRPr>
            </a:lvl1pPr>
          </a:lstStyle>
          <a:p>
            <a:pPr fontAlgn="base">
              <a:spcBef>
                <a:spcPct val="0"/>
              </a:spcBef>
              <a:spcAft>
                <a:spcPct val="0"/>
              </a:spcAft>
              <a:defRPr/>
            </a:pPr>
            <a:endParaRPr lang="en-US">
              <a:solidFill>
                <a:srgbClr val="000000"/>
              </a:solidFill>
            </a:endParaRPr>
          </a:p>
        </p:txBody>
      </p:sp>
      <p:sp>
        <p:nvSpPr>
          <p:cNvPr id="701338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Arial" pitchFamily="-72" charset="0"/>
                <a:cs typeface="Arial" pitchFamily="-72" charset="0"/>
              </a:defRPr>
            </a:lvl1pPr>
          </a:lstStyle>
          <a:p>
            <a:pPr fontAlgn="base">
              <a:spcBef>
                <a:spcPct val="0"/>
              </a:spcBef>
              <a:spcAft>
                <a:spcPct val="0"/>
              </a:spcAft>
              <a:defRPr/>
            </a:pPr>
            <a:fld id="{F8D63B1C-07C2-4214-BAC3-2573E1177F89}" type="slidenum">
              <a:rPr lang="en-US">
                <a:solidFill>
                  <a:srgbClr val="000000"/>
                </a:solidFill>
              </a:rPr>
              <a:pPr fontAlgn="base">
                <a:spcBef>
                  <a:spcPct val="0"/>
                </a:spcBef>
                <a:spcAft>
                  <a:spcPct val="0"/>
                </a:spcAft>
                <a:defRPr/>
              </a:pPr>
              <a:t>‹#›</a:t>
            </a:fld>
            <a:endParaRPr lang="en-US">
              <a:solidFill>
                <a:srgbClr val="000000"/>
              </a:solidFill>
            </a:endParaRPr>
          </a:p>
        </p:txBody>
      </p:sp>
    </p:spTree>
  </p:cSld>
  <p:clrMap bg1="lt1" tx1="dk1" bg2="lt2" tx2="dk2" accent1="accent1" accent2="accent2" accent3="accent3" accent4="accent4" accent5="accent5" accent6="accent6" hlink="hlink" folHlink="folHlink"/>
  <p:sldLayoutIdLst>
    <p:sldLayoutId id="2147486266" r:id="rId1"/>
    <p:sldLayoutId id="2147486267" r:id="rId2"/>
    <p:sldLayoutId id="2147486268" r:id="rId3"/>
    <p:sldLayoutId id="2147486269" r:id="rId4"/>
    <p:sldLayoutId id="2147486270" r:id="rId5"/>
    <p:sldLayoutId id="2147486271" r:id="rId6"/>
    <p:sldLayoutId id="2147486272" r:id="rId7"/>
    <p:sldLayoutId id="2147486273" r:id="rId8"/>
    <p:sldLayoutId id="2147486274" r:id="rId9"/>
    <p:sldLayoutId id="2147486275" r:id="rId10"/>
    <p:sldLayoutId id="2147486276" r:id="rId11"/>
  </p:sldLayoutIdLst>
  <p:transition/>
  <p:txStyles>
    <p:titleStyle>
      <a:lvl1pPr algn="ctr" rtl="0" eaLnBrk="0" fontAlgn="base" hangingPunct="0">
        <a:spcBef>
          <a:spcPct val="0"/>
        </a:spcBef>
        <a:spcAft>
          <a:spcPct val="0"/>
        </a:spcAft>
        <a:defRPr sz="4400">
          <a:solidFill>
            <a:schemeClr val="tx2"/>
          </a:solidFill>
          <a:latin typeface="+mj-lt"/>
          <a:ea typeface="ＭＳ Ｐゴシック" pitchFamily="-72" charset="-128"/>
          <a:cs typeface="ＭＳ Ｐゴシック" pitchFamily="-72" charset="-128"/>
        </a:defRPr>
      </a:lvl1pPr>
      <a:lvl2pPr algn="ctr" rtl="0" eaLnBrk="0" fontAlgn="base" hangingPunct="0">
        <a:spcBef>
          <a:spcPct val="0"/>
        </a:spcBef>
        <a:spcAft>
          <a:spcPct val="0"/>
        </a:spcAft>
        <a:defRPr sz="4400">
          <a:solidFill>
            <a:schemeClr val="tx2"/>
          </a:solidFill>
          <a:latin typeface="Arial" charset="0"/>
          <a:ea typeface="ＭＳ Ｐゴシック" pitchFamily="-72" charset="-128"/>
          <a:cs typeface="ＭＳ Ｐゴシック" pitchFamily="-72" charset="-128"/>
        </a:defRPr>
      </a:lvl2pPr>
      <a:lvl3pPr algn="ctr" rtl="0" eaLnBrk="0" fontAlgn="base" hangingPunct="0">
        <a:spcBef>
          <a:spcPct val="0"/>
        </a:spcBef>
        <a:spcAft>
          <a:spcPct val="0"/>
        </a:spcAft>
        <a:defRPr sz="4400">
          <a:solidFill>
            <a:schemeClr val="tx2"/>
          </a:solidFill>
          <a:latin typeface="Arial" charset="0"/>
          <a:ea typeface="ＭＳ Ｐゴシック" pitchFamily="-72" charset="-128"/>
          <a:cs typeface="ＭＳ Ｐゴシック" pitchFamily="-72" charset="-128"/>
        </a:defRPr>
      </a:lvl3pPr>
      <a:lvl4pPr algn="ctr" rtl="0" eaLnBrk="0" fontAlgn="base" hangingPunct="0">
        <a:spcBef>
          <a:spcPct val="0"/>
        </a:spcBef>
        <a:spcAft>
          <a:spcPct val="0"/>
        </a:spcAft>
        <a:defRPr sz="4400">
          <a:solidFill>
            <a:schemeClr val="tx2"/>
          </a:solidFill>
          <a:latin typeface="Arial" charset="0"/>
          <a:ea typeface="ＭＳ Ｐゴシック" pitchFamily="-72" charset="-128"/>
          <a:cs typeface="ＭＳ Ｐゴシック" pitchFamily="-72" charset="-128"/>
        </a:defRPr>
      </a:lvl4pPr>
      <a:lvl5pPr algn="ctr" rtl="0" eaLnBrk="0" fontAlgn="base" hangingPunct="0">
        <a:spcBef>
          <a:spcPct val="0"/>
        </a:spcBef>
        <a:spcAft>
          <a:spcPct val="0"/>
        </a:spcAft>
        <a:defRPr sz="4400">
          <a:solidFill>
            <a:schemeClr val="tx2"/>
          </a:solidFill>
          <a:latin typeface="Arial" charset="0"/>
          <a:ea typeface="ＭＳ Ｐゴシック" pitchFamily="-72" charset="-128"/>
          <a:cs typeface="ＭＳ Ｐゴシック" pitchFamily="-72" charset="-128"/>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72" charset="-128"/>
          <a:cs typeface="ＭＳ Ｐゴシック" pitchFamily="-72"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72" charset="-128"/>
          <a:cs typeface="ＭＳ Ｐゴシック" pitchFamily="-72"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72" charset="-128"/>
          <a:cs typeface="ＭＳ Ｐゴシック" pitchFamily="-72"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72" charset="-128"/>
          <a:cs typeface="ＭＳ Ｐゴシック" pitchFamily="-72"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72" charset="-128"/>
          <a:cs typeface="ＭＳ Ｐゴシック" pitchFamily="-72" charset="-128"/>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4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20" tIns="45712" rIns="91420" bIns="45712" numCol="1" anchor="ctr" anchorCtr="0" compatLnSpc="1">
            <a:prstTxWarp prst="textNoShape">
              <a:avLst/>
            </a:prstTxWarp>
          </a:bodyPr>
          <a:lstStyle/>
          <a:p>
            <a:pPr lvl="0"/>
            <a:r>
              <a:rPr lang="en-US" altLang="zh-CN" smtClean="0"/>
              <a:t>Click to edit Master title style</a:t>
            </a:r>
          </a:p>
        </p:txBody>
      </p:sp>
      <p:sp>
        <p:nvSpPr>
          <p:cNvPr id="36864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20" tIns="45712" rIns="91420" bIns="45712"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36864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20" tIns="45712" rIns="91420" bIns="45712" numCol="1" anchor="t" anchorCtr="0" compatLnSpc="1">
            <a:prstTxWarp prst="textNoShape">
              <a:avLst/>
            </a:prstTxWarp>
          </a:bodyPr>
          <a:lstStyle>
            <a:lvl1pPr>
              <a:defRPr sz="1400">
                <a:ea typeface="+mn-ea"/>
              </a:defRPr>
            </a:lvl1pPr>
          </a:lstStyle>
          <a:p>
            <a:pPr fontAlgn="base">
              <a:spcBef>
                <a:spcPct val="0"/>
              </a:spcBef>
              <a:spcAft>
                <a:spcPct val="0"/>
              </a:spcAft>
            </a:pPr>
            <a:endParaRPr lang="en-US" altLang="zh-CN" smtClean="0">
              <a:solidFill>
                <a:srgbClr val="000000"/>
              </a:solidFill>
            </a:endParaRPr>
          </a:p>
        </p:txBody>
      </p:sp>
      <p:sp>
        <p:nvSpPr>
          <p:cNvPr id="36864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20" tIns="45712" rIns="91420" bIns="45712" numCol="1" anchor="t" anchorCtr="0" compatLnSpc="1">
            <a:prstTxWarp prst="textNoShape">
              <a:avLst/>
            </a:prstTxWarp>
          </a:bodyPr>
          <a:lstStyle>
            <a:lvl1pPr algn="ctr">
              <a:defRPr sz="1400">
                <a:ea typeface="+mn-ea"/>
              </a:defRPr>
            </a:lvl1pPr>
          </a:lstStyle>
          <a:p>
            <a:pPr fontAlgn="base">
              <a:spcBef>
                <a:spcPct val="0"/>
              </a:spcBef>
              <a:spcAft>
                <a:spcPct val="0"/>
              </a:spcAft>
            </a:pPr>
            <a:endParaRPr lang="en-US" altLang="zh-CN" smtClean="0">
              <a:solidFill>
                <a:srgbClr val="000000"/>
              </a:solidFill>
            </a:endParaRPr>
          </a:p>
        </p:txBody>
      </p:sp>
      <p:sp>
        <p:nvSpPr>
          <p:cNvPr id="36864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20" tIns="45712" rIns="91420" bIns="45712" numCol="1" anchor="t" anchorCtr="0" compatLnSpc="1">
            <a:prstTxWarp prst="textNoShape">
              <a:avLst/>
            </a:prstTxWarp>
          </a:bodyPr>
          <a:lstStyle>
            <a:lvl1pPr algn="r">
              <a:defRPr sz="1400">
                <a:ea typeface="+mn-ea"/>
              </a:defRPr>
            </a:lvl1pPr>
          </a:lstStyle>
          <a:p>
            <a:pPr fontAlgn="base">
              <a:spcBef>
                <a:spcPct val="0"/>
              </a:spcBef>
              <a:spcAft>
                <a:spcPct val="0"/>
              </a:spcAft>
            </a:pPr>
            <a:fld id="{9293F356-EA41-4F73-AA01-124BD836EDFA}" type="slidenum">
              <a:rPr lang="en-US" altLang="zh-CN" smtClean="0">
                <a:solidFill>
                  <a:srgbClr val="000000"/>
                </a:solidFill>
              </a:rPr>
              <a:pPr fontAlgn="base">
                <a:spcBef>
                  <a:spcPct val="0"/>
                </a:spcBef>
                <a:spcAft>
                  <a:spcPct val="0"/>
                </a:spcAft>
              </a:pPr>
              <a:t>‹#›</a:t>
            </a:fld>
            <a:endParaRPr lang="en-US" altLang="zh-CN"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6278" r:id="rId1"/>
    <p:sldLayoutId id="2147486279" r:id="rId2"/>
    <p:sldLayoutId id="2147486280" r:id="rId3"/>
    <p:sldLayoutId id="2147486281" r:id="rId4"/>
    <p:sldLayoutId id="2147486282" r:id="rId5"/>
    <p:sldLayoutId id="2147486283" r:id="rId6"/>
    <p:sldLayoutId id="2147486284" r:id="rId7"/>
    <p:sldLayoutId id="2147486285" r:id="rId8"/>
    <p:sldLayoutId id="2147486286" r:id="rId9"/>
    <p:sldLayoutId id="2147486287" r:id="rId10"/>
    <p:sldLayoutId id="2147486288"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charset="-122"/>
          <a:cs typeface="Arial" charset="0"/>
        </a:defRPr>
      </a:lvl2pPr>
      <a:lvl3pPr algn="ctr" rtl="0" fontAlgn="base">
        <a:spcBef>
          <a:spcPct val="0"/>
        </a:spcBef>
        <a:spcAft>
          <a:spcPct val="0"/>
        </a:spcAft>
        <a:defRPr sz="4400">
          <a:solidFill>
            <a:schemeClr val="tx2"/>
          </a:solidFill>
          <a:latin typeface="Arial" charset="0"/>
          <a:ea typeface="宋体" charset="-122"/>
          <a:cs typeface="Arial" charset="0"/>
        </a:defRPr>
      </a:lvl3pPr>
      <a:lvl4pPr algn="ctr" rtl="0" fontAlgn="base">
        <a:spcBef>
          <a:spcPct val="0"/>
        </a:spcBef>
        <a:spcAft>
          <a:spcPct val="0"/>
        </a:spcAft>
        <a:defRPr sz="4400">
          <a:solidFill>
            <a:schemeClr val="tx2"/>
          </a:solidFill>
          <a:latin typeface="Arial" charset="0"/>
          <a:ea typeface="宋体" charset="-122"/>
          <a:cs typeface="Arial" charset="0"/>
        </a:defRPr>
      </a:lvl4pPr>
      <a:lvl5pPr algn="ctr" rtl="0" fontAlgn="base">
        <a:spcBef>
          <a:spcPct val="0"/>
        </a:spcBef>
        <a:spcAft>
          <a:spcPct val="0"/>
        </a:spcAft>
        <a:defRPr sz="4400">
          <a:solidFill>
            <a:schemeClr val="tx2"/>
          </a:solidFill>
          <a:latin typeface="Arial" charset="0"/>
          <a:ea typeface="宋体" charset="-122"/>
          <a:cs typeface="Arial" charset="0"/>
        </a:defRPr>
      </a:lvl5pPr>
      <a:lvl6pPr marL="457200" algn="ctr" rtl="0" fontAlgn="base">
        <a:spcBef>
          <a:spcPct val="0"/>
        </a:spcBef>
        <a:spcAft>
          <a:spcPct val="0"/>
        </a:spcAft>
        <a:defRPr sz="4400">
          <a:solidFill>
            <a:schemeClr val="tx2"/>
          </a:solidFill>
          <a:latin typeface="Arial" charset="0"/>
          <a:ea typeface="宋体" charset="-122"/>
          <a:cs typeface="Arial" charset="0"/>
        </a:defRPr>
      </a:lvl6pPr>
      <a:lvl7pPr marL="914400" algn="ctr" rtl="0" fontAlgn="base">
        <a:spcBef>
          <a:spcPct val="0"/>
        </a:spcBef>
        <a:spcAft>
          <a:spcPct val="0"/>
        </a:spcAft>
        <a:defRPr sz="4400">
          <a:solidFill>
            <a:schemeClr val="tx2"/>
          </a:solidFill>
          <a:latin typeface="Arial" charset="0"/>
          <a:ea typeface="宋体" charset="-122"/>
          <a:cs typeface="Arial" charset="0"/>
        </a:defRPr>
      </a:lvl7pPr>
      <a:lvl8pPr marL="1371600" algn="ctr" rtl="0" fontAlgn="base">
        <a:spcBef>
          <a:spcPct val="0"/>
        </a:spcBef>
        <a:spcAft>
          <a:spcPct val="0"/>
        </a:spcAft>
        <a:defRPr sz="4400">
          <a:solidFill>
            <a:schemeClr val="tx2"/>
          </a:solidFill>
          <a:latin typeface="Arial" charset="0"/>
          <a:ea typeface="宋体" charset="-122"/>
          <a:cs typeface="Arial" charset="0"/>
        </a:defRPr>
      </a:lvl8pPr>
      <a:lvl9pPr marL="1828800" algn="ctr" rtl="0" fontAlgn="base">
        <a:spcBef>
          <a:spcPct val="0"/>
        </a:spcBef>
        <a:spcAft>
          <a:spcPct val="0"/>
        </a:spcAft>
        <a:defRPr sz="4400">
          <a:solidFill>
            <a:schemeClr val="tx2"/>
          </a:solidFill>
          <a:latin typeface="Arial" charset="0"/>
          <a:ea typeface="宋体" charset="-122"/>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cs typeface="+mn-cs"/>
        </a:defRPr>
      </a:lvl2pPr>
      <a:lvl3pPr marL="1143000" indent="-228600" algn="l" rtl="0" fontAlgn="base">
        <a:spcBef>
          <a:spcPct val="20000"/>
        </a:spcBef>
        <a:spcAft>
          <a:spcPct val="0"/>
        </a:spcAft>
        <a:buChar char="•"/>
        <a:defRPr sz="2400">
          <a:solidFill>
            <a:schemeClr val="tx1"/>
          </a:solidFill>
          <a:latin typeface="+mn-lt"/>
          <a:ea typeface="+mn-ea"/>
          <a:cs typeface="+mn-cs"/>
        </a:defRPr>
      </a:lvl3pPr>
      <a:lvl4pPr marL="1600200" indent="-228600" algn="l" rtl="0" fontAlgn="base">
        <a:spcBef>
          <a:spcPct val="20000"/>
        </a:spcBef>
        <a:spcAft>
          <a:spcPct val="0"/>
        </a:spcAft>
        <a:buChar char="–"/>
        <a:defRPr sz="2000">
          <a:solidFill>
            <a:schemeClr val="tx1"/>
          </a:solidFill>
          <a:latin typeface="+mn-lt"/>
          <a:ea typeface="+mn-ea"/>
          <a:cs typeface="+mn-cs"/>
        </a:defRPr>
      </a:lvl4pPr>
      <a:lvl5pPr marL="2057400" indent="-228600" algn="l" rtl="0" fontAlgn="base">
        <a:spcBef>
          <a:spcPct val="20000"/>
        </a:spcBef>
        <a:spcAft>
          <a:spcPct val="0"/>
        </a:spcAft>
        <a:buChar char="»"/>
        <a:defRPr sz="2000">
          <a:solidFill>
            <a:schemeClr val="tx1"/>
          </a:solidFill>
          <a:latin typeface="+mn-lt"/>
          <a:ea typeface="+mn-ea"/>
          <a:cs typeface="+mn-cs"/>
        </a:defRPr>
      </a:lvl5pPr>
      <a:lvl6pPr marL="2514600" indent="-228600" algn="l" rtl="0" fontAlgn="base">
        <a:spcBef>
          <a:spcPct val="20000"/>
        </a:spcBef>
        <a:spcAft>
          <a:spcPct val="0"/>
        </a:spcAft>
        <a:buChar char="»"/>
        <a:defRPr sz="2000">
          <a:solidFill>
            <a:schemeClr val="tx1"/>
          </a:solidFill>
          <a:latin typeface="+mn-lt"/>
          <a:ea typeface="+mn-ea"/>
          <a:cs typeface="+mn-cs"/>
        </a:defRPr>
      </a:lvl6pPr>
      <a:lvl7pPr marL="2971800" indent="-228600" algn="l" rtl="0" fontAlgn="base">
        <a:spcBef>
          <a:spcPct val="20000"/>
        </a:spcBef>
        <a:spcAft>
          <a:spcPct val="0"/>
        </a:spcAft>
        <a:buChar char="»"/>
        <a:defRPr sz="2000">
          <a:solidFill>
            <a:schemeClr val="tx1"/>
          </a:solidFill>
          <a:latin typeface="+mn-lt"/>
          <a:ea typeface="+mn-ea"/>
          <a:cs typeface="+mn-cs"/>
        </a:defRPr>
      </a:lvl7pPr>
      <a:lvl8pPr marL="3429000" indent="-228600" algn="l" rtl="0" fontAlgn="base">
        <a:spcBef>
          <a:spcPct val="20000"/>
        </a:spcBef>
        <a:spcAft>
          <a:spcPct val="0"/>
        </a:spcAft>
        <a:buChar char="»"/>
        <a:defRPr sz="2000">
          <a:solidFill>
            <a:schemeClr val="tx1"/>
          </a:solidFill>
          <a:latin typeface="+mn-lt"/>
          <a:ea typeface="+mn-ea"/>
          <a:cs typeface="+mn-cs"/>
        </a:defRPr>
      </a:lvl8pPr>
      <a:lvl9pPr marL="3886200" indent="-228600" algn="l" rtl="0" fontAlgn="base">
        <a:spcBef>
          <a:spcPct val="20000"/>
        </a:spcBef>
        <a:spcAft>
          <a:spcPct val="0"/>
        </a:spcAft>
        <a:buChar char="»"/>
        <a:defRPr sz="20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ja-JP" smtClean="0"/>
              <a:t>Click to edit Master title style</a:t>
            </a:r>
          </a:p>
        </p:txBody>
      </p:sp>
      <p:sp>
        <p:nvSpPr>
          <p:cNvPr id="48131"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Click to edit Master text styles</a:t>
            </a:r>
          </a:p>
          <a:p>
            <a:pPr lvl="1"/>
            <a:r>
              <a:rPr lang="en-US" altLang="ja-JP" smtClean="0"/>
              <a:t>Second level</a:t>
            </a:r>
          </a:p>
          <a:p>
            <a:pPr lvl="2"/>
            <a:r>
              <a:rPr lang="en-US" altLang="ja-JP" smtClean="0"/>
              <a:t>Third level</a:t>
            </a:r>
          </a:p>
          <a:p>
            <a:pPr lvl="3"/>
            <a:r>
              <a:rPr lang="en-US" altLang="ja-JP" smtClean="0"/>
              <a:t>Fourth level</a:t>
            </a:r>
          </a:p>
          <a:p>
            <a:pPr lvl="4"/>
            <a:r>
              <a:rPr lang="en-US" altLang="ja-JP" smtClean="0"/>
              <a:t>Fifth level</a:t>
            </a:r>
          </a:p>
        </p:txBody>
      </p:sp>
      <p:sp>
        <p:nvSpPr>
          <p:cNvPr id="710144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ea typeface="ＭＳ Ｐゴシック" pitchFamily="1" charset="-128"/>
                <a:cs typeface="+mn-cs"/>
              </a:defRPr>
            </a:lvl1pPr>
          </a:lstStyle>
          <a:p>
            <a:pPr fontAlgn="base">
              <a:spcBef>
                <a:spcPct val="0"/>
              </a:spcBef>
              <a:spcAft>
                <a:spcPct val="0"/>
              </a:spcAft>
              <a:defRPr/>
            </a:pPr>
            <a:endParaRPr lang="en-US" altLang="ja-JP">
              <a:solidFill>
                <a:srgbClr val="000000"/>
              </a:solidFill>
            </a:endParaRPr>
          </a:p>
        </p:txBody>
      </p:sp>
      <p:sp>
        <p:nvSpPr>
          <p:cNvPr id="7101445"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ea typeface="ＭＳ Ｐゴシック" pitchFamily="1" charset="-128"/>
                <a:cs typeface="+mn-cs"/>
              </a:defRPr>
            </a:lvl1pPr>
          </a:lstStyle>
          <a:p>
            <a:pPr fontAlgn="base">
              <a:spcBef>
                <a:spcPct val="0"/>
              </a:spcBef>
              <a:spcAft>
                <a:spcPct val="0"/>
              </a:spcAft>
              <a:defRPr/>
            </a:pPr>
            <a:endParaRPr lang="en-US" altLang="ja-JP">
              <a:solidFill>
                <a:srgbClr val="000000"/>
              </a:solidFill>
            </a:endParaRPr>
          </a:p>
        </p:txBody>
      </p:sp>
      <p:sp>
        <p:nvSpPr>
          <p:cNvPr id="7101446"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ea typeface="ＭＳ Ｐゴシック" pitchFamily="1" charset="-128"/>
                <a:cs typeface="+mn-cs"/>
              </a:defRPr>
            </a:lvl1pPr>
          </a:lstStyle>
          <a:p>
            <a:pPr fontAlgn="base">
              <a:spcBef>
                <a:spcPct val="0"/>
              </a:spcBef>
              <a:spcAft>
                <a:spcPct val="0"/>
              </a:spcAft>
              <a:defRPr/>
            </a:pPr>
            <a:fld id="{BCDEF820-D0FF-40E8-BD73-B0D9209AA24B}" type="slidenum">
              <a:rPr lang="ja-JP" altLang="en-US">
                <a:solidFill>
                  <a:srgbClr val="000000"/>
                </a:solidFill>
              </a:rPr>
              <a:pPr fontAlgn="base">
                <a:spcBef>
                  <a:spcPct val="0"/>
                </a:spcBef>
                <a:spcAft>
                  <a:spcPct val="0"/>
                </a:spcAft>
                <a:defRPr/>
              </a:pPr>
              <a:t>‹#›</a:t>
            </a:fld>
            <a:endParaRPr lang="en-US" altLang="ja-JP">
              <a:solidFill>
                <a:srgbClr val="000000"/>
              </a:solidFill>
            </a:endParaRPr>
          </a:p>
        </p:txBody>
      </p:sp>
    </p:spTree>
  </p:cSld>
  <p:clrMap bg1="lt1" tx1="dk1" bg2="lt2" tx2="dk2" accent1="accent1" accent2="accent2" accent3="accent3" accent4="accent4" accent5="accent5" accent6="accent6" hlink="hlink" folHlink="folHlink"/>
  <p:sldLayoutIdLst>
    <p:sldLayoutId id="2147486290" r:id="rId1"/>
    <p:sldLayoutId id="2147486291" r:id="rId2"/>
    <p:sldLayoutId id="2147486292" r:id="rId3"/>
    <p:sldLayoutId id="2147486293" r:id="rId4"/>
    <p:sldLayoutId id="2147486294" r:id="rId5"/>
    <p:sldLayoutId id="2147486295" r:id="rId6"/>
    <p:sldLayoutId id="2147486296" r:id="rId7"/>
    <p:sldLayoutId id="2147486297" r:id="rId8"/>
    <p:sldLayoutId id="2147486298" r:id="rId9"/>
    <p:sldLayoutId id="2147486299" r:id="rId10"/>
    <p:sldLayoutId id="214748630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cs typeface="Arial" charset="0"/>
        </a:defRPr>
      </a:lvl2pPr>
      <a:lvl3pPr algn="ctr" rtl="0" eaLnBrk="0" fontAlgn="base" hangingPunct="0">
        <a:spcBef>
          <a:spcPct val="0"/>
        </a:spcBef>
        <a:spcAft>
          <a:spcPct val="0"/>
        </a:spcAft>
        <a:defRPr sz="4400">
          <a:solidFill>
            <a:schemeClr val="tx2"/>
          </a:solidFill>
          <a:latin typeface="Times New Roman" pitchFamily="18" charset="0"/>
          <a:cs typeface="Arial" charset="0"/>
        </a:defRPr>
      </a:lvl3pPr>
      <a:lvl4pPr algn="ctr" rtl="0" eaLnBrk="0" fontAlgn="base" hangingPunct="0">
        <a:spcBef>
          <a:spcPct val="0"/>
        </a:spcBef>
        <a:spcAft>
          <a:spcPct val="0"/>
        </a:spcAft>
        <a:defRPr sz="4400">
          <a:solidFill>
            <a:schemeClr val="tx2"/>
          </a:solidFill>
          <a:latin typeface="Times New Roman" pitchFamily="18" charset="0"/>
          <a:cs typeface="Arial" charset="0"/>
        </a:defRPr>
      </a:lvl4pPr>
      <a:lvl5pPr algn="ctr" rtl="0" eaLnBrk="0" fontAlgn="base" hangingPunct="0">
        <a:spcBef>
          <a:spcPct val="0"/>
        </a:spcBef>
        <a:spcAft>
          <a:spcPct val="0"/>
        </a:spcAft>
        <a:defRPr sz="4400">
          <a:solidFill>
            <a:schemeClr val="tx2"/>
          </a:solidFill>
          <a:latin typeface="Times New Roman" pitchFamily="18" charset="0"/>
          <a:cs typeface="Arial" charset="0"/>
        </a:defRPr>
      </a:lvl5pPr>
      <a:lvl6pPr marL="457200" algn="ctr" rtl="0" fontAlgn="base">
        <a:spcBef>
          <a:spcPct val="0"/>
        </a:spcBef>
        <a:spcAft>
          <a:spcPct val="0"/>
        </a:spcAft>
        <a:defRPr sz="4400">
          <a:solidFill>
            <a:schemeClr val="tx2"/>
          </a:solidFill>
          <a:latin typeface="Times New Roman" pitchFamily="18" charset="0"/>
          <a:cs typeface="Arial" charset="0"/>
        </a:defRPr>
      </a:lvl6pPr>
      <a:lvl7pPr marL="914400" algn="ctr" rtl="0" fontAlgn="base">
        <a:spcBef>
          <a:spcPct val="0"/>
        </a:spcBef>
        <a:spcAft>
          <a:spcPct val="0"/>
        </a:spcAft>
        <a:defRPr sz="4400">
          <a:solidFill>
            <a:schemeClr val="tx2"/>
          </a:solidFill>
          <a:latin typeface="Times New Roman" pitchFamily="18" charset="0"/>
          <a:cs typeface="Arial" charset="0"/>
        </a:defRPr>
      </a:lvl7pPr>
      <a:lvl8pPr marL="1371600" algn="ctr" rtl="0" fontAlgn="base">
        <a:spcBef>
          <a:spcPct val="0"/>
        </a:spcBef>
        <a:spcAft>
          <a:spcPct val="0"/>
        </a:spcAft>
        <a:defRPr sz="4400">
          <a:solidFill>
            <a:schemeClr val="tx2"/>
          </a:solidFill>
          <a:latin typeface="Times New Roman" pitchFamily="18" charset="0"/>
          <a:cs typeface="Arial" charset="0"/>
        </a:defRPr>
      </a:lvl8pPr>
      <a:lvl9pPr marL="1828800" algn="ctr" rtl="0" fontAlgn="base">
        <a:spcBef>
          <a:spcPct val="0"/>
        </a:spcBef>
        <a:spcAft>
          <a:spcPct val="0"/>
        </a:spcAft>
        <a:defRPr sz="4400">
          <a:solidFill>
            <a:schemeClr val="tx2"/>
          </a:solidFill>
          <a:latin typeface="Times New Roman" pitchFamily="18"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1/14/2013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6302" r:id="rId1"/>
    <p:sldLayoutId id="2147486303" r:id="rId2"/>
    <p:sldLayoutId id="2147486304" r:id="rId3"/>
    <p:sldLayoutId id="2147486305" r:id="rId4"/>
    <p:sldLayoutId id="2147486306" r:id="rId5"/>
    <p:sldLayoutId id="2147486307" r:id="rId6"/>
    <p:sldLayoutId id="2147486308" r:id="rId7"/>
    <p:sldLayoutId id="2147486309" r:id="rId8"/>
    <p:sldLayoutId id="2147486310" r:id="rId9"/>
    <p:sldLayoutId id="2147486311" r:id="rId10"/>
    <p:sldLayoutId id="214748631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6314" r:id="rId1"/>
    <p:sldLayoutId id="2147486315" r:id="rId2"/>
    <p:sldLayoutId id="2147486316" r:id="rId3"/>
    <p:sldLayoutId id="2147486317" r:id="rId4"/>
    <p:sldLayoutId id="2147486318" r:id="rId5"/>
    <p:sldLayoutId id="2147486319" r:id="rId6"/>
    <p:sldLayoutId id="2147486320" r:id="rId7"/>
    <p:sldLayoutId id="2147486321" r:id="rId8"/>
    <p:sldLayoutId id="2147486322" r:id="rId9"/>
    <p:sldLayoutId id="2147486323" r:id="rId10"/>
    <p:sldLayoutId id="214748632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73731" name="Rectangle 3"/>
          <p:cNvSpPr>
            <a:spLocks noGrp="1" noChangeArrowheads="1"/>
          </p:cNvSpPr>
          <p:nvPr>
            <p:ph type="body" idx="1"/>
          </p:nvPr>
        </p:nvSpPr>
        <p:spPr bwMode="auto">
          <a:xfrm>
            <a:off x="457200" y="1600200"/>
            <a:ext cx="8228013" cy="4524375"/>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7226372" name="Rectangle 4"/>
          <p:cNvSpPr>
            <a:spLocks noGrp="1" noChangeArrowheads="1"/>
          </p:cNvSpPr>
          <p:nvPr>
            <p:ph type="dt"/>
          </p:nvPr>
        </p:nvSpPr>
        <p:spPr bwMode="auto">
          <a:xfrm>
            <a:off x="457200" y="6245225"/>
            <a:ext cx="2132013" cy="47466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buClr>
                <a:srgbClr val="690073"/>
              </a:buClr>
              <a:buSzPct val="100000"/>
              <a:buFont typeface="Arial" charset="0"/>
              <a:buNone/>
              <a:defRPr sz="1400">
                <a:solidFill>
                  <a:srgbClr val="000000"/>
                </a:solidFill>
              </a:defRPr>
            </a:lvl1pPr>
          </a:lstStyle>
          <a:p>
            <a:pPr fontAlgn="base">
              <a:spcBef>
                <a:spcPct val="0"/>
              </a:spcBef>
              <a:spcAft>
                <a:spcPct val="0"/>
              </a:spcAft>
            </a:pPr>
            <a:endParaRPr lang="en-GB" smtClean="0"/>
          </a:p>
        </p:txBody>
      </p:sp>
      <p:sp>
        <p:nvSpPr>
          <p:cNvPr id="7226373" name="Rectangle 5"/>
          <p:cNvSpPr>
            <a:spLocks noGrp="1" noChangeArrowheads="1"/>
          </p:cNvSpPr>
          <p:nvPr>
            <p:ph type="ftr"/>
          </p:nvPr>
        </p:nvSpPr>
        <p:spPr bwMode="auto">
          <a:xfrm>
            <a:off x="3124200" y="6245225"/>
            <a:ext cx="2894013" cy="47466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ctr">
              <a:buClr>
                <a:srgbClr val="690073"/>
              </a:buClr>
              <a:buSzPct val="100000"/>
              <a:buFont typeface="Arial" charset="0"/>
              <a:buNone/>
              <a:defRPr sz="1400">
                <a:solidFill>
                  <a:srgbClr val="000000"/>
                </a:solidFill>
              </a:defRPr>
            </a:lvl1pPr>
          </a:lstStyle>
          <a:p>
            <a:pPr fontAlgn="base">
              <a:spcBef>
                <a:spcPct val="0"/>
              </a:spcBef>
              <a:spcAft>
                <a:spcPct val="0"/>
              </a:spcAft>
            </a:pPr>
            <a:endParaRPr lang="en-GB" smtClean="0"/>
          </a:p>
        </p:txBody>
      </p:sp>
      <p:sp>
        <p:nvSpPr>
          <p:cNvPr id="7226374" name="Rectangle 6"/>
          <p:cNvSpPr>
            <a:spLocks noGrp="1" noChangeArrowheads="1"/>
          </p:cNvSpPr>
          <p:nvPr>
            <p:ph type="sldNum"/>
          </p:nvPr>
        </p:nvSpPr>
        <p:spPr bwMode="auto">
          <a:xfrm>
            <a:off x="6553200" y="6245225"/>
            <a:ext cx="2132013" cy="47466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buClr>
                <a:srgbClr val="690073"/>
              </a:buClr>
              <a:buSzPct val="100000"/>
              <a:buFont typeface="Arial" charset="0"/>
              <a:buNone/>
              <a:defRPr sz="1400">
                <a:solidFill>
                  <a:srgbClr val="000000"/>
                </a:solidFill>
              </a:defRPr>
            </a:lvl1pPr>
          </a:lstStyle>
          <a:p>
            <a:pPr fontAlgn="base">
              <a:spcBef>
                <a:spcPct val="0"/>
              </a:spcBef>
              <a:spcAft>
                <a:spcPct val="0"/>
              </a:spcAft>
            </a:pPr>
            <a:fld id="{8BBDCE82-3A44-4A91-8690-B3907ABF9D4C}" type="slidenum">
              <a:rPr lang="en-GB" smtClean="0"/>
              <a:pPr fontAlgn="base">
                <a:spcBef>
                  <a:spcPct val="0"/>
                </a:spcBef>
                <a:spcAft>
                  <a:spcPct val="0"/>
                </a:spcAft>
              </a:pPr>
              <a:t>‹#›</a:t>
            </a:fld>
            <a:endParaRPr lang="en-GB" smtClean="0"/>
          </a:p>
        </p:txBody>
      </p:sp>
    </p:spTree>
  </p:cSld>
  <p:clrMap bg1="lt1" tx1="dk1" bg2="lt2" tx2="dk2" accent1="accent1" accent2="accent2" accent3="accent3" accent4="accent4" accent5="accent5" accent6="accent6" hlink="hlink" folHlink="folHlink"/>
  <p:sldLayoutIdLst>
    <p:sldLayoutId id="2147486326" r:id="rId1"/>
    <p:sldLayoutId id="2147486327" r:id="rId2"/>
    <p:sldLayoutId id="2147486328" r:id="rId3"/>
    <p:sldLayoutId id="2147486329" r:id="rId4"/>
    <p:sldLayoutId id="2147486330" r:id="rId5"/>
    <p:sldLayoutId id="2147486331" r:id="rId6"/>
    <p:sldLayoutId id="2147486332" r:id="rId7"/>
    <p:sldLayoutId id="2147486333" r:id="rId8"/>
    <p:sldLayoutId id="2147486334" r:id="rId9"/>
    <p:sldLayoutId id="2147486335" r:id="rId10"/>
    <p:sldLayoutId id="2147486336" r:id="rId11"/>
  </p:sldLayoutIdLst>
  <p:txStyles>
    <p:titleStyle>
      <a:lvl1pPr algn="ctr" defTabSz="457200" rtl="0" eaLnBrk="0" fontAlgn="base" hangingPunct="0">
        <a:lnSpc>
          <a:spcPct val="93000"/>
        </a:lnSpc>
        <a:spcBef>
          <a:spcPct val="0"/>
        </a:spcBef>
        <a:spcAft>
          <a:spcPct val="0"/>
        </a:spcAft>
        <a:buClr>
          <a:srgbClr val="000000"/>
        </a:buClr>
        <a:buSzPct val="100000"/>
        <a:buFont typeface="Arial" charset="0"/>
        <a:defRPr sz="4400">
          <a:solidFill>
            <a:srgbClr val="000000"/>
          </a:solidFill>
          <a:latin typeface="+mj-lt"/>
          <a:ea typeface="+mj-ea"/>
          <a:cs typeface="+mj-cs"/>
        </a:defRPr>
      </a:lvl1pPr>
      <a:lvl2pPr algn="ctr" defTabSz="457200" rtl="0" eaLnBrk="0" fontAlgn="base" hangingPunct="0">
        <a:lnSpc>
          <a:spcPct val="93000"/>
        </a:lnSpc>
        <a:spcBef>
          <a:spcPct val="0"/>
        </a:spcBef>
        <a:spcAft>
          <a:spcPct val="0"/>
        </a:spcAft>
        <a:buClr>
          <a:srgbClr val="000000"/>
        </a:buClr>
        <a:buSzPct val="100000"/>
        <a:buFont typeface="Arial" charset="0"/>
        <a:defRPr sz="4400">
          <a:solidFill>
            <a:srgbClr val="000000"/>
          </a:solidFill>
          <a:latin typeface="Arial" charset="0"/>
          <a:cs typeface="Arial" charset="0"/>
        </a:defRPr>
      </a:lvl2pPr>
      <a:lvl3pPr algn="ctr" defTabSz="457200" rtl="0" eaLnBrk="0" fontAlgn="base" hangingPunct="0">
        <a:lnSpc>
          <a:spcPct val="93000"/>
        </a:lnSpc>
        <a:spcBef>
          <a:spcPct val="0"/>
        </a:spcBef>
        <a:spcAft>
          <a:spcPct val="0"/>
        </a:spcAft>
        <a:buClr>
          <a:srgbClr val="000000"/>
        </a:buClr>
        <a:buSzPct val="100000"/>
        <a:buFont typeface="Arial" charset="0"/>
        <a:defRPr sz="4400">
          <a:solidFill>
            <a:srgbClr val="000000"/>
          </a:solidFill>
          <a:latin typeface="Arial" charset="0"/>
          <a:cs typeface="Arial" charset="0"/>
        </a:defRPr>
      </a:lvl3pPr>
      <a:lvl4pPr algn="ctr" defTabSz="457200" rtl="0" eaLnBrk="0" fontAlgn="base" hangingPunct="0">
        <a:lnSpc>
          <a:spcPct val="93000"/>
        </a:lnSpc>
        <a:spcBef>
          <a:spcPct val="0"/>
        </a:spcBef>
        <a:spcAft>
          <a:spcPct val="0"/>
        </a:spcAft>
        <a:buClr>
          <a:srgbClr val="000000"/>
        </a:buClr>
        <a:buSzPct val="100000"/>
        <a:buFont typeface="Arial" charset="0"/>
        <a:defRPr sz="4400">
          <a:solidFill>
            <a:srgbClr val="000000"/>
          </a:solidFill>
          <a:latin typeface="Arial" charset="0"/>
          <a:cs typeface="Arial" charset="0"/>
        </a:defRPr>
      </a:lvl4pPr>
      <a:lvl5pPr algn="ctr" defTabSz="457200" rtl="0" eaLnBrk="0" fontAlgn="base" hangingPunct="0">
        <a:lnSpc>
          <a:spcPct val="93000"/>
        </a:lnSpc>
        <a:spcBef>
          <a:spcPct val="0"/>
        </a:spcBef>
        <a:spcAft>
          <a:spcPct val="0"/>
        </a:spcAft>
        <a:buClr>
          <a:srgbClr val="000000"/>
        </a:buClr>
        <a:buSzPct val="100000"/>
        <a:buFont typeface="Arial" charset="0"/>
        <a:defRPr sz="4400">
          <a:solidFill>
            <a:srgbClr val="000000"/>
          </a:solidFill>
          <a:latin typeface="Arial" charset="0"/>
          <a:cs typeface="Arial" charset="0"/>
        </a:defRPr>
      </a:lvl5pPr>
      <a:lvl6pPr marL="457200" algn="ctr" defTabSz="457200" rtl="0" fontAlgn="base">
        <a:lnSpc>
          <a:spcPct val="93000"/>
        </a:lnSpc>
        <a:spcBef>
          <a:spcPct val="0"/>
        </a:spcBef>
        <a:spcAft>
          <a:spcPct val="0"/>
        </a:spcAft>
        <a:buClr>
          <a:srgbClr val="000000"/>
        </a:buClr>
        <a:buSzPct val="100000"/>
        <a:buFont typeface="Arial" charset="0"/>
        <a:defRPr sz="4400">
          <a:solidFill>
            <a:srgbClr val="000000"/>
          </a:solidFill>
          <a:latin typeface="Arial" charset="0"/>
          <a:cs typeface="Arial" charset="0"/>
        </a:defRPr>
      </a:lvl6pPr>
      <a:lvl7pPr marL="914400" algn="ctr" defTabSz="457200" rtl="0" fontAlgn="base">
        <a:lnSpc>
          <a:spcPct val="93000"/>
        </a:lnSpc>
        <a:spcBef>
          <a:spcPct val="0"/>
        </a:spcBef>
        <a:spcAft>
          <a:spcPct val="0"/>
        </a:spcAft>
        <a:buClr>
          <a:srgbClr val="000000"/>
        </a:buClr>
        <a:buSzPct val="100000"/>
        <a:buFont typeface="Arial" charset="0"/>
        <a:defRPr sz="4400">
          <a:solidFill>
            <a:srgbClr val="000000"/>
          </a:solidFill>
          <a:latin typeface="Arial" charset="0"/>
          <a:cs typeface="Arial" charset="0"/>
        </a:defRPr>
      </a:lvl7pPr>
      <a:lvl8pPr marL="1371600" algn="ctr" defTabSz="457200" rtl="0" fontAlgn="base">
        <a:lnSpc>
          <a:spcPct val="93000"/>
        </a:lnSpc>
        <a:spcBef>
          <a:spcPct val="0"/>
        </a:spcBef>
        <a:spcAft>
          <a:spcPct val="0"/>
        </a:spcAft>
        <a:buClr>
          <a:srgbClr val="000000"/>
        </a:buClr>
        <a:buSzPct val="100000"/>
        <a:buFont typeface="Arial" charset="0"/>
        <a:defRPr sz="4400">
          <a:solidFill>
            <a:srgbClr val="000000"/>
          </a:solidFill>
          <a:latin typeface="Arial" charset="0"/>
          <a:cs typeface="Arial" charset="0"/>
        </a:defRPr>
      </a:lvl8pPr>
      <a:lvl9pPr marL="1828800" algn="ctr" defTabSz="457200" rtl="0" fontAlgn="base">
        <a:lnSpc>
          <a:spcPct val="93000"/>
        </a:lnSpc>
        <a:spcBef>
          <a:spcPct val="0"/>
        </a:spcBef>
        <a:spcAft>
          <a:spcPct val="0"/>
        </a:spcAft>
        <a:buClr>
          <a:srgbClr val="000000"/>
        </a:buClr>
        <a:buSzPct val="100000"/>
        <a:buFont typeface="Arial" charset="0"/>
        <a:defRPr sz="4400">
          <a:solidFill>
            <a:srgbClr val="000000"/>
          </a:solidFill>
          <a:latin typeface="Arial" charset="0"/>
          <a:cs typeface="Arial" charset="0"/>
        </a:defRPr>
      </a:lvl9pPr>
    </p:titleStyle>
    <p:bodyStyle>
      <a:lvl1pPr marL="341313" indent="-341313" algn="l" defTabSz="457200" rtl="0" eaLnBrk="0" fontAlgn="base" hangingPunct="0">
        <a:lnSpc>
          <a:spcPct val="93000"/>
        </a:lnSpc>
        <a:spcBef>
          <a:spcPts val="800"/>
        </a:spcBef>
        <a:spcAft>
          <a:spcPct val="0"/>
        </a:spcAft>
        <a:buClr>
          <a:srgbClr val="000000"/>
        </a:buClr>
        <a:buSzPct val="100000"/>
        <a:buFont typeface="Arial" charset="0"/>
        <a:buChar char="•"/>
        <a:defRPr sz="3200">
          <a:solidFill>
            <a:srgbClr val="000000"/>
          </a:solidFill>
          <a:latin typeface="+mn-lt"/>
          <a:ea typeface="+mn-ea"/>
          <a:cs typeface="+mn-cs"/>
        </a:defRPr>
      </a:lvl1pPr>
      <a:lvl2pPr marL="741363" indent="-284163" algn="l" defTabSz="457200" rtl="0" eaLnBrk="0" fontAlgn="base" hangingPunct="0">
        <a:lnSpc>
          <a:spcPct val="93000"/>
        </a:lnSpc>
        <a:spcBef>
          <a:spcPts val="700"/>
        </a:spcBef>
        <a:spcAft>
          <a:spcPct val="0"/>
        </a:spcAft>
        <a:buClr>
          <a:srgbClr val="000000"/>
        </a:buClr>
        <a:buSzPct val="100000"/>
        <a:buFont typeface="Arial" charset="0"/>
        <a:buChar char="–"/>
        <a:defRPr sz="2800">
          <a:solidFill>
            <a:srgbClr val="000000"/>
          </a:solidFill>
          <a:latin typeface="+mn-lt"/>
          <a:cs typeface="+mn-cs"/>
        </a:defRPr>
      </a:lvl2pPr>
      <a:lvl3pPr marL="1143000" indent="-228600" algn="l" defTabSz="457200" rtl="0" eaLnBrk="0" fontAlgn="base" hangingPunct="0">
        <a:lnSpc>
          <a:spcPct val="93000"/>
        </a:lnSpc>
        <a:spcBef>
          <a:spcPts val="600"/>
        </a:spcBef>
        <a:spcAft>
          <a:spcPct val="0"/>
        </a:spcAft>
        <a:buClr>
          <a:srgbClr val="000000"/>
        </a:buClr>
        <a:buSzPct val="100000"/>
        <a:buFont typeface="Arial" charset="0"/>
        <a:buChar char="•"/>
        <a:defRPr sz="2400">
          <a:solidFill>
            <a:srgbClr val="000000"/>
          </a:solidFill>
          <a:latin typeface="+mn-lt"/>
          <a:cs typeface="+mn-cs"/>
        </a:defRPr>
      </a:lvl3pPr>
      <a:lvl4pPr marL="1600200" indent="-228600" algn="l" defTabSz="457200" rtl="0" eaLnBrk="0" fontAlgn="base" hangingPunct="0">
        <a:lnSpc>
          <a:spcPct val="93000"/>
        </a:lnSpc>
        <a:spcBef>
          <a:spcPts val="500"/>
        </a:spcBef>
        <a:spcAft>
          <a:spcPct val="0"/>
        </a:spcAft>
        <a:buClr>
          <a:srgbClr val="000000"/>
        </a:buClr>
        <a:buSzPct val="100000"/>
        <a:buFont typeface="Arial" charset="0"/>
        <a:buChar char="–"/>
        <a:defRPr sz="2000">
          <a:solidFill>
            <a:srgbClr val="000000"/>
          </a:solidFill>
          <a:latin typeface="+mn-lt"/>
          <a:cs typeface="+mn-cs"/>
        </a:defRPr>
      </a:lvl4pPr>
      <a:lvl5pPr marL="2057400" indent="-228600" algn="l" defTabSz="457200" rtl="0" eaLnBrk="0" fontAlgn="base" hangingPunct="0">
        <a:lnSpc>
          <a:spcPct val="93000"/>
        </a:lnSpc>
        <a:spcBef>
          <a:spcPts val="500"/>
        </a:spcBef>
        <a:spcAft>
          <a:spcPct val="0"/>
        </a:spcAft>
        <a:buClr>
          <a:srgbClr val="000000"/>
        </a:buClr>
        <a:buSzPct val="100000"/>
        <a:buFont typeface="Arial" charset="0"/>
        <a:buChar char="»"/>
        <a:defRPr sz="2000">
          <a:solidFill>
            <a:srgbClr val="000000"/>
          </a:solidFill>
          <a:latin typeface="+mn-lt"/>
          <a:cs typeface="+mn-cs"/>
        </a:defRPr>
      </a:lvl5pPr>
      <a:lvl6pPr marL="2514600" indent="-228600" algn="l" defTabSz="457200" rtl="0" fontAlgn="base">
        <a:lnSpc>
          <a:spcPct val="93000"/>
        </a:lnSpc>
        <a:spcBef>
          <a:spcPts val="500"/>
        </a:spcBef>
        <a:spcAft>
          <a:spcPct val="0"/>
        </a:spcAft>
        <a:buClr>
          <a:srgbClr val="000000"/>
        </a:buClr>
        <a:buSzPct val="100000"/>
        <a:buFont typeface="Arial" charset="0"/>
        <a:buChar char="»"/>
        <a:defRPr sz="2000">
          <a:solidFill>
            <a:srgbClr val="000000"/>
          </a:solidFill>
          <a:latin typeface="+mn-lt"/>
          <a:cs typeface="+mn-cs"/>
        </a:defRPr>
      </a:lvl6pPr>
      <a:lvl7pPr marL="2971800" indent="-228600" algn="l" defTabSz="457200" rtl="0" fontAlgn="base">
        <a:lnSpc>
          <a:spcPct val="93000"/>
        </a:lnSpc>
        <a:spcBef>
          <a:spcPts val="500"/>
        </a:spcBef>
        <a:spcAft>
          <a:spcPct val="0"/>
        </a:spcAft>
        <a:buClr>
          <a:srgbClr val="000000"/>
        </a:buClr>
        <a:buSzPct val="100000"/>
        <a:buFont typeface="Arial" charset="0"/>
        <a:buChar char="»"/>
        <a:defRPr sz="2000">
          <a:solidFill>
            <a:srgbClr val="000000"/>
          </a:solidFill>
          <a:latin typeface="+mn-lt"/>
          <a:cs typeface="+mn-cs"/>
        </a:defRPr>
      </a:lvl7pPr>
      <a:lvl8pPr marL="3429000" indent="-228600" algn="l" defTabSz="457200" rtl="0" fontAlgn="base">
        <a:lnSpc>
          <a:spcPct val="93000"/>
        </a:lnSpc>
        <a:spcBef>
          <a:spcPts val="500"/>
        </a:spcBef>
        <a:spcAft>
          <a:spcPct val="0"/>
        </a:spcAft>
        <a:buClr>
          <a:srgbClr val="000000"/>
        </a:buClr>
        <a:buSzPct val="100000"/>
        <a:buFont typeface="Arial" charset="0"/>
        <a:buChar char="»"/>
        <a:defRPr sz="2000">
          <a:solidFill>
            <a:srgbClr val="000000"/>
          </a:solidFill>
          <a:latin typeface="+mn-lt"/>
          <a:cs typeface="+mn-cs"/>
        </a:defRPr>
      </a:lvl8pPr>
      <a:lvl9pPr marL="3886200" indent="-228600" algn="l" defTabSz="457200" rtl="0" fontAlgn="base">
        <a:lnSpc>
          <a:spcPct val="93000"/>
        </a:lnSpc>
        <a:spcBef>
          <a:spcPts val="500"/>
        </a:spcBef>
        <a:spcAft>
          <a:spcPct val="0"/>
        </a:spcAft>
        <a:buClr>
          <a:srgbClr val="000000"/>
        </a:buClr>
        <a:buSzPct val="100000"/>
        <a:buFont typeface="Arial" charset="0"/>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26.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image" Target="../media/image14.wmf"/><Relationship Id="rId18" Type="http://schemas.openxmlformats.org/officeDocument/2006/relationships/oleObject" Target="../embeddings/oleObject2.bin"/><Relationship Id="rId3" Type="http://schemas.openxmlformats.org/officeDocument/2006/relationships/notesSlide" Target="../notesSlides/notesSlide4.xml"/><Relationship Id="rId7" Type="http://schemas.openxmlformats.org/officeDocument/2006/relationships/image" Target="../media/image8.wmf"/><Relationship Id="rId12" Type="http://schemas.openxmlformats.org/officeDocument/2006/relationships/image" Target="../media/image13.wmf"/><Relationship Id="rId17" Type="http://schemas.openxmlformats.org/officeDocument/2006/relationships/oleObject" Target="../embeddings/oleObject1.bin"/><Relationship Id="rId2" Type="http://schemas.openxmlformats.org/officeDocument/2006/relationships/slideLayout" Target="../slideLayouts/slideLayout68.xml"/><Relationship Id="rId16" Type="http://schemas.openxmlformats.org/officeDocument/2006/relationships/image" Target="../media/image17.wmf"/><Relationship Id="rId1" Type="http://schemas.openxmlformats.org/officeDocument/2006/relationships/vmlDrawing" Target="../drawings/vmlDrawing1.vml"/><Relationship Id="rId6" Type="http://schemas.openxmlformats.org/officeDocument/2006/relationships/image" Target="../media/image7.wmf"/><Relationship Id="rId11" Type="http://schemas.openxmlformats.org/officeDocument/2006/relationships/image" Target="../media/image12.wmf"/><Relationship Id="rId5" Type="http://schemas.openxmlformats.org/officeDocument/2006/relationships/image" Target="../media/image6.wmf"/><Relationship Id="rId15" Type="http://schemas.openxmlformats.org/officeDocument/2006/relationships/image" Target="../media/image16.wmf"/><Relationship Id="rId10" Type="http://schemas.openxmlformats.org/officeDocument/2006/relationships/image" Target="../media/image11.wmf"/><Relationship Id="rId4" Type="http://schemas.openxmlformats.org/officeDocument/2006/relationships/image" Target="../media/image5.png"/><Relationship Id="rId9" Type="http://schemas.openxmlformats.org/officeDocument/2006/relationships/image" Target="../media/image10.wmf"/><Relationship Id="rId14" Type="http://schemas.openxmlformats.org/officeDocument/2006/relationships/image" Target="../media/image15.w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image" Target="../media/image14.wmf"/><Relationship Id="rId18" Type="http://schemas.openxmlformats.org/officeDocument/2006/relationships/oleObject" Target="../embeddings/oleObject4.bin"/><Relationship Id="rId3" Type="http://schemas.openxmlformats.org/officeDocument/2006/relationships/notesSlide" Target="../notesSlides/notesSlide6.xml"/><Relationship Id="rId7" Type="http://schemas.openxmlformats.org/officeDocument/2006/relationships/image" Target="../media/image8.wmf"/><Relationship Id="rId12" Type="http://schemas.openxmlformats.org/officeDocument/2006/relationships/image" Target="../media/image13.wmf"/><Relationship Id="rId17" Type="http://schemas.openxmlformats.org/officeDocument/2006/relationships/oleObject" Target="../embeddings/oleObject3.bin"/><Relationship Id="rId2" Type="http://schemas.openxmlformats.org/officeDocument/2006/relationships/slideLayout" Target="../slideLayouts/slideLayout68.xml"/><Relationship Id="rId16" Type="http://schemas.openxmlformats.org/officeDocument/2006/relationships/image" Target="../media/image17.wmf"/><Relationship Id="rId1" Type="http://schemas.openxmlformats.org/officeDocument/2006/relationships/vmlDrawing" Target="../drawings/vmlDrawing2.vml"/><Relationship Id="rId6" Type="http://schemas.openxmlformats.org/officeDocument/2006/relationships/image" Target="../media/image7.wmf"/><Relationship Id="rId11" Type="http://schemas.openxmlformats.org/officeDocument/2006/relationships/image" Target="../media/image12.wmf"/><Relationship Id="rId5" Type="http://schemas.openxmlformats.org/officeDocument/2006/relationships/image" Target="../media/image6.wmf"/><Relationship Id="rId15" Type="http://schemas.openxmlformats.org/officeDocument/2006/relationships/image" Target="../media/image16.wmf"/><Relationship Id="rId10" Type="http://schemas.openxmlformats.org/officeDocument/2006/relationships/image" Target="../media/image11.wmf"/><Relationship Id="rId4" Type="http://schemas.openxmlformats.org/officeDocument/2006/relationships/image" Target="../media/image5.png"/><Relationship Id="rId9" Type="http://schemas.openxmlformats.org/officeDocument/2006/relationships/image" Target="../media/image10.wmf"/><Relationship Id="rId14" Type="http://schemas.openxmlformats.org/officeDocument/2006/relationships/image" Target="../media/image15.wmf"/></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image" Target="../media/image14.wmf"/><Relationship Id="rId18" Type="http://schemas.openxmlformats.org/officeDocument/2006/relationships/oleObject" Target="../embeddings/oleObject6.bin"/><Relationship Id="rId3" Type="http://schemas.openxmlformats.org/officeDocument/2006/relationships/notesSlide" Target="../notesSlides/notesSlide16.xml"/><Relationship Id="rId7" Type="http://schemas.openxmlformats.org/officeDocument/2006/relationships/image" Target="../media/image8.wmf"/><Relationship Id="rId12" Type="http://schemas.openxmlformats.org/officeDocument/2006/relationships/image" Target="../media/image13.wmf"/><Relationship Id="rId17" Type="http://schemas.openxmlformats.org/officeDocument/2006/relationships/oleObject" Target="../embeddings/oleObject5.bin"/><Relationship Id="rId2" Type="http://schemas.openxmlformats.org/officeDocument/2006/relationships/slideLayout" Target="../slideLayouts/slideLayout68.xml"/><Relationship Id="rId16" Type="http://schemas.openxmlformats.org/officeDocument/2006/relationships/image" Target="../media/image17.wmf"/><Relationship Id="rId1" Type="http://schemas.openxmlformats.org/officeDocument/2006/relationships/vmlDrawing" Target="../drawings/vmlDrawing3.vml"/><Relationship Id="rId6" Type="http://schemas.openxmlformats.org/officeDocument/2006/relationships/image" Target="../media/image7.wmf"/><Relationship Id="rId11" Type="http://schemas.openxmlformats.org/officeDocument/2006/relationships/image" Target="../media/image12.wmf"/><Relationship Id="rId5" Type="http://schemas.openxmlformats.org/officeDocument/2006/relationships/image" Target="../media/image6.wmf"/><Relationship Id="rId15" Type="http://schemas.openxmlformats.org/officeDocument/2006/relationships/image" Target="../media/image16.wmf"/><Relationship Id="rId10" Type="http://schemas.openxmlformats.org/officeDocument/2006/relationships/image" Target="../media/image11.wmf"/><Relationship Id="rId4" Type="http://schemas.openxmlformats.org/officeDocument/2006/relationships/image" Target="../media/image5.png"/><Relationship Id="rId9" Type="http://schemas.openxmlformats.org/officeDocument/2006/relationships/image" Target="../media/image10.wmf"/><Relationship Id="rId14" Type="http://schemas.openxmlformats.org/officeDocument/2006/relationships/image" Target="../media/image15.w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image" Target="../media/image14.wmf"/><Relationship Id="rId18" Type="http://schemas.openxmlformats.org/officeDocument/2006/relationships/oleObject" Target="../embeddings/oleObject8.bin"/><Relationship Id="rId3" Type="http://schemas.openxmlformats.org/officeDocument/2006/relationships/notesSlide" Target="../notesSlides/notesSlide18.xml"/><Relationship Id="rId7" Type="http://schemas.openxmlformats.org/officeDocument/2006/relationships/image" Target="../media/image8.wmf"/><Relationship Id="rId12" Type="http://schemas.openxmlformats.org/officeDocument/2006/relationships/image" Target="../media/image13.wmf"/><Relationship Id="rId17" Type="http://schemas.openxmlformats.org/officeDocument/2006/relationships/oleObject" Target="../embeddings/oleObject7.bin"/><Relationship Id="rId2" Type="http://schemas.openxmlformats.org/officeDocument/2006/relationships/slideLayout" Target="../slideLayouts/slideLayout68.xml"/><Relationship Id="rId16" Type="http://schemas.openxmlformats.org/officeDocument/2006/relationships/image" Target="../media/image17.wmf"/><Relationship Id="rId1" Type="http://schemas.openxmlformats.org/officeDocument/2006/relationships/vmlDrawing" Target="../drawings/vmlDrawing4.vml"/><Relationship Id="rId6" Type="http://schemas.openxmlformats.org/officeDocument/2006/relationships/image" Target="../media/image7.wmf"/><Relationship Id="rId11" Type="http://schemas.openxmlformats.org/officeDocument/2006/relationships/image" Target="../media/image12.wmf"/><Relationship Id="rId5" Type="http://schemas.openxmlformats.org/officeDocument/2006/relationships/image" Target="../media/image6.wmf"/><Relationship Id="rId15" Type="http://schemas.openxmlformats.org/officeDocument/2006/relationships/image" Target="../media/image16.wmf"/><Relationship Id="rId10" Type="http://schemas.openxmlformats.org/officeDocument/2006/relationships/image" Target="../media/image11.wmf"/><Relationship Id="rId4" Type="http://schemas.openxmlformats.org/officeDocument/2006/relationships/image" Target="../media/image5.png"/><Relationship Id="rId9" Type="http://schemas.openxmlformats.org/officeDocument/2006/relationships/image" Target="../media/image10.wmf"/><Relationship Id="rId14" Type="http://schemas.openxmlformats.org/officeDocument/2006/relationships/image" Target="../media/image15.wm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38.xml"/><Relationship Id="rId1" Type="http://schemas.openxmlformats.org/officeDocument/2006/relationships/vmlDrawing" Target="../drawings/vmlDrawing5.vml"/><Relationship Id="rId4" Type="http://schemas.openxmlformats.org/officeDocument/2006/relationships/oleObject" Target="../embeddings/oleObject9.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3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8.xml"/></Relationships>
</file>

<file path=ppt/slides/_rels/slide22.xml.rels><?xml version="1.0" encoding="UTF-8" standalone="yes"?>
<Relationships xmlns="http://schemas.openxmlformats.org/package/2006/relationships"><Relationship Id="rId8" Type="http://schemas.openxmlformats.org/officeDocument/2006/relationships/image" Target="../media/image9.wmf"/><Relationship Id="rId13" Type="http://schemas.openxmlformats.org/officeDocument/2006/relationships/image" Target="../media/image14.wmf"/><Relationship Id="rId18" Type="http://schemas.openxmlformats.org/officeDocument/2006/relationships/oleObject" Target="../embeddings/oleObject11.bin"/><Relationship Id="rId3" Type="http://schemas.openxmlformats.org/officeDocument/2006/relationships/notesSlide" Target="../notesSlides/notesSlide22.xml"/><Relationship Id="rId7" Type="http://schemas.openxmlformats.org/officeDocument/2006/relationships/image" Target="../media/image8.wmf"/><Relationship Id="rId12" Type="http://schemas.openxmlformats.org/officeDocument/2006/relationships/image" Target="../media/image13.wmf"/><Relationship Id="rId17" Type="http://schemas.openxmlformats.org/officeDocument/2006/relationships/oleObject" Target="../embeddings/oleObject10.bin"/><Relationship Id="rId2" Type="http://schemas.openxmlformats.org/officeDocument/2006/relationships/slideLayout" Target="../slideLayouts/slideLayout238.xml"/><Relationship Id="rId16" Type="http://schemas.openxmlformats.org/officeDocument/2006/relationships/image" Target="../media/image17.wmf"/><Relationship Id="rId1" Type="http://schemas.openxmlformats.org/officeDocument/2006/relationships/vmlDrawing" Target="../drawings/vmlDrawing6.vml"/><Relationship Id="rId6" Type="http://schemas.openxmlformats.org/officeDocument/2006/relationships/image" Target="../media/image7.wmf"/><Relationship Id="rId11" Type="http://schemas.openxmlformats.org/officeDocument/2006/relationships/image" Target="../media/image12.wmf"/><Relationship Id="rId5" Type="http://schemas.openxmlformats.org/officeDocument/2006/relationships/image" Target="../media/image6.wmf"/><Relationship Id="rId15" Type="http://schemas.openxmlformats.org/officeDocument/2006/relationships/image" Target="../media/image16.wmf"/><Relationship Id="rId10" Type="http://schemas.openxmlformats.org/officeDocument/2006/relationships/image" Target="../media/image11.wmf"/><Relationship Id="rId4" Type="http://schemas.openxmlformats.org/officeDocument/2006/relationships/image" Target="../media/image5.png"/><Relationship Id="rId9" Type="http://schemas.openxmlformats.org/officeDocument/2006/relationships/image" Target="../media/image10.wmf"/><Relationship Id="rId14" Type="http://schemas.openxmlformats.org/officeDocument/2006/relationships/image" Target="../media/image15.wmf"/></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227.xm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74.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6.xml"/><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2.xml"/></Relationships>
</file>

<file path=ppt/slides/_rels/slide4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5.xml"/><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0.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3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0.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9.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0.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3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35.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35.xml"/></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139.xml"/><Relationship Id="rId1" Type="http://schemas.openxmlformats.org/officeDocument/2006/relationships/themeOverride" Target="../theme/themeOverride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3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35.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30.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30.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30.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30.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30.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156.xml"/><Relationship Id="rId1" Type="http://schemas.openxmlformats.org/officeDocument/2006/relationships/themeOverride" Target="../theme/themeOverride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56.xml"/></Relationships>
</file>

<file path=ppt/slides/_rels/slide7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8.xml"/><Relationship Id="rId1" Type="http://schemas.openxmlformats.org/officeDocument/2006/relationships/slideLayout" Target="../slideLayouts/slideLayout156.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9.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4.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4.xml"/></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86.xml"/><Relationship Id="rId2" Type="http://schemas.openxmlformats.org/officeDocument/2006/relationships/slideLayout" Target="../slideLayouts/slideLayout139.xml"/><Relationship Id="rId1" Type="http://schemas.openxmlformats.org/officeDocument/2006/relationships/themeOverride" Target="../theme/themeOverride3.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50.xml"/></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88.xml"/><Relationship Id="rId2" Type="http://schemas.openxmlformats.org/officeDocument/2006/relationships/slideLayout" Target="../slideLayouts/slideLayout139.xml"/><Relationship Id="rId1" Type="http://schemas.openxmlformats.org/officeDocument/2006/relationships/themeOverride" Target="../theme/themeOverride4.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50.xml"/></Relationships>
</file>

<file path=ppt/slides/_rels/slide90.xml.rels><?xml version="1.0" encoding="UTF-8" standalone="yes"?>
<Relationships xmlns="http://schemas.openxmlformats.org/package/2006/relationships"><Relationship Id="rId3" Type="http://schemas.openxmlformats.org/officeDocument/2006/relationships/notesSlide" Target="../notesSlides/notesSlide90.xml"/><Relationship Id="rId2" Type="http://schemas.openxmlformats.org/officeDocument/2006/relationships/slideLayout" Target="../slideLayouts/slideLayout139.xml"/><Relationship Id="rId1" Type="http://schemas.openxmlformats.org/officeDocument/2006/relationships/themeOverride" Target="../theme/themeOverride5.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50.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4.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4.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4.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4.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35.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5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5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6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8.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8.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194.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9.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4.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4.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4.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19.xml"/></Relationships>
</file>

<file path=ppt/slides/_rels/slide10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08.xml"/><Relationship Id="rId1" Type="http://schemas.openxmlformats.org/officeDocument/2006/relationships/slideLayout" Target="../slideLayouts/slideLayout35.xml"/></Relationships>
</file>

<file path=ppt/slides/_rels/slide10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09.xml"/><Relationship Id="rId1" Type="http://schemas.openxmlformats.org/officeDocument/2006/relationships/slideLayout" Target="../slideLayouts/slideLayout35.xml"/></Relationships>
</file>

<file path=ppt/slides/_rels/slide110.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10.xml"/><Relationship Id="rId1" Type="http://schemas.openxmlformats.org/officeDocument/2006/relationships/slideLayout" Target="../slideLayouts/slideLayout35.xml"/></Relationships>
</file>

<file path=ppt/slides/_rels/slide11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11.xml"/><Relationship Id="rId1" Type="http://schemas.openxmlformats.org/officeDocument/2006/relationships/slideLayout" Target="../slideLayouts/slideLayout35.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35.xml"/></Relationships>
</file>

<file path=ppt/slides/_rels/slide113.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13.xml"/><Relationship Id="rId1" Type="http://schemas.openxmlformats.org/officeDocument/2006/relationships/slideLayout" Target="../slideLayouts/slideLayout35.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95.xml"/></Relationships>
</file>

<file path=ppt/slides/_rels/slide115.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15.xml"/><Relationship Id="rId1" Type="http://schemas.openxmlformats.org/officeDocument/2006/relationships/slideLayout" Target="../slideLayouts/slideLayout35.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95.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35.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35.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95.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95.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95.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95.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95.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95.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95.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95.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95.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95.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35.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35.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35.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35.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35.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35.xml"/></Relationships>
</file>

<file path=ppt/slides/_rels/slide1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5.xml"/><Relationship Id="rId1" Type="http://schemas.openxmlformats.org/officeDocument/2006/relationships/slideLayout" Target="../slideLayouts/slideLayout106.xml"/></Relationships>
</file>

<file path=ppt/slides/_rels/slide1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36.xml"/><Relationship Id="rId1" Type="http://schemas.openxmlformats.org/officeDocument/2006/relationships/slideLayout" Target="../slideLayouts/slideLayout95.xml"/></Relationships>
</file>

<file path=ppt/slides/_rels/slide13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37.xml"/><Relationship Id="rId1" Type="http://schemas.openxmlformats.org/officeDocument/2006/relationships/slideLayout" Target="../slideLayouts/slideLayout95.xml"/></Relationships>
</file>

<file path=ppt/slides/_rels/slide1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8.xml"/><Relationship Id="rId1" Type="http://schemas.openxmlformats.org/officeDocument/2006/relationships/slideLayout" Target="../slideLayouts/slideLayout95.xml"/><Relationship Id="rId5" Type="http://schemas.openxmlformats.org/officeDocument/2006/relationships/image" Target="../media/image31.png"/><Relationship Id="rId4" Type="http://schemas.openxmlformats.org/officeDocument/2006/relationships/image" Target="../media/image30.png"/></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95.xml"/></Relationships>
</file>

<file path=ppt/slides/_rels/slide1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0.xml"/><Relationship Id="rId1" Type="http://schemas.openxmlformats.org/officeDocument/2006/relationships/slideLayout" Target="../slideLayouts/slideLayout95.xml"/><Relationship Id="rId4" Type="http://schemas.openxmlformats.org/officeDocument/2006/relationships/image" Target="../media/image33.jpeg"/></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19.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52.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10.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24.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4.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24.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87.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87.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87.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85.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87.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24.xml"/></Relationships>
</file>

<file path=ppt/slides/_rels/slide15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54.xml"/><Relationship Id="rId1" Type="http://schemas.openxmlformats.org/officeDocument/2006/relationships/slideLayout" Target="../slideLayouts/slideLayout57.xml"/><Relationship Id="rId5" Type="http://schemas.openxmlformats.org/officeDocument/2006/relationships/image" Target="../media/image36.jpeg"/><Relationship Id="rId4" Type="http://schemas.openxmlformats.org/officeDocument/2006/relationships/image" Target="../media/image35.jpeg"/></Relationships>
</file>

<file path=ppt/slides/_rels/slide15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5.xml"/><Relationship Id="rId1" Type="http://schemas.openxmlformats.org/officeDocument/2006/relationships/slideLayout" Target="../slideLayouts/slideLayout35.xml"/><Relationship Id="rId4" Type="http://schemas.openxmlformats.org/officeDocument/2006/relationships/image" Target="../media/image38.jpeg"/></Relationships>
</file>

<file path=ppt/slides/_rels/slide15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56.xml"/><Relationship Id="rId1" Type="http://schemas.openxmlformats.org/officeDocument/2006/relationships/slideLayout" Target="../slideLayouts/slideLayout35.xml"/></Relationships>
</file>

<file path=ppt/slides/_rels/slide15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7.xml"/><Relationship Id="rId1" Type="http://schemas.openxmlformats.org/officeDocument/2006/relationships/slideLayout" Target="../slideLayouts/slideLayout35.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1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59.xml"/><Relationship Id="rId1" Type="http://schemas.openxmlformats.org/officeDocument/2006/relationships/slideLayout" Target="../slideLayouts/slideLayout172.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60.xml"/><Relationship Id="rId1" Type="http://schemas.openxmlformats.org/officeDocument/2006/relationships/slideLayout" Target="../slideLayouts/slideLayout17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61.xml"/><Relationship Id="rId1" Type="http://schemas.openxmlformats.org/officeDocument/2006/relationships/slideLayout" Target="../slideLayouts/slideLayout183.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62.xml"/><Relationship Id="rId1" Type="http://schemas.openxmlformats.org/officeDocument/2006/relationships/slideLayout" Target="../slideLayouts/slideLayout171.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63.xml"/><Relationship Id="rId1" Type="http://schemas.openxmlformats.org/officeDocument/2006/relationships/slideLayout" Target="../slideLayouts/slideLayout12.xml"/></Relationships>
</file>

<file path=ppt/slides/_rels/slide16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4.xml"/><Relationship Id="rId1" Type="http://schemas.openxmlformats.org/officeDocument/2006/relationships/slideLayout" Target="../slideLayouts/slideLayout172.xml"/><Relationship Id="rId4" Type="http://schemas.openxmlformats.org/officeDocument/2006/relationships/image" Target="../media/image42.png"/></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65.xml"/><Relationship Id="rId1" Type="http://schemas.openxmlformats.org/officeDocument/2006/relationships/slideLayout" Target="../slideLayouts/slideLayout63.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66.xml"/><Relationship Id="rId1" Type="http://schemas.openxmlformats.org/officeDocument/2006/relationships/slideLayout" Target="../slideLayouts/slideLayout24.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67.xml"/><Relationship Id="rId1" Type="http://schemas.openxmlformats.org/officeDocument/2006/relationships/slideLayout" Target="../slideLayouts/slideLayout156.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68.xml"/><Relationship Id="rId1" Type="http://schemas.openxmlformats.org/officeDocument/2006/relationships/slideLayout" Target="../slideLayouts/slideLayout30.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69.xml"/><Relationship Id="rId1" Type="http://schemas.openxmlformats.org/officeDocument/2006/relationships/slideLayout" Target="../slideLayouts/slideLayout156.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170.xml"/><Relationship Id="rId1" Type="http://schemas.openxmlformats.org/officeDocument/2006/relationships/slideLayout" Target="../slideLayouts/slideLayout30.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71.xml"/><Relationship Id="rId1" Type="http://schemas.openxmlformats.org/officeDocument/2006/relationships/slideLayout" Target="../slideLayouts/slideLayout30.xml"/></Relationships>
</file>

<file path=ppt/slides/_rels/slide172.xml.rels><?xml version="1.0" encoding="UTF-8" standalone="yes"?>
<Relationships xmlns="http://schemas.openxmlformats.org/package/2006/relationships"><Relationship Id="rId3" Type="http://schemas.openxmlformats.org/officeDocument/2006/relationships/notesSlide" Target="../notesSlides/notesSlide172.xml"/><Relationship Id="rId2" Type="http://schemas.openxmlformats.org/officeDocument/2006/relationships/slideLayout" Target="../slideLayouts/slideLayout24.xml"/><Relationship Id="rId1" Type="http://schemas.openxmlformats.org/officeDocument/2006/relationships/vmlDrawing" Target="../drawings/vmlDrawing7.vml"/><Relationship Id="rId6" Type="http://schemas.openxmlformats.org/officeDocument/2006/relationships/oleObject" Target="../embeddings/oleObject14.bin"/><Relationship Id="rId5" Type="http://schemas.openxmlformats.org/officeDocument/2006/relationships/oleObject" Target="../embeddings/oleObject13.bin"/><Relationship Id="rId4" Type="http://schemas.openxmlformats.org/officeDocument/2006/relationships/oleObject" Target="../embeddings/oleObject12.bin"/></Relationships>
</file>

<file path=ppt/slides/_rels/slide173.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notesSlide" Target="../notesSlides/notesSlide173.xml"/><Relationship Id="rId7" Type="http://schemas.openxmlformats.org/officeDocument/2006/relationships/oleObject" Target="../embeddings/oleObject18.bin"/><Relationship Id="rId2" Type="http://schemas.openxmlformats.org/officeDocument/2006/relationships/slideLayout" Target="../slideLayouts/slideLayout35.xml"/><Relationship Id="rId1" Type="http://schemas.openxmlformats.org/officeDocument/2006/relationships/vmlDrawing" Target="../drawings/vmlDrawing8.vml"/><Relationship Id="rId6" Type="http://schemas.openxmlformats.org/officeDocument/2006/relationships/oleObject" Target="../embeddings/oleObject17.bin"/><Relationship Id="rId5" Type="http://schemas.openxmlformats.org/officeDocument/2006/relationships/oleObject" Target="../embeddings/oleObject16.bin"/><Relationship Id="rId4" Type="http://schemas.openxmlformats.org/officeDocument/2006/relationships/oleObject" Target="../embeddings/oleObject15.bin"/><Relationship Id="rId9" Type="http://schemas.openxmlformats.org/officeDocument/2006/relationships/oleObject" Target="../embeddings/oleObject20.bin"/></Relationships>
</file>

<file path=ppt/slides/_rels/slide174.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tags" Target="../tags/tag1.xml"/><Relationship Id="rId1" Type="http://schemas.openxmlformats.org/officeDocument/2006/relationships/vmlDrawing" Target="../drawings/vmlDrawing9.vml"/><Relationship Id="rId6" Type="http://schemas.openxmlformats.org/officeDocument/2006/relationships/image" Target="../media/image52.png"/><Relationship Id="rId5" Type="http://schemas.openxmlformats.org/officeDocument/2006/relationships/oleObject" Target="../embeddings/oleObject21.bin"/><Relationship Id="rId4" Type="http://schemas.openxmlformats.org/officeDocument/2006/relationships/notesSlide" Target="../notesSlides/notesSlide174.xml"/></Relationships>
</file>

<file path=ppt/slides/_rels/slide175.xml.rels><?xml version="1.0" encoding="UTF-8" standalone="yes"?>
<Relationships xmlns="http://schemas.openxmlformats.org/package/2006/relationships"><Relationship Id="rId3" Type="http://schemas.openxmlformats.org/officeDocument/2006/relationships/notesSlide" Target="../notesSlides/notesSlide175.xml"/><Relationship Id="rId2" Type="http://schemas.openxmlformats.org/officeDocument/2006/relationships/slideLayout" Target="../slideLayouts/slideLayout35.xml"/><Relationship Id="rId1" Type="http://schemas.openxmlformats.org/officeDocument/2006/relationships/vmlDrawing" Target="../drawings/vmlDrawing10.vml"/><Relationship Id="rId6" Type="http://schemas.openxmlformats.org/officeDocument/2006/relationships/oleObject" Target="../embeddings/oleObject24.bin"/><Relationship Id="rId5" Type="http://schemas.openxmlformats.org/officeDocument/2006/relationships/oleObject" Target="../embeddings/oleObject23.bin"/><Relationship Id="rId4" Type="http://schemas.openxmlformats.org/officeDocument/2006/relationships/oleObject" Target="../embeddings/oleObject22.bin"/></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76.xml"/><Relationship Id="rId1" Type="http://schemas.openxmlformats.org/officeDocument/2006/relationships/slideLayout" Target="../slideLayouts/slideLayout35.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177.xml"/><Relationship Id="rId1" Type="http://schemas.openxmlformats.org/officeDocument/2006/relationships/slideLayout" Target="../slideLayouts/slideLayout35.xml"/></Relationships>
</file>

<file path=ppt/slides/_rels/slide178.xml.rels><?xml version="1.0" encoding="UTF-8" standalone="yes"?>
<Relationships xmlns="http://schemas.openxmlformats.org/package/2006/relationships"><Relationship Id="rId3" Type="http://schemas.openxmlformats.org/officeDocument/2006/relationships/notesSlide" Target="../notesSlides/notesSlide178.xml"/><Relationship Id="rId2" Type="http://schemas.openxmlformats.org/officeDocument/2006/relationships/slideLayout" Target="../slideLayouts/slideLayout35.xml"/><Relationship Id="rId1" Type="http://schemas.openxmlformats.org/officeDocument/2006/relationships/vmlDrawing" Target="../drawings/vmlDrawing11.vml"/><Relationship Id="rId5" Type="http://schemas.openxmlformats.org/officeDocument/2006/relationships/oleObject" Target="../embeddings/oleObject26.bin"/><Relationship Id="rId4" Type="http://schemas.openxmlformats.org/officeDocument/2006/relationships/oleObject" Target="../embeddings/oleObject25.bin"/></Relationships>
</file>

<file path=ppt/slides/_rels/slide179.xml.rels><?xml version="1.0" encoding="UTF-8" standalone="yes"?>
<Relationships xmlns="http://schemas.openxmlformats.org/package/2006/relationships"><Relationship Id="rId3" Type="http://schemas.openxmlformats.org/officeDocument/2006/relationships/notesSlide" Target="../notesSlides/notesSlide179.xml"/><Relationship Id="rId7" Type="http://schemas.openxmlformats.org/officeDocument/2006/relationships/oleObject" Target="../embeddings/oleObject30.bin"/><Relationship Id="rId2" Type="http://schemas.openxmlformats.org/officeDocument/2006/relationships/slideLayout" Target="../slideLayouts/slideLayout35.xml"/><Relationship Id="rId1" Type="http://schemas.openxmlformats.org/officeDocument/2006/relationships/vmlDrawing" Target="../drawings/vmlDrawing12.vml"/><Relationship Id="rId6" Type="http://schemas.openxmlformats.org/officeDocument/2006/relationships/oleObject" Target="../embeddings/oleObject29.bin"/><Relationship Id="rId5" Type="http://schemas.openxmlformats.org/officeDocument/2006/relationships/oleObject" Target="../embeddings/oleObject28.bin"/><Relationship Id="rId4" Type="http://schemas.openxmlformats.org/officeDocument/2006/relationships/oleObject" Target="../embeddings/oleObject27.bin"/></Relationships>
</file>

<file path=ppt/slides/_rels/slide180.xml.rels><?xml version="1.0" encoding="UTF-8" standalone="yes"?>
<Relationships xmlns="http://schemas.openxmlformats.org/package/2006/relationships"><Relationship Id="rId3" Type="http://schemas.openxmlformats.org/officeDocument/2006/relationships/notesSlide" Target="../notesSlides/notesSlide180.xml"/><Relationship Id="rId2" Type="http://schemas.openxmlformats.org/officeDocument/2006/relationships/slideLayout" Target="../slideLayouts/slideLayout35.xml"/><Relationship Id="rId1" Type="http://schemas.openxmlformats.org/officeDocument/2006/relationships/vmlDrawing" Target="../drawings/vmlDrawing13.vml"/><Relationship Id="rId4" Type="http://schemas.openxmlformats.org/officeDocument/2006/relationships/oleObject" Target="../embeddings/oleObject31.bin"/></Relationships>
</file>

<file path=ppt/slides/_rels/slide181.xml.rels><?xml version="1.0" encoding="UTF-8" standalone="yes"?>
<Relationships xmlns="http://schemas.openxmlformats.org/package/2006/relationships"><Relationship Id="rId3" Type="http://schemas.openxmlformats.org/officeDocument/2006/relationships/notesSlide" Target="../notesSlides/notesSlide181.xml"/><Relationship Id="rId2" Type="http://schemas.openxmlformats.org/officeDocument/2006/relationships/slideLayout" Target="../slideLayouts/slideLayout30.xml"/><Relationship Id="rId1" Type="http://schemas.openxmlformats.org/officeDocument/2006/relationships/vmlDrawing" Target="../drawings/vmlDrawing14.vml"/><Relationship Id="rId5" Type="http://schemas.openxmlformats.org/officeDocument/2006/relationships/oleObject" Target="../embeddings/oleObject33.bin"/><Relationship Id="rId4" Type="http://schemas.openxmlformats.org/officeDocument/2006/relationships/oleObject" Target="../embeddings/oleObject32.bin"/></Relationships>
</file>

<file path=ppt/slides/_rels/slide182.xml.rels><?xml version="1.0" encoding="UTF-8" standalone="yes"?>
<Relationships xmlns="http://schemas.openxmlformats.org/package/2006/relationships"><Relationship Id="rId3" Type="http://schemas.openxmlformats.org/officeDocument/2006/relationships/notesSlide" Target="../notesSlides/notesSlide182.xml"/><Relationship Id="rId2" Type="http://schemas.openxmlformats.org/officeDocument/2006/relationships/slideLayout" Target="../slideLayouts/slideLayout35.xml"/><Relationship Id="rId1" Type="http://schemas.openxmlformats.org/officeDocument/2006/relationships/vmlDrawing" Target="../drawings/vmlDrawing15.vml"/><Relationship Id="rId5" Type="http://schemas.openxmlformats.org/officeDocument/2006/relationships/oleObject" Target="../embeddings/oleObject35.bin"/><Relationship Id="rId4" Type="http://schemas.openxmlformats.org/officeDocument/2006/relationships/oleObject" Target="../embeddings/oleObject34.bin"/></Relationships>
</file>

<file path=ppt/slides/_rels/slide183.xml.rels><?xml version="1.0" encoding="UTF-8" standalone="yes"?>
<Relationships xmlns="http://schemas.openxmlformats.org/package/2006/relationships"><Relationship Id="rId3" Type="http://schemas.openxmlformats.org/officeDocument/2006/relationships/notesSlide" Target="../notesSlides/notesSlide183.xml"/><Relationship Id="rId2" Type="http://schemas.openxmlformats.org/officeDocument/2006/relationships/slideLayout" Target="../slideLayouts/slideLayout35.xml"/><Relationship Id="rId1" Type="http://schemas.openxmlformats.org/officeDocument/2006/relationships/vmlDrawing" Target="../drawings/vmlDrawing16.vml"/><Relationship Id="rId6" Type="http://schemas.openxmlformats.org/officeDocument/2006/relationships/oleObject" Target="../embeddings/oleObject38.bin"/><Relationship Id="rId5" Type="http://schemas.openxmlformats.org/officeDocument/2006/relationships/oleObject" Target="../embeddings/oleObject37.bin"/><Relationship Id="rId4" Type="http://schemas.openxmlformats.org/officeDocument/2006/relationships/oleObject" Target="../embeddings/oleObject36.bin"/></Relationships>
</file>

<file path=ppt/slides/_rels/slide184.xml.rels><?xml version="1.0" encoding="UTF-8" standalone="yes"?>
<Relationships xmlns="http://schemas.openxmlformats.org/package/2006/relationships"><Relationship Id="rId3" Type="http://schemas.openxmlformats.org/officeDocument/2006/relationships/notesSlide" Target="../notesSlides/notesSlide184.xml"/><Relationship Id="rId7" Type="http://schemas.openxmlformats.org/officeDocument/2006/relationships/oleObject" Target="../embeddings/oleObject42.bin"/><Relationship Id="rId2" Type="http://schemas.openxmlformats.org/officeDocument/2006/relationships/slideLayout" Target="../slideLayouts/slideLayout35.xml"/><Relationship Id="rId1" Type="http://schemas.openxmlformats.org/officeDocument/2006/relationships/vmlDrawing" Target="../drawings/vmlDrawing17.vml"/><Relationship Id="rId6" Type="http://schemas.openxmlformats.org/officeDocument/2006/relationships/oleObject" Target="../embeddings/oleObject41.bin"/><Relationship Id="rId5" Type="http://schemas.openxmlformats.org/officeDocument/2006/relationships/oleObject" Target="../embeddings/oleObject40.bin"/><Relationship Id="rId4" Type="http://schemas.openxmlformats.org/officeDocument/2006/relationships/oleObject" Target="../embeddings/oleObject39.bin"/></Relationships>
</file>

<file path=ppt/slides/_rels/slide185.xml.rels><?xml version="1.0" encoding="UTF-8" standalone="yes"?>
<Relationships xmlns="http://schemas.openxmlformats.org/package/2006/relationships"><Relationship Id="rId3" Type="http://schemas.openxmlformats.org/officeDocument/2006/relationships/notesSlide" Target="../notesSlides/notesSlide185.xml"/><Relationship Id="rId7" Type="http://schemas.openxmlformats.org/officeDocument/2006/relationships/oleObject" Target="../embeddings/oleObject46.bin"/><Relationship Id="rId2" Type="http://schemas.openxmlformats.org/officeDocument/2006/relationships/slideLayout" Target="../slideLayouts/slideLayout35.xml"/><Relationship Id="rId1" Type="http://schemas.openxmlformats.org/officeDocument/2006/relationships/vmlDrawing" Target="../drawings/vmlDrawing18.vml"/><Relationship Id="rId6" Type="http://schemas.openxmlformats.org/officeDocument/2006/relationships/oleObject" Target="../embeddings/oleObject45.bin"/><Relationship Id="rId5" Type="http://schemas.openxmlformats.org/officeDocument/2006/relationships/oleObject" Target="../embeddings/oleObject44.bin"/><Relationship Id="rId4" Type="http://schemas.openxmlformats.org/officeDocument/2006/relationships/oleObject" Target="../embeddings/oleObject43.bin"/></Relationships>
</file>

<file path=ppt/slides/_rels/slide186.xml.rels><?xml version="1.0" encoding="UTF-8" standalone="yes"?>
<Relationships xmlns="http://schemas.openxmlformats.org/package/2006/relationships"><Relationship Id="rId3" Type="http://schemas.openxmlformats.org/officeDocument/2006/relationships/notesSlide" Target="../notesSlides/notesSlide186.xml"/><Relationship Id="rId2" Type="http://schemas.openxmlformats.org/officeDocument/2006/relationships/slideLayout" Target="../slideLayouts/slideLayout30.xml"/><Relationship Id="rId1" Type="http://schemas.openxmlformats.org/officeDocument/2006/relationships/vmlDrawing" Target="../drawings/vmlDrawing19.vml"/><Relationship Id="rId5" Type="http://schemas.openxmlformats.org/officeDocument/2006/relationships/oleObject" Target="../embeddings/oleObject48.bin"/><Relationship Id="rId4" Type="http://schemas.openxmlformats.org/officeDocument/2006/relationships/oleObject" Target="../embeddings/oleObject47.bin"/></Relationships>
</file>

<file path=ppt/slides/_rels/slide187.xml.rels><?xml version="1.0" encoding="UTF-8" standalone="yes"?>
<Relationships xmlns="http://schemas.openxmlformats.org/package/2006/relationships"><Relationship Id="rId3" Type="http://schemas.openxmlformats.org/officeDocument/2006/relationships/notesSlide" Target="../notesSlides/notesSlide187.xml"/><Relationship Id="rId2" Type="http://schemas.openxmlformats.org/officeDocument/2006/relationships/slideLayout" Target="../slideLayouts/slideLayout30.xml"/><Relationship Id="rId1" Type="http://schemas.openxmlformats.org/officeDocument/2006/relationships/vmlDrawing" Target="../drawings/vmlDrawing20.vml"/><Relationship Id="rId4" Type="http://schemas.openxmlformats.org/officeDocument/2006/relationships/oleObject" Target="../embeddings/oleObject49.bin"/></Relationships>
</file>

<file path=ppt/slides/_rels/slide188.xml.rels><?xml version="1.0" encoding="UTF-8" standalone="yes"?>
<Relationships xmlns="http://schemas.openxmlformats.org/package/2006/relationships"><Relationship Id="rId3" Type="http://schemas.openxmlformats.org/officeDocument/2006/relationships/notesSlide" Target="../notesSlides/notesSlide188.xml"/><Relationship Id="rId2" Type="http://schemas.openxmlformats.org/officeDocument/2006/relationships/slideLayout" Target="../slideLayouts/slideLayout35.xml"/><Relationship Id="rId1" Type="http://schemas.openxmlformats.org/officeDocument/2006/relationships/vmlDrawing" Target="../drawings/vmlDrawing21.vml"/><Relationship Id="rId6" Type="http://schemas.openxmlformats.org/officeDocument/2006/relationships/oleObject" Target="../embeddings/oleObject52.bin"/><Relationship Id="rId5" Type="http://schemas.openxmlformats.org/officeDocument/2006/relationships/oleObject" Target="../embeddings/oleObject51.bin"/><Relationship Id="rId4" Type="http://schemas.openxmlformats.org/officeDocument/2006/relationships/oleObject" Target="../embeddings/oleObject50.bin"/></Relationships>
</file>

<file path=ppt/slides/_rels/slide189.xml.rels><?xml version="1.0" encoding="UTF-8" standalone="yes"?>
<Relationships xmlns="http://schemas.openxmlformats.org/package/2006/relationships"><Relationship Id="rId3" Type="http://schemas.openxmlformats.org/officeDocument/2006/relationships/notesSlide" Target="../notesSlides/notesSlide189.xml"/><Relationship Id="rId2" Type="http://schemas.openxmlformats.org/officeDocument/2006/relationships/slideLayout" Target="../slideLayouts/slideLayout30.xml"/><Relationship Id="rId1" Type="http://schemas.openxmlformats.org/officeDocument/2006/relationships/vmlDrawing" Target="../drawings/vmlDrawing22.vml"/><Relationship Id="rId5" Type="http://schemas.openxmlformats.org/officeDocument/2006/relationships/oleObject" Target="../embeddings/oleObject54.bin"/><Relationship Id="rId4" Type="http://schemas.openxmlformats.org/officeDocument/2006/relationships/oleObject" Target="../embeddings/oleObject53.bin"/></Relationships>
</file>

<file path=ppt/slides/_rels/slide190.xml.rels><?xml version="1.0" encoding="UTF-8" standalone="yes"?>
<Relationships xmlns="http://schemas.openxmlformats.org/package/2006/relationships"><Relationship Id="rId3" Type="http://schemas.openxmlformats.org/officeDocument/2006/relationships/notesSlide" Target="../notesSlides/notesSlide190.xml"/><Relationship Id="rId2" Type="http://schemas.openxmlformats.org/officeDocument/2006/relationships/slideLayout" Target="../slideLayouts/slideLayout30.xml"/><Relationship Id="rId1" Type="http://schemas.openxmlformats.org/officeDocument/2006/relationships/vmlDrawing" Target="../drawings/vmlDrawing23.vml"/><Relationship Id="rId5" Type="http://schemas.openxmlformats.org/officeDocument/2006/relationships/oleObject" Target="../embeddings/oleObject56.bin"/><Relationship Id="rId4" Type="http://schemas.openxmlformats.org/officeDocument/2006/relationships/oleObject" Target="../embeddings/oleObject55.bin"/></Relationships>
</file>

<file path=ppt/slides/_rels/slide191.xml.rels><?xml version="1.0" encoding="UTF-8" standalone="yes"?>
<Relationships xmlns="http://schemas.openxmlformats.org/package/2006/relationships"><Relationship Id="rId3" Type="http://schemas.openxmlformats.org/officeDocument/2006/relationships/notesSlide" Target="../notesSlides/notesSlide191.xml"/><Relationship Id="rId7" Type="http://schemas.openxmlformats.org/officeDocument/2006/relationships/oleObject" Target="../embeddings/oleObject60.bin"/><Relationship Id="rId2" Type="http://schemas.openxmlformats.org/officeDocument/2006/relationships/slideLayout" Target="../slideLayouts/slideLayout35.xml"/><Relationship Id="rId1" Type="http://schemas.openxmlformats.org/officeDocument/2006/relationships/vmlDrawing" Target="../drawings/vmlDrawing24.vml"/><Relationship Id="rId6" Type="http://schemas.openxmlformats.org/officeDocument/2006/relationships/oleObject" Target="../embeddings/oleObject59.bin"/><Relationship Id="rId5" Type="http://schemas.openxmlformats.org/officeDocument/2006/relationships/oleObject" Target="../embeddings/oleObject58.bin"/><Relationship Id="rId4" Type="http://schemas.openxmlformats.org/officeDocument/2006/relationships/oleObject" Target="../embeddings/oleObject57.bin"/></Relationships>
</file>

<file path=ppt/slides/_rels/slide192.xml.rels><?xml version="1.0" encoding="UTF-8" standalone="yes"?>
<Relationships xmlns="http://schemas.openxmlformats.org/package/2006/relationships"><Relationship Id="rId3" Type="http://schemas.openxmlformats.org/officeDocument/2006/relationships/notesSlide" Target="../notesSlides/notesSlide192.xml"/><Relationship Id="rId2" Type="http://schemas.openxmlformats.org/officeDocument/2006/relationships/slideLayout" Target="../slideLayouts/slideLayout35.xml"/><Relationship Id="rId1" Type="http://schemas.openxmlformats.org/officeDocument/2006/relationships/vmlDrawing" Target="../drawings/vmlDrawing25.vml"/><Relationship Id="rId5" Type="http://schemas.openxmlformats.org/officeDocument/2006/relationships/oleObject" Target="../embeddings/oleObject62.bin"/><Relationship Id="rId4" Type="http://schemas.openxmlformats.org/officeDocument/2006/relationships/oleObject" Target="../embeddings/oleObject61.bin"/></Relationships>
</file>

<file path=ppt/slides/_rels/slide193.xml.rels><?xml version="1.0" encoding="UTF-8" standalone="yes"?>
<Relationships xmlns="http://schemas.openxmlformats.org/package/2006/relationships"><Relationship Id="rId8" Type="http://schemas.openxmlformats.org/officeDocument/2006/relationships/oleObject" Target="../embeddings/oleObject67.bin"/><Relationship Id="rId3" Type="http://schemas.openxmlformats.org/officeDocument/2006/relationships/notesSlide" Target="../notesSlides/notesSlide193.xml"/><Relationship Id="rId7" Type="http://schemas.openxmlformats.org/officeDocument/2006/relationships/oleObject" Target="../embeddings/oleObject66.bin"/><Relationship Id="rId2" Type="http://schemas.openxmlformats.org/officeDocument/2006/relationships/slideLayout" Target="../slideLayouts/slideLayout35.xml"/><Relationship Id="rId1" Type="http://schemas.openxmlformats.org/officeDocument/2006/relationships/vmlDrawing" Target="../drawings/vmlDrawing26.vml"/><Relationship Id="rId6" Type="http://schemas.openxmlformats.org/officeDocument/2006/relationships/oleObject" Target="../embeddings/oleObject65.bin"/><Relationship Id="rId5" Type="http://schemas.openxmlformats.org/officeDocument/2006/relationships/oleObject" Target="../embeddings/oleObject64.bin"/><Relationship Id="rId4" Type="http://schemas.openxmlformats.org/officeDocument/2006/relationships/oleObject" Target="../embeddings/oleObject63.bin"/><Relationship Id="rId9" Type="http://schemas.openxmlformats.org/officeDocument/2006/relationships/oleObject" Target="../embeddings/oleObject68.bin"/></Relationships>
</file>

<file path=ppt/slides/_rels/slide194.xml.rels><?xml version="1.0" encoding="UTF-8" standalone="yes"?>
<Relationships xmlns="http://schemas.openxmlformats.org/package/2006/relationships"><Relationship Id="rId8" Type="http://schemas.openxmlformats.org/officeDocument/2006/relationships/oleObject" Target="../embeddings/oleObject73.bin"/><Relationship Id="rId3" Type="http://schemas.openxmlformats.org/officeDocument/2006/relationships/notesSlide" Target="../notesSlides/notesSlide194.xml"/><Relationship Id="rId7" Type="http://schemas.openxmlformats.org/officeDocument/2006/relationships/oleObject" Target="../embeddings/oleObject72.bin"/><Relationship Id="rId2" Type="http://schemas.openxmlformats.org/officeDocument/2006/relationships/slideLayout" Target="../slideLayouts/slideLayout35.xml"/><Relationship Id="rId1" Type="http://schemas.openxmlformats.org/officeDocument/2006/relationships/vmlDrawing" Target="../drawings/vmlDrawing27.vml"/><Relationship Id="rId6" Type="http://schemas.openxmlformats.org/officeDocument/2006/relationships/oleObject" Target="../embeddings/oleObject71.bin"/><Relationship Id="rId5" Type="http://schemas.openxmlformats.org/officeDocument/2006/relationships/oleObject" Target="../embeddings/oleObject70.bin"/><Relationship Id="rId10" Type="http://schemas.openxmlformats.org/officeDocument/2006/relationships/oleObject" Target="../embeddings/oleObject75.bin"/><Relationship Id="rId4" Type="http://schemas.openxmlformats.org/officeDocument/2006/relationships/oleObject" Target="../embeddings/oleObject69.bin"/><Relationship Id="rId9" Type="http://schemas.openxmlformats.org/officeDocument/2006/relationships/oleObject" Target="../embeddings/oleObject74.bin"/></Relationships>
</file>

<file path=ppt/slides/_rels/slide195.xml.rels><?xml version="1.0" encoding="UTF-8" standalone="yes"?>
<Relationships xmlns="http://schemas.openxmlformats.org/package/2006/relationships"><Relationship Id="rId8" Type="http://schemas.openxmlformats.org/officeDocument/2006/relationships/oleObject" Target="../embeddings/oleObject80.bin"/><Relationship Id="rId3" Type="http://schemas.openxmlformats.org/officeDocument/2006/relationships/notesSlide" Target="../notesSlides/notesSlide195.xml"/><Relationship Id="rId7" Type="http://schemas.openxmlformats.org/officeDocument/2006/relationships/oleObject" Target="../embeddings/oleObject79.bin"/><Relationship Id="rId2" Type="http://schemas.openxmlformats.org/officeDocument/2006/relationships/slideLayout" Target="../slideLayouts/slideLayout35.xml"/><Relationship Id="rId1" Type="http://schemas.openxmlformats.org/officeDocument/2006/relationships/vmlDrawing" Target="../drawings/vmlDrawing28.vml"/><Relationship Id="rId6" Type="http://schemas.openxmlformats.org/officeDocument/2006/relationships/oleObject" Target="../embeddings/oleObject78.bin"/><Relationship Id="rId5" Type="http://schemas.openxmlformats.org/officeDocument/2006/relationships/oleObject" Target="../embeddings/oleObject77.bin"/><Relationship Id="rId4" Type="http://schemas.openxmlformats.org/officeDocument/2006/relationships/oleObject" Target="../embeddings/oleObject76.bin"/><Relationship Id="rId9" Type="http://schemas.openxmlformats.org/officeDocument/2006/relationships/oleObject" Target="../embeddings/oleObject81.bin"/></Relationships>
</file>

<file path=ppt/slides/_rels/slide196.xml.rels><?xml version="1.0" encoding="UTF-8" standalone="yes"?>
<Relationships xmlns="http://schemas.openxmlformats.org/package/2006/relationships"><Relationship Id="rId3" Type="http://schemas.openxmlformats.org/officeDocument/2006/relationships/notesSlide" Target="../notesSlides/notesSlide196.xml"/><Relationship Id="rId2" Type="http://schemas.openxmlformats.org/officeDocument/2006/relationships/slideLayout" Target="../slideLayouts/slideLayout35.xml"/><Relationship Id="rId1" Type="http://schemas.openxmlformats.org/officeDocument/2006/relationships/vmlDrawing" Target="../drawings/vmlDrawing29.vml"/><Relationship Id="rId5" Type="http://schemas.openxmlformats.org/officeDocument/2006/relationships/oleObject" Target="../embeddings/oleObject83.bin"/><Relationship Id="rId4" Type="http://schemas.openxmlformats.org/officeDocument/2006/relationships/oleObject" Target="../embeddings/oleObject82.bin"/></Relationships>
</file>

<file path=ppt/slides/_rels/slide197.xml.rels><?xml version="1.0" encoding="UTF-8" standalone="yes"?>
<Relationships xmlns="http://schemas.openxmlformats.org/package/2006/relationships"><Relationship Id="rId2" Type="http://schemas.openxmlformats.org/officeDocument/2006/relationships/notesSlide" Target="../notesSlides/notesSlide197.xml"/><Relationship Id="rId1" Type="http://schemas.openxmlformats.org/officeDocument/2006/relationships/slideLayout" Target="../slideLayouts/slideLayout30.xml"/></Relationships>
</file>

<file path=ppt/slides/_rels/slide198.xml.rels><?xml version="1.0" encoding="UTF-8" standalone="yes"?>
<Relationships xmlns="http://schemas.openxmlformats.org/package/2006/relationships"><Relationship Id="rId2" Type="http://schemas.openxmlformats.org/officeDocument/2006/relationships/notesSlide" Target="../notesSlides/notesSlide198.xml"/><Relationship Id="rId1" Type="http://schemas.openxmlformats.org/officeDocument/2006/relationships/slideLayout" Target="../slideLayouts/slideLayout30.xml"/></Relationships>
</file>

<file path=ppt/slides/_rels/slide19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99.xml"/><Relationship Id="rId1" Type="http://schemas.openxmlformats.org/officeDocument/2006/relationships/slideLayout" Target="../slideLayouts/slideLayout205.xml"/><Relationship Id="rId4" Type="http://schemas.openxmlformats.org/officeDocument/2006/relationships/image" Target="../media/image77.png"/></Relationships>
</file>

<file path=ppt/slides/_rels/slide200.xml.rels><?xml version="1.0" encoding="UTF-8" standalone="yes"?>
<Relationships xmlns="http://schemas.openxmlformats.org/package/2006/relationships"><Relationship Id="rId3" Type="http://schemas.openxmlformats.org/officeDocument/2006/relationships/image" Target="../media/image78.gif"/><Relationship Id="rId2" Type="http://schemas.openxmlformats.org/officeDocument/2006/relationships/notesSlide" Target="../notesSlides/notesSlide200.xml"/><Relationship Id="rId1" Type="http://schemas.openxmlformats.org/officeDocument/2006/relationships/slideLayout" Target="../slideLayouts/slideLayout68.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hyperlink" Target="//upload.wikimedia.org/wikipedia/commons/5/52/Phage.jpg" TargetMode="External"/></Relationships>
</file>

<file path=ppt/slides/_rels/slide201.xml.rels><?xml version="1.0" encoding="UTF-8" standalone="yes"?>
<Relationships xmlns="http://schemas.openxmlformats.org/package/2006/relationships"><Relationship Id="rId2" Type="http://schemas.openxmlformats.org/officeDocument/2006/relationships/notesSlide" Target="../notesSlides/notesSlide201.xml"/><Relationship Id="rId1" Type="http://schemas.openxmlformats.org/officeDocument/2006/relationships/slideLayout" Target="../slideLayouts/slideLayout205.xml"/></Relationships>
</file>

<file path=ppt/slides/_rels/slide202.xml.rels><?xml version="1.0" encoding="UTF-8" standalone="yes"?>
<Relationships xmlns="http://schemas.openxmlformats.org/package/2006/relationships"><Relationship Id="rId2" Type="http://schemas.openxmlformats.org/officeDocument/2006/relationships/notesSlide" Target="../notesSlides/notesSlide202.xml"/><Relationship Id="rId1" Type="http://schemas.openxmlformats.org/officeDocument/2006/relationships/slideLayout" Target="../slideLayouts/slideLayout205.xml"/></Relationships>
</file>

<file path=ppt/slides/_rels/slide20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203.xml"/><Relationship Id="rId1" Type="http://schemas.openxmlformats.org/officeDocument/2006/relationships/slideLayout" Target="../slideLayouts/slideLayout35.xml"/><Relationship Id="rId5" Type="http://schemas.openxmlformats.org/officeDocument/2006/relationships/image" Target="../media/image83.png"/><Relationship Id="rId4" Type="http://schemas.openxmlformats.org/officeDocument/2006/relationships/image" Target="../media/image82.png"/></Relationships>
</file>

<file path=ppt/slides/_rels/slide204.xml.rels><?xml version="1.0" encoding="UTF-8" standalone="yes"?>
<Relationships xmlns="http://schemas.openxmlformats.org/package/2006/relationships"><Relationship Id="rId3" Type="http://schemas.openxmlformats.org/officeDocument/2006/relationships/notesSlide" Target="../notesSlides/notesSlide204.xml"/><Relationship Id="rId2" Type="http://schemas.openxmlformats.org/officeDocument/2006/relationships/slideLayout" Target="../slideLayouts/slideLayout211.xml"/><Relationship Id="rId1" Type="http://schemas.openxmlformats.org/officeDocument/2006/relationships/vmlDrawing" Target="../drawings/vmlDrawing30.vml"/><Relationship Id="rId6" Type="http://schemas.openxmlformats.org/officeDocument/2006/relationships/image" Target="../media/image85.jpeg"/><Relationship Id="rId5" Type="http://schemas.openxmlformats.org/officeDocument/2006/relationships/oleObject" Target="../embeddings/oleObject85.bin"/><Relationship Id="rId4" Type="http://schemas.openxmlformats.org/officeDocument/2006/relationships/oleObject" Target="../embeddings/oleObject84.bin"/></Relationships>
</file>

<file path=ppt/slides/_rels/slide205.xml.rels><?xml version="1.0" encoding="UTF-8" standalone="yes"?>
<Relationships xmlns="http://schemas.openxmlformats.org/package/2006/relationships"><Relationship Id="rId3" Type="http://schemas.openxmlformats.org/officeDocument/2006/relationships/notesSlide" Target="../notesSlides/notesSlide205.xml"/><Relationship Id="rId2" Type="http://schemas.openxmlformats.org/officeDocument/2006/relationships/slideLayout" Target="../slideLayouts/slideLayout211.xml"/><Relationship Id="rId1" Type="http://schemas.openxmlformats.org/officeDocument/2006/relationships/vmlDrawing" Target="../drawings/vmlDrawing31.vml"/><Relationship Id="rId6" Type="http://schemas.openxmlformats.org/officeDocument/2006/relationships/oleObject" Target="../embeddings/oleObject88.bin"/><Relationship Id="rId5" Type="http://schemas.openxmlformats.org/officeDocument/2006/relationships/oleObject" Target="../embeddings/oleObject87.bin"/><Relationship Id="rId4" Type="http://schemas.openxmlformats.org/officeDocument/2006/relationships/oleObject" Target="../embeddings/oleObject86.bin"/></Relationships>
</file>

<file path=ppt/slides/_rels/slide206.xml.rels><?xml version="1.0" encoding="UTF-8" standalone="yes"?>
<Relationships xmlns="http://schemas.openxmlformats.org/package/2006/relationships"><Relationship Id="rId2" Type="http://schemas.openxmlformats.org/officeDocument/2006/relationships/notesSlide" Target="../notesSlides/notesSlide206.xml"/><Relationship Id="rId1" Type="http://schemas.openxmlformats.org/officeDocument/2006/relationships/slideLayout" Target="../slideLayouts/slideLayout30.xml"/></Relationships>
</file>

<file path=ppt/slides/_rels/slide207.xml.rels><?xml version="1.0" encoding="UTF-8" standalone="yes"?>
<Relationships xmlns="http://schemas.openxmlformats.org/package/2006/relationships"><Relationship Id="rId2" Type="http://schemas.openxmlformats.org/officeDocument/2006/relationships/notesSlide" Target="../notesSlides/notesSlide207.xml"/><Relationship Id="rId1" Type="http://schemas.openxmlformats.org/officeDocument/2006/relationships/slideLayout" Target="../slideLayouts/slideLayout30.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208.xml"/><Relationship Id="rId1" Type="http://schemas.openxmlformats.org/officeDocument/2006/relationships/slideLayout" Target="../slideLayouts/slideLayout35.xml"/></Relationships>
</file>

<file path=ppt/slides/_rels/slide209.xml.rels><?xml version="1.0" encoding="UTF-8" standalone="yes"?>
<Relationships xmlns="http://schemas.openxmlformats.org/package/2006/relationships"><Relationship Id="rId3" Type="http://schemas.openxmlformats.org/officeDocument/2006/relationships/notesSlide" Target="../notesSlides/notesSlide209.xml"/><Relationship Id="rId2" Type="http://schemas.openxmlformats.org/officeDocument/2006/relationships/slideLayout" Target="../slideLayouts/slideLayout30.xml"/><Relationship Id="rId1" Type="http://schemas.openxmlformats.org/officeDocument/2006/relationships/vmlDrawing" Target="../drawings/vmlDrawing32.vml"/><Relationship Id="rId5" Type="http://schemas.openxmlformats.org/officeDocument/2006/relationships/oleObject" Target="../embeddings/oleObject90.bin"/><Relationship Id="rId4" Type="http://schemas.openxmlformats.org/officeDocument/2006/relationships/oleObject" Target="../embeddings/oleObject89.bin"/></Relationships>
</file>

<file path=ppt/slides/_rels/slide210.xml.rels><?xml version="1.0" encoding="UTF-8" standalone="yes"?>
<Relationships xmlns="http://schemas.openxmlformats.org/package/2006/relationships"><Relationship Id="rId8" Type="http://schemas.openxmlformats.org/officeDocument/2006/relationships/oleObject" Target="../embeddings/oleObject95.bin"/><Relationship Id="rId3" Type="http://schemas.openxmlformats.org/officeDocument/2006/relationships/notesSlide" Target="../notesSlides/notesSlide210.xml"/><Relationship Id="rId7" Type="http://schemas.openxmlformats.org/officeDocument/2006/relationships/oleObject" Target="../embeddings/oleObject94.bin"/><Relationship Id="rId2" Type="http://schemas.openxmlformats.org/officeDocument/2006/relationships/slideLayout" Target="../slideLayouts/slideLayout35.xml"/><Relationship Id="rId1" Type="http://schemas.openxmlformats.org/officeDocument/2006/relationships/vmlDrawing" Target="../drawings/vmlDrawing33.vml"/><Relationship Id="rId6" Type="http://schemas.openxmlformats.org/officeDocument/2006/relationships/oleObject" Target="../embeddings/oleObject93.bin"/><Relationship Id="rId5" Type="http://schemas.openxmlformats.org/officeDocument/2006/relationships/oleObject" Target="../embeddings/oleObject92.bin"/><Relationship Id="rId4" Type="http://schemas.openxmlformats.org/officeDocument/2006/relationships/oleObject" Target="../embeddings/oleObject91.bin"/><Relationship Id="rId9" Type="http://schemas.openxmlformats.org/officeDocument/2006/relationships/oleObject" Target="../embeddings/oleObject96.bin"/></Relationships>
</file>

<file path=ppt/slides/_rels/slide211.xml.rels><?xml version="1.0" encoding="UTF-8" standalone="yes"?>
<Relationships xmlns="http://schemas.openxmlformats.org/package/2006/relationships"><Relationship Id="rId3" Type="http://schemas.openxmlformats.org/officeDocument/2006/relationships/notesSlide" Target="../notesSlides/notesSlide211.xml"/><Relationship Id="rId2" Type="http://schemas.openxmlformats.org/officeDocument/2006/relationships/slideLayout" Target="../slideLayouts/slideLayout30.xml"/><Relationship Id="rId1" Type="http://schemas.openxmlformats.org/officeDocument/2006/relationships/vmlDrawing" Target="../drawings/vmlDrawing34.vml"/><Relationship Id="rId6" Type="http://schemas.openxmlformats.org/officeDocument/2006/relationships/oleObject" Target="../embeddings/oleObject99.bin"/><Relationship Id="rId5" Type="http://schemas.openxmlformats.org/officeDocument/2006/relationships/oleObject" Target="../embeddings/oleObject98.bin"/><Relationship Id="rId4" Type="http://schemas.openxmlformats.org/officeDocument/2006/relationships/oleObject" Target="../embeddings/oleObject97.bin"/></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212.xml"/><Relationship Id="rId1" Type="http://schemas.openxmlformats.org/officeDocument/2006/relationships/slideLayout" Target="../slideLayouts/slideLayout35.xml"/></Relationships>
</file>

<file path=ppt/slides/_rels/slide213.xml.rels><?xml version="1.0" encoding="UTF-8" standalone="yes"?>
<Relationships xmlns="http://schemas.openxmlformats.org/package/2006/relationships"><Relationship Id="rId3" Type="http://schemas.openxmlformats.org/officeDocument/2006/relationships/notesSlide" Target="../notesSlides/notesSlide213.xml"/><Relationship Id="rId2" Type="http://schemas.openxmlformats.org/officeDocument/2006/relationships/slideLayout" Target="../slideLayouts/slideLayout35.xml"/><Relationship Id="rId1" Type="http://schemas.openxmlformats.org/officeDocument/2006/relationships/vmlDrawing" Target="../drawings/vmlDrawing35.vml"/><Relationship Id="rId4" Type="http://schemas.openxmlformats.org/officeDocument/2006/relationships/oleObject" Target="../embeddings/oleObject100.bin"/></Relationships>
</file>

<file path=ppt/slides/_rels/slide214.xml.rels><?xml version="1.0" encoding="UTF-8" standalone="yes"?>
<Relationships xmlns="http://schemas.openxmlformats.org/package/2006/relationships"><Relationship Id="rId3" Type="http://schemas.openxmlformats.org/officeDocument/2006/relationships/notesSlide" Target="../notesSlides/notesSlide214.xml"/><Relationship Id="rId2" Type="http://schemas.openxmlformats.org/officeDocument/2006/relationships/slideLayout" Target="../slideLayouts/slideLayout35.xml"/><Relationship Id="rId1" Type="http://schemas.openxmlformats.org/officeDocument/2006/relationships/vmlDrawing" Target="../drawings/vmlDrawing36.vml"/><Relationship Id="rId5" Type="http://schemas.openxmlformats.org/officeDocument/2006/relationships/oleObject" Target="../embeddings/oleObject102.bin"/><Relationship Id="rId4" Type="http://schemas.openxmlformats.org/officeDocument/2006/relationships/oleObject" Target="../embeddings/oleObject101.bin"/></Relationships>
</file>

<file path=ppt/slides/_rels/slide215.xml.rels><?xml version="1.0" encoding="UTF-8" standalone="yes"?>
<Relationships xmlns="http://schemas.openxmlformats.org/package/2006/relationships"><Relationship Id="rId3" Type="http://schemas.openxmlformats.org/officeDocument/2006/relationships/notesSlide" Target="../notesSlides/notesSlide215.xml"/><Relationship Id="rId2" Type="http://schemas.openxmlformats.org/officeDocument/2006/relationships/slideLayout" Target="../slideLayouts/slideLayout35.xml"/><Relationship Id="rId1" Type="http://schemas.openxmlformats.org/officeDocument/2006/relationships/vmlDrawing" Target="../drawings/vmlDrawing37.vml"/><Relationship Id="rId5" Type="http://schemas.openxmlformats.org/officeDocument/2006/relationships/oleObject" Target="../embeddings/oleObject104.bin"/><Relationship Id="rId4" Type="http://schemas.openxmlformats.org/officeDocument/2006/relationships/oleObject" Target="../embeddings/oleObject103.bin"/></Relationships>
</file>

<file path=ppt/slides/_rels/slide216.xml.rels><?xml version="1.0" encoding="UTF-8" standalone="yes"?>
<Relationships xmlns="http://schemas.openxmlformats.org/package/2006/relationships"><Relationship Id="rId2" Type="http://schemas.openxmlformats.org/officeDocument/2006/relationships/notesSlide" Target="../notesSlides/notesSlide216.xml"/><Relationship Id="rId1" Type="http://schemas.openxmlformats.org/officeDocument/2006/relationships/slideLayout" Target="../slideLayouts/slideLayout194.xml"/></Relationships>
</file>

<file path=ppt/slides/_rels/slide217.xml.rels><?xml version="1.0" encoding="UTF-8" standalone="yes"?>
<Relationships xmlns="http://schemas.openxmlformats.org/package/2006/relationships"><Relationship Id="rId3" Type="http://schemas.openxmlformats.org/officeDocument/2006/relationships/notesSlide" Target="../notesSlides/notesSlide217.xml"/><Relationship Id="rId2" Type="http://schemas.openxmlformats.org/officeDocument/2006/relationships/slideLayout" Target="../slideLayouts/slideLayout35.xml"/><Relationship Id="rId1" Type="http://schemas.openxmlformats.org/officeDocument/2006/relationships/vmlDrawing" Target="../drawings/vmlDrawing38.vml"/><Relationship Id="rId5" Type="http://schemas.openxmlformats.org/officeDocument/2006/relationships/oleObject" Target="../embeddings/oleObject106.bin"/><Relationship Id="rId4" Type="http://schemas.openxmlformats.org/officeDocument/2006/relationships/oleObject" Target="../embeddings/oleObject105.bin"/></Relationships>
</file>

<file path=ppt/slides/_rels/slide218.xml.rels><?xml version="1.0" encoding="UTF-8" standalone="yes"?>
<Relationships xmlns="http://schemas.openxmlformats.org/package/2006/relationships"><Relationship Id="rId2" Type="http://schemas.openxmlformats.org/officeDocument/2006/relationships/notesSlide" Target="../notesSlides/notesSlide218.xml"/><Relationship Id="rId1" Type="http://schemas.openxmlformats.org/officeDocument/2006/relationships/slideLayout" Target="../slideLayouts/slideLayout30.xml"/></Relationships>
</file>

<file path=ppt/slides/_rels/slide219.xml.rels><?xml version="1.0" encoding="UTF-8" standalone="yes"?>
<Relationships xmlns="http://schemas.openxmlformats.org/package/2006/relationships"><Relationship Id="rId2" Type="http://schemas.openxmlformats.org/officeDocument/2006/relationships/notesSlide" Target="../notesSlides/notesSlide219.xml"/><Relationship Id="rId1" Type="http://schemas.openxmlformats.org/officeDocument/2006/relationships/slideLayout" Target="../slideLayouts/slideLayout35.xml"/></Relationships>
</file>

<file path=ppt/slides/_rels/slide22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220.xml"/><Relationship Id="rId1" Type="http://schemas.openxmlformats.org/officeDocument/2006/relationships/slideLayout" Target="../slideLayouts/slideLayout35.xml"/><Relationship Id="rId4" Type="http://schemas.openxmlformats.org/officeDocument/2006/relationships/image" Target="../media/image90.jpeg"/></Relationships>
</file>

<file path=ppt/slides/_rels/slide221.xml.rels><?xml version="1.0" encoding="UTF-8" standalone="yes"?>
<Relationships xmlns="http://schemas.openxmlformats.org/package/2006/relationships"><Relationship Id="rId8" Type="http://schemas.openxmlformats.org/officeDocument/2006/relationships/oleObject" Target="../embeddings/oleObject109.bin"/><Relationship Id="rId3" Type="http://schemas.openxmlformats.org/officeDocument/2006/relationships/notesSlide" Target="../notesSlides/notesSlide221.xml"/><Relationship Id="rId7" Type="http://schemas.openxmlformats.org/officeDocument/2006/relationships/image" Target="../media/image95.wmf"/><Relationship Id="rId2" Type="http://schemas.openxmlformats.org/officeDocument/2006/relationships/slideLayout" Target="../slideLayouts/slideLayout35.xml"/><Relationship Id="rId1" Type="http://schemas.openxmlformats.org/officeDocument/2006/relationships/vmlDrawing" Target="../drawings/vmlDrawing39.vml"/><Relationship Id="rId6" Type="http://schemas.openxmlformats.org/officeDocument/2006/relationships/oleObject" Target="../embeddings/oleObject108.bin"/><Relationship Id="rId5" Type="http://schemas.openxmlformats.org/officeDocument/2006/relationships/oleObject" Target="../embeddings/oleObject107.bin"/><Relationship Id="rId4" Type="http://schemas.openxmlformats.org/officeDocument/2006/relationships/image" Target="../media/image94.png"/></Relationships>
</file>

<file path=ppt/slides/_rels/slide222.xml.rels><?xml version="1.0" encoding="UTF-8" standalone="yes"?>
<Relationships xmlns="http://schemas.openxmlformats.org/package/2006/relationships"><Relationship Id="rId3" Type="http://schemas.openxmlformats.org/officeDocument/2006/relationships/notesSlide" Target="../notesSlides/notesSlide222.xml"/><Relationship Id="rId2" Type="http://schemas.openxmlformats.org/officeDocument/2006/relationships/slideLayout" Target="../slideLayouts/slideLayout35.xml"/><Relationship Id="rId1" Type="http://schemas.openxmlformats.org/officeDocument/2006/relationships/vmlDrawing" Target="../drawings/vmlDrawing40.vml"/><Relationship Id="rId5" Type="http://schemas.openxmlformats.org/officeDocument/2006/relationships/image" Target="../media/image18.png"/><Relationship Id="rId4" Type="http://schemas.openxmlformats.org/officeDocument/2006/relationships/oleObject" Target="../embeddings/oleObject110.bin"/></Relationships>
</file>

<file path=ppt/slides/_rels/slide223.xml.rels><?xml version="1.0" encoding="UTF-8" standalone="yes"?>
<Relationships xmlns="http://schemas.openxmlformats.org/package/2006/relationships"><Relationship Id="rId2" Type="http://schemas.openxmlformats.org/officeDocument/2006/relationships/notesSlide" Target="../notesSlides/notesSlide223.xml"/><Relationship Id="rId1" Type="http://schemas.openxmlformats.org/officeDocument/2006/relationships/slideLayout" Target="../slideLayouts/slideLayout24.xml"/></Relationships>
</file>

<file path=ppt/slides/_rels/slide224.xml.rels><?xml version="1.0" encoding="UTF-8" standalone="yes"?>
<Relationships xmlns="http://schemas.openxmlformats.org/package/2006/relationships"><Relationship Id="rId2" Type="http://schemas.openxmlformats.org/officeDocument/2006/relationships/notesSlide" Target="../notesSlides/notesSlide224.xml"/><Relationship Id="rId1" Type="http://schemas.openxmlformats.org/officeDocument/2006/relationships/slideLayout" Target="../slideLayouts/slideLayout24.xml"/></Relationships>
</file>

<file path=ppt/slides/_rels/slide225.xml.rels><?xml version="1.0" encoding="UTF-8" standalone="yes"?>
<Relationships xmlns="http://schemas.openxmlformats.org/package/2006/relationships"><Relationship Id="rId2" Type="http://schemas.openxmlformats.org/officeDocument/2006/relationships/notesSlide" Target="../notesSlides/notesSlide225.xml"/><Relationship Id="rId1" Type="http://schemas.openxmlformats.org/officeDocument/2006/relationships/slideLayout" Target="../slideLayouts/slideLayout128.xml"/></Relationships>
</file>

<file path=ppt/slides/_rels/slide226.xml.rels><?xml version="1.0" encoding="UTF-8" standalone="yes"?>
<Relationships xmlns="http://schemas.openxmlformats.org/package/2006/relationships"><Relationship Id="rId2" Type="http://schemas.openxmlformats.org/officeDocument/2006/relationships/notesSlide" Target="../notesSlides/notesSlide226.xml"/><Relationship Id="rId1" Type="http://schemas.openxmlformats.org/officeDocument/2006/relationships/slideLayout" Target="../slideLayouts/slideLayout123.xml"/></Relationships>
</file>

<file path=ppt/slides/_rels/slide2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7.xml"/><Relationship Id="rId1" Type="http://schemas.openxmlformats.org/officeDocument/2006/relationships/slideLayout" Target="../slideLayouts/slideLayout123.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228.xml"/><Relationship Id="rId1" Type="http://schemas.openxmlformats.org/officeDocument/2006/relationships/slideLayout" Target="../slideLayouts/slideLayout24.xml"/></Relationships>
</file>

<file path=ppt/slides/_rels/slide229.xml.rels><?xml version="1.0" encoding="UTF-8" standalone="yes"?>
<Relationships xmlns="http://schemas.openxmlformats.org/package/2006/relationships"><Relationship Id="rId2" Type="http://schemas.openxmlformats.org/officeDocument/2006/relationships/notesSlide" Target="../notesSlides/notesSlide229.xml"/><Relationship Id="rId1" Type="http://schemas.openxmlformats.org/officeDocument/2006/relationships/slideLayout" Target="../slideLayouts/slideLayout128.xml"/></Relationships>
</file>

<file path=ppt/slides/_rels/slide230.xml.rels><?xml version="1.0" encoding="UTF-8" standalone="yes"?>
<Relationships xmlns="http://schemas.openxmlformats.org/package/2006/relationships"><Relationship Id="rId2" Type="http://schemas.openxmlformats.org/officeDocument/2006/relationships/notesSlide" Target="../notesSlides/notesSlide230.xml"/><Relationship Id="rId1" Type="http://schemas.openxmlformats.org/officeDocument/2006/relationships/slideLayout" Target="../slideLayouts/slideLayout24.xml"/></Relationships>
</file>

<file path=ppt/slides/_rels/slide231.xml.rels><?xml version="1.0" encoding="UTF-8" standalone="yes"?>
<Relationships xmlns="http://schemas.openxmlformats.org/package/2006/relationships"><Relationship Id="rId8" Type="http://schemas.openxmlformats.org/officeDocument/2006/relationships/oleObject" Target="../embeddings/oleObject111.bin"/><Relationship Id="rId3" Type="http://schemas.openxmlformats.org/officeDocument/2006/relationships/notesSlide" Target="../notesSlides/notesSlide231.xml"/><Relationship Id="rId7" Type="http://schemas.openxmlformats.org/officeDocument/2006/relationships/image" Target="../media/image101.png"/><Relationship Id="rId2" Type="http://schemas.openxmlformats.org/officeDocument/2006/relationships/slideLayout" Target="../slideLayouts/slideLayout24.xml"/><Relationship Id="rId1" Type="http://schemas.openxmlformats.org/officeDocument/2006/relationships/vmlDrawing" Target="../drawings/vmlDrawing41.v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 Id="rId9" Type="http://schemas.openxmlformats.org/officeDocument/2006/relationships/oleObject" Target="../embeddings/oleObject112.bin"/></Relationships>
</file>

<file path=ppt/slides/_rels/slide232.xml.rels><?xml version="1.0" encoding="UTF-8" standalone="yes"?>
<Relationships xmlns="http://schemas.openxmlformats.org/package/2006/relationships"><Relationship Id="rId3" Type="http://schemas.openxmlformats.org/officeDocument/2006/relationships/notesSlide" Target="../notesSlides/notesSlide232.xml"/><Relationship Id="rId2" Type="http://schemas.openxmlformats.org/officeDocument/2006/relationships/slideLayout" Target="../slideLayouts/slideLayout24.xml"/><Relationship Id="rId1" Type="http://schemas.openxmlformats.org/officeDocument/2006/relationships/vmlDrawing" Target="../drawings/vmlDrawing42.vml"/><Relationship Id="rId4" Type="http://schemas.openxmlformats.org/officeDocument/2006/relationships/oleObject" Target="../embeddings/oleObject113.bin"/></Relationships>
</file>

<file path=ppt/slides/_rels/slide233.xml.rels><?xml version="1.0" encoding="UTF-8" standalone="yes"?>
<Relationships xmlns="http://schemas.openxmlformats.org/package/2006/relationships"><Relationship Id="rId3" Type="http://schemas.openxmlformats.org/officeDocument/2006/relationships/notesSlide" Target="../notesSlides/notesSlide233.xml"/><Relationship Id="rId2" Type="http://schemas.openxmlformats.org/officeDocument/2006/relationships/slideLayout" Target="../slideLayouts/slideLayout24.xml"/><Relationship Id="rId1" Type="http://schemas.openxmlformats.org/officeDocument/2006/relationships/vmlDrawing" Target="../drawings/vmlDrawing43.vml"/><Relationship Id="rId5" Type="http://schemas.openxmlformats.org/officeDocument/2006/relationships/oleObject" Target="../embeddings/oleObject115.bin"/><Relationship Id="rId4" Type="http://schemas.openxmlformats.org/officeDocument/2006/relationships/oleObject" Target="../embeddings/oleObject114.bin"/></Relationships>
</file>

<file path=ppt/slides/_rels/slide234.xml.rels><?xml version="1.0" encoding="UTF-8" standalone="yes"?>
<Relationships xmlns="http://schemas.openxmlformats.org/package/2006/relationships"><Relationship Id="rId8" Type="http://schemas.openxmlformats.org/officeDocument/2006/relationships/oleObject" Target="../embeddings/oleObject116.bin"/><Relationship Id="rId3" Type="http://schemas.openxmlformats.org/officeDocument/2006/relationships/notesSlide" Target="../notesSlides/notesSlide234.xml"/><Relationship Id="rId7" Type="http://schemas.openxmlformats.org/officeDocument/2006/relationships/image" Target="../media/image101.png"/><Relationship Id="rId2" Type="http://schemas.openxmlformats.org/officeDocument/2006/relationships/slideLayout" Target="../slideLayouts/slideLayout24.xml"/><Relationship Id="rId1" Type="http://schemas.openxmlformats.org/officeDocument/2006/relationships/vmlDrawing" Target="../drawings/vmlDrawing44.v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 Id="rId9" Type="http://schemas.openxmlformats.org/officeDocument/2006/relationships/oleObject" Target="../embeddings/oleObject117.bin"/></Relationships>
</file>

<file path=ppt/slides/_rels/slide235.xml.rels><?xml version="1.0" encoding="UTF-8" standalone="yes"?>
<Relationships xmlns="http://schemas.openxmlformats.org/package/2006/relationships"><Relationship Id="rId3" Type="http://schemas.openxmlformats.org/officeDocument/2006/relationships/notesSlide" Target="../notesSlides/notesSlide235.xml"/><Relationship Id="rId2" Type="http://schemas.openxmlformats.org/officeDocument/2006/relationships/slideLayout" Target="../slideLayouts/slideLayout24.xml"/><Relationship Id="rId1" Type="http://schemas.openxmlformats.org/officeDocument/2006/relationships/vmlDrawing" Target="../drawings/vmlDrawing45.vml"/><Relationship Id="rId4" Type="http://schemas.openxmlformats.org/officeDocument/2006/relationships/oleObject" Target="../embeddings/oleObject118.bin"/></Relationships>
</file>

<file path=ppt/slides/_rels/slide236.xml.rels><?xml version="1.0" encoding="UTF-8" standalone="yes"?>
<Relationships xmlns="http://schemas.openxmlformats.org/package/2006/relationships"><Relationship Id="rId3" Type="http://schemas.openxmlformats.org/officeDocument/2006/relationships/notesSlide" Target="../notesSlides/notesSlide236.xml"/><Relationship Id="rId2" Type="http://schemas.openxmlformats.org/officeDocument/2006/relationships/slideLayout" Target="../slideLayouts/slideLayout24.xml"/><Relationship Id="rId1" Type="http://schemas.openxmlformats.org/officeDocument/2006/relationships/vmlDrawing" Target="../drawings/vmlDrawing46.vml"/><Relationship Id="rId4" Type="http://schemas.openxmlformats.org/officeDocument/2006/relationships/oleObject" Target="../embeddings/oleObject119.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381000" y="838200"/>
            <a:ext cx="8382000" cy="1676400"/>
          </a:xfrm>
        </p:spPr>
        <p:txBody>
          <a:bodyPr/>
          <a:lstStyle/>
          <a:p>
            <a:r>
              <a:rPr lang="en-US" sz="4000" dirty="0" err="1" smtClean="0"/>
              <a:t>Umhhh</a:t>
            </a:r>
            <a:r>
              <a:rPr lang="en-US" sz="4000" dirty="0" smtClean="0"/>
              <a:t>…. </a:t>
            </a:r>
            <a:r>
              <a:rPr lang="en-US" sz="4000" dirty="0" smtClean="0"/>
              <a:t>I have some </a:t>
            </a:r>
            <a:r>
              <a:rPr lang="en-US" sz="4000" dirty="0" smtClean="0"/>
              <a:t>questions…</a:t>
            </a:r>
            <a:endParaRPr lang="en-US" sz="4000" dirty="0"/>
          </a:p>
        </p:txBody>
      </p:sp>
      <p:sp>
        <p:nvSpPr>
          <p:cNvPr id="8" name="Subtitle 7"/>
          <p:cNvSpPr>
            <a:spLocks noGrp="1"/>
          </p:cNvSpPr>
          <p:nvPr>
            <p:ph type="subTitle" idx="1"/>
          </p:nvPr>
        </p:nvSpPr>
        <p:spPr>
          <a:xfrm>
            <a:off x="381000" y="3200400"/>
            <a:ext cx="8382000" cy="3200400"/>
          </a:xfrm>
        </p:spPr>
        <p:txBody>
          <a:bodyPr/>
          <a:lstStyle/>
          <a:p>
            <a:r>
              <a:rPr lang="en-US" dirty="0" smtClean="0">
                <a:solidFill>
                  <a:srgbClr val="3333FF"/>
                </a:solidFill>
              </a:rPr>
              <a:t>John Doyle</a:t>
            </a:r>
          </a:p>
          <a:p>
            <a:r>
              <a:rPr lang="en-US" dirty="0" smtClean="0">
                <a:solidFill>
                  <a:srgbClr val="3333FF"/>
                </a:solidFill>
              </a:rPr>
              <a:t>John G Braun Professor</a:t>
            </a:r>
          </a:p>
          <a:p>
            <a:r>
              <a:rPr lang="en-US" dirty="0" smtClean="0">
                <a:solidFill>
                  <a:srgbClr val="3333FF"/>
                </a:solidFill>
              </a:rPr>
              <a:t>Control and Dynamical Systems, EE, &amp; </a:t>
            </a:r>
            <a:r>
              <a:rPr lang="en-US" dirty="0" err="1" smtClean="0">
                <a:solidFill>
                  <a:srgbClr val="3333FF"/>
                </a:solidFill>
              </a:rPr>
              <a:t>BioE</a:t>
            </a:r>
            <a:endParaRPr lang="en-US" dirty="0" smtClean="0">
              <a:solidFill>
                <a:srgbClr val="3333FF"/>
              </a:solidFill>
            </a:endParaRPr>
          </a:p>
          <a:p>
            <a:endParaRPr lang="en-US" b="1" dirty="0" smtClean="0">
              <a:solidFill>
                <a:srgbClr val="FF9933"/>
              </a:solidFill>
              <a:latin typeface="Arial Black" pitchFamily="34" charset="0"/>
            </a:endParaRPr>
          </a:p>
          <a:p>
            <a:r>
              <a:rPr lang="en-US" b="1" dirty="0" smtClean="0">
                <a:solidFill>
                  <a:srgbClr val="FF9933"/>
                </a:solidFill>
                <a:latin typeface="Arial Black" pitchFamily="34" charset="0"/>
              </a:rPr>
              <a:t>C a</a:t>
            </a:r>
            <a:r>
              <a:rPr lang="en-US" sz="4000" b="1" baseline="30000" dirty="0" smtClean="0">
                <a:solidFill>
                  <a:srgbClr val="FF9933"/>
                </a:solidFill>
              </a:rPr>
              <a:t> </a:t>
            </a:r>
            <a:r>
              <a:rPr lang="en-US" baseline="30000" dirty="0" smtClean="0">
                <a:solidFill>
                  <a:srgbClr val="FF9933"/>
                </a:solidFill>
              </a:rPr>
              <a:t>#</a:t>
            </a:r>
            <a:r>
              <a:rPr lang="en-US" sz="4000" dirty="0" smtClean="0">
                <a:solidFill>
                  <a:srgbClr val="FF9933"/>
                </a:solidFill>
                <a:latin typeface="Arial Black" pitchFamily="34" charset="0"/>
              </a:rPr>
              <a:t>l</a:t>
            </a:r>
            <a:r>
              <a:rPr lang="en-US" sz="4400" b="1" dirty="0" smtClean="0">
                <a:solidFill>
                  <a:srgbClr val="FF9933"/>
                </a:solidFill>
                <a:latin typeface="Arial Black" pitchFamily="34" charset="0"/>
              </a:rPr>
              <a:t> </a:t>
            </a:r>
            <a:r>
              <a:rPr lang="en-US" b="1" dirty="0" smtClean="0">
                <a:solidFill>
                  <a:srgbClr val="FF9933"/>
                </a:solidFill>
                <a:latin typeface="Arial Black" pitchFamily="34" charset="0"/>
              </a:rPr>
              <a:t>t e c h</a:t>
            </a:r>
            <a:endParaRPr lang="en-US" b="1" dirty="0">
              <a:solidFill>
                <a:srgbClr val="FF9933"/>
              </a:solidFill>
              <a:latin typeface="Arial Black"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381000" y="838200"/>
            <a:ext cx="8382000" cy="2514600"/>
          </a:xfrm>
        </p:spPr>
        <p:txBody>
          <a:bodyPr/>
          <a:lstStyle/>
          <a:p>
            <a:r>
              <a:rPr lang="en-US" sz="3600" dirty="0" smtClean="0"/>
              <a:t>What is the probability that Munzer will see something that does not exist?</a:t>
            </a:r>
            <a:br>
              <a:rPr lang="en-US" sz="3600" dirty="0" smtClean="0"/>
            </a:br>
            <a:r>
              <a:rPr lang="en-US" sz="3600" dirty="0" smtClean="0"/>
              <a:t/>
            </a:r>
            <a:br>
              <a:rPr lang="en-US" sz="3600" dirty="0" smtClean="0"/>
            </a:br>
            <a:r>
              <a:rPr lang="en-US" sz="3200" dirty="0" smtClean="0"/>
              <a:t>A Bayesian Perspective</a:t>
            </a:r>
            <a:endParaRPr lang="en-US" sz="3600" dirty="0"/>
          </a:p>
        </p:txBody>
      </p:sp>
      <p:sp>
        <p:nvSpPr>
          <p:cNvPr id="8" name="Subtitle 7"/>
          <p:cNvSpPr>
            <a:spLocks noGrp="1"/>
          </p:cNvSpPr>
          <p:nvPr>
            <p:ph type="subTitle" idx="1"/>
          </p:nvPr>
        </p:nvSpPr>
        <p:spPr>
          <a:xfrm>
            <a:off x="381000" y="4038600"/>
            <a:ext cx="8382000" cy="2514600"/>
          </a:xfrm>
        </p:spPr>
        <p:txBody>
          <a:bodyPr/>
          <a:lstStyle/>
          <a:p>
            <a:r>
              <a:rPr lang="en-US" sz="2400" dirty="0" smtClean="0">
                <a:solidFill>
                  <a:srgbClr val="3333FF"/>
                </a:solidFill>
              </a:rPr>
              <a:t>John Doyle</a:t>
            </a:r>
          </a:p>
          <a:p>
            <a:r>
              <a:rPr lang="en-US" sz="2400" dirty="0" smtClean="0">
                <a:solidFill>
                  <a:srgbClr val="3333FF"/>
                </a:solidFill>
              </a:rPr>
              <a:t>John G Braun Professor</a:t>
            </a:r>
          </a:p>
          <a:p>
            <a:r>
              <a:rPr lang="en-US" sz="2400" dirty="0" smtClean="0">
                <a:solidFill>
                  <a:srgbClr val="3333FF"/>
                </a:solidFill>
              </a:rPr>
              <a:t>Control and Dynamical Systems, EE, &amp; </a:t>
            </a:r>
            <a:r>
              <a:rPr lang="en-US" sz="2400" dirty="0" err="1" smtClean="0">
                <a:solidFill>
                  <a:srgbClr val="3333FF"/>
                </a:solidFill>
              </a:rPr>
              <a:t>BioE</a:t>
            </a:r>
            <a:endParaRPr lang="en-US" sz="2400" dirty="0" smtClean="0">
              <a:solidFill>
                <a:srgbClr val="3333FF"/>
              </a:solidFill>
            </a:endParaRPr>
          </a:p>
          <a:p>
            <a:endParaRPr lang="en-US" sz="2400" b="1" dirty="0" smtClean="0">
              <a:solidFill>
                <a:srgbClr val="FF9933"/>
              </a:solidFill>
              <a:latin typeface="Arial Black" pitchFamily="34" charset="0"/>
            </a:endParaRPr>
          </a:p>
          <a:p>
            <a:r>
              <a:rPr lang="en-US" sz="2400" b="1" dirty="0" smtClean="0">
                <a:solidFill>
                  <a:srgbClr val="FF9933"/>
                </a:solidFill>
                <a:latin typeface="Arial Black" pitchFamily="34" charset="0"/>
              </a:rPr>
              <a:t>C a</a:t>
            </a:r>
            <a:r>
              <a:rPr lang="en-US" b="1" baseline="30000" dirty="0" smtClean="0">
                <a:solidFill>
                  <a:srgbClr val="FF9933"/>
                </a:solidFill>
              </a:rPr>
              <a:t> </a:t>
            </a:r>
            <a:r>
              <a:rPr lang="en-US" sz="2400" baseline="30000" dirty="0" smtClean="0">
                <a:solidFill>
                  <a:srgbClr val="FF9933"/>
                </a:solidFill>
              </a:rPr>
              <a:t>#</a:t>
            </a:r>
            <a:r>
              <a:rPr lang="en-US" dirty="0" smtClean="0">
                <a:solidFill>
                  <a:srgbClr val="FF9933"/>
                </a:solidFill>
                <a:latin typeface="Arial Black" pitchFamily="34" charset="0"/>
              </a:rPr>
              <a:t>l</a:t>
            </a:r>
            <a:r>
              <a:rPr lang="en-US" sz="3600" b="1" dirty="0" smtClean="0">
                <a:solidFill>
                  <a:srgbClr val="FF9933"/>
                </a:solidFill>
                <a:latin typeface="Arial Black" pitchFamily="34" charset="0"/>
              </a:rPr>
              <a:t> </a:t>
            </a:r>
            <a:r>
              <a:rPr lang="en-US" sz="2400" b="1" dirty="0" smtClean="0">
                <a:solidFill>
                  <a:srgbClr val="FF9933"/>
                </a:solidFill>
                <a:latin typeface="Arial Black" pitchFamily="34" charset="0"/>
              </a:rPr>
              <a:t>t e c h</a:t>
            </a:r>
            <a:endParaRPr lang="en-US" sz="2400" b="1" dirty="0">
              <a:solidFill>
                <a:srgbClr val="FF9933"/>
              </a:solidFill>
              <a:latin typeface="Arial Black"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ebzoom.freewebs.com/lazyriver/equipment%20behind%20Kellies%20bed2.jpg"/>
          <p:cNvPicPr>
            <a:picLocks noChangeAspect="1" noChangeArrowheads="1"/>
          </p:cNvPicPr>
          <p:nvPr/>
        </p:nvPicPr>
        <p:blipFill>
          <a:blip r:embed="rId3" cstate="print">
            <a:lum bright="20000"/>
          </a:blip>
          <a:srcRect/>
          <a:stretch>
            <a:fillRect/>
          </a:stretch>
        </p:blipFill>
        <p:spPr bwMode="auto">
          <a:xfrm>
            <a:off x="0" y="0"/>
            <a:ext cx="7103774" cy="4800599"/>
          </a:xfrm>
          <a:prstGeom prst="rect">
            <a:avLst/>
          </a:prstGeom>
          <a:noFill/>
        </p:spPr>
      </p:pic>
      <p:pic>
        <p:nvPicPr>
          <p:cNvPr id="5" name="Picture 8" descr="MP70 6 wave horizon.jpg"/>
          <p:cNvPicPr>
            <a:picLocks noChangeAspect="1"/>
          </p:cNvPicPr>
          <p:nvPr/>
        </p:nvPicPr>
        <p:blipFill>
          <a:blip r:embed="rId4" cstate="print"/>
          <a:srcRect/>
          <a:stretch>
            <a:fillRect/>
          </a:stretch>
        </p:blipFill>
        <p:spPr bwMode="auto">
          <a:xfrm>
            <a:off x="4271638" y="3200400"/>
            <a:ext cx="4872362"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2" name="Group 251"/>
          <p:cNvGrpSpPr/>
          <p:nvPr/>
        </p:nvGrpSpPr>
        <p:grpSpPr>
          <a:xfrm>
            <a:off x="2152528" y="1626463"/>
            <a:ext cx="995812" cy="871698"/>
            <a:chOff x="3048000" y="304800"/>
            <a:chExt cx="2286000" cy="1952298"/>
          </a:xfrm>
        </p:grpSpPr>
        <p:sp>
          <p:nvSpPr>
            <p:cNvPr id="253" name="Freeform 252"/>
            <p:cNvSpPr>
              <a:spLocks/>
            </p:cNvSpPr>
            <p:nvPr/>
          </p:nvSpPr>
          <p:spPr bwMode="auto">
            <a:xfrm>
              <a:off x="3048000" y="304800"/>
              <a:ext cx="2286000" cy="1952298"/>
            </a:xfrm>
            <a:custGeom>
              <a:avLst/>
              <a:gdLst/>
              <a:ahLst/>
              <a:cxnLst>
                <a:cxn ang="0">
                  <a:pos x="3107" y="8"/>
                </a:cxn>
                <a:cxn ang="0">
                  <a:pos x="3364" y="67"/>
                </a:cxn>
                <a:cxn ang="0">
                  <a:pos x="3567" y="139"/>
                </a:cxn>
                <a:cxn ang="0">
                  <a:pos x="3712" y="217"/>
                </a:cxn>
                <a:cxn ang="0">
                  <a:pos x="3898" y="295"/>
                </a:cxn>
                <a:cxn ang="0">
                  <a:pos x="4183" y="418"/>
                </a:cxn>
                <a:cxn ang="0">
                  <a:pos x="4406" y="648"/>
                </a:cxn>
                <a:cxn ang="0">
                  <a:pos x="4734" y="1033"/>
                </a:cxn>
                <a:cxn ang="0">
                  <a:pos x="4907" y="1510"/>
                </a:cxn>
                <a:cxn ang="0">
                  <a:pos x="5002" y="1930"/>
                </a:cxn>
                <a:cxn ang="0">
                  <a:pos x="4879" y="2333"/>
                </a:cxn>
                <a:cxn ang="0">
                  <a:pos x="4738" y="2651"/>
                </a:cxn>
                <a:cxn ang="0">
                  <a:pos x="4592" y="2841"/>
                </a:cxn>
                <a:cxn ang="0">
                  <a:pos x="4396" y="2932"/>
                </a:cxn>
                <a:cxn ang="0">
                  <a:pos x="4354" y="3063"/>
                </a:cxn>
                <a:cxn ang="0">
                  <a:pos x="4259" y="3168"/>
                </a:cxn>
                <a:cxn ang="0">
                  <a:pos x="4130" y="3282"/>
                </a:cxn>
                <a:cxn ang="0">
                  <a:pos x="3985" y="3404"/>
                </a:cxn>
                <a:cxn ang="0">
                  <a:pos x="3797" y="3480"/>
                </a:cxn>
                <a:cxn ang="0">
                  <a:pos x="3586" y="3541"/>
                </a:cxn>
                <a:cxn ang="0">
                  <a:pos x="3381" y="3552"/>
                </a:cxn>
                <a:cxn ang="0">
                  <a:pos x="3391" y="3670"/>
                </a:cxn>
                <a:cxn ang="0">
                  <a:pos x="3501" y="3803"/>
                </a:cxn>
                <a:cxn ang="0">
                  <a:pos x="3565" y="3877"/>
                </a:cxn>
                <a:cxn ang="0">
                  <a:pos x="3638" y="3942"/>
                </a:cxn>
                <a:cxn ang="0">
                  <a:pos x="3541" y="4047"/>
                </a:cxn>
                <a:cxn ang="0">
                  <a:pos x="3374" y="4159"/>
                </a:cxn>
                <a:cxn ang="0">
                  <a:pos x="2982" y="3942"/>
                </a:cxn>
                <a:cxn ang="0">
                  <a:pos x="2189" y="3535"/>
                </a:cxn>
                <a:cxn ang="0">
                  <a:pos x="1410" y="3288"/>
                </a:cxn>
                <a:cxn ang="0">
                  <a:pos x="1093" y="3100"/>
                </a:cxn>
                <a:cxn ang="0">
                  <a:pos x="876" y="2811"/>
                </a:cxn>
                <a:cxn ang="0">
                  <a:pos x="642" y="2636"/>
                </a:cxn>
                <a:cxn ang="0">
                  <a:pos x="424" y="2423"/>
                </a:cxn>
                <a:cxn ang="0">
                  <a:pos x="255" y="2227"/>
                </a:cxn>
                <a:cxn ang="0">
                  <a:pos x="124" y="2058"/>
                </a:cxn>
                <a:cxn ang="0">
                  <a:pos x="108" y="1867"/>
                </a:cxn>
                <a:cxn ang="0">
                  <a:pos x="82" y="1749"/>
                </a:cxn>
                <a:cxn ang="0">
                  <a:pos x="48" y="1635"/>
                </a:cxn>
                <a:cxn ang="0">
                  <a:pos x="19" y="1350"/>
                </a:cxn>
                <a:cxn ang="0">
                  <a:pos x="120" y="1063"/>
                </a:cxn>
                <a:cxn ang="0">
                  <a:pos x="270" y="842"/>
                </a:cxn>
                <a:cxn ang="0">
                  <a:pos x="494" y="700"/>
                </a:cxn>
                <a:cxn ang="0">
                  <a:pos x="720" y="531"/>
                </a:cxn>
                <a:cxn ang="0">
                  <a:pos x="977" y="413"/>
                </a:cxn>
                <a:cxn ang="0">
                  <a:pos x="1226" y="268"/>
                </a:cxn>
                <a:cxn ang="0">
                  <a:pos x="1503" y="215"/>
                </a:cxn>
                <a:cxn ang="0">
                  <a:pos x="1769" y="124"/>
                </a:cxn>
                <a:cxn ang="0">
                  <a:pos x="2007" y="78"/>
                </a:cxn>
                <a:cxn ang="0">
                  <a:pos x="2241" y="74"/>
                </a:cxn>
                <a:cxn ang="0">
                  <a:pos x="2404" y="63"/>
                </a:cxn>
                <a:cxn ang="0">
                  <a:pos x="2518" y="91"/>
                </a:cxn>
                <a:cxn ang="0">
                  <a:pos x="2628" y="78"/>
                </a:cxn>
                <a:cxn ang="0">
                  <a:pos x="2744" y="38"/>
                </a:cxn>
                <a:cxn ang="0">
                  <a:pos x="2872" y="2"/>
                </a:cxn>
              </a:cxnLst>
              <a:rect l="0" t="0" r="r" b="b"/>
              <a:pathLst>
                <a:path w="5008" h="4212">
                  <a:moveTo>
                    <a:pt x="2872" y="2"/>
                  </a:moveTo>
                  <a:lnTo>
                    <a:pt x="2912" y="0"/>
                  </a:lnTo>
                  <a:lnTo>
                    <a:pt x="2952" y="0"/>
                  </a:lnTo>
                  <a:lnTo>
                    <a:pt x="2991" y="0"/>
                  </a:lnTo>
                  <a:lnTo>
                    <a:pt x="3031" y="2"/>
                  </a:lnTo>
                  <a:lnTo>
                    <a:pt x="3069" y="4"/>
                  </a:lnTo>
                  <a:lnTo>
                    <a:pt x="3107" y="8"/>
                  </a:lnTo>
                  <a:lnTo>
                    <a:pt x="3144" y="11"/>
                  </a:lnTo>
                  <a:lnTo>
                    <a:pt x="3183" y="19"/>
                  </a:lnTo>
                  <a:lnTo>
                    <a:pt x="3220" y="25"/>
                  </a:lnTo>
                  <a:lnTo>
                    <a:pt x="3256" y="34"/>
                  </a:lnTo>
                  <a:lnTo>
                    <a:pt x="3294" y="44"/>
                  </a:lnTo>
                  <a:lnTo>
                    <a:pt x="3330" y="55"/>
                  </a:lnTo>
                  <a:lnTo>
                    <a:pt x="3364" y="67"/>
                  </a:lnTo>
                  <a:lnTo>
                    <a:pt x="3400" y="84"/>
                  </a:lnTo>
                  <a:lnTo>
                    <a:pt x="3434" y="101"/>
                  </a:lnTo>
                  <a:lnTo>
                    <a:pt x="3470" y="122"/>
                  </a:lnTo>
                  <a:lnTo>
                    <a:pt x="3495" y="122"/>
                  </a:lnTo>
                  <a:lnTo>
                    <a:pt x="3520" y="126"/>
                  </a:lnTo>
                  <a:lnTo>
                    <a:pt x="3543" y="129"/>
                  </a:lnTo>
                  <a:lnTo>
                    <a:pt x="3567" y="139"/>
                  </a:lnTo>
                  <a:lnTo>
                    <a:pt x="3590" y="145"/>
                  </a:lnTo>
                  <a:lnTo>
                    <a:pt x="3611" y="156"/>
                  </a:lnTo>
                  <a:lnTo>
                    <a:pt x="3632" y="165"/>
                  </a:lnTo>
                  <a:lnTo>
                    <a:pt x="3655" y="179"/>
                  </a:lnTo>
                  <a:lnTo>
                    <a:pt x="3674" y="188"/>
                  </a:lnTo>
                  <a:lnTo>
                    <a:pt x="3693" y="202"/>
                  </a:lnTo>
                  <a:lnTo>
                    <a:pt x="3712" y="217"/>
                  </a:lnTo>
                  <a:lnTo>
                    <a:pt x="3733" y="232"/>
                  </a:lnTo>
                  <a:lnTo>
                    <a:pt x="3752" y="245"/>
                  </a:lnTo>
                  <a:lnTo>
                    <a:pt x="3773" y="259"/>
                  </a:lnTo>
                  <a:lnTo>
                    <a:pt x="3794" y="274"/>
                  </a:lnTo>
                  <a:lnTo>
                    <a:pt x="3814" y="291"/>
                  </a:lnTo>
                  <a:lnTo>
                    <a:pt x="3854" y="291"/>
                  </a:lnTo>
                  <a:lnTo>
                    <a:pt x="3898" y="295"/>
                  </a:lnTo>
                  <a:lnTo>
                    <a:pt x="3940" y="304"/>
                  </a:lnTo>
                  <a:lnTo>
                    <a:pt x="3984" y="316"/>
                  </a:lnTo>
                  <a:lnTo>
                    <a:pt x="4023" y="329"/>
                  </a:lnTo>
                  <a:lnTo>
                    <a:pt x="4065" y="348"/>
                  </a:lnTo>
                  <a:lnTo>
                    <a:pt x="4105" y="369"/>
                  </a:lnTo>
                  <a:lnTo>
                    <a:pt x="4147" y="394"/>
                  </a:lnTo>
                  <a:lnTo>
                    <a:pt x="4183" y="418"/>
                  </a:lnTo>
                  <a:lnTo>
                    <a:pt x="4221" y="443"/>
                  </a:lnTo>
                  <a:lnTo>
                    <a:pt x="4255" y="474"/>
                  </a:lnTo>
                  <a:lnTo>
                    <a:pt x="4290" y="506"/>
                  </a:lnTo>
                  <a:lnTo>
                    <a:pt x="4322" y="538"/>
                  </a:lnTo>
                  <a:lnTo>
                    <a:pt x="4352" y="574"/>
                  </a:lnTo>
                  <a:lnTo>
                    <a:pt x="4379" y="610"/>
                  </a:lnTo>
                  <a:lnTo>
                    <a:pt x="4406" y="648"/>
                  </a:lnTo>
                  <a:lnTo>
                    <a:pt x="4472" y="690"/>
                  </a:lnTo>
                  <a:lnTo>
                    <a:pt x="4529" y="738"/>
                  </a:lnTo>
                  <a:lnTo>
                    <a:pt x="4582" y="789"/>
                  </a:lnTo>
                  <a:lnTo>
                    <a:pt x="4628" y="846"/>
                  </a:lnTo>
                  <a:lnTo>
                    <a:pt x="4666" y="905"/>
                  </a:lnTo>
                  <a:lnTo>
                    <a:pt x="4702" y="968"/>
                  </a:lnTo>
                  <a:lnTo>
                    <a:pt x="4734" y="1033"/>
                  </a:lnTo>
                  <a:lnTo>
                    <a:pt x="4763" y="1101"/>
                  </a:lnTo>
                  <a:lnTo>
                    <a:pt x="4788" y="1168"/>
                  </a:lnTo>
                  <a:lnTo>
                    <a:pt x="4812" y="1238"/>
                  </a:lnTo>
                  <a:lnTo>
                    <a:pt x="4835" y="1305"/>
                  </a:lnTo>
                  <a:lnTo>
                    <a:pt x="4860" y="1375"/>
                  </a:lnTo>
                  <a:lnTo>
                    <a:pt x="4883" y="1443"/>
                  </a:lnTo>
                  <a:lnTo>
                    <a:pt x="4907" y="1510"/>
                  </a:lnTo>
                  <a:lnTo>
                    <a:pt x="4934" y="1576"/>
                  </a:lnTo>
                  <a:lnTo>
                    <a:pt x="4966" y="1641"/>
                  </a:lnTo>
                  <a:lnTo>
                    <a:pt x="4985" y="1698"/>
                  </a:lnTo>
                  <a:lnTo>
                    <a:pt x="4998" y="1757"/>
                  </a:lnTo>
                  <a:lnTo>
                    <a:pt x="5006" y="1814"/>
                  </a:lnTo>
                  <a:lnTo>
                    <a:pt x="5008" y="1873"/>
                  </a:lnTo>
                  <a:lnTo>
                    <a:pt x="5002" y="1930"/>
                  </a:lnTo>
                  <a:lnTo>
                    <a:pt x="4995" y="1989"/>
                  </a:lnTo>
                  <a:lnTo>
                    <a:pt x="4979" y="2048"/>
                  </a:lnTo>
                  <a:lnTo>
                    <a:pt x="4966" y="2107"/>
                  </a:lnTo>
                  <a:lnTo>
                    <a:pt x="4945" y="2162"/>
                  </a:lnTo>
                  <a:lnTo>
                    <a:pt x="4924" y="2219"/>
                  </a:lnTo>
                  <a:lnTo>
                    <a:pt x="4902" y="2276"/>
                  </a:lnTo>
                  <a:lnTo>
                    <a:pt x="4879" y="2333"/>
                  </a:lnTo>
                  <a:lnTo>
                    <a:pt x="4854" y="2388"/>
                  </a:lnTo>
                  <a:lnTo>
                    <a:pt x="4829" y="2444"/>
                  </a:lnTo>
                  <a:lnTo>
                    <a:pt x="4807" y="2499"/>
                  </a:lnTo>
                  <a:lnTo>
                    <a:pt x="4786" y="2554"/>
                  </a:lnTo>
                  <a:lnTo>
                    <a:pt x="4770" y="2586"/>
                  </a:lnTo>
                  <a:lnTo>
                    <a:pt x="4753" y="2620"/>
                  </a:lnTo>
                  <a:lnTo>
                    <a:pt x="4738" y="2651"/>
                  </a:lnTo>
                  <a:lnTo>
                    <a:pt x="4723" y="2681"/>
                  </a:lnTo>
                  <a:lnTo>
                    <a:pt x="4704" y="2712"/>
                  </a:lnTo>
                  <a:lnTo>
                    <a:pt x="4685" y="2740"/>
                  </a:lnTo>
                  <a:lnTo>
                    <a:pt x="4662" y="2769"/>
                  </a:lnTo>
                  <a:lnTo>
                    <a:pt x="4641" y="2795"/>
                  </a:lnTo>
                  <a:lnTo>
                    <a:pt x="4616" y="2818"/>
                  </a:lnTo>
                  <a:lnTo>
                    <a:pt x="4592" y="2841"/>
                  </a:lnTo>
                  <a:lnTo>
                    <a:pt x="4565" y="2860"/>
                  </a:lnTo>
                  <a:lnTo>
                    <a:pt x="4537" y="2879"/>
                  </a:lnTo>
                  <a:lnTo>
                    <a:pt x="4504" y="2892"/>
                  </a:lnTo>
                  <a:lnTo>
                    <a:pt x="4474" y="2906"/>
                  </a:lnTo>
                  <a:lnTo>
                    <a:pt x="4440" y="2913"/>
                  </a:lnTo>
                  <a:lnTo>
                    <a:pt x="4406" y="2923"/>
                  </a:lnTo>
                  <a:lnTo>
                    <a:pt x="4396" y="2932"/>
                  </a:lnTo>
                  <a:lnTo>
                    <a:pt x="4388" y="2949"/>
                  </a:lnTo>
                  <a:lnTo>
                    <a:pt x="4381" y="2965"/>
                  </a:lnTo>
                  <a:lnTo>
                    <a:pt x="4377" y="2986"/>
                  </a:lnTo>
                  <a:lnTo>
                    <a:pt x="4369" y="3003"/>
                  </a:lnTo>
                  <a:lnTo>
                    <a:pt x="4364" y="3024"/>
                  </a:lnTo>
                  <a:lnTo>
                    <a:pt x="4360" y="3043"/>
                  </a:lnTo>
                  <a:lnTo>
                    <a:pt x="4354" y="3063"/>
                  </a:lnTo>
                  <a:lnTo>
                    <a:pt x="4345" y="3081"/>
                  </a:lnTo>
                  <a:lnTo>
                    <a:pt x="4337" y="3100"/>
                  </a:lnTo>
                  <a:lnTo>
                    <a:pt x="4324" y="3117"/>
                  </a:lnTo>
                  <a:lnTo>
                    <a:pt x="4314" y="3134"/>
                  </a:lnTo>
                  <a:lnTo>
                    <a:pt x="4297" y="3147"/>
                  </a:lnTo>
                  <a:lnTo>
                    <a:pt x="4282" y="3159"/>
                  </a:lnTo>
                  <a:lnTo>
                    <a:pt x="4259" y="3168"/>
                  </a:lnTo>
                  <a:lnTo>
                    <a:pt x="4238" y="3176"/>
                  </a:lnTo>
                  <a:lnTo>
                    <a:pt x="4217" y="3189"/>
                  </a:lnTo>
                  <a:lnTo>
                    <a:pt x="4200" y="3206"/>
                  </a:lnTo>
                  <a:lnTo>
                    <a:pt x="4183" y="3221"/>
                  </a:lnTo>
                  <a:lnTo>
                    <a:pt x="4166" y="3242"/>
                  </a:lnTo>
                  <a:lnTo>
                    <a:pt x="4147" y="3261"/>
                  </a:lnTo>
                  <a:lnTo>
                    <a:pt x="4130" y="3282"/>
                  </a:lnTo>
                  <a:lnTo>
                    <a:pt x="4111" y="3301"/>
                  </a:lnTo>
                  <a:lnTo>
                    <a:pt x="4094" y="3322"/>
                  </a:lnTo>
                  <a:lnTo>
                    <a:pt x="4073" y="3341"/>
                  </a:lnTo>
                  <a:lnTo>
                    <a:pt x="4054" y="3360"/>
                  </a:lnTo>
                  <a:lnTo>
                    <a:pt x="4031" y="3375"/>
                  </a:lnTo>
                  <a:lnTo>
                    <a:pt x="4010" y="3392"/>
                  </a:lnTo>
                  <a:lnTo>
                    <a:pt x="3985" y="3404"/>
                  </a:lnTo>
                  <a:lnTo>
                    <a:pt x="3965" y="3417"/>
                  </a:lnTo>
                  <a:lnTo>
                    <a:pt x="3938" y="3425"/>
                  </a:lnTo>
                  <a:lnTo>
                    <a:pt x="3911" y="3432"/>
                  </a:lnTo>
                  <a:lnTo>
                    <a:pt x="3883" y="3442"/>
                  </a:lnTo>
                  <a:lnTo>
                    <a:pt x="3854" y="3457"/>
                  </a:lnTo>
                  <a:lnTo>
                    <a:pt x="3824" y="3467"/>
                  </a:lnTo>
                  <a:lnTo>
                    <a:pt x="3797" y="3480"/>
                  </a:lnTo>
                  <a:lnTo>
                    <a:pt x="3765" y="3491"/>
                  </a:lnTo>
                  <a:lnTo>
                    <a:pt x="3738" y="3503"/>
                  </a:lnTo>
                  <a:lnTo>
                    <a:pt x="3706" y="3514"/>
                  </a:lnTo>
                  <a:lnTo>
                    <a:pt x="3679" y="3524"/>
                  </a:lnTo>
                  <a:lnTo>
                    <a:pt x="3649" y="3531"/>
                  </a:lnTo>
                  <a:lnTo>
                    <a:pt x="3617" y="3537"/>
                  </a:lnTo>
                  <a:lnTo>
                    <a:pt x="3586" y="3541"/>
                  </a:lnTo>
                  <a:lnTo>
                    <a:pt x="3556" y="3546"/>
                  </a:lnTo>
                  <a:lnTo>
                    <a:pt x="3522" y="3546"/>
                  </a:lnTo>
                  <a:lnTo>
                    <a:pt x="3489" y="3548"/>
                  </a:lnTo>
                  <a:lnTo>
                    <a:pt x="3457" y="3545"/>
                  </a:lnTo>
                  <a:lnTo>
                    <a:pt x="3425" y="3541"/>
                  </a:lnTo>
                  <a:lnTo>
                    <a:pt x="3400" y="3545"/>
                  </a:lnTo>
                  <a:lnTo>
                    <a:pt x="3381" y="3552"/>
                  </a:lnTo>
                  <a:lnTo>
                    <a:pt x="3368" y="3562"/>
                  </a:lnTo>
                  <a:lnTo>
                    <a:pt x="3364" y="3577"/>
                  </a:lnTo>
                  <a:lnTo>
                    <a:pt x="3360" y="3592"/>
                  </a:lnTo>
                  <a:lnTo>
                    <a:pt x="3364" y="3611"/>
                  </a:lnTo>
                  <a:lnTo>
                    <a:pt x="3368" y="3630"/>
                  </a:lnTo>
                  <a:lnTo>
                    <a:pt x="3381" y="3649"/>
                  </a:lnTo>
                  <a:lnTo>
                    <a:pt x="3391" y="3670"/>
                  </a:lnTo>
                  <a:lnTo>
                    <a:pt x="3406" y="3691"/>
                  </a:lnTo>
                  <a:lnTo>
                    <a:pt x="3423" y="3712"/>
                  </a:lnTo>
                  <a:lnTo>
                    <a:pt x="3440" y="3733"/>
                  </a:lnTo>
                  <a:lnTo>
                    <a:pt x="3455" y="3752"/>
                  </a:lnTo>
                  <a:lnTo>
                    <a:pt x="3472" y="3771"/>
                  </a:lnTo>
                  <a:lnTo>
                    <a:pt x="3486" y="3786"/>
                  </a:lnTo>
                  <a:lnTo>
                    <a:pt x="3501" y="3803"/>
                  </a:lnTo>
                  <a:lnTo>
                    <a:pt x="3508" y="3815"/>
                  </a:lnTo>
                  <a:lnTo>
                    <a:pt x="3518" y="3824"/>
                  </a:lnTo>
                  <a:lnTo>
                    <a:pt x="3526" y="3836"/>
                  </a:lnTo>
                  <a:lnTo>
                    <a:pt x="3537" y="3845"/>
                  </a:lnTo>
                  <a:lnTo>
                    <a:pt x="3545" y="3856"/>
                  </a:lnTo>
                  <a:lnTo>
                    <a:pt x="3556" y="3866"/>
                  </a:lnTo>
                  <a:lnTo>
                    <a:pt x="3565" y="3877"/>
                  </a:lnTo>
                  <a:lnTo>
                    <a:pt x="3575" y="3887"/>
                  </a:lnTo>
                  <a:lnTo>
                    <a:pt x="3584" y="3894"/>
                  </a:lnTo>
                  <a:lnTo>
                    <a:pt x="3594" y="3904"/>
                  </a:lnTo>
                  <a:lnTo>
                    <a:pt x="3605" y="3915"/>
                  </a:lnTo>
                  <a:lnTo>
                    <a:pt x="3615" y="3925"/>
                  </a:lnTo>
                  <a:lnTo>
                    <a:pt x="3626" y="3934"/>
                  </a:lnTo>
                  <a:lnTo>
                    <a:pt x="3638" y="3942"/>
                  </a:lnTo>
                  <a:lnTo>
                    <a:pt x="3649" y="3953"/>
                  </a:lnTo>
                  <a:lnTo>
                    <a:pt x="3660" y="3963"/>
                  </a:lnTo>
                  <a:lnTo>
                    <a:pt x="3636" y="3978"/>
                  </a:lnTo>
                  <a:lnTo>
                    <a:pt x="3613" y="3995"/>
                  </a:lnTo>
                  <a:lnTo>
                    <a:pt x="3590" y="4012"/>
                  </a:lnTo>
                  <a:lnTo>
                    <a:pt x="3567" y="4029"/>
                  </a:lnTo>
                  <a:lnTo>
                    <a:pt x="3541" y="4047"/>
                  </a:lnTo>
                  <a:lnTo>
                    <a:pt x="3518" y="4064"/>
                  </a:lnTo>
                  <a:lnTo>
                    <a:pt x="3493" y="4081"/>
                  </a:lnTo>
                  <a:lnTo>
                    <a:pt x="3470" y="4098"/>
                  </a:lnTo>
                  <a:lnTo>
                    <a:pt x="3444" y="4111"/>
                  </a:lnTo>
                  <a:lnTo>
                    <a:pt x="3421" y="4126"/>
                  </a:lnTo>
                  <a:lnTo>
                    <a:pt x="3396" y="4144"/>
                  </a:lnTo>
                  <a:lnTo>
                    <a:pt x="3374" y="4159"/>
                  </a:lnTo>
                  <a:lnTo>
                    <a:pt x="3349" y="4172"/>
                  </a:lnTo>
                  <a:lnTo>
                    <a:pt x="3326" y="4185"/>
                  </a:lnTo>
                  <a:lnTo>
                    <a:pt x="3301" y="4199"/>
                  </a:lnTo>
                  <a:lnTo>
                    <a:pt x="3280" y="4212"/>
                  </a:lnTo>
                  <a:lnTo>
                    <a:pt x="3183" y="4111"/>
                  </a:lnTo>
                  <a:lnTo>
                    <a:pt x="3087" y="4024"/>
                  </a:lnTo>
                  <a:lnTo>
                    <a:pt x="2982" y="3942"/>
                  </a:lnTo>
                  <a:lnTo>
                    <a:pt x="2877" y="3870"/>
                  </a:lnTo>
                  <a:lnTo>
                    <a:pt x="2767" y="3801"/>
                  </a:lnTo>
                  <a:lnTo>
                    <a:pt x="2657" y="3739"/>
                  </a:lnTo>
                  <a:lnTo>
                    <a:pt x="2543" y="3681"/>
                  </a:lnTo>
                  <a:lnTo>
                    <a:pt x="2429" y="3630"/>
                  </a:lnTo>
                  <a:lnTo>
                    <a:pt x="2309" y="3581"/>
                  </a:lnTo>
                  <a:lnTo>
                    <a:pt x="2189" y="3535"/>
                  </a:lnTo>
                  <a:lnTo>
                    <a:pt x="2070" y="3493"/>
                  </a:lnTo>
                  <a:lnTo>
                    <a:pt x="1948" y="3455"/>
                  </a:lnTo>
                  <a:lnTo>
                    <a:pt x="1826" y="3415"/>
                  </a:lnTo>
                  <a:lnTo>
                    <a:pt x="1705" y="3379"/>
                  </a:lnTo>
                  <a:lnTo>
                    <a:pt x="1583" y="3343"/>
                  </a:lnTo>
                  <a:lnTo>
                    <a:pt x="1462" y="3307"/>
                  </a:lnTo>
                  <a:lnTo>
                    <a:pt x="1410" y="3288"/>
                  </a:lnTo>
                  <a:lnTo>
                    <a:pt x="1363" y="3267"/>
                  </a:lnTo>
                  <a:lnTo>
                    <a:pt x="1313" y="3244"/>
                  </a:lnTo>
                  <a:lnTo>
                    <a:pt x="1268" y="3219"/>
                  </a:lnTo>
                  <a:lnTo>
                    <a:pt x="1220" y="3193"/>
                  </a:lnTo>
                  <a:lnTo>
                    <a:pt x="1176" y="3162"/>
                  </a:lnTo>
                  <a:lnTo>
                    <a:pt x="1133" y="3130"/>
                  </a:lnTo>
                  <a:lnTo>
                    <a:pt x="1093" y="3100"/>
                  </a:lnTo>
                  <a:lnTo>
                    <a:pt x="1051" y="3062"/>
                  </a:lnTo>
                  <a:lnTo>
                    <a:pt x="1017" y="3024"/>
                  </a:lnTo>
                  <a:lnTo>
                    <a:pt x="981" y="2986"/>
                  </a:lnTo>
                  <a:lnTo>
                    <a:pt x="952" y="2946"/>
                  </a:lnTo>
                  <a:lnTo>
                    <a:pt x="922" y="2902"/>
                  </a:lnTo>
                  <a:lnTo>
                    <a:pt x="899" y="2856"/>
                  </a:lnTo>
                  <a:lnTo>
                    <a:pt x="876" y="2811"/>
                  </a:lnTo>
                  <a:lnTo>
                    <a:pt x="861" y="2765"/>
                  </a:lnTo>
                  <a:lnTo>
                    <a:pt x="821" y="2746"/>
                  </a:lnTo>
                  <a:lnTo>
                    <a:pt x="785" y="2727"/>
                  </a:lnTo>
                  <a:lnTo>
                    <a:pt x="749" y="2706"/>
                  </a:lnTo>
                  <a:lnTo>
                    <a:pt x="713" y="2685"/>
                  </a:lnTo>
                  <a:lnTo>
                    <a:pt x="675" y="2660"/>
                  </a:lnTo>
                  <a:lnTo>
                    <a:pt x="642" y="2636"/>
                  </a:lnTo>
                  <a:lnTo>
                    <a:pt x="608" y="2607"/>
                  </a:lnTo>
                  <a:lnTo>
                    <a:pt x="578" y="2582"/>
                  </a:lnTo>
                  <a:lnTo>
                    <a:pt x="544" y="2550"/>
                  </a:lnTo>
                  <a:lnTo>
                    <a:pt x="513" y="2522"/>
                  </a:lnTo>
                  <a:lnTo>
                    <a:pt x="483" y="2489"/>
                  </a:lnTo>
                  <a:lnTo>
                    <a:pt x="452" y="2457"/>
                  </a:lnTo>
                  <a:lnTo>
                    <a:pt x="424" y="2423"/>
                  </a:lnTo>
                  <a:lnTo>
                    <a:pt x="395" y="2390"/>
                  </a:lnTo>
                  <a:lnTo>
                    <a:pt x="371" y="2354"/>
                  </a:lnTo>
                  <a:lnTo>
                    <a:pt x="344" y="2320"/>
                  </a:lnTo>
                  <a:lnTo>
                    <a:pt x="319" y="2295"/>
                  </a:lnTo>
                  <a:lnTo>
                    <a:pt x="300" y="2272"/>
                  </a:lnTo>
                  <a:lnTo>
                    <a:pt x="276" y="2250"/>
                  </a:lnTo>
                  <a:lnTo>
                    <a:pt x="255" y="2227"/>
                  </a:lnTo>
                  <a:lnTo>
                    <a:pt x="230" y="2206"/>
                  </a:lnTo>
                  <a:lnTo>
                    <a:pt x="209" y="2183"/>
                  </a:lnTo>
                  <a:lnTo>
                    <a:pt x="188" y="2160"/>
                  </a:lnTo>
                  <a:lnTo>
                    <a:pt x="171" y="2137"/>
                  </a:lnTo>
                  <a:lnTo>
                    <a:pt x="150" y="2113"/>
                  </a:lnTo>
                  <a:lnTo>
                    <a:pt x="137" y="2086"/>
                  </a:lnTo>
                  <a:lnTo>
                    <a:pt x="124" y="2058"/>
                  </a:lnTo>
                  <a:lnTo>
                    <a:pt x="114" y="2033"/>
                  </a:lnTo>
                  <a:lnTo>
                    <a:pt x="108" y="2000"/>
                  </a:lnTo>
                  <a:lnTo>
                    <a:pt x="106" y="1972"/>
                  </a:lnTo>
                  <a:lnTo>
                    <a:pt x="106" y="1940"/>
                  </a:lnTo>
                  <a:lnTo>
                    <a:pt x="112" y="1904"/>
                  </a:lnTo>
                  <a:lnTo>
                    <a:pt x="110" y="1884"/>
                  </a:lnTo>
                  <a:lnTo>
                    <a:pt x="108" y="1867"/>
                  </a:lnTo>
                  <a:lnTo>
                    <a:pt x="105" y="1848"/>
                  </a:lnTo>
                  <a:lnTo>
                    <a:pt x="103" y="1833"/>
                  </a:lnTo>
                  <a:lnTo>
                    <a:pt x="97" y="1816"/>
                  </a:lnTo>
                  <a:lnTo>
                    <a:pt x="93" y="1799"/>
                  </a:lnTo>
                  <a:lnTo>
                    <a:pt x="91" y="1782"/>
                  </a:lnTo>
                  <a:lnTo>
                    <a:pt x="87" y="1767"/>
                  </a:lnTo>
                  <a:lnTo>
                    <a:pt x="82" y="1749"/>
                  </a:lnTo>
                  <a:lnTo>
                    <a:pt x="76" y="1732"/>
                  </a:lnTo>
                  <a:lnTo>
                    <a:pt x="72" y="1715"/>
                  </a:lnTo>
                  <a:lnTo>
                    <a:pt x="67" y="1698"/>
                  </a:lnTo>
                  <a:lnTo>
                    <a:pt x="61" y="1681"/>
                  </a:lnTo>
                  <a:lnTo>
                    <a:pt x="57" y="1666"/>
                  </a:lnTo>
                  <a:lnTo>
                    <a:pt x="51" y="1651"/>
                  </a:lnTo>
                  <a:lnTo>
                    <a:pt x="48" y="1635"/>
                  </a:lnTo>
                  <a:lnTo>
                    <a:pt x="25" y="1594"/>
                  </a:lnTo>
                  <a:lnTo>
                    <a:pt x="11" y="1554"/>
                  </a:lnTo>
                  <a:lnTo>
                    <a:pt x="2" y="1514"/>
                  </a:lnTo>
                  <a:lnTo>
                    <a:pt x="0" y="1474"/>
                  </a:lnTo>
                  <a:lnTo>
                    <a:pt x="2" y="1432"/>
                  </a:lnTo>
                  <a:lnTo>
                    <a:pt x="10" y="1392"/>
                  </a:lnTo>
                  <a:lnTo>
                    <a:pt x="19" y="1350"/>
                  </a:lnTo>
                  <a:lnTo>
                    <a:pt x="34" y="1310"/>
                  </a:lnTo>
                  <a:lnTo>
                    <a:pt x="48" y="1268"/>
                  </a:lnTo>
                  <a:lnTo>
                    <a:pt x="63" y="1227"/>
                  </a:lnTo>
                  <a:lnTo>
                    <a:pt x="78" y="1185"/>
                  </a:lnTo>
                  <a:lnTo>
                    <a:pt x="93" y="1145"/>
                  </a:lnTo>
                  <a:lnTo>
                    <a:pt x="108" y="1105"/>
                  </a:lnTo>
                  <a:lnTo>
                    <a:pt x="120" y="1063"/>
                  </a:lnTo>
                  <a:lnTo>
                    <a:pt x="129" y="1021"/>
                  </a:lnTo>
                  <a:lnTo>
                    <a:pt x="133" y="981"/>
                  </a:lnTo>
                  <a:lnTo>
                    <a:pt x="156" y="947"/>
                  </a:lnTo>
                  <a:lnTo>
                    <a:pt x="184" y="918"/>
                  </a:lnTo>
                  <a:lnTo>
                    <a:pt x="209" y="890"/>
                  </a:lnTo>
                  <a:lnTo>
                    <a:pt x="241" y="867"/>
                  </a:lnTo>
                  <a:lnTo>
                    <a:pt x="270" y="842"/>
                  </a:lnTo>
                  <a:lnTo>
                    <a:pt x="300" y="823"/>
                  </a:lnTo>
                  <a:lnTo>
                    <a:pt x="335" y="804"/>
                  </a:lnTo>
                  <a:lnTo>
                    <a:pt x="367" y="785"/>
                  </a:lnTo>
                  <a:lnTo>
                    <a:pt x="397" y="764"/>
                  </a:lnTo>
                  <a:lnTo>
                    <a:pt x="431" y="744"/>
                  </a:lnTo>
                  <a:lnTo>
                    <a:pt x="462" y="721"/>
                  </a:lnTo>
                  <a:lnTo>
                    <a:pt x="494" y="700"/>
                  </a:lnTo>
                  <a:lnTo>
                    <a:pt x="525" y="671"/>
                  </a:lnTo>
                  <a:lnTo>
                    <a:pt x="555" y="645"/>
                  </a:lnTo>
                  <a:lnTo>
                    <a:pt x="582" y="614"/>
                  </a:lnTo>
                  <a:lnTo>
                    <a:pt x="612" y="580"/>
                  </a:lnTo>
                  <a:lnTo>
                    <a:pt x="648" y="563"/>
                  </a:lnTo>
                  <a:lnTo>
                    <a:pt x="684" y="546"/>
                  </a:lnTo>
                  <a:lnTo>
                    <a:pt x="720" y="531"/>
                  </a:lnTo>
                  <a:lnTo>
                    <a:pt x="758" y="515"/>
                  </a:lnTo>
                  <a:lnTo>
                    <a:pt x="794" y="498"/>
                  </a:lnTo>
                  <a:lnTo>
                    <a:pt x="831" y="481"/>
                  </a:lnTo>
                  <a:lnTo>
                    <a:pt x="867" y="464"/>
                  </a:lnTo>
                  <a:lnTo>
                    <a:pt x="905" y="449"/>
                  </a:lnTo>
                  <a:lnTo>
                    <a:pt x="941" y="430"/>
                  </a:lnTo>
                  <a:lnTo>
                    <a:pt x="977" y="413"/>
                  </a:lnTo>
                  <a:lnTo>
                    <a:pt x="1013" y="394"/>
                  </a:lnTo>
                  <a:lnTo>
                    <a:pt x="1049" y="375"/>
                  </a:lnTo>
                  <a:lnTo>
                    <a:pt x="1085" y="352"/>
                  </a:lnTo>
                  <a:lnTo>
                    <a:pt x="1121" y="331"/>
                  </a:lnTo>
                  <a:lnTo>
                    <a:pt x="1156" y="308"/>
                  </a:lnTo>
                  <a:lnTo>
                    <a:pt x="1190" y="283"/>
                  </a:lnTo>
                  <a:lnTo>
                    <a:pt x="1226" y="268"/>
                  </a:lnTo>
                  <a:lnTo>
                    <a:pt x="1266" y="257"/>
                  </a:lnTo>
                  <a:lnTo>
                    <a:pt x="1304" y="247"/>
                  </a:lnTo>
                  <a:lnTo>
                    <a:pt x="1344" y="240"/>
                  </a:lnTo>
                  <a:lnTo>
                    <a:pt x="1384" y="232"/>
                  </a:lnTo>
                  <a:lnTo>
                    <a:pt x="1424" y="226"/>
                  </a:lnTo>
                  <a:lnTo>
                    <a:pt x="1462" y="219"/>
                  </a:lnTo>
                  <a:lnTo>
                    <a:pt x="1503" y="215"/>
                  </a:lnTo>
                  <a:lnTo>
                    <a:pt x="1541" y="205"/>
                  </a:lnTo>
                  <a:lnTo>
                    <a:pt x="1581" y="198"/>
                  </a:lnTo>
                  <a:lnTo>
                    <a:pt x="1619" y="186"/>
                  </a:lnTo>
                  <a:lnTo>
                    <a:pt x="1659" y="177"/>
                  </a:lnTo>
                  <a:lnTo>
                    <a:pt x="1695" y="160"/>
                  </a:lnTo>
                  <a:lnTo>
                    <a:pt x="1733" y="145"/>
                  </a:lnTo>
                  <a:lnTo>
                    <a:pt x="1769" y="124"/>
                  </a:lnTo>
                  <a:lnTo>
                    <a:pt x="1806" y="103"/>
                  </a:lnTo>
                  <a:lnTo>
                    <a:pt x="1838" y="93"/>
                  </a:lnTo>
                  <a:lnTo>
                    <a:pt x="1872" y="86"/>
                  </a:lnTo>
                  <a:lnTo>
                    <a:pt x="1906" y="82"/>
                  </a:lnTo>
                  <a:lnTo>
                    <a:pt x="1940" y="82"/>
                  </a:lnTo>
                  <a:lnTo>
                    <a:pt x="1973" y="78"/>
                  </a:lnTo>
                  <a:lnTo>
                    <a:pt x="2007" y="78"/>
                  </a:lnTo>
                  <a:lnTo>
                    <a:pt x="2041" y="80"/>
                  </a:lnTo>
                  <a:lnTo>
                    <a:pt x="2075" y="82"/>
                  </a:lnTo>
                  <a:lnTo>
                    <a:pt x="2108" y="82"/>
                  </a:lnTo>
                  <a:lnTo>
                    <a:pt x="2140" y="82"/>
                  </a:lnTo>
                  <a:lnTo>
                    <a:pt x="2172" y="80"/>
                  </a:lnTo>
                  <a:lnTo>
                    <a:pt x="2208" y="80"/>
                  </a:lnTo>
                  <a:lnTo>
                    <a:pt x="2241" y="74"/>
                  </a:lnTo>
                  <a:lnTo>
                    <a:pt x="2275" y="68"/>
                  </a:lnTo>
                  <a:lnTo>
                    <a:pt x="2307" y="61"/>
                  </a:lnTo>
                  <a:lnTo>
                    <a:pt x="2342" y="51"/>
                  </a:lnTo>
                  <a:lnTo>
                    <a:pt x="2359" y="51"/>
                  </a:lnTo>
                  <a:lnTo>
                    <a:pt x="2374" y="55"/>
                  </a:lnTo>
                  <a:lnTo>
                    <a:pt x="2389" y="57"/>
                  </a:lnTo>
                  <a:lnTo>
                    <a:pt x="2404" y="63"/>
                  </a:lnTo>
                  <a:lnTo>
                    <a:pt x="2419" y="65"/>
                  </a:lnTo>
                  <a:lnTo>
                    <a:pt x="2437" y="70"/>
                  </a:lnTo>
                  <a:lnTo>
                    <a:pt x="2452" y="76"/>
                  </a:lnTo>
                  <a:lnTo>
                    <a:pt x="2471" y="82"/>
                  </a:lnTo>
                  <a:lnTo>
                    <a:pt x="2486" y="84"/>
                  </a:lnTo>
                  <a:lnTo>
                    <a:pt x="2501" y="88"/>
                  </a:lnTo>
                  <a:lnTo>
                    <a:pt x="2518" y="91"/>
                  </a:lnTo>
                  <a:lnTo>
                    <a:pt x="2535" y="95"/>
                  </a:lnTo>
                  <a:lnTo>
                    <a:pt x="2551" y="97"/>
                  </a:lnTo>
                  <a:lnTo>
                    <a:pt x="2568" y="99"/>
                  </a:lnTo>
                  <a:lnTo>
                    <a:pt x="2585" y="97"/>
                  </a:lnTo>
                  <a:lnTo>
                    <a:pt x="2604" y="97"/>
                  </a:lnTo>
                  <a:lnTo>
                    <a:pt x="2615" y="86"/>
                  </a:lnTo>
                  <a:lnTo>
                    <a:pt x="2628" y="78"/>
                  </a:lnTo>
                  <a:lnTo>
                    <a:pt x="2642" y="68"/>
                  </a:lnTo>
                  <a:lnTo>
                    <a:pt x="2657" y="65"/>
                  </a:lnTo>
                  <a:lnTo>
                    <a:pt x="2674" y="59"/>
                  </a:lnTo>
                  <a:lnTo>
                    <a:pt x="2691" y="53"/>
                  </a:lnTo>
                  <a:lnTo>
                    <a:pt x="2708" y="48"/>
                  </a:lnTo>
                  <a:lnTo>
                    <a:pt x="2727" y="44"/>
                  </a:lnTo>
                  <a:lnTo>
                    <a:pt x="2744" y="38"/>
                  </a:lnTo>
                  <a:lnTo>
                    <a:pt x="2763" y="32"/>
                  </a:lnTo>
                  <a:lnTo>
                    <a:pt x="2781" y="27"/>
                  </a:lnTo>
                  <a:lnTo>
                    <a:pt x="2800" y="25"/>
                  </a:lnTo>
                  <a:lnTo>
                    <a:pt x="2817" y="17"/>
                  </a:lnTo>
                  <a:lnTo>
                    <a:pt x="2836" y="11"/>
                  </a:lnTo>
                  <a:lnTo>
                    <a:pt x="2853" y="8"/>
                  </a:lnTo>
                  <a:lnTo>
                    <a:pt x="2872" y="2"/>
                  </a:lnTo>
                  <a:lnTo>
                    <a:pt x="2872" y="2"/>
                  </a:lnTo>
                  <a:close/>
                </a:path>
              </a:pathLst>
            </a:cu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pic>
          <p:nvPicPr>
            <p:cNvPr id="254" name="Picture 253" descr="http://pixabay.com/en/photos/get_image/40377/?t=1347599674&amp;c=21834934c48ccb87ef06&amp;ext=png"/>
            <p:cNvPicPr>
              <a:picLocks noChangeAspect="1" noChangeArrowheads="1"/>
            </p:cNvPicPr>
            <p:nvPr/>
          </p:nvPicPr>
          <p:blipFill>
            <a:blip r:embed="rId4" cstate="print"/>
            <a:srcRect/>
            <a:stretch>
              <a:fillRect/>
            </a:stretch>
          </p:blipFill>
          <p:spPr bwMode="auto">
            <a:xfrm>
              <a:off x="3995742" y="367649"/>
              <a:ext cx="1279633" cy="987870"/>
            </a:xfrm>
            <a:prstGeom prst="rect">
              <a:avLst/>
            </a:prstGeom>
            <a:noFill/>
          </p:spPr>
        </p:pic>
      </p:grpSp>
      <p:sp>
        <p:nvSpPr>
          <p:cNvPr id="255" name="Oval 254"/>
          <p:cNvSpPr/>
          <p:nvPr/>
        </p:nvSpPr>
        <p:spPr bwMode="auto">
          <a:xfrm>
            <a:off x="2067702" y="2150455"/>
            <a:ext cx="251700" cy="239848"/>
          </a:xfrm>
          <a:prstGeom prst="ellipse">
            <a:avLst/>
          </a:prstGeom>
          <a:solidFill>
            <a:sysClr val="window" lastClr="FFFFFF"/>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500" b="0" i="0" u="none" strike="noStrike" kern="1200" cap="none" spc="0" normalizeH="0" baseline="0" noProof="0" smtClean="0">
              <a:ln>
                <a:noFill/>
              </a:ln>
              <a:solidFill>
                <a:sysClr val="windowText" lastClr="000000"/>
              </a:solidFill>
              <a:effectLst/>
              <a:uLnTx/>
              <a:uFillTx/>
              <a:latin typeface="Arial" charset="0"/>
              <a:ea typeface="+mn-ea"/>
              <a:cs typeface="+mn-cs"/>
            </a:endParaRPr>
          </a:p>
        </p:txBody>
      </p:sp>
      <p:sp>
        <p:nvSpPr>
          <p:cNvPr id="256" name="Text Box 10"/>
          <p:cNvSpPr>
            <a:spLocks noChangeArrowheads="1"/>
          </p:cNvSpPr>
          <p:nvPr/>
        </p:nvSpPr>
        <p:spPr bwMode="auto">
          <a:xfrm>
            <a:off x="1696051" y="5408532"/>
            <a:ext cx="1904952" cy="755828"/>
          </a:xfrm>
          <a:prstGeom prst="roundRect">
            <a:avLst>
              <a:gd name="adj" fmla="val 30100"/>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dirty="0" smtClean="0">
              <a:ln>
                <a:noFill/>
              </a:ln>
              <a:solidFill>
                <a:srgbClr val="000000"/>
              </a:solidFill>
              <a:effectLst/>
              <a:uLnTx/>
              <a:uFillTx/>
              <a:latin typeface="Calibri" pitchFamily="34" charset="0"/>
              <a:ea typeface="+mn-ea"/>
              <a:cs typeface="+mn-cs"/>
            </a:endParaRPr>
          </a:p>
        </p:txBody>
      </p:sp>
      <p:sp>
        <p:nvSpPr>
          <p:cNvPr id="257" name="Text Box 10"/>
          <p:cNvSpPr>
            <a:spLocks noChangeArrowheads="1"/>
          </p:cNvSpPr>
          <p:nvPr/>
        </p:nvSpPr>
        <p:spPr bwMode="auto">
          <a:xfrm>
            <a:off x="1634601" y="2448207"/>
            <a:ext cx="2089303" cy="718906"/>
          </a:xfrm>
          <a:prstGeom prst="roundRect">
            <a:avLst>
              <a:gd name="adj" fmla="val 46482"/>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dirty="0" smtClean="0">
              <a:ln>
                <a:noFill/>
              </a:ln>
              <a:solidFill>
                <a:srgbClr val="000000"/>
              </a:solidFill>
              <a:effectLst/>
              <a:uLnTx/>
              <a:uFillTx/>
              <a:latin typeface="Calibri" pitchFamily="34" charset="0"/>
              <a:ea typeface="+mn-ea"/>
              <a:cs typeface="+mn-cs"/>
            </a:endParaRPr>
          </a:p>
        </p:txBody>
      </p:sp>
      <p:pic>
        <p:nvPicPr>
          <p:cNvPr id="258" name="Object 2"/>
          <p:cNvPicPr>
            <a:picLocks noChangeAspect="1" noChangeArrowheads="1"/>
          </p:cNvPicPr>
          <p:nvPr/>
        </p:nvPicPr>
        <p:blipFill>
          <a:blip r:embed="rId5" cstate="print"/>
          <a:srcRect/>
          <a:stretch>
            <a:fillRect/>
          </a:stretch>
        </p:blipFill>
        <p:spPr bwMode="auto">
          <a:xfrm>
            <a:off x="1297004" y="4357148"/>
            <a:ext cx="752374" cy="444065"/>
          </a:xfrm>
          <a:prstGeom prst="rect">
            <a:avLst/>
          </a:prstGeom>
          <a:noFill/>
        </p:spPr>
      </p:pic>
      <p:pic>
        <p:nvPicPr>
          <p:cNvPr id="259" name="Object 3"/>
          <p:cNvPicPr>
            <a:picLocks noChangeAspect="1" noChangeArrowheads="1"/>
          </p:cNvPicPr>
          <p:nvPr/>
        </p:nvPicPr>
        <p:blipFill>
          <a:blip r:embed="rId6" cstate="print"/>
          <a:srcRect/>
          <a:stretch>
            <a:fillRect/>
          </a:stretch>
        </p:blipFill>
        <p:spPr bwMode="auto">
          <a:xfrm>
            <a:off x="1913360" y="2819400"/>
            <a:ext cx="1433005" cy="303417"/>
          </a:xfrm>
          <a:prstGeom prst="rect">
            <a:avLst/>
          </a:prstGeom>
          <a:noFill/>
        </p:spPr>
      </p:pic>
      <p:pic>
        <p:nvPicPr>
          <p:cNvPr id="260" name="Object 4"/>
          <p:cNvPicPr>
            <a:picLocks noChangeAspect="1" noChangeArrowheads="1"/>
          </p:cNvPicPr>
          <p:nvPr/>
        </p:nvPicPr>
        <p:blipFill>
          <a:blip r:embed="rId7" cstate="print"/>
          <a:srcRect/>
          <a:stretch>
            <a:fillRect/>
          </a:stretch>
        </p:blipFill>
        <p:spPr bwMode="auto">
          <a:xfrm>
            <a:off x="1818948" y="5483391"/>
            <a:ext cx="1527417" cy="316408"/>
          </a:xfrm>
          <a:prstGeom prst="rect">
            <a:avLst/>
          </a:prstGeom>
          <a:noFill/>
        </p:spPr>
      </p:pic>
      <p:pic>
        <p:nvPicPr>
          <p:cNvPr id="261" name="Object 5"/>
          <p:cNvPicPr>
            <a:picLocks noChangeAspect="1" noChangeArrowheads="1"/>
          </p:cNvPicPr>
          <p:nvPr/>
        </p:nvPicPr>
        <p:blipFill>
          <a:blip r:embed="rId8" cstate="print"/>
          <a:srcRect/>
          <a:stretch>
            <a:fillRect/>
          </a:stretch>
        </p:blipFill>
        <p:spPr bwMode="auto">
          <a:xfrm>
            <a:off x="2812965" y="3473268"/>
            <a:ext cx="1097140" cy="347733"/>
          </a:xfrm>
          <a:prstGeom prst="rect">
            <a:avLst/>
          </a:prstGeom>
          <a:solidFill>
            <a:srgbClr val="FFCCCC"/>
          </a:solidFill>
        </p:spPr>
      </p:pic>
      <p:pic>
        <p:nvPicPr>
          <p:cNvPr id="262" name="Object 6"/>
          <p:cNvPicPr>
            <a:picLocks noChangeAspect="1" noChangeArrowheads="1"/>
          </p:cNvPicPr>
          <p:nvPr/>
        </p:nvPicPr>
        <p:blipFill>
          <a:blip r:embed="rId9" cstate="print"/>
          <a:srcRect/>
          <a:stretch>
            <a:fillRect/>
          </a:stretch>
        </p:blipFill>
        <p:spPr bwMode="auto">
          <a:xfrm>
            <a:off x="1499360" y="3481141"/>
            <a:ext cx="1008805" cy="352982"/>
          </a:xfrm>
          <a:prstGeom prst="rect">
            <a:avLst/>
          </a:prstGeom>
          <a:solidFill>
            <a:srgbClr val="99CCFF"/>
          </a:solidFill>
        </p:spPr>
      </p:pic>
      <p:pic>
        <p:nvPicPr>
          <p:cNvPr id="263" name="Object 7"/>
          <p:cNvPicPr>
            <a:picLocks noChangeAspect="1" noChangeArrowheads="1"/>
          </p:cNvPicPr>
          <p:nvPr/>
        </p:nvPicPr>
        <p:blipFill>
          <a:blip r:embed="rId10" cstate="print"/>
          <a:srcRect/>
          <a:stretch>
            <a:fillRect/>
          </a:stretch>
        </p:blipFill>
        <p:spPr bwMode="auto">
          <a:xfrm>
            <a:off x="1493319" y="4836644"/>
            <a:ext cx="1089459" cy="328050"/>
          </a:xfrm>
          <a:prstGeom prst="rect">
            <a:avLst/>
          </a:prstGeom>
          <a:solidFill>
            <a:srgbClr val="99CCFF"/>
          </a:solidFill>
        </p:spPr>
      </p:pic>
      <p:pic>
        <p:nvPicPr>
          <p:cNvPr id="264" name="Object 8"/>
          <p:cNvPicPr>
            <a:picLocks noChangeAspect="1" noChangeArrowheads="1"/>
          </p:cNvPicPr>
          <p:nvPr/>
        </p:nvPicPr>
        <p:blipFill>
          <a:blip r:embed="rId11" cstate="print"/>
          <a:srcRect/>
          <a:stretch>
            <a:fillRect/>
          </a:stretch>
        </p:blipFill>
        <p:spPr bwMode="auto">
          <a:xfrm>
            <a:off x="2735178" y="4836644"/>
            <a:ext cx="1084337" cy="321490"/>
          </a:xfrm>
          <a:prstGeom prst="rect">
            <a:avLst/>
          </a:prstGeom>
          <a:solidFill>
            <a:srgbClr val="FFCCCC"/>
          </a:solidFill>
        </p:spPr>
      </p:pic>
      <p:sp>
        <p:nvSpPr>
          <p:cNvPr id="265" name="Rectangle 264"/>
          <p:cNvSpPr>
            <a:spLocks noChangeArrowheads="1"/>
          </p:cNvSpPr>
          <p:nvPr/>
        </p:nvSpPr>
        <p:spPr bwMode="auto">
          <a:xfrm flipH="1">
            <a:off x="1607713" y="6298435"/>
            <a:ext cx="430151" cy="323165"/>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34925" cap="flat" cmpd="sng" algn="ctr">
            <a:solidFill>
              <a:sysClr val="windowText" lastClr="000000"/>
            </a:solidFill>
            <a:prstDash val="solid"/>
            <a:headEnd/>
            <a:tailEnd/>
          </a:ln>
          <a:effectLst>
            <a:outerShdw blurRad="40000" dist="20000" dir="5400000" rotWithShape="0">
              <a:srgbClr val="000000">
                <a:alpha val="38000"/>
              </a:srgbClr>
            </a:outerShdw>
          </a:effec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n-US" sz="1500" b="0" i="1" u="none" strike="noStrike" kern="1200" cap="none" spc="0" normalizeH="0" baseline="0" noProof="0" dirty="0" smtClean="0">
                <a:ln>
                  <a:noFill/>
                </a:ln>
                <a:solidFill>
                  <a:srgbClr val="000000"/>
                </a:solidFill>
                <a:effectLst/>
                <a:uLnTx/>
                <a:uFillTx/>
                <a:latin typeface="Times New Roman" pitchFamily="18" charset="0"/>
                <a:ea typeface="+mn-ea"/>
                <a:cs typeface="+mn-cs"/>
              </a:rPr>
              <a:t>W</a:t>
            </a:r>
            <a:r>
              <a:rPr kumimoji="0" lang="en-US" sz="1500" b="0" i="0" u="none" strike="noStrike" kern="1200" cap="none" spc="0" normalizeH="0" baseline="0" noProof="0" dirty="0" smtClean="0">
                <a:ln>
                  <a:noFill/>
                </a:ln>
                <a:solidFill>
                  <a:srgbClr val="000000"/>
                </a:solidFill>
                <a:effectLst/>
                <a:uLnTx/>
                <a:uFillTx/>
                <a:latin typeface="Times New Roman" pitchFamily="18" charset="0"/>
                <a:ea typeface="+mn-ea"/>
                <a:cs typeface="+mn-cs"/>
              </a:rPr>
              <a:t> </a:t>
            </a:r>
            <a:endParaRPr kumimoji="0" lang="en-US" sz="1500" b="0" i="0" u="none" strike="noStrike" kern="1200" cap="none" spc="0" normalizeH="0" baseline="0" noProof="0" dirty="0">
              <a:ln>
                <a:noFill/>
              </a:ln>
              <a:solidFill>
                <a:srgbClr val="000000"/>
              </a:solidFill>
              <a:effectLst/>
              <a:uLnTx/>
              <a:uFillTx/>
              <a:latin typeface="Calibri" pitchFamily="34" charset="0"/>
              <a:ea typeface="+mn-ea"/>
              <a:cs typeface="+mn-cs"/>
            </a:endParaRPr>
          </a:p>
        </p:txBody>
      </p:sp>
      <p:cxnSp>
        <p:nvCxnSpPr>
          <p:cNvPr id="266" name="AutoShape 65"/>
          <p:cNvCxnSpPr>
            <a:cxnSpLocks noChangeShapeType="1"/>
            <a:stCxn id="265" idx="1"/>
            <a:endCxn id="256" idx="2"/>
          </p:cNvCxnSpPr>
          <p:nvPr/>
        </p:nvCxnSpPr>
        <p:spPr bwMode="auto">
          <a:xfrm flipV="1">
            <a:off x="2037864" y="6164360"/>
            <a:ext cx="610663" cy="295658"/>
          </a:xfrm>
          <a:prstGeom prst="bentConnector2">
            <a:avLst/>
          </a:prstGeom>
          <a:noFill/>
          <a:ln w="57150">
            <a:solidFill>
              <a:sysClr val="windowText" lastClr="000000"/>
            </a:solidFill>
            <a:miter lim="800000"/>
            <a:headEnd/>
            <a:tailEnd type="triangle" w="med" len="med"/>
          </a:ln>
        </p:spPr>
      </p:cxnSp>
      <p:pic>
        <p:nvPicPr>
          <p:cNvPr id="267" name="Object 10"/>
          <p:cNvPicPr>
            <a:picLocks noChangeAspect="1" noChangeArrowheads="1"/>
          </p:cNvPicPr>
          <p:nvPr/>
        </p:nvPicPr>
        <p:blipFill>
          <a:blip r:embed="rId12" cstate="print"/>
          <a:srcRect/>
          <a:stretch>
            <a:fillRect/>
          </a:stretch>
        </p:blipFill>
        <p:spPr bwMode="auto">
          <a:xfrm>
            <a:off x="1956598" y="2514600"/>
            <a:ext cx="1389767" cy="309723"/>
          </a:xfrm>
          <a:prstGeom prst="rect">
            <a:avLst/>
          </a:prstGeom>
          <a:noFill/>
        </p:spPr>
      </p:pic>
      <p:sp>
        <p:nvSpPr>
          <p:cNvPr id="268" name="Heart 267"/>
          <p:cNvSpPr/>
          <p:nvPr/>
        </p:nvSpPr>
        <p:spPr bwMode="auto">
          <a:xfrm>
            <a:off x="2187652" y="4022848"/>
            <a:ext cx="860301" cy="692842"/>
          </a:xfrm>
          <a:prstGeom prst="heart">
            <a:avLst/>
          </a:prstGeom>
          <a:gradFill flip="none" rotWithShape="1">
            <a:gsLst>
              <a:gs pos="0">
                <a:srgbClr val="99CCFF"/>
              </a:gs>
              <a:gs pos="50000">
                <a:srgbClr val="FFCCCC"/>
              </a:gs>
            </a:gsLst>
            <a:lin ang="0" scaled="1"/>
            <a:tileRect/>
          </a:gradFill>
          <a:ln w="9525">
            <a:solidFill>
              <a:srgbClr val="FF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indent="0" algn="ctr" defTabSz="457200" fontAlgn="base">
              <a:lnSpc>
                <a:spcPct val="100000"/>
              </a:lnSpc>
              <a:spcBef>
                <a:spcPct val="50000"/>
              </a:spcBef>
              <a:spcAft>
                <a:spcPct val="0"/>
              </a:spcAft>
              <a:buClrTx/>
              <a:buSzTx/>
              <a:buFontTx/>
              <a:buNone/>
              <a:tabLst/>
            </a:pPr>
            <a:r>
              <a:rPr lang="en-US" sz="1500" b="1" i="1" dirty="0" smtClean="0">
                <a:solidFill>
                  <a:srgbClr val="000000"/>
                </a:solidFill>
                <a:latin typeface="Times New Roman" pitchFamily="18" charset="0"/>
                <a:cs typeface="Times New Roman" pitchFamily="18" charset="0"/>
              </a:rPr>
              <a:t>H</a:t>
            </a:r>
          </a:p>
        </p:txBody>
      </p:sp>
      <p:pic>
        <p:nvPicPr>
          <p:cNvPr id="269" name="Object 11"/>
          <p:cNvPicPr>
            <a:picLocks noChangeAspect="1" noChangeArrowheads="1"/>
          </p:cNvPicPr>
          <p:nvPr/>
        </p:nvPicPr>
        <p:blipFill>
          <a:blip r:embed="rId13" cstate="print"/>
          <a:srcRect/>
          <a:stretch>
            <a:fillRect/>
          </a:stretch>
        </p:blipFill>
        <p:spPr bwMode="auto">
          <a:xfrm>
            <a:off x="1815775" y="5791200"/>
            <a:ext cx="1606790" cy="291494"/>
          </a:xfrm>
          <a:prstGeom prst="rect">
            <a:avLst/>
          </a:prstGeom>
          <a:noFill/>
        </p:spPr>
      </p:pic>
      <p:pic>
        <p:nvPicPr>
          <p:cNvPr id="270" name="Object 12"/>
          <p:cNvPicPr>
            <a:picLocks noChangeAspect="1" noChangeArrowheads="1"/>
          </p:cNvPicPr>
          <p:nvPr/>
        </p:nvPicPr>
        <p:blipFill>
          <a:blip r:embed="rId14" cstate="print"/>
          <a:srcRect/>
          <a:stretch>
            <a:fillRect/>
          </a:stretch>
        </p:blipFill>
        <p:spPr bwMode="auto">
          <a:xfrm>
            <a:off x="3116178" y="4267200"/>
            <a:ext cx="829145" cy="524299"/>
          </a:xfrm>
          <a:prstGeom prst="rect">
            <a:avLst/>
          </a:prstGeom>
          <a:noFill/>
        </p:spPr>
      </p:pic>
      <p:pic>
        <p:nvPicPr>
          <p:cNvPr id="271" name="Object 13"/>
          <p:cNvPicPr>
            <a:picLocks noChangeAspect="1" noChangeArrowheads="1"/>
          </p:cNvPicPr>
          <p:nvPr/>
        </p:nvPicPr>
        <p:blipFill>
          <a:blip r:embed="rId15" cstate="print"/>
          <a:srcRect/>
          <a:stretch>
            <a:fillRect/>
          </a:stretch>
        </p:blipFill>
        <p:spPr bwMode="auto">
          <a:xfrm>
            <a:off x="467046" y="2362199"/>
            <a:ext cx="304311" cy="386733"/>
          </a:xfrm>
          <a:prstGeom prst="rect">
            <a:avLst/>
          </a:prstGeom>
          <a:noFill/>
        </p:spPr>
      </p:pic>
      <p:cxnSp>
        <p:nvCxnSpPr>
          <p:cNvPr id="272" name="Straight Arrow Connector 271"/>
          <p:cNvCxnSpPr/>
          <p:nvPr/>
        </p:nvCxnSpPr>
        <p:spPr bwMode="auto">
          <a:xfrm flipH="1">
            <a:off x="931762" y="5786445"/>
            <a:ext cx="764289"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cxnSp>
        <p:nvCxnSpPr>
          <p:cNvPr id="273" name="Straight Arrow Connector 272"/>
          <p:cNvCxnSpPr/>
          <p:nvPr/>
        </p:nvCxnSpPr>
        <p:spPr bwMode="auto">
          <a:xfrm flipH="1">
            <a:off x="528500" y="2826121"/>
            <a:ext cx="1106101"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4" name="TextBox 190"/>
          <p:cNvSpPr txBox="1"/>
          <p:nvPr/>
        </p:nvSpPr>
        <p:spPr>
          <a:xfrm>
            <a:off x="1096325" y="1574513"/>
            <a:ext cx="546945"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1"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CBF</a:t>
            </a:r>
            <a:endParaRPr kumimoji="0" lang="en-US" sz="1500" b="0" i="0" u="none" strike="noStrike" kern="1200" cap="none" spc="0" normalizeH="0" baseline="0" noProof="0" dirty="0">
              <a:ln>
                <a:noFill/>
              </a:ln>
              <a:solidFill>
                <a:srgbClr val="000000"/>
              </a:solidFill>
              <a:effectLst/>
              <a:uLnTx/>
              <a:uFillTx/>
              <a:latin typeface="Calibri"/>
              <a:ea typeface="+mn-ea"/>
              <a:cs typeface="+mn-cs"/>
            </a:endParaRPr>
          </a:p>
        </p:txBody>
      </p:sp>
      <p:cxnSp>
        <p:nvCxnSpPr>
          <p:cNvPr id="275" name="Straight Arrow Connector 274"/>
          <p:cNvCxnSpPr/>
          <p:nvPr/>
        </p:nvCxnSpPr>
        <p:spPr bwMode="auto">
          <a:xfrm flipH="1" flipV="1">
            <a:off x="501612" y="4135037"/>
            <a:ext cx="1720603" cy="10605"/>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6" name="TextBox 229"/>
          <p:cNvSpPr txBox="1"/>
          <p:nvPr/>
        </p:nvSpPr>
        <p:spPr>
          <a:xfrm>
            <a:off x="440162" y="3715435"/>
            <a:ext cx="324128"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500" i="1" dirty="0" smtClean="0">
                <a:latin typeface="Times New Roman" pitchFamily="18" charset="0"/>
                <a:cs typeface="Times New Roman" pitchFamily="18" charset="0"/>
              </a:rPr>
              <a:t>H</a:t>
            </a:r>
            <a:endParaRPr lang="en-US" sz="1500" i="1" dirty="0">
              <a:latin typeface="Times New Roman" pitchFamily="18" charset="0"/>
              <a:cs typeface="Times New Roman" pitchFamily="18" charset="0"/>
            </a:endParaRPr>
          </a:p>
        </p:txBody>
      </p:sp>
      <p:sp>
        <p:nvSpPr>
          <p:cNvPr id="277" name="TextBox 232"/>
          <p:cNvSpPr txBox="1"/>
          <p:nvPr/>
        </p:nvSpPr>
        <p:spPr>
          <a:xfrm>
            <a:off x="4143792" y="2057400"/>
            <a:ext cx="580608" cy="55399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500" b="0" i="1"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SaO</a:t>
            </a:r>
            <a:r>
              <a:rPr kumimoji="0" lang="en-US" sz="1500" b="0" i="0" u="none" strike="noStrike" kern="1200" cap="none" spc="0" normalizeH="0" baseline="-25000" noProof="0" dirty="0" smtClean="0">
                <a:ln>
                  <a:noFill/>
                </a:ln>
                <a:solidFill>
                  <a:srgbClr val="000000"/>
                </a:solidFill>
                <a:effectLst/>
                <a:uLnTx/>
                <a:uFillTx/>
                <a:latin typeface="Times New Roman" pitchFamily="18" charset="0"/>
                <a:ea typeface="+mn-ea"/>
                <a:cs typeface="Times New Roman" pitchFamily="18" charset="0"/>
              </a:rPr>
              <a:t>2</a:t>
            </a:r>
            <a:endParaRPr kumimoji="0" lang="en-US" sz="1500" b="0" i="0" u="none" strike="noStrike" kern="1200" cap="none" spc="0" normalizeH="0" baseline="-25000" noProof="0" dirty="0" smtClean="0">
              <a:ln>
                <a:noFill/>
              </a:ln>
              <a:solidFill>
                <a:srgbClr val="000000"/>
              </a:solidFill>
              <a:effectLst/>
              <a:uLnTx/>
              <a:uFillTx/>
              <a:latin typeface="Calibri"/>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500" b="0" i="1"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rPr>
              <a:t>P</a:t>
            </a:r>
            <a:r>
              <a:rPr kumimoji="0" lang="en-US" sz="1500" b="0" i="1" u="none" strike="noStrike" kern="1200" cap="none" spc="0" normalizeH="0" baseline="-25000" noProof="0" dirty="0" smtClean="0">
                <a:ln>
                  <a:noFill/>
                </a:ln>
                <a:solidFill>
                  <a:srgbClr val="000000"/>
                </a:solidFill>
                <a:effectLst/>
                <a:uLnTx/>
                <a:uFillTx/>
                <a:latin typeface="Times New Roman" pitchFamily="18" charset="0"/>
                <a:ea typeface="+mn-ea"/>
                <a:cs typeface="Times New Roman" pitchFamily="18" charset="0"/>
              </a:rPr>
              <a:t>as</a:t>
            </a:r>
            <a:endParaRPr kumimoji="0" lang="en-US" sz="1500" b="0" i="1" u="none" strike="noStrike" kern="1200" cap="none" spc="0" normalizeH="0" baseline="0" noProof="0" dirty="0" smtClean="0">
              <a:ln>
                <a:noFill/>
              </a:ln>
              <a:solidFill>
                <a:srgbClr val="000000"/>
              </a:solidFill>
              <a:effectLst/>
              <a:uLnTx/>
              <a:uFillTx/>
              <a:latin typeface="Times New Roman" pitchFamily="18" charset="0"/>
              <a:ea typeface="+mn-ea"/>
              <a:cs typeface="Times New Roman" pitchFamily="18" charset="0"/>
            </a:endParaRPr>
          </a:p>
        </p:txBody>
      </p:sp>
      <p:sp>
        <p:nvSpPr>
          <p:cNvPr id="278" name="TextBox 235"/>
          <p:cNvSpPr txBox="1"/>
          <p:nvPr/>
        </p:nvSpPr>
        <p:spPr>
          <a:xfrm>
            <a:off x="4038600" y="3505200"/>
            <a:ext cx="762000"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0" cap="none" spc="0" normalizeH="0" baseline="0" noProof="0" dirty="0" smtClean="0">
                <a:ln>
                  <a:noFill/>
                </a:ln>
                <a:solidFill>
                  <a:sysClr val="windowText" lastClr="000000"/>
                </a:solidFill>
                <a:effectLst/>
                <a:uLnTx/>
                <a:uFillTx/>
                <a:latin typeface="Calibri"/>
                <a:ea typeface="+mn-ea"/>
                <a:cs typeface="+mn-cs"/>
              </a:rPr>
              <a:t>Errors</a:t>
            </a:r>
            <a:r>
              <a:rPr kumimoji="0" lang="en-US" sz="1500" b="0" i="0" u="none" strike="noStrike" kern="0" cap="none" spc="0" normalizeH="0" baseline="0" noProof="0" dirty="0" smtClean="0">
                <a:ln>
                  <a:noFill/>
                </a:ln>
                <a:solidFill>
                  <a:sysClr val="windowText" lastClr="000000"/>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1" u="none" strike="noStrike" kern="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SaO</a:t>
            </a:r>
            <a:r>
              <a:rPr kumimoji="0" lang="en-US" sz="1500" b="0" i="0" u="none" strike="noStrike" kern="0" cap="none" spc="0" normalizeH="0" baseline="-25000" noProof="0" dirty="0" smtClean="0">
                <a:ln>
                  <a:noFill/>
                </a:ln>
                <a:solidFill>
                  <a:sysClr val="windowText" lastClr="000000"/>
                </a:solidFill>
                <a:effectLst/>
                <a:uLnTx/>
                <a:uFillTx/>
                <a:latin typeface="Times New Roman" pitchFamily="18" charset="0"/>
                <a:ea typeface="+mn-ea"/>
                <a:cs typeface="Times New Roman" pitchFamily="18" charset="0"/>
              </a:rPr>
              <a:t>2</a:t>
            </a:r>
            <a:r>
              <a:rPr kumimoji="0" lang="en-US" sz="1500" b="0" i="1" u="none" strike="noStrike" kern="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1" u="none" strike="noStrike" kern="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P</a:t>
            </a:r>
            <a:r>
              <a:rPr kumimoji="0" lang="en-US" sz="1500" b="0" i="1" u="none" strike="noStrike" kern="0" cap="none" spc="0" normalizeH="0" baseline="-25000" noProof="0" dirty="0" smtClean="0">
                <a:ln>
                  <a:noFill/>
                </a:ln>
                <a:solidFill>
                  <a:sysClr val="windowText" lastClr="000000"/>
                </a:solidFill>
                <a:effectLst/>
                <a:uLnTx/>
                <a:uFillTx/>
                <a:latin typeface="Times New Roman" pitchFamily="18" charset="0"/>
                <a:ea typeface="+mn-ea"/>
                <a:cs typeface="Times New Roman" pitchFamily="18" charset="0"/>
              </a:rPr>
              <a:t>as </a:t>
            </a:r>
            <a:r>
              <a:rPr kumimoji="0" lang="en-US" sz="1500" b="0" i="1" u="none" strike="noStrike" kern="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sym typeface="Symbol"/>
              </a:rPr>
              <a:t></a:t>
            </a:r>
            <a:r>
              <a:rPr kumimoji="0" lang="en-US" sz="1500" b="0" i="1" u="none" strike="noStrike" kern="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sym typeface="Symbol"/>
              </a:rPr>
              <a:t>O</a:t>
            </a:r>
            <a:r>
              <a:rPr kumimoji="0" lang="en-US" sz="1500" b="0" i="0" u="none" strike="noStrike" kern="0" cap="none" spc="0" normalizeH="0" baseline="-25000" noProof="0" dirty="0" smtClean="0">
                <a:ln>
                  <a:noFill/>
                </a:ln>
                <a:solidFill>
                  <a:sysClr val="windowText" lastClr="000000"/>
                </a:solidFill>
                <a:effectLst/>
                <a:uLnTx/>
                <a:uFillTx/>
                <a:latin typeface="Times New Roman" pitchFamily="18" charset="0"/>
                <a:ea typeface="+mn-ea"/>
                <a:cs typeface="Times New Roman" pitchFamily="18" charset="0"/>
                <a:sym typeface="Symbol"/>
              </a:rPr>
              <a:t>2</a:t>
            </a:r>
            <a:endParaRPr kumimoji="0" lang="en-US" sz="15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279" name="TextBox 236"/>
          <p:cNvSpPr txBox="1"/>
          <p:nvPr/>
        </p:nvSpPr>
        <p:spPr>
          <a:xfrm>
            <a:off x="144378" y="4551402"/>
            <a:ext cx="952505" cy="55399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0" cap="none" spc="0" normalizeH="0" baseline="0" noProof="0" dirty="0" smtClean="0">
                <a:ln>
                  <a:noFill/>
                </a:ln>
                <a:solidFill>
                  <a:sysClr val="windowText" lastClr="000000"/>
                </a:solidFill>
                <a:effectLst/>
                <a:uLnTx/>
                <a:uFillTx/>
                <a:latin typeface="Calibri"/>
                <a:ea typeface="+mn-ea"/>
                <a:cs typeface="+mn-cs"/>
              </a:rPr>
              <a:t>Controls</a:t>
            </a:r>
            <a:r>
              <a:rPr kumimoji="0" lang="en-US" sz="1500" b="0" i="0" u="none" strike="noStrike" kern="0" cap="none" spc="0" normalizeH="0" baseline="0" noProof="0" dirty="0" smtClean="0">
                <a:ln>
                  <a:noFill/>
                </a:ln>
                <a:solidFill>
                  <a:sysClr val="windowText" lastClr="000000"/>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1" u="none" strike="noStrike" kern="0" cap="none" spc="0" normalizeH="0" baseline="0" noProof="0" dirty="0" smtClean="0">
                <a:ln>
                  <a:noFill/>
                </a:ln>
                <a:solidFill>
                  <a:srgbClr val="000000"/>
                </a:solidFill>
                <a:effectLst/>
                <a:uLnTx/>
                <a:uFillTx/>
                <a:latin typeface="Times New Roman" pitchFamily="18" charset="0"/>
                <a:ea typeface="+mn-ea"/>
                <a:cs typeface="Times New Roman" pitchFamily="18" charset="0"/>
              </a:rPr>
              <a:t>H,     , R</a:t>
            </a:r>
            <a:r>
              <a:rPr kumimoji="0" lang="en-US" sz="1500" b="0" i="1" u="none" strike="noStrike" kern="0" cap="none" spc="0" normalizeH="0" baseline="-25000" noProof="0" dirty="0" smtClean="0">
                <a:ln>
                  <a:noFill/>
                </a:ln>
                <a:solidFill>
                  <a:srgbClr val="000000"/>
                </a:solidFill>
                <a:effectLst/>
                <a:uLnTx/>
                <a:uFillTx/>
                <a:latin typeface="Times New Roman" pitchFamily="18" charset="0"/>
                <a:ea typeface="+mn-ea"/>
                <a:cs typeface="Times New Roman" pitchFamily="18" charset="0"/>
              </a:rPr>
              <a:t>s</a:t>
            </a:r>
            <a:endParaRPr kumimoji="0" lang="en-US" sz="1500" b="0" i="0" u="none" strike="noStrike" kern="0" cap="none" spc="0" normalizeH="0" baseline="0" noProof="0" dirty="0">
              <a:ln>
                <a:noFill/>
              </a:ln>
              <a:solidFill>
                <a:sysClr val="windowText" lastClr="000000"/>
              </a:solidFill>
              <a:effectLst/>
              <a:uLnTx/>
              <a:uFillTx/>
              <a:latin typeface="Calibri"/>
              <a:ea typeface="+mn-ea"/>
              <a:cs typeface="+mn-cs"/>
            </a:endParaRPr>
          </a:p>
        </p:txBody>
      </p:sp>
      <p:sp>
        <p:nvSpPr>
          <p:cNvPr id="280" name="TextBox 237"/>
          <p:cNvSpPr txBox="1"/>
          <p:nvPr/>
        </p:nvSpPr>
        <p:spPr>
          <a:xfrm>
            <a:off x="92175" y="6306235"/>
            <a:ext cx="1444626"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0" cap="none" spc="0" normalizeH="0" baseline="0" noProof="0" dirty="0" smtClean="0">
                <a:ln>
                  <a:noFill/>
                </a:ln>
                <a:solidFill>
                  <a:sysClr val="windowText" lastClr="000000"/>
                </a:solidFill>
                <a:effectLst/>
                <a:uLnTx/>
                <a:uFillTx/>
                <a:latin typeface="Calibri"/>
                <a:ea typeface="+mn-ea"/>
                <a:cs typeface="+mn-cs"/>
              </a:rPr>
              <a:t>Disturbance: </a:t>
            </a:r>
            <a:r>
              <a:rPr kumimoji="0" lang="en-US" sz="1500" b="0" i="1" u="none" strike="noStrike" kern="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W</a:t>
            </a:r>
            <a:r>
              <a:rPr kumimoji="0" lang="en-US" sz="1500" b="0" i="0" u="none" strike="noStrike" kern="0" cap="none" spc="0" normalizeH="0" baseline="0" noProof="0" dirty="0" smtClean="0">
                <a:ln>
                  <a:noFill/>
                </a:ln>
                <a:solidFill>
                  <a:sysClr val="windowText" lastClr="000000"/>
                </a:solidFill>
                <a:effectLst/>
                <a:uLnTx/>
                <a:uFillTx/>
                <a:latin typeface="Calibri"/>
                <a:ea typeface="+mn-ea"/>
                <a:cs typeface="+mn-cs"/>
              </a:rPr>
              <a:t> </a:t>
            </a:r>
            <a:endParaRPr kumimoji="0" lang="en-US" sz="1500" b="0" i="0" u="none" strike="noStrike" kern="0" cap="none" spc="0" normalizeH="0" baseline="0" noProof="0" dirty="0">
              <a:ln>
                <a:noFill/>
              </a:ln>
              <a:solidFill>
                <a:sysClr val="windowText" lastClr="000000"/>
              </a:solidFill>
              <a:effectLst/>
              <a:uLnTx/>
              <a:uFillTx/>
              <a:latin typeface="Calibri"/>
              <a:ea typeface="+mn-ea"/>
              <a:cs typeface="+mn-cs"/>
            </a:endParaRPr>
          </a:p>
        </p:txBody>
      </p:sp>
      <p:pic>
        <p:nvPicPr>
          <p:cNvPr id="281" name="Object 15"/>
          <p:cNvPicPr>
            <a:picLocks noChangeAspect="1" noChangeArrowheads="1"/>
          </p:cNvPicPr>
          <p:nvPr/>
        </p:nvPicPr>
        <p:blipFill>
          <a:blip r:embed="rId16" cstate="print"/>
          <a:srcRect/>
          <a:stretch>
            <a:fillRect/>
          </a:stretch>
        </p:blipFill>
        <p:spPr bwMode="auto">
          <a:xfrm>
            <a:off x="487283" y="4809339"/>
            <a:ext cx="181841" cy="228600"/>
          </a:xfrm>
          <a:prstGeom prst="rect">
            <a:avLst/>
          </a:prstGeom>
          <a:noFill/>
        </p:spPr>
      </p:pic>
      <p:sp>
        <p:nvSpPr>
          <p:cNvPr id="282" name="Right Arrow 281"/>
          <p:cNvSpPr/>
          <p:nvPr/>
        </p:nvSpPr>
        <p:spPr bwMode="auto">
          <a:xfrm>
            <a:off x="3962400" y="2456313"/>
            <a:ext cx="430151" cy="51548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500" b="1" i="0" u="none" strike="noStrike" kern="1200" cap="none" spc="0" normalizeH="0" baseline="0" noProof="0" dirty="0" smtClean="0">
              <a:ln>
                <a:noFill/>
              </a:ln>
              <a:solidFill>
                <a:srgbClr val="000000"/>
              </a:solidFill>
              <a:effectLst/>
              <a:uLnTx/>
              <a:uFillTx/>
              <a:latin typeface="Calibri"/>
              <a:ea typeface="+mn-ea"/>
              <a:cs typeface="+mn-cs"/>
            </a:endParaRPr>
          </a:p>
        </p:txBody>
      </p:sp>
      <p:sp>
        <p:nvSpPr>
          <p:cNvPr id="283" name="Right Arrow 282"/>
          <p:cNvSpPr/>
          <p:nvPr/>
        </p:nvSpPr>
        <p:spPr bwMode="auto">
          <a:xfrm>
            <a:off x="3651165" y="5555822"/>
            <a:ext cx="430151" cy="38777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500" b="1" i="0" u="none" strike="noStrike" kern="1200" cap="none" spc="0" normalizeH="0" baseline="0" noProof="0" dirty="0" smtClean="0">
              <a:ln>
                <a:noFill/>
              </a:ln>
              <a:solidFill>
                <a:srgbClr val="000000"/>
              </a:solidFill>
              <a:effectLst/>
              <a:uLnTx/>
              <a:uFillTx/>
              <a:latin typeface="Calibri"/>
              <a:ea typeface="+mn-ea"/>
              <a:cs typeface="+mn-cs"/>
            </a:endParaRPr>
          </a:p>
        </p:txBody>
      </p:sp>
      <p:grpSp>
        <p:nvGrpSpPr>
          <p:cNvPr id="284" name="Group 283"/>
          <p:cNvGrpSpPr/>
          <p:nvPr/>
        </p:nvGrpSpPr>
        <p:grpSpPr>
          <a:xfrm>
            <a:off x="1293451" y="1639338"/>
            <a:ext cx="2627382" cy="4152007"/>
            <a:chOff x="2963105" y="383225"/>
            <a:chExt cx="3258035" cy="5023097"/>
          </a:xfrm>
          <a:noFill/>
        </p:grpSpPr>
        <p:sp>
          <p:nvSpPr>
            <p:cNvPr id="285" name="Oval 284"/>
            <p:cNvSpPr/>
            <p:nvPr/>
          </p:nvSpPr>
          <p:spPr bwMode="auto">
            <a:xfrm rot="79594">
              <a:off x="4081376" y="3216417"/>
              <a:ext cx="1058227" cy="775909"/>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286" name="Oval 285"/>
            <p:cNvSpPr/>
            <p:nvPr/>
          </p:nvSpPr>
          <p:spPr bwMode="auto">
            <a:xfrm rot="79594">
              <a:off x="5215791" y="4244611"/>
              <a:ext cx="460909" cy="38850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287" name="Oval 286"/>
            <p:cNvSpPr/>
            <p:nvPr/>
          </p:nvSpPr>
          <p:spPr bwMode="auto">
            <a:xfrm rot="79594">
              <a:off x="3626539" y="4248514"/>
              <a:ext cx="373717" cy="385607"/>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288" name="Oval 287"/>
            <p:cNvSpPr/>
            <p:nvPr/>
          </p:nvSpPr>
          <p:spPr bwMode="auto">
            <a:xfrm rot="79594">
              <a:off x="3696787" y="2574184"/>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289" name="Oval 288"/>
            <p:cNvSpPr/>
            <p:nvPr/>
          </p:nvSpPr>
          <p:spPr bwMode="auto">
            <a:xfrm rot="79594">
              <a:off x="5274780" y="2574183"/>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290" name="Oval 289"/>
            <p:cNvSpPr/>
            <p:nvPr/>
          </p:nvSpPr>
          <p:spPr bwMode="auto">
            <a:xfrm rot="79594">
              <a:off x="3696824"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291" name="Oval 290"/>
            <p:cNvSpPr/>
            <p:nvPr/>
          </p:nvSpPr>
          <p:spPr bwMode="auto">
            <a:xfrm rot="79594">
              <a:off x="5291179"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292" name="Oval 291"/>
            <p:cNvSpPr/>
            <p:nvPr/>
          </p:nvSpPr>
          <p:spPr bwMode="auto">
            <a:xfrm rot="79594">
              <a:off x="3620003"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293" name="Oval 292"/>
            <p:cNvSpPr/>
            <p:nvPr/>
          </p:nvSpPr>
          <p:spPr bwMode="auto">
            <a:xfrm rot="79594">
              <a:off x="5256566"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cxnSp>
          <p:nvCxnSpPr>
            <p:cNvPr id="294" name="Straight Arrow Connector 293"/>
            <p:cNvCxnSpPr>
              <a:stCxn id="285" idx="1"/>
              <a:endCxn id="288" idx="4"/>
            </p:cNvCxnSpPr>
            <p:nvPr/>
          </p:nvCxnSpPr>
          <p:spPr bwMode="auto">
            <a:xfrm flipH="1" flipV="1">
              <a:off x="3917432" y="3032964"/>
              <a:ext cx="325369" cy="28849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5" name="Straight Arrow Connector 294"/>
            <p:cNvCxnSpPr>
              <a:stCxn id="288" idx="0"/>
              <a:endCxn id="290" idx="4"/>
            </p:cNvCxnSpPr>
            <p:nvPr/>
          </p:nvCxnSpPr>
          <p:spPr bwMode="auto">
            <a:xfrm flipH="1" flipV="1">
              <a:off x="3917469" y="2253452"/>
              <a:ext cx="10585" cy="320793"/>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6" name="Straight Arrow Connector 295"/>
            <p:cNvCxnSpPr>
              <a:stCxn id="291" idx="4"/>
              <a:endCxn id="289" idx="0"/>
            </p:cNvCxnSpPr>
            <p:nvPr/>
          </p:nvCxnSpPr>
          <p:spPr bwMode="auto">
            <a:xfrm flipH="1">
              <a:off x="5506047" y="2253452"/>
              <a:ext cx="5777" cy="320792"/>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297" name="Straight Arrow Connector 296"/>
            <p:cNvCxnSpPr>
              <a:stCxn id="287" idx="0"/>
              <a:endCxn id="285" idx="3"/>
            </p:cNvCxnSpPr>
            <p:nvPr/>
          </p:nvCxnSpPr>
          <p:spPr bwMode="auto">
            <a:xfrm flipV="1">
              <a:off x="3817862" y="3869962"/>
              <a:ext cx="412237" cy="37860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8" name="Straight Arrow Connector 297"/>
            <p:cNvCxnSpPr>
              <a:stCxn id="292" idx="0"/>
              <a:endCxn id="287" idx="4"/>
            </p:cNvCxnSpPr>
            <p:nvPr/>
          </p:nvCxnSpPr>
          <p:spPr bwMode="auto">
            <a:xfrm flipH="1" flipV="1">
              <a:off x="3808934" y="4634069"/>
              <a:ext cx="4166" cy="31347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9" name="Straight Arrow Connector 298"/>
            <p:cNvCxnSpPr>
              <a:stCxn id="286" idx="4"/>
              <a:endCxn id="293" idx="0"/>
            </p:cNvCxnSpPr>
            <p:nvPr/>
          </p:nvCxnSpPr>
          <p:spPr bwMode="auto">
            <a:xfrm>
              <a:off x="5441749" y="4633060"/>
              <a:ext cx="7914" cy="314483"/>
            </a:xfrm>
            <a:prstGeom prst="straightConnector1">
              <a:avLst/>
            </a:prstGeom>
            <a:grpFill/>
            <a:ln w="57150" cap="flat" cmpd="sng" algn="ctr">
              <a:solidFill>
                <a:srgbClr val="FF0000"/>
              </a:solidFill>
              <a:prstDash val="solid"/>
              <a:round/>
              <a:headEnd type="none" w="med" len="med"/>
              <a:tailEnd type="triangle" w="med" len="med"/>
            </a:ln>
            <a:effectLst/>
          </p:spPr>
        </p:cxnSp>
        <p:sp>
          <p:nvSpPr>
            <p:cNvPr id="300" name="Oval 299"/>
            <p:cNvSpPr/>
            <p:nvPr/>
          </p:nvSpPr>
          <p:spPr bwMode="auto">
            <a:xfrm rot="79594">
              <a:off x="2963105" y="4217015"/>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301" name="Oval 300"/>
            <p:cNvSpPr/>
            <p:nvPr/>
          </p:nvSpPr>
          <p:spPr bwMode="auto">
            <a:xfrm rot="79594">
              <a:off x="5845569" y="4203877"/>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cxnSp>
          <p:nvCxnSpPr>
            <p:cNvPr id="302" name="AutoShape 28"/>
            <p:cNvCxnSpPr>
              <a:cxnSpLocks noChangeShapeType="1"/>
              <a:stCxn id="264" idx="3"/>
              <a:endCxn id="305" idx="6"/>
            </p:cNvCxnSpPr>
            <p:nvPr/>
          </p:nvCxnSpPr>
          <p:spPr bwMode="auto">
            <a:xfrm flipH="1" flipV="1">
              <a:off x="5138522" y="1056130"/>
              <a:ext cx="862490" cy="3389664"/>
            </a:xfrm>
            <a:prstGeom prst="bentConnector3">
              <a:avLst>
                <a:gd name="adj1" fmla="val -32867"/>
              </a:avLst>
            </a:prstGeom>
            <a:grpFill/>
            <a:ln w="57150" algn="ctr">
              <a:solidFill>
                <a:srgbClr val="FF0000"/>
              </a:solidFill>
              <a:miter lim="800000"/>
              <a:headEnd/>
              <a:tailEnd type="triangle" w="med" len="med"/>
            </a:ln>
            <a:effectLst>
              <a:outerShdw dist="38100" dir="3000000" rotWithShape="0">
                <a:srgbClr val="000000">
                  <a:alpha val="34999"/>
                </a:srgbClr>
              </a:outerShdw>
            </a:effectLst>
          </p:spPr>
        </p:cxnSp>
        <p:cxnSp>
          <p:nvCxnSpPr>
            <p:cNvPr id="303" name="AutoShape 26"/>
            <p:cNvCxnSpPr>
              <a:cxnSpLocks noChangeShapeType="1"/>
              <a:stCxn id="304" idx="2"/>
              <a:endCxn id="263" idx="1"/>
            </p:cNvCxnSpPr>
            <p:nvPr/>
          </p:nvCxnSpPr>
          <p:spPr bwMode="auto">
            <a:xfrm rot="10800000" flipV="1">
              <a:off x="3116457" y="1057450"/>
              <a:ext cx="1108104" cy="3392311"/>
            </a:xfrm>
            <a:prstGeom prst="bentConnector3">
              <a:avLst>
                <a:gd name="adj1" fmla="val 125582"/>
              </a:avLst>
            </a:prstGeom>
            <a:grpFill/>
            <a:ln w="57150" algn="ctr">
              <a:solidFill>
                <a:srgbClr val="0000CC"/>
              </a:solidFill>
              <a:miter lim="800000"/>
              <a:headEnd/>
              <a:tailEnd type="triangle" w="med" len="med"/>
            </a:ln>
            <a:effectLst>
              <a:outerShdw dist="23000" dir="5400000" rotWithShape="0">
                <a:srgbClr val="000000">
                  <a:alpha val="34999"/>
                </a:srgbClr>
              </a:outerShdw>
            </a:effectLst>
          </p:spPr>
        </p:cxnSp>
        <p:sp>
          <p:nvSpPr>
            <p:cNvPr id="304" name="Oval 303"/>
            <p:cNvSpPr/>
            <p:nvPr/>
          </p:nvSpPr>
          <p:spPr bwMode="auto">
            <a:xfrm rot="79594">
              <a:off x="4224510" y="832273"/>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305" name="Oval 304"/>
            <p:cNvSpPr/>
            <p:nvPr/>
          </p:nvSpPr>
          <p:spPr bwMode="auto">
            <a:xfrm rot="79594">
              <a:off x="4763003" y="822468"/>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cxnSp>
          <p:nvCxnSpPr>
            <p:cNvPr id="306" name="Straight Arrow Connector 305"/>
            <p:cNvCxnSpPr>
              <a:stCxn id="289" idx="3"/>
              <a:endCxn id="285" idx="7"/>
            </p:cNvCxnSpPr>
            <p:nvPr/>
          </p:nvCxnSpPr>
          <p:spPr bwMode="auto">
            <a:xfrm flipH="1">
              <a:off x="4990880" y="2962086"/>
              <a:ext cx="346368" cy="37669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7" name="Straight Arrow Connector 306"/>
            <p:cNvCxnSpPr>
              <a:stCxn id="285" idx="5"/>
              <a:endCxn id="286" idx="1"/>
            </p:cNvCxnSpPr>
            <p:nvPr/>
          </p:nvCxnSpPr>
          <p:spPr bwMode="auto">
            <a:xfrm>
              <a:off x="4978178" y="3887285"/>
              <a:ext cx="308336" cy="41048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8" name="Curved Connector 307"/>
            <p:cNvCxnSpPr>
              <a:stCxn id="309" idx="2"/>
              <a:endCxn id="310" idx="2"/>
            </p:cNvCxnSpPr>
            <p:nvPr/>
          </p:nvCxnSpPr>
          <p:spPr bwMode="auto">
            <a:xfrm rot="10800000" flipH="1">
              <a:off x="4116156" y="458779"/>
              <a:ext cx="80337" cy="412398"/>
            </a:xfrm>
            <a:prstGeom prst="curvedConnector3">
              <a:avLst>
                <a:gd name="adj1" fmla="val -624330"/>
              </a:avLst>
            </a:prstGeom>
            <a:grpFill/>
            <a:ln w="57150" cap="flat" cmpd="sng" algn="ctr">
              <a:solidFill>
                <a:sysClr val="windowText" lastClr="000000"/>
              </a:solidFill>
              <a:prstDash val="sysDot"/>
              <a:round/>
              <a:headEnd type="none" w="med" len="med"/>
              <a:tailEnd type="triangle" w="med" len="med"/>
            </a:ln>
            <a:effectLst/>
          </p:spPr>
        </p:cxnSp>
        <p:sp>
          <p:nvSpPr>
            <p:cNvPr id="309" name="Oval 308"/>
            <p:cNvSpPr/>
            <p:nvPr/>
          </p:nvSpPr>
          <p:spPr bwMode="auto">
            <a:xfrm rot="40576">
              <a:off x="4116144" y="758444"/>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sp>
          <p:nvSpPr>
            <p:cNvPr id="310" name="Oval 309"/>
            <p:cNvSpPr/>
            <p:nvPr/>
          </p:nvSpPr>
          <p:spPr bwMode="auto">
            <a:xfrm rot="721571">
              <a:off x="4192343" y="383225"/>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50000"/>
                </a:spcBef>
                <a:spcAft>
                  <a:spcPct val="0"/>
                </a:spcAft>
                <a:buClrTx/>
                <a:buSzTx/>
                <a:buFontTx/>
                <a:buNone/>
                <a:tabLst/>
                <a:defRPr/>
              </a:pPr>
              <a:endParaRPr kumimoji="0" lang="en-US" sz="1500" b="0" i="0" u="none" strike="noStrike" kern="1200" cap="none" spc="0" normalizeH="0" baseline="0" noProof="0" smtClean="0">
                <a:ln>
                  <a:noFill/>
                </a:ln>
                <a:solidFill>
                  <a:srgbClr val="000000"/>
                </a:solidFill>
                <a:effectLst/>
                <a:uLnTx/>
                <a:uFillTx/>
                <a:latin typeface="Calibri" pitchFamily="34" charset="0"/>
                <a:ea typeface="+mn-ea"/>
                <a:cs typeface="+mn-cs"/>
              </a:endParaRPr>
            </a:p>
          </p:txBody>
        </p:sp>
      </p:grpSp>
      <p:graphicFrame>
        <p:nvGraphicFramePr>
          <p:cNvPr id="311" name="Object 15"/>
          <p:cNvGraphicFramePr>
            <a:graphicFrameLocks noChangeAspect="1"/>
          </p:cNvGraphicFramePr>
          <p:nvPr/>
        </p:nvGraphicFramePr>
        <p:xfrm>
          <a:off x="3573378" y="6017342"/>
          <a:ext cx="1446213" cy="307258"/>
        </p:xfrm>
        <a:graphic>
          <a:graphicData uri="http://schemas.openxmlformats.org/presentationml/2006/ole">
            <p:oleObj spid="_x0000_s2903046" name="Equation" r:id="rId17" imgW="1206360" imgH="228600" progId="Equation.DSMT4">
              <p:embed/>
            </p:oleObj>
          </a:graphicData>
        </a:graphic>
      </p:graphicFrame>
      <p:graphicFrame>
        <p:nvGraphicFramePr>
          <p:cNvPr id="312" name="Object 17"/>
          <p:cNvGraphicFramePr>
            <a:graphicFrameLocks noChangeAspect="1"/>
          </p:cNvGraphicFramePr>
          <p:nvPr/>
        </p:nvGraphicFramePr>
        <p:xfrm>
          <a:off x="76200" y="5410200"/>
          <a:ext cx="1515978" cy="304800"/>
        </p:xfrm>
        <a:graphic>
          <a:graphicData uri="http://schemas.openxmlformats.org/presentationml/2006/ole">
            <p:oleObj spid="_x0000_s2903047" name="Equation" r:id="rId18" imgW="1218960" imgH="228600" progId="Equation.DSMT4">
              <p:embed/>
            </p:oleObj>
          </a:graphicData>
        </a:graphic>
      </p:graphicFrame>
      <p:grpSp>
        <p:nvGrpSpPr>
          <p:cNvPr id="405" name="Group 404"/>
          <p:cNvGrpSpPr/>
          <p:nvPr/>
        </p:nvGrpSpPr>
        <p:grpSpPr>
          <a:xfrm>
            <a:off x="4800600" y="1257699"/>
            <a:ext cx="4267200" cy="4533501"/>
            <a:chOff x="-152400" y="304800"/>
            <a:chExt cx="4724400" cy="4533501"/>
          </a:xfrm>
        </p:grpSpPr>
        <p:sp>
          <p:nvSpPr>
            <p:cNvPr id="315" name="Rectangle 6"/>
            <p:cNvSpPr>
              <a:spLocks noChangeArrowheads="1"/>
            </p:cNvSpPr>
            <p:nvPr/>
          </p:nvSpPr>
          <p:spPr bwMode="auto">
            <a:xfrm>
              <a:off x="297152" y="304800"/>
              <a:ext cx="3757340" cy="3736687"/>
            </a:xfrm>
            <a:prstGeom prst="rect">
              <a:avLst/>
            </a:prstGeom>
            <a:noFill/>
            <a:ln w="19050">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16" name="Line 7"/>
            <p:cNvSpPr>
              <a:spLocks noChangeShapeType="1"/>
            </p:cNvSpPr>
            <p:nvPr/>
          </p:nvSpPr>
          <p:spPr bwMode="auto">
            <a:xfrm>
              <a:off x="297152" y="304800"/>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17" name="Line 8"/>
            <p:cNvSpPr>
              <a:spLocks noChangeShapeType="1"/>
            </p:cNvSpPr>
            <p:nvPr/>
          </p:nvSpPr>
          <p:spPr bwMode="auto">
            <a:xfrm>
              <a:off x="297152" y="4041487"/>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18" name="Line 9"/>
            <p:cNvSpPr>
              <a:spLocks noChangeShapeType="1"/>
            </p:cNvSpPr>
            <p:nvPr/>
          </p:nvSpPr>
          <p:spPr bwMode="auto">
            <a:xfrm flipV="1">
              <a:off x="4054491" y="304800"/>
              <a:ext cx="1161" cy="3736687"/>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19" name="Line 10"/>
            <p:cNvSpPr>
              <a:spLocks noChangeShapeType="1"/>
            </p:cNvSpPr>
            <p:nvPr/>
          </p:nvSpPr>
          <p:spPr bwMode="auto">
            <a:xfrm flipV="1">
              <a:off x="297152" y="304800"/>
              <a:ext cx="1161" cy="3736687"/>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0" name="Line 11"/>
            <p:cNvSpPr>
              <a:spLocks noChangeShapeType="1"/>
            </p:cNvSpPr>
            <p:nvPr/>
          </p:nvSpPr>
          <p:spPr bwMode="auto">
            <a:xfrm>
              <a:off x="297152" y="4041487"/>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1" name="Line 12"/>
            <p:cNvSpPr>
              <a:spLocks noChangeShapeType="1"/>
            </p:cNvSpPr>
            <p:nvPr/>
          </p:nvSpPr>
          <p:spPr bwMode="auto">
            <a:xfrm flipV="1">
              <a:off x="297152" y="304800"/>
              <a:ext cx="1161" cy="3736687"/>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2" name="Line 13"/>
            <p:cNvSpPr>
              <a:spLocks noChangeShapeType="1"/>
            </p:cNvSpPr>
            <p:nvPr/>
          </p:nvSpPr>
          <p:spPr bwMode="auto">
            <a:xfrm flipV="1">
              <a:off x="297152"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3" name="Line 14"/>
            <p:cNvSpPr>
              <a:spLocks noChangeShapeType="1"/>
            </p:cNvSpPr>
            <p:nvPr/>
          </p:nvSpPr>
          <p:spPr bwMode="auto">
            <a:xfrm>
              <a:off x="297152"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4" name="Line 16"/>
            <p:cNvSpPr>
              <a:spLocks noChangeShapeType="1"/>
            </p:cNvSpPr>
            <p:nvPr/>
          </p:nvSpPr>
          <p:spPr bwMode="auto">
            <a:xfrm flipV="1">
              <a:off x="834578"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5" name="Line 17"/>
            <p:cNvSpPr>
              <a:spLocks noChangeShapeType="1"/>
            </p:cNvSpPr>
            <p:nvPr/>
          </p:nvSpPr>
          <p:spPr bwMode="auto">
            <a:xfrm>
              <a:off x="834578"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6" name="Line 19"/>
            <p:cNvSpPr>
              <a:spLocks noChangeShapeType="1"/>
            </p:cNvSpPr>
            <p:nvPr/>
          </p:nvSpPr>
          <p:spPr bwMode="auto">
            <a:xfrm flipV="1">
              <a:off x="1370843"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7" name="Line 20"/>
            <p:cNvSpPr>
              <a:spLocks noChangeShapeType="1"/>
            </p:cNvSpPr>
            <p:nvPr/>
          </p:nvSpPr>
          <p:spPr bwMode="auto">
            <a:xfrm>
              <a:off x="1370843"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8" name="Line 22"/>
            <p:cNvSpPr>
              <a:spLocks noChangeShapeType="1"/>
            </p:cNvSpPr>
            <p:nvPr/>
          </p:nvSpPr>
          <p:spPr bwMode="auto">
            <a:xfrm flipV="1">
              <a:off x="1907108"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29" name="Line 23"/>
            <p:cNvSpPr>
              <a:spLocks noChangeShapeType="1"/>
            </p:cNvSpPr>
            <p:nvPr/>
          </p:nvSpPr>
          <p:spPr bwMode="auto">
            <a:xfrm>
              <a:off x="1907108"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0" name="Line 25"/>
            <p:cNvSpPr>
              <a:spLocks noChangeShapeType="1"/>
            </p:cNvSpPr>
            <p:nvPr/>
          </p:nvSpPr>
          <p:spPr bwMode="auto">
            <a:xfrm flipV="1">
              <a:off x="2444535"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1" name="Line 26"/>
            <p:cNvSpPr>
              <a:spLocks noChangeShapeType="1"/>
            </p:cNvSpPr>
            <p:nvPr/>
          </p:nvSpPr>
          <p:spPr bwMode="auto">
            <a:xfrm>
              <a:off x="2444535"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2" name="Line 28"/>
            <p:cNvSpPr>
              <a:spLocks noChangeShapeType="1"/>
            </p:cNvSpPr>
            <p:nvPr/>
          </p:nvSpPr>
          <p:spPr bwMode="auto">
            <a:xfrm flipV="1">
              <a:off x="2980800"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3" name="Line 29"/>
            <p:cNvSpPr>
              <a:spLocks noChangeShapeType="1"/>
            </p:cNvSpPr>
            <p:nvPr/>
          </p:nvSpPr>
          <p:spPr bwMode="auto">
            <a:xfrm>
              <a:off x="2980800"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4" name="Line 31"/>
            <p:cNvSpPr>
              <a:spLocks noChangeShapeType="1"/>
            </p:cNvSpPr>
            <p:nvPr/>
          </p:nvSpPr>
          <p:spPr bwMode="auto">
            <a:xfrm flipV="1">
              <a:off x="3517065"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5" name="Line 32"/>
            <p:cNvSpPr>
              <a:spLocks noChangeShapeType="1"/>
            </p:cNvSpPr>
            <p:nvPr/>
          </p:nvSpPr>
          <p:spPr bwMode="auto">
            <a:xfrm>
              <a:off x="3517065"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6" name="Line 34"/>
            <p:cNvSpPr>
              <a:spLocks noChangeShapeType="1"/>
            </p:cNvSpPr>
            <p:nvPr/>
          </p:nvSpPr>
          <p:spPr bwMode="auto">
            <a:xfrm flipV="1">
              <a:off x="4054491"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7" name="Line 35"/>
            <p:cNvSpPr>
              <a:spLocks noChangeShapeType="1"/>
            </p:cNvSpPr>
            <p:nvPr/>
          </p:nvSpPr>
          <p:spPr bwMode="auto">
            <a:xfrm>
              <a:off x="4054491"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8" name="Line 37"/>
            <p:cNvSpPr>
              <a:spLocks noChangeShapeType="1"/>
            </p:cNvSpPr>
            <p:nvPr/>
          </p:nvSpPr>
          <p:spPr bwMode="auto">
            <a:xfrm>
              <a:off x="297152" y="4041487"/>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39" name="Line 38"/>
            <p:cNvSpPr>
              <a:spLocks noChangeShapeType="1"/>
            </p:cNvSpPr>
            <p:nvPr/>
          </p:nvSpPr>
          <p:spPr bwMode="auto">
            <a:xfrm flipH="1">
              <a:off x="4010383" y="4041487"/>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40" name="Line 40"/>
            <p:cNvSpPr>
              <a:spLocks noChangeShapeType="1"/>
            </p:cNvSpPr>
            <p:nvPr/>
          </p:nvSpPr>
          <p:spPr bwMode="auto">
            <a:xfrm>
              <a:off x="297152" y="3571670"/>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41" name="Line 41"/>
            <p:cNvSpPr>
              <a:spLocks noChangeShapeType="1"/>
            </p:cNvSpPr>
            <p:nvPr/>
          </p:nvSpPr>
          <p:spPr bwMode="auto">
            <a:xfrm flipH="1">
              <a:off x="4010383" y="3288906"/>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42" name="Rectangle 42"/>
            <p:cNvSpPr>
              <a:spLocks noChangeArrowheads="1"/>
            </p:cNvSpPr>
            <p:nvPr/>
          </p:nvSpPr>
          <p:spPr bwMode="auto">
            <a:xfrm>
              <a:off x="-96684" y="3407781"/>
              <a:ext cx="180169"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b="1" i="0" u="none" strike="noStrike" kern="0" cap="none" spc="0" normalizeH="0" baseline="0" noProof="0" dirty="0" smtClean="0">
                  <a:ln>
                    <a:noFill/>
                  </a:ln>
                  <a:solidFill>
                    <a:srgbClr val="FF0000"/>
                  </a:solidFill>
                  <a:effectLst/>
                  <a:uLnTx/>
                  <a:uFillTx/>
                  <a:latin typeface="Helvetica" charset="0"/>
                  <a:cs typeface="Arial" pitchFamily="34" charset="0"/>
                </a:rPr>
                <a:t>40</a:t>
              </a:r>
              <a:endParaRPr kumimoji="0" lang="en-US" b="1" i="0" u="none" strike="noStrike" kern="0" cap="none" spc="0" normalizeH="0" baseline="0" noProof="0" dirty="0" smtClean="0">
                <a:ln>
                  <a:noFill/>
                </a:ln>
                <a:solidFill>
                  <a:srgbClr val="FF0000"/>
                </a:solidFill>
                <a:effectLst/>
                <a:uLnTx/>
                <a:uFillTx/>
                <a:latin typeface="Arial" pitchFamily="34" charset="0"/>
                <a:cs typeface="Arial" pitchFamily="34" charset="0"/>
              </a:endParaRPr>
            </a:p>
          </p:txBody>
        </p:sp>
        <p:sp>
          <p:nvSpPr>
            <p:cNvPr id="343" name="Line 43"/>
            <p:cNvSpPr>
              <a:spLocks noChangeShapeType="1"/>
            </p:cNvSpPr>
            <p:nvPr/>
          </p:nvSpPr>
          <p:spPr bwMode="auto">
            <a:xfrm>
              <a:off x="297152" y="3101852"/>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44" name="Line 46"/>
            <p:cNvSpPr>
              <a:spLocks noChangeShapeType="1"/>
            </p:cNvSpPr>
            <p:nvPr/>
          </p:nvSpPr>
          <p:spPr bwMode="auto">
            <a:xfrm>
              <a:off x="297152" y="2632035"/>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45" name="Line 47"/>
            <p:cNvSpPr>
              <a:spLocks noChangeShapeType="1"/>
            </p:cNvSpPr>
            <p:nvPr/>
          </p:nvSpPr>
          <p:spPr bwMode="auto">
            <a:xfrm flipH="1">
              <a:off x="4010383" y="2444472"/>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46" name="Rectangle 48"/>
            <p:cNvSpPr>
              <a:spLocks noChangeArrowheads="1"/>
            </p:cNvSpPr>
            <p:nvPr/>
          </p:nvSpPr>
          <p:spPr bwMode="auto">
            <a:xfrm>
              <a:off x="-96684" y="2446293"/>
              <a:ext cx="180169"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b="1" i="0" u="none" strike="noStrike" kern="0" cap="none" spc="0" normalizeH="0" baseline="0" noProof="0" dirty="0" smtClean="0">
                  <a:ln>
                    <a:noFill/>
                  </a:ln>
                  <a:solidFill>
                    <a:srgbClr val="FF0000"/>
                  </a:solidFill>
                  <a:effectLst/>
                  <a:uLnTx/>
                  <a:uFillTx/>
                  <a:latin typeface="Helvetica" charset="0"/>
                  <a:cs typeface="Arial" pitchFamily="34" charset="0"/>
                </a:rPr>
                <a:t>80</a:t>
              </a:r>
              <a:endParaRPr kumimoji="0" lang="en-US" b="1" i="0" u="none" strike="noStrike" kern="0" cap="none" spc="0" normalizeH="0" baseline="0" noProof="0" dirty="0" smtClean="0">
                <a:ln>
                  <a:noFill/>
                </a:ln>
                <a:solidFill>
                  <a:srgbClr val="FF0000"/>
                </a:solidFill>
                <a:effectLst/>
                <a:uLnTx/>
                <a:uFillTx/>
                <a:latin typeface="Arial" pitchFamily="34" charset="0"/>
                <a:cs typeface="Arial" pitchFamily="34" charset="0"/>
              </a:endParaRPr>
            </a:p>
          </p:txBody>
        </p:sp>
        <p:sp>
          <p:nvSpPr>
            <p:cNvPr id="347" name="Line 49"/>
            <p:cNvSpPr>
              <a:spLocks noChangeShapeType="1"/>
            </p:cNvSpPr>
            <p:nvPr/>
          </p:nvSpPr>
          <p:spPr bwMode="auto">
            <a:xfrm>
              <a:off x="297152" y="2173144"/>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48" name="Line 52"/>
            <p:cNvSpPr>
              <a:spLocks noChangeShapeType="1"/>
            </p:cNvSpPr>
            <p:nvPr/>
          </p:nvSpPr>
          <p:spPr bwMode="auto">
            <a:xfrm>
              <a:off x="297152" y="1703325"/>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49" name="Rectangle 54"/>
            <p:cNvSpPr>
              <a:spLocks noChangeArrowheads="1"/>
            </p:cNvSpPr>
            <p:nvPr/>
          </p:nvSpPr>
          <p:spPr bwMode="auto">
            <a:xfrm>
              <a:off x="-152400" y="1550362"/>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b="1" i="0" u="none" strike="noStrike" kern="0" cap="none" spc="0" normalizeH="0" baseline="0" noProof="0" smtClean="0">
                  <a:ln>
                    <a:noFill/>
                  </a:ln>
                  <a:solidFill>
                    <a:srgbClr val="FF0000"/>
                  </a:solidFill>
                  <a:effectLst/>
                  <a:uLnTx/>
                  <a:uFillTx/>
                  <a:latin typeface="Helvetica" charset="0"/>
                  <a:cs typeface="Arial" pitchFamily="34" charset="0"/>
                </a:rPr>
                <a:t>120</a:t>
              </a:r>
              <a:endParaRPr kumimoji="0" lang="en-US" b="1" i="0" u="none" strike="noStrike" kern="0" cap="none" spc="0" normalizeH="0" baseline="0" noProof="0" smtClean="0">
                <a:ln>
                  <a:noFill/>
                </a:ln>
                <a:solidFill>
                  <a:srgbClr val="FF0000"/>
                </a:solidFill>
                <a:effectLst/>
                <a:uLnTx/>
                <a:uFillTx/>
                <a:latin typeface="Arial" pitchFamily="34" charset="0"/>
                <a:cs typeface="Arial" pitchFamily="34" charset="0"/>
              </a:endParaRPr>
            </a:p>
          </p:txBody>
        </p:sp>
        <p:sp>
          <p:nvSpPr>
            <p:cNvPr id="350" name="Line 55"/>
            <p:cNvSpPr>
              <a:spLocks noChangeShapeType="1"/>
            </p:cNvSpPr>
            <p:nvPr/>
          </p:nvSpPr>
          <p:spPr bwMode="auto">
            <a:xfrm>
              <a:off x="297152" y="1233508"/>
              <a:ext cx="34822" cy="1822"/>
            </a:xfrm>
            <a:prstGeom prst="line">
              <a:avLst/>
            </a:prstGeom>
            <a:no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51" name="Line 56"/>
            <p:cNvSpPr>
              <a:spLocks noChangeShapeType="1"/>
            </p:cNvSpPr>
            <p:nvPr/>
          </p:nvSpPr>
          <p:spPr bwMode="auto">
            <a:xfrm flipH="1">
              <a:off x="4010383" y="1233508"/>
              <a:ext cx="44108" cy="1822"/>
            </a:xfrm>
            <a:prstGeom prst="line">
              <a:avLst/>
            </a:prstGeom>
            <a:no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52" name="Line 58"/>
            <p:cNvSpPr>
              <a:spLocks noChangeShapeType="1"/>
            </p:cNvSpPr>
            <p:nvPr/>
          </p:nvSpPr>
          <p:spPr bwMode="auto">
            <a:xfrm>
              <a:off x="297152" y="763691"/>
              <a:ext cx="34822" cy="1822"/>
            </a:xfrm>
            <a:prstGeom prst="line">
              <a:avLst/>
            </a:prstGeom>
            <a:no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53" name="Line 59"/>
            <p:cNvSpPr>
              <a:spLocks noChangeShapeType="1"/>
            </p:cNvSpPr>
            <p:nvPr/>
          </p:nvSpPr>
          <p:spPr bwMode="auto">
            <a:xfrm flipH="1">
              <a:off x="4010383" y="783722"/>
              <a:ext cx="44108" cy="1822"/>
            </a:xfrm>
            <a:prstGeom prst="line">
              <a:avLst/>
            </a:prstGeom>
            <a:no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54" name="Rectangle 60"/>
            <p:cNvSpPr>
              <a:spLocks noChangeArrowheads="1"/>
            </p:cNvSpPr>
            <p:nvPr/>
          </p:nvSpPr>
          <p:spPr bwMode="auto">
            <a:xfrm>
              <a:off x="-152400" y="610727"/>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b="1" i="0" u="none" strike="noStrike" kern="0" cap="none" spc="0" normalizeH="0" baseline="0" noProof="0" dirty="0" smtClean="0">
                  <a:ln>
                    <a:noFill/>
                  </a:ln>
                  <a:solidFill>
                    <a:srgbClr val="FF0000"/>
                  </a:solidFill>
                  <a:effectLst/>
                  <a:uLnTx/>
                  <a:uFillTx/>
                  <a:latin typeface="Helvetica" charset="0"/>
                  <a:cs typeface="Arial" pitchFamily="34" charset="0"/>
                </a:rPr>
                <a:t>160</a:t>
              </a:r>
              <a:endParaRPr kumimoji="0" lang="en-US" b="1" i="0" u="none" strike="noStrike" kern="0" cap="none" spc="0" normalizeH="0" baseline="0" noProof="0" dirty="0" smtClean="0">
                <a:ln>
                  <a:noFill/>
                </a:ln>
                <a:solidFill>
                  <a:srgbClr val="FF0000"/>
                </a:solidFill>
                <a:effectLst/>
                <a:uLnTx/>
                <a:uFillTx/>
                <a:latin typeface="Arial" pitchFamily="34" charset="0"/>
                <a:cs typeface="Arial" pitchFamily="34" charset="0"/>
              </a:endParaRPr>
            </a:p>
          </p:txBody>
        </p:sp>
        <p:sp>
          <p:nvSpPr>
            <p:cNvPr id="355" name="Line 61"/>
            <p:cNvSpPr>
              <a:spLocks noChangeShapeType="1"/>
            </p:cNvSpPr>
            <p:nvPr/>
          </p:nvSpPr>
          <p:spPr bwMode="auto">
            <a:xfrm>
              <a:off x="297152" y="304800"/>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56" name="Line 62"/>
            <p:cNvSpPr>
              <a:spLocks noChangeShapeType="1"/>
            </p:cNvSpPr>
            <p:nvPr/>
          </p:nvSpPr>
          <p:spPr bwMode="auto">
            <a:xfrm flipH="1">
              <a:off x="4010383" y="304800"/>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57" name="Line 64"/>
            <p:cNvSpPr>
              <a:spLocks noChangeShapeType="1"/>
            </p:cNvSpPr>
            <p:nvPr/>
          </p:nvSpPr>
          <p:spPr bwMode="auto">
            <a:xfrm>
              <a:off x="297152" y="304800"/>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58" name="Line 65"/>
            <p:cNvSpPr>
              <a:spLocks noChangeShapeType="1"/>
            </p:cNvSpPr>
            <p:nvPr/>
          </p:nvSpPr>
          <p:spPr bwMode="auto">
            <a:xfrm>
              <a:off x="297152" y="4041487"/>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59" name="Line 67"/>
            <p:cNvSpPr>
              <a:spLocks noChangeShapeType="1"/>
            </p:cNvSpPr>
            <p:nvPr/>
          </p:nvSpPr>
          <p:spPr bwMode="auto">
            <a:xfrm flipV="1">
              <a:off x="297152" y="304800"/>
              <a:ext cx="1161" cy="3736687"/>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0" name="Freeform 68"/>
            <p:cNvSpPr>
              <a:spLocks/>
            </p:cNvSpPr>
            <p:nvPr/>
          </p:nvSpPr>
          <p:spPr bwMode="auto">
            <a:xfrm>
              <a:off x="306437" y="2468145"/>
              <a:ext cx="1359235" cy="1245563"/>
            </a:xfrm>
            <a:custGeom>
              <a:avLst/>
              <a:gdLst/>
              <a:ahLst/>
              <a:cxnLst>
                <a:cxn ang="0">
                  <a:pos x="15" y="558"/>
                </a:cxn>
                <a:cxn ang="0">
                  <a:pos x="45" y="312"/>
                </a:cxn>
                <a:cxn ang="0">
                  <a:pos x="74" y="600"/>
                </a:cxn>
                <a:cxn ang="0">
                  <a:pos x="97" y="456"/>
                </a:cxn>
                <a:cxn ang="0">
                  <a:pos x="127" y="648"/>
                </a:cxn>
                <a:cxn ang="0">
                  <a:pos x="156" y="528"/>
                </a:cxn>
                <a:cxn ang="0">
                  <a:pos x="186" y="594"/>
                </a:cxn>
                <a:cxn ang="0">
                  <a:pos x="209" y="636"/>
                </a:cxn>
                <a:cxn ang="0">
                  <a:pos x="238" y="540"/>
                </a:cxn>
                <a:cxn ang="0">
                  <a:pos x="268" y="684"/>
                </a:cxn>
                <a:cxn ang="0">
                  <a:pos x="291" y="336"/>
                </a:cxn>
                <a:cxn ang="0">
                  <a:pos x="320" y="234"/>
                </a:cxn>
                <a:cxn ang="0">
                  <a:pos x="350" y="120"/>
                </a:cxn>
                <a:cxn ang="0">
                  <a:pos x="380" y="396"/>
                </a:cxn>
                <a:cxn ang="0">
                  <a:pos x="403" y="258"/>
                </a:cxn>
                <a:cxn ang="0">
                  <a:pos x="432" y="168"/>
                </a:cxn>
                <a:cxn ang="0">
                  <a:pos x="462" y="564"/>
                </a:cxn>
                <a:cxn ang="0">
                  <a:pos x="485" y="156"/>
                </a:cxn>
                <a:cxn ang="0">
                  <a:pos x="514" y="162"/>
                </a:cxn>
                <a:cxn ang="0">
                  <a:pos x="544" y="96"/>
                </a:cxn>
                <a:cxn ang="0">
                  <a:pos x="574" y="84"/>
                </a:cxn>
                <a:cxn ang="0">
                  <a:pos x="596" y="24"/>
                </a:cxn>
                <a:cxn ang="0">
                  <a:pos x="626" y="174"/>
                </a:cxn>
                <a:cxn ang="0">
                  <a:pos x="656" y="198"/>
                </a:cxn>
                <a:cxn ang="0">
                  <a:pos x="686" y="72"/>
                </a:cxn>
                <a:cxn ang="0">
                  <a:pos x="708" y="420"/>
                </a:cxn>
                <a:cxn ang="0">
                  <a:pos x="738" y="426"/>
                </a:cxn>
                <a:cxn ang="0">
                  <a:pos x="768" y="324"/>
                </a:cxn>
                <a:cxn ang="0">
                  <a:pos x="790" y="564"/>
                </a:cxn>
                <a:cxn ang="0">
                  <a:pos x="820" y="186"/>
                </a:cxn>
                <a:cxn ang="0">
                  <a:pos x="850" y="594"/>
                </a:cxn>
                <a:cxn ang="0">
                  <a:pos x="880" y="492"/>
                </a:cxn>
                <a:cxn ang="0">
                  <a:pos x="902" y="492"/>
                </a:cxn>
                <a:cxn ang="0">
                  <a:pos x="932" y="594"/>
                </a:cxn>
                <a:cxn ang="0">
                  <a:pos x="962" y="420"/>
                </a:cxn>
                <a:cxn ang="0">
                  <a:pos x="984" y="606"/>
                </a:cxn>
                <a:cxn ang="0">
                  <a:pos x="1014" y="582"/>
                </a:cxn>
                <a:cxn ang="0">
                  <a:pos x="1044" y="300"/>
                </a:cxn>
                <a:cxn ang="0">
                  <a:pos x="1074" y="546"/>
                </a:cxn>
                <a:cxn ang="0">
                  <a:pos x="1096" y="222"/>
                </a:cxn>
                <a:cxn ang="0">
                  <a:pos x="1126" y="294"/>
                </a:cxn>
                <a:cxn ang="0">
                  <a:pos x="1156" y="522"/>
                </a:cxn>
              </a:cxnLst>
              <a:rect l="0" t="0" r="r" b="b"/>
              <a:pathLst>
                <a:path w="1171" h="684">
                  <a:moveTo>
                    <a:pt x="0" y="456"/>
                  </a:moveTo>
                  <a:lnTo>
                    <a:pt x="7" y="504"/>
                  </a:lnTo>
                  <a:lnTo>
                    <a:pt x="15" y="558"/>
                  </a:lnTo>
                  <a:lnTo>
                    <a:pt x="22" y="546"/>
                  </a:lnTo>
                  <a:lnTo>
                    <a:pt x="37" y="498"/>
                  </a:lnTo>
                  <a:lnTo>
                    <a:pt x="45" y="312"/>
                  </a:lnTo>
                  <a:lnTo>
                    <a:pt x="52" y="480"/>
                  </a:lnTo>
                  <a:lnTo>
                    <a:pt x="59" y="600"/>
                  </a:lnTo>
                  <a:lnTo>
                    <a:pt x="74" y="600"/>
                  </a:lnTo>
                  <a:lnTo>
                    <a:pt x="82" y="588"/>
                  </a:lnTo>
                  <a:lnTo>
                    <a:pt x="89" y="540"/>
                  </a:lnTo>
                  <a:lnTo>
                    <a:pt x="97" y="456"/>
                  </a:lnTo>
                  <a:lnTo>
                    <a:pt x="112" y="462"/>
                  </a:lnTo>
                  <a:lnTo>
                    <a:pt x="119" y="630"/>
                  </a:lnTo>
                  <a:lnTo>
                    <a:pt x="127" y="648"/>
                  </a:lnTo>
                  <a:lnTo>
                    <a:pt x="134" y="582"/>
                  </a:lnTo>
                  <a:lnTo>
                    <a:pt x="149" y="504"/>
                  </a:lnTo>
                  <a:lnTo>
                    <a:pt x="156" y="528"/>
                  </a:lnTo>
                  <a:lnTo>
                    <a:pt x="164" y="582"/>
                  </a:lnTo>
                  <a:lnTo>
                    <a:pt x="171" y="618"/>
                  </a:lnTo>
                  <a:lnTo>
                    <a:pt x="186" y="594"/>
                  </a:lnTo>
                  <a:lnTo>
                    <a:pt x="194" y="468"/>
                  </a:lnTo>
                  <a:lnTo>
                    <a:pt x="201" y="498"/>
                  </a:lnTo>
                  <a:lnTo>
                    <a:pt x="209" y="636"/>
                  </a:lnTo>
                  <a:lnTo>
                    <a:pt x="224" y="654"/>
                  </a:lnTo>
                  <a:lnTo>
                    <a:pt x="231" y="630"/>
                  </a:lnTo>
                  <a:lnTo>
                    <a:pt x="238" y="540"/>
                  </a:lnTo>
                  <a:lnTo>
                    <a:pt x="246" y="402"/>
                  </a:lnTo>
                  <a:lnTo>
                    <a:pt x="253" y="588"/>
                  </a:lnTo>
                  <a:lnTo>
                    <a:pt x="268" y="684"/>
                  </a:lnTo>
                  <a:lnTo>
                    <a:pt x="276" y="624"/>
                  </a:lnTo>
                  <a:lnTo>
                    <a:pt x="283" y="522"/>
                  </a:lnTo>
                  <a:lnTo>
                    <a:pt x="291" y="336"/>
                  </a:lnTo>
                  <a:lnTo>
                    <a:pt x="306" y="234"/>
                  </a:lnTo>
                  <a:lnTo>
                    <a:pt x="313" y="360"/>
                  </a:lnTo>
                  <a:lnTo>
                    <a:pt x="320" y="234"/>
                  </a:lnTo>
                  <a:lnTo>
                    <a:pt x="328" y="168"/>
                  </a:lnTo>
                  <a:lnTo>
                    <a:pt x="343" y="162"/>
                  </a:lnTo>
                  <a:lnTo>
                    <a:pt x="350" y="120"/>
                  </a:lnTo>
                  <a:lnTo>
                    <a:pt x="358" y="204"/>
                  </a:lnTo>
                  <a:lnTo>
                    <a:pt x="365" y="498"/>
                  </a:lnTo>
                  <a:lnTo>
                    <a:pt x="380" y="396"/>
                  </a:lnTo>
                  <a:lnTo>
                    <a:pt x="388" y="186"/>
                  </a:lnTo>
                  <a:lnTo>
                    <a:pt x="395" y="162"/>
                  </a:lnTo>
                  <a:lnTo>
                    <a:pt x="403" y="258"/>
                  </a:lnTo>
                  <a:lnTo>
                    <a:pt x="417" y="540"/>
                  </a:lnTo>
                  <a:lnTo>
                    <a:pt x="425" y="270"/>
                  </a:lnTo>
                  <a:lnTo>
                    <a:pt x="432" y="168"/>
                  </a:lnTo>
                  <a:lnTo>
                    <a:pt x="440" y="102"/>
                  </a:lnTo>
                  <a:lnTo>
                    <a:pt x="455" y="378"/>
                  </a:lnTo>
                  <a:lnTo>
                    <a:pt x="462" y="564"/>
                  </a:lnTo>
                  <a:lnTo>
                    <a:pt x="470" y="360"/>
                  </a:lnTo>
                  <a:lnTo>
                    <a:pt x="477" y="258"/>
                  </a:lnTo>
                  <a:lnTo>
                    <a:pt x="485" y="156"/>
                  </a:lnTo>
                  <a:lnTo>
                    <a:pt x="499" y="156"/>
                  </a:lnTo>
                  <a:lnTo>
                    <a:pt x="507" y="228"/>
                  </a:lnTo>
                  <a:lnTo>
                    <a:pt x="514" y="162"/>
                  </a:lnTo>
                  <a:lnTo>
                    <a:pt x="522" y="96"/>
                  </a:lnTo>
                  <a:lnTo>
                    <a:pt x="537" y="66"/>
                  </a:lnTo>
                  <a:lnTo>
                    <a:pt x="544" y="96"/>
                  </a:lnTo>
                  <a:lnTo>
                    <a:pt x="552" y="174"/>
                  </a:lnTo>
                  <a:lnTo>
                    <a:pt x="559" y="150"/>
                  </a:lnTo>
                  <a:lnTo>
                    <a:pt x="574" y="84"/>
                  </a:lnTo>
                  <a:lnTo>
                    <a:pt x="581" y="42"/>
                  </a:lnTo>
                  <a:lnTo>
                    <a:pt x="589" y="0"/>
                  </a:lnTo>
                  <a:lnTo>
                    <a:pt x="596" y="24"/>
                  </a:lnTo>
                  <a:lnTo>
                    <a:pt x="611" y="126"/>
                  </a:lnTo>
                  <a:lnTo>
                    <a:pt x="619" y="174"/>
                  </a:lnTo>
                  <a:lnTo>
                    <a:pt x="626" y="174"/>
                  </a:lnTo>
                  <a:lnTo>
                    <a:pt x="634" y="96"/>
                  </a:lnTo>
                  <a:lnTo>
                    <a:pt x="649" y="108"/>
                  </a:lnTo>
                  <a:lnTo>
                    <a:pt x="656" y="198"/>
                  </a:lnTo>
                  <a:lnTo>
                    <a:pt x="664" y="174"/>
                  </a:lnTo>
                  <a:lnTo>
                    <a:pt x="671" y="108"/>
                  </a:lnTo>
                  <a:lnTo>
                    <a:pt x="686" y="72"/>
                  </a:lnTo>
                  <a:lnTo>
                    <a:pt x="693" y="462"/>
                  </a:lnTo>
                  <a:lnTo>
                    <a:pt x="701" y="528"/>
                  </a:lnTo>
                  <a:lnTo>
                    <a:pt x="708" y="420"/>
                  </a:lnTo>
                  <a:lnTo>
                    <a:pt x="716" y="330"/>
                  </a:lnTo>
                  <a:lnTo>
                    <a:pt x="731" y="258"/>
                  </a:lnTo>
                  <a:lnTo>
                    <a:pt x="738" y="426"/>
                  </a:lnTo>
                  <a:lnTo>
                    <a:pt x="746" y="522"/>
                  </a:lnTo>
                  <a:lnTo>
                    <a:pt x="753" y="456"/>
                  </a:lnTo>
                  <a:lnTo>
                    <a:pt x="768" y="324"/>
                  </a:lnTo>
                  <a:lnTo>
                    <a:pt x="775" y="246"/>
                  </a:lnTo>
                  <a:lnTo>
                    <a:pt x="783" y="318"/>
                  </a:lnTo>
                  <a:lnTo>
                    <a:pt x="790" y="564"/>
                  </a:lnTo>
                  <a:lnTo>
                    <a:pt x="805" y="492"/>
                  </a:lnTo>
                  <a:lnTo>
                    <a:pt x="813" y="324"/>
                  </a:lnTo>
                  <a:lnTo>
                    <a:pt x="820" y="186"/>
                  </a:lnTo>
                  <a:lnTo>
                    <a:pt x="828" y="270"/>
                  </a:lnTo>
                  <a:lnTo>
                    <a:pt x="842" y="594"/>
                  </a:lnTo>
                  <a:lnTo>
                    <a:pt x="850" y="594"/>
                  </a:lnTo>
                  <a:lnTo>
                    <a:pt x="857" y="468"/>
                  </a:lnTo>
                  <a:lnTo>
                    <a:pt x="865" y="420"/>
                  </a:lnTo>
                  <a:lnTo>
                    <a:pt x="880" y="492"/>
                  </a:lnTo>
                  <a:lnTo>
                    <a:pt x="887" y="546"/>
                  </a:lnTo>
                  <a:lnTo>
                    <a:pt x="895" y="570"/>
                  </a:lnTo>
                  <a:lnTo>
                    <a:pt x="902" y="492"/>
                  </a:lnTo>
                  <a:lnTo>
                    <a:pt x="917" y="426"/>
                  </a:lnTo>
                  <a:lnTo>
                    <a:pt x="925" y="558"/>
                  </a:lnTo>
                  <a:lnTo>
                    <a:pt x="932" y="594"/>
                  </a:lnTo>
                  <a:lnTo>
                    <a:pt x="939" y="600"/>
                  </a:lnTo>
                  <a:lnTo>
                    <a:pt x="947" y="540"/>
                  </a:lnTo>
                  <a:lnTo>
                    <a:pt x="962" y="420"/>
                  </a:lnTo>
                  <a:lnTo>
                    <a:pt x="969" y="558"/>
                  </a:lnTo>
                  <a:lnTo>
                    <a:pt x="977" y="636"/>
                  </a:lnTo>
                  <a:lnTo>
                    <a:pt x="984" y="606"/>
                  </a:lnTo>
                  <a:lnTo>
                    <a:pt x="999" y="546"/>
                  </a:lnTo>
                  <a:lnTo>
                    <a:pt x="1007" y="552"/>
                  </a:lnTo>
                  <a:lnTo>
                    <a:pt x="1014" y="582"/>
                  </a:lnTo>
                  <a:lnTo>
                    <a:pt x="1021" y="582"/>
                  </a:lnTo>
                  <a:lnTo>
                    <a:pt x="1036" y="474"/>
                  </a:lnTo>
                  <a:lnTo>
                    <a:pt x="1044" y="300"/>
                  </a:lnTo>
                  <a:lnTo>
                    <a:pt x="1051" y="168"/>
                  </a:lnTo>
                  <a:lnTo>
                    <a:pt x="1059" y="174"/>
                  </a:lnTo>
                  <a:lnTo>
                    <a:pt x="1074" y="546"/>
                  </a:lnTo>
                  <a:lnTo>
                    <a:pt x="1081" y="288"/>
                  </a:lnTo>
                  <a:lnTo>
                    <a:pt x="1089" y="180"/>
                  </a:lnTo>
                  <a:lnTo>
                    <a:pt x="1096" y="222"/>
                  </a:lnTo>
                  <a:lnTo>
                    <a:pt x="1111" y="414"/>
                  </a:lnTo>
                  <a:lnTo>
                    <a:pt x="1118" y="426"/>
                  </a:lnTo>
                  <a:lnTo>
                    <a:pt x="1126" y="294"/>
                  </a:lnTo>
                  <a:lnTo>
                    <a:pt x="1133" y="210"/>
                  </a:lnTo>
                  <a:lnTo>
                    <a:pt x="1148" y="402"/>
                  </a:lnTo>
                  <a:lnTo>
                    <a:pt x="1156" y="522"/>
                  </a:lnTo>
                  <a:lnTo>
                    <a:pt x="1163" y="252"/>
                  </a:lnTo>
                  <a:lnTo>
                    <a:pt x="1171" y="16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1" name="Freeform 69"/>
            <p:cNvSpPr>
              <a:spLocks/>
            </p:cNvSpPr>
            <p:nvPr/>
          </p:nvSpPr>
          <p:spPr bwMode="auto">
            <a:xfrm>
              <a:off x="1672281" y="2621552"/>
              <a:ext cx="1367361" cy="1081673"/>
            </a:xfrm>
            <a:custGeom>
              <a:avLst/>
              <a:gdLst/>
              <a:ahLst/>
              <a:cxnLst>
                <a:cxn ang="0">
                  <a:pos x="22" y="48"/>
                </a:cxn>
                <a:cxn ang="0">
                  <a:pos x="44" y="366"/>
                </a:cxn>
                <a:cxn ang="0">
                  <a:pos x="74" y="192"/>
                </a:cxn>
                <a:cxn ang="0">
                  <a:pos x="104" y="54"/>
                </a:cxn>
                <a:cxn ang="0">
                  <a:pos x="134" y="96"/>
                </a:cxn>
                <a:cxn ang="0">
                  <a:pos x="156" y="24"/>
                </a:cxn>
                <a:cxn ang="0">
                  <a:pos x="186" y="84"/>
                </a:cxn>
                <a:cxn ang="0">
                  <a:pos x="216" y="114"/>
                </a:cxn>
                <a:cxn ang="0">
                  <a:pos x="238" y="18"/>
                </a:cxn>
                <a:cxn ang="0">
                  <a:pos x="268" y="102"/>
                </a:cxn>
                <a:cxn ang="0">
                  <a:pos x="298" y="18"/>
                </a:cxn>
                <a:cxn ang="0">
                  <a:pos x="328" y="144"/>
                </a:cxn>
                <a:cxn ang="0">
                  <a:pos x="350" y="84"/>
                </a:cxn>
                <a:cxn ang="0">
                  <a:pos x="380" y="30"/>
                </a:cxn>
                <a:cxn ang="0">
                  <a:pos x="410" y="450"/>
                </a:cxn>
                <a:cxn ang="0">
                  <a:pos x="440" y="54"/>
                </a:cxn>
                <a:cxn ang="0">
                  <a:pos x="462" y="516"/>
                </a:cxn>
                <a:cxn ang="0">
                  <a:pos x="492" y="252"/>
                </a:cxn>
                <a:cxn ang="0">
                  <a:pos x="522" y="408"/>
                </a:cxn>
                <a:cxn ang="0">
                  <a:pos x="544" y="444"/>
                </a:cxn>
                <a:cxn ang="0">
                  <a:pos x="574" y="294"/>
                </a:cxn>
                <a:cxn ang="0">
                  <a:pos x="604" y="582"/>
                </a:cxn>
                <a:cxn ang="0">
                  <a:pos x="633" y="354"/>
                </a:cxn>
                <a:cxn ang="0">
                  <a:pos x="656" y="468"/>
                </a:cxn>
                <a:cxn ang="0">
                  <a:pos x="686" y="372"/>
                </a:cxn>
                <a:cxn ang="0">
                  <a:pos x="715" y="534"/>
                </a:cxn>
                <a:cxn ang="0">
                  <a:pos x="738" y="534"/>
                </a:cxn>
                <a:cxn ang="0">
                  <a:pos x="768" y="408"/>
                </a:cxn>
                <a:cxn ang="0">
                  <a:pos x="798" y="570"/>
                </a:cxn>
                <a:cxn ang="0">
                  <a:pos x="827" y="522"/>
                </a:cxn>
                <a:cxn ang="0">
                  <a:pos x="850" y="342"/>
                </a:cxn>
                <a:cxn ang="0">
                  <a:pos x="880" y="588"/>
                </a:cxn>
                <a:cxn ang="0">
                  <a:pos x="909" y="468"/>
                </a:cxn>
                <a:cxn ang="0">
                  <a:pos x="932" y="498"/>
                </a:cxn>
                <a:cxn ang="0">
                  <a:pos x="962" y="558"/>
                </a:cxn>
                <a:cxn ang="0">
                  <a:pos x="991" y="114"/>
                </a:cxn>
                <a:cxn ang="0">
                  <a:pos x="1021" y="318"/>
                </a:cxn>
                <a:cxn ang="0">
                  <a:pos x="1044" y="138"/>
                </a:cxn>
                <a:cxn ang="0">
                  <a:pos x="1073" y="66"/>
                </a:cxn>
                <a:cxn ang="0">
                  <a:pos x="1103" y="438"/>
                </a:cxn>
                <a:cxn ang="0">
                  <a:pos x="1133" y="192"/>
                </a:cxn>
                <a:cxn ang="0">
                  <a:pos x="1155" y="102"/>
                </a:cxn>
              </a:cxnLst>
              <a:rect l="0" t="0" r="r" b="b"/>
              <a:pathLst>
                <a:path w="1178" h="594">
                  <a:moveTo>
                    <a:pt x="0" y="96"/>
                  </a:moveTo>
                  <a:lnTo>
                    <a:pt x="7" y="78"/>
                  </a:lnTo>
                  <a:lnTo>
                    <a:pt x="22" y="48"/>
                  </a:lnTo>
                  <a:lnTo>
                    <a:pt x="29" y="180"/>
                  </a:lnTo>
                  <a:lnTo>
                    <a:pt x="37" y="504"/>
                  </a:lnTo>
                  <a:lnTo>
                    <a:pt x="44" y="366"/>
                  </a:lnTo>
                  <a:lnTo>
                    <a:pt x="59" y="210"/>
                  </a:lnTo>
                  <a:lnTo>
                    <a:pt x="67" y="138"/>
                  </a:lnTo>
                  <a:lnTo>
                    <a:pt x="74" y="192"/>
                  </a:lnTo>
                  <a:lnTo>
                    <a:pt x="82" y="210"/>
                  </a:lnTo>
                  <a:lnTo>
                    <a:pt x="97" y="102"/>
                  </a:lnTo>
                  <a:lnTo>
                    <a:pt x="104" y="54"/>
                  </a:lnTo>
                  <a:lnTo>
                    <a:pt x="111" y="114"/>
                  </a:lnTo>
                  <a:lnTo>
                    <a:pt x="119" y="168"/>
                  </a:lnTo>
                  <a:lnTo>
                    <a:pt x="134" y="96"/>
                  </a:lnTo>
                  <a:lnTo>
                    <a:pt x="141" y="48"/>
                  </a:lnTo>
                  <a:lnTo>
                    <a:pt x="149" y="6"/>
                  </a:lnTo>
                  <a:lnTo>
                    <a:pt x="156" y="24"/>
                  </a:lnTo>
                  <a:lnTo>
                    <a:pt x="171" y="90"/>
                  </a:lnTo>
                  <a:lnTo>
                    <a:pt x="179" y="132"/>
                  </a:lnTo>
                  <a:lnTo>
                    <a:pt x="186" y="84"/>
                  </a:lnTo>
                  <a:lnTo>
                    <a:pt x="193" y="30"/>
                  </a:lnTo>
                  <a:lnTo>
                    <a:pt x="208" y="60"/>
                  </a:lnTo>
                  <a:lnTo>
                    <a:pt x="216" y="114"/>
                  </a:lnTo>
                  <a:lnTo>
                    <a:pt x="223" y="96"/>
                  </a:lnTo>
                  <a:lnTo>
                    <a:pt x="231" y="12"/>
                  </a:lnTo>
                  <a:lnTo>
                    <a:pt x="238" y="18"/>
                  </a:lnTo>
                  <a:lnTo>
                    <a:pt x="253" y="66"/>
                  </a:lnTo>
                  <a:lnTo>
                    <a:pt x="261" y="108"/>
                  </a:lnTo>
                  <a:lnTo>
                    <a:pt x="268" y="102"/>
                  </a:lnTo>
                  <a:lnTo>
                    <a:pt x="276" y="48"/>
                  </a:lnTo>
                  <a:lnTo>
                    <a:pt x="290" y="0"/>
                  </a:lnTo>
                  <a:lnTo>
                    <a:pt x="298" y="18"/>
                  </a:lnTo>
                  <a:lnTo>
                    <a:pt x="305" y="138"/>
                  </a:lnTo>
                  <a:lnTo>
                    <a:pt x="313" y="300"/>
                  </a:lnTo>
                  <a:lnTo>
                    <a:pt x="328" y="144"/>
                  </a:lnTo>
                  <a:lnTo>
                    <a:pt x="335" y="48"/>
                  </a:lnTo>
                  <a:lnTo>
                    <a:pt x="343" y="30"/>
                  </a:lnTo>
                  <a:lnTo>
                    <a:pt x="350" y="84"/>
                  </a:lnTo>
                  <a:lnTo>
                    <a:pt x="365" y="144"/>
                  </a:lnTo>
                  <a:lnTo>
                    <a:pt x="372" y="90"/>
                  </a:lnTo>
                  <a:lnTo>
                    <a:pt x="380" y="30"/>
                  </a:lnTo>
                  <a:lnTo>
                    <a:pt x="387" y="24"/>
                  </a:lnTo>
                  <a:lnTo>
                    <a:pt x="402" y="114"/>
                  </a:lnTo>
                  <a:lnTo>
                    <a:pt x="410" y="450"/>
                  </a:lnTo>
                  <a:lnTo>
                    <a:pt x="417" y="276"/>
                  </a:lnTo>
                  <a:lnTo>
                    <a:pt x="425" y="162"/>
                  </a:lnTo>
                  <a:lnTo>
                    <a:pt x="440" y="54"/>
                  </a:lnTo>
                  <a:lnTo>
                    <a:pt x="447" y="66"/>
                  </a:lnTo>
                  <a:lnTo>
                    <a:pt x="454" y="378"/>
                  </a:lnTo>
                  <a:lnTo>
                    <a:pt x="462" y="516"/>
                  </a:lnTo>
                  <a:lnTo>
                    <a:pt x="469" y="366"/>
                  </a:lnTo>
                  <a:lnTo>
                    <a:pt x="484" y="258"/>
                  </a:lnTo>
                  <a:lnTo>
                    <a:pt x="492" y="252"/>
                  </a:lnTo>
                  <a:lnTo>
                    <a:pt x="499" y="474"/>
                  </a:lnTo>
                  <a:lnTo>
                    <a:pt x="507" y="468"/>
                  </a:lnTo>
                  <a:lnTo>
                    <a:pt x="522" y="408"/>
                  </a:lnTo>
                  <a:lnTo>
                    <a:pt x="529" y="258"/>
                  </a:lnTo>
                  <a:lnTo>
                    <a:pt x="537" y="270"/>
                  </a:lnTo>
                  <a:lnTo>
                    <a:pt x="544" y="444"/>
                  </a:lnTo>
                  <a:lnTo>
                    <a:pt x="559" y="534"/>
                  </a:lnTo>
                  <a:lnTo>
                    <a:pt x="566" y="444"/>
                  </a:lnTo>
                  <a:lnTo>
                    <a:pt x="574" y="294"/>
                  </a:lnTo>
                  <a:lnTo>
                    <a:pt x="581" y="144"/>
                  </a:lnTo>
                  <a:lnTo>
                    <a:pt x="596" y="510"/>
                  </a:lnTo>
                  <a:lnTo>
                    <a:pt x="604" y="582"/>
                  </a:lnTo>
                  <a:lnTo>
                    <a:pt x="611" y="480"/>
                  </a:lnTo>
                  <a:lnTo>
                    <a:pt x="619" y="450"/>
                  </a:lnTo>
                  <a:lnTo>
                    <a:pt x="633" y="354"/>
                  </a:lnTo>
                  <a:lnTo>
                    <a:pt x="641" y="432"/>
                  </a:lnTo>
                  <a:lnTo>
                    <a:pt x="648" y="486"/>
                  </a:lnTo>
                  <a:lnTo>
                    <a:pt x="656" y="468"/>
                  </a:lnTo>
                  <a:lnTo>
                    <a:pt x="671" y="474"/>
                  </a:lnTo>
                  <a:lnTo>
                    <a:pt x="678" y="348"/>
                  </a:lnTo>
                  <a:lnTo>
                    <a:pt x="686" y="372"/>
                  </a:lnTo>
                  <a:lnTo>
                    <a:pt x="693" y="474"/>
                  </a:lnTo>
                  <a:lnTo>
                    <a:pt x="701" y="534"/>
                  </a:lnTo>
                  <a:lnTo>
                    <a:pt x="715" y="534"/>
                  </a:lnTo>
                  <a:lnTo>
                    <a:pt x="723" y="426"/>
                  </a:lnTo>
                  <a:lnTo>
                    <a:pt x="730" y="432"/>
                  </a:lnTo>
                  <a:lnTo>
                    <a:pt x="738" y="534"/>
                  </a:lnTo>
                  <a:lnTo>
                    <a:pt x="753" y="534"/>
                  </a:lnTo>
                  <a:lnTo>
                    <a:pt x="760" y="474"/>
                  </a:lnTo>
                  <a:lnTo>
                    <a:pt x="768" y="408"/>
                  </a:lnTo>
                  <a:lnTo>
                    <a:pt x="775" y="420"/>
                  </a:lnTo>
                  <a:lnTo>
                    <a:pt x="790" y="546"/>
                  </a:lnTo>
                  <a:lnTo>
                    <a:pt x="798" y="570"/>
                  </a:lnTo>
                  <a:lnTo>
                    <a:pt x="805" y="498"/>
                  </a:lnTo>
                  <a:lnTo>
                    <a:pt x="812" y="432"/>
                  </a:lnTo>
                  <a:lnTo>
                    <a:pt x="827" y="522"/>
                  </a:lnTo>
                  <a:lnTo>
                    <a:pt x="835" y="588"/>
                  </a:lnTo>
                  <a:lnTo>
                    <a:pt x="842" y="534"/>
                  </a:lnTo>
                  <a:lnTo>
                    <a:pt x="850" y="342"/>
                  </a:lnTo>
                  <a:lnTo>
                    <a:pt x="865" y="414"/>
                  </a:lnTo>
                  <a:lnTo>
                    <a:pt x="872" y="546"/>
                  </a:lnTo>
                  <a:lnTo>
                    <a:pt x="880" y="588"/>
                  </a:lnTo>
                  <a:lnTo>
                    <a:pt x="887" y="540"/>
                  </a:lnTo>
                  <a:lnTo>
                    <a:pt x="902" y="480"/>
                  </a:lnTo>
                  <a:lnTo>
                    <a:pt x="909" y="468"/>
                  </a:lnTo>
                  <a:lnTo>
                    <a:pt x="917" y="540"/>
                  </a:lnTo>
                  <a:lnTo>
                    <a:pt x="924" y="552"/>
                  </a:lnTo>
                  <a:lnTo>
                    <a:pt x="932" y="498"/>
                  </a:lnTo>
                  <a:lnTo>
                    <a:pt x="947" y="438"/>
                  </a:lnTo>
                  <a:lnTo>
                    <a:pt x="954" y="534"/>
                  </a:lnTo>
                  <a:lnTo>
                    <a:pt x="962" y="558"/>
                  </a:lnTo>
                  <a:lnTo>
                    <a:pt x="969" y="432"/>
                  </a:lnTo>
                  <a:lnTo>
                    <a:pt x="984" y="228"/>
                  </a:lnTo>
                  <a:lnTo>
                    <a:pt x="991" y="114"/>
                  </a:lnTo>
                  <a:lnTo>
                    <a:pt x="999" y="204"/>
                  </a:lnTo>
                  <a:lnTo>
                    <a:pt x="1006" y="528"/>
                  </a:lnTo>
                  <a:lnTo>
                    <a:pt x="1021" y="318"/>
                  </a:lnTo>
                  <a:lnTo>
                    <a:pt x="1029" y="156"/>
                  </a:lnTo>
                  <a:lnTo>
                    <a:pt x="1036" y="210"/>
                  </a:lnTo>
                  <a:lnTo>
                    <a:pt x="1044" y="138"/>
                  </a:lnTo>
                  <a:lnTo>
                    <a:pt x="1059" y="54"/>
                  </a:lnTo>
                  <a:lnTo>
                    <a:pt x="1066" y="54"/>
                  </a:lnTo>
                  <a:lnTo>
                    <a:pt x="1073" y="66"/>
                  </a:lnTo>
                  <a:lnTo>
                    <a:pt x="1081" y="234"/>
                  </a:lnTo>
                  <a:lnTo>
                    <a:pt x="1096" y="594"/>
                  </a:lnTo>
                  <a:lnTo>
                    <a:pt x="1103" y="438"/>
                  </a:lnTo>
                  <a:lnTo>
                    <a:pt x="1111" y="252"/>
                  </a:lnTo>
                  <a:lnTo>
                    <a:pt x="1118" y="120"/>
                  </a:lnTo>
                  <a:lnTo>
                    <a:pt x="1133" y="192"/>
                  </a:lnTo>
                  <a:lnTo>
                    <a:pt x="1141" y="366"/>
                  </a:lnTo>
                  <a:lnTo>
                    <a:pt x="1148" y="216"/>
                  </a:lnTo>
                  <a:lnTo>
                    <a:pt x="1155" y="102"/>
                  </a:lnTo>
                  <a:lnTo>
                    <a:pt x="1163" y="96"/>
                  </a:lnTo>
                  <a:lnTo>
                    <a:pt x="1178" y="23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2" name="Freeform 70"/>
            <p:cNvSpPr>
              <a:spLocks/>
            </p:cNvSpPr>
            <p:nvPr/>
          </p:nvSpPr>
          <p:spPr bwMode="auto">
            <a:xfrm>
              <a:off x="3033034" y="2522776"/>
              <a:ext cx="1021458" cy="1059820"/>
            </a:xfrm>
            <a:custGeom>
              <a:avLst/>
              <a:gdLst/>
              <a:ahLst/>
              <a:cxnLst>
                <a:cxn ang="0">
                  <a:pos x="7" y="252"/>
                </a:cxn>
                <a:cxn ang="0">
                  <a:pos x="22" y="90"/>
                </a:cxn>
                <a:cxn ang="0">
                  <a:pos x="45" y="144"/>
                </a:cxn>
                <a:cxn ang="0">
                  <a:pos x="59" y="120"/>
                </a:cxn>
                <a:cxn ang="0">
                  <a:pos x="82" y="96"/>
                </a:cxn>
                <a:cxn ang="0">
                  <a:pos x="97" y="78"/>
                </a:cxn>
                <a:cxn ang="0">
                  <a:pos x="119" y="60"/>
                </a:cxn>
                <a:cxn ang="0">
                  <a:pos x="134" y="90"/>
                </a:cxn>
                <a:cxn ang="0">
                  <a:pos x="156" y="60"/>
                </a:cxn>
                <a:cxn ang="0">
                  <a:pos x="171" y="150"/>
                </a:cxn>
                <a:cxn ang="0">
                  <a:pos x="194" y="84"/>
                </a:cxn>
                <a:cxn ang="0">
                  <a:pos x="209" y="198"/>
                </a:cxn>
                <a:cxn ang="0">
                  <a:pos x="231" y="48"/>
                </a:cxn>
                <a:cxn ang="0">
                  <a:pos x="246" y="24"/>
                </a:cxn>
                <a:cxn ang="0">
                  <a:pos x="268" y="420"/>
                </a:cxn>
                <a:cxn ang="0">
                  <a:pos x="283" y="138"/>
                </a:cxn>
                <a:cxn ang="0">
                  <a:pos x="306" y="108"/>
                </a:cxn>
                <a:cxn ang="0">
                  <a:pos x="320" y="78"/>
                </a:cxn>
                <a:cxn ang="0">
                  <a:pos x="343" y="60"/>
                </a:cxn>
                <a:cxn ang="0">
                  <a:pos x="358" y="114"/>
                </a:cxn>
                <a:cxn ang="0">
                  <a:pos x="380" y="6"/>
                </a:cxn>
                <a:cxn ang="0">
                  <a:pos x="395" y="102"/>
                </a:cxn>
                <a:cxn ang="0">
                  <a:pos x="417" y="252"/>
                </a:cxn>
                <a:cxn ang="0">
                  <a:pos x="432" y="102"/>
                </a:cxn>
                <a:cxn ang="0">
                  <a:pos x="447" y="150"/>
                </a:cxn>
                <a:cxn ang="0">
                  <a:pos x="470" y="132"/>
                </a:cxn>
                <a:cxn ang="0">
                  <a:pos x="485" y="348"/>
                </a:cxn>
                <a:cxn ang="0">
                  <a:pos x="507" y="114"/>
                </a:cxn>
                <a:cxn ang="0">
                  <a:pos x="522" y="192"/>
                </a:cxn>
                <a:cxn ang="0">
                  <a:pos x="544" y="78"/>
                </a:cxn>
                <a:cxn ang="0">
                  <a:pos x="559" y="558"/>
                </a:cxn>
                <a:cxn ang="0">
                  <a:pos x="581" y="414"/>
                </a:cxn>
                <a:cxn ang="0">
                  <a:pos x="596" y="282"/>
                </a:cxn>
                <a:cxn ang="0">
                  <a:pos x="619" y="504"/>
                </a:cxn>
                <a:cxn ang="0">
                  <a:pos x="634" y="432"/>
                </a:cxn>
                <a:cxn ang="0">
                  <a:pos x="656" y="480"/>
                </a:cxn>
                <a:cxn ang="0">
                  <a:pos x="671" y="348"/>
                </a:cxn>
                <a:cxn ang="0">
                  <a:pos x="693" y="516"/>
                </a:cxn>
                <a:cxn ang="0">
                  <a:pos x="708" y="438"/>
                </a:cxn>
                <a:cxn ang="0">
                  <a:pos x="731" y="312"/>
                </a:cxn>
                <a:cxn ang="0">
                  <a:pos x="746" y="498"/>
                </a:cxn>
                <a:cxn ang="0">
                  <a:pos x="768" y="348"/>
                </a:cxn>
                <a:cxn ang="0">
                  <a:pos x="783" y="516"/>
                </a:cxn>
                <a:cxn ang="0">
                  <a:pos x="805" y="348"/>
                </a:cxn>
                <a:cxn ang="0">
                  <a:pos x="820" y="558"/>
                </a:cxn>
                <a:cxn ang="0">
                  <a:pos x="842" y="510"/>
                </a:cxn>
                <a:cxn ang="0">
                  <a:pos x="857" y="474"/>
                </a:cxn>
                <a:cxn ang="0">
                  <a:pos x="880" y="570"/>
                </a:cxn>
              </a:cxnLst>
              <a:rect l="0" t="0" r="r" b="b"/>
              <a:pathLst>
                <a:path w="880" h="582">
                  <a:moveTo>
                    <a:pt x="0" y="270"/>
                  </a:moveTo>
                  <a:lnTo>
                    <a:pt x="7" y="252"/>
                  </a:lnTo>
                  <a:lnTo>
                    <a:pt x="15" y="138"/>
                  </a:lnTo>
                  <a:lnTo>
                    <a:pt x="22" y="90"/>
                  </a:lnTo>
                  <a:lnTo>
                    <a:pt x="37" y="84"/>
                  </a:lnTo>
                  <a:lnTo>
                    <a:pt x="45" y="144"/>
                  </a:lnTo>
                  <a:lnTo>
                    <a:pt x="52" y="174"/>
                  </a:lnTo>
                  <a:lnTo>
                    <a:pt x="59" y="120"/>
                  </a:lnTo>
                  <a:lnTo>
                    <a:pt x="74" y="84"/>
                  </a:lnTo>
                  <a:lnTo>
                    <a:pt x="82" y="96"/>
                  </a:lnTo>
                  <a:lnTo>
                    <a:pt x="89" y="138"/>
                  </a:lnTo>
                  <a:lnTo>
                    <a:pt x="97" y="78"/>
                  </a:lnTo>
                  <a:lnTo>
                    <a:pt x="112" y="42"/>
                  </a:lnTo>
                  <a:lnTo>
                    <a:pt x="119" y="60"/>
                  </a:lnTo>
                  <a:lnTo>
                    <a:pt x="127" y="102"/>
                  </a:lnTo>
                  <a:lnTo>
                    <a:pt x="134" y="90"/>
                  </a:lnTo>
                  <a:lnTo>
                    <a:pt x="149" y="54"/>
                  </a:lnTo>
                  <a:lnTo>
                    <a:pt x="156" y="60"/>
                  </a:lnTo>
                  <a:lnTo>
                    <a:pt x="164" y="138"/>
                  </a:lnTo>
                  <a:lnTo>
                    <a:pt x="171" y="150"/>
                  </a:lnTo>
                  <a:lnTo>
                    <a:pt x="186" y="78"/>
                  </a:lnTo>
                  <a:lnTo>
                    <a:pt x="194" y="84"/>
                  </a:lnTo>
                  <a:lnTo>
                    <a:pt x="201" y="162"/>
                  </a:lnTo>
                  <a:lnTo>
                    <a:pt x="209" y="198"/>
                  </a:lnTo>
                  <a:lnTo>
                    <a:pt x="216" y="102"/>
                  </a:lnTo>
                  <a:lnTo>
                    <a:pt x="231" y="48"/>
                  </a:lnTo>
                  <a:lnTo>
                    <a:pt x="238" y="0"/>
                  </a:lnTo>
                  <a:lnTo>
                    <a:pt x="246" y="24"/>
                  </a:lnTo>
                  <a:lnTo>
                    <a:pt x="253" y="252"/>
                  </a:lnTo>
                  <a:lnTo>
                    <a:pt x="268" y="420"/>
                  </a:lnTo>
                  <a:lnTo>
                    <a:pt x="276" y="276"/>
                  </a:lnTo>
                  <a:lnTo>
                    <a:pt x="283" y="138"/>
                  </a:lnTo>
                  <a:lnTo>
                    <a:pt x="291" y="84"/>
                  </a:lnTo>
                  <a:lnTo>
                    <a:pt x="306" y="108"/>
                  </a:lnTo>
                  <a:lnTo>
                    <a:pt x="313" y="120"/>
                  </a:lnTo>
                  <a:lnTo>
                    <a:pt x="320" y="78"/>
                  </a:lnTo>
                  <a:lnTo>
                    <a:pt x="328" y="42"/>
                  </a:lnTo>
                  <a:lnTo>
                    <a:pt x="343" y="60"/>
                  </a:lnTo>
                  <a:lnTo>
                    <a:pt x="350" y="132"/>
                  </a:lnTo>
                  <a:lnTo>
                    <a:pt x="358" y="114"/>
                  </a:lnTo>
                  <a:lnTo>
                    <a:pt x="365" y="42"/>
                  </a:lnTo>
                  <a:lnTo>
                    <a:pt x="380" y="6"/>
                  </a:lnTo>
                  <a:lnTo>
                    <a:pt x="388" y="18"/>
                  </a:lnTo>
                  <a:lnTo>
                    <a:pt x="395" y="102"/>
                  </a:lnTo>
                  <a:lnTo>
                    <a:pt x="403" y="492"/>
                  </a:lnTo>
                  <a:lnTo>
                    <a:pt x="417" y="252"/>
                  </a:lnTo>
                  <a:lnTo>
                    <a:pt x="425" y="132"/>
                  </a:lnTo>
                  <a:lnTo>
                    <a:pt x="432" y="102"/>
                  </a:lnTo>
                  <a:lnTo>
                    <a:pt x="440" y="120"/>
                  </a:lnTo>
                  <a:lnTo>
                    <a:pt x="447" y="150"/>
                  </a:lnTo>
                  <a:lnTo>
                    <a:pt x="462" y="96"/>
                  </a:lnTo>
                  <a:lnTo>
                    <a:pt x="470" y="132"/>
                  </a:lnTo>
                  <a:lnTo>
                    <a:pt x="477" y="360"/>
                  </a:lnTo>
                  <a:lnTo>
                    <a:pt x="485" y="348"/>
                  </a:lnTo>
                  <a:lnTo>
                    <a:pt x="499" y="132"/>
                  </a:lnTo>
                  <a:lnTo>
                    <a:pt x="507" y="114"/>
                  </a:lnTo>
                  <a:lnTo>
                    <a:pt x="514" y="222"/>
                  </a:lnTo>
                  <a:lnTo>
                    <a:pt x="522" y="192"/>
                  </a:lnTo>
                  <a:lnTo>
                    <a:pt x="537" y="138"/>
                  </a:lnTo>
                  <a:lnTo>
                    <a:pt x="544" y="78"/>
                  </a:lnTo>
                  <a:lnTo>
                    <a:pt x="552" y="90"/>
                  </a:lnTo>
                  <a:lnTo>
                    <a:pt x="559" y="558"/>
                  </a:lnTo>
                  <a:lnTo>
                    <a:pt x="574" y="546"/>
                  </a:lnTo>
                  <a:lnTo>
                    <a:pt x="581" y="414"/>
                  </a:lnTo>
                  <a:lnTo>
                    <a:pt x="589" y="270"/>
                  </a:lnTo>
                  <a:lnTo>
                    <a:pt x="596" y="282"/>
                  </a:lnTo>
                  <a:lnTo>
                    <a:pt x="611" y="516"/>
                  </a:lnTo>
                  <a:lnTo>
                    <a:pt x="619" y="504"/>
                  </a:lnTo>
                  <a:lnTo>
                    <a:pt x="626" y="372"/>
                  </a:lnTo>
                  <a:lnTo>
                    <a:pt x="634" y="432"/>
                  </a:lnTo>
                  <a:lnTo>
                    <a:pt x="649" y="492"/>
                  </a:lnTo>
                  <a:lnTo>
                    <a:pt x="656" y="480"/>
                  </a:lnTo>
                  <a:lnTo>
                    <a:pt x="664" y="390"/>
                  </a:lnTo>
                  <a:lnTo>
                    <a:pt x="671" y="348"/>
                  </a:lnTo>
                  <a:lnTo>
                    <a:pt x="678" y="492"/>
                  </a:lnTo>
                  <a:lnTo>
                    <a:pt x="693" y="516"/>
                  </a:lnTo>
                  <a:lnTo>
                    <a:pt x="701" y="498"/>
                  </a:lnTo>
                  <a:lnTo>
                    <a:pt x="708" y="438"/>
                  </a:lnTo>
                  <a:lnTo>
                    <a:pt x="716" y="300"/>
                  </a:lnTo>
                  <a:lnTo>
                    <a:pt x="731" y="312"/>
                  </a:lnTo>
                  <a:lnTo>
                    <a:pt x="738" y="576"/>
                  </a:lnTo>
                  <a:lnTo>
                    <a:pt x="746" y="498"/>
                  </a:lnTo>
                  <a:lnTo>
                    <a:pt x="753" y="426"/>
                  </a:lnTo>
                  <a:lnTo>
                    <a:pt x="768" y="348"/>
                  </a:lnTo>
                  <a:lnTo>
                    <a:pt x="775" y="450"/>
                  </a:lnTo>
                  <a:lnTo>
                    <a:pt x="783" y="516"/>
                  </a:lnTo>
                  <a:lnTo>
                    <a:pt x="790" y="402"/>
                  </a:lnTo>
                  <a:lnTo>
                    <a:pt x="805" y="348"/>
                  </a:lnTo>
                  <a:lnTo>
                    <a:pt x="813" y="282"/>
                  </a:lnTo>
                  <a:lnTo>
                    <a:pt x="820" y="558"/>
                  </a:lnTo>
                  <a:lnTo>
                    <a:pt x="828" y="582"/>
                  </a:lnTo>
                  <a:lnTo>
                    <a:pt x="842" y="510"/>
                  </a:lnTo>
                  <a:lnTo>
                    <a:pt x="850" y="468"/>
                  </a:lnTo>
                  <a:lnTo>
                    <a:pt x="857" y="474"/>
                  </a:lnTo>
                  <a:lnTo>
                    <a:pt x="865" y="552"/>
                  </a:lnTo>
                  <a:lnTo>
                    <a:pt x="880" y="57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3" name="Freeform 74"/>
            <p:cNvSpPr>
              <a:spLocks/>
            </p:cNvSpPr>
            <p:nvPr/>
          </p:nvSpPr>
          <p:spPr bwMode="auto">
            <a:xfrm>
              <a:off x="330911" y="2074810"/>
              <a:ext cx="1359235" cy="349631"/>
            </a:xfrm>
            <a:custGeom>
              <a:avLst/>
              <a:gdLst/>
              <a:ahLst/>
              <a:cxnLst>
                <a:cxn ang="0">
                  <a:pos x="15" y="132"/>
                </a:cxn>
                <a:cxn ang="0">
                  <a:pos x="45" y="162"/>
                </a:cxn>
                <a:cxn ang="0">
                  <a:pos x="74" y="144"/>
                </a:cxn>
                <a:cxn ang="0">
                  <a:pos x="97" y="138"/>
                </a:cxn>
                <a:cxn ang="0">
                  <a:pos x="127" y="102"/>
                </a:cxn>
                <a:cxn ang="0">
                  <a:pos x="156" y="144"/>
                </a:cxn>
                <a:cxn ang="0">
                  <a:pos x="186" y="126"/>
                </a:cxn>
                <a:cxn ang="0">
                  <a:pos x="209" y="108"/>
                </a:cxn>
                <a:cxn ang="0">
                  <a:pos x="238" y="84"/>
                </a:cxn>
                <a:cxn ang="0">
                  <a:pos x="268" y="78"/>
                </a:cxn>
                <a:cxn ang="0">
                  <a:pos x="291" y="72"/>
                </a:cxn>
                <a:cxn ang="0">
                  <a:pos x="320" y="54"/>
                </a:cxn>
                <a:cxn ang="0">
                  <a:pos x="350" y="48"/>
                </a:cxn>
                <a:cxn ang="0">
                  <a:pos x="380" y="84"/>
                </a:cxn>
                <a:cxn ang="0">
                  <a:pos x="403" y="54"/>
                </a:cxn>
                <a:cxn ang="0">
                  <a:pos x="432" y="30"/>
                </a:cxn>
                <a:cxn ang="0">
                  <a:pos x="462" y="6"/>
                </a:cxn>
                <a:cxn ang="0">
                  <a:pos x="485" y="6"/>
                </a:cxn>
                <a:cxn ang="0">
                  <a:pos x="514" y="0"/>
                </a:cxn>
                <a:cxn ang="0">
                  <a:pos x="544" y="12"/>
                </a:cxn>
                <a:cxn ang="0">
                  <a:pos x="574" y="42"/>
                </a:cxn>
                <a:cxn ang="0">
                  <a:pos x="596" y="54"/>
                </a:cxn>
                <a:cxn ang="0">
                  <a:pos x="626" y="48"/>
                </a:cxn>
                <a:cxn ang="0">
                  <a:pos x="656" y="12"/>
                </a:cxn>
                <a:cxn ang="0">
                  <a:pos x="686" y="78"/>
                </a:cxn>
                <a:cxn ang="0">
                  <a:pos x="708" y="54"/>
                </a:cxn>
                <a:cxn ang="0">
                  <a:pos x="738" y="108"/>
                </a:cxn>
                <a:cxn ang="0">
                  <a:pos x="768" y="174"/>
                </a:cxn>
                <a:cxn ang="0">
                  <a:pos x="790" y="78"/>
                </a:cxn>
                <a:cxn ang="0">
                  <a:pos x="820" y="78"/>
                </a:cxn>
                <a:cxn ang="0">
                  <a:pos x="850" y="126"/>
                </a:cxn>
                <a:cxn ang="0">
                  <a:pos x="880" y="120"/>
                </a:cxn>
                <a:cxn ang="0">
                  <a:pos x="902" y="96"/>
                </a:cxn>
                <a:cxn ang="0">
                  <a:pos x="932" y="120"/>
                </a:cxn>
                <a:cxn ang="0">
                  <a:pos x="962" y="114"/>
                </a:cxn>
                <a:cxn ang="0">
                  <a:pos x="984" y="72"/>
                </a:cxn>
                <a:cxn ang="0">
                  <a:pos x="1014" y="96"/>
                </a:cxn>
                <a:cxn ang="0">
                  <a:pos x="1044" y="66"/>
                </a:cxn>
                <a:cxn ang="0">
                  <a:pos x="1074" y="66"/>
                </a:cxn>
                <a:cxn ang="0">
                  <a:pos x="1096" y="60"/>
                </a:cxn>
                <a:cxn ang="0">
                  <a:pos x="1126" y="36"/>
                </a:cxn>
                <a:cxn ang="0">
                  <a:pos x="1156" y="30"/>
                </a:cxn>
              </a:cxnLst>
              <a:rect l="0" t="0" r="r" b="b"/>
              <a:pathLst>
                <a:path w="1171" h="192">
                  <a:moveTo>
                    <a:pt x="0" y="168"/>
                  </a:moveTo>
                  <a:lnTo>
                    <a:pt x="7" y="156"/>
                  </a:lnTo>
                  <a:lnTo>
                    <a:pt x="15" y="132"/>
                  </a:lnTo>
                  <a:lnTo>
                    <a:pt x="22" y="114"/>
                  </a:lnTo>
                  <a:lnTo>
                    <a:pt x="37" y="126"/>
                  </a:lnTo>
                  <a:lnTo>
                    <a:pt x="45" y="162"/>
                  </a:lnTo>
                  <a:lnTo>
                    <a:pt x="52" y="120"/>
                  </a:lnTo>
                  <a:lnTo>
                    <a:pt x="59" y="138"/>
                  </a:lnTo>
                  <a:lnTo>
                    <a:pt x="74" y="144"/>
                  </a:lnTo>
                  <a:lnTo>
                    <a:pt x="82" y="138"/>
                  </a:lnTo>
                  <a:lnTo>
                    <a:pt x="89" y="138"/>
                  </a:lnTo>
                  <a:lnTo>
                    <a:pt x="97" y="138"/>
                  </a:lnTo>
                  <a:lnTo>
                    <a:pt x="112" y="138"/>
                  </a:lnTo>
                  <a:lnTo>
                    <a:pt x="119" y="108"/>
                  </a:lnTo>
                  <a:lnTo>
                    <a:pt x="127" y="102"/>
                  </a:lnTo>
                  <a:lnTo>
                    <a:pt x="134" y="150"/>
                  </a:lnTo>
                  <a:lnTo>
                    <a:pt x="149" y="120"/>
                  </a:lnTo>
                  <a:lnTo>
                    <a:pt x="156" y="144"/>
                  </a:lnTo>
                  <a:lnTo>
                    <a:pt x="164" y="144"/>
                  </a:lnTo>
                  <a:lnTo>
                    <a:pt x="171" y="120"/>
                  </a:lnTo>
                  <a:lnTo>
                    <a:pt x="186" y="126"/>
                  </a:lnTo>
                  <a:lnTo>
                    <a:pt x="194" y="120"/>
                  </a:lnTo>
                  <a:lnTo>
                    <a:pt x="201" y="144"/>
                  </a:lnTo>
                  <a:lnTo>
                    <a:pt x="209" y="108"/>
                  </a:lnTo>
                  <a:lnTo>
                    <a:pt x="224" y="126"/>
                  </a:lnTo>
                  <a:lnTo>
                    <a:pt x="231" y="120"/>
                  </a:lnTo>
                  <a:lnTo>
                    <a:pt x="238" y="84"/>
                  </a:lnTo>
                  <a:lnTo>
                    <a:pt x="246" y="72"/>
                  </a:lnTo>
                  <a:lnTo>
                    <a:pt x="253" y="54"/>
                  </a:lnTo>
                  <a:lnTo>
                    <a:pt x="268" y="78"/>
                  </a:lnTo>
                  <a:lnTo>
                    <a:pt x="276" y="60"/>
                  </a:lnTo>
                  <a:lnTo>
                    <a:pt x="283" y="60"/>
                  </a:lnTo>
                  <a:lnTo>
                    <a:pt x="291" y="72"/>
                  </a:lnTo>
                  <a:lnTo>
                    <a:pt x="306" y="60"/>
                  </a:lnTo>
                  <a:lnTo>
                    <a:pt x="313" y="66"/>
                  </a:lnTo>
                  <a:lnTo>
                    <a:pt x="320" y="54"/>
                  </a:lnTo>
                  <a:lnTo>
                    <a:pt x="328" y="60"/>
                  </a:lnTo>
                  <a:lnTo>
                    <a:pt x="343" y="42"/>
                  </a:lnTo>
                  <a:lnTo>
                    <a:pt x="350" y="48"/>
                  </a:lnTo>
                  <a:lnTo>
                    <a:pt x="358" y="72"/>
                  </a:lnTo>
                  <a:lnTo>
                    <a:pt x="365" y="66"/>
                  </a:lnTo>
                  <a:lnTo>
                    <a:pt x="380" y="84"/>
                  </a:lnTo>
                  <a:lnTo>
                    <a:pt x="388" y="96"/>
                  </a:lnTo>
                  <a:lnTo>
                    <a:pt x="395" y="60"/>
                  </a:lnTo>
                  <a:lnTo>
                    <a:pt x="403" y="54"/>
                  </a:lnTo>
                  <a:lnTo>
                    <a:pt x="417" y="30"/>
                  </a:lnTo>
                  <a:lnTo>
                    <a:pt x="425" y="6"/>
                  </a:lnTo>
                  <a:lnTo>
                    <a:pt x="432" y="30"/>
                  </a:lnTo>
                  <a:lnTo>
                    <a:pt x="440" y="12"/>
                  </a:lnTo>
                  <a:lnTo>
                    <a:pt x="455" y="12"/>
                  </a:lnTo>
                  <a:lnTo>
                    <a:pt x="462" y="6"/>
                  </a:lnTo>
                  <a:lnTo>
                    <a:pt x="470" y="6"/>
                  </a:lnTo>
                  <a:lnTo>
                    <a:pt x="477" y="18"/>
                  </a:lnTo>
                  <a:lnTo>
                    <a:pt x="485" y="6"/>
                  </a:lnTo>
                  <a:lnTo>
                    <a:pt x="499" y="6"/>
                  </a:lnTo>
                  <a:lnTo>
                    <a:pt x="507" y="18"/>
                  </a:lnTo>
                  <a:lnTo>
                    <a:pt x="514" y="0"/>
                  </a:lnTo>
                  <a:lnTo>
                    <a:pt x="522" y="18"/>
                  </a:lnTo>
                  <a:lnTo>
                    <a:pt x="537" y="12"/>
                  </a:lnTo>
                  <a:lnTo>
                    <a:pt x="544" y="12"/>
                  </a:lnTo>
                  <a:lnTo>
                    <a:pt x="552" y="18"/>
                  </a:lnTo>
                  <a:lnTo>
                    <a:pt x="559" y="18"/>
                  </a:lnTo>
                  <a:lnTo>
                    <a:pt x="574" y="42"/>
                  </a:lnTo>
                  <a:lnTo>
                    <a:pt x="581" y="24"/>
                  </a:lnTo>
                  <a:lnTo>
                    <a:pt x="589" y="30"/>
                  </a:lnTo>
                  <a:lnTo>
                    <a:pt x="596" y="54"/>
                  </a:lnTo>
                  <a:lnTo>
                    <a:pt x="611" y="48"/>
                  </a:lnTo>
                  <a:lnTo>
                    <a:pt x="619" y="48"/>
                  </a:lnTo>
                  <a:lnTo>
                    <a:pt x="626" y="48"/>
                  </a:lnTo>
                  <a:lnTo>
                    <a:pt x="634" y="54"/>
                  </a:lnTo>
                  <a:lnTo>
                    <a:pt x="649" y="36"/>
                  </a:lnTo>
                  <a:lnTo>
                    <a:pt x="656" y="12"/>
                  </a:lnTo>
                  <a:lnTo>
                    <a:pt x="664" y="0"/>
                  </a:lnTo>
                  <a:lnTo>
                    <a:pt x="671" y="78"/>
                  </a:lnTo>
                  <a:lnTo>
                    <a:pt x="686" y="78"/>
                  </a:lnTo>
                  <a:lnTo>
                    <a:pt x="693" y="78"/>
                  </a:lnTo>
                  <a:lnTo>
                    <a:pt x="701" y="54"/>
                  </a:lnTo>
                  <a:lnTo>
                    <a:pt x="708" y="54"/>
                  </a:lnTo>
                  <a:lnTo>
                    <a:pt x="716" y="48"/>
                  </a:lnTo>
                  <a:lnTo>
                    <a:pt x="731" y="42"/>
                  </a:lnTo>
                  <a:lnTo>
                    <a:pt x="738" y="108"/>
                  </a:lnTo>
                  <a:lnTo>
                    <a:pt x="746" y="108"/>
                  </a:lnTo>
                  <a:lnTo>
                    <a:pt x="753" y="120"/>
                  </a:lnTo>
                  <a:lnTo>
                    <a:pt x="768" y="174"/>
                  </a:lnTo>
                  <a:lnTo>
                    <a:pt x="775" y="108"/>
                  </a:lnTo>
                  <a:lnTo>
                    <a:pt x="783" y="96"/>
                  </a:lnTo>
                  <a:lnTo>
                    <a:pt x="790" y="78"/>
                  </a:lnTo>
                  <a:lnTo>
                    <a:pt x="805" y="84"/>
                  </a:lnTo>
                  <a:lnTo>
                    <a:pt x="813" y="72"/>
                  </a:lnTo>
                  <a:lnTo>
                    <a:pt x="820" y="78"/>
                  </a:lnTo>
                  <a:lnTo>
                    <a:pt x="828" y="132"/>
                  </a:lnTo>
                  <a:lnTo>
                    <a:pt x="842" y="108"/>
                  </a:lnTo>
                  <a:lnTo>
                    <a:pt x="850" y="126"/>
                  </a:lnTo>
                  <a:lnTo>
                    <a:pt x="857" y="192"/>
                  </a:lnTo>
                  <a:lnTo>
                    <a:pt x="865" y="138"/>
                  </a:lnTo>
                  <a:lnTo>
                    <a:pt x="880" y="120"/>
                  </a:lnTo>
                  <a:lnTo>
                    <a:pt x="887" y="108"/>
                  </a:lnTo>
                  <a:lnTo>
                    <a:pt x="895" y="114"/>
                  </a:lnTo>
                  <a:lnTo>
                    <a:pt x="902" y="96"/>
                  </a:lnTo>
                  <a:lnTo>
                    <a:pt x="917" y="102"/>
                  </a:lnTo>
                  <a:lnTo>
                    <a:pt x="925" y="150"/>
                  </a:lnTo>
                  <a:lnTo>
                    <a:pt x="932" y="120"/>
                  </a:lnTo>
                  <a:lnTo>
                    <a:pt x="939" y="144"/>
                  </a:lnTo>
                  <a:lnTo>
                    <a:pt x="947" y="156"/>
                  </a:lnTo>
                  <a:lnTo>
                    <a:pt x="962" y="114"/>
                  </a:lnTo>
                  <a:lnTo>
                    <a:pt x="969" y="90"/>
                  </a:lnTo>
                  <a:lnTo>
                    <a:pt x="977" y="54"/>
                  </a:lnTo>
                  <a:lnTo>
                    <a:pt x="984" y="72"/>
                  </a:lnTo>
                  <a:lnTo>
                    <a:pt x="999" y="54"/>
                  </a:lnTo>
                  <a:lnTo>
                    <a:pt x="1007" y="54"/>
                  </a:lnTo>
                  <a:lnTo>
                    <a:pt x="1014" y="96"/>
                  </a:lnTo>
                  <a:lnTo>
                    <a:pt x="1021" y="66"/>
                  </a:lnTo>
                  <a:lnTo>
                    <a:pt x="1036" y="60"/>
                  </a:lnTo>
                  <a:lnTo>
                    <a:pt x="1044" y="66"/>
                  </a:lnTo>
                  <a:lnTo>
                    <a:pt x="1051" y="78"/>
                  </a:lnTo>
                  <a:lnTo>
                    <a:pt x="1059" y="60"/>
                  </a:lnTo>
                  <a:lnTo>
                    <a:pt x="1074" y="66"/>
                  </a:lnTo>
                  <a:lnTo>
                    <a:pt x="1081" y="60"/>
                  </a:lnTo>
                  <a:lnTo>
                    <a:pt x="1089" y="78"/>
                  </a:lnTo>
                  <a:lnTo>
                    <a:pt x="1096" y="60"/>
                  </a:lnTo>
                  <a:lnTo>
                    <a:pt x="1111" y="54"/>
                  </a:lnTo>
                  <a:lnTo>
                    <a:pt x="1118" y="54"/>
                  </a:lnTo>
                  <a:lnTo>
                    <a:pt x="1126" y="36"/>
                  </a:lnTo>
                  <a:lnTo>
                    <a:pt x="1133" y="36"/>
                  </a:lnTo>
                  <a:lnTo>
                    <a:pt x="1148" y="12"/>
                  </a:lnTo>
                  <a:lnTo>
                    <a:pt x="1156" y="30"/>
                  </a:lnTo>
                  <a:lnTo>
                    <a:pt x="1163" y="12"/>
                  </a:lnTo>
                  <a:lnTo>
                    <a:pt x="1171" y="2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4" name="Freeform 75"/>
            <p:cNvSpPr>
              <a:spLocks/>
            </p:cNvSpPr>
            <p:nvPr/>
          </p:nvSpPr>
          <p:spPr bwMode="auto">
            <a:xfrm>
              <a:off x="1734104" y="1998328"/>
              <a:ext cx="1367361" cy="415187"/>
            </a:xfrm>
            <a:custGeom>
              <a:avLst/>
              <a:gdLst/>
              <a:ahLst/>
              <a:cxnLst>
                <a:cxn ang="0">
                  <a:pos x="22" y="54"/>
                </a:cxn>
                <a:cxn ang="0">
                  <a:pos x="44" y="48"/>
                </a:cxn>
                <a:cxn ang="0">
                  <a:pos x="74" y="42"/>
                </a:cxn>
                <a:cxn ang="0">
                  <a:pos x="104" y="48"/>
                </a:cxn>
                <a:cxn ang="0">
                  <a:pos x="134" y="30"/>
                </a:cxn>
                <a:cxn ang="0">
                  <a:pos x="156" y="36"/>
                </a:cxn>
                <a:cxn ang="0">
                  <a:pos x="186" y="36"/>
                </a:cxn>
                <a:cxn ang="0">
                  <a:pos x="216" y="48"/>
                </a:cxn>
                <a:cxn ang="0">
                  <a:pos x="238" y="36"/>
                </a:cxn>
                <a:cxn ang="0">
                  <a:pos x="268" y="12"/>
                </a:cxn>
                <a:cxn ang="0">
                  <a:pos x="298" y="12"/>
                </a:cxn>
                <a:cxn ang="0">
                  <a:pos x="328" y="18"/>
                </a:cxn>
                <a:cxn ang="0">
                  <a:pos x="350" y="114"/>
                </a:cxn>
                <a:cxn ang="0">
                  <a:pos x="380" y="72"/>
                </a:cxn>
                <a:cxn ang="0">
                  <a:pos x="410" y="30"/>
                </a:cxn>
                <a:cxn ang="0">
                  <a:pos x="440" y="138"/>
                </a:cxn>
                <a:cxn ang="0">
                  <a:pos x="462" y="84"/>
                </a:cxn>
                <a:cxn ang="0">
                  <a:pos x="492" y="96"/>
                </a:cxn>
                <a:cxn ang="0">
                  <a:pos x="522" y="162"/>
                </a:cxn>
                <a:cxn ang="0">
                  <a:pos x="544" y="132"/>
                </a:cxn>
                <a:cxn ang="0">
                  <a:pos x="574" y="162"/>
                </a:cxn>
                <a:cxn ang="0">
                  <a:pos x="604" y="174"/>
                </a:cxn>
                <a:cxn ang="0">
                  <a:pos x="633" y="162"/>
                </a:cxn>
                <a:cxn ang="0">
                  <a:pos x="656" y="162"/>
                </a:cxn>
                <a:cxn ang="0">
                  <a:pos x="686" y="126"/>
                </a:cxn>
                <a:cxn ang="0">
                  <a:pos x="715" y="156"/>
                </a:cxn>
                <a:cxn ang="0">
                  <a:pos x="738" y="162"/>
                </a:cxn>
                <a:cxn ang="0">
                  <a:pos x="768" y="186"/>
                </a:cxn>
                <a:cxn ang="0">
                  <a:pos x="798" y="210"/>
                </a:cxn>
                <a:cxn ang="0">
                  <a:pos x="827" y="192"/>
                </a:cxn>
                <a:cxn ang="0">
                  <a:pos x="850" y="222"/>
                </a:cxn>
                <a:cxn ang="0">
                  <a:pos x="880" y="180"/>
                </a:cxn>
                <a:cxn ang="0">
                  <a:pos x="909" y="84"/>
                </a:cxn>
                <a:cxn ang="0">
                  <a:pos x="932" y="102"/>
                </a:cxn>
                <a:cxn ang="0">
                  <a:pos x="962" y="108"/>
                </a:cxn>
                <a:cxn ang="0">
                  <a:pos x="991" y="114"/>
                </a:cxn>
                <a:cxn ang="0">
                  <a:pos x="1021" y="96"/>
                </a:cxn>
                <a:cxn ang="0">
                  <a:pos x="1044" y="72"/>
                </a:cxn>
                <a:cxn ang="0">
                  <a:pos x="1073" y="48"/>
                </a:cxn>
                <a:cxn ang="0">
                  <a:pos x="1103" y="42"/>
                </a:cxn>
                <a:cxn ang="0">
                  <a:pos x="1133" y="66"/>
                </a:cxn>
                <a:cxn ang="0">
                  <a:pos x="1155" y="42"/>
                </a:cxn>
              </a:cxnLst>
              <a:rect l="0" t="0" r="r" b="b"/>
              <a:pathLst>
                <a:path w="1178" h="228">
                  <a:moveTo>
                    <a:pt x="0" y="66"/>
                  </a:moveTo>
                  <a:lnTo>
                    <a:pt x="7" y="72"/>
                  </a:lnTo>
                  <a:lnTo>
                    <a:pt x="22" y="54"/>
                  </a:lnTo>
                  <a:lnTo>
                    <a:pt x="29" y="54"/>
                  </a:lnTo>
                  <a:lnTo>
                    <a:pt x="37" y="54"/>
                  </a:lnTo>
                  <a:lnTo>
                    <a:pt x="44" y="48"/>
                  </a:lnTo>
                  <a:lnTo>
                    <a:pt x="59" y="36"/>
                  </a:lnTo>
                  <a:lnTo>
                    <a:pt x="67" y="12"/>
                  </a:lnTo>
                  <a:lnTo>
                    <a:pt x="74" y="42"/>
                  </a:lnTo>
                  <a:lnTo>
                    <a:pt x="82" y="24"/>
                  </a:lnTo>
                  <a:lnTo>
                    <a:pt x="97" y="30"/>
                  </a:lnTo>
                  <a:lnTo>
                    <a:pt x="104" y="48"/>
                  </a:lnTo>
                  <a:lnTo>
                    <a:pt x="111" y="30"/>
                  </a:lnTo>
                  <a:lnTo>
                    <a:pt x="119" y="36"/>
                  </a:lnTo>
                  <a:lnTo>
                    <a:pt x="134" y="30"/>
                  </a:lnTo>
                  <a:lnTo>
                    <a:pt x="141" y="48"/>
                  </a:lnTo>
                  <a:lnTo>
                    <a:pt x="149" y="42"/>
                  </a:lnTo>
                  <a:lnTo>
                    <a:pt x="156" y="36"/>
                  </a:lnTo>
                  <a:lnTo>
                    <a:pt x="171" y="66"/>
                  </a:lnTo>
                  <a:lnTo>
                    <a:pt x="179" y="42"/>
                  </a:lnTo>
                  <a:lnTo>
                    <a:pt x="186" y="36"/>
                  </a:lnTo>
                  <a:lnTo>
                    <a:pt x="193" y="54"/>
                  </a:lnTo>
                  <a:lnTo>
                    <a:pt x="208" y="30"/>
                  </a:lnTo>
                  <a:lnTo>
                    <a:pt x="216" y="48"/>
                  </a:lnTo>
                  <a:lnTo>
                    <a:pt x="223" y="24"/>
                  </a:lnTo>
                  <a:lnTo>
                    <a:pt x="231" y="18"/>
                  </a:lnTo>
                  <a:lnTo>
                    <a:pt x="238" y="36"/>
                  </a:lnTo>
                  <a:lnTo>
                    <a:pt x="253" y="12"/>
                  </a:lnTo>
                  <a:lnTo>
                    <a:pt x="261" y="6"/>
                  </a:lnTo>
                  <a:lnTo>
                    <a:pt x="268" y="12"/>
                  </a:lnTo>
                  <a:lnTo>
                    <a:pt x="276" y="18"/>
                  </a:lnTo>
                  <a:lnTo>
                    <a:pt x="290" y="24"/>
                  </a:lnTo>
                  <a:lnTo>
                    <a:pt x="298" y="12"/>
                  </a:lnTo>
                  <a:lnTo>
                    <a:pt x="305" y="0"/>
                  </a:lnTo>
                  <a:lnTo>
                    <a:pt x="313" y="36"/>
                  </a:lnTo>
                  <a:lnTo>
                    <a:pt x="328" y="18"/>
                  </a:lnTo>
                  <a:lnTo>
                    <a:pt x="335" y="18"/>
                  </a:lnTo>
                  <a:lnTo>
                    <a:pt x="343" y="42"/>
                  </a:lnTo>
                  <a:lnTo>
                    <a:pt x="350" y="114"/>
                  </a:lnTo>
                  <a:lnTo>
                    <a:pt x="365" y="72"/>
                  </a:lnTo>
                  <a:lnTo>
                    <a:pt x="372" y="66"/>
                  </a:lnTo>
                  <a:lnTo>
                    <a:pt x="380" y="72"/>
                  </a:lnTo>
                  <a:lnTo>
                    <a:pt x="387" y="54"/>
                  </a:lnTo>
                  <a:lnTo>
                    <a:pt x="402" y="24"/>
                  </a:lnTo>
                  <a:lnTo>
                    <a:pt x="410" y="30"/>
                  </a:lnTo>
                  <a:lnTo>
                    <a:pt x="417" y="102"/>
                  </a:lnTo>
                  <a:lnTo>
                    <a:pt x="425" y="222"/>
                  </a:lnTo>
                  <a:lnTo>
                    <a:pt x="440" y="138"/>
                  </a:lnTo>
                  <a:lnTo>
                    <a:pt x="447" y="90"/>
                  </a:lnTo>
                  <a:lnTo>
                    <a:pt x="454" y="120"/>
                  </a:lnTo>
                  <a:lnTo>
                    <a:pt x="462" y="84"/>
                  </a:lnTo>
                  <a:lnTo>
                    <a:pt x="469" y="90"/>
                  </a:lnTo>
                  <a:lnTo>
                    <a:pt x="484" y="78"/>
                  </a:lnTo>
                  <a:lnTo>
                    <a:pt x="492" y="96"/>
                  </a:lnTo>
                  <a:lnTo>
                    <a:pt x="499" y="102"/>
                  </a:lnTo>
                  <a:lnTo>
                    <a:pt x="507" y="126"/>
                  </a:lnTo>
                  <a:lnTo>
                    <a:pt x="522" y="162"/>
                  </a:lnTo>
                  <a:lnTo>
                    <a:pt x="529" y="114"/>
                  </a:lnTo>
                  <a:lnTo>
                    <a:pt x="537" y="108"/>
                  </a:lnTo>
                  <a:lnTo>
                    <a:pt x="544" y="132"/>
                  </a:lnTo>
                  <a:lnTo>
                    <a:pt x="559" y="108"/>
                  </a:lnTo>
                  <a:lnTo>
                    <a:pt x="566" y="120"/>
                  </a:lnTo>
                  <a:lnTo>
                    <a:pt x="574" y="162"/>
                  </a:lnTo>
                  <a:lnTo>
                    <a:pt x="581" y="162"/>
                  </a:lnTo>
                  <a:lnTo>
                    <a:pt x="596" y="144"/>
                  </a:lnTo>
                  <a:lnTo>
                    <a:pt x="604" y="174"/>
                  </a:lnTo>
                  <a:lnTo>
                    <a:pt x="611" y="228"/>
                  </a:lnTo>
                  <a:lnTo>
                    <a:pt x="619" y="168"/>
                  </a:lnTo>
                  <a:lnTo>
                    <a:pt x="633" y="162"/>
                  </a:lnTo>
                  <a:lnTo>
                    <a:pt x="641" y="174"/>
                  </a:lnTo>
                  <a:lnTo>
                    <a:pt x="648" y="150"/>
                  </a:lnTo>
                  <a:lnTo>
                    <a:pt x="656" y="162"/>
                  </a:lnTo>
                  <a:lnTo>
                    <a:pt x="671" y="168"/>
                  </a:lnTo>
                  <a:lnTo>
                    <a:pt x="678" y="138"/>
                  </a:lnTo>
                  <a:lnTo>
                    <a:pt x="686" y="126"/>
                  </a:lnTo>
                  <a:lnTo>
                    <a:pt x="693" y="132"/>
                  </a:lnTo>
                  <a:lnTo>
                    <a:pt x="701" y="168"/>
                  </a:lnTo>
                  <a:lnTo>
                    <a:pt x="715" y="156"/>
                  </a:lnTo>
                  <a:lnTo>
                    <a:pt x="723" y="162"/>
                  </a:lnTo>
                  <a:lnTo>
                    <a:pt x="730" y="192"/>
                  </a:lnTo>
                  <a:lnTo>
                    <a:pt x="738" y="162"/>
                  </a:lnTo>
                  <a:lnTo>
                    <a:pt x="753" y="162"/>
                  </a:lnTo>
                  <a:lnTo>
                    <a:pt x="760" y="192"/>
                  </a:lnTo>
                  <a:lnTo>
                    <a:pt x="768" y="186"/>
                  </a:lnTo>
                  <a:lnTo>
                    <a:pt x="775" y="168"/>
                  </a:lnTo>
                  <a:lnTo>
                    <a:pt x="790" y="192"/>
                  </a:lnTo>
                  <a:lnTo>
                    <a:pt x="798" y="210"/>
                  </a:lnTo>
                  <a:lnTo>
                    <a:pt x="805" y="198"/>
                  </a:lnTo>
                  <a:lnTo>
                    <a:pt x="812" y="228"/>
                  </a:lnTo>
                  <a:lnTo>
                    <a:pt x="827" y="192"/>
                  </a:lnTo>
                  <a:lnTo>
                    <a:pt x="835" y="162"/>
                  </a:lnTo>
                  <a:lnTo>
                    <a:pt x="842" y="156"/>
                  </a:lnTo>
                  <a:lnTo>
                    <a:pt x="850" y="222"/>
                  </a:lnTo>
                  <a:lnTo>
                    <a:pt x="865" y="204"/>
                  </a:lnTo>
                  <a:lnTo>
                    <a:pt x="872" y="192"/>
                  </a:lnTo>
                  <a:lnTo>
                    <a:pt x="880" y="180"/>
                  </a:lnTo>
                  <a:lnTo>
                    <a:pt x="887" y="144"/>
                  </a:lnTo>
                  <a:lnTo>
                    <a:pt x="902" y="108"/>
                  </a:lnTo>
                  <a:lnTo>
                    <a:pt x="909" y="84"/>
                  </a:lnTo>
                  <a:lnTo>
                    <a:pt x="917" y="48"/>
                  </a:lnTo>
                  <a:lnTo>
                    <a:pt x="924" y="126"/>
                  </a:lnTo>
                  <a:lnTo>
                    <a:pt x="932" y="102"/>
                  </a:lnTo>
                  <a:lnTo>
                    <a:pt x="947" y="108"/>
                  </a:lnTo>
                  <a:lnTo>
                    <a:pt x="954" y="108"/>
                  </a:lnTo>
                  <a:lnTo>
                    <a:pt x="962" y="108"/>
                  </a:lnTo>
                  <a:lnTo>
                    <a:pt x="969" y="102"/>
                  </a:lnTo>
                  <a:lnTo>
                    <a:pt x="984" y="96"/>
                  </a:lnTo>
                  <a:lnTo>
                    <a:pt x="991" y="114"/>
                  </a:lnTo>
                  <a:lnTo>
                    <a:pt x="999" y="78"/>
                  </a:lnTo>
                  <a:lnTo>
                    <a:pt x="1006" y="72"/>
                  </a:lnTo>
                  <a:lnTo>
                    <a:pt x="1021" y="96"/>
                  </a:lnTo>
                  <a:lnTo>
                    <a:pt x="1029" y="90"/>
                  </a:lnTo>
                  <a:lnTo>
                    <a:pt x="1036" y="78"/>
                  </a:lnTo>
                  <a:lnTo>
                    <a:pt x="1044" y="72"/>
                  </a:lnTo>
                  <a:lnTo>
                    <a:pt x="1059" y="66"/>
                  </a:lnTo>
                  <a:lnTo>
                    <a:pt x="1066" y="54"/>
                  </a:lnTo>
                  <a:lnTo>
                    <a:pt x="1073" y="48"/>
                  </a:lnTo>
                  <a:lnTo>
                    <a:pt x="1081" y="66"/>
                  </a:lnTo>
                  <a:lnTo>
                    <a:pt x="1096" y="48"/>
                  </a:lnTo>
                  <a:lnTo>
                    <a:pt x="1103" y="42"/>
                  </a:lnTo>
                  <a:lnTo>
                    <a:pt x="1111" y="54"/>
                  </a:lnTo>
                  <a:lnTo>
                    <a:pt x="1118" y="54"/>
                  </a:lnTo>
                  <a:lnTo>
                    <a:pt x="1133" y="66"/>
                  </a:lnTo>
                  <a:lnTo>
                    <a:pt x="1141" y="60"/>
                  </a:lnTo>
                  <a:lnTo>
                    <a:pt x="1148" y="60"/>
                  </a:lnTo>
                  <a:lnTo>
                    <a:pt x="1155" y="42"/>
                  </a:lnTo>
                  <a:lnTo>
                    <a:pt x="1163" y="36"/>
                  </a:lnTo>
                  <a:lnTo>
                    <a:pt x="1178" y="6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5" name="Freeform 76"/>
            <p:cNvSpPr>
              <a:spLocks/>
            </p:cNvSpPr>
            <p:nvPr/>
          </p:nvSpPr>
          <p:spPr bwMode="auto">
            <a:xfrm>
              <a:off x="3088092" y="1965550"/>
              <a:ext cx="1021458" cy="349631"/>
            </a:xfrm>
            <a:custGeom>
              <a:avLst/>
              <a:gdLst/>
              <a:ahLst/>
              <a:cxnLst>
                <a:cxn ang="0">
                  <a:pos x="7" y="72"/>
                </a:cxn>
                <a:cxn ang="0">
                  <a:pos x="22" y="78"/>
                </a:cxn>
                <a:cxn ang="0">
                  <a:pos x="45" y="72"/>
                </a:cxn>
                <a:cxn ang="0">
                  <a:pos x="59" y="54"/>
                </a:cxn>
                <a:cxn ang="0">
                  <a:pos x="82" y="24"/>
                </a:cxn>
                <a:cxn ang="0">
                  <a:pos x="97" y="30"/>
                </a:cxn>
                <a:cxn ang="0">
                  <a:pos x="119" y="48"/>
                </a:cxn>
                <a:cxn ang="0">
                  <a:pos x="134" y="48"/>
                </a:cxn>
                <a:cxn ang="0">
                  <a:pos x="156" y="54"/>
                </a:cxn>
                <a:cxn ang="0">
                  <a:pos x="171" y="30"/>
                </a:cxn>
                <a:cxn ang="0">
                  <a:pos x="194" y="60"/>
                </a:cxn>
                <a:cxn ang="0">
                  <a:pos x="209" y="36"/>
                </a:cxn>
                <a:cxn ang="0">
                  <a:pos x="231" y="36"/>
                </a:cxn>
                <a:cxn ang="0">
                  <a:pos x="246" y="48"/>
                </a:cxn>
                <a:cxn ang="0">
                  <a:pos x="268" y="42"/>
                </a:cxn>
                <a:cxn ang="0">
                  <a:pos x="283" y="48"/>
                </a:cxn>
                <a:cxn ang="0">
                  <a:pos x="306" y="12"/>
                </a:cxn>
                <a:cxn ang="0">
                  <a:pos x="320" y="12"/>
                </a:cxn>
                <a:cxn ang="0">
                  <a:pos x="343" y="12"/>
                </a:cxn>
                <a:cxn ang="0">
                  <a:pos x="358" y="12"/>
                </a:cxn>
                <a:cxn ang="0">
                  <a:pos x="380" y="30"/>
                </a:cxn>
                <a:cxn ang="0">
                  <a:pos x="395" y="0"/>
                </a:cxn>
                <a:cxn ang="0">
                  <a:pos x="417" y="12"/>
                </a:cxn>
                <a:cxn ang="0">
                  <a:pos x="432" y="30"/>
                </a:cxn>
                <a:cxn ang="0">
                  <a:pos x="447" y="24"/>
                </a:cxn>
                <a:cxn ang="0">
                  <a:pos x="470" y="60"/>
                </a:cxn>
                <a:cxn ang="0">
                  <a:pos x="485" y="84"/>
                </a:cxn>
                <a:cxn ang="0">
                  <a:pos x="507" y="36"/>
                </a:cxn>
                <a:cxn ang="0">
                  <a:pos x="522" y="54"/>
                </a:cxn>
                <a:cxn ang="0">
                  <a:pos x="544" y="78"/>
                </a:cxn>
                <a:cxn ang="0">
                  <a:pos x="559" y="120"/>
                </a:cxn>
                <a:cxn ang="0">
                  <a:pos x="581" y="96"/>
                </a:cxn>
                <a:cxn ang="0">
                  <a:pos x="596" y="120"/>
                </a:cxn>
                <a:cxn ang="0">
                  <a:pos x="619" y="108"/>
                </a:cxn>
                <a:cxn ang="0">
                  <a:pos x="634" y="108"/>
                </a:cxn>
                <a:cxn ang="0">
                  <a:pos x="656" y="186"/>
                </a:cxn>
                <a:cxn ang="0">
                  <a:pos x="671" y="144"/>
                </a:cxn>
                <a:cxn ang="0">
                  <a:pos x="693" y="132"/>
                </a:cxn>
                <a:cxn ang="0">
                  <a:pos x="708" y="150"/>
                </a:cxn>
                <a:cxn ang="0">
                  <a:pos x="731" y="96"/>
                </a:cxn>
                <a:cxn ang="0">
                  <a:pos x="746" y="114"/>
                </a:cxn>
                <a:cxn ang="0">
                  <a:pos x="768" y="138"/>
                </a:cxn>
                <a:cxn ang="0">
                  <a:pos x="783" y="180"/>
                </a:cxn>
                <a:cxn ang="0">
                  <a:pos x="805" y="156"/>
                </a:cxn>
                <a:cxn ang="0">
                  <a:pos x="820" y="156"/>
                </a:cxn>
                <a:cxn ang="0">
                  <a:pos x="842" y="186"/>
                </a:cxn>
                <a:cxn ang="0">
                  <a:pos x="857" y="150"/>
                </a:cxn>
                <a:cxn ang="0">
                  <a:pos x="880" y="192"/>
                </a:cxn>
              </a:cxnLst>
              <a:rect l="0" t="0" r="r" b="b"/>
              <a:pathLst>
                <a:path w="880" h="192">
                  <a:moveTo>
                    <a:pt x="0" y="84"/>
                  </a:moveTo>
                  <a:lnTo>
                    <a:pt x="7" y="72"/>
                  </a:lnTo>
                  <a:lnTo>
                    <a:pt x="15" y="72"/>
                  </a:lnTo>
                  <a:lnTo>
                    <a:pt x="22" y="78"/>
                  </a:lnTo>
                  <a:lnTo>
                    <a:pt x="37" y="66"/>
                  </a:lnTo>
                  <a:lnTo>
                    <a:pt x="45" y="72"/>
                  </a:lnTo>
                  <a:lnTo>
                    <a:pt x="52" y="54"/>
                  </a:lnTo>
                  <a:lnTo>
                    <a:pt x="59" y="54"/>
                  </a:lnTo>
                  <a:lnTo>
                    <a:pt x="74" y="48"/>
                  </a:lnTo>
                  <a:lnTo>
                    <a:pt x="82" y="24"/>
                  </a:lnTo>
                  <a:lnTo>
                    <a:pt x="89" y="42"/>
                  </a:lnTo>
                  <a:lnTo>
                    <a:pt x="97" y="30"/>
                  </a:lnTo>
                  <a:lnTo>
                    <a:pt x="112" y="42"/>
                  </a:lnTo>
                  <a:lnTo>
                    <a:pt x="119" y="48"/>
                  </a:lnTo>
                  <a:lnTo>
                    <a:pt x="127" y="54"/>
                  </a:lnTo>
                  <a:lnTo>
                    <a:pt x="134" y="48"/>
                  </a:lnTo>
                  <a:lnTo>
                    <a:pt x="149" y="42"/>
                  </a:lnTo>
                  <a:lnTo>
                    <a:pt x="156" y="54"/>
                  </a:lnTo>
                  <a:lnTo>
                    <a:pt x="164" y="30"/>
                  </a:lnTo>
                  <a:lnTo>
                    <a:pt x="171" y="30"/>
                  </a:lnTo>
                  <a:lnTo>
                    <a:pt x="186" y="54"/>
                  </a:lnTo>
                  <a:lnTo>
                    <a:pt x="194" y="60"/>
                  </a:lnTo>
                  <a:lnTo>
                    <a:pt x="201" y="42"/>
                  </a:lnTo>
                  <a:lnTo>
                    <a:pt x="209" y="36"/>
                  </a:lnTo>
                  <a:lnTo>
                    <a:pt x="216" y="54"/>
                  </a:lnTo>
                  <a:lnTo>
                    <a:pt x="231" y="36"/>
                  </a:lnTo>
                  <a:lnTo>
                    <a:pt x="238" y="18"/>
                  </a:lnTo>
                  <a:lnTo>
                    <a:pt x="246" y="48"/>
                  </a:lnTo>
                  <a:lnTo>
                    <a:pt x="253" y="54"/>
                  </a:lnTo>
                  <a:lnTo>
                    <a:pt x="268" y="42"/>
                  </a:lnTo>
                  <a:lnTo>
                    <a:pt x="276" y="24"/>
                  </a:lnTo>
                  <a:lnTo>
                    <a:pt x="283" y="48"/>
                  </a:lnTo>
                  <a:lnTo>
                    <a:pt x="291" y="30"/>
                  </a:lnTo>
                  <a:lnTo>
                    <a:pt x="306" y="12"/>
                  </a:lnTo>
                  <a:lnTo>
                    <a:pt x="313" y="30"/>
                  </a:lnTo>
                  <a:lnTo>
                    <a:pt x="320" y="12"/>
                  </a:lnTo>
                  <a:lnTo>
                    <a:pt x="328" y="12"/>
                  </a:lnTo>
                  <a:lnTo>
                    <a:pt x="343" y="12"/>
                  </a:lnTo>
                  <a:lnTo>
                    <a:pt x="350" y="18"/>
                  </a:lnTo>
                  <a:lnTo>
                    <a:pt x="358" y="12"/>
                  </a:lnTo>
                  <a:lnTo>
                    <a:pt x="365" y="6"/>
                  </a:lnTo>
                  <a:lnTo>
                    <a:pt x="380" y="30"/>
                  </a:lnTo>
                  <a:lnTo>
                    <a:pt x="388" y="12"/>
                  </a:lnTo>
                  <a:lnTo>
                    <a:pt x="395" y="0"/>
                  </a:lnTo>
                  <a:lnTo>
                    <a:pt x="403" y="18"/>
                  </a:lnTo>
                  <a:lnTo>
                    <a:pt x="417" y="12"/>
                  </a:lnTo>
                  <a:lnTo>
                    <a:pt x="425" y="18"/>
                  </a:lnTo>
                  <a:lnTo>
                    <a:pt x="432" y="30"/>
                  </a:lnTo>
                  <a:lnTo>
                    <a:pt x="440" y="30"/>
                  </a:lnTo>
                  <a:lnTo>
                    <a:pt x="447" y="24"/>
                  </a:lnTo>
                  <a:lnTo>
                    <a:pt x="462" y="18"/>
                  </a:lnTo>
                  <a:lnTo>
                    <a:pt x="470" y="60"/>
                  </a:lnTo>
                  <a:lnTo>
                    <a:pt x="477" y="90"/>
                  </a:lnTo>
                  <a:lnTo>
                    <a:pt x="485" y="84"/>
                  </a:lnTo>
                  <a:lnTo>
                    <a:pt x="499" y="60"/>
                  </a:lnTo>
                  <a:lnTo>
                    <a:pt x="507" y="36"/>
                  </a:lnTo>
                  <a:lnTo>
                    <a:pt x="514" y="42"/>
                  </a:lnTo>
                  <a:lnTo>
                    <a:pt x="522" y="54"/>
                  </a:lnTo>
                  <a:lnTo>
                    <a:pt x="537" y="96"/>
                  </a:lnTo>
                  <a:lnTo>
                    <a:pt x="544" y="78"/>
                  </a:lnTo>
                  <a:lnTo>
                    <a:pt x="552" y="66"/>
                  </a:lnTo>
                  <a:lnTo>
                    <a:pt x="559" y="120"/>
                  </a:lnTo>
                  <a:lnTo>
                    <a:pt x="574" y="96"/>
                  </a:lnTo>
                  <a:lnTo>
                    <a:pt x="581" y="96"/>
                  </a:lnTo>
                  <a:lnTo>
                    <a:pt x="589" y="120"/>
                  </a:lnTo>
                  <a:lnTo>
                    <a:pt x="596" y="120"/>
                  </a:lnTo>
                  <a:lnTo>
                    <a:pt x="611" y="114"/>
                  </a:lnTo>
                  <a:lnTo>
                    <a:pt x="619" y="108"/>
                  </a:lnTo>
                  <a:lnTo>
                    <a:pt x="626" y="108"/>
                  </a:lnTo>
                  <a:lnTo>
                    <a:pt x="634" y="108"/>
                  </a:lnTo>
                  <a:lnTo>
                    <a:pt x="649" y="102"/>
                  </a:lnTo>
                  <a:lnTo>
                    <a:pt x="656" y="186"/>
                  </a:lnTo>
                  <a:lnTo>
                    <a:pt x="664" y="144"/>
                  </a:lnTo>
                  <a:lnTo>
                    <a:pt x="671" y="144"/>
                  </a:lnTo>
                  <a:lnTo>
                    <a:pt x="678" y="174"/>
                  </a:lnTo>
                  <a:lnTo>
                    <a:pt x="693" y="132"/>
                  </a:lnTo>
                  <a:lnTo>
                    <a:pt x="701" y="132"/>
                  </a:lnTo>
                  <a:lnTo>
                    <a:pt x="708" y="150"/>
                  </a:lnTo>
                  <a:lnTo>
                    <a:pt x="716" y="120"/>
                  </a:lnTo>
                  <a:lnTo>
                    <a:pt x="731" y="96"/>
                  </a:lnTo>
                  <a:lnTo>
                    <a:pt x="738" y="96"/>
                  </a:lnTo>
                  <a:lnTo>
                    <a:pt x="746" y="114"/>
                  </a:lnTo>
                  <a:lnTo>
                    <a:pt x="753" y="174"/>
                  </a:lnTo>
                  <a:lnTo>
                    <a:pt x="768" y="138"/>
                  </a:lnTo>
                  <a:lnTo>
                    <a:pt x="775" y="144"/>
                  </a:lnTo>
                  <a:lnTo>
                    <a:pt x="783" y="180"/>
                  </a:lnTo>
                  <a:lnTo>
                    <a:pt x="790" y="144"/>
                  </a:lnTo>
                  <a:lnTo>
                    <a:pt x="805" y="156"/>
                  </a:lnTo>
                  <a:lnTo>
                    <a:pt x="813" y="186"/>
                  </a:lnTo>
                  <a:lnTo>
                    <a:pt x="820" y="156"/>
                  </a:lnTo>
                  <a:lnTo>
                    <a:pt x="828" y="156"/>
                  </a:lnTo>
                  <a:lnTo>
                    <a:pt x="842" y="186"/>
                  </a:lnTo>
                  <a:lnTo>
                    <a:pt x="850" y="168"/>
                  </a:lnTo>
                  <a:lnTo>
                    <a:pt x="857" y="150"/>
                  </a:lnTo>
                  <a:lnTo>
                    <a:pt x="865" y="150"/>
                  </a:lnTo>
                  <a:lnTo>
                    <a:pt x="880" y="19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6" name="Freeform 77"/>
            <p:cNvSpPr>
              <a:spLocks/>
            </p:cNvSpPr>
            <p:nvPr/>
          </p:nvSpPr>
          <p:spPr bwMode="auto">
            <a:xfrm>
              <a:off x="278828" y="1965550"/>
              <a:ext cx="1359235" cy="491670"/>
            </a:xfrm>
            <a:custGeom>
              <a:avLst/>
              <a:gdLst/>
              <a:ahLst/>
              <a:cxnLst>
                <a:cxn ang="0">
                  <a:pos x="15" y="264"/>
                </a:cxn>
                <a:cxn ang="0">
                  <a:pos x="45" y="264"/>
                </a:cxn>
                <a:cxn ang="0">
                  <a:pos x="74" y="264"/>
                </a:cxn>
                <a:cxn ang="0">
                  <a:pos x="97" y="252"/>
                </a:cxn>
                <a:cxn ang="0">
                  <a:pos x="127" y="264"/>
                </a:cxn>
                <a:cxn ang="0">
                  <a:pos x="156" y="258"/>
                </a:cxn>
                <a:cxn ang="0">
                  <a:pos x="186" y="258"/>
                </a:cxn>
                <a:cxn ang="0">
                  <a:pos x="209" y="252"/>
                </a:cxn>
                <a:cxn ang="0">
                  <a:pos x="238" y="258"/>
                </a:cxn>
                <a:cxn ang="0">
                  <a:pos x="268" y="258"/>
                </a:cxn>
                <a:cxn ang="0">
                  <a:pos x="291" y="24"/>
                </a:cxn>
                <a:cxn ang="0">
                  <a:pos x="320" y="24"/>
                </a:cxn>
                <a:cxn ang="0">
                  <a:pos x="350" y="30"/>
                </a:cxn>
                <a:cxn ang="0">
                  <a:pos x="380" y="30"/>
                </a:cxn>
                <a:cxn ang="0">
                  <a:pos x="403" y="30"/>
                </a:cxn>
                <a:cxn ang="0">
                  <a:pos x="432" y="30"/>
                </a:cxn>
                <a:cxn ang="0">
                  <a:pos x="462" y="18"/>
                </a:cxn>
                <a:cxn ang="0">
                  <a:pos x="485" y="30"/>
                </a:cxn>
                <a:cxn ang="0">
                  <a:pos x="514" y="18"/>
                </a:cxn>
                <a:cxn ang="0">
                  <a:pos x="544" y="24"/>
                </a:cxn>
                <a:cxn ang="0">
                  <a:pos x="574" y="24"/>
                </a:cxn>
                <a:cxn ang="0">
                  <a:pos x="596" y="24"/>
                </a:cxn>
                <a:cxn ang="0">
                  <a:pos x="626" y="12"/>
                </a:cxn>
                <a:cxn ang="0">
                  <a:pos x="656" y="12"/>
                </a:cxn>
                <a:cxn ang="0">
                  <a:pos x="686" y="246"/>
                </a:cxn>
                <a:cxn ang="0">
                  <a:pos x="708" y="246"/>
                </a:cxn>
                <a:cxn ang="0">
                  <a:pos x="738" y="246"/>
                </a:cxn>
                <a:cxn ang="0">
                  <a:pos x="768" y="246"/>
                </a:cxn>
                <a:cxn ang="0">
                  <a:pos x="790" y="264"/>
                </a:cxn>
                <a:cxn ang="0">
                  <a:pos x="820" y="258"/>
                </a:cxn>
                <a:cxn ang="0">
                  <a:pos x="850" y="258"/>
                </a:cxn>
                <a:cxn ang="0">
                  <a:pos x="880" y="246"/>
                </a:cxn>
                <a:cxn ang="0">
                  <a:pos x="902" y="246"/>
                </a:cxn>
                <a:cxn ang="0">
                  <a:pos x="932" y="252"/>
                </a:cxn>
                <a:cxn ang="0">
                  <a:pos x="962" y="258"/>
                </a:cxn>
                <a:cxn ang="0">
                  <a:pos x="984" y="264"/>
                </a:cxn>
                <a:cxn ang="0">
                  <a:pos x="1014" y="258"/>
                </a:cxn>
                <a:cxn ang="0">
                  <a:pos x="1044" y="54"/>
                </a:cxn>
                <a:cxn ang="0">
                  <a:pos x="1074" y="12"/>
                </a:cxn>
                <a:cxn ang="0">
                  <a:pos x="1096" y="0"/>
                </a:cxn>
                <a:cxn ang="0">
                  <a:pos x="1126" y="24"/>
                </a:cxn>
                <a:cxn ang="0">
                  <a:pos x="1156" y="24"/>
                </a:cxn>
              </a:cxnLst>
              <a:rect l="0" t="0" r="r" b="b"/>
              <a:pathLst>
                <a:path w="1171" h="270">
                  <a:moveTo>
                    <a:pt x="0" y="252"/>
                  </a:moveTo>
                  <a:lnTo>
                    <a:pt x="7" y="258"/>
                  </a:lnTo>
                  <a:lnTo>
                    <a:pt x="15" y="264"/>
                  </a:lnTo>
                  <a:lnTo>
                    <a:pt x="22" y="264"/>
                  </a:lnTo>
                  <a:lnTo>
                    <a:pt x="37" y="270"/>
                  </a:lnTo>
                  <a:lnTo>
                    <a:pt x="45" y="264"/>
                  </a:lnTo>
                  <a:lnTo>
                    <a:pt x="52" y="264"/>
                  </a:lnTo>
                  <a:lnTo>
                    <a:pt x="59" y="258"/>
                  </a:lnTo>
                  <a:lnTo>
                    <a:pt x="74" y="264"/>
                  </a:lnTo>
                  <a:lnTo>
                    <a:pt x="82" y="252"/>
                  </a:lnTo>
                  <a:lnTo>
                    <a:pt x="89" y="252"/>
                  </a:lnTo>
                  <a:lnTo>
                    <a:pt x="97" y="252"/>
                  </a:lnTo>
                  <a:lnTo>
                    <a:pt x="112" y="258"/>
                  </a:lnTo>
                  <a:lnTo>
                    <a:pt x="119" y="270"/>
                  </a:lnTo>
                  <a:lnTo>
                    <a:pt x="127" y="264"/>
                  </a:lnTo>
                  <a:lnTo>
                    <a:pt x="134" y="252"/>
                  </a:lnTo>
                  <a:lnTo>
                    <a:pt x="149" y="258"/>
                  </a:lnTo>
                  <a:lnTo>
                    <a:pt x="156" y="258"/>
                  </a:lnTo>
                  <a:lnTo>
                    <a:pt x="164" y="264"/>
                  </a:lnTo>
                  <a:lnTo>
                    <a:pt x="171" y="264"/>
                  </a:lnTo>
                  <a:lnTo>
                    <a:pt x="186" y="258"/>
                  </a:lnTo>
                  <a:lnTo>
                    <a:pt x="194" y="258"/>
                  </a:lnTo>
                  <a:lnTo>
                    <a:pt x="201" y="258"/>
                  </a:lnTo>
                  <a:lnTo>
                    <a:pt x="209" y="252"/>
                  </a:lnTo>
                  <a:lnTo>
                    <a:pt x="224" y="258"/>
                  </a:lnTo>
                  <a:lnTo>
                    <a:pt x="231" y="258"/>
                  </a:lnTo>
                  <a:lnTo>
                    <a:pt x="238" y="258"/>
                  </a:lnTo>
                  <a:lnTo>
                    <a:pt x="246" y="258"/>
                  </a:lnTo>
                  <a:lnTo>
                    <a:pt x="253" y="252"/>
                  </a:lnTo>
                  <a:lnTo>
                    <a:pt x="268" y="258"/>
                  </a:lnTo>
                  <a:lnTo>
                    <a:pt x="276" y="246"/>
                  </a:lnTo>
                  <a:lnTo>
                    <a:pt x="283" y="246"/>
                  </a:lnTo>
                  <a:lnTo>
                    <a:pt x="291" y="24"/>
                  </a:lnTo>
                  <a:lnTo>
                    <a:pt x="306" y="30"/>
                  </a:lnTo>
                  <a:lnTo>
                    <a:pt x="313" y="30"/>
                  </a:lnTo>
                  <a:lnTo>
                    <a:pt x="320" y="24"/>
                  </a:lnTo>
                  <a:lnTo>
                    <a:pt x="328" y="18"/>
                  </a:lnTo>
                  <a:lnTo>
                    <a:pt x="343" y="42"/>
                  </a:lnTo>
                  <a:lnTo>
                    <a:pt x="350" y="30"/>
                  </a:lnTo>
                  <a:lnTo>
                    <a:pt x="358" y="30"/>
                  </a:lnTo>
                  <a:lnTo>
                    <a:pt x="365" y="42"/>
                  </a:lnTo>
                  <a:lnTo>
                    <a:pt x="380" y="30"/>
                  </a:lnTo>
                  <a:lnTo>
                    <a:pt x="388" y="18"/>
                  </a:lnTo>
                  <a:lnTo>
                    <a:pt x="395" y="42"/>
                  </a:lnTo>
                  <a:lnTo>
                    <a:pt x="403" y="30"/>
                  </a:lnTo>
                  <a:lnTo>
                    <a:pt x="417" y="30"/>
                  </a:lnTo>
                  <a:lnTo>
                    <a:pt x="425" y="42"/>
                  </a:lnTo>
                  <a:lnTo>
                    <a:pt x="432" y="30"/>
                  </a:lnTo>
                  <a:lnTo>
                    <a:pt x="440" y="30"/>
                  </a:lnTo>
                  <a:lnTo>
                    <a:pt x="455" y="42"/>
                  </a:lnTo>
                  <a:lnTo>
                    <a:pt x="462" y="18"/>
                  </a:lnTo>
                  <a:lnTo>
                    <a:pt x="470" y="24"/>
                  </a:lnTo>
                  <a:lnTo>
                    <a:pt x="477" y="36"/>
                  </a:lnTo>
                  <a:lnTo>
                    <a:pt x="485" y="30"/>
                  </a:lnTo>
                  <a:lnTo>
                    <a:pt x="499" y="30"/>
                  </a:lnTo>
                  <a:lnTo>
                    <a:pt x="507" y="30"/>
                  </a:lnTo>
                  <a:lnTo>
                    <a:pt x="514" y="18"/>
                  </a:lnTo>
                  <a:lnTo>
                    <a:pt x="522" y="24"/>
                  </a:lnTo>
                  <a:lnTo>
                    <a:pt x="537" y="18"/>
                  </a:lnTo>
                  <a:lnTo>
                    <a:pt x="544" y="24"/>
                  </a:lnTo>
                  <a:lnTo>
                    <a:pt x="552" y="24"/>
                  </a:lnTo>
                  <a:lnTo>
                    <a:pt x="559" y="18"/>
                  </a:lnTo>
                  <a:lnTo>
                    <a:pt x="574" y="24"/>
                  </a:lnTo>
                  <a:lnTo>
                    <a:pt x="581" y="24"/>
                  </a:lnTo>
                  <a:lnTo>
                    <a:pt x="589" y="6"/>
                  </a:lnTo>
                  <a:lnTo>
                    <a:pt x="596" y="24"/>
                  </a:lnTo>
                  <a:lnTo>
                    <a:pt x="611" y="12"/>
                  </a:lnTo>
                  <a:lnTo>
                    <a:pt x="619" y="24"/>
                  </a:lnTo>
                  <a:lnTo>
                    <a:pt x="626" y="12"/>
                  </a:lnTo>
                  <a:lnTo>
                    <a:pt x="634" y="12"/>
                  </a:lnTo>
                  <a:lnTo>
                    <a:pt x="649" y="12"/>
                  </a:lnTo>
                  <a:lnTo>
                    <a:pt x="656" y="12"/>
                  </a:lnTo>
                  <a:lnTo>
                    <a:pt x="664" y="24"/>
                  </a:lnTo>
                  <a:lnTo>
                    <a:pt x="671" y="246"/>
                  </a:lnTo>
                  <a:lnTo>
                    <a:pt x="686" y="246"/>
                  </a:lnTo>
                  <a:lnTo>
                    <a:pt x="693" y="252"/>
                  </a:lnTo>
                  <a:lnTo>
                    <a:pt x="701" y="246"/>
                  </a:lnTo>
                  <a:lnTo>
                    <a:pt x="708" y="246"/>
                  </a:lnTo>
                  <a:lnTo>
                    <a:pt x="716" y="246"/>
                  </a:lnTo>
                  <a:lnTo>
                    <a:pt x="731" y="246"/>
                  </a:lnTo>
                  <a:lnTo>
                    <a:pt x="738" y="246"/>
                  </a:lnTo>
                  <a:lnTo>
                    <a:pt x="746" y="246"/>
                  </a:lnTo>
                  <a:lnTo>
                    <a:pt x="753" y="246"/>
                  </a:lnTo>
                  <a:lnTo>
                    <a:pt x="768" y="246"/>
                  </a:lnTo>
                  <a:lnTo>
                    <a:pt x="775" y="252"/>
                  </a:lnTo>
                  <a:lnTo>
                    <a:pt x="783" y="258"/>
                  </a:lnTo>
                  <a:lnTo>
                    <a:pt x="790" y="264"/>
                  </a:lnTo>
                  <a:lnTo>
                    <a:pt x="805" y="264"/>
                  </a:lnTo>
                  <a:lnTo>
                    <a:pt x="813" y="252"/>
                  </a:lnTo>
                  <a:lnTo>
                    <a:pt x="820" y="258"/>
                  </a:lnTo>
                  <a:lnTo>
                    <a:pt x="828" y="258"/>
                  </a:lnTo>
                  <a:lnTo>
                    <a:pt x="842" y="258"/>
                  </a:lnTo>
                  <a:lnTo>
                    <a:pt x="850" y="258"/>
                  </a:lnTo>
                  <a:lnTo>
                    <a:pt x="857" y="252"/>
                  </a:lnTo>
                  <a:lnTo>
                    <a:pt x="865" y="246"/>
                  </a:lnTo>
                  <a:lnTo>
                    <a:pt x="880" y="246"/>
                  </a:lnTo>
                  <a:lnTo>
                    <a:pt x="887" y="246"/>
                  </a:lnTo>
                  <a:lnTo>
                    <a:pt x="895" y="258"/>
                  </a:lnTo>
                  <a:lnTo>
                    <a:pt x="902" y="246"/>
                  </a:lnTo>
                  <a:lnTo>
                    <a:pt x="917" y="246"/>
                  </a:lnTo>
                  <a:lnTo>
                    <a:pt x="925" y="252"/>
                  </a:lnTo>
                  <a:lnTo>
                    <a:pt x="932" y="252"/>
                  </a:lnTo>
                  <a:lnTo>
                    <a:pt x="939" y="252"/>
                  </a:lnTo>
                  <a:lnTo>
                    <a:pt x="947" y="252"/>
                  </a:lnTo>
                  <a:lnTo>
                    <a:pt x="962" y="258"/>
                  </a:lnTo>
                  <a:lnTo>
                    <a:pt x="969" y="246"/>
                  </a:lnTo>
                  <a:lnTo>
                    <a:pt x="977" y="252"/>
                  </a:lnTo>
                  <a:lnTo>
                    <a:pt x="984" y="264"/>
                  </a:lnTo>
                  <a:lnTo>
                    <a:pt x="999" y="252"/>
                  </a:lnTo>
                  <a:lnTo>
                    <a:pt x="1007" y="258"/>
                  </a:lnTo>
                  <a:lnTo>
                    <a:pt x="1014" y="258"/>
                  </a:lnTo>
                  <a:lnTo>
                    <a:pt x="1021" y="252"/>
                  </a:lnTo>
                  <a:lnTo>
                    <a:pt x="1036" y="258"/>
                  </a:lnTo>
                  <a:lnTo>
                    <a:pt x="1044" y="54"/>
                  </a:lnTo>
                  <a:lnTo>
                    <a:pt x="1051" y="18"/>
                  </a:lnTo>
                  <a:lnTo>
                    <a:pt x="1059" y="12"/>
                  </a:lnTo>
                  <a:lnTo>
                    <a:pt x="1074" y="12"/>
                  </a:lnTo>
                  <a:lnTo>
                    <a:pt x="1081" y="12"/>
                  </a:lnTo>
                  <a:lnTo>
                    <a:pt x="1089" y="12"/>
                  </a:lnTo>
                  <a:lnTo>
                    <a:pt x="1096" y="0"/>
                  </a:lnTo>
                  <a:lnTo>
                    <a:pt x="1111" y="24"/>
                  </a:lnTo>
                  <a:lnTo>
                    <a:pt x="1118" y="12"/>
                  </a:lnTo>
                  <a:lnTo>
                    <a:pt x="1126" y="24"/>
                  </a:lnTo>
                  <a:lnTo>
                    <a:pt x="1133" y="24"/>
                  </a:lnTo>
                  <a:lnTo>
                    <a:pt x="1148" y="18"/>
                  </a:lnTo>
                  <a:lnTo>
                    <a:pt x="1156" y="24"/>
                  </a:lnTo>
                  <a:lnTo>
                    <a:pt x="1163" y="18"/>
                  </a:lnTo>
                  <a:lnTo>
                    <a:pt x="1171" y="24"/>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7" name="Freeform 78"/>
            <p:cNvSpPr>
              <a:spLocks/>
            </p:cNvSpPr>
            <p:nvPr/>
          </p:nvSpPr>
          <p:spPr bwMode="auto">
            <a:xfrm>
              <a:off x="1665673" y="1943699"/>
              <a:ext cx="1367361" cy="502596"/>
            </a:xfrm>
            <a:custGeom>
              <a:avLst/>
              <a:gdLst/>
              <a:ahLst/>
              <a:cxnLst>
                <a:cxn ang="0">
                  <a:pos x="22" y="24"/>
                </a:cxn>
                <a:cxn ang="0">
                  <a:pos x="44" y="36"/>
                </a:cxn>
                <a:cxn ang="0">
                  <a:pos x="74" y="18"/>
                </a:cxn>
                <a:cxn ang="0">
                  <a:pos x="104" y="12"/>
                </a:cxn>
                <a:cxn ang="0">
                  <a:pos x="134" y="18"/>
                </a:cxn>
                <a:cxn ang="0">
                  <a:pos x="156" y="12"/>
                </a:cxn>
                <a:cxn ang="0">
                  <a:pos x="186" y="12"/>
                </a:cxn>
                <a:cxn ang="0">
                  <a:pos x="216" y="18"/>
                </a:cxn>
                <a:cxn ang="0">
                  <a:pos x="238" y="0"/>
                </a:cxn>
                <a:cxn ang="0">
                  <a:pos x="268" y="6"/>
                </a:cxn>
                <a:cxn ang="0">
                  <a:pos x="298" y="24"/>
                </a:cxn>
                <a:cxn ang="0">
                  <a:pos x="328" y="18"/>
                </a:cxn>
                <a:cxn ang="0">
                  <a:pos x="350" y="36"/>
                </a:cxn>
                <a:cxn ang="0">
                  <a:pos x="380" y="12"/>
                </a:cxn>
                <a:cxn ang="0">
                  <a:pos x="410" y="24"/>
                </a:cxn>
                <a:cxn ang="0">
                  <a:pos x="440" y="252"/>
                </a:cxn>
                <a:cxn ang="0">
                  <a:pos x="462" y="258"/>
                </a:cxn>
                <a:cxn ang="0">
                  <a:pos x="492" y="258"/>
                </a:cxn>
                <a:cxn ang="0">
                  <a:pos x="522" y="258"/>
                </a:cxn>
                <a:cxn ang="0">
                  <a:pos x="544" y="264"/>
                </a:cxn>
                <a:cxn ang="0">
                  <a:pos x="574" y="258"/>
                </a:cxn>
                <a:cxn ang="0">
                  <a:pos x="604" y="270"/>
                </a:cxn>
                <a:cxn ang="0">
                  <a:pos x="633" y="258"/>
                </a:cxn>
                <a:cxn ang="0">
                  <a:pos x="656" y="258"/>
                </a:cxn>
                <a:cxn ang="0">
                  <a:pos x="686" y="258"/>
                </a:cxn>
                <a:cxn ang="0">
                  <a:pos x="715" y="258"/>
                </a:cxn>
                <a:cxn ang="0">
                  <a:pos x="738" y="276"/>
                </a:cxn>
                <a:cxn ang="0">
                  <a:pos x="768" y="264"/>
                </a:cxn>
                <a:cxn ang="0">
                  <a:pos x="798" y="258"/>
                </a:cxn>
                <a:cxn ang="0">
                  <a:pos x="827" y="258"/>
                </a:cxn>
                <a:cxn ang="0">
                  <a:pos x="850" y="258"/>
                </a:cxn>
                <a:cxn ang="0">
                  <a:pos x="880" y="264"/>
                </a:cxn>
                <a:cxn ang="0">
                  <a:pos x="909" y="258"/>
                </a:cxn>
                <a:cxn ang="0">
                  <a:pos x="932" y="258"/>
                </a:cxn>
                <a:cxn ang="0">
                  <a:pos x="962" y="258"/>
                </a:cxn>
                <a:cxn ang="0">
                  <a:pos x="991" y="66"/>
                </a:cxn>
                <a:cxn ang="0">
                  <a:pos x="1021" y="42"/>
                </a:cxn>
                <a:cxn ang="0">
                  <a:pos x="1044" y="42"/>
                </a:cxn>
                <a:cxn ang="0">
                  <a:pos x="1073" y="54"/>
                </a:cxn>
                <a:cxn ang="0">
                  <a:pos x="1103" y="36"/>
                </a:cxn>
                <a:cxn ang="0">
                  <a:pos x="1133" y="36"/>
                </a:cxn>
                <a:cxn ang="0">
                  <a:pos x="1155" y="42"/>
                </a:cxn>
              </a:cxnLst>
              <a:rect l="0" t="0" r="r" b="b"/>
              <a:pathLst>
                <a:path w="1178" h="276">
                  <a:moveTo>
                    <a:pt x="0" y="36"/>
                  </a:moveTo>
                  <a:lnTo>
                    <a:pt x="7" y="36"/>
                  </a:lnTo>
                  <a:lnTo>
                    <a:pt x="22" y="24"/>
                  </a:lnTo>
                  <a:lnTo>
                    <a:pt x="29" y="36"/>
                  </a:lnTo>
                  <a:lnTo>
                    <a:pt x="37" y="24"/>
                  </a:lnTo>
                  <a:lnTo>
                    <a:pt x="44" y="36"/>
                  </a:lnTo>
                  <a:lnTo>
                    <a:pt x="59" y="24"/>
                  </a:lnTo>
                  <a:lnTo>
                    <a:pt x="67" y="18"/>
                  </a:lnTo>
                  <a:lnTo>
                    <a:pt x="74" y="18"/>
                  </a:lnTo>
                  <a:lnTo>
                    <a:pt x="82" y="12"/>
                  </a:lnTo>
                  <a:lnTo>
                    <a:pt x="97" y="12"/>
                  </a:lnTo>
                  <a:lnTo>
                    <a:pt x="104" y="12"/>
                  </a:lnTo>
                  <a:lnTo>
                    <a:pt x="111" y="36"/>
                  </a:lnTo>
                  <a:lnTo>
                    <a:pt x="119" y="12"/>
                  </a:lnTo>
                  <a:lnTo>
                    <a:pt x="134" y="18"/>
                  </a:lnTo>
                  <a:lnTo>
                    <a:pt x="141" y="12"/>
                  </a:lnTo>
                  <a:lnTo>
                    <a:pt x="149" y="18"/>
                  </a:lnTo>
                  <a:lnTo>
                    <a:pt x="156" y="12"/>
                  </a:lnTo>
                  <a:lnTo>
                    <a:pt x="171" y="18"/>
                  </a:lnTo>
                  <a:lnTo>
                    <a:pt x="179" y="12"/>
                  </a:lnTo>
                  <a:lnTo>
                    <a:pt x="186" y="12"/>
                  </a:lnTo>
                  <a:lnTo>
                    <a:pt x="193" y="12"/>
                  </a:lnTo>
                  <a:lnTo>
                    <a:pt x="208" y="18"/>
                  </a:lnTo>
                  <a:lnTo>
                    <a:pt x="216" y="18"/>
                  </a:lnTo>
                  <a:lnTo>
                    <a:pt x="223" y="0"/>
                  </a:lnTo>
                  <a:lnTo>
                    <a:pt x="231" y="12"/>
                  </a:lnTo>
                  <a:lnTo>
                    <a:pt x="238" y="0"/>
                  </a:lnTo>
                  <a:lnTo>
                    <a:pt x="253" y="6"/>
                  </a:lnTo>
                  <a:lnTo>
                    <a:pt x="261" y="0"/>
                  </a:lnTo>
                  <a:lnTo>
                    <a:pt x="268" y="6"/>
                  </a:lnTo>
                  <a:lnTo>
                    <a:pt x="276" y="6"/>
                  </a:lnTo>
                  <a:lnTo>
                    <a:pt x="290" y="36"/>
                  </a:lnTo>
                  <a:lnTo>
                    <a:pt x="298" y="24"/>
                  </a:lnTo>
                  <a:lnTo>
                    <a:pt x="305" y="24"/>
                  </a:lnTo>
                  <a:lnTo>
                    <a:pt x="313" y="12"/>
                  </a:lnTo>
                  <a:lnTo>
                    <a:pt x="328" y="18"/>
                  </a:lnTo>
                  <a:lnTo>
                    <a:pt x="335" y="18"/>
                  </a:lnTo>
                  <a:lnTo>
                    <a:pt x="343" y="12"/>
                  </a:lnTo>
                  <a:lnTo>
                    <a:pt x="350" y="36"/>
                  </a:lnTo>
                  <a:lnTo>
                    <a:pt x="365" y="24"/>
                  </a:lnTo>
                  <a:lnTo>
                    <a:pt x="372" y="24"/>
                  </a:lnTo>
                  <a:lnTo>
                    <a:pt x="380" y="12"/>
                  </a:lnTo>
                  <a:lnTo>
                    <a:pt x="387" y="36"/>
                  </a:lnTo>
                  <a:lnTo>
                    <a:pt x="402" y="36"/>
                  </a:lnTo>
                  <a:lnTo>
                    <a:pt x="410" y="24"/>
                  </a:lnTo>
                  <a:lnTo>
                    <a:pt x="417" y="36"/>
                  </a:lnTo>
                  <a:lnTo>
                    <a:pt x="425" y="252"/>
                  </a:lnTo>
                  <a:lnTo>
                    <a:pt x="440" y="252"/>
                  </a:lnTo>
                  <a:lnTo>
                    <a:pt x="447" y="252"/>
                  </a:lnTo>
                  <a:lnTo>
                    <a:pt x="454" y="258"/>
                  </a:lnTo>
                  <a:lnTo>
                    <a:pt x="462" y="258"/>
                  </a:lnTo>
                  <a:lnTo>
                    <a:pt x="469" y="258"/>
                  </a:lnTo>
                  <a:lnTo>
                    <a:pt x="484" y="258"/>
                  </a:lnTo>
                  <a:lnTo>
                    <a:pt x="492" y="258"/>
                  </a:lnTo>
                  <a:lnTo>
                    <a:pt x="499" y="258"/>
                  </a:lnTo>
                  <a:lnTo>
                    <a:pt x="507" y="258"/>
                  </a:lnTo>
                  <a:lnTo>
                    <a:pt x="522" y="258"/>
                  </a:lnTo>
                  <a:lnTo>
                    <a:pt x="529" y="264"/>
                  </a:lnTo>
                  <a:lnTo>
                    <a:pt x="537" y="270"/>
                  </a:lnTo>
                  <a:lnTo>
                    <a:pt x="544" y="264"/>
                  </a:lnTo>
                  <a:lnTo>
                    <a:pt x="559" y="258"/>
                  </a:lnTo>
                  <a:lnTo>
                    <a:pt x="566" y="264"/>
                  </a:lnTo>
                  <a:lnTo>
                    <a:pt x="574" y="258"/>
                  </a:lnTo>
                  <a:lnTo>
                    <a:pt x="581" y="264"/>
                  </a:lnTo>
                  <a:lnTo>
                    <a:pt x="596" y="258"/>
                  </a:lnTo>
                  <a:lnTo>
                    <a:pt x="604" y="270"/>
                  </a:lnTo>
                  <a:lnTo>
                    <a:pt x="611" y="270"/>
                  </a:lnTo>
                  <a:lnTo>
                    <a:pt x="619" y="264"/>
                  </a:lnTo>
                  <a:lnTo>
                    <a:pt x="633" y="258"/>
                  </a:lnTo>
                  <a:lnTo>
                    <a:pt x="641" y="258"/>
                  </a:lnTo>
                  <a:lnTo>
                    <a:pt x="648" y="258"/>
                  </a:lnTo>
                  <a:lnTo>
                    <a:pt x="656" y="258"/>
                  </a:lnTo>
                  <a:lnTo>
                    <a:pt x="671" y="258"/>
                  </a:lnTo>
                  <a:lnTo>
                    <a:pt x="678" y="264"/>
                  </a:lnTo>
                  <a:lnTo>
                    <a:pt x="686" y="258"/>
                  </a:lnTo>
                  <a:lnTo>
                    <a:pt x="693" y="258"/>
                  </a:lnTo>
                  <a:lnTo>
                    <a:pt x="701" y="258"/>
                  </a:lnTo>
                  <a:lnTo>
                    <a:pt x="715" y="258"/>
                  </a:lnTo>
                  <a:lnTo>
                    <a:pt x="723" y="258"/>
                  </a:lnTo>
                  <a:lnTo>
                    <a:pt x="730" y="258"/>
                  </a:lnTo>
                  <a:lnTo>
                    <a:pt x="738" y="276"/>
                  </a:lnTo>
                  <a:lnTo>
                    <a:pt x="753" y="264"/>
                  </a:lnTo>
                  <a:lnTo>
                    <a:pt x="760" y="258"/>
                  </a:lnTo>
                  <a:lnTo>
                    <a:pt x="768" y="264"/>
                  </a:lnTo>
                  <a:lnTo>
                    <a:pt x="775" y="258"/>
                  </a:lnTo>
                  <a:lnTo>
                    <a:pt x="790" y="258"/>
                  </a:lnTo>
                  <a:lnTo>
                    <a:pt x="798" y="258"/>
                  </a:lnTo>
                  <a:lnTo>
                    <a:pt x="805" y="258"/>
                  </a:lnTo>
                  <a:lnTo>
                    <a:pt x="812" y="258"/>
                  </a:lnTo>
                  <a:lnTo>
                    <a:pt x="827" y="258"/>
                  </a:lnTo>
                  <a:lnTo>
                    <a:pt x="835" y="270"/>
                  </a:lnTo>
                  <a:lnTo>
                    <a:pt x="842" y="264"/>
                  </a:lnTo>
                  <a:lnTo>
                    <a:pt x="850" y="258"/>
                  </a:lnTo>
                  <a:lnTo>
                    <a:pt x="865" y="258"/>
                  </a:lnTo>
                  <a:lnTo>
                    <a:pt x="872" y="258"/>
                  </a:lnTo>
                  <a:lnTo>
                    <a:pt x="880" y="264"/>
                  </a:lnTo>
                  <a:lnTo>
                    <a:pt x="887" y="258"/>
                  </a:lnTo>
                  <a:lnTo>
                    <a:pt x="902" y="258"/>
                  </a:lnTo>
                  <a:lnTo>
                    <a:pt x="909" y="258"/>
                  </a:lnTo>
                  <a:lnTo>
                    <a:pt x="917" y="258"/>
                  </a:lnTo>
                  <a:lnTo>
                    <a:pt x="924" y="258"/>
                  </a:lnTo>
                  <a:lnTo>
                    <a:pt x="932" y="258"/>
                  </a:lnTo>
                  <a:lnTo>
                    <a:pt x="947" y="258"/>
                  </a:lnTo>
                  <a:lnTo>
                    <a:pt x="954" y="258"/>
                  </a:lnTo>
                  <a:lnTo>
                    <a:pt x="962" y="258"/>
                  </a:lnTo>
                  <a:lnTo>
                    <a:pt x="969" y="258"/>
                  </a:lnTo>
                  <a:lnTo>
                    <a:pt x="984" y="48"/>
                  </a:lnTo>
                  <a:lnTo>
                    <a:pt x="991" y="66"/>
                  </a:lnTo>
                  <a:lnTo>
                    <a:pt x="999" y="54"/>
                  </a:lnTo>
                  <a:lnTo>
                    <a:pt x="1006" y="42"/>
                  </a:lnTo>
                  <a:lnTo>
                    <a:pt x="1021" y="42"/>
                  </a:lnTo>
                  <a:lnTo>
                    <a:pt x="1029" y="54"/>
                  </a:lnTo>
                  <a:lnTo>
                    <a:pt x="1036" y="42"/>
                  </a:lnTo>
                  <a:lnTo>
                    <a:pt x="1044" y="42"/>
                  </a:lnTo>
                  <a:lnTo>
                    <a:pt x="1059" y="42"/>
                  </a:lnTo>
                  <a:lnTo>
                    <a:pt x="1066" y="30"/>
                  </a:lnTo>
                  <a:lnTo>
                    <a:pt x="1073" y="54"/>
                  </a:lnTo>
                  <a:lnTo>
                    <a:pt x="1081" y="42"/>
                  </a:lnTo>
                  <a:lnTo>
                    <a:pt x="1096" y="42"/>
                  </a:lnTo>
                  <a:lnTo>
                    <a:pt x="1103" y="36"/>
                  </a:lnTo>
                  <a:lnTo>
                    <a:pt x="1111" y="24"/>
                  </a:lnTo>
                  <a:lnTo>
                    <a:pt x="1118" y="36"/>
                  </a:lnTo>
                  <a:lnTo>
                    <a:pt x="1133" y="36"/>
                  </a:lnTo>
                  <a:lnTo>
                    <a:pt x="1141" y="36"/>
                  </a:lnTo>
                  <a:lnTo>
                    <a:pt x="1148" y="36"/>
                  </a:lnTo>
                  <a:lnTo>
                    <a:pt x="1155" y="42"/>
                  </a:lnTo>
                  <a:lnTo>
                    <a:pt x="1163" y="30"/>
                  </a:lnTo>
                  <a:lnTo>
                    <a:pt x="1178" y="36"/>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8" name="Freeform 79"/>
            <p:cNvSpPr>
              <a:spLocks/>
            </p:cNvSpPr>
            <p:nvPr/>
          </p:nvSpPr>
          <p:spPr bwMode="auto">
            <a:xfrm>
              <a:off x="3033034" y="1976476"/>
              <a:ext cx="1021458" cy="458891"/>
            </a:xfrm>
            <a:custGeom>
              <a:avLst/>
              <a:gdLst/>
              <a:ahLst/>
              <a:cxnLst>
                <a:cxn ang="0">
                  <a:pos x="7" y="18"/>
                </a:cxn>
                <a:cxn ang="0">
                  <a:pos x="22" y="6"/>
                </a:cxn>
                <a:cxn ang="0">
                  <a:pos x="45" y="18"/>
                </a:cxn>
                <a:cxn ang="0">
                  <a:pos x="59" y="18"/>
                </a:cxn>
                <a:cxn ang="0">
                  <a:pos x="82" y="12"/>
                </a:cxn>
                <a:cxn ang="0">
                  <a:pos x="97" y="12"/>
                </a:cxn>
                <a:cxn ang="0">
                  <a:pos x="119" y="6"/>
                </a:cxn>
                <a:cxn ang="0">
                  <a:pos x="134" y="18"/>
                </a:cxn>
                <a:cxn ang="0">
                  <a:pos x="156" y="6"/>
                </a:cxn>
                <a:cxn ang="0">
                  <a:pos x="171" y="6"/>
                </a:cxn>
                <a:cxn ang="0">
                  <a:pos x="194" y="6"/>
                </a:cxn>
                <a:cxn ang="0">
                  <a:pos x="209" y="18"/>
                </a:cxn>
                <a:cxn ang="0">
                  <a:pos x="231" y="18"/>
                </a:cxn>
                <a:cxn ang="0">
                  <a:pos x="246" y="18"/>
                </a:cxn>
                <a:cxn ang="0">
                  <a:pos x="268" y="12"/>
                </a:cxn>
                <a:cxn ang="0">
                  <a:pos x="283" y="6"/>
                </a:cxn>
                <a:cxn ang="0">
                  <a:pos x="306" y="18"/>
                </a:cxn>
                <a:cxn ang="0">
                  <a:pos x="320" y="18"/>
                </a:cxn>
                <a:cxn ang="0">
                  <a:pos x="343" y="6"/>
                </a:cxn>
                <a:cxn ang="0">
                  <a:pos x="358" y="0"/>
                </a:cxn>
                <a:cxn ang="0">
                  <a:pos x="380" y="0"/>
                </a:cxn>
                <a:cxn ang="0">
                  <a:pos x="395" y="6"/>
                </a:cxn>
                <a:cxn ang="0">
                  <a:pos x="417" y="18"/>
                </a:cxn>
                <a:cxn ang="0">
                  <a:pos x="432" y="18"/>
                </a:cxn>
                <a:cxn ang="0">
                  <a:pos x="447" y="12"/>
                </a:cxn>
                <a:cxn ang="0">
                  <a:pos x="470" y="12"/>
                </a:cxn>
                <a:cxn ang="0">
                  <a:pos x="485" y="6"/>
                </a:cxn>
                <a:cxn ang="0">
                  <a:pos x="507" y="30"/>
                </a:cxn>
                <a:cxn ang="0">
                  <a:pos x="522" y="18"/>
                </a:cxn>
                <a:cxn ang="0">
                  <a:pos x="544" y="240"/>
                </a:cxn>
                <a:cxn ang="0">
                  <a:pos x="559" y="246"/>
                </a:cxn>
                <a:cxn ang="0">
                  <a:pos x="581" y="234"/>
                </a:cxn>
                <a:cxn ang="0">
                  <a:pos x="596" y="234"/>
                </a:cxn>
                <a:cxn ang="0">
                  <a:pos x="619" y="234"/>
                </a:cxn>
                <a:cxn ang="0">
                  <a:pos x="634" y="240"/>
                </a:cxn>
                <a:cxn ang="0">
                  <a:pos x="656" y="252"/>
                </a:cxn>
                <a:cxn ang="0">
                  <a:pos x="671" y="240"/>
                </a:cxn>
                <a:cxn ang="0">
                  <a:pos x="693" y="252"/>
                </a:cxn>
                <a:cxn ang="0">
                  <a:pos x="708" y="252"/>
                </a:cxn>
                <a:cxn ang="0">
                  <a:pos x="731" y="240"/>
                </a:cxn>
                <a:cxn ang="0">
                  <a:pos x="746" y="240"/>
                </a:cxn>
                <a:cxn ang="0">
                  <a:pos x="768" y="240"/>
                </a:cxn>
                <a:cxn ang="0">
                  <a:pos x="783" y="240"/>
                </a:cxn>
                <a:cxn ang="0">
                  <a:pos x="805" y="240"/>
                </a:cxn>
                <a:cxn ang="0">
                  <a:pos x="820" y="240"/>
                </a:cxn>
                <a:cxn ang="0">
                  <a:pos x="842" y="240"/>
                </a:cxn>
                <a:cxn ang="0">
                  <a:pos x="857" y="240"/>
                </a:cxn>
                <a:cxn ang="0">
                  <a:pos x="880" y="240"/>
                </a:cxn>
              </a:cxnLst>
              <a:rect l="0" t="0" r="r" b="b"/>
              <a:pathLst>
                <a:path w="880" h="252">
                  <a:moveTo>
                    <a:pt x="0" y="18"/>
                  </a:moveTo>
                  <a:lnTo>
                    <a:pt x="7" y="18"/>
                  </a:lnTo>
                  <a:lnTo>
                    <a:pt x="15" y="6"/>
                  </a:lnTo>
                  <a:lnTo>
                    <a:pt x="22" y="6"/>
                  </a:lnTo>
                  <a:lnTo>
                    <a:pt x="37" y="6"/>
                  </a:lnTo>
                  <a:lnTo>
                    <a:pt x="45" y="18"/>
                  </a:lnTo>
                  <a:lnTo>
                    <a:pt x="52" y="6"/>
                  </a:lnTo>
                  <a:lnTo>
                    <a:pt x="59" y="18"/>
                  </a:lnTo>
                  <a:lnTo>
                    <a:pt x="74" y="18"/>
                  </a:lnTo>
                  <a:lnTo>
                    <a:pt x="82" y="12"/>
                  </a:lnTo>
                  <a:lnTo>
                    <a:pt x="89" y="18"/>
                  </a:lnTo>
                  <a:lnTo>
                    <a:pt x="97" y="12"/>
                  </a:lnTo>
                  <a:lnTo>
                    <a:pt x="112" y="6"/>
                  </a:lnTo>
                  <a:lnTo>
                    <a:pt x="119" y="6"/>
                  </a:lnTo>
                  <a:lnTo>
                    <a:pt x="127" y="18"/>
                  </a:lnTo>
                  <a:lnTo>
                    <a:pt x="134" y="18"/>
                  </a:lnTo>
                  <a:lnTo>
                    <a:pt x="149" y="12"/>
                  </a:lnTo>
                  <a:lnTo>
                    <a:pt x="156" y="6"/>
                  </a:lnTo>
                  <a:lnTo>
                    <a:pt x="164" y="6"/>
                  </a:lnTo>
                  <a:lnTo>
                    <a:pt x="171" y="6"/>
                  </a:lnTo>
                  <a:lnTo>
                    <a:pt x="186" y="18"/>
                  </a:lnTo>
                  <a:lnTo>
                    <a:pt x="194" y="6"/>
                  </a:lnTo>
                  <a:lnTo>
                    <a:pt x="201" y="18"/>
                  </a:lnTo>
                  <a:lnTo>
                    <a:pt x="209" y="18"/>
                  </a:lnTo>
                  <a:lnTo>
                    <a:pt x="216" y="6"/>
                  </a:lnTo>
                  <a:lnTo>
                    <a:pt x="231" y="18"/>
                  </a:lnTo>
                  <a:lnTo>
                    <a:pt x="238" y="6"/>
                  </a:lnTo>
                  <a:lnTo>
                    <a:pt x="246" y="18"/>
                  </a:lnTo>
                  <a:lnTo>
                    <a:pt x="253" y="18"/>
                  </a:lnTo>
                  <a:lnTo>
                    <a:pt x="268" y="12"/>
                  </a:lnTo>
                  <a:lnTo>
                    <a:pt x="276" y="18"/>
                  </a:lnTo>
                  <a:lnTo>
                    <a:pt x="283" y="6"/>
                  </a:lnTo>
                  <a:lnTo>
                    <a:pt x="291" y="6"/>
                  </a:lnTo>
                  <a:lnTo>
                    <a:pt x="306" y="18"/>
                  </a:lnTo>
                  <a:lnTo>
                    <a:pt x="313" y="12"/>
                  </a:lnTo>
                  <a:lnTo>
                    <a:pt x="320" y="18"/>
                  </a:lnTo>
                  <a:lnTo>
                    <a:pt x="328" y="6"/>
                  </a:lnTo>
                  <a:lnTo>
                    <a:pt x="343" y="6"/>
                  </a:lnTo>
                  <a:lnTo>
                    <a:pt x="350" y="18"/>
                  </a:lnTo>
                  <a:lnTo>
                    <a:pt x="358" y="0"/>
                  </a:lnTo>
                  <a:lnTo>
                    <a:pt x="365" y="0"/>
                  </a:lnTo>
                  <a:lnTo>
                    <a:pt x="380" y="0"/>
                  </a:lnTo>
                  <a:lnTo>
                    <a:pt x="388" y="6"/>
                  </a:lnTo>
                  <a:lnTo>
                    <a:pt x="395" y="6"/>
                  </a:lnTo>
                  <a:lnTo>
                    <a:pt x="403" y="6"/>
                  </a:lnTo>
                  <a:lnTo>
                    <a:pt x="417" y="18"/>
                  </a:lnTo>
                  <a:lnTo>
                    <a:pt x="425" y="12"/>
                  </a:lnTo>
                  <a:lnTo>
                    <a:pt x="432" y="18"/>
                  </a:lnTo>
                  <a:lnTo>
                    <a:pt x="440" y="18"/>
                  </a:lnTo>
                  <a:lnTo>
                    <a:pt x="447" y="12"/>
                  </a:lnTo>
                  <a:lnTo>
                    <a:pt x="462" y="18"/>
                  </a:lnTo>
                  <a:lnTo>
                    <a:pt x="470" y="12"/>
                  </a:lnTo>
                  <a:lnTo>
                    <a:pt x="477" y="18"/>
                  </a:lnTo>
                  <a:lnTo>
                    <a:pt x="485" y="6"/>
                  </a:lnTo>
                  <a:lnTo>
                    <a:pt x="499" y="12"/>
                  </a:lnTo>
                  <a:lnTo>
                    <a:pt x="507" y="30"/>
                  </a:lnTo>
                  <a:lnTo>
                    <a:pt x="514" y="12"/>
                  </a:lnTo>
                  <a:lnTo>
                    <a:pt x="522" y="18"/>
                  </a:lnTo>
                  <a:lnTo>
                    <a:pt x="537" y="18"/>
                  </a:lnTo>
                  <a:lnTo>
                    <a:pt x="544" y="240"/>
                  </a:lnTo>
                  <a:lnTo>
                    <a:pt x="552" y="240"/>
                  </a:lnTo>
                  <a:lnTo>
                    <a:pt x="559" y="246"/>
                  </a:lnTo>
                  <a:lnTo>
                    <a:pt x="574" y="240"/>
                  </a:lnTo>
                  <a:lnTo>
                    <a:pt x="581" y="234"/>
                  </a:lnTo>
                  <a:lnTo>
                    <a:pt x="589" y="234"/>
                  </a:lnTo>
                  <a:lnTo>
                    <a:pt x="596" y="234"/>
                  </a:lnTo>
                  <a:lnTo>
                    <a:pt x="611" y="234"/>
                  </a:lnTo>
                  <a:lnTo>
                    <a:pt x="619" y="234"/>
                  </a:lnTo>
                  <a:lnTo>
                    <a:pt x="626" y="234"/>
                  </a:lnTo>
                  <a:lnTo>
                    <a:pt x="634" y="240"/>
                  </a:lnTo>
                  <a:lnTo>
                    <a:pt x="649" y="246"/>
                  </a:lnTo>
                  <a:lnTo>
                    <a:pt x="656" y="252"/>
                  </a:lnTo>
                  <a:lnTo>
                    <a:pt x="664" y="246"/>
                  </a:lnTo>
                  <a:lnTo>
                    <a:pt x="671" y="240"/>
                  </a:lnTo>
                  <a:lnTo>
                    <a:pt x="678" y="246"/>
                  </a:lnTo>
                  <a:lnTo>
                    <a:pt x="693" y="252"/>
                  </a:lnTo>
                  <a:lnTo>
                    <a:pt x="701" y="252"/>
                  </a:lnTo>
                  <a:lnTo>
                    <a:pt x="708" y="252"/>
                  </a:lnTo>
                  <a:lnTo>
                    <a:pt x="716" y="240"/>
                  </a:lnTo>
                  <a:lnTo>
                    <a:pt x="731" y="240"/>
                  </a:lnTo>
                  <a:lnTo>
                    <a:pt x="738" y="240"/>
                  </a:lnTo>
                  <a:lnTo>
                    <a:pt x="746" y="240"/>
                  </a:lnTo>
                  <a:lnTo>
                    <a:pt x="753" y="240"/>
                  </a:lnTo>
                  <a:lnTo>
                    <a:pt x="768" y="240"/>
                  </a:lnTo>
                  <a:lnTo>
                    <a:pt x="775" y="240"/>
                  </a:lnTo>
                  <a:lnTo>
                    <a:pt x="783" y="240"/>
                  </a:lnTo>
                  <a:lnTo>
                    <a:pt x="790" y="240"/>
                  </a:lnTo>
                  <a:lnTo>
                    <a:pt x="805" y="240"/>
                  </a:lnTo>
                  <a:lnTo>
                    <a:pt x="813" y="240"/>
                  </a:lnTo>
                  <a:lnTo>
                    <a:pt x="820" y="240"/>
                  </a:lnTo>
                  <a:lnTo>
                    <a:pt x="828" y="240"/>
                  </a:lnTo>
                  <a:lnTo>
                    <a:pt x="842" y="240"/>
                  </a:lnTo>
                  <a:lnTo>
                    <a:pt x="850" y="240"/>
                  </a:lnTo>
                  <a:lnTo>
                    <a:pt x="857" y="240"/>
                  </a:lnTo>
                  <a:lnTo>
                    <a:pt x="865" y="240"/>
                  </a:lnTo>
                  <a:lnTo>
                    <a:pt x="880" y="240"/>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69" name="Freeform 80"/>
            <p:cNvSpPr>
              <a:spLocks/>
            </p:cNvSpPr>
            <p:nvPr/>
          </p:nvSpPr>
          <p:spPr bwMode="auto">
            <a:xfrm>
              <a:off x="306437" y="1058693"/>
              <a:ext cx="1359235" cy="284076"/>
            </a:xfrm>
            <a:custGeom>
              <a:avLst/>
              <a:gdLst/>
              <a:ahLst/>
              <a:cxnLst>
                <a:cxn ang="0">
                  <a:pos x="15" y="126"/>
                </a:cxn>
                <a:cxn ang="0">
                  <a:pos x="45" y="132"/>
                </a:cxn>
                <a:cxn ang="0">
                  <a:pos x="74" y="144"/>
                </a:cxn>
                <a:cxn ang="0">
                  <a:pos x="97" y="126"/>
                </a:cxn>
                <a:cxn ang="0">
                  <a:pos x="127" y="132"/>
                </a:cxn>
                <a:cxn ang="0">
                  <a:pos x="156" y="126"/>
                </a:cxn>
                <a:cxn ang="0">
                  <a:pos x="186" y="132"/>
                </a:cxn>
                <a:cxn ang="0">
                  <a:pos x="209" y="138"/>
                </a:cxn>
                <a:cxn ang="0">
                  <a:pos x="238" y="126"/>
                </a:cxn>
                <a:cxn ang="0">
                  <a:pos x="268" y="150"/>
                </a:cxn>
                <a:cxn ang="0">
                  <a:pos x="291" y="150"/>
                </a:cxn>
                <a:cxn ang="0">
                  <a:pos x="320" y="120"/>
                </a:cxn>
                <a:cxn ang="0">
                  <a:pos x="350" y="114"/>
                </a:cxn>
                <a:cxn ang="0">
                  <a:pos x="380" y="84"/>
                </a:cxn>
                <a:cxn ang="0">
                  <a:pos x="403" y="108"/>
                </a:cxn>
                <a:cxn ang="0">
                  <a:pos x="432" y="90"/>
                </a:cxn>
                <a:cxn ang="0">
                  <a:pos x="462" y="78"/>
                </a:cxn>
                <a:cxn ang="0">
                  <a:pos x="485" y="72"/>
                </a:cxn>
                <a:cxn ang="0">
                  <a:pos x="514" y="78"/>
                </a:cxn>
                <a:cxn ang="0">
                  <a:pos x="544" y="60"/>
                </a:cxn>
                <a:cxn ang="0">
                  <a:pos x="574" y="60"/>
                </a:cxn>
                <a:cxn ang="0">
                  <a:pos x="596" y="66"/>
                </a:cxn>
                <a:cxn ang="0">
                  <a:pos x="626" y="48"/>
                </a:cxn>
                <a:cxn ang="0">
                  <a:pos x="656" y="48"/>
                </a:cxn>
                <a:cxn ang="0">
                  <a:pos x="686" y="42"/>
                </a:cxn>
                <a:cxn ang="0">
                  <a:pos x="708" y="48"/>
                </a:cxn>
                <a:cxn ang="0">
                  <a:pos x="738" y="78"/>
                </a:cxn>
                <a:cxn ang="0">
                  <a:pos x="768" y="66"/>
                </a:cxn>
                <a:cxn ang="0">
                  <a:pos x="790" y="72"/>
                </a:cxn>
                <a:cxn ang="0">
                  <a:pos x="820" y="66"/>
                </a:cxn>
                <a:cxn ang="0">
                  <a:pos x="850" y="48"/>
                </a:cxn>
                <a:cxn ang="0">
                  <a:pos x="880" y="48"/>
                </a:cxn>
                <a:cxn ang="0">
                  <a:pos x="902" y="54"/>
                </a:cxn>
                <a:cxn ang="0">
                  <a:pos x="932" y="66"/>
                </a:cxn>
                <a:cxn ang="0">
                  <a:pos x="962" y="72"/>
                </a:cxn>
                <a:cxn ang="0">
                  <a:pos x="984" y="54"/>
                </a:cxn>
                <a:cxn ang="0">
                  <a:pos x="1014" y="60"/>
                </a:cxn>
                <a:cxn ang="0">
                  <a:pos x="1044" y="42"/>
                </a:cxn>
                <a:cxn ang="0">
                  <a:pos x="1074" y="30"/>
                </a:cxn>
                <a:cxn ang="0">
                  <a:pos x="1096" y="24"/>
                </a:cxn>
                <a:cxn ang="0">
                  <a:pos x="1126" y="30"/>
                </a:cxn>
                <a:cxn ang="0">
                  <a:pos x="1156" y="24"/>
                </a:cxn>
              </a:cxnLst>
              <a:rect l="0" t="0" r="r" b="b"/>
              <a:pathLst>
                <a:path w="1171" h="156">
                  <a:moveTo>
                    <a:pt x="0" y="132"/>
                  </a:moveTo>
                  <a:lnTo>
                    <a:pt x="7" y="126"/>
                  </a:lnTo>
                  <a:lnTo>
                    <a:pt x="15" y="126"/>
                  </a:lnTo>
                  <a:lnTo>
                    <a:pt x="22" y="132"/>
                  </a:lnTo>
                  <a:lnTo>
                    <a:pt x="37" y="132"/>
                  </a:lnTo>
                  <a:lnTo>
                    <a:pt x="45" y="132"/>
                  </a:lnTo>
                  <a:lnTo>
                    <a:pt x="52" y="138"/>
                  </a:lnTo>
                  <a:lnTo>
                    <a:pt x="59" y="138"/>
                  </a:lnTo>
                  <a:lnTo>
                    <a:pt x="74" y="144"/>
                  </a:lnTo>
                  <a:lnTo>
                    <a:pt x="82" y="132"/>
                  </a:lnTo>
                  <a:lnTo>
                    <a:pt x="89" y="132"/>
                  </a:lnTo>
                  <a:lnTo>
                    <a:pt x="97" y="126"/>
                  </a:lnTo>
                  <a:lnTo>
                    <a:pt x="112" y="132"/>
                  </a:lnTo>
                  <a:lnTo>
                    <a:pt x="119" y="132"/>
                  </a:lnTo>
                  <a:lnTo>
                    <a:pt x="127" y="132"/>
                  </a:lnTo>
                  <a:lnTo>
                    <a:pt x="134" y="126"/>
                  </a:lnTo>
                  <a:lnTo>
                    <a:pt x="149" y="126"/>
                  </a:lnTo>
                  <a:lnTo>
                    <a:pt x="156" y="126"/>
                  </a:lnTo>
                  <a:lnTo>
                    <a:pt x="164" y="132"/>
                  </a:lnTo>
                  <a:lnTo>
                    <a:pt x="171" y="126"/>
                  </a:lnTo>
                  <a:lnTo>
                    <a:pt x="186" y="132"/>
                  </a:lnTo>
                  <a:lnTo>
                    <a:pt x="194" y="132"/>
                  </a:lnTo>
                  <a:lnTo>
                    <a:pt x="201" y="132"/>
                  </a:lnTo>
                  <a:lnTo>
                    <a:pt x="209" y="138"/>
                  </a:lnTo>
                  <a:lnTo>
                    <a:pt x="224" y="132"/>
                  </a:lnTo>
                  <a:lnTo>
                    <a:pt x="231" y="126"/>
                  </a:lnTo>
                  <a:lnTo>
                    <a:pt x="238" y="126"/>
                  </a:lnTo>
                  <a:lnTo>
                    <a:pt x="246" y="156"/>
                  </a:lnTo>
                  <a:lnTo>
                    <a:pt x="253" y="150"/>
                  </a:lnTo>
                  <a:lnTo>
                    <a:pt x="268" y="150"/>
                  </a:lnTo>
                  <a:lnTo>
                    <a:pt x="276" y="144"/>
                  </a:lnTo>
                  <a:lnTo>
                    <a:pt x="283" y="144"/>
                  </a:lnTo>
                  <a:lnTo>
                    <a:pt x="291" y="150"/>
                  </a:lnTo>
                  <a:lnTo>
                    <a:pt x="306" y="138"/>
                  </a:lnTo>
                  <a:lnTo>
                    <a:pt x="313" y="120"/>
                  </a:lnTo>
                  <a:lnTo>
                    <a:pt x="320" y="120"/>
                  </a:lnTo>
                  <a:lnTo>
                    <a:pt x="328" y="126"/>
                  </a:lnTo>
                  <a:lnTo>
                    <a:pt x="343" y="114"/>
                  </a:lnTo>
                  <a:lnTo>
                    <a:pt x="350" y="114"/>
                  </a:lnTo>
                  <a:lnTo>
                    <a:pt x="358" y="96"/>
                  </a:lnTo>
                  <a:lnTo>
                    <a:pt x="365" y="90"/>
                  </a:lnTo>
                  <a:lnTo>
                    <a:pt x="380" y="84"/>
                  </a:lnTo>
                  <a:lnTo>
                    <a:pt x="388" y="78"/>
                  </a:lnTo>
                  <a:lnTo>
                    <a:pt x="395" y="84"/>
                  </a:lnTo>
                  <a:lnTo>
                    <a:pt x="403" y="108"/>
                  </a:lnTo>
                  <a:lnTo>
                    <a:pt x="417" y="108"/>
                  </a:lnTo>
                  <a:lnTo>
                    <a:pt x="425" y="90"/>
                  </a:lnTo>
                  <a:lnTo>
                    <a:pt x="432" y="90"/>
                  </a:lnTo>
                  <a:lnTo>
                    <a:pt x="440" y="84"/>
                  </a:lnTo>
                  <a:lnTo>
                    <a:pt x="455" y="84"/>
                  </a:lnTo>
                  <a:lnTo>
                    <a:pt x="462" y="78"/>
                  </a:lnTo>
                  <a:lnTo>
                    <a:pt x="470" y="84"/>
                  </a:lnTo>
                  <a:lnTo>
                    <a:pt x="477" y="78"/>
                  </a:lnTo>
                  <a:lnTo>
                    <a:pt x="485" y="72"/>
                  </a:lnTo>
                  <a:lnTo>
                    <a:pt x="499" y="66"/>
                  </a:lnTo>
                  <a:lnTo>
                    <a:pt x="507" y="72"/>
                  </a:lnTo>
                  <a:lnTo>
                    <a:pt x="514" y="78"/>
                  </a:lnTo>
                  <a:lnTo>
                    <a:pt x="522" y="72"/>
                  </a:lnTo>
                  <a:lnTo>
                    <a:pt x="537" y="72"/>
                  </a:lnTo>
                  <a:lnTo>
                    <a:pt x="544" y="60"/>
                  </a:lnTo>
                  <a:lnTo>
                    <a:pt x="552" y="60"/>
                  </a:lnTo>
                  <a:lnTo>
                    <a:pt x="559" y="54"/>
                  </a:lnTo>
                  <a:lnTo>
                    <a:pt x="574" y="60"/>
                  </a:lnTo>
                  <a:lnTo>
                    <a:pt x="581" y="66"/>
                  </a:lnTo>
                  <a:lnTo>
                    <a:pt x="589" y="72"/>
                  </a:lnTo>
                  <a:lnTo>
                    <a:pt x="596" y="66"/>
                  </a:lnTo>
                  <a:lnTo>
                    <a:pt x="611" y="60"/>
                  </a:lnTo>
                  <a:lnTo>
                    <a:pt x="619" y="48"/>
                  </a:lnTo>
                  <a:lnTo>
                    <a:pt x="626" y="48"/>
                  </a:lnTo>
                  <a:lnTo>
                    <a:pt x="634" y="30"/>
                  </a:lnTo>
                  <a:lnTo>
                    <a:pt x="649" y="36"/>
                  </a:lnTo>
                  <a:lnTo>
                    <a:pt x="656" y="48"/>
                  </a:lnTo>
                  <a:lnTo>
                    <a:pt x="664" y="42"/>
                  </a:lnTo>
                  <a:lnTo>
                    <a:pt x="671" y="48"/>
                  </a:lnTo>
                  <a:lnTo>
                    <a:pt x="686" y="42"/>
                  </a:lnTo>
                  <a:lnTo>
                    <a:pt x="693" y="54"/>
                  </a:lnTo>
                  <a:lnTo>
                    <a:pt x="701" y="60"/>
                  </a:lnTo>
                  <a:lnTo>
                    <a:pt x="708" y="48"/>
                  </a:lnTo>
                  <a:lnTo>
                    <a:pt x="716" y="66"/>
                  </a:lnTo>
                  <a:lnTo>
                    <a:pt x="731" y="72"/>
                  </a:lnTo>
                  <a:lnTo>
                    <a:pt x="738" y="78"/>
                  </a:lnTo>
                  <a:lnTo>
                    <a:pt x="746" y="72"/>
                  </a:lnTo>
                  <a:lnTo>
                    <a:pt x="753" y="78"/>
                  </a:lnTo>
                  <a:lnTo>
                    <a:pt x="768" y="66"/>
                  </a:lnTo>
                  <a:lnTo>
                    <a:pt x="775" y="72"/>
                  </a:lnTo>
                  <a:lnTo>
                    <a:pt x="783" y="84"/>
                  </a:lnTo>
                  <a:lnTo>
                    <a:pt x="790" y="72"/>
                  </a:lnTo>
                  <a:lnTo>
                    <a:pt x="805" y="72"/>
                  </a:lnTo>
                  <a:lnTo>
                    <a:pt x="813" y="54"/>
                  </a:lnTo>
                  <a:lnTo>
                    <a:pt x="820" y="66"/>
                  </a:lnTo>
                  <a:lnTo>
                    <a:pt x="828" y="66"/>
                  </a:lnTo>
                  <a:lnTo>
                    <a:pt x="842" y="66"/>
                  </a:lnTo>
                  <a:lnTo>
                    <a:pt x="850" y="48"/>
                  </a:lnTo>
                  <a:lnTo>
                    <a:pt x="857" y="60"/>
                  </a:lnTo>
                  <a:lnTo>
                    <a:pt x="865" y="54"/>
                  </a:lnTo>
                  <a:lnTo>
                    <a:pt x="880" y="48"/>
                  </a:lnTo>
                  <a:lnTo>
                    <a:pt x="887" y="42"/>
                  </a:lnTo>
                  <a:lnTo>
                    <a:pt x="895" y="54"/>
                  </a:lnTo>
                  <a:lnTo>
                    <a:pt x="902" y="54"/>
                  </a:lnTo>
                  <a:lnTo>
                    <a:pt x="917" y="60"/>
                  </a:lnTo>
                  <a:lnTo>
                    <a:pt x="925" y="60"/>
                  </a:lnTo>
                  <a:lnTo>
                    <a:pt x="932" y="66"/>
                  </a:lnTo>
                  <a:lnTo>
                    <a:pt x="939" y="60"/>
                  </a:lnTo>
                  <a:lnTo>
                    <a:pt x="947" y="78"/>
                  </a:lnTo>
                  <a:lnTo>
                    <a:pt x="962" y="72"/>
                  </a:lnTo>
                  <a:lnTo>
                    <a:pt x="969" y="66"/>
                  </a:lnTo>
                  <a:lnTo>
                    <a:pt x="977" y="66"/>
                  </a:lnTo>
                  <a:lnTo>
                    <a:pt x="984" y="54"/>
                  </a:lnTo>
                  <a:lnTo>
                    <a:pt x="999" y="48"/>
                  </a:lnTo>
                  <a:lnTo>
                    <a:pt x="1007" y="54"/>
                  </a:lnTo>
                  <a:lnTo>
                    <a:pt x="1014" y="60"/>
                  </a:lnTo>
                  <a:lnTo>
                    <a:pt x="1021" y="60"/>
                  </a:lnTo>
                  <a:lnTo>
                    <a:pt x="1036" y="48"/>
                  </a:lnTo>
                  <a:lnTo>
                    <a:pt x="1044" y="42"/>
                  </a:lnTo>
                  <a:lnTo>
                    <a:pt x="1051" y="48"/>
                  </a:lnTo>
                  <a:lnTo>
                    <a:pt x="1059" y="48"/>
                  </a:lnTo>
                  <a:lnTo>
                    <a:pt x="1074" y="30"/>
                  </a:lnTo>
                  <a:lnTo>
                    <a:pt x="1081" y="24"/>
                  </a:lnTo>
                  <a:lnTo>
                    <a:pt x="1089" y="30"/>
                  </a:lnTo>
                  <a:lnTo>
                    <a:pt x="1096" y="24"/>
                  </a:lnTo>
                  <a:lnTo>
                    <a:pt x="1111" y="30"/>
                  </a:lnTo>
                  <a:lnTo>
                    <a:pt x="1118" y="42"/>
                  </a:lnTo>
                  <a:lnTo>
                    <a:pt x="1126" y="30"/>
                  </a:lnTo>
                  <a:lnTo>
                    <a:pt x="1133" y="36"/>
                  </a:lnTo>
                  <a:lnTo>
                    <a:pt x="1148" y="42"/>
                  </a:lnTo>
                  <a:lnTo>
                    <a:pt x="1156" y="24"/>
                  </a:lnTo>
                  <a:lnTo>
                    <a:pt x="1163" y="0"/>
                  </a:lnTo>
                  <a:lnTo>
                    <a:pt x="1171" y="18"/>
                  </a:lnTo>
                </a:path>
              </a:pathLst>
            </a:custGeom>
            <a:noFill/>
            <a:ln w="127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70" name="Freeform 81"/>
            <p:cNvSpPr>
              <a:spLocks/>
            </p:cNvSpPr>
            <p:nvPr/>
          </p:nvSpPr>
          <p:spPr bwMode="auto">
            <a:xfrm>
              <a:off x="1665673" y="949433"/>
              <a:ext cx="1367361" cy="163890"/>
            </a:xfrm>
            <a:custGeom>
              <a:avLst/>
              <a:gdLst/>
              <a:ahLst/>
              <a:cxnLst>
                <a:cxn ang="0">
                  <a:pos x="22" y="78"/>
                </a:cxn>
                <a:cxn ang="0">
                  <a:pos x="44" y="72"/>
                </a:cxn>
                <a:cxn ang="0">
                  <a:pos x="74" y="72"/>
                </a:cxn>
                <a:cxn ang="0">
                  <a:pos x="104" y="60"/>
                </a:cxn>
                <a:cxn ang="0">
                  <a:pos x="134" y="42"/>
                </a:cxn>
                <a:cxn ang="0">
                  <a:pos x="156" y="72"/>
                </a:cxn>
                <a:cxn ang="0">
                  <a:pos x="186" y="54"/>
                </a:cxn>
                <a:cxn ang="0">
                  <a:pos x="216" y="48"/>
                </a:cxn>
                <a:cxn ang="0">
                  <a:pos x="238" y="36"/>
                </a:cxn>
                <a:cxn ang="0">
                  <a:pos x="268" y="36"/>
                </a:cxn>
                <a:cxn ang="0">
                  <a:pos x="298" y="12"/>
                </a:cxn>
                <a:cxn ang="0">
                  <a:pos x="328" y="18"/>
                </a:cxn>
                <a:cxn ang="0">
                  <a:pos x="350" y="36"/>
                </a:cxn>
                <a:cxn ang="0">
                  <a:pos x="380" y="18"/>
                </a:cxn>
                <a:cxn ang="0">
                  <a:pos x="410" y="18"/>
                </a:cxn>
                <a:cxn ang="0">
                  <a:pos x="440" y="24"/>
                </a:cxn>
                <a:cxn ang="0">
                  <a:pos x="462" y="42"/>
                </a:cxn>
                <a:cxn ang="0">
                  <a:pos x="492" y="36"/>
                </a:cxn>
                <a:cxn ang="0">
                  <a:pos x="522" y="36"/>
                </a:cxn>
                <a:cxn ang="0">
                  <a:pos x="544" y="30"/>
                </a:cxn>
                <a:cxn ang="0">
                  <a:pos x="574" y="18"/>
                </a:cxn>
                <a:cxn ang="0">
                  <a:pos x="604" y="24"/>
                </a:cxn>
                <a:cxn ang="0">
                  <a:pos x="633" y="18"/>
                </a:cxn>
                <a:cxn ang="0">
                  <a:pos x="656" y="30"/>
                </a:cxn>
                <a:cxn ang="0">
                  <a:pos x="686" y="36"/>
                </a:cxn>
                <a:cxn ang="0">
                  <a:pos x="715" y="24"/>
                </a:cxn>
                <a:cxn ang="0">
                  <a:pos x="738" y="36"/>
                </a:cxn>
                <a:cxn ang="0">
                  <a:pos x="768" y="30"/>
                </a:cxn>
                <a:cxn ang="0">
                  <a:pos x="798" y="30"/>
                </a:cxn>
                <a:cxn ang="0">
                  <a:pos x="827" y="36"/>
                </a:cxn>
                <a:cxn ang="0">
                  <a:pos x="850" y="48"/>
                </a:cxn>
                <a:cxn ang="0">
                  <a:pos x="880" y="12"/>
                </a:cxn>
                <a:cxn ang="0">
                  <a:pos x="909" y="24"/>
                </a:cxn>
                <a:cxn ang="0">
                  <a:pos x="932" y="30"/>
                </a:cxn>
                <a:cxn ang="0">
                  <a:pos x="962" y="48"/>
                </a:cxn>
                <a:cxn ang="0">
                  <a:pos x="991" y="42"/>
                </a:cxn>
                <a:cxn ang="0">
                  <a:pos x="1021" y="18"/>
                </a:cxn>
                <a:cxn ang="0">
                  <a:pos x="1044" y="18"/>
                </a:cxn>
                <a:cxn ang="0">
                  <a:pos x="1073" y="6"/>
                </a:cxn>
                <a:cxn ang="0">
                  <a:pos x="1103" y="12"/>
                </a:cxn>
                <a:cxn ang="0">
                  <a:pos x="1133" y="12"/>
                </a:cxn>
                <a:cxn ang="0">
                  <a:pos x="1155" y="12"/>
                </a:cxn>
              </a:cxnLst>
              <a:rect l="0" t="0" r="r" b="b"/>
              <a:pathLst>
                <a:path w="1178" h="90">
                  <a:moveTo>
                    <a:pt x="0" y="78"/>
                  </a:moveTo>
                  <a:lnTo>
                    <a:pt x="7" y="78"/>
                  </a:lnTo>
                  <a:lnTo>
                    <a:pt x="22" y="78"/>
                  </a:lnTo>
                  <a:lnTo>
                    <a:pt x="29" y="78"/>
                  </a:lnTo>
                  <a:lnTo>
                    <a:pt x="37" y="90"/>
                  </a:lnTo>
                  <a:lnTo>
                    <a:pt x="44" y="72"/>
                  </a:lnTo>
                  <a:lnTo>
                    <a:pt x="59" y="60"/>
                  </a:lnTo>
                  <a:lnTo>
                    <a:pt x="67" y="60"/>
                  </a:lnTo>
                  <a:lnTo>
                    <a:pt x="74" y="72"/>
                  </a:lnTo>
                  <a:lnTo>
                    <a:pt x="82" y="48"/>
                  </a:lnTo>
                  <a:lnTo>
                    <a:pt x="97" y="66"/>
                  </a:lnTo>
                  <a:lnTo>
                    <a:pt x="104" y="60"/>
                  </a:lnTo>
                  <a:lnTo>
                    <a:pt x="111" y="60"/>
                  </a:lnTo>
                  <a:lnTo>
                    <a:pt x="119" y="60"/>
                  </a:lnTo>
                  <a:lnTo>
                    <a:pt x="134" y="42"/>
                  </a:lnTo>
                  <a:lnTo>
                    <a:pt x="141" y="54"/>
                  </a:lnTo>
                  <a:lnTo>
                    <a:pt x="149" y="48"/>
                  </a:lnTo>
                  <a:lnTo>
                    <a:pt x="156" y="72"/>
                  </a:lnTo>
                  <a:lnTo>
                    <a:pt x="171" y="66"/>
                  </a:lnTo>
                  <a:lnTo>
                    <a:pt x="179" y="60"/>
                  </a:lnTo>
                  <a:lnTo>
                    <a:pt x="186" y="54"/>
                  </a:lnTo>
                  <a:lnTo>
                    <a:pt x="193" y="48"/>
                  </a:lnTo>
                  <a:lnTo>
                    <a:pt x="208" y="36"/>
                  </a:lnTo>
                  <a:lnTo>
                    <a:pt x="216" y="48"/>
                  </a:lnTo>
                  <a:lnTo>
                    <a:pt x="223" y="36"/>
                  </a:lnTo>
                  <a:lnTo>
                    <a:pt x="231" y="36"/>
                  </a:lnTo>
                  <a:lnTo>
                    <a:pt x="238" y="36"/>
                  </a:lnTo>
                  <a:lnTo>
                    <a:pt x="253" y="36"/>
                  </a:lnTo>
                  <a:lnTo>
                    <a:pt x="261" y="30"/>
                  </a:lnTo>
                  <a:lnTo>
                    <a:pt x="268" y="36"/>
                  </a:lnTo>
                  <a:lnTo>
                    <a:pt x="276" y="30"/>
                  </a:lnTo>
                  <a:lnTo>
                    <a:pt x="290" y="18"/>
                  </a:lnTo>
                  <a:lnTo>
                    <a:pt x="298" y="12"/>
                  </a:lnTo>
                  <a:lnTo>
                    <a:pt x="305" y="24"/>
                  </a:lnTo>
                  <a:lnTo>
                    <a:pt x="313" y="42"/>
                  </a:lnTo>
                  <a:lnTo>
                    <a:pt x="328" y="18"/>
                  </a:lnTo>
                  <a:lnTo>
                    <a:pt x="335" y="30"/>
                  </a:lnTo>
                  <a:lnTo>
                    <a:pt x="343" y="36"/>
                  </a:lnTo>
                  <a:lnTo>
                    <a:pt x="350" y="36"/>
                  </a:lnTo>
                  <a:lnTo>
                    <a:pt x="365" y="18"/>
                  </a:lnTo>
                  <a:lnTo>
                    <a:pt x="372" y="24"/>
                  </a:lnTo>
                  <a:lnTo>
                    <a:pt x="380" y="18"/>
                  </a:lnTo>
                  <a:lnTo>
                    <a:pt x="387" y="12"/>
                  </a:lnTo>
                  <a:lnTo>
                    <a:pt x="402" y="6"/>
                  </a:lnTo>
                  <a:lnTo>
                    <a:pt x="410" y="18"/>
                  </a:lnTo>
                  <a:lnTo>
                    <a:pt x="417" y="18"/>
                  </a:lnTo>
                  <a:lnTo>
                    <a:pt x="425" y="24"/>
                  </a:lnTo>
                  <a:lnTo>
                    <a:pt x="440" y="24"/>
                  </a:lnTo>
                  <a:lnTo>
                    <a:pt x="447" y="30"/>
                  </a:lnTo>
                  <a:lnTo>
                    <a:pt x="454" y="24"/>
                  </a:lnTo>
                  <a:lnTo>
                    <a:pt x="462" y="42"/>
                  </a:lnTo>
                  <a:lnTo>
                    <a:pt x="469" y="30"/>
                  </a:lnTo>
                  <a:lnTo>
                    <a:pt x="484" y="48"/>
                  </a:lnTo>
                  <a:lnTo>
                    <a:pt x="492" y="36"/>
                  </a:lnTo>
                  <a:lnTo>
                    <a:pt x="499" y="42"/>
                  </a:lnTo>
                  <a:lnTo>
                    <a:pt x="507" y="48"/>
                  </a:lnTo>
                  <a:lnTo>
                    <a:pt x="522" y="36"/>
                  </a:lnTo>
                  <a:lnTo>
                    <a:pt x="529" y="30"/>
                  </a:lnTo>
                  <a:lnTo>
                    <a:pt x="537" y="24"/>
                  </a:lnTo>
                  <a:lnTo>
                    <a:pt x="544" y="30"/>
                  </a:lnTo>
                  <a:lnTo>
                    <a:pt x="559" y="24"/>
                  </a:lnTo>
                  <a:lnTo>
                    <a:pt x="566" y="24"/>
                  </a:lnTo>
                  <a:lnTo>
                    <a:pt x="574" y="18"/>
                  </a:lnTo>
                  <a:lnTo>
                    <a:pt x="581" y="12"/>
                  </a:lnTo>
                  <a:lnTo>
                    <a:pt x="596" y="12"/>
                  </a:lnTo>
                  <a:lnTo>
                    <a:pt x="604" y="24"/>
                  </a:lnTo>
                  <a:lnTo>
                    <a:pt x="611" y="24"/>
                  </a:lnTo>
                  <a:lnTo>
                    <a:pt x="619" y="36"/>
                  </a:lnTo>
                  <a:lnTo>
                    <a:pt x="633" y="18"/>
                  </a:lnTo>
                  <a:lnTo>
                    <a:pt x="641" y="54"/>
                  </a:lnTo>
                  <a:lnTo>
                    <a:pt x="648" y="42"/>
                  </a:lnTo>
                  <a:lnTo>
                    <a:pt x="656" y="30"/>
                  </a:lnTo>
                  <a:lnTo>
                    <a:pt x="671" y="30"/>
                  </a:lnTo>
                  <a:lnTo>
                    <a:pt x="678" y="30"/>
                  </a:lnTo>
                  <a:lnTo>
                    <a:pt x="686" y="36"/>
                  </a:lnTo>
                  <a:lnTo>
                    <a:pt x="693" y="12"/>
                  </a:lnTo>
                  <a:lnTo>
                    <a:pt x="701" y="30"/>
                  </a:lnTo>
                  <a:lnTo>
                    <a:pt x="715" y="24"/>
                  </a:lnTo>
                  <a:lnTo>
                    <a:pt x="723" y="36"/>
                  </a:lnTo>
                  <a:lnTo>
                    <a:pt x="730" y="24"/>
                  </a:lnTo>
                  <a:lnTo>
                    <a:pt x="738" y="36"/>
                  </a:lnTo>
                  <a:lnTo>
                    <a:pt x="753" y="12"/>
                  </a:lnTo>
                  <a:lnTo>
                    <a:pt x="760" y="24"/>
                  </a:lnTo>
                  <a:lnTo>
                    <a:pt x="768" y="30"/>
                  </a:lnTo>
                  <a:lnTo>
                    <a:pt x="775" y="18"/>
                  </a:lnTo>
                  <a:lnTo>
                    <a:pt x="790" y="36"/>
                  </a:lnTo>
                  <a:lnTo>
                    <a:pt x="798" y="30"/>
                  </a:lnTo>
                  <a:lnTo>
                    <a:pt x="805" y="48"/>
                  </a:lnTo>
                  <a:lnTo>
                    <a:pt x="812" y="24"/>
                  </a:lnTo>
                  <a:lnTo>
                    <a:pt x="827" y="36"/>
                  </a:lnTo>
                  <a:lnTo>
                    <a:pt x="835" y="24"/>
                  </a:lnTo>
                  <a:lnTo>
                    <a:pt x="842" y="30"/>
                  </a:lnTo>
                  <a:lnTo>
                    <a:pt x="850" y="48"/>
                  </a:lnTo>
                  <a:lnTo>
                    <a:pt x="865" y="42"/>
                  </a:lnTo>
                  <a:lnTo>
                    <a:pt x="872" y="24"/>
                  </a:lnTo>
                  <a:lnTo>
                    <a:pt x="880" y="12"/>
                  </a:lnTo>
                  <a:lnTo>
                    <a:pt x="887" y="30"/>
                  </a:lnTo>
                  <a:lnTo>
                    <a:pt x="902" y="36"/>
                  </a:lnTo>
                  <a:lnTo>
                    <a:pt x="909" y="24"/>
                  </a:lnTo>
                  <a:lnTo>
                    <a:pt x="917" y="30"/>
                  </a:lnTo>
                  <a:lnTo>
                    <a:pt x="924" y="36"/>
                  </a:lnTo>
                  <a:lnTo>
                    <a:pt x="932" y="30"/>
                  </a:lnTo>
                  <a:lnTo>
                    <a:pt x="947" y="30"/>
                  </a:lnTo>
                  <a:lnTo>
                    <a:pt x="954" y="48"/>
                  </a:lnTo>
                  <a:lnTo>
                    <a:pt x="962" y="48"/>
                  </a:lnTo>
                  <a:lnTo>
                    <a:pt x="969" y="48"/>
                  </a:lnTo>
                  <a:lnTo>
                    <a:pt x="984" y="42"/>
                  </a:lnTo>
                  <a:lnTo>
                    <a:pt x="991" y="42"/>
                  </a:lnTo>
                  <a:lnTo>
                    <a:pt x="999" y="36"/>
                  </a:lnTo>
                  <a:lnTo>
                    <a:pt x="1006" y="36"/>
                  </a:lnTo>
                  <a:lnTo>
                    <a:pt x="1021" y="18"/>
                  </a:lnTo>
                  <a:lnTo>
                    <a:pt x="1029" y="24"/>
                  </a:lnTo>
                  <a:lnTo>
                    <a:pt x="1036" y="18"/>
                  </a:lnTo>
                  <a:lnTo>
                    <a:pt x="1044" y="18"/>
                  </a:lnTo>
                  <a:lnTo>
                    <a:pt x="1059" y="6"/>
                  </a:lnTo>
                  <a:lnTo>
                    <a:pt x="1066" y="18"/>
                  </a:lnTo>
                  <a:lnTo>
                    <a:pt x="1073" y="6"/>
                  </a:lnTo>
                  <a:lnTo>
                    <a:pt x="1081" y="12"/>
                  </a:lnTo>
                  <a:lnTo>
                    <a:pt x="1096" y="6"/>
                  </a:lnTo>
                  <a:lnTo>
                    <a:pt x="1103" y="12"/>
                  </a:lnTo>
                  <a:lnTo>
                    <a:pt x="1111" y="0"/>
                  </a:lnTo>
                  <a:lnTo>
                    <a:pt x="1118" y="18"/>
                  </a:lnTo>
                  <a:lnTo>
                    <a:pt x="1133" y="12"/>
                  </a:lnTo>
                  <a:lnTo>
                    <a:pt x="1141" y="12"/>
                  </a:lnTo>
                  <a:lnTo>
                    <a:pt x="1148" y="12"/>
                  </a:lnTo>
                  <a:lnTo>
                    <a:pt x="1155" y="12"/>
                  </a:lnTo>
                  <a:lnTo>
                    <a:pt x="1163" y="6"/>
                  </a:lnTo>
                  <a:lnTo>
                    <a:pt x="1178" y="6"/>
                  </a:lnTo>
                </a:path>
              </a:pathLst>
            </a:custGeom>
            <a:noFill/>
            <a:ln w="127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71" name="Freeform 82"/>
            <p:cNvSpPr>
              <a:spLocks/>
            </p:cNvSpPr>
            <p:nvPr/>
          </p:nvSpPr>
          <p:spPr bwMode="auto">
            <a:xfrm>
              <a:off x="3033034" y="752765"/>
              <a:ext cx="1021458" cy="207594"/>
            </a:xfrm>
            <a:custGeom>
              <a:avLst/>
              <a:gdLst/>
              <a:ahLst/>
              <a:cxnLst>
                <a:cxn ang="0">
                  <a:pos x="7" y="102"/>
                </a:cxn>
                <a:cxn ang="0">
                  <a:pos x="22" y="108"/>
                </a:cxn>
                <a:cxn ang="0">
                  <a:pos x="45" y="102"/>
                </a:cxn>
                <a:cxn ang="0">
                  <a:pos x="59" y="96"/>
                </a:cxn>
                <a:cxn ang="0">
                  <a:pos x="82" y="84"/>
                </a:cxn>
                <a:cxn ang="0">
                  <a:pos x="97" y="66"/>
                </a:cxn>
                <a:cxn ang="0">
                  <a:pos x="119" y="78"/>
                </a:cxn>
                <a:cxn ang="0">
                  <a:pos x="134" y="72"/>
                </a:cxn>
                <a:cxn ang="0">
                  <a:pos x="156" y="72"/>
                </a:cxn>
                <a:cxn ang="0">
                  <a:pos x="171" y="66"/>
                </a:cxn>
                <a:cxn ang="0">
                  <a:pos x="194" y="78"/>
                </a:cxn>
                <a:cxn ang="0">
                  <a:pos x="209" y="54"/>
                </a:cxn>
                <a:cxn ang="0">
                  <a:pos x="231" y="60"/>
                </a:cxn>
                <a:cxn ang="0">
                  <a:pos x="246" y="48"/>
                </a:cxn>
                <a:cxn ang="0">
                  <a:pos x="268" y="48"/>
                </a:cxn>
                <a:cxn ang="0">
                  <a:pos x="283" y="42"/>
                </a:cxn>
                <a:cxn ang="0">
                  <a:pos x="306" y="60"/>
                </a:cxn>
                <a:cxn ang="0">
                  <a:pos x="320" y="54"/>
                </a:cxn>
                <a:cxn ang="0">
                  <a:pos x="343" y="42"/>
                </a:cxn>
                <a:cxn ang="0">
                  <a:pos x="358" y="36"/>
                </a:cxn>
                <a:cxn ang="0">
                  <a:pos x="380" y="42"/>
                </a:cxn>
                <a:cxn ang="0">
                  <a:pos x="395" y="18"/>
                </a:cxn>
                <a:cxn ang="0">
                  <a:pos x="417" y="24"/>
                </a:cxn>
                <a:cxn ang="0">
                  <a:pos x="432" y="18"/>
                </a:cxn>
                <a:cxn ang="0">
                  <a:pos x="447" y="24"/>
                </a:cxn>
                <a:cxn ang="0">
                  <a:pos x="470" y="18"/>
                </a:cxn>
                <a:cxn ang="0">
                  <a:pos x="485" y="36"/>
                </a:cxn>
                <a:cxn ang="0">
                  <a:pos x="507" y="36"/>
                </a:cxn>
                <a:cxn ang="0">
                  <a:pos x="522" y="24"/>
                </a:cxn>
                <a:cxn ang="0">
                  <a:pos x="544" y="24"/>
                </a:cxn>
                <a:cxn ang="0">
                  <a:pos x="559" y="48"/>
                </a:cxn>
                <a:cxn ang="0">
                  <a:pos x="581" y="12"/>
                </a:cxn>
                <a:cxn ang="0">
                  <a:pos x="596" y="36"/>
                </a:cxn>
                <a:cxn ang="0">
                  <a:pos x="619" y="30"/>
                </a:cxn>
                <a:cxn ang="0">
                  <a:pos x="634" y="30"/>
                </a:cxn>
                <a:cxn ang="0">
                  <a:pos x="656" y="24"/>
                </a:cxn>
                <a:cxn ang="0">
                  <a:pos x="671" y="42"/>
                </a:cxn>
                <a:cxn ang="0">
                  <a:pos x="693" y="48"/>
                </a:cxn>
                <a:cxn ang="0">
                  <a:pos x="708" y="60"/>
                </a:cxn>
                <a:cxn ang="0">
                  <a:pos x="731" y="42"/>
                </a:cxn>
                <a:cxn ang="0">
                  <a:pos x="746" y="30"/>
                </a:cxn>
                <a:cxn ang="0">
                  <a:pos x="768" y="48"/>
                </a:cxn>
                <a:cxn ang="0">
                  <a:pos x="783" y="18"/>
                </a:cxn>
                <a:cxn ang="0">
                  <a:pos x="805" y="36"/>
                </a:cxn>
                <a:cxn ang="0">
                  <a:pos x="820" y="30"/>
                </a:cxn>
                <a:cxn ang="0">
                  <a:pos x="842" y="24"/>
                </a:cxn>
                <a:cxn ang="0">
                  <a:pos x="857" y="48"/>
                </a:cxn>
                <a:cxn ang="0">
                  <a:pos x="880" y="24"/>
                </a:cxn>
              </a:cxnLst>
              <a:rect l="0" t="0" r="r" b="b"/>
              <a:pathLst>
                <a:path w="880" h="114">
                  <a:moveTo>
                    <a:pt x="0" y="114"/>
                  </a:moveTo>
                  <a:lnTo>
                    <a:pt x="7" y="102"/>
                  </a:lnTo>
                  <a:lnTo>
                    <a:pt x="15" y="102"/>
                  </a:lnTo>
                  <a:lnTo>
                    <a:pt x="22" y="108"/>
                  </a:lnTo>
                  <a:lnTo>
                    <a:pt x="37" y="102"/>
                  </a:lnTo>
                  <a:lnTo>
                    <a:pt x="45" y="102"/>
                  </a:lnTo>
                  <a:lnTo>
                    <a:pt x="52" y="102"/>
                  </a:lnTo>
                  <a:lnTo>
                    <a:pt x="59" y="96"/>
                  </a:lnTo>
                  <a:lnTo>
                    <a:pt x="74" y="108"/>
                  </a:lnTo>
                  <a:lnTo>
                    <a:pt x="82" y="84"/>
                  </a:lnTo>
                  <a:lnTo>
                    <a:pt x="89" y="102"/>
                  </a:lnTo>
                  <a:lnTo>
                    <a:pt x="97" y="66"/>
                  </a:lnTo>
                  <a:lnTo>
                    <a:pt x="112" y="78"/>
                  </a:lnTo>
                  <a:lnTo>
                    <a:pt x="119" y="78"/>
                  </a:lnTo>
                  <a:lnTo>
                    <a:pt x="127" y="84"/>
                  </a:lnTo>
                  <a:lnTo>
                    <a:pt x="134" y="72"/>
                  </a:lnTo>
                  <a:lnTo>
                    <a:pt x="149" y="72"/>
                  </a:lnTo>
                  <a:lnTo>
                    <a:pt x="156" y="72"/>
                  </a:lnTo>
                  <a:lnTo>
                    <a:pt x="164" y="60"/>
                  </a:lnTo>
                  <a:lnTo>
                    <a:pt x="171" y="66"/>
                  </a:lnTo>
                  <a:lnTo>
                    <a:pt x="186" y="48"/>
                  </a:lnTo>
                  <a:lnTo>
                    <a:pt x="194" y="78"/>
                  </a:lnTo>
                  <a:lnTo>
                    <a:pt x="201" y="66"/>
                  </a:lnTo>
                  <a:lnTo>
                    <a:pt x="209" y="54"/>
                  </a:lnTo>
                  <a:lnTo>
                    <a:pt x="216" y="66"/>
                  </a:lnTo>
                  <a:lnTo>
                    <a:pt x="231" y="60"/>
                  </a:lnTo>
                  <a:lnTo>
                    <a:pt x="238" y="60"/>
                  </a:lnTo>
                  <a:lnTo>
                    <a:pt x="246" y="48"/>
                  </a:lnTo>
                  <a:lnTo>
                    <a:pt x="253" y="48"/>
                  </a:lnTo>
                  <a:lnTo>
                    <a:pt x="268" y="48"/>
                  </a:lnTo>
                  <a:lnTo>
                    <a:pt x="276" y="54"/>
                  </a:lnTo>
                  <a:lnTo>
                    <a:pt x="283" y="42"/>
                  </a:lnTo>
                  <a:lnTo>
                    <a:pt x="291" y="48"/>
                  </a:lnTo>
                  <a:lnTo>
                    <a:pt x="306" y="60"/>
                  </a:lnTo>
                  <a:lnTo>
                    <a:pt x="313" y="54"/>
                  </a:lnTo>
                  <a:lnTo>
                    <a:pt x="320" y="54"/>
                  </a:lnTo>
                  <a:lnTo>
                    <a:pt x="328" y="48"/>
                  </a:lnTo>
                  <a:lnTo>
                    <a:pt x="343" y="42"/>
                  </a:lnTo>
                  <a:lnTo>
                    <a:pt x="350" y="54"/>
                  </a:lnTo>
                  <a:lnTo>
                    <a:pt x="358" y="36"/>
                  </a:lnTo>
                  <a:lnTo>
                    <a:pt x="365" y="48"/>
                  </a:lnTo>
                  <a:lnTo>
                    <a:pt x="380" y="42"/>
                  </a:lnTo>
                  <a:lnTo>
                    <a:pt x="388" y="36"/>
                  </a:lnTo>
                  <a:lnTo>
                    <a:pt x="395" y="18"/>
                  </a:lnTo>
                  <a:lnTo>
                    <a:pt x="403" y="0"/>
                  </a:lnTo>
                  <a:lnTo>
                    <a:pt x="417" y="24"/>
                  </a:lnTo>
                  <a:lnTo>
                    <a:pt x="425" y="30"/>
                  </a:lnTo>
                  <a:lnTo>
                    <a:pt x="432" y="18"/>
                  </a:lnTo>
                  <a:lnTo>
                    <a:pt x="440" y="24"/>
                  </a:lnTo>
                  <a:lnTo>
                    <a:pt x="447" y="24"/>
                  </a:lnTo>
                  <a:lnTo>
                    <a:pt x="462" y="24"/>
                  </a:lnTo>
                  <a:lnTo>
                    <a:pt x="470" y="18"/>
                  </a:lnTo>
                  <a:lnTo>
                    <a:pt x="477" y="18"/>
                  </a:lnTo>
                  <a:lnTo>
                    <a:pt x="485" y="36"/>
                  </a:lnTo>
                  <a:lnTo>
                    <a:pt x="499" y="30"/>
                  </a:lnTo>
                  <a:lnTo>
                    <a:pt x="507" y="36"/>
                  </a:lnTo>
                  <a:lnTo>
                    <a:pt x="514" y="24"/>
                  </a:lnTo>
                  <a:lnTo>
                    <a:pt x="522" y="24"/>
                  </a:lnTo>
                  <a:lnTo>
                    <a:pt x="537" y="36"/>
                  </a:lnTo>
                  <a:lnTo>
                    <a:pt x="544" y="24"/>
                  </a:lnTo>
                  <a:lnTo>
                    <a:pt x="552" y="36"/>
                  </a:lnTo>
                  <a:lnTo>
                    <a:pt x="559" y="48"/>
                  </a:lnTo>
                  <a:lnTo>
                    <a:pt x="574" y="24"/>
                  </a:lnTo>
                  <a:lnTo>
                    <a:pt x="581" y="12"/>
                  </a:lnTo>
                  <a:lnTo>
                    <a:pt x="589" y="42"/>
                  </a:lnTo>
                  <a:lnTo>
                    <a:pt x="596" y="36"/>
                  </a:lnTo>
                  <a:lnTo>
                    <a:pt x="611" y="48"/>
                  </a:lnTo>
                  <a:lnTo>
                    <a:pt x="619" y="30"/>
                  </a:lnTo>
                  <a:lnTo>
                    <a:pt x="626" y="42"/>
                  </a:lnTo>
                  <a:lnTo>
                    <a:pt x="634" y="30"/>
                  </a:lnTo>
                  <a:lnTo>
                    <a:pt x="649" y="24"/>
                  </a:lnTo>
                  <a:lnTo>
                    <a:pt x="656" y="24"/>
                  </a:lnTo>
                  <a:lnTo>
                    <a:pt x="664" y="42"/>
                  </a:lnTo>
                  <a:lnTo>
                    <a:pt x="671" y="42"/>
                  </a:lnTo>
                  <a:lnTo>
                    <a:pt x="678" y="36"/>
                  </a:lnTo>
                  <a:lnTo>
                    <a:pt x="693" y="48"/>
                  </a:lnTo>
                  <a:lnTo>
                    <a:pt x="701" y="42"/>
                  </a:lnTo>
                  <a:lnTo>
                    <a:pt x="708" y="60"/>
                  </a:lnTo>
                  <a:lnTo>
                    <a:pt x="716" y="36"/>
                  </a:lnTo>
                  <a:lnTo>
                    <a:pt x="731" y="42"/>
                  </a:lnTo>
                  <a:lnTo>
                    <a:pt x="738" y="30"/>
                  </a:lnTo>
                  <a:lnTo>
                    <a:pt x="746" y="30"/>
                  </a:lnTo>
                  <a:lnTo>
                    <a:pt x="753" y="48"/>
                  </a:lnTo>
                  <a:lnTo>
                    <a:pt x="768" y="48"/>
                  </a:lnTo>
                  <a:lnTo>
                    <a:pt x="775" y="48"/>
                  </a:lnTo>
                  <a:lnTo>
                    <a:pt x="783" y="18"/>
                  </a:lnTo>
                  <a:lnTo>
                    <a:pt x="790" y="30"/>
                  </a:lnTo>
                  <a:lnTo>
                    <a:pt x="805" y="36"/>
                  </a:lnTo>
                  <a:lnTo>
                    <a:pt x="813" y="24"/>
                  </a:lnTo>
                  <a:lnTo>
                    <a:pt x="820" y="30"/>
                  </a:lnTo>
                  <a:lnTo>
                    <a:pt x="828" y="24"/>
                  </a:lnTo>
                  <a:lnTo>
                    <a:pt x="842" y="24"/>
                  </a:lnTo>
                  <a:lnTo>
                    <a:pt x="850" y="24"/>
                  </a:lnTo>
                  <a:lnTo>
                    <a:pt x="857" y="48"/>
                  </a:lnTo>
                  <a:lnTo>
                    <a:pt x="865" y="42"/>
                  </a:lnTo>
                  <a:lnTo>
                    <a:pt x="880" y="24"/>
                  </a:lnTo>
                </a:path>
              </a:pathLst>
            </a:custGeom>
            <a:noFill/>
            <a:ln w="127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72" name="Freeform 83"/>
            <p:cNvSpPr>
              <a:spLocks/>
            </p:cNvSpPr>
            <p:nvPr/>
          </p:nvSpPr>
          <p:spPr bwMode="auto">
            <a:xfrm>
              <a:off x="306437" y="785542"/>
              <a:ext cx="1359235" cy="568151"/>
            </a:xfrm>
            <a:custGeom>
              <a:avLst/>
              <a:gdLst/>
              <a:ahLst/>
              <a:cxnLst>
                <a:cxn ang="0">
                  <a:pos x="15" y="282"/>
                </a:cxn>
                <a:cxn ang="0">
                  <a:pos x="45" y="288"/>
                </a:cxn>
                <a:cxn ang="0">
                  <a:pos x="74" y="282"/>
                </a:cxn>
                <a:cxn ang="0">
                  <a:pos x="97" y="276"/>
                </a:cxn>
                <a:cxn ang="0">
                  <a:pos x="127" y="282"/>
                </a:cxn>
                <a:cxn ang="0">
                  <a:pos x="156" y="246"/>
                </a:cxn>
                <a:cxn ang="0">
                  <a:pos x="186" y="282"/>
                </a:cxn>
                <a:cxn ang="0">
                  <a:pos x="209" y="282"/>
                </a:cxn>
                <a:cxn ang="0">
                  <a:pos x="238" y="240"/>
                </a:cxn>
                <a:cxn ang="0">
                  <a:pos x="268" y="282"/>
                </a:cxn>
                <a:cxn ang="0">
                  <a:pos x="291" y="54"/>
                </a:cxn>
                <a:cxn ang="0">
                  <a:pos x="320" y="54"/>
                </a:cxn>
                <a:cxn ang="0">
                  <a:pos x="350" y="84"/>
                </a:cxn>
                <a:cxn ang="0">
                  <a:pos x="380" y="84"/>
                </a:cxn>
                <a:cxn ang="0">
                  <a:pos x="403" y="84"/>
                </a:cxn>
                <a:cxn ang="0">
                  <a:pos x="432" y="78"/>
                </a:cxn>
                <a:cxn ang="0">
                  <a:pos x="462" y="48"/>
                </a:cxn>
                <a:cxn ang="0">
                  <a:pos x="485" y="78"/>
                </a:cxn>
                <a:cxn ang="0">
                  <a:pos x="514" y="48"/>
                </a:cxn>
                <a:cxn ang="0">
                  <a:pos x="544" y="0"/>
                </a:cxn>
                <a:cxn ang="0">
                  <a:pos x="574" y="54"/>
                </a:cxn>
                <a:cxn ang="0">
                  <a:pos x="596" y="0"/>
                </a:cxn>
                <a:cxn ang="0">
                  <a:pos x="626" y="0"/>
                </a:cxn>
                <a:cxn ang="0">
                  <a:pos x="656" y="198"/>
                </a:cxn>
                <a:cxn ang="0">
                  <a:pos x="686" y="282"/>
                </a:cxn>
                <a:cxn ang="0">
                  <a:pos x="708" y="240"/>
                </a:cxn>
                <a:cxn ang="0">
                  <a:pos x="738" y="276"/>
                </a:cxn>
                <a:cxn ang="0">
                  <a:pos x="768" y="252"/>
                </a:cxn>
                <a:cxn ang="0">
                  <a:pos x="790" y="240"/>
                </a:cxn>
                <a:cxn ang="0">
                  <a:pos x="820" y="240"/>
                </a:cxn>
                <a:cxn ang="0">
                  <a:pos x="850" y="282"/>
                </a:cxn>
                <a:cxn ang="0">
                  <a:pos x="880" y="276"/>
                </a:cxn>
                <a:cxn ang="0">
                  <a:pos x="902" y="282"/>
                </a:cxn>
                <a:cxn ang="0">
                  <a:pos x="932" y="276"/>
                </a:cxn>
                <a:cxn ang="0">
                  <a:pos x="962" y="276"/>
                </a:cxn>
                <a:cxn ang="0">
                  <a:pos x="984" y="306"/>
                </a:cxn>
                <a:cxn ang="0">
                  <a:pos x="1014" y="108"/>
                </a:cxn>
                <a:cxn ang="0">
                  <a:pos x="1044" y="48"/>
                </a:cxn>
                <a:cxn ang="0">
                  <a:pos x="1074" y="84"/>
                </a:cxn>
                <a:cxn ang="0">
                  <a:pos x="1096" y="48"/>
                </a:cxn>
                <a:cxn ang="0">
                  <a:pos x="1126" y="42"/>
                </a:cxn>
                <a:cxn ang="0">
                  <a:pos x="1156" y="72"/>
                </a:cxn>
              </a:cxnLst>
              <a:rect l="0" t="0" r="r" b="b"/>
              <a:pathLst>
                <a:path w="1171" h="312">
                  <a:moveTo>
                    <a:pt x="0" y="306"/>
                  </a:moveTo>
                  <a:lnTo>
                    <a:pt x="7" y="312"/>
                  </a:lnTo>
                  <a:lnTo>
                    <a:pt x="15" y="282"/>
                  </a:lnTo>
                  <a:lnTo>
                    <a:pt x="22" y="306"/>
                  </a:lnTo>
                  <a:lnTo>
                    <a:pt x="37" y="312"/>
                  </a:lnTo>
                  <a:lnTo>
                    <a:pt x="45" y="288"/>
                  </a:lnTo>
                  <a:lnTo>
                    <a:pt x="52" y="312"/>
                  </a:lnTo>
                  <a:lnTo>
                    <a:pt x="59" y="282"/>
                  </a:lnTo>
                  <a:lnTo>
                    <a:pt x="74" y="282"/>
                  </a:lnTo>
                  <a:lnTo>
                    <a:pt x="82" y="276"/>
                  </a:lnTo>
                  <a:lnTo>
                    <a:pt x="89" y="276"/>
                  </a:lnTo>
                  <a:lnTo>
                    <a:pt x="97" y="276"/>
                  </a:lnTo>
                  <a:lnTo>
                    <a:pt x="112" y="282"/>
                  </a:lnTo>
                  <a:lnTo>
                    <a:pt x="119" y="282"/>
                  </a:lnTo>
                  <a:lnTo>
                    <a:pt x="127" y="282"/>
                  </a:lnTo>
                  <a:lnTo>
                    <a:pt x="134" y="282"/>
                  </a:lnTo>
                  <a:lnTo>
                    <a:pt x="149" y="282"/>
                  </a:lnTo>
                  <a:lnTo>
                    <a:pt x="156" y="246"/>
                  </a:lnTo>
                  <a:lnTo>
                    <a:pt x="164" y="276"/>
                  </a:lnTo>
                  <a:lnTo>
                    <a:pt x="171" y="276"/>
                  </a:lnTo>
                  <a:lnTo>
                    <a:pt x="186" y="282"/>
                  </a:lnTo>
                  <a:lnTo>
                    <a:pt x="194" y="246"/>
                  </a:lnTo>
                  <a:lnTo>
                    <a:pt x="201" y="282"/>
                  </a:lnTo>
                  <a:lnTo>
                    <a:pt x="209" y="282"/>
                  </a:lnTo>
                  <a:lnTo>
                    <a:pt x="224" y="246"/>
                  </a:lnTo>
                  <a:lnTo>
                    <a:pt x="231" y="246"/>
                  </a:lnTo>
                  <a:lnTo>
                    <a:pt x="238" y="240"/>
                  </a:lnTo>
                  <a:lnTo>
                    <a:pt x="246" y="276"/>
                  </a:lnTo>
                  <a:lnTo>
                    <a:pt x="253" y="240"/>
                  </a:lnTo>
                  <a:lnTo>
                    <a:pt x="268" y="282"/>
                  </a:lnTo>
                  <a:lnTo>
                    <a:pt x="276" y="84"/>
                  </a:lnTo>
                  <a:lnTo>
                    <a:pt x="283" y="54"/>
                  </a:lnTo>
                  <a:lnTo>
                    <a:pt x="291" y="54"/>
                  </a:lnTo>
                  <a:lnTo>
                    <a:pt x="306" y="54"/>
                  </a:lnTo>
                  <a:lnTo>
                    <a:pt x="313" y="84"/>
                  </a:lnTo>
                  <a:lnTo>
                    <a:pt x="320" y="54"/>
                  </a:lnTo>
                  <a:lnTo>
                    <a:pt x="328" y="84"/>
                  </a:lnTo>
                  <a:lnTo>
                    <a:pt x="343" y="84"/>
                  </a:lnTo>
                  <a:lnTo>
                    <a:pt x="350" y="84"/>
                  </a:lnTo>
                  <a:lnTo>
                    <a:pt x="358" y="84"/>
                  </a:lnTo>
                  <a:lnTo>
                    <a:pt x="365" y="84"/>
                  </a:lnTo>
                  <a:lnTo>
                    <a:pt x="380" y="84"/>
                  </a:lnTo>
                  <a:lnTo>
                    <a:pt x="388" y="108"/>
                  </a:lnTo>
                  <a:lnTo>
                    <a:pt x="395" y="84"/>
                  </a:lnTo>
                  <a:lnTo>
                    <a:pt x="403" y="84"/>
                  </a:lnTo>
                  <a:lnTo>
                    <a:pt x="417" y="54"/>
                  </a:lnTo>
                  <a:lnTo>
                    <a:pt x="425" y="78"/>
                  </a:lnTo>
                  <a:lnTo>
                    <a:pt x="432" y="78"/>
                  </a:lnTo>
                  <a:lnTo>
                    <a:pt x="440" y="48"/>
                  </a:lnTo>
                  <a:lnTo>
                    <a:pt x="455" y="48"/>
                  </a:lnTo>
                  <a:lnTo>
                    <a:pt x="462" y="48"/>
                  </a:lnTo>
                  <a:lnTo>
                    <a:pt x="470" y="48"/>
                  </a:lnTo>
                  <a:lnTo>
                    <a:pt x="477" y="48"/>
                  </a:lnTo>
                  <a:lnTo>
                    <a:pt x="485" y="78"/>
                  </a:lnTo>
                  <a:lnTo>
                    <a:pt x="499" y="78"/>
                  </a:lnTo>
                  <a:lnTo>
                    <a:pt x="507" y="48"/>
                  </a:lnTo>
                  <a:lnTo>
                    <a:pt x="514" y="48"/>
                  </a:lnTo>
                  <a:lnTo>
                    <a:pt x="522" y="48"/>
                  </a:lnTo>
                  <a:lnTo>
                    <a:pt x="537" y="48"/>
                  </a:lnTo>
                  <a:lnTo>
                    <a:pt x="544" y="0"/>
                  </a:lnTo>
                  <a:lnTo>
                    <a:pt x="552" y="42"/>
                  </a:lnTo>
                  <a:lnTo>
                    <a:pt x="559" y="84"/>
                  </a:lnTo>
                  <a:lnTo>
                    <a:pt x="574" y="54"/>
                  </a:lnTo>
                  <a:lnTo>
                    <a:pt x="581" y="0"/>
                  </a:lnTo>
                  <a:lnTo>
                    <a:pt x="589" y="48"/>
                  </a:lnTo>
                  <a:lnTo>
                    <a:pt x="596" y="0"/>
                  </a:lnTo>
                  <a:lnTo>
                    <a:pt x="611" y="0"/>
                  </a:lnTo>
                  <a:lnTo>
                    <a:pt x="619" y="0"/>
                  </a:lnTo>
                  <a:lnTo>
                    <a:pt x="626" y="0"/>
                  </a:lnTo>
                  <a:lnTo>
                    <a:pt x="634" y="0"/>
                  </a:lnTo>
                  <a:lnTo>
                    <a:pt x="649" y="204"/>
                  </a:lnTo>
                  <a:lnTo>
                    <a:pt x="656" y="198"/>
                  </a:lnTo>
                  <a:lnTo>
                    <a:pt x="664" y="276"/>
                  </a:lnTo>
                  <a:lnTo>
                    <a:pt x="671" y="276"/>
                  </a:lnTo>
                  <a:lnTo>
                    <a:pt x="686" y="282"/>
                  </a:lnTo>
                  <a:lnTo>
                    <a:pt x="693" y="282"/>
                  </a:lnTo>
                  <a:lnTo>
                    <a:pt x="701" y="240"/>
                  </a:lnTo>
                  <a:lnTo>
                    <a:pt x="708" y="240"/>
                  </a:lnTo>
                  <a:lnTo>
                    <a:pt x="716" y="276"/>
                  </a:lnTo>
                  <a:lnTo>
                    <a:pt x="731" y="246"/>
                  </a:lnTo>
                  <a:lnTo>
                    <a:pt x="738" y="276"/>
                  </a:lnTo>
                  <a:lnTo>
                    <a:pt x="746" y="306"/>
                  </a:lnTo>
                  <a:lnTo>
                    <a:pt x="753" y="312"/>
                  </a:lnTo>
                  <a:lnTo>
                    <a:pt x="768" y="252"/>
                  </a:lnTo>
                  <a:lnTo>
                    <a:pt x="775" y="276"/>
                  </a:lnTo>
                  <a:lnTo>
                    <a:pt x="783" y="246"/>
                  </a:lnTo>
                  <a:lnTo>
                    <a:pt x="790" y="240"/>
                  </a:lnTo>
                  <a:lnTo>
                    <a:pt x="805" y="240"/>
                  </a:lnTo>
                  <a:lnTo>
                    <a:pt x="813" y="240"/>
                  </a:lnTo>
                  <a:lnTo>
                    <a:pt x="820" y="240"/>
                  </a:lnTo>
                  <a:lnTo>
                    <a:pt x="828" y="240"/>
                  </a:lnTo>
                  <a:lnTo>
                    <a:pt x="842" y="282"/>
                  </a:lnTo>
                  <a:lnTo>
                    <a:pt x="850" y="282"/>
                  </a:lnTo>
                  <a:lnTo>
                    <a:pt x="857" y="240"/>
                  </a:lnTo>
                  <a:lnTo>
                    <a:pt x="865" y="276"/>
                  </a:lnTo>
                  <a:lnTo>
                    <a:pt x="880" y="276"/>
                  </a:lnTo>
                  <a:lnTo>
                    <a:pt x="887" y="276"/>
                  </a:lnTo>
                  <a:lnTo>
                    <a:pt x="895" y="282"/>
                  </a:lnTo>
                  <a:lnTo>
                    <a:pt x="902" y="282"/>
                  </a:lnTo>
                  <a:lnTo>
                    <a:pt x="917" y="246"/>
                  </a:lnTo>
                  <a:lnTo>
                    <a:pt x="925" y="276"/>
                  </a:lnTo>
                  <a:lnTo>
                    <a:pt x="932" y="276"/>
                  </a:lnTo>
                  <a:lnTo>
                    <a:pt x="939" y="240"/>
                  </a:lnTo>
                  <a:lnTo>
                    <a:pt x="947" y="240"/>
                  </a:lnTo>
                  <a:lnTo>
                    <a:pt x="962" y="276"/>
                  </a:lnTo>
                  <a:lnTo>
                    <a:pt x="969" y="276"/>
                  </a:lnTo>
                  <a:lnTo>
                    <a:pt x="977" y="276"/>
                  </a:lnTo>
                  <a:lnTo>
                    <a:pt x="984" y="306"/>
                  </a:lnTo>
                  <a:lnTo>
                    <a:pt x="999" y="306"/>
                  </a:lnTo>
                  <a:lnTo>
                    <a:pt x="1007" y="282"/>
                  </a:lnTo>
                  <a:lnTo>
                    <a:pt x="1014" y="108"/>
                  </a:lnTo>
                  <a:lnTo>
                    <a:pt x="1021" y="84"/>
                  </a:lnTo>
                  <a:lnTo>
                    <a:pt x="1036" y="54"/>
                  </a:lnTo>
                  <a:lnTo>
                    <a:pt x="1044" y="48"/>
                  </a:lnTo>
                  <a:lnTo>
                    <a:pt x="1051" y="48"/>
                  </a:lnTo>
                  <a:lnTo>
                    <a:pt x="1059" y="48"/>
                  </a:lnTo>
                  <a:lnTo>
                    <a:pt x="1074" y="84"/>
                  </a:lnTo>
                  <a:lnTo>
                    <a:pt x="1081" y="84"/>
                  </a:lnTo>
                  <a:lnTo>
                    <a:pt x="1089" y="54"/>
                  </a:lnTo>
                  <a:lnTo>
                    <a:pt x="1096" y="48"/>
                  </a:lnTo>
                  <a:lnTo>
                    <a:pt x="1111" y="48"/>
                  </a:lnTo>
                  <a:lnTo>
                    <a:pt x="1118" y="48"/>
                  </a:lnTo>
                  <a:lnTo>
                    <a:pt x="1126" y="42"/>
                  </a:lnTo>
                  <a:lnTo>
                    <a:pt x="1133" y="42"/>
                  </a:lnTo>
                  <a:lnTo>
                    <a:pt x="1148" y="42"/>
                  </a:lnTo>
                  <a:lnTo>
                    <a:pt x="1156" y="72"/>
                  </a:lnTo>
                  <a:lnTo>
                    <a:pt x="1163" y="48"/>
                  </a:lnTo>
                  <a:lnTo>
                    <a:pt x="1171" y="48"/>
                  </a:lnTo>
                </a:path>
              </a:pathLst>
            </a:custGeom>
            <a:noFill/>
            <a:ln w="127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73" name="Freeform 84"/>
            <p:cNvSpPr>
              <a:spLocks/>
            </p:cNvSpPr>
            <p:nvPr/>
          </p:nvSpPr>
          <p:spPr bwMode="auto">
            <a:xfrm>
              <a:off x="1665673" y="687210"/>
              <a:ext cx="1367361" cy="655559"/>
            </a:xfrm>
            <a:custGeom>
              <a:avLst/>
              <a:gdLst/>
              <a:ahLst/>
              <a:cxnLst>
                <a:cxn ang="0">
                  <a:pos x="22" y="96"/>
                </a:cxn>
                <a:cxn ang="0">
                  <a:pos x="44" y="54"/>
                </a:cxn>
                <a:cxn ang="0">
                  <a:pos x="74" y="0"/>
                </a:cxn>
                <a:cxn ang="0">
                  <a:pos x="104" y="54"/>
                </a:cxn>
                <a:cxn ang="0">
                  <a:pos x="134" y="96"/>
                </a:cxn>
                <a:cxn ang="0">
                  <a:pos x="156" y="96"/>
                </a:cxn>
                <a:cxn ang="0">
                  <a:pos x="186" y="102"/>
                </a:cxn>
                <a:cxn ang="0">
                  <a:pos x="216" y="54"/>
                </a:cxn>
                <a:cxn ang="0">
                  <a:pos x="238" y="0"/>
                </a:cxn>
                <a:cxn ang="0">
                  <a:pos x="268" y="102"/>
                </a:cxn>
                <a:cxn ang="0">
                  <a:pos x="298" y="102"/>
                </a:cxn>
                <a:cxn ang="0">
                  <a:pos x="328" y="102"/>
                </a:cxn>
                <a:cxn ang="0">
                  <a:pos x="350" y="102"/>
                </a:cxn>
                <a:cxn ang="0">
                  <a:pos x="380" y="96"/>
                </a:cxn>
                <a:cxn ang="0">
                  <a:pos x="410" y="354"/>
                </a:cxn>
                <a:cxn ang="0">
                  <a:pos x="440" y="330"/>
                </a:cxn>
                <a:cxn ang="0">
                  <a:pos x="462" y="360"/>
                </a:cxn>
                <a:cxn ang="0">
                  <a:pos x="492" y="330"/>
                </a:cxn>
                <a:cxn ang="0">
                  <a:pos x="522" y="294"/>
                </a:cxn>
                <a:cxn ang="0">
                  <a:pos x="544" y="294"/>
                </a:cxn>
                <a:cxn ang="0">
                  <a:pos x="574" y="294"/>
                </a:cxn>
                <a:cxn ang="0">
                  <a:pos x="604" y="330"/>
                </a:cxn>
                <a:cxn ang="0">
                  <a:pos x="633" y="294"/>
                </a:cxn>
                <a:cxn ang="0">
                  <a:pos x="656" y="294"/>
                </a:cxn>
                <a:cxn ang="0">
                  <a:pos x="686" y="330"/>
                </a:cxn>
                <a:cxn ang="0">
                  <a:pos x="715" y="330"/>
                </a:cxn>
                <a:cxn ang="0">
                  <a:pos x="738" y="330"/>
                </a:cxn>
                <a:cxn ang="0">
                  <a:pos x="768" y="330"/>
                </a:cxn>
                <a:cxn ang="0">
                  <a:pos x="798" y="330"/>
                </a:cxn>
                <a:cxn ang="0">
                  <a:pos x="827" y="330"/>
                </a:cxn>
                <a:cxn ang="0">
                  <a:pos x="850" y="294"/>
                </a:cxn>
                <a:cxn ang="0">
                  <a:pos x="880" y="294"/>
                </a:cxn>
                <a:cxn ang="0">
                  <a:pos x="909" y="294"/>
                </a:cxn>
                <a:cxn ang="0">
                  <a:pos x="932" y="294"/>
                </a:cxn>
                <a:cxn ang="0">
                  <a:pos x="962" y="108"/>
                </a:cxn>
                <a:cxn ang="0">
                  <a:pos x="991" y="96"/>
                </a:cxn>
                <a:cxn ang="0">
                  <a:pos x="1021" y="132"/>
                </a:cxn>
                <a:cxn ang="0">
                  <a:pos x="1044" y="138"/>
                </a:cxn>
                <a:cxn ang="0">
                  <a:pos x="1073" y="132"/>
                </a:cxn>
                <a:cxn ang="0">
                  <a:pos x="1103" y="132"/>
                </a:cxn>
                <a:cxn ang="0">
                  <a:pos x="1133" y="54"/>
                </a:cxn>
                <a:cxn ang="0">
                  <a:pos x="1155" y="54"/>
                </a:cxn>
              </a:cxnLst>
              <a:rect l="0" t="0" r="r" b="b"/>
              <a:pathLst>
                <a:path w="1178" h="360">
                  <a:moveTo>
                    <a:pt x="0" y="102"/>
                  </a:moveTo>
                  <a:lnTo>
                    <a:pt x="7" y="96"/>
                  </a:lnTo>
                  <a:lnTo>
                    <a:pt x="22" y="96"/>
                  </a:lnTo>
                  <a:lnTo>
                    <a:pt x="29" y="54"/>
                  </a:lnTo>
                  <a:lnTo>
                    <a:pt x="37" y="54"/>
                  </a:lnTo>
                  <a:lnTo>
                    <a:pt x="44" y="54"/>
                  </a:lnTo>
                  <a:lnTo>
                    <a:pt x="59" y="54"/>
                  </a:lnTo>
                  <a:lnTo>
                    <a:pt x="67" y="0"/>
                  </a:lnTo>
                  <a:lnTo>
                    <a:pt x="74" y="0"/>
                  </a:lnTo>
                  <a:lnTo>
                    <a:pt x="82" y="0"/>
                  </a:lnTo>
                  <a:lnTo>
                    <a:pt x="97" y="54"/>
                  </a:lnTo>
                  <a:lnTo>
                    <a:pt x="104" y="54"/>
                  </a:lnTo>
                  <a:lnTo>
                    <a:pt x="111" y="54"/>
                  </a:lnTo>
                  <a:lnTo>
                    <a:pt x="119" y="96"/>
                  </a:lnTo>
                  <a:lnTo>
                    <a:pt x="134" y="96"/>
                  </a:lnTo>
                  <a:lnTo>
                    <a:pt x="141" y="96"/>
                  </a:lnTo>
                  <a:lnTo>
                    <a:pt x="149" y="96"/>
                  </a:lnTo>
                  <a:lnTo>
                    <a:pt x="156" y="96"/>
                  </a:lnTo>
                  <a:lnTo>
                    <a:pt x="171" y="54"/>
                  </a:lnTo>
                  <a:lnTo>
                    <a:pt x="179" y="96"/>
                  </a:lnTo>
                  <a:lnTo>
                    <a:pt x="186" y="102"/>
                  </a:lnTo>
                  <a:lnTo>
                    <a:pt x="193" y="102"/>
                  </a:lnTo>
                  <a:lnTo>
                    <a:pt x="208" y="54"/>
                  </a:lnTo>
                  <a:lnTo>
                    <a:pt x="216" y="54"/>
                  </a:lnTo>
                  <a:lnTo>
                    <a:pt x="223" y="54"/>
                  </a:lnTo>
                  <a:lnTo>
                    <a:pt x="231" y="54"/>
                  </a:lnTo>
                  <a:lnTo>
                    <a:pt x="238" y="0"/>
                  </a:lnTo>
                  <a:lnTo>
                    <a:pt x="253" y="54"/>
                  </a:lnTo>
                  <a:lnTo>
                    <a:pt x="261" y="54"/>
                  </a:lnTo>
                  <a:lnTo>
                    <a:pt x="268" y="102"/>
                  </a:lnTo>
                  <a:lnTo>
                    <a:pt x="276" y="54"/>
                  </a:lnTo>
                  <a:lnTo>
                    <a:pt x="290" y="54"/>
                  </a:lnTo>
                  <a:lnTo>
                    <a:pt x="298" y="102"/>
                  </a:lnTo>
                  <a:lnTo>
                    <a:pt x="305" y="102"/>
                  </a:lnTo>
                  <a:lnTo>
                    <a:pt x="313" y="102"/>
                  </a:lnTo>
                  <a:lnTo>
                    <a:pt x="328" y="102"/>
                  </a:lnTo>
                  <a:lnTo>
                    <a:pt x="335" y="102"/>
                  </a:lnTo>
                  <a:lnTo>
                    <a:pt x="343" y="102"/>
                  </a:lnTo>
                  <a:lnTo>
                    <a:pt x="350" y="102"/>
                  </a:lnTo>
                  <a:lnTo>
                    <a:pt x="365" y="96"/>
                  </a:lnTo>
                  <a:lnTo>
                    <a:pt x="372" y="96"/>
                  </a:lnTo>
                  <a:lnTo>
                    <a:pt x="380" y="96"/>
                  </a:lnTo>
                  <a:lnTo>
                    <a:pt x="387" y="96"/>
                  </a:lnTo>
                  <a:lnTo>
                    <a:pt x="402" y="294"/>
                  </a:lnTo>
                  <a:lnTo>
                    <a:pt x="410" y="354"/>
                  </a:lnTo>
                  <a:lnTo>
                    <a:pt x="417" y="330"/>
                  </a:lnTo>
                  <a:lnTo>
                    <a:pt x="425" y="330"/>
                  </a:lnTo>
                  <a:lnTo>
                    <a:pt x="440" y="330"/>
                  </a:lnTo>
                  <a:lnTo>
                    <a:pt x="447" y="360"/>
                  </a:lnTo>
                  <a:lnTo>
                    <a:pt x="454" y="330"/>
                  </a:lnTo>
                  <a:lnTo>
                    <a:pt x="462" y="360"/>
                  </a:lnTo>
                  <a:lnTo>
                    <a:pt x="469" y="330"/>
                  </a:lnTo>
                  <a:lnTo>
                    <a:pt x="484" y="330"/>
                  </a:lnTo>
                  <a:lnTo>
                    <a:pt x="492" y="330"/>
                  </a:lnTo>
                  <a:lnTo>
                    <a:pt x="499" y="294"/>
                  </a:lnTo>
                  <a:lnTo>
                    <a:pt x="507" y="294"/>
                  </a:lnTo>
                  <a:lnTo>
                    <a:pt x="522" y="294"/>
                  </a:lnTo>
                  <a:lnTo>
                    <a:pt x="529" y="294"/>
                  </a:lnTo>
                  <a:lnTo>
                    <a:pt x="537" y="294"/>
                  </a:lnTo>
                  <a:lnTo>
                    <a:pt x="544" y="294"/>
                  </a:lnTo>
                  <a:lnTo>
                    <a:pt x="559" y="294"/>
                  </a:lnTo>
                  <a:lnTo>
                    <a:pt x="566" y="294"/>
                  </a:lnTo>
                  <a:lnTo>
                    <a:pt x="574" y="294"/>
                  </a:lnTo>
                  <a:lnTo>
                    <a:pt x="581" y="294"/>
                  </a:lnTo>
                  <a:lnTo>
                    <a:pt x="596" y="294"/>
                  </a:lnTo>
                  <a:lnTo>
                    <a:pt x="604" y="330"/>
                  </a:lnTo>
                  <a:lnTo>
                    <a:pt x="611" y="330"/>
                  </a:lnTo>
                  <a:lnTo>
                    <a:pt x="619" y="294"/>
                  </a:lnTo>
                  <a:lnTo>
                    <a:pt x="633" y="294"/>
                  </a:lnTo>
                  <a:lnTo>
                    <a:pt x="641" y="294"/>
                  </a:lnTo>
                  <a:lnTo>
                    <a:pt x="648" y="294"/>
                  </a:lnTo>
                  <a:lnTo>
                    <a:pt x="656" y="294"/>
                  </a:lnTo>
                  <a:lnTo>
                    <a:pt x="671" y="330"/>
                  </a:lnTo>
                  <a:lnTo>
                    <a:pt x="678" y="330"/>
                  </a:lnTo>
                  <a:lnTo>
                    <a:pt x="686" y="330"/>
                  </a:lnTo>
                  <a:lnTo>
                    <a:pt x="693" y="330"/>
                  </a:lnTo>
                  <a:lnTo>
                    <a:pt x="701" y="330"/>
                  </a:lnTo>
                  <a:lnTo>
                    <a:pt x="715" y="330"/>
                  </a:lnTo>
                  <a:lnTo>
                    <a:pt x="723" y="354"/>
                  </a:lnTo>
                  <a:lnTo>
                    <a:pt x="730" y="330"/>
                  </a:lnTo>
                  <a:lnTo>
                    <a:pt x="738" y="330"/>
                  </a:lnTo>
                  <a:lnTo>
                    <a:pt x="753" y="330"/>
                  </a:lnTo>
                  <a:lnTo>
                    <a:pt x="760" y="330"/>
                  </a:lnTo>
                  <a:lnTo>
                    <a:pt x="768" y="330"/>
                  </a:lnTo>
                  <a:lnTo>
                    <a:pt x="775" y="294"/>
                  </a:lnTo>
                  <a:lnTo>
                    <a:pt x="790" y="330"/>
                  </a:lnTo>
                  <a:lnTo>
                    <a:pt x="798" y="330"/>
                  </a:lnTo>
                  <a:lnTo>
                    <a:pt x="805" y="330"/>
                  </a:lnTo>
                  <a:lnTo>
                    <a:pt x="812" y="330"/>
                  </a:lnTo>
                  <a:lnTo>
                    <a:pt x="827" y="330"/>
                  </a:lnTo>
                  <a:lnTo>
                    <a:pt x="835" y="294"/>
                  </a:lnTo>
                  <a:lnTo>
                    <a:pt x="842" y="294"/>
                  </a:lnTo>
                  <a:lnTo>
                    <a:pt x="850" y="294"/>
                  </a:lnTo>
                  <a:lnTo>
                    <a:pt x="865" y="294"/>
                  </a:lnTo>
                  <a:lnTo>
                    <a:pt x="872" y="294"/>
                  </a:lnTo>
                  <a:lnTo>
                    <a:pt x="880" y="294"/>
                  </a:lnTo>
                  <a:lnTo>
                    <a:pt x="887" y="294"/>
                  </a:lnTo>
                  <a:lnTo>
                    <a:pt x="902" y="294"/>
                  </a:lnTo>
                  <a:lnTo>
                    <a:pt x="909" y="294"/>
                  </a:lnTo>
                  <a:lnTo>
                    <a:pt x="917" y="294"/>
                  </a:lnTo>
                  <a:lnTo>
                    <a:pt x="924" y="294"/>
                  </a:lnTo>
                  <a:lnTo>
                    <a:pt x="932" y="294"/>
                  </a:lnTo>
                  <a:lnTo>
                    <a:pt x="947" y="330"/>
                  </a:lnTo>
                  <a:lnTo>
                    <a:pt x="954" y="126"/>
                  </a:lnTo>
                  <a:lnTo>
                    <a:pt x="962" y="108"/>
                  </a:lnTo>
                  <a:lnTo>
                    <a:pt x="969" y="102"/>
                  </a:lnTo>
                  <a:lnTo>
                    <a:pt x="984" y="96"/>
                  </a:lnTo>
                  <a:lnTo>
                    <a:pt x="991" y="96"/>
                  </a:lnTo>
                  <a:lnTo>
                    <a:pt x="999" y="132"/>
                  </a:lnTo>
                  <a:lnTo>
                    <a:pt x="1006" y="132"/>
                  </a:lnTo>
                  <a:lnTo>
                    <a:pt x="1021" y="132"/>
                  </a:lnTo>
                  <a:lnTo>
                    <a:pt x="1029" y="132"/>
                  </a:lnTo>
                  <a:lnTo>
                    <a:pt x="1036" y="138"/>
                  </a:lnTo>
                  <a:lnTo>
                    <a:pt x="1044" y="138"/>
                  </a:lnTo>
                  <a:lnTo>
                    <a:pt x="1059" y="138"/>
                  </a:lnTo>
                  <a:lnTo>
                    <a:pt x="1066" y="102"/>
                  </a:lnTo>
                  <a:lnTo>
                    <a:pt x="1073" y="132"/>
                  </a:lnTo>
                  <a:lnTo>
                    <a:pt x="1081" y="132"/>
                  </a:lnTo>
                  <a:lnTo>
                    <a:pt x="1096" y="132"/>
                  </a:lnTo>
                  <a:lnTo>
                    <a:pt x="1103" y="132"/>
                  </a:lnTo>
                  <a:lnTo>
                    <a:pt x="1111" y="102"/>
                  </a:lnTo>
                  <a:lnTo>
                    <a:pt x="1118" y="96"/>
                  </a:lnTo>
                  <a:lnTo>
                    <a:pt x="1133" y="54"/>
                  </a:lnTo>
                  <a:lnTo>
                    <a:pt x="1141" y="54"/>
                  </a:lnTo>
                  <a:lnTo>
                    <a:pt x="1148" y="54"/>
                  </a:lnTo>
                  <a:lnTo>
                    <a:pt x="1155" y="54"/>
                  </a:lnTo>
                  <a:lnTo>
                    <a:pt x="1163" y="54"/>
                  </a:lnTo>
                  <a:lnTo>
                    <a:pt x="1178" y="54"/>
                  </a:lnTo>
                </a:path>
              </a:pathLst>
            </a:custGeom>
            <a:noFill/>
            <a:ln w="127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74" name="Freeform 85"/>
            <p:cNvSpPr>
              <a:spLocks/>
            </p:cNvSpPr>
            <p:nvPr/>
          </p:nvSpPr>
          <p:spPr bwMode="auto">
            <a:xfrm>
              <a:off x="3033034" y="687210"/>
              <a:ext cx="1021458" cy="611855"/>
            </a:xfrm>
            <a:custGeom>
              <a:avLst/>
              <a:gdLst/>
              <a:ahLst/>
              <a:cxnLst>
                <a:cxn ang="0">
                  <a:pos x="7" y="54"/>
                </a:cxn>
                <a:cxn ang="0">
                  <a:pos x="22" y="54"/>
                </a:cxn>
                <a:cxn ang="0">
                  <a:pos x="45" y="54"/>
                </a:cxn>
                <a:cxn ang="0">
                  <a:pos x="59" y="54"/>
                </a:cxn>
                <a:cxn ang="0">
                  <a:pos x="82" y="96"/>
                </a:cxn>
                <a:cxn ang="0">
                  <a:pos x="97" y="54"/>
                </a:cxn>
                <a:cxn ang="0">
                  <a:pos x="119" y="54"/>
                </a:cxn>
                <a:cxn ang="0">
                  <a:pos x="134" y="54"/>
                </a:cxn>
                <a:cxn ang="0">
                  <a:pos x="156" y="0"/>
                </a:cxn>
                <a:cxn ang="0">
                  <a:pos x="171" y="54"/>
                </a:cxn>
                <a:cxn ang="0">
                  <a:pos x="194" y="96"/>
                </a:cxn>
                <a:cxn ang="0">
                  <a:pos x="209" y="96"/>
                </a:cxn>
                <a:cxn ang="0">
                  <a:pos x="231" y="96"/>
                </a:cxn>
                <a:cxn ang="0">
                  <a:pos x="246" y="102"/>
                </a:cxn>
                <a:cxn ang="0">
                  <a:pos x="268" y="54"/>
                </a:cxn>
                <a:cxn ang="0">
                  <a:pos x="283" y="102"/>
                </a:cxn>
                <a:cxn ang="0">
                  <a:pos x="306" y="102"/>
                </a:cxn>
                <a:cxn ang="0">
                  <a:pos x="320" y="54"/>
                </a:cxn>
                <a:cxn ang="0">
                  <a:pos x="343" y="54"/>
                </a:cxn>
                <a:cxn ang="0">
                  <a:pos x="358" y="54"/>
                </a:cxn>
                <a:cxn ang="0">
                  <a:pos x="380" y="60"/>
                </a:cxn>
                <a:cxn ang="0">
                  <a:pos x="395" y="54"/>
                </a:cxn>
                <a:cxn ang="0">
                  <a:pos x="417" y="54"/>
                </a:cxn>
                <a:cxn ang="0">
                  <a:pos x="432" y="96"/>
                </a:cxn>
                <a:cxn ang="0">
                  <a:pos x="447" y="54"/>
                </a:cxn>
                <a:cxn ang="0">
                  <a:pos x="470" y="102"/>
                </a:cxn>
                <a:cxn ang="0">
                  <a:pos x="485" y="102"/>
                </a:cxn>
                <a:cxn ang="0">
                  <a:pos x="507" y="132"/>
                </a:cxn>
                <a:cxn ang="0">
                  <a:pos x="522" y="330"/>
                </a:cxn>
                <a:cxn ang="0">
                  <a:pos x="544" y="330"/>
                </a:cxn>
                <a:cxn ang="0">
                  <a:pos x="559" y="294"/>
                </a:cxn>
                <a:cxn ang="0">
                  <a:pos x="581" y="294"/>
                </a:cxn>
                <a:cxn ang="0">
                  <a:pos x="596" y="294"/>
                </a:cxn>
                <a:cxn ang="0">
                  <a:pos x="619" y="294"/>
                </a:cxn>
                <a:cxn ang="0">
                  <a:pos x="634" y="294"/>
                </a:cxn>
                <a:cxn ang="0">
                  <a:pos x="656" y="294"/>
                </a:cxn>
                <a:cxn ang="0">
                  <a:pos x="671" y="336"/>
                </a:cxn>
                <a:cxn ang="0">
                  <a:pos x="693" y="330"/>
                </a:cxn>
                <a:cxn ang="0">
                  <a:pos x="708" y="294"/>
                </a:cxn>
                <a:cxn ang="0">
                  <a:pos x="731" y="330"/>
                </a:cxn>
                <a:cxn ang="0">
                  <a:pos x="746" y="336"/>
                </a:cxn>
                <a:cxn ang="0">
                  <a:pos x="768" y="336"/>
                </a:cxn>
                <a:cxn ang="0">
                  <a:pos x="783" y="294"/>
                </a:cxn>
                <a:cxn ang="0">
                  <a:pos x="805" y="294"/>
                </a:cxn>
                <a:cxn ang="0">
                  <a:pos x="820" y="294"/>
                </a:cxn>
                <a:cxn ang="0">
                  <a:pos x="842" y="294"/>
                </a:cxn>
                <a:cxn ang="0">
                  <a:pos x="857" y="330"/>
                </a:cxn>
                <a:cxn ang="0">
                  <a:pos x="880" y="294"/>
                </a:cxn>
              </a:cxnLst>
              <a:rect l="0" t="0" r="r" b="b"/>
              <a:pathLst>
                <a:path w="880" h="336">
                  <a:moveTo>
                    <a:pt x="0" y="54"/>
                  </a:moveTo>
                  <a:lnTo>
                    <a:pt x="7" y="54"/>
                  </a:lnTo>
                  <a:lnTo>
                    <a:pt x="15" y="54"/>
                  </a:lnTo>
                  <a:lnTo>
                    <a:pt x="22" y="54"/>
                  </a:lnTo>
                  <a:lnTo>
                    <a:pt x="37" y="54"/>
                  </a:lnTo>
                  <a:lnTo>
                    <a:pt x="45" y="54"/>
                  </a:lnTo>
                  <a:lnTo>
                    <a:pt x="52" y="54"/>
                  </a:lnTo>
                  <a:lnTo>
                    <a:pt x="59" y="54"/>
                  </a:lnTo>
                  <a:lnTo>
                    <a:pt x="74" y="54"/>
                  </a:lnTo>
                  <a:lnTo>
                    <a:pt x="82" y="96"/>
                  </a:lnTo>
                  <a:lnTo>
                    <a:pt x="89" y="96"/>
                  </a:lnTo>
                  <a:lnTo>
                    <a:pt x="97" y="54"/>
                  </a:lnTo>
                  <a:lnTo>
                    <a:pt x="112" y="54"/>
                  </a:lnTo>
                  <a:lnTo>
                    <a:pt x="119" y="54"/>
                  </a:lnTo>
                  <a:lnTo>
                    <a:pt x="127" y="54"/>
                  </a:lnTo>
                  <a:lnTo>
                    <a:pt x="134" y="54"/>
                  </a:lnTo>
                  <a:lnTo>
                    <a:pt x="149" y="54"/>
                  </a:lnTo>
                  <a:lnTo>
                    <a:pt x="156" y="0"/>
                  </a:lnTo>
                  <a:lnTo>
                    <a:pt x="164" y="54"/>
                  </a:lnTo>
                  <a:lnTo>
                    <a:pt x="171" y="54"/>
                  </a:lnTo>
                  <a:lnTo>
                    <a:pt x="186" y="54"/>
                  </a:lnTo>
                  <a:lnTo>
                    <a:pt x="194" y="96"/>
                  </a:lnTo>
                  <a:lnTo>
                    <a:pt x="201" y="54"/>
                  </a:lnTo>
                  <a:lnTo>
                    <a:pt x="209" y="96"/>
                  </a:lnTo>
                  <a:lnTo>
                    <a:pt x="216" y="96"/>
                  </a:lnTo>
                  <a:lnTo>
                    <a:pt x="231" y="96"/>
                  </a:lnTo>
                  <a:lnTo>
                    <a:pt x="238" y="96"/>
                  </a:lnTo>
                  <a:lnTo>
                    <a:pt x="246" y="102"/>
                  </a:lnTo>
                  <a:lnTo>
                    <a:pt x="253" y="102"/>
                  </a:lnTo>
                  <a:lnTo>
                    <a:pt x="268" y="54"/>
                  </a:lnTo>
                  <a:lnTo>
                    <a:pt x="276" y="96"/>
                  </a:lnTo>
                  <a:lnTo>
                    <a:pt x="283" y="102"/>
                  </a:lnTo>
                  <a:lnTo>
                    <a:pt x="291" y="54"/>
                  </a:lnTo>
                  <a:lnTo>
                    <a:pt x="306" y="102"/>
                  </a:lnTo>
                  <a:lnTo>
                    <a:pt x="313" y="54"/>
                  </a:lnTo>
                  <a:lnTo>
                    <a:pt x="320" y="54"/>
                  </a:lnTo>
                  <a:lnTo>
                    <a:pt x="328" y="54"/>
                  </a:lnTo>
                  <a:lnTo>
                    <a:pt x="343" y="54"/>
                  </a:lnTo>
                  <a:lnTo>
                    <a:pt x="350" y="54"/>
                  </a:lnTo>
                  <a:lnTo>
                    <a:pt x="358" y="54"/>
                  </a:lnTo>
                  <a:lnTo>
                    <a:pt x="365" y="108"/>
                  </a:lnTo>
                  <a:lnTo>
                    <a:pt x="380" y="60"/>
                  </a:lnTo>
                  <a:lnTo>
                    <a:pt x="388" y="54"/>
                  </a:lnTo>
                  <a:lnTo>
                    <a:pt x="395" y="54"/>
                  </a:lnTo>
                  <a:lnTo>
                    <a:pt x="403" y="0"/>
                  </a:lnTo>
                  <a:lnTo>
                    <a:pt x="417" y="54"/>
                  </a:lnTo>
                  <a:lnTo>
                    <a:pt x="425" y="54"/>
                  </a:lnTo>
                  <a:lnTo>
                    <a:pt x="432" y="96"/>
                  </a:lnTo>
                  <a:lnTo>
                    <a:pt x="440" y="102"/>
                  </a:lnTo>
                  <a:lnTo>
                    <a:pt x="447" y="54"/>
                  </a:lnTo>
                  <a:lnTo>
                    <a:pt x="462" y="96"/>
                  </a:lnTo>
                  <a:lnTo>
                    <a:pt x="470" y="102"/>
                  </a:lnTo>
                  <a:lnTo>
                    <a:pt x="477" y="102"/>
                  </a:lnTo>
                  <a:lnTo>
                    <a:pt x="485" y="102"/>
                  </a:lnTo>
                  <a:lnTo>
                    <a:pt x="499" y="102"/>
                  </a:lnTo>
                  <a:lnTo>
                    <a:pt x="507" y="132"/>
                  </a:lnTo>
                  <a:lnTo>
                    <a:pt x="514" y="294"/>
                  </a:lnTo>
                  <a:lnTo>
                    <a:pt x="522" y="330"/>
                  </a:lnTo>
                  <a:lnTo>
                    <a:pt x="537" y="330"/>
                  </a:lnTo>
                  <a:lnTo>
                    <a:pt x="544" y="330"/>
                  </a:lnTo>
                  <a:lnTo>
                    <a:pt x="552" y="294"/>
                  </a:lnTo>
                  <a:lnTo>
                    <a:pt x="559" y="294"/>
                  </a:lnTo>
                  <a:lnTo>
                    <a:pt x="574" y="294"/>
                  </a:lnTo>
                  <a:lnTo>
                    <a:pt x="581" y="294"/>
                  </a:lnTo>
                  <a:lnTo>
                    <a:pt x="589" y="294"/>
                  </a:lnTo>
                  <a:lnTo>
                    <a:pt x="596" y="294"/>
                  </a:lnTo>
                  <a:lnTo>
                    <a:pt x="611" y="294"/>
                  </a:lnTo>
                  <a:lnTo>
                    <a:pt x="619" y="294"/>
                  </a:lnTo>
                  <a:lnTo>
                    <a:pt x="626" y="294"/>
                  </a:lnTo>
                  <a:lnTo>
                    <a:pt x="634" y="294"/>
                  </a:lnTo>
                  <a:lnTo>
                    <a:pt x="649" y="294"/>
                  </a:lnTo>
                  <a:lnTo>
                    <a:pt x="656" y="294"/>
                  </a:lnTo>
                  <a:lnTo>
                    <a:pt x="664" y="336"/>
                  </a:lnTo>
                  <a:lnTo>
                    <a:pt x="671" y="336"/>
                  </a:lnTo>
                  <a:lnTo>
                    <a:pt x="678" y="300"/>
                  </a:lnTo>
                  <a:lnTo>
                    <a:pt x="693" y="330"/>
                  </a:lnTo>
                  <a:lnTo>
                    <a:pt x="701" y="300"/>
                  </a:lnTo>
                  <a:lnTo>
                    <a:pt x="708" y="294"/>
                  </a:lnTo>
                  <a:lnTo>
                    <a:pt x="716" y="294"/>
                  </a:lnTo>
                  <a:lnTo>
                    <a:pt x="731" y="330"/>
                  </a:lnTo>
                  <a:lnTo>
                    <a:pt x="738" y="336"/>
                  </a:lnTo>
                  <a:lnTo>
                    <a:pt x="746" y="336"/>
                  </a:lnTo>
                  <a:lnTo>
                    <a:pt x="753" y="336"/>
                  </a:lnTo>
                  <a:lnTo>
                    <a:pt x="768" y="336"/>
                  </a:lnTo>
                  <a:lnTo>
                    <a:pt x="775" y="300"/>
                  </a:lnTo>
                  <a:lnTo>
                    <a:pt x="783" y="294"/>
                  </a:lnTo>
                  <a:lnTo>
                    <a:pt x="790" y="294"/>
                  </a:lnTo>
                  <a:lnTo>
                    <a:pt x="805" y="294"/>
                  </a:lnTo>
                  <a:lnTo>
                    <a:pt x="813" y="294"/>
                  </a:lnTo>
                  <a:lnTo>
                    <a:pt x="820" y="294"/>
                  </a:lnTo>
                  <a:lnTo>
                    <a:pt x="828" y="294"/>
                  </a:lnTo>
                  <a:lnTo>
                    <a:pt x="842" y="294"/>
                  </a:lnTo>
                  <a:lnTo>
                    <a:pt x="850" y="330"/>
                  </a:lnTo>
                  <a:lnTo>
                    <a:pt x="857" y="330"/>
                  </a:lnTo>
                  <a:lnTo>
                    <a:pt x="865" y="300"/>
                  </a:lnTo>
                  <a:lnTo>
                    <a:pt x="880" y="294"/>
                  </a:lnTo>
                </a:path>
              </a:pathLst>
            </a:custGeom>
            <a:noFill/>
            <a:ln w="127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78" name="Line 41"/>
            <p:cNvSpPr>
              <a:spLocks noChangeShapeType="1"/>
            </p:cNvSpPr>
            <p:nvPr/>
          </p:nvSpPr>
          <p:spPr bwMode="auto">
            <a:xfrm flipH="1">
              <a:off x="4011544" y="2881511"/>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79" name="Line 41"/>
            <p:cNvSpPr>
              <a:spLocks noChangeShapeType="1"/>
            </p:cNvSpPr>
            <p:nvPr/>
          </p:nvSpPr>
          <p:spPr bwMode="auto">
            <a:xfrm flipH="1">
              <a:off x="4011544" y="2009254"/>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80" name="Freeform 71"/>
            <p:cNvSpPr>
              <a:spLocks/>
            </p:cNvSpPr>
            <p:nvPr/>
          </p:nvSpPr>
          <p:spPr bwMode="auto">
            <a:xfrm>
              <a:off x="306437" y="2828703"/>
              <a:ext cx="1359235" cy="437040"/>
            </a:xfrm>
            <a:custGeom>
              <a:avLst/>
              <a:gdLst/>
              <a:ahLst/>
              <a:cxnLst>
                <a:cxn ang="0">
                  <a:pos x="15" y="240"/>
                </a:cxn>
                <a:cxn ang="0">
                  <a:pos x="45" y="240"/>
                </a:cxn>
                <a:cxn ang="0">
                  <a:pos x="74" y="240"/>
                </a:cxn>
                <a:cxn ang="0">
                  <a:pos x="97" y="240"/>
                </a:cxn>
                <a:cxn ang="0">
                  <a:pos x="127" y="240"/>
                </a:cxn>
                <a:cxn ang="0">
                  <a:pos x="156" y="240"/>
                </a:cxn>
                <a:cxn ang="0">
                  <a:pos x="186" y="240"/>
                </a:cxn>
                <a:cxn ang="0">
                  <a:pos x="209" y="240"/>
                </a:cxn>
                <a:cxn ang="0">
                  <a:pos x="238" y="240"/>
                </a:cxn>
                <a:cxn ang="0">
                  <a:pos x="268" y="240"/>
                </a:cxn>
                <a:cxn ang="0">
                  <a:pos x="291" y="240"/>
                </a:cxn>
                <a:cxn ang="0">
                  <a:pos x="320" y="84"/>
                </a:cxn>
                <a:cxn ang="0">
                  <a:pos x="350" y="12"/>
                </a:cxn>
                <a:cxn ang="0">
                  <a:pos x="380" y="6"/>
                </a:cxn>
                <a:cxn ang="0">
                  <a:pos x="403" y="6"/>
                </a:cxn>
                <a:cxn ang="0">
                  <a:pos x="432" y="6"/>
                </a:cxn>
                <a:cxn ang="0">
                  <a:pos x="462" y="6"/>
                </a:cxn>
                <a:cxn ang="0">
                  <a:pos x="485" y="6"/>
                </a:cxn>
                <a:cxn ang="0">
                  <a:pos x="514" y="0"/>
                </a:cxn>
                <a:cxn ang="0">
                  <a:pos x="544" y="6"/>
                </a:cxn>
                <a:cxn ang="0">
                  <a:pos x="574" y="6"/>
                </a:cxn>
                <a:cxn ang="0">
                  <a:pos x="596" y="6"/>
                </a:cxn>
                <a:cxn ang="0">
                  <a:pos x="626" y="6"/>
                </a:cxn>
                <a:cxn ang="0">
                  <a:pos x="656" y="6"/>
                </a:cxn>
                <a:cxn ang="0">
                  <a:pos x="686" y="30"/>
                </a:cxn>
                <a:cxn ang="0">
                  <a:pos x="708" y="240"/>
                </a:cxn>
                <a:cxn ang="0">
                  <a:pos x="738" y="240"/>
                </a:cxn>
                <a:cxn ang="0">
                  <a:pos x="768" y="240"/>
                </a:cxn>
                <a:cxn ang="0">
                  <a:pos x="790" y="240"/>
                </a:cxn>
                <a:cxn ang="0">
                  <a:pos x="820" y="240"/>
                </a:cxn>
                <a:cxn ang="0">
                  <a:pos x="850" y="240"/>
                </a:cxn>
                <a:cxn ang="0">
                  <a:pos x="880" y="240"/>
                </a:cxn>
                <a:cxn ang="0">
                  <a:pos x="902" y="240"/>
                </a:cxn>
                <a:cxn ang="0">
                  <a:pos x="932" y="240"/>
                </a:cxn>
                <a:cxn ang="0">
                  <a:pos x="962" y="240"/>
                </a:cxn>
                <a:cxn ang="0">
                  <a:pos x="984" y="240"/>
                </a:cxn>
                <a:cxn ang="0">
                  <a:pos x="1014" y="240"/>
                </a:cxn>
                <a:cxn ang="0">
                  <a:pos x="1044" y="240"/>
                </a:cxn>
                <a:cxn ang="0">
                  <a:pos x="1074" y="30"/>
                </a:cxn>
                <a:cxn ang="0">
                  <a:pos x="1096" y="6"/>
                </a:cxn>
                <a:cxn ang="0">
                  <a:pos x="1126" y="6"/>
                </a:cxn>
                <a:cxn ang="0">
                  <a:pos x="1156" y="6"/>
                </a:cxn>
              </a:cxnLst>
              <a:rect l="0" t="0" r="r" b="b"/>
              <a:pathLst>
                <a:path w="1171" h="240">
                  <a:moveTo>
                    <a:pt x="0" y="240"/>
                  </a:moveTo>
                  <a:lnTo>
                    <a:pt x="7" y="240"/>
                  </a:lnTo>
                  <a:lnTo>
                    <a:pt x="15" y="240"/>
                  </a:lnTo>
                  <a:lnTo>
                    <a:pt x="22" y="240"/>
                  </a:lnTo>
                  <a:lnTo>
                    <a:pt x="37" y="240"/>
                  </a:lnTo>
                  <a:lnTo>
                    <a:pt x="45" y="240"/>
                  </a:lnTo>
                  <a:lnTo>
                    <a:pt x="52" y="240"/>
                  </a:lnTo>
                  <a:lnTo>
                    <a:pt x="59" y="240"/>
                  </a:lnTo>
                  <a:lnTo>
                    <a:pt x="74" y="240"/>
                  </a:lnTo>
                  <a:lnTo>
                    <a:pt x="82" y="240"/>
                  </a:lnTo>
                  <a:lnTo>
                    <a:pt x="89" y="240"/>
                  </a:lnTo>
                  <a:lnTo>
                    <a:pt x="97" y="240"/>
                  </a:lnTo>
                  <a:lnTo>
                    <a:pt x="112" y="240"/>
                  </a:lnTo>
                  <a:lnTo>
                    <a:pt x="119" y="240"/>
                  </a:lnTo>
                  <a:lnTo>
                    <a:pt x="127" y="240"/>
                  </a:lnTo>
                  <a:lnTo>
                    <a:pt x="134" y="240"/>
                  </a:lnTo>
                  <a:lnTo>
                    <a:pt x="149" y="240"/>
                  </a:lnTo>
                  <a:lnTo>
                    <a:pt x="156" y="240"/>
                  </a:lnTo>
                  <a:lnTo>
                    <a:pt x="164" y="240"/>
                  </a:lnTo>
                  <a:lnTo>
                    <a:pt x="171" y="240"/>
                  </a:lnTo>
                  <a:lnTo>
                    <a:pt x="186" y="240"/>
                  </a:lnTo>
                  <a:lnTo>
                    <a:pt x="194" y="240"/>
                  </a:lnTo>
                  <a:lnTo>
                    <a:pt x="201" y="240"/>
                  </a:lnTo>
                  <a:lnTo>
                    <a:pt x="209" y="240"/>
                  </a:lnTo>
                  <a:lnTo>
                    <a:pt x="224" y="240"/>
                  </a:lnTo>
                  <a:lnTo>
                    <a:pt x="231" y="240"/>
                  </a:lnTo>
                  <a:lnTo>
                    <a:pt x="238" y="240"/>
                  </a:lnTo>
                  <a:lnTo>
                    <a:pt x="246" y="240"/>
                  </a:lnTo>
                  <a:lnTo>
                    <a:pt x="253" y="240"/>
                  </a:lnTo>
                  <a:lnTo>
                    <a:pt x="268" y="240"/>
                  </a:lnTo>
                  <a:lnTo>
                    <a:pt x="276" y="240"/>
                  </a:lnTo>
                  <a:lnTo>
                    <a:pt x="283" y="240"/>
                  </a:lnTo>
                  <a:lnTo>
                    <a:pt x="291" y="240"/>
                  </a:lnTo>
                  <a:lnTo>
                    <a:pt x="306" y="240"/>
                  </a:lnTo>
                  <a:lnTo>
                    <a:pt x="313" y="240"/>
                  </a:lnTo>
                  <a:lnTo>
                    <a:pt x="320" y="84"/>
                  </a:lnTo>
                  <a:lnTo>
                    <a:pt x="328" y="36"/>
                  </a:lnTo>
                  <a:lnTo>
                    <a:pt x="343" y="30"/>
                  </a:lnTo>
                  <a:lnTo>
                    <a:pt x="350" y="12"/>
                  </a:lnTo>
                  <a:lnTo>
                    <a:pt x="358" y="6"/>
                  </a:lnTo>
                  <a:lnTo>
                    <a:pt x="365" y="0"/>
                  </a:lnTo>
                  <a:lnTo>
                    <a:pt x="380" y="6"/>
                  </a:lnTo>
                  <a:lnTo>
                    <a:pt x="388" y="6"/>
                  </a:lnTo>
                  <a:lnTo>
                    <a:pt x="395" y="0"/>
                  </a:lnTo>
                  <a:lnTo>
                    <a:pt x="403" y="6"/>
                  </a:lnTo>
                  <a:lnTo>
                    <a:pt x="417" y="6"/>
                  </a:lnTo>
                  <a:lnTo>
                    <a:pt x="425" y="6"/>
                  </a:lnTo>
                  <a:lnTo>
                    <a:pt x="432" y="6"/>
                  </a:lnTo>
                  <a:lnTo>
                    <a:pt x="440" y="6"/>
                  </a:lnTo>
                  <a:lnTo>
                    <a:pt x="455" y="6"/>
                  </a:lnTo>
                  <a:lnTo>
                    <a:pt x="462" y="6"/>
                  </a:lnTo>
                  <a:lnTo>
                    <a:pt x="470" y="6"/>
                  </a:lnTo>
                  <a:lnTo>
                    <a:pt x="477" y="6"/>
                  </a:lnTo>
                  <a:lnTo>
                    <a:pt x="485" y="6"/>
                  </a:lnTo>
                  <a:lnTo>
                    <a:pt x="499" y="0"/>
                  </a:lnTo>
                  <a:lnTo>
                    <a:pt x="507" y="0"/>
                  </a:lnTo>
                  <a:lnTo>
                    <a:pt x="514" y="0"/>
                  </a:lnTo>
                  <a:lnTo>
                    <a:pt x="522" y="6"/>
                  </a:lnTo>
                  <a:lnTo>
                    <a:pt x="537" y="6"/>
                  </a:lnTo>
                  <a:lnTo>
                    <a:pt x="544" y="6"/>
                  </a:lnTo>
                  <a:lnTo>
                    <a:pt x="552" y="6"/>
                  </a:lnTo>
                  <a:lnTo>
                    <a:pt x="559" y="6"/>
                  </a:lnTo>
                  <a:lnTo>
                    <a:pt x="574" y="6"/>
                  </a:lnTo>
                  <a:lnTo>
                    <a:pt x="581" y="6"/>
                  </a:lnTo>
                  <a:lnTo>
                    <a:pt x="589" y="6"/>
                  </a:lnTo>
                  <a:lnTo>
                    <a:pt x="596" y="6"/>
                  </a:lnTo>
                  <a:lnTo>
                    <a:pt x="611" y="6"/>
                  </a:lnTo>
                  <a:lnTo>
                    <a:pt x="619" y="6"/>
                  </a:lnTo>
                  <a:lnTo>
                    <a:pt x="626" y="6"/>
                  </a:lnTo>
                  <a:lnTo>
                    <a:pt x="634" y="6"/>
                  </a:lnTo>
                  <a:lnTo>
                    <a:pt x="649" y="6"/>
                  </a:lnTo>
                  <a:lnTo>
                    <a:pt x="656" y="6"/>
                  </a:lnTo>
                  <a:lnTo>
                    <a:pt x="664" y="6"/>
                  </a:lnTo>
                  <a:lnTo>
                    <a:pt x="671" y="12"/>
                  </a:lnTo>
                  <a:lnTo>
                    <a:pt x="686" y="30"/>
                  </a:lnTo>
                  <a:lnTo>
                    <a:pt x="693" y="48"/>
                  </a:lnTo>
                  <a:lnTo>
                    <a:pt x="701" y="72"/>
                  </a:lnTo>
                  <a:lnTo>
                    <a:pt x="708" y="240"/>
                  </a:lnTo>
                  <a:lnTo>
                    <a:pt x="716" y="240"/>
                  </a:lnTo>
                  <a:lnTo>
                    <a:pt x="731" y="240"/>
                  </a:lnTo>
                  <a:lnTo>
                    <a:pt x="738" y="240"/>
                  </a:lnTo>
                  <a:lnTo>
                    <a:pt x="746" y="240"/>
                  </a:lnTo>
                  <a:lnTo>
                    <a:pt x="753" y="240"/>
                  </a:lnTo>
                  <a:lnTo>
                    <a:pt x="768" y="240"/>
                  </a:lnTo>
                  <a:lnTo>
                    <a:pt x="775" y="240"/>
                  </a:lnTo>
                  <a:lnTo>
                    <a:pt x="783" y="240"/>
                  </a:lnTo>
                  <a:lnTo>
                    <a:pt x="790" y="240"/>
                  </a:lnTo>
                  <a:lnTo>
                    <a:pt x="805" y="240"/>
                  </a:lnTo>
                  <a:lnTo>
                    <a:pt x="813" y="240"/>
                  </a:lnTo>
                  <a:lnTo>
                    <a:pt x="820" y="240"/>
                  </a:lnTo>
                  <a:lnTo>
                    <a:pt x="828" y="240"/>
                  </a:lnTo>
                  <a:lnTo>
                    <a:pt x="842" y="240"/>
                  </a:lnTo>
                  <a:lnTo>
                    <a:pt x="850" y="240"/>
                  </a:lnTo>
                  <a:lnTo>
                    <a:pt x="857" y="240"/>
                  </a:lnTo>
                  <a:lnTo>
                    <a:pt x="865" y="240"/>
                  </a:lnTo>
                  <a:lnTo>
                    <a:pt x="880" y="240"/>
                  </a:lnTo>
                  <a:lnTo>
                    <a:pt x="887" y="240"/>
                  </a:lnTo>
                  <a:lnTo>
                    <a:pt x="895" y="240"/>
                  </a:lnTo>
                  <a:lnTo>
                    <a:pt x="902" y="240"/>
                  </a:lnTo>
                  <a:lnTo>
                    <a:pt x="917" y="240"/>
                  </a:lnTo>
                  <a:lnTo>
                    <a:pt x="925" y="240"/>
                  </a:lnTo>
                  <a:lnTo>
                    <a:pt x="932" y="240"/>
                  </a:lnTo>
                  <a:lnTo>
                    <a:pt x="939" y="240"/>
                  </a:lnTo>
                  <a:lnTo>
                    <a:pt x="947" y="240"/>
                  </a:lnTo>
                  <a:lnTo>
                    <a:pt x="962" y="240"/>
                  </a:lnTo>
                  <a:lnTo>
                    <a:pt x="969" y="240"/>
                  </a:lnTo>
                  <a:lnTo>
                    <a:pt x="977" y="240"/>
                  </a:lnTo>
                  <a:lnTo>
                    <a:pt x="984" y="240"/>
                  </a:lnTo>
                  <a:lnTo>
                    <a:pt x="999" y="240"/>
                  </a:lnTo>
                  <a:lnTo>
                    <a:pt x="1007" y="240"/>
                  </a:lnTo>
                  <a:lnTo>
                    <a:pt x="1014" y="240"/>
                  </a:lnTo>
                  <a:lnTo>
                    <a:pt x="1021" y="240"/>
                  </a:lnTo>
                  <a:lnTo>
                    <a:pt x="1036" y="240"/>
                  </a:lnTo>
                  <a:lnTo>
                    <a:pt x="1044" y="240"/>
                  </a:lnTo>
                  <a:lnTo>
                    <a:pt x="1051" y="240"/>
                  </a:lnTo>
                  <a:lnTo>
                    <a:pt x="1059" y="84"/>
                  </a:lnTo>
                  <a:lnTo>
                    <a:pt x="1074" y="30"/>
                  </a:lnTo>
                  <a:lnTo>
                    <a:pt x="1081" y="24"/>
                  </a:lnTo>
                  <a:lnTo>
                    <a:pt x="1089" y="12"/>
                  </a:lnTo>
                  <a:lnTo>
                    <a:pt x="1096" y="6"/>
                  </a:lnTo>
                  <a:lnTo>
                    <a:pt x="1111" y="6"/>
                  </a:lnTo>
                  <a:lnTo>
                    <a:pt x="1118" y="6"/>
                  </a:lnTo>
                  <a:lnTo>
                    <a:pt x="1126" y="6"/>
                  </a:lnTo>
                  <a:lnTo>
                    <a:pt x="1133" y="6"/>
                  </a:lnTo>
                  <a:lnTo>
                    <a:pt x="1148" y="6"/>
                  </a:lnTo>
                  <a:lnTo>
                    <a:pt x="1156" y="6"/>
                  </a:lnTo>
                  <a:lnTo>
                    <a:pt x="1163" y="6"/>
                  </a:lnTo>
                  <a:lnTo>
                    <a:pt x="1171" y="6"/>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81" name="Freeform 72"/>
            <p:cNvSpPr>
              <a:spLocks/>
            </p:cNvSpPr>
            <p:nvPr/>
          </p:nvSpPr>
          <p:spPr bwMode="auto">
            <a:xfrm>
              <a:off x="1665673" y="2839628"/>
              <a:ext cx="1367361" cy="426113"/>
            </a:xfrm>
            <a:custGeom>
              <a:avLst/>
              <a:gdLst/>
              <a:ahLst/>
              <a:cxnLst>
                <a:cxn ang="0">
                  <a:pos x="22" y="0"/>
                </a:cxn>
                <a:cxn ang="0">
                  <a:pos x="44" y="0"/>
                </a:cxn>
                <a:cxn ang="0">
                  <a:pos x="74" y="6"/>
                </a:cxn>
                <a:cxn ang="0">
                  <a:pos x="104" y="0"/>
                </a:cxn>
                <a:cxn ang="0">
                  <a:pos x="134" y="6"/>
                </a:cxn>
                <a:cxn ang="0">
                  <a:pos x="156" y="6"/>
                </a:cxn>
                <a:cxn ang="0">
                  <a:pos x="186" y="6"/>
                </a:cxn>
                <a:cxn ang="0">
                  <a:pos x="216" y="6"/>
                </a:cxn>
                <a:cxn ang="0">
                  <a:pos x="238" y="6"/>
                </a:cxn>
                <a:cxn ang="0">
                  <a:pos x="268" y="6"/>
                </a:cxn>
                <a:cxn ang="0">
                  <a:pos x="298" y="0"/>
                </a:cxn>
                <a:cxn ang="0">
                  <a:pos x="328" y="6"/>
                </a:cxn>
                <a:cxn ang="0">
                  <a:pos x="350" y="6"/>
                </a:cxn>
                <a:cxn ang="0">
                  <a:pos x="380" y="6"/>
                </a:cxn>
                <a:cxn ang="0">
                  <a:pos x="410" y="0"/>
                </a:cxn>
                <a:cxn ang="0">
                  <a:pos x="440" y="24"/>
                </a:cxn>
                <a:cxn ang="0">
                  <a:pos x="462" y="234"/>
                </a:cxn>
                <a:cxn ang="0">
                  <a:pos x="492" y="234"/>
                </a:cxn>
                <a:cxn ang="0">
                  <a:pos x="522" y="234"/>
                </a:cxn>
                <a:cxn ang="0">
                  <a:pos x="544" y="234"/>
                </a:cxn>
                <a:cxn ang="0">
                  <a:pos x="574" y="234"/>
                </a:cxn>
                <a:cxn ang="0">
                  <a:pos x="604" y="234"/>
                </a:cxn>
                <a:cxn ang="0">
                  <a:pos x="633" y="234"/>
                </a:cxn>
                <a:cxn ang="0">
                  <a:pos x="656" y="234"/>
                </a:cxn>
                <a:cxn ang="0">
                  <a:pos x="686" y="234"/>
                </a:cxn>
                <a:cxn ang="0">
                  <a:pos x="715" y="234"/>
                </a:cxn>
                <a:cxn ang="0">
                  <a:pos x="738" y="234"/>
                </a:cxn>
                <a:cxn ang="0">
                  <a:pos x="768" y="234"/>
                </a:cxn>
                <a:cxn ang="0">
                  <a:pos x="798" y="234"/>
                </a:cxn>
                <a:cxn ang="0">
                  <a:pos x="827" y="234"/>
                </a:cxn>
                <a:cxn ang="0">
                  <a:pos x="850" y="234"/>
                </a:cxn>
                <a:cxn ang="0">
                  <a:pos x="880" y="234"/>
                </a:cxn>
                <a:cxn ang="0">
                  <a:pos x="909" y="234"/>
                </a:cxn>
                <a:cxn ang="0">
                  <a:pos x="932" y="234"/>
                </a:cxn>
                <a:cxn ang="0">
                  <a:pos x="962" y="234"/>
                </a:cxn>
                <a:cxn ang="0">
                  <a:pos x="991" y="234"/>
                </a:cxn>
                <a:cxn ang="0">
                  <a:pos x="1021" y="36"/>
                </a:cxn>
                <a:cxn ang="0">
                  <a:pos x="1044" y="6"/>
                </a:cxn>
                <a:cxn ang="0">
                  <a:pos x="1073" y="0"/>
                </a:cxn>
                <a:cxn ang="0">
                  <a:pos x="1103" y="0"/>
                </a:cxn>
                <a:cxn ang="0">
                  <a:pos x="1133" y="0"/>
                </a:cxn>
                <a:cxn ang="0">
                  <a:pos x="1155" y="0"/>
                </a:cxn>
              </a:cxnLst>
              <a:rect l="0" t="0" r="r" b="b"/>
              <a:pathLst>
                <a:path w="1178" h="234">
                  <a:moveTo>
                    <a:pt x="0" y="0"/>
                  </a:moveTo>
                  <a:lnTo>
                    <a:pt x="7" y="0"/>
                  </a:lnTo>
                  <a:lnTo>
                    <a:pt x="22" y="0"/>
                  </a:lnTo>
                  <a:lnTo>
                    <a:pt x="29" y="0"/>
                  </a:lnTo>
                  <a:lnTo>
                    <a:pt x="37" y="0"/>
                  </a:lnTo>
                  <a:lnTo>
                    <a:pt x="44" y="0"/>
                  </a:lnTo>
                  <a:lnTo>
                    <a:pt x="59" y="0"/>
                  </a:lnTo>
                  <a:lnTo>
                    <a:pt x="67" y="0"/>
                  </a:lnTo>
                  <a:lnTo>
                    <a:pt x="74" y="6"/>
                  </a:lnTo>
                  <a:lnTo>
                    <a:pt x="82" y="6"/>
                  </a:lnTo>
                  <a:lnTo>
                    <a:pt x="97" y="0"/>
                  </a:lnTo>
                  <a:lnTo>
                    <a:pt x="104" y="0"/>
                  </a:lnTo>
                  <a:lnTo>
                    <a:pt x="111" y="0"/>
                  </a:lnTo>
                  <a:lnTo>
                    <a:pt x="119" y="0"/>
                  </a:lnTo>
                  <a:lnTo>
                    <a:pt x="134" y="6"/>
                  </a:lnTo>
                  <a:lnTo>
                    <a:pt x="141" y="0"/>
                  </a:lnTo>
                  <a:lnTo>
                    <a:pt x="149" y="0"/>
                  </a:lnTo>
                  <a:lnTo>
                    <a:pt x="156" y="6"/>
                  </a:lnTo>
                  <a:lnTo>
                    <a:pt x="171" y="6"/>
                  </a:lnTo>
                  <a:lnTo>
                    <a:pt x="179" y="6"/>
                  </a:lnTo>
                  <a:lnTo>
                    <a:pt x="186" y="6"/>
                  </a:lnTo>
                  <a:lnTo>
                    <a:pt x="193" y="6"/>
                  </a:lnTo>
                  <a:lnTo>
                    <a:pt x="208" y="6"/>
                  </a:lnTo>
                  <a:lnTo>
                    <a:pt x="216" y="6"/>
                  </a:lnTo>
                  <a:lnTo>
                    <a:pt x="223" y="6"/>
                  </a:lnTo>
                  <a:lnTo>
                    <a:pt x="231" y="6"/>
                  </a:lnTo>
                  <a:lnTo>
                    <a:pt x="238" y="6"/>
                  </a:lnTo>
                  <a:lnTo>
                    <a:pt x="253" y="6"/>
                  </a:lnTo>
                  <a:lnTo>
                    <a:pt x="261" y="6"/>
                  </a:lnTo>
                  <a:lnTo>
                    <a:pt x="268" y="6"/>
                  </a:lnTo>
                  <a:lnTo>
                    <a:pt x="276" y="0"/>
                  </a:lnTo>
                  <a:lnTo>
                    <a:pt x="290" y="0"/>
                  </a:lnTo>
                  <a:lnTo>
                    <a:pt x="298" y="0"/>
                  </a:lnTo>
                  <a:lnTo>
                    <a:pt x="305" y="6"/>
                  </a:lnTo>
                  <a:lnTo>
                    <a:pt x="313" y="6"/>
                  </a:lnTo>
                  <a:lnTo>
                    <a:pt x="328" y="6"/>
                  </a:lnTo>
                  <a:lnTo>
                    <a:pt x="335" y="6"/>
                  </a:lnTo>
                  <a:lnTo>
                    <a:pt x="343" y="6"/>
                  </a:lnTo>
                  <a:lnTo>
                    <a:pt x="350" y="6"/>
                  </a:lnTo>
                  <a:lnTo>
                    <a:pt x="365" y="6"/>
                  </a:lnTo>
                  <a:lnTo>
                    <a:pt x="372" y="6"/>
                  </a:lnTo>
                  <a:lnTo>
                    <a:pt x="380" y="6"/>
                  </a:lnTo>
                  <a:lnTo>
                    <a:pt x="387" y="0"/>
                  </a:lnTo>
                  <a:lnTo>
                    <a:pt x="402" y="0"/>
                  </a:lnTo>
                  <a:lnTo>
                    <a:pt x="410" y="0"/>
                  </a:lnTo>
                  <a:lnTo>
                    <a:pt x="417" y="0"/>
                  </a:lnTo>
                  <a:lnTo>
                    <a:pt x="425" y="6"/>
                  </a:lnTo>
                  <a:lnTo>
                    <a:pt x="440" y="24"/>
                  </a:lnTo>
                  <a:lnTo>
                    <a:pt x="447" y="42"/>
                  </a:lnTo>
                  <a:lnTo>
                    <a:pt x="454" y="66"/>
                  </a:lnTo>
                  <a:lnTo>
                    <a:pt x="462" y="234"/>
                  </a:lnTo>
                  <a:lnTo>
                    <a:pt x="469" y="234"/>
                  </a:lnTo>
                  <a:lnTo>
                    <a:pt x="484" y="234"/>
                  </a:lnTo>
                  <a:lnTo>
                    <a:pt x="492" y="234"/>
                  </a:lnTo>
                  <a:lnTo>
                    <a:pt x="499" y="234"/>
                  </a:lnTo>
                  <a:lnTo>
                    <a:pt x="507" y="234"/>
                  </a:lnTo>
                  <a:lnTo>
                    <a:pt x="522" y="234"/>
                  </a:lnTo>
                  <a:lnTo>
                    <a:pt x="529" y="234"/>
                  </a:lnTo>
                  <a:lnTo>
                    <a:pt x="537" y="234"/>
                  </a:lnTo>
                  <a:lnTo>
                    <a:pt x="544" y="234"/>
                  </a:lnTo>
                  <a:lnTo>
                    <a:pt x="559" y="234"/>
                  </a:lnTo>
                  <a:lnTo>
                    <a:pt x="566" y="234"/>
                  </a:lnTo>
                  <a:lnTo>
                    <a:pt x="574" y="234"/>
                  </a:lnTo>
                  <a:lnTo>
                    <a:pt x="581" y="234"/>
                  </a:lnTo>
                  <a:lnTo>
                    <a:pt x="596" y="234"/>
                  </a:lnTo>
                  <a:lnTo>
                    <a:pt x="604" y="234"/>
                  </a:lnTo>
                  <a:lnTo>
                    <a:pt x="611" y="234"/>
                  </a:lnTo>
                  <a:lnTo>
                    <a:pt x="619" y="234"/>
                  </a:lnTo>
                  <a:lnTo>
                    <a:pt x="633" y="234"/>
                  </a:lnTo>
                  <a:lnTo>
                    <a:pt x="641" y="234"/>
                  </a:lnTo>
                  <a:lnTo>
                    <a:pt x="648" y="234"/>
                  </a:lnTo>
                  <a:lnTo>
                    <a:pt x="656" y="234"/>
                  </a:lnTo>
                  <a:lnTo>
                    <a:pt x="671" y="234"/>
                  </a:lnTo>
                  <a:lnTo>
                    <a:pt x="678" y="234"/>
                  </a:lnTo>
                  <a:lnTo>
                    <a:pt x="686" y="234"/>
                  </a:lnTo>
                  <a:lnTo>
                    <a:pt x="693" y="234"/>
                  </a:lnTo>
                  <a:lnTo>
                    <a:pt x="701" y="234"/>
                  </a:lnTo>
                  <a:lnTo>
                    <a:pt x="715" y="234"/>
                  </a:lnTo>
                  <a:lnTo>
                    <a:pt x="723" y="234"/>
                  </a:lnTo>
                  <a:lnTo>
                    <a:pt x="730" y="234"/>
                  </a:lnTo>
                  <a:lnTo>
                    <a:pt x="738" y="234"/>
                  </a:lnTo>
                  <a:lnTo>
                    <a:pt x="753" y="234"/>
                  </a:lnTo>
                  <a:lnTo>
                    <a:pt x="760" y="234"/>
                  </a:lnTo>
                  <a:lnTo>
                    <a:pt x="768" y="234"/>
                  </a:lnTo>
                  <a:lnTo>
                    <a:pt x="775" y="234"/>
                  </a:lnTo>
                  <a:lnTo>
                    <a:pt x="790" y="234"/>
                  </a:lnTo>
                  <a:lnTo>
                    <a:pt x="798" y="234"/>
                  </a:lnTo>
                  <a:lnTo>
                    <a:pt x="805" y="234"/>
                  </a:lnTo>
                  <a:lnTo>
                    <a:pt x="812" y="234"/>
                  </a:lnTo>
                  <a:lnTo>
                    <a:pt x="827" y="234"/>
                  </a:lnTo>
                  <a:lnTo>
                    <a:pt x="835" y="234"/>
                  </a:lnTo>
                  <a:lnTo>
                    <a:pt x="842" y="234"/>
                  </a:lnTo>
                  <a:lnTo>
                    <a:pt x="850" y="234"/>
                  </a:lnTo>
                  <a:lnTo>
                    <a:pt x="865" y="234"/>
                  </a:lnTo>
                  <a:lnTo>
                    <a:pt x="872" y="234"/>
                  </a:lnTo>
                  <a:lnTo>
                    <a:pt x="880" y="234"/>
                  </a:lnTo>
                  <a:lnTo>
                    <a:pt x="887" y="234"/>
                  </a:lnTo>
                  <a:lnTo>
                    <a:pt x="902" y="234"/>
                  </a:lnTo>
                  <a:lnTo>
                    <a:pt x="909" y="234"/>
                  </a:lnTo>
                  <a:lnTo>
                    <a:pt x="917" y="234"/>
                  </a:lnTo>
                  <a:lnTo>
                    <a:pt x="924" y="234"/>
                  </a:lnTo>
                  <a:lnTo>
                    <a:pt x="932" y="234"/>
                  </a:lnTo>
                  <a:lnTo>
                    <a:pt x="947" y="234"/>
                  </a:lnTo>
                  <a:lnTo>
                    <a:pt x="954" y="234"/>
                  </a:lnTo>
                  <a:lnTo>
                    <a:pt x="962" y="234"/>
                  </a:lnTo>
                  <a:lnTo>
                    <a:pt x="969" y="234"/>
                  </a:lnTo>
                  <a:lnTo>
                    <a:pt x="984" y="234"/>
                  </a:lnTo>
                  <a:lnTo>
                    <a:pt x="991" y="234"/>
                  </a:lnTo>
                  <a:lnTo>
                    <a:pt x="999" y="234"/>
                  </a:lnTo>
                  <a:lnTo>
                    <a:pt x="1006" y="66"/>
                  </a:lnTo>
                  <a:lnTo>
                    <a:pt x="1021" y="36"/>
                  </a:lnTo>
                  <a:lnTo>
                    <a:pt x="1029" y="24"/>
                  </a:lnTo>
                  <a:lnTo>
                    <a:pt x="1036" y="12"/>
                  </a:lnTo>
                  <a:lnTo>
                    <a:pt x="1044" y="6"/>
                  </a:lnTo>
                  <a:lnTo>
                    <a:pt x="1059" y="0"/>
                  </a:lnTo>
                  <a:lnTo>
                    <a:pt x="1066" y="0"/>
                  </a:lnTo>
                  <a:lnTo>
                    <a:pt x="1073" y="0"/>
                  </a:lnTo>
                  <a:lnTo>
                    <a:pt x="1081" y="6"/>
                  </a:lnTo>
                  <a:lnTo>
                    <a:pt x="1096" y="0"/>
                  </a:lnTo>
                  <a:lnTo>
                    <a:pt x="1103" y="0"/>
                  </a:lnTo>
                  <a:lnTo>
                    <a:pt x="1111" y="0"/>
                  </a:lnTo>
                  <a:lnTo>
                    <a:pt x="1118" y="0"/>
                  </a:lnTo>
                  <a:lnTo>
                    <a:pt x="1133" y="0"/>
                  </a:lnTo>
                  <a:lnTo>
                    <a:pt x="1141" y="0"/>
                  </a:lnTo>
                  <a:lnTo>
                    <a:pt x="1148" y="0"/>
                  </a:lnTo>
                  <a:lnTo>
                    <a:pt x="1155" y="0"/>
                  </a:lnTo>
                  <a:lnTo>
                    <a:pt x="1163" y="6"/>
                  </a:lnTo>
                  <a:lnTo>
                    <a:pt x="1178" y="6"/>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82" name="Freeform 73"/>
            <p:cNvSpPr>
              <a:spLocks/>
            </p:cNvSpPr>
            <p:nvPr/>
          </p:nvSpPr>
          <p:spPr bwMode="auto">
            <a:xfrm>
              <a:off x="3033034" y="2848369"/>
              <a:ext cx="1021458" cy="426113"/>
            </a:xfrm>
            <a:custGeom>
              <a:avLst/>
              <a:gdLst/>
              <a:ahLst/>
              <a:cxnLst>
                <a:cxn ang="0">
                  <a:pos x="7" y="6"/>
                </a:cxn>
                <a:cxn ang="0">
                  <a:pos x="22" y="0"/>
                </a:cxn>
                <a:cxn ang="0">
                  <a:pos x="45" y="6"/>
                </a:cxn>
                <a:cxn ang="0">
                  <a:pos x="59" y="6"/>
                </a:cxn>
                <a:cxn ang="0">
                  <a:pos x="82" y="0"/>
                </a:cxn>
                <a:cxn ang="0">
                  <a:pos x="97" y="0"/>
                </a:cxn>
                <a:cxn ang="0">
                  <a:pos x="119" y="6"/>
                </a:cxn>
                <a:cxn ang="0">
                  <a:pos x="134" y="0"/>
                </a:cxn>
                <a:cxn ang="0">
                  <a:pos x="156" y="6"/>
                </a:cxn>
                <a:cxn ang="0">
                  <a:pos x="171" y="6"/>
                </a:cxn>
                <a:cxn ang="0">
                  <a:pos x="194" y="6"/>
                </a:cxn>
                <a:cxn ang="0">
                  <a:pos x="209" y="6"/>
                </a:cxn>
                <a:cxn ang="0">
                  <a:pos x="231" y="6"/>
                </a:cxn>
                <a:cxn ang="0">
                  <a:pos x="246" y="6"/>
                </a:cxn>
                <a:cxn ang="0">
                  <a:pos x="268" y="0"/>
                </a:cxn>
                <a:cxn ang="0">
                  <a:pos x="283" y="6"/>
                </a:cxn>
                <a:cxn ang="0">
                  <a:pos x="306" y="6"/>
                </a:cxn>
                <a:cxn ang="0">
                  <a:pos x="320" y="6"/>
                </a:cxn>
                <a:cxn ang="0">
                  <a:pos x="343" y="6"/>
                </a:cxn>
                <a:cxn ang="0">
                  <a:pos x="358" y="6"/>
                </a:cxn>
                <a:cxn ang="0">
                  <a:pos x="380" y="0"/>
                </a:cxn>
                <a:cxn ang="0">
                  <a:pos x="395" y="0"/>
                </a:cxn>
                <a:cxn ang="0">
                  <a:pos x="417" y="6"/>
                </a:cxn>
                <a:cxn ang="0">
                  <a:pos x="432" y="6"/>
                </a:cxn>
                <a:cxn ang="0">
                  <a:pos x="447" y="6"/>
                </a:cxn>
                <a:cxn ang="0">
                  <a:pos x="470" y="6"/>
                </a:cxn>
                <a:cxn ang="0">
                  <a:pos x="485" y="6"/>
                </a:cxn>
                <a:cxn ang="0">
                  <a:pos x="507" y="6"/>
                </a:cxn>
                <a:cxn ang="0">
                  <a:pos x="522" y="6"/>
                </a:cxn>
                <a:cxn ang="0">
                  <a:pos x="544" y="6"/>
                </a:cxn>
                <a:cxn ang="0">
                  <a:pos x="559" y="42"/>
                </a:cxn>
                <a:cxn ang="0">
                  <a:pos x="581" y="234"/>
                </a:cxn>
                <a:cxn ang="0">
                  <a:pos x="596" y="234"/>
                </a:cxn>
                <a:cxn ang="0">
                  <a:pos x="619" y="234"/>
                </a:cxn>
                <a:cxn ang="0">
                  <a:pos x="634" y="234"/>
                </a:cxn>
                <a:cxn ang="0">
                  <a:pos x="656" y="234"/>
                </a:cxn>
                <a:cxn ang="0">
                  <a:pos x="671" y="234"/>
                </a:cxn>
                <a:cxn ang="0">
                  <a:pos x="693" y="234"/>
                </a:cxn>
                <a:cxn ang="0">
                  <a:pos x="708" y="234"/>
                </a:cxn>
                <a:cxn ang="0">
                  <a:pos x="731" y="234"/>
                </a:cxn>
                <a:cxn ang="0">
                  <a:pos x="746" y="234"/>
                </a:cxn>
                <a:cxn ang="0">
                  <a:pos x="768" y="234"/>
                </a:cxn>
                <a:cxn ang="0">
                  <a:pos x="783" y="234"/>
                </a:cxn>
                <a:cxn ang="0">
                  <a:pos x="805" y="234"/>
                </a:cxn>
                <a:cxn ang="0">
                  <a:pos x="820" y="234"/>
                </a:cxn>
                <a:cxn ang="0">
                  <a:pos x="842" y="234"/>
                </a:cxn>
                <a:cxn ang="0">
                  <a:pos x="857" y="234"/>
                </a:cxn>
                <a:cxn ang="0">
                  <a:pos x="880" y="234"/>
                </a:cxn>
              </a:cxnLst>
              <a:rect l="0" t="0" r="r" b="b"/>
              <a:pathLst>
                <a:path w="880" h="234">
                  <a:moveTo>
                    <a:pt x="0" y="6"/>
                  </a:moveTo>
                  <a:lnTo>
                    <a:pt x="7" y="6"/>
                  </a:lnTo>
                  <a:lnTo>
                    <a:pt x="15" y="0"/>
                  </a:lnTo>
                  <a:lnTo>
                    <a:pt x="22" y="0"/>
                  </a:lnTo>
                  <a:lnTo>
                    <a:pt x="37" y="0"/>
                  </a:lnTo>
                  <a:lnTo>
                    <a:pt x="45" y="6"/>
                  </a:lnTo>
                  <a:lnTo>
                    <a:pt x="52" y="0"/>
                  </a:lnTo>
                  <a:lnTo>
                    <a:pt x="59" y="6"/>
                  </a:lnTo>
                  <a:lnTo>
                    <a:pt x="74" y="6"/>
                  </a:lnTo>
                  <a:lnTo>
                    <a:pt x="82" y="0"/>
                  </a:lnTo>
                  <a:lnTo>
                    <a:pt x="89" y="0"/>
                  </a:lnTo>
                  <a:lnTo>
                    <a:pt x="97" y="0"/>
                  </a:lnTo>
                  <a:lnTo>
                    <a:pt x="112" y="0"/>
                  </a:lnTo>
                  <a:lnTo>
                    <a:pt x="119" y="6"/>
                  </a:lnTo>
                  <a:lnTo>
                    <a:pt x="127" y="6"/>
                  </a:lnTo>
                  <a:lnTo>
                    <a:pt x="134" y="0"/>
                  </a:lnTo>
                  <a:lnTo>
                    <a:pt x="149" y="0"/>
                  </a:lnTo>
                  <a:lnTo>
                    <a:pt x="156" y="6"/>
                  </a:lnTo>
                  <a:lnTo>
                    <a:pt x="164" y="6"/>
                  </a:lnTo>
                  <a:lnTo>
                    <a:pt x="171" y="6"/>
                  </a:lnTo>
                  <a:lnTo>
                    <a:pt x="186" y="6"/>
                  </a:lnTo>
                  <a:lnTo>
                    <a:pt x="194" y="6"/>
                  </a:lnTo>
                  <a:lnTo>
                    <a:pt x="201" y="6"/>
                  </a:lnTo>
                  <a:lnTo>
                    <a:pt x="209" y="6"/>
                  </a:lnTo>
                  <a:lnTo>
                    <a:pt x="216" y="6"/>
                  </a:lnTo>
                  <a:lnTo>
                    <a:pt x="231" y="6"/>
                  </a:lnTo>
                  <a:lnTo>
                    <a:pt x="238" y="6"/>
                  </a:lnTo>
                  <a:lnTo>
                    <a:pt x="246" y="6"/>
                  </a:lnTo>
                  <a:lnTo>
                    <a:pt x="253" y="6"/>
                  </a:lnTo>
                  <a:lnTo>
                    <a:pt x="268" y="0"/>
                  </a:lnTo>
                  <a:lnTo>
                    <a:pt x="276" y="0"/>
                  </a:lnTo>
                  <a:lnTo>
                    <a:pt x="283" y="6"/>
                  </a:lnTo>
                  <a:lnTo>
                    <a:pt x="291" y="6"/>
                  </a:lnTo>
                  <a:lnTo>
                    <a:pt x="306" y="6"/>
                  </a:lnTo>
                  <a:lnTo>
                    <a:pt x="313" y="6"/>
                  </a:lnTo>
                  <a:lnTo>
                    <a:pt x="320" y="6"/>
                  </a:lnTo>
                  <a:lnTo>
                    <a:pt x="328" y="6"/>
                  </a:lnTo>
                  <a:lnTo>
                    <a:pt x="343" y="6"/>
                  </a:lnTo>
                  <a:lnTo>
                    <a:pt x="350" y="6"/>
                  </a:lnTo>
                  <a:lnTo>
                    <a:pt x="358" y="6"/>
                  </a:lnTo>
                  <a:lnTo>
                    <a:pt x="365" y="6"/>
                  </a:lnTo>
                  <a:lnTo>
                    <a:pt x="380" y="0"/>
                  </a:lnTo>
                  <a:lnTo>
                    <a:pt x="388" y="0"/>
                  </a:lnTo>
                  <a:lnTo>
                    <a:pt x="395" y="0"/>
                  </a:lnTo>
                  <a:lnTo>
                    <a:pt x="403" y="0"/>
                  </a:lnTo>
                  <a:lnTo>
                    <a:pt x="417" y="6"/>
                  </a:lnTo>
                  <a:lnTo>
                    <a:pt x="425" y="6"/>
                  </a:lnTo>
                  <a:lnTo>
                    <a:pt x="432" y="6"/>
                  </a:lnTo>
                  <a:lnTo>
                    <a:pt x="440" y="6"/>
                  </a:lnTo>
                  <a:lnTo>
                    <a:pt x="447" y="6"/>
                  </a:lnTo>
                  <a:lnTo>
                    <a:pt x="462" y="6"/>
                  </a:lnTo>
                  <a:lnTo>
                    <a:pt x="470" y="6"/>
                  </a:lnTo>
                  <a:lnTo>
                    <a:pt x="477" y="6"/>
                  </a:lnTo>
                  <a:lnTo>
                    <a:pt x="485" y="6"/>
                  </a:lnTo>
                  <a:lnTo>
                    <a:pt x="499" y="6"/>
                  </a:lnTo>
                  <a:lnTo>
                    <a:pt x="507" y="6"/>
                  </a:lnTo>
                  <a:lnTo>
                    <a:pt x="514" y="6"/>
                  </a:lnTo>
                  <a:lnTo>
                    <a:pt x="522" y="6"/>
                  </a:lnTo>
                  <a:lnTo>
                    <a:pt x="537" y="6"/>
                  </a:lnTo>
                  <a:lnTo>
                    <a:pt x="544" y="6"/>
                  </a:lnTo>
                  <a:lnTo>
                    <a:pt x="552" y="24"/>
                  </a:lnTo>
                  <a:lnTo>
                    <a:pt x="559" y="42"/>
                  </a:lnTo>
                  <a:lnTo>
                    <a:pt x="574" y="66"/>
                  </a:lnTo>
                  <a:lnTo>
                    <a:pt x="581" y="234"/>
                  </a:lnTo>
                  <a:lnTo>
                    <a:pt x="589" y="234"/>
                  </a:lnTo>
                  <a:lnTo>
                    <a:pt x="596" y="234"/>
                  </a:lnTo>
                  <a:lnTo>
                    <a:pt x="611" y="234"/>
                  </a:lnTo>
                  <a:lnTo>
                    <a:pt x="619" y="234"/>
                  </a:lnTo>
                  <a:lnTo>
                    <a:pt x="626" y="234"/>
                  </a:lnTo>
                  <a:lnTo>
                    <a:pt x="634" y="234"/>
                  </a:lnTo>
                  <a:lnTo>
                    <a:pt x="649" y="234"/>
                  </a:lnTo>
                  <a:lnTo>
                    <a:pt x="656" y="234"/>
                  </a:lnTo>
                  <a:lnTo>
                    <a:pt x="664" y="234"/>
                  </a:lnTo>
                  <a:lnTo>
                    <a:pt x="671" y="234"/>
                  </a:lnTo>
                  <a:lnTo>
                    <a:pt x="678" y="234"/>
                  </a:lnTo>
                  <a:lnTo>
                    <a:pt x="693" y="234"/>
                  </a:lnTo>
                  <a:lnTo>
                    <a:pt x="701" y="234"/>
                  </a:lnTo>
                  <a:lnTo>
                    <a:pt x="708" y="234"/>
                  </a:lnTo>
                  <a:lnTo>
                    <a:pt x="716" y="234"/>
                  </a:lnTo>
                  <a:lnTo>
                    <a:pt x="731" y="234"/>
                  </a:lnTo>
                  <a:lnTo>
                    <a:pt x="738" y="234"/>
                  </a:lnTo>
                  <a:lnTo>
                    <a:pt x="746" y="234"/>
                  </a:lnTo>
                  <a:lnTo>
                    <a:pt x="753" y="234"/>
                  </a:lnTo>
                  <a:lnTo>
                    <a:pt x="768" y="234"/>
                  </a:lnTo>
                  <a:lnTo>
                    <a:pt x="775" y="234"/>
                  </a:lnTo>
                  <a:lnTo>
                    <a:pt x="783" y="234"/>
                  </a:lnTo>
                  <a:lnTo>
                    <a:pt x="790" y="234"/>
                  </a:lnTo>
                  <a:lnTo>
                    <a:pt x="805" y="234"/>
                  </a:lnTo>
                  <a:lnTo>
                    <a:pt x="813" y="234"/>
                  </a:lnTo>
                  <a:lnTo>
                    <a:pt x="820" y="234"/>
                  </a:lnTo>
                  <a:lnTo>
                    <a:pt x="828" y="234"/>
                  </a:lnTo>
                  <a:lnTo>
                    <a:pt x="842" y="234"/>
                  </a:lnTo>
                  <a:lnTo>
                    <a:pt x="850" y="234"/>
                  </a:lnTo>
                  <a:lnTo>
                    <a:pt x="857" y="234"/>
                  </a:lnTo>
                  <a:lnTo>
                    <a:pt x="865" y="234"/>
                  </a:lnTo>
                  <a:lnTo>
                    <a:pt x="880" y="234"/>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83" name="Line 41"/>
            <p:cNvSpPr>
              <a:spLocks noChangeShapeType="1"/>
            </p:cNvSpPr>
            <p:nvPr/>
          </p:nvSpPr>
          <p:spPr bwMode="auto">
            <a:xfrm flipH="1">
              <a:off x="4023151" y="1657801"/>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86" name="Freeform 95"/>
            <p:cNvSpPr>
              <a:spLocks/>
            </p:cNvSpPr>
            <p:nvPr/>
          </p:nvSpPr>
          <p:spPr bwMode="auto">
            <a:xfrm>
              <a:off x="306437" y="1004063"/>
              <a:ext cx="1359235" cy="65556"/>
            </a:xfrm>
            <a:custGeom>
              <a:avLst/>
              <a:gdLst/>
              <a:ahLst/>
              <a:cxnLst>
                <a:cxn ang="0">
                  <a:pos x="15" y="36"/>
                </a:cxn>
                <a:cxn ang="0">
                  <a:pos x="45" y="36"/>
                </a:cxn>
                <a:cxn ang="0">
                  <a:pos x="74" y="36"/>
                </a:cxn>
                <a:cxn ang="0">
                  <a:pos x="97" y="36"/>
                </a:cxn>
                <a:cxn ang="0">
                  <a:pos x="127" y="36"/>
                </a:cxn>
                <a:cxn ang="0">
                  <a:pos x="156" y="30"/>
                </a:cxn>
                <a:cxn ang="0">
                  <a:pos x="186" y="36"/>
                </a:cxn>
                <a:cxn ang="0">
                  <a:pos x="209" y="36"/>
                </a:cxn>
                <a:cxn ang="0">
                  <a:pos x="238" y="30"/>
                </a:cxn>
                <a:cxn ang="0">
                  <a:pos x="268" y="36"/>
                </a:cxn>
                <a:cxn ang="0">
                  <a:pos x="291" y="6"/>
                </a:cxn>
                <a:cxn ang="0">
                  <a:pos x="320" y="6"/>
                </a:cxn>
                <a:cxn ang="0">
                  <a:pos x="350" y="12"/>
                </a:cxn>
                <a:cxn ang="0">
                  <a:pos x="380" y="12"/>
                </a:cxn>
                <a:cxn ang="0">
                  <a:pos x="403" y="12"/>
                </a:cxn>
                <a:cxn ang="0">
                  <a:pos x="432" y="12"/>
                </a:cxn>
                <a:cxn ang="0">
                  <a:pos x="462" y="6"/>
                </a:cxn>
                <a:cxn ang="0">
                  <a:pos x="485" y="12"/>
                </a:cxn>
                <a:cxn ang="0">
                  <a:pos x="514" y="6"/>
                </a:cxn>
                <a:cxn ang="0">
                  <a:pos x="544" y="0"/>
                </a:cxn>
                <a:cxn ang="0">
                  <a:pos x="574" y="6"/>
                </a:cxn>
                <a:cxn ang="0">
                  <a:pos x="596" y="0"/>
                </a:cxn>
                <a:cxn ang="0">
                  <a:pos x="626" y="0"/>
                </a:cxn>
                <a:cxn ang="0">
                  <a:pos x="656" y="24"/>
                </a:cxn>
                <a:cxn ang="0">
                  <a:pos x="686" y="36"/>
                </a:cxn>
                <a:cxn ang="0">
                  <a:pos x="708" y="30"/>
                </a:cxn>
                <a:cxn ang="0">
                  <a:pos x="738" y="36"/>
                </a:cxn>
                <a:cxn ang="0">
                  <a:pos x="768" y="30"/>
                </a:cxn>
                <a:cxn ang="0">
                  <a:pos x="790" y="30"/>
                </a:cxn>
                <a:cxn ang="0">
                  <a:pos x="820" y="30"/>
                </a:cxn>
                <a:cxn ang="0">
                  <a:pos x="850" y="36"/>
                </a:cxn>
                <a:cxn ang="0">
                  <a:pos x="880" y="36"/>
                </a:cxn>
                <a:cxn ang="0">
                  <a:pos x="902" y="36"/>
                </a:cxn>
                <a:cxn ang="0">
                  <a:pos x="932" y="36"/>
                </a:cxn>
                <a:cxn ang="0">
                  <a:pos x="962" y="36"/>
                </a:cxn>
                <a:cxn ang="0">
                  <a:pos x="984" y="36"/>
                </a:cxn>
                <a:cxn ang="0">
                  <a:pos x="1014" y="12"/>
                </a:cxn>
                <a:cxn ang="0">
                  <a:pos x="1044" y="6"/>
                </a:cxn>
                <a:cxn ang="0">
                  <a:pos x="1074" y="12"/>
                </a:cxn>
                <a:cxn ang="0">
                  <a:pos x="1096" y="6"/>
                </a:cxn>
                <a:cxn ang="0">
                  <a:pos x="1126" y="6"/>
                </a:cxn>
                <a:cxn ang="0">
                  <a:pos x="1156" y="6"/>
                </a:cxn>
              </a:cxnLst>
              <a:rect l="0" t="0" r="r" b="b"/>
              <a:pathLst>
                <a:path w="1171" h="36">
                  <a:moveTo>
                    <a:pt x="0" y="36"/>
                  </a:moveTo>
                  <a:lnTo>
                    <a:pt x="7" y="36"/>
                  </a:lnTo>
                  <a:lnTo>
                    <a:pt x="15" y="36"/>
                  </a:lnTo>
                  <a:lnTo>
                    <a:pt x="22" y="36"/>
                  </a:lnTo>
                  <a:lnTo>
                    <a:pt x="37" y="36"/>
                  </a:lnTo>
                  <a:lnTo>
                    <a:pt x="45" y="36"/>
                  </a:lnTo>
                  <a:lnTo>
                    <a:pt x="52" y="36"/>
                  </a:lnTo>
                  <a:lnTo>
                    <a:pt x="59" y="36"/>
                  </a:lnTo>
                  <a:lnTo>
                    <a:pt x="74" y="36"/>
                  </a:lnTo>
                  <a:lnTo>
                    <a:pt x="82" y="36"/>
                  </a:lnTo>
                  <a:lnTo>
                    <a:pt x="89" y="36"/>
                  </a:lnTo>
                  <a:lnTo>
                    <a:pt x="97" y="36"/>
                  </a:lnTo>
                  <a:lnTo>
                    <a:pt x="112" y="36"/>
                  </a:lnTo>
                  <a:lnTo>
                    <a:pt x="119" y="36"/>
                  </a:lnTo>
                  <a:lnTo>
                    <a:pt x="127" y="36"/>
                  </a:lnTo>
                  <a:lnTo>
                    <a:pt x="134" y="36"/>
                  </a:lnTo>
                  <a:lnTo>
                    <a:pt x="149" y="36"/>
                  </a:lnTo>
                  <a:lnTo>
                    <a:pt x="156" y="30"/>
                  </a:lnTo>
                  <a:lnTo>
                    <a:pt x="164" y="36"/>
                  </a:lnTo>
                  <a:lnTo>
                    <a:pt x="171" y="36"/>
                  </a:lnTo>
                  <a:lnTo>
                    <a:pt x="186" y="36"/>
                  </a:lnTo>
                  <a:lnTo>
                    <a:pt x="194" y="30"/>
                  </a:lnTo>
                  <a:lnTo>
                    <a:pt x="201" y="36"/>
                  </a:lnTo>
                  <a:lnTo>
                    <a:pt x="209" y="36"/>
                  </a:lnTo>
                  <a:lnTo>
                    <a:pt x="224" y="30"/>
                  </a:lnTo>
                  <a:lnTo>
                    <a:pt x="231" y="30"/>
                  </a:lnTo>
                  <a:lnTo>
                    <a:pt x="238" y="30"/>
                  </a:lnTo>
                  <a:lnTo>
                    <a:pt x="246" y="36"/>
                  </a:lnTo>
                  <a:lnTo>
                    <a:pt x="253" y="30"/>
                  </a:lnTo>
                  <a:lnTo>
                    <a:pt x="268" y="36"/>
                  </a:lnTo>
                  <a:lnTo>
                    <a:pt x="276" y="12"/>
                  </a:lnTo>
                  <a:lnTo>
                    <a:pt x="283" y="6"/>
                  </a:lnTo>
                  <a:lnTo>
                    <a:pt x="291" y="6"/>
                  </a:lnTo>
                  <a:lnTo>
                    <a:pt x="306" y="6"/>
                  </a:lnTo>
                  <a:lnTo>
                    <a:pt x="313" y="12"/>
                  </a:lnTo>
                  <a:lnTo>
                    <a:pt x="320" y="6"/>
                  </a:lnTo>
                  <a:lnTo>
                    <a:pt x="328" y="12"/>
                  </a:lnTo>
                  <a:lnTo>
                    <a:pt x="343" y="12"/>
                  </a:lnTo>
                  <a:lnTo>
                    <a:pt x="350" y="12"/>
                  </a:lnTo>
                  <a:lnTo>
                    <a:pt x="358" y="12"/>
                  </a:lnTo>
                  <a:lnTo>
                    <a:pt x="365" y="12"/>
                  </a:lnTo>
                  <a:lnTo>
                    <a:pt x="380" y="12"/>
                  </a:lnTo>
                  <a:lnTo>
                    <a:pt x="388" y="12"/>
                  </a:lnTo>
                  <a:lnTo>
                    <a:pt x="395" y="12"/>
                  </a:lnTo>
                  <a:lnTo>
                    <a:pt x="403" y="12"/>
                  </a:lnTo>
                  <a:lnTo>
                    <a:pt x="417" y="6"/>
                  </a:lnTo>
                  <a:lnTo>
                    <a:pt x="425" y="12"/>
                  </a:lnTo>
                  <a:lnTo>
                    <a:pt x="432" y="12"/>
                  </a:lnTo>
                  <a:lnTo>
                    <a:pt x="440" y="6"/>
                  </a:lnTo>
                  <a:lnTo>
                    <a:pt x="455" y="6"/>
                  </a:lnTo>
                  <a:lnTo>
                    <a:pt x="462" y="6"/>
                  </a:lnTo>
                  <a:lnTo>
                    <a:pt x="470" y="6"/>
                  </a:lnTo>
                  <a:lnTo>
                    <a:pt x="477" y="6"/>
                  </a:lnTo>
                  <a:lnTo>
                    <a:pt x="485" y="12"/>
                  </a:lnTo>
                  <a:lnTo>
                    <a:pt x="499" y="12"/>
                  </a:lnTo>
                  <a:lnTo>
                    <a:pt x="507" y="6"/>
                  </a:lnTo>
                  <a:lnTo>
                    <a:pt x="514" y="6"/>
                  </a:lnTo>
                  <a:lnTo>
                    <a:pt x="522" y="6"/>
                  </a:lnTo>
                  <a:lnTo>
                    <a:pt x="537" y="6"/>
                  </a:lnTo>
                  <a:lnTo>
                    <a:pt x="544" y="0"/>
                  </a:lnTo>
                  <a:lnTo>
                    <a:pt x="552" y="6"/>
                  </a:lnTo>
                  <a:lnTo>
                    <a:pt x="559" y="12"/>
                  </a:lnTo>
                  <a:lnTo>
                    <a:pt x="574" y="6"/>
                  </a:lnTo>
                  <a:lnTo>
                    <a:pt x="581" y="0"/>
                  </a:lnTo>
                  <a:lnTo>
                    <a:pt x="589" y="6"/>
                  </a:lnTo>
                  <a:lnTo>
                    <a:pt x="596" y="0"/>
                  </a:lnTo>
                  <a:lnTo>
                    <a:pt x="611" y="0"/>
                  </a:lnTo>
                  <a:lnTo>
                    <a:pt x="619" y="0"/>
                  </a:lnTo>
                  <a:lnTo>
                    <a:pt x="626" y="0"/>
                  </a:lnTo>
                  <a:lnTo>
                    <a:pt x="634" y="0"/>
                  </a:lnTo>
                  <a:lnTo>
                    <a:pt x="649" y="24"/>
                  </a:lnTo>
                  <a:lnTo>
                    <a:pt x="656" y="24"/>
                  </a:lnTo>
                  <a:lnTo>
                    <a:pt x="664" y="36"/>
                  </a:lnTo>
                  <a:lnTo>
                    <a:pt x="671" y="36"/>
                  </a:lnTo>
                  <a:lnTo>
                    <a:pt x="686" y="36"/>
                  </a:lnTo>
                  <a:lnTo>
                    <a:pt x="693" y="36"/>
                  </a:lnTo>
                  <a:lnTo>
                    <a:pt x="701" y="30"/>
                  </a:lnTo>
                  <a:lnTo>
                    <a:pt x="708" y="30"/>
                  </a:lnTo>
                  <a:lnTo>
                    <a:pt x="716" y="36"/>
                  </a:lnTo>
                  <a:lnTo>
                    <a:pt x="731" y="30"/>
                  </a:lnTo>
                  <a:lnTo>
                    <a:pt x="738" y="36"/>
                  </a:lnTo>
                  <a:lnTo>
                    <a:pt x="746" y="36"/>
                  </a:lnTo>
                  <a:lnTo>
                    <a:pt x="753" y="36"/>
                  </a:lnTo>
                  <a:lnTo>
                    <a:pt x="768" y="30"/>
                  </a:lnTo>
                  <a:lnTo>
                    <a:pt x="775" y="36"/>
                  </a:lnTo>
                  <a:lnTo>
                    <a:pt x="783" y="30"/>
                  </a:lnTo>
                  <a:lnTo>
                    <a:pt x="790" y="30"/>
                  </a:lnTo>
                  <a:lnTo>
                    <a:pt x="805" y="30"/>
                  </a:lnTo>
                  <a:lnTo>
                    <a:pt x="813" y="30"/>
                  </a:lnTo>
                  <a:lnTo>
                    <a:pt x="820" y="30"/>
                  </a:lnTo>
                  <a:lnTo>
                    <a:pt x="828" y="30"/>
                  </a:lnTo>
                  <a:lnTo>
                    <a:pt x="842" y="36"/>
                  </a:lnTo>
                  <a:lnTo>
                    <a:pt x="850" y="36"/>
                  </a:lnTo>
                  <a:lnTo>
                    <a:pt x="857" y="30"/>
                  </a:lnTo>
                  <a:lnTo>
                    <a:pt x="865" y="36"/>
                  </a:lnTo>
                  <a:lnTo>
                    <a:pt x="880" y="36"/>
                  </a:lnTo>
                  <a:lnTo>
                    <a:pt x="887" y="36"/>
                  </a:lnTo>
                  <a:lnTo>
                    <a:pt x="895" y="36"/>
                  </a:lnTo>
                  <a:lnTo>
                    <a:pt x="902" y="36"/>
                  </a:lnTo>
                  <a:lnTo>
                    <a:pt x="917" y="30"/>
                  </a:lnTo>
                  <a:lnTo>
                    <a:pt x="925" y="36"/>
                  </a:lnTo>
                  <a:lnTo>
                    <a:pt x="932" y="36"/>
                  </a:lnTo>
                  <a:lnTo>
                    <a:pt x="939" y="30"/>
                  </a:lnTo>
                  <a:lnTo>
                    <a:pt x="947" y="30"/>
                  </a:lnTo>
                  <a:lnTo>
                    <a:pt x="962" y="36"/>
                  </a:lnTo>
                  <a:lnTo>
                    <a:pt x="969" y="36"/>
                  </a:lnTo>
                  <a:lnTo>
                    <a:pt x="977" y="36"/>
                  </a:lnTo>
                  <a:lnTo>
                    <a:pt x="984" y="36"/>
                  </a:lnTo>
                  <a:lnTo>
                    <a:pt x="999" y="36"/>
                  </a:lnTo>
                  <a:lnTo>
                    <a:pt x="1007" y="36"/>
                  </a:lnTo>
                  <a:lnTo>
                    <a:pt x="1014" y="12"/>
                  </a:lnTo>
                  <a:lnTo>
                    <a:pt x="1021" y="12"/>
                  </a:lnTo>
                  <a:lnTo>
                    <a:pt x="1036" y="6"/>
                  </a:lnTo>
                  <a:lnTo>
                    <a:pt x="1044" y="6"/>
                  </a:lnTo>
                  <a:lnTo>
                    <a:pt x="1051" y="6"/>
                  </a:lnTo>
                  <a:lnTo>
                    <a:pt x="1059" y="6"/>
                  </a:lnTo>
                  <a:lnTo>
                    <a:pt x="1074" y="12"/>
                  </a:lnTo>
                  <a:lnTo>
                    <a:pt x="1081" y="12"/>
                  </a:lnTo>
                  <a:lnTo>
                    <a:pt x="1089" y="6"/>
                  </a:lnTo>
                  <a:lnTo>
                    <a:pt x="1096" y="6"/>
                  </a:lnTo>
                  <a:lnTo>
                    <a:pt x="1111" y="6"/>
                  </a:lnTo>
                  <a:lnTo>
                    <a:pt x="1118" y="6"/>
                  </a:lnTo>
                  <a:lnTo>
                    <a:pt x="1126" y="6"/>
                  </a:lnTo>
                  <a:lnTo>
                    <a:pt x="1133" y="6"/>
                  </a:lnTo>
                  <a:lnTo>
                    <a:pt x="1148" y="6"/>
                  </a:lnTo>
                  <a:lnTo>
                    <a:pt x="1156" y="6"/>
                  </a:lnTo>
                  <a:lnTo>
                    <a:pt x="1163" y="6"/>
                  </a:lnTo>
                  <a:lnTo>
                    <a:pt x="1171" y="6"/>
                  </a:lnTo>
                </a:path>
              </a:pathLst>
            </a:custGeom>
            <a:noFill/>
            <a:ln w="127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87" name="Freeform 96"/>
            <p:cNvSpPr>
              <a:spLocks/>
            </p:cNvSpPr>
            <p:nvPr/>
          </p:nvSpPr>
          <p:spPr bwMode="auto">
            <a:xfrm>
              <a:off x="1665673" y="993137"/>
              <a:ext cx="1367361" cy="76482"/>
            </a:xfrm>
            <a:custGeom>
              <a:avLst/>
              <a:gdLst/>
              <a:ahLst/>
              <a:cxnLst>
                <a:cxn ang="0">
                  <a:pos x="22" y="12"/>
                </a:cxn>
                <a:cxn ang="0">
                  <a:pos x="44" y="6"/>
                </a:cxn>
                <a:cxn ang="0">
                  <a:pos x="74" y="0"/>
                </a:cxn>
                <a:cxn ang="0">
                  <a:pos x="104" y="6"/>
                </a:cxn>
                <a:cxn ang="0">
                  <a:pos x="134" y="12"/>
                </a:cxn>
                <a:cxn ang="0">
                  <a:pos x="156" y="12"/>
                </a:cxn>
                <a:cxn ang="0">
                  <a:pos x="186" y="12"/>
                </a:cxn>
                <a:cxn ang="0">
                  <a:pos x="216" y="6"/>
                </a:cxn>
                <a:cxn ang="0">
                  <a:pos x="238" y="0"/>
                </a:cxn>
                <a:cxn ang="0">
                  <a:pos x="268" y="12"/>
                </a:cxn>
                <a:cxn ang="0">
                  <a:pos x="298" y="12"/>
                </a:cxn>
                <a:cxn ang="0">
                  <a:pos x="328" y="12"/>
                </a:cxn>
                <a:cxn ang="0">
                  <a:pos x="350" y="12"/>
                </a:cxn>
                <a:cxn ang="0">
                  <a:pos x="380" y="12"/>
                </a:cxn>
                <a:cxn ang="0">
                  <a:pos x="410" y="42"/>
                </a:cxn>
                <a:cxn ang="0">
                  <a:pos x="440" y="42"/>
                </a:cxn>
                <a:cxn ang="0">
                  <a:pos x="462" y="42"/>
                </a:cxn>
                <a:cxn ang="0">
                  <a:pos x="492" y="42"/>
                </a:cxn>
                <a:cxn ang="0">
                  <a:pos x="522" y="36"/>
                </a:cxn>
                <a:cxn ang="0">
                  <a:pos x="544" y="36"/>
                </a:cxn>
                <a:cxn ang="0">
                  <a:pos x="574" y="36"/>
                </a:cxn>
                <a:cxn ang="0">
                  <a:pos x="604" y="42"/>
                </a:cxn>
                <a:cxn ang="0">
                  <a:pos x="633" y="36"/>
                </a:cxn>
                <a:cxn ang="0">
                  <a:pos x="656" y="36"/>
                </a:cxn>
                <a:cxn ang="0">
                  <a:pos x="686" y="42"/>
                </a:cxn>
                <a:cxn ang="0">
                  <a:pos x="715" y="42"/>
                </a:cxn>
                <a:cxn ang="0">
                  <a:pos x="738" y="42"/>
                </a:cxn>
                <a:cxn ang="0">
                  <a:pos x="768" y="42"/>
                </a:cxn>
                <a:cxn ang="0">
                  <a:pos x="798" y="42"/>
                </a:cxn>
                <a:cxn ang="0">
                  <a:pos x="827" y="42"/>
                </a:cxn>
                <a:cxn ang="0">
                  <a:pos x="850" y="36"/>
                </a:cxn>
                <a:cxn ang="0">
                  <a:pos x="880" y="36"/>
                </a:cxn>
                <a:cxn ang="0">
                  <a:pos x="909" y="36"/>
                </a:cxn>
                <a:cxn ang="0">
                  <a:pos x="932" y="36"/>
                </a:cxn>
                <a:cxn ang="0">
                  <a:pos x="962" y="12"/>
                </a:cxn>
                <a:cxn ang="0">
                  <a:pos x="991" y="12"/>
                </a:cxn>
                <a:cxn ang="0">
                  <a:pos x="1021" y="18"/>
                </a:cxn>
                <a:cxn ang="0">
                  <a:pos x="1044" y="18"/>
                </a:cxn>
                <a:cxn ang="0">
                  <a:pos x="1073" y="18"/>
                </a:cxn>
                <a:cxn ang="0">
                  <a:pos x="1103" y="18"/>
                </a:cxn>
                <a:cxn ang="0">
                  <a:pos x="1133" y="6"/>
                </a:cxn>
                <a:cxn ang="0">
                  <a:pos x="1155" y="6"/>
                </a:cxn>
              </a:cxnLst>
              <a:rect l="0" t="0" r="r" b="b"/>
              <a:pathLst>
                <a:path w="1178" h="42">
                  <a:moveTo>
                    <a:pt x="0" y="12"/>
                  </a:moveTo>
                  <a:lnTo>
                    <a:pt x="7" y="12"/>
                  </a:lnTo>
                  <a:lnTo>
                    <a:pt x="22" y="12"/>
                  </a:lnTo>
                  <a:lnTo>
                    <a:pt x="29" y="6"/>
                  </a:lnTo>
                  <a:lnTo>
                    <a:pt x="37" y="6"/>
                  </a:lnTo>
                  <a:lnTo>
                    <a:pt x="44" y="6"/>
                  </a:lnTo>
                  <a:lnTo>
                    <a:pt x="59" y="6"/>
                  </a:lnTo>
                  <a:lnTo>
                    <a:pt x="67" y="0"/>
                  </a:lnTo>
                  <a:lnTo>
                    <a:pt x="74" y="0"/>
                  </a:lnTo>
                  <a:lnTo>
                    <a:pt x="82" y="0"/>
                  </a:lnTo>
                  <a:lnTo>
                    <a:pt x="97" y="6"/>
                  </a:lnTo>
                  <a:lnTo>
                    <a:pt x="104" y="6"/>
                  </a:lnTo>
                  <a:lnTo>
                    <a:pt x="111" y="6"/>
                  </a:lnTo>
                  <a:lnTo>
                    <a:pt x="119" y="12"/>
                  </a:lnTo>
                  <a:lnTo>
                    <a:pt x="134" y="12"/>
                  </a:lnTo>
                  <a:lnTo>
                    <a:pt x="141" y="12"/>
                  </a:lnTo>
                  <a:lnTo>
                    <a:pt x="149" y="12"/>
                  </a:lnTo>
                  <a:lnTo>
                    <a:pt x="156" y="12"/>
                  </a:lnTo>
                  <a:lnTo>
                    <a:pt x="171" y="6"/>
                  </a:lnTo>
                  <a:lnTo>
                    <a:pt x="179" y="12"/>
                  </a:lnTo>
                  <a:lnTo>
                    <a:pt x="186" y="12"/>
                  </a:lnTo>
                  <a:lnTo>
                    <a:pt x="193" y="12"/>
                  </a:lnTo>
                  <a:lnTo>
                    <a:pt x="208" y="6"/>
                  </a:lnTo>
                  <a:lnTo>
                    <a:pt x="216" y="6"/>
                  </a:lnTo>
                  <a:lnTo>
                    <a:pt x="223" y="6"/>
                  </a:lnTo>
                  <a:lnTo>
                    <a:pt x="231" y="6"/>
                  </a:lnTo>
                  <a:lnTo>
                    <a:pt x="238" y="0"/>
                  </a:lnTo>
                  <a:lnTo>
                    <a:pt x="253" y="6"/>
                  </a:lnTo>
                  <a:lnTo>
                    <a:pt x="261" y="6"/>
                  </a:lnTo>
                  <a:lnTo>
                    <a:pt x="268" y="12"/>
                  </a:lnTo>
                  <a:lnTo>
                    <a:pt x="276" y="6"/>
                  </a:lnTo>
                  <a:lnTo>
                    <a:pt x="290" y="6"/>
                  </a:lnTo>
                  <a:lnTo>
                    <a:pt x="298" y="12"/>
                  </a:lnTo>
                  <a:lnTo>
                    <a:pt x="305" y="12"/>
                  </a:lnTo>
                  <a:lnTo>
                    <a:pt x="313" y="12"/>
                  </a:lnTo>
                  <a:lnTo>
                    <a:pt x="328" y="12"/>
                  </a:lnTo>
                  <a:lnTo>
                    <a:pt x="335" y="12"/>
                  </a:lnTo>
                  <a:lnTo>
                    <a:pt x="343" y="12"/>
                  </a:lnTo>
                  <a:lnTo>
                    <a:pt x="350" y="12"/>
                  </a:lnTo>
                  <a:lnTo>
                    <a:pt x="365" y="12"/>
                  </a:lnTo>
                  <a:lnTo>
                    <a:pt x="372" y="12"/>
                  </a:lnTo>
                  <a:lnTo>
                    <a:pt x="380" y="12"/>
                  </a:lnTo>
                  <a:lnTo>
                    <a:pt x="387" y="12"/>
                  </a:lnTo>
                  <a:lnTo>
                    <a:pt x="402" y="36"/>
                  </a:lnTo>
                  <a:lnTo>
                    <a:pt x="410" y="42"/>
                  </a:lnTo>
                  <a:lnTo>
                    <a:pt x="417" y="42"/>
                  </a:lnTo>
                  <a:lnTo>
                    <a:pt x="425" y="42"/>
                  </a:lnTo>
                  <a:lnTo>
                    <a:pt x="440" y="42"/>
                  </a:lnTo>
                  <a:lnTo>
                    <a:pt x="447" y="42"/>
                  </a:lnTo>
                  <a:lnTo>
                    <a:pt x="454" y="42"/>
                  </a:lnTo>
                  <a:lnTo>
                    <a:pt x="462" y="42"/>
                  </a:lnTo>
                  <a:lnTo>
                    <a:pt x="469" y="42"/>
                  </a:lnTo>
                  <a:lnTo>
                    <a:pt x="484" y="42"/>
                  </a:lnTo>
                  <a:lnTo>
                    <a:pt x="492" y="42"/>
                  </a:lnTo>
                  <a:lnTo>
                    <a:pt x="499" y="36"/>
                  </a:lnTo>
                  <a:lnTo>
                    <a:pt x="507" y="36"/>
                  </a:lnTo>
                  <a:lnTo>
                    <a:pt x="522" y="36"/>
                  </a:lnTo>
                  <a:lnTo>
                    <a:pt x="529" y="36"/>
                  </a:lnTo>
                  <a:lnTo>
                    <a:pt x="537" y="36"/>
                  </a:lnTo>
                  <a:lnTo>
                    <a:pt x="544" y="36"/>
                  </a:lnTo>
                  <a:lnTo>
                    <a:pt x="559" y="36"/>
                  </a:lnTo>
                  <a:lnTo>
                    <a:pt x="566" y="36"/>
                  </a:lnTo>
                  <a:lnTo>
                    <a:pt x="574" y="36"/>
                  </a:lnTo>
                  <a:lnTo>
                    <a:pt x="581" y="36"/>
                  </a:lnTo>
                  <a:lnTo>
                    <a:pt x="596" y="36"/>
                  </a:lnTo>
                  <a:lnTo>
                    <a:pt x="604" y="42"/>
                  </a:lnTo>
                  <a:lnTo>
                    <a:pt x="611" y="42"/>
                  </a:lnTo>
                  <a:lnTo>
                    <a:pt x="619" y="36"/>
                  </a:lnTo>
                  <a:lnTo>
                    <a:pt x="633" y="36"/>
                  </a:lnTo>
                  <a:lnTo>
                    <a:pt x="641" y="36"/>
                  </a:lnTo>
                  <a:lnTo>
                    <a:pt x="648" y="36"/>
                  </a:lnTo>
                  <a:lnTo>
                    <a:pt x="656" y="36"/>
                  </a:lnTo>
                  <a:lnTo>
                    <a:pt x="671" y="42"/>
                  </a:lnTo>
                  <a:lnTo>
                    <a:pt x="678" y="42"/>
                  </a:lnTo>
                  <a:lnTo>
                    <a:pt x="686" y="42"/>
                  </a:lnTo>
                  <a:lnTo>
                    <a:pt x="693" y="42"/>
                  </a:lnTo>
                  <a:lnTo>
                    <a:pt x="701" y="42"/>
                  </a:lnTo>
                  <a:lnTo>
                    <a:pt x="715" y="42"/>
                  </a:lnTo>
                  <a:lnTo>
                    <a:pt x="723" y="42"/>
                  </a:lnTo>
                  <a:lnTo>
                    <a:pt x="730" y="42"/>
                  </a:lnTo>
                  <a:lnTo>
                    <a:pt x="738" y="42"/>
                  </a:lnTo>
                  <a:lnTo>
                    <a:pt x="753" y="42"/>
                  </a:lnTo>
                  <a:lnTo>
                    <a:pt x="760" y="42"/>
                  </a:lnTo>
                  <a:lnTo>
                    <a:pt x="768" y="42"/>
                  </a:lnTo>
                  <a:lnTo>
                    <a:pt x="775" y="36"/>
                  </a:lnTo>
                  <a:lnTo>
                    <a:pt x="790" y="42"/>
                  </a:lnTo>
                  <a:lnTo>
                    <a:pt x="798" y="42"/>
                  </a:lnTo>
                  <a:lnTo>
                    <a:pt x="805" y="42"/>
                  </a:lnTo>
                  <a:lnTo>
                    <a:pt x="812" y="42"/>
                  </a:lnTo>
                  <a:lnTo>
                    <a:pt x="827" y="42"/>
                  </a:lnTo>
                  <a:lnTo>
                    <a:pt x="835" y="36"/>
                  </a:lnTo>
                  <a:lnTo>
                    <a:pt x="842" y="36"/>
                  </a:lnTo>
                  <a:lnTo>
                    <a:pt x="850" y="36"/>
                  </a:lnTo>
                  <a:lnTo>
                    <a:pt x="865" y="36"/>
                  </a:lnTo>
                  <a:lnTo>
                    <a:pt x="872" y="36"/>
                  </a:lnTo>
                  <a:lnTo>
                    <a:pt x="880" y="36"/>
                  </a:lnTo>
                  <a:lnTo>
                    <a:pt x="887" y="36"/>
                  </a:lnTo>
                  <a:lnTo>
                    <a:pt x="902" y="36"/>
                  </a:lnTo>
                  <a:lnTo>
                    <a:pt x="909" y="36"/>
                  </a:lnTo>
                  <a:lnTo>
                    <a:pt x="917" y="36"/>
                  </a:lnTo>
                  <a:lnTo>
                    <a:pt x="924" y="36"/>
                  </a:lnTo>
                  <a:lnTo>
                    <a:pt x="932" y="36"/>
                  </a:lnTo>
                  <a:lnTo>
                    <a:pt x="947" y="42"/>
                  </a:lnTo>
                  <a:lnTo>
                    <a:pt x="954" y="12"/>
                  </a:lnTo>
                  <a:lnTo>
                    <a:pt x="962" y="12"/>
                  </a:lnTo>
                  <a:lnTo>
                    <a:pt x="969" y="12"/>
                  </a:lnTo>
                  <a:lnTo>
                    <a:pt x="984" y="12"/>
                  </a:lnTo>
                  <a:lnTo>
                    <a:pt x="991" y="12"/>
                  </a:lnTo>
                  <a:lnTo>
                    <a:pt x="999" y="18"/>
                  </a:lnTo>
                  <a:lnTo>
                    <a:pt x="1006" y="18"/>
                  </a:lnTo>
                  <a:lnTo>
                    <a:pt x="1021" y="18"/>
                  </a:lnTo>
                  <a:lnTo>
                    <a:pt x="1029" y="18"/>
                  </a:lnTo>
                  <a:lnTo>
                    <a:pt x="1036" y="18"/>
                  </a:lnTo>
                  <a:lnTo>
                    <a:pt x="1044" y="18"/>
                  </a:lnTo>
                  <a:lnTo>
                    <a:pt x="1059" y="18"/>
                  </a:lnTo>
                  <a:lnTo>
                    <a:pt x="1066" y="12"/>
                  </a:lnTo>
                  <a:lnTo>
                    <a:pt x="1073" y="18"/>
                  </a:lnTo>
                  <a:lnTo>
                    <a:pt x="1081" y="18"/>
                  </a:lnTo>
                  <a:lnTo>
                    <a:pt x="1096" y="18"/>
                  </a:lnTo>
                  <a:lnTo>
                    <a:pt x="1103" y="18"/>
                  </a:lnTo>
                  <a:lnTo>
                    <a:pt x="1111" y="12"/>
                  </a:lnTo>
                  <a:lnTo>
                    <a:pt x="1118" y="12"/>
                  </a:lnTo>
                  <a:lnTo>
                    <a:pt x="1133" y="6"/>
                  </a:lnTo>
                  <a:lnTo>
                    <a:pt x="1141" y="6"/>
                  </a:lnTo>
                  <a:lnTo>
                    <a:pt x="1148" y="6"/>
                  </a:lnTo>
                  <a:lnTo>
                    <a:pt x="1155" y="6"/>
                  </a:lnTo>
                  <a:lnTo>
                    <a:pt x="1163" y="6"/>
                  </a:lnTo>
                  <a:lnTo>
                    <a:pt x="1178" y="6"/>
                  </a:lnTo>
                </a:path>
              </a:pathLst>
            </a:custGeom>
            <a:noFill/>
            <a:ln w="127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88" name="Freeform 97"/>
            <p:cNvSpPr>
              <a:spLocks/>
            </p:cNvSpPr>
            <p:nvPr/>
          </p:nvSpPr>
          <p:spPr bwMode="auto">
            <a:xfrm>
              <a:off x="3033034" y="993137"/>
              <a:ext cx="1021458" cy="76482"/>
            </a:xfrm>
            <a:custGeom>
              <a:avLst/>
              <a:gdLst/>
              <a:ahLst/>
              <a:cxnLst>
                <a:cxn ang="0">
                  <a:pos x="7" y="6"/>
                </a:cxn>
                <a:cxn ang="0">
                  <a:pos x="22" y="6"/>
                </a:cxn>
                <a:cxn ang="0">
                  <a:pos x="45" y="6"/>
                </a:cxn>
                <a:cxn ang="0">
                  <a:pos x="59" y="6"/>
                </a:cxn>
                <a:cxn ang="0">
                  <a:pos x="82" y="12"/>
                </a:cxn>
                <a:cxn ang="0">
                  <a:pos x="97" y="6"/>
                </a:cxn>
                <a:cxn ang="0">
                  <a:pos x="119" y="6"/>
                </a:cxn>
                <a:cxn ang="0">
                  <a:pos x="134" y="6"/>
                </a:cxn>
                <a:cxn ang="0">
                  <a:pos x="156" y="0"/>
                </a:cxn>
                <a:cxn ang="0">
                  <a:pos x="171" y="6"/>
                </a:cxn>
                <a:cxn ang="0">
                  <a:pos x="194" y="12"/>
                </a:cxn>
                <a:cxn ang="0">
                  <a:pos x="209" y="12"/>
                </a:cxn>
                <a:cxn ang="0">
                  <a:pos x="231" y="12"/>
                </a:cxn>
                <a:cxn ang="0">
                  <a:pos x="246" y="12"/>
                </a:cxn>
                <a:cxn ang="0">
                  <a:pos x="268" y="6"/>
                </a:cxn>
                <a:cxn ang="0">
                  <a:pos x="283" y="12"/>
                </a:cxn>
                <a:cxn ang="0">
                  <a:pos x="306" y="12"/>
                </a:cxn>
                <a:cxn ang="0">
                  <a:pos x="320" y="6"/>
                </a:cxn>
                <a:cxn ang="0">
                  <a:pos x="343" y="6"/>
                </a:cxn>
                <a:cxn ang="0">
                  <a:pos x="358" y="6"/>
                </a:cxn>
                <a:cxn ang="0">
                  <a:pos x="380" y="6"/>
                </a:cxn>
                <a:cxn ang="0">
                  <a:pos x="395" y="6"/>
                </a:cxn>
                <a:cxn ang="0">
                  <a:pos x="417" y="6"/>
                </a:cxn>
                <a:cxn ang="0">
                  <a:pos x="432" y="12"/>
                </a:cxn>
                <a:cxn ang="0">
                  <a:pos x="447" y="6"/>
                </a:cxn>
                <a:cxn ang="0">
                  <a:pos x="470" y="12"/>
                </a:cxn>
                <a:cxn ang="0">
                  <a:pos x="485" y="12"/>
                </a:cxn>
                <a:cxn ang="0">
                  <a:pos x="507" y="18"/>
                </a:cxn>
                <a:cxn ang="0">
                  <a:pos x="522" y="42"/>
                </a:cxn>
                <a:cxn ang="0">
                  <a:pos x="544" y="42"/>
                </a:cxn>
                <a:cxn ang="0">
                  <a:pos x="559" y="36"/>
                </a:cxn>
                <a:cxn ang="0">
                  <a:pos x="581" y="36"/>
                </a:cxn>
                <a:cxn ang="0">
                  <a:pos x="596" y="36"/>
                </a:cxn>
                <a:cxn ang="0">
                  <a:pos x="619" y="36"/>
                </a:cxn>
                <a:cxn ang="0">
                  <a:pos x="634" y="36"/>
                </a:cxn>
                <a:cxn ang="0">
                  <a:pos x="656" y="36"/>
                </a:cxn>
                <a:cxn ang="0">
                  <a:pos x="671" y="42"/>
                </a:cxn>
                <a:cxn ang="0">
                  <a:pos x="693" y="42"/>
                </a:cxn>
                <a:cxn ang="0">
                  <a:pos x="708" y="36"/>
                </a:cxn>
                <a:cxn ang="0">
                  <a:pos x="731" y="42"/>
                </a:cxn>
                <a:cxn ang="0">
                  <a:pos x="746" y="42"/>
                </a:cxn>
                <a:cxn ang="0">
                  <a:pos x="768" y="42"/>
                </a:cxn>
                <a:cxn ang="0">
                  <a:pos x="783" y="36"/>
                </a:cxn>
                <a:cxn ang="0">
                  <a:pos x="805" y="36"/>
                </a:cxn>
                <a:cxn ang="0">
                  <a:pos x="820" y="36"/>
                </a:cxn>
                <a:cxn ang="0">
                  <a:pos x="842" y="36"/>
                </a:cxn>
                <a:cxn ang="0">
                  <a:pos x="857" y="42"/>
                </a:cxn>
                <a:cxn ang="0">
                  <a:pos x="880" y="36"/>
                </a:cxn>
              </a:cxnLst>
              <a:rect l="0" t="0" r="r" b="b"/>
              <a:pathLst>
                <a:path w="880" h="42">
                  <a:moveTo>
                    <a:pt x="0" y="6"/>
                  </a:moveTo>
                  <a:lnTo>
                    <a:pt x="7" y="6"/>
                  </a:lnTo>
                  <a:lnTo>
                    <a:pt x="15" y="6"/>
                  </a:lnTo>
                  <a:lnTo>
                    <a:pt x="22" y="6"/>
                  </a:lnTo>
                  <a:lnTo>
                    <a:pt x="37" y="6"/>
                  </a:lnTo>
                  <a:lnTo>
                    <a:pt x="45" y="6"/>
                  </a:lnTo>
                  <a:lnTo>
                    <a:pt x="52" y="6"/>
                  </a:lnTo>
                  <a:lnTo>
                    <a:pt x="59" y="6"/>
                  </a:lnTo>
                  <a:lnTo>
                    <a:pt x="74" y="6"/>
                  </a:lnTo>
                  <a:lnTo>
                    <a:pt x="82" y="12"/>
                  </a:lnTo>
                  <a:lnTo>
                    <a:pt x="89" y="12"/>
                  </a:lnTo>
                  <a:lnTo>
                    <a:pt x="97" y="6"/>
                  </a:lnTo>
                  <a:lnTo>
                    <a:pt x="112" y="6"/>
                  </a:lnTo>
                  <a:lnTo>
                    <a:pt x="119" y="6"/>
                  </a:lnTo>
                  <a:lnTo>
                    <a:pt x="127" y="6"/>
                  </a:lnTo>
                  <a:lnTo>
                    <a:pt x="134" y="6"/>
                  </a:lnTo>
                  <a:lnTo>
                    <a:pt x="149" y="6"/>
                  </a:lnTo>
                  <a:lnTo>
                    <a:pt x="156" y="0"/>
                  </a:lnTo>
                  <a:lnTo>
                    <a:pt x="164" y="6"/>
                  </a:lnTo>
                  <a:lnTo>
                    <a:pt x="171" y="6"/>
                  </a:lnTo>
                  <a:lnTo>
                    <a:pt x="186" y="6"/>
                  </a:lnTo>
                  <a:lnTo>
                    <a:pt x="194" y="12"/>
                  </a:lnTo>
                  <a:lnTo>
                    <a:pt x="201" y="6"/>
                  </a:lnTo>
                  <a:lnTo>
                    <a:pt x="209" y="12"/>
                  </a:lnTo>
                  <a:lnTo>
                    <a:pt x="216" y="12"/>
                  </a:lnTo>
                  <a:lnTo>
                    <a:pt x="231" y="12"/>
                  </a:lnTo>
                  <a:lnTo>
                    <a:pt x="238" y="12"/>
                  </a:lnTo>
                  <a:lnTo>
                    <a:pt x="246" y="12"/>
                  </a:lnTo>
                  <a:lnTo>
                    <a:pt x="253" y="12"/>
                  </a:lnTo>
                  <a:lnTo>
                    <a:pt x="268" y="6"/>
                  </a:lnTo>
                  <a:lnTo>
                    <a:pt x="276" y="12"/>
                  </a:lnTo>
                  <a:lnTo>
                    <a:pt x="283" y="12"/>
                  </a:lnTo>
                  <a:lnTo>
                    <a:pt x="291" y="6"/>
                  </a:lnTo>
                  <a:lnTo>
                    <a:pt x="306" y="12"/>
                  </a:lnTo>
                  <a:lnTo>
                    <a:pt x="313" y="6"/>
                  </a:lnTo>
                  <a:lnTo>
                    <a:pt x="320" y="6"/>
                  </a:lnTo>
                  <a:lnTo>
                    <a:pt x="328" y="6"/>
                  </a:lnTo>
                  <a:lnTo>
                    <a:pt x="343" y="6"/>
                  </a:lnTo>
                  <a:lnTo>
                    <a:pt x="350" y="6"/>
                  </a:lnTo>
                  <a:lnTo>
                    <a:pt x="358" y="6"/>
                  </a:lnTo>
                  <a:lnTo>
                    <a:pt x="365" y="12"/>
                  </a:lnTo>
                  <a:lnTo>
                    <a:pt x="380" y="6"/>
                  </a:lnTo>
                  <a:lnTo>
                    <a:pt x="388" y="6"/>
                  </a:lnTo>
                  <a:lnTo>
                    <a:pt x="395" y="6"/>
                  </a:lnTo>
                  <a:lnTo>
                    <a:pt x="403" y="0"/>
                  </a:lnTo>
                  <a:lnTo>
                    <a:pt x="417" y="6"/>
                  </a:lnTo>
                  <a:lnTo>
                    <a:pt x="425" y="6"/>
                  </a:lnTo>
                  <a:lnTo>
                    <a:pt x="432" y="12"/>
                  </a:lnTo>
                  <a:lnTo>
                    <a:pt x="440" y="12"/>
                  </a:lnTo>
                  <a:lnTo>
                    <a:pt x="447" y="6"/>
                  </a:lnTo>
                  <a:lnTo>
                    <a:pt x="462" y="12"/>
                  </a:lnTo>
                  <a:lnTo>
                    <a:pt x="470" y="12"/>
                  </a:lnTo>
                  <a:lnTo>
                    <a:pt x="477" y="12"/>
                  </a:lnTo>
                  <a:lnTo>
                    <a:pt x="485" y="12"/>
                  </a:lnTo>
                  <a:lnTo>
                    <a:pt x="499" y="12"/>
                  </a:lnTo>
                  <a:lnTo>
                    <a:pt x="507" y="18"/>
                  </a:lnTo>
                  <a:lnTo>
                    <a:pt x="514" y="36"/>
                  </a:lnTo>
                  <a:lnTo>
                    <a:pt x="522" y="42"/>
                  </a:lnTo>
                  <a:lnTo>
                    <a:pt x="537" y="42"/>
                  </a:lnTo>
                  <a:lnTo>
                    <a:pt x="544" y="42"/>
                  </a:lnTo>
                  <a:lnTo>
                    <a:pt x="552" y="36"/>
                  </a:lnTo>
                  <a:lnTo>
                    <a:pt x="559" y="36"/>
                  </a:lnTo>
                  <a:lnTo>
                    <a:pt x="574" y="36"/>
                  </a:lnTo>
                  <a:lnTo>
                    <a:pt x="581" y="36"/>
                  </a:lnTo>
                  <a:lnTo>
                    <a:pt x="589" y="36"/>
                  </a:lnTo>
                  <a:lnTo>
                    <a:pt x="596" y="36"/>
                  </a:lnTo>
                  <a:lnTo>
                    <a:pt x="611" y="36"/>
                  </a:lnTo>
                  <a:lnTo>
                    <a:pt x="619" y="36"/>
                  </a:lnTo>
                  <a:lnTo>
                    <a:pt x="626" y="36"/>
                  </a:lnTo>
                  <a:lnTo>
                    <a:pt x="634" y="36"/>
                  </a:lnTo>
                  <a:lnTo>
                    <a:pt x="649" y="36"/>
                  </a:lnTo>
                  <a:lnTo>
                    <a:pt x="656" y="36"/>
                  </a:lnTo>
                  <a:lnTo>
                    <a:pt x="664" y="42"/>
                  </a:lnTo>
                  <a:lnTo>
                    <a:pt x="671" y="42"/>
                  </a:lnTo>
                  <a:lnTo>
                    <a:pt x="678" y="36"/>
                  </a:lnTo>
                  <a:lnTo>
                    <a:pt x="693" y="42"/>
                  </a:lnTo>
                  <a:lnTo>
                    <a:pt x="701" y="36"/>
                  </a:lnTo>
                  <a:lnTo>
                    <a:pt x="708" y="36"/>
                  </a:lnTo>
                  <a:lnTo>
                    <a:pt x="716" y="36"/>
                  </a:lnTo>
                  <a:lnTo>
                    <a:pt x="731" y="42"/>
                  </a:lnTo>
                  <a:lnTo>
                    <a:pt x="738" y="42"/>
                  </a:lnTo>
                  <a:lnTo>
                    <a:pt x="746" y="42"/>
                  </a:lnTo>
                  <a:lnTo>
                    <a:pt x="753" y="42"/>
                  </a:lnTo>
                  <a:lnTo>
                    <a:pt x="768" y="42"/>
                  </a:lnTo>
                  <a:lnTo>
                    <a:pt x="775" y="36"/>
                  </a:lnTo>
                  <a:lnTo>
                    <a:pt x="783" y="36"/>
                  </a:lnTo>
                  <a:lnTo>
                    <a:pt x="790" y="36"/>
                  </a:lnTo>
                  <a:lnTo>
                    <a:pt x="805" y="36"/>
                  </a:lnTo>
                  <a:lnTo>
                    <a:pt x="813" y="36"/>
                  </a:lnTo>
                  <a:lnTo>
                    <a:pt x="820" y="36"/>
                  </a:lnTo>
                  <a:lnTo>
                    <a:pt x="828" y="36"/>
                  </a:lnTo>
                  <a:lnTo>
                    <a:pt x="842" y="36"/>
                  </a:lnTo>
                  <a:lnTo>
                    <a:pt x="850" y="42"/>
                  </a:lnTo>
                  <a:lnTo>
                    <a:pt x="857" y="42"/>
                  </a:lnTo>
                  <a:lnTo>
                    <a:pt x="865" y="36"/>
                  </a:lnTo>
                  <a:lnTo>
                    <a:pt x="880" y="36"/>
                  </a:lnTo>
                </a:path>
              </a:pathLst>
            </a:custGeom>
            <a:noFill/>
            <a:ln w="127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ysClr val="windowText" lastClr="000000"/>
                </a:solidFill>
                <a:effectLst/>
                <a:uLnTx/>
                <a:uFillTx/>
              </a:endParaRPr>
            </a:p>
          </p:txBody>
        </p:sp>
        <p:sp>
          <p:nvSpPr>
            <p:cNvPr id="389" name="Rectangle 42"/>
            <p:cNvSpPr>
              <a:spLocks noChangeArrowheads="1"/>
            </p:cNvSpPr>
            <p:nvPr/>
          </p:nvSpPr>
          <p:spPr bwMode="auto">
            <a:xfrm>
              <a:off x="4152789" y="3134535"/>
              <a:ext cx="90084" cy="276999"/>
            </a:xfrm>
            <a:prstGeom prst="rect">
              <a:avLst/>
            </a:prstGeom>
            <a:noFill/>
            <a:ln w="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FF"/>
                  </a:solidFill>
                  <a:effectLst/>
                  <a:latin typeface="Helvetica" charset="0"/>
                  <a:cs typeface="Arial" pitchFamily="34" charset="0"/>
                </a:rPr>
                <a:t>0</a:t>
              </a:r>
              <a:endParaRPr kumimoji="0" lang="en-US" b="1" i="0" u="none" strike="noStrike" cap="none" normalizeH="0" baseline="0" dirty="0" smtClean="0">
                <a:ln>
                  <a:noFill/>
                </a:ln>
                <a:solidFill>
                  <a:srgbClr val="0000FF"/>
                </a:solidFill>
                <a:effectLst/>
                <a:latin typeface="Arial" pitchFamily="34" charset="0"/>
                <a:cs typeface="Arial" pitchFamily="34" charset="0"/>
              </a:endParaRPr>
            </a:p>
          </p:txBody>
        </p:sp>
        <p:sp>
          <p:nvSpPr>
            <p:cNvPr id="390" name="Rectangle 42"/>
            <p:cNvSpPr>
              <a:spLocks noChangeArrowheads="1"/>
            </p:cNvSpPr>
            <p:nvPr/>
          </p:nvSpPr>
          <p:spPr bwMode="auto">
            <a:xfrm>
              <a:off x="4123271" y="2271293"/>
              <a:ext cx="270254" cy="276999"/>
            </a:xfrm>
            <a:prstGeom prst="rect">
              <a:avLst/>
            </a:prstGeom>
            <a:noFill/>
            <a:ln w="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b="1" dirty="0" smtClean="0">
                  <a:solidFill>
                    <a:srgbClr val="0000FF"/>
                  </a:solidFill>
                  <a:latin typeface="Helvetica" charset="0"/>
                  <a:cs typeface="Arial" pitchFamily="34" charset="0"/>
                </a:rPr>
                <a:t>10</a:t>
              </a:r>
              <a:r>
                <a:rPr kumimoji="0" lang="en-US" b="1" i="0" u="none" strike="noStrike" cap="none" normalizeH="0" baseline="0" dirty="0" smtClean="0">
                  <a:ln>
                    <a:noFill/>
                  </a:ln>
                  <a:solidFill>
                    <a:srgbClr val="0000FF"/>
                  </a:solidFill>
                  <a:effectLst/>
                  <a:latin typeface="Helvetica" charset="0"/>
                  <a:cs typeface="Arial" pitchFamily="34" charset="0"/>
                </a:rPr>
                <a:t>0</a:t>
              </a:r>
              <a:endParaRPr kumimoji="0" lang="en-US" b="1" i="0" u="none" strike="noStrike" cap="none" normalizeH="0" baseline="0" dirty="0" smtClean="0">
                <a:ln>
                  <a:noFill/>
                </a:ln>
                <a:solidFill>
                  <a:srgbClr val="0000FF"/>
                </a:solidFill>
                <a:effectLst/>
                <a:latin typeface="Arial" pitchFamily="34" charset="0"/>
                <a:cs typeface="Arial" pitchFamily="34" charset="0"/>
              </a:endParaRPr>
            </a:p>
          </p:txBody>
        </p:sp>
        <p:sp>
          <p:nvSpPr>
            <p:cNvPr id="391" name="Rectangle 42"/>
            <p:cNvSpPr>
              <a:spLocks noChangeArrowheads="1"/>
            </p:cNvSpPr>
            <p:nvPr/>
          </p:nvSpPr>
          <p:spPr bwMode="auto">
            <a:xfrm>
              <a:off x="4119042" y="672024"/>
              <a:ext cx="452958" cy="276999"/>
            </a:xfrm>
            <a:prstGeom prst="rect">
              <a:avLst/>
            </a:prstGeom>
            <a:noFill/>
            <a:ln w="0">
              <a:noFill/>
              <a:miter lim="800000"/>
              <a:headEnd/>
              <a:tailEnd/>
            </a:ln>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b="1" dirty="0" smtClean="0">
                  <a:solidFill>
                    <a:srgbClr val="0000FF"/>
                  </a:solidFill>
                  <a:latin typeface="Helvetica" charset="0"/>
                  <a:cs typeface="Arial" pitchFamily="34" charset="0"/>
                </a:rPr>
                <a:t>30</a:t>
              </a:r>
              <a:r>
                <a:rPr kumimoji="0" lang="en-US" b="1" i="0" u="none" strike="noStrike" cap="none" normalizeH="0" baseline="0" dirty="0" smtClean="0">
                  <a:ln>
                    <a:noFill/>
                  </a:ln>
                  <a:solidFill>
                    <a:srgbClr val="0000FF"/>
                  </a:solidFill>
                  <a:effectLst/>
                  <a:latin typeface="Helvetica" charset="0"/>
                  <a:cs typeface="Arial" pitchFamily="34" charset="0"/>
                </a:rPr>
                <a:t>0</a:t>
              </a:r>
              <a:endParaRPr kumimoji="0" lang="en-US" b="1" i="0" u="none" strike="noStrike" cap="none" normalizeH="0" baseline="0" dirty="0" smtClean="0">
                <a:ln>
                  <a:noFill/>
                </a:ln>
                <a:solidFill>
                  <a:srgbClr val="0000FF"/>
                </a:solidFill>
                <a:effectLst/>
                <a:latin typeface="Arial" pitchFamily="34" charset="0"/>
                <a:cs typeface="Arial" pitchFamily="34" charset="0"/>
              </a:endParaRPr>
            </a:p>
          </p:txBody>
        </p:sp>
        <p:sp>
          <p:nvSpPr>
            <p:cNvPr id="392" name="Rectangle 42"/>
            <p:cNvSpPr>
              <a:spLocks noChangeArrowheads="1"/>
            </p:cNvSpPr>
            <p:nvPr/>
          </p:nvSpPr>
          <p:spPr bwMode="auto">
            <a:xfrm>
              <a:off x="4123271" y="1483731"/>
              <a:ext cx="270254" cy="276999"/>
            </a:xfrm>
            <a:prstGeom prst="rect">
              <a:avLst/>
            </a:prstGeom>
            <a:noFill/>
            <a:ln w="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b="1" dirty="0" smtClean="0">
                  <a:solidFill>
                    <a:srgbClr val="0000FF"/>
                  </a:solidFill>
                  <a:latin typeface="Helvetica" charset="0"/>
                  <a:cs typeface="Arial" pitchFamily="34" charset="0"/>
                </a:rPr>
                <a:t>20</a:t>
              </a:r>
              <a:r>
                <a:rPr kumimoji="0" lang="en-US" b="1" i="0" u="none" strike="noStrike" cap="none" normalizeH="0" baseline="0" dirty="0" smtClean="0">
                  <a:ln>
                    <a:noFill/>
                  </a:ln>
                  <a:solidFill>
                    <a:srgbClr val="0000FF"/>
                  </a:solidFill>
                  <a:effectLst/>
                  <a:latin typeface="Helvetica" charset="0"/>
                  <a:cs typeface="Arial" pitchFamily="34" charset="0"/>
                </a:rPr>
                <a:t>0</a:t>
              </a:r>
              <a:endParaRPr kumimoji="0" lang="en-US" b="1" i="0" u="none" strike="noStrike" cap="none" normalizeH="0" baseline="0" dirty="0" smtClean="0">
                <a:ln>
                  <a:noFill/>
                </a:ln>
                <a:solidFill>
                  <a:srgbClr val="0000FF"/>
                </a:solidFill>
                <a:effectLst/>
                <a:latin typeface="Arial" pitchFamily="34" charset="0"/>
                <a:cs typeface="Arial" pitchFamily="34" charset="0"/>
              </a:endParaRPr>
            </a:p>
          </p:txBody>
        </p:sp>
        <p:sp>
          <p:nvSpPr>
            <p:cNvPr id="393" name="TextBox 392"/>
            <p:cNvSpPr txBox="1"/>
            <p:nvPr/>
          </p:nvSpPr>
          <p:spPr>
            <a:xfrm>
              <a:off x="2715986" y="1408635"/>
              <a:ext cx="1439226" cy="523220"/>
            </a:xfrm>
            <a:prstGeom prst="rect">
              <a:avLst/>
            </a:prstGeom>
            <a:noFill/>
            <a:ln w="22225">
              <a:noFill/>
            </a:ln>
          </p:spPr>
          <p:txBody>
            <a:bodyPr wrap="square" rtlCol="0">
              <a:spAutoFit/>
            </a:bodyPr>
            <a:lstStyle/>
            <a:p>
              <a:pPr algn="ctr"/>
              <a:r>
                <a:rPr lang="en-US" sz="2800" b="1" dirty="0" smtClean="0">
                  <a:solidFill>
                    <a:srgbClr val="0000FF"/>
                  </a:solidFill>
                  <a:latin typeface="Times New Roman" pitchFamily="18" charset="0"/>
                  <a:cs typeface="Times New Roman" pitchFamily="18" charset="0"/>
                </a:rPr>
                <a:t>Watts</a:t>
              </a:r>
              <a:endParaRPr lang="en-US" sz="2800" b="1" dirty="0">
                <a:solidFill>
                  <a:srgbClr val="0000FF"/>
                </a:solidFill>
                <a:latin typeface="Times New Roman" pitchFamily="18" charset="0"/>
                <a:cs typeface="Times New Roman" pitchFamily="18" charset="0"/>
              </a:endParaRPr>
            </a:p>
          </p:txBody>
        </p:sp>
        <p:sp>
          <p:nvSpPr>
            <p:cNvPr id="395" name="Rectangle 16"/>
            <p:cNvSpPr>
              <a:spLocks noChangeArrowheads="1"/>
            </p:cNvSpPr>
            <p:nvPr/>
          </p:nvSpPr>
          <p:spPr bwMode="auto">
            <a:xfrm>
              <a:off x="271582" y="4156670"/>
              <a:ext cx="9008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Helvetica" charset="0"/>
                  <a:cs typeface="Arial" pitchFamily="34" charset="0"/>
                </a:rPr>
                <a:t>0</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396" name="Rectangle 19"/>
            <p:cNvSpPr>
              <a:spLocks noChangeArrowheads="1"/>
            </p:cNvSpPr>
            <p:nvPr/>
          </p:nvSpPr>
          <p:spPr bwMode="auto">
            <a:xfrm>
              <a:off x="773868" y="4156670"/>
              <a:ext cx="180169"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smtClean="0">
                  <a:ln>
                    <a:noFill/>
                  </a:ln>
                  <a:solidFill>
                    <a:srgbClr val="000000"/>
                  </a:solidFill>
                  <a:effectLst/>
                  <a:latin typeface="Helvetica" charset="0"/>
                  <a:cs typeface="Arial" pitchFamily="34" charset="0"/>
                </a:rPr>
                <a:t>50</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397" name="Rectangle 22"/>
            <p:cNvSpPr>
              <a:spLocks noChangeArrowheads="1"/>
            </p:cNvSpPr>
            <p:nvPr/>
          </p:nvSpPr>
          <p:spPr bwMode="auto">
            <a:xfrm>
              <a:off x="1284813"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smtClean="0">
                  <a:ln>
                    <a:noFill/>
                  </a:ln>
                  <a:solidFill>
                    <a:srgbClr val="000000"/>
                  </a:solidFill>
                  <a:effectLst/>
                  <a:latin typeface="Helvetica" charset="0"/>
                  <a:cs typeface="Arial" pitchFamily="34" charset="0"/>
                </a:rPr>
                <a:t>100</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398" name="Rectangle 25"/>
            <p:cNvSpPr>
              <a:spLocks noChangeArrowheads="1"/>
            </p:cNvSpPr>
            <p:nvPr/>
          </p:nvSpPr>
          <p:spPr bwMode="auto">
            <a:xfrm>
              <a:off x="1821740"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smtClean="0">
                  <a:ln>
                    <a:noFill/>
                  </a:ln>
                  <a:solidFill>
                    <a:srgbClr val="000000"/>
                  </a:solidFill>
                  <a:effectLst/>
                  <a:latin typeface="Helvetica" charset="0"/>
                  <a:cs typeface="Arial" pitchFamily="34" charset="0"/>
                </a:rPr>
                <a:t>150</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399" name="Rectangle 28"/>
            <p:cNvSpPr>
              <a:spLocks noChangeArrowheads="1"/>
            </p:cNvSpPr>
            <p:nvPr/>
          </p:nvSpPr>
          <p:spPr bwMode="auto">
            <a:xfrm>
              <a:off x="2358666"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smtClean="0">
                  <a:ln>
                    <a:noFill/>
                  </a:ln>
                  <a:solidFill>
                    <a:srgbClr val="000000"/>
                  </a:solidFill>
                  <a:effectLst/>
                  <a:latin typeface="Helvetica" charset="0"/>
                  <a:cs typeface="Arial" pitchFamily="34" charset="0"/>
                </a:rPr>
                <a:t>200</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400" name="Rectangle 31"/>
            <p:cNvSpPr>
              <a:spLocks noChangeArrowheads="1"/>
            </p:cNvSpPr>
            <p:nvPr/>
          </p:nvSpPr>
          <p:spPr bwMode="auto">
            <a:xfrm>
              <a:off x="2895594"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smtClean="0">
                  <a:ln>
                    <a:noFill/>
                  </a:ln>
                  <a:solidFill>
                    <a:srgbClr val="000000"/>
                  </a:solidFill>
                  <a:effectLst/>
                  <a:latin typeface="Helvetica" charset="0"/>
                  <a:cs typeface="Arial" pitchFamily="34" charset="0"/>
                </a:rPr>
                <a:t>250</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401" name="Rectangle 34"/>
            <p:cNvSpPr>
              <a:spLocks noChangeArrowheads="1"/>
            </p:cNvSpPr>
            <p:nvPr/>
          </p:nvSpPr>
          <p:spPr bwMode="auto">
            <a:xfrm>
              <a:off x="3432520"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smtClean="0">
                  <a:ln>
                    <a:noFill/>
                  </a:ln>
                  <a:solidFill>
                    <a:srgbClr val="000000"/>
                  </a:solidFill>
                  <a:effectLst/>
                  <a:latin typeface="Helvetica" charset="0"/>
                  <a:cs typeface="Arial" pitchFamily="34" charset="0"/>
                </a:rPr>
                <a:t>300</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402" name="Rectangle 37"/>
            <p:cNvSpPr>
              <a:spLocks noChangeArrowheads="1"/>
            </p:cNvSpPr>
            <p:nvPr/>
          </p:nvSpPr>
          <p:spPr bwMode="auto">
            <a:xfrm>
              <a:off x="3969447" y="4156672"/>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smtClean="0">
                  <a:ln>
                    <a:noFill/>
                  </a:ln>
                  <a:solidFill>
                    <a:srgbClr val="000000"/>
                  </a:solidFill>
                  <a:effectLst/>
                  <a:latin typeface="Helvetica" charset="0"/>
                  <a:cs typeface="Arial" pitchFamily="34" charset="0"/>
                </a:rPr>
                <a:t>350</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403" name="TextBox 556"/>
            <p:cNvSpPr txBox="1"/>
            <p:nvPr/>
          </p:nvSpPr>
          <p:spPr>
            <a:xfrm>
              <a:off x="1672281" y="4499747"/>
              <a:ext cx="1385850"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smtClean="0"/>
                <a:t>Time (seconds)</a:t>
              </a:r>
              <a:endParaRPr lang="en-US" sz="1600" dirty="0"/>
            </a:p>
          </p:txBody>
        </p:sp>
      </p:grpSp>
      <p:sp>
        <p:nvSpPr>
          <p:cNvPr id="406" name="TextBox 405"/>
          <p:cNvSpPr txBox="1"/>
          <p:nvPr/>
        </p:nvSpPr>
        <p:spPr>
          <a:xfrm>
            <a:off x="794487" y="228600"/>
            <a:ext cx="2024913" cy="954107"/>
          </a:xfrm>
          <a:prstGeom prst="rect">
            <a:avLst/>
          </a:prstGeom>
          <a:noFill/>
        </p:spPr>
        <p:txBody>
          <a:bodyPr wrap="none" rtlCol="0">
            <a:spAutoFit/>
          </a:bodyPr>
          <a:lstStyle/>
          <a:p>
            <a:r>
              <a:rPr lang="en-US" sz="2800" dirty="0" smtClean="0"/>
              <a:t>Physiology/</a:t>
            </a:r>
          </a:p>
          <a:p>
            <a:r>
              <a:rPr lang="en-US" sz="2800" dirty="0" smtClean="0"/>
              <a:t>Mechanism</a:t>
            </a:r>
            <a:endParaRPr lang="en-US" sz="2800" dirty="0"/>
          </a:p>
        </p:txBody>
      </p:sp>
      <p:sp>
        <p:nvSpPr>
          <p:cNvPr id="407" name="TextBox 406"/>
          <p:cNvSpPr txBox="1"/>
          <p:nvPr/>
        </p:nvSpPr>
        <p:spPr>
          <a:xfrm>
            <a:off x="4648200" y="609600"/>
            <a:ext cx="1584088" cy="523220"/>
          </a:xfrm>
          <a:prstGeom prst="rect">
            <a:avLst/>
          </a:prstGeom>
          <a:noFill/>
        </p:spPr>
        <p:txBody>
          <a:bodyPr wrap="none" rtlCol="0">
            <a:spAutoFit/>
          </a:bodyPr>
          <a:lstStyle/>
          <a:p>
            <a:r>
              <a:rPr lang="en-US" sz="2800" b="1" dirty="0" smtClean="0">
                <a:solidFill>
                  <a:srgbClr val="FF0000"/>
                </a:solidFill>
              </a:rPr>
              <a:t>HR Data</a:t>
            </a:r>
            <a:endParaRPr lang="en-US" sz="2800" b="1" dirty="0">
              <a:solidFill>
                <a:srgbClr val="FF0000"/>
              </a:solidFill>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1"/>
          <p:cNvGrpSpPr/>
          <p:nvPr/>
        </p:nvGrpSpPr>
        <p:grpSpPr>
          <a:xfrm>
            <a:off x="4572000" y="990600"/>
            <a:ext cx="4476282" cy="4818221"/>
            <a:chOff x="533400" y="990600"/>
            <a:chExt cx="8661693" cy="4818221"/>
          </a:xfrm>
        </p:grpSpPr>
        <p:sp>
          <p:nvSpPr>
            <p:cNvPr id="1031" name="Rectangle 7"/>
            <p:cNvSpPr>
              <a:spLocks noChangeArrowheads="1"/>
            </p:cNvSpPr>
            <p:nvPr/>
          </p:nvSpPr>
          <p:spPr bwMode="auto">
            <a:xfrm>
              <a:off x="1166812" y="1196975"/>
              <a:ext cx="7124701" cy="4276725"/>
            </a:xfrm>
            <a:prstGeom prst="rect">
              <a:avLst/>
            </a:prstGeom>
            <a:noFill/>
            <a:ln w="0">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2" name="Line 8"/>
            <p:cNvSpPr>
              <a:spLocks noChangeShapeType="1"/>
            </p:cNvSpPr>
            <p:nvPr/>
          </p:nvSpPr>
          <p:spPr bwMode="auto">
            <a:xfrm>
              <a:off x="1166812" y="5473700"/>
              <a:ext cx="7124701"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3" name="Line 9"/>
            <p:cNvSpPr>
              <a:spLocks noChangeShapeType="1"/>
            </p:cNvSpPr>
            <p:nvPr/>
          </p:nvSpPr>
          <p:spPr bwMode="auto">
            <a:xfrm flipV="1">
              <a:off x="8291513" y="1196975"/>
              <a:ext cx="1588" cy="4276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4" name="Line 10"/>
            <p:cNvSpPr>
              <a:spLocks noChangeShapeType="1"/>
            </p:cNvSpPr>
            <p:nvPr/>
          </p:nvSpPr>
          <p:spPr bwMode="auto">
            <a:xfrm flipV="1">
              <a:off x="1166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5" name="Rectangle 11"/>
            <p:cNvSpPr>
              <a:spLocks noChangeArrowheads="1"/>
            </p:cNvSpPr>
            <p:nvPr/>
          </p:nvSpPr>
          <p:spPr bwMode="auto">
            <a:xfrm>
              <a:off x="990601" y="5562600"/>
              <a:ext cx="220232"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0</a:t>
              </a:r>
              <a:endParaRPr lang="en-US" sz="3600" smtClean="0">
                <a:solidFill>
                  <a:prstClr val="black"/>
                </a:solidFill>
                <a:latin typeface="Arial" pitchFamily="34" charset="0"/>
                <a:cs typeface="Arial" pitchFamily="34" charset="0"/>
              </a:endParaRPr>
            </a:p>
          </p:txBody>
        </p:sp>
        <p:sp>
          <p:nvSpPr>
            <p:cNvPr id="1036" name="Line 12"/>
            <p:cNvSpPr>
              <a:spLocks noChangeShapeType="1"/>
            </p:cNvSpPr>
            <p:nvPr/>
          </p:nvSpPr>
          <p:spPr bwMode="auto">
            <a:xfrm flipV="1">
              <a:off x="205263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7" name="Rectangle 13"/>
            <p:cNvSpPr>
              <a:spLocks noChangeArrowheads="1"/>
            </p:cNvSpPr>
            <p:nvPr/>
          </p:nvSpPr>
          <p:spPr bwMode="auto">
            <a:xfrm>
              <a:off x="1838325" y="5562600"/>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50</a:t>
              </a:r>
              <a:endParaRPr lang="en-US" sz="3600" smtClean="0">
                <a:solidFill>
                  <a:prstClr val="black"/>
                </a:solidFill>
                <a:latin typeface="Arial" pitchFamily="34" charset="0"/>
                <a:cs typeface="Arial" pitchFamily="34" charset="0"/>
              </a:endParaRPr>
            </a:p>
          </p:txBody>
        </p:sp>
        <p:sp>
          <p:nvSpPr>
            <p:cNvPr id="1038" name="Line 14"/>
            <p:cNvSpPr>
              <a:spLocks noChangeShapeType="1"/>
            </p:cNvSpPr>
            <p:nvPr/>
          </p:nvSpPr>
          <p:spPr bwMode="auto">
            <a:xfrm flipV="1">
              <a:off x="294798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9" name="Rectangle 15"/>
            <p:cNvSpPr>
              <a:spLocks noChangeArrowheads="1"/>
            </p:cNvSpPr>
            <p:nvPr/>
          </p:nvSpPr>
          <p:spPr bwMode="auto">
            <a:xfrm>
              <a:off x="2705100"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100</a:t>
              </a:r>
              <a:endParaRPr lang="en-US" sz="3600" smtClean="0">
                <a:solidFill>
                  <a:prstClr val="black"/>
                </a:solidFill>
                <a:latin typeface="Arial" pitchFamily="34" charset="0"/>
                <a:cs typeface="Arial" pitchFamily="34" charset="0"/>
              </a:endParaRPr>
            </a:p>
          </p:txBody>
        </p:sp>
        <p:sp>
          <p:nvSpPr>
            <p:cNvPr id="1040" name="Line 16"/>
            <p:cNvSpPr>
              <a:spLocks noChangeShapeType="1"/>
            </p:cNvSpPr>
            <p:nvPr/>
          </p:nvSpPr>
          <p:spPr bwMode="auto">
            <a:xfrm flipV="1">
              <a:off x="3833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1" name="Rectangle 17"/>
            <p:cNvSpPr>
              <a:spLocks noChangeArrowheads="1"/>
            </p:cNvSpPr>
            <p:nvPr/>
          </p:nvSpPr>
          <p:spPr bwMode="auto">
            <a:xfrm>
              <a:off x="3590924"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150</a:t>
              </a:r>
              <a:endParaRPr lang="en-US" sz="3600" smtClean="0">
                <a:solidFill>
                  <a:prstClr val="black"/>
                </a:solidFill>
                <a:latin typeface="Arial" pitchFamily="34" charset="0"/>
                <a:cs typeface="Arial" pitchFamily="34" charset="0"/>
              </a:endParaRPr>
            </a:p>
          </p:txBody>
        </p:sp>
        <p:sp>
          <p:nvSpPr>
            <p:cNvPr id="1042" name="Line 18"/>
            <p:cNvSpPr>
              <a:spLocks noChangeShapeType="1"/>
            </p:cNvSpPr>
            <p:nvPr/>
          </p:nvSpPr>
          <p:spPr bwMode="auto">
            <a:xfrm flipV="1">
              <a:off x="4729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3" name="Rectangle 19"/>
            <p:cNvSpPr>
              <a:spLocks noChangeArrowheads="1"/>
            </p:cNvSpPr>
            <p:nvPr/>
          </p:nvSpPr>
          <p:spPr bwMode="auto">
            <a:xfrm>
              <a:off x="4486275"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200</a:t>
              </a:r>
              <a:endParaRPr lang="en-US" sz="3600" smtClean="0">
                <a:solidFill>
                  <a:prstClr val="black"/>
                </a:solidFill>
                <a:latin typeface="Arial" pitchFamily="34" charset="0"/>
                <a:cs typeface="Arial" pitchFamily="34" charset="0"/>
              </a:endParaRPr>
            </a:p>
          </p:txBody>
        </p:sp>
        <p:sp>
          <p:nvSpPr>
            <p:cNvPr id="1044" name="Line 20"/>
            <p:cNvSpPr>
              <a:spLocks noChangeShapeType="1"/>
            </p:cNvSpPr>
            <p:nvPr/>
          </p:nvSpPr>
          <p:spPr bwMode="auto">
            <a:xfrm flipV="1">
              <a:off x="561498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5" name="Rectangle 21"/>
            <p:cNvSpPr>
              <a:spLocks noChangeArrowheads="1"/>
            </p:cNvSpPr>
            <p:nvPr/>
          </p:nvSpPr>
          <p:spPr bwMode="auto">
            <a:xfrm>
              <a:off x="5372102"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250</a:t>
              </a:r>
              <a:endParaRPr lang="en-US" sz="3600" smtClean="0">
                <a:solidFill>
                  <a:prstClr val="black"/>
                </a:solidFill>
                <a:latin typeface="Arial" pitchFamily="34" charset="0"/>
                <a:cs typeface="Arial" pitchFamily="34" charset="0"/>
              </a:endParaRPr>
            </a:p>
          </p:txBody>
        </p:sp>
        <p:sp>
          <p:nvSpPr>
            <p:cNvPr id="1046" name="Line 22"/>
            <p:cNvSpPr>
              <a:spLocks noChangeShapeType="1"/>
            </p:cNvSpPr>
            <p:nvPr/>
          </p:nvSpPr>
          <p:spPr bwMode="auto">
            <a:xfrm flipV="1">
              <a:off x="651033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7" name="Rectangle 23"/>
            <p:cNvSpPr>
              <a:spLocks noChangeArrowheads="1"/>
            </p:cNvSpPr>
            <p:nvPr/>
          </p:nvSpPr>
          <p:spPr bwMode="auto">
            <a:xfrm>
              <a:off x="6267451"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300</a:t>
              </a:r>
              <a:endParaRPr lang="en-US" sz="3600" smtClean="0">
                <a:solidFill>
                  <a:prstClr val="black"/>
                </a:solidFill>
                <a:latin typeface="Arial" pitchFamily="34" charset="0"/>
                <a:cs typeface="Arial" pitchFamily="34" charset="0"/>
              </a:endParaRPr>
            </a:p>
          </p:txBody>
        </p:sp>
        <p:sp>
          <p:nvSpPr>
            <p:cNvPr id="1048" name="Line 24"/>
            <p:cNvSpPr>
              <a:spLocks noChangeShapeType="1"/>
            </p:cNvSpPr>
            <p:nvPr/>
          </p:nvSpPr>
          <p:spPr bwMode="auto">
            <a:xfrm flipV="1">
              <a:off x="7396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9" name="Rectangle 25"/>
            <p:cNvSpPr>
              <a:spLocks noChangeArrowheads="1"/>
            </p:cNvSpPr>
            <p:nvPr/>
          </p:nvSpPr>
          <p:spPr bwMode="auto">
            <a:xfrm>
              <a:off x="7153276"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350</a:t>
              </a:r>
              <a:endParaRPr lang="en-US" sz="3600" smtClean="0">
                <a:solidFill>
                  <a:prstClr val="black"/>
                </a:solidFill>
                <a:latin typeface="Arial" pitchFamily="34" charset="0"/>
                <a:cs typeface="Arial" pitchFamily="34" charset="0"/>
              </a:endParaRPr>
            </a:p>
          </p:txBody>
        </p:sp>
        <p:sp>
          <p:nvSpPr>
            <p:cNvPr id="1050" name="Line 26"/>
            <p:cNvSpPr>
              <a:spLocks noChangeShapeType="1"/>
            </p:cNvSpPr>
            <p:nvPr/>
          </p:nvSpPr>
          <p:spPr bwMode="auto">
            <a:xfrm flipV="1">
              <a:off x="829151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1" name="Rectangle 27"/>
            <p:cNvSpPr>
              <a:spLocks noChangeArrowheads="1"/>
            </p:cNvSpPr>
            <p:nvPr/>
          </p:nvSpPr>
          <p:spPr bwMode="auto">
            <a:xfrm>
              <a:off x="8048627"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400</a:t>
              </a:r>
              <a:endParaRPr lang="en-US" sz="3600" smtClean="0">
                <a:solidFill>
                  <a:prstClr val="black"/>
                </a:solidFill>
                <a:latin typeface="Arial" pitchFamily="34" charset="0"/>
                <a:cs typeface="Arial" pitchFamily="34" charset="0"/>
              </a:endParaRPr>
            </a:p>
          </p:txBody>
        </p:sp>
        <p:sp>
          <p:nvSpPr>
            <p:cNvPr id="1052" name="Line 28"/>
            <p:cNvSpPr>
              <a:spLocks noChangeShapeType="1"/>
            </p:cNvSpPr>
            <p:nvPr/>
          </p:nvSpPr>
          <p:spPr bwMode="auto">
            <a:xfrm flipH="1">
              <a:off x="8215313" y="503555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3" name="Rectangle 29"/>
            <p:cNvSpPr>
              <a:spLocks noChangeArrowheads="1"/>
            </p:cNvSpPr>
            <p:nvPr/>
          </p:nvSpPr>
          <p:spPr bwMode="auto">
            <a:xfrm>
              <a:off x="8534400" y="4888468"/>
              <a:ext cx="220232"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0</a:t>
              </a:r>
              <a:endParaRPr lang="en-US" sz="3600" smtClean="0">
                <a:solidFill>
                  <a:srgbClr val="00B050"/>
                </a:solidFill>
                <a:latin typeface="Arial" pitchFamily="34" charset="0"/>
                <a:cs typeface="Arial" pitchFamily="34" charset="0"/>
              </a:endParaRPr>
            </a:p>
          </p:txBody>
        </p:sp>
        <p:sp>
          <p:nvSpPr>
            <p:cNvPr id="1054" name="Line 30"/>
            <p:cNvSpPr>
              <a:spLocks noChangeShapeType="1"/>
            </p:cNvSpPr>
            <p:nvPr/>
          </p:nvSpPr>
          <p:spPr bwMode="auto">
            <a:xfrm flipH="1">
              <a:off x="8215313" y="441642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5" name="Rectangle 31"/>
            <p:cNvSpPr>
              <a:spLocks noChangeArrowheads="1"/>
            </p:cNvSpPr>
            <p:nvPr/>
          </p:nvSpPr>
          <p:spPr bwMode="auto">
            <a:xfrm>
              <a:off x="8534400" y="4269343"/>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50</a:t>
              </a:r>
              <a:endParaRPr lang="en-US" sz="3600" smtClean="0">
                <a:solidFill>
                  <a:srgbClr val="00B050"/>
                </a:solidFill>
                <a:latin typeface="Arial" pitchFamily="34" charset="0"/>
                <a:cs typeface="Arial" pitchFamily="34" charset="0"/>
              </a:endParaRPr>
            </a:p>
          </p:txBody>
        </p:sp>
        <p:sp>
          <p:nvSpPr>
            <p:cNvPr id="1056" name="Line 32"/>
            <p:cNvSpPr>
              <a:spLocks noChangeShapeType="1"/>
            </p:cNvSpPr>
            <p:nvPr/>
          </p:nvSpPr>
          <p:spPr bwMode="auto">
            <a:xfrm flipH="1">
              <a:off x="8215313" y="379730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7" name="Rectangle 33"/>
            <p:cNvSpPr>
              <a:spLocks noChangeArrowheads="1"/>
            </p:cNvSpPr>
            <p:nvPr/>
          </p:nvSpPr>
          <p:spPr bwMode="auto">
            <a:xfrm>
              <a:off x="8534400" y="3650218"/>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100</a:t>
              </a:r>
              <a:endParaRPr lang="en-US" sz="3600" smtClean="0">
                <a:solidFill>
                  <a:srgbClr val="00B050"/>
                </a:solidFill>
                <a:latin typeface="Arial" pitchFamily="34" charset="0"/>
                <a:cs typeface="Arial" pitchFamily="34" charset="0"/>
              </a:endParaRPr>
            </a:p>
          </p:txBody>
        </p:sp>
        <p:sp>
          <p:nvSpPr>
            <p:cNvPr id="1058" name="Line 34"/>
            <p:cNvSpPr>
              <a:spLocks noChangeShapeType="1"/>
            </p:cNvSpPr>
            <p:nvPr/>
          </p:nvSpPr>
          <p:spPr bwMode="auto">
            <a:xfrm flipH="1">
              <a:off x="8215313" y="317817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9" name="Rectangle 35"/>
            <p:cNvSpPr>
              <a:spLocks noChangeArrowheads="1"/>
            </p:cNvSpPr>
            <p:nvPr/>
          </p:nvSpPr>
          <p:spPr bwMode="auto">
            <a:xfrm>
              <a:off x="8534400" y="3031093"/>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150</a:t>
              </a:r>
              <a:endParaRPr lang="en-US" sz="3600" smtClean="0">
                <a:solidFill>
                  <a:srgbClr val="00B050"/>
                </a:solidFill>
                <a:latin typeface="Arial" pitchFamily="34" charset="0"/>
                <a:cs typeface="Arial" pitchFamily="34" charset="0"/>
              </a:endParaRPr>
            </a:p>
          </p:txBody>
        </p:sp>
        <p:sp>
          <p:nvSpPr>
            <p:cNvPr id="1060" name="Line 36"/>
            <p:cNvSpPr>
              <a:spLocks noChangeShapeType="1"/>
            </p:cNvSpPr>
            <p:nvPr/>
          </p:nvSpPr>
          <p:spPr bwMode="auto">
            <a:xfrm flipH="1">
              <a:off x="8215313" y="255905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1" name="Rectangle 37"/>
            <p:cNvSpPr>
              <a:spLocks noChangeArrowheads="1"/>
            </p:cNvSpPr>
            <p:nvPr/>
          </p:nvSpPr>
          <p:spPr bwMode="auto">
            <a:xfrm>
              <a:off x="8534400" y="2411968"/>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200</a:t>
              </a:r>
              <a:endParaRPr lang="en-US" sz="3600" smtClean="0">
                <a:solidFill>
                  <a:srgbClr val="00B050"/>
                </a:solidFill>
                <a:latin typeface="Arial" pitchFamily="34" charset="0"/>
                <a:cs typeface="Arial" pitchFamily="34" charset="0"/>
              </a:endParaRPr>
            </a:p>
          </p:txBody>
        </p:sp>
        <p:sp>
          <p:nvSpPr>
            <p:cNvPr id="1062" name="Line 38"/>
            <p:cNvSpPr>
              <a:spLocks noChangeShapeType="1"/>
            </p:cNvSpPr>
            <p:nvPr/>
          </p:nvSpPr>
          <p:spPr bwMode="auto">
            <a:xfrm flipH="1">
              <a:off x="8215313" y="193992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3" name="Rectangle 39"/>
            <p:cNvSpPr>
              <a:spLocks noChangeArrowheads="1"/>
            </p:cNvSpPr>
            <p:nvPr/>
          </p:nvSpPr>
          <p:spPr bwMode="auto">
            <a:xfrm>
              <a:off x="8534400" y="1792843"/>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250</a:t>
              </a:r>
              <a:endParaRPr lang="en-US" sz="3600" smtClean="0">
                <a:solidFill>
                  <a:srgbClr val="00B050"/>
                </a:solidFill>
                <a:latin typeface="Arial" pitchFamily="34" charset="0"/>
                <a:cs typeface="Arial" pitchFamily="34" charset="0"/>
              </a:endParaRPr>
            </a:p>
          </p:txBody>
        </p:sp>
        <p:sp>
          <p:nvSpPr>
            <p:cNvPr id="1064" name="Line 40"/>
            <p:cNvSpPr>
              <a:spLocks noChangeShapeType="1"/>
            </p:cNvSpPr>
            <p:nvPr/>
          </p:nvSpPr>
          <p:spPr bwMode="auto">
            <a:xfrm flipH="1">
              <a:off x="8215313" y="132080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5" name="Rectangle 41"/>
            <p:cNvSpPr>
              <a:spLocks noChangeArrowheads="1"/>
            </p:cNvSpPr>
            <p:nvPr/>
          </p:nvSpPr>
          <p:spPr bwMode="auto">
            <a:xfrm>
              <a:off x="8534400" y="1173718"/>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300</a:t>
              </a:r>
              <a:endParaRPr lang="en-US" sz="3600" smtClean="0">
                <a:solidFill>
                  <a:srgbClr val="00B050"/>
                </a:solidFill>
                <a:latin typeface="Arial" pitchFamily="34" charset="0"/>
                <a:cs typeface="Arial" pitchFamily="34" charset="0"/>
              </a:endParaRPr>
            </a:p>
          </p:txBody>
        </p:sp>
        <p:sp>
          <p:nvSpPr>
            <p:cNvPr id="1066" name="Freeform 42"/>
            <p:cNvSpPr>
              <a:spLocks/>
            </p:cNvSpPr>
            <p:nvPr/>
          </p:nvSpPr>
          <p:spPr bwMode="auto">
            <a:xfrm>
              <a:off x="1176337" y="4378325"/>
              <a:ext cx="2266950" cy="657225"/>
            </a:xfrm>
            <a:custGeom>
              <a:avLst/>
              <a:gdLst/>
              <a:ahLst/>
              <a:cxnLst>
                <a:cxn ang="0">
                  <a:pos x="24" y="414"/>
                </a:cxn>
                <a:cxn ang="0">
                  <a:pos x="60" y="414"/>
                </a:cxn>
                <a:cxn ang="0">
                  <a:pos x="90" y="414"/>
                </a:cxn>
                <a:cxn ang="0">
                  <a:pos x="126" y="414"/>
                </a:cxn>
                <a:cxn ang="0">
                  <a:pos x="162" y="414"/>
                </a:cxn>
                <a:cxn ang="0">
                  <a:pos x="192" y="414"/>
                </a:cxn>
                <a:cxn ang="0">
                  <a:pos x="228" y="414"/>
                </a:cxn>
                <a:cxn ang="0">
                  <a:pos x="258" y="414"/>
                </a:cxn>
                <a:cxn ang="0">
                  <a:pos x="294" y="414"/>
                </a:cxn>
                <a:cxn ang="0">
                  <a:pos x="330" y="414"/>
                </a:cxn>
                <a:cxn ang="0">
                  <a:pos x="360" y="414"/>
                </a:cxn>
                <a:cxn ang="0">
                  <a:pos x="396" y="138"/>
                </a:cxn>
                <a:cxn ang="0">
                  <a:pos x="426" y="24"/>
                </a:cxn>
                <a:cxn ang="0">
                  <a:pos x="462" y="6"/>
                </a:cxn>
                <a:cxn ang="0">
                  <a:pos x="498" y="6"/>
                </a:cxn>
                <a:cxn ang="0">
                  <a:pos x="528" y="6"/>
                </a:cxn>
                <a:cxn ang="0">
                  <a:pos x="564" y="6"/>
                </a:cxn>
                <a:cxn ang="0">
                  <a:pos x="594" y="6"/>
                </a:cxn>
                <a:cxn ang="0">
                  <a:pos x="630" y="0"/>
                </a:cxn>
                <a:cxn ang="0">
                  <a:pos x="666" y="6"/>
                </a:cxn>
                <a:cxn ang="0">
                  <a:pos x="696" y="6"/>
                </a:cxn>
                <a:cxn ang="0">
                  <a:pos x="732" y="6"/>
                </a:cxn>
                <a:cxn ang="0">
                  <a:pos x="768" y="6"/>
                </a:cxn>
                <a:cxn ang="0">
                  <a:pos x="798" y="6"/>
                </a:cxn>
                <a:cxn ang="0">
                  <a:pos x="834" y="48"/>
                </a:cxn>
                <a:cxn ang="0">
                  <a:pos x="864" y="414"/>
                </a:cxn>
                <a:cxn ang="0">
                  <a:pos x="900" y="414"/>
                </a:cxn>
                <a:cxn ang="0">
                  <a:pos x="936" y="414"/>
                </a:cxn>
                <a:cxn ang="0">
                  <a:pos x="966" y="414"/>
                </a:cxn>
                <a:cxn ang="0">
                  <a:pos x="1002" y="414"/>
                </a:cxn>
                <a:cxn ang="0">
                  <a:pos x="1032" y="414"/>
                </a:cxn>
                <a:cxn ang="0">
                  <a:pos x="1068" y="414"/>
                </a:cxn>
                <a:cxn ang="0">
                  <a:pos x="1104" y="414"/>
                </a:cxn>
                <a:cxn ang="0">
                  <a:pos x="1134" y="414"/>
                </a:cxn>
                <a:cxn ang="0">
                  <a:pos x="1170" y="414"/>
                </a:cxn>
                <a:cxn ang="0">
                  <a:pos x="1200" y="414"/>
                </a:cxn>
                <a:cxn ang="0">
                  <a:pos x="1236" y="414"/>
                </a:cxn>
                <a:cxn ang="0">
                  <a:pos x="1272" y="414"/>
                </a:cxn>
                <a:cxn ang="0">
                  <a:pos x="1302" y="54"/>
                </a:cxn>
                <a:cxn ang="0">
                  <a:pos x="1338" y="6"/>
                </a:cxn>
                <a:cxn ang="0">
                  <a:pos x="1374" y="6"/>
                </a:cxn>
                <a:cxn ang="0">
                  <a:pos x="1404" y="6"/>
                </a:cxn>
              </a:cxnLst>
              <a:rect l="0" t="0" r="r" b="b"/>
              <a:pathLst>
                <a:path w="1428" h="414">
                  <a:moveTo>
                    <a:pt x="0" y="414"/>
                  </a:moveTo>
                  <a:lnTo>
                    <a:pt x="12" y="414"/>
                  </a:lnTo>
                  <a:lnTo>
                    <a:pt x="24" y="414"/>
                  </a:lnTo>
                  <a:lnTo>
                    <a:pt x="36" y="414"/>
                  </a:lnTo>
                  <a:lnTo>
                    <a:pt x="48" y="414"/>
                  </a:lnTo>
                  <a:lnTo>
                    <a:pt x="60" y="414"/>
                  </a:lnTo>
                  <a:lnTo>
                    <a:pt x="72" y="414"/>
                  </a:lnTo>
                  <a:lnTo>
                    <a:pt x="78" y="414"/>
                  </a:lnTo>
                  <a:lnTo>
                    <a:pt x="90" y="414"/>
                  </a:lnTo>
                  <a:lnTo>
                    <a:pt x="102" y="414"/>
                  </a:lnTo>
                  <a:lnTo>
                    <a:pt x="114" y="414"/>
                  </a:lnTo>
                  <a:lnTo>
                    <a:pt x="126" y="414"/>
                  </a:lnTo>
                  <a:lnTo>
                    <a:pt x="138" y="414"/>
                  </a:lnTo>
                  <a:lnTo>
                    <a:pt x="150" y="414"/>
                  </a:lnTo>
                  <a:lnTo>
                    <a:pt x="162" y="414"/>
                  </a:lnTo>
                  <a:lnTo>
                    <a:pt x="168" y="414"/>
                  </a:lnTo>
                  <a:lnTo>
                    <a:pt x="180" y="414"/>
                  </a:lnTo>
                  <a:lnTo>
                    <a:pt x="192" y="414"/>
                  </a:lnTo>
                  <a:lnTo>
                    <a:pt x="204" y="414"/>
                  </a:lnTo>
                  <a:lnTo>
                    <a:pt x="216" y="414"/>
                  </a:lnTo>
                  <a:lnTo>
                    <a:pt x="228" y="414"/>
                  </a:lnTo>
                  <a:lnTo>
                    <a:pt x="240" y="414"/>
                  </a:lnTo>
                  <a:lnTo>
                    <a:pt x="252" y="414"/>
                  </a:lnTo>
                  <a:lnTo>
                    <a:pt x="258" y="414"/>
                  </a:lnTo>
                  <a:lnTo>
                    <a:pt x="270" y="414"/>
                  </a:lnTo>
                  <a:lnTo>
                    <a:pt x="282" y="414"/>
                  </a:lnTo>
                  <a:lnTo>
                    <a:pt x="294" y="414"/>
                  </a:lnTo>
                  <a:lnTo>
                    <a:pt x="306" y="414"/>
                  </a:lnTo>
                  <a:lnTo>
                    <a:pt x="318" y="414"/>
                  </a:lnTo>
                  <a:lnTo>
                    <a:pt x="330" y="414"/>
                  </a:lnTo>
                  <a:lnTo>
                    <a:pt x="336" y="414"/>
                  </a:lnTo>
                  <a:lnTo>
                    <a:pt x="348" y="414"/>
                  </a:lnTo>
                  <a:lnTo>
                    <a:pt x="360" y="414"/>
                  </a:lnTo>
                  <a:lnTo>
                    <a:pt x="372" y="414"/>
                  </a:lnTo>
                  <a:lnTo>
                    <a:pt x="384" y="414"/>
                  </a:lnTo>
                  <a:lnTo>
                    <a:pt x="396" y="138"/>
                  </a:lnTo>
                  <a:lnTo>
                    <a:pt x="408" y="60"/>
                  </a:lnTo>
                  <a:lnTo>
                    <a:pt x="420" y="48"/>
                  </a:lnTo>
                  <a:lnTo>
                    <a:pt x="426" y="24"/>
                  </a:lnTo>
                  <a:lnTo>
                    <a:pt x="438" y="6"/>
                  </a:lnTo>
                  <a:lnTo>
                    <a:pt x="450" y="0"/>
                  </a:lnTo>
                  <a:lnTo>
                    <a:pt x="462" y="6"/>
                  </a:lnTo>
                  <a:lnTo>
                    <a:pt x="474" y="6"/>
                  </a:lnTo>
                  <a:lnTo>
                    <a:pt x="486" y="0"/>
                  </a:lnTo>
                  <a:lnTo>
                    <a:pt x="498" y="6"/>
                  </a:lnTo>
                  <a:lnTo>
                    <a:pt x="510" y="6"/>
                  </a:lnTo>
                  <a:lnTo>
                    <a:pt x="516" y="6"/>
                  </a:lnTo>
                  <a:lnTo>
                    <a:pt x="528" y="6"/>
                  </a:lnTo>
                  <a:lnTo>
                    <a:pt x="540" y="6"/>
                  </a:lnTo>
                  <a:lnTo>
                    <a:pt x="552" y="6"/>
                  </a:lnTo>
                  <a:lnTo>
                    <a:pt x="564" y="6"/>
                  </a:lnTo>
                  <a:lnTo>
                    <a:pt x="576" y="6"/>
                  </a:lnTo>
                  <a:lnTo>
                    <a:pt x="588" y="6"/>
                  </a:lnTo>
                  <a:lnTo>
                    <a:pt x="594" y="6"/>
                  </a:lnTo>
                  <a:lnTo>
                    <a:pt x="606" y="0"/>
                  </a:lnTo>
                  <a:lnTo>
                    <a:pt x="618" y="0"/>
                  </a:lnTo>
                  <a:lnTo>
                    <a:pt x="630" y="0"/>
                  </a:lnTo>
                  <a:lnTo>
                    <a:pt x="642" y="6"/>
                  </a:lnTo>
                  <a:lnTo>
                    <a:pt x="654" y="6"/>
                  </a:lnTo>
                  <a:lnTo>
                    <a:pt x="666" y="6"/>
                  </a:lnTo>
                  <a:lnTo>
                    <a:pt x="678" y="6"/>
                  </a:lnTo>
                  <a:lnTo>
                    <a:pt x="684" y="6"/>
                  </a:lnTo>
                  <a:lnTo>
                    <a:pt x="696" y="6"/>
                  </a:lnTo>
                  <a:lnTo>
                    <a:pt x="708" y="6"/>
                  </a:lnTo>
                  <a:lnTo>
                    <a:pt x="720" y="6"/>
                  </a:lnTo>
                  <a:lnTo>
                    <a:pt x="732" y="6"/>
                  </a:lnTo>
                  <a:lnTo>
                    <a:pt x="744" y="6"/>
                  </a:lnTo>
                  <a:lnTo>
                    <a:pt x="756" y="6"/>
                  </a:lnTo>
                  <a:lnTo>
                    <a:pt x="768" y="6"/>
                  </a:lnTo>
                  <a:lnTo>
                    <a:pt x="774" y="6"/>
                  </a:lnTo>
                  <a:lnTo>
                    <a:pt x="786" y="6"/>
                  </a:lnTo>
                  <a:lnTo>
                    <a:pt x="798" y="6"/>
                  </a:lnTo>
                  <a:lnTo>
                    <a:pt x="810" y="6"/>
                  </a:lnTo>
                  <a:lnTo>
                    <a:pt x="822" y="24"/>
                  </a:lnTo>
                  <a:lnTo>
                    <a:pt x="834" y="48"/>
                  </a:lnTo>
                  <a:lnTo>
                    <a:pt x="846" y="78"/>
                  </a:lnTo>
                  <a:lnTo>
                    <a:pt x="852" y="126"/>
                  </a:lnTo>
                  <a:lnTo>
                    <a:pt x="864" y="414"/>
                  </a:lnTo>
                  <a:lnTo>
                    <a:pt x="876" y="414"/>
                  </a:lnTo>
                  <a:lnTo>
                    <a:pt x="888" y="414"/>
                  </a:lnTo>
                  <a:lnTo>
                    <a:pt x="900" y="414"/>
                  </a:lnTo>
                  <a:lnTo>
                    <a:pt x="912" y="414"/>
                  </a:lnTo>
                  <a:lnTo>
                    <a:pt x="924" y="414"/>
                  </a:lnTo>
                  <a:lnTo>
                    <a:pt x="936" y="414"/>
                  </a:lnTo>
                  <a:lnTo>
                    <a:pt x="942" y="414"/>
                  </a:lnTo>
                  <a:lnTo>
                    <a:pt x="954" y="414"/>
                  </a:lnTo>
                  <a:lnTo>
                    <a:pt x="966" y="414"/>
                  </a:lnTo>
                  <a:lnTo>
                    <a:pt x="978" y="414"/>
                  </a:lnTo>
                  <a:lnTo>
                    <a:pt x="990" y="414"/>
                  </a:lnTo>
                  <a:lnTo>
                    <a:pt x="1002" y="414"/>
                  </a:lnTo>
                  <a:lnTo>
                    <a:pt x="1014" y="414"/>
                  </a:lnTo>
                  <a:lnTo>
                    <a:pt x="1026" y="414"/>
                  </a:lnTo>
                  <a:lnTo>
                    <a:pt x="1032" y="414"/>
                  </a:lnTo>
                  <a:lnTo>
                    <a:pt x="1044" y="414"/>
                  </a:lnTo>
                  <a:lnTo>
                    <a:pt x="1056" y="414"/>
                  </a:lnTo>
                  <a:lnTo>
                    <a:pt x="1068" y="414"/>
                  </a:lnTo>
                  <a:lnTo>
                    <a:pt x="1080" y="414"/>
                  </a:lnTo>
                  <a:lnTo>
                    <a:pt x="1092" y="414"/>
                  </a:lnTo>
                  <a:lnTo>
                    <a:pt x="1104" y="414"/>
                  </a:lnTo>
                  <a:lnTo>
                    <a:pt x="1116" y="414"/>
                  </a:lnTo>
                  <a:lnTo>
                    <a:pt x="1122" y="414"/>
                  </a:lnTo>
                  <a:lnTo>
                    <a:pt x="1134" y="414"/>
                  </a:lnTo>
                  <a:lnTo>
                    <a:pt x="1146" y="414"/>
                  </a:lnTo>
                  <a:lnTo>
                    <a:pt x="1158" y="414"/>
                  </a:lnTo>
                  <a:lnTo>
                    <a:pt x="1170" y="414"/>
                  </a:lnTo>
                  <a:lnTo>
                    <a:pt x="1182" y="414"/>
                  </a:lnTo>
                  <a:lnTo>
                    <a:pt x="1194" y="414"/>
                  </a:lnTo>
                  <a:lnTo>
                    <a:pt x="1200" y="414"/>
                  </a:lnTo>
                  <a:lnTo>
                    <a:pt x="1212" y="414"/>
                  </a:lnTo>
                  <a:lnTo>
                    <a:pt x="1224" y="414"/>
                  </a:lnTo>
                  <a:lnTo>
                    <a:pt x="1236" y="414"/>
                  </a:lnTo>
                  <a:lnTo>
                    <a:pt x="1248" y="414"/>
                  </a:lnTo>
                  <a:lnTo>
                    <a:pt x="1260" y="414"/>
                  </a:lnTo>
                  <a:lnTo>
                    <a:pt x="1272" y="414"/>
                  </a:lnTo>
                  <a:lnTo>
                    <a:pt x="1284" y="414"/>
                  </a:lnTo>
                  <a:lnTo>
                    <a:pt x="1290" y="150"/>
                  </a:lnTo>
                  <a:lnTo>
                    <a:pt x="1302" y="54"/>
                  </a:lnTo>
                  <a:lnTo>
                    <a:pt x="1314" y="36"/>
                  </a:lnTo>
                  <a:lnTo>
                    <a:pt x="1326" y="24"/>
                  </a:lnTo>
                  <a:lnTo>
                    <a:pt x="1338" y="6"/>
                  </a:lnTo>
                  <a:lnTo>
                    <a:pt x="1350" y="6"/>
                  </a:lnTo>
                  <a:lnTo>
                    <a:pt x="1362" y="6"/>
                  </a:lnTo>
                  <a:lnTo>
                    <a:pt x="1374" y="6"/>
                  </a:lnTo>
                  <a:lnTo>
                    <a:pt x="1380" y="6"/>
                  </a:lnTo>
                  <a:lnTo>
                    <a:pt x="1392" y="6"/>
                  </a:lnTo>
                  <a:lnTo>
                    <a:pt x="1404" y="6"/>
                  </a:lnTo>
                  <a:lnTo>
                    <a:pt x="1416" y="6"/>
                  </a:lnTo>
                  <a:lnTo>
                    <a:pt x="1428" y="6"/>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7" name="Freeform 43"/>
            <p:cNvSpPr>
              <a:spLocks/>
            </p:cNvSpPr>
            <p:nvPr/>
          </p:nvSpPr>
          <p:spPr bwMode="auto">
            <a:xfrm>
              <a:off x="3443287" y="4387850"/>
              <a:ext cx="2257425" cy="647700"/>
            </a:xfrm>
            <a:custGeom>
              <a:avLst/>
              <a:gdLst/>
              <a:ahLst/>
              <a:cxnLst>
                <a:cxn ang="0">
                  <a:pos x="24" y="0"/>
                </a:cxn>
                <a:cxn ang="0">
                  <a:pos x="54" y="0"/>
                </a:cxn>
                <a:cxn ang="0">
                  <a:pos x="90" y="12"/>
                </a:cxn>
                <a:cxn ang="0">
                  <a:pos x="120" y="0"/>
                </a:cxn>
                <a:cxn ang="0">
                  <a:pos x="156" y="12"/>
                </a:cxn>
                <a:cxn ang="0">
                  <a:pos x="192" y="12"/>
                </a:cxn>
                <a:cxn ang="0">
                  <a:pos x="222" y="12"/>
                </a:cxn>
                <a:cxn ang="0">
                  <a:pos x="258" y="12"/>
                </a:cxn>
                <a:cxn ang="0">
                  <a:pos x="288" y="12"/>
                </a:cxn>
                <a:cxn ang="0">
                  <a:pos x="324" y="12"/>
                </a:cxn>
                <a:cxn ang="0">
                  <a:pos x="360" y="0"/>
                </a:cxn>
                <a:cxn ang="0">
                  <a:pos x="390" y="18"/>
                </a:cxn>
                <a:cxn ang="0">
                  <a:pos x="426" y="12"/>
                </a:cxn>
                <a:cxn ang="0">
                  <a:pos x="462" y="12"/>
                </a:cxn>
                <a:cxn ang="0">
                  <a:pos x="492" y="0"/>
                </a:cxn>
                <a:cxn ang="0">
                  <a:pos x="528" y="42"/>
                </a:cxn>
                <a:cxn ang="0">
                  <a:pos x="558" y="408"/>
                </a:cxn>
                <a:cxn ang="0">
                  <a:pos x="594" y="408"/>
                </a:cxn>
                <a:cxn ang="0">
                  <a:pos x="630" y="408"/>
                </a:cxn>
                <a:cxn ang="0">
                  <a:pos x="660" y="408"/>
                </a:cxn>
                <a:cxn ang="0">
                  <a:pos x="696" y="408"/>
                </a:cxn>
                <a:cxn ang="0">
                  <a:pos x="726" y="408"/>
                </a:cxn>
                <a:cxn ang="0">
                  <a:pos x="762" y="408"/>
                </a:cxn>
                <a:cxn ang="0">
                  <a:pos x="798" y="408"/>
                </a:cxn>
                <a:cxn ang="0">
                  <a:pos x="828" y="408"/>
                </a:cxn>
                <a:cxn ang="0">
                  <a:pos x="864" y="408"/>
                </a:cxn>
                <a:cxn ang="0">
                  <a:pos x="894" y="408"/>
                </a:cxn>
                <a:cxn ang="0">
                  <a:pos x="930" y="408"/>
                </a:cxn>
                <a:cxn ang="0">
                  <a:pos x="966" y="408"/>
                </a:cxn>
                <a:cxn ang="0">
                  <a:pos x="996" y="408"/>
                </a:cxn>
                <a:cxn ang="0">
                  <a:pos x="1032" y="408"/>
                </a:cxn>
                <a:cxn ang="0">
                  <a:pos x="1068" y="408"/>
                </a:cxn>
                <a:cxn ang="0">
                  <a:pos x="1098" y="408"/>
                </a:cxn>
                <a:cxn ang="0">
                  <a:pos x="1134" y="408"/>
                </a:cxn>
                <a:cxn ang="0">
                  <a:pos x="1164" y="408"/>
                </a:cxn>
                <a:cxn ang="0">
                  <a:pos x="1200" y="408"/>
                </a:cxn>
                <a:cxn ang="0">
                  <a:pos x="1236" y="66"/>
                </a:cxn>
                <a:cxn ang="0">
                  <a:pos x="1266" y="18"/>
                </a:cxn>
                <a:cxn ang="0">
                  <a:pos x="1302" y="0"/>
                </a:cxn>
                <a:cxn ang="0">
                  <a:pos x="1332" y="0"/>
                </a:cxn>
                <a:cxn ang="0">
                  <a:pos x="1368" y="0"/>
                </a:cxn>
                <a:cxn ang="0">
                  <a:pos x="1404" y="0"/>
                </a:cxn>
              </a:cxnLst>
              <a:rect l="0" t="0" r="r" b="b"/>
              <a:pathLst>
                <a:path w="1422" h="408">
                  <a:moveTo>
                    <a:pt x="0" y="0"/>
                  </a:moveTo>
                  <a:lnTo>
                    <a:pt x="12" y="0"/>
                  </a:lnTo>
                  <a:lnTo>
                    <a:pt x="24" y="0"/>
                  </a:lnTo>
                  <a:lnTo>
                    <a:pt x="30" y="0"/>
                  </a:lnTo>
                  <a:lnTo>
                    <a:pt x="42" y="0"/>
                  </a:lnTo>
                  <a:lnTo>
                    <a:pt x="54" y="0"/>
                  </a:lnTo>
                  <a:lnTo>
                    <a:pt x="66" y="0"/>
                  </a:lnTo>
                  <a:lnTo>
                    <a:pt x="78" y="0"/>
                  </a:lnTo>
                  <a:lnTo>
                    <a:pt x="90" y="12"/>
                  </a:lnTo>
                  <a:lnTo>
                    <a:pt x="102" y="12"/>
                  </a:lnTo>
                  <a:lnTo>
                    <a:pt x="114" y="0"/>
                  </a:lnTo>
                  <a:lnTo>
                    <a:pt x="120" y="0"/>
                  </a:lnTo>
                  <a:lnTo>
                    <a:pt x="132" y="0"/>
                  </a:lnTo>
                  <a:lnTo>
                    <a:pt x="144" y="0"/>
                  </a:lnTo>
                  <a:lnTo>
                    <a:pt x="156" y="12"/>
                  </a:lnTo>
                  <a:lnTo>
                    <a:pt x="168" y="0"/>
                  </a:lnTo>
                  <a:lnTo>
                    <a:pt x="180" y="0"/>
                  </a:lnTo>
                  <a:lnTo>
                    <a:pt x="192" y="12"/>
                  </a:lnTo>
                  <a:lnTo>
                    <a:pt x="204" y="12"/>
                  </a:lnTo>
                  <a:lnTo>
                    <a:pt x="210" y="12"/>
                  </a:lnTo>
                  <a:lnTo>
                    <a:pt x="222" y="12"/>
                  </a:lnTo>
                  <a:lnTo>
                    <a:pt x="234" y="12"/>
                  </a:lnTo>
                  <a:lnTo>
                    <a:pt x="246" y="12"/>
                  </a:lnTo>
                  <a:lnTo>
                    <a:pt x="258" y="12"/>
                  </a:lnTo>
                  <a:lnTo>
                    <a:pt x="270" y="12"/>
                  </a:lnTo>
                  <a:lnTo>
                    <a:pt x="282" y="12"/>
                  </a:lnTo>
                  <a:lnTo>
                    <a:pt x="288" y="12"/>
                  </a:lnTo>
                  <a:lnTo>
                    <a:pt x="300" y="12"/>
                  </a:lnTo>
                  <a:lnTo>
                    <a:pt x="312" y="12"/>
                  </a:lnTo>
                  <a:lnTo>
                    <a:pt x="324" y="12"/>
                  </a:lnTo>
                  <a:lnTo>
                    <a:pt x="336" y="0"/>
                  </a:lnTo>
                  <a:lnTo>
                    <a:pt x="348" y="0"/>
                  </a:lnTo>
                  <a:lnTo>
                    <a:pt x="360" y="0"/>
                  </a:lnTo>
                  <a:lnTo>
                    <a:pt x="372" y="12"/>
                  </a:lnTo>
                  <a:lnTo>
                    <a:pt x="378" y="12"/>
                  </a:lnTo>
                  <a:lnTo>
                    <a:pt x="390" y="18"/>
                  </a:lnTo>
                  <a:lnTo>
                    <a:pt x="402" y="12"/>
                  </a:lnTo>
                  <a:lnTo>
                    <a:pt x="414" y="12"/>
                  </a:lnTo>
                  <a:lnTo>
                    <a:pt x="426" y="12"/>
                  </a:lnTo>
                  <a:lnTo>
                    <a:pt x="438" y="12"/>
                  </a:lnTo>
                  <a:lnTo>
                    <a:pt x="450" y="12"/>
                  </a:lnTo>
                  <a:lnTo>
                    <a:pt x="462" y="12"/>
                  </a:lnTo>
                  <a:lnTo>
                    <a:pt x="468" y="0"/>
                  </a:lnTo>
                  <a:lnTo>
                    <a:pt x="480" y="0"/>
                  </a:lnTo>
                  <a:lnTo>
                    <a:pt x="492" y="0"/>
                  </a:lnTo>
                  <a:lnTo>
                    <a:pt x="504" y="0"/>
                  </a:lnTo>
                  <a:lnTo>
                    <a:pt x="516" y="18"/>
                  </a:lnTo>
                  <a:lnTo>
                    <a:pt x="528" y="42"/>
                  </a:lnTo>
                  <a:lnTo>
                    <a:pt x="540" y="78"/>
                  </a:lnTo>
                  <a:lnTo>
                    <a:pt x="546" y="120"/>
                  </a:lnTo>
                  <a:lnTo>
                    <a:pt x="558" y="408"/>
                  </a:lnTo>
                  <a:lnTo>
                    <a:pt x="570" y="408"/>
                  </a:lnTo>
                  <a:lnTo>
                    <a:pt x="582" y="408"/>
                  </a:lnTo>
                  <a:lnTo>
                    <a:pt x="594" y="408"/>
                  </a:lnTo>
                  <a:lnTo>
                    <a:pt x="606" y="408"/>
                  </a:lnTo>
                  <a:lnTo>
                    <a:pt x="618" y="408"/>
                  </a:lnTo>
                  <a:lnTo>
                    <a:pt x="630" y="408"/>
                  </a:lnTo>
                  <a:lnTo>
                    <a:pt x="636" y="408"/>
                  </a:lnTo>
                  <a:lnTo>
                    <a:pt x="648" y="408"/>
                  </a:lnTo>
                  <a:lnTo>
                    <a:pt x="660" y="408"/>
                  </a:lnTo>
                  <a:lnTo>
                    <a:pt x="672" y="408"/>
                  </a:lnTo>
                  <a:lnTo>
                    <a:pt x="684" y="408"/>
                  </a:lnTo>
                  <a:lnTo>
                    <a:pt x="696" y="408"/>
                  </a:lnTo>
                  <a:lnTo>
                    <a:pt x="708" y="408"/>
                  </a:lnTo>
                  <a:lnTo>
                    <a:pt x="720" y="408"/>
                  </a:lnTo>
                  <a:lnTo>
                    <a:pt x="726" y="408"/>
                  </a:lnTo>
                  <a:lnTo>
                    <a:pt x="738" y="408"/>
                  </a:lnTo>
                  <a:lnTo>
                    <a:pt x="750" y="408"/>
                  </a:lnTo>
                  <a:lnTo>
                    <a:pt x="762" y="408"/>
                  </a:lnTo>
                  <a:lnTo>
                    <a:pt x="774" y="408"/>
                  </a:lnTo>
                  <a:lnTo>
                    <a:pt x="786" y="408"/>
                  </a:lnTo>
                  <a:lnTo>
                    <a:pt x="798" y="408"/>
                  </a:lnTo>
                  <a:lnTo>
                    <a:pt x="810" y="408"/>
                  </a:lnTo>
                  <a:lnTo>
                    <a:pt x="816" y="408"/>
                  </a:lnTo>
                  <a:lnTo>
                    <a:pt x="828" y="408"/>
                  </a:lnTo>
                  <a:lnTo>
                    <a:pt x="840" y="408"/>
                  </a:lnTo>
                  <a:lnTo>
                    <a:pt x="852" y="408"/>
                  </a:lnTo>
                  <a:lnTo>
                    <a:pt x="864" y="408"/>
                  </a:lnTo>
                  <a:lnTo>
                    <a:pt x="876" y="408"/>
                  </a:lnTo>
                  <a:lnTo>
                    <a:pt x="888" y="408"/>
                  </a:lnTo>
                  <a:lnTo>
                    <a:pt x="894" y="408"/>
                  </a:lnTo>
                  <a:lnTo>
                    <a:pt x="906" y="408"/>
                  </a:lnTo>
                  <a:lnTo>
                    <a:pt x="918" y="408"/>
                  </a:lnTo>
                  <a:lnTo>
                    <a:pt x="930" y="408"/>
                  </a:lnTo>
                  <a:lnTo>
                    <a:pt x="942" y="408"/>
                  </a:lnTo>
                  <a:lnTo>
                    <a:pt x="954" y="408"/>
                  </a:lnTo>
                  <a:lnTo>
                    <a:pt x="966" y="408"/>
                  </a:lnTo>
                  <a:lnTo>
                    <a:pt x="978" y="408"/>
                  </a:lnTo>
                  <a:lnTo>
                    <a:pt x="984" y="408"/>
                  </a:lnTo>
                  <a:lnTo>
                    <a:pt x="996" y="408"/>
                  </a:lnTo>
                  <a:lnTo>
                    <a:pt x="1008" y="408"/>
                  </a:lnTo>
                  <a:lnTo>
                    <a:pt x="1020" y="408"/>
                  </a:lnTo>
                  <a:lnTo>
                    <a:pt x="1032" y="408"/>
                  </a:lnTo>
                  <a:lnTo>
                    <a:pt x="1044" y="408"/>
                  </a:lnTo>
                  <a:lnTo>
                    <a:pt x="1056" y="408"/>
                  </a:lnTo>
                  <a:lnTo>
                    <a:pt x="1068" y="408"/>
                  </a:lnTo>
                  <a:lnTo>
                    <a:pt x="1074" y="408"/>
                  </a:lnTo>
                  <a:lnTo>
                    <a:pt x="1086" y="408"/>
                  </a:lnTo>
                  <a:lnTo>
                    <a:pt x="1098" y="408"/>
                  </a:lnTo>
                  <a:lnTo>
                    <a:pt x="1110" y="408"/>
                  </a:lnTo>
                  <a:lnTo>
                    <a:pt x="1122" y="408"/>
                  </a:lnTo>
                  <a:lnTo>
                    <a:pt x="1134" y="408"/>
                  </a:lnTo>
                  <a:lnTo>
                    <a:pt x="1146" y="408"/>
                  </a:lnTo>
                  <a:lnTo>
                    <a:pt x="1152" y="408"/>
                  </a:lnTo>
                  <a:lnTo>
                    <a:pt x="1164" y="408"/>
                  </a:lnTo>
                  <a:lnTo>
                    <a:pt x="1176" y="408"/>
                  </a:lnTo>
                  <a:lnTo>
                    <a:pt x="1188" y="408"/>
                  </a:lnTo>
                  <a:lnTo>
                    <a:pt x="1200" y="408"/>
                  </a:lnTo>
                  <a:lnTo>
                    <a:pt x="1212" y="408"/>
                  </a:lnTo>
                  <a:lnTo>
                    <a:pt x="1224" y="120"/>
                  </a:lnTo>
                  <a:lnTo>
                    <a:pt x="1236" y="66"/>
                  </a:lnTo>
                  <a:lnTo>
                    <a:pt x="1242" y="42"/>
                  </a:lnTo>
                  <a:lnTo>
                    <a:pt x="1254" y="24"/>
                  </a:lnTo>
                  <a:lnTo>
                    <a:pt x="1266" y="18"/>
                  </a:lnTo>
                  <a:lnTo>
                    <a:pt x="1278" y="0"/>
                  </a:lnTo>
                  <a:lnTo>
                    <a:pt x="1290" y="0"/>
                  </a:lnTo>
                  <a:lnTo>
                    <a:pt x="1302" y="0"/>
                  </a:lnTo>
                  <a:lnTo>
                    <a:pt x="1314" y="12"/>
                  </a:lnTo>
                  <a:lnTo>
                    <a:pt x="1326" y="0"/>
                  </a:lnTo>
                  <a:lnTo>
                    <a:pt x="1332" y="0"/>
                  </a:lnTo>
                  <a:lnTo>
                    <a:pt x="1344" y="0"/>
                  </a:lnTo>
                  <a:lnTo>
                    <a:pt x="1356" y="0"/>
                  </a:lnTo>
                  <a:lnTo>
                    <a:pt x="1368" y="0"/>
                  </a:lnTo>
                  <a:lnTo>
                    <a:pt x="1380" y="0"/>
                  </a:lnTo>
                  <a:lnTo>
                    <a:pt x="1392" y="0"/>
                  </a:lnTo>
                  <a:lnTo>
                    <a:pt x="1404" y="0"/>
                  </a:lnTo>
                  <a:lnTo>
                    <a:pt x="1410" y="12"/>
                  </a:lnTo>
                  <a:lnTo>
                    <a:pt x="1422" y="12"/>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8" name="Freeform 44"/>
            <p:cNvSpPr>
              <a:spLocks/>
            </p:cNvSpPr>
            <p:nvPr/>
          </p:nvSpPr>
          <p:spPr bwMode="auto">
            <a:xfrm>
              <a:off x="5700713" y="4387850"/>
              <a:ext cx="2266950" cy="647700"/>
            </a:xfrm>
            <a:custGeom>
              <a:avLst/>
              <a:gdLst/>
              <a:ahLst/>
              <a:cxnLst>
                <a:cxn ang="0">
                  <a:pos x="24" y="0"/>
                </a:cxn>
                <a:cxn ang="0">
                  <a:pos x="60" y="12"/>
                </a:cxn>
                <a:cxn ang="0">
                  <a:pos x="90" y="12"/>
                </a:cxn>
                <a:cxn ang="0">
                  <a:pos x="126" y="0"/>
                </a:cxn>
                <a:cxn ang="0">
                  <a:pos x="162" y="12"/>
                </a:cxn>
                <a:cxn ang="0">
                  <a:pos x="192" y="12"/>
                </a:cxn>
                <a:cxn ang="0">
                  <a:pos x="228" y="12"/>
                </a:cxn>
                <a:cxn ang="0">
                  <a:pos x="258" y="12"/>
                </a:cxn>
                <a:cxn ang="0">
                  <a:pos x="294" y="12"/>
                </a:cxn>
                <a:cxn ang="0">
                  <a:pos x="330" y="0"/>
                </a:cxn>
                <a:cxn ang="0">
                  <a:pos x="360" y="12"/>
                </a:cxn>
                <a:cxn ang="0">
                  <a:pos x="396" y="12"/>
                </a:cxn>
                <a:cxn ang="0">
                  <a:pos x="426" y="18"/>
                </a:cxn>
                <a:cxn ang="0">
                  <a:pos x="462" y="0"/>
                </a:cxn>
                <a:cxn ang="0">
                  <a:pos x="498" y="0"/>
                </a:cxn>
                <a:cxn ang="0">
                  <a:pos x="528" y="12"/>
                </a:cxn>
                <a:cxn ang="0">
                  <a:pos x="564" y="12"/>
                </a:cxn>
                <a:cxn ang="0">
                  <a:pos x="594" y="12"/>
                </a:cxn>
                <a:cxn ang="0">
                  <a:pos x="630" y="18"/>
                </a:cxn>
                <a:cxn ang="0">
                  <a:pos x="666" y="18"/>
                </a:cxn>
                <a:cxn ang="0">
                  <a:pos x="696" y="120"/>
                </a:cxn>
                <a:cxn ang="0">
                  <a:pos x="732" y="408"/>
                </a:cxn>
                <a:cxn ang="0">
                  <a:pos x="768" y="408"/>
                </a:cxn>
                <a:cxn ang="0">
                  <a:pos x="798" y="408"/>
                </a:cxn>
                <a:cxn ang="0">
                  <a:pos x="834" y="408"/>
                </a:cxn>
                <a:cxn ang="0">
                  <a:pos x="864" y="408"/>
                </a:cxn>
                <a:cxn ang="0">
                  <a:pos x="900" y="408"/>
                </a:cxn>
                <a:cxn ang="0">
                  <a:pos x="936" y="408"/>
                </a:cxn>
                <a:cxn ang="0">
                  <a:pos x="966" y="408"/>
                </a:cxn>
                <a:cxn ang="0">
                  <a:pos x="1002" y="408"/>
                </a:cxn>
                <a:cxn ang="0">
                  <a:pos x="1032" y="408"/>
                </a:cxn>
                <a:cxn ang="0">
                  <a:pos x="1068" y="408"/>
                </a:cxn>
                <a:cxn ang="0">
                  <a:pos x="1104" y="408"/>
                </a:cxn>
                <a:cxn ang="0">
                  <a:pos x="1134" y="408"/>
                </a:cxn>
                <a:cxn ang="0">
                  <a:pos x="1170" y="408"/>
                </a:cxn>
                <a:cxn ang="0">
                  <a:pos x="1200" y="408"/>
                </a:cxn>
                <a:cxn ang="0">
                  <a:pos x="1236" y="408"/>
                </a:cxn>
                <a:cxn ang="0">
                  <a:pos x="1272" y="408"/>
                </a:cxn>
                <a:cxn ang="0">
                  <a:pos x="1302" y="408"/>
                </a:cxn>
                <a:cxn ang="0">
                  <a:pos x="1338" y="408"/>
                </a:cxn>
                <a:cxn ang="0">
                  <a:pos x="1368" y="408"/>
                </a:cxn>
                <a:cxn ang="0">
                  <a:pos x="1404" y="408"/>
                </a:cxn>
              </a:cxnLst>
              <a:rect l="0" t="0" r="r" b="b"/>
              <a:pathLst>
                <a:path w="1428" h="408">
                  <a:moveTo>
                    <a:pt x="0" y="12"/>
                  </a:moveTo>
                  <a:lnTo>
                    <a:pt x="12" y="12"/>
                  </a:lnTo>
                  <a:lnTo>
                    <a:pt x="24" y="0"/>
                  </a:lnTo>
                  <a:lnTo>
                    <a:pt x="36" y="0"/>
                  </a:lnTo>
                  <a:lnTo>
                    <a:pt x="48" y="0"/>
                  </a:lnTo>
                  <a:lnTo>
                    <a:pt x="60" y="12"/>
                  </a:lnTo>
                  <a:lnTo>
                    <a:pt x="72" y="0"/>
                  </a:lnTo>
                  <a:lnTo>
                    <a:pt x="78" y="12"/>
                  </a:lnTo>
                  <a:lnTo>
                    <a:pt x="90" y="12"/>
                  </a:lnTo>
                  <a:lnTo>
                    <a:pt x="102" y="0"/>
                  </a:lnTo>
                  <a:lnTo>
                    <a:pt x="114" y="0"/>
                  </a:lnTo>
                  <a:lnTo>
                    <a:pt x="126" y="0"/>
                  </a:lnTo>
                  <a:lnTo>
                    <a:pt x="138" y="0"/>
                  </a:lnTo>
                  <a:lnTo>
                    <a:pt x="150" y="12"/>
                  </a:lnTo>
                  <a:lnTo>
                    <a:pt x="162" y="12"/>
                  </a:lnTo>
                  <a:lnTo>
                    <a:pt x="168" y="0"/>
                  </a:lnTo>
                  <a:lnTo>
                    <a:pt x="180" y="0"/>
                  </a:lnTo>
                  <a:lnTo>
                    <a:pt x="192" y="12"/>
                  </a:lnTo>
                  <a:lnTo>
                    <a:pt x="204" y="12"/>
                  </a:lnTo>
                  <a:lnTo>
                    <a:pt x="216" y="12"/>
                  </a:lnTo>
                  <a:lnTo>
                    <a:pt x="228" y="12"/>
                  </a:lnTo>
                  <a:lnTo>
                    <a:pt x="240" y="12"/>
                  </a:lnTo>
                  <a:lnTo>
                    <a:pt x="246" y="18"/>
                  </a:lnTo>
                  <a:lnTo>
                    <a:pt x="258" y="12"/>
                  </a:lnTo>
                  <a:lnTo>
                    <a:pt x="270" y="12"/>
                  </a:lnTo>
                  <a:lnTo>
                    <a:pt x="282" y="12"/>
                  </a:lnTo>
                  <a:lnTo>
                    <a:pt x="294" y="12"/>
                  </a:lnTo>
                  <a:lnTo>
                    <a:pt x="306" y="12"/>
                  </a:lnTo>
                  <a:lnTo>
                    <a:pt x="318" y="12"/>
                  </a:lnTo>
                  <a:lnTo>
                    <a:pt x="330" y="0"/>
                  </a:lnTo>
                  <a:lnTo>
                    <a:pt x="336" y="0"/>
                  </a:lnTo>
                  <a:lnTo>
                    <a:pt x="348" y="12"/>
                  </a:lnTo>
                  <a:lnTo>
                    <a:pt x="360" y="12"/>
                  </a:lnTo>
                  <a:lnTo>
                    <a:pt x="372" y="12"/>
                  </a:lnTo>
                  <a:lnTo>
                    <a:pt x="384" y="12"/>
                  </a:lnTo>
                  <a:lnTo>
                    <a:pt x="396" y="12"/>
                  </a:lnTo>
                  <a:lnTo>
                    <a:pt x="408" y="12"/>
                  </a:lnTo>
                  <a:lnTo>
                    <a:pt x="420" y="12"/>
                  </a:lnTo>
                  <a:lnTo>
                    <a:pt x="426" y="18"/>
                  </a:lnTo>
                  <a:lnTo>
                    <a:pt x="438" y="18"/>
                  </a:lnTo>
                  <a:lnTo>
                    <a:pt x="450" y="12"/>
                  </a:lnTo>
                  <a:lnTo>
                    <a:pt x="462" y="0"/>
                  </a:lnTo>
                  <a:lnTo>
                    <a:pt x="474" y="0"/>
                  </a:lnTo>
                  <a:lnTo>
                    <a:pt x="486" y="0"/>
                  </a:lnTo>
                  <a:lnTo>
                    <a:pt x="498" y="0"/>
                  </a:lnTo>
                  <a:lnTo>
                    <a:pt x="510" y="12"/>
                  </a:lnTo>
                  <a:lnTo>
                    <a:pt x="516" y="12"/>
                  </a:lnTo>
                  <a:lnTo>
                    <a:pt x="528" y="12"/>
                  </a:lnTo>
                  <a:lnTo>
                    <a:pt x="540" y="12"/>
                  </a:lnTo>
                  <a:lnTo>
                    <a:pt x="552" y="12"/>
                  </a:lnTo>
                  <a:lnTo>
                    <a:pt x="564" y="12"/>
                  </a:lnTo>
                  <a:lnTo>
                    <a:pt x="576" y="12"/>
                  </a:lnTo>
                  <a:lnTo>
                    <a:pt x="588" y="12"/>
                  </a:lnTo>
                  <a:lnTo>
                    <a:pt x="594" y="12"/>
                  </a:lnTo>
                  <a:lnTo>
                    <a:pt x="606" y="12"/>
                  </a:lnTo>
                  <a:lnTo>
                    <a:pt x="618" y="12"/>
                  </a:lnTo>
                  <a:lnTo>
                    <a:pt x="630" y="18"/>
                  </a:lnTo>
                  <a:lnTo>
                    <a:pt x="642" y="18"/>
                  </a:lnTo>
                  <a:lnTo>
                    <a:pt x="654" y="18"/>
                  </a:lnTo>
                  <a:lnTo>
                    <a:pt x="666" y="18"/>
                  </a:lnTo>
                  <a:lnTo>
                    <a:pt x="678" y="48"/>
                  </a:lnTo>
                  <a:lnTo>
                    <a:pt x="684" y="78"/>
                  </a:lnTo>
                  <a:lnTo>
                    <a:pt x="696" y="120"/>
                  </a:lnTo>
                  <a:lnTo>
                    <a:pt x="708" y="408"/>
                  </a:lnTo>
                  <a:lnTo>
                    <a:pt x="720" y="408"/>
                  </a:lnTo>
                  <a:lnTo>
                    <a:pt x="732" y="408"/>
                  </a:lnTo>
                  <a:lnTo>
                    <a:pt x="744" y="408"/>
                  </a:lnTo>
                  <a:lnTo>
                    <a:pt x="756" y="408"/>
                  </a:lnTo>
                  <a:lnTo>
                    <a:pt x="768" y="408"/>
                  </a:lnTo>
                  <a:lnTo>
                    <a:pt x="774" y="408"/>
                  </a:lnTo>
                  <a:lnTo>
                    <a:pt x="786" y="408"/>
                  </a:lnTo>
                  <a:lnTo>
                    <a:pt x="798" y="408"/>
                  </a:lnTo>
                  <a:lnTo>
                    <a:pt x="810" y="408"/>
                  </a:lnTo>
                  <a:lnTo>
                    <a:pt x="822" y="408"/>
                  </a:lnTo>
                  <a:lnTo>
                    <a:pt x="834" y="408"/>
                  </a:lnTo>
                  <a:lnTo>
                    <a:pt x="846" y="408"/>
                  </a:lnTo>
                  <a:lnTo>
                    <a:pt x="852" y="408"/>
                  </a:lnTo>
                  <a:lnTo>
                    <a:pt x="864" y="408"/>
                  </a:lnTo>
                  <a:lnTo>
                    <a:pt x="876" y="408"/>
                  </a:lnTo>
                  <a:lnTo>
                    <a:pt x="888" y="408"/>
                  </a:lnTo>
                  <a:lnTo>
                    <a:pt x="900" y="408"/>
                  </a:lnTo>
                  <a:lnTo>
                    <a:pt x="912" y="408"/>
                  </a:lnTo>
                  <a:lnTo>
                    <a:pt x="924" y="408"/>
                  </a:lnTo>
                  <a:lnTo>
                    <a:pt x="936" y="408"/>
                  </a:lnTo>
                  <a:lnTo>
                    <a:pt x="942" y="408"/>
                  </a:lnTo>
                  <a:lnTo>
                    <a:pt x="954" y="408"/>
                  </a:lnTo>
                  <a:lnTo>
                    <a:pt x="966" y="408"/>
                  </a:lnTo>
                  <a:lnTo>
                    <a:pt x="978" y="408"/>
                  </a:lnTo>
                  <a:lnTo>
                    <a:pt x="990" y="408"/>
                  </a:lnTo>
                  <a:lnTo>
                    <a:pt x="1002" y="408"/>
                  </a:lnTo>
                  <a:lnTo>
                    <a:pt x="1014" y="408"/>
                  </a:lnTo>
                  <a:lnTo>
                    <a:pt x="1026" y="408"/>
                  </a:lnTo>
                  <a:lnTo>
                    <a:pt x="1032" y="408"/>
                  </a:lnTo>
                  <a:lnTo>
                    <a:pt x="1044" y="408"/>
                  </a:lnTo>
                  <a:lnTo>
                    <a:pt x="1056" y="408"/>
                  </a:lnTo>
                  <a:lnTo>
                    <a:pt x="1068" y="408"/>
                  </a:lnTo>
                  <a:lnTo>
                    <a:pt x="1080" y="408"/>
                  </a:lnTo>
                  <a:lnTo>
                    <a:pt x="1092" y="408"/>
                  </a:lnTo>
                  <a:lnTo>
                    <a:pt x="1104" y="408"/>
                  </a:lnTo>
                  <a:lnTo>
                    <a:pt x="1110" y="408"/>
                  </a:lnTo>
                  <a:lnTo>
                    <a:pt x="1122" y="408"/>
                  </a:lnTo>
                  <a:lnTo>
                    <a:pt x="1134" y="408"/>
                  </a:lnTo>
                  <a:lnTo>
                    <a:pt x="1146" y="408"/>
                  </a:lnTo>
                  <a:lnTo>
                    <a:pt x="1158" y="408"/>
                  </a:lnTo>
                  <a:lnTo>
                    <a:pt x="1170" y="408"/>
                  </a:lnTo>
                  <a:lnTo>
                    <a:pt x="1182" y="408"/>
                  </a:lnTo>
                  <a:lnTo>
                    <a:pt x="1194" y="408"/>
                  </a:lnTo>
                  <a:lnTo>
                    <a:pt x="1200" y="408"/>
                  </a:lnTo>
                  <a:lnTo>
                    <a:pt x="1212" y="408"/>
                  </a:lnTo>
                  <a:lnTo>
                    <a:pt x="1224" y="408"/>
                  </a:lnTo>
                  <a:lnTo>
                    <a:pt x="1236" y="408"/>
                  </a:lnTo>
                  <a:lnTo>
                    <a:pt x="1248" y="408"/>
                  </a:lnTo>
                  <a:lnTo>
                    <a:pt x="1260" y="408"/>
                  </a:lnTo>
                  <a:lnTo>
                    <a:pt x="1272" y="408"/>
                  </a:lnTo>
                  <a:lnTo>
                    <a:pt x="1284" y="408"/>
                  </a:lnTo>
                  <a:lnTo>
                    <a:pt x="1290" y="408"/>
                  </a:lnTo>
                  <a:lnTo>
                    <a:pt x="1302" y="408"/>
                  </a:lnTo>
                  <a:lnTo>
                    <a:pt x="1314" y="408"/>
                  </a:lnTo>
                  <a:lnTo>
                    <a:pt x="1326" y="408"/>
                  </a:lnTo>
                  <a:lnTo>
                    <a:pt x="1338" y="408"/>
                  </a:lnTo>
                  <a:lnTo>
                    <a:pt x="1350" y="408"/>
                  </a:lnTo>
                  <a:lnTo>
                    <a:pt x="1362" y="408"/>
                  </a:lnTo>
                  <a:lnTo>
                    <a:pt x="1368" y="408"/>
                  </a:lnTo>
                  <a:lnTo>
                    <a:pt x="1380" y="408"/>
                  </a:lnTo>
                  <a:lnTo>
                    <a:pt x="1392" y="408"/>
                  </a:lnTo>
                  <a:lnTo>
                    <a:pt x="1404" y="408"/>
                  </a:lnTo>
                  <a:lnTo>
                    <a:pt x="1416" y="408"/>
                  </a:lnTo>
                  <a:lnTo>
                    <a:pt x="1428" y="408"/>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9" name="Freeform 45"/>
            <p:cNvSpPr>
              <a:spLocks/>
            </p:cNvSpPr>
            <p:nvPr/>
          </p:nvSpPr>
          <p:spPr bwMode="auto">
            <a:xfrm>
              <a:off x="7967663" y="5035550"/>
              <a:ext cx="85725" cy="1588"/>
            </a:xfrm>
            <a:custGeom>
              <a:avLst/>
              <a:gdLst/>
              <a:ahLst/>
              <a:cxnLst>
                <a:cxn ang="0">
                  <a:pos x="0" y="0"/>
                </a:cxn>
                <a:cxn ang="0">
                  <a:pos x="12" y="0"/>
                </a:cxn>
                <a:cxn ang="0">
                  <a:pos x="24" y="0"/>
                </a:cxn>
                <a:cxn ang="0">
                  <a:pos x="30" y="0"/>
                </a:cxn>
                <a:cxn ang="0">
                  <a:pos x="42" y="0"/>
                </a:cxn>
                <a:cxn ang="0">
                  <a:pos x="54" y="0"/>
                </a:cxn>
              </a:cxnLst>
              <a:rect l="0" t="0" r="r" b="b"/>
              <a:pathLst>
                <a:path w="54">
                  <a:moveTo>
                    <a:pt x="0" y="0"/>
                  </a:moveTo>
                  <a:lnTo>
                    <a:pt x="12" y="0"/>
                  </a:lnTo>
                  <a:lnTo>
                    <a:pt x="24" y="0"/>
                  </a:lnTo>
                  <a:lnTo>
                    <a:pt x="30" y="0"/>
                  </a:lnTo>
                  <a:lnTo>
                    <a:pt x="42" y="0"/>
                  </a:lnTo>
                  <a:lnTo>
                    <a:pt x="54"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0" name="Freeform 46"/>
            <p:cNvSpPr>
              <a:spLocks/>
            </p:cNvSpPr>
            <p:nvPr/>
          </p:nvSpPr>
          <p:spPr bwMode="auto">
            <a:xfrm>
              <a:off x="1176337" y="3073400"/>
              <a:ext cx="2266950" cy="742950"/>
            </a:xfrm>
            <a:custGeom>
              <a:avLst/>
              <a:gdLst/>
              <a:ahLst/>
              <a:cxnLst>
                <a:cxn ang="0">
                  <a:pos x="24" y="462"/>
                </a:cxn>
                <a:cxn ang="0">
                  <a:pos x="60" y="456"/>
                </a:cxn>
                <a:cxn ang="0">
                  <a:pos x="90" y="456"/>
                </a:cxn>
                <a:cxn ang="0">
                  <a:pos x="126" y="438"/>
                </a:cxn>
                <a:cxn ang="0">
                  <a:pos x="162" y="456"/>
                </a:cxn>
                <a:cxn ang="0">
                  <a:pos x="192" y="450"/>
                </a:cxn>
                <a:cxn ang="0">
                  <a:pos x="228" y="450"/>
                </a:cxn>
                <a:cxn ang="0">
                  <a:pos x="258" y="438"/>
                </a:cxn>
                <a:cxn ang="0">
                  <a:pos x="294" y="450"/>
                </a:cxn>
                <a:cxn ang="0">
                  <a:pos x="330" y="450"/>
                </a:cxn>
                <a:cxn ang="0">
                  <a:pos x="360" y="48"/>
                </a:cxn>
                <a:cxn ang="0">
                  <a:pos x="396" y="48"/>
                </a:cxn>
                <a:cxn ang="0">
                  <a:pos x="426" y="54"/>
                </a:cxn>
                <a:cxn ang="0">
                  <a:pos x="462" y="54"/>
                </a:cxn>
                <a:cxn ang="0">
                  <a:pos x="498" y="54"/>
                </a:cxn>
                <a:cxn ang="0">
                  <a:pos x="528" y="54"/>
                </a:cxn>
                <a:cxn ang="0">
                  <a:pos x="564" y="36"/>
                </a:cxn>
                <a:cxn ang="0">
                  <a:pos x="594" y="54"/>
                </a:cxn>
                <a:cxn ang="0">
                  <a:pos x="630" y="36"/>
                </a:cxn>
                <a:cxn ang="0">
                  <a:pos x="666" y="48"/>
                </a:cxn>
                <a:cxn ang="0">
                  <a:pos x="696" y="42"/>
                </a:cxn>
                <a:cxn ang="0">
                  <a:pos x="732" y="42"/>
                </a:cxn>
                <a:cxn ang="0">
                  <a:pos x="768" y="24"/>
                </a:cxn>
                <a:cxn ang="0">
                  <a:pos x="798" y="24"/>
                </a:cxn>
                <a:cxn ang="0">
                  <a:pos x="834" y="426"/>
                </a:cxn>
                <a:cxn ang="0">
                  <a:pos x="864" y="432"/>
                </a:cxn>
                <a:cxn ang="0">
                  <a:pos x="900" y="426"/>
                </a:cxn>
                <a:cxn ang="0">
                  <a:pos x="936" y="426"/>
                </a:cxn>
                <a:cxn ang="0">
                  <a:pos x="966" y="462"/>
                </a:cxn>
                <a:cxn ang="0">
                  <a:pos x="1002" y="450"/>
                </a:cxn>
                <a:cxn ang="0">
                  <a:pos x="1032" y="450"/>
                </a:cxn>
                <a:cxn ang="0">
                  <a:pos x="1068" y="432"/>
                </a:cxn>
                <a:cxn ang="0">
                  <a:pos x="1104" y="432"/>
                </a:cxn>
                <a:cxn ang="0">
                  <a:pos x="1134" y="438"/>
                </a:cxn>
                <a:cxn ang="0">
                  <a:pos x="1170" y="450"/>
                </a:cxn>
                <a:cxn ang="0">
                  <a:pos x="1200" y="462"/>
                </a:cxn>
                <a:cxn ang="0">
                  <a:pos x="1236" y="450"/>
                </a:cxn>
                <a:cxn ang="0">
                  <a:pos x="1272" y="96"/>
                </a:cxn>
                <a:cxn ang="0">
                  <a:pos x="1302" y="24"/>
                </a:cxn>
                <a:cxn ang="0">
                  <a:pos x="1338" y="0"/>
                </a:cxn>
                <a:cxn ang="0">
                  <a:pos x="1374" y="42"/>
                </a:cxn>
                <a:cxn ang="0">
                  <a:pos x="1404" y="48"/>
                </a:cxn>
              </a:cxnLst>
              <a:rect l="0" t="0" r="r" b="b"/>
              <a:pathLst>
                <a:path w="1428" h="468">
                  <a:moveTo>
                    <a:pt x="0" y="438"/>
                  </a:moveTo>
                  <a:lnTo>
                    <a:pt x="12" y="450"/>
                  </a:lnTo>
                  <a:lnTo>
                    <a:pt x="24" y="462"/>
                  </a:lnTo>
                  <a:lnTo>
                    <a:pt x="36" y="456"/>
                  </a:lnTo>
                  <a:lnTo>
                    <a:pt x="48" y="468"/>
                  </a:lnTo>
                  <a:lnTo>
                    <a:pt x="60" y="456"/>
                  </a:lnTo>
                  <a:lnTo>
                    <a:pt x="72" y="456"/>
                  </a:lnTo>
                  <a:lnTo>
                    <a:pt x="78" y="450"/>
                  </a:lnTo>
                  <a:lnTo>
                    <a:pt x="90" y="456"/>
                  </a:lnTo>
                  <a:lnTo>
                    <a:pt x="102" y="438"/>
                  </a:lnTo>
                  <a:lnTo>
                    <a:pt x="114" y="438"/>
                  </a:lnTo>
                  <a:lnTo>
                    <a:pt x="126" y="438"/>
                  </a:lnTo>
                  <a:lnTo>
                    <a:pt x="138" y="450"/>
                  </a:lnTo>
                  <a:lnTo>
                    <a:pt x="150" y="468"/>
                  </a:lnTo>
                  <a:lnTo>
                    <a:pt x="162" y="456"/>
                  </a:lnTo>
                  <a:lnTo>
                    <a:pt x="168" y="438"/>
                  </a:lnTo>
                  <a:lnTo>
                    <a:pt x="180" y="450"/>
                  </a:lnTo>
                  <a:lnTo>
                    <a:pt x="192" y="450"/>
                  </a:lnTo>
                  <a:lnTo>
                    <a:pt x="204" y="456"/>
                  </a:lnTo>
                  <a:lnTo>
                    <a:pt x="216" y="456"/>
                  </a:lnTo>
                  <a:lnTo>
                    <a:pt x="228" y="450"/>
                  </a:lnTo>
                  <a:lnTo>
                    <a:pt x="240" y="450"/>
                  </a:lnTo>
                  <a:lnTo>
                    <a:pt x="252" y="450"/>
                  </a:lnTo>
                  <a:lnTo>
                    <a:pt x="258" y="438"/>
                  </a:lnTo>
                  <a:lnTo>
                    <a:pt x="270" y="450"/>
                  </a:lnTo>
                  <a:lnTo>
                    <a:pt x="282" y="450"/>
                  </a:lnTo>
                  <a:lnTo>
                    <a:pt x="294" y="450"/>
                  </a:lnTo>
                  <a:lnTo>
                    <a:pt x="306" y="450"/>
                  </a:lnTo>
                  <a:lnTo>
                    <a:pt x="318" y="438"/>
                  </a:lnTo>
                  <a:lnTo>
                    <a:pt x="330" y="450"/>
                  </a:lnTo>
                  <a:lnTo>
                    <a:pt x="336" y="432"/>
                  </a:lnTo>
                  <a:lnTo>
                    <a:pt x="348" y="432"/>
                  </a:lnTo>
                  <a:lnTo>
                    <a:pt x="360" y="48"/>
                  </a:lnTo>
                  <a:lnTo>
                    <a:pt x="372" y="54"/>
                  </a:lnTo>
                  <a:lnTo>
                    <a:pt x="384" y="54"/>
                  </a:lnTo>
                  <a:lnTo>
                    <a:pt x="396" y="48"/>
                  </a:lnTo>
                  <a:lnTo>
                    <a:pt x="408" y="36"/>
                  </a:lnTo>
                  <a:lnTo>
                    <a:pt x="420" y="72"/>
                  </a:lnTo>
                  <a:lnTo>
                    <a:pt x="426" y="54"/>
                  </a:lnTo>
                  <a:lnTo>
                    <a:pt x="438" y="54"/>
                  </a:lnTo>
                  <a:lnTo>
                    <a:pt x="450" y="72"/>
                  </a:lnTo>
                  <a:lnTo>
                    <a:pt x="462" y="54"/>
                  </a:lnTo>
                  <a:lnTo>
                    <a:pt x="474" y="36"/>
                  </a:lnTo>
                  <a:lnTo>
                    <a:pt x="486" y="72"/>
                  </a:lnTo>
                  <a:lnTo>
                    <a:pt x="498" y="54"/>
                  </a:lnTo>
                  <a:lnTo>
                    <a:pt x="510" y="54"/>
                  </a:lnTo>
                  <a:lnTo>
                    <a:pt x="516" y="72"/>
                  </a:lnTo>
                  <a:lnTo>
                    <a:pt x="528" y="54"/>
                  </a:lnTo>
                  <a:lnTo>
                    <a:pt x="540" y="54"/>
                  </a:lnTo>
                  <a:lnTo>
                    <a:pt x="552" y="72"/>
                  </a:lnTo>
                  <a:lnTo>
                    <a:pt x="564" y="36"/>
                  </a:lnTo>
                  <a:lnTo>
                    <a:pt x="576" y="48"/>
                  </a:lnTo>
                  <a:lnTo>
                    <a:pt x="588" y="66"/>
                  </a:lnTo>
                  <a:lnTo>
                    <a:pt x="594" y="54"/>
                  </a:lnTo>
                  <a:lnTo>
                    <a:pt x="606" y="54"/>
                  </a:lnTo>
                  <a:lnTo>
                    <a:pt x="618" y="54"/>
                  </a:lnTo>
                  <a:lnTo>
                    <a:pt x="630" y="36"/>
                  </a:lnTo>
                  <a:lnTo>
                    <a:pt x="642" y="42"/>
                  </a:lnTo>
                  <a:lnTo>
                    <a:pt x="654" y="36"/>
                  </a:lnTo>
                  <a:lnTo>
                    <a:pt x="666" y="48"/>
                  </a:lnTo>
                  <a:lnTo>
                    <a:pt x="678" y="48"/>
                  </a:lnTo>
                  <a:lnTo>
                    <a:pt x="684" y="36"/>
                  </a:lnTo>
                  <a:lnTo>
                    <a:pt x="696" y="42"/>
                  </a:lnTo>
                  <a:lnTo>
                    <a:pt x="708" y="48"/>
                  </a:lnTo>
                  <a:lnTo>
                    <a:pt x="720" y="12"/>
                  </a:lnTo>
                  <a:lnTo>
                    <a:pt x="732" y="42"/>
                  </a:lnTo>
                  <a:lnTo>
                    <a:pt x="744" y="24"/>
                  </a:lnTo>
                  <a:lnTo>
                    <a:pt x="756" y="42"/>
                  </a:lnTo>
                  <a:lnTo>
                    <a:pt x="768" y="24"/>
                  </a:lnTo>
                  <a:lnTo>
                    <a:pt x="774" y="24"/>
                  </a:lnTo>
                  <a:lnTo>
                    <a:pt x="786" y="24"/>
                  </a:lnTo>
                  <a:lnTo>
                    <a:pt x="798" y="24"/>
                  </a:lnTo>
                  <a:lnTo>
                    <a:pt x="810" y="48"/>
                  </a:lnTo>
                  <a:lnTo>
                    <a:pt x="822" y="432"/>
                  </a:lnTo>
                  <a:lnTo>
                    <a:pt x="834" y="426"/>
                  </a:lnTo>
                  <a:lnTo>
                    <a:pt x="846" y="438"/>
                  </a:lnTo>
                  <a:lnTo>
                    <a:pt x="852" y="432"/>
                  </a:lnTo>
                  <a:lnTo>
                    <a:pt x="864" y="432"/>
                  </a:lnTo>
                  <a:lnTo>
                    <a:pt x="876" y="432"/>
                  </a:lnTo>
                  <a:lnTo>
                    <a:pt x="888" y="426"/>
                  </a:lnTo>
                  <a:lnTo>
                    <a:pt x="900" y="426"/>
                  </a:lnTo>
                  <a:lnTo>
                    <a:pt x="912" y="426"/>
                  </a:lnTo>
                  <a:lnTo>
                    <a:pt x="924" y="426"/>
                  </a:lnTo>
                  <a:lnTo>
                    <a:pt x="936" y="426"/>
                  </a:lnTo>
                  <a:lnTo>
                    <a:pt x="942" y="438"/>
                  </a:lnTo>
                  <a:lnTo>
                    <a:pt x="954" y="450"/>
                  </a:lnTo>
                  <a:lnTo>
                    <a:pt x="966" y="462"/>
                  </a:lnTo>
                  <a:lnTo>
                    <a:pt x="978" y="456"/>
                  </a:lnTo>
                  <a:lnTo>
                    <a:pt x="990" y="438"/>
                  </a:lnTo>
                  <a:lnTo>
                    <a:pt x="1002" y="450"/>
                  </a:lnTo>
                  <a:lnTo>
                    <a:pt x="1014" y="450"/>
                  </a:lnTo>
                  <a:lnTo>
                    <a:pt x="1026" y="450"/>
                  </a:lnTo>
                  <a:lnTo>
                    <a:pt x="1032" y="450"/>
                  </a:lnTo>
                  <a:lnTo>
                    <a:pt x="1044" y="438"/>
                  </a:lnTo>
                  <a:lnTo>
                    <a:pt x="1056" y="432"/>
                  </a:lnTo>
                  <a:lnTo>
                    <a:pt x="1068" y="432"/>
                  </a:lnTo>
                  <a:lnTo>
                    <a:pt x="1080" y="432"/>
                  </a:lnTo>
                  <a:lnTo>
                    <a:pt x="1092" y="450"/>
                  </a:lnTo>
                  <a:lnTo>
                    <a:pt x="1104" y="432"/>
                  </a:lnTo>
                  <a:lnTo>
                    <a:pt x="1116" y="432"/>
                  </a:lnTo>
                  <a:lnTo>
                    <a:pt x="1122" y="438"/>
                  </a:lnTo>
                  <a:lnTo>
                    <a:pt x="1134" y="438"/>
                  </a:lnTo>
                  <a:lnTo>
                    <a:pt x="1146" y="438"/>
                  </a:lnTo>
                  <a:lnTo>
                    <a:pt x="1158" y="438"/>
                  </a:lnTo>
                  <a:lnTo>
                    <a:pt x="1170" y="450"/>
                  </a:lnTo>
                  <a:lnTo>
                    <a:pt x="1182" y="432"/>
                  </a:lnTo>
                  <a:lnTo>
                    <a:pt x="1194" y="438"/>
                  </a:lnTo>
                  <a:lnTo>
                    <a:pt x="1200" y="462"/>
                  </a:lnTo>
                  <a:lnTo>
                    <a:pt x="1212" y="438"/>
                  </a:lnTo>
                  <a:lnTo>
                    <a:pt x="1224" y="450"/>
                  </a:lnTo>
                  <a:lnTo>
                    <a:pt x="1236" y="450"/>
                  </a:lnTo>
                  <a:lnTo>
                    <a:pt x="1248" y="438"/>
                  </a:lnTo>
                  <a:lnTo>
                    <a:pt x="1260" y="450"/>
                  </a:lnTo>
                  <a:lnTo>
                    <a:pt x="1272" y="96"/>
                  </a:lnTo>
                  <a:lnTo>
                    <a:pt x="1284" y="36"/>
                  </a:lnTo>
                  <a:lnTo>
                    <a:pt x="1290" y="24"/>
                  </a:lnTo>
                  <a:lnTo>
                    <a:pt x="1302" y="24"/>
                  </a:lnTo>
                  <a:lnTo>
                    <a:pt x="1314" y="24"/>
                  </a:lnTo>
                  <a:lnTo>
                    <a:pt x="1326" y="24"/>
                  </a:lnTo>
                  <a:lnTo>
                    <a:pt x="1338" y="0"/>
                  </a:lnTo>
                  <a:lnTo>
                    <a:pt x="1350" y="42"/>
                  </a:lnTo>
                  <a:lnTo>
                    <a:pt x="1362" y="24"/>
                  </a:lnTo>
                  <a:lnTo>
                    <a:pt x="1374" y="42"/>
                  </a:lnTo>
                  <a:lnTo>
                    <a:pt x="1380" y="42"/>
                  </a:lnTo>
                  <a:lnTo>
                    <a:pt x="1392" y="36"/>
                  </a:lnTo>
                  <a:lnTo>
                    <a:pt x="1404" y="48"/>
                  </a:lnTo>
                  <a:lnTo>
                    <a:pt x="1416" y="36"/>
                  </a:lnTo>
                  <a:lnTo>
                    <a:pt x="1428" y="42"/>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1" name="Freeform 47"/>
            <p:cNvSpPr>
              <a:spLocks/>
            </p:cNvSpPr>
            <p:nvPr/>
          </p:nvSpPr>
          <p:spPr bwMode="auto">
            <a:xfrm>
              <a:off x="3443287" y="3035300"/>
              <a:ext cx="2257425" cy="771525"/>
            </a:xfrm>
            <a:custGeom>
              <a:avLst/>
              <a:gdLst/>
              <a:ahLst/>
              <a:cxnLst>
                <a:cxn ang="0">
                  <a:pos x="24" y="48"/>
                </a:cxn>
                <a:cxn ang="0">
                  <a:pos x="54" y="66"/>
                </a:cxn>
                <a:cxn ang="0">
                  <a:pos x="90" y="42"/>
                </a:cxn>
                <a:cxn ang="0">
                  <a:pos x="120" y="24"/>
                </a:cxn>
                <a:cxn ang="0">
                  <a:pos x="156" y="42"/>
                </a:cxn>
                <a:cxn ang="0">
                  <a:pos x="192" y="24"/>
                </a:cxn>
                <a:cxn ang="0">
                  <a:pos x="222" y="24"/>
                </a:cxn>
                <a:cxn ang="0">
                  <a:pos x="258" y="42"/>
                </a:cxn>
                <a:cxn ang="0">
                  <a:pos x="288" y="12"/>
                </a:cxn>
                <a:cxn ang="0">
                  <a:pos x="324" y="18"/>
                </a:cxn>
                <a:cxn ang="0">
                  <a:pos x="360" y="48"/>
                </a:cxn>
                <a:cxn ang="0">
                  <a:pos x="390" y="42"/>
                </a:cxn>
                <a:cxn ang="0">
                  <a:pos x="426" y="66"/>
                </a:cxn>
                <a:cxn ang="0">
                  <a:pos x="462" y="24"/>
                </a:cxn>
                <a:cxn ang="0">
                  <a:pos x="492" y="48"/>
                </a:cxn>
                <a:cxn ang="0">
                  <a:pos x="528" y="438"/>
                </a:cxn>
                <a:cxn ang="0">
                  <a:pos x="558" y="450"/>
                </a:cxn>
                <a:cxn ang="0">
                  <a:pos x="594" y="450"/>
                </a:cxn>
                <a:cxn ang="0">
                  <a:pos x="630" y="450"/>
                </a:cxn>
                <a:cxn ang="0">
                  <a:pos x="660" y="462"/>
                </a:cxn>
                <a:cxn ang="0">
                  <a:pos x="696" y="456"/>
                </a:cxn>
                <a:cxn ang="0">
                  <a:pos x="726" y="474"/>
                </a:cxn>
                <a:cxn ang="0">
                  <a:pos x="762" y="456"/>
                </a:cxn>
                <a:cxn ang="0">
                  <a:pos x="798" y="456"/>
                </a:cxn>
                <a:cxn ang="0">
                  <a:pos x="828" y="456"/>
                </a:cxn>
                <a:cxn ang="0">
                  <a:pos x="864" y="456"/>
                </a:cxn>
                <a:cxn ang="0">
                  <a:pos x="894" y="486"/>
                </a:cxn>
                <a:cxn ang="0">
                  <a:pos x="930" y="462"/>
                </a:cxn>
                <a:cxn ang="0">
                  <a:pos x="966" y="456"/>
                </a:cxn>
                <a:cxn ang="0">
                  <a:pos x="996" y="456"/>
                </a:cxn>
                <a:cxn ang="0">
                  <a:pos x="1032" y="456"/>
                </a:cxn>
                <a:cxn ang="0">
                  <a:pos x="1068" y="462"/>
                </a:cxn>
                <a:cxn ang="0">
                  <a:pos x="1098" y="456"/>
                </a:cxn>
                <a:cxn ang="0">
                  <a:pos x="1134" y="456"/>
                </a:cxn>
                <a:cxn ang="0">
                  <a:pos x="1164" y="456"/>
                </a:cxn>
                <a:cxn ang="0">
                  <a:pos x="1200" y="120"/>
                </a:cxn>
                <a:cxn ang="0">
                  <a:pos x="1236" y="78"/>
                </a:cxn>
                <a:cxn ang="0">
                  <a:pos x="1266" y="78"/>
                </a:cxn>
                <a:cxn ang="0">
                  <a:pos x="1302" y="96"/>
                </a:cxn>
                <a:cxn ang="0">
                  <a:pos x="1332" y="72"/>
                </a:cxn>
                <a:cxn ang="0">
                  <a:pos x="1368" y="72"/>
                </a:cxn>
                <a:cxn ang="0">
                  <a:pos x="1404" y="78"/>
                </a:cxn>
              </a:cxnLst>
              <a:rect l="0" t="0" r="r" b="b"/>
              <a:pathLst>
                <a:path w="1422" h="486">
                  <a:moveTo>
                    <a:pt x="0" y="66"/>
                  </a:moveTo>
                  <a:lnTo>
                    <a:pt x="12" y="66"/>
                  </a:lnTo>
                  <a:lnTo>
                    <a:pt x="24" y="48"/>
                  </a:lnTo>
                  <a:lnTo>
                    <a:pt x="30" y="66"/>
                  </a:lnTo>
                  <a:lnTo>
                    <a:pt x="42" y="48"/>
                  </a:lnTo>
                  <a:lnTo>
                    <a:pt x="54" y="66"/>
                  </a:lnTo>
                  <a:lnTo>
                    <a:pt x="66" y="48"/>
                  </a:lnTo>
                  <a:lnTo>
                    <a:pt x="78" y="42"/>
                  </a:lnTo>
                  <a:lnTo>
                    <a:pt x="90" y="42"/>
                  </a:lnTo>
                  <a:lnTo>
                    <a:pt x="102" y="24"/>
                  </a:lnTo>
                  <a:lnTo>
                    <a:pt x="114" y="24"/>
                  </a:lnTo>
                  <a:lnTo>
                    <a:pt x="120" y="24"/>
                  </a:lnTo>
                  <a:lnTo>
                    <a:pt x="132" y="66"/>
                  </a:lnTo>
                  <a:lnTo>
                    <a:pt x="144" y="24"/>
                  </a:lnTo>
                  <a:lnTo>
                    <a:pt x="156" y="42"/>
                  </a:lnTo>
                  <a:lnTo>
                    <a:pt x="168" y="24"/>
                  </a:lnTo>
                  <a:lnTo>
                    <a:pt x="180" y="42"/>
                  </a:lnTo>
                  <a:lnTo>
                    <a:pt x="192" y="24"/>
                  </a:lnTo>
                  <a:lnTo>
                    <a:pt x="204" y="42"/>
                  </a:lnTo>
                  <a:lnTo>
                    <a:pt x="210" y="24"/>
                  </a:lnTo>
                  <a:lnTo>
                    <a:pt x="222" y="24"/>
                  </a:lnTo>
                  <a:lnTo>
                    <a:pt x="234" y="24"/>
                  </a:lnTo>
                  <a:lnTo>
                    <a:pt x="246" y="42"/>
                  </a:lnTo>
                  <a:lnTo>
                    <a:pt x="258" y="42"/>
                  </a:lnTo>
                  <a:lnTo>
                    <a:pt x="270" y="12"/>
                  </a:lnTo>
                  <a:lnTo>
                    <a:pt x="282" y="24"/>
                  </a:lnTo>
                  <a:lnTo>
                    <a:pt x="288" y="12"/>
                  </a:lnTo>
                  <a:lnTo>
                    <a:pt x="300" y="18"/>
                  </a:lnTo>
                  <a:lnTo>
                    <a:pt x="312" y="0"/>
                  </a:lnTo>
                  <a:lnTo>
                    <a:pt x="324" y="18"/>
                  </a:lnTo>
                  <a:lnTo>
                    <a:pt x="336" y="18"/>
                  </a:lnTo>
                  <a:lnTo>
                    <a:pt x="348" y="66"/>
                  </a:lnTo>
                  <a:lnTo>
                    <a:pt x="360" y="48"/>
                  </a:lnTo>
                  <a:lnTo>
                    <a:pt x="372" y="48"/>
                  </a:lnTo>
                  <a:lnTo>
                    <a:pt x="378" y="24"/>
                  </a:lnTo>
                  <a:lnTo>
                    <a:pt x="390" y="42"/>
                  </a:lnTo>
                  <a:lnTo>
                    <a:pt x="402" y="42"/>
                  </a:lnTo>
                  <a:lnTo>
                    <a:pt x="414" y="24"/>
                  </a:lnTo>
                  <a:lnTo>
                    <a:pt x="426" y="66"/>
                  </a:lnTo>
                  <a:lnTo>
                    <a:pt x="438" y="48"/>
                  </a:lnTo>
                  <a:lnTo>
                    <a:pt x="450" y="48"/>
                  </a:lnTo>
                  <a:lnTo>
                    <a:pt x="462" y="24"/>
                  </a:lnTo>
                  <a:lnTo>
                    <a:pt x="468" y="66"/>
                  </a:lnTo>
                  <a:lnTo>
                    <a:pt x="480" y="66"/>
                  </a:lnTo>
                  <a:lnTo>
                    <a:pt x="492" y="48"/>
                  </a:lnTo>
                  <a:lnTo>
                    <a:pt x="504" y="66"/>
                  </a:lnTo>
                  <a:lnTo>
                    <a:pt x="516" y="438"/>
                  </a:lnTo>
                  <a:lnTo>
                    <a:pt x="528" y="438"/>
                  </a:lnTo>
                  <a:lnTo>
                    <a:pt x="540" y="438"/>
                  </a:lnTo>
                  <a:lnTo>
                    <a:pt x="546" y="450"/>
                  </a:lnTo>
                  <a:lnTo>
                    <a:pt x="558" y="450"/>
                  </a:lnTo>
                  <a:lnTo>
                    <a:pt x="570" y="450"/>
                  </a:lnTo>
                  <a:lnTo>
                    <a:pt x="582" y="450"/>
                  </a:lnTo>
                  <a:lnTo>
                    <a:pt x="594" y="450"/>
                  </a:lnTo>
                  <a:lnTo>
                    <a:pt x="606" y="450"/>
                  </a:lnTo>
                  <a:lnTo>
                    <a:pt x="618" y="450"/>
                  </a:lnTo>
                  <a:lnTo>
                    <a:pt x="630" y="450"/>
                  </a:lnTo>
                  <a:lnTo>
                    <a:pt x="636" y="462"/>
                  </a:lnTo>
                  <a:lnTo>
                    <a:pt x="648" y="474"/>
                  </a:lnTo>
                  <a:lnTo>
                    <a:pt x="660" y="462"/>
                  </a:lnTo>
                  <a:lnTo>
                    <a:pt x="672" y="456"/>
                  </a:lnTo>
                  <a:lnTo>
                    <a:pt x="684" y="462"/>
                  </a:lnTo>
                  <a:lnTo>
                    <a:pt x="696" y="456"/>
                  </a:lnTo>
                  <a:lnTo>
                    <a:pt x="708" y="462"/>
                  </a:lnTo>
                  <a:lnTo>
                    <a:pt x="720" y="456"/>
                  </a:lnTo>
                  <a:lnTo>
                    <a:pt x="726" y="474"/>
                  </a:lnTo>
                  <a:lnTo>
                    <a:pt x="738" y="474"/>
                  </a:lnTo>
                  <a:lnTo>
                    <a:pt x="750" y="462"/>
                  </a:lnTo>
                  <a:lnTo>
                    <a:pt x="762" y="456"/>
                  </a:lnTo>
                  <a:lnTo>
                    <a:pt x="774" y="456"/>
                  </a:lnTo>
                  <a:lnTo>
                    <a:pt x="786" y="456"/>
                  </a:lnTo>
                  <a:lnTo>
                    <a:pt x="798" y="456"/>
                  </a:lnTo>
                  <a:lnTo>
                    <a:pt x="810" y="456"/>
                  </a:lnTo>
                  <a:lnTo>
                    <a:pt x="816" y="462"/>
                  </a:lnTo>
                  <a:lnTo>
                    <a:pt x="828" y="456"/>
                  </a:lnTo>
                  <a:lnTo>
                    <a:pt x="840" y="456"/>
                  </a:lnTo>
                  <a:lnTo>
                    <a:pt x="852" y="456"/>
                  </a:lnTo>
                  <a:lnTo>
                    <a:pt x="864" y="456"/>
                  </a:lnTo>
                  <a:lnTo>
                    <a:pt x="876" y="456"/>
                  </a:lnTo>
                  <a:lnTo>
                    <a:pt x="888" y="456"/>
                  </a:lnTo>
                  <a:lnTo>
                    <a:pt x="894" y="486"/>
                  </a:lnTo>
                  <a:lnTo>
                    <a:pt x="906" y="462"/>
                  </a:lnTo>
                  <a:lnTo>
                    <a:pt x="918" y="456"/>
                  </a:lnTo>
                  <a:lnTo>
                    <a:pt x="930" y="462"/>
                  </a:lnTo>
                  <a:lnTo>
                    <a:pt x="942" y="456"/>
                  </a:lnTo>
                  <a:lnTo>
                    <a:pt x="954" y="456"/>
                  </a:lnTo>
                  <a:lnTo>
                    <a:pt x="966" y="456"/>
                  </a:lnTo>
                  <a:lnTo>
                    <a:pt x="978" y="456"/>
                  </a:lnTo>
                  <a:lnTo>
                    <a:pt x="984" y="456"/>
                  </a:lnTo>
                  <a:lnTo>
                    <a:pt x="996" y="456"/>
                  </a:lnTo>
                  <a:lnTo>
                    <a:pt x="1008" y="474"/>
                  </a:lnTo>
                  <a:lnTo>
                    <a:pt x="1020" y="462"/>
                  </a:lnTo>
                  <a:lnTo>
                    <a:pt x="1032" y="456"/>
                  </a:lnTo>
                  <a:lnTo>
                    <a:pt x="1044" y="456"/>
                  </a:lnTo>
                  <a:lnTo>
                    <a:pt x="1056" y="456"/>
                  </a:lnTo>
                  <a:lnTo>
                    <a:pt x="1068" y="462"/>
                  </a:lnTo>
                  <a:lnTo>
                    <a:pt x="1074" y="456"/>
                  </a:lnTo>
                  <a:lnTo>
                    <a:pt x="1086" y="456"/>
                  </a:lnTo>
                  <a:lnTo>
                    <a:pt x="1098" y="456"/>
                  </a:lnTo>
                  <a:lnTo>
                    <a:pt x="1110" y="456"/>
                  </a:lnTo>
                  <a:lnTo>
                    <a:pt x="1122" y="456"/>
                  </a:lnTo>
                  <a:lnTo>
                    <a:pt x="1134" y="456"/>
                  </a:lnTo>
                  <a:lnTo>
                    <a:pt x="1146" y="456"/>
                  </a:lnTo>
                  <a:lnTo>
                    <a:pt x="1152" y="456"/>
                  </a:lnTo>
                  <a:lnTo>
                    <a:pt x="1164" y="456"/>
                  </a:lnTo>
                  <a:lnTo>
                    <a:pt x="1176" y="456"/>
                  </a:lnTo>
                  <a:lnTo>
                    <a:pt x="1188" y="90"/>
                  </a:lnTo>
                  <a:lnTo>
                    <a:pt x="1200" y="120"/>
                  </a:lnTo>
                  <a:lnTo>
                    <a:pt x="1212" y="96"/>
                  </a:lnTo>
                  <a:lnTo>
                    <a:pt x="1224" y="78"/>
                  </a:lnTo>
                  <a:lnTo>
                    <a:pt x="1236" y="78"/>
                  </a:lnTo>
                  <a:lnTo>
                    <a:pt x="1242" y="96"/>
                  </a:lnTo>
                  <a:lnTo>
                    <a:pt x="1254" y="78"/>
                  </a:lnTo>
                  <a:lnTo>
                    <a:pt x="1266" y="78"/>
                  </a:lnTo>
                  <a:lnTo>
                    <a:pt x="1278" y="78"/>
                  </a:lnTo>
                  <a:lnTo>
                    <a:pt x="1290" y="60"/>
                  </a:lnTo>
                  <a:lnTo>
                    <a:pt x="1302" y="96"/>
                  </a:lnTo>
                  <a:lnTo>
                    <a:pt x="1314" y="78"/>
                  </a:lnTo>
                  <a:lnTo>
                    <a:pt x="1326" y="78"/>
                  </a:lnTo>
                  <a:lnTo>
                    <a:pt x="1332" y="72"/>
                  </a:lnTo>
                  <a:lnTo>
                    <a:pt x="1344" y="48"/>
                  </a:lnTo>
                  <a:lnTo>
                    <a:pt x="1356" y="66"/>
                  </a:lnTo>
                  <a:lnTo>
                    <a:pt x="1368" y="72"/>
                  </a:lnTo>
                  <a:lnTo>
                    <a:pt x="1380" y="72"/>
                  </a:lnTo>
                  <a:lnTo>
                    <a:pt x="1392" y="72"/>
                  </a:lnTo>
                  <a:lnTo>
                    <a:pt x="1404" y="78"/>
                  </a:lnTo>
                  <a:lnTo>
                    <a:pt x="1410" y="60"/>
                  </a:lnTo>
                  <a:lnTo>
                    <a:pt x="1422" y="72"/>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2" name="Freeform 48"/>
            <p:cNvSpPr>
              <a:spLocks/>
            </p:cNvSpPr>
            <p:nvPr/>
          </p:nvSpPr>
          <p:spPr bwMode="auto">
            <a:xfrm>
              <a:off x="5700713" y="3092450"/>
              <a:ext cx="1905000" cy="695325"/>
            </a:xfrm>
            <a:custGeom>
              <a:avLst/>
              <a:gdLst/>
              <a:ahLst/>
              <a:cxnLst>
                <a:cxn ang="0">
                  <a:pos x="12" y="36"/>
                </a:cxn>
                <a:cxn ang="0">
                  <a:pos x="36" y="12"/>
                </a:cxn>
                <a:cxn ang="0">
                  <a:pos x="60" y="30"/>
                </a:cxn>
                <a:cxn ang="0">
                  <a:pos x="78" y="30"/>
                </a:cxn>
                <a:cxn ang="0">
                  <a:pos x="102" y="24"/>
                </a:cxn>
                <a:cxn ang="0">
                  <a:pos x="126" y="24"/>
                </a:cxn>
                <a:cxn ang="0">
                  <a:pos x="150" y="12"/>
                </a:cxn>
                <a:cxn ang="0">
                  <a:pos x="168" y="36"/>
                </a:cxn>
                <a:cxn ang="0">
                  <a:pos x="192" y="12"/>
                </a:cxn>
                <a:cxn ang="0">
                  <a:pos x="216" y="12"/>
                </a:cxn>
                <a:cxn ang="0">
                  <a:pos x="240" y="12"/>
                </a:cxn>
                <a:cxn ang="0">
                  <a:pos x="258" y="36"/>
                </a:cxn>
                <a:cxn ang="0">
                  <a:pos x="282" y="30"/>
                </a:cxn>
                <a:cxn ang="0">
                  <a:pos x="306" y="36"/>
                </a:cxn>
                <a:cxn ang="0">
                  <a:pos x="330" y="24"/>
                </a:cxn>
                <a:cxn ang="0">
                  <a:pos x="348" y="12"/>
                </a:cxn>
                <a:cxn ang="0">
                  <a:pos x="372" y="30"/>
                </a:cxn>
                <a:cxn ang="0">
                  <a:pos x="396" y="36"/>
                </a:cxn>
                <a:cxn ang="0">
                  <a:pos x="420" y="12"/>
                </a:cxn>
                <a:cxn ang="0">
                  <a:pos x="438" y="0"/>
                </a:cxn>
                <a:cxn ang="0">
                  <a:pos x="462" y="6"/>
                </a:cxn>
                <a:cxn ang="0">
                  <a:pos x="486" y="12"/>
                </a:cxn>
                <a:cxn ang="0">
                  <a:pos x="510" y="30"/>
                </a:cxn>
                <a:cxn ang="0">
                  <a:pos x="528" y="30"/>
                </a:cxn>
                <a:cxn ang="0">
                  <a:pos x="552" y="24"/>
                </a:cxn>
                <a:cxn ang="0">
                  <a:pos x="576" y="24"/>
                </a:cxn>
                <a:cxn ang="0">
                  <a:pos x="594" y="12"/>
                </a:cxn>
                <a:cxn ang="0">
                  <a:pos x="618" y="54"/>
                </a:cxn>
                <a:cxn ang="0">
                  <a:pos x="642" y="36"/>
                </a:cxn>
                <a:cxn ang="0">
                  <a:pos x="666" y="420"/>
                </a:cxn>
                <a:cxn ang="0">
                  <a:pos x="684" y="426"/>
                </a:cxn>
                <a:cxn ang="0">
                  <a:pos x="708" y="402"/>
                </a:cxn>
                <a:cxn ang="0">
                  <a:pos x="732" y="402"/>
                </a:cxn>
                <a:cxn ang="0">
                  <a:pos x="756" y="402"/>
                </a:cxn>
                <a:cxn ang="0">
                  <a:pos x="774" y="414"/>
                </a:cxn>
                <a:cxn ang="0">
                  <a:pos x="798" y="438"/>
                </a:cxn>
                <a:cxn ang="0">
                  <a:pos x="822" y="420"/>
                </a:cxn>
                <a:cxn ang="0">
                  <a:pos x="846" y="438"/>
                </a:cxn>
                <a:cxn ang="0">
                  <a:pos x="864" y="438"/>
                </a:cxn>
                <a:cxn ang="0">
                  <a:pos x="888" y="420"/>
                </a:cxn>
                <a:cxn ang="0">
                  <a:pos x="912" y="420"/>
                </a:cxn>
                <a:cxn ang="0">
                  <a:pos x="936" y="420"/>
                </a:cxn>
                <a:cxn ang="0">
                  <a:pos x="954" y="420"/>
                </a:cxn>
                <a:cxn ang="0">
                  <a:pos x="978" y="420"/>
                </a:cxn>
                <a:cxn ang="0">
                  <a:pos x="1002" y="420"/>
                </a:cxn>
                <a:cxn ang="0">
                  <a:pos x="1026" y="420"/>
                </a:cxn>
                <a:cxn ang="0">
                  <a:pos x="1044" y="420"/>
                </a:cxn>
                <a:cxn ang="0">
                  <a:pos x="1068" y="420"/>
                </a:cxn>
                <a:cxn ang="0">
                  <a:pos x="1092" y="420"/>
                </a:cxn>
                <a:cxn ang="0">
                  <a:pos x="1110" y="414"/>
                </a:cxn>
                <a:cxn ang="0">
                  <a:pos x="1134" y="420"/>
                </a:cxn>
                <a:cxn ang="0">
                  <a:pos x="1158" y="420"/>
                </a:cxn>
                <a:cxn ang="0">
                  <a:pos x="1182" y="426"/>
                </a:cxn>
                <a:cxn ang="0">
                  <a:pos x="1200" y="420"/>
                </a:cxn>
              </a:cxnLst>
              <a:rect l="0" t="0" r="r" b="b"/>
              <a:pathLst>
                <a:path w="1200" h="438">
                  <a:moveTo>
                    <a:pt x="0" y="36"/>
                  </a:moveTo>
                  <a:lnTo>
                    <a:pt x="12" y="36"/>
                  </a:lnTo>
                  <a:lnTo>
                    <a:pt x="24" y="12"/>
                  </a:lnTo>
                  <a:lnTo>
                    <a:pt x="36" y="12"/>
                  </a:lnTo>
                  <a:lnTo>
                    <a:pt x="48" y="12"/>
                  </a:lnTo>
                  <a:lnTo>
                    <a:pt x="60" y="30"/>
                  </a:lnTo>
                  <a:lnTo>
                    <a:pt x="72" y="12"/>
                  </a:lnTo>
                  <a:lnTo>
                    <a:pt x="78" y="30"/>
                  </a:lnTo>
                  <a:lnTo>
                    <a:pt x="90" y="36"/>
                  </a:lnTo>
                  <a:lnTo>
                    <a:pt x="102" y="24"/>
                  </a:lnTo>
                  <a:lnTo>
                    <a:pt x="114" y="36"/>
                  </a:lnTo>
                  <a:lnTo>
                    <a:pt x="126" y="24"/>
                  </a:lnTo>
                  <a:lnTo>
                    <a:pt x="138" y="12"/>
                  </a:lnTo>
                  <a:lnTo>
                    <a:pt x="150" y="12"/>
                  </a:lnTo>
                  <a:lnTo>
                    <a:pt x="162" y="36"/>
                  </a:lnTo>
                  <a:lnTo>
                    <a:pt x="168" y="36"/>
                  </a:lnTo>
                  <a:lnTo>
                    <a:pt x="180" y="24"/>
                  </a:lnTo>
                  <a:lnTo>
                    <a:pt x="192" y="12"/>
                  </a:lnTo>
                  <a:lnTo>
                    <a:pt x="204" y="12"/>
                  </a:lnTo>
                  <a:lnTo>
                    <a:pt x="216" y="12"/>
                  </a:lnTo>
                  <a:lnTo>
                    <a:pt x="228" y="30"/>
                  </a:lnTo>
                  <a:lnTo>
                    <a:pt x="240" y="12"/>
                  </a:lnTo>
                  <a:lnTo>
                    <a:pt x="246" y="30"/>
                  </a:lnTo>
                  <a:lnTo>
                    <a:pt x="258" y="36"/>
                  </a:lnTo>
                  <a:lnTo>
                    <a:pt x="270" y="12"/>
                  </a:lnTo>
                  <a:lnTo>
                    <a:pt x="282" y="30"/>
                  </a:lnTo>
                  <a:lnTo>
                    <a:pt x="294" y="12"/>
                  </a:lnTo>
                  <a:lnTo>
                    <a:pt x="306" y="36"/>
                  </a:lnTo>
                  <a:lnTo>
                    <a:pt x="318" y="36"/>
                  </a:lnTo>
                  <a:lnTo>
                    <a:pt x="330" y="24"/>
                  </a:lnTo>
                  <a:lnTo>
                    <a:pt x="336" y="30"/>
                  </a:lnTo>
                  <a:lnTo>
                    <a:pt x="348" y="12"/>
                  </a:lnTo>
                  <a:lnTo>
                    <a:pt x="360" y="12"/>
                  </a:lnTo>
                  <a:lnTo>
                    <a:pt x="372" y="30"/>
                  </a:lnTo>
                  <a:lnTo>
                    <a:pt x="384" y="24"/>
                  </a:lnTo>
                  <a:lnTo>
                    <a:pt x="396" y="36"/>
                  </a:lnTo>
                  <a:lnTo>
                    <a:pt x="408" y="12"/>
                  </a:lnTo>
                  <a:lnTo>
                    <a:pt x="420" y="12"/>
                  </a:lnTo>
                  <a:lnTo>
                    <a:pt x="426" y="30"/>
                  </a:lnTo>
                  <a:lnTo>
                    <a:pt x="438" y="0"/>
                  </a:lnTo>
                  <a:lnTo>
                    <a:pt x="450" y="6"/>
                  </a:lnTo>
                  <a:lnTo>
                    <a:pt x="462" y="6"/>
                  </a:lnTo>
                  <a:lnTo>
                    <a:pt x="474" y="12"/>
                  </a:lnTo>
                  <a:lnTo>
                    <a:pt x="486" y="12"/>
                  </a:lnTo>
                  <a:lnTo>
                    <a:pt x="498" y="12"/>
                  </a:lnTo>
                  <a:lnTo>
                    <a:pt x="510" y="30"/>
                  </a:lnTo>
                  <a:lnTo>
                    <a:pt x="516" y="24"/>
                  </a:lnTo>
                  <a:lnTo>
                    <a:pt x="528" y="30"/>
                  </a:lnTo>
                  <a:lnTo>
                    <a:pt x="540" y="30"/>
                  </a:lnTo>
                  <a:lnTo>
                    <a:pt x="552" y="24"/>
                  </a:lnTo>
                  <a:lnTo>
                    <a:pt x="564" y="30"/>
                  </a:lnTo>
                  <a:lnTo>
                    <a:pt x="576" y="24"/>
                  </a:lnTo>
                  <a:lnTo>
                    <a:pt x="588" y="36"/>
                  </a:lnTo>
                  <a:lnTo>
                    <a:pt x="594" y="12"/>
                  </a:lnTo>
                  <a:lnTo>
                    <a:pt x="606" y="24"/>
                  </a:lnTo>
                  <a:lnTo>
                    <a:pt x="618" y="54"/>
                  </a:lnTo>
                  <a:lnTo>
                    <a:pt x="630" y="24"/>
                  </a:lnTo>
                  <a:lnTo>
                    <a:pt x="642" y="36"/>
                  </a:lnTo>
                  <a:lnTo>
                    <a:pt x="654" y="36"/>
                  </a:lnTo>
                  <a:lnTo>
                    <a:pt x="666" y="420"/>
                  </a:lnTo>
                  <a:lnTo>
                    <a:pt x="678" y="414"/>
                  </a:lnTo>
                  <a:lnTo>
                    <a:pt x="684" y="426"/>
                  </a:lnTo>
                  <a:lnTo>
                    <a:pt x="696" y="420"/>
                  </a:lnTo>
                  <a:lnTo>
                    <a:pt x="708" y="402"/>
                  </a:lnTo>
                  <a:lnTo>
                    <a:pt x="720" y="402"/>
                  </a:lnTo>
                  <a:lnTo>
                    <a:pt x="732" y="402"/>
                  </a:lnTo>
                  <a:lnTo>
                    <a:pt x="744" y="402"/>
                  </a:lnTo>
                  <a:lnTo>
                    <a:pt x="756" y="402"/>
                  </a:lnTo>
                  <a:lnTo>
                    <a:pt x="768" y="402"/>
                  </a:lnTo>
                  <a:lnTo>
                    <a:pt x="774" y="414"/>
                  </a:lnTo>
                  <a:lnTo>
                    <a:pt x="786" y="426"/>
                  </a:lnTo>
                  <a:lnTo>
                    <a:pt x="798" y="438"/>
                  </a:lnTo>
                  <a:lnTo>
                    <a:pt x="810" y="426"/>
                  </a:lnTo>
                  <a:lnTo>
                    <a:pt x="822" y="420"/>
                  </a:lnTo>
                  <a:lnTo>
                    <a:pt x="834" y="426"/>
                  </a:lnTo>
                  <a:lnTo>
                    <a:pt x="846" y="438"/>
                  </a:lnTo>
                  <a:lnTo>
                    <a:pt x="852" y="438"/>
                  </a:lnTo>
                  <a:lnTo>
                    <a:pt x="864" y="438"/>
                  </a:lnTo>
                  <a:lnTo>
                    <a:pt x="876" y="420"/>
                  </a:lnTo>
                  <a:lnTo>
                    <a:pt x="888" y="420"/>
                  </a:lnTo>
                  <a:lnTo>
                    <a:pt x="900" y="420"/>
                  </a:lnTo>
                  <a:lnTo>
                    <a:pt x="912" y="420"/>
                  </a:lnTo>
                  <a:lnTo>
                    <a:pt x="924" y="420"/>
                  </a:lnTo>
                  <a:lnTo>
                    <a:pt x="936" y="420"/>
                  </a:lnTo>
                  <a:lnTo>
                    <a:pt x="942" y="420"/>
                  </a:lnTo>
                  <a:lnTo>
                    <a:pt x="954" y="420"/>
                  </a:lnTo>
                  <a:lnTo>
                    <a:pt x="966" y="420"/>
                  </a:lnTo>
                  <a:lnTo>
                    <a:pt x="978" y="420"/>
                  </a:lnTo>
                  <a:lnTo>
                    <a:pt x="990" y="420"/>
                  </a:lnTo>
                  <a:lnTo>
                    <a:pt x="1002" y="420"/>
                  </a:lnTo>
                  <a:lnTo>
                    <a:pt x="1014" y="420"/>
                  </a:lnTo>
                  <a:lnTo>
                    <a:pt x="1026" y="420"/>
                  </a:lnTo>
                  <a:lnTo>
                    <a:pt x="1032" y="420"/>
                  </a:lnTo>
                  <a:lnTo>
                    <a:pt x="1044" y="420"/>
                  </a:lnTo>
                  <a:lnTo>
                    <a:pt x="1056" y="420"/>
                  </a:lnTo>
                  <a:lnTo>
                    <a:pt x="1068" y="420"/>
                  </a:lnTo>
                  <a:lnTo>
                    <a:pt x="1080" y="420"/>
                  </a:lnTo>
                  <a:lnTo>
                    <a:pt x="1092" y="420"/>
                  </a:lnTo>
                  <a:lnTo>
                    <a:pt x="1104" y="420"/>
                  </a:lnTo>
                  <a:lnTo>
                    <a:pt x="1110" y="414"/>
                  </a:lnTo>
                  <a:lnTo>
                    <a:pt x="1122" y="426"/>
                  </a:lnTo>
                  <a:lnTo>
                    <a:pt x="1134" y="420"/>
                  </a:lnTo>
                  <a:lnTo>
                    <a:pt x="1146" y="420"/>
                  </a:lnTo>
                  <a:lnTo>
                    <a:pt x="1158" y="420"/>
                  </a:lnTo>
                  <a:lnTo>
                    <a:pt x="1170" y="420"/>
                  </a:lnTo>
                  <a:lnTo>
                    <a:pt x="1182" y="426"/>
                  </a:lnTo>
                  <a:lnTo>
                    <a:pt x="1194" y="420"/>
                  </a:lnTo>
                  <a:lnTo>
                    <a:pt x="1200" y="42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3" name="Freeform 49"/>
            <p:cNvSpPr>
              <a:spLocks/>
            </p:cNvSpPr>
            <p:nvPr/>
          </p:nvSpPr>
          <p:spPr bwMode="auto">
            <a:xfrm>
              <a:off x="1176337" y="1292225"/>
              <a:ext cx="2266950" cy="857250"/>
            </a:xfrm>
            <a:custGeom>
              <a:avLst/>
              <a:gdLst/>
              <a:ahLst/>
              <a:cxnLst>
                <a:cxn ang="0">
                  <a:pos x="24" y="492"/>
                </a:cxn>
                <a:cxn ang="0">
                  <a:pos x="60" y="498"/>
                </a:cxn>
                <a:cxn ang="0">
                  <a:pos x="90" y="492"/>
                </a:cxn>
                <a:cxn ang="0">
                  <a:pos x="126" y="486"/>
                </a:cxn>
                <a:cxn ang="0">
                  <a:pos x="162" y="492"/>
                </a:cxn>
                <a:cxn ang="0">
                  <a:pos x="192" y="426"/>
                </a:cxn>
                <a:cxn ang="0">
                  <a:pos x="228" y="492"/>
                </a:cxn>
                <a:cxn ang="0">
                  <a:pos x="258" y="492"/>
                </a:cxn>
                <a:cxn ang="0">
                  <a:pos x="294" y="420"/>
                </a:cxn>
                <a:cxn ang="0">
                  <a:pos x="330" y="492"/>
                </a:cxn>
                <a:cxn ang="0">
                  <a:pos x="360" y="96"/>
                </a:cxn>
                <a:cxn ang="0">
                  <a:pos x="396" y="96"/>
                </a:cxn>
                <a:cxn ang="0">
                  <a:pos x="426" y="150"/>
                </a:cxn>
                <a:cxn ang="0">
                  <a:pos x="462" y="150"/>
                </a:cxn>
                <a:cxn ang="0">
                  <a:pos x="498" y="150"/>
                </a:cxn>
                <a:cxn ang="0">
                  <a:pos x="528" y="138"/>
                </a:cxn>
                <a:cxn ang="0">
                  <a:pos x="564" y="84"/>
                </a:cxn>
                <a:cxn ang="0">
                  <a:pos x="594" y="138"/>
                </a:cxn>
                <a:cxn ang="0">
                  <a:pos x="630" y="84"/>
                </a:cxn>
                <a:cxn ang="0">
                  <a:pos x="666" y="0"/>
                </a:cxn>
                <a:cxn ang="0">
                  <a:pos x="696" y="96"/>
                </a:cxn>
                <a:cxn ang="0">
                  <a:pos x="732" y="6"/>
                </a:cxn>
                <a:cxn ang="0">
                  <a:pos x="768" y="6"/>
                </a:cxn>
                <a:cxn ang="0">
                  <a:pos x="798" y="348"/>
                </a:cxn>
                <a:cxn ang="0">
                  <a:pos x="834" y="492"/>
                </a:cxn>
                <a:cxn ang="0">
                  <a:pos x="864" y="420"/>
                </a:cxn>
                <a:cxn ang="0">
                  <a:pos x="900" y="486"/>
                </a:cxn>
                <a:cxn ang="0">
                  <a:pos x="936" y="438"/>
                </a:cxn>
                <a:cxn ang="0">
                  <a:pos x="966" y="420"/>
                </a:cxn>
                <a:cxn ang="0">
                  <a:pos x="1002" y="420"/>
                </a:cxn>
                <a:cxn ang="0">
                  <a:pos x="1032" y="492"/>
                </a:cxn>
                <a:cxn ang="0">
                  <a:pos x="1068" y="486"/>
                </a:cxn>
                <a:cxn ang="0">
                  <a:pos x="1104" y="492"/>
                </a:cxn>
                <a:cxn ang="0">
                  <a:pos x="1134" y="486"/>
                </a:cxn>
                <a:cxn ang="0">
                  <a:pos x="1170" y="486"/>
                </a:cxn>
                <a:cxn ang="0">
                  <a:pos x="1200" y="528"/>
                </a:cxn>
                <a:cxn ang="0">
                  <a:pos x="1236" y="192"/>
                </a:cxn>
                <a:cxn ang="0">
                  <a:pos x="1272" y="84"/>
                </a:cxn>
                <a:cxn ang="0">
                  <a:pos x="1302" y="150"/>
                </a:cxn>
                <a:cxn ang="0">
                  <a:pos x="1338" y="84"/>
                </a:cxn>
                <a:cxn ang="0">
                  <a:pos x="1374" y="78"/>
                </a:cxn>
                <a:cxn ang="0">
                  <a:pos x="1404" y="132"/>
                </a:cxn>
              </a:cxnLst>
              <a:rect l="0" t="0" r="r" b="b"/>
              <a:pathLst>
                <a:path w="1428" h="540">
                  <a:moveTo>
                    <a:pt x="0" y="528"/>
                  </a:moveTo>
                  <a:lnTo>
                    <a:pt x="12" y="540"/>
                  </a:lnTo>
                  <a:lnTo>
                    <a:pt x="24" y="492"/>
                  </a:lnTo>
                  <a:lnTo>
                    <a:pt x="36" y="528"/>
                  </a:lnTo>
                  <a:lnTo>
                    <a:pt x="48" y="540"/>
                  </a:lnTo>
                  <a:lnTo>
                    <a:pt x="60" y="498"/>
                  </a:lnTo>
                  <a:lnTo>
                    <a:pt x="72" y="540"/>
                  </a:lnTo>
                  <a:lnTo>
                    <a:pt x="78" y="492"/>
                  </a:lnTo>
                  <a:lnTo>
                    <a:pt x="90" y="492"/>
                  </a:lnTo>
                  <a:lnTo>
                    <a:pt x="102" y="486"/>
                  </a:lnTo>
                  <a:lnTo>
                    <a:pt x="114" y="486"/>
                  </a:lnTo>
                  <a:lnTo>
                    <a:pt x="126" y="486"/>
                  </a:lnTo>
                  <a:lnTo>
                    <a:pt x="138" y="492"/>
                  </a:lnTo>
                  <a:lnTo>
                    <a:pt x="150" y="492"/>
                  </a:lnTo>
                  <a:lnTo>
                    <a:pt x="162" y="492"/>
                  </a:lnTo>
                  <a:lnTo>
                    <a:pt x="168" y="492"/>
                  </a:lnTo>
                  <a:lnTo>
                    <a:pt x="180" y="492"/>
                  </a:lnTo>
                  <a:lnTo>
                    <a:pt x="192" y="426"/>
                  </a:lnTo>
                  <a:lnTo>
                    <a:pt x="204" y="486"/>
                  </a:lnTo>
                  <a:lnTo>
                    <a:pt x="216" y="486"/>
                  </a:lnTo>
                  <a:lnTo>
                    <a:pt x="228" y="492"/>
                  </a:lnTo>
                  <a:lnTo>
                    <a:pt x="240" y="426"/>
                  </a:lnTo>
                  <a:lnTo>
                    <a:pt x="252" y="492"/>
                  </a:lnTo>
                  <a:lnTo>
                    <a:pt x="258" y="492"/>
                  </a:lnTo>
                  <a:lnTo>
                    <a:pt x="270" y="426"/>
                  </a:lnTo>
                  <a:lnTo>
                    <a:pt x="282" y="426"/>
                  </a:lnTo>
                  <a:lnTo>
                    <a:pt x="294" y="420"/>
                  </a:lnTo>
                  <a:lnTo>
                    <a:pt x="306" y="486"/>
                  </a:lnTo>
                  <a:lnTo>
                    <a:pt x="318" y="420"/>
                  </a:lnTo>
                  <a:lnTo>
                    <a:pt x="330" y="492"/>
                  </a:lnTo>
                  <a:lnTo>
                    <a:pt x="336" y="150"/>
                  </a:lnTo>
                  <a:lnTo>
                    <a:pt x="348" y="96"/>
                  </a:lnTo>
                  <a:lnTo>
                    <a:pt x="360" y="96"/>
                  </a:lnTo>
                  <a:lnTo>
                    <a:pt x="372" y="96"/>
                  </a:lnTo>
                  <a:lnTo>
                    <a:pt x="384" y="150"/>
                  </a:lnTo>
                  <a:lnTo>
                    <a:pt x="396" y="96"/>
                  </a:lnTo>
                  <a:lnTo>
                    <a:pt x="408" y="150"/>
                  </a:lnTo>
                  <a:lnTo>
                    <a:pt x="420" y="150"/>
                  </a:lnTo>
                  <a:lnTo>
                    <a:pt x="426" y="150"/>
                  </a:lnTo>
                  <a:lnTo>
                    <a:pt x="438" y="150"/>
                  </a:lnTo>
                  <a:lnTo>
                    <a:pt x="450" y="150"/>
                  </a:lnTo>
                  <a:lnTo>
                    <a:pt x="462" y="150"/>
                  </a:lnTo>
                  <a:lnTo>
                    <a:pt x="474" y="192"/>
                  </a:lnTo>
                  <a:lnTo>
                    <a:pt x="486" y="150"/>
                  </a:lnTo>
                  <a:lnTo>
                    <a:pt x="498" y="150"/>
                  </a:lnTo>
                  <a:lnTo>
                    <a:pt x="510" y="96"/>
                  </a:lnTo>
                  <a:lnTo>
                    <a:pt x="516" y="138"/>
                  </a:lnTo>
                  <a:lnTo>
                    <a:pt x="528" y="138"/>
                  </a:lnTo>
                  <a:lnTo>
                    <a:pt x="540" y="84"/>
                  </a:lnTo>
                  <a:lnTo>
                    <a:pt x="552" y="84"/>
                  </a:lnTo>
                  <a:lnTo>
                    <a:pt x="564" y="84"/>
                  </a:lnTo>
                  <a:lnTo>
                    <a:pt x="576" y="84"/>
                  </a:lnTo>
                  <a:lnTo>
                    <a:pt x="588" y="84"/>
                  </a:lnTo>
                  <a:lnTo>
                    <a:pt x="594" y="138"/>
                  </a:lnTo>
                  <a:lnTo>
                    <a:pt x="606" y="138"/>
                  </a:lnTo>
                  <a:lnTo>
                    <a:pt x="618" y="84"/>
                  </a:lnTo>
                  <a:lnTo>
                    <a:pt x="630" y="84"/>
                  </a:lnTo>
                  <a:lnTo>
                    <a:pt x="642" y="84"/>
                  </a:lnTo>
                  <a:lnTo>
                    <a:pt x="654" y="84"/>
                  </a:lnTo>
                  <a:lnTo>
                    <a:pt x="666" y="0"/>
                  </a:lnTo>
                  <a:lnTo>
                    <a:pt x="678" y="78"/>
                  </a:lnTo>
                  <a:lnTo>
                    <a:pt x="684" y="150"/>
                  </a:lnTo>
                  <a:lnTo>
                    <a:pt x="696" y="96"/>
                  </a:lnTo>
                  <a:lnTo>
                    <a:pt x="708" y="6"/>
                  </a:lnTo>
                  <a:lnTo>
                    <a:pt x="720" y="84"/>
                  </a:lnTo>
                  <a:lnTo>
                    <a:pt x="732" y="6"/>
                  </a:lnTo>
                  <a:lnTo>
                    <a:pt x="744" y="0"/>
                  </a:lnTo>
                  <a:lnTo>
                    <a:pt x="756" y="0"/>
                  </a:lnTo>
                  <a:lnTo>
                    <a:pt x="768" y="6"/>
                  </a:lnTo>
                  <a:lnTo>
                    <a:pt x="774" y="6"/>
                  </a:lnTo>
                  <a:lnTo>
                    <a:pt x="786" y="360"/>
                  </a:lnTo>
                  <a:lnTo>
                    <a:pt x="798" y="348"/>
                  </a:lnTo>
                  <a:lnTo>
                    <a:pt x="810" y="486"/>
                  </a:lnTo>
                  <a:lnTo>
                    <a:pt x="822" y="486"/>
                  </a:lnTo>
                  <a:lnTo>
                    <a:pt x="834" y="492"/>
                  </a:lnTo>
                  <a:lnTo>
                    <a:pt x="846" y="492"/>
                  </a:lnTo>
                  <a:lnTo>
                    <a:pt x="852" y="420"/>
                  </a:lnTo>
                  <a:lnTo>
                    <a:pt x="864" y="420"/>
                  </a:lnTo>
                  <a:lnTo>
                    <a:pt x="876" y="486"/>
                  </a:lnTo>
                  <a:lnTo>
                    <a:pt x="888" y="426"/>
                  </a:lnTo>
                  <a:lnTo>
                    <a:pt x="900" y="486"/>
                  </a:lnTo>
                  <a:lnTo>
                    <a:pt x="912" y="528"/>
                  </a:lnTo>
                  <a:lnTo>
                    <a:pt x="924" y="540"/>
                  </a:lnTo>
                  <a:lnTo>
                    <a:pt x="936" y="438"/>
                  </a:lnTo>
                  <a:lnTo>
                    <a:pt x="942" y="486"/>
                  </a:lnTo>
                  <a:lnTo>
                    <a:pt x="954" y="426"/>
                  </a:lnTo>
                  <a:lnTo>
                    <a:pt x="966" y="420"/>
                  </a:lnTo>
                  <a:lnTo>
                    <a:pt x="978" y="420"/>
                  </a:lnTo>
                  <a:lnTo>
                    <a:pt x="990" y="420"/>
                  </a:lnTo>
                  <a:lnTo>
                    <a:pt x="1002" y="420"/>
                  </a:lnTo>
                  <a:lnTo>
                    <a:pt x="1014" y="420"/>
                  </a:lnTo>
                  <a:lnTo>
                    <a:pt x="1026" y="492"/>
                  </a:lnTo>
                  <a:lnTo>
                    <a:pt x="1032" y="492"/>
                  </a:lnTo>
                  <a:lnTo>
                    <a:pt x="1044" y="420"/>
                  </a:lnTo>
                  <a:lnTo>
                    <a:pt x="1056" y="486"/>
                  </a:lnTo>
                  <a:lnTo>
                    <a:pt x="1068" y="486"/>
                  </a:lnTo>
                  <a:lnTo>
                    <a:pt x="1080" y="486"/>
                  </a:lnTo>
                  <a:lnTo>
                    <a:pt x="1092" y="492"/>
                  </a:lnTo>
                  <a:lnTo>
                    <a:pt x="1104" y="492"/>
                  </a:lnTo>
                  <a:lnTo>
                    <a:pt x="1116" y="426"/>
                  </a:lnTo>
                  <a:lnTo>
                    <a:pt x="1122" y="486"/>
                  </a:lnTo>
                  <a:lnTo>
                    <a:pt x="1134" y="486"/>
                  </a:lnTo>
                  <a:lnTo>
                    <a:pt x="1146" y="420"/>
                  </a:lnTo>
                  <a:lnTo>
                    <a:pt x="1158" y="420"/>
                  </a:lnTo>
                  <a:lnTo>
                    <a:pt x="1170" y="486"/>
                  </a:lnTo>
                  <a:lnTo>
                    <a:pt x="1182" y="486"/>
                  </a:lnTo>
                  <a:lnTo>
                    <a:pt x="1194" y="486"/>
                  </a:lnTo>
                  <a:lnTo>
                    <a:pt x="1200" y="528"/>
                  </a:lnTo>
                  <a:lnTo>
                    <a:pt x="1212" y="528"/>
                  </a:lnTo>
                  <a:lnTo>
                    <a:pt x="1224" y="492"/>
                  </a:lnTo>
                  <a:lnTo>
                    <a:pt x="1236" y="192"/>
                  </a:lnTo>
                  <a:lnTo>
                    <a:pt x="1248" y="150"/>
                  </a:lnTo>
                  <a:lnTo>
                    <a:pt x="1260" y="96"/>
                  </a:lnTo>
                  <a:lnTo>
                    <a:pt x="1272" y="84"/>
                  </a:lnTo>
                  <a:lnTo>
                    <a:pt x="1284" y="84"/>
                  </a:lnTo>
                  <a:lnTo>
                    <a:pt x="1290" y="84"/>
                  </a:lnTo>
                  <a:lnTo>
                    <a:pt x="1302" y="150"/>
                  </a:lnTo>
                  <a:lnTo>
                    <a:pt x="1314" y="150"/>
                  </a:lnTo>
                  <a:lnTo>
                    <a:pt x="1326" y="96"/>
                  </a:lnTo>
                  <a:lnTo>
                    <a:pt x="1338" y="84"/>
                  </a:lnTo>
                  <a:lnTo>
                    <a:pt x="1350" y="84"/>
                  </a:lnTo>
                  <a:lnTo>
                    <a:pt x="1362" y="84"/>
                  </a:lnTo>
                  <a:lnTo>
                    <a:pt x="1374" y="78"/>
                  </a:lnTo>
                  <a:lnTo>
                    <a:pt x="1380" y="78"/>
                  </a:lnTo>
                  <a:lnTo>
                    <a:pt x="1392" y="78"/>
                  </a:lnTo>
                  <a:lnTo>
                    <a:pt x="1404" y="132"/>
                  </a:lnTo>
                  <a:lnTo>
                    <a:pt x="1416" y="84"/>
                  </a:lnTo>
                  <a:lnTo>
                    <a:pt x="1428" y="84"/>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4" name="Freeform 50"/>
            <p:cNvSpPr>
              <a:spLocks/>
            </p:cNvSpPr>
            <p:nvPr/>
          </p:nvSpPr>
          <p:spPr bwMode="auto">
            <a:xfrm>
              <a:off x="3443287" y="1196975"/>
              <a:ext cx="114300" cy="228600"/>
            </a:xfrm>
            <a:custGeom>
              <a:avLst/>
              <a:gdLst/>
              <a:ahLst/>
              <a:cxnLst>
                <a:cxn ang="0">
                  <a:pos x="0" y="144"/>
                </a:cxn>
                <a:cxn ang="0">
                  <a:pos x="12" y="138"/>
                </a:cxn>
                <a:cxn ang="0">
                  <a:pos x="24" y="138"/>
                </a:cxn>
                <a:cxn ang="0">
                  <a:pos x="30" y="60"/>
                </a:cxn>
                <a:cxn ang="0">
                  <a:pos x="42" y="60"/>
                </a:cxn>
                <a:cxn ang="0">
                  <a:pos x="54" y="60"/>
                </a:cxn>
                <a:cxn ang="0">
                  <a:pos x="66" y="60"/>
                </a:cxn>
                <a:cxn ang="0">
                  <a:pos x="72" y="0"/>
                </a:cxn>
              </a:cxnLst>
              <a:rect l="0" t="0" r="r" b="b"/>
              <a:pathLst>
                <a:path w="72" h="144">
                  <a:moveTo>
                    <a:pt x="0" y="144"/>
                  </a:moveTo>
                  <a:lnTo>
                    <a:pt x="12" y="138"/>
                  </a:lnTo>
                  <a:lnTo>
                    <a:pt x="24" y="138"/>
                  </a:lnTo>
                  <a:lnTo>
                    <a:pt x="30" y="60"/>
                  </a:lnTo>
                  <a:lnTo>
                    <a:pt x="42" y="60"/>
                  </a:lnTo>
                  <a:lnTo>
                    <a:pt x="54" y="60"/>
                  </a:lnTo>
                  <a:lnTo>
                    <a:pt x="66" y="60"/>
                  </a:lnTo>
                  <a:lnTo>
                    <a:pt x="72"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5" name="Freeform 51"/>
            <p:cNvSpPr>
              <a:spLocks/>
            </p:cNvSpPr>
            <p:nvPr/>
          </p:nvSpPr>
          <p:spPr bwMode="auto">
            <a:xfrm>
              <a:off x="3605212" y="1196975"/>
              <a:ext cx="295275" cy="228600"/>
            </a:xfrm>
            <a:custGeom>
              <a:avLst/>
              <a:gdLst/>
              <a:ahLst/>
              <a:cxnLst>
                <a:cxn ang="0">
                  <a:pos x="0" y="0"/>
                </a:cxn>
                <a:cxn ang="0">
                  <a:pos x="12" y="60"/>
                </a:cxn>
                <a:cxn ang="0">
                  <a:pos x="18" y="60"/>
                </a:cxn>
                <a:cxn ang="0">
                  <a:pos x="30" y="60"/>
                </a:cxn>
                <a:cxn ang="0">
                  <a:pos x="42" y="138"/>
                </a:cxn>
                <a:cxn ang="0">
                  <a:pos x="54" y="138"/>
                </a:cxn>
                <a:cxn ang="0">
                  <a:pos x="66" y="138"/>
                </a:cxn>
                <a:cxn ang="0">
                  <a:pos x="78" y="138"/>
                </a:cxn>
                <a:cxn ang="0">
                  <a:pos x="90" y="138"/>
                </a:cxn>
                <a:cxn ang="0">
                  <a:pos x="102" y="60"/>
                </a:cxn>
                <a:cxn ang="0">
                  <a:pos x="108" y="138"/>
                </a:cxn>
                <a:cxn ang="0">
                  <a:pos x="120" y="144"/>
                </a:cxn>
                <a:cxn ang="0">
                  <a:pos x="132" y="144"/>
                </a:cxn>
                <a:cxn ang="0">
                  <a:pos x="144" y="66"/>
                </a:cxn>
                <a:cxn ang="0">
                  <a:pos x="156" y="60"/>
                </a:cxn>
                <a:cxn ang="0">
                  <a:pos x="168" y="60"/>
                </a:cxn>
                <a:cxn ang="0">
                  <a:pos x="180" y="60"/>
                </a:cxn>
                <a:cxn ang="0">
                  <a:pos x="186" y="0"/>
                </a:cxn>
              </a:cxnLst>
              <a:rect l="0" t="0" r="r" b="b"/>
              <a:pathLst>
                <a:path w="186" h="144">
                  <a:moveTo>
                    <a:pt x="0" y="0"/>
                  </a:moveTo>
                  <a:lnTo>
                    <a:pt x="12" y="60"/>
                  </a:lnTo>
                  <a:lnTo>
                    <a:pt x="18" y="60"/>
                  </a:lnTo>
                  <a:lnTo>
                    <a:pt x="30" y="60"/>
                  </a:lnTo>
                  <a:lnTo>
                    <a:pt x="42" y="138"/>
                  </a:lnTo>
                  <a:lnTo>
                    <a:pt x="54" y="138"/>
                  </a:lnTo>
                  <a:lnTo>
                    <a:pt x="66" y="138"/>
                  </a:lnTo>
                  <a:lnTo>
                    <a:pt x="78" y="138"/>
                  </a:lnTo>
                  <a:lnTo>
                    <a:pt x="90" y="138"/>
                  </a:lnTo>
                  <a:lnTo>
                    <a:pt x="102" y="60"/>
                  </a:lnTo>
                  <a:lnTo>
                    <a:pt x="108" y="138"/>
                  </a:lnTo>
                  <a:lnTo>
                    <a:pt x="120" y="144"/>
                  </a:lnTo>
                  <a:lnTo>
                    <a:pt x="132" y="144"/>
                  </a:lnTo>
                  <a:lnTo>
                    <a:pt x="144" y="66"/>
                  </a:lnTo>
                  <a:lnTo>
                    <a:pt x="156" y="60"/>
                  </a:lnTo>
                  <a:lnTo>
                    <a:pt x="168" y="60"/>
                  </a:lnTo>
                  <a:lnTo>
                    <a:pt x="180" y="60"/>
                  </a:lnTo>
                  <a:lnTo>
                    <a:pt x="186"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6" name="Freeform 52"/>
            <p:cNvSpPr>
              <a:spLocks/>
            </p:cNvSpPr>
            <p:nvPr/>
          </p:nvSpPr>
          <p:spPr bwMode="auto">
            <a:xfrm>
              <a:off x="3910012" y="1196975"/>
              <a:ext cx="2095500" cy="933450"/>
            </a:xfrm>
            <a:custGeom>
              <a:avLst/>
              <a:gdLst/>
              <a:ahLst/>
              <a:cxnLst>
                <a:cxn ang="0">
                  <a:pos x="6" y="60"/>
                </a:cxn>
                <a:cxn ang="0">
                  <a:pos x="30" y="144"/>
                </a:cxn>
                <a:cxn ang="0">
                  <a:pos x="54" y="60"/>
                </a:cxn>
                <a:cxn ang="0">
                  <a:pos x="78" y="144"/>
                </a:cxn>
                <a:cxn ang="0">
                  <a:pos x="96" y="144"/>
                </a:cxn>
                <a:cxn ang="0">
                  <a:pos x="120" y="144"/>
                </a:cxn>
                <a:cxn ang="0">
                  <a:pos x="144" y="138"/>
                </a:cxn>
                <a:cxn ang="0">
                  <a:pos x="168" y="138"/>
                </a:cxn>
                <a:cxn ang="0">
                  <a:pos x="186" y="480"/>
                </a:cxn>
                <a:cxn ang="0">
                  <a:pos x="210" y="546"/>
                </a:cxn>
                <a:cxn ang="0">
                  <a:pos x="234" y="546"/>
                </a:cxn>
                <a:cxn ang="0">
                  <a:pos x="252" y="546"/>
                </a:cxn>
                <a:cxn ang="0">
                  <a:pos x="276" y="546"/>
                </a:cxn>
                <a:cxn ang="0">
                  <a:pos x="300" y="546"/>
                </a:cxn>
                <a:cxn ang="0">
                  <a:pos x="324" y="480"/>
                </a:cxn>
                <a:cxn ang="0">
                  <a:pos x="342" y="480"/>
                </a:cxn>
                <a:cxn ang="0">
                  <a:pos x="366" y="480"/>
                </a:cxn>
                <a:cxn ang="0">
                  <a:pos x="390" y="480"/>
                </a:cxn>
                <a:cxn ang="0">
                  <a:pos x="414" y="480"/>
                </a:cxn>
                <a:cxn ang="0">
                  <a:pos x="432" y="546"/>
                </a:cxn>
                <a:cxn ang="0">
                  <a:pos x="456" y="480"/>
                </a:cxn>
                <a:cxn ang="0">
                  <a:pos x="480" y="480"/>
                </a:cxn>
                <a:cxn ang="0">
                  <a:pos x="504" y="480"/>
                </a:cxn>
                <a:cxn ang="0">
                  <a:pos x="522" y="546"/>
                </a:cxn>
                <a:cxn ang="0">
                  <a:pos x="546" y="546"/>
                </a:cxn>
                <a:cxn ang="0">
                  <a:pos x="570" y="546"/>
                </a:cxn>
                <a:cxn ang="0">
                  <a:pos x="594" y="546"/>
                </a:cxn>
                <a:cxn ang="0">
                  <a:pos x="612" y="546"/>
                </a:cxn>
                <a:cxn ang="0">
                  <a:pos x="636" y="546"/>
                </a:cxn>
                <a:cxn ang="0">
                  <a:pos x="660" y="546"/>
                </a:cxn>
                <a:cxn ang="0">
                  <a:pos x="684" y="546"/>
                </a:cxn>
                <a:cxn ang="0">
                  <a:pos x="702" y="546"/>
                </a:cxn>
                <a:cxn ang="0">
                  <a:pos x="726" y="480"/>
                </a:cxn>
                <a:cxn ang="0">
                  <a:pos x="750" y="480"/>
                </a:cxn>
                <a:cxn ang="0">
                  <a:pos x="774" y="480"/>
                </a:cxn>
                <a:cxn ang="0">
                  <a:pos x="792" y="480"/>
                </a:cxn>
                <a:cxn ang="0">
                  <a:pos x="816" y="480"/>
                </a:cxn>
                <a:cxn ang="0">
                  <a:pos x="840" y="480"/>
                </a:cxn>
                <a:cxn ang="0">
                  <a:pos x="858" y="192"/>
                </a:cxn>
                <a:cxn ang="0">
                  <a:pos x="882" y="144"/>
                </a:cxn>
                <a:cxn ang="0">
                  <a:pos x="906" y="138"/>
                </a:cxn>
                <a:cxn ang="0">
                  <a:pos x="930" y="198"/>
                </a:cxn>
                <a:cxn ang="0">
                  <a:pos x="948" y="198"/>
                </a:cxn>
                <a:cxn ang="0">
                  <a:pos x="972" y="210"/>
                </a:cxn>
                <a:cxn ang="0">
                  <a:pos x="996" y="144"/>
                </a:cxn>
                <a:cxn ang="0">
                  <a:pos x="1020" y="198"/>
                </a:cxn>
                <a:cxn ang="0">
                  <a:pos x="1038" y="198"/>
                </a:cxn>
                <a:cxn ang="0">
                  <a:pos x="1062" y="138"/>
                </a:cxn>
                <a:cxn ang="0">
                  <a:pos x="1086" y="60"/>
                </a:cxn>
                <a:cxn ang="0">
                  <a:pos x="1110" y="60"/>
                </a:cxn>
                <a:cxn ang="0">
                  <a:pos x="1128" y="60"/>
                </a:cxn>
                <a:cxn ang="0">
                  <a:pos x="1152" y="66"/>
                </a:cxn>
                <a:cxn ang="0">
                  <a:pos x="1176" y="60"/>
                </a:cxn>
                <a:cxn ang="0">
                  <a:pos x="1200" y="60"/>
                </a:cxn>
                <a:cxn ang="0">
                  <a:pos x="1218" y="60"/>
                </a:cxn>
                <a:cxn ang="0">
                  <a:pos x="1242" y="138"/>
                </a:cxn>
                <a:cxn ang="0">
                  <a:pos x="1266" y="60"/>
                </a:cxn>
                <a:cxn ang="0">
                  <a:pos x="1290" y="60"/>
                </a:cxn>
                <a:cxn ang="0">
                  <a:pos x="1308" y="60"/>
                </a:cxn>
              </a:cxnLst>
              <a:rect l="0" t="0" r="r" b="b"/>
              <a:pathLst>
                <a:path w="1320" h="588">
                  <a:moveTo>
                    <a:pt x="0" y="0"/>
                  </a:moveTo>
                  <a:lnTo>
                    <a:pt x="6" y="60"/>
                  </a:lnTo>
                  <a:lnTo>
                    <a:pt x="18" y="60"/>
                  </a:lnTo>
                  <a:lnTo>
                    <a:pt x="30" y="144"/>
                  </a:lnTo>
                  <a:lnTo>
                    <a:pt x="42" y="66"/>
                  </a:lnTo>
                  <a:lnTo>
                    <a:pt x="54" y="60"/>
                  </a:lnTo>
                  <a:lnTo>
                    <a:pt x="66" y="144"/>
                  </a:lnTo>
                  <a:lnTo>
                    <a:pt x="78" y="144"/>
                  </a:lnTo>
                  <a:lnTo>
                    <a:pt x="84" y="144"/>
                  </a:lnTo>
                  <a:lnTo>
                    <a:pt x="96" y="144"/>
                  </a:lnTo>
                  <a:lnTo>
                    <a:pt x="108" y="144"/>
                  </a:lnTo>
                  <a:lnTo>
                    <a:pt x="120" y="144"/>
                  </a:lnTo>
                  <a:lnTo>
                    <a:pt x="132" y="144"/>
                  </a:lnTo>
                  <a:lnTo>
                    <a:pt x="144" y="138"/>
                  </a:lnTo>
                  <a:lnTo>
                    <a:pt x="156" y="138"/>
                  </a:lnTo>
                  <a:lnTo>
                    <a:pt x="168" y="138"/>
                  </a:lnTo>
                  <a:lnTo>
                    <a:pt x="174" y="138"/>
                  </a:lnTo>
                  <a:lnTo>
                    <a:pt x="186" y="480"/>
                  </a:lnTo>
                  <a:lnTo>
                    <a:pt x="198" y="582"/>
                  </a:lnTo>
                  <a:lnTo>
                    <a:pt x="210" y="546"/>
                  </a:lnTo>
                  <a:lnTo>
                    <a:pt x="222" y="546"/>
                  </a:lnTo>
                  <a:lnTo>
                    <a:pt x="234" y="546"/>
                  </a:lnTo>
                  <a:lnTo>
                    <a:pt x="246" y="588"/>
                  </a:lnTo>
                  <a:lnTo>
                    <a:pt x="252" y="546"/>
                  </a:lnTo>
                  <a:lnTo>
                    <a:pt x="264" y="588"/>
                  </a:lnTo>
                  <a:lnTo>
                    <a:pt x="276" y="546"/>
                  </a:lnTo>
                  <a:lnTo>
                    <a:pt x="288" y="546"/>
                  </a:lnTo>
                  <a:lnTo>
                    <a:pt x="300" y="546"/>
                  </a:lnTo>
                  <a:lnTo>
                    <a:pt x="312" y="480"/>
                  </a:lnTo>
                  <a:lnTo>
                    <a:pt x="324" y="480"/>
                  </a:lnTo>
                  <a:lnTo>
                    <a:pt x="336" y="480"/>
                  </a:lnTo>
                  <a:lnTo>
                    <a:pt x="342" y="480"/>
                  </a:lnTo>
                  <a:lnTo>
                    <a:pt x="354" y="480"/>
                  </a:lnTo>
                  <a:lnTo>
                    <a:pt x="366" y="480"/>
                  </a:lnTo>
                  <a:lnTo>
                    <a:pt x="378" y="480"/>
                  </a:lnTo>
                  <a:lnTo>
                    <a:pt x="390" y="480"/>
                  </a:lnTo>
                  <a:lnTo>
                    <a:pt x="402" y="480"/>
                  </a:lnTo>
                  <a:lnTo>
                    <a:pt x="414" y="480"/>
                  </a:lnTo>
                  <a:lnTo>
                    <a:pt x="426" y="480"/>
                  </a:lnTo>
                  <a:lnTo>
                    <a:pt x="432" y="546"/>
                  </a:lnTo>
                  <a:lnTo>
                    <a:pt x="444" y="546"/>
                  </a:lnTo>
                  <a:lnTo>
                    <a:pt x="456" y="480"/>
                  </a:lnTo>
                  <a:lnTo>
                    <a:pt x="468" y="480"/>
                  </a:lnTo>
                  <a:lnTo>
                    <a:pt x="480" y="480"/>
                  </a:lnTo>
                  <a:lnTo>
                    <a:pt x="492" y="480"/>
                  </a:lnTo>
                  <a:lnTo>
                    <a:pt x="504" y="480"/>
                  </a:lnTo>
                  <a:lnTo>
                    <a:pt x="516" y="546"/>
                  </a:lnTo>
                  <a:lnTo>
                    <a:pt x="522" y="546"/>
                  </a:lnTo>
                  <a:lnTo>
                    <a:pt x="534" y="546"/>
                  </a:lnTo>
                  <a:lnTo>
                    <a:pt x="546" y="546"/>
                  </a:lnTo>
                  <a:lnTo>
                    <a:pt x="558" y="546"/>
                  </a:lnTo>
                  <a:lnTo>
                    <a:pt x="570" y="546"/>
                  </a:lnTo>
                  <a:lnTo>
                    <a:pt x="582" y="582"/>
                  </a:lnTo>
                  <a:lnTo>
                    <a:pt x="594" y="546"/>
                  </a:lnTo>
                  <a:lnTo>
                    <a:pt x="600" y="546"/>
                  </a:lnTo>
                  <a:lnTo>
                    <a:pt x="612" y="546"/>
                  </a:lnTo>
                  <a:lnTo>
                    <a:pt x="624" y="546"/>
                  </a:lnTo>
                  <a:lnTo>
                    <a:pt x="636" y="546"/>
                  </a:lnTo>
                  <a:lnTo>
                    <a:pt x="648" y="480"/>
                  </a:lnTo>
                  <a:lnTo>
                    <a:pt x="660" y="546"/>
                  </a:lnTo>
                  <a:lnTo>
                    <a:pt x="672" y="546"/>
                  </a:lnTo>
                  <a:lnTo>
                    <a:pt x="684" y="546"/>
                  </a:lnTo>
                  <a:lnTo>
                    <a:pt x="690" y="546"/>
                  </a:lnTo>
                  <a:lnTo>
                    <a:pt x="702" y="546"/>
                  </a:lnTo>
                  <a:lnTo>
                    <a:pt x="714" y="480"/>
                  </a:lnTo>
                  <a:lnTo>
                    <a:pt x="726" y="480"/>
                  </a:lnTo>
                  <a:lnTo>
                    <a:pt x="738" y="480"/>
                  </a:lnTo>
                  <a:lnTo>
                    <a:pt x="750" y="480"/>
                  </a:lnTo>
                  <a:lnTo>
                    <a:pt x="762" y="480"/>
                  </a:lnTo>
                  <a:lnTo>
                    <a:pt x="774" y="480"/>
                  </a:lnTo>
                  <a:lnTo>
                    <a:pt x="780" y="480"/>
                  </a:lnTo>
                  <a:lnTo>
                    <a:pt x="792" y="480"/>
                  </a:lnTo>
                  <a:lnTo>
                    <a:pt x="804" y="480"/>
                  </a:lnTo>
                  <a:lnTo>
                    <a:pt x="816" y="480"/>
                  </a:lnTo>
                  <a:lnTo>
                    <a:pt x="828" y="480"/>
                  </a:lnTo>
                  <a:lnTo>
                    <a:pt x="840" y="480"/>
                  </a:lnTo>
                  <a:lnTo>
                    <a:pt x="852" y="546"/>
                  </a:lnTo>
                  <a:lnTo>
                    <a:pt x="858" y="192"/>
                  </a:lnTo>
                  <a:lnTo>
                    <a:pt x="870" y="156"/>
                  </a:lnTo>
                  <a:lnTo>
                    <a:pt x="882" y="144"/>
                  </a:lnTo>
                  <a:lnTo>
                    <a:pt x="894" y="138"/>
                  </a:lnTo>
                  <a:lnTo>
                    <a:pt x="906" y="138"/>
                  </a:lnTo>
                  <a:lnTo>
                    <a:pt x="918" y="198"/>
                  </a:lnTo>
                  <a:lnTo>
                    <a:pt x="930" y="198"/>
                  </a:lnTo>
                  <a:lnTo>
                    <a:pt x="942" y="198"/>
                  </a:lnTo>
                  <a:lnTo>
                    <a:pt x="948" y="198"/>
                  </a:lnTo>
                  <a:lnTo>
                    <a:pt x="960" y="210"/>
                  </a:lnTo>
                  <a:lnTo>
                    <a:pt x="972" y="210"/>
                  </a:lnTo>
                  <a:lnTo>
                    <a:pt x="984" y="210"/>
                  </a:lnTo>
                  <a:lnTo>
                    <a:pt x="996" y="144"/>
                  </a:lnTo>
                  <a:lnTo>
                    <a:pt x="1008" y="198"/>
                  </a:lnTo>
                  <a:lnTo>
                    <a:pt x="1020" y="198"/>
                  </a:lnTo>
                  <a:lnTo>
                    <a:pt x="1032" y="198"/>
                  </a:lnTo>
                  <a:lnTo>
                    <a:pt x="1038" y="198"/>
                  </a:lnTo>
                  <a:lnTo>
                    <a:pt x="1050" y="144"/>
                  </a:lnTo>
                  <a:lnTo>
                    <a:pt x="1062" y="138"/>
                  </a:lnTo>
                  <a:lnTo>
                    <a:pt x="1074" y="60"/>
                  </a:lnTo>
                  <a:lnTo>
                    <a:pt x="1086" y="60"/>
                  </a:lnTo>
                  <a:lnTo>
                    <a:pt x="1098" y="60"/>
                  </a:lnTo>
                  <a:lnTo>
                    <a:pt x="1110" y="60"/>
                  </a:lnTo>
                  <a:lnTo>
                    <a:pt x="1116" y="60"/>
                  </a:lnTo>
                  <a:lnTo>
                    <a:pt x="1128" y="60"/>
                  </a:lnTo>
                  <a:lnTo>
                    <a:pt x="1140" y="66"/>
                  </a:lnTo>
                  <a:lnTo>
                    <a:pt x="1152" y="66"/>
                  </a:lnTo>
                  <a:lnTo>
                    <a:pt x="1164" y="60"/>
                  </a:lnTo>
                  <a:lnTo>
                    <a:pt x="1176" y="60"/>
                  </a:lnTo>
                  <a:lnTo>
                    <a:pt x="1188" y="60"/>
                  </a:lnTo>
                  <a:lnTo>
                    <a:pt x="1200" y="60"/>
                  </a:lnTo>
                  <a:lnTo>
                    <a:pt x="1206" y="60"/>
                  </a:lnTo>
                  <a:lnTo>
                    <a:pt x="1218" y="60"/>
                  </a:lnTo>
                  <a:lnTo>
                    <a:pt x="1230" y="138"/>
                  </a:lnTo>
                  <a:lnTo>
                    <a:pt x="1242" y="138"/>
                  </a:lnTo>
                  <a:lnTo>
                    <a:pt x="1254" y="60"/>
                  </a:lnTo>
                  <a:lnTo>
                    <a:pt x="1266" y="60"/>
                  </a:lnTo>
                  <a:lnTo>
                    <a:pt x="1278" y="60"/>
                  </a:lnTo>
                  <a:lnTo>
                    <a:pt x="1290" y="60"/>
                  </a:lnTo>
                  <a:lnTo>
                    <a:pt x="1296" y="60"/>
                  </a:lnTo>
                  <a:lnTo>
                    <a:pt x="1308" y="60"/>
                  </a:lnTo>
                  <a:lnTo>
                    <a:pt x="1320"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7" name="Freeform 53"/>
            <p:cNvSpPr>
              <a:spLocks/>
            </p:cNvSpPr>
            <p:nvPr/>
          </p:nvSpPr>
          <p:spPr bwMode="auto">
            <a:xfrm>
              <a:off x="6015038" y="1196975"/>
              <a:ext cx="466725" cy="247650"/>
            </a:xfrm>
            <a:custGeom>
              <a:avLst/>
              <a:gdLst/>
              <a:ahLst/>
              <a:cxnLst>
                <a:cxn ang="0">
                  <a:pos x="0" y="0"/>
                </a:cxn>
                <a:cxn ang="0">
                  <a:pos x="6" y="60"/>
                </a:cxn>
                <a:cxn ang="0">
                  <a:pos x="18" y="60"/>
                </a:cxn>
                <a:cxn ang="0">
                  <a:pos x="30" y="60"/>
                </a:cxn>
                <a:cxn ang="0">
                  <a:pos x="42" y="138"/>
                </a:cxn>
                <a:cxn ang="0">
                  <a:pos x="48" y="60"/>
                </a:cxn>
                <a:cxn ang="0">
                  <a:pos x="60" y="138"/>
                </a:cxn>
                <a:cxn ang="0">
                  <a:pos x="72" y="138"/>
                </a:cxn>
                <a:cxn ang="0">
                  <a:pos x="84" y="138"/>
                </a:cxn>
                <a:cxn ang="0">
                  <a:pos x="96" y="138"/>
                </a:cxn>
                <a:cxn ang="0">
                  <a:pos x="108" y="144"/>
                </a:cxn>
                <a:cxn ang="0">
                  <a:pos x="120" y="144"/>
                </a:cxn>
                <a:cxn ang="0">
                  <a:pos x="132" y="66"/>
                </a:cxn>
                <a:cxn ang="0">
                  <a:pos x="138" y="138"/>
                </a:cxn>
                <a:cxn ang="0">
                  <a:pos x="150" y="144"/>
                </a:cxn>
                <a:cxn ang="0">
                  <a:pos x="162" y="66"/>
                </a:cxn>
                <a:cxn ang="0">
                  <a:pos x="174" y="144"/>
                </a:cxn>
                <a:cxn ang="0">
                  <a:pos x="186" y="66"/>
                </a:cxn>
                <a:cxn ang="0">
                  <a:pos x="198" y="60"/>
                </a:cxn>
                <a:cxn ang="0">
                  <a:pos x="210" y="60"/>
                </a:cxn>
                <a:cxn ang="0">
                  <a:pos x="222" y="60"/>
                </a:cxn>
                <a:cxn ang="0">
                  <a:pos x="228" y="60"/>
                </a:cxn>
                <a:cxn ang="0">
                  <a:pos x="240" y="66"/>
                </a:cxn>
                <a:cxn ang="0">
                  <a:pos x="252" y="156"/>
                </a:cxn>
                <a:cxn ang="0">
                  <a:pos x="264" y="78"/>
                </a:cxn>
                <a:cxn ang="0">
                  <a:pos x="276" y="66"/>
                </a:cxn>
                <a:cxn ang="0">
                  <a:pos x="288" y="66"/>
                </a:cxn>
                <a:cxn ang="0">
                  <a:pos x="294" y="0"/>
                </a:cxn>
              </a:cxnLst>
              <a:rect l="0" t="0" r="r" b="b"/>
              <a:pathLst>
                <a:path w="294" h="156">
                  <a:moveTo>
                    <a:pt x="0" y="0"/>
                  </a:moveTo>
                  <a:lnTo>
                    <a:pt x="6" y="60"/>
                  </a:lnTo>
                  <a:lnTo>
                    <a:pt x="18" y="60"/>
                  </a:lnTo>
                  <a:lnTo>
                    <a:pt x="30" y="60"/>
                  </a:lnTo>
                  <a:lnTo>
                    <a:pt x="42" y="138"/>
                  </a:lnTo>
                  <a:lnTo>
                    <a:pt x="48" y="60"/>
                  </a:lnTo>
                  <a:lnTo>
                    <a:pt x="60" y="138"/>
                  </a:lnTo>
                  <a:lnTo>
                    <a:pt x="72" y="138"/>
                  </a:lnTo>
                  <a:lnTo>
                    <a:pt x="84" y="138"/>
                  </a:lnTo>
                  <a:lnTo>
                    <a:pt x="96" y="138"/>
                  </a:lnTo>
                  <a:lnTo>
                    <a:pt x="108" y="144"/>
                  </a:lnTo>
                  <a:lnTo>
                    <a:pt x="120" y="144"/>
                  </a:lnTo>
                  <a:lnTo>
                    <a:pt x="132" y="66"/>
                  </a:lnTo>
                  <a:lnTo>
                    <a:pt x="138" y="138"/>
                  </a:lnTo>
                  <a:lnTo>
                    <a:pt x="150" y="144"/>
                  </a:lnTo>
                  <a:lnTo>
                    <a:pt x="162" y="66"/>
                  </a:lnTo>
                  <a:lnTo>
                    <a:pt x="174" y="144"/>
                  </a:lnTo>
                  <a:lnTo>
                    <a:pt x="186" y="66"/>
                  </a:lnTo>
                  <a:lnTo>
                    <a:pt x="198" y="60"/>
                  </a:lnTo>
                  <a:lnTo>
                    <a:pt x="210" y="60"/>
                  </a:lnTo>
                  <a:lnTo>
                    <a:pt x="222" y="60"/>
                  </a:lnTo>
                  <a:lnTo>
                    <a:pt x="228" y="60"/>
                  </a:lnTo>
                  <a:lnTo>
                    <a:pt x="240" y="66"/>
                  </a:lnTo>
                  <a:lnTo>
                    <a:pt x="252" y="156"/>
                  </a:lnTo>
                  <a:lnTo>
                    <a:pt x="264" y="78"/>
                  </a:lnTo>
                  <a:lnTo>
                    <a:pt x="276" y="66"/>
                  </a:lnTo>
                  <a:lnTo>
                    <a:pt x="288" y="66"/>
                  </a:lnTo>
                  <a:lnTo>
                    <a:pt x="294"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8" name="Freeform 54"/>
            <p:cNvSpPr>
              <a:spLocks/>
            </p:cNvSpPr>
            <p:nvPr/>
          </p:nvSpPr>
          <p:spPr bwMode="auto">
            <a:xfrm>
              <a:off x="6491288" y="1196975"/>
              <a:ext cx="1104900" cy="876300"/>
            </a:xfrm>
            <a:custGeom>
              <a:avLst/>
              <a:gdLst/>
              <a:ahLst/>
              <a:cxnLst>
                <a:cxn ang="0">
                  <a:pos x="0" y="0"/>
                </a:cxn>
                <a:cxn ang="0">
                  <a:pos x="12" y="60"/>
                </a:cxn>
                <a:cxn ang="0">
                  <a:pos x="18" y="66"/>
                </a:cxn>
                <a:cxn ang="0">
                  <a:pos x="30" y="138"/>
                </a:cxn>
                <a:cxn ang="0">
                  <a:pos x="42" y="144"/>
                </a:cxn>
                <a:cxn ang="0">
                  <a:pos x="54" y="60"/>
                </a:cxn>
                <a:cxn ang="0">
                  <a:pos x="66" y="138"/>
                </a:cxn>
                <a:cxn ang="0">
                  <a:pos x="78" y="144"/>
                </a:cxn>
                <a:cxn ang="0">
                  <a:pos x="90" y="144"/>
                </a:cxn>
                <a:cxn ang="0">
                  <a:pos x="96" y="144"/>
                </a:cxn>
                <a:cxn ang="0">
                  <a:pos x="108" y="144"/>
                </a:cxn>
                <a:cxn ang="0">
                  <a:pos x="120" y="198"/>
                </a:cxn>
                <a:cxn ang="0">
                  <a:pos x="132" y="480"/>
                </a:cxn>
                <a:cxn ang="0">
                  <a:pos x="144" y="534"/>
                </a:cxn>
                <a:cxn ang="0">
                  <a:pos x="156" y="546"/>
                </a:cxn>
                <a:cxn ang="0">
                  <a:pos x="168" y="546"/>
                </a:cxn>
                <a:cxn ang="0">
                  <a:pos x="180" y="480"/>
                </a:cxn>
                <a:cxn ang="0">
                  <a:pos x="186" y="480"/>
                </a:cxn>
                <a:cxn ang="0">
                  <a:pos x="198" y="480"/>
                </a:cxn>
                <a:cxn ang="0">
                  <a:pos x="210" y="480"/>
                </a:cxn>
                <a:cxn ang="0">
                  <a:pos x="222" y="480"/>
                </a:cxn>
                <a:cxn ang="0">
                  <a:pos x="234" y="480"/>
                </a:cxn>
                <a:cxn ang="0">
                  <a:pos x="246" y="480"/>
                </a:cxn>
                <a:cxn ang="0">
                  <a:pos x="258" y="480"/>
                </a:cxn>
                <a:cxn ang="0">
                  <a:pos x="270" y="480"/>
                </a:cxn>
                <a:cxn ang="0">
                  <a:pos x="276" y="480"/>
                </a:cxn>
                <a:cxn ang="0">
                  <a:pos x="288" y="480"/>
                </a:cxn>
                <a:cxn ang="0">
                  <a:pos x="300" y="480"/>
                </a:cxn>
                <a:cxn ang="0">
                  <a:pos x="312" y="552"/>
                </a:cxn>
                <a:cxn ang="0">
                  <a:pos x="324" y="552"/>
                </a:cxn>
                <a:cxn ang="0">
                  <a:pos x="336" y="486"/>
                </a:cxn>
                <a:cxn ang="0">
                  <a:pos x="348" y="546"/>
                </a:cxn>
                <a:cxn ang="0">
                  <a:pos x="354" y="486"/>
                </a:cxn>
                <a:cxn ang="0">
                  <a:pos x="366" y="480"/>
                </a:cxn>
                <a:cxn ang="0">
                  <a:pos x="378" y="480"/>
                </a:cxn>
                <a:cxn ang="0">
                  <a:pos x="390" y="546"/>
                </a:cxn>
                <a:cxn ang="0">
                  <a:pos x="402" y="552"/>
                </a:cxn>
                <a:cxn ang="0">
                  <a:pos x="414" y="552"/>
                </a:cxn>
                <a:cxn ang="0">
                  <a:pos x="426" y="552"/>
                </a:cxn>
                <a:cxn ang="0">
                  <a:pos x="438" y="552"/>
                </a:cxn>
                <a:cxn ang="0">
                  <a:pos x="444" y="486"/>
                </a:cxn>
                <a:cxn ang="0">
                  <a:pos x="456" y="480"/>
                </a:cxn>
                <a:cxn ang="0">
                  <a:pos x="468" y="480"/>
                </a:cxn>
                <a:cxn ang="0">
                  <a:pos x="480" y="480"/>
                </a:cxn>
                <a:cxn ang="0">
                  <a:pos x="492" y="480"/>
                </a:cxn>
                <a:cxn ang="0">
                  <a:pos x="504" y="480"/>
                </a:cxn>
                <a:cxn ang="0">
                  <a:pos x="516" y="480"/>
                </a:cxn>
                <a:cxn ang="0">
                  <a:pos x="528" y="480"/>
                </a:cxn>
                <a:cxn ang="0">
                  <a:pos x="534" y="546"/>
                </a:cxn>
                <a:cxn ang="0">
                  <a:pos x="546" y="546"/>
                </a:cxn>
                <a:cxn ang="0">
                  <a:pos x="558" y="486"/>
                </a:cxn>
                <a:cxn ang="0">
                  <a:pos x="570" y="480"/>
                </a:cxn>
                <a:cxn ang="0">
                  <a:pos x="582" y="546"/>
                </a:cxn>
                <a:cxn ang="0">
                  <a:pos x="594" y="480"/>
                </a:cxn>
                <a:cxn ang="0">
                  <a:pos x="606" y="546"/>
                </a:cxn>
                <a:cxn ang="0">
                  <a:pos x="612" y="552"/>
                </a:cxn>
                <a:cxn ang="0">
                  <a:pos x="624" y="546"/>
                </a:cxn>
                <a:cxn ang="0">
                  <a:pos x="636" y="546"/>
                </a:cxn>
                <a:cxn ang="0">
                  <a:pos x="648" y="546"/>
                </a:cxn>
                <a:cxn ang="0">
                  <a:pos x="660" y="546"/>
                </a:cxn>
                <a:cxn ang="0">
                  <a:pos x="672" y="546"/>
                </a:cxn>
                <a:cxn ang="0">
                  <a:pos x="684" y="546"/>
                </a:cxn>
                <a:cxn ang="0">
                  <a:pos x="696" y="546"/>
                </a:cxn>
              </a:cxnLst>
              <a:rect l="0" t="0" r="r" b="b"/>
              <a:pathLst>
                <a:path w="696" h="552">
                  <a:moveTo>
                    <a:pt x="0" y="0"/>
                  </a:moveTo>
                  <a:lnTo>
                    <a:pt x="12" y="60"/>
                  </a:lnTo>
                  <a:lnTo>
                    <a:pt x="18" y="66"/>
                  </a:lnTo>
                  <a:lnTo>
                    <a:pt x="30" y="138"/>
                  </a:lnTo>
                  <a:lnTo>
                    <a:pt x="42" y="144"/>
                  </a:lnTo>
                  <a:lnTo>
                    <a:pt x="54" y="60"/>
                  </a:lnTo>
                  <a:lnTo>
                    <a:pt x="66" y="138"/>
                  </a:lnTo>
                  <a:lnTo>
                    <a:pt x="78" y="144"/>
                  </a:lnTo>
                  <a:lnTo>
                    <a:pt x="90" y="144"/>
                  </a:lnTo>
                  <a:lnTo>
                    <a:pt x="96" y="144"/>
                  </a:lnTo>
                  <a:lnTo>
                    <a:pt x="108" y="144"/>
                  </a:lnTo>
                  <a:lnTo>
                    <a:pt x="120" y="198"/>
                  </a:lnTo>
                  <a:lnTo>
                    <a:pt x="132" y="480"/>
                  </a:lnTo>
                  <a:lnTo>
                    <a:pt x="144" y="534"/>
                  </a:lnTo>
                  <a:lnTo>
                    <a:pt x="156" y="546"/>
                  </a:lnTo>
                  <a:lnTo>
                    <a:pt x="168" y="546"/>
                  </a:lnTo>
                  <a:lnTo>
                    <a:pt x="180" y="480"/>
                  </a:lnTo>
                  <a:lnTo>
                    <a:pt x="186" y="480"/>
                  </a:lnTo>
                  <a:lnTo>
                    <a:pt x="198" y="480"/>
                  </a:lnTo>
                  <a:lnTo>
                    <a:pt x="210" y="480"/>
                  </a:lnTo>
                  <a:lnTo>
                    <a:pt x="222" y="480"/>
                  </a:lnTo>
                  <a:lnTo>
                    <a:pt x="234" y="480"/>
                  </a:lnTo>
                  <a:lnTo>
                    <a:pt x="246" y="480"/>
                  </a:lnTo>
                  <a:lnTo>
                    <a:pt x="258" y="480"/>
                  </a:lnTo>
                  <a:lnTo>
                    <a:pt x="270" y="480"/>
                  </a:lnTo>
                  <a:lnTo>
                    <a:pt x="276" y="480"/>
                  </a:lnTo>
                  <a:lnTo>
                    <a:pt x="288" y="480"/>
                  </a:lnTo>
                  <a:lnTo>
                    <a:pt x="300" y="480"/>
                  </a:lnTo>
                  <a:lnTo>
                    <a:pt x="312" y="552"/>
                  </a:lnTo>
                  <a:lnTo>
                    <a:pt x="324" y="552"/>
                  </a:lnTo>
                  <a:lnTo>
                    <a:pt x="336" y="486"/>
                  </a:lnTo>
                  <a:lnTo>
                    <a:pt x="348" y="546"/>
                  </a:lnTo>
                  <a:lnTo>
                    <a:pt x="354" y="486"/>
                  </a:lnTo>
                  <a:lnTo>
                    <a:pt x="366" y="480"/>
                  </a:lnTo>
                  <a:lnTo>
                    <a:pt x="378" y="480"/>
                  </a:lnTo>
                  <a:lnTo>
                    <a:pt x="390" y="546"/>
                  </a:lnTo>
                  <a:lnTo>
                    <a:pt x="402" y="552"/>
                  </a:lnTo>
                  <a:lnTo>
                    <a:pt x="414" y="552"/>
                  </a:lnTo>
                  <a:lnTo>
                    <a:pt x="426" y="552"/>
                  </a:lnTo>
                  <a:lnTo>
                    <a:pt x="438" y="552"/>
                  </a:lnTo>
                  <a:lnTo>
                    <a:pt x="444" y="486"/>
                  </a:lnTo>
                  <a:lnTo>
                    <a:pt x="456" y="480"/>
                  </a:lnTo>
                  <a:lnTo>
                    <a:pt x="468" y="480"/>
                  </a:lnTo>
                  <a:lnTo>
                    <a:pt x="480" y="480"/>
                  </a:lnTo>
                  <a:lnTo>
                    <a:pt x="492" y="480"/>
                  </a:lnTo>
                  <a:lnTo>
                    <a:pt x="504" y="480"/>
                  </a:lnTo>
                  <a:lnTo>
                    <a:pt x="516" y="480"/>
                  </a:lnTo>
                  <a:lnTo>
                    <a:pt x="528" y="480"/>
                  </a:lnTo>
                  <a:lnTo>
                    <a:pt x="534" y="546"/>
                  </a:lnTo>
                  <a:lnTo>
                    <a:pt x="546" y="546"/>
                  </a:lnTo>
                  <a:lnTo>
                    <a:pt x="558" y="486"/>
                  </a:lnTo>
                  <a:lnTo>
                    <a:pt x="570" y="480"/>
                  </a:lnTo>
                  <a:lnTo>
                    <a:pt x="582" y="546"/>
                  </a:lnTo>
                  <a:lnTo>
                    <a:pt x="594" y="480"/>
                  </a:lnTo>
                  <a:lnTo>
                    <a:pt x="606" y="546"/>
                  </a:lnTo>
                  <a:lnTo>
                    <a:pt x="612" y="552"/>
                  </a:lnTo>
                  <a:lnTo>
                    <a:pt x="624" y="546"/>
                  </a:lnTo>
                  <a:lnTo>
                    <a:pt x="636" y="546"/>
                  </a:lnTo>
                  <a:lnTo>
                    <a:pt x="648" y="546"/>
                  </a:lnTo>
                  <a:lnTo>
                    <a:pt x="660" y="546"/>
                  </a:lnTo>
                  <a:lnTo>
                    <a:pt x="672" y="546"/>
                  </a:lnTo>
                  <a:lnTo>
                    <a:pt x="684" y="546"/>
                  </a:lnTo>
                  <a:lnTo>
                    <a:pt x="696" y="546"/>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9" name="Line 55"/>
            <p:cNvSpPr>
              <a:spLocks noChangeShapeType="1"/>
            </p:cNvSpPr>
            <p:nvPr/>
          </p:nvSpPr>
          <p:spPr bwMode="auto">
            <a:xfrm>
              <a:off x="1166812" y="5473700"/>
              <a:ext cx="7124701"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0" name="Line 56"/>
            <p:cNvSpPr>
              <a:spLocks noChangeShapeType="1"/>
            </p:cNvSpPr>
            <p:nvPr/>
          </p:nvSpPr>
          <p:spPr bwMode="auto">
            <a:xfrm flipV="1">
              <a:off x="1166812" y="1196975"/>
              <a:ext cx="1588" cy="4276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1" name="Line 57"/>
            <p:cNvSpPr>
              <a:spLocks noChangeShapeType="1"/>
            </p:cNvSpPr>
            <p:nvPr/>
          </p:nvSpPr>
          <p:spPr bwMode="auto">
            <a:xfrm flipV="1">
              <a:off x="1166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2" name="Rectangle 58"/>
            <p:cNvSpPr>
              <a:spLocks noChangeArrowheads="1"/>
            </p:cNvSpPr>
            <p:nvPr/>
          </p:nvSpPr>
          <p:spPr bwMode="auto">
            <a:xfrm>
              <a:off x="990601" y="5562600"/>
              <a:ext cx="220232"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0</a:t>
              </a:r>
              <a:endParaRPr lang="en-US" sz="3600" dirty="0" smtClean="0">
                <a:solidFill>
                  <a:prstClr val="black"/>
                </a:solidFill>
                <a:latin typeface="Arial" pitchFamily="34" charset="0"/>
                <a:cs typeface="Arial" pitchFamily="34" charset="0"/>
              </a:endParaRPr>
            </a:p>
          </p:txBody>
        </p:sp>
        <p:sp>
          <p:nvSpPr>
            <p:cNvPr id="1083" name="Line 59"/>
            <p:cNvSpPr>
              <a:spLocks noChangeShapeType="1"/>
            </p:cNvSpPr>
            <p:nvPr/>
          </p:nvSpPr>
          <p:spPr bwMode="auto">
            <a:xfrm flipV="1">
              <a:off x="205263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4" name="Rectangle 60"/>
            <p:cNvSpPr>
              <a:spLocks noChangeArrowheads="1"/>
            </p:cNvSpPr>
            <p:nvPr/>
          </p:nvSpPr>
          <p:spPr bwMode="auto">
            <a:xfrm>
              <a:off x="1838325" y="5562600"/>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50</a:t>
              </a:r>
              <a:endParaRPr lang="en-US" sz="3600" smtClean="0">
                <a:solidFill>
                  <a:prstClr val="black"/>
                </a:solidFill>
                <a:latin typeface="Arial" pitchFamily="34" charset="0"/>
                <a:cs typeface="Arial" pitchFamily="34" charset="0"/>
              </a:endParaRPr>
            </a:p>
          </p:txBody>
        </p:sp>
        <p:sp>
          <p:nvSpPr>
            <p:cNvPr id="1085" name="Line 61"/>
            <p:cNvSpPr>
              <a:spLocks noChangeShapeType="1"/>
            </p:cNvSpPr>
            <p:nvPr/>
          </p:nvSpPr>
          <p:spPr bwMode="auto">
            <a:xfrm flipV="1">
              <a:off x="294798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6" name="Rectangle 62"/>
            <p:cNvSpPr>
              <a:spLocks noChangeArrowheads="1"/>
            </p:cNvSpPr>
            <p:nvPr/>
          </p:nvSpPr>
          <p:spPr bwMode="auto">
            <a:xfrm>
              <a:off x="2705099"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100</a:t>
              </a:r>
              <a:endParaRPr lang="en-US" sz="3600" dirty="0" smtClean="0">
                <a:solidFill>
                  <a:prstClr val="black"/>
                </a:solidFill>
                <a:latin typeface="Arial" pitchFamily="34" charset="0"/>
                <a:cs typeface="Arial" pitchFamily="34" charset="0"/>
              </a:endParaRPr>
            </a:p>
          </p:txBody>
        </p:sp>
        <p:sp>
          <p:nvSpPr>
            <p:cNvPr id="1087" name="Line 63"/>
            <p:cNvSpPr>
              <a:spLocks noChangeShapeType="1"/>
            </p:cNvSpPr>
            <p:nvPr/>
          </p:nvSpPr>
          <p:spPr bwMode="auto">
            <a:xfrm flipV="1">
              <a:off x="3833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8" name="Rectangle 64"/>
            <p:cNvSpPr>
              <a:spLocks noChangeArrowheads="1"/>
            </p:cNvSpPr>
            <p:nvPr/>
          </p:nvSpPr>
          <p:spPr bwMode="auto">
            <a:xfrm>
              <a:off x="3590924"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150</a:t>
              </a:r>
              <a:endParaRPr lang="en-US" sz="3600" smtClean="0">
                <a:solidFill>
                  <a:prstClr val="black"/>
                </a:solidFill>
                <a:latin typeface="Arial" pitchFamily="34" charset="0"/>
                <a:cs typeface="Arial" pitchFamily="34" charset="0"/>
              </a:endParaRPr>
            </a:p>
          </p:txBody>
        </p:sp>
        <p:sp>
          <p:nvSpPr>
            <p:cNvPr id="1089" name="Line 65"/>
            <p:cNvSpPr>
              <a:spLocks noChangeShapeType="1"/>
            </p:cNvSpPr>
            <p:nvPr/>
          </p:nvSpPr>
          <p:spPr bwMode="auto">
            <a:xfrm flipV="1">
              <a:off x="4729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0" name="Rectangle 66"/>
            <p:cNvSpPr>
              <a:spLocks noChangeArrowheads="1"/>
            </p:cNvSpPr>
            <p:nvPr/>
          </p:nvSpPr>
          <p:spPr bwMode="auto">
            <a:xfrm>
              <a:off x="4486275"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200</a:t>
              </a:r>
              <a:endParaRPr lang="en-US" sz="3600" smtClean="0">
                <a:solidFill>
                  <a:prstClr val="black"/>
                </a:solidFill>
                <a:latin typeface="Arial" pitchFamily="34" charset="0"/>
                <a:cs typeface="Arial" pitchFamily="34" charset="0"/>
              </a:endParaRPr>
            </a:p>
          </p:txBody>
        </p:sp>
        <p:sp>
          <p:nvSpPr>
            <p:cNvPr id="1091" name="Line 67"/>
            <p:cNvSpPr>
              <a:spLocks noChangeShapeType="1"/>
            </p:cNvSpPr>
            <p:nvPr/>
          </p:nvSpPr>
          <p:spPr bwMode="auto">
            <a:xfrm flipV="1">
              <a:off x="561498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2" name="Rectangle 68"/>
            <p:cNvSpPr>
              <a:spLocks noChangeArrowheads="1"/>
            </p:cNvSpPr>
            <p:nvPr/>
          </p:nvSpPr>
          <p:spPr bwMode="auto">
            <a:xfrm>
              <a:off x="5372102"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250</a:t>
              </a:r>
              <a:endParaRPr lang="en-US" sz="3600" smtClean="0">
                <a:solidFill>
                  <a:prstClr val="black"/>
                </a:solidFill>
                <a:latin typeface="Arial" pitchFamily="34" charset="0"/>
                <a:cs typeface="Arial" pitchFamily="34" charset="0"/>
              </a:endParaRPr>
            </a:p>
          </p:txBody>
        </p:sp>
        <p:sp>
          <p:nvSpPr>
            <p:cNvPr id="1093" name="Line 69"/>
            <p:cNvSpPr>
              <a:spLocks noChangeShapeType="1"/>
            </p:cNvSpPr>
            <p:nvPr/>
          </p:nvSpPr>
          <p:spPr bwMode="auto">
            <a:xfrm flipV="1">
              <a:off x="651033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4" name="Rectangle 70"/>
            <p:cNvSpPr>
              <a:spLocks noChangeArrowheads="1"/>
            </p:cNvSpPr>
            <p:nvPr/>
          </p:nvSpPr>
          <p:spPr bwMode="auto">
            <a:xfrm>
              <a:off x="6267451"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300</a:t>
              </a:r>
              <a:endParaRPr lang="en-US" sz="3600" smtClean="0">
                <a:solidFill>
                  <a:prstClr val="black"/>
                </a:solidFill>
                <a:latin typeface="Arial" pitchFamily="34" charset="0"/>
                <a:cs typeface="Arial" pitchFamily="34" charset="0"/>
              </a:endParaRPr>
            </a:p>
          </p:txBody>
        </p:sp>
        <p:sp>
          <p:nvSpPr>
            <p:cNvPr id="1095" name="Line 71"/>
            <p:cNvSpPr>
              <a:spLocks noChangeShapeType="1"/>
            </p:cNvSpPr>
            <p:nvPr/>
          </p:nvSpPr>
          <p:spPr bwMode="auto">
            <a:xfrm flipV="1">
              <a:off x="7396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6" name="Rectangle 72"/>
            <p:cNvSpPr>
              <a:spLocks noChangeArrowheads="1"/>
            </p:cNvSpPr>
            <p:nvPr/>
          </p:nvSpPr>
          <p:spPr bwMode="auto">
            <a:xfrm>
              <a:off x="7153276"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350</a:t>
              </a:r>
              <a:endParaRPr lang="en-US" sz="3600" smtClean="0">
                <a:solidFill>
                  <a:prstClr val="black"/>
                </a:solidFill>
                <a:latin typeface="Arial" pitchFamily="34" charset="0"/>
                <a:cs typeface="Arial" pitchFamily="34" charset="0"/>
              </a:endParaRPr>
            </a:p>
          </p:txBody>
        </p:sp>
        <p:sp>
          <p:nvSpPr>
            <p:cNvPr id="1097" name="Line 73"/>
            <p:cNvSpPr>
              <a:spLocks noChangeShapeType="1"/>
            </p:cNvSpPr>
            <p:nvPr/>
          </p:nvSpPr>
          <p:spPr bwMode="auto">
            <a:xfrm flipV="1">
              <a:off x="829151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8" name="Rectangle 74"/>
            <p:cNvSpPr>
              <a:spLocks noChangeArrowheads="1"/>
            </p:cNvSpPr>
            <p:nvPr/>
          </p:nvSpPr>
          <p:spPr bwMode="auto">
            <a:xfrm>
              <a:off x="8048627"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400</a:t>
              </a:r>
              <a:endParaRPr lang="en-US" sz="3600" smtClean="0">
                <a:solidFill>
                  <a:prstClr val="black"/>
                </a:solidFill>
                <a:latin typeface="Arial" pitchFamily="34" charset="0"/>
                <a:cs typeface="Arial" pitchFamily="34" charset="0"/>
              </a:endParaRPr>
            </a:p>
          </p:txBody>
        </p:sp>
        <p:sp>
          <p:nvSpPr>
            <p:cNvPr id="1099" name="Line 75"/>
            <p:cNvSpPr>
              <a:spLocks noChangeShapeType="1"/>
            </p:cNvSpPr>
            <p:nvPr/>
          </p:nvSpPr>
          <p:spPr bwMode="auto">
            <a:xfrm>
              <a:off x="1166812" y="53213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0" name="Rectangle 76"/>
            <p:cNvSpPr>
              <a:spLocks noChangeArrowheads="1"/>
            </p:cNvSpPr>
            <p:nvPr/>
          </p:nvSpPr>
          <p:spPr bwMode="auto">
            <a:xfrm>
              <a:off x="600075" y="5114925"/>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40</a:t>
              </a:r>
              <a:endParaRPr lang="en-US" sz="3600" smtClean="0">
                <a:solidFill>
                  <a:srgbClr val="FF0000"/>
                </a:solidFill>
                <a:latin typeface="Arial" pitchFamily="34" charset="0"/>
                <a:cs typeface="Arial" pitchFamily="34" charset="0"/>
              </a:endParaRPr>
            </a:p>
          </p:txBody>
        </p:sp>
        <p:sp>
          <p:nvSpPr>
            <p:cNvPr id="1101" name="Line 77"/>
            <p:cNvSpPr>
              <a:spLocks noChangeShapeType="1"/>
            </p:cNvSpPr>
            <p:nvPr/>
          </p:nvSpPr>
          <p:spPr bwMode="auto">
            <a:xfrm>
              <a:off x="1166812" y="47307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2" name="Rectangle 78"/>
            <p:cNvSpPr>
              <a:spLocks noChangeArrowheads="1"/>
            </p:cNvSpPr>
            <p:nvPr/>
          </p:nvSpPr>
          <p:spPr bwMode="auto">
            <a:xfrm>
              <a:off x="600075" y="4524375"/>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60</a:t>
              </a:r>
              <a:endParaRPr lang="en-US" sz="3600" smtClean="0">
                <a:solidFill>
                  <a:srgbClr val="FF0000"/>
                </a:solidFill>
                <a:latin typeface="Arial" pitchFamily="34" charset="0"/>
                <a:cs typeface="Arial" pitchFamily="34" charset="0"/>
              </a:endParaRPr>
            </a:p>
          </p:txBody>
        </p:sp>
        <p:sp>
          <p:nvSpPr>
            <p:cNvPr id="1103" name="Line 79"/>
            <p:cNvSpPr>
              <a:spLocks noChangeShapeType="1"/>
            </p:cNvSpPr>
            <p:nvPr/>
          </p:nvSpPr>
          <p:spPr bwMode="auto">
            <a:xfrm>
              <a:off x="1166812" y="41402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4" name="Rectangle 80"/>
            <p:cNvSpPr>
              <a:spLocks noChangeArrowheads="1"/>
            </p:cNvSpPr>
            <p:nvPr/>
          </p:nvSpPr>
          <p:spPr bwMode="auto">
            <a:xfrm>
              <a:off x="600075" y="3933825"/>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80</a:t>
              </a:r>
              <a:endParaRPr lang="en-US" sz="3600" smtClean="0">
                <a:solidFill>
                  <a:srgbClr val="FF0000"/>
                </a:solidFill>
                <a:latin typeface="Arial" pitchFamily="34" charset="0"/>
                <a:cs typeface="Arial" pitchFamily="34" charset="0"/>
              </a:endParaRPr>
            </a:p>
          </p:txBody>
        </p:sp>
        <p:sp>
          <p:nvSpPr>
            <p:cNvPr id="1105" name="Line 81"/>
            <p:cNvSpPr>
              <a:spLocks noChangeShapeType="1"/>
            </p:cNvSpPr>
            <p:nvPr/>
          </p:nvSpPr>
          <p:spPr bwMode="auto">
            <a:xfrm>
              <a:off x="1166812" y="35496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6" name="Rectangle 82"/>
            <p:cNvSpPr>
              <a:spLocks noChangeArrowheads="1"/>
            </p:cNvSpPr>
            <p:nvPr/>
          </p:nvSpPr>
          <p:spPr bwMode="auto">
            <a:xfrm>
              <a:off x="533400" y="3343275"/>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100</a:t>
              </a:r>
              <a:endParaRPr lang="en-US" sz="3600" smtClean="0">
                <a:solidFill>
                  <a:srgbClr val="FF0000"/>
                </a:solidFill>
                <a:latin typeface="Arial" pitchFamily="34" charset="0"/>
                <a:cs typeface="Arial" pitchFamily="34" charset="0"/>
              </a:endParaRPr>
            </a:p>
          </p:txBody>
        </p:sp>
        <p:sp>
          <p:nvSpPr>
            <p:cNvPr id="1107" name="Line 83"/>
            <p:cNvSpPr>
              <a:spLocks noChangeShapeType="1"/>
            </p:cNvSpPr>
            <p:nvPr/>
          </p:nvSpPr>
          <p:spPr bwMode="auto">
            <a:xfrm>
              <a:off x="1166812" y="29591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8" name="Rectangle 84"/>
            <p:cNvSpPr>
              <a:spLocks noChangeArrowheads="1"/>
            </p:cNvSpPr>
            <p:nvPr/>
          </p:nvSpPr>
          <p:spPr bwMode="auto">
            <a:xfrm>
              <a:off x="533400" y="2752725"/>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120</a:t>
              </a:r>
              <a:endParaRPr lang="en-US" sz="3600" smtClean="0">
                <a:solidFill>
                  <a:srgbClr val="FF0000"/>
                </a:solidFill>
                <a:latin typeface="Arial" pitchFamily="34" charset="0"/>
                <a:cs typeface="Arial" pitchFamily="34" charset="0"/>
              </a:endParaRPr>
            </a:p>
          </p:txBody>
        </p:sp>
        <p:sp>
          <p:nvSpPr>
            <p:cNvPr id="1109" name="Line 85"/>
            <p:cNvSpPr>
              <a:spLocks noChangeShapeType="1"/>
            </p:cNvSpPr>
            <p:nvPr/>
          </p:nvSpPr>
          <p:spPr bwMode="auto">
            <a:xfrm>
              <a:off x="1166812" y="23685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0" name="Rectangle 86"/>
            <p:cNvSpPr>
              <a:spLocks noChangeArrowheads="1"/>
            </p:cNvSpPr>
            <p:nvPr/>
          </p:nvSpPr>
          <p:spPr bwMode="auto">
            <a:xfrm>
              <a:off x="533400" y="2162175"/>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140</a:t>
              </a:r>
              <a:endParaRPr lang="en-US" sz="3600" smtClean="0">
                <a:solidFill>
                  <a:srgbClr val="FF0000"/>
                </a:solidFill>
                <a:latin typeface="Arial" pitchFamily="34" charset="0"/>
                <a:cs typeface="Arial" pitchFamily="34" charset="0"/>
              </a:endParaRPr>
            </a:p>
          </p:txBody>
        </p:sp>
        <p:sp>
          <p:nvSpPr>
            <p:cNvPr id="1111" name="Line 87"/>
            <p:cNvSpPr>
              <a:spLocks noChangeShapeType="1"/>
            </p:cNvSpPr>
            <p:nvPr/>
          </p:nvSpPr>
          <p:spPr bwMode="auto">
            <a:xfrm>
              <a:off x="1166812" y="17780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2" name="Rectangle 88"/>
            <p:cNvSpPr>
              <a:spLocks noChangeArrowheads="1"/>
            </p:cNvSpPr>
            <p:nvPr/>
          </p:nvSpPr>
          <p:spPr bwMode="auto">
            <a:xfrm>
              <a:off x="533400" y="1571625"/>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160</a:t>
              </a:r>
              <a:endParaRPr lang="en-US" sz="3600" smtClean="0">
                <a:solidFill>
                  <a:srgbClr val="FF0000"/>
                </a:solidFill>
                <a:latin typeface="Arial" pitchFamily="34" charset="0"/>
                <a:cs typeface="Arial" pitchFamily="34" charset="0"/>
              </a:endParaRPr>
            </a:p>
          </p:txBody>
        </p:sp>
        <p:sp>
          <p:nvSpPr>
            <p:cNvPr id="1113" name="Line 89"/>
            <p:cNvSpPr>
              <a:spLocks noChangeShapeType="1"/>
            </p:cNvSpPr>
            <p:nvPr/>
          </p:nvSpPr>
          <p:spPr bwMode="auto">
            <a:xfrm>
              <a:off x="1166812" y="1196975"/>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4" name="Rectangle 90"/>
            <p:cNvSpPr>
              <a:spLocks noChangeArrowheads="1"/>
            </p:cNvSpPr>
            <p:nvPr/>
          </p:nvSpPr>
          <p:spPr bwMode="auto">
            <a:xfrm>
              <a:off x="533400" y="990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FF0000"/>
                  </a:solidFill>
                  <a:latin typeface="Helvetica" charset="0"/>
                  <a:cs typeface="Arial" pitchFamily="34" charset="0"/>
                </a:rPr>
                <a:t>180</a:t>
              </a:r>
              <a:endParaRPr lang="en-US" sz="3600" dirty="0" smtClean="0">
                <a:solidFill>
                  <a:srgbClr val="FF0000"/>
                </a:solidFill>
                <a:latin typeface="Arial" pitchFamily="34" charset="0"/>
                <a:cs typeface="Arial" pitchFamily="34" charset="0"/>
              </a:endParaRPr>
            </a:p>
          </p:txBody>
        </p:sp>
        <p:sp>
          <p:nvSpPr>
            <p:cNvPr id="1115" name="Freeform 91"/>
            <p:cNvSpPr>
              <a:spLocks/>
            </p:cNvSpPr>
            <p:nvPr/>
          </p:nvSpPr>
          <p:spPr bwMode="auto">
            <a:xfrm>
              <a:off x="1176337" y="4654550"/>
              <a:ext cx="514350" cy="828675"/>
            </a:xfrm>
            <a:custGeom>
              <a:avLst/>
              <a:gdLst/>
              <a:ahLst/>
              <a:cxnLst>
                <a:cxn ang="0">
                  <a:pos x="0" y="204"/>
                </a:cxn>
                <a:cxn ang="0">
                  <a:pos x="12" y="270"/>
                </a:cxn>
                <a:cxn ang="0">
                  <a:pos x="24" y="354"/>
                </a:cxn>
                <a:cxn ang="0">
                  <a:pos x="36" y="336"/>
                </a:cxn>
                <a:cxn ang="0">
                  <a:pos x="48" y="264"/>
                </a:cxn>
                <a:cxn ang="0">
                  <a:pos x="60" y="0"/>
                </a:cxn>
                <a:cxn ang="0">
                  <a:pos x="72" y="246"/>
                </a:cxn>
                <a:cxn ang="0">
                  <a:pos x="78" y="408"/>
                </a:cxn>
                <a:cxn ang="0">
                  <a:pos x="90" y="414"/>
                </a:cxn>
                <a:cxn ang="0">
                  <a:pos x="102" y="396"/>
                </a:cxn>
                <a:cxn ang="0">
                  <a:pos x="114" y="324"/>
                </a:cxn>
                <a:cxn ang="0">
                  <a:pos x="126" y="204"/>
                </a:cxn>
                <a:cxn ang="0">
                  <a:pos x="138" y="216"/>
                </a:cxn>
                <a:cxn ang="0">
                  <a:pos x="150" y="456"/>
                </a:cxn>
                <a:cxn ang="0">
                  <a:pos x="162" y="486"/>
                </a:cxn>
                <a:cxn ang="0">
                  <a:pos x="168" y="390"/>
                </a:cxn>
                <a:cxn ang="0">
                  <a:pos x="180" y="276"/>
                </a:cxn>
                <a:cxn ang="0">
                  <a:pos x="192" y="306"/>
                </a:cxn>
                <a:cxn ang="0">
                  <a:pos x="204" y="390"/>
                </a:cxn>
                <a:cxn ang="0">
                  <a:pos x="216" y="444"/>
                </a:cxn>
                <a:cxn ang="0">
                  <a:pos x="228" y="402"/>
                </a:cxn>
                <a:cxn ang="0">
                  <a:pos x="240" y="222"/>
                </a:cxn>
                <a:cxn ang="0">
                  <a:pos x="252" y="264"/>
                </a:cxn>
                <a:cxn ang="0">
                  <a:pos x="258" y="462"/>
                </a:cxn>
                <a:cxn ang="0">
                  <a:pos x="270" y="498"/>
                </a:cxn>
                <a:cxn ang="0">
                  <a:pos x="282" y="456"/>
                </a:cxn>
                <a:cxn ang="0">
                  <a:pos x="294" y="324"/>
                </a:cxn>
                <a:cxn ang="0">
                  <a:pos x="306" y="126"/>
                </a:cxn>
                <a:cxn ang="0">
                  <a:pos x="318" y="390"/>
                </a:cxn>
                <a:cxn ang="0">
                  <a:pos x="324" y="522"/>
                </a:cxn>
              </a:cxnLst>
              <a:rect l="0" t="0" r="r" b="b"/>
              <a:pathLst>
                <a:path w="324" h="522">
                  <a:moveTo>
                    <a:pt x="0" y="204"/>
                  </a:moveTo>
                  <a:lnTo>
                    <a:pt x="12" y="270"/>
                  </a:lnTo>
                  <a:lnTo>
                    <a:pt x="24" y="354"/>
                  </a:lnTo>
                  <a:lnTo>
                    <a:pt x="36" y="336"/>
                  </a:lnTo>
                  <a:lnTo>
                    <a:pt x="48" y="264"/>
                  </a:lnTo>
                  <a:lnTo>
                    <a:pt x="60" y="0"/>
                  </a:lnTo>
                  <a:lnTo>
                    <a:pt x="72" y="246"/>
                  </a:lnTo>
                  <a:lnTo>
                    <a:pt x="78" y="408"/>
                  </a:lnTo>
                  <a:lnTo>
                    <a:pt x="90" y="414"/>
                  </a:lnTo>
                  <a:lnTo>
                    <a:pt x="102" y="396"/>
                  </a:lnTo>
                  <a:lnTo>
                    <a:pt x="114" y="324"/>
                  </a:lnTo>
                  <a:lnTo>
                    <a:pt x="126" y="204"/>
                  </a:lnTo>
                  <a:lnTo>
                    <a:pt x="138" y="216"/>
                  </a:lnTo>
                  <a:lnTo>
                    <a:pt x="150" y="456"/>
                  </a:lnTo>
                  <a:lnTo>
                    <a:pt x="162" y="486"/>
                  </a:lnTo>
                  <a:lnTo>
                    <a:pt x="168" y="390"/>
                  </a:lnTo>
                  <a:lnTo>
                    <a:pt x="180" y="276"/>
                  </a:lnTo>
                  <a:lnTo>
                    <a:pt x="192" y="306"/>
                  </a:lnTo>
                  <a:lnTo>
                    <a:pt x="204" y="390"/>
                  </a:lnTo>
                  <a:lnTo>
                    <a:pt x="216" y="444"/>
                  </a:lnTo>
                  <a:lnTo>
                    <a:pt x="228" y="402"/>
                  </a:lnTo>
                  <a:lnTo>
                    <a:pt x="240" y="222"/>
                  </a:lnTo>
                  <a:lnTo>
                    <a:pt x="252" y="264"/>
                  </a:lnTo>
                  <a:lnTo>
                    <a:pt x="258" y="462"/>
                  </a:lnTo>
                  <a:lnTo>
                    <a:pt x="270" y="498"/>
                  </a:lnTo>
                  <a:lnTo>
                    <a:pt x="282" y="456"/>
                  </a:lnTo>
                  <a:lnTo>
                    <a:pt x="294" y="324"/>
                  </a:lnTo>
                  <a:lnTo>
                    <a:pt x="306" y="126"/>
                  </a:lnTo>
                  <a:lnTo>
                    <a:pt x="318" y="390"/>
                  </a:lnTo>
                  <a:lnTo>
                    <a:pt x="324" y="52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6" name="Freeform 92"/>
            <p:cNvSpPr>
              <a:spLocks/>
            </p:cNvSpPr>
            <p:nvPr/>
          </p:nvSpPr>
          <p:spPr bwMode="auto">
            <a:xfrm>
              <a:off x="1700212" y="3940175"/>
              <a:ext cx="2257425" cy="1543050"/>
            </a:xfrm>
            <a:custGeom>
              <a:avLst/>
              <a:gdLst/>
              <a:ahLst/>
              <a:cxnLst>
                <a:cxn ang="0">
                  <a:pos x="18" y="750"/>
                </a:cxn>
                <a:cxn ang="0">
                  <a:pos x="54" y="510"/>
                </a:cxn>
                <a:cxn ang="0">
                  <a:pos x="90" y="234"/>
                </a:cxn>
                <a:cxn ang="0">
                  <a:pos x="120" y="714"/>
                </a:cxn>
                <a:cxn ang="0">
                  <a:pos x="156" y="222"/>
                </a:cxn>
                <a:cxn ang="0">
                  <a:pos x="186" y="384"/>
                </a:cxn>
                <a:cxn ang="0">
                  <a:pos x="222" y="540"/>
                </a:cxn>
                <a:cxn ang="0">
                  <a:pos x="258" y="372"/>
                </a:cxn>
                <a:cxn ang="0">
                  <a:pos x="288" y="324"/>
                </a:cxn>
                <a:cxn ang="0">
                  <a:pos x="324" y="90"/>
                </a:cxn>
                <a:cxn ang="0">
                  <a:pos x="354" y="216"/>
                </a:cxn>
                <a:cxn ang="0">
                  <a:pos x="390" y="0"/>
                </a:cxn>
                <a:cxn ang="0">
                  <a:pos x="426" y="252"/>
                </a:cxn>
                <a:cxn ang="0">
                  <a:pos x="456" y="150"/>
                </a:cxn>
                <a:cxn ang="0">
                  <a:pos x="492" y="150"/>
                </a:cxn>
                <a:cxn ang="0">
                  <a:pos x="522" y="756"/>
                </a:cxn>
                <a:cxn ang="0">
                  <a:pos x="558" y="372"/>
                </a:cxn>
                <a:cxn ang="0">
                  <a:pos x="594" y="654"/>
                </a:cxn>
                <a:cxn ang="0">
                  <a:pos x="624" y="456"/>
                </a:cxn>
                <a:cxn ang="0">
                  <a:pos x="660" y="468"/>
                </a:cxn>
                <a:cxn ang="0">
                  <a:pos x="696" y="858"/>
                </a:cxn>
                <a:cxn ang="0">
                  <a:pos x="726" y="600"/>
                </a:cxn>
                <a:cxn ang="0">
                  <a:pos x="762" y="822"/>
                </a:cxn>
                <a:cxn ang="0">
                  <a:pos x="792" y="798"/>
                </a:cxn>
                <a:cxn ang="0">
                  <a:pos x="828" y="780"/>
                </a:cxn>
                <a:cxn ang="0">
                  <a:pos x="864" y="912"/>
                </a:cxn>
                <a:cxn ang="0">
                  <a:pos x="894" y="792"/>
                </a:cxn>
                <a:cxn ang="0">
                  <a:pos x="930" y="678"/>
                </a:cxn>
                <a:cxn ang="0">
                  <a:pos x="960" y="246"/>
                </a:cxn>
                <a:cxn ang="0">
                  <a:pos x="996" y="252"/>
                </a:cxn>
                <a:cxn ang="0">
                  <a:pos x="1032" y="612"/>
                </a:cxn>
                <a:cxn ang="0">
                  <a:pos x="1062" y="576"/>
                </a:cxn>
                <a:cxn ang="0">
                  <a:pos x="1098" y="228"/>
                </a:cxn>
                <a:cxn ang="0">
                  <a:pos x="1128" y="348"/>
                </a:cxn>
                <a:cxn ang="0">
                  <a:pos x="1164" y="396"/>
                </a:cxn>
                <a:cxn ang="0">
                  <a:pos x="1200" y="396"/>
                </a:cxn>
                <a:cxn ang="0">
                  <a:pos x="1230" y="252"/>
                </a:cxn>
                <a:cxn ang="0">
                  <a:pos x="1266" y="156"/>
                </a:cxn>
                <a:cxn ang="0">
                  <a:pos x="1302" y="222"/>
                </a:cxn>
                <a:cxn ang="0">
                  <a:pos x="1332" y="138"/>
                </a:cxn>
                <a:cxn ang="0">
                  <a:pos x="1368" y="234"/>
                </a:cxn>
                <a:cxn ang="0">
                  <a:pos x="1398" y="186"/>
                </a:cxn>
              </a:cxnLst>
              <a:rect l="0" t="0" r="r" b="b"/>
              <a:pathLst>
                <a:path w="1422" h="972">
                  <a:moveTo>
                    <a:pt x="0" y="972"/>
                  </a:moveTo>
                  <a:lnTo>
                    <a:pt x="6" y="894"/>
                  </a:lnTo>
                  <a:lnTo>
                    <a:pt x="18" y="750"/>
                  </a:lnTo>
                  <a:lnTo>
                    <a:pt x="30" y="486"/>
                  </a:lnTo>
                  <a:lnTo>
                    <a:pt x="42" y="330"/>
                  </a:lnTo>
                  <a:lnTo>
                    <a:pt x="54" y="510"/>
                  </a:lnTo>
                  <a:lnTo>
                    <a:pt x="66" y="330"/>
                  </a:lnTo>
                  <a:lnTo>
                    <a:pt x="78" y="240"/>
                  </a:lnTo>
                  <a:lnTo>
                    <a:pt x="90" y="234"/>
                  </a:lnTo>
                  <a:lnTo>
                    <a:pt x="96" y="174"/>
                  </a:lnTo>
                  <a:lnTo>
                    <a:pt x="108" y="288"/>
                  </a:lnTo>
                  <a:lnTo>
                    <a:pt x="120" y="714"/>
                  </a:lnTo>
                  <a:lnTo>
                    <a:pt x="132" y="564"/>
                  </a:lnTo>
                  <a:lnTo>
                    <a:pt x="144" y="264"/>
                  </a:lnTo>
                  <a:lnTo>
                    <a:pt x="156" y="222"/>
                  </a:lnTo>
                  <a:lnTo>
                    <a:pt x="168" y="366"/>
                  </a:lnTo>
                  <a:lnTo>
                    <a:pt x="180" y="774"/>
                  </a:lnTo>
                  <a:lnTo>
                    <a:pt x="186" y="384"/>
                  </a:lnTo>
                  <a:lnTo>
                    <a:pt x="198" y="240"/>
                  </a:lnTo>
                  <a:lnTo>
                    <a:pt x="210" y="144"/>
                  </a:lnTo>
                  <a:lnTo>
                    <a:pt x="222" y="540"/>
                  </a:lnTo>
                  <a:lnTo>
                    <a:pt x="234" y="816"/>
                  </a:lnTo>
                  <a:lnTo>
                    <a:pt x="246" y="522"/>
                  </a:lnTo>
                  <a:lnTo>
                    <a:pt x="258" y="372"/>
                  </a:lnTo>
                  <a:lnTo>
                    <a:pt x="264" y="222"/>
                  </a:lnTo>
                  <a:lnTo>
                    <a:pt x="276" y="222"/>
                  </a:lnTo>
                  <a:lnTo>
                    <a:pt x="288" y="324"/>
                  </a:lnTo>
                  <a:lnTo>
                    <a:pt x="300" y="228"/>
                  </a:lnTo>
                  <a:lnTo>
                    <a:pt x="312" y="132"/>
                  </a:lnTo>
                  <a:lnTo>
                    <a:pt x="324" y="90"/>
                  </a:lnTo>
                  <a:lnTo>
                    <a:pt x="336" y="132"/>
                  </a:lnTo>
                  <a:lnTo>
                    <a:pt x="348" y="246"/>
                  </a:lnTo>
                  <a:lnTo>
                    <a:pt x="354" y="216"/>
                  </a:lnTo>
                  <a:lnTo>
                    <a:pt x="366" y="114"/>
                  </a:lnTo>
                  <a:lnTo>
                    <a:pt x="378" y="54"/>
                  </a:lnTo>
                  <a:lnTo>
                    <a:pt x="390" y="0"/>
                  </a:lnTo>
                  <a:lnTo>
                    <a:pt x="402" y="24"/>
                  </a:lnTo>
                  <a:lnTo>
                    <a:pt x="414" y="180"/>
                  </a:lnTo>
                  <a:lnTo>
                    <a:pt x="426" y="252"/>
                  </a:lnTo>
                  <a:lnTo>
                    <a:pt x="438" y="246"/>
                  </a:lnTo>
                  <a:lnTo>
                    <a:pt x="444" y="132"/>
                  </a:lnTo>
                  <a:lnTo>
                    <a:pt x="456" y="150"/>
                  </a:lnTo>
                  <a:lnTo>
                    <a:pt x="468" y="282"/>
                  </a:lnTo>
                  <a:lnTo>
                    <a:pt x="480" y="246"/>
                  </a:lnTo>
                  <a:lnTo>
                    <a:pt x="492" y="150"/>
                  </a:lnTo>
                  <a:lnTo>
                    <a:pt x="504" y="96"/>
                  </a:lnTo>
                  <a:lnTo>
                    <a:pt x="516" y="660"/>
                  </a:lnTo>
                  <a:lnTo>
                    <a:pt x="522" y="756"/>
                  </a:lnTo>
                  <a:lnTo>
                    <a:pt x="534" y="600"/>
                  </a:lnTo>
                  <a:lnTo>
                    <a:pt x="546" y="474"/>
                  </a:lnTo>
                  <a:lnTo>
                    <a:pt x="558" y="372"/>
                  </a:lnTo>
                  <a:lnTo>
                    <a:pt x="570" y="606"/>
                  </a:lnTo>
                  <a:lnTo>
                    <a:pt x="582" y="750"/>
                  </a:lnTo>
                  <a:lnTo>
                    <a:pt x="594" y="654"/>
                  </a:lnTo>
                  <a:lnTo>
                    <a:pt x="606" y="462"/>
                  </a:lnTo>
                  <a:lnTo>
                    <a:pt x="612" y="348"/>
                  </a:lnTo>
                  <a:lnTo>
                    <a:pt x="624" y="456"/>
                  </a:lnTo>
                  <a:lnTo>
                    <a:pt x="636" y="816"/>
                  </a:lnTo>
                  <a:lnTo>
                    <a:pt x="648" y="708"/>
                  </a:lnTo>
                  <a:lnTo>
                    <a:pt x="660" y="468"/>
                  </a:lnTo>
                  <a:lnTo>
                    <a:pt x="672" y="264"/>
                  </a:lnTo>
                  <a:lnTo>
                    <a:pt x="684" y="384"/>
                  </a:lnTo>
                  <a:lnTo>
                    <a:pt x="696" y="858"/>
                  </a:lnTo>
                  <a:lnTo>
                    <a:pt x="702" y="858"/>
                  </a:lnTo>
                  <a:lnTo>
                    <a:pt x="714" y="672"/>
                  </a:lnTo>
                  <a:lnTo>
                    <a:pt x="726" y="600"/>
                  </a:lnTo>
                  <a:lnTo>
                    <a:pt x="738" y="708"/>
                  </a:lnTo>
                  <a:lnTo>
                    <a:pt x="750" y="786"/>
                  </a:lnTo>
                  <a:lnTo>
                    <a:pt x="762" y="822"/>
                  </a:lnTo>
                  <a:lnTo>
                    <a:pt x="774" y="708"/>
                  </a:lnTo>
                  <a:lnTo>
                    <a:pt x="786" y="612"/>
                  </a:lnTo>
                  <a:lnTo>
                    <a:pt x="792" y="798"/>
                  </a:lnTo>
                  <a:lnTo>
                    <a:pt x="804" y="852"/>
                  </a:lnTo>
                  <a:lnTo>
                    <a:pt x="816" y="864"/>
                  </a:lnTo>
                  <a:lnTo>
                    <a:pt x="828" y="780"/>
                  </a:lnTo>
                  <a:lnTo>
                    <a:pt x="840" y="606"/>
                  </a:lnTo>
                  <a:lnTo>
                    <a:pt x="852" y="804"/>
                  </a:lnTo>
                  <a:lnTo>
                    <a:pt x="864" y="912"/>
                  </a:lnTo>
                  <a:lnTo>
                    <a:pt x="870" y="870"/>
                  </a:lnTo>
                  <a:lnTo>
                    <a:pt x="882" y="786"/>
                  </a:lnTo>
                  <a:lnTo>
                    <a:pt x="894" y="792"/>
                  </a:lnTo>
                  <a:lnTo>
                    <a:pt x="906" y="840"/>
                  </a:lnTo>
                  <a:lnTo>
                    <a:pt x="918" y="840"/>
                  </a:lnTo>
                  <a:lnTo>
                    <a:pt x="930" y="678"/>
                  </a:lnTo>
                  <a:lnTo>
                    <a:pt x="942" y="432"/>
                  </a:lnTo>
                  <a:lnTo>
                    <a:pt x="954" y="234"/>
                  </a:lnTo>
                  <a:lnTo>
                    <a:pt x="960" y="246"/>
                  </a:lnTo>
                  <a:lnTo>
                    <a:pt x="972" y="786"/>
                  </a:lnTo>
                  <a:lnTo>
                    <a:pt x="984" y="414"/>
                  </a:lnTo>
                  <a:lnTo>
                    <a:pt x="996" y="252"/>
                  </a:lnTo>
                  <a:lnTo>
                    <a:pt x="1008" y="312"/>
                  </a:lnTo>
                  <a:lnTo>
                    <a:pt x="1020" y="600"/>
                  </a:lnTo>
                  <a:lnTo>
                    <a:pt x="1032" y="612"/>
                  </a:lnTo>
                  <a:lnTo>
                    <a:pt x="1044" y="420"/>
                  </a:lnTo>
                  <a:lnTo>
                    <a:pt x="1050" y="294"/>
                  </a:lnTo>
                  <a:lnTo>
                    <a:pt x="1062" y="576"/>
                  </a:lnTo>
                  <a:lnTo>
                    <a:pt x="1074" y="756"/>
                  </a:lnTo>
                  <a:lnTo>
                    <a:pt x="1086" y="354"/>
                  </a:lnTo>
                  <a:lnTo>
                    <a:pt x="1098" y="228"/>
                  </a:lnTo>
                  <a:lnTo>
                    <a:pt x="1110" y="198"/>
                  </a:lnTo>
                  <a:lnTo>
                    <a:pt x="1122" y="162"/>
                  </a:lnTo>
                  <a:lnTo>
                    <a:pt x="1128" y="348"/>
                  </a:lnTo>
                  <a:lnTo>
                    <a:pt x="1140" y="822"/>
                  </a:lnTo>
                  <a:lnTo>
                    <a:pt x="1152" y="624"/>
                  </a:lnTo>
                  <a:lnTo>
                    <a:pt x="1164" y="396"/>
                  </a:lnTo>
                  <a:lnTo>
                    <a:pt x="1176" y="288"/>
                  </a:lnTo>
                  <a:lnTo>
                    <a:pt x="1188" y="366"/>
                  </a:lnTo>
                  <a:lnTo>
                    <a:pt x="1200" y="396"/>
                  </a:lnTo>
                  <a:lnTo>
                    <a:pt x="1212" y="240"/>
                  </a:lnTo>
                  <a:lnTo>
                    <a:pt x="1218" y="174"/>
                  </a:lnTo>
                  <a:lnTo>
                    <a:pt x="1230" y="252"/>
                  </a:lnTo>
                  <a:lnTo>
                    <a:pt x="1242" y="330"/>
                  </a:lnTo>
                  <a:lnTo>
                    <a:pt x="1254" y="228"/>
                  </a:lnTo>
                  <a:lnTo>
                    <a:pt x="1266" y="156"/>
                  </a:lnTo>
                  <a:lnTo>
                    <a:pt x="1278" y="96"/>
                  </a:lnTo>
                  <a:lnTo>
                    <a:pt x="1290" y="126"/>
                  </a:lnTo>
                  <a:lnTo>
                    <a:pt x="1302" y="222"/>
                  </a:lnTo>
                  <a:lnTo>
                    <a:pt x="1308" y="282"/>
                  </a:lnTo>
                  <a:lnTo>
                    <a:pt x="1320" y="210"/>
                  </a:lnTo>
                  <a:lnTo>
                    <a:pt x="1332" y="138"/>
                  </a:lnTo>
                  <a:lnTo>
                    <a:pt x="1344" y="174"/>
                  </a:lnTo>
                  <a:lnTo>
                    <a:pt x="1356" y="252"/>
                  </a:lnTo>
                  <a:lnTo>
                    <a:pt x="1368" y="234"/>
                  </a:lnTo>
                  <a:lnTo>
                    <a:pt x="1380" y="108"/>
                  </a:lnTo>
                  <a:lnTo>
                    <a:pt x="1386" y="120"/>
                  </a:lnTo>
                  <a:lnTo>
                    <a:pt x="1398" y="186"/>
                  </a:lnTo>
                  <a:lnTo>
                    <a:pt x="1410" y="246"/>
                  </a:lnTo>
                  <a:lnTo>
                    <a:pt x="1422" y="23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7" name="Freeform 93"/>
            <p:cNvSpPr>
              <a:spLocks/>
            </p:cNvSpPr>
            <p:nvPr/>
          </p:nvSpPr>
          <p:spPr bwMode="auto">
            <a:xfrm>
              <a:off x="3957637" y="4006850"/>
              <a:ext cx="2266950" cy="1447800"/>
            </a:xfrm>
            <a:custGeom>
              <a:avLst/>
              <a:gdLst/>
              <a:ahLst/>
              <a:cxnLst>
                <a:cxn ang="0">
                  <a:pos x="24" y="54"/>
                </a:cxn>
                <a:cxn ang="0">
                  <a:pos x="54" y="480"/>
                </a:cxn>
                <a:cxn ang="0">
                  <a:pos x="90" y="90"/>
                </a:cxn>
                <a:cxn ang="0">
                  <a:pos x="126" y="174"/>
                </a:cxn>
                <a:cxn ang="0">
                  <a:pos x="156" y="216"/>
                </a:cxn>
                <a:cxn ang="0">
                  <a:pos x="192" y="282"/>
                </a:cxn>
                <a:cxn ang="0">
                  <a:pos x="222" y="600"/>
                </a:cxn>
                <a:cxn ang="0">
                  <a:pos x="258" y="420"/>
                </a:cxn>
                <a:cxn ang="0">
                  <a:pos x="294" y="732"/>
                </a:cxn>
                <a:cxn ang="0">
                  <a:pos x="324" y="438"/>
                </a:cxn>
                <a:cxn ang="0">
                  <a:pos x="360" y="696"/>
                </a:cxn>
                <a:cxn ang="0">
                  <a:pos x="396" y="786"/>
                </a:cxn>
                <a:cxn ang="0">
                  <a:pos x="426" y="702"/>
                </a:cxn>
                <a:cxn ang="0">
                  <a:pos x="462" y="750"/>
                </a:cxn>
                <a:cxn ang="0">
                  <a:pos x="492" y="546"/>
                </a:cxn>
                <a:cxn ang="0">
                  <a:pos x="528" y="822"/>
                </a:cxn>
                <a:cxn ang="0">
                  <a:pos x="564" y="672"/>
                </a:cxn>
                <a:cxn ang="0">
                  <a:pos x="594" y="732"/>
                </a:cxn>
                <a:cxn ang="0">
                  <a:pos x="630" y="846"/>
                </a:cxn>
                <a:cxn ang="0">
                  <a:pos x="660" y="672"/>
                </a:cxn>
                <a:cxn ang="0">
                  <a:pos x="696" y="822"/>
                </a:cxn>
                <a:cxn ang="0">
                  <a:pos x="732" y="840"/>
                </a:cxn>
                <a:cxn ang="0">
                  <a:pos x="762" y="738"/>
                </a:cxn>
                <a:cxn ang="0">
                  <a:pos x="798" y="846"/>
                </a:cxn>
                <a:cxn ang="0">
                  <a:pos x="828" y="822"/>
                </a:cxn>
                <a:cxn ang="0">
                  <a:pos x="864" y="378"/>
                </a:cxn>
                <a:cxn ang="0">
                  <a:pos x="900" y="810"/>
                </a:cxn>
                <a:cxn ang="0">
                  <a:pos x="930" y="354"/>
                </a:cxn>
                <a:cxn ang="0">
                  <a:pos x="966" y="126"/>
                </a:cxn>
                <a:cxn ang="0">
                  <a:pos x="1002" y="912"/>
                </a:cxn>
                <a:cxn ang="0">
                  <a:pos x="1032" y="228"/>
                </a:cxn>
                <a:cxn ang="0">
                  <a:pos x="1068" y="360"/>
                </a:cxn>
                <a:cxn ang="0">
                  <a:pos x="1098" y="390"/>
                </a:cxn>
                <a:cxn ang="0">
                  <a:pos x="1134" y="126"/>
                </a:cxn>
                <a:cxn ang="0">
                  <a:pos x="1170" y="246"/>
                </a:cxn>
                <a:cxn ang="0">
                  <a:pos x="1200" y="132"/>
                </a:cxn>
                <a:cxn ang="0">
                  <a:pos x="1236" y="54"/>
                </a:cxn>
                <a:cxn ang="0">
                  <a:pos x="1266" y="132"/>
                </a:cxn>
                <a:cxn ang="0">
                  <a:pos x="1302" y="198"/>
                </a:cxn>
                <a:cxn ang="0">
                  <a:pos x="1338" y="120"/>
                </a:cxn>
                <a:cxn ang="0">
                  <a:pos x="1368" y="144"/>
                </a:cxn>
                <a:cxn ang="0">
                  <a:pos x="1404" y="30"/>
                </a:cxn>
              </a:cxnLst>
              <a:rect l="0" t="0" r="r" b="b"/>
              <a:pathLst>
                <a:path w="1428" h="912">
                  <a:moveTo>
                    <a:pt x="0" y="192"/>
                  </a:moveTo>
                  <a:lnTo>
                    <a:pt x="12" y="120"/>
                  </a:lnTo>
                  <a:lnTo>
                    <a:pt x="24" y="54"/>
                  </a:lnTo>
                  <a:lnTo>
                    <a:pt x="36" y="78"/>
                  </a:lnTo>
                  <a:lnTo>
                    <a:pt x="48" y="252"/>
                  </a:lnTo>
                  <a:lnTo>
                    <a:pt x="54" y="480"/>
                  </a:lnTo>
                  <a:lnTo>
                    <a:pt x="66" y="258"/>
                  </a:lnTo>
                  <a:lnTo>
                    <a:pt x="78" y="114"/>
                  </a:lnTo>
                  <a:lnTo>
                    <a:pt x="90" y="90"/>
                  </a:lnTo>
                  <a:lnTo>
                    <a:pt x="102" y="168"/>
                  </a:lnTo>
                  <a:lnTo>
                    <a:pt x="114" y="258"/>
                  </a:lnTo>
                  <a:lnTo>
                    <a:pt x="126" y="174"/>
                  </a:lnTo>
                  <a:lnTo>
                    <a:pt x="138" y="96"/>
                  </a:lnTo>
                  <a:lnTo>
                    <a:pt x="144" y="84"/>
                  </a:lnTo>
                  <a:lnTo>
                    <a:pt x="156" y="216"/>
                  </a:lnTo>
                  <a:lnTo>
                    <a:pt x="168" y="696"/>
                  </a:lnTo>
                  <a:lnTo>
                    <a:pt x="180" y="450"/>
                  </a:lnTo>
                  <a:lnTo>
                    <a:pt x="192" y="282"/>
                  </a:lnTo>
                  <a:lnTo>
                    <a:pt x="204" y="126"/>
                  </a:lnTo>
                  <a:lnTo>
                    <a:pt x="216" y="144"/>
                  </a:lnTo>
                  <a:lnTo>
                    <a:pt x="222" y="600"/>
                  </a:lnTo>
                  <a:lnTo>
                    <a:pt x="234" y="792"/>
                  </a:lnTo>
                  <a:lnTo>
                    <a:pt x="246" y="576"/>
                  </a:lnTo>
                  <a:lnTo>
                    <a:pt x="258" y="420"/>
                  </a:lnTo>
                  <a:lnTo>
                    <a:pt x="270" y="408"/>
                  </a:lnTo>
                  <a:lnTo>
                    <a:pt x="282" y="738"/>
                  </a:lnTo>
                  <a:lnTo>
                    <a:pt x="294" y="732"/>
                  </a:lnTo>
                  <a:lnTo>
                    <a:pt x="306" y="636"/>
                  </a:lnTo>
                  <a:lnTo>
                    <a:pt x="312" y="426"/>
                  </a:lnTo>
                  <a:lnTo>
                    <a:pt x="324" y="438"/>
                  </a:lnTo>
                  <a:lnTo>
                    <a:pt x="336" y="696"/>
                  </a:lnTo>
                  <a:lnTo>
                    <a:pt x="348" y="822"/>
                  </a:lnTo>
                  <a:lnTo>
                    <a:pt x="360" y="696"/>
                  </a:lnTo>
                  <a:lnTo>
                    <a:pt x="372" y="474"/>
                  </a:lnTo>
                  <a:lnTo>
                    <a:pt x="384" y="258"/>
                  </a:lnTo>
                  <a:lnTo>
                    <a:pt x="396" y="786"/>
                  </a:lnTo>
                  <a:lnTo>
                    <a:pt x="402" y="888"/>
                  </a:lnTo>
                  <a:lnTo>
                    <a:pt x="414" y="750"/>
                  </a:lnTo>
                  <a:lnTo>
                    <a:pt x="426" y="702"/>
                  </a:lnTo>
                  <a:lnTo>
                    <a:pt x="438" y="564"/>
                  </a:lnTo>
                  <a:lnTo>
                    <a:pt x="450" y="672"/>
                  </a:lnTo>
                  <a:lnTo>
                    <a:pt x="462" y="750"/>
                  </a:lnTo>
                  <a:lnTo>
                    <a:pt x="474" y="726"/>
                  </a:lnTo>
                  <a:lnTo>
                    <a:pt x="486" y="738"/>
                  </a:lnTo>
                  <a:lnTo>
                    <a:pt x="492" y="546"/>
                  </a:lnTo>
                  <a:lnTo>
                    <a:pt x="504" y="588"/>
                  </a:lnTo>
                  <a:lnTo>
                    <a:pt x="516" y="732"/>
                  </a:lnTo>
                  <a:lnTo>
                    <a:pt x="528" y="822"/>
                  </a:lnTo>
                  <a:lnTo>
                    <a:pt x="540" y="816"/>
                  </a:lnTo>
                  <a:lnTo>
                    <a:pt x="552" y="666"/>
                  </a:lnTo>
                  <a:lnTo>
                    <a:pt x="564" y="672"/>
                  </a:lnTo>
                  <a:lnTo>
                    <a:pt x="570" y="816"/>
                  </a:lnTo>
                  <a:lnTo>
                    <a:pt x="582" y="822"/>
                  </a:lnTo>
                  <a:lnTo>
                    <a:pt x="594" y="732"/>
                  </a:lnTo>
                  <a:lnTo>
                    <a:pt x="606" y="642"/>
                  </a:lnTo>
                  <a:lnTo>
                    <a:pt x="618" y="654"/>
                  </a:lnTo>
                  <a:lnTo>
                    <a:pt x="630" y="846"/>
                  </a:lnTo>
                  <a:lnTo>
                    <a:pt x="642" y="870"/>
                  </a:lnTo>
                  <a:lnTo>
                    <a:pt x="654" y="774"/>
                  </a:lnTo>
                  <a:lnTo>
                    <a:pt x="660" y="672"/>
                  </a:lnTo>
                  <a:lnTo>
                    <a:pt x="672" y="804"/>
                  </a:lnTo>
                  <a:lnTo>
                    <a:pt x="684" y="900"/>
                  </a:lnTo>
                  <a:lnTo>
                    <a:pt x="696" y="822"/>
                  </a:lnTo>
                  <a:lnTo>
                    <a:pt x="708" y="546"/>
                  </a:lnTo>
                  <a:lnTo>
                    <a:pt x="720" y="648"/>
                  </a:lnTo>
                  <a:lnTo>
                    <a:pt x="732" y="840"/>
                  </a:lnTo>
                  <a:lnTo>
                    <a:pt x="744" y="906"/>
                  </a:lnTo>
                  <a:lnTo>
                    <a:pt x="750" y="834"/>
                  </a:lnTo>
                  <a:lnTo>
                    <a:pt x="762" y="738"/>
                  </a:lnTo>
                  <a:lnTo>
                    <a:pt x="774" y="726"/>
                  </a:lnTo>
                  <a:lnTo>
                    <a:pt x="786" y="834"/>
                  </a:lnTo>
                  <a:lnTo>
                    <a:pt x="798" y="846"/>
                  </a:lnTo>
                  <a:lnTo>
                    <a:pt x="810" y="768"/>
                  </a:lnTo>
                  <a:lnTo>
                    <a:pt x="822" y="684"/>
                  </a:lnTo>
                  <a:lnTo>
                    <a:pt x="828" y="822"/>
                  </a:lnTo>
                  <a:lnTo>
                    <a:pt x="840" y="852"/>
                  </a:lnTo>
                  <a:lnTo>
                    <a:pt x="852" y="672"/>
                  </a:lnTo>
                  <a:lnTo>
                    <a:pt x="864" y="378"/>
                  </a:lnTo>
                  <a:lnTo>
                    <a:pt x="876" y="210"/>
                  </a:lnTo>
                  <a:lnTo>
                    <a:pt x="888" y="342"/>
                  </a:lnTo>
                  <a:lnTo>
                    <a:pt x="900" y="810"/>
                  </a:lnTo>
                  <a:lnTo>
                    <a:pt x="912" y="510"/>
                  </a:lnTo>
                  <a:lnTo>
                    <a:pt x="918" y="276"/>
                  </a:lnTo>
                  <a:lnTo>
                    <a:pt x="930" y="354"/>
                  </a:lnTo>
                  <a:lnTo>
                    <a:pt x="942" y="246"/>
                  </a:lnTo>
                  <a:lnTo>
                    <a:pt x="954" y="132"/>
                  </a:lnTo>
                  <a:lnTo>
                    <a:pt x="966" y="126"/>
                  </a:lnTo>
                  <a:lnTo>
                    <a:pt x="978" y="138"/>
                  </a:lnTo>
                  <a:lnTo>
                    <a:pt x="990" y="384"/>
                  </a:lnTo>
                  <a:lnTo>
                    <a:pt x="1002" y="912"/>
                  </a:lnTo>
                  <a:lnTo>
                    <a:pt x="1008" y="678"/>
                  </a:lnTo>
                  <a:lnTo>
                    <a:pt x="1020" y="408"/>
                  </a:lnTo>
                  <a:lnTo>
                    <a:pt x="1032" y="228"/>
                  </a:lnTo>
                  <a:lnTo>
                    <a:pt x="1044" y="324"/>
                  </a:lnTo>
                  <a:lnTo>
                    <a:pt x="1056" y="576"/>
                  </a:lnTo>
                  <a:lnTo>
                    <a:pt x="1068" y="360"/>
                  </a:lnTo>
                  <a:lnTo>
                    <a:pt x="1080" y="192"/>
                  </a:lnTo>
                  <a:lnTo>
                    <a:pt x="1086" y="186"/>
                  </a:lnTo>
                  <a:lnTo>
                    <a:pt x="1098" y="390"/>
                  </a:lnTo>
                  <a:lnTo>
                    <a:pt x="1110" y="360"/>
                  </a:lnTo>
                  <a:lnTo>
                    <a:pt x="1122" y="198"/>
                  </a:lnTo>
                  <a:lnTo>
                    <a:pt x="1134" y="126"/>
                  </a:lnTo>
                  <a:lnTo>
                    <a:pt x="1146" y="120"/>
                  </a:lnTo>
                  <a:lnTo>
                    <a:pt x="1158" y="204"/>
                  </a:lnTo>
                  <a:lnTo>
                    <a:pt x="1170" y="246"/>
                  </a:lnTo>
                  <a:lnTo>
                    <a:pt x="1176" y="168"/>
                  </a:lnTo>
                  <a:lnTo>
                    <a:pt x="1188" y="114"/>
                  </a:lnTo>
                  <a:lnTo>
                    <a:pt x="1200" y="132"/>
                  </a:lnTo>
                  <a:lnTo>
                    <a:pt x="1212" y="198"/>
                  </a:lnTo>
                  <a:lnTo>
                    <a:pt x="1224" y="114"/>
                  </a:lnTo>
                  <a:lnTo>
                    <a:pt x="1236" y="54"/>
                  </a:lnTo>
                  <a:lnTo>
                    <a:pt x="1248" y="84"/>
                  </a:lnTo>
                  <a:lnTo>
                    <a:pt x="1260" y="150"/>
                  </a:lnTo>
                  <a:lnTo>
                    <a:pt x="1266" y="132"/>
                  </a:lnTo>
                  <a:lnTo>
                    <a:pt x="1278" y="72"/>
                  </a:lnTo>
                  <a:lnTo>
                    <a:pt x="1290" y="84"/>
                  </a:lnTo>
                  <a:lnTo>
                    <a:pt x="1302" y="198"/>
                  </a:lnTo>
                  <a:lnTo>
                    <a:pt x="1314" y="216"/>
                  </a:lnTo>
                  <a:lnTo>
                    <a:pt x="1326" y="108"/>
                  </a:lnTo>
                  <a:lnTo>
                    <a:pt x="1338" y="120"/>
                  </a:lnTo>
                  <a:lnTo>
                    <a:pt x="1344" y="234"/>
                  </a:lnTo>
                  <a:lnTo>
                    <a:pt x="1356" y="282"/>
                  </a:lnTo>
                  <a:lnTo>
                    <a:pt x="1368" y="144"/>
                  </a:lnTo>
                  <a:lnTo>
                    <a:pt x="1380" y="66"/>
                  </a:lnTo>
                  <a:lnTo>
                    <a:pt x="1392" y="0"/>
                  </a:lnTo>
                  <a:lnTo>
                    <a:pt x="1404" y="30"/>
                  </a:lnTo>
                  <a:lnTo>
                    <a:pt x="1416" y="360"/>
                  </a:lnTo>
                  <a:lnTo>
                    <a:pt x="1428" y="60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8" name="Freeform 94"/>
            <p:cNvSpPr>
              <a:spLocks/>
            </p:cNvSpPr>
            <p:nvPr/>
          </p:nvSpPr>
          <p:spPr bwMode="auto">
            <a:xfrm>
              <a:off x="6224588" y="4016375"/>
              <a:ext cx="1828800" cy="1457325"/>
            </a:xfrm>
            <a:custGeom>
              <a:avLst/>
              <a:gdLst/>
              <a:ahLst/>
              <a:cxnLst>
                <a:cxn ang="0">
                  <a:pos x="6" y="396"/>
                </a:cxn>
                <a:cxn ang="0">
                  <a:pos x="30" y="114"/>
                </a:cxn>
                <a:cxn ang="0">
                  <a:pos x="54" y="162"/>
                </a:cxn>
                <a:cxn ang="0">
                  <a:pos x="78" y="48"/>
                </a:cxn>
                <a:cxn ang="0">
                  <a:pos x="96" y="180"/>
                </a:cxn>
                <a:cxn ang="0">
                  <a:pos x="120" y="48"/>
                </a:cxn>
                <a:cxn ang="0">
                  <a:pos x="144" y="12"/>
                </a:cxn>
                <a:cxn ang="0">
                  <a:pos x="168" y="708"/>
                </a:cxn>
                <a:cxn ang="0">
                  <a:pos x="186" y="174"/>
                </a:cxn>
                <a:cxn ang="0">
                  <a:pos x="210" y="162"/>
                </a:cxn>
                <a:cxn ang="0">
                  <a:pos x="234" y="132"/>
                </a:cxn>
                <a:cxn ang="0">
                  <a:pos x="258" y="510"/>
                </a:cxn>
                <a:cxn ang="0">
                  <a:pos x="276" y="186"/>
                </a:cxn>
                <a:cxn ang="0">
                  <a:pos x="300" y="306"/>
                </a:cxn>
                <a:cxn ang="0">
                  <a:pos x="324" y="192"/>
                </a:cxn>
                <a:cxn ang="0">
                  <a:pos x="348" y="126"/>
                </a:cxn>
                <a:cxn ang="0">
                  <a:pos x="366" y="780"/>
                </a:cxn>
                <a:cxn ang="0">
                  <a:pos x="390" y="378"/>
                </a:cxn>
                <a:cxn ang="0">
                  <a:pos x="414" y="738"/>
                </a:cxn>
                <a:cxn ang="0">
                  <a:pos x="438" y="528"/>
                </a:cxn>
                <a:cxn ang="0">
                  <a:pos x="456" y="702"/>
                </a:cxn>
                <a:cxn ang="0">
                  <a:pos x="480" y="552"/>
                </a:cxn>
                <a:cxn ang="0">
                  <a:pos x="504" y="696"/>
                </a:cxn>
                <a:cxn ang="0">
                  <a:pos x="522" y="708"/>
                </a:cxn>
                <a:cxn ang="0">
                  <a:pos x="546" y="420"/>
                </a:cxn>
                <a:cxn ang="0">
                  <a:pos x="570" y="822"/>
                </a:cxn>
                <a:cxn ang="0">
                  <a:pos x="594" y="606"/>
                </a:cxn>
                <a:cxn ang="0">
                  <a:pos x="612" y="642"/>
                </a:cxn>
                <a:cxn ang="0">
                  <a:pos x="636" y="570"/>
                </a:cxn>
                <a:cxn ang="0">
                  <a:pos x="660" y="396"/>
                </a:cxn>
                <a:cxn ang="0">
                  <a:pos x="684" y="840"/>
                </a:cxn>
                <a:cxn ang="0">
                  <a:pos x="702" y="666"/>
                </a:cxn>
                <a:cxn ang="0">
                  <a:pos x="726" y="792"/>
                </a:cxn>
                <a:cxn ang="0">
                  <a:pos x="750" y="708"/>
                </a:cxn>
                <a:cxn ang="0">
                  <a:pos x="774" y="762"/>
                </a:cxn>
                <a:cxn ang="0">
                  <a:pos x="792" y="804"/>
                </a:cxn>
                <a:cxn ang="0">
                  <a:pos x="816" y="672"/>
                </a:cxn>
                <a:cxn ang="0">
                  <a:pos x="840" y="864"/>
                </a:cxn>
                <a:cxn ang="0">
                  <a:pos x="864" y="684"/>
                </a:cxn>
                <a:cxn ang="0">
                  <a:pos x="882" y="870"/>
                </a:cxn>
                <a:cxn ang="0">
                  <a:pos x="906" y="726"/>
                </a:cxn>
                <a:cxn ang="0">
                  <a:pos x="930" y="858"/>
                </a:cxn>
                <a:cxn ang="0">
                  <a:pos x="954" y="666"/>
                </a:cxn>
                <a:cxn ang="0">
                  <a:pos x="972" y="858"/>
                </a:cxn>
                <a:cxn ang="0">
                  <a:pos x="996" y="702"/>
                </a:cxn>
                <a:cxn ang="0">
                  <a:pos x="1020" y="858"/>
                </a:cxn>
                <a:cxn ang="0">
                  <a:pos x="1038" y="600"/>
                </a:cxn>
                <a:cxn ang="0">
                  <a:pos x="1062" y="828"/>
                </a:cxn>
                <a:cxn ang="0">
                  <a:pos x="1086" y="834"/>
                </a:cxn>
                <a:cxn ang="0">
                  <a:pos x="1110" y="558"/>
                </a:cxn>
                <a:cxn ang="0">
                  <a:pos x="1128" y="918"/>
                </a:cxn>
                <a:cxn ang="0">
                  <a:pos x="1152" y="642"/>
                </a:cxn>
              </a:cxnLst>
              <a:rect l="0" t="0" r="r" b="b"/>
              <a:pathLst>
                <a:path w="1152" h="918">
                  <a:moveTo>
                    <a:pt x="0" y="600"/>
                  </a:moveTo>
                  <a:lnTo>
                    <a:pt x="6" y="396"/>
                  </a:lnTo>
                  <a:lnTo>
                    <a:pt x="18" y="192"/>
                  </a:lnTo>
                  <a:lnTo>
                    <a:pt x="30" y="114"/>
                  </a:lnTo>
                  <a:lnTo>
                    <a:pt x="42" y="150"/>
                  </a:lnTo>
                  <a:lnTo>
                    <a:pt x="54" y="162"/>
                  </a:lnTo>
                  <a:lnTo>
                    <a:pt x="66" y="102"/>
                  </a:lnTo>
                  <a:lnTo>
                    <a:pt x="78" y="48"/>
                  </a:lnTo>
                  <a:lnTo>
                    <a:pt x="90" y="72"/>
                  </a:lnTo>
                  <a:lnTo>
                    <a:pt x="96" y="180"/>
                  </a:lnTo>
                  <a:lnTo>
                    <a:pt x="108" y="150"/>
                  </a:lnTo>
                  <a:lnTo>
                    <a:pt x="120" y="48"/>
                  </a:lnTo>
                  <a:lnTo>
                    <a:pt x="132" y="0"/>
                  </a:lnTo>
                  <a:lnTo>
                    <a:pt x="144" y="12"/>
                  </a:lnTo>
                  <a:lnTo>
                    <a:pt x="156" y="138"/>
                  </a:lnTo>
                  <a:lnTo>
                    <a:pt x="168" y="708"/>
                  </a:lnTo>
                  <a:lnTo>
                    <a:pt x="180" y="360"/>
                  </a:lnTo>
                  <a:lnTo>
                    <a:pt x="186" y="174"/>
                  </a:lnTo>
                  <a:lnTo>
                    <a:pt x="198" y="132"/>
                  </a:lnTo>
                  <a:lnTo>
                    <a:pt x="210" y="162"/>
                  </a:lnTo>
                  <a:lnTo>
                    <a:pt x="222" y="204"/>
                  </a:lnTo>
                  <a:lnTo>
                    <a:pt x="234" y="132"/>
                  </a:lnTo>
                  <a:lnTo>
                    <a:pt x="246" y="180"/>
                  </a:lnTo>
                  <a:lnTo>
                    <a:pt x="258" y="510"/>
                  </a:lnTo>
                  <a:lnTo>
                    <a:pt x="264" y="492"/>
                  </a:lnTo>
                  <a:lnTo>
                    <a:pt x="276" y="186"/>
                  </a:lnTo>
                  <a:lnTo>
                    <a:pt x="288" y="156"/>
                  </a:lnTo>
                  <a:lnTo>
                    <a:pt x="300" y="306"/>
                  </a:lnTo>
                  <a:lnTo>
                    <a:pt x="312" y="270"/>
                  </a:lnTo>
                  <a:lnTo>
                    <a:pt x="324" y="192"/>
                  </a:lnTo>
                  <a:lnTo>
                    <a:pt x="336" y="108"/>
                  </a:lnTo>
                  <a:lnTo>
                    <a:pt x="348" y="126"/>
                  </a:lnTo>
                  <a:lnTo>
                    <a:pt x="354" y="798"/>
                  </a:lnTo>
                  <a:lnTo>
                    <a:pt x="366" y="780"/>
                  </a:lnTo>
                  <a:lnTo>
                    <a:pt x="378" y="588"/>
                  </a:lnTo>
                  <a:lnTo>
                    <a:pt x="390" y="378"/>
                  </a:lnTo>
                  <a:lnTo>
                    <a:pt x="402" y="396"/>
                  </a:lnTo>
                  <a:lnTo>
                    <a:pt x="414" y="738"/>
                  </a:lnTo>
                  <a:lnTo>
                    <a:pt x="426" y="726"/>
                  </a:lnTo>
                  <a:lnTo>
                    <a:pt x="438" y="528"/>
                  </a:lnTo>
                  <a:lnTo>
                    <a:pt x="444" y="618"/>
                  </a:lnTo>
                  <a:lnTo>
                    <a:pt x="456" y="702"/>
                  </a:lnTo>
                  <a:lnTo>
                    <a:pt x="468" y="684"/>
                  </a:lnTo>
                  <a:lnTo>
                    <a:pt x="480" y="552"/>
                  </a:lnTo>
                  <a:lnTo>
                    <a:pt x="492" y="492"/>
                  </a:lnTo>
                  <a:lnTo>
                    <a:pt x="504" y="696"/>
                  </a:lnTo>
                  <a:lnTo>
                    <a:pt x="516" y="738"/>
                  </a:lnTo>
                  <a:lnTo>
                    <a:pt x="522" y="708"/>
                  </a:lnTo>
                  <a:lnTo>
                    <a:pt x="534" y="630"/>
                  </a:lnTo>
                  <a:lnTo>
                    <a:pt x="546" y="420"/>
                  </a:lnTo>
                  <a:lnTo>
                    <a:pt x="558" y="444"/>
                  </a:lnTo>
                  <a:lnTo>
                    <a:pt x="570" y="822"/>
                  </a:lnTo>
                  <a:lnTo>
                    <a:pt x="582" y="714"/>
                  </a:lnTo>
                  <a:lnTo>
                    <a:pt x="594" y="606"/>
                  </a:lnTo>
                  <a:lnTo>
                    <a:pt x="606" y="492"/>
                  </a:lnTo>
                  <a:lnTo>
                    <a:pt x="612" y="642"/>
                  </a:lnTo>
                  <a:lnTo>
                    <a:pt x="624" y="732"/>
                  </a:lnTo>
                  <a:lnTo>
                    <a:pt x="636" y="570"/>
                  </a:lnTo>
                  <a:lnTo>
                    <a:pt x="648" y="498"/>
                  </a:lnTo>
                  <a:lnTo>
                    <a:pt x="660" y="396"/>
                  </a:lnTo>
                  <a:lnTo>
                    <a:pt x="672" y="798"/>
                  </a:lnTo>
                  <a:lnTo>
                    <a:pt x="684" y="840"/>
                  </a:lnTo>
                  <a:lnTo>
                    <a:pt x="696" y="726"/>
                  </a:lnTo>
                  <a:lnTo>
                    <a:pt x="702" y="666"/>
                  </a:lnTo>
                  <a:lnTo>
                    <a:pt x="714" y="672"/>
                  </a:lnTo>
                  <a:lnTo>
                    <a:pt x="726" y="792"/>
                  </a:lnTo>
                  <a:lnTo>
                    <a:pt x="738" y="810"/>
                  </a:lnTo>
                  <a:lnTo>
                    <a:pt x="750" y="708"/>
                  </a:lnTo>
                  <a:lnTo>
                    <a:pt x="762" y="666"/>
                  </a:lnTo>
                  <a:lnTo>
                    <a:pt x="774" y="762"/>
                  </a:lnTo>
                  <a:lnTo>
                    <a:pt x="780" y="846"/>
                  </a:lnTo>
                  <a:lnTo>
                    <a:pt x="792" y="804"/>
                  </a:lnTo>
                  <a:lnTo>
                    <a:pt x="804" y="630"/>
                  </a:lnTo>
                  <a:lnTo>
                    <a:pt x="816" y="672"/>
                  </a:lnTo>
                  <a:lnTo>
                    <a:pt x="828" y="828"/>
                  </a:lnTo>
                  <a:lnTo>
                    <a:pt x="840" y="864"/>
                  </a:lnTo>
                  <a:lnTo>
                    <a:pt x="852" y="726"/>
                  </a:lnTo>
                  <a:lnTo>
                    <a:pt x="864" y="684"/>
                  </a:lnTo>
                  <a:lnTo>
                    <a:pt x="870" y="798"/>
                  </a:lnTo>
                  <a:lnTo>
                    <a:pt x="882" y="870"/>
                  </a:lnTo>
                  <a:lnTo>
                    <a:pt x="894" y="816"/>
                  </a:lnTo>
                  <a:lnTo>
                    <a:pt x="906" y="726"/>
                  </a:lnTo>
                  <a:lnTo>
                    <a:pt x="918" y="762"/>
                  </a:lnTo>
                  <a:lnTo>
                    <a:pt x="930" y="858"/>
                  </a:lnTo>
                  <a:lnTo>
                    <a:pt x="942" y="846"/>
                  </a:lnTo>
                  <a:lnTo>
                    <a:pt x="954" y="666"/>
                  </a:lnTo>
                  <a:lnTo>
                    <a:pt x="960" y="780"/>
                  </a:lnTo>
                  <a:lnTo>
                    <a:pt x="972" y="858"/>
                  </a:lnTo>
                  <a:lnTo>
                    <a:pt x="984" y="786"/>
                  </a:lnTo>
                  <a:lnTo>
                    <a:pt x="996" y="702"/>
                  </a:lnTo>
                  <a:lnTo>
                    <a:pt x="1008" y="756"/>
                  </a:lnTo>
                  <a:lnTo>
                    <a:pt x="1020" y="858"/>
                  </a:lnTo>
                  <a:lnTo>
                    <a:pt x="1032" y="828"/>
                  </a:lnTo>
                  <a:lnTo>
                    <a:pt x="1038" y="600"/>
                  </a:lnTo>
                  <a:lnTo>
                    <a:pt x="1050" y="612"/>
                  </a:lnTo>
                  <a:lnTo>
                    <a:pt x="1062" y="828"/>
                  </a:lnTo>
                  <a:lnTo>
                    <a:pt x="1074" y="816"/>
                  </a:lnTo>
                  <a:lnTo>
                    <a:pt x="1086" y="834"/>
                  </a:lnTo>
                  <a:lnTo>
                    <a:pt x="1098" y="738"/>
                  </a:lnTo>
                  <a:lnTo>
                    <a:pt x="1110" y="558"/>
                  </a:lnTo>
                  <a:lnTo>
                    <a:pt x="1122" y="828"/>
                  </a:lnTo>
                  <a:lnTo>
                    <a:pt x="1128" y="918"/>
                  </a:lnTo>
                  <a:lnTo>
                    <a:pt x="1140" y="810"/>
                  </a:lnTo>
                  <a:lnTo>
                    <a:pt x="1152" y="64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2" name="Freeform 98"/>
            <p:cNvSpPr>
              <a:spLocks/>
            </p:cNvSpPr>
            <p:nvPr/>
          </p:nvSpPr>
          <p:spPr bwMode="auto">
            <a:xfrm>
              <a:off x="7967663" y="5121275"/>
              <a:ext cx="85725" cy="1588"/>
            </a:xfrm>
            <a:custGeom>
              <a:avLst/>
              <a:gdLst/>
              <a:ahLst/>
              <a:cxnLst>
                <a:cxn ang="0">
                  <a:pos x="0" y="0"/>
                </a:cxn>
                <a:cxn ang="0">
                  <a:pos x="12" y="0"/>
                </a:cxn>
                <a:cxn ang="0">
                  <a:pos x="24" y="0"/>
                </a:cxn>
                <a:cxn ang="0">
                  <a:pos x="30" y="0"/>
                </a:cxn>
                <a:cxn ang="0">
                  <a:pos x="42" y="0"/>
                </a:cxn>
                <a:cxn ang="0">
                  <a:pos x="54" y="0"/>
                </a:cxn>
              </a:cxnLst>
              <a:rect l="0" t="0" r="r" b="b"/>
              <a:pathLst>
                <a:path w="54">
                  <a:moveTo>
                    <a:pt x="0" y="0"/>
                  </a:moveTo>
                  <a:lnTo>
                    <a:pt x="12" y="0"/>
                  </a:lnTo>
                  <a:lnTo>
                    <a:pt x="24" y="0"/>
                  </a:lnTo>
                  <a:lnTo>
                    <a:pt x="30" y="0"/>
                  </a:lnTo>
                  <a:lnTo>
                    <a:pt x="42" y="0"/>
                  </a:lnTo>
                  <a:lnTo>
                    <a:pt x="54" y="0"/>
                  </a:lnTo>
                </a:path>
              </a:pathLst>
            </a:cu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6" name="Freeform 102"/>
            <p:cNvSpPr>
              <a:spLocks/>
            </p:cNvSpPr>
            <p:nvPr/>
          </p:nvSpPr>
          <p:spPr bwMode="auto">
            <a:xfrm>
              <a:off x="7967663" y="4921250"/>
              <a:ext cx="85725" cy="1588"/>
            </a:xfrm>
            <a:custGeom>
              <a:avLst/>
              <a:gdLst/>
              <a:ahLst/>
              <a:cxnLst>
                <a:cxn ang="0">
                  <a:pos x="0" y="0"/>
                </a:cxn>
                <a:cxn ang="0">
                  <a:pos x="12" y="0"/>
                </a:cxn>
                <a:cxn ang="0">
                  <a:pos x="24" y="0"/>
                </a:cxn>
                <a:cxn ang="0">
                  <a:pos x="30" y="0"/>
                </a:cxn>
                <a:cxn ang="0">
                  <a:pos x="42" y="0"/>
                </a:cxn>
                <a:cxn ang="0">
                  <a:pos x="54" y="0"/>
                </a:cxn>
              </a:cxnLst>
              <a:rect l="0" t="0" r="r" b="b"/>
              <a:pathLst>
                <a:path w="54">
                  <a:moveTo>
                    <a:pt x="0" y="0"/>
                  </a:moveTo>
                  <a:lnTo>
                    <a:pt x="12" y="0"/>
                  </a:lnTo>
                  <a:lnTo>
                    <a:pt x="24" y="0"/>
                  </a:lnTo>
                  <a:lnTo>
                    <a:pt x="30" y="0"/>
                  </a:lnTo>
                  <a:lnTo>
                    <a:pt x="42" y="0"/>
                  </a:lnTo>
                  <a:lnTo>
                    <a:pt x="54" y="0"/>
                  </a:lnTo>
                </a:path>
              </a:pathLst>
            </a:custGeom>
            <a:noFill/>
            <a:ln w="1905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7" name="Freeform 103"/>
            <p:cNvSpPr>
              <a:spLocks/>
            </p:cNvSpPr>
            <p:nvPr/>
          </p:nvSpPr>
          <p:spPr bwMode="auto">
            <a:xfrm>
              <a:off x="1176337" y="3435350"/>
              <a:ext cx="2266950" cy="447675"/>
            </a:xfrm>
            <a:custGeom>
              <a:avLst/>
              <a:gdLst/>
              <a:ahLst/>
              <a:cxnLst>
                <a:cxn ang="0">
                  <a:pos x="24" y="192"/>
                </a:cxn>
                <a:cxn ang="0">
                  <a:pos x="60" y="234"/>
                </a:cxn>
                <a:cxn ang="0">
                  <a:pos x="90" y="210"/>
                </a:cxn>
                <a:cxn ang="0">
                  <a:pos x="126" y="198"/>
                </a:cxn>
                <a:cxn ang="0">
                  <a:pos x="162" y="150"/>
                </a:cxn>
                <a:cxn ang="0">
                  <a:pos x="192" y="204"/>
                </a:cxn>
                <a:cxn ang="0">
                  <a:pos x="228" y="180"/>
                </a:cxn>
                <a:cxn ang="0">
                  <a:pos x="258" y="156"/>
                </a:cxn>
                <a:cxn ang="0">
                  <a:pos x="294" y="120"/>
                </a:cxn>
                <a:cxn ang="0">
                  <a:pos x="330" y="108"/>
                </a:cxn>
                <a:cxn ang="0">
                  <a:pos x="360" y="102"/>
                </a:cxn>
                <a:cxn ang="0">
                  <a:pos x="396" y="78"/>
                </a:cxn>
                <a:cxn ang="0">
                  <a:pos x="426" y="72"/>
                </a:cxn>
                <a:cxn ang="0">
                  <a:pos x="462" y="120"/>
                </a:cxn>
                <a:cxn ang="0">
                  <a:pos x="498" y="78"/>
                </a:cxn>
                <a:cxn ang="0">
                  <a:pos x="528" y="42"/>
                </a:cxn>
                <a:cxn ang="0">
                  <a:pos x="564" y="6"/>
                </a:cxn>
                <a:cxn ang="0">
                  <a:pos x="594" y="6"/>
                </a:cxn>
                <a:cxn ang="0">
                  <a:pos x="630" y="6"/>
                </a:cxn>
                <a:cxn ang="0">
                  <a:pos x="666" y="18"/>
                </a:cxn>
                <a:cxn ang="0">
                  <a:pos x="696" y="60"/>
                </a:cxn>
                <a:cxn ang="0">
                  <a:pos x="732" y="78"/>
                </a:cxn>
                <a:cxn ang="0">
                  <a:pos x="768" y="66"/>
                </a:cxn>
                <a:cxn ang="0">
                  <a:pos x="798" y="18"/>
                </a:cxn>
                <a:cxn ang="0">
                  <a:pos x="834" y="114"/>
                </a:cxn>
                <a:cxn ang="0">
                  <a:pos x="864" y="78"/>
                </a:cxn>
                <a:cxn ang="0">
                  <a:pos x="900" y="150"/>
                </a:cxn>
                <a:cxn ang="0">
                  <a:pos x="936" y="252"/>
                </a:cxn>
                <a:cxn ang="0">
                  <a:pos x="966" y="108"/>
                </a:cxn>
                <a:cxn ang="0">
                  <a:pos x="1002" y="114"/>
                </a:cxn>
                <a:cxn ang="0">
                  <a:pos x="1032" y="186"/>
                </a:cxn>
                <a:cxn ang="0">
                  <a:pos x="1068" y="180"/>
                </a:cxn>
                <a:cxn ang="0">
                  <a:pos x="1104" y="138"/>
                </a:cxn>
                <a:cxn ang="0">
                  <a:pos x="1134" y="180"/>
                </a:cxn>
                <a:cxn ang="0">
                  <a:pos x="1170" y="162"/>
                </a:cxn>
                <a:cxn ang="0">
                  <a:pos x="1200" y="102"/>
                </a:cxn>
                <a:cxn ang="0">
                  <a:pos x="1236" y="132"/>
                </a:cxn>
                <a:cxn ang="0">
                  <a:pos x="1272" y="96"/>
                </a:cxn>
                <a:cxn ang="0">
                  <a:pos x="1302" y="96"/>
                </a:cxn>
                <a:cxn ang="0">
                  <a:pos x="1338" y="84"/>
                </a:cxn>
                <a:cxn ang="0">
                  <a:pos x="1374" y="54"/>
                </a:cxn>
                <a:cxn ang="0">
                  <a:pos x="1404" y="48"/>
                </a:cxn>
              </a:cxnLst>
              <a:rect l="0" t="0" r="r" b="b"/>
              <a:pathLst>
                <a:path w="1428" h="282">
                  <a:moveTo>
                    <a:pt x="0" y="240"/>
                  </a:moveTo>
                  <a:lnTo>
                    <a:pt x="12" y="228"/>
                  </a:lnTo>
                  <a:lnTo>
                    <a:pt x="24" y="192"/>
                  </a:lnTo>
                  <a:lnTo>
                    <a:pt x="36" y="168"/>
                  </a:lnTo>
                  <a:lnTo>
                    <a:pt x="48" y="180"/>
                  </a:lnTo>
                  <a:lnTo>
                    <a:pt x="60" y="234"/>
                  </a:lnTo>
                  <a:lnTo>
                    <a:pt x="72" y="174"/>
                  </a:lnTo>
                  <a:lnTo>
                    <a:pt x="78" y="198"/>
                  </a:lnTo>
                  <a:lnTo>
                    <a:pt x="90" y="210"/>
                  </a:lnTo>
                  <a:lnTo>
                    <a:pt x="102" y="204"/>
                  </a:lnTo>
                  <a:lnTo>
                    <a:pt x="114" y="198"/>
                  </a:lnTo>
                  <a:lnTo>
                    <a:pt x="126" y="198"/>
                  </a:lnTo>
                  <a:lnTo>
                    <a:pt x="138" y="204"/>
                  </a:lnTo>
                  <a:lnTo>
                    <a:pt x="150" y="156"/>
                  </a:lnTo>
                  <a:lnTo>
                    <a:pt x="162" y="150"/>
                  </a:lnTo>
                  <a:lnTo>
                    <a:pt x="168" y="216"/>
                  </a:lnTo>
                  <a:lnTo>
                    <a:pt x="180" y="180"/>
                  </a:lnTo>
                  <a:lnTo>
                    <a:pt x="192" y="204"/>
                  </a:lnTo>
                  <a:lnTo>
                    <a:pt x="204" y="210"/>
                  </a:lnTo>
                  <a:lnTo>
                    <a:pt x="216" y="174"/>
                  </a:lnTo>
                  <a:lnTo>
                    <a:pt x="228" y="180"/>
                  </a:lnTo>
                  <a:lnTo>
                    <a:pt x="240" y="174"/>
                  </a:lnTo>
                  <a:lnTo>
                    <a:pt x="252" y="210"/>
                  </a:lnTo>
                  <a:lnTo>
                    <a:pt x="258" y="156"/>
                  </a:lnTo>
                  <a:lnTo>
                    <a:pt x="270" y="180"/>
                  </a:lnTo>
                  <a:lnTo>
                    <a:pt x="282" y="168"/>
                  </a:lnTo>
                  <a:lnTo>
                    <a:pt x="294" y="120"/>
                  </a:lnTo>
                  <a:lnTo>
                    <a:pt x="306" y="108"/>
                  </a:lnTo>
                  <a:lnTo>
                    <a:pt x="318" y="78"/>
                  </a:lnTo>
                  <a:lnTo>
                    <a:pt x="330" y="108"/>
                  </a:lnTo>
                  <a:lnTo>
                    <a:pt x="336" y="84"/>
                  </a:lnTo>
                  <a:lnTo>
                    <a:pt x="348" y="90"/>
                  </a:lnTo>
                  <a:lnTo>
                    <a:pt x="360" y="102"/>
                  </a:lnTo>
                  <a:lnTo>
                    <a:pt x="372" y="84"/>
                  </a:lnTo>
                  <a:lnTo>
                    <a:pt x="384" y="96"/>
                  </a:lnTo>
                  <a:lnTo>
                    <a:pt x="396" y="78"/>
                  </a:lnTo>
                  <a:lnTo>
                    <a:pt x="408" y="84"/>
                  </a:lnTo>
                  <a:lnTo>
                    <a:pt x="420" y="60"/>
                  </a:lnTo>
                  <a:lnTo>
                    <a:pt x="426" y="72"/>
                  </a:lnTo>
                  <a:lnTo>
                    <a:pt x="438" y="108"/>
                  </a:lnTo>
                  <a:lnTo>
                    <a:pt x="450" y="90"/>
                  </a:lnTo>
                  <a:lnTo>
                    <a:pt x="462" y="120"/>
                  </a:lnTo>
                  <a:lnTo>
                    <a:pt x="474" y="138"/>
                  </a:lnTo>
                  <a:lnTo>
                    <a:pt x="486" y="90"/>
                  </a:lnTo>
                  <a:lnTo>
                    <a:pt x="498" y="78"/>
                  </a:lnTo>
                  <a:lnTo>
                    <a:pt x="510" y="48"/>
                  </a:lnTo>
                  <a:lnTo>
                    <a:pt x="516" y="12"/>
                  </a:lnTo>
                  <a:lnTo>
                    <a:pt x="528" y="42"/>
                  </a:lnTo>
                  <a:lnTo>
                    <a:pt x="540" y="18"/>
                  </a:lnTo>
                  <a:lnTo>
                    <a:pt x="552" y="18"/>
                  </a:lnTo>
                  <a:lnTo>
                    <a:pt x="564" y="6"/>
                  </a:lnTo>
                  <a:lnTo>
                    <a:pt x="576" y="12"/>
                  </a:lnTo>
                  <a:lnTo>
                    <a:pt x="588" y="24"/>
                  </a:lnTo>
                  <a:lnTo>
                    <a:pt x="594" y="6"/>
                  </a:lnTo>
                  <a:lnTo>
                    <a:pt x="606" y="12"/>
                  </a:lnTo>
                  <a:lnTo>
                    <a:pt x="618" y="24"/>
                  </a:lnTo>
                  <a:lnTo>
                    <a:pt x="630" y="6"/>
                  </a:lnTo>
                  <a:lnTo>
                    <a:pt x="642" y="24"/>
                  </a:lnTo>
                  <a:lnTo>
                    <a:pt x="654" y="18"/>
                  </a:lnTo>
                  <a:lnTo>
                    <a:pt x="666" y="18"/>
                  </a:lnTo>
                  <a:lnTo>
                    <a:pt x="678" y="24"/>
                  </a:lnTo>
                  <a:lnTo>
                    <a:pt x="684" y="24"/>
                  </a:lnTo>
                  <a:lnTo>
                    <a:pt x="696" y="60"/>
                  </a:lnTo>
                  <a:lnTo>
                    <a:pt x="708" y="36"/>
                  </a:lnTo>
                  <a:lnTo>
                    <a:pt x="720" y="42"/>
                  </a:lnTo>
                  <a:lnTo>
                    <a:pt x="732" y="78"/>
                  </a:lnTo>
                  <a:lnTo>
                    <a:pt x="744" y="66"/>
                  </a:lnTo>
                  <a:lnTo>
                    <a:pt x="756" y="72"/>
                  </a:lnTo>
                  <a:lnTo>
                    <a:pt x="768" y="66"/>
                  </a:lnTo>
                  <a:lnTo>
                    <a:pt x="774" y="78"/>
                  </a:lnTo>
                  <a:lnTo>
                    <a:pt x="786" y="48"/>
                  </a:lnTo>
                  <a:lnTo>
                    <a:pt x="798" y="18"/>
                  </a:lnTo>
                  <a:lnTo>
                    <a:pt x="810" y="0"/>
                  </a:lnTo>
                  <a:lnTo>
                    <a:pt x="822" y="114"/>
                  </a:lnTo>
                  <a:lnTo>
                    <a:pt x="834" y="114"/>
                  </a:lnTo>
                  <a:lnTo>
                    <a:pt x="846" y="114"/>
                  </a:lnTo>
                  <a:lnTo>
                    <a:pt x="852" y="78"/>
                  </a:lnTo>
                  <a:lnTo>
                    <a:pt x="864" y="78"/>
                  </a:lnTo>
                  <a:lnTo>
                    <a:pt x="876" y="72"/>
                  </a:lnTo>
                  <a:lnTo>
                    <a:pt x="888" y="60"/>
                  </a:lnTo>
                  <a:lnTo>
                    <a:pt x="900" y="150"/>
                  </a:lnTo>
                  <a:lnTo>
                    <a:pt x="912" y="156"/>
                  </a:lnTo>
                  <a:lnTo>
                    <a:pt x="924" y="174"/>
                  </a:lnTo>
                  <a:lnTo>
                    <a:pt x="936" y="252"/>
                  </a:lnTo>
                  <a:lnTo>
                    <a:pt x="942" y="162"/>
                  </a:lnTo>
                  <a:lnTo>
                    <a:pt x="954" y="138"/>
                  </a:lnTo>
                  <a:lnTo>
                    <a:pt x="966" y="108"/>
                  </a:lnTo>
                  <a:lnTo>
                    <a:pt x="978" y="126"/>
                  </a:lnTo>
                  <a:lnTo>
                    <a:pt x="990" y="102"/>
                  </a:lnTo>
                  <a:lnTo>
                    <a:pt x="1002" y="114"/>
                  </a:lnTo>
                  <a:lnTo>
                    <a:pt x="1014" y="192"/>
                  </a:lnTo>
                  <a:lnTo>
                    <a:pt x="1026" y="156"/>
                  </a:lnTo>
                  <a:lnTo>
                    <a:pt x="1032" y="186"/>
                  </a:lnTo>
                  <a:lnTo>
                    <a:pt x="1044" y="282"/>
                  </a:lnTo>
                  <a:lnTo>
                    <a:pt x="1056" y="198"/>
                  </a:lnTo>
                  <a:lnTo>
                    <a:pt x="1068" y="180"/>
                  </a:lnTo>
                  <a:lnTo>
                    <a:pt x="1080" y="156"/>
                  </a:lnTo>
                  <a:lnTo>
                    <a:pt x="1092" y="162"/>
                  </a:lnTo>
                  <a:lnTo>
                    <a:pt x="1104" y="138"/>
                  </a:lnTo>
                  <a:lnTo>
                    <a:pt x="1116" y="150"/>
                  </a:lnTo>
                  <a:lnTo>
                    <a:pt x="1122" y="216"/>
                  </a:lnTo>
                  <a:lnTo>
                    <a:pt x="1134" y="180"/>
                  </a:lnTo>
                  <a:lnTo>
                    <a:pt x="1146" y="204"/>
                  </a:lnTo>
                  <a:lnTo>
                    <a:pt x="1158" y="228"/>
                  </a:lnTo>
                  <a:lnTo>
                    <a:pt x="1170" y="162"/>
                  </a:lnTo>
                  <a:lnTo>
                    <a:pt x="1182" y="132"/>
                  </a:lnTo>
                  <a:lnTo>
                    <a:pt x="1194" y="78"/>
                  </a:lnTo>
                  <a:lnTo>
                    <a:pt x="1200" y="102"/>
                  </a:lnTo>
                  <a:lnTo>
                    <a:pt x="1212" y="84"/>
                  </a:lnTo>
                  <a:lnTo>
                    <a:pt x="1224" y="78"/>
                  </a:lnTo>
                  <a:lnTo>
                    <a:pt x="1236" y="132"/>
                  </a:lnTo>
                  <a:lnTo>
                    <a:pt x="1248" y="102"/>
                  </a:lnTo>
                  <a:lnTo>
                    <a:pt x="1260" y="90"/>
                  </a:lnTo>
                  <a:lnTo>
                    <a:pt x="1272" y="96"/>
                  </a:lnTo>
                  <a:lnTo>
                    <a:pt x="1284" y="114"/>
                  </a:lnTo>
                  <a:lnTo>
                    <a:pt x="1290" y="84"/>
                  </a:lnTo>
                  <a:lnTo>
                    <a:pt x="1302" y="96"/>
                  </a:lnTo>
                  <a:lnTo>
                    <a:pt x="1314" y="84"/>
                  </a:lnTo>
                  <a:lnTo>
                    <a:pt x="1326" y="114"/>
                  </a:lnTo>
                  <a:lnTo>
                    <a:pt x="1338" y="84"/>
                  </a:lnTo>
                  <a:lnTo>
                    <a:pt x="1350" y="78"/>
                  </a:lnTo>
                  <a:lnTo>
                    <a:pt x="1362" y="78"/>
                  </a:lnTo>
                  <a:lnTo>
                    <a:pt x="1374" y="54"/>
                  </a:lnTo>
                  <a:lnTo>
                    <a:pt x="1380" y="54"/>
                  </a:lnTo>
                  <a:lnTo>
                    <a:pt x="1392" y="12"/>
                  </a:lnTo>
                  <a:lnTo>
                    <a:pt x="1404" y="48"/>
                  </a:lnTo>
                  <a:lnTo>
                    <a:pt x="1416" y="18"/>
                  </a:lnTo>
                  <a:lnTo>
                    <a:pt x="1428" y="3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8" name="Freeform 104"/>
            <p:cNvSpPr>
              <a:spLocks/>
            </p:cNvSpPr>
            <p:nvPr/>
          </p:nvSpPr>
          <p:spPr bwMode="auto">
            <a:xfrm>
              <a:off x="3443287" y="3330575"/>
              <a:ext cx="2257425" cy="533400"/>
            </a:xfrm>
            <a:custGeom>
              <a:avLst/>
              <a:gdLst/>
              <a:ahLst/>
              <a:cxnLst>
                <a:cxn ang="0">
                  <a:pos x="24" y="84"/>
                </a:cxn>
                <a:cxn ang="0">
                  <a:pos x="54" y="78"/>
                </a:cxn>
                <a:cxn ang="0">
                  <a:pos x="90" y="66"/>
                </a:cxn>
                <a:cxn ang="0">
                  <a:pos x="120" y="72"/>
                </a:cxn>
                <a:cxn ang="0">
                  <a:pos x="156" y="54"/>
                </a:cxn>
                <a:cxn ang="0">
                  <a:pos x="192" y="54"/>
                </a:cxn>
                <a:cxn ang="0">
                  <a:pos x="222" y="60"/>
                </a:cxn>
                <a:cxn ang="0">
                  <a:pos x="258" y="78"/>
                </a:cxn>
                <a:cxn ang="0">
                  <a:pos x="288" y="54"/>
                </a:cxn>
                <a:cxn ang="0">
                  <a:pos x="324" y="24"/>
                </a:cxn>
                <a:cxn ang="0">
                  <a:pos x="360" y="24"/>
                </a:cxn>
                <a:cxn ang="0">
                  <a:pos x="390" y="30"/>
                </a:cxn>
                <a:cxn ang="0">
                  <a:pos x="426" y="174"/>
                </a:cxn>
                <a:cxn ang="0">
                  <a:pos x="462" y="108"/>
                </a:cxn>
                <a:cxn ang="0">
                  <a:pos x="492" y="48"/>
                </a:cxn>
                <a:cxn ang="0">
                  <a:pos x="528" y="210"/>
                </a:cxn>
                <a:cxn ang="0">
                  <a:pos x="558" y="126"/>
                </a:cxn>
                <a:cxn ang="0">
                  <a:pos x="594" y="144"/>
                </a:cxn>
                <a:cxn ang="0">
                  <a:pos x="630" y="234"/>
                </a:cxn>
                <a:cxn ang="0">
                  <a:pos x="660" y="192"/>
                </a:cxn>
                <a:cxn ang="0">
                  <a:pos x="696" y="240"/>
                </a:cxn>
                <a:cxn ang="0">
                  <a:pos x="726" y="252"/>
                </a:cxn>
                <a:cxn ang="0">
                  <a:pos x="762" y="240"/>
                </a:cxn>
                <a:cxn ang="0">
                  <a:pos x="798" y="240"/>
                </a:cxn>
                <a:cxn ang="0">
                  <a:pos x="828" y="192"/>
                </a:cxn>
                <a:cxn ang="0">
                  <a:pos x="864" y="234"/>
                </a:cxn>
                <a:cxn ang="0">
                  <a:pos x="894" y="240"/>
                </a:cxn>
                <a:cxn ang="0">
                  <a:pos x="930" y="270"/>
                </a:cxn>
                <a:cxn ang="0">
                  <a:pos x="966" y="312"/>
                </a:cxn>
                <a:cxn ang="0">
                  <a:pos x="996" y="288"/>
                </a:cxn>
                <a:cxn ang="0">
                  <a:pos x="1032" y="330"/>
                </a:cxn>
                <a:cxn ang="0">
                  <a:pos x="1068" y="264"/>
                </a:cxn>
                <a:cxn ang="0">
                  <a:pos x="1098" y="126"/>
                </a:cxn>
                <a:cxn ang="0">
                  <a:pos x="1134" y="150"/>
                </a:cxn>
                <a:cxn ang="0">
                  <a:pos x="1164" y="162"/>
                </a:cxn>
                <a:cxn ang="0">
                  <a:pos x="1200" y="168"/>
                </a:cxn>
                <a:cxn ang="0">
                  <a:pos x="1236" y="144"/>
                </a:cxn>
                <a:cxn ang="0">
                  <a:pos x="1266" y="114"/>
                </a:cxn>
                <a:cxn ang="0">
                  <a:pos x="1302" y="78"/>
                </a:cxn>
                <a:cxn ang="0">
                  <a:pos x="1332" y="66"/>
                </a:cxn>
                <a:cxn ang="0">
                  <a:pos x="1368" y="102"/>
                </a:cxn>
                <a:cxn ang="0">
                  <a:pos x="1404" y="66"/>
                </a:cxn>
              </a:cxnLst>
              <a:rect l="0" t="0" r="r" b="b"/>
              <a:pathLst>
                <a:path w="1422" h="336">
                  <a:moveTo>
                    <a:pt x="0" y="102"/>
                  </a:moveTo>
                  <a:lnTo>
                    <a:pt x="12" y="108"/>
                  </a:lnTo>
                  <a:lnTo>
                    <a:pt x="24" y="84"/>
                  </a:lnTo>
                  <a:lnTo>
                    <a:pt x="30" y="90"/>
                  </a:lnTo>
                  <a:lnTo>
                    <a:pt x="42" y="78"/>
                  </a:lnTo>
                  <a:lnTo>
                    <a:pt x="54" y="78"/>
                  </a:lnTo>
                  <a:lnTo>
                    <a:pt x="66" y="60"/>
                  </a:lnTo>
                  <a:lnTo>
                    <a:pt x="78" y="18"/>
                  </a:lnTo>
                  <a:lnTo>
                    <a:pt x="90" y="66"/>
                  </a:lnTo>
                  <a:lnTo>
                    <a:pt x="102" y="42"/>
                  </a:lnTo>
                  <a:lnTo>
                    <a:pt x="114" y="54"/>
                  </a:lnTo>
                  <a:lnTo>
                    <a:pt x="120" y="72"/>
                  </a:lnTo>
                  <a:lnTo>
                    <a:pt x="132" y="42"/>
                  </a:lnTo>
                  <a:lnTo>
                    <a:pt x="144" y="60"/>
                  </a:lnTo>
                  <a:lnTo>
                    <a:pt x="156" y="54"/>
                  </a:lnTo>
                  <a:lnTo>
                    <a:pt x="168" y="78"/>
                  </a:lnTo>
                  <a:lnTo>
                    <a:pt x="180" y="66"/>
                  </a:lnTo>
                  <a:lnTo>
                    <a:pt x="192" y="54"/>
                  </a:lnTo>
                  <a:lnTo>
                    <a:pt x="204" y="102"/>
                  </a:lnTo>
                  <a:lnTo>
                    <a:pt x="210" y="66"/>
                  </a:lnTo>
                  <a:lnTo>
                    <a:pt x="222" y="60"/>
                  </a:lnTo>
                  <a:lnTo>
                    <a:pt x="234" y="78"/>
                  </a:lnTo>
                  <a:lnTo>
                    <a:pt x="246" y="48"/>
                  </a:lnTo>
                  <a:lnTo>
                    <a:pt x="258" y="78"/>
                  </a:lnTo>
                  <a:lnTo>
                    <a:pt x="270" y="42"/>
                  </a:lnTo>
                  <a:lnTo>
                    <a:pt x="282" y="30"/>
                  </a:lnTo>
                  <a:lnTo>
                    <a:pt x="288" y="54"/>
                  </a:lnTo>
                  <a:lnTo>
                    <a:pt x="300" y="24"/>
                  </a:lnTo>
                  <a:lnTo>
                    <a:pt x="312" y="12"/>
                  </a:lnTo>
                  <a:lnTo>
                    <a:pt x="324" y="24"/>
                  </a:lnTo>
                  <a:lnTo>
                    <a:pt x="336" y="30"/>
                  </a:lnTo>
                  <a:lnTo>
                    <a:pt x="348" y="36"/>
                  </a:lnTo>
                  <a:lnTo>
                    <a:pt x="360" y="24"/>
                  </a:lnTo>
                  <a:lnTo>
                    <a:pt x="372" y="0"/>
                  </a:lnTo>
                  <a:lnTo>
                    <a:pt x="378" y="54"/>
                  </a:lnTo>
                  <a:lnTo>
                    <a:pt x="390" y="30"/>
                  </a:lnTo>
                  <a:lnTo>
                    <a:pt x="402" y="30"/>
                  </a:lnTo>
                  <a:lnTo>
                    <a:pt x="414" y="66"/>
                  </a:lnTo>
                  <a:lnTo>
                    <a:pt x="426" y="174"/>
                  </a:lnTo>
                  <a:lnTo>
                    <a:pt x="438" y="108"/>
                  </a:lnTo>
                  <a:lnTo>
                    <a:pt x="450" y="102"/>
                  </a:lnTo>
                  <a:lnTo>
                    <a:pt x="462" y="108"/>
                  </a:lnTo>
                  <a:lnTo>
                    <a:pt x="468" y="84"/>
                  </a:lnTo>
                  <a:lnTo>
                    <a:pt x="480" y="36"/>
                  </a:lnTo>
                  <a:lnTo>
                    <a:pt x="492" y="48"/>
                  </a:lnTo>
                  <a:lnTo>
                    <a:pt x="504" y="156"/>
                  </a:lnTo>
                  <a:lnTo>
                    <a:pt x="516" y="324"/>
                  </a:lnTo>
                  <a:lnTo>
                    <a:pt x="528" y="210"/>
                  </a:lnTo>
                  <a:lnTo>
                    <a:pt x="540" y="138"/>
                  </a:lnTo>
                  <a:lnTo>
                    <a:pt x="546" y="180"/>
                  </a:lnTo>
                  <a:lnTo>
                    <a:pt x="558" y="126"/>
                  </a:lnTo>
                  <a:lnTo>
                    <a:pt x="570" y="138"/>
                  </a:lnTo>
                  <a:lnTo>
                    <a:pt x="582" y="120"/>
                  </a:lnTo>
                  <a:lnTo>
                    <a:pt x="594" y="144"/>
                  </a:lnTo>
                  <a:lnTo>
                    <a:pt x="606" y="156"/>
                  </a:lnTo>
                  <a:lnTo>
                    <a:pt x="618" y="186"/>
                  </a:lnTo>
                  <a:lnTo>
                    <a:pt x="630" y="234"/>
                  </a:lnTo>
                  <a:lnTo>
                    <a:pt x="636" y="168"/>
                  </a:lnTo>
                  <a:lnTo>
                    <a:pt x="648" y="162"/>
                  </a:lnTo>
                  <a:lnTo>
                    <a:pt x="660" y="192"/>
                  </a:lnTo>
                  <a:lnTo>
                    <a:pt x="672" y="162"/>
                  </a:lnTo>
                  <a:lnTo>
                    <a:pt x="684" y="180"/>
                  </a:lnTo>
                  <a:lnTo>
                    <a:pt x="696" y="240"/>
                  </a:lnTo>
                  <a:lnTo>
                    <a:pt x="708" y="240"/>
                  </a:lnTo>
                  <a:lnTo>
                    <a:pt x="720" y="210"/>
                  </a:lnTo>
                  <a:lnTo>
                    <a:pt x="726" y="252"/>
                  </a:lnTo>
                  <a:lnTo>
                    <a:pt x="738" y="336"/>
                  </a:lnTo>
                  <a:lnTo>
                    <a:pt x="750" y="246"/>
                  </a:lnTo>
                  <a:lnTo>
                    <a:pt x="762" y="240"/>
                  </a:lnTo>
                  <a:lnTo>
                    <a:pt x="774" y="258"/>
                  </a:lnTo>
                  <a:lnTo>
                    <a:pt x="786" y="222"/>
                  </a:lnTo>
                  <a:lnTo>
                    <a:pt x="798" y="240"/>
                  </a:lnTo>
                  <a:lnTo>
                    <a:pt x="810" y="252"/>
                  </a:lnTo>
                  <a:lnTo>
                    <a:pt x="816" y="204"/>
                  </a:lnTo>
                  <a:lnTo>
                    <a:pt x="828" y="192"/>
                  </a:lnTo>
                  <a:lnTo>
                    <a:pt x="840" y="198"/>
                  </a:lnTo>
                  <a:lnTo>
                    <a:pt x="852" y="246"/>
                  </a:lnTo>
                  <a:lnTo>
                    <a:pt x="864" y="234"/>
                  </a:lnTo>
                  <a:lnTo>
                    <a:pt x="876" y="240"/>
                  </a:lnTo>
                  <a:lnTo>
                    <a:pt x="888" y="276"/>
                  </a:lnTo>
                  <a:lnTo>
                    <a:pt x="894" y="240"/>
                  </a:lnTo>
                  <a:lnTo>
                    <a:pt x="906" y="234"/>
                  </a:lnTo>
                  <a:lnTo>
                    <a:pt x="918" y="282"/>
                  </a:lnTo>
                  <a:lnTo>
                    <a:pt x="930" y="270"/>
                  </a:lnTo>
                  <a:lnTo>
                    <a:pt x="942" y="246"/>
                  </a:lnTo>
                  <a:lnTo>
                    <a:pt x="954" y="282"/>
                  </a:lnTo>
                  <a:lnTo>
                    <a:pt x="966" y="312"/>
                  </a:lnTo>
                  <a:lnTo>
                    <a:pt x="978" y="294"/>
                  </a:lnTo>
                  <a:lnTo>
                    <a:pt x="984" y="336"/>
                  </a:lnTo>
                  <a:lnTo>
                    <a:pt x="996" y="288"/>
                  </a:lnTo>
                  <a:lnTo>
                    <a:pt x="1008" y="234"/>
                  </a:lnTo>
                  <a:lnTo>
                    <a:pt x="1020" y="234"/>
                  </a:lnTo>
                  <a:lnTo>
                    <a:pt x="1032" y="330"/>
                  </a:lnTo>
                  <a:lnTo>
                    <a:pt x="1044" y="306"/>
                  </a:lnTo>
                  <a:lnTo>
                    <a:pt x="1056" y="282"/>
                  </a:lnTo>
                  <a:lnTo>
                    <a:pt x="1068" y="264"/>
                  </a:lnTo>
                  <a:lnTo>
                    <a:pt x="1074" y="216"/>
                  </a:lnTo>
                  <a:lnTo>
                    <a:pt x="1086" y="162"/>
                  </a:lnTo>
                  <a:lnTo>
                    <a:pt x="1098" y="126"/>
                  </a:lnTo>
                  <a:lnTo>
                    <a:pt x="1110" y="78"/>
                  </a:lnTo>
                  <a:lnTo>
                    <a:pt x="1122" y="192"/>
                  </a:lnTo>
                  <a:lnTo>
                    <a:pt x="1134" y="150"/>
                  </a:lnTo>
                  <a:lnTo>
                    <a:pt x="1146" y="162"/>
                  </a:lnTo>
                  <a:lnTo>
                    <a:pt x="1152" y="162"/>
                  </a:lnTo>
                  <a:lnTo>
                    <a:pt x="1164" y="162"/>
                  </a:lnTo>
                  <a:lnTo>
                    <a:pt x="1176" y="150"/>
                  </a:lnTo>
                  <a:lnTo>
                    <a:pt x="1188" y="144"/>
                  </a:lnTo>
                  <a:lnTo>
                    <a:pt x="1200" y="168"/>
                  </a:lnTo>
                  <a:lnTo>
                    <a:pt x="1212" y="120"/>
                  </a:lnTo>
                  <a:lnTo>
                    <a:pt x="1224" y="108"/>
                  </a:lnTo>
                  <a:lnTo>
                    <a:pt x="1236" y="144"/>
                  </a:lnTo>
                  <a:lnTo>
                    <a:pt x="1242" y="132"/>
                  </a:lnTo>
                  <a:lnTo>
                    <a:pt x="1254" y="120"/>
                  </a:lnTo>
                  <a:lnTo>
                    <a:pt x="1266" y="114"/>
                  </a:lnTo>
                  <a:lnTo>
                    <a:pt x="1278" y="96"/>
                  </a:lnTo>
                  <a:lnTo>
                    <a:pt x="1290" y="84"/>
                  </a:lnTo>
                  <a:lnTo>
                    <a:pt x="1302" y="78"/>
                  </a:lnTo>
                  <a:lnTo>
                    <a:pt x="1314" y="102"/>
                  </a:lnTo>
                  <a:lnTo>
                    <a:pt x="1326" y="78"/>
                  </a:lnTo>
                  <a:lnTo>
                    <a:pt x="1332" y="66"/>
                  </a:lnTo>
                  <a:lnTo>
                    <a:pt x="1344" y="78"/>
                  </a:lnTo>
                  <a:lnTo>
                    <a:pt x="1356" y="78"/>
                  </a:lnTo>
                  <a:lnTo>
                    <a:pt x="1368" y="102"/>
                  </a:lnTo>
                  <a:lnTo>
                    <a:pt x="1380" y="90"/>
                  </a:lnTo>
                  <a:lnTo>
                    <a:pt x="1392" y="90"/>
                  </a:lnTo>
                  <a:lnTo>
                    <a:pt x="1404" y="66"/>
                  </a:lnTo>
                  <a:lnTo>
                    <a:pt x="1410" y="60"/>
                  </a:lnTo>
                  <a:lnTo>
                    <a:pt x="1422" y="10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9" name="Freeform 105"/>
            <p:cNvSpPr>
              <a:spLocks/>
            </p:cNvSpPr>
            <p:nvPr/>
          </p:nvSpPr>
          <p:spPr bwMode="auto">
            <a:xfrm>
              <a:off x="5700713" y="3302000"/>
              <a:ext cx="1905000" cy="561975"/>
            </a:xfrm>
            <a:custGeom>
              <a:avLst/>
              <a:gdLst/>
              <a:ahLst/>
              <a:cxnLst>
                <a:cxn ang="0">
                  <a:pos x="12" y="102"/>
                </a:cxn>
                <a:cxn ang="0">
                  <a:pos x="36" y="108"/>
                </a:cxn>
                <a:cxn ang="0">
                  <a:pos x="60" y="96"/>
                </a:cxn>
                <a:cxn ang="0">
                  <a:pos x="78" y="78"/>
                </a:cxn>
                <a:cxn ang="0">
                  <a:pos x="102" y="30"/>
                </a:cxn>
                <a:cxn ang="0">
                  <a:pos x="126" y="42"/>
                </a:cxn>
                <a:cxn ang="0">
                  <a:pos x="150" y="66"/>
                </a:cxn>
                <a:cxn ang="0">
                  <a:pos x="168" y="66"/>
                </a:cxn>
                <a:cxn ang="0">
                  <a:pos x="192" y="72"/>
                </a:cxn>
                <a:cxn ang="0">
                  <a:pos x="216" y="42"/>
                </a:cxn>
                <a:cxn ang="0">
                  <a:pos x="240" y="84"/>
                </a:cxn>
                <a:cxn ang="0">
                  <a:pos x="258" y="48"/>
                </a:cxn>
                <a:cxn ang="0">
                  <a:pos x="282" y="48"/>
                </a:cxn>
                <a:cxn ang="0">
                  <a:pos x="306" y="66"/>
                </a:cxn>
                <a:cxn ang="0">
                  <a:pos x="330" y="54"/>
                </a:cxn>
                <a:cxn ang="0">
                  <a:pos x="348" y="60"/>
                </a:cxn>
                <a:cxn ang="0">
                  <a:pos x="372" y="18"/>
                </a:cxn>
                <a:cxn ang="0">
                  <a:pos x="396" y="18"/>
                </a:cxn>
                <a:cxn ang="0">
                  <a:pos x="420" y="18"/>
                </a:cxn>
                <a:cxn ang="0">
                  <a:pos x="438" y="12"/>
                </a:cxn>
                <a:cxn ang="0">
                  <a:pos x="462" y="36"/>
                </a:cxn>
                <a:cxn ang="0">
                  <a:pos x="486" y="0"/>
                </a:cxn>
                <a:cxn ang="0">
                  <a:pos x="510" y="12"/>
                </a:cxn>
                <a:cxn ang="0">
                  <a:pos x="528" y="36"/>
                </a:cxn>
                <a:cxn ang="0">
                  <a:pos x="552" y="30"/>
                </a:cxn>
                <a:cxn ang="0">
                  <a:pos x="576" y="84"/>
                </a:cxn>
                <a:cxn ang="0">
                  <a:pos x="594" y="114"/>
                </a:cxn>
                <a:cxn ang="0">
                  <a:pos x="618" y="48"/>
                </a:cxn>
                <a:cxn ang="0">
                  <a:pos x="642" y="72"/>
                </a:cxn>
                <a:cxn ang="0">
                  <a:pos x="666" y="108"/>
                </a:cxn>
                <a:cxn ang="0">
                  <a:pos x="684" y="168"/>
                </a:cxn>
                <a:cxn ang="0">
                  <a:pos x="708" y="138"/>
                </a:cxn>
                <a:cxn ang="0">
                  <a:pos x="732" y="168"/>
                </a:cxn>
                <a:cxn ang="0">
                  <a:pos x="756" y="156"/>
                </a:cxn>
                <a:cxn ang="0">
                  <a:pos x="774" y="156"/>
                </a:cxn>
                <a:cxn ang="0">
                  <a:pos x="798" y="264"/>
                </a:cxn>
                <a:cxn ang="0">
                  <a:pos x="822" y="204"/>
                </a:cxn>
                <a:cxn ang="0">
                  <a:pos x="846" y="186"/>
                </a:cxn>
                <a:cxn ang="0">
                  <a:pos x="864" y="216"/>
                </a:cxn>
                <a:cxn ang="0">
                  <a:pos x="888" y="138"/>
                </a:cxn>
                <a:cxn ang="0">
                  <a:pos x="912" y="162"/>
                </a:cxn>
                <a:cxn ang="0">
                  <a:pos x="936" y="198"/>
                </a:cxn>
                <a:cxn ang="0">
                  <a:pos x="954" y="258"/>
                </a:cxn>
                <a:cxn ang="0">
                  <a:pos x="978" y="222"/>
                </a:cxn>
                <a:cxn ang="0">
                  <a:pos x="1002" y="228"/>
                </a:cxn>
                <a:cxn ang="0">
                  <a:pos x="1026" y="264"/>
                </a:cxn>
                <a:cxn ang="0">
                  <a:pos x="1044" y="216"/>
                </a:cxn>
                <a:cxn ang="0">
                  <a:pos x="1068" y="276"/>
                </a:cxn>
                <a:cxn ang="0">
                  <a:pos x="1092" y="234"/>
                </a:cxn>
                <a:cxn ang="0">
                  <a:pos x="1110" y="300"/>
                </a:cxn>
                <a:cxn ang="0">
                  <a:pos x="1134" y="318"/>
                </a:cxn>
                <a:cxn ang="0">
                  <a:pos x="1158" y="300"/>
                </a:cxn>
                <a:cxn ang="0">
                  <a:pos x="1182" y="276"/>
                </a:cxn>
                <a:cxn ang="0">
                  <a:pos x="1200" y="270"/>
                </a:cxn>
              </a:cxnLst>
              <a:rect l="0" t="0" r="r" b="b"/>
              <a:pathLst>
                <a:path w="1200" h="354">
                  <a:moveTo>
                    <a:pt x="0" y="120"/>
                  </a:moveTo>
                  <a:lnTo>
                    <a:pt x="12" y="102"/>
                  </a:lnTo>
                  <a:lnTo>
                    <a:pt x="24" y="102"/>
                  </a:lnTo>
                  <a:lnTo>
                    <a:pt x="36" y="108"/>
                  </a:lnTo>
                  <a:lnTo>
                    <a:pt x="48" y="96"/>
                  </a:lnTo>
                  <a:lnTo>
                    <a:pt x="60" y="96"/>
                  </a:lnTo>
                  <a:lnTo>
                    <a:pt x="72" y="78"/>
                  </a:lnTo>
                  <a:lnTo>
                    <a:pt x="78" y="78"/>
                  </a:lnTo>
                  <a:lnTo>
                    <a:pt x="90" y="66"/>
                  </a:lnTo>
                  <a:lnTo>
                    <a:pt x="102" y="30"/>
                  </a:lnTo>
                  <a:lnTo>
                    <a:pt x="114" y="60"/>
                  </a:lnTo>
                  <a:lnTo>
                    <a:pt x="126" y="42"/>
                  </a:lnTo>
                  <a:lnTo>
                    <a:pt x="138" y="54"/>
                  </a:lnTo>
                  <a:lnTo>
                    <a:pt x="150" y="66"/>
                  </a:lnTo>
                  <a:lnTo>
                    <a:pt x="162" y="72"/>
                  </a:lnTo>
                  <a:lnTo>
                    <a:pt x="168" y="66"/>
                  </a:lnTo>
                  <a:lnTo>
                    <a:pt x="180" y="54"/>
                  </a:lnTo>
                  <a:lnTo>
                    <a:pt x="192" y="72"/>
                  </a:lnTo>
                  <a:lnTo>
                    <a:pt x="204" y="42"/>
                  </a:lnTo>
                  <a:lnTo>
                    <a:pt x="216" y="42"/>
                  </a:lnTo>
                  <a:lnTo>
                    <a:pt x="228" y="78"/>
                  </a:lnTo>
                  <a:lnTo>
                    <a:pt x="240" y="84"/>
                  </a:lnTo>
                  <a:lnTo>
                    <a:pt x="246" y="60"/>
                  </a:lnTo>
                  <a:lnTo>
                    <a:pt x="258" y="48"/>
                  </a:lnTo>
                  <a:lnTo>
                    <a:pt x="270" y="72"/>
                  </a:lnTo>
                  <a:lnTo>
                    <a:pt x="282" y="48"/>
                  </a:lnTo>
                  <a:lnTo>
                    <a:pt x="294" y="18"/>
                  </a:lnTo>
                  <a:lnTo>
                    <a:pt x="306" y="66"/>
                  </a:lnTo>
                  <a:lnTo>
                    <a:pt x="318" y="72"/>
                  </a:lnTo>
                  <a:lnTo>
                    <a:pt x="330" y="54"/>
                  </a:lnTo>
                  <a:lnTo>
                    <a:pt x="336" y="36"/>
                  </a:lnTo>
                  <a:lnTo>
                    <a:pt x="348" y="60"/>
                  </a:lnTo>
                  <a:lnTo>
                    <a:pt x="360" y="36"/>
                  </a:lnTo>
                  <a:lnTo>
                    <a:pt x="372" y="18"/>
                  </a:lnTo>
                  <a:lnTo>
                    <a:pt x="384" y="36"/>
                  </a:lnTo>
                  <a:lnTo>
                    <a:pt x="396" y="18"/>
                  </a:lnTo>
                  <a:lnTo>
                    <a:pt x="408" y="18"/>
                  </a:lnTo>
                  <a:lnTo>
                    <a:pt x="420" y="18"/>
                  </a:lnTo>
                  <a:lnTo>
                    <a:pt x="426" y="24"/>
                  </a:lnTo>
                  <a:lnTo>
                    <a:pt x="438" y="12"/>
                  </a:lnTo>
                  <a:lnTo>
                    <a:pt x="450" y="6"/>
                  </a:lnTo>
                  <a:lnTo>
                    <a:pt x="462" y="36"/>
                  </a:lnTo>
                  <a:lnTo>
                    <a:pt x="474" y="12"/>
                  </a:lnTo>
                  <a:lnTo>
                    <a:pt x="486" y="0"/>
                  </a:lnTo>
                  <a:lnTo>
                    <a:pt x="498" y="24"/>
                  </a:lnTo>
                  <a:lnTo>
                    <a:pt x="510" y="12"/>
                  </a:lnTo>
                  <a:lnTo>
                    <a:pt x="516" y="24"/>
                  </a:lnTo>
                  <a:lnTo>
                    <a:pt x="528" y="36"/>
                  </a:lnTo>
                  <a:lnTo>
                    <a:pt x="540" y="42"/>
                  </a:lnTo>
                  <a:lnTo>
                    <a:pt x="552" y="30"/>
                  </a:lnTo>
                  <a:lnTo>
                    <a:pt x="564" y="24"/>
                  </a:lnTo>
                  <a:lnTo>
                    <a:pt x="576" y="84"/>
                  </a:lnTo>
                  <a:lnTo>
                    <a:pt x="588" y="126"/>
                  </a:lnTo>
                  <a:lnTo>
                    <a:pt x="594" y="114"/>
                  </a:lnTo>
                  <a:lnTo>
                    <a:pt x="606" y="84"/>
                  </a:lnTo>
                  <a:lnTo>
                    <a:pt x="618" y="48"/>
                  </a:lnTo>
                  <a:lnTo>
                    <a:pt x="630" y="60"/>
                  </a:lnTo>
                  <a:lnTo>
                    <a:pt x="642" y="72"/>
                  </a:lnTo>
                  <a:lnTo>
                    <a:pt x="654" y="132"/>
                  </a:lnTo>
                  <a:lnTo>
                    <a:pt x="666" y="108"/>
                  </a:lnTo>
                  <a:lnTo>
                    <a:pt x="678" y="96"/>
                  </a:lnTo>
                  <a:lnTo>
                    <a:pt x="684" y="168"/>
                  </a:lnTo>
                  <a:lnTo>
                    <a:pt x="696" y="138"/>
                  </a:lnTo>
                  <a:lnTo>
                    <a:pt x="708" y="138"/>
                  </a:lnTo>
                  <a:lnTo>
                    <a:pt x="720" y="168"/>
                  </a:lnTo>
                  <a:lnTo>
                    <a:pt x="732" y="168"/>
                  </a:lnTo>
                  <a:lnTo>
                    <a:pt x="744" y="162"/>
                  </a:lnTo>
                  <a:lnTo>
                    <a:pt x="756" y="156"/>
                  </a:lnTo>
                  <a:lnTo>
                    <a:pt x="768" y="150"/>
                  </a:lnTo>
                  <a:lnTo>
                    <a:pt x="774" y="156"/>
                  </a:lnTo>
                  <a:lnTo>
                    <a:pt x="786" y="150"/>
                  </a:lnTo>
                  <a:lnTo>
                    <a:pt x="798" y="264"/>
                  </a:lnTo>
                  <a:lnTo>
                    <a:pt x="810" y="210"/>
                  </a:lnTo>
                  <a:lnTo>
                    <a:pt x="822" y="204"/>
                  </a:lnTo>
                  <a:lnTo>
                    <a:pt x="834" y="246"/>
                  </a:lnTo>
                  <a:lnTo>
                    <a:pt x="846" y="186"/>
                  </a:lnTo>
                  <a:lnTo>
                    <a:pt x="852" y="186"/>
                  </a:lnTo>
                  <a:lnTo>
                    <a:pt x="864" y="216"/>
                  </a:lnTo>
                  <a:lnTo>
                    <a:pt x="876" y="168"/>
                  </a:lnTo>
                  <a:lnTo>
                    <a:pt x="888" y="138"/>
                  </a:lnTo>
                  <a:lnTo>
                    <a:pt x="900" y="132"/>
                  </a:lnTo>
                  <a:lnTo>
                    <a:pt x="912" y="162"/>
                  </a:lnTo>
                  <a:lnTo>
                    <a:pt x="924" y="246"/>
                  </a:lnTo>
                  <a:lnTo>
                    <a:pt x="936" y="198"/>
                  </a:lnTo>
                  <a:lnTo>
                    <a:pt x="942" y="204"/>
                  </a:lnTo>
                  <a:lnTo>
                    <a:pt x="954" y="258"/>
                  </a:lnTo>
                  <a:lnTo>
                    <a:pt x="966" y="204"/>
                  </a:lnTo>
                  <a:lnTo>
                    <a:pt x="978" y="222"/>
                  </a:lnTo>
                  <a:lnTo>
                    <a:pt x="990" y="270"/>
                  </a:lnTo>
                  <a:lnTo>
                    <a:pt x="1002" y="228"/>
                  </a:lnTo>
                  <a:lnTo>
                    <a:pt x="1014" y="222"/>
                  </a:lnTo>
                  <a:lnTo>
                    <a:pt x="1026" y="264"/>
                  </a:lnTo>
                  <a:lnTo>
                    <a:pt x="1032" y="240"/>
                  </a:lnTo>
                  <a:lnTo>
                    <a:pt x="1044" y="216"/>
                  </a:lnTo>
                  <a:lnTo>
                    <a:pt x="1056" y="210"/>
                  </a:lnTo>
                  <a:lnTo>
                    <a:pt x="1068" y="276"/>
                  </a:lnTo>
                  <a:lnTo>
                    <a:pt x="1080" y="210"/>
                  </a:lnTo>
                  <a:lnTo>
                    <a:pt x="1092" y="234"/>
                  </a:lnTo>
                  <a:lnTo>
                    <a:pt x="1104" y="288"/>
                  </a:lnTo>
                  <a:lnTo>
                    <a:pt x="1110" y="300"/>
                  </a:lnTo>
                  <a:lnTo>
                    <a:pt x="1122" y="300"/>
                  </a:lnTo>
                  <a:lnTo>
                    <a:pt x="1134" y="318"/>
                  </a:lnTo>
                  <a:lnTo>
                    <a:pt x="1146" y="354"/>
                  </a:lnTo>
                  <a:lnTo>
                    <a:pt x="1158" y="300"/>
                  </a:lnTo>
                  <a:lnTo>
                    <a:pt x="1170" y="270"/>
                  </a:lnTo>
                  <a:lnTo>
                    <a:pt x="1182" y="276"/>
                  </a:lnTo>
                  <a:lnTo>
                    <a:pt x="1194" y="324"/>
                  </a:lnTo>
                  <a:lnTo>
                    <a:pt x="1200" y="27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33" name="Freeform 109"/>
            <p:cNvSpPr>
              <a:spLocks/>
            </p:cNvSpPr>
            <p:nvPr/>
          </p:nvSpPr>
          <p:spPr bwMode="auto">
            <a:xfrm>
              <a:off x="1176337" y="2149475"/>
              <a:ext cx="2266950" cy="352425"/>
            </a:xfrm>
            <a:custGeom>
              <a:avLst/>
              <a:gdLst/>
              <a:ahLst/>
              <a:cxnLst>
                <a:cxn ang="0">
                  <a:pos x="24" y="186"/>
                </a:cxn>
                <a:cxn ang="0">
                  <a:pos x="60" y="198"/>
                </a:cxn>
                <a:cxn ang="0">
                  <a:pos x="90" y="210"/>
                </a:cxn>
                <a:cxn ang="0">
                  <a:pos x="126" y="180"/>
                </a:cxn>
                <a:cxn ang="0">
                  <a:pos x="162" y="192"/>
                </a:cxn>
                <a:cxn ang="0">
                  <a:pos x="192" y="180"/>
                </a:cxn>
                <a:cxn ang="0">
                  <a:pos x="228" y="192"/>
                </a:cxn>
                <a:cxn ang="0">
                  <a:pos x="258" y="204"/>
                </a:cxn>
                <a:cxn ang="0">
                  <a:pos x="294" y="186"/>
                </a:cxn>
                <a:cxn ang="0">
                  <a:pos x="330" y="222"/>
                </a:cxn>
                <a:cxn ang="0">
                  <a:pos x="360" y="216"/>
                </a:cxn>
                <a:cxn ang="0">
                  <a:pos x="396" y="174"/>
                </a:cxn>
                <a:cxn ang="0">
                  <a:pos x="426" y="162"/>
                </a:cxn>
                <a:cxn ang="0">
                  <a:pos x="462" y="120"/>
                </a:cxn>
                <a:cxn ang="0">
                  <a:pos x="498" y="156"/>
                </a:cxn>
                <a:cxn ang="0">
                  <a:pos x="528" y="126"/>
                </a:cxn>
                <a:cxn ang="0">
                  <a:pos x="564" y="114"/>
                </a:cxn>
                <a:cxn ang="0">
                  <a:pos x="594" y="102"/>
                </a:cxn>
                <a:cxn ang="0">
                  <a:pos x="630" y="114"/>
                </a:cxn>
                <a:cxn ang="0">
                  <a:pos x="666" y="84"/>
                </a:cxn>
                <a:cxn ang="0">
                  <a:pos x="696" y="90"/>
                </a:cxn>
                <a:cxn ang="0">
                  <a:pos x="732" y="96"/>
                </a:cxn>
                <a:cxn ang="0">
                  <a:pos x="768" y="72"/>
                </a:cxn>
                <a:cxn ang="0">
                  <a:pos x="798" y="66"/>
                </a:cxn>
                <a:cxn ang="0">
                  <a:pos x="834" y="60"/>
                </a:cxn>
                <a:cxn ang="0">
                  <a:pos x="864" y="72"/>
                </a:cxn>
                <a:cxn ang="0">
                  <a:pos x="900" y="108"/>
                </a:cxn>
                <a:cxn ang="0">
                  <a:pos x="936" y="102"/>
                </a:cxn>
                <a:cxn ang="0">
                  <a:pos x="966" y="108"/>
                </a:cxn>
                <a:cxn ang="0">
                  <a:pos x="1002" y="96"/>
                </a:cxn>
                <a:cxn ang="0">
                  <a:pos x="1032" y="72"/>
                </a:cxn>
                <a:cxn ang="0">
                  <a:pos x="1068" y="72"/>
                </a:cxn>
                <a:cxn ang="0">
                  <a:pos x="1104" y="78"/>
                </a:cxn>
                <a:cxn ang="0">
                  <a:pos x="1134" y="96"/>
                </a:cxn>
                <a:cxn ang="0">
                  <a:pos x="1170" y="108"/>
                </a:cxn>
                <a:cxn ang="0">
                  <a:pos x="1200" y="84"/>
                </a:cxn>
                <a:cxn ang="0">
                  <a:pos x="1236" y="90"/>
                </a:cxn>
                <a:cxn ang="0">
                  <a:pos x="1272" y="60"/>
                </a:cxn>
                <a:cxn ang="0">
                  <a:pos x="1302" y="42"/>
                </a:cxn>
                <a:cxn ang="0">
                  <a:pos x="1338" y="30"/>
                </a:cxn>
                <a:cxn ang="0">
                  <a:pos x="1374" y="42"/>
                </a:cxn>
                <a:cxn ang="0">
                  <a:pos x="1404" y="30"/>
                </a:cxn>
              </a:cxnLst>
              <a:rect l="0" t="0" r="r" b="b"/>
              <a:pathLst>
                <a:path w="1428" h="222">
                  <a:moveTo>
                    <a:pt x="0" y="186"/>
                  </a:moveTo>
                  <a:lnTo>
                    <a:pt x="12" y="186"/>
                  </a:lnTo>
                  <a:lnTo>
                    <a:pt x="24" y="186"/>
                  </a:lnTo>
                  <a:lnTo>
                    <a:pt x="36" y="192"/>
                  </a:lnTo>
                  <a:lnTo>
                    <a:pt x="48" y="192"/>
                  </a:lnTo>
                  <a:lnTo>
                    <a:pt x="60" y="198"/>
                  </a:lnTo>
                  <a:lnTo>
                    <a:pt x="72" y="198"/>
                  </a:lnTo>
                  <a:lnTo>
                    <a:pt x="78" y="204"/>
                  </a:lnTo>
                  <a:lnTo>
                    <a:pt x="90" y="210"/>
                  </a:lnTo>
                  <a:lnTo>
                    <a:pt x="102" y="192"/>
                  </a:lnTo>
                  <a:lnTo>
                    <a:pt x="114" y="186"/>
                  </a:lnTo>
                  <a:lnTo>
                    <a:pt x="126" y="180"/>
                  </a:lnTo>
                  <a:lnTo>
                    <a:pt x="138" y="192"/>
                  </a:lnTo>
                  <a:lnTo>
                    <a:pt x="150" y="192"/>
                  </a:lnTo>
                  <a:lnTo>
                    <a:pt x="162" y="192"/>
                  </a:lnTo>
                  <a:lnTo>
                    <a:pt x="168" y="186"/>
                  </a:lnTo>
                  <a:lnTo>
                    <a:pt x="180" y="186"/>
                  </a:lnTo>
                  <a:lnTo>
                    <a:pt x="192" y="180"/>
                  </a:lnTo>
                  <a:lnTo>
                    <a:pt x="204" y="192"/>
                  </a:lnTo>
                  <a:lnTo>
                    <a:pt x="216" y="180"/>
                  </a:lnTo>
                  <a:lnTo>
                    <a:pt x="228" y="192"/>
                  </a:lnTo>
                  <a:lnTo>
                    <a:pt x="240" y="192"/>
                  </a:lnTo>
                  <a:lnTo>
                    <a:pt x="252" y="186"/>
                  </a:lnTo>
                  <a:lnTo>
                    <a:pt x="258" y="204"/>
                  </a:lnTo>
                  <a:lnTo>
                    <a:pt x="270" y="192"/>
                  </a:lnTo>
                  <a:lnTo>
                    <a:pt x="282" y="186"/>
                  </a:lnTo>
                  <a:lnTo>
                    <a:pt x="294" y="186"/>
                  </a:lnTo>
                  <a:lnTo>
                    <a:pt x="306" y="222"/>
                  </a:lnTo>
                  <a:lnTo>
                    <a:pt x="318" y="222"/>
                  </a:lnTo>
                  <a:lnTo>
                    <a:pt x="330" y="222"/>
                  </a:lnTo>
                  <a:lnTo>
                    <a:pt x="336" y="210"/>
                  </a:lnTo>
                  <a:lnTo>
                    <a:pt x="348" y="210"/>
                  </a:lnTo>
                  <a:lnTo>
                    <a:pt x="360" y="216"/>
                  </a:lnTo>
                  <a:lnTo>
                    <a:pt x="372" y="204"/>
                  </a:lnTo>
                  <a:lnTo>
                    <a:pt x="384" y="180"/>
                  </a:lnTo>
                  <a:lnTo>
                    <a:pt x="396" y="174"/>
                  </a:lnTo>
                  <a:lnTo>
                    <a:pt x="408" y="180"/>
                  </a:lnTo>
                  <a:lnTo>
                    <a:pt x="420" y="162"/>
                  </a:lnTo>
                  <a:lnTo>
                    <a:pt x="426" y="162"/>
                  </a:lnTo>
                  <a:lnTo>
                    <a:pt x="438" y="138"/>
                  </a:lnTo>
                  <a:lnTo>
                    <a:pt x="450" y="132"/>
                  </a:lnTo>
                  <a:lnTo>
                    <a:pt x="462" y="120"/>
                  </a:lnTo>
                  <a:lnTo>
                    <a:pt x="474" y="114"/>
                  </a:lnTo>
                  <a:lnTo>
                    <a:pt x="486" y="126"/>
                  </a:lnTo>
                  <a:lnTo>
                    <a:pt x="498" y="156"/>
                  </a:lnTo>
                  <a:lnTo>
                    <a:pt x="510" y="156"/>
                  </a:lnTo>
                  <a:lnTo>
                    <a:pt x="516" y="132"/>
                  </a:lnTo>
                  <a:lnTo>
                    <a:pt x="528" y="126"/>
                  </a:lnTo>
                  <a:lnTo>
                    <a:pt x="540" y="126"/>
                  </a:lnTo>
                  <a:lnTo>
                    <a:pt x="552" y="120"/>
                  </a:lnTo>
                  <a:lnTo>
                    <a:pt x="564" y="114"/>
                  </a:lnTo>
                  <a:lnTo>
                    <a:pt x="576" y="126"/>
                  </a:lnTo>
                  <a:lnTo>
                    <a:pt x="588" y="120"/>
                  </a:lnTo>
                  <a:lnTo>
                    <a:pt x="594" y="102"/>
                  </a:lnTo>
                  <a:lnTo>
                    <a:pt x="606" y="96"/>
                  </a:lnTo>
                  <a:lnTo>
                    <a:pt x="618" y="102"/>
                  </a:lnTo>
                  <a:lnTo>
                    <a:pt x="630" y="114"/>
                  </a:lnTo>
                  <a:lnTo>
                    <a:pt x="642" y="108"/>
                  </a:lnTo>
                  <a:lnTo>
                    <a:pt x="654" y="108"/>
                  </a:lnTo>
                  <a:lnTo>
                    <a:pt x="666" y="84"/>
                  </a:lnTo>
                  <a:lnTo>
                    <a:pt x="678" y="84"/>
                  </a:lnTo>
                  <a:lnTo>
                    <a:pt x="684" y="78"/>
                  </a:lnTo>
                  <a:lnTo>
                    <a:pt x="696" y="90"/>
                  </a:lnTo>
                  <a:lnTo>
                    <a:pt x="708" y="90"/>
                  </a:lnTo>
                  <a:lnTo>
                    <a:pt x="720" y="108"/>
                  </a:lnTo>
                  <a:lnTo>
                    <a:pt x="732" y="96"/>
                  </a:lnTo>
                  <a:lnTo>
                    <a:pt x="744" y="84"/>
                  </a:lnTo>
                  <a:lnTo>
                    <a:pt x="756" y="72"/>
                  </a:lnTo>
                  <a:lnTo>
                    <a:pt x="768" y="72"/>
                  </a:lnTo>
                  <a:lnTo>
                    <a:pt x="774" y="48"/>
                  </a:lnTo>
                  <a:lnTo>
                    <a:pt x="786" y="60"/>
                  </a:lnTo>
                  <a:lnTo>
                    <a:pt x="798" y="66"/>
                  </a:lnTo>
                  <a:lnTo>
                    <a:pt x="810" y="66"/>
                  </a:lnTo>
                  <a:lnTo>
                    <a:pt x="822" y="72"/>
                  </a:lnTo>
                  <a:lnTo>
                    <a:pt x="834" y="60"/>
                  </a:lnTo>
                  <a:lnTo>
                    <a:pt x="846" y="84"/>
                  </a:lnTo>
                  <a:lnTo>
                    <a:pt x="852" y="90"/>
                  </a:lnTo>
                  <a:lnTo>
                    <a:pt x="864" y="72"/>
                  </a:lnTo>
                  <a:lnTo>
                    <a:pt x="876" y="96"/>
                  </a:lnTo>
                  <a:lnTo>
                    <a:pt x="888" y="108"/>
                  </a:lnTo>
                  <a:lnTo>
                    <a:pt x="900" y="108"/>
                  </a:lnTo>
                  <a:lnTo>
                    <a:pt x="912" y="108"/>
                  </a:lnTo>
                  <a:lnTo>
                    <a:pt x="924" y="108"/>
                  </a:lnTo>
                  <a:lnTo>
                    <a:pt x="936" y="102"/>
                  </a:lnTo>
                  <a:lnTo>
                    <a:pt x="942" y="102"/>
                  </a:lnTo>
                  <a:lnTo>
                    <a:pt x="954" y="120"/>
                  </a:lnTo>
                  <a:lnTo>
                    <a:pt x="966" y="108"/>
                  </a:lnTo>
                  <a:lnTo>
                    <a:pt x="978" y="102"/>
                  </a:lnTo>
                  <a:lnTo>
                    <a:pt x="990" y="78"/>
                  </a:lnTo>
                  <a:lnTo>
                    <a:pt x="1002" y="96"/>
                  </a:lnTo>
                  <a:lnTo>
                    <a:pt x="1014" y="96"/>
                  </a:lnTo>
                  <a:lnTo>
                    <a:pt x="1026" y="96"/>
                  </a:lnTo>
                  <a:lnTo>
                    <a:pt x="1032" y="72"/>
                  </a:lnTo>
                  <a:lnTo>
                    <a:pt x="1044" y="84"/>
                  </a:lnTo>
                  <a:lnTo>
                    <a:pt x="1056" y="78"/>
                  </a:lnTo>
                  <a:lnTo>
                    <a:pt x="1068" y="72"/>
                  </a:lnTo>
                  <a:lnTo>
                    <a:pt x="1080" y="66"/>
                  </a:lnTo>
                  <a:lnTo>
                    <a:pt x="1092" y="84"/>
                  </a:lnTo>
                  <a:lnTo>
                    <a:pt x="1104" y="78"/>
                  </a:lnTo>
                  <a:lnTo>
                    <a:pt x="1116" y="90"/>
                  </a:lnTo>
                  <a:lnTo>
                    <a:pt x="1122" y="84"/>
                  </a:lnTo>
                  <a:lnTo>
                    <a:pt x="1134" y="96"/>
                  </a:lnTo>
                  <a:lnTo>
                    <a:pt x="1146" y="84"/>
                  </a:lnTo>
                  <a:lnTo>
                    <a:pt x="1158" y="114"/>
                  </a:lnTo>
                  <a:lnTo>
                    <a:pt x="1170" y="108"/>
                  </a:lnTo>
                  <a:lnTo>
                    <a:pt x="1182" y="90"/>
                  </a:lnTo>
                  <a:lnTo>
                    <a:pt x="1194" y="96"/>
                  </a:lnTo>
                  <a:lnTo>
                    <a:pt x="1200" y="84"/>
                  </a:lnTo>
                  <a:lnTo>
                    <a:pt x="1212" y="72"/>
                  </a:lnTo>
                  <a:lnTo>
                    <a:pt x="1224" y="78"/>
                  </a:lnTo>
                  <a:lnTo>
                    <a:pt x="1236" y="90"/>
                  </a:lnTo>
                  <a:lnTo>
                    <a:pt x="1248" y="90"/>
                  </a:lnTo>
                  <a:lnTo>
                    <a:pt x="1260" y="66"/>
                  </a:lnTo>
                  <a:lnTo>
                    <a:pt x="1272" y="60"/>
                  </a:lnTo>
                  <a:lnTo>
                    <a:pt x="1284" y="72"/>
                  </a:lnTo>
                  <a:lnTo>
                    <a:pt x="1290" y="66"/>
                  </a:lnTo>
                  <a:lnTo>
                    <a:pt x="1302" y="42"/>
                  </a:lnTo>
                  <a:lnTo>
                    <a:pt x="1314" y="30"/>
                  </a:lnTo>
                  <a:lnTo>
                    <a:pt x="1326" y="42"/>
                  </a:lnTo>
                  <a:lnTo>
                    <a:pt x="1338" y="30"/>
                  </a:lnTo>
                  <a:lnTo>
                    <a:pt x="1350" y="48"/>
                  </a:lnTo>
                  <a:lnTo>
                    <a:pt x="1362" y="60"/>
                  </a:lnTo>
                  <a:lnTo>
                    <a:pt x="1374" y="42"/>
                  </a:lnTo>
                  <a:lnTo>
                    <a:pt x="1380" y="54"/>
                  </a:lnTo>
                  <a:lnTo>
                    <a:pt x="1392" y="60"/>
                  </a:lnTo>
                  <a:lnTo>
                    <a:pt x="1404" y="30"/>
                  </a:lnTo>
                  <a:lnTo>
                    <a:pt x="1416" y="0"/>
                  </a:lnTo>
                  <a:lnTo>
                    <a:pt x="1428" y="3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34" name="Freeform 110"/>
            <p:cNvSpPr>
              <a:spLocks/>
            </p:cNvSpPr>
            <p:nvPr/>
          </p:nvSpPr>
          <p:spPr bwMode="auto">
            <a:xfrm>
              <a:off x="3443287" y="2016125"/>
              <a:ext cx="2257425" cy="200025"/>
            </a:xfrm>
            <a:custGeom>
              <a:avLst/>
              <a:gdLst/>
              <a:ahLst/>
              <a:cxnLst>
                <a:cxn ang="0">
                  <a:pos x="24" y="114"/>
                </a:cxn>
                <a:cxn ang="0">
                  <a:pos x="54" y="108"/>
                </a:cxn>
                <a:cxn ang="0">
                  <a:pos x="90" y="108"/>
                </a:cxn>
                <a:cxn ang="0">
                  <a:pos x="120" y="84"/>
                </a:cxn>
                <a:cxn ang="0">
                  <a:pos x="156" y="60"/>
                </a:cxn>
                <a:cxn ang="0">
                  <a:pos x="192" y="102"/>
                </a:cxn>
                <a:cxn ang="0">
                  <a:pos x="222" y="78"/>
                </a:cxn>
                <a:cxn ang="0">
                  <a:pos x="258" y="66"/>
                </a:cxn>
                <a:cxn ang="0">
                  <a:pos x="288" y="48"/>
                </a:cxn>
                <a:cxn ang="0">
                  <a:pos x="324" y="54"/>
                </a:cxn>
                <a:cxn ang="0">
                  <a:pos x="360" y="12"/>
                </a:cxn>
                <a:cxn ang="0">
                  <a:pos x="390" y="24"/>
                </a:cxn>
                <a:cxn ang="0">
                  <a:pos x="426" y="48"/>
                </a:cxn>
                <a:cxn ang="0">
                  <a:pos x="462" y="24"/>
                </a:cxn>
                <a:cxn ang="0">
                  <a:pos x="492" y="24"/>
                </a:cxn>
                <a:cxn ang="0">
                  <a:pos x="528" y="30"/>
                </a:cxn>
                <a:cxn ang="0">
                  <a:pos x="558" y="66"/>
                </a:cxn>
                <a:cxn ang="0">
                  <a:pos x="594" y="54"/>
                </a:cxn>
                <a:cxn ang="0">
                  <a:pos x="630" y="48"/>
                </a:cxn>
                <a:cxn ang="0">
                  <a:pos x="660" y="42"/>
                </a:cxn>
                <a:cxn ang="0">
                  <a:pos x="696" y="30"/>
                </a:cxn>
                <a:cxn ang="0">
                  <a:pos x="726" y="30"/>
                </a:cxn>
                <a:cxn ang="0">
                  <a:pos x="762" y="30"/>
                </a:cxn>
                <a:cxn ang="0">
                  <a:pos x="798" y="42"/>
                </a:cxn>
                <a:cxn ang="0">
                  <a:pos x="828" y="48"/>
                </a:cxn>
                <a:cxn ang="0">
                  <a:pos x="864" y="36"/>
                </a:cxn>
                <a:cxn ang="0">
                  <a:pos x="894" y="48"/>
                </a:cxn>
                <a:cxn ang="0">
                  <a:pos x="930" y="48"/>
                </a:cxn>
                <a:cxn ang="0">
                  <a:pos x="966" y="36"/>
                </a:cxn>
                <a:cxn ang="0">
                  <a:pos x="996" y="54"/>
                </a:cxn>
                <a:cxn ang="0">
                  <a:pos x="1032" y="66"/>
                </a:cxn>
                <a:cxn ang="0">
                  <a:pos x="1068" y="18"/>
                </a:cxn>
                <a:cxn ang="0">
                  <a:pos x="1098" y="36"/>
                </a:cxn>
                <a:cxn ang="0">
                  <a:pos x="1134" y="42"/>
                </a:cxn>
                <a:cxn ang="0">
                  <a:pos x="1164" y="66"/>
                </a:cxn>
                <a:cxn ang="0">
                  <a:pos x="1200" y="60"/>
                </a:cxn>
                <a:cxn ang="0">
                  <a:pos x="1236" y="30"/>
                </a:cxn>
                <a:cxn ang="0">
                  <a:pos x="1266" y="24"/>
                </a:cxn>
                <a:cxn ang="0">
                  <a:pos x="1302" y="12"/>
                </a:cxn>
                <a:cxn ang="0">
                  <a:pos x="1332" y="18"/>
                </a:cxn>
                <a:cxn ang="0">
                  <a:pos x="1368" y="18"/>
                </a:cxn>
                <a:cxn ang="0">
                  <a:pos x="1404" y="12"/>
                </a:cxn>
              </a:cxnLst>
              <a:rect l="0" t="0" r="r" b="b"/>
              <a:pathLst>
                <a:path w="1422" h="126">
                  <a:moveTo>
                    <a:pt x="0" y="114"/>
                  </a:moveTo>
                  <a:lnTo>
                    <a:pt x="12" y="114"/>
                  </a:lnTo>
                  <a:lnTo>
                    <a:pt x="24" y="114"/>
                  </a:lnTo>
                  <a:lnTo>
                    <a:pt x="30" y="114"/>
                  </a:lnTo>
                  <a:lnTo>
                    <a:pt x="42" y="126"/>
                  </a:lnTo>
                  <a:lnTo>
                    <a:pt x="54" y="108"/>
                  </a:lnTo>
                  <a:lnTo>
                    <a:pt x="66" y="90"/>
                  </a:lnTo>
                  <a:lnTo>
                    <a:pt x="78" y="84"/>
                  </a:lnTo>
                  <a:lnTo>
                    <a:pt x="90" y="108"/>
                  </a:lnTo>
                  <a:lnTo>
                    <a:pt x="102" y="66"/>
                  </a:lnTo>
                  <a:lnTo>
                    <a:pt x="114" y="90"/>
                  </a:lnTo>
                  <a:lnTo>
                    <a:pt x="120" y="84"/>
                  </a:lnTo>
                  <a:lnTo>
                    <a:pt x="132" y="84"/>
                  </a:lnTo>
                  <a:lnTo>
                    <a:pt x="144" y="84"/>
                  </a:lnTo>
                  <a:lnTo>
                    <a:pt x="156" y="60"/>
                  </a:lnTo>
                  <a:lnTo>
                    <a:pt x="168" y="78"/>
                  </a:lnTo>
                  <a:lnTo>
                    <a:pt x="180" y="72"/>
                  </a:lnTo>
                  <a:lnTo>
                    <a:pt x="192" y="102"/>
                  </a:lnTo>
                  <a:lnTo>
                    <a:pt x="204" y="90"/>
                  </a:lnTo>
                  <a:lnTo>
                    <a:pt x="210" y="90"/>
                  </a:lnTo>
                  <a:lnTo>
                    <a:pt x="222" y="78"/>
                  </a:lnTo>
                  <a:lnTo>
                    <a:pt x="234" y="66"/>
                  </a:lnTo>
                  <a:lnTo>
                    <a:pt x="246" y="54"/>
                  </a:lnTo>
                  <a:lnTo>
                    <a:pt x="258" y="66"/>
                  </a:lnTo>
                  <a:lnTo>
                    <a:pt x="270" y="48"/>
                  </a:lnTo>
                  <a:lnTo>
                    <a:pt x="282" y="54"/>
                  </a:lnTo>
                  <a:lnTo>
                    <a:pt x="288" y="48"/>
                  </a:lnTo>
                  <a:lnTo>
                    <a:pt x="300" y="54"/>
                  </a:lnTo>
                  <a:lnTo>
                    <a:pt x="312" y="36"/>
                  </a:lnTo>
                  <a:lnTo>
                    <a:pt x="324" y="54"/>
                  </a:lnTo>
                  <a:lnTo>
                    <a:pt x="336" y="36"/>
                  </a:lnTo>
                  <a:lnTo>
                    <a:pt x="348" y="30"/>
                  </a:lnTo>
                  <a:lnTo>
                    <a:pt x="360" y="12"/>
                  </a:lnTo>
                  <a:lnTo>
                    <a:pt x="372" y="30"/>
                  </a:lnTo>
                  <a:lnTo>
                    <a:pt x="378" y="54"/>
                  </a:lnTo>
                  <a:lnTo>
                    <a:pt x="390" y="24"/>
                  </a:lnTo>
                  <a:lnTo>
                    <a:pt x="402" y="42"/>
                  </a:lnTo>
                  <a:lnTo>
                    <a:pt x="414" y="48"/>
                  </a:lnTo>
                  <a:lnTo>
                    <a:pt x="426" y="48"/>
                  </a:lnTo>
                  <a:lnTo>
                    <a:pt x="438" y="24"/>
                  </a:lnTo>
                  <a:lnTo>
                    <a:pt x="450" y="30"/>
                  </a:lnTo>
                  <a:lnTo>
                    <a:pt x="462" y="24"/>
                  </a:lnTo>
                  <a:lnTo>
                    <a:pt x="468" y="18"/>
                  </a:lnTo>
                  <a:lnTo>
                    <a:pt x="480" y="6"/>
                  </a:lnTo>
                  <a:lnTo>
                    <a:pt x="492" y="24"/>
                  </a:lnTo>
                  <a:lnTo>
                    <a:pt x="504" y="18"/>
                  </a:lnTo>
                  <a:lnTo>
                    <a:pt x="516" y="36"/>
                  </a:lnTo>
                  <a:lnTo>
                    <a:pt x="528" y="30"/>
                  </a:lnTo>
                  <a:lnTo>
                    <a:pt x="540" y="48"/>
                  </a:lnTo>
                  <a:lnTo>
                    <a:pt x="546" y="30"/>
                  </a:lnTo>
                  <a:lnTo>
                    <a:pt x="558" y="66"/>
                  </a:lnTo>
                  <a:lnTo>
                    <a:pt x="570" y="42"/>
                  </a:lnTo>
                  <a:lnTo>
                    <a:pt x="582" y="66"/>
                  </a:lnTo>
                  <a:lnTo>
                    <a:pt x="594" y="54"/>
                  </a:lnTo>
                  <a:lnTo>
                    <a:pt x="606" y="66"/>
                  </a:lnTo>
                  <a:lnTo>
                    <a:pt x="618" y="66"/>
                  </a:lnTo>
                  <a:lnTo>
                    <a:pt x="630" y="48"/>
                  </a:lnTo>
                  <a:lnTo>
                    <a:pt x="636" y="42"/>
                  </a:lnTo>
                  <a:lnTo>
                    <a:pt x="648" y="30"/>
                  </a:lnTo>
                  <a:lnTo>
                    <a:pt x="660" y="42"/>
                  </a:lnTo>
                  <a:lnTo>
                    <a:pt x="672" y="36"/>
                  </a:lnTo>
                  <a:lnTo>
                    <a:pt x="684" y="36"/>
                  </a:lnTo>
                  <a:lnTo>
                    <a:pt x="696" y="30"/>
                  </a:lnTo>
                  <a:lnTo>
                    <a:pt x="708" y="18"/>
                  </a:lnTo>
                  <a:lnTo>
                    <a:pt x="720" y="12"/>
                  </a:lnTo>
                  <a:lnTo>
                    <a:pt x="726" y="30"/>
                  </a:lnTo>
                  <a:lnTo>
                    <a:pt x="738" y="36"/>
                  </a:lnTo>
                  <a:lnTo>
                    <a:pt x="750" y="48"/>
                  </a:lnTo>
                  <a:lnTo>
                    <a:pt x="762" y="30"/>
                  </a:lnTo>
                  <a:lnTo>
                    <a:pt x="774" y="78"/>
                  </a:lnTo>
                  <a:lnTo>
                    <a:pt x="786" y="54"/>
                  </a:lnTo>
                  <a:lnTo>
                    <a:pt x="798" y="42"/>
                  </a:lnTo>
                  <a:lnTo>
                    <a:pt x="810" y="42"/>
                  </a:lnTo>
                  <a:lnTo>
                    <a:pt x="816" y="48"/>
                  </a:lnTo>
                  <a:lnTo>
                    <a:pt x="828" y="48"/>
                  </a:lnTo>
                  <a:lnTo>
                    <a:pt x="840" y="12"/>
                  </a:lnTo>
                  <a:lnTo>
                    <a:pt x="852" y="42"/>
                  </a:lnTo>
                  <a:lnTo>
                    <a:pt x="864" y="36"/>
                  </a:lnTo>
                  <a:lnTo>
                    <a:pt x="876" y="48"/>
                  </a:lnTo>
                  <a:lnTo>
                    <a:pt x="888" y="30"/>
                  </a:lnTo>
                  <a:lnTo>
                    <a:pt x="894" y="48"/>
                  </a:lnTo>
                  <a:lnTo>
                    <a:pt x="906" y="18"/>
                  </a:lnTo>
                  <a:lnTo>
                    <a:pt x="918" y="36"/>
                  </a:lnTo>
                  <a:lnTo>
                    <a:pt x="930" y="48"/>
                  </a:lnTo>
                  <a:lnTo>
                    <a:pt x="942" y="24"/>
                  </a:lnTo>
                  <a:lnTo>
                    <a:pt x="954" y="48"/>
                  </a:lnTo>
                  <a:lnTo>
                    <a:pt x="966" y="36"/>
                  </a:lnTo>
                  <a:lnTo>
                    <a:pt x="978" y="66"/>
                  </a:lnTo>
                  <a:lnTo>
                    <a:pt x="984" y="36"/>
                  </a:lnTo>
                  <a:lnTo>
                    <a:pt x="996" y="54"/>
                  </a:lnTo>
                  <a:lnTo>
                    <a:pt x="1008" y="36"/>
                  </a:lnTo>
                  <a:lnTo>
                    <a:pt x="1020" y="42"/>
                  </a:lnTo>
                  <a:lnTo>
                    <a:pt x="1032" y="66"/>
                  </a:lnTo>
                  <a:lnTo>
                    <a:pt x="1044" y="60"/>
                  </a:lnTo>
                  <a:lnTo>
                    <a:pt x="1056" y="30"/>
                  </a:lnTo>
                  <a:lnTo>
                    <a:pt x="1068" y="18"/>
                  </a:lnTo>
                  <a:lnTo>
                    <a:pt x="1074" y="48"/>
                  </a:lnTo>
                  <a:lnTo>
                    <a:pt x="1086" y="48"/>
                  </a:lnTo>
                  <a:lnTo>
                    <a:pt x="1098" y="36"/>
                  </a:lnTo>
                  <a:lnTo>
                    <a:pt x="1110" y="36"/>
                  </a:lnTo>
                  <a:lnTo>
                    <a:pt x="1122" y="48"/>
                  </a:lnTo>
                  <a:lnTo>
                    <a:pt x="1134" y="42"/>
                  </a:lnTo>
                  <a:lnTo>
                    <a:pt x="1146" y="42"/>
                  </a:lnTo>
                  <a:lnTo>
                    <a:pt x="1152" y="66"/>
                  </a:lnTo>
                  <a:lnTo>
                    <a:pt x="1164" y="66"/>
                  </a:lnTo>
                  <a:lnTo>
                    <a:pt x="1176" y="72"/>
                  </a:lnTo>
                  <a:lnTo>
                    <a:pt x="1188" y="60"/>
                  </a:lnTo>
                  <a:lnTo>
                    <a:pt x="1200" y="60"/>
                  </a:lnTo>
                  <a:lnTo>
                    <a:pt x="1212" y="54"/>
                  </a:lnTo>
                  <a:lnTo>
                    <a:pt x="1224" y="48"/>
                  </a:lnTo>
                  <a:lnTo>
                    <a:pt x="1236" y="30"/>
                  </a:lnTo>
                  <a:lnTo>
                    <a:pt x="1242" y="30"/>
                  </a:lnTo>
                  <a:lnTo>
                    <a:pt x="1254" y="24"/>
                  </a:lnTo>
                  <a:lnTo>
                    <a:pt x="1266" y="24"/>
                  </a:lnTo>
                  <a:lnTo>
                    <a:pt x="1278" y="12"/>
                  </a:lnTo>
                  <a:lnTo>
                    <a:pt x="1290" y="24"/>
                  </a:lnTo>
                  <a:lnTo>
                    <a:pt x="1302" y="12"/>
                  </a:lnTo>
                  <a:lnTo>
                    <a:pt x="1314" y="18"/>
                  </a:lnTo>
                  <a:lnTo>
                    <a:pt x="1326" y="12"/>
                  </a:lnTo>
                  <a:lnTo>
                    <a:pt x="1332" y="18"/>
                  </a:lnTo>
                  <a:lnTo>
                    <a:pt x="1344" y="0"/>
                  </a:lnTo>
                  <a:lnTo>
                    <a:pt x="1356" y="24"/>
                  </a:lnTo>
                  <a:lnTo>
                    <a:pt x="1368" y="18"/>
                  </a:lnTo>
                  <a:lnTo>
                    <a:pt x="1380" y="12"/>
                  </a:lnTo>
                  <a:lnTo>
                    <a:pt x="1392" y="18"/>
                  </a:lnTo>
                  <a:lnTo>
                    <a:pt x="1404" y="12"/>
                  </a:lnTo>
                  <a:lnTo>
                    <a:pt x="1410" y="6"/>
                  </a:lnTo>
                  <a:lnTo>
                    <a:pt x="1422" y="1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35" name="Freeform 111"/>
            <p:cNvSpPr>
              <a:spLocks/>
            </p:cNvSpPr>
            <p:nvPr/>
          </p:nvSpPr>
          <p:spPr bwMode="auto">
            <a:xfrm>
              <a:off x="5700713" y="1768475"/>
              <a:ext cx="1895475" cy="266700"/>
            </a:xfrm>
            <a:custGeom>
              <a:avLst/>
              <a:gdLst/>
              <a:ahLst/>
              <a:cxnLst>
                <a:cxn ang="0">
                  <a:pos x="12" y="150"/>
                </a:cxn>
                <a:cxn ang="0">
                  <a:pos x="36" y="150"/>
                </a:cxn>
                <a:cxn ang="0">
                  <a:pos x="60" y="144"/>
                </a:cxn>
                <a:cxn ang="0">
                  <a:pos x="78" y="138"/>
                </a:cxn>
                <a:cxn ang="0">
                  <a:pos x="102" y="120"/>
                </a:cxn>
                <a:cxn ang="0">
                  <a:pos x="126" y="96"/>
                </a:cxn>
                <a:cxn ang="0">
                  <a:pos x="150" y="114"/>
                </a:cxn>
                <a:cxn ang="0">
                  <a:pos x="168" y="96"/>
                </a:cxn>
                <a:cxn ang="0">
                  <a:pos x="192" y="96"/>
                </a:cxn>
                <a:cxn ang="0">
                  <a:pos x="216" y="90"/>
                </a:cxn>
                <a:cxn ang="0">
                  <a:pos x="240" y="108"/>
                </a:cxn>
                <a:cxn ang="0">
                  <a:pos x="258" y="78"/>
                </a:cxn>
                <a:cxn ang="0">
                  <a:pos x="282" y="90"/>
                </a:cxn>
                <a:cxn ang="0">
                  <a:pos x="306" y="72"/>
                </a:cxn>
                <a:cxn ang="0">
                  <a:pos x="330" y="72"/>
                </a:cxn>
                <a:cxn ang="0">
                  <a:pos x="348" y="54"/>
                </a:cxn>
                <a:cxn ang="0">
                  <a:pos x="372" y="84"/>
                </a:cxn>
                <a:cxn ang="0">
                  <a:pos x="396" y="78"/>
                </a:cxn>
                <a:cxn ang="0">
                  <a:pos x="420" y="60"/>
                </a:cxn>
                <a:cxn ang="0">
                  <a:pos x="438" y="48"/>
                </a:cxn>
                <a:cxn ang="0">
                  <a:pos x="462" y="60"/>
                </a:cxn>
                <a:cxn ang="0">
                  <a:pos x="486" y="30"/>
                </a:cxn>
                <a:cxn ang="0">
                  <a:pos x="510" y="30"/>
                </a:cxn>
                <a:cxn ang="0">
                  <a:pos x="528" y="24"/>
                </a:cxn>
                <a:cxn ang="0">
                  <a:pos x="552" y="30"/>
                </a:cxn>
                <a:cxn ang="0">
                  <a:pos x="576" y="18"/>
                </a:cxn>
                <a:cxn ang="0">
                  <a:pos x="594" y="48"/>
                </a:cxn>
                <a:cxn ang="0">
                  <a:pos x="618" y="54"/>
                </a:cxn>
                <a:cxn ang="0">
                  <a:pos x="642" y="36"/>
                </a:cxn>
                <a:cxn ang="0">
                  <a:pos x="666" y="30"/>
                </a:cxn>
                <a:cxn ang="0">
                  <a:pos x="684" y="66"/>
                </a:cxn>
                <a:cxn ang="0">
                  <a:pos x="708" y="18"/>
                </a:cxn>
                <a:cxn ang="0">
                  <a:pos x="732" y="48"/>
                </a:cxn>
                <a:cxn ang="0">
                  <a:pos x="756" y="42"/>
                </a:cxn>
                <a:cxn ang="0">
                  <a:pos x="774" y="42"/>
                </a:cxn>
                <a:cxn ang="0">
                  <a:pos x="798" y="30"/>
                </a:cxn>
                <a:cxn ang="0">
                  <a:pos x="822" y="60"/>
                </a:cxn>
                <a:cxn ang="0">
                  <a:pos x="846" y="66"/>
                </a:cxn>
                <a:cxn ang="0">
                  <a:pos x="864" y="84"/>
                </a:cxn>
                <a:cxn ang="0">
                  <a:pos x="888" y="60"/>
                </a:cxn>
                <a:cxn ang="0">
                  <a:pos x="912" y="42"/>
                </a:cxn>
                <a:cxn ang="0">
                  <a:pos x="936" y="66"/>
                </a:cxn>
                <a:cxn ang="0">
                  <a:pos x="954" y="18"/>
                </a:cxn>
                <a:cxn ang="0">
                  <a:pos x="978" y="48"/>
                </a:cxn>
                <a:cxn ang="0">
                  <a:pos x="1002" y="36"/>
                </a:cxn>
                <a:cxn ang="0">
                  <a:pos x="1026" y="36"/>
                </a:cxn>
                <a:cxn ang="0">
                  <a:pos x="1044" y="72"/>
                </a:cxn>
                <a:cxn ang="0">
                  <a:pos x="1068" y="36"/>
                </a:cxn>
                <a:cxn ang="0">
                  <a:pos x="1092" y="84"/>
                </a:cxn>
                <a:cxn ang="0">
                  <a:pos x="1110" y="84"/>
                </a:cxn>
                <a:cxn ang="0">
                  <a:pos x="1134" y="84"/>
                </a:cxn>
                <a:cxn ang="0">
                  <a:pos x="1158" y="30"/>
                </a:cxn>
                <a:cxn ang="0">
                  <a:pos x="1182" y="78"/>
                </a:cxn>
              </a:cxnLst>
              <a:rect l="0" t="0" r="r" b="b"/>
              <a:pathLst>
                <a:path w="1194" h="168">
                  <a:moveTo>
                    <a:pt x="0" y="168"/>
                  </a:moveTo>
                  <a:lnTo>
                    <a:pt x="12" y="150"/>
                  </a:lnTo>
                  <a:lnTo>
                    <a:pt x="24" y="144"/>
                  </a:lnTo>
                  <a:lnTo>
                    <a:pt x="36" y="150"/>
                  </a:lnTo>
                  <a:lnTo>
                    <a:pt x="48" y="144"/>
                  </a:lnTo>
                  <a:lnTo>
                    <a:pt x="60" y="144"/>
                  </a:lnTo>
                  <a:lnTo>
                    <a:pt x="72" y="150"/>
                  </a:lnTo>
                  <a:lnTo>
                    <a:pt x="78" y="138"/>
                  </a:lnTo>
                  <a:lnTo>
                    <a:pt x="90" y="156"/>
                  </a:lnTo>
                  <a:lnTo>
                    <a:pt x="102" y="120"/>
                  </a:lnTo>
                  <a:lnTo>
                    <a:pt x="114" y="144"/>
                  </a:lnTo>
                  <a:lnTo>
                    <a:pt x="126" y="96"/>
                  </a:lnTo>
                  <a:lnTo>
                    <a:pt x="138" y="108"/>
                  </a:lnTo>
                  <a:lnTo>
                    <a:pt x="150" y="114"/>
                  </a:lnTo>
                  <a:lnTo>
                    <a:pt x="162" y="120"/>
                  </a:lnTo>
                  <a:lnTo>
                    <a:pt x="168" y="96"/>
                  </a:lnTo>
                  <a:lnTo>
                    <a:pt x="180" y="102"/>
                  </a:lnTo>
                  <a:lnTo>
                    <a:pt x="192" y="96"/>
                  </a:lnTo>
                  <a:lnTo>
                    <a:pt x="204" y="90"/>
                  </a:lnTo>
                  <a:lnTo>
                    <a:pt x="216" y="90"/>
                  </a:lnTo>
                  <a:lnTo>
                    <a:pt x="228" y="66"/>
                  </a:lnTo>
                  <a:lnTo>
                    <a:pt x="240" y="108"/>
                  </a:lnTo>
                  <a:lnTo>
                    <a:pt x="246" y="96"/>
                  </a:lnTo>
                  <a:lnTo>
                    <a:pt x="258" y="78"/>
                  </a:lnTo>
                  <a:lnTo>
                    <a:pt x="270" y="96"/>
                  </a:lnTo>
                  <a:lnTo>
                    <a:pt x="282" y="90"/>
                  </a:lnTo>
                  <a:lnTo>
                    <a:pt x="294" y="84"/>
                  </a:lnTo>
                  <a:lnTo>
                    <a:pt x="306" y="72"/>
                  </a:lnTo>
                  <a:lnTo>
                    <a:pt x="318" y="66"/>
                  </a:lnTo>
                  <a:lnTo>
                    <a:pt x="330" y="72"/>
                  </a:lnTo>
                  <a:lnTo>
                    <a:pt x="336" y="78"/>
                  </a:lnTo>
                  <a:lnTo>
                    <a:pt x="348" y="54"/>
                  </a:lnTo>
                  <a:lnTo>
                    <a:pt x="360" y="66"/>
                  </a:lnTo>
                  <a:lnTo>
                    <a:pt x="372" y="84"/>
                  </a:lnTo>
                  <a:lnTo>
                    <a:pt x="384" y="72"/>
                  </a:lnTo>
                  <a:lnTo>
                    <a:pt x="396" y="78"/>
                  </a:lnTo>
                  <a:lnTo>
                    <a:pt x="408" y="66"/>
                  </a:lnTo>
                  <a:lnTo>
                    <a:pt x="420" y="60"/>
                  </a:lnTo>
                  <a:lnTo>
                    <a:pt x="426" y="78"/>
                  </a:lnTo>
                  <a:lnTo>
                    <a:pt x="438" y="48"/>
                  </a:lnTo>
                  <a:lnTo>
                    <a:pt x="450" y="66"/>
                  </a:lnTo>
                  <a:lnTo>
                    <a:pt x="462" y="60"/>
                  </a:lnTo>
                  <a:lnTo>
                    <a:pt x="474" y="48"/>
                  </a:lnTo>
                  <a:lnTo>
                    <a:pt x="486" y="30"/>
                  </a:lnTo>
                  <a:lnTo>
                    <a:pt x="498" y="0"/>
                  </a:lnTo>
                  <a:lnTo>
                    <a:pt x="510" y="30"/>
                  </a:lnTo>
                  <a:lnTo>
                    <a:pt x="516" y="42"/>
                  </a:lnTo>
                  <a:lnTo>
                    <a:pt x="528" y="24"/>
                  </a:lnTo>
                  <a:lnTo>
                    <a:pt x="540" y="30"/>
                  </a:lnTo>
                  <a:lnTo>
                    <a:pt x="552" y="30"/>
                  </a:lnTo>
                  <a:lnTo>
                    <a:pt x="564" y="36"/>
                  </a:lnTo>
                  <a:lnTo>
                    <a:pt x="576" y="18"/>
                  </a:lnTo>
                  <a:lnTo>
                    <a:pt x="588" y="24"/>
                  </a:lnTo>
                  <a:lnTo>
                    <a:pt x="594" y="48"/>
                  </a:lnTo>
                  <a:lnTo>
                    <a:pt x="606" y="42"/>
                  </a:lnTo>
                  <a:lnTo>
                    <a:pt x="618" y="54"/>
                  </a:lnTo>
                  <a:lnTo>
                    <a:pt x="630" y="36"/>
                  </a:lnTo>
                  <a:lnTo>
                    <a:pt x="642" y="36"/>
                  </a:lnTo>
                  <a:lnTo>
                    <a:pt x="654" y="48"/>
                  </a:lnTo>
                  <a:lnTo>
                    <a:pt x="666" y="30"/>
                  </a:lnTo>
                  <a:lnTo>
                    <a:pt x="678" y="54"/>
                  </a:lnTo>
                  <a:lnTo>
                    <a:pt x="684" y="66"/>
                  </a:lnTo>
                  <a:lnTo>
                    <a:pt x="696" y="30"/>
                  </a:lnTo>
                  <a:lnTo>
                    <a:pt x="708" y="18"/>
                  </a:lnTo>
                  <a:lnTo>
                    <a:pt x="720" y="54"/>
                  </a:lnTo>
                  <a:lnTo>
                    <a:pt x="732" y="48"/>
                  </a:lnTo>
                  <a:lnTo>
                    <a:pt x="744" y="66"/>
                  </a:lnTo>
                  <a:lnTo>
                    <a:pt x="756" y="42"/>
                  </a:lnTo>
                  <a:lnTo>
                    <a:pt x="768" y="60"/>
                  </a:lnTo>
                  <a:lnTo>
                    <a:pt x="774" y="42"/>
                  </a:lnTo>
                  <a:lnTo>
                    <a:pt x="786" y="30"/>
                  </a:lnTo>
                  <a:lnTo>
                    <a:pt x="798" y="30"/>
                  </a:lnTo>
                  <a:lnTo>
                    <a:pt x="810" y="60"/>
                  </a:lnTo>
                  <a:lnTo>
                    <a:pt x="822" y="60"/>
                  </a:lnTo>
                  <a:lnTo>
                    <a:pt x="834" y="48"/>
                  </a:lnTo>
                  <a:lnTo>
                    <a:pt x="846" y="66"/>
                  </a:lnTo>
                  <a:lnTo>
                    <a:pt x="852" y="60"/>
                  </a:lnTo>
                  <a:lnTo>
                    <a:pt x="864" y="84"/>
                  </a:lnTo>
                  <a:lnTo>
                    <a:pt x="876" y="54"/>
                  </a:lnTo>
                  <a:lnTo>
                    <a:pt x="888" y="60"/>
                  </a:lnTo>
                  <a:lnTo>
                    <a:pt x="900" y="36"/>
                  </a:lnTo>
                  <a:lnTo>
                    <a:pt x="912" y="42"/>
                  </a:lnTo>
                  <a:lnTo>
                    <a:pt x="924" y="66"/>
                  </a:lnTo>
                  <a:lnTo>
                    <a:pt x="936" y="66"/>
                  </a:lnTo>
                  <a:lnTo>
                    <a:pt x="942" y="66"/>
                  </a:lnTo>
                  <a:lnTo>
                    <a:pt x="954" y="18"/>
                  </a:lnTo>
                  <a:lnTo>
                    <a:pt x="966" y="42"/>
                  </a:lnTo>
                  <a:lnTo>
                    <a:pt x="978" y="48"/>
                  </a:lnTo>
                  <a:lnTo>
                    <a:pt x="990" y="30"/>
                  </a:lnTo>
                  <a:lnTo>
                    <a:pt x="1002" y="36"/>
                  </a:lnTo>
                  <a:lnTo>
                    <a:pt x="1014" y="36"/>
                  </a:lnTo>
                  <a:lnTo>
                    <a:pt x="1026" y="36"/>
                  </a:lnTo>
                  <a:lnTo>
                    <a:pt x="1032" y="30"/>
                  </a:lnTo>
                  <a:lnTo>
                    <a:pt x="1044" y="72"/>
                  </a:lnTo>
                  <a:lnTo>
                    <a:pt x="1056" y="60"/>
                  </a:lnTo>
                  <a:lnTo>
                    <a:pt x="1068" y="36"/>
                  </a:lnTo>
                  <a:lnTo>
                    <a:pt x="1080" y="60"/>
                  </a:lnTo>
                  <a:lnTo>
                    <a:pt x="1092" y="84"/>
                  </a:lnTo>
                  <a:lnTo>
                    <a:pt x="1104" y="84"/>
                  </a:lnTo>
                  <a:lnTo>
                    <a:pt x="1110" y="84"/>
                  </a:lnTo>
                  <a:lnTo>
                    <a:pt x="1122" y="96"/>
                  </a:lnTo>
                  <a:lnTo>
                    <a:pt x="1134" y="84"/>
                  </a:lnTo>
                  <a:lnTo>
                    <a:pt x="1146" y="84"/>
                  </a:lnTo>
                  <a:lnTo>
                    <a:pt x="1158" y="30"/>
                  </a:lnTo>
                  <a:lnTo>
                    <a:pt x="1170" y="102"/>
                  </a:lnTo>
                  <a:lnTo>
                    <a:pt x="1182" y="78"/>
                  </a:lnTo>
                  <a:lnTo>
                    <a:pt x="1194" y="3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3" name="TextBox 112"/>
            <p:cNvSpPr txBox="1"/>
            <p:nvPr/>
          </p:nvSpPr>
          <p:spPr>
            <a:xfrm>
              <a:off x="6858000" y="2209800"/>
              <a:ext cx="1445458" cy="369332"/>
            </a:xfrm>
            <a:prstGeom prst="rect">
              <a:avLst/>
            </a:prstGeom>
            <a:noFill/>
          </p:spPr>
          <p:txBody>
            <a:bodyPr wrap="none" rtlCol="0">
              <a:spAutoFit/>
            </a:bodyPr>
            <a:lstStyle/>
            <a:p>
              <a:r>
                <a:rPr lang="en-US" b="1" dirty="0" smtClean="0">
                  <a:solidFill>
                    <a:srgbClr val="669900"/>
                  </a:solidFill>
                  <a:cs typeface="Arial" charset="0"/>
                </a:rPr>
                <a:t>Watts</a:t>
              </a:r>
              <a:endParaRPr lang="en-US" b="1" dirty="0">
                <a:solidFill>
                  <a:srgbClr val="669900"/>
                </a:solidFill>
                <a:cs typeface="Arial" charset="0"/>
              </a:endParaRPr>
            </a:p>
          </p:txBody>
        </p:sp>
        <p:sp>
          <p:nvSpPr>
            <p:cNvPr id="114" name="TextBox 113"/>
            <p:cNvSpPr txBox="1"/>
            <p:nvPr/>
          </p:nvSpPr>
          <p:spPr>
            <a:xfrm>
              <a:off x="1219200" y="2438400"/>
              <a:ext cx="890848" cy="369332"/>
            </a:xfrm>
            <a:prstGeom prst="rect">
              <a:avLst/>
            </a:prstGeom>
            <a:noFill/>
          </p:spPr>
          <p:txBody>
            <a:bodyPr wrap="none" rtlCol="0">
              <a:spAutoFit/>
            </a:bodyPr>
            <a:lstStyle/>
            <a:p>
              <a:r>
                <a:rPr lang="en-US" b="1" dirty="0" smtClean="0">
                  <a:solidFill>
                    <a:srgbClr val="FF0000"/>
                  </a:solidFill>
                  <a:cs typeface="Arial" charset="0"/>
                </a:rPr>
                <a:t>HR</a:t>
              </a:r>
              <a:endParaRPr lang="en-US" b="1" dirty="0">
                <a:solidFill>
                  <a:srgbClr val="FF0000"/>
                </a:solidFill>
                <a:cs typeface="Arial" charset="0"/>
              </a:endParaRPr>
            </a:p>
          </p:txBody>
        </p:sp>
        <p:sp>
          <p:nvSpPr>
            <p:cNvPr id="101" name="TextBox 100"/>
            <p:cNvSpPr txBox="1"/>
            <p:nvPr/>
          </p:nvSpPr>
          <p:spPr>
            <a:xfrm>
              <a:off x="1828801" y="2514600"/>
              <a:ext cx="6288055" cy="369332"/>
            </a:xfrm>
            <a:prstGeom prst="rect">
              <a:avLst/>
            </a:prstGeom>
            <a:noFill/>
          </p:spPr>
          <p:txBody>
            <a:bodyPr wrap="none" rtlCol="0">
              <a:spAutoFit/>
            </a:bodyPr>
            <a:lstStyle/>
            <a:p>
              <a:pPr fontAlgn="base">
                <a:spcBef>
                  <a:spcPct val="0"/>
                </a:spcBef>
                <a:spcAft>
                  <a:spcPct val="0"/>
                </a:spcAft>
              </a:pPr>
              <a:r>
                <a:rPr lang="en-US" dirty="0" smtClean="0">
                  <a:solidFill>
                    <a:prstClr val="black"/>
                  </a:solidFill>
                  <a:latin typeface="Arial" charset="0"/>
                  <a:cs typeface="Arial" charset="0"/>
                </a:rPr>
                <a:t>Lower mean, higher variability</a:t>
              </a:r>
              <a:endParaRPr lang="en-US" dirty="0">
                <a:solidFill>
                  <a:prstClr val="black"/>
                </a:solidFill>
                <a:latin typeface="Arial" charset="0"/>
                <a:cs typeface="Arial" charset="0"/>
              </a:endParaRPr>
            </a:p>
          </p:txBody>
        </p:sp>
      </p:grpSp>
      <p:grpSp>
        <p:nvGrpSpPr>
          <p:cNvPr id="3" name="Group 188"/>
          <p:cNvGrpSpPr/>
          <p:nvPr/>
        </p:nvGrpSpPr>
        <p:grpSpPr>
          <a:xfrm>
            <a:off x="152400" y="1981200"/>
            <a:ext cx="4067434" cy="3505200"/>
            <a:chOff x="0" y="542925"/>
            <a:chExt cx="9014203" cy="4568369"/>
          </a:xfrm>
        </p:grpSpPr>
        <p:sp>
          <p:nvSpPr>
            <p:cNvPr id="190" name="Rectangle 8"/>
            <p:cNvSpPr>
              <a:spLocks noChangeArrowheads="1"/>
            </p:cNvSpPr>
            <p:nvPr/>
          </p:nvSpPr>
          <p:spPr bwMode="auto">
            <a:xfrm>
              <a:off x="514350" y="542925"/>
              <a:ext cx="8048625" cy="4324350"/>
            </a:xfrm>
            <a:prstGeom prst="rect">
              <a:avLst/>
            </a:prstGeom>
            <a:noFill/>
            <a:ln w="0">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1" name="Line 9"/>
            <p:cNvSpPr>
              <a:spLocks noChangeShapeType="1"/>
            </p:cNvSpPr>
            <p:nvPr/>
          </p:nvSpPr>
          <p:spPr bwMode="auto">
            <a:xfrm>
              <a:off x="514350" y="4867275"/>
              <a:ext cx="804862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2" name="Line 10"/>
            <p:cNvSpPr>
              <a:spLocks noChangeShapeType="1"/>
            </p:cNvSpPr>
            <p:nvPr/>
          </p:nvSpPr>
          <p:spPr bwMode="auto">
            <a:xfrm flipV="1">
              <a:off x="8562975" y="542925"/>
              <a:ext cx="1588" cy="4324350"/>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3" name="Line 11"/>
            <p:cNvSpPr>
              <a:spLocks noChangeShapeType="1"/>
            </p:cNvSpPr>
            <p:nvPr/>
          </p:nvSpPr>
          <p:spPr bwMode="auto">
            <a:xfrm flipV="1">
              <a:off x="5143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srgbClr val="FF0000"/>
                </a:solidFill>
                <a:cs typeface="Arial" charset="0"/>
              </a:endParaRPr>
            </a:p>
          </p:txBody>
        </p:sp>
        <p:sp>
          <p:nvSpPr>
            <p:cNvPr id="194" name="Rectangle 12"/>
            <p:cNvSpPr>
              <a:spLocks noChangeArrowheads="1"/>
            </p:cNvSpPr>
            <p:nvPr/>
          </p:nvSpPr>
          <p:spPr bwMode="auto">
            <a:xfrm>
              <a:off x="447675" y="4895850"/>
              <a:ext cx="220258"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0</a:t>
              </a:r>
              <a:endParaRPr lang="en-US" sz="1200" b="1" smtClean="0">
                <a:solidFill>
                  <a:prstClr val="black"/>
                </a:solidFill>
                <a:latin typeface="Arial" pitchFamily="34" charset="0"/>
                <a:cs typeface="Arial" pitchFamily="34" charset="0"/>
              </a:endParaRPr>
            </a:p>
          </p:txBody>
        </p:sp>
        <p:sp>
          <p:nvSpPr>
            <p:cNvPr id="195" name="Line 13"/>
            <p:cNvSpPr>
              <a:spLocks noChangeShapeType="1"/>
            </p:cNvSpPr>
            <p:nvPr/>
          </p:nvSpPr>
          <p:spPr bwMode="auto">
            <a:xfrm flipV="1">
              <a:off x="16573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6" name="Rectangle 14"/>
            <p:cNvSpPr>
              <a:spLocks noChangeArrowheads="1"/>
            </p:cNvSpPr>
            <p:nvPr/>
          </p:nvSpPr>
          <p:spPr bwMode="auto">
            <a:xfrm>
              <a:off x="1514475" y="4895850"/>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50</a:t>
              </a:r>
              <a:endParaRPr lang="en-US" sz="1200" b="1" smtClean="0">
                <a:solidFill>
                  <a:prstClr val="black"/>
                </a:solidFill>
                <a:latin typeface="Arial" pitchFamily="34" charset="0"/>
                <a:cs typeface="Arial" pitchFamily="34" charset="0"/>
              </a:endParaRPr>
            </a:p>
          </p:txBody>
        </p:sp>
        <p:sp>
          <p:nvSpPr>
            <p:cNvPr id="197" name="Line 15"/>
            <p:cNvSpPr>
              <a:spLocks noChangeShapeType="1"/>
            </p:cNvSpPr>
            <p:nvPr/>
          </p:nvSpPr>
          <p:spPr bwMode="auto">
            <a:xfrm flipV="1">
              <a:off x="280987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8" name="Rectangle 16"/>
            <p:cNvSpPr>
              <a:spLocks noChangeArrowheads="1"/>
            </p:cNvSpPr>
            <p:nvPr/>
          </p:nvSpPr>
          <p:spPr bwMode="auto">
            <a:xfrm>
              <a:off x="2600326"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100</a:t>
              </a:r>
              <a:endParaRPr lang="en-US" sz="1200" b="1" smtClean="0">
                <a:solidFill>
                  <a:prstClr val="black"/>
                </a:solidFill>
                <a:latin typeface="Arial" pitchFamily="34" charset="0"/>
                <a:cs typeface="Arial" pitchFamily="34" charset="0"/>
              </a:endParaRPr>
            </a:p>
          </p:txBody>
        </p:sp>
        <p:sp>
          <p:nvSpPr>
            <p:cNvPr id="199" name="Line 17"/>
            <p:cNvSpPr>
              <a:spLocks noChangeShapeType="1"/>
            </p:cNvSpPr>
            <p:nvPr/>
          </p:nvSpPr>
          <p:spPr bwMode="auto">
            <a:xfrm flipV="1">
              <a:off x="396240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0" name="Rectangle 18"/>
            <p:cNvSpPr>
              <a:spLocks noChangeArrowheads="1"/>
            </p:cNvSpPr>
            <p:nvPr/>
          </p:nvSpPr>
          <p:spPr bwMode="auto">
            <a:xfrm>
              <a:off x="3752850"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150</a:t>
              </a:r>
              <a:endParaRPr lang="en-US" sz="1200" b="1" smtClean="0">
                <a:solidFill>
                  <a:prstClr val="black"/>
                </a:solidFill>
                <a:latin typeface="Arial" pitchFamily="34" charset="0"/>
                <a:cs typeface="Arial" pitchFamily="34" charset="0"/>
              </a:endParaRPr>
            </a:p>
          </p:txBody>
        </p:sp>
        <p:sp>
          <p:nvSpPr>
            <p:cNvPr id="201" name="Line 19"/>
            <p:cNvSpPr>
              <a:spLocks noChangeShapeType="1"/>
            </p:cNvSpPr>
            <p:nvPr/>
          </p:nvSpPr>
          <p:spPr bwMode="auto">
            <a:xfrm flipV="1">
              <a:off x="510540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2" name="Rectangle 20"/>
            <p:cNvSpPr>
              <a:spLocks noChangeArrowheads="1"/>
            </p:cNvSpPr>
            <p:nvPr/>
          </p:nvSpPr>
          <p:spPr bwMode="auto">
            <a:xfrm>
              <a:off x="4895850"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200</a:t>
              </a:r>
              <a:endParaRPr lang="en-US" sz="1200" b="1" smtClean="0">
                <a:solidFill>
                  <a:prstClr val="black"/>
                </a:solidFill>
                <a:latin typeface="Arial" pitchFamily="34" charset="0"/>
                <a:cs typeface="Arial" pitchFamily="34" charset="0"/>
              </a:endParaRPr>
            </a:p>
          </p:txBody>
        </p:sp>
        <p:sp>
          <p:nvSpPr>
            <p:cNvPr id="203" name="Line 21"/>
            <p:cNvSpPr>
              <a:spLocks noChangeShapeType="1"/>
            </p:cNvSpPr>
            <p:nvPr/>
          </p:nvSpPr>
          <p:spPr bwMode="auto">
            <a:xfrm flipV="1">
              <a:off x="625792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4" name="Rectangle 22"/>
            <p:cNvSpPr>
              <a:spLocks noChangeArrowheads="1"/>
            </p:cNvSpPr>
            <p:nvPr/>
          </p:nvSpPr>
          <p:spPr bwMode="auto">
            <a:xfrm>
              <a:off x="6048375"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250</a:t>
              </a:r>
              <a:endParaRPr lang="en-US" sz="1200" b="1" smtClean="0">
                <a:solidFill>
                  <a:prstClr val="black"/>
                </a:solidFill>
                <a:latin typeface="Arial" pitchFamily="34" charset="0"/>
                <a:cs typeface="Arial" pitchFamily="34" charset="0"/>
              </a:endParaRPr>
            </a:p>
          </p:txBody>
        </p:sp>
        <p:sp>
          <p:nvSpPr>
            <p:cNvPr id="205" name="Line 23"/>
            <p:cNvSpPr>
              <a:spLocks noChangeShapeType="1"/>
            </p:cNvSpPr>
            <p:nvPr/>
          </p:nvSpPr>
          <p:spPr bwMode="auto">
            <a:xfrm flipV="1">
              <a:off x="74104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6" name="Rectangle 24"/>
            <p:cNvSpPr>
              <a:spLocks noChangeArrowheads="1"/>
            </p:cNvSpPr>
            <p:nvPr/>
          </p:nvSpPr>
          <p:spPr bwMode="auto">
            <a:xfrm>
              <a:off x="7200902"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300</a:t>
              </a:r>
              <a:endParaRPr lang="en-US" sz="1200" b="1" smtClean="0">
                <a:solidFill>
                  <a:prstClr val="black"/>
                </a:solidFill>
                <a:latin typeface="Arial" pitchFamily="34" charset="0"/>
                <a:cs typeface="Arial" pitchFamily="34" charset="0"/>
              </a:endParaRPr>
            </a:p>
          </p:txBody>
        </p:sp>
        <p:sp>
          <p:nvSpPr>
            <p:cNvPr id="207" name="Line 25"/>
            <p:cNvSpPr>
              <a:spLocks noChangeShapeType="1"/>
            </p:cNvSpPr>
            <p:nvPr/>
          </p:nvSpPr>
          <p:spPr bwMode="auto">
            <a:xfrm flipV="1">
              <a:off x="856297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8" name="Rectangle 26"/>
            <p:cNvSpPr>
              <a:spLocks noChangeArrowheads="1"/>
            </p:cNvSpPr>
            <p:nvPr/>
          </p:nvSpPr>
          <p:spPr bwMode="auto">
            <a:xfrm>
              <a:off x="8353426"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350</a:t>
              </a:r>
              <a:endParaRPr lang="en-US" sz="1200" b="1" smtClean="0">
                <a:solidFill>
                  <a:prstClr val="black"/>
                </a:solidFill>
                <a:latin typeface="Arial" pitchFamily="34" charset="0"/>
                <a:cs typeface="Arial" pitchFamily="34" charset="0"/>
              </a:endParaRPr>
            </a:p>
          </p:txBody>
        </p:sp>
        <p:sp>
          <p:nvSpPr>
            <p:cNvPr id="209" name="Line 27"/>
            <p:cNvSpPr>
              <a:spLocks noChangeShapeType="1"/>
            </p:cNvSpPr>
            <p:nvPr/>
          </p:nvSpPr>
          <p:spPr bwMode="auto">
            <a:xfrm flipH="1">
              <a:off x="8477250" y="4200525"/>
              <a:ext cx="85725" cy="1588"/>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0" name="Line 29"/>
            <p:cNvSpPr>
              <a:spLocks noChangeShapeType="1"/>
            </p:cNvSpPr>
            <p:nvPr/>
          </p:nvSpPr>
          <p:spPr bwMode="auto">
            <a:xfrm flipH="1">
              <a:off x="8477250" y="3095625"/>
              <a:ext cx="85725" cy="1588"/>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1" name="Line 31"/>
            <p:cNvSpPr>
              <a:spLocks noChangeShapeType="1"/>
            </p:cNvSpPr>
            <p:nvPr/>
          </p:nvSpPr>
          <p:spPr bwMode="auto">
            <a:xfrm flipH="1">
              <a:off x="8477250" y="1990725"/>
              <a:ext cx="85725" cy="1588"/>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2" name="Line 33"/>
            <p:cNvSpPr>
              <a:spLocks noChangeShapeType="1"/>
            </p:cNvSpPr>
            <p:nvPr/>
          </p:nvSpPr>
          <p:spPr bwMode="auto">
            <a:xfrm flipH="1">
              <a:off x="8477250" y="876300"/>
              <a:ext cx="85725" cy="1588"/>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3" name="Line 41"/>
            <p:cNvSpPr>
              <a:spLocks noChangeShapeType="1"/>
            </p:cNvSpPr>
            <p:nvPr/>
          </p:nvSpPr>
          <p:spPr bwMode="auto">
            <a:xfrm>
              <a:off x="514350" y="4867275"/>
              <a:ext cx="804862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4" name="Line 42"/>
            <p:cNvSpPr>
              <a:spLocks noChangeShapeType="1"/>
            </p:cNvSpPr>
            <p:nvPr/>
          </p:nvSpPr>
          <p:spPr bwMode="auto">
            <a:xfrm flipV="1">
              <a:off x="514350" y="552450"/>
              <a:ext cx="1588" cy="43148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srgbClr val="FF0000"/>
                </a:solidFill>
                <a:cs typeface="Arial" charset="0"/>
              </a:endParaRPr>
            </a:p>
          </p:txBody>
        </p:sp>
        <p:sp>
          <p:nvSpPr>
            <p:cNvPr id="215" name="Line 43"/>
            <p:cNvSpPr>
              <a:spLocks noChangeShapeType="1"/>
            </p:cNvSpPr>
            <p:nvPr/>
          </p:nvSpPr>
          <p:spPr bwMode="auto">
            <a:xfrm flipV="1">
              <a:off x="5143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srgbClr val="FF0000"/>
                </a:solidFill>
                <a:cs typeface="Arial" charset="0"/>
              </a:endParaRPr>
            </a:p>
          </p:txBody>
        </p:sp>
        <p:sp>
          <p:nvSpPr>
            <p:cNvPr id="216" name="Rectangle 44"/>
            <p:cNvSpPr>
              <a:spLocks noChangeArrowheads="1"/>
            </p:cNvSpPr>
            <p:nvPr/>
          </p:nvSpPr>
          <p:spPr bwMode="auto">
            <a:xfrm>
              <a:off x="447675" y="4895850"/>
              <a:ext cx="220258"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0</a:t>
              </a:r>
              <a:endParaRPr lang="en-US" sz="1200" b="1" smtClean="0">
                <a:solidFill>
                  <a:prstClr val="black"/>
                </a:solidFill>
                <a:latin typeface="Arial" pitchFamily="34" charset="0"/>
                <a:cs typeface="Arial" pitchFamily="34" charset="0"/>
              </a:endParaRPr>
            </a:p>
          </p:txBody>
        </p:sp>
        <p:sp>
          <p:nvSpPr>
            <p:cNvPr id="217" name="Line 45"/>
            <p:cNvSpPr>
              <a:spLocks noChangeShapeType="1"/>
            </p:cNvSpPr>
            <p:nvPr/>
          </p:nvSpPr>
          <p:spPr bwMode="auto">
            <a:xfrm flipV="1">
              <a:off x="16573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8" name="Rectangle 46"/>
            <p:cNvSpPr>
              <a:spLocks noChangeArrowheads="1"/>
            </p:cNvSpPr>
            <p:nvPr/>
          </p:nvSpPr>
          <p:spPr bwMode="auto">
            <a:xfrm>
              <a:off x="1514475" y="4895850"/>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50</a:t>
              </a:r>
              <a:endParaRPr lang="en-US" sz="1200" b="1" smtClean="0">
                <a:solidFill>
                  <a:prstClr val="black"/>
                </a:solidFill>
                <a:latin typeface="Arial" pitchFamily="34" charset="0"/>
                <a:cs typeface="Arial" pitchFamily="34" charset="0"/>
              </a:endParaRPr>
            </a:p>
          </p:txBody>
        </p:sp>
        <p:sp>
          <p:nvSpPr>
            <p:cNvPr id="219" name="Line 47"/>
            <p:cNvSpPr>
              <a:spLocks noChangeShapeType="1"/>
            </p:cNvSpPr>
            <p:nvPr/>
          </p:nvSpPr>
          <p:spPr bwMode="auto">
            <a:xfrm flipV="1">
              <a:off x="280987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0" name="Rectangle 48"/>
            <p:cNvSpPr>
              <a:spLocks noChangeArrowheads="1"/>
            </p:cNvSpPr>
            <p:nvPr/>
          </p:nvSpPr>
          <p:spPr bwMode="auto">
            <a:xfrm>
              <a:off x="2600326"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100</a:t>
              </a:r>
              <a:endParaRPr lang="en-US" sz="1200" b="1" smtClean="0">
                <a:solidFill>
                  <a:prstClr val="black"/>
                </a:solidFill>
                <a:latin typeface="Arial" pitchFamily="34" charset="0"/>
                <a:cs typeface="Arial" pitchFamily="34" charset="0"/>
              </a:endParaRPr>
            </a:p>
          </p:txBody>
        </p:sp>
        <p:sp>
          <p:nvSpPr>
            <p:cNvPr id="221" name="Line 49"/>
            <p:cNvSpPr>
              <a:spLocks noChangeShapeType="1"/>
            </p:cNvSpPr>
            <p:nvPr/>
          </p:nvSpPr>
          <p:spPr bwMode="auto">
            <a:xfrm flipV="1">
              <a:off x="396240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2" name="Rectangle 50"/>
            <p:cNvSpPr>
              <a:spLocks noChangeArrowheads="1"/>
            </p:cNvSpPr>
            <p:nvPr/>
          </p:nvSpPr>
          <p:spPr bwMode="auto">
            <a:xfrm>
              <a:off x="3752850"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150</a:t>
              </a:r>
              <a:endParaRPr lang="en-US" sz="1200" b="1" smtClean="0">
                <a:solidFill>
                  <a:prstClr val="black"/>
                </a:solidFill>
                <a:latin typeface="Arial" pitchFamily="34" charset="0"/>
                <a:cs typeface="Arial" pitchFamily="34" charset="0"/>
              </a:endParaRPr>
            </a:p>
          </p:txBody>
        </p:sp>
        <p:sp>
          <p:nvSpPr>
            <p:cNvPr id="223" name="Line 51"/>
            <p:cNvSpPr>
              <a:spLocks noChangeShapeType="1"/>
            </p:cNvSpPr>
            <p:nvPr/>
          </p:nvSpPr>
          <p:spPr bwMode="auto">
            <a:xfrm flipV="1">
              <a:off x="510540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4" name="Rectangle 52"/>
            <p:cNvSpPr>
              <a:spLocks noChangeArrowheads="1"/>
            </p:cNvSpPr>
            <p:nvPr/>
          </p:nvSpPr>
          <p:spPr bwMode="auto">
            <a:xfrm>
              <a:off x="4895850"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200</a:t>
              </a:r>
              <a:endParaRPr lang="en-US" sz="1200" b="1" smtClean="0">
                <a:solidFill>
                  <a:prstClr val="black"/>
                </a:solidFill>
                <a:latin typeface="Arial" pitchFamily="34" charset="0"/>
                <a:cs typeface="Arial" pitchFamily="34" charset="0"/>
              </a:endParaRPr>
            </a:p>
          </p:txBody>
        </p:sp>
        <p:sp>
          <p:nvSpPr>
            <p:cNvPr id="225" name="Line 53"/>
            <p:cNvSpPr>
              <a:spLocks noChangeShapeType="1"/>
            </p:cNvSpPr>
            <p:nvPr/>
          </p:nvSpPr>
          <p:spPr bwMode="auto">
            <a:xfrm flipV="1">
              <a:off x="625792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6" name="Rectangle 54"/>
            <p:cNvSpPr>
              <a:spLocks noChangeArrowheads="1"/>
            </p:cNvSpPr>
            <p:nvPr/>
          </p:nvSpPr>
          <p:spPr bwMode="auto">
            <a:xfrm>
              <a:off x="6048375"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250</a:t>
              </a:r>
              <a:endParaRPr lang="en-US" sz="1200" b="1" smtClean="0">
                <a:solidFill>
                  <a:prstClr val="black"/>
                </a:solidFill>
                <a:latin typeface="Arial" pitchFamily="34" charset="0"/>
                <a:cs typeface="Arial" pitchFamily="34" charset="0"/>
              </a:endParaRPr>
            </a:p>
          </p:txBody>
        </p:sp>
        <p:sp>
          <p:nvSpPr>
            <p:cNvPr id="227" name="Line 55"/>
            <p:cNvSpPr>
              <a:spLocks noChangeShapeType="1"/>
            </p:cNvSpPr>
            <p:nvPr/>
          </p:nvSpPr>
          <p:spPr bwMode="auto">
            <a:xfrm flipV="1">
              <a:off x="74104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8" name="Rectangle 56"/>
            <p:cNvSpPr>
              <a:spLocks noChangeArrowheads="1"/>
            </p:cNvSpPr>
            <p:nvPr/>
          </p:nvSpPr>
          <p:spPr bwMode="auto">
            <a:xfrm>
              <a:off x="7200902"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300</a:t>
              </a:r>
              <a:endParaRPr lang="en-US" sz="1200" b="1" smtClean="0">
                <a:solidFill>
                  <a:prstClr val="black"/>
                </a:solidFill>
                <a:latin typeface="Arial" pitchFamily="34" charset="0"/>
                <a:cs typeface="Arial" pitchFamily="34" charset="0"/>
              </a:endParaRPr>
            </a:p>
          </p:txBody>
        </p:sp>
        <p:sp>
          <p:nvSpPr>
            <p:cNvPr id="229" name="Line 57"/>
            <p:cNvSpPr>
              <a:spLocks noChangeShapeType="1"/>
            </p:cNvSpPr>
            <p:nvPr/>
          </p:nvSpPr>
          <p:spPr bwMode="auto">
            <a:xfrm flipV="1">
              <a:off x="856297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0" name="Rectangle 58"/>
            <p:cNvSpPr>
              <a:spLocks noChangeArrowheads="1"/>
            </p:cNvSpPr>
            <p:nvPr/>
          </p:nvSpPr>
          <p:spPr bwMode="auto">
            <a:xfrm>
              <a:off x="8353426"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350</a:t>
              </a:r>
              <a:endParaRPr lang="en-US" sz="1200" b="1" smtClean="0">
                <a:solidFill>
                  <a:prstClr val="black"/>
                </a:solidFill>
                <a:latin typeface="Arial" pitchFamily="34" charset="0"/>
                <a:cs typeface="Arial" pitchFamily="34" charset="0"/>
              </a:endParaRPr>
            </a:p>
          </p:txBody>
        </p:sp>
        <p:sp>
          <p:nvSpPr>
            <p:cNvPr id="231" name="Line 59"/>
            <p:cNvSpPr>
              <a:spLocks noChangeShapeType="1"/>
            </p:cNvSpPr>
            <p:nvPr/>
          </p:nvSpPr>
          <p:spPr bwMode="auto">
            <a:xfrm>
              <a:off x="514350" y="486727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2" name="Rectangle 60"/>
            <p:cNvSpPr>
              <a:spLocks noChangeArrowheads="1"/>
            </p:cNvSpPr>
            <p:nvPr/>
          </p:nvSpPr>
          <p:spPr bwMode="auto">
            <a:xfrm>
              <a:off x="190499" y="4714875"/>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40</a:t>
              </a:r>
              <a:endParaRPr lang="en-US" sz="1200" b="1" smtClean="0">
                <a:solidFill>
                  <a:srgbClr val="FF0000"/>
                </a:solidFill>
                <a:latin typeface="Arial" pitchFamily="34" charset="0"/>
                <a:cs typeface="Arial" pitchFamily="34" charset="0"/>
              </a:endParaRPr>
            </a:p>
          </p:txBody>
        </p:sp>
        <p:sp>
          <p:nvSpPr>
            <p:cNvPr id="233" name="Line 61"/>
            <p:cNvSpPr>
              <a:spLocks noChangeShapeType="1"/>
            </p:cNvSpPr>
            <p:nvPr/>
          </p:nvSpPr>
          <p:spPr bwMode="auto">
            <a:xfrm>
              <a:off x="514350" y="407670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4" name="Rectangle 62"/>
            <p:cNvSpPr>
              <a:spLocks noChangeArrowheads="1"/>
            </p:cNvSpPr>
            <p:nvPr/>
          </p:nvSpPr>
          <p:spPr bwMode="auto">
            <a:xfrm>
              <a:off x="190499" y="3924300"/>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60</a:t>
              </a:r>
              <a:endParaRPr lang="en-US" sz="1200" b="1" smtClean="0">
                <a:solidFill>
                  <a:srgbClr val="FF0000"/>
                </a:solidFill>
                <a:latin typeface="Arial" pitchFamily="34" charset="0"/>
                <a:cs typeface="Arial" pitchFamily="34" charset="0"/>
              </a:endParaRPr>
            </a:p>
          </p:txBody>
        </p:sp>
        <p:sp>
          <p:nvSpPr>
            <p:cNvPr id="235" name="Line 63"/>
            <p:cNvSpPr>
              <a:spLocks noChangeShapeType="1"/>
            </p:cNvSpPr>
            <p:nvPr/>
          </p:nvSpPr>
          <p:spPr bwMode="auto">
            <a:xfrm>
              <a:off x="514350" y="329565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6" name="Rectangle 64"/>
            <p:cNvSpPr>
              <a:spLocks noChangeArrowheads="1"/>
            </p:cNvSpPr>
            <p:nvPr/>
          </p:nvSpPr>
          <p:spPr bwMode="auto">
            <a:xfrm>
              <a:off x="190499" y="3143250"/>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80</a:t>
              </a:r>
              <a:endParaRPr lang="en-US" sz="1200" b="1" smtClean="0">
                <a:solidFill>
                  <a:srgbClr val="FF0000"/>
                </a:solidFill>
                <a:latin typeface="Arial" pitchFamily="34" charset="0"/>
                <a:cs typeface="Arial" pitchFamily="34" charset="0"/>
              </a:endParaRPr>
            </a:p>
          </p:txBody>
        </p:sp>
        <p:sp>
          <p:nvSpPr>
            <p:cNvPr id="237" name="Line 65"/>
            <p:cNvSpPr>
              <a:spLocks noChangeShapeType="1"/>
            </p:cNvSpPr>
            <p:nvPr/>
          </p:nvSpPr>
          <p:spPr bwMode="auto">
            <a:xfrm>
              <a:off x="514350" y="250507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8" name="Rectangle 66"/>
            <p:cNvSpPr>
              <a:spLocks noChangeArrowheads="1"/>
            </p:cNvSpPr>
            <p:nvPr/>
          </p:nvSpPr>
          <p:spPr bwMode="auto">
            <a:xfrm>
              <a:off x="47626" y="2352675"/>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100</a:t>
              </a:r>
              <a:endParaRPr lang="en-US" sz="1200" b="1" smtClean="0">
                <a:solidFill>
                  <a:srgbClr val="FF0000"/>
                </a:solidFill>
                <a:latin typeface="Arial" pitchFamily="34" charset="0"/>
                <a:cs typeface="Arial" pitchFamily="34" charset="0"/>
              </a:endParaRPr>
            </a:p>
          </p:txBody>
        </p:sp>
        <p:sp>
          <p:nvSpPr>
            <p:cNvPr id="239" name="Line 67"/>
            <p:cNvSpPr>
              <a:spLocks noChangeShapeType="1"/>
            </p:cNvSpPr>
            <p:nvPr/>
          </p:nvSpPr>
          <p:spPr bwMode="auto">
            <a:xfrm>
              <a:off x="514350" y="172402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0" name="Rectangle 68"/>
            <p:cNvSpPr>
              <a:spLocks noChangeArrowheads="1"/>
            </p:cNvSpPr>
            <p:nvPr/>
          </p:nvSpPr>
          <p:spPr bwMode="auto">
            <a:xfrm>
              <a:off x="47626" y="1571625"/>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120</a:t>
              </a:r>
              <a:endParaRPr lang="en-US" sz="1200" b="1" smtClean="0">
                <a:solidFill>
                  <a:srgbClr val="FF0000"/>
                </a:solidFill>
                <a:latin typeface="Arial" pitchFamily="34" charset="0"/>
                <a:cs typeface="Arial" pitchFamily="34" charset="0"/>
              </a:endParaRPr>
            </a:p>
          </p:txBody>
        </p:sp>
        <p:sp>
          <p:nvSpPr>
            <p:cNvPr id="241" name="Line 69"/>
            <p:cNvSpPr>
              <a:spLocks noChangeShapeType="1"/>
            </p:cNvSpPr>
            <p:nvPr/>
          </p:nvSpPr>
          <p:spPr bwMode="auto">
            <a:xfrm>
              <a:off x="514350" y="94297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2" name="Rectangle 70"/>
            <p:cNvSpPr>
              <a:spLocks noChangeArrowheads="1"/>
            </p:cNvSpPr>
            <p:nvPr/>
          </p:nvSpPr>
          <p:spPr bwMode="auto">
            <a:xfrm>
              <a:off x="47626" y="790575"/>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140</a:t>
              </a:r>
              <a:endParaRPr lang="en-US" sz="1200" b="1" smtClean="0">
                <a:solidFill>
                  <a:srgbClr val="FF0000"/>
                </a:solidFill>
                <a:latin typeface="Arial" pitchFamily="34" charset="0"/>
                <a:cs typeface="Arial" pitchFamily="34" charset="0"/>
              </a:endParaRPr>
            </a:p>
          </p:txBody>
        </p:sp>
        <p:sp>
          <p:nvSpPr>
            <p:cNvPr id="243" name="Freeform 71"/>
            <p:cNvSpPr>
              <a:spLocks/>
            </p:cNvSpPr>
            <p:nvPr/>
          </p:nvSpPr>
          <p:spPr bwMode="auto">
            <a:xfrm>
              <a:off x="533400" y="3638550"/>
              <a:ext cx="276225" cy="1238250"/>
            </a:xfrm>
            <a:custGeom>
              <a:avLst/>
              <a:gdLst/>
              <a:ahLst/>
              <a:cxnLst>
                <a:cxn ang="0">
                  <a:pos x="0" y="18"/>
                </a:cxn>
                <a:cxn ang="0">
                  <a:pos x="12" y="402"/>
                </a:cxn>
                <a:cxn ang="0">
                  <a:pos x="30" y="468"/>
                </a:cxn>
                <a:cxn ang="0">
                  <a:pos x="42" y="0"/>
                </a:cxn>
                <a:cxn ang="0">
                  <a:pos x="60" y="216"/>
                </a:cxn>
                <a:cxn ang="0">
                  <a:pos x="72" y="756"/>
                </a:cxn>
                <a:cxn ang="0">
                  <a:pos x="84" y="228"/>
                </a:cxn>
                <a:cxn ang="0">
                  <a:pos x="102" y="60"/>
                </a:cxn>
                <a:cxn ang="0">
                  <a:pos x="114" y="612"/>
                </a:cxn>
                <a:cxn ang="0">
                  <a:pos x="132" y="480"/>
                </a:cxn>
                <a:cxn ang="0">
                  <a:pos x="144" y="30"/>
                </a:cxn>
                <a:cxn ang="0">
                  <a:pos x="156" y="30"/>
                </a:cxn>
                <a:cxn ang="0">
                  <a:pos x="174" y="780"/>
                </a:cxn>
              </a:cxnLst>
              <a:rect l="0" t="0" r="r" b="b"/>
              <a:pathLst>
                <a:path w="174" h="780">
                  <a:moveTo>
                    <a:pt x="0" y="18"/>
                  </a:moveTo>
                  <a:lnTo>
                    <a:pt x="12" y="402"/>
                  </a:lnTo>
                  <a:lnTo>
                    <a:pt x="30" y="468"/>
                  </a:lnTo>
                  <a:lnTo>
                    <a:pt x="42" y="0"/>
                  </a:lnTo>
                  <a:lnTo>
                    <a:pt x="60" y="216"/>
                  </a:lnTo>
                  <a:lnTo>
                    <a:pt x="72" y="756"/>
                  </a:lnTo>
                  <a:lnTo>
                    <a:pt x="84" y="228"/>
                  </a:lnTo>
                  <a:lnTo>
                    <a:pt x="102" y="60"/>
                  </a:lnTo>
                  <a:lnTo>
                    <a:pt x="114" y="612"/>
                  </a:lnTo>
                  <a:lnTo>
                    <a:pt x="132" y="480"/>
                  </a:lnTo>
                  <a:lnTo>
                    <a:pt x="144" y="30"/>
                  </a:lnTo>
                  <a:lnTo>
                    <a:pt x="156" y="30"/>
                  </a:lnTo>
                  <a:lnTo>
                    <a:pt x="174" y="780"/>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4" name="Freeform 72"/>
            <p:cNvSpPr>
              <a:spLocks/>
            </p:cNvSpPr>
            <p:nvPr/>
          </p:nvSpPr>
          <p:spPr bwMode="auto">
            <a:xfrm>
              <a:off x="809625" y="3867150"/>
              <a:ext cx="66675" cy="1009650"/>
            </a:xfrm>
            <a:custGeom>
              <a:avLst/>
              <a:gdLst/>
              <a:ahLst/>
              <a:cxnLst>
                <a:cxn ang="0">
                  <a:pos x="0" y="636"/>
                </a:cxn>
                <a:cxn ang="0">
                  <a:pos x="12" y="0"/>
                </a:cxn>
                <a:cxn ang="0">
                  <a:pos x="30" y="354"/>
                </a:cxn>
                <a:cxn ang="0">
                  <a:pos x="42" y="636"/>
                </a:cxn>
              </a:cxnLst>
              <a:rect l="0" t="0" r="r" b="b"/>
              <a:pathLst>
                <a:path w="42" h="636">
                  <a:moveTo>
                    <a:pt x="0" y="636"/>
                  </a:moveTo>
                  <a:lnTo>
                    <a:pt x="12" y="0"/>
                  </a:lnTo>
                  <a:lnTo>
                    <a:pt x="30" y="354"/>
                  </a:lnTo>
                  <a:lnTo>
                    <a:pt x="42" y="636"/>
                  </a:lnTo>
                </a:path>
              </a:pathLst>
            </a:custGeom>
            <a:noFill/>
            <a:ln w="12"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5" name="Freeform 73"/>
            <p:cNvSpPr>
              <a:spLocks/>
            </p:cNvSpPr>
            <p:nvPr/>
          </p:nvSpPr>
          <p:spPr bwMode="auto">
            <a:xfrm>
              <a:off x="876300" y="3962400"/>
              <a:ext cx="66675" cy="914400"/>
            </a:xfrm>
            <a:custGeom>
              <a:avLst/>
              <a:gdLst/>
              <a:ahLst/>
              <a:cxnLst>
                <a:cxn ang="0">
                  <a:pos x="0" y="576"/>
                </a:cxn>
                <a:cxn ang="0">
                  <a:pos x="18" y="192"/>
                </a:cxn>
                <a:cxn ang="0">
                  <a:pos x="30" y="0"/>
                </a:cxn>
                <a:cxn ang="0">
                  <a:pos x="42" y="576"/>
                </a:cxn>
              </a:cxnLst>
              <a:rect l="0" t="0" r="r" b="b"/>
              <a:pathLst>
                <a:path w="42" h="576">
                  <a:moveTo>
                    <a:pt x="0" y="576"/>
                  </a:moveTo>
                  <a:lnTo>
                    <a:pt x="18" y="192"/>
                  </a:lnTo>
                  <a:lnTo>
                    <a:pt x="30" y="0"/>
                  </a:lnTo>
                  <a:lnTo>
                    <a:pt x="42" y="576"/>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6" name="Freeform 74"/>
            <p:cNvSpPr>
              <a:spLocks/>
            </p:cNvSpPr>
            <p:nvPr/>
          </p:nvSpPr>
          <p:spPr bwMode="auto">
            <a:xfrm>
              <a:off x="942975" y="2619375"/>
              <a:ext cx="2924175" cy="2257425"/>
            </a:xfrm>
            <a:custGeom>
              <a:avLst/>
              <a:gdLst/>
              <a:ahLst/>
              <a:cxnLst>
                <a:cxn ang="0">
                  <a:pos x="30" y="570"/>
                </a:cxn>
                <a:cxn ang="0">
                  <a:pos x="72" y="258"/>
                </a:cxn>
                <a:cxn ang="0">
                  <a:pos x="120" y="288"/>
                </a:cxn>
                <a:cxn ang="0">
                  <a:pos x="162" y="336"/>
                </a:cxn>
                <a:cxn ang="0">
                  <a:pos x="204" y="354"/>
                </a:cxn>
                <a:cxn ang="0">
                  <a:pos x="246" y="288"/>
                </a:cxn>
                <a:cxn ang="0">
                  <a:pos x="294" y="276"/>
                </a:cxn>
                <a:cxn ang="0">
                  <a:pos x="336" y="210"/>
                </a:cxn>
                <a:cxn ang="0">
                  <a:pos x="378" y="96"/>
                </a:cxn>
                <a:cxn ang="0">
                  <a:pos x="420" y="66"/>
                </a:cxn>
                <a:cxn ang="0">
                  <a:pos x="468" y="102"/>
                </a:cxn>
                <a:cxn ang="0">
                  <a:pos x="510" y="252"/>
                </a:cxn>
                <a:cxn ang="0">
                  <a:pos x="552" y="138"/>
                </a:cxn>
                <a:cxn ang="0">
                  <a:pos x="594" y="120"/>
                </a:cxn>
                <a:cxn ang="0">
                  <a:pos x="642" y="360"/>
                </a:cxn>
                <a:cxn ang="0">
                  <a:pos x="684" y="366"/>
                </a:cxn>
                <a:cxn ang="0">
                  <a:pos x="726" y="432"/>
                </a:cxn>
                <a:cxn ang="0">
                  <a:pos x="768" y="768"/>
                </a:cxn>
                <a:cxn ang="0">
                  <a:pos x="816" y="834"/>
                </a:cxn>
                <a:cxn ang="0">
                  <a:pos x="858" y="588"/>
                </a:cxn>
                <a:cxn ang="0">
                  <a:pos x="900" y="462"/>
                </a:cxn>
                <a:cxn ang="0">
                  <a:pos x="942" y="990"/>
                </a:cxn>
                <a:cxn ang="0">
                  <a:pos x="990" y="1416"/>
                </a:cxn>
                <a:cxn ang="0">
                  <a:pos x="1032" y="744"/>
                </a:cxn>
                <a:cxn ang="0">
                  <a:pos x="1074" y="630"/>
                </a:cxn>
                <a:cxn ang="0">
                  <a:pos x="1116" y="1194"/>
                </a:cxn>
                <a:cxn ang="0">
                  <a:pos x="1164" y="1398"/>
                </a:cxn>
                <a:cxn ang="0">
                  <a:pos x="1206" y="414"/>
                </a:cxn>
                <a:cxn ang="0">
                  <a:pos x="1248" y="222"/>
                </a:cxn>
                <a:cxn ang="0">
                  <a:pos x="1290" y="246"/>
                </a:cxn>
                <a:cxn ang="0">
                  <a:pos x="1332" y="222"/>
                </a:cxn>
                <a:cxn ang="0">
                  <a:pos x="1380" y="330"/>
                </a:cxn>
                <a:cxn ang="0">
                  <a:pos x="1422" y="192"/>
                </a:cxn>
                <a:cxn ang="0">
                  <a:pos x="1464" y="246"/>
                </a:cxn>
                <a:cxn ang="0">
                  <a:pos x="1506" y="324"/>
                </a:cxn>
                <a:cxn ang="0">
                  <a:pos x="1554" y="168"/>
                </a:cxn>
                <a:cxn ang="0">
                  <a:pos x="1596" y="72"/>
                </a:cxn>
                <a:cxn ang="0">
                  <a:pos x="1638" y="234"/>
                </a:cxn>
                <a:cxn ang="0">
                  <a:pos x="1680" y="96"/>
                </a:cxn>
                <a:cxn ang="0">
                  <a:pos x="1728" y="0"/>
                </a:cxn>
                <a:cxn ang="0">
                  <a:pos x="1770" y="150"/>
                </a:cxn>
                <a:cxn ang="0">
                  <a:pos x="1812" y="168"/>
                </a:cxn>
              </a:cxnLst>
              <a:rect l="0" t="0" r="r" b="b"/>
              <a:pathLst>
                <a:path w="1842" h="1422">
                  <a:moveTo>
                    <a:pt x="0" y="1422"/>
                  </a:moveTo>
                  <a:lnTo>
                    <a:pt x="18" y="570"/>
                  </a:lnTo>
                  <a:lnTo>
                    <a:pt x="30" y="570"/>
                  </a:lnTo>
                  <a:lnTo>
                    <a:pt x="48" y="438"/>
                  </a:lnTo>
                  <a:lnTo>
                    <a:pt x="60" y="318"/>
                  </a:lnTo>
                  <a:lnTo>
                    <a:pt x="72" y="258"/>
                  </a:lnTo>
                  <a:lnTo>
                    <a:pt x="90" y="252"/>
                  </a:lnTo>
                  <a:lnTo>
                    <a:pt x="102" y="234"/>
                  </a:lnTo>
                  <a:lnTo>
                    <a:pt x="120" y="288"/>
                  </a:lnTo>
                  <a:lnTo>
                    <a:pt x="132" y="270"/>
                  </a:lnTo>
                  <a:lnTo>
                    <a:pt x="150" y="222"/>
                  </a:lnTo>
                  <a:lnTo>
                    <a:pt x="162" y="336"/>
                  </a:lnTo>
                  <a:lnTo>
                    <a:pt x="174" y="306"/>
                  </a:lnTo>
                  <a:lnTo>
                    <a:pt x="192" y="312"/>
                  </a:lnTo>
                  <a:lnTo>
                    <a:pt x="204" y="354"/>
                  </a:lnTo>
                  <a:lnTo>
                    <a:pt x="222" y="282"/>
                  </a:lnTo>
                  <a:lnTo>
                    <a:pt x="234" y="234"/>
                  </a:lnTo>
                  <a:lnTo>
                    <a:pt x="246" y="288"/>
                  </a:lnTo>
                  <a:lnTo>
                    <a:pt x="264" y="246"/>
                  </a:lnTo>
                  <a:lnTo>
                    <a:pt x="276" y="210"/>
                  </a:lnTo>
                  <a:lnTo>
                    <a:pt x="294" y="276"/>
                  </a:lnTo>
                  <a:lnTo>
                    <a:pt x="306" y="222"/>
                  </a:lnTo>
                  <a:lnTo>
                    <a:pt x="318" y="168"/>
                  </a:lnTo>
                  <a:lnTo>
                    <a:pt x="336" y="210"/>
                  </a:lnTo>
                  <a:lnTo>
                    <a:pt x="348" y="180"/>
                  </a:lnTo>
                  <a:lnTo>
                    <a:pt x="366" y="78"/>
                  </a:lnTo>
                  <a:lnTo>
                    <a:pt x="378" y="96"/>
                  </a:lnTo>
                  <a:lnTo>
                    <a:pt x="396" y="186"/>
                  </a:lnTo>
                  <a:lnTo>
                    <a:pt x="408" y="144"/>
                  </a:lnTo>
                  <a:lnTo>
                    <a:pt x="420" y="66"/>
                  </a:lnTo>
                  <a:lnTo>
                    <a:pt x="438" y="102"/>
                  </a:lnTo>
                  <a:lnTo>
                    <a:pt x="450" y="156"/>
                  </a:lnTo>
                  <a:lnTo>
                    <a:pt x="468" y="102"/>
                  </a:lnTo>
                  <a:lnTo>
                    <a:pt x="480" y="72"/>
                  </a:lnTo>
                  <a:lnTo>
                    <a:pt x="492" y="216"/>
                  </a:lnTo>
                  <a:lnTo>
                    <a:pt x="510" y="252"/>
                  </a:lnTo>
                  <a:lnTo>
                    <a:pt x="522" y="126"/>
                  </a:lnTo>
                  <a:lnTo>
                    <a:pt x="540" y="72"/>
                  </a:lnTo>
                  <a:lnTo>
                    <a:pt x="552" y="138"/>
                  </a:lnTo>
                  <a:lnTo>
                    <a:pt x="570" y="168"/>
                  </a:lnTo>
                  <a:lnTo>
                    <a:pt x="582" y="84"/>
                  </a:lnTo>
                  <a:lnTo>
                    <a:pt x="594" y="120"/>
                  </a:lnTo>
                  <a:lnTo>
                    <a:pt x="612" y="330"/>
                  </a:lnTo>
                  <a:lnTo>
                    <a:pt x="624" y="372"/>
                  </a:lnTo>
                  <a:lnTo>
                    <a:pt x="642" y="360"/>
                  </a:lnTo>
                  <a:lnTo>
                    <a:pt x="654" y="756"/>
                  </a:lnTo>
                  <a:lnTo>
                    <a:pt x="666" y="726"/>
                  </a:lnTo>
                  <a:lnTo>
                    <a:pt x="684" y="366"/>
                  </a:lnTo>
                  <a:lnTo>
                    <a:pt x="696" y="402"/>
                  </a:lnTo>
                  <a:lnTo>
                    <a:pt x="714" y="480"/>
                  </a:lnTo>
                  <a:lnTo>
                    <a:pt x="726" y="432"/>
                  </a:lnTo>
                  <a:lnTo>
                    <a:pt x="744" y="456"/>
                  </a:lnTo>
                  <a:lnTo>
                    <a:pt x="756" y="816"/>
                  </a:lnTo>
                  <a:lnTo>
                    <a:pt x="768" y="768"/>
                  </a:lnTo>
                  <a:lnTo>
                    <a:pt x="786" y="480"/>
                  </a:lnTo>
                  <a:lnTo>
                    <a:pt x="798" y="648"/>
                  </a:lnTo>
                  <a:lnTo>
                    <a:pt x="816" y="834"/>
                  </a:lnTo>
                  <a:lnTo>
                    <a:pt x="828" y="570"/>
                  </a:lnTo>
                  <a:lnTo>
                    <a:pt x="840" y="414"/>
                  </a:lnTo>
                  <a:lnTo>
                    <a:pt x="858" y="588"/>
                  </a:lnTo>
                  <a:lnTo>
                    <a:pt x="870" y="996"/>
                  </a:lnTo>
                  <a:lnTo>
                    <a:pt x="888" y="768"/>
                  </a:lnTo>
                  <a:lnTo>
                    <a:pt x="900" y="462"/>
                  </a:lnTo>
                  <a:lnTo>
                    <a:pt x="912" y="480"/>
                  </a:lnTo>
                  <a:lnTo>
                    <a:pt x="930" y="1326"/>
                  </a:lnTo>
                  <a:lnTo>
                    <a:pt x="942" y="990"/>
                  </a:lnTo>
                  <a:lnTo>
                    <a:pt x="960" y="588"/>
                  </a:lnTo>
                  <a:lnTo>
                    <a:pt x="972" y="654"/>
                  </a:lnTo>
                  <a:lnTo>
                    <a:pt x="990" y="1416"/>
                  </a:lnTo>
                  <a:lnTo>
                    <a:pt x="1002" y="966"/>
                  </a:lnTo>
                  <a:lnTo>
                    <a:pt x="1014" y="606"/>
                  </a:lnTo>
                  <a:lnTo>
                    <a:pt x="1032" y="744"/>
                  </a:lnTo>
                  <a:lnTo>
                    <a:pt x="1044" y="1302"/>
                  </a:lnTo>
                  <a:lnTo>
                    <a:pt x="1062" y="1092"/>
                  </a:lnTo>
                  <a:lnTo>
                    <a:pt x="1074" y="630"/>
                  </a:lnTo>
                  <a:lnTo>
                    <a:pt x="1086" y="654"/>
                  </a:lnTo>
                  <a:lnTo>
                    <a:pt x="1104" y="1398"/>
                  </a:lnTo>
                  <a:lnTo>
                    <a:pt x="1116" y="1194"/>
                  </a:lnTo>
                  <a:lnTo>
                    <a:pt x="1134" y="750"/>
                  </a:lnTo>
                  <a:lnTo>
                    <a:pt x="1146" y="780"/>
                  </a:lnTo>
                  <a:lnTo>
                    <a:pt x="1164" y="1398"/>
                  </a:lnTo>
                  <a:lnTo>
                    <a:pt x="1176" y="828"/>
                  </a:lnTo>
                  <a:lnTo>
                    <a:pt x="1188" y="492"/>
                  </a:lnTo>
                  <a:lnTo>
                    <a:pt x="1206" y="414"/>
                  </a:lnTo>
                  <a:lnTo>
                    <a:pt x="1218" y="372"/>
                  </a:lnTo>
                  <a:lnTo>
                    <a:pt x="1236" y="222"/>
                  </a:lnTo>
                  <a:lnTo>
                    <a:pt x="1248" y="222"/>
                  </a:lnTo>
                  <a:lnTo>
                    <a:pt x="1260" y="228"/>
                  </a:lnTo>
                  <a:lnTo>
                    <a:pt x="1278" y="198"/>
                  </a:lnTo>
                  <a:lnTo>
                    <a:pt x="1290" y="246"/>
                  </a:lnTo>
                  <a:lnTo>
                    <a:pt x="1308" y="222"/>
                  </a:lnTo>
                  <a:lnTo>
                    <a:pt x="1320" y="168"/>
                  </a:lnTo>
                  <a:lnTo>
                    <a:pt x="1332" y="222"/>
                  </a:lnTo>
                  <a:lnTo>
                    <a:pt x="1350" y="402"/>
                  </a:lnTo>
                  <a:lnTo>
                    <a:pt x="1362" y="318"/>
                  </a:lnTo>
                  <a:lnTo>
                    <a:pt x="1380" y="330"/>
                  </a:lnTo>
                  <a:lnTo>
                    <a:pt x="1392" y="468"/>
                  </a:lnTo>
                  <a:lnTo>
                    <a:pt x="1410" y="312"/>
                  </a:lnTo>
                  <a:lnTo>
                    <a:pt x="1422" y="192"/>
                  </a:lnTo>
                  <a:lnTo>
                    <a:pt x="1434" y="258"/>
                  </a:lnTo>
                  <a:lnTo>
                    <a:pt x="1452" y="348"/>
                  </a:lnTo>
                  <a:lnTo>
                    <a:pt x="1464" y="246"/>
                  </a:lnTo>
                  <a:lnTo>
                    <a:pt x="1482" y="132"/>
                  </a:lnTo>
                  <a:lnTo>
                    <a:pt x="1494" y="180"/>
                  </a:lnTo>
                  <a:lnTo>
                    <a:pt x="1506" y="324"/>
                  </a:lnTo>
                  <a:lnTo>
                    <a:pt x="1524" y="246"/>
                  </a:lnTo>
                  <a:lnTo>
                    <a:pt x="1536" y="126"/>
                  </a:lnTo>
                  <a:lnTo>
                    <a:pt x="1554" y="168"/>
                  </a:lnTo>
                  <a:lnTo>
                    <a:pt x="1566" y="252"/>
                  </a:lnTo>
                  <a:lnTo>
                    <a:pt x="1584" y="186"/>
                  </a:lnTo>
                  <a:lnTo>
                    <a:pt x="1596" y="72"/>
                  </a:lnTo>
                  <a:lnTo>
                    <a:pt x="1608" y="66"/>
                  </a:lnTo>
                  <a:lnTo>
                    <a:pt x="1626" y="162"/>
                  </a:lnTo>
                  <a:lnTo>
                    <a:pt x="1638" y="234"/>
                  </a:lnTo>
                  <a:lnTo>
                    <a:pt x="1656" y="102"/>
                  </a:lnTo>
                  <a:lnTo>
                    <a:pt x="1668" y="54"/>
                  </a:lnTo>
                  <a:lnTo>
                    <a:pt x="1680" y="96"/>
                  </a:lnTo>
                  <a:lnTo>
                    <a:pt x="1698" y="168"/>
                  </a:lnTo>
                  <a:lnTo>
                    <a:pt x="1710" y="84"/>
                  </a:lnTo>
                  <a:lnTo>
                    <a:pt x="1728" y="0"/>
                  </a:lnTo>
                  <a:lnTo>
                    <a:pt x="1740" y="66"/>
                  </a:lnTo>
                  <a:lnTo>
                    <a:pt x="1758" y="156"/>
                  </a:lnTo>
                  <a:lnTo>
                    <a:pt x="1770" y="150"/>
                  </a:lnTo>
                  <a:lnTo>
                    <a:pt x="1782" y="36"/>
                  </a:lnTo>
                  <a:lnTo>
                    <a:pt x="1800" y="102"/>
                  </a:lnTo>
                  <a:lnTo>
                    <a:pt x="1812" y="168"/>
                  </a:lnTo>
                  <a:lnTo>
                    <a:pt x="1830" y="96"/>
                  </a:lnTo>
                  <a:lnTo>
                    <a:pt x="1842" y="18"/>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7" name="Freeform 75"/>
            <p:cNvSpPr>
              <a:spLocks/>
            </p:cNvSpPr>
            <p:nvPr/>
          </p:nvSpPr>
          <p:spPr bwMode="auto">
            <a:xfrm>
              <a:off x="3867150" y="2543175"/>
              <a:ext cx="876300" cy="2333625"/>
            </a:xfrm>
            <a:custGeom>
              <a:avLst/>
              <a:gdLst/>
              <a:ahLst/>
              <a:cxnLst>
                <a:cxn ang="0">
                  <a:pos x="0" y="66"/>
                </a:cxn>
                <a:cxn ang="0">
                  <a:pos x="12" y="150"/>
                </a:cxn>
                <a:cxn ang="0">
                  <a:pos x="30" y="210"/>
                </a:cxn>
                <a:cxn ang="0">
                  <a:pos x="42" y="90"/>
                </a:cxn>
                <a:cxn ang="0">
                  <a:pos x="60" y="0"/>
                </a:cxn>
                <a:cxn ang="0">
                  <a:pos x="72" y="24"/>
                </a:cxn>
                <a:cxn ang="0">
                  <a:pos x="84" y="162"/>
                </a:cxn>
                <a:cxn ang="0">
                  <a:pos x="102" y="270"/>
                </a:cxn>
                <a:cxn ang="0">
                  <a:pos x="114" y="132"/>
                </a:cxn>
                <a:cxn ang="0">
                  <a:pos x="132" y="108"/>
                </a:cxn>
                <a:cxn ang="0">
                  <a:pos x="144" y="234"/>
                </a:cxn>
                <a:cxn ang="0">
                  <a:pos x="162" y="222"/>
                </a:cxn>
                <a:cxn ang="0">
                  <a:pos x="174" y="138"/>
                </a:cxn>
                <a:cxn ang="0">
                  <a:pos x="186" y="30"/>
                </a:cxn>
                <a:cxn ang="0">
                  <a:pos x="204" y="108"/>
                </a:cxn>
                <a:cxn ang="0">
                  <a:pos x="216" y="234"/>
                </a:cxn>
                <a:cxn ang="0">
                  <a:pos x="234" y="198"/>
                </a:cxn>
                <a:cxn ang="0">
                  <a:pos x="246" y="150"/>
                </a:cxn>
                <a:cxn ang="0">
                  <a:pos x="258" y="300"/>
                </a:cxn>
                <a:cxn ang="0">
                  <a:pos x="276" y="306"/>
                </a:cxn>
                <a:cxn ang="0">
                  <a:pos x="288" y="204"/>
                </a:cxn>
                <a:cxn ang="0">
                  <a:pos x="306" y="378"/>
                </a:cxn>
                <a:cxn ang="0">
                  <a:pos x="318" y="624"/>
                </a:cxn>
                <a:cxn ang="0">
                  <a:pos x="336" y="558"/>
                </a:cxn>
                <a:cxn ang="0">
                  <a:pos x="348" y="318"/>
                </a:cxn>
                <a:cxn ang="0">
                  <a:pos x="360" y="318"/>
                </a:cxn>
                <a:cxn ang="0">
                  <a:pos x="378" y="612"/>
                </a:cxn>
                <a:cxn ang="0">
                  <a:pos x="390" y="624"/>
                </a:cxn>
                <a:cxn ang="0">
                  <a:pos x="408" y="486"/>
                </a:cxn>
                <a:cxn ang="0">
                  <a:pos x="420" y="750"/>
                </a:cxn>
                <a:cxn ang="0">
                  <a:pos x="432" y="1398"/>
                </a:cxn>
                <a:cxn ang="0">
                  <a:pos x="450" y="894"/>
                </a:cxn>
                <a:cxn ang="0">
                  <a:pos x="462" y="522"/>
                </a:cxn>
                <a:cxn ang="0">
                  <a:pos x="480" y="420"/>
                </a:cxn>
                <a:cxn ang="0">
                  <a:pos x="492" y="1284"/>
                </a:cxn>
                <a:cxn ang="0">
                  <a:pos x="504" y="1032"/>
                </a:cxn>
                <a:cxn ang="0">
                  <a:pos x="522" y="660"/>
                </a:cxn>
                <a:cxn ang="0">
                  <a:pos x="534" y="558"/>
                </a:cxn>
                <a:cxn ang="0">
                  <a:pos x="552" y="1470"/>
                </a:cxn>
              </a:cxnLst>
              <a:rect l="0" t="0" r="r" b="b"/>
              <a:pathLst>
                <a:path w="552" h="1470">
                  <a:moveTo>
                    <a:pt x="0" y="66"/>
                  </a:moveTo>
                  <a:lnTo>
                    <a:pt x="12" y="150"/>
                  </a:lnTo>
                  <a:lnTo>
                    <a:pt x="30" y="210"/>
                  </a:lnTo>
                  <a:lnTo>
                    <a:pt x="42" y="90"/>
                  </a:lnTo>
                  <a:lnTo>
                    <a:pt x="60" y="0"/>
                  </a:lnTo>
                  <a:lnTo>
                    <a:pt x="72" y="24"/>
                  </a:lnTo>
                  <a:lnTo>
                    <a:pt x="84" y="162"/>
                  </a:lnTo>
                  <a:lnTo>
                    <a:pt x="102" y="270"/>
                  </a:lnTo>
                  <a:lnTo>
                    <a:pt x="114" y="132"/>
                  </a:lnTo>
                  <a:lnTo>
                    <a:pt x="132" y="108"/>
                  </a:lnTo>
                  <a:lnTo>
                    <a:pt x="144" y="234"/>
                  </a:lnTo>
                  <a:lnTo>
                    <a:pt x="162" y="222"/>
                  </a:lnTo>
                  <a:lnTo>
                    <a:pt x="174" y="138"/>
                  </a:lnTo>
                  <a:lnTo>
                    <a:pt x="186" y="30"/>
                  </a:lnTo>
                  <a:lnTo>
                    <a:pt x="204" y="108"/>
                  </a:lnTo>
                  <a:lnTo>
                    <a:pt x="216" y="234"/>
                  </a:lnTo>
                  <a:lnTo>
                    <a:pt x="234" y="198"/>
                  </a:lnTo>
                  <a:lnTo>
                    <a:pt x="246" y="150"/>
                  </a:lnTo>
                  <a:lnTo>
                    <a:pt x="258" y="300"/>
                  </a:lnTo>
                  <a:lnTo>
                    <a:pt x="276" y="306"/>
                  </a:lnTo>
                  <a:lnTo>
                    <a:pt x="288" y="204"/>
                  </a:lnTo>
                  <a:lnTo>
                    <a:pt x="306" y="378"/>
                  </a:lnTo>
                  <a:lnTo>
                    <a:pt x="318" y="624"/>
                  </a:lnTo>
                  <a:lnTo>
                    <a:pt x="336" y="558"/>
                  </a:lnTo>
                  <a:lnTo>
                    <a:pt x="348" y="318"/>
                  </a:lnTo>
                  <a:lnTo>
                    <a:pt x="360" y="318"/>
                  </a:lnTo>
                  <a:lnTo>
                    <a:pt x="378" y="612"/>
                  </a:lnTo>
                  <a:lnTo>
                    <a:pt x="390" y="624"/>
                  </a:lnTo>
                  <a:lnTo>
                    <a:pt x="408" y="486"/>
                  </a:lnTo>
                  <a:lnTo>
                    <a:pt x="420" y="750"/>
                  </a:lnTo>
                  <a:lnTo>
                    <a:pt x="432" y="1398"/>
                  </a:lnTo>
                  <a:lnTo>
                    <a:pt x="450" y="894"/>
                  </a:lnTo>
                  <a:lnTo>
                    <a:pt x="462" y="522"/>
                  </a:lnTo>
                  <a:lnTo>
                    <a:pt x="480" y="420"/>
                  </a:lnTo>
                  <a:lnTo>
                    <a:pt x="492" y="1284"/>
                  </a:lnTo>
                  <a:lnTo>
                    <a:pt x="504" y="1032"/>
                  </a:lnTo>
                  <a:lnTo>
                    <a:pt x="522" y="660"/>
                  </a:lnTo>
                  <a:lnTo>
                    <a:pt x="534" y="558"/>
                  </a:lnTo>
                  <a:lnTo>
                    <a:pt x="552" y="1470"/>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8" name="Freeform 76"/>
            <p:cNvSpPr>
              <a:spLocks/>
            </p:cNvSpPr>
            <p:nvPr/>
          </p:nvSpPr>
          <p:spPr bwMode="auto">
            <a:xfrm>
              <a:off x="4743450" y="3505200"/>
              <a:ext cx="200025" cy="1371600"/>
            </a:xfrm>
            <a:custGeom>
              <a:avLst/>
              <a:gdLst/>
              <a:ahLst/>
              <a:cxnLst>
                <a:cxn ang="0">
                  <a:pos x="0" y="864"/>
                </a:cxn>
                <a:cxn ang="0">
                  <a:pos x="12" y="792"/>
                </a:cxn>
                <a:cxn ang="0">
                  <a:pos x="30" y="210"/>
                </a:cxn>
                <a:cxn ang="0">
                  <a:pos x="42" y="426"/>
                </a:cxn>
                <a:cxn ang="0">
                  <a:pos x="54" y="786"/>
                </a:cxn>
                <a:cxn ang="0">
                  <a:pos x="72" y="600"/>
                </a:cxn>
                <a:cxn ang="0">
                  <a:pos x="84" y="378"/>
                </a:cxn>
                <a:cxn ang="0">
                  <a:pos x="102" y="0"/>
                </a:cxn>
                <a:cxn ang="0">
                  <a:pos x="114" y="354"/>
                </a:cxn>
                <a:cxn ang="0">
                  <a:pos x="126" y="864"/>
                </a:cxn>
              </a:cxnLst>
              <a:rect l="0" t="0" r="r" b="b"/>
              <a:pathLst>
                <a:path w="126" h="864">
                  <a:moveTo>
                    <a:pt x="0" y="864"/>
                  </a:moveTo>
                  <a:lnTo>
                    <a:pt x="12" y="792"/>
                  </a:lnTo>
                  <a:lnTo>
                    <a:pt x="30" y="210"/>
                  </a:lnTo>
                  <a:lnTo>
                    <a:pt x="42" y="426"/>
                  </a:lnTo>
                  <a:lnTo>
                    <a:pt x="54" y="786"/>
                  </a:lnTo>
                  <a:lnTo>
                    <a:pt x="72" y="600"/>
                  </a:lnTo>
                  <a:lnTo>
                    <a:pt x="84" y="378"/>
                  </a:lnTo>
                  <a:lnTo>
                    <a:pt x="102" y="0"/>
                  </a:lnTo>
                  <a:lnTo>
                    <a:pt x="114" y="354"/>
                  </a:lnTo>
                  <a:lnTo>
                    <a:pt x="126" y="864"/>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9" name="Freeform 77"/>
            <p:cNvSpPr>
              <a:spLocks/>
            </p:cNvSpPr>
            <p:nvPr/>
          </p:nvSpPr>
          <p:spPr bwMode="auto">
            <a:xfrm>
              <a:off x="4953000" y="3752850"/>
              <a:ext cx="476250" cy="1123950"/>
            </a:xfrm>
            <a:custGeom>
              <a:avLst/>
              <a:gdLst/>
              <a:ahLst/>
              <a:cxnLst>
                <a:cxn ang="0">
                  <a:pos x="0" y="708"/>
                </a:cxn>
                <a:cxn ang="0">
                  <a:pos x="12" y="318"/>
                </a:cxn>
                <a:cxn ang="0">
                  <a:pos x="24" y="6"/>
                </a:cxn>
                <a:cxn ang="0">
                  <a:pos x="42" y="54"/>
                </a:cxn>
                <a:cxn ang="0">
                  <a:pos x="54" y="660"/>
                </a:cxn>
                <a:cxn ang="0">
                  <a:pos x="72" y="498"/>
                </a:cxn>
                <a:cxn ang="0">
                  <a:pos x="84" y="12"/>
                </a:cxn>
                <a:cxn ang="0">
                  <a:pos x="96" y="0"/>
                </a:cxn>
                <a:cxn ang="0">
                  <a:pos x="114" y="594"/>
                </a:cxn>
                <a:cxn ang="0">
                  <a:pos x="126" y="612"/>
                </a:cxn>
                <a:cxn ang="0">
                  <a:pos x="144" y="150"/>
                </a:cxn>
                <a:cxn ang="0">
                  <a:pos x="156" y="54"/>
                </a:cxn>
                <a:cxn ang="0">
                  <a:pos x="168" y="474"/>
                </a:cxn>
                <a:cxn ang="0">
                  <a:pos x="186" y="630"/>
                </a:cxn>
                <a:cxn ang="0">
                  <a:pos x="198" y="192"/>
                </a:cxn>
                <a:cxn ang="0">
                  <a:pos x="216" y="282"/>
                </a:cxn>
                <a:cxn ang="0">
                  <a:pos x="228" y="564"/>
                </a:cxn>
                <a:cxn ang="0">
                  <a:pos x="246" y="690"/>
                </a:cxn>
                <a:cxn ang="0">
                  <a:pos x="258" y="456"/>
                </a:cxn>
                <a:cxn ang="0">
                  <a:pos x="270" y="12"/>
                </a:cxn>
                <a:cxn ang="0">
                  <a:pos x="288" y="222"/>
                </a:cxn>
                <a:cxn ang="0">
                  <a:pos x="300" y="708"/>
                </a:cxn>
              </a:cxnLst>
              <a:rect l="0" t="0" r="r" b="b"/>
              <a:pathLst>
                <a:path w="300" h="708">
                  <a:moveTo>
                    <a:pt x="0" y="708"/>
                  </a:moveTo>
                  <a:lnTo>
                    <a:pt x="12" y="318"/>
                  </a:lnTo>
                  <a:lnTo>
                    <a:pt x="24" y="6"/>
                  </a:lnTo>
                  <a:lnTo>
                    <a:pt x="42" y="54"/>
                  </a:lnTo>
                  <a:lnTo>
                    <a:pt x="54" y="660"/>
                  </a:lnTo>
                  <a:lnTo>
                    <a:pt x="72" y="498"/>
                  </a:lnTo>
                  <a:lnTo>
                    <a:pt x="84" y="12"/>
                  </a:lnTo>
                  <a:lnTo>
                    <a:pt x="96" y="0"/>
                  </a:lnTo>
                  <a:lnTo>
                    <a:pt x="114" y="594"/>
                  </a:lnTo>
                  <a:lnTo>
                    <a:pt x="126" y="612"/>
                  </a:lnTo>
                  <a:lnTo>
                    <a:pt x="144" y="150"/>
                  </a:lnTo>
                  <a:lnTo>
                    <a:pt x="156" y="54"/>
                  </a:lnTo>
                  <a:lnTo>
                    <a:pt x="168" y="474"/>
                  </a:lnTo>
                  <a:lnTo>
                    <a:pt x="186" y="630"/>
                  </a:lnTo>
                  <a:lnTo>
                    <a:pt x="198" y="192"/>
                  </a:lnTo>
                  <a:lnTo>
                    <a:pt x="216" y="282"/>
                  </a:lnTo>
                  <a:lnTo>
                    <a:pt x="228" y="564"/>
                  </a:lnTo>
                  <a:lnTo>
                    <a:pt x="246" y="690"/>
                  </a:lnTo>
                  <a:lnTo>
                    <a:pt x="258" y="456"/>
                  </a:lnTo>
                  <a:lnTo>
                    <a:pt x="270" y="12"/>
                  </a:lnTo>
                  <a:lnTo>
                    <a:pt x="288" y="222"/>
                  </a:lnTo>
                  <a:lnTo>
                    <a:pt x="300" y="708"/>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0" name="Freeform 78"/>
            <p:cNvSpPr>
              <a:spLocks/>
            </p:cNvSpPr>
            <p:nvPr/>
          </p:nvSpPr>
          <p:spPr bwMode="auto">
            <a:xfrm>
              <a:off x="5438775" y="4238625"/>
              <a:ext cx="85725" cy="638175"/>
            </a:xfrm>
            <a:custGeom>
              <a:avLst/>
              <a:gdLst/>
              <a:ahLst/>
              <a:cxnLst>
                <a:cxn ang="0">
                  <a:pos x="0" y="402"/>
                </a:cxn>
                <a:cxn ang="0">
                  <a:pos x="12" y="252"/>
                </a:cxn>
                <a:cxn ang="0">
                  <a:pos x="24" y="0"/>
                </a:cxn>
                <a:cxn ang="0">
                  <a:pos x="36" y="228"/>
                </a:cxn>
                <a:cxn ang="0">
                  <a:pos x="54" y="402"/>
                </a:cxn>
              </a:cxnLst>
              <a:rect l="0" t="0" r="r" b="b"/>
              <a:pathLst>
                <a:path w="54" h="402">
                  <a:moveTo>
                    <a:pt x="0" y="402"/>
                  </a:moveTo>
                  <a:lnTo>
                    <a:pt x="12" y="252"/>
                  </a:lnTo>
                  <a:lnTo>
                    <a:pt x="24" y="0"/>
                  </a:lnTo>
                  <a:lnTo>
                    <a:pt x="36" y="228"/>
                  </a:lnTo>
                  <a:lnTo>
                    <a:pt x="54" y="402"/>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1" name="Freeform 79"/>
            <p:cNvSpPr>
              <a:spLocks/>
            </p:cNvSpPr>
            <p:nvPr/>
          </p:nvSpPr>
          <p:spPr bwMode="auto">
            <a:xfrm>
              <a:off x="5524500" y="2476500"/>
              <a:ext cx="2895600" cy="2400300"/>
            </a:xfrm>
            <a:custGeom>
              <a:avLst/>
              <a:gdLst/>
              <a:ahLst/>
              <a:cxnLst>
                <a:cxn ang="0">
                  <a:pos x="12" y="1218"/>
                </a:cxn>
                <a:cxn ang="0">
                  <a:pos x="42" y="546"/>
                </a:cxn>
                <a:cxn ang="0">
                  <a:pos x="72" y="906"/>
                </a:cxn>
                <a:cxn ang="0">
                  <a:pos x="102" y="516"/>
                </a:cxn>
                <a:cxn ang="0">
                  <a:pos x="132" y="462"/>
                </a:cxn>
                <a:cxn ang="0">
                  <a:pos x="156" y="498"/>
                </a:cxn>
                <a:cxn ang="0">
                  <a:pos x="186" y="396"/>
                </a:cxn>
                <a:cxn ang="0">
                  <a:pos x="216" y="492"/>
                </a:cxn>
                <a:cxn ang="0">
                  <a:pos x="246" y="426"/>
                </a:cxn>
                <a:cxn ang="0">
                  <a:pos x="276" y="426"/>
                </a:cxn>
                <a:cxn ang="0">
                  <a:pos x="306" y="426"/>
                </a:cxn>
                <a:cxn ang="0">
                  <a:pos x="330" y="366"/>
                </a:cxn>
                <a:cxn ang="0">
                  <a:pos x="360" y="312"/>
                </a:cxn>
                <a:cxn ang="0">
                  <a:pos x="390" y="276"/>
                </a:cxn>
                <a:cxn ang="0">
                  <a:pos x="420" y="288"/>
                </a:cxn>
                <a:cxn ang="0">
                  <a:pos x="450" y="276"/>
                </a:cxn>
                <a:cxn ang="0">
                  <a:pos x="474" y="222"/>
                </a:cxn>
                <a:cxn ang="0">
                  <a:pos x="504" y="234"/>
                </a:cxn>
                <a:cxn ang="0">
                  <a:pos x="534" y="216"/>
                </a:cxn>
                <a:cxn ang="0">
                  <a:pos x="564" y="300"/>
                </a:cxn>
                <a:cxn ang="0">
                  <a:pos x="594" y="180"/>
                </a:cxn>
                <a:cxn ang="0">
                  <a:pos x="624" y="132"/>
                </a:cxn>
                <a:cxn ang="0">
                  <a:pos x="648" y="162"/>
                </a:cxn>
                <a:cxn ang="0">
                  <a:pos x="678" y="60"/>
                </a:cxn>
                <a:cxn ang="0">
                  <a:pos x="708" y="144"/>
                </a:cxn>
                <a:cxn ang="0">
                  <a:pos x="738" y="180"/>
                </a:cxn>
                <a:cxn ang="0">
                  <a:pos x="768" y="240"/>
                </a:cxn>
                <a:cxn ang="0">
                  <a:pos x="798" y="240"/>
                </a:cxn>
                <a:cxn ang="0">
                  <a:pos x="822" y="162"/>
                </a:cxn>
                <a:cxn ang="0">
                  <a:pos x="852" y="180"/>
                </a:cxn>
                <a:cxn ang="0">
                  <a:pos x="882" y="96"/>
                </a:cxn>
                <a:cxn ang="0">
                  <a:pos x="912" y="186"/>
                </a:cxn>
                <a:cxn ang="0">
                  <a:pos x="942" y="138"/>
                </a:cxn>
                <a:cxn ang="0">
                  <a:pos x="972" y="156"/>
                </a:cxn>
                <a:cxn ang="0">
                  <a:pos x="996" y="138"/>
                </a:cxn>
                <a:cxn ang="0">
                  <a:pos x="1026" y="66"/>
                </a:cxn>
                <a:cxn ang="0">
                  <a:pos x="1056" y="180"/>
                </a:cxn>
                <a:cxn ang="0">
                  <a:pos x="1086" y="0"/>
                </a:cxn>
                <a:cxn ang="0">
                  <a:pos x="1116" y="324"/>
                </a:cxn>
                <a:cxn ang="0">
                  <a:pos x="1146" y="234"/>
                </a:cxn>
                <a:cxn ang="0">
                  <a:pos x="1170" y="186"/>
                </a:cxn>
                <a:cxn ang="0">
                  <a:pos x="1200" y="174"/>
                </a:cxn>
                <a:cxn ang="0">
                  <a:pos x="1230" y="222"/>
                </a:cxn>
                <a:cxn ang="0">
                  <a:pos x="1260" y="420"/>
                </a:cxn>
                <a:cxn ang="0">
                  <a:pos x="1290" y="570"/>
                </a:cxn>
                <a:cxn ang="0">
                  <a:pos x="1320" y="396"/>
                </a:cxn>
                <a:cxn ang="0">
                  <a:pos x="1344" y="354"/>
                </a:cxn>
                <a:cxn ang="0">
                  <a:pos x="1374" y="444"/>
                </a:cxn>
                <a:cxn ang="0">
                  <a:pos x="1404" y="576"/>
                </a:cxn>
                <a:cxn ang="0">
                  <a:pos x="1434" y="450"/>
                </a:cxn>
                <a:cxn ang="0">
                  <a:pos x="1464" y="1206"/>
                </a:cxn>
                <a:cxn ang="0">
                  <a:pos x="1488" y="942"/>
                </a:cxn>
                <a:cxn ang="0">
                  <a:pos x="1518" y="678"/>
                </a:cxn>
                <a:cxn ang="0">
                  <a:pos x="1548" y="1038"/>
                </a:cxn>
                <a:cxn ang="0">
                  <a:pos x="1578" y="1422"/>
                </a:cxn>
                <a:cxn ang="0">
                  <a:pos x="1608" y="1122"/>
                </a:cxn>
                <a:cxn ang="0">
                  <a:pos x="1638" y="906"/>
                </a:cxn>
                <a:cxn ang="0">
                  <a:pos x="1662" y="1422"/>
                </a:cxn>
                <a:cxn ang="0">
                  <a:pos x="1692" y="1176"/>
                </a:cxn>
                <a:cxn ang="0">
                  <a:pos x="1722" y="780"/>
                </a:cxn>
                <a:cxn ang="0">
                  <a:pos x="1752" y="1050"/>
                </a:cxn>
                <a:cxn ang="0">
                  <a:pos x="1782" y="1482"/>
                </a:cxn>
                <a:cxn ang="0">
                  <a:pos x="1812" y="1152"/>
                </a:cxn>
              </a:cxnLst>
              <a:rect l="0" t="0" r="r" b="b"/>
              <a:pathLst>
                <a:path w="1824" h="1512">
                  <a:moveTo>
                    <a:pt x="0" y="1512"/>
                  </a:moveTo>
                  <a:lnTo>
                    <a:pt x="12" y="1218"/>
                  </a:lnTo>
                  <a:lnTo>
                    <a:pt x="30" y="648"/>
                  </a:lnTo>
                  <a:lnTo>
                    <a:pt x="42" y="546"/>
                  </a:lnTo>
                  <a:lnTo>
                    <a:pt x="54" y="786"/>
                  </a:lnTo>
                  <a:lnTo>
                    <a:pt x="72" y="906"/>
                  </a:lnTo>
                  <a:lnTo>
                    <a:pt x="84" y="594"/>
                  </a:lnTo>
                  <a:lnTo>
                    <a:pt x="102" y="516"/>
                  </a:lnTo>
                  <a:lnTo>
                    <a:pt x="114" y="564"/>
                  </a:lnTo>
                  <a:lnTo>
                    <a:pt x="132" y="462"/>
                  </a:lnTo>
                  <a:lnTo>
                    <a:pt x="144" y="414"/>
                  </a:lnTo>
                  <a:lnTo>
                    <a:pt x="156" y="498"/>
                  </a:lnTo>
                  <a:lnTo>
                    <a:pt x="174" y="468"/>
                  </a:lnTo>
                  <a:lnTo>
                    <a:pt x="186" y="396"/>
                  </a:lnTo>
                  <a:lnTo>
                    <a:pt x="204" y="486"/>
                  </a:lnTo>
                  <a:lnTo>
                    <a:pt x="216" y="492"/>
                  </a:lnTo>
                  <a:lnTo>
                    <a:pt x="228" y="408"/>
                  </a:lnTo>
                  <a:lnTo>
                    <a:pt x="246" y="426"/>
                  </a:lnTo>
                  <a:lnTo>
                    <a:pt x="258" y="486"/>
                  </a:lnTo>
                  <a:lnTo>
                    <a:pt x="276" y="426"/>
                  </a:lnTo>
                  <a:lnTo>
                    <a:pt x="288" y="492"/>
                  </a:lnTo>
                  <a:lnTo>
                    <a:pt x="306" y="426"/>
                  </a:lnTo>
                  <a:lnTo>
                    <a:pt x="318" y="402"/>
                  </a:lnTo>
                  <a:lnTo>
                    <a:pt x="330" y="366"/>
                  </a:lnTo>
                  <a:lnTo>
                    <a:pt x="348" y="288"/>
                  </a:lnTo>
                  <a:lnTo>
                    <a:pt x="360" y="312"/>
                  </a:lnTo>
                  <a:lnTo>
                    <a:pt x="378" y="318"/>
                  </a:lnTo>
                  <a:lnTo>
                    <a:pt x="390" y="276"/>
                  </a:lnTo>
                  <a:lnTo>
                    <a:pt x="402" y="324"/>
                  </a:lnTo>
                  <a:lnTo>
                    <a:pt x="420" y="288"/>
                  </a:lnTo>
                  <a:lnTo>
                    <a:pt x="432" y="258"/>
                  </a:lnTo>
                  <a:lnTo>
                    <a:pt x="450" y="276"/>
                  </a:lnTo>
                  <a:lnTo>
                    <a:pt x="462" y="210"/>
                  </a:lnTo>
                  <a:lnTo>
                    <a:pt x="474" y="222"/>
                  </a:lnTo>
                  <a:lnTo>
                    <a:pt x="492" y="204"/>
                  </a:lnTo>
                  <a:lnTo>
                    <a:pt x="504" y="234"/>
                  </a:lnTo>
                  <a:lnTo>
                    <a:pt x="522" y="300"/>
                  </a:lnTo>
                  <a:lnTo>
                    <a:pt x="534" y="216"/>
                  </a:lnTo>
                  <a:lnTo>
                    <a:pt x="552" y="240"/>
                  </a:lnTo>
                  <a:lnTo>
                    <a:pt x="564" y="300"/>
                  </a:lnTo>
                  <a:lnTo>
                    <a:pt x="576" y="192"/>
                  </a:lnTo>
                  <a:lnTo>
                    <a:pt x="594" y="180"/>
                  </a:lnTo>
                  <a:lnTo>
                    <a:pt x="606" y="198"/>
                  </a:lnTo>
                  <a:lnTo>
                    <a:pt x="624" y="132"/>
                  </a:lnTo>
                  <a:lnTo>
                    <a:pt x="636" y="120"/>
                  </a:lnTo>
                  <a:lnTo>
                    <a:pt x="648" y="162"/>
                  </a:lnTo>
                  <a:lnTo>
                    <a:pt x="666" y="108"/>
                  </a:lnTo>
                  <a:lnTo>
                    <a:pt x="678" y="60"/>
                  </a:lnTo>
                  <a:lnTo>
                    <a:pt x="696" y="138"/>
                  </a:lnTo>
                  <a:lnTo>
                    <a:pt x="708" y="144"/>
                  </a:lnTo>
                  <a:lnTo>
                    <a:pt x="726" y="90"/>
                  </a:lnTo>
                  <a:lnTo>
                    <a:pt x="738" y="180"/>
                  </a:lnTo>
                  <a:lnTo>
                    <a:pt x="750" y="312"/>
                  </a:lnTo>
                  <a:lnTo>
                    <a:pt x="768" y="240"/>
                  </a:lnTo>
                  <a:lnTo>
                    <a:pt x="780" y="132"/>
                  </a:lnTo>
                  <a:lnTo>
                    <a:pt x="798" y="240"/>
                  </a:lnTo>
                  <a:lnTo>
                    <a:pt x="810" y="246"/>
                  </a:lnTo>
                  <a:lnTo>
                    <a:pt x="822" y="162"/>
                  </a:lnTo>
                  <a:lnTo>
                    <a:pt x="840" y="168"/>
                  </a:lnTo>
                  <a:lnTo>
                    <a:pt x="852" y="180"/>
                  </a:lnTo>
                  <a:lnTo>
                    <a:pt x="870" y="120"/>
                  </a:lnTo>
                  <a:lnTo>
                    <a:pt x="882" y="96"/>
                  </a:lnTo>
                  <a:lnTo>
                    <a:pt x="900" y="156"/>
                  </a:lnTo>
                  <a:lnTo>
                    <a:pt x="912" y="186"/>
                  </a:lnTo>
                  <a:lnTo>
                    <a:pt x="924" y="108"/>
                  </a:lnTo>
                  <a:lnTo>
                    <a:pt x="942" y="138"/>
                  </a:lnTo>
                  <a:lnTo>
                    <a:pt x="954" y="210"/>
                  </a:lnTo>
                  <a:lnTo>
                    <a:pt x="972" y="156"/>
                  </a:lnTo>
                  <a:lnTo>
                    <a:pt x="984" y="114"/>
                  </a:lnTo>
                  <a:lnTo>
                    <a:pt x="996" y="138"/>
                  </a:lnTo>
                  <a:lnTo>
                    <a:pt x="1014" y="114"/>
                  </a:lnTo>
                  <a:lnTo>
                    <a:pt x="1026" y="66"/>
                  </a:lnTo>
                  <a:lnTo>
                    <a:pt x="1044" y="102"/>
                  </a:lnTo>
                  <a:lnTo>
                    <a:pt x="1056" y="180"/>
                  </a:lnTo>
                  <a:lnTo>
                    <a:pt x="1068" y="114"/>
                  </a:lnTo>
                  <a:lnTo>
                    <a:pt x="1086" y="0"/>
                  </a:lnTo>
                  <a:lnTo>
                    <a:pt x="1098" y="138"/>
                  </a:lnTo>
                  <a:lnTo>
                    <a:pt x="1116" y="324"/>
                  </a:lnTo>
                  <a:lnTo>
                    <a:pt x="1128" y="402"/>
                  </a:lnTo>
                  <a:lnTo>
                    <a:pt x="1146" y="234"/>
                  </a:lnTo>
                  <a:lnTo>
                    <a:pt x="1158" y="234"/>
                  </a:lnTo>
                  <a:lnTo>
                    <a:pt x="1170" y="186"/>
                  </a:lnTo>
                  <a:lnTo>
                    <a:pt x="1188" y="144"/>
                  </a:lnTo>
                  <a:lnTo>
                    <a:pt x="1200" y="174"/>
                  </a:lnTo>
                  <a:lnTo>
                    <a:pt x="1218" y="258"/>
                  </a:lnTo>
                  <a:lnTo>
                    <a:pt x="1230" y="222"/>
                  </a:lnTo>
                  <a:lnTo>
                    <a:pt x="1242" y="342"/>
                  </a:lnTo>
                  <a:lnTo>
                    <a:pt x="1260" y="420"/>
                  </a:lnTo>
                  <a:lnTo>
                    <a:pt x="1272" y="372"/>
                  </a:lnTo>
                  <a:lnTo>
                    <a:pt x="1290" y="570"/>
                  </a:lnTo>
                  <a:lnTo>
                    <a:pt x="1302" y="576"/>
                  </a:lnTo>
                  <a:lnTo>
                    <a:pt x="1320" y="396"/>
                  </a:lnTo>
                  <a:lnTo>
                    <a:pt x="1332" y="420"/>
                  </a:lnTo>
                  <a:lnTo>
                    <a:pt x="1344" y="354"/>
                  </a:lnTo>
                  <a:lnTo>
                    <a:pt x="1362" y="618"/>
                  </a:lnTo>
                  <a:lnTo>
                    <a:pt x="1374" y="444"/>
                  </a:lnTo>
                  <a:lnTo>
                    <a:pt x="1392" y="414"/>
                  </a:lnTo>
                  <a:lnTo>
                    <a:pt x="1404" y="576"/>
                  </a:lnTo>
                  <a:lnTo>
                    <a:pt x="1416" y="618"/>
                  </a:lnTo>
                  <a:lnTo>
                    <a:pt x="1434" y="450"/>
                  </a:lnTo>
                  <a:lnTo>
                    <a:pt x="1446" y="678"/>
                  </a:lnTo>
                  <a:lnTo>
                    <a:pt x="1464" y="1206"/>
                  </a:lnTo>
                  <a:lnTo>
                    <a:pt x="1476" y="942"/>
                  </a:lnTo>
                  <a:lnTo>
                    <a:pt x="1488" y="942"/>
                  </a:lnTo>
                  <a:lnTo>
                    <a:pt x="1506" y="924"/>
                  </a:lnTo>
                  <a:lnTo>
                    <a:pt x="1518" y="678"/>
                  </a:lnTo>
                  <a:lnTo>
                    <a:pt x="1536" y="1182"/>
                  </a:lnTo>
                  <a:lnTo>
                    <a:pt x="1548" y="1038"/>
                  </a:lnTo>
                  <a:lnTo>
                    <a:pt x="1566" y="846"/>
                  </a:lnTo>
                  <a:lnTo>
                    <a:pt x="1578" y="1422"/>
                  </a:lnTo>
                  <a:lnTo>
                    <a:pt x="1590" y="882"/>
                  </a:lnTo>
                  <a:lnTo>
                    <a:pt x="1608" y="1122"/>
                  </a:lnTo>
                  <a:lnTo>
                    <a:pt x="1620" y="1230"/>
                  </a:lnTo>
                  <a:lnTo>
                    <a:pt x="1638" y="906"/>
                  </a:lnTo>
                  <a:lnTo>
                    <a:pt x="1650" y="1266"/>
                  </a:lnTo>
                  <a:lnTo>
                    <a:pt x="1662" y="1422"/>
                  </a:lnTo>
                  <a:lnTo>
                    <a:pt x="1680" y="960"/>
                  </a:lnTo>
                  <a:lnTo>
                    <a:pt x="1692" y="1176"/>
                  </a:lnTo>
                  <a:lnTo>
                    <a:pt x="1710" y="1188"/>
                  </a:lnTo>
                  <a:lnTo>
                    <a:pt x="1722" y="780"/>
                  </a:lnTo>
                  <a:lnTo>
                    <a:pt x="1740" y="1416"/>
                  </a:lnTo>
                  <a:lnTo>
                    <a:pt x="1752" y="1050"/>
                  </a:lnTo>
                  <a:lnTo>
                    <a:pt x="1764" y="756"/>
                  </a:lnTo>
                  <a:lnTo>
                    <a:pt x="1782" y="1482"/>
                  </a:lnTo>
                  <a:lnTo>
                    <a:pt x="1794" y="1002"/>
                  </a:lnTo>
                  <a:lnTo>
                    <a:pt x="1812" y="1152"/>
                  </a:lnTo>
                  <a:lnTo>
                    <a:pt x="1824" y="1512"/>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2" name="Freeform 80"/>
            <p:cNvSpPr>
              <a:spLocks/>
            </p:cNvSpPr>
            <p:nvPr/>
          </p:nvSpPr>
          <p:spPr bwMode="auto">
            <a:xfrm>
              <a:off x="8420100" y="4181475"/>
              <a:ext cx="152400" cy="695325"/>
            </a:xfrm>
            <a:custGeom>
              <a:avLst/>
              <a:gdLst/>
              <a:ahLst/>
              <a:cxnLst>
                <a:cxn ang="0">
                  <a:pos x="0" y="438"/>
                </a:cxn>
                <a:cxn ang="0">
                  <a:pos x="12" y="294"/>
                </a:cxn>
                <a:cxn ang="0">
                  <a:pos x="30" y="198"/>
                </a:cxn>
                <a:cxn ang="0">
                  <a:pos x="42" y="336"/>
                </a:cxn>
                <a:cxn ang="0">
                  <a:pos x="60" y="0"/>
                </a:cxn>
                <a:cxn ang="0">
                  <a:pos x="72" y="72"/>
                </a:cxn>
                <a:cxn ang="0">
                  <a:pos x="90" y="216"/>
                </a:cxn>
                <a:cxn ang="0">
                  <a:pos x="96" y="24"/>
                </a:cxn>
              </a:cxnLst>
              <a:rect l="0" t="0" r="r" b="b"/>
              <a:pathLst>
                <a:path w="96" h="438">
                  <a:moveTo>
                    <a:pt x="0" y="438"/>
                  </a:moveTo>
                  <a:lnTo>
                    <a:pt x="12" y="294"/>
                  </a:lnTo>
                  <a:lnTo>
                    <a:pt x="30" y="198"/>
                  </a:lnTo>
                  <a:lnTo>
                    <a:pt x="42" y="336"/>
                  </a:lnTo>
                  <a:lnTo>
                    <a:pt x="60" y="0"/>
                  </a:lnTo>
                  <a:lnTo>
                    <a:pt x="72" y="72"/>
                  </a:lnTo>
                  <a:lnTo>
                    <a:pt x="90" y="216"/>
                  </a:lnTo>
                  <a:lnTo>
                    <a:pt x="96" y="24"/>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3" name="Freeform 84"/>
            <p:cNvSpPr>
              <a:spLocks/>
            </p:cNvSpPr>
            <p:nvPr/>
          </p:nvSpPr>
          <p:spPr bwMode="auto">
            <a:xfrm>
              <a:off x="533400" y="1200150"/>
              <a:ext cx="2924175" cy="476250"/>
            </a:xfrm>
            <a:custGeom>
              <a:avLst/>
              <a:gdLst/>
              <a:ahLst/>
              <a:cxnLst>
                <a:cxn ang="0">
                  <a:pos x="30" y="210"/>
                </a:cxn>
                <a:cxn ang="0">
                  <a:pos x="72" y="252"/>
                </a:cxn>
                <a:cxn ang="0">
                  <a:pos x="114" y="252"/>
                </a:cxn>
                <a:cxn ang="0">
                  <a:pos x="156" y="300"/>
                </a:cxn>
                <a:cxn ang="0">
                  <a:pos x="204" y="258"/>
                </a:cxn>
                <a:cxn ang="0">
                  <a:pos x="246" y="228"/>
                </a:cxn>
                <a:cxn ang="0">
                  <a:pos x="288" y="252"/>
                </a:cxn>
                <a:cxn ang="0">
                  <a:pos x="330" y="210"/>
                </a:cxn>
                <a:cxn ang="0">
                  <a:pos x="378" y="144"/>
                </a:cxn>
                <a:cxn ang="0">
                  <a:pos x="420" y="114"/>
                </a:cxn>
                <a:cxn ang="0">
                  <a:pos x="462" y="102"/>
                </a:cxn>
                <a:cxn ang="0">
                  <a:pos x="504" y="90"/>
                </a:cxn>
                <a:cxn ang="0">
                  <a:pos x="552" y="96"/>
                </a:cxn>
                <a:cxn ang="0">
                  <a:pos x="594" y="114"/>
                </a:cxn>
                <a:cxn ang="0">
                  <a:pos x="636" y="48"/>
                </a:cxn>
                <a:cxn ang="0">
                  <a:pos x="678" y="36"/>
                </a:cxn>
                <a:cxn ang="0">
                  <a:pos x="726" y="48"/>
                </a:cxn>
                <a:cxn ang="0">
                  <a:pos x="768" y="48"/>
                </a:cxn>
                <a:cxn ang="0">
                  <a:pos x="810" y="36"/>
                </a:cxn>
                <a:cxn ang="0">
                  <a:pos x="852" y="30"/>
                </a:cxn>
                <a:cxn ang="0">
                  <a:pos x="900" y="18"/>
                </a:cxn>
                <a:cxn ang="0">
                  <a:pos x="942" y="12"/>
                </a:cxn>
                <a:cxn ang="0">
                  <a:pos x="984" y="42"/>
                </a:cxn>
                <a:cxn ang="0">
                  <a:pos x="1026" y="126"/>
                </a:cxn>
                <a:cxn ang="0">
                  <a:pos x="1074" y="78"/>
                </a:cxn>
                <a:cxn ang="0">
                  <a:pos x="1116" y="84"/>
                </a:cxn>
                <a:cxn ang="0">
                  <a:pos x="1158" y="126"/>
                </a:cxn>
                <a:cxn ang="0">
                  <a:pos x="1200" y="126"/>
                </a:cxn>
                <a:cxn ang="0">
                  <a:pos x="1248" y="144"/>
                </a:cxn>
                <a:cxn ang="0">
                  <a:pos x="1290" y="192"/>
                </a:cxn>
                <a:cxn ang="0">
                  <a:pos x="1332" y="198"/>
                </a:cxn>
                <a:cxn ang="0">
                  <a:pos x="1374" y="180"/>
                </a:cxn>
                <a:cxn ang="0">
                  <a:pos x="1422" y="192"/>
                </a:cxn>
                <a:cxn ang="0">
                  <a:pos x="1464" y="186"/>
                </a:cxn>
                <a:cxn ang="0">
                  <a:pos x="1506" y="186"/>
                </a:cxn>
                <a:cxn ang="0">
                  <a:pos x="1548" y="174"/>
                </a:cxn>
                <a:cxn ang="0">
                  <a:pos x="1590" y="150"/>
                </a:cxn>
                <a:cxn ang="0">
                  <a:pos x="1638" y="120"/>
                </a:cxn>
                <a:cxn ang="0">
                  <a:pos x="1680" y="66"/>
                </a:cxn>
                <a:cxn ang="0">
                  <a:pos x="1722" y="84"/>
                </a:cxn>
                <a:cxn ang="0">
                  <a:pos x="1764" y="90"/>
                </a:cxn>
                <a:cxn ang="0">
                  <a:pos x="1812" y="48"/>
                </a:cxn>
              </a:cxnLst>
              <a:rect l="0" t="0" r="r" b="b"/>
              <a:pathLst>
                <a:path w="1842" h="300">
                  <a:moveTo>
                    <a:pt x="0" y="228"/>
                  </a:moveTo>
                  <a:lnTo>
                    <a:pt x="12" y="198"/>
                  </a:lnTo>
                  <a:lnTo>
                    <a:pt x="30" y="210"/>
                  </a:lnTo>
                  <a:lnTo>
                    <a:pt x="42" y="234"/>
                  </a:lnTo>
                  <a:lnTo>
                    <a:pt x="60" y="222"/>
                  </a:lnTo>
                  <a:lnTo>
                    <a:pt x="72" y="252"/>
                  </a:lnTo>
                  <a:lnTo>
                    <a:pt x="84" y="222"/>
                  </a:lnTo>
                  <a:lnTo>
                    <a:pt x="102" y="234"/>
                  </a:lnTo>
                  <a:lnTo>
                    <a:pt x="114" y="252"/>
                  </a:lnTo>
                  <a:lnTo>
                    <a:pt x="132" y="228"/>
                  </a:lnTo>
                  <a:lnTo>
                    <a:pt x="144" y="270"/>
                  </a:lnTo>
                  <a:lnTo>
                    <a:pt x="156" y="300"/>
                  </a:lnTo>
                  <a:lnTo>
                    <a:pt x="174" y="270"/>
                  </a:lnTo>
                  <a:lnTo>
                    <a:pt x="186" y="288"/>
                  </a:lnTo>
                  <a:lnTo>
                    <a:pt x="204" y="258"/>
                  </a:lnTo>
                  <a:lnTo>
                    <a:pt x="216" y="216"/>
                  </a:lnTo>
                  <a:lnTo>
                    <a:pt x="234" y="216"/>
                  </a:lnTo>
                  <a:lnTo>
                    <a:pt x="246" y="228"/>
                  </a:lnTo>
                  <a:lnTo>
                    <a:pt x="258" y="228"/>
                  </a:lnTo>
                  <a:lnTo>
                    <a:pt x="276" y="240"/>
                  </a:lnTo>
                  <a:lnTo>
                    <a:pt x="288" y="252"/>
                  </a:lnTo>
                  <a:lnTo>
                    <a:pt x="306" y="246"/>
                  </a:lnTo>
                  <a:lnTo>
                    <a:pt x="318" y="240"/>
                  </a:lnTo>
                  <a:lnTo>
                    <a:pt x="330" y="210"/>
                  </a:lnTo>
                  <a:lnTo>
                    <a:pt x="348" y="216"/>
                  </a:lnTo>
                  <a:lnTo>
                    <a:pt x="360" y="180"/>
                  </a:lnTo>
                  <a:lnTo>
                    <a:pt x="378" y="144"/>
                  </a:lnTo>
                  <a:lnTo>
                    <a:pt x="390" y="138"/>
                  </a:lnTo>
                  <a:lnTo>
                    <a:pt x="408" y="114"/>
                  </a:lnTo>
                  <a:lnTo>
                    <a:pt x="420" y="114"/>
                  </a:lnTo>
                  <a:lnTo>
                    <a:pt x="432" y="114"/>
                  </a:lnTo>
                  <a:lnTo>
                    <a:pt x="450" y="96"/>
                  </a:lnTo>
                  <a:lnTo>
                    <a:pt x="462" y="102"/>
                  </a:lnTo>
                  <a:lnTo>
                    <a:pt x="480" y="126"/>
                  </a:lnTo>
                  <a:lnTo>
                    <a:pt x="492" y="102"/>
                  </a:lnTo>
                  <a:lnTo>
                    <a:pt x="504" y="90"/>
                  </a:lnTo>
                  <a:lnTo>
                    <a:pt x="522" y="138"/>
                  </a:lnTo>
                  <a:lnTo>
                    <a:pt x="534" y="120"/>
                  </a:lnTo>
                  <a:lnTo>
                    <a:pt x="552" y="96"/>
                  </a:lnTo>
                  <a:lnTo>
                    <a:pt x="564" y="126"/>
                  </a:lnTo>
                  <a:lnTo>
                    <a:pt x="576" y="102"/>
                  </a:lnTo>
                  <a:lnTo>
                    <a:pt x="594" y="114"/>
                  </a:lnTo>
                  <a:lnTo>
                    <a:pt x="606" y="96"/>
                  </a:lnTo>
                  <a:lnTo>
                    <a:pt x="624" y="84"/>
                  </a:lnTo>
                  <a:lnTo>
                    <a:pt x="636" y="48"/>
                  </a:lnTo>
                  <a:lnTo>
                    <a:pt x="654" y="66"/>
                  </a:lnTo>
                  <a:lnTo>
                    <a:pt x="666" y="48"/>
                  </a:lnTo>
                  <a:lnTo>
                    <a:pt x="678" y="36"/>
                  </a:lnTo>
                  <a:lnTo>
                    <a:pt x="696" y="48"/>
                  </a:lnTo>
                  <a:lnTo>
                    <a:pt x="708" y="18"/>
                  </a:lnTo>
                  <a:lnTo>
                    <a:pt x="726" y="48"/>
                  </a:lnTo>
                  <a:lnTo>
                    <a:pt x="738" y="54"/>
                  </a:lnTo>
                  <a:lnTo>
                    <a:pt x="750" y="30"/>
                  </a:lnTo>
                  <a:lnTo>
                    <a:pt x="768" y="48"/>
                  </a:lnTo>
                  <a:lnTo>
                    <a:pt x="780" y="54"/>
                  </a:lnTo>
                  <a:lnTo>
                    <a:pt x="798" y="42"/>
                  </a:lnTo>
                  <a:lnTo>
                    <a:pt x="810" y="36"/>
                  </a:lnTo>
                  <a:lnTo>
                    <a:pt x="828" y="12"/>
                  </a:lnTo>
                  <a:lnTo>
                    <a:pt x="840" y="6"/>
                  </a:lnTo>
                  <a:lnTo>
                    <a:pt x="852" y="30"/>
                  </a:lnTo>
                  <a:lnTo>
                    <a:pt x="870" y="6"/>
                  </a:lnTo>
                  <a:lnTo>
                    <a:pt x="882" y="6"/>
                  </a:lnTo>
                  <a:lnTo>
                    <a:pt x="900" y="18"/>
                  </a:lnTo>
                  <a:lnTo>
                    <a:pt x="912" y="12"/>
                  </a:lnTo>
                  <a:lnTo>
                    <a:pt x="924" y="12"/>
                  </a:lnTo>
                  <a:lnTo>
                    <a:pt x="942" y="12"/>
                  </a:lnTo>
                  <a:lnTo>
                    <a:pt x="954" y="0"/>
                  </a:lnTo>
                  <a:lnTo>
                    <a:pt x="972" y="42"/>
                  </a:lnTo>
                  <a:lnTo>
                    <a:pt x="984" y="42"/>
                  </a:lnTo>
                  <a:lnTo>
                    <a:pt x="1002" y="66"/>
                  </a:lnTo>
                  <a:lnTo>
                    <a:pt x="1014" y="114"/>
                  </a:lnTo>
                  <a:lnTo>
                    <a:pt x="1026" y="126"/>
                  </a:lnTo>
                  <a:lnTo>
                    <a:pt x="1044" y="102"/>
                  </a:lnTo>
                  <a:lnTo>
                    <a:pt x="1056" y="114"/>
                  </a:lnTo>
                  <a:lnTo>
                    <a:pt x="1074" y="78"/>
                  </a:lnTo>
                  <a:lnTo>
                    <a:pt x="1086" y="84"/>
                  </a:lnTo>
                  <a:lnTo>
                    <a:pt x="1098" y="126"/>
                  </a:lnTo>
                  <a:lnTo>
                    <a:pt x="1116" y="84"/>
                  </a:lnTo>
                  <a:lnTo>
                    <a:pt x="1128" y="84"/>
                  </a:lnTo>
                  <a:lnTo>
                    <a:pt x="1146" y="132"/>
                  </a:lnTo>
                  <a:lnTo>
                    <a:pt x="1158" y="126"/>
                  </a:lnTo>
                  <a:lnTo>
                    <a:pt x="1170" y="144"/>
                  </a:lnTo>
                  <a:lnTo>
                    <a:pt x="1188" y="144"/>
                  </a:lnTo>
                  <a:lnTo>
                    <a:pt x="1200" y="126"/>
                  </a:lnTo>
                  <a:lnTo>
                    <a:pt x="1218" y="156"/>
                  </a:lnTo>
                  <a:lnTo>
                    <a:pt x="1230" y="162"/>
                  </a:lnTo>
                  <a:lnTo>
                    <a:pt x="1248" y="144"/>
                  </a:lnTo>
                  <a:lnTo>
                    <a:pt x="1260" y="186"/>
                  </a:lnTo>
                  <a:lnTo>
                    <a:pt x="1272" y="180"/>
                  </a:lnTo>
                  <a:lnTo>
                    <a:pt x="1290" y="192"/>
                  </a:lnTo>
                  <a:lnTo>
                    <a:pt x="1302" y="198"/>
                  </a:lnTo>
                  <a:lnTo>
                    <a:pt x="1320" y="168"/>
                  </a:lnTo>
                  <a:lnTo>
                    <a:pt x="1332" y="198"/>
                  </a:lnTo>
                  <a:lnTo>
                    <a:pt x="1344" y="192"/>
                  </a:lnTo>
                  <a:lnTo>
                    <a:pt x="1362" y="156"/>
                  </a:lnTo>
                  <a:lnTo>
                    <a:pt x="1374" y="180"/>
                  </a:lnTo>
                  <a:lnTo>
                    <a:pt x="1392" y="168"/>
                  </a:lnTo>
                  <a:lnTo>
                    <a:pt x="1404" y="144"/>
                  </a:lnTo>
                  <a:lnTo>
                    <a:pt x="1422" y="192"/>
                  </a:lnTo>
                  <a:lnTo>
                    <a:pt x="1434" y="186"/>
                  </a:lnTo>
                  <a:lnTo>
                    <a:pt x="1446" y="186"/>
                  </a:lnTo>
                  <a:lnTo>
                    <a:pt x="1464" y="186"/>
                  </a:lnTo>
                  <a:lnTo>
                    <a:pt x="1476" y="168"/>
                  </a:lnTo>
                  <a:lnTo>
                    <a:pt x="1494" y="156"/>
                  </a:lnTo>
                  <a:lnTo>
                    <a:pt x="1506" y="186"/>
                  </a:lnTo>
                  <a:lnTo>
                    <a:pt x="1518" y="156"/>
                  </a:lnTo>
                  <a:lnTo>
                    <a:pt x="1536" y="144"/>
                  </a:lnTo>
                  <a:lnTo>
                    <a:pt x="1548" y="174"/>
                  </a:lnTo>
                  <a:lnTo>
                    <a:pt x="1566" y="138"/>
                  </a:lnTo>
                  <a:lnTo>
                    <a:pt x="1578" y="162"/>
                  </a:lnTo>
                  <a:lnTo>
                    <a:pt x="1590" y="150"/>
                  </a:lnTo>
                  <a:lnTo>
                    <a:pt x="1608" y="132"/>
                  </a:lnTo>
                  <a:lnTo>
                    <a:pt x="1620" y="180"/>
                  </a:lnTo>
                  <a:lnTo>
                    <a:pt x="1638" y="120"/>
                  </a:lnTo>
                  <a:lnTo>
                    <a:pt x="1650" y="126"/>
                  </a:lnTo>
                  <a:lnTo>
                    <a:pt x="1668" y="102"/>
                  </a:lnTo>
                  <a:lnTo>
                    <a:pt x="1680" y="66"/>
                  </a:lnTo>
                  <a:lnTo>
                    <a:pt x="1692" y="114"/>
                  </a:lnTo>
                  <a:lnTo>
                    <a:pt x="1710" y="84"/>
                  </a:lnTo>
                  <a:lnTo>
                    <a:pt x="1722" y="84"/>
                  </a:lnTo>
                  <a:lnTo>
                    <a:pt x="1740" y="114"/>
                  </a:lnTo>
                  <a:lnTo>
                    <a:pt x="1752" y="78"/>
                  </a:lnTo>
                  <a:lnTo>
                    <a:pt x="1764" y="90"/>
                  </a:lnTo>
                  <a:lnTo>
                    <a:pt x="1782" y="48"/>
                  </a:lnTo>
                  <a:lnTo>
                    <a:pt x="1794" y="36"/>
                  </a:lnTo>
                  <a:lnTo>
                    <a:pt x="1812" y="48"/>
                  </a:lnTo>
                  <a:lnTo>
                    <a:pt x="1824" y="18"/>
                  </a:lnTo>
                  <a:lnTo>
                    <a:pt x="1842" y="60"/>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4" name="Freeform 85"/>
            <p:cNvSpPr>
              <a:spLocks/>
            </p:cNvSpPr>
            <p:nvPr/>
          </p:nvSpPr>
          <p:spPr bwMode="auto">
            <a:xfrm>
              <a:off x="3457575" y="981075"/>
              <a:ext cx="2914650" cy="600075"/>
            </a:xfrm>
            <a:custGeom>
              <a:avLst/>
              <a:gdLst/>
              <a:ahLst/>
              <a:cxnLst>
                <a:cxn ang="0">
                  <a:pos x="24" y="186"/>
                </a:cxn>
                <a:cxn ang="0">
                  <a:pos x="72" y="186"/>
                </a:cxn>
                <a:cxn ang="0">
                  <a:pos x="114" y="132"/>
                </a:cxn>
                <a:cxn ang="0">
                  <a:pos x="156" y="114"/>
                </a:cxn>
                <a:cxn ang="0">
                  <a:pos x="198" y="90"/>
                </a:cxn>
                <a:cxn ang="0">
                  <a:pos x="246" y="48"/>
                </a:cxn>
                <a:cxn ang="0">
                  <a:pos x="288" y="66"/>
                </a:cxn>
                <a:cxn ang="0">
                  <a:pos x="330" y="60"/>
                </a:cxn>
                <a:cxn ang="0">
                  <a:pos x="372" y="30"/>
                </a:cxn>
                <a:cxn ang="0">
                  <a:pos x="420" y="18"/>
                </a:cxn>
                <a:cxn ang="0">
                  <a:pos x="462" y="0"/>
                </a:cxn>
                <a:cxn ang="0">
                  <a:pos x="504" y="18"/>
                </a:cxn>
                <a:cxn ang="0">
                  <a:pos x="546" y="42"/>
                </a:cxn>
                <a:cxn ang="0">
                  <a:pos x="594" y="30"/>
                </a:cxn>
                <a:cxn ang="0">
                  <a:pos x="636" y="36"/>
                </a:cxn>
                <a:cxn ang="0">
                  <a:pos x="678" y="78"/>
                </a:cxn>
                <a:cxn ang="0">
                  <a:pos x="720" y="36"/>
                </a:cxn>
                <a:cxn ang="0">
                  <a:pos x="762" y="96"/>
                </a:cxn>
                <a:cxn ang="0">
                  <a:pos x="810" y="222"/>
                </a:cxn>
                <a:cxn ang="0">
                  <a:pos x="852" y="174"/>
                </a:cxn>
                <a:cxn ang="0">
                  <a:pos x="894" y="138"/>
                </a:cxn>
                <a:cxn ang="0">
                  <a:pos x="936" y="150"/>
                </a:cxn>
                <a:cxn ang="0">
                  <a:pos x="984" y="186"/>
                </a:cxn>
                <a:cxn ang="0">
                  <a:pos x="1026" y="186"/>
                </a:cxn>
                <a:cxn ang="0">
                  <a:pos x="1068" y="216"/>
                </a:cxn>
                <a:cxn ang="0">
                  <a:pos x="1110" y="234"/>
                </a:cxn>
                <a:cxn ang="0">
                  <a:pos x="1158" y="228"/>
                </a:cxn>
                <a:cxn ang="0">
                  <a:pos x="1200" y="276"/>
                </a:cxn>
                <a:cxn ang="0">
                  <a:pos x="1242" y="288"/>
                </a:cxn>
                <a:cxn ang="0">
                  <a:pos x="1284" y="342"/>
                </a:cxn>
                <a:cxn ang="0">
                  <a:pos x="1332" y="324"/>
                </a:cxn>
                <a:cxn ang="0">
                  <a:pos x="1374" y="294"/>
                </a:cxn>
                <a:cxn ang="0">
                  <a:pos x="1416" y="252"/>
                </a:cxn>
                <a:cxn ang="0">
                  <a:pos x="1458" y="240"/>
                </a:cxn>
                <a:cxn ang="0">
                  <a:pos x="1506" y="234"/>
                </a:cxn>
                <a:cxn ang="0">
                  <a:pos x="1548" y="216"/>
                </a:cxn>
                <a:cxn ang="0">
                  <a:pos x="1590" y="162"/>
                </a:cxn>
                <a:cxn ang="0">
                  <a:pos x="1632" y="156"/>
                </a:cxn>
                <a:cxn ang="0">
                  <a:pos x="1680" y="132"/>
                </a:cxn>
                <a:cxn ang="0">
                  <a:pos x="1722" y="96"/>
                </a:cxn>
                <a:cxn ang="0">
                  <a:pos x="1764" y="90"/>
                </a:cxn>
                <a:cxn ang="0">
                  <a:pos x="1806" y="60"/>
                </a:cxn>
              </a:cxnLst>
              <a:rect l="0" t="0" r="r" b="b"/>
              <a:pathLst>
                <a:path w="1836" h="378">
                  <a:moveTo>
                    <a:pt x="0" y="198"/>
                  </a:moveTo>
                  <a:lnTo>
                    <a:pt x="12" y="192"/>
                  </a:lnTo>
                  <a:lnTo>
                    <a:pt x="24" y="186"/>
                  </a:lnTo>
                  <a:lnTo>
                    <a:pt x="42" y="186"/>
                  </a:lnTo>
                  <a:lnTo>
                    <a:pt x="54" y="204"/>
                  </a:lnTo>
                  <a:lnTo>
                    <a:pt x="72" y="186"/>
                  </a:lnTo>
                  <a:lnTo>
                    <a:pt x="84" y="132"/>
                  </a:lnTo>
                  <a:lnTo>
                    <a:pt x="96" y="120"/>
                  </a:lnTo>
                  <a:lnTo>
                    <a:pt x="114" y="132"/>
                  </a:lnTo>
                  <a:lnTo>
                    <a:pt x="126" y="120"/>
                  </a:lnTo>
                  <a:lnTo>
                    <a:pt x="144" y="132"/>
                  </a:lnTo>
                  <a:lnTo>
                    <a:pt x="156" y="114"/>
                  </a:lnTo>
                  <a:lnTo>
                    <a:pt x="174" y="126"/>
                  </a:lnTo>
                  <a:lnTo>
                    <a:pt x="186" y="120"/>
                  </a:lnTo>
                  <a:lnTo>
                    <a:pt x="198" y="90"/>
                  </a:lnTo>
                  <a:lnTo>
                    <a:pt x="216" y="72"/>
                  </a:lnTo>
                  <a:lnTo>
                    <a:pt x="228" y="54"/>
                  </a:lnTo>
                  <a:lnTo>
                    <a:pt x="246" y="48"/>
                  </a:lnTo>
                  <a:lnTo>
                    <a:pt x="258" y="84"/>
                  </a:lnTo>
                  <a:lnTo>
                    <a:pt x="270" y="60"/>
                  </a:lnTo>
                  <a:lnTo>
                    <a:pt x="288" y="66"/>
                  </a:lnTo>
                  <a:lnTo>
                    <a:pt x="300" y="48"/>
                  </a:lnTo>
                  <a:lnTo>
                    <a:pt x="318" y="48"/>
                  </a:lnTo>
                  <a:lnTo>
                    <a:pt x="330" y="60"/>
                  </a:lnTo>
                  <a:lnTo>
                    <a:pt x="342" y="48"/>
                  </a:lnTo>
                  <a:lnTo>
                    <a:pt x="360" y="36"/>
                  </a:lnTo>
                  <a:lnTo>
                    <a:pt x="372" y="30"/>
                  </a:lnTo>
                  <a:lnTo>
                    <a:pt x="390" y="18"/>
                  </a:lnTo>
                  <a:lnTo>
                    <a:pt x="402" y="18"/>
                  </a:lnTo>
                  <a:lnTo>
                    <a:pt x="420" y="18"/>
                  </a:lnTo>
                  <a:lnTo>
                    <a:pt x="432" y="18"/>
                  </a:lnTo>
                  <a:lnTo>
                    <a:pt x="444" y="12"/>
                  </a:lnTo>
                  <a:lnTo>
                    <a:pt x="462" y="0"/>
                  </a:lnTo>
                  <a:lnTo>
                    <a:pt x="474" y="18"/>
                  </a:lnTo>
                  <a:lnTo>
                    <a:pt x="492" y="18"/>
                  </a:lnTo>
                  <a:lnTo>
                    <a:pt x="504" y="18"/>
                  </a:lnTo>
                  <a:lnTo>
                    <a:pt x="516" y="6"/>
                  </a:lnTo>
                  <a:lnTo>
                    <a:pt x="534" y="24"/>
                  </a:lnTo>
                  <a:lnTo>
                    <a:pt x="546" y="42"/>
                  </a:lnTo>
                  <a:lnTo>
                    <a:pt x="564" y="36"/>
                  </a:lnTo>
                  <a:lnTo>
                    <a:pt x="576" y="42"/>
                  </a:lnTo>
                  <a:lnTo>
                    <a:pt x="594" y="30"/>
                  </a:lnTo>
                  <a:lnTo>
                    <a:pt x="606" y="18"/>
                  </a:lnTo>
                  <a:lnTo>
                    <a:pt x="618" y="42"/>
                  </a:lnTo>
                  <a:lnTo>
                    <a:pt x="636" y="36"/>
                  </a:lnTo>
                  <a:lnTo>
                    <a:pt x="648" y="60"/>
                  </a:lnTo>
                  <a:lnTo>
                    <a:pt x="666" y="90"/>
                  </a:lnTo>
                  <a:lnTo>
                    <a:pt x="678" y="78"/>
                  </a:lnTo>
                  <a:lnTo>
                    <a:pt x="690" y="78"/>
                  </a:lnTo>
                  <a:lnTo>
                    <a:pt x="708" y="54"/>
                  </a:lnTo>
                  <a:lnTo>
                    <a:pt x="720" y="36"/>
                  </a:lnTo>
                  <a:lnTo>
                    <a:pt x="738" y="60"/>
                  </a:lnTo>
                  <a:lnTo>
                    <a:pt x="750" y="60"/>
                  </a:lnTo>
                  <a:lnTo>
                    <a:pt x="762" y="96"/>
                  </a:lnTo>
                  <a:lnTo>
                    <a:pt x="780" y="150"/>
                  </a:lnTo>
                  <a:lnTo>
                    <a:pt x="792" y="180"/>
                  </a:lnTo>
                  <a:lnTo>
                    <a:pt x="810" y="222"/>
                  </a:lnTo>
                  <a:lnTo>
                    <a:pt x="822" y="168"/>
                  </a:lnTo>
                  <a:lnTo>
                    <a:pt x="840" y="168"/>
                  </a:lnTo>
                  <a:lnTo>
                    <a:pt x="852" y="174"/>
                  </a:lnTo>
                  <a:lnTo>
                    <a:pt x="864" y="144"/>
                  </a:lnTo>
                  <a:lnTo>
                    <a:pt x="882" y="156"/>
                  </a:lnTo>
                  <a:lnTo>
                    <a:pt x="894" y="138"/>
                  </a:lnTo>
                  <a:lnTo>
                    <a:pt x="912" y="162"/>
                  </a:lnTo>
                  <a:lnTo>
                    <a:pt x="924" y="168"/>
                  </a:lnTo>
                  <a:lnTo>
                    <a:pt x="936" y="150"/>
                  </a:lnTo>
                  <a:lnTo>
                    <a:pt x="954" y="168"/>
                  </a:lnTo>
                  <a:lnTo>
                    <a:pt x="966" y="162"/>
                  </a:lnTo>
                  <a:lnTo>
                    <a:pt x="984" y="186"/>
                  </a:lnTo>
                  <a:lnTo>
                    <a:pt x="996" y="180"/>
                  </a:lnTo>
                  <a:lnTo>
                    <a:pt x="1014" y="222"/>
                  </a:lnTo>
                  <a:lnTo>
                    <a:pt x="1026" y="186"/>
                  </a:lnTo>
                  <a:lnTo>
                    <a:pt x="1038" y="222"/>
                  </a:lnTo>
                  <a:lnTo>
                    <a:pt x="1056" y="210"/>
                  </a:lnTo>
                  <a:lnTo>
                    <a:pt x="1068" y="216"/>
                  </a:lnTo>
                  <a:lnTo>
                    <a:pt x="1086" y="204"/>
                  </a:lnTo>
                  <a:lnTo>
                    <a:pt x="1098" y="192"/>
                  </a:lnTo>
                  <a:lnTo>
                    <a:pt x="1110" y="234"/>
                  </a:lnTo>
                  <a:lnTo>
                    <a:pt x="1128" y="210"/>
                  </a:lnTo>
                  <a:lnTo>
                    <a:pt x="1140" y="258"/>
                  </a:lnTo>
                  <a:lnTo>
                    <a:pt x="1158" y="228"/>
                  </a:lnTo>
                  <a:lnTo>
                    <a:pt x="1170" y="282"/>
                  </a:lnTo>
                  <a:lnTo>
                    <a:pt x="1188" y="258"/>
                  </a:lnTo>
                  <a:lnTo>
                    <a:pt x="1200" y="276"/>
                  </a:lnTo>
                  <a:lnTo>
                    <a:pt x="1212" y="264"/>
                  </a:lnTo>
                  <a:lnTo>
                    <a:pt x="1230" y="270"/>
                  </a:lnTo>
                  <a:lnTo>
                    <a:pt x="1242" y="288"/>
                  </a:lnTo>
                  <a:lnTo>
                    <a:pt x="1260" y="258"/>
                  </a:lnTo>
                  <a:lnTo>
                    <a:pt x="1272" y="366"/>
                  </a:lnTo>
                  <a:lnTo>
                    <a:pt x="1284" y="342"/>
                  </a:lnTo>
                  <a:lnTo>
                    <a:pt x="1302" y="378"/>
                  </a:lnTo>
                  <a:lnTo>
                    <a:pt x="1314" y="318"/>
                  </a:lnTo>
                  <a:lnTo>
                    <a:pt x="1332" y="324"/>
                  </a:lnTo>
                  <a:lnTo>
                    <a:pt x="1344" y="288"/>
                  </a:lnTo>
                  <a:lnTo>
                    <a:pt x="1356" y="270"/>
                  </a:lnTo>
                  <a:lnTo>
                    <a:pt x="1374" y="294"/>
                  </a:lnTo>
                  <a:lnTo>
                    <a:pt x="1386" y="234"/>
                  </a:lnTo>
                  <a:lnTo>
                    <a:pt x="1404" y="294"/>
                  </a:lnTo>
                  <a:lnTo>
                    <a:pt x="1416" y="252"/>
                  </a:lnTo>
                  <a:lnTo>
                    <a:pt x="1434" y="264"/>
                  </a:lnTo>
                  <a:lnTo>
                    <a:pt x="1446" y="258"/>
                  </a:lnTo>
                  <a:lnTo>
                    <a:pt x="1458" y="240"/>
                  </a:lnTo>
                  <a:lnTo>
                    <a:pt x="1476" y="252"/>
                  </a:lnTo>
                  <a:lnTo>
                    <a:pt x="1488" y="216"/>
                  </a:lnTo>
                  <a:lnTo>
                    <a:pt x="1506" y="234"/>
                  </a:lnTo>
                  <a:lnTo>
                    <a:pt x="1518" y="222"/>
                  </a:lnTo>
                  <a:lnTo>
                    <a:pt x="1530" y="192"/>
                  </a:lnTo>
                  <a:lnTo>
                    <a:pt x="1548" y="216"/>
                  </a:lnTo>
                  <a:lnTo>
                    <a:pt x="1560" y="198"/>
                  </a:lnTo>
                  <a:lnTo>
                    <a:pt x="1578" y="156"/>
                  </a:lnTo>
                  <a:lnTo>
                    <a:pt x="1590" y="162"/>
                  </a:lnTo>
                  <a:lnTo>
                    <a:pt x="1608" y="174"/>
                  </a:lnTo>
                  <a:lnTo>
                    <a:pt x="1620" y="162"/>
                  </a:lnTo>
                  <a:lnTo>
                    <a:pt x="1632" y="156"/>
                  </a:lnTo>
                  <a:lnTo>
                    <a:pt x="1650" y="126"/>
                  </a:lnTo>
                  <a:lnTo>
                    <a:pt x="1662" y="126"/>
                  </a:lnTo>
                  <a:lnTo>
                    <a:pt x="1680" y="132"/>
                  </a:lnTo>
                  <a:lnTo>
                    <a:pt x="1692" y="132"/>
                  </a:lnTo>
                  <a:lnTo>
                    <a:pt x="1704" y="114"/>
                  </a:lnTo>
                  <a:lnTo>
                    <a:pt x="1722" y="96"/>
                  </a:lnTo>
                  <a:lnTo>
                    <a:pt x="1734" y="84"/>
                  </a:lnTo>
                  <a:lnTo>
                    <a:pt x="1752" y="102"/>
                  </a:lnTo>
                  <a:lnTo>
                    <a:pt x="1764" y="90"/>
                  </a:lnTo>
                  <a:lnTo>
                    <a:pt x="1776" y="60"/>
                  </a:lnTo>
                  <a:lnTo>
                    <a:pt x="1794" y="72"/>
                  </a:lnTo>
                  <a:lnTo>
                    <a:pt x="1806" y="60"/>
                  </a:lnTo>
                  <a:lnTo>
                    <a:pt x="1824" y="30"/>
                  </a:lnTo>
                  <a:lnTo>
                    <a:pt x="1836" y="42"/>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5" name="Freeform 86"/>
            <p:cNvSpPr>
              <a:spLocks/>
            </p:cNvSpPr>
            <p:nvPr/>
          </p:nvSpPr>
          <p:spPr bwMode="auto">
            <a:xfrm>
              <a:off x="6372225" y="819150"/>
              <a:ext cx="2200275" cy="676275"/>
            </a:xfrm>
            <a:custGeom>
              <a:avLst/>
              <a:gdLst/>
              <a:ahLst/>
              <a:cxnLst>
                <a:cxn ang="0">
                  <a:pos x="18" y="126"/>
                </a:cxn>
                <a:cxn ang="0">
                  <a:pos x="42" y="144"/>
                </a:cxn>
                <a:cxn ang="0">
                  <a:pos x="72" y="144"/>
                </a:cxn>
                <a:cxn ang="0">
                  <a:pos x="102" y="84"/>
                </a:cxn>
                <a:cxn ang="0">
                  <a:pos x="132" y="96"/>
                </a:cxn>
                <a:cxn ang="0">
                  <a:pos x="162" y="114"/>
                </a:cxn>
                <a:cxn ang="0">
                  <a:pos x="192" y="78"/>
                </a:cxn>
                <a:cxn ang="0">
                  <a:pos x="216" y="66"/>
                </a:cxn>
                <a:cxn ang="0">
                  <a:pos x="246" y="96"/>
                </a:cxn>
                <a:cxn ang="0">
                  <a:pos x="276" y="114"/>
                </a:cxn>
                <a:cxn ang="0">
                  <a:pos x="306" y="84"/>
                </a:cxn>
                <a:cxn ang="0">
                  <a:pos x="336" y="78"/>
                </a:cxn>
                <a:cxn ang="0">
                  <a:pos x="366" y="72"/>
                </a:cxn>
                <a:cxn ang="0">
                  <a:pos x="390" y="78"/>
                </a:cxn>
                <a:cxn ang="0">
                  <a:pos x="420" y="66"/>
                </a:cxn>
                <a:cxn ang="0">
                  <a:pos x="450" y="30"/>
                </a:cxn>
                <a:cxn ang="0">
                  <a:pos x="480" y="66"/>
                </a:cxn>
                <a:cxn ang="0">
                  <a:pos x="510" y="36"/>
                </a:cxn>
                <a:cxn ang="0">
                  <a:pos x="534" y="30"/>
                </a:cxn>
                <a:cxn ang="0">
                  <a:pos x="564" y="24"/>
                </a:cxn>
                <a:cxn ang="0">
                  <a:pos x="594" y="24"/>
                </a:cxn>
                <a:cxn ang="0">
                  <a:pos x="624" y="18"/>
                </a:cxn>
                <a:cxn ang="0">
                  <a:pos x="654" y="24"/>
                </a:cxn>
                <a:cxn ang="0">
                  <a:pos x="684" y="6"/>
                </a:cxn>
                <a:cxn ang="0">
                  <a:pos x="708" y="0"/>
                </a:cxn>
                <a:cxn ang="0">
                  <a:pos x="738" y="12"/>
                </a:cxn>
                <a:cxn ang="0">
                  <a:pos x="768" y="6"/>
                </a:cxn>
                <a:cxn ang="0">
                  <a:pos x="798" y="36"/>
                </a:cxn>
                <a:cxn ang="0">
                  <a:pos x="828" y="72"/>
                </a:cxn>
                <a:cxn ang="0">
                  <a:pos x="858" y="96"/>
                </a:cxn>
                <a:cxn ang="0">
                  <a:pos x="882" y="126"/>
                </a:cxn>
                <a:cxn ang="0">
                  <a:pos x="912" y="138"/>
                </a:cxn>
                <a:cxn ang="0">
                  <a:pos x="942" y="162"/>
                </a:cxn>
                <a:cxn ang="0">
                  <a:pos x="972" y="168"/>
                </a:cxn>
                <a:cxn ang="0">
                  <a:pos x="1002" y="198"/>
                </a:cxn>
                <a:cxn ang="0">
                  <a:pos x="1032" y="228"/>
                </a:cxn>
                <a:cxn ang="0">
                  <a:pos x="1056" y="234"/>
                </a:cxn>
                <a:cxn ang="0">
                  <a:pos x="1086" y="282"/>
                </a:cxn>
                <a:cxn ang="0">
                  <a:pos x="1116" y="318"/>
                </a:cxn>
                <a:cxn ang="0">
                  <a:pos x="1146" y="324"/>
                </a:cxn>
                <a:cxn ang="0">
                  <a:pos x="1176" y="336"/>
                </a:cxn>
                <a:cxn ang="0">
                  <a:pos x="1206" y="348"/>
                </a:cxn>
                <a:cxn ang="0">
                  <a:pos x="1230" y="372"/>
                </a:cxn>
                <a:cxn ang="0">
                  <a:pos x="1260" y="402"/>
                </a:cxn>
                <a:cxn ang="0">
                  <a:pos x="1290" y="402"/>
                </a:cxn>
                <a:cxn ang="0">
                  <a:pos x="1320" y="402"/>
                </a:cxn>
                <a:cxn ang="0">
                  <a:pos x="1350" y="372"/>
                </a:cxn>
                <a:cxn ang="0">
                  <a:pos x="1380" y="414"/>
                </a:cxn>
              </a:cxnLst>
              <a:rect l="0" t="0" r="r" b="b"/>
              <a:pathLst>
                <a:path w="1386" h="426">
                  <a:moveTo>
                    <a:pt x="0" y="144"/>
                  </a:moveTo>
                  <a:lnTo>
                    <a:pt x="18" y="126"/>
                  </a:lnTo>
                  <a:lnTo>
                    <a:pt x="30" y="126"/>
                  </a:lnTo>
                  <a:lnTo>
                    <a:pt x="42" y="144"/>
                  </a:lnTo>
                  <a:lnTo>
                    <a:pt x="60" y="138"/>
                  </a:lnTo>
                  <a:lnTo>
                    <a:pt x="72" y="144"/>
                  </a:lnTo>
                  <a:lnTo>
                    <a:pt x="90" y="120"/>
                  </a:lnTo>
                  <a:lnTo>
                    <a:pt x="102" y="84"/>
                  </a:lnTo>
                  <a:lnTo>
                    <a:pt x="114" y="108"/>
                  </a:lnTo>
                  <a:lnTo>
                    <a:pt x="132" y="96"/>
                  </a:lnTo>
                  <a:lnTo>
                    <a:pt x="144" y="96"/>
                  </a:lnTo>
                  <a:lnTo>
                    <a:pt x="162" y="114"/>
                  </a:lnTo>
                  <a:lnTo>
                    <a:pt x="174" y="84"/>
                  </a:lnTo>
                  <a:lnTo>
                    <a:pt x="192" y="78"/>
                  </a:lnTo>
                  <a:lnTo>
                    <a:pt x="204" y="78"/>
                  </a:lnTo>
                  <a:lnTo>
                    <a:pt x="216" y="66"/>
                  </a:lnTo>
                  <a:lnTo>
                    <a:pt x="234" y="96"/>
                  </a:lnTo>
                  <a:lnTo>
                    <a:pt x="246" y="96"/>
                  </a:lnTo>
                  <a:lnTo>
                    <a:pt x="264" y="90"/>
                  </a:lnTo>
                  <a:lnTo>
                    <a:pt x="276" y="114"/>
                  </a:lnTo>
                  <a:lnTo>
                    <a:pt x="288" y="96"/>
                  </a:lnTo>
                  <a:lnTo>
                    <a:pt x="306" y="84"/>
                  </a:lnTo>
                  <a:lnTo>
                    <a:pt x="318" y="96"/>
                  </a:lnTo>
                  <a:lnTo>
                    <a:pt x="336" y="78"/>
                  </a:lnTo>
                  <a:lnTo>
                    <a:pt x="348" y="84"/>
                  </a:lnTo>
                  <a:lnTo>
                    <a:pt x="366" y="72"/>
                  </a:lnTo>
                  <a:lnTo>
                    <a:pt x="378" y="66"/>
                  </a:lnTo>
                  <a:lnTo>
                    <a:pt x="390" y="78"/>
                  </a:lnTo>
                  <a:lnTo>
                    <a:pt x="408" y="84"/>
                  </a:lnTo>
                  <a:lnTo>
                    <a:pt x="420" y="66"/>
                  </a:lnTo>
                  <a:lnTo>
                    <a:pt x="438" y="66"/>
                  </a:lnTo>
                  <a:lnTo>
                    <a:pt x="450" y="30"/>
                  </a:lnTo>
                  <a:lnTo>
                    <a:pt x="462" y="66"/>
                  </a:lnTo>
                  <a:lnTo>
                    <a:pt x="480" y="66"/>
                  </a:lnTo>
                  <a:lnTo>
                    <a:pt x="492" y="42"/>
                  </a:lnTo>
                  <a:lnTo>
                    <a:pt x="510" y="36"/>
                  </a:lnTo>
                  <a:lnTo>
                    <a:pt x="522" y="6"/>
                  </a:lnTo>
                  <a:lnTo>
                    <a:pt x="534" y="30"/>
                  </a:lnTo>
                  <a:lnTo>
                    <a:pt x="552" y="12"/>
                  </a:lnTo>
                  <a:lnTo>
                    <a:pt x="564" y="24"/>
                  </a:lnTo>
                  <a:lnTo>
                    <a:pt x="582" y="48"/>
                  </a:lnTo>
                  <a:lnTo>
                    <a:pt x="594" y="24"/>
                  </a:lnTo>
                  <a:lnTo>
                    <a:pt x="612" y="18"/>
                  </a:lnTo>
                  <a:lnTo>
                    <a:pt x="624" y="18"/>
                  </a:lnTo>
                  <a:lnTo>
                    <a:pt x="636" y="24"/>
                  </a:lnTo>
                  <a:lnTo>
                    <a:pt x="654" y="24"/>
                  </a:lnTo>
                  <a:lnTo>
                    <a:pt x="666" y="6"/>
                  </a:lnTo>
                  <a:lnTo>
                    <a:pt x="684" y="6"/>
                  </a:lnTo>
                  <a:lnTo>
                    <a:pt x="696" y="18"/>
                  </a:lnTo>
                  <a:lnTo>
                    <a:pt x="708" y="0"/>
                  </a:lnTo>
                  <a:lnTo>
                    <a:pt x="726" y="18"/>
                  </a:lnTo>
                  <a:lnTo>
                    <a:pt x="738" y="12"/>
                  </a:lnTo>
                  <a:lnTo>
                    <a:pt x="756" y="42"/>
                  </a:lnTo>
                  <a:lnTo>
                    <a:pt x="768" y="6"/>
                  </a:lnTo>
                  <a:lnTo>
                    <a:pt x="786" y="60"/>
                  </a:lnTo>
                  <a:lnTo>
                    <a:pt x="798" y="36"/>
                  </a:lnTo>
                  <a:lnTo>
                    <a:pt x="810" y="84"/>
                  </a:lnTo>
                  <a:lnTo>
                    <a:pt x="828" y="72"/>
                  </a:lnTo>
                  <a:lnTo>
                    <a:pt x="840" y="102"/>
                  </a:lnTo>
                  <a:lnTo>
                    <a:pt x="858" y="96"/>
                  </a:lnTo>
                  <a:lnTo>
                    <a:pt x="870" y="126"/>
                  </a:lnTo>
                  <a:lnTo>
                    <a:pt x="882" y="126"/>
                  </a:lnTo>
                  <a:lnTo>
                    <a:pt x="900" y="174"/>
                  </a:lnTo>
                  <a:lnTo>
                    <a:pt x="912" y="138"/>
                  </a:lnTo>
                  <a:lnTo>
                    <a:pt x="930" y="186"/>
                  </a:lnTo>
                  <a:lnTo>
                    <a:pt x="942" y="162"/>
                  </a:lnTo>
                  <a:lnTo>
                    <a:pt x="954" y="186"/>
                  </a:lnTo>
                  <a:lnTo>
                    <a:pt x="972" y="168"/>
                  </a:lnTo>
                  <a:lnTo>
                    <a:pt x="984" y="174"/>
                  </a:lnTo>
                  <a:lnTo>
                    <a:pt x="1002" y="198"/>
                  </a:lnTo>
                  <a:lnTo>
                    <a:pt x="1014" y="240"/>
                  </a:lnTo>
                  <a:lnTo>
                    <a:pt x="1032" y="228"/>
                  </a:lnTo>
                  <a:lnTo>
                    <a:pt x="1044" y="264"/>
                  </a:lnTo>
                  <a:lnTo>
                    <a:pt x="1056" y="234"/>
                  </a:lnTo>
                  <a:lnTo>
                    <a:pt x="1074" y="276"/>
                  </a:lnTo>
                  <a:lnTo>
                    <a:pt x="1086" y="282"/>
                  </a:lnTo>
                  <a:lnTo>
                    <a:pt x="1104" y="348"/>
                  </a:lnTo>
                  <a:lnTo>
                    <a:pt x="1116" y="318"/>
                  </a:lnTo>
                  <a:lnTo>
                    <a:pt x="1128" y="342"/>
                  </a:lnTo>
                  <a:lnTo>
                    <a:pt x="1146" y="324"/>
                  </a:lnTo>
                  <a:lnTo>
                    <a:pt x="1158" y="342"/>
                  </a:lnTo>
                  <a:lnTo>
                    <a:pt x="1176" y="336"/>
                  </a:lnTo>
                  <a:lnTo>
                    <a:pt x="1188" y="342"/>
                  </a:lnTo>
                  <a:lnTo>
                    <a:pt x="1206" y="348"/>
                  </a:lnTo>
                  <a:lnTo>
                    <a:pt x="1218" y="324"/>
                  </a:lnTo>
                  <a:lnTo>
                    <a:pt x="1230" y="372"/>
                  </a:lnTo>
                  <a:lnTo>
                    <a:pt x="1248" y="342"/>
                  </a:lnTo>
                  <a:lnTo>
                    <a:pt x="1260" y="402"/>
                  </a:lnTo>
                  <a:lnTo>
                    <a:pt x="1278" y="354"/>
                  </a:lnTo>
                  <a:lnTo>
                    <a:pt x="1290" y="402"/>
                  </a:lnTo>
                  <a:lnTo>
                    <a:pt x="1302" y="348"/>
                  </a:lnTo>
                  <a:lnTo>
                    <a:pt x="1320" y="402"/>
                  </a:lnTo>
                  <a:lnTo>
                    <a:pt x="1332" y="378"/>
                  </a:lnTo>
                  <a:lnTo>
                    <a:pt x="1350" y="372"/>
                  </a:lnTo>
                  <a:lnTo>
                    <a:pt x="1362" y="408"/>
                  </a:lnTo>
                  <a:lnTo>
                    <a:pt x="1380" y="414"/>
                  </a:lnTo>
                  <a:lnTo>
                    <a:pt x="1386" y="426"/>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6" name="TextBox 255"/>
            <p:cNvSpPr txBox="1"/>
            <p:nvPr/>
          </p:nvSpPr>
          <p:spPr>
            <a:xfrm>
              <a:off x="0" y="1949670"/>
              <a:ext cx="885297" cy="307777"/>
            </a:xfrm>
            <a:prstGeom prst="rect">
              <a:avLst/>
            </a:prstGeom>
            <a:noFill/>
          </p:spPr>
          <p:txBody>
            <a:bodyPr wrap="none" rtlCol="0">
              <a:spAutoFit/>
            </a:bodyPr>
            <a:lstStyle/>
            <a:p>
              <a:r>
                <a:rPr lang="en-US" sz="1400" b="1" dirty="0" smtClean="0">
                  <a:solidFill>
                    <a:srgbClr val="FF0000"/>
                  </a:solidFill>
                  <a:cs typeface="Arial" charset="0"/>
                </a:rPr>
                <a:t>HR</a:t>
              </a:r>
              <a:endParaRPr lang="en-US" sz="1400" b="1" dirty="0">
                <a:solidFill>
                  <a:srgbClr val="FF0000"/>
                </a:solidFill>
                <a:cs typeface="Arial" charset="0"/>
              </a:endParaRPr>
            </a:p>
          </p:txBody>
        </p:sp>
      </p:grpSp>
      <p:sp>
        <p:nvSpPr>
          <p:cNvPr id="257" name="TextBox 256"/>
          <p:cNvSpPr txBox="1"/>
          <p:nvPr/>
        </p:nvSpPr>
        <p:spPr>
          <a:xfrm>
            <a:off x="152400" y="228600"/>
            <a:ext cx="4559261" cy="523220"/>
          </a:xfrm>
          <a:prstGeom prst="rect">
            <a:avLst/>
          </a:prstGeom>
          <a:noFill/>
        </p:spPr>
        <p:txBody>
          <a:bodyPr wrap="none" rtlCol="0">
            <a:spAutoFit/>
          </a:bodyPr>
          <a:lstStyle/>
          <a:p>
            <a:pPr fontAlgn="base">
              <a:spcBef>
                <a:spcPct val="0"/>
              </a:spcBef>
              <a:spcAft>
                <a:spcPct val="0"/>
              </a:spcAft>
            </a:pPr>
            <a:r>
              <a:rPr lang="en-US" sz="2800" dirty="0" smtClean="0">
                <a:solidFill>
                  <a:prstClr val="black"/>
                </a:solidFill>
                <a:latin typeface="Arial" charset="0"/>
                <a:cs typeface="Arial" charset="0"/>
              </a:rPr>
              <a:t>Shift so HR units are same</a:t>
            </a:r>
            <a:endParaRPr lang="en-US" sz="2800" dirty="0">
              <a:solidFill>
                <a:prstClr val="black"/>
              </a:solidFill>
              <a:latin typeface="Arial" charset="0"/>
              <a:cs typeface="Arial" charset="0"/>
            </a:endParaRPr>
          </a:p>
        </p:txBody>
      </p:sp>
      <p:sp>
        <p:nvSpPr>
          <p:cNvPr id="258" name="TextBox 257"/>
          <p:cNvSpPr txBox="1"/>
          <p:nvPr/>
        </p:nvSpPr>
        <p:spPr>
          <a:xfrm>
            <a:off x="228600" y="5892225"/>
            <a:ext cx="1893467"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Subject 1</a:t>
            </a:r>
            <a:endParaRPr lang="en-US" sz="3200" dirty="0">
              <a:solidFill>
                <a:prstClr val="black"/>
              </a:solidFill>
              <a:latin typeface="Arial" charset="0"/>
              <a:cs typeface="Arial" charset="0"/>
            </a:endParaRPr>
          </a:p>
        </p:txBody>
      </p:sp>
      <p:sp>
        <p:nvSpPr>
          <p:cNvPr id="259" name="TextBox 258"/>
          <p:cNvSpPr txBox="1"/>
          <p:nvPr/>
        </p:nvSpPr>
        <p:spPr>
          <a:xfrm>
            <a:off x="6172200" y="5867400"/>
            <a:ext cx="1893467"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Subject 2</a:t>
            </a:r>
            <a:endParaRPr lang="en-US" sz="3200" dirty="0">
              <a:solidFill>
                <a:prstClr val="black"/>
              </a:solidFill>
              <a:latin typeface="Arial" charset="0"/>
              <a:cs typeface="Arial" charset="0"/>
            </a:endParaRPr>
          </a:p>
        </p:txBody>
      </p:sp>
      <p:sp>
        <p:nvSpPr>
          <p:cNvPr id="173" name="Left-Right Arrow 172"/>
          <p:cNvSpPr/>
          <p:nvPr/>
        </p:nvSpPr>
        <p:spPr>
          <a:xfrm rot="2004199">
            <a:off x="3735885" y="4057504"/>
            <a:ext cx="990600" cy="3048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3200">
              <a:solidFill>
                <a:prstClr val="white"/>
              </a:solidFill>
            </a:endParaRPr>
          </a:p>
        </p:txBody>
      </p:sp>
      <p:sp>
        <p:nvSpPr>
          <p:cNvPr id="174" name="Left-Right Arrow 173"/>
          <p:cNvSpPr/>
          <p:nvPr/>
        </p:nvSpPr>
        <p:spPr>
          <a:xfrm rot="2004199">
            <a:off x="3735885" y="2838303"/>
            <a:ext cx="990600" cy="3048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3200">
              <a:solidFill>
                <a:prstClr val="white"/>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 name="Group 148"/>
          <p:cNvGrpSpPr/>
          <p:nvPr/>
        </p:nvGrpSpPr>
        <p:grpSpPr>
          <a:xfrm>
            <a:off x="76200" y="-71605"/>
            <a:ext cx="6553200" cy="6672712"/>
            <a:chOff x="76200" y="1574513"/>
            <a:chExt cx="4943391" cy="5033544"/>
          </a:xfrm>
        </p:grpSpPr>
        <p:grpSp>
          <p:nvGrpSpPr>
            <p:cNvPr id="2" name="Group 251"/>
            <p:cNvGrpSpPr/>
            <p:nvPr/>
          </p:nvGrpSpPr>
          <p:grpSpPr>
            <a:xfrm>
              <a:off x="2152528" y="1626463"/>
              <a:ext cx="995812" cy="871698"/>
              <a:chOff x="3048000" y="304800"/>
              <a:chExt cx="2286000" cy="1952298"/>
            </a:xfrm>
          </p:grpSpPr>
          <p:sp>
            <p:nvSpPr>
              <p:cNvPr id="253" name="Freeform 252"/>
              <p:cNvSpPr>
                <a:spLocks/>
              </p:cNvSpPr>
              <p:nvPr/>
            </p:nvSpPr>
            <p:spPr bwMode="auto">
              <a:xfrm>
                <a:off x="3048000" y="304800"/>
                <a:ext cx="2286000" cy="1952298"/>
              </a:xfrm>
              <a:custGeom>
                <a:avLst/>
                <a:gdLst/>
                <a:ahLst/>
                <a:cxnLst>
                  <a:cxn ang="0">
                    <a:pos x="3107" y="8"/>
                  </a:cxn>
                  <a:cxn ang="0">
                    <a:pos x="3364" y="67"/>
                  </a:cxn>
                  <a:cxn ang="0">
                    <a:pos x="3567" y="139"/>
                  </a:cxn>
                  <a:cxn ang="0">
                    <a:pos x="3712" y="217"/>
                  </a:cxn>
                  <a:cxn ang="0">
                    <a:pos x="3898" y="295"/>
                  </a:cxn>
                  <a:cxn ang="0">
                    <a:pos x="4183" y="418"/>
                  </a:cxn>
                  <a:cxn ang="0">
                    <a:pos x="4406" y="648"/>
                  </a:cxn>
                  <a:cxn ang="0">
                    <a:pos x="4734" y="1033"/>
                  </a:cxn>
                  <a:cxn ang="0">
                    <a:pos x="4907" y="1510"/>
                  </a:cxn>
                  <a:cxn ang="0">
                    <a:pos x="5002" y="1930"/>
                  </a:cxn>
                  <a:cxn ang="0">
                    <a:pos x="4879" y="2333"/>
                  </a:cxn>
                  <a:cxn ang="0">
                    <a:pos x="4738" y="2651"/>
                  </a:cxn>
                  <a:cxn ang="0">
                    <a:pos x="4592" y="2841"/>
                  </a:cxn>
                  <a:cxn ang="0">
                    <a:pos x="4396" y="2932"/>
                  </a:cxn>
                  <a:cxn ang="0">
                    <a:pos x="4354" y="3063"/>
                  </a:cxn>
                  <a:cxn ang="0">
                    <a:pos x="4259" y="3168"/>
                  </a:cxn>
                  <a:cxn ang="0">
                    <a:pos x="4130" y="3282"/>
                  </a:cxn>
                  <a:cxn ang="0">
                    <a:pos x="3985" y="3404"/>
                  </a:cxn>
                  <a:cxn ang="0">
                    <a:pos x="3797" y="3480"/>
                  </a:cxn>
                  <a:cxn ang="0">
                    <a:pos x="3586" y="3541"/>
                  </a:cxn>
                  <a:cxn ang="0">
                    <a:pos x="3381" y="3552"/>
                  </a:cxn>
                  <a:cxn ang="0">
                    <a:pos x="3391" y="3670"/>
                  </a:cxn>
                  <a:cxn ang="0">
                    <a:pos x="3501" y="3803"/>
                  </a:cxn>
                  <a:cxn ang="0">
                    <a:pos x="3565" y="3877"/>
                  </a:cxn>
                  <a:cxn ang="0">
                    <a:pos x="3638" y="3942"/>
                  </a:cxn>
                  <a:cxn ang="0">
                    <a:pos x="3541" y="4047"/>
                  </a:cxn>
                  <a:cxn ang="0">
                    <a:pos x="3374" y="4159"/>
                  </a:cxn>
                  <a:cxn ang="0">
                    <a:pos x="2982" y="3942"/>
                  </a:cxn>
                  <a:cxn ang="0">
                    <a:pos x="2189" y="3535"/>
                  </a:cxn>
                  <a:cxn ang="0">
                    <a:pos x="1410" y="3288"/>
                  </a:cxn>
                  <a:cxn ang="0">
                    <a:pos x="1093" y="3100"/>
                  </a:cxn>
                  <a:cxn ang="0">
                    <a:pos x="876" y="2811"/>
                  </a:cxn>
                  <a:cxn ang="0">
                    <a:pos x="642" y="2636"/>
                  </a:cxn>
                  <a:cxn ang="0">
                    <a:pos x="424" y="2423"/>
                  </a:cxn>
                  <a:cxn ang="0">
                    <a:pos x="255" y="2227"/>
                  </a:cxn>
                  <a:cxn ang="0">
                    <a:pos x="124" y="2058"/>
                  </a:cxn>
                  <a:cxn ang="0">
                    <a:pos x="108" y="1867"/>
                  </a:cxn>
                  <a:cxn ang="0">
                    <a:pos x="82" y="1749"/>
                  </a:cxn>
                  <a:cxn ang="0">
                    <a:pos x="48" y="1635"/>
                  </a:cxn>
                  <a:cxn ang="0">
                    <a:pos x="19" y="1350"/>
                  </a:cxn>
                  <a:cxn ang="0">
                    <a:pos x="120" y="1063"/>
                  </a:cxn>
                  <a:cxn ang="0">
                    <a:pos x="270" y="842"/>
                  </a:cxn>
                  <a:cxn ang="0">
                    <a:pos x="494" y="700"/>
                  </a:cxn>
                  <a:cxn ang="0">
                    <a:pos x="720" y="531"/>
                  </a:cxn>
                  <a:cxn ang="0">
                    <a:pos x="977" y="413"/>
                  </a:cxn>
                  <a:cxn ang="0">
                    <a:pos x="1226" y="268"/>
                  </a:cxn>
                  <a:cxn ang="0">
                    <a:pos x="1503" y="215"/>
                  </a:cxn>
                  <a:cxn ang="0">
                    <a:pos x="1769" y="124"/>
                  </a:cxn>
                  <a:cxn ang="0">
                    <a:pos x="2007" y="78"/>
                  </a:cxn>
                  <a:cxn ang="0">
                    <a:pos x="2241" y="74"/>
                  </a:cxn>
                  <a:cxn ang="0">
                    <a:pos x="2404" y="63"/>
                  </a:cxn>
                  <a:cxn ang="0">
                    <a:pos x="2518" y="91"/>
                  </a:cxn>
                  <a:cxn ang="0">
                    <a:pos x="2628" y="78"/>
                  </a:cxn>
                  <a:cxn ang="0">
                    <a:pos x="2744" y="38"/>
                  </a:cxn>
                  <a:cxn ang="0">
                    <a:pos x="2872" y="2"/>
                  </a:cxn>
                </a:cxnLst>
                <a:rect l="0" t="0" r="r" b="b"/>
                <a:pathLst>
                  <a:path w="5008" h="4212">
                    <a:moveTo>
                      <a:pt x="2872" y="2"/>
                    </a:moveTo>
                    <a:lnTo>
                      <a:pt x="2912" y="0"/>
                    </a:lnTo>
                    <a:lnTo>
                      <a:pt x="2952" y="0"/>
                    </a:lnTo>
                    <a:lnTo>
                      <a:pt x="2991" y="0"/>
                    </a:lnTo>
                    <a:lnTo>
                      <a:pt x="3031" y="2"/>
                    </a:lnTo>
                    <a:lnTo>
                      <a:pt x="3069" y="4"/>
                    </a:lnTo>
                    <a:lnTo>
                      <a:pt x="3107" y="8"/>
                    </a:lnTo>
                    <a:lnTo>
                      <a:pt x="3144" y="11"/>
                    </a:lnTo>
                    <a:lnTo>
                      <a:pt x="3183" y="19"/>
                    </a:lnTo>
                    <a:lnTo>
                      <a:pt x="3220" y="25"/>
                    </a:lnTo>
                    <a:lnTo>
                      <a:pt x="3256" y="34"/>
                    </a:lnTo>
                    <a:lnTo>
                      <a:pt x="3294" y="44"/>
                    </a:lnTo>
                    <a:lnTo>
                      <a:pt x="3330" y="55"/>
                    </a:lnTo>
                    <a:lnTo>
                      <a:pt x="3364" y="67"/>
                    </a:lnTo>
                    <a:lnTo>
                      <a:pt x="3400" y="84"/>
                    </a:lnTo>
                    <a:lnTo>
                      <a:pt x="3434" y="101"/>
                    </a:lnTo>
                    <a:lnTo>
                      <a:pt x="3470" y="122"/>
                    </a:lnTo>
                    <a:lnTo>
                      <a:pt x="3495" y="122"/>
                    </a:lnTo>
                    <a:lnTo>
                      <a:pt x="3520" y="126"/>
                    </a:lnTo>
                    <a:lnTo>
                      <a:pt x="3543" y="129"/>
                    </a:lnTo>
                    <a:lnTo>
                      <a:pt x="3567" y="139"/>
                    </a:lnTo>
                    <a:lnTo>
                      <a:pt x="3590" y="145"/>
                    </a:lnTo>
                    <a:lnTo>
                      <a:pt x="3611" y="156"/>
                    </a:lnTo>
                    <a:lnTo>
                      <a:pt x="3632" y="165"/>
                    </a:lnTo>
                    <a:lnTo>
                      <a:pt x="3655" y="179"/>
                    </a:lnTo>
                    <a:lnTo>
                      <a:pt x="3674" y="188"/>
                    </a:lnTo>
                    <a:lnTo>
                      <a:pt x="3693" y="202"/>
                    </a:lnTo>
                    <a:lnTo>
                      <a:pt x="3712" y="217"/>
                    </a:lnTo>
                    <a:lnTo>
                      <a:pt x="3733" y="232"/>
                    </a:lnTo>
                    <a:lnTo>
                      <a:pt x="3752" y="245"/>
                    </a:lnTo>
                    <a:lnTo>
                      <a:pt x="3773" y="259"/>
                    </a:lnTo>
                    <a:lnTo>
                      <a:pt x="3794" y="274"/>
                    </a:lnTo>
                    <a:lnTo>
                      <a:pt x="3814" y="291"/>
                    </a:lnTo>
                    <a:lnTo>
                      <a:pt x="3854" y="291"/>
                    </a:lnTo>
                    <a:lnTo>
                      <a:pt x="3898" y="295"/>
                    </a:lnTo>
                    <a:lnTo>
                      <a:pt x="3940" y="304"/>
                    </a:lnTo>
                    <a:lnTo>
                      <a:pt x="3984" y="316"/>
                    </a:lnTo>
                    <a:lnTo>
                      <a:pt x="4023" y="329"/>
                    </a:lnTo>
                    <a:lnTo>
                      <a:pt x="4065" y="348"/>
                    </a:lnTo>
                    <a:lnTo>
                      <a:pt x="4105" y="369"/>
                    </a:lnTo>
                    <a:lnTo>
                      <a:pt x="4147" y="394"/>
                    </a:lnTo>
                    <a:lnTo>
                      <a:pt x="4183" y="418"/>
                    </a:lnTo>
                    <a:lnTo>
                      <a:pt x="4221" y="443"/>
                    </a:lnTo>
                    <a:lnTo>
                      <a:pt x="4255" y="474"/>
                    </a:lnTo>
                    <a:lnTo>
                      <a:pt x="4290" y="506"/>
                    </a:lnTo>
                    <a:lnTo>
                      <a:pt x="4322" y="538"/>
                    </a:lnTo>
                    <a:lnTo>
                      <a:pt x="4352" y="574"/>
                    </a:lnTo>
                    <a:lnTo>
                      <a:pt x="4379" y="610"/>
                    </a:lnTo>
                    <a:lnTo>
                      <a:pt x="4406" y="648"/>
                    </a:lnTo>
                    <a:lnTo>
                      <a:pt x="4472" y="690"/>
                    </a:lnTo>
                    <a:lnTo>
                      <a:pt x="4529" y="738"/>
                    </a:lnTo>
                    <a:lnTo>
                      <a:pt x="4582" y="789"/>
                    </a:lnTo>
                    <a:lnTo>
                      <a:pt x="4628" y="846"/>
                    </a:lnTo>
                    <a:lnTo>
                      <a:pt x="4666" y="905"/>
                    </a:lnTo>
                    <a:lnTo>
                      <a:pt x="4702" y="968"/>
                    </a:lnTo>
                    <a:lnTo>
                      <a:pt x="4734" y="1033"/>
                    </a:lnTo>
                    <a:lnTo>
                      <a:pt x="4763" y="1101"/>
                    </a:lnTo>
                    <a:lnTo>
                      <a:pt x="4788" y="1168"/>
                    </a:lnTo>
                    <a:lnTo>
                      <a:pt x="4812" y="1238"/>
                    </a:lnTo>
                    <a:lnTo>
                      <a:pt x="4835" y="1305"/>
                    </a:lnTo>
                    <a:lnTo>
                      <a:pt x="4860" y="1375"/>
                    </a:lnTo>
                    <a:lnTo>
                      <a:pt x="4883" y="1443"/>
                    </a:lnTo>
                    <a:lnTo>
                      <a:pt x="4907" y="1510"/>
                    </a:lnTo>
                    <a:lnTo>
                      <a:pt x="4934" y="1576"/>
                    </a:lnTo>
                    <a:lnTo>
                      <a:pt x="4966" y="1641"/>
                    </a:lnTo>
                    <a:lnTo>
                      <a:pt x="4985" y="1698"/>
                    </a:lnTo>
                    <a:lnTo>
                      <a:pt x="4998" y="1757"/>
                    </a:lnTo>
                    <a:lnTo>
                      <a:pt x="5006" y="1814"/>
                    </a:lnTo>
                    <a:lnTo>
                      <a:pt x="5008" y="1873"/>
                    </a:lnTo>
                    <a:lnTo>
                      <a:pt x="5002" y="1930"/>
                    </a:lnTo>
                    <a:lnTo>
                      <a:pt x="4995" y="1989"/>
                    </a:lnTo>
                    <a:lnTo>
                      <a:pt x="4979" y="2048"/>
                    </a:lnTo>
                    <a:lnTo>
                      <a:pt x="4966" y="2107"/>
                    </a:lnTo>
                    <a:lnTo>
                      <a:pt x="4945" y="2162"/>
                    </a:lnTo>
                    <a:lnTo>
                      <a:pt x="4924" y="2219"/>
                    </a:lnTo>
                    <a:lnTo>
                      <a:pt x="4902" y="2276"/>
                    </a:lnTo>
                    <a:lnTo>
                      <a:pt x="4879" y="2333"/>
                    </a:lnTo>
                    <a:lnTo>
                      <a:pt x="4854" y="2388"/>
                    </a:lnTo>
                    <a:lnTo>
                      <a:pt x="4829" y="2444"/>
                    </a:lnTo>
                    <a:lnTo>
                      <a:pt x="4807" y="2499"/>
                    </a:lnTo>
                    <a:lnTo>
                      <a:pt x="4786" y="2554"/>
                    </a:lnTo>
                    <a:lnTo>
                      <a:pt x="4770" y="2586"/>
                    </a:lnTo>
                    <a:lnTo>
                      <a:pt x="4753" y="2620"/>
                    </a:lnTo>
                    <a:lnTo>
                      <a:pt x="4738" y="2651"/>
                    </a:lnTo>
                    <a:lnTo>
                      <a:pt x="4723" y="2681"/>
                    </a:lnTo>
                    <a:lnTo>
                      <a:pt x="4704" y="2712"/>
                    </a:lnTo>
                    <a:lnTo>
                      <a:pt x="4685" y="2740"/>
                    </a:lnTo>
                    <a:lnTo>
                      <a:pt x="4662" y="2769"/>
                    </a:lnTo>
                    <a:lnTo>
                      <a:pt x="4641" y="2795"/>
                    </a:lnTo>
                    <a:lnTo>
                      <a:pt x="4616" y="2818"/>
                    </a:lnTo>
                    <a:lnTo>
                      <a:pt x="4592" y="2841"/>
                    </a:lnTo>
                    <a:lnTo>
                      <a:pt x="4565" y="2860"/>
                    </a:lnTo>
                    <a:lnTo>
                      <a:pt x="4537" y="2879"/>
                    </a:lnTo>
                    <a:lnTo>
                      <a:pt x="4504" y="2892"/>
                    </a:lnTo>
                    <a:lnTo>
                      <a:pt x="4474" y="2906"/>
                    </a:lnTo>
                    <a:lnTo>
                      <a:pt x="4440" y="2913"/>
                    </a:lnTo>
                    <a:lnTo>
                      <a:pt x="4406" y="2923"/>
                    </a:lnTo>
                    <a:lnTo>
                      <a:pt x="4396" y="2932"/>
                    </a:lnTo>
                    <a:lnTo>
                      <a:pt x="4388" y="2949"/>
                    </a:lnTo>
                    <a:lnTo>
                      <a:pt x="4381" y="2965"/>
                    </a:lnTo>
                    <a:lnTo>
                      <a:pt x="4377" y="2986"/>
                    </a:lnTo>
                    <a:lnTo>
                      <a:pt x="4369" y="3003"/>
                    </a:lnTo>
                    <a:lnTo>
                      <a:pt x="4364" y="3024"/>
                    </a:lnTo>
                    <a:lnTo>
                      <a:pt x="4360" y="3043"/>
                    </a:lnTo>
                    <a:lnTo>
                      <a:pt x="4354" y="3063"/>
                    </a:lnTo>
                    <a:lnTo>
                      <a:pt x="4345" y="3081"/>
                    </a:lnTo>
                    <a:lnTo>
                      <a:pt x="4337" y="3100"/>
                    </a:lnTo>
                    <a:lnTo>
                      <a:pt x="4324" y="3117"/>
                    </a:lnTo>
                    <a:lnTo>
                      <a:pt x="4314" y="3134"/>
                    </a:lnTo>
                    <a:lnTo>
                      <a:pt x="4297" y="3147"/>
                    </a:lnTo>
                    <a:lnTo>
                      <a:pt x="4282" y="3159"/>
                    </a:lnTo>
                    <a:lnTo>
                      <a:pt x="4259" y="3168"/>
                    </a:lnTo>
                    <a:lnTo>
                      <a:pt x="4238" y="3176"/>
                    </a:lnTo>
                    <a:lnTo>
                      <a:pt x="4217" y="3189"/>
                    </a:lnTo>
                    <a:lnTo>
                      <a:pt x="4200" y="3206"/>
                    </a:lnTo>
                    <a:lnTo>
                      <a:pt x="4183" y="3221"/>
                    </a:lnTo>
                    <a:lnTo>
                      <a:pt x="4166" y="3242"/>
                    </a:lnTo>
                    <a:lnTo>
                      <a:pt x="4147" y="3261"/>
                    </a:lnTo>
                    <a:lnTo>
                      <a:pt x="4130" y="3282"/>
                    </a:lnTo>
                    <a:lnTo>
                      <a:pt x="4111" y="3301"/>
                    </a:lnTo>
                    <a:lnTo>
                      <a:pt x="4094" y="3322"/>
                    </a:lnTo>
                    <a:lnTo>
                      <a:pt x="4073" y="3341"/>
                    </a:lnTo>
                    <a:lnTo>
                      <a:pt x="4054" y="3360"/>
                    </a:lnTo>
                    <a:lnTo>
                      <a:pt x="4031" y="3375"/>
                    </a:lnTo>
                    <a:lnTo>
                      <a:pt x="4010" y="3392"/>
                    </a:lnTo>
                    <a:lnTo>
                      <a:pt x="3985" y="3404"/>
                    </a:lnTo>
                    <a:lnTo>
                      <a:pt x="3965" y="3417"/>
                    </a:lnTo>
                    <a:lnTo>
                      <a:pt x="3938" y="3425"/>
                    </a:lnTo>
                    <a:lnTo>
                      <a:pt x="3911" y="3432"/>
                    </a:lnTo>
                    <a:lnTo>
                      <a:pt x="3883" y="3442"/>
                    </a:lnTo>
                    <a:lnTo>
                      <a:pt x="3854" y="3457"/>
                    </a:lnTo>
                    <a:lnTo>
                      <a:pt x="3824" y="3467"/>
                    </a:lnTo>
                    <a:lnTo>
                      <a:pt x="3797" y="3480"/>
                    </a:lnTo>
                    <a:lnTo>
                      <a:pt x="3765" y="3491"/>
                    </a:lnTo>
                    <a:lnTo>
                      <a:pt x="3738" y="3503"/>
                    </a:lnTo>
                    <a:lnTo>
                      <a:pt x="3706" y="3514"/>
                    </a:lnTo>
                    <a:lnTo>
                      <a:pt x="3679" y="3524"/>
                    </a:lnTo>
                    <a:lnTo>
                      <a:pt x="3649" y="3531"/>
                    </a:lnTo>
                    <a:lnTo>
                      <a:pt x="3617" y="3537"/>
                    </a:lnTo>
                    <a:lnTo>
                      <a:pt x="3586" y="3541"/>
                    </a:lnTo>
                    <a:lnTo>
                      <a:pt x="3556" y="3546"/>
                    </a:lnTo>
                    <a:lnTo>
                      <a:pt x="3522" y="3546"/>
                    </a:lnTo>
                    <a:lnTo>
                      <a:pt x="3489" y="3548"/>
                    </a:lnTo>
                    <a:lnTo>
                      <a:pt x="3457" y="3545"/>
                    </a:lnTo>
                    <a:lnTo>
                      <a:pt x="3425" y="3541"/>
                    </a:lnTo>
                    <a:lnTo>
                      <a:pt x="3400" y="3545"/>
                    </a:lnTo>
                    <a:lnTo>
                      <a:pt x="3381" y="3552"/>
                    </a:lnTo>
                    <a:lnTo>
                      <a:pt x="3368" y="3562"/>
                    </a:lnTo>
                    <a:lnTo>
                      <a:pt x="3364" y="3577"/>
                    </a:lnTo>
                    <a:lnTo>
                      <a:pt x="3360" y="3592"/>
                    </a:lnTo>
                    <a:lnTo>
                      <a:pt x="3364" y="3611"/>
                    </a:lnTo>
                    <a:lnTo>
                      <a:pt x="3368" y="3630"/>
                    </a:lnTo>
                    <a:lnTo>
                      <a:pt x="3381" y="3649"/>
                    </a:lnTo>
                    <a:lnTo>
                      <a:pt x="3391" y="3670"/>
                    </a:lnTo>
                    <a:lnTo>
                      <a:pt x="3406" y="3691"/>
                    </a:lnTo>
                    <a:lnTo>
                      <a:pt x="3423" y="3712"/>
                    </a:lnTo>
                    <a:lnTo>
                      <a:pt x="3440" y="3733"/>
                    </a:lnTo>
                    <a:lnTo>
                      <a:pt x="3455" y="3752"/>
                    </a:lnTo>
                    <a:lnTo>
                      <a:pt x="3472" y="3771"/>
                    </a:lnTo>
                    <a:lnTo>
                      <a:pt x="3486" y="3786"/>
                    </a:lnTo>
                    <a:lnTo>
                      <a:pt x="3501" y="3803"/>
                    </a:lnTo>
                    <a:lnTo>
                      <a:pt x="3508" y="3815"/>
                    </a:lnTo>
                    <a:lnTo>
                      <a:pt x="3518" y="3824"/>
                    </a:lnTo>
                    <a:lnTo>
                      <a:pt x="3526" y="3836"/>
                    </a:lnTo>
                    <a:lnTo>
                      <a:pt x="3537" y="3845"/>
                    </a:lnTo>
                    <a:lnTo>
                      <a:pt x="3545" y="3856"/>
                    </a:lnTo>
                    <a:lnTo>
                      <a:pt x="3556" y="3866"/>
                    </a:lnTo>
                    <a:lnTo>
                      <a:pt x="3565" y="3877"/>
                    </a:lnTo>
                    <a:lnTo>
                      <a:pt x="3575" y="3887"/>
                    </a:lnTo>
                    <a:lnTo>
                      <a:pt x="3584" y="3894"/>
                    </a:lnTo>
                    <a:lnTo>
                      <a:pt x="3594" y="3904"/>
                    </a:lnTo>
                    <a:lnTo>
                      <a:pt x="3605" y="3915"/>
                    </a:lnTo>
                    <a:lnTo>
                      <a:pt x="3615" y="3925"/>
                    </a:lnTo>
                    <a:lnTo>
                      <a:pt x="3626" y="3934"/>
                    </a:lnTo>
                    <a:lnTo>
                      <a:pt x="3638" y="3942"/>
                    </a:lnTo>
                    <a:lnTo>
                      <a:pt x="3649" y="3953"/>
                    </a:lnTo>
                    <a:lnTo>
                      <a:pt x="3660" y="3963"/>
                    </a:lnTo>
                    <a:lnTo>
                      <a:pt x="3636" y="3978"/>
                    </a:lnTo>
                    <a:lnTo>
                      <a:pt x="3613" y="3995"/>
                    </a:lnTo>
                    <a:lnTo>
                      <a:pt x="3590" y="4012"/>
                    </a:lnTo>
                    <a:lnTo>
                      <a:pt x="3567" y="4029"/>
                    </a:lnTo>
                    <a:lnTo>
                      <a:pt x="3541" y="4047"/>
                    </a:lnTo>
                    <a:lnTo>
                      <a:pt x="3518" y="4064"/>
                    </a:lnTo>
                    <a:lnTo>
                      <a:pt x="3493" y="4081"/>
                    </a:lnTo>
                    <a:lnTo>
                      <a:pt x="3470" y="4098"/>
                    </a:lnTo>
                    <a:lnTo>
                      <a:pt x="3444" y="4111"/>
                    </a:lnTo>
                    <a:lnTo>
                      <a:pt x="3421" y="4126"/>
                    </a:lnTo>
                    <a:lnTo>
                      <a:pt x="3396" y="4144"/>
                    </a:lnTo>
                    <a:lnTo>
                      <a:pt x="3374" y="4159"/>
                    </a:lnTo>
                    <a:lnTo>
                      <a:pt x="3349" y="4172"/>
                    </a:lnTo>
                    <a:lnTo>
                      <a:pt x="3326" y="4185"/>
                    </a:lnTo>
                    <a:lnTo>
                      <a:pt x="3301" y="4199"/>
                    </a:lnTo>
                    <a:lnTo>
                      <a:pt x="3280" y="4212"/>
                    </a:lnTo>
                    <a:lnTo>
                      <a:pt x="3183" y="4111"/>
                    </a:lnTo>
                    <a:lnTo>
                      <a:pt x="3087" y="4024"/>
                    </a:lnTo>
                    <a:lnTo>
                      <a:pt x="2982" y="3942"/>
                    </a:lnTo>
                    <a:lnTo>
                      <a:pt x="2877" y="3870"/>
                    </a:lnTo>
                    <a:lnTo>
                      <a:pt x="2767" y="3801"/>
                    </a:lnTo>
                    <a:lnTo>
                      <a:pt x="2657" y="3739"/>
                    </a:lnTo>
                    <a:lnTo>
                      <a:pt x="2543" y="3681"/>
                    </a:lnTo>
                    <a:lnTo>
                      <a:pt x="2429" y="3630"/>
                    </a:lnTo>
                    <a:lnTo>
                      <a:pt x="2309" y="3581"/>
                    </a:lnTo>
                    <a:lnTo>
                      <a:pt x="2189" y="3535"/>
                    </a:lnTo>
                    <a:lnTo>
                      <a:pt x="2070" y="3493"/>
                    </a:lnTo>
                    <a:lnTo>
                      <a:pt x="1948" y="3455"/>
                    </a:lnTo>
                    <a:lnTo>
                      <a:pt x="1826" y="3415"/>
                    </a:lnTo>
                    <a:lnTo>
                      <a:pt x="1705" y="3379"/>
                    </a:lnTo>
                    <a:lnTo>
                      <a:pt x="1583" y="3343"/>
                    </a:lnTo>
                    <a:lnTo>
                      <a:pt x="1462" y="3307"/>
                    </a:lnTo>
                    <a:lnTo>
                      <a:pt x="1410" y="3288"/>
                    </a:lnTo>
                    <a:lnTo>
                      <a:pt x="1363" y="3267"/>
                    </a:lnTo>
                    <a:lnTo>
                      <a:pt x="1313" y="3244"/>
                    </a:lnTo>
                    <a:lnTo>
                      <a:pt x="1268" y="3219"/>
                    </a:lnTo>
                    <a:lnTo>
                      <a:pt x="1220" y="3193"/>
                    </a:lnTo>
                    <a:lnTo>
                      <a:pt x="1176" y="3162"/>
                    </a:lnTo>
                    <a:lnTo>
                      <a:pt x="1133" y="3130"/>
                    </a:lnTo>
                    <a:lnTo>
                      <a:pt x="1093" y="3100"/>
                    </a:lnTo>
                    <a:lnTo>
                      <a:pt x="1051" y="3062"/>
                    </a:lnTo>
                    <a:lnTo>
                      <a:pt x="1017" y="3024"/>
                    </a:lnTo>
                    <a:lnTo>
                      <a:pt x="981" y="2986"/>
                    </a:lnTo>
                    <a:lnTo>
                      <a:pt x="952" y="2946"/>
                    </a:lnTo>
                    <a:lnTo>
                      <a:pt x="922" y="2902"/>
                    </a:lnTo>
                    <a:lnTo>
                      <a:pt x="899" y="2856"/>
                    </a:lnTo>
                    <a:lnTo>
                      <a:pt x="876" y="2811"/>
                    </a:lnTo>
                    <a:lnTo>
                      <a:pt x="861" y="2765"/>
                    </a:lnTo>
                    <a:lnTo>
                      <a:pt x="821" y="2746"/>
                    </a:lnTo>
                    <a:lnTo>
                      <a:pt x="785" y="2727"/>
                    </a:lnTo>
                    <a:lnTo>
                      <a:pt x="749" y="2706"/>
                    </a:lnTo>
                    <a:lnTo>
                      <a:pt x="713" y="2685"/>
                    </a:lnTo>
                    <a:lnTo>
                      <a:pt x="675" y="2660"/>
                    </a:lnTo>
                    <a:lnTo>
                      <a:pt x="642" y="2636"/>
                    </a:lnTo>
                    <a:lnTo>
                      <a:pt x="608" y="2607"/>
                    </a:lnTo>
                    <a:lnTo>
                      <a:pt x="578" y="2582"/>
                    </a:lnTo>
                    <a:lnTo>
                      <a:pt x="544" y="2550"/>
                    </a:lnTo>
                    <a:lnTo>
                      <a:pt x="513" y="2522"/>
                    </a:lnTo>
                    <a:lnTo>
                      <a:pt x="483" y="2489"/>
                    </a:lnTo>
                    <a:lnTo>
                      <a:pt x="452" y="2457"/>
                    </a:lnTo>
                    <a:lnTo>
                      <a:pt x="424" y="2423"/>
                    </a:lnTo>
                    <a:lnTo>
                      <a:pt x="395" y="2390"/>
                    </a:lnTo>
                    <a:lnTo>
                      <a:pt x="371" y="2354"/>
                    </a:lnTo>
                    <a:lnTo>
                      <a:pt x="344" y="2320"/>
                    </a:lnTo>
                    <a:lnTo>
                      <a:pt x="319" y="2295"/>
                    </a:lnTo>
                    <a:lnTo>
                      <a:pt x="300" y="2272"/>
                    </a:lnTo>
                    <a:lnTo>
                      <a:pt x="276" y="2250"/>
                    </a:lnTo>
                    <a:lnTo>
                      <a:pt x="255" y="2227"/>
                    </a:lnTo>
                    <a:lnTo>
                      <a:pt x="230" y="2206"/>
                    </a:lnTo>
                    <a:lnTo>
                      <a:pt x="209" y="2183"/>
                    </a:lnTo>
                    <a:lnTo>
                      <a:pt x="188" y="2160"/>
                    </a:lnTo>
                    <a:lnTo>
                      <a:pt x="171" y="2137"/>
                    </a:lnTo>
                    <a:lnTo>
                      <a:pt x="150" y="2113"/>
                    </a:lnTo>
                    <a:lnTo>
                      <a:pt x="137" y="2086"/>
                    </a:lnTo>
                    <a:lnTo>
                      <a:pt x="124" y="2058"/>
                    </a:lnTo>
                    <a:lnTo>
                      <a:pt x="114" y="2033"/>
                    </a:lnTo>
                    <a:lnTo>
                      <a:pt x="108" y="2000"/>
                    </a:lnTo>
                    <a:lnTo>
                      <a:pt x="106" y="1972"/>
                    </a:lnTo>
                    <a:lnTo>
                      <a:pt x="106" y="1940"/>
                    </a:lnTo>
                    <a:lnTo>
                      <a:pt x="112" y="1904"/>
                    </a:lnTo>
                    <a:lnTo>
                      <a:pt x="110" y="1884"/>
                    </a:lnTo>
                    <a:lnTo>
                      <a:pt x="108" y="1867"/>
                    </a:lnTo>
                    <a:lnTo>
                      <a:pt x="105" y="1848"/>
                    </a:lnTo>
                    <a:lnTo>
                      <a:pt x="103" y="1833"/>
                    </a:lnTo>
                    <a:lnTo>
                      <a:pt x="97" y="1816"/>
                    </a:lnTo>
                    <a:lnTo>
                      <a:pt x="93" y="1799"/>
                    </a:lnTo>
                    <a:lnTo>
                      <a:pt x="91" y="1782"/>
                    </a:lnTo>
                    <a:lnTo>
                      <a:pt x="87" y="1767"/>
                    </a:lnTo>
                    <a:lnTo>
                      <a:pt x="82" y="1749"/>
                    </a:lnTo>
                    <a:lnTo>
                      <a:pt x="76" y="1732"/>
                    </a:lnTo>
                    <a:lnTo>
                      <a:pt x="72" y="1715"/>
                    </a:lnTo>
                    <a:lnTo>
                      <a:pt x="67" y="1698"/>
                    </a:lnTo>
                    <a:lnTo>
                      <a:pt x="61" y="1681"/>
                    </a:lnTo>
                    <a:lnTo>
                      <a:pt x="57" y="1666"/>
                    </a:lnTo>
                    <a:lnTo>
                      <a:pt x="51" y="1651"/>
                    </a:lnTo>
                    <a:lnTo>
                      <a:pt x="48" y="1635"/>
                    </a:lnTo>
                    <a:lnTo>
                      <a:pt x="25" y="1594"/>
                    </a:lnTo>
                    <a:lnTo>
                      <a:pt x="11" y="1554"/>
                    </a:lnTo>
                    <a:lnTo>
                      <a:pt x="2" y="1514"/>
                    </a:lnTo>
                    <a:lnTo>
                      <a:pt x="0" y="1474"/>
                    </a:lnTo>
                    <a:lnTo>
                      <a:pt x="2" y="1432"/>
                    </a:lnTo>
                    <a:lnTo>
                      <a:pt x="10" y="1392"/>
                    </a:lnTo>
                    <a:lnTo>
                      <a:pt x="19" y="1350"/>
                    </a:lnTo>
                    <a:lnTo>
                      <a:pt x="34" y="1310"/>
                    </a:lnTo>
                    <a:lnTo>
                      <a:pt x="48" y="1268"/>
                    </a:lnTo>
                    <a:lnTo>
                      <a:pt x="63" y="1227"/>
                    </a:lnTo>
                    <a:lnTo>
                      <a:pt x="78" y="1185"/>
                    </a:lnTo>
                    <a:lnTo>
                      <a:pt x="93" y="1145"/>
                    </a:lnTo>
                    <a:lnTo>
                      <a:pt x="108" y="1105"/>
                    </a:lnTo>
                    <a:lnTo>
                      <a:pt x="120" y="1063"/>
                    </a:lnTo>
                    <a:lnTo>
                      <a:pt x="129" y="1021"/>
                    </a:lnTo>
                    <a:lnTo>
                      <a:pt x="133" y="981"/>
                    </a:lnTo>
                    <a:lnTo>
                      <a:pt x="156" y="947"/>
                    </a:lnTo>
                    <a:lnTo>
                      <a:pt x="184" y="918"/>
                    </a:lnTo>
                    <a:lnTo>
                      <a:pt x="209" y="890"/>
                    </a:lnTo>
                    <a:lnTo>
                      <a:pt x="241" y="867"/>
                    </a:lnTo>
                    <a:lnTo>
                      <a:pt x="270" y="842"/>
                    </a:lnTo>
                    <a:lnTo>
                      <a:pt x="300" y="823"/>
                    </a:lnTo>
                    <a:lnTo>
                      <a:pt x="335" y="804"/>
                    </a:lnTo>
                    <a:lnTo>
                      <a:pt x="367" y="785"/>
                    </a:lnTo>
                    <a:lnTo>
                      <a:pt x="397" y="764"/>
                    </a:lnTo>
                    <a:lnTo>
                      <a:pt x="431" y="744"/>
                    </a:lnTo>
                    <a:lnTo>
                      <a:pt x="462" y="721"/>
                    </a:lnTo>
                    <a:lnTo>
                      <a:pt x="494" y="700"/>
                    </a:lnTo>
                    <a:lnTo>
                      <a:pt x="525" y="671"/>
                    </a:lnTo>
                    <a:lnTo>
                      <a:pt x="555" y="645"/>
                    </a:lnTo>
                    <a:lnTo>
                      <a:pt x="582" y="614"/>
                    </a:lnTo>
                    <a:lnTo>
                      <a:pt x="612" y="580"/>
                    </a:lnTo>
                    <a:lnTo>
                      <a:pt x="648" y="563"/>
                    </a:lnTo>
                    <a:lnTo>
                      <a:pt x="684" y="546"/>
                    </a:lnTo>
                    <a:lnTo>
                      <a:pt x="720" y="531"/>
                    </a:lnTo>
                    <a:lnTo>
                      <a:pt x="758" y="515"/>
                    </a:lnTo>
                    <a:lnTo>
                      <a:pt x="794" y="498"/>
                    </a:lnTo>
                    <a:lnTo>
                      <a:pt x="831" y="481"/>
                    </a:lnTo>
                    <a:lnTo>
                      <a:pt x="867" y="464"/>
                    </a:lnTo>
                    <a:lnTo>
                      <a:pt x="905" y="449"/>
                    </a:lnTo>
                    <a:lnTo>
                      <a:pt x="941" y="430"/>
                    </a:lnTo>
                    <a:lnTo>
                      <a:pt x="977" y="413"/>
                    </a:lnTo>
                    <a:lnTo>
                      <a:pt x="1013" y="394"/>
                    </a:lnTo>
                    <a:lnTo>
                      <a:pt x="1049" y="375"/>
                    </a:lnTo>
                    <a:lnTo>
                      <a:pt x="1085" y="352"/>
                    </a:lnTo>
                    <a:lnTo>
                      <a:pt x="1121" y="331"/>
                    </a:lnTo>
                    <a:lnTo>
                      <a:pt x="1156" y="308"/>
                    </a:lnTo>
                    <a:lnTo>
                      <a:pt x="1190" y="283"/>
                    </a:lnTo>
                    <a:lnTo>
                      <a:pt x="1226" y="268"/>
                    </a:lnTo>
                    <a:lnTo>
                      <a:pt x="1266" y="257"/>
                    </a:lnTo>
                    <a:lnTo>
                      <a:pt x="1304" y="247"/>
                    </a:lnTo>
                    <a:lnTo>
                      <a:pt x="1344" y="240"/>
                    </a:lnTo>
                    <a:lnTo>
                      <a:pt x="1384" y="232"/>
                    </a:lnTo>
                    <a:lnTo>
                      <a:pt x="1424" y="226"/>
                    </a:lnTo>
                    <a:lnTo>
                      <a:pt x="1462" y="219"/>
                    </a:lnTo>
                    <a:lnTo>
                      <a:pt x="1503" y="215"/>
                    </a:lnTo>
                    <a:lnTo>
                      <a:pt x="1541" y="205"/>
                    </a:lnTo>
                    <a:lnTo>
                      <a:pt x="1581" y="198"/>
                    </a:lnTo>
                    <a:lnTo>
                      <a:pt x="1619" y="186"/>
                    </a:lnTo>
                    <a:lnTo>
                      <a:pt x="1659" y="177"/>
                    </a:lnTo>
                    <a:lnTo>
                      <a:pt x="1695" y="160"/>
                    </a:lnTo>
                    <a:lnTo>
                      <a:pt x="1733" y="145"/>
                    </a:lnTo>
                    <a:lnTo>
                      <a:pt x="1769" y="124"/>
                    </a:lnTo>
                    <a:lnTo>
                      <a:pt x="1806" y="103"/>
                    </a:lnTo>
                    <a:lnTo>
                      <a:pt x="1838" y="93"/>
                    </a:lnTo>
                    <a:lnTo>
                      <a:pt x="1872" y="86"/>
                    </a:lnTo>
                    <a:lnTo>
                      <a:pt x="1906" y="82"/>
                    </a:lnTo>
                    <a:lnTo>
                      <a:pt x="1940" y="82"/>
                    </a:lnTo>
                    <a:lnTo>
                      <a:pt x="1973" y="78"/>
                    </a:lnTo>
                    <a:lnTo>
                      <a:pt x="2007" y="78"/>
                    </a:lnTo>
                    <a:lnTo>
                      <a:pt x="2041" y="80"/>
                    </a:lnTo>
                    <a:lnTo>
                      <a:pt x="2075" y="82"/>
                    </a:lnTo>
                    <a:lnTo>
                      <a:pt x="2108" y="82"/>
                    </a:lnTo>
                    <a:lnTo>
                      <a:pt x="2140" y="82"/>
                    </a:lnTo>
                    <a:lnTo>
                      <a:pt x="2172" y="80"/>
                    </a:lnTo>
                    <a:lnTo>
                      <a:pt x="2208" y="80"/>
                    </a:lnTo>
                    <a:lnTo>
                      <a:pt x="2241" y="74"/>
                    </a:lnTo>
                    <a:lnTo>
                      <a:pt x="2275" y="68"/>
                    </a:lnTo>
                    <a:lnTo>
                      <a:pt x="2307" y="61"/>
                    </a:lnTo>
                    <a:lnTo>
                      <a:pt x="2342" y="51"/>
                    </a:lnTo>
                    <a:lnTo>
                      <a:pt x="2359" y="51"/>
                    </a:lnTo>
                    <a:lnTo>
                      <a:pt x="2374" y="55"/>
                    </a:lnTo>
                    <a:lnTo>
                      <a:pt x="2389" y="57"/>
                    </a:lnTo>
                    <a:lnTo>
                      <a:pt x="2404" y="63"/>
                    </a:lnTo>
                    <a:lnTo>
                      <a:pt x="2419" y="65"/>
                    </a:lnTo>
                    <a:lnTo>
                      <a:pt x="2437" y="70"/>
                    </a:lnTo>
                    <a:lnTo>
                      <a:pt x="2452" y="76"/>
                    </a:lnTo>
                    <a:lnTo>
                      <a:pt x="2471" y="82"/>
                    </a:lnTo>
                    <a:lnTo>
                      <a:pt x="2486" y="84"/>
                    </a:lnTo>
                    <a:lnTo>
                      <a:pt x="2501" y="88"/>
                    </a:lnTo>
                    <a:lnTo>
                      <a:pt x="2518" y="91"/>
                    </a:lnTo>
                    <a:lnTo>
                      <a:pt x="2535" y="95"/>
                    </a:lnTo>
                    <a:lnTo>
                      <a:pt x="2551" y="97"/>
                    </a:lnTo>
                    <a:lnTo>
                      <a:pt x="2568" y="99"/>
                    </a:lnTo>
                    <a:lnTo>
                      <a:pt x="2585" y="97"/>
                    </a:lnTo>
                    <a:lnTo>
                      <a:pt x="2604" y="97"/>
                    </a:lnTo>
                    <a:lnTo>
                      <a:pt x="2615" y="86"/>
                    </a:lnTo>
                    <a:lnTo>
                      <a:pt x="2628" y="78"/>
                    </a:lnTo>
                    <a:lnTo>
                      <a:pt x="2642" y="68"/>
                    </a:lnTo>
                    <a:lnTo>
                      <a:pt x="2657" y="65"/>
                    </a:lnTo>
                    <a:lnTo>
                      <a:pt x="2674" y="59"/>
                    </a:lnTo>
                    <a:lnTo>
                      <a:pt x="2691" y="53"/>
                    </a:lnTo>
                    <a:lnTo>
                      <a:pt x="2708" y="48"/>
                    </a:lnTo>
                    <a:lnTo>
                      <a:pt x="2727" y="44"/>
                    </a:lnTo>
                    <a:lnTo>
                      <a:pt x="2744" y="38"/>
                    </a:lnTo>
                    <a:lnTo>
                      <a:pt x="2763" y="32"/>
                    </a:lnTo>
                    <a:lnTo>
                      <a:pt x="2781" y="27"/>
                    </a:lnTo>
                    <a:lnTo>
                      <a:pt x="2800" y="25"/>
                    </a:lnTo>
                    <a:lnTo>
                      <a:pt x="2817" y="17"/>
                    </a:lnTo>
                    <a:lnTo>
                      <a:pt x="2836" y="11"/>
                    </a:lnTo>
                    <a:lnTo>
                      <a:pt x="2853" y="8"/>
                    </a:lnTo>
                    <a:lnTo>
                      <a:pt x="2872" y="2"/>
                    </a:lnTo>
                    <a:lnTo>
                      <a:pt x="2872" y="2"/>
                    </a:lnTo>
                    <a:close/>
                  </a:path>
                </a:pathLst>
              </a:cu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pic>
            <p:nvPicPr>
              <p:cNvPr id="254" name="Picture 253" descr="http://pixabay.com/en/photos/get_image/40377/?t=1347599674&amp;c=21834934c48ccb87ef06&amp;ext=png"/>
              <p:cNvPicPr>
                <a:picLocks noChangeAspect="1" noChangeArrowheads="1"/>
              </p:cNvPicPr>
              <p:nvPr/>
            </p:nvPicPr>
            <p:blipFill>
              <a:blip r:embed="rId4" cstate="print"/>
              <a:srcRect/>
              <a:stretch>
                <a:fillRect/>
              </a:stretch>
            </p:blipFill>
            <p:spPr bwMode="auto">
              <a:xfrm>
                <a:off x="3995742" y="367649"/>
                <a:ext cx="1279633" cy="987870"/>
              </a:xfrm>
              <a:prstGeom prst="rect">
                <a:avLst/>
              </a:prstGeom>
              <a:noFill/>
            </p:spPr>
          </p:pic>
        </p:grpSp>
        <p:sp>
          <p:nvSpPr>
            <p:cNvPr id="255" name="Oval 254"/>
            <p:cNvSpPr/>
            <p:nvPr/>
          </p:nvSpPr>
          <p:spPr bwMode="auto">
            <a:xfrm>
              <a:off x="2067702" y="2150455"/>
              <a:ext cx="251700" cy="239848"/>
            </a:xfrm>
            <a:prstGeom prst="ellipse">
              <a:avLst/>
            </a:prstGeom>
            <a:solidFill>
              <a:sysClr val="window" lastClr="FFFFFF"/>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2000" smtClean="0">
                <a:solidFill>
                  <a:sysClr val="windowText" lastClr="000000"/>
                </a:solidFill>
              </a:endParaRPr>
            </a:p>
          </p:txBody>
        </p:sp>
        <p:sp>
          <p:nvSpPr>
            <p:cNvPr id="256" name="Text Box 10"/>
            <p:cNvSpPr>
              <a:spLocks noChangeArrowheads="1"/>
            </p:cNvSpPr>
            <p:nvPr/>
          </p:nvSpPr>
          <p:spPr bwMode="auto">
            <a:xfrm>
              <a:off x="1696051" y="5408532"/>
              <a:ext cx="1904952" cy="755828"/>
            </a:xfrm>
            <a:prstGeom prst="roundRect">
              <a:avLst>
                <a:gd name="adj" fmla="val 30100"/>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dirty="0" smtClean="0">
                <a:solidFill>
                  <a:srgbClr val="000000"/>
                </a:solidFill>
                <a:latin typeface="Calibri" pitchFamily="34" charset="0"/>
              </a:endParaRPr>
            </a:p>
          </p:txBody>
        </p:sp>
        <p:sp>
          <p:nvSpPr>
            <p:cNvPr id="257" name="Text Box 10"/>
            <p:cNvSpPr>
              <a:spLocks noChangeArrowheads="1"/>
            </p:cNvSpPr>
            <p:nvPr/>
          </p:nvSpPr>
          <p:spPr bwMode="auto">
            <a:xfrm>
              <a:off x="1634601" y="2448207"/>
              <a:ext cx="2089303" cy="718906"/>
            </a:xfrm>
            <a:prstGeom prst="roundRect">
              <a:avLst>
                <a:gd name="adj" fmla="val 46482"/>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dirty="0" smtClean="0">
                <a:solidFill>
                  <a:srgbClr val="000000"/>
                </a:solidFill>
                <a:latin typeface="Calibri" pitchFamily="34" charset="0"/>
              </a:endParaRPr>
            </a:p>
          </p:txBody>
        </p:sp>
        <p:pic>
          <p:nvPicPr>
            <p:cNvPr id="258" name="Object 2"/>
            <p:cNvPicPr>
              <a:picLocks noChangeAspect="1" noChangeArrowheads="1"/>
            </p:cNvPicPr>
            <p:nvPr/>
          </p:nvPicPr>
          <p:blipFill>
            <a:blip r:embed="rId5" cstate="print"/>
            <a:srcRect/>
            <a:stretch>
              <a:fillRect/>
            </a:stretch>
          </p:blipFill>
          <p:spPr bwMode="auto">
            <a:xfrm>
              <a:off x="1297004" y="4357148"/>
              <a:ext cx="752374" cy="444065"/>
            </a:xfrm>
            <a:prstGeom prst="rect">
              <a:avLst/>
            </a:prstGeom>
            <a:noFill/>
          </p:spPr>
        </p:pic>
        <p:pic>
          <p:nvPicPr>
            <p:cNvPr id="259" name="Object 3"/>
            <p:cNvPicPr>
              <a:picLocks noChangeAspect="1" noChangeArrowheads="1"/>
            </p:cNvPicPr>
            <p:nvPr/>
          </p:nvPicPr>
          <p:blipFill>
            <a:blip r:embed="rId6" cstate="print"/>
            <a:srcRect/>
            <a:stretch>
              <a:fillRect/>
            </a:stretch>
          </p:blipFill>
          <p:spPr bwMode="auto">
            <a:xfrm>
              <a:off x="1913360" y="2819400"/>
              <a:ext cx="1433005" cy="303417"/>
            </a:xfrm>
            <a:prstGeom prst="rect">
              <a:avLst/>
            </a:prstGeom>
            <a:noFill/>
          </p:spPr>
        </p:pic>
        <p:pic>
          <p:nvPicPr>
            <p:cNvPr id="260" name="Object 4"/>
            <p:cNvPicPr>
              <a:picLocks noChangeAspect="1" noChangeArrowheads="1"/>
            </p:cNvPicPr>
            <p:nvPr/>
          </p:nvPicPr>
          <p:blipFill>
            <a:blip r:embed="rId7" cstate="print"/>
            <a:srcRect/>
            <a:stretch>
              <a:fillRect/>
            </a:stretch>
          </p:blipFill>
          <p:spPr bwMode="auto">
            <a:xfrm>
              <a:off x="1818948" y="5483391"/>
              <a:ext cx="1527417" cy="316408"/>
            </a:xfrm>
            <a:prstGeom prst="rect">
              <a:avLst/>
            </a:prstGeom>
            <a:noFill/>
          </p:spPr>
        </p:pic>
        <p:pic>
          <p:nvPicPr>
            <p:cNvPr id="261" name="Object 5"/>
            <p:cNvPicPr>
              <a:picLocks noChangeAspect="1" noChangeArrowheads="1"/>
            </p:cNvPicPr>
            <p:nvPr/>
          </p:nvPicPr>
          <p:blipFill>
            <a:blip r:embed="rId8" cstate="print"/>
            <a:srcRect/>
            <a:stretch>
              <a:fillRect/>
            </a:stretch>
          </p:blipFill>
          <p:spPr bwMode="auto">
            <a:xfrm>
              <a:off x="2812965" y="3473268"/>
              <a:ext cx="1097140" cy="347733"/>
            </a:xfrm>
            <a:prstGeom prst="rect">
              <a:avLst/>
            </a:prstGeom>
            <a:solidFill>
              <a:srgbClr val="FFCCCC"/>
            </a:solidFill>
          </p:spPr>
        </p:pic>
        <p:pic>
          <p:nvPicPr>
            <p:cNvPr id="262" name="Object 6"/>
            <p:cNvPicPr>
              <a:picLocks noChangeAspect="1" noChangeArrowheads="1"/>
            </p:cNvPicPr>
            <p:nvPr/>
          </p:nvPicPr>
          <p:blipFill>
            <a:blip r:embed="rId9" cstate="print"/>
            <a:srcRect/>
            <a:stretch>
              <a:fillRect/>
            </a:stretch>
          </p:blipFill>
          <p:spPr bwMode="auto">
            <a:xfrm>
              <a:off x="1499360" y="3481141"/>
              <a:ext cx="1008805" cy="352982"/>
            </a:xfrm>
            <a:prstGeom prst="rect">
              <a:avLst/>
            </a:prstGeom>
            <a:solidFill>
              <a:srgbClr val="99CCFF"/>
            </a:solidFill>
          </p:spPr>
        </p:pic>
        <p:pic>
          <p:nvPicPr>
            <p:cNvPr id="263" name="Object 7"/>
            <p:cNvPicPr>
              <a:picLocks noChangeAspect="1" noChangeArrowheads="1"/>
            </p:cNvPicPr>
            <p:nvPr/>
          </p:nvPicPr>
          <p:blipFill>
            <a:blip r:embed="rId10" cstate="print"/>
            <a:srcRect/>
            <a:stretch>
              <a:fillRect/>
            </a:stretch>
          </p:blipFill>
          <p:spPr bwMode="auto">
            <a:xfrm>
              <a:off x="1493319" y="4836644"/>
              <a:ext cx="1089459" cy="328050"/>
            </a:xfrm>
            <a:prstGeom prst="rect">
              <a:avLst/>
            </a:prstGeom>
            <a:solidFill>
              <a:srgbClr val="99CCFF"/>
            </a:solidFill>
          </p:spPr>
        </p:pic>
        <p:pic>
          <p:nvPicPr>
            <p:cNvPr id="264" name="Object 8"/>
            <p:cNvPicPr>
              <a:picLocks noChangeAspect="1" noChangeArrowheads="1"/>
            </p:cNvPicPr>
            <p:nvPr/>
          </p:nvPicPr>
          <p:blipFill>
            <a:blip r:embed="rId11" cstate="print"/>
            <a:srcRect/>
            <a:stretch>
              <a:fillRect/>
            </a:stretch>
          </p:blipFill>
          <p:spPr bwMode="auto">
            <a:xfrm>
              <a:off x="2735178" y="4836644"/>
              <a:ext cx="1084337" cy="321490"/>
            </a:xfrm>
            <a:prstGeom prst="rect">
              <a:avLst/>
            </a:prstGeom>
            <a:solidFill>
              <a:srgbClr val="FFCCCC"/>
            </a:solidFill>
          </p:spPr>
        </p:pic>
        <p:sp>
          <p:nvSpPr>
            <p:cNvPr id="265" name="Rectangle 264"/>
            <p:cNvSpPr>
              <a:spLocks noChangeArrowheads="1"/>
            </p:cNvSpPr>
            <p:nvPr/>
          </p:nvSpPr>
          <p:spPr bwMode="auto">
            <a:xfrm flipH="1">
              <a:off x="1607713" y="6298435"/>
              <a:ext cx="430151" cy="301822"/>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34925" cap="flat" cmpd="sng" algn="ctr">
              <a:solidFill>
                <a:sysClr val="windowText" lastClr="000000"/>
              </a:solidFill>
              <a:prstDash val="solid"/>
              <a:headEnd/>
              <a:tailEnd/>
            </a:ln>
            <a:effectLst>
              <a:outerShdw blurRad="40000" dist="20000" dir="5400000" rotWithShape="0">
                <a:srgbClr val="000000">
                  <a:alpha val="38000"/>
                </a:srgbClr>
              </a:outerShdw>
            </a:effec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0"/>
                </a:spcBef>
                <a:spcAft>
                  <a:spcPct val="0"/>
                </a:spcAft>
                <a:defRPr/>
              </a:pPr>
              <a:r>
                <a:rPr lang="en-US" sz="2000" i="1" dirty="0" smtClean="0">
                  <a:solidFill>
                    <a:srgbClr val="000000"/>
                  </a:solidFill>
                  <a:latin typeface="Times New Roman" pitchFamily="18" charset="0"/>
                </a:rPr>
                <a:t>W</a:t>
              </a:r>
              <a:r>
                <a:rPr lang="en-US" sz="2000" dirty="0" smtClean="0">
                  <a:solidFill>
                    <a:srgbClr val="000000"/>
                  </a:solidFill>
                  <a:latin typeface="Times New Roman" pitchFamily="18" charset="0"/>
                </a:rPr>
                <a:t> </a:t>
              </a:r>
              <a:endParaRPr lang="en-US" sz="2000" dirty="0">
                <a:solidFill>
                  <a:srgbClr val="000000"/>
                </a:solidFill>
                <a:latin typeface="Calibri" pitchFamily="34" charset="0"/>
              </a:endParaRPr>
            </a:p>
          </p:txBody>
        </p:sp>
        <p:cxnSp>
          <p:nvCxnSpPr>
            <p:cNvPr id="266" name="AutoShape 65"/>
            <p:cNvCxnSpPr>
              <a:cxnSpLocks noChangeShapeType="1"/>
              <a:stCxn id="265" idx="1"/>
              <a:endCxn id="256" idx="2"/>
            </p:cNvCxnSpPr>
            <p:nvPr/>
          </p:nvCxnSpPr>
          <p:spPr bwMode="auto">
            <a:xfrm flipV="1">
              <a:off x="2037864" y="6164360"/>
              <a:ext cx="610663" cy="284986"/>
            </a:xfrm>
            <a:prstGeom prst="bentConnector2">
              <a:avLst/>
            </a:prstGeom>
            <a:noFill/>
            <a:ln w="57150">
              <a:solidFill>
                <a:sysClr val="windowText" lastClr="000000"/>
              </a:solidFill>
              <a:miter lim="800000"/>
              <a:headEnd/>
              <a:tailEnd type="triangle" w="med" len="med"/>
            </a:ln>
          </p:spPr>
        </p:cxnSp>
        <p:pic>
          <p:nvPicPr>
            <p:cNvPr id="267" name="Object 10"/>
            <p:cNvPicPr>
              <a:picLocks noChangeAspect="1" noChangeArrowheads="1"/>
            </p:cNvPicPr>
            <p:nvPr/>
          </p:nvPicPr>
          <p:blipFill>
            <a:blip r:embed="rId12" cstate="print"/>
            <a:srcRect/>
            <a:stretch>
              <a:fillRect/>
            </a:stretch>
          </p:blipFill>
          <p:spPr bwMode="auto">
            <a:xfrm>
              <a:off x="1956598" y="2514600"/>
              <a:ext cx="1389767" cy="309723"/>
            </a:xfrm>
            <a:prstGeom prst="rect">
              <a:avLst/>
            </a:prstGeom>
            <a:noFill/>
          </p:spPr>
        </p:pic>
        <p:sp>
          <p:nvSpPr>
            <p:cNvPr id="268" name="Heart 267"/>
            <p:cNvSpPr/>
            <p:nvPr/>
          </p:nvSpPr>
          <p:spPr bwMode="auto">
            <a:xfrm>
              <a:off x="2187652" y="4022848"/>
              <a:ext cx="860301" cy="692842"/>
            </a:xfrm>
            <a:prstGeom prst="heart">
              <a:avLst/>
            </a:prstGeom>
            <a:gradFill flip="none" rotWithShape="1">
              <a:gsLst>
                <a:gs pos="0">
                  <a:srgbClr val="99CCFF"/>
                </a:gs>
                <a:gs pos="50000">
                  <a:srgbClr val="FFCCCC"/>
                </a:gs>
              </a:gsLst>
              <a:lin ang="0" scaled="1"/>
              <a:tileRect/>
            </a:gradFill>
            <a:ln w="9525">
              <a:solidFill>
                <a:srgbClr val="FF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pPr>
              <a:r>
                <a:rPr lang="en-US" sz="2000" b="1" i="1" dirty="0" smtClean="0">
                  <a:solidFill>
                    <a:srgbClr val="000000"/>
                  </a:solidFill>
                  <a:latin typeface="Times New Roman" pitchFamily="18" charset="0"/>
                  <a:cs typeface="Times New Roman" pitchFamily="18" charset="0"/>
                </a:rPr>
                <a:t>H</a:t>
              </a:r>
            </a:p>
          </p:txBody>
        </p:sp>
        <p:pic>
          <p:nvPicPr>
            <p:cNvPr id="269" name="Object 11"/>
            <p:cNvPicPr>
              <a:picLocks noChangeAspect="1" noChangeArrowheads="1"/>
            </p:cNvPicPr>
            <p:nvPr/>
          </p:nvPicPr>
          <p:blipFill>
            <a:blip r:embed="rId13" cstate="print"/>
            <a:srcRect/>
            <a:stretch>
              <a:fillRect/>
            </a:stretch>
          </p:blipFill>
          <p:spPr bwMode="auto">
            <a:xfrm>
              <a:off x="1815775" y="5791200"/>
              <a:ext cx="1606790" cy="291494"/>
            </a:xfrm>
            <a:prstGeom prst="rect">
              <a:avLst/>
            </a:prstGeom>
            <a:noFill/>
          </p:spPr>
        </p:pic>
        <p:pic>
          <p:nvPicPr>
            <p:cNvPr id="270" name="Object 12"/>
            <p:cNvPicPr>
              <a:picLocks noChangeAspect="1" noChangeArrowheads="1"/>
            </p:cNvPicPr>
            <p:nvPr/>
          </p:nvPicPr>
          <p:blipFill>
            <a:blip r:embed="rId14" cstate="print"/>
            <a:srcRect/>
            <a:stretch>
              <a:fillRect/>
            </a:stretch>
          </p:blipFill>
          <p:spPr bwMode="auto">
            <a:xfrm>
              <a:off x="3116178" y="4267200"/>
              <a:ext cx="829145" cy="524299"/>
            </a:xfrm>
            <a:prstGeom prst="rect">
              <a:avLst/>
            </a:prstGeom>
            <a:noFill/>
          </p:spPr>
        </p:pic>
        <p:pic>
          <p:nvPicPr>
            <p:cNvPr id="271" name="Object 13"/>
            <p:cNvPicPr>
              <a:picLocks noChangeAspect="1" noChangeArrowheads="1"/>
            </p:cNvPicPr>
            <p:nvPr/>
          </p:nvPicPr>
          <p:blipFill>
            <a:blip r:embed="rId15" cstate="print"/>
            <a:srcRect/>
            <a:stretch>
              <a:fillRect/>
            </a:stretch>
          </p:blipFill>
          <p:spPr bwMode="auto">
            <a:xfrm>
              <a:off x="467046" y="2362199"/>
              <a:ext cx="304311" cy="386733"/>
            </a:xfrm>
            <a:prstGeom prst="rect">
              <a:avLst/>
            </a:prstGeom>
            <a:noFill/>
          </p:spPr>
        </p:pic>
        <p:cxnSp>
          <p:nvCxnSpPr>
            <p:cNvPr id="272" name="Straight Arrow Connector 271"/>
            <p:cNvCxnSpPr/>
            <p:nvPr/>
          </p:nvCxnSpPr>
          <p:spPr bwMode="auto">
            <a:xfrm flipH="1">
              <a:off x="931762" y="5786445"/>
              <a:ext cx="764289"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cxnSp>
          <p:nvCxnSpPr>
            <p:cNvPr id="273" name="Straight Arrow Connector 272"/>
            <p:cNvCxnSpPr/>
            <p:nvPr/>
          </p:nvCxnSpPr>
          <p:spPr bwMode="auto">
            <a:xfrm flipH="1">
              <a:off x="528500" y="2826121"/>
              <a:ext cx="1106101"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4" name="TextBox 190"/>
            <p:cNvSpPr txBox="1"/>
            <p:nvPr/>
          </p:nvSpPr>
          <p:spPr>
            <a:xfrm>
              <a:off x="1096325" y="1574513"/>
              <a:ext cx="505697" cy="30182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2000" i="1" dirty="0" smtClean="0">
                  <a:solidFill>
                    <a:srgbClr val="000000"/>
                  </a:solidFill>
                  <a:latin typeface="Times New Roman" pitchFamily="18" charset="0"/>
                  <a:cs typeface="Times New Roman" pitchFamily="18" charset="0"/>
                </a:rPr>
                <a:t>CBF</a:t>
              </a:r>
              <a:endParaRPr lang="en-US" sz="2000" dirty="0">
                <a:solidFill>
                  <a:srgbClr val="000000"/>
                </a:solidFill>
                <a:latin typeface="Calibri"/>
              </a:endParaRPr>
            </a:p>
          </p:txBody>
        </p:sp>
        <p:cxnSp>
          <p:nvCxnSpPr>
            <p:cNvPr id="275" name="Straight Arrow Connector 274"/>
            <p:cNvCxnSpPr/>
            <p:nvPr/>
          </p:nvCxnSpPr>
          <p:spPr bwMode="auto">
            <a:xfrm flipH="1" flipV="1">
              <a:off x="501612" y="4135037"/>
              <a:ext cx="1720603" cy="10605"/>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6" name="TextBox 229"/>
            <p:cNvSpPr txBox="1"/>
            <p:nvPr/>
          </p:nvSpPr>
          <p:spPr>
            <a:xfrm>
              <a:off x="440162" y="3715435"/>
              <a:ext cx="279572" cy="30182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i="1" dirty="0" smtClean="0">
                  <a:solidFill>
                    <a:srgbClr val="000000"/>
                  </a:solidFill>
                  <a:latin typeface="Times New Roman" pitchFamily="18" charset="0"/>
                  <a:cs typeface="Times New Roman" pitchFamily="18" charset="0"/>
                </a:rPr>
                <a:t>H</a:t>
              </a:r>
              <a:endParaRPr lang="en-US" sz="2000" i="1" dirty="0">
                <a:solidFill>
                  <a:srgbClr val="000000"/>
                </a:solidFill>
                <a:latin typeface="Times New Roman" pitchFamily="18" charset="0"/>
                <a:cs typeface="Times New Roman" pitchFamily="18" charset="0"/>
              </a:endParaRPr>
            </a:p>
          </p:txBody>
        </p:sp>
        <p:sp>
          <p:nvSpPr>
            <p:cNvPr id="277" name="TextBox 232"/>
            <p:cNvSpPr txBox="1"/>
            <p:nvPr/>
          </p:nvSpPr>
          <p:spPr>
            <a:xfrm>
              <a:off x="4143792" y="2057400"/>
              <a:ext cx="537136" cy="53399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r>
                <a:rPr lang="en-US" sz="2000" i="1" dirty="0" smtClean="0">
                  <a:solidFill>
                    <a:srgbClr val="000000"/>
                  </a:solidFill>
                  <a:latin typeface="Times New Roman" pitchFamily="18" charset="0"/>
                  <a:cs typeface="Times New Roman" pitchFamily="18" charset="0"/>
                </a:rPr>
                <a:t>SaO</a:t>
              </a:r>
              <a:r>
                <a:rPr lang="en-US" sz="2000" baseline="-25000" dirty="0" smtClean="0">
                  <a:solidFill>
                    <a:srgbClr val="000000"/>
                  </a:solidFill>
                  <a:latin typeface="Times New Roman" pitchFamily="18" charset="0"/>
                  <a:cs typeface="Times New Roman" pitchFamily="18" charset="0"/>
                </a:rPr>
                <a:t>2</a:t>
              </a:r>
              <a:endParaRPr lang="en-US" sz="2000" baseline="-25000" dirty="0" smtClean="0">
                <a:solidFill>
                  <a:srgbClr val="000000"/>
                </a:solidFill>
                <a:latin typeface="Calibri"/>
              </a:endParaRPr>
            </a:p>
            <a:p>
              <a:pPr fontAlgn="base">
                <a:spcBef>
                  <a:spcPct val="0"/>
                </a:spcBef>
                <a:spcAft>
                  <a:spcPct val="0"/>
                </a:spcAft>
                <a:defRPr/>
              </a:pPr>
              <a:r>
                <a:rPr lang="en-US" sz="2000" i="1" dirty="0" smtClean="0">
                  <a:solidFill>
                    <a:srgbClr val="000000"/>
                  </a:solidFill>
                  <a:latin typeface="Times New Roman" pitchFamily="18" charset="0"/>
                  <a:cs typeface="Times New Roman" pitchFamily="18" charset="0"/>
                </a:rPr>
                <a:t>P</a:t>
              </a:r>
              <a:r>
                <a:rPr lang="en-US" sz="2000" i="1" baseline="-25000" dirty="0" smtClean="0">
                  <a:solidFill>
                    <a:srgbClr val="000000"/>
                  </a:solidFill>
                  <a:latin typeface="Times New Roman" pitchFamily="18" charset="0"/>
                  <a:cs typeface="Times New Roman" pitchFamily="18" charset="0"/>
                </a:rPr>
                <a:t>as</a:t>
              </a:r>
              <a:endParaRPr lang="en-US" sz="2000" i="1" dirty="0" smtClean="0">
                <a:solidFill>
                  <a:srgbClr val="000000"/>
                </a:solidFill>
                <a:latin typeface="Times New Roman" pitchFamily="18" charset="0"/>
                <a:cs typeface="Times New Roman" pitchFamily="18" charset="0"/>
              </a:endParaRPr>
            </a:p>
          </p:txBody>
        </p:sp>
        <p:sp>
          <p:nvSpPr>
            <p:cNvPr id="278" name="TextBox 235"/>
            <p:cNvSpPr txBox="1"/>
            <p:nvPr/>
          </p:nvSpPr>
          <p:spPr>
            <a:xfrm>
              <a:off x="4038600" y="3505200"/>
              <a:ext cx="762000" cy="99833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2000" b="1" kern="0" dirty="0" smtClean="0">
                  <a:solidFill>
                    <a:sysClr val="windowText" lastClr="000000"/>
                  </a:solidFill>
                  <a:latin typeface="Calibri"/>
                </a:rPr>
                <a:t>Errors</a:t>
              </a:r>
              <a:r>
                <a:rPr lang="en-US" sz="2000" kern="0" dirty="0" smtClean="0">
                  <a:solidFill>
                    <a:sysClr val="windowText" lastClr="000000"/>
                  </a:solidFill>
                  <a:latin typeface="Calibri"/>
                </a:rPr>
                <a:t>: </a:t>
              </a:r>
            </a:p>
            <a:p>
              <a:pPr>
                <a:defRPr/>
              </a:pPr>
              <a:r>
                <a:rPr lang="en-US" sz="2000" i="1" kern="0" dirty="0" smtClean="0">
                  <a:solidFill>
                    <a:sysClr val="windowText" lastClr="000000"/>
                  </a:solidFill>
                  <a:latin typeface="Times New Roman" pitchFamily="18" charset="0"/>
                  <a:cs typeface="Times New Roman" pitchFamily="18" charset="0"/>
                </a:rPr>
                <a:t>SaO</a:t>
              </a:r>
              <a:r>
                <a:rPr lang="en-US" sz="2000" kern="0" baseline="-25000" dirty="0" smtClean="0">
                  <a:solidFill>
                    <a:sysClr val="windowText" lastClr="000000"/>
                  </a:solidFill>
                  <a:latin typeface="Times New Roman" pitchFamily="18" charset="0"/>
                  <a:cs typeface="Times New Roman" pitchFamily="18" charset="0"/>
                </a:rPr>
                <a:t>2</a:t>
              </a:r>
              <a:r>
                <a:rPr lang="en-US" sz="2000" i="1" kern="0" dirty="0" smtClean="0">
                  <a:solidFill>
                    <a:sysClr val="windowText" lastClr="000000"/>
                  </a:solidFill>
                  <a:latin typeface="Times New Roman" pitchFamily="18" charset="0"/>
                  <a:cs typeface="Times New Roman" pitchFamily="18" charset="0"/>
                </a:rPr>
                <a:t>,</a:t>
              </a:r>
            </a:p>
            <a:p>
              <a:pPr>
                <a:defRPr/>
              </a:pPr>
              <a:r>
                <a:rPr lang="en-US" sz="2000" i="1" kern="0" dirty="0" smtClean="0">
                  <a:solidFill>
                    <a:sysClr val="windowText" lastClr="000000"/>
                  </a:solidFill>
                  <a:latin typeface="Times New Roman" pitchFamily="18" charset="0"/>
                  <a:cs typeface="Times New Roman" pitchFamily="18" charset="0"/>
                </a:rPr>
                <a:t>P</a:t>
              </a:r>
              <a:r>
                <a:rPr lang="en-US" sz="2000" i="1" kern="0" baseline="-25000" dirty="0" smtClean="0">
                  <a:solidFill>
                    <a:sysClr val="windowText" lastClr="000000"/>
                  </a:solidFill>
                  <a:latin typeface="Times New Roman" pitchFamily="18" charset="0"/>
                  <a:cs typeface="Times New Roman" pitchFamily="18" charset="0"/>
                </a:rPr>
                <a:t>as </a:t>
              </a:r>
              <a:r>
                <a:rPr lang="en-US" sz="2000" i="1" kern="0" dirty="0" smtClean="0">
                  <a:solidFill>
                    <a:sysClr val="windowText" lastClr="000000"/>
                  </a:solidFill>
                  <a:latin typeface="Times New Roman" pitchFamily="18" charset="0"/>
                  <a:cs typeface="Times New Roman" pitchFamily="18" charset="0"/>
                </a:rPr>
                <a:t>, </a:t>
              </a:r>
            </a:p>
            <a:p>
              <a:pPr>
                <a:defRPr/>
              </a:pPr>
              <a:r>
                <a:rPr lang="en-US" sz="2000" kern="0" dirty="0" smtClean="0">
                  <a:solidFill>
                    <a:sysClr val="windowText" lastClr="000000"/>
                  </a:solidFill>
                  <a:latin typeface="Times New Roman" pitchFamily="18" charset="0"/>
                  <a:cs typeface="Times New Roman" pitchFamily="18" charset="0"/>
                  <a:sym typeface="Symbol"/>
                </a:rPr>
                <a:t></a:t>
              </a:r>
              <a:r>
                <a:rPr lang="en-US" sz="2000" i="1" kern="0" dirty="0" smtClean="0">
                  <a:solidFill>
                    <a:sysClr val="windowText" lastClr="000000"/>
                  </a:solidFill>
                  <a:latin typeface="Times New Roman" pitchFamily="18" charset="0"/>
                  <a:cs typeface="Times New Roman" pitchFamily="18" charset="0"/>
                  <a:sym typeface="Symbol"/>
                </a:rPr>
                <a:t>O</a:t>
              </a:r>
              <a:r>
                <a:rPr lang="en-US" sz="2000" kern="0" baseline="-25000" dirty="0" smtClean="0">
                  <a:solidFill>
                    <a:sysClr val="windowText" lastClr="000000"/>
                  </a:solidFill>
                  <a:latin typeface="Times New Roman" pitchFamily="18" charset="0"/>
                  <a:cs typeface="Times New Roman" pitchFamily="18" charset="0"/>
                  <a:sym typeface="Symbol"/>
                </a:rPr>
                <a:t>2</a:t>
              </a:r>
              <a:endParaRPr lang="en-US" sz="2000" kern="0" dirty="0">
                <a:solidFill>
                  <a:sysClr val="windowText" lastClr="000000"/>
                </a:solidFill>
                <a:latin typeface="Calibri"/>
              </a:endParaRPr>
            </a:p>
          </p:txBody>
        </p:sp>
        <p:sp>
          <p:nvSpPr>
            <p:cNvPr id="279" name="TextBox 236"/>
            <p:cNvSpPr txBox="1"/>
            <p:nvPr/>
          </p:nvSpPr>
          <p:spPr>
            <a:xfrm>
              <a:off x="144378" y="4551402"/>
              <a:ext cx="909577" cy="53399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2000" b="1" kern="0" dirty="0" smtClean="0">
                  <a:solidFill>
                    <a:sysClr val="windowText" lastClr="000000"/>
                  </a:solidFill>
                  <a:latin typeface="Calibri"/>
                </a:rPr>
                <a:t>Controls</a:t>
              </a:r>
              <a:r>
                <a:rPr lang="en-US" sz="2000" kern="0" dirty="0" smtClean="0">
                  <a:solidFill>
                    <a:sysClr val="windowText" lastClr="000000"/>
                  </a:solidFill>
                  <a:latin typeface="Calibri"/>
                </a:rPr>
                <a:t>: </a:t>
              </a:r>
            </a:p>
            <a:p>
              <a:pPr>
                <a:defRPr/>
              </a:pPr>
              <a:r>
                <a:rPr lang="en-US" sz="2000" i="1" kern="0" dirty="0" smtClean="0">
                  <a:solidFill>
                    <a:srgbClr val="000000"/>
                  </a:solidFill>
                  <a:latin typeface="Times New Roman" pitchFamily="18" charset="0"/>
                  <a:cs typeface="Times New Roman" pitchFamily="18" charset="0"/>
                </a:rPr>
                <a:t>H,     , R</a:t>
              </a:r>
              <a:r>
                <a:rPr lang="en-US" sz="2000" i="1" kern="0" baseline="-25000" dirty="0" smtClean="0">
                  <a:solidFill>
                    <a:srgbClr val="000000"/>
                  </a:solidFill>
                  <a:latin typeface="Times New Roman" pitchFamily="18" charset="0"/>
                  <a:cs typeface="Times New Roman" pitchFamily="18" charset="0"/>
                </a:rPr>
                <a:t>s</a:t>
              </a:r>
              <a:endParaRPr lang="en-US" sz="2000" kern="0" dirty="0">
                <a:solidFill>
                  <a:sysClr val="windowText" lastClr="000000"/>
                </a:solidFill>
                <a:latin typeface="Calibri"/>
              </a:endParaRPr>
            </a:p>
          </p:txBody>
        </p:sp>
        <p:sp>
          <p:nvSpPr>
            <p:cNvPr id="280" name="TextBox 237"/>
            <p:cNvSpPr txBox="1"/>
            <p:nvPr/>
          </p:nvSpPr>
          <p:spPr>
            <a:xfrm>
              <a:off x="92175" y="6306235"/>
              <a:ext cx="1408985" cy="30182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2000" b="1" kern="0" dirty="0" smtClean="0">
                  <a:solidFill>
                    <a:sysClr val="windowText" lastClr="000000"/>
                  </a:solidFill>
                  <a:latin typeface="Calibri"/>
                </a:rPr>
                <a:t>Disturbance: </a:t>
              </a:r>
              <a:r>
                <a:rPr lang="en-US" sz="2000" i="1" kern="0" dirty="0" smtClean="0">
                  <a:solidFill>
                    <a:sysClr val="windowText" lastClr="000000"/>
                  </a:solidFill>
                  <a:latin typeface="Times New Roman" pitchFamily="18" charset="0"/>
                  <a:cs typeface="Times New Roman" pitchFamily="18" charset="0"/>
                </a:rPr>
                <a:t>W</a:t>
              </a:r>
              <a:r>
                <a:rPr lang="en-US" sz="2000" kern="0" dirty="0" smtClean="0">
                  <a:solidFill>
                    <a:sysClr val="windowText" lastClr="000000"/>
                  </a:solidFill>
                  <a:latin typeface="Calibri"/>
                </a:rPr>
                <a:t> </a:t>
              </a:r>
              <a:endParaRPr lang="en-US" sz="2000" kern="0" dirty="0">
                <a:solidFill>
                  <a:sysClr val="windowText" lastClr="000000"/>
                </a:solidFill>
                <a:latin typeface="Calibri"/>
              </a:endParaRPr>
            </a:p>
          </p:txBody>
        </p:sp>
        <p:pic>
          <p:nvPicPr>
            <p:cNvPr id="281" name="Object 15"/>
            <p:cNvPicPr>
              <a:picLocks noChangeAspect="1" noChangeArrowheads="1"/>
            </p:cNvPicPr>
            <p:nvPr/>
          </p:nvPicPr>
          <p:blipFill>
            <a:blip r:embed="rId16" cstate="print"/>
            <a:srcRect/>
            <a:stretch>
              <a:fillRect/>
            </a:stretch>
          </p:blipFill>
          <p:spPr bwMode="auto">
            <a:xfrm>
              <a:off x="487283" y="4809339"/>
              <a:ext cx="181841" cy="228600"/>
            </a:xfrm>
            <a:prstGeom prst="rect">
              <a:avLst/>
            </a:prstGeom>
            <a:noFill/>
          </p:spPr>
        </p:pic>
        <p:sp>
          <p:nvSpPr>
            <p:cNvPr id="282" name="Right Arrow 281"/>
            <p:cNvSpPr/>
            <p:nvPr/>
          </p:nvSpPr>
          <p:spPr bwMode="auto">
            <a:xfrm>
              <a:off x="3962400" y="2456313"/>
              <a:ext cx="430151" cy="51548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2000" b="1" dirty="0" smtClean="0">
                <a:solidFill>
                  <a:srgbClr val="000000"/>
                </a:solidFill>
                <a:latin typeface="Calibri"/>
              </a:endParaRPr>
            </a:p>
          </p:txBody>
        </p:sp>
        <p:sp>
          <p:nvSpPr>
            <p:cNvPr id="283" name="Right Arrow 282"/>
            <p:cNvSpPr/>
            <p:nvPr/>
          </p:nvSpPr>
          <p:spPr bwMode="auto">
            <a:xfrm>
              <a:off x="3651165" y="5555822"/>
              <a:ext cx="430151" cy="38777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2000" b="1" dirty="0" smtClean="0">
                <a:solidFill>
                  <a:srgbClr val="000000"/>
                </a:solidFill>
                <a:latin typeface="Calibri"/>
              </a:endParaRPr>
            </a:p>
          </p:txBody>
        </p:sp>
        <p:grpSp>
          <p:nvGrpSpPr>
            <p:cNvPr id="3" name="Group 283"/>
            <p:cNvGrpSpPr/>
            <p:nvPr/>
          </p:nvGrpSpPr>
          <p:grpSpPr>
            <a:xfrm>
              <a:off x="1293451" y="1639338"/>
              <a:ext cx="2627382" cy="4152007"/>
              <a:chOff x="2963105" y="383225"/>
              <a:chExt cx="3258035" cy="5023097"/>
            </a:xfrm>
            <a:noFill/>
          </p:grpSpPr>
          <p:sp>
            <p:nvSpPr>
              <p:cNvPr id="285" name="Oval 284"/>
              <p:cNvSpPr/>
              <p:nvPr/>
            </p:nvSpPr>
            <p:spPr bwMode="auto">
              <a:xfrm rot="79594">
                <a:off x="4081376" y="3216417"/>
                <a:ext cx="1058227" cy="775909"/>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86" name="Oval 285"/>
              <p:cNvSpPr/>
              <p:nvPr/>
            </p:nvSpPr>
            <p:spPr bwMode="auto">
              <a:xfrm rot="79594">
                <a:off x="5215791" y="4244611"/>
                <a:ext cx="460909" cy="38850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87" name="Oval 286"/>
              <p:cNvSpPr/>
              <p:nvPr/>
            </p:nvSpPr>
            <p:spPr bwMode="auto">
              <a:xfrm rot="79594">
                <a:off x="3626539" y="4248514"/>
                <a:ext cx="373717" cy="385607"/>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88" name="Oval 287"/>
              <p:cNvSpPr/>
              <p:nvPr/>
            </p:nvSpPr>
            <p:spPr bwMode="auto">
              <a:xfrm rot="79594">
                <a:off x="3696787" y="2574184"/>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89" name="Oval 288"/>
              <p:cNvSpPr/>
              <p:nvPr/>
            </p:nvSpPr>
            <p:spPr bwMode="auto">
              <a:xfrm rot="79594">
                <a:off x="5274780" y="2574183"/>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90" name="Oval 289"/>
              <p:cNvSpPr/>
              <p:nvPr/>
            </p:nvSpPr>
            <p:spPr bwMode="auto">
              <a:xfrm rot="79594">
                <a:off x="3696824"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91" name="Oval 290"/>
              <p:cNvSpPr/>
              <p:nvPr/>
            </p:nvSpPr>
            <p:spPr bwMode="auto">
              <a:xfrm rot="79594">
                <a:off x="5291179"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92" name="Oval 291"/>
              <p:cNvSpPr/>
              <p:nvPr/>
            </p:nvSpPr>
            <p:spPr bwMode="auto">
              <a:xfrm rot="79594">
                <a:off x="3620003"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93" name="Oval 292"/>
              <p:cNvSpPr/>
              <p:nvPr/>
            </p:nvSpPr>
            <p:spPr bwMode="auto">
              <a:xfrm rot="79594">
                <a:off x="5256566"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cxnSp>
            <p:nvCxnSpPr>
              <p:cNvPr id="294" name="Straight Arrow Connector 293"/>
              <p:cNvCxnSpPr>
                <a:stCxn id="285" idx="1"/>
                <a:endCxn id="288" idx="4"/>
              </p:cNvCxnSpPr>
              <p:nvPr/>
            </p:nvCxnSpPr>
            <p:spPr bwMode="auto">
              <a:xfrm flipH="1" flipV="1">
                <a:off x="3917432" y="3032964"/>
                <a:ext cx="325369" cy="28849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5" name="Straight Arrow Connector 294"/>
              <p:cNvCxnSpPr>
                <a:stCxn id="288" idx="0"/>
                <a:endCxn id="290" idx="4"/>
              </p:cNvCxnSpPr>
              <p:nvPr/>
            </p:nvCxnSpPr>
            <p:spPr bwMode="auto">
              <a:xfrm flipH="1" flipV="1">
                <a:off x="3917469" y="2253452"/>
                <a:ext cx="10585" cy="320793"/>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6" name="Straight Arrow Connector 295"/>
              <p:cNvCxnSpPr>
                <a:stCxn id="291" idx="4"/>
                <a:endCxn id="289" idx="0"/>
              </p:cNvCxnSpPr>
              <p:nvPr/>
            </p:nvCxnSpPr>
            <p:spPr bwMode="auto">
              <a:xfrm flipH="1">
                <a:off x="5506047" y="2253452"/>
                <a:ext cx="5777" cy="320792"/>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297" name="Straight Arrow Connector 296"/>
              <p:cNvCxnSpPr>
                <a:stCxn id="287" idx="0"/>
                <a:endCxn id="285" idx="3"/>
              </p:cNvCxnSpPr>
              <p:nvPr/>
            </p:nvCxnSpPr>
            <p:spPr bwMode="auto">
              <a:xfrm flipV="1">
                <a:off x="3817862" y="3869962"/>
                <a:ext cx="412237" cy="37860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8" name="Straight Arrow Connector 297"/>
              <p:cNvCxnSpPr>
                <a:stCxn id="292" idx="0"/>
                <a:endCxn id="287" idx="4"/>
              </p:cNvCxnSpPr>
              <p:nvPr/>
            </p:nvCxnSpPr>
            <p:spPr bwMode="auto">
              <a:xfrm flipH="1" flipV="1">
                <a:off x="3808934" y="4634069"/>
                <a:ext cx="4166" cy="31347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9" name="Straight Arrow Connector 298"/>
              <p:cNvCxnSpPr>
                <a:stCxn id="286" idx="4"/>
                <a:endCxn id="293" idx="0"/>
              </p:cNvCxnSpPr>
              <p:nvPr/>
            </p:nvCxnSpPr>
            <p:spPr bwMode="auto">
              <a:xfrm>
                <a:off x="5441749" y="4633060"/>
                <a:ext cx="7914" cy="314483"/>
              </a:xfrm>
              <a:prstGeom prst="straightConnector1">
                <a:avLst/>
              </a:prstGeom>
              <a:grpFill/>
              <a:ln w="57150" cap="flat" cmpd="sng" algn="ctr">
                <a:solidFill>
                  <a:srgbClr val="FF0000"/>
                </a:solidFill>
                <a:prstDash val="solid"/>
                <a:round/>
                <a:headEnd type="none" w="med" len="med"/>
                <a:tailEnd type="triangle" w="med" len="med"/>
              </a:ln>
              <a:effectLst/>
            </p:spPr>
          </p:cxnSp>
          <p:sp>
            <p:nvSpPr>
              <p:cNvPr id="300" name="Oval 299"/>
              <p:cNvSpPr/>
              <p:nvPr/>
            </p:nvSpPr>
            <p:spPr bwMode="auto">
              <a:xfrm rot="79594">
                <a:off x="2963105" y="4217015"/>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301" name="Oval 300"/>
              <p:cNvSpPr/>
              <p:nvPr/>
            </p:nvSpPr>
            <p:spPr bwMode="auto">
              <a:xfrm rot="79594">
                <a:off x="5845569" y="4203877"/>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cxnSp>
            <p:nvCxnSpPr>
              <p:cNvPr id="302" name="AutoShape 28"/>
              <p:cNvCxnSpPr>
                <a:cxnSpLocks noChangeShapeType="1"/>
                <a:stCxn id="264" idx="3"/>
                <a:endCxn id="305" idx="6"/>
              </p:cNvCxnSpPr>
              <p:nvPr/>
            </p:nvCxnSpPr>
            <p:spPr bwMode="auto">
              <a:xfrm flipH="1" flipV="1">
                <a:off x="5138522" y="1056130"/>
                <a:ext cx="862490" cy="3389664"/>
              </a:xfrm>
              <a:prstGeom prst="bentConnector3">
                <a:avLst>
                  <a:gd name="adj1" fmla="val -32867"/>
                </a:avLst>
              </a:prstGeom>
              <a:grpFill/>
              <a:ln w="57150" algn="ctr">
                <a:solidFill>
                  <a:srgbClr val="FF0000"/>
                </a:solidFill>
                <a:miter lim="800000"/>
                <a:headEnd/>
                <a:tailEnd type="triangle" w="med" len="med"/>
              </a:ln>
              <a:effectLst>
                <a:outerShdw dist="38100" dir="3000000" rotWithShape="0">
                  <a:srgbClr val="000000">
                    <a:alpha val="34999"/>
                  </a:srgbClr>
                </a:outerShdw>
              </a:effectLst>
            </p:spPr>
          </p:cxnSp>
          <p:cxnSp>
            <p:nvCxnSpPr>
              <p:cNvPr id="303" name="AutoShape 26"/>
              <p:cNvCxnSpPr>
                <a:cxnSpLocks noChangeShapeType="1"/>
                <a:stCxn id="304" idx="2"/>
                <a:endCxn id="263" idx="1"/>
              </p:cNvCxnSpPr>
              <p:nvPr/>
            </p:nvCxnSpPr>
            <p:spPr bwMode="auto">
              <a:xfrm rot="10800000" flipV="1">
                <a:off x="3116457" y="1057450"/>
                <a:ext cx="1108104" cy="3392311"/>
              </a:xfrm>
              <a:prstGeom prst="bentConnector3">
                <a:avLst>
                  <a:gd name="adj1" fmla="val 125582"/>
                </a:avLst>
              </a:prstGeom>
              <a:grpFill/>
              <a:ln w="57150" algn="ctr">
                <a:solidFill>
                  <a:srgbClr val="0000CC"/>
                </a:solidFill>
                <a:miter lim="800000"/>
                <a:headEnd/>
                <a:tailEnd type="triangle" w="med" len="med"/>
              </a:ln>
              <a:effectLst>
                <a:outerShdw dist="23000" dir="5400000" rotWithShape="0">
                  <a:srgbClr val="000000">
                    <a:alpha val="34999"/>
                  </a:srgbClr>
                </a:outerShdw>
              </a:effectLst>
            </p:spPr>
          </p:cxnSp>
          <p:sp>
            <p:nvSpPr>
              <p:cNvPr id="304" name="Oval 303"/>
              <p:cNvSpPr/>
              <p:nvPr/>
            </p:nvSpPr>
            <p:spPr bwMode="auto">
              <a:xfrm rot="79594">
                <a:off x="4224510" y="832273"/>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305" name="Oval 304"/>
              <p:cNvSpPr/>
              <p:nvPr/>
            </p:nvSpPr>
            <p:spPr bwMode="auto">
              <a:xfrm rot="79594">
                <a:off x="4763003" y="822468"/>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cxnSp>
            <p:nvCxnSpPr>
              <p:cNvPr id="306" name="Straight Arrow Connector 305"/>
              <p:cNvCxnSpPr>
                <a:stCxn id="289" idx="3"/>
                <a:endCxn id="285" idx="7"/>
              </p:cNvCxnSpPr>
              <p:nvPr/>
            </p:nvCxnSpPr>
            <p:spPr bwMode="auto">
              <a:xfrm flipH="1">
                <a:off x="4990880" y="2962086"/>
                <a:ext cx="346368" cy="37669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7" name="Straight Arrow Connector 306"/>
              <p:cNvCxnSpPr>
                <a:stCxn id="285" idx="5"/>
                <a:endCxn id="286" idx="1"/>
              </p:cNvCxnSpPr>
              <p:nvPr/>
            </p:nvCxnSpPr>
            <p:spPr bwMode="auto">
              <a:xfrm>
                <a:off x="4978178" y="3887285"/>
                <a:ext cx="308336" cy="41048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8" name="Curved Connector 307"/>
              <p:cNvCxnSpPr>
                <a:stCxn id="309" idx="2"/>
                <a:endCxn id="310" idx="2"/>
              </p:cNvCxnSpPr>
              <p:nvPr/>
            </p:nvCxnSpPr>
            <p:spPr bwMode="auto">
              <a:xfrm rot="10800000" flipH="1">
                <a:off x="4116156" y="458779"/>
                <a:ext cx="80337" cy="412398"/>
              </a:xfrm>
              <a:prstGeom prst="curvedConnector3">
                <a:avLst>
                  <a:gd name="adj1" fmla="val -624330"/>
                </a:avLst>
              </a:prstGeom>
              <a:grpFill/>
              <a:ln w="57150" cap="flat" cmpd="sng" algn="ctr">
                <a:solidFill>
                  <a:sysClr val="windowText" lastClr="000000"/>
                </a:solidFill>
                <a:prstDash val="sysDot"/>
                <a:round/>
                <a:headEnd type="none" w="med" len="med"/>
                <a:tailEnd type="triangle" w="med" len="med"/>
              </a:ln>
              <a:effectLst/>
            </p:spPr>
          </p:cxnSp>
          <p:sp>
            <p:nvSpPr>
              <p:cNvPr id="309" name="Oval 308"/>
              <p:cNvSpPr/>
              <p:nvPr/>
            </p:nvSpPr>
            <p:spPr bwMode="auto">
              <a:xfrm rot="40576">
                <a:off x="4116144" y="758444"/>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310" name="Oval 309"/>
              <p:cNvSpPr/>
              <p:nvPr/>
            </p:nvSpPr>
            <p:spPr bwMode="auto">
              <a:xfrm rot="721571">
                <a:off x="4192343" y="383225"/>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grpSp>
        <p:graphicFrame>
          <p:nvGraphicFramePr>
            <p:cNvPr id="311" name="Object 15"/>
            <p:cNvGraphicFramePr>
              <a:graphicFrameLocks noChangeAspect="1"/>
            </p:cNvGraphicFramePr>
            <p:nvPr/>
          </p:nvGraphicFramePr>
          <p:xfrm>
            <a:off x="3573378" y="6017342"/>
            <a:ext cx="1446213" cy="307258"/>
          </p:xfrm>
          <a:graphic>
            <a:graphicData uri="http://schemas.openxmlformats.org/presentationml/2006/ole">
              <p:oleObj spid="_x0000_s3552258" name="Equation" r:id="rId17" imgW="1206360" imgH="228600" progId="Equation.DSMT4">
                <p:embed/>
              </p:oleObj>
            </a:graphicData>
          </a:graphic>
        </p:graphicFrame>
        <p:graphicFrame>
          <p:nvGraphicFramePr>
            <p:cNvPr id="312" name="Object 17"/>
            <p:cNvGraphicFramePr>
              <a:graphicFrameLocks noChangeAspect="1"/>
            </p:cNvGraphicFramePr>
            <p:nvPr/>
          </p:nvGraphicFramePr>
          <p:xfrm>
            <a:off x="76200" y="5410200"/>
            <a:ext cx="1515978" cy="304800"/>
          </p:xfrm>
          <a:graphic>
            <a:graphicData uri="http://schemas.openxmlformats.org/presentationml/2006/ole">
              <p:oleObj spid="_x0000_s3552259" name="Equation" r:id="rId18" imgW="1218960" imgH="228600" progId="Equation.DSMT4">
                <p:embed/>
              </p:oleObj>
            </a:graphicData>
          </a:graphic>
        </p:graphicFrame>
      </p:grpSp>
      <p:sp>
        <p:nvSpPr>
          <p:cNvPr id="150" name="TextBox 149"/>
          <p:cNvSpPr txBox="1"/>
          <p:nvPr/>
        </p:nvSpPr>
        <p:spPr>
          <a:xfrm>
            <a:off x="6781800" y="1941493"/>
            <a:ext cx="2024913" cy="954107"/>
          </a:xfrm>
          <a:prstGeom prst="rect">
            <a:avLst/>
          </a:prstGeom>
          <a:noFill/>
        </p:spPr>
        <p:txBody>
          <a:bodyPr wrap="none" rtlCol="0">
            <a:spAutoFit/>
          </a:bodyPr>
          <a:lstStyle/>
          <a:p>
            <a:r>
              <a:rPr lang="en-US" sz="2800" dirty="0" smtClean="0"/>
              <a:t>Physiology/</a:t>
            </a:r>
          </a:p>
          <a:p>
            <a:r>
              <a:rPr lang="en-US" sz="2800" dirty="0" smtClean="0"/>
              <a:t>Mechanism</a:t>
            </a:r>
            <a:endParaRPr lang="en-US" sz="28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228600" y="533400"/>
            <a:ext cx="5105400" cy="2819400"/>
          </a:xfrm>
        </p:spPr>
        <p:txBody>
          <a:bodyPr/>
          <a:lstStyle/>
          <a:p>
            <a:pPr>
              <a:spcBef>
                <a:spcPts val="0"/>
              </a:spcBef>
            </a:pPr>
            <a:r>
              <a:rPr lang="en-US" b="1" dirty="0" smtClean="0">
                <a:solidFill>
                  <a:srgbClr val="FF0000"/>
                </a:solidFill>
                <a:latin typeface="Arial Black" pitchFamily="34" charset="0"/>
              </a:rPr>
              <a:t>Neuroscience</a:t>
            </a:r>
          </a:p>
          <a:p>
            <a:pPr>
              <a:spcBef>
                <a:spcPts val="0"/>
              </a:spcBef>
            </a:pPr>
            <a:r>
              <a:rPr lang="en-US" b="1" dirty="0" smtClean="0">
                <a:solidFill>
                  <a:srgbClr val="FF0000"/>
                </a:solidFill>
              </a:rPr>
              <a:t>Tech </a:t>
            </a:r>
            <a:r>
              <a:rPr lang="en-US" b="1" dirty="0" smtClean="0">
                <a:solidFill>
                  <a:srgbClr val="FF0000"/>
                </a:solidFill>
              </a:rPr>
              <a:t>nets (Cyber-Phys)</a:t>
            </a:r>
            <a:endParaRPr lang="en-US" b="1" dirty="0" smtClean="0">
              <a:solidFill>
                <a:srgbClr val="FF0000"/>
              </a:solidFill>
            </a:endParaRPr>
          </a:p>
          <a:p>
            <a:pPr>
              <a:spcBef>
                <a:spcPts val="0"/>
              </a:spcBef>
            </a:pPr>
            <a:r>
              <a:rPr lang="en-US" b="1" dirty="0" smtClean="0">
                <a:solidFill>
                  <a:srgbClr val="FF0000"/>
                </a:solidFill>
              </a:rPr>
              <a:t>Cell biology</a:t>
            </a:r>
          </a:p>
          <a:p>
            <a:pPr>
              <a:spcBef>
                <a:spcPts val="0"/>
              </a:spcBef>
            </a:pPr>
            <a:r>
              <a:rPr lang="en-US" dirty="0" err="1" smtClean="0"/>
              <a:t>Smartgrid</a:t>
            </a:r>
            <a:r>
              <a:rPr lang="en-US" dirty="0" smtClean="0"/>
              <a:t>, cyber-phys</a:t>
            </a:r>
          </a:p>
          <a:p>
            <a:pPr>
              <a:spcBef>
                <a:spcPts val="0"/>
              </a:spcBef>
            </a:pPr>
            <a:r>
              <a:rPr lang="en-US" dirty="0" smtClean="0"/>
              <a:t>Medical physiology</a:t>
            </a:r>
          </a:p>
        </p:txBody>
      </p:sp>
      <p:sp>
        <p:nvSpPr>
          <p:cNvPr id="13" name="Content Placeholder 5"/>
          <p:cNvSpPr txBox="1">
            <a:spLocks/>
          </p:cNvSpPr>
          <p:nvPr/>
        </p:nvSpPr>
        <p:spPr bwMode="auto">
          <a:xfrm>
            <a:off x="5029200" y="1981200"/>
            <a:ext cx="4114800" cy="466578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buFont typeface="Arial" pitchFamily="34" charset="0"/>
              <a:buChar char="•"/>
              <a:defRPr/>
            </a:pPr>
            <a:r>
              <a:rPr lang="en-US" sz="2800" kern="0" dirty="0" smtClean="0">
                <a:solidFill>
                  <a:srgbClr val="000000"/>
                </a:solidFill>
              </a:rPr>
              <a:t>Wildfire ecology</a:t>
            </a:r>
          </a:p>
          <a:p>
            <a:pPr marL="342900" indent="-342900">
              <a:buFont typeface="Arial" pitchFamily="34" charset="0"/>
              <a:buChar char="•"/>
              <a:defRPr/>
            </a:pPr>
            <a:r>
              <a:rPr lang="en-US" sz="2800" kern="0" dirty="0" smtClean="0">
                <a:solidFill>
                  <a:srgbClr val="000000"/>
                </a:solidFill>
              </a:rPr>
              <a:t>Earthquakes</a:t>
            </a:r>
          </a:p>
          <a:p>
            <a:pPr marL="342900" indent="-342900">
              <a:buFont typeface="Arial" pitchFamily="34" charset="0"/>
              <a:buChar char="•"/>
              <a:defRPr/>
            </a:pPr>
            <a:r>
              <a:rPr lang="en-US" sz="2800" kern="0" dirty="0" smtClean="0">
                <a:solidFill>
                  <a:srgbClr val="000000"/>
                </a:solidFill>
              </a:rPr>
              <a:t>Lots of aerospace</a:t>
            </a:r>
          </a:p>
          <a:p>
            <a:pPr marL="342900" indent="-342900" fontAlgn="base">
              <a:spcAft>
                <a:spcPct val="0"/>
              </a:spcAft>
              <a:buFontTx/>
              <a:buChar char="•"/>
              <a:defRPr/>
            </a:pPr>
            <a:r>
              <a:rPr lang="en-US" sz="2800" kern="0" dirty="0" smtClean="0">
                <a:solidFill>
                  <a:srgbClr val="000000"/>
                </a:solidFill>
              </a:rPr>
              <a:t>Physics: </a:t>
            </a:r>
          </a:p>
          <a:p>
            <a:pPr marL="742950" lvl="1" indent="-285750" fontAlgn="base">
              <a:spcAft>
                <a:spcPct val="0"/>
              </a:spcAft>
              <a:buFontTx/>
              <a:buChar char="–"/>
              <a:defRPr/>
            </a:pPr>
            <a:r>
              <a:rPr lang="en-US" sz="2800" kern="0" dirty="0" smtClean="0">
                <a:solidFill>
                  <a:srgbClr val="000000"/>
                </a:solidFill>
              </a:rPr>
              <a:t>turbulence, </a:t>
            </a:r>
          </a:p>
          <a:p>
            <a:pPr marL="742950" lvl="1" indent="-285750" fontAlgn="base">
              <a:spcAft>
                <a:spcPct val="0"/>
              </a:spcAft>
              <a:buFontTx/>
              <a:buChar char="–"/>
              <a:defRPr/>
            </a:pPr>
            <a:r>
              <a:rPr lang="en-US" sz="2800" kern="0" dirty="0" smtClean="0">
                <a:solidFill>
                  <a:srgbClr val="000000"/>
                </a:solidFill>
              </a:rPr>
              <a:t>stat </a:t>
            </a:r>
            <a:r>
              <a:rPr lang="en-US" sz="2800" kern="0" dirty="0" err="1" smtClean="0">
                <a:solidFill>
                  <a:srgbClr val="000000"/>
                </a:solidFill>
              </a:rPr>
              <a:t>mech</a:t>
            </a:r>
            <a:r>
              <a:rPr lang="en-US" sz="2800" kern="0" dirty="0" smtClean="0">
                <a:solidFill>
                  <a:srgbClr val="000000"/>
                </a:solidFill>
              </a:rPr>
              <a:t> (QM?)</a:t>
            </a:r>
          </a:p>
          <a:p>
            <a:pPr marL="342900" indent="-342900" fontAlgn="base">
              <a:spcAft>
                <a:spcPct val="0"/>
              </a:spcAft>
              <a:buFontTx/>
              <a:buChar char="•"/>
              <a:defRPr/>
            </a:pPr>
            <a:r>
              <a:rPr lang="en-US" sz="2800" kern="0" dirty="0" smtClean="0">
                <a:solidFill>
                  <a:srgbClr val="000000"/>
                </a:solidFill>
              </a:rPr>
              <a:t>“Toy”: </a:t>
            </a:r>
          </a:p>
          <a:p>
            <a:pPr marL="742950" lvl="1" indent="-285750" fontAlgn="base">
              <a:spcAft>
                <a:spcPct val="0"/>
              </a:spcAft>
              <a:buFontTx/>
              <a:buChar char="–"/>
              <a:defRPr/>
            </a:pPr>
            <a:r>
              <a:rPr lang="en-US" sz="2800" kern="0" dirty="0" smtClean="0">
                <a:solidFill>
                  <a:srgbClr val="000000"/>
                </a:solidFill>
              </a:rPr>
              <a:t>Lego</a:t>
            </a:r>
          </a:p>
          <a:p>
            <a:pPr marL="742950" lvl="1" indent="-285750" fontAlgn="base">
              <a:spcAft>
                <a:spcPct val="0"/>
              </a:spcAft>
              <a:buFontTx/>
              <a:buChar char="–"/>
              <a:defRPr/>
            </a:pPr>
            <a:r>
              <a:rPr lang="en-US" sz="2800" kern="0" dirty="0" smtClean="0">
                <a:solidFill>
                  <a:srgbClr val="000000"/>
                </a:solidFill>
              </a:rPr>
              <a:t>clothing, fashion</a:t>
            </a:r>
          </a:p>
          <a:p>
            <a:pPr marL="342900" indent="-342900" fontAlgn="base">
              <a:spcAft>
                <a:spcPct val="0"/>
              </a:spcAft>
              <a:buFontTx/>
              <a:buChar char="•"/>
              <a:defRPr/>
            </a:pPr>
            <a:r>
              <a:rPr lang="en-US" sz="2800" kern="0" dirty="0" smtClean="0">
                <a:solidFill>
                  <a:srgbClr val="000000"/>
                </a:solidFill>
              </a:rPr>
              <a:t>Buildings, cities</a:t>
            </a:r>
          </a:p>
          <a:p>
            <a:pPr marL="342900" indent="-342900">
              <a:buFont typeface="Arial" pitchFamily="34" charset="0"/>
              <a:buChar char="•"/>
              <a:defRPr/>
            </a:pPr>
            <a:r>
              <a:rPr lang="en-US" sz="2800" dirty="0" smtClean="0">
                <a:solidFill>
                  <a:srgbClr val="FF0000"/>
                </a:solidFill>
                <a:latin typeface="Arial Black" pitchFamily="34" charset="0"/>
              </a:rPr>
              <a:t>S</a:t>
            </a:r>
            <a:r>
              <a:rPr lang="en-US" sz="2800" dirty="0" smtClean="0">
                <a:solidFill>
                  <a:srgbClr val="00B0F0"/>
                </a:solidFill>
                <a:latin typeface="Arial Black" pitchFamily="34" charset="0"/>
              </a:rPr>
              <a:t>y</a:t>
            </a:r>
            <a:r>
              <a:rPr lang="en-US" sz="2800" dirty="0" smtClean="0">
                <a:solidFill>
                  <a:prstClr val="black"/>
                </a:solidFill>
                <a:latin typeface="Arial Black" pitchFamily="34" charset="0"/>
              </a:rPr>
              <a:t>n</a:t>
            </a:r>
            <a:r>
              <a:rPr lang="en-US" sz="2800" dirty="0" smtClean="0">
                <a:solidFill>
                  <a:srgbClr val="00B050"/>
                </a:solidFill>
                <a:latin typeface="Arial Black" pitchFamily="34" charset="0"/>
              </a:rPr>
              <a:t>e</a:t>
            </a:r>
            <a:r>
              <a:rPr lang="en-US" sz="2800" dirty="0" smtClean="0">
                <a:solidFill>
                  <a:srgbClr val="FF0000"/>
                </a:solidFill>
                <a:latin typeface="Arial Black" pitchFamily="34" charset="0"/>
              </a:rPr>
              <a:t>s</a:t>
            </a:r>
            <a:r>
              <a:rPr lang="en-US" sz="2800" dirty="0" smtClean="0">
                <a:solidFill>
                  <a:srgbClr val="7030A0"/>
                </a:solidFill>
                <a:latin typeface="Arial Black" pitchFamily="34" charset="0"/>
              </a:rPr>
              <a:t>t</a:t>
            </a:r>
            <a:r>
              <a:rPr lang="en-US" sz="2800" dirty="0" smtClean="0">
                <a:solidFill>
                  <a:srgbClr val="FFC000"/>
                </a:solidFill>
                <a:latin typeface="Arial Black" pitchFamily="34" charset="0"/>
              </a:rPr>
              <a:t>h</a:t>
            </a:r>
            <a:r>
              <a:rPr lang="en-US" sz="2800" dirty="0" smtClean="0">
                <a:solidFill>
                  <a:srgbClr val="00B050"/>
                </a:solidFill>
                <a:latin typeface="Arial Black" pitchFamily="34" charset="0"/>
              </a:rPr>
              <a:t>e</a:t>
            </a:r>
            <a:r>
              <a:rPr lang="en-US" sz="2800" dirty="0" smtClean="0">
                <a:solidFill>
                  <a:srgbClr val="FF0000"/>
                </a:solidFill>
                <a:latin typeface="Arial Black" pitchFamily="34" charset="0"/>
              </a:rPr>
              <a:t>s</a:t>
            </a:r>
            <a:r>
              <a:rPr lang="en-US" sz="2800" dirty="0" smtClean="0">
                <a:solidFill>
                  <a:srgbClr val="002060"/>
                </a:solidFill>
                <a:latin typeface="Arial Black" pitchFamily="34" charset="0"/>
              </a:rPr>
              <a:t>i</a:t>
            </a:r>
            <a:r>
              <a:rPr lang="en-US" sz="2800" dirty="0" smtClean="0">
                <a:solidFill>
                  <a:srgbClr val="C00000"/>
                </a:solidFill>
                <a:latin typeface="Arial Black" pitchFamily="34" charset="0"/>
              </a:rPr>
              <a:t>a</a:t>
            </a:r>
          </a:p>
          <a:p>
            <a:pPr marL="342900" indent="-342900">
              <a:buFont typeface="Arial" pitchFamily="34" charset="0"/>
              <a:buChar char="•"/>
              <a:defRPr/>
            </a:pPr>
            <a:endParaRPr lang="en-US" sz="2800" dirty="0" smtClean="0">
              <a:solidFill>
                <a:prstClr val="black"/>
              </a:solidFill>
              <a:latin typeface="Calibri"/>
            </a:endParaRPr>
          </a:p>
          <a:p>
            <a:pPr marL="742950" lvl="1" indent="-285750" fontAlgn="base">
              <a:spcAft>
                <a:spcPct val="0"/>
              </a:spcAft>
              <a:buFontTx/>
              <a:buChar char="–"/>
              <a:defRPr/>
            </a:pPr>
            <a:endParaRPr lang="en-US" sz="2000" kern="0" dirty="0" smtClean="0">
              <a:solidFill>
                <a:srgbClr val="000000"/>
              </a:solidFill>
            </a:endParaRPr>
          </a:p>
        </p:txBody>
      </p:sp>
      <p:sp>
        <p:nvSpPr>
          <p:cNvPr id="4" name="TextBox 3"/>
          <p:cNvSpPr txBox="1"/>
          <p:nvPr/>
        </p:nvSpPr>
        <p:spPr>
          <a:xfrm>
            <a:off x="5039762" y="152400"/>
            <a:ext cx="3799438" cy="707886"/>
          </a:xfrm>
          <a:prstGeom prst="rect">
            <a:avLst/>
          </a:prstGeom>
          <a:noFill/>
        </p:spPr>
        <p:txBody>
          <a:bodyPr wrap="none" rtlCol="0">
            <a:spAutoFit/>
          </a:bodyPr>
          <a:lstStyle/>
          <a:p>
            <a:r>
              <a:rPr lang="en-US" sz="4000" dirty="0" smtClean="0">
                <a:solidFill>
                  <a:srgbClr val="000000"/>
                </a:solidFill>
                <a:latin typeface="Arial Black" pitchFamily="34" charset="0"/>
              </a:rPr>
              <a:t>Case studies</a:t>
            </a:r>
            <a:endParaRPr lang="en-US" sz="4000" dirty="0">
              <a:solidFill>
                <a:srgbClr val="000000"/>
              </a:solidFill>
              <a:latin typeface="Arial Black" pitchFamily="34" charset="0"/>
            </a:endParaRPr>
          </a:p>
        </p:txBody>
      </p:sp>
      <p:grpSp>
        <p:nvGrpSpPr>
          <p:cNvPr id="2" name="Group 3"/>
          <p:cNvGrpSpPr/>
          <p:nvPr/>
        </p:nvGrpSpPr>
        <p:grpSpPr>
          <a:xfrm>
            <a:off x="609600" y="3875120"/>
            <a:ext cx="2743200" cy="2982880"/>
            <a:chOff x="533400" y="671761"/>
            <a:chExt cx="4270100" cy="4643189"/>
          </a:xfrm>
        </p:grpSpPr>
        <p:cxnSp>
          <p:nvCxnSpPr>
            <p:cNvPr id="7" name="Straight Connector 6"/>
            <p:cNvCxnSpPr>
              <a:endCxn id="9" idx="2"/>
            </p:cNvCxnSpPr>
            <p:nvPr/>
          </p:nvCxnSpPr>
          <p:spPr bwMode="auto">
            <a:xfrm flipV="1">
              <a:off x="2133600" y="1716614"/>
              <a:ext cx="880170" cy="2550586"/>
            </a:xfrm>
            <a:prstGeom prst="line">
              <a:avLst/>
            </a:prstGeom>
            <a:solidFill>
              <a:schemeClr val="accent1"/>
            </a:solidFill>
            <a:ln w="76200" cap="flat" cmpd="sng" algn="ctr">
              <a:solidFill>
                <a:schemeClr val="tx1"/>
              </a:solidFill>
              <a:prstDash val="solid"/>
              <a:round/>
              <a:headEnd type="none" w="med" len="med"/>
              <a:tailEnd type="none" w="med" len="med"/>
            </a:ln>
            <a:effectLst/>
          </p:spPr>
        </p:cxnSp>
        <p:pic>
          <p:nvPicPr>
            <p:cNvPr id="8" name="Picture 2" descr="http://lostandforgotten.files.wordpress.com/2011/07/3636_picture_of_an_angry_old_man_waving_his_cane.pn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533400" y="1981200"/>
              <a:ext cx="2533650" cy="3333750"/>
            </a:xfrm>
            <a:prstGeom prst="rect">
              <a:avLst/>
            </a:prstGeom>
            <a:noFill/>
          </p:spPr>
        </p:pic>
        <p:sp>
          <p:nvSpPr>
            <p:cNvPr id="9" name="Rectangle 8"/>
            <p:cNvSpPr/>
            <p:nvPr/>
          </p:nvSpPr>
          <p:spPr bwMode="auto">
            <a:xfrm rot="989572">
              <a:off x="1526900" y="671761"/>
              <a:ext cx="3276600" cy="1066800"/>
            </a:xfrm>
            <a:prstGeom prst="rect">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eaLnBrk="0" fontAlgn="base" hangingPunct="0">
                <a:spcBef>
                  <a:spcPct val="0"/>
                </a:spcBef>
                <a:spcAft>
                  <a:spcPct val="0"/>
                </a:spcAft>
              </a:pPr>
              <a:r>
                <a:rPr lang="en-US" dirty="0" smtClean="0">
                  <a:solidFill>
                    <a:srgbClr val="000000"/>
                  </a:solidFill>
                  <a:latin typeface="Arial Black" pitchFamily="34" charset="0"/>
                </a:rPr>
                <a:t>Fundamentals!</a:t>
              </a:r>
            </a:p>
          </p:txBody>
        </p:sp>
      </p:grpSp>
      <p:sp>
        <p:nvSpPr>
          <p:cNvPr id="10" name="Oval 9"/>
          <p:cNvSpPr/>
          <p:nvPr/>
        </p:nvSpPr>
        <p:spPr bwMode="auto">
          <a:xfrm>
            <a:off x="1828800" y="6096000"/>
            <a:ext cx="2819400" cy="762000"/>
          </a:xfrm>
          <a:prstGeom prst="ellipse">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000" smtClean="0">
              <a:solidFill>
                <a:srgbClr val="000000"/>
              </a:solidFill>
              <a:latin typeface="Times New Roman" pitchFamily="18" charset="0"/>
            </a:endParaRPr>
          </a:p>
        </p:txBody>
      </p:sp>
      <p:sp>
        <p:nvSpPr>
          <p:cNvPr id="11" name="TextBox 10"/>
          <p:cNvSpPr txBox="1"/>
          <p:nvPr/>
        </p:nvSpPr>
        <p:spPr>
          <a:xfrm>
            <a:off x="2590800" y="5486400"/>
            <a:ext cx="988412" cy="461665"/>
          </a:xfrm>
          <a:prstGeom prst="rect">
            <a:avLst/>
          </a:prstGeom>
          <a:noFill/>
        </p:spPr>
        <p:txBody>
          <a:bodyPr wrap="none" rtlCol="0">
            <a:spAutoFit/>
          </a:bodyPr>
          <a:lstStyle/>
          <a:p>
            <a:r>
              <a:rPr lang="en-US" sz="2400" dirty="0" smtClean="0">
                <a:solidFill>
                  <a:srgbClr val="000000"/>
                </a:solidFill>
              </a:rPr>
              <a:t>A rant</a:t>
            </a:r>
            <a:endParaRPr lang="en-US" sz="2400" dirty="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afterEffect">
                                  <p:stCondLst>
                                    <p:cond delay="0"/>
                                  </p:stCondLst>
                                  <p:childTnLst>
                                    <p:animClr clrSpc="rgb">
                                      <p:cBhvr override="childStyle">
                                        <p:cTn id="6" dur="100" fill="hold"/>
                                        <p:tgtEl>
                                          <p:spTgt spid="2"/>
                                        </p:tgtEl>
                                        <p:attrNameLst>
                                          <p:attrName>style.color</p:attrName>
                                        </p:attrNameLst>
                                      </p:cBhvr>
                                      <p:to>
                                        <a:schemeClr val="accent2"/>
                                      </p:to>
                                    </p:animClr>
                                    <p:animClr clrSpc="rgb">
                                      <p:cBhvr>
                                        <p:cTn id="7" dur="100" fill="hold"/>
                                        <p:tgtEl>
                                          <p:spTgt spid="2"/>
                                        </p:tgtEl>
                                        <p:attrNameLst>
                                          <p:attrName>fillcolor</p:attrName>
                                        </p:attrNameLst>
                                      </p:cBhvr>
                                      <p:to>
                                        <a:schemeClr val="accent2"/>
                                      </p:to>
                                    </p:animClr>
                                    <p:set>
                                      <p:cBhvr>
                                        <p:cTn id="8" dur="100" fill="hold"/>
                                        <p:tgtEl>
                                          <p:spTgt spid="2"/>
                                        </p:tgtEl>
                                        <p:attrNameLst>
                                          <p:attrName>fill.type</p:attrName>
                                        </p:attrNameLst>
                                      </p:cBhvr>
                                      <p:to>
                                        <p:strVal val="solid"/>
                                      </p:to>
                                    </p:set>
                                    <p:set>
                                      <p:cBhvr>
                                        <p:cTn id="9" dur="100" fill="hold"/>
                                        <p:tgtEl>
                                          <p:spTgt spid="2"/>
                                        </p:tgtEl>
                                        <p:attrNameLst>
                                          <p:attrName>fill.on</p:attrName>
                                        </p:attrNameLst>
                                      </p:cBhvr>
                                      <p:to>
                                        <p:strVal val="true"/>
                                      </p:to>
                                    </p:set>
                                    <p:animRot by="120000">
                                      <p:cBhvr>
                                        <p:cTn id="10" dur="100" fill="hold">
                                          <p:stCondLst>
                                            <p:cond delay="0"/>
                                          </p:stCondLst>
                                        </p:cTn>
                                        <p:tgtEl>
                                          <p:spTgt spid="2"/>
                                        </p:tgtEl>
                                        <p:attrNameLst>
                                          <p:attrName>r</p:attrName>
                                        </p:attrNameLst>
                                      </p:cBhvr>
                                    </p:animRot>
                                    <p:animRot by="-240000">
                                      <p:cBhvr>
                                        <p:cTn id="11" dur="200" fill="hold">
                                          <p:stCondLst>
                                            <p:cond delay="200"/>
                                          </p:stCondLst>
                                        </p:cTn>
                                        <p:tgtEl>
                                          <p:spTgt spid="2"/>
                                        </p:tgtEl>
                                        <p:attrNameLst>
                                          <p:attrName>r</p:attrName>
                                        </p:attrNameLst>
                                      </p:cBhvr>
                                    </p:animRot>
                                    <p:animRot by="240000">
                                      <p:cBhvr>
                                        <p:cTn id="12" dur="200" fill="hold">
                                          <p:stCondLst>
                                            <p:cond delay="400"/>
                                          </p:stCondLst>
                                        </p:cTn>
                                        <p:tgtEl>
                                          <p:spTgt spid="2"/>
                                        </p:tgtEl>
                                        <p:attrNameLst>
                                          <p:attrName>r</p:attrName>
                                        </p:attrNameLst>
                                      </p:cBhvr>
                                    </p:animRot>
                                    <p:animRot by="-240000">
                                      <p:cBhvr>
                                        <p:cTn id="13" dur="200" fill="hold">
                                          <p:stCondLst>
                                            <p:cond delay="600"/>
                                          </p:stCondLst>
                                        </p:cTn>
                                        <p:tgtEl>
                                          <p:spTgt spid="2"/>
                                        </p:tgtEl>
                                        <p:attrNameLst>
                                          <p:attrName>r</p:attrName>
                                        </p:attrNameLst>
                                      </p:cBhvr>
                                    </p:animRot>
                                    <p:animRot by="120000">
                                      <p:cBhvr>
                                        <p:cTn id="14"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44562"/>
          </a:xfrm>
        </p:spPr>
        <p:txBody>
          <a:bodyPr/>
          <a:lstStyle/>
          <a:p>
            <a:r>
              <a:rPr lang="en-US" sz="3600" dirty="0" smtClean="0"/>
              <a:t>Architecture case studies comparison</a:t>
            </a:r>
            <a:endParaRPr lang="en-US" sz="3600" dirty="0"/>
          </a:p>
        </p:txBody>
      </p:sp>
      <p:graphicFrame>
        <p:nvGraphicFramePr>
          <p:cNvPr id="4" name="Content Placeholder 3"/>
          <p:cNvGraphicFramePr>
            <a:graphicFrameLocks noGrp="1"/>
          </p:cNvGraphicFramePr>
          <p:nvPr>
            <p:ph idx="1"/>
          </p:nvPr>
        </p:nvGraphicFramePr>
        <p:xfrm>
          <a:off x="457200" y="1158240"/>
          <a:ext cx="8229600" cy="4358640"/>
        </p:xfrm>
        <a:graphic>
          <a:graphicData uri="http://schemas.openxmlformats.org/drawingml/2006/table">
            <a:tbl>
              <a:tblPr firstRow="1" bandRow="1">
                <a:tableStyleId>{2D5ABB26-0587-4C30-8999-92F81FD0307C}</a:tableStyleId>
              </a:tblPr>
              <a:tblGrid>
                <a:gridCol w="3200400"/>
                <a:gridCol w="1905000"/>
                <a:gridCol w="1752600"/>
                <a:gridCol w="1371600"/>
              </a:tblGrid>
              <a:tr h="370840">
                <a:tc>
                  <a:txBody>
                    <a:bodyPr/>
                    <a:lstStyle/>
                    <a:p>
                      <a:pPr algn="ct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smtClean="0"/>
                        <a:t>Bacteria</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smtClean="0"/>
                        <a:t>TechNets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smtClean="0"/>
                        <a:t>Brain</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US" sz="2800" dirty="0" smtClean="0"/>
                        <a:t>Understood?</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sz="3600" b="1" dirty="0" smtClean="0">
                          <a:solidFill>
                            <a:srgbClr val="0070C0"/>
                          </a:solidFill>
                          <a:effectLst>
                            <a:outerShdw blurRad="38100" dist="38100" dir="2700000" algn="tl">
                              <a:srgbClr val="000000">
                                <a:alpha val="43137"/>
                              </a:srgbClr>
                            </a:outerShdw>
                          </a:effectLst>
                          <a:sym typeface="Wingdings"/>
                        </a:rPr>
                        <a:t></a:t>
                      </a:r>
                      <a:endParaRPr lang="en-US" sz="3600" b="1" dirty="0">
                        <a:solidFill>
                          <a:srgbClr val="0070C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US" sz="2800" dirty="0" smtClean="0"/>
                        <a:t>By scientists?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b="1" dirty="0" smtClean="0">
                          <a:solidFill>
                            <a:srgbClr val="0070C0"/>
                          </a:solidFill>
                          <a:effectLst>
                            <a:outerShdw blurRad="38100" dist="38100" dir="2700000" algn="tl">
                              <a:srgbClr val="000000">
                                <a:alpha val="43137"/>
                              </a:srgbClr>
                            </a:outerShdw>
                          </a:effectLst>
                          <a:sym typeface="Wingdings"/>
                        </a:rPr>
                        <a:t></a:t>
                      </a:r>
                      <a:endParaRPr lang="en-US" sz="3600" b="1" dirty="0" smtClean="0">
                        <a:solidFill>
                          <a:srgbClr val="0070C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0070C0"/>
                          </a:solidFill>
                          <a:effectLst>
                            <a:outerShdw blurRad="38100" dist="38100" dir="2700000" algn="tl">
                              <a:srgbClr val="000000">
                                <a:alpha val="43137"/>
                              </a:srgbClr>
                            </a:outerShdw>
                          </a:effectLst>
                          <a:sym typeface="Wingdings"/>
                        </a:rPr>
                        <a:t></a:t>
                      </a:r>
                      <a:endParaRPr lang="en-US" sz="3600" b="1" dirty="0">
                        <a:solidFill>
                          <a:srgbClr val="0070C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US" sz="2800" dirty="0" smtClean="0"/>
                        <a:t>Live</a:t>
                      </a:r>
                      <a:r>
                        <a:rPr lang="en-US" sz="2800" baseline="0" dirty="0" smtClean="0"/>
                        <a:t> demos?!?</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mn-lt"/>
                          <a:ea typeface="+mn-ea"/>
                          <a:cs typeface="+mn-cs"/>
                          <a:sym typeface="Wingdings"/>
                        </a:rPr>
                        <a:t></a:t>
                      </a:r>
                      <a:endParaRPr kumimoji="0" lang="en-US" sz="3600" b="1" i="0"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smtClean="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smtClean="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70840">
                <a:tc>
                  <a:txBody>
                    <a:bodyPr/>
                    <a:lstStyle/>
                    <a:p>
                      <a:pPr algn="ctr"/>
                      <a:r>
                        <a:rPr lang="en-US" sz="2800" dirty="0" smtClean="0"/>
                        <a:t>Who</a:t>
                      </a:r>
                      <a:r>
                        <a:rPr lang="en-US" sz="2800" baseline="0" dirty="0" smtClean="0"/>
                        <a:t> c</a:t>
                      </a:r>
                      <a:r>
                        <a:rPr lang="en-US" sz="2800" dirty="0" smtClean="0"/>
                        <a:t>ares?</a:t>
                      </a:r>
                      <a:endParaRPr lang="en-US" sz="2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0070C0"/>
                          </a:solidFill>
                          <a:effectLst>
                            <a:outerShdw blurRad="38100" dist="38100" dir="2700000" algn="tl">
                              <a:srgbClr val="000000">
                                <a:alpha val="43137"/>
                              </a:srgbClr>
                            </a:outerShdw>
                          </a:effectLst>
                          <a:sym typeface="Wingdings"/>
                        </a:rPr>
                        <a:t></a:t>
                      </a:r>
                      <a:endParaRPr lang="en-US" sz="3600" b="1" dirty="0">
                        <a:solidFill>
                          <a:srgbClr val="0070C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370840">
                <a:tc>
                  <a:txBody>
                    <a:bodyPr/>
                    <a:lstStyle/>
                    <a:p>
                      <a:pPr algn="ctr"/>
                      <a:r>
                        <a:rPr lang="en-US" sz="2800" dirty="0" smtClean="0"/>
                        <a:t>Design quality?</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mn-lt"/>
                          <a:ea typeface="+mn-ea"/>
                          <a:cs typeface="+mn-cs"/>
                          <a:sym typeface="Wingdings"/>
                        </a:rPr>
                        <a:t></a:t>
                      </a:r>
                      <a:endParaRPr kumimoji="0" lang="en-US" sz="3600" b="1" i="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mn-lt"/>
                          <a:ea typeface="+mn-ea"/>
                          <a:cs typeface="+mn-cs"/>
                          <a:sym typeface="Wingdings"/>
                        </a:rPr>
                        <a:t></a:t>
                      </a:r>
                      <a:r>
                        <a:rPr lang="en-US" sz="3600" b="1" dirty="0" smtClean="0">
                          <a:solidFill>
                            <a:srgbClr val="0070C0"/>
                          </a:solidFill>
                          <a:effectLst>
                            <a:outerShdw blurRad="38100" dist="38100" dir="2700000" algn="tl">
                              <a:srgbClr val="000000">
                                <a:alpha val="43137"/>
                              </a:srgbClr>
                            </a:outerShdw>
                          </a:effectLst>
                          <a:sym typeface="Wingdings"/>
                        </a:rPr>
                        <a:t></a:t>
                      </a:r>
                      <a:endParaRPr lang="en-US" sz="3600" b="1" dirty="0" smtClean="0">
                        <a:solidFill>
                          <a:srgbClr val="0070C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mn-lt"/>
                          <a:ea typeface="+mn-ea"/>
                          <a:cs typeface="+mn-cs"/>
                          <a:sym typeface="Wingdings"/>
                        </a:rPr>
                        <a:t></a:t>
                      </a:r>
                      <a:r>
                        <a:rPr kumimoji="0" lang="en-US" sz="3600" b="1" i="0"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mn-lt"/>
                          <a:ea typeface="+mn-ea"/>
                          <a:cs typeface="+mn-cs"/>
                          <a:sym typeface="Wingdings"/>
                        </a:rPr>
                        <a:t></a:t>
                      </a:r>
                      <a:endParaRPr kumimoji="0" lang="en-US" sz="3600" b="1" i="0" u="none" strike="noStrike" kern="1200" cap="none" spc="0" normalizeH="0" baseline="0" noProof="0" dirty="0" smtClean="0">
                        <a:ln>
                          <a:noFill/>
                        </a:ln>
                        <a:solidFill>
                          <a:srgbClr val="0070C0"/>
                        </a:solidFill>
                        <a:effectLst>
                          <a:outerShdw blurRad="38100" dist="38100" dir="2700000" algn="tl">
                            <a:srgbClr val="000000">
                              <a:alpha val="43137"/>
                            </a:srgbClr>
                          </a:outerShdw>
                        </a:effectLst>
                        <a:uLnTx/>
                        <a:uFillTx/>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pPr algn="ctr"/>
                      <a:r>
                        <a:rPr lang="en-US" sz="2800" smtClean="0">
                          <a:sym typeface="Mathematica1"/>
                        </a:rPr>
                        <a:t> </a:t>
                      </a:r>
                      <a:r>
                        <a:rPr lang="en-US" sz="2800" smtClean="0"/>
                        <a:t>Math</a:t>
                      </a:r>
                      <a:r>
                        <a:rPr lang="en-US" sz="2800" dirty="0" smtClean="0"/>
                        <a:t>?</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3600" b="1" dirty="0" smtClean="0">
                          <a:solidFill>
                            <a:srgbClr val="FF0000"/>
                          </a:solidFill>
                          <a:effectLst>
                            <a:outerShdw blurRad="38100" dist="38100" dir="2700000" algn="tl">
                              <a:srgbClr val="000000">
                                <a:alpha val="43137"/>
                              </a:srgbClr>
                            </a:outerShdw>
                          </a:effectLst>
                          <a:sym typeface="Wingdings"/>
                        </a:rPr>
                        <a:t></a:t>
                      </a:r>
                      <a:endParaRPr lang="en-US" sz="3600" b="1" dirty="0">
                        <a:solidFill>
                          <a:srgbClr val="FF000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kumimoji="0" lang="en-US" sz="3600" b="1" i="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mn-lt"/>
                          <a:ea typeface="+mn-ea"/>
                          <a:cs typeface="+mn-cs"/>
                          <a:sym typeface="Wingdings"/>
                        </a:rPr>
                        <a:t></a:t>
                      </a:r>
                      <a:r>
                        <a:rPr lang="en-US" sz="3600" b="1" dirty="0" smtClean="0">
                          <a:solidFill>
                            <a:srgbClr val="0070C0"/>
                          </a:solidFill>
                          <a:effectLst>
                            <a:outerShdw blurRad="38100" dist="38100" dir="2700000" algn="tl">
                              <a:srgbClr val="000000">
                                <a:alpha val="43137"/>
                              </a:srgbClr>
                            </a:outerShdw>
                          </a:effectLst>
                          <a:sym typeface="Wingdings"/>
                        </a:rPr>
                        <a:t></a:t>
                      </a:r>
                      <a:endParaRPr lang="en-US" sz="3600" b="1" dirty="0">
                        <a:solidFill>
                          <a:srgbClr val="0070C0"/>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6" name="Straight Arrow Connector 115"/>
          <p:cNvCxnSpPr>
            <a:stCxn id="27" idx="4"/>
            <a:endCxn id="117" idx="1"/>
          </p:cNvCxnSpPr>
          <p:nvPr/>
        </p:nvCxnSpPr>
        <p:spPr>
          <a:xfrm flipH="1" flipV="1">
            <a:off x="3071108" y="1326767"/>
            <a:ext cx="1044622"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7" name="Hexagon 116"/>
          <p:cNvSpPr/>
          <p:nvPr/>
        </p:nvSpPr>
        <p:spPr>
          <a:xfrm>
            <a:off x="2141124"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sp>
        <p:nvSpPr>
          <p:cNvPr id="118" name="Hexagon 117"/>
          <p:cNvSpPr/>
          <p:nvPr/>
        </p:nvSpPr>
        <p:spPr>
          <a:xfrm>
            <a:off x="5606295"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19" name="Straight Arrow Connector 118"/>
          <p:cNvCxnSpPr>
            <a:stCxn id="118" idx="3"/>
            <a:endCxn id="117" idx="0"/>
          </p:cNvCxnSpPr>
          <p:nvPr/>
        </p:nvCxnSpPr>
        <p:spPr>
          <a:xfrm flipH="1">
            <a:off x="3326600" y="815784"/>
            <a:ext cx="2279695" cy="0"/>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a:stCxn id="27" idx="5"/>
            <a:endCxn id="118" idx="2"/>
          </p:cNvCxnSpPr>
          <p:nvPr/>
        </p:nvCxnSpPr>
        <p:spPr>
          <a:xfrm flipV="1">
            <a:off x="4796610" y="1326767"/>
            <a:ext cx="1065177"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1" name="Hexagon 120"/>
          <p:cNvSpPr/>
          <p:nvPr/>
        </p:nvSpPr>
        <p:spPr>
          <a:xfrm>
            <a:off x="2751949" y="3505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sp>
        <p:nvSpPr>
          <p:cNvPr id="126" name="Hexagon 125"/>
          <p:cNvSpPr/>
          <p:nvPr/>
        </p:nvSpPr>
        <p:spPr>
          <a:xfrm>
            <a:off x="914400" y="28956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27" name="Straight Arrow Connector 126"/>
          <p:cNvCxnSpPr>
            <a:stCxn id="117" idx="2"/>
            <a:endCxn id="126" idx="5"/>
          </p:cNvCxnSpPr>
          <p:nvPr/>
        </p:nvCxnSpPr>
        <p:spPr>
          <a:xfrm flipH="1">
            <a:off x="1844384" y="1326767"/>
            <a:ext cx="552232"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8" name="Hexagon 127"/>
          <p:cNvSpPr/>
          <p:nvPr/>
        </p:nvSpPr>
        <p:spPr>
          <a:xfrm>
            <a:off x="6934200" y="2864233"/>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29" name="Straight Arrow Connector 128"/>
          <p:cNvCxnSpPr>
            <a:stCxn id="118" idx="1"/>
            <a:endCxn id="128" idx="4"/>
          </p:cNvCxnSpPr>
          <p:nvPr/>
        </p:nvCxnSpPr>
        <p:spPr>
          <a:xfrm>
            <a:off x="6536279" y="1326767"/>
            <a:ext cx="653413" cy="1537466"/>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a:stCxn id="41" idx="0"/>
            <a:endCxn id="128" idx="3"/>
          </p:cNvCxnSpPr>
          <p:nvPr/>
        </p:nvCxnSpPr>
        <p:spPr>
          <a:xfrm flipV="1">
            <a:off x="6239651" y="3375217"/>
            <a:ext cx="694549" cy="667212"/>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a:stCxn id="126" idx="0"/>
            <a:endCxn id="121" idx="3"/>
          </p:cNvCxnSpPr>
          <p:nvPr/>
        </p:nvCxnSpPr>
        <p:spPr>
          <a:xfrm>
            <a:off x="2099876" y="3406584"/>
            <a:ext cx="652073" cy="628187"/>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2" name="Hexagon 131"/>
          <p:cNvSpPr/>
          <p:nvPr/>
        </p:nvSpPr>
        <p:spPr>
          <a:xfrm>
            <a:off x="2209800" y="54864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sp>
        <p:nvSpPr>
          <p:cNvPr id="133" name="Hexagon 132"/>
          <p:cNvSpPr/>
          <p:nvPr/>
        </p:nvSpPr>
        <p:spPr>
          <a:xfrm>
            <a:off x="5638800" y="5455033"/>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34" name="Straight Arrow Connector 133"/>
          <p:cNvCxnSpPr>
            <a:stCxn id="133" idx="5"/>
            <a:endCxn id="128" idx="2"/>
          </p:cNvCxnSpPr>
          <p:nvPr/>
        </p:nvCxnSpPr>
        <p:spPr>
          <a:xfrm flipV="1">
            <a:off x="6568784" y="3886200"/>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a:stCxn id="133" idx="3"/>
            <a:endCxn id="132" idx="0"/>
          </p:cNvCxnSpPr>
          <p:nvPr/>
        </p:nvCxnSpPr>
        <p:spPr>
          <a:xfrm flipH="1">
            <a:off x="3395276" y="5966017"/>
            <a:ext cx="2243524" cy="31367"/>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6" name="Straight Arrow Connector 135"/>
          <p:cNvCxnSpPr>
            <a:stCxn id="132" idx="4"/>
            <a:endCxn id="126" idx="1"/>
          </p:cNvCxnSpPr>
          <p:nvPr/>
        </p:nvCxnSpPr>
        <p:spPr>
          <a:xfrm flipH="1" flipV="1">
            <a:off x="1844384" y="3917567"/>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132" idx="5"/>
            <a:endCxn id="121" idx="2"/>
          </p:cNvCxnSpPr>
          <p:nvPr/>
        </p:nvCxnSpPr>
        <p:spPr>
          <a:xfrm flipH="1" flipV="1">
            <a:off x="3016735" y="4564342"/>
            <a:ext cx="123049" cy="922058"/>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a:stCxn id="133" idx="4"/>
            <a:endCxn id="41" idx="1"/>
          </p:cNvCxnSpPr>
          <p:nvPr/>
        </p:nvCxnSpPr>
        <p:spPr>
          <a:xfrm flipV="1">
            <a:off x="5894292" y="4572000"/>
            <a:ext cx="80574" cy="8830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1" name="Hexagon 40"/>
          <p:cNvSpPr/>
          <p:nvPr/>
        </p:nvSpPr>
        <p:spPr>
          <a:xfrm>
            <a:off x="5029200" y="3512858"/>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cxnSp>
        <p:nvCxnSpPr>
          <p:cNvPr id="45" name="Straight Arrow Connector 44"/>
          <p:cNvCxnSpPr>
            <a:stCxn id="121" idx="0"/>
            <a:endCxn id="41" idx="3"/>
          </p:cNvCxnSpPr>
          <p:nvPr/>
        </p:nvCxnSpPr>
        <p:spPr>
          <a:xfrm>
            <a:off x="3962400" y="4034771"/>
            <a:ext cx="1066800" cy="76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
        <p:nvSpPr>
          <p:cNvPr id="48" name="TextBox 47"/>
          <p:cNvSpPr txBox="1"/>
          <p:nvPr/>
        </p:nvSpPr>
        <p:spPr>
          <a:xfrm>
            <a:off x="3810000" y="3200400"/>
            <a:ext cx="1332374" cy="571413"/>
          </a:xfrm>
          <a:prstGeom prst="rect">
            <a:avLst/>
          </a:prstGeom>
          <a:noFill/>
          <a:ln>
            <a:noFill/>
          </a:ln>
        </p:spPr>
        <p:txBody>
          <a:bodyPr wrap="none" lIns="0" rIns="0" rtlCol="0">
            <a:noAutofit/>
          </a:bodyPr>
          <a:lstStyle/>
          <a:p>
            <a:pPr algn="ctr"/>
            <a:r>
              <a:rPr lang="en-US" sz="3600" b="1" dirty="0" smtClean="0">
                <a:solidFill>
                  <a:srgbClr val="0000FF"/>
                </a:solidFill>
                <a:latin typeface="Arial" pitchFamily="34" charset="0"/>
                <a:cs typeface="Arial" pitchFamily="34" charset="0"/>
              </a:rPr>
              <a:t>cyber</a:t>
            </a:r>
            <a:endParaRPr lang="en-US" sz="3600" b="1" dirty="0">
              <a:solidFill>
                <a:srgbClr val="0000FF"/>
              </a:solidFill>
              <a:latin typeface="Arial" pitchFamily="34" charset="0"/>
              <a:cs typeface="Arial" pitchFamily="34" charset="0"/>
            </a:endParaRPr>
          </a:p>
        </p:txBody>
      </p:sp>
      <p:sp>
        <p:nvSpPr>
          <p:cNvPr id="49" name="TextBox 48"/>
          <p:cNvSpPr txBox="1"/>
          <p:nvPr/>
        </p:nvSpPr>
        <p:spPr>
          <a:xfrm>
            <a:off x="2590800" y="1828800"/>
            <a:ext cx="1142825" cy="1126729"/>
          </a:xfrm>
          <a:prstGeom prst="rect">
            <a:avLst/>
          </a:prstGeom>
          <a:noFill/>
          <a:ln w="38100">
            <a:noFill/>
          </a:ln>
        </p:spPr>
        <p:txBody>
          <a:bodyPr wrap="none" lIns="0" rIns="0" rtlCol="0">
            <a:noAutofit/>
          </a:bodyPr>
          <a:lstStyle/>
          <a:p>
            <a:pPr algn="ctr"/>
            <a:r>
              <a:rPr lang="en-US" sz="3600" b="1" dirty="0" smtClean="0">
                <a:solidFill>
                  <a:prstClr val="black"/>
                </a:solidFill>
                <a:latin typeface="Arial" pitchFamily="34" charset="0"/>
                <a:cs typeface="Arial" pitchFamily="34" charset="0"/>
              </a:rPr>
              <a:t>act &amp;</a:t>
            </a:r>
          </a:p>
          <a:p>
            <a:pPr algn="ctr"/>
            <a:r>
              <a:rPr lang="en-US" sz="3600" b="1" dirty="0" smtClean="0">
                <a:solidFill>
                  <a:prstClr val="black"/>
                </a:solidFill>
                <a:latin typeface="Arial" pitchFamily="34" charset="0"/>
                <a:cs typeface="Arial" pitchFamily="34" charset="0"/>
              </a:rPr>
              <a:t>sense</a:t>
            </a:r>
            <a:endParaRPr lang="en-US" sz="3600" b="1" dirty="0">
              <a:solidFill>
                <a:prstClr val="black"/>
              </a:solidFill>
              <a:latin typeface="Arial" pitchFamily="34" charset="0"/>
              <a:cs typeface="Arial" pitchFamily="34" charset="0"/>
            </a:endParaRPr>
          </a:p>
        </p:txBody>
      </p:sp>
      <p:sp>
        <p:nvSpPr>
          <p:cNvPr id="50" name="TextBox 49"/>
          <p:cNvSpPr txBox="1"/>
          <p:nvPr/>
        </p:nvSpPr>
        <p:spPr>
          <a:xfrm>
            <a:off x="3505200" y="228600"/>
            <a:ext cx="1981200" cy="609600"/>
          </a:xfrm>
          <a:prstGeom prst="rect">
            <a:avLst/>
          </a:prstGeom>
          <a:noFill/>
        </p:spPr>
        <p:txBody>
          <a:bodyPr wrap="square" lIns="0" rIns="0" rtlCol="0">
            <a:noAutofit/>
          </a:bodyPr>
          <a:lstStyle/>
          <a:p>
            <a:pPr algn="ctr"/>
            <a:r>
              <a:rPr lang="en-US" sz="3600" b="1" dirty="0" smtClean="0">
                <a:solidFill>
                  <a:srgbClr val="FF0000"/>
                </a:solidFill>
                <a:latin typeface="Arial" pitchFamily="34" charset="0"/>
                <a:cs typeface="Arial" pitchFamily="34" charset="0"/>
              </a:rPr>
              <a:t>physical</a:t>
            </a:r>
            <a:endParaRPr lang="en-US" sz="3600" b="1" dirty="0">
              <a:solidFill>
                <a:srgbClr val="FF0000"/>
              </a:solidFill>
              <a:latin typeface="Arial" pitchFamily="34" charset="0"/>
              <a:cs typeface="Arial" pitchFamily="34" charset="0"/>
            </a:endParaRPr>
          </a:p>
        </p:txBody>
      </p:sp>
      <p:sp>
        <p:nvSpPr>
          <p:cNvPr id="27" name="Hexagon 26"/>
          <p:cNvSpPr/>
          <p:nvPr/>
        </p:nvSpPr>
        <p:spPr>
          <a:xfrm>
            <a:off x="3850944" y="1600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cxnSp>
        <p:nvCxnSpPr>
          <p:cNvPr id="31" name="Straight Arrow Connector 30"/>
          <p:cNvCxnSpPr>
            <a:stCxn id="121" idx="5"/>
            <a:endCxn id="27" idx="2"/>
          </p:cNvCxnSpPr>
          <p:nvPr/>
        </p:nvCxnSpPr>
        <p:spPr>
          <a:xfrm flipV="1">
            <a:off x="3697615" y="2659342"/>
            <a:ext cx="418115" cy="8458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4" name="Straight Arrow Connector 33"/>
          <p:cNvCxnSpPr>
            <a:stCxn id="41" idx="4"/>
            <a:endCxn id="27" idx="1"/>
          </p:cNvCxnSpPr>
          <p:nvPr/>
        </p:nvCxnSpPr>
        <p:spPr>
          <a:xfrm flipH="1" flipV="1">
            <a:off x="4796610" y="2659342"/>
            <a:ext cx="497376" cy="853516"/>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6" name="Straight Arrow Connector 115"/>
          <p:cNvCxnSpPr/>
          <p:nvPr/>
        </p:nvCxnSpPr>
        <p:spPr>
          <a:xfrm flipH="1" flipV="1">
            <a:off x="3071108" y="1326767"/>
            <a:ext cx="1044622" cy="273433"/>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19" name="Straight Arrow Connector 118"/>
          <p:cNvCxnSpPr/>
          <p:nvPr/>
        </p:nvCxnSpPr>
        <p:spPr>
          <a:xfrm flipH="1">
            <a:off x="3326600" y="815784"/>
            <a:ext cx="2279695" cy="0"/>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p:nvPr/>
        </p:nvCxnSpPr>
        <p:spPr>
          <a:xfrm flipV="1">
            <a:off x="4796610" y="1326767"/>
            <a:ext cx="1065177" cy="273433"/>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p:nvPr/>
        </p:nvCxnSpPr>
        <p:spPr>
          <a:xfrm flipH="1">
            <a:off x="1844384" y="1326767"/>
            <a:ext cx="552232" cy="1568833"/>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p:nvPr/>
        </p:nvCxnSpPr>
        <p:spPr>
          <a:xfrm>
            <a:off x="6536279" y="1326767"/>
            <a:ext cx="653413" cy="1537466"/>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p:nvPr/>
        </p:nvCxnSpPr>
        <p:spPr>
          <a:xfrm flipV="1">
            <a:off x="6239651" y="3375217"/>
            <a:ext cx="694549" cy="667212"/>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p:nvPr/>
        </p:nvCxnSpPr>
        <p:spPr>
          <a:xfrm>
            <a:off x="2099876" y="3406584"/>
            <a:ext cx="652073" cy="628187"/>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4" name="Straight Arrow Connector 133"/>
          <p:cNvCxnSpPr/>
          <p:nvPr/>
        </p:nvCxnSpPr>
        <p:spPr>
          <a:xfrm flipV="1">
            <a:off x="6568784" y="3886200"/>
            <a:ext cx="620908" cy="1568833"/>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p:nvPr/>
        </p:nvCxnSpPr>
        <p:spPr>
          <a:xfrm flipH="1">
            <a:off x="3395276" y="5966017"/>
            <a:ext cx="2243524" cy="31367"/>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6" name="Straight Arrow Connector 135"/>
          <p:cNvCxnSpPr/>
          <p:nvPr/>
        </p:nvCxnSpPr>
        <p:spPr>
          <a:xfrm flipH="1" flipV="1">
            <a:off x="1844384" y="3917567"/>
            <a:ext cx="620908" cy="1568833"/>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p:nvPr/>
        </p:nvCxnSpPr>
        <p:spPr>
          <a:xfrm flipH="1" flipV="1">
            <a:off x="3016735" y="4564342"/>
            <a:ext cx="123049" cy="922058"/>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p:nvPr/>
        </p:nvCxnSpPr>
        <p:spPr>
          <a:xfrm flipV="1">
            <a:off x="5894292" y="4572000"/>
            <a:ext cx="80574" cy="883033"/>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3962400" y="4034771"/>
            <a:ext cx="1066800" cy="7658"/>
          </a:xfrm>
          <a:prstGeom prst="straightConnector1">
            <a:avLst/>
          </a:prstGeom>
          <a:solidFill>
            <a:schemeClr val="bg1"/>
          </a:solidFill>
          <a:ln w="76200">
            <a:solidFill>
              <a:srgbClr val="0000FF"/>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cxnSp>
        <p:nvCxnSpPr>
          <p:cNvPr id="31" name="Straight Arrow Connector 30"/>
          <p:cNvCxnSpPr/>
          <p:nvPr/>
        </p:nvCxnSpPr>
        <p:spPr>
          <a:xfrm flipV="1">
            <a:off x="3697615" y="2659342"/>
            <a:ext cx="418115" cy="845858"/>
          </a:xfrm>
          <a:prstGeom prst="straightConnector1">
            <a:avLst/>
          </a:prstGeom>
          <a:solidFill>
            <a:schemeClr val="bg1"/>
          </a:solidFill>
          <a:ln w="76200">
            <a:solidFill>
              <a:srgbClr val="0000FF"/>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cxnSp>
        <p:nvCxnSpPr>
          <p:cNvPr id="34" name="Straight Arrow Connector 33"/>
          <p:cNvCxnSpPr/>
          <p:nvPr/>
        </p:nvCxnSpPr>
        <p:spPr>
          <a:xfrm flipH="1" flipV="1">
            <a:off x="4796610" y="2659342"/>
            <a:ext cx="497376" cy="853516"/>
          </a:xfrm>
          <a:prstGeom prst="straightConnector1">
            <a:avLst/>
          </a:prstGeom>
          <a:solidFill>
            <a:schemeClr val="bg1"/>
          </a:solidFill>
          <a:ln w="76200">
            <a:solidFill>
              <a:srgbClr val="0000FF"/>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sp>
        <p:nvSpPr>
          <p:cNvPr id="46" name="TextBox 45"/>
          <p:cNvSpPr txBox="1"/>
          <p:nvPr/>
        </p:nvSpPr>
        <p:spPr>
          <a:xfrm>
            <a:off x="3532763" y="4611469"/>
            <a:ext cx="1877437" cy="646331"/>
          </a:xfrm>
          <a:prstGeom prst="rect">
            <a:avLst/>
          </a:prstGeom>
          <a:noFill/>
        </p:spPr>
        <p:txBody>
          <a:bodyPr wrap="none" rtlCol="0">
            <a:spAutoFit/>
          </a:bodyPr>
          <a:lstStyle/>
          <a:p>
            <a:r>
              <a:rPr lang="en-US" sz="3600" b="1" dirty="0" smtClean="0">
                <a:solidFill>
                  <a:srgbClr val="008000"/>
                </a:solidFill>
                <a:latin typeface="Arial Black" pitchFamily="34" charset="0"/>
              </a:rPr>
              <a:t>Delays</a:t>
            </a:r>
            <a:endParaRPr lang="en-US" sz="3600" b="1" dirty="0">
              <a:solidFill>
                <a:srgbClr val="008000"/>
              </a:solidFill>
              <a:latin typeface="Arial Black" pitchFamily="34" charset="0"/>
            </a:endParaRPr>
          </a:p>
        </p:txBody>
      </p:sp>
      <p:sp>
        <p:nvSpPr>
          <p:cNvPr id="47" name="TextBox 46"/>
          <p:cNvSpPr txBox="1"/>
          <p:nvPr/>
        </p:nvSpPr>
        <p:spPr>
          <a:xfrm>
            <a:off x="2514600" y="6211669"/>
            <a:ext cx="4031873" cy="646331"/>
          </a:xfrm>
          <a:prstGeom prst="rect">
            <a:avLst/>
          </a:prstGeom>
          <a:noFill/>
        </p:spPr>
        <p:txBody>
          <a:bodyPr wrap="none" rtlCol="0">
            <a:spAutoFit/>
          </a:bodyPr>
          <a:lstStyle/>
          <a:p>
            <a:r>
              <a:rPr lang="en-US" sz="3600" b="1" dirty="0" smtClean="0">
                <a:solidFill>
                  <a:srgbClr val="008000"/>
                </a:solidFill>
                <a:latin typeface="Arial Black" pitchFamily="34" charset="0"/>
              </a:rPr>
              <a:t>(and dynamics)</a:t>
            </a:r>
            <a:endParaRPr lang="en-US" sz="3600" b="1" dirty="0">
              <a:solidFill>
                <a:srgbClr val="008000"/>
              </a:solidFill>
              <a:latin typeface="Arial Black" pitchFamily="34" charset="0"/>
            </a:endParaRP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Hexagon 88"/>
          <p:cNvSpPr/>
          <p:nvPr/>
        </p:nvSpPr>
        <p:spPr>
          <a:xfrm>
            <a:off x="5181600" y="2373392"/>
            <a:ext cx="509721" cy="446008"/>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C</a:t>
            </a:r>
            <a:endParaRPr lang="en-US" sz="2400" b="1" dirty="0">
              <a:solidFill>
                <a:srgbClr val="0000FF"/>
              </a:solidFill>
            </a:endParaRPr>
          </a:p>
        </p:txBody>
      </p:sp>
      <p:cxnSp>
        <p:nvCxnSpPr>
          <p:cNvPr id="90" name="Straight Arrow Connector 89"/>
          <p:cNvCxnSpPr>
            <a:stCxn id="151" idx="4"/>
            <a:endCxn id="91" idx="1"/>
          </p:cNvCxnSpPr>
          <p:nvPr/>
        </p:nvCxnSpPr>
        <p:spPr>
          <a:xfrm flipH="1" flipV="1">
            <a:off x="1702796" y="723688"/>
            <a:ext cx="1609106" cy="1409912"/>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1" name="Hexagon 90"/>
          <p:cNvSpPr/>
          <p:nvPr/>
        </p:nvSpPr>
        <p:spPr>
          <a:xfrm>
            <a:off x="1219200" y="228600"/>
            <a:ext cx="607368" cy="495088"/>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92" name="Hexagon 91"/>
          <p:cNvSpPr/>
          <p:nvPr/>
        </p:nvSpPr>
        <p:spPr>
          <a:xfrm>
            <a:off x="6858000" y="533400"/>
            <a:ext cx="607368" cy="495088"/>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93" name="Straight Arrow Connector 92"/>
          <p:cNvCxnSpPr>
            <a:stCxn id="92" idx="3"/>
            <a:endCxn id="91" idx="0"/>
          </p:cNvCxnSpPr>
          <p:nvPr/>
        </p:nvCxnSpPr>
        <p:spPr>
          <a:xfrm flipH="1" flipV="1">
            <a:off x="1826568" y="476144"/>
            <a:ext cx="5031432" cy="304800"/>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a:stCxn id="89" idx="5"/>
            <a:endCxn id="92" idx="2"/>
          </p:cNvCxnSpPr>
          <p:nvPr/>
        </p:nvCxnSpPr>
        <p:spPr>
          <a:xfrm flipV="1">
            <a:off x="5579819" y="1028488"/>
            <a:ext cx="1401953" cy="1344904"/>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2" name="Hexagon 101"/>
          <p:cNvSpPr/>
          <p:nvPr/>
        </p:nvSpPr>
        <p:spPr>
          <a:xfrm>
            <a:off x="2614479" y="5410200"/>
            <a:ext cx="509721" cy="446008"/>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C</a:t>
            </a:r>
            <a:endParaRPr lang="en-US" sz="2400" b="1" dirty="0">
              <a:solidFill>
                <a:srgbClr val="0000FF"/>
              </a:solidFill>
            </a:endParaRPr>
          </a:p>
        </p:txBody>
      </p:sp>
      <p:sp>
        <p:nvSpPr>
          <p:cNvPr id="104" name="Hexagon 103"/>
          <p:cNvSpPr/>
          <p:nvPr/>
        </p:nvSpPr>
        <p:spPr>
          <a:xfrm>
            <a:off x="1470310" y="4461821"/>
            <a:ext cx="509721" cy="446008"/>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C</a:t>
            </a:r>
            <a:endParaRPr lang="en-US" sz="2400" b="1" dirty="0">
              <a:solidFill>
                <a:srgbClr val="0000FF"/>
              </a:solidFill>
            </a:endParaRPr>
          </a:p>
        </p:txBody>
      </p:sp>
      <p:cxnSp>
        <p:nvCxnSpPr>
          <p:cNvPr id="122" name="Straight Arrow Connector 121"/>
          <p:cNvCxnSpPr>
            <a:stCxn id="151" idx="2"/>
            <a:endCxn id="104" idx="5"/>
          </p:cNvCxnSpPr>
          <p:nvPr/>
        </p:nvCxnSpPr>
        <p:spPr>
          <a:xfrm flipH="1">
            <a:off x="1868529" y="2579608"/>
            <a:ext cx="1443373" cy="1882213"/>
          </a:xfrm>
          <a:prstGeom prst="straightConnector1">
            <a:avLst/>
          </a:prstGeom>
          <a:ln w="2413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3" name="Straight Arrow Connector 122"/>
          <p:cNvCxnSpPr>
            <a:stCxn id="89" idx="1"/>
            <a:endCxn id="153" idx="4"/>
          </p:cNvCxnSpPr>
          <p:nvPr/>
        </p:nvCxnSpPr>
        <p:spPr>
          <a:xfrm>
            <a:off x="5579819" y="2819400"/>
            <a:ext cx="475283" cy="495512"/>
          </a:xfrm>
          <a:prstGeom prst="straightConnector1">
            <a:avLst/>
          </a:prstGeom>
          <a:ln w="762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4" name="Straight Arrow Connector 123"/>
          <p:cNvCxnSpPr>
            <a:stCxn id="104" idx="1"/>
            <a:endCxn id="152" idx="4"/>
          </p:cNvCxnSpPr>
          <p:nvPr/>
        </p:nvCxnSpPr>
        <p:spPr>
          <a:xfrm>
            <a:off x="1868529" y="4907829"/>
            <a:ext cx="71773" cy="208763"/>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5" name="Hexagon 124"/>
          <p:cNvSpPr/>
          <p:nvPr/>
        </p:nvSpPr>
        <p:spPr>
          <a:xfrm>
            <a:off x="533400" y="4461821"/>
            <a:ext cx="607368" cy="495088"/>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139" name="Straight Arrow Connector 138"/>
          <p:cNvCxnSpPr>
            <a:stCxn id="91" idx="2"/>
            <a:endCxn id="125" idx="5"/>
          </p:cNvCxnSpPr>
          <p:nvPr/>
        </p:nvCxnSpPr>
        <p:spPr>
          <a:xfrm flipH="1">
            <a:off x="1016996" y="723688"/>
            <a:ext cx="325976" cy="3738133"/>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40" name="Hexagon 139"/>
          <p:cNvSpPr/>
          <p:nvPr/>
        </p:nvSpPr>
        <p:spPr>
          <a:xfrm>
            <a:off x="8229600" y="4038600"/>
            <a:ext cx="607366" cy="495088"/>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141" name="Straight Arrow Connector 140"/>
          <p:cNvCxnSpPr>
            <a:stCxn id="92" idx="1"/>
            <a:endCxn id="140" idx="4"/>
          </p:cNvCxnSpPr>
          <p:nvPr/>
        </p:nvCxnSpPr>
        <p:spPr>
          <a:xfrm>
            <a:off x="7341596" y="1028488"/>
            <a:ext cx="1011776" cy="3010112"/>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a:stCxn id="153" idx="0"/>
            <a:endCxn id="140" idx="3"/>
          </p:cNvCxnSpPr>
          <p:nvPr/>
        </p:nvCxnSpPr>
        <p:spPr>
          <a:xfrm>
            <a:off x="6453321" y="3537916"/>
            <a:ext cx="1776279" cy="748228"/>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125" idx="0"/>
            <a:endCxn id="104" idx="3"/>
          </p:cNvCxnSpPr>
          <p:nvPr/>
        </p:nvCxnSpPr>
        <p:spPr>
          <a:xfrm flipV="1">
            <a:off x="1140766" y="4684827"/>
            <a:ext cx="329542" cy="24540"/>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44" name="Hexagon 143"/>
          <p:cNvSpPr/>
          <p:nvPr/>
        </p:nvSpPr>
        <p:spPr>
          <a:xfrm>
            <a:off x="914400" y="5600912"/>
            <a:ext cx="607366" cy="495088"/>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145" name="Hexagon 144"/>
          <p:cNvSpPr/>
          <p:nvPr/>
        </p:nvSpPr>
        <p:spPr>
          <a:xfrm>
            <a:off x="2133600" y="6096000"/>
            <a:ext cx="607366" cy="495088"/>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146" name="Straight Arrow Connector 145"/>
          <p:cNvCxnSpPr>
            <a:stCxn id="145" idx="0"/>
            <a:endCxn id="140" idx="2"/>
          </p:cNvCxnSpPr>
          <p:nvPr/>
        </p:nvCxnSpPr>
        <p:spPr>
          <a:xfrm flipV="1">
            <a:off x="2740966" y="4533688"/>
            <a:ext cx="5612406" cy="1809856"/>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7" name="Straight Arrow Connector 146"/>
          <p:cNvCxnSpPr>
            <a:stCxn id="145" idx="3"/>
            <a:endCxn id="144" idx="1"/>
          </p:cNvCxnSpPr>
          <p:nvPr/>
        </p:nvCxnSpPr>
        <p:spPr>
          <a:xfrm flipH="1" flipV="1">
            <a:off x="1397994" y="6096000"/>
            <a:ext cx="735606" cy="247544"/>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8" name="Straight Arrow Connector 147"/>
          <p:cNvCxnSpPr>
            <a:stCxn id="144" idx="4"/>
            <a:endCxn id="125" idx="1"/>
          </p:cNvCxnSpPr>
          <p:nvPr/>
        </p:nvCxnSpPr>
        <p:spPr>
          <a:xfrm flipH="1" flipV="1">
            <a:off x="1016996" y="4956909"/>
            <a:ext cx="21176" cy="644003"/>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9" name="Straight Arrow Connector 148"/>
          <p:cNvCxnSpPr>
            <a:stCxn id="144" idx="5"/>
            <a:endCxn id="152" idx="3"/>
          </p:cNvCxnSpPr>
          <p:nvPr/>
        </p:nvCxnSpPr>
        <p:spPr>
          <a:xfrm flipV="1">
            <a:off x="1397994" y="5339596"/>
            <a:ext cx="430806" cy="261316"/>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0" name="Straight Arrow Connector 149"/>
          <p:cNvCxnSpPr>
            <a:stCxn id="145" idx="5"/>
            <a:endCxn id="102" idx="2"/>
          </p:cNvCxnSpPr>
          <p:nvPr/>
        </p:nvCxnSpPr>
        <p:spPr>
          <a:xfrm flipV="1">
            <a:off x="2617194" y="5856208"/>
            <a:ext cx="108787" cy="239792"/>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1" name="Hexagon 150"/>
          <p:cNvSpPr/>
          <p:nvPr/>
        </p:nvSpPr>
        <p:spPr>
          <a:xfrm>
            <a:off x="3200400" y="2133600"/>
            <a:ext cx="509721" cy="446008"/>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C</a:t>
            </a:r>
            <a:endParaRPr lang="en-US" sz="2400" b="1" dirty="0">
              <a:solidFill>
                <a:srgbClr val="0000FF"/>
              </a:solidFill>
            </a:endParaRPr>
          </a:p>
        </p:txBody>
      </p:sp>
      <p:sp>
        <p:nvSpPr>
          <p:cNvPr id="152" name="Hexagon 151"/>
          <p:cNvSpPr/>
          <p:nvPr/>
        </p:nvSpPr>
        <p:spPr>
          <a:xfrm>
            <a:off x="1828800" y="5116592"/>
            <a:ext cx="509721" cy="446008"/>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C</a:t>
            </a:r>
            <a:endParaRPr lang="en-US" sz="2400" b="1" dirty="0">
              <a:solidFill>
                <a:srgbClr val="0000FF"/>
              </a:solidFill>
            </a:endParaRPr>
          </a:p>
        </p:txBody>
      </p:sp>
      <p:sp>
        <p:nvSpPr>
          <p:cNvPr id="153" name="Hexagon 152"/>
          <p:cNvSpPr/>
          <p:nvPr/>
        </p:nvSpPr>
        <p:spPr>
          <a:xfrm>
            <a:off x="5943600" y="3314912"/>
            <a:ext cx="509721" cy="446008"/>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C</a:t>
            </a:r>
            <a:endParaRPr lang="en-US" sz="2400" b="1" dirty="0">
              <a:solidFill>
                <a:srgbClr val="0000FF"/>
              </a:solidFill>
            </a:endParaRPr>
          </a:p>
        </p:txBody>
      </p:sp>
      <p:cxnSp>
        <p:nvCxnSpPr>
          <p:cNvPr id="155" name="Straight Arrow Connector 154"/>
          <p:cNvCxnSpPr>
            <a:stCxn id="89" idx="3"/>
            <a:endCxn id="151" idx="0"/>
          </p:cNvCxnSpPr>
          <p:nvPr/>
        </p:nvCxnSpPr>
        <p:spPr>
          <a:xfrm flipH="1" flipV="1">
            <a:off x="3710121" y="2356604"/>
            <a:ext cx="1471479" cy="239792"/>
          </a:xfrm>
          <a:prstGeom prst="straightConnector1">
            <a:avLst/>
          </a:prstGeom>
          <a:ln w="762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7" name="Straight Arrow Connector 156"/>
          <p:cNvCxnSpPr>
            <a:stCxn id="102" idx="5"/>
            <a:endCxn id="153" idx="2"/>
          </p:cNvCxnSpPr>
          <p:nvPr/>
        </p:nvCxnSpPr>
        <p:spPr>
          <a:xfrm flipV="1">
            <a:off x="3012698" y="3760920"/>
            <a:ext cx="3042404" cy="1649280"/>
          </a:xfrm>
          <a:prstGeom prst="straightConnector1">
            <a:avLst/>
          </a:prstGeom>
          <a:ln w="2413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0" name="Straight Arrow Connector 159"/>
          <p:cNvCxnSpPr>
            <a:stCxn id="152" idx="1"/>
            <a:endCxn id="102" idx="3"/>
          </p:cNvCxnSpPr>
          <p:nvPr/>
        </p:nvCxnSpPr>
        <p:spPr>
          <a:xfrm>
            <a:off x="2227019" y="5562600"/>
            <a:ext cx="387460" cy="70604"/>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61" name="TextBox 160"/>
          <p:cNvSpPr txBox="1"/>
          <p:nvPr/>
        </p:nvSpPr>
        <p:spPr>
          <a:xfrm>
            <a:off x="2743200" y="990600"/>
            <a:ext cx="3386055" cy="584775"/>
          </a:xfrm>
          <a:prstGeom prst="rect">
            <a:avLst/>
          </a:prstGeom>
          <a:noFill/>
        </p:spPr>
        <p:txBody>
          <a:bodyPr wrap="none" rtlCol="0">
            <a:spAutoFit/>
          </a:bodyPr>
          <a:lstStyle/>
          <a:p>
            <a:r>
              <a:rPr lang="en-US" sz="3200" dirty="0" smtClean="0">
                <a:solidFill>
                  <a:srgbClr val="000000"/>
                </a:solidFill>
                <a:latin typeface="Arial Black" pitchFamily="34" charset="0"/>
              </a:rPr>
              <a:t>Heterogeneity</a:t>
            </a:r>
            <a:endParaRPr lang="en-US" sz="3200" dirty="0">
              <a:solidFill>
                <a:srgbClr val="000000"/>
              </a:solidFill>
              <a:latin typeface="Arial Black" pitchFamily="34" charset="0"/>
            </a:endParaRPr>
          </a:p>
        </p:txBody>
      </p:sp>
      <p:sp>
        <p:nvSpPr>
          <p:cNvPr id="208" name="TextBox 207"/>
          <p:cNvSpPr txBox="1"/>
          <p:nvPr/>
        </p:nvSpPr>
        <p:spPr>
          <a:xfrm>
            <a:off x="5566802" y="6182380"/>
            <a:ext cx="3150734" cy="523220"/>
          </a:xfrm>
          <a:prstGeom prst="rect">
            <a:avLst/>
          </a:prstGeom>
          <a:noFill/>
        </p:spPr>
        <p:txBody>
          <a:bodyPr wrap="none" rtlCol="0">
            <a:spAutoFit/>
          </a:bodyPr>
          <a:lstStyle/>
          <a:p>
            <a:r>
              <a:rPr lang="en-US" sz="2800" dirty="0" smtClean="0">
                <a:solidFill>
                  <a:srgbClr val="000000"/>
                </a:solidFill>
                <a:latin typeface="Arial Black" pitchFamily="34" charset="0"/>
              </a:rPr>
              <a:t>Fat = low delay</a:t>
            </a:r>
            <a:endParaRPr lang="en-US" sz="2800" dirty="0">
              <a:solidFill>
                <a:srgbClr val="000000"/>
              </a:solidFill>
              <a:latin typeface="Arial Black" pitchFamily="34" charset="0"/>
            </a:endParaRPr>
          </a:p>
        </p:txBody>
      </p:sp>
      <p:cxnSp>
        <p:nvCxnSpPr>
          <p:cNvPr id="209" name="Straight Arrow Connector 208"/>
          <p:cNvCxnSpPr>
            <a:stCxn id="89" idx="2"/>
            <a:endCxn id="152" idx="5"/>
          </p:cNvCxnSpPr>
          <p:nvPr/>
        </p:nvCxnSpPr>
        <p:spPr>
          <a:xfrm flipH="1">
            <a:off x="2227019" y="2819400"/>
            <a:ext cx="3066083" cy="2297192"/>
          </a:xfrm>
          <a:prstGeom prst="straightConnector1">
            <a:avLst/>
          </a:prstGeom>
          <a:ln w="76200">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9"/>
          <p:cNvGrpSpPr/>
          <p:nvPr/>
        </p:nvGrpSpPr>
        <p:grpSpPr>
          <a:xfrm>
            <a:off x="0" y="533400"/>
            <a:ext cx="4065638" cy="5441567"/>
            <a:chOff x="-304800" y="228600"/>
            <a:chExt cx="4691895" cy="6279767"/>
          </a:xfrm>
        </p:grpSpPr>
        <p:cxnSp>
          <p:nvCxnSpPr>
            <p:cNvPr id="116" name="Straight Arrow Connector 115"/>
            <p:cNvCxnSpPr>
              <a:stCxn id="27" idx="4"/>
              <a:endCxn id="117" idx="1"/>
            </p:cNvCxnSpPr>
            <p:nvPr/>
          </p:nvCxnSpPr>
          <p:spPr>
            <a:xfrm flipH="1" flipV="1">
              <a:off x="1851908" y="1326767"/>
              <a:ext cx="1044622"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7" name="Hexagon 116"/>
            <p:cNvSpPr/>
            <p:nvPr/>
          </p:nvSpPr>
          <p:spPr>
            <a:xfrm>
              <a:off x="921924"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19" name="Straight Arrow Connector 118"/>
            <p:cNvCxnSpPr>
              <a:endCxn id="117" idx="0"/>
            </p:cNvCxnSpPr>
            <p:nvPr/>
          </p:nvCxnSpPr>
          <p:spPr>
            <a:xfrm flipH="1">
              <a:off x="2107400" y="815784"/>
              <a:ext cx="2279695" cy="0"/>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1" name="Hexagon 120"/>
            <p:cNvSpPr/>
            <p:nvPr/>
          </p:nvSpPr>
          <p:spPr>
            <a:xfrm>
              <a:off x="1532749" y="3505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sp>
          <p:nvSpPr>
            <p:cNvPr id="126" name="Hexagon 125"/>
            <p:cNvSpPr/>
            <p:nvPr/>
          </p:nvSpPr>
          <p:spPr>
            <a:xfrm>
              <a:off x="-304800" y="28956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27" name="Straight Arrow Connector 126"/>
            <p:cNvCxnSpPr>
              <a:stCxn id="117" idx="2"/>
              <a:endCxn id="126" idx="5"/>
            </p:cNvCxnSpPr>
            <p:nvPr/>
          </p:nvCxnSpPr>
          <p:spPr>
            <a:xfrm flipH="1">
              <a:off x="625184" y="1326767"/>
              <a:ext cx="552232"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a:stCxn id="126" idx="0"/>
              <a:endCxn id="121" idx="3"/>
            </p:cNvCxnSpPr>
            <p:nvPr/>
          </p:nvCxnSpPr>
          <p:spPr>
            <a:xfrm>
              <a:off x="880676" y="3406584"/>
              <a:ext cx="652073" cy="628187"/>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2" name="Hexagon 131"/>
            <p:cNvSpPr/>
            <p:nvPr/>
          </p:nvSpPr>
          <p:spPr>
            <a:xfrm>
              <a:off x="990600" y="54864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36" name="Straight Arrow Connector 135"/>
            <p:cNvCxnSpPr>
              <a:stCxn id="132" idx="4"/>
              <a:endCxn id="126" idx="1"/>
            </p:cNvCxnSpPr>
            <p:nvPr/>
          </p:nvCxnSpPr>
          <p:spPr>
            <a:xfrm flipH="1" flipV="1">
              <a:off x="625184" y="3917567"/>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132" idx="5"/>
              <a:endCxn id="121" idx="2"/>
            </p:cNvCxnSpPr>
            <p:nvPr/>
          </p:nvCxnSpPr>
          <p:spPr>
            <a:xfrm flipH="1" flipV="1">
              <a:off x="1797535" y="4564342"/>
              <a:ext cx="123049" cy="922058"/>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590800" y="3200400"/>
              <a:ext cx="1332374" cy="571413"/>
            </a:xfrm>
            <a:prstGeom prst="rect">
              <a:avLst/>
            </a:prstGeom>
            <a:noFill/>
            <a:ln>
              <a:noFill/>
            </a:ln>
          </p:spPr>
          <p:txBody>
            <a:bodyPr wrap="none" lIns="0" rIns="0" rtlCol="0">
              <a:noAutofit/>
            </a:bodyPr>
            <a:lstStyle/>
            <a:p>
              <a:pPr algn="ctr"/>
              <a:r>
                <a:rPr lang="en-US" sz="2800" b="1" dirty="0" smtClean="0">
                  <a:solidFill>
                    <a:srgbClr val="0000FF"/>
                  </a:solidFill>
                </a:rPr>
                <a:t>cyber</a:t>
              </a:r>
              <a:endParaRPr lang="en-US" sz="2800" b="1" dirty="0">
                <a:solidFill>
                  <a:srgbClr val="0000FF"/>
                </a:solidFill>
              </a:endParaRPr>
            </a:p>
          </p:txBody>
        </p:sp>
        <p:sp>
          <p:nvSpPr>
            <p:cNvPr id="49" name="TextBox 48"/>
            <p:cNvSpPr txBox="1"/>
            <p:nvPr/>
          </p:nvSpPr>
          <p:spPr>
            <a:xfrm>
              <a:off x="1371600" y="1828800"/>
              <a:ext cx="1142825" cy="1126729"/>
            </a:xfrm>
            <a:prstGeom prst="rect">
              <a:avLst/>
            </a:prstGeom>
            <a:noFill/>
            <a:ln w="38100">
              <a:noFill/>
            </a:ln>
          </p:spPr>
          <p:txBody>
            <a:bodyPr wrap="none" lIns="0" rIns="0" rtlCol="0">
              <a:noAutofit/>
            </a:bodyPr>
            <a:lstStyle/>
            <a:p>
              <a:pPr algn="ctr"/>
              <a:r>
                <a:rPr lang="en-US" sz="2800" b="1" dirty="0" smtClean="0">
                  <a:solidFill>
                    <a:prstClr val="black"/>
                  </a:solidFill>
                </a:rPr>
                <a:t>act &amp;</a:t>
              </a:r>
            </a:p>
            <a:p>
              <a:pPr algn="ctr"/>
              <a:r>
                <a:rPr lang="en-US" sz="2800" b="1" dirty="0" smtClean="0">
                  <a:solidFill>
                    <a:prstClr val="black"/>
                  </a:solidFill>
                </a:rPr>
                <a:t>sense</a:t>
              </a:r>
              <a:endParaRPr lang="en-US" sz="2800" b="1" dirty="0">
                <a:solidFill>
                  <a:prstClr val="black"/>
                </a:solidFill>
              </a:endParaRPr>
            </a:p>
          </p:txBody>
        </p:sp>
        <p:sp>
          <p:nvSpPr>
            <p:cNvPr id="50" name="TextBox 49"/>
            <p:cNvSpPr txBox="1"/>
            <p:nvPr/>
          </p:nvSpPr>
          <p:spPr>
            <a:xfrm>
              <a:off x="2286000" y="228600"/>
              <a:ext cx="1981200" cy="609600"/>
            </a:xfrm>
            <a:prstGeom prst="rect">
              <a:avLst/>
            </a:prstGeom>
            <a:noFill/>
          </p:spPr>
          <p:txBody>
            <a:bodyPr wrap="square" lIns="0" rIns="0" rtlCol="0">
              <a:noAutofit/>
            </a:bodyPr>
            <a:lstStyle/>
            <a:p>
              <a:pPr algn="ctr"/>
              <a:r>
                <a:rPr lang="en-US" sz="2800" b="1" dirty="0" smtClean="0">
                  <a:solidFill>
                    <a:srgbClr val="FF0000"/>
                  </a:solidFill>
                </a:rPr>
                <a:t>physical</a:t>
              </a:r>
              <a:endParaRPr lang="en-US" sz="2800" b="1" dirty="0">
                <a:solidFill>
                  <a:srgbClr val="FF0000"/>
                </a:solidFill>
              </a:endParaRPr>
            </a:p>
          </p:txBody>
        </p:sp>
        <p:sp>
          <p:nvSpPr>
            <p:cNvPr id="27" name="Hexagon 26"/>
            <p:cNvSpPr/>
            <p:nvPr/>
          </p:nvSpPr>
          <p:spPr>
            <a:xfrm>
              <a:off x="2631744" y="1600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cxnSp>
          <p:nvCxnSpPr>
            <p:cNvPr id="31" name="Straight Arrow Connector 30"/>
            <p:cNvCxnSpPr>
              <a:stCxn id="121" idx="5"/>
              <a:endCxn id="27" idx="2"/>
            </p:cNvCxnSpPr>
            <p:nvPr/>
          </p:nvCxnSpPr>
          <p:spPr>
            <a:xfrm flipV="1">
              <a:off x="2478415" y="2659342"/>
              <a:ext cx="418115" cy="8458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grpSp>
      <p:sp>
        <p:nvSpPr>
          <p:cNvPr id="29" name="TextBox 28"/>
          <p:cNvSpPr txBox="1"/>
          <p:nvPr/>
        </p:nvSpPr>
        <p:spPr>
          <a:xfrm>
            <a:off x="4572000" y="1847195"/>
            <a:ext cx="4267200" cy="4401205"/>
          </a:xfrm>
          <a:prstGeom prst="rect">
            <a:avLst/>
          </a:prstGeom>
          <a:noFill/>
        </p:spPr>
        <p:txBody>
          <a:bodyPr wrap="square" rtlCol="0">
            <a:spAutoFit/>
          </a:bodyPr>
          <a:lstStyle/>
          <a:p>
            <a:r>
              <a:rPr lang="en-US" sz="2800" b="1" dirty="0" smtClean="0">
                <a:solidFill>
                  <a:srgbClr val="000000"/>
                </a:solidFill>
              </a:rPr>
              <a:t>Challenges</a:t>
            </a:r>
          </a:p>
          <a:p>
            <a:pPr marL="514350" indent="-514350">
              <a:buFont typeface="+mj-lt"/>
              <a:buAutoNum type="arabicPeriod"/>
            </a:pPr>
            <a:r>
              <a:rPr lang="en-US" sz="2800" dirty="0" smtClean="0">
                <a:solidFill>
                  <a:srgbClr val="FF0000"/>
                </a:solidFill>
              </a:rPr>
              <a:t>Physical uncertainty</a:t>
            </a:r>
          </a:p>
          <a:p>
            <a:pPr marL="514350" indent="-514350">
              <a:buFont typeface="+mj-lt"/>
              <a:buAutoNum type="arabicPeriod"/>
            </a:pPr>
            <a:r>
              <a:rPr lang="en-US" sz="2800" dirty="0" smtClean="0">
                <a:solidFill>
                  <a:srgbClr val="000000"/>
                </a:solidFill>
              </a:rPr>
              <a:t>Act &amp; sense </a:t>
            </a:r>
          </a:p>
          <a:p>
            <a:pPr marL="971550" lvl="1" indent="-514350">
              <a:buFont typeface="Arial" pitchFamily="34" charset="0"/>
              <a:buChar char="•"/>
            </a:pPr>
            <a:r>
              <a:rPr lang="en-US" sz="2800" dirty="0" smtClean="0">
                <a:solidFill>
                  <a:srgbClr val="000000"/>
                </a:solidFill>
              </a:rPr>
              <a:t>delay</a:t>
            </a:r>
          </a:p>
          <a:p>
            <a:pPr marL="971550" lvl="1" indent="-514350">
              <a:buFont typeface="Arial" pitchFamily="34" charset="0"/>
              <a:buChar char="•"/>
            </a:pPr>
            <a:r>
              <a:rPr lang="en-US" sz="2800" dirty="0" smtClean="0">
                <a:solidFill>
                  <a:srgbClr val="000000"/>
                </a:solidFill>
              </a:rPr>
              <a:t>power</a:t>
            </a:r>
          </a:p>
          <a:p>
            <a:pPr marL="514350" indent="-514350">
              <a:buFont typeface="+mj-lt"/>
              <a:buAutoNum type="arabicPeriod"/>
            </a:pPr>
            <a:r>
              <a:rPr lang="en-US" sz="2800" dirty="0" smtClean="0">
                <a:solidFill>
                  <a:srgbClr val="0000FF"/>
                </a:solidFill>
              </a:rPr>
              <a:t>Cyber </a:t>
            </a:r>
          </a:p>
          <a:p>
            <a:pPr marL="971550" lvl="1" indent="-514350">
              <a:buFont typeface="+mj-lt"/>
              <a:buAutoNum type="arabicPeriod"/>
            </a:pPr>
            <a:r>
              <a:rPr lang="en-US" sz="2800" dirty="0" smtClean="0">
                <a:solidFill>
                  <a:srgbClr val="0000FF"/>
                </a:solidFill>
              </a:rPr>
              <a:t>delay</a:t>
            </a:r>
          </a:p>
          <a:p>
            <a:pPr marL="971550" lvl="1" indent="-514350">
              <a:buFont typeface="+mj-lt"/>
              <a:buAutoNum type="arabicPeriod"/>
            </a:pPr>
            <a:r>
              <a:rPr lang="en-US" sz="2800" dirty="0" smtClean="0">
                <a:solidFill>
                  <a:srgbClr val="0000FF"/>
                </a:solidFill>
              </a:rPr>
              <a:t>energy</a:t>
            </a:r>
          </a:p>
          <a:p>
            <a:pPr marL="971550" lvl="1" indent="-514350">
              <a:buFont typeface="+mj-lt"/>
              <a:buAutoNum type="arabicPeriod"/>
            </a:pPr>
            <a:r>
              <a:rPr lang="en-US" sz="2800" dirty="0" smtClean="0">
                <a:solidFill>
                  <a:srgbClr val="0000FF"/>
                </a:solidFill>
              </a:rPr>
              <a:t>noise/</a:t>
            </a:r>
            <a:r>
              <a:rPr lang="en-US" sz="2800" dirty="0" err="1" smtClean="0">
                <a:solidFill>
                  <a:srgbClr val="0000FF"/>
                </a:solidFill>
              </a:rPr>
              <a:t>bw</a:t>
            </a:r>
            <a:endParaRPr lang="en-US" sz="2800" dirty="0" smtClean="0">
              <a:solidFill>
                <a:srgbClr val="0000FF"/>
              </a:solidFill>
            </a:endParaRPr>
          </a:p>
          <a:p>
            <a:pPr marL="971550" lvl="1" indent="-514350">
              <a:buFont typeface="+mj-lt"/>
              <a:buAutoNum type="arabicPeriod"/>
            </a:pPr>
            <a:r>
              <a:rPr lang="en-US" sz="2800" dirty="0" smtClean="0">
                <a:solidFill>
                  <a:srgbClr val="0000FF"/>
                </a:solidFill>
              </a:rPr>
              <a:t>memory</a:t>
            </a: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5791200"/>
            <a:ext cx="2396490" cy="646331"/>
          </a:xfrm>
          <a:prstGeom prst="rect">
            <a:avLst/>
          </a:prstGeom>
          <a:noFill/>
        </p:spPr>
        <p:txBody>
          <a:bodyPr wrap="none" rtlCol="0">
            <a:spAutoFit/>
          </a:bodyPr>
          <a:lstStyle/>
          <a:p>
            <a:r>
              <a:rPr lang="en-US" sz="3600" b="1" dirty="0" smtClean="0">
                <a:solidFill>
                  <a:srgbClr val="FF0000"/>
                </a:solidFill>
              </a:rPr>
              <a:t>Control, OR</a:t>
            </a:r>
            <a:endParaRPr lang="en-US" sz="3600" b="1" dirty="0">
              <a:solidFill>
                <a:srgbClr val="FF0000"/>
              </a:solidFill>
            </a:endParaRPr>
          </a:p>
        </p:txBody>
      </p:sp>
      <p:sp>
        <p:nvSpPr>
          <p:cNvPr id="3" name="TextBox 2"/>
          <p:cNvSpPr txBox="1"/>
          <p:nvPr/>
        </p:nvSpPr>
        <p:spPr>
          <a:xfrm>
            <a:off x="7151661" y="381000"/>
            <a:ext cx="1611339" cy="646331"/>
          </a:xfrm>
          <a:prstGeom prst="rect">
            <a:avLst/>
          </a:prstGeom>
          <a:noFill/>
        </p:spPr>
        <p:txBody>
          <a:bodyPr wrap="none" rtlCol="0">
            <a:spAutoFit/>
          </a:bodyPr>
          <a:lstStyle/>
          <a:p>
            <a:r>
              <a:rPr lang="en-US" sz="3600" b="1" dirty="0" err="1" smtClean="0">
                <a:solidFill>
                  <a:srgbClr val="FF0000"/>
                </a:solidFill>
              </a:rPr>
              <a:t>Comms</a:t>
            </a:r>
            <a:endParaRPr lang="en-US" sz="3600" b="1" dirty="0">
              <a:solidFill>
                <a:srgbClr val="FF0000"/>
              </a:solidFill>
            </a:endParaRPr>
          </a:p>
        </p:txBody>
      </p:sp>
      <p:sp>
        <p:nvSpPr>
          <p:cNvPr id="4" name="TextBox 3"/>
          <p:cNvSpPr txBox="1"/>
          <p:nvPr/>
        </p:nvSpPr>
        <p:spPr>
          <a:xfrm>
            <a:off x="304800" y="381000"/>
            <a:ext cx="1935915" cy="646331"/>
          </a:xfrm>
          <a:prstGeom prst="rect">
            <a:avLst/>
          </a:prstGeom>
          <a:noFill/>
        </p:spPr>
        <p:txBody>
          <a:bodyPr wrap="none" rtlCol="0">
            <a:spAutoFit/>
          </a:bodyPr>
          <a:lstStyle/>
          <a:p>
            <a:r>
              <a:rPr lang="en-US" sz="3600" b="1" dirty="0" smtClean="0">
                <a:solidFill>
                  <a:srgbClr val="FF0000"/>
                </a:solidFill>
              </a:rPr>
              <a:t>Compute</a:t>
            </a:r>
            <a:endParaRPr lang="en-US" sz="3600" b="1" dirty="0">
              <a:solidFill>
                <a:srgbClr val="FF0000"/>
              </a:solidFill>
            </a:endParaRPr>
          </a:p>
        </p:txBody>
      </p:sp>
      <p:sp>
        <p:nvSpPr>
          <p:cNvPr id="5" name="TextBox 4"/>
          <p:cNvSpPr txBox="1"/>
          <p:nvPr/>
        </p:nvSpPr>
        <p:spPr>
          <a:xfrm>
            <a:off x="7201419" y="5754469"/>
            <a:ext cx="1561581" cy="646331"/>
          </a:xfrm>
          <a:prstGeom prst="rect">
            <a:avLst/>
          </a:prstGeom>
          <a:noFill/>
        </p:spPr>
        <p:txBody>
          <a:bodyPr wrap="none" rtlCol="0">
            <a:spAutoFit/>
          </a:bodyPr>
          <a:lstStyle/>
          <a:p>
            <a:r>
              <a:rPr lang="en-US" sz="3600" b="1" dirty="0" smtClean="0">
                <a:solidFill>
                  <a:srgbClr val="FF0000"/>
                </a:solidFill>
              </a:rPr>
              <a:t>Physics</a:t>
            </a:r>
            <a:endParaRPr lang="en-US" sz="3600" b="1" dirty="0">
              <a:solidFill>
                <a:srgbClr val="FF0000"/>
              </a:solidFill>
            </a:endParaRPr>
          </a:p>
        </p:txBody>
      </p:sp>
      <p:sp>
        <p:nvSpPr>
          <p:cNvPr id="8" name="TextBox 7"/>
          <p:cNvSpPr txBox="1"/>
          <p:nvPr/>
        </p:nvSpPr>
        <p:spPr>
          <a:xfrm>
            <a:off x="6477000" y="1214735"/>
            <a:ext cx="1467068" cy="523220"/>
          </a:xfrm>
          <a:prstGeom prst="rect">
            <a:avLst/>
          </a:prstGeom>
          <a:noFill/>
        </p:spPr>
        <p:txBody>
          <a:bodyPr wrap="none" rtlCol="0">
            <a:spAutoFit/>
          </a:bodyPr>
          <a:lstStyle/>
          <a:p>
            <a:r>
              <a:rPr lang="en-US" sz="2800" dirty="0" smtClean="0">
                <a:solidFill>
                  <a:srgbClr val="0000CC"/>
                </a:solidFill>
              </a:rPr>
              <a:t>Shannon</a:t>
            </a:r>
            <a:endParaRPr lang="en-US" sz="2800" dirty="0">
              <a:solidFill>
                <a:srgbClr val="0000CC"/>
              </a:solidFill>
            </a:endParaRPr>
          </a:p>
        </p:txBody>
      </p:sp>
      <p:sp>
        <p:nvSpPr>
          <p:cNvPr id="9" name="TextBox 8"/>
          <p:cNvSpPr txBox="1"/>
          <p:nvPr/>
        </p:nvSpPr>
        <p:spPr>
          <a:xfrm>
            <a:off x="2057400" y="4876800"/>
            <a:ext cx="936475" cy="523220"/>
          </a:xfrm>
          <a:prstGeom prst="rect">
            <a:avLst/>
          </a:prstGeom>
          <a:noFill/>
        </p:spPr>
        <p:txBody>
          <a:bodyPr wrap="none" rtlCol="0">
            <a:spAutoFit/>
          </a:bodyPr>
          <a:lstStyle/>
          <a:p>
            <a:r>
              <a:rPr lang="en-US" sz="2800" dirty="0" smtClean="0">
                <a:solidFill>
                  <a:srgbClr val="0000CC"/>
                </a:solidFill>
              </a:rPr>
              <a:t>Bode</a:t>
            </a:r>
            <a:endParaRPr lang="en-US" sz="2800" dirty="0">
              <a:solidFill>
                <a:srgbClr val="0000CC"/>
              </a:solidFill>
            </a:endParaRPr>
          </a:p>
        </p:txBody>
      </p:sp>
      <p:sp>
        <p:nvSpPr>
          <p:cNvPr id="11" name="TextBox 10"/>
          <p:cNvSpPr txBox="1"/>
          <p:nvPr/>
        </p:nvSpPr>
        <p:spPr>
          <a:xfrm>
            <a:off x="1295400" y="1371600"/>
            <a:ext cx="1247265" cy="584775"/>
          </a:xfrm>
          <a:prstGeom prst="rect">
            <a:avLst/>
          </a:prstGeom>
          <a:noFill/>
        </p:spPr>
        <p:txBody>
          <a:bodyPr wrap="none" rtlCol="0">
            <a:spAutoFit/>
          </a:bodyPr>
          <a:lstStyle/>
          <a:p>
            <a:r>
              <a:rPr lang="en-US" sz="3200" b="1" dirty="0" smtClean="0">
                <a:solidFill>
                  <a:srgbClr val="0000CC"/>
                </a:solidFill>
              </a:rPr>
              <a:t>Turing</a:t>
            </a:r>
            <a:endParaRPr lang="en-US" sz="3200" b="1" dirty="0">
              <a:solidFill>
                <a:srgbClr val="0000CC"/>
              </a:solidFill>
            </a:endParaRPr>
          </a:p>
        </p:txBody>
      </p:sp>
      <p:sp>
        <p:nvSpPr>
          <p:cNvPr id="12" name="TextBox 11"/>
          <p:cNvSpPr txBox="1"/>
          <p:nvPr/>
        </p:nvSpPr>
        <p:spPr>
          <a:xfrm>
            <a:off x="3048000" y="685800"/>
            <a:ext cx="1048685" cy="523220"/>
          </a:xfrm>
          <a:prstGeom prst="rect">
            <a:avLst/>
          </a:prstGeom>
          <a:noFill/>
        </p:spPr>
        <p:txBody>
          <a:bodyPr wrap="none" rtlCol="0">
            <a:spAutoFit/>
          </a:bodyPr>
          <a:lstStyle/>
          <a:p>
            <a:r>
              <a:rPr lang="en-US" sz="2800" dirty="0" smtClean="0">
                <a:solidFill>
                  <a:srgbClr val="0000CC"/>
                </a:solidFill>
              </a:rPr>
              <a:t>Gödel</a:t>
            </a:r>
            <a:endParaRPr lang="en-US" sz="2800" dirty="0">
              <a:solidFill>
                <a:srgbClr val="0000CC"/>
              </a:solidFill>
            </a:endParaRPr>
          </a:p>
        </p:txBody>
      </p:sp>
      <p:sp>
        <p:nvSpPr>
          <p:cNvPr id="13" name="TextBox 12"/>
          <p:cNvSpPr txBox="1"/>
          <p:nvPr/>
        </p:nvSpPr>
        <p:spPr>
          <a:xfrm>
            <a:off x="4800600" y="5791200"/>
            <a:ext cx="1332544" cy="523220"/>
          </a:xfrm>
          <a:prstGeom prst="rect">
            <a:avLst/>
          </a:prstGeom>
          <a:noFill/>
        </p:spPr>
        <p:txBody>
          <a:bodyPr wrap="none" rtlCol="0">
            <a:spAutoFit/>
          </a:bodyPr>
          <a:lstStyle/>
          <a:p>
            <a:r>
              <a:rPr lang="en-US" sz="2800" dirty="0" smtClean="0">
                <a:solidFill>
                  <a:srgbClr val="0000CC"/>
                </a:solidFill>
              </a:rPr>
              <a:t>Einstein</a:t>
            </a:r>
            <a:endParaRPr lang="en-US" sz="2800" dirty="0">
              <a:solidFill>
                <a:srgbClr val="0000CC"/>
              </a:solidFill>
            </a:endParaRPr>
          </a:p>
        </p:txBody>
      </p:sp>
      <p:sp>
        <p:nvSpPr>
          <p:cNvPr id="14" name="TextBox 13"/>
          <p:cNvSpPr txBox="1"/>
          <p:nvPr/>
        </p:nvSpPr>
        <p:spPr>
          <a:xfrm>
            <a:off x="5334000" y="5257800"/>
            <a:ext cx="1832425" cy="523220"/>
          </a:xfrm>
          <a:prstGeom prst="rect">
            <a:avLst/>
          </a:prstGeom>
          <a:noFill/>
        </p:spPr>
        <p:txBody>
          <a:bodyPr wrap="none" rtlCol="0">
            <a:spAutoFit/>
          </a:bodyPr>
          <a:lstStyle/>
          <a:p>
            <a:r>
              <a:rPr lang="en-US" sz="2800" dirty="0" smtClean="0">
                <a:solidFill>
                  <a:srgbClr val="0000CC"/>
                </a:solidFill>
              </a:rPr>
              <a:t>Heisenberg</a:t>
            </a:r>
            <a:endParaRPr lang="en-US" sz="2800" dirty="0">
              <a:solidFill>
                <a:srgbClr val="0000CC"/>
              </a:solidFill>
            </a:endParaRPr>
          </a:p>
        </p:txBody>
      </p:sp>
      <p:sp>
        <p:nvSpPr>
          <p:cNvPr id="15" name="TextBox 14"/>
          <p:cNvSpPr txBox="1"/>
          <p:nvPr/>
        </p:nvSpPr>
        <p:spPr>
          <a:xfrm>
            <a:off x="7620000" y="4114800"/>
            <a:ext cx="1170513" cy="523220"/>
          </a:xfrm>
          <a:prstGeom prst="rect">
            <a:avLst/>
          </a:prstGeom>
          <a:noFill/>
        </p:spPr>
        <p:txBody>
          <a:bodyPr wrap="none" rtlCol="0">
            <a:spAutoFit/>
          </a:bodyPr>
          <a:lstStyle/>
          <a:p>
            <a:r>
              <a:rPr lang="en-US" sz="2800" dirty="0" smtClean="0">
                <a:solidFill>
                  <a:srgbClr val="0000CC"/>
                </a:solidFill>
              </a:rPr>
              <a:t>Carnot</a:t>
            </a:r>
            <a:endParaRPr lang="en-US" sz="2800" dirty="0">
              <a:solidFill>
                <a:srgbClr val="0000CC"/>
              </a:solidFill>
            </a:endParaRPr>
          </a:p>
        </p:txBody>
      </p:sp>
      <p:sp>
        <p:nvSpPr>
          <p:cNvPr id="16" name="TextBox 15"/>
          <p:cNvSpPr txBox="1"/>
          <p:nvPr/>
        </p:nvSpPr>
        <p:spPr>
          <a:xfrm>
            <a:off x="6400800" y="4724400"/>
            <a:ext cx="1749197" cy="523220"/>
          </a:xfrm>
          <a:prstGeom prst="rect">
            <a:avLst/>
          </a:prstGeom>
          <a:noFill/>
        </p:spPr>
        <p:txBody>
          <a:bodyPr wrap="none" rtlCol="0">
            <a:spAutoFit/>
          </a:bodyPr>
          <a:lstStyle/>
          <a:p>
            <a:r>
              <a:rPr lang="en-US" sz="2800" dirty="0" smtClean="0">
                <a:solidFill>
                  <a:srgbClr val="0000CC"/>
                </a:solidFill>
              </a:rPr>
              <a:t>Boltzmann</a:t>
            </a:r>
            <a:endParaRPr lang="en-US" sz="2800" dirty="0">
              <a:solidFill>
                <a:srgbClr val="0000CC"/>
              </a:solidFill>
            </a:endParaRPr>
          </a:p>
        </p:txBody>
      </p:sp>
      <p:sp>
        <p:nvSpPr>
          <p:cNvPr id="17" name="TextBox 16"/>
          <p:cNvSpPr txBox="1"/>
          <p:nvPr/>
        </p:nvSpPr>
        <p:spPr>
          <a:xfrm>
            <a:off x="2057400" y="2362200"/>
            <a:ext cx="4800600" cy="1569660"/>
          </a:xfrm>
          <a:prstGeom prst="rect">
            <a:avLst/>
          </a:prstGeom>
          <a:noFill/>
        </p:spPr>
        <p:txBody>
          <a:bodyPr wrap="square" rtlCol="0">
            <a:spAutoFit/>
          </a:bodyPr>
          <a:lstStyle/>
          <a:p>
            <a:pPr algn="ctr"/>
            <a:r>
              <a:rPr lang="en-US" sz="3200" b="1" dirty="0" smtClean="0">
                <a:solidFill>
                  <a:srgbClr val="FF0000"/>
                </a:solidFill>
              </a:rPr>
              <a:t>Theory?</a:t>
            </a:r>
          </a:p>
          <a:p>
            <a:pPr algn="ctr"/>
            <a:r>
              <a:rPr lang="en-US" sz="3200" dirty="0" smtClean="0">
                <a:solidFill>
                  <a:srgbClr val="FF0000"/>
                </a:solidFill>
              </a:rPr>
              <a:t>Deep, but fragmented, incoherent, incomplete</a:t>
            </a:r>
            <a:endParaRPr lang="en-US" sz="3200" dirty="0">
              <a:solidFill>
                <a:srgbClr val="FF0000"/>
              </a:solidFill>
            </a:endParaRPr>
          </a:p>
        </p:txBody>
      </p:sp>
      <p:sp>
        <p:nvSpPr>
          <p:cNvPr id="18" name="TextBox 17"/>
          <p:cNvSpPr txBox="1"/>
          <p:nvPr/>
        </p:nvSpPr>
        <p:spPr>
          <a:xfrm>
            <a:off x="609600" y="4114800"/>
            <a:ext cx="918841" cy="523220"/>
          </a:xfrm>
          <a:prstGeom prst="rect">
            <a:avLst/>
          </a:prstGeom>
          <a:noFill/>
        </p:spPr>
        <p:txBody>
          <a:bodyPr wrap="none" rtlCol="0">
            <a:spAutoFit/>
          </a:bodyPr>
          <a:lstStyle/>
          <a:p>
            <a:r>
              <a:rPr lang="en-US" sz="2800" dirty="0" smtClean="0">
                <a:solidFill>
                  <a:srgbClr val="0000CC"/>
                </a:solidFill>
              </a:rPr>
              <a:t>Nash</a:t>
            </a:r>
            <a:endParaRPr lang="en-US" sz="2800" dirty="0">
              <a:solidFill>
                <a:srgbClr val="0000CC"/>
              </a:solidFill>
            </a:endParaRPr>
          </a:p>
        </p:txBody>
      </p:sp>
      <p:sp>
        <p:nvSpPr>
          <p:cNvPr id="19" name="TextBox 18"/>
          <p:cNvSpPr txBox="1"/>
          <p:nvPr/>
        </p:nvSpPr>
        <p:spPr>
          <a:xfrm>
            <a:off x="152400" y="2362200"/>
            <a:ext cx="1905000" cy="954107"/>
          </a:xfrm>
          <a:prstGeom prst="rect">
            <a:avLst/>
          </a:prstGeom>
          <a:noFill/>
        </p:spPr>
        <p:txBody>
          <a:bodyPr wrap="square" rtlCol="0">
            <a:spAutoFit/>
          </a:bodyPr>
          <a:lstStyle/>
          <a:p>
            <a:r>
              <a:rPr lang="en-US" sz="2800" dirty="0" smtClean="0">
                <a:solidFill>
                  <a:srgbClr val="0000CC"/>
                </a:solidFill>
              </a:rPr>
              <a:t>Von Neumann</a:t>
            </a:r>
            <a:endParaRPr lang="en-US" sz="2800" dirty="0">
              <a:solidFill>
                <a:srgbClr val="0000CC"/>
              </a:solidFill>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5638800"/>
            <a:ext cx="2396490" cy="646331"/>
          </a:xfrm>
          <a:prstGeom prst="rect">
            <a:avLst/>
          </a:prstGeom>
          <a:noFill/>
        </p:spPr>
        <p:txBody>
          <a:bodyPr wrap="none" rtlCol="0">
            <a:spAutoFit/>
          </a:bodyPr>
          <a:lstStyle/>
          <a:p>
            <a:r>
              <a:rPr lang="en-US" sz="3600" b="1" dirty="0" smtClean="0">
                <a:solidFill>
                  <a:srgbClr val="FF0000"/>
                </a:solidFill>
              </a:rPr>
              <a:t>Control, OR</a:t>
            </a:r>
            <a:endParaRPr lang="en-US" sz="3600" b="1" dirty="0">
              <a:solidFill>
                <a:srgbClr val="FF0000"/>
              </a:solidFill>
            </a:endParaRPr>
          </a:p>
        </p:txBody>
      </p:sp>
      <p:sp>
        <p:nvSpPr>
          <p:cNvPr id="3" name="TextBox 2"/>
          <p:cNvSpPr txBox="1"/>
          <p:nvPr/>
        </p:nvSpPr>
        <p:spPr>
          <a:xfrm>
            <a:off x="6075968" y="228600"/>
            <a:ext cx="2839432" cy="646331"/>
          </a:xfrm>
          <a:prstGeom prst="rect">
            <a:avLst/>
          </a:prstGeom>
          <a:noFill/>
        </p:spPr>
        <p:txBody>
          <a:bodyPr wrap="none" rtlCol="0">
            <a:spAutoFit/>
          </a:bodyPr>
          <a:lstStyle/>
          <a:p>
            <a:r>
              <a:rPr lang="en-US" sz="3600" b="1" dirty="0" smtClean="0">
                <a:solidFill>
                  <a:srgbClr val="FF0000"/>
                </a:solidFill>
              </a:rPr>
              <a:t>Communicate</a:t>
            </a:r>
            <a:endParaRPr lang="en-US" sz="3600" b="1" dirty="0">
              <a:solidFill>
                <a:srgbClr val="FF0000"/>
              </a:solidFill>
            </a:endParaRPr>
          </a:p>
        </p:txBody>
      </p:sp>
      <p:sp>
        <p:nvSpPr>
          <p:cNvPr id="4" name="TextBox 3"/>
          <p:cNvSpPr txBox="1"/>
          <p:nvPr/>
        </p:nvSpPr>
        <p:spPr>
          <a:xfrm>
            <a:off x="457200" y="228600"/>
            <a:ext cx="1935915" cy="646331"/>
          </a:xfrm>
          <a:prstGeom prst="rect">
            <a:avLst/>
          </a:prstGeom>
          <a:noFill/>
        </p:spPr>
        <p:txBody>
          <a:bodyPr wrap="none" rtlCol="0">
            <a:spAutoFit/>
          </a:bodyPr>
          <a:lstStyle/>
          <a:p>
            <a:r>
              <a:rPr lang="en-US" sz="3600" b="1" dirty="0" smtClean="0">
                <a:solidFill>
                  <a:srgbClr val="FF0000"/>
                </a:solidFill>
              </a:rPr>
              <a:t>Compute</a:t>
            </a:r>
            <a:endParaRPr lang="en-US" sz="3600" b="1" dirty="0">
              <a:solidFill>
                <a:srgbClr val="FF0000"/>
              </a:solidFill>
            </a:endParaRPr>
          </a:p>
        </p:txBody>
      </p:sp>
      <p:sp>
        <p:nvSpPr>
          <p:cNvPr id="5" name="TextBox 4"/>
          <p:cNvSpPr txBox="1"/>
          <p:nvPr/>
        </p:nvSpPr>
        <p:spPr>
          <a:xfrm>
            <a:off x="7201419" y="5754469"/>
            <a:ext cx="1561581" cy="646331"/>
          </a:xfrm>
          <a:prstGeom prst="rect">
            <a:avLst/>
          </a:prstGeom>
          <a:noFill/>
        </p:spPr>
        <p:txBody>
          <a:bodyPr wrap="none" rtlCol="0">
            <a:spAutoFit/>
          </a:bodyPr>
          <a:lstStyle/>
          <a:p>
            <a:r>
              <a:rPr lang="en-US" sz="3600" b="1" dirty="0" smtClean="0">
                <a:solidFill>
                  <a:srgbClr val="FF0000"/>
                </a:solidFill>
              </a:rPr>
              <a:t>Physics</a:t>
            </a:r>
            <a:endParaRPr lang="en-US" sz="3600" b="1" dirty="0">
              <a:solidFill>
                <a:srgbClr val="FF0000"/>
              </a:solidFill>
            </a:endParaRPr>
          </a:p>
        </p:txBody>
      </p:sp>
      <p:sp>
        <p:nvSpPr>
          <p:cNvPr id="8" name="TextBox 7"/>
          <p:cNvSpPr txBox="1"/>
          <p:nvPr/>
        </p:nvSpPr>
        <p:spPr>
          <a:xfrm>
            <a:off x="7391400" y="1066800"/>
            <a:ext cx="1467068" cy="523220"/>
          </a:xfrm>
          <a:prstGeom prst="rect">
            <a:avLst/>
          </a:prstGeom>
          <a:noFill/>
        </p:spPr>
        <p:txBody>
          <a:bodyPr wrap="none" rtlCol="0">
            <a:spAutoFit/>
          </a:bodyPr>
          <a:lstStyle/>
          <a:p>
            <a:r>
              <a:rPr lang="en-US" sz="2800" dirty="0" smtClean="0">
                <a:solidFill>
                  <a:srgbClr val="0000CC"/>
                </a:solidFill>
              </a:rPr>
              <a:t>Shannon</a:t>
            </a:r>
            <a:endParaRPr lang="en-US" sz="2800" dirty="0">
              <a:solidFill>
                <a:srgbClr val="0000CC"/>
              </a:solidFill>
            </a:endParaRPr>
          </a:p>
        </p:txBody>
      </p:sp>
      <p:sp>
        <p:nvSpPr>
          <p:cNvPr id="9" name="TextBox 8"/>
          <p:cNvSpPr txBox="1"/>
          <p:nvPr/>
        </p:nvSpPr>
        <p:spPr>
          <a:xfrm>
            <a:off x="990600" y="4876800"/>
            <a:ext cx="936475" cy="523220"/>
          </a:xfrm>
          <a:prstGeom prst="rect">
            <a:avLst/>
          </a:prstGeom>
          <a:noFill/>
        </p:spPr>
        <p:txBody>
          <a:bodyPr wrap="none" rtlCol="0">
            <a:spAutoFit/>
          </a:bodyPr>
          <a:lstStyle/>
          <a:p>
            <a:r>
              <a:rPr lang="en-US" sz="2800" dirty="0" smtClean="0">
                <a:solidFill>
                  <a:srgbClr val="0000CC"/>
                </a:solidFill>
              </a:rPr>
              <a:t>Bode</a:t>
            </a:r>
            <a:endParaRPr lang="en-US" sz="2800" dirty="0">
              <a:solidFill>
                <a:srgbClr val="0000CC"/>
              </a:solidFill>
            </a:endParaRPr>
          </a:p>
        </p:txBody>
      </p:sp>
      <p:sp>
        <p:nvSpPr>
          <p:cNvPr id="11" name="TextBox 10"/>
          <p:cNvSpPr txBox="1"/>
          <p:nvPr/>
        </p:nvSpPr>
        <p:spPr>
          <a:xfrm>
            <a:off x="838200" y="914400"/>
            <a:ext cx="1090555" cy="523220"/>
          </a:xfrm>
          <a:prstGeom prst="rect">
            <a:avLst/>
          </a:prstGeom>
          <a:noFill/>
        </p:spPr>
        <p:txBody>
          <a:bodyPr wrap="none" rtlCol="0">
            <a:spAutoFit/>
          </a:bodyPr>
          <a:lstStyle/>
          <a:p>
            <a:r>
              <a:rPr lang="en-US" sz="2800" dirty="0" smtClean="0">
                <a:solidFill>
                  <a:srgbClr val="0000CC"/>
                </a:solidFill>
              </a:rPr>
              <a:t>Turing</a:t>
            </a:r>
            <a:endParaRPr lang="en-US" sz="2800" dirty="0">
              <a:solidFill>
                <a:srgbClr val="0000CC"/>
              </a:solidFill>
            </a:endParaRPr>
          </a:p>
        </p:txBody>
      </p:sp>
      <p:sp>
        <p:nvSpPr>
          <p:cNvPr id="13" name="TextBox 12"/>
          <p:cNvSpPr txBox="1"/>
          <p:nvPr/>
        </p:nvSpPr>
        <p:spPr>
          <a:xfrm>
            <a:off x="4800600" y="6243935"/>
            <a:ext cx="1170129" cy="461665"/>
          </a:xfrm>
          <a:prstGeom prst="rect">
            <a:avLst/>
          </a:prstGeom>
          <a:noFill/>
        </p:spPr>
        <p:txBody>
          <a:bodyPr wrap="none" rtlCol="0">
            <a:spAutoFit/>
          </a:bodyPr>
          <a:lstStyle/>
          <a:p>
            <a:r>
              <a:rPr lang="en-US" sz="2400" dirty="0" smtClean="0">
                <a:solidFill>
                  <a:srgbClr val="0000CC"/>
                </a:solidFill>
              </a:rPr>
              <a:t>Einstein</a:t>
            </a:r>
            <a:endParaRPr lang="en-US" sz="2400" dirty="0">
              <a:solidFill>
                <a:srgbClr val="0000CC"/>
              </a:solidFill>
            </a:endParaRPr>
          </a:p>
        </p:txBody>
      </p:sp>
      <p:sp>
        <p:nvSpPr>
          <p:cNvPr id="14" name="TextBox 13"/>
          <p:cNvSpPr txBox="1"/>
          <p:nvPr/>
        </p:nvSpPr>
        <p:spPr>
          <a:xfrm>
            <a:off x="5334000" y="5710535"/>
            <a:ext cx="1600695" cy="461665"/>
          </a:xfrm>
          <a:prstGeom prst="rect">
            <a:avLst/>
          </a:prstGeom>
          <a:noFill/>
        </p:spPr>
        <p:txBody>
          <a:bodyPr wrap="none" rtlCol="0">
            <a:spAutoFit/>
          </a:bodyPr>
          <a:lstStyle/>
          <a:p>
            <a:r>
              <a:rPr lang="en-US" sz="2400" dirty="0" smtClean="0">
                <a:solidFill>
                  <a:srgbClr val="0000CC"/>
                </a:solidFill>
              </a:rPr>
              <a:t>Heisenberg</a:t>
            </a:r>
            <a:endParaRPr lang="en-US" sz="2400" dirty="0">
              <a:solidFill>
                <a:srgbClr val="0000CC"/>
              </a:solidFill>
            </a:endParaRPr>
          </a:p>
        </p:txBody>
      </p:sp>
      <p:sp>
        <p:nvSpPr>
          <p:cNvPr id="15" name="TextBox 14"/>
          <p:cNvSpPr txBox="1"/>
          <p:nvPr/>
        </p:nvSpPr>
        <p:spPr>
          <a:xfrm>
            <a:off x="7620000" y="4567535"/>
            <a:ext cx="1029449" cy="461665"/>
          </a:xfrm>
          <a:prstGeom prst="rect">
            <a:avLst/>
          </a:prstGeom>
          <a:noFill/>
        </p:spPr>
        <p:txBody>
          <a:bodyPr wrap="none" rtlCol="0">
            <a:spAutoFit/>
          </a:bodyPr>
          <a:lstStyle/>
          <a:p>
            <a:r>
              <a:rPr lang="en-US" sz="2400" dirty="0" smtClean="0">
                <a:solidFill>
                  <a:srgbClr val="0000CC"/>
                </a:solidFill>
              </a:rPr>
              <a:t>Carnot</a:t>
            </a:r>
            <a:endParaRPr lang="en-US" sz="2400" dirty="0">
              <a:solidFill>
                <a:srgbClr val="0000CC"/>
              </a:solidFill>
            </a:endParaRPr>
          </a:p>
        </p:txBody>
      </p:sp>
      <p:sp>
        <p:nvSpPr>
          <p:cNvPr id="16" name="TextBox 15"/>
          <p:cNvSpPr txBox="1"/>
          <p:nvPr/>
        </p:nvSpPr>
        <p:spPr>
          <a:xfrm>
            <a:off x="6400800" y="5177135"/>
            <a:ext cx="1524776" cy="461665"/>
          </a:xfrm>
          <a:prstGeom prst="rect">
            <a:avLst/>
          </a:prstGeom>
          <a:noFill/>
        </p:spPr>
        <p:txBody>
          <a:bodyPr wrap="none" rtlCol="0">
            <a:spAutoFit/>
          </a:bodyPr>
          <a:lstStyle/>
          <a:p>
            <a:r>
              <a:rPr lang="en-US" sz="2400" dirty="0" smtClean="0">
                <a:solidFill>
                  <a:srgbClr val="0000CC"/>
                </a:solidFill>
              </a:rPr>
              <a:t>Boltzmann</a:t>
            </a:r>
            <a:endParaRPr lang="en-US" sz="2400" dirty="0">
              <a:solidFill>
                <a:srgbClr val="0000CC"/>
              </a:solidFill>
            </a:endParaRPr>
          </a:p>
        </p:txBody>
      </p:sp>
      <p:sp>
        <p:nvSpPr>
          <p:cNvPr id="22" name="Cube 21"/>
          <p:cNvSpPr/>
          <p:nvPr/>
        </p:nvSpPr>
        <p:spPr>
          <a:xfrm>
            <a:off x="3505200" y="304800"/>
            <a:ext cx="1752600" cy="6400800"/>
          </a:xfrm>
          <a:prstGeom prst="cube">
            <a:avLst>
              <a:gd name="adj" fmla="val 8131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TextBox 22"/>
          <p:cNvSpPr txBox="1"/>
          <p:nvPr/>
        </p:nvSpPr>
        <p:spPr>
          <a:xfrm>
            <a:off x="381000" y="2286000"/>
            <a:ext cx="2057400" cy="2062103"/>
          </a:xfrm>
          <a:prstGeom prst="rect">
            <a:avLst/>
          </a:prstGeom>
          <a:noFill/>
        </p:spPr>
        <p:txBody>
          <a:bodyPr wrap="square" rtlCol="0">
            <a:spAutoFit/>
          </a:bodyPr>
          <a:lstStyle/>
          <a:p>
            <a:pPr algn="ctr"/>
            <a:r>
              <a:rPr lang="en-US" sz="3200" b="1" dirty="0" smtClean="0">
                <a:solidFill>
                  <a:prstClr val="black"/>
                </a:solidFill>
              </a:rPr>
              <a:t>Delay and risk  are </a:t>
            </a:r>
            <a:r>
              <a:rPr lang="en-US" sz="3200" b="1" i="1" dirty="0" smtClean="0">
                <a:solidFill>
                  <a:prstClr val="black"/>
                </a:solidFill>
              </a:rPr>
              <a:t>most</a:t>
            </a:r>
            <a:r>
              <a:rPr lang="en-US" sz="3200" b="1" dirty="0" smtClean="0">
                <a:solidFill>
                  <a:prstClr val="black"/>
                </a:solidFill>
              </a:rPr>
              <a:t> important</a:t>
            </a:r>
            <a:endParaRPr lang="en-US" sz="3200" b="1" dirty="0">
              <a:solidFill>
                <a:prstClr val="black"/>
              </a:solidFill>
            </a:endParaRPr>
          </a:p>
        </p:txBody>
      </p:sp>
      <p:sp>
        <p:nvSpPr>
          <p:cNvPr id="24" name="TextBox 23"/>
          <p:cNvSpPr txBox="1"/>
          <p:nvPr/>
        </p:nvSpPr>
        <p:spPr>
          <a:xfrm>
            <a:off x="6934200" y="2286000"/>
            <a:ext cx="2057400" cy="2062103"/>
          </a:xfrm>
          <a:prstGeom prst="rect">
            <a:avLst/>
          </a:prstGeom>
          <a:noFill/>
        </p:spPr>
        <p:txBody>
          <a:bodyPr wrap="square" rtlCol="0">
            <a:spAutoFit/>
          </a:bodyPr>
          <a:lstStyle/>
          <a:p>
            <a:pPr algn="ctr"/>
            <a:r>
              <a:rPr lang="en-US" sz="3200" b="1" dirty="0" smtClean="0">
                <a:solidFill>
                  <a:prstClr val="black"/>
                </a:solidFill>
              </a:rPr>
              <a:t>Delay and risk are </a:t>
            </a:r>
            <a:r>
              <a:rPr lang="en-US" sz="3200" b="1" i="1" dirty="0" smtClean="0">
                <a:solidFill>
                  <a:prstClr val="black"/>
                </a:solidFill>
              </a:rPr>
              <a:t>least </a:t>
            </a:r>
            <a:r>
              <a:rPr lang="en-US" sz="3200" b="1" dirty="0" smtClean="0">
                <a:solidFill>
                  <a:prstClr val="black"/>
                </a:solidFill>
              </a:rPr>
              <a:t>important</a:t>
            </a:r>
            <a:endParaRPr lang="en-US" sz="3200" b="1" dirty="0">
              <a:solidFill>
                <a:prstClr val="black"/>
              </a:solidFill>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5638800"/>
            <a:ext cx="2396490" cy="646331"/>
          </a:xfrm>
          <a:prstGeom prst="rect">
            <a:avLst/>
          </a:prstGeom>
          <a:noFill/>
        </p:spPr>
        <p:txBody>
          <a:bodyPr wrap="none" rtlCol="0">
            <a:spAutoFit/>
          </a:bodyPr>
          <a:lstStyle/>
          <a:p>
            <a:r>
              <a:rPr lang="en-US" sz="3600" b="1" dirty="0" smtClean="0">
                <a:solidFill>
                  <a:srgbClr val="FF0000"/>
                </a:solidFill>
              </a:rPr>
              <a:t>Control, OR</a:t>
            </a:r>
            <a:endParaRPr lang="en-US" sz="3600" b="1" dirty="0">
              <a:solidFill>
                <a:srgbClr val="FF0000"/>
              </a:solidFill>
            </a:endParaRPr>
          </a:p>
        </p:txBody>
      </p:sp>
      <p:sp>
        <p:nvSpPr>
          <p:cNvPr id="4" name="TextBox 3"/>
          <p:cNvSpPr txBox="1"/>
          <p:nvPr/>
        </p:nvSpPr>
        <p:spPr>
          <a:xfrm>
            <a:off x="457200" y="228600"/>
            <a:ext cx="1935915" cy="646331"/>
          </a:xfrm>
          <a:prstGeom prst="rect">
            <a:avLst/>
          </a:prstGeom>
          <a:noFill/>
        </p:spPr>
        <p:txBody>
          <a:bodyPr wrap="none" rtlCol="0">
            <a:spAutoFit/>
          </a:bodyPr>
          <a:lstStyle/>
          <a:p>
            <a:r>
              <a:rPr lang="en-US" sz="3600" b="1" dirty="0" smtClean="0">
                <a:solidFill>
                  <a:srgbClr val="FF0000"/>
                </a:solidFill>
              </a:rPr>
              <a:t>Compute</a:t>
            </a:r>
            <a:endParaRPr lang="en-US" sz="3600" b="1" dirty="0">
              <a:solidFill>
                <a:srgbClr val="FF0000"/>
              </a:solidFill>
            </a:endParaRPr>
          </a:p>
        </p:txBody>
      </p:sp>
      <p:sp>
        <p:nvSpPr>
          <p:cNvPr id="9" name="TextBox 8"/>
          <p:cNvSpPr txBox="1"/>
          <p:nvPr/>
        </p:nvSpPr>
        <p:spPr>
          <a:xfrm>
            <a:off x="990600" y="4876800"/>
            <a:ext cx="936475" cy="523220"/>
          </a:xfrm>
          <a:prstGeom prst="rect">
            <a:avLst/>
          </a:prstGeom>
          <a:noFill/>
        </p:spPr>
        <p:txBody>
          <a:bodyPr wrap="none" rtlCol="0">
            <a:spAutoFit/>
          </a:bodyPr>
          <a:lstStyle/>
          <a:p>
            <a:r>
              <a:rPr lang="en-US" sz="2800" dirty="0" smtClean="0">
                <a:solidFill>
                  <a:srgbClr val="0000CC"/>
                </a:solidFill>
              </a:rPr>
              <a:t>Bode</a:t>
            </a:r>
            <a:endParaRPr lang="en-US" sz="2800" dirty="0">
              <a:solidFill>
                <a:srgbClr val="0000CC"/>
              </a:solidFill>
            </a:endParaRPr>
          </a:p>
        </p:txBody>
      </p:sp>
      <p:sp>
        <p:nvSpPr>
          <p:cNvPr id="11" name="TextBox 10"/>
          <p:cNvSpPr txBox="1"/>
          <p:nvPr/>
        </p:nvSpPr>
        <p:spPr>
          <a:xfrm>
            <a:off x="838200" y="914400"/>
            <a:ext cx="1090555" cy="523220"/>
          </a:xfrm>
          <a:prstGeom prst="rect">
            <a:avLst/>
          </a:prstGeom>
          <a:noFill/>
        </p:spPr>
        <p:txBody>
          <a:bodyPr wrap="none" rtlCol="0">
            <a:spAutoFit/>
          </a:bodyPr>
          <a:lstStyle/>
          <a:p>
            <a:r>
              <a:rPr lang="en-US" sz="2800" dirty="0" smtClean="0">
                <a:solidFill>
                  <a:srgbClr val="0000CC"/>
                </a:solidFill>
              </a:rPr>
              <a:t>Turing</a:t>
            </a:r>
            <a:endParaRPr lang="en-US" sz="2800" dirty="0">
              <a:solidFill>
                <a:srgbClr val="0000CC"/>
              </a:solidFill>
            </a:endParaRPr>
          </a:p>
        </p:txBody>
      </p:sp>
      <p:sp>
        <p:nvSpPr>
          <p:cNvPr id="23" name="TextBox 22"/>
          <p:cNvSpPr txBox="1"/>
          <p:nvPr/>
        </p:nvSpPr>
        <p:spPr>
          <a:xfrm>
            <a:off x="381000" y="2286000"/>
            <a:ext cx="2057400" cy="2062103"/>
          </a:xfrm>
          <a:prstGeom prst="rect">
            <a:avLst/>
          </a:prstGeom>
          <a:noFill/>
        </p:spPr>
        <p:txBody>
          <a:bodyPr wrap="square" rtlCol="0">
            <a:spAutoFit/>
          </a:bodyPr>
          <a:lstStyle/>
          <a:p>
            <a:pPr algn="ctr"/>
            <a:r>
              <a:rPr lang="en-US" sz="3200" b="1" dirty="0" smtClean="0">
                <a:solidFill>
                  <a:prstClr val="black"/>
                </a:solidFill>
                <a:latin typeface="Arial" pitchFamily="34" charset="0"/>
                <a:cs typeface="Arial" pitchFamily="34" charset="0"/>
              </a:rPr>
              <a:t>Delay and risk  are </a:t>
            </a:r>
            <a:r>
              <a:rPr lang="en-US" sz="3200" b="1" i="1" dirty="0" smtClean="0">
                <a:solidFill>
                  <a:prstClr val="black"/>
                </a:solidFill>
                <a:latin typeface="Arial" pitchFamily="34" charset="0"/>
                <a:cs typeface="Arial" pitchFamily="34" charset="0"/>
              </a:rPr>
              <a:t>most</a:t>
            </a:r>
            <a:r>
              <a:rPr lang="en-US" sz="3200" b="1" dirty="0" smtClean="0">
                <a:solidFill>
                  <a:prstClr val="black"/>
                </a:solidFill>
                <a:latin typeface="Arial" pitchFamily="34" charset="0"/>
                <a:cs typeface="Arial" pitchFamily="34" charset="0"/>
              </a:rPr>
              <a:t> important</a:t>
            </a:r>
            <a:endParaRPr lang="en-US" sz="3200" b="1" dirty="0">
              <a:solidFill>
                <a:prstClr val="black"/>
              </a:solidFill>
              <a:latin typeface="Arial" pitchFamily="34" charset="0"/>
              <a:cs typeface="Arial" pitchFamily="34" charset="0"/>
            </a:endParaRPr>
          </a:p>
        </p:txBody>
      </p:sp>
      <p:sp>
        <p:nvSpPr>
          <p:cNvPr id="18" name="TextBox 17"/>
          <p:cNvSpPr txBox="1"/>
          <p:nvPr/>
        </p:nvSpPr>
        <p:spPr>
          <a:xfrm>
            <a:off x="2743200" y="381000"/>
            <a:ext cx="4339778" cy="954107"/>
          </a:xfrm>
          <a:prstGeom prst="rect">
            <a:avLst/>
          </a:prstGeom>
          <a:noFill/>
        </p:spPr>
        <p:txBody>
          <a:bodyPr wrap="none" rtlCol="0">
            <a:spAutoFit/>
          </a:bodyPr>
          <a:lstStyle/>
          <a:p>
            <a:pPr marL="365760" indent="-365760">
              <a:buFont typeface="Arial" pitchFamily="34" charset="0"/>
              <a:buChar char="•"/>
            </a:pPr>
            <a:r>
              <a:rPr lang="en-US" sz="2800" dirty="0" smtClean="0">
                <a:solidFill>
                  <a:prstClr val="black"/>
                </a:solidFill>
                <a:latin typeface="Arial" pitchFamily="34" charset="0"/>
                <a:cs typeface="Arial" pitchFamily="34" charset="0"/>
              </a:rPr>
              <a:t>Worst-case (risk)</a:t>
            </a:r>
          </a:p>
          <a:p>
            <a:pPr marL="365760" indent="-365760">
              <a:buFont typeface="Arial" pitchFamily="34" charset="0"/>
              <a:buChar char="•"/>
            </a:pPr>
            <a:r>
              <a:rPr lang="en-US" sz="2800" dirty="0" smtClean="0">
                <a:solidFill>
                  <a:prstClr val="black"/>
                </a:solidFill>
                <a:latin typeface="Arial" pitchFamily="34" charset="0"/>
                <a:cs typeface="Arial" pitchFamily="34" charset="0"/>
              </a:rPr>
              <a:t>Time complexity (delay)</a:t>
            </a:r>
          </a:p>
        </p:txBody>
      </p:sp>
      <p:sp>
        <p:nvSpPr>
          <p:cNvPr id="19" name="TextBox 18"/>
          <p:cNvSpPr txBox="1"/>
          <p:nvPr/>
        </p:nvSpPr>
        <p:spPr>
          <a:xfrm>
            <a:off x="2819400" y="5244405"/>
            <a:ext cx="4648200" cy="1384995"/>
          </a:xfrm>
          <a:prstGeom prst="rect">
            <a:avLst/>
          </a:prstGeom>
          <a:noFill/>
        </p:spPr>
        <p:txBody>
          <a:bodyPr wrap="square" rtlCol="0">
            <a:spAutoFit/>
          </a:bodyPr>
          <a:lstStyle/>
          <a:p>
            <a:pPr marL="365760" indent="-365760">
              <a:buFont typeface="Arial" pitchFamily="34" charset="0"/>
              <a:buChar char="•"/>
            </a:pPr>
            <a:r>
              <a:rPr lang="en-US" sz="2800" dirty="0" smtClean="0">
                <a:solidFill>
                  <a:prstClr val="black"/>
                </a:solidFill>
                <a:latin typeface="Arial" pitchFamily="34" charset="0"/>
                <a:cs typeface="Arial" pitchFamily="34" charset="0"/>
              </a:rPr>
              <a:t>Worst-case (risk)</a:t>
            </a:r>
          </a:p>
          <a:p>
            <a:pPr marL="365760" indent="-365760">
              <a:buFont typeface="Arial" pitchFamily="34" charset="0"/>
              <a:buChar char="•"/>
            </a:pPr>
            <a:r>
              <a:rPr lang="en-US" sz="2800" dirty="0" smtClean="0">
                <a:solidFill>
                  <a:prstClr val="black"/>
                </a:solidFill>
                <a:latin typeface="Arial" pitchFamily="34" charset="0"/>
                <a:cs typeface="Arial" pitchFamily="34" charset="0"/>
              </a:rPr>
              <a:t>Delay severely degrades robust performance</a:t>
            </a:r>
          </a:p>
        </p:txBody>
      </p:sp>
      <p:sp>
        <p:nvSpPr>
          <p:cNvPr id="10" name="TextBox 9"/>
          <p:cNvSpPr txBox="1"/>
          <p:nvPr/>
        </p:nvSpPr>
        <p:spPr>
          <a:xfrm>
            <a:off x="4038600" y="2590800"/>
            <a:ext cx="4438074" cy="1815882"/>
          </a:xfrm>
          <a:prstGeom prst="rect">
            <a:avLst/>
          </a:prstGeom>
          <a:noFill/>
        </p:spPr>
        <p:txBody>
          <a:bodyPr wrap="none" rtlCol="0">
            <a:spAutoFit/>
          </a:bodyPr>
          <a:lstStyle/>
          <a:p>
            <a:pPr marL="365760" indent="-365760"/>
            <a:r>
              <a:rPr lang="en-US" sz="2800" dirty="0" smtClean="0">
                <a:solidFill>
                  <a:prstClr val="black"/>
                </a:solidFill>
                <a:latin typeface="Arial" pitchFamily="34" charset="0"/>
                <a:cs typeface="Arial" pitchFamily="34" charset="0"/>
              </a:rPr>
              <a:t>Computation for control</a:t>
            </a:r>
          </a:p>
          <a:p>
            <a:pPr marL="365760" indent="-365760">
              <a:buFont typeface="Arial" pitchFamily="34" charset="0"/>
              <a:buChar char="•"/>
            </a:pPr>
            <a:r>
              <a:rPr lang="en-US" sz="2800" dirty="0" smtClean="0">
                <a:solidFill>
                  <a:prstClr val="black"/>
                </a:solidFill>
                <a:latin typeface="Arial" pitchFamily="34" charset="0"/>
                <a:cs typeface="Arial" pitchFamily="34" charset="0"/>
              </a:rPr>
              <a:t>Off-line design</a:t>
            </a:r>
          </a:p>
          <a:p>
            <a:pPr marL="365760" indent="-365760">
              <a:buFont typeface="Arial" pitchFamily="34" charset="0"/>
              <a:buChar char="•"/>
            </a:pPr>
            <a:r>
              <a:rPr lang="en-US" sz="2800" dirty="0" smtClean="0">
                <a:solidFill>
                  <a:prstClr val="black"/>
                </a:solidFill>
                <a:latin typeface="Arial" pitchFamily="34" charset="0"/>
                <a:cs typeface="Arial" pitchFamily="34" charset="0"/>
              </a:rPr>
              <a:t>On-line implementation</a:t>
            </a:r>
          </a:p>
          <a:p>
            <a:pPr marL="365760" indent="-365760">
              <a:buFont typeface="Arial" pitchFamily="34" charset="0"/>
              <a:buChar char="•"/>
            </a:pPr>
            <a:r>
              <a:rPr lang="en-US" sz="2800" dirty="0" smtClean="0">
                <a:solidFill>
                  <a:prstClr val="black"/>
                </a:solidFill>
                <a:latin typeface="Arial" pitchFamily="34" charset="0"/>
                <a:cs typeface="Arial" pitchFamily="34" charset="0"/>
              </a:rPr>
              <a:t>Learning and adaptation</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1"/>
          <p:cNvGrpSpPr/>
          <p:nvPr/>
        </p:nvGrpSpPr>
        <p:grpSpPr>
          <a:xfrm>
            <a:off x="2152528" y="1626463"/>
            <a:ext cx="995812" cy="871698"/>
            <a:chOff x="3048000" y="304800"/>
            <a:chExt cx="2286000" cy="1952298"/>
          </a:xfrm>
        </p:grpSpPr>
        <p:sp>
          <p:nvSpPr>
            <p:cNvPr id="253" name="Freeform 252"/>
            <p:cNvSpPr>
              <a:spLocks/>
            </p:cNvSpPr>
            <p:nvPr/>
          </p:nvSpPr>
          <p:spPr bwMode="auto">
            <a:xfrm>
              <a:off x="3048000" y="304800"/>
              <a:ext cx="2286000" cy="1952298"/>
            </a:xfrm>
            <a:custGeom>
              <a:avLst/>
              <a:gdLst/>
              <a:ahLst/>
              <a:cxnLst>
                <a:cxn ang="0">
                  <a:pos x="3107" y="8"/>
                </a:cxn>
                <a:cxn ang="0">
                  <a:pos x="3364" y="67"/>
                </a:cxn>
                <a:cxn ang="0">
                  <a:pos x="3567" y="139"/>
                </a:cxn>
                <a:cxn ang="0">
                  <a:pos x="3712" y="217"/>
                </a:cxn>
                <a:cxn ang="0">
                  <a:pos x="3898" y="295"/>
                </a:cxn>
                <a:cxn ang="0">
                  <a:pos x="4183" y="418"/>
                </a:cxn>
                <a:cxn ang="0">
                  <a:pos x="4406" y="648"/>
                </a:cxn>
                <a:cxn ang="0">
                  <a:pos x="4734" y="1033"/>
                </a:cxn>
                <a:cxn ang="0">
                  <a:pos x="4907" y="1510"/>
                </a:cxn>
                <a:cxn ang="0">
                  <a:pos x="5002" y="1930"/>
                </a:cxn>
                <a:cxn ang="0">
                  <a:pos x="4879" y="2333"/>
                </a:cxn>
                <a:cxn ang="0">
                  <a:pos x="4738" y="2651"/>
                </a:cxn>
                <a:cxn ang="0">
                  <a:pos x="4592" y="2841"/>
                </a:cxn>
                <a:cxn ang="0">
                  <a:pos x="4396" y="2932"/>
                </a:cxn>
                <a:cxn ang="0">
                  <a:pos x="4354" y="3063"/>
                </a:cxn>
                <a:cxn ang="0">
                  <a:pos x="4259" y="3168"/>
                </a:cxn>
                <a:cxn ang="0">
                  <a:pos x="4130" y="3282"/>
                </a:cxn>
                <a:cxn ang="0">
                  <a:pos x="3985" y="3404"/>
                </a:cxn>
                <a:cxn ang="0">
                  <a:pos x="3797" y="3480"/>
                </a:cxn>
                <a:cxn ang="0">
                  <a:pos x="3586" y="3541"/>
                </a:cxn>
                <a:cxn ang="0">
                  <a:pos x="3381" y="3552"/>
                </a:cxn>
                <a:cxn ang="0">
                  <a:pos x="3391" y="3670"/>
                </a:cxn>
                <a:cxn ang="0">
                  <a:pos x="3501" y="3803"/>
                </a:cxn>
                <a:cxn ang="0">
                  <a:pos x="3565" y="3877"/>
                </a:cxn>
                <a:cxn ang="0">
                  <a:pos x="3638" y="3942"/>
                </a:cxn>
                <a:cxn ang="0">
                  <a:pos x="3541" y="4047"/>
                </a:cxn>
                <a:cxn ang="0">
                  <a:pos x="3374" y="4159"/>
                </a:cxn>
                <a:cxn ang="0">
                  <a:pos x="2982" y="3942"/>
                </a:cxn>
                <a:cxn ang="0">
                  <a:pos x="2189" y="3535"/>
                </a:cxn>
                <a:cxn ang="0">
                  <a:pos x="1410" y="3288"/>
                </a:cxn>
                <a:cxn ang="0">
                  <a:pos x="1093" y="3100"/>
                </a:cxn>
                <a:cxn ang="0">
                  <a:pos x="876" y="2811"/>
                </a:cxn>
                <a:cxn ang="0">
                  <a:pos x="642" y="2636"/>
                </a:cxn>
                <a:cxn ang="0">
                  <a:pos x="424" y="2423"/>
                </a:cxn>
                <a:cxn ang="0">
                  <a:pos x="255" y="2227"/>
                </a:cxn>
                <a:cxn ang="0">
                  <a:pos x="124" y="2058"/>
                </a:cxn>
                <a:cxn ang="0">
                  <a:pos x="108" y="1867"/>
                </a:cxn>
                <a:cxn ang="0">
                  <a:pos x="82" y="1749"/>
                </a:cxn>
                <a:cxn ang="0">
                  <a:pos x="48" y="1635"/>
                </a:cxn>
                <a:cxn ang="0">
                  <a:pos x="19" y="1350"/>
                </a:cxn>
                <a:cxn ang="0">
                  <a:pos x="120" y="1063"/>
                </a:cxn>
                <a:cxn ang="0">
                  <a:pos x="270" y="842"/>
                </a:cxn>
                <a:cxn ang="0">
                  <a:pos x="494" y="700"/>
                </a:cxn>
                <a:cxn ang="0">
                  <a:pos x="720" y="531"/>
                </a:cxn>
                <a:cxn ang="0">
                  <a:pos x="977" y="413"/>
                </a:cxn>
                <a:cxn ang="0">
                  <a:pos x="1226" y="268"/>
                </a:cxn>
                <a:cxn ang="0">
                  <a:pos x="1503" y="215"/>
                </a:cxn>
                <a:cxn ang="0">
                  <a:pos x="1769" y="124"/>
                </a:cxn>
                <a:cxn ang="0">
                  <a:pos x="2007" y="78"/>
                </a:cxn>
                <a:cxn ang="0">
                  <a:pos x="2241" y="74"/>
                </a:cxn>
                <a:cxn ang="0">
                  <a:pos x="2404" y="63"/>
                </a:cxn>
                <a:cxn ang="0">
                  <a:pos x="2518" y="91"/>
                </a:cxn>
                <a:cxn ang="0">
                  <a:pos x="2628" y="78"/>
                </a:cxn>
                <a:cxn ang="0">
                  <a:pos x="2744" y="38"/>
                </a:cxn>
                <a:cxn ang="0">
                  <a:pos x="2872" y="2"/>
                </a:cxn>
              </a:cxnLst>
              <a:rect l="0" t="0" r="r" b="b"/>
              <a:pathLst>
                <a:path w="5008" h="4212">
                  <a:moveTo>
                    <a:pt x="2872" y="2"/>
                  </a:moveTo>
                  <a:lnTo>
                    <a:pt x="2912" y="0"/>
                  </a:lnTo>
                  <a:lnTo>
                    <a:pt x="2952" y="0"/>
                  </a:lnTo>
                  <a:lnTo>
                    <a:pt x="2991" y="0"/>
                  </a:lnTo>
                  <a:lnTo>
                    <a:pt x="3031" y="2"/>
                  </a:lnTo>
                  <a:lnTo>
                    <a:pt x="3069" y="4"/>
                  </a:lnTo>
                  <a:lnTo>
                    <a:pt x="3107" y="8"/>
                  </a:lnTo>
                  <a:lnTo>
                    <a:pt x="3144" y="11"/>
                  </a:lnTo>
                  <a:lnTo>
                    <a:pt x="3183" y="19"/>
                  </a:lnTo>
                  <a:lnTo>
                    <a:pt x="3220" y="25"/>
                  </a:lnTo>
                  <a:lnTo>
                    <a:pt x="3256" y="34"/>
                  </a:lnTo>
                  <a:lnTo>
                    <a:pt x="3294" y="44"/>
                  </a:lnTo>
                  <a:lnTo>
                    <a:pt x="3330" y="55"/>
                  </a:lnTo>
                  <a:lnTo>
                    <a:pt x="3364" y="67"/>
                  </a:lnTo>
                  <a:lnTo>
                    <a:pt x="3400" y="84"/>
                  </a:lnTo>
                  <a:lnTo>
                    <a:pt x="3434" y="101"/>
                  </a:lnTo>
                  <a:lnTo>
                    <a:pt x="3470" y="122"/>
                  </a:lnTo>
                  <a:lnTo>
                    <a:pt x="3495" y="122"/>
                  </a:lnTo>
                  <a:lnTo>
                    <a:pt x="3520" y="126"/>
                  </a:lnTo>
                  <a:lnTo>
                    <a:pt x="3543" y="129"/>
                  </a:lnTo>
                  <a:lnTo>
                    <a:pt x="3567" y="139"/>
                  </a:lnTo>
                  <a:lnTo>
                    <a:pt x="3590" y="145"/>
                  </a:lnTo>
                  <a:lnTo>
                    <a:pt x="3611" y="156"/>
                  </a:lnTo>
                  <a:lnTo>
                    <a:pt x="3632" y="165"/>
                  </a:lnTo>
                  <a:lnTo>
                    <a:pt x="3655" y="179"/>
                  </a:lnTo>
                  <a:lnTo>
                    <a:pt x="3674" y="188"/>
                  </a:lnTo>
                  <a:lnTo>
                    <a:pt x="3693" y="202"/>
                  </a:lnTo>
                  <a:lnTo>
                    <a:pt x="3712" y="217"/>
                  </a:lnTo>
                  <a:lnTo>
                    <a:pt x="3733" y="232"/>
                  </a:lnTo>
                  <a:lnTo>
                    <a:pt x="3752" y="245"/>
                  </a:lnTo>
                  <a:lnTo>
                    <a:pt x="3773" y="259"/>
                  </a:lnTo>
                  <a:lnTo>
                    <a:pt x="3794" y="274"/>
                  </a:lnTo>
                  <a:lnTo>
                    <a:pt x="3814" y="291"/>
                  </a:lnTo>
                  <a:lnTo>
                    <a:pt x="3854" y="291"/>
                  </a:lnTo>
                  <a:lnTo>
                    <a:pt x="3898" y="295"/>
                  </a:lnTo>
                  <a:lnTo>
                    <a:pt x="3940" y="304"/>
                  </a:lnTo>
                  <a:lnTo>
                    <a:pt x="3984" y="316"/>
                  </a:lnTo>
                  <a:lnTo>
                    <a:pt x="4023" y="329"/>
                  </a:lnTo>
                  <a:lnTo>
                    <a:pt x="4065" y="348"/>
                  </a:lnTo>
                  <a:lnTo>
                    <a:pt x="4105" y="369"/>
                  </a:lnTo>
                  <a:lnTo>
                    <a:pt x="4147" y="394"/>
                  </a:lnTo>
                  <a:lnTo>
                    <a:pt x="4183" y="418"/>
                  </a:lnTo>
                  <a:lnTo>
                    <a:pt x="4221" y="443"/>
                  </a:lnTo>
                  <a:lnTo>
                    <a:pt x="4255" y="474"/>
                  </a:lnTo>
                  <a:lnTo>
                    <a:pt x="4290" y="506"/>
                  </a:lnTo>
                  <a:lnTo>
                    <a:pt x="4322" y="538"/>
                  </a:lnTo>
                  <a:lnTo>
                    <a:pt x="4352" y="574"/>
                  </a:lnTo>
                  <a:lnTo>
                    <a:pt x="4379" y="610"/>
                  </a:lnTo>
                  <a:lnTo>
                    <a:pt x="4406" y="648"/>
                  </a:lnTo>
                  <a:lnTo>
                    <a:pt x="4472" y="690"/>
                  </a:lnTo>
                  <a:lnTo>
                    <a:pt x="4529" y="738"/>
                  </a:lnTo>
                  <a:lnTo>
                    <a:pt x="4582" y="789"/>
                  </a:lnTo>
                  <a:lnTo>
                    <a:pt x="4628" y="846"/>
                  </a:lnTo>
                  <a:lnTo>
                    <a:pt x="4666" y="905"/>
                  </a:lnTo>
                  <a:lnTo>
                    <a:pt x="4702" y="968"/>
                  </a:lnTo>
                  <a:lnTo>
                    <a:pt x="4734" y="1033"/>
                  </a:lnTo>
                  <a:lnTo>
                    <a:pt x="4763" y="1101"/>
                  </a:lnTo>
                  <a:lnTo>
                    <a:pt x="4788" y="1168"/>
                  </a:lnTo>
                  <a:lnTo>
                    <a:pt x="4812" y="1238"/>
                  </a:lnTo>
                  <a:lnTo>
                    <a:pt x="4835" y="1305"/>
                  </a:lnTo>
                  <a:lnTo>
                    <a:pt x="4860" y="1375"/>
                  </a:lnTo>
                  <a:lnTo>
                    <a:pt x="4883" y="1443"/>
                  </a:lnTo>
                  <a:lnTo>
                    <a:pt x="4907" y="1510"/>
                  </a:lnTo>
                  <a:lnTo>
                    <a:pt x="4934" y="1576"/>
                  </a:lnTo>
                  <a:lnTo>
                    <a:pt x="4966" y="1641"/>
                  </a:lnTo>
                  <a:lnTo>
                    <a:pt x="4985" y="1698"/>
                  </a:lnTo>
                  <a:lnTo>
                    <a:pt x="4998" y="1757"/>
                  </a:lnTo>
                  <a:lnTo>
                    <a:pt x="5006" y="1814"/>
                  </a:lnTo>
                  <a:lnTo>
                    <a:pt x="5008" y="1873"/>
                  </a:lnTo>
                  <a:lnTo>
                    <a:pt x="5002" y="1930"/>
                  </a:lnTo>
                  <a:lnTo>
                    <a:pt x="4995" y="1989"/>
                  </a:lnTo>
                  <a:lnTo>
                    <a:pt x="4979" y="2048"/>
                  </a:lnTo>
                  <a:lnTo>
                    <a:pt x="4966" y="2107"/>
                  </a:lnTo>
                  <a:lnTo>
                    <a:pt x="4945" y="2162"/>
                  </a:lnTo>
                  <a:lnTo>
                    <a:pt x="4924" y="2219"/>
                  </a:lnTo>
                  <a:lnTo>
                    <a:pt x="4902" y="2276"/>
                  </a:lnTo>
                  <a:lnTo>
                    <a:pt x="4879" y="2333"/>
                  </a:lnTo>
                  <a:lnTo>
                    <a:pt x="4854" y="2388"/>
                  </a:lnTo>
                  <a:lnTo>
                    <a:pt x="4829" y="2444"/>
                  </a:lnTo>
                  <a:lnTo>
                    <a:pt x="4807" y="2499"/>
                  </a:lnTo>
                  <a:lnTo>
                    <a:pt x="4786" y="2554"/>
                  </a:lnTo>
                  <a:lnTo>
                    <a:pt x="4770" y="2586"/>
                  </a:lnTo>
                  <a:lnTo>
                    <a:pt x="4753" y="2620"/>
                  </a:lnTo>
                  <a:lnTo>
                    <a:pt x="4738" y="2651"/>
                  </a:lnTo>
                  <a:lnTo>
                    <a:pt x="4723" y="2681"/>
                  </a:lnTo>
                  <a:lnTo>
                    <a:pt x="4704" y="2712"/>
                  </a:lnTo>
                  <a:lnTo>
                    <a:pt x="4685" y="2740"/>
                  </a:lnTo>
                  <a:lnTo>
                    <a:pt x="4662" y="2769"/>
                  </a:lnTo>
                  <a:lnTo>
                    <a:pt x="4641" y="2795"/>
                  </a:lnTo>
                  <a:lnTo>
                    <a:pt x="4616" y="2818"/>
                  </a:lnTo>
                  <a:lnTo>
                    <a:pt x="4592" y="2841"/>
                  </a:lnTo>
                  <a:lnTo>
                    <a:pt x="4565" y="2860"/>
                  </a:lnTo>
                  <a:lnTo>
                    <a:pt x="4537" y="2879"/>
                  </a:lnTo>
                  <a:lnTo>
                    <a:pt x="4504" y="2892"/>
                  </a:lnTo>
                  <a:lnTo>
                    <a:pt x="4474" y="2906"/>
                  </a:lnTo>
                  <a:lnTo>
                    <a:pt x="4440" y="2913"/>
                  </a:lnTo>
                  <a:lnTo>
                    <a:pt x="4406" y="2923"/>
                  </a:lnTo>
                  <a:lnTo>
                    <a:pt x="4396" y="2932"/>
                  </a:lnTo>
                  <a:lnTo>
                    <a:pt x="4388" y="2949"/>
                  </a:lnTo>
                  <a:lnTo>
                    <a:pt x="4381" y="2965"/>
                  </a:lnTo>
                  <a:lnTo>
                    <a:pt x="4377" y="2986"/>
                  </a:lnTo>
                  <a:lnTo>
                    <a:pt x="4369" y="3003"/>
                  </a:lnTo>
                  <a:lnTo>
                    <a:pt x="4364" y="3024"/>
                  </a:lnTo>
                  <a:lnTo>
                    <a:pt x="4360" y="3043"/>
                  </a:lnTo>
                  <a:lnTo>
                    <a:pt x="4354" y="3063"/>
                  </a:lnTo>
                  <a:lnTo>
                    <a:pt x="4345" y="3081"/>
                  </a:lnTo>
                  <a:lnTo>
                    <a:pt x="4337" y="3100"/>
                  </a:lnTo>
                  <a:lnTo>
                    <a:pt x="4324" y="3117"/>
                  </a:lnTo>
                  <a:lnTo>
                    <a:pt x="4314" y="3134"/>
                  </a:lnTo>
                  <a:lnTo>
                    <a:pt x="4297" y="3147"/>
                  </a:lnTo>
                  <a:lnTo>
                    <a:pt x="4282" y="3159"/>
                  </a:lnTo>
                  <a:lnTo>
                    <a:pt x="4259" y="3168"/>
                  </a:lnTo>
                  <a:lnTo>
                    <a:pt x="4238" y="3176"/>
                  </a:lnTo>
                  <a:lnTo>
                    <a:pt x="4217" y="3189"/>
                  </a:lnTo>
                  <a:lnTo>
                    <a:pt x="4200" y="3206"/>
                  </a:lnTo>
                  <a:lnTo>
                    <a:pt x="4183" y="3221"/>
                  </a:lnTo>
                  <a:lnTo>
                    <a:pt x="4166" y="3242"/>
                  </a:lnTo>
                  <a:lnTo>
                    <a:pt x="4147" y="3261"/>
                  </a:lnTo>
                  <a:lnTo>
                    <a:pt x="4130" y="3282"/>
                  </a:lnTo>
                  <a:lnTo>
                    <a:pt x="4111" y="3301"/>
                  </a:lnTo>
                  <a:lnTo>
                    <a:pt x="4094" y="3322"/>
                  </a:lnTo>
                  <a:lnTo>
                    <a:pt x="4073" y="3341"/>
                  </a:lnTo>
                  <a:lnTo>
                    <a:pt x="4054" y="3360"/>
                  </a:lnTo>
                  <a:lnTo>
                    <a:pt x="4031" y="3375"/>
                  </a:lnTo>
                  <a:lnTo>
                    <a:pt x="4010" y="3392"/>
                  </a:lnTo>
                  <a:lnTo>
                    <a:pt x="3985" y="3404"/>
                  </a:lnTo>
                  <a:lnTo>
                    <a:pt x="3965" y="3417"/>
                  </a:lnTo>
                  <a:lnTo>
                    <a:pt x="3938" y="3425"/>
                  </a:lnTo>
                  <a:lnTo>
                    <a:pt x="3911" y="3432"/>
                  </a:lnTo>
                  <a:lnTo>
                    <a:pt x="3883" y="3442"/>
                  </a:lnTo>
                  <a:lnTo>
                    <a:pt x="3854" y="3457"/>
                  </a:lnTo>
                  <a:lnTo>
                    <a:pt x="3824" y="3467"/>
                  </a:lnTo>
                  <a:lnTo>
                    <a:pt x="3797" y="3480"/>
                  </a:lnTo>
                  <a:lnTo>
                    <a:pt x="3765" y="3491"/>
                  </a:lnTo>
                  <a:lnTo>
                    <a:pt x="3738" y="3503"/>
                  </a:lnTo>
                  <a:lnTo>
                    <a:pt x="3706" y="3514"/>
                  </a:lnTo>
                  <a:lnTo>
                    <a:pt x="3679" y="3524"/>
                  </a:lnTo>
                  <a:lnTo>
                    <a:pt x="3649" y="3531"/>
                  </a:lnTo>
                  <a:lnTo>
                    <a:pt x="3617" y="3537"/>
                  </a:lnTo>
                  <a:lnTo>
                    <a:pt x="3586" y="3541"/>
                  </a:lnTo>
                  <a:lnTo>
                    <a:pt x="3556" y="3546"/>
                  </a:lnTo>
                  <a:lnTo>
                    <a:pt x="3522" y="3546"/>
                  </a:lnTo>
                  <a:lnTo>
                    <a:pt x="3489" y="3548"/>
                  </a:lnTo>
                  <a:lnTo>
                    <a:pt x="3457" y="3545"/>
                  </a:lnTo>
                  <a:lnTo>
                    <a:pt x="3425" y="3541"/>
                  </a:lnTo>
                  <a:lnTo>
                    <a:pt x="3400" y="3545"/>
                  </a:lnTo>
                  <a:lnTo>
                    <a:pt x="3381" y="3552"/>
                  </a:lnTo>
                  <a:lnTo>
                    <a:pt x="3368" y="3562"/>
                  </a:lnTo>
                  <a:lnTo>
                    <a:pt x="3364" y="3577"/>
                  </a:lnTo>
                  <a:lnTo>
                    <a:pt x="3360" y="3592"/>
                  </a:lnTo>
                  <a:lnTo>
                    <a:pt x="3364" y="3611"/>
                  </a:lnTo>
                  <a:lnTo>
                    <a:pt x="3368" y="3630"/>
                  </a:lnTo>
                  <a:lnTo>
                    <a:pt x="3381" y="3649"/>
                  </a:lnTo>
                  <a:lnTo>
                    <a:pt x="3391" y="3670"/>
                  </a:lnTo>
                  <a:lnTo>
                    <a:pt x="3406" y="3691"/>
                  </a:lnTo>
                  <a:lnTo>
                    <a:pt x="3423" y="3712"/>
                  </a:lnTo>
                  <a:lnTo>
                    <a:pt x="3440" y="3733"/>
                  </a:lnTo>
                  <a:lnTo>
                    <a:pt x="3455" y="3752"/>
                  </a:lnTo>
                  <a:lnTo>
                    <a:pt x="3472" y="3771"/>
                  </a:lnTo>
                  <a:lnTo>
                    <a:pt x="3486" y="3786"/>
                  </a:lnTo>
                  <a:lnTo>
                    <a:pt x="3501" y="3803"/>
                  </a:lnTo>
                  <a:lnTo>
                    <a:pt x="3508" y="3815"/>
                  </a:lnTo>
                  <a:lnTo>
                    <a:pt x="3518" y="3824"/>
                  </a:lnTo>
                  <a:lnTo>
                    <a:pt x="3526" y="3836"/>
                  </a:lnTo>
                  <a:lnTo>
                    <a:pt x="3537" y="3845"/>
                  </a:lnTo>
                  <a:lnTo>
                    <a:pt x="3545" y="3856"/>
                  </a:lnTo>
                  <a:lnTo>
                    <a:pt x="3556" y="3866"/>
                  </a:lnTo>
                  <a:lnTo>
                    <a:pt x="3565" y="3877"/>
                  </a:lnTo>
                  <a:lnTo>
                    <a:pt x="3575" y="3887"/>
                  </a:lnTo>
                  <a:lnTo>
                    <a:pt x="3584" y="3894"/>
                  </a:lnTo>
                  <a:lnTo>
                    <a:pt x="3594" y="3904"/>
                  </a:lnTo>
                  <a:lnTo>
                    <a:pt x="3605" y="3915"/>
                  </a:lnTo>
                  <a:lnTo>
                    <a:pt x="3615" y="3925"/>
                  </a:lnTo>
                  <a:lnTo>
                    <a:pt x="3626" y="3934"/>
                  </a:lnTo>
                  <a:lnTo>
                    <a:pt x="3638" y="3942"/>
                  </a:lnTo>
                  <a:lnTo>
                    <a:pt x="3649" y="3953"/>
                  </a:lnTo>
                  <a:lnTo>
                    <a:pt x="3660" y="3963"/>
                  </a:lnTo>
                  <a:lnTo>
                    <a:pt x="3636" y="3978"/>
                  </a:lnTo>
                  <a:lnTo>
                    <a:pt x="3613" y="3995"/>
                  </a:lnTo>
                  <a:lnTo>
                    <a:pt x="3590" y="4012"/>
                  </a:lnTo>
                  <a:lnTo>
                    <a:pt x="3567" y="4029"/>
                  </a:lnTo>
                  <a:lnTo>
                    <a:pt x="3541" y="4047"/>
                  </a:lnTo>
                  <a:lnTo>
                    <a:pt x="3518" y="4064"/>
                  </a:lnTo>
                  <a:lnTo>
                    <a:pt x="3493" y="4081"/>
                  </a:lnTo>
                  <a:lnTo>
                    <a:pt x="3470" y="4098"/>
                  </a:lnTo>
                  <a:lnTo>
                    <a:pt x="3444" y="4111"/>
                  </a:lnTo>
                  <a:lnTo>
                    <a:pt x="3421" y="4126"/>
                  </a:lnTo>
                  <a:lnTo>
                    <a:pt x="3396" y="4144"/>
                  </a:lnTo>
                  <a:lnTo>
                    <a:pt x="3374" y="4159"/>
                  </a:lnTo>
                  <a:lnTo>
                    <a:pt x="3349" y="4172"/>
                  </a:lnTo>
                  <a:lnTo>
                    <a:pt x="3326" y="4185"/>
                  </a:lnTo>
                  <a:lnTo>
                    <a:pt x="3301" y="4199"/>
                  </a:lnTo>
                  <a:lnTo>
                    <a:pt x="3280" y="4212"/>
                  </a:lnTo>
                  <a:lnTo>
                    <a:pt x="3183" y="4111"/>
                  </a:lnTo>
                  <a:lnTo>
                    <a:pt x="3087" y="4024"/>
                  </a:lnTo>
                  <a:lnTo>
                    <a:pt x="2982" y="3942"/>
                  </a:lnTo>
                  <a:lnTo>
                    <a:pt x="2877" y="3870"/>
                  </a:lnTo>
                  <a:lnTo>
                    <a:pt x="2767" y="3801"/>
                  </a:lnTo>
                  <a:lnTo>
                    <a:pt x="2657" y="3739"/>
                  </a:lnTo>
                  <a:lnTo>
                    <a:pt x="2543" y="3681"/>
                  </a:lnTo>
                  <a:lnTo>
                    <a:pt x="2429" y="3630"/>
                  </a:lnTo>
                  <a:lnTo>
                    <a:pt x="2309" y="3581"/>
                  </a:lnTo>
                  <a:lnTo>
                    <a:pt x="2189" y="3535"/>
                  </a:lnTo>
                  <a:lnTo>
                    <a:pt x="2070" y="3493"/>
                  </a:lnTo>
                  <a:lnTo>
                    <a:pt x="1948" y="3455"/>
                  </a:lnTo>
                  <a:lnTo>
                    <a:pt x="1826" y="3415"/>
                  </a:lnTo>
                  <a:lnTo>
                    <a:pt x="1705" y="3379"/>
                  </a:lnTo>
                  <a:lnTo>
                    <a:pt x="1583" y="3343"/>
                  </a:lnTo>
                  <a:lnTo>
                    <a:pt x="1462" y="3307"/>
                  </a:lnTo>
                  <a:lnTo>
                    <a:pt x="1410" y="3288"/>
                  </a:lnTo>
                  <a:lnTo>
                    <a:pt x="1363" y="3267"/>
                  </a:lnTo>
                  <a:lnTo>
                    <a:pt x="1313" y="3244"/>
                  </a:lnTo>
                  <a:lnTo>
                    <a:pt x="1268" y="3219"/>
                  </a:lnTo>
                  <a:lnTo>
                    <a:pt x="1220" y="3193"/>
                  </a:lnTo>
                  <a:lnTo>
                    <a:pt x="1176" y="3162"/>
                  </a:lnTo>
                  <a:lnTo>
                    <a:pt x="1133" y="3130"/>
                  </a:lnTo>
                  <a:lnTo>
                    <a:pt x="1093" y="3100"/>
                  </a:lnTo>
                  <a:lnTo>
                    <a:pt x="1051" y="3062"/>
                  </a:lnTo>
                  <a:lnTo>
                    <a:pt x="1017" y="3024"/>
                  </a:lnTo>
                  <a:lnTo>
                    <a:pt x="981" y="2986"/>
                  </a:lnTo>
                  <a:lnTo>
                    <a:pt x="952" y="2946"/>
                  </a:lnTo>
                  <a:lnTo>
                    <a:pt x="922" y="2902"/>
                  </a:lnTo>
                  <a:lnTo>
                    <a:pt x="899" y="2856"/>
                  </a:lnTo>
                  <a:lnTo>
                    <a:pt x="876" y="2811"/>
                  </a:lnTo>
                  <a:lnTo>
                    <a:pt x="861" y="2765"/>
                  </a:lnTo>
                  <a:lnTo>
                    <a:pt x="821" y="2746"/>
                  </a:lnTo>
                  <a:lnTo>
                    <a:pt x="785" y="2727"/>
                  </a:lnTo>
                  <a:lnTo>
                    <a:pt x="749" y="2706"/>
                  </a:lnTo>
                  <a:lnTo>
                    <a:pt x="713" y="2685"/>
                  </a:lnTo>
                  <a:lnTo>
                    <a:pt x="675" y="2660"/>
                  </a:lnTo>
                  <a:lnTo>
                    <a:pt x="642" y="2636"/>
                  </a:lnTo>
                  <a:lnTo>
                    <a:pt x="608" y="2607"/>
                  </a:lnTo>
                  <a:lnTo>
                    <a:pt x="578" y="2582"/>
                  </a:lnTo>
                  <a:lnTo>
                    <a:pt x="544" y="2550"/>
                  </a:lnTo>
                  <a:lnTo>
                    <a:pt x="513" y="2522"/>
                  </a:lnTo>
                  <a:lnTo>
                    <a:pt x="483" y="2489"/>
                  </a:lnTo>
                  <a:lnTo>
                    <a:pt x="452" y="2457"/>
                  </a:lnTo>
                  <a:lnTo>
                    <a:pt x="424" y="2423"/>
                  </a:lnTo>
                  <a:lnTo>
                    <a:pt x="395" y="2390"/>
                  </a:lnTo>
                  <a:lnTo>
                    <a:pt x="371" y="2354"/>
                  </a:lnTo>
                  <a:lnTo>
                    <a:pt x="344" y="2320"/>
                  </a:lnTo>
                  <a:lnTo>
                    <a:pt x="319" y="2295"/>
                  </a:lnTo>
                  <a:lnTo>
                    <a:pt x="300" y="2272"/>
                  </a:lnTo>
                  <a:lnTo>
                    <a:pt x="276" y="2250"/>
                  </a:lnTo>
                  <a:lnTo>
                    <a:pt x="255" y="2227"/>
                  </a:lnTo>
                  <a:lnTo>
                    <a:pt x="230" y="2206"/>
                  </a:lnTo>
                  <a:lnTo>
                    <a:pt x="209" y="2183"/>
                  </a:lnTo>
                  <a:lnTo>
                    <a:pt x="188" y="2160"/>
                  </a:lnTo>
                  <a:lnTo>
                    <a:pt x="171" y="2137"/>
                  </a:lnTo>
                  <a:lnTo>
                    <a:pt x="150" y="2113"/>
                  </a:lnTo>
                  <a:lnTo>
                    <a:pt x="137" y="2086"/>
                  </a:lnTo>
                  <a:lnTo>
                    <a:pt x="124" y="2058"/>
                  </a:lnTo>
                  <a:lnTo>
                    <a:pt x="114" y="2033"/>
                  </a:lnTo>
                  <a:lnTo>
                    <a:pt x="108" y="2000"/>
                  </a:lnTo>
                  <a:lnTo>
                    <a:pt x="106" y="1972"/>
                  </a:lnTo>
                  <a:lnTo>
                    <a:pt x="106" y="1940"/>
                  </a:lnTo>
                  <a:lnTo>
                    <a:pt x="112" y="1904"/>
                  </a:lnTo>
                  <a:lnTo>
                    <a:pt x="110" y="1884"/>
                  </a:lnTo>
                  <a:lnTo>
                    <a:pt x="108" y="1867"/>
                  </a:lnTo>
                  <a:lnTo>
                    <a:pt x="105" y="1848"/>
                  </a:lnTo>
                  <a:lnTo>
                    <a:pt x="103" y="1833"/>
                  </a:lnTo>
                  <a:lnTo>
                    <a:pt x="97" y="1816"/>
                  </a:lnTo>
                  <a:lnTo>
                    <a:pt x="93" y="1799"/>
                  </a:lnTo>
                  <a:lnTo>
                    <a:pt x="91" y="1782"/>
                  </a:lnTo>
                  <a:lnTo>
                    <a:pt x="87" y="1767"/>
                  </a:lnTo>
                  <a:lnTo>
                    <a:pt x="82" y="1749"/>
                  </a:lnTo>
                  <a:lnTo>
                    <a:pt x="76" y="1732"/>
                  </a:lnTo>
                  <a:lnTo>
                    <a:pt x="72" y="1715"/>
                  </a:lnTo>
                  <a:lnTo>
                    <a:pt x="67" y="1698"/>
                  </a:lnTo>
                  <a:lnTo>
                    <a:pt x="61" y="1681"/>
                  </a:lnTo>
                  <a:lnTo>
                    <a:pt x="57" y="1666"/>
                  </a:lnTo>
                  <a:lnTo>
                    <a:pt x="51" y="1651"/>
                  </a:lnTo>
                  <a:lnTo>
                    <a:pt x="48" y="1635"/>
                  </a:lnTo>
                  <a:lnTo>
                    <a:pt x="25" y="1594"/>
                  </a:lnTo>
                  <a:lnTo>
                    <a:pt x="11" y="1554"/>
                  </a:lnTo>
                  <a:lnTo>
                    <a:pt x="2" y="1514"/>
                  </a:lnTo>
                  <a:lnTo>
                    <a:pt x="0" y="1474"/>
                  </a:lnTo>
                  <a:lnTo>
                    <a:pt x="2" y="1432"/>
                  </a:lnTo>
                  <a:lnTo>
                    <a:pt x="10" y="1392"/>
                  </a:lnTo>
                  <a:lnTo>
                    <a:pt x="19" y="1350"/>
                  </a:lnTo>
                  <a:lnTo>
                    <a:pt x="34" y="1310"/>
                  </a:lnTo>
                  <a:lnTo>
                    <a:pt x="48" y="1268"/>
                  </a:lnTo>
                  <a:lnTo>
                    <a:pt x="63" y="1227"/>
                  </a:lnTo>
                  <a:lnTo>
                    <a:pt x="78" y="1185"/>
                  </a:lnTo>
                  <a:lnTo>
                    <a:pt x="93" y="1145"/>
                  </a:lnTo>
                  <a:lnTo>
                    <a:pt x="108" y="1105"/>
                  </a:lnTo>
                  <a:lnTo>
                    <a:pt x="120" y="1063"/>
                  </a:lnTo>
                  <a:lnTo>
                    <a:pt x="129" y="1021"/>
                  </a:lnTo>
                  <a:lnTo>
                    <a:pt x="133" y="981"/>
                  </a:lnTo>
                  <a:lnTo>
                    <a:pt x="156" y="947"/>
                  </a:lnTo>
                  <a:lnTo>
                    <a:pt x="184" y="918"/>
                  </a:lnTo>
                  <a:lnTo>
                    <a:pt x="209" y="890"/>
                  </a:lnTo>
                  <a:lnTo>
                    <a:pt x="241" y="867"/>
                  </a:lnTo>
                  <a:lnTo>
                    <a:pt x="270" y="842"/>
                  </a:lnTo>
                  <a:lnTo>
                    <a:pt x="300" y="823"/>
                  </a:lnTo>
                  <a:lnTo>
                    <a:pt x="335" y="804"/>
                  </a:lnTo>
                  <a:lnTo>
                    <a:pt x="367" y="785"/>
                  </a:lnTo>
                  <a:lnTo>
                    <a:pt x="397" y="764"/>
                  </a:lnTo>
                  <a:lnTo>
                    <a:pt x="431" y="744"/>
                  </a:lnTo>
                  <a:lnTo>
                    <a:pt x="462" y="721"/>
                  </a:lnTo>
                  <a:lnTo>
                    <a:pt x="494" y="700"/>
                  </a:lnTo>
                  <a:lnTo>
                    <a:pt x="525" y="671"/>
                  </a:lnTo>
                  <a:lnTo>
                    <a:pt x="555" y="645"/>
                  </a:lnTo>
                  <a:lnTo>
                    <a:pt x="582" y="614"/>
                  </a:lnTo>
                  <a:lnTo>
                    <a:pt x="612" y="580"/>
                  </a:lnTo>
                  <a:lnTo>
                    <a:pt x="648" y="563"/>
                  </a:lnTo>
                  <a:lnTo>
                    <a:pt x="684" y="546"/>
                  </a:lnTo>
                  <a:lnTo>
                    <a:pt x="720" y="531"/>
                  </a:lnTo>
                  <a:lnTo>
                    <a:pt x="758" y="515"/>
                  </a:lnTo>
                  <a:lnTo>
                    <a:pt x="794" y="498"/>
                  </a:lnTo>
                  <a:lnTo>
                    <a:pt x="831" y="481"/>
                  </a:lnTo>
                  <a:lnTo>
                    <a:pt x="867" y="464"/>
                  </a:lnTo>
                  <a:lnTo>
                    <a:pt x="905" y="449"/>
                  </a:lnTo>
                  <a:lnTo>
                    <a:pt x="941" y="430"/>
                  </a:lnTo>
                  <a:lnTo>
                    <a:pt x="977" y="413"/>
                  </a:lnTo>
                  <a:lnTo>
                    <a:pt x="1013" y="394"/>
                  </a:lnTo>
                  <a:lnTo>
                    <a:pt x="1049" y="375"/>
                  </a:lnTo>
                  <a:lnTo>
                    <a:pt x="1085" y="352"/>
                  </a:lnTo>
                  <a:lnTo>
                    <a:pt x="1121" y="331"/>
                  </a:lnTo>
                  <a:lnTo>
                    <a:pt x="1156" y="308"/>
                  </a:lnTo>
                  <a:lnTo>
                    <a:pt x="1190" y="283"/>
                  </a:lnTo>
                  <a:lnTo>
                    <a:pt x="1226" y="268"/>
                  </a:lnTo>
                  <a:lnTo>
                    <a:pt x="1266" y="257"/>
                  </a:lnTo>
                  <a:lnTo>
                    <a:pt x="1304" y="247"/>
                  </a:lnTo>
                  <a:lnTo>
                    <a:pt x="1344" y="240"/>
                  </a:lnTo>
                  <a:lnTo>
                    <a:pt x="1384" y="232"/>
                  </a:lnTo>
                  <a:lnTo>
                    <a:pt x="1424" y="226"/>
                  </a:lnTo>
                  <a:lnTo>
                    <a:pt x="1462" y="219"/>
                  </a:lnTo>
                  <a:lnTo>
                    <a:pt x="1503" y="215"/>
                  </a:lnTo>
                  <a:lnTo>
                    <a:pt x="1541" y="205"/>
                  </a:lnTo>
                  <a:lnTo>
                    <a:pt x="1581" y="198"/>
                  </a:lnTo>
                  <a:lnTo>
                    <a:pt x="1619" y="186"/>
                  </a:lnTo>
                  <a:lnTo>
                    <a:pt x="1659" y="177"/>
                  </a:lnTo>
                  <a:lnTo>
                    <a:pt x="1695" y="160"/>
                  </a:lnTo>
                  <a:lnTo>
                    <a:pt x="1733" y="145"/>
                  </a:lnTo>
                  <a:lnTo>
                    <a:pt x="1769" y="124"/>
                  </a:lnTo>
                  <a:lnTo>
                    <a:pt x="1806" y="103"/>
                  </a:lnTo>
                  <a:lnTo>
                    <a:pt x="1838" y="93"/>
                  </a:lnTo>
                  <a:lnTo>
                    <a:pt x="1872" y="86"/>
                  </a:lnTo>
                  <a:lnTo>
                    <a:pt x="1906" y="82"/>
                  </a:lnTo>
                  <a:lnTo>
                    <a:pt x="1940" y="82"/>
                  </a:lnTo>
                  <a:lnTo>
                    <a:pt x="1973" y="78"/>
                  </a:lnTo>
                  <a:lnTo>
                    <a:pt x="2007" y="78"/>
                  </a:lnTo>
                  <a:lnTo>
                    <a:pt x="2041" y="80"/>
                  </a:lnTo>
                  <a:lnTo>
                    <a:pt x="2075" y="82"/>
                  </a:lnTo>
                  <a:lnTo>
                    <a:pt x="2108" y="82"/>
                  </a:lnTo>
                  <a:lnTo>
                    <a:pt x="2140" y="82"/>
                  </a:lnTo>
                  <a:lnTo>
                    <a:pt x="2172" y="80"/>
                  </a:lnTo>
                  <a:lnTo>
                    <a:pt x="2208" y="80"/>
                  </a:lnTo>
                  <a:lnTo>
                    <a:pt x="2241" y="74"/>
                  </a:lnTo>
                  <a:lnTo>
                    <a:pt x="2275" y="68"/>
                  </a:lnTo>
                  <a:lnTo>
                    <a:pt x="2307" y="61"/>
                  </a:lnTo>
                  <a:lnTo>
                    <a:pt x="2342" y="51"/>
                  </a:lnTo>
                  <a:lnTo>
                    <a:pt x="2359" y="51"/>
                  </a:lnTo>
                  <a:lnTo>
                    <a:pt x="2374" y="55"/>
                  </a:lnTo>
                  <a:lnTo>
                    <a:pt x="2389" y="57"/>
                  </a:lnTo>
                  <a:lnTo>
                    <a:pt x="2404" y="63"/>
                  </a:lnTo>
                  <a:lnTo>
                    <a:pt x="2419" y="65"/>
                  </a:lnTo>
                  <a:lnTo>
                    <a:pt x="2437" y="70"/>
                  </a:lnTo>
                  <a:lnTo>
                    <a:pt x="2452" y="76"/>
                  </a:lnTo>
                  <a:lnTo>
                    <a:pt x="2471" y="82"/>
                  </a:lnTo>
                  <a:lnTo>
                    <a:pt x="2486" y="84"/>
                  </a:lnTo>
                  <a:lnTo>
                    <a:pt x="2501" y="88"/>
                  </a:lnTo>
                  <a:lnTo>
                    <a:pt x="2518" y="91"/>
                  </a:lnTo>
                  <a:lnTo>
                    <a:pt x="2535" y="95"/>
                  </a:lnTo>
                  <a:lnTo>
                    <a:pt x="2551" y="97"/>
                  </a:lnTo>
                  <a:lnTo>
                    <a:pt x="2568" y="99"/>
                  </a:lnTo>
                  <a:lnTo>
                    <a:pt x="2585" y="97"/>
                  </a:lnTo>
                  <a:lnTo>
                    <a:pt x="2604" y="97"/>
                  </a:lnTo>
                  <a:lnTo>
                    <a:pt x="2615" y="86"/>
                  </a:lnTo>
                  <a:lnTo>
                    <a:pt x="2628" y="78"/>
                  </a:lnTo>
                  <a:lnTo>
                    <a:pt x="2642" y="68"/>
                  </a:lnTo>
                  <a:lnTo>
                    <a:pt x="2657" y="65"/>
                  </a:lnTo>
                  <a:lnTo>
                    <a:pt x="2674" y="59"/>
                  </a:lnTo>
                  <a:lnTo>
                    <a:pt x="2691" y="53"/>
                  </a:lnTo>
                  <a:lnTo>
                    <a:pt x="2708" y="48"/>
                  </a:lnTo>
                  <a:lnTo>
                    <a:pt x="2727" y="44"/>
                  </a:lnTo>
                  <a:lnTo>
                    <a:pt x="2744" y="38"/>
                  </a:lnTo>
                  <a:lnTo>
                    <a:pt x="2763" y="32"/>
                  </a:lnTo>
                  <a:lnTo>
                    <a:pt x="2781" y="27"/>
                  </a:lnTo>
                  <a:lnTo>
                    <a:pt x="2800" y="25"/>
                  </a:lnTo>
                  <a:lnTo>
                    <a:pt x="2817" y="17"/>
                  </a:lnTo>
                  <a:lnTo>
                    <a:pt x="2836" y="11"/>
                  </a:lnTo>
                  <a:lnTo>
                    <a:pt x="2853" y="8"/>
                  </a:lnTo>
                  <a:lnTo>
                    <a:pt x="2872" y="2"/>
                  </a:lnTo>
                  <a:lnTo>
                    <a:pt x="2872" y="2"/>
                  </a:lnTo>
                  <a:close/>
                </a:path>
              </a:pathLst>
            </a:cu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pic>
          <p:nvPicPr>
            <p:cNvPr id="254" name="Picture 253" descr="http://pixabay.com/en/photos/get_image/40377/?t=1347599674&amp;c=21834934c48ccb87ef06&amp;ext=png"/>
            <p:cNvPicPr>
              <a:picLocks noChangeAspect="1" noChangeArrowheads="1"/>
            </p:cNvPicPr>
            <p:nvPr/>
          </p:nvPicPr>
          <p:blipFill>
            <a:blip r:embed="rId4" cstate="print"/>
            <a:srcRect/>
            <a:stretch>
              <a:fillRect/>
            </a:stretch>
          </p:blipFill>
          <p:spPr bwMode="auto">
            <a:xfrm>
              <a:off x="3995742" y="367649"/>
              <a:ext cx="1279633" cy="987870"/>
            </a:xfrm>
            <a:prstGeom prst="rect">
              <a:avLst/>
            </a:prstGeom>
            <a:noFill/>
          </p:spPr>
        </p:pic>
      </p:grpSp>
      <p:sp>
        <p:nvSpPr>
          <p:cNvPr id="255" name="Oval 254"/>
          <p:cNvSpPr/>
          <p:nvPr/>
        </p:nvSpPr>
        <p:spPr bwMode="auto">
          <a:xfrm>
            <a:off x="2067702" y="2150455"/>
            <a:ext cx="251700" cy="239848"/>
          </a:xfrm>
          <a:prstGeom prst="ellipse">
            <a:avLst/>
          </a:prstGeom>
          <a:solidFill>
            <a:sysClr val="window" lastClr="FFFFFF"/>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1500" smtClean="0">
              <a:solidFill>
                <a:sysClr val="windowText" lastClr="000000"/>
              </a:solidFill>
            </a:endParaRPr>
          </a:p>
        </p:txBody>
      </p:sp>
      <p:sp>
        <p:nvSpPr>
          <p:cNvPr id="256" name="Text Box 10"/>
          <p:cNvSpPr>
            <a:spLocks noChangeArrowheads="1"/>
          </p:cNvSpPr>
          <p:nvPr/>
        </p:nvSpPr>
        <p:spPr bwMode="auto">
          <a:xfrm>
            <a:off x="1696051" y="5408532"/>
            <a:ext cx="1904952" cy="755828"/>
          </a:xfrm>
          <a:prstGeom prst="roundRect">
            <a:avLst>
              <a:gd name="adj" fmla="val 30100"/>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dirty="0" smtClean="0">
              <a:solidFill>
                <a:srgbClr val="000000"/>
              </a:solidFill>
              <a:latin typeface="Calibri" pitchFamily="34" charset="0"/>
            </a:endParaRPr>
          </a:p>
        </p:txBody>
      </p:sp>
      <p:sp>
        <p:nvSpPr>
          <p:cNvPr id="257" name="Text Box 10"/>
          <p:cNvSpPr>
            <a:spLocks noChangeArrowheads="1"/>
          </p:cNvSpPr>
          <p:nvPr/>
        </p:nvSpPr>
        <p:spPr bwMode="auto">
          <a:xfrm>
            <a:off x="1634601" y="2448207"/>
            <a:ext cx="2089303" cy="718906"/>
          </a:xfrm>
          <a:prstGeom prst="roundRect">
            <a:avLst>
              <a:gd name="adj" fmla="val 46482"/>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dirty="0" smtClean="0">
              <a:solidFill>
                <a:srgbClr val="000000"/>
              </a:solidFill>
              <a:latin typeface="Calibri" pitchFamily="34" charset="0"/>
            </a:endParaRPr>
          </a:p>
        </p:txBody>
      </p:sp>
      <p:pic>
        <p:nvPicPr>
          <p:cNvPr id="258" name="Object 2"/>
          <p:cNvPicPr>
            <a:picLocks noChangeAspect="1" noChangeArrowheads="1"/>
          </p:cNvPicPr>
          <p:nvPr/>
        </p:nvPicPr>
        <p:blipFill>
          <a:blip r:embed="rId5" cstate="print"/>
          <a:srcRect/>
          <a:stretch>
            <a:fillRect/>
          </a:stretch>
        </p:blipFill>
        <p:spPr bwMode="auto">
          <a:xfrm>
            <a:off x="1297004" y="4357148"/>
            <a:ext cx="752374" cy="444065"/>
          </a:xfrm>
          <a:prstGeom prst="rect">
            <a:avLst/>
          </a:prstGeom>
          <a:noFill/>
        </p:spPr>
      </p:pic>
      <p:pic>
        <p:nvPicPr>
          <p:cNvPr id="259" name="Object 3"/>
          <p:cNvPicPr>
            <a:picLocks noChangeAspect="1" noChangeArrowheads="1"/>
          </p:cNvPicPr>
          <p:nvPr/>
        </p:nvPicPr>
        <p:blipFill>
          <a:blip r:embed="rId6" cstate="print"/>
          <a:srcRect/>
          <a:stretch>
            <a:fillRect/>
          </a:stretch>
        </p:blipFill>
        <p:spPr bwMode="auto">
          <a:xfrm>
            <a:off x="1913360" y="2819400"/>
            <a:ext cx="1433005" cy="303417"/>
          </a:xfrm>
          <a:prstGeom prst="rect">
            <a:avLst/>
          </a:prstGeom>
          <a:noFill/>
        </p:spPr>
      </p:pic>
      <p:pic>
        <p:nvPicPr>
          <p:cNvPr id="260" name="Object 4"/>
          <p:cNvPicPr>
            <a:picLocks noChangeAspect="1" noChangeArrowheads="1"/>
          </p:cNvPicPr>
          <p:nvPr/>
        </p:nvPicPr>
        <p:blipFill>
          <a:blip r:embed="rId7" cstate="print"/>
          <a:srcRect/>
          <a:stretch>
            <a:fillRect/>
          </a:stretch>
        </p:blipFill>
        <p:spPr bwMode="auto">
          <a:xfrm>
            <a:off x="1818948" y="5483391"/>
            <a:ext cx="1527417" cy="316408"/>
          </a:xfrm>
          <a:prstGeom prst="rect">
            <a:avLst/>
          </a:prstGeom>
          <a:noFill/>
        </p:spPr>
      </p:pic>
      <p:pic>
        <p:nvPicPr>
          <p:cNvPr id="261" name="Object 5"/>
          <p:cNvPicPr>
            <a:picLocks noChangeAspect="1" noChangeArrowheads="1"/>
          </p:cNvPicPr>
          <p:nvPr/>
        </p:nvPicPr>
        <p:blipFill>
          <a:blip r:embed="rId8" cstate="print"/>
          <a:srcRect/>
          <a:stretch>
            <a:fillRect/>
          </a:stretch>
        </p:blipFill>
        <p:spPr bwMode="auto">
          <a:xfrm>
            <a:off x="2812965" y="3473268"/>
            <a:ext cx="1097140" cy="347733"/>
          </a:xfrm>
          <a:prstGeom prst="rect">
            <a:avLst/>
          </a:prstGeom>
          <a:solidFill>
            <a:srgbClr val="FFCCCC"/>
          </a:solidFill>
        </p:spPr>
      </p:pic>
      <p:pic>
        <p:nvPicPr>
          <p:cNvPr id="262" name="Object 6"/>
          <p:cNvPicPr>
            <a:picLocks noChangeAspect="1" noChangeArrowheads="1"/>
          </p:cNvPicPr>
          <p:nvPr/>
        </p:nvPicPr>
        <p:blipFill>
          <a:blip r:embed="rId9" cstate="print"/>
          <a:srcRect/>
          <a:stretch>
            <a:fillRect/>
          </a:stretch>
        </p:blipFill>
        <p:spPr bwMode="auto">
          <a:xfrm>
            <a:off x="1499360" y="3481141"/>
            <a:ext cx="1008805" cy="352982"/>
          </a:xfrm>
          <a:prstGeom prst="rect">
            <a:avLst/>
          </a:prstGeom>
          <a:solidFill>
            <a:srgbClr val="99CCFF"/>
          </a:solidFill>
        </p:spPr>
      </p:pic>
      <p:pic>
        <p:nvPicPr>
          <p:cNvPr id="263" name="Object 7"/>
          <p:cNvPicPr>
            <a:picLocks noChangeAspect="1" noChangeArrowheads="1"/>
          </p:cNvPicPr>
          <p:nvPr/>
        </p:nvPicPr>
        <p:blipFill>
          <a:blip r:embed="rId10" cstate="print"/>
          <a:srcRect/>
          <a:stretch>
            <a:fillRect/>
          </a:stretch>
        </p:blipFill>
        <p:spPr bwMode="auto">
          <a:xfrm>
            <a:off x="1493319" y="4836644"/>
            <a:ext cx="1089459" cy="328050"/>
          </a:xfrm>
          <a:prstGeom prst="rect">
            <a:avLst/>
          </a:prstGeom>
          <a:solidFill>
            <a:srgbClr val="99CCFF"/>
          </a:solidFill>
        </p:spPr>
      </p:pic>
      <p:pic>
        <p:nvPicPr>
          <p:cNvPr id="264" name="Object 8"/>
          <p:cNvPicPr>
            <a:picLocks noChangeAspect="1" noChangeArrowheads="1"/>
          </p:cNvPicPr>
          <p:nvPr/>
        </p:nvPicPr>
        <p:blipFill>
          <a:blip r:embed="rId11" cstate="print"/>
          <a:srcRect/>
          <a:stretch>
            <a:fillRect/>
          </a:stretch>
        </p:blipFill>
        <p:spPr bwMode="auto">
          <a:xfrm>
            <a:off x="2735178" y="4836644"/>
            <a:ext cx="1084337" cy="321490"/>
          </a:xfrm>
          <a:prstGeom prst="rect">
            <a:avLst/>
          </a:prstGeom>
          <a:solidFill>
            <a:srgbClr val="FFCCCC"/>
          </a:solidFill>
        </p:spPr>
      </p:pic>
      <p:sp>
        <p:nvSpPr>
          <p:cNvPr id="265" name="Rectangle 264"/>
          <p:cNvSpPr>
            <a:spLocks noChangeArrowheads="1"/>
          </p:cNvSpPr>
          <p:nvPr/>
        </p:nvSpPr>
        <p:spPr bwMode="auto">
          <a:xfrm flipH="1">
            <a:off x="1607713" y="6298435"/>
            <a:ext cx="430151" cy="323165"/>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34925" cap="flat" cmpd="sng" algn="ctr">
            <a:solidFill>
              <a:sysClr val="windowText" lastClr="000000"/>
            </a:solidFill>
            <a:prstDash val="solid"/>
            <a:headEnd/>
            <a:tailEnd/>
          </a:ln>
          <a:effectLst>
            <a:outerShdw blurRad="40000" dist="20000" dir="5400000" rotWithShape="0">
              <a:srgbClr val="000000">
                <a:alpha val="38000"/>
              </a:srgbClr>
            </a:outerShdw>
          </a:effec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0"/>
              </a:spcBef>
              <a:spcAft>
                <a:spcPct val="0"/>
              </a:spcAft>
              <a:defRPr/>
            </a:pPr>
            <a:r>
              <a:rPr lang="en-US" sz="1500" i="1" dirty="0" smtClean="0">
                <a:solidFill>
                  <a:srgbClr val="000000"/>
                </a:solidFill>
                <a:latin typeface="Times New Roman" pitchFamily="18" charset="0"/>
              </a:rPr>
              <a:t>W</a:t>
            </a:r>
            <a:r>
              <a:rPr lang="en-US" sz="1500" dirty="0" smtClean="0">
                <a:solidFill>
                  <a:srgbClr val="000000"/>
                </a:solidFill>
                <a:latin typeface="Times New Roman" pitchFamily="18" charset="0"/>
              </a:rPr>
              <a:t> </a:t>
            </a:r>
            <a:endParaRPr lang="en-US" sz="1500" dirty="0">
              <a:solidFill>
                <a:srgbClr val="000000"/>
              </a:solidFill>
              <a:latin typeface="Calibri" pitchFamily="34" charset="0"/>
            </a:endParaRPr>
          </a:p>
        </p:txBody>
      </p:sp>
      <p:cxnSp>
        <p:nvCxnSpPr>
          <p:cNvPr id="266" name="AutoShape 65"/>
          <p:cNvCxnSpPr>
            <a:cxnSpLocks noChangeShapeType="1"/>
            <a:stCxn id="265" idx="1"/>
            <a:endCxn id="256" idx="2"/>
          </p:cNvCxnSpPr>
          <p:nvPr/>
        </p:nvCxnSpPr>
        <p:spPr bwMode="auto">
          <a:xfrm flipV="1">
            <a:off x="2037864" y="6164360"/>
            <a:ext cx="610663" cy="295658"/>
          </a:xfrm>
          <a:prstGeom prst="bentConnector2">
            <a:avLst/>
          </a:prstGeom>
          <a:noFill/>
          <a:ln w="57150">
            <a:solidFill>
              <a:sysClr val="windowText" lastClr="000000"/>
            </a:solidFill>
            <a:miter lim="800000"/>
            <a:headEnd/>
            <a:tailEnd type="triangle" w="med" len="med"/>
          </a:ln>
        </p:spPr>
      </p:cxnSp>
      <p:pic>
        <p:nvPicPr>
          <p:cNvPr id="267" name="Object 10"/>
          <p:cNvPicPr>
            <a:picLocks noChangeAspect="1" noChangeArrowheads="1"/>
          </p:cNvPicPr>
          <p:nvPr/>
        </p:nvPicPr>
        <p:blipFill>
          <a:blip r:embed="rId12" cstate="print"/>
          <a:srcRect/>
          <a:stretch>
            <a:fillRect/>
          </a:stretch>
        </p:blipFill>
        <p:spPr bwMode="auto">
          <a:xfrm>
            <a:off x="1956598" y="2514600"/>
            <a:ext cx="1389767" cy="309723"/>
          </a:xfrm>
          <a:prstGeom prst="rect">
            <a:avLst/>
          </a:prstGeom>
          <a:noFill/>
        </p:spPr>
      </p:pic>
      <p:sp>
        <p:nvSpPr>
          <p:cNvPr id="268" name="Heart 267"/>
          <p:cNvSpPr/>
          <p:nvPr/>
        </p:nvSpPr>
        <p:spPr bwMode="auto">
          <a:xfrm>
            <a:off x="2187652" y="4022848"/>
            <a:ext cx="860301" cy="692842"/>
          </a:xfrm>
          <a:prstGeom prst="heart">
            <a:avLst/>
          </a:prstGeom>
          <a:gradFill flip="none" rotWithShape="1">
            <a:gsLst>
              <a:gs pos="0">
                <a:srgbClr val="99CCFF"/>
              </a:gs>
              <a:gs pos="50000">
                <a:srgbClr val="FFCCCC"/>
              </a:gs>
            </a:gsLst>
            <a:lin ang="0" scaled="1"/>
            <a:tileRect/>
          </a:gradFill>
          <a:ln w="9525">
            <a:solidFill>
              <a:srgbClr val="FF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pPr>
            <a:r>
              <a:rPr lang="en-US" sz="1500" b="1" i="1" dirty="0" smtClean="0">
                <a:solidFill>
                  <a:srgbClr val="000000"/>
                </a:solidFill>
                <a:latin typeface="Times New Roman" pitchFamily="18" charset="0"/>
                <a:cs typeface="Times New Roman" pitchFamily="18" charset="0"/>
              </a:rPr>
              <a:t>H</a:t>
            </a:r>
          </a:p>
        </p:txBody>
      </p:sp>
      <p:pic>
        <p:nvPicPr>
          <p:cNvPr id="269" name="Object 11"/>
          <p:cNvPicPr>
            <a:picLocks noChangeAspect="1" noChangeArrowheads="1"/>
          </p:cNvPicPr>
          <p:nvPr/>
        </p:nvPicPr>
        <p:blipFill>
          <a:blip r:embed="rId13" cstate="print"/>
          <a:srcRect/>
          <a:stretch>
            <a:fillRect/>
          </a:stretch>
        </p:blipFill>
        <p:spPr bwMode="auto">
          <a:xfrm>
            <a:off x="1815775" y="5791200"/>
            <a:ext cx="1606790" cy="291494"/>
          </a:xfrm>
          <a:prstGeom prst="rect">
            <a:avLst/>
          </a:prstGeom>
          <a:noFill/>
        </p:spPr>
      </p:pic>
      <p:pic>
        <p:nvPicPr>
          <p:cNvPr id="270" name="Object 12"/>
          <p:cNvPicPr>
            <a:picLocks noChangeAspect="1" noChangeArrowheads="1"/>
          </p:cNvPicPr>
          <p:nvPr/>
        </p:nvPicPr>
        <p:blipFill>
          <a:blip r:embed="rId14" cstate="print"/>
          <a:srcRect/>
          <a:stretch>
            <a:fillRect/>
          </a:stretch>
        </p:blipFill>
        <p:spPr bwMode="auto">
          <a:xfrm>
            <a:off x="3116178" y="4267200"/>
            <a:ext cx="829145" cy="524299"/>
          </a:xfrm>
          <a:prstGeom prst="rect">
            <a:avLst/>
          </a:prstGeom>
          <a:noFill/>
        </p:spPr>
      </p:pic>
      <p:pic>
        <p:nvPicPr>
          <p:cNvPr id="271" name="Object 13"/>
          <p:cNvPicPr>
            <a:picLocks noChangeAspect="1" noChangeArrowheads="1"/>
          </p:cNvPicPr>
          <p:nvPr/>
        </p:nvPicPr>
        <p:blipFill>
          <a:blip r:embed="rId15" cstate="print"/>
          <a:srcRect/>
          <a:stretch>
            <a:fillRect/>
          </a:stretch>
        </p:blipFill>
        <p:spPr bwMode="auto">
          <a:xfrm>
            <a:off x="467046" y="2362199"/>
            <a:ext cx="304311" cy="386733"/>
          </a:xfrm>
          <a:prstGeom prst="rect">
            <a:avLst/>
          </a:prstGeom>
          <a:noFill/>
        </p:spPr>
      </p:pic>
      <p:cxnSp>
        <p:nvCxnSpPr>
          <p:cNvPr id="272" name="Straight Arrow Connector 271"/>
          <p:cNvCxnSpPr/>
          <p:nvPr/>
        </p:nvCxnSpPr>
        <p:spPr bwMode="auto">
          <a:xfrm flipH="1">
            <a:off x="931762" y="5786445"/>
            <a:ext cx="764289"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cxnSp>
        <p:nvCxnSpPr>
          <p:cNvPr id="273" name="Straight Arrow Connector 272"/>
          <p:cNvCxnSpPr/>
          <p:nvPr/>
        </p:nvCxnSpPr>
        <p:spPr bwMode="auto">
          <a:xfrm flipH="1">
            <a:off x="528500" y="2826121"/>
            <a:ext cx="1106101"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4" name="TextBox 190"/>
          <p:cNvSpPr txBox="1"/>
          <p:nvPr/>
        </p:nvSpPr>
        <p:spPr>
          <a:xfrm>
            <a:off x="1096325" y="1574513"/>
            <a:ext cx="546945"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500" i="1" dirty="0" smtClean="0">
                <a:solidFill>
                  <a:srgbClr val="000000"/>
                </a:solidFill>
                <a:latin typeface="Times New Roman" pitchFamily="18" charset="0"/>
                <a:cs typeface="Times New Roman" pitchFamily="18" charset="0"/>
              </a:rPr>
              <a:t>CBF</a:t>
            </a:r>
            <a:endParaRPr lang="en-US" sz="1500" dirty="0">
              <a:solidFill>
                <a:srgbClr val="000000"/>
              </a:solidFill>
              <a:latin typeface="Calibri"/>
            </a:endParaRPr>
          </a:p>
        </p:txBody>
      </p:sp>
      <p:cxnSp>
        <p:nvCxnSpPr>
          <p:cNvPr id="275" name="Straight Arrow Connector 274"/>
          <p:cNvCxnSpPr/>
          <p:nvPr/>
        </p:nvCxnSpPr>
        <p:spPr bwMode="auto">
          <a:xfrm flipH="1" flipV="1">
            <a:off x="501612" y="4135037"/>
            <a:ext cx="1720603" cy="10605"/>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6" name="TextBox 229"/>
          <p:cNvSpPr txBox="1"/>
          <p:nvPr/>
        </p:nvSpPr>
        <p:spPr>
          <a:xfrm>
            <a:off x="440162" y="3715435"/>
            <a:ext cx="324128"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500" i="1" dirty="0" smtClean="0">
                <a:solidFill>
                  <a:srgbClr val="000000"/>
                </a:solidFill>
                <a:latin typeface="Times New Roman" pitchFamily="18" charset="0"/>
                <a:cs typeface="Times New Roman" pitchFamily="18" charset="0"/>
              </a:rPr>
              <a:t>H</a:t>
            </a:r>
            <a:endParaRPr lang="en-US" sz="1500" i="1" dirty="0">
              <a:solidFill>
                <a:srgbClr val="000000"/>
              </a:solidFill>
              <a:latin typeface="Times New Roman" pitchFamily="18" charset="0"/>
              <a:cs typeface="Times New Roman" pitchFamily="18" charset="0"/>
            </a:endParaRPr>
          </a:p>
        </p:txBody>
      </p:sp>
      <p:sp>
        <p:nvSpPr>
          <p:cNvPr id="277" name="TextBox 232"/>
          <p:cNvSpPr txBox="1"/>
          <p:nvPr/>
        </p:nvSpPr>
        <p:spPr>
          <a:xfrm>
            <a:off x="4143792" y="2057400"/>
            <a:ext cx="580608" cy="55399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r>
              <a:rPr lang="en-US" sz="1500" i="1" dirty="0" smtClean="0">
                <a:solidFill>
                  <a:srgbClr val="000000"/>
                </a:solidFill>
                <a:latin typeface="Times New Roman" pitchFamily="18" charset="0"/>
                <a:cs typeface="Times New Roman" pitchFamily="18" charset="0"/>
              </a:rPr>
              <a:t>SaO</a:t>
            </a:r>
            <a:r>
              <a:rPr lang="en-US" sz="1500" baseline="-25000" dirty="0" smtClean="0">
                <a:solidFill>
                  <a:srgbClr val="000000"/>
                </a:solidFill>
                <a:latin typeface="Times New Roman" pitchFamily="18" charset="0"/>
                <a:cs typeface="Times New Roman" pitchFamily="18" charset="0"/>
              </a:rPr>
              <a:t>2</a:t>
            </a:r>
            <a:endParaRPr lang="en-US" sz="1500" baseline="-25000" dirty="0" smtClean="0">
              <a:solidFill>
                <a:srgbClr val="000000"/>
              </a:solidFill>
              <a:latin typeface="Calibri"/>
            </a:endParaRPr>
          </a:p>
          <a:p>
            <a:pPr fontAlgn="base">
              <a:spcBef>
                <a:spcPct val="0"/>
              </a:spcBef>
              <a:spcAft>
                <a:spcPct val="0"/>
              </a:spcAft>
              <a:defRPr/>
            </a:pPr>
            <a:r>
              <a:rPr lang="en-US" sz="1500" i="1" dirty="0" smtClean="0">
                <a:solidFill>
                  <a:srgbClr val="000000"/>
                </a:solidFill>
                <a:latin typeface="Times New Roman" pitchFamily="18" charset="0"/>
                <a:cs typeface="Times New Roman" pitchFamily="18" charset="0"/>
              </a:rPr>
              <a:t>P</a:t>
            </a:r>
            <a:r>
              <a:rPr lang="en-US" sz="1500" i="1" baseline="-25000" dirty="0" smtClean="0">
                <a:solidFill>
                  <a:srgbClr val="000000"/>
                </a:solidFill>
                <a:latin typeface="Times New Roman" pitchFamily="18" charset="0"/>
                <a:cs typeface="Times New Roman" pitchFamily="18" charset="0"/>
              </a:rPr>
              <a:t>as</a:t>
            </a:r>
            <a:endParaRPr lang="en-US" sz="1500" i="1" dirty="0" smtClean="0">
              <a:solidFill>
                <a:srgbClr val="000000"/>
              </a:solidFill>
              <a:latin typeface="Times New Roman" pitchFamily="18" charset="0"/>
              <a:cs typeface="Times New Roman" pitchFamily="18" charset="0"/>
            </a:endParaRPr>
          </a:p>
        </p:txBody>
      </p:sp>
      <p:sp>
        <p:nvSpPr>
          <p:cNvPr id="278" name="TextBox 235"/>
          <p:cNvSpPr txBox="1"/>
          <p:nvPr/>
        </p:nvSpPr>
        <p:spPr>
          <a:xfrm>
            <a:off x="4038600" y="3505200"/>
            <a:ext cx="762000"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500" b="1" kern="0" dirty="0" smtClean="0">
                <a:solidFill>
                  <a:sysClr val="windowText" lastClr="000000"/>
                </a:solidFill>
                <a:latin typeface="Calibri"/>
              </a:rPr>
              <a:t>Errors</a:t>
            </a:r>
            <a:r>
              <a:rPr lang="en-US" sz="1500" kern="0" dirty="0" smtClean="0">
                <a:solidFill>
                  <a:sysClr val="windowText" lastClr="000000"/>
                </a:solidFill>
                <a:latin typeface="Calibri"/>
              </a:rPr>
              <a:t>: </a:t>
            </a:r>
          </a:p>
          <a:p>
            <a:pPr>
              <a:defRPr/>
            </a:pPr>
            <a:r>
              <a:rPr lang="en-US" sz="1500" i="1" kern="0" dirty="0" smtClean="0">
                <a:solidFill>
                  <a:sysClr val="windowText" lastClr="000000"/>
                </a:solidFill>
                <a:latin typeface="Times New Roman" pitchFamily="18" charset="0"/>
                <a:cs typeface="Times New Roman" pitchFamily="18" charset="0"/>
              </a:rPr>
              <a:t>SaO</a:t>
            </a:r>
            <a:r>
              <a:rPr lang="en-US" sz="1500" kern="0" baseline="-25000" dirty="0" smtClean="0">
                <a:solidFill>
                  <a:sysClr val="windowText" lastClr="000000"/>
                </a:solidFill>
                <a:latin typeface="Times New Roman" pitchFamily="18" charset="0"/>
                <a:cs typeface="Times New Roman" pitchFamily="18" charset="0"/>
              </a:rPr>
              <a:t>2</a:t>
            </a:r>
            <a:r>
              <a:rPr lang="en-US" sz="1500" i="1" kern="0" dirty="0" smtClean="0">
                <a:solidFill>
                  <a:sysClr val="windowText" lastClr="000000"/>
                </a:solidFill>
                <a:latin typeface="Times New Roman" pitchFamily="18" charset="0"/>
                <a:cs typeface="Times New Roman" pitchFamily="18" charset="0"/>
              </a:rPr>
              <a:t>,</a:t>
            </a:r>
          </a:p>
          <a:p>
            <a:pPr>
              <a:defRPr/>
            </a:pPr>
            <a:r>
              <a:rPr lang="en-US" sz="1500" i="1" kern="0" dirty="0" smtClean="0">
                <a:solidFill>
                  <a:sysClr val="windowText" lastClr="000000"/>
                </a:solidFill>
                <a:latin typeface="Times New Roman" pitchFamily="18" charset="0"/>
                <a:cs typeface="Times New Roman" pitchFamily="18" charset="0"/>
              </a:rPr>
              <a:t>P</a:t>
            </a:r>
            <a:r>
              <a:rPr lang="en-US" sz="1500" i="1" kern="0" baseline="-25000" dirty="0" smtClean="0">
                <a:solidFill>
                  <a:sysClr val="windowText" lastClr="000000"/>
                </a:solidFill>
                <a:latin typeface="Times New Roman" pitchFamily="18" charset="0"/>
                <a:cs typeface="Times New Roman" pitchFamily="18" charset="0"/>
              </a:rPr>
              <a:t>as </a:t>
            </a:r>
            <a:r>
              <a:rPr lang="en-US" sz="1500" i="1" kern="0" dirty="0" smtClean="0">
                <a:solidFill>
                  <a:sysClr val="windowText" lastClr="000000"/>
                </a:solidFill>
                <a:latin typeface="Times New Roman" pitchFamily="18" charset="0"/>
                <a:cs typeface="Times New Roman" pitchFamily="18" charset="0"/>
              </a:rPr>
              <a:t>, </a:t>
            </a:r>
          </a:p>
          <a:p>
            <a:pPr>
              <a:defRPr/>
            </a:pPr>
            <a:r>
              <a:rPr lang="en-US" sz="1500" kern="0" dirty="0" smtClean="0">
                <a:solidFill>
                  <a:sysClr val="windowText" lastClr="000000"/>
                </a:solidFill>
                <a:latin typeface="Times New Roman" pitchFamily="18" charset="0"/>
                <a:cs typeface="Times New Roman" pitchFamily="18" charset="0"/>
                <a:sym typeface="Symbol"/>
              </a:rPr>
              <a:t></a:t>
            </a:r>
            <a:r>
              <a:rPr lang="en-US" sz="1500" i="1" kern="0" dirty="0" smtClean="0">
                <a:solidFill>
                  <a:sysClr val="windowText" lastClr="000000"/>
                </a:solidFill>
                <a:latin typeface="Times New Roman" pitchFamily="18" charset="0"/>
                <a:cs typeface="Times New Roman" pitchFamily="18" charset="0"/>
                <a:sym typeface="Symbol"/>
              </a:rPr>
              <a:t>O</a:t>
            </a:r>
            <a:r>
              <a:rPr lang="en-US" sz="1500" kern="0" baseline="-25000" dirty="0" smtClean="0">
                <a:solidFill>
                  <a:sysClr val="windowText" lastClr="000000"/>
                </a:solidFill>
                <a:latin typeface="Times New Roman" pitchFamily="18" charset="0"/>
                <a:cs typeface="Times New Roman" pitchFamily="18" charset="0"/>
                <a:sym typeface="Symbol"/>
              </a:rPr>
              <a:t>2</a:t>
            </a:r>
            <a:endParaRPr lang="en-US" sz="1500" kern="0" dirty="0">
              <a:solidFill>
                <a:sysClr val="windowText" lastClr="000000"/>
              </a:solidFill>
              <a:latin typeface="Calibri"/>
            </a:endParaRPr>
          </a:p>
        </p:txBody>
      </p:sp>
      <p:sp>
        <p:nvSpPr>
          <p:cNvPr id="279" name="TextBox 236"/>
          <p:cNvSpPr txBox="1"/>
          <p:nvPr/>
        </p:nvSpPr>
        <p:spPr>
          <a:xfrm>
            <a:off x="144378" y="4551402"/>
            <a:ext cx="952505" cy="55399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500" b="1" kern="0" dirty="0" smtClean="0">
                <a:solidFill>
                  <a:sysClr val="windowText" lastClr="000000"/>
                </a:solidFill>
                <a:latin typeface="Calibri"/>
              </a:rPr>
              <a:t>Controls</a:t>
            </a:r>
            <a:r>
              <a:rPr lang="en-US" sz="1500" kern="0" dirty="0" smtClean="0">
                <a:solidFill>
                  <a:sysClr val="windowText" lastClr="000000"/>
                </a:solidFill>
                <a:latin typeface="Calibri"/>
              </a:rPr>
              <a:t>: </a:t>
            </a:r>
          </a:p>
          <a:p>
            <a:pPr>
              <a:defRPr/>
            </a:pPr>
            <a:r>
              <a:rPr lang="en-US" sz="1500" i="1" kern="0" dirty="0" smtClean="0">
                <a:solidFill>
                  <a:srgbClr val="000000"/>
                </a:solidFill>
                <a:latin typeface="Times New Roman" pitchFamily="18" charset="0"/>
                <a:cs typeface="Times New Roman" pitchFamily="18" charset="0"/>
              </a:rPr>
              <a:t>H,     , R</a:t>
            </a:r>
            <a:r>
              <a:rPr lang="en-US" sz="1500" i="1" kern="0" baseline="-25000" dirty="0" smtClean="0">
                <a:solidFill>
                  <a:srgbClr val="000000"/>
                </a:solidFill>
                <a:latin typeface="Times New Roman" pitchFamily="18" charset="0"/>
                <a:cs typeface="Times New Roman" pitchFamily="18" charset="0"/>
              </a:rPr>
              <a:t>s</a:t>
            </a:r>
            <a:endParaRPr lang="en-US" sz="1500" kern="0" dirty="0">
              <a:solidFill>
                <a:sysClr val="windowText" lastClr="000000"/>
              </a:solidFill>
              <a:latin typeface="Calibri"/>
            </a:endParaRPr>
          </a:p>
        </p:txBody>
      </p:sp>
      <p:sp>
        <p:nvSpPr>
          <p:cNvPr id="280" name="TextBox 237"/>
          <p:cNvSpPr txBox="1"/>
          <p:nvPr/>
        </p:nvSpPr>
        <p:spPr>
          <a:xfrm>
            <a:off x="92175" y="6306235"/>
            <a:ext cx="1444626"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500" b="1" kern="0" dirty="0" smtClean="0">
                <a:solidFill>
                  <a:sysClr val="windowText" lastClr="000000"/>
                </a:solidFill>
                <a:latin typeface="Calibri"/>
              </a:rPr>
              <a:t>Disturbance: </a:t>
            </a:r>
            <a:r>
              <a:rPr lang="en-US" sz="1500" i="1" kern="0" dirty="0" smtClean="0">
                <a:solidFill>
                  <a:sysClr val="windowText" lastClr="000000"/>
                </a:solidFill>
                <a:latin typeface="Times New Roman" pitchFamily="18" charset="0"/>
                <a:cs typeface="Times New Roman" pitchFamily="18" charset="0"/>
              </a:rPr>
              <a:t>W</a:t>
            </a:r>
            <a:r>
              <a:rPr lang="en-US" sz="1500" kern="0" dirty="0" smtClean="0">
                <a:solidFill>
                  <a:sysClr val="windowText" lastClr="000000"/>
                </a:solidFill>
                <a:latin typeface="Calibri"/>
              </a:rPr>
              <a:t> </a:t>
            </a:r>
            <a:endParaRPr lang="en-US" sz="1500" kern="0" dirty="0">
              <a:solidFill>
                <a:sysClr val="windowText" lastClr="000000"/>
              </a:solidFill>
              <a:latin typeface="Calibri"/>
            </a:endParaRPr>
          </a:p>
        </p:txBody>
      </p:sp>
      <p:pic>
        <p:nvPicPr>
          <p:cNvPr id="281" name="Object 15"/>
          <p:cNvPicPr>
            <a:picLocks noChangeAspect="1" noChangeArrowheads="1"/>
          </p:cNvPicPr>
          <p:nvPr/>
        </p:nvPicPr>
        <p:blipFill>
          <a:blip r:embed="rId16" cstate="print"/>
          <a:srcRect/>
          <a:stretch>
            <a:fillRect/>
          </a:stretch>
        </p:blipFill>
        <p:spPr bwMode="auto">
          <a:xfrm>
            <a:off x="487283" y="4809339"/>
            <a:ext cx="181841" cy="228600"/>
          </a:xfrm>
          <a:prstGeom prst="rect">
            <a:avLst/>
          </a:prstGeom>
          <a:noFill/>
        </p:spPr>
      </p:pic>
      <p:sp>
        <p:nvSpPr>
          <p:cNvPr id="282" name="Right Arrow 281"/>
          <p:cNvSpPr/>
          <p:nvPr/>
        </p:nvSpPr>
        <p:spPr bwMode="auto">
          <a:xfrm>
            <a:off x="3962400" y="2456313"/>
            <a:ext cx="430151" cy="51548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1500" b="1" dirty="0" smtClean="0">
              <a:solidFill>
                <a:srgbClr val="000000"/>
              </a:solidFill>
              <a:latin typeface="Calibri"/>
            </a:endParaRPr>
          </a:p>
        </p:txBody>
      </p:sp>
      <p:sp>
        <p:nvSpPr>
          <p:cNvPr id="283" name="Right Arrow 282"/>
          <p:cNvSpPr/>
          <p:nvPr/>
        </p:nvSpPr>
        <p:spPr bwMode="auto">
          <a:xfrm>
            <a:off x="3651165" y="5555822"/>
            <a:ext cx="430151" cy="38777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1500" b="1" dirty="0" smtClean="0">
              <a:solidFill>
                <a:srgbClr val="000000"/>
              </a:solidFill>
              <a:latin typeface="Calibri"/>
            </a:endParaRPr>
          </a:p>
        </p:txBody>
      </p:sp>
      <p:grpSp>
        <p:nvGrpSpPr>
          <p:cNvPr id="3" name="Group 283"/>
          <p:cNvGrpSpPr/>
          <p:nvPr/>
        </p:nvGrpSpPr>
        <p:grpSpPr>
          <a:xfrm>
            <a:off x="1293451" y="1639338"/>
            <a:ext cx="2627382" cy="4152007"/>
            <a:chOff x="2963105" y="383225"/>
            <a:chExt cx="3258035" cy="5023097"/>
          </a:xfrm>
          <a:noFill/>
        </p:grpSpPr>
        <p:sp>
          <p:nvSpPr>
            <p:cNvPr id="285" name="Oval 284"/>
            <p:cNvSpPr/>
            <p:nvPr/>
          </p:nvSpPr>
          <p:spPr bwMode="auto">
            <a:xfrm rot="79594">
              <a:off x="4081376" y="3216417"/>
              <a:ext cx="1058227" cy="775909"/>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86" name="Oval 285"/>
            <p:cNvSpPr/>
            <p:nvPr/>
          </p:nvSpPr>
          <p:spPr bwMode="auto">
            <a:xfrm rot="79594">
              <a:off x="5215791" y="4244611"/>
              <a:ext cx="460909" cy="38850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87" name="Oval 286"/>
            <p:cNvSpPr/>
            <p:nvPr/>
          </p:nvSpPr>
          <p:spPr bwMode="auto">
            <a:xfrm rot="79594">
              <a:off x="3626539" y="4248514"/>
              <a:ext cx="373717" cy="385607"/>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88" name="Oval 287"/>
            <p:cNvSpPr/>
            <p:nvPr/>
          </p:nvSpPr>
          <p:spPr bwMode="auto">
            <a:xfrm rot="79594">
              <a:off x="3696787" y="2574184"/>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89" name="Oval 288"/>
            <p:cNvSpPr/>
            <p:nvPr/>
          </p:nvSpPr>
          <p:spPr bwMode="auto">
            <a:xfrm rot="79594">
              <a:off x="5274780" y="2574183"/>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90" name="Oval 289"/>
            <p:cNvSpPr/>
            <p:nvPr/>
          </p:nvSpPr>
          <p:spPr bwMode="auto">
            <a:xfrm rot="79594">
              <a:off x="3696824"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91" name="Oval 290"/>
            <p:cNvSpPr/>
            <p:nvPr/>
          </p:nvSpPr>
          <p:spPr bwMode="auto">
            <a:xfrm rot="79594">
              <a:off x="5291179"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92" name="Oval 291"/>
            <p:cNvSpPr/>
            <p:nvPr/>
          </p:nvSpPr>
          <p:spPr bwMode="auto">
            <a:xfrm rot="79594">
              <a:off x="3620003"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93" name="Oval 292"/>
            <p:cNvSpPr/>
            <p:nvPr/>
          </p:nvSpPr>
          <p:spPr bwMode="auto">
            <a:xfrm rot="79594">
              <a:off x="5256566"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cxnSp>
          <p:nvCxnSpPr>
            <p:cNvPr id="294" name="Straight Arrow Connector 293"/>
            <p:cNvCxnSpPr>
              <a:stCxn id="285" idx="1"/>
              <a:endCxn id="288" idx="4"/>
            </p:cNvCxnSpPr>
            <p:nvPr/>
          </p:nvCxnSpPr>
          <p:spPr bwMode="auto">
            <a:xfrm flipH="1" flipV="1">
              <a:off x="3917432" y="3032964"/>
              <a:ext cx="325369" cy="28849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5" name="Straight Arrow Connector 294"/>
            <p:cNvCxnSpPr>
              <a:stCxn id="288" idx="0"/>
              <a:endCxn id="290" idx="4"/>
            </p:cNvCxnSpPr>
            <p:nvPr/>
          </p:nvCxnSpPr>
          <p:spPr bwMode="auto">
            <a:xfrm flipH="1" flipV="1">
              <a:off x="3917469" y="2253452"/>
              <a:ext cx="10585" cy="320793"/>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6" name="Straight Arrow Connector 295"/>
            <p:cNvCxnSpPr>
              <a:stCxn id="291" idx="4"/>
              <a:endCxn id="289" idx="0"/>
            </p:cNvCxnSpPr>
            <p:nvPr/>
          </p:nvCxnSpPr>
          <p:spPr bwMode="auto">
            <a:xfrm flipH="1">
              <a:off x="5506047" y="2253452"/>
              <a:ext cx="5777" cy="320792"/>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297" name="Straight Arrow Connector 296"/>
            <p:cNvCxnSpPr>
              <a:stCxn id="287" idx="0"/>
              <a:endCxn id="285" idx="3"/>
            </p:cNvCxnSpPr>
            <p:nvPr/>
          </p:nvCxnSpPr>
          <p:spPr bwMode="auto">
            <a:xfrm flipV="1">
              <a:off x="3817862" y="3869962"/>
              <a:ext cx="412237" cy="37860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8" name="Straight Arrow Connector 297"/>
            <p:cNvCxnSpPr>
              <a:stCxn id="292" idx="0"/>
              <a:endCxn id="287" idx="4"/>
            </p:cNvCxnSpPr>
            <p:nvPr/>
          </p:nvCxnSpPr>
          <p:spPr bwMode="auto">
            <a:xfrm flipH="1" flipV="1">
              <a:off x="3808934" y="4634069"/>
              <a:ext cx="4166" cy="31347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9" name="Straight Arrow Connector 298"/>
            <p:cNvCxnSpPr>
              <a:stCxn id="286" idx="4"/>
              <a:endCxn id="293" idx="0"/>
            </p:cNvCxnSpPr>
            <p:nvPr/>
          </p:nvCxnSpPr>
          <p:spPr bwMode="auto">
            <a:xfrm>
              <a:off x="5441749" y="4633060"/>
              <a:ext cx="7914" cy="314483"/>
            </a:xfrm>
            <a:prstGeom prst="straightConnector1">
              <a:avLst/>
            </a:prstGeom>
            <a:grpFill/>
            <a:ln w="57150" cap="flat" cmpd="sng" algn="ctr">
              <a:solidFill>
                <a:srgbClr val="FF0000"/>
              </a:solidFill>
              <a:prstDash val="solid"/>
              <a:round/>
              <a:headEnd type="none" w="med" len="med"/>
              <a:tailEnd type="triangle" w="med" len="med"/>
            </a:ln>
            <a:effectLst/>
          </p:spPr>
        </p:cxnSp>
        <p:sp>
          <p:nvSpPr>
            <p:cNvPr id="300" name="Oval 299"/>
            <p:cNvSpPr/>
            <p:nvPr/>
          </p:nvSpPr>
          <p:spPr bwMode="auto">
            <a:xfrm rot="79594">
              <a:off x="2963105" y="4217015"/>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301" name="Oval 300"/>
            <p:cNvSpPr/>
            <p:nvPr/>
          </p:nvSpPr>
          <p:spPr bwMode="auto">
            <a:xfrm rot="79594">
              <a:off x="5845569" y="4203877"/>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cxnSp>
          <p:nvCxnSpPr>
            <p:cNvPr id="302" name="AutoShape 28"/>
            <p:cNvCxnSpPr>
              <a:cxnSpLocks noChangeShapeType="1"/>
              <a:stCxn id="264" idx="3"/>
              <a:endCxn id="305" idx="6"/>
            </p:cNvCxnSpPr>
            <p:nvPr/>
          </p:nvCxnSpPr>
          <p:spPr bwMode="auto">
            <a:xfrm flipH="1" flipV="1">
              <a:off x="5138522" y="1056130"/>
              <a:ext cx="862490" cy="3389664"/>
            </a:xfrm>
            <a:prstGeom prst="bentConnector3">
              <a:avLst>
                <a:gd name="adj1" fmla="val -32867"/>
              </a:avLst>
            </a:prstGeom>
            <a:grpFill/>
            <a:ln w="57150" algn="ctr">
              <a:solidFill>
                <a:srgbClr val="FF0000"/>
              </a:solidFill>
              <a:miter lim="800000"/>
              <a:headEnd/>
              <a:tailEnd type="triangle" w="med" len="med"/>
            </a:ln>
            <a:effectLst>
              <a:outerShdw dist="38100" dir="3000000" rotWithShape="0">
                <a:srgbClr val="000000">
                  <a:alpha val="34999"/>
                </a:srgbClr>
              </a:outerShdw>
            </a:effectLst>
          </p:spPr>
        </p:cxnSp>
        <p:cxnSp>
          <p:nvCxnSpPr>
            <p:cNvPr id="303" name="AutoShape 26"/>
            <p:cNvCxnSpPr>
              <a:cxnSpLocks noChangeShapeType="1"/>
              <a:stCxn id="304" idx="2"/>
              <a:endCxn id="263" idx="1"/>
            </p:cNvCxnSpPr>
            <p:nvPr/>
          </p:nvCxnSpPr>
          <p:spPr bwMode="auto">
            <a:xfrm rot="10800000" flipV="1">
              <a:off x="3116457" y="1057450"/>
              <a:ext cx="1108104" cy="3392311"/>
            </a:xfrm>
            <a:prstGeom prst="bentConnector3">
              <a:avLst>
                <a:gd name="adj1" fmla="val 125582"/>
              </a:avLst>
            </a:prstGeom>
            <a:grpFill/>
            <a:ln w="57150" algn="ctr">
              <a:solidFill>
                <a:srgbClr val="0000CC"/>
              </a:solidFill>
              <a:miter lim="800000"/>
              <a:headEnd/>
              <a:tailEnd type="triangle" w="med" len="med"/>
            </a:ln>
            <a:effectLst>
              <a:outerShdw dist="23000" dir="5400000" rotWithShape="0">
                <a:srgbClr val="000000">
                  <a:alpha val="34999"/>
                </a:srgbClr>
              </a:outerShdw>
            </a:effectLst>
          </p:spPr>
        </p:cxnSp>
        <p:sp>
          <p:nvSpPr>
            <p:cNvPr id="304" name="Oval 303"/>
            <p:cNvSpPr/>
            <p:nvPr/>
          </p:nvSpPr>
          <p:spPr bwMode="auto">
            <a:xfrm rot="79594">
              <a:off x="4224510" y="832273"/>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305" name="Oval 304"/>
            <p:cNvSpPr/>
            <p:nvPr/>
          </p:nvSpPr>
          <p:spPr bwMode="auto">
            <a:xfrm rot="79594">
              <a:off x="4763003" y="822468"/>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cxnSp>
          <p:nvCxnSpPr>
            <p:cNvPr id="306" name="Straight Arrow Connector 305"/>
            <p:cNvCxnSpPr>
              <a:stCxn id="289" idx="3"/>
              <a:endCxn id="285" idx="7"/>
            </p:cNvCxnSpPr>
            <p:nvPr/>
          </p:nvCxnSpPr>
          <p:spPr bwMode="auto">
            <a:xfrm flipH="1">
              <a:off x="4990880" y="2962086"/>
              <a:ext cx="346368" cy="37669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7" name="Straight Arrow Connector 306"/>
            <p:cNvCxnSpPr>
              <a:stCxn id="285" idx="5"/>
              <a:endCxn id="286" idx="1"/>
            </p:cNvCxnSpPr>
            <p:nvPr/>
          </p:nvCxnSpPr>
          <p:spPr bwMode="auto">
            <a:xfrm>
              <a:off x="4978178" y="3887285"/>
              <a:ext cx="308336" cy="41048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8" name="Curved Connector 307"/>
            <p:cNvCxnSpPr>
              <a:stCxn id="309" idx="2"/>
              <a:endCxn id="310" idx="2"/>
            </p:cNvCxnSpPr>
            <p:nvPr/>
          </p:nvCxnSpPr>
          <p:spPr bwMode="auto">
            <a:xfrm rot="10800000" flipH="1">
              <a:off x="4116156" y="458779"/>
              <a:ext cx="80337" cy="412398"/>
            </a:xfrm>
            <a:prstGeom prst="curvedConnector3">
              <a:avLst>
                <a:gd name="adj1" fmla="val -624330"/>
              </a:avLst>
            </a:prstGeom>
            <a:grpFill/>
            <a:ln w="57150" cap="flat" cmpd="sng" algn="ctr">
              <a:solidFill>
                <a:sysClr val="windowText" lastClr="000000"/>
              </a:solidFill>
              <a:prstDash val="sysDot"/>
              <a:round/>
              <a:headEnd type="none" w="med" len="med"/>
              <a:tailEnd type="triangle" w="med" len="med"/>
            </a:ln>
            <a:effectLst/>
          </p:spPr>
        </p:cxnSp>
        <p:sp>
          <p:nvSpPr>
            <p:cNvPr id="309" name="Oval 308"/>
            <p:cNvSpPr/>
            <p:nvPr/>
          </p:nvSpPr>
          <p:spPr bwMode="auto">
            <a:xfrm rot="40576">
              <a:off x="4116144" y="758444"/>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310" name="Oval 309"/>
            <p:cNvSpPr/>
            <p:nvPr/>
          </p:nvSpPr>
          <p:spPr bwMode="auto">
            <a:xfrm rot="721571">
              <a:off x="4192343" y="383225"/>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grpSp>
      <p:graphicFrame>
        <p:nvGraphicFramePr>
          <p:cNvPr id="311" name="Object 15"/>
          <p:cNvGraphicFramePr>
            <a:graphicFrameLocks noChangeAspect="1"/>
          </p:cNvGraphicFramePr>
          <p:nvPr/>
        </p:nvGraphicFramePr>
        <p:xfrm>
          <a:off x="3573378" y="6017342"/>
          <a:ext cx="1446213" cy="307258"/>
        </p:xfrm>
        <a:graphic>
          <a:graphicData uri="http://schemas.openxmlformats.org/presentationml/2006/ole">
            <p:oleObj spid="_x0000_s3558402" name="Equation" r:id="rId17" imgW="1206360" imgH="228600" progId="Equation.DSMT4">
              <p:embed/>
            </p:oleObj>
          </a:graphicData>
        </a:graphic>
      </p:graphicFrame>
      <p:graphicFrame>
        <p:nvGraphicFramePr>
          <p:cNvPr id="312" name="Object 17"/>
          <p:cNvGraphicFramePr>
            <a:graphicFrameLocks noChangeAspect="1"/>
          </p:cNvGraphicFramePr>
          <p:nvPr/>
        </p:nvGraphicFramePr>
        <p:xfrm>
          <a:off x="76200" y="5410200"/>
          <a:ext cx="1515978" cy="304800"/>
        </p:xfrm>
        <a:graphic>
          <a:graphicData uri="http://schemas.openxmlformats.org/presentationml/2006/ole">
            <p:oleObj spid="_x0000_s3558403" name="Equation" r:id="rId18" imgW="1218960" imgH="228600" progId="Equation.DSMT4">
              <p:embed/>
            </p:oleObj>
          </a:graphicData>
        </a:graphic>
      </p:graphicFrame>
      <p:grpSp>
        <p:nvGrpSpPr>
          <p:cNvPr id="4" name="Group 404"/>
          <p:cNvGrpSpPr/>
          <p:nvPr/>
        </p:nvGrpSpPr>
        <p:grpSpPr>
          <a:xfrm>
            <a:off x="4800600" y="1257699"/>
            <a:ext cx="4267200" cy="4533501"/>
            <a:chOff x="-152400" y="304800"/>
            <a:chExt cx="4724400" cy="4533501"/>
          </a:xfrm>
        </p:grpSpPr>
        <p:sp>
          <p:nvSpPr>
            <p:cNvPr id="315" name="Rectangle 6"/>
            <p:cNvSpPr>
              <a:spLocks noChangeArrowheads="1"/>
            </p:cNvSpPr>
            <p:nvPr/>
          </p:nvSpPr>
          <p:spPr bwMode="auto">
            <a:xfrm>
              <a:off x="297152" y="304800"/>
              <a:ext cx="3757340" cy="3736687"/>
            </a:xfrm>
            <a:prstGeom prst="rect">
              <a:avLst/>
            </a:prstGeom>
            <a:noFill/>
            <a:ln w="19050">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16" name="Line 7"/>
            <p:cNvSpPr>
              <a:spLocks noChangeShapeType="1"/>
            </p:cNvSpPr>
            <p:nvPr/>
          </p:nvSpPr>
          <p:spPr bwMode="auto">
            <a:xfrm>
              <a:off x="297152" y="304800"/>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17" name="Line 8"/>
            <p:cNvSpPr>
              <a:spLocks noChangeShapeType="1"/>
            </p:cNvSpPr>
            <p:nvPr/>
          </p:nvSpPr>
          <p:spPr bwMode="auto">
            <a:xfrm>
              <a:off x="297152" y="4041487"/>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18" name="Line 9"/>
            <p:cNvSpPr>
              <a:spLocks noChangeShapeType="1"/>
            </p:cNvSpPr>
            <p:nvPr/>
          </p:nvSpPr>
          <p:spPr bwMode="auto">
            <a:xfrm flipV="1">
              <a:off x="4054491" y="304800"/>
              <a:ext cx="1161" cy="3736687"/>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19" name="Line 10"/>
            <p:cNvSpPr>
              <a:spLocks noChangeShapeType="1"/>
            </p:cNvSpPr>
            <p:nvPr/>
          </p:nvSpPr>
          <p:spPr bwMode="auto">
            <a:xfrm flipV="1">
              <a:off x="297152" y="304800"/>
              <a:ext cx="1161" cy="3736687"/>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0" name="Line 11"/>
            <p:cNvSpPr>
              <a:spLocks noChangeShapeType="1"/>
            </p:cNvSpPr>
            <p:nvPr/>
          </p:nvSpPr>
          <p:spPr bwMode="auto">
            <a:xfrm>
              <a:off x="297152" y="4041487"/>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1" name="Line 12"/>
            <p:cNvSpPr>
              <a:spLocks noChangeShapeType="1"/>
            </p:cNvSpPr>
            <p:nvPr/>
          </p:nvSpPr>
          <p:spPr bwMode="auto">
            <a:xfrm flipV="1">
              <a:off x="297152" y="304800"/>
              <a:ext cx="1161" cy="3736687"/>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2" name="Line 13"/>
            <p:cNvSpPr>
              <a:spLocks noChangeShapeType="1"/>
            </p:cNvSpPr>
            <p:nvPr/>
          </p:nvSpPr>
          <p:spPr bwMode="auto">
            <a:xfrm flipV="1">
              <a:off x="297152"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3" name="Line 14"/>
            <p:cNvSpPr>
              <a:spLocks noChangeShapeType="1"/>
            </p:cNvSpPr>
            <p:nvPr/>
          </p:nvSpPr>
          <p:spPr bwMode="auto">
            <a:xfrm>
              <a:off x="297152"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4" name="Line 16"/>
            <p:cNvSpPr>
              <a:spLocks noChangeShapeType="1"/>
            </p:cNvSpPr>
            <p:nvPr/>
          </p:nvSpPr>
          <p:spPr bwMode="auto">
            <a:xfrm flipV="1">
              <a:off x="834578"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5" name="Line 17"/>
            <p:cNvSpPr>
              <a:spLocks noChangeShapeType="1"/>
            </p:cNvSpPr>
            <p:nvPr/>
          </p:nvSpPr>
          <p:spPr bwMode="auto">
            <a:xfrm>
              <a:off x="834578"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6" name="Line 19"/>
            <p:cNvSpPr>
              <a:spLocks noChangeShapeType="1"/>
            </p:cNvSpPr>
            <p:nvPr/>
          </p:nvSpPr>
          <p:spPr bwMode="auto">
            <a:xfrm flipV="1">
              <a:off x="1370843"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7" name="Line 20"/>
            <p:cNvSpPr>
              <a:spLocks noChangeShapeType="1"/>
            </p:cNvSpPr>
            <p:nvPr/>
          </p:nvSpPr>
          <p:spPr bwMode="auto">
            <a:xfrm>
              <a:off x="1370843"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8" name="Line 22"/>
            <p:cNvSpPr>
              <a:spLocks noChangeShapeType="1"/>
            </p:cNvSpPr>
            <p:nvPr/>
          </p:nvSpPr>
          <p:spPr bwMode="auto">
            <a:xfrm flipV="1">
              <a:off x="1907108"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29" name="Line 23"/>
            <p:cNvSpPr>
              <a:spLocks noChangeShapeType="1"/>
            </p:cNvSpPr>
            <p:nvPr/>
          </p:nvSpPr>
          <p:spPr bwMode="auto">
            <a:xfrm>
              <a:off x="1907108"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0" name="Line 25"/>
            <p:cNvSpPr>
              <a:spLocks noChangeShapeType="1"/>
            </p:cNvSpPr>
            <p:nvPr/>
          </p:nvSpPr>
          <p:spPr bwMode="auto">
            <a:xfrm flipV="1">
              <a:off x="2444535"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1" name="Line 26"/>
            <p:cNvSpPr>
              <a:spLocks noChangeShapeType="1"/>
            </p:cNvSpPr>
            <p:nvPr/>
          </p:nvSpPr>
          <p:spPr bwMode="auto">
            <a:xfrm>
              <a:off x="2444535"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2" name="Line 28"/>
            <p:cNvSpPr>
              <a:spLocks noChangeShapeType="1"/>
            </p:cNvSpPr>
            <p:nvPr/>
          </p:nvSpPr>
          <p:spPr bwMode="auto">
            <a:xfrm flipV="1">
              <a:off x="2980800"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3" name="Line 29"/>
            <p:cNvSpPr>
              <a:spLocks noChangeShapeType="1"/>
            </p:cNvSpPr>
            <p:nvPr/>
          </p:nvSpPr>
          <p:spPr bwMode="auto">
            <a:xfrm>
              <a:off x="2980800"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4" name="Line 31"/>
            <p:cNvSpPr>
              <a:spLocks noChangeShapeType="1"/>
            </p:cNvSpPr>
            <p:nvPr/>
          </p:nvSpPr>
          <p:spPr bwMode="auto">
            <a:xfrm flipV="1">
              <a:off x="3517065"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5" name="Line 32"/>
            <p:cNvSpPr>
              <a:spLocks noChangeShapeType="1"/>
            </p:cNvSpPr>
            <p:nvPr/>
          </p:nvSpPr>
          <p:spPr bwMode="auto">
            <a:xfrm>
              <a:off x="3517065"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6" name="Line 34"/>
            <p:cNvSpPr>
              <a:spLocks noChangeShapeType="1"/>
            </p:cNvSpPr>
            <p:nvPr/>
          </p:nvSpPr>
          <p:spPr bwMode="auto">
            <a:xfrm flipV="1">
              <a:off x="4054491" y="3986857"/>
              <a:ext cx="1161" cy="54630"/>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7" name="Line 35"/>
            <p:cNvSpPr>
              <a:spLocks noChangeShapeType="1"/>
            </p:cNvSpPr>
            <p:nvPr/>
          </p:nvSpPr>
          <p:spPr bwMode="auto">
            <a:xfrm>
              <a:off x="4054491" y="304800"/>
              <a:ext cx="1161" cy="4370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8" name="Line 37"/>
            <p:cNvSpPr>
              <a:spLocks noChangeShapeType="1"/>
            </p:cNvSpPr>
            <p:nvPr/>
          </p:nvSpPr>
          <p:spPr bwMode="auto">
            <a:xfrm>
              <a:off x="297152" y="4041487"/>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39" name="Line 38"/>
            <p:cNvSpPr>
              <a:spLocks noChangeShapeType="1"/>
            </p:cNvSpPr>
            <p:nvPr/>
          </p:nvSpPr>
          <p:spPr bwMode="auto">
            <a:xfrm flipH="1">
              <a:off x="4010383" y="4041487"/>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40" name="Line 40"/>
            <p:cNvSpPr>
              <a:spLocks noChangeShapeType="1"/>
            </p:cNvSpPr>
            <p:nvPr/>
          </p:nvSpPr>
          <p:spPr bwMode="auto">
            <a:xfrm>
              <a:off x="297152" y="3571670"/>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41" name="Line 41"/>
            <p:cNvSpPr>
              <a:spLocks noChangeShapeType="1"/>
            </p:cNvSpPr>
            <p:nvPr/>
          </p:nvSpPr>
          <p:spPr bwMode="auto">
            <a:xfrm flipH="1">
              <a:off x="4010383" y="3288906"/>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42" name="Rectangle 42"/>
            <p:cNvSpPr>
              <a:spLocks noChangeArrowheads="1"/>
            </p:cNvSpPr>
            <p:nvPr/>
          </p:nvSpPr>
          <p:spPr bwMode="auto">
            <a:xfrm>
              <a:off x="-96684" y="3407781"/>
              <a:ext cx="180169"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defRPr/>
              </a:pPr>
              <a:r>
                <a:rPr lang="en-US" b="1" kern="0" dirty="0" smtClean="0">
                  <a:solidFill>
                    <a:srgbClr val="FF0000"/>
                  </a:solidFill>
                  <a:latin typeface="Helvetica" charset="0"/>
                </a:rPr>
                <a:t>40</a:t>
              </a:r>
              <a:endParaRPr lang="en-US" b="1" kern="0" dirty="0" smtClean="0">
                <a:solidFill>
                  <a:srgbClr val="FF0000"/>
                </a:solidFill>
              </a:endParaRPr>
            </a:p>
          </p:txBody>
        </p:sp>
        <p:sp>
          <p:nvSpPr>
            <p:cNvPr id="343" name="Line 43"/>
            <p:cNvSpPr>
              <a:spLocks noChangeShapeType="1"/>
            </p:cNvSpPr>
            <p:nvPr/>
          </p:nvSpPr>
          <p:spPr bwMode="auto">
            <a:xfrm>
              <a:off x="297152" y="3101852"/>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44" name="Line 46"/>
            <p:cNvSpPr>
              <a:spLocks noChangeShapeType="1"/>
            </p:cNvSpPr>
            <p:nvPr/>
          </p:nvSpPr>
          <p:spPr bwMode="auto">
            <a:xfrm>
              <a:off x="297152" y="2632035"/>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45" name="Line 47"/>
            <p:cNvSpPr>
              <a:spLocks noChangeShapeType="1"/>
            </p:cNvSpPr>
            <p:nvPr/>
          </p:nvSpPr>
          <p:spPr bwMode="auto">
            <a:xfrm flipH="1">
              <a:off x="4010383" y="2444472"/>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46" name="Rectangle 48"/>
            <p:cNvSpPr>
              <a:spLocks noChangeArrowheads="1"/>
            </p:cNvSpPr>
            <p:nvPr/>
          </p:nvSpPr>
          <p:spPr bwMode="auto">
            <a:xfrm>
              <a:off x="-96684" y="2446293"/>
              <a:ext cx="180169"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defRPr/>
              </a:pPr>
              <a:r>
                <a:rPr lang="en-US" b="1" kern="0" dirty="0" smtClean="0">
                  <a:solidFill>
                    <a:srgbClr val="FF0000"/>
                  </a:solidFill>
                  <a:latin typeface="Helvetica" charset="0"/>
                </a:rPr>
                <a:t>80</a:t>
              </a:r>
              <a:endParaRPr lang="en-US" b="1" kern="0" dirty="0" smtClean="0">
                <a:solidFill>
                  <a:srgbClr val="FF0000"/>
                </a:solidFill>
              </a:endParaRPr>
            </a:p>
          </p:txBody>
        </p:sp>
        <p:sp>
          <p:nvSpPr>
            <p:cNvPr id="347" name="Line 49"/>
            <p:cNvSpPr>
              <a:spLocks noChangeShapeType="1"/>
            </p:cNvSpPr>
            <p:nvPr/>
          </p:nvSpPr>
          <p:spPr bwMode="auto">
            <a:xfrm>
              <a:off x="297152" y="2173144"/>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48" name="Line 52"/>
            <p:cNvSpPr>
              <a:spLocks noChangeShapeType="1"/>
            </p:cNvSpPr>
            <p:nvPr/>
          </p:nvSpPr>
          <p:spPr bwMode="auto">
            <a:xfrm>
              <a:off x="297152" y="1703325"/>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49" name="Rectangle 54"/>
            <p:cNvSpPr>
              <a:spLocks noChangeArrowheads="1"/>
            </p:cNvSpPr>
            <p:nvPr/>
          </p:nvSpPr>
          <p:spPr bwMode="auto">
            <a:xfrm>
              <a:off x="-152400" y="1550362"/>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defRPr/>
              </a:pPr>
              <a:r>
                <a:rPr lang="en-US" b="1" kern="0" smtClean="0">
                  <a:solidFill>
                    <a:srgbClr val="FF0000"/>
                  </a:solidFill>
                  <a:latin typeface="Helvetica" charset="0"/>
                </a:rPr>
                <a:t>120</a:t>
              </a:r>
              <a:endParaRPr lang="en-US" b="1" kern="0" smtClean="0">
                <a:solidFill>
                  <a:srgbClr val="FF0000"/>
                </a:solidFill>
              </a:endParaRPr>
            </a:p>
          </p:txBody>
        </p:sp>
        <p:sp>
          <p:nvSpPr>
            <p:cNvPr id="350" name="Line 55"/>
            <p:cNvSpPr>
              <a:spLocks noChangeShapeType="1"/>
            </p:cNvSpPr>
            <p:nvPr/>
          </p:nvSpPr>
          <p:spPr bwMode="auto">
            <a:xfrm>
              <a:off x="297152" y="1233508"/>
              <a:ext cx="34822" cy="1822"/>
            </a:xfrm>
            <a:prstGeom prst="line">
              <a:avLst/>
            </a:prstGeom>
            <a:no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51" name="Line 56"/>
            <p:cNvSpPr>
              <a:spLocks noChangeShapeType="1"/>
            </p:cNvSpPr>
            <p:nvPr/>
          </p:nvSpPr>
          <p:spPr bwMode="auto">
            <a:xfrm flipH="1">
              <a:off x="4010383" y="1233508"/>
              <a:ext cx="44108" cy="1822"/>
            </a:xfrm>
            <a:prstGeom prst="line">
              <a:avLst/>
            </a:prstGeom>
            <a:no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52" name="Line 58"/>
            <p:cNvSpPr>
              <a:spLocks noChangeShapeType="1"/>
            </p:cNvSpPr>
            <p:nvPr/>
          </p:nvSpPr>
          <p:spPr bwMode="auto">
            <a:xfrm>
              <a:off x="297152" y="763691"/>
              <a:ext cx="34822" cy="1822"/>
            </a:xfrm>
            <a:prstGeom prst="line">
              <a:avLst/>
            </a:prstGeom>
            <a:no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53" name="Line 59"/>
            <p:cNvSpPr>
              <a:spLocks noChangeShapeType="1"/>
            </p:cNvSpPr>
            <p:nvPr/>
          </p:nvSpPr>
          <p:spPr bwMode="auto">
            <a:xfrm flipH="1">
              <a:off x="4010383" y="783722"/>
              <a:ext cx="44108" cy="1822"/>
            </a:xfrm>
            <a:prstGeom prst="line">
              <a:avLst/>
            </a:prstGeom>
            <a:noFill/>
            <a:ln w="1270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54" name="Rectangle 60"/>
            <p:cNvSpPr>
              <a:spLocks noChangeArrowheads="1"/>
            </p:cNvSpPr>
            <p:nvPr/>
          </p:nvSpPr>
          <p:spPr bwMode="auto">
            <a:xfrm>
              <a:off x="-152400" y="610727"/>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defRPr/>
              </a:pPr>
              <a:r>
                <a:rPr lang="en-US" b="1" kern="0" dirty="0" smtClean="0">
                  <a:solidFill>
                    <a:srgbClr val="FF0000"/>
                  </a:solidFill>
                  <a:latin typeface="Helvetica" charset="0"/>
                </a:rPr>
                <a:t>160</a:t>
              </a:r>
              <a:endParaRPr lang="en-US" b="1" kern="0" dirty="0" smtClean="0">
                <a:solidFill>
                  <a:srgbClr val="FF0000"/>
                </a:solidFill>
              </a:endParaRPr>
            </a:p>
          </p:txBody>
        </p:sp>
        <p:sp>
          <p:nvSpPr>
            <p:cNvPr id="355" name="Line 61"/>
            <p:cNvSpPr>
              <a:spLocks noChangeShapeType="1"/>
            </p:cNvSpPr>
            <p:nvPr/>
          </p:nvSpPr>
          <p:spPr bwMode="auto">
            <a:xfrm>
              <a:off x="297152" y="304800"/>
              <a:ext cx="34822"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56" name="Line 62"/>
            <p:cNvSpPr>
              <a:spLocks noChangeShapeType="1"/>
            </p:cNvSpPr>
            <p:nvPr/>
          </p:nvSpPr>
          <p:spPr bwMode="auto">
            <a:xfrm flipH="1">
              <a:off x="4010383" y="304800"/>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57" name="Line 64"/>
            <p:cNvSpPr>
              <a:spLocks noChangeShapeType="1"/>
            </p:cNvSpPr>
            <p:nvPr/>
          </p:nvSpPr>
          <p:spPr bwMode="auto">
            <a:xfrm>
              <a:off x="297152" y="304800"/>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58" name="Line 65"/>
            <p:cNvSpPr>
              <a:spLocks noChangeShapeType="1"/>
            </p:cNvSpPr>
            <p:nvPr/>
          </p:nvSpPr>
          <p:spPr bwMode="auto">
            <a:xfrm>
              <a:off x="297152" y="4041487"/>
              <a:ext cx="3757340"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59" name="Line 67"/>
            <p:cNvSpPr>
              <a:spLocks noChangeShapeType="1"/>
            </p:cNvSpPr>
            <p:nvPr/>
          </p:nvSpPr>
          <p:spPr bwMode="auto">
            <a:xfrm flipV="1">
              <a:off x="297152" y="304800"/>
              <a:ext cx="1161" cy="3736687"/>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0" name="Freeform 68"/>
            <p:cNvSpPr>
              <a:spLocks/>
            </p:cNvSpPr>
            <p:nvPr/>
          </p:nvSpPr>
          <p:spPr bwMode="auto">
            <a:xfrm>
              <a:off x="306437" y="2468145"/>
              <a:ext cx="1359235" cy="1245563"/>
            </a:xfrm>
            <a:custGeom>
              <a:avLst/>
              <a:gdLst/>
              <a:ahLst/>
              <a:cxnLst>
                <a:cxn ang="0">
                  <a:pos x="15" y="558"/>
                </a:cxn>
                <a:cxn ang="0">
                  <a:pos x="45" y="312"/>
                </a:cxn>
                <a:cxn ang="0">
                  <a:pos x="74" y="600"/>
                </a:cxn>
                <a:cxn ang="0">
                  <a:pos x="97" y="456"/>
                </a:cxn>
                <a:cxn ang="0">
                  <a:pos x="127" y="648"/>
                </a:cxn>
                <a:cxn ang="0">
                  <a:pos x="156" y="528"/>
                </a:cxn>
                <a:cxn ang="0">
                  <a:pos x="186" y="594"/>
                </a:cxn>
                <a:cxn ang="0">
                  <a:pos x="209" y="636"/>
                </a:cxn>
                <a:cxn ang="0">
                  <a:pos x="238" y="540"/>
                </a:cxn>
                <a:cxn ang="0">
                  <a:pos x="268" y="684"/>
                </a:cxn>
                <a:cxn ang="0">
                  <a:pos x="291" y="336"/>
                </a:cxn>
                <a:cxn ang="0">
                  <a:pos x="320" y="234"/>
                </a:cxn>
                <a:cxn ang="0">
                  <a:pos x="350" y="120"/>
                </a:cxn>
                <a:cxn ang="0">
                  <a:pos x="380" y="396"/>
                </a:cxn>
                <a:cxn ang="0">
                  <a:pos x="403" y="258"/>
                </a:cxn>
                <a:cxn ang="0">
                  <a:pos x="432" y="168"/>
                </a:cxn>
                <a:cxn ang="0">
                  <a:pos x="462" y="564"/>
                </a:cxn>
                <a:cxn ang="0">
                  <a:pos x="485" y="156"/>
                </a:cxn>
                <a:cxn ang="0">
                  <a:pos x="514" y="162"/>
                </a:cxn>
                <a:cxn ang="0">
                  <a:pos x="544" y="96"/>
                </a:cxn>
                <a:cxn ang="0">
                  <a:pos x="574" y="84"/>
                </a:cxn>
                <a:cxn ang="0">
                  <a:pos x="596" y="24"/>
                </a:cxn>
                <a:cxn ang="0">
                  <a:pos x="626" y="174"/>
                </a:cxn>
                <a:cxn ang="0">
                  <a:pos x="656" y="198"/>
                </a:cxn>
                <a:cxn ang="0">
                  <a:pos x="686" y="72"/>
                </a:cxn>
                <a:cxn ang="0">
                  <a:pos x="708" y="420"/>
                </a:cxn>
                <a:cxn ang="0">
                  <a:pos x="738" y="426"/>
                </a:cxn>
                <a:cxn ang="0">
                  <a:pos x="768" y="324"/>
                </a:cxn>
                <a:cxn ang="0">
                  <a:pos x="790" y="564"/>
                </a:cxn>
                <a:cxn ang="0">
                  <a:pos x="820" y="186"/>
                </a:cxn>
                <a:cxn ang="0">
                  <a:pos x="850" y="594"/>
                </a:cxn>
                <a:cxn ang="0">
                  <a:pos x="880" y="492"/>
                </a:cxn>
                <a:cxn ang="0">
                  <a:pos x="902" y="492"/>
                </a:cxn>
                <a:cxn ang="0">
                  <a:pos x="932" y="594"/>
                </a:cxn>
                <a:cxn ang="0">
                  <a:pos x="962" y="420"/>
                </a:cxn>
                <a:cxn ang="0">
                  <a:pos x="984" y="606"/>
                </a:cxn>
                <a:cxn ang="0">
                  <a:pos x="1014" y="582"/>
                </a:cxn>
                <a:cxn ang="0">
                  <a:pos x="1044" y="300"/>
                </a:cxn>
                <a:cxn ang="0">
                  <a:pos x="1074" y="546"/>
                </a:cxn>
                <a:cxn ang="0">
                  <a:pos x="1096" y="222"/>
                </a:cxn>
                <a:cxn ang="0">
                  <a:pos x="1126" y="294"/>
                </a:cxn>
                <a:cxn ang="0">
                  <a:pos x="1156" y="522"/>
                </a:cxn>
              </a:cxnLst>
              <a:rect l="0" t="0" r="r" b="b"/>
              <a:pathLst>
                <a:path w="1171" h="684">
                  <a:moveTo>
                    <a:pt x="0" y="456"/>
                  </a:moveTo>
                  <a:lnTo>
                    <a:pt x="7" y="504"/>
                  </a:lnTo>
                  <a:lnTo>
                    <a:pt x="15" y="558"/>
                  </a:lnTo>
                  <a:lnTo>
                    <a:pt x="22" y="546"/>
                  </a:lnTo>
                  <a:lnTo>
                    <a:pt x="37" y="498"/>
                  </a:lnTo>
                  <a:lnTo>
                    <a:pt x="45" y="312"/>
                  </a:lnTo>
                  <a:lnTo>
                    <a:pt x="52" y="480"/>
                  </a:lnTo>
                  <a:lnTo>
                    <a:pt x="59" y="600"/>
                  </a:lnTo>
                  <a:lnTo>
                    <a:pt x="74" y="600"/>
                  </a:lnTo>
                  <a:lnTo>
                    <a:pt x="82" y="588"/>
                  </a:lnTo>
                  <a:lnTo>
                    <a:pt x="89" y="540"/>
                  </a:lnTo>
                  <a:lnTo>
                    <a:pt x="97" y="456"/>
                  </a:lnTo>
                  <a:lnTo>
                    <a:pt x="112" y="462"/>
                  </a:lnTo>
                  <a:lnTo>
                    <a:pt x="119" y="630"/>
                  </a:lnTo>
                  <a:lnTo>
                    <a:pt x="127" y="648"/>
                  </a:lnTo>
                  <a:lnTo>
                    <a:pt x="134" y="582"/>
                  </a:lnTo>
                  <a:lnTo>
                    <a:pt x="149" y="504"/>
                  </a:lnTo>
                  <a:lnTo>
                    <a:pt x="156" y="528"/>
                  </a:lnTo>
                  <a:lnTo>
                    <a:pt x="164" y="582"/>
                  </a:lnTo>
                  <a:lnTo>
                    <a:pt x="171" y="618"/>
                  </a:lnTo>
                  <a:lnTo>
                    <a:pt x="186" y="594"/>
                  </a:lnTo>
                  <a:lnTo>
                    <a:pt x="194" y="468"/>
                  </a:lnTo>
                  <a:lnTo>
                    <a:pt x="201" y="498"/>
                  </a:lnTo>
                  <a:lnTo>
                    <a:pt x="209" y="636"/>
                  </a:lnTo>
                  <a:lnTo>
                    <a:pt x="224" y="654"/>
                  </a:lnTo>
                  <a:lnTo>
                    <a:pt x="231" y="630"/>
                  </a:lnTo>
                  <a:lnTo>
                    <a:pt x="238" y="540"/>
                  </a:lnTo>
                  <a:lnTo>
                    <a:pt x="246" y="402"/>
                  </a:lnTo>
                  <a:lnTo>
                    <a:pt x="253" y="588"/>
                  </a:lnTo>
                  <a:lnTo>
                    <a:pt x="268" y="684"/>
                  </a:lnTo>
                  <a:lnTo>
                    <a:pt x="276" y="624"/>
                  </a:lnTo>
                  <a:lnTo>
                    <a:pt x="283" y="522"/>
                  </a:lnTo>
                  <a:lnTo>
                    <a:pt x="291" y="336"/>
                  </a:lnTo>
                  <a:lnTo>
                    <a:pt x="306" y="234"/>
                  </a:lnTo>
                  <a:lnTo>
                    <a:pt x="313" y="360"/>
                  </a:lnTo>
                  <a:lnTo>
                    <a:pt x="320" y="234"/>
                  </a:lnTo>
                  <a:lnTo>
                    <a:pt x="328" y="168"/>
                  </a:lnTo>
                  <a:lnTo>
                    <a:pt x="343" y="162"/>
                  </a:lnTo>
                  <a:lnTo>
                    <a:pt x="350" y="120"/>
                  </a:lnTo>
                  <a:lnTo>
                    <a:pt x="358" y="204"/>
                  </a:lnTo>
                  <a:lnTo>
                    <a:pt x="365" y="498"/>
                  </a:lnTo>
                  <a:lnTo>
                    <a:pt x="380" y="396"/>
                  </a:lnTo>
                  <a:lnTo>
                    <a:pt x="388" y="186"/>
                  </a:lnTo>
                  <a:lnTo>
                    <a:pt x="395" y="162"/>
                  </a:lnTo>
                  <a:lnTo>
                    <a:pt x="403" y="258"/>
                  </a:lnTo>
                  <a:lnTo>
                    <a:pt x="417" y="540"/>
                  </a:lnTo>
                  <a:lnTo>
                    <a:pt x="425" y="270"/>
                  </a:lnTo>
                  <a:lnTo>
                    <a:pt x="432" y="168"/>
                  </a:lnTo>
                  <a:lnTo>
                    <a:pt x="440" y="102"/>
                  </a:lnTo>
                  <a:lnTo>
                    <a:pt x="455" y="378"/>
                  </a:lnTo>
                  <a:lnTo>
                    <a:pt x="462" y="564"/>
                  </a:lnTo>
                  <a:lnTo>
                    <a:pt x="470" y="360"/>
                  </a:lnTo>
                  <a:lnTo>
                    <a:pt x="477" y="258"/>
                  </a:lnTo>
                  <a:lnTo>
                    <a:pt x="485" y="156"/>
                  </a:lnTo>
                  <a:lnTo>
                    <a:pt x="499" y="156"/>
                  </a:lnTo>
                  <a:lnTo>
                    <a:pt x="507" y="228"/>
                  </a:lnTo>
                  <a:lnTo>
                    <a:pt x="514" y="162"/>
                  </a:lnTo>
                  <a:lnTo>
                    <a:pt x="522" y="96"/>
                  </a:lnTo>
                  <a:lnTo>
                    <a:pt x="537" y="66"/>
                  </a:lnTo>
                  <a:lnTo>
                    <a:pt x="544" y="96"/>
                  </a:lnTo>
                  <a:lnTo>
                    <a:pt x="552" y="174"/>
                  </a:lnTo>
                  <a:lnTo>
                    <a:pt x="559" y="150"/>
                  </a:lnTo>
                  <a:lnTo>
                    <a:pt x="574" y="84"/>
                  </a:lnTo>
                  <a:lnTo>
                    <a:pt x="581" y="42"/>
                  </a:lnTo>
                  <a:lnTo>
                    <a:pt x="589" y="0"/>
                  </a:lnTo>
                  <a:lnTo>
                    <a:pt x="596" y="24"/>
                  </a:lnTo>
                  <a:lnTo>
                    <a:pt x="611" y="126"/>
                  </a:lnTo>
                  <a:lnTo>
                    <a:pt x="619" y="174"/>
                  </a:lnTo>
                  <a:lnTo>
                    <a:pt x="626" y="174"/>
                  </a:lnTo>
                  <a:lnTo>
                    <a:pt x="634" y="96"/>
                  </a:lnTo>
                  <a:lnTo>
                    <a:pt x="649" y="108"/>
                  </a:lnTo>
                  <a:lnTo>
                    <a:pt x="656" y="198"/>
                  </a:lnTo>
                  <a:lnTo>
                    <a:pt x="664" y="174"/>
                  </a:lnTo>
                  <a:lnTo>
                    <a:pt x="671" y="108"/>
                  </a:lnTo>
                  <a:lnTo>
                    <a:pt x="686" y="72"/>
                  </a:lnTo>
                  <a:lnTo>
                    <a:pt x="693" y="462"/>
                  </a:lnTo>
                  <a:lnTo>
                    <a:pt x="701" y="528"/>
                  </a:lnTo>
                  <a:lnTo>
                    <a:pt x="708" y="420"/>
                  </a:lnTo>
                  <a:lnTo>
                    <a:pt x="716" y="330"/>
                  </a:lnTo>
                  <a:lnTo>
                    <a:pt x="731" y="258"/>
                  </a:lnTo>
                  <a:lnTo>
                    <a:pt x="738" y="426"/>
                  </a:lnTo>
                  <a:lnTo>
                    <a:pt x="746" y="522"/>
                  </a:lnTo>
                  <a:lnTo>
                    <a:pt x="753" y="456"/>
                  </a:lnTo>
                  <a:lnTo>
                    <a:pt x="768" y="324"/>
                  </a:lnTo>
                  <a:lnTo>
                    <a:pt x="775" y="246"/>
                  </a:lnTo>
                  <a:lnTo>
                    <a:pt x="783" y="318"/>
                  </a:lnTo>
                  <a:lnTo>
                    <a:pt x="790" y="564"/>
                  </a:lnTo>
                  <a:lnTo>
                    <a:pt x="805" y="492"/>
                  </a:lnTo>
                  <a:lnTo>
                    <a:pt x="813" y="324"/>
                  </a:lnTo>
                  <a:lnTo>
                    <a:pt x="820" y="186"/>
                  </a:lnTo>
                  <a:lnTo>
                    <a:pt x="828" y="270"/>
                  </a:lnTo>
                  <a:lnTo>
                    <a:pt x="842" y="594"/>
                  </a:lnTo>
                  <a:lnTo>
                    <a:pt x="850" y="594"/>
                  </a:lnTo>
                  <a:lnTo>
                    <a:pt x="857" y="468"/>
                  </a:lnTo>
                  <a:lnTo>
                    <a:pt x="865" y="420"/>
                  </a:lnTo>
                  <a:lnTo>
                    <a:pt x="880" y="492"/>
                  </a:lnTo>
                  <a:lnTo>
                    <a:pt x="887" y="546"/>
                  </a:lnTo>
                  <a:lnTo>
                    <a:pt x="895" y="570"/>
                  </a:lnTo>
                  <a:lnTo>
                    <a:pt x="902" y="492"/>
                  </a:lnTo>
                  <a:lnTo>
                    <a:pt x="917" y="426"/>
                  </a:lnTo>
                  <a:lnTo>
                    <a:pt x="925" y="558"/>
                  </a:lnTo>
                  <a:lnTo>
                    <a:pt x="932" y="594"/>
                  </a:lnTo>
                  <a:lnTo>
                    <a:pt x="939" y="600"/>
                  </a:lnTo>
                  <a:lnTo>
                    <a:pt x="947" y="540"/>
                  </a:lnTo>
                  <a:lnTo>
                    <a:pt x="962" y="420"/>
                  </a:lnTo>
                  <a:lnTo>
                    <a:pt x="969" y="558"/>
                  </a:lnTo>
                  <a:lnTo>
                    <a:pt x="977" y="636"/>
                  </a:lnTo>
                  <a:lnTo>
                    <a:pt x="984" y="606"/>
                  </a:lnTo>
                  <a:lnTo>
                    <a:pt x="999" y="546"/>
                  </a:lnTo>
                  <a:lnTo>
                    <a:pt x="1007" y="552"/>
                  </a:lnTo>
                  <a:lnTo>
                    <a:pt x="1014" y="582"/>
                  </a:lnTo>
                  <a:lnTo>
                    <a:pt x="1021" y="582"/>
                  </a:lnTo>
                  <a:lnTo>
                    <a:pt x="1036" y="474"/>
                  </a:lnTo>
                  <a:lnTo>
                    <a:pt x="1044" y="300"/>
                  </a:lnTo>
                  <a:lnTo>
                    <a:pt x="1051" y="168"/>
                  </a:lnTo>
                  <a:lnTo>
                    <a:pt x="1059" y="174"/>
                  </a:lnTo>
                  <a:lnTo>
                    <a:pt x="1074" y="546"/>
                  </a:lnTo>
                  <a:lnTo>
                    <a:pt x="1081" y="288"/>
                  </a:lnTo>
                  <a:lnTo>
                    <a:pt x="1089" y="180"/>
                  </a:lnTo>
                  <a:lnTo>
                    <a:pt x="1096" y="222"/>
                  </a:lnTo>
                  <a:lnTo>
                    <a:pt x="1111" y="414"/>
                  </a:lnTo>
                  <a:lnTo>
                    <a:pt x="1118" y="426"/>
                  </a:lnTo>
                  <a:lnTo>
                    <a:pt x="1126" y="294"/>
                  </a:lnTo>
                  <a:lnTo>
                    <a:pt x="1133" y="210"/>
                  </a:lnTo>
                  <a:lnTo>
                    <a:pt x="1148" y="402"/>
                  </a:lnTo>
                  <a:lnTo>
                    <a:pt x="1156" y="522"/>
                  </a:lnTo>
                  <a:lnTo>
                    <a:pt x="1163" y="252"/>
                  </a:lnTo>
                  <a:lnTo>
                    <a:pt x="1171" y="16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1" name="Freeform 69"/>
            <p:cNvSpPr>
              <a:spLocks/>
            </p:cNvSpPr>
            <p:nvPr/>
          </p:nvSpPr>
          <p:spPr bwMode="auto">
            <a:xfrm>
              <a:off x="1672281" y="2621552"/>
              <a:ext cx="1367361" cy="1081673"/>
            </a:xfrm>
            <a:custGeom>
              <a:avLst/>
              <a:gdLst/>
              <a:ahLst/>
              <a:cxnLst>
                <a:cxn ang="0">
                  <a:pos x="22" y="48"/>
                </a:cxn>
                <a:cxn ang="0">
                  <a:pos x="44" y="366"/>
                </a:cxn>
                <a:cxn ang="0">
                  <a:pos x="74" y="192"/>
                </a:cxn>
                <a:cxn ang="0">
                  <a:pos x="104" y="54"/>
                </a:cxn>
                <a:cxn ang="0">
                  <a:pos x="134" y="96"/>
                </a:cxn>
                <a:cxn ang="0">
                  <a:pos x="156" y="24"/>
                </a:cxn>
                <a:cxn ang="0">
                  <a:pos x="186" y="84"/>
                </a:cxn>
                <a:cxn ang="0">
                  <a:pos x="216" y="114"/>
                </a:cxn>
                <a:cxn ang="0">
                  <a:pos x="238" y="18"/>
                </a:cxn>
                <a:cxn ang="0">
                  <a:pos x="268" y="102"/>
                </a:cxn>
                <a:cxn ang="0">
                  <a:pos x="298" y="18"/>
                </a:cxn>
                <a:cxn ang="0">
                  <a:pos x="328" y="144"/>
                </a:cxn>
                <a:cxn ang="0">
                  <a:pos x="350" y="84"/>
                </a:cxn>
                <a:cxn ang="0">
                  <a:pos x="380" y="30"/>
                </a:cxn>
                <a:cxn ang="0">
                  <a:pos x="410" y="450"/>
                </a:cxn>
                <a:cxn ang="0">
                  <a:pos x="440" y="54"/>
                </a:cxn>
                <a:cxn ang="0">
                  <a:pos x="462" y="516"/>
                </a:cxn>
                <a:cxn ang="0">
                  <a:pos x="492" y="252"/>
                </a:cxn>
                <a:cxn ang="0">
                  <a:pos x="522" y="408"/>
                </a:cxn>
                <a:cxn ang="0">
                  <a:pos x="544" y="444"/>
                </a:cxn>
                <a:cxn ang="0">
                  <a:pos x="574" y="294"/>
                </a:cxn>
                <a:cxn ang="0">
                  <a:pos x="604" y="582"/>
                </a:cxn>
                <a:cxn ang="0">
                  <a:pos x="633" y="354"/>
                </a:cxn>
                <a:cxn ang="0">
                  <a:pos x="656" y="468"/>
                </a:cxn>
                <a:cxn ang="0">
                  <a:pos x="686" y="372"/>
                </a:cxn>
                <a:cxn ang="0">
                  <a:pos x="715" y="534"/>
                </a:cxn>
                <a:cxn ang="0">
                  <a:pos x="738" y="534"/>
                </a:cxn>
                <a:cxn ang="0">
                  <a:pos x="768" y="408"/>
                </a:cxn>
                <a:cxn ang="0">
                  <a:pos x="798" y="570"/>
                </a:cxn>
                <a:cxn ang="0">
                  <a:pos x="827" y="522"/>
                </a:cxn>
                <a:cxn ang="0">
                  <a:pos x="850" y="342"/>
                </a:cxn>
                <a:cxn ang="0">
                  <a:pos x="880" y="588"/>
                </a:cxn>
                <a:cxn ang="0">
                  <a:pos x="909" y="468"/>
                </a:cxn>
                <a:cxn ang="0">
                  <a:pos x="932" y="498"/>
                </a:cxn>
                <a:cxn ang="0">
                  <a:pos x="962" y="558"/>
                </a:cxn>
                <a:cxn ang="0">
                  <a:pos x="991" y="114"/>
                </a:cxn>
                <a:cxn ang="0">
                  <a:pos x="1021" y="318"/>
                </a:cxn>
                <a:cxn ang="0">
                  <a:pos x="1044" y="138"/>
                </a:cxn>
                <a:cxn ang="0">
                  <a:pos x="1073" y="66"/>
                </a:cxn>
                <a:cxn ang="0">
                  <a:pos x="1103" y="438"/>
                </a:cxn>
                <a:cxn ang="0">
                  <a:pos x="1133" y="192"/>
                </a:cxn>
                <a:cxn ang="0">
                  <a:pos x="1155" y="102"/>
                </a:cxn>
              </a:cxnLst>
              <a:rect l="0" t="0" r="r" b="b"/>
              <a:pathLst>
                <a:path w="1178" h="594">
                  <a:moveTo>
                    <a:pt x="0" y="96"/>
                  </a:moveTo>
                  <a:lnTo>
                    <a:pt x="7" y="78"/>
                  </a:lnTo>
                  <a:lnTo>
                    <a:pt x="22" y="48"/>
                  </a:lnTo>
                  <a:lnTo>
                    <a:pt x="29" y="180"/>
                  </a:lnTo>
                  <a:lnTo>
                    <a:pt x="37" y="504"/>
                  </a:lnTo>
                  <a:lnTo>
                    <a:pt x="44" y="366"/>
                  </a:lnTo>
                  <a:lnTo>
                    <a:pt x="59" y="210"/>
                  </a:lnTo>
                  <a:lnTo>
                    <a:pt x="67" y="138"/>
                  </a:lnTo>
                  <a:lnTo>
                    <a:pt x="74" y="192"/>
                  </a:lnTo>
                  <a:lnTo>
                    <a:pt x="82" y="210"/>
                  </a:lnTo>
                  <a:lnTo>
                    <a:pt x="97" y="102"/>
                  </a:lnTo>
                  <a:lnTo>
                    <a:pt x="104" y="54"/>
                  </a:lnTo>
                  <a:lnTo>
                    <a:pt x="111" y="114"/>
                  </a:lnTo>
                  <a:lnTo>
                    <a:pt x="119" y="168"/>
                  </a:lnTo>
                  <a:lnTo>
                    <a:pt x="134" y="96"/>
                  </a:lnTo>
                  <a:lnTo>
                    <a:pt x="141" y="48"/>
                  </a:lnTo>
                  <a:lnTo>
                    <a:pt x="149" y="6"/>
                  </a:lnTo>
                  <a:lnTo>
                    <a:pt x="156" y="24"/>
                  </a:lnTo>
                  <a:lnTo>
                    <a:pt x="171" y="90"/>
                  </a:lnTo>
                  <a:lnTo>
                    <a:pt x="179" y="132"/>
                  </a:lnTo>
                  <a:lnTo>
                    <a:pt x="186" y="84"/>
                  </a:lnTo>
                  <a:lnTo>
                    <a:pt x="193" y="30"/>
                  </a:lnTo>
                  <a:lnTo>
                    <a:pt x="208" y="60"/>
                  </a:lnTo>
                  <a:lnTo>
                    <a:pt x="216" y="114"/>
                  </a:lnTo>
                  <a:lnTo>
                    <a:pt x="223" y="96"/>
                  </a:lnTo>
                  <a:lnTo>
                    <a:pt x="231" y="12"/>
                  </a:lnTo>
                  <a:lnTo>
                    <a:pt x="238" y="18"/>
                  </a:lnTo>
                  <a:lnTo>
                    <a:pt x="253" y="66"/>
                  </a:lnTo>
                  <a:lnTo>
                    <a:pt x="261" y="108"/>
                  </a:lnTo>
                  <a:lnTo>
                    <a:pt x="268" y="102"/>
                  </a:lnTo>
                  <a:lnTo>
                    <a:pt x="276" y="48"/>
                  </a:lnTo>
                  <a:lnTo>
                    <a:pt x="290" y="0"/>
                  </a:lnTo>
                  <a:lnTo>
                    <a:pt x="298" y="18"/>
                  </a:lnTo>
                  <a:lnTo>
                    <a:pt x="305" y="138"/>
                  </a:lnTo>
                  <a:lnTo>
                    <a:pt x="313" y="300"/>
                  </a:lnTo>
                  <a:lnTo>
                    <a:pt x="328" y="144"/>
                  </a:lnTo>
                  <a:lnTo>
                    <a:pt x="335" y="48"/>
                  </a:lnTo>
                  <a:lnTo>
                    <a:pt x="343" y="30"/>
                  </a:lnTo>
                  <a:lnTo>
                    <a:pt x="350" y="84"/>
                  </a:lnTo>
                  <a:lnTo>
                    <a:pt x="365" y="144"/>
                  </a:lnTo>
                  <a:lnTo>
                    <a:pt x="372" y="90"/>
                  </a:lnTo>
                  <a:lnTo>
                    <a:pt x="380" y="30"/>
                  </a:lnTo>
                  <a:lnTo>
                    <a:pt x="387" y="24"/>
                  </a:lnTo>
                  <a:lnTo>
                    <a:pt x="402" y="114"/>
                  </a:lnTo>
                  <a:lnTo>
                    <a:pt x="410" y="450"/>
                  </a:lnTo>
                  <a:lnTo>
                    <a:pt x="417" y="276"/>
                  </a:lnTo>
                  <a:lnTo>
                    <a:pt x="425" y="162"/>
                  </a:lnTo>
                  <a:lnTo>
                    <a:pt x="440" y="54"/>
                  </a:lnTo>
                  <a:lnTo>
                    <a:pt x="447" y="66"/>
                  </a:lnTo>
                  <a:lnTo>
                    <a:pt x="454" y="378"/>
                  </a:lnTo>
                  <a:lnTo>
                    <a:pt x="462" y="516"/>
                  </a:lnTo>
                  <a:lnTo>
                    <a:pt x="469" y="366"/>
                  </a:lnTo>
                  <a:lnTo>
                    <a:pt x="484" y="258"/>
                  </a:lnTo>
                  <a:lnTo>
                    <a:pt x="492" y="252"/>
                  </a:lnTo>
                  <a:lnTo>
                    <a:pt x="499" y="474"/>
                  </a:lnTo>
                  <a:lnTo>
                    <a:pt x="507" y="468"/>
                  </a:lnTo>
                  <a:lnTo>
                    <a:pt x="522" y="408"/>
                  </a:lnTo>
                  <a:lnTo>
                    <a:pt x="529" y="258"/>
                  </a:lnTo>
                  <a:lnTo>
                    <a:pt x="537" y="270"/>
                  </a:lnTo>
                  <a:lnTo>
                    <a:pt x="544" y="444"/>
                  </a:lnTo>
                  <a:lnTo>
                    <a:pt x="559" y="534"/>
                  </a:lnTo>
                  <a:lnTo>
                    <a:pt x="566" y="444"/>
                  </a:lnTo>
                  <a:lnTo>
                    <a:pt x="574" y="294"/>
                  </a:lnTo>
                  <a:lnTo>
                    <a:pt x="581" y="144"/>
                  </a:lnTo>
                  <a:lnTo>
                    <a:pt x="596" y="510"/>
                  </a:lnTo>
                  <a:lnTo>
                    <a:pt x="604" y="582"/>
                  </a:lnTo>
                  <a:lnTo>
                    <a:pt x="611" y="480"/>
                  </a:lnTo>
                  <a:lnTo>
                    <a:pt x="619" y="450"/>
                  </a:lnTo>
                  <a:lnTo>
                    <a:pt x="633" y="354"/>
                  </a:lnTo>
                  <a:lnTo>
                    <a:pt x="641" y="432"/>
                  </a:lnTo>
                  <a:lnTo>
                    <a:pt x="648" y="486"/>
                  </a:lnTo>
                  <a:lnTo>
                    <a:pt x="656" y="468"/>
                  </a:lnTo>
                  <a:lnTo>
                    <a:pt x="671" y="474"/>
                  </a:lnTo>
                  <a:lnTo>
                    <a:pt x="678" y="348"/>
                  </a:lnTo>
                  <a:lnTo>
                    <a:pt x="686" y="372"/>
                  </a:lnTo>
                  <a:lnTo>
                    <a:pt x="693" y="474"/>
                  </a:lnTo>
                  <a:lnTo>
                    <a:pt x="701" y="534"/>
                  </a:lnTo>
                  <a:lnTo>
                    <a:pt x="715" y="534"/>
                  </a:lnTo>
                  <a:lnTo>
                    <a:pt x="723" y="426"/>
                  </a:lnTo>
                  <a:lnTo>
                    <a:pt x="730" y="432"/>
                  </a:lnTo>
                  <a:lnTo>
                    <a:pt x="738" y="534"/>
                  </a:lnTo>
                  <a:lnTo>
                    <a:pt x="753" y="534"/>
                  </a:lnTo>
                  <a:lnTo>
                    <a:pt x="760" y="474"/>
                  </a:lnTo>
                  <a:lnTo>
                    <a:pt x="768" y="408"/>
                  </a:lnTo>
                  <a:lnTo>
                    <a:pt x="775" y="420"/>
                  </a:lnTo>
                  <a:lnTo>
                    <a:pt x="790" y="546"/>
                  </a:lnTo>
                  <a:lnTo>
                    <a:pt x="798" y="570"/>
                  </a:lnTo>
                  <a:lnTo>
                    <a:pt x="805" y="498"/>
                  </a:lnTo>
                  <a:lnTo>
                    <a:pt x="812" y="432"/>
                  </a:lnTo>
                  <a:lnTo>
                    <a:pt x="827" y="522"/>
                  </a:lnTo>
                  <a:lnTo>
                    <a:pt x="835" y="588"/>
                  </a:lnTo>
                  <a:lnTo>
                    <a:pt x="842" y="534"/>
                  </a:lnTo>
                  <a:lnTo>
                    <a:pt x="850" y="342"/>
                  </a:lnTo>
                  <a:lnTo>
                    <a:pt x="865" y="414"/>
                  </a:lnTo>
                  <a:lnTo>
                    <a:pt x="872" y="546"/>
                  </a:lnTo>
                  <a:lnTo>
                    <a:pt x="880" y="588"/>
                  </a:lnTo>
                  <a:lnTo>
                    <a:pt x="887" y="540"/>
                  </a:lnTo>
                  <a:lnTo>
                    <a:pt x="902" y="480"/>
                  </a:lnTo>
                  <a:lnTo>
                    <a:pt x="909" y="468"/>
                  </a:lnTo>
                  <a:lnTo>
                    <a:pt x="917" y="540"/>
                  </a:lnTo>
                  <a:lnTo>
                    <a:pt x="924" y="552"/>
                  </a:lnTo>
                  <a:lnTo>
                    <a:pt x="932" y="498"/>
                  </a:lnTo>
                  <a:lnTo>
                    <a:pt x="947" y="438"/>
                  </a:lnTo>
                  <a:lnTo>
                    <a:pt x="954" y="534"/>
                  </a:lnTo>
                  <a:lnTo>
                    <a:pt x="962" y="558"/>
                  </a:lnTo>
                  <a:lnTo>
                    <a:pt x="969" y="432"/>
                  </a:lnTo>
                  <a:lnTo>
                    <a:pt x="984" y="228"/>
                  </a:lnTo>
                  <a:lnTo>
                    <a:pt x="991" y="114"/>
                  </a:lnTo>
                  <a:lnTo>
                    <a:pt x="999" y="204"/>
                  </a:lnTo>
                  <a:lnTo>
                    <a:pt x="1006" y="528"/>
                  </a:lnTo>
                  <a:lnTo>
                    <a:pt x="1021" y="318"/>
                  </a:lnTo>
                  <a:lnTo>
                    <a:pt x="1029" y="156"/>
                  </a:lnTo>
                  <a:lnTo>
                    <a:pt x="1036" y="210"/>
                  </a:lnTo>
                  <a:lnTo>
                    <a:pt x="1044" y="138"/>
                  </a:lnTo>
                  <a:lnTo>
                    <a:pt x="1059" y="54"/>
                  </a:lnTo>
                  <a:lnTo>
                    <a:pt x="1066" y="54"/>
                  </a:lnTo>
                  <a:lnTo>
                    <a:pt x="1073" y="66"/>
                  </a:lnTo>
                  <a:lnTo>
                    <a:pt x="1081" y="234"/>
                  </a:lnTo>
                  <a:lnTo>
                    <a:pt x="1096" y="594"/>
                  </a:lnTo>
                  <a:lnTo>
                    <a:pt x="1103" y="438"/>
                  </a:lnTo>
                  <a:lnTo>
                    <a:pt x="1111" y="252"/>
                  </a:lnTo>
                  <a:lnTo>
                    <a:pt x="1118" y="120"/>
                  </a:lnTo>
                  <a:lnTo>
                    <a:pt x="1133" y="192"/>
                  </a:lnTo>
                  <a:lnTo>
                    <a:pt x="1141" y="366"/>
                  </a:lnTo>
                  <a:lnTo>
                    <a:pt x="1148" y="216"/>
                  </a:lnTo>
                  <a:lnTo>
                    <a:pt x="1155" y="102"/>
                  </a:lnTo>
                  <a:lnTo>
                    <a:pt x="1163" y="96"/>
                  </a:lnTo>
                  <a:lnTo>
                    <a:pt x="1178" y="23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2" name="Freeform 70"/>
            <p:cNvSpPr>
              <a:spLocks/>
            </p:cNvSpPr>
            <p:nvPr/>
          </p:nvSpPr>
          <p:spPr bwMode="auto">
            <a:xfrm>
              <a:off x="3033034" y="2522776"/>
              <a:ext cx="1021458" cy="1059820"/>
            </a:xfrm>
            <a:custGeom>
              <a:avLst/>
              <a:gdLst/>
              <a:ahLst/>
              <a:cxnLst>
                <a:cxn ang="0">
                  <a:pos x="7" y="252"/>
                </a:cxn>
                <a:cxn ang="0">
                  <a:pos x="22" y="90"/>
                </a:cxn>
                <a:cxn ang="0">
                  <a:pos x="45" y="144"/>
                </a:cxn>
                <a:cxn ang="0">
                  <a:pos x="59" y="120"/>
                </a:cxn>
                <a:cxn ang="0">
                  <a:pos x="82" y="96"/>
                </a:cxn>
                <a:cxn ang="0">
                  <a:pos x="97" y="78"/>
                </a:cxn>
                <a:cxn ang="0">
                  <a:pos x="119" y="60"/>
                </a:cxn>
                <a:cxn ang="0">
                  <a:pos x="134" y="90"/>
                </a:cxn>
                <a:cxn ang="0">
                  <a:pos x="156" y="60"/>
                </a:cxn>
                <a:cxn ang="0">
                  <a:pos x="171" y="150"/>
                </a:cxn>
                <a:cxn ang="0">
                  <a:pos x="194" y="84"/>
                </a:cxn>
                <a:cxn ang="0">
                  <a:pos x="209" y="198"/>
                </a:cxn>
                <a:cxn ang="0">
                  <a:pos x="231" y="48"/>
                </a:cxn>
                <a:cxn ang="0">
                  <a:pos x="246" y="24"/>
                </a:cxn>
                <a:cxn ang="0">
                  <a:pos x="268" y="420"/>
                </a:cxn>
                <a:cxn ang="0">
                  <a:pos x="283" y="138"/>
                </a:cxn>
                <a:cxn ang="0">
                  <a:pos x="306" y="108"/>
                </a:cxn>
                <a:cxn ang="0">
                  <a:pos x="320" y="78"/>
                </a:cxn>
                <a:cxn ang="0">
                  <a:pos x="343" y="60"/>
                </a:cxn>
                <a:cxn ang="0">
                  <a:pos x="358" y="114"/>
                </a:cxn>
                <a:cxn ang="0">
                  <a:pos x="380" y="6"/>
                </a:cxn>
                <a:cxn ang="0">
                  <a:pos x="395" y="102"/>
                </a:cxn>
                <a:cxn ang="0">
                  <a:pos x="417" y="252"/>
                </a:cxn>
                <a:cxn ang="0">
                  <a:pos x="432" y="102"/>
                </a:cxn>
                <a:cxn ang="0">
                  <a:pos x="447" y="150"/>
                </a:cxn>
                <a:cxn ang="0">
                  <a:pos x="470" y="132"/>
                </a:cxn>
                <a:cxn ang="0">
                  <a:pos x="485" y="348"/>
                </a:cxn>
                <a:cxn ang="0">
                  <a:pos x="507" y="114"/>
                </a:cxn>
                <a:cxn ang="0">
                  <a:pos x="522" y="192"/>
                </a:cxn>
                <a:cxn ang="0">
                  <a:pos x="544" y="78"/>
                </a:cxn>
                <a:cxn ang="0">
                  <a:pos x="559" y="558"/>
                </a:cxn>
                <a:cxn ang="0">
                  <a:pos x="581" y="414"/>
                </a:cxn>
                <a:cxn ang="0">
                  <a:pos x="596" y="282"/>
                </a:cxn>
                <a:cxn ang="0">
                  <a:pos x="619" y="504"/>
                </a:cxn>
                <a:cxn ang="0">
                  <a:pos x="634" y="432"/>
                </a:cxn>
                <a:cxn ang="0">
                  <a:pos x="656" y="480"/>
                </a:cxn>
                <a:cxn ang="0">
                  <a:pos x="671" y="348"/>
                </a:cxn>
                <a:cxn ang="0">
                  <a:pos x="693" y="516"/>
                </a:cxn>
                <a:cxn ang="0">
                  <a:pos x="708" y="438"/>
                </a:cxn>
                <a:cxn ang="0">
                  <a:pos x="731" y="312"/>
                </a:cxn>
                <a:cxn ang="0">
                  <a:pos x="746" y="498"/>
                </a:cxn>
                <a:cxn ang="0">
                  <a:pos x="768" y="348"/>
                </a:cxn>
                <a:cxn ang="0">
                  <a:pos x="783" y="516"/>
                </a:cxn>
                <a:cxn ang="0">
                  <a:pos x="805" y="348"/>
                </a:cxn>
                <a:cxn ang="0">
                  <a:pos x="820" y="558"/>
                </a:cxn>
                <a:cxn ang="0">
                  <a:pos x="842" y="510"/>
                </a:cxn>
                <a:cxn ang="0">
                  <a:pos x="857" y="474"/>
                </a:cxn>
                <a:cxn ang="0">
                  <a:pos x="880" y="570"/>
                </a:cxn>
              </a:cxnLst>
              <a:rect l="0" t="0" r="r" b="b"/>
              <a:pathLst>
                <a:path w="880" h="582">
                  <a:moveTo>
                    <a:pt x="0" y="270"/>
                  </a:moveTo>
                  <a:lnTo>
                    <a:pt x="7" y="252"/>
                  </a:lnTo>
                  <a:lnTo>
                    <a:pt x="15" y="138"/>
                  </a:lnTo>
                  <a:lnTo>
                    <a:pt x="22" y="90"/>
                  </a:lnTo>
                  <a:lnTo>
                    <a:pt x="37" y="84"/>
                  </a:lnTo>
                  <a:lnTo>
                    <a:pt x="45" y="144"/>
                  </a:lnTo>
                  <a:lnTo>
                    <a:pt x="52" y="174"/>
                  </a:lnTo>
                  <a:lnTo>
                    <a:pt x="59" y="120"/>
                  </a:lnTo>
                  <a:lnTo>
                    <a:pt x="74" y="84"/>
                  </a:lnTo>
                  <a:lnTo>
                    <a:pt x="82" y="96"/>
                  </a:lnTo>
                  <a:lnTo>
                    <a:pt x="89" y="138"/>
                  </a:lnTo>
                  <a:lnTo>
                    <a:pt x="97" y="78"/>
                  </a:lnTo>
                  <a:lnTo>
                    <a:pt x="112" y="42"/>
                  </a:lnTo>
                  <a:lnTo>
                    <a:pt x="119" y="60"/>
                  </a:lnTo>
                  <a:lnTo>
                    <a:pt x="127" y="102"/>
                  </a:lnTo>
                  <a:lnTo>
                    <a:pt x="134" y="90"/>
                  </a:lnTo>
                  <a:lnTo>
                    <a:pt x="149" y="54"/>
                  </a:lnTo>
                  <a:lnTo>
                    <a:pt x="156" y="60"/>
                  </a:lnTo>
                  <a:lnTo>
                    <a:pt x="164" y="138"/>
                  </a:lnTo>
                  <a:lnTo>
                    <a:pt x="171" y="150"/>
                  </a:lnTo>
                  <a:lnTo>
                    <a:pt x="186" y="78"/>
                  </a:lnTo>
                  <a:lnTo>
                    <a:pt x="194" y="84"/>
                  </a:lnTo>
                  <a:lnTo>
                    <a:pt x="201" y="162"/>
                  </a:lnTo>
                  <a:lnTo>
                    <a:pt x="209" y="198"/>
                  </a:lnTo>
                  <a:lnTo>
                    <a:pt x="216" y="102"/>
                  </a:lnTo>
                  <a:lnTo>
                    <a:pt x="231" y="48"/>
                  </a:lnTo>
                  <a:lnTo>
                    <a:pt x="238" y="0"/>
                  </a:lnTo>
                  <a:lnTo>
                    <a:pt x="246" y="24"/>
                  </a:lnTo>
                  <a:lnTo>
                    <a:pt x="253" y="252"/>
                  </a:lnTo>
                  <a:lnTo>
                    <a:pt x="268" y="420"/>
                  </a:lnTo>
                  <a:lnTo>
                    <a:pt x="276" y="276"/>
                  </a:lnTo>
                  <a:lnTo>
                    <a:pt x="283" y="138"/>
                  </a:lnTo>
                  <a:lnTo>
                    <a:pt x="291" y="84"/>
                  </a:lnTo>
                  <a:lnTo>
                    <a:pt x="306" y="108"/>
                  </a:lnTo>
                  <a:lnTo>
                    <a:pt x="313" y="120"/>
                  </a:lnTo>
                  <a:lnTo>
                    <a:pt x="320" y="78"/>
                  </a:lnTo>
                  <a:lnTo>
                    <a:pt x="328" y="42"/>
                  </a:lnTo>
                  <a:lnTo>
                    <a:pt x="343" y="60"/>
                  </a:lnTo>
                  <a:lnTo>
                    <a:pt x="350" y="132"/>
                  </a:lnTo>
                  <a:lnTo>
                    <a:pt x="358" y="114"/>
                  </a:lnTo>
                  <a:lnTo>
                    <a:pt x="365" y="42"/>
                  </a:lnTo>
                  <a:lnTo>
                    <a:pt x="380" y="6"/>
                  </a:lnTo>
                  <a:lnTo>
                    <a:pt x="388" y="18"/>
                  </a:lnTo>
                  <a:lnTo>
                    <a:pt x="395" y="102"/>
                  </a:lnTo>
                  <a:lnTo>
                    <a:pt x="403" y="492"/>
                  </a:lnTo>
                  <a:lnTo>
                    <a:pt x="417" y="252"/>
                  </a:lnTo>
                  <a:lnTo>
                    <a:pt x="425" y="132"/>
                  </a:lnTo>
                  <a:lnTo>
                    <a:pt x="432" y="102"/>
                  </a:lnTo>
                  <a:lnTo>
                    <a:pt x="440" y="120"/>
                  </a:lnTo>
                  <a:lnTo>
                    <a:pt x="447" y="150"/>
                  </a:lnTo>
                  <a:lnTo>
                    <a:pt x="462" y="96"/>
                  </a:lnTo>
                  <a:lnTo>
                    <a:pt x="470" y="132"/>
                  </a:lnTo>
                  <a:lnTo>
                    <a:pt x="477" y="360"/>
                  </a:lnTo>
                  <a:lnTo>
                    <a:pt x="485" y="348"/>
                  </a:lnTo>
                  <a:lnTo>
                    <a:pt x="499" y="132"/>
                  </a:lnTo>
                  <a:lnTo>
                    <a:pt x="507" y="114"/>
                  </a:lnTo>
                  <a:lnTo>
                    <a:pt x="514" y="222"/>
                  </a:lnTo>
                  <a:lnTo>
                    <a:pt x="522" y="192"/>
                  </a:lnTo>
                  <a:lnTo>
                    <a:pt x="537" y="138"/>
                  </a:lnTo>
                  <a:lnTo>
                    <a:pt x="544" y="78"/>
                  </a:lnTo>
                  <a:lnTo>
                    <a:pt x="552" y="90"/>
                  </a:lnTo>
                  <a:lnTo>
                    <a:pt x="559" y="558"/>
                  </a:lnTo>
                  <a:lnTo>
                    <a:pt x="574" y="546"/>
                  </a:lnTo>
                  <a:lnTo>
                    <a:pt x="581" y="414"/>
                  </a:lnTo>
                  <a:lnTo>
                    <a:pt x="589" y="270"/>
                  </a:lnTo>
                  <a:lnTo>
                    <a:pt x="596" y="282"/>
                  </a:lnTo>
                  <a:lnTo>
                    <a:pt x="611" y="516"/>
                  </a:lnTo>
                  <a:lnTo>
                    <a:pt x="619" y="504"/>
                  </a:lnTo>
                  <a:lnTo>
                    <a:pt x="626" y="372"/>
                  </a:lnTo>
                  <a:lnTo>
                    <a:pt x="634" y="432"/>
                  </a:lnTo>
                  <a:lnTo>
                    <a:pt x="649" y="492"/>
                  </a:lnTo>
                  <a:lnTo>
                    <a:pt x="656" y="480"/>
                  </a:lnTo>
                  <a:lnTo>
                    <a:pt x="664" y="390"/>
                  </a:lnTo>
                  <a:lnTo>
                    <a:pt x="671" y="348"/>
                  </a:lnTo>
                  <a:lnTo>
                    <a:pt x="678" y="492"/>
                  </a:lnTo>
                  <a:lnTo>
                    <a:pt x="693" y="516"/>
                  </a:lnTo>
                  <a:lnTo>
                    <a:pt x="701" y="498"/>
                  </a:lnTo>
                  <a:lnTo>
                    <a:pt x="708" y="438"/>
                  </a:lnTo>
                  <a:lnTo>
                    <a:pt x="716" y="300"/>
                  </a:lnTo>
                  <a:lnTo>
                    <a:pt x="731" y="312"/>
                  </a:lnTo>
                  <a:lnTo>
                    <a:pt x="738" y="576"/>
                  </a:lnTo>
                  <a:lnTo>
                    <a:pt x="746" y="498"/>
                  </a:lnTo>
                  <a:lnTo>
                    <a:pt x="753" y="426"/>
                  </a:lnTo>
                  <a:lnTo>
                    <a:pt x="768" y="348"/>
                  </a:lnTo>
                  <a:lnTo>
                    <a:pt x="775" y="450"/>
                  </a:lnTo>
                  <a:lnTo>
                    <a:pt x="783" y="516"/>
                  </a:lnTo>
                  <a:lnTo>
                    <a:pt x="790" y="402"/>
                  </a:lnTo>
                  <a:lnTo>
                    <a:pt x="805" y="348"/>
                  </a:lnTo>
                  <a:lnTo>
                    <a:pt x="813" y="282"/>
                  </a:lnTo>
                  <a:lnTo>
                    <a:pt x="820" y="558"/>
                  </a:lnTo>
                  <a:lnTo>
                    <a:pt x="828" y="582"/>
                  </a:lnTo>
                  <a:lnTo>
                    <a:pt x="842" y="510"/>
                  </a:lnTo>
                  <a:lnTo>
                    <a:pt x="850" y="468"/>
                  </a:lnTo>
                  <a:lnTo>
                    <a:pt x="857" y="474"/>
                  </a:lnTo>
                  <a:lnTo>
                    <a:pt x="865" y="552"/>
                  </a:lnTo>
                  <a:lnTo>
                    <a:pt x="880" y="57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3" name="Freeform 74"/>
            <p:cNvSpPr>
              <a:spLocks/>
            </p:cNvSpPr>
            <p:nvPr/>
          </p:nvSpPr>
          <p:spPr bwMode="auto">
            <a:xfrm>
              <a:off x="330911" y="2074810"/>
              <a:ext cx="1359235" cy="349631"/>
            </a:xfrm>
            <a:custGeom>
              <a:avLst/>
              <a:gdLst/>
              <a:ahLst/>
              <a:cxnLst>
                <a:cxn ang="0">
                  <a:pos x="15" y="132"/>
                </a:cxn>
                <a:cxn ang="0">
                  <a:pos x="45" y="162"/>
                </a:cxn>
                <a:cxn ang="0">
                  <a:pos x="74" y="144"/>
                </a:cxn>
                <a:cxn ang="0">
                  <a:pos x="97" y="138"/>
                </a:cxn>
                <a:cxn ang="0">
                  <a:pos x="127" y="102"/>
                </a:cxn>
                <a:cxn ang="0">
                  <a:pos x="156" y="144"/>
                </a:cxn>
                <a:cxn ang="0">
                  <a:pos x="186" y="126"/>
                </a:cxn>
                <a:cxn ang="0">
                  <a:pos x="209" y="108"/>
                </a:cxn>
                <a:cxn ang="0">
                  <a:pos x="238" y="84"/>
                </a:cxn>
                <a:cxn ang="0">
                  <a:pos x="268" y="78"/>
                </a:cxn>
                <a:cxn ang="0">
                  <a:pos x="291" y="72"/>
                </a:cxn>
                <a:cxn ang="0">
                  <a:pos x="320" y="54"/>
                </a:cxn>
                <a:cxn ang="0">
                  <a:pos x="350" y="48"/>
                </a:cxn>
                <a:cxn ang="0">
                  <a:pos x="380" y="84"/>
                </a:cxn>
                <a:cxn ang="0">
                  <a:pos x="403" y="54"/>
                </a:cxn>
                <a:cxn ang="0">
                  <a:pos x="432" y="30"/>
                </a:cxn>
                <a:cxn ang="0">
                  <a:pos x="462" y="6"/>
                </a:cxn>
                <a:cxn ang="0">
                  <a:pos x="485" y="6"/>
                </a:cxn>
                <a:cxn ang="0">
                  <a:pos x="514" y="0"/>
                </a:cxn>
                <a:cxn ang="0">
                  <a:pos x="544" y="12"/>
                </a:cxn>
                <a:cxn ang="0">
                  <a:pos x="574" y="42"/>
                </a:cxn>
                <a:cxn ang="0">
                  <a:pos x="596" y="54"/>
                </a:cxn>
                <a:cxn ang="0">
                  <a:pos x="626" y="48"/>
                </a:cxn>
                <a:cxn ang="0">
                  <a:pos x="656" y="12"/>
                </a:cxn>
                <a:cxn ang="0">
                  <a:pos x="686" y="78"/>
                </a:cxn>
                <a:cxn ang="0">
                  <a:pos x="708" y="54"/>
                </a:cxn>
                <a:cxn ang="0">
                  <a:pos x="738" y="108"/>
                </a:cxn>
                <a:cxn ang="0">
                  <a:pos x="768" y="174"/>
                </a:cxn>
                <a:cxn ang="0">
                  <a:pos x="790" y="78"/>
                </a:cxn>
                <a:cxn ang="0">
                  <a:pos x="820" y="78"/>
                </a:cxn>
                <a:cxn ang="0">
                  <a:pos x="850" y="126"/>
                </a:cxn>
                <a:cxn ang="0">
                  <a:pos x="880" y="120"/>
                </a:cxn>
                <a:cxn ang="0">
                  <a:pos x="902" y="96"/>
                </a:cxn>
                <a:cxn ang="0">
                  <a:pos x="932" y="120"/>
                </a:cxn>
                <a:cxn ang="0">
                  <a:pos x="962" y="114"/>
                </a:cxn>
                <a:cxn ang="0">
                  <a:pos x="984" y="72"/>
                </a:cxn>
                <a:cxn ang="0">
                  <a:pos x="1014" y="96"/>
                </a:cxn>
                <a:cxn ang="0">
                  <a:pos x="1044" y="66"/>
                </a:cxn>
                <a:cxn ang="0">
                  <a:pos x="1074" y="66"/>
                </a:cxn>
                <a:cxn ang="0">
                  <a:pos x="1096" y="60"/>
                </a:cxn>
                <a:cxn ang="0">
                  <a:pos x="1126" y="36"/>
                </a:cxn>
                <a:cxn ang="0">
                  <a:pos x="1156" y="30"/>
                </a:cxn>
              </a:cxnLst>
              <a:rect l="0" t="0" r="r" b="b"/>
              <a:pathLst>
                <a:path w="1171" h="192">
                  <a:moveTo>
                    <a:pt x="0" y="168"/>
                  </a:moveTo>
                  <a:lnTo>
                    <a:pt x="7" y="156"/>
                  </a:lnTo>
                  <a:lnTo>
                    <a:pt x="15" y="132"/>
                  </a:lnTo>
                  <a:lnTo>
                    <a:pt x="22" y="114"/>
                  </a:lnTo>
                  <a:lnTo>
                    <a:pt x="37" y="126"/>
                  </a:lnTo>
                  <a:lnTo>
                    <a:pt x="45" y="162"/>
                  </a:lnTo>
                  <a:lnTo>
                    <a:pt x="52" y="120"/>
                  </a:lnTo>
                  <a:lnTo>
                    <a:pt x="59" y="138"/>
                  </a:lnTo>
                  <a:lnTo>
                    <a:pt x="74" y="144"/>
                  </a:lnTo>
                  <a:lnTo>
                    <a:pt x="82" y="138"/>
                  </a:lnTo>
                  <a:lnTo>
                    <a:pt x="89" y="138"/>
                  </a:lnTo>
                  <a:lnTo>
                    <a:pt x="97" y="138"/>
                  </a:lnTo>
                  <a:lnTo>
                    <a:pt x="112" y="138"/>
                  </a:lnTo>
                  <a:lnTo>
                    <a:pt x="119" y="108"/>
                  </a:lnTo>
                  <a:lnTo>
                    <a:pt x="127" y="102"/>
                  </a:lnTo>
                  <a:lnTo>
                    <a:pt x="134" y="150"/>
                  </a:lnTo>
                  <a:lnTo>
                    <a:pt x="149" y="120"/>
                  </a:lnTo>
                  <a:lnTo>
                    <a:pt x="156" y="144"/>
                  </a:lnTo>
                  <a:lnTo>
                    <a:pt x="164" y="144"/>
                  </a:lnTo>
                  <a:lnTo>
                    <a:pt x="171" y="120"/>
                  </a:lnTo>
                  <a:lnTo>
                    <a:pt x="186" y="126"/>
                  </a:lnTo>
                  <a:lnTo>
                    <a:pt x="194" y="120"/>
                  </a:lnTo>
                  <a:lnTo>
                    <a:pt x="201" y="144"/>
                  </a:lnTo>
                  <a:lnTo>
                    <a:pt x="209" y="108"/>
                  </a:lnTo>
                  <a:lnTo>
                    <a:pt x="224" y="126"/>
                  </a:lnTo>
                  <a:lnTo>
                    <a:pt x="231" y="120"/>
                  </a:lnTo>
                  <a:lnTo>
                    <a:pt x="238" y="84"/>
                  </a:lnTo>
                  <a:lnTo>
                    <a:pt x="246" y="72"/>
                  </a:lnTo>
                  <a:lnTo>
                    <a:pt x="253" y="54"/>
                  </a:lnTo>
                  <a:lnTo>
                    <a:pt x="268" y="78"/>
                  </a:lnTo>
                  <a:lnTo>
                    <a:pt x="276" y="60"/>
                  </a:lnTo>
                  <a:lnTo>
                    <a:pt x="283" y="60"/>
                  </a:lnTo>
                  <a:lnTo>
                    <a:pt x="291" y="72"/>
                  </a:lnTo>
                  <a:lnTo>
                    <a:pt x="306" y="60"/>
                  </a:lnTo>
                  <a:lnTo>
                    <a:pt x="313" y="66"/>
                  </a:lnTo>
                  <a:lnTo>
                    <a:pt x="320" y="54"/>
                  </a:lnTo>
                  <a:lnTo>
                    <a:pt x="328" y="60"/>
                  </a:lnTo>
                  <a:lnTo>
                    <a:pt x="343" y="42"/>
                  </a:lnTo>
                  <a:lnTo>
                    <a:pt x="350" y="48"/>
                  </a:lnTo>
                  <a:lnTo>
                    <a:pt x="358" y="72"/>
                  </a:lnTo>
                  <a:lnTo>
                    <a:pt x="365" y="66"/>
                  </a:lnTo>
                  <a:lnTo>
                    <a:pt x="380" y="84"/>
                  </a:lnTo>
                  <a:lnTo>
                    <a:pt x="388" y="96"/>
                  </a:lnTo>
                  <a:lnTo>
                    <a:pt x="395" y="60"/>
                  </a:lnTo>
                  <a:lnTo>
                    <a:pt x="403" y="54"/>
                  </a:lnTo>
                  <a:lnTo>
                    <a:pt x="417" y="30"/>
                  </a:lnTo>
                  <a:lnTo>
                    <a:pt x="425" y="6"/>
                  </a:lnTo>
                  <a:lnTo>
                    <a:pt x="432" y="30"/>
                  </a:lnTo>
                  <a:lnTo>
                    <a:pt x="440" y="12"/>
                  </a:lnTo>
                  <a:lnTo>
                    <a:pt x="455" y="12"/>
                  </a:lnTo>
                  <a:lnTo>
                    <a:pt x="462" y="6"/>
                  </a:lnTo>
                  <a:lnTo>
                    <a:pt x="470" y="6"/>
                  </a:lnTo>
                  <a:lnTo>
                    <a:pt x="477" y="18"/>
                  </a:lnTo>
                  <a:lnTo>
                    <a:pt x="485" y="6"/>
                  </a:lnTo>
                  <a:lnTo>
                    <a:pt x="499" y="6"/>
                  </a:lnTo>
                  <a:lnTo>
                    <a:pt x="507" y="18"/>
                  </a:lnTo>
                  <a:lnTo>
                    <a:pt x="514" y="0"/>
                  </a:lnTo>
                  <a:lnTo>
                    <a:pt x="522" y="18"/>
                  </a:lnTo>
                  <a:lnTo>
                    <a:pt x="537" y="12"/>
                  </a:lnTo>
                  <a:lnTo>
                    <a:pt x="544" y="12"/>
                  </a:lnTo>
                  <a:lnTo>
                    <a:pt x="552" y="18"/>
                  </a:lnTo>
                  <a:lnTo>
                    <a:pt x="559" y="18"/>
                  </a:lnTo>
                  <a:lnTo>
                    <a:pt x="574" y="42"/>
                  </a:lnTo>
                  <a:lnTo>
                    <a:pt x="581" y="24"/>
                  </a:lnTo>
                  <a:lnTo>
                    <a:pt x="589" y="30"/>
                  </a:lnTo>
                  <a:lnTo>
                    <a:pt x="596" y="54"/>
                  </a:lnTo>
                  <a:lnTo>
                    <a:pt x="611" y="48"/>
                  </a:lnTo>
                  <a:lnTo>
                    <a:pt x="619" y="48"/>
                  </a:lnTo>
                  <a:lnTo>
                    <a:pt x="626" y="48"/>
                  </a:lnTo>
                  <a:lnTo>
                    <a:pt x="634" y="54"/>
                  </a:lnTo>
                  <a:lnTo>
                    <a:pt x="649" y="36"/>
                  </a:lnTo>
                  <a:lnTo>
                    <a:pt x="656" y="12"/>
                  </a:lnTo>
                  <a:lnTo>
                    <a:pt x="664" y="0"/>
                  </a:lnTo>
                  <a:lnTo>
                    <a:pt x="671" y="78"/>
                  </a:lnTo>
                  <a:lnTo>
                    <a:pt x="686" y="78"/>
                  </a:lnTo>
                  <a:lnTo>
                    <a:pt x="693" y="78"/>
                  </a:lnTo>
                  <a:lnTo>
                    <a:pt x="701" y="54"/>
                  </a:lnTo>
                  <a:lnTo>
                    <a:pt x="708" y="54"/>
                  </a:lnTo>
                  <a:lnTo>
                    <a:pt x="716" y="48"/>
                  </a:lnTo>
                  <a:lnTo>
                    <a:pt x="731" y="42"/>
                  </a:lnTo>
                  <a:lnTo>
                    <a:pt x="738" y="108"/>
                  </a:lnTo>
                  <a:lnTo>
                    <a:pt x="746" y="108"/>
                  </a:lnTo>
                  <a:lnTo>
                    <a:pt x="753" y="120"/>
                  </a:lnTo>
                  <a:lnTo>
                    <a:pt x="768" y="174"/>
                  </a:lnTo>
                  <a:lnTo>
                    <a:pt x="775" y="108"/>
                  </a:lnTo>
                  <a:lnTo>
                    <a:pt x="783" y="96"/>
                  </a:lnTo>
                  <a:lnTo>
                    <a:pt x="790" y="78"/>
                  </a:lnTo>
                  <a:lnTo>
                    <a:pt x="805" y="84"/>
                  </a:lnTo>
                  <a:lnTo>
                    <a:pt x="813" y="72"/>
                  </a:lnTo>
                  <a:lnTo>
                    <a:pt x="820" y="78"/>
                  </a:lnTo>
                  <a:lnTo>
                    <a:pt x="828" y="132"/>
                  </a:lnTo>
                  <a:lnTo>
                    <a:pt x="842" y="108"/>
                  </a:lnTo>
                  <a:lnTo>
                    <a:pt x="850" y="126"/>
                  </a:lnTo>
                  <a:lnTo>
                    <a:pt x="857" y="192"/>
                  </a:lnTo>
                  <a:lnTo>
                    <a:pt x="865" y="138"/>
                  </a:lnTo>
                  <a:lnTo>
                    <a:pt x="880" y="120"/>
                  </a:lnTo>
                  <a:lnTo>
                    <a:pt x="887" y="108"/>
                  </a:lnTo>
                  <a:lnTo>
                    <a:pt x="895" y="114"/>
                  </a:lnTo>
                  <a:lnTo>
                    <a:pt x="902" y="96"/>
                  </a:lnTo>
                  <a:lnTo>
                    <a:pt x="917" y="102"/>
                  </a:lnTo>
                  <a:lnTo>
                    <a:pt x="925" y="150"/>
                  </a:lnTo>
                  <a:lnTo>
                    <a:pt x="932" y="120"/>
                  </a:lnTo>
                  <a:lnTo>
                    <a:pt x="939" y="144"/>
                  </a:lnTo>
                  <a:lnTo>
                    <a:pt x="947" y="156"/>
                  </a:lnTo>
                  <a:lnTo>
                    <a:pt x="962" y="114"/>
                  </a:lnTo>
                  <a:lnTo>
                    <a:pt x="969" y="90"/>
                  </a:lnTo>
                  <a:lnTo>
                    <a:pt x="977" y="54"/>
                  </a:lnTo>
                  <a:lnTo>
                    <a:pt x="984" y="72"/>
                  </a:lnTo>
                  <a:lnTo>
                    <a:pt x="999" y="54"/>
                  </a:lnTo>
                  <a:lnTo>
                    <a:pt x="1007" y="54"/>
                  </a:lnTo>
                  <a:lnTo>
                    <a:pt x="1014" y="96"/>
                  </a:lnTo>
                  <a:lnTo>
                    <a:pt x="1021" y="66"/>
                  </a:lnTo>
                  <a:lnTo>
                    <a:pt x="1036" y="60"/>
                  </a:lnTo>
                  <a:lnTo>
                    <a:pt x="1044" y="66"/>
                  </a:lnTo>
                  <a:lnTo>
                    <a:pt x="1051" y="78"/>
                  </a:lnTo>
                  <a:lnTo>
                    <a:pt x="1059" y="60"/>
                  </a:lnTo>
                  <a:lnTo>
                    <a:pt x="1074" y="66"/>
                  </a:lnTo>
                  <a:lnTo>
                    <a:pt x="1081" y="60"/>
                  </a:lnTo>
                  <a:lnTo>
                    <a:pt x="1089" y="78"/>
                  </a:lnTo>
                  <a:lnTo>
                    <a:pt x="1096" y="60"/>
                  </a:lnTo>
                  <a:lnTo>
                    <a:pt x="1111" y="54"/>
                  </a:lnTo>
                  <a:lnTo>
                    <a:pt x="1118" y="54"/>
                  </a:lnTo>
                  <a:lnTo>
                    <a:pt x="1126" y="36"/>
                  </a:lnTo>
                  <a:lnTo>
                    <a:pt x="1133" y="36"/>
                  </a:lnTo>
                  <a:lnTo>
                    <a:pt x="1148" y="12"/>
                  </a:lnTo>
                  <a:lnTo>
                    <a:pt x="1156" y="30"/>
                  </a:lnTo>
                  <a:lnTo>
                    <a:pt x="1163" y="12"/>
                  </a:lnTo>
                  <a:lnTo>
                    <a:pt x="1171" y="2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4" name="Freeform 75"/>
            <p:cNvSpPr>
              <a:spLocks/>
            </p:cNvSpPr>
            <p:nvPr/>
          </p:nvSpPr>
          <p:spPr bwMode="auto">
            <a:xfrm>
              <a:off x="1734104" y="1998328"/>
              <a:ext cx="1367361" cy="415187"/>
            </a:xfrm>
            <a:custGeom>
              <a:avLst/>
              <a:gdLst/>
              <a:ahLst/>
              <a:cxnLst>
                <a:cxn ang="0">
                  <a:pos x="22" y="54"/>
                </a:cxn>
                <a:cxn ang="0">
                  <a:pos x="44" y="48"/>
                </a:cxn>
                <a:cxn ang="0">
                  <a:pos x="74" y="42"/>
                </a:cxn>
                <a:cxn ang="0">
                  <a:pos x="104" y="48"/>
                </a:cxn>
                <a:cxn ang="0">
                  <a:pos x="134" y="30"/>
                </a:cxn>
                <a:cxn ang="0">
                  <a:pos x="156" y="36"/>
                </a:cxn>
                <a:cxn ang="0">
                  <a:pos x="186" y="36"/>
                </a:cxn>
                <a:cxn ang="0">
                  <a:pos x="216" y="48"/>
                </a:cxn>
                <a:cxn ang="0">
                  <a:pos x="238" y="36"/>
                </a:cxn>
                <a:cxn ang="0">
                  <a:pos x="268" y="12"/>
                </a:cxn>
                <a:cxn ang="0">
                  <a:pos x="298" y="12"/>
                </a:cxn>
                <a:cxn ang="0">
                  <a:pos x="328" y="18"/>
                </a:cxn>
                <a:cxn ang="0">
                  <a:pos x="350" y="114"/>
                </a:cxn>
                <a:cxn ang="0">
                  <a:pos x="380" y="72"/>
                </a:cxn>
                <a:cxn ang="0">
                  <a:pos x="410" y="30"/>
                </a:cxn>
                <a:cxn ang="0">
                  <a:pos x="440" y="138"/>
                </a:cxn>
                <a:cxn ang="0">
                  <a:pos x="462" y="84"/>
                </a:cxn>
                <a:cxn ang="0">
                  <a:pos x="492" y="96"/>
                </a:cxn>
                <a:cxn ang="0">
                  <a:pos x="522" y="162"/>
                </a:cxn>
                <a:cxn ang="0">
                  <a:pos x="544" y="132"/>
                </a:cxn>
                <a:cxn ang="0">
                  <a:pos x="574" y="162"/>
                </a:cxn>
                <a:cxn ang="0">
                  <a:pos x="604" y="174"/>
                </a:cxn>
                <a:cxn ang="0">
                  <a:pos x="633" y="162"/>
                </a:cxn>
                <a:cxn ang="0">
                  <a:pos x="656" y="162"/>
                </a:cxn>
                <a:cxn ang="0">
                  <a:pos x="686" y="126"/>
                </a:cxn>
                <a:cxn ang="0">
                  <a:pos x="715" y="156"/>
                </a:cxn>
                <a:cxn ang="0">
                  <a:pos x="738" y="162"/>
                </a:cxn>
                <a:cxn ang="0">
                  <a:pos x="768" y="186"/>
                </a:cxn>
                <a:cxn ang="0">
                  <a:pos x="798" y="210"/>
                </a:cxn>
                <a:cxn ang="0">
                  <a:pos x="827" y="192"/>
                </a:cxn>
                <a:cxn ang="0">
                  <a:pos x="850" y="222"/>
                </a:cxn>
                <a:cxn ang="0">
                  <a:pos x="880" y="180"/>
                </a:cxn>
                <a:cxn ang="0">
                  <a:pos x="909" y="84"/>
                </a:cxn>
                <a:cxn ang="0">
                  <a:pos x="932" y="102"/>
                </a:cxn>
                <a:cxn ang="0">
                  <a:pos x="962" y="108"/>
                </a:cxn>
                <a:cxn ang="0">
                  <a:pos x="991" y="114"/>
                </a:cxn>
                <a:cxn ang="0">
                  <a:pos x="1021" y="96"/>
                </a:cxn>
                <a:cxn ang="0">
                  <a:pos x="1044" y="72"/>
                </a:cxn>
                <a:cxn ang="0">
                  <a:pos x="1073" y="48"/>
                </a:cxn>
                <a:cxn ang="0">
                  <a:pos x="1103" y="42"/>
                </a:cxn>
                <a:cxn ang="0">
                  <a:pos x="1133" y="66"/>
                </a:cxn>
                <a:cxn ang="0">
                  <a:pos x="1155" y="42"/>
                </a:cxn>
              </a:cxnLst>
              <a:rect l="0" t="0" r="r" b="b"/>
              <a:pathLst>
                <a:path w="1178" h="228">
                  <a:moveTo>
                    <a:pt x="0" y="66"/>
                  </a:moveTo>
                  <a:lnTo>
                    <a:pt x="7" y="72"/>
                  </a:lnTo>
                  <a:lnTo>
                    <a:pt x="22" y="54"/>
                  </a:lnTo>
                  <a:lnTo>
                    <a:pt x="29" y="54"/>
                  </a:lnTo>
                  <a:lnTo>
                    <a:pt x="37" y="54"/>
                  </a:lnTo>
                  <a:lnTo>
                    <a:pt x="44" y="48"/>
                  </a:lnTo>
                  <a:lnTo>
                    <a:pt x="59" y="36"/>
                  </a:lnTo>
                  <a:lnTo>
                    <a:pt x="67" y="12"/>
                  </a:lnTo>
                  <a:lnTo>
                    <a:pt x="74" y="42"/>
                  </a:lnTo>
                  <a:lnTo>
                    <a:pt x="82" y="24"/>
                  </a:lnTo>
                  <a:lnTo>
                    <a:pt x="97" y="30"/>
                  </a:lnTo>
                  <a:lnTo>
                    <a:pt x="104" y="48"/>
                  </a:lnTo>
                  <a:lnTo>
                    <a:pt x="111" y="30"/>
                  </a:lnTo>
                  <a:lnTo>
                    <a:pt x="119" y="36"/>
                  </a:lnTo>
                  <a:lnTo>
                    <a:pt x="134" y="30"/>
                  </a:lnTo>
                  <a:lnTo>
                    <a:pt x="141" y="48"/>
                  </a:lnTo>
                  <a:lnTo>
                    <a:pt x="149" y="42"/>
                  </a:lnTo>
                  <a:lnTo>
                    <a:pt x="156" y="36"/>
                  </a:lnTo>
                  <a:lnTo>
                    <a:pt x="171" y="66"/>
                  </a:lnTo>
                  <a:lnTo>
                    <a:pt x="179" y="42"/>
                  </a:lnTo>
                  <a:lnTo>
                    <a:pt x="186" y="36"/>
                  </a:lnTo>
                  <a:lnTo>
                    <a:pt x="193" y="54"/>
                  </a:lnTo>
                  <a:lnTo>
                    <a:pt x="208" y="30"/>
                  </a:lnTo>
                  <a:lnTo>
                    <a:pt x="216" y="48"/>
                  </a:lnTo>
                  <a:lnTo>
                    <a:pt x="223" y="24"/>
                  </a:lnTo>
                  <a:lnTo>
                    <a:pt x="231" y="18"/>
                  </a:lnTo>
                  <a:lnTo>
                    <a:pt x="238" y="36"/>
                  </a:lnTo>
                  <a:lnTo>
                    <a:pt x="253" y="12"/>
                  </a:lnTo>
                  <a:lnTo>
                    <a:pt x="261" y="6"/>
                  </a:lnTo>
                  <a:lnTo>
                    <a:pt x="268" y="12"/>
                  </a:lnTo>
                  <a:lnTo>
                    <a:pt x="276" y="18"/>
                  </a:lnTo>
                  <a:lnTo>
                    <a:pt x="290" y="24"/>
                  </a:lnTo>
                  <a:lnTo>
                    <a:pt x="298" y="12"/>
                  </a:lnTo>
                  <a:lnTo>
                    <a:pt x="305" y="0"/>
                  </a:lnTo>
                  <a:lnTo>
                    <a:pt x="313" y="36"/>
                  </a:lnTo>
                  <a:lnTo>
                    <a:pt x="328" y="18"/>
                  </a:lnTo>
                  <a:lnTo>
                    <a:pt x="335" y="18"/>
                  </a:lnTo>
                  <a:lnTo>
                    <a:pt x="343" y="42"/>
                  </a:lnTo>
                  <a:lnTo>
                    <a:pt x="350" y="114"/>
                  </a:lnTo>
                  <a:lnTo>
                    <a:pt x="365" y="72"/>
                  </a:lnTo>
                  <a:lnTo>
                    <a:pt x="372" y="66"/>
                  </a:lnTo>
                  <a:lnTo>
                    <a:pt x="380" y="72"/>
                  </a:lnTo>
                  <a:lnTo>
                    <a:pt x="387" y="54"/>
                  </a:lnTo>
                  <a:lnTo>
                    <a:pt x="402" y="24"/>
                  </a:lnTo>
                  <a:lnTo>
                    <a:pt x="410" y="30"/>
                  </a:lnTo>
                  <a:lnTo>
                    <a:pt x="417" y="102"/>
                  </a:lnTo>
                  <a:lnTo>
                    <a:pt x="425" y="222"/>
                  </a:lnTo>
                  <a:lnTo>
                    <a:pt x="440" y="138"/>
                  </a:lnTo>
                  <a:lnTo>
                    <a:pt x="447" y="90"/>
                  </a:lnTo>
                  <a:lnTo>
                    <a:pt x="454" y="120"/>
                  </a:lnTo>
                  <a:lnTo>
                    <a:pt x="462" y="84"/>
                  </a:lnTo>
                  <a:lnTo>
                    <a:pt x="469" y="90"/>
                  </a:lnTo>
                  <a:lnTo>
                    <a:pt x="484" y="78"/>
                  </a:lnTo>
                  <a:lnTo>
                    <a:pt x="492" y="96"/>
                  </a:lnTo>
                  <a:lnTo>
                    <a:pt x="499" y="102"/>
                  </a:lnTo>
                  <a:lnTo>
                    <a:pt x="507" y="126"/>
                  </a:lnTo>
                  <a:lnTo>
                    <a:pt x="522" y="162"/>
                  </a:lnTo>
                  <a:lnTo>
                    <a:pt x="529" y="114"/>
                  </a:lnTo>
                  <a:lnTo>
                    <a:pt x="537" y="108"/>
                  </a:lnTo>
                  <a:lnTo>
                    <a:pt x="544" y="132"/>
                  </a:lnTo>
                  <a:lnTo>
                    <a:pt x="559" y="108"/>
                  </a:lnTo>
                  <a:lnTo>
                    <a:pt x="566" y="120"/>
                  </a:lnTo>
                  <a:lnTo>
                    <a:pt x="574" y="162"/>
                  </a:lnTo>
                  <a:lnTo>
                    <a:pt x="581" y="162"/>
                  </a:lnTo>
                  <a:lnTo>
                    <a:pt x="596" y="144"/>
                  </a:lnTo>
                  <a:lnTo>
                    <a:pt x="604" y="174"/>
                  </a:lnTo>
                  <a:lnTo>
                    <a:pt x="611" y="228"/>
                  </a:lnTo>
                  <a:lnTo>
                    <a:pt x="619" y="168"/>
                  </a:lnTo>
                  <a:lnTo>
                    <a:pt x="633" y="162"/>
                  </a:lnTo>
                  <a:lnTo>
                    <a:pt x="641" y="174"/>
                  </a:lnTo>
                  <a:lnTo>
                    <a:pt x="648" y="150"/>
                  </a:lnTo>
                  <a:lnTo>
                    <a:pt x="656" y="162"/>
                  </a:lnTo>
                  <a:lnTo>
                    <a:pt x="671" y="168"/>
                  </a:lnTo>
                  <a:lnTo>
                    <a:pt x="678" y="138"/>
                  </a:lnTo>
                  <a:lnTo>
                    <a:pt x="686" y="126"/>
                  </a:lnTo>
                  <a:lnTo>
                    <a:pt x="693" y="132"/>
                  </a:lnTo>
                  <a:lnTo>
                    <a:pt x="701" y="168"/>
                  </a:lnTo>
                  <a:lnTo>
                    <a:pt x="715" y="156"/>
                  </a:lnTo>
                  <a:lnTo>
                    <a:pt x="723" y="162"/>
                  </a:lnTo>
                  <a:lnTo>
                    <a:pt x="730" y="192"/>
                  </a:lnTo>
                  <a:lnTo>
                    <a:pt x="738" y="162"/>
                  </a:lnTo>
                  <a:lnTo>
                    <a:pt x="753" y="162"/>
                  </a:lnTo>
                  <a:lnTo>
                    <a:pt x="760" y="192"/>
                  </a:lnTo>
                  <a:lnTo>
                    <a:pt x="768" y="186"/>
                  </a:lnTo>
                  <a:lnTo>
                    <a:pt x="775" y="168"/>
                  </a:lnTo>
                  <a:lnTo>
                    <a:pt x="790" y="192"/>
                  </a:lnTo>
                  <a:lnTo>
                    <a:pt x="798" y="210"/>
                  </a:lnTo>
                  <a:lnTo>
                    <a:pt x="805" y="198"/>
                  </a:lnTo>
                  <a:lnTo>
                    <a:pt x="812" y="228"/>
                  </a:lnTo>
                  <a:lnTo>
                    <a:pt x="827" y="192"/>
                  </a:lnTo>
                  <a:lnTo>
                    <a:pt x="835" y="162"/>
                  </a:lnTo>
                  <a:lnTo>
                    <a:pt x="842" y="156"/>
                  </a:lnTo>
                  <a:lnTo>
                    <a:pt x="850" y="222"/>
                  </a:lnTo>
                  <a:lnTo>
                    <a:pt x="865" y="204"/>
                  </a:lnTo>
                  <a:lnTo>
                    <a:pt x="872" y="192"/>
                  </a:lnTo>
                  <a:lnTo>
                    <a:pt x="880" y="180"/>
                  </a:lnTo>
                  <a:lnTo>
                    <a:pt x="887" y="144"/>
                  </a:lnTo>
                  <a:lnTo>
                    <a:pt x="902" y="108"/>
                  </a:lnTo>
                  <a:lnTo>
                    <a:pt x="909" y="84"/>
                  </a:lnTo>
                  <a:lnTo>
                    <a:pt x="917" y="48"/>
                  </a:lnTo>
                  <a:lnTo>
                    <a:pt x="924" y="126"/>
                  </a:lnTo>
                  <a:lnTo>
                    <a:pt x="932" y="102"/>
                  </a:lnTo>
                  <a:lnTo>
                    <a:pt x="947" y="108"/>
                  </a:lnTo>
                  <a:lnTo>
                    <a:pt x="954" y="108"/>
                  </a:lnTo>
                  <a:lnTo>
                    <a:pt x="962" y="108"/>
                  </a:lnTo>
                  <a:lnTo>
                    <a:pt x="969" y="102"/>
                  </a:lnTo>
                  <a:lnTo>
                    <a:pt x="984" y="96"/>
                  </a:lnTo>
                  <a:lnTo>
                    <a:pt x="991" y="114"/>
                  </a:lnTo>
                  <a:lnTo>
                    <a:pt x="999" y="78"/>
                  </a:lnTo>
                  <a:lnTo>
                    <a:pt x="1006" y="72"/>
                  </a:lnTo>
                  <a:lnTo>
                    <a:pt x="1021" y="96"/>
                  </a:lnTo>
                  <a:lnTo>
                    <a:pt x="1029" y="90"/>
                  </a:lnTo>
                  <a:lnTo>
                    <a:pt x="1036" y="78"/>
                  </a:lnTo>
                  <a:lnTo>
                    <a:pt x="1044" y="72"/>
                  </a:lnTo>
                  <a:lnTo>
                    <a:pt x="1059" y="66"/>
                  </a:lnTo>
                  <a:lnTo>
                    <a:pt x="1066" y="54"/>
                  </a:lnTo>
                  <a:lnTo>
                    <a:pt x="1073" y="48"/>
                  </a:lnTo>
                  <a:lnTo>
                    <a:pt x="1081" y="66"/>
                  </a:lnTo>
                  <a:lnTo>
                    <a:pt x="1096" y="48"/>
                  </a:lnTo>
                  <a:lnTo>
                    <a:pt x="1103" y="42"/>
                  </a:lnTo>
                  <a:lnTo>
                    <a:pt x="1111" y="54"/>
                  </a:lnTo>
                  <a:lnTo>
                    <a:pt x="1118" y="54"/>
                  </a:lnTo>
                  <a:lnTo>
                    <a:pt x="1133" y="66"/>
                  </a:lnTo>
                  <a:lnTo>
                    <a:pt x="1141" y="60"/>
                  </a:lnTo>
                  <a:lnTo>
                    <a:pt x="1148" y="60"/>
                  </a:lnTo>
                  <a:lnTo>
                    <a:pt x="1155" y="42"/>
                  </a:lnTo>
                  <a:lnTo>
                    <a:pt x="1163" y="36"/>
                  </a:lnTo>
                  <a:lnTo>
                    <a:pt x="1178" y="6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5" name="Freeform 76"/>
            <p:cNvSpPr>
              <a:spLocks/>
            </p:cNvSpPr>
            <p:nvPr/>
          </p:nvSpPr>
          <p:spPr bwMode="auto">
            <a:xfrm>
              <a:off x="3088092" y="1965550"/>
              <a:ext cx="1021458" cy="349631"/>
            </a:xfrm>
            <a:custGeom>
              <a:avLst/>
              <a:gdLst/>
              <a:ahLst/>
              <a:cxnLst>
                <a:cxn ang="0">
                  <a:pos x="7" y="72"/>
                </a:cxn>
                <a:cxn ang="0">
                  <a:pos x="22" y="78"/>
                </a:cxn>
                <a:cxn ang="0">
                  <a:pos x="45" y="72"/>
                </a:cxn>
                <a:cxn ang="0">
                  <a:pos x="59" y="54"/>
                </a:cxn>
                <a:cxn ang="0">
                  <a:pos x="82" y="24"/>
                </a:cxn>
                <a:cxn ang="0">
                  <a:pos x="97" y="30"/>
                </a:cxn>
                <a:cxn ang="0">
                  <a:pos x="119" y="48"/>
                </a:cxn>
                <a:cxn ang="0">
                  <a:pos x="134" y="48"/>
                </a:cxn>
                <a:cxn ang="0">
                  <a:pos x="156" y="54"/>
                </a:cxn>
                <a:cxn ang="0">
                  <a:pos x="171" y="30"/>
                </a:cxn>
                <a:cxn ang="0">
                  <a:pos x="194" y="60"/>
                </a:cxn>
                <a:cxn ang="0">
                  <a:pos x="209" y="36"/>
                </a:cxn>
                <a:cxn ang="0">
                  <a:pos x="231" y="36"/>
                </a:cxn>
                <a:cxn ang="0">
                  <a:pos x="246" y="48"/>
                </a:cxn>
                <a:cxn ang="0">
                  <a:pos x="268" y="42"/>
                </a:cxn>
                <a:cxn ang="0">
                  <a:pos x="283" y="48"/>
                </a:cxn>
                <a:cxn ang="0">
                  <a:pos x="306" y="12"/>
                </a:cxn>
                <a:cxn ang="0">
                  <a:pos x="320" y="12"/>
                </a:cxn>
                <a:cxn ang="0">
                  <a:pos x="343" y="12"/>
                </a:cxn>
                <a:cxn ang="0">
                  <a:pos x="358" y="12"/>
                </a:cxn>
                <a:cxn ang="0">
                  <a:pos x="380" y="30"/>
                </a:cxn>
                <a:cxn ang="0">
                  <a:pos x="395" y="0"/>
                </a:cxn>
                <a:cxn ang="0">
                  <a:pos x="417" y="12"/>
                </a:cxn>
                <a:cxn ang="0">
                  <a:pos x="432" y="30"/>
                </a:cxn>
                <a:cxn ang="0">
                  <a:pos x="447" y="24"/>
                </a:cxn>
                <a:cxn ang="0">
                  <a:pos x="470" y="60"/>
                </a:cxn>
                <a:cxn ang="0">
                  <a:pos x="485" y="84"/>
                </a:cxn>
                <a:cxn ang="0">
                  <a:pos x="507" y="36"/>
                </a:cxn>
                <a:cxn ang="0">
                  <a:pos x="522" y="54"/>
                </a:cxn>
                <a:cxn ang="0">
                  <a:pos x="544" y="78"/>
                </a:cxn>
                <a:cxn ang="0">
                  <a:pos x="559" y="120"/>
                </a:cxn>
                <a:cxn ang="0">
                  <a:pos x="581" y="96"/>
                </a:cxn>
                <a:cxn ang="0">
                  <a:pos x="596" y="120"/>
                </a:cxn>
                <a:cxn ang="0">
                  <a:pos x="619" y="108"/>
                </a:cxn>
                <a:cxn ang="0">
                  <a:pos x="634" y="108"/>
                </a:cxn>
                <a:cxn ang="0">
                  <a:pos x="656" y="186"/>
                </a:cxn>
                <a:cxn ang="0">
                  <a:pos x="671" y="144"/>
                </a:cxn>
                <a:cxn ang="0">
                  <a:pos x="693" y="132"/>
                </a:cxn>
                <a:cxn ang="0">
                  <a:pos x="708" y="150"/>
                </a:cxn>
                <a:cxn ang="0">
                  <a:pos x="731" y="96"/>
                </a:cxn>
                <a:cxn ang="0">
                  <a:pos x="746" y="114"/>
                </a:cxn>
                <a:cxn ang="0">
                  <a:pos x="768" y="138"/>
                </a:cxn>
                <a:cxn ang="0">
                  <a:pos x="783" y="180"/>
                </a:cxn>
                <a:cxn ang="0">
                  <a:pos x="805" y="156"/>
                </a:cxn>
                <a:cxn ang="0">
                  <a:pos x="820" y="156"/>
                </a:cxn>
                <a:cxn ang="0">
                  <a:pos x="842" y="186"/>
                </a:cxn>
                <a:cxn ang="0">
                  <a:pos x="857" y="150"/>
                </a:cxn>
                <a:cxn ang="0">
                  <a:pos x="880" y="192"/>
                </a:cxn>
              </a:cxnLst>
              <a:rect l="0" t="0" r="r" b="b"/>
              <a:pathLst>
                <a:path w="880" h="192">
                  <a:moveTo>
                    <a:pt x="0" y="84"/>
                  </a:moveTo>
                  <a:lnTo>
                    <a:pt x="7" y="72"/>
                  </a:lnTo>
                  <a:lnTo>
                    <a:pt x="15" y="72"/>
                  </a:lnTo>
                  <a:lnTo>
                    <a:pt x="22" y="78"/>
                  </a:lnTo>
                  <a:lnTo>
                    <a:pt x="37" y="66"/>
                  </a:lnTo>
                  <a:lnTo>
                    <a:pt x="45" y="72"/>
                  </a:lnTo>
                  <a:lnTo>
                    <a:pt x="52" y="54"/>
                  </a:lnTo>
                  <a:lnTo>
                    <a:pt x="59" y="54"/>
                  </a:lnTo>
                  <a:lnTo>
                    <a:pt x="74" y="48"/>
                  </a:lnTo>
                  <a:lnTo>
                    <a:pt x="82" y="24"/>
                  </a:lnTo>
                  <a:lnTo>
                    <a:pt x="89" y="42"/>
                  </a:lnTo>
                  <a:lnTo>
                    <a:pt x="97" y="30"/>
                  </a:lnTo>
                  <a:lnTo>
                    <a:pt x="112" y="42"/>
                  </a:lnTo>
                  <a:lnTo>
                    <a:pt x="119" y="48"/>
                  </a:lnTo>
                  <a:lnTo>
                    <a:pt x="127" y="54"/>
                  </a:lnTo>
                  <a:lnTo>
                    <a:pt x="134" y="48"/>
                  </a:lnTo>
                  <a:lnTo>
                    <a:pt x="149" y="42"/>
                  </a:lnTo>
                  <a:lnTo>
                    <a:pt x="156" y="54"/>
                  </a:lnTo>
                  <a:lnTo>
                    <a:pt x="164" y="30"/>
                  </a:lnTo>
                  <a:lnTo>
                    <a:pt x="171" y="30"/>
                  </a:lnTo>
                  <a:lnTo>
                    <a:pt x="186" y="54"/>
                  </a:lnTo>
                  <a:lnTo>
                    <a:pt x="194" y="60"/>
                  </a:lnTo>
                  <a:lnTo>
                    <a:pt x="201" y="42"/>
                  </a:lnTo>
                  <a:lnTo>
                    <a:pt x="209" y="36"/>
                  </a:lnTo>
                  <a:lnTo>
                    <a:pt x="216" y="54"/>
                  </a:lnTo>
                  <a:lnTo>
                    <a:pt x="231" y="36"/>
                  </a:lnTo>
                  <a:lnTo>
                    <a:pt x="238" y="18"/>
                  </a:lnTo>
                  <a:lnTo>
                    <a:pt x="246" y="48"/>
                  </a:lnTo>
                  <a:lnTo>
                    <a:pt x="253" y="54"/>
                  </a:lnTo>
                  <a:lnTo>
                    <a:pt x="268" y="42"/>
                  </a:lnTo>
                  <a:lnTo>
                    <a:pt x="276" y="24"/>
                  </a:lnTo>
                  <a:lnTo>
                    <a:pt x="283" y="48"/>
                  </a:lnTo>
                  <a:lnTo>
                    <a:pt x="291" y="30"/>
                  </a:lnTo>
                  <a:lnTo>
                    <a:pt x="306" y="12"/>
                  </a:lnTo>
                  <a:lnTo>
                    <a:pt x="313" y="30"/>
                  </a:lnTo>
                  <a:lnTo>
                    <a:pt x="320" y="12"/>
                  </a:lnTo>
                  <a:lnTo>
                    <a:pt x="328" y="12"/>
                  </a:lnTo>
                  <a:lnTo>
                    <a:pt x="343" y="12"/>
                  </a:lnTo>
                  <a:lnTo>
                    <a:pt x="350" y="18"/>
                  </a:lnTo>
                  <a:lnTo>
                    <a:pt x="358" y="12"/>
                  </a:lnTo>
                  <a:lnTo>
                    <a:pt x="365" y="6"/>
                  </a:lnTo>
                  <a:lnTo>
                    <a:pt x="380" y="30"/>
                  </a:lnTo>
                  <a:lnTo>
                    <a:pt x="388" y="12"/>
                  </a:lnTo>
                  <a:lnTo>
                    <a:pt x="395" y="0"/>
                  </a:lnTo>
                  <a:lnTo>
                    <a:pt x="403" y="18"/>
                  </a:lnTo>
                  <a:lnTo>
                    <a:pt x="417" y="12"/>
                  </a:lnTo>
                  <a:lnTo>
                    <a:pt x="425" y="18"/>
                  </a:lnTo>
                  <a:lnTo>
                    <a:pt x="432" y="30"/>
                  </a:lnTo>
                  <a:lnTo>
                    <a:pt x="440" y="30"/>
                  </a:lnTo>
                  <a:lnTo>
                    <a:pt x="447" y="24"/>
                  </a:lnTo>
                  <a:lnTo>
                    <a:pt x="462" y="18"/>
                  </a:lnTo>
                  <a:lnTo>
                    <a:pt x="470" y="60"/>
                  </a:lnTo>
                  <a:lnTo>
                    <a:pt x="477" y="90"/>
                  </a:lnTo>
                  <a:lnTo>
                    <a:pt x="485" y="84"/>
                  </a:lnTo>
                  <a:lnTo>
                    <a:pt x="499" y="60"/>
                  </a:lnTo>
                  <a:lnTo>
                    <a:pt x="507" y="36"/>
                  </a:lnTo>
                  <a:lnTo>
                    <a:pt x="514" y="42"/>
                  </a:lnTo>
                  <a:lnTo>
                    <a:pt x="522" y="54"/>
                  </a:lnTo>
                  <a:lnTo>
                    <a:pt x="537" y="96"/>
                  </a:lnTo>
                  <a:lnTo>
                    <a:pt x="544" y="78"/>
                  </a:lnTo>
                  <a:lnTo>
                    <a:pt x="552" y="66"/>
                  </a:lnTo>
                  <a:lnTo>
                    <a:pt x="559" y="120"/>
                  </a:lnTo>
                  <a:lnTo>
                    <a:pt x="574" y="96"/>
                  </a:lnTo>
                  <a:lnTo>
                    <a:pt x="581" y="96"/>
                  </a:lnTo>
                  <a:lnTo>
                    <a:pt x="589" y="120"/>
                  </a:lnTo>
                  <a:lnTo>
                    <a:pt x="596" y="120"/>
                  </a:lnTo>
                  <a:lnTo>
                    <a:pt x="611" y="114"/>
                  </a:lnTo>
                  <a:lnTo>
                    <a:pt x="619" y="108"/>
                  </a:lnTo>
                  <a:lnTo>
                    <a:pt x="626" y="108"/>
                  </a:lnTo>
                  <a:lnTo>
                    <a:pt x="634" y="108"/>
                  </a:lnTo>
                  <a:lnTo>
                    <a:pt x="649" y="102"/>
                  </a:lnTo>
                  <a:lnTo>
                    <a:pt x="656" y="186"/>
                  </a:lnTo>
                  <a:lnTo>
                    <a:pt x="664" y="144"/>
                  </a:lnTo>
                  <a:lnTo>
                    <a:pt x="671" y="144"/>
                  </a:lnTo>
                  <a:lnTo>
                    <a:pt x="678" y="174"/>
                  </a:lnTo>
                  <a:lnTo>
                    <a:pt x="693" y="132"/>
                  </a:lnTo>
                  <a:lnTo>
                    <a:pt x="701" y="132"/>
                  </a:lnTo>
                  <a:lnTo>
                    <a:pt x="708" y="150"/>
                  </a:lnTo>
                  <a:lnTo>
                    <a:pt x="716" y="120"/>
                  </a:lnTo>
                  <a:lnTo>
                    <a:pt x="731" y="96"/>
                  </a:lnTo>
                  <a:lnTo>
                    <a:pt x="738" y="96"/>
                  </a:lnTo>
                  <a:lnTo>
                    <a:pt x="746" y="114"/>
                  </a:lnTo>
                  <a:lnTo>
                    <a:pt x="753" y="174"/>
                  </a:lnTo>
                  <a:lnTo>
                    <a:pt x="768" y="138"/>
                  </a:lnTo>
                  <a:lnTo>
                    <a:pt x="775" y="144"/>
                  </a:lnTo>
                  <a:lnTo>
                    <a:pt x="783" y="180"/>
                  </a:lnTo>
                  <a:lnTo>
                    <a:pt x="790" y="144"/>
                  </a:lnTo>
                  <a:lnTo>
                    <a:pt x="805" y="156"/>
                  </a:lnTo>
                  <a:lnTo>
                    <a:pt x="813" y="186"/>
                  </a:lnTo>
                  <a:lnTo>
                    <a:pt x="820" y="156"/>
                  </a:lnTo>
                  <a:lnTo>
                    <a:pt x="828" y="156"/>
                  </a:lnTo>
                  <a:lnTo>
                    <a:pt x="842" y="186"/>
                  </a:lnTo>
                  <a:lnTo>
                    <a:pt x="850" y="168"/>
                  </a:lnTo>
                  <a:lnTo>
                    <a:pt x="857" y="150"/>
                  </a:lnTo>
                  <a:lnTo>
                    <a:pt x="865" y="150"/>
                  </a:lnTo>
                  <a:lnTo>
                    <a:pt x="880" y="19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6" name="Freeform 77"/>
            <p:cNvSpPr>
              <a:spLocks/>
            </p:cNvSpPr>
            <p:nvPr/>
          </p:nvSpPr>
          <p:spPr bwMode="auto">
            <a:xfrm>
              <a:off x="278828" y="1965550"/>
              <a:ext cx="1359235" cy="491670"/>
            </a:xfrm>
            <a:custGeom>
              <a:avLst/>
              <a:gdLst/>
              <a:ahLst/>
              <a:cxnLst>
                <a:cxn ang="0">
                  <a:pos x="15" y="264"/>
                </a:cxn>
                <a:cxn ang="0">
                  <a:pos x="45" y="264"/>
                </a:cxn>
                <a:cxn ang="0">
                  <a:pos x="74" y="264"/>
                </a:cxn>
                <a:cxn ang="0">
                  <a:pos x="97" y="252"/>
                </a:cxn>
                <a:cxn ang="0">
                  <a:pos x="127" y="264"/>
                </a:cxn>
                <a:cxn ang="0">
                  <a:pos x="156" y="258"/>
                </a:cxn>
                <a:cxn ang="0">
                  <a:pos x="186" y="258"/>
                </a:cxn>
                <a:cxn ang="0">
                  <a:pos x="209" y="252"/>
                </a:cxn>
                <a:cxn ang="0">
                  <a:pos x="238" y="258"/>
                </a:cxn>
                <a:cxn ang="0">
                  <a:pos x="268" y="258"/>
                </a:cxn>
                <a:cxn ang="0">
                  <a:pos x="291" y="24"/>
                </a:cxn>
                <a:cxn ang="0">
                  <a:pos x="320" y="24"/>
                </a:cxn>
                <a:cxn ang="0">
                  <a:pos x="350" y="30"/>
                </a:cxn>
                <a:cxn ang="0">
                  <a:pos x="380" y="30"/>
                </a:cxn>
                <a:cxn ang="0">
                  <a:pos x="403" y="30"/>
                </a:cxn>
                <a:cxn ang="0">
                  <a:pos x="432" y="30"/>
                </a:cxn>
                <a:cxn ang="0">
                  <a:pos x="462" y="18"/>
                </a:cxn>
                <a:cxn ang="0">
                  <a:pos x="485" y="30"/>
                </a:cxn>
                <a:cxn ang="0">
                  <a:pos x="514" y="18"/>
                </a:cxn>
                <a:cxn ang="0">
                  <a:pos x="544" y="24"/>
                </a:cxn>
                <a:cxn ang="0">
                  <a:pos x="574" y="24"/>
                </a:cxn>
                <a:cxn ang="0">
                  <a:pos x="596" y="24"/>
                </a:cxn>
                <a:cxn ang="0">
                  <a:pos x="626" y="12"/>
                </a:cxn>
                <a:cxn ang="0">
                  <a:pos x="656" y="12"/>
                </a:cxn>
                <a:cxn ang="0">
                  <a:pos x="686" y="246"/>
                </a:cxn>
                <a:cxn ang="0">
                  <a:pos x="708" y="246"/>
                </a:cxn>
                <a:cxn ang="0">
                  <a:pos x="738" y="246"/>
                </a:cxn>
                <a:cxn ang="0">
                  <a:pos x="768" y="246"/>
                </a:cxn>
                <a:cxn ang="0">
                  <a:pos x="790" y="264"/>
                </a:cxn>
                <a:cxn ang="0">
                  <a:pos x="820" y="258"/>
                </a:cxn>
                <a:cxn ang="0">
                  <a:pos x="850" y="258"/>
                </a:cxn>
                <a:cxn ang="0">
                  <a:pos x="880" y="246"/>
                </a:cxn>
                <a:cxn ang="0">
                  <a:pos x="902" y="246"/>
                </a:cxn>
                <a:cxn ang="0">
                  <a:pos x="932" y="252"/>
                </a:cxn>
                <a:cxn ang="0">
                  <a:pos x="962" y="258"/>
                </a:cxn>
                <a:cxn ang="0">
                  <a:pos x="984" y="264"/>
                </a:cxn>
                <a:cxn ang="0">
                  <a:pos x="1014" y="258"/>
                </a:cxn>
                <a:cxn ang="0">
                  <a:pos x="1044" y="54"/>
                </a:cxn>
                <a:cxn ang="0">
                  <a:pos x="1074" y="12"/>
                </a:cxn>
                <a:cxn ang="0">
                  <a:pos x="1096" y="0"/>
                </a:cxn>
                <a:cxn ang="0">
                  <a:pos x="1126" y="24"/>
                </a:cxn>
                <a:cxn ang="0">
                  <a:pos x="1156" y="24"/>
                </a:cxn>
              </a:cxnLst>
              <a:rect l="0" t="0" r="r" b="b"/>
              <a:pathLst>
                <a:path w="1171" h="270">
                  <a:moveTo>
                    <a:pt x="0" y="252"/>
                  </a:moveTo>
                  <a:lnTo>
                    <a:pt x="7" y="258"/>
                  </a:lnTo>
                  <a:lnTo>
                    <a:pt x="15" y="264"/>
                  </a:lnTo>
                  <a:lnTo>
                    <a:pt x="22" y="264"/>
                  </a:lnTo>
                  <a:lnTo>
                    <a:pt x="37" y="270"/>
                  </a:lnTo>
                  <a:lnTo>
                    <a:pt x="45" y="264"/>
                  </a:lnTo>
                  <a:lnTo>
                    <a:pt x="52" y="264"/>
                  </a:lnTo>
                  <a:lnTo>
                    <a:pt x="59" y="258"/>
                  </a:lnTo>
                  <a:lnTo>
                    <a:pt x="74" y="264"/>
                  </a:lnTo>
                  <a:lnTo>
                    <a:pt x="82" y="252"/>
                  </a:lnTo>
                  <a:lnTo>
                    <a:pt x="89" y="252"/>
                  </a:lnTo>
                  <a:lnTo>
                    <a:pt x="97" y="252"/>
                  </a:lnTo>
                  <a:lnTo>
                    <a:pt x="112" y="258"/>
                  </a:lnTo>
                  <a:lnTo>
                    <a:pt x="119" y="270"/>
                  </a:lnTo>
                  <a:lnTo>
                    <a:pt x="127" y="264"/>
                  </a:lnTo>
                  <a:lnTo>
                    <a:pt x="134" y="252"/>
                  </a:lnTo>
                  <a:lnTo>
                    <a:pt x="149" y="258"/>
                  </a:lnTo>
                  <a:lnTo>
                    <a:pt x="156" y="258"/>
                  </a:lnTo>
                  <a:lnTo>
                    <a:pt x="164" y="264"/>
                  </a:lnTo>
                  <a:lnTo>
                    <a:pt x="171" y="264"/>
                  </a:lnTo>
                  <a:lnTo>
                    <a:pt x="186" y="258"/>
                  </a:lnTo>
                  <a:lnTo>
                    <a:pt x="194" y="258"/>
                  </a:lnTo>
                  <a:lnTo>
                    <a:pt x="201" y="258"/>
                  </a:lnTo>
                  <a:lnTo>
                    <a:pt x="209" y="252"/>
                  </a:lnTo>
                  <a:lnTo>
                    <a:pt x="224" y="258"/>
                  </a:lnTo>
                  <a:lnTo>
                    <a:pt x="231" y="258"/>
                  </a:lnTo>
                  <a:lnTo>
                    <a:pt x="238" y="258"/>
                  </a:lnTo>
                  <a:lnTo>
                    <a:pt x="246" y="258"/>
                  </a:lnTo>
                  <a:lnTo>
                    <a:pt x="253" y="252"/>
                  </a:lnTo>
                  <a:lnTo>
                    <a:pt x="268" y="258"/>
                  </a:lnTo>
                  <a:lnTo>
                    <a:pt x="276" y="246"/>
                  </a:lnTo>
                  <a:lnTo>
                    <a:pt x="283" y="246"/>
                  </a:lnTo>
                  <a:lnTo>
                    <a:pt x="291" y="24"/>
                  </a:lnTo>
                  <a:lnTo>
                    <a:pt x="306" y="30"/>
                  </a:lnTo>
                  <a:lnTo>
                    <a:pt x="313" y="30"/>
                  </a:lnTo>
                  <a:lnTo>
                    <a:pt x="320" y="24"/>
                  </a:lnTo>
                  <a:lnTo>
                    <a:pt x="328" y="18"/>
                  </a:lnTo>
                  <a:lnTo>
                    <a:pt x="343" y="42"/>
                  </a:lnTo>
                  <a:lnTo>
                    <a:pt x="350" y="30"/>
                  </a:lnTo>
                  <a:lnTo>
                    <a:pt x="358" y="30"/>
                  </a:lnTo>
                  <a:lnTo>
                    <a:pt x="365" y="42"/>
                  </a:lnTo>
                  <a:lnTo>
                    <a:pt x="380" y="30"/>
                  </a:lnTo>
                  <a:lnTo>
                    <a:pt x="388" y="18"/>
                  </a:lnTo>
                  <a:lnTo>
                    <a:pt x="395" y="42"/>
                  </a:lnTo>
                  <a:lnTo>
                    <a:pt x="403" y="30"/>
                  </a:lnTo>
                  <a:lnTo>
                    <a:pt x="417" y="30"/>
                  </a:lnTo>
                  <a:lnTo>
                    <a:pt x="425" y="42"/>
                  </a:lnTo>
                  <a:lnTo>
                    <a:pt x="432" y="30"/>
                  </a:lnTo>
                  <a:lnTo>
                    <a:pt x="440" y="30"/>
                  </a:lnTo>
                  <a:lnTo>
                    <a:pt x="455" y="42"/>
                  </a:lnTo>
                  <a:lnTo>
                    <a:pt x="462" y="18"/>
                  </a:lnTo>
                  <a:lnTo>
                    <a:pt x="470" y="24"/>
                  </a:lnTo>
                  <a:lnTo>
                    <a:pt x="477" y="36"/>
                  </a:lnTo>
                  <a:lnTo>
                    <a:pt x="485" y="30"/>
                  </a:lnTo>
                  <a:lnTo>
                    <a:pt x="499" y="30"/>
                  </a:lnTo>
                  <a:lnTo>
                    <a:pt x="507" y="30"/>
                  </a:lnTo>
                  <a:lnTo>
                    <a:pt x="514" y="18"/>
                  </a:lnTo>
                  <a:lnTo>
                    <a:pt x="522" y="24"/>
                  </a:lnTo>
                  <a:lnTo>
                    <a:pt x="537" y="18"/>
                  </a:lnTo>
                  <a:lnTo>
                    <a:pt x="544" y="24"/>
                  </a:lnTo>
                  <a:lnTo>
                    <a:pt x="552" y="24"/>
                  </a:lnTo>
                  <a:lnTo>
                    <a:pt x="559" y="18"/>
                  </a:lnTo>
                  <a:lnTo>
                    <a:pt x="574" y="24"/>
                  </a:lnTo>
                  <a:lnTo>
                    <a:pt x="581" y="24"/>
                  </a:lnTo>
                  <a:lnTo>
                    <a:pt x="589" y="6"/>
                  </a:lnTo>
                  <a:lnTo>
                    <a:pt x="596" y="24"/>
                  </a:lnTo>
                  <a:lnTo>
                    <a:pt x="611" y="12"/>
                  </a:lnTo>
                  <a:lnTo>
                    <a:pt x="619" y="24"/>
                  </a:lnTo>
                  <a:lnTo>
                    <a:pt x="626" y="12"/>
                  </a:lnTo>
                  <a:lnTo>
                    <a:pt x="634" y="12"/>
                  </a:lnTo>
                  <a:lnTo>
                    <a:pt x="649" y="12"/>
                  </a:lnTo>
                  <a:lnTo>
                    <a:pt x="656" y="12"/>
                  </a:lnTo>
                  <a:lnTo>
                    <a:pt x="664" y="24"/>
                  </a:lnTo>
                  <a:lnTo>
                    <a:pt x="671" y="246"/>
                  </a:lnTo>
                  <a:lnTo>
                    <a:pt x="686" y="246"/>
                  </a:lnTo>
                  <a:lnTo>
                    <a:pt x="693" y="252"/>
                  </a:lnTo>
                  <a:lnTo>
                    <a:pt x="701" y="246"/>
                  </a:lnTo>
                  <a:lnTo>
                    <a:pt x="708" y="246"/>
                  </a:lnTo>
                  <a:lnTo>
                    <a:pt x="716" y="246"/>
                  </a:lnTo>
                  <a:lnTo>
                    <a:pt x="731" y="246"/>
                  </a:lnTo>
                  <a:lnTo>
                    <a:pt x="738" y="246"/>
                  </a:lnTo>
                  <a:lnTo>
                    <a:pt x="746" y="246"/>
                  </a:lnTo>
                  <a:lnTo>
                    <a:pt x="753" y="246"/>
                  </a:lnTo>
                  <a:lnTo>
                    <a:pt x="768" y="246"/>
                  </a:lnTo>
                  <a:lnTo>
                    <a:pt x="775" y="252"/>
                  </a:lnTo>
                  <a:lnTo>
                    <a:pt x="783" y="258"/>
                  </a:lnTo>
                  <a:lnTo>
                    <a:pt x="790" y="264"/>
                  </a:lnTo>
                  <a:lnTo>
                    <a:pt x="805" y="264"/>
                  </a:lnTo>
                  <a:lnTo>
                    <a:pt x="813" y="252"/>
                  </a:lnTo>
                  <a:lnTo>
                    <a:pt x="820" y="258"/>
                  </a:lnTo>
                  <a:lnTo>
                    <a:pt x="828" y="258"/>
                  </a:lnTo>
                  <a:lnTo>
                    <a:pt x="842" y="258"/>
                  </a:lnTo>
                  <a:lnTo>
                    <a:pt x="850" y="258"/>
                  </a:lnTo>
                  <a:lnTo>
                    <a:pt x="857" y="252"/>
                  </a:lnTo>
                  <a:lnTo>
                    <a:pt x="865" y="246"/>
                  </a:lnTo>
                  <a:lnTo>
                    <a:pt x="880" y="246"/>
                  </a:lnTo>
                  <a:lnTo>
                    <a:pt x="887" y="246"/>
                  </a:lnTo>
                  <a:lnTo>
                    <a:pt x="895" y="258"/>
                  </a:lnTo>
                  <a:lnTo>
                    <a:pt x="902" y="246"/>
                  </a:lnTo>
                  <a:lnTo>
                    <a:pt x="917" y="246"/>
                  </a:lnTo>
                  <a:lnTo>
                    <a:pt x="925" y="252"/>
                  </a:lnTo>
                  <a:lnTo>
                    <a:pt x="932" y="252"/>
                  </a:lnTo>
                  <a:lnTo>
                    <a:pt x="939" y="252"/>
                  </a:lnTo>
                  <a:lnTo>
                    <a:pt x="947" y="252"/>
                  </a:lnTo>
                  <a:lnTo>
                    <a:pt x="962" y="258"/>
                  </a:lnTo>
                  <a:lnTo>
                    <a:pt x="969" y="246"/>
                  </a:lnTo>
                  <a:lnTo>
                    <a:pt x="977" y="252"/>
                  </a:lnTo>
                  <a:lnTo>
                    <a:pt x="984" y="264"/>
                  </a:lnTo>
                  <a:lnTo>
                    <a:pt x="999" y="252"/>
                  </a:lnTo>
                  <a:lnTo>
                    <a:pt x="1007" y="258"/>
                  </a:lnTo>
                  <a:lnTo>
                    <a:pt x="1014" y="258"/>
                  </a:lnTo>
                  <a:lnTo>
                    <a:pt x="1021" y="252"/>
                  </a:lnTo>
                  <a:lnTo>
                    <a:pt x="1036" y="258"/>
                  </a:lnTo>
                  <a:lnTo>
                    <a:pt x="1044" y="54"/>
                  </a:lnTo>
                  <a:lnTo>
                    <a:pt x="1051" y="18"/>
                  </a:lnTo>
                  <a:lnTo>
                    <a:pt x="1059" y="12"/>
                  </a:lnTo>
                  <a:lnTo>
                    <a:pt x="1074" y="12"/>
                  </a:lnTo>
                  <a:lnTo>
                    <a:pt x="1081" y="12"/>
                  </a:lnTo>
                  <a:lnTo>
                    <a:pt x="1089" y="12"/>
                  </a:lnTo>
                  <a:lnTo>
                    <a:pt x="1096" y="0"/>
                  </a:lnTo>
                  <a:lnTo>
                    <a:pt x="1111" y="24"/>
                  </a:lnTo>
                  <a:lnTo>
                    <a:pt x="1118" y="12"/>
                  </a:lnTo>
                  <a:lnTo>
                    <a:pt x="1126" y="24"/>
                  </a:lnTo>
                  <a:lnTo>
                    <a:pt x="1133" y="24"/>
                  </a:lnTo>
                  <a:lnTo>
                    <a:pt x="1148" y="18"/>
                  </a:lnTo>
                  <a:lnTo>
                    <a:pt x="1156" y="24"/>
                  </a:lnTo>
                  <a:lnTo>
                    <a:pt x="1163" y="18"/>
                  </a:lnTo>
                  <a:lnTo>
                    <a:pt x="1171" y="24"/>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7" name="Freeform 78"/>
            <p:cNvSpPr>
              <a:spLocks/>
            </p:cNvSpPr>
            <p:nvPr/>
          </p:nvSpPr>
          <p:spPr bwMode="auto">
            <a:xfrm>
              <a:off x="1665673" y="1943699"/>
              <a:ext cx="1367361" cy="502596"/>
            </a:xfrm>
            <a:custGeom>
              <a:avLst/>
              <a:gdLst/>
              <a:ahLst/>
              <a:cxnLst>
                <a:cxn ang="0">
                  <a:pos x="22" y="24"/>
                </a:cxn>
                <a:cxn ang="0">
                  <a:pos x="44" y="36"/>
                </a:cxn>
                <a:cxn ang="0">
                  <a:pos x="74" y="18"/>
                </a:cxn>
                <a:cxn ang="0">
                  <a:pos x="104" y="12"/>
                </a:cxn>
                <a:cxn ang="0">
                  <a:pos x="134" y="18"/>
                </a:cxn>
                <a:cxn ang="0">
                  <a:pos x="156" y="12"/>
                </a:cxn>
                <a:cxn ang="0">
                  <a:pos x="186" y="12"/>
                </a:cxn>
                <a:cxn ang="0">
                  <a:pos x="216" y="18"/>
                </a:cxn>
                <a:cxn ang="0">
                  <a:pos x="238" y="0"/>
                </a:cxn>
                <a:cxn ang="0">
                  <a:pos x="268" y="6"/>
                </a:cxn>
                <a:cxn ang="0">
                  <a:pos x="298" y="24"/>
                </a:cxn>
                <a:cxn ang="0">
                  <a:pos x="328" y="18"/>
                </a:cxn>
                <a:cxn ang="0">
                  <a:pos x="350" y="36"/>
                </a:cxn>
                <a:cxn ang="0">
                  <a:pos x="380" y="12"/>
                </a:cxn>
                <a:cxn ang="0">
                  <a:pos x="410" y="24"/>
                </a:cxn>
                <a:cxn ang="0">
                  <a:pos x="440" y="252"/>
                </a:cxn>
                <a:cxn ang="0">
                  <a:pos x="462" y="258"/>
                </a:cxn>
                <a:cxn ang="0">
                  <a:pos x="492" y="258"/>
                </a:cxn>
                <a:cxn ang="0">
                  <a:pos x="522" y="258"/>
                </a:cxn>
                <a:cxn ang="0">
                  <a:pos x="544" y="264"/>
                </a:cxn>
                <a:cxn ang="0">
                  <a:pos x="574" y="258"/>
                </a:cxn>
                <a:cxn ang="0">
                  <a:pos x="604" y="270"/>
                </a:cxn>
                <a:cxn ang="0">
                  <a:pos x="633" y="258"/>
                </a:cxn>
                <a:cxn ang="0">
                  <a:pos x="656" y="258"/>
                </a:cxn>
                <a:cxn ang="0">
                  <a:pos x="686" y="258"/>
                </a:cxn>
                <a:cxn ang="0">
                  <a:pos x="715" y="258"/>
                </a:cxn>
                <a:cxn ang="0">
                  <a:pos x="738" y="276"/>
                </a:cxn>
                <a:cxn ang="0">
                  <a:pos x="768" y="264"/>
                </a:cxn>
                <a:cxn ang="0">
                  <a:pos x="798" y="258"/>
                </a:cxn>
                <a:cxn ang="0">
                  <a:pos x="827" y="258"/>
                </a:cxn>
                <a:cxn ang="0">
                  <a:pos x="850" y="258"/>
                </a:cxn>
                <a:cxn ang="0">
                  <a:pos x="880" y="264"/>
                </a:cxn>
                <a:cxn ang="0">
                  <a:pos x="909" y="258"/>
                </a:cxn>
                <a:cxn ang="0">
                  <a:pos x="932" y="258"/>
                </a:cxn>
                <a:cxn ang="0">
                  <a:pos x="962" y="258"/>
                </a:cxn>
                <a:cxn ang="0">
                  <a:pos x="991" y="66"/>
                </a:cxn>
                <a:cxn ang="0">
                  <a:pos x="1021" y="42"/>
                </a:cxn>
                <a:cxn ang="0">
                  <a:pos x="1044" y="42"/>
                </a:cxn>
                <a:cxn ang="0">
                  <a:pos x="1073" y="54"/>
                </a:cxn>
                <a:cxn ang="0">
                  <a:pos x="1103" y="36"/>
                </a:cxn>
                <a:cxn ang="0">
                  <a:pos x="1133" y="36"/>
                </a:cxn>
                <a:cxn ang="0">
                  <a:pos x="1155" y="42"/>
                </a:cxn>
              </a:cxnLst>
              <a:rect l="0" t="0" r="r" b="b"/>
              <a:pathLst>
                <a:path w="1178" h="276">
                  <a:moveTo>
                    <a:pt x="0" y="36"/>
                  </a:moveTo>
                  <a:lnTo>
                    <a:pt x="7" y="36"/>
                  </a:lnTo>
                  <a:lnTo>
                    <a:pt x="22" y="24"/>
                  </a:lnTo>
                  <a:lnTo>
                    <a:pt x="29" y="36"/>
                  </a:lnTo>
                  <a:lnTo>
                    <a:pt x="37" y="24"/>
                  </a:lnTo>
                  <a:lnTo>
                    <a:pt x="44" y="36"/>
                  </a:lnTo>
                  <a:lnTo>
                    <a:pt x="59" y="24"/>
                  </a:lnTo>
                  <a:lnTo>
                    <a:pt x="67" y="18"/>
                  </a:lnTo>
                  <a:lnTo>
                    <a:pt x="74" y="18"/>
                  </a:lnTo>
                  <a:lnTo>
                    <a:pt x="82" y="12"/>
                  </a:lnTo>
                  <a:lnTo>
                    <a:pt x="97" y="12"/>
                  </a:lnTo>
                  <a:lnTo>
                    <a:pt x="104" y="12"/>
                  </a:lnTo>
                  <a:lnTo>
                    <a:pt x="111" y="36"/>
                  </a:lnTo>
                  <a:lnTo>
                    <a:pt x="119" y="12"/>
                  </a:lnTo>
                  <a:lnTo>
                    <a:pt x="134" y="18"/>
                  </a:lnTo>
                  <a:lnTo>
                    <a:pt x="141" y="12"/>
                  </a:lnTo>
                  <a:lnTo>
                    <a:pt x="149" y="18"/>
                  </a:lnTo>
                  <a:lnTo>
                    <a:pt x="156" y="12"/>
                  </a:lnTo>
                  <a:lnTo>
                    <a:pt x="171" y="18"/>
                  </a:lnTo>
                  <a:lnTo>
                    <a:pt x="179" y="12"/>
                  </a:lnTo>
                  <a:lnTo>
                    <a:pt x="186" y="12"/>
                  </a:lnTo>
                  <a:lnTo>
                    <a:pt x="193" y="12"/>
                  </a:lnTo>
                  <a:lnTo>
                    <a:pt x="208" y="18"/>
                  </a:lnTo>
                  <a:lnTo>
                    <a:pt x="216" y="18"/>
                  </a:lnTo>
                  <a:lnTo>
                    <a:pt x="223" y="0"/>
                  </a:lnTo>
                  <a:lnTo>
                    <a:pt x="231" y="12"/>
                  </a:lnTo>
                  <a:lnTo>
                    <a:pt x="238" y="0"/>
                  </a:lnTo>
                  <a:lnTo>
                    <a:pt x="253" y="6"/>
                  </a:lnTo>
                  <a:lnTo>
                    <a:pt x="261" y="0"/>
                  </a:lnTo>
                  <a:lnTo>
                    <a:pt x="268" y="6"/>
                  </a:lnTo>
                  <a:lnTo>
                    <a:pt x="276" y="6"/>
                  </a:lnTo>
                  <a:lnTo>
                    <a:pt x="290" y="36"/>
                  </a:lnTo>
                  <a:lnTo>
                    <a:pt x="298" y="24"/>
                  </a:lnTo>
                  <a:lnTo>
                    <a:pt x="305" y="24"/>
                  </a:lnTo>
                  <a:lnTo>
                    <a:pt x="313" y="12"/>
                  </a:lnTo>
                  <a:lnTo>
                    <a:pt x="328" y="18"/>
                  </a:lnTo>
                  <a:lnTo>
                    <a:pt x="335" y="18"/>
                  </a:lnTo>
                  <a:lnTo>
                    <a:pt x="343" y="12"/>
                  </a:lnTo>
                  <a:lnTo>
                    <a:pt x="350" y="36"/>
                  </a:lnTo>
                  <a:lnTo>
                    <a:pt x="365" y="24"/>
                  </a:lnTo>
                  <a:lnTo>
                    <a:pt x="372" y="24"/>
                  </a:lnTo>
                  <a:lnTo>
                    <a:pt x="380" y="12"/>
                  </a:lnTo>
                  <a:lnTo>
                    <a:pt x="387" y="36"/>
                  </a:lnTo>
                  <a:lnTo>
                    <a:pt x="402" y="36"/>
                  </a:lnTo>
                  <a:lnTo>
                    <a:pt x="410" y="24"/>
                  </a:lnTo>
                  <a:lnTo>
                    <a:pt x="417" y="36"/>
                  </a:lnTo>
                  <a:lnTo>
                    <a:pt x="425" y="252"/>
                  </a:lnTo>
                  <a:lnTo>
                    <a:pt x="440" y="252"/>
                  </a:lnTo>
                  <a:lnTo>
                    <a:pt x="447" y="252"/>
                  </a:lnTo>
                  <a:lnTo>
                    <a:pt x="454" y="258"/>
                  </a:lnTo>
                  <a:lnTo>
                    <a:pt x="462" y="258"/>
                  </a:lnTo>
                  <a:lnTo>
                    <a:pt x="469" y="258"/>
                  </a:lnTo>
                  <a:lnTo>
                    <a:pt x="484" y="258"/>
                  </a:lnTo>
                  <a:lnTo>
                    <a:pt x="492" y="258"/>
                  </a:lnTo>
                  <a:lnTo>
                    <a:pt x="499" y="258"/>
                  </a:lnTo>
                  <a:lnTo>
                    <a:pt x="507" y="258"/>
                  </a:lnTo>
                  <a:lnTo>
                    <a:pt x="522" y="258"/>
                  </a:lnTo>
                  <a:lnTo>
                    <a:pt x="529" y="264"/>
                  </a:lnTo>
                  <a:lnTo>
                    <a:pt x="537" y="270"/>
                  </a:lnTo>
                  <a:lnTo>
                    <a:pt x="544" y="264"/>
                  </a:lnTo>
                  <a:lnTo>
                    <a:pt x="559" y="258"/>
                  </a:lnTo>
                  <a:lnTo>
                    <a:pt x="566" y="264"/>
                  </a:lnTo>
                  <a:lnTo>
                    <a:pt x="574" y="258"/>
                  </a:lnTo>
                  <a:lnTo>
                    <a:pt x="581" y="264"/>
                  </a:lnTo>
                  <a:lnTo>
                    <a:pt x="596" y="258"/>
                  </a:lnTo>
                  <a:lnTo>
                    <a:pt x="604" y="270"/>
                  </a:lnTo>
                  <a:lnTo>
                    <a:pt x="611" y="270"/>
                  </a:lnTo>
                  <a:lnTo>
                    <a:pt x="619" y="264"/>
                  </a:lnTo>
                  <a:lnTo>
                    <a:pt x="633" y="258"/>
                  </a:lnTo>
                  <a:lnTo>
                    <a:pt x="641" y="258"/>
                  </a:lnTo>
                  <a:lnTo>
                    <a:pt x="648" y="258"/>
                  </a:lnTo>
                  <a:lnTo>
                    <a:pt x="656" y="258"/>
                  </a:lnTo>
                  <a:lnTo>
                    <a:pt x="671" y="258"/>
                  </a:lnTo>
                  <a:lnTo>
                    <a:pt x="678" y="264"/>
                  </a:lnTo>
                  <a:lnTo>
                    <a:pt x="686" y="258"/>
                  </a:lnTo>
                  <a:lnTo>
                    <a:pt x="693" y="258"/>
                  </a:lnTo>
                  <a:lnTo>
                    <a:pt x="701" y="258"/>
                  </a:lnTo>
                  <a:lnTo>
                    <a:pt x="715" y="258"/>
                  </a:lnTo>
                  <a:lnTo>
                    <a:pt x="723" y="258"/>
                  </a:lnTo>
                  <a:lnTo>
                    <a:pt x="730" y="258"/>
                  </a:lnTo>
                  <a:lnTo>
                    <a:pt x="738" y="276"/>
                  </a:lnTo>
                  <a:lnTo>
                    <a:pt x="753" y="264"/>
                  </a:lnTo>
                  <a:lnTo>
                    <a:pt x="760" y="258"/>
                  </a:lnTo>
                  <a:lnTo>
                    <a:pt x="768" y="264"/>
                  </a:lnTo>
                  <a:lnTo>
                    <a:pt x="775" y="258"/>
                  </a:lnTo>
                  <a:lnTo>
                    <a:pt x="790" y="258"/>
                  </a:lnTo>
                  <a:lnTo>
                    <a:pt x="798" y="258"/>
                  </a:lnTo>
                  <a:lnTo>
                    <a:pt x="805" y="258"/>
                  </a:lnTo>
                  <a:lnTo>
                    <a:pt x="812" y="258"/>
                  </a:lnTo>
                  <a:lnTo>
                    <a:pt x="827" y="258"/>
                  </a:lnTo>
                  <a:lnTo>
                    <a:pt x="835" y="270"/>
                  </a:lnTo>
                  <a:lnTo>
                    <a:pt x="842" y="264"/>
                  </a:lnTo>
                  <a:lnTo>
                    <a:pt x="850" y="258"/>
                  </a:lnTo>
                  <a:lnTo>
                    <a:pt x="865" y="258"/>
                  </a:lnTo>
                  <a:lnTo>
                    <a:pt x="872" y="258"/>
                  </a:lnTo>
                  <a:lnTo>
                    <a:pt x="880" y="264"/>
                  </a:lnTo>
                  <a:lnTo>
                    <a:pt x="887" y="258"/>
                  </a:lnTo>
                  <a:lnTo>
                    <a:pt x="902" y="258"/>
                  </a:lnTo>
                  <a:lnTo>
                    <a:pt x="909" y="258"/>
                  </a:lnTo>
                  <a:lnTo>
                    <a:pt x="917" y="258"/>
                  </a:lnTo>
                  <a:lnTo>
                    <a:pt x="924" y="258"/>
                  </a:lnTo>
                  <a:lnTo>
                    <a:pt x="932" y="258"/>
                  </a:lnTo>
                  <a:lnTo>
                    <a:pt x="947" y="258"/>
                  </a:lnTo>
                  <a:lnTo>
                    <a:pt x="954" y="258"/>
                  </a:lnTo>
                  <a:lnTo>
                    <a:pt x="962" y="258"/>
                  </a:lnTo>
                  <a:lnTo>
                    <a:pt x="969" y="258"/>
                  </a:lnTo>
                  <a:lnTo>
                    <a:pt x="984" y="48"/>
                  </a:lnTo>
                  <a:lnTo>
                    <a:pt x="991" y="66"/>
                  </a:lnTo>
                  <a:lnTo>
                    <a:pt x="999" y="54"/>
                  </a:lnTo>
                  <a:lnTo>
                    <a:pt x="1006" y="42"/>
                  </a:lnTo>
                  <a:lnTo>
                    <a:pt x="1021" y="42"/>
                  </a:lnTo>
                  <a:lnTo>
                    <a:pt x="1029" y="54"/>
                  </a:lnTo>
                  <a:lnTo>
                    <a:pt x="1036" y="42"/>
                  </a:lnTo>
                  <a:lnTo>
                    <a:pt x="1044" y="42"/>
                  </a:lnTo>
                  <a:lnTo>
                    <a:pt x="1059" y="42"/>
                  </a:lnTo>
                  <a:lnTo>
                    <a:pt x="1066" y="30"/>
                  </a:lnTo>
                  <a:lnTo>
                    <a:pt x="1073" y="54"/>
                  </a:lnTo>
                  <a:lnTo>
                    <a:pt x="1081" y="42"/>
                  </a:lnTo>
                  <a:lnTo>
                    <a:pt x="1096" y="42"/>
                  </a:lnTo>
                  <a:lnTo>
                    <a:pt x="1103" y="36"/>
                  </a:lnTo>
                  <a:lnTo>
                    <a:pt x="1111" y="24"/>
                  </a:lnTo>
                  <a:lnTo>
                    <a:pt x="1118" y="36"/>
                  </a:lnTo>
                  <a:lnTo>
                    <a:pt x="1133" y="36"/>
                  </a:lnTo>
                  <a:lnTo>
                    <a:pt x="1141" y="36"/>
                  </a:lnTo>
                  <a:lnTo>
                    <a:pt x="1148" y="36"/>
                  </a:lnTo>
                  <a:lnTo>
                    <a:pt x="1155" y="42"/>
                  </a:lnTo>
                  <a:lnTo>
                    <a:pt x="1163" y="30"/>
                  </a:lnTo>
                  <a:lnTo>
                    <a:pt x="1178" y="36"/>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8" name="Freeform 79"/>
            <p:cNvSpPr>
              <a:spLocks/>
            </p:cNvSpPr>
            <p:nvPr/>
          </p:nvSpPr>
          <p:spPr bwMode="auto">
            <a:xfrm>
              <a:off x="3033034" y="1976476"/>
              <a:ext cx="1021458" cy="458891"/>
            </a:xfrm>
            <a:custGeom>
              <a:avLst/>
              <a:gdLst/>
              <a:ahLst/>
              <a:cxnLst>
                <a:cxn ang="0">
                  <a:pos x="7" y="18"/>
                </a:cxn>
                <a:cxn ang="0">
                  <a:pos x="22" y="6"/>
                </a:cxn>
                <a:cxn ang="0">
                  <a:pos x="45" y="18"/>
                </a:cxn>
                <a:cxn ang="0">
                  <a:pos x="59" y="18"/>
                </a:cxn>
                <a:cxn ang="0">
                  <a:pos x="82" y="12"/>
                </a:cxn>
                <a:cxn ang="0">
                  <a:pos x="97" y="12"/>
                </a:cxn>
                <a:cxn ang="0">
                  <a:pos x="119" y="6"/>
                </a:cxn>
                <a:cxn ang="0">
                  <a:pos x="134" y="18"/>
                </a:cxn>
                <a:cxn ang="0">
                  <a:pos x="156" y="6"/>
                </a:cxn>
                <a:cxn ang="0">
                  <a:pos x="171" y="6"/>
                </a:cxn>
                <a:cxn ang="0">
                  <a:pos x="194" y="6"/>
                </a:cxn>
                <a:cxn ang="0">
                  <a:pos x="209" y="18"/>
                </a:cxn>
                <a:cxn ang="0">
                  <a:pos x="231" y="18"/>
                </a:cxn>
                <a:cxn ang="0">
                  <a:pos x="246" y="18"/>
                </a:cxn>
                <a:cxn ang="0">
                  <a:pos x="268" y="12"/>
                </a:cxn>
                <a:cxn ang="0">
                  <a:pos x="283" y="6"/>
                </a:cxn>
                <a:cxn ang="0">
                  <a:pos x="306" y="18"/>
                </a:cxn>
                <a:cxn ang="0">
                  <a:pos x="320" y="18"/>
                </a:cxn>
                <a:cxn ang="0">
                  <a:pos x="343" y="6"/>
                </a:cxn>
                <a:cxn ang="0">
                  <a:pos x="358" y="0"/>
                </a:cxn>
                <a:cxn ang="0">
                  <a:pos x="380" y="0"/>
                </a:cxn>
                <a:cxn ang="0">
                  <a:pos x="395" y="6"/>
                </a:cxn>
                <a:cxn ang="0">
                  <a:pos x="417" y="18"/>
                </a:cxn>
                <a:cxn ang="0">
                  <a:pos x="432" y="18"/>
                </a:cxn>
                <a:cxn ang="0">
                  <a:pos x="447" y="12"/>
                </a:cxn>
                <a:cxn ang="0">
                  <a:pos x="470" y="12"/>
                </a:cxn>
                <a:cxn ang="0">
                  <a:pos x="485" y="6"/>
                </a:cxn>
                <a:cxn ang="0">
                  <a:pos x="507" y="30"/>
                </a:cxn>
                <a:cxn ang="0">
                  <a:pos x="522" y="18"/>
                </a:cxn>
                <a:cxn ang="0">
                  <a:pos x="544" y="240"/>
                </a:cxn>
                <a:cxn ang="0">
                  <a:pos x="559" y="246"/>
                </a:cxn>
                <a:cxn ang="0">
                  <a:pos x="581" y="234"/>
                </a:cxn>
                <a:cxn ang="0">
                  <a:pos x="596" y="234"/>
                </a:cxn>
                <a:cxn ang="0">
                  <a:pos x="619" y="234"/>
                </a:cxn>
                <a:cxn ang="0">
                  <a:pos x="634" y="240"/>
                </a:cxn>
                <a:cxn ang="0">
                  <a:pos x="656" y="252"/>
                </a:cxn>
                <a:cxn ang="0">
                  <a:pos x="671" y="240"/>
                </a:cxn>
                <a:cxn ang="0">
                  <a:pos x="693" y="252"/>
                </a:cxn>
                <a:cxn ang="0">
                  <a:pos x="708" y="252"/>
                </a:cxn>
                <a:cxn ang="0">
                  <a:pos x="731" y="240"/>
                </a:cxn>
                <a:cxn ang="0">
                  <a:pos x="746" y="240"/>
                </a:cxn>
                <a:cxn ang="0">
                  <a:pos x="768" y="240"/>
                </a:cxn>
                <a:cxn ang="0">
                  <a:pos x="783" y="240"/>
                </a:cxn>
                <a:cxn ang="0">
                  <a:pos x="805" y="240"/>
                </a:cxn>
                <a:cxn ang="0">
                  <a:pos x="820" y="240"/>
                </a:cxn>
                <a:cxn ang="0">
                  <a:pos x="842" y="240"/>
                </a:cxn>
                <a:cxn ang="0">
                  <a:pos x="857" y="240"/>
                </a:cxn>
                <a:cxn ang="0">
                  <a:pos x="880" y="240"/>
                </a:cxn>
              </a:cxnLst>
              <a:rect l="0" t="0" r="r" b="b"/>
              <a:pathLst>
                <a:path w="880" h="252">
                  <a:moveTo>
                    <a:pt x="0" y="18"/>
                  </a:moveTo>
                  <a:lnTo>
                    <a:pt x="7" y="18"/>
                  </a:lnTo>
                  <a:lnTo>
                    <a:pt x="15" y="6"/>
                  </a:lnTo>
                  <a:lnTo>
                    <a:pt x="22" y="6"/>
                  </a:lnTo>
                  <a:lnTo>
                    <a:pt x="37" y="6"/>
                  </a:lnTo>
                  <a:lnTo>
                    <a:pt x="45" y="18"/>
                  </a:lnTo>
                  <a:lnTo>
                    <a:pt x="52" y="6"/>
                  </a:lnTo>
                  <a:lnTo>
                    <a:pt x="59" y="18"/>
                  </a:lnTo>
                  <a:lnTo>
                    <a:pt x="74" y="18"/>
                  </a:lnTo>
                  <a:lnTo>
                    <a:pt x="82" y="12"/>
                  </a:lnTo>
                  <a:lnTo>
                    <a:pt x="89" y="18"/>
                  </a:lnTo>
                  <a:lnTo>
                    <a:pt x="97" y="12"/>
                  </a:lnTo>
                  <a:lnTo>
                    <a:pt x="112" y="6"/>
                  </a:lnTo>
                  <a:lnTo>
                    <a:pt x="119" y="6"/>
                  </a:lnTo>
                  <a:lnTo>
                    <a:pt x="127" y="18"/>
                  </a:lnTo>
                  <a:lnTo>
                    <a:pt x="134" y="18"/>
                  </a:lnTo>
                  <a:lnTo>
                    <a:pt x="149" y="12"/>
                  </a:lnTo>
                  <a:lnTo>
                    <a:pt x="156" y="6"/>
                  </a:lnTo>
                  <a:lnTo>
                    <a:pt x="164" y="6"/>
                  </a:lnTo>
                  <a:lnTo>
                    <a:pt x="171" y="6"/>
                  </a:lnTo>
                  <a:lnTo>
                    <a:pt x="186" y="18"/>
                  </a:lnTo>
                  <a:lnTo>
                    <a:pt x="194" y="6"/>
                  </a:lnTo>
                  <a:lnTo>
                    <a:pt x="201" y="18"/>
                  </a:lnTo>
                  <a:lnTo>
                    <a:pt x="209" y="18"/>
                  </a:lnTo>
                  <a:lnTo>
                    <a:pt x="216" y="6"/>
                  </a:lnTo>
                  <a:lnTo>
                    <a:pt x="231" y="18"/>
                  </a:lnTo>
                  <a:lnTo>
                    <a:pt x="238" y="6"/>
                  </a:lnTo>
                  <a:lnTo>
                    <a:pt x="246" y="18"/>
                  </a:lnTo>
                  <a:lnTo>
                    <a:pt x="253" y="18"/>
                  </a:lnTo>
                  <a:lnTo>
                    <a:pt x="268" y="12"/>
                  </a:lnTo>
                  <a:lnTo>
                    <a:pt x="276" y="18"/>
                  </a:lnTo>
                  <a:lnTo>
                    <a:pt x="283" y="6"/>
                  </a:lnTo>
                  <a:lnTo>
                    <a:pt x="291" y="6"/>
                  </a:lnTo>
                  <a:lnTo>
                    <a:pt x="306" y="18"/>
                  </a:lnTo>
                  <a:lnTo>
                    <a:pt x="313" y="12"/>
                  </a:lnTo>
                  <a:lnTo>
                    <a:pt x="320" y="18"/>
                  </a:lnTo>
                  <a:lnTo>
                    <a:pt x="328" y="6"/>
                  </a:lnTo>
                  <a:lnTo>
                    <a:pt x="343" y="6"/>
                  </a:lnTo>
                  <a:lnTo>
                    <a:pt x="350" y="18"/>
                  </a:lnTo>
                  <a:lnTo>
                    <a:pt x="358" y="0"/>
                  </a:lnTo>
                  <a:lnTo>
                    <a:pt x="365" y="0"/>
                  </a:lnTo>
                  <a:lnTo>
                    <a:pt x="380" y="0"/>
                  </a:lnTo>
                  <a:lnTo>
                    <a:pt x="388" y="6"/>
                  </a:lnTo>
                  <a:lnTo>
                    <a:pt x="395" y="6"/>
                  </a:lnTo>
                  <a:lnTo>
                    <a:pt x="403" y="6"/>
                  </a:lnTo>
                  <a:lnTo>
                    <a:pt x="417" y="18"/>
                  </a:lnTo>
                  <a:lnTo>
                    <a:pt x="425" y="12"/>
                  </a:lnTo>
                  <a:lnTo>
                    <a:pt x="432" y="18"/>
                  </a:lnTo>
                  <a:lnTo>
                    <a:pt x="440" y="18"/>
                  </a:lnTo>
                  <a:lnTo>
                    <a:pt x="447" y="12"/>
                  </a:lnTo>
                  <a:lnTo>
                    <a:pt x="462" y="18"/>
                  </a:lnTo>
                  <a:lnTo>
                    <a:pt x="470" y="12"/>
                  </a:lnTo>
                  <a:lnTo>
                    <a:pt x="477" y="18"/>
                  </a:lnTo>
                  <a:lnTo>
                    <a:pt x="485" y="6"/>
                  </a:lnTo>
                  <a:lnTo>
                    <a:pt x="499" y="12"/>
                  </a:lnTo>
                  <a:lnTo>
                    <a:pt x="507" y="30"/>
                  </a:lnTo>
                  <a:lnTo>
                    <a:pt x="514" y="12"/>
                  </a:lnTo>
                  <a:lnTo>
                    <a:pt x="522" y="18"/>
                  </a:lnTo>
                  <a:lnTo>
                    <a:pt x="537" y="18"/>
                  </a:lnTo>
                  <a:lnTo>
                    <a:pt x="544" y="240"/>
                  </a:lnTo>
                  <a:lnTo>
                    <a:pt x="552" y="240"/>
                  </a:lnTo>
                  <a:lnTo>
                    <a:pt x="559" y="246"/>
                  </a:lnTo>
                  <a:lnTo>
                    <a:pt x="574" y="240"/>
                  </a:lnTo>
                  <a:lnTo>
                    <a:pt x="581" y="234"/>
                  </a:lnTo>
                  <a:lnTo>
                    <a:pt x="589" y="234"/>
                  </a:lnTo>
                  <a:lnTo>
                    <a:pt x="596" y="234"/>
                  </a:lnTo>
                  <a:lnTo>
                    <a:pt x="611" y="234"/>
                  </a:lnTo>
                  <a:lnTo>
                    <a:pt x="619" y="234"/>
                  </a:lnTo>
                  <a:lnTo>
                    <a:pt x="626" y="234"/>
                  </a:lnTo>
                  <a:lnTo>
                    <a:pt x="634" y="240"/>
                  </a:lnTo>
                  <a:lnTo>
                    <a:pt x="649" y="246"/>
                  </a:lnTo>
                  <a:lnTo>
                    <a:pt x="656" y="252"/>
                  </a:lnTo>
                  <a:lnTo>
                    <a:pt x="664" y="246"/>
                  </a:lnTo>
                  <a:lnTo>
                    <a:pt x="671" y="240"/>
                  </a:lnTo>
                  <a:lnTo>
                    <a:pt x="678" y="246"/>
                  </a:lnTo>
                  <a:lnTo>
                    <a:pt x="693" y="252"/>
                  </a:lnTo>
                  <a:lnTo>
                    <a:pt x="701" y="252"/>
                  </a:lnTo>
                  <a:lnTo>
                    <a:pt x="708" y="252"/>
                  </a:lnTo>
                  <a:lnTo>
                    <a:pt x="716" y="240"/>
                  </a:lnTo>
                  <a:lnTo>
                    <a:pt x="731" y="240"/>
                  </a:lnTo>
                  <a:lnTo>
                    <a:pt x="738" y="240"/>
                  </a:lnTo>
                  <a:lnTo>
                    <a:pt x="746" y="240"/>
                  </a:lnTo>
                  <a:lnTo>
                    <a:pt x="753" y="240"/>
                  </a:lnTo>
                  <a:lnTo>
                    <a:pt x="768" y="240"/>
                  </a:lnTo>
                  <a:lnTo>
                    <a:pt x="775" y="240"/>
                  </a:lnTo>
                  <a:lnTo>
                    <a:pt x="783" y="240"/>
                  </a:lnTo>
                  <a:lnTo>
                    <a:pt x="790" y="240"/>
                  </a:lnTo>
                  <a:lnTo>
                    <a:pt x="805" y="240"/>
                  </a:lnTo>
                  <a:lnTo>
                    <a:pt x="813" y="240"/>
                  </a:lnTo>
                  <a:lnTo>
                    <a:pt x="820" y="240"/>
                  </a:lnTo>
                  <a:lnTo>
                    <a:pt x="828" y="240"/>
                  </a:lnTo>
                  <a:lnTo>
                    <a:pt x="842" y="240"/>
                  </a:lnTo>
                  <a:lnTo>
                    <a:pt x="850" y="240"/>
                  </a:lnTo>
                  <a:lnTo>
                    <a:pt x="857" y="240"/>
                  </a:lnTo>
                  <a:lnTo>
                    <a:pt x="865" y="240"/>
                  </a:lnTo>
                  <a:lnTo>
                    <a:pt x="880" y="240"/>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69" name="Freeform 80"/>
            <p:cNvSpPr>
              <a:spLocks/>
            </p:cNvSpPr>
            <p:nvPr/>
          </p:nvSpPr>
          <p:spPr bwMode="auto">
            <a:xfrm>
              <a:off x="306437" y="1058693"/>
              <a:ext cx="1359235" cy="284076"/>
            </a:xfrm>
            <a:custGeom>
              <a:avLst/>
              <a:gdLst/>
              <a:ahLst/>
              <a:cxnLst>
                <a:cxn ang="0">
                  <a:pos x="15" y="126"/>
                </a:cxn>
                <a:cxn ang="0">
                  <a:pos x="45" y="132"/>
                </a:cxn>
                <a:cxn ang="0">
                  <a:pos x="74" y="144"/>
                </a:cxn>
                <a:cxn ang="0">
                  <a:pos x="97" y="126"/>
                </a:cxn>
                <a:cxn ang="0">
                  <a:pos x="127" y="132"/>
                </a:cxn>
                <a:cxn ang="0">
                  <a:pos x="156" y="126"/>
                </a:cxn>
                <a:cxn ang="0">
                  <a:pos x="186" y="132"/>
                </a:cxn>
                <a:cxn ang="0">
                  <a:pos x="209" y="138"/>
                </a:cxn>
                <a:cxn ang="0">
                  <a:pos x="238" y="126"/>
                </a:cxn>
                <a:cxn ang="0">
                  <a:pos x="268" y="150"/>
                </a:cxn>
                <a:cxn ang="0">
                  <a:pos x="291" y="150"/>
                </a:cxn>
                <a:cxn ang="0">
                  <a:pos x="320" y="120"/>
                </a:cxn>
                <a:cxn ang="0">
                  <a:pos x="350" y="114"/>
                </a:cxn>
                <a:cxn ang="0">
                  <a:pos x="380" y="84"/>
                </a:cxn>
                <a:cxn ang="0">
                  <a:pos x="403" y="108"/>
                </a:cxn>
                <a:cxn ang="0">
                  <a:pos x="432" y="90"/>
                </a:cxn>
                <a:cxn ang="0">
                  <a:pos x="462" y="78"/>
                </a:cxn>
                <a:cxn ang="0">
                  <a:pos x="485" y="72"/>
                </a:cxn>
                <a:cxn ang="0">
                  <a:pos x="514" y="78"/>
                </a:cxn>
                <a:cxn ang="0">
                  <a:pos x="544" y="60"/>
                </a:cxn>
                <a:cxn ang="0">
                  <a:pos x="574" y="60"/>
                </a:cxn>
                <a:cxn ang="0">
                  <a:pos x="596" y="66"/>
                </a:cxn>
                <a:cxn ang="0">
                  <a:pos x="626" y="48"/>
                </a:cxn>
                <a:cxn ang="0">
                  <a:pos x="656" y="48"/>
                </a:cxn>
                <a:cxn ang="0">
                  <a:pos x="686" y="42"/>
                </a:cxn>
                <a:cxn ang="0">
                  <a:pos x="708" y="48"/>
                </a:cxn>
                <a:cxn ang="0">
                  <a:pos x="738" y="78"/>
                </a:cxn>
                <a:cxn ang="0">
                  <a:pos x="768" y="66"/>
                </a:cxn>
                <a:cxn ang="0">
                  <a:pos x="790" y="72"/>
                </a:cxn>
                <a:cxn ang="0">
                  <a:pos x="820" y="66"/>
                </a:cxn>
                <a:cxn ang="0">
                  <a:pos x="850" y="48"/>
                </a:cxn>
                <a:cxn ang="0">
                  <a:pos x="880" y="48"/>
                </a:cxn>
                <a:cxn ang="0">
                  <a:pos x="902" y="54"/>
                </a:cxn>
                <a:cxn ang="0">
                  <a:pos x="932" y="66"/>
                </a:cxn>
                <a:cxn ang="0">
                  <a:pos x="962" y="72"/>
                </a:cxn>
                <a:cxn ang="0">
                  <a:pos x="984" y="54"/>
                </a:cxn>
                <a:cxn ang="0">
                  <a:pos x="1014" y="60"/>
                </a:cxn>
                <a:cxn ang="0">
                  <a:pos x="1044" y="42"/>
                </a:cxn>
                <a:cxn ang="0">
                  <a:pos x="1074" y="30"/>
                </a:cxn>
                <a:cxn ang="0">
                  <a:pos x="1096" y="24"/>
                </a:cxn>
                <a:cxn ang="0">
                  <a:pos x="1126" y="30"/>
                </a:cxn>
                <a:cxn ang="0">
                  <a:pos x="1156" y="24"/>
                </a:cxn>
              </a:cxnLst>
              <a:rect l="0" t="0" r="r" b="b"/>
              <a:pathLst>
                <a:path w="1171" h="156">
                  <a:moveTo>
                    <a:pt x="0" y="132"/>
                  </a:moveTo>
                  <a:lnTo>
                    <a:pt x="7" y="126"/>
                  </a:lnTo>
                  <a:lnTo>
                    <a:pt x="15" y="126"/>
                  </a:lnTo>
                  <a:lnTo>
                    <a:pt x="22" y="132"/>
                  </a:lnTo>
                  <a:lnTo>
                    <a:pt x="37" y="132"/>
                  </a:lnTo>
                  <a:lnTo>
                    <a:pt x="45" y="132"/>
                  </a:lnTo>
                  <a:lnTo>
                    <a:pt x="52" y="138"/>
                  </a:lnTo>
                  <a:lnTo>
                    <a:pt x="59" y="138"/>
                  </a:lnTo>
                  <a:lnTo>
                    <a:pt x="74" y="144"/>
                  </a:lnTo>
                  <a:lnTo>
                    <a:pt x="82" y="132"/>
                  </a:lnTo>
                  <a:lnTo>
                    <a:pt x="89" y="132"/>
                  </a:lnTo>
                  <a:lnTo>
                    <a:pt x="97" y="126"/>
                  </a:lnTo>
                  <a:lnTo>
                    <a:pt x="112" y="132"/>
                  </a:lnTo>
                  <a:lnTo>
                    <a:pt x="119" y="132"/>
                  </a:lnTo>
                  <a:lnTo>
                    <a:pt x="127" y="132"/>
                  </a:lnTo>
                  <a:lnTo>
                    <a:pt x="134" y="126"/>
                  </a:lnTo>
                  <a:lnTo>
                    <a:pt x="149" y="126"/>
                  </a:lnTo>
                  <a:lnTo>
                    <a:pt x="156" y="126"/>
                  </a:lnTo>
                  <a:lnTo>
                    <a:pt x="164" y="132"/>
                  </a:lnTo>
                  <a:lnTo>
                    <a:pt x="171" y="126"/>
                  </a:lnTo>
                  <a:lnTo>
                    <a:pt x="186" y="132"/>
                  </a:lnTo>
                  <a:lnTo>
                    <a:pt x="194" y="132"/>
                  </a:lnTo>
                  <a:lnTo>
                    <a:pt x="201" y="132"/>
                  </a:lnTo>
                  <a:lnTo>
                    <a:pt x="209" y="138"/>
                  </a:lnTo>
                  <a:lnTo>
                    <a:pt x="224" y="132"/>
                  </a:lnTo>
                  <a:lnTo>
                    <a:pt x="231" y="126"/>
                  </a:lnTo>
                  <a:lnTo>
                    <a:pt x="238" y="126"/>
                  </a:lnTo>
                  <a:lnTo>
                    <a:pt x="246" y="156"/>
                  </a:lnTo>
                  <a:lnTo>
                    <a:pt x="253" y="150"/>
                  </a:lnTo>
                  <a:lnTo>
                    <a:pt x="268" y="150"/>
                  </a:lnTo>
                  <a:lnTo>
                    <a:pt x="276" y="144"/>
                  </a:lnTo>
                  <a:lnTo>
                    <a:pt x="283" y="144"/>
                  </a:lnTo>
                  <a:lnTo>
                    <a:pt x="291" y="150"/>
                  </a:lnTo>
                  <a:lnTo>
                    <a:pt x="306" y="138"/>
                  </a:lnTo>
                  <a:lnTo>
                    <a:pt x="313" y="120"/>
                  </a:lnTo>
                  <a:lnTo>
                    <a:pt x="320" y="120"/>
                  </a:lnTo>
                  <a:lnTo>
                    <a:pt x="328" y="126"/>
                  </a:lnTo>
                  <a:lnTo>
                    <a:pt x="343" y="114"/>
                  </a:lnTo>
                  <a:lnTo>
                    <a:pt x="350" y="114"/>
                  </a:lnTo>
                  <a:lnTo>
                    <a:pt x="358" y="96"/>
                  </a:lnTo>
                  <a:lnTo>
                    <a:pt x="365" y="90"/>
                  </a:lnTo>
                  <a:lnTo>
                    <a:pt x="380" y="84"/>
                  </a:lnTo>
                  <a:lnTo>
                    <a:pt x="388" y="78"/>
                  </a:lnTo>
                  <a:lnTo>
                    <a:pt x="395" y="84"/>
                  </a:lnTo>
                  <a:lnTo>
                    <a:pt x="403" y="108"/>
                  </a:lnTo>
                  <a:lnTo>
                    <a:pt x="417" y="108"/>
                  </a:lnTo>
                  <a:lnTo>
                    <a:pt x="425" y="90"/>
                  </a:lnTo>
                  <a:lnTo>
                    <a:pt x="432" y="90"/>
                  </a:lnTo>
                  <a:lnTo>
                    <a:pt x="440" y="84"/>
                  </a:lnTo>
                  <a:lnTo>
                    <a:pt x="455" y="84"/>
                  </a:lnTo>
                  <a:lnTo>
                    <a:pt x="462" y="78"/>
                  </a:lnTo>
                  <a:lnTo>
                    <a:pt x="470" y="84"/>
                  </a:lnTo>
                  <a:lnTo>
                    <a:pt x="477" y="78"/>
                  </a:lnTo>
                  <a:lnTo>
                    <a:pt x="485" y="72"/>
                  </a:lnTo>
                  <a:lnTo>
                    <a:pt x="499" y="66"/>
                  </a:lnTo>
                  <a:lnTo>
                    <a:pt x="507" y="72"/>
                  </a:lnTo>
                  <a:lnTo>
                    <a:pt x="514" y="78"/>
                  </a:lnTo>
                  <a:lnTo>
                    <a:pt x="522" y="72"/>
                  </a:lnTo>
                  <a:lnTo>
                    <a:pt x="537" y="72"/>
                  </a:lnTo>
                  <a:lnTo>
                    <a:pt x="544" y="60"/>
                  </a:lnTo>
                  <a:lnTo>
                    <a:pt x="552" y="60"/>
                  </a:lnTo>
                  <a:lnTo>
                    <a:pt x="559" y="54"/>
                  </a:lnTo>
                  <a:lnTo>
                    <a:pt x="574" y="60"/>
                  </a:lnTo>
                  <a:lnTo>
                    <a:pt x="581" y="66"/>
                  </a:lnTo>
                  <a:lnTo>
                    <a:pt x="589" y="72"/>
                  </a:lnTo>
                  <a:lnTo>
                    <a:pt x="596" y="66"/>
                  </a:lnTo>
                  <a:lnTo>
                    <a:pt x="611" y="60"/>
                  </a:lnTo>
                  <a:lnTo>
                    <a:pt x="619" y="48"/>
                  </a:lnTo>
                  <a:lnTo>
                    <a:pt x="626" y="48"/>
                  </a:lnTo>
                  <a:lnTo>
                    <a:pt x="634" y="30"/>
                  </a:lnTo>
                  <a:lnTo>
                    <a:pt x="649" y="36"/>
                  </a:lnTo>
                  <a:lnTo>
                    <a:pt x="656" y="48"/>
                  </a:lnTo>
                  <a:lnTo>
                    <a:pt x="664" y="42"/>
                  </a:lnTo>
                  <a:lnTo>
                    <a:pt x="671" y="48"/>
                  </a:lnTo>
                  <a:lnTo>
                    <a:pt x="686" y="42"/>
                  </a:lnTo>
                  <a:lnTo>
                    <a:pt x="693" y="54"/>
                  </a:lnTo>
                  <a:lnTo>
                    <a:pt x="701" y="60"/>
                  </a:lnTo>
                  <a:lnTo>
                    <a:pt x="708" y="48"/>
                  </a:lnTo>
                  <a:lnTo>
                    <a:pt x="716" y="66"/>
                  </a:lnTo>
                  <a:lnTo>
                    <a:pt x="731" y="72"/>
                  </a:lnTo>
                  <a:lnTo>
                    <a:pt x="738" y="78"/>
                  </a:lnTo>
                  <a:lnTo>
                    <a:pt x="746" y="72"/>
                  </a:lnTo>
                  <a:lnTo>
                    <a:pt x="753" y="78"/>
                  </a:lnTo>
                  <a:lnTo>
                    <a:pt x="768" y="66"/>
                  </a:lnTo>
                  <a:lnTo>
                    <a:pt x="775" y="72"/>
                  </a:lnTo>
                  <a:lnTo>
                    <a:pt x="783" y="84"/>
                  </a:lnTo>
                  <a:lnTo>
                    <a:pt x="790" y="72"/>
                  </a:lnTo>
                  <a:lnTo>
                    <a:pt x="805" y="72"/>
                  </a:lnTo>
                  <a:lnTo>
                    <a:pt x="813" y="54"/>
                  </a:lnTo>
                  <a:lnTo>
                    <a:pt x="820" y="66"/>
                  </a:lnTo>
                  <a:lnTo>
                    <a:pt x="828" y="66"/>
                  </a:lnTo>
                  <a:lnTo>
                    <a:pt x="842" y="66"/>
                  </a:lnTo>
                  <a:lnTo>
                    <a:pt x="850" y="48"/>
                  </a:lnTo>
                  <a:lnTo>
                    <a:pt x="857" y="60"/>
                  </a:lnTo>
                  <a:lnTo>
                    <a:pt x="865" y="54"/>
                  </a:lnTo>
                  <a:lnTo>
                    <a:pt x="880" y="48"/>
                  </a:lnTo>
                  <a:lnTo>
                    <a:pt x="887" y="42"/>
                  </a:lnTo>
                  <a:lnTo>
                    <a:pt x="895" y="54"/>
                  </a:lnTo>
                  <a:lnTo>
                    <a:pt x="902" y="54"/>
                  </a:lnTo>
                  <a:lnTo>
                    <a:pt x="917" y="60"/>
                  </a:lnTo>
                  <a:lnTo>
                    <a:pt x="925" y="60"/>
                  </a:lnTo>
                  <a:lnTo>
                    <a:pt x="932" y="66"/>
                  </a:lnTo>
                  <a:lnTo>
                    <a:pt x="939" y="60"/>
                  </a:lnTo>
                  <a:lnTo>
                    <a:pt x="947" y="78"/>
                  </a:lnTo>
                  <a:lnTo>
                    <a:pt x="962" y="72"/>
                  </a:lnTo>
                  <a:lnTo>
                    <a:pt x="969" y="66"/>
                  </a:lnTo>
                  <a:lnTo>
                    <a:pt x="977" y="66"/>
                  </a:lnTo>
                  <a:lnTo>
                    <a:pt x="984" y="54"/>
                  </a:lnTo>
                  <a:lnTo>
                    <a:pt x="999" y="48"/>
                  </a:lnTo>
                  <a:lnTo>
                    <a:pt x="1007" y="54"/>
                  </a:lnTo>
                  <a:lnTo>
                    <a:pt x="1014" y="60"/>
                  </a:lnTo>
                  <a:lnTo>
                    <a:pt x="1021" y="60"/>
                  </a:lnTo>
                  <a:lnTo>
                    <a:pt x="1036" y="48"/>
                  </a:lnTo>
                  <a:lnTo>
                    <a:pt x="1044" y="42"/>
                  </a:lnTo>
                  <a:lnTo>
                    <a:pt x="1051" y="48"/>
                  </a:lnTo>
                  <a:lnTo>
                    <a:pt x="1059" y="48"/>
                  </a:lnTo>
                  <a:lnTo>
                    <a:pt x="1074" y="30"/>
                  </a:lnTo>
                  <a:lnTo>
                    <a:pt x="1081" y="24"/>
                  </a:lnTo>
                  <a:lnTo>
                    <a:pt x="1089" y="30"/>
                  </a:lnTo>
                  <a:lnTo>
                    <a:pt x="1096" y="24"/>
                  </a:lnTo>
                  <a:lnTo>
                    <a:pt x="1111" y="30"/>
                  </a:lnTo>
                  <a:lnTo>
                    <a:pt x="1118" y="42"/>
                  </a:lnTo>
                  <a:lnTo>
                    <a:pt x="1126" y="30"/>
                  </a:lnTo>
                  <a:lnTo>
                    <a:pt x="1133" y="36"/>
                  </a:lnTo>
                  <a:lnTo>
                    <a:pt x="1148" y="42"/>
                  </a:lnTo>
                  <a:lnTo>
                    <a:pt x="1156" y="24"/>
                  </a:lnTo>
                  <a:lnTo>
                    <a:pt x="1163" y="0"/>
                  </a:lnTo>
                  <a:lnTo>
                    <a:pt x="1171" y="18"/>
                  </a:lnTo>
                </a:path>
              </a:pathLst>
            </a:custGeom>
            <a:noFill/>
            <a:ln w="127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70" name="Freeform 81"/>
            <p:cNvSpPr>
              <a:spLocks/>
            </p:cNvSpPr>
            <p:nvPr/>
          </p:nvSpPr>
          <p:spPr bwMode="auto">
            <a:xfrm>
              <a:off x="1665673" y="949433"/>
              <a:ext cx="1367361" cy="163890"/>
            </a:xfrm>
            <a:custGeom>
              <a:avLst/>
              <a:gdLst/>
              <a:ahLst/>
              <a:cxnLst>
                <a:cxn ang="0">
                  <a:pos x="22" y="78"/>
                </a:cxn>
                <a:cxn ang="0">
                  <a:pos x="44" y="72"/>
                </a:cxn>
                <a:cxn ang="0">
                  <a:pos x="74" y="72"/>
                </a:cxn>
                <a:cxn ang="0">
                  <a:pos x="104" y="60"/>
                </a:cxn>
                <a:cxn ang="0">
                  <a:pos x="134" y="42"/>
                </a:cxn>
                <a:cxn ang="0">
                  <a:pos x="156" y="72"/>
                </a:cxn>
                <a:cxn ang="0">
                  <a:pos x="186" y="54"/>
                </a:cxn>
                <a:cxn ang="0">
                  <a:pos x="216" y="48"/>
                </a:cxn>
                <a:cxn ang="0">
                  <a:pos x="238" y="36"/>
                </a:cxn>
                <a:cxn ang="0">
                  <a:pos x="268" y="36"/>
                </a:cxn>
                <a:cxn ang="0">
                  <a:pos x="298" y="12"/>
                </a:cxn>
                <a:cxn ang="0">
                  <a:pos x="328" y="18"/>
                </a:cxn>
                <a:cxn ang="0">
                  <a:pos x="350" y="36"/>
                </a:cxn>
                <a:cxn ang="0">
                  <a:pos x="380" y="18"/>
                </a:cxn>
                <a:cxn ang="0">
                  <a:pos x="410" y="18"/>
                </a:cxn>
                <a:cxn ang="0">
                  <a:pos x="440" y="24"/>
                </a:cxn>
                <a:cxn ang="0">
                  <a:pos x="462" y="42"/>
                </a:cxn>
                <a:cxn ang="0">
                  <a:pos x="492" y="36"/>
                </a:cxn>
                <a:cxn ang="0">
                  <a:pos x="522" y="36"/>
                </a:cxn>
                <a:cxn ang="0">
                  <a:pos x="544" y="30"/>
                </a:cxn>
                <a:cxn ang="0">
                  <a:pos x="574" y="18"/>
                </a:cxn>
                <a:cxn ang="0">
                  <a:pos x="604" y="24"/>
                </a:cxn>
                <a:cxn ang="0">
                  <a:pos x="633" y="18"/>
                </a:cxn>
                <a:cxn ang="0">
                  <a:pos x="656" y="30"/>
                </a:cxn>
                <a:cxn ang="0">
                  <a:pos x="686" y="36"/>
                </a:cxn>
                <a:cxn ang="0">
                  <a:pos x="715" y="24"/>
                </a:cxn>
                <a:cxn ang="0">
                  <a:pos x="738" y="36"/>
                </a:cxn>
                <a:cxn ang="0">
                  <a:pos x="768" y="30"/>
                </a:cxn>
                <a:cxn ang="0">
                  <a:pos x="798" y="30"/>
                </a:cxn>
                <a:cxn ang="0">
                  <a:pos x="827" y="36"/>
                </a:cxn>
                <a:cxn ang="0">
                  <a:pos x="850" y="48"/>
                </a:cxn>
                <a:cxn ang="0">
                  <a:pos x="880" y="12"/>
                </a:cxn>
                <a:cxn ang="0">
                  <a:pos x="909" y="24"/>
                </a:cxn>
                <a:cxn ang="0">
                  <a:pos x="932" y="30"/>
                </a:cxn>
                <a:cxn ang="0">
                  <a:pos x="962" y="48"/>
                </a:cxn>
                <a:cxn ang="0">
                  <a:pos x="991" y="42"/>
                </a:cxn>
                <a:cxn ang="0">
                  <a:pos x="1021" y="18"/>
                </a:cxn>
                <a:cxn ang="0">
                  <a:pos x="1044" y="18"/>
                </a:cxn>
                <a:cxn ang="0">
                  <a:pos x="1073" y="6"/>
                </a:cxn>
                <a:cxn ang="0">
                  <a:pos x="1103" y="12"/>
                </a:cxn>
                <a:cxn ang="0">
                  <a:pos x="1133" y="12"/>
                </a:cxn>
                <a:cxn ang="0">
                  <a:pos x="1155" y="12"/>
                </a:cxn>
              </a:cxnLst>
              <a:rect l="0" t="0" r="r" b="b"/>
              <a:pathLst>
                <a:path w="1178" h="90">
                  <a:moveTo>
                    <a:pt x="0" y="78"/>
                  </a:moveTo>
                  <a:lnTo>
                    <a:pt x="7" y="78"/>
                  </a:lnTo>
                  <a:lnTo>
                    <a:pt x="22" y="78"/>
                  </a:lnTo>
                  <a:lnTo>
                    <a:pt x="29" y="78"/>
                  </a:lnTo>
                  <a:lnTo>
                    <a:pt x="37" y="90"/>
                  </a:lnTo>
                  <a:lnTo>
                    <a:pt x="44" y="72"/>
                  </a:lnTo>
                  <a:lnTo>
                    <a:pt x="59" y="60"/>
                  </a:lnTo>
                  <a:lnTo>
                    <a:pt x="67" y="60"/>
                  </a:lnTo>
                  <a:lnTo>
                    <a:pt x="74" y="72"/>
                  </a:lnTo>
                  <a:lnTo>
                    <a:pt x="82" y="48"/>
                  </a:lnTo>
                  <a:lnTo>
                    <a:pt x="97" y="66"/>
                  </a:lnTo>
                  <a:lnTo>
                    <a:pt x="104" y="60"/>
                  </a:lnTo>
                  <a:lnTo>
                    <a:pt x="111" y="60"/>
                  </a:lnTo>
                  <a:lnTo>
                    <a:pt x="119" y="60"/>
                  </a:lnTo>
                  <a:lnTo>
                    <a:pt x="134" y="42"/>
                  </a:lnTo>
                  <a:lnTo>
                    <a:pt x="141" y="54"/>
                  </a:lnTo>
                  <a:lnTo>
                    <a:pt x="149" y="48"/>
                  </a:lnTo>
                  <a:lnTo>
                    <a:pt x="156" y="72"/>
                  </a:lnTo>
                  <a:lnTo>
                    <a:pt x="171" y="66"/>
                  </a:lnTo>
                  <a:lnTo>
                    <a:pt x="179" y="60"/>
                  </a:lnTo>
                  <a:lnTo>
                    <a:pt x="186" y="54"/>
                  </a:lnTo>
                  <a:lnTo>
                    <a:pt x="193" y="48"/>
                  </a:lnTo>
                  <a:lnTo>
                    <a:pt x="208" y="36"/>
                  </a:lnTo>
                  <a:lnTo>
                    <a:pt x="216" y="48"/>
                  </a:lnTo>
                  <a:lnTo>
                    <a:pt x="223" y="36"/>
                  </a:lnTo>
                  <a:lnTo>
                    <a:pt x="231" y="36"/>
                  </a:lnTo>
                  <a:lnTo>
                    <a:pt x="238" y="36"/>
                  </a:lnTo>
                  <a:lnTo>
                    <a:pt x="253" y="36"/>
                  </a:lnTo>
                  <a:lnTo>
                    <a:pt x="261" y="30"/>
                  </a:lnTo>
                  <a:lnTo>
                    <a:pt x="268" y="36"/>
                  </a:lnTo>
                  <a:lnTo>
                    <a:pt x="276" y="30"/>
                  </a:lnTo>
                  <a:lnTo>
                    <a:pt x="290" y="18"/>
                  </a:lnTo>
                  <a:lnTo>
                    <a:pt x="298" y="12"/>
                  </a:lnTo>
                  <a:lnTo>
                    <a:pt x="305" y="24"/>
                  </a:lnTo>
                  <a:lnTo>
                    <a:pt x="313" y="42"/>
                  </a:lnTo>
                  <a:lnTo>
                    <a:pt x="328" y="18"/>
                  </a:lnTo>
                  <a:lnTo>
                    <a:pt x="335" y="30"/>
                  </a:lnTo>
                  <a:lnTo>
                    <a:pt x="343" y="36"/>
                  </a:lnTo>
                  <a:lnTo>
                    <a:pt x="350" y="36"/>
                  </a:lnTo>
                  <a:lnTo>
                    <a:pt x="365" y="18"/>
                  </a:lnTo>
                  <a:lnTo>
                    <a:pt x="372" y="24"/>
                  </a:lnTo>
                  <a:lnTo>
                    <a:pt x="380" y="18"/>
                  </a:lnTo>
                  <a:lnTo>
                    <a:pt x="387" y="12"/>
                  </a:lnTo>
                  <a:lnTo>
                    <a:pt x="402" y="6"/>
                  </a:lnTo>
                  <a:lnTo>
                    <a:pt x="410" y="18"/>
                  </a:lnTo>
                  <a:lnTo>
                    <a:pt x="417" y="18"/>
                  </a:lnTo>
                  <a:lnTo>
                    <a:pt x="425" y="24"/>
                  </a:lnTo>
                  <a:lnTo>
                    <a:pt x="440" y="24"/>
                  </a:lnTo>
                  <a:lnTo>
                    <a:pt x="447" y="30"/>
                  </a:lnTo>
                  <a:lnTo>
                    <a:pt x="454" y="24"/>
                  </a:lnTo>
                  <a:lnTo>
                    <a:pt x="462" y="42"/>
                  </a:lnTo>
                  <a:lnTo>
                    <a:pt x="469" y="30"/>
                  </a:lnTo>
                  <a:lnTo>
                    <a:pt x="484" y="48"/>
                  </a:lnTo>
                  <a:lnTo>
                    <a:pt x="492" y="36"/>
                  </a:lnTo>
                  <a:lnTo>
                    <a:pt x="499" y="42"/>
                  </a:lnTo>
                  <a:lnTo>
                    <a:pt x="507" y="48"/>
                  </a:lnTo>
                  <a:lnTo>
                    <a:pt x="522" y="36"/>
                  </a:lnTo>
                  <a:lnTo>
                    <a:pt x="529" y="30"/>
                  </a:lnTo>
                  <a:lnTo>
                    <a:pt x="537" y="24"/>
                  </a:lnTo>
                  <a:lnTo>
                    <a:pt x="544" y="30"/>
                  </a:lnTo>
                  <a:lnTo>
                    <a:pt x="559" y="24"/>
                  </a:lnTo>
                  <a:lnTo>
                    <a:pt x="566" y="24"/>
                  </a:lnTo>
                  <a:lnTo>
                    <a:pt x="574" y="18"/>
                  </a:lnTo>
                  <a:lnTo>
                    <a:pt x="581" y="12"/>
                  </a:lnTo>
                  <a:lnTo>
                    <a:pt x="596" y="12"/>
                  </a:lnTo>
                  <a:lnTo>
                    <a:pt x="604" y="24"/>
                  </a:lnTo>
                  <a:lnTo>
                    <a:pt x="611" y="24"/>
                  </a:lnTo>
                  <a:lnTo>
                    <a:pt x="619" y="36"/>
                  </a:lnTo>
                  <a:lnTo>
                    <a:pt x="633" y="18"/>
                  </a:lnTo>
                  <a:lnTo>
                    <a:pt x="641" y="54"/>
                  </a:lnTo>
                  <a:lnTo>
                    <a:pt x="648" y="42"/>
                  </a:lnTo>
                  <a:lnTo>
                    <a:pt x="656" y="30"/>
                  </a:lnTo>
                  <a:lnTo>
                    <a:pt x="671" y="30"/>
                  </a:lnTo>
                  <a:lnTo>
                    <a:pt x="678" y="30"/>
                  </a:lnTo>
                  <a:lnTo>
                    <a:pt x="686" y="36"/>
                  </a:lnTo>
                  <a:lnTo>
                    <a:pt x="693" y="12"/>
                  </a:lnTo>
                  <a:lnTo>
                    <a:pt x="701" y="30"/>
                  </a:lnTo>
                  <a:lnTo>
                    <a:pt x="715" y="24"/>
                  </a:lnTo>
                  <a:lnTo>
                    <a:pt x="723" y="36"/>
                  </a:lnTo>
                  <a:lnTo>
                    <a:pt x="730" y="24"/>
                  </a:lnTo>
                  <a:lnTo>
                    <a:pt x="738" y="36"/>
                  </a:lnTo>
                  <a:lnTo>
                    <a:pt x="753" y="12"/>
                  </a:lnTo>
                  <a:lnTo>
                    <a:pt x="760" y="24"/>
                  </a:lnTo>
                  <a:lnTo>
                    <a:pt x="768" y="30"/>
                  </a:lnTo>
                  <a:lnTo>
                    <a:pt x="775" y="18"/>
                  </a:lnTo>
                  <a:lnTo>
                    <a:pt x="790" y="36"/>
                  </a:lnTo>
                  <a:lnTo>
                    <a:pt x="798" y="30"/>
                  </a:lnTo>
                  <a:lnTo>
                    <a:pt x="805" y="48"/>
                  </a:lnTo>
                  <a:lnTo>
                    <a:pt x="812" y="24"/>
                  </a:lnTo>
                  <a:lnTo>
                    <a:pt x="827" y="36"/>
                  </a:lnTo>
                  <a:lnTo>
                    <a:pt x="835" y="24"/>
                  </a:lnTo>
                  <a:lnTo>
                    <a:pt x="842" y="30"/>
                  </a:lnTo>
                  <a:lnTo>
                    <a:pt x="850" y="48"/>
                  </a:lnTo>
                  <a:lnTo>
                    <a:pt x="865" y="42"/>
                  </a:lnTo>
                  <a:lnTo>
                    <a:pt x="872" y="24"/>
                  </a:lnTo>
                  <a:lnTo>
                    <a:pt x="880" y="12"/>
                  </a:lnTo>
                  <a:lnTo>
                    <a:pt x="887" y="30"/>
                  </a:lnTo>
                  <a:lnTo>
                    <a:pt x="902" y="36"/>
                  </a:lnTo>
                  <a:lnTo>
                    <a:pt x="909" y="24"/>
                  </a:lnTo>
                  <a:lnTo>
                    <a:pt x="917" y="30"/>
                  </a:lnTo>
                  <a:lnTo>
                    <a:pt x="924" y="36"/>
                  </a:lnTo>
                  <a:lnTo>
                    <a:pt x="932" y="30"/>
                  </a:lnTo>
                  <a:lnTo>
                    <a:pt x="947" y="30"/>
                  </a:lnTo>
                  <a:lnTo>
                    <a:pt x="954" y="48"/>
                  </a:lnTo>
                  <a:lnTo>
                    <a:pt x="962" y="48"/>
                  </a:lnTo>
                  <a:lnTo>
                    <a:pt x="969" y="48"/>
                  </a:lnTo>
                  <a:lnTo>
                    <a:pt x="984" y="42"/>
                  </a:lnTo>
                  <a:lnTo>
                    <a:pt x="991" y="42"/>
                  </a:lnTo>
                  <a:lnTo>
                    <a:pt x="999" y="36"/>
                  </a:lnTo>
                  <a:lnTo>
                    <a:pt x="1006" y="36"/>
                  </a:lnTo>
                  <a:lnTo>
                    <a:pt x="1021" y="18"/>
                  </a:lnTo>
                  <a:lnTo>
                    <a:pt x="1029" y="24"/>
                  </a:lnTo>
                  <a:lnTo>
                    <a:pt x="1036" y="18"/>
                  </a:lnTo>
                  <a:lnTo>
                    <a:pt x="1044" y="18"/>
                  </a:lnTo>
                  <a:lnTo>
                    <a:pt x="1059" y="6"/>
                  </a:lnTo>
                  <a:lnTo>
                    <a:pt x="1066" y="18"/>
                  </a:lnTo>
                  <a:lnTo>
                    <a:pt x="1073" y="6"/>
                  </a:lnTo>
                  <a:lnTo>
                    <a:pt x="1081" y="12"/>
                  </a:lnTo>
                  <a:lnTo>
                    <a:pt x="1096" y="6"/>
                  </a:lnTo>
                  <a:lnTo>
                    <a:pt x="1103" y="12"/>
                  </a:lnTo>
                  <a:lnTo>
                    <a:pt x="1111" y="0"/>
                  </a:lnTo>
                  <a:lnTo>
                    <a:pt x="1118" y="18"/>
                  </a:lnTo>
                  <a:lnTo>
                    <a:pt x="1133" y="12"/>
                  </a:lnTo>
                  <a:lnTo>
                    <a:pt x="1141" y="12"/>
                  </a:lnTo>
                  <a:lnTo>
                    <a:pt x="1148" y="12"/>
                  </a:lnTo>
                  <a:lnTo>
                    <a:pt x="1155" y="12"/>
                  </a:lnTo>
                  <a:lnTo>
                    <a:pt x="1163" y="6"/>
                  </a:lnTo>
                  <a:lnTo>
                    <a:pt x="1178" y="6"/>
                  </a:lnTo>
                </a:path>
              </a:pathLst>
            </a:custGeom>
            <a:noFill/>
            <a:ln w="127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71" name="Freeform 82"/>
            <p:cNvSpPr>
              <a:spLocks/>
            </p:cNvSpPr>
            <p:nvPr/>
          </p:nvSpPr>
          <p:spPr bwMode="auto">
            <a:xfrm>
              <a:off x="3033034" y="752765"/>
              <a:ext cx="1021458" cy="207594"/>
            </a:xfrm>
            <a:custGeom>
              <a:avLst/>
              <a:gdLst/>
              <a:ahLst/>
              <a:cxnLst>
                <a:cxn ang="0">
                  <a:pos x="7" y="102"/>
                </a:cxn>
                <a:cxn ang="0">
                  <a:pos x="22" y="108"/>
                </a:cxn>
                <a:cxn ang="0">
                  <a:pos x="45" y="102"/>
                </a:cxn>
                <a:cxn ang="0">
                  <a:pos x="59" y="96"/>
                </a:cxn>
                <a:cxn ang="0">
                  <a:pos x="82" y="84"/>
                </a:cxn>
                <a:cxn ang="0">
                  <a:pos x="97" y="66"/>
                </a:cxn>
                <a:cxn ang="0">
                  <a:pos x="119" y="78"/>
                </a:cxn>
                <a:cxn ang="0">
                  <a:pos x="134" y="72"/>
                </a:cxn>
                <a:cxn ang="0">
                  <a:pos x="156" y="72"/>
                </a:cxn>
                <a:cxn ang="0">
                  <a:pos x="171" y="66"/>
                </a:cxn>
                <a:cxn ang="0">
                  <a:pos x="194" y="78"/>
                </a:cxn>
                <a:cxn ang="0">
                  <a:pos x="209" y="54"/>
                </a:cxn>
                <a:cxn ang="0">
                  <a:pos x="231" y="60"/>
                </a:cxn>
                <a:cxn ang="0">
                  <a:pos x="246" y="48"/>
                </a:cxn>
                <a:cxn ang="0">
                  <a:pos x="268" y="48"/>
                </a:cxn>
                <a:cxn ang="0">
                  <a:pos x="283" y="42"/>
                </a:cxn>
                <a:cxn ang="0">
                  <a:pos x="306" y="60"/>
                </a:cxn>
                <a:cxn ang="0">
                  <a:pos x="320" y="54"/>
                </a:cxn>
                <a:cxn ang="0">
                  <a:pos x="343" y="42"/>
                </a:cxn>
                <a:cxn ang="0">
                  <a:pos x="358" y="36"/>
                </a:cxn>
                <a:cxn ang="0">
                  <a:pos x="380" y="42"/>
                </a:cxn>
                <a:cxn ang="0">
                  <a:pos x="395" y="18"/>
                </a:cxn>
                <a:cxn ang="0">
                  <a:pos x="417" y="24"/>
                </a:cxn>
                <a:cxn ang="0">
                  <a:pos x="432" y="18"/>
                </a:cxn>
                <a:cxn ang="0">
                  <a:pos x="447" y="24"/>
                </a:cxn>
                <a:cxn ang="0">
                  <a:pos x="470" y="18"/>
                </a:cxn>
                <a:cxn ang="0">
                  <a:pos x="485" y="36"/>
                </a:cxn>
                <a:cxn ang="0">
                  <a:pos x="507" y="36"/>
                </a:cxn>
                <a:cxn ang="0">
                  <a:pos x="522" y="24"/>
                </a:cxn>
                <a:cxn ang="0">
                  <a:pos x="544" y="24"/>
                </a:cxn>
                <a:cxn ang="0">
                  <a:pos x="559" y="48"/>
                </a:cxn>
                <a:cxn ang="0">
                  <a:pos x="581" y="12"/>
                </a:cxn>
                <a:cxn ang="0">
                  <a:pos x="596" y="36"/>
                </a:cxn>
                <a:cxn ang="0">
                  <a:pos x="619" y="30"/>
                </a:cxn>
                <a:cxn ang="0">
                  <a:pos x="634" y="30"/>
                </a:cxn>
                <a:cxn ang="0">
                  <a:pos x="656" y="24"/>
                </a:cxn>
                <a:cxn ang="0">
                  <a:pos x="671" y="42"/>
                </a:cxn>
                <a:cxn ang="0">
                  <a:pos x="693" y="48"/>
                </a:cxn>
                <a:cxn ang="0">
                  <a:pos x="708" y="60"/>
                </a:cxn>
                <a:cxn ang="0">
                  <a:pos x="731" y="42"/>
                </a:cxn>
                <a:cxn ang="0">
                  <a:pos x="746" y="30"/>
                </a:cxn>
                <a:cxn ang="0">
                  <a:pos x="768" y="48"/>
                </a:cxn>
                <a:cxn ang="0">
                  <a:pos x="783" y="18"/>
                </a:cxn>
                <a:cxn ang="0">
                  <a:pos x="805" y="36"/>
                </a:cxn>
                <a:cxn ang="0">
                  <a:pos x="820" y="30"/>
                </a:cxn>
                <a:cxn ang="0">
                  <a:pos x="842" y="24"/>
                </a:cxn>
                <a:cxn ang="0">
                  <a:pos x="857" y="48"/>
                </a:cxn>
                <a:cxn ang="0">
                  <a:pos x="880" y="24"/>
                </a:cxn>
              </a:cxnLst>
              <a:rect l="0" t="0" r="r" b="b"/>
              <a:pathLst>
                <a:path w="880" h="114">
                  <a:moveTo>
                    <a:pt x="0" y="114"/>
                  </a:moveTo>
                  <a:lnTo>
                    <a:pt x="7" y="102"/>
                  </a:lnTo>
                  <a:lnTo>
                    <a:pt x="15" y="102"/>
                  </a:lnTo>
                  <a:lnTo>
                    <a:pt x="22" y="108"/>
                  </a:lnTo>
                  <a:lnTo>
                    <a:pt x="37" y="102"/>
                  </a:lnTo>
                  <a:lnTo>
                    <a:pt x="45" y="102"/>
                  </a:lnTo>
                  <a:lnTo>
                    <a:pt x="52" y="102"/>
                  </a:lnTo>
                  <a:lnTo>
                    <a:pt x="59" y="96"/>
                  </a:lnTo>
                  <a:lnTo>
                    <a:pt x="74" y="108"/>
                  </a:lnTo>
                  <a:lnTo>
                    <a:pt x="82" y="84"/>
                  </a:lnTo>
                  <a:lnTo>
                    <a:pt x="89" y="102"/>
                  </a:lnTo>
                  <a:lnTo>
                    <a:pt x="97" y="66"/>
                  </a:lnTo>
                  <a:lnTo>
                    <a:pt x="112" y="78"/>
                  </a:lnTo>
                  <a:lnTo>
                    <a:pt x="119" y="78"/>
                  </a:lnTo>
                  <a:lnTo>
                    <a:pt x="127" y="84"/>
                  </a:lnTo>
                  <a:lnTo>
                    <a:pt x="134" y="72"/>
                  </a:lnTo>
                  <a:lnTo>
                    <a:pt x="149" y="72"/>
                  </a:lnTo>
                  <a:lnTo>
                    <a:pt x="156" y="72"/>
                  </a:lnTo>
                  <a:lnTo>
                    <a:pt x="164" y="60"/>
                  </a:lnTo>
                  <a:lnTo>
                    <a:pt x="171" y="66"/>
                  </a:lnTo>
                  <a:lnTo>
                    <a:pt x="186" y="48"/>
                  </a:lnTo>
                  <a:lnTo>
                    <a:pt x="194" y="78"/>
                  </a:lnTo>
                  <a:lnTo>
                    <a:pt x="201" y="66"/>
                  </a:lnTo>
                  <a:lnTo>
                    <a:pt x="209" y="54"/>
                  </a:lnTo>
                  <a:lnTo>
                    <a:pt x="216" y="66"/>
                  </a:lnTo>
                  <a:lnTo>
                    <a:pt x="231" y="60"/>
                  </a:lnTo>
                  <a:lnTo>
                    <a:pt x="238" y="60"/>
                  </a:lnTo>
                  <a:lnTo>
                    <a:pt x="246" y="48"/>
                  </a:lnTo>
                  <a:lnTo>
                    <a:pt x="253" y="48"/>
                  </a:lnTo>
                  <a:lnTo>
                    <a:pt x="268" y="48"/>
                  </a:lnTo>
                  <a:lnTo>
                    <a:pt x="276" y="54"/>
                  </a:lnTo>
                  <a:lnTo>
                    <a:pt x="283" y="42"/>
                  </a:lnTo>
                  <a:lnTo>
                    <a:pt x="291" y="48"/>
                  </a:lnTo>
                  <a:lnTo>
                    <a:pt x="306" y="60"/>
                  </a:lnTo>
                  <a:lnTo>
                    <a:pt x="313" y="54"/>
                  </a:lnTo>
                  <a:lnTo>
                    <a:pt x="320" y="54"/>
                  </a:lnTo>
                  <a:lnTo>
                    <a:pt x="328" y="48"/>
                  </a:lnTo>
                  <a:lnTo>
                    <a:pt x="343" y="42"/>
                  </a:lnTo>
                  <a:lnTo>
                    <a:pt x="350" y="54"/>
                  </a:lnTo>
                  <a:lnTo>
                    <a:pt x="358" y="36"/>
                  </a:lnTo>
                  <a:lnTo>
                    <a:pt x="365" y="48"/>
                  </a:lnTo>
                  <a:lnTo>
                    <a:pt x="380" y="42"/>
                  </a:lnTo>
                  <a:lnTo>
                    <a:pt x="388" y="36"/>
                  </a:lnTo>
                  <a:lnTo>
                    <a:pt x="395" y="18"/>
                  </a:lnTo>
                  <a:lnTo>
                    <a:pt x="403" y="0"/>
                  </a:lnTo>
                  <a:lnTo>
                    <a:pt x="417" y="24"/>
                  </a:lnTo>
                  <a:lnTo>
                    <a:pt x="425" y="30"/>
                  </a:lnTo>
                  <a:lnTo>
                    <a:pt x="432" y="18"/>
                  </a:lnTo>
                  <a:lnTo>
                    <a:pt x="440" y="24"/>
                  </a:lnTo>
                  <a:lnTo>
                    <a:pt x="447" y="24"/>
                  </a:lnTo>
                  <a:lnTo>
                    <a:pt x="462" y="24"/>
                  </a:lnTo>
                  <a:lnTo>
                    <a:pt x="470" y="18"/>
                  </a:lnTo>
                  <a:lnTo>
                    <a:pt x="477" y="18"/>
                  </a:lnTo>
                  <a:lnTo>
                    <a:pt x="485" y="36"/>
                  </a:lnTo>
                  <a:lnTo>
                    <a:pt x="499" y="30"/>
                  </a:lnTo>
                  <a:lnTo>
                    <a:pt x="507" y="36"/>
                  </a:lnTo>
                  <a:lnTo>
                    <a:pt x="514" y="24"/>
                  </a:lnTo>
                  <a:lnTo>
                    <a:pt x="522" y="24"/>
                  </a:lnTo>
                  <a:lnTo>
                    <a:pt x="537" y="36"/>
                  </a:lnTo>
                  <a:lnTo>
                    <a:pt x="544" y="24"/>
                  </a:lnTo>
                  <a:lnTo>
                    <a:pt x="552" y="36"/>
                  </a:lnTo>
                  <a:lnTo>
                    <a:pt x="559" y="48"/>
                  </a:lnTo>
                  <a:lnTo>
                    <a:pt x="574" y="24"/>
                  </a:lnTo>
                  <a:lnTo>
                    <a:pt x="581" y="12"/>
                  </a:lnTo>
                  <a:lnTo>
                    <a:pt x="589" y="42"/>
                  </a:lnTo>
                  <a:lnTo>
                    <a:pt x="596" y="36"/>
                  </a:lnTo>
                  <a:lnTo>
                    <a:pt x="611" y="48"/>
                  </a:lnTo>
                  <a:lnTo>
                    <a:pt x="619" y="30"/>
                  </a:lnTo>
                  <a:lnTo>
                    <a:pt x="626" y="42"/>
                  </a:lnTo>
                  <a:lnTo>
                    <a:pt x="634" y="30"/>
                  </a:lnTo>
                  <a:lnTo>
                    <a:pt x="649" y="24"/>
                  </a:lnTo>
                  <a:lnTo>
                    <a:pt x="656" y="24"/>
                  </a:lnTo>
                  <a:lnTo>
                    <a:pt x="664" y="42"/>
                  </a:lnTo>
                  <a:lnTo>
                    <a:pt x="671" y="42"/>
                  </a:lnTo>
                  <a:lnTo>
                    <a:pt x="678" y="36"/>
                  </a:lnTo>
                  <a:lnTo>
                    <a:pt x="693" y="48"/>
                  </a:lnTo>
                  <a:lnTo>
                    <a:pt x="701" y="42"/>
                  </a:lnTo>
                  <a:lnTo>
                    <a:pt x="708" y="60"/>
                  </a:lnTo>
                  <a:lnTo>
                    <a:pt x="716" y="36"/>
                  </a:lnTo>
                  <a:lnTo>
                    <a:pt x="731" y="42"/>
                  </a:lnTo>
                  <a:lnTo>
                    <a:pt x="738" y="30"/>
                  </a:lnTo>
                  <a:lnTo>
                    <a:pt x="746" y="30"/>
                  </a:lnTo>
                  <a:lnTo>
                    <a:pt x="753" y="48"/>
                  </a:lnTo>
                  <a:lnTo>
                    <a:pt x="768" y="48"/>
                  </a:lnTo>
                  <a:lnTo>
                    <a:pt x="775" y="48"/>
                  </a:lnTo>
                  <a:lnTo>
                    <a:pt x="783" y="18"/>
                  </a:lnTo>
                  <a:lnTo>
                    <a:pt x="790" y="30"/>
                  </a:lnTo>
                  <a:lnTo>
                    <a:pt x="805" y="36"/>
                  </a:lnTo>
                  <a:lnTo>
                    <a:pt x="813" y="24"/>
                  </a:lnTo>
                  <a:lnTo>
                    <a:pt x="820" y="30"/>
                  </a:lnTo>
                  <a:lnTo>
                    <a:pt x="828" y="24"/>
                  </a:lnTo>
                  <a:lnTo>
                    <a:pt x="842" y="24"/>
                  </a:lnTo>
                  <a:lnTo>
                    <a:pt x="850" y="24"/>
                  </a:lnTo>
                  <a:lnTo>
                    <a:pt x="857" y="48"/>
                  </a:lnTo>
                  <a:lnTo>
                    <a:pt x="865" y="42"/>
                  </a:lnTo>
                  <a:lnTo>
                    <a:pt x="880" y="24"/>
                  </a:lnTo>
                </a:path>
              </a:pathLst>
            </a:custGeom>
            <a:noFill/>
            <a:ln w="127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72" name="Freeform 83"/>
            <p:cNvSpPr>
              <a:spLocks/>
            </p:cNvSpPr>
            <p:nvPr/>
          </p:nvSpPr>
          <p:spPr bwMode="auto">
            <a:xfrm>
              <a:off x="306437" y="785542"/>
              <a:ext cx="1359235" cy="568151"/>
            </a:xfrm>
            <a:custGeom>
              <a:avLst/>
              <a:gdLst/>
              <a:ahLst/>
              <a:cxnLst>
                <a:cxn ang="0">
                  <a:pos x="15" y="282"/>
                </a:cxn>
                <a:cxn ang="0">
                  <a:pos x="45" y="288"/>
                </a:cxn>
                <a:cxn ang="0">
                  <a:pos x="74" y="282"/>
                </a:cxn>
                <a:cxn ang="0">
                  <a:pos x="97" y="276"/>
                </a:cxn>
                <a:cxn ang="0">
                  <a:pos x="127" y="282"/>
                </a:cxn>
                <a:cxn ang="0">
                  <a:pos x="156" y="246"/>
                </a:cxn>
                <a:cxn ang="0">
                  <a:pos x="186" y="282"/>
                </a:cxn>
                <a:cxn ang="0">
                  <a:pos x="209" y="282"/>
                </a:cxn>
                <a:cxn ang="0">
                  <a:pos x="238" y="240"/>
                </a:cxn>
                <a:cxn ang="0">
                  <a:pos x="268" y="282"/>
                </a:cxn>
                <a:cxn ang="0">
                  <a:pos x="291" y="54"/>
                </a:cxn>
                <a:cxn ang="0">
                  <a:pos x="320" y="54"/>
                </a:cxn>
                <a:cxn ang="0">
                  <a:pos x="350" y="84"/>
                </a:cxn>
                <a:cxn ang="0">
                  <a:pos x="380" y="84"/>
                </a:cxn>
                <a:cxn ang="0">
                  <a:pos x="403" y="84"/>
                </a:cxn>
                <a:cxn ang="0">
                  <a:pos x="432" y="78"/>
                </a:cxn>
                <a:cxn ang="0">
                  <a:pos x="462" y="48"/>
                </a:cxn>
                <a:cxn ang="0">
                  <a:pos x="485" y="78"/>
                </a:cxn>
                <a:cxn ang="0">
                  <a:pos x="514" y="48"/>
                </a:cxn>
                <a:cxn ang="0">
                  <a:pos x="544" y="0"/>
                </a:cxn>
                <a:cxn ang="0">
                  <a:pos x="574" y="54"/>
                </a:cxn>
                <a:cxn ang="0">
                  <a:pos x="596" y="0"/>
                </a:cxn>
                <a:cxn ang="0">
                  <a:pos x="626" y="0"/>
                </a:cxn>
                <a:cxn ang="0">
                  <a:pos x="656" y="198"/>
                </a:cxn>
                <a:cxn ang="0">
                  <a:pos x="686" y="282"/>
                </a:cxn>
                <a:cxn ang="0">
                  <a:pos x="708" y="240"/>
                </a:cxn>
                <a:cxn ang="0">
                  <a:pos x="738" y="276"/>
                </a:cxn>
                <a:cxn ang="0">
                  <a:pos x="768" y="252"/>
                </a:cxn>
                <a:cxn ang="0">
                  <a:pos x="790" y="240"/>
                </a:cxn>
                <a:cxn ang="0">
                  <a:pos x="820" y="240"/>
                </a:cxn>
                <a:cxn ang="0">
                  <a:pos x="850" y="282"/>
                </a:cxn>
                <a:cxn ang="0">
                  <a:pos x="880" y="276"/>
                </a:cxn>
                <a:cxn ang="0">
                  <a:pos x="902" y="282"/>
                </a:cxn>
                <a:cxn ang="0">
                  <a:pos x="932" y="276"/>
                </a:cxn>
                <a:cxn ang="0">
                  <a:pos x="962" y="276"/>
                </a:cxn>
                <a:cxn ang="0">
                  <a:pos x="984" y="306"/>
                </a:cxn>
                <a:cxn ang="0">
                  <a:pos x="1014" y="108"/>
                </a:cxn>
                <a:cxn ang="0">
                  <a:pos x="1044" y="48"/>
                </a:cxn>
                <a:cxn ang="0">
                  <a:pos x="1074" y="84"/>
                </a:cxn>
                <a:cxn ang="0">
                  <a:pos x="1096" y="48"/>
                </a:cxn>
                <a:cxn ang="0">
                  <a:pos x="1126" y="42"/>
                </a:cxn>
                <a:cxn ang="0">
                  <a:pos x="1156" y="72"/>
                </a:cxn>
              </a:cxnLst>
              <a:rect l="0" t="0" r="r" b="b"/>
              <a:pathLst>
                <a:path w="1171" h="312">
                  <a:moveTo>
                    <a:pt x="0" y="306"/>
                  </a:moveTo>
                  <a:lnTo>
                    <a:pt x="7" y="312"/>
                  </a:lnTo>
                  <a:lnTo>
                    <a:pt x="15" y="282"/>
                  </a:lnTo>
                  <a:lnTo>
                    <a:pt x="22" y="306"/>
                  </a:lnTo>
                  <a:lnTo>
                    <a:pt x="37" y="312"/>
                  </a:lnTo>
                  <a:lnTo>
                    <a:pt x="45" y="288"/>
                  </a:lnTo>
                  <a:lnTo>
                    <a:pt x="52" y="312"/>
                  </a:lnTo>
                  <a:lnTo>
                    <a:pt x="59" y="282"/>
                  </a:lnTo>
                  <a:lnTo>
                    <a:pt x="74" y="282"/>
                  </a:lnTo>
                  <a:lnTo>
                    <a:pt x="82" y="276"/>
                  </a:lnTo>
                  <a:lnTo>
                    <a:pt x="89" y="276"/>
                  </a:lnTo>
                  <a:lnTo>
                    <a:pt x="97" y="276"/>
                  </a:lnTo>
                  <a:lnTo>
                    <a:pt x="112" y="282"/>
                  </a:lnTo>
                  <a:lnTo>
                    <a:pt x="119" y="282"/>
                  </a:lnTo>
                  <a:lnTo>
                    <a:pt x="127" y="282"/>
                  </a:lnTo>
                  <a:lnTo>
                    <a:pt x="134" y="282"/>
                  </a:lnTo>
                  <a:lnTo>
                    <a:pt x="149" y="282"/>
                  </a:lnTo>
                  <a:lnTo>
                    <a:pt x="156" y="246"/>
                  </a:lnTo>
                  <a:lnTo>
                    <a:pt x="164" y="276"/>
                  </a:lnTo>
                  <a:lnTo>
                    <a:pt x="171" y="276"/>
                  </a:lnTo>
                  <a:lnTo>
                    <a:pt x="186" y="282"/>
                  </a:lnTo>
                  <a:lnTo>
                    <a:pt x="194" y="246"/>
                  </a:lnTo>
                  <a:lnTo>
                    <a:pt x="201" y="282"/>
                  </a:lnTo>
                  <a:lnTo>
                    <a:pt x="209" y="282"/>
                  </a:lnTo>
                  <a:lnTo>
                    <a:pt x="224" y="246"/>
                  </a:lnTo>
                  <a:lnTo>
                    <a:pt x="231" y="246"/>
                  </a:lnTo>
                  <a:lnTo>
                    <a:pt x="238" y="240"/>
                  </a:lnTo>
                  <a:lnTo>
                    <a:pt x="246" y="276"/>
                  </a:lnTo>
                  <a:lnTo>
                    <a:pt x="253" y="240"/>
                  </a:lnTo>
                  <a:lnTo>
                    <a:pt x="268" y="282"/>
                  </a:lnTo>
                  <a:lnTo>
                    <a:pt x="276" y="84"/>
                  </a:lnTo>
                  <a:lnTo>
                    <a:pt x="283" y="54"/>
                  </a:lnTo>
                  <a:lnTo>
                    <a:pt x="291" y="54"/>
                  </a:lnTo>
                  <a:lnTo>
                    <a:pt x="306" y="54"/>
                  </a:lnTo>
                  <a:lnTo>
                    <a:pt x="313" y="84"/>
                  </a:lnTo>
                  <a:lnTo>
                    <a:pt x="320" y="54"/>
                  </a:lnTo>
                  <a:lnTo>
                    <a:pt x="328" y="84"/>
                  </a:lnTo>
                  <a:lnTo>
                    <a:pt x="343" y="84"/>
                  </a:lnTo>
                  <a:lnTo>
                    <a:pt x="350" y="84"/>
                  </a:lnTo>
                  <a:lnTo>
                    <a:pt x="358" y="84"/>
                  </a:lnTo>
                  <a:lnTo>
                    <a:pt x="365" y="84"/>
                  </a:lnTo>
                  <a:lnTo>
                    <a:pt x="380" y="84"/>
                  </a:lnTo>
                  <a:lnTo>
                    <a:pt x="388" y="108"/>
                  </a:lnTo>
                  <a:lnTo>
                    <a:pt x="395" y="84"/>
                  </a:lnTo>
                  <a:lnTo>
                    <a:pt x="403" y="84"/>
                  </a:lnTo>
                  <a:lnTo>
                    <a:pt x="417" y="54"/>
                  </a:lnTo>
                  <a:lnTo>
                    <a:pt x="425" y="78"/>
                  </a:lnTo>
                  <a:lnTo>
                    <a:pt x="432" y="78"/>
                  </a:lnTo>
                  <a:lnTo>
                    <a:pt x="440" y="48"/>
                  </a:lnTo>
                  <a:lnTo>
                    <a:pt x="455" y="48"/>
                  </a:lnTo>
                  <a:lnTo>
                    <a:pt x="462" y="48"/>
                  </a:lnTo>
                  <a:lnTo>
                    <a:pt x="470" y="48"/>
                  </a:lnTo>
                  <a:lnTo>
                    <a:pt x="477" y="48"/>
                  </a:lnTo>
                  <a:lnTo>
                    <a:pt x="485" y="78"/>
                  </a:lnTo>
                  <a:lnTo>
                    <a:pt x="499" y="78"/>
                  </a:lnTo>
                  <a:lnTo>
                    <a:pt x="507" y="48"/>
                  </a:lnTo>
                  <a:lnTo>
                    <a:pt x="514" y="48"/>
                  </a:lnTo>
                  <a:lnTo>
                    <a:pt x="522" y="48"/>
                  </a:lnTo>
                  <a:lnTo>
                    <a:pt x="537" y="48"/>
                  </a:lnTo>
                  <a:lnTo>
                    <a:pt x="544" y="0"/>
                  </a:lnTo>
                  <a:lnTo>
                    <a:pt x="552" y="42"/>
                  </a:lnTo>
                  <a:lnTo>
                    <a:pt x="559" y="84"/>
                  </a:lnTo>
                  <a:lnTo>
                    <a:pt x="574" y="54"/>
                  </a:lnTo>
                  <a:lnTo>
                    <a:pt x="581" y="0"/>
                  </a:lnTo>
                  <a:lnTo>
                    <a:pt x="589" y="48"/>
                  </a:lnTo>
                  <a:lnTo>
                    <a:pt x="596" y="0"/>
                  </a:lnTo>
                  <a:lnTo>
                    <a:pt x="611" y="0"/>
                  </a:lnTo>
                  <a:lnTo>
                    <a:pt x="619" y="0"/>
                  </a:lnTo>
                  <a:lnTo>
                    <a:pt x="626" y="0"/>
                  </a:lnTo>
                  <a:lnTo>
                    <a:pt x="634" y="0"/>
                  </a:lnTo>
                  <a:lnTo>
                    <a:pt x="649" y="204"/>
                  </a:lnTo>
                  <a:lnTo>
                    <a:pt x="656" y="198"/>
                  </a:lnTo>
                  <a:lnTo>
                    <a:pt x="664" y="276"/>
                  </a:lnTo>
                  <a:lnTo>
                    <a:pt x="671" y="276"/>
                  </a:lnTo>
                  <a:lnTo>
                    <a:pt x="686" y="282"/>
                  </a:lnTo>
                  <a:lnTo>
                    <a:pt x="693" y="282"/>
                  </a:lnTo>
                  <a:lnTo>
                    <a:pt x="701" y="240"/>
                  </a:lnTo>
                  <a:lnTo>
                    <a:pt x="708" y="240"/>
                  </a:lnTo>
                  <a:lnTo>
                    <a:pt x="716" y="276"/>
                  </a:lnTo>
                  <a:lnTo>
                    <a:pt x="731" y="246"/>
                  </a:lnTo>
                  <a:lnTo>
                    <a:pt x="738" y="276"/>
                  </a:lnTo>
                  <a:lnTo>
                    <a:pt x="746" y="306"/>
                  </a:lnTo>
                  <a:lnTo>
                    <a:pt x="753" y="312"/>
                  </a:lnTo>
                  <a:lnTo>
                    <a:pt x="768" y="252"/>
                  </a:lnTo>
                  <a:lnTo>
                    <a:pt x="775" y="276"/>
                  </a:lnTo>
                  <a:lnTo>
                    <a:pt x="783" y="246"/>
                  </a:lnTo>
                  <a:lnTo>
                    <a:pt x="790" y="240"/>
                  </a:lnTo>
                  <a:lnTo>
                    <a:pt x="805" y="240"/>
                  </a:lnTo>
                  <a:lnTo>
                    <a:pt x="813" y="240"/>
                  </a:lnTo>
                  <a:lnTo>
                    <a:pt x="820" y="240"/>
                  </a:lnTo>
                  <a:lnTo>
                    <a:pt x="828" y="240"/>
                  </a:lnTo>
                  <a:lnTo>
                    <a:pt x="842" y="282"/>
                  </a:lnTo>
                  <a:lnTo>
                    <a:pt x="850" y="282"/>
                  </a:lnTo>
                  <a:lnTo>
                    <a:pt x="857" y="240"/>
                  </a:lnTo>
                  <a:lnTo>
                    <a:pt x="865" y="276"/>
                  </a:lnTo>
                  <a:lnTo>
                    <a:pt x="880" y="276"/>
                  </a:lnTo>
                  <a:lnTo>
                    <a:pt x="887" y="276"/>
                  </a:lnTo>
                  <a:lnTo>
                    <a:pt x="895" y="282"/>
                  </a:lnTo>
                  <a:lnTo>
                    <a:pt x="902" y="282"/>
                  </a:lnTo>
                  <a:lnTo>
                    <a:pt x="917" y="246"/>
                  </a:lnTo>
                  <a:lnTo>
                    <a:pt x="925" y="276"/>
                  </a:lnTo>
                  <a:lnTo>
                    <a:pt x="932" y="276"/>
                  </a:lnTo>
                  <a:lnTo>
                    <a:pt x="939" y="240"/>
                  </a:lnTo>
                  <a:lnTo>
                    <a:pt x="947" y="240"/>
                  </a:lnTo>
                  <a:lnTo>
                    <a:pt x="962" y="276"/>
                  </a:lnTo>
                  <a:lnTo>
                    <a:pt x="969" y="276"/>
                  </a:lnTo>
                  <a:lnTo>
                    <a:pt x="977" y="276"/>
                  </a:lnTo>
                  <a:lnTo>
                    <a:pt x="984" y="306"/>
                  </a:lnTo>
                  <a:lnTo>
                    <a:pt x="999" y="306"/>
                  </a:lnTo>
                  <a:lnTo>
                    <a:pt x="1007" y="282"/>
                  </a:lnTo>
                  <a:lnTo>
                    <a:pt x="1014" y="108"/>
                  </a:lnTo>
                  <a:lnTo>
                    <a:pt x="1021" y="84"/>
                  </a:lnTo>
                  <a:lnTo>
                    <a:pt x="1036" y="54"/>
                  </a:lnTo>
                  <a:lnTo>
                    <a:pt x="1044" y="48"/>
                  </a:lnTo>
                  <a:lnTo>
                    <a:pt x="1051" y="48"/>
                  </a:lnTo>
                  <a:lnTo>
                    <a:pt x="1059" y="48"/>
                  </a:lnTo>
                  <a:lnTo>
                    <a:pt x="1074" y="84"/>
                  </a:lnTo>
                  <a:lnTo>
                    <a:pt x="1081" y="84"/>
                  </a:lnTo>
                  <a:lnTo>
                    <a:pt x="1089" y="54"/>
                  </a:lnTo>
                  <a:lnTo>
                    <a:pt x="1096" y="48"/>
                  </a:lnTo>
                  <a:lnTo>
                    <a:pt x="1111" y="48"/>
                  </a:lnTo>
                  <a:lnTo>
                    <a:pt x="1118" y="48"/>
                  </a:lnTo>
                  <a:lnTo>
                    <a:pt x="1126" y="42"/>
                  </a:lnTo>
                  <a:lnTo>
                    <a:pt x="1133" y="42"/>
                  </a:lnTo>
                  <a:lnTo>
                    <a:pt x="1148" y="42"/>
                  </a:lnTo>
                  <a:lnTo>
                    <a:pt x="1156" y="72"/>
                  </a:lnTo>
                  <a:lnTo>
                    <a:pt x="1163" y="48"/>
                  </a:lnTo>
                  <a:lnTo>
                    <a:pt x="1171" y="48"/>
                  </a:lnTo>
                </a:path>
              </a:pathLst>
            </a:custGeom>
            <a:noFill/>
            <a:ln w="127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73" name="Freeform 84"/>
            <p:cNvSpPr>
              <a:spLocks/>
            </p:cNvSpPr>
            <p:nvPr/>
          </p:nvSpPr>
          <p:spPr bwMode="auto">
            <a:xfrm>
              <a:off x="1665673" y="687210"/>
              <a:ext cx="1367361" cy="655559"/>
            </a:xfrm>
            <a:custGeom>
              <a:avLst/>
              <a:gdLst/>
              <a:ahLst/>
              <a:cxnLst>
                <a:cxn ang="0">
                  <a:pos x="22" y="96"/>
                </a:cxn>
                <a:cxn ang="0">
                  <a:pos x="44" y="54"/>
                </a:cxn>
                <a:cxn ang="0">
                  <a:pos x="74" y="0"/>
                </a:cxn>
                <a:cxn ang="0">
                  <a:pos x="104" y="54"/>
                </a:cxn>
                <a:cxn ang="0">
                  <a:pos x="134" y="96"/>
                </a:cxn>
                <a:cxn ang="0">
                  <a:pos x="156" y="96"/>
                </a:cxn>
                <a:cxn ang="0">
                  <a:pos x="186" y="102"/>
                </a:cxn>
                <a:cxn ang="0">
                  <a:pos x="216" y="54"/>
                </a:cxn>
                <a:cxn ang="0">
                  <a:pos x="238" y="0"/>
                </a:cxn>
                <a:cxn ang="0">
                  <a:pos x="268" y="102"/>
                </a:cxn>
                <a:cxn ang="0">
                  <a:pos x="298" y="102"/>
                </a:cxn>
                <a:cxn ang="0">
                  <a:pos x="328" y="102"/>
                </a:cxn>
                <a:cxn ang="0">
                  <a:pos x="350" y="102"/>
                </a:cxn>
                <a:cxn ang="0">
                  <a:pos x="380" y="96"/>
                </a:cxn>
                <a:cxn ang="0">
                  <a:pos x="410" y="354"/>
                </a:cxn>
                <a:cxn ang="0">
                  <a:pos x="440" y="330"/>
                </a:cxn>
                <a:cxn ang="0">
                  <a:pos x="462" y="360"/>
                </a:cxn>
                <a:cxn ang="0">
                  <a:pos x="492" y="330"/>
                </a:cxn>
                <a:cxn ang="0">
                  <a:pos x="522" y="294"/>
                </a:cxn>
                <a:cxn ang="0">
                  <a:pos x="544" y="294"/>
                </a:cxn>
                <a:cxn ang="0">
                  <a:pos x="574" y="294"/>
                </a:cxn>
                <a:cxn ang="0">
                  <a:pos x="604" y="330"/>
                </a:cxn>
                <a:cxn ang="0">
                  <a:pos x="633" y="294"/>
                </a:cxn>
                <a:cxn ang="0">
                  <a:pos x="656" y="294"/>
                </a:cxn>
                <a:cxn ang="0">
                  <a:pos x="686" y="330"/>
                </a:cxn>
                <a:cxn ang="0">
                  <a:pos x="715" y="330"/>
                </a:cxn>
                <a:cxn ang="0">
                  <a:pos x="738" y="330"/>
                </a:cxn>
                <a:cxn ang="0">
                  <a:pos x="768" y="330"/>
                </a:cxn>
                <a:cxn ang="0">
                  <a:pos x="798" y="330"/>
                </a:cxn>
                <a:cxn ang="0">
                  <a:pos x="827" y="330"/>
                </a:cxn>
                <a:cxn ang="0">
                  <a:pos x="850" y="294"/>
                </a:cxn>
                <a:cxn ang="0">
                  <a:pos x="880" y="294"/>
                </a:cxn>
                <a:cxn ang="0">
                  <a:pos x="909" y="294"/>
                </a:cxn>
                <a:cxn ang="0">
                  <a:pos x="932" y="294"/>
                </a:cxn>
                <a:cxn ang="0">
                  <a:pos x="962" y="108"/>
                </a:cxn>
                <a:cxn ang="0">
                  <a:pos x="991" y="96"/>
                </a:cxn>
                <a:cxn ang="0">
                  <a:pos x="1021" y="132"/>
                </a:cxn>
                <a:cxn ang="0">
                  <a:pos x="1044" y="138"/>
                </a:cxn>
                <a:cxn ang="0">
                  <a:pos x="1073" y="132"/>
                </a:cxn>
                <a:cxn ang="0">
                  <a:pos x="1103" y="132"/>
                </a:cxn>
                <a:cxn ang="0">
                  <a:pos x="1133" y="54"/>
                </a:cxn>
                <a:cxn ang="0">
                  <a:pos x="1155" y="54"/>
                </a:cxn>
              </a:cxnLst>
              <a:rect l="0" t="0" r="r" b="b"/>
              <a:pathLst>
                <a:path w="1178" h="360">
                  <a:moveTo>
                    <a:pt x="0" y="102"/>
                  </a:moveTo>
                  <a:lnTo>
                    <a:pt x="7" y="96"/>
                  </a:lnTo>
                  <a:lnTo>
                    <a:pt x="22" y="96"/>
                  </a:lnTo>
                  <a:lnTo>
                    <a:pt x="29" y="54"/>
                  </a:lnTo>
                  <a:lnTo>
                    <a:pt x="37" y="54"/>
                  </a:lnTo>
                  <a:lnTo>
                    <a:pt x="44" y="54"/>
                  </a:lnTo>
                  <a:lnTo>
                    <a:pt x="59" y="54"/>
                  </a:lnTo>
                  <a:lnTo>
                    <a:pt x="67" y="0"/>
                  </a:lnTo>
                  <a:lnTo>
                    <a:pt x="74" y="0"/>
                  </a:lnTo>
                  <a:lnTo>
                    <a:pt x="82" y="0"/>
                  </a:lnTo>
                  <a:lnTo>
                    <a:pt x="97" y="54"/>
                  </a:lnTo>
                  <a:lnTo>
                    <a:pt x="104" y="54"/>
                  </a:lnTo>
                  <a:lnTo>
                    <a:pt x="111" y="54"/>
                  </a:lnTo>
                  <a:lnTo>
                    <a:pt x="119" y="96"/>
                  </a:lnTo>
                  <a:lnTo>
                    <a:pt x="134" y="96"/>
                  </a:lnTo>
                  <a:lnTo>
                    <a:pt x="141" y="96"/>
                  </a:lnTo>
                  <a:lnTo>
                    <a:pt x="149" y="96"/>
                  </a:lnTo>
                  <a:lnTo>
                    <a:pt x="156" y="96"/>
                  </a:lnTo>
                  <a:lnTo>
                    <a:pt x="171" y="54"/>
                  </a:lnTo>
                  <a:lnTo>
                    <a:pt x="179" y="96"/>
                  </a:lnTo>
                  <a:lnTo>
                    <a:pt x="186" y="102"/>
                  </a:lnTo>
                  <a:lnTo>
                    <a:pt x="193" y="102"/>
                  </a:lnTo>
                  <a:lnTo>
                    <a:pt x="208" y="54"/>
                  </a:lnTo>
                  <a:lnTo>
                    <a:pt x="216" y="54"/>
                  </a:lnTo>
                  <a:lnTo>
                    <a:pt x="223" y="54"/>
                  </a:lnTo>
                  <a:lnTo>
                    <a:pt x="231" y="54"/>
                  </a:lnTo>
                  <a:lnTo>
                    <a:pt x="238" y="0"/>
                  </a:lnTo>
                  <a:lnTo>
                    <a:pt x="253" y="54"/>
                  </a:lnTo>
                  <a:lnTo>
                    <a:pt x="261" y="54"/>
                  </a:lnTo>
                  <a:lnTo>
                    <a:pt x="268" y="102"/>
                  </a:lnTo>
                  <a:lnTo>
                    <a:pt x="276" y="54"/>
                  </a:lnTo>
                  <a:lnTo>
                    <a:pt x="290" y="54"/>
                  </a:lnTo>
                  <a:lnTo>
                    <a:pt x="298" y="102"/>
                  </a:lnTo>
                  <a:lnTo>
                    <a:pt x="305" y="102"/>
                  </a:lnTo>
                  <a:lnTo>
                    <a:pt x="313" y="102"/>
                  </a:lnTo>
                  <a:lnTo>
                    <a:pt x="328" y="102"/>
                  </a:lnTo>
                  <a:lnTo>
                    <a:pt x="335" y="102"/>
                  </a:lnTo>
                  <a:lnTo>
                    <a:pt x="343" y="102"/>
                  </a:lnTo>
                  <a:lnTo>
                    <a:pt x="350" y="102"/>
                  </a:lnTo>
                  <a:lnTo>
                    <a:pt x="365" y="96"/>
                  </a:lnTo>
                  <a:lnTo>
                    <a:pt x="372" y="96"/>
                  </a:lnTo>
                  <a:lnTo>
                    <a:pt x="380" y="96"/>
                  </a:lnTo>
                  <a:lnTo>
                    <a:pt x="387" y="96"/>
                  </a:lnTo>
                  <a:lnTo>
                    <a:pt x="402" y="294"/>
                  </a:lnTo>
                  <a:lnTo>
                    <a:pt x="410" y="354"/>
                  </a:lnTo>
                  <a:lnTo>
                    <a:pt x="417" y="330"/>
                  </a:lnTo>
                  <a:lnTo>
                    <a:pt x="425" y="330"/>
                  </a:lnTo>
                  <a:lnTo>
                    <a:pt x="440" y="330"/>
                  </a:lnTo>
                  <a:lnTo>
                    <a:pt x="447" y="360"/>
                  </a:lnTo>
                  <a:lnTo>
                    <a:pt x="454" y="330"/>
                  </a:lnTo>
                  <a:lnTo>
                    <a:pt x="462" y="360"/>
                  </a:lnTo>
                  <a:lnTo>
                    <a:pt x="469" y="330"/>
                  </a:lnTo>
                  <a:lnTo>
                    <a:pt x="484" y="330"/>
                  </a:lnTo>
                  <a:lnTo>
                    <a:pt x="492" y="330"/>
                  </a:lnTo>
                  <a:lnTo>
                    <a:pt x="499" y="294"/>
                  </a:lnTo>
                  <a:lnTo>
                    <a:pt x="507" y="294"/>
                  </a:lnTo>
                  <a:lnTo>
                    <a:pt x="522" y="294"/>
                  </a:lnTo>
                  <a:lnTo>
                    <a:pt x="529" y="294"/>
                  </a:lnTo>
                  <a:lnTo>
                    <a:pt x="537" y="294"/>
                  </a:lnTo>
                  <a:lnTo>
                    <a:pt x="544" y="294"/>
                  </a:lnTo>
                  <a:lnTo>
                    <a:pt x="559" y="294"/>
                  </a:lnTo>
                  <a:lnTo>
                    <a:pt x="566" y="294"/>
                  </a:lnTo>
                  <a:lnTo>
                    <a:pt x="574" y="294"/>
                  </a:lnTo>
                  <a:lnTo>
                    <a:pt x="581" y="294"/>
                  </a:lnTo>
                  <a:lnTo>
                    <a:pt x="596" y="294"/>
                  </a:lnTo>
                  <a:lnTo>
                    <a:pt x="604" y="330"/>
                  </a:lnTo>
                  <a:lnTo>
                    <a:pt x="611" y="330"/>
                  </a:lnTo>
                  <a:lnTo>
                    <a:pt x="619" y="294"/>
                  </a:lnTo>
                  <a:lnTo>
                    <a:pt x="633" y="294"/>
                  </a:lnTo>
                  <a:lnTo>
                    <a:pt x="641" y="294"/>
                  </a:lnTo>
                  <a:lnTo>
                    <a:pt x="648" y="294"/>
                  </a:lnTo>
                  <a:lnTo>
                    <a:pt x="656" y="294"/>
                  </a:lnTo>
                  <a:lnTo>
                    <a:pt x="671" y="330"/>
                  </a:lnTo>
                  <a:lnTo>
                    <a:pt x="678" y="330"/>
                  </a:lnTo>
                  <a:lnTo>
                    <a:pt x="686" y="330"/>
                  </a:lnTo>
                  <a:lnTo>
                    <a:pt x="693" y="330"/>
                  </a:lnTo>
                  <a:lnTo>
                    <a:pt x="701" y="330"/>
                  </a:lnTo>
                  <a:lnTo>
                    <a:pt x="715" y="330"/>
                  </a:lnTo>
                  <a:lnTo>
                    <a:pt x="723" y="354"/>
                  </a:lnTo>
                  <a:lnTo>
                    <a:pt x="730" y="330"/>
                  </a:lnTo>
                  <a:lnTo>
                    <a:pt x="738" y="330"/>
                  </a:lnTo>
                  <a:lnTo>
                    <a:pt x="753" y="330"/>
                  </a:lnTo>
                  <a:lnTo>
                    <a:pt x="760" y="330"/>
                  </a:lnTo>
                  <a:lnTo>
                    <a:pt x="768" y="330"/>
                  </a:lnTo>
                  <a:lnTo>
                    <a:pt x="775" y="294"/>
                  </a:lnTo>
                  <a:lnTo>
                    <a:pt x="790" y="330"/>
                  </a:lnTo>
                  <a:lnTo>
                    <a:pt x="798" y="330"/>
                  </a:lnTo>
                  <a:lnTo>
                    <a:pt x="805" y="330"/>
                  </a:lnTo>
                  <a:lnTo>
                    <a:pt x="812" y="330"/>
                  </a:lnTo>
                  <a:lnTo>
                    <a:pt x="827" y="330"/>
                  </a:lnTo>
                  <a:lnTo>
                    <a:pt x="835" y="294"/>
                  </a:lnTo>
                  <a:lnTo>
                    <a:pt x="842" y="294"/>
                  </a:lnTo>
                  <a:lnTo>
                    <a:pt x="850" y="294"/>
                  </a:lnTo>
                  <a:lnTo>
                    <a:pt x="865" y="294"/>
                  </a:lnTo>
                  <a:lnTo>
                    <a:pt x="872" y="294"/>
                  </a:lnTo>
                  <a:lnTo>
                    <a:pt x="880" y="294"/>
                  </a:lnTo>
                  <a:lnTo>
                    <a:pt x="887" y="294"/>
                  </a:lnTo>
                  <a:lnTo>
                    <a:pt x="902" y="294"/>
                  </a:lnTo>
                  <a:lnTo>
                    <a:pt x="909" y="294"/>
                  </a:lnTo>
                  <a:lnTo>
                    <a:pt x="917" y="294"/>
                  </a:lnTo>
                  <a:lnTo>
                    <a:pt x="924" y="294"/>
                  </a:lnTo>
                  <a:lnTo>
                    <a:pt x="932" y="294"/>
                  </a:lnTo>
                  <a:lnTo>
                    <a:pt x="947" y="330"/>
                  </a:lnTo>
                  <a:lnTo>
                    <a:pt x="954" y="126"/>
                  </a:lnTo>
                  <a:lnTo>
                    <a:pt x="962" y="108"/>
                  </a:lnTo>
                  <a:lnTo>
                    <a:pt x="969" y="102"/>
                  </a:lnTo>
                  <a:lnTo>
                    <a:pt x="984" y="96"/>
                  </a:lnTo>
                  <a:lnTo>
                    <a:pt x="991" y="96"/>
                  </a:lnTo>
                  <a:lnTo>
                    <a:pt x="999" y="132"/>
                  </a:lnTo>
                  <a:lnTo>
                    <a:pt x="1006" y="132"/>
                  </a:lnTo>
                  <a:lnTo>
                    <a:pt x="1021" y="132"/>
                  </a:lnTo>
                  <a:lnTo>
                    <a:pt x="1029" y="132"/>
                  </a:lnTo>
                  <a:lnTo>
                    <a:pt x="1036" y="138"/>
                  </a:lnTo>
                  <a:lnTo>
                    <a:pt x="1044" y="138"/>
                  </a:lnTo>
                  <a:lnTo>
                    <a:pt x="1059" y="138"/>
                  </a:lnTo>
                  <a:lnTo>
                    <a:pt x="1066" y="102"/>
                  </a:lnTo>
                  <a:lnTo>
                    <a:pt x="1073" y="132"/>
                  </a:lnTo>
                  <a:lnTo>
                    <a:pt x="1081" y="132"/>
                  </a:lnTo>
                  <a:lnTo>
                    <a:pt x="1096" y="132"/>
                  </a:lnTo>
                  <a:lnTo>
                    <a:pt x="1103" y="132"/>
                  </a:lnTo>
                  <a:lnTo>
                    <a:pt x="1111" y="102"/>
                  </a:lnTo>
                  <a:lnTo>
                    <a:pt x="1118" y="96"/>
                  </a:lnTo>
                  <a:lnTo>
                    <a:pt x="1133" y="54"/>
                  </a:lnTo>
                  <a:lnTo>
                    <a:pt x="1141" y="54"/>
                  </a:lnTo>
                  <a:lnTo>
                    <a:pt x="1148" y="54"/>
                  </a:lnTo>
                  <a:lnTo>
                    <a:pt x="1155" y="54"/>
                  </a:lnTo>
                  <a:lnTo>
                    <a:pt x="1163" y="54"/>
                  </a:lnTo>
                  <a:lnTo>
                    <a:pt x="1178" y="54"/>
                  </a:lnTo>
                </a:path>
              </a:pathLst>
            </a:custGeom>
            <a:noFill/>
            <a:ln w="127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74" name="Freeform 85"/>
            <p:cNvSpPr>
              <a:spLocks/>
            </p:cNvSpPr>
            <p:nvPr/>
          </p:nvSpPr>
          <p:spPr bwMode="auto">
            <a:xfrm>
              <a:off x="3033034" y="687210"/>
              <a:ext cx="1021458" cy="611855"/>
            </a:xfrm>
            <a:custGeom>
              <a:avLst/>
              <a:gdLst/>
              <a:ahLst/>
              <a:cxnLst>
                <a:cxn ang="0">
                  <a:pos x="7" y="54"/>
                </a:cxn>
                <a:cxn ang="0">
                  <a:pos x="22" y="54"/>
                </a:cxn>
                <a:cxn ang="0">
                  <a:pos x="45" y="54"/>
                </a:cxn>
                <a:cxn ang="0">
                  <a:pos x="59" y="54"/>
                </a:cxn>
                <a:cxn ang="0">
                  <a:pos x="82" y="96"/>
                </a:cxn>
                <a:cxn ang="0">
                  <a:pos x="97" y="54"/>
                </a:cxn>
                <a:cxn ang="0">
                  <a:pos x="119" y="54"/>
                </a:cxn>
                <a:cxn ang="0">
                  <a:pos x="134" y="54"/>
                </a:cxn>
                <a:cxn ang="0">
                  <a:pos x="156" y="0"/>
                </a:cxn>
                <a:cxn ang="0">
                  <a:pos x="171" y="54"/>
                </a:cxn>
                <a:cxn ang="0">
                  <a:pos x="194" y="96"/>
                </a:cxn>
                <a:cxn ang="0">
                  <a:pos x="209" y="96"/>
                </a:cxn>
                <a:cxn ang="0">
                  <a:pos x="231" y="96"/>
                </a:cxn>
                <a:cxn ang="0">
                  <a:pos x="246" y="102"/>
                </a:cxn>
                <a:cxn ang="0">
                  <a:pos x="268" y="54"/>
                </a:cxn>
                <a:cxn ang="0">
                  <a:pos x="283" y="102"/>
                </a:cxn>
                <a:cxn ang="0">
                  <a:pos x="306" y="102"/>
                </a:cxn>
                <a:cxn ang="0">
                  <a:pos x="320" y="54"/>
                </a:cxn>
                <a:cxn ang="0">
                  <a:pos x="343" y="54"/>
                </a:cxn>
                <a:cxn ang="0">
                  <a:pos x="358" y="54"/>
                </a:cxn>
                <a:cxn ang="0">
                  <a:pos x="380" y="60"/>
                </a:cxn>
                <a:cxn ang="0">
                  <a:pos x="395" y="54"/>
                </a:cxn>
                <a:cxn ang="0">
                  <a:pos x="417" y="54"/>
                </a:cxn>
                <a:cxn ang="0">
                  <a:pos x="432" y="96"/>
                </a:cxn>
                <a:cxn ang="0">
                  <a:pos x="447" y="54"/>
                </a:cxn>
                <a:cxn ang="0">
                  <a:pos x="470" y="102"/>
                </a:cxn>
                <a:cxn ang="0">
                  <a:pos x="485" y="102"/>
                </a:cxn>
                <a:cxn ang="0">
                  <a:pos x="507" y="132"/>
                </a:cxn>
                <a:cxn ang="0">
                  <a:pos x="522" y="330"/>
                </a:cxn>
                <a:cxn ang="0">
                  <a:pos x="544" y="330"/>
                </a:cxn>
                <a:cxn ang="0">
                  <a:pos x="559" y="294"/>
                </a:cxn>
                <a:cxn ang="0">
                  <a:pos x="581" y="294"/>
                </a:cxn>
                <a:cxn ang="0">
                  <a:pos x="596" y="294"/>
                </a:cxn>
                <a:cxn ang="0">
                  <a:pos x="619" y="294"/>
                </a:cxn>
                <a:cxn ang="0">
                  <a:pos x="634" y="294"/>
                </a:cxn>
                <a:cxn ang="0">
                  <a:pos x="656" y="294"/>
                </a:cxn>
                <a:cxn ang="0">
                  <a:pos x="671" y="336"/>
                </a:cxn>
                <a:cxn ang="0">
                  <a:pos x="693" y="330"/>
                </a:cxn>
                <a:cxn ang="0">
                  <a:pos x="708" y="294"/>
                </a:cxn>
                <a:cxn ang="0">
                  <a:pos x="731" y="330"/>
                </a:cxn>
                <a:cxn ang="0">
                  <a:pos x="746" y="336"/>
                </a:cxn>
                <a:cxn ang="0">
                  <a:pos x="768" y="336"/>
                </a:cxn>
                <a:cxn ang="0">
                  <a:pos x="783" y="294"/>
                </a:cxn>
                <a:cxn ang="0">
                  <a:pos x="805" y="294"/>
                </a:cxn>
                <a:cxn ang="0">
                  <a:pos x="820" y="294"/>
                </a:cxn>
                <a:cxn ang="0">
                  <a:pos x="842" y="294"/>
                </a:cxn>
                <a:cxn ang="0">
                  <a:pos x="857" y="330"/>
                </a:cxn>
                <a:cxn ang="0">
                  <a:pos x="880" y="294"/>
                </a:cxn>
              </a:cxnLst>
              <a:rect l="0" t="0" r="r" b="b"/>
              <a:pathLst>
                <a:path w="880" h="336">
                  <a:moveTo>
                    <a:pt x="0" y="54"/>
                  </a:moveTo>
                  <a:lnTo>
                    <a:pt x="7" y="54"/>
                  </a:lnTo>
                  <a:lnTo>
                    <a:pt x="15" y="54"/>
                  </a:lnTo>
                  <a:lnTo>
                    <a:pt x="22" y="54"/>
                  </a:lnTo>
                  <a:lnTo>
                    <a:pt x="37" y="54"/>
                  </a:lnTo>
                  <a:lnTo>
                    <a:pt x="45" y="54"/>
                  </a:lnTo>
                  <a:lnTo>
                    <a:pt x="52" y="54"/>
                  </a:lnTo>
                  <a:lnTo>
                    <a:pt x="59" y="54"/>
                  </a:lnTo>
                  <a:lnTo>
                    <a:pt x="74" y="54"/>
                  </a:lnTo>
                  <a:lnTo>
                    <a:pt x="82" y="96"/>
                  </a:lnTo>
                  <a:lnTo>
                    <a:pt x="89" y="96"/>
                  </a:lnTo>
                  <a:lnTo>
                    <a:pt x="97" y="54"/>
                  </a:lnTo>
                  <a:lnTo>
                    <a:pt x="112" y="54"/>
                  </a:lnTo>
                  <a:lnTo>
                    <a:pt x="119" y="54"/>
                  </a:lnTo>
                  <a:lnTo>
                    <a:pt x="127" y="54"/>
                  </a:lnTo>
                  <a:lnTo>
                    <a:pt x="134" y="54"/>
                  </a:lnTo>
                  <a:lnTo>
                    <a:pt x="149" y="54"/>
                  </a:lnTo>
                  <a:lnTo>
                    <a:pt x="156" y="0"/>
                  </a:lnTo>
                  <a:lnTo>
                    <a:pt x="164" y="54"/>
                  </a:lnTo>
                  <a:lnTo>
                    <a:pt x="171" y="54"/>
                  </a:lnTo>
                  <a:lnTo>
                    <a:pt x="186" y="54"/>
                  </a:lnTo>
                  <a:lnTo>
                    <a:pt x="194" y="96"/>
                  </a:lnTo>
                  <a:lnTo>
                    <a:pt x="201" y="54"/>
                  </a:lnTo>
                  <a:lnTo>
                    <a:pt x="209" y="96"/>
                  </a:lnTo>
                  <a:lnTo>
                    <a:pt x="216" y="96"/>
                  </a:lnTo>
                  <a:lnTo>
                    <a:pt x="231" y="96"/>
                  </a:lnTo>
                  <a:lnTo>
                    <a:pt x="238" y="96"/>
                  </a:lnTo>
                  <a:lnTo>
                    <a:pt x="246" y="102"/>
                  </a:lnTo>
                  <a:lnTo>
                    <a:pt x="253" y="102"/>
                  </a:lnTo>
                  <a:lnTo>
                    <a:pt x="268" y="54"/>
                  </a:lnTo>
                  <a:lnTo>
                    <a:pt x="276" y="96"/>
                  </a:lnTo>
                  <a:lnTo>
                    <a:pt x="283" y="102"/>
                  </a:lnTo>
                  <a:lnTo>
                    <a:pt x="291" y="54"/>
                  </a:lnTo>
                  <a:lnTo>
                    <a:pt x="306" y="102"/>
                  </a:lnTo>
                  <a:lnTo>
                    <a:pt x="313" y="54"/>
                  </a:lnTo>
                  <a:lnTo>
                    <a:pt x="320" y="54"/>
                  </a:lnTo>
                  <a:lnTo>
                    <a:pt x="328" y="54"/>
                  </a:lnTo>
                  <a:lnTo>
                    <a:pt x="343" y="54"/>
                  </a:lnTo>
                  <a:lnTo>
                    <a:pt x="350" y="54"/>
                  </a:lnTo>
                  <a:lnTo>
                    <a:pt x="358" y="54"/>
                  </a:lnTo>
                  <a:lnTo>
                    <a:pt x="365" y="108"/>
                  </a:lnTo>
                  <a:lnTo>
                    <a:pt x="380" y="60"/>
                  </a:lnTo>
                  <a:lnTo>
                    <a:pt x="388" y="54"/>
                  </a:lnTo>
                  <a:lnTo>
                    <a:pt x="395" y="54"/>
                  </a:lnTo>
                  <a:lnTo>
                    <a:pt x="403" y="0"/>
                  </a:lnTo>
                  <a:lnTo>
                    <a:pt x="417" y="54"/>
                  </a:lnTo>
                  <a:lnTo>
                    <a:pt x="425" y="54"/>
                  </a:lnTo>
                  <a:lnTo>
                    <a:pt x="432" y="96"/>
                  </a:lnTo>
                  <a:lnTo>
                    <a:pt x="440" y="102"/>
                  </a:lnTo>
                  <a:lnTo>
                    <a:pt x="447" y="54"/>
                  </a:lnTo>
                  <a:lnTo>
                    <a:pt x="462" y="96"/>
                  </a:lnTo>
                  <a:lnTo>
                    <a:pt x="470" y="102"/>
                  </a:lnTo>
                  <a:lnTo>
                    <a:pt x="477" y="102"/>
                  </a:lnTo>
                  <a:lnTo>
                    <a:pt x="485" y="102"/>
                  </a:lnTo>
                  <a:lnTo>
                    <a:pt x="499" y="102"/>
                  </a:lnTo>
                  <a:lnTo>
                    <a:pt x="507" y="132"/>
                  </a:lnTo>
                  <a:lnTo>
                    <a:pt x="514" y="294"/>
                  </a:lnTo>
                  <a:lnTo>
                    <a:pt x="522" y="330"/>
                  </a:lnTo>
                  <a:lnTo>
                    <a:pt x="537" y="330"/>
                  </a:lnTo>
                  <a:lnTo>
                    <a:pt x="544" y="330"/>
                  </a:lnTo>
                  <a:lnTo>
                    <a:pt x="552" y="294"/>
                  </a:lnTo>
                  <a:lnTo>
                    <a:pt x="559" y="294"/>
                  </a:lnTo>
                  <a:lnTo>
                    <a:pt x="574" y="294"/>
                  </a:lnTo>
                  <a:lnTo>
                    <a:pt x="581" y="294"/>
                  </a:lnTo>
                  <a:lnTo>
                    <a:pt x="589" y="294"/>
                  </a:lnTo>
                  <a:lnTo>
                    <a:pt x="596" y="294"/>
                  </a:lnTo>
                  <a:lnTo>
                    <a:pt x="611" y="294"/>
                  </a:lnTo>
                  <a:lnTo>
                    <a:pt x="619" y="294"/>
                  </a:lnTo>
                  <a:lnTo>
                    <a:pt x="626" y="294"/>
                  </a:lnTo>
                  <a:lnTo>
                    <a:pt x="634" y="294"/>
                  </a:lnTo>
                  <a:lnTo>
                    <a:pt x="649" y="294"/>
                  </a:lnTo>
                  <a:lnTo>
                    <a:pt x="656" y="294"/>
                  </a:lnTo>
                  <a:lnTo>
                    <a:pt x="664" y="336"/>
                  </a:lnTo>
                  <a:lnTo>
                    <a:pt x="671" y="336"/>
                  </a:lnTo>
                  <a:lnTo>
                    <a:pt x="678" y="300"/>
                  </a:lnTo>
                  <a:lnTo>
                    <a:pt x="693" y="330"/>
                  </a:lnTo>
                  <a:lnTo>
                    <a:pt x="701" y="300"/>
                  </a:lnTo>
                  <a:lnTo>
                    <a:pt x="708" y="294"/>
                  </a:lnTo>
                  <a:lnTo>
                    <a:pt x="716" y="294"/>
                  </a:lnTo>
                  <a:lnTo>
                    <a:pt x="731" y="330"/>
                  </a:lnTo>
                  <a:lnTo>
                    <a:pt x="738" y="336"/>
                  </a:lnTo>
                  <a:lnTo>
                    <a:pt x="746" y="336"/>
                  </a:lnTo>
                  <a:lnTo>
                    <a:pt x="753" y="336"/>
                  </a:lnTo>
                  <a:lnTo>
                    <a:pt x="768" y="336"/>
                  </a:lnTo>
                  <a:lnTo>
                    <a:pt x="775" y="300"/>
                  </a:lnTo>
                  <a:lnTo>
                    <a:pt x="783" y="294"/>
                  </a:lnTo>
                  <a:lnTo>
                    <a:pt x="790" y="294"/>
                  </a:lnTo>
                  <a:lnTo>
                    <a:pt x="805" y="294"/>
                  </a:lnTo>
                  <a:lnTo>
                    <a:pt x="813" y="294"/>
                  </a:lnTo>
                  <a:lnTo>
                    <a:pt x="820" y="294"/>
                  </a:lnTo>
                  <a:lnTo>
                    <a:pt x="828" y="294"/>
                  </a:lnTo>
                  <a:lnTo>
                    <a:pt x="842" y="294"/>
                  </a:lnTo>
                  <a:lnTo>
                    <a:pt x="850" y="330"/>
                  </a:lnTo>
                  <a:lnTo>
                    <a:pt x="857" y="330"/>
                  </a:lnTo>
                  <a:lnTo>
                    <a:pt x="865" y="300"/>
                  </a:lnTo>
                  <a:lnTo>
                    <a:pt x="880" y="294"/>
                  </a:lnTo>
                </a:path>
              </a:pathLst>
            </a:custGeom>
            <a:noFill/>
            <a:ln w="127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78" name="Line 41"/>
            <p:cNvSpPr>
              <a:spLocks noChangeShapeType="1"/>
            </p:cNvSpPr>
            <p:nvPr/>
          </p:nvSpPr>
          <p:spPr bwMode="auto">
            <a:xfrm flipH="1">
              <a:off x="4011544" y="2881511"/>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79" name="Line 41"/>
            <p:cNvSpPr>
              <a:spLocks noChangeShapeType="1"/>
            </p:cNvSpPr>
            <p:nvPr/>
          </p:nvSpPr>
          <p:spPr bwMode="auto">
            <a:xfrm flipH="1">
              <a:off x="4011544" y="2009254"/>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80" name="Freeform 71"/>
            <p:cNvSpPr>
              <a:spLocks/>
            </p:cNvSpPr>
            <p:nvPr/>
          </p:nvSpPr>
          <p:spPr bwMode="auto">
            <a:xfrm>
              <a:off x="306437" y="2828703"/>
              <a:ext cx="1359235" cy="437040"/>
            </a:xfrm>
            <a:custGeom>
              <a:avLst/>
              <a:gdLst/>
              <a:ahLst/>
              <a:cxnLst>
                <a:cxn ang="0">
                  <a:pos x="15" y="240"/>
                </a:cxn>
                <a:cxn ang="0">
                  <a:pos x="45" y="240"/>
                </a:cxn>
                <a:cxn ang="0">
                  <a:pos x="74" y="240"/>
                </a:cxn>
                <a:cxn ang="0">
                  <a:pos x="97" y="240"/>
                </a:cxn>
                <a:cxn ang="0">
                  <a:pos x="127" y="240"/>
                </a:cxn>
                <a:cxn ang="0">
                  <a:pos x="156" y="240"/>
                </a:cxn>
                <a:cxn ang="0">
                  <a:pos x="186" y="240"/>
                </a:cxn>
                <a:cxn ang="0">
                  <a:pos x="209" y="240"/>
                </a:cxn>
                <a:cxn ang="0">
                  <a:pos x="238" y="240"/>
                </a:cxn>
                <a:cxn ang="0">
                  <a:pos x="268" y="240"/>
                </a:cxn>
                <a:cxn ang="0">
                  <a:pos x="291" y="240"/>
                </a:cxn>
                <a:cxn ang="0">
                  <a:pos x="320" y="84"/>
                </a:cxn>
                <a:cxn ang="0">
                  <a:pos x="350" y="12"/>
                </a:cxn>
                <a:cxn ang="0">
                  <a:pos x="380" y="6"/>
                </a:cxn>
                <a:cxn ang="0">
                  <a:pos x="403" y="6"/>
                </a:cxn>
                <a:cxn ang="0">
                  <a:pos x="432" y="6"/>
                </a:cxn>
                <a:cxn ang="0">
                  <a:pos x="462" y="6"/>
                </a:cxn>
                <a:cxn ang="0">
                  <a:pos x="485" y="6"/>
                </a:cxn>
                <a:cxn ang="0">
                  <a:pos x="514" y="0"/>
                </a:cxn>
                <a:cxn ang="0">
                  <a:pos x="544" y="6"/>
                </a:cxn>
                <a:cxn ang="0">
                  <a:pos x="574" y="6"/>
                </a:cxn>
                <a:cxn ang="0">
                  <a:pos x="596" y="6"/>
                </a:cxn>
                <a:cxn ang="0">
                  <a:pos x="626" y="6"/>
                </a:cxn>
                <a:cxn ang="0">
                  <a:pos x="656" y="6"/>
                </a:cxn>
                <a:cxn ang="0">
                  <a:pos x="686" y="30"/>
                </a:cxn>
                <a:cxn ang="0">
                  <a:pos x="708" y="240"/>
                </a:cxn>
                <a:cxn ang="0">
                  <a:pos x="738" y="240"/>
                </a:cxn>
                <a:cxn ang="0">
                  <a:pos x="768" y="240"/>
                </a:cxn>
                <a:cxn ang="0">
                  <a:pos x="790" y="240"/>
                </a:cxn>
                <a:cxn ang="0">
                  <a:pos x="820" y="240"/>
                </a:cxn>
                <a:cxn ang="0">
                  <a:pos x="850" y="240"/>
                </a:cxn>
                <a:cxn ang="0">
                  <a:pos x="880" y="240"/>
                </a:cxn>
                <a:cxn ang="0">
                  <a:pos x="902" y="240"/>
                </a:cxn>
                <a:cxn ang="0">
                  <a:pos x="932" y="240"/>
                </a:cxn>
                <a:cxn ang="0">
                  <a:pos x="962" y="240"/>
                </a:cxn>
                <a:cxn ang="0">
                  <a:pos x="984" y="240"/>
                </a:cxn>
                <a:cxn ang="0">
                  <a:pos x="1014" y="240"/>
                </a:cxn>
                <a:cxn ang="0">
                  <a:pos x="1044" y="240"/>
                </a:cxn>
                <a:cxn ang="0">
                  <a:pos x="1074" y="30"/>
                </a:cxn>
                <a:cxn ang="0">
                  <a:pos x="1096" y="6"/>
                </a:cxn>
                <a:cxn ang="0">
                  <a:pos x="1126" y="6"/>
                </a:cxn>
                <a:cxn ang="0">
                  <a:pos x="1156" y="6"/>
                </a:cxn>
              </a:cxnLst>
              <a:rect l="0" t="0" r="r" b="b"/>
              <a:pathLst>
                <a:path w="1171" h="240">
                  <a:moveTo>
                    <a:pt x="0" y="240"/>
                  </a:moveTo>
                  <a:lnTo>
                    <a:pt x="7" y="240"/>
                  </a:lnTo>
                  <a:lnTo>
                    <a:pt x="15" y="240"/>
                  </a:lnTo>
                  <a:lnTo>
                    <a:pt x="22" y="240"/>
                  </a:lnTo>
                  <a:lnTo>
                    <a:pt x="37" y="240"/>
                  </a:lnTo>
                  <a:lnTo>
                    <a:pt x="45" y="240"/>
                  </a:lnTo>
                  <a:lnTo>
                    <a:pt x="52" y="240"/>
                  </a:lnTo>
                  <a:lnTo>
                    <a:pt x="59" y="240"/>
                  </a:lnTo>
                  <a:lnTo>
                    <a:pt x="74" y="240"/>
                  </a:lnTo>
                  <a:lnTo>
                    <a:pt x="82" y="240"/>
                  </a:lnTo>
                  <a:lnTo>
                    <a:pt x="89" y="240"/>
                  </a:lnTo>
                  <a:lnTo>
                    <a:pt x="97" y="240"/>
                  </a:lnTo>
                  <a:lnTo>
                    <a:pt x="112" y="240"/>
                  </a:lnTo>
                  <a:lnTo>
                    <a:pt x="119" y="240"/>
                  </a:lnTo>
                  <a:lnTo>
                    <a:pt x="127" y="240"/>
                  </a:lnTo>
                  <a:lnTo>
                    <a:pt x="134" y="240"/>
                  </a:lnTo>
                  <a:lnTo>
                    <a:pt x="149" y="240"/>
                  </a:lnTo>
                  <a:lnTo>
                    <a:pt x="156" y="240"/>
                  </a:lnTo>
                  <a:lnTo>
                    <a:pt x="164" y="240"/>
                  </a:lnTo>
                  <a:lnTo>
                    <a:pt x="171" y="240"/>
                  </a:lnTo>
                  <a:lnTo>
                    <a:pt x="186" y="240"/>
                  </a:lnTo>
                  <a:lnTo>
                    <a:pt x="194" y="240"/>
                  </a:lnTo>
                  <a:lnTo>
                    <a:pt x="201" y="240"/>
                  </a:lnTo>
                  <a:lnTo>
                    <a:pt x="209" y="240"/>
                  </a:lnTo>
                  <a:lnTo>
                    <a:pt x="224" y="240"/>
                  </a:lnTo>
                  <a:lnTo>
                    <a:pt x="231" y="240"/>
                  </a:lnTo>
                  <a:lnTo>
                    <a:pt x="238" y="240"/>
                  </a:lnTo>
                  <a:lnTo>
                    <a:pt x="246" y="240"/>
                  </a:lnTo>
                  <a:lnTo>
                    <a:pt x="253" y="240"/>
                  </a:lnTo>
                  <a:lnTo>
                    <a:pt x="268" y="240"/>
                  </a:lnTo>
                  <a:lnTo>
                    <a:pt x="276" y="240"/>
                  </a:lnTo>
                  <a:lnTo>
                    <a:pt x="283" y="240"/>
                  </a:lnTo>
                  <a:lnTo>
                    <a:pt x="291" y="240"/>
                  </a:lnTo>
                  <a:lnTo>
                    <a:pt x="306" y="240"/>
                  </a:lnTo>
                  <a:lnTo>
                    <a:pt x="313" y="240"/>
                  </a:lnTo>
                  <a:lnTo>
                    <a:pt x="320" y="84"/>
                  </a:lnTo>
                  <a:lnTo>
                    <a:pt x="328" y="36"/>
                  </a:lnTo>
                  <a:lnTo>
                    <a:pt x="343" y="30"/>
                  </a:lnTo>
                  <a:lnTo>
                    <a:pt x="350" y="12"/>
                  </a:lnTo>
                  <a:lnTo>
                    <a:pt x="358" y="6"/>
                  </a:lnTo>
                  <a:lnTo>
                    <a:pt x="365" y="0"/>
                  </a:lnTo>
                  <a:lnTo>
                    <a:pt x="380" y="6"/>
                  </a:lnTo>
                  <a:lnTo>
                    <a:pt x="388" y="6"/>
                  </a:lnTo>
                  <a:lnTo>
                    <a:pt x="395" y="0"/>
                  </a:lnTo>
                  <a:lnTo>
                    <a:pt x="403" y="6"/>
                  </a:lnTo>
                  <a:lnTo>
                    <a:pt x="417" y="6"/>
                  </a:lnTo>
                  <a:lnTo>
                    <a:pt x="425" y="6"/>
                  </a:lnTo>
                  <a:lnTo>
                    <a:pt x="432" y="6"/>
                  </a:lnTo>
                  <a:lnTo>
                    <a:pt x="440" y="6"/>
                  </a:lnTo>
                  <a:lnTo>
                    <a:pt x="455" y="6"/>
                  </a:lnTo>
                  <a:lnTo>
                    <a:pt x="462" y="6"/>
                  </a:lnTo>
                  <a:lnTo>
                    <a:pt x="470" y="6"/>
                  </a:lnTo>
                  <a:lnTo>
                    <a:pt x="477" y="6"/>
                  </a:lnTo>
                  <a:lnTo>
                    <a:pt x="485" y="6"/>
                  </a:lnTo>
                  <a:lnTo>
                    <a:pt x="499" y="0"/>
                  </a:lnTo>
                  <a:lnTo>
                    <a:pt x="507" y="0"/>
                  </a:lnTo>
                  <a:lnTo>
                    <a:pt x="514" y="0"/>
                  </a:lnTo>
                  <a:lnTo>
                    <a:pt x="522" y="6"/>
                  </a:lnTo>
                  <a:lnTo>
                    <a:pt x="537" y="6"/>
                  </a:lnTo>
                  <a:lnTo>
                    <a:pt x="544" y="6"/>
                  </a:lnTo>
                  <a:lnTo>
                    <a:pt x="552" y="6"/>
                  </a:lnTo>
                  <a:lnTo>
                    <a:pt x="559" y="6"/>
                  </a:lnTo>
                  <a:lnTo>
                    <a:pt x="574" y="6"/>
                  </a:lnTo>
                  <a:lnTo>
                    <a:pt x="581" y="6"/>
                  </a:lnTo>
                  <a:lnTo>
                    <a:pt x="589" y="6"/>
                  </a:lnTo>
                  <a:lnTo>
                    <a:pt x="596" y="6"/>
                  </a:lnTo>
                  <a:lnTo>
                    <a:pt x="611" y="6"/>
                  </a:lnTo>
                  <a:lnTo>
                    <a:pt x="619" y="6"/>
                  </a:lnTo>
                  <a:lnTo>
                    <a:pt x="626" y="6"/>
                  </a:lnTo>
                  <a:lnTo>
                    <a:pt x="634" y="6"/>
                  </a:lnTo>
                  <a:lnTo>
                    <a:pt x="649" y="6"/>
                  </a:lnTo>
                  <a:lnTo>
                    <a:pt x="656" y="6"/>
                  </a:lnTo>
                  <a:lnTo>
                    <a:pt x="664" y="6"/>
                  </a:lnTo>
                  <a:lnTo>
                    <a:pt x="671" y="12"/>
                  </a:lnTo>
                  <a:lnTo>
                    <a:pt x="686" y="30"/>
                  </a:lnTo>
                  <a:lnTo>
                    <a:pt x="693" y="48"/>
                  </a:lnTo>
                  <a:lnTo>
                    <a:pt x="701" y="72"/>
                  </a:lnTo>
                  <a:lnTo>
                    <a:pt x="708" y="240"/>
                  </a:lnTo>
                  <a:lnTo>
                    <a:pt x="716" y="240"/>
                  </a:lnTo>
                  <a:lnTo>
                    <a:pt x="731" y="240"/>
                  </a:lnTo>
                  <a:lnTo>
                    <a:pt x="738" y="240"/>
                  </a:lnTo>
                  <a:lnTo>
                    <a:pt x="746" y="240"/>
                  </a:lnTo>
                  <a:lnTo>
                    <a:pt x="753" y="240"/>
                  </a:lnTo>
                  <a:lnTo>
                    <a:pt x="768" y="240"/>
                  </a:lnTo>
                  <a:lnTo>
                    <a:pt x="775" y="240"/>
                  </a:lnTo>
                  <a:lnTo>
                    <a:pt x="783" y="240"/>
                  </a:lnTo>
                  <a:lnTo>
                    <a:pt x="790" y="240"/>
                  </a:lnTo>
                  <a:lnTo>
                    <a:pt x="805" y="240"/>
                  </a:lnTo>
                  <a:lnTo>
                    <a:pt x="813" y="240"/>
                  </a:lnTo>
                  <a:lnTo>
                    <a:pt x="820" y="240"/>
                  </a:lnTo>
                  <a:lnTo>
                    <a:pt x="828" y="240"/>
                  </a:lnTo>
                  <a:lnTo>
                    <a:pt x="842" y="240"/>
                  </a:lnTo>
                  <a:lnTo>
                    <a:pt x="850" y="240"/>
                  </a:lnTo>
                  <a:lnTo>
                    <a:pt x="857" y="240"/>
                  </a:lnTo>
                  <a:lnTo>
                    <a:pt x="865" y="240"/>
                  </a:lnTo>
                  <a:lnTo>
                    <a:pt x="880" y="240"/>
                  </a:lnTo>
                  <a:lnTo>
                    <a:pt x="887" y="240"/>
                  </a:lnTo>
                  <a:lnTo>
                    <a:pt x="895" y="240"/>
                  </a:lnTo>
                  <a:lnTo>
                    <a:pt x="902" y="240"/>
                  </a:lnTo>
                  <a:lnTo>
                    <a:pt x="917" y="240"/>
                  </a:lnTo>
                  <a:lnTo>
                    <a:pt x="925" y="240"/>
                  </a:lnTo>
                  <a:lnTo>
                    <a:pt x="932" y="240"/>
                  </a:lnTo>
                  <a:lnTo>
                    <a:pt x="939" y="240"/>
                  </a:lnTo>
                  <a:lnTo>
                    <a:pt x="947" y="240"/>
                  </a:lnTo>
                  <a:lnTo>
                    <a:pt x="962" y="240"/>
                  </a:lnTo>
                  <a:lnTo>
                    <a:pt x="969" y="240"/>
                  </a:lnTo>
                  <a:lnTo>
                    <a:pt x="977" y="240"/>
                  </a:lnTo>
                  <a:lnTo>
                    <a:pt x="984" y="240"/>
                  </a:lnTo>
                  <a:lnTo>
                    <a:pt x="999" y="240"/>
                  </a:lnTo>
                  <a:lnTo>
                    <a:pt x="1007" y="240"/>
                  </a:lnTo>
                  <a:lnTo>
                    <a:pt x="1014" y="240"/>
                  </a:lnTo>
                  <a:lnTo>
                    <a:pt x="1021" y="240"/>
                  </a:lnTo>
                  <a:lnTo>
                    <a:pt x="1036" y="240"/>
                  </a:lnTo>
                  <a:lnTo>
                    <a:pt x="1044" y="240"/>
                  </a:lnTo>
                  <a:lnTo>
                    <a:pt x="1051" y="240"/>
                  </a:lnTo>
                  <a:lnTo>
                    <a:pt x="1059" y="84"/>
                  </a:lnTo>
                  <a:lnTo>
                    <a:pt x="1074" y="30"/>
                  </a:lnTo>
                  <a:lnTo>
                    <a:pt x="1081" y="24"/>
                  </a:lnTo>
                  <a:lnTo>
                    <a:pt x="1089" y="12"/>
                  </a:lnTo>
                  <a:lnTo>
                    <a:pt x="1096" y="6"/>
                  </a:lnTo>
                  <a:lnTo>
                    <a:pt x="1111" y="6"/>
                  </a:lnTo>
                  <a:lnTo>
                    <a:pt x="1118" y="6"/>
                  </a:lnTo>
                  <a:lnTo>
                    <a:pt x="1126" y="6"/>
                  </a:lnTo>
                  <a:lnTo>
                    <a:pt x="1133" y="6"/>
                  </a:lnTo>
                  <a:lnTo>
                    <a:pt x="1148" y="6"/>
                  </a:lnTo>
                  <a:lnTo>
                    <a:pt x="1156" y="6"/>
                  </a:lnTo>
                  <a:lnTo>
                    <a:pt x="1163" y="6"/>
                  </a:lnTo>
                  <a:lnTo>
                    <a:pt x="1171" y="6"/>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81" name="Freeform 72"/>
            <p:cNvSpPr>
              <a:spLocks/>
            </p:cNvSpPr>
            <p:nvPr/>
          </p:nvSpPr>
          <p:spPr bwMode="auto">
            <a:xfrm>
              <a:off x="1665673" y="2839628"/>
              <a:ext cx="1367361" cy="426113"/>
            </a:xfrm>
            <a:custGeom>
              <a:avLst/>
              <a:gdLst/>
              <a:ahLst/>
              <a:cxnLst>
                <a:cxn ang="0">
                  <a:pos x="22" y="0"/>
                </a:cxn>
                <a:cxn ang="0">
                  <a:pos x="44" y="0"/>
                </a:cxn>
                <a:cxn ang="0">
                  <a:pos x="74" y="6"/>
                </a:cxn>
                <a:cxn ang="0">
                  <a:pos x="104" y="0"/>
                </a:cxn>
                <a:cxn ang="0">
                  <a:pos x="134" y="6"/>
                </a:cxn>
                <a:cxn ang="0">
                  <a:pos x="156" y="6"/>
                </a:cxn>
                <a:cxn ang="0">
                  <a:pos x="186" y="6"/>
                </a:cxn>
                <a:cxn ang="0">
                  <a:pos x="216" y="6"/>
                </a:cxn>
                <a:cxn ang="0">
                  <a:pos x="238" y="6"/>
                </a:cxn>
                <a:cxn ang="0">
                  <a:pos x="268" y="6"/>
                </a:cxn>
                <a:cxn ang="0">
                  <a:pos x="298" y="0"/>
                </a:cxn>
                <a:cxn ang="0">
                  <a:pos x="328" y="6"/>
                </a:cxn>
                <a:cxn ang="0">
                  <a:pos x="350" y="6"/>
                </a:cxn>
                <a:cxn ang="0">
                  <a:pos x="380" y="6"/>
                </a:cxn>
                <a:cxn ang="0">
                  <a:pos x="410" y="0"/>
                </a:cxn>
                <a:cxn ang="0">
                  <a:pos x="440" y="24"/>
                </a:cxn>
                <a:cxn ang="0">
                  <a:pos x="462" y="234"/>
                </a:cxn>
                <a:cxn ang="0">
                  <a:pos x="492" y="234"/>
                </a:cxn>
                <a:cxn ang="0">
                  <a:pos x="522" y="234"/>
                </a:cxn>
                <a:cxn ang="0">
                  <a:pos x="544" y="234"/>
                </a:cxn>
                <a:cxn ang="0">
                  <a:pos x="574" y="234"/>
                </a:cxn>
                <a:cxn ang="0">
                  <a:pos x="604" y="234"/>
                </a:cxn>
                <a:cxn ang="0">
                  <a:pos x="633" y="234"/>
                </a:cxn>
                <a:cxn ang="0">
                  <a:pos x="656" y="234"/>
                </a:cxn>
                <a:cxn ang="0">
                  <a:pos x="686" y="234"/>
                </a:cxn>
                <a:cxn ang="0">
                  <a:pos x="715" y="234"/>
                </a:cxn>
                <a:cxn ang="0">
                  <a:pos x="738" y="234"/>
                </a:cxn>
                <a:cxn ang="0">
                  <a:pos x="768" y="234"/>
                </a:cxn>
                <a:cxn ang="0">
                  <a:pos x="798" y="234"/>
                </a:cxn>
                <a:cxn ang="0">
                  <a:pos x="827" y="234"/>
                </a:cxn>
                <a:cxn ang="0">
                  <a:pos x="850" y="234"/>
                </a:cxn>
                <a:cxn ang="0">
                  <a:pos x="880" y="234"/>
                </a:cxn>
                <a:cxn ang="0">
                  <a:pos x="909" y="234"/>
                </a:cxn>
                <a:cxn ang="0">
                  <a:pos x="932" y="234"/>
                </a:cxn>
                <a:cxn ang="0">
                  <a:pos x="962" y="234"/>
                </a:cxn>
                <a:cxn ang="0">
                  <a:pos x="991" y="234"/>
                </a:cxn>
                <a:cxn ang="0">
                  <a:pos x="1021" y="36"/>
                </a:cxn>
                <a:cxn ang="0">
                  <a:pos x="1044" y="6"/>
                </a:cxn>
                <a:cxn ang="0">
                  <a:pos x="1073" y="0"/>
                </a:cxn>
                <a:cxn ang="0">
                  <a:pos x="1103" y="0"/>
                </a:cxn>
                <a:cxn ang="0">
                  <a:pos x="1133" y="0"/>
                </a:cxn>
                <a:cxn ang="0">
                  <a:pos x="1155" y="0"/>
                </a:cxn>
              </a:cxnLst>
              <a:rect l="0" t="0" r="r" b="b"/>
              <a:pathLst>
                <a:path w="1178" h="234">
                  <a:moveTo>
                    <a:pt x="0" y="0"/>
                  </a:moveTo>
                  <a:lnTo>
                    <a:pt x="7" y="0"/>
                  </a:lnTo>
                  <a:lnTo>
                    <a:pt x="22" y="0"/>
                  </a:lnTo>
                  <a:lnTo>
                    <a:pt x="29" y="0"/>
                  </a:lnTo>
                  <a:lnTo>
                    <a:pt x="37" y="0"/>
                  </a:lnTo>
                  <a:lnTo>
                    <a:pt x="44" y="0"/>
                  </a:lnTo>
                  <a:lnTo>
                    <a:pt x="59" y="0"/>
                  </a:lnTo>
                  <a:lnTo>
                    <a:pt x="67" y="0"/>
                  </a:lnTo>
                  <a:lnTo>
                    <a:pt x="74" y="6"/>
                  </a:lnTo>
                  <a:lnTo>
                    <a:pt x="82" y="6"/>
                  </a:lnTo>
                  <a:lnTo>
                    <a:pt x="97" y="0"/>
                  </a:lnTo>
                  <a:lnTo>
                    <a:pt x="104" y="0"/>
                  </a:lnTo>
                  <a:lnTo>
                    <a:pt x="111" y="0"/>
                  </a:lnTo>
                  <a:lnTo>
                    <a:pt x="119" y="0"/>
                  </a:lnTo>
                  <a:lnTo>
                    <a:pt x="134" y="6"/>
                  </a:lnTo>
                  <a:lnTo>
                    <a:pt x="141" y="0"/>
                  </a:lnTo>
                  <a:lnTo>
                    <a:pt x="149" y="0"/>
                  </a:lnTo>
                  <a:lnTo>
                    <a:pt x="156" y="6"/>
                  </a:lnTo>
                  <a:lnTo>
                    <a:pt x="171" y="6"/>
                  </a:lnTo>
                  <a:lnTo>
                    <a:pt x="179" y="6"/>
                  </a:lnTo>
                  <a:lnTo>
                    <a:pt x="186" y="6"/>
                  </a:lnTo>
                  <a:lnTo>
                    <a:pt x="193" y="6"/>
                  </a:lnTo>
                  <a:lnTo>
                    <a:pt x="208" y="6"/>
                  </a:lnTo>
                  <a:lnTo>
                    <a:pt x="216" y="6"/>
                  </a:lnTo>
                  <a:lnTo>
                    <a:pt x="223" y="6"/>
                  </a:lnTo>
                  <a:lnTo>
                    <a:pt x="231" y="6"/>
                  </a:lnTo>
                  <a:lnTo>
                    <a:pt x="238" y="6"/>
                  </a:lnTo>
                  <a:lnTo>
                    <a:pt x="253" y="6"/>
                  </a:lnTo>
                  <a:lnTo>
                    <a:pt x="261" y="6"/>
                  </a:lnTo>
                  <a:lnTo>
                    <a:pt x="268" y="6"/>
                  </a:lnTo>
                  <a:lnTo>
                    <a:pt x="276" y="0"/>
                  </a:lnTo>
                  <a:lnTo>
                    <a:pt x="290" y="0"/>
                  </a:lnTo>
                  <a:lnTo>
                    <a:pt x="298" y="0"/>
                  </a:lnTo>
                  <a:lnTo>
                    <a:pt x="305" y="6"/>
                  </a:lnTo>
                  <a:lnTo>
                    <a:pt x="313" y="6"/>
                  </a:lnTo>
                  <a:lnTo>
                    <a:pt x="328" y="6"/>
                  </a:lnTo>
                  <a:lnTo>
                    <a:pt x="335" y="6"/>
                  </a:lnTo>
                  <a:lnTo>
                    <a:pt x="343" y="6"/>
                  </a:lnTo>
                  <a:lnTo>
                    <a:pt x="350" y="6"/>
                  </a:lnTo>
                  <a:lnTo>
                    <a:pt x="365" y="6"/>
                  </a:lnTo>
                  <a:lnTo>
                    <a:pt x="372" y="6"/>
                  </a:lnTo>
                  <a:lnTo>
                    <a:pt x="380" y="6"/>
                  </a:lnTo>
                  <a:lnTo>
                    <a:pt x="387" y="0"/>
                  </a:lnTo>
                  <a:lnTo>
                    <a:pt x="402" y="0"/>
                  </a:lnTo>
                  <a:lnTo>
                    <a:pt x="410" y="0"/>
                  </a:lnTo>
                  <a:lnTo>
                    <a:pt x="417" y="0"/>
                  </a:lnTo>
                  <a:lnTo>
                    <a:pt x="425" y="6"/>
                  </a:lnTo>
                  <a:lnTo>
                    <a:pt x="440" y="24"/>
                  </a:lnTo>
                  <a:lnTo>
                    <a:pt x="447" y="42"/>
                  </a:lnTo>
                  <a:lnTo>
                    <a:pt x="454" y="66"/>
                  </a:lnTo>
                  <a:lnTo>
                    <a:pt x="462" y="234"/>
                  </a:lnTo>
                  <a:lnTo>
                    <a:pt x="469" y="234"/>
                  </a:lnTo>
                  <a:lnTo>
                    <a:pt x="484" y="234"/>
                  </a:lnTo>
                  <a:lnTo>
                    <a:pt x="492" y="234"/>
                  </a:lnTo>
                  <a:lnTo>
                    <a:pt x="499" y="234"/>
                  </a:lnTo>
                  <a:lnTo>
                    <a:pt x="507" y="234"/>
                  </a:lnTo>
                  <a:lnTo>
                    <a:pt x="522" y="234"/>
                  </a:lnTo>
                  <a:lnTo>
                    <a:pt x="529" y="234"/>
                  </a:lnTo>
                  <a:lnTo>
                    <a:pt x="537" y="234"/>
                  </a:lnTo>
                  <a:lnTo>
                    <a:pt x="544" y="234"/>
                  </a:lnTo>
                  <a:lnTo>
                    <a:pt x="559" y="234"/>
                  </a:lnTo>
                  <a:lnTo>
                    <a:pt x="566" y="234"/>
                  </a:lnTo>
                  <a:lnTo>
                    <a:pt x="574" y="234"/>
                  </a:lnTo>
                  <a:lnTo>
                    <a:pt x="581" y="234"/>
                  </a:lnTo>
                  <a:lnTo>
                    <a:pt x="596" y="234"/>
                  </a:lnTo>
                  <a:lnTo>
                    <a:pt x="604" y="234"/>
                  </a:lnTo>
                  <a:lnTo>
                    <a:pt x="611" y="234"/>
                  </a:lnTo>
                  <a:lnTo>
                    <a:pt x="619" y="234"/>
                  </a:lnTo>
                  <a:lnTo>
                    <a:pt x="633" y="234"/>
                  </a:lnTo>
                  <a:lnTo>
                    <a:pt x="641" y="234"/>
                  </a:lnTo>
                  <a:lnTo>
                    <a:pt x="648" y="234"/>
                  </a:lnTo>
                  <a:lnTo>
                    <a:pt x="656" y="234"/>
                  </a:lnTo>
                  <a:lnTo>
                    <a:pt x="671" y="234"/>
                  </a:lnTo>
                  <a:lnTo>
                    <a:pt x="678" y="234"/>
                  </a:lnTo>
                  <a:lnTo>
                    <a:pt x="686" y="234"/>
                  </a:lnTo>
                  <a:lnTo>
                    <a:pt x="693" y="234"/>
                  </a:lnTo>
                  <a:lnTo>
                    <a:pt x="701" y="234"/>
                  </a:lnTo>
                  <a:lnTo>
                    <a:pt x="715" y="234"/>
                  </a:lnTo>
                  <a:lnTo>
                    <a:pt x="723" y="234"/>
                  </a:lnTo>
                  <a:lnTo>
                    <a:pt x="730" y="234"/>
                  </a:lnTo>
                  <a:lnTo>
                    <a:pt x="738" y="234"/>
                  </a:lnTo>
                  <a:lnTo>
                    <a:pt x="753" y="234"/>
                  </a:lnTo>
                  <a:lnTo>
                    <a:pt x="760" y="234"/>
                  </a:lnTo>
                  <a:lnTo>
                    <a:pt x="768" y="234"/>
                  </a:lnTo>
                  <a:lnTo>
                    <a:pt x="775" y="234"/>
                  </a:lnTo>
                  <a:lnTo>
                    <a:pt x="790" y="234"/>
                  </a:lnTo>
                  <a:lnTo>
                    <a:pt x="798" y="234"/>
                  </a:lnTo>
                  <a:lnTo>
                    <a:pt x="805" y="234"/>
                  </a:lnTo>
                  <a:lnTo>
                    <a:pt x="812" y="234"/>
                  </a:lnTo>
                  <a:lnTo>
                    <a:pt x="827" y="234"/>
                  </a:lnTo>
                  <a:lnTo>
                    <a:pt x="835" y="234"/>
                  </a:lnTo>
                  <a:lnTo>
                    <a:pt x="842" y="234"/>
                  </a:lnTo>
                  <a:lnTo>
                    <a:pt x="850" y="234"/>
                  </a:lnTo>
                  <a:lnTo>
                    <a:pt x="865" y="234"/>
                  </a:lnTo>
                  <a:lnTo>
                    <a:pt x="872" y="234"/>
                  </a:lnTo>
                  <a:lnTo>
                    <a:pt x="880" y="234"/>
                  </a:lnTo>
                  <a:lnTo>
                    <a:pt x="887" y="234"/>
                  </a:lnTo>
                  <a:lnTo>
                    <a:pt x="902" y="234"/>
                  </a:lnTo>
                  <a:lnTo>
                    <a:pt x="909" y="234"/>
                  </a:lnTo>
                  <a:lnTo>
                    <a:pt x="917" y="234"/>
                  </a:lnTo>
                  <a:lnTo>
                    <a:pt x="924" y="234"/>
                  </a:lnTo>
                  <a:lnTo>
                    <a:pt x="932" y="234"/>
                  </a:lnTo>
                  <a:lnTo>
                    <a:pt x="947" y="234"/>
                  </a:lnTo>
                  <a:lnTo>
                    <a:pt x="954" y="234"/>
                  </a:lnTo>
                  <a:lnTo>
                    <a:pt x="962" y="234"/>
                  </a:lnTo>
                  <a:lnTo>
                    <a:pt x="969" y="234"/>
                  </a:lnTo>
                  <a:lnTo>
                    <a:pt x="984" y="234"/>
                  </a:lnTo>
                  <a:lnTo>
                    <a:pt x="991" y="234"/>
                  </a:lnTo>
                  <a:lnTo>
                    <a:pt x="999" y="234"/>
                  </a:lnTo>
                  <a:lnTo>
                    <a:pt x="1006" y="66"/>
                  </a:lnTo>
                  <a:lnTo>
                    <a:pt x="1021" y="36"/>
                  </a:lnTo>
                  <a:lnTo>
                    <a:pt x="1029" y="24"/>
                  </a:lnTo>
                  <a:lnTo>
                    <a:pt x="1036" y="12"/>
                  </a:lnTo>
                  <a:lnTo>
                    <a:pt x="1044" y="6"/>
                  </a:lnTo>
                  <a:lnTo>
                    <a:pt x="1059" y="0"/>
                  </a:lnTo>
                  <a:lnTo>
                    <a:pt x="1066" y="0"/>
                  </a:lnTo>
                  <a:lnTo>
                    <a:pt x="1073" y="0"/>
                  </a:lnTo>
                  <a:lnTo>
                    <a:pt x="1081" y="6"/>
                  </a:lnTo>
                  <a:lnTo>
                    <a:pt x="1096" y="0"/>
                  </a:lnTo>
                  <a:lnTo>
                    <a:pt x="1103" y="0"/>
                  </a:lnTo>
                  <a:lnTo>
                    <a:pt x="1111" y="0"/>
                  </a:lnTo>
                  <a:lnTo>
                    <a:pt x="1118" y="0"/>
                  </a:lnTo>
                  <a:lnTo>
                    <a:pt x="1133" y="0"/>
                  </a:lnTo>
                  <a:lnTo>
                    <a:pt x="1141" y="0"/>
                  </a:lnTo>
                  <a:lnTo>
                    <a:pt x="1148" y="0"/>
                  </a:lnTo>
                  <a:lnTo>
                    <a:pt x="1155" y="0"/>
                  </a:lnTo>
                  <a:lnTo>
                    <a:pt x="1163" y="6"/>
                  </a:lnTo>
                  <a:lnTo>
                    <a:pt x="1178" y="6"/>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82" name="Freeform 73"/>
            <p:cNvSpPr>
              <a:spLocks/>
            </p:cNvSpPr>
            <p:nvPr/>
          </p:nvSpPr>
          <p:spPr bwMode="auto">
            <a:xfrm>
              <a:off x="3033034" y="2848369"/>
              <a:ext cx="1021458" cy="426113"/>
            </a:xfrm>
            <a:custGeom>
              <a:avLst/>
              <a:gdLst/>
              <a:ahLst/>
              <a:cxnLst>
                <a:cxn ang="0">
                  <a:pos x="7" y="6"/>
                </a:cxn>
                <a:cxn ang="0">
                  <a:pos x="22" y="0"/>
                </a:cxn>
                <a:cxn ang="0">
                  <a:pos x="45" y="6"/>
                </a:cxn>
                <a:cxn ang="0">
                  <a:pos x="59" y="6"/>
                </a:cxn>
                <a:cxn ang="0">
                  <a:pos x="82" y="0"/>
                </a:cxn>
                <a:cxn ang="0">
                  <a:pos x="97" y="0"/>
                </a:cxn>
                <a:cxn ang="0">
                  <a:pos x="119" y="6"/>
                </a:cxn>
                <a:cxn ang="0">
                  <a:pos x="134" y="0"/>
                </a:cxn>
                <a:cxn ang="0">
                  <a:pos x="156" y="6"/>
                </a:cxn>
                <a:cxn ang="0">
                  <a:pos x="171" y="6"/>
                </a:cxn>
                <a:cxn ang="0">
                  <a:pos x="194" y="6"/>
                </a:cxn>
                <a:cxn ang="0">
                  <a:pos x="209" y="6"/>
                </a:cxn>
                <a:cxn ang="0">
                  <a:pos x="231" y="6"/>
                </a:cxn>
                <a:cxn ang="0">
                  <a:pos x="246" y="6"/>
                </a:cxn>
                <a:cxn ang="0">
                  <a:pos x="268" y="0"/>
                </a:cxn>
                <a:cxn ang="0">
                  <a:pos x="283" y="6"/>
                </a:cxn>
                <a:cxn ang="0">
                  <a:pos x="306" y="6"/>
                </a:cxn>
                <a:cxn ang="0">
                  <a:pos x="320" y="6"/>
                </a:cxn>
                <a:cxn ang="0">
                  <a:pos x="343" y="6"/>
                </a:cxn>
                <a:cxn ang="0">
                  <a:pos x="358" y="6"/>
                </a:cxn>
                <a:cxn ang="0">
                  <a:pos x="380" y="0"/>
                </a:cxn>
                <a:cxn ang="0">
                  <a:pos x="395" y="0"/>
                </a:cxn>
                <a:cxn ang="0">
                  <a:pos x="417" y="6"/>
                </a:cxn>
                <a:cxn ang="0">
                  <a:pos x="432" y="6"/>
                </a:cxn>
                <a:cxn ang="0">
                  <a:pos x="447" y="6"/>
                </a:cxn>
                <a:cxn ang="0">
                  <a:pos x="470" y="6"/>
                </a:cxn>
                <a:cxn ang="0">
                  <a:pos x="485" y="6"/>
                </a:cxn>
                <a:cxn ang="0">
                  <a:pos x="507" y="6"/>
                </a:cxn>
                <a:cxn ang="0">
                  <a:pos x="522" y="6"/>
                </a:cxn>
                <a:cxn ang="0">
                  <a:pos x="544" y="6"/>
                </a:cxn>
                <a:cxn ang="0">
                  <a:pos x="559" y="42"/>
                </a:cxn>
                <a:cxn ang="0">
                  <a:pos x="581" y="234"/>
                </a:cxn>
                <a:cxn ang="0">
                  <a:pos x="596" y="234"/>
                </a:cxn>
                <a:cxn ang="0">
                  <a:pos x="619" y="234"/>
                </a:cxn>
                <a:cxn ang="0">
                  <a:pos x="634" y="234"/>
                </a:cxn>
                <a:cxn ang="0">
                  <a:pos x="656" y="234"/>
                </a:cxn>
                <a:cxn ang="0">
                  <a:pos x="671" y="234"/>
                </a:cxn>
                <a:cxn ang="0">
                  <a:pos x="693" y="234"/>
                </a:cxn>
                <a:cxn ang="0">
                  <a:pos x="708" y="234"/>
                </a:cxn>
                <a:cxn ang="0">
                  <a:pos x="731" y="234"/>
                </a:cxn>
                <a:cxn ang="0">
                  <a:pos x="746" y="234"/>
                </a:cxn>
                <a:cxn ang="0">
                  <a:pos x="768" y="234"/>
                </a:cxn>
                <a:cxn ang="0">
                  <a:pos x="783" y="234"/>
                </a:cxn>
                <a:cxn ang="0">
                  <a:pos x="805" y="234"/>
                </a:cxn>
                <a:cxn ang="0">
                  <a:pos x="820" y="234"/>
                </a:cxn>
                <a:cxn ang="0">
                  <a:pos x="842" y="234"/>
                </a:cxn>
                <a:cxn ang="0">
                  <a:pos x="857" y="234"/>
                </a:cxn>
                <a:cxn ang="0">
                  <a:pos x="880" y="234"/>
                </a:cxn>
              </a:cxnLst>
              <a:rect l="0" t="0" r="r" b="b"/>
              <a:pathLst>
                <a:path w="880" h="234">
                  <a:moveTo>
                    <a:pt x="0" y="6"/>
                  </a:moveTo>
                  <a:lnTo>
                    <a:pt x="7" y="6"/>
                  </a:lnTo>
                  <a:lnTo>
                    <a:pt x="15" y="0"/>
                  </a:lnTo>
                  <a:lnTo>
                    <a:pt x="22" y="0"/>
                  </a:lnTo>
                  <a:lnTo>
                    <a:pt x="37" y="0"/>
                  </a:lnTo>
                  <a:lnTo>
                    <a:pt x="45" y="6"/>
                  </a:lnTo>
                  <a:lnTo>
                    <a:pt x="52" y="0"/>
                  </a:lnTo>
                  <a:lnTo>
                    <a:pt x="59" y="6"/>
                  </a:lnTo>
                  <a:lnTo>
                    <a:pt x="74" y="6"/>
                  </a:lnTo>
                  <a:lnTo>
                    <a:pt x="82" y="0"/>
                  </a:lnTo>
                  <a:lnTo>
                    <a:pt x="89" y="0"/>
                  </a:lnTo>
                  <a:lnTo>
                    <a:pt x="97" y="0"/>
                  </a:lnTo>
                  <a:lnTo>
                    <a:pt x="112" y="0"/>
                  </a:lnTo>
                  <a:lnTo>
                    <a:pt x="119" y="6"/>
                  </a:lnTo>
                  <a:lnTo>
                    <a:pt x="127" y="6"/>
                  </a:lnTo>
                  <a:lnTo>
                    <a:pt x="134" y="0"/>
                  </a:lnTo>
                  <a:lnTo>
                    <a:pt x="149" y="0"/>
                  </a:lnTo>
                  <a:lnTo>
                    <a:pt x="156" y="6"/>
                  </a:lnTo>
                  <a:lnTo>
                    <a:pt x="164" y="6"/>
                  </a:lnTo>
                  <a:lnTo>
                    <a:pt x="171" y="6"/>
                  </a:lnTo>
                  <a:lnTo>
                    <a:pt x="186" y="6"/>
                  </a:lnTo>
                  <a:lnTo>
                    <a:pt x="194" y="6"/>
                  </a:lnTo>
                  <a:lnTo>
                    <a:pt x="201" y="6"/>
                  </a:lnTo>
                  <a:lnTo>
                    <a:pt x="209" y="6"/>
                  </a:lnTo>
                  <a:lnTo>
                    <a:pt x="216" y="6"/>
                  </a:lnTo>
                  <a:lnTo>
                    <a:pt x="231" y="6"/>
                  </a:lnTo>
                  <a:lnTo>
                    <a:pt x="238" y="6"/>
                  </a:lnTo>
                  <a:lnTo>
                    <a:pt x="246" y="6"/>
                  </a:lnTo>
                  <a:lnTo>
                    <a:pt x="253" y="6"/>
                  </a:lnTo>
                  <a:lnTo>
                    <a:pt x="268" y="0"/>
                  </a:lnTo>
                  <a:lnTo>
                    <a:pt x="276" y="0"/>
                  </a:lnTo>
                  <a:lnTo>
                    <a:pt x="283" y="6"/>
                  </a:lnTo>
                  <a:lnTo>
                    <a:pt x="291" y="6"/>
                  </a:lnTo>
                  <a:lnTo>
                    <a:pt x="306" y="6"/>
                  </a:lnTo>
                  <a:lnTo>
                    <a:pt x="313" y="6"/>
                  </a:lnTo>
                  <a:lnTo>
                    <a:pt x="320" y="6"/>
                  </a:lnTo>
                  <a:lnTo>
                    <a:pt x="328" y="6"/>
                  </a:lnTo>
                  <a:lnTo>
                    <a:pt x="343" y="6"/>
                  </a:lnTo>
                  <a:lnTo>
                    <a:pt x="350" y="6"/>
                  </a:lnTo>
                  <a:lnTo>
                    <a:pt x="358" y="6"/>
                  </a:lnTo>
                  <a:lnTo>
                    <a:pt x="365" y="6"/>
                  </a:lnTo>
                  <a:lnTo>
                    <a:pt x="380" y="0"/>
                  </a:lnTo>
                  <a:lnTo>
                    <a:pt x="388" y="0"/>
                  </a:lnTo>
                  <a:lnTo>
                    <a:pt x="395" y="0"/>
                  </a:lnTo>
                  <a:lnTo>
                    <a:pt x="403" y="0"/>
                  </a:lnTo>
                  <a:lnTo>
                    <a:pt x="417" y="6"/>
                  </a:lnTo>
                  <a:lnTo>
                    <a:pt x="425" y="6"/>
                  </a:lnTo>
                  <a:lnTo>
                    <a:pt x="432" y="6"/>
                  </a:lnTo>
                  <a:lnTo>
                    <a:pt x="440" y="6"/>
                  </a:lnTo>
                  <a:lnTo>
                    <a:pt x="447" y="6"/>
                  </a:lnTo>
                  <a:lnTo>
                    <a:pt x="462" y="6"/>
                  </a:lnTo>
                  <a:lnTo>
                    <a:pt x="470" y="6"/>
                  </a:lnTo>
                  <a:lnTo>
                    <a:pt x="477" y="6"/>
                  </a:lnTo>
                  <a:lnTo>
                    <a:pt x="485" y="6"/>
                  </a:lnTo>
                  <a:lnTo>
                    <a:pt x="499" y="6"/>
                  </a:lnTo>
                  <a:lnTo>
                    <a:pt x="507" y="6"/>
                  </a:lnTo>
                  <a:lnTo>
                    <a:pt x="514" y="6"/>
                  </a:lnTo>
                  <a:lnTo>
                    <a:pt x="522" y="6"/>
                  </a:lnTo>
                  <a:lnTo>
                    <a:pt x="537" y="6"/>
                  </a:lnTo>
                  <a:lnTo>
                    <a:pt x="544" y="6"/>
                  </a:lnTo>
                  <a:lnTo>
                    <a:pt x="552" y="24"/>
                  </a:lnTo>
                  <a:lnTo>
                    <a:pt x="559" y="42"/>
                  </a:lnTo>
                  <a:lnTo>
                    <a:pt x="574" y="66"/>
                  </a:lnTo>
                  <a:lnTo>
                    <a:pt x="581" y="234"/>
                  </a:lnTo>
                  <a:lnTo>
                    <a:pt x="589" y="234"/>
                  </a:lnTo>
                  <a:lnTo>
                    <a:pt x="596" y="234"/>
                  </a:lnTo>
                  <a:lnTo>
                    <a:pt x="611" y="234"/>
                  </a:lnTo>
                  <a:lnTo>
                    <a:pt x="619" y="234"/>
                  </a:lnTo>
                  <a:lnTo>
                    <a:pt x="626" y="234"/>
                  </a:lnTo>
                  <a:lnTo>
                    <a:pt x="634" y="234"/>
                  </a:lnTo>
                  <a:lnTo>
                    <a:pt x="649" y="234"/>
                  </a:lnTo>
                  <a:lnTo>
                    <a:pt x="656" y="234"/>
                  </a:lnTo>
                  <a:lnTo>
                    <a:pt x="664" y="234"/>
                  </a:lnTo>
                  <a:lnTo>
                    <a:pt x="671" y="234"/>
                  </a:lnTo>
                  <a:lnTo>
                    <a:pt x="678" y="234"/>
                  </a:lnTo>
                  <a:lnTo>
                    <a:pt x="693" y="234"/>
                  </a:lnTo>
                  <a:lnTo>
                    <a:pt x="701" y="234"/>
                  </a:lnTo>
                  <a:lnTo>
                    <a:pt x="708" y="234"/>
                  </a:lnTo>
                  <a:lnTo>
                    <a:pt x="716" y="234"/>
                  </a:lnTo>
                  <a:lnTo>
                    <a:pt x="731" y="234"/>
                  </a:lnTo>
                  <a:lnTo>
                    <a:pt x="738" y="234"/>
                  </a:lnTo>
                  <a:lnTo>
                    <a:pt x="746" y="234"/>
                  </a:lnTo>
                  <a:lnTo>
                    <a:pt x="753" y="234"/>
                  </a:lnTo>
                  <a:lnTo>
                    <a:pt x="768" y="234"/>
                  </a:lnTo>
                  <a:lnTo>
                    <a:pt x="775" y="234"/>
                  </a:lnTo>
                  <a:lnTo>
                    <a:pt x="783" y="234"/>
                  </a:lnTo>
                  <a:lnTo>
                    <a:pt x="790" y="234"/>
                  </a:lnTo>
                  <a:lnTo>
                    <a:pt x="805" y="234"/>
                  </a:lnTo>
                  <a:lnTo>
                    <a:pt x="813" y="234"/>
                  </a:lnTo>
                  <a:lnTo>
                    <a:pt x="820" y="234"/>
                  </a:lnTo>
                  <a:lnTo>
                    <a:pt x="828" y="234"/>
                  </a:lnTo>
                  <a:lnTo>
                    <a:pt x="842" y="234"/>
                  </a:lnTo>
                  <a:lnTo>
                    <a:pt x="850" y="234"/>
                  </a:lnTo>
                  <a:lnTo>
                    <a:pt x="857" y="234"/>
                  </a:lnTo>
                  <a:lnTo>
                    <a:pt x="865" y="234"/>
                  </a:lnTo>
                  <a:lnTo>
                    <a:pt x="880" y="234"/>
                  </a:lnTo>
                </a:path>
              </a:pathLst>
            </a:custGeom>
            <a:noFill/>
            <a:ln w="2159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83" name="Line 41"/>
            <p:cNvSpPr>
              <a:spLocks noChangeShapeType="1"/>
            </p:cNvSpPr>
            <p:nvPr/>
          </p:nvSpPr>
          <p:spPr bwMode="auto">
            <a:xfrm flipH="1">
              <a:off x="4023151" y="1657801"/>
              <a:ext cx="44108" cy="1822"/>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86" name="Freeform 95"/>
            <p:cNvSpPr>
              <a:spLocks/>
            </p:cNvSpPr>
            <p:nvPr/>
          </p:nvSpPr>
          <p:spPr bwMode="auto">
            <a:xfrm>
              <a:off x="306437" y="1004063"/>
              <a:ext cx="1359235" cy="65556"/>
            </a:xfrm>
            <a:custGeom>
              <a:avLst/>
              <a:gdLst/>
              <a:ahLst/>
              <a:cxnLst>
                <a:cxn ang="0">
                  <a:pos x="15" y="36"/>
                </a:cxn>
                <a:cxn ang="0">
                  <a:pos x="45" y="36"/>
                </a:cxn>
                <a:cxn ang="0">
                  <a:pos x="74" y="36"/>
                </a:cxn>
                <a:cxn ang="0">
                  <a:pos x="97" y="36"/>
                </a:cxn>
                <a:cxn ang="0">
                  <a:pos x="127" y="36"/>
                </a:cxn>
                <a:cxn ang="0">
                  <a:pos x="156" y="30"/>
                </a:cxn>
                <a:cxn ang="0">
                  <a:pos x="186" y="36"/>
                </a:cxn>
                <a:cxn ang="0">
                  <a:pos x="209" y="36"/>
                </a:cxn>
                <a:cxn ang="0">
                  <a:pos x="238" y="30"/>
                </a:cxn>
                <a:cxn ang="0">
                  <a:pos x="268" y="36"/>
                </a:cxn>
                <a:cxn ang="0">
                  <a:pos x="291" y="6"/>
                </a:cxn>
                <a:cxn ang="0">
                  <a:pos x="320" y="6"/>
                </a:cxn>
                <a:cxn ang="0">
                  <a:pos x="350" y="12"/>
                </a:cxn>
                <a:cxn ang="0">
                  <a:pos x="380" y="12"/>
                </a:cxn>
                <a:cxn ang="0">
                  <a:pos x="403" y="12"/>
                </a:cxn>
                <a:cxn ang="0">
                  <a:pos x="432" y="12"/>
                </a:cxn>
                <a:cxn ang="0">
                  <a:pos x="462" y="6"/>
                </a:cxn>
                <a:cxn ang="0">
                  <a:pos x="485" y="12"/>
                </a:cxn>
                <a:cxn ang="0">
                  <a:pos x="514" y="6"/>
                </a:cxn>
                <a:cxn ang="0">
                  <a:pos x="544" y="0"/>
                </a:cxn>
                <a:cxn ang="0">
                  <a:pos x="574" y="6"/>
                </a:cxn>
                <a:cxn ang="0">
                  <a:pos x="596" y="0"/>
                </a:cxn>
                <a:cxn ang="0">
                  <a:pos x="626" y="0"/>
                </a:cxn>
                <a:cxn ang="0">
                  <a:pos x="656" y="24"/>
                </a:cxn>
                <a:cxn ang="0">
                  <a:pos x="686" y="36"/>
                </a:cxn>
                <a:cxn ang="0">
                  <a:pos x="708" y="30"/>
                </a:cxn>
                <a:cxn ang="0">
                  <a:pos x="738" y="36"/>
                </a:cxn>
                <a:cxn ang="0">
                  <a:pos x="768" y="30"/>
                </a:cxn>
                <a:cxn ang="0">
                  <a:pos x="790" y="30"/>
                </a:cxn>
                <a:cxn ang="0">
                  <a:pos x="820" y="30"/>
                </a:cxn>
                <a:cxn ang="0">
                  <a:pos x="850" y="36"/>
                </a:cxn>
                <a:cxn ang="0">
                  <a:pos x="880" y="36"/>
                </a:cxn>
                <a:cxn ang="0">
                  <a:pos x="902" y="36"/>
                </a:cxn>
                <a:cxn ang="0">
                  <a:pos x="932" y="36"/>
                </a:cxn>
                <a:cxn ang="0">
                  <a:pos x="962" y="36"/>
                </a:cxn>
                <a:cxn ang="0">
                  <a:pos x="984" y="36"/>
                </a:cxn>
                <a:cxn ang="0">
                  <a:pos x="1014" y="12"/>
                </a:cxn>
                <a:cxn ang="0">
                  <a:pos x="1044" y="6"/>
                </a:cxn>
                <a:cxn ang="0">
                  <a:pos x="1074" y="12"/>
                </a:cxn>
                <a:cxn ang="0">
                  <a:pos x="1096" y="6"/>
                </a:cxn>
                <a:cxn ang="0">
                  <a:pos x="1126" y="6"/>
                </a:cxn>
                <a:cxn ang="0">
                  <a:pos x="1156" y="6"/>
                </a:cxn>
              </a:cxnLst>
              <a:rect l="0" t="0" r="r" b="b"/>
              <a:pathLst>
                <a:path w="1171" h="36">
                  <a:moveTo>
                    <a:pt x="0" y="36"/>
                  </a:moveTo>
                  <a:lnTo>
                    <a:pt x="7" y="36"/>
                  </a:lnTo>
                  <a:lnTo>
                    <a:pt x="15" y="36"/>
                  </a:lnTo>
                  <a:lnTo>
                    <a:pt x="22" y="36"/>
                  </a:lnTo>
                  <a:lnTo>
                    <a:pt x="37" y="36"/>
                  </a:lnTo>
                  <a:lnTo>
                    <a:pt x="45" y="36"/>
                  </a:lnTo>
                  <a:lnTo>
                    <a:pt x="52" y="36"/>
                  </a:lnTo>
                  <a:lnTo>
                    <a:pt x="59" y="36"/>
                  </a:lnTo>
                  <a:lnTo>
                    <a:pt x="74" y="36"/>
                  </a:lnTo>
                  <a:lnTo>
                    <a:pt x="82" y="36"/>
                  </a:lnTo>
                  <a:lnTo>
                    <a:pt x="89" y="36"/>
                  </a:lnTo>
                  <a:lnTo>
                    <a:pt x="97" y="36"/>
                  </a:lnTo>
                  <a:lnTo>
                    <a:pt x="112" y="36"/>
                  </a:lnTo>
                  <a:lnTo>
                    <a:pt x="119" y="36"/>
                  </a:lnTo>
                  <a:lnTo>
                    <a:pt x="127" y="36"/>
                  </a:lnTo>
                  <a:lnTo>
                    <a:pt x="134" y="36"/>
                  </a:lnTo>
                  <a:lnTo>
                    <a:pt x="149" y="36"/>
                  </a:lnTo>
                  <a:lnTo>
                    <a:pt x="156" y="30"/>
                  </a:lnTo>
                  <a:lnTo>
                    <a:pt x="164" y="36"/>
                  </a:lnTo>
                  <a:lnTo>
                    <a:pt x="171" y="36"/>
                  </a:lnTo>
                  <a:lnTo>
                    <a:pt x="186" y="36"/>
                  </a:lnTo>
                  <a:lnTo>
                    <a:pt x="194" y="30"/>
                  </a:lnTo>
                  <a:lnTo>
                    <a:pt x="201" y="36"/>
                  </a:lnTo>
                  <a:lnTo>
                    <a:pt x="209" y="36"/>
                  </a:lnTo>
                  <a:lnTo>
                    <a:pt x="224" y="30"/>
                  </a:lnTo>
                  <a:lnTo>
                    <a:pt x="231" y="30"/>
                  </a:lnTo>
                  <a:lnTo>
                    <a:pt x="238" y="30"/>
                  </a:lnTo>
                  <a:lnTo>
                    <a:pt x="246" y="36"/>
                  </a:lnTo>
                  <a:lnTo>
                    <a:pt x="253" y="30"/>
                  </a:lnTo>
                  <a:lnTo>
                    <a:pt x="268" y="36"/>
                  </a:lnTo>
                  <a:lnTo>
                    <a:pt x="276" y="12"/>
                  </a:lnTo>
                  <a:lnTo>
                    <a:pt x="283" y="6"/>
                  </a:lnTo>
                  <a:lnTo>
                    <a:pt x="291" y="6"/>
                  </a:lnTo>
                  <a:lnTo>
                    <a:pt x="306" y="6"/>
                  </a:lnTo>
                  <a:lnTo>
                    <a:pt x="313" y="12"/>
                  </a:lnTo>
                  <a:lnTo>
                    <a:pt x="320" y="6"/>
                  </a:lnTo>
                  <a:lnTo>
                    <a:pt x="328" y="12"/>
                  </a:lnTo>
                  <a:lnTo>
                    <a:pt x="343" y="12"/>
                  </a:lnTo>
                  <a:lnTo>
                    <a:pt x="350" y="12"/>
                  </a:lnTo>
                  <a:lnTo>
                    <a:pt x="358" y="12"/>
                  </a:lnTo>
                  <a:lnTo>
                    <a:pt x="365" y="12"/>
                  </a:lnTo>
                  <a:lnTo>
                    <a:pt x="380" y="12"/>
                  </a:lnTo>
                  <a:lnTo>
                    <a:pt x="388" y="12"/>
                  </a:lnTo>
                  <a:lnTo>
                    <a:pt x="395" y="12"/>
                  </a:lnTo>
                  <a:lnTo>
                    <a:pt x="403" y="12"/>
                  </a:lnTo>
                  <a:lnTo>
                    <a:pt x="417" y="6"/>
                  </a:lnTo>
                  <a:lnTo>
                    <a:pt x="425" y="12"/>
                  </a:lnTo>
                  <a:lnTo>
                    <a:pt x="432" y="12"/>
                  </a:lnTo>
                  <a:lnTo>
                    <a:pt x="440" y="6"/>
                  </a:lnTo>
                  <a:lnTo>
                    <a:pt x="455" y="6"/>
                  </a:lnTo>
                  <a:lnTo>
                    <a:pt x="462" y="6"/>
                  </a:lnTo>
                  <a:lnTo>
                    <a:pt x="470" y="6"/>
                  </a:lnTo>
                  <a:lnTo>
                    <a:pt x="477" y="6"/>
                  </a:lnTo>
                  <a:lnTo>
                    <a:pt x="485" y="12"/>
                  </a:lnTo>
                  <a:lnTo>
                    <a:pt x="499" y="12"/>
                  </a:lnTo>
                  <a:lnTo>
                    <a:pt x="507" y="6"/>
                  </a:lnTo>
                  <a:lnTo>
                    <a:pt x="514" y="6"/>
                  </a:lnTo>
                  <a:lnTo>
                    <a:pt x="522" y="6"/>
                  </a:lnTo>
                  <a:lnTo>
                    <a:pt x="537" y="6"/>
                  </a:lnTo>
                  <a:lnTo>
                    <a:pt x="544" y="0"/>
                  </a:lnTo>
                  <a:lnTo>
                    <a:pt x="552" y="6"/>
                  </a:lnTo>
                  <a:lnTo>
                    <a:pt x="559" y="12"/>
                  </a:lnTo>
                  <a:lnTo>
                    <a:pt x="574" y="6"/>
                  </a:lnTo>
                  <a:lnTo>
                    <a:pt x="581" y="0"/>
                  </a:lnTo>
                  <a:lnTo>
                    <a:pt x="589" y="6"/>
                  </a:lnTo>
                  <a:lnTo>
                    <a:pt x="596" y="0"/>
                  </a:lnTo>
                  <a:lnTo>
                    <a:pt x="611" y="0"/>
                  </a:lnTo>
                  <a:lnTo>
                    <a:pt x="619" y="0"/>
                  </a:lnTo>
                  <a:lnTo>
                    <a:pt x="626" y="0"/>
                  </a:lnTo>
                  <a:lnTo>
                    <a:pt x="634" y="0"/>
                  </a:lnTo>
                  <a:lnTo>
                    <a:pt x="649" y="24"/>
                  </a:lnTo>
                  <a:lnTo>
                    <a:pt x="656" y="24"/>
                  </a:lnTo>
                  <a:lnTo>
                    <a:pt x="664" y="36"/>
                  </a:lnTo>
                  <a:lnTo>
                    <a:pt x="671" y="36"/>
                  </a:lnTo>
                  <a:lnTo>
                    <a:pt x="686" y="36"/>
                  </a:lnTo>
                  <a:lnTo>
                    <a:pt x="693" y="36"/>
                  </a:lnTo>
                  <a:lnTo>
                    <a:pt x="701" y="30"/>
                  </a:lnTo>
                  <a:lnTo>
                    <a:pt x="708" y="30"/>
                  </a:lnTo>
                  <a:lnTo>
                    <a:pt x="716" y="36"/>
                  </a:lnTo>
                  <a:lnTo>
                    <a:pt x="731" y="30"/>
                  </a:lnTo>
                  <a:lnTo>
                    <a:pt x="738" y="36"/>
                  </a:lnTo>
                  <a:lnTo>
                    <a:pt x="746" y="36"/>
                  </a:lnTo>
                  <a:lnTo>
                    <a:pt x="753" y="36"/>
                  </a:lnTo>
                  <a:lnTo>
                    <a:pt x="768" y="30"/>
                  </a:lnTo>
                  <a:lnTo>
                    <a:pt x="775" y="36"/>
                  </a:lnTo>
                  <a:lnTo>
                    <a:pt x="783" y="30"/>
                  </a:lnTo>
                  <a:lnTo>
                    <a:pt x="790" y="30"/>
                  </a:lnTo>
                  <a:lnTo>
                    <a:pt x="805" y="30"/>
                  </a:lnTo>
                  <a:lnTo>
                    <a:pt x="813" y="30"/>
                  </a:lnTo>
                  <a:lnTo>
                    <a:pt x="820" y="30"/>
                  </a:lnTo>
                  <a:lnTo>
                    <a:pt x="828" y="30"/>
                  </a:lnTo>
                  <a:lnTo>
                    <a:pt x="842" y="36"/>
                  </a:lnTo>
                  <a:lnTo>
                    <a:pt x="850" y="36"/>
                  </a:lnTo>
                  <a:lnTo>
                    <a:pt x="857" y="30"/>
                  </a:lnTo>
                  <a:lnTo>
                    <a:pt x="865" y="36"/>
                  </a:lnTo>
                  <a:lnTo>
                    <a:pt x="880" y="36"/>
                  </a:lnTo>
                  <a:lnTo>
                    <a:pt x="887" y="36"/>
                  </a:lnTo>
                  <a:lnTo>
                    <a:pt x="895" y="36"/>
                  </a:lnTo>
                  <a:lnTo>
                    <a:pt x="902" y="36"/>
                  </a:lnTo>
                  <a:lnTo>
                    <a:pt x="917" y="30"/>
                  </a:lnTo>
                  <a:lnTo>
                    <a:pt x="925" y="36"/>
                  </a:lnTo>
                  <a:lnTo>
                    <a:pt x="932" y="36"/>
                  </a:lnTo>
                  <a:lnTo>
                    <a:pt x="939" y="30"/>
                  </a:lnTo>
                  <a:lnTo>
                    <a:pt x="947" y="30"/>
                  </a:lnTo>
                  <a:lnTo>
                    <a:pt x="962" y="36"/>
                  </a:lnTo>
                  <a:lnTo>
                    <a:pt x="969" y="36"/>
                  </a:lnTo>
                  <a:lnTo>
                    <a:pt x="977" y="36"/>
                  </a:lnTo>
                  <a:lnTo>
                    <a:pt x="984" y="36"/>
                  </a:lnTo>
                  <a:lnTo>
                    <a:pt x="999" y="36"/>
                  </a:lnTo>
                  <a:lnTo>
                    <a:pt x="1007" y="36"/>
                  </a:lnTo>
                  <a:lnTo>
                    <a:pt x="1014" y="12"/>
                  </a:lnTo>
                  <a:lnTo>
                    <a:pt x="1021" y="12"/>
                  </a:lnTo>
                  <a:lnTo>
                    <a:pt x="1036" y="6"/>
                  </a:lnTo>
                  <a:lnTo>
                    <a:pt x="1044" y="6"/>
                  </a:lnTo>
                  <a:lnTo>
                    <a:pt x="1051" y="6"/>
                  </a:lnTo>
                  <a:lnTo>
                    <a:pt x="1059" y="6"/>
                  </a:lnTo>
                  <a:lnTo>
                    <a:pt x="1074" y="12"/>
                  </a:lnTo>
                  <a:lnTo>
                    <a:pt x="1081" y="12"/>
                  </a:lnTo>
                  <a:lnTo>
                    <a:pt x="1089" y="6"/>
                  </a:lnTo>
                  <a:lnTo>
                    <a:pt x="1096" y="6"/>
                  </a:lnTo>
                  <a:lnTo>
                    <a:pt x="1111" y="6"/>
                  </a:lnTo>
                  <a:lnTo>
                    <a:pt x="1118" y="6"/>
                  </a:lnTo>
                  <a:lnTo>
                    <a:pt x="1126" y="6"/>
                  </a:lnTo>
                  <a:lnTo>
                    <a:pt x="1133" y="6"/>
                  </a:lnTo>
                  <a:lnTo>
                    <a:pt x="1148" y="6"/>
                  </a:lnTo>
                  <a:lnTo>
                    <a:pt x="1156" y="6"/>
                  </a:lnTo>
                  <a:lnTo>
                    <a:pt x="1163" y="6"/>
                  </a:lnTo>
                  <a:lnTo>
                    <a:pt x="1171" y="6"/>
                  </a:lnTo>
                </a:path>
              </a:pathLst>
            </a:custGeom>
            <a:noFill/>
            <a:ln w="127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87" name="Freeform 96"/>
            <p:cNvSpPr>
              <a:spLocks/>
            </p:cNvSpPr>
            <p:nvPr/>
          </p:nvSpPr>
          <p:spPr bwMode="auto">
            <a:xfrm>
              <a:off x="1665673" y="993137"/>
              <a:ext cx="1367361" cy="76482"/>
            </a:xfrm>
            <a:custGeom>
              <a:avLst/>
              <a:gdLst/>
              <a:ahLst/>
              <a:cxnLst>
                <a:cxn ang="0">
                  <a:pos x="22" y="12"/>
                </a:cxn>
                <a:cxn ang="0">
                  <a:pos x="44" y="6"/>
                </a:cxn>
                <a:cxn ang="0">
                  <a:pos x="74" y="0"/>
                </a:cxn>
                <a:cxn ang="0">
                  <a:pos x="104" y="6"/>
                </a:cxn>
                <a:cxn ang="0">
                  <a:pos x="134" y="12"/>
                </a:cxn>
                <a:cxn ang="0">
                  <a:pos x="156" y="12"/>
                </a:cxn>
                <a:cxn ang="0">
                  <a:pos x="186" y="12"/>
                </a:cxn>
                <a:cxn ang="0">
                  <a:pos x="216" y="6"/>
                </a:cxn>
                <a:cxn ang="0">
                  <a:pos x="238" y="0"/>
                </a:cxn>
                <a:cxn ang="0">
                  <a:pos x="268" y="12"/>
                </a:cxn>
                <a:cxn ang="0">
                  <a:pos x="298" y="12"/>
                </a:cxn>
                <a:cxn ang="0">
                  <a:pos x="328" y="12"/>
                </a:cxn>
                <a:cxn ang="0">
                  <a:pos x="350" y="12"/>
                </a:cxn>
                <a:cxn ang="0">
                  <a:pos x="380" y="12"/>
                </a:cxn>
                <a:cxn ang="0">
                  <a:pos x="410" y="42"/>
                </a:cxn>
                <a:cxn ang="0">
                  <a:pos x="440" y="42"/>
                </a:cxn>
                <a:cxn ang="0">
                  <a:pos x="462" y="42"/>
                </a:cxn>
                <a:cxn ang="0">
                  <a:pos x="492" y="42"/>
                </a:cxn>
                <a:cxn ang="0">
                  <a:pos x="522" y="36"/>
                </a:cxn>
                <a:cxn ang="0">
                  <a:pos x="544" y="36"/>
                </a:cxn>
                <a:cxn ang="0">
                  <a:pos x="574" y="36"/>
                </a:cxn>
                <a:cxn ang="0">
                  <a:pos x="604" y="42"/>
                </a:cxn>
                <a:cxn ang="0">
                  <a:pos x="633" y="36"/>
                </a:cxn>
                <a:cxn ang="0">
                  <a:pos x="656" y="36"/>
                </a:cxn>
                <a:cxn ang="0">
                  <a:pos x="686" y="42"/>
                </a:cxn>
                <a:cxn ang="0">
                  <a:pos x="715" y="42"/>
                </a:cxn>
                <a:cxn ang="0">
                  <a:pos x="738" y="42"/>
                </a:cxn>
                <a:cxn ang="0">
                  <a:pos x="768" y="42"/>
                </a:cxn>
                <a:cxn ang="0">
                  <a:pos x="798" y="42"/>
                </a:cxn>
                <a:cxn ang="0">
                  <a:pos x="827" y="42"/>
                </a:cxn>
                <a:cxn ang="0">
                  <a:pos x="850" y="36"/>
                </a:cxn>
                <a:cxn ang="0">
                  <a:pos x="880" y="36"/>
                </a:cxn>
                <a:cxn ang="0">
                  <a:pos x="909" y="36"/>
                </a:cxn>
                <a:cxn ang="0">
                  <a:pos x="932" y="36"/>
                </a:cxn>
                <a:cxn ang="0">
                  <a:pos x="962" y="12"/>
                </a:cxn>
                <a:cxn ang="0">
                  <a:pos x="991" y="12"/>
                </a:cxn>
                <a:cxn ang="0">
                  <a:pos x="1021" y="18"/>
                </a:cxn>
                <a:cxn ang="0">
                  <a:pos x="1044" y="18"/>
                </a:cxn>
                <a:cxn ang="0">
                  <a:pos x="1073" y="18"/>
                </a:cxn>
                <a:cxn ang="0">
                  <a:pos x="1103" y="18"/>
                </a:cxn>
                <a:cxn ang="0">
                  <a:pos x="1133" y="6"/>
                </a:cxn>
                <a:cxn ang="0">
                  <a:pos x="1155" y="6"/>
                </a:cxn>
              </a:cxnLst>
              <a:rect l="0" t="0" r="r" b="b"/>
              <a:pathLst>
                <a:path w="1178" h="42">
                  <a:moveTo>
                    <a:pt x="0" y="12"/>
                  </a:moveTo>
                  <a:lnTo>
                    <a:pt x="7" y="12"/>
                  </a:lnTo>
                  <a:lnTo>
                    <a:pt x="22" y="12"/>
                  </a:lnTo>
                  <a:lnTo>
                    <a:pt x="29" y="6"/>
                  </a:lnTo>
                  <a:lnTo>
                    <a:pt x="37" y="6"/>
                  </a:lnTo>
                  <a:lnTo>
                    <a:pt x="44" y="6"/>
                  </a:lnTo>
                  <a:lnTo>
                    <a:pt x="59" y="6"/>
                  </a:lnTo>
                  <a:lnTo>
                    <a:pt x="67" y="0"/>
                  </a:lnTo>
                  <a:lnTo>
                    <a:pt x="74" y="0"/>
                  </a:lnTo>
                  <a:lnTo>
                    <a:pt x="82" y="0"/>
                  </a:lnTo>
                  <a:lnTo>
                    <a:pt x="97" y="6"/>
                  </a:lnTo>
                  <a:lnTo>
                    <a:pt x="104" y="6"/>
                  </a:lnTo>
                  <a:lnTo>
                    <a:pt x="111" y="6"/>
                  </a:lnTo>
                  <a:lnTo>
                    <a:pt x="119" y="12"/>
                  </a:lnTo>
                  <a:lnTo>
                    <a:pt x="134" y="12"/>
                  </a:lnTo>
                  <a:lnTo>
                    <a:pt x="141" y="12"/>
                  </a:lnTo>
                  <a:lnTo>
                    <a:pt x="149" y="12"/>
                  </a:lnTo>
                  <a:lnTo>
                    <a:pt x="156" y="12"/>
                  </a:lnTo>
                  <a:lnTo>
                    <a:pt x="171" y="6"/>
                  </a:lnTo>
                  <a:lnTo>
                    <a:pt x="179" y="12"/>
                  </a:lnTo>
                  <a:lnTo>
                    <a:pt x="186" y="12"/>
                  </a:lnTo>
                  <a:lnTo>
                    <a:pt x="193" y="12"/>
                  </a:lnTo>
                  <a:lnTo>
                    <a:pt x="208" y="6"/>
                  </a:lnTo>
                  <a:lnTo>
                    <a:pt x="216" y="6"/>
                  </a:lnTo>
                  <a:lnTo>
                    <a:pt x="223" y="6"/>
                  </a:lnTo>
                  <a:lnTo>
                    <a:pt x="231" y="6"/>
                  </a:lnTo>
                  <a:lnTo>
                    <a:pt x="238" y="0"/>
                  </a:lnTo>
                  <a:lnTo>
                    <a:pt x="253" y="6"/>
                  </a:lnTo>
                  <a:lnTo>
                    <a:pt x="261" y="6"/>
                  </a:lnTo>
                  <a:lnTo>
                    <a:pt x="268" y="12"/>
                  </a:lnTo>
                  <a:lnTo>
                    <a:pt x="276" y="6"/>
                  </a:lnTo>
                  <a:lnTo>
                    <a:pt x="290" y="6"/>
                  </a:lnTo>
                  <a:lnTo>
                    <a:pt x="298" y="12"/>
                  </a:lnTo>
                  <a:lnTo>
                    <a:pt x="305" y="12"/>
                  </a:lnTo>
                  <a:lnTo>
                    <a:pt x="313" y="12"/>
                  </a:lnTo>
                  <a:lnTo>
                    <a:pt x="328" y="12"/>
                  </a:lnTo>
                  <a:lnTo>
                    <a:pt x="335" y="12"/>
                  </a:lnTo>
                  <a:lnTo>
                    <a:pt x="343" y="12"/>
                  </a:lnTo>
                  <a:lnTo>
                    <a:pt x="350" y="12"/>
                  </a:lnTo>
                  <a:lnTo>
                    <a:pt x="365" y="12"/>
                  </a:lnTo>
                  <a:lnTo>
                    <a:pt x="372" y="12"/>
                  </a:lnTo>
                  <a:lnTo>
                    <a:pt x="380" y="12"/>
                  </a:lnTo>
                  <a:lnTo>
                    <a:pt x="387" y="12"/>
                  </a:lnTo>
                  <a:lnTo>
                    <a:pt x="402" y="36"/>
                  </a:lnTo>
                  <a:lnTo>
                    <a:pt x="410" y="42"/>
                  </a:lnTo>
                  <a:lnTo>
                    <a:pt x="417" y="42"/>
                  </a:lnTo>
                  <a:lnTo>
                    <a:pt x="425" y="42"/>
                  </a:lnTo>
                  <a:lnTo>
                    <a:pt x="440" y="42"/>
                  </a:lnTo>
                  <a:lnTo>
                    <a:pt x="447" y="42"/>
                  </a:lnTo>
                  <a:lnTo>
                    <a:pt x="454" y="42"/>
                  </a:lnTo>
                  <a:lnTo>
                    <a:pt x="462" y="42"/>
                  </a:lnTo>
                  <a:lnTo>
                    <a:pt x="469" y="42"/>
                  </a:lnTo>
                  <a:lnTo>
                    <a:pt x="484" y="42"/>
                  </a:lnTo>
                  <a:lnTo>
                    <a:pt x="492" y="42"/>
                  </a:lnTo>
                  <a:lnTo>
                    <a:pt x="499" y="36"/>
                  </a:lnTo>
                  <a:lnTo>
                    <a:pt x="507" y="36"/>
                  </a:lnTo>
                  <a:lnTo>
                    <a:pt x="522" y="36"/>
                  </a:lnTo>
                  <a:lnTo>
                    <a:pt x="529" y="36"/>
                  </a:lnTo>
                  <a:lnTo>
                    <a:pt x="537" y="36"/>
                  </a:lnTo>
                  <a:lnTo>
                    <a:pt x="544" y="36"/>
                  </a:lnTo>
                  <a:lnTo>
                    <a:pt x="559" y="36"/>
                  </a:lnTo>
                  <a:lnTo>
                    <a:pt x="566" y="36"/>
                  </a:lnTo>
                  <a:lnTo>
                    <a:pt x="574" y="36"/>
                  </a:lnTo>
                  <a:lnTo>
                    <a:pt x="581" y="36"/>
                  </a:lnTo>
                  <a:lnTo>
                    <a:pt x="596" y="36"/>
                  </a:lnTo>
                  <a:lnTo>
                    <a:pt x="604" y="42"/>
                  </a:lnTo>
                  <a:lnTo>
                    <a:pt x="611" y="42"/>
                  </a:lnTo>
                  <a:lnTo>
                    <a:pt x="619" y="36"/>
                  </a:lnTo>
                  <a:lnTo>
                    <a:pt x="633" y="36"/>
                  </a:lnTo>
                  <a:lnTo>
                    <a:pt x="641" y="36"/>
                  </a:lnTo>
                  <a:lnTo>
                    <a:pt x="648" y="36"/>
                  </a:lnTo>
                  <a:lnTo>
                    <a:pt x="656" y="36"/>
                  </a:lnTo>
                  <a:lnTo>
                    <a:pt x="671" y="42"/>
                  </a:lnTo>
                  <a:lnTo>
                    <a:pt x="678" y="42"/>
                  </a:lnTo>
                  <a:lnTo>
                    <a:pt x="686" y="42"/>
                  </a:lnTo>
                  <a:lnTo>
                    <a:pt x="693" y="42"/>
                  </a:lnTo>
                  <a:lnTo>
                    <a:pt x="701" y="42"/>
                  </a:lnTo>
                  <a:lnTo>
                    <a:pt x="715" y="42"/>
                  </a:lnTo>
                  <a:lnTo>
                    <a:pt x="723" y="42"/>
                  </a:lnTo>
                  <a:lnTo>
                    <a:pt x="730" y="42"/>
                  </a:lnTo>
                  <a:lnTo>
                    <a:pt x="738" y="42"/>
                  </a:lnTo>
                  <a:lnTo>
                    <a:pt x="753" y="42"/>
                  </a:lnTo>
                  <a:lnTo>
                    <a:pt x="760" y="42"/>
                  </a:lnTo>
                  <a:lnTo>
                    <a:pt x="768" y="42"/>
                  </a:lnTo>
                  <a:lnTo>
                    <a:pt x="775" y="36"/>
                  </a:lnTo>
                  <a:lnTo>
                    <a:pt x="790" y="42"/>
                  </a:lnTo>
                  <a:lnTo>
                    <a:pt x="798" y="42"/>
                  </a:lnTo>
                  <a:lnTo>
                    <a:pt x="805" y="42"/>
                  </a:lnTo>
                  <a:lnTo>
                    <a:pt x="812" y="42"/>
                  </a:lnTo>
                  <a:lnTo>
                    <a:pt x="827" y="42"/>
                  </a:lnTo>
                  <a:lnTo>
                    <a:pt x="835" y="36"/>
                  </a:lnTo>
                  <a:lnTo>
                    <a:pt x="842" y="36"/>
                  </a:lnTo>
                  <a:lnTo>
                    <a:pt x="850" y="36"/>
                  </a:lnTo>
                  <a:lnTo>
                    <a:pt x="865" y="36"/>
                  </a:lnTo>
                  <a:lnTo>
                    <a:pt x="872" y="36"/>
                  </a:lnTo>
                  <a:lnTo>
                    <a:pt x="880" y="36"/>
                  </a:lnTo>
                  <a:lnTo>
                    <a:pt x="887" y="36"/>
                  </a:lnTo>
                  <a:lnTo>
                    <a:pt x="902" y="36"/>
                  </a:lnTo>
                  <a:lnTo>
                    <a:pt x="909" y="36"/>
                  </a:lnTo>
                  <a:lnTo>
                    <a:pt x="917" y="36"/>
                  </a:lnTo>
                  <a:lnTo>
                    <a:pt x="924" y="36"/>
                  </a:lnTo>
                  <a:lnTo>
                    <a:pt x="932" y="36"/>
                  </a:lnTo>
                  <a:lnTo>
                    <a:pt x="947" y="42"/>
                  </a:lnTo>
                  <a:lnTo>
                    <a:pt x="954" y="12"/>
                  </a:lnTo>
                  <a:lnTo>
                    <a:pt x="962" y="12"/>
                  </a:lnTo>
                  <a:lnTo>
                    <a:pt x="969" y="12"/>
                  </a:lnTo>
                  <a:lnTo>
                    <a:pt x="984" y="12"/>
                  </a:lnTo>
                  <a:lnTo>
                    <a:pt x="991" y="12"/>
                  </a:lnTo>
                  <a:lnTo>
                    <a:pt x="999" y="18"/>
                  </a:lnTo>
                  <a:lnTo>
                    <a:pt x="1006" y="18"/>
                  </a:lnTo>
                  <a:lnTo>
                    <a:pt x="1021" y="18"/>
                  </a:lnTo>
                  <a:lnTo>
                    <a:pt x="1029" y="18"/>
                  </a:lnTo>
                  <a:lnTo>
                    <a:pt x="1036" y="18"/>
                  </a:lnTo>
                  <a:lnTo>
                    <a:pt x="1044" y="18"/>
                  </a:lnTo>
                  <a:lnTo>
                    <a:pt x="1059" y="18"/>
                  </a:lnTo>
                  <a:lnTo>
                    <a:pt x="1066" y="12"/>
                  </a:lnTo>
                  <a:lnTo>
                    <a:pt x="1073" y="18"/>
                  </a:lnTo>
                  <a:lnTo>
                    <a:pt x="1081" y="18"/>
                  </a:lnTo>
                  <a:lnTo>
                    <a:pt x="1096" y="18"/>
                  </a:lnTo>
                  <a:lnTo>
                    <a:pt x="1103" y="18"/>
                  </a:lnTo>
                  <a:lnTo>
                    <a:pt x="1111" y="12"/>
                  </a:lnTo>
                  <a:lnTo>
                    <a:pt x="1118" y="12"/>
                  </a:lnTo>
                  <a:lnTo>
                    <a:pt x="1133" y="6"/>
                  </a:lnTo>
                  <a:lnTo>
                    <a:pt x="1141" y="6"/>
                  </a:lnTo>
                  <a:lnTo>
                    <a:pt x="1148" y="6"/>
                  </a:lnTo>
                  <a:lnTo>
                    <a:pt x="1155" y="6"/>
                  </a:lnTo>
                  <a:lnTo>
                    <a:pt x="1163" y="6"/>
                  </a:lnTo>
                  <a:lnTo>
                    <a:pt x="1178" y="6"/>
                  </a:lnTo>
                </a:path>
              </a:pathLst>
            </a:custGeom>
            <a:noFill/>
            <a:ln w="127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88" name="Freeform 97"/>
            <p:cNvSpPr>
              <a:spLocks/>
            </p:cNvSpPr>
            <p:nvPr/>
          </p:nvSpPr>
          <p:spPr bwMode="auto">
            <a:xfrm>
              <a:off x="3033034" y="993137"/>
              <a:ext cx="1021458" cy="76482"/>
            </a:xfrm>
            <a:custGeom>
              <a:avLst/>
              <a:gdLst/>
              <a:ahLst/>
              <a:cxnLst>
                <a:cxn ang="0">
                  <a:pos x="7" y="6"/>
                </a:cxn>
                <a:cxn ang="0">
                  <a:pos x="22" y="6"/>
                </a:cxn>
                <a:cxn ang="0">
                  <a:pos x="45" y="6"/>
                </a:cxn>
                <a:cxn ang="0">
                  <a:pos x="59" y="6"/>
                </a:cxn>
                <a:cxn ang="0">
                  <a:pos x="82" y="12"/>
                </a:cxn>
                <a:cxn ang="0">
                  <a:pos x="97" y="6"/>
                </a:cxn>
                <a:cxn ang="0">
                  <a:pos x="119" y="6"/>
                </a:cxn>
                <a:cxn ang="0">
                  <a:pos x="134" y="6"/>
                </a:cxn>
                <a:cxn ang="0">
                  <a:pos x="156" y="0"/>
                </a:cxn>
                <a:cxn ang="0">
                  <a:pos x="171" y="6"/>
                </a:cxn>
                <a:cxn ang="0">
                  <a:pos x="194" y="12"/>
                </a:cxn>
                <a:cxn ang="0">
                  <a:pos x="209" y="12"/>
                </a:cxn>
                <a:cxn ang="0">
                  <a:pos x="231" y="12"/>
                </a:cxn>
                <a:cxn ang="0">
                  <a:pos x="246" y="12"/>
                </a:cxn>
                <a:cxn ang="0">
                  <a:pos x="268" y="6"/>
                </a:cxn>
                <a:cxn ang="0">
                  <a:pos x="283" y="12"/>
                </a:cxn>
                <a:cxn ang="0">
                  <a:pos x="306" y="12"/>
                </a:cxn>
                <a:cxn ang="0">
                  <a:pos x="320" y="6"/>
                </a:cxn>
                <a:cxn ang="0">
                  <a:pos x="343" y="6"/>
                </a:cxn>
                <a:cxn ang="0">
                  <a:pos x="358" y="6"/>
                </a:cxn>
                <a:cxn ang="0">
                  <a:pos x="380" y="6"/>
                </a:cxn>
                <a:cxn ang="0">
                  <a:pos x="395" y="6"/>
                </a:cxn>
                <a:cxn ang="0">
                  <a:pos x="417" y="6"/>
                </a:cxn>
                <a:cxn ang="0">
                  <a:pos x="432" y="12"/>
                </a:cxn>
                <a:cxn ang="0">
                  <a:pos x="447" y="6"/>
                </a:cxn>
                <a:cxn ang="0">
                  <a:pos x="470" y="12"/>
                </a:cxn>
                <a:cxn ang="0">
                  <a:pos x="485" y="12"/>
                </a:cxn>
                <a:cxn ang="0">
                  <a:pos x="507" y="18"/>
                </a:cxn>
                <a:cxn ang="0">
                  <a:pos x="522" y="42"/>
                </a:cxn>
                <a:cxn ang="0">
                  <a:pos x="544" y="42"/>
                </a:cxn>
                <a:cxn ang="0">
                  <a:pos x="559" y="36"/>
                </a:cxn>
                <a:cxn ang="0">
                  <a:pos x="581" y="36"/>
                </a:cxn>
                <a:cxn ang="0">
                  <a:pos x="596" y="36"/>
                </a:cxn>
                <a:cxn ang="0">
                  <a:pos x="619" y="36"/>
                </a:cxn>
                <a:cxn ang="0">
                  <a:pos x="634" y="36"/>
                </a:cxn>
                <a:cxn ang="0">
                  <a:pos x="656" y="36"/>
                </a:cxn>
                <a:cxn ang="0">
                  <a:pos x="671" y="42"/>
                </a:cxn>
                <a:cxn ang="0">
                  <a:pos x="693" y="42"/>
                </a:cxn>
                <a:cxn ang="0">
                  <a:pos x="708" y="36"/>
                </a:cxn>
                <a:cxn ang="0">
                  <a:pos x="731" y="42"/>
                </a:cxn>
                <a:cxn ang="0">
                  <a:pos x="746" y="42"/>
                </a:cxn>
                <a:cxn ang="0">
                  <a:pos x="768" y="42"/>
                </a:cxn>
                <a:cxn ang="0">
                  <a:pos x="783" y="36"/>
                </a:cxn>
                <a:cxn ang="0">
                  <a:pos x="805" y="36"/>
                </a:cxn>
                <a:cxn ang="0">
                  <a:pos x="820" y="36"/>
                </a:cxn>
                <a:cxn ang="0">
                  <a:pos x="842" y="36"/>
                </a:cxn>
                <a:cxn ang="0">
                  <a:pos x="857" y="42"/>
                </a:cxn>
                <a:cxn ang="0">
                  <a:pos x="880" y="36"/>
                </a:cxn>
              </a:cxnLst>
              <a:rect l="0" t="0" r="r" b="b"/>
              <a:pathLst>
                <a:path w="880" h="42">
                  <a:moveTo>
                    <a:pt x="0" y="6"/>
                  </a:moveTo>
                  <a:lnTo>
                    <a:pt x="7" y="6"/>
                  </a:lnTo>
                  <a:lnTo>
                    <a:pt x="15" y="6"/>
                  </a:lnTo>
                  <a:lnTo>
                    <a:pt x="22" y="6"/>
                  </a:lnTo>
                  <a:lnTo>
                    <a:pt x="37" y="6"/>
                  </a:lnTo>
                  <a:lnTo>
                    <a:pt x="45" y="6"/>
                  </a:lnTo>
                  <a:lnTo>
                    <a:pt x="52" y="6"/>
                  </a:lnTo>
                  <a:lnTo>
                    <a:pt x="59" y="6"/>
                  </a:lnTo>
                  <a:lnTo>
                    <a:pt x="74" y="6"/>
                  </a:lnTo>
                  <a:lnTo>
                    <a:pt x="82" y="12"/>
                  </a:lnTo>
                  <a:lnTo>
                    <a:pt x="89" y="12"/>
                  </a:lnTo>
                  <a:lnTo>
                    <a:pt x="97" y="6"/>
                  </a:lnTo>
                  <a:lnTo>
                    <a:pt x="112" y="6"/>
                  </a:lnTo>
                  <a:lnTo>
                    <a:pt x="119" y="6"/>
                  </a:lnTo>
                  <a:lnTo>
                    <a:pt x="127" y="6"/>
                  </a:lnTo>
                  <a:lnTo>
                    <a:pt x="134" y="6"/>
                  </a:lnTo>
                  <a:lnTo>
                    <a:pt x="149" y="6"/>
                  </a:lnTo>
                  <a:lnTo>
                    <a:pt x="156" y="0"/>
                  </a:lnTo>
                  <a:lnTo>
                    <a:pt x="164" y="6"/>
                  </a:lnTo>
                  <a:lnTo>
                    <a:pt x="171" y="6"/>
                  </a:lnTo>
                  <a:lnTo>
                    <a:pt x="186" y="6"/>
                  </a:lnTo>
                  <a:lnTo>
                    <a:pt x="194" y="12"/>
                  </a:lnTo>
                  <a:lnTo>
                    <a:pt x="201" y="6"/>
                  </a:lnTo>
                  <a:lnTo>
                    <a:pt x="209" y="12"/>
                  </a:lnTo>
                  <a:lnTo>
                    <a:pt x="216" y="12"/>
                  </a:lnTo>
                  <a:lnTo>
                    <a:pt x="231" y="12"/>
                  </a:lnTo>
                  <a:lnTo>
                    <a:pt x="238" y="12"/>
                  </a:lnTo>
                  <a:lnTo>
                    <a:pt x="246" y="12"/>
                  </a:lnTo>
                  <a:lnTo>
                    <a:pt x="253" y="12"/>
                  </a:lnTo>
                  <a:lnTo>
                    <a:pt x="268" y="6"/>
                  </a:lnTo>
                  <a:lnTo>
                    <a:pt x="276" y="12"/>
                  </a:lnTo>
                  <a:lnTo>
                    <a:pt x="283" y="12"/>
                  </a:lnTo>
                  <a:lnTo>
                    <a:pt x="291" y="6"/>
                  </a:lnTo>
                  <a:lnTo>
                    <a:pt x="306" y="12"/>
                  </a:lnTo>
                  <a:lnTo>
                    <a:pt x="313" y="6"/>
                  </a:lnTo>
                  <a:lnTo>
                    <a:pt x="320" y="6"/>
                  </a:lnTo>
                  <a:lnTo>
                    <a:pt x="328" y="6"/>
                  </a:lnTo>
                  <a:lnTo>
                    <a:pt x="343" y="6"/>
                  </a:lnTo>
                  <a:lnTo>
                    <a:pt x="350" y="6"/>
                  </a:lnTo>
                  <a:lnTo>
                    <a:pt x="358" y="6"/>
                  </a:lnTo>
                  <a:lnTo>
                    <a:pt x="365" y="12"/>
                  </a:lnTo>
                  <a:lnTo>
                    <a:pt x="380" y="6"/>
                  </a:lnTo>
                  <a:lnTo>
                    <a:pt x="388" y="6"/>
                  </a:lnTo>
                  <a:lnTo>
                    <a:pt x="395" y="6"/>
                  </a:lnTo>
                  <a:lnTo>
                    <a:pt x="403" y="0"/>
                  </a:lnTo>
                  <a:lnTo>
                    <a:pt x="417" y="6"/>
                  </a:lnTo>
                  <a:lnTo>
                    <a:pt x="425" y="6"/>
                  </a:lnTo>
                  <a:lnTo>
                    <a:pt x="432" y="12"/>
                  </a:lnTo>
                  <a:lnTo>
                    <a:pt x="440" y="12"/>
                  </a:lnTo>
                  <a:lnTo>
                    <a:pt x="447" y="6"/>
                  </a:lnTo>
                  <a:lnTo>
                    <a:pt x="462" y="12"/>
                  </a:lnTo>
                  <a:lnTo>
                    <a:pt x="470" y="12"/>
                  </a:lnTo>
                  <a:lnTo>
                    <a:pt x="477" y="12"/>
                  </a:lnTo>
                  <a:lnTo>
                    <a:pt x="485" y="12"/>
                  </a:lnTo>
                  <a:lnTo>
                    <a:pt x="499" y="12"/>
                  </a:lnTo>
                  <a:lnTo>
                    <a:pt x="507" y="18"/>
                  </a:lnTo>
                  <a:lnTo>
                    <a:pt x="514" y="36"/>
                  </a:lnTo>
                  <a:lnTo>
                    <a:pt x="522" y="42"/>
                  </a:lnTo>
                  <a:lnTo>
                    <a:pt x="537" y="42"/>
                  </a:lnTo>
                  <a:lnTo>
                    <a:pt x="544" y="42"/>
                  </a:lnTo>
                  <a:lnTo>
                    <a:pt x="552" y="36"/>
                  </a:lnTo>
                  <a:lnTo>
                    <a:pt x="559" y="36"/>
                  </a:lnTo>
                  <a:lnTo>
                    <a:pt x="574" y="36"/>
                  </a:lnTo>
                  <a:lnTo>
                    <a:pt x="581" y="36"/>
                  </a:lnTo>
                  <a:lnTo>
                    <a:pt x="589" y="36"/>
                  </a:lnTo>
                  <a:lnTo>
                    <a:pt x="596" y="36"/>
                  </a:lnTo>
                  <a:lnTo>
                    <a:pt x="611" y="36"/>
                  </a:lnTo>
                  <a:lnTo>
                    <a:pt x="619" y="36"/>
                  </a:lnTo>
                  <a:lnTo>
                    <a:pt x="626" y="36"/>
                  </a:lnTo>
                  <a:lnTo>
                    <a:pt x="634" y="36"/>
                  </a:lnTo>
                  <a:lnTo>
                    <a:pt x="649" y="36"/>
                  </a:lnTo>
                  <a:lnTo>
                    <a:pt x="656" y="36"/>
                  </a:lnTo>
                  <a:lnTo>
                    <a:pt x="664" y="42"/>
                  </a:lnTo>
                  <a:lnTo>
                    <a:pt x="671" y="42"/>
                  </a:lnTo>
                  <a:lnTo>
                    <a:pt x="678" y="36"/>
                  </a:lnTo>
                  <a:lnTo>
                    <a:pt x="693" y="42"/>
                  </a:lnTo>
                  <a:lnTo>
                    <a:pt x="701" y="36"/>
                  </a:lnTo>
                  <a:lnTo>
                    <a:pt x="708" y="36"/>
                  </a:lnTo>
                  <a:lnTo>
                    <a:pt x="716" y="36"/>
                  </a:lnTo>
                  <a:lnTo>
                    <a:pt x="731" y="42"/>
                  </a:lnTo>
                  <a:lnTo>
                    <a:pt x="738" y="42"/>
                  </a:lnTo>
                  <a:lnTo>
                    <a:pt x="746" y="42"/>
                  </a:lnTo>
                  <a:lnTo>
                    <a:pt x="753" y="42"/>
                  </a:lnTo>
                  <a:lnTo>
                    <a:pt x="768" y="42"/>
                  </a:lnTo>
                  <a:lnTo>
                    <a:pt x="775" y="36"/>
                  </a:lnTo>
                  <a:lnTo>
                    <a:pt x="783" y="36"/>
                  </a:lnTo>
                  <a:lnTo>
                    <a:pt x="790" y="36"/>
                  </a:lnTo>
                  <a:lnTo>
                    <a:pt x="805" y="36"/>
                  </a:lnTo>
                  <a:lnTo>
                    <a:pt x="813" y="36"/>
                  </a:lnTo>
                  <a:lnTo>
                    <a:pt x="820" y="36"/>
                  </a:lnTo>
                  <a:lnTo>
                    <a:pt x="828" y="36"/>
                  </a:lnTo>
                  <a:lnTo>
                    <a:pt x="842" y="36"/>
                  </a:lnTo>
                  <a:lnTo>
                    <a:pt x="850" y="42"/>
                  </a:lnTo>
                  <a:lnTo>
                    <a:pt x="857" y="42"/>
                  </a:lnTo>
                  <a:lnTo>
                    <a:pt x="865" y="36"/>
                  </a:lnTo>
                  <a:lnTo>
                    <a:pt x="880" y="36"/>
                  </a:lnTo>
                </a:path>
              </a:pathLst>
            </a:custGeom>
            <a:noFill/>
            <a:ln w="127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pPr>
                <a:defRPr/>
              </a:pPr>
              <a:endParaRPr lang="en-US" kern="0">
                <a:solidFill>
                  <a:sysClr val="windowText" lastClr="000000"/>
                </a:solidFill>
              </a:endParaRPr>
            </a:p>
          </p:txBody>
        </p:sp>
        <p:sp>
          <p:nvSpPr>
            <p:cNvPr id="389" name="Rectangle 42"/>
            <p:cNvSpPr>
              <a:spLocks noChangeArrowheads="1"/>
            </p:cNvSpPr>
            <p:nvPr/>
          </p:nvSpPr>
          <p:spPr bwMode="auto">
            <a:xfrm>
              <a:off x="4152789" y="3134535"/>
              <a:ext cx="90084" cy="276999"/>
            </a:xfrm>
            <a:prstGeom prst="rect">
              <a:avLst/>
            </a:prstGeom>
            <a:noFill/>
            <a:ln w="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b="1" dirty="0" smtClean="0">
                  <a:solidFill>
                    <a:srgbClr val="0000FF"/>
                  </a:solidFill>
                  <a:latin typeface="Helvetica" charset="0"/>
                </a:rPr>
                <a:t>0</a:t>
              </a:r>
              <a:endParaRPr lang="en-US" b="1" dirty="0" smtClean="0">
                <a:solidFill>
                  <a:srgbClr val="0000FF"/>
                </a:solidFill>
              </a:endParaRPr>
            </a:p>
          </p:txBody>
        </p:sp>
        <p:sp>
          <p:nvSpPr>
            <p:cNvPr id="390" name="Rectangle 42"/>
            <p:cNvSpPr>
              <a:spLocks noChangeArrowheads="1"/>
            </p:cNvSpPr>
            <p:nvPr/>
          </p:nvSpPr>
          <p:spPr bwMode="auto">
            <a:xfrm>
              <a:off x="4123271" y="2271293"/>
              <a:ext cx="270254" cy="276999"/>
            </a:xfrm>
            <a:prstGeom prst="rect">
              <a:avLst/>
            </a:prstGeom>
            <a:noFill/>
            <a:ln w="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b="1" dirty="0" smtClean="0">
                  <a:solidFill>
                    <a:srgbClr val="0000FF"/>
                  </a:solidFill>
                  <a:latin typeface="Helvetica" charset="0"/>
                </a:rPr>
                <a:t>100</a:t>
              </a:r>
              <a:endParaRPr lang="en-US" b="1" dirty="0" smtClean="0">
                <a:solidFill>
                  <a:srgbClr val="0000FF"/>
                </a:solidFill>
              </a:endParaRPr>
            </a:p>
          </p:txBody>
        </p:sp>
        <p:sp>
          <p:nvSpPr>
            <p:cNvPr id="391" name="Rectangle 42"/>
            <p:cNvSpPr>
              <a:spLocks noChangeArrowheads="1"/>
            </p:cNvSpPr>
            <p:nvPr/>
          </p:nvSpPr>
          <p:spPr bwMode="auto">
            <a:xfrm>
              <a:off x="4119042" y="672024"/>
              <a:ext cx="452958" cy="276999"/>
            </a:xfrm>
            <a:prstGeom prst="rect">
              <a:avLst/>
            </a:prstGeom>
            <a:noFill/>
            <a:ln w="0">
              <a:noFill/>
              <a:miter lim="800000"/>
              <a:headEnd/>
              <a:tailEnd/>
            </a:ln>
          </p:spPr>
          <p:txBody>
            <a:bodyPr vert="horz" wrap="square" lIns="0" tIns="0" rIns="0" bIns="0" numCol="1" anchor="t" anchorCtr="0" compatLnSpc="1">
              <a:prstTxWarp prst="textNoShape">
                <a:avLst/>
              </a:prstTxWarp>
              <a:spAutoFit/>
            </a:bodyPr>
            <a:lstStyle/>
            <a:p>
              <a:pPr fontAlgn="base">
                <a:spcBef>
                  <a:spcPct val="0"/>
                </a:spcBef>
                <a:spcAft>
                  <a:spcPct val="0"/>
                </a:spcAft>
              </a:pPr>
              <a:r>
                <a:rPr lang="en-US" b="1" dirty="0" smtClean="0">
                  <a:solidFill>
                    <a:srgbClr val="0000FF"/>
                  </a:solidFill>
                  <a:latin typeface="Helvetica" charset="0"/>
                </a:rPr>
                <a:t>300</a:t>
              </a:r>
              <a:endParaRPr lang="en-US" b="1" dirty="0" smtClean="0">
                <a:solidFill>
                  <a:srgbClr val="0000FF"/>
                </a:solidFill>
              </a:endParaRPr>
            </a:p>
          </p:txBody>
        </p:sp>
        <p:sp>
          <p:nvSpPr>
            <p:cNvPr id="392" name="Rectangle 42"/>
            <p:cNvSpPr>
              <a:spLocks noChangeArrowheads="1"/>
            </p:cNvSpPr>
            <p:nvPr/>
          </p:nvSpPr>
          <p:spPr bwMode="auto">
            <a:xfrm>
              <a:off x="4123271" y="1483731"/>
              <a:ext cx="270254" cy="276999"/>
            </a:xfrm>
            <a:prstGeom prst="rect">
              <a:avLst/>
            </a:prstGeom>
            <a:noFill/>
            <a:ln w="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b="1" dirty="0" smtClean="0">
                  <a:solidFill>
                    <a:srgbClr val="0000FF"/>
                  </a:solidFill>
                  <a:latin typeface="Helvetica" charset="0"/>
                </a:rPr>
                <a:t>200</a:t>
              </a:r>
              <a:endParaRPr lang="en-US" b="1" dirty="0" smtClean="0">
                <a:solidFill>
                  <a:srgbClr val="0000FF"/>
                </a:solidFill>
              </a:endParaRPr>
            </a:p>
          </p:txBody>
        </p:sp>
        <p:sp>
          <p:nvSpPr>
            <p:cNvPr id="393" name="TextBox 392"/>
            <p:cNvSpPr txBox="1"/>
            <p:nvPr/>
          </p:nvSpPr>
          <p:spPr>
            <a:xfrm>
              <a:off x="3124200" y="1408635"/>
              <a:ext cx="1031011" cy="369332"/>
            </a:xfrm>
            <a:prstGeom prst="rect">
              <a:avLst/>
            </a:prstGeom>
            <a:noFill/>
            <a:ln w="22225">
              <a:noFill/>
            </a:ln>
          </p:spPr>
          <p:txBody>
            <a:bodyPr wrap="square" rtlCol="0">
              <a:spAutoFit/>
            </a:bodyPr>
            <a:lstStyle/>
            <a:p>
              <a:pPr algn="ctr"/>
              <a:r>
                <a:rPr lang="en-US" b="1" dirty="0" smtClean="0">
                  <a:solidFill>
                    <a:srgbClr val="0000FF"/>
                  </a:solidFill>
                  <a:latin typeface="Times New Roman" pitchFamily="18" charset="0"/>
                  <a:cs typeface="Times New Roman" pitchFamily="18" charset="0"/>
                </a:rPr>
                <a:t>Watts</a:t>
              </a:r>
              <a:endParaRPr lang="en-US" b="1" dirty="0">
                <a:solidFill>
                  <a:srgbClr val="0000FF"/>
                </a:solidFill>
                <a:latin typeface="Times New Roman" pitchFamily="18" charset="0"/>
                <a:cs typeface="Times New Roman" pitchFamily="18" charset="0"/>
              </a:endParaRPr>
            </a:p>
          </p:txBody>
        </p:sp>
        <p:sp>
          <p:nvSpPr>
            <p:cNvPr id="395" name="Rectangle 16"/>
            <p:cNvSpPr>
              <a:spLocks noChangeArrowheads="1"/>
            </p:cNvSpPr>
            <p:nvPr/>
          </p:nvSpPr>
          <p:spPr bwMode="auto">
            <a:xfrm>
              <a:off x="271582" y="4156670"/>
              <a:ext cx="9008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dirty="0" smtClean="0">
                  <a:solidFill>
                    <a:srgbClr val="000000"/>
                  </a:solidFill>
                  <a:latin typeface="Helvetica" charset="0"/>
                </a:rPr>
                <a:t>0</a:t>
              </a:r>
              <a:endParaRPr lang="en-US" dirty="0" smtClean="0">
                <a:solidFill>
                  <a:srgbClr val="000000"/>
                </a:solidFill>
              </a:endParaRPr>
            </a:p>
          </p:txBody>
        </p:sp>
        <p:sp>
          <p:nvSpPr>
            <p:cNvPr id="396" name="Rectangle 19"/>
            <p:cNvSpPr>
              <a:spLocks noChangeArrowheads="1"/>
            </p:cNvSpPr>
            <p:nvPr/>
          </p:nvSpPr>
          <p:spPr bwMode="auto">
            <a:xfrm>
              <a:off x="773868" y="4156670"/>
              <a:ext cx="180169"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rPr>
                <a:t>50</a:t>
              </a:r>
              <a:endParaRPr lang="en-US" smtClean="0">
                <a:solidFill>
                  <a:srgbClr val="000000"/>
                </a:solidFill>
              </a:endParaRPr>
            </a:p>
          </p:txBody>
        </p:sp>
        <p:sp>
          <p:nvSpPr>
            <p:cNvPr id="397" name="Rectangle 22"/>
            <p:cNvSpPr>
              <a:spLocks noChangeArrowheads="1"/>
            </p:cNvSpPr>
            <p:nvPr/>
          </p:nvSpPr>
          <p:spPr bwMode="auto">
            <a:xfrm>
              <a:off x="1284813"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rPr>
                <a:t>100</a:t>
              </a:r>
              <a:endParaRPr lang="en-US" smtClean="0">
                <a:solidFill>
                  <a:srgbClr val="000000"/>
                </a:solidFill>
              </a:endParaRPr>
            </a:p>
          </p:txBody>
        </p:sp>
        <p:sp>
          <p:nvSpPr>
            <p:cNvPr id="398" name="Rectangle 25"/>
            <p:cNvSpPr>
              <a:spLocks noChangeArrowheads="1"/>
            </p:cNvSpPr>
            <p:nvPr/>
          </p:nvSpPr>
          <p:spPr bwMode="auto">
            <a:xfrm>
              <a:off x="1821740"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rPr>
                <a:t>150</a:t>
              </a:r>
              <a:endParaRPr lang="en-US" smtClean="0">
                <a:solidFill>
                  <a:srgbClr val="000000"/>
                </a:solidFill>
              </a:endParaRPr>
            </a:p>
          </p:txBody>
        </p:sp>
        <p:sp>
          <p:nvSpPr>
            <p:cNvPr id="399" name="Rectangle 28"/>
            <p:cNvSpPr>
              <a:spLocks noChangeArrowheads="1"/>
            </p:cNvSpPr>
            <p:nvPr/>
          </p:nvSpPr>
          <p:spPr bwMode="auto">
            <a:xfrm>
              <a:off x="2358666"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rPr>
                <a:t>200</a:t>
              </a:r>
              <a:endParaRPr lang="en-US" smtClean="0">
                <a:solidFill>
                  <a:srgbClr val="000000"/>
                </a:solidFill>
              </a:endParaRPr>
            </a:p>
          </p:txBody>
        </p:sp>
        <p:sp>
          <p:nvSpPr>
            <p:cNvPr id="400" name="Rectangle 31"/>
            <p:cNvSpPr>
              <a:spLocks noChangeArrowheads="1"/>
            </p:cNvSpPr>
            <p:nvPr/>
          </p:nvSpPr>
          <p:spPr bwMode="auto">
            <a:xfrm>
              <a:off x="2895594"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rPr>
                <a:t>250</a:t>
              </a:r>
              <a:endParaRPr lang="en-US" smtClean="0">
                <a:solidFill>
                  <a:srgbClr val="000000"/>
                </a:solidFill>
              </a:endParaRPr>
            </a:p>
          </p:txBody>
        </p:sp>
        <p:sp>
          <p:nvSpPr>
            <p:cNvPr id="401" name="Rectangle 34"/>
            <p:cNvSpPr>
              <a:spLocks noChangeArrowheads="1"/>
            </p:cNvSpPr>
            <p:nvPr/>
          </p:nvSpPr>
          <p:spPr bwMode="auto">
            <a:xfrm>
              <a:off x="3432520" y="4156670"/>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rPr>
                <a:t>300</a:t>
              </a:r>
              <a:endParaRPr lang="en-US" smtClean="0">
                <a:solidFill>
                  <a:srgbClr val="000000"/>
                </a:solidFill>
              </a:endParaRPr>
            </a:p>
          </p:txBody>
        </p:sp>
        <p:sp>
          <p:nvSpPr>
            <p:cNvPr id="402" name="Rectangle 37"/>
            <p:cNvSpPr>
              <a:spLocks noChangeArrowheads="1"/>
            </p:cNvSpPr>
            <p:nvPr/>
          </p:nvSpPr>
          <p:spPr bwMode="auto">
            <a:xfrm>
              <a:off x="3969447" y="4156672"/>
              <a:ext cx="270254" cy="27699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rPr>
                <a:t>350</a:t>
              </a:r>
              <a:endParaRPr lang="en-US" smtClean="0">
                <a:solidFill>
                  <a:srgbClr val="000000"/>
                </a:solidFill>
              </a:endParaRPr>
            </a:p>
          </p:txBody>
        </p:sp>
        <p:sp>
          <p:nvSpPr>
            <p:cNvPr id="403" name="TextBox 556"/>
            <p:cNvSpPr txBox="1"/>
            <p:nvPr/>
          </p:nvSpPr>
          <p:spPr>
            <a:xfrm>
              <a:off x="1672281" y="4499747"/>
              <a:ext cx="1385850"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smtClean="0">
                  <a:solidFill>
                    <a:srgbClr val="000000"/>
                  </a:solidFill>
                </a:rPr>
                <a:t>Time (seconds)</a:t>
              </a:r>
              <a:endParaRPr lang="en-US" sz="1600" dirty="0">
                <a:solidFill>
                  <a:srgbClr val="000000"/>
                </a:solidFill>
              </a:endParaRPr>
            </a:p>
          </p:txBody>
        </p:sp>
      </p:grpSp>
      <p:sp>
        <p:nvSpPr>
          <p:cNvPr id="406" name="TextBox 405"/>
          <p:cNvSpPr txBox="1"/>
          <p:nvPr/>
        </p:nvSpPr>
        <p:spPr>
          <a:xfrm>
            <a:off x="794487" y="228600"/>
            <a:ext cx="2024913" cy="954107"/>
          </a:xfrm>
          <a:prstGeom prst="rect">
            <a:avLst/>
          </a:prstGeom>
          <a:noFill/>
        </p:spPr>
        <p:txBody>
          <a:bodyPr wrap="none" rtlCol="0">
            <a:spAutoFit/>
          </a:bodyPr>
          <a:lstStyle/>
          <a:p>
            <a:r>
              <a:rPr lang="en-US" sz="2800" dirty="0" smtClean="0">
                <a:solidFill>
                  <a:srgbClr val="000000"/>
                </a:solidFill>
              </a:rPr>
              <a:t>Physiology/</a:t>
            </a:r>
          </a:p>
          <a:p>
            <a:r>
              <a:rPr lang="en-US" sz="2800" dirty="0" smtClean="0">
                <a:solidFill>
                  <a:srgbClr val="000000"/>
                </a:solidFill>
              </a:rPr>
              <a:t>Mechanism</a:t>
            </a:r>
            <a:endParaRPr lang="en-US" sz="2800" dirty="0">
              <a:solidFill>
                <a:srgbClr val="000000"/>
              </a:solidFill>
            </a:endParaRPr>
          </a:p>
        </p:txBody>
      </p:sp>
      <p:sp>
        <p:nvSpPr>
          <p:cNvPr id="407" name="TextBox 406"/>
          <p:cNvSpPr txBox="1"/>
          <p:nvPr/>
        </p:nvSpPr>
        <p:spPr>
          <a:xfrm>
            <a:off x="6400800" y="457200"/>
            <a:ext cx="944489" cy="523220"/>
          </a:xfrm>
          <a:prstGeom prst="rect">
            <a:avLst/>
          </a:prstGeom>
          <a:noFill/>
        </p:spPr>
        <p:txBody>
          <a:bodyPr wrap="none" rtlCol="0">
            <a:spAutoFit/>
          </a:bodyPr>
          <a:lstStyle/>
          <a:p>
            <a:r>
              <a:rPr lang="en-US" sz="2800" dirty="0" smtClean="0">
                <a:solidFill>
                  <a:srgbClr val="000000"/>
                </a:solidFill>
              </a:rPr>
              <a:t>Data</a:t>
            </a:r>
            <a:endParaRPr lang="en-US" sz="2800" dirty="0">
              <a:solidFill>
                <a:srgbClr val="000000"/>
              </a:solidFill>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1"/>
          <p:cNvGrpSpPr/>
          <p:nvPr/>
        </p:nvGrpSpPr>
        <p:grpSpPr>
          <a:xfrm>
            <a:off x="4572000" y="990600"/>
            <a:ext cx="4476282" cy="4818221"/>
            <a:chOff x="533400" y="990600"/>
            <a:chExt cx="8661693" cy="4818221"/>
          </a:xfrm>
        </p:grpSpPr>
        <p:sp>
          <p:nvSpPr>
            <p:cNvPr id="1031" name="Rectangle 7"/>
            <p:cNvSpPr>
              <a:spLocks noChangeArrowheads="1"/>
            </p:cNvSpPr>
            <p:nvPr/>
          </p:nvSpPr>
          <p:spPr bwMode="auto">
            <a:xfrm>
              <a:off x="1166812" y="1196975"/>
              <a:ext cx="7124701" cy="4276725"/>
            </a:xfrm>
            <a:prstGeom prst="rect">
              <a:avLst/>
            </a:prstGeom>
            <a:noFill/>
            <a:ln w="0">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2" name="Line 8"/>
            <p:cNvSpPr>
              <a:spLocks noChangeShapeType="1"/>
            </p:cNvSpPr>
            <p:nvPr/>
          </p:nvSpPr>
          <p:spPr bwMode="auto">
            <a:xfrm>
              <a:off x="1166812" y="5473700"/>
              <a:ext cx="7124701"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3" name="Line 9"/>
            <p:cNvSpPr>
              <a:spLocks noChangeShapeType="1"/>
            </p:cNvSpPr>
            <p:nvPr/>
          </p:nvSpPr>
          <p:spPr bwMode="auto">
            <a:xfrm flipV="1">
              <a:off x="8291513" y="1196975"/>
              <a:ext cx="1588" cy="4276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4" name="Line 10"/>
            <p:cNvSpPr>
              <a:spLocks noChangeShapeType="1"/>
            </p:cNvSpPr>
            <p:nvPr/>
          </p:nvSpPr>
          <p:spPr bwMode="auto">
            <a:xfrm flipV="1">
              <a:off x="1166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5" name="Rectangle 11"/>
            <p:cNvSpPr>
              <a:spLocks noChangeArrowheads="1"/>
            </p:cNvSpPr>
            <p:nvPr/>
          </p:nvSpPr>
          <p:spPr bwMode="auto">
            <a:xfrm>
              <a:off x="990601" y="5562600"/>
              <a:ext cx="220232"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0</a:t>
              </a:r>
              <a:endParaRPr lang="en-US" sz="3600" smtClean="0">
                <a:solidFill>
                  <a:prstClr val="black"/>
                </a:solidFill>
                <a:latin typeface="Arial" pitchFamily="34" charset="0"/>
                <a:cs typeface="Arial" pitchFamily="34" charset="0"/>
              </a:endParaRPr>
            </a:p>
          </p:txBody>
        </p:sp>
        <p:sp>
          <p:nvSpPr>
            <p:cNvPr id="1036" name="Line 12"/>
            <p:cNvSpPr>
              <a:spLocks noChangeShapeType="1"/>
            </p:cNvSpPr>
            <p:nvPr/>
          </p:nvSpPr>
          <p:spPr bwMode="auto">
            <a:xfrm flipV="1">
              <a:off x="205263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7" name="Rectangle 13"/>
            <p:cNvSpPr>
              <a:spLocks noChangeArrowheads="1"/>
            </p:cNvSpPr>
            <p:nvPr/>
          </p:nvSpPr>
          <p:spPr bwMode="auto">
            <a:xfrm>
              <a:off x="1838325" y="5562600"/>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50</a:t>
              </a:r>
              <a:endParaRPr lang="en-US" sz="3600" smtClean="0">
                <a:solidFill>
                  <a:prstClr val="black"/>
                </a:solidFill>
                <a:latin typeface="Arial" pitchFamily="34" charset="0"/>
                <a:cs typeface="Arial" pitchFamily="34" charset="0"/>
              </a:endParaRPr>
            </a:p>
          </p:txBody>
        </p:sp>
        <p:sp>
          <p:nvSpPr>
            <p:cNvPr id="1038" name="Line 14"/>
            <p:cNvSpPr>
              <a:spLocks noChangeShapeType="1"/>
            </p:cNvSpPr>
            <p:nvPr/>
          </p:nvSpPr>
          <p:spPr bwMode="auto">
            <a:xfrm flipV="1">
              <a:off x="294798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39" name="Rectangle 15"/>
            <p:cNvSpPr>
              <a:spLocks noChangeArrowheads="1"/>
            </p:cNvSpPr>
            <p:nvPr/>
          </p:nvSpPr>
          <p:spPr bwMode="auto">
            <a:xfrm>
              <a:off x="2705100"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100</a:t>
              </a:r>
              <a:endParaRPr lang="en-US" sz="3600" smtClean="0">
                <a:solidFill>
                  <a:prstClr val="black"/>
                </a:solidFill>
                <a:latin typeface="Arial" pitchFamily="34" charset="0"/>
                <a:cs typeface="Arial" pitchFamily="34" charset="0"/>
              </a:endParaRPr>
            </a:p>
          </p:txBody>
        </p:sp>
        <p:sp>
          <p:nvSpPr>
            <p:cNvPr id="1040" name="Line 16"/>
            <p:cNvSpPr>
              <a:spLocks noChangeShapeType="1"/>
            </p:cNvSpPr>
            <p:nvPr/>
          </p:nvSpPr>
          <p:spPr bwMode="auto">
            <a:xfrm flipV="1">
              <a:off x="3833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1" name="Rectangle 17"/>
            <p:cNvSpPr>
              <a:spLocks noChangeArrowheads="1"/>
            </p:cNvSpPr>
            <p:nvPr/>
          </p:nvSpPr>
          <p:spPr bwMode="auto">
            <a:xfrm>
              <a:off x="3590924"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150</a:t>
              </a:r>
              <a:endParaRPr lang="en-US" sz="3600" smtClean="0">
                <a:solidFill>
                  <a:prstClr val="black"/>
                </a:solidFill>
                <a:latin typeface="Arial" pitchFamily="34" charset="0"/>
                <a:cs typeface="Arial" pitchFamily="34" charset="0"/>
              </a:endParaRPr>
            </a:p>
          </p:txBody>
        </p:sp>
        <p:sp>
          <p:nvSpPr>
            <p:cNvPr id="1042" name="Line 18"/>
            <p:cNvSpPr>
              <a:spLocks noChangeShapeType="1"/>
            </p:cNvSpPr>
            <p:nvPr/>
          </p:nvSpPr>
          <p:spPr bwMode="auto">
            <a:xfrm flipV="1">
              <a:off x="4729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3" name="Rectangle 19"/>
            <p:cNvSpPr>
              <a:spLocks noChangeArrowheads="1"/>
            </p:cNvSpPr>
            <p:nvPr/>
          </p:nvSpPr>
          <p:spPr bwMode="auto">
            <a:xfrm>
              <a:off x="4486275"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200</a:t>
              </a:r>
              <a:endParaRPr lang="en-US" sz="3600" smtClean="0">
                <a:solidFill>
                  <a:prstClr val="black"/>
                </a:solidFill>
                <a:latin typeface="Arial" pitchFamily="34" charset="0"/>
                <a:cs typeface="Arial" pitchFamily="34" charset="0"/>
              </a:endParaRPr>
            </a:p>
          </p:txBody>
        </p:sp>
        <p:sp>
          <p:nvSpPr>
            <p:cNvPr id="1044" name="Line 20"/>
            <p:cNvSpPr>
              <a:spLocks noChangeShapeType="1"/>
            </p:cNvSpPr>
            <p:nvPr/>
          </p:nvSpPr>
          <p:spPr bwMode="auto">
            <a:xfrm flipV="1">
              <a:off x="561498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5" name="Rectangle 21"/>
            <p:cNvSpPr>
              <a:spLocks noChangeArrowheads="1"/>
            </p:cNvSpPr>
            <p:nvPr/>
          </p:nvSpPr>
          <p:spPr bwMode="auto">
            <a:xfrm>
              <a:off x="5372102"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250</a:t>
              </a:r>
              <a:endParaRPr lang="en-US" sz="3600" smtClean="0">
                <a:solidFill>
                  <a:prstClr val="black"/>
                </a:solidFill>
                <a:latin typeface="Arial" pitchFamily="34" charset="0"/>
                <a:cs typeface="Arial" pitchFamily="34" charset="0"/>
              </a:endParaRPr>
            </a:p>
          </p:txBody>
        </p:sp>
        <p:sp>
          <p:nvSpPr>
            <p:cNvPr id="1046" name="Line 22"/>
            <p:cNvSpPr>
              <a:spLocks noChangeShapeType="1"/>
            </p:cNvSpPr>
            <p:nvPr/>
          </p:nvSpPr>
          <p:spPr bwMode="auto">
            <a:xfrm flipV="1">
              <a:off x="651033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7" name="Rectangle 23"/>
            <p:cNvSpPr>
              <a:spLocks noChangeArrowheads="1"/>
            </p:cNvSpPr>
            <p:nvPr/>
          </p:nvSpPr>
          <p:spPr bwMode="auto">
            <a:xfrm>
              <a:off x="6267451"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300</a:t>
              </a:r>
              <a:endParaRPr lang="en-US" sz="3600" smtClean="0">
                <a:solidFill>
                  <a:prstClr val="black"/>
                </a:solidFill>
                <a:latin typeface="Arial" pitchFamily="34" charset="0"/>
                <a:cs typeface="Arial" pitchFamily="34" charset="0"/>
              </a:endParaRPr>
            </a:p>
          </p:txBody>
        </p:sp>
        <p:sp>
          <p:nvSpPr>
            <p:cNvPr id="1048" name="Line 24"/>
            <p:cNvSpPr>
              <a:spLocks noChangeShapeType="1"/>
            </p:cNvSpPr>
            <p:nvPr/>
          </p:nvSpPr>
          <p:spPr bwMode="auto">
            <a:xfrm flipV="1">
              <a:off x="7396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49" name="Rectangle 25"/>
            <p:cNvSpPr>
              <a:spLocks noChangeArrowheads="1"/>
            </p:cNvSpPr>
            <p:nvPr/>
          </p:nvSpPr>
          <p:spPr bwMode="auto">
            <a:xfrm>
              <a:off x="7153276"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350</a:t>
              </a:r>
              <a:endParaRPr lang="en-US" sz="3600" smtClean="0">
                <a:solidFill>
                  <a:prstClr val="black"/>
                </a:solidFill>
                <a:latin typeface="Arial" pitchFamily="34" charset="0"/>
                <a:cs typeface="Arial" pitchFamily="34" charset="0"/>
              </a:endParaRPr>
            </a:p>
          </p:txBody>
        </p:sp>
        <p:sp>
          <p:nvSpPr>
            <p:cNvPr id="1050" name="Line 26"/>
            <p:cNvSpPr>
              <a:spLocks noChangeShapeType="1"/>
            </p:cNvSpPr>
            <p:nvPr/>
          </p:nvSpPr>
          <p:spPr bwMode="auto">
            <a:xfrm flipV="1">
              <a:off x="829151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1" name="Rectangle 27"/>
            <p:cNvSpPr>
              <a:spLocks noChangeArrowheads="1"/>
            </p:cNvSpPr>
            <p:nvPr/>
          </p:nvSpPr>
          <p:spPr bwMode="auto">
            <a:xfrm>
              <a:off x="8048627"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400</a:t>
              </a:r>
              <a:endParaRPr lang="en-US" sz="3600" smtClean="0">
                <a:solidFill>
                  <a:prstClr val="black"/>
                </a:solidFill>
                <a:latin typeface="Arial" pitchFamily="34" charset="0"/>
                <a:cs typeface="Arial" pitchFamily="34" charset="0"/>
              </a:endParaRPr>
            </a:p>
          </p:txBody>
        </p:sp>
        <p:sp>
          <p:nvSpPr>
            <p:cNvPr id="1052" name="Line 28"/>
            <p:cNvSpPr>
              <a:spLocks noChangeShapeType="1"/>
            </p:cNvSpPr>
            <p:nvPr/>
          </p:nvSpPr>
          <p:spPr bwMode="auto">
            <a:xfrm flipH="1">
              <a:off x="8215313" y="503555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3" name="Rectangle 29"/>
            <p:cNvSpPr>
              <a:spLocks noChangeArrowheads="1"/>
            </p:cNvSpPr>
            <p:nvPr/>
          </p:nvSpPr>
          <p:spPr bwMode="auto">
            <a:xfrm>
              <a:off x="8534400" y="4888468"/>
              <a:ext cx="220232"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0</a:t>
              </a:r>
              <a:endParaRPr lang="en-US" sz="3600" smtClean="0">
                <a:solidFill>
                  <a:srgbClr val="00B050"/>
                </a:solidFill>
                <a:latin typeface="Arial" pitchFamily="34" charset="0"/>
                <a:cs typeface="Arial" pitchFamily="34" charset="0"/>
              </a:endParaRPr>
            </a:p>
          </p:txBody>
        </p:sp>
        <p:sp>
          <p:nvSpPr>
            <p:cNvPr id="1054" name="Line 30"/>
            <p:cNvSpPr>
              <a:spLocks noChangeShapeType="1"/>
            </p:cNvSpPr>
            <p:nvPr/>
          </p:nvSpPr>
          <p:spPr bwMode="auto">
            <a:xfrm flipH="1">
              <a:off x="8215313" y="441642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5" name="Rectangle 31"/>
            <p:cNvSpPr>
              <a:spLocks noChangeArrowheads="1"/>
            </p:cNvSpPr>
            <p:nvPr/>
          </p:nvSpPr>
          <p:spPr bwMode="auto">
            <a:xfrm>
              <a:off x="8534400" y="4269343"/>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50</a:t>
              </a:r>
              <a:endParaRPr lang="en-US" sz="3600" smtClean="0">
                <a:solidFill>
                  <a:srgbClr val="00B050"/>
                </a:solidFill>
                <a:latin typeface="Arial" pitchFamily="34" charset="0"/>
                <a:cs typeface="Arial" pitchFamily="34" charset="0"/>
              </a:endParaRPr>
            </a:p>
          </p:txBody>
        </p:sp>
        <p:sp>
          <p:nvSpPr>
            <p:cNvPr id="1056" name="Line 32"/>
            <p:cNvSpPr>
              <a:spLocks noChangeShapeType="1"/>
            </p:cNvSpPr>
            <p:nvPr/>
          </p:nvSpPr>
          <p:spPr bwMode="auto">
            <a:xfrm flipH="1">
              <a:off x="8215313" y="379730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7" name="Rectangle 33"/>
            <p:cNvSpPr>
              <a:spLocks noChangeArrowheads="1"/>
            </p:cNvSpPr>
            <p:nvPr/>
          </p:nvSpPr>
          <p:spPr bwMode="auto">
            <a:xfrm>
              <a:off x="8534400" y="3650218"/>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100</a:t>
              </a:r>
              <a:endParaRPr lang="en-US" sz="3600" smtClean="0">
                <a:solidFill>
                  <a:srgbClr val="00B050"/>
                </a:solidFill>
                <a:latin typeface="Arial" pitchFamily="34" charset="0"/>
                <a:cs typeface="Arial" pitchFamily="34" charset="0"/>
              </a:endParaRPr>
            </a:p>
          </p:txBody>
        </p:sp>
        <p:sp>
          <p:nvSpPr>
            <p:cNvPr id="1058" name="Line 34"/>
            <p:cNvSpPr>
              <a:spLocks noChangeShapeType="1"/>
            </p:cNvSpPr>
            <p:nvPr/>
          </p:nvSpPr>
          <p:spPr bwMode="auto">
            <a:xfrm flipH="1">
              <a:off x="8215313" y="317817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59" name="Rectangle 35"/>
            <p:cNvSpPr>
              <a:spLocks noChangeArrowheads="1"/>
            </p:cNvSpPr>
            <p:nvPr/>
          </p:nvSpPr>
          <p:spPr bwMode="auto">
            <a:xfrm>
              <a:off x="8534400" y="3031093"/>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150</a:t>
              </a:r>
              <a:endParaRPr lang="en-US" sz="3600" smtClean="0">
                <a:solidFill>
                  <a:srgbClr val="00B050"/>
                </a:solidFill>
                <a:latin typeface="Arial" pitchFamily="34" charset="0"/>
                <a:cs typeface="Arial" pitchFamily="34" charset="0"/>
              </a:endParaRPr>
            </a:p>
          </p:txBody>
        </p:sp>
        <p:sp>
          <p:nvSpPr>
            <p:cNvPr id="1060" name="Line 36"/>
            <p:cNvSpPr>
              <a:spLocks noChangeShapeType="1"/>
            </p:cNvSpPr>
            <p:nvPr/>
          </p:nvSpPr>
          <p:spPr bwMode="auto">
            <a:xfrm flipH="1">
              <a:off x="8215313" y="255905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1" name="Rectangle 37"/>
            <p:cNvSpPr>
              <a:spLocks noChangeArrowheads="1"/>
            </p:cNvSpPr>
            <p:nvPr/>
          </p:nvSpPr>
          <p:spPr bwMode="auto">
            <a:xfrm>
              <a:off x="8534400" y="2411968"/>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200</a:t>
              </a:r>
              <a:endParaRPr lang="en-US" sz="3600" smtClean="0">
                <a:solidFill>
                  <a:srgbClr val="00B050"/>
                </a:solidFill>
                <a:latin typeface="Arial" pitchFamily="34" charset="0"/>
                <a:cs typeface="Arial" pitchFamily="34" charset="0"/>
              </a:endParaRPr>
            </a:p>
          </p:txBody>
        </p:sp>
        <p:sp>
          <p:nvSpPr>
            <p:cNvPr id="1062" name="Line 38"/>
            <p:cNvSpPr>
              <a:spLocks noChangeShapeType="1"/>
            </p:cNvSpPr>
            <p:nvPr/>
          </p:nvSpPr>
          <p:spPr bwMode="auto">
            <a:xfrm flipH="1">
              <a:off x="8215313" y="193992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3" name="Rectangle 39"/>
            <p:cNvSpPr>
              <a:spLocks noChangeArrowheads="1"/>
            </p:cNvSpPr>
            <p:nvPr/>
          </p:nvSpPr>
          <p:spPr bwMode="auto">
            <a:xfrm>
              <a:off x="8534400" y="1792843"/>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250</a:t>
              </a:r>
              <a:endParaRPr lang="en-US" sz="3600" smtClean="0">
                <a:solidFill>
                  <a:srgbClr val="00B050"/>
                </a:solidFill>
                <a:latin typeface="Arial" pitchFamily="34" charset="0"/>
                <a:cs typeface="Arial" pitchFamily="34" charset="0"/>
              </a:endParaRPr>
            </a:p>
          </p:txBody>
        </p:sp>
        <p:sp>
          <p:nvSpPr>
            <p:cNvPr id="1064" name="Line 40"/>
            <p:cNvSpPr>
              <a:spLocks noChangeShapeType="1"/>
            </p:cNvSpPr>
            <p:nvPr/>
          </p:nvSpPr>
          <p:spPr bwMode="auto">
            <a:xfrm flipH="1">
              <a:off x="8215313" y="132080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5" name="Rectangle 41"/>
            <p:cNvSpPr>
              <a:spLocks noChangeArrowheads="1"/>
            </p:cNvSpPr>
            <p:nvPr/>
          </p:nvSpPr>
          <p:spPr bwMode="auto">
            <a:xfrm>
              <a:off x="8534400" y="1173718"/>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B050"/>
                  </a:solidFill>
                  <a:latin typeface="Helvetica" charset="0"/>
                  <a:cs typeface="Arial" pitchFamily="34" charset="0"/>
                </a:rPr>
                <a:t>300</a:t>
              </a:r>
              <a:endParaRPr lang="en-US" sz="3600" smtClean="0">
                <a:solidFill>
                  <a:srgbClr val="00B050"/>
                </a:solidFill>
                <a:latin typeface="Arial" pitchFamily="34" charset="0"/>
                <a:cs typeface="Arial" pitchFamily="34" charset="0"/>
              </a:endParaRPr>
            </a:p>
          </p:txBody>
        </p:sp>
        <p:sp>
          <p:nvSpPr>
            <p:cNvPr id="1066" name="Freeform 42"/>
            <p:cNvSpPr>
              <a:spLocks/>
            </p:cNvSpPr>
            <p:nvPr/>
          </p:nvSpPr>
          <p:spPr bwMode="auto">
            <a:xfrm>
              <a:off x="1176337" y="4378325"/>
              <a:ext cx="2266950" cy="657225"/>
            </a:xfrm>
            <a:custGeom>
              <a:avLst/>
              <a:gdLst/>
              <a:ahLst/>
              <a:cxnLst>
                <a:cxn ang="0">
                  <a:pos x="24" y="414"/>
                </a:cxn>
                <a:cxn ang="0">
                  <a:pos x="60" y="414"/>
                </a:cxn>
                <a:cxn ang="0">
                  <a:pos x="90" y="414"/>
                </a:cxn>
                <a:cxn ang="0">
                  <a:pos x="126" y="414"/>
                </a:cxn>
                <a:cxn ang="0">
                  <a:pos x="162" y="414"/>
                </a:cxn>
                <a:cxn ang="0">
                  <a:pos x="192" y="414"/>
                </a:cxn>
                <a:cxn ang="0">
                  <a:pos x="228" y="414"/>
                </a:cxn>
                <a:cxn ang="0">
                  <a:pos x="258" y="414"/>
                </a:cxn>
                <a:cxn ang="0">
                  <a:pos x="294" y="414"/>
                </a:cxn>
                <a:cxn ang="0">
                  <a:pos x="330" y="414"/>
                </a:cxn>
                <a:cxn ang="0">
                  <a:pos x="360" y="414"/>
                </a:cxn>
                <a:cxn ang="0">
                  <a:pos x="396" y="138"/>
                </a:cxn>
                <a:cxn ang="0">
                  <a:pos x="426" y="24"/>
                </a:cxn>
                <a:cxn ang="0">
                  <a:pos x="462" y="6"/>
                </a:cxn>
                <a:cxn ang="0">
                  <a:pos x="498" y="6"/>
                </a:cxn>
                <a:cxn ang="0">
                  <a:pos x="528" y="6"/>
                </a:cxn>
                <a:cxn ang="0">
                  <a:pos x="564" y="6"/>
                </a:cxn>
                <a:cxn ang="0">
                  <a:pos x="594" y="6"/>
                </a:cxn>
                <a:cxn ang="0">
                  <a:pos x="630" y="0"/>
                </a:cxn>
                <a:cxn ang="0">
                  <a:pos x="666" y="6"/>
                </a:cxn>
                <a:cxn ang="0">
                  <a:pos x="696" y="6"/>
                </a:cxn>
                <a:cxn ang="0">
                  <a:pos x="732" y="6"/>
                </a:cxn>
                <a:cxn ang="0">
                  <a:pos x="768" y="6"/>
                </a:cxn>
                <a:cxn ang="0">
                  <a:pos x="798" y="6"/>
                </a:cxn>
                <a:cxn ang="0">
                  <a:pos x="834" y="48"/>
                </a:cxn>
                <a:cxn ang="0">
                  <a:pos x="864" y="414"/>
                </a:cxn>
                <a:cxn ang="0">
                  <a:pos x="900" y="414"/>
                </a:cxn>
                <a:cxn ang="0">
                  <a:pos x="936" y="414"/>
                </a:cxn>
                <a:cxn ang="0">
                  <a:pos x="966" y="414"/>
                </a:cxn>
                <a:cxn ang="0">
                  <a:pos x="1002" y="414"/>
                </a:cxn>
                <a:cxn ang="0">
                  <a:pos x="1032" y="414"/>
                </a:cxn>
                <a:cxn ang="0">
                  <a:pos x="1068" y="414"/>
                </a:cxn>
                <a:cxn ang="0">
                  <a:pos x="1104" y="414"/>
                </a:cxn>
                <a:cxn ang="0">
                  <a:pos x="1134" y="414"/>
                </a:cxn>
                <a:cxn ang="0">
                  <a:pos x="1170" y="414"/>
                </a:cxn>
                <a:cxn ang="0">
                  <a:pos x="1200" y="414"/>
                </a:cxn>
                <a:cxn ang="0">
                  <a:pos x="1236" y="414"/>
                </a:cxn>
                <a:cxn ang="0">
                  <a:pos x="1272" y="414"/>
                </a:cxn>
                <a:cxn ang="0">
                  <a:pos x="1302" y="54"/>
                </a:cxn>
                <a:cxn ang="0">
                  <a:pos x="1338" y="6"/>
                </a:cxn>
                <a:cxn ang="0">
                  <a:pos x="1374" y="6"/>
                </a:cxn>
                <a:cxn ang="0">
                  <a:pos x="1404" y="6"/>
                </a:cxn>
              </a:cxnLst>
              <a:rect l="0" t="0" r="r" b="b"/>
              <a:pathLst>
                <a:path w="1428" h="414">
                  <a:moveTo>
                    <a:pt x="0" y="414"/>
                  </a:moveTo>
                  <a:lnTo>
                    <a:pt x="12" y="414"/>
                  </a:lnTo>
                  <a:lnTo>
                    <a:pt x="24" y="414"/>
                  </a:lnTo>
                  <a:lnTo>
                    <a:pt x="36" y="414"/>
                  </a:lnTo>
                  <a:lnTo>
                    <a:pt x="48" y="414"/>
                  </a:lnTo>
                  <a:lnTo>
                    <a:pt x="60" y="414"/>
                  </a:lnTo>
                  <a:lnTo>
                    <a:pt x="72" y="414"/>
                  </a:lnTo>
                  <a:lnTo>
                    <a:pt x="78" y="414"/>
                  </a:lnTo>
                  <a:lnTo>
                    <a:pt x="90" y="414"/>
                  </a:lnTo>
                  <a:lnTo>
                    <a:pt x="102" y="414"/>
                  </a:lnTo>
                  <a:lnTo>
                    <a:pt x="114" y="414"/>
                  </a:lnTo>
                  <a:lnTo>
                    <a:pt x="126" y="414"/>
                  </a:lnTo>
                  <a:lnTo>
                    <a:pt x="138" y="414"/>
                  </a:lnTo>
                  <a:lnTo>
                    <a:pt x="150" y="414"/>
                  </a:lnTo>
                  <a:lnTo>
                    <a:pt x="162" y="414"/>
                  </a:lnTo>
                  <a:lnTo>
                    <a:pt x="168" y="414"/>
                  </a:lnTo>
                  <a:lnTo>
                    <a:pt x="180" y="414"/>
                  </a:lnTo>
                  <a:lnTo>
                    <a:pt x="192" y="414"/>
                  </a:lnTo>
                  <a:lnTo>
                    <a:pt x="204" y="414"/>
                  </a:lnTo>
                  <a:lnTo>
                    <a:pt x="216" y="414"/>
                  </a:lnTo>
                  <a:lnTo>
                    <a:pt x="228" y="414"/>
                  </a:lnTo>
                  <a:lnTo>
                    <a:pt x="240" y="414"/>
                  </a:lnTo>
                  <a:lnTo>
                    <a:pt x="252" y="414"/>
                  </a:lnTo>
                  <a:lnTo>
                    <a:pt x="258" y="414"/>
                  </a:lnTo>
                  <a:lnTo>
                    <a:pt x="270" y="414"/>
                  </a:lnTo>
                  <a:lnTo>
                    <a:pt x="282" y="414"/>
                  </a:lnTo>
                  <a:lnTo>
                    <a:pt x="294" y="414"/>
                  </a:lnTo>
                  <a:lnTo>
                    <a:pt x="306" y="414"/>
                  </a:lnTo>
                  <a:lnTo>
                    <a:pt x="318" y="414"/>
                  </a:lnTo>
                  <a:lnTo>
                    <a:pt x="330" y="414"/>
                  </a:lnTo>
                  <a:lnTo>
                    <a:pt x="336" y="414"/>
                  </a:lnTo>
                  <a:lnTo>
                    <a:pt x="348" y="414"/>
                  </a:lnTo>
                  <a:lnTo>
                    <a:pt x="360" y="414"/>
                  </a:lnTo>
                  <a:lnTo>
                    <a:pt x="372" y="414"/>
                  </a:lnTo>
                  <a:lnTo>
                    <a:pt x="384" y="414"/>
                  </a:lnTo>
                  <a:lnTo>
                    <a:pt x="396" y="138"/>
                  </a:lnTo>
                  <a:lnTo>
                    <a:pt x="408" y="60"/>
                  </a:lnTo>
                  <a:lnTo>
                    <a:pt x="420" y="48"/>
                  </a:lnTo>
                  <a:lnTo>
                    <a:pt x="426" y="24"/>
                  </a:lnTo>
                  <a:lnTo>
                    <a:pt x="438" y="6"/>
                  </a:lnTo>
                  <a:lnTo>
                    <a:pt x="450" y="0"/>
                  </a:lnTo>
                  <a:lnTo>
                    <a:pt x="462" y="6"/>
                  </a:lnTo>
                  <a:lnTo>
                    <a:pt x="474" y="6"/>
                  </a:lnTo>
                  <a:lnTo>
                    <a:pt x="486" y="0"/>
                  </a:lnTo>
                  <a:lnTo>
                    <a:pt x="498" y="6"/>
                  </a:lnTo>
                  <a:lnTo>
                    <a:pt x="510" y="6"/>
                  </a:lnTo>
                  <a:lnTo>
                    <a:pt x="516" y="6"/>
                  </a:lnTo>
                  <a:lnTo>
                    <a:pt x="528" y="6"/>
                  </a:lnTo>
                  <a:lnTo>
                    <a:pt x="540" y="6"/>
                  </a:lnTo>
                  <a:lnTo>
                    <a:pt x="552" y="6"/>
                  </a:lnTo>
                  <a:lnTo>
                    <a:pt x="564" y="6"/>
                  </a:lnTo>
                  <a:lnTo>
                    <a:pt x="576" y="6"/>
                  </a:lnTo>
                  <a:lnTo>
                    <a:pt x="588" y="6"/>
                  </a:lnTo>
                  <a:lnTo>
                    <a:pt x="594" y="6"/>
                  </a:lnTo>
                  <a:lnTo>
                    <a:pt x="606" y="0"/>
                  </a:lnTo>
                  <a:lnTo>
                    <a:pt x="618" y="0"/>
                  </a:lnTo>
                  <a:lnTo>
                    <a:pt x="630" y="0"/>
                  </a:lnTo>
                  <a:lnTo>
                    <a:pt x="642" y="6"/>
                  </a:lnTo>
                  <a:lnTo>
                    <a:pt x="654" y="6"/>
                  </a:lnTo>
                  <a:lnTo>
                    <a:pt x="666" y="6"/>
                  </a:lnTo>
                  <a:lnTo>
                    <a:pt x="678" y="6"/>
                  </a:lnTo>
                  <a:lnTo>
                    <a:pt x="684" y="6"/>
                  </a:lnTo>
                  <a:lnTo>
                    <a:pt x="696" y="6"/>
                  </a:lnTo>
                  <a:lnTo>
                    <a:pt x="708" y="6"/>
                  </a:lnTo>
                  <a:lnTo>
                    <a:pt x="720" y="6"/>
                  </a:lnTo>
                  <a:lnTo>
                    <a:pt x="732" y="6"/>
                  </a:lnTo>
                  <a:lnTo>
                    <a:pt x="744" y="6"/>
                  </a:lnTo>
                  <a:lnTo>
                    <a:pt x="756" y="6"/>
                  </a:lnTo>
                  <a:lnTo>
                    <a:pt x="768" y="6"/>
                  </a:lnTo>
                  <a:lnTo>
                    <a:pt x="774" y="6"/>
                  </a:lnTo>
                  <a:lnTo>
                    <a:pt x="786" y="6"/>
                  </a:lnTo>
                  <a:lnTo>
                    <a:pt x="798" y="6"/>
                  </a:lnTo>
                  <a:lnTo>
                    <a:pt x="810" y="6"/>
                  </a:lnTo>
                  <a:lnTo>
                    <a:pt x="822" y="24"/>
                  </a:lnTo>
                  <a:lnTo>
                    <a:pt x="834" y="48"/>
                  </a:lnTo>
                  <a:lnTo>
                    <a:pt x="846" y="78"/>
                  </a:lnTo>
                  <a:lnTo>
                    <a:pt x="852" y="126"/>
                  </a:lnTo>
                  <a:lnTo>
                    <a:pt x="864" y="414"/>
                  </a:lnTo>
                  <a:lnTo>
                    <a:pt x="876" y="414"/>
                  </a:lnTo>
                  <a:lnTo>
                    <a:pt x="888" y="414"/>
                  </a:lnTo>
                  <a:lnTo>
                    <a:pt x="900" y="414"/>
                  </a:lnTo>
                  <a:lnTo>
                    <a:pt x="912" y="414"/>
                  </a:lnTo>
                  <a:lnTo>
                    <a:pt x="924" y="414"/>
                  </a:lnTo>
                  <a:lnTo>
                    <a:pt x="936" y="414"/>
                  </a:lnTo>
                  <a:lnTo>
                    <a:pt x="942" y="414"/>
                  </a:lnTo>
                  <a:lnTo>
                    <a:pt x="954" y="414"/>
                  </a:lnTo>
                  <a:lnTo>
                    <a:pt x="966" y="414"/>
                  </a:lnTo>
                  <a:lnTo>
                    <a:pt x="978" y="414"/>
                  </a:lnTo>
                  <a:lnTo>
                    <a:pt x="990" y="414"/>
                  </a:lnTo>
                  <a:lnTo>
                    <a:pt x="1002" y="414"/>
                  </a:lnTo>
                  <a:lnTo>
                    <a:pt x="1014" y="414"/>
                  </a:lnTo>
                  <a:lnTo>
                    <a:pt x="1026" y="414"/>
                  </a:lnTo>
                  <a:lnTo>
                    <a:pt x="1032" y="414"/>
                  </a:lnTo>
                  <a:lnTo>
                    <a:pt x="1044" y="414"/>
                  </a:lnTo>
                  <a:lnTo>
                    <a:pt x="1056" y="414"/>
                  </a:lnTo>
                  <a:lnTo>
                    <a:pt x="1068" y="414"/>
                  </a:lnTo>
                  <a:lnTo>
                    <a:pt x="1080" y="414"/>
                  </a:lnTo>
                  <a:lnTo>
                    <a:pt x="1092" y="414"/>
                  </a:lnTo>
                  <a:lnTo>
                    <a:pt x="1104" y="414"/>
                  </a:lnTo>
                  <a:lnTo>
                    <a:pt x="1116" y="414"/>
                  </a:lnTo>
                  <a:lnTo>
                    <a:pt x="1122" y="414"/>
                  </a:lnTo>
                  <a:lnTo>
                    <a:pt x="1134" y="414"/>
                  </a:lnTo>
                  <a:lnTo>
                    <a:pt x="1146" y="414"/>
                  </a:lnTo>
                  <a:lnTo>
                    <a:pt x="1158" y="414"/>
                  </a:lnTo>
                  <a:lnTo>
                    <a:pt x="1170" y="414"/>
                  </a:lnTo>
                  <a:lnTo>
                    <a:pt x="1182" y="414"/>
                  </a:lnTo>
                  <a:lnTo>
                    <a:pt x="1194" y="414"/>
                  </a:lnTo>
                  <a:lnTo>
                    <a:pt x="1200" y="414"/>
                  </a:lnTo>
                  <a:lnTo>
                    <a:pt x="1212" y="414"/>
                  </a:lnTo>
                  <a:lnTo>
                    <a:pt x="1224" y="414"/>
                  </a:lnTo>
                  <a:lnTo>
                    <a:pt x="1236" y="414"/>
                  </a:lnTo>
                  <a:lnTo>
                    <a:pt x="1248" y="414"/>
                  </a:lnTo>
                  <a:lnTo>
                    <a:pt x="1260" y="414"/>
                  </a:lnTo>
                  <a:lnTo>
                    <a:pt x="1272" y="414"/>
                  </a:lnTo>
                  <a:lnTo>
                    <a:pt x="1284" y="414"/>
                  </a:lnTo>
                  <a:lnTo>
                    <a:pt x="1290" y="150"/>
                  </a:lnTo>
                  <a:lnTo>
                    <a:pt x="1302" y="54"/>
                  </a:lnTo>
                  <a:lnTo>
                    <a:pt x="1314" y="36"/>
                  </a:lnTo>
                  <a:lnTo>
                    <a:pt x="1326" y="24"/>
                  </a:lnTo>
                  <a:lnTo>
                    <a:pt x="1338" y="6"/>
                  </a:lnTo>
                  <a:lnTo>
                    <a:pt x="1350" y="6"/>
                  </a:lnTo>
                  <a:lnTo>
                    <a:pt x="1362" y="6"/>
                  </a:lnTo>
                  <a:lnTo>
                    <a:pt x="1374" y="6"/>
                  </a:lnTo>
                  <a:lnTo>
                    <a:pt x="1380" y="6"/>
                  </a:lnTo>
                  <a:lnTo>
                    <a:pt x="1392" y="6"/>
                  </a:lnTo>
                  <a:lnTo>
                    <a:pt x="1404" y="6"/>
                  </a:lnTo>
                  <a:lnTo>
                    <a:pt x="1416" y="6"/>
                  </a:lnTo>
                  <a:lnTo>
                    <a:pt x="1428" y="6"/>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7" name="Freeform 43"/>
            <p:cNvSpPr>
              <a:spLocks/>
            </p:cNvSpPr>
            <p:nvPr/>
          </p:nvSpPr>
          <p:spPr bwMode="auto">
            <a:xfrm>
              <a:off x="3443287" y="4387850"/>
              <a:ext cx="2257425" cy="647700"/>
            </a:xfrm>
            <a:custGeom>
              <a:avLst/>
              <a:gdLst/>
              <a:ahLst/>
              <a:cxnLst>
                <a:cxn ang="0">
                  <a:pos x="24" y="0"/>
                </a:cxn>
                <a:cxn ang="0">
                  <a:pos x="54" y="0"/>
                </a:cxn>
                <a:cxn ang="0">
                  <a:pos x="90" y="12"/>
                </a:cxn>
                <a:cxn ang="0">
                  <a:pos x="120" y="0"/>
                </a:cxn>
                <a:cxn ang="0">
                  <a:pos x="156" y="12"/>
                </a:cxn>
                <a:cxn ang="0">
                  <a:pos x="192" y="12"/>
                </a:cxn>
                <a:cxn ang="0">
                  <a:pos x="222" y="12"/>
                </a:cxn>
                <a:cxn ang="0">
                  <a:pos x="258" y="12"/>
                </a:cxn>
                <a:cxn ang="0">
                  <a:pos x="288" y="12"/>
                </a:cxn>
                <a:cxn ang="0">
                  <a:pos x="324" y="12"/>
                </a:cxn>
                <a:cxn ang="0">
                  <a:pos x="360" y="0"/>
                </a:cxn>
                <a:cxn ang="0">
                  <a:pos x="390" y="18"/>
                </a:cxn>
                <a:cxn ang="0">
                  <a:pos x="426" y="12"/>
                </a:cxn>
                <a:cxn ang="0">
                  <a:pos x="462" y="12"/>
                </a:cxn>
                <a:cxn ang="0">
                  <a:pos x="492" y="0"/>
                </a:cxn>
                <a:cxn ang="0">
                  <a:pos x="528" y="42"/>
                </a:cxn>
                <a:cxn ang="0">
                  <a:pos x="558" y="408"/>
                </a:cxn>
                <a:cxn ang="0">
                  <a:pos x="594" y="408"/>
                </a:cxn>
                <a:cxn ang="0">
                  <a:pos x="630" y="408"/>
                </a:cxn>
                <a:cxn ang="0">
                  <a:pos x="660" y="408"/>
                </a:cxn>
                <a:cxn ang="0">
                  <a:pos x="696" y="408"/>
                </a:cxn>
                <a:cxn ang="0">
                  <a:pos x="726" y="408"/>
                </a:cxn>
                <a:cxn ang="0">
                  <a:pos x="762" y="408"/>
                </a:cxn>
                <a:cxn ang="0">
                  <a:pos x="798" y="408"/>
                </a:cxn>
                <a:cxn ang="0">
                  <a:pos x="828" y="408"/>
                </a:cxn>
                <a:cxn ang="0">
                  <a:pos x="864" y="408"/>
                </a:cxn>
                <a:cxn ang="0">
                  <a:pos x="894" y="408"/>
                </a:cxn>
                <a:cxn ang="0">
                  <a:pos x="930" y="408"/>
                </a:cxn>
                <a:cxn ang="0">
                  <a:pos x="966" y="408"/>
                </a:cxn>
                <a:cxn ang="0">
                  <a:pos x="996" y="408"/>
                </a:cxn>
                <a:cxn ang="0">
                  <a:pos x="1032" y="408"/>
                </a:cxn>
                <a:cxn ang="0">
                  <a:pos x="1068" y="408"/>
                </a:cxn>
                <a:cxn ang="0">
                  <a:pos x="1098" y="408"/>
                </a:cxn>
                <a:cxn ang="0">
                  <a:pos x="1134" y="408"/>
                </a:cxn>
                <a:cxn ang="0">
                  <a:pos x="1164" y="408"/>
                </a:cxn>
                <a:cxn ang="0">
                  <a:pos x="1200" y="408"/>
                </a:cxn>
                <a:cxn ang="0">
                  <a:pos x="1236" y="66"/>
                </a:cxn>
                <a:cxn ang="0">
                  <a:pos x="1266" y="18"/>
                </a:cxn>
                <a:cxn ang="0">
                  <a:pos x="1302" y="0"/>
                </a:cxn>
                <a:cxn ang="0">
                  <a:pos x="1332" y="0"/>
                </a:cxn>
                <a:cxn ang="0">
                  <a:pos x="1368" y="0"/>
                </a:cxn>
                <a:cxn ang="0">
                  <a:pos x="1404" y="0"/>
                </a:cxn>
              </a:cxnLst>
              <a:rect l="0" t="0" r="r" b="b"/>
              <a:pathLst>
                <a:path w="1422" h="408">
                  <a:moveTo>
                    <a:pt x="0" y="0"/>
                  </a:moveTo>
                  <a:lnTo>
                    <a:pt x="12" y="0"/>
                  </a:lnTo>
                  <a:lnTo>
                    <a:pt x="24" y="0"/>
                  </a:lnTo>
                  <a:lnTo>
                    <a:pt x="30" y="0"/>
                  </a:lnTo>
                  <a:lnTo>
                    <a:pt x="42" y="0"/>
                  </a:lnTo>
                  <a:lnTo>
                    <a:pt x="54" y="0"/>
                  </a:lnTo>
                  <a:lnTo>
                    <a:pt x="66" y="0"/>
                  </a:lnTo>
                  <a:lnTo>
                    <a:pt x="78" y="0"/>
                  </a:lnTo>
                  <a:lnTo>
                    <a:pt x="90" y="12"/>
                  </a:lnTo>
                  <a:lnTo>
                    <a:pt x="102" y="12"/>
                  </a:lnTo>
                  <a:lnTo>
                    <a:pt x="114" y="0"/>
                  </a:lnTo>
                  <a:lnTo>
                    <a:pt x="120" y="0"/>
                  </a:lnTo>
                  <a:lnTo>
                    <a:pt x="132" y="0"/>
                  </a:lnTo>
                  <a:lnTo>
                    <a:pt x="144" y="0"/>
                  </a:lnTo>
                  <a:lnTo>
                    <a:pt x="156" y="12"/>
                  </a:lnTo>
                  <a:lnTo>
                    <a:pt x="168" y="0"/>
                  </a:lnTo>
                  <a:lnTo>
                    <a:pt x="180" y="0"/>
                  </a:lnTo>
                  <a:lnTo>
                    <a:pt x="192" y="12"/>
                  </a:lnTo>
                  <a:lnTo>
                    <a:pt x="204" y="12"/>
                  </a:lnTo>
                  <a:lnTo>
                    <a:pt x="210" y="12"/>
                  </a:lnTo>
                  <a:lnTo>
                    <a:pt x="222" y="12"/>
                  </a:lnTo>
                  <a:lnTo>
                    <a:pt x="234" y="12"/>
                  </a:lnTo>
                  <a:lnTo>
                    <a:pt x="246" y="12"/>
                  </a:lnTo>
                  <a:lnTo>
                    <a:pt x="258" y="12"/>
                  </a:lnTo>
                  <a:lnTo>
                    <a:pt x="270" y="12"/>
                  </a:lnTo>
                  <a:lnTo>
                    <a:pt x="282" y="12"/>
                  </a:lnTo>
                  <a:lnTo>
                    <a:pt x="288" y="12"/>
                  </a:lnTo>
                  <a:lnTo>
                    <a:pt x="300" y="12"/>
                  </a:lnTo>
                  <a:lnTo>
                    <a:pt x="312" y="12"/>
                  </a:lnTo>
                  <a:lnTo>
                    <a:pt x="324" y="12"/>
                  </a:lnTo>
                  <a:lnTo>
                    <a:pt x="336" y="0"/>
                  </a:lnTo>
                  <a:lnTo>
                    <a:pt x="348" y="0"/>
                  </a:lnTo>
                  <a:lnTo>
                    <a:pt x="360" y="0"/>
                  </a:lnTo>
                  <a:lnTo>
                    <a:pt x="372" y="12"/>
                  </a:lnTo>
                  <a:lnTo>
                    <a:pt x="378" y="12"/>
                  </a:lnTo>
                  <a:lnTo>
                    <a:pt x="390" y="18"/>
                  </a:lnTo>
                  <a:lnTo>
                    <a:pt x="402" y="12"/>
                  </a:lnTo>
                  <a:lnTo>
                    <a:pt x="414" y="12"/>
                  </a:lnTo>
                  <a:lnTo>
                    <a:pt x="426" y="12"/>
                  </a:lnTo>
                  <a:lnTo>
                    <a:pt x="438" y="12"/>
                  </a:lnTo>
                  <a:lnTo>
                    <a:pt x="450" y="12"/>
                  </a:lnTo>
                  <a:lnTo>
                    <a:pt x="462" y="12"/>
                  </a:lnTo>
                  <a:lnTo>
                    <a:pt x="468" y="0"/>
                  </a:lnTo>
                  <a:lnTo>
                    <a:pt x="480" y="0"/>
                  </a:lnTo>
                  <a:lnTo>
                    <a:pt x="492" y="0"/>
                  </a:lnTo>
                  <a:lnTo>
                    <a:pt x="504" y="0"/>
                  </a:lnTo>
                  <a:lnTo>
                    <a:pt x="516" y="18"/>
                  </a:lnTo>
                  <a:lnTo>
                    <a:pt x="528" y="42"/>
                  </a:lnTo>
                  <a:lnTo>
                    <a:pt x="540" y="78"/>
                  </a:lnTo>
                  <a:lnTo>
                    <a:pt x="546" y="120"/>
                  </a:lnTo>
                  <a:lnTo>
                    <a:pt x="558" y="408"/>
                  </a:lnTo>
                  <a:lnTo>
                    <a:pt x="570" y="408"/>
                  </a:lnTo>
                  <a:lnTo>
                    <a:pt x="582" y="408"/>
                  </a:lnTo>
                  <a:lnTo>
                    <a:pt x="594" y="408"/>
                  </a:lnTo>
                  <a:lnTo>
                    <a:pt x="606" y="408"/>
                  </a:lnTo>
                  <a:lnTo>
                    <a:pt x="618" y="408"/>
                  </a:lnTo>
                  <a:lnTo>
                    <a:pt x="630" y="408"/>
                  </a:lnTo>
                  <a:lnTo>
                    <a:pt x="636" y="408"/>
                  </a:lnTo>
                  <a:lnTo>
                    <a:pt x="648" y="408"/>
                  </a:lnTo>
                  <a:lnTo>
                    <a:pt x="660" y="408"/>
                  </a:lnTo>
                  <a:lnTo>
                    <a:pt x="672" y="408"/>
                  </a:lnTo>
                  <a:lnTo>
                    <a:pt x="684" y="408"/>
                  </a:lnTo>
                  <a:lnTo>
                    <a:pt x="696" y="408"/>
                  </a:lnTo>
                  <a:lnTo>
                    <a:pt x="708" y="408"/>
                  </a:lnTo>
                  <a:lnTo>
                    <a:pt x="720" y="408"/>
                  </a:lnTo>
                  <a:lnTo>
                    <a:pt x="726" y="408"/>
                  </a:lnTo>
                  <a:lnTo>
                    <a:pt x="738" y="408"/>
                  </a:lnTo>
                  <a:lnTo>
                    <a:pt x="750" y="408"/>
                  </a:lnTo>
                  <a:lnTo>
                    <a:pt x="762" y="408"/>
                  </a:lnTo>
                  <a:lnTo>
                    <a:pt x="774" y="408"/>
                  </a:lnTo>
                  <a:lnTo>
                    <a:pt x="786" y="408"/>
                  </a:lnTo>
                  <a:lnTo>
                    <a:pt x="798" y="408"/>
                  </a:lnTo>
                  <a:lnTo>
                    <a:pt x="810" y="408"/>
                  </a:lnTo>
                  <a:lnTo>
                    <a:pt x="816" y="408"/>
                  </a:lnTo>
                  <a:lnTo>
                    <a:pt x="828" y="408"/>
                  </a:lnTo>
                  <a:lnTo>
                    <a:pt x="840" y="408"/>
                  </a:lnTo>
                  <a:lnTo>
                    <a:pt x="852" y="408"/>
                  </a:lnTo>
                  <a:lnTo>
                    <a:pt x="864" y="408"/>
                  </a:lnTo>
                  <a:lnTo>
                    <a:pt x="876" y="408"/>
                  </a:lnTo>
                  <a:lnTo>
                    <a:pt x="888" y="408"/>
                  </a:lnTo>
                  <a:lnTo>
                    <a:pt x="894" y="408"/>
                  </a:lnTo>
                  <a:lnTo>
                    <a:pt x="906" y="408"/>
                  </a:lnTo>
                  <a:lnTo>
                    <a:pt x="918" y="408"/>
                  </a:lnTo>
                  <a:lnTo>
                    <a:pt x="930" y="408"/>
                  </a:lnTo>
                  <a:lnTo>
                    <a:pt x="942" y="408"/>
                  </a:lnTo>
                  <a:lnTo>
                    <a:pt x="954" y="408"/>
                  </a:lnTo>
                  <a:lnTo>
                    <a:pt x="966" y="408"/>
                  </a:lnTo>
                  <a:lnTo>
                    <a:pt x="978" y="408"/>
                  </a:lnTo>
                  <a:lnTo>
                    <a:pt x="984" y="408"/>
                  </a:lnTo>
                  <a:lnTo>
                    <a:pt x="996" y="408"/>
                  </a:lnTo>
                  <a:lnTo>
                    <a:pt x="1008" y="408"/>
                  </a:lnTo>
                  <a:lnTo>
                    <a:pt x="1020" y="408"/>
                  </a:lnTo>
                  <a:lnTo>
                    <a:pt x="1032" y="408"/>
                  </a:lnTo>
                  <a:lnTo>
                    <a:pt x="1044" y="408"/>
                  </a:lnTo>
                  <a:lnTo>
                    <a:pt x="1056" y="408"/>
                  </a:lnTo>
                  <a:lnTo>
                    <a:pt x="1068" y="408"/>
                  </a:lnTo>
                  <a:lnTo>
                    <a:pt x="1074" y="408"/>
                  </a:lnTo>
                  <a:lnTo>
                    <a:pt x="1086" y="408"/>
                  </a:lnTo>
                  <a:lnTo>
                    <a:pt x="1098" y="408"/>
                  </a:lnTo>
                  <a:lnTo>
                    <a:pt x="1110" y="408"/>
                  </a:lnTo>
                  <a:lnTo>
                    <a:pt x="1122" y="408"/>
                  </a:lnTo>
                  <a:lnTo>
                    <a:pt x="1134" y="408"/>
                  </a:lnTo>
                  <a:lnTo>
                    <a:pt x="1146" y="408"/>
                  </a:lnTo>
                  <a:lnTo>
                    <a:pt x="1152" y="408"/>
                  </a:lnTo>
                  <a:lnTo>
                    <a:pt x="1164" y="408"/>
                  </a:lnTo>
                  <a:lnTo>
                    <a:pt x="1176" y="408"/>
                  </a:lnTo>
                  <a:lnTo>
                    <a:pt x="1188" y="408"/>
                  </a:lnTo>
                  <a:lnTo>
                    <a:pt x="1200" y="408"/>
                  </a:lnTo>
                  <a:lnTo>
                    <a:pt x="1212" y="408"/>
                  </a:lnTo>
                  <a:lnTo>
                    <a:pt x="1224" y="120"/>
                  </a:lnTo>
                  <a:lnTo>
                    <a:pt x="1236" y="66"/>
                  </a:lnTo>
                  <a:lnTo>
                    <a:pt x="1242" y="42"/>
                  </a:lnTo>
                  <a:lnTo>
                    <a:pt x="1254" y="24"/>
                  </a:lnTo>
                  <a:lnTo>
                    <a:pt x="1266" y="18"/>
                  </a:lnTo>
                  <a:lnTo>
                    <a:pt x="1278" y="0"/>
                  </a:lnTo>
                  <a:lnTo>
                    <a:pt x="1290" y="0"/>
                  </a:lnTo>
                  <a:lnTo>
                    <a:pt x="1302" y="0"/>
                  </a:lnTo>
                  <a:lnTo>
                    <a:pt x="1314" y="12"/>
                  </a:lnTo>
                  <a:lnTo>
                    <a:pt x="1326" y="0"/>
                  </a:lnTo>
                  <a:lnTo>
                    <a:pt x="1332" y="0"/>
                  </a:lnTo>
                  <a:lnTo>
                    <a:pt x="1344" y="0"/>
                  </a:lnTo>
                  <a:lnTo>
                    <a:pt x="1356" y="0"/>
                  </a:lnTo>
                  <a:lnTo>
                    <a:pt x="1368" y="0"/>
                  </a:lnTo>
                  <a:lnTo>
                    <a:pt x="1380" y="0"/>
                  </a:lnTo>
                  <a:lnTo>
                    <a:pt x="1392" y="0"/>
                  </a:lnTo>
                  <a:lnTo>
                    <a:pt x="1404" y="0"/>
                  </a:lnTo>
                  <a:lnTo>
                    <a:pt x="1410" y="12"/>
                  </a:lnTo>
                  <a:lnTo>
                    <a:pt x="1422" y="12"/>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8" name="Freeform 44"/>
            <p:cNvSpPr>
              <a:spLocks/>
            </p:cNvSpPr>
            <p:nvPr/>
          </p:nvSpPr>
          <p:spPr bwMode="auto">
            <a:xfrm>
              <a:off x="5700713" y="4387850"/>
              <a:ext cx="2266950" cy="647700"/>
            </a:xfrm>
            <a:custGeom>
              <a:avLst/>
              <a:gdLst/>
              <a:ahLst/>
              <a:cxnLst>
                <a:cxn ang="0">
                  <a:pos x="24" y="0"/>
                </a:cxn>
                <a:cxn ang="0">
                  <a:pos x="60" y="12"/>
                </a:cxn>
                <a:cxn ang="0">
                  <a:pos x="90" y="12"/>
                </a:cxn>
                <a:cxn ang="0">
                  <a:pos x="126" y="0"/>
                </a:cxn>
                <a:cxn ang="0">
                  <a:pos x="162" y="12"/>
                </a:cxn>
                <a:cxn ang="0">
                  <a:pos x="192" y="12"/>
                </a:cxn>
                <a:cxn ang="0">
                  <a:pos x="228" y="12"/>
                </a:cxn>
                <a:cxn ang="0">
                  <a:pos x="258" y="12"/>
                </a:cxn>
                <a:cxn ang="0">
                  <a:pos x="294" y="12"/>
                </a:cxn>
                <a:cxn ang="0">
                  <a:pos x="330" y="0"/>
                </a:cxn>
                <a:cxn ang="0">
                  <a:pos x="360" y="12"/>
                </a:cxn>
                <a:cxn ang="0">
                  <a:pos x="396" y="12"/>
                </a:cxn>
                <a:cxn ang="0">
                  <a:pos x="426" y="18"/>
                </a:cxn>
                <a:cxn ang="0">
                  <a:pos x="462" y="0"/>
                </a:cxn>
                <a:cxn ang="0">
                  <a:pos x="498" y="0"/>
                </a:cxn>
                <a:cxn ang="0">
                  <a:pos x="528" y="12"/>
                </a:cxn>
                <a:cxn ang="0">
                  <a:pos x="564" y="12"/>
                </a:cxn>
                <a:cxn ang="0">
                  <a:pos x="594" y="12"/>
                </a:cxn>
                <a:cxn ang="0">
                  <a:pos x="630" y="18"/>
                </a:cxn>
                <a:cxn ang="0">
                  <a:pos x="666" y="18"/>
                </a:cxn>
                <a:cxn ang="0">
                  <a:pos x="696" y="120"/>
                </a:cxn>
                <a:cxn ang="0">
                  <a:pos x="732" y="408"/>
                </a:cxn>
                <a:cxn ang="0">
                  <a:pos x="768" y="408"/>
                </a:cxn>
                <a:cxn ang="0">
                  <a:pos x="798" y="408"/>
                </a:cxn>
                <a:cxn ang="0">
                  <a:pos x="834" y="408"/>
                </a:cxn>
                <a:cxn ang="0">
                  <a:pos x="864" y="408"/>
                </a:cxn>
                <a:cxn ang="0">
                  <a:pos x="900" y="408"/>
                </a:cxn>
                <a:cxn ang="0">
                  <a:pos x="936" y="408"/>
                </a:cxn>
                <a:cxn ang="0">
                  <a:pos x="966" y="408"/>
                </a:cxn>
                <a:cxn ang="0">
                  <a:pos x="1002" y="408"/>
                </a:cxn>
                <a:cxn ang="0">
                  <a:pos x="1032" y="408"/>
                </a:cxn>
                <a:cxn ang="0">
                  <a:pos x="1068" y="408"/>
                </a:cxn>
                <a:cxn ang="0">
                  <a:pos x="1104" y="408"/>
                </a:cxn>
                <a:cxn ang="0">
                  <a:pos x="1134" y="408"/>
                </a:cxn>
                <a:cxn ang="0">
                  <a:pos x="1170" y="408"/>
                </a:cxn>
                <a:cxn ang="0">
                  <a:pos x="1200" y="408"/>
                </a:cxn>
                <a:cxn ang="0">
                  <a:pos x="1236" y="408"/>
                </a:cxn>
                <a:cxn ang="0">
                  <a:pos x="1272" y="408"/>
                </a:cxn>
                <a:cxn ang="0">
                  <a:pos x="1302" y="408"/>
                </a:cxn>
                <a:cxn ang="0">
                  <a:pos x="1338" y="408"/>
                </a:cxn>
                <a:cxn ang="0">
                  <a:pos x="1368" y="408"/>
                </a:cxn>
                <a:cxn ang="0">
                  <a:pos x="1404" y="408"/>
                </a:cxn>
              </a:cxnLst>
              <a:rect l="0" t="0" r="r" b="b"/>
              <a:pathLst>
                <a:path w="1428" h="408">
                  <a:moveTo>
                    <a:pt x="0" y="12"/>
                  </a:moveTo>
                  <a:lnTo>
                    <a:pt x="12" y="12"/>
                  </a:lnTo>
                  <a:lnTo>
                    <a:pt x="24" y="0"/>
                  </a:lnTo>
                  <a:lnTo>
                    <a:pt x="36" y="0"/>
                  </a:lnTo>
                  <a:lnTo>
                    <a:pt x="48" y="0"/>
                  </a:lnTo>
                  <a:lnTo>
                    <a:pt x="60" y="12"/>
                  </a:lnTo>
                  <a:lnTo>
                    <a:pt x="72" y="0"/>
                  </a:lnTo>
                  <a:lnTo>
                    <a:pt x="78" y="12"/>
                  </a:lnTo>
                  <a:lnTo>
                    <a:pt x="90" y="12"/>
                  </a:lnTo>
                  <a:lnTo>
                    <a:pt x="102" y="0"/>
                  </a:lnTo>
                  <a:lnTo>
                    <a:pt x="114" y="0"/>
                  </a:lnTo>
                  <a:lnTo>
                    <a:pt x="126" y="0"/>
                  </a:lnTo>
                  <a:lnTo>
                    <a:pt x="138" y="0"/>
                  </a:lnTo>
                  <a:lnTo>
                    <a:pt x="150" y="12"/>
                  </a:lnTo>
                  <a:lnTo>
                    <a:pt x="162" y="12"/>
                  </a:lnTo>
                  <a:lnTo>
                    <a:pt x="168" y="0"/>
                  </a:lnTo>
                  <a:lnTo>
                    <a:pt x="180" y="0"/>
                  </a:lnTo>
                  <a:lnTo>
                    <a:pt x="192" y="12"/>
                  </a:lnTo>
                  <a:lnTo>
                    <a:pt x="204" y="12"/>
                  </a:lnTo>
                  <a:lnTo>
                    <a:pt x="216" y="12"/>
                  </a:lnTo>
                  <a:lnTo>
                    <a:pt x="228" y="12"/>
                  </a:lnTo>
                  <a:lnTo>
                    <a:pt x="240" y="12"/>
                  </a:lnTo>
                  <a:lnTo>
                    <a:pt x="246" y="18"/>
                  </a:lnTo>
                  <a:lnTo>
                    <a:pt x="258" y="12"/>
                  </a:lnTo>
                  <a:lnTo>
                    <a:pt x="270" y="12"/>
                  </a:lnTo>
                  <a:lnTo>
                    <a:pt x="282" y="12"/>
                  </a:lnTo>
                  <a:lnTo>
                    <a:pt x="294" y="12"/>
                  </a:lnTo>
                  <a:lnTo>
                    <a:pt x="306" y="12"/>
                  </a:lnTo>
                  <a:lnTo>
                    <a:pt x="318" y="12"/>
                  </a:lnTo>
                  <a:lnTo>
                    <a:pt x="330" y="0"/>
                  </a:lnTo>
                  <a:lnTo>
                    <a:pt x="336" y="0"/>
                  </a:lnTo>
                  <a:lnTo>
                    <a:pt x="348" y="12"/>
                  </a:lnTo>
                  <a:lnTo>
                    <a:pt x="360" y="12"/>
                  </a:lnTo>
                  <a:lnTo>
                    <a:pt x="372" y="12"/>
                  </a:lnTo>
                  <a:lnTo>
                    <a:pt x="384" y="12"/>
                  </a:lnTo>
                  <a:lnTo>
                    <a:pt x="396" y="12"/>
                  </a:lnTo>
                  <a:lnTo>
                    <a:pt x="408" y="12"/>
                  </a:lnTo>
                  <a:lnTo>
                    <a:pt x="420" y="12"/>
                  </a:lnTo>
                  <a:lnTo>
                    <a:pt x="426" y="18"/>
                  </a:lnTo>
                  <a:lnTo>
                    <a:pt x="438" y="18"/>
                  </a:lnTo>
                  <a:lnTo>
                    <a:pt x="450" y="12"/>
                  </a:lnTo>
                  <a:lnTo>
                    <a:pt x="462" y="0"/>
                  </a:lnTo>
                  <a:lnTo>
                    <a:pt x="474" y="0"/>
                  </a:lnTo>
                  <a:lnTo>
                    <a:pt x="486" y="0"/>
                  </a:lnTo>
                  <a:lnTo>
                    <a:pt x="498" y="0"/>
                  </a:lnTo>
                  <a:lnTo>
                    <a:pt x="510" y="12"/>
                  </a:lnTo>
                  <a:lnTo>
                    <a:pt x="516" y="12"/>
                  </a:lnTo>
                  <a:lnTo>
                    <a:pt x="528" y="12"/>
                  </a:lnTo>
                  <a:lnTo>
                    <a:pt x="540" y="12"/>
                  </a:lnTo>
                  <a:lnTo>
                    <a:pt x="552" y="12"/>
                  </a:lnTo>
                  <a:lnTo>
                    <a:pt x="564" y="12"/>
                  </a:lnTo>
                  <a:lnTo>
                    <a:pt x="576" y="12"/>
                  </a:lnTo>
                  <a:lnTo>
                    <a:pt x="588" y="12"/>
                  </a:lnTo>
                  <a:lnTo>
                    <a:pt x="594" y="12"/>
                  </a:lnTo>
                  <a:lnTo>
                    <a:pt x="606" y="12"/>
                  </a:lnTo>
                  <a:lnTo>
                    <a:pt x="618" y="12"/>
                  </a:lnTo>
                  <a:lnTo>
                    <a:pt x="630" y="18"/>
                  </a:lnTo>
                  <a:lnTo>
                    <a:pt x="642" y="18"/>
                  </a:lnTo>
                  <a:lnTo>
                    <a:pt x="654" y="18"/>
                  </a:lnTo>
                  <a:lnTo>
                    <a:pt x="666" y="18"/>
                  </a:lnTo>
                  <a:lnTo>
                    <a:pt x="678" y="48"/>
                  </a:lnTo>
                  <a:lnTo>
                    <a:pt x="684" y="78"/>
                  </a:lnTo>
                  <a:lnTo>
                    <a:pt x="696" y="120"/>
                  </a:lnTo>
                  <a:lnTo>
                    <a:pt x="708" y="408"/>
                  </a:lnTo>
                  <a:lnTo>
                    <a:pt x="720" y="408"/>
                  </a:lnTo>
                  <a:lnTo>
                    <a:pt x="732" y="408"/>
                  </a:lnTo>
                  <a:lnTo>
                    <a:pt x="744" y="408"/>
                  </a:lnTo>
                  <a:lnTo>
                    <a:pt x="756" y="408"/>
                  </a:lnTo>
                  <a:lnTo>
                    <a:pt x="768" y="408"/>
                  </a:lnTo>
                  <a:lnTo>
                    <a:pt x="774" y="408"/>
                  </a:lnTo>
                  <a:lnTo>
                    <a:pt x="786" y="408"/>
                  </a:lnTo>
                  <a:lnTo>
                    <a:pt x="798" y="408"/>
                  </a:lnTo>
                  <a:lnTo>
                    <a:pt x="810" y="408"/>
                  </a:lnTo>
                  <a:lnTo>
                    <a:pt x="822" y="408"/>
                  </a:lnTo>
                  <a:lnTo>
                    <a:pt x="834" y="408"/>
                  </a:lnTo>
                  <a:lnTo>
                    <a:pt x="846" y="408"/>
                  </a:lnTo>
                  <a:lnTo>
                    <a:pt x="852" y="408"/>
                  </a:lnTo>
                  <a:lnTo>
                    <a:pt x="864" y="408"/>
                  </a:lnTo>
                  <a:lnTo>
                    <a:pt x="876" y="408"/>
                  </a:lnTo>
                  <a:lnTo>
                    <a:pt x="888" y="408"/>
                  </a:lnTo>
                  <a:lnTo>
                    <a:pt x="900" y="408"/>
                  </a:lnTo>
                  <a:lnTo>
                    <a:pt x="912" y="408"/>
                  </a:lnTo>
                  <a:lnTo>
                    <a:pt x="924" y="408"/>
                  </a:lnTo>
                  <a:lnTo>
                    <a:pt x="936" y="408"/>
                  </a:lnTo>
                  <a:lnTo>
                    <a:pt x="942" y="408"/>
                  </a:lnTo>
                  <a:lnTo>
                    <a:pt x="954" y="408"/>
                  </a:lnTo>
                  <a:lnTo>
                    <a:pt x="966" y="408"/>
                  </a:lnTo>
                  <a:lnTo>
                    <a:pt x="978" y="408"/>
                  </a:lnTo>
                  <a:lnTo>
                    <a:pt x="990" y="408"/>
                  </a:lnTo>
                  <a:lnTo>
                    <a:pt x="1002" y="408"/>
                  </a:lnTo>
                  <a:lnTo>
                    <a:pt x="1014" y="408"/>
                  </a:lnTo>
                  <a:lnTo>
                    <a:pt x="1026" y="408"/>
                  </a:lnTo>
                  <a:lnTo>
                    <a:pt x="1032" y="408"/>
                  </a:lnTo>
                  <a:lnTo>
                    <a:pt x="1044" y="408"/>
                  </a:lnTo>
                  <a:lnTo>
                    <a:pt x="1056" y="408"/>
                  </a:lnTo>
                  <a:lnTo>
                    <a:pt x="1068" y="408"/>
                  </a:lnTo>
                  <a:lnTo>
                    <a:pt x="1080" y="408"/>
                  </a:lnTo>
                  <a:lnTo>
                    <a:pt x="1092" y="408"/>
                  </a:lnTo>
                  <a:lnTo>
                    <a:pt x="1104" y="408"/>
                  </a:lnTo>
                  <a:lnTo>
                    <a:pt x="1110" y="408"/>
                  </a:lnTo>
                  <a:lnTo>
                    <a:pt x="1122" y="408"/>
                  </a:lnTo>
                  <a:lnTo>
                    <a:pt x="1134" y="408"/>
                  </a:lnTo>
                  <a:lnTo>
                    <a:pt x="1146" y="408"/>
                  </a:lnTo>
                  <a:lnTo>
                    <a:pt x="1158" y="408"/>
                  </a:lnTo>
                  <a:lnTo>
                    <a:pt x="1170" y="408"/>
                  </a:lnTo>
                  <a:lnTo>
                    <a:pt x="1182" y="408"/>
                  </a:lnTo>
                  <a:lnTo>
                    <a:pt x="1194" y="408"/>
                  </a:lnTo>
                  <a:lnTo>
                    <a:pt x="1200" y="408"/>
                  </a:lnTo>
                  <a:lnTo>
                    <a:pt x="1212" y="408"/>
                  </a:lnTo>
                  <a:lnTo>
                    <a:pt x="1224" y="408"/>
                  </a:lnTo>
                  <a:lnTo>
                    <a:pt x="1236" y="408"/>
                  </a:lnTo>
                  <a:lnTo>
                    <a:pt x="1248" y="408"/>
                  </a:lnTo>
                  <a:lnTo>
                    <a:pt x="1260" y="408"/>
                  </a:lnTo>
                  <a:lnTo>
                    <a:pt x="1272" y="408"/>
                  </a:lnTo>
                  <a:lnTo>
                    <a:pt x="1284" y="408"/>
                  </a:lnTo>
                  <a:lnTo>
                    <a:pt x="1290" y="408"/>
                  </a:lnTo>
                  <a:lnTo>
                    <a:pt x="1302" y="408"/>
                  </a:lnTo>
                  <a:lnTo>
                    <a:pt x="1314" y="408"/>
                  </a:lnTo>
                  <a:lnTo>
                    <a:pt x="1326" y="408"/>
                  </a:lnTo>
                  <a:lnTo>
                    <a:pt x="1338" y="408"/>
                  </a:lnTo>
                  <a:lnTo>
                    <a:pt x="1350" y="408"/>
                  </a:lnTo>
                  <a:lnTo>
                    <a:pt x="1362" y="408"/>
                  </a:lnTo>
                  <a:lnTo>
                    <a:pt x="1368" y="408"/>
                  </a:lnTo>
                  <a:lnTo>
                    <a:pt x="1380" y="408"/>
                  </a:lnTo>
                  <a:lnTo>
                    <a:pt x="1392" y="408"/>
                  </a:lnTo>
                  <a:lnTo>
                    <a:pt x="1404" y="408"/>
                  </a:lnTo>
                  <a:lnTo>
                    <a:pt x="1416" y="408"/>
                  </a:lnTo>
                  <a:lnTo>
                    <a:pt x="1428" y="408"/>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69" name="Freeform 45"/>
            <p:cNvSpPr>
              <a:spLocks/>
            </p:cNvSpPr>
            <p:nvPr/>
          </p:nvSpPr>
          <p:spPr bwMode="auto">
            <a:xfrm>
              <a:off x="7967663" y="5035550"/>
              <a:ext cx="85725" cy="1588"/>
            </a:xfrm>
            <a:custGeom>
              <a:avLst/>
              <a:gdLst/>
              <a:ahLst/>
              <a:cxnLst>
                <a:cxn ang="0">
                  <a:pos x="0" y="0"/>
                </a:cxn>
                <a:cxn ang="0">
                  <a:pos x="12" y="0"/>
                </a:cxn>
                <a:cxn ang="0">
                  <a:pos x="24" y="0"/>
                </a:cxn>
                <a:cxn ang="0">
                  <a:pos x="30" y="0"/>
                </a:cxn>
                <a:cxn ang="0">
                  <a:pos x="42" y="0"/>
                </a:cxn>
                <a:cxn ang="0">
                  <a:pos x="54" y="0"/>
                </a:cxn>
              </a:cxnLst>
              <a:rect l="0" t="0" r="r" b="b"/>
              <a:pathLst>
                <a:path w="54">
                  <a:moveTo>
                    <a:pt x="0" y="0"/>
                  </a:moveTo>
                  <a:lnTo>
                    <a:pt x="12" y="0"/>
                  </a:lnTo>
                  <a:lnTo>
                    <a:pt x="24" y="0"/>
                  </a:lnTo>
                  <a:lnTo>
                    <a:pt x="30" y="0"/>
                  </a:lnTo>
                  <a:lnTo>
                    <a:pt x="42" y="0"/>
                  </a:lnTo>
                  <a:lnTo>
                    <a:pt x="54"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0" name="Freeform 46"/>
            <p:cNvSpPr>
              <a:spLocks/>
            </p:cNvSpPr>
            <p:nvPr/>
          </p:nvSpPr>
          <p:spPr bwMode="auto">
            <a:xfrm>
              <a:off x="1176337" y="3073400"/>
              <a:ext cx="2266950" cy="742950"/>
            </a:xfrm>
            <a:custGeom>
              <a:avLst/>
              <a:gdLst/>
              <a:ahLst/>
              <a:cxnLst>
                <a:cxn ang="0">
                  <a:pos x="24" y="462"/>
                </a:cxn>
                <a:cxn ang="0">
                  <a:pos x="60" y="456"/>
                </a:cxn>
                <a:cxn ang="0">
                  <a:pos x="90" y="456"/>
                </a:cxn>
                <a:cxn ang="0">
                  <a:pos x="126" y="438"/>
                </a:cxn>
                <a:cxn ang="0">
                  <a:pos x="162" y="456"/>
                </a:cxn>
                <a:cxn ang="0">
                  <a:pos x="192" y="450"/>
                </a:cxn>
                <a:cxn ang="0">
                  <a:pos x="228" y="450"/>
                </a:cxn>
                <a:cxn ang="0">
                  <a:pos x="258" y="438"/>
                </a:cxn>
                <a:cxn ang="0">
                  <a:pos x="294" y="450"/>
                </a:cxn>
                <a:cxn ang="0">
                  <a:pos x="330" y="450"/>
                </a:cxn>
                <a:cxn ang="0">
                  <a:pos x="360" y="48"/>
                </a:cxn>
                <a:cxn ang="0">
                  <a:pos x="396" y="48"/>
                </a:cxn>
                <a:cxn ang="0">
                  <a:pos x="426" y="54"/>
                </a:cxn>
                <a:cxn ang="0">
                  <a:pos x="462" y="54"/>
                </a:cxn>
                <a:cxn ang="0">
                  <a:pos x="498" y="54"/>
                </a:cxn>
                <a:cxn ang="0">
                  <a:pos x="528" y="54"/>
                </a:cxn>
                <a:cxn ang="0">
                  <a:pos x="564" y="36"/>
                </a:cxn>
                <a:cxn ang="0">
                  <a:pos x="594" y="54"/>
                </a:cxn>
                <a:cxn ang="0">
                  <a:pos x="630" y="36"/>
                </a:cxn>
                <a:cxn ang="0">
                  <a:pos x="666" y="48"/>
                </a:cxn>
                <a:cxn ang="0">
                  <a:pos x="696" y="42"/>
                </a:cxn>
                <a:cxn ang="0">
                  <a:pos x="732" y="42"/>
                </a:cxn>
                <a:cxn ang="0">
                  <a:pos x="768" y="24"/>
                </a:cxn>
                <a:cxn ang="0">
                  <a:pos x="798" y="24"/>
                </a:cxn>
                <a:cxn ang="0">
                  <a:pos x="834" y="426"/>
                </a:cxn>
                <a:cxn ang="0">
                  <a:pos x="864" y="432"/>
                </a:cxn>
                <a:cxn ang="0">
                  <a:pos x="900" y="426"/>
                </a:cxn>
                <a:cxn ang="0">
                  <a:pos x="936" y="426"/>
                </a:cxn>
                <a:cxn ang="0">
                  <a:pos x="966" y="462"/>
                </a:cxn>
                <a:cxn ang="0">
                  <a:pos x="1002" y="450"/>
                </a:cxn>
                <a:cxn ang="0">
                  <a:pos x="1032" y="450"/>
                </a:cxn>
                <a:cxn ang="0">
                  <a:pos x="1068" y="432"/>
                </a:cxn>
                <a:cxn ang="0">
                  <a:pos x="1104" y="432"/>
                </a:cxn>
                <a:cxn ang="0">
                  <a:pos x="1134" y="438"/>
                </a:cxn>
                <a:cxn ang="0">
                  <a:pos x="1170" y="450"/>
                </a:cxn>
                <a:cxn ang="0">
                  <a:pos x="1200" y="462"/>
                </a:cxn>
                <a:cxn ang="0">
                  <a:pos x="1236" y="450"/>
                </a:cxn>
                <a:cxn ang="0">
                  <a:pos x="1272" y="96"/>
                </a:cxn>
                <a:cxn ang="0">
                  <a:pos x="1302" y="24"/>
                </a:cxn>
                <a:cxn ang="0">
                  <a:pos x="1338" y="0"/>
                </a:cxn>
                <a:cxn ang="0">
                  <a:pos x="1374" y="42"/>
                </a:cxn>
                <a:cxn ang="0">
                  <a:pos x="1404" y="48"/>
                </a:cxn>
              </a:cxnLst>
              <a:rect l="0" t="0" r="r" b="b"/>
              <a:pathLst>
                <a:path w="1428" h="468">
                  <a:moveTo>
                    <a:pt x="0" y="438"/>
                  </a:moveTo>
                  <a:lnTo>
                    <a:pt x="12" y="450"/>
                  </a:lnTo>
                  <a:lnTo>
                    <a:pt x="24" y="462"/>
                  </a:lnTo>
                  <a:lnTo>
                    <a:pt x="36" y="456"/>
                  </a:lnTo>
                  <a:lnTo>
                    <a:pt x="48" y="468"/>
                  </a:lnTo>
                  <a:lnTo>
                    <a:pt x="60" y="456"/>
                  </a:lnTo>
                  <a:lnTo>
                    <a:pt x="72" y="456"/>
                  </a:lnTo>
                  <a:lnTo>
                    <a:pt x="78" y="450"/>
                  </a:lnTo>
                  <a:lnTo>
                    <a:pt x="90" y="456"/>
                  </a:lnTo>
                  <a:lnTo>
                    <a:pt x="102" y="438"/>
                  </a:lnTo>
                  <a:lnTo>
                    <a:pt x="114" y="438"/>
                  </a:lnTo>
                  <a:lnTo>
                    <a:pt x="126" y="438"/>
                  </a:lnTo>
                  <a:lnTo>
                    <a:pt x="138" y="450"/>
                  </a:lnTo>
                  <a:lnTo>
                    <a:pt x="150" y="468"/>
                  </a:lnTo>
                  <a:lnTo>
                    <a:pt x="162" y="456"/>
                  </a:lnTo>
                  <a:lnTo>
                    <a:pt x="168" y="438"/>
                  </a:lnTo>
                  <a:lnTo>
                    <a:pt x="180" y="450"/>
                  </a:lnTo>
                  <a:lnTo>
                    <a:pt x="192" y="450"/>
                  </a:lnTo>
                  <a:lnTo>
                    <a:pt x="204" y="456"/>
                  </a:lnTo>
                  <a:lnTo>
                    <a:pt x="216" y="456"/>
                  </a:lnTo>
                  <a:lnTo>
                    <a:pt x="228" y="450"/>
                  </a:lnTo>
                  <a:lnTo>
                    <a:pt x="240" y="450"/>
                  </a:lnTo>
                  <a:lnTo>
                    <a:pt x="252" y="450"/>
                  </a:lnTo>
                  <a:lnTo>
                    <a:pt x="258" y="438"/>
                  </a:lnTo>
                  <a:lnTo>
                    <a:pt x="270" y="450"/>
                  </a:lnTo>
                  <a:lnTo>
                    <a:pt x="282" y="450"/>
                  </a:lnTo>
                  <a:lnTo>
                    <a:pt x="294" y="450"/>
                  </a:lnTo>
                  <a:lnTo>
                    <a:pt x="306" y="450"/>
                  </a:lnTo>
                  <a:lnTo>
                    <a:pt x="318" y="438"/>
                  </a:lnTo>
                  <a:lnTo>
                    <a:pt x="330" y="450"/>
                  </a:lnTo>
                  <a:lnTo>
                    <a:pt x="336" y="432"/>
                  </a:lnTo>
                  <a:lnTo>
                    <a:pt x="348" y="432"/>
                  </a:lnTo>
                  <a:lnTo>
                    <a:pt x="360" y="48"/>
                  </a:lnTo>
                  <a:lnTo>
                    <a:pt x="372" y="54"/>
                  </a:lnTo>
                  <a:lnTo>
                    <a:pt x="384" y="54"/>
                  </a:lnTo>
                  <a:lnTo>
                    <a:pt x="396" y="48"/>
                  </a:lnTo>
                  <a:lnTo>
                    <a:pt x="408" y="36"/>
                  </a:lnTo>
                  <a:lnTo>
                    <a:pt x="420" y="72"/>
                  </a:lnTo>
                  <a:lnTo>
                    <a:pt x="426" y="54"/>
                  </a:lnTo>
                  <a:lnTo>
                    <a:pt x="438" y="54"/>
                  </a:lnTo>
                  <a:lnTo>
                    <a:pt x="450" y="72"/>
                  </a:lnTo>
                  <a:lnTo>
                    <a:pt x="462" y="54"/>
                  </a:lnTo>
                  <a:lnTo>
                    <a:pt x="474" y="36"/>
                  </a:lnTo>
                  <a:lnTo>
                    <a:pt x="486" y="72"/>
                  </a:lnTo>
                  <a:lnTo>
                    <a:pt x="498" y="54"/>
                  </a:lnTo>
                  <a:lnTo>
                    <a:pt x="510" y="54"/>
                  </a:lnTo>
                  <a:lnTo>
                    <a:pt x="516" y="72"/>
                  </a:lnTo>
                  <a:lnTo>
                    <a:pt x="528" y="54"/>
                  </a:lnTo>
                  <a:lnTo>
                    <a:pt x="540" y="54"/>
                  </a:lnTo>
                  <a:lnTo>
                    <a:pt x="552" y="72"/>
                  </a:lnTo>
                  <a:lnTo>
                    <a:pt x="564" y="36"/>
                  </a:lnTo>
                  <a:lnTo>
                    <a:pt x="576" y="48"/>
                  </a:lnTo>
                  <a:lnTo>
                    <a:pt x="588" y="66"/>
                  </a:lnTo>
                  <a:lnTo>
                    <a:pt x="594" y="54"/>
                  </a:lnTo>
                  <a:lnTo>
                    <a:pt x="606" y="54"/>
                  </a:lnTo>
                  <a:lnTo>
                    <a:pt x="618" y="54"/>
                  </a:lnTo>
                  <a:lnTo>
                    <a:pt x="630" y="36"/>
                  </a:lnTo>
                  <a:lnTo>
                    <a:pt x="642" y="42"/>
                  </a:lnTo>
                  <a:lnTo>
                    <a:pt x="654" y="36"/>
                  </a:lnTo>
                  <a:lnTo>
                    <a:pt x="666" y="48"/>
                  </a:lnTo>
                  <a:lnTo>
                    <a:pt x="678" y="48"/>
                  </a:lnTo>
                  <a:lnTo>
                    <a:pt x="684" y="36"/>
                  </a:lnTo>
                  <a:lnTo>
                    <a:pt x="696" y="42"/>
                  </a:lnTo>
                  <a:lnTo>
                    <a:pt x="708" y="48"/>
                  </a:lnTo>
                  <a:lnTo>
                    <a:pt x="720" y="12"/>
                  </a:lnTo>
                  <a:lnTo>
                    <a:pt x="732" y="42"/>
                  </a:lnTo>
                  <a:lnTo>
                    <a:pt x="744" y="24"/>
                  </a:lnTo>
                  <a:lnTo>
                    <a:pt x="756" y="42"/>
                  </a:lnTo>
                  <a:lnTo>
                    <a:pt x="768" y="24"/>
                  </a:lnTo>
                  <a:lnTo>
                    <a:pt x="774" y="24"/>
                  </a:lnTo>
                  <a:lnTo>
                    <a:pt x="786" y="24"/>
                  </a:lnTo>
                  <a:lnTo>
                    <a:pt x="798" y="24"/>
                  </a:lnTo>
                  <a:lnTo>
                    <a:pt x="810" y="48"/>
                  </a:lnTo>
                  <a:lnTo>
                    <a:pt x="822" y="432"/>
                  </a:lnTo>
                  <a:lnTo>
                    <a:pt x="834" y="426"/>
                  </a:lnTo>
                  <a:lnTo>
                    <a:pt x="846" y="438"/>
                  </a:lnTo>
                  <a:lnTo>
                    <a:pt x="852" y="432"/>
                  </a:lnTo>
                  <a:lnTo>
                    <a:pt x="864" y="432"/>
                  </a:lnTo>
                  <a:lnTo>
                    <a:pt x="876" y="432"/>
                  </a:lnTo>
                  <a:lnTo>
                    <a:pt x="888" y="426"/>
                  </a:lnTo>
                  <a:lnTo>
                    <a:pt x="900" y="426"/>
                  </a:lnTo>
                  <a:lnTo>
                    <a:pt x="912" y="426"/>
                  </a:lnTo>
                  <a:lnTo>
                    <a:pt x="924" y="426"/>
                  </a:lnTo>
                  <a:lnTo>
                    <a:pt x="936" y="426"/>
                  </a:lnTo>
                  <a:lnTo>
                    <a:pt x="942" y="438"/>
                  </a:lnTo>
                  <a:lnTo>
                    <a:pt x="954" y="450"/>
                  </a:lnTo>
                  <a:lnTo>
                    <a:pt x="966" y="462"/>
                  </a:lnTo>
                  <a:lnTo>
                    <a:pt x="978" y="456"/>
                  </a:lnTo>
                  <a:lnTo>
                    <a:pt x="990" y="438"/>
                  </a:lnTo>
                  <a:lnTo>
                    <a:pt x="1002" y="450"/>
                  </a:lnTo>
                  <a:lnTo>
                    <a:pt x="1014" y="450"/>
                  </a:lnTo>
                  <a:lnTo>
                    <a:pt x="1026" y="450"/>
                  </a:lnTo>
                  <a:lnTo>
                    <a:pt x="1032" y="450"/>
                  </a:lnTo>
                  <a:lnTo>
                    <a:pt x="1044" y="438"/>
                  </a:lnTo>
                  <a:lnTo>
                    <a:pt x="1056" y="432"/>
                  </a:lnTo>
                  <a:lnTo>
                    <a:pt x="1068" y="432"/>
                  </a:lnTo>
                  <a:lnTo>
                    <a:pt x="1080" y="432"/>
                  </a:lnTo>
                  <a:lnTo>
                    <a:pt x="1092" y="450"/>
                  </a:lnTo>
                  <a:lnTo>
                    <a:pt x="1104" y="432"/>
                  </a:lnTo>
                  <a:lnTo>
                    <a:pt x="1116" y="432"/>
                  </a:lnTo>
                  <a:lnTo>
                    <a:pt x="1122" y="438"/>
                  </a:lnTo>
                  <a:lnTo>
                    <a:pt x="1134" y="438"/>
                  </a:lnTo>
                  <a:lnTo>
                    <a:pt x="1146" y="438"/>
                  </a:lnTo>
                  <a:lnTo>
                    <a:pt x="1158" y="438"/>
                  </a:lnTo>
                  <a:lnTo>
                    <a:pt x="1170" y="450"/>
                  </a:lnTo>
                  <a:lnTo>
                    <a:pt x="1182" y="432"/>
                  </a:lnTo>
                  <a:lnTo>
                    <a:pt x="1194" y="438"/>
                  </a:lnTo>
                  <a:lnTo>
                    <a:pt x="1200" y="462"/>
                  </a:lnTo>
                  <a:lnTo>
                    <a:pt x="1212" y="438"/>
                  </a:lnTo>
                  <a:lnTo>
                    <a:pt x="1224" y="450"/>
                  </a:lnTo>
                  <a:lnTo>
                    <a:pt x="1236" y="450"/>
                  </a:lnTo>
                  <a:lnTo>
                    <a:pt x="1248" y="438"/>
                  </a:lnTo>
                  <a:lnTo>
                    <a:pt x="1260" y="450"/>
                  </a:lnTo>
                  <a:lnTo>
                    <a:pt x="1272" y="96"/>
                  </a:lnTo>
                  <a:lnTo>
                    <a:pt x="1284" y="36"/>
                  </a:lnTo>
                  <a:lnTo>
                    <a:pt x="1290" y="24"/>
                  </a:lnTo>
                  <a:lnTo>
                    <a:pt x="1302" y="24"/>
                  </a:lnTo>
                  <a:lnTo>
                    <a:pt x="1314" y="24"/>
                  </a:lnTo>
                  <a:lnTo>
                    <a:pt x="1326" y="24"/>
                  </a:lnTo>
                  <a:lnTo>
                    <a:pt x="1338" y="0"/>
                  </a:lnTo>
                  <a:lnTo>
                    <a:pt x="1350" y="42"/>
                  </a:lnTo>
                  <a:lnTo>
                    <a:pt x="1362" y="24"/>
                  </a:lnTo>
                  <a:lnTo>
                    <a:pt x="1374" y="42"/>
                  </a:lnTo>
                  <a:lnTo>
                    <a:pt x="1380" y="42"/>
                  </a:lnTo>
                  <a:lnTo>
                    <a:pt x="1392" y="36"/>
                  </a:lnTo>
                  <a:lnTo>
                    <a:pt x="1404" y="48"/>
                  </a:lnTo>
                  <a:lnTo>
                    <a:pt x="1416" y="36"/>
                  </a:lnTo>
                  <a:lnTo>
                    <a:pt x="1428" y="42"/>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1" name="Freeform 47"/>
            <p:cNvSpPr>
              <a:spLocks/>
            </p:cNvSpPr>
            <p:nvPr/>
          </p:nvSpPr>
          <p:spPr bwMode="auto">
            <a:xfrm>
              <a:off x="3443287" y="3035300"/>
              <a:ext cx="2257425" cy="771525"/>
            </a:xfrm>
            <a:custGeom>
              <a:avLst/>
              <a:gdLst/>
              <a:ahLst/>
              <a:cxnLst>
                <a:cxn ang="0">
                  <a:pos x="24" y="48"/>
                </a:cxn>
                <a:cxn ang="0">
                  <a:pos x="54" y="66"/>
                </a:cxn>
                <a:cxn ang="0">
                  <a:pos x="90" y="42"/>
                </a:cxn>
                <a:cxn ang="0">
                  <a:pos x="120" y="24"/>
                </a:cxn>
                <a:cxn ang="0">
                  <a:pos x="156" y="42"/>
                </a:cxn>
                <a:cxn ang="0">
                  <a:pos x="192" y="24"/>
                </a:cxn>
                <a:cxn ang="0">
                  <a:pos x="222" y="24"/>
                </a:cxn>
                <a:cxn ang="0">
                  <a:pos x="258" y="42"/>
                </a:cxn>
                <a:cxn ang="0">
                  <a:pos x="288" y="12"/>
                </a:cxn>
                <a:cxn ang="0">
                  <a:pos x="324" y="18"/>
                </a:cxn>
                <a:cxn ang="0">
                  <a:pos x="360" y="48"/>
                </a:cxn>
                <a:cxn ang="0">
                  <a:pos x="390" y="42"/>
                </a:cxn>
                <a:cxn ang="0">
                  <a:pos x="426" y="66"/>
                </a:cxn>
                <a:cxn ang="0">
                  <a:pos x="462" y="24"/>
                </a:cxn>
                <a:cxn ang="0">
                  <a:pos x="492" y="48"/>
                </a:cxn>
                <a:cxn ang="0">
                  <a:pos x="528" y="438"/>
                </a:cxn>
                <a:cxn ang="0">
                  <a:pos x="558" y="450"/>
                </a:cxn>
                <a:cxn ang="0">
                  <a:pos x="594" y="450"/>
                </a:cxn>
                <a:cxn ang="0">
                  <a:pos x="630" y="450"/>
                </a:cxn>
                <a:cxn ang="0">
                  <a:pos x="660" y="462"/>
                </a:cxn>
                <a:cxn ang="0">
                  <a:pos x="696" y="456"/>
                </a:cxn>
                <a:cxn ang="0">
                  <a:pos x="726" y="474"/>
                </a:cxn>
                <a:cxn ang="0">
                  <a:pos x="762" y="456"/>
                </a:cxn>
                <a:cxn ang="0">
                  <a:pos x="798" y="456"/>
                </a:cxn>
                <a:cxn ang="0">
                  <a:pos x="828" y="456"/>
                </a:cxn>
                <a:cxn ang="0">
                  <a:pos x="864" y="456"/>
                </a:cxn>
                <a:cxn ang="0">
                  <a:pos x="894" y="486"/>
                </a:cxn>
                <a:cxn ang="0">
                  <a:pos x="930" y="462"/>
                </a:cxn>
                <a:cxn ang="0">
                  <a:pos x="966" y="456"/>
                </a:cxn>
                <a:cxn ang="0">
                  <a:pos x="996" y="456"/>
                </a:cxn>
                <a:cxn ang="0">
                  <a:pos x="1032" y="456"/>
                </a:cxn>
                <a:cxn ang="0">
                  <a:pos x="1068" y="462"/>
                </a:cxn>
                <a:cxn ang="0">
                  <a:pos x="1098" y="456"/>
                </a:cxn>
                <a:cxn ang="0">
                  <a:pos x="1134" y="456"/>
                </a:cxn>
                <a:cxn ang="0">
                  <a:pos x="1164" y="456"/>
                </a:cxn>
                <a:cxn ang="0">
                  <a:pos x="1200" y="120"/>
                </a:cxn>
                <a:cxn ang="0">
                  <a:pos x="1236" y="78"/>
                </a:cxn>
                <a:cxn ang="0">
                  <a:pos x="1266" y="78"/>
                </a:cxn>
                <a:cxn ang="0">
                  <a:pos x="1302" y="96"/>
                </a:cxn>
                <a:cxn ang="0">
                  <a:pos x="1332" y="72"/>
                </a:cxn>
                <a:cxn ang="0">
                  <a:pos x="1368" y="72"/>
                </a:cxn>
                <a:cxn ang="0">
                  <a:pos x="1404" y="78"/>
                </a:cxn>
              </a:cxnLst>
              <a:rect l="0" t="0" r="r" b="b"/>
              <a:pathLst>
                <a:path w="1422" h="486">
                  <a:moveTo>
                    <a:pt x="0" y="66"/>
                  </a:moveTo>
                  <a:lnTo>
                    <a:pt x="12" y="66"/>
                  </a:lnTo>
                  <a:lnTo>
                    <a:pt x="24" y="48"/>
                  </a:lnTo>
                  <a:lnTo>
                    <a:pt x="30" y="66"/>
                  </a:lnTo>
                  <a:lnTo>
                    <a:pt x="42" y="48"/>
                  </a:lnTo>
                  <a:lnTo>
                    <a:pt x="54" y="66"/>
                  </a:lnTo>
                  <a:lnTo>
                    <a:pt x="66" y="48"/>
                  </a:lnTo>
                  <a:lnTo>
                    <a:pt x="78" y="42"/>
                  </a:lnTo>
                  <a:lnTo>
                    <a:pt x="90" y="42"/>
                  </a:lnTo>
                  <a:lnTo>
                    <a:pt x="102" y="24"/>
                  </a:lnTo>
                  <a:lnTo>
                    <a:pt x="114" y="24"/>
                  </a:lnTo>
                  <a:lnTo>
                    <a:pt x="120" y="24"/>
                  </a:lnTo>
                  <a:lnTo>
                    <a:pt x="132" y="66"/>
                  </a:lnTo>
                  <a:lnTo>
                    <a:pt x="144" y="24"/>
                  </a:lnTo>
                  <a:lnTo>
                    <a:pt x="156" y="42"/>
                  </a:lnTo>
                  <a:lnTo>
                    <a:pt x="168" y="24"/>
                  </a:lnTo>
                  <a:lnTo>
                    <a:pt x="180" y="42"/>
                  </a:lnTo>
                  <a:lnTo>
                    <a:pt x="192" y="24"/>
                  </a:lnTo>
                  <a:lnTo>
                    <a:pt x="204" y="42"/>
                  </a:lnTo>
                  <a:lnTo>
                    <a:pt x="210" y="24"/>
                  </a:lnTo>
                  <a:lnTo>
                    <a:pt x="222" y="24"/>
                  </a:lnTo>
                  <a:lnTo>
                    <a:pt x="234" y="24"/>
                  </a:lnTo>
                  <a:lnTo>
                    <a:pt x="246" y="42"/>
                  </a:lnTo>
                  <a:lnTo>
                    <a:pt x="258" y="42"/>
                  </a:lnTo>
                  <a:lnTo>
                    <a:pt x="270" y="12"/>
                  </a:lnTo>
                  <a:lnTo>
                    <a:pt x="282" y="24"/>
                  </a:lnTo>
                  <a:lnTo>
                    <a:pt x="288" y="12"/>
                  </a:lnTo>
                  <a:lnTo>
                    <a:pt x="300" y="18"/>
                  </a:lnTo>
                  <a:lnTo>
                    <a:pt x="312" y="0"/>
                  </a:lnTo>
                  <a:lnTo>
                    <a:pt x="324" y="18"/>
                  </a:lnTo>
                  <a:lnTo>
                    <a:pt x="336" y="18"/>
                  </a:lnTo>
                  <a:lnTo>
                    <a:pt x="348" y="66"/>
                  </a:lnTo>
                  <a:lnTo>
                    <a:pt x="360" y="48"/>
                  </a:lnTo>
                  <a:lnTo>
                    <a:pt x="372" y="48"/>
                  </a:lnTo>
                  <a:lnTo>
                    <a:pt x="378" y="24"/>
                  </a:lnTo>
                  <a:lnTo>
                    <a:pt x="390" y="42"/>
                  </a:lnTo>
                  <a:lnTo>
                    <a:pt x="402" y="42"/>
                  </a:lnTo>
                  <a:lnTo>
                    <a:pt x="414" y="24"/>
                  </a:lnTo>
                  <a:lnTo>
                    <a:pt x="426" y="66"/>
                  </a:lnTo>
                  <a:lnTo>
                    <a:pt x="438" y="48"/>
                  </a:lnTo>
                  <a:lnTo>
                    <a:pt x="450" y="48"/>
                  </a:lnTo>
                  <a:lnTo>
                    <a:pt x="462" y="24"/>
                  </a:lnTo>
                  <a:lnTo>
                    <a:pt x="468" y="66"/>
                  </a:lnTo>
                  <a:lnTo>
                    <a:pt x="480" y="66"/>
                  </a:lnTo>
                  <a:lnTo>
                    <a:pt x="492" y="48"/>
                  </a:lnTo>
                  <a:lnTo>
                    <a:pt x="504" y="66"/>
                  </a:lnTo>
                  <a:lnTo>
                    <a:pt x="516" y="438"/>
                  </a:lnTo>
                  <a:lnTo>
                    <a:pt x="528" y="438"/>
                  </a:lnTo>
                  <a:lnTo>
                    <a:pt x="540" y="438"/>
                  </a:lnTo>
                  <a:lnTo>
                    <a:pt x="546" y="450"/>
                  </a:lnTo>
                  <a:lnTo>
                    <a:pt x="558" y="450"/>
                  </a:lnTo>
                  <a:lnTo>
                    <a:pt x="570" y="450"/>
                  </a:lnTo>
                  <a:lnTo>
                    <a:pt x="582" y="450"/>
                  </a:lnTo>
                  <a:lnTo>
                    <a:pt x="594" y="450"/>
                  </a:lnTo>
                  <a:lnTo>
                    <a:pt x="606" y="450"/>
                  </a:lnTo>
                  <a:lnTo>
                    <a:pt x="618" y="450"/>
                  </a:lnTo>
                  <a:lnTo>
                    <a:pt x="630" y="450"/>
                  </a:lnTo>
                  <a:lnTo>
                    <a:pt x="636" y="462"/>
                  </a:lnTo>
                  <a:lnTo>
                    <a:pt x="648" y="474"/>
                  </a:lnTo>
                  <a:lnTo>
                    <a:pt x="660" y="462"/>
                  </a:lnTo>
                  <a:lnTo>
                    <a:pt x="672" y="456"/>
                  </a:lnTo>
                  <a:lnTo>
                    <a:pt x="684" y="462"/>
                  </a:lnTo>
                  <a:lnTo>
                    <a:pt x="696" y="456"/>
                  </a:lnTo>
                  <a:lnTo>
                    <a:pt x="708" y="462"/>
                  </a:lnTo>
                  <a:lnTo>
                    <a:pt x="720" y="456"/>
                  </a:lnTo>
                  <a:lnTo>
                    <a:pt x="726" y="474"/>
                  </a:lnTo>
                  <a:lnTo>
                    <a:pt x="738" y="474"/>
                  </a:lnTo>
                  <a:lnTo>
                    <a:pt x="750" y="462"/>
                  </a:lnTo>
                  <a:lnTo>
                    <a:pt x="762" y="456"/>
                  </a:lnTo>
                  <a:lnTo>
                    <a:pt x="774" y="456"/>
                  </a:lnTo>
                  <a:lnTo>
                    <a:pt x="786" y="456"/>
                  </a:lnTo>
                  <a:lnTo>
                    <a:pt x="798" y="456"/>
                  </a:lnTo>
                  <a:lnTo>
                    <a:pt x="810" y="456"/>
                  </a:lnTo>
                  <a:lnTo>
                    <a:pt x="816" y="462"/>
                  </a:lnTo>
                  <a:lnTo>
                    <a:pt x="828" y="456"/>
                  </a:lnTo>
                  <a:lnTo>
                    <a:pt x="840" y="456"/>
                  </a:lnTo>
                  <a:lnTo>
                    <a:pt x="852" y="456"/>
                  </a:lnTo>
                  <a:lnTo>
                    <a:pt x="864" y="456"/>
                  </a:lnTo>
                  <a:lnTo>
                    <a:pt x="876" y="456"/>
                  </a:lnTo>
                  <a:lnTo>
                    <a:pt x="888" y="456"/>
                  </a:lnTo>
                  <a:lnTo>
                    <a:pt x="894" y="486"/>
                  </a:lnTo>
                  <a:lnTo>
                    <a:pt x="906" y="462"/>
                  </a:lnTo>
                  <a:lnTo>
                    <a:pt x="918" y="456"/>
                  </a:lnTo>
                  <a:lnTo>
                    <a:pt x="930" y="462"/>
                  </a:lnTo>
                  <a:lnTo>
                    <a:pt x="942" y="456"/>
                  </a:lnTo>
                  <a:lnTo>
                    <a:pt x="954" y="456"/>
                  </a:lnTo>
                  <a:lnTo>
                    <a:pt x="966" y="456"/>
                  </a:lnTo>
                  <a:lnTo>
                    <a:pt x="978" y="456"/>
                  </a:lnTo>
                  <a:lnTo>
                    <a:pt x="984" y="456"/>
                  </a:lnTo>
                  <a:lnTo>
                    <a:pt x="996" y="456"/>
                  </a:lnTo>
                  <a:lnTo>
                    <a:pt x="1008" y="474"/>
                  </a:lnTo>
                  <a:lnTo>
                    <a:pt x="1020" y="462"/>
                  </a:lnTo>
                  <a:lnTo>
                    <a:pt x="1032" y="456"/>
                  </a:lnTo>
                  <a:lnTo>
                    <a:pt x="1044" y="456"/>
                  </a:lnTo>
                  <a:lnTo>
                    <a:pt x="1056" y="456"/>
                  </a:lnTo>
                  <a:lnTo>
                    <a:pt x="1068" y="462"/>
                  </a:lnTo>
                  <a:lnTo>
                    <a:pt x="1074" y="456"/>
                  </a:lnTo>
                  <a:lnTo>
                    <a:pt x="1086" y="456"/>
                  </a:lnTo>
                  <a:lnTo>
                    <a:pt x="1098" y="456"/>
                  </a:lnTo>
                  <a:lnTo>
                    <a:pt x="1110" y="456"/>
                  </a:lnTo>
                  <a:lnTo>
                    <a:pt x="1122" y="456"/>
                  </a:lnTo>
                  <a:lnTo>
                    <a:pt x="1134" y="456"/>
                  </a:lnTo>
                  <a:lnTo>
                    <a:pt x="1146" y="456"/>
                  </a:lnTo>
                  <a:lnTo>
                    <a:pt x="1152" y="456"/>
                  </a:lnTo>
                  <a:lnTo>
                    <a:pt x="1164" y="456"/>
                  </a:lnTo>
                  <a:lnTo>
                    <a:pt x="1176" y="456"/>
                  </a:lnTo>
                  <a:lnTo>
                    <a:pt x="1188" y="90"/>
                  </a:lnTo>
                  <a:lnTo>
                    <a:pt x="1200" y="120"/>
                  </a:lnTo>
                  <a:lnTo>
                    <a:pt x="1212" y="96"/>
                  </a:lnTo>
                  <a:lnTo>
                    <a:pt x="1224" y="78"/>
                  </a:lnTo>
                  <a:lnTo>
                    <a:pt x="1236" y="78"/>
                  </a:lnTo>
                  <a:lnTo>
                    <a:pt x="1242" y="96"/>
                  </a:lnTo>
                  <a:lnTo>
                    <a:pt x="1254" y="78"/>
                  </a:lnTo>
                  <a:lnTo>
                    <a:pt x="1266" y="78"/>
                  </a:lnTo>
                  <a:lnTo>
                    <a:pt x="1278" y="78"/>
                  </a:lnTo>
                  <a:lnTo>
                    <a:pt x="1290" y="60"/>
                  </a:lnTo>
                  <a:lnTo>
                    <a:pt x="1302" y="96"/>
                  </a:lnTo>
                  <a:lnTo>
                    <a:pt x="1314" y="78"/>
                  </a:lnTo>
                  <a:lnTo>
                    <a:pt x="1326" y="78"/>
                  </a:lnTo>
                  <a:lnTo>
                    <a:pt x="1332" y="72"/>
                  </a:lnTo>
                  <a:lnTo>
                    <a:pt x="1344" y="48"/>
                  </a:lnTo>
                  <a:lnTo>
                    <a:pt x="1356" y="66"/>
                  </a:lnTo>
                  <a:lnTo>
                    <a:pt x="1368" y="72"/>
                  </a:lnTo>
                  <a:lnTo>
                    <a:pt x="1380" y="72"/>
                  </a:lnTo>
                  <a:lnTo>
                    <a:pt x="1392" y="72"/>
                  </a:lnTo>
                  <a:lnTo>
                    <a:pt x="1404" y="78"/>
                  </a:lnTo>
                  <a:lnTo>
                    <a:pt x="1410" y="60"/>
                  </a:lnTo>
                  <a:lnTo>
                    <a:pt x="1422" y="72"/>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2" name="Freeform 48"/>
            <p:cNvSpPr>
              <a:spLocks/>
            </p:cNvSpPr>
            <p:nvPr/>
          </p:nvSpPr>
          <p:spPr bwMode="auto">
            <a:xfrm>
              <a:off x="5700713" y="3092450"/>
              <a:ext cx="1905000" cy="695325"/>
            </a:xfrm>
            <a:custGeom>
              <a:avLst/>
              <a:gdLst/>
              <a:ahLst/>
              <a:cxnLst>
                <a:cxn ang="0">
                  <a:pos x="12" y="36"/>
                </a:cxn>
                <a:cxn ang="0">
                  <a:pos x="36" y="12"/>
                </a:cxn>
                <a:cxn ang="0">
                  <a:pos x="60" y="30"/>
                </a:cxn>
                <a:cxn ang="0">
                  <a:pos x="78" y="30"/>
                </a:cxn>
                <a:cxn ang="0">
                  <a:pos x="102" y="24"/>
                </a:cxn>
                <a:cxn ang="0">
                  <a:pos x="126" y="24"/>
                </a:cxn>
                <a:cxn ang="0">
                  <a:pos x="150" y="12"/>
                </a:cxn>
                <a:cxn ang="0">
                  <a:pos x="168" y="36"/>
                </a:cxn>
                <a:cxn ang="0">
                  <a:pos x="192" y="12"/>
                </a:cxn>
                <a:cxn ang="0">
                  <a:pos x="216" y="12"/>
                </a:cxn>
                <a:cxn ang="0">
                  <a:pos x="240" y="12"/>
                </a:cxn>
                <a:cxn ang="0">
                  <a:pos x="258" y="36"/>
                </a:cxn>
                <a:cxn ang="0">
                  <a:pos x="282" y="30"/>
                </a:cxn>
                <a:cxn ang="0">
                  <a:pos x="306" y="36"/>
                </a:cxn>
                <a:cxn ang="0">
                  <a:pos x="330" y="24"/>
                </a:cxn>
                <a:cxn ang="0">
                  <a:pos x="348" y="12"/>
                </a:cxn>
                <a:cxn ang="0">
                  <a:pos x="372" y="30"/>
                </a:cxn>
                <a:cxn ang="0">
                  <a:pos x="396" y="36"/>
                </a:cxn>
                <a:cxn ang="0">
                  <a:pos x="420" y="12"/>
                </a:cxn>
                <a:cxn ang="0">
                  <a:pos x="438" y="0"/>
                </a:cxn>
                <a:cxn ang="0">
                  <a:pos x="462" y="6"/>
                </a:cxn>
                <a:cxn ang="0">
                  <a:pos x="486" y="12"/>
                </a:cxn>
                <a:cxn ang="0">
                  <a:pos x="510" y="30"/>
                </a:cxn>
                <a:cxn ang="0">
                  <a:pos x="528" y="30"/>
                </a:cxn>
                <a:cxn ang="0">
                  <a:pos x="552" y="24"/>
                </a:cxn>
                <a:cxn ang="0">
                  <a:pos x="576" y="24"/>
                </a:cxn>
                <a:cxn ang="0">
                  <a:pos x="594" y="12"/>
                </a:cxn>
                <a:cxn ang="0">
                  <a:pos x="618" y="54"/>
                </a:cxn>
                <a:cxn ang="0">
                  <a:pos x="642" y="36"/>
                </a:cxn>
                <a:cxn ang="0">
                  <a:pos x="666" y="420"/>
                </a:cxn>
                <a:cxn ang="0">
                  <a:pos x="684" y="426"/>
                </a:cxn>
                <a:cxn ang="0">
                  <a:pos x="708" y="402"/>
                </a:cxn>
                <a:cxn ang="0">
                  <a:pos x="732" y="402"/>
                </a:cxn>
                <a:cxn ang="0">
                  <a:pos x="756" y="402"/>
                </a:cxn>
                <a:cxn ang="0">
                  <a:pos x="774" y="414"/>
                </a:cxn>
                <a:cxn ang="0">
                  <a:pos x="798" y="438"/>
                </a:cxn>
                <a:cxn ang="0">
                  <a:pos x="822" y="420"/>
                </a:cxn>
                <a:cxn ang="0">
                  <a:pos x="846" y="438"/>
                </a:cxn>
                <a:cxn ang="0">
                  <a:pos x="864" y="438"/>
                </a:cxn>
                <a:cxn ang="0">
                  <a:pos x="888" y="420"/>
                </a:cxn>
                <a:cxn ang="0">
                  <a:pos x="912" y="420"/>
                </a:cxn>
                <a:cxn ang="0">
                  <a:pos x="936" y="420"/>
                </a:cxn>
                <a:cxn ang="0">
                  <a:pos x="954" y="420"/>
                </a:cxn>
                <a:cxn ang="0">
                  <a:pos x="978" y="420"/>
                </a:cxn>
                <a:cxn ang="0">
                  <a:pos x="1002" y="420"/>
                </a:cxn>
                <a:cxn ang="0">
                  <a:pos x="1026" y="420"/>
                </a:cxn>
                <a:cxn ang="0">
                  <a:pos x="1044" y="420"/>
                </a:cxn>
                <a:cxn ang="0">
                  <a:pos x="1068" y="420"/>
                </a:cxn>
                <a:cxn ang="0">
                  <a:pos x="1092" y="420"/>
                </a:cxn>
                <a:cxn ang="0">
                  <a:pos x="1110" y="414"/>
                </a:cxn>
                <a:cxn ang="0">
                  <a:pos x="1134" y="420"/>
                </a:cxn>
                <a:cxn ang="0">
                  <a:pos x="1158" y="420"/>
                </a:cxn>
                <a:cxn ang="0">
                  <a:pos x="1182" y="426"/>
                </a:cxn>
                <a:cxn ang="0">
                  <a:pos x="1200" y="420"/>
                </a:cxn>
              </a:cxnLst>
              <a:rect l="0" t="0" r="r" b="b"/>
              <a:pathLst>
                <a:path w="1200" h="438">
                  <a:moveTo>
                    <a:pt x="0" y="36"/>
                  </a:moveTo>
                  <a:lnTo>
                    <a:pt x="12" y="36"/>
                  </a:lnTo>
                  <a:lnTo>
                    <a:pt x="24" y="12"/>
                  </a:lnTo>
                  <a:lnTo>
                    <a:pt x="36" y="12"/>
                  </a:lnTo>
                  <a:lnTo>
                    <a:pt x="48" y="12"/>
                  </a:lnTo>
                  <a:lnTo>
                    <a:pt x="60" y="30"/>
                  </a:lnTo>
                  <a:lnTo>
                    <a:pt x="72" y="12"/>
                  </a:lnTo>
                  <a:lnTo>
                    <a:pt x="78" y="30"/>
                  </a:lnTo>
                  <a:lnTo>
                    <a:pt x="90" y="36"/>
                  </a:lnTo>
                  <a:lnTo>
                    <a:pt x="102" y="24"/>
                  </a:lnTo>
                  <a:lnTo>
                    <a:pt x="114" y="36"/>
                  </a:lnTo>
                  <a:lnTo>
                    <a:pt x="126" y="24"/>
                  </a:lnTo>
                  <a:lnTo>
                    <a:pt x="138" y="12"/>
                  </a:lnTo>
                  <a:lnTo>
                    <a:pt x="150" y="12"/>
                  </a:lnTo>
                  <a:lnTo>
                    <a:pt x="162" y="36"/>
                  </a:lnTo>
                  <a:lnTo>
                    <a:pt x="168" y="36"/>
                  </a:lnTo>
                  <a:lnTo>
                    <a:pt x="180" y="24"/>
                  </a:lnTo>
                  <a:lnTo>
                    <a:pt x="192" y="12"/>
                  </a:lnTo>
                  <a:lnTo>
                    <a:pt x="204" y="12"/>
                  </a:lnTo>
                  <a:lnTo>
                    <a:pt x="216" y="12"/>
                  </a:lnTo>
                  <a:lnTo>
                    <a:pt x="228" y="30"/>
                  </a:lnTo>
                  <a:lnTo>
                    <a:pt x="240" y="12"/>
                  </a:lnTo>
                  <a:lnTo>
                    <a:pt x="246" y="30"/>
                  </a:lnTo>
                  <a:lnTo>
                    <a:pt x="258" y="36"/>
                  </a:lnTo>
                  <a:lnTo>
                    <a:pt x="270" y="12"/>
                  </a:lnTo>
                  <a:lnTo>
                    <a:pt x="282" y="30"/>
                  </a:lnTo>
                  <a:lnTo>
                    <a:pt x="294" y="12"/>
                  </a:lnTo>
                  <a:lnTo>
                    <a:pt x="306" y="36"/>
                  </a:lnTo>
                  <a:lnTo>
                    <a:pt x="318" y="36"/>
                  </a:lnTo>
                  <a:lnTo>
                    <a:pt x="330" y="24"/>
                  </a:lnTo>
                  <a:lnTo>
                    <a:pt x="336" y="30"/>
                  </a:lnTo>
                  <a:lnTo>
                    <a:pt x="348" y="12"/>
                  </a:lnTo>
                  <a:lnTo>
                    <a:pt x="360" y="12"/>
                  </a:lnTo>
                  <a:lnTo>
                    <a:pt x="372" y="30"/>
                  </a:lnTo>
                  <a:lnTo>
                    <a:pt x="384" y="24"/>
                  </a:lnTo>
                  <a:lnTo>
                    <a:pt x="396" y="36"/>
                  </a:lnTo>
                  <a:lnTo>
                    <a:pt x="408" y="12"/>
                  </a:lnTo>
                  <a:lnTo>
                    <a:pt x="420" y="12"/>
                  </a:lnTo>
                  <a:lnTo>
                    <a:pt x="426" y="30"/>
                  </a:lnTo>
                  <a:lnTo>
                    <a:pt x="438" y="0"/>
                  </a:lnTo>
                  <a:lnTo>
                    <a:pt x="450" y="6"/>
                  </a:lnTo>
                  <a:lnTo>
                    <a:pt x="462" y="6"/>
                  </a:lnTo>
                  <a:lnTo>
                    <a:pt x="474" y="12"/>
                  </a:lnTo>
                  <a:lnTo>
                    <a:pt x="486" y="12"/>
                  </a:lnTo>
                  <a:lnTo>
                    <a:pt x="498" y="12"/>
                  </a:lnTo>
                  <a:lnTo>
                    <a:pt x="510" y="30"/>
                  </a:lnTo>
                  <a:lnTo>
                    <a:pt x="516" y="24"/>
                  </a:lnTo>
                  <a:lnTo>
                    <a:pt x="528" y="30"/>
                  </a:lnTo>
                  <a:lnTo>
                    <a:pt x="540" y="30"/>
                  </a:lnTo>
                  <a:lnTo>
                    <a:pt x="552" y="24"/>
                  </a:lnTo>
                  <a:lnTo>
                    <a:pt x="564" y="30"/>
                  </a:lnTo>
                  <a:lnTo>
                    <a:pt x="576" y="24"/>
                  </a:lnTo>
                  <a:lnTo>
                    <a:pt x="588" y="36"/>
                  </a:lnTo>
                  <a:lnTo>
                    <a:pt x="594" y="12"/>
                  </a:lnTo>
                  <a:lnTo>
                    <a:pt x="606" y="24"/>
                  </a:lnTo>
                  <a:lnTo>
                    <a:pt x="618" y="54"/>
                  </a:lnTo>
                  <a:lnTo>
                    <a:pt x="630" y="24"/>
                  </a:lnTo>
                  <a:lnTo>
                    <a:pt x="642" y="36"/>
                  </a:lnTo>
                  <a:lnTo>
                    <a:pt x="654" y="36"/>
                  </a:lnTo>
                  <a:lnTo>
                    <a:pt x="666" y="420"/>
                  </a:lnTo>
                  <a:lnTo>
                    <a:pt x="678" y="414"/>
                  </a:lnTo>
                  <a:lnTo>
                    <a:pt x="684" y="426"/>
                  </a:lnTo>
                  <a:lnTo>
                    <a:pt x="696" y="420"/>
                  </a:lnTo>
                  <a:lnTo>
                    <a:pt x="708" y="402"/>
                  </a:lnTo>
                  <a:lnTo>
                    <a:pt x="720" y="402"/>
                  </a:lnTo>
                  <a:lnTo>
                    <a:pt x="732" y="402"/>
                  </a:lnTo>
                  <a:lnTo>
                    <a:pt x="744" y="402"/>
                  </a:lnTo>
                  <a:lnTo>
                    <a:pt x="756" y="402"/>
                  </a:lnTo>
                  <a:lnTo>
                    <a:pt x="768" y="402"/>
                  </a:lnTo>
                  <a:lnTo>
                    <a:pt x="774" y="414"/>
                  </a:lnTo>
                  <a:lnTo>
                    <a:pt x="786" y="426"/>
                  </a:lnTo>
                  <a:lnTo>
                    <a:pt x="798" y="438"/>
                  </a:lnTo>
                  <a:lnTo>
                    <a:pt x="810" y="426"/>
                  </a:lnTo>
                  <a:lnTo>
                    <a:pt x="822" y="420"/>
                  </a:lnTo>
                  <a:lnTo>
                    <a:pt x="834" y="426"/>
                  </a:lnTo>
                  <a:lnTo>
                    <a:pt x="846" y="438"/>
                  </a:lnTo>
                  <a:lnTo>
                    <a:pt x="852" y="438"/>
                  </a:lnTo>
                  <a:lnTo>
                    <a:pt x="864" y="438"/>
                  </a:lnTo>
                  <a:lnTo>
                    <a:pt x="876" y="420"/>
                  </a:lnTo>
                  <a:lnTo>
                    <a:pt x="888" y="420"/>
                  </a:lnTo>
                  <a:lnTo>
                    <a:pt x="900" y="420"/>
                  </a:lnTo>
                  <a:lnTo>
                    <a:pt x="912" y="420"/>
                  </a:lnTo>
                  <a:lnTo>
                    <a:pt x="924" y="420"/>
                  </a:lnTo>
                  <a:lnTo>
                    <a:pt x="936" y="420"/>
                  </a:lnTo>
                  <a:lnTo>
                    <a:pt x="942" y="420"/>
                  </a:lnTo>
                  <a:lnTo>
                    <a:pt x="954" y="420"/>
                  </a:lnTo>
                  <a:lnTo>
                    <a:pt x="966" y="420"/>
                  </a:lnTo>
                  <a:lnTo>
                    <a:pt x="978" y="420"/>
                  </a:lnTo>
                  <a:lnTo>
                    <a:pt x="990" y="420"/>
                  </a:lnTo>
                  <a:lnTo>
                    <a:pt x="1002" y="420"/>
                  </a:lnTo>
                  <a:lnTo>
                    <a:pt x="1014" y="420"/>
                  </a:lnTo>
                  <a:lnTo>
                    <a:pt x="1026" y="420"/>
                  </a:lnTo>
                  <a:lnTo>
                    <a:pt x="1032" y="420"/>
                  </a:lnTo>
                  <a:lnTo>
                    <a:pt x="1044" y="420"/>
                  </a:lnTo>
                  <a:lnTo>
                    <a:pt x="1056" y="420"/>
                  </a:lnTo>
                  <a:lnTo>
                    <a:pt x="1068" y="420"/>
                  </a:lnTo>
                  <a:lnTo>
                    <a:pt x="1080" y="420"/>
                  </a:lnTo>
                  <a:lnTo>
                    <a:pt x="1092" y="420"/>
                  </a:lnTo>
                  <a:lnTo>
                    <a:pt x="1104" y="420"/>
                  </a:lnTo>
                  <a:lnTo>
                    <a:pt x="1110" y="414"/>
                  </a:lnTo>
                  <a:lnTo>
                    <a:pt x="1122" y="426"/>
                  </a:lnTo>
                  <a:lnTo>
                    <a:pt x="1134" y="420"/>
                  </a:lnTo>
                  <a:lnTo>
                    <a:pt x="1146" y="420"/>
                  </a:lnTo>
                  <a:lnTo>
                    <a:pt x="1158" y="420"/>
                  </a:lnTo>
                  <a:lnTo>
                    <a:pt x="1170" y="420"/>
                  </a:lnTo>
                  <a:lnTo>
                    <a:pt x="1182" y="426"/>
                  </a:lnTo>
                  <a:lnTo>
                    <a:pt x="1194" y="420"/>
                  </a:lnTo>
                  <a:lnTo>
                    <a:pt x="1200" y="42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3" name="Freeform 49"/>
            <p:cNvSpPr>
              <a:spLocks/>
            </p:cNvSpPr>
            <p:nvPr/>
          </p:nvSpPr>
          <p:spPr bwMode="auto">
            <a:xfrm>
              <a:off x="1176337" y="1292225"/>
              <a:ext cx="2266950" cy="857250"/>
            </a:xfrm>
            <a:custGeom>
              <a:avLst/>
              <a:gdLst/>
              <a:ahLst/>
              <a:cxnLst>
                <a:cxn ang="0">
                  <a:pos x="24" y="492"/>
                </a:cxn>
                <a:cxn ang="0">
                  <a:pos x="60" y="498"/>
                </a:cxn>
                <a:cxn ang="0">
                  <a:pos x="90" y="492"/>
                </a:cxn>
                <a:cxn ang="0">
                  <a:pos x="126" y="486"/>
                </a:cxn>
                <a:cxn ang="0">
                  <a:pos x="162" y="492"/>
                </a:cxn>
                <a:cxn ang="0">
                  <a:pos x="192" y="426"/>
                </a:cxn>
                <a:cxn ang="0">
                  <a:pos x="228" y="492"/>
                </a:cxn>
                <a:cxn ang="0">
                  <a:pos x="258" y="492"/>
                </a:cxn>
                <a:cxn ang="0">
                  <a:pos x="294" y="420"/>
                </a:cxn>
                <a:cxn ang="0">
                  <a:pos x="330" y="492"/>
                </a:cxn>
                <a:cxn ang="0">
                  <a:pos x="360" y="96"/>
                </a:cxn>
                <a:cxn ang="0">
                  <a:pos x="396" y="96"/>
                </a:cxn>
                <a:cxn ang="0">
                  <a:pos x="426" y="150"/>
                </a:cxn>
                <a:cxn ang="0">
                  <a:pos x="462" y="150"/>
                </a:cxn>
                <a:cxn ang="0">
                  <a:pos x="498" y="150"/>
                </a:cxn>
                <a:cxn ang="0">
                  <a:pos x="528" y="138"/>
                </a:cxn>
                <a:cxn ang="0">
                  <a:pos x="564" y="84"/>
                </a:cxn>
                <a:cxn ang="0">
                  <a:pos x="594" y="138"/>
                </a:cxn>
                <a:cxn ang="0">
                  <a:pos x="630" y="84"/>
                </a:cxn>
                <a:cxn ang="0">
                  <a:pos x="666" y="0"/>
                </a:cxn>
                <a:cxn ang="0">
                  <a:pos x="696" y="96"/>
                </a:cxn>
                <a:cxn ang="0">
                  <a:pos x="732" y="6"/>
                </a:cxn>
                <a:cxn ang="0">
                  <a:pos x="768" y="6"/>
                </a:cxn>
                <a:cxn ang="0">
                  <a:pos x="798" y="348"/>
                </a:cxn>
                <a:cxn ang="0">
                  <a:pos x="834" y="492"/>
                </a:cxn>
                <a:cxn ang="0">
                  <a:pos x="864" y="420"/>
                </a:cxn>
                <a:cxn ang="0">
                  <a:pos x="900" y="486"/>
                </a:cxn>
                <a:cxn ang="0">
                  <a:pos x="936" y="438"/>
                </a:cxn>
                <a:cxn ang="0">
                  <a:pos x="966" y="420"/>
                </a:cxn>
                <a:cxn ang="0">
                  <a:pos x="1002" y="420"/>
                </a:cxn>
                <a:cxn ang="0">
                  <a:pos x="1032" y="492"/>
                </a:cxn>
                <a:cxn ang="0">
                  <a:pos x="1068" y="486"/>
                </a:cxn>
                <a:cxn ang="0">
                  <a:pos x="1104" y="492"/>
                </a:cxn>
                <a:cxn ang="0">
                  <a:pos x="1134" y="486"/>
                </a:cxn>
                <a:cxn ang="0">
                  <a:pos x="1170" y="486"/>
                </a:cxn>
                <a:cxn ang="0">
                  <a:pos x="1200" y="528"/>
                </a:cxn>
                <a:cxn ang="0">
                  <a:pos x="1236" y="192"/>
                </a:cxn>
                <a:cxn ang="0">
                  <a:pos x="1272" y="84"/>
                </a:cxn>
                <a:cxn ang="0">
                  <a:pos x="1302" y="150"/>
                </a:cxn>
                <a:cxn ang="0">
                  <a:pos x="1338" y="84"/>
                </a:cxn>
                <a:cxn ang="0">
                  <a:pos x="1374" y="78"/>
                </a:cxn>
                <a:cxn ang="0">
                  <a:pos x="1404" y="132"/>
                </a:cxn>
              </a:cxnLst>
              <a:rect l="0" t="0" r="r" b="b"/>
              <a:pathLst>
                <a:path w="1428" h="540">
                  <a:moveTo>
                    <a:pt x="0" y="528"/>
                  </a:moveTo>
                  <a:lnTo>
                    <a:pt x="12" y="540"/>
                  </a:lnTo>
                  <a:lnTo>
                    <a:pt x="24" y="492"/>
                  </a:lnTo>
                  <a:lnTo>
                    <a:pt x="36" y="528"/>
                  </a:lnTo>
                  <a:lnTo>
                    <a:pt x="48" y="540"/>
                  </a:lnTo>
                  <a:lnTo>
                    <a:pt x="60" y="498"/>
                  </a:lnTo>
                  <a:lnTo>
                    <a:pt x="72" y="540"/>
                  </a:lnTo>
                  <a:lnTo>
                    <a:pt x="78" y="492"/>
                  </a:lnTo>
                  <a:lnTo>
                    <a:pt x="90" y="492"/>
                  </a:lnTo>
                  <a:lnTo>
                    <a:pt x="102" y="486"/>
                  </a:lnTo>
                  <a:lnTo>
                    <a:pt x="114" y="486"/>
                  </a:lnTo>
                  <a:lnTo>
                    <a:pt x="126" y="486"/>
                  </a:lnTo>
                  <a:lnTo>
                    <a:pt x="138" y="492"/>
                  </a:lnTo>
                  <a:lnTo>
                    <a:pt x="150" y="492"/>
                  </a:lnTo>
                  <a:lnTo>
                    <a:pt x="162" y="492"/>
                  </a:lnTo>
                  <a:lnTo>
                    <a:pt x="168" y="492"/>
                  </a:lnTo>
                  <a:lnTo>
                    <a:pt x="180" y="492"/>
                  </a:lnTo>
                  <a:lnTo>
                    <a:pt x="192" y="426"/>
                  </a:lnTo>
                  <a:lnTo>
                    <a:pt x="204" y="486"/>
                  </a:lnTo>
                  <a:lnTo>
                    <a:pt x="216" y="486"/>
                  </a:lnTo>
                  <a:lnTo>
                    <a:pt x="228" y="492"/>
                  </a:lnTo>
                  <a:lnTo>
                    <a:pt x="240" y="426"/>
                  </a:lnTo>
                  <a:lnTo>
                    <a:pt x="252" y="492"/>
                  </a:lnTo>
                  <a:lnTo>
                    <a:pt x="258" y="492"/>
                  </a:lnTo>
                  <a:lnTo>
                    <a:pt x="270" y="426"/>
                  </a:lnTo>
                  <a:lnTo>
                    <a:pt x="282" y="426"/>
                  </a:lnTo>
                  <a:lnTo>
                    <a:pt x="294" y="420"/>
                  </a:lnTo>
                  <a:lnTo>
                    <a:pt x="306" y="486"/>
                  </a:lnTo>
                  <a:lnTo>
                    <a:pt x="318" y="420"/>
                  </a:lnTo>
                  <a:lnTo>
                    <a:pt x="330" y="492"/>
                  </a:lnTo>
                  <a:lnTo>
                    <a:pt x="336" y="150"/>
                  </a:lnTo>
                  <a:lnTo>
                    <a:pt x="348" y="96"/>
                  </a:lnTo>
                  <a:lnTo>
                    <a:pt x="360" y="96"/>
                  </a:lnTo>
                  <a:lnTo>
                    <a:pt x="372" y="96"/>
                  </a:lnTo>
                  <a:lnTo>
                    <a:pt x="384" y="150"/>
                  </a:lnTo>
                  <a:lnTo>
                    <a:pt x="396" y="96"/>
                  </a:lnTo>
                  <a:lnTo>
                    <a:pt x="408" y="150"/>
                  </a:lnTo>
                  <a:lnTo>
                    <a:pt x="420" y="150"/>
                  </a:lnTo>
                  <a:lnTo>
                    <a:pt x="426" y="150"/>
                  </a:lnTo>
                  <a:lnTo>
                    <a:pt x="438" y="150"/>
                  </a:lnTo>
                  <a:lnTo>
                    <a:pt x="450" y="150"/>
                  </a:lnTo>
                  <a:lnTo>
                    <a:pt x="462" y="150"/>
                  </a:lnTo>
                  <a:lnTo>
                    <a:pt x="474" y="192"/>
                  </a:lnTo>
                  <a:lnTo>
                    <a:pt x="486" y="150"/>
                  </a:lnTo>
                  <a:lnTo>
                    <a:pt x="498" y="150"/>
                  </a:lnTo>
                  <a:lnTo>
                    <a:pt x="510" y="96"/>
                  </a:lnTo>
                  <a:lnTo>
                    <a:pt x="516" y="138"/>
                  </a:lnTo>
                  <a:lnTo>
                    <a:pt x="528" y="138"/>
                  </a:lnTo>
                  <a:lnTo>
                    <a:pt x="540" y="84"/>
                  </a:lnTo>
                  <a:lnTo>
                    <a:pt x="552" y="84"/>
                  </a:lnTo>
                  <a:lnTo>
                    <a:pt x="564" y="84"/>
                  </a:lnTo>
                  <a:lnTo>
                    <a:pt x="576" y="84"/>
                  </a:lnTo>
                  <a:lnTo>
                    <a:pt x="588" y="84"/>
                  </a:lnTo>
                  <a:lnTo>
                    <a:pt x="594" y="138"/>
                  </a:lnTo>
                  <a:lnTo>
                    <a:pt x="606" y="138"/>
                  </a:lnTo>
                  <a:lnTo>
                    <a:pt x="618" y="84"/>
                  </a:lnTo>
                  <a:lnTo>
                    <a:pt x="630" y="84"/>
                  </a:lnTo>
                  <a:lnTo>
                    <a:pt x="642" y="84"/>
                  </a:lnTo>
                  <a:lnTo>
                    <a:pt x="654" y="84"/>
                  </a:lnTo>
                  <a:lnTo>
                    <a:pt x="666" y="0"/>
                  </a:lnTo>
                  <a:lnTo>
                    <a:pt x="678" y="78"/>
                  </a:lnTo>
                  <a:lnTo>
                    <a:pt x="684" y="150"/>
                  </a:lnTo>
                  <a:lnTo>
                    <a:pt x="696" y="96"/>
                  </a:lnTo>
                  <a:lnTo>
                    <a:pt x="708" y="6"/>
                  </a:lnTo>
                  <a:lnTo>
                    <a:pt x="720" y="84"/>
                  </a:lnTo>
                  <a:lnTo>
                    <a:pt x="732" y="6"/>
                  </a:lnTo>
                  <a:lnTo>
                    <a:pt x="744" y="0"/>
                  </a:lnTo>
                  <a:lnTo>
                    <a:pt x="756" y="0"/>
                  </a:lnTo>
                  <a:lnTo>
                    <a:pt x="768" y="6"/>
                  </a:lnTo>
                  <a:lnTo>
                    <a:pt x="774" y="6"/>
                  </a:lnTo>
                  <a:lnTo>
                    <a:pt x="786" y="360"/>
                  </a:lnTo>
                  <a:lnTo>
                    <a:pt x="798" y="348"/>
                  </a:lnTo>
                  <a:lnTo>
                    <a:pt x="810" y="486"/>
                  </a:lnTo>
                  <a:lnTo>
                    <a:pt x="822" y="486"/>
                  </a:lnTo>
                  <a:lnTo>
                    <a:pt x="834" y="492"/>
                  </a:lnTo>
                  <a:lnTo>
                    <a:pt x="846" y="492"/>
                  </a:lnTo>
                  <a:lnTo>
                    <a:pt x="852" y="420"/>
                  </a:lnTo>
                  <a:lnTo>
                    <a:pt x="864" y="420"/>
                  </a:lnTo>
                  <a:lnTo>
                    <a:pt x="876" y="486"/>
                  </a:lnTo>
                  <a:lnTo>
                    <a:pt x="888" y="426"/>
                  </a:lnTo>
                  <a:lnTo>
                    <a:pt x="900" y="486"/>
                  </a:lnTo>
                  <a:lnTo>
                    <a:pt x="912" y="528"/>
                  </a:lnTo>
                  <a:lnTo>
                    <a:pt x="924" y="540"/>
                  </a:lnTo>
                  <a:lnTo>
                    <a:pt x="936" y="438"/>
                  </a:lnTo>
                  <a:lnTo>
                    <a:pt x="942" y="486"/>
                  </a:lnTo>
                  <a:lnTo>
                    <a:pt x="954" y="426"/>
                  </a:lnTo>
                  <a:lnTo>
                    <a:pt x="966" y="420"/>
                  </a:lnTo>
                  <a:lnTo>
                    <a:pt x="978" y="420"/>
                  </a:lnTo>
                  <a:lnTo>
                    <a:pt x="990" y="420"/>
                  </a:lnTo>
                  <a:lnTo>
                    <a:pt x="1002" y="420"/>
                  </a:lnTo>
                  <a:lnTo>
                    <a:pt x="1014" y="420"/>
                  </a:lnTo>
                  <a:lnTo>
                    <a:pt x="1026" y="492"/>
                  </a:lnTo>
                  <a:lnTo>
                    <a:pt x="1032" y="492"/>
                  </a:lnTo>
                  <a:lnTo>
                    <a:pt x="1044" y="420"/>
                  </a:lnTo>
                  <a:lnTo>
                    <a:pt x="1056" y="486"/>
                  </a:lnTo>
                  <a:lnTo>
                    <a:pt x="1068" y="486"/>
                  </a:lnTo>
                  <a:lnTo>
                    <a:pt x="1080" y="486"/>
                  </a:lnTo>
                  <a:lnTo>
                    <a:pt x="1092" y="492"/>
                  </a:lnTo>
                  <a:lnTo>
                    <a:pt x="1104" y="492"/>
                  </a:lnTo>
                  <a:lnTo>
                    <a:pt x="1116" y="426"/>
                  </a:lnTo>
                  <a:lnTo>
                    <a:pt x="1122" y="486"/>
                  </a:lnTo>
                  <a:lnTo>
                    <a:pt x="1134" y="486"/>
                  </a:lnTo>
                  <a:lnTo>
                    <a:pt x="1146" y="420"/>
                  </a:lnTo>
                  <a:lnTo>
                    <a:pt x="1158" y="420"/>
                  </a:lnTo>
                  <a:lnTo>
                    <a:pt x="1170" y="486"/>
                  </a:lnTo>
                  <a:lnTo>
                    <a:pt x="1182" y="486"/>
                  </a:lnTo>
                  <a:lnTo>
                    <a:pt x="1194" y="486"/>
                  </a:lnTo>
                  <a:lnTo>
                    <a:pt x="1200" y="528"/>
                  </a:lnTo>
                  <a:lnTo>
                    <a:pt x="1212" y="528"/>
                  </a:lnTo>
                  <a:lnTo>
                    <a:pt x="1224" y="492"/>
                  </a:lnTo>
                  <a:lnTo>
                    <a:pt x="1236" y="192"/>
                  </a:lnTo>
                  <a:lnTo>
                    <a:pt x="1248" y="150"/>
                  </a:lnTo>
                  <a:lnTo>
                    <a:pt x="1260" y="96"/>
                  </a:lnTo>
                  <a:lnTo>
                    <a:pt x="1272" y="84"/>
                  </a:lnTo>
                  <a:lnTo>
                    <a:pt x="1284" y="84"/>
                  </a:lnTo>
                  <a:lnTo>
                    <a:pt x="1290" y="84"/>
                  </a:lnTo>
                  <a:lnTo>
                    <a:pt x="1302" y="150"/>
                  </a:lnTo>
                  <a:lnTo>
                    <a:pt x="1314" y="150"/>
                  </a:lnTo>
                  <a:lnTo>
                    <a:pt x="1326" y="96"/>
                  </a:lnTo>
                  <a:lnTo>
                    <a:pt x="1338" y="84"/>
                  </a:lnTo>
                  <a:lnTo>
                    <a:pt x="1350" y="84"/>
                  </a:lnTo>
                  <a:lnTo>
                    <a:pt x="1362" y="84"/>
                  </a:lnTo>
                  <a:lnTo>
                    <a:pt x="1374" y="78"/>
                  </a:lnTo>
                  <a:lnTo>
                    <a:pt x="1380" y="78"/>
                  </a:lnTo>
                  <a:lnTo>
                    <a:pt x="1392" y="78"/>
                  </a:lnTo>
                  <a:lnTo>
                    <a:pt x="1404" y="132"/>
                  </a:lnTo>
                  <a:lnTo>
                    <a:pt x="1416" y="84"/>
                  </a:lnTo>
                  <a:lnTo>
                    <a:pt x="1428" y="84"/>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4" name="Freeform 50"/>
            <p:cNvSpPr>
              <a:spLocks/>
            </p:cNvSpPr>
            <p:nvPr/>
          </p:nvSpPr>
          <p:spPr bwMode="auto">
            <a:xfrm>
              <a:off x="3443287" y="1196975"/>
              <a:ext cx="114300" cy="228600"/>
            </a:xfrm>
            <a:custGeom>
              <a:avLst/>
              <a:gdLst/>
              <a:ahLst/>
              <a:cxnLst>
                <a:cxn ang="0">
                  <a:pos x="0" y="144"/>
                </a:cxn>
                <a:cxn ang="0">
                  <a:pos x="12" y="138"/>
                </a:cxn>
                <a:cxn ang="0">
                  <a:pos x="24" y="138"/>
                </a:cxn>
                <a:cxn ang="0">
                  <a:pos x="30" y="60"/>
                </a:cxn>
                <a:cxn ang="0">
                  <a:pos x="42" y="60"/>
                </a:cxn>
                <a:cxn ang="0">
                  <a:pos x="54" y="60"/>
                </a:cxn>
                <a:cxn ang="0">
                  <a:pos x="66" y="60"/>
                </a:cxn>
                <a:cxn ang="0">
                  <a:pos x="72" y="0"/>
                </a:cxn>
              </a:cxnLst>
              <a:rect l="0" t="0" r="r" b="b"/>
              <a:pathLst>
                <a:path w="72" h="144">
                  <a:moveTo>
                    <a:pt x="0" y="144"/>
                  </a:moveTo>
                  <a:lnTo>
                    <a:pt x="12" y="138"/>
                  </a:lnTo>
                  <a:lnTo>
                    <a:pt x="24" y="138"/>
                  </a:lnTo>
                  <a:lnTo>
                    <a:pt x="30" y="60"/>
                  </a:lnTo>
                  <a:lnTo>
                    <a:pt x="42" y="60"/>
                  </a:lnTo>
                  <a:lnTo>
                    <a:pt x="54" y="60"/>
                  </a:lnTo>
                  <a:lnTo>
                    <a:pt x="66" y="60"/>
                  </a:lnTo>
                  <a:lnTo>
                    <a:pt x="72"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5" name="Freeform 51"/>
            <p:cNvSpPr>
              <a:spLocks/>
            </p:cNvSpPr>
            <p:nvPr/>
          </p:nvSpPr>
          <p:spPr bwMode="auto">
            <a:xfrm>
              <a:off x="3605212" y="1196975"/>
              <a:ext cx="295275" cy="228600"/>
            </a:xfrm>
            <a:custGeom>
              <a:avLst/>
              <a:gdLst/>
              <a:ahLst/>
              <a:cxnLst>
                <a:cxn ang="0">
                  <a:pos x="0" y="0"/>
                </a:cxn>
                <a:cxn ang="0">
                  <a:pos x="12" y="60"/>
                </a:cxn>
                <a:cxn ang="0">
                  <a:pos x="18" y="60"/>
                </a:cxn>
                <a:cxn ang="0">
                  <a:pos x="30" y="60"/>
                </a:cxn>
                <a:cxn ang="0">
                  <a:pos x="42" y="138"/>
                </a:cxn>
                <a:cxn ang="0">
                  <a:pos x="54" y="138"/>
                </a:cxn>
                <a:cxn ang="0">
                  <a:pos x="66" y="138"/>
                </a:cxn>
                <a:cxn ang="0">
                  <a:pos x="78" y="138"/>
                </a:cxn>
                <a:cxn ang="0">
                  <a:pos x="90" y="138"/>
                </a:cxn>
                <a:cxn ang="0">
                  <a:pos x="102" y="60"/>
                </a:cxn>
                <a:cxn ang="0">
                  <a:pos x="108" y="138"/>
                </a:cxn>
                <a:cxn ang="0">
                  <a:pos x="120" y="144"/>
                </a:cxn>
                <a:cxn ang="0">
                  <a:pos x="132" y="144"/>
                </a:cxn>
                <a:cxn ang="0">
                  <a:pos x="144" y="66"/>
                </a:cxn>
                <a:cxn ang="0">
                  <a:pos x="156" y="60"/>
                </a:cxn>
                <a:cxn ang="0">
                  <a:pos x="168" y="60"/>
                </a:cxn>
                <a:cxn ang="0">
                  <a:pos x="180" y="60"/>
                </a:cxn>
                <a:cxn ang="0">
                  <a:pos x="186" y="0"/>
                </a:cxn>
              </a:cxnLst>
              <a:rect l="0" t="0" r="r" b="b"/>
              <a:pathLst>
                <a:path w="186" h="144">
                  <a:moveTo>
                    <a:pt x="0" y="0"/>
                  </a:moveTo>
                  <a:lnTo>
                    <a:pt x="12" y="60"/>
                  </a:lnTo>
                  <a:lnTo>
                    <a:pt x="18" y="60"/>
                  </a:lnTo>
                  <a:lnTo>
                    <a:pt x="30" y="60"/>
                  </a:lnTo>
                  <a:lnTo>
                    <a:pt x="42" y="138"/>
                  </a:lnTo>
                  <a:lnTo>
                    <a:pt x="54" y="138"/>
                  </a:lnTo>
                  <a:lnTo>
                    <a:pt x="66" y="138"/>
                  </a:lnTo>
                  <a:lnTo>
                    <a:pt x="78" y="138"/>
                  </a:lnTo>
                  <a:lnTo>
                    <a:pt x="90" y="138"/>
                  </a:lnTo>
                  <a:lnTo>
                    <a:pt x="102" y="60"/>
                  </a:lnTo>
                  <a:lnTo>
                    <a:pt x="108" y="138"/>
                  </a:lnTo>
                  <a:lnTo>
                    <a:pt x="120" y="144"/>
                  </a:lnTo>
                  <a:lnTo>
                    <a:pt x="132" y="144"/>
                  </a:lnTo>
                  <a:lnTo>
                    <a:pt x="144" y="66"/>
                  </a:lnTo>
                  <a:lnTo>
                    <a:pt x="156" y="60"/>
                  </a:lnTo>
                  <a:lnTo>
                    <a:pt x="168" y="60"/>
                  </a:lnTo>
                  <a:lnTo>
                    <a:pt x="180" y="60"/>
                  </a:lnTo>
                  <a:lnTo>
                    <a:pt x="186"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6" name="Freeform 52"/>
            <p:cNvSpPr>
              <a:spLocks/>
            </p:cNvSpPr>
            <p:nvPr/>
          </p:nvSpPr>
          <p:spPr bwMode="auto">
            <a:xfrm>
              <a:off x="3910012" y="1196975"/>
              <a:ext cx="2095500" cy="933450"/>
            </a:xfrm>
            <a:custGeom>
              <a:avLst/>
              <a:gdLst/>
              <a:ahLst/>
              <a:cxnLst>
                <a:cxn ang="0">
                  <a:pos x="6" y="60"/>
                </a:cxn>
                <a:cxn ang="0">
                  <a:pos x="30" y="144"/>
                </a:cxn>
                <a:cxn ang="0">
                  <a:pos x="54" y="60"/>
                </a:cxn>
                <a:cxn ang="0">
                  <a:pos x="78" y="144"/>
                </a:cxn>
                <a:cxn ang="0">
                  <a:pos x="96" y="144"/>
                </a:cxn>
                <a:cxn ang="0">
                  <a:pos x="120" y="144"/>
                </a:cxn>
                <a:cxn ang="0">
                  <a:pos x="144" y="138"/>
                </a:cxn>
                <a:cxn ang="0">
                  <a:pos x="168" y="138"/>
                </a:cxn>
                <a:cxn ang="0">
                  <a:pos x="186" y="480"/>
                </a:cxn>
                <a:cxn ang="0">
                  <a:pos x="210" y="546"/>
                </a:cxn>
                <a:cxn ang="0">
                  <a:pos x="234" y="546"/>
                </a:cxn>
                <a:cxn ang="0">
                  <a:pos x="252" y="546"/>
                </a:cxn>
                <a:cxn ang="0">
                  <a:pos x="276" y="546"/>
                </a:cxn>
                <a:cxn ang="0">
                  <a:pos x="300" y="546"/>
                </a:cxn>
                <a:cxn ang="0">
                  <a:pos x="324" y="480"/>
                </a:cxn>
                <a:cxn ang="0">
                  <a:pos x="342" y="480"/>
                </a:cxn>
                <a:cxn ang="0">
                  <a:pos x="366" y="480"/>
                </a:cxn>
                <a:cxn ang="0">
                  <a:pos x="390" y="480"/>
                </a:cxn>
                <a:cxn ang="0">
                  <a:pos x="414" y="480"/>
                </a:cxn>
                <a:cxn ang="0">
                  <a:pos x="432" y="546"/>
                </a:cxn>
                <a:cxn ang="0">
                  <a:pos x="456" y="480"/>
                </a:cxn>
                <a:cxn ang="0">
                  <a:pos x="480" y="480"/>
                </a:cxn>
                <a:cxn ang="0">
                  <a:pos x="504" y="480"/>
                </a:cxn>
                <a:cxn ang="0">
                  <a:pos x="522" y="546"/>
                </a:cxn>
                <a:cxn ang="0">
                  <a:pos x="546" y="546"/>
                </a:cxn>
                <a:cxn ang="0">
                  <a:pos x="570" y="546"/>
                </a:cxn>
                <a:cxn ang="0">
                  <a:pos x="594" y="546"/>
                </a:cxn>
                <a:cxn ang="0">
                  <a:pos x="612" y="546"/>
                </a:cxn>
                <a:cxn ang="0">
                  <a:pos x="636" y="546"/>
                </a:cxn>
                <a:cxn ang="0">
                  <a:pos x="660" y="546"/>
                </a:cxn>
                <a:cxn ang="0">
                  <a:pos x="684" y="546"/>
                </a:cxn>
                <a:cxn ang="0">
                  <a:pos x="702" y="546"/>
                </a:cxn>
                <a:cxn ang="0">
                  <a:pos x="726" y="480"/>
                </a:cxn>
                <a:cxn ang="0">
                  <a:pos x="750" y="480"/>
                </a:cxn>
                <a:cxn ang="0">
                  <a:pos x="774" y="480"/>
                </a:cxn>
                <a:cxn ang="0">
                  <a:pos x="792" y="480"/>
                </a:cxn>
                <a:cxn ang="0">
                  <a:pos x="816" y="480"/>
                </a:cxn>
                <a:cxn ang="0">
                  <a:pos x="840" y="480"/>
                </a:cxn>
                <a:cxn ang="0">
                  <a:pos x="858" y="192"/>
                </a:cxn>
                <a:cxn ang="0">
                  <a:pos x="882" y="144"/>
                </a:cxn>
                <a:cxn ang="0">
                  <a:pos x="906" y="138"/>
                </a:cxn>
                <a:cxn ang="0">
                  <a:pos x="930" y="198"/>
                </a:cxn>
                <a:cxn ang="0">
                  <a:pos x="948" y="198"/>
                </a:cxn>
                <a:cxn ang="0">
                  <a:pos x="972" y="210"/>
                </a:cxn>
                <a:cxn ang="0">
                  <a:pos x="996" y="144"/>
                </a:cxn>
                <a:cxn ang="0">
                  <a:pos x="1020" y="198"/>
                </a:cxn>
                <a:cxn ang="0">
                  <a:pos x="1038" y="198"/>
                </a:cxn>
                <a:cxn ang="0">
                  <a:pos x="1062" y="138"/>
                </a:cxn>
                <a:cxn ang="0">
                  <a:pos x="1086" y="60"/>
                </a:cxn>
                <a:cxn ang="0">
                  <a:pos x="1110" y="60"/>
                </a:cxn>
                <a:cxn ang="0">
                  <a:pos x="1128" y="60"/>
                </a:cxn>
                <a:cxn ang="0">
                  <a:pos x="1152" y="66"/>
                </a:cxn>
                <a:cxn ang="0">
                  <a:pos x="1176" y="60"/>
                </a:cxn>
                <a:cxn ang="0">
                  <a:pos x="1200" y="60"/>
                </a:cxn>
                <a:cxn ang="0">
                  <a:pos x="1218" y="60"/>
                </a:cxn>
                <a:cxn ang="0">
                  <a:pos x="1242" y="138"/>
                </a:cxn>
                <a:cxn ang="0">
                  <a:pos x="1266" y="60"/>
                </a:cxn>
                <a:cxn ang="0">
                  <a:pos x="1290" y="60"/>
                </a:cxn>
                <a:cxn ang="0">
                  <a:pos x="1308" y="60"/>
                </a:cxn>
              </a:cxnLst>
              <a:rect l="0" t="0" r="r" b="b"/>
              <a:pathLst>
                <a:path w="1320" h="588">
                  <a:moveTo>
                    <a:pt x="0" y="0"/>
                  </a:moveTo>
                  <a:lnTo>
                    <a:pt x="6" y="60"/>
                  </a:lnTo>
                  <a:lnTo>
                    <a:pt x="18" y="60"/>
                  </a:lnTo>
                  <a:lnTo>
                    <a:pt x="30" y="144"/>
                  </a:lnTo>
                  <a:lnTo>
                    <a:pt x="42" y="66"/>
                  </a:lnTo>
                  <a:lnTo>
                    <a:pt x="54" y="60"/>
                  </a:lnTo>
                  <a:lnTo>
                    <a:pt x="66" y="144"/>
                  </a:lnTo>
                  <a:lnTo>
                    <a:pt x="78" y="144"/>
                  </a:lnTo>
                  <a:lnTo>
                    <a:pt x="84" y="144"/>
                  </a:lnTo>
                  <a:lnTo>
                    <a:pt x="96" y="144"/>
                  </a:lnTo>
                  <a:lnTo>
                    <a:pt x="108" y="144"/>
                  </a:lnTo>
                  <a:lnTo>
                    <a:pt x="120" y="144"/>
                  </a:lnTo>
                  <a:lnTo>
                    <a:pt x="132" y="144"/>
                  </a:lnTo>
                  <a:lnTo>
                    <a:pt x="144" y="138"/>
                  </a:lnTo>
                  <a:lnTo>
                    <a:pt x="156" y="138"/>
                  </a:lnTo>
                  <a:lnTo>
                    <a:pt x="168" y="138"/>
                  </a:lnTo>
                  <a:lnTo>
                    <a:pt x="174" y="138"/>
                  </a:lnTo>
                  <a:lnTo>
                    <a:pt x="186" y="480"/>
                  </a:lnTo>
                  <a:lnTo>
                    <a:pt x="198" y="582"/>
                  </a:lnTo>
                  <a:lnTo>
                    <a:pt x="210" y="546"/>
                  </a:lnTo>
                  <a:lnTo>
                    <a:pt x="222" y="546"/>
                  </a:lnTo>
                  <a:lnTo>
                    <a:pt x="234" y="546"/>
                  </a:lnTo>
                  <a:lnTo>
                    <a:pt x="246" y="588"/>
                  </a:lnTo>
                  <a:lnTo>
                    <a:pt x="252" y="546"/>
                  </a:lnTo>
                  <a:lnTo>
                    <a:pt x="264" y="588"/>
                  </a:lnTo>
                  <a:lnTo>
                    <a:pt x="276" y="546"/>
                  </a:lnTo>
                  <a:lnTo>
                    <a:pt x="288" y="546"/>
                  </a:lnTo>
                  <a:lnTo>
                    <a:pt x="300" y="546"/>
                  </a:lnTo>
                  <a:lnTo>
                    <a:pt x="312" y="480"/>
                  </a:lnTo>
                  <a:lnTo>
                    <a:pt x="324" y="480"/>
                  </a:lnTo>
                  <a:lnTo>
                    <a:pt x="336" y="480"/>
                  </a:lnTo>
                  <a:lnTo>
                    <a:pt x="342" y="480"/>
                  </a:lnTo>
                  <a:lnTo>
                    <a:pt x="354" y="480"/>
                  </a:lnTo>
                  <a:lnTo>
                    <a:pt x="366" y="480"/>
                  </a:lnTo>
                  <a:lnTo>
                    <a:pt x="378" y="480"/>
                  </a:lnTo>
                  <a:lnTo>
                    <a:pt x="390" y="480"/>
                  </a:lnTo>
                  <a:lnTo>
                    <a:pt x="402" y="480"/>
                  </a:lnTo>
                  <a:lnTo>
                    <a:pt x="414" y="480"/>
                  </a:lnTo>
                  <a:lnTo>
                    <a:pt x="426" y="480"/>
                  </a:lnTo>
                  <a:lnTo>
                    <a:pt x="432" y="546"/>
                  </a:lnTo>
                  <a:lnTo>
                    <a:pt x="444" y="546"/>
                  </a:lnTo>
                  <a:lnTo>
                    <a:pt x="456" y="480"/>
                  </a:lnTo>
                  <a:lnTo>
                    <a:pt x="468" y="480"/>
                  </a:lnTo>
                  <a:lnTo>
                    <a:pt x="480" y="480"/>
                  </a:lnTo>
                  <a:lnTo>
                    <a:pt x="492" y="480"/>
                  </a:lnTo>
                  <a:lnTo>
                    <a:pt x="504" y="480"/>
                  </a:lnTo>
                  <a:lnTo>
                    <a:pt x="516" y="546"/>
                  </a:lnTo>
                  <a:lnTo>
                    <a:pt x="522" y="546"/>
                  </a:lnTo>
                  <a:lnTo>
                    <a:pt x="534" y="546"/>
                  </a:lnTo>
                  <a:lnTo>
                    <a:pt x="546" y="546"/>
                  </a:lnTo>
                  <a:lnTo>
                    <a:pt x="558" y="546"/>
                  </a:lnTo>
                  <a:lnTo>
                    <a:pt x="570" y="546"/>
                  </a:lnTo>
                  <a:lnTo>
                    <a:pt x="582" y="582"/>
                  </a:lnTo>
                  <a:lnTo>
                    <a:pt x="594" y="546"/>
                  </a:lnTo>
                  <a:lnTo>
                    <a:pt x="600" y="546"/>
                  </a:lnTo>
                  <a:lnTo>
                    <a:pt x="612" y="546"/>
                  </a:lnTo>
                  <a:lnTo>
                    <a:pt x="624" y="546"/>
                  </a:lnTo>
                  <a:lnTo>
                    <a:pt x="636" y="546"/>
                  </a:lnTo>
                  <a:lnTo>
                    <a:pt x="648" y="480"/>
                  </a:lnTo>
                  <a:lnTo>
                    <a:pt x="660" y="546"/>
                  </a:lnTo>
                  <a:lnTo>
                    <a:pt x="672" y="546"/>
                  </a:lnTo>
                  <a:lnTo>
                    <a:pt x="684" y="546"/>
                  </a:lnTo>
                  <a:lnTo>
                    <a:pt x="690" y="546"/>
                  </a:lnTo>
                  <a:lnTo>
                    <a:pt x="702" y="546"/>
                  </a:lnTo>
                  <a:lnTo>
                    <a:pt x="714" y="480"/>
                  </a:lnTo>
                  <a:lnTo>
                    <a:pt x="726" y="480"/>
                  </a:lnTo>
                  <a:lnTo>
                    <a:pt x="738" y="480"/>
                  </a:lnTo>
                  <a:lnTo>
                    <a:pt x="750" y="480"/>
                  </a:lnTo>
                  <a:lnTo>
                    <a:pt x="762" y="480"/>
                  </a:lnTo>
                  <a:lnTo>
                    <a:pt x="774" y="480"/>
                  </a:lnTo>
                  <a:lnTo>
                    <a:pt x="780" y="480"/>
                  </a:lnTo>
                  <a:lnTo>
                    <a:pt x="792" y="480"/>
                  </a:lnTo>
                  <a:lnTo>
                    <a:pt x="804" y="480"/>
                  </a:lnTo>
                  <a:lnTo>
                    <a:pt x="816" y="480"/>
                  </a:lnTo>
                  <a:lnTo>
                    <a:pt x="828" y="480"/>
                  </a:lnTo>
                  <a:lnTo>
                    <a:pt x="840" y="480"/>
                  </a:lnTo>
                  <a:lnTo>
                    <a:pt x="852" y="546"/>
                  </a:lnTo>
                  <a:lnTo>
                    <a:pt x="858" y="192"/>
                  </a:lnTo>
                  <a:lnTo>
                    <a:pt x="870" y="156"/>
                  </a:lnTo>
                  <a:lnTo>
                    <a:pt x="882" y="144"/>
                  </a:lnTo>
                  <a:lnTo>
                    <a:pt x="894" y="138"/>
                  </a:lnTo>
                  <a:lnTo>
                    <a:pt x="906" y="138"/>
                  </a:lnTo>
                  <a:lnTo>
                    <a:pt x="918" y="198"/>
                  </a:lnTo>
                  <a:lnTo>
                    <a:pt x="930" y="198"/>
                  </a:lnTo>
                  <a:lnTo>
                    <a:pt x="942" y="198"/>
                  </a:lnTo>
                  <a:lnTo>
                    <a:pt x="948" y="198"/>
                  </a:lnTo>
                  <a:lnTo>
                    <a:pt x="960" y="210"/>
                  </a:lnTo>
                  <a:lnTo>
                    <a:pt x="972" y="210"/>
                  </a:lnTo>
                  <a:lnTo>
                    <a:pt x="984" y="210"/>
                  </a:lnTo>
                  <a:lnTo>
                    <a:pt x="996" y="144"/>
                  </a:lnTo>
                  <a:lnTo>
                    <a:pt x="1008" y="198"/>
                  </a:lnTo>
                  <a:lnTo>
                    <a:pt x="1020" y="198"/>
                  </a:lnTo>
                  <a:lnTo>
                    <a:pt x="1032" y="198"/>
                  </a:lnTo>
                  <a:lnTo>
                    <a:pt x="1038" y="198"/>
                  </a:lnTo>
                  <a:lnTo>
                    <a:pt x="1050" y="144"/>
                  </a:lnTo>
                  <a:lnTo>
                    <a:pt x="1062" y="138"/>
                  </a:lnTo>
                  <a:lnTo>
                    <a:pt x="1074" y="60"/>
                  </a:lnTo>
                  <a:lnTo>
                    <a:pt x="1086" y="60"/>
                  </a:lnTo>
                  <a:lnTo>
                    <a:pt x="1098" y="60"/>
                  </a:lnTo>
                  <a:lnTo>
                    <a:pt x="1110" y="60"/>
                  </a:lnTo>
                  <a:lnTo>
                    <a:pt x="1116" y="60"/>
                  </a:lnTo>
                  <a:lnTo>
                    <a:pt x="1128" y="60"/>
                  </a:lnTo>
                  <a:lnTo>
                    <a:pt x="1140" y="66"/>
                  </a:lnTo>
                  <a:lnTo>
                    <a:pt x="1152" y="66"/>
                  </a:lnTo>
                  <a:lnTo>
                    <a:pt x="1164" y="60"/>
                  </a:lnTo>
                  <a:lnTo>
                    <a:pt x="1176" y="60"/>
                  </a:lnTo>
                  <a:lnTo>
                    <a:pt x="1188" y="60"/>
                  </a:lnTo>
                  <a:lnTo>
                    <a:pt x="1200" y="60"/>
                  </a:lnTo>
                  <a:lnTo>
                    <a:pt x="1206" y="60"/>
                  </a:lnTo>
                  <a:lnTo>
                    <a:pt x="1218" y="60"/>
                  </a:lnTo>
                  <a:lnTo>
                    <a:pt x="1230" y="138"/>
                  </a:lnTo>
                  <a:lnTo>
                    <a:pt x="1242" y="138"/>
                  </a:lnTo>
                  <a:lnTo>
                    <a:pt x="1254" y="60"/>
                  </a:lnTo>
                  <a:lnTo>
                    <a:pt x="1266" y="60"/>
                  </a:lnTo>
                  <a:lnTo>
                    <a:pt x="1278" y="60"/>
                  </a:lnTo>
                  <a:lnTo>
                    <a:pt x="1290" y="60"/>
                  </a:lnTo>
                  <a:lnTo>
                    <a:pt x="1296" y="60"/>
                  </a:lnTo>
                  <a:lnTo>
                    <a:pt x="1308" y="60"/>
                  </a:lnTo>
                  <a:lnTo>
                    <a:pt x="1320"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7" name="Freeform 53"/>
            <p:cNvSpPr>
              <a:spLocks/>
            </p:cNvSpPr>
            <p:nvPr/>
          </p:nvSpPr>
          <p:spPr bwMode="auto">
            <a:xfrm>
              <a:off x="6015038" y="1196975"/>
              <a:ext cx="466725" cy="247650"/>
            </a:xfrm>
            <a:custGeom>
              <a:avLst/>
              <a:gdLst/>
              <a:ahLst/>
              <a:cxnLst>
                <a:cxn ang="0">
                  <a:pos x="0" y="0"/>
                </a:cxn>
                <a:cxn ang="0">
                  <a:pos x="6" y="60"/>
                </a:cxn>
                <a:cxn ang="0">
                  <a:pos x="18" y="60"/>
                </a:cxn>
                <a:cxn ang="0">
                  <a:pos x="30" y="60"/>
                </a:cxn>
                <a:cxn ang="0">
                  <a:pos x="42" y="138"/>
                </a:cxn>
                <a:cxn ang="0">
                  <a:pos x="48" y="60"/>
                </a:cxn>
                <a:cxn ang="0">
                  <a:pos x="60" y="138"/>
                </a:cxn>
                <a:cxn ang="0">
                  <a:pos x="72" y="138"/>
                </a:cxn>
                <a:cxn ang="0">
                  <a:pos x="84" y="138"/>
                </a:cxn>
                <a:cxn ang="0">
                  <a:pos x="96" y="138"/>
                </a:cxn>
                <a:cxn ang="0">
                  <a:pos x="108" y="144"/>
                </a:cxn>
                <a:cxn ang="0">
                  <a:pos x="120" y="144"/>
                </a:cxn>
                <a:cxn ang="0">
                  <a:pos x="132" y="66"/>
                </a:cxn>
                <a:cxn ang="0">
                  <a:pos x="138" y="138"/>
                </a:cxn>
                <a:cxn ang="0">
                  <a:pos x="150" y="144"/>
                </a:cxn>
                <a:cxn ang="0">
                  <a:pos x="162" y="66"/>
                </a:cxn>
                <a:cxn ang="0">
                  <a:pos x="174" y="144"/>
                </a:cxn>
                <a:cxn ang="0">
                  <a:pos x="186" y="66"/>
                </a:cxn>
                <a:cxn ang="0">
                  <a:pos x="198" y="60"/>
                </a:cxn>
                <a:cxn ang="0">
                  <a:pos x="210" y="60"/>
                </a:cxn>
                <a:cxn ang="0">
                  <a:pos x="222" y="60"/>
                </a:cxn>
                <a:cxn ang="0">
                  <a:pos x="228" y="60"/>
                </a:cxn>
                <a:cxn ang="0">
                  <a:pos x="240" y="66"/>
                </a:cxn>
                <a:cxn ang="0">
                  <a:pos x="252" y="156"/>
                </a:cxn>
                <a:cxn ang="0">
                  <a:pos x="264" y="78"/>
                </a:cxn>
                <a:cxn ang="0">
                  <a:pos x="276" y="66"/>
                </a:cxn>
                <a:cxn ang="0">
                  <a:pos x="288" y="66"/>
                </a:cxn>
                <a:cxn ang="0">
                  <a:pos x="294" y="0"/>
                </a:cxn>
              </a:cxnLst>
              <a:rect l="0" t="0" r="r" b="b"/>
              <a:pathLst>
                <a:path w="294" h="156">
                  <a:moveTo>
                    <a:pt x="0" y="0"/>
                  </a:moveTo>
                  <a:lnTo>
                    <a:pt x="6" y="60"/>
                  </a:lnTo>
                  <a:lnTo>
                    <a:pt x="18" y="60"/>
                  </a:lnTo>
                  <a:lnTo>
                    <a:pt x="30" y="60"/>
                  </a:lnTo>
                  <a:lnTo>
                    <a:pt x="42" y="138"/>
                  </a:lnTo>
                  <a:lnTo>
                    <a:pt x="48" y="60"/>
                  </a:lnTo>
                  <a:lnTo>
                    <a:pt x="60" y="138"/>
                  </a:lnTo>
                  <a:lnTo>
                    <a:pt x="72" y="138"/>
                  </a:lnTo>
                  <a:lnTo>
                    <a:pt x="84" y="138"/>
                  </a:lnTo>
                  <a:lnTo>
                    <a:pt x="96" y="138"/>
                  </a:lnTo>
                  <a:lnTo>
                    <a:pt x="108" y="144"/>
                  </a:lnTo>
                  <a:lnTo>
                    <a:pt x="120" y="144"/>
                  </a:lnTo>
                  <a:lnTo>
                    <a:pt x="132" y="66"/>
                  </a:lnTo>
                  <a:lnTo>
                    <a:pt x="138" y="138"/>
                  </a:lnTo>
                  <a:lnTo>
                    <a:pt x="150" y="144"/>
                  </a:lnTo>
                  <a:lnTo>
                    <a:pt x="162" y="66"/>
                  </a:lnTo>
                  <a:lnTo>
                    <a:pt x="174" y="144"/>
                  </a:lnTo>
                  <a:lnTo>
                    <a:pt x="186" y="66"/>
                  </a:lnTo>
                  <a:lnTo>
                    <a:pt x="198" y="60"/>
                  </a:lnTo>
                  <a:lnTo>
                    <a:pt x="210" y="60"/>
                  </a:lnTo>
                  <a:lnTo>
                    <a:pt x="222" y="60"/>
                  </a:lnTo>
                  <a:lnTo>
                    <a:pt x="228" y="60"/>
                  </a:lnTo>
                  <a:lnTo>
                    <a:pt x="240" y="66"/>
                  </a:lnTo>
                  <a:lnTo>
                    <a:pt x="252" y="156"/>
                  </a:lnTo>
                  <a:lnTo>
                    <a:pt x="264" y="78"/>
                  </a:lnTo>
                  <a:lnTo>
                    <a:pt x="276" y="66"/>
                  </a:lnTo>
                  <a:lnTo>
                    <a:pt x="288" y="66"/>
                  </a:lnTo>
                  <a:lnTo>
                    <a:pt x="294" y="0"/>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8" name="Freeform 54"/>
            <p:cNvSpPr>
              <a:spLocks/>
            </p:cNvSpPr>
            <p:nvPr/>
          </p:nvSpPr>
          <p:spPr bwMode="auto">
            <a:xfrm>
              <a:off x="6491288" y="1196975"/>
              <a:ext cx="1104900" cy="876300"/>
            </a:xfrm>
            <a:custGeom>
              <a:avLst/>
              <a:gdLst/>
              <a:ahLst/>
              <a:cxnLst>
                <a:cxn ang="0">
                  <a:pos x="0" y="0"/>
                </a:cxn>
                <a:cxn ang="0">
                  <a:pos x="12" y="60"/>
                </a:cxn>
                <a:cxn ang="0">
                  <a:pos x="18" y="66"/>
                </a:cxn>
                <a:cxn ang="0">
                  <a:pos x="30" y="138"/>
                </a:cxn>
                <a:cxn ang="0">
                  <a:pos x="42" y="144"/>
                </a:cxn>
                <a:cxn ang="0">
                  <a:pos x="54" y="60"/>
                </a:cxn>
                <a:cxn ang="0">
                  <a:pos x="66" y="138"/>
                </a:cxn>
                <a:cxn ang="0">
                  <a:pos x="78" y="144"/>
                </a:cxn>
                <a:cxn ang="0">
                  <a:pos x="90" y="144"/>
                </a:cxn>
                <a:cxn ang="0">
                  <a:pos x="96" y="144"/>
                </a:cxn>
                <a:cxn ang="0">
                  <a:pos x="108" y="144"/>
                </a:cxn>
                <a:cxn ang="0">
                  <a:pos x="120" y="198"/>
                </a:cxn>
                <a:cxn ang="0">
                  <a:pos x="132" y="480"/>
                </a:cxn>
                <a:cxn ang="0">
                  <a:pos x="144" y="534"/>
                </a:cxn>
                <a:cxn ang="0">
                  <a:pos x="156" y="546"/>
                </a:cxn>
                <a:cxn ang="0">
                  <a:pos x="168" y="546"/>
                </a:cxn>
                <a:cxn ang="0">
                  <a:pos x="180" y="480"/>
                </a:cxn>
                <a:cxn ang="0">
                  <a:pos x="186" y="480"/>
                </a:cxn>
                <a:cxn ang="0">
                  <a:pos x="198" y="480"/>
                </a:cxn>
                <a:cxn ang="0">
                  <a:pos x="210" y="480"/>
                </a:cxn>
                <a:cxn ang="0">
                  <a:pos x="222" y="480"/>
                </a:cxn>
                <a:cxn ang="0">
                  <a:pos x="234" y="480"/>
                </a:cxn>
                <a:cxn ang="0">
                  <a:pos x="246" y="480"/>
                </a:cxn>
                <a:cxn ang="0">
                  <a:pos x="258" y="480"/>
                </a:cxn>
                <a:cxn ang="0">
                  <a:pos x="270" y="480"/>
                </a:cxn>
                <a:cxn ang="0">
                  <a:pos x="276" y="480"/>
                </a:cxn>
                <a:cxn ang="0">
                  <a:pos x="288" y="480"/>
                </a:cxn>
                <a:cxn ang="0">
                  <a:pos x="300" y="480"/>
                </a:cxn>
                <a:cxn ang="0">
                  <a:pos x="312" y="552"/>
                </a:cxn>
                <a:cxn ang="0">
                  <a:pos x="324" y="552"/>
                </a:cxn>
                <a:cxn ang="0">
                  <a:pos x="336" y="486"/>
                </a:cxn>
                <a:cxn ang="0">
                  <a:pos x="348" y="546"/>
                </a:cxn>
                <a:cxn ang="0">
                  <a:pos x="354" y="486"/>
                </a:cxn>
                <a:cxn ang="0">
                  <a:pos x="366" y="480"/>
                </a:cxn>
                <a:cxn ang="0">
                  <a:pos x="378" y="480"/>
                </a:cxn>
                <a:cxn ang="0">
                  <a:pos x="390" y="546"/>
                </a:cxn>
                <a:cxn ang="0">
                  <a:pos x="402" y="552"/>
                </a:cxn>
                <a:cxn ang="0">
                  <a:pos x="414" y="552"/>
                </a:cxn>
                <a:cxn ang="0">
                  <a:pos x="426" y="552"/>
                </a:cxn>
                <a:cxn ang="0">
                  <a:pos x="438" y="552"/>
                </a:cxn>
                <a:cxn ang="0">
                  <a:pos x="444" y="486"/>
                </a:cxn>
                <a:cxn ang="0">
                  <a:pos x="456" y="480"/>
                </a:cxn>
                <a:cxn ang="0">
                  <a:pos x="468" y="480"/>
                </a:cxn>
                <a:cxn ang="0">
                  <a:pos x="480" y="480"/>
                </a:cxn>
                <a:cxn ang="0">
                  <a:pos x="492" y="480"/>
                </a:cxn>
                <a:cxn ang="0">
                  <a:pos x="504" y="480"/>
                </a:cxn>
                <a:cxn ang="0">
                  <a:pos x="516" y="480"/>
                </a:cxn>
                <a:cxn ang="0">
                  <a:pos x="528" y="480"/>
                </a:cxn>
                <a:cxn ang="0">
                  <a:pos x="534" y="546"/>
                </a:cxn>
                <a:cxn ang="0">
                  <a:pos x="546" y="546"/>
                </a:cxn>
                <a:cxn ang="0">
                  <a:pos x="558" y="486"/>
                </a:cxn>
                <a:cxn ang="0">
                  <a:pos x="570" y="480"/>
                </a:cxn>
                <a:cxn ang="0">
                  <a:pos x="582" y="546"/>
                </a:cxn>
                <a:cxn ang="0">
                  <a:pos x="594" y="480"/>
                </a:cxn>
                <a:cxn ang="0">
                  <a:pos x="606" y="546"/>
                </a:cxn>
                <a:cxn ang="0">
                  <a:pos x="612" y="552"/>
                </a:cxn>
                <a:cxn ang="0">
                  <a:pos x="624" y="546"/>
                </a:cxn>
                <a:cxn ang="0">
                  <a:pos x="636" y="546"/>
                </a:cxn>
                <a:cxn ang="0">
                  <a:pos x="648" y="546"/>
                </a:cxn>
                <a:cxn ang="0">
                  <a:pos x="660" y="546"/>
                </a:cxn>
                <a:cxn ang="0">
                  <a:pos x="672" y="546"/>
                </a:cxn>
                <a:cxn ang="0">
                  <a:pos x="684" y="546"/>
                </a:cxn>
                <a:cxn ang="0">
                  <a:pos x="696" y="546"/>
                </a:cxn>
              </a:cxnLst>
              <a:rect l="0" t="0" r="r" b="b"/>
              <a:pathLst>
                <a:path w="696" h="552">
                  <a:moveTo>
                    <a:pt x="0" y="0"/>
                  </a:moveTo>
                  <a:lnTo>
                    <a:pt x="12" y="60"/>
                  </a:lnTo>
                  <a:lnTo>
                    <a:pt x="18" y="66"/>
                  </a:lnTo>
                  <a:lnTo>
                    <a:pt x="30" y="138"/>
                  </a:lnTo>
                  <a:lnTo>
                    <a:pt x="42" y="144"/>
                  </a:lnTo>
                  <a:lnTo>
                    <a:pt x="54" y="60"/>
                  </a:lnTo>
                  <a:lnTo>
                    <a:pt x="66" y="138"/>
                  </a:lnTo>
                  <a:lnTo>
                    <a:pt x="78" y="144"/>
                  </a:lnTo>
                  <a:lnTo>
                    <a:pt x="90" y="144"/>
                  </a:lnTo>
                  <a:lnTo>
                    <a:pt x="96" y="144"/>
                  </a:lnTo>
                  <a:lnTo>
                    <a:pt x="108" y="144"/>
                  </a:lnTo>
                  <a:lnTo>
                    <a:pt x="120" y="198"/>
                  </a:lnTo>
                  <a:lnTo>
                    <a:pt x="132" y="480"/>
                  </a:lnTo>
                  <a:lnTo>
                    <a:pt x="144" y="534"/>
                  </a:lnTo>
                  <a:lnTo>
                    <a:pt x="156" y="546"/>
                  </a:lnTo>
                  <a:lnTo>
                    <a:pt x="168" y="546"/>
                  </a:lnTo>
                  <a:lnTo>
                    <a:pt x="180" y="480"/>
                  </a:lnTo>
                  <a:lnTo>
                    <a:pt x="186" y="480"/>
                  </a:lnTo>
                  <a:lnTo>
                    <a:pt x="198" y="480"/>
                  </a:lnTo>
                  <a:lnTo>
                    <a:pt x="210" y="480"/>
                  </a:lnTo>
                  <a:lnTo>
                    <a:pt x="222" y="480"/>
                  </a:lnTo>
                  <a:lnTo>
                    <a:pt x="234" y="480"/>
                  </a:lnTo>
                  <a:lnTo>
                    <a:pt x="246" y="480"/>
                  </a:lnTo>
                  <a:lnTo>
                    <a:pt x="258" y="480"/>
                  </a:lnTo>
                  <a:lnTo>
                    <a:pt x="270" y="480"/>
                  </a:lnTo>
                  <a:lnTo>
                    <a:pt x="276" y="480"/>
                  </a:lnTo>
                  <a:lnTo>
                    <a:pt x="288" y="480"/>
                  </a:lnTo>
                  <a:lnTo>
                    <a:pt x="300" y="480"/>
                  </a:lnTo>
                  <a:lnTo>
                    <a:pt x="312" y="552"/>
                  </a:lnTo>
                  <a:lnTo>
                    <a:pt x="324" y="552"/>
                  </a:lnTo>
                  <a:lnTo>
                    <a:pt x="336" y="486"/>
                  </a:lnTo>
                  <a:lnTo>
                    <a:pt x="348" y="546"/>
                  </a:lnTo>
                  <a:lnTo>
                    <a:pt x="354" y="486"/>
                  </a:lnTo>
                  <a:lnTo>
                    <a:pt x="366" y="480"/>
                  </a:lnTo>
                  <a:lnTo>
                    <a:pt x="378" y="480"/>
                  </a:lnTo>
                  <a:lnTo>
                    <a:pt x="390" y="546"/>
                  </a:lnTo>
                  <a:lnTo>
                    <a:pt x="402" y="552"/>
                  </a:lnTo>
                  <a:lnTo>
                    <a:pt x="414" y="552"/>
                  </a:lnTo>
                  <a:lnTo>
                    <a:pt x="426" y="552"/>
                  </a:lnTo>
                  <a:lnTo>
                    <a:pt x="438" y="552"/>
                  </a:lnTo>
                  <a:lnTo>
                    <a:pt x="444" y="486"/>
                  </a:lnTo>
                  <a:lnTo>
                    <a:pt x="456" y="480"/>
                  </a:lnTo>
                  <a:lnTo>
                    <a:pt x="468" y="480"/>
                  </a:lnTo>
                  <a:lnTo>
                    <a:pt x="480" y="480"/>
                  </a:lnTo>
                  <a:lnTo>
                    <a:pt x="492" y="480"/>
                  </a:lnTo>
                  <a:lnTo>
                    <a:pt x="504" y="480"/>
                  </a:lnTo>
                  <a:lnTo>
                    <a:pt x="516" y="480"/>
                  </a:lnTo>
                  <a:lnTo>
                    <a:pt x="528" y="480"/>
                  </a:lnTo>
                  <a:lnTo>
                    <a:pt x="534" y="546"/>
                  </a:lnTo>
                  <a:lnTo>
                    <a:pt x="546" y="546"/>
                  </a:lnTo>
                  <a:lnTo>
                    <a:pt x="558" y="486"/>
                  </a:lnTo>
                  <a:lnTo>
                    <a:pt x="570" y="480"/>
                  </a:lnTo>
                  <a:lnTo>
                    <a:pt x="582" y="546"/>
                  </a:lnTo>
                  <a:lnTo>
                    <a:pt x="594" y="480"/>
                  </a:lnTo>
                  <a:lnTo>
                    <a:pt x="606" y="546"/>
                  </a:lnTo>
                  <a:lnTo>
                    <a:pt x="612" y="552"/>
                  </a:lnTo>
                  <a:lnTo>
                    <a:pt x="624" y="546"/>
                  </a:lnTo>
                  <a:lnTo>
                    <a:pt x="636" y="546"/>
                  </a:lnTo>
                  <a:lnTo>
                    <a:pt x="648" y="546"/>
                  </a:lnTo>
                  <a:lnTo>
                    <a:pt x="660" y="546"/>
                  </a:lnTo>
                  <a:lnTo>
                    <a:pt x="672" y="546"/>
                  </a:lnTo>
                  <a:lnTo>
                    <a:pt x="684" y="546"/>
                  </a:lnTo>
                  <a:lnTo>
                    <a:pt x="696" y="546"/>
                  </a:lnTo>
                </a:path>
              </a:pathLst>
            </a:custGeom>
            <a:noFill/>
            <a:ln w="19050">
              <a:solidFill>
                <a:srgbClr val="00FF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79" name="Line 55"/>
            <p:cNvSpPr>
              <a:spLocks noChangeShapeType="1"/>
            </p:cNvSpPr>
            <p:nvPr/>
          </p:nvSpPr>
          <p:spPr bwMode="auto">
            <a:xfrm>
              <a:off x="1166812" y="5473700"/>
              <a:ext cx="7124701"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0" name="Line 56"/>
            <p:cNvSpPr>
              <a:spLocks noChangeShapeType="1"/>
            </p:cNvSpPr>
            <p:nvPr/>
          </p:nvSpPr>
          <p:spPr bwMode="auto">
            <a:xfrm flipV="1">
              <a:off x="1166812" y="1196975"/>
              <a:ext cx="1588" cy="4276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1" name="Line 57"/>
            <p:cNvSpPr>
              <a:spLocks noChangeShapeType="1"/>
            </p:cNvSpPr>
            <p:nvPr/>
          </p:nvSpPr>
          <p:spPr bwMode="auto">
            <a:xfrm flipV="1">
              <a:off x="1166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2" name="Rectangle 58"/>
            <p:cNvSpPr>
              <a:spLocks noChangeArrowheads="1"/>
            </p:cNvSpPr>
            <p:nvPr/>
          </p:nvSpPr>
          <p:spPr bwMode="auto">
            <a:xfrm>
              <a:off x="990601" y="5562600"/>
              <a:ext cx="220232"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0</a:t>
              </a:r>
              <a:endParaRPr lang="en-US" sz="3600" dirty="0" smtClean="0">
                <a:solidFill>
                  <a:prstClr val="black"/>
                </a:solidFill>
                <a:latin typeface="Arial" pitchFamily="34" charset="0"/>
                <a:cs typeface="Arial" pitchFamily="34" charset="0"/>
              </a:endParaRPr>
            </a:p>
          </p:txBody>
        </p:sp>
        <p:sp>
          <p:nvSpPr>
            <p:cNvPr id="1083" name="Line 59"/>
            <p:cNvSpPr>
              <a:spLocks noChangeShapeType="1"/>
            </p:cNvSpPr>
            <p:nvPr/>
          </p:nvSpPr>
          <p:spPr bwMode="auto">
            <a:xfrm flipV="1">
              <a:off x="205263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4" name="Rectangle 60"/>
            <p:cNvSpPr>
              <a:spLocks noChangeArrowheads="1"/>
            </p:cNvSpPr>
            <p:nvPr/>
          </p:nvSpPr>
          <p:spPr bwMode="auto">
            <a:xfrm>
              <a:off x="1838325" y="5562600"/>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50</a:t>
              </a:r>
              <a:endParaRPr lang="en-US" sz="3600" smtClean="0">
                <a:solidFill>
                  <a:prstClr val="black"/>
                </a:solidFill>
                <a:latin typeface="Arial" pitchFamily="34" charset="0"/>
                <a:cs typeface="Arial" pitchFamily="34" charset="0"/>
              </a:endParaRPr>
            </a:p>
          </p:txBody>
        </p:sp>
        <p:sp>
          <p:nvSpPr>
            <p:cNvPr id="1085" name="Line 61"/>
            <p:cNvSpPr>
              <a:spLocks noChangeShapeType="1"/>
            </p:cNvSpPr>
            <p:nvPr/>
          </p:nvSpPr>
          <p:spPr bwMode="auto">
            <a:xfrm flipV="1">
              <a:off x="294798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6" name="Rectangle 62"/>
            <p:cNvSpPr>
              <a:spLocks noChangeArrowheads="1"/>
            </p:cNvSpPr>
            <p:nvPr/>
          </p:nvSpPr>
          <p:spPr bwMode="auto">
            <a:xfrm>
              <a:off x="2705099"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100</a:t>
              </a:r>
              <a:endParaRPr lang="en-US" sz="3600" dirty="0" smtClean="0">
                <a:solidFill>
                  <a:prstClr val="black"/>
                </a:solidFill>
                <a:latin typeface="Arial" pitchFamily="34" charset="0"/>
                <a:cs typeface="Arial" pitchFamily="34" charset="0"/>
              </a:endParaRPr>
            </a:p>
          </p:txBody>
        </p:sp>
        <p:sp>
          <p:nvSpPr>
            <p:cNvPr id="1087" name="Line 63"/>
            <p:cNvSpPr>
              <a:spLocks noChangeShapeType="1"/>
            </p:cNvSpPr>
            <p:nvPr/>
          </p:nvSpPr>
          <p:spPr bwMode="auto">
            <a:xfrm flipV="1">
              <a:off x="3833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88" name="Rectangle 64"/>
            <p:cNvSpPr>
              <a:spLocks noChangeArrowheads="1"/>
            </p:cNvSpPr>
            <p:nvPr/>
          </p:nvSpPr>
          <p:spPr bwMode="auto">
            <a:xfrm>
              <a:off x="3590924"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150</a:t>
              </a:r>
              <a:endParaRPr lang="en-US" sz="3600" smtClean="0">
                <a:solidFill>
                  <a:prstClr val="black"/>
                </a:solidFill>
                <a:latin typeface="Arial" pitchFamily="34" charset="0"/>
                <a:cs typeface="Arial" pitchFamily="34" charset="0"/>
              </a:endParaRPr>
            </a:p>
          </p:txBody>
        </p:sp>
        <p:sp>
          <p:nvSpPr>
            <p:cNvPr id="1089" name="Line 65"/>
            <p:cNvSpPr>
              <a:spLocks noChangeShapeType="1"/>
            </p:cNvSpPr>
            <p:nvPr/>
          </p:nvSpPr>
          <p:spPr bwMode="auto">
            <a:xfrm flipV="1">
              <a:off x="4729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0" name="Rectangle 66"/>
            <p:cNvSpPr>
              <a:spLocks noChangeArrowheads="1"/>
            </p:cNvSpPr>
            <p:nvPr/>
          </p:nvSpPr>
          <p:spPr bwMode="auto">
            <a:xfrm>
              <a:off x="4486275"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200</a:t>
              </a:r>
              <a:endParaRPr lang="en-US" sz="3600" smtClean="0">
                <a:solidFill>
                  <a:prstClr val="black"/>
                </a:solidFill>
                <a:latin typeface="Arial" pitchFamily="34" charset="0"/>
                <a:cs typeface="Arial" pitchFamily="34" charset="0"/>
              </a:endParaRPr>
            </a:p>
          </p:txBody>
        </p:sp>
        <p:sp>
          <p:nvSpPr>
            <p:cNvPr id="1091" name="Line 67"/>
            <p:cNvSpPr>
              <a:spLocks noChangeShapeType="1"/>
            </p:cNvSpPr>
            <p:nvPr/>
          </p:nvSpPr>
          <p:spPr bwMode="auto">
            <a:xfrm flipV="1">
              <a:off x="561498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2" name="Rectangle 68"/>
            <p:cNvSpPr>
              <a:spLocks noChangeArrowheads="1"/>
            </p:cNvSpPr>
            <p:nvPr/>
          </p:nvSpPr>
          <p:spPr bwMode="auto">
            <a:xfrm>
              <a:off x="5372102"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250</a:t>
              </a:r>
              <a:endParaRPr lang="en-US" sz="3600" smtClean="0">
                <a:solidFill>
                  <a:prstClr val="black"/>
                </a:solidFill>
                <a:latin typeface="Arial" pitchFamily="34" charset="0"/>
                <a:cs typeface="Arial" pitchFamily="34" charset="0"/>
              </a:endParaRPr>
            </a:p>
          </p:txBody>
        </p:sp>
        <p:sp>
          <p:nvSpPr>
            <p:cNvPr id="1093" name="Line 69"/>
            <p:cNvSpPr>
              <a:spLocks noChangeShapeType="1"/>
            </p:cNvSpPr>
            <p:nvPr/>
          </p:nvSpPr>
          <p:spPr bwMode="auto">
            <a:xfrm flipV="1">
              <a:off x="651033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4" name="Rectangle 70"/>
            <p:cNvSpPr>
              <a:spLocks noChangeArrowheads="1"/>
            </p:cNvSpPr>
            <p:nvPr/>
          </p:nvSpPr>
          <p:spPr bwMode="auto">
            <a:xfrm>
              <a:off x="6267451"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300</a:t>
              </a:r>
              <a:endParaRPr lang="en-US" sz="3600" smtClean="0">
                <a:solidFill>
                  <a:prstClr val="black"/>
                </a:solidFill>
                <a:latin typeface="Arial" pitchFamily="34" charset="0"/>
                <a:cs typeface="Arial" pitchFamily="34" charset="0"/>
              </a:endParaRPr>
            </a:p>
          </p:txBody>
        </p:sp>
        <p:sp>
          <p:nvSpPr>
            <p:cNvPr id="1095" name="Line 71"/>
            <p:cNvSpPr>
              <a:spLocks noChangeShapeType="1"/>
            </p:cNvSpPr>
            <p:nvPr/>
          </p:nvSpPr>
          <p:spPr bwMode="auto">
            <a:xfrm flipV="1">
              <a:off x="7396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6" name="Rectangle 72"/>
            <p:cNvSpPr>
              <a:spLocks noChangeArrowheads="1"/>
            </p:cNvSpPr>
            <p:nvPr/>
          </p:nvSpPr>
          <p:spPr bwMode="auto">
            <a:xfrm>
              <a:off x="7153276"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350</a:t>
              </a:r>
              <a:endParaRPr lang="en-US" sz="3600" smtClean="0">
                <a:solidFill>
                  <a:prstClr val="black"/>
                </a:solidFill>
                <a:latin typeface="Arial" pitchFamily="34" charset="0"/>
                <a:cs typeface="Arial" pitchFamily="34" charset="0"/>
              </a:endParaRPr>
            </a:p>
          </p:txBody>
        </p:sp>
        <p:sp>
          <p:nvSpPr>
            <p:cNvPr id="1097" name="Line 73"/>
            <p:cNvSpPr>
              <a:spLocks noChangeShapeType="1"/>
            </p:cNvSpPr>
            <p:nvPr/>
          </p:nvSpPr>
          <p:spPr bwMode="auto">
            <a:xfrm flipV="1">
              <a:off x="829151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098" name="Rectangle 74"/>
            <p:cNvSpPr>
              <a:spLocks noChangeArrowheads="1"/>
            </p:cNvSpPr>
            <p:nvPr/>
          </p:nvSpPr>
          <p:spPr bwMode="auto">
            <a:xfrm>
              <a:off x="8048627" y="5562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000000"/>
                  </a:solidFill>
                  <a:latin typeface="Helvetica" charset="0"/>
                  <a:cs typeface="Arial" pitchFamily="34" charset="0"/>
                </a:rPr>
                <a:t>400</a:t>
              </a:r>
              <a:endParaRPr lang="en-US" sz="3600" smtClean="0">
                <a:solidFill>
                  <a:prstClr val="black"/>
                </a:solidFill>
                <a:latin typeface="Arial" pitchFamily="34" charset="0"/>
                <a:cs typeface="Arial" pitchFamily="34" charset="0"/>
              </a:endParaRPr>
            </a:p>
          </p:txBody>
        </p:sp>
        <p:sp>
          <p:nvSpPr>
            <p:cNvPr id="1099" name="Line 75"/>
            <p:cNvSpPr>
              <a:spLocks noChangeShapeType="1"/>
            </p:cNvSpPr>
            <p:nvPr/>
          </p:nvSpPr>
          <p:spPr bwMode="auto">
            <a:xfrm>
              <a:off x="1166812" y="53213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0" name="Rectangle 76"/>
            <p:cNvSpPr>
              <a:spLocks noChangeArrowheads="1"/>
            </p:cNvSpPr>
            <p:nvPr/>
          </p:nvSpPr>
          <p:spPr bwMode="auto">
            <a:xfrm>
              <a:off x="600075" y="5114925"/>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40</a:t>
              </a:r>
              <a:endParaRPr lang="en-US" sz="3600" smtClean="0">
                <a:solidFill>
                  <a:srgbClr val="FF0000"/>
                </a:solidFill>
                <a:latin typeface="Arial" pitchFamily="34" charset="0"/>
                <a:cs typeface="Arial" pitchFamily="34" charset="0"/>
              </a:endParaRPr>
            </a:p>
          </p:txBody>
        </p:sp>
        <p:sp>
          <p:nvSpPr>
            <p:cNvPr id="1101" name="Line 77"/>
            <p:cNvSpPr>
              <a:spLocks noChangeShapeType="1"/>
            </p:cNvSpPr>
            <p:nvPr/>
          </p:nvSpPr>
          <p:spPr bwMode="auto">
            <a:xfrm>
              <a:off x="1166812" y="47307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2" name="Rectangle 78"/>
            <p:cNvSpPr>
              <a:spLocks noChangeArrowheads="1"/>
            </p:cNvSpPr>
            <p:nvPr/>
          </p:nvSpPr>
          <p:spPr bwMode="auto">
            <a:xfrm>
              <a:off x="600075" y="4524375"/>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60</a:t>
              </a:r>
              <a:endParaRPr lang="en-US" sz="3600" smtClean="0">
                <a:solidFill>
                  <a:srgbClr val="FF0000"/>
                </a:solidFill>
                <a:latin typeface="Arial" pitchFamily="34" charset="0"/>
                <a:cs typeface="Arial" pitchFamily="34" charset="0"/>
              </a:endParaRPr>
            </a:p>
          </p:txBody>
        </p:sp>
        <p:sp>
          <p:nvSpPr>
            <p:cNvPr id="1103" name="Line 79"/>
            <p:cNvSpPr>
              <a:spLocks noChangeShapeType="1"/>
            </p:cNvSpPr>
            <p:nvPr/>
          </p:nvSpPr>
          <p:spPr bwMode="auto">
            <a:xfrm>
              <a:off x="1166812" y="41402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4" name="Rectangle 80"/>
            <p:cNvSpPr>
              <a:spLocks noChangeArrowheads="1"/>
            </p:cNvSpPr>
            <p:nvPr/>
          </p:nvSpPr>
          <p:spPr bwMode="auto">
            <a:xfrm>
              <a:off x="600075" y="3933825"/>
              <a:ext cx="440461"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80</a:t>
              </a:r>
              <a:endParaRPr lang="en-US" sz="3600" smtClean="0">
                <a:solidFill>
                  <a:srgbClr val="FF0000"/>
                </a:solidFill>
                <a:latin typeface="Arial" pitchFamily="34" charset="0"/>
                <a:cs typeface="Arial" pitchFamily="34" charset="0"/>
              </a:endParaRPr>
            </a:p>
          </p:txBody>
        </p:sp>
        <p:sp>
          <p:nvSpPr>
            <p:cNvPr id="1105" name="Line 81"/>
            <p:cNvSpPr>
              <a:spLocks noChangeShapeType="1"/>
            </p:cNvSpPr>
            <p:nvPr/>
          </p:nvSpPr>
          <p:spPr bwMode="auto">
            <a:xfrm>
              <a:off x="1166812" y="35496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6" name="Rectangle 82"/>
            <p:cNvSpPr>
              <a:spLocks noChangeArrowheads="1"/>
            </p:cNvSpPr>
            <p:nvPr/>
          </p:nvSpPr>
          <p:spPr bwMode="auto">
            <a:xfrm>
              <a:off x="533400" y="3343275"/>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100</a:t>
              </a:r>
              <a:endParaRPr lang="en-US" sz="3600" smtClean="0">
                <a:solidFill>
                  <a:srgbClr val="FF0000"/>
                </a:solidFill>
                <a:latin typeface="Arial" pitchFamily="34" charset="0"/>
                <a:cs typeface="Arial" pitchFamily="34" charset="0"/>
              </a:endParaRPr>
            </a:p>
          </p:txBody>
        </p:sp>
        <p:sp>
          <p:nvSpPr>
            <p:cNvPr id="1107" name="Line 83"/>
            <p:cNvSpPr>
              <a:spLocks noChangeShapeType="1"/>
            </p:cNvSpPr>
            <p:nvPr/>
          </p:nvSpPr>
          <p:spPr bwMode="auto">
            <a:xfrm>
              <a:off x="1166812" y="29591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08" name="Rectangle 84"/>
            <p:cNvSpPr>
              <a:spLocks noChangeArrowheads="1"/>
            </p:cNvSpPr>
            <p:nvPr/>
          </p:nvSpPr>
          <p:spPr bwMode="auto">
            <a:xfrm>
              <a:off x="533400" y="2752725"/>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120</a:t>
              </a:r>
              <a:endParaRPr lang="en-US" sz="3600" smtClean="0">
                <a:solidFill>
                  <a:srgbClr val="FF0000"/>
                </a:solidFill>
                <a:latin typeface="Arial" pitchFamily="34" charset="0"/>
                <a:cs typeface="Arial" pitchFamily="34" charset="0"/>
              </a:endParaRPr>
            </a:p>
          </p:txBody>
        </p:sp>
        <p:sp>
          <p:nvSpPr>
            <p:cNvPr id="1109" name="Line 85"/>
            <p:cNvSpPr>
              <a:spLocks noChangeShapeType="1"/>
            </p:cNvSpPr>
            <p:nvPr/>
          </p:nvSpPr>
          <p:spPr bwMode="auto">
            <a:xfrm>
              <a:off x="1166812" y="23685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0" name="Rectangle 86"/>
            <p:cNvSpPr>
              <a:spLocks noChangeArrowheads="1"/>
            </p:cNvSpPr>
            <p:nvPr/>
          </p:nvSpPr>
          <p:spPr bwMode="auto">
            <a:xfrm>
              <a:off x="533400" y="2162175"/>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140</a:t>
              </a:r>
              <a:endParaRPr lang="en-US" sz="3600" smtClean="0">
                <a:solidFill>
                  <a:srgbClr val="FF0000"/>
                </a:solidFill>
                <a:latin typeface="Arial" pitchFamily="34" charset="0"/>
                <a:cs typeface="Arial" pitchFamily="34" charset="0"/>
              </a:endParaRPr>
            </a:p>
          </p:txBody>
        </p:sp>
        <p:sp>
          <p:nvSpPr>
            <p:cNvPr id="1111" name="Line 87"/>
            <p:cNvSpPr>
              <a:spLocks noChangeShapeType="1"/>
            </p:cNvSpPr>
            <p:nvPr/>
          </p:nvSpPr>
          <p:spPr bwMode="auto">
            <a:xfrm>
              <a:off x="1166812" y="17780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2" name="Rectangle 88"/>
            <p:cNvSpPr>
              <a:spLocks noChangeArrowheads="1"/>
            </p:cNvSpPr>
            <p:nvPr/>
          </p:nvSpPr>
          <p:spPr bwMode="auto">
            <a:xfrm>
              <a:off x="533400" y="1571625"/>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smtClean="0">
                  <a:solidFill>
                    <a:srgbClr val="FF0000"/>
                  </a:solidFill>
                  <a:latin typeface="Helvetica" charset="0"/>
                  <a:cs typeface="Arial" pitchFamily="34" charset="0"/>
                </a:rPr>
                <a:t>160</a:t>
              </a:r>
              <a:endParaRPr lang="en-US" sz="3600" smtClean="0">
                <a:solidFill>
                  <a:srgbClr val="FF0000"/>
                </a:solidFill>
                <a:latin typeface="Arial" pitchFamily="34" charset="0"/>
                <a:cs typeface="Arial" pitchFamily="34" charset="0"/>
              </a:endParaRPr>
            </a:p>
          </p:txBody>
        </p:sp>
        <p:sp>
          <p:nvSpPr>
            <p:cNvPr id="1113" name="Line 89"/>
            <p:cNvSpPr>
              <a:spLocks noChangeShapeType="1"/>
            </p:cNvSpPr>
            <p:nvPr/>
          </p:nvSpPr>
          <p:spPr bwMode="auto">
            <a:xfrm>
              <a:off x="1166812" y="1196975"/>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4" name="Rectangle 90"/>
            <p:cNvSpPr>
              <a:spLocks noChangeArrowheads="1"/>
            </p:cNvSpPr>
            <p:nvPr/>
          </p:nvSpPr>
          <p:spPr bwMode="auto">
            <a:xfrm>
              <a:off x="533400" y="990600"/>
              <a:ext cx="660693" cy="24622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FF0000"/>
                  </a:solidFill>
                  <a:latin typeface="Helvetica" charset="0"/>
                  <a:cs typeface="Arial" pitchFamily="34" charset="0"/>
                </a:rPr>
                <a:t>180</a:t>
              </a:r>
              <a:endParaRPr lang="en-US" sz="3600" dirty="0" smtClean="0">
                <a:solidFill>
                  <a:srgbClr val="FF0000"/>
                </a:solidFill>
                <a:latin typeface="Arial" pitchFamily="34" charset="0"/>
                <a:cs typeface="Arial" pitchFamily="34" charset="0"/>
              </a:endParaRPr>
            </a:p>
          </p:txBody>
        </p:sp>
        <p:sp>
          <p:nvSpPr>
            <p:cNvPr id="1115" name="Freeform 91"/>
            <p:cNvSpPr>
              <a:spLocks/>
            </p:cNvSpPr>
            <p:nvPr/>
          </p:nvSpPr>
          <p:spPr bwMode="auto">
            <a:xfrm>
              <a:off x="1176337" y="4654550"/>
              <a:ext cx="514350" cy="828675"/>
            </a:xfrm>
            <a:custGeom>
              <a:avLst/>
              <a:gdLst/>
              <a:ahLst/>
              <a:cxnLst>
                <a:cxn ang="0">
                  <a:pos x="0" y="204"/>
                </a:cxn>
                <a:cxn ang="0">
                  <a:pos x="12" y="270"/>
                </a:cxn>
                <a:cxn ang="0">
                  <a:pos x="24" y="354"/>
                </a:cxn>
                <a:cxn ang="0">
                  <a:pos x="36" y="336"/>
                </a:cxn>
                <a:cxn ang="0">
                  <a:pos x="48" y="264"/>
                </a:cxn>
                <a:cxn ang="0">
                  <a:pos x="60" y="0"/>
                </a:cxn>
                <a:cxn ang="0">
                  <a:pos x="72" y="246"/>
                </a:cxn>
                <a:cxn ang="0">
                  <a:pos x="78" y="408"/>
                </a:cxn>
                <a:cxn ang="0">
                  <a:pos x="90" y="414"/>
                </a:cxn>
                <a:cxn ang="0">
                  <a:pos x="102" y="396"/>
                </a:cxn>
                <a:cxn ang="0">
                  <a:pos x="114" y="324"/>
                </a:cxn>
                <a:cxn ang="0">
                  <a:pos x="126" y="204"/>
                </a:cxn>
                <a:cxn ang="0">
                  <a:pos x="138" y="216"/>
                </a:cxn>
                <a:cxn ang="0">
                  <a:pos x="150" y="456"/>
                </a:cxn>
                <a:cxn ang="0">
                  <a:pos x="162" y="486"/>
                </a:cxn>
                <a:cxn ang="0">
                  <a:pos x="168" y="390"/>
                </a:cxn>
                <a:cxn ang="0">
                  <a:pos x="180" y="276"/>
                </a:cxn>
                <a:cxn ang="0">
                  <a:pos x="192" y="306"/>
                </a:cxn>
                <a:cxn ang="0">
                  <a:pos x="204" y="390"/>
                </a:cxn>
                <a:cxn ang="0">
                  <a:pos x="216" y="444"/>
                </a:cxn>
                <a:cxn ang="0">
                  <a:pos x="228" y="402"/>
                </a:cxn>
                <a:cxn ang="0">
                  <a:pos x="240" y="222"/>
                </a:cxn>
                <a:cxn ang="0">
                  <a:pos x="252" y="264"/>
                </a:cxn>
                <a:cxn ang="0">
                  <a:pos x="258" y="462"/>
                </a:cxn>
                <a:cxn ang="0">
                  <a:pos x="270" y="498"/>
                </a:cxn>
                <a:cxn ang="0">
                  <a:pos x="282" y="456"/>
                </a:cxn>
                <a:cxn ang="0">
                  <a:pos x="294" y="324"/>
                </a:cxn>
                <a:cxn ang="0">
                  <a:pos x="306" y="126"/>
                </a:cxn>
                <a:cxn ang="0">
                  <a:pos x="318" y="390"/>
                </a:cxn>
                <a:cxn ang="0">
                  <a:pos x="324" y="522"/>
                </a:cxn>
              </a:cxnLst>
              <a:rect l="0" t="0" r="r" b="b"/>
              <a:pathLst>
                <a:path w="324" h="522">
                  <a:moveTo>
                    <a:pt x="0" y="204"/>
                  </a:moveTo>
                  <a:lnTo>
                    <a:pt x="12" y="270"/>
                  </a:lnTo>
                  <a:lnTo>
                    <a:pt x="24" y="354"/>
                  </a:lnTo>
                  <a:lnTo>
                    <a:pt x="36" y="336"/>
                  </a:lnTo>
                  <a:lnTo>
                    <a:pt x="48" y="264"/>
                  </a:lnTo>
                  <a:lnTo>
                    <a:pt x="60" y="0"/>
                  </a:lnTo>
                  <a:lnTo>
                    <a:pt x="72" y="246"/>
                  </a:lnTo>
                  <a:lnTo>
                    <a:pt x="78" y="408"/>
                  </a:lnTo>
                  <a:lnTo>
                    <a:pt x="90" y="414"/>
                  </a:lnTo>
                  <a:lnTo>
                    <a:pt x="102" y="396"/>
                  </a:lnTo>
                  <a:lnTo>
                    <a:pt x="114" y="324"/>
                  </a:lnTo>
                  <a:lnTo>
                    <a:pt x="126" y="204"/>
                  </a:lnTo>
                  <a:lnTo>
                    <a:pt x="138" y="216"/>
                  </a:lnTo>
                  <a:lnTo>
                    <a:pt x="150" y="456"/>
                  </a:lnTo>
                  <a:lnTo>
                    <a:pt x="162" y="486"/>
                  </a:lnTo>
                  <a:lnTo>
                    <a:pt x="168" y="390"/>
                  </a:lnTo>
                  <a:lnTo>
                    <a:pt x="180" y="276"/>
                  </a:lnTo>
                  <a:lnTo>
                    <a:pt x="192" y="306"/>
                  </a:lnTo>
                  <a:lnTo>
                    <a:pt x="204" y="390"/>
                  </a:lnTo>
                  <a:lnTo>
                    <a:pt x="216" y="444"/>
                  </a:lnTo>
                  <a:lnTo>
                    <a:pt x="228" y="402"/>
                  </a:lnTo>
                  <a:lnTo>
                    <a:pt x="240" y="222"/>
                  </a:lnTo>
                  <a:lnTo>
                    <a:pt x="252" y="264"/>
                  </a:lnTo>
                  <a:lnTo>
                    <a:pt x="258" y="462"/>
                  </a:lnTo>
                  <a:lnTo>
                    <a:pt x="270" y="498"/>
                  </a:lnTo>
                  <a:lnTo>
                    <a:pt x="282" y="456"/>
                  </a:lnTo>
                  <a:lnTo>
                    <a:pt x="294" y="324"/>
                  </a:lnTo>
                  <a:lnTo>
                    <a:pt x="306" y="126"/>
                  </a:lnTo>
                  <a:lnTo>
                    <a:pt x="318" y="390"/>
                  </a:lnTo>
                  <a:lnTo>
                    <a:pt x="324" y="52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6" name="Freeform 92"/>
            <p:cNvSpPr>
              <a:spLocks/>
            </p:cNvSpPr>
            <p:nvPr/>
          </p:nvSpPr>
          <p:spPr bwMode="auto">
            <a:xfrm>
              <a:off x="1700212" y="3940175"/>
              <a:ext cx="2257425" cy="1543050"/>
            </a:xfrm>
            <a:custGeom>
              <a:avLst/>
              <a:gdLst/>
              <a:ahLst/>
              <a:cxnLst>
                <a:cxn ang="0">
                  <a:pos x="18" y="750"/>
                </a:cxn>
                <a:cxn ang="0">
                  <a:pos x="54" y="510"/>
                </a:cxn>
                <a:cxn ang="0">
                  <a:pos x="90" y="234"/>
                </a:cxn>
                <a:cxn ang="0">
                  <a:pos x="120" y="714"/>
                </a:cxn>
                <a:cxn ang="0">
                  <a:pos x="156" y="222"/>
                </a:cxn>
                <a:cxn ang="0">
                  <a:pos x="186" y="384"/>
                </a:cxn>
                <a:cxn ang="0">
                  <a:pos x="222" y="540"/>
                </a:cxn>
                <a:cxn ang="0">
                  <a:pos x="258" y="372"/>
                </a:cxn>
                <a:cxn ang="0">
                  <a:pos x="288" y="324"/>
                </a:cxn>
                <a:cxn ang="0">
                  <a:pos x="324" y="90"/>
                </a:cxn>
                <a:cxn ang="0">
                  <a:pos x="354" y="216"/>
                </a:cxn>
                <a:cxn ang="0">
                  <a:pos x="390" y="0"/>
                </a:cxn>
                <a:cxn ang="0">
                  <a:pos x="426" y="252"/>
                </a:cxn>
                <a:cxn ang="0">
                  <a:pos x="456" y="150"/>
                </a:cxn>
                <a:cxn ang="0">
                  <a:pos x="492" y="150"/>
                </a:cxn>
                <a:cxn ang="0">
                  <a:pos x="522" y="756"/>
                </a:cxn>
                <a:cxn ang="0">
                  <a:pos x="558" y="372"/>
                </a:cxn>
                <a:cxn ang="0">
                  <a:pos x="594" y="654"/>
                </a:cxn>
                <a:cxn ang="0">
                  <a:pos x="624" y="456"/>
                </a:cxn>
                <a:cxn ang="0">
                  <a:pos x="660" y="468"/>
                </a:cxn>
                <a:cxn ang="0">
                  <a:pos x="696" y="858"/>
                </a:cxn>
                <a:cxn ang="0">
                  <a:pos x="726" y="600"/>
                </a:cxn>
                <a:cxn ang="0">
                  <a:pos x="762" y="822"/>
                </a:cxn>
                <a:cxn ang="0">
                  <a:pos x="792" y="798"/>
                </a:cxn>
                <a:cxn ang="0">
                  <a:pos x="828" y="780"/>
                </a:cxn>
                <a:cxn ang="0">
                  <a:pos x="864" y="912"/>
                </a:cxn>
                <a:cxn ang="0">
                  <a:pos x="894" y="792"/>
                </a:cxn>
                <a:cxn ang="0">
                  <a:pos x="930" y="678"/>
                </a:cxn>
                <a:cxn ang="0">
                  <a:pos x="960" y="246"/>
                </a:cxn>
                <a:cxn ang="0">
                  <a:pos x="996" y="252"/>
                </a:cxn>
                <a:cxn ang="0">
                  <a:pos x="1032" y="612"/>
                </a:cxn>
                <a:cxn ang="0">
                  <a:pos x="1062" y="576"/>
                </a:cxn>
                <a:cxn ang="0">
                  <a:pos x="1098" y="228"/>
                </a:cxn>
                <a:cxn ang="0">
                  <a:pos x="1128" y="348"/>
                </a:cxn>
                <a:cxn ang="0">
                  <a:pos x="1164" y="396"/>
                </a:cxn>
                <a:cxn ang="0">
                  <a:pos x="1200" y="396"/>
                </a:cxn>
                <a:cxn ang="0">
                  <a:pos x="1230" y="252"/>
                </a:cxn>
                <a:cxn ang="0">
                  <a:pos x="1266" y="156"/>
                </a:cxn>
                <a:cxn ang="0">
                  <a:pos x="1302" y="222"/>
                </a:cxn>
                <a:cxn ang="0">
                  <a:pos x="1332" y="138"/>
                </a:cxn>
                <a:cxn ang="0">
                  <a:pos x="1368" y="234"/>
                </a:cxn>
                <a:cxn ang="0">
                  <a:pos x="1398" y="186"/>
                </a:cxn>
              </a:cxnLst>
              <a:rect l="0" t="0" r="r" b="b"/>
              <a:pathLst>
                <a:path w="1422" h="972">
                  <a:moveTo>
                    <a:pt x="0" y="972"/>
                  </a:moveTo>
                  <a:lnTo>
                    <a:pt x="6" y="894"/>
                  </a:lnTo>
                  <a:lnTo>
                    <a:pt x="18" y="750"/>
                  </a:lnTo>
                  <a:lnTo>
                    <a:pt x="30" y="486"/>
                  </a:lnTo>
                  <a:lnTo>
                    <a:pt x="42" y="330"/>
                  </a:lnTo>
                  <a:lnTo>
                    <a:pt x="54" y="510"/>
                  </a:lnTo>
                  <a:lnTo>
                    <a:pt x="66" y="330"/>
                  </a:lnTo>
                  <a:lnTo>
                    <a:pt x="78" y="240"/>
                  </a:lnTo>
                  <a:lnTo>
                    <a:pt x="90" y="234"/>
                  </a:lnTo>
                  <a:lnTo>
                    <a:pt x="96" y="174"/>
                  </a:lnTo>
                  <a:lnTo>
                    <a:pt x="108" y="288"/>
                  </a:lnTo>
                  <a:lnTo>
                    <a:pt x="120" y="714"/>
                  </a:lnTo>
                  <a:lnTo>
                    <a:pt x="132" y="564"/>
                  </a:lnTo>
                  <a:lnTo>
                    <a:pt x="144" y="264"/>
                  </a:lnTo>
                  <a:lnTo>
                    <a:pt x="156" y="222"/>
                  </a:lnTo>
                  <a:lnTo>
                    <a:pt x="168" y="366"/>
                  </a:lnTo>
                  <a:lnTo>
                    <a:pt x="180" y="774"/>
                  </a:lnTo>
                  <a:lnTo>
                    <a:pt x="186" y="384"/>
                  </a:lnTo>
                  <a:lnTo>
                    <a:pt x="198" y="240"/>
                  </a:lnTo>
                  <a:lnTo>
                    <a:pt x="210" y="144"/>
                  </a:lnTo>
                  <a:lnTo>
                    <a:pt x="222" y="540"/>
                  </a:lnTo>
                  <a:lnTo>
                    <a:pt x="234" y="816"/>
                  </a:lnTo>
                  <a:lnTo>
                    <a:pt x="246" y="522"/>
                  </a:lnTo>
                  <a:lnTo>
                    <a:pt x="258" y="372"/>
                  </a:lnTo>
                  <a:lnTo>
                    <a:pt x="264" y="222"/>
                  </a:lnTo>
                  <a:lnTo>
                    <a:pt x="276" y="222"/>
                  </a:lnTo>
                  <a:lnTo>
                    <a:pt x="288" y="324"/>
                  </a:lnTo>
                  <a:lnTo>
                    <a:pt x="300" y="228"/>
                  </a:lnTo>
                  <a:lnTo>
                    <a:pt x="312" y="132"/>
                  </a:lnTo>
                  <a:lnTo>
                    <a:pt x="324" y="90"/>
                  </a:lnTo>
                  <a:lnTo>
                    <a:pt x="336" y="132"/>
                  </a:lnTo>
                  <a:lnTo>
                    <a:pt x="348" y="246"/>
                  </a:lnTo>
                  <a:lnTo>
                    <a:pt x="354" y="216"/>
                  </a:lnTo>
                  <a:lnTo>
                    <a:pt x="366" y="114"/>
                  </a:lnTo>
                  <a:lnTo>
                    <a:pt x="378" y="54"/>
                  </a:lnTo>
                  <a:lnTo>
                    <a:pt x="390" y="0"/>
                  </a:lnTo>
                  <a:lnTo>
                    <a:pt x="402" y="24"/>
                  </a:lnTo>
                  <a:lnTo>
                    <a:pt x="414" y="180"/>
                  </a:lnTo>
                  <a:lnTo>
                    <a:pt x="426" y="252"/>
                  </a:lnTo>
                  <a:lnTo>
                    <a:pt x="438" y="246"/>
                  </a:lnTo>
                  <a:lnTo>
                    <a:pt x="444" y="132"/>
                  </a:lnTo>
                  <a:lnTo>
                    <a:pt x="456" y="150"/>
                  </a:lnTo>
                  <a:lnTo>
                    <a:pt x="468" y="282"/>
                  </a:lnTo>
                  <a:lnTo>
                    <a:pt x="480" y="246"/>
                  </a:lnTo>
                  <a:lnTo>
                    <a:pt x="492" y="150"/>
                  </a:lnTo>
                  <a:lnTo>
                    <a:pt x="504" y="96"/>
                  </a:lnTo>
                  <a:lnTo>
                    <a:pt x="516" y="660"/>
                  </a:lnTo>
                  <a:lnTo>
                    <a:pt x="522" y="756"/>
                  </a:lnTo>
                  <a:lnTo>
                    <a:pt x="534" y="600"/>
                  </a:lnTo>
                  <a:lnTo>
                    <a:pt x="546" y="474"/>
                  </a:lnTo>
                  <a:lnTo>
                    <a:pt x="558" y="372"/>
                  </a:lnTo>
                  <a:lnTo>
                    <a:pt x="570" y="606"/>
                  </a:lnTo>
                  <a:lnTo>
                    <a:pt x="582" y="750"/>
                  </a:lnTo>
                  <a:lnTo>
                    <a:pt x="594" y="654"/>
                  </a:lnTo>
                  <a:lnTo>
                    <a:pt x="606" y="462"/>
                  </a:lnTo>
                  <a:lnTo>
                    <a:pt x="612" y="348"/>
                  </a:lnTo>
                  <a:lnTo>
                    <a:pt x="624" y="456"/>
                  </a:lnTo>
                  <a:lnTo>
                    <a:pt x="636" y="816"/>
                  </a:lnTo>
                  <a:lnTo>
                    <a:pt x="648" y="708"/>
                  </a:lnTo>
                  <a:lnTo>
                    <a:pt x="660" y="468"/>
                  </a:lnTo>
                  <a:lnTo>
                    <a:pt x="672" y="264"/>
                  </a:lnTo>
                  <a:lnTo>
                    <a:pt x="684" y="384"/>
                  </a:lnTo>
                  <a:lnTo>
                    <a:pt x="696" y="858"/>
                  </a:lnTo>
                  <a:lnTo>
                    <a:pt x="702" y="858"/>
                  </a:lnTo>
                  <a:lnTo>
                    <a:pt x="714" y="672"/>
                  </a:lnTo>
                  <a:lnTo>
                    <a:pt x="726" y="600"/>
                  </a:lnTo>
                  <a:lnTo>
                    <a:pt x="738" y="708"/>
                  </a:lnTo>
                  <a:lnTo>
                    <a:pt x="750" y="786"/>
                  </a:lnTo>
                  <a:lnTo>
                    <a:pt x="762" y="822"/>
                  </a:lnTo>
                  <a:lnTo>
                    <a:pt x="774" y="708"/>
                  </a:lnTo>
                  <a:lnTo>
                    <a:pt x="786" y="612"/>
                  </a:lnTo>
                  <a:lnTo>
                    <a:pt x="792" y="798"/>
                  </a:lnTo>
                  <a:lnTo>
                    <a:pt x="804" y="852"/>
                  </a:lnTo>
                  <a:lnTo>
                    <a:pt x="816" y="864"/>
                  </a:lnTo>
                  <a:lnTo>
                    <a:pt x="828" y="780"/>
                  </a:lnTo>
                  <a:lnTo>
                    <a:pt x="840" y="606"/>
                  </a:lnTo>
                  <a:lnTo>
                    <a:pt x="852" y="804"/>
                  </a:lnTo>
                  <a:lnTo>
                    <a:pt x="864" y="912"/>
                  </a:lnTo>
                  <a:lnTo>
                    <a:pt x="870" y="870"/>
                  </a:lnTo>
                  <a:lnTo>
                    <a:pt x="882" y="786"/>
                  </a:lnTo>
                  <a:lnTo>
                    <a:pt x="894" y="792"/>
                  </a:lnTo>
                  <a:lnTo>
                    <a:pt x="906" y="840"/>
                  </a:lnTo>
                  <a:lnTo>
                    <a:pt x="918" y="840"/>
                  </a:lnTo>
                  <a:lnTo>
                    <a:pt x="930" y="678"/>
                  </a:lnTo>
                  <a:lnTo>
                    <a:pt x="942" y="432"/>
                  </a:lnTo>
                  <a:lnTo>
                    <a:pt x="954" y="234"/>
                  </a:lnTo>
                  <a:lnTo>
                    <a:pt x="960" y="246"/>
                  </a:lnTo>
                  <a:lnTo>
                    <a:pt x="972" y="786"/>
                  </a:lnTo>
                  <a:lnTo>
                    <a:pt x="984" y="414"/>
                  </a:lnTo>
                  <a:lnTo>
                    <a:pt x="996" y="252"/>
                  </a:lnTo>
                  <a:lnTo>
                    <a:pt x="1008" y="312"/>
                  </a:lnTo>
                  <a:lnTo>
                    <a:pt x="1020" y="600"/>
                  </a:lnTo>
                  <a:lnTo>
                    <a:pt x="1032" y="612"/>
                  </a:lnTo>
                  <a:lnTo>
                    <a:pt x="1044" y="420"/>
                  </a:lnTo>
                  <a:lnTo>
                    <a:pt x="1050" y="294"/>
                  </a:lnTo>
                  <a:lnTo>
                    <a:pt x="1062" y="576"/>
                  </a:lnTo>
                  <a:lnTo>
                    <a:pt x="1074" y="756"/>
                  </a:lnTo>
                  <a:lnTo>
                    <a:pt x="1086" y="354"/>
                  </a:lnTo>
                  <a:lnTo>
                    <a:pt x="1098" y="228"/>
                  </a:lnTo>
                  <a:lnTo>
                    <a:pt x="1110" y="198"/>
                  </a:lnTo>
                  <a:lnTo>
                    <a:pt x="1122" y="162"/>
                  </a:lnTo>
                  <a:lnTo>
                    <a:pt x="1128" y="348"/>
                  </a:lnTo>
                  <a:lnTo>
                    <a:pt x="1140" y="822"/>
                  </a:lnTo>
                  <a:lnTo>
                    <a:pt x="1152" y="624"/>
                  </a:lnTo>
                  <a:lnTo>
                    <a:pt x="1164" y="396"/>
                  </a:lnTo>
                  <a:lnTo>
                    <a:pt x="1176" y="288"/>
                  </a:lnTo>
                  <a:lnTo>
                    <a:pt x="1188" y="366"/>
                  </a:lnTo>
                  <a:lnTo>
                    <a:pt x="1200" y="396"/>
                  </a:lnTo>
                  <a:lnTo>
                    <a:pt x="1212" y="240"/>
                  </a:lnTo>
                  <a:lnTo>
                    <a:pt x="1218" y="174"/>
                  </a:lnTo>
                  <a:lnTo>
                    <a:pt x="1230" y="252"/>
                  </a:lnTo>
                  <a:lnTo>
                    <a:pt x="1242" y="330"/>
                  </a:lnTo>
                  <a:lnTo>
                    <a:pt x="1254" y="228"/>
                  </a:lnTo>
                  <a:lnTo>
                    <a:pt x="1266" y="156"/>
                  </a:lnTo>
                  <a:lnTo>
                    <a:pt x="1278" y="96"/>
                  </a:lnTo>
                  <a:lnTo>
                    <a:pt x="1290" y="126"/>
                  </a:lnTo>
                  <a:lnTo>
                    <a:pt x="1302" y="222"/>
                  </a:lnTo>
                  <a:lnTo>
                    <a:pt x="1308" y="282"/>
                  </a:lnTo>
                  <a:lnTo>
                    <a:pt x="1320" y="210"/>
                  </a:lnTo>
                  <a:lnTo>
                    <a:pt x="1332" y="138"/>
                  </a:lnTo>
                  <a:lnTo>
                    <a:pt x="1344" y="174"/>
                  </a:lnTo>
                  <a:lnTo>
                    <a:pt x="1356" y="252"/>
                  </a:lnTo>
                  <a:lnTo>
                    <a:pt x="1368" y="234"/>
                  </a:lnTo>
                  <a:lnTo>
                    <a:pt x="1380" y="108"/>
                  </a:lnTo>
                  <a:lnTo>
                    <a:pt x="1386" y="120"/>
                  </a:lnTo>
                  <a:lnTo>
                    <a:pt x="1398" y="186"/>
                  </a:lnTo>
                  <a:lnTo>
                    <a:pt x="1410" y="246"/>
                  </a:lnTo>
                  <a:lnTo>
                    <a:pt x="1422" y="23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7" name="Freeform 93"/>
            <p:cNvSpPr>
              <a:spLocks/>
            </p:cNvSpPr>
            <p:nvPr/>
          </p:nvSpPr>
          <p:spPr bwMode="auto">
            <a:xfrm>
              <a:off x="3957637" y="4006850"/>
              <a:ext cx="2266950" cy="1447800"/>
            </a:xfrm>
            <a:custGeom>
              <a:avLst/>
              <a:gdLst/>
              <a:ahLst/>
              <a:cxnLst>
                <a:cxn ang="0">
                  <a:pos x="24" y="54"/>
                </a:cxn>
                <a:cxn ang="0">
                  <a:pos x="54" y="480"/>
                </a:cxn>
                <a:cxn ang="0">
                  <a:pos x="90" y="90"/>
                </a:cxn>
                <a:cxn ang="0">
                  <a:pos x="126" y="174"/>
                </a:cxn>
                <a:cxn ang="0">
                  <a:pos x="156" y="216"/>
                </a:cxn>
                <a:cxn ang="0">
                  <a:pos x="192" y="282"/>
                </a:cxn>
                <a:cxn ang="0">
                  <a:pos x="222" y="600"/>
                </a:cxn>
                <a:cxn ang="0">
                  <a:pos x="258" y="420"/>
                </a:cxn>
                <a:cxn ang="0">
                  <a:pos x="294" y="732"/>
                </a:cxn>
                <a:cxn ang="0">
                  <a:pos x="324" y="438"/>
                </a:cxn>
                <a:cxn ang="0">
                  <a:pos x="360" y="696"/>
                </a:cxn>
                <a:cxn ang="0">
                  <a:pos x="396" y="786"/>
                </a:cxn>
                <a:cxn ang="0">
                  <a:pos x="426" y="702"/>
                </a:cxn>
                <a:cxn ang="0">
                  <a:pos x="462" y="750"/>
                </a:cxn>
                <a:cxn ang="0">
                  <a:pos x="492" y="546"/>
                </a:cxn>
                <a:cxn ang="0">
                  <a:pos x="528" y="822"/>
                </a:cxn>
                <a:cxn ang="0">
                  <a:pos x="564" y="672"/>
                </a:cxn>
                <a:cxn ang="0">
                  <a:pos x="594" y="732"/>
                </a:cxn>
                <a:cxn ang="0">
                  <a:pos x="630" y="846"/>
                </a:cxn>
                <a:cxn ang="0">
                  <a:pos x="660" y="672"/>
                </a:cxn>
                <a:cxn ang="0">
                  <a:pos x="696" y="822"/>
                </a:cxn>
                <a:cxn ang="0">
                  <a:pos x="732" y="840"/>
                </a:cxn>
                <a:cxn ang="0">
                  <a:pos x="762" y="738"/>
                </a:cxn>
                <a:cxn ang="0">
                  <a:pos x="798" y="846"/>
                </a:cxn>
                <a:cxn ang="0">
                  <a:pos x="828" y="822"/>
                </a:cxn>
                <a:cxn ang="0">
                  <a:pos x="864" y="378"/>
                </a:cxn>
                <a:cxn ang="0">
                  <a:pos x="900" y="810"/>
                </a:cxn>
                <a:cxn ang="0">
                  <a:pos x="930" y="354"/>
                </a:cxn>
                <a:cxn ang="0">
                  <a:pos x="966" y="126"/>
                </a:cxn>
                <a:cxn ang="0">
                  <a:pos x="1002" y="912"/>
                </a:cxn>
                <a:cxn ang="0">
                  <a:pos x="1032" y="228"/>
                </a:cxn>
                <a:cxn ang="0">
                  <a:pos x="1068" y="360"/>
                </a:cxn>
                <a:cxn ang="0">
                  <a:pos x="1098" y="390"/>
                </a:cxn>
                <a:cxn ang="0">
                  <a:pos x="1134" y="126"/>
                </a:cxn>
                <a:cxn ang="0">
                  <a:pos x="1170" y="246"/>
                </a:cxn>
                <a:cxn ang="0">
                  <a:pos x="1200" y="132"/>
                </a:cxn>
                <a:cxn ang="0">
                  <a:pos x="1236" y="54"/>
                </a:cxn>
                <a:cxn ang="0">
                  <a:pos x="1266" y="132"/>
                </a:cxn>
                <a:cxn ang="0">
                  <a:pos x="1302" y="198"/>
                </a:cxn>
                <a:cxn ang="0">
                  <a:pos x="1338" y="120"/>
                </a:cxn>
                <a:cxn ang="0">
                  <a:pos x="1368" y="144"/>
                </a:cxn>
                <a:cxn ang="0">
                  <a:pos x="1404" y="30"/>
                </a:cxn>
              </a:cxnLst>
              <a:rect l="0" t="0" r="r" b="b"/>
              <a:pathLst>
                <a:path w="1428" h="912">
                  <a:moveTo>
                    <a:pt x="0" y="192"/>
                  </a:moveTo>
                  <a:lnTo>
                    <a:pt x="12" y="120"/>
                  </a:lnTo>
                  <a:lnTo>
                    <a:pt x="24" y="54"/>
                  </a:lnTo>
                  <a:lnTo>
                    <a:pt x="36" y="78"/>
                  </a:lnTo>
                  <a:lnTo>
                    <a:pt x="48" y="252"/>
                  </a:lnTo>
                  <a:lnTo>
                    <a:pt x="54" y="480"/>
                  </a:lnTo>
                  <a:lnTo>
                    <a:pt x="66" y="258"/>
                  </a:lnTo>
                  <a:lnTo>
                    <a:pt x="78" y="114"/>
                  </a:lnTo>
                  <a:lnTo>
                    <a:pt x="90" y="90"/>
                  </a:lnTo>
                  <a:lnTo>
                    <a:pt x="102" y="168"/>
                  </a:lnTo>
                  <a:lnTo>
                    <a:pt x="114" y="258"/>
                  </a:lnTo>
                  <a:lnTo>
                    <a:pt x="126" y="174"/>
                  </a:lnTo>
                  <a:lnTo>
                    <a:pt x="138" y="96"/>
                  </a:lnTo>
                  <a:lnTo>
                    <a:pt x="144" y="84"/>
                  </a:lnTo>
                  <a:lnTo>
                    <a:pt x="156" y="216"/>
                  </a:lnTo>
                  <a:lnTo>
                    <a:pt x="168" y="696"/>
                  </a:lnTo>
                  <a:lnTo>
                    <a:pt x="180" y="450"/>
                  </a:lnTo>
                  <a:lnTo>
                    <a:pt x="192" y="282"/>
                  </a:lnTo>
                  <a:lnTo>
                    <a:pt x="204" y="126"/>
                  </a:lnTo>
                  <a:lnTo>
                    <a:pt x="216" y="144"/>
                  </a:lnTo>
                  <a:lnTo>
                    <a:pt x="222" y="600"/>
                  </a:lnTo>
                  <a:lnTo>
                    <a:pt x="234" y="792"/>
                  </a:lnTo>
                  <a:lnTo>
                    <a:pt x="246" y="576"/>
                  </a:lnTo>
                  <a:lnTo>
                    <a:pt x="258" y="420"/>
                  </a:lnTo>
                  <a:lnTo>
                    <a:pt x="270" y="408"/>
                  </a:lnTo>
                  <a:lnTo>
                    <a:pt x="282" y="738"/>
                  </a:lnTo>
                  <a:lnTo>
                    <a:pt x="294" y="732"/>
                  </a:lnTo>
                  <a:lnTo>
                    <a:pt x="306" y="636"/>
                  </a:lnTo>
                  <a:lnTo>
                    <a:pt x="312" y="426"/>
                  </a:lnTo>
                  <a:lnTo>
                    <a:pt x="324" y="438"/>
                  </a:lnTo>
                  <a:lnTo>
                    <a:pt x="336" y="696"/>
                  </a:lnTo>
                  <a:lnTo>
                    <a:pt x="348" y="822"/>
                  </a:lnTo>
                  <a:lnTo>
                    <a:pt x="360" y="696"/>
                  </a:lnTo>
                  <a:lnTo>
                    <a:pt x="372" y="474"/>
                  </a:lnTo>
                  <a:lnTo>
                    <a:pt x="384" y="258"/>
                  </a:lnTo>
                  <a:lnTo>
                    <a:pt x="396" y="786"/>
                  </a:lnTo>
                  <a:lnTo>
                    <a:pt x="402" y="888"/>
                  </a:lnTo>
                  <a:lnTo>
                    <a:pt x="414" y="750"/>
                  </a:lnTo>
                  <a:lnTo>
                    <a:pt x="426" y="702"/>
                  </a:lnTo>
                  <a:lnTo>
                    <a:pt x="438" y="564"/>
                  </a:lnTo>
                  <a:lnTo>
                    <a:pt x="450" y="672"/>
                  </a:lnTo>
                  <a:lnTo>
                    <a:pt x="462" y="750"/>
                  </a:lnTo>
                  <a:lnTo>
                    <a:pt x="474" y="726"/>
                  </a:lnTo>
                  <a:lnTo>
                    <a:pt x="486" y="738"/>
                  </a:lnTo>
                  <a:lnTo>
                    <a:pt x="492" y="546"/>
                  </a:lnTo>
                  <a:lnTo>
                    <a:pt x="504" y="588"/>
                  </a:lnTo>
                  <a:lnTo>
                    <a:pt x="516" y="732"/>
                  </a:lnTo>
                  <a:lnTo>
                    <a:pt x="528" y="822"/>
                  </a:lnTo>
                  <a:lnTo>
                    <a:pt x="540" y="816"/>
                  </a:lnTo>
                  <a:lnTo>
                    <a:pt x="552" y="666"/>
                  </a:lnTo>
                  <a:lnTo>
                    <a:pt x="564" y="672"/>
                  </a:lnTo>
                  <a:lnTo>
                    <a:pt x="570" y="816"/>
                  </a:lnTo>
                  <a:lnTo>
                    <a:pt x="582" y="822"/>
                  </a:lnTo>
                  <a:lnTo>
                    <a:pt x="594" y="732"/>
                  </a:lnTo>
                  <a:lnTo>
                    <a:pt x="606" y="642"/>
                  </a:lnTo>
                  <a:lnTo>
                    <a:pt x="618" y="654"/>
                  </a:lnTo>
                  <a:lnTo>
                    <a:pt x="630" y="846"/>
                  </a:lnTo>
                  <a:lnTo>
                    <a:pt x="642" y="870"/>
                  </a:lnTo>
                  <a:lnTo>
                    <a:pt x="654" y="774"/>
                  </a:lnTo>
                  <a:lnTo>
                    <a:pt x="660" y="672"/>
                  </a:lnTo>
                  <a:lnTo>
                    <a:pt x="672" y="804"/>
                  </a:lnTo>
                  <a:lnTo>
                    <a:pt x="684" y="900"/>
                  </a:lnTo>
                  <a:lnTo>
                    <a:pt x="696" y="822"/>
                  </a:lnTo>
                  <a:lnTo>
                    <a:pt x="708" y="546"/>
                  </a:lnTo>
                  <a:lnTo>
                    <a:pt x="720" y="648"/>
                  </a:lnTo>
                  <a:lnTo>
                    <a:pt x="732" y="840"/>
                  </a:lnTo>
                  <a:lnTo>
                    <a:pt x="744" y="906"/>
                  </a:lnTo>
                  <a:lnTo>
                    <a:pt x="750" y="834"/>
                  </a:lnTo>
                  <a:lnTo>
                    <a:pt x="762" y="738"/>
                  </a:lnTo>
                  <a:lnTo>
                    <a:pt x="774" y="726"/>
                  </a:lnTo>
                  <a:lnTo>
                    <a:pt x="786" y="834"/>
                  </a:lnTo>
                  <a:lnTo>
                    <a:pt x="798" y="846"/>
                  </a:lnTo>
                  <a:lnTo>
                    <a:pt x="810" y="768"/>
                  </a:lnTo>
                  <a:lnTo>
                    <a:pt x="822" y="684"/>
                  </a:lnTo>
                  <a:lnTo>
                    <a:pt x="828" y="822"/>
                  </a:lnTo>
                  <a:lnTo>
                    <a:pt x="840" y="852"/>
                  </a:lnTo>
                  <a:lnTo>
                    <a:pt x="852" y="672"/>
                  </a:lnTo>
                  <a:lnTo>
                    <a:pt x="864" y="378"/>
                  </a:lnTo>
                  <a:lnTo>
                    <a:pt x="876" y="210"/>
                  </a:lnTo>
                  <a:lnTo>
                    <a:pt x="888" y="342"/>
                  </a:lnTo>
                  <a:lnTo>
                    <a:pt x="900" y="810"/>
                  </a:lnTo>
                  <a:lnTo>
                    <a:pt x="912" y="510"/>
                  </a:lnTo>
                  <a:lnTo>
                    <a:pt x="918" y="276"/>
                  </a:lnTo>
                  <a:lnTo>
                    <a:pt x="930" y="354"/>
                  </a:lnTo>
                  <a:lnTo>
                    <a:pt x="942" y="246"/>
                  </a:lnTo>
                  <a:lnTo>
                    <a:pt x="954" y="132"/>
                  </a:lnTo>
                  <a:lnTo>
                    <a:pt x="966" y="126"/>
                  </a:lnTo>
                  <a:lnTo>
                    <a:pt x="978" y="138"/>
                  </a:lnTo>
                  <a:lnTo>
                    <a:pt x="990" y="384"/>
                  </a:lnTo>
                  <a:lnTo>
                    <a:pt x="1002" y="912"/>
                  </a:lnTo>
                  <a:lnTo>
                    <a:pt x="1008" y="678"/>
                  </a:lnTo>
                  <a:lnTo>
                    <a:pt x="1020" y="408"/>
                  </a:lnTo>
                  <a:lnTo>
                    <a:pt x="1032" y="228"/>
                  </a:lnTo>
                  <a:lnTo>
                    <a:pt x="1044" y="324"/>
                  </a:lnTo>
                  <a:lnTo>
                    <a:pt x="1056" y="576"/>
                  </a:lnTo>
                  <a:lnTo>
                    <a:pt x="1068" y="360"/>
                  </a:lnTo>
                  <a:lnTo>
                    <a:pt x="1080" y="192"/>
                  </a:lnTo>
                  <a:lnTo>
                    <a:pt x="1086" y="186"/>
                  </a:lnTo>
                  <a:lnTo>
                    <a:pt x="1098" y="390"/>
                  </a:lnTo>
                  <a:lnTo>
                    <a:pt x="1110" y="360"/>
                  </a:lnTo>
                  <a:lnTo>
                    <a:pt x="1122" y="198"/>
                  </a:lnTo>
                  <a:lnTo>
                    <a:pt x="1134" y="126"/>
                  </a:lnTo>
                  <a:lnTo>
                    <a:pt x="1146" y="120"/>
                  </a:lnTo>
                  <a:lnTo>
                    <a:pt x="1158" y="204"/>
                  </a:lnTo>
                  <a:lnTo>
                    <a:pt x="1170" y="246"/>
                  </a:lnTo>
                  <a:lnTo>
                    <a:pt x="1176" y="168"/>
                  </a:lnTo>
                  <a:lnTo>
                    <a:pt x="1188" y="114"/>
                  </a:lnTo>
                  <a:lnTo>
                    <a:pt x="1200" y="132"/>
                  </a:lnTo>
                  <a:lnTo>
                    <a:pt x="1212" y="198"/>
                  </a:lnTo>
                  <a:lnTo>
                    <a:pt x="1224" y="114"/>
                  </a:lnTo>
                  <a:lnTo>
                    <a:pt x="1236" y="54"/>
                  </a:lnTo>
                  <a:lnTo>
                    <a:pt x="1248" y="84"/>
                  </a:lnTo>
                  <a:lnTo>
                    <a:pt x="1260" y="150"/>
                  </a:lnTo>
                  <a:lnTo>
                    <a:pt x="1266" y="132"/>
                  </a:lnTo>
                  <a:lnTo>
                    <a:pt x="1278" y="72"/>
                  </a:lnTo>
                  <a:lnTo>
                    <a:pt x="1290" y="84"/>
                  </a:lnTo>
                  <a:lnTo>
                    <a:pt x="1302" y="198"/>
                  </a:lnTo>
                  <a:lnTo>
                    <a:pt x="1314" y="216"/>
                  </a:lnTo>
                  <a:lnTo>
                    <a:pt x="1326" y="108"/>
                  </a:lnTo>
                  <a:lnTo>
                    <a:pt x="1338" y="120"/>
                  </a:lnTo>
                  <a:lnTo>
                    <a:pt x="1344" y="234"/>
                  </a:lnTo>
                  <a:lnTo>
                    <a:pt x="1356" y="282"/>
                  </a:lnTo>
                  <a:lnTo>
                    <a:pt x="1368" y="144"/>
                  </a:lnTo>
                  <a:lnTo>
                    <a:pt x="1380" y="66"/>
                  </a:lnTo>
                  <a:lnTo>
                    <a:pt x="1392" y="0"/>
                  </a:lnTo>
                  <a:lnTo>
                    <a:pt x="1404" y="30"/>
                  </a:lnTo>
                  <a:lnTo>
                    <a:pt x="1416" y="360"/>
                  </a:lnTo>
                  <a:lnTo>
                    <a:pt x="1428" y="60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18" name="Freeform 94"/>
            <p:cNvSpPr>
              <a:spLocks/>
            </p:cNvSpPr>
            <p:nvPr/>
          </p:nvSpPr>
          <p:spPr bwMode="auto">
            <a:xfrm>
              <a:off x="6224588" y="4016375"/>
              <a:ext cx="1828800" cy="1457325"/>
            </a:xfrm>
            <a:custGeom>
              <a:avLst/>
              <a:gdLst/>
              <a:ahLst/>
              <a:cxnLst>
                <a:cxn ang="0">
                  <a:pos x="6" y="396"/>
                </a:cxn>
                <a:cxn ang="0">
                  <a:pos x="30" y="114"/>
                </a:cxn>
                <a:cxn ang="0">
                  <a:pos x="54" y="162"/>
                </a:cxn>
                <a:cxn ang="0">
                  <a:pos x="78" y="48"/>
                </a:cxn>
                <a:cxn ang="0">
                  <a:pos x="96" y="180"/>
                </a:cxn>
                <a:cxn ang="0">
                  <a:pos x="120" y="48"/>
                </a:cxn>
                <a:cxn ang="0">
                  <a:pos x="144" y="12"/>
                </a:cxn>
                <a:cxn ang="0">
                  <a:pos x="168" y="708"/>
                </a:cxn>
                <a:cxn ang="0">
                  <a:pos x="186" y="174"/>
                </a:cxn>
                <a:cxn ang="0">
                  <a:pos x="210" y="162"/>
                </a:cxn>
                <a:cxn ang="0">
                  <a:pos x="234" y="132"/>
                </a:cxn>
                <a:cxn ang="0">
                  <a:pos x="258" y="510"/>
                </a:cxn>
                <a:cxn ang="0">
                  <a:pos x="276" y="186"/>
                </a:cxn>
                <a:cxn ang="0">
                  <a:pos x="300" y="306"/>
                </a:cxn>
                <a:cxn ang="0">
                  <a:pos x="324" y="192"/>
                </a:cxn>
                <a:cxn ang="0">
                  <a:pos x="348" y="126"/>
                </a:cxn>
                <a:cxn ang="0">
                  <a:pos x="366" y="780"/>
                </a:cxn>
                <a:cxn ang="0">
                  <a:pos x="390" y="378"/>
                </a:cxn>
                <a:cxn ang="0">
                  <a:pos x="414" y="738"/>
                </a:cxn>
                <a:cxn ang="0">
                  <a:pos x="438" y="528"/>
                </a:cxn>
                <a:cxn ang="0">
                  <a:pos x="456" y="702"/>
                </a:cxn>
                <a:cxn ang="0">
                  <a:pos x="480" y="552"/>
                </a:cxn>
                <a:cxn ang="0">
                  <a:pos x="504" y="696"/>
                </a:cxn>
                <a:cxn ang="0">
                  <a:pos x="522" y="708"/>
                </a:cxn>
                <a:cxn ang="0">
                  <a:pos x="546" y="420"/>
                </a:cxn>
                <a:cxn ang="0">
                  <a:pos x="570" y="822"/>
                </a:cxn>
                <a:cxn ang="0">
                  <a:pos x="594" y="606"/>
                </a:cxn>
                <a:cxn ang="0">
                  <a:pos x="612" y="642"/>
                </a:cxn>
                <a:cxn ang="0">
                  <a:pos x="636" y="570"/>
                </a:cxn>
                <a:cxn ang="0">
                  <a:pos x="660" y="396"/>
                </a:cxn>
                <a:cxn ang="0">
                  <a:pos x="684" y="840"/>
                </a:cxn>
                <a:cxn ang="0">
                  <a:pos x="702" y="666"/>
                </a:cxn>
                <a:cxn ang="0">
                  <a:pos x="726" y="792"/>
                </a:cxn>
                <a:cxn ang="0">
                  <a:pos x="750" y="708"/>
                </a:cxn>
                <a:cxn ang="0">
                  <a:pos x="774" y="762"/>
                </a:cxn>
                <a:cxn ang="0">
                  <a:pos x="792" y="804"/>
                </a:cxn>
                <a:cxn ang="0">
                  <a:pos x="816" y="672"/>
                </a:cxn>
                <a:cxn ang="0">
                  <a:pos x="840" y="864"/>
                </a:cxn>
                <a:cxn ang="0">
                  <a:pos x="864" y="684"/>
                </a:cxn>
                <a:cxn ang="0">
                  <a:pos x="882" y="870"/>
                </a:cxn>
                <a:cxn ang="0">
                  <a:pos x="906" y="726"/>
                </a:cxn>
                <a:cxn ang="0">
                  <a:pos x="930" y="858"/>
                </a:cxn>
                <a:cxn ang="0">
                  <a:pos x="954" y="666"/>
                </a:cxn>
                <a:cxn ang="0">
                  <a:pos x="972" y="858"/>
                </a:cxn>
                <a:cxn ang="0">
                  <a:pos x="996" y="702"/>
                </a:cxn>
                <a:cxn ang="0">
                  <a:pos x="1020" y="858"/>
                </a:cxn>
                <a:cxn ang="0">
                  <a:pos x="1038" y="600"/>
                </a:cxn>
                <a:cxn ang="0">
                  <a:pos x="1062" y="828"/>
                </a:cxn>
                <a:cxn ang="0">
                  <a:pos x="1086" y="834"/>
                </a:cxn>
                <a:cxn ang="0">
                  <a:pos x="1110" y="558"/>
                </a:cxn>
                <a:cxn ang="0">
                  <a:pos x="1128" y="918"/>
                </a:cxn>
                <a:cxn ang="0">
                  <a:pos x="1152" y="642"/>
                </a:cxn>
              </a:cxnLst>
              <a:rect l="0" t="0" r="r" b="b"/>
              <a:pathLst>
                <a:path w="1152" h="918">
                  <a:moveTo>
                    <a:pt x="0" y="600"/>
                  </a:moveTo>
                  <a:lnTo>
                    <a:pt x="6" y="396"/>
                  </a:lnTo>
                  <a:lnTo>
                    <a:pt x="18" y="192"/>
                  </a:lnTo>
                  <a:lnTo>
                    <a:pt x="30" y="114"/>
                  </a:lnTo>
                  <a:lnTo>
                    <a:pt x="42" y="150"/>
                  </a:lnTo>
                  <a:lnTo>
                    <a:pt x="54" y="162"/>
                  </a:lnTo>
                  <a:lnTo>
                    <a:pt x="66" y="102"/>
                  </a:lnTo>
                  <a:lnTo>
                    <a:pt x="78" y="48"/>
                  </a:lnTo>
                  <a:lnTo>
                    <a:pt x="90" y="72"/>
                  </a:lnTo>
                  <a:lnTo>
                    <a:pt x="96" y="180"/>
                  </a:lnTo>
                  <a:lnTo>
                    <a:pt x="108" y="150"/>
                  </a:lnTo>
                  <a:lnTo>
                    <a:pt x="120" y="48"/>
                  </a:lnTo>
                  <a:lnTo>
                    <a:pt x="132" y="0"/>
                  </a:lnTo>
                  <a:lnTo>
                    <a:pt x="144" y="12"/>
                  </a:lnTo>
                  <a:lnTo>
                    <a:pt x="156" y="138"/>
                  </a:lnTo>
                  <a:lnTo>
                    <a:pt x="168" y="708"/>
                  </a:lnTo>
                  <a:lnTo>
                    <a:pt x="180" y="360"/>
                  </a:lnTo>
                  <a:lnTo>
                    <a:pt x="186" y="174"/>
                  </a:lnTo>
                  <a:lnTo>
                    <a:pt x="198" y="132"/>
                  </a:lnTo>
                  <a:lnTo>
                    <a:pt x="210" y="162"/>
                  </a:lnTo>
                  <a:lnTo>
                    <a:pt x="222" y="204"/>
                  </a:lnTo>
                  <a:lnTo>
                    <a:pt x="234" y="132"/>
                  </a:lnTo>
                  <a:lnTo>
                    <a:pt x="246" y="180"/>
                  </a:lnTo>
                  <a:lnTo>
                    <a:pt x="258" y="510"/>
                  </a:lnTo>
                  <a:lnTo>
                    <a:pt x="264" y="492"/>
                  </a:lnTo>
                  <a:lnTo>
                    <a:pt x="276" y="186"/>
                  </a:lnTo>
                  <a:lnTo>
                    <a:pt x="288" y="156"/>
                  </a:lnTo>
                  <a:lnTo>
                    <a:pt x="300" y="306"/>
                  </a:lnTo>
                  <a:lnTo>
                    <a:pt x="312" y="270"/>
                  </a:lnTo>
                  <a:lnTo>
                    <a:pt x="324" y="192"/>
                  </a:lnTo>
                  <a:lnTo>
                    <a:pt x="336" y="108"/>
                  </a:lnTo>
                  <a:lnTo>
                    <a:pt x="348" y="126"/>
                  </a:lnTo>
                  <a:lnTo>
                    <a:pt x="354" y="798"/>
                  </a:lnTo>
                  <a:lnTo>
                    <a:pt x="366" y="780"/>
                  </a:lnTo>
                  <a:lnTo>
                    <a:pt x="378" y="588"/>
                  </a:lnTo>
                  <a:lnTo>
                    <a:pt x="390" y="378"/>
                  </a:lnTo>
                  <a:lnTo>
                    <a:pt x="402" y="396"/>
                  </a:lnTo>
                  <a:lnTo>
                    <a:pt x="414" y="738"/>
                  </a:lnTo>
                  <a:lnTo>
                    <a:pt x="426" y="726"/>
                  </a:lnTo>
                  <a:lnTo>
                    <a:pt x="438" y="528"/>
                  </a:lnTo>
                  <a:lnTo>
                    <a:pt x="444" y="618"/>
                  </a:lnTo>
                  <a:lnTo>
                    <a:pt x="456" y="702"/>
                  </a:lnTo>
                  <a:lnTo>
                    <a:pt x="468" y="684"/>
                  </a:lnTo>
                  <a:lnTo>
                    <a:pt x="480" y="552"/>
                  </a:lnTo>
                  <a:lnTo>
                    <a:pt x="492" y="492"/>
                  </a:lnTo>
                  <a:lnTo>
                    <a:pt x="504" y="696"/>
                  </a:lnTo>
                  <a:lnTo>
                    <a:pt x="516" y="738"/>
                  </a:lnTo>
                  <a:lnTo>
                    <a:pt x="522" y="708"/>
                  </a:lnTo>
                  <a:lnTo>
                    <a:pt x="534" y="630"/>
                  </a:lnTo>
                  <a:lnTo>
                    <a:pt x="546" y="420"/>
                  </a:lnTo>
                  <a:lnTo>
                    <a:pt x="558" y="444"/>
                  </a:lnTo>
                  <a:lnTo>
                    <a:pt x="570" y="822"/>
                  </a:lnTo>
                  <a:lnTo>
                    <a:pt x="582" y="714"/>
                  </a:lnTo>
                  <a:lnTo>
                    <a:pt x="594" y="606"/>
                  </a:lnTo>
                  <a:lnTo>
                    <a:pt x="606" y="492"/>
                  </a:lnTo>
                  <a:lnTo>
                    <a:pt x="612" y="642"/>
                  </a:lnTo>
                  <a:lnTo>
                    <a:pt x="624" y="732"/>
                  </a:lnTo>
                  <a:lnTo>
                    <a:pt x="636" y="570"/>
                  </a:lnTo>
                  <a:lnTo>
                    <a:pt x="648" y="498"/>
                  </a:lnTo>
                  <a:lnTo>
                    <a:pt x="660" y="396"/>
                  </a:lnTo>
                  <a:lnTo>
                    <a:pt x="672" y="798"/>
                  </a:lnTo>
                  <a:lnTo>
                    <a:pt x="684" y="840"/>
                  </a:lnTo>
                  <a:lnTo>
                    <a:pt x="696" y="726"/>
                  </a:lnTo>
                  <a:lnTo>
                    <a:pt x="702" y="666"/>
                  </a:lnTo>
                  <a:lnTo>
                    <a:pt x="714" y="672"/>
                  </a:lnTo>
                  <a:lnTo>
                    <a:pt x="726" y="792"/>
                  </a:lnTo>
                  <a:lnTo>
                    <a:pt x="738" y="810"/>
                  </a:lnTo>
                  <a:lnTo>
                    <a:pt x="750" y="708"/>
                  </a:lnTo>
                  <a:lnTo>
                    <a:pt x="762" y="666"/>
                  </a:lnTo>
                  <a:lnTo>
                    <a:pt x="774" y="762"/>
                  </a:lnTo>
                  <a:lnTo>
                    <a:pt x="780" y="846"/>
                  </a:lnTo>
                  <a:lnTo>
                    <a:pt x="792" y="804"/>
                  </a:lnTo>
                  <a:lnTo>
                    <a:pt x="804" y="630"/>
                  </a:lnTo>
                  <a:lnTo>
                    <a:pt x="816" y="672"/>
                  </a:lnTo>
                  <a:lnTo>
                    <a:pt x="828" y="828"/>
                  </a:lnTo>
                  <a:lnTo>
                    <a:pt x="840" y="864"/>
                  </a:lnTo>
                  <a:lnTo>
                    <a:pt x="852" y="726"/>
                  </a:lnTo>
                  <a:lnTo>
                    <a:pt x="864" y="684"/>
                  </a:lnTo>
                  <a:lnTo>
                    <a:pt x="870" y="798"/>
                  </a:lnTo>
                  <a:lnTo>
                    <a:pt x="882" y="870"/>
                  </a:lnTo>
                  <a:lnTo>
                    <a:pt x="894" y="816"/>
                  </a:lnTo>
                  <a:lnTo>
                    <a:pt x="906" y="726"/>
                  </a:lnTo>
                  <a:lnTo>
                    <a:pt x="918" y="762"/>
                  </a:lnTo>
                  <a:lnTo>
                    <a:pt x="930" y="858"/>
                  </a:lnTo>
                  <a:lnTo>
                    <a:pt x="942" y="846"/>
                  </a:lnTo>
                  <a:lnTo>
                    <a:pt x="954" y="666"/>
                  </a:lnTo>
                  <a:lnTo>
                    <a:pt x="960" y="780"/>
                  </a:lnTo>
                  <a:lnTo>
                    <a:pt x="972" y="858"/>
                  </a:lnTo>
                  <a:lnTo>
                    <a:pt x="984" y="786"/>
                  </a:lnTo>
                  <a:lnTo>
                    <a:pt x="996" y="702"/>
                  </a:lnTo>
                  <a:lnTo>
                    <a:pt x="1008" y="756"/>
                  </a:lnTo>
                  <a:lnTo>
                    <a:pt x="1020" y="858"/>
                  </a:lnTo>
                  <a:lnTo>
                    <a:pt x="1032" y="828"/>
                  </a:lnTo>
                  <a:lnTo>
                    <a:pt x="1038" y="600"/>
                  </a:lnTo>
                  <a:lnTo>
                    <a:pt x="1050" y="612"/>
                  </a:lnTo>
                  <a:lnTo>
                    <a:pt x="1062" y="828"/>
                  </a:lnTo>
                  <a:lnTo>
                    <a:pt x="1074" y="816"/>
                  </a:lnTo>
                  <a:lnTo>
                    <a:pt x="1086" y="834"/>
                  </a:lnTo>
                  <a:lnTo>
                    <a:pt x="1098" y="738"/>
                  </a:lnTo>
                  <a:lnTo>
                    <a:pt x="1110" y="558"/>
                  </a:lnTo>
                  <a:lnTo>
                    <a:pt x="1122" y="828"/>
                  </a:lnTo>
                  <a:lnTo>
                    <a:pt x="1128" y="918"/>
                  </a:lnTo>
                  <a:lnTo>
                    <a:pt x="1140" y="810"/>
                  </a:lnTo>
                  <a:lnTo>
                    <a:pt x="1152" y="64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2" name="Freeform 98"/>
            <p:cNvSpPr>
              <a:spLocks/>
            </p:cNvSpPr>
            <p:nvPr/>
          </p:nvSpPr>
          <p:spPr bwMode="auto">
            <a:xfrm>
              <a:off x="7967663" y="5121275"/>
              <a:ext cx="85725" cy="1588"/>
            </a:xfrm>
            <a:custGeom>
              <a:avLst/>
              <a:gdLst/>
              <a:ahLst/>
              <a:cxnLst>
                <a:cxn ang="0">
                  <a:pos x="0" y="0"/>
                </a:cxn>
                <a:cxn ang="0">
                  <a:pos x="12" y="0"/>
                </a:cxn>
                <a:cxn ang="0">
                  <a:pos x="24" y="0"/>
                </a:cxn>
                <a:cxn ang="0">
                  <a:pos x="30" y="0"/>
                </a:cxn>
                <a:cxn ang="0">
                  <a:pos x="42" y="0"/>
                </a:cxn>
                <a:cxn ang="0">
                  <a:pos x="54" y="0"/>
                </a:cxn>
              </a:cxnLst>
              <a:rect l="0" t="0" r="r" b="b"/>
              <a:pathLst>
                <a:path w="54">
                  <a:moveTo>
                    <a:pt x="0" y="0"/>
                  </a:moveTo>
                  <a:lnTo>
                    <a:pt x="12" y="0"/>
                  </a:lnTo>
                  <a:lnTo>
                    <a:pt x="24" y="0"/>
                  </a:lnTo>
                  <a:lnTo>
                    <a:pt x="30" y="0"/>
                  </a:lnTo>
                  <a:lnTo>
                    <a:pt x="42" y="0"/>
                  </a:lnTo>
                  <a:lnTo>
                    <a:pt x="54" y="0"/>
                  </a:lnTo>
                </a:path>
              </a:pathLst>
            </a:cu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6" name="Freeform 102"/>
            <p:cNvSpPr>
              <a:spLocks/>
            </p:cNvSpPr>
            <p:nvPr/>
          </p:nvSpPr>
          <p:spPr bwMode="auto">
            <a:xfrm>
              <a:off x="7967663" y="4921250"/>
              <a:ext cx="85725" cy="1588"/>
            </a:xfrm>
            <a:custGeom>
              <a:avLst/>
              <a:gdLst/>
              <a:ahLst/>
              <a:cxnLst>
                <a:cxn ang="0">
                  <a:pos x="0" y="0"/>
                </a:cxn>
                <a:cxn ang="0">
                  <a:pos x="12" y="0"/>
                </a:cxn>
                <a:cxn ang="0">
                  <a:pos x="24" y="0"/>
                </a:cxn>
                <a:cxn ang="0">
                  <a:pos x="30" y="0"/>
                </a:cxn>
                <a:cxn ang="0">
                  <a:pos x="42" y="0"/>
                </a:cxn>
                <a:cxn ang="0">
                  <a:pos x="54" y="0"/>
                </a:cxn>
              </a:cxnLst>
              <a:rect l="0" t="0" r="r" b="b"/>
              <a:pathLst>
                <a:path w="54">
                  <a:moveTo>
                    <a:pt x="0" y="0"/>
                  </a:moveTo>
                  <a:lnTo>
                    <a:pt x="12" y="0"/>
                  </a:lnTo>
                  <a:lnTo>
                    <a:pt x="24" y="0"/>
                  </a:lnTo>
                  <a:lnTo>
                    <a:pt x="30" y="0"/>
                  </a:lnTo>
                  <a:lnTo>
                    <a:pt x="42" y="0"/>
                  </a:lnTo>
                  <a:lnTo>
                    <a:pt x="54" y="0"/>
                  </a:lnTo>
                </a:path>
              </a:pathLst>
            </a:custGeom>
            <a:noFill/>
            <a:ln w="1905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7" name="Freeform 103"/>
            <p:cNvSpPr>
              <a:spLocks/>
            </p:cNvSpPr>
            <p:nvPr/>
          </p:nvSpPr>
          <p:spPr bwMode="auto">
            <a:xfrm>
              <a:off x="1176337" y="3435350"/>
              <a:ext cx="2266950" cy="447675"/>
            </a:xfrm>
            <a:custGeom>
              <a:avLst/>
              <a:gdLst/>
              <a:ahLst/>
              <a:cxnLst>
                <a:cxn ang="0">
                  <a:pos x="24" y="192"/>
                </a:cxn>
                <a:cxn ang="0">
                  <a:pos x="60" y="234"/>
                </a:cxn>
                <a:cxn ang="0">
                  <a:pos x="90" y="210"/>
                </a:cxn>
                <a:cxn ang="0">
                  <a:pos x="126" y="198"/>
                </a:cxn>
                <a:cxn ang="0">
                  <a:pos x="162" y="150"/>
                </a:cxn>
                <a:cxn ang="0">
                  <a:pos x="192" y="204"/>
                </a:cxn>
                <a:cxn ang="0">
                  <a:pos x="228" y="180"/>
                </a:cxn>
                <a:cxn ang="0">
                  <a:pos x="258" y="156"/>
                </a:cxn>
                <a:cxn ang="0">
                  <a:pos x="294" y="120"/>
                </a:cxn>
                <a:cxn ang="0">
                  <a:pos x="330" y="108"/>
                </a:cxn>
                <a:cxn ang="0">
                  <a:pos x="360" y="102"/>
                </a:cxn>
                <a:cxn ang="0">
                  <a:pos x="396" y="78"/>
                </a:cxn>
                <a:cxn ang="0">
                  <a:pos x="426" y="72"/>
                </a:cxn>
                <a:cxn ang="0">
                  <a:pos x="462" y="120"/>
                </a:cxn>
                <a:cxn ang="0">
                  <a:pos x="498" y="78"/>
                </a:cxn>
                <a:cxn ang="0">
                  <a:pos x="528" y="42"/>
                </a:cxn>
                <a:cxn ang="0">
                  <a:pos x="564" y="6"/>
                </a:cxn>
                <a:cxn ang="0">
                  <a:pos x="594" y="6"/>
                </a:cxn>
                <a:cxn ang="0">
                  <a:pos x="630" y="6"/>
                </a:cxn>
                <a:cxn ang="0">
                  <a:pos x="666" y="18"/>
                </a:cxn>
                <a:cxn ang="0">
                  <a:pos x="696" y="60"/>
                </a:cxn>
                <a:cxn ang="0">
                  <a:pos x="732" y="78"/>
                </a:cxn>
                <a:cxn ang="0">
                  <a:pos x="768" y="66"/>
                </a:cxn>
                <a:cxn ang="0">
                  <a:pos x="798" y="18"/>
                </a:cxn>
                <a:cxn ang="0">
                  <a:pos x="834" y="114"/>
                </a:cxn>
                <a:cxn ang="0">
                  <a:pos x="864" y="78"/>
                </a:cxn>
                <a:cxn ang="0">
                  <a:pos x="900" y="150"/>
                </a:cxn>
                <a:cxn ang="0">
                  <a:pos x="936" y="252"/>
                </a:cxn>
                <a:cxn ang="0">
                  <a:pos x="966" y="108"/>
                </a:cxn>
                <a:cxn ang="0">
                  <a:pos x="1002" y="114"/>
                </a:cxn>
                <a:cxn ang="0">
                  <a:pos x="1032" y="186"/>
                </a:cxn>
                <a:cxn ang="0">
                  <a:pos x="1068" y="180"/>
                </a:cxn>
                <a:cxn ang="0">
                  <a:pos x="1104" y="138"/>
                </a:cxn>
                <a:cxn ang="0">
                  <a:pos x="1134" y="180"/>
                </a:cxn>
                <a:cxn ang="0">
                  <a:pos x="1170" y="162"/>
                </a:cxn>
                <a:cxn ang="0">
                  <a:pos x="1200" y="102"/>
                </a:cxn>
                <a:cxn ang="0">
                  <a:pos x="1236" y="132"/>
                </a:cxn>
                <a:cxn ang="0">
                  <a:pos x="1272" y="96"/>
                </a:cxn>
                <a:cxn ang="0">
                  <a:pos x="1302" y="96"/>
                </a:cxn>
                <a:cxn ang="0">
                  <a:pos x="1338" y="84"/>
                </a:cxn>
                <a:cxn ang="0">
                  <a:pos x="1374" y="54"/>
                </a:cxn>
                <a:cxn ang="0">
                  <a:pos x="1404" y="48"/>
                </a:cxn>
              </a:cxnLst>
              <a:rect l="0" t="0" r="r" b="b"/>
              <a:pathLst>
                <a:path w="1428" h="282">
                  <a:moveTo>
                    <a:pt x="0" y="240"/>
                  </a:moveTo>
                  <a:lnTo>
                    <a:pt x="12" y="228"/>
                  </a:lnTo>
                  <a:lnTo>
                    <a:pt x="24" y="192"/>
                  </a:lnTo>
                  <a:lnTo>
                    <a:pt x="36" y="168"/>
                  </a:lnTo>
                  <a:lnTo>
                    <a:pt x="48" y="180"/>
                  </a:lnTo>
                  <a:lnTo>
                    <a:pt x="60" y="234"/>
                  </a:lnTo>
                  <a:lnTo>
                    <a:pt x="72" y="174"/>
                  </a:lnTo>
                  <a:lnTo>
                    <a:pt x="78" y="198"/>
                  </a:lnTo>
                  <a:lnTo>
                    <a:pt x="90" y="210"/>
                  </a:lnTo>
                  <a:lnTo>
                    <a:pt x="102" y="204"/>
                  </a:lnTo>
                  <a:lnTo>
                    <a:pt x="114" y="198"/>
                  </a:lnTo>
                  <a:lnTo>
                    <a:pt x="126" y="198"/>
                  </a:lnTo>
                  <a:lnTo>
                    <a:pt x="138" y="204"/>
                  </a:lnTo>
                  <a:lnTo>
                    <a:pt x="150" y="156"/>
                  </a:lnTo>
                  <a:lnTo>
                    <a:pt x="162" y="150"/>
                  </a:lnTo>
                  <a:lnTo>
                    <a:pt x="168" y="216"/>
                  </a:lnTo>
                  <a:lnTo>
                    <a:pt x="180" y="180"/>
                  </a:lnTo>
                  <a:lnTo>
                    <a:pt x="192" y="204"/>
                  </a:lnTo>
                  <a:lnTo>
                    <a:pt x="204" y="210"/>
                  </a:lnTo>
                  <a:lnTo>
                    <a:pt x="216" y="174"/>
                  </a:lnTo>
                  <a:lnTo>
                    <a:pt x="228" y="180"/>
                  </a:lnTo>
                  <a:lnTo>
                    <a:pt x="240" y="174"/>
                  </a:lnTo>
                  <a:lnTo>
                    <a:pt x="252" y="210"/>
                  </a:lnTo>
                  <a:lnTo>
                    <a:pt x="258" y="156"/>
                  </a:lnTo>
                  <a:lnTo>
                    <a:pt x="270" y="180"/>
                  </a:lnTo>
                  <a:lnTo>
                    <a:pt x="282" y="168"/>
                  </a:lnTo>
                  <a:lnTo>
                    <a:pt x="294" y="120"/>
                  </a:lnTo>
                  <a:lnTo>
                    <a:pt x="306" y="108"/>
                  </a:lnTo>
                  <a:lnTo>
                    <a:pt x="318" y="78"/>
                  </a:lnTo>
                  <a:lnTo>
                    <a:pt x="330" y="108"/>
                  </a:lnTo>
                  <a:lnTo>
                    <a:pt x="336" y="84"/>
                  </a:lnTo>
                  <a:lnTo>
                    <a:pt x="348" y="90"/>
                  </a:lnTo>
                  <a:lnTo>
                    <a:pt x="360" y="102"/>
                  </a:lnTo>
                  <a:lnTo>
                    <a:pt x="372" y="84"/>
                  </a:lnTo>
                  <a:lnTo>
                    <a:pt x="384" y="96"/>
                  </a:lnTo>
                  <a:lnTo>
                    <a:pt x="396" y="78"/>
                  </a:lnTo>
                  <a:lnTo>
                    <a:pt x="408" y="84"/>
                  </a:lnTo>
                  <a:lnTo>
                    <a:pt x="420" y="60"/>
                  </a:lnTo>
                  <a:lnTo>
                    <a:pt x="426" y="72"/>
                  </a:lnTo>
                  <a:lnTo>
                    <a:pt x="438" y="108"/>
                  </a:lnTo>
                  <a:lnTo>
                    <a:pt x="450" y="90"/>
                  </a:lnTo>
                  <a:lnTo>
                    <a:pt x="462" y="120"/>
                  </a:lnTo>
                  <a:lnTo>
                    <a:pt x="474" y="138"/>
                  </a:lnTo>
                  <a:lnTo>
                    <a:pt x="486" y="90"/>
                  </a:lnTo>
                  <a:lnTo>
                    <a:pt x="498" y="78"/>
                  </a:lnTo>
                  <a:lnTo>
                    <a:pt x="510" y="48"/>
                  </a:lnTo>
                  <a:lnTo>
                    <a:pt x="516" y="12"/>
                  </a:lnTo>
                  <a:lnTo>
                    <a:pt x="528" y="42"/>
                  </a:lnTo>
                  <a:lnTo>
                    <a:pt x="540" y="18"/>
                  </a:lnTo>
                  <a:lnTo>
                    <a:pt x="552" y="18"/>
                  </a:lnTo>
                  <a:lnTo>
                    <a:pt x="564" y="6"/>
                  </a:lnTo>
                  <a:lnTo>
                    <a:pt x="576" y="12"/>
                  </a:lnTo>
                  <a:lnTo>
                    <a:pt x="588" y="24"/>
                  </a:lnTo>
                  <a:lnTo>
                    <a:pt x="594" y="6"/>
                  </a:lnTo>
                  <a:lnTo>
                    <a:pt x="606" y="12"/>
                  </a:lnTo>
                  <a:lnTo>
                    <a:pt x="618" y="24"/>
                  </a:lnTo>
                  <a:lnTo>
                    <a:pt x="630" y="6"/>
                  </a:lnTo>
                  <a:lnTo>
                    <a:pt x="642" y="24"/>
                  </a:lnTo>
                  <a:lnTo>
                    <a:pt x="654" y="18"/>
                  </a:lnTo>
                  <a:lnTo>
                    <a:pt x="666" y="18"/>
                  </a:lnTo>
                  <a:lnTo>
                    <a:pt x="678" y="24"/>
                  </a:lnTo>
                  <a:lnTo>
                    <a:pt x="684" y="24"/>
                  </a:lnTo>
                  <a:lnTo>
                    <a:pt x="696" y="60"/>
                  </a:lnTo>
                  <a:lnTo>
                    <a:pt x="708" y="36"/>
                  </a:lnTo>
                  <a:lnTo>
                    <a:pt x="720" y="42"/>
                  </a:lnTo>
                  <a:lnTo>
                    <a:pt x="732" y="78"/>
                  </a:lnTo>
                  <a:lnTo>
                    <a:pt x="744" y="66"/>
                  </a:lnTo>
                  <a:lnTo>
                    <a:pt x="756" y="72"/>
                  </a:lnTo>
                  <a:lnTo>
                    <a:pt x="768" y="66"/>
                  </a:lnTo>
                  <a:lnTo>
                    <a:pt x="774" y="78"/>
                  </a:lnTo>
                  <a:lnTo>
                    <a:pt x="786" y="48"/>
                  </a:lnTo>
                  <a:lnTo>
                    <a:pt x="798" y="18"/>
                  </a:lnTo>
                  <a:lnTo>
                    <a:pt x="810" y="0"/>
                  </a:lnTo>
                  <a:lnTo>
                    <a:pt x="822" y="114"/>
                  </a:lnTo>
                  <a:lnTo>
                    <a:pt x="834" y="114"/>
                  </a:lnTo>
                  <a:lnTo>
                    <a:pt x="846" y="114"/>
                  </a:lnTo>
                  <a:lnTo>
                    <a:pt x="852" y="78"/>
                  </a:lnTo>
                  <a:lnTo>
                    <a:pt x="864" y="78"/>
                  </a:lnTo>
                  <a:lnTo>
                    <a:pt x="876" y="72"/>
                  </a:lnTo>
                  <a:lnTo>
                    <a:pt x="888" y="60"/>
                  </a:lnTo>
                  <a:lnTo>
                    <a:pt x="900" y="150"/>
                  </a:lnTo>
                  <a:lnTo>
                    <a:pt x="912" y="156"/>
                  </a:lnTo>
                  <a:lnTo>
                    <a:pt x="924" y="174"/>
                  </a:lnTo>
                  <a:lnTo>
                    <a:pt x="936" y="252"/>
                  </a:lnTo>
                  <a:lnTo>
                    <a:pt x="942" y="162"/>
                  </a:lnTo>
                  <a:lnTo>
                    <a:pt x="954" y="138"/>
                  </a:lnTo>
                  <a:lnTo>
                    <a:pt x="966" y="108"/>
                  </a:lnTo>
                  <a:lnTo>
                    <a:pt x="978" y="126"/>
                  </a:lnTo>
                  <a:lnTo>
                    <a:pt x="990" y="102"/>
                  </a:lnTo>
                  <a:lnTo>
                    <a:pt x="1002" y="114"/>
                  </a:lnTo>
                  <a:lnTo>
                    <a:pt x="1014" y="192"/>
                  </a:lnTo>
                  <a:lnTo>
                    <a:pt x="1026" y="156"/>
                  </a:lnTo>
                  <a:lnTo>
                    <a:pt x="1032" y="186"/>
                  </a:lnTo>
                  <a:lnTo>
                    <a:pt x="1044" y="282"/>
                  </a:lnTo>
                  <a:lnTo>
                    <a:pt x="1056" y="198"/>
                  </a:lnTo>
                  <a:lnTo>
                    <a:pt x="1068" y="180"/>
                  </a:lnTo>
                  <a:lnTo>
                    <a:pt x="1080" y="156"/>
                  </a:lnTo>
                  <a:lnTo>
                    <a:pt x="1092" y="162"/>
                  </a:lnTo>
                  <a:lnTo>
                    <a:pt x="1104" y="138"/>
                  </a:lnTo>
                  <a:lnTo>
                    <a:pt x="1116" y="150"/>
                  </a:lnTo>
                  <a:lnTo>
                    <a:pt x="1122" y="216"/>
                  </a:lnTo>
                  <a:lnTo>
                    <a:pt x="1134" y="180"/>
                  </a:lnTo>
                  <a:lnTo>
                    <a:pt x="1146" y="204"/>
                  </a:lnTo>
                  <a:lnTo>
                    <a:pt x="1158" y="228"/>
                  </a:lnTo>
                  <a:lnTo>
                    <a:pt x="1170" y="162"/>
                  </a:lnTo>
                  <a:lnTo>
                    <a:pt x="1182" y="132"/>
                  </a:lnTo>
                  <a:lnTo>
                    <a:pt x="1194" y="78"/>
                  </a:lnTo>
                  <a:lnTo>
                    <a:pt x="1200" y="102"/>
                  </a:lnTo>
                  <a:lnTo>
                    <a:pt x="1212" y="84"/>
                  </a:lnTo>
                  <a:lnTo>
                    <a:pt x="1224" y="78"/>
                  </a:lnTo>
                  <a:lnTo>
                    <a:pt x="1236" y="132"/>
                  </a:lnTo>
                  <a:lnTo>
                    <a:pt x="1248" y="102"/>
                  </a:lnTo>
                  <a:lnTo>
                    <a:pt x="1260" y="90"/>
                  </a:lnTo>
                  <a:lnTo>
                    <a:pt x="1272" y="96"/>
                  </a:lnTo>
                  <a:lnTo>
                    <a:pt x="1284" y="114"/>
                  </a:lnTo>
                  <a:lnTo>
                    <a:pt x="1290" y="84"/>
                  </a:lnTo>
                  <a:lnTo>
                    <a:pt x="1302" y="96"/>
                  </a:lnTo>
                  <a:lnTo>
                    <a:pt x="1314" y="84"/>
                  </a:lnTo>
                  <a:lnTo>
                    <a:pt x="1326" y="114"/>
                  </a:lnTo>
                  <a:lnTo>
                    <a:pt x="1338" y="84"/>
                  </a:lnTo>
                  <a:lnTo>
                    <a:pt x="1350" y="78"/>
                  </a:lnTo>
                  <a:lnTo>
                    <a:pt x="1362" y="78"/>
                  </a:lnTo>
                  <a:lnTo>
                    <a:pt x="1374" y="54"/>
                  </a:lnTo>
                  <a:lnTo>
                    <a:pt x="1380" y="54"/>
                  </a:lnTo>
                  <a:lnTo>
                    <a:pt x="1392" y="12"/>
                  </a:lnTo>
                  <a:lnTo>
                    <a:pt x="1404" y="48"/>
                  </a:lnTo>
                  <a:lnTo>
                    <a:pt x="1416" y="18"/>
                  </a:lnTo>
                  <a:lnTo>
                    <a:pt x="1428" y="3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8" name="Freeform 104"/>
            <p:cNvSpPr>
              <a:spLocks/>
            </p:cNvSpPr>
            <p:nvPr/>
          </p:nvSpPr>
          <p:spPr bwMode="auto">
            <a:xfrm>
              <a:off x="3443287" y="3330575"/>
              <a:ext cx="2257425" cy="533400"/>
            </a:xfrm>
            <a:custGeom>
              <a:avLst/>
              <a:gdLst/>
              <a:ahLst/>
              <a:cxnLst>
                <a:cxn ang="0">
                  <a:pos x="24" y="84"/>
                </a:cxn>
                <a:cxn ang="0">
                  <a:pos x="54" y="78"/>
                </a:cxn>
                <a:cxn ang="0">
                  <a:pos x="90" y="66"/>
                </a:cxn>
                <a:cxn ang="0">
                  <a:pos x="120" y="72"/>
                </a:cxn>
                <a:cxn ang="0">
                  <a:pos x="156" y="54"/>
                </a:cxn>
                <a:cxn ang="0">
                  <a:pos x="192" y="54"/>
                </a:cxn>
                <a:cxn ang="0">
                  <a:pos x="222" y="60"/>
                </a:cxn>
                <a:cxn ang="0">
                  <a:pos x="258" y="78"/>
                </a:cxn>
                <a:cxn ang="0">
                  <a:pos x="288" y="54"/>
                </a:cxn>
                <a:cxn ang="0">
                  <a:pos x="324" y="24"/>
                </a:cxn>
                <a:cxn ang="0">
                  <a:pos x="360" y="24"/>
                </a:cxn>
                <a:cxn ang="0">
                  <a:pos x="390" y="30"/>
                </a:cxn>
                <a:cxn ang="0">
                  <a:pos x="426" y="174"/>
                </a:cxn>
                <a:cxn ang="0">
                  <a:pos x="462" y="108"/>
                </a:cxn>
                <a:cxn ang="0">
                  <a:pos x="492" y="48"/>
                </a:cxn>
                <a:cxn ang="0">
                  <a:pos x="528" y="210"/>
                </a:cxn>
                <a:cxn ang="0">
                  <a:pos x="558" y="126"/>
                </a:cxn>
                <a:cxn ang="0">
                  <a:pos x="594" y="144"/>
                </a:cxn>
                <a:cxn ang="0">
                  <a:pos x="630" y="234"/>
                </a:cxn>
                <a:cxn ang="0">
                  <a:pos x="660" y="192"/>
                </a:cxn>
                <a:cxn ang="0">
                  <a:pos x="696" y="240"/>
                </a:cxn>
                <a:cxn ang="0">
                  <a:pos x="726" y="252"/>
                </a:cxn>
                <a:cxn ang="0">
                  <a:pos x="762" y="240"/>
                </a:cxn>
                <a:cxn ang="0">
                  <a:pos x="798" y="240"/>
                </a:cxn>
                <a:cxn ang="0">
                  <a:pos x="828" y="192"/>
                </a:cxn>
                <a:cxn ang="0">
                  <a:pos x="864" y="234"/>
                </a:cxn>
                <a:cxn ang="0">
                  <a:pos x="894" y="240"/>
                </a:cxn>
                <a:cxn ang="0">
                  <a:pos x="930" y="270"/>
                </a:cxn>
                <a:cxn ang="0">
                  <a:pos x="966" y="312"/>
                </a:cxn>
                <a:cxn ang="0">
                  <a:pos x="996" y="288"/>
                </a:cxn>
                <a:cxn ang="0">
                  <a:pos x="1032" y="330"/>
                </a:cxn>
                <a:cxn ang="0">
                  <a:pos x="1068" y="264"/>
                </a:cxn>
                <a:cxn ang="0">
                  <a:pos x="1098" y="126"/>
                </a:cxn>
                <a:cxn ang="0">
                  <a:pos x="1134" y="150"/>
                </a:cxn>
                <a:cxn ang="0">
                  <a:pos x="1164" y="162"/>
                </a:cxn>
                <a:cxn ang="0">
                  <a:pos x="1200" y="168"/>
                </a:cxn>
                <a:cxn ang="0">
                  <a:pos x="1236" y="144"/>
                </a:cxn>
                <a:cxn ang="0">
                  <a:pos x="1266" y="114"/>
                </a:cxn>
                <a:cxn ang="0">
                  <a:pos x="1302" y="78"/>
                </a:cxn>
                <a:cxn ang="0">
                  <a:pos x="1332" y="66"/>
                </a:cxn>
                <a:cxn ang="0">
                  <a:pos x="1368" y="102"/>
                </a:cxn>
                <a:cxn ang="0">
                  <a:pos x="1404" y="66"/>
                </a:cxn>
              </a:cxnLst>
              <a:rect l="0" t="0" r="r" b="b"/>
              <a:pathLst>
                <a:path w="1422" h="336">
                  <a:moveTo>
                    <a:pt x="0" y="102"/>
                  </a:moveTo>
                  <a:lnTo>
                    <a:pt x="12" y="108"/>
                  </a:lnTo>
                  <a:lnTo>
                    <a:pt x="24" y="84"/>
                  </a:lnTo>
                  <a:lnTo>
                    <a:pt x="30" y="90"/>
                  </a:lnTo>
                  <a:lnTo>
                    <a:pt x="42" y="78"/>
                  </a:lnTo>
                  <a:lnTo>
                    <a:pt x="54" y="78"/>
                  </a:lnTo>
                  <a:lnTo>
                    <a:pt x="66" y="60"/>
                  </a:lnTo>
                  <a:lnTo>
                    <a:pt x="78" y="18"/>
                  </a:lnTo>
                  <a:lnTo>
                    <a:pt x="90" y="66"/>
                  </a:lnTo>
                  <a:lnTo>
                    <a:pt x="102" y="42"/>
                  </a:lnTo>
                  <a:lnTo>
                    <a:pt x="114" y="54"/>
                  </a:lnTo>
                  <a:lnTo>
                    <a:pt x="120" y="72"/>
                  </a:lnTo>
                  <a:lnTo>
                    <a:pt x="132" y="42"/>
                  </a:lnTo>
                  <a:lnTo>
                    <a:pt x="144" y="60"/>
                  </a:lnTo>
                  <a:lnTo>
                    <a:pt x="156" y="54"/>
                  </a:lnTo>
                  <a:lnTo>
                    <a:pt x="168" y="78"/>
                  </a:lnTo>
                  <a:lnTo>
                    <a:pt x="180" y="66"/>
                  </a:lnTo>
                  <a:lnTo>
                    <a:pt x="192" y="54"/>
                  </a:lnTo>
                  <a:lnTo>
                    <a:pt x="204" y="102"/>
                  </a:lnTo>
                  <a:lnTo>
                    <a:pt x="210" y="66"/>
                  </a:lnTo>
                  <a:lnTo>
                    <a:pt x="222" y="60"/>
                  </a:lnTo>
                  <a:lnTo>
                    <a:pt x="234" y="78"/>
                  </a:lnTo>
                  <a:lnTo>
                    <a:pt x="246" y="48"/>
                  </a:lnTo>
                  <a:lnTo>
                    <a:pt x="258" y="78"/>
                  </a:lnTo>
                  <a:lnTo>
                    <a:pt x="270" y="42"/>
                  </a:lnTo>
                  <a:lnTo>
                    <a:pt x="282" y="30"/>
                  </a:lnTo>
                  <a:lnTo>
                    <a:pt x="288" y="54"/>
                  </a:lnTo>
                  <a:lnTo>
                    <a:pt x="300" y="24"/>
                  </a:lnTo>
                  <a:lnTo>
                    <a:pt x="312" y="12"/>
                  </a:lnTo>
                  <a:lnTo>
                    <a:pt x="324" y="24"/>
                  </a:lnTo>
                  <a:lnTo>
                    <a:pt x="336" y="30"/>
                  </a:lnTo>
                  <a:lnTo>
                    <a:pt x="348" y="36"/>
                  </a:lnTo>
                  <a:lnTo>
                    <a:pt x="360" y="24"/>
                  </a:lnTo>
                  <a:lnTo>
                    <a:pt x="372" y="0"/>
                  </a:lnTo>
                  <a:lnTo>
                    <a:pt x="378" y="54"/>
                  </a:lnTo>
                  <a:lnTo>
                    <a:pt x="390" y="30"/>
                  </a:lnTo>
                  <a:lnTo>
                    <a:pt x="402" y="30"/>
                  </a:lnTo>
                  <a:lnTo>
                    <a:pt x="414" y="66"/>
                  </a:lnTo>
                  <a:lnTo>
                    <a:pt x="426" y="174"/>
                  </a:lnTo>
                  <a:lnTo>
                    <a:pt x="438" y="108"/>
                  </a:lnTo>
                  <a:lnTo>
                    <a:pt x="450" y="102"/>
                  </a:lnTo>
                  <a:lnTo>
                    <a:pt x="462" y="108"/>
                  </a:lnTo>
                  <a:lnTo>
                    <a:pt x="468" y="84"/>
                  </a:lnTo>
                  <a:lnTo>
                    <a:pt x="480" y="36"/>
                  </a:lnTo>
                  <a:lnTo>
                    <a:pt x="492" y="48"/>
                  </a:lnTo>
                  <a:lnTo>
                    <a:pt x="504" y="156"/>
                  </a:lnTo>
                  <a:lnTo>
                    <a:pt x="516" y="324"/>
                  </a:lnTo>
                  <a:lnTo>
                    <a:pt x="528" y="210"/>
                  </a:lnTo>
                  <a:lnTo>
                    <a:pt x="540" y="138"/>
                  </a:lnTo>
                  <a:lnTo>
                    <a:pt x="546" y="180"/>
                  </a:lnTo>
                  <a:lnTo>
                    <a:pt x="558" y="126"/>
                  </a:lnTo>
                  <a:lnTo>
                    <a:pt x="570" y="138"/>
                  </a:lnTo>
                  <a:lnTo>
                    <a:pt x="582" y="120"/>
                  </a:lnTo>
                  <a:lnTo>
                    <a:pt x="594" y="144"/>
                  </a:lnTo>
                  <a:lnTo>
                    <a:pt x="606" y="156"/>
                  </a:lnTo>
                  <a:lnTo>
                    <a:pt x="618" y="186"/>
                  </a:lnTo>
                  <a:lnTo>
                    <a:pt x="630" y="234"/>
                  </a:lnTo>
                  <a:lnTo>
                    <a:pt x="636" y="168"/>
                  </a:lnTo>
                  <a:lnTo>
                    <a:pt x="648" y="162"/>
                  </a:lnTo>
                  <a:lnTo>
                    <a:pt x="660" y="192"/>
                  </a:lnTo>
                  <a:lnTo>
                    <a:pt x="672" y="162"/>
                  </a:lnTo>
                  <a:lnTo>
                    <a:pt x="684" y="180"/>
                  </a:lnTo>
                  <a:lnTo>
                    <a:pt x="696" y="240"/>
                  </a:lnTo>
                  <a:lnTo>
                    <a:pt x="708" y="240"/>
                  </a:lnTo>
                  <a:lnTo>
                    <a:pt x="720" y="210"/>
                  </a:lnTo>
                  <a:lnTo>
                    <a:pt x="726" y="252"/>
                  </a:lnTo>
                  <a:lnTo>
                    <a:pt x="738" y="336"/>
                  </a:lnTo>
                  <a:lnTo>
                    <a:pt x="750" y="246"/>
                  </a:lnTo>
                  <a:lnTo>
                    <a:pt x="762" y="240"/>
                  </a:lnTo>
                  <a:lnTo>
                    <a:pt x="774" y="258"/>
                  </a:lnTo>
                  <a:lnTo>
                    <a:pt x="786" y="222"/>
                  </a:lnTo>
                  <a:lnTo>
                    <a:pt x="798" y="240"/>
                  </a:lnTo>
                  <a:lnTo>
                    <a:pt x="810" y="252"/>
                  </a:lnTo>
                  <a:lnTo>
                    <a:pt x="816" y="204"/>
                  </a:lnTo>
                  <a:lnTo>
                    <a:pt x="828" y="192"/>
                  </a:lnTo>
                  <a:lnTo>
                    <a:pt x="840" y="198"/>
                  </a:lnTo>
                  <a:lnTo>
                    <a:pt x="852" y="246"/>
                  </a:lnTo>
                  <a:lnTo>
                    <a:pt x="864" y="234"/>
                  </a:lnTo>
                  <a:lnTo>
                    <a:pt x="876" y="240"/>
                  </a:lnTo>
                  <a:lnTo>
                    <a:pt x="888" y="276"/>
                  </a:lnTo>
                  <a:lnTo>
                    <a:pt x="894" y="240"/>
                  </a:lnTo>
                  <a:lnTo>
                    <a:pt x="906" y="234"/>
                  </a:lnTo>
                  <a:lnTo>
                    <a:pt x="918" y="282"/>
                  </a:lnTo>
                  <a:lnTo>
                    <a:pt x="930" y="270"/>
                  </a:lnTo>
                  <a:lnTo>
                    <a:pt x="942" y="246"/>
                  </a:lnTo>
                  <a:lnTo>
                    <a:pt x="954" y="282"/>
                  </a:lnTo>
                  <a:lnTo>
                    <a:pt x="966" y="312"/>
                  </a:lnTo>
                  <a:lnTo>
                    <a:pt x="978" y="294"/>
                  </a:lnTo>
                  <a:lnTo>
                    <a:pt x="984" y="336"/>
                  </a:lnTo>
                  <a:lnTo>
                    <a:pt x="996" y="288"/>
                  </a:lnTo>
                  <a:lnTo>
                    <a:pt x="1008" y="234"/>
                  </a:lnTo>
                  <a:lnTo>
                    <a:pt x="1020" y="234"/>
                  </a:lnTo>
                  <a:lnTo>
                    <a:pt x="1032" y="330"/>
                  </a:lnTo>
                  <a:lnTo>
                    <a:pt x="1044" y="306"/>
                  </a:lnTo>
                  <a:lnTo>
                    <a:pt x="1056" y="282"/>
                  </a:lnTo>
                  <a:lnTo>
                    <a:pt x="1068" y="264"/>
                  </a:lnTo>
                  <a:lnTo>
                    <a:pt x="1074" y="216"/>
                  </a:lnTo>
                  <a:lnTo>
                    <a:pt x="1086" y="162"/>
                  </a:lnTo>
                  <a:lnTo>
                    <a:pt x="1098" y="126"/>
                  </a:lnTo>
                  <a:lnTo>
                    <a:pt x="1110" y="78"/>
                  </a:lnTo>
                  <a:lnTo>
                    <a:pt x="1122" y="192"/>
                  </a:lnTo>
                  <a:lnTo>
                    <a:pt x="1134" y="150"/>
                  </a:lnTo>
                  <a:lnTo>
                    <a:pt x="1146" y="162"/>
                  </a:lnTo>
                  <a:lnTo>
                    <a:pt x="1152" y="162"/>
                  </a:lnTo>
                  <a:lnTo>
                    <a:pt x="1164" y="162"/>
                  </a:lnTo>
                  <a:lnTo>
                    <a:pt x="1176" y="150"/>
                  </a:lnTo>
                  <a:lnTo>
                    <a:pt x="1188" y="144"/>
                  </a:lnTo>
                  <a:lnTo>
                    <a:pt x="1200" y="168"/>
                  </a:lnTo>
                  <a:lnTo>
                    <a:pt x="1212" y="120"/>
                  </a:lnTo>
                  <a:lnTo>
                    <a:pt x="1224" y="108"/>
                  </a:lnTo>
                  <a:lnTo>
                    <a:pt x="1236" y="144"/>
                  </a:lnTo>
                  <a:lnTo>
                    <a:pt x="1242" y="132"/>
                  </a:lnTo>
                  <a:lnTo>
                    <a:pt x="1254" y="120"/>
                  </a:lnTo>
                  <a:lnTo>
                    <a:pt x="1266" y="114"/>
                  </a:lnTo>
                  <a:lnTo>
                    <a:pt x="1278" y="96"/>
                  </a:lnTo>
                  <a:lnTo>
                    <a:pt x="1290" y="84"/>
                  </a:lnTo>
                  <a:lnTo>
                    <a:pt x="1302" y="78"/>
                  </a:lnTo>
                  <a:lnTo>
                    <a:pt x="1314" y="102"/>
                  </a:lnTo>
                  <a:lnTo>
                    <a:pt x="1326" y="78"/>
                  </a:lnTo>
                  <a:lnTo>
                    <a:pt x="1332" y="66"/>
                  </a:lnTo>
                  <a:lnTo>
                    <a:pt x="1344" y="78"/>
                  </a:lnTo>
                  <a:lnTo>
                    <a:pt x="1356" y="78"/>
                  </a:lnTo>
                  <a:lnTo>
                    <a:pt x="1368" y="102"/>
                  </a:lnTo>
                  <a:lnTo>
                    <a:pt x="1380" y="90"/>
                  </a:lnTo>
                  <a:lnTo>
                    <a:pt x="1392" y="90"/>
                  </a:lnTo>
                  <a:lnTo>
                    <a:pt x="1404" y="66"/>
                  </a:lnTo>
                  <a:lnTo>
                    <a:pt x="1410" y="60"/>
                  </a:lnTo>
                  <a:lnTo>
                    <a:pt x="1422" y="10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29" name="Freeform 105"/>
            <p:cNvSpPr>
              <a:spLocks/>
            </p:cNvSpPr>
            <p:nvPr/>
          </p:nvSpPr>
          <p:spPr bwMode="auto">
            <a:xfrm>
              <a:off x="5700713" y="3302000"/>
              <a:ext cx="1905000" cy="561975"/>
            </a:xfrm>
            <a:custGeom>
              <a:avLst/>
              <a:gdLst/>
              <a:ahLst/>
              <a:cxnLst>
                <a:cxn ang="0">
                  <a:pos x="12" y="102"/>
                </a:cxn>
                <a:cxn ang="0">
                  <a:pos x="36" y="108"/>
                </a:cxn>
                <a:cxn ang="0">
                  <a:pos x="60" y="96"/>
                </a:cxn>
                <a:cxn ang="0">
                  <a:pos x="78" y="78"/>
                </a:cxn>
                <a:cxn ang="0">
                  <a:pos x="102" y="30"/>
                </a:cxn>
                <a:cxn ang="0">
                  <a:pos x="126" y="42"/>
                </a:cxn>
                <a:cxn ang="0">
                  <a:pos x="150" y="66"/>
                </a:cxn>
                <a:cxn ang="0">
                  <a:pos x="168" y="66"/>
                </a:cxn>
                <a:cxn ang="0">
                  <a:pos x="192" y="72"/>
                </a:cxn>
                <a:cxn ang="0">
                  <a:pos x="216" y="42"/>
                </a:cxn>
                <a:cxn ang="0">
                  <a:pos x="240" y="84"/>
                </a:cxn>
                <a:cxn ang="0">
                  <a:pos x="258" y="48"/>
                </a:cxn>
                <a:cxn ang="0">
                  <a:pos x="282" y="48"/>
                </a:cxn>
                <a:cxn ang="0">
                  <a:pos x="306" y="66"/>
                </a:cxn>
                <a:cxn ang="0">
                  <a:pos x="330" y="54"/>
                </a:cxn>
                <a:cxn ang="0">
                  <a:pos x="348" y="60"/>
                </a:cxn>
                <a:cxn ang="0">
                  <a:pos x="372" y="18"/>
                </a:cxn>
                <a:cxn ang="0">
                  <a:pos x="396" y="18"/>
                </a:cxn>
                <a:cxn ang="0">
                  <a:pos x="420" y="18"/>
                </a:cxn>
                <a:cxn ang="0">
                  <a:pos x="438" y="12"/>
                </a:cxn>
                <a:cxn ang="0">
                  <a:pos x="462" y="36"/>
                </a:cxn>
                <a:cxn ang="0">
                  <a:pos x="486" y="0"/>
                </a:cxn>
                <a:cxn ang="0">
                  <a:pos x="510" y="12"/>
                </a:cxn>
                <a:cxn ang="0">
                  <a:pos x="528" y="36"/>
                </a:cxn>
                <a:cxn ang="0">
                  <a:pos x="552" y="30"/>
                </a:cxn>
                <a:cxn ang="0">
                  <a:pos x="576" y="84"/>
                </a:cxn>
                <a:cxn ang="0">
                  <a:pos x="594" y="114"/>
                </a:cxn>
                <a:cxn ang="0">
                  <a:pos x="618" y="48"/>
                </a:cxn>
                <a:cxn ang="0">
                  <a:pos x="642" y="72"/>
                </a:cxn>
                <a:cxn ang="0">
                  <a:pos x="666" y="108"/>
                </a:cxn>
                <a:cxn ang="0">
                  <a:pos x="684" y="168"/>
                </a:cxn>
                <a:cxn ang="0">
                  <a:pos x="708" y="138"/>
                </a:cxn>
                <a:cxn ang="0">
                  <a:pos x="732" y="168"/>
                </a:cxn>
                <a:cxn ang="0">
                  <a:pos x="756" y="156"/>
                </a:cxn>
                <a:cxn ang="0">
                  <a:pos x="774" y="156"/>
                </a:cxn>
                <a:cxn ang="0">
                  <a:pos x="798" y="264"/>
                </a:cxn>
                <a:cxn ang="0">
                  <a:pos x="822" y="204"/>
                </a:cxn>
                <a:cxn ang="0">
                  <a:pos x="846" y="186"/>
                </a:cxn>
                <a:cxn ang="0">
                  <a:pos x="864" y="216"/>
                </a:cxn>
                <a:cxn ang="0">
                  <a:pos x="888" y="138"/>
                </a:cxn>
                <a:cxn ang="0">
                  <a:pos x="912" y="162"/>
                </a:cxn>
                <a:cxn ang="0">
                  <a:pos x="936" y="198"/>
                </a:cxn>
                <a:cxn ang="0">
                  <a:pos x="954" y="258"/>
                </a:cxn>
                <a:cxn ang="0">
                  <a:pos x="978" y="222"/>
                </a:cxn>
                <a:cxn ang="0">
                  <a:pos x="1002" y="228"/>
                </a:cxn>
                <a:cxn ang="0">
                  <a:pos x="1026" y="264"/>
                </a:cxn>
                <a:cxn ang="0">
                  <a:pos x="1044" y="216"/>
                </a:cxn>
                <a:cxn ang="0">
                  <a:pos x="1068" y="276"/>
                </a:cxn>
                <a:cxn ang="0">
                  <a:pos x="1092" y="234"/>
                </a:cxn>
                <a:cxn ang="0">
                  <a:pos x="1110" y="300"/>
                </a:cxn>
                <a:cxn ang="0">
                  <a:pos x="1134" y="318"/>
                </a:cxn>
                <a:cxn ang="0">
                  <a:pos x="1158" y="300"/>
                </a:cxn>
                <a:cxn ang="0">
                  <a:pos x="1182" y="276"/>
                </a:cxn>
                <a:cxn ang="0">
                  <a:pos x="1200" y="270"/>
                </a:cxn>
              </a:cxnLst>
              <a:rect l="0" t="0" r="r" b="b"/>
              <a:pathLst>
                <a:path w="1200" h="354">
                  <a:moveTo>
                    <a:pt x="0" y="120"/>
                  </a:moveTo>
                  <a:lnTo>
                    <a:pt x="12" y="102"/>
                  </a:lnTo>
                  <a:lnTo>
                    <a:pt x="24" y="102"/>
                  </a:lnTo>
                  <a:lnTo>
                    <a:pt x="36" y="108"/>
                  </a:lnTo>
                  <a:lnTo>
                    <a:pt x="48" y="96"/>
                  </a:lnTo>
                  <a:lnTo>
                    <a:pt x="60" y="96"/>
                  </a:lnTo>
                  <a:lnTo>
                    <a:pt x="72" y="78"/>
                  </a:lnTo>
                  <a:lnTo>
                    <a:pt x="78" y="78"/>
                  </a:lnTo>
                  <a:lnTo>
                    <a:pt x="90" y="66"/>
                  </a:lnTo>
                  <a:lnTo>
                    <a:pt x="102" y="30"/>
                  </a:lnTo>
                  <a:lnTo>
                    <a:pt x="114" y="60"/>
                  </a:lnTo>
                  <a:lnTo>
                    <a:pt x="126" y="42"/>
                  </a:lnTo>
                  <a:lnTo>
                    <a:pt x="138" y="54"/>
                  </a:lnTo>
                  <a:lnTo>
                    <a:pt x="150" y="66"/>
                  </a:lnTo>
                  <a:lnTo>
                    <a:pt x="162" y="72"/>
                  </a:lnTo>
                  <a:lnTo>
                    <a:pt x="168" y="66"/>
                  </a:lnTo>
                  <a:lnTo>
                    <a:pt x="180" y="54"/>
                  </a:lnTo>
                  <a:lnTo>
                    <a:pt x="192" y="72"/>
                  </a:lnTo>
                  <a:lnTo>
                    <a:pt x="204" y="42"/>
                  </a:lnTo>
                  <a:lnTo>
                    <a:pt x="216" y="42"/>
                  </a:lnTo>
                  <a:lnTo>
                    <a:pt x="228" y="78"/>
                  </a:lnTo>
                  <a:lnTo>
                    <a:pt x="240" y="84"/>
                  </a:lnTo>
                  <a:lnTo>
                    <a:pt x="246" y="60"/>
                  </a:lnTo>
                  <a:lnTo>
                    <a:pt x="258" y="48"/>
                  </a:lnTo>
                  <a:lnTo>
                    <a:pt x="270" y="72"/>
                  </a:lnTo>
                  <a:lnTo>
                    <a:pt x="282" y="48"/>
                  </a:lnTo>
                  <a:lnTo>
                    <a:pt x="294" y="18"/>
                  </a:lnTo>
                  <a:lnTo>
                    <a:pt x="306" y="66"/>
                  </a:lnTo>
                  <a:lnTo>
                    <a:pt x="318" y="72"/>
                  </a:lnTo>
                  <a:lnTo>
                    <a:pt x="330" y="54"/>
                  </a:lnTo>
                  <a:lnTo>
                    <a:pt x="336" y="36"/>
                  </a:lnTo>
                  <a:lnTo>
                    <a:pt x="348" y="60"/>
                  </a:lnTo>
                  <a:lnTo>
                    <a:pt x="360" y="36"/>
                  </a:lnTo>
                  <a:lnTo>
                    <a:pt x="372" y="18"/>
                  </a:lnTo>
                  <a:lnTo>
                    <a:pt x="384" y="36"/>
                  </a:lnTo>
                  <a:lnTo>
                    <a:pt x="396" y="18"/>
                  </a:lnTo>
                  <a:lnTo>
                    <a:pt x="408" y="18"/>
                  </a:lnTo>
                  <a:lnTo>
                    <a:pt x="420" y="18"/>
                  </a:lnTo>
                  <a:lnTo>
                    <a:pt x="426" y="24"/>
                  </a:lnTo>
                  <a:lnTo>
                    <a:pt x="438" y="12"/>
                  </a:lnTo>
                  <a:lnTo>
                    <a:pt x="450" y="6"/>
                  </a:lnTo>
                  <a:lnTo>
                    <a:pt x="462" y="36"/>
                  </a:lnTo>
                  <a:lnTo>
                    <a:pt x="474" y="12"/>
                  </a:lnTo>
                  <a:lnTo>
                    <a:pt x="486" y="0"/>
                  </a:lnTo>
                  <a:lnTo>
                    <a:pt x="498" y="24"/>
                  </a:lnTo>
                  <a:lnTo>
                    <a:pt x="510" y="12"/>
                  </a:lnTo>
                  <a:lnTo>
                    <a:pt x="516" y="24"/>
                  </a:lnTo>
                  <a:lnTo>
                    <a:pt x="528" y="36"/>
                  </a:lnTo>
                  <a:lnTo>
                    <a:pt x="540" y="42"/>
                  </a:lnTo>
                  <a:lnTo>
                    <a:pt x="552" y="30"/>
                  </a:lnTo>
                  <a:lnTo>
                    <a:pt x="564" y="24"/>
                  </a:lnTo>
                  <a:lnTo>
                    <a:pt x="576" y="84"/>
                  </a:lnTo>
                  <a:lnTo>
                    <a:pt x="588" y="126"/>
                  </a:lnTo>
                  <a:lnTo>
                    <a:pt x="594" y="114"/>
                  </a:lnTo>
                  <a:lnTo>
                    <a:pt x="606" y="84"/>
                  </a:lnTo>
                  <a:lnTo>
                    <a:pt x="618" y="48"/>
                  </a:lnTo>
                  <a:lnTo>
                    <a:pt x="630" y="60"/>
                  </a:lnTo>
                  <a:lnTo>
                    <a:pt x="642" y="72"/>
                  </a:lnTo>
                  <a:lnTo>
                    <a:pt x="654" y="132"/>
                  </a:lnTo>
                  <a:lnTo>
                    <a:pt x="666" y="108"/>
                  </a:lnTo>
                  <a:lnTo>
                    <a:pt x="678" y="96"/>
                  </a:lnTo>
                  <a:lnTo>
                    <a:pt x="684" y="168"/>
                  </a:lnTo>
                  <a:lnTo>
                    <a:pt x="696" y="138"/>
                  </a:lnTo>
                  <a:lnTo>
                    <a:pt x="708" y="138"/>
                  </a:lnTo>
                  <a:lnTo>
                    <a:pt x="720" y="168"/>
                  </a:lnTo>
                  <a:lnTo>
                    <a:pt x="732" y="168"/>
                  </a:lnTo>
                  <a:lnTo>
                    <a:pt x="744" y="162"/>
                  </a:lnTo>
                  <a:lnTo>
                    <a:pt x="756" y="156"/>
                  </a:lnTo>
                  <a:lnTo>
                    <a:pt x="768" y="150"/>
                  </a:lnTo>
                  <a:lnTo>
                    <a:pt x="774" y="156"/>
                  </a:lnTo>
                  <a:lnTo>
                    <a:pt x="786" y="150"/>
                  </a:lnTo>
                  <a:lnTo>
                    <a:pt x="798" y="264"/>
                  </a:lnTo>
                  <a:lnTo>
                    <a:pt x="810" y="210"/>
                  </a:lnTo>
                  <a:lnTo>
                    <a:pt x="822" y="204"/>
                  </a:lnTo>
                  <a:lnTo>
                    <a:pt x="834" y="246"/>
                  </a:lnTo>
                  <a:lnTo>
                    <a:pt x="846" y="186"/>
                  </a:lnTo>
                  <a:lnTo>
                    <a:pt x="852" y="186"/>
                  </a:lnTo>
                  <a:lnTo>
                    <a:pt x="864" y="216"/>
                  </a:lnTo>
                  <a:lnTo>
                    <a:pt x="876" y="168"/>
                  </a:lnTo>
                  <a:lnTo>
                    <a:pt x="888" y="138"/>
                  </a:lnTo>
                  <a:lnTo>
                    <a:pt x="900" y="132"/>
                  </a:lnTo>
                  <a:lnTo>
                    <a:pt x="912" y="162"/>
                  </a:lnTo>
                  <a:lnTo>
                    <a:pt x="924" y="246"/>
                  </a:lnTo>
                  <a:lnTo>
                    <a:pt x="936" y="198"/>
                  </a:lnTo>
                  <a:lnTo>
                    <a:pt x="942" y="204"/>
                  </a:lnTo>
                  <a:lnTo>
                    <a:pt x="954" y="258"/>
                  </a:lnTo>
                  <a:lnTo>
                    <a:pt x="966" y="204"/>
                  </a:lnTo>
                  <a:lnTo>
                    <a:pt x="978" y="222"/>
                  </a:lnTo>
                  <a:lnTo>
                    <a:pt x="990" y="270"/>
                  </a:lnTo>
                  <a:lnTo>
                    <a:pt x="1002" y="228"/>
                  </a:lnTo>
                  <a:lnTo>
                    <a:pt x="1014" y="222"/>
                  </a:lnTo>
                  <a:lnTo>
                    <a:pt x="1026" y="264"/>
                  </a:lnTo>
                  <a:lnTo>
                    <a:pt x="1032" y="240"/>
                  </a:lnTo>
                  <a:lnTo>
                    <a:pt x="1044" y="216"/>
                  </a:lnTo>
                  <a:lnTo>
                    <a:pt x="1056" y="210"/>
                  </a:lnTo>
                  <a:lnTo>
                    <a:pt x="1068" y="276"/>
                  </a:lnTo>
                  <a:lnTo>
                    <a:pt x="1080" y="210"/>
                  </a:lnTo>
                  <a:lnTo>
                    <a:pt x="1092" y="234"/>
                  </a:lnTo>
                  <a:lnTo>
                    <a:pt x="1104" y="288"/>
                  </a:lnTo>
                  <a:lnTo>
                    <a:pt x="1110" y="300"/>
                  </a:lnTo>
                  <a:lnTo>
                    <a:pt x="1122" y="300"/>
                  </a:lnTo>
                  <a:lnTo>
                    <a:pt x="1134" y="318"/>
                  </a:lnTo>
                  <a:lnTo>
                    <a:pt x="1146" y="354"/>
                  </a:lnTo>
                  <a:lnTo>
                    <a:pt x="1158" y="300"/>
                  </a:lnTo>
                  <a:lnTo>
                    <a:pt x="1170" y="270"/>
                  </a:lnTo>
                  <a:lnTo>
                    <a:pt x="1182" y="276"/>
                  </a:lnTo>
                  <a:lnTo>
                    <a:pt x="1194" y="324"/>
                  </a:lnTo>
                  <a:lnTo>
                    <a:pt x="1200" y="27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33" name="Freeform 109"/>
            <p:cNvSpPr>
              <a:spLocks/>
            </p:cNvSpPr>
            <p:nvPr/>
          </p:nvSpPr>
          <p:spPr bwMode="auto">
            <a:xfrm>
              <a:off x="1176337" y="2149475"/>
              <a:ext cx="2266950" cy="352425"/>
            </a:xfrm>
            <a:custGeom>
              <a:avLst/>
              <a:gdLst/>
              <a:ahLst/>
              <a:cxnLst>
                <a:cxn ang="0">
                  <a:pos x="24" y="186"/>
                </a:cxn>
                <a:cxn ang="0">
                  <a:pos x="60" y="198"/>
                </a:cxn>
                <a:cxn ang="0">
                  <a:pos x="90" y="210"/>
                </a:cxn>
                <a:cxn ang="0">
                  <a:pos x="126" y="180"/>
                </a:cxn>
                <a:cxn ang="0">
                  <a:pos x="162" y="192"/>
                </a:cxn>
                <a:cxn ang="0">
                  <a:pos x="192" y="180"/>
                </a:cxn>
                <a:cxn ang="0">
                  <a:pos x="228" y="192"/>
                </a:cxn>
                <a:cxn ang="0">
                  <a:pos x="258" y="204"/>
                </a:cxn>
                <a:cxn ang="0">
                  <a:pos x="294" y="186"/>
                </a:cxn>
                <a:cxn ang="0">
                  <a:pos x="330" y="222"/>
                </a:cxn>
                <a:cxn ang="0">
                  <a:pos x="360" y="216"/>
                </a:cxn>
                <a:cxn ang="0">
                  <a:pos x="396" y="174"/>
                </a:cxn>
                <a:cxn ang="0">
                  <a:pos x="426" y="162"/>
                </a:cxn>
                <a:cxn ang="0">
                  <a:pos x="462" y="120"/>
                </a:cxn>
                <a:cxn ang="0">
                  <a:pos x="498" y="156"/>
                </a:cxn>
                <a:cxn ang="0">
                  <a:pos x="528" y="126"/>
                </a:cxn>
                <a:cxn ang="0">
                  <a:pos x="564" y="114"/>
                </a:cxn>
                <a:cxn ang="0">
                  <a:pos x="594" y="102"/>
                </a:cxn>
                <a:cxn ang="0">
                  <a:pos x="630" y="114"/>
                </a:cxn>
                <a:cxn ang="0">
                  <a:pos x="666" y="84"/>
                </a:cxn>
                <a:cxn ang="0">
                  <a:pos x="696" y="90"/>
                </a:cxn>
                <a:cxn ang="0">
                  <a:pos x="732" y="96"/>
                </a:cxn>
                <a:cxn ang="0">
                  <a:pos x="768" y="72"/>
                </a:cxn>
                <a:cxn ang="0">
                  <a:pos x="798" y="66"/>
                </a:cxn>
                <a:cxn ang="0">
                  <a:pos x="834" y="60"/>
                </a:cxn>
                <a:cxn ang="0">
                  <a:pos x="864" y="72"/>
                </a:cxn>
                <a:cxn ang="0">
                  <a:pos x="900" y="108"/>
                </a:cxn>
                <a:cxn ang="0">
                  <a:pos x="936" y="102"/>
                </a:cxn>
                <a:cxn ang="0">
                  <a:pos x="966" y="108"/>
                </a:cxn>
                <a:cxn ang="0">
                  <a:pos x="1002" y="96"/>
                </a:cxn>
                <a:cxn ang="0">
                  <a:pos x="1032" y="72"/>
                </a:cxn>
                <a:cxn ang="0">
                  <a:pos x="1068" y="72"/>
                </a:cxn>
                <a:cxn ang="0">
                  <a:pos x="1104" y="78"/>
                </a:cxn>
                <a:cxn ang="0">
                  <a:pos x="1134" y="96"/>
                </a:cxn>
                <a:cxn ang="0">
                  <a:pos x="1170" y="108"/>
                </a:cxn>
                <a:cxn ang="0">
                  <a:pos x="1200" y="84"/>
                </a:cxn>
                <a:cxn ang="0">
                  <a:pos x="1236" y="90"/>
                </a:cxn>
                <a:cxn ang="0">
                  <a:pos x="1272" y="60"/>
                </a:cxn>
                <a:cxn ang="0">
                  <a:pos x="1302" y="42"/>
                </a:cxn>
                <a:cxn ang="0">
                  <a:pos x="1338" y="30"/>
                </a:cxn>
                <a:cxn ang="0">
                  <a:pos x="1374" y="42"/>
                </a:cxn>
                <a:cxn ang="0">
                  <a:pos x="1404" y="30"/>
                </a:cxn>
              </a:cxnLst>
              <a:rect l="0" t="0" r="r" b="b"/>
              <a:pathLst>
                <a:path w="1428" h="222">
                  <a:moveTo>
                    <a:pt x="0" y="186"/>
                  </a:moveTo>
                  <a:lnTo>
                    <a:pt x="12" y="186"/>
                  </a:lnTo>
                  <a:lnTo>
                    <a:pt x="24" y="186"/>
                  </a:lnTo>
                  <a:lnTo>
                    <a:pt x="36" y="192"/>
                  </a:lnTo>
                  <a:lnTo>
                    <a:pt x="48" y="192"/>
                  </a:lnTo>
                  <a:lnTo>
                    <a:pt x="60" y="198"/>
                  </a:lnTo>
                  <a:lnTo>
                    <a:pt x="72" y="198"/>
                  </a:lnTo>
                  <a:lnTo>
                    <a:pt x="78" y="204"/>
                  </a:lnTo>
                  <a:lnTo>
                    <a:pt x="90" y="210"/>
                  </a:lnTo>
                  <a:lnTo>
                    <a:pt x="102" y="192"/>
                  </a:lnTo>
                  <a:lnTo>
                    <a:pt x="114" y="186"/>
                  </a:lnTo>
                  <a:lnTo>
                    <a:pt x="126" y="180"/>
                  </a:lnTo>
                  <a:lnTo>
                    <a:pt x="138" y="192"/>
                  </a:lnTo>
                  <a:lnTo>
                    <a:pt x="150" y="192"/>
                  </a:lnTo>
                  <a:lnTo>
                    <a:pt x="162" y="192"/>
                  </a:lnTo>
                  <a:lnTo>
                    <a:pt x="168" y="186"/>
                  </a:lnTo>
                  <a:lnTo>
                    <a:pt x="180" y="186"/>
                  </a:lnTo>
                  <a:lnTo>
                    <a:pt x="192" y="180"/>
                  </a:lnTo>
                  <a:lnTo>
                    <a:pt x="204" y="192"/>
                  </a:lnTo>
                  <a:lnTo>
                    <a:pt x="216" y="180"/>
                  </a:lnTo>
                  <a:lnTo>
                    <a:pt x="228" y="192"/>
                  </a:lnTo>
                  <a:lnTo>
                    <a:pt x="240" y="192"/>
                  </a:lnTo>
                  <a:lnTo>
                    <a:pt x="252" y="186"/>
                  </a:lnTo>
                  <a:lnTo>
                    <a:pt x="258" y="204"/>
                  </a:lnTo>
                  <a:lnTo>
                    <a:pt x="270" y="192"/>
                  </a:lnTo>
                  <a:lnTo>
                    <a:pt x="282" y="186"/>
                  </a:lnTo>
                  <a:lnTo>
                    <a:pt x="294" y="186"/>
                  </a:lnTo>
                  <a:lnTo>
                    <a:pt x="306" y="222"/>
                  </a:lnTo>
                  <a:lnTo>
                    <a:pt x="318" y="222"/>
                  </a:lnTo>
                  <a:lnTo>
                    <a:pt x="330" y="222"/>
                  </a:lnTo>
                  <a:lnTo>
                    <a:pt x="336" y="210"/>
                  </a:lnTo>
                  <a:lnTo>
                    <a:pt x="348" y="210"/>
                  </a:lnTo>
                  <a:lnTo>
                    <a:pt x="360" y="216"/>
                  </a:lnTo>
                  <a:lnTo>
                    <a:pt x="372" y="204"/>
                  </a:lnTo>
                  <a:lnTo>
                    <a:pt x="384" y="180"/>
                  </a:lnTo>
                  <a:lnTo>
                    <a:pt x="396" y="174"/>
                  </a:lnTo>
                  <a:lnTo>
                    <a:pt x="408" y="180"/>
                  </a:lnTo>
                  <a:lnTo>
                    <a:pt x="420" y="162"/>
                  </a:lnTo>
                  <a:lnTo>
                    <a:pt x="426" y="162"/>
                  </a:lnTo>
                  <a:lnTo>
                    <a:pt x="438" y="138"/>
                  </a:lnTo>
                  <a:lnTo>
                    <a:pt x="450" y="132"/>
                  </a:lnTo>
                  <a:lnTo>
                    <a:pt x="462" y="120"/>
                  </a:lnTo>
                  <a:lnTo>
                    <a:pt x="474" y="114"/>
                  </a:lnTo>
                  <a:lnTo>
                    <a:pt x="486" y="126"/>
                  </a:lnTo>
                  <a:lnTo>
                    <a:pt x="498" y="156"/>
                  </a:lnTo>
                  <a:lnTo>
                    <a:pt x="510" y="156"/>
                  </a:lnTo>
                  <a:lnTo>
                    <a:pt x="516" y="132"/>
                  </a:lnTo>
                  <a:lnTo>
                    <a:pt x="528" y="126"/>
                  </a:lnTo>
                  <a:lnTo>
                    <a:pt x="540" y="126"/>
                  </a:lnTo>
                  <a:lnTo>
                    <a:pt x="552" y="120"/>
                  </a:lnTo>
                  <a:lnTo>
                    <a:pt x="564" y="114"/>
                  </a:lnTo>
                  <a:lnTo>
                    <a:pt x="576" y="126"/>
                  </a:lnTo>
                  <a:lnTo>
                    <a:pt x="588" y="120"/>
                  </a:lnTo>
                  <a:lnTo>
                    <a:pt x="594" y="102"/>
                  </a:lnTo>
                  <a:lnTo>
                    <a:pt x="606" y="96"/>
                  </a:lnTo>
                  <a:lnTo>
                    <a:pt x="618" y="102"/>
                  </a:lnTo>
                  <a:lnTo>
                    <a:pt x="630" y="114"/>
                  </a:lnTo>
                  <a:lnTo>
                    <a:pt x="642" y="108"/>
                  </a:lnTo>
                  <a:lnTo>
                    <a:pt x="654" y="108"/>
                  </a:lnTo>
                  <a:lnTo>
                    <a:pt x="666" y="84"/>
                  </a:lnTo>
                  <a:lnTo>
                    <a:pt x="678" y="84"/>
                  </a:lnTo>
                  <a:lnTo>
                    <a:pt x="684" y="78"/>
                  </a:lnTo>
                  <a:lnTo>
                    <a:pt x="696" y="90"/>
                  </a:lnTo>
                  <a:lnTo>
                    <a:pt x="708" y="90"/>
                  </a:lnTo>
                  <a:lnTo>
                    <a:pt x="720" y="108"/>
                  </a:lnTo>
                  <a:lnTo>
                    <a:pt x="732" y="96"/>
                  </a:lnTo>
                  <a:lnTo>
                    <a:pt x="744" y="84"/>
                  </a:lnTo>
                  <a:lnTo>
                    <a:pt x="756" y="72"/>
                  </a:lnTo>
                  <a:lnTo>
                    <a:pt x="768" y="72"/>
                  </a:lnTo>
                  <a:lnTo>
                    <a:pt x="774" y="48"/>
                  </a:lnTo>
                  <a:lnTo>
                    <a:pt x="786" y="60"/>
                  </a:lnTo>
                  <a:lnTo>
                    <a:pt x="798" y="66"/>
                  </a:lnTo>
                  <a:lnTo>
                    <a:pt x="810" y="66"/>
                  </a:lnTo>
                  <a:lnTo>
                    <a:pt x="822" y="72"/>
                  </a:lnTo>
                  <a:lnTo>
                    <a:pt x="834" y="60"/>
                  </a:lnTo>
                  <a:lnTo>
                    <a:pt x="846" y="84"/>
                  </a:lnTo>
                  <a:lnTo>
                    <a:pt x="852" y="90"/>
                  </a:lnTo>
                  <a:lnTo>
                    <a:pt x="864" y="72"/>
                  </a:lnTo>
                  <a:lnTo>
                    <a:pt x="876" y="96"/>
                  </a:lnTo>
                  <a:lnTo>
                    <a:pt x="888" y="108"/>
                  </a:lnTo>
                  <a:lnTo>
                    <a:pt x="900" y="108"/>
                  </a:lnTo>
                  <a:lnTo>
                    <a:pt x="912" y="108"/>
                  </a:lnTo>
                  <a:lnTo>
                    <a:pt x="924" y="108"/>
                  </a:lnTo>
                  <a:lnTo>
                    <a:pt x="936" y="102"/>
                  </a:lnTo>
                  <a:lnTo>
                    <a:pt x="942" y="102"/>
                  </a:lnTo>
                  <a:lnTo>
                    <a:pt x="954" y="120"/>
                  </a:lnTo>
                  <a:lnTo>
                    <a:pt x="966" y="108"/>
                  </a:lnTo>
                  <a:lnTo>
                    <a:pt x="978" y="102"/>
                  </a:lnTo>
                  <a:lnTo>
                    <a:pt x="990" y="78"/>
                  </a:lnTo>
                  <a:lnTo>
                    <a:pt x="1002" y="96"/>
                  </a:lnTo>
                  <a:lnTo>
                    <a:pt x="1014" y="96"/>
                  </a:lnTo>
                  <a:lnTo>
                    <a:pt x="1026" y="96"/>
                  </a:lnTo>
                  <a:lnTo>
                    <a:pt x="1032" y="72"/>
                  </a:lnTo>
                  <a:lnTo>
                    <a:pt x="1044" y="84"/>
                  </a:lnTo>
                  <a:lnTo>
                    <a:pt x="1056" y="78"/>
                  </a:lnTo>
                  <a:lnTo>
                    <a:pt x="1068" y="72"/>
                  </a:lnTo>
                  <a:lnTo>
                    <a:pt x="1080" y="66"/>
                  </a:lnTo>
                  <a:lnTo>
                    <a:pt x="1092" y="84"/>
                  </a:lnTo>
                  <a:lnTo>
                    <a:pt x="1104" y="78"/>
                  </a:lnTo>
                  <a:lnTo>
                    <a:pt x="1116" y="90"/>
                  </a:lnTo>
                  <a:lnTo>
                    <a:pt x="1122" y="84"/>
                  </a:lnTo>
                  <a:lnTo>
                    <a:pt x="1134" y="96"/>
                  </a:lnTo>
                  <a:lnTo>
                    <a:pt x="1146" y="84"/>
                  </a:lnTo>
                  <a:lnTo>
                    <a:pt x="1158" y="114"/>
                  </a:lnTo>
                  <a:lnTo>
                    <a:pt x="1170" y="108"/>
                  </a:lnTo>
                  <a:lnTo>
                    <a:pt x="1182" y="90"/>
                  </a:lnTo>
                  <a:lnTo>
                    <a:pt x="1194" y="96"/>
                  </a:lnTo>
                  <a:lnTo>
                    <a:pt x="1200" y="84"/>
                  </a:lnTo>
                  <a:lnTo>
                    <a:pt x="1212" y="72"/>
                  </a:lnTo>
                  <a:lnTo>
                    <a:pt x="1224" y="78"/>
                  </a:lnTo>
                  <a:lnTo>
                    <a:pt x="1236" y="90"/>
                  </a:lnTo>
                  <a:lnTo>
                    <a:pt x="1248" y="90"/>
                  </a:lnTo>
                  <a:lnTo>
                    <a:pt x="1260" y="66"/>
                  </a:lnTo>
                  <a:lnTo>
                    <a:pt x="1272" y="60"/>
                  </a:lnTo>
                  <a:lnTo>
                    <a:pt x="1284" y="72"/>
                  </a:lnTo>
                  <a:lnTo>
                    <a:pt x="1290" y="66"/>
                  </a:lnTo>
                  <a:lnTo>
                    <a:pt x="1302" y="42"/>
                  </a:lnTo>
                  <a:lnTo>
                    <a:pt x="1314" y="30"/>
                  </a:lnTo>
                  <a:lnTo>
                    <a:pt x="1326" y="42"/>
                  </a:lnTo>
                  <a:lnTo>
                    <a:pt x="1338" y="30"/>
                  </a:lnTo>
                  <a:lnTo>
                    <a:pt x="1350" y="48"/>
                  </a:lnTo>
                  <a:lnTo>
                    <a:pt x="1362" y="60"/>
                  </a:lnTo>
                  <a:lnTo>
                    <a:pt x="1374" y="42"/>
                  </a:lnTo>
                  <a:lnTo>
                    <a:pt x="1380" y="54"/>
                  </a:lnTo>
                  <a:lnTo>
                    <a:pt x="1392" y="60"/>
                  </a:lnTo>
                  <a:lnTo>
                    <a:pt x="1404" y="30"/>
                  </a:lnTo>
                  <a:lnTo>
                    <a:pt x="1416" y="0"/>
                  </a:lnTo>
                  <a:lnTo>
                    <a:pt x="1428" y="3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34" name="Freeform 110"/>
            <p:cNvSpPr>
              <a:spLocks/>
            </p:cNvSpPr>
            <p:nvPr/>
          </p:nvSpPr>
          <p:spPr bwMode="auto">
            <a:xfrm>
              <a:off x="3443287" y="2016125"/>
              <a:ext cx="2257425" cy="200025"/>
            </a:xfrm>
            <a:custGeom>
              <a:avLst/>
              <a:gdLst/>
              <a:ahLst/>
              <a:cxnLst>
                <a:cxn ang="0">
                  <a:pos x="24" y="114"/>
                </a:cxn>
                <a:cxn ang="0">
                  <a:pos x="54" y="108"/>
                </a:cxn>
                <a:cxn ang="0">
                  <a:pos x="90" y="108"/>
                </a:cxn>
                <a:cxn ang="0">
                  <a:pos x="120" y="84"/>
                </a:cxn>
                <a:cxn ang="0">
                  <a:pos x="156" y="60"/>
                </a:cxn>
                <a:cxn ang="0">
                  <a:pos x="192" y="102"/>
                </a:cxn>
                <a:cxn ang="0">
                  <a:pos x="222" y="78"/>
                </a:cxn>
                <a:cxn ang="0">
                  <a:pos x="258" y="66"/>
                </a:cxn>
                <a:cxn ang="0">
                  <a:pos x="288" y="48"/>
                </a:cxn>
                <a:cxn ang="0">
                  <a:pos x="324" y="54"/>
                </a:cxn>
                <a:cxn ang="0">
                  <a:pos x="360" y="12"/>
                </a:cxn>
                <a:cxn ang="0">
                  <a:pos x="390" y="24"/>
                </a:cxn>
                <a:cxn ang="0">
                  <a:pos x="426" y="48"/>
                </a:cxn>
                <a:cxn ang="0">
                  <a:pos x="462" y="24"/>
                </a:cxn>
                <a:cxn ang="0">
                  <a:pos x="492" y="24"/>
                </a:cxn>
                <a:cxn ang="0">
                  <a:pos x="528" y="30"/>
                </a:cxn>
                <a:cxn ang="0">
                  <a:pos x="558" y="66"/>
                </a:cxn>
                <a:cxn ang="0">
                  <a:pos x="594" y="54"/>
                </a:cxn>
                <a:cxn ang="0">
                  <a:pos x="630" y="48"/>
                </a:cxn>
                <a:cxn ang="0">
                  <a:pos x="660" y="42"/>
                </a:cxn>
                <a:cxn ang="0">
                  <a:pos x="696" y="30"/>
                </a:cxn>
                <a:cxn ang="0">
                  <a:pos x="726" y="30"/>
                </a:cxn>
                <a:cxn ang="0">
                  <a:pos x="762" y="30"/>
                </a:cxn>
                <a:cxn ang="0">
                  <a:pos x="798" y="42"/>
                </a:cxn>
                <a:cxn ang="0">
                  <a:pos x="828" y="48"/>
                </a:cxn>
                <a:cxn ang="0">
                  <a:pos x="864" y="36"/>
                </a:cxn>
                <a:cxn ang="0">
                  <a:pos x="894" y="48"/>
                </a:cxn>
                <a:cxn ang="0">
                  <a:pos x="930" y="48"/>
                </a:cxn>
                <a:cxn ang="0">
                  <a:pos x="966" y="36"/>
                </a:cxn>
                <a:cxn ang="0">
                  <a:pos x="996" y="54"/>
                </a:cxn>
                <a:cxn ang="0">
                  <a:pos x="1032" y="66"/>
                </a:cxn>
                <a:cxn ang="0">
                  <a:pos x="1068" y="18"/>
                </a:cxn>
                <a:cxn ang="0">
                  <a:pos x="1098" y="36"/>
                </a:cxn>
                <a:cxn ang="0">
                  <a:pos x="1134" y="42"/>
                </a:cxn>
                <a:cxn ang="0">
                  <a:pos x="1164" y="66"/>
                </a:cxn>
                <a:cxn ang="0">
                  <a:pos x="1200" y="60"/>
                </a:cxn>
                <a:cxn ang="0">
                  <a:pos x="1236" y="30"/>
                </a:cxn>
                <a:cxn ang="0">
                  <a:pos x="1266" y="24"/>
                </a:cxn>
                <a:cxn ang="0">
                  <a:pos x="1302" y="12"/>
                </a:cxn>
                <a:cxn ang="0">
                  <a:pos x="1332" y="18"/>
                </a:cxn>
                <a:cxn ang="0">
                  <a:pos x="1368" y="18"/>
                </a:cxn>
                <a:cxn ang="0">
                  <a:pos x="1404" y="12"/>
                </a:cxn>
              </a:cxnLst>
              <a:rect l="0" t="0" r="r" b="b"/>
              <a:pathLst>
                <a:path w="1422" h="126">
                  <a:moveTo>
                    <a:pt x="0" y="114"/>
                  </a:moveTo>
                  <a:lnTo>
                    <a:pt x="12" y="114"/>
                  </a:lnTo>
                  <a:lnTo>
                    <a:pt x="24" y="114"/>
                  </a:lnTo>
                  <a:lnTo>
                    <a:pt x="30" y="114"/>
                  </a:lnTo>
                  <a:lnTo>
                    <a:pt x="42" y="126"/>
                  </a:lnTo>
                  <a:lnTo>
                    <a:pt x="54" y="108"/>
                  </a:lnTo>
                  <a:lnTo>
                    <a:pt x="66" y="90"/>
                  </a:lnTo>
                  <a:lnTo>
                    <a:pt x="78" y="84"/>
                  </a:lnTo>
                  <a:lnTo>
                    <a:pt x="90" y="108"/>
                  </a:lnTo>
                  <a:lnTo>
                    <a:pt x="102" y="66"/>
                  </a:lnTo>
                  <a:lnTo>
                    <a:pt x="114" y="90"/>
                  </a:lnTo>
                  <a:lnTo>
                    <a:pt x="120" y="84"/>
                  </a:lnTo>
                  <a:lnTo>
                    <a:pt x="132" y="84"/>
                  </a:lnTo>
                  <a:lnTo>
                    <a:pt x="144" y="84"/>
                  </a:lnTo>
                  <a:lnTo>
                    <a:pt x="156" y="60"/>
                  </a:lnTo>
                  <a:lnTo>
                    <a:pt x="168" y="78"/>
                  </a:lnTo>
                  <a:lnTo>
                    <a:pt x="180" y="72"/>
                  </a:lnTo>
                  <a:lnTo>
                    <a:pt x="192" y="102"/>
                  </a:lnTo>
                  <a:lnTo>
                    <a:pt x="204" y="90"/>
                  </a:lnTo>
                  <a:lnTo>
                    <a:pt x="210" y="90"/>
                  </a:lnTo>
                  <a:lnTo>
                    <a:pt x="222" y="78"/>
                  </a:lnTo>
                  <a:lnTo>
                    <a:pt x="234" y="66"/>
                  </a:lnTo>
                  <a:lnTo>
                    <a:pt x="246" y="54"/>
                  </a:lnTo>
                  <a:lnTo>
                    <a:pt x="258" y="66"/>
                  </a:lnTo>
                  <a:lnTo>
                    <a:pt x="270" y="48"/>
                  </a:lnTo>
                  <a:lnTo>
                    <a:pt x="282" y="54"/>
                  </a:lnTo>
                  <a:lnTo>
                    <a:pt x="288" y="48"/>
                  </a:lnTo>
                  <a:lnTo>
                    <a:pt x="300" y="54"/>
                  </a:lnTo>
                  <a:lnTo>
                    <a:pt x="312" y="36"/>
                  </a:lnTo>
                  <a:lnTo>
                    <a:pt x="324" y="54"/>
                  </a:lnTo>
                  <a:lnTo>
                    <a:pt x="336" y="36"/>
                  </a:lnTo>
                  <a:lnTo>
                    <a:pt x="348" y="30"/>
                  </a:lnTo>
                  <a:lnTo>
                    <a:pt x="360" y="12"/>
                  </a:lnTo>
                  <a:lnTo>
                    <a:pt x="372" y="30"/>
                  </a:lnTo>
                  <a:lnTo>
                    <a:pt x="378" y="54"/>
                  </a:lnTo>
                  <a:lnTo>
                    <a:pt x="390" y="24"/>
                  </a:lnTo>
                  <a:lnTo>
                    <a:pt x="402" y="42"/>
                  </a:lnTo>
                  <a:lnTo>
                    <a:pt x="414" y="48"/>
                  </a:lnTo>
                  <a:lnTo>
                    <a:pt x="426" y="48"/>
                  </a:lnTo>
                  <a:lnTo>
                    <a:pt x="438" y="24"/>
                  </a:lnTo>
                  <a:lnTo>
                    <a:pt x="450" y="30"/>
                  </a:lnTo>
                  <a:lnTo>
                    <a:pt x="462" y="24"/>
                  </a:lnTo>
                  <a:lnTo>
                    <a:pt x="468" y="18"/>
                  </a:lnTo>
                  <a:lnTo>
                    <a:pt x="480" y="6"/>
                  </a:lnTo>
                  <a:lnTo>
                    <a:pt x="492" y="24"/>
                  </a:lnTo>
                  <a:lnTo>
                    <a:pt x="504" y="18"/>
                  </a:lnTo>
                  <a:lnTo>
                    <a:pt x="516" y="36"/>
                  </a:lnTo>
                  <a:lnTo>
                    <a:pt x="528" y="30"/>
                  </a:lnTo>
                  <a:lnTo>
                    <a:pt x="540" y="48"/>
                  </a:lnTo>
                  <a:lnTo>
                    <a:pt x="546" y="30"/>
                  </a:lnTo>
                  <a:lnTo>
                    <a:pt x="558" y="66"/>
                  </a:lnTo>
                  <a:lnTo>
                    <a:pt x="570" y="42"/>
                  </a:lnTo>
                  <a:lnTo>
                    <a:pt x="582" y="66"/>
                  </a:lnTo>
                  <a:lnTo>
                    <a:pt x="594" y="54"/>
                  </a:lnTo>
                  <a:lnTo>
                    <a:pt x="606" y="66"/>
                  </a:lnTo>
                  <a:lnTo>
                    <a:pt x="618" y="66"/>
                  </a:lnTo>
                  <a:lnTo>
                    <a:pt x="630" y="48"/>
                  </a:lnTo>
                  <a:lnTo>
                    <a:pt x="636" y="42"/>
                  </a:lnTo>
                  <a:lnTo>
                    <a:pt x="648" y="30"/>
                  </a:lnTo>
                  <a:lnTo>
                    <a:pt x="660" y="42"/>
                  </a:lnTo>
                  <a:lnTo>
                    <a:pt x="672" y="36"/>
                  </a:lnTo>
                  <a:lnTo>
                    <a:pt x="684" y="36"/>
                  </a:lnTo>
                  <a:lnTo>
                    <a:pt x="696" y="30"/>
                  </a:lnTo>
                  <a:lnTo>
                    <a:pt x="708" y="18"/>
                  </a:lnTo>
                  <a:lnTo>
                    <a:pt x="720" y="12"/>
                  </a:lnTo>
                  <a:lnTo>
                    <a:pt x="726" y="30"/>
                  </a:lnTo>
                  <a:lnTo>
                    <a:pt x="738" y="36"/>
                  </a:lnTo>
                  <a:lnTo>
                    <a:pt x="750" y="48"/>
                  </a:lnTo>
                  <a:lnTo>
                    <a:pt x="762" y="30"/>
                  </a:lnTo>
                  <a:lnTo>
                    <a:pt x="774" y="78"/>
                  </a:lnTo>
                  <a:lnTo>
                    <a:pt x="786" y="54"/>
                  </a:lnTo>
                  <a:lnTo>
                    <a:pt x="798" y="42"/>
                  </a:lnTo>
                  <a:lnTo>
                    <a:pt x="810" y="42"/>
                  </a:lnTo>
                  <a:lnTo>
                    <a:pt x="816" y="48"/>
                  </a:lnTo>
                  <a:lnTo>
                    <a:pt x="828" y="48"/>
                  </a:lnTo>
                  <a:lnTo>
                    <a:pt x="840" y="12"/>
                  </a:lnTo>
                  <a:lnTo>
                    <a:pt x="852" y="42"/>
                  </a:lnTo>
                  <a:lnTo>
                    <a:pt x="864" y="36"/>
                  </a:lnTo>
                  <a:lnTo>
                    <a:pt x="876" y="48"/>
                  </a:lnTo>
                  <a:lnTo>
                    <a:pt x="888" y="30"/>
                  </a:lnTo>
                  <a:lnTo>
                    <a:pt x="894" y="48"/>
                  </a:lnTo>
                  <a:lnTo>
                    <a:pt x="906" y="18"/>
                  </a:lnTo>
                  <a:lnTo>
                    <a:pt x="918" y="36"/>
                  </a:lnTo>
                  <a:lnTo>
                    <a:pt x="930" y="48"/>
                  </a:lnTo>
                  <a:lnTo>
                    <a:pt x="942" y="24"/>
                  </a:lnTo>
                  <a:lnTo>
                    <a:pt x="954" y="48"/>
                  </a:lnTo>
                  <a:lnTo>
                    <a:pt x="966" y="36"/>
                  </a:lnTo>
                  <a:lnTo>
                    <a:pt x="978" y="66"/>
                  </a:lnTo>
                  <a:lnTo>
                    <a:pt x="984" y="36"/>
                  </a:lnTo>
                  <a:lnTo>
                    <a:pt x="996" y="54"/>
                  </a:lnTo>
                  <a:lnTo>
                    <a:pt x="1008" y="36"/>
                  </a:lnTo>
                  <a:lnTo>
                    <a:pt x="1020" y="42"/>
                  </a:lnTo>
                  <a:lnTo>
                    <a:pt x="1032" y="66"/>
                  </a:lnTo>
                  <a:lnTo>
                    <a:pt x="1044" y="60"/>
                  </a:lnTo>
                  <a:lnTo>
                    <a:pt x="1056" y="30"/>
                  </a:lnTo>
                  <a:lnTo>
                    <a:pt x="1068" y="18"/>
                  </a:lnTo>
                  <a:lnTo>
                    <a:pt x="1074" y="48"/>
                  </a:lnTo>
                  <a:lnTo>
                    <a:pt x="1086" y="48"/>
                  </a:lnTo>
                  <a:lnTo>
                    <a:pt x="1098" y="36"/>
                  </a:lnTo>
                  <a:lnTo>
                    <a:pt x="1110" y="36"/>
                  </a:lnTo>
                  <a:lnTo>
                    <a:pt x="1122" y="48"/>
                  </a:lnTo>
                  <a:lnTo>
                    <a:pt x="1134" y="42"/>
                  </a:lnTo>
                  <a:lnTo>
                    <a:pt x="1146" y="42"/>
                  </a:lnTo>
                  <a:lnTo>
                    <a:pt x="1152" y="66"/>
                  </a:lnTo>
                  <a:lnTo>
                    <a:pt x="1164" y="66"/>
                  </a:lnTo>
                  <a:lnTo>
                    <a:pt x="1176" y="72"/>
                  </a:lnTo>
                  <a:lnTo>
                    <a:pt x="1188" y="60"/>
                  </a:lnTo>
                  <a:lnTo>
                    <a:pt x="1200" y="60"/>
                  </a:lnTo>
                  <a:lnTo>
                    <a:pt x="1212" y="54"/>
                  </a:lnTo>
                  <a:lnTo>
                    <a:pt x="1224" y="48"/>
                  </a:lnTo>
                  <a:lnTo>
                    <a:pt x="1236" y="30"/>
                  </a:lnTo>
                  <a:lnTo>
                    <a:pt x="1242" y="30"/>
                  </a:lnTo>
                  <a:lnTo>
                    <a:pt x="1254" y="24"/>
                  </a:lnTo>
                  <a:lnTo>
                    <a:pt x="1266" y="24"/>
                  </a:lnTo>
                  <a:lnTo>
                    <a:pt x="1278" y="12"/>
                  </a:lnTo>
                  <a:lnTo>
                    <a:pt x="1290" y="24"/>
                  </a:lnTo>
                  <a:lnTo>
                    <a:pt x="1302" y="12"/>
                  </a:lnTo>
                  <a:lnTo>
                    <a:pt x="1314" y="18"/>
                  </a:lnTo>
                  <a:lnTo>
                    <a:pt x="1326" y="12"/>
                  </a:lnTo>
                  <a:lnTo>
                    <a:pt x="1332" y="18"/>
                  </a:lnTo>
                  <a:lnTo>
                    <a:pt x="1344" y="0"/>
                  </a:lnTo>
                  <a:lnTo>
                    <a:pt x="1356" y="24"/>
                  </a:lnTo>
                  <a:lnTo>
                    <a:pt x="1368" y="18"/>
                  </a:lnTo>
                  <a:lnTo>
                    <a:pt x="1380" y="12"/>
                  </a:lnTo>
                  <a:lnTo>
                    <a:pt x="1392" y="18"/>
                  </a:lnTo>
                  <a:lnTo>
                    <a:pt x="1404" y="12"/>
                  </a:lnTo>
                  <a:lnTo>
                    <a:pt x="1410" y="6"/>
                  </a:lnTo>
                  <a:lnTo>
                    <a:pt x="1422" y="1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35" name="Freeform 111"/>
            <p:cNvSpPr>
              <a:spLocks/>
            </p:cNvSpPr>
            <p:nvPr/>
          </p:nvSpPr>
          <p:spPr bwMode="auto">
            <a:xfrm>
              <a:off x="5700713" y="1768475"/>
              <a:ext cx="1895475" cy="266700"/>
            </a:xfrm>
            <a:custGeom>
              <a:avLst/>
              <a:gdLst/>
              <a:ahLst/>
              <a:cxnLst>
                <a:cxn ang="0">
                  <a:pos x="12" y="150"/>
                </a:cxn>
                <a:cxn ang="0">
                  <a:pos x="36" y="150"/>
                </a:cxn>
                <a:cxn ang="0">
                  <a:pos x="60" y="144"/>
                </a:cxn>
                <a:cxn ang="0">
                  <a:pos x="78" y="138"/>
                </a:cxn>
                <a:cxn ang="0">
                  <a:pos x="102" y="120"/>
                </a:cxn>
                <a:cxn ang="0">
                  <a:pos x="126" y="96"/>
                </a:cxn>
                <a:cxn ang="0">
                  <a:pos x="150" y="114"/>
                </a:cxn>
                <a:cxn ang="0">
                  <a:pos x="168" y="96"/>
                </a:cxn>
                <a:cxn ang="0">
                  <a:pos x="192" y="96"/>
                </a:cxn>
                <a:cxn ang="0">
                  <a:pos x="216" y="90"/>
                </a:cxn>
                <a:cxn ang="0">
                  <a:pos x="240" y="108"/>
                </a:cxn>
                <a:cxn ang="0">
                  <a:pos x="258" y="78"/>
                </a:cxn>
                <a:cxn ang="0">
                  <a:pos x="282" y="90"/>
                </a:cxn>
                <a:cxn ang="0">
                  <a:pos x="306" y="72"/>
                </a:cxn>
                <a:cxn ang="0">
                  <a:pos x="330" y="72"/>
                </a:cxn>
                <a:cxn ang="0">
                  <a:pos x="348" y="54"/>
                </a:cxn>
                <a:cxn ang="0">
                  <a:pos x="372" y="84"/>
                </a:cxn>
                <a:cxn ang="0">
                  <a:pos x="396" y="78"/>
                </a:cxn>
                <a:cxn ang="0">
                  <a:pos x="420" y="60"/>
                </a:cxn>
                <a:cxn ang="0">
                  <a:pos x="438" y="48"/>
                </a:cxn>
                <a:cxn ang="0">
                  <a:pos x="462" y="60"/>
                </a:cxn>
                <a:cxn ang="0">
                  <a:pos x="486" y="30"/>
                </a:cxn>
                <a:cxn ang="0">
                  <a:pos x="510" y="30"/>
                </a:cxn>
                <a:cxn ang="0">
                  <a:pos x="528" y="24"/>
                </a:cxn>
                <a:cxn ang="0">
                  <a:pos x="552" y="30"/>
                </a:cxn>
                <a:cxn ang="0">
                  <a:pos x="576" y="18"/>
                </a:cxn>
                <a:cxn ang="0">
                  <a:pos x="594" y="48"/>
                </a:cxn>
                <a:cxn ang="0">
                  <a:pos x="618" y="54"/>
                </a:cxn>
                <a:cxn ang="0">
                  <a:pos x="642" y="36"/>
                </a:cxn>
                <a:cxn ang="0">
                  <a:pos x="666" y="30"/>
                </a:cxn>
                <a:cxn ang="0">
                  <a:pos x="684" y="66"/>
                </a:cxn>
                <a:cxn ang="0">
                  <a:pos x="708" y="18"/>
                </a:cxn>
                <a:cxn ang="0">
                  <a:pos x="732" y="48"/>
                </a:cxn>
                <a:cxn ang="0">
                  <a:pos x="756" y="42"/>
                </a:cxn>
                <a:cxn ang="0">
                  <a:pos x="774" y="42"/>
                </a:cxn>
                <a:cxn ang="0">
                  <a:pos x="798" y="30"/>
                </a:cxn>
                <a:cxn ang="0">
                  <a:pos x="822" y="60"/>
                </a:cxn>
                <a:cxn ang="0">
                  <a:pos x="846" y="66"/>
                </a:cxn>
                <a:cxn ang="0">
                  <a:pos x="864" y="84"/>
                </a:cxn>
                <a:cxn ang="0">
                  <a:pos x="888" y="60"/>
                </a:cxn>
                <a:cxn ang="0">
                  <a:pos x="912" y="42"/>
                </a:cxn>
                <a:cxn ang="0">
                  <a:pos x="936" y="66"/>
                </a:cxn>
                <a:cxn ang="0">
                  <a:pos x="954" y="18"/>
                </a:cxn>
                <a:cxn ang="0">
                  <a:pos x="978" y="48"/>
                </a:cxn>
                <a:cxn ang="0">
                  <a:pos x="1002" y="36"/>
                </a:cxn>
                <a:cxn ang="0">
                  <a:pos x="1026" y="36"/>
                </a:cxn>
                <a:cxn ang="0">
                  <a:pos x="1044" y="72"/>
                </a:cxn>
                <a:cxn ang="0">
                  <a:pos x="1068" y="36"/>
                </a:cxn>
                <a:cxn ang="0">
                  <a:pos x="1092" y="84"/>
                </a:cxn>
                <a:cxn ang="0">
                  <a:pos x="1110" y="84"/>
                </a:cxn>
                <a:cxn ang="0">
                  <a:pos x="1134" y="84"/>
                </a:cxn>
                <a:cxn ang="0">
                  <a:pos x="1158" y="30"/>
                </a:cxn>
                <a:cxn ang="0">
                  <a:pos x="1182" y="78"/>
                </a:cxn>
              </a:cxnLst>
              <a:rect l="0" t="0" r="r" b="b"/>
              <a:pathLst>
                <a:path w="1194" h="168">
                  <a:moveTo>
                    <a:pt x="0" y="168"/>
                  </a:moveTo>
                  <a:lnTo>
                    <a:pt x="12" y="150"/>
                  </a:lnTo>
                  <a:lnTo>
                    <a:pt x="24" y="144"/>
                  </a:lnTo>
                  <a:lnTo>
                    <a:pt x="36" y="150"/>
                  </a:lnTo>
                  <a:lnTo>
                    <a:pt x="48" y="144"/>
                  </a:lnTo>
                  <a:lnTo>
                    <a:pt x="60" y="144"/>
                  </a:lnTo>
                  <a:lnTo>
                    <a:pt x="72" y="150"/>
                  </a:lnTo>
                  <a:lnTo>
                    <a:pt x="78" y="138"/>
                  </a:lnTo>
                  <a:lnTo>
                    <a:pt x="90" y="156"/>
                  </a:lnTo>
                  <a:lnTo>
                    <a:pt x="102" y="120"/>
                  </a:lnTo>
                  <a:lnTo>
                    <a:pt x="114" y="144"/>
                  </a:lnTo>
                  <a:lnTo>
                    <a:pt x="126" y="96"/>
                  </a:lnTo>
                  <a:lnTo>
                    <a:pt x="138" y="108"/>
                  </a:lnTo>
                  <a:lnTo>
                    <a:pt x="150" y="114"/>
                  </a:lnTo>
                  <a:lnTo>
                    <a:pt x="162" y="120"/>
                  </a:lnTo>
                  <a:lnTo>
                    <a:pt x="168" y="96"/>
                  </a:lnTo>
                  <a:lnTo>
                    <a:pt x="180" y="102"/>
                  </a:lnTo>
                  <a:lnTo>
                    <a:pt x="192" y="96"/>
                  </a:lnTo>
                  <a:lnTo>
                    <a:pt x="204" y="90"/>
                  </a:lnTo>
                  <a:lnTo>
                    <a:pt x="216" y="90"/>
                  </a:lnTo>
                  <a:lnTo>
                    <a:pt x="228" y="66"/>
                  </a:lnTo>
                  <a:lnTo>
                    <a:pt x="240" y="108"/>
                  </a:lnTo>
                  <a:lnTo>
                    <a:pt x="246" y="96"/>
                  </a:lnTo>
                  <a:lnTo>
                    <a:pt x="258" y="78"/>
                  </a:lnTo>
                  <a:lnTo>
                    <a:pt x="270" y="96"/>
                  </a:lnTo>
                  <a:lnTo>
                    <a:pt x="282" y="90"/>
                  </a:lnTo>
                  <a:lnTo>
                    <a:pt x="294" y="84"/>
                  </a:lnTo>
                  <a:lnTo>
                    <a:pt x="306" y="72"/>
                  </a:lnTo>
                  <a:lnTo>
                    <a:pt x="318" y="66"/>
                  </a:lnTo>
                  <a:lnTo>
                    <a:pt x="330" y="72"/>
                  </a:lnTo>
                  <a:lnTo>
                    <a:pt x="336" y="78"/>
                  </a:lnTo>
                  <a:lnTo>
                    <a:pt x="348" y="54"/>
                  </a:lnTo>
                  <a:lnTo>
                    <a:pt x="360" y="66"/>
                  </a:lnTo>
                  <a:lnTo>
                    <a:pt x="372" y="84"/>
                  </a:lnTo>
                  <a:lnTo>
                    <a:pt x="384" y="72"/>
                  </a:lnTo>
                  <a:lnTo>
                    <a:pt x="396" y="78"/>
                  </a:lnTo>
                  <a:lnTo>
                    <a:pt x="408" y="66"/>
                  </a:lnTo>
                  <a:lnTo>
                    <a:pt x="420" y="60"/>
                  </a:lnTo>
                  <a:lnTo>
                    <a:pt x="426" y="78"/>
                  </a:lnTo>
                  <a:lnTo>
                    <a:pt x="438" y="48"/>
                  </a:lnTo>
                  <a:lnTo>
                    <a:pt x="450" y="66"/>
                  </a:lnTo>
                  <a:lnTo>
                    <a:pt x="462" y="60"/>
                  </a:lnTo>
                  <a:lnTo>
                    <a:pt x="474" y="48"/>
                  </a:lnTo>
                  <a:lnTo>
                    <a:pt x="486" y="30"/>
                  </a:lnTo>
                  <a:lnTo>
                    <a:pt x="498" y="0"/>
                  </a:lnTo>
                  <a:lnTo>
                    <a:pt x="510" y="30"/>
                  </a:lnTo>
                  <a:lnTo>
                    <a:pt x="516" y="42"/>
                  </a:lnTo>
                  <a:lnTo>
                    <a:pt x="528" y="24"/>
                  </a:lnTo>
                  <a:lnTo>
                    <a:pt x="540" y="30"/>
                  </a:lnTo>
                  <a:lnTo>
                    <a:pt x="552" y="30"/>
                  </a:lnTo>
                  <a:lnTo>
                    <a:pt x="564" y="36"/>
                  </a:lnTo>
                  <a:lnTo>
                    <a:pt x="576" y="18"/>
                  </a:lnTo>
                  <a:lnTo>
                    <a:pt x="588" y="24"/>
                  </a:lnTo>
                  <a:lnTo>
                    <a:pt x="594" y="48"/>
                  </a:lnTo>
                  <a:lnTo>
                    <a:pt x="606" y="42"/>
                  </a:lnTo>
                  <a:lnTo>
                    <a:pt x="618" y="54"/>
                  </a:lnTo>
                  <a:lnTo>
                    <a:pt x="630" y="36"/>
                  </a:lnTo>
                  <a:lnTo>
                    <a:pt x="642" y="36"/>
                  </a:lnTo>
                  <a:lnTo>
                    <a:pt x="654" y="48"/>
                  </a:lnTo>
                  <a:lnTo>
                    <a:pt x="666" y="30"/>
                  </a:lnTo>
                  <a:lnTo>
                    <a:pt x="678" y="54"/>
                  </a:lnTo>
                  <a:lnTo>
                    <a:pt x="684" y="66"/>
                  </a:lnTo>
                  <a:lnTo>
                    <a:pt x="696" y="30"/>
                  </a:lnTo>
                  <a:lnTo>
                    <a:pt x="708" y="18"/>
                  </a:lnTo>
                  <a:lnTo>
                    <a:pt x="720" y="54"/>
                  </a:lnTo>
                  <a:lnTo>
                    <a:pt x="732" y="48"/>
                  </a:lnTo>
                  <a:lnTo>
                    <a:pt x="744" y="66"/>
                  </a:lnTo>
                  <a:lnTo>
                    <a:pt x="756" y="42"/>
                  </a:lnTo>
                  <a:lnTo>
                    <a:pt x="768" y="60"/>
                  </a:lnTo>
                  <a:lnTo>
                    <a:pt x="774" y="42"/>
                  </a:lnTo>
                  <a:lnTo>
                    <a:pt x="786" y="30"/>
                  </a:lnTo>
                  <a:lnTo>
                    <a:pt x="798" y="30"/>
                  </a:lnTo>
                  <a:lnTo>
                    <a:pt x="810" y="60"/>
                  </a:lnTo>
                  <a:lnTo>
                    <a:pt x="822" y="60"/>
                  </a:lnTo>
                  <a:lnTo>
                    <a:pt x="834" y="48"/>
                  </a:lnTo>
                  <a:lnTo>
                    <a:pt x="846" y="66"/>
                  </a:lnTo>
                  <a:lnTo>
                    <a:pt x="852" y="60"/>
                  </a:lnTo>
                  <a:lnTo>
                    <a:pt x="864" y="84"/>
                  </a:lnTo>
                  <a:lnTo>
                    <a:pt x="876" y="54"/>
                  </a:lnTo>
                  <a:lnTo>
                    <a:pt x="888" y="60"/>
                  </a:lnTo>
                  <a:lnTo>
                    <a:pt x="900" y="36"/>
                  </a:lnTo>
                  <a:lnTo>
                    <a:pt x="912" y="42"/>
                  </a:lnTo>
                  <a:lnTo>
                    <a:pt x="924" y="66"/>
                  </a:lnTo>
                  <a:lnTo>
                    <a:pt x="936" y="66"/>
                  </a:lnTo>
                  <a:lnTo>
                    <a:pt x="942" y="66"/>
                  </a:lnTo>
                  <a:lnTo>
                    <a:pt x="954" y="18"/>
                  </a:lnTo>
                  <a:lnTo>
                    <a:pt x="966" y="42"/>
                  </a:lnTo>
                  <a:lnTo>
                    <a:pt x="978" y="48"/>
                  </a:lnTo>
                  <a:lnTo>
                    <a:pt x="990" y="30"/>
                  </a:lnTo>
                  <a:lnTo>
                    <a:pt x="1002" y="36"/>
                  </a:lnTo>
                  <a:lnTo>
                    <a:pt x="1014" y="36"/>
                  </a:lnTo>
                  <a:lnTo>
                    <a:pt x="1026" y="36"/>
                  </a:lnTo>
                  <a:lnTo>
                    <a:pt x="1032" y="30"/>
                  </a:lnTo>
                  <a:lnTo>
                    <a:pt x="1044" y="72"/>
                  </a:lnTo>
                  <a:lnTo>
                    <a:pt x="1056" y="60"/>
                  </a:lnTo>
                  <a:lnTo>
                    <a:pt x="1068" y="36"/>
                  </a:lnTo>
                  <a:lnTo>
                    <a:pt x="1080" y="60"/>
                  </a:lnTo>
                  <a:lnTo>
                    <a:pt x="1092" y="84"/>
                  </a:lnTo>
                  <a:lnTo>
                    <a:pt x="1104" y="84"/>
                  </a:lnTo>
                  <a:lnTo>
                    <a:pt x="1110" y="84"/>
                  </a:lnTo>
                  <a:lnTo>
                    <a:pt x="1122" y="96"/>
                  </a:lnTo>
                  <a:lnTo>
                    <a:pt x="1134" y="84"/>
                  </a:lnTo>
                  <a:lnTo>
                    <a:pt x="1146" y="84"/>
                  </a:lnTo>
                  <a:lnTo>
                    <a:pt x="1158" y="30"/>
                  </a:lnTo>
                  <a:lnTo>
                    <a:pt x="1170" y="102"/>
                  </a:lnTo>
                  <a:lnTo>
                    <a:pt x="1182" y="78"/>
                  </a:lnTo>
                  <a:lnTo>
                    <a:pt x="1194" y="3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a:solidFill>
                  <a:prstClr val="black"/>
                </a:solidFill>
                <a:cs typeface="Arial" charset="0"/>
              </a:endParaRPr>
            </a:p>
          </p:txBody>
        </p:sp>
        <p:sp>
          <p:nvSpPr>
            <p:cNvPr id="113" name="TextBox 112"/>
            <p:cNvSpPr txBox="1"/>
            <p:nvPr/>
          </p:nvSpPr>
          <p:spPr>
            <a:xfrm>
              <a:off x="6858000" y="2209800"/>
              <a:ext cx="1445458" cy="369332"/>
            </a:xfrm>
            <a:prstGeom prst="rect">
              <a:avLst/>
            </a:prstGeom>
            <a:noFill/>
          </p:spPr>
          <p:txBody>
            <a:bodyPr wrap="none" rtlCol="0">
              <a:spAutoFit/>
            </a:bodyPr>
            <a:lstStyle/>
            <a:p>
              <a:r>
                <a:rPr lang="en-US" b="1" dirty="0" smtClean="0">
                  <a:solidFill>
                    <a:srgbClr val="669900"/>
                  </a:solidFill>
                  <a:cs typeface="Arial" charset="0"/>
                </a:rPr>
                <a:t>Watts</a:t>
              </a:r>
              <a:endParaRPr lang="en-US" b="1" dirty="0">
                <a:solidFill>
                  <a:srgbClr val="669900"/>
                </a:solidFill>
                <a:cs typeface="Arial" charset="0"/>
              </a:endParaRPr>
            </a:p>
          </p:txBody>
        </p:sp>
        <p:sp>
          <p:nvSpPr>
            <p:cNvPr id="114" name="TextBox 113"/>
            <p:cNvSpPr txBox="1"/>
            <p:nvPr/>
          </p:nvSpPr>
          <p:spPr>
            <a:xfrm>
              <a:off x="1219200" y="2438400"/>
              <a:ext cx="890848" cy="369332"/>
            </a:xfrm>
            <a:prstGeom prst="rect">
              <a:avLst/>
            </a:prstGeom>
            <a:noFill/>
          </p:spPr>
          <p:txBody>
            <a:bodyPr wrap="none" rtlCol="0">
              <a:spAutoFit/>
            </a:bodyPr>
            <a:lstStyle/>
            <a:p>
              <a:r>
                <a:rPr lang="en-US" b="1" dirty="0" smtClean="0">
                  <a:solidFill>
                    <a:srgbClr val="FF0000"/>
                  </a:solidFill>
                  <a:cs typeface="Arial" charset="0"/>
                </a:rPr>
                <a:t>HR</a:t>
              </a:r>
              <a:endParaRPr lang="en-US" b="1" dirty="0">
                <a:solidFill>
                  <a:srgbClr val="FF0000"/>
                </a:solidFill>
                <a:cs typeface="Arial" charset="0"/>
              </a:endParaRPr>
            </a:p>
          </p:txBody>
        </p:sp>
        <p:sp>
          <p:nvSpPr>
            <p:cNvPr id="101" name="TextBox 100"/>
            <p:cNvSpPr txBox="1"/>
            <p:nvPr/>
          </p:nvSpPr>
          <p:spPr>
            <a:xfrm>
              <a:off x="1828801" y="2514600"/>
              <a:ext cx="6288055" cy="369332"/>
            </a:xfrm>
            <a:prstGeom prst="rect">
              <a:avLst/>
            </a:prstGeom>
            <a:noFill/>
          </p:spPr>
          <p:txBody>
            <a:bodyPr wrap="none" rtlCol="0">
              <a:spAutoFit/>
            </a:bodyPr>
            <a:lstStyle/>
            <a:p>
              <a:pPr fontAlgn="base">
                <a:spcBef>
                  <a:spcPct val="0"/>
                </a:spcBef>
                <a:spcAft>
                  <a:spcPct val="0"/>
                </a:spcAft>
              </a:pPr>
              <a:r>
                <a:rPr lang="en-US" dirty="0" smtClean="0">
                  <a:solidFill>
                    <a:prstClr val="black"/>
                  </a:solidFill>
                  <a:latin typeface="Arial" charset="0"/>
                  <a:cs typeface="Arial" charset="0"/>
                </a:rPr>
                <a:t>Lower mean, higher variability</a:t>
              </a:r>
              <a:endParaRPr lang="en-US" dirty="0">
                <a:solidFill>
                  <a:prstClr val="black"/>
                </a:solidFill>
                <a:latin typeface="Arial" charset="0"/>
                <a:cs typeface="Arial" charset="0"/>
              </a:endParaRPr>
            </a:p>
          </p:txBody>
        </p:sp>
      </p:grpSp>
      <p:grpSp>
        <p:nvGrpSpPr>
          <p:cNvPr id="3" name="Group 188"/>
          <p:cNvGrpSpPr/>
          <p:nvPr/>
        </p:nvGrpSpPr>
        <p:grpSpPr>
          <a:xfrm>
            <a:off x="152400" y="1981200"/>
            <a:ext cx="4067434" cy="3505200"/>
            <a:chOff x="0" y="542925"/>
            <a:chExt cx="9014203" cy="4568369"/>
          </a:xfrm>
        </p:grpSpPr>
        <p:sp>
          <p:nvSpPr>
            <p:cNvPr id="190" name="Rectangle 8"/>
            <p:cNvSpPr>
              <a:spLocks noChangeArrowheads="1"/>
            </p:cNvSpPr>
            <p:nvPr/>
          </p:nvSpPr>
          <p:spPr bwMode="auto">
            <a:xfrm>
              <a:off x="514350" y="542925"/>
              <a:ext cx="8048625" cy="4324350"/>
            </a:xfrm>
            <a:prstGeom prst="rect">
              <a:avLst/>
            </a:prstGeom>
            <a:noFill/>
            <a:ln w="0">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1" name="Line 9"/>
            <p:cNvSpPr>
              <a:spLocks noChangeShapeType="1"/>
            </p:cNvSpPr>
            <p:nvPr/>
          </p:nvSpPr>
          <p:spPr bwMode="auto">
            <a:xfrm>
              <a:off x="514350" y="4867275"/>
              <a:ext cx="804862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2" name="Line 10"/>
            <p:cNvSpPr>
              <a:spLocks noChangeShapeType="1"/>
            </p:cNvSpPr>
            <p:nvPr/>
          </p:nvSpPr>
          <p:spPr bwMode="auto">
            <a:xfrm flipV="1">
              <a:off x="8562975" y="542925"/>
              <a:ext cx="1588" cy="4324350"/>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3" name="Line 11"/>
            <p:cNvSpPr>
              <a:spLocks noChangeShapeType="1"/>
            </p:cNvSpPr>
            <p:nvPr/>
          </p:nvSpPr>
          <p:spPr bwMode="auto">
            <a:xfrm flipV="1">
              <a:off x="5143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srgbClr val="FF0000"/>
                </a:solidFill>
                <a:cs typeface="Arial" charset="0"/>
              </a:endParaRPr>
            </a:p>
          </p:txBody>
        </p:sp>
        <p:sp>
          <p:nvSpPr>
            <p:cNvPr id="194" name="Rectangle 12"/>
            <p:cNvSpPr>
              <a:spLocks noChangeArrowheads="1"/>
            </p:cNvSpPr>
            <p:nvPr/>
          </p:nvSpPr>
          <p:spPr bwMode="auto">
            <a:xfrm>
              <a:off x="447675" y="4895850"/>
              <a:ext cx="220258"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0</a:t>
              </a:r>
              <a:endParaRPr lang="en-US" sz="1200" b="1" smtClean="0">
                <a:solidFill>
                  <a:prstClr val="black"/>
                </a:solidFill>
                <a:latin typeface="Arial" pitchFamily="34" charset="0"/>
                <a:cs typeface="Arial" pitchFamily="34" charset="0"/>
              </a:endParaRPr>
            </a:p>
          </p:txBody>
        </p:sp>
        <p:sp>
          <p:nvSpPr>
            <p:cNvPr id="195" name="Line 13"/>
            <p:cNvSpPr>
              <a:spLocks noChangeShapeType="1"/>
            </p:cNvSpPr>
            <p:nvPr/>
          </p:nvSpPr>
          <p:spPr bwMode="auto">
            <a:xfrm flipV="1">
              <a:off x="16573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6" name="Rectangle 14"/>
            <p:cNvSpPr>
              <a:spLocks noChangeArrowheads="1"/>
            </p:cNvSpPr>
            <p:nvPr/>
          </p:nvSpPr>
          <p:spPr bwMode="auto">
            <a:xfrm>
              <a:off x="1514475" y="4895850"/>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50</a:t>
              </a:r>
              <a:endParaRPr lang="en-US" sz="1200" b="1" smtClean="0">
                <a:solidFill>
                  <a:prstClr val="black"/>
                </a:solidFill>
                <a:latin typeface="Arial" pitchFamily="34" charset="0"/>
                <a:cs typeface="Arial" pitchFamily="34" charset="0"/>
              </a:endParaRPr>
            </a:p>
          </p:txBody>
        </p:sp>
        <p:sp>
          <p:nvSpPr>
            <p:cNvPr id="197" name="Line 15"/>
            <p:cNvSpPr>
              <a:spLocks noChangeShapeType="1"/>
            </p:cNvSpPr>
            <p:nvPr/>
          </p:nvSpPr>
          <p:spPr bwMode="auto">
            <a:xfrm flipV="1">
              <a:off x="280987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198" name="Rectangle 16"/>
            <p:cNvSpPr>
              <a:spLocks noChangeArrowheads="1"/>
            </p:cNvSpPr>
            <p:nvPr/>
          </p:nvSpPr>
          <p:spPr bwMode="auto">
            <a:xfrm>
              <a:off x="2600326"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100</a:t>
              </a:r>
              <a:endParaRPr lang="en-US" sz="1200" b="1" smtClean="0">
                <a:solidFill>
                  <a:prstClr val="black"/>
                </a:solidFill>
                <a:latin typeface="Arial" pitchFamily="34" charset="0"/>
                <a:cs typeface="Arial" pitchFamily="34" charset="0"/>
              </a:endParaRPr>
            </a:p>
          </p:txBody>
        </p:sp>
        <p:sp>
          <p:nvSpPr>
            <p:cNvPr id="199" name="Line 17"/>
            <p:cNvSpPr>
              <a:spLocks noChangeShapeType="1"/>
            </p:cNvSpPr>
            <p:nvPr/>
          </p:nvSpPr>
          <p:spPr bwMode="auto">
            <a:xfrm flipV="1">
              <a:off x="396240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0" name="Rectangle 18"/>
            <p:cNvSpPr>
              <a:spLocks noChangeArrowheads="1"/>
            </p:cNvSpPr>
            <p:nvPr/>
          </p:nvSpPr>
          <p:spPr bwMode="auto">
            <a:xfrm>
              <a:off x="3752850"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150</a:t>
              </a:r>
              <a:endParaRPr lang="en-US" sz="1200" b="1" smtClean="0">
                <a:solidFill>
                  <a:prstClr val="black"/>
                </a:solidFill>
                <a:latin typeface="Arial" pitchFamily="34" charset="0"/>
                <a:cs typeface="Arial" pitchFamily="34" charset="0"/>
              </a:endParaRPr>
            </a:p>
          </p:txBody>
        </p:sp>
        <p:sp>
          <p:nvSpPr>
            <p:cNvPr id="201" name="Line 19"/>
            <p:cNvSpPr>
              <a:spLocks noChangeShapeType="1"/>
            </p:cNvSpPr>
            <p:nvPr/>
          </p:nvSpPr>
          <p:spPr bwMode="auto">
            <a:xfrm flipV="1">
              <a:off x="510540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2" name="Rectangle 20"/>
            <p:cNvSpPr>
              <a:spLocks noChangeArrowheads="1"/>
            </p:cNvSpPr>
            <p:nvPr/>
          </p:nvSpPr>
          <p:spPr bwMode="auto">
            <a:xfrm>
              <a:off x="4895850"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200</a:t>
              </a:r>
              <a:endParaRPr lang="en-US" sz="1200" b="1" smtClean="0">
                <a:solidFill>
                  <a:prstClr val="black"/>
                </a:solidFill>
                <a:latin typeface="Arial" pitchFamily="34" charset="0"/>
                <a:cs typeface="Arial" pitchFamily="34" charset="0"/>
              </a:endParaRPr>
            </a:p>
          </p:txBody>
        </p:sp>
        <p:sp>
          <p:nvSpPr>
            <p:cNvPr id="203" name="Line 21"/>
            <p:cNvSpPr>
              <a:spLocks noChangeShapeType="1"/>
            </p:cNvSpPr>
            <p:nvPr/>
          </p:nvSpPr>
          <p:spPr bwMode="auto">
            <a:xfrm flipV="1">
              <a:off x="625792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4" name="Rectangle 22"/>
            <p:cNvSpPr>
              <a:spLocks noChangeArrowheads="1"/>
            </p:cNvSpPr>
            <p:nvPr/>
          </p:nvSpPr>
          <p:spPr bwMode="auto">
            <a:xfrm>
              <a:off x="6048375"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250</a:t>
              </a:r>
              <a:endParaRPr lang="en-US" sz="1200" b="1" smtClean="0">
                <a:solidFill>
                  <a:prstClr val="black"/>
                </a:solidFill>
                <a:latin typeface="Arial" pitchFamily="34" charset="0"/>
                <a:cs typeface="Arial" pitchFamily="34" charset="0"/>
              </a:endParaRPr>
            </a:p>
          </p:txBody>
        </p:sp>
        <p:sp>
          <p:nvSpPr>
            <p:cNvPr id="205" name="Line 23"/>
            <p:cNvSpPr>
              <a:spLocks noChangeShapeType="1"/>
            </p:cNvSpPr>
            <p:nvPr/>
          </p:nvSpPr>
          <p:spPr bwMode="auto">
            <a:xfrm flipV="1">
              <a:off x="74104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6" name="Rectangle 24"/>
            <p:cNvSpPr>
              <a:spLocks noChangeArrowheads="1"/>
            </p:cNvSpPr>
            <p:nvPr/>
          </p:nvSpPr>
          <p:spPr bwMode="auto">
            <a:xfrm>
              <a:off x="7200902"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300</a:t>
              </a:r>
              <a:endParaRPr lang="en-US" sz="1200" b="1" smtClean="0">
                <a:solidFill>
                  <a:prstClr val="black"/>
                </a:solidFill>
                <a:latin typeface="Arial" pitchFamily="34" charset="0"/>
                <a:cs typeface="Arial" pitchFamily="34" charset="0"/>
              </a:endParaRPr>
            </a:p>
          </p:txBody>
        </p:sp>
        <p:sp>
          <p:nvSpPr>
            <p:cNvPr id="207" name="Line 25"/>
            <p:cNvSpPr>
              <a:spLocks noChangeShapeType="1"/>
            </p:cNvSpPr>
            <p:nvPr/>
          </p:nvSpPr>
          <p:spPr bwMode="auto">
            <a:xfrm flipV="1">
              <a:off x="856297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08" name="Rectangle 26"/>
            <p:cNvSpPr>
              <a:spLocks noChangeArrowheads="1"/>
            </p:cNvSpPr>
            <p:nvPr/>
          </p:nvSpPr>
          <p:spPr bwMode="auto">
            <a:xfrm>
              <a:off x="8353426"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350</a:t>
              </a:r>
              <a:endParaRPr lang="en-US" sz="1200" b="1" smtClean="0">
                <a:solidFill>
                  <a:prstClr val="black"/>
                </a:solidFill>
                <a:latin typeface="Arial" pitchFamily="34" charset="0"/>
                <a:cs typeface="Arial" pitchFamily="34" charset="0"/>
              </a:endParaRPr>
            </a:p>
          </p:txBody>
        </p:sp>
        <p:sp>
          <p:nvSpPr>
            <p:cNvPr id="209" name="Line 27"/>
            <p:cNvSpPr>
              <a:spLocks noChangeShapeType="1"/>
            </p:cNvSpPr>
            <p:nvPr/>
          </p:nvSpPr>
          <p:spPr bwMode="auto">
            <a:xfrm flipH="1">
              <a:off x="8477250" y="4200525"/>
              <a:ext cx="85725" cy="1588"/>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0" name="Line 29"/>
            <p:cNvSpPr>
              <a:spLocks noChangeShapeType="1"/>
            </p:cNvSpPr>
            <p:nvPr/>
          </p:nvSpPr>
          <p:spPr bwMode="auto">
            <a:xfrm flipH="1">
              <a:off x="8477250" y="3095625"/>
              <a:ext cx="85725" cy="1588"/>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1" name="Line 31"/>
            <p:cNvSpPr>
              <a:spLocks noChangeShapeType="1"/>
            </p:cNvSpPr>
            <p:nvPr/>
          </p:nvSpPr>
          <p:spPr bwMode="auto">
            <a:xfrm flipH="1">
              <a:off x="8477250" y="1990725"/>
              <a:ext cx="85725" cy="1588"/>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2" name="Line 33"/>
            <p:cNvSpPr>
              <a:spLocks noChangeShapeType="1"/>
            </p:cNvSpPr>
            <p:nvPr/>
          </p:nvSpPr>
          <p:spPr bwMode="auto">
            <a:xfrm flipH="1">
              <a:off x="8477250" y="876300"/>
              <a:ext cx="85725" cy="1588"/>
            </a:xfrm>
            <a:prstGeom prst="line">
              <a:avLst/>
            </a:prstGeom>
            <a:noFill/>
            <a:ln w="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3" name="Line 41"/>
            <p:cNvSpPr>
              <a:spLocks noChangeShapeType="1"/>
            </p:cNvSpPr>
            <p:nvPr/>
          </p:nvSpPr>
          <p:spPr bwMode="auto">
            <a:xfrm>
              <a:off x="514350" y="4867275"/>
              <a:ext cx="804862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4" name="Line 42"/>
            <p:cNvSpPr>
              <a:spLocks noChangeShapeType="1"/>
            </p:cNvSpPr>
            <p:nvPr/>
          </p:nvSpPr>
          <p:spPr bwMode="auto">
            <a:xfrm flipV="1">
              <a:off x="514350" y="552450"/>
              <a:ext cx="1588" cy="43148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srgbClr val="FF0000"/>
                </a:solidFill>
                <a:cs typeface="Arial" charset="0"/>
              </a:endParaRPr>
            </a:p>
          </p:txBody>
        </p:sp>
        <p:sp>
          <p:nvSpPr>
            <p:cNvPr id="215" name="Line 43"/>
            <p:cNvSpPr>
              <a:spLocks noChangeShapeType="1"/>
            </p:cNvSpPr>
            <p:nvPr/>
          </p:nvSpPr>
          <p:spPr bwMode="auto">
            <a:xfrm flipV="1">
              <a:off x="5143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srgbClr val="FF0000"/>
                </a:solidFill>
                <a:cs typeface="Arial" charset="0"/>
              </a:endParaRPr>
            </a:p>
          </p:txBody>
        </p:sp>
        <p:sp>
          <p:nvSpPr>
            <p:cNvPr id="216" name="Rectangle 44"/>
            <p:cNvSpPr>
              <a:spLocks noChangeArrowheads="1"/>
            </p:cNvSpPr>
            <p:nvPr/>
          </p:nvSpPr>
          <p:spPr bwMode="auto">
            <a:xfrm>
              <a:off x="447675" y="4895850"/>
              <a:ext cx="220258"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0</a:t>
              </a:r>
              <a:endParaRPr lang="en-US" sz="1200" b="1" smtClean="0">
                <a:solidFill>
                  <a:prstClr val="black"/>
                </a:solidFill>
                <a:latin typeface="Arial" pitchFamily="34" charset="0"/>
                <a:cs typeface="Arial" pitchFamily="34" charset="0"/>
              </a:endParaRPr>
            </a:p>
          </p:txBody>
        </p:sp>
        <p:sp>
          <p:nvSpPr>
            <p:cNvPr id="217" name="Line 45"/>
            <p:cNvSpPr>
              <a:spLocks noChangeShapeType="1"/>
            </p:cNvSpPr>
            <p:nvPr/>
          </p:nvSpPr>
          <p:spPr bwMode="auto">
            <a:xfrm flipV="1">
              <a:off x="16573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18" name="Rectangle 46"/>
            <p:cNvSpPr>
              <a:spLocks noChangeArrowheads="1"/>
            </p:cNvSpPr>
            <p:nvPr/>
          </p:nvSpPr>
          <p:spPr bwMode="auto">
            <a:xfrm>
              <a:off x="1514475" y="4895850"/>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50</a:t>
              </a:r>
              <a:endParaRPr lang="en-US" sz="1200" b="1" smtClean="0">
                <a:solidFill>
                  <a:prstClr val="black"/>
                </a:solidFill>
                <a:latin typeface="Arial" pitchFamily="34" charset="0"/>
                <a:cs typeface="Arial" pitchFamily="34" charset="0"/>
              </a:endParaRPr>
            </a:p>
          </p:txBody>
        </p:sp>
        <p:sp>
          <p:nvSpPr>
            <p:cNvPr id="219" name="Line 47"/>
            <p:cNvSpPr>
              <a:spLocks noChangeShapeType="1"/>
            </p:cNvSpPr>
            <p:nvPr/>
          </p:nvSpPr>
          <p:spPr bwMode="auto">
            <a:xfrm flipV="1">
              <a:off x="280987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0" name="Rectangle 48"/>
            <p:cNvSpPr>
              <a:spLocks noChangeArrowheads="1"/>
            </p:cNvSpPr>
            <p:nvPr/>
          </p:nvSpPr>
          <p:spPr bwMode="auto">
            <a:xfrm>
              <a:off x="2600326"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100</a:t>
              </a:r>
              <a:endParaRPr lang="en-US" sz="1200" b="1" smtClean="0">
                <a:solidFill>
                  <a:prstClr val="black"/>
                </a:solidFill>
                <a:latin typeface="Arial" pitchFamily="34" charset="0"/>
                <a:cs typeface="Arial" pitchFamily="34" charset="0"/>
              </a:endParaRPr>
            </a:p>
          </p:txBody>
        </p:sp>
        <p:sp>
          <p:nvSpPr>
            <p:cNvPr id="221" name="Line 49"/>
            <p:cNvSpPr>
              <a:spLocks noChangeShapeType="1"/>
            </p:cNvSpPr>
            <p:nvPr/>
          </p:nvSpPr>
          <p:spPr bwMode="auto">
            <a:xfrm flipV="1">
              <a:off x="396240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2" name="Rectangle 50"/>
            <p:cNvSpPr>
              <a:spLocks noChangeArrowheads="1"/>
            </p:cNvSpPr>
            <p:nvPr/>
          </p:nvSpPr>
          <p:spPr bwMode="auto">
            <a:xfrm>
              <a:off x="3752850"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150</a:t>
              </a:r>
              <a:endParaRPr lang="en-US" sz="1200" b="1" smtClean="0">
                <a:solidFill>
                  <a:prstClr val="black"/>
                </a:solidFill>
                <a:latin typeface="Arial" pitchFamily="34" charset="0"/>
                <a:cs typeface="Arial" pitchFamily="34" charset="0"/>
              </a:endParaRPr>
            </a:p>
          </p:txBody>
        </p:sp>
        <p:sp>
          <p:nvSpPr>
            <p:cNvPr id="223" name="Line 51"/>
            <p:cNvSpPr>
              <a:spLocks noChangeShapeType="1"/>
            </p:cNvSpPr>
            <p:nvPr/>
          </p:nvSpPr>
          <p:spPr bwMode="auto">
            <a:xfrm flipV="1">
              <a:off x="510540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4" name="Rectangle 52"/>
            <p:cNvSpPr>
              <a:spLocks noChangeArrowheads="1"/>
            </p:cNvSpPr>
            <p:nvPr/>
          </p:nvSpPr>
          <p:spPr bwMode="auto">
            <a:xfrm>
              <a:off x="4895850"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200</a:t>
              </a:r>
              <a:endParaRPr lang="en-US" sz="1200" b="1" smtClean="0">
                <a:solidFill>
                  <a:prstClr val="black"/>
                </a:solidFill>
                <a:latin typeface="Arial" pitchFamily="34" charset="0"/>
                <a:cs typeface="Arial" pitchFamily="34" charset="0"/>
              </a:endParaRPr>
            </a:p>
          </p:txBody>
        </p:sp>
        <p:sp>
          <p:nvSpPr>
            <p:cNvPr id="225" name="Line 53"/>
            <p:cNvSpPr>
              <a:spLocks noChangeShapeType="1"/>
            </p:cNvSpPr>
            <p:nvPr/>
          </p:nvSpPr>
          <p:spPr bwMode="auto">
            <a:xfrm flipV="1">
              <a:off x="625792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6" name="Rectangle 54"/>
            <p:cNvSpPr>
              <a:spLocks noChangeArrowheads="1"/>
            </p:cNvSpPr>
            <p:nvPr/>
          </p:nvSpPr>
          <p:spPr bwMode="auto">
            <a:xfrm>
              <a:off x="6048375"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250</a:t>
              </a:r>
              <a:endParaRPr lang="en-US" sz="1200" b="1" smtClean="0">
                <a:solidFill>
                  <a:prstClr val="black"/>
                </a:solidFill>
                <a:latin typeface="Arial" pitchFamily="34" charset="0"/>
                <a:cs typeface="Arial" pitchFamily="34" charset="0"/>
              </a:endParaRPr>
            </a:p>
          </p:txBody>
        </p:sp>
        <p:sp>
          <p:nvSpPr>
            <p:cNvPr id="227" name="Line 55"/>
            <p:cNvSpPr>
              <a:spLocks noChangeShapeType="1"/>
            </p:cNvSpPr>
            <p:nvPr/>
          </p:nvSpPr>
          <p:spPr bwMode="auto">
            <a:xfrm flipV="1">
              <a:off x="7410450"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28" name="Rectangle 56"/>
            <p:cNvSpPr>
              <a:spLocks noChangeArrowheads="1"/>
            </p:cNvSpPr>
            <p:nvPr/>
          </p:nvSpPr>
          <p:spPr bwMode="auto">
            <a:xfrm>
              <a:off x="7200902"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300</a:t>
              </a:r>
              <a:endParaRPr lang="en-US" sz="1200" b="1" smtClean="0">
                <a:solidFill>
                  <a:prstClr val="black"/>
                </a:solidFill>
                <a:latin typeface="Arial" pitchFamily="34" charset="0"/>
                <a:cs typeface="Arial" pitchFamily="34" charset="0"/>
              </a:endParaRPr>
            </a:p>
          </p:txBody>
        </p:sp>
        <p:sp>
          <p:nvSpPr>
            <p:cNvPr id="229" name="Line 57"/>
            <p:cNvSpPr>
              <a:spLocks noChangeShapeType="1"/>
            </p:cNvSpPr>
            <p:nvPr/>
          </p:nvSpPr>
          <p:spPr bwMode="auto">
            <a:xfrm flipV="1">
              <a:off x="8562975" y="4781550"/>
              <a:ext cx="1588" cy="85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0" name="Rectangle 58"/>
            <p:cNvSpPr>
              <a:spLocks noChangeArrowheads="1"/>
            </p:cNvSpPr>
            <p:nvPr/>
          </p:nvSpPr>
          <p:spPr bwMode="auto">
            <a:xfrm>
              <a:off x="8353426" y="4895850"/>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000000"/>
                  </a:solidFill>
                  <a:latin typeface="Helvetica" charset="0"/>
                  <a:cs typeface="Arial" pitchFamily="34" charset="0"/>
                </a:rPr>
                <a:t>350</a:t>
              </a:r>
              <a:endParaRPr lang="en-US" sz="1200" b="1" smtClean="0">
                <a:solidFill>
                  <a:prstClr val="black"/>
                </a:solidFill>
                <a:latin typeface="Arial" pitchFamily="34" charset="0"/>
                <a:cs typeface="Arial" pitchFamily="34" charset="0"/>
              </a:endParaRPr>
            </a:p>
          </p:txBody>
        </p:sp>
        <p:sp>
          <p:nvSpPr>
            <p:cNvPr id="231" name="Line 59"/>
            <p:cNvSpPr>
              <a:spLocks noChangeShapeType="1"/>
            </p:cNvSpPr>
            <p:nvPr/>
          </p:nvSpPr>
          <p:spPr bwMode="auto">
            <a:xfrm>
              <a:off x="514350" y="486727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2" name="Rectangle 60"/>
            <p:cNvSpPr>
              <a:spLocks noChangeArrowheads="1"/>
            </p:cNvSpPr>
            <p:nvPr/>
          </p:nvSpPr>
          <p:spPr bwMode="auto">
            <a:xfrm>
              <a:off x="190499" y="4714875"/>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40</a:t>
              </a:r>
              <a:endParaRPr lang="en-US" sz="1200" b="1" smtClean="0">
                <a:solidFill>
                  <a:srgbClr val="FF0000"/>
                </a:solidFill>
                <a:latin typeface="Arial" pitchFamily="34" charset="0"/>
                <a:cs typeface="Arial" pitchFamily="34" charset="0"/>
              </a:endParaRPr>
            </a:p>
          </p:txBody>
        </p:sp>
        <p:sp>
          <p:nvSpPr>
            <p:cNvPr id="233" name="Line 61"/>
            <p:cNvSpPr>
              <a:spLocks noChangeShapeType="1"/>
            </p:cNvSpPr>
            <p:nvPr/>
          </p:nvSpPr>
          <p:spPr bwMode="auto">
            <a:xfrm>
              <a:off x="514350" y="407670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4" name="Rectangle 62"/>
            <p:cNvSpPr>
              <a:spLocks noChangeArrowheads="1"/>
            </p:cNvSpPr>
            <p:nvPr/>
          </p:nvSpPr>
          <p:spPr bwMode="auto">
            <a:xfrm>
              <a:off x="190499" y="3924300"/>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60</a:t>
              </a:r>
              <a:endParaRPr lang="en-US" sz="1200" b="1" smtClean="0">
                <a:solidFill>
                  <a:srgbClr val="FF0000"/>
                </a:solidFill>
                <a:latin typeface="Arial" pitchFamily="34" charset="0"/>
                <a:cs typeface="Arial" pitchFamily="34" charset="0"/>
              </a:endParaRPr>
            </a:p>
          </p:txBody>
        </p:sp>
        <p:sp>
          <p:nvSpPr>
            <p:cNvPr id="235" name="Line 63"/>
            <p:cNvSpPr>
              <a:spLocks noChangeShapeType="1"/>
            </p:cNvSpPr>
            <p:nvPr/>
          </p:nvSpPr>
          <p:spPr bwMode="auto">
            <a:xfrm>
              <a:off x="514350" y="3295650"/>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6" name="Rectangle 64"/>
            <p:cNvSpPr>
              <a:spLocks noChangeArrowheads="1"/>
            </p:cNvSpPr>
            <p:nvPr/>
          </p:nvSpPr>
          <p:spPr bwMode="auto">
            <a:xfrm>
              <a:off x="190499" y="3143250"/>
              <a:ext cx="44051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80</a:t>
              </a:r>
              <a:endParaRPr lang="en-US" sz="1200" b="1" smtClean="0">
                <a:solidFill>
                  <a:srgbClr val="FF0000"/>
                </a:solidFill>
                <a:latin typeface="Arial" pitchFamily="34" charset="0"/>
                <a:cs typeface="Arial" pitchFamily="34" charset="0"/>
              </a:endParaRPr>
            </a:p>
          </p:txBody>
        </p:sp>
        <p:sp>
          <p:nvSpPr>
            <p:cNvPr id="237" name="Line 65"/>
            <p:cNvSpPr>
              <a:spLocks noChangeShapeType="1"/>
            </p:cNvSpPr>
            <p:nvPr/>
          </p:nvSpPr>
          <p:spPr bwMode="auto">
            <a:xfrm>
              <a:off x="514350" y="250507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38" name="Rectangle 66"/>
            <p:cNvSpPr>
              <a:spLocks noChangeArrowheads="1"/>
            </p:cNvSpPr>
            <p:nvPr/>
          </p:nvSpPr>
          <p:spPr bwMode="auto">
            <a:xfrm>
              <a:off x="47626" y="2352675"/>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100</a:t>
              </a:r>
              <a:endParaRPr lang="en-US" sz="1200" b="1" smtClean="0">
                <a:solidFill>
                  <a:srgbClr val="FF0000"/>
                </a:solidFill>
                <a:latin typeface="Arial" pitchFamily="34" charset="0"/>
                <a:cs typeface="Arial" pitchFamily="34" charset="0"/>
              </a:endParaRPr>
            </a:p>
          </p:txBody>
        </p:sp>
        <p:sp>
          <p:nvSpPr>
            <p:cNvPr id="239" name="Line 67"/>
            <p:cNvSpPr>
              <a:spLocks noChangeShapeType="1"/>
            </p:cNvSpPr>
            <p:nvPr/>
          </p:nvSpPr>
          <p:spPr bwMode="auto">
            <a:xfrm>
              <a:off x="514350" y="172402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0" name="Rectangle 68"/>
            <p:cNvSpPr>
              <a:spLocks noChangeArrowheads="1"/>
            </p:cNvSpPr>
            <p:nvPr/>
          </p:nvSpPr>
          <p:spPr bwMode="auto">
            <a:xfrm>
              <a:off x="47626" y="1571625"/>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120</a:t>
              </a:r>
              <a:endParaRPr lang="en-US" sz="1200" b="1" smtClean="0">
                <a:solidFill>
                  <a:srgbClr val="FF0000"/>
                </a:solidFill>
                <a:latin typeface="Arial" pitchFamily="34" charset="0"/>
                <a:cs typeface="Arial" pitchFamily="34" charset="0"/>
              </a:endParaRPr>
            </a:p>
          </p:txBody>
        </p:sp>
        <p:sp>
          <p:nvSpPr>
            <p:cNvPr id="241" name="Line 69"/>
            <p:cNvSpPr>
              <a:spLocks noChangeShapeType="1"/>
            </p:cNvSpPr>
            <p:nvPr/>
          </p:nvSpPr>
          <p:spPr bwMode="auto">
            <a:xfrm>
              <a:off x="514350" y="942975"/>
              <a:ext cx="762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2" name="Rectangle 70"/>
            <p:cNvSpPr>
              <a:spLocks noChangeArrowheads="1"/>
            </p:cNvSpPr>
            <p:nvPr/>
          </p:nvSpPr>
          <p:spPr bwMode="auto">
            <a:xfrm>
              <a:off x="47626" y="790575"/>
              <a:ext cx="660777"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b="1" smtClean="0">
                  <a:solidFill>
                    <a:srgbClr val="FF0000"/>
                  </a:solidFill>
                  <a:latin typeface="Helvetica" charset="0"/>
                  <a:cs typeface="Arial" pitchFamily="34" charset="0"/>
                </a:rPr>
                <a:t>140</a:t>
              </a:r>
              <a:endParaRPr lang="en-US" sz="1200" b="1" smtClean="0">
                <a:solidFill>
                  <a:srgbClr val="FF0000"/>
                </a:solidFill>
                <a:latin typeface="Arial" pitchFamily="34" charset="0"/>
                <a:cs typeface="Arial" pitchFamily="34" charset="0"/>
              </a:endParaRPr>
            </a:p>
          </p:txBody>
        </p:sp>
        <p:sp>
          <p:nvSpPr>
            <p:cNvPr id="243" name="Freeform 71"/>
            <p:cNvSpPr>
              <a:spLocks/>
            </p:cNvSpPr>
            <p:nvPr/>
          </p:nvSpPr>
          <p:spPr bwMode="auto">
            <a:xfrm>
              <a:off x="533400" y="3638550"/>
              <a:ext cx="276225" cy="1238250"/>
            </a:xfrm>
            <a:custGeom>
              <a:avLst/>
              <a:gdLst/>
              <a:ahLst/>
              <a:cxnLst>
                <a:cxn ang="0">
                  <a:pos x="0" y="18"/>
                </a:cxn>
                <a:cxn ang="0">
                  <a:pos x="12" y="402"/>
                </a:cxn>
                <a:cxn ang="0">
                  <a:pos x="30" y="468"/>
                </a:cxn>
                <a:cxn ang="0">
                  <a:pos x="42" y="0"/>
                </a:cxn>
                <a:cxn ang="0">
                  <a:pos x="60" y="216"/>
                </a:cxn>
                <a:cxn ang="0">
                  <a:pos x="72" y="756"/>
                </a:cxn>
                <a:cxn ang="0">
                  <a:pos x="84" y="228"/>
                </a:cxn>
                <a:cxn ang="0">
                  <a:pos x="102" y="60"/>
                </a:cxn>
                <a:cxn ang="0">
                  <a:pos x="114" y="612"/>
                </a:cxn>
                <a:cxn ang="0">
                  <a:pos x="132" y="480"/>
                </a:cxn>
                <a:cxn ang="0">
                  <a:pos x="144" y="30"/>
                </a:cxn>
                <a:cxn ang="0">
                  <a:pos x="156" y="30"/>
                </a:cxn>
                <a:cxn ang="0">
                  <a:pos x="174" y="780"/>
                </a:cxn>
              </a:cxnLst>
              <a:rect l="0" t="0" r="r" b="b"/>
              <a:pathLst>
                <a:path w="174" h="780">
                  <a:moveTo>
                    <a:pt x="0" y="18"/>
                  </a:moveTo>
                  <a:lnTo>
                    <a:pt x="12" y="402"/>
                  </a:lnTo>
                  <a:lnTo>
                    <a:pt x="30" y="468"/>
                  </a:lnTo>
                  <a:lnTo>
                    <a:pt x="42" y="0"/>
                  </a:lnTo>
                  <a:lnTo>
                    <a:pt x="60" y="216"/>
                  </a:lnTo>
                  <a:lnTo>
                    <a:pt x="72" y="756"/>
                  </a:lnTo>
                  <a:lnTo>
                    <a:pt x="84" y="228"/>
                  </a:lnTo>
                  <a:lnTo>
                    <a:pt x="102" y="60"/>
                  </a:lnTo>
                  <a:lnTo>
                    <a:pt x="114" y="612"/>
                  </a:lnTo>
                  <a:lnTo>
                    <a:pt x="132" y="480"/>
                  </a:lnTo>
                  <a:lnTo>
                    <a:pt x="144" y="30"/>
                  </a:lnTo>
                  <a:lnTo>
                    <a:pt x="156" y="30"/>
                  </a:lnTo>
                  <a:lnTo>
                    <a:pt x="174" y="780"/>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4" name="Freeform 72"/>
            <p:cNvSpPr>
              <a:spLocks/>
            </p:cNvSpPr>
            <p:nvPr/>
          </p:nvSpPr>
          <p:spPr bwMode="auto">
            <a:xfrm>
              <a:off x="809625" y="3867150"/>
              <a:ext cx="66675" cy="1009650"/>
            </a:xfrm>
            <a:custGeom>
              <a:avLst/>
              <a:gdLst/>
              <a:ahLst/>
              <a:cxnLst>
                <a:cxn ang="0">
                  <a:pos x="0" y="636"/>
                </a:cxn>
                <a:cxn ang="0">
                  <a:pos x="12" y="0"/>
                </a:cxn>
                <a:cxn ang="0">
                  <a:pos x="30" y="354"/>
                </a:cxn>
                <a:cxn ang="0">
                  <a:pos x="42" y="636"/>
                </a:cxn>
              </a:cxnLst>
              <a:rect l="0" t="0" r="r" b="b"/>
              <a:pathLst>
                <a:path w="42" h="636">
                  <a:moveTo>
                    <a:pt x="0" y="636"/>
                  </a:moveTo>
                  <a:lnTo>
                    <a:pt x="12" y="0"/>
                  </a:lnTo>
                  <a:lnTo>
                    <a:pt x="30" y="354"/>
                  </a:lnTo>
                  <a:lnTo>
                    <a:pt x="42" y="636"/>
                  </a:lnTo>
                </a:path>
              </a:pathLst>
            </a:custGeom>
            <a:noFill/>
            <a:ln w="12"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5" name="Freeform 73"/>
            <p:cNvSpPr>
              <a:spLocks/>
            </p:cNvSpPr>
            <p:nvPr/>
          </p:nvSpPr>
          <p:spPr bwMode="auto">
            <a:xfrm>
              <a:off x="876300" y="3962400"/>
              <a:ext cx="66675" cy="914400"/>
            </a:xfrm>
            <a:custGeom>
              <a:avLst/>
              <a:gdLst/>
              <a:ahLst/>
              <a:cxnLst>
                <a:cxn ang="0">
                  <a:pos x="0" y="576"/>
                </a:cxn>
                <a:cxn ang="0">
                  <a:pos x="18" y="192"/>
                </a:cxn>
                <a:cxn ang="0">
                  <a:pos x="30" y="0"/>
                </a:cxn>
                <a:cxn ang="0">
                  <a:pos x="42" y="576"/>
                </a:cxn>
              </a:cxnLst>
              <a:rect l="0" t="0" r="r" b="b"/>
              <a:pathLst>
                <a:path w="42" h="576">
                  <a:moveTo>
                    <a:pt x="0" y="576"/>
                  </a:moveTo>
                  <a:lnTo>
                    <a:pt x="18" y="192"/>
                  </a:lnTo>
                  <a:lnTo>
                    <a:pt x="30" y="0"/>
                  </a:lnTo>
                  <a:lnTo>
                    <a:pt x="42" y="576"/>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6" name="Freeform 74"/>
            <p:cNvSpPr>
              <a:spLocks/>
            </p:cNvSpPr>
            <p:nvPr/>
          </p:nvSpPr>
          <p:spPr bwMode="auto">
            <a:xfrm>
              <a:off x="942975" y="2619375"/>
              <a:ext cx="2924175" cy="2257425"/>
            </a:xfrm>
            <a:custGeom>
              <a:avLst/>
              <a:gdLst/>
              <a:ahLst/>
              <a:cxnLst>
                <a:cxn ang="0">
                  <a:pos x="30" y="570"/>
                </a:cxn>
                <a:cxn ang="0">
                  <a:pos x="72" y="258"/>
                </a:cxn>
                <a:cxn ang="0">
                  <a:pos x="120" y="288"/>
                </a:cxn>
                <a:cxn ang="0">
                  <a:pos x="162" y="336"/>
                </a:cxn>
                <a:cxn ang="0">
                  <a:pos x="204" y="354"/>
                </a:cxn>
                <a:cxn ang="0">
                  <a:pos x="246" y="288"/>
                </a:cxn>
                <a:cxn ang="0">
                  <a:pos x="294" y="276"/>
                </a:cxn>
                <a:cxn ang="0">
                  <a:pos x="336" y="210"/>
                </a:cxn>
                <a:cxn ang="0">
                  <a:pos x="378" y="96"/>
                </a:cxn>
                <a:cxn ang="0">
                  <a:pos x="420" y="66"/>
                </a:cxn>
                <a:cxn ang="0">
                  <a:pos x="468" y="102"/>
                </a:cxn>
                <a:cxn ang="0">
                  <a:pos x="510" y="252"/>
                </a:cxn>
                <a:cxn ang="0">
                  <a:pos x="552" y="138"/>
                </a:cxn>
                <a:cxn ang="0">
                  <a:pos x="594" y="120"/>
                </a:cxn>
                <a:cxn ang="0">
                  <a:pos x="642" y="360"/>
                </a:cxn>
                <a:cxn ang="0">
                  <a:pos x="684" y="366"/>
                </a:cxn>
                <a:cxn ang="0">
                  <a:pos x="726" y="432"/>
                </a:cxn>
                <a:cxn ang="0">
                  <a:pos x="768" y="768"/>
                </a:cxn>
                <a:cxn ang="0">
                  <a:pos x="816" y="834"/>
                </a:cxn>
                <a:cxn ang="0">
                  <a:pos x="858" y="588"/>
                </a:cxn>
                <a:cxn ang="0">
                  <a:pos x="900" y="462"/>
                </a:cxn>
                <a:cxn ang="0">
                  <a:pos x="942" y="990"/>
                </a:cxn>
                <a:cxn ang="0">
                  <a:pos x="990" y="1416"/>
                </a:cxn>
                <a:cxn ang="0">
                  <a:pos x="1032" y="744"/>
                </a:cxn>
                <a:cxn ang="0">
                  <a:pos x="1074" y="630"/>
                </a:cxn>
                <a:cxn ang="0">
                  <a:pos x="1116" y="1194"/>
                </a:cxn>
                <a:cxn ang="0">
                  <a:pos x="1164" y="1398"/>
                </a:cxn>
                <a:cxn ang="0">
                  <a:pos x="1206" y="414"/>
                </a:cxn>
                <a:cxn ang="0">
                  <a:pos x="1248" y="222"/>
                </a:cxn>
                <a:cxn ang="0">
                  <a:pos x="1290" y="246"/>
                </a:cxn>
                <a:cxn ang="0">
                  <a:pos x="1332" y="222"/>
                </a:cxn>
                <a:cxn ang="0">
                  <a:pos x="1380" y="330"/>
                </a:cxn>
                <a:cxn ang="0">
                  <a:pos x="1422" y="192"/>
                </a:cxn>
                <a:cxn ang="0">
                  <a:pos x="1464" y="246"/>
                </a:cxn>
                <a:cxn ang="0">
                  <a:pos x="1506" y="324"/>
                </a:cxn>
                <a:cxn ang="0">
                  <a:pos x="1554" y="168"/>
                </a:cxn>
                <a:cxn ang="0">
                  <a:pos x="1596" y="72"/>
                </a:cxn>
                <a:cxn ang="0">
                  <a:pos x="1638" y="234"/>
                </a:cxn>
                <a:cxn ang="0">
                  <a:pos x="1680" y="96"/>
                </a:cxn>
                <a:cxn ang="0">
                  <a:pos x="1728" y="0"/>
                </a:cxn>
                <a:cxn ang="0">
                  <a:pos x="1770" y="150"/>
                </a:cxn>
                <a:cxn ang="0">
                  <a:pos x="1812" y="168"/>
                </a:cxn>
              </a:cxnLst>
              <a:rect l="0" t="0" r="r" b="b"/>
              <a:pathLst>
                <a:path w="1842" h="1422">
                  <a:moveTo>
                    <a:pt x="0" y="1422"/>
                  </a:moveTo>
                  <a:lnTo>
                    <a:pt x="18" y="570"/>
                  </a:lnTo>
                  <a:lnTo>
                    <a:pt x="30" y="570"/>
                  </a:lnTo>
                  <a:lnTo>
                    <a:pt x="48" y="438"/>
                  </a:lnTo>
                  <a:lnTo>
                    <a:pt x="60" y="318"/>
                  </a:lnTo>
                  <a:lnTo>
                    <a:pt x="72" y="258"/>
                  </a:lnTo>
                  <a:lnTo>
                    <a:pt x="90" y="252"/>
                  </a:lnTo>
                  <a:lnTo>
                    <a:pt x="102" y="234"/>
                  </a:lnTo>
                  <a:lnTo>
                    <a:pt x="120" y="288"/>
                  </a:lnTo>
                  <a:lnTo>
                    <a:pt x="132" y="270"/>
                  </a:lnTo>
                  <a:lnTo>
                    <a:pt x="150" y="222"/>
                  </a:lnTo>
                  <a:lnTo>
                    <a:pt x="162" y="336"/>
                  </a:lnTo>
                  <a:lnTo>
                    <a:pt x="174" y="306"/>
                  </a:lnTo>
                  <a:lnTo>
                    <a:pt x="192" y="312"/>
                  </a:lnTo>
                  <a:lnTo>
                    <a:pt x="204" y="354"/>
                  </a:lnTo>
                  <a:lnTo>
                    <a:pt x="222" y="282"/>
                  </a:lnTo>
                  <a:lnTo>
                    <a:pt x="234" y="234"/>
                  </a:lnTo>
                  <a:lnTo>
                    <a:pt x="246" y="288"/>
                  </a:lnTo>
                  <a:lnTo>
                    <a:pt x="264" y="246"/>
                  </a:lnTo>
                  <a:lnTo>
                    <a:pt x="276" y="210"/>
                  </a:lnTo>
                  <a:lnTo>
                    <a:pt x="294" y="276"/>
                  </a:lnTo>
                  <a:lnTo>
                    <a:pt x="306" y="222"/>
                  </a:lnTo>
                  <a:lnTo>
                    <a:pt x="318" y="168"/>
                  </a:lnTo>
                  <a:lnTo>
                    <a:pt x="336" y="210"/>
                  </a:lnTo>
                  <a:lnTo>
                    <a:pt x="348" y="180"/>
                  </a:lnTo>
                  <a:lnTo>
                    <a:pt x="366" y="78"/>
                  </a:lnTo>
                  <a:lnTo>
                    <a:pt x="378" y="96"/>
                  </a:lnTo>
                  <a:lnTo>
                    <a:pt x="396" y="186"/>
                  </a:lnTo>
                  <a:lnTo>
                    <a:pt x="408" y="144"/>
                  </a:lnTo>
                  <a:lnTo>
                    <a:pt x="420" y="66"/>
                  </a:lnTo>
                  <a:lnTo>
                    <a:pt x="438" y="102"/>
                  </a:lnTo>
                  <a:lnTo>
                    <a:pt x="450" y="156"/>
                  </a:lnTo>
                  <a:lnTo>
                    <a:pt x="468" y="102"/>
                  </a:lnTo>
                  <a:lnTo>
                    <a:pt x="480" y="72"/>
                  </a:lnTo>
                  <a:lnTo>
                    <a:pt x="492" y="216"/>
                  </a:lnTo>
                  <a:lnTo>
                    <a:pt x="510" y="252"/>
                  </a:lnTo>
                  <a:lnTo>
                    <a:pt x="522" y="126"/>
                  </a:lnTo>
                  <a:lnTo>
                    <a:pt x="540" y="72"/>
                  </a:lnTo>
                  <a:lnTo>
                    <a:pt x="552" y="138"/>
                  </a:lnTo>
                  <a:lnTo>
                    <a:pt x="570" y="168"/>
                  </a:lnTo>
                  <a:lnTo>
                    <a:pt x="582" y="84"/>
                  </a:lnTo>
                  <a:lnTo>
                    <a:pt x="594" y="120"/>
                  </a:lnTo>
                  <a:lnTo>
                    <a:pt x="612" y="330"/>
                  </a:lnTo>
                  <a:lnTo>
                    <a:pt x="624" y="372"/>
                  </a:lnTo>
                  <a:lnTo>
                    <a:pt x="642" y="360"/>
                  </a:lnTo>
                  <a:lnTo>
                    <a:pt x="654" y="756"/>
                  </a:lnTo>
                  <a:lnTo>
                    <a:pt x="666" y="726"/>
                  </a:lnTo>
                  <a:lnTo>
                    <a:pt x="684" y="366"/>
                  </a:lnTo>
                  <a:lnTo>
                    <a:pt x="696" y="402"/>
                  </a:lnTo>
                  <a:lnTo>
                    <a:pt x="714" y="480"/>
                  </a:lnTo>
                  <a:lnTo>
                    <a:pt x="726" y="432"/>
                  </a:lnTo>
                  <a:lnTo>
                    <a:pt x="744" y="456"/>
                  </a:lnTo>
                  <a:lnTo>
                    <a:pt x="756" y="816"/>
                  </a:lnTo>
                  <a:lnTo>
                    <a:pt x="768" y="768"/>
                  </a:lnTo>
                  <a:lnTo>
                    <a:pt x="786" y="480"/>
                  </a:lnTo>
                  <a:lnTo>
                    <a:pt x="798" y="648"/>
                  </a:lnTo>
                  <a:lnTo>
                    <a:pt x="816" y="834"/>
                  </a:lnTo>
                  <a:lnTo>
                    <a:pt x="828" y="570"/>
                  </a:lnTo>
                  <a:lnTo>
                    <a:pt x="840" y="414"/>
                  </a:lnTo>
                  <a:lnTo>
                    <a:pt x="858" y="588"/>
                  </a:lnTo>
                  <a:lnTo>
                    <a:pt x="870" y="996"/>
                  </a:lnTo>
                  <a:lnTo>
                    <a:pt x="888" y="768"/>
                  </a:lnTo>
                  <a:lnTo>
                    <a:pt x="900" y="462"/>
                  </a:lnTo>
                  <a:lnTo>
                    <a:pt x="912" y="480"/>
                  </a:lnTo>
                  <a:lnTo>
                    <a:pt x="930" y="1326"/>
                  </a:lnTo>
                  <a:lnTo>
                    <a:pt x="942" y="990"/>
                  </a:lnTo>
                  <a:lnTo>
                    <a:pt x="960" y="588"/>
                  </a:lnTo>
                  <a:lnTo>
                    <a:pt x="972" y="654"/>
                  </a:lnTo>
                  <a:lnTo>
                    <a:pt x="990" y="1416"/>
                  </a:lnTo>
                  <a:lnTo>
                    <a:pt x="1002" y="966"/>
                  </a:lnTo>
                  <a:lnTo>
                    <a:pt x="1014" y="606"/>
                  </a:lnTo>
                  <a:lnTo>
                    <a:pt x="1032" y="744"/>
                  </a:lnTo>
                  <a:lnTo>
                    <a:pt x="1044" y="1302"/>
                  </a:lnTo>
                  <a:lnTo>
                    <a:pt x="1062" y="1092"/>
                  </a:lnTo>
                  <a:lnTo>
                    <a:pt x="1074" y="630"/>
                  </a:lnTo>
                  <a:lnTo>
                    <a:pt x="1086" y="654"/>
                  </a:lnTo>
                  <a:lnTo>
                    <a:pt x="1104" y="1398"/>
                  </a:lnTo>
                  <a:lnTo>
                    <a:pt x="1116" y="1194"/>
                  </a:lnTo>
                  <a:lnTo>
                    <a:pt x="1134" y="750"/>
                  </a:lnTo>
                  <a:lnTo>
                    <a:pt x="1146" y="780"/>
                  </a:lnTo>
                  <a:lnTo>
                    <a:pt x="1164" y="1398"/>
                  </a:lnTo>
                  <a:lnTo>
                    <a:pt x="1176" y="828"/>
                  </a:lnTo>
                  <a:lnTo>
                    <a:pt x="1188" y="492"/>
                  </a:lnTo>
                  <a:lnTo>
                    <a:pt x="1206" y="414"/>
                  </a:lnTo>
                  <a:lnTo>
                    <a:pt x="1218" y="372"/>
                  </a:lnTo>
                  <a:lnTo>
                    <a:pt x="1236" y="222"/>
                  </a:lnTo>
                  <a:lnTo>
                    <a:pt x="1248" y="222"/>
                  </a:lnTo>
                  <a:lnTo>
                    <a:pt x="1260" y="228"/>
                  </a:lnTo>
                  <a:lnTo>
                    <a:pt x="1278" y="198"/>
                  </a:lnTo>
                  <a:lnTo>
                    <a:pt x="1290" y="246"/>
                  </a:lnTo>
                  <a:lnTo>
                    <a:pt x="1308" y="222"/>
                  </a:lnTo>
                  <a:lnTo>
                    <a:pt x="1320" y="168"/>
                  </a:lnTo>
                  <a:lnTo>
                    <a:pt x="1332" y="222"/>
                  </a:lnTo>
                  <a:lnTo>
                    <a:pt x="1350" y="402"/>
                  </a:lnTo>
                  <a:lnTo>
                    <a:pt x="1362" y="318"/>
                  </a:lnTo>
                  <a:lnTo>
                    <a:pt x="1380" y="330"/>
                  </a:lnTo>
                  <a:lnTo>
                    <a:pt x="1392" y="468"/>
                  </a:lnTo>
                  <a:lnTo>
                    <a:pt x="1410" y="312"/>
                  </a:lnTo>
                  <a:lnTo>
                    <a:pt x="1422" y="192"/>
                  </a:lnTo>
                  <a:lnTo>
                    <a:pt x="1434" y="258"/>
                  </a:lnTo>
                  <a:lnTo>
                    <a:pt x="1452" y="348"/>
                  </a:lnTo>
                  <a:lnTo>
                    <a:pt x="1464" y="246"/>
                  </a:lnTo>
                  <a:lnTo>
                    <a:pt x="1482" y="132"/>
                  </a:lnTo>
                  <a:lnTo>
                    <a:pt x="1494" y="180"/>
                  </a:lnTo>
                  <a:lnTo>
                    <a:pt x="1506" y="324"/>
                  </a:lnTo>
                  <a:lnTo>
                    <a:pt x="1524" y="246"/>
                  </a:lnTo>
                  <a:lnTo>
                    <a:pt x="1536" y="126"/>
                  </a:lnTo>
                  <a:lnTo>
                    <a:pt x="1554" y="168"/>
                  </a:lnTo>
                  <a:lnTo>
                    <a:pt x="1566" y="252"/>
                  </a:lnTo>
                  <a:lnTo>
                    <a:pt x="1584" y="186"/>
                  </a:lnTo>
                  <a:lnTo>
                    <a:pt x="1596" y="72"/>
                  </a:lnTo>
                  <a:lnTo>
                    <a:pt x="1608" y="66"/>
                  </a:lnTo>
                  <a:lnTo>
                    <a:pt x="1626" y="162"/>
                  </a:lnTo>
                  <a:lnTo>
                    <a:pt x="1638" y="234"/>
                  </a:lnTo>
                  <a:lnTo>
                    <a:pt x="1656" y="102"/>
                  </a:lnTo>
                  <a:lnTo>
                    <a:pt x="1668" y="54"/>
                  </a:lnTo>
                  <a:lnTo>
                    <a:pt x="1680" y="96"/>
                  </a:lnTo>
                  <a:lnTo>
                    <a:pt x="1698" y="168"/>
                  </a:lnTo>
                  <a:lnTo>
                    <a:pt x="1710" y="84"/>
                  </a:lnTo>
                  <a:lnTo>
                    <a:pt x="1728" y="0"/>
                  </a:lnTo>
                  <a:lnTo>
                    <a:pt x="1740" y="66"/>
                  </a:lnTo>
                  <a:lnTo>
                    <a:pt x="1758" y="156"/>
                  </a:lnTo>
                  <a:lnTo>
                    <a:pt x="1770" y="150"/>
                  </a:lnTo>
                  <a:lnTo>
                    <a:pt x="1782" y="36"/>
                  </a:lnTo>
                  <a:lnTo>
                    <a:pt x="1800" y="102"/>
                  </a:lnTo>
                  <a:lnTo>
                    <a:pt x="1812" y="168"/>
                  </a:lnTo>
                  <a:lnTo>
                    <a:pt x="1830" y="96"/>
                  </a:lnTo>
                  <a:lnTo>
                    <a:pt x="1842" y="18"/>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7" name="Freeform 75"/>
            <p:cNvSpPr>
              <a:spLocks/>
            </p:cNvSpPr>
            <p:nvPr/>
          </p:nvSpPr>
          <p:spPr bwMode="auto">
            <a:xfrm>
              <a:off x="3867150" y="2543175"/>
              <a:ext cx="876300" cy="2333625"/>
            </a:xfrm>
            <a:custGeom>
              <a:avLst/>
              <a:gdLst/>
              <a:ahLst/>
              <a:cxnLst>
                <a:cxn ang="0">
                  <a:pos x="0" y="66"/>
                </a:cxn>
                <a:cxn ang="0">
                  <a:pos x="12" y="150"/>
                </a:cxn>
                <a:cxn ang="0">
                  <a:pos x="30" y="210"/>
                </a:cxn>
                <a:cxn ang="0">
                  <a:pos x="42" y="90"/>
                </a:cxn>
                <a:cxn ang="0">
                  <a:pos x="60" y="0"/>
                </a:cxn>
                <a:cxn ang="0">
                  <a:pos x="72" y="24"/>
                </a:cxn>
                <a:cxn ang="0">
                  <a:pos x="84" y="162"/>
                </a:cxn>
                <a:cxn ang="0">
                  <a:pos x="102" y="270"/>
                </a:cxn>
                <a:cxn ang="0">
                  <a:pos x="114" y="132"/>
                </a:cxn>
                <a:cxn ang="0">
                  <a:pos x="132" y="108"/>
                </a:cxn>
                <a:cxn ang="0">
                  <a:pos x="144" y="234"/>
                </a:cxn>
                <a:cxn ang="0">
                  <a:pos x="162" y="222"/>
                </a:cxn>
                <a:cxn ang="0">
                  <a:pos x="174" y="138"/>
                </a:cxn>
                <a:cxn ang="0">
                  <a:pos x="186" y="30"/>
                </a:cxn>
                <a:cxn ang="0">
                  <a:pos x="204" y="108"/>
                </a:cxn>
                <a:cxn ang="0">
                  <a:pos x="216" y="234"/>
                </a:cxn>
                <a:cxn ang="0">
                  <a:pos x="234" y="198"/>
                </a:cxn>
                <a:cxn ang="0">
                  <a:pos x="246" y="150"/>
                </a:cxn>
                <a:cxn ang="0">
                  <a:pos x="258" y="300"/>
                </a:cxn>
                <a:cxn ang="0">
                  <a:pos x="276" y="306"/>
                </a:cxn>
                <a:cxn ang="0">
                  <a:pos x="288" y="204"/>
                </a:cxn>
                <a:cxn ang="0">
                  <a:pos x="306" y="378"/>
                </a:cxn>
                <a:cxn ang="0">
                  <a:pos x="318" y="624"/>
                </a:cxn>
                <a:cxn ang="0">
                  <a:pos x="336" y="558"/>
                </a:cxn>
                <a:cxn ang="0">
                  <a:pos x="348" y="318"/>
                </a:cxn>
                <a:cxn ang="0">
                  <a:pos x="360" y="318"/>
                </a:cxn>
                <a:cxn ang="0">
                  <a:pos x="378" y="612"/>
                </a:cxn>
                <a:cxn ang="0">
                  <a:pos x="390" y="624"/>
                </a:cxn>
                <a:cxn ang="0">
                  <a:pos x="408" y="486"/>
                </a:cxn>
                <a:cxn ang="0">
                  <a:pos x="420" y="750"/>
                </a:cxn>
                <a:cxn ang="0">
                  <a:pos x="432" y="1398"/>
                </a:cxn>
                <a:cxn ang="0">
                  <a:pos x="450" y="894"/>
                </a:cxn>
                <a:cxn ang="0">
                  <a:pos x="462" y="522"/>
                </a:cxn>
                <a:cxn ang="0">
                  <a:pos x="480" y="420"/>
                </a:cxn>
                <a:cxn ang="0">
                  <a:pos x="492" y="1284"/>
                </a:cxn>
                <a:cxn ang="0">
                  <a:pos x="504" y="1032"/>
                </a:cxn>
                <a:cxn ang="0">
                  <a:pos x="522" y="660"/>
                </a:cxn>
                <a:cxn ang="0">
                  <a:pos x="534" y="558"/>
                </a:cxn>
                <a:cxn ang="0">
                  <a:pos x="552" y="1470"/>
                </a:cxn>
              </a:cxnLst>
              <a:rect l="0" t="0" r="r" b="b"/>
              <a:pathLst>
                <a:path w="552" h="1470">
                  <a:moveTo>
                    <a:pt x="0" y="66"/>
                  </a:moveTo>
                  <a:lnTo>
                    <a:pt x="12" y="150"/>
                  </a:lnTo>
                  <a:lnTo>
                    <a:pt x="30" y="210"/>
                  </a:lnTo>
                  <a:lnTo>
                    <a:pt x="42" y="90"/>
                  </a:lnTo>
                  <a:lnTo>
                    <a:pt x="60" y="0"/>
                  </a:lnTo>
                  <a:lnTo>
                    <a:pt x="72" y="24"/>
                  </a:lnTo>
                  <a:lnTo>
                    <a:pt x="84" y="162"/>
                  </a:lnTo>
                  <a:lnTo>
                    <a:pt x="102" y="270"/>
                  </a:lnTo>
                  <a:lnTo>
                    <a:pt x="114" y="132"/>
                  </a:lnTo>
                  <a:lnTo>
                    <a:pt x="132" y="108"/>
                  </a:lnTo>
                  <a:lnTo>
                    <a:pt x="144" y="234"/>
                  </a:lnTo>
                  <a:lnTo>
                    <a:pt x="162" y="222"/>
                  </a:lnTo>
                  <a:lnTo>
                    <a:pt x="174" y="138"/>
                  </a:lnTo>
                  <a:lnTo>
                    <a:pt x="186" y="30"/>
                  </a:lnTo>
                  <a:lnTo>
                    <a:pt x="204" y="108"/>
                  </a:lnTo>
                  <a:lnTo>
                    <a:pt x="216" y="234"/>
                  </a:lnTo>
                  <a:lnTo>
                    <a:pt x="234" y="198"/>
                  </a:lnTo>
                  <a:lnTo>
                    <a:pt x="246" y="150"/>
                  </a:lnTo>
                  <a:lnTo>
                    <a:pt x="258" y="300"/>
                  </a:lnTo>
                  <a:lnTo>
                    <a:pt x="276" y="306"/>
                  </a:lnTo>
                  <a:lnTo>
                    <a:pt x="288" y="204"/>
                  </a:lnTo>
                  <a:lnTo>
                    <a:pt x="306" y="378"/>
                  </a:lnTo>
                  <a:lnTo>
                    <a:pt x="318" y="624"/>
                  </a:lnTo>
                  <a:lnTo>
                    <a:pt x="336" y="558"/>
                  </a:lnTo>
                  <a:lnTo>
                    <a:pt x="348" y="318"/>
                  </a:lnTo>
                  <a:lnTo>
                    <a:pt x="360" y="318"/>
                  </a:lnTo>
                  <a:lnTo>
                    <a:pt x="378" y="612"/>
                  </a:lnTo>
                  <a:lnTo>
                    <a:pt x="390" y="624"/>
                  </a:lnTo>
                  <a:lnTo>
                    <a:pt x="408" y="486"/>
                  </a:lnTo>
                  <a:lnTo>
                    <a:pt x="420" y="750"/>
                  </a:lnTo>
                  <a:lnTo>
                    <a:pt x="432" y="1398"/>
                  </a:lnTo>
                  <a:lnTo>
                    <a:pt x="450" y="894"/>
                  </a:lnTo>
                  <a:lnTo>
                    <a:pt x="462" y="522"/>
                  </a:lnTo>
                  <a:lnTo>
                    <a:pt x="480" y="420"/>
                  </a:lnTo>
                  <a:lnTo>
                    <a:pt x="492" y="1284"/>
                  </a:lnTo>
                  <a:lnTo>
                    <a:pt x="504" y="1032"/>
                  </a:lnTo>
                  <a:lnTo>
                    <a:pt x="522" y="660"/>
                  </a:lnTo>
                  <a:lnTo>
                    <a:pt x="534" y="558"/>
                  </a:lnTo>
                  <a:lnTo>
                    <a:pt x="552" y="1470"/>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8" name="Freeform 76"/>
            <p:cNvSpPr>
              <a:spLocks/>
            </p:cNvSpPr>
            <p:nvPr/>
          </p:nvSpPr>
          <p:spPr bwMode="auto">
            <a:xfrm>
              <a:off x="4743450" y="3505200"/>
              <a:ext cx="200025" cy="1371600"/>
            </a:xfrm>
            <a:custGeom>
              <a:avLst/>
              <a:gdLst/>
              <a:ahLst/>
              <a:cxnLst>
                <a:cxn ang="0">
                  <a:pos x="0" y="864"/>
                </a:cxn>
                <a:cxn ang="0">
                  <a:pos x="12" y="792"/>
                </a:cxn>
                <a:cxn ang="0">
                  <a:pos x="30" y="210"/>
                </a:cxn>
                <a:cxn ang="0">
                  <a:pos x="42" y="426"/>
                </a:cxn>
                <a:cxn ang="0">
                  <a:pos x="54" y="786"/>
                </a:cxn>
                <a:cxn ang="0">
                  <a:pos x="72" y="600"/>
                </a:cxn>
                <a:cxn ang="0">
                  <a:pos x="84" y="378"/>
                </a:cxn>
                <a:cxn ang="0">
                  <a:pos x="102" y="0"/>
                </a:cxn>
                <a:cxn ang="0">
                  <a:pos x="114" y="354"/>
                </a:cxn>
                <a:cxn ang="0">
                  <a:pos x="126" y="864"/>
                </a:cxn>
              </a:cxnLst>
              <a:rect l="0" t="0" r="r" b="b"/>
              <a:pathLst>
                <a:path w="126" h="864">
                  <a:moveTo>
                    <a:pt x="0" y="864"/>
                  </a:moveTo>
                  <a:lnTo>
                    <a:pt x="12" y="792"/>
                  </a:lnTo>
                  <a:lnTo>
                    <a:pt x="30" y="210"/>
                  </a:lnTo>
                  <a:lnTo>
                    <a:pt x="42" y="426"/>
                  </a:lnTo>
                  <a:lnTo>
                    <a:pt x="54" y="786"/>
                  </a:lnTo>
                  <a:lnTo>
                    <a:pt x="72" y="600"/>
                  </a:lnTo>
                  <a:lnTo>
                    <a:pt x="84" y="378"/>
                  </a:lnTo>
                  <a:lnTo>
                    <a:pt x="102" y="0"/>
                  </a:lnTo>
                  <a:lnTo>
                    <a:pt x="114" y="354"/>
                  </a:lnTo>
                  <a:lnTo>
                    <a:pt x="126" y="864"/>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49" name="Freeform 77"/>
            <p:cNvSpPr>
              <a:spLocks/>
            </p:cNvSpPr>
            <p:nvPr/>
          </p:nvSpPr>
          <p:spPr bwMode="auto">
            <a:xfrm>
              <a:off x="4953000" y="3752850"/>
              <a:ext cx="476250" cy="1123950"/>
            </a:xfrm>
            <a:custGeom>
              <a:avLst/>
              <a:gdLst/>
              <a:ahLst/>
              <a:cxnLst>
                <a:cxn ang="0">
                  <a:pos x="0" y="708"/>
                </a:cxn>
                <a:cxn ang="0">
                  <a:pos x="12" y="318"/>
                </a:cxn>
                <a:cxn ang="0">
                  <a:pos x="24" y="6"/>
                </a:cxn>
                <a:cxn ang="0">
                  <a:pos x="42" y="54"/>
                </a:cxn>
                <a:cxn ang="0">
                  <a:pos x="54" y="660"/>
                </a:cxn>
                <a:cxn ang="0">
                  <a:pos x="72" y="498"/>
                </a:cxn>
                <a:cxn ang="0">
                  <a:pos x="84" y="12"/>
                </a:cxn>
                <a:cxn ang="0">
                  <a:pos x="96" y="0"/>
                </a:cxn>
                <a:cxn ang="0">
                  <a:pos x="114" y="594"/>
                </a:cxn>
                <a:cxn ang="0">
                  <a:pos x="126" y="612"/>
                </a:cxn>
                <a:cxn ang="0">
                  <a:pos x="144" y="150"/>
                </a:cxn>
                <a:cxn ang="0">
                  <a:pos x="156" y="54"/>
                </a:cxn>
                <a:cxn ang="0">
                  <a:pos x="168" y="474"/>
                </a:cxn>
                <a:cxn ang="0">
                  <a:pos x="186" y="630"/>
                </a:cxn>
                <a:cxn ang="0">
                  <a:pos x="198" y="192"/>
                </a:cxn>
                <a:cxn ang="0">
                  <a:pos x="216" y="282"/>
                </a:cxn>
                <a:cxn ang="0">
                  <a:pos x="228" y="564"/>
                </a:cxn>
                <a:cxn ang="0">
                  <a:pos x="246" y="690"/>
                </a:cxn>
                <a:cxn ang="0">
                  <a:pos x="258" y="456"/>
                </a:cxn>
                <a:cxn ang="0">
                  <a:pos x="270" y="12"/>
                </a:cxn>
                <a:cxn ang="0">
                  <a:pos x="288" y="222"/>
                </a:cxn>
                <a:cxn ang="0">
                  <a:pos x="300" y="708"/>
                </a:cxn>
              </a:cxnLst>
              <a:rect l="0" t="0" r="r" b="b"/>
              <a:pathLst>
                <a:path w="300" h="708">
                  <a:moveTo>
                    <a:pt x="0" y="708"/>
                  </a:moveTo>
                  <a:lnTo>
                    <a:pt x="12" y="318"/>
                  </a:lnTo>
                  <a:lnTo>
                    <a:pt x="24" y="6"/>
                  </a:lnTo>
                  <a:lnTo>
                    <a:pt x="42" y="54"/>
                  </a:lnTo>
                  <a:lnTo>
                    <a:pt x="54" y="660"/>
                  </a:lnTo>
                  <a:lnTo>
                    <a:pt x="72" y="498"/>
                  </a:lnTo>
                  <a:lnTo>
                    <a:pt x="84" y="12"/>
                  </a:lnTo>
                  <a:lnTo>
                    <a:pt x="96" y="0"/>
                  </a:lnTo>
                  <a:lnTo>
                    <a:pt x="114" y="594"/>
                  </a:lnTo>
                  <a:lnTo>
                    <a:pt x="126" y="612"/>
                  </a:lnTo>
                  <a:lnTo>
                    <a:pt x="144" y="150"/>
                  </a:lnTo>
                  <a:lnTo>
                    <a:pt x="156" y="54"/>
                  </a:lnTo>
                  <a:lnTo>
                    <a:pt x="168" y="474"/>
                  </a:lnTo>
                  <a:lnTo>
                    <a:pt x="186" y="630"/>
                  </a:lnTo>
                  <a:lnTo>
                    <a:pt x="198" y="192"/>
                  </a:lnTo>
                  <a:lnTo>
                    <a:pt x="216" y="282"/>
                  </a:lnTo>
                  <a:lnTo>
                    <a:pt x="228" y="564"/>
                  </a:lnTo>
                  <a:lnTo>
                    <a:pt x="246" y="690"/>
                  </a:lnTo>
                  <a:lnTo>
                    <a:pt x="258" y="456"/>
                  </a:lnTo>
                  <a:lnTo>
                    <a:pt x="270" y="12"/>
                  </a:lnTo>
                  <a:lnTo>
                    <a:pt x="288" y="222"/>
                  </a:lnTo>
                  <a:lnTo>
                    <a:pt x="300" y="708"/>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0" name="Freeform 78"/>
            <p:cNvSpPr>
              <a:spLocks/>
            </p:cNvSpPr>
            <p:nvPr/>
          </p:nvSpPr>
          <p:spPr bwMode="auto">
            <a:xfrm>
              <a:off x="5438775" y="4238625"/>
              <a:ext cx="85725" cy="638175"/>
            </a:xfrm>
            <a:custGeom>
              <a:avLst/>
              <a:gdLst/>
              <a:ahLst/>
              <a:cxnLst>
                <a:cxn ang="0">
                  <a:pos x="0" y="402"/>
                </a:cxn>
                <a:cxn ang="0">
                  <a:pos x="12" y="252"/>
                </a:cxn>
                <a:cxn ang="0">
                  <a:pos x="24" y="0"/>
                </a:cxn>
                <a:cxn ang="0">
                  <a:pos x="36" y="228"/>
                </a:cxn>
                <a:cxn ang="0">
                  <a:pos x="54" y="402"/>
                </a:cxn>
              </a:cxnLst>
              <a:rect l="0" t="0" r="r" b="b"/>
              <a:pathLst>
                <a:path w="54" h="402">
                  <a:moveTo>
                    <a:pt x="0" y="402"/>
                  </a:moveTo>
                  <a:lnTo>
                    <a:pt x="12" y="252"/>
                  </a:lnTo>
                  <a:lnTo>
                    <a:pt x="24" y="0"/>
                  </a:lnTo>
                  <a:lnTo>
                    <a:pt x="36" y="228"/>
                  </a:lnTo>
                  <a:lnTo>
                    <a:pt x="54" y="402"/>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1" name="Freeform 79"/>
            <p:cNvSpPr>
              <a:spLocks/>
            </p:cNvSpPr>
            <p:nvPr/>
          </p:nvSpPr>
          <p:spPr bwMode="auto">
            <a:xfrm>
              <a:off x="5524500" y="2476500"/>
              <a:ext cx="2895600" cy="2400300"/>
            </a:xfrm>
            <a:custGeom>
              <a:avLst/>
              <a:gdLst/>
              <a:ahLst/>
              <a:cxnLst>
                <a:cxn ang="0">
                  <a:pos x="12" y="1218"/>
                </a:cxn>
                <a:cxn ang="0">
                  <a:pos x="42" y="546"/>
                </a:cxn>
                <a:cxn ang="0">
                  <a:pos x="72" y="906"/>
                </a:cxn>
                <a:cxn ang="0">
                  <a:pos x="102" y="516"/>
                </a:cxn>
                <a:cxn ang="0">
                  <a:pos x="132" y="462"/>
                </a:cxn>
                <a:cxn ang="0">
                  <a:pos x="156" y="498"/>
                </a:cxn>
                <a:cxn ang="0">
                  <a:pos x="186" y="396"/>
                </a:cxn>
                <a:cxn ang="0">
                  <a:pos x="216" y="492"/>
                </a:cxn>
                <a:cxn ang="0">
                  <a:pos x="246" y="426"/>
                </a:cxn>
                <a:cxn ang="0">
                  <a:pos x="276" y="426"/>
                </a:cxn>
                <a:cxn ang="0">
                  <a:pos x="306" y="426"/>
                </a:cxn>
                <a:cxn ang="0">
                  <a:pos x="330" y="366"/>
                </a:cxn>
                <a:cxn ang="0">
                  <a:pos x="360" y="312"/>
                </a:cxn>
                <a:cxn ang="0">
                  <a:pos x="390" y="276"/>
                </a:cxn>
                <a:cxn ang="0">
                  <a:pos x="420" y="288"/>
                </a:cxn>
                <a:cxn ang="0">
                  <a:pos x="450" y="276"/>
                </a:cxn>
                <a:cxn ang="0">
                  <a:pos x="474" y="222"/>
                </a:cxn>
                <a:cxn ang="0">
                  <a:pos x="504" y="234"/>
                </a:cxn>
                <a:cxn ang="0">
                  <a:pos x="534" y="216"/>
                </a:cxn>
                <a:cxn ang="0">
                  <a:pos x="564" y="300"/>
                </a:cxn>
                <a:cxn ang="0">
                  <a:pos x="594" y="180"/>
                </a:cxn>
                <a:cxn ang="0">
                  <a:pos x="624" y="132"/>
                </a:cxn>
                <a:cxn ang="0">
                  <a:pos x="648" y="162"/>
                </a:cxn>
                <a:cxn ang="0">
                  <a:pos x="678" y="60"/>
                </a:cxn>
                <a:cxn ang="0">
                  <a:pos x="708" y="144"/>
                </a:cxn>
                <a:cxn ang="0">
                  <a:pos x="738" y="180"/>
                </a:cxn>
                <a:cxn ang="0">
                  <a:pos x="768" y="240"/>
                </a:cxn>
                <a:cxn ang="0">
                  <a:pos x="798" y="240"/>
                </a:cxn>
                <a:cxn ang="0">
                  <a:pos x="822" y="162"/>
                </a:cxn>
                <a:cxn ang="0">
                  <a:pos x="852" y="180"/>
                </a:cxn>
                <a:cxn ang="0">
                  <a:pos x="882" y="96"/>
                </a:cxn>
                <a:cxn ang="0">
                  <a:pos x="912" y="186"/>
                </a:cxn>
                <a:cxn ang="0">
                  <a:pos x="942" y="138"/>
                </a:cxn>
                <a:cxn ang="0">
                  <a:pos x="972" y="156"/>
                </a:cxn>
                <a:cxn ang="0">
                  <a:pos x="996" y="138"/>
                </a:cxn>
                <a:cxn ang="0">
                  <a:pos x="1026" y="66"/>
                </a:cxn>
                <a:cxn ang="0">
                  <a:pos x="1056" y="180"/>
                </a:cxn>
                <a:cxn ang="0">
                  <a:pos x="1086" y="0"/>
                </a:cxn>
                <a:cxn ang="0">
                  <a:pos x="1116" y="324"/>
                </a:cxn>
                <a:cxn ang="0">
                  <a:pos x="1146" y="234"/>
                </a:cxn>
                <a:cxn ang="0">
                  <a:pos x="1170" y="186"/>
                </a:cxn>
                <a:cxn ang="0">
                  <a:pos x="1200" y="174"/>
                </a:cxn>
                <a:cxn ang="0">
                  <a:pos x="1230" y="222"/>
                </a:cxn>
                <a:cxn ang="0">
                  <a:pos x="1260" y="420"/>
                </a:cxn>
                <a:cxn ang="0">
                  <a:pos x="1290" y="570"/>
                </a:cxn>
                <a:cxn ang="0">
                  <a:pos x="1320" y="396"/>
                </a:cxn>
                <a:cxn ang="0">
                  <a:pos x="1344" y="354"/>
                </a:cxn>
                <a:cxn ang="0">
                  <a:pos x="1374" y="444"/>
                </a:cxn>
                <a:cxn ang="0">
                  <a:pos x="1404" y="576"/>
                </a:cxn>
                <a:cxn ang="0">
                  <a:pos x="1434" y="450"/>
                </a:cxn>
                <a:cxn ang="0">
                  <a:pos x="1464" y="1206"/>
                </a:cxn>
                <a:cxn ang="0">
                  <a:pos x="1488" y="942"/>
                </a:cxn>
                <a:cxn ang="0">
                  <a:pos x="1518" y="678"/>
                </a:cxn>
                <a:cxn ang="0">
                  <a:pos x="1548" y="1038"/>
                </a:cxn>
                <a:cxn ang="0">
                  <a:pos x="1578" y="1422"/>
                </a:cxn>
                <a:cxn ang="0">
                  <a:pos x="1608" y="1122"/>
                </a:cxn>
                <a:cxn ang="0">
                  <a:pos x="1638" y="906"/>
                </a:cxn>
                <a:cxn ang="0">
                  <a:pos x="1662" y="1422"/>
                </a:cxn>
                <a:cxn ang="0">
                  <a:pos x="1692" y="1176"/>
                </a:cxn>
                <a:cxn ang="0">
                  <a:pos x="1722" y="780"/>
                </a:cxn>
                <a:cxn ang="0">
                  <a:pos x="1752" y="1050"/>
                </a:cxn>
                <a:cxn ang="0">
                  <a:pos x="1782" y="1482"/>
                </a:cxn>
                <a:cxn ang="0">
                  <a:pos x="1812" y="1152"/>
                </a:cxn>
              </a:cxnLst>
              <a:rect l="0" t="0" r="r" b="b"/>
              <a:pathLst>
                <a:path w="1824" h="1512">
                  <a:moveTo>
                    <a:pt x="0" y="1512"/>
                  </a:moveTo>
                  <a:lnTo>
                    <a:pt x="12" y="1218"/>
                  </a:lnTo>
                  <a:lnTo>
                    <a:pt x="30" y="648"/>
                  </a:lnTo>
                  <a:lnTo>
                    <a:pt x="42" y="546"/>
                  </a:lnTo>
                  <a:lnTo>
                    <a:pt x="54" y="786"/>
                  </a:lnTo>
                  <a:lnTo>
                    <a:pt x="72" y="906"/>
                  </a:lnTo>
                  <a:lnTo>
                    <a:pt x="84" y="594"/>
                  </a:lnTo>
                  <a:lnTo>
                    <a:pt x="102" y="516"/>
                  </a:lnTo>
                  <a:lnTo>
                    <a:pt x="114" y="564"/>
                  </a:lnTo>
                  <a:lnTo>
                    <a:pt x="132" y="462"/>
                  </a:lnTo>
                  <a:lnTo>
                    <a:pt x="144" y="414"/>
                  </a:lnTo>
                  <a:lnTo>
                    <a:pt x="156" y="498"/>
                  </a:lnTo>
                  <a:lnTo>
                    <a:pt x="174" y="468"/>
                  </a:lnTo>
                  <a:lnTo>
                    <a:pt x="186" y="396"/>
                  </a:lnTo>
                  <a:lnTo>
                    <a:pt x="204" y="486"/>
                  </a:lnTo>
                  <a:lnTo>
                    <a:pt x="216" y="492"/>
                  </a:lnTo>
                  <a:lnTo>
                    <a:pt x="228" y="408"/>
                  </a:lnTo>
                  <a:lnTo>
                    <a:pt x="246" y="426"/>
                  </a:lnTo>
                  <a:lnTo>
                    <a:pt x="258" y="486"/>
                  </a:lnTo>
                  <a:lnTo>
                    <a:pt x="276" y="426"/>
                  </a:lnTo>
                  <a:lnTo>
                    <a:pt x="288" y="492"/>
                  </a:lnTo>
                  <a:lnTo>
                    <a:pt x="306" y="426"/>
                  </a:lnTo>
                  <a:lnTo>
                    <a:pt x="318" y="402"/>
                  </a:lnTo>
                  <a:lnTo>
                    <a:pt x="330" y="366"/>
                  </a:lnTo>
                  <a:lnTo>
                    <a:pt x="348" y="288"/>
                  </a:lnTo>
                  <a:lnTo>
                    <a:pt x="360" y="312"/>
                  </a:lnTo>
                  <a:lnTo>
                    <a:pt x="378" y="318"/>
                  </a:lnTo>
                  <a:lnTo>
                    <a:pt x="390" y="276"/>
                  </a:lnTo>
                  <a:lnTo>
                    <a:pt x="402" y="324"/>
                  </a:lnTo>
                  <a:lnTo>
                    <a:pt x="420" y="288"/>
                  </a:lnTo>
                  <a:lnTo>
                    <a:pt x="432" y="258"/>
                  </a:lnTo>
                  <a:lnTo>
                    <a:pt x="450" y="276"/>
                  </a:lnTo>
                  <a:lnTo>
                    <a:pt x="462" y="210"/>
                  </a:lnTo>
                  <a:lnTo>
                    <a:pt x="474" y="222"/>
                  </a:lnTo>
                  <a:lnTo>
                    <a:pt x="492" y="204"/>
                  </a:lnTo>
                  <a:lnTo>
                    <a:pt x="504" y="234"/>
                  </a:lnTo>
                  <a:lnTo>
                    <a:pt x="522" y="300"/>
                  </a:lnTo>
                  <a:lnTo>
                    <a:pt x="534" y="216"/>
                  </a:lnTo>
                  <a:lnTo>
                    <a:pt x="552" y="240"/>
                  </a:lnTo>
                  <a:lnTo>
                    <a:pt x="564" y="300"/>
                  </a:lnTo>
                  <a:lnTo>
                    <a:pt x="576" y="192"/>
                  </a:lnTo>
                  <a:lnTo>
                    <a:pt x="594" y="180"/>
                  </a:lnTo>
                  <a:lnTo>
                    <a:pt x="606" y="198"/>
                  </a:lnTo>
                  <a:lnTo>
                    <a:pt x="624" y="132"/>
                  </a:lnTo>
                  <a:lnTo>
                    <a:pt x="636" y="120"/>
                  </a:lnTo>
                  <a:lnTo>
                    <a:pt x="648" y="162"/>
                  </a:lnTo>
                  <a:lnTo>
                    <a:pt x="666" y="108"/>
                  </a:lnTo>
                  <a:lnTo>
                    <a:pt x="678" y="60"/>
                  </a:lnTo>
                  <a:lnTo>
                    <a:pt x="696" y="138"/>
                  </a:lnTo>
                  <a:lnTo>
                    <a:pt x="708" y="144"/>
                  </a:lnTo>
                  <a:lnTo>
                    <a:pt x="726" y="90"/>
                  </a:lnTo>
                  <a:lnTo>
                    <a:pt x="738" y="180"/>
                  </a:lnTo>
                  <a:lnTo>
                    <a:pt x="750" y="312"/>
                  </a:lnTo>
                  <a:lnTo>
                    <a:pt x="768" y="240"/>
                  </a:lnTo>
                  <a:lnTo>
                    <a:pt x="780" y="132"/>
                  </a:lnTo>
                  <a:lnTo>
                    <a:pt x="798" y="240"/>
                  </a:lnTo>
                  <a:lnTo>
                    <a:pt x="810" y="246"/>
                  </a:lnTo>
                  <a:lnTo>
                    <a:pt x="822" y="162"/>
                  </a:lnTo>
                  <a:lnTo>
                    <a:pt x="840" y="168"/>
                  </a:lnTo>
                  <a:lnTo>
                    <a:pt x="852" y="180"/>
                  </a:lnTo>
                  <a:lnTo>
                    <a:pt x="870" y="120"/>
                  </a:lnTo>
                  <a:lnTo>
                    <a:pt x="882" y="96"/>
                  </a:lnTo>
                  <a:lnTo>
                    <a:pt x="900" y="156"/>
                  </a:lnTo>
                  <a:lnTo>
                    <a:pt x="912" y="186"/>
                  </a:lnTo>
                  <a:lnTo>
                    <a:pt x="924" y="108"/>
                  </a:lnTo>
                  <a:lnTo>
                    <a:pt x="942" y="138"/>
                  </a:lnTo>
                  <a:lnTo>
                    <a:pt x="954" y="210"/>
                  </a:lnTo>
                  <a:lnTo>
                    <a:pt x="972" y="156"/>
                  </a:lnTo>
                  <a:lnTo>
                    <a:pt x="984" y="114"/>
                  </a:lnTo>
                  <a:lnTo>
                    <a:pt x="996" y="138"/>
                  </a:lnTo>
                  <a:lnTo>
                    <a:pt x="1014" y="114"/>
                  </a:lnTo>
                  <a:lnTo>
                    <a:pt x="1026" y="66"/>
                  </a:lnTo>
                  <a:lnTo>
                    <a:pt x="1044" y="102"/>
                  </a:lnTo>
                  <a:lnTo>
                    <a:pt x="1056" y="180"/>
                  </a:lnTo>
                  <a:lnTo>
                    <a:pt x="1068" y="114"/>
                  </a:lnTo>
                  <a:lnTo>
                    <a:pt x="1086" y="0"/>
                  </a:lnTo>
                  <a:lnTo>
                    <a:pt x="1098" y="138"/>
                  </a:lnTo>
                  <a:lnTo>
                    <a:pt x="1116" y="324"/>
                  </a:lnTo>
                  <a:lnTo>
                    <a:pt x="1128" y="402"/>
                  </a:lnTo>
                  <a:lnTo>
                    <a:pt x="1146" y="234"/>
                  </a:lnTo>
                  <a:lnTo>
                    <a:pt x="1158" y="234"/>
                  </a:lnTo>
                  <a:lnTo>
                    <a:pt x="1170" y="186"/>
                  </a:lnTo>
                  <a:lnTo>
                    <a:pt x="1188" y="144"/>
                  </a:lnTo>
                  <a:lnTo>
                    <a:pt x="1200" y="174"/>
                  </a:lnTo>
                  <a:lnTo>
                    <a:pt x="1218" y="258"/>
                  </a:lnTo>
                  <a:lnTo>
                    <a:pt x="1230" y="222"/>
                  </a:lnTo>
                  <a:lnTo>
                    <a:pt x="1242" y="342"/>
                  </a:lnTo>
                  <a:lnTo>
                    <a:pt x="1260" y="420"/>
                  </a:lnTo>
                  <a:lnTo>
                    <a:pt x="1272" y="372"/>
                  </a:lnTo>
                  <a:lnTo>
                    <a:pt x="1290" y="570"/>
                  </a:lnTo>
                  <a:lnTo>
                    <a:pt x="1302" y="576"/>
                  </a:lnTo>
                  <a:lnTo>
                    <a:pt x="1320" y="396"/>
                  </a:lnTo>
                  <a:lnTo>
                    <a:pt x="1332" y="420"/>
                  </a:lnTo>
                  <a:lnTo>
                    <a:pt x="1344" y="354"/>
                  </a:lnTo>
                  <a:lnTo>
                    <a:pt x="1362" y="618"/>
                  </a:lnTo>
                  <a:lnTo>
                    <a:pt x="1374" y="444"/>
                  </a:lnTo>
                  <a:lnTo>
                    <a:pt x="1392" y="414"/>
                  </a:lnTo>
                  <a:lnTo>
                    <a:pt x="1404" y="576"/>
                  </a:lnTo>
                  <a:lnTo>
                    <a:pt x="1416" y="618"/>
                  </a:lnTo>
                  <a:lnTo>
                    <a:pt x="1434" y="450"/>
                  </a:lnTo>
                  <a:lnTo>
                    <a:pt x="1446" y="678"/>
                  </a:lnTo>
                  <a:lnTo>
                    <a:pt x="1464" y="1206"/>
                  </a:lnTo>
                  <a:lnTo>
                    <a:pt x="1476" y="942"/>
                  </a:lnTo>
                  <a:lnTo>
                    <a:pt x="1488" y="942"/>
                  </a:lnTo>
                  <a:lnTo>
                    <a:pt x="1506" y="924"/>
                  </a:lnTo>
                  <a:lnTo>
                    <a:pt x="1518" y="678"/>
                  </a:lnTo>
                  <a:lnTo>
                    <a:pt x="1536" y="1182"/>
                  </a:lnTo>
                  <a:lnTo>
                    <a:pt x="1548" y="1038"/>
                  </a:lnTo>
                  <a:lnTo>
                    <a:pt x="1566" y="846"/>
                  </a:lnTo>
                  <a:lnTo>
                    <a:pt x="1578" y="1422"/>
                  </a:lnTo>
                  <a:lnTo>
                    <a:pt x="1590" y="882"/>
                  </a:lnTo>
                  <a:lnTo>
                    <a:pt x="1608" y="1122"/>
                  </a:lnTo>
                  <a:lnTo>
                    <a:pt x="1620" y="1230"/>
                  </a:lnTo>
                  <a:lnTo>
                    <a:pt x="1638" y="906"/>
                  </a:lnTo>
                  <a:lnTo>
                    <a:pt x="1650" y="1266"/>
                  </a:lnTo>
                  <a:lnTo>
                    <a:pt x="1662" y="1422"/>
                  </a:lnTo>
                  <a:lnTo>
                    <a:pt x="1680" y="960"/>
                  </a:lnTo>
                  <a:lnTo>
                    <a:pt x="1692" y="1176"/>
                  </a:lnTo>
                  <a:lnTo>
                    <a:pt x="1710" y="1188"/>
                  </a:lnTo>
                  <a:lnTo>
                    <a:pt x="1722" y="780"/>
                  </a:lnTo>
                  <a:lnTo>
                    <a:pt x="1740" y="1416"/>
                  </a:lnTo>
                  <a:lnTo>
                    <a:pt x="1752" y="1050"/>
                  </a:lnTo>
                  <a:lnTo>
                    <a:pt x="1764" y="756"/>
                  </a:lnTo>
                  <a:lnTo>
                    <a:pt x="1782" y="1482"/>
                  </a:lnTo>
                  <a:lnTo>
                    <a:pt x="1794" y="1002"/>
                  </a:lnTo>
                  <a:lnTo>
                    <a:pt x="1812" y="1152"/>
                  </a:lnTo>
                  <a:lnTo>
                    <a:pt x="1824" y="1512"/>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2" name="Freeform 80"/>
            <p:cNvSpPr>
              <a:spLocks/>
            </p:cNvSpPr>
            <p:nvPr/>
          </p:nvSpPr>
          <p:spPr bwMode="auto">
            <a:xfrm>
              <a:off x="8420100" y="4181475"/>
              <a:ext cx="152400" cy="695325"/>
            </a:xfrm>
            <a:custGeom>
              <a:avLst/>
              <a:gdLst/>
              <a:ahLst/>
              <a:cxnLst>
                <a:cxn ang="0">
                  <a:pos x="0" y="438"/>
                </a:cxn>
                <a:cxn ang="0">
                  <a:pos x="12" y="294"/>
                </a:cxn>
                <a:cxn ang="0">
                  <a:pos x="30" y="198"/>
                </a:cxn>
                <a:cxn ang="0">
                  <a:pos x="42" y="336"/>
                </a:cxn>
                <a:cxn ang="0">
                  <a:pos x="60" y="0"/>
                </a:cxn>
                <a:cxn ang="0">
                  <a:pos x="72" y="72"/>
                </a:cxn>
                <a:cxn ang="0">
                  <a:pos x="90" y="216"/>
                </a:cxn>
                <a:cxn ang="0">
                  <a:pos x="96" y="24"/>
                </a:cxn>
              </a:cxnLst>
              <a:rect l="0" t="0" r="r" b="b"/>
              <a:pathLst>
                <a:path w="96" h="438">
                  <a:moveTo>
                    <a:pt x="0" y="438"/>
                  </a:moveTo>
                  <a:lnTo>
                    <a:pt x="12" y="294"/>
                  </a:lnTo>
                  <a:lnTo>
                    <a:pt x="30" y="198"/>
                  </a:lnTo>
                  <a:lnTo>
                    <a:pt x="42" y="336"/>
                  </a:lnTo>
                  <a:lnTo>
                    <a:pt x="60" y="0"/>
                  </a:lnTo>
                  <a:lnTo>
                    <a:pt x="72" y="72"/>
                  </a:lnTo>
                  <a:lnTo>
                    <a:pt x="90" y="216"/>
                  </a:lnTo>
                  <a:lnTo>
                    <a:pt x="96" y="24"/>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3" name="Freeform 84"/>
            <p:cNvSpPr>
              <a:spLocks/>
            </p:cNvSpPr>
            <p:nvPr/>
          </p:nvSpPr>
          <p:spPr bwMode="auto">
            <a:xfrm>
              <a:off x="533400" y="1200150"/>
              <a:ext cx="2924175" cy="476250"/>
            </a:xfrm>
            <a:custGeom>
              <a:avLst/>
              <a:gdLst/>
              <a:ahLst/>
              <a:cxnLst>
                <a:cxn ang="0">
                  <a:pos x="30" y="210"/>
                </a:cxn>
                <a:cxn ang="0">
                  <a:pos x="72" y="252"/>
                </a:cxn>
                <a:cxn ang="0">
                  <a:pos x="114" y="252"/>
                </a:cxn>
                <a:cxn ang="0">
                  <a:pos x="156" y="300"/>
                </a:cxn>
                <a:cxn ang="0">
                  <a:pos x="204" y="258"/>
                </a:cxn>
                <a:cxn ang="0">
                  <a:pos x="246" y="228"/>
                </a:cxn>
                <a:cxn ang="0">
                  <a:pos x="288" y="252"/>
                </a:cxn>
                <a:cxn ang="0">
                  <a:pos x="330" y="210"/>
                </a:cxn>
                <a:cxn ang="0">
                  <a:pos x="378" y="144"/>
                </a:cxn>
                <a:cxn ang="0">
                  <a:pos x="420" y="114"/>
                </a:cxn>
                <a:cxn ang="0">
                  <a:pos x="462" y="102"/>
                </a:cxn>
                <a:cxn ang="0">
                  <a:pos x="504" y="90"/>
                </a:cxn>
                <a:cxn ang="0">
                  <a:pos x="552" y="96"/>
                </a:cxn>
                <a:cxn ang="0">
                  <a:pos x="594" y="114"/>
                </a:cxn>
                <a:cxn ang="0">
                  <a:pos x="636" y="48"/>
                </a:cxn>
                <a:cxn ang="0">
                  <a:pos x="678" y="36"/>
                </a:cxn>
                <a:cxn ang="0">
                  <a:pos x="726" y="48"/>
                </a:cxn>
                <a:cxn ang="0">
                  <a:pos x="768" y="48"/>
                </a:cxn>
                <a:cxn ang="0">
                  <a:pos x="810" y="36"/>
                </a:cxn>
                <a:cxn ang="0">
                  <a:pos x="852" y="30"/>
                </a:cxn>
                <a:cxn ang="0">
                  <a:pos x="900" y="18"/>
                </a:cxn>
                <a:cxn ang="0">
                  <a:pos x="942" y="12"/>
                </a:cxn>
                <a:cxn ang="0">
                  <a:pos x="984" y="42"/>
                </a:cxn>
                <a:cxn ang="0">
                  <a:pos x="1026" y="126"/>
                </a:cxn>
                <a:cxn ang="0">
                  <a:pos x="1074" y="78"/>
                </a:cxn>
                <a:cxn ang="0">
                  <a:pos x="1116" y="84"/>
                </a:cxn>
                <a:cxn ang="0">
                  <a:pos x="1158" y="126"/>
                </a:cxn>
                <a:cxn ang="0">
                  <a:pos x="1200" y="126"/>
                </a:cxn>
                <a:cxn ang="0">
                  <a:pos x="1248" y="144"/>
                </a:cxn>
                <a:cxn ang="0">
                  <a:pos x="1290" y="192"/>
                </a:cxn>
                <a:cxn ang="0">
                  <a:pos x="1332" y="198"/>
                </a:cxn>
                <a:cxn ang="0">
                  <a:pos x="1374" y="180"/>
                </a:cxn>
                <a:cxn ang="0">
                  <a:pos x="1422" y="192"/>
                </a:cxn>
                <a:cxn ang="0">
                  <a:pos x="1464" y="186"/>
                </a:cxn>
                <a:cxn ang="0">
                  <a:pos x="1506" y="186"/>
                </a:cxn>
                <a:cxn ang="0">
                  <a:pos x="1548" y="174"/>
                </a:cxn>
                <a:cxn ang="0">
                  <a:pos x="1590" y="150"/>
                </a:cxn>
                <a:cxn ang="0">
                  <a:pos x="1638" y="120"/>
                </a:cxn>
                <a:cxn ang="0">
                  <a:pos x="1680" y="66"/>
                </a:cxn>
                <a:cxn ang="0">
                  <a:pos x="1722" y="84"/>
                </a:cxn>
                <a:cxn ang="0">
                  <a:pos x="1764" y="90"/>
                </a:cxn>
                <a:cxn ang="0">
                  <a:pos x="1812" y="48"/>
                </a:cxn>
              </a:cxnLst>
              <a:rect l="0" t="0" r="r" b="b"/>
              <a:pathLst>
                <a:path w="1842" h="300">
                  <a:moveTo>
                    <a:pt x="0" y="228"/>
                  </a:moveTo>
                  <a:lnTo>
                    <a:pt x="12" y="198"/>
                  </a:lnTo>
                  <a:lnTo>
                    <a:pt x="30" y="210"/>
                  </a:lnTo>
                  <a:lnTo>
                    <a:pt x="42" y="234"/>
                  </a:lnTo>
                  <a:lnTo>
                    <a:pt x="60" y="222"/>
                  </a:lnTo>
                  <a:lnTo>
                    <a:pt x="72" y="252"/>
                  </a:lnTo>
                  <a:lnTo>
                    <a:pt x="84" y="222"/>
                  </a:lnTo>
                  <a:lnTo>
                    <a:pt x="102" y="234"/>
                  </a:lnTo>
                  <a:lnTo>
                    <a:pt x="114" y="252"/>
                  </a:lnTo>
                  <a:lnTo>
                    <a:pt x="132" y="228"/>
                  </a:lnTo>
                  <a:lnTo>
                    <a:pt x="144" y="270"/>
                  </a:lnTo>
                  <a:lnTo>
                    <a:pt x="156" y="300"/>
                  </a:lnTo>
                  <a:lnTo>
                    <a:pt x="174" y="270"/>
                  </a:lnTo>
                  <a:lnTo>
                    <a:pt x="186" y="288"/>
                  </a:lnTo>
                  <a:lnTo>
                    <a:pt x="204" y="258"/>
                  </a:lnTo>
                  <a:lnTo>
                    <a:pt x="216" y="216"/>
                  </a:lnTo>
                  <a:lnTo>
                    <a:pt x="234" y="216"/>
                  </a:lnTo>
                  <a:lnTo>
                    <a:pt x="246" y="228"/>
                  </a:lnTo>
                  <a:lnTo>
                    <a:pt x="258" y="228"/>
                  </a:lnTo>
                  <a:lnTo>
                    <a:pt x="276" y="240"/>
                  </a:lnTo>
                  <a:lnTo>
                    <a:pt x="288" y="252"/>
                  </a:lnTo>
                  <a:lnTo>
                    <a:pt x="306" y="246"/>
                  </a:lnTo>
                  <a:lnTo>
                    <a:pt x="318" y="240"/>
                  </a:lnTo>
                  <a:lnTo>
                    <a:pt x="330" y="210"/>
                  </a:lnTo>
                  <a:lnTo>
                    <a:pt x="348" y="216"/>
                  </a:lnTo>
                  <a:lnTo>
                    <a:pt x="360" y="180"/>
                  </a:lnTo>
                  <a:lnTo>
                    <a:pt x="378" y="144"/>
                  </a:lnTo>
                  <a:lnTo>
                    <a:pt x="390" y="138"/>
                  </a:lnTo>
                  <a:lnTo>
                    <a:pt x="408" y="114"/>
                  </a:lnTo>
                  <a:lnTo>
                    <a:pt x="420" y="114"/>
                  </a:lnTo>
                  <a:lnTo>
                    <a:pt x="432" y="114"/>
                  </a:lnTo>
                  <a:lnTo>
                    <a:pt x="450" y="96"/>
                  </a:lnTo>
                  <a:lnTo>
                    <a:pt x="462" y="102"/>
                  </a:lnTo>
                  <a:lnTo>
                    <a:pt x="480" y="126"/>
                  </a:lnTo>
                  <a:lnTo>
                    <a:pt x="492" y="102"/>
                  </a:lnTo>
                  <a:lnTo>
                    <a:pt x="504" y="90"/>
                  </a:lnTo>
                  <a:lnTo>
                    <a:pt x="522" y="138"/>
                  </a:lnTo>
                  <a:lnTo>
                    <a:pt x="534" y="120"/>
                  </a:lnTo>
                  <a:lnTo>
                    <a:pt x="552" y="96"/>
                  </a:lnTo>
                  <a:lnTo>
                    <a:pt x="564" y="126"/>
                  </a:lnTo>
                  <a:lnTo>
                    <a:pt x="576" y="102"/>
                  </a:lnTo>
                  <a:lnTo>
                    <a:pt x="594" y="114"/>
                  </a:lnTo>
                  <a:lnTo>
                    <a:pt x="606" y="96"/>
                  </a:lnTo>
                  <a:lnTo>
                    <a:pt x="624" y="84"/>
                  </a:lnTo>
                  <a:lnTo>
                    <a:pt x="636" y="48"/>
                  </a:lnTo>
                  <a:lnTo>
                    <a:pt x="654" y="66"/>
                  </a:lnTo>
                  <a:lnTo>
                    <a:pt x="666" y="48"/>
                  </a:lnTo>
                  <a:lnTo>
                    <a:pt x="678" y="36"/>
                  </a:lnTo>
                  <a:lnTo>
                    <a:pt x="696" y="48"/>
                  </a:lnTo>
                  <a:lnTo>
                    <a:pt x="708" y="18"/>
                  </a:lnTo>
                  <a:lnTo>
                    <a:pt x="726" y="48"/>
                  </a:lnTo>
                  <a:lnTo>
                    <a:pt x="738" y="54"/>
                  </a:lnTo>
                  <a:lnTo>
                    <a:pt x="750" y="30"/>
                  </a:lnTo>
                  <a:lnTo>
                    <a:pt x="768" y="48"/>
                  </a:lnTo>
                  <a:lnTo>
                    <a:pt x="780" y="54"/>
                  </a:lnTo>
                  <a:lnTo>
                    <a:pt x="798" y="42"/>
                  </a:lnTo>
                  <a:lnTo>
                    <a:pt x="810" y="36"/>
                  </a:lnTo>
                  <a:lnTo>
                    <a:pt x="828" y="12"/>
                  </a:lnTo>
                  <a:lnTo>
                    <a:pt x="840" y="6"/>
                  </a:lnTo>
                  <a:lnTo>
                    <a:pt x="852" y="30"/>
                  </a:lnTo>
                  <a:lnTo>
                    <a:pt x="870" y="6"/>
                  </a:lnTo>
                  <a:lnTo>
                    <a:pt x="882" y="6"/>
                  </a:lnTo>
                  <a:lnTo>
                    <a:pt x="900" y="18"/>
                  </a:lnTo>
                  <a:lnTo>
                    <a:pt x="912" y="12"/>
                  </a:lnTo>
                  <a:lnTo>
                    <a:pt x="924" y="12"/>
                  </a:lnTo>
                  <a:lnTo>
                    <a:pt x="942" y="12"/>
                  </a:lnTo>
                  <a:lnTo>
                    <a:pt x="954" y="0"/>
                  </a:lnTo>
                  <a:lnTo>
                    <a:pt x="972" y="42"/>
                  </a:lnTo>
                  <a:lnTo>
                    <a:pt x="984" y="42"/>
                  </a:lnTo>
                  <a:lnTo>
                    <a:pt x="1002" y="66"/>
                  </a:lnTo>
                  <a:lnTo>
                    <a:pt x="1014" y="114"/>
                  </a:lnTo>
                  <a:lnTo>
                    <a:pt x="1026" y="126"/>
                  </a:lnTo>
                  <a:lnTo>
                    <a:pt x="1044" y="102"/>
                  </a:lnTo>
                  <a:lnTo>
                    <a:pt x="1056" y="114"/>
                  </a:lnTo>
                  <a:lnTo>
                    <a:pt x="1074" y="78"/>
                  </a:lnTo>
                  <a:lnTo>
                    <a:pt x="1086" y="84"/>
                  </a:lnTo>
                  <a:lnTo>
                    <a:pt x="1098" y="126"/>
                  </a:lnTo>
                  <a:lnTo>
                    <a:pt x="1116" y="84"/>
                  </a:lnTo>
                  <a:lnTo>
                    <a:pt x="1128" y="84"/>
                  </a:lnTo>
                  <a:lnTo>
                    <a:pt x="1146" y="132"/>
                  </a:lnTo>
                  <a:lnTo>
                    <a:pt x="1158" y="126"/>
                  </a:lnTo>
                  <a:lnTo>
                    <a:pt x="1170" y="144"/>
                  </a:lnTo>
                  <a:lnTo>
                    <a:pt x="1188" y="144"/>
                  </a:lnTo>
                  <a:lnTo>
                    <a:pt x="1200" y="126"/>
                  </a:lnTo>
                  <a:lnTo>
                    <a:pt x="1218" y="156"/>
                  </a:lnTo>
                  <a:lnTo>
                    <a:pt x="1230" y="162"/>
                  </a:lnTo>
                  <a:lnTo>
                    <a:pt x="1248" y="144"/>
                  </a:lnTo>
                  <a:lnTo>
                    <a:pt x="1260" y="186"/>
                  </a:lnTo>
                  <a:lnTo>
                    <a:pt x="1272" y="180"/>
                  </a:lnTo>
                  <a:lnTo>
                    <a:pt x="1290" y="192"/>
                  </a:lnTo>
                  <a:lnTo>
                    <a:pt x="1302" y="198"/>
                  </a:lnTo>
                  <a:lnTo>
                    <a:pt x="1320" y="168"/>
                  </a:lnTo>
                  <a:lnTo>
                    <a:pt x="1332" y="198"/>
                  </a:lnTo>
                  <a:lnTo>
                    <a:pt x="1344" y="192"/>
                  </a:lnTo>
                  <a:lnTo>
                    <a:pt x="1362" y="156"/>
                  </a:lnTo>
                  <a:lnTo>
                    <a:pt x="1374" y="180"/>
                  </a:lnTo>
                  <a:lnTo>
                    <a:pt x="1392" y="168"/>
                  </a:lnTo>
                  <a:lnTo>
                    <a:pt x="1404" y="144"/>
                  </a:lnTo>
                  <a:lnTo>
                    <a:pt x="1422" y="192"/>
                  </a:lnTo>
                  <a:lnTo>
                    <a:pt x="1434" y="186"/>
                  </a:lnTo>
                  <a:lnTo>
                    <a:pt x="1446" y="186"/>
                  </a:lnTo>
                  <a:lnTo>
                    <a:pt x="1464" y="186"/>
                  </a:lnTo>
                  <a:lnTo>
                    <a:pt x="1476" y="168"/>
                  </a:lnTo>
                  <a:lnTo>
                    <a:pt x="1494" y="156"/>
                  </a:lnTo>
                  <a:lnTo>
                    <a:pt x="1506" y="186"/>
                  </a:lnTo>
                  <a:lnTo>
                    <a:pt x="1518" y="156"/>
                  </a:lnTo>
                  <a:lnTo>
                    <a:pt x="1536" y="144"/>
                  </a:lnTo>
                  <a:lnTo>
                    <a:pt x="1548" y="174"/>
                  </a:lnTo>
                  <a:lnTo>
                    <a:pt x="1566" y="138"/>
                  </a:lnTo>
                  <a:lnTo>
                    <a:pt x="1578" y="162"/>
                  </a:lnTo>
                  <a:lnTo>
                    <a:pt x="1590" y="150"/>
                  </a:lnTo>
                  <a:lnTo>
                    <a:pt x="1608" y="132"/>
                  </a:lnTo>
                  <a:lnTo>
                    <a:pt x="1620" y="180"/>
                  </a:lnTo>
                  <a:lnTo>
                    <a:pt x="1638" y="120"/>
                  </a:lnTo>
                  <a:lnTo>
                    <a:pt x="1650" y="126"/>
                  </a:lnTo>
                  <a:lnTo>
                    <a:pt x="1668" y="102"/>
                  </a:lnTo>
                  <a:lnTo>
                    <a:pt x="1680" y="66"/>
                  </a:lnTo>
                  <a:lnTo>
                    <a:pt x="1692" y="114"/>
                  </a:lnTo>
                  <a:lnTo>
                    <a:pt x="1710" y="84"/>
                  </a:lnTo>
                  <a:lnTo>
                    <a:pt x="1722" y="84"/>
                  </a:lnTo>
                  <a:lnTo>
                    <a:pt x="1740" y="114"/>
                  </a:lnTo>
                  <a:lnTo>
                    <a:pt x="1752" y="78"/>
                  </a:lnTo>
                  <a:lnTo>
                    <a:pt x="1764" y="90"/>
                  </a:lnTo>
                  <a:lnTo>
                    <a:pt x="1782" y="48"/>
                  </a:lnTo>
                  <a:lnTo>
                    <a:pt x="1794" y="36"/>
                  </a:lnTo>
                  <a:lnTo>
                    <a:pt x="1812" y="48"/>
                  </a:lnTo>
                  <a:lnTo>
                    <a:pt x="1824" y="18"/>
                  </a:lnTo>
                  <a:lnTo>
                    <a:pt x="1842" y="60"/>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4" name="Freeform 85"/>
            <p:cNvSpPr>
              <a:spLocks/>
            </p:cNvSpPr>
            <p:nvPr/>
          </p:nvSpPr>
          <p:spPr bwMode="auto">
            <a:xfrm>
              <a:off x="3457575" y="981075"/>
              <a:ext cx="2914650" cy="600075"/>
            </a:xfrm>
            <a:custGeom>
              <a:avLst/>
              <a:gdLst/>
              <a:ahLst/>
              <a:cxnLst>
                <a:cxn ang="0">
                  <a:pos x="24" y="186"/>
                </a:cxn>
                <a:cxn ang="0">
                  <a:pos x="72" y="186"/>
                </a:cxn>
                <a:cxn ang="0">
                  <a:pos x="114" y="132"/>
                </a:cxn>
                <a:cxn ang="0">
                  <a:pos x="156" y="114"/>
                </a:cxn>
                <a:cxn ang="0">
                  <a:pos x="198" y="90"/>
                </a:cxn>
                <a:cxn ang="0">
                  <a:pos x="246" y="48"/>
                </a:cxn>
                <a:cxn ang="0">
                  <a:pos x="288" y="66"/>
                </a:cxn>
                <a:cxn ang="0">
                  <a:pos x="330" y="60"/>
                </a:cxn>
                <a:cxn ang="0">
                  <a:pos x="372" y="30"/>
                </a:cxn>
                <a:cxn ang="0">
                  <a:pos x="420" y="18"/>
                </a:cxn>
                <a:cxn ang="0">
                  <a:pos x="462" y="0"/>
                </a:cxn>
                <a:cxn ang="0">
                  <a:pos x="504" y="18"/>
                </a:cxn>
                <a:cxn ang="0">
                  <a:pos x="546" y="42"/>
                </a:cxn>
                <a:cxn ang="0">
                  <a:pos x="594" y="30"/>
                </a:cxn>
                <a:cxn ang="0">
                  <a:pos x="636" y="36"/>
                </a:cxn>
                <a:cxn ang="0">
                  <a:pos x="678" y="78"/>
                </a:cxn>
                <a:cxn ang="0">
                  <a:pos x="720" y="36"/>
                </a:cxn>
                <a:cxn ang="0">
                  <a:pos x="762" y="96"/>
                </a:cxn>
                <a:cxn ang="0">
                  <a:pos x="810" y="222"/>
                </a:cxn>
                <a:cxn ang="0">
                  <a:pos x="852" y="174"/>
                </a:cxn>
                <a:cxn ang="0">
                  <a:pos x="894" y="138"/>
                </a:cxn>
                <a:cxn ang="0">
                  <a:pos x="936" y="150"/>
                </a:cxn>
                <a:cxn ang="0">
                  <a:pos x="984" y="186"/>
                </a:cxn>
                <a:cxn ang="0">
                  <a:pos x="1026" y="186"/>
                </a:cxn>
                <a:cxn ang="0">
                  <a:pos x="1068" y="216"/>
                </a:cxn>
                <a:cxn ang="0">
                  <a:pos x="1110" y="234"/>
                </a:cxn>
                <a:cxn ang="0">
                  <a:pos x="1158" y="228"/>
                </a:cxn>
                <a:cxn ang="0">
                  <a:pos x="1200" y="276"/>
                </a:cxn>
                <a:cxn ang="0">
                  <a:pos x="1242" y="288"/>
                </a:cxn>
                <a:cxn ang="0">
                  <a:pos x="1284" y="342"/>
                </a:cxn>
                <a:cxn ang="0">
                  <a:pos x="1332" y="324"/>
                </a:cxn>
                <a:cxn ang="0">
                  <a:pos x="1374" y="294"/>
                </a:cxn>
                <a:cxn ang="0">
                  <a:pos x="1416" y="252"/>
                </a:cxn>
                <a:cxn ang="0">
                  <a:pos x="1458" y="240"/>
                </a:cxn>
                <a:cxn ang="0">
                  <a:pos x="1506" y="234"/>
                </a:cxn>
                <a:cxn ang="0">
                  <a:pos x="1548" y="216"/>
                </a:cxn>
                <a:cxn ang="0">
                  <a:pos x="1590" y="162"/>
                </a:cxn>
                <a:cxn ang="0">
                  <a:pos x="1632" y="156"/>
                </a:cxn>
                <a:cxn ang="0">
                  <a:pos x="1680" y="132"/>
                </a:cxn>
                <a:cxn ang="0">
                  <a:pos x="1722" y="96"/>
                </a:cxn>
                <a:cxn ang="0">
                  <a:pos x="1764" y="90"/>
                </a:cxn>
                <a:cxn ang="0">
                  <a:pos x="1806" y="60"/>
                </a:cxn>
              </a:cxnLst>
              <a:rect l="0" t="0" r="r" b="b"/>
              <a:pathLst>
                <a:path w="1836" h="378">
                  <a:moveTo>
                    <a:pt x="0" y="198"/>
                  </a:moveTo>
                  <a:lnTo>
                    <a:pt x="12" y="192"/>
                  </a:lnTo>
                  <a:lnTo>
                    <a:pt x="24" y="186"/>
                  </a:lnTo>
                  <a:lnTo>
                    <a:pt x="42" y="186"/>
                  </a:lnTo>
                  <a:lnTo>
                    <a:pt x="54" y="204"/>
                  </a:lnTo>
                  <a:lnTo>
                    <a:pt x="72" y="186"/>
                  </a:lnTo>
                  <a:lnTo>
                    <a:pt x="84" y="132"/>
                  </a:lnTo>
                  <a:lnTo>
                    <a:pt x="96" y="120"/>
                  </a:lnTo>
                  <a:lnTo>
                    <a:pt x="114" y="132"/>
                  </a:lnTo>
                  <a:lnTo>
                    <a:pt x="126" y="120"/>
                  </a:lnTo>
                  <a:lnTo>
                    <a:pt x="144" y="132"/>
                  </a:lnTo>
                  <a:lnTo>
                    <a:pt x="156" y="114"/>
                  </a:lnTo>
                  <a:lnTo>
                    <a:pt x="174" y="126"/>
                  </a:lnTo>
                  <a:lnTo>
                    <a:pt x="186" y="120"/>
                  </a:lnTo>
                  <a:lnTo>
                    <a:pt x="198" y="90"/>
                  </a:lnTo>
                  <a:lnTo>
                    <a:pt x="216" y="72"/>
                  </a:lnTo>
                  <a:lnTo>
                    <a:pt x="228" y="54"/>
                  </a:lnTo>
                  <a:lnTo>
                    <a:pt x="246" y="48"/>
                  </a:lnTo>
                  <a:lnTo>
                    <a:pt x="258" y="84"/>
                  </a:lnTo>
                  <a:lnTo>
                    <a:pt x="270" y="60"/>
                  </a:lnTo>
                  <a:lnTo>
                    <a:pt x="288" y="66"/>
                  </a:lnTo>
                  <a:lnTo>
                    <a:pt x="300" y="48"/>
                  </a:lnTo>
                  <a:lnTo>
                    <a:pt x="318" y="48"/>
                  </a:lnTo>
                  <a:lnTo>
                    <a:pt x="330" y="60"/>
                  </a:lnTo>
                  <a:lnTo>
                    <a:pt x="342" y="48"/>
                  </a:lnTo>
                  <a:lnTo>
                    <a:pt x="360" y="36"/>
                  </a:lnTo>
                  <a:lnTo>
                    <a:pt x="372" y="30"/>
                  </a:lnTo>
                  <a:lnTo>
                    <a:pt x="390" y="18"/>
                  </a:lnTo>
                  <a:lnTo>
                    <a:pt x="402" y="18"/>
                  </a:lnTo>
                  <a:lnTo>
                    <a:pt x="420" y="18"/>
                  </a:lnTo>
                  <a:lnTo>
                    <a:pt x="432" y="18"/>
                  </a:lnTo>
                  <a:lnTo>
                    <a:pt x="444" y="12"/>
                  </a:lnTo>
                  <a:lnTo>
                    <a:pt x="462" y="0"/>
                  </a:lnTo>
                  <a:lnTo>
                    <a:pt x="474" y="18"/>
                  </a:lnTo>
                  <a:lnTo>
                    <a:pt x="492" y="18"/>
                  </a:lnTo>
                  <a:lnTo>
                    <a:pt x="504" y="18"/>
                  </a:lnTo>
                  <a:lnTo>
                    <a:pt x="516" y="6"/>
                  </a:lnTo>
                  <a:lnTo>
                    <a:pt x="534" y="24"/>
                  </a:lnTo>
                  <a:lnTo>
                    <a:pt x="546" y="42"/>
                  </a:lnTo>
                  <a:lnTo>
                    <a:pt x="564" y="36"/>
                  </a:lnTo>
                  <a:lnTo>
                    <a:pt x="576" y="42"/>
                  </a:lnTo>
                  <a:lnTo>
                    <a:pt x="594" y="30"/>
                  </a:lnTo>
                  <a:lnTo>
                    <a:pt x="606" y="18"/>
                  </a:lnTo>
                  <a:lnTo>
                    <a:pt x="618" y="42"/>
                  </a:lnTo>
                  <a:lnTo>
                    <a:pt x="636" y="36"/>
                  </a:lnTo>
                  <a:lnTo>
                    <a:pt x="648" y="60"/>
                  </a:lnTo>
                  <a:lnTo>
                    <a:pt x="666" y="90"/>
                  </a:lnTo>
                  <a:lnTo>
                    <a:pt x="678" y="78"/>
                  </a:lnTo>
                  <a:lnTo>
                    <a:pt x="690" y="78"/>
                  </a:lnTo>
                  <a:lnTo>
                    <a:pt x="708" y="54"/>
                  </a:lnTo>
                  <a:lnTo>
                    <a:pt x="720" y="36"/>
                  </a:lnTo>
                  <a:lnTo>
                    <a:pt x="738" y="60"/>
                  </a:lnTo>
                  <a:lnTo>
                    <a:pt x="750" y="60"/>
                  </a:lnTo>
                  <a:lnTo>
                    <a:pt x="762" y="96"/>
                  </a:lnTo>
                  <a:lnTo>
                    <a:pt x="780" y="150"/>
                  </a:lnTo>
                  <a:lnTo>
                    <a:pt x="792" y="180"/>
                  </a:lnTo>
                  <a:lnTo>
                    <a:pt x="810" y="222"/>
                  </a:lnTo>
                  <a:lnTo>
                    <a:pt x="822" y="168"/>
                  </a:lnTo>
                  <a:lnTo>
                    <a:pt x="840" y="168"/>
                  </a:lnTo>
                  <a:lnTo>
                    <a:pt x="852" y="174"/>
                  </a:lnTo>
                  <a:lnTo>
                    <a:pt x="864" y="144"/>
                  </a:lnTo>
                  <a:lnTo>
                    <a:pt x="882" y="156"/>
                  </a:lnTo>
                  <a:lnTo>
                    <a:pt x="894" y="138"/>
                  </a:lnTo>
                  <a:lnTo>
                    <a:pt x="912" y="162"/>
                  </a:lnTo>
                  <a:lnTo>
                    <a:pt x="924" y="168"/>
                  </a:lnTo>
                  <a:lnTo>
                    <a:pt x="936" y="150"/>
                  </a:lnTo>
                  <a:lnTo>
                    <a:pt x="954" y="168"/>
                  </a:lnTo>
                  <a:lnTo>
                    <a:pt x="966" y="162"/>
                  </a:lnTo>
                  <a:lnTo>
                    <a:pt x="984" y="186"/>
                  </a:lnTo>
                  <a:lnTo>
                    <a:pt x="996" y="180"/>
                  </a:lnTo>
                  <a:lnTo>
                    <a:pt x="1014" y="222"/>
                  </a:lnTo>
                  <a:lnTo>
                    <a:pt x="1026" y="186"/>
                  </a:lnTo>
                  <a:lnTo>
                    <a:pt x="1038" y="222"/>
                  </a:lnTo>
                  <a:lnTo>
                    <a:pt x="1056" y="210"/>
                  </a:lnTo>
                  <a:lnTo>
                    <a:pt x="1068" y="216"/>
                  </a:lnTo>
                  <a:lnTo>
                    <a:pt x="1086" y="204"/>
                  </a:lnTo>
                  <a:lnTo>
                    <a:pt x="1098" y="192"/>
                  </a:lnTo>
                  <a:lnTo>
                    <a:pt x="1110" y="234"/>
                  </a:lnTo>
                  <a:lnTo>
                    <a:pt x="1128" y="210"/>
                  </a:lnTo>
                  <a:lnTo>
                    <a:pt x="1140" y="258"/>
                  </a:lnTo>
                  <a:lnTo>
                    <a:pt x="1158" y="228"/>
                  </a:lnTo>
                  <a:lnTo>
                    <a:pt x="1170" y="282"/>
                  </a:lnTo>
                  <a:lnTo>
                    <a:pt x="1188" y="258"/>
                  </a:lnTo>
                  <a:lnTo>
                    <a:pt x="1200" y="276"/>
                  </a:lnTo>
                  <a:lnTo>
                    <a:pt x="1212" y="264"/>
                  </a:lnTo>
                  <a:lnTo>
                    <a:pt x="1230" y="270"/>
                  </a:lnTo>
                  <a:lnTo>
                    <a:pt x="1242" y="288"/>
                  </a:lnTo>
                  <a:lnTo>
                    <a:pt x="1260" y="258"/>
                  </a:lnTo>
                  <a:lnTo>
                    <a:pt x="1272" y="366"/>
                  </a:lnTo>
                  <a:lnTo>
                    <a:pt x="1284" y="342"/>
                  </a:lnTo>
                  <a:lnTo>
                    <a:pt x="1302" y="378"/>
                  </a:lnTo>
                  <a:lnTo>
                    <a:pt x="1314" y="318"/>
                  </a:lnTo>
                  <a:lnTo>
                    <a:pt x="1332" y="324"/>
                  </a:lnTo>
                  <a:lnTo>
                    <a:pt x="1344" y="288"/>
                  </a:lnTo>
                  <a:lnTo>
                    <a:pt x="1356" y="270"/>
                  </a:lnTo>
                  <a:lnTo>
                    <a:pt x="1374" y="294"/>
                  </a:lnTo>
                  <a:lnTo>
                    <a:pt x="1386" y="234"/>
                  </a:lnTo>
                  <a:lnTo>
                    <a:pt x="1404" y="294"/>
                  </a:lnTo>
                  <a:lnTo>
                    <a:pt x="1416" y="252"/>
                  </a:lnTo>
                  <a:lnTo>
                    <a:pt x="1434" y="264"/>
                  </a:lnTo>
                  <a:lnTo>
                    <a:pt x="1446" y="258"/>
                  </a:lnTo>
                  <a:lnTo>
                    <a:pt x="1458" y="240"/>
                  </a:lnTo>
                  <a:lnTo>
                    <a:pt x="1476" y="252"/>
                  </a:lnTo>
                  <a:lnTo>
                    <a:pt x="1488" y="216"/>
                  </a:lnTo>
                  <a:lnTo>
                    <a:pt x="1506" y="234"/>
                  </a:lnTo>
                  <a:lnTo>
                    <a:pt x="1518" y="222"/>
                  </a:lnTo>
                  <a:lnTo>
                    <a:pt x="1530" y="192"/>
                  </a:lnTo>
                  <a:lnTo>
                    <a:pt x="1548" y="216"/>
                  </a:lnTo>
                  <a:lnTo>
                    <a:pt x="1560" y="198"/>
                  </a:lnTo>
                  <a:lnTo>
                    <a:pt x="1578" y="156"/>
                  </a:lnTo>
                  <a:lnTo>
                    <a:pt x="1590" y="162"/>
                  </a:lnTo>
                  <a:lnTo>
                    <a:pt x="1608" y="174"/>
                  </a:lnTo>
                  <a:lnTo>
                    <a:pt x="1620" y="162"/>
                  </a:lnTo>
                  <a:lnTo>
                    <a:pt x="1632" y="156"/>
                  </a:lnTo>
                  <a:lnTo>
                    <a:pt x="1650" y="126"/>
                  </a:lnTo>
                  <a:lnTo>
                    <a:pt x="1662" y="126"/>
                  </a:lnTo>
                  <a:lnTo>
                    <a:pt x="1680" y="132"/>
                  </a:lnTo>
                  <a:lnTo>
                    <a:pt x="1692" y="132"/>
                  </a:lnTo>
                  <a:lnTo>
                    <a:pt x="1704" y="114"/>
                  </a:lnTo>
                  <a:lnTo>
                    <a:pt x="1722" y="96"/>
                  </a:lnTo>
                  <a:lnTo>
                    <a:pt x="1734" y="84"/>
                  </a:lnTo>
                  <a:lnTo>
                    <a:pt x="1752" y="102"/>
                  </a:lnTo>
                  <a:lnTo>
                    <a:pt x="1764" y="90"/>
                  </a:lnTo>
                  <a:lnTo>
                    <a:pt x="1776" y="60"/>
                  </a:lnTo>
                  <a:lnTo>
                    <a:pt x="1794" y="72"/>
                  </a:lnTo>
                  <a:lnTo>
                    <a:pt x="1806" y="60"/>
                  </a:lnTo>
                  <a:lnTo>
                    <a:pt x="1824" y="30"/>
                  </a:lnTo>
                  <a:lnTo>
                    <a:pt x="1836" y="42"/>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5" name="Freeform 86"/>
            <p:cNvSpPr>
              <a:spLocks/>
            </p:cNvSpPr>
            <p:nvPr/>
          </p:nvSpPr>
          <p:spPr bwMode="auto">
            <a:xfrm>
              <a:off x="6372225" y="819150"/>
              <a:ext cx="2200275" cy="676275"/>
            </a:xfrm>
            <a:custGeom>
              <a:avLst/>
              <a:gdLst/>
              <a:ahLst/>
              <a:cxnLst>
                <a:cxn ang="0">
                  <a:pos x="18" y="126"/>
                </a:cxn>
                <a:cxn ang="0">
                  <a:pos x="42" y="144"/>
                </a:cxn>
                <a:cxn ang="0">
                  <a:pos x="72" y="144"/>
                </a:cxn>
                <a:cxn ang="0">
                  <a:pos x="102" y="84"/>
                </a:cxn>
                <a:cxn ang="0">
                  <a:pos x="132" y="96"/>
                </a:cxn>
                <a:cxn ang="0">
                  <a:pos x="162" y="114"/>
                </a:cxn>
                <a:cxn ang="0">
                  <a:pos x="192" y="78"/>
                </a:cxn>
                <a:cxn ang="0">
                  <a:pos x="216" y="66"/>
                </a:cxn>
                <a:cxn ang="0">
                  <a:pos x="246" y="96"/>
                </a:cxn>
                <a:cxn ang="0">
                  <a:pos x="276" y="114"/>
                </a:cxn>
                <a:cxn ang="0">
                  <a:pos x="306" y="84"/>
                </a:cxn>
                <a:cxn ang="0">
                  <a:pos x="336" y="78"/>
                </a:cxn>
                <a:cxn ang="0">
                  <a:pos x="366" y="72"/>
                </a:cxn>
                <a:cxn ang="0">
                  <a:pos x="390" y="78"/>
                </a:cxn>
                <a:cxn ang="0">
                  <a:pos x="420" y="66"/>
                </a:cxn>
                <a:cxn ang="0">
                  <a:pos x="450" y="30"/>
                </a:cxn>
                <a:cxn ang="0">
                  <a:pos x="480" y="66"/>
                </a:cxn>
                <a:cxn ang="0">
                  <a:pos x="510" y="36"/>
                </a:cxn>
                <a:cxn ang="0">
                  <a:pos x="534" y="30"/>
                </a:cxn>
                <a:cxn ang="0">
                  <a:pos x="564" y="24"/>
                </a:cxn>
                <a:cxn ang="0">
                  <a:pos x="594" y="24"/>
                </a:cxn>
                <a:cxn ang="0">
                  <a:pos x="624" y="18"/>
                </a:cxn>
                <a:cxn ang="0">
                  <a:pos x="654" y="24"/>
                </a:cxn>
                <a:cxn ang="0">
                  <a:pos x="684" y="6"/>
                </a:cxn>
                <a:cxn ang="0">
                  <a:pos x="708" y="0"/>
                </a:cxn>
                <a:cxn ang="0">
                  <a:pos x="738" y="12"/>
                </a:cxn>
                <a:cxn ang="0">
                  <a:pos x="768" y="6"/>
                </a:cxn>
                <a:cxn ang="0">
                  <a:pos x="798" y="36"/>
                </a:cxn>
                <a:cxn ang="0">
                  <a:pos x="828" y="72"/>
                </a:cxn>
                <a:cxn ang="0">
                  <a:pos x="858" y="96"/>
                </a:cxn>
                <a:cxn ang="0">
                  <a:pos x="882" y="126"/>
                </a:cxn>
                <a:cxn ang="0">
                  <a:pos x="912" y="138"/>
                </a:cxn>
                <a:cxn ang="0">
                  <a:pos x="942" y="162"/>
                </a:cxn>
                <a:cxn ang="0">
                  <a:pos x="972" y="168"/>
                </a:cxn>
                <a:cxn ang="0">
                  <a:pos x="1002" y="198"/>
                </a:cxn>
                <a:cxn ang="0">
                  <a:pos x="1032" y="228"/>
                </a:cxn>
                <a:cxn ang="0">
                  <a:pos x="1056" y="234"/>
                </a:cxn>
                <a:cxn ang="0">
                  <a:pos x="1086" y="282"/>
                </a:cxn>
                <a:cxn ang="0">
                  <a:pos x="1116" y="318"/>
                </a:cxn>
                <a:cxn ang="0">
                  <a:pos x="1146" y="324"/>
                </a:cxn>
                <a:cxn ang="0">
                  <a:pos x="1176" y="336"/>
                </a:cxn>
                <a:cxn ang="0">
                  <a:pos x="1206" y="348"/>
                </a:cxn>
                <a:cxn ang="0">
                  <a:pos x="1230" y="372"/>
                </a:cxn>
                <a:cxn ang="0">
                  <a:pos x="1260" y="402"/>
                </a:cxn>
                <a:cxn ang="0">
                  <a:pos x="1290" y="402"/>
                </a:cxn>
                <a:cxn ang="0">
                  <a:pos x="1320" y="402"/>
                </a:cxn>
                <a:cxn ang="0">
                  <a:pos x="1350" y="372"/>
                </a:cxn>
                <a:cxn ang="0">
                  <a:pos x="1380" y="414"/>
                </a:cxn>
              </a:cxnLst>
              <a:rect l="0" t="0" r="r" b="b"/>
              <a:pathLst>
                <a:path w="1386" h="426">
                  <a:moveTo>
                    <a:pt x="0" y="144"/>
                  </a:moveTo>
                  <a:lnTo>
                    <a:pt x="18" y="126"/>
                  </a:lnTo>
                  <a:lnTo>
                    <a:pt x="30" y="126"/>
                  </a:lnTo>
                  <a:lnTo>
                    <a:pt x="42" y="144"/>
                  </a:lnTo>
                  <a:lnTo>
                    <a:pt x="60" y="138"/>
                  </a:lnTo>
                  <a:lnTo>
                    <a:pt x="72" y="144"/>
                  </a:lnTo>
                  <a:lnTo>
                    <a:pt x="90" y="120"/>
                  </a:lnTo>
                  <a:lnTo>
                    <a:pt x="102" y="84"/>
                  </a:lnTo>
                  <a:lnTo>
                    <a:pt x="114" y="108"/>
                  </a:lnTo>
                  <a:lnTo>
                    <a:pt x="132" y="96"/>
                  </a:lnTo>
                  <a:lnTo>
                    <a:pt x="144" y="96"/>
                  </a:lnTo>
                  <a:lnTo>
                    <a:pt x="162" y="114"/>
                  </a:lnTo>
                  <a:lnTo>
                    <a:pt x="174" y="84"/>
                  </a:lnTo>
                  <a:lnTo>
                    <a:pt x="192" y="78"/>
                  </a:lnTo>
                  <a:lnTo>
                    <a:pt x="204" y="78"/>
                  </a:lnTo>
                  <a:lnTo>
                    <a:pt x="216" y="66"/>
                  </a:lnTo>
                  <a:lnTo>
                    <a:pt x="234" y="96"/>
                  </a:lnTo>
                  <a:lnTo>
                    <a:pt x="246" y="96"/>
                  </a:lnTo>
                  <a:lnTo>
                    <a:pt x="264" y="90"/>
                  </a:lnTo>
                  <a:lnTo>
                    <a:pt x="276" y="114"/>
                  </a:lnTo>
                  <a:lnTo>
                    <a:pt x="288" y="96"/>
                  </a:lnTo>
                  <a:lnTo>
                    <a:pt x="306" y="84"/>
                  </a:lnTo>
                  <a:lnTo>
                    <a:pt x="318" y="96"/>
                  </a:lnTo>
                  <a:lnTo>
                    <a:pt x="336" y="78"/>
                  </a:lnTo>
                  <a:lnTo>
                    <a:pt x="348" y="84"/>
                  </a:lnTo>
                  <a:lnTo>
                    <a:pt x="366" y="72"/>
                  </a:lnTo>
                  <a:lnTo>
                    <a:pt x="378" y="66"/>
                  </a:lnTo>
                  <a:lnTo>
                    <a:pt x="390" y="78"/>
                  </a:lnTo>
                  <a:lnTo>
                    <a:pt x="408" y="84"/>
                  </a:lnTo>
                  <a:lnTo>
                    <a:pt x="420" y="66"/>
                  </a:lnTo>
                  <a:lnTo>
                    <a:pt x="438" y="66"/>
                  </a:lnTo>
                  <a:lnTo>
                    <a:pt x="450" y="30"/>
                  </a:lnTo>
                  <a:lnTo>
                    <a:pt x="462" y="66"/>
                  </a:lnTo>
                  <a:lnTo>
                    <a:pt x="480" y="66"/>
                  </a:lnTo>
                  <a:lnTo>
                    <a:pt x="492" y="42"/>
                  </a:lnTo>
                  <a:lnTo>
                    <a:pt x="510" y="36"/>
                  </a:lnTo>
                  <a:lnTo>
                    <a:pt x="522" y="6"/>
                  </a:lnTo>
                  <a:lnTo>
                    <a:pt x="534" y="30"/>
                  </a:lnTo>
                  <a:lnTo>
                    <a:pt x="552" y="12"/>
                  </a:lnTo>
                  <a:lnTo>
                    <a:pt x="564" y="24"/>
                  </a:lnTo>
                  <a:lnTo>
                    <a:pt x="582" y="48"/>
                  </a:lnTo>
                  <a:lnTo>
                    <a:pt x="594" y="24"/>
                  </a:lnTo>
                  <a:lnTo>
                    <a:pt x="612" y="18"/>
                  </a:lnTo>
                  <a:lnTo>
                    <a:pt x="624" y="18"/>
                  </a:lnTo>
                  <a:lnTo>
                    <a:pt x="636" y="24"/>
                  </a:lnTo>
                  <a:lnTo>
                    <a:pt x="654" y="24"/>
                  </a:lnTo>
                  <a:lnTo>
                    <a:pt x="666" y="6"/>
                  </a:lnTo>
                  <a:lnTo>
                    <a:pt x="684" y="6"/>
                  </a:lnTo>
                  <a:lnTo>
                    <a:pt x="696" y="18"/>
                  </a:lnTo>
                  <a:lnTo>
                    <a:pt x="708" y="0"/>
                  </a:lnTo>
                  <a:lnTo>
                    <a:pt x="726" y="18"/>
                  </a:lnTo>
                  <a:lnTo>
                    <a:pt x="738" y="12"/>
                  </a:lnTo>
                  <a:lnTo>
                    <a:pt x="756" y="42"/>
                  </a:lnTo>
                  <a:lnTo>
                    <a:pt x="768" y="6"/>
                  </a:lnTo>
                  <a:lnTo>
                    <a:pt x="786" y="60"/>
                  </a:lnTo>
                  <a:lnTo>
                    <a:pt x="798" y="36"/>
                  </a:lnTo>
                  <a:lnTo>
                    <a:pt x="810" y="84"/>
                  </a:lnTo>
                  <a:lnTo>
                    <a:pt x="828" y="72"/>
                  </a:lnTo>
                  <a:lnTo>
                    <a:pt x="840" y="102"/>
                  </a:lnTo>
                  <a:lnTo>
                    <a:pt x="858" y="96"/>
                  </a:lnTo>
                  <a:lnTo>
                    <a:pt x="870" y="126"/>
                  </a:lnTo>
                  <a:lnTo>
                    <a:pt x="882" y="126"/>
                  </a:lnTo>
                  <a:lnTo>
                    <a:pt x="900" y="174"/>
                  </a:lnTo>
                  <a:lnTo>
                    <a:pt x="912" y="138"/>
                  </a:lnTo>
                  <a:lnTo>
                    <a:pt x="930" y="186"/>
                  </a:lnTo>
                  <a:lnTo>
                    <a:pt x="942" y="162"/>
                  </a:lnTo>
                  <a:lnTo>
                    <a:pt x="954" y="186"/>
                  </a:lnTo>
                  <a:lnTo>
                    <a:pt x="972" y="168"/>
                  </a:lnTo>
                  <a:lnTo>
                    <a:pt x="984" y="174"/>
                  </a:lnTo>
                  <a:lnTo>
                    <a:pt x="1002" y="198"/>
                  </a:lnTo>
                  <a:lnTo>
                    <a:pt x="1014" y="240"/>
                  </a:lnTo>
                  <a:lnTo>
                    <a:pt x="1032" y="228"/>
                  </a:lnTo>
                  <a:lnTo>
                    <a:pt x="1044" y="264"/>
                  </a:lnTo>
                  <a:lnTo>
                    <a:pt x="1056" y="234"/>
                  </a:lnTo>
                  <a:lnTo>
                    <a:pt x="1074" y="276"/>
                  </a:lnTo>
                  <a:lnTo>
                    <a:pt x="1086" y="282"/>
                  </a:lnTo>
                  <a:lnTo>
                    <a:pt x="1104" y="348"/>
                  </a:lnTo>
                  <a:lnTo>
                    <a:pt x="1116" y="318"/>
                  </a:lnTo>
                  <a:lnTo>
                    <a:pt x="1128" y="342"/>
                  </a:lnTo>
                  <a:lnTo>
                    <a:pt x="1146" y="324"/>
                  </a:lnTo>
                  <a:lnTo>
                    <a:pt x="1158" y="342"/>
                  </a:lnTo>
                  <a:lnTo>
                    <a:pt x="1176" y="336"/>
                  </a:lnTo>
                  <a:lnTo>
                    <a:pt x="1188" y="342"/>
                  </a:lnTo>
                  <a:lnTo>
                    <a:pt x="1206" y="348"/>
                  </a:lnTo>
                  <a:lnTo>
                    <a:pt x="1218" y="324"/>
                  </a:lnTo>
                  <a:lnTo>
                    <a:pt x="1230" y="372"/>
                  </a:lnTo>
                  <a:lnTo>
                    <a:pt x="1248" y="342"/>
                  </a:lnTo>
                  <a:lnTo>
                    <a:pt x="1260" y="402"/>
                  </a:lnTo>
                  <a:lnTo>
                    <a:pt x="1278" y="354"/>
                  </a:lnTo>
                  <a:lnTo>
                    <a:pt x="1290" y="402"/>
                  </a:lnTo>
                  <a:lnTo>
                    <a:pt x="1302" y="348"/>
                  </a:lnTo>
                  <a:lnTo>
                    <a:pt x="1320" y="402"/>
                  </a:lnTo>
                  <a:lnTo>
                    <a:pt x="1332" y="378"/>
                  </a:lnTo>
                  <a:lnTo>
                    <a:pt x="1350" y="372"/>
                  </a:lnTo>
                  <a:lnTo>
                    <a:pt x="1362" y="408"/>
                  </a:lnTo>
                  <a:lnTo>
                    <a:pt x="1380" y="414"/>
                  </a:lnTo>
                  <a:lnTo>
                    <a:pt x="1386" y="426"/>
                  </a:lnTo>
                </a:path>
              </a:pathLst>
            </a:custGeom>
            <a:noFill/>
            <a:ln w="19050" cap="flat">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200" b="1">
                <a:solidFill>
                  <a:prstClr val="black"/>
                </a:solidFill>
                <a:cs typeface="Arial" charset="0"/>
              </a:endParaRPr>
            </a:p>
          </p:txBody>
        </p:sp>
        <p:sp>
          <p:nvSpPr>
            <p:cNvPr id="256" name="TextBox 255"/>
            <p:cNvSpPr txBox="1"/>
            <p:nvPr/>
          </p:nvSpPr>
          <p:spPr>
            <a:xfrm>
              <a:off x="0" y="1949670"/>
              <a:ext cx="885297" cy="307777"/>
            </a:xfrm>
            <a:prstGeom prst="rect">
              <a:avLst/>
            </a:prstGeom>
            <a:noFill/>
          </p:spPr>
          <p:txBody>
            <a:bodyPr wrap="none" rtlCol="0">
              <a:spAutoFit/>
            </a:bodyPr>
            <a:lstStyle/>
            <a:p>
              <a:r>
                <a:rPr lang="en-US" sz="1400" b="1" dirty="0" smtClean="0">
                  <a:solidFill>
                    <a:srgbClr val="FF0000"/>
                  </a:solidFill>
                  <a:cs typeface="Arial" charset="0"/>
                </a:rPr>
                <a:t>HR</a:t>
              </a:r>
              <a:endParaRPr lang="en-US" sz="1400" b="1" dirty="0">
                <a:solidFill>
                  <a:srgbClr val="FF0000"/>
                </a:solidFill>
                <a:cs typeface="Arial" charset="0"/>
              </a:endParaRPr>
            </a:p>
          </p:txBody>
        </p:sp>
      </p:grpSp>
      <p:sp>
        <p:nvSpPr>
          <p:cNvPr id="257" name="TextBox 256"/>
          <p:cNvSpPr txBox="1"/>
          <p:nvPr/>
        </p:nvSpPr>
        <p:spPr>
          <a:xfrm>
            <a:off x="152400" y="228600"/>
            <a:ext cx="4559261" cy="523220"/>
          </a:xfrm>
          <a:prstGeom prst="rect">
            <a:avLst/>
          </a:prstGeom>
          <a:noFill/>
        </p:spPr>
        <p:txBody>
          <a:bodyPr wrap="none" rtlCol="0">
            <a:spAutoFit/>
          </a:bodyPr>
          <a:lstStyle/>
          <a:p>
            <a:pPr fontAlgn="base">
              <a:spcBef>
                <a:spcPct val="0"/>
              </a:spcBef>
              <a:spcAft>
                <a:spcPct val="0"/>
              </a:spcAft>
            </a:pPr>
            <a:r>
              <a:rPr lang="en-US" sz="2800" dirty="0" smtClean="0">
                <a:solidFill>
                  <a:prstClr val="black"/>
                </a:solidFill>
                <a:latin typeface="Arial" charset="0"/>
                <a:cs typeface="Arial" charset="0"/>
              </a:rPr>
              <a:t>Shift so HR units are same</a:t>
            </a:r>
            <a:endParaRPr lang="en-US" sz="2800" dirty="0">
              <a:solidFill>
                <a:prstClr val="black"/>
              </a:solidFill>
              <a:latin typeface="Arial" charset="0"/>
              <a:cs typeface="Arial" charset="0"/>
            </a:endParaRPr>
          </a:p>
        </p:txBody>
      </p:sp>
      <p:sp>
        <p:nvSpPr>
          <p:cNvPr id="258" name="TextBox 257"/>
          <p:cNvSpPr txBox="1"/>
          <p:nvPr/>
        </p:nvSpPr>
        <p:spPr>
          <a:xfrm>
            <a:off x="228600" y="5892225"/>
            <a:ext cx="1893467"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Subject 1</a:t>
            </a:r>
            <a:endParaRPr lang="en-US" sz="3200" dirty="0">
              <a:solidFill>
                <a:prstClr val="black"/>
              </a:solidFill>
              <a:latin typeface="Arial" charset="0"/>
              <a:cs typeface="Arial" charset="0"/>
            </a:endParaRPr>
          </a:p>
        </p:txBody>
      </p:sp>
      <p:sp>
        <p:nvSpPr>
          <p:cNvPr id="259" name="TextBox 258"/>
          <p:cNvSpPr txBox="1"/>
          <p:nvPr/>
        </p:nvSpPr>
        <p:spPr>
          <a:xfrm>
            <a:off x="6172200" y="5867400"/>
            <a:ext cx="1893467"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Subject 2</a:t>
            </a:r>
            <a:endParaRPr lang="en-US" sz="3200" dirty="0">
              <a:solidFill>
                <a:prstClr val="black"/>
              </a:solidFill>
              <a:latin typeface="Arial" charset="0"/>
              <a:cs typeface="Arial" charset="0"/>
            </a:endParaRPr>
          </a:p>
        </p:txBody>
      </p:sp>
      <p:sp>
        <p:nvSpPr>
          <p:cNvPr id="173" name="Left-Right Arrow 172"/>
          <p:cNvSpPr/>
          <p:nvPr/>
        </p:nvSpPr>
        <p:spPr>
          <a:xfrm rot="2004199">
            <a:off x="3735885" y="4057504"/>
            <a:ext cx="990600" cy="3048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3200">
              <a:solidFill>
                <a:prstClr val="white"/>
              </a:solidFill>
            </a:endParaRPr>
          </a:p>
        </p:txBody>
      </p:sp>
      <p:sp>
        <p:nvSpPr>
          <p:cNvPr id="174" name="Left-Right Arrow 173"/>
          <p:cNvSpPr/>
          <p:nvPr/>
        </p:nvSpPr>
        <p:spPr>
          <a:xfrm rot="2004199">
            <a:off x="3735885" y="2838303"/>
            <a:ext cx="990600" cy="3048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3200">
              <a:solidFill>
                <a:prstClr val="white"/>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8"/>
          <p:cNvGrpSpPr/>
          <p:nvPr/>
        </p:nvGrpSpPr>
        <p:grpSpPr>
          <a:xfrm>
            <a:off x="76200" y="-71605"/>
            <a:ext cx="6553200" cy="6672712"/>
            <a:chOff x="76200" y="1574513"/>
            <a:chExt cx="4943391" cy="5033544"/>
          </a:xfrm>
        </p:grpSpPr>
        <p:grpSp>
          <p:nvGrpSpPr>
            <p:cNvPr id="3" name="Group 251"/>
            <p:cNvGrpSpPr/>
            <p:nvPr/>
          </p:nvGrpSpPr>
          <p:grpSpPr>
            <a:xfrm>
              <a:off x="2152528" y="1626463"/>
              <a:ext cx="995812" cy="871698"/>
              <a:chOff x="3048000" y="304800"/>
              <a:chExt cx="2286000" cy="1952298"/>
            </a:xfrm>
          </p:grpSpPr>
          <p:sp>
            <p:nvSpPr>
              <p:cNvPr id="253" name="Freeform 252"/>
              <p:cNvSpPr>
                <a:spLocks/>
              </p:cNvSpPr>
              <p:nvPr/>
            </p:nvSpPr>
            <p:spPr bwMode="auto">
              <a:xfrm>
                <a:off x="3048000" y="304800"/>
                <a:ext cx="2286000" cy="1952298"/>
              </a:xfrm>
              <a:custGeom>
                <a:avLst/>
                <a:gdLst/>
                <a:ahLst/>
                <a:cxnLst>
                  <a:cxn ang="0">
                    <a:pos x="3107" y="8"/>
                  </a:cxn>
                  <a:cxn ang="0">
                    <a:pos x="3364" y="67"/>
                  </a:cxn>
                  <a:cxn ang="0">
                    <a:pos x="3567" y="139"/>
                  </a:cxn>
                  <a:cxn ang="0">
                    <a:pos x="3712" y="217"/>
                  </a:cxn>
                  <a:cxn ang="0">
                    <a:pos x="3898" y="295"/>
                  </a:cxn>
                  <a:cxn ang="0">
                    <a:pos x="4183" y="418"/>
                  </a:cxn>
                  <a:cxn ang="0">
                    <a:pos x="4406" y="648"/>
                  </a:cxn>
                  <a:cxn ang="0">
                    <a:pos x="4734" y="1033"/>
                  </a:cxn>
                  <a:cxn ang="0">
                    <a:pos x="4907" y="1510"/>
                  </a:cxn>
                  <a:cxn ang="0">
                    <a:pos x="5002" y="1930"/>
                  </a:cxn>
                  <a:cxn ang="0">
                    <a:pos x="4879" y="2333"/>
                  </a:cxn>
                  <a:cxn ang="0">
                    <a:pos x="4738" y="2651"/>
                  </a:cxn>
                  <a:cxn ang="0">
                    <a:pos x="4592" y="2841"/>
                  </a:cxn>
                  <a:cxn ang="0">
                    <a:pos x="4396" y="2932"/>
                  </a:cxn>
                  <a:cxn ang="0">
                    <a:pos x="4354" y="3063"/>
                  </a:cxn>
                  <a:cxn ang="0">
                    <a:pos x="4259" y="3168"/>
                  </a:cxn>
                  <a:cxn ang="0">
                    <a:pos x="4130" y="3282"/>
                  </a:cxn>
                  <a:cxn ang="0">
                    <a:pos x="3985" y="3404"/>
                  </a:cxn>
                  <a:cxn ang="0">
                    <a:pos x="3797" y="3480"/>
                  </a:cxn>
                  <a:cxn ang="0">
                    <a:pos x="3586" y="3541"/>
                  </a:cxn>
                  <a:cxn ang="0">
                    <a:pos x="3381" y="3552"/>
                  </a:cxn>
                  <a:cxn ang="0">
                    <a:pos x="3391" y="3670"/>
                  </a:cxn>
                  <a:cxn ang="0">
                    <a:pos x="3501" y="3803"/>
                  </a:cxn>
                  <a:cxn ang="0">
                    <a:pos x="3565" y="3877"/>
                  </a:cxn>
                  <a:cxn ang="0">
                    <a:pos x="3638" y="3942"/>
                  </a:cxn>
                  <a:cxn ang="0">
                    <a:pos x="3541" y="4047"/>
                  </a:cxn>
                  <a:cxn ang="0">
                    <a:pos x="3374" y="4159"/>
                  </a:cxn>
                  <a:cxn ang="0">
                    <a:pos x="2982" y="3942"/>
                  </a:cxn>
                  <a:cxn ang="0">
                    <a:pos x="2189" y="3535"/>
                  </a:cxn>
                  <a:cxn ang="0">
                    <a:pos x="1410" y="3288"/>
                  </a:cxn>
                  <a:cxn ang="0">
                    <a:pos x="1093" y="3100"/>
                  </a:cxn>
                  <a:cxn ang="0">
                    <a:pos x="876" y="2811"/>
                  </a:cxn>
                  <a:cxn ang="0">
                    <a:pos x="642" y="2636"/>
                  </a:cxn>
                  <a:cxn ang="0">
                    <a:pos x="424" y="2423"/>
                  </a:cxn>
                  <a:cxn ang="0">
                    <a:pos x="255" y="2227"/>
                  </a:cxn>
                  <a:cxn ang="0">
                    <a:pos x="124" y="2058"/>
                  </a:cxn>
                  <a:cxn ang="0">
                    <a:pos x="108" y="1867"/>
                  </a:cxn>
                  <a:cxn ang="0">
                    <a:pos x="82" y="1749"/>
                  </a:cxn>
                  <a:cxn ang="0">
                    <a:pos x="48" y="1635"/>
                  </a:cxn>
                  <a:cxn ang="0">
                    <a:pos x="19" y="1350"/>
                  </a:cxn>
                  <a:cxn ang="0">
                    <a:pos x="120" y="1063"/>
                  </a:cxn>
                  <a:cxn ang="0">
                    <a:pos x="270" y="842"/>
                  </a:cxn>
                  <a:cxn ang="0">
                    <a:pos x="494" y="700"/>
                  </a:cxn>
                  <a:cxn ang="0">
                    <a:pos x="720" y="531"/>
                  </a:cxn>
                  <a:cxn ang="0">
                    <a:pos x="977" y="413"/>
                  </a:cxn>
                  <a:cxn ang="0">
                    <a:pos x="1226" y="268"/>
                  </a:cxn>
                  <a:cxn ang="0">
                    <a:pos x="1503" y="215"/>
                  </a:cxn>
                  <a:cxn ang="0">
                    <a:pos x="1769" y="124"/>
                  </a:cxn>
                  <a:cxn ang="0">
                    <a:pos x="2007" y="78"/>
                  </a:cxn>
                  <a:cxn ang="0">
                    <a:pos x="2241" y="74"/>
                  </a:cxn>
                  <a:cxn ang="0">
                    <a:pos x="2404" y="63"/>
                  </a:cxn>
                  <a:cxn ang="0">
                    <a:pos x="2518" y="91"/>
                  </a:cxn>
                  <a:cxn ang="0">
                    <a:pos x="2628" y="78"/>
                  </a:cxn>
                  <a:cxn ang="0">
                    <a:pos x="2744" y="38"/>
                  </a:cxn>
                  <a:cxn ang="0">
                    <a:pos x="2872" y="2"/>
                  </a:cxn>
                </a:cxnLst>
                <a:rect l="0" t="0" r="r" b="b"/>
                <a:pathLst>
                  <a:path w="5008" h="4212">
                    <a:moveTo>
                      <a:pt x="2872" y="2"/>
                    </a:moveTo>
                    <a:lnTo>
                      <a:pt x="2912" y="0"/>
                    </a:lnTo>
                    <a:lnTo>
                      <a:pt x="2952" y="0"/>
                    </a:lnTo>
                    <a:lnTo>
                      <a:pt x="2991" y="0"/>
                    </a:lnTo>
                    <a:lnTo>
                      <a:pt x="3031" y="2"/>
                    </a:lnTo>
                    <a:lnTo>
                      <a:pt x="3069" y="4"/>
                    </a:lnTo>
                    <a:lnTo>
                      <a:pt x="3107" y="8"/>
                    </a:lnTo>
                    <a:lnTo>
                      <a:pt x="3144" y="11"/>
                    </a:lnTo>
                    <a:lnTo>
                      <a:pt x="3183" y="19"/>
                    </a:lnTo>
                    <a:lnTo>
                      <a:pt x="3220" y="25"/>
                    </a:lnTo>
                    <a:lnTo>
                      <a:pt x="3256" y="34"/>
                    </a:lnTo>
                    <a:lnTo>
                      <a:pt x="3294" y="44"/>
                    </a:lnTo>
                    <a:lnTo>
                      <a:pt x="3330" y="55"/>
                    </a:lnTo>
                    <a:lnTo>
                      <a:pt x="3364" y="67"/>
                    </a:lnTo>
                    <a:lnTo>
                      <a:pt x="3400" y="84"/>
                    </a:lnTo>
                    <a:lnTo>
                      <a:pt x="3434" y="101"/>
                    </a:lnTo>
                    <a:lnTo>
                      <a:pt x="3470" y="122"/>
                    </a:lnTo>
                    <a:lnTo>
                      <a:pt x="3495" y="122"/>
                    </a:lnTo>
                    <a:lnTo>
                      <a:pt x="3520" y="126"/>
                    </a:lnTo>
                    <a:lnTo>
                      <a:pt x="3543" y="129"/>
                    </a:lnTo>
                    <a:lnTo>
                      <a:pt x="3567" y="139"/>
                    </a:lnTo>
                    <a:lnTo>
                      <a:pt x="3590" y="145"/>
                    </a:lnTo>
                    <a:lnTo>
                      <a:pt x="3611" y="156"/>
                    </a:lnTo>
                    <a:lnTo>
                      <a:pt x="3632" y="165"/>
                    </a:lnTo>
                    <a:lnTo>
                      <a:pt x="3655" y="179"/>
                    </a:lnTo>
                    <a:lnTo>
                      <a:pt x="3674" y="188"/>
                    </a:lnTo>
                    <a:lnTo>
                      <a:pt x="3693" y="202"/>
                    </a:lnTo>
                    <a:lnTo>
                      <a:pt x="3712" y="217"/>
                    </a:lnTo>
                    <a:lnTo>
                      <a:pt x="3733" y="232"/>
                    </a:lnTo>
                    <a:lnTo>
                      <a:pt x="3752" y="245"/>
                    </a:lnTo>
                    <a:lnTo>
                      <a:pt x="3773" y="259"/>
                    </a:lnTo>
                    <a:lnTo>
                      <a:pt x="3794" y="274"/>
                    </a:lnTo>
                    <a:lnTo>
                      <a:pt x="3814" y="291"/>
                    </a:lnTo>
                    <a:lnTo>
                      <a:pt x="3854" y="291"/>
                    </a:lnTo>
                    <a:lnTo>
                      <a:pt x="3898" y="295"/>
                    </a:lnTo>
                    <a:lnTo>
                      <a:pt x="3940" y="304"/>
                    </a:lnTo>
                    <a:lnTo>
                      <a:pt x="3984" y="316"/>
                    </a:lnTo>
                    <a:lnTo>
                      <a:pt x="4023" y="329"/>
                    </a:lnTo>
                    <a:lnTo>
                      <a:pt x="4065" y="348"/>
                    </a:lnTo>
                    <a:lnTo>
                      <a:pt x="4105" y="369"/>
                    </a:lnTo>
                    <a:lnTo>
                      <a:pt x="4147" y="394"/>
                    </a:lnTo>
                    <a:lnTo>
                      <a:pt x="4183" y="418"/>
                    </a:lnTo>
                    <a:lnTo>
                      <a:pt x="4221" y="443"/>
                    </a:lnTo>
                    <a:lnTo>
                      <a:pt x="4255" y="474"/>
                    </a:lnTo>
                    <a:lnTo>
                      <a:pt x="4290" y="506"/>
                    </a:lnTo>
                    <a:lnTo>
                      <a:pt x="4322" y="538"/>
                    </a:lnTo>
                    <a:lnTo>
                      <a:pt x="4352" y="574"/>
                    </a:lnTo>
                    <a:lnTo>
                      <a:pt x="4379" y="610"/>
                    </a:lnTo>
                    <a:lnTo>
                      <a:pt x="4406" y="648"/>
                    </a:lnTo>
                    <a:lnTo>
                      <a:pt x="4472" y="690"/>
                    </a:lnTo>
                    <a:lnTo>
                      <a:pt x="4529" y="738"/>
                    </a:lnTo>
                    <a:lnTo>
                      <a:pt x="4582" y="789"/>
                    </a:lnTo>
                    <a:lnTo>
                      <a:pt x="4628" y="846"/>
                    </a:lnTo>
                    <a:lnTo>
                      <a:pt x="4666" y="905"/>
                    </a:lnTo>
                    <a:lnTo>
                      <a:pt x="4702" y="968"/>
                    </a:lnTo>
                    <a:lnTo>
                      <a:pt x="4734" y="1033"/>
                    </a:lnTo>
                    <a:lnTo>
                      <a:pt x="4763" y="1101"/>
                    </a:lnTo>
                    <a:lnTo>
                      <a:pt x="4788" y="1168"/>
                    </a:lnTo>
                    <a:lnTo>
                      <a:pt x="4812" y="1238"/>
                    </a:lnTo>
                    <a:lnTo>
                      <a:pt x="4835" y="1305"/>
                    </a:lnTo>
                    <a:lnTo>
                      <a:pt x="4860" y="1375"/>
                    </a:lnTo>
                    <a:lnTo>
                      <a:pt x="4883" y="1443"/>
                    </a:lnTo>
                    <a:lnTo>
                      <a:pt x="4907" y="1510"/>
                    </a:lnTo>
                    <a:lnTo>
                      <a:pt x="4934" y="1576"/>
                    </a:lnTo>
                    <a:lnTo>
                      <a:pt x="4966" y="1641"/>
                    </a:lnTo>
                    <a:lnTo>
                      <a:pt x="4985" y="1698"/>
                    </a:lnTo>
                    <a:lnTo>
                      <a:pt x="4998" y="1757"/>
                    </a:lnTo>
                    <a:lnTo>
                      <a:pt x="5006" y="1814"/>
                    </a:lnTo>
                    <a:lnTo>
                      <a:pt x="5008" y="1873"/>
                    </a:lnTo>
                    <a:lnTo>
                      <a:pt x="5002" y="1930"/>
                    </a:lnTo>
                    <a:lnTo>
                      <a:pt x="4995" y="1989"/>
                    </a:lnTo>
                    <a:lnTo>
                      <a:pt x="4979" y="2048"/>
                    </a:lnTo>
                    <a:lnTo>
                      <a:pt x="4966" y="2107"/>
                    </a:lnTo>
                    <a:lnTo>
                      <a:pt x="4945" y="2162"/>
                    </a:lnTo>
                    <a:lnTo>
                      <a:pt x="4924" y="2219"/>
                    </a:lnTo>
                    <a:lnTo>
                      <a:pt x="4902" y="2276"/>
                    </a:lnTo>
                    <a:lnTo>
                      <a:pt x="4879" y="2333"/>
                    </a:lnTo>
                    <a:lnTo>
                      <a:pt x="4854" y="2388"/>
                    </a:lnTo>
                    <a:lnTo>
                      <a:pt x="4829" y="2444"/>
                    </a:lnTo>
                    <a:lnTo>
                      <a:pt x="4807" y="2499"/>
                    </a:lnTo>
                    <a:lnTo>
                      <a:pt x="4786" y="2554"/>
                    </a:lnTo>
                    <a:lnTo>
                      <a:pt x="4770" y="2586"/>
                    </a:lnTo>
                    <a:lnTo>
                      <a:pt x="4753" y="2620"/>
                    </a:lnTo>
                    <a:lnTo>
                      <a:pt x="4738" y="2651"/>
                    </a:lnTo>
                    <a:lnTo>
                      <a:pt x="4723" y="2681"/>
                    </a:lnTo>
                    <a:lnTo>
                      <a:pt x="4704" y="2712"/>
                    </a:lnTo>
                    <a:lnTo>
                      <a:pt x="4685" y="2740"/>
                    </a:lnTo>
                    <a:lnTo>
                      <a:pt x="4662" y="2769"/>
                    </a:lnTo>
                    <a:lnTo>
                      <a:pt x="4641" y="2795"/>
                    </a:lnTo>
                    <a:lnTo>
                      <a:pt x="4616" y="2818"/>
                    </a:lnTo>
                    <a:lnTo>
                      <a:pt x="4592" y="2841"/>
                    </a:lnTo>
                    <a:lnTo>
                      <a:pt x="4565" y="2860"/>
                    </a:lnTo>
                    <a:lnTo>
                      <a:pt x="4537" y="2879"/>
                    </a:lnTo>
                    <a:lnTo>
                      <a:pt x="4504" y="2892"/>
                    </a:lnTo>
                    <a:lnTo>
                      <a:pt x="4474" y="2906"/>
                    </a:lnTo>
                    <a:lnTo>
                      <a:pt x="4440" y="2913"/>
                    </a:lnTo>
                    <a:lnTo>
                      <a:pt x="4406" y="2923"/>
                    </a:lnTo>
                    <a:lnTo>
                      <a:pt x="4396" y="2932"/>
                    </a:lnTo>
                    <a:lnTo>
                      <a:pt x="4388" y="2949"/>
                    </a:lnTo>
                    <a:lnTo>
                      <a:pt x="4381" y="2965"/>
                    </a:lnTo>
                    <a:lnTo>
                      <a:pt x="4377" y="2986"/>
                    </a:lnTo>
                    <a:lnTo>
                      <a:pt x="4369" y="3003"/>
                    </a:lnTo>
                    <a:lnTo>
                      <a:pt x="4364" y="3024"/>
                    </a:lnTo>
                    <a:lnTo>
                      <a:pt x="4360" y="3043"/>
                    </a:lnTo>
                    <a:lnTo>
                      <a:pt x="4354" y="3063"/>
                    </a:lnTo>
                    <a:lnTo>
                      <a:pt x="4345" y="3081"/>
                    </a:lnTo>
                    <a:lnTo>
                      <a:pt x="4337" y="3100"/>
                    </a:lnTo>
                    <a:lnTo>
                      <a:pt x="4324" y="3117"/>
                    </a:lnTo>
                    <a:lnTo>
                      <a:pt x="4314" y="3134"/>
                    </a:lnTo>
                    <a:lnTo>
                      <a:pt x="4297" y="3147"/>
                    </a:lnTo>
                    <a:lnTo>
                      <a:pt x="4282" y="3159"/>
                    </a:lnTo>
                    <a:lnTo>
                      <a:pt x="4259" y="3168"/>
                    </a:lnTo>
                    <a:lnTo>
                      <a:pt x="4238" y="3176"/>
                    </a:lnTo>
                    <a:lnTo>
                      <a:pt x="4217" y="3189"/>
                    </a:lnTo>
                    <a:lnTo>
                      <a:pt x="4200" y="3206"/>
                    </a:lnTo>
                    <a:lnTo>
                      <a:pt x="4183" y="3221"/>
                    </a:lnTo>
                    <a:lnTo>
                      <a:pt x="4166" y="3242"/>
                    </a:lnTo>
                    <a:lnTo>
                      <a:pt x="4147" y="3261"/>
                    </a:lnTo>
                    <a:lnTo>
                      <a:pt x="4130" y="3282"/>
                    </a:lnTo>
                    <a:lnTo>
                      <a:pt x="4111" y="3301"/>
                    </a:lnTo>
                    <a:lnTo>
                      <a:pt x="4094" y="3322"/>
                    </a:lnTo>
                    <a:lnTo>
                      <a:pt x="4073" y="3341"/>
                    </a:lnTo>
                    <a:lnTo>
                      <a:pt x="4054" y="3360"/>
                    </a:lnTo>
                    <a:lnTo>
                      <a:pt x="4031" y="3375"/>
                    </a:lnTo>
                    <a:lnTo>
                      <a:pt x="4010" y="3392"/>
                    </a:lnTo>
                    <a:lnTo>
                      <a:pt x="3985" y="3404"/>
                    </a:lnTo>
                    <a:lnTo>
                      <a:pt x="3965" y="3417"/>
                    </a:lnTo>
                    <a:lnTo>
                      <a:pt x="3938" y="3425"/>
                    </a:lnTo>
                    <a:lnTo>
                      <a:pt x="3911" y="3432"/>
                    </a:lnTo>
                    <a:lnTo>
                      <a:pt x="3883" y="3442"/>
                    </a:lnTo>
                    <a:lnTo>
                      <a:pt x="3854" y="3457"/>
                    </a:lnTo>
                    <a:lnTo>
                      <a:pt x="3824" y="3467"/>
                    </a:lnTo>
                    <a:lnTo>
                      <a:pt x="3797" y="3480"/>
                    </a:lnTo>
                    <a:lnTo>
                      <a:pt x="3765" y="3491"/>
                    </a:lnTo>
                    <a:lnTo>
                      <a:pt x="3738" y="3503"/>
                    </a:lnTo>
                    <a:lnTo>
                      <a:pt x="3706" y="3514"/>
                    </a:lnTo>
                    <a:lnTo>
                      <a:pt x="3679" y="3524"/>
                    </a:lnTo>
                    <a:lnTo>
                      <a:pt x="3649" y="3531"/>
                    </a:lnTo>
                    <a:lnTo>
                      <a:pt x="3617" y="3537"/>
                    </a:lnTo>
                    <a:lnTo>
                      <a:pt x="3586" y="3541"/>
                    </a:lnTo>
                    <a:lnTo>
                      <a:pt x="3556" y="3546"/>
                    </a:lnTo>
                    <a:lnTo>
                      <a:pt x="3522" y="3546"/>
                    </a:lnTo>
                    <a:lnTo>
                      <a:pt x="3489" y="3548"/>
                    </a:lnTo>
                    <a:lnTo>
                      <a:pt x="3457" y="3545"/>
                    </a:lnTo>
                    <a:lnTo>
                      <a:pt x="3425" y="3541"/>
                    </a:lnTo>
                    <a:lnTo>
                      <a:pt x="3400" y="3545"/>
                    </a:lnTo>
                    <a:lnTo>
                      <a:pt x="3381" y="3552"/>
                    </a:lnTo>
                    <a:lnTo>
                      <a:pt x="3368" y="3562"/>
                    </a:lnTo>
                    <a:lnTo>
                      <a:pt x="3364" y="3577"/>
                    </a:lnTo>
                    <a:lnTo>
                      <a:pt x="3360" y="3592"/>
                    </a:lnTo>
                    <a:lnTo>
                      <a:pt x="3364" y="3611"/>
                    </a:lnTo>
                    <a:lnTo>
                      <a:pt x="3368" y="3630"/>
                    </a:lnTo>
                    <a:lnTo>
                      <a:pt x="3381" y="3649"/>
                    </a:lnTo>
                    <a:lnTo>
                      <a:pt x="3391" y="3670"/>
                    </a:lnTo>
                    <a:lnTo>
                      <a:pt x="3406" y="3691"/>
                    </a:lnTo>
                    <a:lnTo>
                      <a:pt x="3423" y="3712"/>
                    </a:lnTo>
                    <a:lnTo>
                      <a:pt x="3440" y="3733"/>
                    </a:lnTo>
                    <a:lnTo>
                      <a:pt x="3455" y="3752"/>
                    </a:lnTo>
                    <a:lnTo>
                      <a:pt x="3472" y="3771"/>
                    </a:lnTo>
                    <a:lnTo>
                      <a:pt x="3486" y="3786"/>
                    </a:lnTo>
                    <a:lnTo>
                      <a:pt x="3501" y="3803"/>
                    </a:lnTo>
                    <a:lnTo>
                      <a:pt x="3508" y="3815"/>
                    </a:lnTo>
                    <a:lnTo>
                      <a:pt x="3518" y="3824"/>
                    </a:lnTo>
                    <a:lnTo>
                      <a:pt x="3526" y="3836"/>
                    </a:lnTo>
                    <a:lnTo>
                      <a:pt x="3537" y="3845"/>
                    </a:lnTo>
                    <a:lnTo>
                      <a:pt x="3545" y="3856"/>
                    </a:lnTo>
                    <a:lnTo>
                      <a:pt x="3556" y="3866"/>
                    </a:lnTo>
                    <a:lnTo>
                      <a:pt x="3565" y="3877"/>
                    </a:lnTo>
                    <a:lnTo>
                      <a:pt x="3575" y="3887"/>
                    </a:lnTo>
                    <a:lnTo>
                      <a:pt x="3584" y="3894"/>
                    </a:lnTo>
                    <a:lnTo>
                      <a:pt x="3594" y="3904"/>
                    </a:lnTo>
                    <a:lnTo>
                      <a:pt x="3605" y="3915"/>
                    </a:lnTo>
                    <a:lnTo>
                      <a:pt x="3615" y="3925"/>
                    </a:lnTo>
                    <a:lnTo>
                      <a:pt x="3626" y="3934"/>
                    </a:lnTo>
                    <a:lnTo>
                      <a:pt x="3638" y="3942"/>
                    </a:lnTo>
                    <a:lnTo>
                      <a:pt x="3649" y="3953"/>
                    </a:lnTo>
                    <a:lnTo>
                      <a:pt x="3660" y="3963"/>
                    </a:lnTo>
                    <a:lnTo>
                      <a:pt x="3636" y="3978"/>
                    </a:lnTo>
                    <a:lnTo>
                      <a:pt x="3613" y="3995"/>
                    </a:lnTo>
                    <a:lnTo>
                      <a:pt x="3590" y="4012"/>
                    </a:lnTo>
                    <a:lnTo>
                      <a:pt x="3567" y="4029"/>
                    </a:lnTo>
                    <a:lnTo>
                      <a:pt x="3541" y="4047"/>
                    </a:lnTo>
                    <a:lnTo>
                      <a:pt x="3518" y="4064"/>
                    </a:lnTo>
                    <a:lnTo>
                      <a:pt x="3493" y="4081"/>
                    </a:lnTo>
                    <a:lnTo>
                      <a:pt x="3470" y="4098"/>
                    </a:lnTo>
                    <a:lnTo>
                      <a:pt x="3444" y="4111"/>
                    </a:lnTo>
                    <a:lnTo>
                      <a:pt x="3421" y="4126"/>
                    </a:lnTo>
                    <a:lnTo>
                      <a:pt x="3396" y="4144"/>
                    </a:lnTo>
                    <a:lnTo>
                      <a:pt x="3374" y="4159"/>
                    </a:lnTo>
                    <a:lnTo>
                      <a:pt x="3349" y="4172"/>
                    </a:lnTo>
                    <a:lnTo>
                      <a:pt x="3326" y="4185"/>
                    </a:lnTo>
                    <a:lnTo>
                      <a:pt x="3301" y="4199"/>
                    </a:lnTo>
                    <a:lnTo>
                      <a:pt x="3280" y="4212"/>
                    </a:lnTo>
                    <a:lnTo>
                      <a:pt x="3183" y="4111"/>
                    </a:lnTo>
                    <a:lnTo>
                      <a:pt x="3087" y="4024"/>
                    </a:lnTo>
                    <a:lnTo>
                      <a:pt x="2982" y="3942"/>
                    </a:lnTo>
                    <a:lnTo>
                      <a:pt x="2877" y="3870"/>
                    </a:lnTo>
                    <a:lnTo>
                      <a:pt x="2767" y="3801"/>
                    </a:lnTo>
                    <a:lnTo>
                      <a:pt x="2657" y="3739"/>
                    </a:lnTo>
                    <a:lnTo>
                      <a:pt x="2543" y="3681"/>
                    </a:lnTo>
                    <a:lnTo>
                      <a:pt x="2429" y="3630"/>
                    </a:lnTo>
                    <a:lnTo>
                      <a:pt x="2309" y="3581"/>
                    </a:lnTo>
                    <a:lnTo>
                      <a:pt x="2189" y="3535"/>
                    </a:lnTo>
                    <a:lnTo>
                      <a:pt x="2070" y="3493"/>
                    </a:lnTo>
                    <a:lnTo>
                      <a:pt x="1948" y="3455"/>
                    </a:lnTo>
                    <a:lnTo>
                      <a:pt x="1826" y="3415"/>
                    </a:lnTo>
                    <a:lnTo>
                      <a:pt x="1705" y="3379"/>
                    </a:lnTo>
                    <a:lnTo>
                      <a:pt x="1583" y="3343"/>
                    </a:lnTo>
                    <a:lnTo>
                      <a:pt x="1462" y="3307"/>
                    </a:lnTo>
                    <a:lnTo>
                      <a:pt x="1410" y="3288"/>
                    </a:lnTo>
                    <a:lnTo>
                      <a:pt x="1363" y="3267"/>
                    </a:lnTo>
                    <a:lnTo>
                      <a:pt x="1313" y="3244"/>
                    </a:lnTo>
                    <a:lnTo>
                      <a:pt x="1268" y="3219"/>
                    </a:lnTo>
                    <a:lnTo>
                      <a:pt x="1220" y="3193"/>
                    </a:lnTo>
                    <a:lnTo>
                      <a:pt x="1176" y="3162"/>
                    </a:lnTo>
                    <a:lnTo>
                      <a:pt x="1133" y="3130"/>
                    </a:lnTo>
                    <a:lnTo>
                      <a:pt x="1093" y="3100"/>
                    </a:lnTo>
                    <a:lnTo>
                      <a:pt x="1051" y="3062"/>
                    </a:lnTo>
                    <a:lnTo>
                      <a:pt x="1017" y="3024"/>
                    </a:lnTo>
                    <a:lnTo>
                      <a:pt x="981" y="2986"/>
                    </a:lnTo>
                    <a:lnTo>
                      <a:pt x="952" y="2946"/>
                    </a:lnTo>
                    <a:lnTo>
                      <a:pt x="922" y="2902"/>
                    </a:lnTo>
                    <a:lnTo>
                      <a:pt x="899" y="2856"/>
                    </a:lnTo>
                    <a:lnTo>
                      <a:pt x="876" y="2811"/>
                    </a:lnTo>
                    <a:lnTo>
                      <a:pt x="861" y="2765"/>
                    </a:lnTo>
                    <a:lnTo>
                      <a:pt x="821" y="2746"/>
                    </a:lnTo>
                    <a:lnTo>
                      <a:pt x="785" y="2727"/>
                    </a:lnTo>
                    <a:lnTo>
                      <a:pt x="749" y="2706"/>
                    </a:lnTo>
                    <a:lnTo>
                      <a:pt x="713" y="2685"/>
                    </a:lnTo>
                    <a:lnTo>
                      <a:pt x="675" y="2660"/>
                    </a:lnTo>
                    <a:lnTo>
                      <a:pt x="642" y="2636"/>
                    </a:lnTo>
                    <a:lnTo>
                      <a:pt x="608" y="2607"/>
                    </a:lnTo>
                    <a:lnTo>
                      <a:pt x="578" y="2582"/>
                    </a:lnTo>
                    <a:lnTo>
                      <a:pt x="544" y="2550"/>
                    </a:lnTo>
                    <a:lnTo>
                      <a:pt x="513" y="2522"/>
                    </a:lnTo>
                    <a:lnTo>
                      <a:pt x="483" y="2489"/>
                    </a:lnTo>
                    <a:lnTo>
                      <a:pt x="452" y="2457"/>
                    </a:lnTo>
                    <a:lnTo>
                      <a:pt x="424" y="2423"/>
                    </a:lnTo>
                    <a:lnTo>
                      <a:pt x="395" y="2390"/>
                    </a:lnTo>
                    <a:lnTo>
                      <a:pt x="371" y="2354"/>
                    </a:lnTo>
                    <a:lnTo>
                      <a:pt x="344" y="2320"/>
                    </a:lnTo>
                    <a:lnTo>
                      <a:pt x="319" y="2295"/>
                    </a:lnTo>
                    <a:lnTo>
                      <a:pt x="300" y="2272"/>
                    </a:lnTo>
                    <a:lnTo>
                      <a:pt x="276" y="2250"/>
                    </a:lnTo>
                    <a:lnTo>
                      <a:pt x="255" y="2227"/>
                    </a:lnTo>
                    <a:lnTo>
                      <a:pt x="230" y="2206"/>
                    </a:lnTo>
                    <a:lnTo>
                      <a:pt x="209" y="2183"/>
                    </a:lnTo>
                    <a:lnTo>
                      <a:pt x="188" y="2160"/>
                    </a:lnTo>
                    <a:lnTo>
                      <a:pt x="171" y="2137"/>
                    </a:lnTo>
                    <a:lnTo>
                      <a:pt x="150" y="2113"/>
                    </a:lnTo>
                    <a:lnTo>
                      <a:pt x="137" y="2086"/>
                    </a:lnTo>
                    <a:lnTo>
                      <a:pt x="124" y="2058"/>
                    </a:lnTo>
                    <a:lnTo>
                      <a:pt x="114" y="2033"/>
                    </a:lnTo>
                    <a:lnTo>
                      <a:pt x="108" y="2000"/>
                    </a:lnTo>
                    <a:lnTo>
                      <a:pt x="106" y="1972"/>
                    </a:lnTo>
                    <a:lnTo>
                      <a:pt x="106" y="1940"/>
                    </a:lnTo>
                    <a:lnTo>
                      <a:pt x="112" y="1904"/>
                    </a:lnTo>
                    <a:lnTo>
                      <a:pt x="110" y="1884"/>
                    </a:lnTo>
                    <a:lnTo>
                      <a:pt x="108" y="1867"/>
                    </a:lnTo>
                    <a:lnTo>
                      <a:pt x="105" y="1848"/>
                    </a:lnTo>
                    <a:lnTo>
                      <a:pt x="103" y="1833"/>
                    </a:lnTo>
                    <a:lnTo>
                      <a:pt x="97" y="1816"/>
                    </a:lnTo>
                    <a:lnTo>
                      <a:pt x="93" y="1799"/>
                    </a:lnTo>
                    <a:lnTo>
                      <a:pt x="91" y="1782"/>
                    </a:lnTo>
                    <a:lnTo>
                      <a:pt x="87" y="1767"/>
                    </a:lnTo>
                    <a:lnTo>
                      <a:pt x="82" y="1749"/>
                    </a:lnTo>
                    <a:lnTo>
                      <a:pt x="76" y="1732"/>
                    </a:lnTo>
                    <a:lnTo>
                      <a:pt x="72" y="1715"/>
                    </a:lnTo>
                    <a:lnTo>
                      <a:pt x="67" y="1698"/>
                    </a:lnTo>
                    <a:lnTo>
                      <a:pt x="61" y="1681"/>
                    </a:lnTo>
                    <a:lnTo>
                      <a:pt x="57" y="1666"/>
                    </a:lnTo>
                    <a:lnTo>
                      <a:pt x="51" y="1651"/>
                    </a:lnTo>
                    <a:lnTo>
                      <a:pt x="48" y="1635"/>
                    </a:lnTo>
                    <a:lnTo>
                      <a:pt x="25" y="1594"/>
                    </a:lnTo>
                    <a:lnTo>
                      <a:pt x="11" y="1554"/>
                    </a:lnTo>
                    <a:lnTo>
                      <a:pt x="2" y="1514"/>
                    </a:lnTo>
                    <a:lnTo>
                      <a:pt x="0" y="1474"/>
                    </a:lnTo>
                    <a:lnTo>
                      <a:pt x="2" y="1432"/>
                    </a:lnTo>
                    <a:lnTo>
                      <a:pt x="10" y="1392"/>
                    </a:lnTo>
                    <a:lnTo>
                      <a:pt x="19" y="1350"/>
                    </a:lnTo>
                    <a:lnTo>
                      <a:pt x="34" y="1310"/>
                    </a:lnTo>
                    <a:lnTo>
                      <a:pt x="48" y="1268"/>
                    </a:lnTo>
                    <a:lnTo>
                      <a:pt x="63" y="1227"/>
                    </a:lnTo>
                    <a:lnTo>
                      <a:pt x="78" y="1185"/>
                    </a:lnTo>
                    <a:lnTo>
                      <a:pt x="93" y="1145"/>
                    </a:lnTo>
                    <a:lnTo>
                      <a:pt x="108" y="1105"/>
                    </a:lnTo>
                    <a:lnTo>
                      <a:pt x="120" y="1063"/>
                    </a:lnTo>
                    <a:lnTo>
                      <a:pt x="129" y="1021"/>
                    </a:lnTo>
                    <a:lnTo>
                      <a:pt x="133" y="981"/>
                    </a:lnTo>
                    <a:lnTo>
                      <a:pt x="156" y="947"/>
                    </a:lnTo>
                    <a:lnTo>
                      <a:pt x="184" y="918"/>
                    </a:lnTo>
                    <a:lnTo>
                      <a:pt x="209" y="890"/>
                    </a:lnTo>
                    <a:lnTo>
                      <a:pt x="241" y="867"/>
                    </a:lnTo>
                    <a:lnTo>
                      <a:pt x="270" y="842"/>
                    </a:lnTo>
                    <a:lnTo>
                      <a:pt x="300" y="823"/>
                    </a:lnTo>
                    <a:lnTo>
                      <a:pt x="335" y="804"/>
                    </a:lnTo>
                    <a:lnTo>
                      <a:pt x="367" y="785"/>
                    </a:lnTo>
                    <a:lnTo>
                      <a:pt x="397" y="764"/>
                    </a:lnTo>
                    <a:lnTo>
                      <a:pt x="431" y="744"/>
                    </a:lnTo>
                    <a:lnTo>
                      <a:pt x="462" y="721"/>
                    </a:lnTo>
                    <a:lnTo>
                      <a:pt x="494" y="700"/>
                    </a:lnTo>
                    <a:lnTo>
                      <a:pt x="525" y="671"/>
                    </a:lnTo>
                    <a:lnTo>
                      <a:pt x="555" y="645"/>
                    </a:lnTo>
                    <a:lnTo>
                      <a:pt x="582" y="614"/>
                    </a:lnTo>
                    <a:lnTo>
                      <a:pt x="612" y="580"/>
                    </a:lnTo>
                    <a:lnTo>
                      <a:pt x="648" y="563"/>
                    </a:lnTo>
                    <a:lnTo>
                      <a:pt x="684" y="546"/>
                    </a:lnTo>
                    <a:lnTo>
                      <a:pt x="720" y="531"/>
                    </a:lnTo>
                    <a:lnTo>
                      <a:pt x="758" y="515"/>
                    </a:lnTo>
                    <a:lnTo>
                      <a:pt x="794" y="498"/>
                    </a:lnTo>
                    <a:lnTo>
                      <a:pt x="831" y="481"/>
                    </a:lnTo>
                    <a:lnTo>
                      <a:pt x="867" y="464"/>
                    </a:lnTo>
                    <a:lnTo>
                      <a:pt x="905" y="449"/>
                    </a:lnTo>
                    <a:lnTo>
                      <a:pt x="941" y="430"/>
                    </a:lnTo>
                    <a:lnTo>
                      <a:pt x="977" y="413"/>
                    </a:lnTo>
                    <a:lnTo>
                      <a:pt x="1013" y="394"/>
                    </a:lnTo>
                    <a:lnTo>
                      <a:pt x="1049" y="375"/>
                    </a:lnTo>
                    <a:lnTo>
                      <a:pt x="1085" y="352"/>
                    </a:lnTo>
                    <a:lnTo>
                      <a:pt x="1121" y="331"/>
                    </a:lnTo>
                    <a:lnTo>
                      <a:pt x="1156" y="308"/>
                    </a:lnTo>
                    <a:lnTo>
                      <a:pt x="1190" y="283"/>
                    </a:lnTo>
                    <a:lnTo>
                      <a:pt x="1226" y="268"/>
                    </a:lnTo>
                    <a:lnTo>
                      <a:pt x="1266" y="257"/>
                    </a:lnTo>
                    <a:lnTo>
                      <a:pt x="1304" y="247"/>
                    </a:lnTo>
                    <a:lnTo>
                      <a:pt x="1344" y="240"/>
                    </a:lnTo>
                    <a:lnTo>
                      <a:pt x="1384" y="232"/>
                    </a:lnTo>
                    <a:lnTo>
                      <a:pt x="1424" y="226"/>
                    </a:lnTo>
                    <a:lnTo>
                      <a:pt x="1462" y="219"/>
                    </a:lnTo>
                    <a:lnTo>
                      <a:pt x="1503" y="215"/>
                    </a:lnTo>
                    <a:lnTo>
                      <a:pt x="1541" y="205"/>
                    </a:lnTo>
                    <a:lnTo>
                      <a:pt x="1581" y="198"/>
                    </a:lnTo>
                    <a:lnTo>
                      <a:pt x="1619" y="186"/>
                    </a:lnTo>
                    <a:lnTo>
                      <a:pt x="1659" y="177"/>
                    </a:lnTo>
                    <a:lnTo>
                      <a:pt x="1695" y="160"/>
                    </a:lnTo>
                    <a:lnTo>
                      <a:pt x="1733" y="145"/>
                    </a:lnTo>
                    <a:lnTo>
                      <a:pt x="1769" y="124"/>
                    </a:lnTo>
                    <a:lnTo>
                      <a:pt x="1806" y="103"/>
                    </a:lnTo>
                    <a:lnTo>
                      <a:pt x="1838" y="93"/>
                    </a:lnTo>
                    <a:lnTo>
                      <a:pt x="1872" y="86"/>
                    </a:lnTo>
                    <a:lnTo>
                      <a:pt x="1906" y="82"/>
                    </a:lnTo>
                    <a:lnTo>
                      <a:pt x="1940" y="82"/>
                    </a:lnTo>
                    <a:lnTo>
                      <a:pt x="1973" y="78"/>
                    </a:lnTo>
                    <a:lnTo>
                      <a:pt x="2007" y="78"/>
                    </a:lnTo>
                    <a:lnTo>
                      <a:pt x="2041" y="80"/>
                    </a:lnTo>
                    <a:lnTo>
                      <a:pt x="2075" y="82"/>
                    </a:lnTo>
                    <a:lnTo>
                      <a:pt x="2108" y="82"/>
                    </a:lnTo>
                    <a:lnTo>
                      <a:pt x="2140" y="82"/>
                    </a:lnTo>
                    <a:lnTo>
                      <a:pt x="2172" y="80"/>
                    </a:lnTo>
                    <a:lnTo>
                      <a:pt x="2208" y="80"/>
                    </a:lnTo>
                    <a:lnTo>
                      <a:pt x="2241" y="74"/>
                    </a:lnTo>
                    <a:lnTo>
                      <a:pt x="2275" y="68"/>
                    </a:lnTo>
                    <a:lnTo>
                      <a:pt x="2307" y="61"/>
                    </a:lnTo>
                    <a:lnTo>
                      <a:pt x="2342" y="51"/>
                    </a:lnTo>
                    <a:lnTo>
                      <a:pt x="2359" y="51"/>
                    </a:lnTo>
                    <a:lnTo>
                      <a:pt x="2374" y="55"/>
                    </a:lnTo>
                    <a:lnTo>
                      <a:pt x="2389" y="57"/>
                    </a:lnTo>
                    <a:lnTo>
                      <a:pt x="2404" y="63"/>
                    </a:lnTo>
                    <a:lnTo>
                      <a:pt x="2419" y="65"/>
                    </a:lnTo>
                    <a:lnTo>
                      <a:pt x="2437" y="70"/>
                    </a:lnTo>
                    <a:lnTo>
                      <a:pt x="2452" y="76"/>
                    </a:lnTo>
                    <a:lnTo>
                      <a:pt x="2471" y="82"/>
                    </a:lnTo>
                    <a:lnTo>
                      <a:pt x="2486" y="84"/>
                    </a:lnTo>
                    <a:lnTo>
                      <a:pt x="2501" y="88"/>
                    </a:lnTo>
                    <a:lnTo>
                      <a:pt x="2518" y="91"/>
                    </a:lnTo>
                    <a:lnTo>
                      <a:pt x="2535" y="95"/>
                    </a:lnTo>
                    <a:lnTo>
                      <a:pt x="2551" y="97"/>
                    </a:lnTo>
                    <a:lnTo>
                      <a:pt x="2568" y="99"/>
                    </a:lnTo>
                    <a:lnTo>
                      <a:pt x="2585" y="97"/>
                    </a:lnTo>
                    <a:lnTo>
                      <a:pt x="2604" y="97"/>
                    </a:lnTo>
                    <a:lnTo>
                      <a:pt x="2615" y="86"/>
                    </a:lnTo>
                    <a:lnTo>
                      <a:pt x="2628" y="78"/>
                    </a:lnTo>
                    <a:lnTo>
                      <a:pt x="2642" y="68"/>
                    </a:lnTo>
                    <a:lnTo>
                      <a:pt x="2657" y="65"/>
                    </a:lnTo>
                    <a:lnTo>
                      <a:pt x="2674" y="59"/>
                    </a:lnTo>
                    <a:lnTo>
                      <a:pt x="2691" y="53"/>
                    </a:lnTo>
                    <a:lnTo>
                      <a:pt x="2708" y="48"/>
                    </a:lnTo>
                    <a:lnTo>
                      <a:pt x="2727" y="44"/>
                    </a:lnTo>
                    <a:lnTo>
                      <a:pt x="2744" y="38"/>
                    </a:lnTo>
                    <a:lnTo>
                      <a:pt x="2763" y="32"/>
                    </a:lnTo>
                    <a:lnTo>
                      <a:pt x="2781" y="27"/>
                    </a:lnTo>
                    <a:lnTo>
                      <a:pt x="2800" y="25"/>
                    </a:lnTo>
                    <a:lnTo>
                      <a:pt x="2817" y="17"/>
                    </a:lnTo>
                    <a:lnTo>
                      <a:pt x="2836" y="11"/>
                    </a:lnTo>
                    <a:lnTo>
                      <a:pt x="2853" y="8"/>
                    </a:lnTo>
                    <a:lnTo>
                      <a:pt x="2872" y="2"/>
                    </a:lnTo>
                    <a:lnTo>
                      <a:pt x="2872" y="2"/>
                    </a:lnTo>
                    <a:close/>
                  </a:path>
                </a:pathLst>
              </a:cu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pic>
            <p:nvPicPr>
              <p:cNvPr id="254" name="Picture 253" descr="http://pixabay.com/en/photos/get_image/40377/?t=1347599674&amp;c=21834934c48ccb87ef06&amp;ext=png"/>
              <p:cNvPicPr>
                <a:picLocks noChangeAspect="1" noChangeArrowheads="1"/>
              </p:cNvPicPr>
              <p:nvPr/>
            </p:nvPicPr>
            <p:blipFill>
              <a:blip r:embed="rId4" cstate="print"/>
              <a:srcRect/>
              <a:stretch>
                <a:fillRect/>
              </a:stretch>
            </p:blipFill>
            <p:spPr bwMode="auto">
              <a:xfrm>
                <a:off x="3995742" y="367649"/>
                <a:ext cx="1279633" cy="987870"/>
              </a:xfrm>
              <a:prstGeom prst="rect">
                <a:avLst/>
              </a:prstGeom>
              <a:noFill/>
            </p:spPr>
          </p:pic>
        </p:grpSp>
        <p:sp>
          <p:nvSpPr>
            <p:cNvPr id="255" name="Oval 254"/>
            <p:cNvSpPr/>
            <p:nvPr/>
          </p:nvSpPr>
          <p:spPr bwMode="auto">
            <a:xfrm>
              <a:off x="2067702" y="2150455"/>
              <a:ext cx="251700" cy="239848"/>
            </a:xfrm>
            <a:prstGeom prst="ellipse">
              <a:avLst/>
            </a:prstGeom>
            <a:solidFill>
              <a:sysClr val="window" lastClr="FFFFFF"/>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2000" smtClean="0">
                <a:solidFill>
                  <a:sysClr val="windowText" lastClr="000000"/>
                </a:solidFill>
              </a:endParaRPr>
            </a:p>
          </p:txBody>
        </p:sp>
        <p:sp>
          <p:nvSpPr>
            <p:cNvPr id="256" name="Text Box 10"/>
            <p:cNvSpPr>
              <a:spLocks noChangeArrowheads="1"/>
            </p:cNvSpPr>
            <p:nvPr/>
          </p:nvSpPr>
          <p:spPr bwMode="auto">
            <a:xfrm>
              <a:off x="1696051" y="5408532"/>
              <a:ext cx="1904952" cy="755828"/>
            </a:xfrm>
            <a:prstGeom prst="roundRect">
              <a:avLst>
                <a:gd name="adj" fmla="val 30100"/>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dirty="0" smtClean="0">
                <a:solidFill>
                  <a:srgbClr val="000000"/>
                </a:solidFill>
                <a:latin typeface="Calibri" pitchFamily="34" charset="0"/>
              </a:endParaRPr>
            </a:p>
          </p:txBody>
        </p:sp>
        <p:sp>
          <p:nvSpPr>
            <p:cNvPr id="257" name="Text Box 10"/>
            <p:cNvSpPr>
              <a:spLocks noChangeArrowheads="1"/>
            </p:cNvSpPr>
            <p:nvPr/>
          </p:nvSpPr>
          <p:spPr bwMode="auto">
            <a:xfrm>
              <a:off x="1634601" y="2448207"/>
              <a:ext cx="2089303" cy="718906"/>
            </a:xfrm>
            <a:prstGeom prst="roundRect">
              <a:avLst>
                <a:gd name="adj" fmla="val 46482"/>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dirty="0" smtClean="0">
                <a:solidFill>
                  <a:srgbClr val="000000"/>
                </a:solidFill>
                <a:latin typeface="Calibri" pitchFamily="34" charset="0"/>
              </a:endParaRPr>
            </a:p>
          </p:txBody>
        </p:sp>
        <p:pic>
          <p:nvPicPr>
            <p:cNvPr id="258" name="Object 2"/>
            <p:cNvPicPr>
              <a:picLocks noChangeAspect="1" noChangeArrowheads="1"/>
            </p:cNvPicPr>
            <p:nvPr/>
          </p:nvPicPr>
          <p:blipFill>
            <a:blip r:embed="rId5" cstate="print"/>
            <a:srcRect/>
            <a:stretch>
              <a:fillRect/>
            </a:stretch>
          </p:blipFill>
          <p:spPr bwMode="auto">
            <a:xfrm>
              <a:off x="1297004" y="4357148"/>
              <a:ext cx="752374" cy="444065"/>
            </a:xfrm>
            <a:prstGeom prst="rect">
              <a:avLst/>
            </a:prstGeom>
            <a:noFill/>
          </p:spPr>
        </p:pic>
        <p:pic>
          <p:nvPicPr>
            <p:cNvPr id="259" name="Object 3"/>
            <p:cNvPicPr>
              <a:picLocks noChangeAspect="1" noChangeArrowheads="1"/>
            </p:cNvPicPr>
            <p:nvPr/>
          </p:nvPicPr>
          <p:blipFill>
            <a:blip r:embed="rId6" cstate="print"/>
            <a:srcRect/>
            <a:stretch>
              <a:fillRect/>
            </a:stretch>
          </p:blipFill>
          <p:spPr bwMode="auto">
            <a:xfrm>
              <a:off x="1913360" y="2819400"/>
              <a:ext cx="1433005" cy="303417"/>
            </a:xfrm>
            <a:prstGeom prst="rect">
              <a:avLst/>
            </a:prstGeom>
            <a:noFill/>
          </p:spPr>
        </p:pic>
        <p:pic>
          <p:nvPicPr>
            <p:cNvPr id="260" name="Object 4"/>
            <p:cNvPicPr>
              <a:picLocks noChangeAspect="1" noChangeArrowheads="1"/>
            </p:cNvPicPr>
            <p:nvPr/>
          </p:nvPicPr>
          <p:blipFill>
            <a:blip r:embed="rId7" cstate="print"/>
            <a:srcRect/>
            <a:stretch>
              <a:fillRect/>
            </a:stretch>
          </p:blipFill>
          <p:spPr bwMode="auto">
            <a:xfrm>
              <a:off x="1818948" y="5483391"/>
              <a:ext cx="1527417" cy="316408"/>
            </a:xfrm>
            <a:prstGeom prst="rect">
              <a:avLst/>
            </a:prstGeom>
            <a:noFill/>
          </p:spPr>
        </p:pic>
        <p:pic>
          <p:nvPicPr>
            <p:cNvPr id="261" name="Object 5"/>
            <p:cNvPicPr>
              <a:picLocks noChangeAspect="1" noChangeArrowheads="1"/>
            </p:cNvPicPr>
            <p:nvPr/>
          </p:nvPicPr>
          <p:blipFill>
            <a:blip r:embed="rId8" cstate="print"/>
            <a:srcRect/>
            <a:stretch>
              <a:fillRect/>
            </a:stretch>
          </p:blipFill>
          <p:spPr bwMode="auto">
            <a:xfrm>
              <a:off x="2812965" y="3473268"/>
              <a:ext cx="1097140" cy="347733"/>
            </a:xfrm>
            <a:prstGeom prst="rect">
              <a:avLst/>
            </a:prstGeom>
            <a:solidFill>
              <a:srgbClr val="FFCCCC"/>
            </a:solidFill>
          </p:spPr>
        </p:pic>
        <p:pic>
          <p:nvPicPr>
            <p:cNvPr id="262" name="Object 6"/>
            <p:cNvPicPr>
              <a:picLocks noChangeAspect="1" noChangeArrowheads="1"/>
            </p:cNvPicPr>
            <p:nvPr/>
          </p:nvPicPr>
          <p:blipFill>
            <a:blip r:embed="rId9" cstate="print"/>
            <a:srcRect/>
            <a:stretch>
              <a:fillRect/>
            </a:stretch>
          </p:blipFill>
          <p:spPr bwMode="auto">
            <a:xfrm>
              <a:off x="1499360" y="3481141"/>
              <a:ext cx="1008805" cy="352982"/>
            </a:xfrm>
            <a:prstGeom prst="rect">
              <a:avLst/>
            </a:prstGeom>
            <a:solidFill>
              <a:srgbClr val="99CCFF"/>
            </a:solidFill>
          </p:spPr>
        </p:pic>
        <p:pic>
          <p:nvPicPr>
            <p:cNvPr id="263" name="Object 7"/>
            <p:cNvPicPr>
              <a:picLocks noChangeAspect="1" noChangeArrowheads="1"/>
            </p:cNvPicPr>
            <p:nvPr/>
          </p:nvPicPr>
          <p:blipFill>
            <a:blip r:embed="rId10" cstate="print"/>
            <a:srcRect/>
            <a:stretch>
              <a:fillRect/>
            </a:stretch>
          </p:blipFill>
          <p:spPr bwMode="auto">
            <a:xfrm>
              <a:off x="1493319" y="4836644"/>
              <a:ext cx="1089459" cy="328050"/>
            </a:xfrm>
            <a:prstGeom prst="rect">
              <a:avLst/>
            </a:prstGeom>
            <a:solidFill>
              <a:srgbClr val="99CCFF"/>
            </a:solidFill>
          </p:spPr>
        </p:pic>
        <p:pic>
          <p:nvPicPr>
            <p:cNvPr id="264" name="Object 8"/>
            <p:cNvPicPr>
              <a:picLocks noChangeAspect="1" noChangeArrowheads="1"/>
            </p:cNvPicPr>
            <p:nvPr/>
          </p:nvPicPr>
          <p:blipFill>
            <a:blip r:embed="rId11" cstate="print"/>
            <a:srcRect/>
            <a:stretch>
              <a:fillRect/>
            </a:stretch>
          </p:blipFill>
          <p:spPr bwMode="auto">
            <a:xfrm>
              <a:off x="2735178" y="4836644"/>
              <a:ext cx="1084337" cy="321490"/>
            </a:xfrm>
            <a:prstGeom prst="rect">
              <a:avLst/>
            </a:prstGeom>
            <a:solidFill>
              <a:srgbClr val="FFCCCC"/>
            </a:solidFill>
          </p:spPr>
        </p:pic>
        <p:sp>
          <p:nvSpPr>
            <p:cNvPr id="265" name="Rectangle 264"/>
            <p:cNvSpPr>
              <a:spLocks noChangeArrowheads="1"/>
            </p:cNvSpPr>
            <p:nvPr/>
          </p:nvSpPr>
          <p:spPr bwMode="auto">
            <a:xfrm flipH="1">
              <a:off x="1607713" y="6298435"/>
              <a:ext cx="430151" cy="301822"/>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34925" cap="flat" cmpd="sng" algn="ctr">
              <a:solidFill>
                <a:sysClr val="windowText" lastClr="000000"/>
              </a:solidFill>
              <a:prstDash val="solid"/>
              <a:headEnd/>
              <a:tailEnd/>
            </a:ln>
            <a:effectLst>
              <a:outerShdw blurRad="40000" dist="20000" dir="5400000" rotWithShape="0">
                <a:srgbClr val="000000">
                  <a:alpha val="38000"/>
                </a:srgbClr>
              </a:outerShdw>
            </a:effec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0"/>
                </a:spcBef>
                <a:spcAft>
                  <a:spcPct val="0"/>
                </a:spcAft>
                <a:defRPr/>
              </a:pPr>
              <a:r>
                <a:rPr lang="en-US" sz="2000" i="1" dirty="0" smtClean="0">
                  <a:solidFill>
                    <a:srgbClr val="000000"/>
                  </a:solidFill>
                  <a:latin typeface="Times New Roman" pitchFamily="18" charset="0"/>
                </a:rPr>
                <a:t>W</a:t>
              </a:r>
              <a:r>
                <a:rPr lang="en-US" sz="2000" dirty="0" smtClean="0">
                  <a:solidFill>
                    <a:srgbClr val="000000"/>
                  </a:solidFill>
                  <a:latin typeface="Times New Roman" pitchFamily="18" charset="0"/>
                </a:rPr>
                <a:t> </a:t>
              </a:r>
              <a:endParaRPr lang="en-US" sz="2000" dirty="0">
                <a:solidFill>
                  <a:srgbClr val="000000"/>
                </a:solidFill>
                <a:latin typeface="Calibri" pitchFamily="34" charset="0"/>
              </a:endParaRPr>
            </a:p>
          </p:txBody>
        </p:sp>
        <p:cxnSp>
          <p:nvCxnSpPr>
            <p:cNvPr id="266" name="AutoShape 65"/>
            <p:cNvCxnSpPr>
              <a:cxnSpLocks noChangeShapeType="1"/>
              <a:stCxn id="265" idx="1"/>
              <a:endCxn id="256" idx="2"/>
            </p:cNvCxnSpPr>
            <p:nvPr/>
          </p:nvCxnSpPr>
          <p:spPr bwMode="auto">
            <a:xfrm flipV="1">
              <a:off x="2037864" y="6164360"/>
              <a:ext cx="610663" cy="284986"/>
            </a:xfrm>
            <a:prstGeom prst="bentConnector2">
              <a:avLst/>
            </a:prstGeom>
            <a:noFill/>
            <a:ln w="57150">
              <a:solidFill>
                <a:sysClr val="windowText" lastClr="000000"/>
              </a:solidFill>
              <a:miter lim="800000"/>
              <a:headEnd/>
              <a:tailEnd type="triangle" w="med" len="med"/>
            </a:ln>
          </p:spPr>
        </p:cxnSp>
        <p:pic>
          <p:nvPicPr>
            <p:cNvPr id="267" name="Object 10"/>
            <p:cNvPicPr>
              <a:picLocks noChangeAspect="1" noChangeArrowheads="1"/>
            </p:cNvPicPr>
            <p:nvPr/>
          </p:nvPicPr>
          <p:blipFill>
            <a:blip r:embed="rId12" cstate="print"/>
            <a:srcRect/>
            <a:stretch>
              <a:fillRect/>
            </a:stretch>
          </p:blipFill>
          <p:spPr bwMode="auto">
            <a:xfrm>
              <a:off x="1956598" y="2514600"/>
              <a:ext cx="1389767" cy="309723"/>
            </a:xfrm>
            <a:prstGeom prst="rect">
              <a:avLst/>
            </a:prstGeom>
            <a:noFill/>
          </p:spPr>
        </p:pic>
        <p:sp>
          <p:nvSpPr>
            <p:cNvPr id="268" name="Heart 267"/>
            <p:cNvSpPr/>
            <p:nvPr/>
          </p:nvSpPr>
          <p:spPr bwMode="auto">
            <a:xfrm>
              <a:off x="2187652" y="4022848"/>
              <a:ext cx="860301" cy="692842"/>
            </a:xfrm>
            <a:prstGeom prst="heart">
              <a:avLst/>
            </a:prstGeom>
            <a:gradFill flip="none" rotWithShape="1">
              <a:gsLst>
                <a:gs pos="0">
                  <a:srgbClr val="99CCFF"/>
                </a:gs>
                <a:gs pos="50000">
                  <a:srgbClr val="FFCCCC"/>
                </a:gs>
              </a:gsLst>
              <a:lin ang="0" scaled="1"/>
              <a:tileRect/>
            </a:gradFill>
            <a:ln w="9525">
              <a:solidFill>
                <a:srgbClr val="FF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pPr>
              <a:r>
                <a:rPr lang="en-US" sz="2000" b="1" i="1" dirty="0" smtClean="0">
                  <a:solidFill>
                    <a:srgbClr val="000000"/>
                  </a:solidFill>
                  <a:latin typeface="Times New Roman" pitchFamily="18" charset="0"/>
                  <a:cs typeface="Times New Roman" pitchFamily="18" charset="0"/>
                </a:rPr>
                <a:t>H</a:t>
              </a:r>
            </a:p>
          </p:txBody>
        </p:sp>
        <p:pic>
          <p:nvPicPr>
            <p:cNvPr id="269" name="Object 11"/>
            <p:cNvPicPr>
              <a:picLocks noChangeAspect="1" noChangeArrowheads="1"/>
            </p:cNvPicPr>
            <p:nvPr/>
          </p:nvPicPr>
          <p:blipFill>
            <a:blip r:embed="rId13" cstate="print"/>
            <a:srcRect/>
            <a:stretch>
              <a:fillRect/>
            </a:stretch>
          </p:blipFill>
          <p:spPr bwMode="auto">
            <a:xfrm>
              <a:off x="1815775" y="5791200"/>
              <a:ext cx="1606790" cy="291494"/>
            </a:xfrm>
            <a:prstGeom prst="rect">
              <a:avLst/>
            </a:prstGeom>
            <a:noFill/>
          </p:spPr>
        </p:pic>
        <p:pic>
          <p:nvPicPr>
            <p:cNvPr id="270" name="Object 12"/>
            <p:cNvPicPr>
              <a:picLocks noChangeAspect="1" noChangeArrowheads="1"/>
            </p:cNvPicPr>
            <p:nvPr/>
          </p:nvPicPr>
          <p:blipFill>
            <a:blip r:embed="rId14" cstate="print"/>
            <a:srcRect/>
            <a:stretch>
              <a:fillRect/>
            </a:stretch>
          </p:blipFill>
          <p:spPr bwMode="auto">
            <a:xfrm>
              <a:off x="3116178" y="4267200"/>
              <a:ext cx="829145" cy="524299"/>
            </a:xfrm>
            <a:prstGeom prst="rect">
              <a:avLst/>
            </a:prstGeom>
            <a:noFill/>
          </p:spPr>
        </p:pic>
        <p:pic>
          <p:nvPicPr>
            <p:cNvPr id="271" name="Object 13"/>
            <p:cNvPicPr>
              <a:picLocks noChangeAspect="1" noChangeArrowheads="1"/>
            </p:cNvPicPr>
            <p:nvPr/>
          </p:nvPicPr>
          <p:blipFill>
            <a:blip r:embed="rId15" cstate="print"/>
            <a:srcRect/>
            <a:stretch>
              <a:fillRect/>
            </a:stretch>
          </p:blipFill>
          <p:spPr bwMode="auto">
            <a:xfrm>
              <a:off x="467046" y="2362199"/>
              <a:ext cx="304311" cy="386733"/>
            </a:xfrm>
            <a:prstGeom prst="rect">
              <a:avLst/>
            </a:prstGeom>
            <a:noFill/>
          </p:spPr>
        </p:pic>
        <p:cxnSp>
          <p:nvCxnSpPr>
            <p:cNvPr id="272" name="Straight Arrow Connector 271"/>
            <p:cNvCxnSpPr/>
            <p:nvPr/>
          </p:nvCxnSpPr>
          <p:spPr bwMode="auto">
            <a:xfrm flipH="1">
              <a:off x="931762" y="5786445"/>
              <a:ext cx="764289"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cxnSp>
          <p:nvCxnSpPr>
            <p:cNvPr id="273" name="Straight Arrow Connector 272"/>
            <p:cNvCxnSpPr/>
            <p:nvPr/>
          </p:nvCxnSpPr>
          <p:spPr bwMode="auto">
            <a:xfrm flipH="1">
              <a:off x="528500" y="2826121"/>
              <a:ext cx="1106101"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4" name="TextBox 190"/>
            <p:cNvSpPr txBox="1"/>
            <p:nvPr/>
          </p:nvSpPr>
          <p:spPr>
            <a:xfrm>
              <a:off x="1096325" y="1574513"/>
              <a:ext cx="505697" cy="30182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2000" i="1" dirty="0" smtClean="0">
                  <a:solidFill>
                    <a:srgbClr val="000000"/>
                  </a:solidFill>
                  <a:latin typeface="Times New Roman" pitchFamily="18" charset="0"/>
                  <a:cs typeface="Times New Roman" pitchFamily="18" charset="0"/>
                </a:rPr>
                <a:t>CBF</a:t>
              </a:r>
              <a:endParaRPr lang="en-US" sz="2000" dirty="0">
                <a:solidFill>
                  <a:srgbClr val="000000"/>
                </a:solidFill>
                <a:latin typeface="Calibri"/>
              </a:endParaRPr>
            </a:p>
          </p:txBody>
        </p:sp>
        <p:cxnSp>
          <p:nvCxnSpPr>
            <p:cNvPr id="275" name="Straight Arrow Connector 274"/>
            <p:cNvCxnSpPr/>
            <p:nvPr/>
          </p:nvCxnSpPr>
          <p:spPr bwMode="auto">
            <a:xfrm flipH="1" flipV="1">
              <a:off x="501612" y="4135037"/>
              <a:ext cx="1720603" cy="10605"/>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6" name="TextBox 229"/>
            <p:cNvSpPr txBox="1"/>
            <p:nvPr/>
          </p:nvSpPr>
          <p:spPr>
            <a:xfrm>
              <a:off x="440162" y="3715435"/>
              <a:ext cx="279572" cy="30182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i="1" dirty="0" smtClean="0">
                  <a:solidFill>
                    <a:srgbClr val="000000"/>
                  </a:solidFill>
                  <a:latin typeface="Times New Roman" pitchFamily="18" charset="0"/>
                  <a:cs typeface="Times New Roman" pitchFamily="18" charset="0"/>
                </a:rPr>
                <a:t>H</a:t>
              </a:r>
              <a:endParaRPr lang="en-US" sz="2000" i="1" dirty="0">
                <a:solidFill>
                  <a:srgbClr val="000000"/>
                </a:solidFill>
                <a:latin typeface="Times New Roman" pitchFamily="18" charset="0"/>
                <a:cs typeface="Times New Roman" pitchFamily="18" charset="0"/>
              </a:endParaRPr>
            </a:p>
          </p:txBody>
        </p:sp>
        <p:sp>
          <p:nvSpPr>
            <p:cNvPr id="277" name="TextBox 232"/>
            <p:cNvSpPr txBox="1"/>
            <p:nvPr/>
          </p:nvSpPr>
          <p:spPr>
            <a:xfrm>
              <a:off x="4143792" y="2057400"/>
              <a:ext cx="537136" cy="53399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r>
                <a:rPr lang="en-US" sz="2000" i="1" dirty="0" smtClean="0">
                  <a:solidFill>
                    <a:srgbClr val="000000"/>
                  </a:solidFill>
                  <a:latin typeface="Times New Roman" pitchFamily="18" charset="0"/>
                  <a:cs typeface="Times New Roman" pitchFamily="18" charset="0"/>
                </a:rPr>
                <a:t>SaO</a:t>
              </a:r>
              <a:r>
                <a:rPr lang="en-US" sz="2000" baseline="-25000" dirty="0" smtClean="0">
                  <a:solidFill>
                    <a:srgbClr val="000000"/>
                  </a:solidFill>
                  <a:latin typeface="Times New Roman" pitchFamily="18" charset="0"/>
                  <a:cs typeface="Times New Roman" pitchFamily="18" charset="0"/>
                </a:rPr>
                <a:t>2</a:t>
              </a:r>
              <a:endParaRPr lang="en-US" sz="2000" baseline="-25000" dirty="0" smtClean="0">
                <a:solidFill>
                  <a:srgbClr val="000000"/>
                </a:solidFill>
                <a:latin typeface="Calibri"/>
              </a:endParaRPr>
            </a:p>
            <a:p>
              <a:pPr fontAlgn="base">
                <a:spcBef>
                  <a:spcPct val="0"/>
                </a:spcBef>
                <a:spcAft>
                  <a:spcPct val="0"/>
                </a:spcAft>
                <a:defRPr/>
              </a:pPr>
              <a:r>
                <a:rPr lang="en-US" sz="2000" i="1" dirty="0" smtClean="0">
                  <a:solidFill>
                    <a:srgbClr val="000000"/>
                  </a:solidFill>
                  <a:latin typeface="Times New Roman" pitchFamily="18" charset="0"/>
                  <a:cs typeface="Times New Roman" pitchFamily="18" charset="0"/>
                </a:rPr>
                <a:t>P</a:t>
              </a:r>
              <a:r>
                <a:rPr lang="en-US" sz="2000" i="1" baseline="-25000" dirty="0" smtClean="0">
                  <a:solidFill>
                    <a:srgbClr val="000000"/>
                  </a:solidFill>
                  <a:latin typeface="Times New Roman" pitchFamily="18" charset="0"/>
                  <a:cs typeface="Times New Roman" pitchFamily="18" charset="0"/>
                </a:rPr>
                <a:t>as</a:t>
              </a:r>
              <a:endParaRPr lang="en-US" sz="2000" i="1" dirty="0" smtClean="0">
                <a:solidFill>
                  <a:srgbClr val="000000"/>
                </a:solidFill>
                <a:latin typeface="Times New Roman" pitchFamily="18" charset="0"/>
                <a:cs typeface="Times New Roman" pitchFamily="18" charset="0"/>
              </a:endParaRPr>
            </a:p>
          </p:txBody>
        </p:sp>
        <p:sp>
          <p:nvSpPr>
            <p:cNvPr id="278" name="TextBox 235"/>
            <p:cNvSpPr txBox="1"/>
            <p:nvPr/>
          </p:nvSpPr>
          <p:spPr>
            <a:xfrm>
              <a:off x="4038600" y="3505200"/>
              <a:ext cx="762000" cy="99833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2000" b="1" kern="0" dirty="0" smtClean="0">
                  <a:solidFill>
                    <a:sysClr val="windowText" lastClr="000000"/>
                  </a:solidFill>
                  <a:latin typeface="Calibri"/>
                </a:rPr>
                <a:t>Errors</a:t>
              </a:r>
              <a:r>
                <a:rPr lang="en-US" sz="2000" kern="0" dirty="0" smtClean="0">
                  <a:solidFill>
                    <a:sysClr val="windowText" lastClr="000000"/>
                  </a:solidFill>
                  <a:latin typeface="Calibri"/>
                </a:rPr>
                <a:t>: </a:t>
              </a:r>
            </a:p>
            <a:p>
              <a:pPr>
                <a:defRPr/>
              </a:pPr>
              <a:r>
                <a:rPr lang="en-US" sz="2000" i="1" kern="0" dirty="0" smtClean="0">
                  <a:solidFill>
                    <a:sysClr val="windowText" lastClr="000000"/>
                  </a:solidFill>
                  <a:latin typeface="Times New Roman" pitchFamily="18" charset="0"/>
                  <a:cs typeface="Times New Roman" pitchFamily="18" charset="0"/>
                </a:rPr>
                <a:t>SaO</a:t>
              </a:r>
              <a:r>
                <a:rPr lang="en-US" sz="2000" kern="0" baseline="-25000" dirty="0" smtClean="0">
                  <a:solidFill>
                    <a:sysClr val="windowText" lastClr="000000"/>
                  </a:solidFill>
                  <a:latin typeface="Times New Roman" pitchFamily="18" charset="0"/>
                  <a:cs typeface="Times New Roman" pitchFamily="18" charset="0"/>
                </a:rPr>
                <a:t>2</a:t>
              </a:r>
              <a:r>
                <a:rPr lang="en-US" sz="2000" i="1" kern="0" dirty="0" smtClean="0">
                  <a:solidFill>
                    <a:sysClr val="windowText" lastClr="000000"/>
                  </a:solidFill>
                  <a:latin typeface="Times New Roman" pitchFamily="18" charset="0"/>
                  <a:cs typeface="Times New Roman" pitchFamily="18" charset="0"/>
                </a:rPr>
                <a:t>,</a:t>
              </a:r>
            </a:p>
            <a:p>
              <a:pPr>
                <a:defRPr/>
              </a:pPr>
              <a:r>
                <a:rPr lang="en-US" sz="2000" i="1" kern="0" dirty="0" smtClean="0">
                  <a:solidFill>
                    <a:sysClr val="windowText" lastClr="000000"/>
                  </a:solidFill>
                  <a:latin typeface="Times New Roman" pitchFamily="18" charset="0"/>
                  <a:cs typeface="Times New Roman" pitchFamily="18" charset="0"/>
                </a:rPr>
                <a:t>P</a:t>
              </a:r>
              <a:r>
                <a:rPr lang="en-US" sz="2000" i="1" kern="0" baseline="-25000" dirty="0" smtClean="0">
                  <a:solidFill>
                    <a:sysClr val="windowText" lastClr="000000"/>
                  </a:solidFill>
                  <a:latin typeface="Times New Roman" pitchFamily="18" charset="0"/>
                  <a:cs typeface="Times New Roman" pitchFamily="18" charset="0"/>
                </a:rPr>
                <a:t>as </a:t>
              </a:r>
              <a:r>
                <a:rPr lang="en-US" sz="2000" i="1" kern="0" dirty="0" smtClean="0">
                  <a:solidFill>
                    <a:sysClr val="windowText" lastClr="000000"/>
                  </a:solidFill>
                  <a:latin typeface="Times New Roman" pitchFamily="18" charset="0"/>
                  <a:cs typeface="Times New Roman" pitchFamily="18" charset="0"/>
                </a:rPr>
                <a:t>, </a:t>
              </a:r>
            </a:p>
            <a:p>
              <a:pPr>
                <a:defRPr/>
              </a:pPr>
              <a:r>
                <a:rPr lang="en-US" sz="2000" kern="0" dirty="0" smtClean="0">
                  <a:solidFill>
                    <a:sysClr val="windowText" lastClr="000000"/>
                  </a:solidFill>
                  <a:latin typeface="Times New Roman" pitchFamily="18" charset="0"/>
                  <a:cs typeface="Times New Roman" pitchFamily="18" charset="0"/>
                  <a:sym typeface="Symbol"/>
                </a:rPr>
                <a:t></a:t>
              </a:r>
              <a:r>
                <a:rPr lang="en-US" sz="2000" i="1" kern="0" dirty="0" smtClean="0">
                  <a:solidFill>
                    <a:sysClr val="windowText" lastClr="000000"/>
                  </a:solidFill>
                  <a:latin typeface="Times New Roman" pitchFamily="18" charset="0"/>
                  <a:cs typeface="Times New Roman" pitchFamily="18" charset="0"/>
                  <a:sym typeface="Symbol"/>
                </a:rPr>
                <a:t>O</a:t>
              </a:r>
              <a:r>
                <a:rPr lang="en-US" sz="2000" kern="0" baseline="-25000" dirty="0" smtClean="0">
                  <a:solidFill>
                    <a:sysClr val="windowText" lastClr="000000"/>
                  </a:solidFill>
                  <a:latin typeface="Times New Roman" pitchFamily="18" charset="0"/>
                  <a:cs typeface="Times New Roman" pitchFamily="18" charset="0"/>
                  <a:sym typeface="Symbol"/>
                </a:rPr>
                <a:t>2</a:t>
              </a:r>
              <a:endParaRPr lang="en-US" sz="2000" kern="0" dirty="0">
                <a:solidFill>
                  <a:sysClr val="windowText" lastClr="000000"/>
                </a:solidFill>
                <a:latin typeface="Calibri"/>
              </a:endParaRPr>
            </a:p>
          </p:txBody>
        </p:sp>
        <p:sp>
          <p:nvSpPr>
            <p:cNvPr id="279" name="TextBox 236"/>
            <p:cNvSpPr txBox="1"/>
            <p:nvPr/>
          </p:nvSpPr>
          <p:spPr>
            <a:xfrm>
              <a:off x="144378" y="4551402"/>
              <a:ext cx="909577" cy="53399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2000" b="1" kern="0" dirty="0" smtClean="0">
                  <a:solidFill>
                    <a:sysClr val="windowText" lastClr="000000"/>
                  </a:solidFill>
                  <a:latin typeface="Calibri"/>
                </a:rPr>
                <a:t>Controls</a:t>
              </a:r>
              <a:r>
                <a:rPr lang="en-US" sz="2000" kern="0" dirty="0" smtClean="0">
                  <a:solidFill>
                    <a:sysClr val="windowText" lastClr="000000"/>
                  </a:solidFill>
                  <a:latin typeface="Calibri"/>
                </a:rPr>
                <a:t>: </a:t>
              </a:r>
            </a:p>
            <a:p>
              <a:pPr>
                <a:defRPr/>
              </a:pPr>
              <a:r>
                <a:rPr lang="en-US" sz="2000" i="1" kern="0" dirty="0" smtClean="0">
                  <a:solidFill>
                    <a:srgbClr val="000000"/>
                  </a:solidFill>
                  <a:latin typeface="Times New Roman" pitchFamily="18" charset="0"/>
                  <a:cs typeface="Times New Roman" pitchFamily="18" charset="0"/>
                </a:rPr>
                <a:t>H,     , R</a:t>
              </a:r>
              <a:r>
                <a:rPr lang="en-US" sz="2000" i="1" kern="0" baseline="-25000" dirty="0" smtClean="0">
                  <a:solidFill>
                    <a:srgbClr val="000000"/>
                  </a:solidFill>
                  <a:latin typeface="Times New Roman" pitchFamily="18" charset="0"/>
                  <a:cs typeface="Times New Roman" pitchFamily="18" charset="0"/>
                </a:rPr>
                <a:t>s</a:t>
              </a:r>
              <a:endParaRPr lang="en-US" sz="2000" kern="0" dirty="0">
                <a:solidFill>
                  <a:sysClr val="windowText" lastClr="000000"/>
                </a:solidFill>
                <a:latin typeface="Calibri"/>
              </a:endParaRPr>
            </a:p>
          </p:txBody>
        </p:sp>
        <p:sp>
          <p:nvSpPr>
            <p:cNvPr id="280" name="TextBox 237"/>
            <p:cNvSpPr txBox="1"/>
            <p:nvPr/>
          </p:nvSpPr>
          <p:spPr>
            <a:xfrm>
              <a:off x="92175" y="6306235"/>
              <a:ext cx="1408985" cy="30182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2000" b="1" kern="0" dirty="0" smtClean="0">
                  <a:solidFill>
                    <a:sysClr val="windowText" lastClr="000000"/>
                  </a:solidFill>
                  <a:latin typeface="Calibri"/>
                </a:rPr>
                <a:t>Disturbance: </a:t>
              </a:r>
              <a:r>
                <a:rPr lang="en-US" sz="2000" i="1" kern="0" dirty="0" smtClean="0">
                  <a:solidFill>
                    <a:sysClr val="windowText" lastClr="000000"/>
                  </a:solidFill>
                  <a:latin typeface="Times New Roman" pitchFamily="18" charset="0"/>
                  <a:cs typeface="Times New Roman" pitchFamily="18" charset="0"/>
                </a:rPr>
                <a:t>W</a:t>
              </a:r>
              <a:r>
                <a:rPr lang="en-US" sz="2000" kern="0" dirty="0" smtClean="0">
                  <a:solidFill>
                    <a:sysClr val="windowText" lastClr="000000"/>
                  </a:solidFill>
                  <a:latin typeface="Calibri"/>
                </a:rPr>
                <a:t> </a:t>
              </a:r>
              <a:endParaRPr lang="en-US" sz="2000" kern="0" dirty="0">
                <a:solidFill>
                  <a:sysClr val="windowText" lastClr="000000"/>
                </a:solidFill>
                <a:latin typeface="Calibri"/>
              </a:endParaRPr>
            </a:p>
          </p:txBody>
        </p:sp>
        <p:pic>
          <p:nvPicPr>
            <p:cNvPr id="281" name="Object 15"/>
            <p:cNvPicPr>
              <a:picLocks noChangeAspect="1" noChangeArrowheads="1"/>
            </p:cNvPicPr>
            <p:nvPr/>
          </p:nvPicPr>
          <p:blipFill>
            <a:blip r:embed="rId16" cstate="print"/>
            <a:srcRect/>
            <a:stretch>
              <a:fillRect/>
            </a:stretch>
          </p:blipFill>
          <p:spPr bwMode="auto">
            <a:xfrm>
              <a:off x="487283" y="4809339"/>
              <a:ext cx="181841" cy="228600"/>
            </a:xfrm>
            <a:prstGeom prst="rect">
              <a:avLst/>
            </a:prstGeom>
            <a:noFill/>
          </p:spPr>
        </p:pic>
        <p:sp>
          <p:nvSpPr>
            <p:cNvPr id="282" name="Right Arrow 281"/>
            <p:cNvSpPr/>
            <p:nvPr/>
          </p:nvSpPr>
          <p:spPr bwMode="auto">
            <a:xfrm>
              <a:off x="3962400" y="2456313"/>
              <a:ext cx="430151" cy="51548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2000" b="1" dirty="0" smtClean="0">
                <a:solidFill>
                  <a:srgbClr val="000000"/>
                </a:solidFill>
                <a:latin typeface="Calibri"/>
              </a:endParaRPr>
            </a:p>
          </p:txBody>
        </p:sp>
        <p:sp>
          <p:nvSpPr>
            <p:cNvPr id="283" name="Right Arrow 282"/>
            <p:cNvSpPr/>
            <p:nvPr/>
          </p:nvSpPr>
          <p:spPr bwMode="auto">
            <a:xfrm>
              <a:off x="3651165" y="5555822"/>
              <a:ext cx="430151" cy="38777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2000" b="1" dirty="0" smtClean="0">
                <a:solidFill>
                  <a:srgbClr val="000000"/>
                </a:solidFill>
                <a:latin typeface="Calibri"/>
              </a:endParaRPr>
            </a:p>
          </p:txBody>
        </p:sp>
        <p:grpSp>
          <p:nvGrpSpPr>
            <p:cNvPr id="4" name="Group 283"/>
            <p:cNvGrpSpPr/>
            <p:nvPr/>
          </p:nvGrpSpPr>
          <p:grpSpPr>
            <a:xfrm>
              <a:off x="1293451" y="1639338"/>
              <a:ext cx="2627382" cy="4152007"/>
              <a:chOff x="2963105" y="383225"/>
              <a:chExt cx="3258035" cy="5023097"/>
            </a:xfrm>
            <a:noFill/>
          </p:grpSpPr>
          <p:sp>
            <p:nvSpPr>
              <p:cNvPr id="285" name="Oval 284"/>
              <p:cNvSpPr/>
              <p:nvPr/>
            </p:nvSpPr>
            <p:spPr bwMode="auto">
              <a:xfrm rot="79594">
                <a:off x="4081376" y="3216417"/>
                <a:ext cx="1058227" cy="775909"/>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86" name="Oval 285"/>
              <p:cNvSpPr/>
              <p:nvPr/>
            </p:nvSpPr>
            <p:spPr bwMode="auto">
              <a:xfrm rot="79594">
                <a:off x="5215791" y="4244611"/>
                <a:ext cx="460909" cy="38850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87" name="Oval 286"/>
              <p:cNvSpPr/>
              <p:nvPr/>
            </p:nvSpPr>
            <p:spPr bwMode="auto">
              <a:xfrm rot="79594">
                <a:off x="3626539" y="4248514"/>
                <a:ext cx="373717" cy="385607"/>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88" name="Oval 287"/>
              <p:cNvSpPr/>
              <p:nvPr/>
            </p:nvSpPr>
            <p:spPr bwMode="auto">
              <a:xfrm rot="79594">
                <a:off x="3696787" y="2574184"/>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89" name="Oval 288"/>
              <p:cNvSpPr/>
              <p:nvPr/>
            </p:nvSpPr>
            <p:spPr bwMode="auto">
              <a:xfrm rot="79594">
                <a:off x="5274780" y="2574183"/>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90" name="Oval 289"/>
              <p:cNvSpPr/>
              <p:nvPr/>
            </p:nvSpPr>
            <p:spPr bwMode="auto">
              <a:xfrm rot="79594">
                <a:off x="3696824"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91" name="Oval 290"/>
              <p:cNvSpPr/>
              <p:nvPr/>
            </p:nvSpPr>
            <p:spPr bwMode="auto">
              <a:xfrm rot="79594">
                <a:off x="5291179"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92" name="Oval 291"/>
              <p:cNvSpPr/>
              <p:nvPr/>
            </p:nvSpPr>
            <p:spPr bwMode="auto">
              <a:xfrm rot="79594">
                <a:off x="3620003"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293" name="Oval 292"/>
              <p:cNvSpPr/>
              <p:nvPr/>
            </p:nvSpPr>
            <p:spPr bwMode="auto">
              <a:xfrm rot="79594">
                <a:off x="5256566"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cxnSp>
            <p:nvCxnSpPr>
              <p:cNvPr id="294" name="Straight Arrow Connector 293"/>
              <p:cNvCxnSpPr>
                <a:stCxn id="285" idx="1"/>
                <a:endCxn id="288" idx="4"/>
              </p:cNvCxnSpPr>
              <p:nvPr/>
            </p:nvCxnSpPr>
            <p:spPr bwMode="auto">
              <a:xfrm flipH="1" flipV="1">
                <a:off x="3917432" y="3032964"/>
                <a:ext cx="325369" cy="28849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5" name="Straight Arrow Connector 294"/>
              <p:cNvCxnSpPr>
                <a:stCxn id="288" idx="0"/>
                <a:endCxn id="290" idx="4"/>
              </p:cNvCxnSpPr>
              <p:nvPr/>
            </p:nvCxnSpPr>
            <p:spPr bwMode="auto">
              <a:xfrm flipH="1" flipV="1">
                <a:off x="3917469" y="2253452"/>
                <a:ext cx="10585" cy="320793"/>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6" name="Straight Arrow Connector 295"/>
              <p:cNvCxnSpPr>
                <a:stCxn id="291" idx="4"/>
                <a:endCxn id="289" idx="0"/>
              </p:cNvCxnSpPr>
              <p:nvPr/>
            </p:nvCxnSpPr>
            <p:spPr bwMode="auto">
              <a:xfrm flipH="1">
                <a:off x="5506047" y="2253452"/>
                <a:ext cx="5777" cy="320792"/>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297" name="Straight Arrow Connector 296"/>
              <p:cNvCxnSpPr>
                <a:stCxn id="287" idx="0"/>
                <a:endCxn id="285" idx="3"/>
              </p:cNvCxnSpPr>
              <p:nvPr/>
            </p:nvCxnSpPr>
            <p:spPr bwMode="auto">
              <a:xfrm flipV="1">
                <a:off x="3817862" y="3869962"/>
                <a:ext cx="412237" cy="37860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8" name="Straight Arrow Connector 297"/>
              <p:cNvCxnSpPr>
                <a:stCxn id="292" idx="0"/>
                <a:endCxn id="287" idx="4"/>
              </p:cNvCxnSpPr>
              <p:nvPr/>
            </p:nvCxnSpPr>
            <p:spPr bwMode="auto">
              <a:xfrm flipH="1" flipV="1">
                <a:off x="3808934" y="4634069"/>
                <a:ext cx="4166" cy="31347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9" name="Straight Arrow Connector 298"/>
              <p:cNvCxnSpPr>
                <a:stCxn id="286" idx="4"/>
                <a:endCxn id="293" idx="0"/>
              </p:cNvCxnSpPr>
              <p:nvPr/>
            </p:nvCxnSpPr>
            <p:spPr bwMode="auto">
              <a:xfrm>
                <a:off x="5441749" y="4633060"/>
                <a:ext cx="7914" cy="314483"/>
              </a:xfrm>
              <a:prstGeom prst="straightConnector1">
                <a:avLst/>
              </a:prstGeom>
              <a:grpFill/>
              <a:ln w="57150" cap="flat" cmpd="sng" algn="ctr">
                <a:solidFill>
                  <a:srgbClr val="FF0000"/>
                </a:solidFill>
                <a:prstDash val="solid"/>
                <a:round/>
                <a:headEnd type="none" w="med" len="med"/>
                <a:tailEnd type="triangle" w="med" len="med"/>
              </a:ln>
              <a:effectLst/>
            </p:spPr>
          </p:cxnSp>
          <p:sp>
            <p:nvSpPr>
              <p:cNvPr id="300" name="Oval 299"/>
              <p:cNvSpPr/>
              <p:nvPr/>
            </p:nvSpPr>
            <p:spPr bwMode="auto">
              <a:xfrm rot="79594">
                <a:off x="2963105" y="4217015"/>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301" name="Oval 300"/>
              <p:cNvSpPr/>
              <p:nvPr/>
            </p:nvSpPr>
            <p:spPr bwMode="auto">
              <a:xfrm rot="79594">
                <a:off x="5845569" y="4203877"/>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cxnSp>
            <p:nvCxnSpPr>
              <p:cNvPr id="302" name="AutoShape 28"/>
              <p:cNvCxnSpPr>
                <a:cxnSpLocks noChangeShapeType="1"/>
                <a:stCxn id="264" idx="3"/>
                <a:endCxn id="305" idx="6"/>
              </p:cNvCxnSpPr>
              <p:nvPr/>
            </p:nvCxnSpPr>
            <p:spPr bwMode="auto">
              <a:xfrm flipH="1" flipV="1">
                <a:off x="5138522" y="1056130"/>
                <a:ext cx="862490" cy="3389664"/>
              </a:xfrm>
              <a:prstGeom prst="bentConnector3">
                <a:avLst>
                  <a:gd name="adj1" fmla="val -32867"/>
                </a:avLst>
              </a:prstGeom>
              <a:grpFill/>
              <a:ln w="57150" algn="ctr">
                <a:solidFill>
                  <a:srgbClr val="FF0000"/>
                </a:solidFill>
                <a:miter lim="800000"/>
                <a:headEnd/>
                <a:tailEnd type="triangle" w="med" len="med"/>
              </a:ln>
              <a:effectLst>
                <a:outerShdw dist="38100" dir="3000000" rotWithShape="0">
                  <a:srgbClr val="000000">
                    <a:alpha val="34999"/>
                  </a:srgbClr>
                </a:outerShdw>
              </a:effectLst>
            </p:spPr>
          </p:cxnSp>
          <p:cxnSp>
            <p:nvCxnSpPr>
              <p:cNvPr id="303" name="AutoShape 26"/>
              <p:cNvCxnSpPr>
                <a:cxnSpLocks noChangeShapeType="1"/>
                <a:stCxn id="304" idx="2"/>
                <a:endCxn id="263" idx="1"/>
              </p:cNvCxnSpPr>
              <p:nvPr/>
            </p:nvCxnSpPr>
            <p:spPr bwMode="auto">
              <a:xfrm rot="10800000" flipV="1">
                <a:off x="3116457" y="1057450"/>
                <a:ext cx="1108104" cy="3392311"/>
              </a:xfrm>
              <a:prstGeom prst="bentConnector3">
                <a:avLst>
                  <a:gd name="adj1" fmla="val 125582"/>
                </a:avLst>
              </a:prstGeom>
              <a:grpFill/>
              <a:ln w="57150" algn="ctr">
                <a:solidFill>
                  <a:srgbClr val="0000CC"/>
                </a:solidFill>
                <a:miter lim="800000"/>
                <a:headEnd/>
                <a:tailEnd type="triangle" w="med" len="med"/>
              </a:ln>
              <a:effectLst>
                <a:outerShdw dist="23000" dir="5400000" rotWithShape="0">
                  <a:srgbClr val="000000">
                    <a:alpha val="34999"/>
                  </a:srgbClr>
                </a:outerShdw>
              </a:effectLst>
            </p:spPr>
          </p:cxnSp>
          <p:sp>
            <p:nvSpPr>
              <p:cNvPr id="304" name="Oval 303"/>
              <p:cNvSpPr/>
              <p:nvPr/>
            </p:nvSpPr>
            <p:spPr bwMode="auto">
              <a:xfrm rot="79594">
                <a:off x="4224510" y="832273"/>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305" name="Oval 304"/>
              <p:cNvSpPr/>
              <p:nvPr/>
            </p:nvSpPr>
            <p:spPr bwMode="auto">
              <a:xfrm rot="79594">
                <a:off x="4763003" y="822468"/>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cxnSp>
            <p:nvCxnSpPr>
              <p:cNvPr id="306" name="Straight Arrow Connector 305"/>
              <p:cNvCxnSpPr>
                <a:stCxn id="289" idx="3"/>
                <a:endCxn id="285" idx="7"/>
              </p:cNvCxnSpPr>
              <p:nvPr/>
            </p:nvCxnSpPr>
            <p:spPr bwMode="auto">
              <a:xfrm flipH="1">
                <a:off x="4990880" y="2962086"/>
                <a:ext cx="346368" cy="37669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7" name="Straight Arrow Connector 306"/>
              <p:cNvCxnSpPr>
                <a:stCxn id="285" idx="5"/>
                <a:endCxn id="286" idx="1"/>
              </p:cNvCxnSpPr>
              <p:nvPr/>
            </p:nvCxnSpPr>
            <p:spPr bwMode="auto">
              <a:xfrm>
                <a:off x="4978178" y="3887285"/>
                <a:ext cx="308336" cy="41048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8" name="Curved Connector 307"/>
              <p:cNvCxnSpPr>
                <a:stCxn id="309" idx="2"/>
                <a:endCxn id="310" idx="2"/>
              </p:cNvCxnSpPr>
              <p:nvPr/>
            </p:nvCxnSpPr>
            <p:spPr bwMode="auto">
              <a:xfrm rot="10800000" flipH="1">
                <a:off x="4116156" y="458779"/>
                <a:ext cx="80337" cy="412398"/>
              </a:xfrm>
              <a:prstGeom prst="curvedConnector3">
                <a:avLst>
                  <a:gd name="adj1" fmla="val -624330"/>
                </a:avLst>
              </a:prstGeom>
              <a:grpFill/>
              <a:ln w="57150" cap="flat" cmpd="sng" algn="ctr">
                <a:solidFill>
                  <a:sysClr val="windowText" lastClr="000000"/>
                </a:solidFill>
                <a:prstDash val="sysDot"/>
                <a:round/>
                <a:headEnd type="none" w="med" len="med"/>
                <a:tailEnd type="triangle" w="med" len="med"/>
              </a:ln>
              <a:effectLst/>
            </p:spPr>
          </p:cxnSp>
          <p:sp>
            <p:nvSpPr>
              <p:cNvPr id="309" name="Oval 308"/>
              <p:cNvSpPr/>
              <p:nvPr/>
            </p:nvSpPr>
            <p:spPr bwMode="auto">
              <a:xfrm rot="40576">
                <a:off x="4116144" y="758444"/>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sp>
            <p:nvSpPr>
              <p:cNvPr id="310" name="Oval 309"/>
              <p:cNvSpPr/>
              <p:nvPr/>
            </p:nvSpPr>
            <p:spPr bwMode="auto">
              <a:xfrm rot="721571">
                <a:off x="4192343" y="383225"/>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2000" smtClean="0">
                  <a:solidFill>
                    <a:srgbClr val="000000"/>
                  </a:solidFill>
                  <a:latin typeface="Calibri" pitchFamily="34" charset="0"/>
                </a:endParaRPr>
              </a:p>
            </p:txBody>
          </p:sp>
        </p:grpSp>
        <p:graphicFrame>
          <p:nvGraphicFramePr>
            <p:cNvPr id="311" name="Object 15"/>
            <p:cNvGraphicFramePr>
              <a:graphicFrameLocks noChangeAspect="1"/>
            </p:cNvGraphicFramePr>
            <p:nvPr/>
          </p:nvGraphicFramePr>
          <p:xfrm>
            <a:off x="3573378" y="6017342"/>
            <a:ext cx="1446213" cy="307258"/>
          </p:xfrm>
          <a:graphic>
            <a:graphicData uri="http://schemas.openxmlformats.org/presentationml/2006/ole">
              <p:oleObj spid="_x0000_s3559426" name="Equation" r:id="rId17" imgW="1206360" imgH="228600" progId="Equation.DSMT4">
                <p:embed/>
              </p:oleObj>
            </a:graphicData>
          </a:graphic>
        </p:graphicFrame>
        <p:graphicFrame>
          <p:nvGraphicFramePr>
            <p:cNvPr id="312" name="Object 17"/>
            <p:cNvGraphicFramePr>
              <a:graphicFrameLocks noChangeAspect="1"/>
            </p:cNvGraphicFramePr>
            <p:nvPr/>
          </p:nvGraphicFramePr>
          <p:xfrm>
            <a:off x="76200" y="5410200"/>
            <a:ext cx="1515978" cy="304800"/>
          </p:xfrm>
          <a:graphic>
            <a:graphicData uri="http://schemas.openxmlformats.org/presentationml/2006/ole">
              <p:oleObj spid="_x0000_s3559427" name="Equation" r:id="rId18" imgW="1218960" imgH="228600" progId="Equation.DSMT4">
                <p:embed/>
              </p:oleObj>
            </a:graphicData>
          </a:graphic>
        </p:graphicFrame>
      </p:grpSp>
      <p:sp>
        <p:nvSpPr>
          <p:cNvPr id="150" name="TextBox 149"/>
          <p:cNvSpPr txBox="1"/>
          <p:nvPr/>
        </p:nvSpPr>
        <p:spPr>
          <a:xfrm>
            <a:off x="6781800" y="1941493"/>
            <a:ext cx="2024913" cy="954107"/>
          </a:xfrm>
          <a:prstGeom prst="rect">
            <a:avLst/>
          </a:prstGeom>
          <a:noFill/>
        </p:spPr>
        <p:txBody>
          <a:bodyPr wrap="none" rtlCol="0">
            <a:spAutoFit/>
          </a:bodyPr>
          <a:lstStyle/>
          <a:p>
            <a:r>
              <a:rPr lang="en-US" sz="2800" dirty="0" smtClean="0">
                <a:solidFill>
                  <a:srgbClr val="000000"/>
                </a:solidFill>
              </a:rPr>
              <a:t>Physiology/</a:t>
            </a:r>
          </a:p>
          <a:p>
            <a:r>
              <a:rPr lang="en-US" sz="2800" dirty="0" smtClean="0">
                <a:solidFill>
                  <a:srgbClr val="000000"/>
                </a:solidFill>
              </a:rPr>
              <a:t>Mechanism</a:t>
            </a:r>
            <a:endParaRPr lang="en-US" sz="2800" dirty="0">
              <a:solidFill>
                <a:srgbClr val="000000"/>
              </a:solidFill>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0"/>
          <p:cNvGrpSpPr/>
          <p:nvPr/>
        </p:nvGrpSpPr>
        <p:grpSpPr>
          <a:xfrm>
            <a:off x="228600" y="762000"/>
            <a:ext cx="8164034" cy="5430238"/>
            <a:chOff x="254189" y="3082570"/>
            <a:chExt cx="6350163" cy="3238912"/>
          </a:xfrm>
        </p:grpSpPr>
        <p:sp>
          <p:nvSpPr>
            <p:cNvPr id="92" name="Rectangle 7"/>
            <p:cNvSpPr>
              <a:spLocks noChangeArrowheads="1"/>
            </p:cNvSpPr>
            <p:nvPr/>
          </p:nvSpPr>
          <p:spPr bwMode="auto">
            <a:xfrm>
              <a:off x="744660" y="3082570"/>
              <a:ext cx="5600608" cy="3002303"/>
            </a:xfrm>
            <a:prstGeom prst="rect">
              <a:avLst/>
            </a:prstGeom>
            <a:noFill/>
            <a:ln w="19050">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93" name="Line 8"/>
            <p:cNvSpPr>
              <a:spLocks noChangeShapeType="1"/>
            </p:cNvSpPr>
            <p:nvPr/>
          </p:nvSpPr>
          <p:spPr bwMode="auto">
            <a:xfrm>
              <a:off x="744660" y="3082570"/>
              <a:ext cx="5600608"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94" name="Line 9"/>
            <p:cNvSpPr>
              <a:spLocks noChangeShapeType="1"/>
            </p:cNvSpPr>
            <p:nvPr/>
          </p:nvSpPr>
          <p:spPr bwMode="auto">
            <a:xfrm>
              <a:off x="744660" y="6084873"/>
              <a:ext cx="5600608"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95" name="Line 10"/>
            <p:cNvSpPr>
              <a:spLocks noChangeShapeType="1"/>
            </p:cNvSpPr>
            <p:nvPr/>
          </p:nvSpPr>
          <p:spPr bwMode="auto">
            <a:xfrm flipV="1">
              <a:off x="6345268" y="3082570"/>
              <a:ext cx="2151" cy="300230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96" name="Line 11"/>
            <p:cNvSpPr>
              <a:spLocks noChangeShapeType="1"/>
            </p:cNvSpPr>
            <p:nvPr/>
          </p:nvSpPr>
          <p:spPr bwMode="auto">
            <a:xfrm flipV="1">
              <a:off x="744660" y="3082570"/>
              <a:ext cx="2151" cy="300230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97" name="Line 12"/>
            <p:cNvSpPr>
              <a:spLocks noChangeShapeType="1"/>
            </p:cNvSpPr>
            <p:nvPr/>
          </p:nvSpPr>
          <p:spPr bwMode="auto">
            <a:xfrm>
              <a:off x="744660" y="6084873"/>
              <a:ext cx="5600608"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98" name="Line 13"/>
            <p:cNvSpPr>
              <a:spLocks noChangeShapeType="1"/>
            </p:cNvSpPr>
            <p:nvPr/>
          </p:nvSpPr>
          <p:spPr bwMode="auto">
            <a:xfrm flipV="1">
              <a:off x="744660" y="3082570"/>
              <a:ext cx="2151" cy="300230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99" name="Line 14"/>
            <p:cNvSpPr>
              <a:spLocks noChangeShapeType="1"/>
            </p:cNvSpPr>
            <p:nvPr/>
          </p:nvSpPr>
          <p:spPr bwMode="auto">
            <a:xfrm flipV="1">
              <a:off x="744660" y="6040980"/>
              <a:ext cx="2151" cy="4389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00" name="Line 15"/>
            <p:cNvSpPr>
              <a:spLocks noChangeShapeType="1"/>
            </p:cNvSpPr>
            <p:nvPr/>
          </p:nvSpPr>
          <p:spPr bwMode="auto">
            <a:xfrm>
              <a:off x="744660" y="3082570"/>
              <a:ext cx="2151" cy="35115"/>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01" name="Rectangle 16"/>
            <p:cNvSpPr>
              <a:spLocks noChangeArrowheads="1"/>
            </p:cNvSpPr>
            <p:nvPr/>
          </p:nvSpPr>
          <p:spPr bwMode="auto">
            <a:xfrm>
              <a:off x="705946" y="6111208"/>
              <a:ext cx="129377"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dirty="0" smtClean="0">
                  <a:solidFill>
                    <a:srgbClr val="000000"/>
                  </a:solidFill>
                  <a:latin typeface="Helvetica" charset="0"/>
                </a:rPr>
                <a:t>0</a:t>
              </a:r>
              <a:endParaRPr lang="en-US" sz="2400" dirty="0" smtClean="0">
                <a:solidFill>
                  <a:srgbClr val="000000"/>
                </a:solidFill>
              </a:endParaRPr>
            </a:p>
          </p:txBody>
        </p:sp>
        <p:sp>
          <p:nvSpPr>
            <p:cNvPr id="102" name="Line 17"/>
            <p:cNvSpPr>
              <a:spLocks noChangeShapeType="1"/>
            </p:cNvSpPr>
            <p:nvPr/>
          </p:nvSpPr>
          <p:spPr bwMode="auto">
            <a:xfrm flipV="1">
              <a:off x="1544747" y="6040980"/>
              <a:ext cx="2151" cy="4389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03" name="Line 18"/>
            <p:cNvSpPr>
              <a:spLocks noChangeShapeType="1"/>
            </p:cNvSpPr>
            <p:nvPr/>
          </p:nvSpPr>
          <p:spPr bwMode="auto">
            <a:xfrm>
              <a:off x="1544747" y="3082570"/>
              <a:ext cx="2151" cy="35115"/>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04" name="Rectangle 19"/>
            <p:cNvSpPr>
              <a:spLocks noChangeArrowheads="1"/>
            </p:cNvSpPr>
            <p:nvPr/>
          </p:nvSpPr>
          <p:spPr bwMode="auto">
            <a:xfrm>
              <a:off x="1454414" y="6111208"/>
              <a:ext cx="258754"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smtClean="0">
                  <a:solidFill>
                    <a:srgbClr val="000000"/>
                  </a:solidFill>
                  <a:latin typeface="Helvetica" charset="0"/>
                </a:rPr>
                <a:t>50</a:t>
              </a:r>
              <a:endParaRPr lang="en-US" sz="2400" smtClean="0">
                <a:solidFill>
                  <a:srgbClr val="000000"/>
                </a:solidFill>
              </a:endParaRPr>
            </a:p>
          </p:txBody>
        </p:sp>
        <p:sp>
          <p:nvSpPr>
            <p:cNvPr id="105" name="Line 20"/>
            <p:cNvSpPr>
              <a:spLocks noChangeShapeType="1"/>
            </p:cNvSpPr>
            <p:nvPr/>
          </p:nvSpPr>
          <p:spPr bwMode="auto">
            <a:xfrm flipV="1">
              <a:off x="2344834" y="6040980"/>
              <a:ext cx="2151" cy="4389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06" name="Line 21"/>
            <p:cNvSpPr>
              <a:spLocks noChangeShapeType="1"/>
            </p:cNvSpPr>
            <p:nvPr/>
          </p:nvSpPr>
          <p:spPr bwMode="auto">
            <a:xfrm>
              <a:off x="2344834" y="3082570"/>
              <a:ext cx="2151" cy="35115"/>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07" name="Rectangle 22"/>
            <p:cNvSpPr>
              <a:spLocks noChangeArrowheads="1"/>
            </p:cNvSpPr>
            <p:nvPr/>
          </p:nvSpPr>
          <p:spPr bwMode="auto">
            <a:xfrm>
              <a:off x="2215787" y="6111208"/>
              <a:ext cx="388130"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smtClean="0">
                  <a:solidFill>
                    <a:srgbClr val="000000"/>
                  </a:solidFill>
                  <a:latin typeface="Helvetica" charset="0"/>
                </a:rPr>
                <a:t>100</a:t>
              </a:r>
              <a:endParaRPr lang="en-US" sz="2400" smtClean="0">
                <a:solidFill>
                  <a:srgbClr val="000000"/>
                </a:solidFill>
              </a:endParaRPr>
            </a:p>
          </p:txBody>
        </p:sp>
        <p:sp>
          <p:nvSpPr>
            <p:cNvPr id="108" name="Line 23"/>
            <p:cNvSpPr>
              <a:spLocks noChangeShapeType="1"/>
            </p:cNvSpPr>
            <p:nvPr/>
          </p:nvSpPr>
          <p:spPr bwMode="auto">
            <a:xfrm flipV="1">
              <a:off x="3144921" y="6040980"/>
              <a:ext cx="2151" cy="4389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09" name="Line 24"/>
            <p:cNvSpPr>
              <a:spLocks noChangeShapeType="1"/>
            </p:cNvSpPr>
            <p:nvPr/>
          </p:nvSpPr>
          <p:spPr bwMode="auto">
            <a:xfrm>
              <a:off x="3144921" y="3082570"/>
              <a:ext cx="2151" cy="35115"/>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10" name="Rectangle 25"/>
            <p:cNvSpPr>
              <a:spLocks noChangeArrowheads="1"/>
            </p:cNvSpPr>
            <p:nvPr/>
          </p:nvSpPr>
          <p:spPr bwMode="auto">
            <a:xfrm>
              <a:off x="3015874" y="6111208"/>
              <a:ext cx="388130"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smtClean="0">
                  <a:solidFill>
                    <a:srgbClr val="000000"/>
                  </a:solidFill>
                  <a:latin typeface="Helvetica" charset="0"/>
                </a:rPr>
                <a:t>150</a:t>
              </a:r>
              <a:endParaRPr lang="en-US" sz="2400" smtClean="0">
                <a:solidFill>
                  <a:srgbClr val="000000"/>
                </a:solidFill>
              </a:endParaRPr>
            </a:p>
          </p:txBody>
        </p:sp>
        <p:sp>
          <p:nvSpPr>
            <p:cNvPr id="111" name="Line 26"/>
            <p:cNvSpPr>
              <a:spLocks noChangeShapeType="1"/>
            </p:cNvSpPr>
            <p:nvPr/>
          </p:nvSpPr>
          <p:spPr bwMode="auto">
            <a:xfrm flipV="1">
              <a:off x="3945008" y="6040980"/>
              <a:ext cx="2151" cy="4389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12" name="Line 27"/>
            <p:cNvSpPr>
              <a:spLocks noChangeShapeType="1"/>
            </p:cNvSpPr>
            <p:nvPr/>
          </p:nvSpPr>
          <p:spPr bwMode="auto">
            <a:xfrm>
              <a:off x="3945008" y="3082570"/>
              <a:ext cx="2151" cy="35115"/>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13" name="Rectangle 28"/>
            <p:cNvSpPr>
              <a:spLocks noChangeArrowheads="1"/>
            </p:cNvSpPr>
            <p:nvPr/>
          </p:nvSpPr>
          <p:spPr bwMode="auto">
            <a:xfrm>
              <a:off x="3815961" y="6111208"/>
              <a:ext cx="388130"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smtClean="0">
                  <a:solidFill>
                    <a:srgbClr val="000000"/>
                  </a:solidFill>
                  <a:latin typeface="Helvetica" charset="0"/>
                </a:rPr>
                <a:t>200</a:t>
              </a:r>
              <a:endParaRPr lang="en-US" sz="2400" smtClean="0">
                <a:solidFill>
                  <a:srgbClr val="000000"/>
                </a:solidFill>
              </a:endParaRPr>
            </a:p>
          </p:txBody>
        </p:sp>
        <p:sp>
          <p:nvSpPr>
            <p:cNvPr id="114" name="Line 29"/>
            <p:cNvSpPr>
              <a:spLocks noChangeShapeType="1"/>
            </p:cNvSpPr>
            <p:nvPr/>
          </p:nvSpPr>
          <p:spPr bwMode="auto">
            <a:xfrm flipV="1">
              <a:off x="4745094" y="6040980"/>
              <a:ext cx="2151" cy="4389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15" name="Line 30"/>
            <p:cNvSpPr>
              <a:spLocks noChangeShapeType="1"/>
            </p:cNvSpPr>
            <p:nvPr/>
          </p:nvSpPr>
          <p:spPr bwMode="auto">
            <a:xfrm>
              <a:off x="4745094" y="3082570"/>
              <a:ext cx="2151" cy="35115"/>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16" name="Rectangle 31"/>
            <p:cNvSpPr>
              <a:spLocks noChangeArrowheads="1"/>
            </p:cNvSpPr>
            <p:nvPr/>
          </p:nvSpPr>
          <p:spPr bwMode="auto">
            <a:xfrm>
              <a:off x="4616048" y="6111208"/>
              <a:ext cx="388130"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smtClean="0">
                  <a:solidFill>
                    <a:srgbClr val="000000"/>
                  </a:solidFill>
                  <a:latin typeface="Helvetica" charset="0"/>
                </a:rPr>
                <a:t>250</a:t>
              </a:r>
              <a:endParaRPr lang="en-US" sz="2400" smtClean="0">
                <a:solidFill>
                  <a:srgbClr val="000000"/>
                </a:solidFill>
              </a:endParaRPr>
            </a:p>
          </p:txBody>
        </p:sp>
        <p:sp>
          <p:nvSpPr>
            <p:cNvPr id="117" name="Line 32"/>
            <p:cNvSpPr>
              <a:spLocks noChangeShapeType="1"/>
            </p:cNvSpPr>
            <p:nvPr/>
          </p:nvSpPr>
          <p:spPr bwMode="auto">
            <a:xfrm flipV="1">
              <a:off x="5545181" y="6040980"/>
              <a:ext cx="2151" cy="4389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18" name="Line 33"/>
            <p:cNvSpPr>
              <a:spLocks noChangeShapeType="1"/>
            </p:cNvSpPr>
            <p:nvPr/>
          </p:nvSpPr>
          <p:spPr bwMode="auto">
            <a:xfrm>
              <a:off x="5545181" y="3082570"/>
              <a:ext cx="2151" cy="35115"/>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19" name="Rectangle 34"/>
            <p:cNvSpPr>
              <a:spLocks noChangeArrowheads="1"/>
            </p:cNvSpPr>
            <p:nvPr/>
          </p:nvSpPr>
          <p:spPr bwMode="auto">
            <a:xfrm>
              <a:off x="5416135" y="6111208"/>
              <a:ext cx="388130"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smtClean="0">
                  <a:solidFill>
                    <a:srgbClr val="000000"/>
                  </a:solidFill>
                  <a:latin typeface="Helvetica" charset="0"/>
                </a:rPr>
                <a:t>300</a:t>
              </a:r>
              <a:endParaRPr lang="en-US" sz="2400" smtClean="0">
                <a:solidFill>
                  <a:srgbClr val="000000"/>
                </a:solidFill>
              </a:endParaRPr>
            </a:p>
          </p:txBody>
        </p:sp>
        <p:sp>
          <p:nvSpPr>
            <p:cNvPr id="120" name="Line 35"/>
            <p:cNvSpPr>
              <a:spLocks noChangeShapeType="1"/>
            </p:cNvSpPr>
            <p:nvPr/>
          </p:nvSpPr>
          <p:spPr bwMode="auto">
            <a:xfrm flipV="1">
              <a:off x="6345268" y="6040980"/>
              <a:ext cx="2151" cy="4389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21" name="Line 36"/>
            <p:cNvSpPr>
              <a:spLocks noChangeShapeType="1"/>
            </p:cNvSpPr>
            <p:nvPr/>
          </p:nvSpPr>
          <p:spPr bwMode="auto">
            <a:xfrm>
              <a:off x="6345268" y="3082570"/>
              <a:ext cx="2151" cy="35115"/>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22" name="Rectangle 37"/>
            <p:cNvSpPr>
              <a:spLocks noChangeArrowheads="1"/>
            </p:cNvSpPr>
            <p:nvPr/>
          </p:nvSpPr>
          <p:spPr bwMode="auto">
            <a:xfrm>
              <a:off x="6216222" y="6111211"/>
              <a:ext cx="388130"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smtClean="0">
                  <a:solidFill>
                    <a:srgbClr val="000000"/>
                  </a:solidFill>
                  <a:latin typeface="Helvetica" charset="0"/>
                </a:rPr>
                <a:t>350</a:t>
              </a:r>
              <a:endParaRPr lang="en-US" sz="2400" smtClean="0">
                <a:solidFill>
                  <a:srgbClr val="000000"/>
                </a:solidFill>
              </a:endParaRPr>
            </a:p>
          </p:txBody>
        </p:sp>
        <p:sp>
          <p:nvSpPr>
            <p:cNvPr id="123" name="Line 38"/>
            <p:cNvSpPr>
              <a:spLocks noChangeShapeType="1"/>
            </p:cNvSpPr>
            <p:nvPr/>
          </p:nvSpPr>
          <p:spPr bwMode="auto">
            <a:xfrm>
              <a:off x="744660" y="6084873"/>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24" name="Line 39"/>
            <p:cNvSpPr>
              <a:spLocks noChangeShapeType="1"/>
            </p:cNvSpPr>
            <p:nvPr/>
          </p:nvSpPr>
          <p:spPr bwMode="auto">
            <a:xfrm flipH="1">
              <a:off x="6280745" y="6084873"/>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25" name="Line 41"/>
            <p:cNvSpPr>
              <a:spLocks noChangeShapeType="1"/>
            </p:cNvSpPr>
            <p:nvPr/>
          </p:nvSpPr>
          <p:spPr bwMode="auto">
            <a:xfrm>
              <a:off x="744660" y="5707391"/>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26" name="Line 42"/>
            <p:cNvSpPr>
              <a:spLocks noChangeShapeType="1"/>
            </p:cNvSpPr>
            <p:nvPr/>
          </p:nvSpPr>
          <p:spPr bwMode="auto">
            <a:xfrm flipH="1">
              <a:off x="6280745" y="5707391"/>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27" name="Rectangle 43"/>
            <p:cNvSpPr>
              <a:spLocks noChangeArrowheads="1"/>
            </p:cNvSpPr>
            <p:nvPr/>
          </p:nvSpPr>
          <p:spPr bwMode="auto">
            <a:xfrm>
              <a:off x="344521" y="5564829"/>
              <a:ext cx="258754"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b="1" smtClean="0">
                  <a:solidFill>
                    <a:srgbClr val="FF0000"/>
                  </a:solidFill>
                  <a:latin typeface="Helvetica" charset="0"/>
                </a:rPr>
                <a:t>40</a:t>
              </a:r>
              <a:endParaRPr lang="en-US" sz="2400" b="1" smtClean="0">
                <a:solidFill>
                  <a:srgbClr val="FF0000"/>
                </a:solidFill>
              </a:endParaRPr>
            </a:p>
          </p:txBody>
        </p:sp>
        <p:sp>
          <p:nvSpPr>
            <p:cNvPr id="128" name="Line 44"/>
            <p:cNvSpPr>
              <a:spLocks noChangeShapeType="1"/>
            </p:cNvSpPr>
            <p:nvPr/>
          </p:nvSpPr>
          <p:spPr bwMode="auto">
            <a:xfrm>
              <a:off x="744660" y="5329908"/>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29" name="Line 45"/>
            <p:cNvSpPr>
              <a:spLocks noChangeShapeType="1"/>
            </p:cNvSpPr>
            <p:nvPr/>
          </p:nvSpPr>
          <p:spPr bwMode="auto">
            <a:xfrm flipH="1">
              <a:off x="6280745" y="5329908"/>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30" name="Line 47"/>
            <p:cNvSpPr>
              <a:spLocks noChangeShapeType="1"/>
            </p:cNvSpPr>
            <p:nvPr/>
          </p:nvSpPr>
          <p:spPr bwMode="auto">
            <a:xfrm>
              <a:off x="744660" y="4952425"/>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31" name="Line 48"/>
            <p:cNvSpPr>
              <a:spLocks noChangeShapeType="1"/>
            </p:cNvSpPr>
            <p:nvPr/>
          </p:nvSpPr>
          <p:spPr bwMode="auto">
            <a:xfrm flipH="1">
              <a:off x="6280745" y="4952425"/>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32" name="Rectangle 49"/>
            <p:cNvSpPr>
              <a:spLocks noChangeArrowheads="1"/>
            </p:cNvSpPr>
            <p:nvPr/>
          </p:nvSpPr>
          <p:spPr bwMode="auto">
            <a:xfrm>
              <a:off x="344521" y="4809864"/>
              <a:ext cx="258754"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b="1" smtClean="0">
                  <a:solidFill>
                    <a:srgbClr val="FF0000"/>
                  </a:solidFill>
                  <a:latin typeface="Helvetica" charset="0"/>
                </a:rPr>
                <a:t>80</a:t>
              </a:r>
              <a:endParaRPr lang="en-US" sz="2400" b="1" smtClean="0">
                <a:solidFill>
                  <a:srgbClr val="FF0000"/>
                </a:solidFill>
              </a:endParaRPr>
            </a:p>
          </p:txBody>
        </p:sp>
        <p:sp>
          <p:nvSpPr>
            <p:cNvPr id="133" name="Line 50"/>
            <p:cNvSpPr>
              <a:spLocks noChangeShapeType="1"/>
            </p:cNvSpPr>
            <p:nvPr/>
          </p:nvSpPr>
          <p:spPr bwMode="auto">
            <a:xfrm>
              <a:off x="744660" y="4583722"/>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34" name="Line 51"/>
            <p:cNvSpPr>
              <a:spLocks noChangeShapeType="1"/>
            </p:cNvSpPr>
            <p:nvPr/>
          </p:nvSpPr>
          <p:spPr bwMode="auto">
            <a:xfrm flipH="1">
              <a:off x="6280745" y="4583722"/>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35" name="Line 53"/>
            <p:cNvSpPr>
              <a:spLocks noChangeShapeType="1"/>
            </p:cNvSpPr>
            <p:nvPr/>
          </p:nvSpPr>
          <p:spPr bwMode="auto">
            <a:xfrm>
              <a:off x="744660" y="4206239"/>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36" name="Line 54"/>
            <p:cNvSpPr>
              <a:spLocks noChangeShapeType="1"/>
            </p:cNvSpPr>
            <p:nvPr/>
          </p:nvSpPr>
          <p:spPr bwMode="auto">
            <a:xfrm flipH="1">
              <a:off x="6280745" y="4206239"/>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37" name="Rectangle 55"/>
            <p:cNvSpPr>
              <a:spLocks noChangeArrowheads="1"/>
            </p:cNvSpPr>
            <p:nvPr/>
          </p:nvSpPr>
          <p:spPr bwMode="auto">
            <a:xfrm>
              <a:off x="254189" y="4063680"/>
              <a:ext cx="388130"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b="1" smtClean="0">
                  <a:solidFill>
                    <a:srgbClr val="FF0000"/>
                  </a:solidFill>
                  <a:latin typeface="Helvetica" charset="0"/>
                </a:rPr>
                <a:t>120</a:t>
              </a:r>
              <a:endParaRPr lang="en-US" sz="2400" b="1" smtClean="0">
                <a:solidFill>
                  <a:srgbClr val="FF0000"/>
                </a:solidFill>
              </a:endParaRPr>
            </a:p>
          </p:txBody>
        </p:sp>
        <p:sp>
          <p:nvSpPr>
            <p:cNvPr id="138" name="Line 56"/>
            <p:cNvSpPr>
              <a:spLocks noChangeShapeType="1"/>
            </p:cNvSpPr>
            <p:nvPr/>
          </p:nvSpPr>
          <p:spPr bwMode="auto">
            <a:xfrm>
              <a:off x="744660" y="3828756"/>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39" name="Line 57"/>
            <p:cNvSpPr>
              <a:spLocks noChangeShapeType="1"/>
            </p:cNvSpPr>
            <p:nvPr/>
          </p:nvSpPr>
          <p:spPr bwMode="auto">
            <a:xfrm flipH="1">
              <a:off x="6280745" y="3828756"/>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0" name="Line 59"/>
            <p:cNvSpPr>
              <a:spLocks noChangeShapeType="1"/>
            </p:cNvSpPr>
            <p:nvPr/>
          </p:nvSpPr>
          <p:spPr bwMode="auto">
            <a:xfrm>
              <a:off x="744660" y="3451274"/>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1" name="Line 60"/>
            <p:cNvSpPr>
              <a:spLocks noChangeShapeType="1"/>
            </p:cNvSpPr>
            <p:nvPr/>
          </p:nvSpPr>
          <p:spPr bwMode="auto">
            <a:xfrm flipH="1">
              <a:off x="6280745" y="3451274"/>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2" name="Rectangle 61"/>
            <p:cNvSpPr>
              <a:spLocks noChangeArrowheads="1"/>
            </p:cNvSpPr>
            <p:nvPr/>
          </p:nvSpPr>
          <p:spPr bwMode="auto">
            <a:xfrm>
              <a:off x="254189" y="3308713"/>
              <a:ext cx="388130" cy="210271"/>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400" b="1" dirty="0" smtClean="0">
                  <a:solidFill>
                    <a:srgbClr val="FF0000"/>
                  </a:solidFill>
                  <a:latin typeface="Helvetica" charset="0"/>
                </a:rPr>
                <a:t>160</a:t>
              </a:r>
              <a:endParaRPr lang="en-US" sz="2400" b="1" dirty="0" smtClean="0">
                <a:solidFill>
                  <a:srgbClr val="FF0000"/>
                </a:solidFill>
              </a:endParaRPr>
            </a:p>
          </p:txBody>
        </p:sp>
        <p:sp>
          <p:nvSpPr>
            <p:cNvPr id="143" name="Line 62"/>
            <p:cNvSpPr>
              <a:spLocks noChangeShapeType="1"/>
            </p:cNvSpPr>
            <p:nvPr/>
          </p:nvSpPr>
          <p:spPr bwMode="auto">
            <a:xfrm>
              <a:off x="744660" y="3082570"/>
              <a:ext cx="51619"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4" name="Line 63"/>
            <p:cNvSpPr>
              <a:spLocks noChangeShapeType="1"/>
            </p:cNvSpPr>
            <p:nvPr/>
          </p:nvSpPr>
          <p:spPr bwMode="auto">
            <a:xfrm flipH="1">
              <a:off x="6280745" y="3082570"/>
              <a:ext cx="64523"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5" name="Line 65"/>
            <p:cNvSpPr>
              <a:spLocks noChangeShapeType="1"/>
            </p:cNvSpPr>
            <p:nvPr/>
          </p:nvSpPr>
          <p:spPr bwMode="auto">
            <a:xfrm>
              <a:off x="744660" y="3082570"/>
              <a:ext cx="5600608"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6" name="Line 66"/>
            <p:cNvSpPr>
              <a:spLocks noChangeShapeType="1"/>
            </p:cNvSpPr>
            <p:nvPr/>
          </p:nvSpPr>
          <p:spPr bwMode="auto">
            <a:xfrm>
              <a:off x="744660" y="6084873"/>
              <a:ext cx="5600608" cy="1464"/>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7" name="Line 67"/>
            <p:cNvSpPr>
              <a:spLocks noChangeShapeType="1"/>
            </p:cNvSpPr>
            <p:nvPr/>
          </p:nvSpPr>
          <p:spPr bwMode="auto">
            <a:xfrm flipV="1">
              <a:off x="6345268" y="3082570"/>
              <a:ext cx="2151" cy="300230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8" name="Line 68"/>
            <p:cNvSpPr>
              <a:spLocks noChangeShapeType="1"/>
            </p:cNvSpPr>
            <p:nvPr/>
          </p:nvSpPr>
          <p:spPr bwMode="auto">
            <a:xfrm flipV="1">
              <a:off x="744660" y="3082570"/>
              <a:ext cx="2151" cy="3002303"/>
            </a:xfrm>
            <a:prstGeom prst="line">
              <a:avLst/>
            </a:prstGeom>
            <a:noFill/>
            <a:ln w="1905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49" name="Freeform 69"/>
            <p:cNvSpPr>
              <a:spLocks/>
            </p:cNvSpPr>
            <p:nvPr/>
          </p:nvSpPr>
          <p:spPr bwMode="auto">
            <a:xfrm>
              <a:off x="757564" y="4820745"/>
              <a:ext cx="2026027" cy="1000768"/>
            </a:xfrm>
            <a:custGeom>
              <a:avLst/>
              <a:gdLst/>
              <a:ahLst/>
              <a:cxnLst>
                <a:cxn ang="0">
                  <a:pos x="12" y="558"/>
                </a:cxn>
                <a:cxn ang="0">
                  <a:pos x="36" y="312"/>
                </a:cxn>
                <a:cxn ang="0">
                  <a:pos x="60" y="600"/>
                </a:cxn>
                <a:cxn ang="0">
                  <a:pos x="78" y="456"/>
                </a:cxn>
                <a:cxn ang="0">
                  <a:pos x="102" y="648"/>
                </a:cxn>
                <a:cxn ang="0">
                  <a:pos x="126" y="528"/>
                </a:cxn>
                <a:cxn ang="0">
                  <a:pos x="150" y="594"/>
                </a:cxn>
                <a:cxn ang="0">
                  <a:pos x="168" y="636"/>
                </a:cxn>
                <a:cxn ang="0">
                  <a:pos x="192" y="540"/>
                </a:cxn>
                <a:cxn ang="0">
                  <a:pos x="216" y="684"/>
                </a:cxn>
                <a:cxn ang="0">
                  <a:pos x="234" y="336"/>
                </a:cxn>
                <a:cxn ang="0">
                  <a:pos x="258" y="234"/>
                </a:cxn>
                <a:cxn ang="0">
                  <a:pos x="282" y="120"/>
                </a:cxn>
                <a:cxn ang="0">
                  <a:pos x="306" y="396"/>
                </a:cxn>
                <a:cxn ang="0">
                  <a:pos x="324" y="258"/>
                </a:cxn>
                <a:cxn ang="0">
                  <a:pos x="348" y="168"/>
                </a:cxn>
                <a:cxn ang="0">
                  <a:pos x="372" y="564"/>
                </a:cxn>
                <a:cxn ang="0">
                  <a:pos x="390" y="156"/>
                </a:cxn>
                <a:cxn ang="0">
                  <a:pos x="414" y="162"/>
                </a:cxn>
                <a:cxn ang="0">
                  <a:pos x="438" y="96"/>
                </a:cxn>
                <a:cxn ang="0">
                  <a:pos x="462" y="84"/>
                </a:cxn>
                <a:cxn ang="0">
                  <a:pos x="480" y="24"/>
                </a:cxn>
                <a:cxn ang="0">
                  <a:pos x="504" y="174"/>
                </a:cxn>
                <a:cxn ang="0">
                  <a:pos x="528" y="198"/>
                </a:cxn>
                <a:cxn ang="0">
                  <a:pos x="552" y="72"/>
                </a:cxn>
                <a:cxn ang="0">
                  <a:pos x="570" y="420"/>
                </a:cxn>
                <a:cxn ang="0">
                  <a:pos x="594" y="426"/>
                </a:cxn>
                <a:cxn ang="0">
                  <a:pos x="618" y="324"/>
                </a:cxn>
                <a:cxn ang="0">
                  <a:pos x="636" y="564"/>
                </a:cxn>
                <a:cxn ang="0">
                  <a:pos x="660" y="186"/>
                </a:cxn>
                <a:cxn ang="0">
                  <a:pos x="684" y="594"/>
                </a:cxn>
                <a:cxn ang="0">
                  <a:pos x="708" y="492"/>
                </a:cxn>
                <a:cxn ang="0">
                  <a:pos x="726" y="492"/>
                </a:cxn>
                <a:cxn ang="0">
                  <a:pos x="750" y="594"/>
                </a:cxn>
                <a:cxn ang="0">
                  <a:pos x="774" y="420"/>
                </a:cxn>
                <a:cxn ang="0">
                  <a:pos x="792" y="606"/>
                </a:cxn>
                <a:cxn ang="0">
                  <a:pos x="816" y="582"/>
                </a:cxn>
                <a:cxn ang="0">
                  <a:pos x="840" y="300"/>
                </a:cxn>
                <a:cxn ang="0">
                  <a:pos x="864" y="546"/>
                </a:cxn>
                <a:cxn ang="0">
                  <a:pos x="882" y="222"/>
                </a:cxn>
                <a:cxn ang="0">
                  <a:pos x="906" y="294"/>
                </a:cxn>
                <a:cxn ang="0">
                  <a:pos x="930" y="522"/>
                </a:cxn>
              </a:cxnLst>
              <a:rect l="0" t="0" r="r" b="b"/>
              <a:pathLst>
                <a:path w="942" h="684">
                  <a:moveTo>
                    <a:pt x="0" y="456"/>
                  </a:moveTo>
                  <a:lnTo>
                    <a:pt x="6" y="504"/>
                  </a:lnTo>
                  <a:lnTo>
                    <a:pt x="12" y="558"/>
                  </a:lnTo>
                  <a:lnTo>
                    <a:pt x="18" y="546"/>
                  </a:lnTo>
                  <a:lnTo>
                    <a:pt x="30" y="498"/>
                  </a:lnTo>
                  <a:lnTo>
                    <a:pt x="36" y="312"/>
                  </a:lnTo>
                  <a:lnTo>
                    <a:pt x="42" y="480"/>
                  </a:lnTo>
                  <a:lnTo>
                    <a:pt x="48" y="600"/>
                  </a:lnTo>
                  <a:lnTo>
                    <a:pt x="60" y="600"/>
                  </a:lnTo>
                  <a:lnTo>
                    <a:pt x="66" y="588"/>
                  </a:lnTo>
                  <a:lnTo>
                    <a:pt x="72" y="540"/>
                  </a:lnTo>
                  <a:lnTo>
                    <a:pt x="78" y="456"/>
                  </a:lnTo>
                  <a:lnTo>
                    <a:pt x="90" y="462"/>
                  </a:lnTo>
                  <a:lnTo>
                    <a:pt x="96" y="630"/>
                  </a:lnTo>
                  <a:lnTo>
                    <a:pt x="102" y="648"/>
                  </a:lnTo>
                  <a:lnTo>
                    <a:pt x="108" y="582"/>
                  </a:lnTo>
                  <a:lnTo>
                    <a:pt x="120" y="504"/>
                  </a:lnTo>
                  <a:lnTo>
                    <a:pt x="126" y="528"/>
                  </a:lnTo>
                  <a:lnTo>
                    <a:pt x="132" y="582"/>
                  </a:lnTo>
                  <a:lnTo>
                    <a:pt x="138" y="618"/>
                  </a:lnTo>
                  <a:lnTo>
                    <a:pt x="150" y="594"/>
                  </a:lnTo>
                  <a:lnTo>
                    <a:pt x="156" y="468"/>
                  </a:lnTo>
                  <a:lnTo>
                    <a:pt x="162" y="498"/>
                  </a:lnTo>
                  <a:lnTo>
                    <a:pt x="168" y="636"/>
                  </a:lnTo>
                  <a:lnTo>
                    <a:pt x="180" y="654"/>
                  </a:lnTo>
                  <a:lnTo>
                    <a:pt x="186" y="630"/>
                  </a:lnTo>
                  <a:lnTo>
                    <a:pt x="192" y="540"/>
                  </a:lnTo>
                  <a:lnTo>
                    <a:pt x="198" y="402"/>
                  </a:lnTo>
                  <a:lnTo>
                    <a:pt x="204" y="588"/>
                  </a:lnTo>
                  <a:lnTo>
                    <a:pt x="216" y="684"/>
                  </a:lnTo>
                  <a:lnTo>
                    <a:pt x="222" y="624"/>
                  </a:lnTo>
                  <a:lnTo>
                    <a:pt x="228" y="522"/>
                  </a:lnTo>
                  <a:lnTo>
                    <a:pt x="234" y="336"/>
                  </a:lnTo>
                  <a:lnTo>
                    <a:pt x="246" y="234"/>
                  </a:lnTo>
                  <a:lnTo>
                    <a:pt x="252" y="360"/>
                  </a:lnTo>
                  <a:lnTo>
                    <a:pt x="258" y="234"/>
                  </a:lnTo>
                  <a:lnTo>
                    <a:pt x="264" y="168"/>
                  </a:lnTo>
                  <a:lnTo>
                    <a:pt x="276" y="162"/>
                  </a:lnTo>
                  <a:lnTo>
                    <a:pt x="282" y="120"/>
                  </a:lnTo>
                  <a:lnTo>
                    <a:pt x="288" y="204"/>
                  </a:lnTo>
                  <a:lnTo>
                    <a:pt x="294" y="498"/>
                  </a:lnTo>
                  <a:lnTo>
                    <a:pt x="306" y="396"/>
                  </a:lnTo>
                  <a:lnTo>
                    <a:pt x="312" y="186"/>
                  </a:lnTo>
                  <a:lnTo>
                    <a:pt x="318" y="162"/>
                  </a:lnTo>
                  <a:lnTo>
                    <a:pt x="324" y="258"/>
                  </a:lnTo>
                  <a:lnTo>
                    <a:pt x="336" y="540"/>
                  </a:lnTo>
                  <a:lnTo>
                    <a:pt x="342" y="270"/>
                  </a:lnTo>
                  <a:lnTo>
                    <a:pt x="348" y="168"/>
                  </a:lnTo>
                  <a:lnTo>
                    <a:pt x="354" y="102"/>
                  </a:lnTo>
                  <a:lnTo>
                    <a:pt x="366" y="378"/>
                  </a:lnTo>
                  <a:lnTo>
                    <a:pt x="372" y="564"/>
                  </a:lnTo>
                  <a:lnTo>
                    <a:pt x="378" y="360"/>
                  </a:lnTo>
                  <a:lnTo>
                    <a:pt x="384" y="258"/>
                  </a:lnTo>
                  <a:lnTo>
                    <a:pt x="390" y="156"/>
                  </a:lnTo>
                  <a:lnTo>
                    <a:pt x="402" y="156"/>
                  </a:lnTo>
                  <a:lnTo>
                    <a:pt x="408" y="228"/>
                  </a:lnTo>
                  <a:lnTo>
                    <a:pt x="414" y="162"/>
                  </a:lnTo>
                  <a:lnTo>
                    <a:pt x="420" y="96"/>
                  </a:lnTo>
                  <a:lnTo>
                    <a:pt x="432" y="66"/>
                  </a:lnTo>
                  <a:lnTo>
                    <a:pt x="438" y="96"/>
                  </a:lnTo>
                  <a:lnTo>
                    <a:pt x="444" y="174"/>
                  </a:lnTo>
                  <a:lnTo>
                    <a:pt x="450" y="150"/>
                  </a:lnTo>
                  <a:lnTo>
                    <a:pt x="462" y="84"/>
                  </a:lnTo>
                  <a:lnTo>
                    <a:pt x="468" y="42"/>
                  </a:lnTo>
                  <a:lnTo>
                    <a:pt x="474" y="0"/>
                  </a:lnTo>
                  <a:lnTo>
                    <a:pt x="480" y="24"/>
                  </a:lnTo>
                  <a:lnTo>
                    <a:pt x="492" y="126"/>
                  </a:lnTo>
                  <a:lnTo>
                    <a:pt x="498" y="174"/>
                  </a:lnTo>
                  <a:lnTo>
                    <a:pt x="504" y="174"/>
                  </a:lnTo>
                  <a:lnTo>
                    <a:pt x="510" y="96"/>
                  </a:lnTo>
                  <a:lnTo>
                    <a:pt x="522" y="108"/>
                  </a:lnTo>
                  <a:lnTo>
                    <a:pt x="528" y="198"/>
                  </a:lnTo>
                  <a:lnTo>
                    <a:pt x="534" y="174"/>
                  </a:lnTo>
                  <a:lnTo>
                    <a:pt x="540" y="108"/>
                  </a:lnTo>
                  <a:lnTo>
                    <a:pt x="552" y="72"/>
                  </a:lnTo>
                  <a:lnTo>
                    <a:pt x="558" y="462"/>
                  </a:lnTo>
                  <a:lnTo>
                    <a:pt x="564" y="528"/>
                  </a:lnTo>
                  <a:lnTo>
                    <a:pt x="570" y="420"/>
                  </a:lnTo>
                  <a:lnTo>
                    <a:pt x="576" y="330"/>
                  </a:lnTo>
                  <a:lnTo>
                    <a:pt x="588" y="258"/>
                  </a:lnTo>
                  <a:lnTo>
                    <a:pt x="594" y="426"/>
                  </a:lnTo>
                  <a:lnTo>
                    <a:pt x="600" y="522"/>
                  </a:lnTo>
                  <a:lnTo>
                    <a:pt x="606" y="456"/>
                  </a:lnTo>
                  <a:lnTo>
                    <a:pt x="618" y="324"/>
                  </a:lnTo>
                  <a:lnTo>
                    <a:pt x="624" y="246"/>
                  </a:lnTo>
                  <a:lnTo>
                    <a:pt x="630" y="318"/>
                  </a:lnTo>
                  <a:lnTo>
                    <a:pt x="636" y="564"/>
                  </a:lnTo>
                  <a:lnTo>
                    <a:pt x="648" y="492"/>
                  </a:lnTo>
                  <a:lnTo>
                    <a:pt x="654" y="324"/>
                  </a:lnTo>
                  <a:lnTo>
                    <a:pt x="660" y="186"/>
                  </a:lnTo>
                  <a:lnTo>
                    <a:pt x="666" y="270"/>
                  </a:lnTo>
                  <a:lnTo>
                    <a:pt x="678" y="594"/>
                  </a:lnTo>
                  <a:lnTo>
                    <a:pt x="684" y="594"/>
                  </a:lnTo>
                  <a:lnTo>
                    <a:pt x="690" y="468"/>
                  </a:lnTo>
                  <a:lnTo>
                    <a:pt x="696" y="420"/>
                  </a:lnTo>
                  <a:lnTo>
                    <a:pt x="708" y="492"/>
                  </a:lnTo>
                  <a:lnTo>
                    <a:pt x="714" y="546"/>
                  </a:lnTo>
                  <a:lnTo>
                    <a:pt x="720" y="570"/>
                  </a:lnTo>
                  <a:lnTo>
                    <a:pt x="726" y="492"/>
                  </a:lnTo>
                  <a:lnTo>
                    <a:pt x="738" y="426"/>
                  </a:lnTo>
                  <a:lnTo>
                    <a:pt x="744" y="558"/>
                  </a:lnTo>
                  <a:lnTo>
                    <a:pt x="750" y="594"/>
                  </a:lnTo>
                  <a:lnTo>
                    <a:pt x="756" y="600"/>
                  </a:lnTo>
                  <a:lnTo>
                    <a:pt x="762" y="540"/>
                  </a:lnTo>
                  <a:lnTo>
                    <a:pt x="774" y="420"/>
                  </a:lnTo>
                  <a:lnTo>
                    <a:pt x="780" y="558"/>
                  </a:lnTo>
                  <a:lnTo>
                    <a:pt x="786" y="636"/>
                  </a:lnTo>
                  <a:lnTo>
                    <a:pt x="792" y="606"/>
                  </a:lnTo>
                  <a:lnTo>
                    <a:pt x="804" y="546"/>
                  </a:lnTo>
                  <a:lnTo>
                    <a:pt x="810" y="552"/>
                  </a:lnTo>
                  <a:lnTo>
                    <a:pt x="816" y="582"/>
                  </a:lnTo>
                  <a:lnTo>
                    <a:pt x="822" y="582"/>
                  </a:lnTo>
                  <a:lnTo>
                    <a:pt x="834" y="474"/>
                  </a:lnTo>
                  <a:lnTo>
                    <a:pt x="840" y="300"/>
                  </a:lnTo>
                  <a:lnTo>
                    <a:pt x="846" y="168"/>
                  </a:lnTo>
                  <a:lnTo>
                    <a:pt x="852" y="174"/>
                  </a:lnTo>
                  <a:lnTo>
                    <a:pt x="864" y="546"/>
                  </a:lnTo>
                  <a:lnTo>
                    <a:pt x="870" y="288"/>
                  </a:lnTo>
                  <a:lnTo>
                    <a:pt x="876" y="180"/>
                  </a:lnTo>
                  <a:lnTo>
                    <a:pt x="882" y="222"/>
                  </a:lnTo>
                  <a:lnTo>
                    <a:pt x="894" y="414"/>
                  </a:lnTo>
                  <a:lnTo>
                    <a:pt x="900" y="426"/>
                  </a:lnTo>
                  <a:lnTo>
                    <a:pt x="906" y="294"/>
                  </a:lnTo>
                  <a:lnTo>
                    <a:pt x="912" y="210"/>
                  </a:lnTo>
                  <a:lnTo>
                    <a:pt x="924" y="402"/>
                  </a:lnTo>
                  <a:lnTo>
                    <a:pt x="930" y="522"/>
                  </a:lnTo>
                  <a:lnTo>
                    <a:pt x="936" y="252"/>
                  </a:lnTo>
                  <a:lnTo>
                    <a:pt x="942" y="16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0" name="Freeform 70"/>
            <p:cNvSpPr>
              <a:spLocks/>
            </p:cNvSpPr>
            <p:nvPr/>
          </p:nvSpPr>
          <p:spPr bwMode="auto">
            <a:xfrm>
              <a:off x="2783591" y="4917311"/>
              <a:ext cx="2038931" cy="869088"/>
            </a:xfrm>
            <a:custGeom>
              <a:avLst/>
              <a:gdLst/>
              <a:ahLst/>
              <a:cxnLst>
                <a:cxn ang="0">
                  <a:pos x="18" y="48"/>
                </a:cxn>
                <a:cxn ang="0">
                  <a:pos x="36" y="366"/>
                </a:cxn>
                <a:cxn ang="0">
                  <a:pos x="60" y="192"/>
                </a:cxn>
                <a:cxn ang="0">
                  <a:pos x="84" y="54"/>
                </a:cxn>
                <a:cxn ang="0">
                  <a:pos x="108" y="96"/>
                </a:cxn>
                <a:cxn ang="0">
                  <a:pos x="126" y="24"/>
                </a:cxn>
                <a:cxn ang="0">
                  <a:pos x="150" y="84"/>
                </a:cxn>
                <a:cxn ang="0">
                  <a:pos x="174" y="114"/>
                </a:cxn>
                <a:cxn ang="0">
                  <a:pos x="192" y="18"/>
                </a:cxn>
                <a:cxn ang="0">
                  <a:pos x="216" y="102"/>
                </a:cxn>
                <a:cxn ang="0">
                  <a:pos x="240" y="18"/>
                </a:cxn>
                <a:cxn ang="0">
                  <a:pos x="264" y="144"/>
                </a:cxn>
                <a:cxn ang="0">
                  <a:pos x="282" y="84"/>
                </a:cxn>
                <a:cxn ang="0">
                  <a:pos x="306" y="30"/>
                </a:cxn>
                <a:cxn ang="0">
                  <a:pos x="330" y="450"/>
                </a:cxn>
                <a:cxn ang="0">
                  <a:pos x="354" y="54"/>
                </a:cxn>
                <a:cxn ang="0">
                  <a:pos x="372" y="516"/>
                </a:cxn>
                <a:cxn ang="0">
                  <a:pos x="396" y="252"/>
                </a:cxn>
                <a:cxn ang="0">
                  <a:pos x="420" y="408"/>
                </a:cxn>
                <a:cxn ang="0">
                  <a:pos x="438" y="444"/>
                </a:cxn>
                <a:cxn ang="0">
                  <a:pos x="462" y="294"/>
                </a:cxn>
                <a:cxn ang="0">
                  <a:pos x="486" y="582"/>
                </a:cxn>
                <a:cxn ang="0">
                  <a:pos x="510" y="354"/>
                </a:cxn>
                <a:cxn ang="0">
                  <a:pos x="528" y="468"/>
                </a:cxn>
                <a:cxn ang="0">
                  <a:pos x="552" y="372"/>
                </a:cxn>
                <a:cxn ang="0">
                  <a:pos x="576" y="534"/>
                </a:cxn>
                <a:cxn ang="0">
                  <a:pos x="594" y="534"/>
                </a:cxn>
                <a:cxn ang="0">
                  <a:pos x="618" y="408"/>
                </a:cxn>
                <a:cxn ang="0">
                  <a:pos x="642" y="570"/>
                </a:cxn>
                <a:cxn ang="0">
                  <a:pos x="666" y="522"/>
                </a:cxn>
                <a:cxn ang="0">
                  <a:pos x="684" y="342"/>
                </a:cxn>
                <a:cxn ang="0">
                  <a:pos x="708" y="588"/>
                </a:cxn>
                <a:cxn ang="0">
                  <a:pos x="732" y="468"/>
                </a:cxn>
                <a:cxn ang="0">
                  <a:pos x="750" y="498"/>
                </a:cxn>
                <a:cxn ang="0">
                  <a:pos x="774" y="558"/>
                </a:cxn>
                <a:cxn ang="0">
                  <a:pos x="798" y="114"/>
                </a:cxn>
                <a:cxn ang="0">
                  <a:pos x="822" y="318"/>
                </a:cxn>
                <a:cxn ang="0">
                  <a:pos x="840" y="138"/>
                </a:cxn>
                <a:cxn ang="0">
                  <a:pos x="864" y="66"/>
                </a:cxn>
                <a:cxn ang="0">
                  <a:pos x="888" y="438"/>
                </a:cxn>
                <a:cxn ang="0">
                  <a:pos x="912" y="192"/>
                </a:cxn>
                <a:cxn ang="0">
                  <a:pos x="930" y="102"/>
                </a:cxn>
              </a:cxnLst>
              <a:rect l="0" t="0" r="r" b="b"/>
              <a:pathLst>
                <a:path w="948" h="594">
                  <a:moveTo>
                    <a:pt x="0" y="96"/>
                  </a:moveTo>
                  <a:lnTo>
                    <a:pt x="6" y="78"/>
                  </a:lnTo>
                  <a:lnTo>
                    <a:pt x="18" y="48"/>
                  </a:lnTo>
                  <a:lnTo>
                    <a:pt x="24" y="180"/>
                  </a:lnTo>
                  <a:lnTo>
                    <a:pt x="30" y="504"/>
                  </a:lnTo>
                  <a:lnTo>
                    <a:pt x="36" y="366"/>
                  </a:lnTo>
                  <a:lnTo>
                    <a:pt x="48" y="210"/>
                  </a:lnTo>
                  <a:lnTo>
                    <a:pt x="54" y="138"/>
                  </a:lnTo>
                  <a:lnTo>
                    <a:pt x="60" y="192"/>
                  </a:lnTo>
                  <a:lnTo>
                    <a:pt x="66" y="210"/>
                  </a:lnTo>
                  <a:lnTo>
                    <a:pt x="78" y="102"/>
                  </a:lnTo>
                  <a:lnTo>
                    <a:pt x="84" y="54"/>
                  </a:lnTo>
                  <a:lnTo>
                    <a:pt x="90" y="114"/>
                  </a:lnTo>
                  <a:lnTo>
                    <a:pt x="96" y="168"/>
                  </a:lnTo>
                  <a:lnTo>
                    <a:pt x="108" y="96"/>
                  </a:lnTo>
                  <a:lnTo>
                    <a:pt x="114" y="48"/>
                  </a:lnTo>
                  <a:lnTo>
                    <a:pt x="120" y="6"/>
                  </a:lnTo>
                  <a:lnTo>
                    <a:pt x="126" y="24"/>
                  </a:lnTo>
                  <a:lnTo>
                    <a:pt x="138" y="90"/>
                  </a:lnTo>
                  <a:lnTo>
                    <a:pt x="144" y="132"/>
                  </a:lnTo>
                  <a:lnTo>
                    <a:pt x="150" y="84"/>
                  </a:lnTo>
                  <a:lnTo>
                    <a:pt x="156" y="30"/>
                  </a:lnTo>
                  <a:lnTo>
                    <a:pt x="168" y="60"/>
                  </a:lnTo>
                  <a:lnTo>
                    <a:pt x="174" y="114"/>
                  </a:lnTo>
                  <a:lnTo>
                    <a:pt x="180" y="96"/>
                  </a:lnTo>
                  <a:lnTo>
                    <a:pt x="186" y="12"/>
                  </a:lnTo>
                  <a:lnTo>
                    <a:pt x="192" y="18"/>
                  </a:lnTo>
                  <a:lnTo>
                    <a:pt x="204" y="66"/>
                  </a:lnTo>
                  <a:lnTo>
                    <a:pt x="210" y="108"/>
                  </a:lnTo>
                  <a:lnTo>
                    <a:pt x="216" y="102"/>
                  </a:lnTo>
                  <a:lnTo>
                    <a:pt x="222" y="48"/>
                  </a:lnTo>
                  <a:lnTo>
                    <a:pt x="234" y="0"/>
                  </a:lnTo>
                  <a:lnTo>
                    <a:pt x="240" y="18"/>
                  </a:lnTo>
                  <a:lnTo>
                    <a:pt x="246" y="138"/>
                  </a:lnTo>
                  <a:lnTo>
                    <a:pt x="252" y="300"/>
                  </a:lnTo>
                  <a:lnTo>
                    <a:pt x="264" y="144"/>
                  </a:lnTo>
                  <a:lnTo>
                    <a:pt x="270" y="48"/>
                  </a:lnTo>
                  <a:lnTo>
                    <a:pt x="276" y="30"/>
                  </a:lnTo>
                  <a:lnTo>
                    <a:pt x="282" y="84"/>
                  </a:lnTo>
                  <a:lnTo>
                    <a:pt x="294" y="144"/>
                  </a:lnTo>
                  <a:lnTo>
                    <a:pt x="300" y="90"/>
                  </a:lnTo>
                  <a:lnTo>
                    <a:pt x="306" y="30"/>
                  </a:lnTo>
                  <a:lnTo>
                    <a:pt x="312" y="24"/>
                  </a:lnTo>
                  <a:lnTo>
                    <a:pt x="324" y="114"/>
                  </a:lnTo>
                  <a:lnTo>
                    <a:pt x="330" y="450"/>
                  </a:lnTo>
                  <a:lnTo>
                    <a:pt x="336" y="276"/>
                  </a:lnTo>
                  <a:lnTo>
                    <a:pt x="342" y="162"/>
                  </a:lnTo>
                  <a:lnTo>
                    <a:pt x="354" y="54"/>
                  </a:lnTo>
                  <a:lnTo>
                    <a:pt x="360" y="66"/>
                  </a:lnTo>
                  <a:lnTo>
                    <a:pt x="366" y="378"/>
                  </a:lnTo>
                  <a:lnTo>
                    <a:pt x="372" y="516"/>
                  </a:lnTo>
                  <a:lnTo>
                    <a:pt x="378" y="366"/>
                  </a:lnTo>
                  <a:lnTo>
                    <a:pt x="390" y="258"/>
                  </a:lnTo>
                  <a:lnTo>
                    <a:pt x="396" y="252"/>
                  </a:lnTo>
                  <a:lnTo>
                    <a:pt x="402" y="474"/>
                  </a:lnTo>
                  <a:lnTo>
                    <a:pt x="408" y="468"/>
                  </a:lnTo>
                  <a:lnTo>
                    <a:pt x="420" y="408"/>
                  </a:lnTo>
                  <a:lnTo>
                    <a:pt x="426" y="258"/>
                  </a:lnTo>
                  <a:lnTo>
                    <a:pt x="432" y="270"/>
                  </a:lnTo>
                  <a:lnTo>
                    <a:pt x="438" y="444"/>
                  </a:lnTo>
                  <a:lnTo>
                    <a:pt x="450" y="534"/>
                  </a:lnTo>
                  <a:lnTo>
                    <a:pt x="456" y="444"/>
                  </a:lnTo>
                  <a:lnTo>
                    <a:pt x="462" y="294"/>
                  </a:lnTo>
                  <a:lnTo>
                    <a:pt x="468" y="144"/>
                  </a:lnTo>
                  <a:lnTo>
                    <a:pt x="480" y="510"/>
                  </a:lnTo>
                  <a:lnTo>
                    <a:pt x="486" y="582"/>
                  </a:lnTo>
                  <a:lnTo>
                    <a:pt x="492" y="480"/>
                  </a:lnTo>
                  <a:lnTo>
                    <a:pt x="498" y="450"/>
                  </a:lnTo>
                  <a:lnTo>
                    <a:pt x="510" y="354"/>
                  </a:lnTo>
                  <a:lnTo>
                    <a:pt x="516" y="432"/>
                  </a:lnTo>
                  <a:lnTo>
                    <a:pt x="522" y="486"/>
                  </a:lnTo>
                  <a:lnTo>
                    <a:pt x="528" y="468"/>
                  </a:lnTo>
                  <a:lnTo>
                    <a:pt x="540" y="474"/>
                  </a:lnTo>
                  <a:lnTo>
                    <a:pt x="546" y="348"/>
                  </a:lnTo>
                  <a:lnTo>
                    <a:pt x="552" y="372"/>
                  </a:lnTo>
                  <a:lnTo>
                    <a:pt x="558" y="474"/>
                  </a:lnTo>
                  <a:lnTo>
                    <a:pt x="564" y="534"/>
                  </a:lnTo>
                  <a:lnTo>
                    <a:pt x="576" y="534"/>
                  </a:lnTo>
                  <a:lnTo>
                    <a:pt x="582" y="426"/>
                  </a:lnTo>
                  <a:lnTo>
                    <a:pt x="588" y="432"/>
                  </a:lnTo>
                  <a:lnTo>
                    <a:pt x="594" y="534"/>
                  </a:lnTo>
                  <a:lnTo>
                    <a:pt x="606" y="534"/>
                  </a:lnTo>
                  <a:lnTo>
                    <a:pt x="612" y="474"/>
                  </a:lnTo>
                  <a:lnTo>
                    <a:pt x="618" y="408"/>
                  </a:lnTo>
                  <a:lnTo>
                    <a:pt x="624" y="420"/>
                  </a:lnTo>
                  <a:lnTo>
                    <a:pt x="636" y="546"/>
                  </a:lnTo>
                  <a:lnTo>
                    <a:pt x="642" y="570"/>
                  </a:lnTo>
                  <a:lnTo>
                    <a:pt x="648" y="498"/>
                  </a:lnTo>
                  <a:lnTo>
                    <a:pt x="654" y="432"/>
                  </a:lnTo>
                  <a:lnTo>
                    <a:pt x="666" y="522"/>
                  </a:lnTo>
                  <a:lnTo>
                    <a:pt x="672" y="588"/>
                  </a:lnTo>
                  <a:lnTo>
                    <a:pt x="678" y="534"/>
                  </a:lnTo>
                  <a:lnTo>
                    <a:pt x="684" y="342"/>
                  </a:lnTo>
                  <a:lnTo>
                    <a:pt x="696" y="414"/>
                  </a:lnTo>
                  <a:lnTo>
                    <a:pt x="702" y="546"/>
                  </a:lnTo>
                  <a:lnTo>
                    <a:pt x="708" y="588"/>
                  </a:lnTo>
                  <a:lnTo>
                    <a:pt x="714" y="540"/>
                  </a:lnTo>
                  <a:lnTo>
                    <a:pt x="726" y="480"/>
                  </a:lnTo>
                  <a:lnTo>
                    <a:pt x="732" y="468"/>
                  </a:lnTo>
                  <a:lnTo>
                    <a:pt x="738" y="540"/>
                  </a:lnTo>
                  <a:lnTo>
                    <a:pt x="744" y="552"/>
                  </a:lnTo>
                  <a:lnTo>
                    <a:pt x="750" y="498"/>
                  </a:lnTo>
                  <a:lnTo>
                    <a:pt x="762" y="438"/>
                  </a:lnTo>
                  <a:lnTo>
                    <a:pt x="768" y="534"/>
                  </a:lnTo>
                  <a:lnTo>
                    <a:pt x="774" y="558"/>
                  </a:lnTo>
                  <a:lnTo>
                    <a:pt x="780" y="432"/>
                  </a:lnTo>
                  <a:lnTo>
                    <a:pt x="792" y="228"/>
                  </a:lnTo>
                  <a:lnTo>
                    <a:pt x="798" y="114"/>
                  </a:lnTo>
                  <a:lnTo>
                    <a:pt x="804" y="204"/>
                  </a:lnTo>
                  <a:lnTo>
                    <a:pt x="810" y="528"/>
                  </a:lnTo>
                  <a:lnTo>
                    <a:pt x="822" y="318"/>
                  </a:lnTo>
                  <a:lnTo>
                    <a:pt x="828" y="156"/>
                  </a:lnTo>
                  <a:lnTo>
                    <a:pt x="834" y="210"/>
                  </a:lnTo>
                  <a:lnTo>
                    <a:pt x="840" y="138"/>
                  </a:lnTo>
                  <a:lnTo>
                    <a:pt x="852" y="54"/>
                  </a:lnTo>
                  <a:lnTo>
                    <a:pt x="858" y="54"/>
                  </a:lnTo>
                  <a:lnTo>
                    <a:pt x="864" y="66"/>
                  </a:lnTo>
                  <a:lnTo>
                    <a:pt x="870" y="234"/>
                  </a:lnTo>
                  <a:lnTo>
                    <a:pt x="882" y="594"/>
                  </a:lnTo>
                  <a:lnTo>
                    <a:pt x="888" y="438"/>
                  </a:lnTo>
                  <a:lnTo>
                    <a:pt x="894" y="252"/>
                  </a:lnTo>
                  <a:lnTo>
                    <a:pt x="900" y="120"/>
                  </a:lnTo>
                  <a:lnTo>
                    <a:pt x="912" y="192"/>
                  </a:lnTo>
                  <a:lnTo>
                    <a:pt x="918" y="366"/>
                  </a:lnTo>
                  <a:lnTo>
                    <a:pt x="924" y="216"/>
                  </a:lnTo>
                  <a:lnTo>
                    <a:pt x="930" y="102"/>
                  </a:lnTo>
                  <a:lnTo>
                    <a:pt x="936" y="96"/>
                  </a:lnTo>
                  <a:lnTo>
                    <a:pt x="948" y="23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1" name="Freeform 71"/>
            <p:cNvSpPr>
              <a:spLocks/>
            </p:cNvSpPr>
            <p:nvPr/>
          </p:nvSpPr>
          <p:spPr bwMode="auto">
            <a:xfrm>
              <a:off x="4822522" y="4864639"/>
              <a:ext cx="1522746" cy="851530"/>
            </a:xfrm>
            <a:custGeom>
              <a:avLst/>
              <a:gdLst/>
              <a:ahLst/>
              <a:cxnLst>
                <a:cxn ang="0">
                  <a:pos x="6" y="252"/>
                </a:cxn>
                <a:cxn ang="0">
                  <a:pos x="18" y="90"/>
                </a:cxn>
                <a:cxn ang="0">
                  <a:pos x="36" y="144"/>
                </a:cxn>
                <a:cxn ang="0">
                  <a:pos x="48" y="120"/>
                </a:cxn>
                <a:cxn ang="0">
                  <a:pos x="66" y="96"/>
                </a:cxn>
                <a:cxn ang="0">
                  <a:pos x="78" y="78"/>
                </a:cxn>
                <a:cxn ang="0">
                  <a:pos x="96" y="60"/>
                </a:cxn>
                <a:cxn ang="0">
                  <a:pos x="108" y="90"/>
                </a:cxn>
                <a:cxn ang="0">
                  <a:pos x="126" y="60"/>
                </a:cxn>
                <a:cxn ang="0">
                  <a:pos x="138" y="150"/>
                </a:cxn>
                <a:cxn ang="0">
                  <a:pos x="156" y="84"/>
                </a:cxn>
                <a:cxn ang="0">
                  <a:pos x="168" y="198"/>
                </a:cxn>
                <a:cxn ang="0">
                  <a:pos x="186" y="48"/>
                </a:cxn>
                <a:cxn ang="0">
                  <a:pos x="198" y="24"/>
                </a:cxn>
                <a:cxn ang="0">
                  <a:pos x="216" y="420"/>
                </a:cxn>
                <a:cxn ang="0">
                  <a:pos x="228" y="138"/>
                </a:cxn>
                <a:cxn ang="0">
                  <a:pos x="246" y="108"/>
                </a:cxn>
                <a:cxn ang="0">
                  <a:pos x="258" y="78"/>
                </a:cxn>
                <a:cxn ang="0">
                  <a:pos x="276" y="60"/>
                </a:cxn>
                <a:cxn ang="0">
                  <a:pos x="288" y="114"/>
                </a:cxn>
                <a:cxn ang="0">
                  <a:pos x="306" y="6"/>
                </a:cxn>
                <a:cxn ang="0">
                  <a:pos x="318" y="102"/>
                </a:cxn>
                <a:cxn ang="0">
                  <a:pos x="336" y="252"/>
                </a:cxn>
                <a:cxn ang="0">
                  <a:pos x="348" y="102"/>
                </a:cxn>
                <a:cxn ang="0">
                  <a:pos x="360" y="150"/>
                </a:cxn>
                <a:cxn ang="0">
                  <a:pos x="378" y="132"/>
                </a:cxn>
                <a:cxn ang="0">
                  <a:pos x="390" y="348"/>
                </a:cxn>
                <a:cxn ang="0">
                  <a:pos x="408" y="114"/>
                </a:cxn>
                <a:cxn ang="0">
                  <a:pos x="420" y="192"/>
                </a:cxn>
                <a:cxn ang="0">
                  <a:pos x="438" y="78"/>
                </a:cxn>
                <a:cxn ang="0">
                  <a:pos x="450" y="558"/>
                </a:cxn>
                <a:cxn ang="0">
                  <a:pos x="468" y="414"/>
                </a:cxn>
                <a:cxn ang="0">
                  <a:pos x="480" y="282"/>
                </a:cxn>
                <a:cxn ang="0">
                  <a:pos x="498" y="504"/>
                </a:cxn>
                <a:cxn ang="0">
                  <a:pos x="510" y="432"/>
                </a:cxn>
                <a:cxn ang="0">
                  <a:pos x="528" y="480"/>
                </a:cxn>
                <a:cxn ang="0">
                  <a:pos x="540" y="348"/>
                </a:cxn>
                <a:cxn ang="0">
                  <a:pos x="558" y="516"/>
                </a:cxn>
                <a:cxn ang="0">
                  <a:pos x="570" y="438"/>
                </a:cxn>
                <a:cxn ang="0">
                  <a:pos x="588" y="312"/>
                </a:cxn>
                <a:cxn ang="0">
                  <a:pos x="600" y="498"/>
                </a:cxn>
                <a:cxn ang="0">
                  <a:pos x="618" y="348"/>
                </a:cxn>
                <a:cxn ang="0">
                  <a:pos x="630" y="516"/>
                </a:cxn>
                <a:cxn ang="0">
                  <a:pos x="648" y="348"/>
                </a:cxn>
                <a:cxn ang="0">
                  <a:pos x="660" y="558"/>
                </a:cxn>
                <a:cxn ang="0">
                  <a:pos x="678" y="510"/>
                </a:cxn>
                <a:cxn ang="0">
                  <a:pos x="690" y="474"/>
                </a:cxn>
                <a:cxn ang="0">
                  <a:pos x="708" y="570"/>
                </a:cxn>
              </a:cxnLst>
              <a:rect l="0" t="0" r="r" b="b"/>
              <a:pathLst>
                <a:path w="708" h="582">
                  <a:moveTo>
                    <a:pt x="0" y="270"/>
                  </a:moveTo>
                  <a:lnTo>
                    <a:pt x="6" y="252"/>
                  </a:lnTo>
                  <a:lnTo>
                    <a:pt x="12" y="138"/>
                  </a:lnTo>
                  <a:lnTo>
                    <a:pt x="18" y="90"/>
                  </a:lnTo>
                  <a:lnTo>
                    <a:pt x="30" y="84"/>
                  </a:lnTo>
                  <a:lnTo>
                    <a:pt x="36" y="144"/>
                  </a:lnTo>
                  <a:lnTo>
                    <a:pt x="42" y="174"/>
                  </a:lnTo>
                  <a:lnTo>
                    <a:pt x="48" y="120"/>
                  </a:lnTo>
                  <a:lnTo>
                    <a:pt x="60" y="84"/>
                  </a:lnTo>
                  <a:lnTo>
                    <a:pt x="66" y="96"/>
                  </a:lnTo>
                  <a:lnTo>
                    <a:pt x="72" y="138"/>
                  </a:lnTo>
                  <a:lnTo>
                    <a:pt x="78" y="78"/>
                  </a:lnTo>
                  <a:lnTo>
                    <a:pt x="90" y="42"/>
                  </a:lnTo>
                  <a:lnTo>
                    <a:pt x="96" y="60"/>
                  </a:lnTo>
                  <a:lnTo>
                    <a:pt x="102" y="102"/>
                  </a:lnTo>
                  <a:lnTo>
                    <a:pt x="108" y="90"/>
                  </a:lnTo>
                  <a:lnTo>
                    <a:pt x="120" y="54"/>
                  </a:lnTo>
                  <a:lnTo>
                    <a:pt x="126" y="60"/>
                  </a:lnTo>
                  <a:lnTo>
                    <a:pt x="132" y="138"/>
                  </a:lnTo>
                  <a:lnTo>
                    <a:pt x="138" y="150"/>
                  </a:lnTo>
                  <a:lnTo>
                    <a:pt x="150" y="78"/>
                  </a:lnTo>
                  <a:lnTo>
                    <a:pt x="156" y="84"/>
                  </a:lnTo>
                  <a:lnTo>
                    <a:pt x="162" y="162"/>
                  </a:lnTo>
                  <a:lnTo>
                    <a:pt x="168" y="198"/>
                  </a:lnTo>
                  <a:lnTo>
                    <a:pt x="174" y="102"/>
                  </a:lnTo>
                  <a:lnTo>
                    <a:pt x="186" y="48"/>
                  </a:lnTo>
                  <a:lnTo>
                    <a:pt x="192" y="0"/>
                  </a:lnTo>
                  <a:lnTo>
                    <a:pt x="198" y="24"/>
                  </a:lnTo>
                  <a:lnTo>
                    <a:pt x="204" y="252"/>
                  </a:lnTo>
                  <a:lnTo>
                    <a:pt x="216" y="420"/>
                  </a:lnTo>
                  <a:lnTo>
                    <a:pt x="222" y="276"/>
                  </a:lnTo>
                  <a:lnTo>
                    <a:pt x="228" y="138"/>
                  </a:lnTo>
                  <a:lnTo>
                    <a:pt x="234" y="84"/>
                  </a:lnTo>
                  <a:lnTo>
                    <a:pt x="246" y="108"/>
                  </a:lnTo>
                  <a:lnTo>
                    <a:pt x="252" y="120"/>
                  </a:lnTo>
                  <a:lnTo>
                    <a:pt x="258" y="78"/>
                  </a:lnTo>
                  <a:lnTo>
                    <a:pt x="264" y="42"/>
                  </a:lnTo>
                  <a:lnTo>
                    <a:pt x="276" y="60"/>
                  </a:lnTo>
                  <a:lnTo>
                    <a:pt x="282" y="132"/>
                  </a:lnTo>
                  <a:lnTo>
                    <a:pt x="288" y="114"/>
                  </a:lnTo>
                  <a:lnTo>
                    <a:pt x="294" y="42"/>
                  </a:lnTo>
                  <a:lnTo>
                    <a:pt x="306" y="6"/>
                  </a:lnTo>
                  <a:lnTo>
                    <a:pt x="312" y="18"/>
                  </a:lnTo>
                  <a:lnTo>
                    <a:pt x="318" y="102"/>
                  </a:lnTo>
                  <a:lnTo>
                    <a:pt x="324" y="492"/>
                  </a:lnTo>
                  <a:lnTo>
                    <a:pt x="336" y="252"/>
                  </a:lnTo>
                  <a:lnTo>
                    <a:pt x="342" y="132"/>
                  </a:lnTo>
                  <a:lnTo>
                    <a:pt x="348" y="102"/>
                  </a:lnTo>
                  <a:lnTo>
                    <a:pt x="354" y="120"/>
                  </a:lnTo>
                  <a:lnTo>
                    <a:pt x="360" y="150"/>
                  </a:lnTo>
                  <a:lnTo>
                    <a:pt x="372" y="96"/>
                  </a:lnTo>
                  <a:lnTo>
                    <a:pt x="378" y="132"/>
                  </a:lnTo>
                  <a:lnTo>
                    <a:pt x="384" y="360"/>
                  </a:lnTo>
                  <a:lnTo>
                    <a:pt x="390" y="348"/>
                  </a:lnTo>
                  <a:lnTo>
                    <a:pt x="402" y="132"/>
                  </a:lnTo>
                  <a:lnTo>
                    <a:pt x="408" y="114"/>
                  </a:lnTo>
                  <a:lnTo>
                    <a:pt x="414" y="222"/>
                  </a:lnTo>
                  <a:lnTo>
                    <a:pt x="420" y="192"/>
                  </a:lnTo>
                  <a:lnTo>
                    <a:pt x="432" y="138"/>
                  </a:lnTo>
                  <a:lnTo>
                    <a:pt x="438" y="78"/>
                  </a:lnTo>
                  <a:lnTo>
                    <a:pt x="444" y="90"/>
                  </a:lnTo>
                  <a:lnTo>
                    <a:pt x="450" y="558"/>
                  </a:lnTo>
                  <a:lnTo>
                    <a:pt x="462" y="546"/>
                  </a:lnTo>
                  <a:lnTo>
                    <a:pt x="468" y="414"/>
                  </a:lnTo>
                  <a:lnTo>
                    <a:pt x="474" y="270"/>
                  </a:lnTo>
                  <a:lnTo>
                    <a:pt x="480" y="282"/>
                  </a:lnTo>
                  <a:lnTo>
                    <a:pt x="492" y="516"/>
                  </a:lnTo>
                  <a:lnTo>
                    <a:pt x="498" y="504"/>
                  </a:lnTo>
                  <a:lnTo>
                    <a:pt x="504" y="372"/>
                  </a:lnTo>
                  <a:lnTo>
                    <a:pt x="510" y="432"/>
                  </a:lnTo>
                  <a:lnTo>
                    <a:pt x="522" y="492"/>
                  </a:lnTo>
                  <a:lnTo>
                    <a:pt x="528" y="480"/>
                  </a:lnTo>
                  <a:lnTo>
                    <a:pt x="534" y="390"/>
                  </a:lnTo>
                  <a:lnTo>
                    <a:pt x="540" y="348"/>
                  </a:lnTo>
                  <a:lnTo>
                    <a:pt x="546" y="492"/>
                  </a:lnTo>
                  <a:lnTo>
                    <a:pt x="558" y="516"/>
                  </a:lnTo>
                  <a:lnTo>
                    <a:pt x="564" y="498"/>
                  </a:lnTo>
                  <a:lnTo>
                    <a:pt x="570" y="438"/>
                  </a:lnTo>
                  <a:lnTo>
                    <a:pt x="576" y="300"/>
                  </a:lnTo>
                  <a:lnTo>
                    <a:pt x="588" y="312"/>
                  </a:lnTo>
                  <a:lnTo>
                    <a:pt x="594" y="576"/>
                  </a:lnTo>
                  <a:lnTo>
                    <a:pt x="600" y="498"/>
                  </a:lnTo>
                  <a:lnTo>
                    <a:pt x="606" y="426"/>
                  </a:lnTo>
                  <a:lnTo>
                    <a:pt x="618" y="348"/>
                  </a:lnTo>
                  <a:lnTo>
                    <a:pt x="624" y="450"/>
                  </a:lnTo>
                  <a:lnTo>
                    <a:pt x="630" y="516"/>
                  </a:lnTo>
                  <a:lnTo>
                    <a:pt x="636" y="402"/>
                  </a:lnTo>
                  <a:lnTo>
                    <a:pt x="648" y="348"/>
                  </a:lnTo>
                  <a:lnTo>
                    <a:pt x="654" y="282"/>
                  </a:lnTo>
                  <a:lnTo>
                    <a:pt x="660" y="558"/>
                  </a:lnTo>
                  <a:lnTo>
                    <a:pt x="666" y="582"/>
                  </a:lnTo>
                  <a:lnTo>
                    <a:pt x="678" y="510"/>
                  </a:lnTo>
                  <a:lnTo>
                    <a:pt x="684" y="468"/>
                  </a:lnTo>
                  <a:lnTo>
                    <a:pt x="690" y="474"/>
                  </a:lnTo>
                  <a:lnTo>
                    <a:pt x="696" y="552"/>
                  </a:lnTo>
                  <a:lnTo>
                    <a:pt x="708" y="57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2" name="Freeform 72"/>
            <p:cNvSpPr>
              <a:spLocks/>
            </p:cNvSpPr>
            <p:nvPr/>
          </p:nvSpPr>
          <p:spPr bwMode="auto">
            <a:xfrm>
              <a:off x="757564" y="5092884"/>
              <a:ext cx="2026027" cy="482827"/>
            </a:xfrm>
            <a:custGeom>
              <a:avLst/>
              <a:gdLst/>
              <a:ahLst/>
              <a:cxnLst>
                <a:cxn ang="0">
                  <a:pos x="12" y="318"/>
                </a:cxn>
                <a:cxn ang="0">
                  <a:pos x="36" y="324"/>
                </a:cxn>
                <a:cxn ang="0">
                  <a:pos x="60" y="330"/>
                </a:cxn>
                <a:cxn ang="0">
                  <a:pos x="78" y="330"/>
                </a:cxn>
                <a:cxn ang="0">
                  <a:pos x="102" y="330"/>
                </a:cxn>
                <a:cxn ang="0">
                  <a:pos x="126" y="330"/>
                </a:cxn>
                <a:cxn ang="0">
                  <a:pos x="150" y="330"/>
                </a:cxn>
                <a:cxn ang="0">
                  <a:pos x="168" y="330"/>
                </a:cxn>
                <a:cxn ang="0">
                  <a:pos x="192" y="330"/>
                </a:cxn>
                <a:cxn ang="0">
                  <a:pos x="216" y="330"/>
                </a:cxn>
                <a:cxn ang="0">
                  <a:pos x="234" y="330"/>
                </a:cxn>
                <a:cxn ang="0">
                  <a:pos x="258" y="312"/>
                </a:cxn>
                <a:cxn ang="0">
                  <a:pos x="282" y="180"/>
                </a:cxn>
                <a:cxn ang="0">
                  <a:pos x="306" y="96"/>
                </a:cxn>
                <a:cxn ang="0">
                  <a:pos x="324" y="48"/>
                </a:cxn>
                <a:cxn ang="0">
                  <a:pos x="348" y="24"/>
                </a:cxn>
                <a:cxn ang="0">
                  <a:pos x="372" y="12"/>
                </a:cxn>
                <a:cxn ang="0">
                  <a:pos x="390" y="6"/>
                </a:cxn>
                <a:cxn ang="0">
                  <a:pos x="414" y="0"/>
                </a:cxn>
                <a:cxn ang="0">
                  <a:pos x="438" y="0"/>
                </a:cxn>
                <a:cxn ang="0">
                  <a:pos x="462" y="0"/>
                </a:cxn>
                <a:cxn ang="0">
                  <a:pos x="480" y="0"/>
                </a:cxn>
                <a:cxn ang="0">
                  <a:pos x="504" y="0"/>
                </a:cxn>
                <a:cxn ang="0">
                  <a:pos x="528" y="0"/>
                </a:cxn>
                <a:cxn ang="0">
                  <a:pos x="552" y="6"/>
                </a:cxn>
                <a:cxn ang="0">
                  <a:pos x="570" y="66"/>
                </a:cxn>
                <a:cxn ang="0">
                  <a:pos x="594" y="192"/>
                </a:cxn>
                <a:cxn ang="0">
                  <a:pos x="618" y="258"/>
                </a:cxn>
                <a:cxn ang="0">
                  <a:pos x="636" y="294"/>
                </a:cxn>
                <a:cxn ang="0">
                  <a:pos x="660" y="312"/>
                </a:cxn>
                <a:cxn ang="0">
                  <a:pos x="684" y="324"/>
                </a:cxn>
                <a:cxn ang="0">
                  <a:pos x="708" y="330"/>
                </a:cxn>
                <a:cxn ang="0">
                  <a:pos x="726" y="330"/>
                </a:cxn>
                <a:cxn ang="0">
                  <a:pos x="750" y="330"/>
                </a:cxn>
                <a:cxn ang="0">
                  <a:pos x="774" y="330"/>
                </a:cxn>
                <a:cxn ang="0">
                  <a:pos x="792" y="330"/>
                </a:cxn>
                <a:cxn ang="0">
                  <a:pos x="816" y="330"/>
                </a:cxn>
                <a:cxn ang="0">
                  <a:pos x="840" y="330"/>
                </a:cxn>
                <a:cxn ang="0">
                  <a:pos x="864" y="264"/>
                </a:cxn>
                <a:cxn ang="0">
                  <a:pos x="882" y="144"/>
                </a:cxn>
                <a:cxn ang="0">
                  <a:pos x="906" y="78"/>
                </a:cxn>
                <a:cxn ang="0">
                  <a:pos x="930" y="42"/>
                </a:cxn>
              </a:cxnLst>
              <a:rect l="0" t="0" r="r" b="b"/>
              <a:pathLst>
                <a:path w="942" h="330">
                  <a:moveTo>
                    <a:pt x="0" y="306"/>
                  </a:moveTo>
                  <a:lnTo>
                    <a:pt x="6" y="312"/>
                  </a:lnTo>
                  <a:lnTo>
                    <a:pt x="12" y="318"/>
                  </a:lnTo>
                  <a:lnTo>
                    <a:pt x="18" y="318"/>
                  </a:lnTo>
                  <a:lnTo>
                    <a:pt x="30" y="324"/>
                  </a:lnTo>
                  <a:lnTo>
                    <a:pt x="36" y="324"/>
                  </a:lnTo>
                  <a:lnTo>
                    <a:pt x="42" y="324"/>
                  </a:lnTo>
                  <a:lnTo>
                    <a:pt x="48" y="330"/>
                  </a:lnTo>
                  <a:lnTo>
                    <a:pt x="60" y="330"/>
                  </a:lnTo>
                  <a:lnTo>
                    <a:pt x="66" y="330"/>
                  </a:lnTo>
                  <a:lnTo>
                    <a:pt x="72" y="330"/>
                  </a:lnTo>
                  <a:lnTo>
                    <a:pt x="78" y="330"/>
                  </a:lnTo>
                  <a:lnTo>
                    <a:pt x="90" y="330"/>
                  </a:lnTo>
                  <a:lnTo>
                    <a:pt x="96" y="330"/>
                  </a:lnTo>
                  <a:lnTo>
                    <a:pt x="102" y="330"/>
                  </a:lnTo>
                  <a:lnTo>
                    <a:pt x="108" y="330"/>
                  </a:lnTo>
                  <a:lnTo>
                    <a:pt x="120" y="330"/>
                  </a:lnTo>
                  <a:lnTo>
                    <a:pt x="126" y="330"/>
                  </a:lnTo>
                  <a:lnTo>
                    <a:pt x="132" y="330"/>
                  </a:lnTo>
                  <a:lnTo>
                    <a:pt x="138" y="330"/>
                  </a:lnTo>
                  <a:lnTo>
                    <a:pt x="150" y="330"/>
                  </a:lnTo>
                  <a:lnTo>
                    <a:pt x="156" y="330"/>
                  </a:lnTo>
                  <a:lnTo>
                    <a:pt x="162" y="330"/>
                  </a:lnTo>
                  <a:lnTo>
                    <a:pt x="168" y="330"/>
                  </a:lnTo>
                  <a:lnTo>
                    <a:pt x="180" y="330"/>
                  </a:lnTo>
                  <a:lnTo>
                    <a:pt x="186" y="330"/>
                  </a:lnTo>
                  <a:lnTo>
                    <a:pt x="192" y="330"/>
                  </a:lnTo>
                  <a:lnTo>
                    <a:pt x="198" y="330"/>
                  </a:lnTo>
                  <a:lnTo>
                    <a:pt x="204" y="330"/>
                  </a:lnTo>
                  <a:lnTo>
                    <a:pt x="216" y="330"/>
                  </a:lnTo>
                  <a:lnTo>
                    <a:pt x="222" y="330"/>
                  </a:lnTo>
                  <a:lnTo>
                    <a:pt x="228" y="330"/>
                  </a:lnTo>
                  <a:lnTo>
                    <a:pt x="234" y="330"/>
                  </a:lnTo>
                  <a:lnTo>
                    <a:pt x="246" y="330"/>
                  </a:lnTo>
                  <a:lnTo>
                    <a:pt x="252" y="330"/>
                  </a:lnTo>
                  <a:lnTo>
                    <a:pt x="258" y="312"/>
                  </a:lnTo>
                  <a:lnTo>
                    <a:pt x="264" y="264"/>
                  </a:lnTo>
                  <a:lnTo>
                    <a:pt x="276" y="222"/>
                  </a:lnTo>
                  <a:lnTo>
                    <a:pt x="282" y="180"/>
                  </a:lnTo>
                  <a:lnTo>
                    <a:pt x="288" y="150"/>
                  </a:lnTo>
                  <a:lnTo>
                    <a:pt x="294" y="120"/>
                  </a:lnTo>
                  <a:lnTo>
                    <a:pt x="306" y="96"/>
                  </a:lnTo>
                  <a:lnTo>
                    <a:pt x="312" y="78"/>
                  </a:lnTo>
                  <a:lnTo>
                    <a:pt x="318" y="60"/>
                  </a:lnTo>
                  <a:lnTo>
                    <a:pt x="324" y="48"/>
                  </a:lnTo>
                  <a:lnTo>
                    <a:pt x="336" y="42"/>
                  </a:lnTo>
                  <a:lnTo>
                    <a:pt x="342" y="30"/>
                  </a:lnTo>
                  <a:lnTo>
                    <a:pt x="348" y="24"/>
                  </a:lnTo>
                  <a:lnTo>
                    <a:pt x="354" y="18"/>
                  </a:lnTo>
                  <a:lnTo>
                    <a:pt x="366" y="18"/>
                  </a:lnTo>
                  <a:lnTo>
                    <a:pt x="372" y="12"/>
                  </a:lnTo>
                  <a:lnTo>
                    <a:pt x="378" y="12"/>
                  </a:lnTo>
                  <a:lnTo>
                    <a:pt x="384" y="12"/>
                  </a:lnTo>
                  <a:lnTo>
                    <a:pt x="390" y="6"/>
                  </a:lnTo>
                  <a:lnTo>
                    <a:pt x="402" y="6"/>
                  </a:lnTo>
                  <a:lnTo>
                    <a:pt x="408" y="6"/>
                  </a:lnTo>
                  <a:lnTo>
                    <a:pt x="414" y="0"/>
                  </a:lnTo>
                  <a:lnTo>
                    <a:pt x="420" y="0"/>
                  </a:lnTo>
                  <a:lnTo>
                    <a:pt x="432" y="0"/>
                  </a:lnTo>
                  <a:lnTo>
                    <a:pt x="438" y="0"/>
                  </a:lnTo>
                  <a:lnTo>
                    <a:pt x="444" y="0"/>
                  </a:lnTo>
                  <a:lnTo>
                    <a:pt x="450" y="0"/>
                  </a:lnTo>
                  <a:lnTo>
                    <a:pt x="462" y="0"/>
                  </a:lnTo>
                  <a:lnTo>
                    <a:pt x="468" y="0"/>
                  </a:lnTo>
                  <a:lnTo>
                    <a:pt x="474" y="0"/>
                  </a:lnTo>
                  <a:lnTo>
                    <a:pt x="480" y="0"/>
                  </a:lnTo>
                  <a:lnTo>
                    <a:pt x="492" y="0"/>
                  </a:lnTo>
                  <a:lnTo>
                    <a:pt x="498" y="0"/>
                  </a:lnTo>
                  <a:lnTo>
                    <a:pt x="504" y="0"/>
                  </a:lnTo>
                  <a:lnTo>
                    <a:pt x="510" y="0"/>
                  </a:lnTo>
                  <a:lnTo>
                    <a:pt x="522" y="0"/>
                  </a:lnTo>
                  <a:lnTo>
                    <a:pt x="528" y="0"/>
                  </a:lnTo>
                  <a:lnTo>
                    <a:pt x="534" y="0"/>
                  </a:lnTo>
                  <a:lnTo>
                    <a:pt x="540" y="0"/>
                  </a:lnTo>
                  <a:lnTo>
                    <a:pt x="552" y="6"/>
                  </a:lnTo>
                  <a:lnTo>
                    <a:pt x="558" y="12"/>
                  </a:lnTo>
                  <a:lnTo>
                    <a:pt x="564" y="24"/>
                  </a:lnTo>
                  <a:lnTo>
                    <a:pt x="570" y="66"/>
                  </a:lnTo>
                  <a:lnTo>
                    <a:pt x="576" y="114"/>
                  </a:lnTo>
                  <a:lnTo>
                    <a:pt x="588" y="156"/>
                  </a:lnTo>
                  <a:lnTo>
                    <a:pt x="594" y="192"/>
                  </a:lnTo>
                  <a:lnTo>
                    <a:pt x="600" y="222"/>
                  </a:lnTo>
                  <a:lnTo>
                    <a:pt x="606" y="240"/>
                  </a:lnTo>
                  <a:lnTo>
                    <a:pt x="618" y="258"/>
                  </a:lnTo>
                  <a:lnTo>
                    <a:pt x="624" y="276"/>
                  </a:lnTo>
                  <a:lnTo>
                    <a:pt x="630" y="288"/>
                  </a:lnTo>
                  <a:lnTo>
                    <a:pt x="636" y="294"/>
                  </a:lnTo>
                  <a:lnTo>
                    <a:pt x="648" y="300"/>
                  </a:lnTo>
                  <a:lnTo>
                    <a:pt x="654" y="306"/>
                  </a:lnTo>
                  <a:lnTo>
                    <a:pt x="660" y="312"/>
                  </a:lnTo>
                  <a:lnTo>
                    <a:pt x="666" y="318"/>
                  </a:lnTo>
                  <a:lnTo>
                    <a:pt x="678" y="318"/>
                  </a:lnTo>
                  <a:lnTo>
                    <a:pt x="684" y="324"/>
                  </a:lnTo>
                  <a:lnTo>
                    <a:pt x="690" y="324"/>
                  </a:lnTo>
                  <a:lnTo>
                    <a:pt x="696" y="324"/>
                  </a:lnTo>
                  <a:lnTo>
                    <a:pt x="708" y="330"/>
                  </a:lnTo>
                  <a:lnTo>
                    <a:pt x="714" y="330"/>
                  </a:lnTo>
                  <a:lnTo>
                    <a:pt x="720" y="330"/>
                  </a:lnTo>
                  <a:lnTo>
                    <a:pt x="726" y="330"/>
                  </a:lnTo>
                  <a:lnTo>
                    <a:pt x="738" y="330"/>
                  </a:lnTo>
                  <a:lnTo>
                    <a:pt x="744" y="330"/>
                  </a:lnTo>
                  <a:lnTo>
                    <a:pt x="750" y="330"/>
                  </a:lnTo>
                  <a:lnTo>
                    <a:pt x="756" y="330"/>
                  </a:lnTo>
                  <a:lnTo>
                    <a:pt x="762" y="330"/>
                  </a:lnTo>
                  <a:lnTo>
                    <a:pt x="774" y="330"/>
                  </a:lnTo>
                  <a:lnTo>
                    <a:pt x="780" y="330"/>
                  </a:lnTo>
                  <a:lnTo>
                    <a:pt x="786" y="330"/>
                  </a:lnTo>
                  <a:lnTo>
                    <a:pt x="792" y="330"/>
                  </a:lnTo>
                  <a:lnTo>
                    <a:pt x="804" y="330"/>
                  </a:lnTo>
                  <a:lnTo>
                    <a:pt x="810" y="330"/>
                  </a:lnTo>
                  <a:lnTo>
                    <a:pt x="816" y="330"/>
                  </a:lnTo>
                  <a:lnTo>
                    <a:pt x="822" y="330"/>
                  </a:lnTo>
                  <a:lnTo>
                    <a:pt x="834" y="330"/>
                  </a:lnTo>
                  <a:lnTo>
                    <a:pt x="840" y="330"/>
                  </a:lnTo>
                  <a:lnTo>
                    <a:pt x="846" y="330"/>
                  </a:lnTo>
                  <a:lnTo>
                    <a:pt x="852" y="312"/>
                  </a:lnTo>
                  <a:lnTo>
                    <a:pt x="864" y="264"/>
                  </a:lnTo>
                  <a:lnTo>
                    <a:pt x="870" y="222"/>
                  </a:lnTo>
                  <a:lnTo>
                    <a:pt x="876" y="180"/>
                  </a:lnTo>
                  <a:lnTo>
                    <a:pt x="882" y="144"/>
                  </a:lnTo>
                  <a:lnTo>
                    <a:pt x="894" y="120"/>
                  </a:lnTo>
                  <a:lnTo>
                    <a:pt x="900" y="96"/>
                  </a:lnTo>
                  <a:lnTo>
                    <a:pt x="906" y="78"/>
                  </a:lnTo>
                  <a:lnTo>
                    <a:pt x="912" y="60"/>
                  </a:lnTo>
                  <a:lnTo>
                    <a:pt x="924" y="48"/>
                  </a:lnTo>
                  <a:lnTo>
                    <a:pt x="930" y="42"/>
                  </a:lnTo>
                  <a:lnTo>
                    <a:pt x="936" y="30"/>
                  </a:lnTo>
                  <a:lnTo>
                    <a:pt x="942" y="24"/>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3" name="Freeform 73"/>
            <p:cNvSpPr>
              <a:spLocks/>
            </p:cNvSpPr>
            <p:nvPr/>
          </p:nvSpPr>
          <p:spPr bwMode="auto">
            <a:xfrm>
              <a:off x="2783591" y="5101663"/>
              <a:ext cx="2038931" cy="474048"/>
            </a:xfrm>
            <a:custGeom>
              <a:avLst/>
              <a:gdLst/>
              <a:ahLst/>
              <a:cxnLst>
                <a:cxn ang="0">
                  <a:pos x="18" y="12"/>
                </a:cxn>
                <a:cxn ang="0">
                  <a:pos x="36" y="6"/>
                </a:cxn>
                <a:cxn ang="0">
                  <a:pos x="60" y="0"/>
                </a:cxn>
                <a:cxn ang="0">
                  <a:pos x="84" y="0"/>
                </a:cxn>
                <a:cxn ang="0">
                  <a:pos x="108" y="0"/>
                </a:cxn>
                <a:cxn ang="0">
                  <a:pos x="126" y="0"/>
                </a:cxn>
                <a:cxn ang="0">
                  <a:pos x="150" y="0"/>
                </a:cxn>
                <a:cxn ang="0">
                  <a:pos x="174" y="0"/>
                </a:cxn>
                <a:cxn ang="0">
                  <a:pos x="192" y="0"/>
                </a:cxn>
                <a:cxn ang="0">
                  <a:pos x="216" y="0"/>
                </a:cxn>
                <a:cxn ang="0">
                  <a:pos x="240" y="0"/>
                </a:cxn>
                <a:cxn ang="0">
                  <a:pos x="264" y="0"/>
                </a:cxn>
                <a:cxn ang="0">
                  <a:pos x="282" y="0"/>
                </a:cxn>
                <a:cxn ang="0">
                  <a:pos x="306" y="0"/>
                </a:cxn>
                <a:cxn ang="0">
                  <a:pos x="330" y="0"/>
                </a:cxn>
                <a:cxn ang="0">
                  <a:pos x="354" y="0"/>
                </a:cxn>
                <a:cxn ang="0">
                  <a:pos x="372" y="60"/>
                </a:cxn>
                <a:cxn ang="0">
                  <a:pos x="396" y="186"/>
                </a:cxn>
                <a:cxn ang="0">
                  <a:pos x="420" y="252"/>
                </a:cxn>
                <a:cxn ang="0">
                  <a:pos x="438" y="288"/>
                </a:cxn>
                <a:cxn ang="0">
                  <a:pos x="462" y="306"/>
                </a:cxn>
                <a:cxn ang="0">
                  <a:pos x="486" y="318"/>
                </a:cxn>
                <a:cxn ang="0">
                  <a:pos x="510" y="324"/>
                </a:cxn>
                <a:cxn ang="0">
                  <a:pos x="528" y="324"/>
                </a:cxn>
                <a:cxn ang="0">
                  <a:pos x="552" y="324"/>
                </a:cxn>
                <a:cxn ang="0">
                  <a:pos x="576" y="324"/>
                </a:cxn>
                <a:cxn ang="0">
                  <a:pos x="594" y="324"/>
                </a:cxn>
                <a:cxn ang="0">
                  <a:pos x="618" y="324"/>
                </a:cxn>
                <a:cxn ang="0">
                  <a:pos x="642" y="324"/>
                </a:cxn>
                <a:cxn ang="0">
                  <a:pos x="666" y="324"/>
                </a:cxn>
                <a:cxn ang="0">
                  <a:pos x="684" y="324"/>
                </a:cxn>
                <a:cxn ang="0">
                  <a:pos x="708" y="324"/>
                </a:cxn>
                <a:cxn ang="0">
                  <a:pos x="732" y="324"/>
                </a:cxn>
                <a:cxn ang="0">
                  <a:pos x="750" y="324"/>
                </a:cxn>
                <a:cxn ang="0">
                  <a:pos x="774" y="324"/>
                </a:cxn>
                <a:cxn ang="0">
                  <a:pos x="798" y="324"/>
                </a:cxn>
                <a:cxn ang="0">
                  <a:pos x="822" y="258"/>
                </a:cxn>
                <a:cxn ang="0">
                  <a:pos x="840" y="144"/>
                </a:cxn>
                <a:cxn ang="0">
                  <a:pos x="864" y="72"/>
                </a:cxn>
                <a:cxn ang="0">
                  <a:pos x="888" y="36"/>
                </a:cxn>
                <a:cxn ang="0">
                  <a:pos x="912" y="18"/>
                </a:cxn>
                <a:cxn ang="0">
                  <a:pos x="930" y="6"/>
                </a:cxn>
              </a:cxnLst>
              <a:rect l="0" t="0" r="r" b="b"/>
              <a:pathLst>
                <a:path w="948" h="324">
                  <a:moveTo>
                    <a:pt x="0" y="18"/>
                  </a:moveTo>
                  <a:lnTo>
                    <a:pt x="6" y="18"/>
                  </a:lnTo>
                  <a:lnTo>
                    <a:pt x="18" y="12"/>
                  </a:lnTo>
                  <a:lnTo>
                    <a:pt x="24" y="6"/>
                  </a:lnTo>
                  <a:lnTo>
                    <a:pt x="30" y="6"/>
                  </a:lnTo>
                  <a:lnTo>
                    <a:pt x="36" y="6"/>
                  </a:lnTo>
                  <a:lnTo>
                    <a:pt x="48" y="0"/>
                  </a:lnTo>
                  <a:lnTo>
                    <a:pt x="54" y="0"/>
                  </a:lnTo>
                  <a:lnTo>
                    <a:pt x="60" y="0"/>
                  </a:lnTo>
                  <a:lnTo>
                    <a:pt x="66" y="0"/>
                  </a:lnTo>
                  <a:lnTo>
                    <a:pt x="78" y="0"/>
                  </a:lnTo>
                  <a:lnTo>
                    <a:pt x="84" y="0"/>
                  </a:lnTo>
                  <a:lnTo>
                    <a:pt x="90" y="0"/>
                  </a:lnTo>
                  <a:lnTo>
                    <a:pt x="96" y="0"/>
                  </a:lnTo>
                  <a:lnTo>
                    <a:pt x="108" y="0"/>
                  </a:lnTo>
                  <a:lnTo>
                    <a:pt x="114" y="0"/>
                  </a:lnTo>
                  <a:lnTo>
                    <a:pt x="120" y="0"/>
                  </a:lnTo>
                  <a:lnTo>
                    <a:pt x="126" y="0"/>
                  </a:lnTo>
                  <a:lnTo>
                    <a:pt x="138" y="0"/>
                  </a:lnTo>
                  <a:lnTo>
                    <a:pt x="144" y="0"/>
                  </a:lnTo>
                  <a:lnTo>
                    <a:pt x="150" y="0"/>
                  </a:lnTo>
                  <a:lnTo>
                    <a:pt x="156" y="0"/>
                  </a:lnTo>
                  <a:lnTo>
                    <a:pt x="168" y="0"/>
                  </a:lnTo>
                  <a:lnTo>
                    <a:pt x="174" y="0"/>
                  </a:lnTo>
                  <a:lnTo>
                    <a:pt x="180" y="0"/>
                  </a:lnTo>
                  <a:lnTo>
                    <a:pt x="186" y="0"/>
                  </a:lnTo>
                  <a:lnTo>
                    <a:pt x="192" y="0"/>
                  </a:lnTo>
                  <a:lnTo>
                    <a:pt x="204" y="0"/>
                  </a:lnTo>
                  <a:lnTo>
                    <a:pt x="210" y="0"/>
                  </a:lnTo>
                  <a:lnTo>
                    <a:pt x="216" y="0"/>
                  </a:lnTo>
                  <a:lnTo>
                    <a:pt x="222" y="0"/>
                  </a:lnTo>
                  <a:lnTo>
                    <a:pt x="234" y="0"/>
                  </a:lnTo>
                  <a:lnTo>
                    <a:pt x="240" y="0"/>
                  </a:lnTo>
                  <a:lnTo>
                    <a:pt x="246" y="0"/>
                  </a:lnTo>
                  <a:lnTo>
                    <a:pt x="252" y="0"/>
                  </a:lnTo>
                  <a:lnTo>
                    <a:pt x="264" y="0"/>
                  </a:lnTo>
                  <a:lnTo>
                    <a:pt x="270" y="0"/>
                  </a:lnTo>
                  <a:lnTo>
                    <a:pt x="276" y="0"/>
                  </a:lnTo>
                  <a:lnTo>
                    <a:pt x="282" y="0"/>
                  </a:lnTo>
                  <a:lnTo>
                    <a:pt x="294" y="0"/>
                  </a:lnTo>
                  <a:lnTo>
                    <a:pt x="300" y="0"/>
                  </a:lnTo>
                  <a:lnTo>
                    <a:pt x="306" y="0"/>
                  </a:lnTo>
                  <a:lnTo>
                    <a:pt x="312" y="0"/>
                  </a:lnTo>
                  <a:lnTo>
                    <a:pt x="324" y="0"/>
                  </a:lnTo>
                  <a:lnTo>
                    <a:pt x="330" y="0"/>
                  </a:lnTo>
                  <a:lnTo>
                    <a:pt x="336" y="0"/>
                  </a:lnTo>
                  <a:lnTo>
                    <a:pt x="342" y="0"/>
                  </a:lnTo>
                  <a:lnTo>
                    <a:pt x="354" y="0"/>
                  </a:lnTo>
                  <a:lnTo>
                    <a:pt x="360" y="12"/>
                  </a:lnTo>
                  <a:lnTo>
                    <a:pt x="366" y="24"/>
                  </a:lnTo>
                  <a:lnTo>
                    <a:pt x="372" y="60"/>
                  </a:lnTo>
                  <a:lnTo>
                    <a:pt x="378" y="114"/>
                  </a:lnTo>
                  <a:lnTo>
                    <a:pt x="390" y="156"/>
                  </a:lnTo>
                  <a:lnTo>
                    <a:pt x="396" y="186"/>
                  </a:lnTo>
                  <a:lnTo>
                    <a:pt x="402" y="216"/>
                  </a:lnTo>
                  <a:lnTo>
                    <a:pt x="408" y="234"/>
                  </a:lnTo>
                  <a:lnTo>
                    <a:pt x="420" y="252"/>
                  </a:lnTo>
                  <a:lnTo>
                    <a:pt x="426" y="270"/>
                  </a:lnTo>
                  <a:lnTo>
                    <a:pt x="432" y="282"/>
                  </a:lnTo>
                  <a:lnTo>
                    <a:pt x="438" y="288"/>
                  </a:lnTo>
                  <a:lnTo>
                    <a:pt x="450" y="294"/>
                  </a:lnTo>
                  <a:lnTo>
                    <a:pt x="456" y="300"/>
                  </a:lnTo>
                  <a:lnTo>
                    <a:pt x="462" y="306"/>
                  </a:lnTo>
                  <a:lnTo>
                    <a:pt x="468" y="312"/>
                  </a:lnTo>
                  <a:lnTo>
                    <a:pt x="480" y="312"/>
                  </a:lnTo>
                  <a:lnTo>
                    <a:pt x="486" y="318"/>
                  </a:lnTo>
                  <a:lnTo>
                    <a:pt x="492" y="318"/>
                  </a:lnTo>
                  <a:lnTo>
                    <a:pt x="498" y="318"/>
                  </a:lnTo>
                  <a:lnTo>
                    <a:pt x="510" y="324"/>
                  </a:lnTo>
                  <a:lnTo>
                    <a:pt x="516" y="324"/>
                  </a:lnTo>
                  <a:lnTo>
                    <a:pt x="522" y="324"/>
                  </a:lnTo>
                  <a:lnTo>
                    <a:pt x="528" y="324"/>
                  </a:lnTo>
                  <a:lnTo>
                    <a:pt x="540" y="324"/>
                  </a:lnTo>
                  <a:lnTo>
                    <a:pt x="546" y="324"/>
                  </a:lnTo>
                  <a:lnTo>
                    <a:pt x="552" y="324"/>
                  </a:lnTo>
                  <a:lnTo>
                    <a:pt x="558" y="324"/>
                  </a:lnTo>
                  <a:lnTo>
                    <a:pt x="564" y="324"/>
                  </a:lnTo>
                  <a:lnTo>
                    <a:pt x="576" y="324"/>
                  </a:lnTo>
                  <a:lnTo>
                    <a:pt x="582" y="324"/>
                  </a:lnTo>
                  <a:lnTo>
                    <a:pt x="588" y="324"/>
                  </a:lnTo>
                  <a:lnTo>
                    <a:pt x="594" y="324"/>
                  </a:lnTo>
                  <a:lnTo>
                    <a:pt x="606" y="324"/>
                  </a:lnTo>
                  <a:lnTo>
                    <a:pt x="612" y="324"/>
                  </a:lnTo>
                  <a:lnTo>
                    <a:pt x="618" y="324"/>
                  </a:lnTo>
                  <a:lnTo>
                    <a:pt x="624" y="324"/>
                  </a:lnTo>
                  <a:lnTo>
                    <a:pt x="636" y="324"/>
                  </a:lnTo>
                  <a:lnTo>
                    <a:pt x="642" y="324"/>
                  </a:lnTo>
                  <a:lnTo>
                    <a:pt x="648" y="324"/>
                  </a:lnTo>
                  <a:lnTo>
                    <a:pt x="654" y="324"/>
                  </a:lnTo>
                  <a:lnTo>
                    <a:pt x="666" y="324"/>
                  </a:lnTo>
                  <a:lnTo>
                    <a:pt x="672" y="324"/>
                  </a:lnTo>
                  <a:lnTo>
                    <a:pt x="678" y="324"/>
                  </a:lnTo>
                  <a:lnTo>
                    <a:pt x="684" y="324"/>
                  </a:lnTo>
                  <a:lnTo>
                    <a:pt x="696" y="324"/>
                  </a:lnTo>
                  <a:lnTo>
                    <a:pt x="702" y="324"/>
                  </a:lnTo>
                  <a:lnTo>
                    <a:pt x="708" y="324"/>
                  </a:lnTo>
                  <a:lnTo>
                    <a:pt x="714" y="324"/>
                  </a:lnTo>
                  <a:lnTo>
                    <a:pt x="726" y="324"/>
                  </a:lnTo>
                  <a:lnTo>
                    <a:pt x="732" y="324"/>
                  </a:lnTo>
                  <a:lnTo>
                    <a:pt x="738" y="324"/>
                  </a:lnTo>
                  <a:lnTo>
                    <a:pt x="744" y="324"/>
                  </a:lnTo>
                  <a:lnTo>
                    <a:pt x="750" y="324"/>
                  </a:lnTo>
                  <a:lnTo>
                    <a:pt x="762" y="324"/>
                  </a:lnTo>
                  <a:lnTo>
                    <a:pt x="768" y="324"/>
                  </a:lnTo>
                  <a:lnTo>
                    <a:pt x="774" y="324"/>
                  </a:lnTo>
                  <a:lnTo>
                    <a:pt x="780" y="324"/>
                  </a:lnTo>
                  <a:lnTo>
                    <a:pt x="792" y="324"/>
                  </a:lnTo>
                  <a:lnTo>
                    <a:pt x="798" y="324"/>
                  </a:lnTo>
                  <a:lnTo>
                    <a:pt x="804" y="324"/>
                  </a:lnTo>
                  <a:lnTo>
                    <a:pt x="810" y="300"/>
                  </a:lnTo>
                  <a:lnTo>
                    <a:pt x="822" y="258"/>
                  </a:lnTo>
                  <a:lnTo>
                    <a:pt x="828" y="216"/>
                  </a:lnTo>
                  <a:lnTo>
                    <a:pt x="834" y="174"/>
                  </a:lnTo>
                  <a:lnTo>
                    <a:pt x="840" y="144"/>
                  </a:lnTo>
                  <a:lnTo>
                    <a:pt x="852" y="114"/>
                  </a:lnTo>
                  <a:lnTo>
                    <a:pt x="858" y="90"/>
                  </a:lnTo>
                  <a:lnTo>
                    <a:pt x="864" y="72"/>
                  </a:lnTo>
                  <a:lnTo>
                    <a:pt x="870" y="60"/>
                  </a:lnTo>
                  <a:lnTo>
                    <a:pt x="882" y="48"/>
                  </a:lnTo>
                  <a:lnTo>
                    <a:pt x="888" y="36"/>
                  </a:lnTo>
                  <a:lnTo>
                    <a:pt x="894" y="30"/>
                  </a:lnTo>
                  <a:lnTo>
                    <a:pt x="900" y="24"/>
                  </a:lnTo>
                  <a:lnTo>
                    <a:pt x="912" y="18"/>
                  </a:lnTo>
                  <a:lnTo>
                    <a:pt x="918" y="12"/>
                  </a:lnTo>
                  <a:lnTo>
                    <a:pt x="924" y="12"/>
                  </a:lnTo>
                  <a:lnTo>
                    <a:pt x="930" y="6"/>
                  </a:lnTo>
                  <a:lnTo>
                    <a:pt x="936" y="6"/>
                  </a:lnTo>
                  <a:lnTo>
                    <a:pt x="948" y="6"/>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4" name="Freeform 74"/>
            <p:cNvSpPr>
              <a:spLocks/>
            </p:cNvSpPr>
            <p:nvPr/>
          </p:nvSpPr>
          <p:spPr bwMode="auto">
            <a:xfrm>
              <a:off x="4822522" y="5101663"/>
              <a:ext cx="1522746" cy="474048"/>
            </a:xfrm>
            <a:custGeom>
              <a:avLst/>
              <a:gdLst/>
              <a:ahLst/>
              <a:cxnLst>
                <a:cxn ang="0">
                  <a:pos x="6" y="6"/>
                </a:cxn>
                <a:cxn ang="0">
                  <a:pos x="18" y="0"/>
                </a:cxn>
                <a:cxn ang="0">
                  <a:pos x="36" y="0"/>
                </a:cxn>
                <a:cxn ang="0">
                  <a:pos x="48" y="0"/>
                </a:cxn>
                <a:cxn ang="0">
                  <a:pos x="66" y="0"/>
                </a:cxn>
                <a:cxn ang="0">
                  <a:pos x="78" y="0"/>
                </a:cxn>
                <a:cxn ang="0">
                  <a:pos x="96" y="0"/>
                </a:cxn>
                <a:cxn ang="0">
                  <a:pos x="108" y="0"/>
                </a:cxn>
                <a:cxn ang="0">
                  <a:pos x="126" y="0"/>
                </a:cxn>
                <a:cxn ang="0">
                  <a:pos x="138" y="0"/>
                </a:cxn>
                <a:cxn ang="0">
                  <a:pos x="156" y="0"/>
                </a:cxn>
                <a:cxn ang="0">
                  <a:pos x="168" y="0"/>
                </a:cxn>
                <a:cxn ang="0">
                  <a:pos x="186" y="0"/>
                </a:cxn>
                <a:cxn ang="0">
                  <a:pos x="198" y="0"/>
                </a:cxn>
                <a:cxn ang="0">
                  <a:pos x="216" y="0"/>
                </a:cxn>
                <a:cxn ang="0">
                  <a:pos x="228" y="0"/>
                </a:cxn>
                <a:cxn ang="0">
                  <a:pos x="246" y="0"/>
                </a:cxn>
                <a:cxn ang="0">
                  <a:pos x="258" y="0"/>
                </a:cxn>
                <a:cxn ang="0">
                  <a:pos x="276" y="0"/>
                </a:cxn>
                <a:cxn ang="0">
                  <a:pos x="288" y="0"/>
                </a:cxn>
                <a:cxn ang="0">
                  <a:pos x="306" y="0"/>
                </a:cxn>
                <a:cxn ang="0">
                  <a:pos x="318" y="0"/>
                </a:cxn>
                <a:cxn ang="0">
                  <a:pos x="336" y="0"/>
                </a:cxn>
                <a:cxn ang="0">
                  <a:pos x="348" y="0"/>
                </a:cxn>
                <a:cxn ang="0">
                  <a:pos x="360" y="0"/>
                </a:cxn>
                <a:cxn ang="0">
                  <a:pos x="378" y="0"/>
                </a:cxn>
                <a:cxn ang="0">
                  <a:pos x="390" y="0"/>
                </a:cxn>
                <a:cxn ang="0">
                  <a:pos x="408" y="0"/>
                </a:cxn>
                <a:cxn ang="0">
                  <a:pos x="420" y="0"/>
                </a:cxn>
                <a:cxn ang="0">
                  <a:pos x="438" y="6"/>
                </a:cxn>
                <a:cxn ang="0">
                  <a:pos x="450" y="18"/>
                </a:cxn>
                <a:cxn ang="0">
                  <a:pos x="468" y="66"/>
                </a:cxn>
                <a:cxn ang="0">
                  <a:pos x="480" y="156"/>
                </a:cxn>
                <a:cxn ang="0">
                  <a:pos x="498" y="216"/>
                </a:cxn>
                <a:cxn ang="0">
                  <a:pos x="510" y="258"/>
                </a:cxn>
                <a:cxn ang="0">
                  <a:pos x="528" y="282"/>
                </a:cxn>
                <a:cxn ang="0">
                  <a:pos x="540" y="294"/>
                </a:cxn>
                <a:cxn ang="0">
                  <a:pos x="558" y="306"/>
                </a:cxn>
                <a:cxn ang="0">
                  <a:pos x="570" y="312"/>
                </a:cxn>
                <a:cxn ang="0">
                  <a:pos x="588" y="318"/>
                </a:cxn>
                <a:cxn ang="0">
                  <a:pos x="600" y="324"/>
                </a:cxn>
                <a:cxn ang="0">
                  <a:pos x="618" y="324"/>
                </a:cxn>
                <a:cxn ang="0">
                  <a:pos x="630" y="324"/>
                </a:cxn>
                <a:cxn ang="0">
                  <a:pos x="648" y="324"/>
                </a:cxn>
                <a:cxn ang="0">
                  <a:pos x="660" y="324"/>
                </a:cxn>
                <a:cxn ang="0">
                  <a:pos x="678" y="324"/>
                </a:cxn>
                <a:cxn ang="0">
                  <a:pos x="690" y="324"/>
                </a:cxn>
                <a:cxn ang="0">
                  <a:pos x="708" y="324"/>
                </a:cxn>
              </a:cxnLst>
              <a:rect l="0" t="0" r="r" b="b"/>
              <a:pathLst>
                <a:path w="708" h="324">
                  <a:moveTo>
                    <a:pt x="0" y="6"/>
                  </a:moveTo>
                  <a:lnTo>
                    <a:pt x="6" y="6"/>
                  </a:lnTo>
                  <a:lnTo>
                    <a:pt x="12" y="0"/>
                  </a:lnTo>
                  <a:lnTo>
                    <a:pt x="18" y="0"/>
                  </a:lnTo>
                  <a:lnTo>
                    <a:pt x="30" y="0"/>
                  </a:lnTo>
                  <a:lnTo>
                    <a:pt x="36" y="0"/>
                  </a:lnTo>
                  <a:lnTo>
                    <a:pt x="42" y="0"/>
                  </a:lnTo>
                  <a:lnTo>
                    <a:pt x="48" y="0"/>
                  </a:lnTo>
                  <a:lnTo>
                    <a:pt x="60" y="0"/>
                  </a:lnTo>
                  <a:lnTo>
                    <a:pt x="66" y="0"/>
                  </a:lnTo>
                  <a:lnTo>
                    <a:pt x="72" y="0"/>
                  </a:lnTo>
                  <a:lnTo>
                    <a:pt x="78" y="0"/>
                  </a:lnTo>
                  <a:lnTo>
                    <a:pt x="90" y="0"/>
                  </a:lnTo>
                  <a:lnTo>
                    <a:pt x="96" y="0"/>
                  </a:lnTo>
                  <a:lnTo>
                    <a:pt x="102" y="0"/>
                  </a:lnTo>
                  <a:lnTo>
                    <a:pt x="108" y="0"/>
                  </a:lnTo>
                  <a:lnTo>
                    <a:pt x="120" y="0"/>
                  </a:lnTo>
                  <a:lnTo>
                    <a:pt x="126" y="0"/>
                  </a:lnTo>
                  <a:lnTo>
                    <a:pt x="132" y="0"/>
                  </a:lnTo>
                  <a:lnTo>
                    <a:pt x="138" y="0"/>
                  </a:lnTo>
                  <a:lnTo>
                    <a:pt x="150" y="0"/>
                  </a:lnTo>
                  <a:lnTo>
                    <a:pt x="156" y="0"/>
                  </a:lnTo>
                  <a:lnTo>
                    <a:pt x="162" y="0"/>
                  </a:lnTo>
                  <a:lnTo>
                    <a:pt x="168" y="0"/>
                  </a:lnTo>
                  <a:lnTo>
                    <a:pt x="174" y="0"/>
                  </a:lnTo>
                  <a:lnTo>
                    <a:pt x="186" y="0"/>
                  </a:lnTo>
                  <a:lnTo>
                    <a:pt x="192" y="0"/>
                  </a:lnTo>
                  <a:lnTo>
                    <a:pt x="198" y="0"/>
                  </a:lnTo>
                  <a:lnTo>
                    <a:pt x="204" y="0"/>
                  </a:lnTo>
                  <a:lnTo>
                    <a:pt x="216" y="0"/>
                  </a:lnTo>
                  <a:lnTo>
                    <a:pt x="222" y="0"/>
                  </a:lnTo>
                  <a:lnTo>
                    <a:pt x="228" y="0"/>
                  </a:lnTo>
                  <a:lnTo>
                    <a:pt x="234" y="0"/>
                  </a:lnTo>
                  <a:lnTo>
                    <a:pt x="246" y="0"/>
                  </a:lnTo>
                  <a:lnTo>
                    <a:pt x="252" y="0"/>
                  </a:lnTo>
                  <a:lnTo>
                    <a:pt x="258" y="0"/>
                  </a:lnTo>
                  <a:lnTo>
                    <a:pt x="264" y="0"/>
                  </a:lnTo>
                  <a:lnTo>
                    <a:pt x="276" y="0"/>
                  </a:lnTo>
                  <a:lnTo>
                    <a:pt x="282" y="0"/>
                  </a:lnTo>
                  <a:lnTo>
                    <a:pt x="288" y="0"/>
                  </a:lnTo>
                  <a:lnTo>
                    <a:pt x="294" y="6"/>
                  </a:lnTo>
                  <a:lnTo>
                    <a:pt x="306" y="0"/>
                  </a:lnTo>
                  <a:lnTo>
                    <a:pt x="312" y="0"/>
                  </a:lnTo>
                  <a:lnTo>
                    <a:pt x="318" y="0"/>
                  </a:lnTo>
                  <a:lnTo>
                    <a:pt x="324" y="0"/>
                  </a:lnTo>
                  <a:lnTo>
                    <a:pt x="336" y="0"/>
                  </a:lnTo>
                  <a:lnTo>
                    <a:pt x="342" y="0"/>
                  </a:lnTo>
                  <a:lnTo>
                    <a:pt x="348" y="0"/>
                  </a:lnTo>
                  <a:lnTo>
                    <a:pt x="354" y="0"/>
                  </a:lnTo>
                  <a:lnTo>
                    <a:pt x="360" y="0"/>
                  </a:lnTo>
                  <a:lnTo>
                    <a:pt x="372" y="0"/>
                  </a:lnTo>
                  <a:lnTo>
                    <a:pt x="378" y="0"/>
                  </a:lnTo>
                  <a:lnTo>
                    <a:pt x="384" y="0"/>
                  </a:lnTo>
                  <a:lnTo>
                    <a:pt x="390" y="0"/>
                  </a:lnTo>
                  <a:lnTo>
                    <a:pt x="402" y="0"/>
                  </a:lnTo>
                  <a:lnTo>
                    <a:pt x="408" y="0"/>
                  </a:lnTo>
                  <a:lnTo>
                    <a:pt x="414" y="0"/>
                  </a:lnTo>
                  <a:lnTo>
                    <a:pt x="420" y="0"/>
                  </a:lnTo>
                  <a:lnTo>
                    <a:pt x="432" y="6"/>
                  </a:lnTo>
                  <a:lnTo>
                    <a:pt x="438" y="6"/>
                  </a:lnTo>
                  <a:lnTo>
                    <a:pt x="444" y="6"/>
                  </a:lnTo>
                  <a:lnTo>
                    <a:pt x="450" y="18"/>
                  </a:lnTo>
                  <a:lnTo>
                    <a:pt x="462" y="30"/>
                  </a:lnTo>
                  <a:lnTo>
                    <a:pt x="468" y="66"/>
                  </a:lnTo>
                  <a:lnTo>
                    <a:pt x="474" y="114"/>
                  </a:lnTo>
                  <a:lnTo>
                    <a:pt x="480" y="156"/>
                  </a:lnTo>
                  <a:lnTo>
                    <a:pt x="492" y="192"/>
                  </a:lnTo>
                  <a:lnTo>
                    <a:pt x="498" y="216"/>
                  </a:lnTo>
                  <a:lnTo>
                    <a:pt x="504" y="240"/>
                  </a:lnTo>
                  <a:lnTo>
                    <a:pt x="510" y="258"/>
                  </a:lnTo>
                  <a:lnTo>
                    <a:pt x="522" y="270"/>
                  </a:lnTo>
                  <a:lnTo>
                    <a:pt x="528" y="282"/>
                  </a:lnTo>
                  <a:lnTo>
                    <a:pt x="534" y="288"/>
                  </a:lnTo>
                  <a:lnTo>
                    <a:pt x="540" y="294"/>
                  </a:lnTo>
                  <a:lnTo>
                    <a:pt x="546" y="300"/>
                  </a:lnTo>
                  <a:lnTo>
                    <a:pt x="558" y="306"/>
                  </a:lnTo>
                  <a:lnTo>
                    <a:pt x="564" y="312"/>
                  </a:lnTo>
                  <a:lnTo>
                    <a:pt x="570" y="312"/>
                  </a:lnTo>
                  <a:lnTo>
                    <a:pt x="576" y="318"/>
                  </a:lnTo>
                  <a:lnTo>
                    <a:pt x="588" y="318"/>
                  </a:lnTo>
                  <a:lnTo>
                    <a:pt x="594" y="318"/>
                  </a:lnTo>
                  <a:lnTo>
                    <a:pt x="600" y="324"/>
                  </a:lnTo>
                  <a:lnTo>
                    <a:pt x="606" y="324"/>
                  </a:lnTo>
                  <a:lnTo>
                    <a:pt x="618" y="324"/>
                  </a:lnTo>
                  <a:lnTo>
                    <a:pt x="624" y="324"/>
                  </a:lnTo>
                  <a:lnTo>
                    <a:pt x="630" y="324"/>
                  </a:lnTo>
                  <a:lnTo>
                    <a:pt x="636" y="324"/>
                  </a:lnTo>
                  <a:lnTo>
                    <a:pt x="648" y="324"/>
                  </a:lnTo>
                  <a:lnTo>
                    <a:pt x="654" y="324"/>
                  </a:lnTo>
                  <a:lnTo>
                    <a:pt x="660" y="324"/>
                  </a:lnTo>
                  <a:lnTo>
                    <a:pt x="666" y="324"/>
                  </a:lnTo>
                  <a:lnTo>
                    <a:pt x="678" y="324"/>
                  </a:lnTo>
                  <a:lnTo>
                    <a:pt x="684" y="324"/>
                  </a:lnTo>
                  <a:lnTo>
                    <a:pt x="690" y="324"/>
                  </a:lnTo>
                  <a:lnTo>
                    <a:pt x="696" y="324"/>
                  </a:lnTo>
                  <a:lnTo>
                    <a:pt x="708" y="324"/>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5" name="Freeform 75"/>
            <p:cNvSpPr>
              <a:spLocks/>
            </p:cNvSpPr>
            <p:nvPr/>
          </p:nvSpPr>
          <p:spPr bwMode="auto">
            <a:xfrm>
              <a:off x="757564" y="5171892"/>
              <a:ext cx="2026027" cy="456491"/>
            </a:xfrm>
            <a:custGeom>
              <a:avLst/>
              <a:gdLst/>
              <a:ahLst/>
              <a:cxnLst>
                <a:cxn ang="0">
                  <a:pos x="12" y="300"/>
                </a:cxn>
                <a:cxn ang="0">
                  <a:pos x="36" y="288"/>
                </a:cxn>
                <a:cxn ang="0">
                  <a:pos x="60" y="276"/>
                </a:cxn>
                <a:cxn ang="0">
                  <a:pos x="78" y="264"/>
                </a:cxn>
                <a:cxn ang="0">
                  <a:pos x="102" y="258"/>
                </a:cxn>
                <a:cxn ang="0">
                  <a:pos x="126" y="246"/>
                </a:cxn>
                <a:cxn ang="0">
                  <a:pos x="150" y="240"/>
                </a:cxn>
                <a:cxn ang="0">
                  <a:pos x="168" y="240"/>
                </a:cxn>
                <a:cxn ang="0">
                  <a:pos x="192" y="234"/>
                </a:cxn>
                <a:cxn ang="0">
                  <a:pos x="216" y="228"/>
                </a:cxn>
                <a:cxn ang="0">
                  <a:pos x="234" y="228"/>
                </a:cxn>
                <a:cxn ang="0">
                  <a:pos x="258" y="222"/>
                </a:cxn>
                <a:cxn ang="0">
                  <a:pos x="282" y="186"/>
                </a:cxn>
                <a:cxn ang="0">
                  <a:pos x="306" y="150"/>
                </a:cxn>
                <a:cxn ang="0">
                  <a:pos x="324" y="126"/>
                </a:cxn>
                <a:cxn ang="0">
                  <a:pos x="348" y="102"/>
                </a:cxn>
                <a:cxn ang="0">
                  <a:pos x="372" y="78"/>
                </a:cxn>
                <a:cxn ang="0">
                  <a:pos x="390" y="60"/>
                </a:cxn>
                <a:cxn ang="0">
                  <a:pos x="414" y="48"/>
                </a:cxn>
                <a:cxn ang="0">
                  <a:pos x="438" y="36"/>
                </a:cxn>
                <a:cxn ang="0">
                  <a:pos x="462" y="24"/>
                </a:cxn>
                <a:cxn ang="0">
                  <a:pos x="480" y="18"/>
                </a:cxn>
                <a:cxn ang="0">
                  <a:pos x="504" y="6"/>
                </a:cxn>
                <a:cxn ang="0">
                  <a:pos x="528" y="0"/>
                </a:cxn>
                <a:cxn ang="0">
                  <a:pos x="552" y="0"/>
                </a:cxn>
                <a:cxn ang="0">
                  <a:pos x="570" y="6"/>
                </a:cxn>
                <a:cxn ang="0">
                  <a:pos x="594" y="36"/>
                </a:cxn>
                <a:cxn ang="0">
                  <a:pos x="618" y="66"/>
                </a:cxn>
                <a:cxn ang="0">
                  <a:pos x="636" y="90"/>
                </a:cxn>
                <a:cxn ang="0">
                  <a:pos x="660" y="108"/>
                </a:cxn>
                <a:cxn ang="0">
                  <a:pos x="684" y="120"/>
                </a:cxn>
                <a:cxn ang="0">
                  <a:pos x="708" y="138"/>
                </a:cxn>
                <a:cxn ang="0">
                  <a:pos x="726" y="150"/>
                </a:cxn>
                <a:cxn ang="0">
                  <a:pos x="750" y="156"/>
                </a:cxn>
                <a:cxn ang="0">
                  <a:pos x="774" y="168"/>
                </a:cxn>
                <a:cxn ang="0">
                  <a:pos x="792" y="174"/>
                </a:cxn>
                <a:cxn ang="0">
                  <a:pos x="816" y="180"/>
                </a:cxn>
                <a:cxn ang="0">
                  <a:pos x="840" y="180"/>
                </a:cxn>
                <a:cxn ang="0">
                  <a:pos x="864" y="174"/>
                </a:cxn>
                <a:cxn ang="0">
                  <a:pos x="882" y="144"/>
                </a:cxn>
                <a:cxn ang="0">
                  <a:pos x="906" y="114"/>
                </a:cxn>
                <a:cxn ang="0">
                  <a:pos x="930" y="96"/>
                </a:cxn>
              </a:cxnLst>
              <a:rect l="0" t="0" r="r" b="b"/>
              <a:pathLst>
                <a:path w="942" h="312">
                  <a:moveTo>
                    <a:pt x="0" y="312"/>
                  </a:moveTo>
                  <a:lnTo>
                    <a:pt x="6" y="306"/>
                  </a:lnTo>
                  <a:lnTo>
                    <a:pt x="12" y="300"/>
                  </a:lnTo>
                  <a:lnTo>
                    <a:pt x="18" y="294"/>
                  </a:lnTo>
                  <a:lnTo>
                    <a:pt x="30" y="288"/>
                  </a:lnTo>
                  <a:lnTo>
                    <a:pt x="36" y="288"/>
                  </a:lnTo>
                  <a:lnTo>
                    <a:pt x="42" y="282"/>
                  </a:lnTo>
                  <a:lnTo>
                    <a:pt x="48" y="276"/>
                  </a:lnTo>
                  <a:lnTo>
                    <a:pt x="60" y="276"/>
                  </a:lnTo>
                  <a:lnTo>
                    <a:pt x="66" y="270"/>
                  </a:lnTo>
                  <a:lnTo>
                    <a:pt x="72" y="270"/>
                  </a:lnTo>
                  <a:lnTo>
                    <a:pt x="78" y="264"/>
                  </a:lnTo>
                  <a:lnTo>
                    <a:pt x="90" y="264"/>
                  </a:lnTo>
                  <a:lnTo>
                    <a:pt x="96" y="258"/>
                  </a:lnTo>
                  <a:lnTo>
                    <a:pt x="102" y="258"/>
                  </a:lnTo>
                  <a:lnTo>
                    <a:pt x="108" y="252"/>
                  </a:lnTo>
                  <a:lnTo>
                    <a:pt x="120" y="252"/>
                  </a:lnTo>
                  <a:lnTo>
                    <a:pt x="126" y="246"/>
                  </a:lnTo>
                  <a:lnTo>
                    <a:pt x="132" y="246"/>
                  </a:lnTo>
                  <a:lnTo>
                    <a:pt x="138" y="246"/>
                  </a:lnTo>
                  <a:lnTo>
                    <a:pt x="150" y="240"/>
                  </a:lnTo>
                  <a:lnTo>
                    <a:pt x="156" y="240"/>
                  </a:lnTo>
                  <a:lnTo>
                    <a:pt x="162" y="240"/>
                  </a:lnTo>
                  <a:lnTo>
                    <a:pt x="168" y="240"/>
                  </a:lnTo>
                  <a:lnTo>
                    <a:pt x="180" y="234"/>
                  </a:lnTo>
                  <a:lnTo>
                    <a:pt x="186" y="234"/>
                  </a:lnTo>
                  <a:lnTo>
                    <a:pt x="192" y="234"/>
                  </a:lnTo>
                  <a:lnTo>
                    <a:pt x="198" y="234"/>
                  </a:lnTo>
                  <a:lnTo>
                    <a:pt x="204" y="228"/>
                  </a:lnTo>
                  <a:lnTo>
                    <a:pt x="216" y="228"/>
                  </a:lnTo>
                  <a:lnTo>
                    <a:pt x="222" y="228"/>
                  </a:lnTo>
                  <a:lnTo>
                    <a:pt x="228" y="228"/>
                  </a:lnTo>
                  <a:lnTo>
                    <a:pt x="234" y="228"/>
                  </a:lnTo>
                  <a:lnTo>
                    <a:pt x="246" y="228"/>
                  </a:lnTo>
                  <a:lnTo>
                    <a:pt x="252" y="222"/>
                  </a:lnTo>
                  <a:lnTo>
                    <a:pt x="258" y="222"/>
                  </a:lnTo>
                  <a:lnTo>
                    <a:pt x="264" y="210"/>
                  </a:lnTo>
                  <a:lnTo>
                    <a:pt x="276" y="198"/>
                  </a:lnTo>
                  <a:lnTo>
                    <a:pt x="282" y="186"/>
                  </a:lnTo>
                  <a:lnTo>
                    <a:pt x="288" y="174"/>
                  </a:lnTo>
                  <a:lnTo>
                    <a:pt x="294" y="162"/>
                  </a:lnTo>
                  <a:lnTo>
                    <a:pt x="306" y="150"/>
                  </a:lnTo>
                  <a:lnTo>
                    <a:pt x="312" y="144"/>
                  </a:lnTo>
                  <a:lnTo>
                    <a:pt x="318" y="132"/>
                  </a:lnTo>
                  <a:lnTo>
                    <a:pt x="324" y="126"/>
                  </a:lnTo>
                  <a:lnTo>
                    <a:pt x="336" y="114"/>
                  </a:lnTo>
                  <a:lnTo>
                    <a:pt x="342" y="108"/>
                  </a:lnTo>
                  <a:lnTo>
                    <a:pt x="348" y="102"/>
                  </a:lnTo>
                  <a:lnTo>
                    <a:pt x="354" y="90"/>
                  </a:lnTo>
                  <a:lnTo>
                    <a:pt x="366" y="84"/>
                  </a:lnTo>
                  <a:lnTo>
                    <a:pt x="372" y="78"/>
                  </a:lnTo>
                  <a:lnTo>
                    <a:pt x="378" y="72"/>
                  </a:lnTo>
                  <a:lnTo>
                    <a:pt x="384" y="66"/>
                  </a:lnTo>
                  <a:lnTo>
                    <a:pt x="390" y="60"/>
                  </a:lnTo>
                  <a:lnTo>
                    <a:pt x="402" y="54"/>
                  </a:lnTo>
                  <a:lnTo>
                    <a:pt x="408" y="54"/>
                  </a:lnTo>
                  <a:lnTo>
                    <a:pt x="414" y="48"/>
                  </a:lnTo>
                  <a:lnTo>
                    <a:pt x="420" y="42"/>
                  </a:lnTo>
                  <a:lnTo>
                    <a:pt x="432" y="36"/>
                  </a:lnTo>
                  <a:lnTo>
                    <a:pt x="438" y="36"/>
                  </a:lnTo>
                  <a:lnTo>
                    <a:pt x="444" y="30"/>
                  </a:lnTo>
                  <a:lnTo>
                    <a:pt x="450" y="30"/>
                  </a:lnTo>
                  <a:lnTo>
                    <a:pt x="462" y="24"/>
                  </a:lnTo>
                  <a:lnTo>
                    <a:pt x="468" y="24"/>
                  </a:lnTo>
                  <a:lnTo>
                    <a:pt x="474" y="18"/>
                  </a:lnTo>
                  <a:lnTo>
                    <a:pt x="480" y="18"/>
                  </a:lnTo>
                  <a:lnTo>
                    <a:pt x="492" y="12"/>
                  </a:lnTo>
                  <a:lnTo>
                    <a:pt x="498" y="12"/>
                  </a:lnTo>
                  <a:lnTo>
                    <a:pt x="504" y="6"/>
                  </a:lnTo>
                  <a:lnTo>
                    <a:pt x="510" y="6"/>
                  </a:lnTo>
                  <a:lnTo>
                    <a:pt x="522" y="6"/>
                  </a:lnTo>
                  <a:lnTo>
                    <a:pt x="528" y="0"/>
                  </a:lnTo>
                  <a:lnTo>
                    <a:pt x="534" y="0"/>
                  </a:lnTo>
                  <a:lnTo>
                    <a:pt x="540" y="0"/>
                  </a:lnTo>
                  <a:lnTo>
                    <a:pt x="552" y="0"/>
                  </a:lnTo>
                  <a:lnTo>
                    <a:pt x="558" y="0"/>
                  </a:lnTo>
                  <a:lnTo>
                    <a:pt x="564" y="0"/>
                  </a:lnTo>
                  <a:lnTo>
                    <a:pt x="570" y="6"/>
                  </a:lnTo>
                  <a:lnTo>
                    <a:pt x="576" y="18"/>
                  </a:lnTo>
                  <a:lnTo>
                    <a:pt x="588" y="30"/>
                  </a:lnTo>
                  <a:lnTo>
                    <a:pt x="594" y="36"/>
                  </a:lnTo>
                  <a:lnTo>
                    <a:pt x="600" y="48"/>
                  </a:lnTo>
                  <a:lnTo>
                    <a:pt x="606" y="54"/>
                  </a:lnTo>
                  <a:lnTo>
                    <a:pt x="618" y="66"/>
                  </a:lnTo>
                  <a:lnTo>
                    <a:pt x="624" y="72"/>
                  </a:lnTo>
                  <a:lnTo>
                    <a:pt x="630" y="78"/>
                  </a:lnTo>
                  <a:lnTo>
                    <a:pt x="636" y="90"/>
                  </a:lnTo>
                  <a:lnTo>
                    <a:pt x="648" y="96"/>
                  </a:lnTo>
                  <a:lnTo>
                    <a:pt x="654" y="102"/>
                  </a:lnTo>
                  <a:lnTo>
                    <a:pt x="660" y="108"/>
                  </a:lnTo>
                  <a:lnTo>
                    <a:pt x="666" y="114"/>
                  </a:lnTo>
                  <a:lnTo>
                    <a:pt x="678" y="120"/>
                  </a:lnTo>
                  <a:lnTo>
                    <a:pt x="684" y="120"/>
                  </a:lnTo>
                  <a:lnTo>
                    <a:pt x="690" y="126"/>
                  </a:lnTo>
                  <a:lnTo>
                    <a:pt x="696" y="132"/>
                  </a:lnTo>
                  <a:lnTo>
                    <a:pt x="708" y="138"/>
                  </a:lnTo>
                  <a:lnTo>
                    <a:pt x="714" y="138"/>
                  </a:lnTo>
                  <a:lnTo>
                    <a:pt x="720" y="144"/>
                  </a:lnTo>
                  <a:lnTo>
                    <a:pt x="726" y="150"/>
                  </a:lnTo>
                  <a:lnTo>
                    <a:pt x="738" y="150"/>
                  </a:lnTo>
                  <a:lnTo>
                    <a:pt x="744" y="156"/>
                  </a:lnTo>
                  <a:lnTo>
                    <a:pt x="750" y="156"/>
                  </a:lnTo>
                  <a:lnTo>
                    <a:pt x="756" y="162"/>
                  </a:lnTo>
                  <a:lnTo>
                    <a:pt x="762" y="162"/>
                  </a:lnTo>
                  <a:lnTo>
                    <a:pt x="774" y="168"/>
                  </a:lnTo>
                  <a:lnTo>
                    <a:pt x="780" y="168"/>
                  </a:lnTo>
                  <a:lnTo>
                    <a:pt x="786" y="168"/>
                  </a:lnTo>
                  <a:lnTo>
                    <a:pt x="792" y="174"/>
                  </a:lnTo>
                  <a:lnTo>
                    <a:pt x="804" y="174"/>
                  </a:lnTo>
                  <a:lnTo>
                    <a:pt x="810" y="174"/>
                  </a:lnTo>
                  <a:lnTo>
                    <a:pt x="816" y="180"/>
                  </a:lnTo>
                  <a:lnTo>
                    <a:pt x="822" y="180"/>
                  </a:lnTo>
                  <a:lnTo>
                    <a:pt x="834" y="180"/>
                  </a:lnTo>
                  <a:lnTo>
                    <a:pt x="840" y="180"/>
                  </a:lnTo>
                  <a:lnTo>
                    <a:pt x="846" y="186"/>
                  </a:lnTo>
                  <a:lnTo>
                    <a:pt x="852" y="180"/>
                  </a:lnTo>
                  <a:lnTo>
                    <a:pt x="864" y="174"/>
                  </a:lnTo>
                  <a:lnTo>
                    <a:pt x="870" y="162"/>
                  </a:lnTo>
                  <a:lnTo>
                    <a:pt x="876" y="150"/>
                  </a:lnTo>
                  <a:lnTo>
                    <a:pt x="882" y="144"/>
                  </a:lnTo>
                  <a:lnTo>
                    <a:pt x="894" y="132"/>
                  </a:lnTo>
                  <a:lnTo>
                    <a:pt x="900" y="126"/>
                  </a:lnTo>
                  <a:lnTo>
                    <a:pt x="906" y="114"/>
                  </a:lnTo>
                  <a:lnTo>
                    <a:pt x="912" y="108"/>
                  </a:lnTo>
                  <a:lnTo>
                    <a:pt x="924" y="102"/>
                  </a:lnTo>
                  <a:lnTo>
                    <a:pt x="930" y="96"/>
                  </a:lnTo>
                  <a:lnTo>
                    <a:pt x="936" y="84"/>
                  </a:lnTo>
                  <a:lnTo>
                    <a:pt x="942" y="78"/>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6" name="Freeform 76"/>
            <p:cNvSpPr>
              <a:spLocks/>
            </p:cNvSpPr>
            <p:nvPr/>
          </p:nvSpPr>
          <p:spPr bwMode="auto">
            <a:xfrm>
              <a:off x="2783591" y="5145556"/>
              <a:ext cx="2038931" cy="324811"/>
            </a:xfrm>
            <a:custGeom>
              <a:avLst/>
              <a:gdLst/>
              <a:ahLst/>
              <a:cxnLst>
                <a:cxn ang="0">
                  <a:pos x="18" y="84"/>
                </a:cxn>
                <a:cxn ang="0">
                  <a:pos x="36" y="72"/>
                </a:cxn>
                <a:cxn ang="0">
                  <a:pos x="60" y="60"/>
                </a:cxn>
                <a:cxn ang="0">
                  <a:pos x="84" y="48"/>
                </a:cxn>
                <a:cxn ang="0">
                  <a:pos x="108" y="36"/>
                </a:cxn>
                <a:cxn ang="0">
                  <a:pos x="126" y="30"/>
                </a:cxn>
                <a:cxn ang="0">
                  <a:pos x="150" y="24"/>
                </a:cxn>
                <a:cxn ang="0">
                  <a:pos x="174" y="18"/>
                </a:cxn>
                <a:cxn ang="0">
                  <a:pos x="192" y="18"/>
                </a:cxn>
                <a:cxn ang="0">
                  <a:pos x="216" y="12"/>
                </a:cxn>
                <a:cxn ang="0">
                  <a:pos x="240" y="6"/>
                </a:cxn>
                <a:cxn ang="0">
                  <a:pos x="264" y="6"/>
                </a:cxn>
                <a:cxn ang="0">
                  <a:pos x="282" y="6"/>
                </a:cxn>
                <a:cxn ang="0">
                  <a:pos x="306" y="0"/>
                </a:cxn>
                <a:cxn ang="0">
                  <a:pos x="330" y="0"/>
                </a:cxn>
                <a:cxn ang="0">
                  <a:pos x="354" y="0"/>
                </a:cxn>
                <a:cxn ang="0">
                  <a:pos x="372" y="12"/>
                </a:cxn>
                <a:cxn ang="0">
                  <a:pos x="396" y="42"/>
                </a:cxn>
                <a:cxn ang="0">
                  <a:pos x="420" y="72"/>
                </a:cxn>
                <a:cxn ang="0">
                  <a:pos x="438" y="96"/>
                </a:cxn>
                <a:cxn ang="0">
                  <a:pos x="462" y="114"/>
                </a:cxn>
                <a:cxn ang="0">
                  <a:pos x="486" y="132"/>
                </a:cxn>
                <a:cxn ang="0">
                  <a:pos x="510" y="150"/>
                </a:cxn>
                <a:cxn ang="0">
                  <a:pos x="528" y="162"/>
                </a:cxn>
                <a:cxn ang="0">
                  <a:pos x="552" y="174"/>
                </a:cxn>
                <a:cxn ang="0">
                  <a:pos x="576" y="180"/>
                </a:cxn>
                <a:cxn ang="0">
                  <a:pos x="594" y="186"/>
                </a:cxn>
                <a:cxn ang="0">
                  <a:pos x="618" y="192"/>
                </a:cxn>
                <a:cxn ang="0">
                  <a:pos x="642" y="198"/>
                </a:cxn>
                <a:cxn ang="0">
                  <a:pos x="666" y="204"/>
                </a:cxn>
                <a:cxn ang="0">
                  <a:pos x="684" y="204"/>
                </a:cxn>
                <a:cxn ang="0">
                  <a:pos x="708" y="210"/>
                </a:cxn>
                <a:cxn ang="0">
                  <a:pos x="732" y="210"/>
                </a:cxn>
                <a:cxn ang="0">
                  <a:pos x="750" y="216"/>
                </a:cxn>
                <a:cxn ang="0">
                  <a:pos x="774" y="216"/>
                </a:cxn>
                <a:cxn ang="0">
                  <a:pos x="798" y="216"/>
                </a:cxn>
                <a:cxn ang="0">
                  <a:pos x="822" y="204"/>
                </a:cxn>
                <a:cxn ang="0">
                  <a:pos x="840" y="174"/>
                </a:cxn>
                <a:cxn ang="0">
                  <a:pos x="864" y="144"/>
                </a:cxn>
                <a:cxn ang="0">
                  <a:pos x="888" y="120"/>
                </a:cxn>
                <a:cxn ang="0">
                  <a:pos x="912" y="102"/>
                </a:cxn>
                <a:cxn ang="0">
                  <a:pos x="930" y="84"/>
                </a:cxn>
              </a:cxnLst>
              <a:rect l="0" t="0" r="r" b="b"/>
              <a:pathLst>
                <a:path w="948" h="222">
                  <a:moveTo>
                    <a:pt x="0" y="96"/>
                  </a:moveTo>
                  <a:lnTo>
                    <a:pt x="6" y="90"/>
                  </a:lnTo>
                  <a:lnTo>
                    <a:pt x="18" y="84"/>
                  </a:lnTo>
                  <a:lnTo>
                    <a:pt x="24" y="78"/>
                  </a:lnTo>
                  <a:lnTo>
                    <a:pt x="30" y="78"/>
                  </a:lnTo>
                  <a:lnTo>
                    <a:pt x="36" y="72"/>
                  </a:lnTo>
                  <a:lnTo>
                    <a:pt x="48" y="66"/>
                  </a:lnTo>
                  <a:lnTo>
                    <a:pt x="54" y="60"/>
                  </a:lnTo>
                  <a:lnTo>
                    <a:pt x="60" y="60"/>
                  </a:lnTo>
                  <a:lnTo>
                    <a:pt x="66" y="54"/>
                  </a:lnTo>
                  <a:lnTo>
                    <a:pt x="78" y="48"/>
                  </a:lnTo>
                  <a:lnTo>
                    <a:pt x="84" y="48"/>
                  </a:lnTo>
                  <a:lnTo>
                    <a:pt x="90" y="42"/>
                  </a:lnTo>
                  <a:lnTo>
                    <a:pt x="96" y="42"/>
                  </a:lnTo>
                  <a:lnTo>
                    <a:pt x="108" y="36"/>
                  </a:lnTo>
                  <a:lnTo>
                    <a:pt x="114" y="36"/>
                  </a:lnTo>
                  <a:lnTo>
                    <a:pt x="120" y="30"/>
                  </a:lnTo>
                  <a:lnTo>
                    <a:pt x="126" y="30"/>
                  </a:lnTo>
                  <a:lnTo>
                    <a:pt x="138" y="30"/>
                  </a:lnTo>
                  <a:lnTo>
                    <a:pt x="144" y="24"/>
                  </a:lnTo>
                  <a:lnTo>
                    <a:pt x="150" y="24"/>
                  </a:lnTo>
                  <a:lnTo>
                    <a:pt x="156" y="24"/>
                  </a:lnTo>
                  <a:lnTo>
                    <a:pt x="168" y="18"/>
                  </a:lnTo>
                  <a:lnTo>
                    <a:pt x="174" y="18"/>
                  </a:lnTo>
                  <a:lnTo>
                    <a:pt x="180" y="18"/>
                  </a:lnTo>
                  <a:lnTo>
                    <a:pt x="186" y="18"/>
                  </a:lnTo>
                  <a:lnTo>
                    <a:pt x="192" y="18"/>
                  </a:lnTo>
                  <a:lnTo>
                    <a:pt x="204" y="12"/>
                  </a:lnTo>
                  <a:lnTo>
                    <a:pt x="210" y="12"/>
                  </a:lnTo>
                  <a:lnTo>
                    <a:pt x="216" y="12"/>
                  </a:lnTo>
                  <a:lnTo>
                    <a:pt x="222" y="12"/>
                  </a:lnTo>
                  <a:lnTo>
                    <a:pt x="234" y="6"/>
                  </a:lnTo>
                  <a:lnTo>
                    <a:pt x="240" y="6"/>
                  </a:lnTo>
                  <a:lnTo>
                    <a:pt x="246" y="6"/>
                  </a:lnTo>
                  <a:lnTo>
                    <a:pt x="252" y="6"/>
                  </a:lnTo>
                  <a:lnTo>
                    <a:pt x="264" y="6"/>
                  </a:lnTo>
                  <a:lnTo>
                    <a:pt x="270" y="6"/>
                  </a:lnTo>
                  <a:lnTo>
                    <a:pt x="276" y="6"/>
                  </a:lnTo>
                  <a:lnTo>
                    <a:pt x="282" y="6"/>
                  </a:lnTo>
                  <a:lnTo>
                    <a:pt x="294" y="0"/>
                  </a:lnTo>
                  <a:lnTo>
                    <a:pt x="300" y="0"/>
                  </a:lnTo>
                  <a:lnTo>
                    <a:pt x="306" y="0"/>
                  </a:lnTo>
                  <a:lnTo>
                    <a:pt x="312" y="0"/>
                  </a:lnTo>
                  <a:lnTo>
                    <a:pt x="324" y="0"/>
                  </a:lnTo>
                  <a:lnTo>
                    <a:pt x="330" y="0"/>
                  </a:lnTo>
                  <a:lnTo>
                    <a:pt x="336" y="0"/>
                  </a:lnTo>
                  <a:lnTo>
                    <a:pt x="342" y="0"/>
                  </a:lnTo>
                  <a:lnTo>
                    <a:pt x="354" y="0"/>
                  </a:lnTo>
                  <a:lnTo>
                    <a:pt x="360" y="0"/>
                  </a:lnTo>
                  <a:lnTo>
                    <a:pt x="366" y="0"/>
                  </a:lnTo>
                  <a:lnTo>
                    <a:pt x="372" y="12"/>
                  </a:lnTo>
                  <a:lnTo>
                    <a:pt x="378" y="24"/>
                  </a:lnTo>
                  <a:lnTo>
                    <a:pt x="390" y="36"/>
                  </a:lnTo>
                  <a:lnTo>
                    <a:pt x="396" y="42"/>
                  </a:lnTo>
                  <a:lnTo>
                    <a:pt x="402" y="54"/>
                  </a:lnTo>
                  <a:lnTo>
                    <a:pt x="408" y="66"/>
                  </a:lnTo>
                  <a:lnTo>
                    <a:pt x="420" y="72"/>
                  </a:lnTo>
                  <a:lnTo>
                    <a:pt x="426" y="78"/>
                  </a:lnTo>
                  <a:lnTo>
                    <a:pt x="432" y="90"/>
                  </a:lnTo>
                  <a:lnTo>
                    <a:pt x="438" y="96"/>
                  </a:lnTo>
                  <a:lnTo>
                    <a:pt x="450" y="102"/>
                  </a:lnTo>
                  <a:lnTo>
                    <a:pt x="456" y="108"/>
                  </a:lnTo>
                  <a:lnTo>
                    <a:pt x="462" y="114"/>
                  </a:lnTo>
                  <a:lnTo>
                    <a:pt x="468" y="120"/>
                  </a:lnTo>
                  <a:lnTo>
                    <a:pt x="480" y="126"/>
                  </a:lnTo>
                  <a:lnTo>
                    <a:pt x="486" y="132"/>
                  </a:lnTo>
                  <a:lnTo>
                    <a:pt x="492" y="138"/>
                  </a:lnTo>
                  <a:lnTo>
                    <a:pt x="498" y="144"/>
                  </a:lnTo>
                  <a:lnTo>
                    <a:pt x="510" y="150"/>
                  </a:lnTo>
                  <a:lnTo>
                    <a:pt x="516" y="150"/>
                  </a:lnTo>
                  <a:lnTo>
                    <a:pt x="522" y="156"/>
                  </a:lnTo>
                  <a:lnTo>
                    <a:pt x="528" y="162"/>
                  </a:lnTo>
                  <a:lnTo>
                    <a:pt x="540" y="162"/>
                  </a:lnTo>
                  <a:lnTo>
                    <a:pt x="546" y="168"/>
                  </a:lnTo>
                  <a:lnTo>
                    <a:pt x="552" y="174"/>
                  </a:lnTo>
                  <a:lnTo>
                    <a:pt x="558" y="174"/>
                  </a:lnTo>
                  <a:lnTo>
                    <a:pt x="564" y="180"/>
                  </a:lnTo>
                  <a:lnTo>
                    <a:pt x="576" y="180"/>
                  </a:lnTo>
                  <a:lnTo>
                    <a:pt x="582" y="180"/>
                  </a:lnTo>
                  <a:lnTo>
                    <a:pt x="588" y="186"/>
                  </a:lnTo>
                  <a:lnTo>
                    <a:pt x="594" y="186"/>
                  </a:lnTo>
                  <a:lnTo>
                    <a:pt x="606" y="192"/>
                  </a:lnTo>
                  <a:lnTo>
                    <a:pt x="612" y="192"/>
                  </a:lnTo>
                  <a:lnTo>
                    <a:pt x="618" y="192"/>
                  </a:lnTo>
                  <a:lnTo>
                    <a:pt x="624" y="198"/>
                  </a:lnTo>
                  <a:lnTo>
                    <a:pt x="636" y="198"/>
                  </a:lnTo>
                  <a:lnTo>
                    <a:pt x="642" y="198"/>
                  </a:lnTo>
                  <a:lnTo>
                    <a:pt x="648" y="198"/>
                  </a:lnTo>
                  <a:lnTo>
                    <a:pt x="654" y="204"/>
                  </a:lnTo>
                  <a:lnTo>
                    <a:pt x="666" y="204"/>
                  </a:lnTo>
                  <a:lnTo>
                    <a:pt x="672" y="204"/>
                  </a:lnTo>
                  <a:lnTo>
                    <a:pt x="678" y="204"/>
                  </a:lnTo>
                  <a:lnTo>
                    <a:pt x="684" y="204"/>
                  </a:lnTo>
                  <a:lnTo>
                    <a:pt x="696" y="210"/>
                  </a:lnTo>
                  <a:lnTo>
                    <a:pt x="702" y="210"/>
                  </a:lnTo>
                  <a:lnTo>
                    <a:pt x="708" y="210"/>
                  </a:lnTo>
                  <a:lnTo>
                    <a:pt x="714" y="210"/>
                  </a:lnTo>
                  <a:lnTo>
                    <a:pt x="726" y="210"/>
                  </a:lnTo>
                  <a:lnTo>
                    <a:pt x="732" y="210"/>
                  </a:lnTo>
                  <a:lnTo>
                    <a:pt x="738" y="216"/>
                  </a:lnTo>
                  <a:lnTo>
                    <a:pt x="744" y="216"/>
                  </a:lnTo>
                  <a:lnTo>
                    <a:pt x="750" y="216"/>
                  </a:lnTo>
                  <a:lnTo>
                    <a:pt x="762" y="216"/>
                  </a:lnTo>
                  <a:lnTo>
                    <a:pt x="768" y="216"/>
                  </a:lnTo>
                  <a:lnTo>
                    <a:pt x="774" y="216"/>
                  </a:lnTo>
                  <a:lnTo>
                    <a:pt x="780" y="216"/>
                  </a:lnTo>
                  <a:lnTo>
                    <a:pt x="792" y="216"/>
                  </a:lnTo>
                  <a:lnTo>
                    <a:pt x="798" y="216"/>
                  </a:lnTo>
                  <a:lnTo>
                    <a:pt x="804" y="222"/>
                  </a:lnTo>
                  <a:lnTo>
                    <a:pt x="810" y="216"/>
                  </a:lnTo>
                  <a:lnTo>
                    <a:pt x="822" y="204"/>
                  </a:lnTo>
                  <a:lnTo>
                    <a:pt x="828" y="192"/>
                  </a:lnTo>
                  <a:lnTo>
                    <a:pt x="834" y="186"/>
                  </a:lnTo>
                  <a:lnTo>
                    <a:pt x="840" y="174"/>
                  </a:lnTo>
                  <a:lnTo>
                    <a:pt x="852" y="162"/>
                  </a:lnTo>
                  <a:lnTo>
                    <a:pt x="858" y="156"/>
                  </a:lnTo>
                  <a:lnTo>
                    <a:pt x="864" y="144"/>
                  </a:lnTo>
                  <a:lnTo>
                    <a:pt x="870" y="138"/>
                  </a:lnTo>
                  <a:lnTo>
                    <a:pt x="882" y="126"/>
                  </a:lnTo>
                  <a:lnTo>
                    <a:pt x="888" y="120"/>
                  </a:lnTo>
                  <a:lnTo>
                    <a:pt x="894" y="114"/>
                  </a:lnTo>
                  <a:lnTo>
                    <a:pt x="900" y="108"/>
                  </a:lnTo>
                  <a:lnTo>
                    <a:pt x="912" y="102"/>
                  </a:lnTo>
                  <a:lnTo>
                    <a:pt x="918" y="96"/>
                  </a:lnTo>
                  <a:lnTo>
                    <a:pt x="924" y="90"/>
                  </a:lnTo>
                  <a:lnTo>
                    <a:pt x="930" y="84"/>
                  </a:lnTo>
                  <a:lnTo>
                    <a:pt x="936" y="78"/>
                  </a:lnTo>
                  <a:lnTo>
                    <a:pt x="948" y="72"/>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7" name="Freeform 77"/>
            <p:cNvSpPr>
              <a:spLocks/>
            </p:cNvSpPr>
            <p:nvPr/>
          </p:nvSpPr>
          <p:spPr bwMode="auto">
            <a:xfrm>
              <a:off x="4822522" y="5136777"/>
              <a:ext cx="1522746" cy="289696"/>
            </a:xfrm>
            <a:custGeom>
              <a:avLst/>
              <a:gdLst/>
              <a:ahLst/>
              <a:cxnLst>
                <a:cxn ang="0">
                  <a:pos x="6" y="72"/>
                </a:cxn>
                <a:cxn ang="0">
                  <a:pos x="18" y="66"/>
                </a:cxn>
                <a:cxn ang="0">
                  <a:pos x="36" y="60"/>
                </a:cxn>
                <a:cxn ang="0">
                  <a:pos x="48" y="54"/>
                </a:cxn>
                <a:cxn ang="0">
                  <a:pos x="66" y="48"/>
                </a:cxn>
                <a:cxn ang="0">
                  <a:pos x="78" y="42"/>
                </a:cxn>
                <a:cxn ang="0">
                  <a:pos x="96" y="36"/>
                </a:cxn>
                <a:cxn ang="0">
                  <a:pos x="108" y="30"/>
                </a:cxn>
                <a:cxn ang="0">
                  <a:pos x="126" y="30"/>
                </a:cxn>
                <a:cxn ang="0">
                  <a:pos x="138" y="24"/>
                </a:cxn>
                <a:cxn ang="0">
                  <a:pos x="156" y="24"/>
                </a:cxn>
                <a:cxn ang="0">
                  <a:pos x="168" y="18"/>
                </a:cxn>
                <a:cxn ang="0">
                  <a:pos x="186" y="18"/>
                </a:cxn>
                <a:cxn ang="0">
                  <a:pos x="198" y="12"/>
                </a:cxn>
                <a:cxn ang="0">
                  <a:pos x="216" y="12"/>
                </a:cxn>
                <a:cxn ang="0">
                  <a:pos x="228" y="12"/>
                </a:cxn>
                <a:cxn ang="0">
                  <a:pos x="246" y="12"/>
                </a:cxn>
                <a:cxn ang="0">
                  <a:pos x="258" y="6"/>
                </a:cxn>
                <a:cxn ang="0">
                  <a:pos x="276" y="6"/>
                </a:cxn>
                <a:cxn ang="0">
                  <a:pos x="288" y="6"/>
                </a:cxn>
                <a:cxn ang="0">
                  <a:pos x="306" y="6"/>
                </a:cxn>
                <a:cxn ang="0">
                  <a:pos x="318" y="6"/>
                </a:cxn>
                <a:cxn ang="0">
                  <a:pos x="336" y="6"/>
                </a:cxn>
                <a:cxn ang="0">
                  <a:pos x="348" y="0"/>
                </a:cxn>
                <a:cxn ang="0">
                  <a:pos x="360" y="0"/>
                </a:cxn>
                <a:cxn ang="0">
                  <a:pos x="378" y="0"/>
                </a:cxn>
                <a:cxn ang="0">
                  <a:pos x="390" y="0"/>
                </a:cxn>
                <a:cxn ang="0">
                  <a:pos x="408" y="0"/>
                </a:cxn>
                <a:cxn ang="0">
                  <a:pos x="420" y="0"/>
                </a:cxn>
                <a:cxn ang="0">
                  <a:pos x="438" y="0"/>
                </a:cxn>
                <a:cxn ang="0">
                  <a:pos x="450" y="6"/>
                </a:cxn>
                <a:cxn ang="0">
                  <a:pos x="468" y="12"/>
                </a:cxn>
                <a:cxn ang="0">
                  <a:pos x="480" y="36"/>
                </a:cxn>
                <a:cxn ang="0">
                  <a:pos x="498" y="60"/>
                </a:cxn>
                <a:cxn ang="0">
                  <a:pos x="510" y="78"/>
                </a:cxn>
                <a:cxn ang="0">
                  <a:pos x="528" y="96"/>
                </a:cxn>
                <a:cxn ang="0">
                  <a:pos x="540" y="108"/>
                </a:cxn>
                <a:cxn ang="0">
                  <a:pos x="558" y="120"/>
                </a:cxn>
                <a:cxn ang="0">
                  <a:pos x="570" y="132"/>
                </a:cxn>
                <a:cxn ang="0">
                  <a:pos x="588" y="144"/>
                </a:cxn>
                <a:cxn ang="0">
                  <a:pos x="600" y="156"/>
                </a:cxn>
                <a:cxn ang="0">
                  <a:pos x="618" y="162"/>
                </a:cxn>
                <a:cxn ang="0">
                  <a:pos x="630" y="168"/>
                </a:cxn>
                <a:cxn ang="0">
                  <a:pos x="648" y="174"/>
                </a:cxn>
                <a:cxn ang="0">
                  <a:pos x="660" y="180"/>
                </a:cxn>
                <a:cxn ang="0">
                  <a:pos x="678" y="186"/>
                </a:cxn>
                <a:cxn ang="0">
                  <a:pos x="690" y="192"/>
                </a:cxn>
                <a:cxn ang="0">
                  <a:pos x="708" y="198"/>
                </a:cxn>
              </a:cxnLst>
              <a:rect l="0" t="0" r="r" b="b"/>
              <a:pathLst>
                <a:path w="708" h="198">
                  <a:moveTo>
                    <a:pt x="0" y="78"/>
                  </a:moveTo>
                  <a:lnTo>
                    <a:pt x="6" y="72"/>
                  </a:lnTo>
                  <a:lnTo>
                    <a:pt x="12" y="72"/>
                  </a:lnTo>
                  <a:lnTo>
                    <a:pt x="18" y="66"/>
                  </a:lnTo>
                  <a:lnTo>
                    <a:pt x="30" y="60"/>
                  </a:lnTo>
                  <a:lnTo>
                    <a:pt x="36" y="60"/>
                  </a:lnTo>
                  <a:lnTo>
                    <a:pt x="42" y="54"/>
                  </a:lnTo>
                  <a:lnTo>
                    <a:pt x="48" y="54"/>
                  </a:lnTo>
                  <a:lnTo>
                    <a:pt x="60" y="48"/>
                  </a:lnTo>
                  <a:lnTo>
                    <a:pt x="66" y="48"/>
                  </a:lnTo>
                  <a:lnTo>
                    <a:pt x="72" y="42"/>
                  </a:lnTo>
                  <a:lnTo>
                    <a:pt x="78" y="42"/>
                  </a:lnTo>
                  <a:lnTo>
                    <a:pt x="90" y="36"/>
                  </a:lnTo>
                  <a:lnTo>
                    <a:pt x="96" y="36"/>
                  </a:lnTo>
                  <a:lnTo>
                    <a:pt x="102" y="36"/>
                  </a:lnTo>
                  <a:lnTo>
                    <a:pt x="108" y="30"/>
                  </a:lnTo>
                  <a:lnTo>
                    <a:pt x="120" y="30"/>
                  </a:lnTo>
                  <a:lnTo>
                    <a:pt x="126" y="30"/>
                  </a:lnTo>
                  <a:lnTo>
                    <a:pt x="132" y="24"/>
                  </a:lnTo>
                  <a:lnTo>
                    <a:pt x="138" y="24"/>
                  </a:lnTo>
                  <a:lnTo>
                    <a:pt x="150" y="24"/>
                  </a:lnTo>
                  <a:lnTo>
                    <a:pt x="156" y="24"/>
                  </a:lnTo>
                  <a:lnTo>
                    <a:pt x="162" y="18"/>
                  </a:lnTo>
                  <a:lnTo>
                    <a:pt x="168" y="18"/>
                  </a:lnTo>
                  <a:lnTo>
                    <a:pt x="174" y="18"/>
                  </a:lnTo>
                  <a:lnTo>
                    <a:pt x="186" y="18"/>
                  </a:lnTo>
                  <a:lnTo>
                    <a:pt x="192" y="18"/>
                  </a:lnTo>
                  <a:lnTo>
                    <a:pt x="198" y="12"/>
                  </a:lnTo>
                  <a:lnTo>
                    <a:pt x="204" y="12"/>
                  </a:lnTo>
                  <a:lnTo>
                    <a:pt x="216" y="12"/>
                  </a:lnTo>
                  <a:lnTo>
                    <a:pt x="222" y="12"/>
                  </a:lnTo>
                  <a:lnTo>
                    <a:pt x="228" y="12"/>
                  </a:lnTo>
                  <a:lnTo>
                    <a:pt x="234" y="12"/>
                  </a:lnTo>
                  <a:lnTo>
                    <a:pt x="246" y="12"/>
                  </a:lnTo>
                  <a:lnTo>
                    <a:pt x="252" y="6"/>
                  </a:lnTo>
                  <a:lnTo>
                    <a:pt x="258" y="6"/>
                  </a:lnTo>
                  <a:lnTo>
                    <a:pt x="264" y="6"/>
                  </a:lnTo>
                  <a:lnTo>
                    <a:pt x="276" y="6"/>
                  </a:lnTo>
                  <a:lnTo>
                    <a:pt x="282" y="6"/>
                  </a:lnTo>
                  <a:lnTo>
                    <a:pt x="288" y="6"/>
                  </a:lnTo>
                  <a:lnTo>
                    <a:pt x="294" y="6"/>
                  </a:lnTo>
                  <a:lnTo>
                    <a:pt x="306" y="6"/>
                  </a:lnTo>
                  <a:lnTo>
                    <a:pt x="312" y="6"/>
                  </a:lnTo>
                  <a:lnTo>
                    <a:pt x="318" y="6"/>
                  </a:lnTo>
                  <a:lnTo>
                    <a:pt x="324" y="6"/>
                  </a:lnTo>
                  <a:lnTo>
                    <a:pt x="336" y="6"/>
                  </a:lnTo>
                  <a:lnTo>
                    <a:pt x="342" y="0"/>
                  </a:lnTo>
                  <a:lnTo>
                    <a:pt x="348" y="0"/>
                  </a:lnTo>
                  <a:lnTo>
                    <a:pt x="354" y="0"/>
                  </a:lnTo>
                  <a:lnTo>
                    <a:pt x="360" y="0"/>
                  </a:lnTo>
                  <a:lnTo>
                    <a:pt x="372" y="0"/>
                  </a:lnTo>
                  <a:lnTo>
                    <a:pt x="378" y="0"/>
                  </a:lnTo>
                  <a:lnTo>
                    <a:pt x="384" y="0"/>
                  </a:lnTo>
                  <a:lnTo>
                    <a:pt x="390" y="0"/>
                  </a:lnTo>
                  <a:lnTo>
                    <a:pt x="402" y="0"/>
                  </a:lnTo>
                  <a:lnTo>
                    <a:pt x="408" y="0"/>
                  </a:lnTo>
                  <a:lnTo>
                    <a:pt x="414" y="0"/>
                  </a:lnTo>
                  <a:lnTo>
                    <a:pt x="420" y="0"/>
                  </a:lnTo>
                  <a:lnTo>
                    <a:pt x="432" y="0"/>
                  </a:lnTo>
                  <a:lnTo>
                    <a:pt x="438" y="0"/>
                  </a:lnTo>
                  <a:lnTo>
                    <a:pt x="444" y="0"/>
                  </a:lnTo>
                  <a:lnTo>
                    <a:pt x="450" y="6"/>
                  </a:lnTo>
                  <a:lnTo>
                    <a:pt x="462" y="6"/>
                  </a:lnTo>
                  <a:lnTo>
                    <a:pt x="468" y="12"/>
                  </a:lnTo>
                  <a:lnTo>
                    <a:pt x="474" y="24"/>
                  </a:lnTo>
                  <a:lnTo>
                    <a:pt x="480" y="36"/>
                  </a:lnTo>
                  <a:lnTo>
                    <a:pt x="492" y="48"/>
                  </a:lnTo>
                  <a:lnTo>
                    <a:pt x="498" y="60"/>
                  </a:lnTo>
                  <a:lnTo>
                    <a:pt x="504" y="66"/>
                  </a:lnTo>
                  <a:lnTo>
                    <a:pt x="510" y="78"/>
                  </a:lnTo>
                  <a:lnTo>
                    <a:pt x="522" y="84"/>
                  </a:lnTo>
                  <a:lnTo>
                    <a:pt x="528" y="96"/>
                  </a:lnTo>
                  <a:lnTo>
                    <a:pt x="534" y="102"/>
                  </a:lnTo>
                  <a:lnTo>
                    <a:pt x="540" y="108"/>
                  </a:lnTo>
                  <a:lnTo>
                    <a:pt x="546" y="114"/>
                  </a:lnTo>
                  <a:lnTo>
                    <a:pt x="558" y="120"/>
                  </a:lnTo>
                  <a:lnTo>
                    <a:pt x="564" y="126"/>
                  </a:lnTo>
                  <a:lnTo>
                    <a:pt x="570" y="132"/>
                  </a:lnTo>
                  <a:lnTo>
                    <a:pt x="576" y="138"/>
                  </a:lnTo>
                  <a:lnTo>
                    <a:pt x="588" y="144"/>
                  </a:lnTo>
                  <a:lnTo>
                    <a:pt x="594" y="150"/>
                  </a:lnTo>
                  <a:lnTo>
                    <a:pt x="600" y="156"/>
                  </a:lnTo>
                  <a:lnTo>
                    <a:pt x="606" y="156"/>
                  </a:lnTo>
                  <a:lnTo>
                    <a:pt x="618" y="162"/>
                  </a:lnTo>
                  <a:lnTo>
                    <a:pt x="624" y="168"/>
                  </a:lnTo>
                  <a:lnTo>
                    <a:pt x="630" y="168"/>
                  </a:lnTo>
                  <a:lnTo>
                    <a:pt x="636" y="174"/>
                  </a:lnTo>
                  <a:lnTo>
                    <a:pt x="648" y="174"/>
                  </a:lnTo>
                  <a:lnTo>
                    <a:pt x="654" y="180"/>
                  </a:lnTo>
                  <a:lnTo>
                    <a:pt x="660" y="180"/>
                  </a:lnTo>
                  <a:lnTo>
                    <a:pt x="666" y="186"/>
                  </a:lnTo>
                  <a:lnTo>
                    <a:pt x="678" y="186"/>
                  </a:lnTo>
                  <a:lnTo>
                    <a:pt x="684" y="192"/>
                  </a:lnTo>
                  <a:lnTo>
                    <a:pt x="690" y="192"/>
                  </a:lnTo>
                  <a:lnTo>
                    <a:pt x="696" y="192"/>
                  </a:lnTo>
                  <a:lnTo>
                    <a:pt x="708" y="198"/>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8" name="Freeform 78"/>
            <p:cNvSpPr>
              <a:spLocks/>
            </p:cNvSpPr>
            <p:nvPr/>
          </p:nvSpPr>
          <p:spPr bwMode="auto">
            <a:xfrm>
              <a:off x="757564" y="4504714"/>
              <a:ext cx="2026027" cy="280917"/>
            </a:xfrm>
            <a:custGeom>
              <a:avLst/>
              <a:gdLst/>
              <a:ahLst/>
              <a:cxnLst>
                <a:cxn ang="0">
                  <a:pos x="12" y="132"/>
                </a:cxn>
                <a:cxn ang="0">
                  <a:pos x="36" y="162"/>
                </a:cxn>
                <a:cxn ang="0">
                  <a:pos x="60" y="144"/>
                </a:cxn>
                <a:cxn ang="0">
                  <a:pos x="78" y="138"/>
                </a:cxn>
                <a:cxn ang="0">
                  <a:pos x="102" y="102"/>
                </a:cxn>
                <a:cxn ang="0">
                  <a:pos x="126" y="144"/>
                </a:cxn>
                <a:cxn ang="0">
                  <a:pos x="150" y="126"/>
                </a:cxn>
                <a:cxn ang="0">
                  <a:pos x="168" y="108"/>
                </a:cxn>
                <a:cxn ang="0">
                  <a:pos x="192" y="84"/>
                </a:cxn>
                <a:cxn ang="0">
                  <a:pos x="216" y="78"/>
                </a:cxn>
                <a:cxn ang="0">
                  <a:pos x="234" y="72"/>
                </a:cxn>
                <a:cxn ang="0">
                  <a:pos x="258" y="54"/>
                </a:cxn>
                <a:cxn ang="0">
                  <a:pos x="282" y="48"/>
                </a:cxn>
                <a:cxn ang="0">
                  <a:pos x="306" y="84"/>
                </a:cxn>
                <a:cxn ang="0">
                  <a:pos x="324" y="54"/>
                </a:cxn>
                <a:cxn ang="0">
                  <a:pos x="348" y="30"/>
                </a:cxn>
                <a:cxn ang="0">
                  <a:pos x="372" y="6"/>
                </a:cxn>
                <a:cxn ang="0">
                  <a:pos x="390" y="6"/>
                </a:cxn>
                <a:cxn ang="0">
                  <a:pos x="414" y="0"/>
                </a:cxn>
                <a:cxn ang="0">
                  <a:pos x="438" y="12"/>
                </a:cxn>
                <a:cxn ang="0">
                  <a:pos x="462" y="42"/>
                </a:cxn>
                <a:cxn ang="0">
                  <a:pos x="480" y="54"/>
                </a:cxn>
                <a:cxn ang="0">
                  <a:pos x="504" y="48"/>
                </a:cxn>
                <a:cxn ang="0">
                  <a:pos x="528" y="12"/>
                </a:cxn>
                <a:cxn ang="0">
                  <a:pos x="552" y="78"/>
                </a:cxn>
                <a:cxn ang="0">
                  <a:pos x="570" y="54"/>
                </a:cxn>
                <a:cxn ang="0">
                  <a:pos x="594" y="108"/>
                </a:cxn>
                <a:cxn ang="0">
                  <a:pos x="618" y="174"/>
                </a:cxn>
                <a:cxn ang="0">
                  <a:pos x="636" y="78"/>
                </a:cxn>
                <a:cxn ang="0">
                  <a:pos x="660" y="78"/>
                </a:cxn>
                <a:cxn ang="0">
                  <a:pos x="684" y="126"/>
                </a:cxn>
                <a:cxn ang="0">
                  <a:pos x="708" y="120"/>
                </a:cxn>
                <a:cxn ang="0">
                  <a:pos x="726" y="96"/>
                </a:cxn>
                <a:cxn ang="0">
                  <a:pos x="750" y="120"/>
                </a:cxn>
                <a:cxn ang="0">
                  <a:pos x="774" y="114"/>
                </a:cxn>
                <a:cxn ang="0">
                  <a:pos x="792" y="72"/>
                </a:cxn>
                <a:cxn ang="0">
                  <a:pos x="816" y="96"/>
                </a:cxn>
                <a:cxn ang="0">
                  <a:pos x="840" y="66"/>
                </a:cxn>
                <a:cxn ang="0">
                  <a:pos x="864" y="66"/>
                </a:cxn>
                <a:cxn ang="0">
                  <a:pos x="882" y="60"/>
                </a:cxn>
                <a:cxn ang="0">
                  <a:pos x="906" y="36"/>
                </a:cxn>
                <a:cxn ang="0">
                  <a:pos x="930" y="30"/>
                </a:cxn>
              </a:cxnLst>
              <a:rect l="0" t="0" r="r" b="b"/>
              <a:pathLst>
                <a:path w="942" h="192">
                  <a:moveTo>
                    <a:pt x="0" y="168"/>
                  </a:moveTo>
                  <a:lnTo>
                    <a:pt x="6" y="156"/>
                  </a:lnTo>
                  <a:lnTo>
                    <a:pt x="12" y="132"/>
                  </a:lnTo>
                  <a:lnTo>
                    <a:pt x="18" y="114"/>
                  </a:lnTo>
                  <a:lnTo>
                    <a:pt x="30" y="126"/>
                  </a:lnTo>
                  <a:lnTo>
                    <a:pt x="36" y="162"/>
                  </a:lnTo>
                  <a:lnTo>
                    <a:pt x="42" y="120"/>
                  </a:lnTo>
                  <a:lnTo>
                    <a:pt x="48" y="138"/>
                  </a:lnTo>
                  <a:lnTo>
                    <a:pt x="60" y="144"/>
                  </a:lnTo>
                  <a:lnTo>
                    <a:pt x="66" y="138"/>
                  </a:lnTo>
                  <a:lnTo>
                    <a:pt x="72" y="138"/>
                  </a:lnTo>
                  <a:lnTo>
                    <a:pt x="78" y="138"/>
                  </a:lnTo>
                  <a:lnTo>
                    <a:pt x="90" y="138"/>
                  </a:lnTo>
                  <a:lnTo>
                    <a:pt x="96" y="108"/>
                  </a:lnTo>
                  <a:lnTo>
                    <a:pt x="102" y="102"/>
                  </a:lnTo>
                  <a:lnTo>
                    <a:pt x="108" y="150"/>
                  </a:lnTo>
                  <a:lnTo>
                    <a:pt x="120" y="120"/>
                  </a:lnTo>
                  <a:lnTo>
                    <a:pt x="126" y="144"/>
                  </a:lnTo>
                  <a:lnTo>
                    <a:pt x="132" y="144"/>
                  </a:lnTo>
                  <a:lnTo>
                    <a:pt x="138" y="120"/>
                  </a:lnTo>
                  <a:lnTo>
                    <a:pt x="150" y="126"/>
                  </a:lnTo>
                  <a:lnTo>
                    <a:pt x="156" y="120"/>
                  </a:lnTo>
                  <a:lnTo>
                    <a:pt x="162" y="144"/>
                  </a:lnTo>
                  <a:lnTo>
                    <a:pt x="168" y="108"/>
                  </a:lnTo>
                  <a:lnTo>
                    <a:pt x="180" y="126"/>
                  </a:lnTo>
                  <a:lnTo>
                    <a:pt x="186" y="120"/>
                  </a:lnTo>
                  <a:lnTo>
                    <a:pt x="192" y="84"/>
                  </a:lnTo>
                  <a:lnTo>
                    <a:pt x="198" y="72"/>
                  </a:lnTo>
                  <a:lnTo>
                    <a:pt x="204" y="54"/>
                  </a:lnTo>
                  <a:lnTo>
                    <a:pt x="216" y="78"/>
                  </a:lnTo>
                  <a:lnTo>
                    <a:pt x="222" y="60"/>
                  </a:lnTo>
                  <a:lnTo>
                    <a:pt x="228" y="60"/>
                  </a:lnTo>
                  <a:lnTo>
                    <a:pt x="234" y="72"/>
                  </a:lnTo>
                  <a:lnTo>
                    <a:pt x="246" y="60"/>
                  </a:lnTo>
                  <a:lnTo>
                    <a:pt x="252" y="66"/>
                  </a:lnTo>
                  <a:lnTo>
                    <a:pt x="258" y="54"/>
                  </a:lnTo>
                  <a:lnTo>
                    <a:pt x="264" y="60"/>
                  </a:lnTo>
                  <a:lnTo>
                    <a:pt x="276" y="42"/>
                  </a:lnTo>
                  <a:lnTo>
                    <a:pt x="282" y="48"/>
                  </a:lnTo>
                  <a:lnTo>
                    <a:pt x="288" y="72"/>
                  </a:lnTo>
                  <a:lnTo>
                    <a:pt x="294" y="66"/>
                  </a:lnTo>
                  <a:lnTo>
                    <a:pt x="306" y="84"/>
                  </a:lnTo>
                  <a:lnTo>
                    <a:pt x="312" y="96"/>
                  </a:lnTo>
                  <a:lnTo>
                    <a:pt x="318" y="60"/>
                  </a:lnTo>
                  <a:lnTo>
                    <a:pt x="324" y="54"/>
                  </a:lnTo>
                  <a:lnTo>
                    <a:pt x="336" y="30"/>
                  </a:lnTo>
                  <a:lnTo>
                    <a:pt x="342" y="6"/>
                  </a:lnTo>
                  <a:lnTo>
                    <a:pt x="348" y="30"/>
                  </a:lnTo>
                  <a:lnTo>
                    <a:pt x="354" y="12"/>
                  </a:lnTo>
                  <a:lnTo>
                    <a:pt x="366" y="12"/>
                  </a:lnTo>
                  <a:lnTo>
                    <a:pt x="372" y="6"/>
                  </a:lnTo>
                  <a:lnTo>
                    <a:pt x="378" y="6"/>
                  </a:lnTo>
                  <a:lnTo>
                    <a:pt x="384" y="18"/>
                  </a:lnTo>
                  <a:lnTo>
                    <a:pt x="390" y="6"/>
                  </a:lnTo>
                  <a:lnTo>
                    <a:pt x="402" y="6"/>
                  </a:lnTo>
                  <a:lnTo>
                    <a:pt x="408" y="18"/>
                  </a:lnTo>
                  <a:lnTo>
                    <a:pt x="414" y="0"/>
                  </a:lnTo>
                  <a:lnTo>
                    <a:pt x="420" y="18"/>
                  </a:lnTo>
                  <a:lnTo>
                    <a:pt x="432" y="12"/>
                  </a:lnTo>
                  <a:lnTo>
                    <a:pt x="438" y="12"/>
                  </a:lnTo>
                  <a:lnTo>
                    <a:pt x="444" y="18"/>
                  </a:lnTo>
                  <a:lnTo>
                    <a:pt x="450" y="18"/>
                  </a:lnTo>
                  <a:lnTo>
                    <a:pt x="462" y="42"/>
                  </a:lnTo>
                  <a:lnTo>
                    <a:pt x="468" y="24"/>
                  </a:lnTo>
                  <a:lnTo>
                    <a:pt x="474" y="30"/>
                  </a:lnTo>
                  <a:lnTo>
                    <a:pt x="480" y="54"/>
                  </a:lnTo>
                  <a:lnTo>
                    <a:pt x="492" y="48"/>
                  </a:lnTo>
                  <a:lnTo>
                    <a:pt x="498" y="48"/>
                  </a:lnTo>
                  <a:lnTo>
                    <a:pt x="504" y="48"/>
                  </a:lnTo>
                  <a:lnTo>
                    <a:pt x="510" y="54"/>
                  </a:lnTo>
                  <a:lnTo>
                    <a:pt x="522" y="36"/>
                  </a:lnTo>
                  <a:lnTo>
                    <a:pt x="528" y="12"/>
                  </a:lnTo>
                  <a:lnTo>
                    <a:pt x="534" y="0"/>
                  </a:lnTo>
                  <a:lnTo>
                    <a:pt x="540" y="78"/>
                  </a:lnTo>
                  <a:lnTo>
                    <a:pt x="552" y="78"/>
                  </a:lnTo>
                  <a:lnTo>
                    <a:pt x="558" y="78"/>
                  </a:lnTo>
                  <a:lnTo>
                    <a:pt x="564" y="54"/>
                  </a:lnTo>
                  <a:lnTo>
                    <a:pt x="570" y="54"/>
                  </a:lnTo>
                  <a:lnTo>
                    <a:pt x="576" y="48"/>
                  </a:lnTo>
                  <a:lnTo>
                    <a:pt x="588" y="42"/>
                  </a:lnTo>
                  <a:lnTo>
                    <a:pt x="594" y="108"/>
                  </a:lnTo>
                  <a:lnTo>
                    <a:pt x="600" y="108"/>
                  </a:lnTo>
                  <a:lnTo>
                    <a:pt x="606" y="120"/>
                  </a:lnTo>
                  <a:lnTo>
                    <a:pt x="618" y="174"/>
                  </a:lnTo>
                  <a:lnTo>
                    <a:pt x="624" y="108"/>
                  </a:lnTo>
                  <a:lnTo>
                    <a:pt x="630" y="96"/>
                  </a:lnTo>
                  <a:lnTo>
                    <a:pt x="636" y="78"/>
                  </a:lnTo>
                  <a:lnTo>
                    <a:pt x="648" y="84"/>
                  </a:lnTo>
                  <a:lnTo>
                    <a:pt x="654" y="72"/>
                  </a:lnTo>
                  <a:lnTo>
                    <a:pt x="660" y="78"/>
                  </a:lnTo>
                  <a:lnTo>
                    <a:pt x="666" y="132"/>
                  </a:lnTo>
                  <a:lnTo>
                    <a:pt x="678" y="108"/>
                  </a:lnTo>
                  <a:lnTo>
                    <a:pt x="684" y="126"/>
                  </a:lnTo>
                  <a:lnTo>
                    <a:pt x="690" y="192"/>
                  </a:lnTo>
                  <a:lnTo>
                    <a:pt x="696" y="138"/>
                  </a:lnTo>
                  <a:lnTo>
                    <a:pt x="708" y="120"/>
                  </a:lnTo>
                  <a:lnTo>
                    <a:pt x="714" y="108"/>
                  </a:lnTo>
                  <a:lnTo>
                    <a:pt x="720" y="114"/>
                  </a:lnTo>
                  <a:lnTo>
                    <a:pt x="726" y="96"/>
                  </a:lnTo>
                  <a:lnTo>
                    <a:pt x="738" y="102"/>
                  </a:lnTo>
                  <a:lnTo>
                    <a:pt x="744" y="150"/>
                  </a:lnTo>
                  <a:lnTo>
                    <a:pt x="750" y="120"/>
                  </a:lnTo>
                  <a:lnTo>
                    <a:pt x="756" y="144"/>
                  </a:lnTo>
                  <a:lnTo>
                    <a:pt x="762" y="156"/>
                  </a:lnTo>
                  <a:lnTo>
                    <a:pt x="774" y="114"/>
                  </a:lnTo>
                  <a:lnTo>
                    <a:pt x="780" y="90"/>
                  </a:lnTo>
                  <a:lnTo>
                    <a:pt x="786" y="54"/>
                  </a:lnTo>
                  <a:lnTo>
                    <a:pt x="792" y="72"/>
                  </a:lnTo>
                  <a:lnTo>
                    <a:pt x="804" y="54"/>
                  </a:lnTo>
                  <a:lnTo>
                    <a:pt x="810" y="54"/>
                  </a:lnTo>
                  <a:lnTo>
                    <a:pt x="816" y="96"/>
                  </a:lnTo>
                  <a:lnTo>
                    <a:pt x="822" y="66"/>
                  </a:lnTo>
                  <a:lnTo>
                    <a:pt x="834" y="60"/>
                  </a:lnTo>
                  <a:lnTo>
                    <a:pt x="840" y="66"/>
                  </a:lnTo>
                  <a:lnTo>
                    <a:pt x="846" y="78"/>
                  </a:lnTo>
                  <a:lnTo>
                    <a:pt x="852" y="60"/>
                  </a:lnTo>
                  <a:lnTo>
                    <a:pt x="864" y="66"/>
                  </a:lnTo>
                  <a:lnTo>
                    <a:pt x="870" y="60"/>
                  </a:lnTo>
                  <a:lnTo>
                    <a:pt x="876" y="78"/>
                  </a:lnTo>
                  <a:lnTo>
                    <a:pt x="882" y="60"/>
                  </a:lnTo>
                  <a:lnTo>
                    <a:pt x="894" y="54"/>
                  </a:lnTo>
                  <a:lnTo>
                    <a:pt x="900" y="54"/>
                  </a:lnTo>
                  <a:lnTo>
                    <a:pt x="906" y="36"/>
                  </a:lnTo>
                  <a:lnTo>
                    <a:pt x="912" y="36"/>
                  </a:lnTo>
                  <a:lnTo>
                    <a:pt x="924" y="12"/>
                  </a:lnTo>
                  <a:lnTo>
                    <a:pt x="930" y="30"/>
                  </a:lnTo>
                  <a:lnTo>
                    <a:pt x="936" y="12"/>
                  </a:lnTo>
                  <a:lnTo>
                    <a:pt x="942" y="2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59" name="Freeform 79"/>
            <p:cNvSpPr>
              <a:spLocks/>
            </p:cNvSpPr>
            <p:nvPr/>
          </p:nvSpPr>
          <p:spPr bwMode="auto">
            <a:xfrm>
              <a:off x="2783591" y="4443263"/>
              <a:ext cx="2038931" cy="333589"/>
            </a:xfrm>
            <a:custGeom>
              <a:avLst/>
              <a:gdLst/>
              <a:ahLst/>
              <a:cxnLst>
                <a:cxn ang="0">
                  <a:pos x="18" y="54"/>
                </a:cxn>
                <a:cxn ang="0">
                  <a:pos x="36" y="48"/>
                </a:cxn>
                <a:cxn ang="0">
                  <a:pos x="60" y="42"/>
                </a:cxn>
                <a:cxn ang="0">
                  <a:pos x="84" y="48"/>
                </a:cxn>
                <a:cxn ang="0">
                  <a:pos x="108" y="30"/>
                </a:cxn>
                <a:cxn ang="0">
                  <a:pos x="126" y="36"/>
                </a:cxn>
                <a:cxn ang="0">
                  <a:pos x="150" y="36"/>
                </a:cxn>
                <a:cxn ang="0">
                  <a:pos x="174" y="48"/>
                </a:cxn>
                <a:cxn ang="0">
                  <a:pos x="192" y="36"/>
                </a:cxn>
                <a:cxn ang="0">
                  <a:pos x="216" y="12"/>
                </a:cxn>
                <a:cxn ang="0">
                  <a:pos x="240" y="12"/>
                </a:cxn>
                <a:cxn ang="0">
                  <a:pos x="264" y="18"/>
                </a:cxn>
                <a:cxn ang="0">
                  <a:pos x="282" y="114"/>
                </a:cxn>
                <a:cxn ang="0">
                  <a:pos x="306" y="72"/>
                </a:cxn>
                <a:cxn ang="0">
                  <a:pos x="330" y="30"/>
                </a:cxn>
                <a:cxn ang="0">
                  <a:pos x="354" y="138"/>
                </a:cxn>
                <a:cxn ang="0">
                  <a:pos x="372" y="84"/>
                </a:cxn>
                <a:cxn ang="0">
                  <a:pos x="396" y="96"/>
                </a:cxn>
                <a:cxn ang="0">
                  <a:pos x="420" y="162"/>
                </a:cxn>
                <a:cxn ang="0">
                  <a:pos x="438" y="132"/>
                </a:cxn>
                <a:cxn ang="0">
                  <a:pos x="462" y="162"/>
                </a:cxn>
                <a:cxn ang="0">
                  <a:pos x="486" y="174"/>
                </a:cxn>
                <a:cxn ang="0">
                  <a:pos x="510" y="162"/>
                </a:cxn>
                <a:cxn ang="0">
                  <a:pos x="528" y="162"/>
                </a:cxn>
                <a:cxn ang="0">
                  <a:pos x="552" y="126"/>
                </a:cxn>
                <a:cxn ang="0">
                  <a:pos x="576" y="156"/>
                </a:cxn>
                <a:cxn ang="0">
                  <a:pos x="594" y="162"/>
                </a:cxn>
                <a:cxn ang="0">
                  <a:pos x="618" y="186"/>
                </a:cxn>
                <a:cxn ang="0">
                  <a:pos x="642" y="210"/>
                </a:cxn>
                <a:cxn ang="0">
                  <a:pos x="666" y="192"/>
                </a:cxn>
                <a:cxn ang="0">
                  <a:pos x="684" y="222"/>
                </a:cxn>
                <a:cxn ang="0">
                  <a:pos x="708" y="180"/>
                </a:cxn>
                <a:cxn ang="0">
                  <a:pos x="732" y="84"/>
                </a:cxn>
                <a:cxn ang="0">
                  <a:pos x="750" y="102"/>
                </a:cxn>
                <a:cxn ang="0">
                  <a:pos x="774" y="108"/>
                </a:cxn>
                <a:cxn ang="0">
                  <a:pos x="798" y="114"/>
                </a:cxn>
                <a:cxn ang="0">
                  <a:pos x="822" y="96"/>
                </a:cxn>
                <a:cxn ang="0">
                  <a:pos x="840" y="72"/>
                </a:cxn>
                <a:cxn ang="0">
                  <a:pos x="864" y="48"/>
                </a:cxn>
                <a:cxn ang="0">
                  <a:pos x="888" y="42"/>
                </a:cxn>
                <a:cxn ang="0">
                  <a:pos x="912" y="66"/>
                </a:cxn>
                <a:cxn ang="0">
                  <a:pos x="930" y="42"/>
                </a:cxn>
              </a:cxnLst>
              <a:rect l="0" t="0" r="r" b="b"/>
              <a:pathLst>
                <a:path w="948" h="228">
                  <a:moveTo>
                    <a:pt x="0" y="66"/>
                  </a:moveTo>
                  <a:lnTo>
                    <a:pt x="6" y="72"/>
                  </a:lnTo>
                  <a:lnTo>
                    <a:pt x="18" y="54"/>
                  </a:lnTo>
                  <a:lnTo>
                    <a:pt x="24" y="54"/>
                  </a:lnTo>
                  <a:lnTo>
                    <a:pt x="30" y="54"/>
                  </a:lnTo>
                  <a:lnTo>
                    <a:pt x="36" y="48"/>
                  </a:lnTo>
                  <a:lnTo>
                    <a:pt x="48" y="36"/>
                  </a:lnTo>
                  <a:lnTo>
                    <a:pt x="54" y="12"/>
                  </a:lnTo>
                  <a:lnTo>
                    <a:pt x="60" y="42"/>
                  </a:lnTo>
                  <a:lnTo>
                    <a:pt x="66" y="24"/>
                  </a:lnTo>
                  <a:lnTo>
                    <a:pt x="78" y="30"/>
                  </a:lnTo>
                  <a:lnTo>
                    <a:pt x="84" y="48"/>
                  </a:lnTo>
                  <a:lnTo>
                    <a:pt x="90" y="30"/>
                  </a:lnTo>
                  <a:lnTo>
                    <a:pt x="96" y="36"/>
                  </a:lnTo>
                  <a:lnTo>
                    <a:pt x="108" y="30"/>
                  </a:lnTo>
                  <a:lnTo>
                    <a:pt x="114" y="48"/>
                  </a:lnTo>
                  <a:lnTo>
                    <a:pt x="120" y="42"/>
                  </a:lnTo>
                  <a:lnTo>
                    <a:pt x="126" y="36"/>
                  </a:lnTo>
                  <a:lnTo>
                    <a:pt x="138" y="66"/>
                  </a:lnTo>
                  <a:lnTo>
                    <a:pt x="144" y="42"/>
                  </a:lnTo>
                  <a:lnTo>
                    <a:pt x="150" y="36"/>
                  </a:lnTo>
                  <a:lnTo>
                    <a:pt x="156" y="54"/>
                  </a:lnTo>
                  <a:lnTo>
                    <a:pt x="168" y="30"/>
                  </a:lnTo>
                  <a:lnTo>
                    <a:pt x="174" y="48"/>
                  </a:lnTo>
                  <a:lnTo>
                    <a:pt x="180" y="24"/>
                  </a:lnTo>
                  <a:lnTo>
                    <a:pt x="186" y="18"/>
                  </a:lnTo>
                  <a:lnTo>
                    <a:pt x="192" y="36"/>
                  </a:lnTo>
                  <a:lnTo>
                    <a:pt x="204" y="12"/>
                  </a:lnTo>
                  <a:lnTo>
                    <a:pt x="210" y="6"/>
                  </a:lnTo>
                  <a:lnTo>
                    <a:pt x="216" y="12"/>
                  </a:lnTo>
                  <a:lnTo>
                    <a:pt x="222" y="18"/>
                  </a:lnTo>
                  <a:lnTo>
                    <a:pt x="234" y="24"/>
                  </a:lnTo>
                  <a:lnTo>
                    <a:pt x="240" y="12"/>
                  </a:lnTo>
                  <a:lnTo>
                    <a:pt x="246" y="0"/>
                  </a:lnTo>
                  <a:lnTo>
                    <a:pt x="252" y="36"/>
                  </a:lnTo>
                  <a:lnTo>
                    <a:pt x="264" y="18"/>
                  </a:lnTo>
                  <a:lnTo>
                    <a:pt x="270" y="18"/>
                  </a:lnTo>
                  <a:lnTo>
                    <a:pt x="276" y="42"/>
                  </a:lnTo>
                  <a:lnTo>
                    <a:pt x="282" y="114"/>
                  </a:lnTo>
                  <a:lnTo>
                    <a:pt x="294" y="72"/>
                  </a:lnTo>
                  <a:lnTo>
                    <a:pt x="300" y="66"/>
                  </a:lnTo>
                  <a:lnTo>
                    <a:pt x="306" y="72"/>
                  </a:lnTo>
                  <a:lnTo>
                    <a:pt x="312" y="54"/>
                  </a:lnTo>
                  <a:lnTo>
                    <a:pt x="324" y="24"/>
                  </a:lnTo>
                  <a:lnTo>
                    <a:pt x="330" y="30"/>
                  </a:lnTo>
                  <a:lnTo>
                    <a:pt x="336" y="102"/>
                  </a:lnTo>
                  <a:lnTo>
                    <a:pt x="342" y="222"/>
                  </a:lnTo>
                  <a:lnTo>
                    <a:pt x="354" y="138"/>
                  </a:lnTo>
                  <a:lnTo>
                    <a:pt x="360" y="90"/>
                  </a:lnTo>
                  <a:lnTo>
                    <a:pt x="366" y="120"/>
                  </a:lnTo>
                  <a:lnTo>
                    <a:pt x="372" y="84"/>
                  </a:lnTo>
                  <a:lnTo>
                    <a:pt x="378" y="90"/>
                  </a:lnTo>
                  <a:lnTo>
                    <a:pt x="390" y="78"/>
                  </a:lnTo>
                  <a:lnTo>
                    <a:pt x="396" y="96"/>
                  </a:lnTo>
                  <a:lnTo>
                    <a:pt x="402" y="102"/>
                  </a:lnTo>
                  <a:lnTo>
                    <a:pt x="408" y="126"/>
                  </a:lnTo>
                  <a:lnTo>
                    <a:pt x="420" y="162"/>
                  </a:lnTo>
                  <a:lnTo>
                    <a:pt x="426" y="114"/>
                  </a:lnTo>
                  <a:lnTo>
                    <a:pt x="432" y="108"/>
                  </a:lnTo>
                  <a:lnTo>
                    <a:pt x="438" y="132"/>
                  </a:lnTo>
                  <a:lnTo>
                    <a:pt x="450" y="108"/>
                  </a:lnTo>
                  <a:lnTo>
                    <a:pt x="456" y="120"/>
                  </a:lnTo>
                  <a:lnTo>
                    <a:pt x="462" y="162"/>
                  </a:lnTo>
                  <a:lnTo>
                    <a:pt x="468" y="162"/>
                  </a:lnTo>
                  <a:lnTo>
                    <a:pt x="480" y="144"/>
                  </a:lnTo>
                  <a:lnTo>
                    <a:pt x="486" y="174"/>
                  </a:lnTo>
                  <a:lnTo>
                    <a:pt x="492" y="228"/>
                  </a:lnTo>
                  <a:lnTo>
                    <a:pt x="498" y="168"/>
                  </a:lnTo>
                  <a:lnTo>
                    <a:pt x="510" y="162"/>
                  </a:lnTo>
                  <a:lnTo>
                    <a:pt x="516" y="174"/>
                  </a:lnTo>
                  <a:lnTo>
                    <a:pt x="522" y="150"/>
                  </a:lnTo>
                  <a:lnTo>
                    <a:pt x="528" y="162"/>
                  </a:lnTo>
                  <a:lnTo>
                    <a:pt x="540" y="168"/>
                  </a:lnTo>
                  <a:lnTo>
                    <a:pt x="546" y="138"/>
                  </a:lnTo>
                  <a:lnTo>
                    <a:pt x="552" y="126"/>
                  </a:lnTo>
                  <a:lnTo>
                    <a:pt x="558" y="132"/>
                  </a:lnTo>
                  <a:lnTo>
                    <a:pt x="564" y="168"/>
                  </a:lnTo>
                  <a:lnTo>
                    <a:pt x="576" y="156"/>
                  </a:lnTo>
                  <a:lnTo>
                    <a:pt x="582" y="162"/>
                  </a:lnTo>
                  <a:lnTo>
                    <a:pt x="588" y="192"/>
                  </a:lnTo>
                  <a:lnTo>
                    <a:pt x="594" y="162"/>
                  </a:lnTo>
                  <a:lnTo>
                    <a:pt x="606" y="162"/>
                  </a:lnTo>
                  <a:lnTo>
                    <a:pt x="612" y="192"/>
                  </a:lnTo>
                  <a:lnTo>
                    <a:pt x="618" y="186"/>
                  </a:lnTo>
                  <a:lnTo>
                    <a:pt x="624" y="168"/>
                  </a:lnTo>
                  <a:lnTo>
                    <a:pt x="636" y="192"/>
                  </a:lnTo>
                  <a:lnTo>
                    <a:pt x="642" y="210"/>
                  </a:lnTo>
                  <a:lnTo>
                    <a:pt x="648" y="198"/>
                  </a:lnTo>
                  <a:lnTo>
                    <a:pt x="654" y="228"/>
                  </a:lnTo>
                  <a:lnTo>
                    <a:pt x="666" y="192"/>
                  </a:lnTo>
                  <a:lnTo>
                    <a:pt x="672" y="162"/>
                  </a:lnTo>
                  <a:lnTo>
                    <a:pt x="678" y="156"/>
                  </a:lnTo>
                  <a:lnTo>
                    <a:pt x="684" y="222"/>
                  </a:lnTo>
                  <a:lnTo>
                    <a:pt x="696" y="204"/>
                  </a:lnTo>
                  <a:lnTo>
                    <a:pt x="702" y="192"/>
                  </a:lnTo>
                  <a:lnTo>
                    <a:pt x="708" y="180"/>
                  </a:lnTo>
                  <a:lnTo>
                    <a:pt x="714" y="144"/>
                  </a:lnTo>
                  <a:lnTo>
                    <a:pt x="726" y="108"/>
                  </a:lnTo>
                  <a:lnTo>
                    <a:pt x="732" y="84"/>
                  </a:lnTo>
                  <a:lnTo>
                    <a:pt x="738" y="48"/>
                  </a:lnTo>
                  <a:lnTo>
                    <a:pt x="744" y="126"/>
                  </a:lnTo>
                  <a:lnTo>
                    <a:pt x="750" y="102"/>
                  </a:lnTo>
                  <a:lnTo>
                    <a:pt x="762" y="108"/>
                  </a:lnTo>
                  <a:lnTo>
                    <a:pt x="768" y="108"/>
                  </a:lnTo>
                  <a:lnTo>
                    <a:pt x="774" y="108"/>
                  </a:lnTo>
                  <a:lnTo>
                    <a:pt x="780" y="102"/>
                  </a:lnTo>
                  <a:lnTo>
                    <a:pt x="792" y="96"/>
                  </a:lnTo>
                  <a:lnTo>
                    <a:pt x="798" y="114"/>
                  </a:lnTo>
                  <a:lnTo>
                    <a:pt x="804" y="78"/>
                  </a:lnTo>
                  <a:lnTo>
                    <a:pt x="810" y="72"/>
                  </a:lnTo>
                  <a:lnTo>
                    <a:pt x="822" y="96"/>
                  </a:lnTo>
                  <a:lnTo>
                    <a:pt x="828" y="90"/>
                  </a:lnTo>
                  <a:lnTo>
                    <a:pt x="834" y="78"/>
                  </a:lnTo>
                  <a:lnTo>
                    <a:pt x="840" y="72"/>
                  </a:lnTo>
                  <a:lnTo>
                    <a:pt x="852" y="66"/>
                  </a:lnTo>
                  <a:lnTo>
                    <a:pt x="858" y="54"/>
                  </a:lnTo>
                  <a:lnTo>
                    <a:pt x="864" y="48"/>
                  </a:lnTo>
                  <a:lnTo>
                    <a:pt x="870" y="66"/>
                  </a:lnTo>
                  <a:lnTo>
                    <a:pt x="882" y="48"/>
                  </a:lnTo>
                  <a:lnTo>
                    <a:pt x="888" y="42"/>
                  </a:lnTo>
                  <a:lnTo>
                    <a:pt x="894" y="54"/>
                  </a:lnTo>
                  <a:lnTo>
                    <a:pt x="900" y="54"/>
                  </a:lnTo>
                  <a:lnTo>
                    <a:pt x="912" y="66"/>
                  </a:lnTo>
                  <a:lnTo>
                    <a:pt x="918" y="60"/>
                  </a:lnTo>
                  <a:lnTo>
                    <a:pt x="924" y="60"/>
                  </a:lnTo>
                  <a:lnTo>
                    <a:pt x="930" y="42"/>
                  </a:lnTo>
                  <a:lnTo>
                    <a:pt x="936" y="36"/>
                  </a:lnTo>
                  <a:lnTo>
                    <a:pt x="948" y="6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0" name="Freeform 80"/>
            <p:cNvSpPr>
              <a:spLocks/>
            </p:cNvSpPr>
            <p:nvPr/>
          </p:nvSpPr>
          <p:spPr bwMode="auto">
            <a:xfrm>
              <a:off x="4822522" y="4416927"/>
              <a:ext cx="1522746" cy="280917"/>
            </a:xfrm>
            <a:custGeom>
              <a:avLst/>
              <a:gdLst/>
              <a:ahLst/>
              <a:cxnLst>
                <a:cxn ang="0">
                  <a:pos x="6" y="72"/>
                </a:cxn>
                <a:cxn ang="0">
                  <a:pos x="18" y="78"/>
                </a:cxn>
                <a:cxn ang="0">
                  <a:pos x="36" y="72"/>
                </a:cxn>
                <a:cxn ang="0">
                  <a:pos x="48" y="54"/>
                </a:cxn>
                <a:cxn ang="0">
                  <a:pos x="66" y="24"/>
                </a:cxn>
                <a:cxn ang="0">
                  <a:pos x="78" y="30"/>
                </a:cxn>
                <a:cxn ang="0">
                  <a:pos x="96" y="48"/>
                </a:cxn>
                <a:cxn ang="0">
                  <a:pos x="108" y="48"/>
                </a:cxn>
                <a:cxn ang="0">
                  <a:pos x="126" y="54"/>
                </a:cxn>
                <a:cxn ang="0">
                  <a:pos x="138" y="30"/>
                </a:cxn>
                <a:cxn ang="0">
                  <a:pos x="156" y="60"/>
                </a:cxn>
                <a:cxn ang="0">
                  <a:pos x="168" y="36"/>
                </a:cxn>
                <a:cxn ang="0">
                  <a:pos x="186" y="36"/>
                </a:cxn>
                <a:cxn ang="0">
                  <a:pos x="198" y="48"/>
                </a:cxn>
                <a:cxn ang="0">
                  <a:pos x="216" y="42"/>
                </a:cxn>
                <a:cxn ang="0">
                  <a:pos x="228" y="48"/>
                </a:cxn>
                <a:cxn ang="0">
                  <a:pos x="246" y="12"/>
                </a:cxn>
                <a:cxn ang="0">
                  <a:pos x="258" y="12"/>
                </a:cxn>
                <a:cxn ang="0">
                  <a:pos x="276" y="12"/>
                </a:cxn>
                <a:cxn ang="0">
                  <a:pos x="288" y="12"/>
                </a:cxn>
                <a:cxn ang="0">
                  <a:pos x="306" y="30"/>
                </a:cxn>
                <a:cxn ang="0">
                  <a:pos x="318" y="0"/>
                </a:cxn>
                <a:cxn ang="0">
                  <a:pos x="336" y="12"/>
                </a:cxn>
                <a:cxn ang="0">
                  <a:pos x="348" y="30"/>
                </a:cxn>
                <a:cxn ang="0">
                  <a:pos x="360" y="24"/>
                </a:cxn>
                <a:cxn ang="0">
                  <a:pos x="378" y="60"/>
                </a:cxn>
                <a:cxn ang="0">
                  <a:pos x="390" y="84"/>
                </a:cxn>
                <a:cxn ang="0">
                  <a:pos x="408" y="36"/>
                </a:cxn>
                <a:cxn ang="0">
                  <a:pos x="420" y="54"/>
                </a:cxn>
                <a:cxn ang="0">
                  <a:pos x="438" y="78"/>
                </a:cxn>
                <a:cxn ang="0">
                  <a:pos x="450" y="120"/>
                </a:cxn>
                <a:cxn ang="0">
                  <a:pos x="468" y="96"/>
                </a:cxn>
                <a:cxn ang="0">
                  <a:pos x="480" y="120"/>
                </a:cxn>
                <a:cxn ang="0">
                  <a:pos x="498" y="108"/>
                </a:cxn>
                <a:cxn ang="0">
                  <a:pos x="510" y="108"/>
                </a:cxn>
                <a:cxn ang="0">
                  <a:pos x="528" y="186"/>
                </a:cxn>
                <a:cxn ang="0">
                  <a:pos x="540" y="144"/>
                </a:cxn>
                <a:cxn ang="0">
                  <a:pos x="558" y="132"/>
                </a:cxn>
                <a:cxn ang="0">
                  <a:pos x="570" y="150"/>
                </a:cxn>
                <a:cxn ang="0">
                  <a:pos x="588" y="96"/>
                </a:cxn>
                <a:cxn ang="0">
                  <a:pos x="600" y="114"/>
                </a:cxn>
                <a:cxn ang="0">
                  <a:pos x="618" y="138"/>
                </a:cxn>
                <a:cxn ang="0">
                  <a:pos x="630" y="180"/>
                </a:cxn>
                <a:cxn ang="0">
                  <a:pos x="648" y="156"/>
                </a:cxn>
                <a:cxn ang="0">
                  <a:pos x="660" y="156"/>
                </a:cxn>
                <a:cxn ang="0">
                  <a:pos x="678" y="186"/>
                </a:cxn>
                <a:cxn ang="0">
                  <a:pos x="690" y="150"/>
                </a:cxn>
                <a:cxn ang="0">
                  <a:pos x="708" y="192"/>
                </a:cxn>
              </a:cxnLst>
              <a:rect l="0" t="0" r="r" b="b"/>
              <a:pathLst>
                <a:path w="708" h="192">
                  <a:moveTo>
                    <a:pt x="0" y="84"/>
                  </a:moveTo>
                  <a:lnTo>
                    <a:pt x="6" y="72"/>
                  </a:lnTo>
                  <a:lnTo>
                    <a:pt x="12" y="72"/>
                  </a:lnTo>
                  <a:lnTo>
                    <a:pt x="18" y="78"/>
                  </a:lnTo>
                  <a:lnTo>
                    <a:pt x="30" y="66"/>
                  </a:lnTo>
                  <a:lnTo>
                    <a:pt x="36" y="72"/>
                  </a:lnTo>
                  <a:lnTo>
                    <a:pt x="42" y="54"/>
                  </a:lnTo>
                  <a:lnTo>
                    <a:pt x="48" y="54"/>
                  </a:lnTo>
                  <a:lnTo>
                    <a:pt x="60" y="48"/>
                  </a:lnTo>
                  <a:lnTo>
                    <a:pt x="66" y="24"/>
                  </a:lnTo>
                  <a:lnTo>
                    <a:pt x="72" y="42"/>
                  </a:lnTo>
                  <a:lnTo>
                    <a:pt x="78" y="30"/>
                  </a:lnTo>
                  <a:lnTo>
                    <a:pt x="90" y="42"/>
                  </a:lnTo>
                  <a:lnTo>
                    <a:pt x="96" y="48"/>
                  </a:lnTo>
                  <a:lnTo>
                    <a:pt x="102" y="54"/>
                  </a:lnTo>
                  <a:lnTo>
                    <a:pt x="108" y="48"/>
                  </a:lnTo>
                  <a:lnTo>
                    <a:pt x="120" y="42"/>
                  </a:lnTo>
                  <a:lnTo>
                    <a:pt x="126" y="54"/>
                  </a:lnTo>
                  <a:lnTo>
                    <a:pt x="132" y="30"/>
                  </a:lnTo>
                  <a:lnTo>
                    <a:pt x="138" y="30"/>
                  </a:lnTo>
                  <a:lnTo>
                    <a:pt x="150" y="54"/>
                  </a:lnTo>
                  <a:lnTo>
                    <a:pt x="156" y="60"/>
                  </a:lnTo>
                  <a:lnTo>
                    <a:pt x="162" y="42"/>
                  </a:lnTo>
                  <a:lnTo>
                    <a:pt x="168" y="36"/>
                  </a:lnTo>
                  <a:lnTo>
                    <a:pt x="174" y="54"/>
                  </a:lnTo>
                  <a:lnTo>
                    <a:pt x="186" y="36"/>
                  </a:lnTo>
                  <a:lnTo>
                    <a:pt x="192" y="18"/>
                  </a:lnTo>
                  <a:lnTo>
                    <a:pt x="198" y="48"/>
                  </a:lnTo>
                  <a:lnTo>
                    <a:pt x="204" y="54"/>
                  </a:lnTo>
                  <a:lnTo>
                    <a:pt x="216" y="42"/>
                  </a:lnTo>
                  <a:lnTo>
                    <a:pt x="222" y="24"/>
                  </a:lnTo>
                  <a:lnTo>
                    <a:pt x="228" y="48"/>
                  </a:lnTo>
                  <a:lnTo>
                    <a:pt x="234" y="30"/>
                  </a:lnTo>
                  <a:lnTo>
                    <a:pt x="246" y="12"/>
                  </a:lnTo>
                  <a:lnTo>
                    <a:pt x="252" y="30"/>
                  </a:lnTo>
                  <a:lnTo>
                    <a:pt x="258" y="12"/>
                  </a:lnTo>
                  <a:lnTo>
                    <a:pt x="264" y="12"/>
                  </a:lnTo>
                  <a:lnTo>
                    <a:pt x="276" y="12"/>
                  </a:lnTo>
                  <a:lnTo>
                    <a:pt x="282" y="18"/>
                  </a:lnTo>
                  <a:lnTo>
                    <a:pt x="288" y="12"/>
                  </a:lnTo>
                  <a:lnTo>
                    <a:pt x="294" y="6"/>
                  </a:lnTo>
                  <a:lnTo>
                    <a:pt x="306" y="30"/>
                  </a:lnTo>
                  <a:lnTo>
                    <a:pt x="312" y="12"/>
                  </a:lnTo>
                  <a:lnTo>
                    <a:pt x="318" y="0"/>
                  </a:lnTo>
                  <a:lnTo>
                    <a:pt x="324" y="18"/>
                  </a:lnTo>
                  <a:lnTo>
                    <a:pt x="336" y="12"/>
                  </a:lnTo>
                  <a:lnTo>
                    <a:pt x="342" y="18"/>
                  </a:lnTo>
                  <a:lnTo>
                    <a:pt x="348" y="30"/>
                  </a:lnTo>
                  <a:lnTo>
                    <a:pt x="354" y="30"/>
                  </a:lnTo>
                  <a:lnTo>
                    <a:pt x="360" y="24"/>
                  </a:lnTo>
                  <a:lnTo>
                    <a:pt x="372" y="18"/>
                  </a:lnTo>
                  <a:lnTo>
                    <a:pt x="378" y="60"/>
                  </a:lnTo>
                  <a:lnTo>
                    <a:pt x="384" y="90"/>
                  </a:lnTo>
                  <a:lnTo>
                    <a:pt x="390" y="84"/>
                  </a:lnTo>
                  <a:lnTo>
                    <a:pt x="402" y="60"/>
                  </a:lnTo>
                  <a:lnTo>
                    <a:pt x="408" y="36"/>
                  </a:lnTo>
                  <a:lnTo>
                    <a:pt x="414" y="42"/>
                  </a:lnTo>
                  <a:lnTo>
                    <a:pt x="420" y="54"/>
                  </a:lnTo>
                  <a:lnTo>
                    <a:pt x="432" y="96"/>
                  </a:lnTo>
                  <a:lnTo>
                    <a:pt x="438" y="78"/>
                  </a:lnTo>
                  <a:lnTo>
                    <a:pt x="444" y="66"/>
                  </a:lnTo>
                  <a:lnTo>
                    <a:pt x="450" y="120"/>
                  </a:lnTo>
                  <a:lnTo>
                    <a:pt x="462" y="96"/>
                  </a:lnTo>
                  <a:lnTo>
                    <a:pt x="468" y="96"/>
                  </a:lnTo>
                  <a:lnTo>
                    <a:pt x="474" y="120"/>
                  </a:lnTo>
                  <a:lnTo>
                    <a:pt x="480" y="120"/>
                  </a:lnTo>
                  <a:lnTo>
                    <a:pt x="492" y="114"/>
                  </a:lnTo>
                  <a:lnTo>
                    <a:pt x="498" y="108"/>
                  </a:lnTo>
                  <a:lnTo>
                    <a:pt x="504" y="108"/>
                  </a:lnTo>
                  <a:lnTo>
                    <a:pt x="510" y="108"/>
                  </a:lnTo>
                  <a:lnTo>
                    <a:pt x="522" y="102"/>
                  </a:lnTo>
                  <a:lnTo>
                    <a:pt x="528" y="186"/>
                  </a:lnTo>
                  <a:lnTo>
                    <a:pt x="534" y="144"/>
                  </a:lnTo>
                  <a:lnTo>
                    <a:pt x="540" y="144"/>
                  </a:lnTo>
                  <a:lnTo>
                    <a:pt x="546" y="174"/>
                  </a:lnTo>
                  <a:lnTo>
                    <a:pt x="558" y="132"/>
                  </a:lnTo>
                  <a:lnTo>
                    <a:pt x="564" y="132"/>
                  </a:lnTo>
                  <a:lnTo>
                    <a:pt x="570" y="150"/>
                  </a:lnTo>
                  <a:lnTo>
                    <a:pt x="576" y="120"/>
                  </a:lnTo>
                  <a:lnTo>
                    <a:pt x="588" y="96"/>
                  </a:lnTo>
                  <a:lnTo>
                    <a:pt x="594" y="96"/>
                  </a:lnTo>
                  <a:lnTo>
                    <a:pt x="600" y="114"/>
                  </a:lnTo>
                  <a:lnTo>
                    <a:pt x="606" y="174"/>
                  </a:lnTo>
                  <a:lnTo>
                    <a:pt x="618" y="138"/>
                  </a:lnTo>
                  <a:lnTo>
                    <a:pt x="624" y="144"/>
                  </a:lnTo>
                  <a:lnTo>
                    <a:pt x="630" y="180"/>
                  </a:lnTo>
                  <a:lnTo>
                    <a:pt x="636" y="144"/>
                  </a:lnTo>
                  <a:lnTo>
                    <a:pt x="648" y="156"/>
                  </a:lnTo>
                  <a:lnTo>
                    <a:pt x="654" y="186"/>
                  </a:lnTo>
                  <a:lnTo>
                    <a:pt x="660" y="156"/>
                  </a:lnTo>
                  <a:lnTo>
                    <a:pt x="666" y="156"/>
                  </a:lnTo>
                  <a:lnTo>
                    <a:pt x="678" y="186"/>
                  </a:lnTo>
                  <a:lnTo>
                    <a:pt x="684" y="168"/>
                  </a:lnTo>
                  <a:lnTo>
                    <a:pt x="690" y="150"/>
                  </a:lnTo>
                  <a:lnTo>
                    <a:pt x="696" y="150"/>
                  </a:lnTo>
                  <a:lnTo>
                    <a:pt x="708" y="19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1" name="Freeform 84"/>
            <p:cNvSpPr>
              <a:spLocks/>
            </p:cNvSpPr>
            <p:nvPr/>
          </p:nvSpPr>
          <p:spPr bwMode="auto">
            <a:xfrm>
              <a:off x="757564" y="4478378"/>
              <a:ext cx="2026027" cy="280917"/>
            </a:xfrm>
            <a:custGeom>
              <a:avLst/>
              <a:gdLst/>
              <a:ahLst/>
              <a:cxnLst>
                <a:cxn ang="0">
                  <a:pos x="12" y="120"/>
                </a:cxn>
                <a:cxn ang="0">
                  <a:pos x="36" y="138"/>
                </a:cxn>
                <a:cxn ang="0">
                  <a:pos x="60" y="150"/>
                </a:cxn>
                <a:cxn ang="0">
                  <a:pos x="78" y="162"/>
                </a:cxn>
                <a:cxn ang="0">
                  <a:pos x="102" y="168"/>
                </a:cxn>
                <a:cxn ang="0">
                  <a:pos x="126" y="174"/>
                </a:cxn>
                <a:cxn ang="0">
                  <a:pos x="150" y="180"/>
                </a:cxn>
                <a:cxn ang="0">
                  <a:pos x="168" y="186"/>
                </a:cxn>
                <a:cxn ang="0">
                  <a:pos x="192" y="168"/>
                </a:cxn>
                <a:cxn ang="0">
                  <a:pos x="216" y="138"/>
                </a:cxn>
                <a:cxn ang="0">
                  <a:pos x="234" y="114"/>
                </a:cxn>
                <a:cxn ang="0">
                  <a:pos x="258" y="96"/>
                </a:cxn>
                <a:cxn ang="0">
                  <a:pos x="282" y="78"/>
                </a:cxn>
                <a:cxn ang="0">
                  <a:pos x="306" y="66"/>
                </a:cxn>
                <a:cxn ang="0">
                  <a:pos x="324" y="54"/>
                </a:cxn>
                <a:cxn ang="0">
                  <a:pos x="348" y="42"/>
                </a:cxn>
                <a:cxn ang="0">
                  <a:pos x="372" y="30"/>
                </a:cxn>
                <a:cxn ang="0">
                  <a:pos x="390" y="24"/>
                </a:cxn>
                <a:cxn ang="0">
                  <a:pos x="414" y="18"/>
                </a:cxn>
                <a:cxn ang="0">
                  <a:pos x="438" y="6"/>
                </a:cxn>
                <a:cxn ang="0">
                  <a:pos x="462" y="0"/>
                </a:cxn>
                <a:cxn ang="0">
                  <a:pos x="480" y="0"/>
                </a:cxn>
                <a:cxn ang="0">
                  <a:pos x="504" y="30"/>
                </a:cxn>
                <a:cxn ang="0">
                  <a:pos x="528" y="60"/>
                </a:cxn>
                <a:cxn ang="0">
                  <a:pos x="552" y="78"/>
                </a:cxn>
                <a:cxn ang="0">
                  <a:pos x="570" y="102"/>
                </a:cxn>
                <a:cxn ang="0">
                  <a:pos x="594" y="120"/>
                </a:cxn>
                <a:cxn ang="0">
                  <a:pos x="618" y="132"/>
                </a:cxn>
                <a:cxn ang="0">
                  <a:pos x="636" y="144"/>
                </a:cxn>
                <a:cxn ang="0">
                  <a:pos x="660" y="156"/>
                </a:cxn>
                <a:cxn ang="0">
                  <a:pos x="684" y="162"/>
                </a:cxn>
                <a:cxn ang="0">
                  <a:pos x="708" y="174"/>
                </a:cxn>
                <a:cxn ang="0">
                  <a:pos x="726" y="180"/>
                </a:cxn>
                <a:cxn ang="0">
                  <a:pos x="750" y="186"/>
                </a:cxn>
                <a:cxn ang="0">
                  <a:pos x="774" y="192"/>
                </a:cxn>
                <a:cxn ang="0">
                  <a:pos x="792" y="168"/>
                </a:cxn>
                <a:cxn ang="0">
                  <a:pos x="816" y="138"/>
                </a:cxn>
                <a:cxn ang="0">
                  <a:pos x="840" y="114"/>
                </a:cxn>
                <a:cxn ang="0">
                  <a:pos x="864" y="90"/>
                </a:cxn>
                <a:cxn ang="0">
                  <a:pos x="882" y="72"/>
                </a:cxn>
                <a:cxn ang="0">
                  <a:pos x="906" y="54"/>
                </a:cxn>
                <a:cxn ang="0">
                  <a:pos x="930" y="42"/>
                </a:cxn>
              </a:cxnLst>
              <a:rect l="0" t="0" r="r" b="b"/>
              <a:pathLst>
                <a:path w="942" h="192">
                  <a:moveTo>
                    <a:pt x="0" y="108"/>
                  </a:moveTo>
                  <a:lnTo>
                    <a:pt x="6" y="114"/>
                  </a:lnTo>
                  <a:lnTo>
                    <a:pt x="12" y="120"/>
                  </a:lnTo>
                  <a:lnTo>
                    <a:pt x="18" y="126"/>
                  </a:lnTo>
                  <a:lnTo>
                    <a:pt x="30" y="132"/>
                  </a:lnTo>
                  <a:lnTo>
                    <a:pt x="36" y="138"/>
                  </a:lnTo>
                  <a:lnTo>
                    <a:pt x="42" y="138"/>
                  </a:lnTo>
                  <a:lnTo>
                    <a:pt x="48" y="144"/>
                  </a:lnTo>
                  <a:lnTo>
                    <a:pt x="60" y="150"/>
                  </a:lnTo>
                  <a:lnTo>
                    <a:pt x="66" y="150"/>
                  </a:lnTo>
                  <a:lnTo>
                    <a:pt x="72" y="156"/>
                  </a:lnTo>
                  <a:lnTo>
                    <a:pt x="78" y="162"/>
                  </a:lnTo>
                  <a:lnTo>
                    <a:pt x="90" y="162"/>
                  </a:lnTo>
                  <a:lnTo>
                    <a:pt x="96" y="168"/>
                  </a:lnTo>
                  <a:lnTo>
                    <a:pt x="102" y="168"/>
                  </a:lnTo>
                  <a:lnTo>
                    <a:pt x="108" y="174"/>
                  </a:lnTo>
                  <a:lnTo>
                    <a:pt x="120" y="174"/>
                  </a:lnTo>
                  <a:lnTo>
                    <a:pt x="126" y="174"/>
                  </a:lnTo>
                  <a:lnTo>
                    <a:pt x="132" y="180"/>
                  </a:lnTo>
                  <a:lnTo>
                    <a:pt x="138" y="180"/>
                  </a:lnTo>
                  <a:lnTo>
                    <a:pt x="150" y="180"/>
                  </a:lnTo>
                  <a:lnTo>
                    <a:pt x="156" y="186"/>
                  </a:lnTo>
                  <a:lnTo>
                    <a:pt x="162" y="186"/>
                  </a:lnTo>
                  <a:lnTo>
                    <a:pt x="168" y="186"/>
                  </a:lnTo>
                  <a:lnTo>
                    <a:pt x="180" y="186"/>
                  </a:lnTo>
                  <a:lnTo>
                    <a:pt x="186" y="174"/>
                  </a:lnTo>
                  <a:lnTo>
                    <a:pt x="192" y="168"/>
                  </a:lnTo>
                  <a:lnTo>
                    <a:pt x="198" y="156"/>
                  </a:lnTo>
                  <a:lnTo>
                    <a:pt x="204" y="144"/>
                  </a:lnTo>
                  <a:lnTo>
                    <a:pt x="216" y="138"/>
                  </a:lnTo>
                  <a:lnTo>
                    <a:pt x="222" y="132"/>
                  </a:lnTo>
                  <a:lnTo>
                    <a:pt x="228" y="120"/>
                  </a:lnTo>
                  <a:lnTo>
                    <a:pt x="234" y="114"/>
                  </a:lnTo>
                  <a:lnTo>
                    <a:pt x="246" y="108"/>
                  </a:lnTo>
                  <a:lnTo>
                    <a:pt x="252" y="102"/>
                  </a:lnTo>
                  <a:lnTo>
                    <a:pt x="258" y="96"/>
                  </a:lnTo>
                  <a:lnTo>
                    <a:pt x="264" y="90"/>
                  </a:lnTo>
                  <a:lnTo>
                    <a:pt x="276" y="84"/>
                  </a:lnTo>
                  <a:lnTo>
                    <a:pt x="282" y="78"/>
                  </a:lnTo>
                  <a:lnTo>
                    <a:pt x="288" y="72"/>
                  </a:lnTo>
                  <a:lnTo>
                    <a:pt x="294" y="66"/>
                  </a:lnTo>
                  <a:lnTo>
                    <a:pt x="306" y="66"/>
                  </a:lnTo>
                  <a:lnTo>
                    <a:pt x="312" y="60"/>
                  </a:lnTo>
                  <a:lnTo>
                    <a:pt x="318" y="54"/>
                  </a:lnTo>
                  <a:lnTo>
                    <a:pt x="324" y="54"/>
                  </a:lnTo>
                  <a:lnTo>
                    <a:pt x="336" y="48"/>
                  </a:lnTo>
                  <a:lnTo>
                    <a:pt x="342" y="42"/>
                  </a:lnTo>
                  <a:lnTo>
                    <a:pt x="348" y="42"/>
                  </a:lnTo>
                  <a:lnTo>
                    <a:pt x="354" y="36"/>
                  </a:lnTo>
                  <a:lnTo>
                    <a:pt x="366" y="36"/>
                  </a:lnTo>
                  <a:lnTo>
                    <a:pt x="372" y="30"/>
                  </a:lnTo>
                  <a:lnTo>
                    <a:pt x="378" y="30"/>
                  </a:lnTo>
                  <a:lnTo>
                    <a:pt x="384" y="24"/>
                  </a:lnTo>
                  <a:lnTo>
                    <a:pt x="390" y="24"/>
                  </a:lnTo>
                  <a:lnTo>
                    <a:pt x="402" y="18"/>
                  </a:lnTo>
                  <a:lnTo>
                    <a:pt x="408" y="18"/>
                  </a:lnTo>
                  <a:lnTo>
                    <a:pt x="414" y="18"/>
                  </a:lnTo>
                  <a:lnTo>
                    <a:pt x="420" y="12"/>
                  </a:lnTo>
                  <a:lnTo>
                    <a:pt x="432" y="12"/>
                  </a:lnTo>
                  <a:lnTo>
                    <a:pt x="438" y="6"/>
                  </a:lnTo>
                  <a:lnTo>
                    <a:pt x="444" y="6"/>
                  </a:lnTo>
                  <a:lnTo>
                    <a:pt x="450" y="6"/>
                  </a:lnTo>
                  <a:lnTo>
                    <a:pt x="462" y="0"/>
                  </a:lnTo>
                  <a:lnTo>
                    <a:pt x="468" y="0"/>
                  </a:lnTo>
                  <a:lnTo>
                    <a:pt x="474" y="0"/>
                  </a:lnTo>
                  <a:lnTo>
                    <a:pt x="480" y="0"/>
                  </a:lnTo>
                  <a:lnTo>
                    <a:pt x="492" y="12"/>
                  </a:lnTo>
                  <a:lnTo>
                    <a:pt x="498" y="18"/>
                  </a:lnTo>
                  <a:lnTo>
                    <a:pt x="504" y="30"/>
                  </a:lnTo>
                  <a:lnTo>
                    <a:pt x="510" y="42"/>
                  </a:lnTo>
                  <a:lnTo>
                    <a:pt x="522" y="48"/>
                  </a:lnTo>
                  <a:lnTo>
                    <a:pt x="528" y="60"/>
                  </a:lnTo>
                  <a:lnTo>
                    <a:pt x="534" y="66"/>
                  </a:lnTo>
                  <a:lnTo>
                    <a:pt x="540" y="72"/>
                  </a:lnTo>
                  <a:lnTo>
                    <a:pt x="552" y="78"/>
                  </a:lnTo>
                  <a:lnTo>
                    <a:pt x="558" y="90"/>
                  </a:lnTo>
                  <a:lnTo>
                    <a:pt x="564" y="96"/>
                  </a:lnTo>
                  <a:lnTo>
                    <a:pt x="570" y="102"/>
                  </a:lnTo>
                  <a:lnTo>
                    <a:pt x="576" y="108"/>
                  </a:lnTo>
                  <a:lnTo>
                    <a:pt x="588" y="114"/>
                  </a:lnTo>
                  <a:lnTo>
                    <a:pt x="594" y="120"/>
                  </a:lnTo>
                  <a:lnTo>
                    <a:pt x="600" y="126"/>
                  </a:lnTo>
                  <a:lnTo>
                    <a:pt x="606" y="132"/>
                  </a:lnTo>
                  <a:lnTo>
                    <a:pt x="618" y="132"/>
                  </a:lnTo>
                  <a:lnTo>
                    <a:pt x="624" y="138"/>
                  </a:lnTo>
                  <a:lnTo>
                    <a:pt x="630" y="144"/>
                  </a:lnTo>
                  <a:lnTo>
                    <a:pt x="636" y="144"/>
                  </a:lnTo>
                  <a:lnTo>
                    <a:pt x="648" y="150"/>
                  </a:lnTo>
                  <a:lnTo>
                    <a:pt x="654" y="156"/>
                  </a:lnTo>
                  <a:lnTo>
                    <a:pt x="660" y="156"/>
                  </a:lnTo>
                  <a:lnTo>
                    <a:pt x="666" y="162"/>
                  </a:lnTo>
                  <a:lnTo>
                    <a:pt x="678" y="162"/>
                  </a:lnTo>
                  <a:lnTo>
                    <a:pt x="684" y="162"/>
                  </a:lnTo>
                  <a:lnTo>
                    <a:pt x="690" y="168"/>
                  </a:lnTo>
                  <a:lnTo>
                    <a:pt x="696" y="168"/>
                  </a:lnTo>
                  <a:lnTo>
                    <a:pt x="708" y="174"/>
                  </a:lnTo>
                  <a:lnTo>
                    <a:pt x="714" y="174"/>
                  </a:lnTo>
                  <a:lnTo>
                    <a:pt x="720" y="174"/>
                  </a:lnTo>
                  <a:lnTo>
                    <a:pt x="726" y="180"/>
                  </a:lnTo>
                  <a:lnTo>
                    <a:pt x="738" y="180"/>
                  </a:lnTo>
                  <a:lnTo>
                    <a:pt x="744" y="180"/>
                  </a:lnTo>
                  <a:lnTo>
                    <a:pt x="750" y="186"/>
                  </a:lnTo>
                  <a:lnTo>
                    <a:pt x="756" y="186"/>
                  </a:lnTo>
                  <a:lnTo>
                    <a:pt x="762" y="186"/>
                  </a:lnTo>
                  <a:lnTo>
                    <a:pt x="774" y="192"/>
                  </a:lnTo>
                  <a:lnTo>
                    <a:pt x="780" y="192"/>
                  </a:lnTo>
                  <a:lnTo>
                    <a:pt x="786" y="180"/>
                  </a:lnTo>
                  <a:lnTo>
                    <a:pt x="792" y="168"/>
                  </a:lnTo>
                  <a:lnTo>
                    <a:pt x="804" y="156"/>
                  </a:lnTo>
                  <a:lnTo>
                    <a:pt x="810" y="150"/>
                  </a:lnTo>
                  <a:lnTo>
                    <a:pt x="816" y="138"/>
                  </a:lnTo>
                  <a:lnTo>
                    <a:pt x="822" y="126"/>
                  </a:lnTo>
                  <a:lnTo>
                    <a:pt x="834" y="120"/>
                  </a:lnTo>
                  <a:lnTo>
                    <a:pt x="840" y="114"/>
                  </a:lnTo>
                  <a:lnTo>
                    <a:pt x="846" y="102"/>
                  </a:lnTo>
                  <a:lnTo>
                    <a:pt x="852" y="96"/>
                  </a:lnTo>
                  <a:lnTo>
                    <a:pt x="864" y="90"/>
                  </a:lnTo>
                  <a:lnTo>
                    <a:pt x="870" y="84"/>
                  </a:lnTo>
                  <a:lnTo>
                    <a:pt x="876" y="78"/>
                  </a:lnTo>
                  <a:lnTo>
                    <a:pt x="882" y="72"/>
                  </a:lnTo>
                  <a:lnTo>
                    <a:pt x="894" y="66"/>
                  </a:lnTo>
                  <a:lnTo>
                    <a:pt x="900" y="60"/>
                  </a:lnTo>
                  <a:lnTo>
                    <a:pt x="906" y="54"/>
                  </a:lnTo>
                  <a:lnTo>
                    <a:pt x="912" y="54"/>
                  </a:lnTo>
                  <a:lnTo>
                    <a:pt x="924" y="48"/>
                  </a:lnTo>
                  <a:lnTo>
                    <a:pt x="930" y="42"/>
                  </a:lnTo>
                  <a:lnTo>
                    <a:pt x="936" y="42"/>
                  </a:lnTo>
                  <a:lnTo>
                    <a:pt x="942" y="36"/>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2" name="Freeform 85"/>
            <p:cNvSpPr>
              <a:spLocks/>
            </p:cNvSpPr>
            <p:nvPr/>
          </p:nvSpPr>
          <p:spPr bwMode="auto">
            <a:xfrm>
              <a:off x="2783591" y="4434484"/>
              <a:ext cx="2038931" cy="333589"/>
            </a:xfrm>
            <a:custGeom>
              <a:avLst/>
              <a:gdLst/>
              <a:ahLst/>
              <a:cxnLst>
                <a:cxn ang="0">
                  <a:pos x="18" y="60"/>
                </a:cxn>
                <a:cxn ang="0">
                  <a:pos x="36" y="48"/>
                </a:cxn>
                <a:cxn ang="0">
                  <a:pos x="60" y="36"/>
                </a:cxn>
                <a:cxn ang="0">
                  <a:pos x="84" y="30"/>
                </a:cxn>
                <a:cxn ang="0">
                  <a:pos x="108" y="24"/>
                </a:cxn>
                <a:cxn ang="0">
                  <a:pos x="126" y="18"/>
                </a:cxn>
                <a:cxn ang="0">
                  <a:pos x="150" y="12"/>
                </a:cxn>
                <a:cxn ang="0">
                  <a:pos x="174" y="6"/>
                </a:cxn>
                <a:cxn ang="0">
                  <a:pos x="192" y="6"/>
                </a:cxn>
                <a:cxn ang="0">
                  <a:pos x="216" y="0"/>
                </a:cxn>
                <a:cxn ang="0">
                  <a:pos x="240" y="0"/>
                </a:cxn>
                <a:cxn ang="0">
                  <a:pos x="264" y="0"/>
                </a:cxn>
                <a:cxn ang="0">
                  <a:pos x="282" y="0"/>
                </a:cxn>
                <a:cxn ang="0">
                  <a:pos x="306" y="36"/>
                </a:cxn>
                <a:cxn ang="0">
                  <a:pos x="330" y="66"/>
                </a:cxn>
                <a:cxn ang="0">
                  <a:pos x="354" y="90"/>
                </a:cxn>
                <a:cxn ang="0">
                  <a:pos x="372" y="114"/>
                </a:cxn>
                <a:cxn ang="0">
                  <a:pos x="396" y="132"/>
                </a:cxn>
                <a:cxn ang="0">
                  <a:pos x="420" y="150"/>
                </a:cxn>
                <a:cxn ang="0">
                  <a:pos x="438" y="168"/>
                </a:cxn>
                <a:cxn ang="0">
                  <a:pos x="462" y="180"/>
                </a:cxn>
                <a:cxn ang="0">
                  <a:pos x="486" y="186"/>
                </a:cxn>
                <a:cxn ang="0">
                  <a:pos x="510" y="192"/>
                </a:cxn>
                <a:cxn ang="0">
                  <a:pos x="528" y="204"/>
                </a:cxn>
                <a:cxn ang="0">
                  <a:pos x="552" y="210"/>
                </a:cxn>
                <a:cxn ang="0">
                  <a:pos x="576" y="216"/>
                </a:cxn>
                <a:cxn ang="0">
                  <a:pos x="594" y="216"/>
                </a:cxn>
                <a:cxn ang="0">
                  <a:pos x="618" y="222"/>
                </a:cxn>
                <a:cxn ang="0">
                  <a:pos x="642" y="222"/>
                </a:cxn>
                <a:cxn ang="0">
                  <a:pos x="666" y="228"/>
                </a:cxn>
                <a:cxn ang="0">
                  <a:pos x="684" y="228"/>
                </a:cxn>
                <a:cxn ang="0">
                  <a:pos x="708" y="228"/>
                </a:cxn>
                <a:cxn ang="0">
                  <a:pos x="732" y="228"/>
                </a:cxn>
                <a:cxn ang="0">
                  <a:pos x="750" y="198"/>
                </a:cxn>
                <a:cxn ang="0">
                  <a:pos x="774" y="174"/>
                </a:cxn>
                <a:cxn ang="0">
                  <a:pos x="798" y="150"/>
                </a:cxn>
                <a:cxn ang="0">
                  <a:pos x="822" y="126"/>
                </a:cxn>
                <a:cxn ang="0">
                  <a:pos x="840" y="108"/>
                </a:cxn>
                <a:cxn ang="0">
                  <a:pos x="864" y="90"/>
                </a:cxn>
                <a:cxn ang="0">
                  <a:pos x="888" y="78"/>
                </a:cxn>
                <a:cxn ang="0">
                  <a:pos x="912" y="66"/>
                </a:cxn>
                <a:cxn ang="0">
                  <a:pos x="930" y="60"/>
                </a:cxn>
              </a:cxnLst>
              <a:rect l="0" t="0" r="r" b="b"/>
              <a:pathLst>
                <a:path w="948" h="228">
                  <a:moveTo>
                    <a:pt x="0" y="66"/>
                  </a:moveTo>
                  <a:lnTo>
                    <a:pt x="6" y="60"/>
                  </a:lnTo>
                  <a:lnTo>
                    <a:pt x="18" y="60"/>
                  </a:lnTo>
                  <a:lnTo>
                    <a:pt x="24" y="54"/>
                  </a:lnTo>
                  <a:lnTo>
                    <a:pt x="30" y="48"/>
                  </a:lnTo>
                  <a:lnTo>
                    <a:pt x="36" y="48"/>
                  </a:lnTo>
                  <a:lnTo>
                    <a:pt x="48" y="42"/>
                  </a:lnTo>
                  <a:lnTo>
                    <a:pt x="54" y="42"/>
                  </a:lnTo>
                  <a:lnTo>
                    <a:pt x="60" y="36"/>
                  </a:lnTo>
                  <a:lnTo>
                    <a:pt x="66" y="36"/>
                  </a:lnTo>
                  <a:lnTo>
                    <a:pt x="78" y="30"/>
                  </a:lnTo>
                  <a:lnTo>
                    <a:pt x="84" y="30"/>
                  </a:lnTo>
                  <a:lnTo>
                    <a:pt x="90" y="30"/>
                  </a:lnTo>
                  <a:lnTo>
                    <a:pt x="96" y="24"/>
                  </a:lnTo>
                  <a:lnTo>
                    <a:pt x="108" y="24"/>
                  </a:lnTo>
                  <a:lnTo>
                    <a:pt x="114" y="24"/>
                  </a:lnTo>
                  <a:lnTo>
                    <a:pt x="120" y="18"/>
                  </a:lnTo>
                  <a:lnTo>
                    <a:pt x="126" y="18"/>
                  </a:lnTo>
                  <a:lnTo>
                    <a:pt x="138" y="18"/>
                  </a:lnTo>
                  <a:lnTo>
                    <a:pt x="144" y="12"/>
                  </a:lnTo>
                  <a:lnTo>
                    <a:pt x="150" y="12"/>
                  </a:lnTo>
                  <a:lnTo>
                    <a:pt x="156" y="12"/>
                  </a:lnTo>
                  <a:lnTo>
                    <a:pt x="168" y="6"/>
                  </a:lnTo>
                  <a:lnTo>
                    <a:pt x="174" y="6"/>
                  </a:lnTo>
                  <a:lnTo>
                    <a:pt x="180" y="6"/>
                  </a:lnTo>
                  <a:lnTo>
                    <a:pt x="186" y="6"/>
                  </a:lnTo>
                  <a:lnTo>
                    <a:pt x="192" y="6"/>
                  </a:lnTo>
                  <a:lnTo>
                    <a:pt x="204" y="6"/>
                  </a:lnTo>
                  <a:lnTo>
                    <a:pt x="210" y="6"/>
                  </a:lnTo>
                  <a:lnTo>
                    <a:pt x="216" y="0"/>
                  </a:lnTo>
                  <a:lnTo>
                    <a:pt x="222" y="0"/>
                  </a:lnTo>
                  <a:lnTo>
                    <a:pt x="234" y="0"/>
                  </a:lnTo>
                  <a:lnTo>
                    <a:pt x="240" y="0"/>
                  </a:lnTo>
                  <a:lnTo>
                    <a:pt x="246" y="0"/>
                  </a:lnTo>
                  <a:lnTo>
                    <a:pt x="252" y="0"/>
                  </a:lnTo>
                  <a:lnTo>
                    <a:pt x="264" y="0"/>
                  </a:lnTo>
                  <a:lnTo>
                    <a:pt x="270" y="0"/>
                  </a:lnTo>
                  <a:lnTo>
                    <a:pt x="276" y="0"/>
                  </a:lnTo>
                  <a:lnTo>
                    <a:pt x="282" y="0"/>
                  </a:lnTo>
                  <a:lnTo>
                    <a:pt x="294" y="12"/>
                  </a:lnTo>
                  <a:lnTo>
                    <a:pt x="300" y="24"/>
                  </a:lnTo>
                  <a:lnTo>
                    <a:pt x="306" y="36"/>
                  </a:lnTo>
                  <a:lnTo>
                    <a:pt x="312" y="48"/>
                  </a:lnTo>
                  <a:lnTo>
                    <a:pt x="324" y="60"/>
                  </a:lnTo>
                  <a:lnTo>
                    <a:pt x="330" y="66"/>
                  </a:lnTo>
                  <a:lnTo>
                    <a:pt x="336" y="78"/>
                  </a:lnTo>
                  <a:lnTo>
                    <a:pt x="342" y="84"/>
                  </a:lnTo>
                  <a:lnTo>
                    <a:pt x="354" y="90"/>
                  </a:lnTo>
                  <a:lnTo>
                    <a:pt x="360" y="102"/>
                  </a:lnTo>
                  <a:lnTo>
                    <a:pt x="366" y="108"/>
                  </a:lnTo>
                  <a:lnTo>
                    <a:pt x="372" y="114"/>
                  </a:lnTo>
                  <a:lnTo>
                    <a:pt x="378" y="120"/>
                  </a:lnTo>
                  <a:lnTo>
                    <a:pt x="390" y="126"/>
                  </a:lnTo>
                  <a:lnTo>
                    <a:pt x="396" y="132"/>
                  </a:lnTo>
                  <a:lnTo>
                    <a:pt x="402" y="138"/>
                  </a:lnTo>
                  <a:lnTo>
                    <a:pt x="408" y="144"/>
                  </a:lnTo>
                  <a:lnTo>
                    <a:pt x="420" y="150"/>
                  </a:lnTo>
                  <a:lnTo>
                    <a:pt x="426" y="156"/>
                  </a:lnTo>
                  <a:lnTo>
                    <a:pt x="432" y="162"/>
                  </a:lnTo>
                  <a:lnTo>
                    <a:pt x="438" y="168"/>
                  </a:lnTo>
                  <a:lnTo>
                    <a:pt x="450" y="168"/>
                  </a:lnTo>
                  <a:lnTo>
                    <a:pt x="456" y="174"/>
                  </a:lnTo>
                  <a:lnTo>
                    <a:pt x="462" y="180"/>
                  </a:lnTo>
                  <a:lnTo>
                    <a:pt x="468" y="180"/>
                  </a:lnTo>
                  <a:lnTo>
                    <a:pt x="480" y="186"/>
                  </a:lnTo>
                  <a:lnTo>
                    <a:pt x="486" y="186"/>
                  </a:lnTo>
                  <a:lnTo>
                    <a:pt x="492" y="192"/>
                  </a:lnTo>
                  <a:lnTo>
                    <a:pt x="498" y="192"/>
                  </a:lnTo>
                  <a:lnTo>
                    <a:pt x="510" y="192"/>
                  </a:lnTo>
                  <a:lnTo>
                    <a:pt x="516" y="198"/>
                  </a:lnTo>
                  <a:lnTo>
                    <a:pt x="522" y="198"/>
                  </a:lnTo>
                  <a:lnTo>
                    <a:pt x="528" y="204"/>
                  </a:lnTo>
                  <a:lnTo>
                    <a:pt x="540" y="204"/>
                  </a:lnTo>
                  <a:lnTo>
                    <a:pt x="546" y="204"/>
                  </a:lnTo>
                  <a:lnTo>
                    <a:pt x="552" y="210"/>
                  </a:lnTo>
                  <a:lnTo>
                    <a:pt x="558" y="210"/>
                  </a:lnTo>
                  <a:lnTo>
                    <a:pt x="564" y="210"/>
                  </a:lnTo>
                  <a:lnTo>
                    <a:pt x="576" y="216"/>
                  </a:lnTo>
                  <a:lnTo>
                    <a:pt x="582" y="216"/>
                  </a:lnTo>
                  <a:lnTo>
                    <a:pt x="588" y="216"/>
                  </a:lnTo>
                  <a:lnTo>
                    <a:pt x="594" y="216"/>
                  </a:lnTo>
                  <a:lnTo>
                    <a:pt x="606" y="216"/>
                  </a:lnTo>
                  <a:lnTo>
                    <a:pt x="612" y="222"/>
                  </a:lnTo>
                  <a:lnTo>
                    <a:pt x="618" y="222"/>
                  </a:lnTo>
                  <a:lnTo>
                    <a:pt x="624" y="222"/>
                  </a:lnTo>
                  <a:lnTo>
                    <a:pt x="636" y="222"/>
                  </a:lnTo>
                  <a:lnTo>
                    <a:pt x="642" y="222"/>
                  </a:lnTo>
                  <a:lnTo>
                    <a:pt x="648" y="222"/>
                  </a:lnTo>
                  <a:lnTo>
                    <a:pt x="654" y="228"/>
                  </a:lnTo>
                  <a:lnTo>
                    <a:pt x="666" y="228"/>
                  </a:lnTo>
                  <a:lnTo>
                    <a:pt x="672" y="228"/>
                  </a:lnTo>
                  <a:lnTo>
                    <a:pt x="678" y="228"/>
                  </a:lnTo>
                  <a:lnTo>
                    <a:pt x="684" y="228"/>
                  </a:lnTo>
                  <a:lnTo>
                    <a:pt x="696" y="228"/>
                  </a:lnTo>
                  <a:lnTo>
                    <a:pt x="702" y="228"/>
                  </a:lnTo>
                  <a:lnTo>
                    <a:pt x="708" y="228"/>
                  </a:lnTo>
                  <a:lnTo>
                    <a:pt x="714" y="228"/>
                  </a:lnTo>
                  <a:lnTo>
                    <a:pt x="726" y="228"/>
                  </a:lnTo>
                  <a:lnTo>
                    <a:pt x="732" y="228"/>
                  </a:lnTo>
                  <a:lnTo>
                    <a:pt x="738" y="222"/>
                  </a:lnTo>
                  <a:lnTo>
                    <a:pt x="744" y="210"/>
                  </a:lnTo>
                  <a:lnTo>
                    <a:pt x="750" y="198"/>
                  </a:lnTo>
                  <a:lnTo>
                    <a:pt x="762" y="192"/>
                  </a:lnTo>
                  <a:lnTo>
                    <a:pt x="768" y="180"/>
                  </a:lnTo>
                  <a:lnTo>
                    <a:pt x="774" y="174"/>
                  </a:lnTo>
                  <a:lnTo>
                    <a:pt x="780" y="162"/>
                  </a:lnTo>
                  <a:lnTo>
                    <a:pt x="792" y="156"/>
                  </a:lnTo>
                  <a:lnTo>
                    <a:pt x="798" y="150"/>
                  </a:lnTo>
                  <a:lnTo>
                    <a:pt x="804" y="138"/>
                  </a:lnTo>
                  <a:lnTo>
                    <a:pt x="810" y="132"/>
                  </a:lnTo>
                  <a:lnTo>
                    <a:pt x="822" y="126"/>
                  </a:lnTo>
                  <a:lnTo>
                    <a:pt x="828" y="120"/>
                  </a:lnTo>
                  <a:lnTo>
                    <a:pt x="834" y="114"/>
                  </a:lnTo>
                  <a:lnTo>
                    <a:pt x="840" y="108"/>
                  </a:lnTo>
                  <a:lnTo>
                    <a:pt x="852" y="102"/>
                  </a:lnTo>
                  <a:lnTo>
                    <a:pt x="858" y="96"/>
                  </a:lnTo>
                  <a:lnTo>
                    <a:pt x="864" y="90"/>
                  </a:lnTo>
                  <a:lnTo>
                    <a:pt x="870" y="90"/>
                  </a:lnTo>
                  <a:lnTo>
                    <a:pt x="882" y="84"/>
                  </a:lnTo>
                  <a:lnTo>
                    <a:pt x="888" y="78"/>
                  </a:lnTo>
                  <a:lnTo>
                    <a:pt x="894" y="78"/>
                  </a:lnTo>
                  <a:lnTo>
                    <a:pt x="900" y="72"/>
                  </a:lnTo>
                  <a:lnTo>
                    <a:pt x="912" y="66"/>
                  </a:lnTo>
                  <a:lnTo>
                    <a:pt x="918" y="66"/>
                  </a:lnTo>
                  <a:lnTo>
                    <a:pt x="924" y="60"/>
                  </a:lnTo>
                  <a:lnTo>
                    <a:pt x="930" y="60"/>
                  </a:lnTo>
                  <a:lnTo>
                    <a:pt x="936" y="54"/>
                  </a:lnTo>
                  <a:lnTo>
                    <a:pt x="948" y="54"/>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3" name="Freeform 86"/>
            <p:cNvSpPr>
              <a:spLocks/>
            </p:cNvSpPr>
            <p:nvPr/>
          </p:nvSpPr>
          <p:spPr bwMode="auto">
            <a:xfrm>
              <a:off x="4822522" y="4443263"/>
              <a:ext cx="1522746" cy="307253"/>
            </a:xfrm>
            <a:custGeom>
              <a:avLst/>
              <a:gdLst/>
              <a:ahLst/>
              <a:cxnLst>
                <a:cxn ang="0">
                  <a:pos x="6" y="42"/>
                </a:cxn>
                <a:cxn ang="0">
                  <a:pos x="18" y="42"/>
                </a:cxn>
                <a:cxn ang="0">
                  <a:pos x="36" y="36"/>
                </a:cxn>
                <a:cxn ang="0">
                  <a:pos x="48" y="30"/>
                </a:cxn>
                <a:cxn ang="0">
                  <a:pos x="66" y="30"/>
                </a:cxn>
                <a:cxn ang="0">
                  <a:pos x="78" y="24"/>
                </a:cxn>
                <a:cxn ang="0">
                  <a:pos x="96" y="18"/>
                </a:cxn>
                <a:cxn ang="0">
                  <a:pos x="108" y="18"/>
                </a:cxn>
                <a:cxn ang="0">
                  <a:pos x="126" y="18"/>
                </a:cxn>
                <a:cxn ang="0">
                  <a:pos x="138" y="12"/>
                </a:cxn>
                <a:cxn ang="0">
                  <a:pos x="156" y="12"/>
                </a:cxn>
                <a:cxn ang="0">
                  <a:pos x="168" y="12"/>
                </a:cxn>
                <a:cxn ang="0">
                  <a:pos x="186" y="12"/>
                </a:cxn>
                <a:cxn ang="0">
                  <a:pos x="198" y="6"/>
                </a:cxn>
                <a:cxn ang="0">
                  <a:pos x="216" y="6"/>
                </a:cxn>
                <a:cxn ang="0">
                  <a:pos x="228" y="6"/>
                </a:cxn>
                <a:cxn ang="0">
                  <a:pos x="246" y="6"/>
                </a:cxn>
                <a:cxn ang="0">
                  <a:pos x="258" y="0"/>
                </a:cxn>
                <a:cxn ang="0">
                  <a:pos x="276" y="0"/>
                </a:cxn>
                <a:cxn ang="0">
                  <a:pos x="288" y="0"/>
                </a:cxn>
                <a:cxn ang="0">
                  <a:pos x="306" y="0"/>
                </a:cxn>
                <a:cxn ang="0">
                  <a:pos x="318" y="0"/>
                </a:cxn>
                <a:cxn ang="0">
                  <a:pos x="336" y="0"/>
                </a:cxn>
                <a:cxn ang="0">
                  <a:pos x="348" y="0"/>
                </a:cxn>
                <a:cxn ang="0">
                  <a:pos x="360" y="0"/>
                </a:cxn>
                <a:cxn ang="0">
                  <a:pos x="378" y="0"/>
                </a:cxn>
                <a:cxn ang="0">
                  <a:pos x="390" y="24"/>
                </a:cxn>
                <a:cxn ang="0">
                  <a:pos x="408" y="48"/>
                </a:cxn>
                <a:cxn ang="0">
                  <a:pos x="420" y="66"/>
                </a:cxn>
                <a:cxn ang="0">
                  <a:pos x="438" y="84"/>
                </a:cxn>
                <a:cxn ang="0">
                  <a:pos x="450" y="96"/>
                </a:cxn>
                <a:cxn ang="0">
                  <a:pos x="468" y="114"/>
                </a:cxn>
                <a:cxn ang="0">
                  <a:pos x="480" y="126"/>
                </a:cxn>
                <a:cxn ang="0">
                  <a:pos x="498" y="138"/>
                </a:cxn>
                <a:cxn ang="0">
                  <a:pos x="510" y="150"/>
                </a:cxn>
                <a:cxn ang="0">
                  <a:pos x="528" y="156"/>
                </a:cxn>
                <a:cxn ang="0">
                  <a:pos x="540" y="168"/>
                </a:cxn>
                <a:cxn ang="0">
                  <a:pos x="558" y="174"/>
                </a:cxn>
                <a:cxn ang="0">
                  <a:pos x="570" y="180"/>
                </a:cxn>
                <a:cxn ang="0">
                  <a:pos x="588" y="186"/>
                </a:cxn>
                <a:cxn ang="0">
                  <a:pos x="600" y="192"/>
                </a:cxn>
                <a:cxn ang="0">
                  <a:pos x="618" y="192"/>
                </a:cxn>
                <a:cxn ang="0">
                  <a:pos x="630" y="198"/>
                </a:cxn>
                <a:cxn ang="0">
                  <a:pos x="648" y="204"/>
                </a:cxn>
                <a:cxn ang="0">
                  <a:pos x="660" y="204"/>
                </a:cxn>
                <a:cxn ang="0">
                  <a:pos x="678" y="210"/>
                </a:cxn>
                <a:cxn ang="0">
                  <a:pos x="690" y="210"/>
                </a:cxn>
                <a:cxn ang="0">
                  <a:pos x="708" y="210"/>
                </a:cxn>
              </a:cxnLst>
              <a:rect l="0" t="0" r="r" b="b"/>
              <a:pathLst>
                <a:path w="708" h="210">
                  <a:moveTo>
                    <a:pt x="0" y="48"/>
                  </a:moveTo>
                  <a:lnTo>
                    <a:pt x="6" y="42"/>
                  </a:lnTo>
                  <a:lnTo>
                    <a:pt x="12" y="42"/>
                  </a:lnTo>
                  <a:lnTo>
                    <a:pt x="18" y="42"/>
                  </a:lnTo>
                  <a:lnTo>
                    <a:pt x="30" y="36"/>
                  </a:lnTo>
                  <a:lnTo>
                    <a:pt x="36" y="36"/>
                  </a:lnTo>
                  <a:lnTo>
                    <a:pt x="42" y="30"/>
                  </a:lnTo>
                  <a:lnTo>
                    <a:pt x="48" y="30"/>
                  </a:lnTo>
                  <a:lnTo>
                    <a:pt x="60" y="30"/>
                  </a:lnTo>
                  <a:lnTo>
                    <a:pt x="66" y="30"/>
                  </a:lnTo>
                  <a:lnTo>
                    <a:pt x="72" y="24"/>
                  </a:lnTo>
                  <a:lnTo>
                    <a:pt x="78" y="24"/>
                  </a:lnTo>
                  <a:lnTo>
                    <a:pt x="90" y="24"/>
                  </a:lnTo>
                  <a:lnTo>
                    <a:pt x="96" y="18"/>
                  </a:lnTo>
                  <a:lnTo>
                    <a:pt x="102" y="18"/>
                  </a:lnTo>
                  <a:lnTo>
                    <a:pt x="108" y="18"/>
                  </a:lnTo>
                  <a:lnTo>
                    <a:pt x="120" y="18"/>
                  </a:lnTo>
                  <a:lnTo>
                    <a:pt x="126" y="18"/>
                  </a:lnTo>
                  <a:lnTo>
                    <a:pt x="132" y="18"/>
                  </a:lnTo>
                  <a:lnTo>
                    <a:pt x="138" y="12"/>
                  </a:lnTo>
                  <a:lnTo>
                    <a:pt x="150" y="12"/>
                  </a:lnTo>
                  <a:lnTo>
                    <a:pt x="156" y="12"/>
                  </a:lnTo>
                  <a:lnTo>
                    <a:pt x="162" y="12"/>
                  </a:lnTo>
                  <a:lnTo>
                    <a:pt x="168" y="12"/>
                  </a:lnTo>
                  <a:lnTo>
                    <a:pt x="174" y="12"/>
                  </a:lnTo>
                  <a:lnTo>
                    <a:pt x="186" y="12"/>
                  </a:lnTo>
                  <a:lnTo>
                    <a:pt x="192" y="6"/>
                  </a:lnTo>
                  <a:lnTo>
                    <a:pt x="198" y="6"/>
                  </a:lnTo>
                  <a:lnTo>
                    <a:pt x="204" y="6"/>
                  </a:lnTo>
                  <a:lnTo>
                    <a:pt x="216" y="6"/>
                  </a:lnTo>
                  <a:lnTo>
                    <a:pt x="222" y="6"/>
                  </a:lnTo>
                  <a:lnTo>
                    <a:pt x="228" y="6"/>
                  </a:lnTo>
                  <a:lnTo>
                    <a:pt x="234" y="6"/>
                  </a:lnTo>
                  <a:lnTo>
                    <a:pt x="246" y="6"/>
                  </a:lnTo>
                  <a:lnTo>
                    <a:pt x="252" y="0"/>
                  </a:lnTo>
                  <a:lnTo>
                    <a:pt x="258" y="0"/>
                  </a:lnTo>
                  <a:lnTo>
                    <a:pt x="264" y="0"/>
                  </a:lnTo>
                  <a:lnTo>
                    <a:pt x="276" y="0"/>
                  </a:lnTo>
                  <a:lnTo>
                    <a:pt x="282" y="0"/>
                  </a:lnTo>
                  <a:lnTo>
                    <a:pt x="288" y="0"/>
                  </a:lnTo>
                  <a:lnTo>
                    <a:pt x="294" y="0"/>
                  </a:lnTo>
                  <a:lnTo>
                    <a:pt x="306" y="0"/>
                  </a:lnTo>
                  <a:lnTo>
                    <a:pt x="312" y="0"/>
                  </a:lnTo>
                  <a:lnTo>
                    <a:pt x="318" y="0"/>
                  </a:lnTo>
                  <a:lnTo>
                    <a:pt x="324" y="0"/>
                  </a:lnTo>
                  <a:lnTo>
                    <a:pt x="336" y="0"/>
                  </a:lnTo>
                  <a:lnTo>
                    <a:pt x="342" y="0"/>
                  </a:lnTo>
                  <a:lnTo>
                    <a:pt x="348" y="0"/>
                  </a:lnTo>
                  <a:lnTo>
                    <a:pt x="354" y="0"/>
                  </a:lnTo>
                  <a:lnTo>
                    <a:pt x="360" y="0"/>
                  </a:lnTo>
                  <a:lnTo>
                    <a:pt x="372" y="0"/>
                  </a:lnTo>
                  <a:lnTo>
                    <a:pt x="378" y="0"/>
                  </a:lnTo>
                  <a:lnTo>
                    <a:pt x="384" y="12"/>
                  </a:lnTo>
                  <a:lnTo>
                    <a:pt x="390" y="24"/>
                  </a:lnTo>
                  <a:lnTo>
                    <a:pt x="402" y="36"/>
                  </a:lnTo>
                  <a:lnTo>
                    <a:pt x="408" y="48"/>
                  </a:lnTo>
                  <a:lnTo>
                    <a:pt x="414" y="54"/>
                  </a:lnTo>
                  <a:lnTo>
                    <a:pt x="420" y="66"/>
                  </a:lnTo>
                  <a:lnTo>
                    <a:pt x="432" y="72"/>
                  </a:lnTo>
                  <a:lnTo>
                    <a:pt x="438" y="84"/>
                  </a:lnTo>
                  <a:lnTo>
                    <a:pt x="444" y="90"/>
                  </a:lnTo>
                  <a:lnTo>
                    <a:pt x="450" y="96"/>
                  </a:lnTo>
                  <a:lnTo>
                    <a:pt x="462" y="102"/>
                  </a:lnTo>
                  <a:lnTo>
                    <a:pt x="468" y="114"/>
                  </a:lnTo>
                  <a:lnTo>
                    <a:pt x="474" y="120"/>
                  </a:lnTo>
                  <a:lnTo>
                    <a:pt x="480" y="126"/>
                  </a:lnTo>
                  <a:lnTo>
                    <a:pt x="492" y="132"/>
                  </a:lnTo>
                  <a:lnTo>
                    <a:pt x="498" y="138"/>
                  </a:lnTo>
                  <a:lnTo>
                    <a:pt x="504" y="144"/>
                  </a:lnTo>
                  <a:lnTo>
                    <a:pt x="510" y="150"/>
                  </a:lnTo>
                  <a:lnTo>
                    <a:pt x="522" y="156"/>
                  </a:lnTo>
                  <a:lnTo>
                    <a:pt x="528" y="156"/>
                  </a:lnTo>
                  <a:lnTo>
                    <a:pt x="534" y="162"/>
                  </a:lnTo>
                  <a:lnTo>
                    <a:pt x="540" y="168"/>
                  </a:lnTo>
                  <a:lnTo>
                    <a:pt x="546" y="168"/>
                  </a:lnTo>
                  <a:lnTo>
                    <a:pt x="558" y="174"/>
                  </a:lnTo>
                  <a:lnTo>
                    <a:pt x="564" y="174"/>
                  </a:lnTo>
                  <a:lnTo>
                    <a:pt x="570" y="180"/>
                  </a:lnTo>
                  <a:lnTo>
                    <a:pt x="576" y="180"/>
                  </a:lnTo>
                  <a:lnTo>
                    <a:pt x="588" y="186"/>
                  </a:lnTo>
                  <a:lnTo>
                    <a:pt x="594" y="186"/>
                  </a:lnTo>
                  <a:lnTo>
                    <a:pt x="600" y="192"/>
                  </a:lnTo>
                  <a:lnTo>
                    <a:pt x="606" y="192"/>
                  </a:lnTo>
                  <a:lnTo>
                    <a:pt x="618" y="192"/>
                  </a:lnTo>
                  <a:lnTo>
                    <a:pt x="624" y="198"/>
                  </a:lnTo>
                  <a:lnTo>
                    <a:pt x="630" y="198"/>
                  </a:lnTo>
                  <a:lnTo>
                    <a:pt x="636" y="198"/>
                  </a:lnTo>
                  <a:lnTo>
                    <a:pt x="648" y="204"/>
                  </a:lnTo>
                  <a:lnTo>
                    <a:pt x="654" y="204"/>
                  </a:lnTo>
                  <a:lnTo>
                    <a:pt x="660" y="204"/>
                  </a:lnTo>
                  <a:lnTo>
                    <a:pt x="666" y="204"/>
                  </a:lnTo>
                  <a:lnTo>
                    <a:pt x="678" y="210"/>
                  </a:lnTo>
                  <a:lnTo>
                    <a:pt x="684" y="210"/>
                  </a:lnTo>
                  <a:lnTo>
                    <a:pt x="690" y="210"/>
                  </a:lnTo>
                  <a:lnTo>
                    <a:pt x="696" y="210"/>
                  </a:lnTo>
                  <a:lnTo>
                    <a:pt x="708" y="210"/>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4" name="Freeform 87"/>
            <p:cNvSpPr>
              <a:spLocks/>
            </p:cNvSpPr>
            <p:nvPr/>
          </p:nvSpPr>
          <p:spPr bwMode="auto">
            <a:xfrm>
              <a:off x="757564" y="3688298"/>
              <a:ext cx="2026027" cy="228245"/>
            </a:xfrm>
            <a:custGeom>
              <a:avLst/>
              <a:gdLst/>
              <a:ahLst/>
              <a:cxnLst>
                <a:cxn ang="0">
                  <a:pos x="12" y="126"/>
                </a:cxn>
                <a:cxn ang="0">
                  <a:pos x="36" y="132"/>
                </a:cxn>
                <a:cxn ang="0">
                  <a:pos x="60" y="144"/>
                </a:cxn>
                <a:cxn ang="0">
                  <a:pos x="78" y="126"/>
                </a:cxn>
                <a:cxn ang="0">
                  <a:pos x="102" y="132"/>
                </a:cxn>
                <a:cxn ang="0">
                  <a:pos x="126" y="126"/>
                </a:cxn>
                <a:cxn ang="0">
                  <a:pos x="150" y="132"/>
                </a:cxn>
                <a:cxn ang="0">
                  <a:pos x="168" y="138"/>
                </a:cxn>
                <a:cxn ang="0">
                  <a:pos x="192" y="126"/>
                </a:cxn>
                <a:cxn ang="0">
                  <a:pos x="216" y="150"/>
                </a:cxn>
                <a:cxn ang="0">
                  <a:pos x="234" y="150"/>
                </a:cxn>
                <a:cxn ang="0">
                  <a:pos x="258" y="120"/>
                </a:cxn>
                <a:cxn ang="0">
                  <a:pos x="282" y="114"/>
                </a:cxn>
                <a:cxn ang="0">
                  <a:pos x="306" y="84"/>
                </a:cxn>
                <a:cxn ang="0">
                  <a:pos x="324" y="108"/>
                </a:cxn>
                <a:cxn ang="0">
                  <a:pos x="348" y="90"/>
                </a:cxn>
                <a:cxn ang="0">
                  <a:pos x="372" y="78"/>
                </a:cxn>
                <a:cxn ang="0">
                  <a:pos x="390" y="72"/>
                </a:cxn>
                <a:cxn ang="0">
                  <a:pos x="414" y="78"/>
                </a:cxn>
                <a:cxn ang="0">
                  <a:pos x="438" y="60"/>
                </a:cxn>
                <a:cxn ang="0">
                  <a:pos x="462" y="60"/>
                </a:cxn>
                <a:cxn ang="0">
                  <a:pos x="480" y="66"/>
                </a:cxn>
                <a:cxn ang="0">
                  <a:pos x="504" y="48"/>
                </a:cxn>
                <a:cxn ang="0">
                  <a:pos x="528" y="48"/>
                </a:cxn>
                <a:cxn ang="0">
                  <a:pos x="552" y="42"/>
                </a:cxn>
                <a:cxn ang="0">
                  <a:pos x="570" y="48"/>
                </a:cxn>
                <a:cxn ang="0">
                  <a:pos x="594" y="78"/>
                </a:cxn>
                <a:cxn ang="0">
                  <a:pos x="618" y="66"/>
                </a:cxn>
                <a:cxn ang="0">
                  <a:pos x="636" y="72"/>
                </a:cxn>
                <a:cxn ang="0">
                  <a:pos x="660" y="66"/>
                </a:cxn>
                <a:cxn ang="0">
                  <a:pos x="684" y="48"/>
                </a:cxn>
                <a:cxn ang="0">
                  <a:pos x="708" y="48"/>
                </a:cxn>
                <a:cxn ang="0">
                  <a:pos x="726" y="54"/>
                </a:cxn>
                <a:cxn ang="0">
                  <a:pos x="750" y="66"/>
                </a:cxn>
                <a:cxn ang="0">
                  <a:pos x="774" y="72"/>
                </a:cxn>
                <a:cxn ang="0">
                  <a:pos x="792" y="54"/>
                </a:cxn>
                <a:cxn ang="0">
                  <a:pos x="816" y="60"/>
                </a:cxn>
                <a:cxn ang="0">
                  <a:pos x="840" y="42"/>
                </a:cxn>
                <a:cxn ang="0">
                  <a:pos x="864" y="30"/>
                </a:cxn>
                <a:cxn ang="0">
                  <a:pos x="882" y="24"/>
                </a:cxn>
                <a:cxn ang="0">
                  <a:pos x="906" y="30"/>
                </a:cxn>
                <a:cxn ang="0">
                  <a:pos x="930" y="24"/>
                </a:cxn>
              </a:cxnLst>
              <a:rect l="0" t="0" r="r" b="b"/>
              <a:pathLst>
                <a:path w="942" h="156">
                  <a:moveTo>
                    <a:pt x="0" y="132"/>
                  </a:moveTo>
                  <a:lnTo>
                    <a:pt x="6" y="126"/>
                  </a:lnTo>
                  <a:lnTo>
                    <a:pt x="12" y="126"/>
                  </a:lnTo>
                  <a:lnTo>
                    <a:pt x="18" y="132"/>
                  </a:lnTo>
                  <a:lnTo>
                    <a:pt x="30" y="132"/>
                  </a:lnTo>
                  <a:lnTo>
                    <a:pt x="36" y="132"/>
                  </a:lnTo>
                  <a:lnTo>
                    <a:pt x="42" y="138"/>
                  </a:lnTo>
                  <a:lnTo>
                    <a:pt x="48" y="138"/>
                  </a:lnTo>
                  <a:lnTo>
                    <a:pt x="60" y="144"/>
                  </a:lnTo>
                  <a:lnTo>
                    <a:pt x="66" y="132"/>
                  </a:lnTo>
                  <a:lnTo>
                    <a:pt x="72" y="132"/>
                  </a:lnTo>
                  <a:lnTo>
                    <a:pt x="78" y="126"/>
                  </a:lnTo>
                  <a:lnTo>
                    <a:pt x="90" y="132"/>
                  </a:lnTo>
                  <a:lnTo>
                    <a:pt x="96" y="132"/>
                  </a:lnTo>
                  <a:lnTo>
                    <a:pt x="102" y="132"/>
                  </a:lnTo>
                  <a:lnTo>
                    <a:pt x="108" y="126"/>
                  </a:lnTo>
                  <a:lnTo>
                    <a:pt x="120" y="126"/>
                  </a:lnTo>
                  <a:lnTo>
                    <a:pt x="126" y="126"/>
                  </a:lnTo>
                  <a:lnTo>
                    <a:pt x="132" y="132"/>
                  </a:lnTo>
                  <a:lnTo>
                    <a:pt x="138" y="126"/>
                  </a:lnTo>
                  <a:lnTo>
                    <a:pt x="150" y="132"/>
                  </a:lnTo>
                  <a:lnTo>
                    <a:pt x="156" y="132"/>
                  </a:lnTo>
                  <a:lnTo>
                    <a:pt x="162" y="132"/>
                  </a:lnTo>
                  <a:lnTo>
                    <a:pt x="168" y="138"/>
                  </a:lnTo>
                  <a:lnTo>
                    <a:pt x="180" y="132"/>
                  </a:lnTo>
                  <a:lnTo>
                    <a:pt x="186" y="126"/>
                  </a:lnTo>
                  <a:lnTo>
                    <a:pt x="192" y="126"/>
                  </a:lnTo>
                  <a:lnTo>
                    <a:pt x="198" y="156"/>
                  </a:lnTo>
                  <a:lnTo>
                    <a:pt x="204" y="150"/>
                  </a:lnTo>
                  <a:lnTo>
                    <a:pt x="216" y="150"/>
                  </a:lnTo>
                  <a:lnTo>
                    <a:pt x="222" y="144"/>
                  </a:lnTo>
                  <a:lnTo>
                    <a:pt x="228" y="144"/>
                  </a:lnTo>
                  <a:lnTo>
                    <a:pt x="234" y="150"/>
                  </a:lnTo>
                  <a:lnTo>
                    <a:pt x="246" y="138"/>
                  </a:lnTo>
                  <a:lnTo>
                    <a:pt x="252" y="120"/>
                  </a:lnTo>
                  <a:lnTo>
                    <a:pt x="258" y="120"/>
                  </a:lnTo>
                  <a:lnTo>
                    <a:pt x="264" y="126"/>
                  </a:lnTo>
                  <a:lnTo>
                    <a:pt x="276" y="114"/>
                  </a:lnTo>
                  <a:lnTo>
                    <a:pt x="282" y="114"/>
                  </a:lnTo>
                  <a:lnTo>
                    <a:pt x="288" y="96"/>
                  </a:lnTo>
                  <a:lnTo>
                    <a:pt x="294" y="90"/>
                  </a:lnTo>
                  <a:lnTo>
                    <a:pt x="306" y="84"/>
                  </a:lnTo>
                  <a:lnTo>
                    <a:pt x="312" y="78"/>
                  </a:lnTo>
                  <a:lnTo>
                    <a:pt x="318" y="84"/>
                  </a:lnTo>
                  <a:lnTo>
                    <a:pt x="324" y="108"/>
                  </a:lnTo>
                  <a:lnTo>
                    <a:pt x="336" y="108"/>
                  </a:lnTo>
                  <a:lnTo>
                    <a:pt x="342" y="90"/>
                  </a:lnTo>
                  <a:lnTo>
                    <a:pt x="348" y="90"/>
                  </a:lnTo>
                  <a:lnTo>
                    <a:pt x="354" y="84"/>
                  </a:lnTo>
                  <a:lnTo>
                    <a:pt x="366" y="84"/>
                  </a:lnTo>
                  <a:lnTo>
                    <a:pt x="372" y="78"/>
                  </a:lnTo>
                  <a:lnTo>
                    <a:pt x="378" y="84"/>
                  </a:lnTo>
                  <a:lnTo>
                    <a:pt x="384" y="78"/>
                  </a:lnTo>
                  <a:lnTo>
                    <a:pt x="390" y="72"/>
                  </a:lnTo>
                  <a:lnTo>
                    <a:pt x="402" y="66"/>
                  </a:lnTo>
                  <a:lnTo>
                    <a:pt x="408" y="72"/>
                  </a:lnTo>
                  <a:lnTo>
                    <a:pt x="414" y="78"/>
                  </a:lnTo>
                  <a:lnTo>
                    <a:pt x="420" y="72"/>
                  </a:lnTo>
                  <a:lnTo>
                    <a:pt x="432" y="72"/>
                  </a:lnTo>
                  <a:lnTo>
                    <a:pt x="438" y="60"/>
                  </a:lnTo>
                  <a:lnTo>
                    <a:pt x="444" y="60"/>
                  </a:lnTo>
                  <a:lnTo>
                    <a:pt x="450" y="54"/>
                  </a:lnTo>
                  <a:lnTo>
                    <a:pt x="462" y="60"/>
                  </a:lnTo>
                  <a:lnTo>
                    <a:pt x="468" y="66"/>
                  </a:lnTo>
                  <a:lnTo>
                    <a:pt x="474" y="72"/>
                  </a:lnTo>
                  <a:lnTo>
                    <a:pt x="480" y="66"/>
                  </a:lnTo>
                  <a:lnTo>
                    <a:pt x="492" y="60"/>
                  </a:lnTo>
                  <a:lnTo>
                    <a:pt x="498" y="48"/>
                  </a:lnTo>
                  <a:lnTo>
                    <a:pt x="504" y="48"/>
                  </a:lnTo>
                  <a:lnTo>
                    <a:pt x="510" y="30"/>
                  </a:lnTo>
                  <a:lnTo>
                    <a:pt x="522" y="36"/>
                  </a:lnTo>
                  <a:lnTo>
                    <a:pt x="528" y="48"/>
                  </a:lnTo>
                  <a:lnTo>
                    <a:pt x="534" y="42"/>
                  </a:lnTo>
                  <a:lnTo>
                    <a:pt x="540" y="48"/>
                  </a:lnTo>
                  <a:lnTo>
                    <a:pt x="552" y="42"/>
                  </a:lnTo>
                  <a:lnTo>
                    <a:pt x="558" y="54"/>
                  </a:lnTo>
                  <a:lnTo>
                    <a:pt x="564" y="60"/>
                  </a:lnTo>
                  <a:lnTo>
                    <a:pt x="570" y="48"/>
                  </a:lnTo>
                  <a:lnTo>
                    <a:pt x="576" y="66"/>
                  </a:lnTo>
                  <a:lnTo>
                    <a:pt x="588" y="72"/>
                  </a:lnTo>
                  <a:lnTo>
                    <a:pt x="594" y="78"/>
                  </a:lnTo>
                  <a:lnTo>
                    <a:pt x="600" y="72"/>
                  </a:lnTo>
                  <a:lnTo>
                    <a:pt x="606" y="78"/>
                  </a:lnTo>
                  <a:lnTo>
                    <a:pt x="618" y="66"/>
                  </a:lnTo>
                  <a:lnTo>
                    <a:pt x="624" y="72"/>
                  </a:lnTo>
                  <a:lnTo>
                    <a:pt x="630" y="84"/>
                  </a:lnTo>
                  <a:lnTo>
                    <a:pt x="636" y="72"/>
                  </a:lnTo>
                  <a:lnTo>
                    <a:pt x="648" y="72"/>
                  </a:lnTo>
                  <a:lnTo>
                    <a:pt x="654" y="54"/>
                  </a:lnTo>
                  <a:lnTo>
                    <a:pt x="660" y="66"/>
                  </a:lnTo>
                  <a:lnTo>
                    <a:pt x="666" y="66"/>
                  </a:lnTo>
                  <a:lnTo>
                    <a:pt x="678" y="66"/>
                  </a:lnTo>
                  <a:lnTo>
                    <a:pt x="684" y="48"/>
                  </a:lnTo>
                  <a:lnTo>
                    <a:pt x="690" y="60"/>
                  </a:lnTo>
                  <a:lnTo>
                    <a:pt x="696" y="54"/>
                  </a:lnTo>
                  <a:lnTo>
                    <a:pt x="708" y="48"/>
                  </a:lnTo>
                  <a:lnTo>
                    <a:pt x="714" y="42"/>
                  </a:lnTo>
                  <a:lnTo>
                    <a:pt x="720" y="54"/>
                  </a:lnTo>
                  <a:lnTo>
                    <a:pt x="726" y="54"/>
                  </a:lnTo>
                  <a:lnTo>
                    <a:pt x="738" y="60"/>
                  </a:lnTo>
                  <a:lnTo>
                    <a:pt x="744" y="60"/>
                  </a:lnTo>
                  <a:lnTo>
                    <a:pt x="750" y="66"/>
                  </a:lnTo>
                  <a:lnTo>
                    <a:pt x="756" y="60"/>
                  </a:lnTo>
                  <a:lnTo>
                    <a:pt x="762" y="78"/>
                  </a:lnTo>
                  <a:lnTo>
                    <a:pt x="774" y="72"/>
                  </a:lnTo>
                  <a:lnTo>
                    <a:pt x="780" y="66"/>
                  </a:lnTo>
                  <a:lnTo>
                    <a:pt x="786" y="66"/>
                  </a:lnTo>
                  <a:lnTo>
                    <a:pt x="792" y="54"/>
                  </a:lnTo>
                  <a:lnTo>
                    <a:pt x="804" y="48"/>
                  </a:lnTo>
                  <a:lnTo>
                    <a:pt x="810" y="54"/>
                  </a:lnTo>
                  <a:lnTo>
                    <a:pt x="816" y="60"/>
                  </a:lnTo>
                  <a:lnTo>
                    <a:pt x="822" y="60"/>
                  </a:lnTo>
                  <a:lnTo>
                    <a:pt x="834" y="48"/>
                  </a:lnTo>
                  <a:lnTo>
                    <a:pt x="840" y="42"/>
                  </a:lnTo>
                  <a:lnTo>
                    <a:pt x="846" y="48"/>
                  </a:lnTo>
                  <a:lnTo>
                    <a:pt x="852" y="48"/>
                  </a:lnTo>
                  <a:lnTo>
                    <a:pt x="864" y="30"/>
                  </a:lnTo>
                  <a:lnTo>
                    <a:pt x="870" y="24"/>
                  </a:lnTo>
                  <a:lnTo>
                    <a:pt x="876" y="30"/>
                  </a:lnTo>
                  <a:lnTo>
                    <a:pt x="882" y="24"/>
                  </a:lnTo>
                  <a:lnTo>
                    <a:pt x="894" y="30"/>
                  </a:lnTo>
                  <a:lnTo>
                    <a:pt x="900" y="42"/>
                  </a:lnTo>
                  <a:lnTo>
                    <a:pt x="906" y="30"/>
                  </a:lnTo>
                  <a:lnTo>
                    <a:pt x="912" y="36"/>
                  </a:lnTo>
                  <a:lnTo>
                    <a:pt x="924" y="42"/>
                  </a:lnTo>
                  <a:lnTo>
                    <a:pt x="930" y="24"/>
                  </a:lnTo>
                  <a:lnTo>
                    <a:pt x="936" y="0"/>
                  </a:lnTo>
                  <a:lnTo>
                    <a:pt x="942" y="18"/>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5" name="Freeform 88"/>
            <p:cNvSpPr>
              <a:spLocks/>
            </p:cNvSpPr>
            <p:nvPr/>
          </p:nvSpPr>
          <p:spPr bwMode="auto">
            <a:xfrm>
              <a:off x="2783591" y="3600511"/>
              <a:ext cx="2038931" cy="131680"/>
            </a:xfrm>
            <a:custGeom>
              <a:avLst/>
              <a:gdLst/>
              <a:ahLst/>
              <a:cxnLst>
                <a:cxn ang="0">
                  <a:pos x="18" y="78"/>
                </a:cxn>
                <a:cxn ang="0">
                  <a:pos x="36" y="72"/>
                </a:cxn>
                <a:cxn ang="0">
                  <a:pos x="60" y="72"/>
                </a:cxn>
                <a:cxn ang="0">
                  <a:pos x="84" y="60"/>
                </a:cxn>
                <a:cxn ang="0">
                  <a:pos x="108" y="42"/>
                </a:cxn>
                <a:cxn ang="0">
                  <a:pos x="126" y="72"/>
                </a:cxn>
                <a:cxn ang="0">
                  <a:pos x="150" y="54"/>
                </a:cxn>
                <a:cxn ang="0">
                  <a:pos x="174" y="48"/>
                </a:cxn>
                <a:cxn ang="0">
                  <a:pos x="192" y="36"/>
                </a:cxn>
                <a:cxn ang="0">
                  <a:pos x="216" y="36"/>
                </a:cxn>
                <a:cxn ang="0">
                  <a:pos x="240" y="12"/>
                </a:cxn>
                <a:cxn ang="0">
                  <a:pos x="264" y="18"/>
                </a:cxn>
                <a:cxn ang="0">
                  <a:pos x="282" y="36"/>
                </a:cxn>
                <a:cxn ang="0">
                  <a:pos x="306" y="18"/>
                </a:cxn>
                <a:cxn ang="0">
                  <a:pos x="330" y="18"/>
                </a:cxn>
                <a:cxn ang="0">
                  <a:pos x="354" y="24"/>
                </a:cxn>
                <a:cxn ang="0">
                  <a:pos x="372" y="42"/>
                </a:cxn>
                <a:cxn ang="0">
                  <a:pos x="396" y="36"/>
                </a:cxn>
                <a:cxn ang="0">
                  <a:pos x="420" y="36"/>
                </a:cxn>
                <a:cxn ang="0">
                  <a:pos x="438" y="30"/>
                </a:cxn>
                <a:cxn ang="0">
                  <a:pos x="462" y="18"/>
                </a:cxn>
                <a:cxn ang="0">
                  <a:pos x="486" y="24"/>
                </a:cxn>
                <a:cxn ang="0">
                  <a:pos x="510" y="18"/>
                </a:cxn>
                <a:cxn ang="0">
                  <a:pos x="528" y="30"/>
                </a:cxn>
                <a:cxn ang="0">
                  <a:pos x="552" y="36"/>
                </a:cxn>
                <a:cxn ang="0">
                  <a:pos x="576" y="24"/>
                </a:cxn>
                <a:cxn ang="0">
                  <a:pos x="594" y="36"/>
                </a:cxn>
                <a:cxn ang="0">
                  <a:pos x="618" y="30"/>
                </a:cxn>
                <a:cxn ang="0">
                  <a:pos x="642" y="30"/>
                </a:cxn>
                <a:cxn ang="0">
                  <a:pos x="666" y="36"/>
                </a:cxn>
                <a:cxn ang="0">
                  <a:pos x="684" y="48"/>
                </a:cxn>
                <a:cxn ang="0">
                  <a:pos x="708" y="12"/>
                </a:cxn>
                <a:cxn ang="0">
                  <a:pos x="732" y="24"/>
                </a:cxn>
                <a:cxn ang="0">
                  <a:pos x="750" y="30"/>
                </a:cxn>
                <a:cxn ang="0">
                  <a:pos x="774" y="48"/>
                </a:cxn>
                <a:cxn ang="0">
                  <a:pos x="798" y="42"/>
                </a:cxn>
                <a:cxn ang="0">
                  <a:pos x="822" y="18"/>
                </a:cxn>
                <a:cxn ang="0">
                  <a:pos x="840" y="18"/>
                </a:cxn>
                <a:cxn ang="0">
                  <a:pos x="864" y="6"/>
                </a:cxn>
                <a:cxn ang="0">
                  <a:pos x="888" y="12"/>
                </a:cxn>
                <a:cxn ang="0">
                  <a:pos x="912" y="12"/>
                </a:cxn>
                <a:cxn ang="0">
                  <a:pos x="930" y="12"/>
                </a:cxn>
              </a:cxnLst>
              <a:rect l="0" t="0" r="r" b="b"/>
              <a:pathLst>
                <a:path w="948" h="90">
                  <a:moveTo>
                    <a:pt x="0" y="78"/>
                  </a:moveTo>
                  <a:lnTo>
                    <a:pt x="6" y="78"/>
                  </a:lnTo>
                  <a:lnTo>
                    <a:pt x="18" y="78"/>
                  </a:lnTo>
                  <a:lnTo>
                    <a:pt x="24" y="78"/>
                  </a:lnTo>
                  <a:lnTo>
                    <a:pt x="30" y="90"/>
                  </a:lnTo>
                  <a:lnTo>
                    <a:pt x="36" y="72"/>
                  </a:lnTo>
                  <a:lnTo>
                    <a:pt x="48" y="60"/>
                  </a:lnTo>
                  <a:lnTo>
                    <a:pt x="54" y="60"/>
                  </a:lnTo>
                  <a:lnTo>
                    <a:pt x="60" y="72"/>
                  </a:lnTo>
                  <a:lnTo>
                    <a:pt x="66" y="48"/>
                  </a:lnTo>
                  <a:lnTo>
                    <a:pt x="78" y="66"/>
                  </a:lnTo>
                  <a:lnTo>
                    <a:pt x="84" y="60"/>
                  </a:lnTo>
                  <a:lnTo>
                    <a:pt x="90" y="60"/>
                  </a:lnTo>
                  <a:lnTo>
                    <a:pt x="96" y="60"/>
                  </a:lnTo>
                  <a:lnTo>
                    <a:pt x="108" y="42"/>
                  </a:lnTo>
                  <a:lnTo>
                    <a:pt x="114" y="54"/>
                  </a:lnTo>
                  <a:lnTo>
                    <a:pt x="120" y="48"/>
                  </a:lnTo>
                  <a:lnTo>
                    <a:pt x="126" y="72"/>
                  </a:lnTo>
                  <a:lnTo>
                    <a:pt x="138" y="66"/>
                  </a:lnTo>
                  <a:lnTo>
                    <a:pt x="144" y="60"/>
                  </a:lnTo>
                  <a:lnTo>
                    <a:pt x="150" y="54"/>
                  </a:lnTo>
                  <a:lnTo>
                    <a:pt x="156" y="48"/>
                  </a:lnTo>
                  <a:lnTo>
                    <a:pt x="168" y="36"/>
                  </a:lnTo>
                  <a:lnTo>
                    <a:pt x="174" y="48"/>
                  </a:lnTo>
                  <a:lnTo>
                    <a:pt x="180" y="36"/>
                  </a:lnTo>
                  <a:lnTo>
                    <a:pt x="186" y="36"/>
                  </a:lnTo>
                  <a:lnTo>
                    <a:pt x="192" y="36"/>
                  </a:lnTo>
                  <a:lnTo>
                    <a:pt x="204" y="36"/>
                  </a:lnTo>
                  <a:lnTo>
                    <a:pt x="210" y="30"/>
                  </a:lnTo>
                  <a:lnTo>
                    <a:pt x="216" y="36"/>
                  </a:lnTo>
                  <a:lnTo>
                    <a:pt x="222" y="30"/>
                  </a:lnTo>
                  <a:lnTo>
                    <a:pt x="234" y="18"/>
                  </a:lnTo>
                  <a:lnTo>
                    <a:pt x="240" y="12"/>
                  </a:lnTo>
                  <a:lnTo>
                    <a:pt x="246" y="24"/>
                  </a:lnTo>
                  <a:lnTo>
                    <a:pt x="252" y="42"/>
                  </a:lnTo>
                  <a:lnTo>
                    <a:pt x="264" y="18"/>
                  </a:lnTo>
                  <a:lnTo>
                    <a:pt x="270" y="30"/>
                  </a:lnTo>
                  <a:lnTo>
                    <a:pt x="276" y="36"/>
                  </a:lnTo>
                  <a:lnTo>
                    <a:pt x="282" y="36"/>
                  </a:lnTo>
                  <a:lnTo>
                    <a:pt x="294" y="18"/>
                  </a:lnTo>
                  <a:lnTo>
                    <a:pt x="300" y="24"/>
                  </a:lnTo>
                  <a:lnTo>
                    <a:pt x="306" y="18"/>
                  </a:lnTo>
                  <a:lnTo>
                    <a:pt x="312" y="12"/>
                  </a:lnTo>
                  <a:lnTo>
                    <a:pt x="324" y="6"/>
                  </a:lnTo>
                  <a:lnTo>
                    <a:pt x="330" y="18"/>
                  </a:lnTo>
                  <a:lnTo>
                    <a:pt x="336" y="18"/>
                  </a:lnTo>
                  <a:lnTo>
                    <a:pt x="342" y="24"/>
                  </a:lnTo>
                  <a:lnTo>
                    <a:pt x="354" y="24"/>
                  </a:lnTo>
                  <a:lnTo>
                    <a:pt x="360" y="30"/>
                  </a:lnTo>
                  <a:lnTo>
                    <a:pt x="366" y="24"/>
                  </a:lnTo>
                  <a:lnTo>
                    <a:pt x="372" y="42"/>
                  </a:lnTo>
                  <a:lnTo>
                    <a:pt x="378" y="30"/>
                  </a:lnTo>
                  <a:lnTo>
                    <a:pt x="390" y="48"/>
                  </a:lnTo>
                  <a:lnTo>
                    <a:pt x="396" y="36"/>
                  </a:lnTo>
                  <a:lnTo>
                    <a:pt x="402" y="42"/>
                  </a:lnTo>
                  <a:lnTo>
                    <a:pt x="408" y="48"/>
                  </a:lnTo>
                  <a:lnTo>
                    <a:pt x="420" y="36"/>
                  </a:lnTo>
                  <a:lnTo>
                    <a:pt x="426" y="30"/>
                  </a:lnTo>
                  <a:lnTo>
                    <a:pt x="432" y="24"/>
                  </a:lnTo>
                  <a:lnTo>
                    <a:pt x="438" y="30"/>
                  </a:lnTo>
                  <a:lnTo>
                    <a:pt x="450" y="24"/>
                  </a:lnTo>
                  <a:lnTo>
                    <a:pt x="456" y="24"/>
                  </a:lnTo>
                  <a:lnTo>
                    <a:pt x="462" y="18"/>
                  </a:lnTo>
                  <a:lnTo>
                    <a:pt x="468" y="12"/>
                  </a:lnTo>
                  <a:lnTo>
                    <a:pt x="480" y="12"/>
                  </a:lnTo>
                  <a:lnTo>
                    <a:pt x="486" y="24"/>
                  </a:lnTo>
                  <a:lnTo>
                    <a:pt x="492" y="24"/>
                  </a:lnTo>
                  <a:lnTo>
                    <a:pt x="498" y="36"/>
                  </a:lnTo>
                  <a:lnTo>
                    <a:pt x="510" y="18"/>
                  </a:lnTo>
                  <a:lnTo>
                    <a:pt x="516" y="54"/>
                  </a:lnTo>
                  <a:lnTo>
                    <a:pt x="522" y="42"/>
                  </a:lnTo>
                  <a:lnTo>
                    <a:pt x="528" y="30"/>
                  </a:lnTo>
                  <a:lnTo>
                    <a:pt x="540" y="30"/>
                  </a:lnTo>
                  <a:lnTo>
                    <a:pt x="546" y="30"/>
                  </a:lnTo>
                  <a:lnTo>
                    <a:pt x="552" y="36"/>
                  </a:lnTo>
                  <a:lnTo>
                    <a:pt x="558" y="12"/>
                  </a:lnTo>
                  <a:lnTo>
                    <a:pt x="564" y="30"/>
                  </a:lnTo>
                  <a:lnTo>
                    <a:pt x="576" y="24"/>
                  </a:lnTo>
                  <a:lnTo>
                    <a:pt x="582" y="36"/>
                  </a:lnTo>
                  <a:lnTo>
                    <a:pt x="588" y="24"/>
                  </a:lnTo>
                  <a:lnTo>
                    <a:pt x="594" y="36"/>
                  </a:lnTo>
                  <a:lnTo>
                    <a:pt x="606" y="12"/>
                  </a:lnTo>
                  <a:lnTo>
                    <a:pt x="612" y="24"/>
                  </a:lnTo>
                  <a:lnTo>
                    <a:pt x="618" y="30"/>
                  </a:lnTo>
                  <a:lnTo>
                    <a:pt x="624" y="18"/>
                  </a:lnTo>
                  <a:lnTo>
                    <a:pt x="636" y="36"/>
                  </a:lnTo>
                  <a:lnTo>
                    <a:pt x="642" y="30"/>
                  </a:lnTo>
                  <a:lnTo>
                    <a:pt x="648" y="48"/>
                  </a:lnTo>
                  <a:lnTo>
                    <a:pt x="654" y="24"/>
                  </a:lnTo>
                  <a:lnTo>
                    <a:pt x="666" y="36"/>
                  </a:lnTo>
                  <a:lnTo>
                    <a:pt x="672" y="24"/>
                  </a:lnTo>
                  <a:lnTo>
                    <a:pt x="678" y="30"/>
                  </a:lnTo>
                  <a:lnTo>
                    <a:pt x="684" y="48"/>
                  </a:lnTo>
                  <a:lnTo>
                    <a:pt x="696" y="42"/>
                  </a:lnTo>
                  <a:lnTo>
                    <a:pt x="702" y="24"/>
                  </a:lnTo>
                  <a:lnTo>
                    <a:pt x="708" y="12"/>
                  </a:lnTo>
                  <a:lnTo>
                    <a:pt x="714" y="30"/>
                  </a:lnTo>
                  <a:lnTo>
                    <a:pt x="726" y="36"/>
                  </a:lnTo>
                  <a:lnTo>
                    <a:pt x="732" y="24"/>
                  </a:lnTo>
                  <a:lnTo>
                    <a:pt x="738" y="30"/>
                  </a:lnTo>
                  <a:lnTo>
                    <a:pt x="744" y="36"/>
                  </a:lnTo>
                  <a:lnTo>
                    <a:pt x="750" y="30"/>
                  </a:lnTo>
                  <a:lnTo>
                    <a:pt x="762" y="30"/>
                  </a:lnTo>
                  <a:lnTo>
                    <a:pt x="768" y="48"/>
                  </a:lnTo>
                  <a:lnTo>
                    <a:pt x="774" y="48"/>
                  </a:lnTo>
                  <a:lnTo>
                    <a:pt x="780" y="48"/>
                  </a:lnTo>
                  <a:lnTo>
                    <a:pt x="792" y="42"/>
                  </a:lnTo>
                  <a:lnTo>
                    <a:pt x="798" y="42"/>
                  </a:lnTo>
                  <a:lnTo>
                    <a:pt x="804" y="36"/>
                  </a:lnTo>
                  <a:lnTo>
                    <a:pt x="810" y="36"/>
                  </a:lnTo>
                  <a:lnTo>
                    <a:pt x="822" y="18"/>
                  </a:lnTo>
                  <a:lnTo>
                    <a:pt x="828" y="24"/>
                  </a:lnTo>
                  <a:lnTo>
                    <a:pt x="834" y="18"/>
                  </a:lnTo>
                  <a:lnTo>
                    <a:pt x="840" y="18"/>
                  </a:lnTo>
                  <a:lnTo>
                    <a:pt x="852" y="6"/>
                  </a:lnTo>
                  <a:lnTo>
                    <a:pt x="858" y="18"/>
                  </a:lnTo>
                  <a:lnTo>
                    <a:pt x="864" y="6"/>
                  </a:lnTo>
                  <a:lnTo>
                    <a:pt x="870" y="12"/>
                  </a:lnTo>
                  <a:lnTo>
                    <a:pt x="882" y="6"/>
                  </a:lnTo>
                  <a:lnTo>
                    <a:pt x="888" y="12"/>
                  </a:lnTo>
                  <a:lnTo>
                    <a:pt x="894" y="0"/>
                  </a:lnTo>
                  <a:lnTo>
                    <a:pt x="900" y="18"/>
                  </a:lnTo>
                  <a:lnTo>
                    <a:pt x="912" y="12"/>
                  </a:lnTo>
                  <a:lnTo>
                    <a:pt x="918" y="12"/>
                  </a:lnTo>
                  <a:lnTo>
                    <a:pt x="924" y="12"/>
                  </a:lnTo>
                  <a:lnTo>
                    <a:pt x="930" y="12"/>
                  </a:lnTo>
                  <a:lnTo>
                    <a:pt x="936" y="6"/>
                  </a:lnTo>
                  <a:lnTo>
                    <a:pt x="948" y="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6" name="Freeform 89"/>
            <p:cNvSpPr>
              <a:spLocks/>
            </p:cNvSpPr>
            <p:nvPr/>
          </p:nvSpPr>
          <p:spPr bwMode="auto">
            <a:xfrm>
              <a:off x="4822522" y="3442495"/>
              <a:ext cx="1522746" cy="166795"/>
            </a:xfrm>
            <a:custGeom>
              <a:avLst/>
              <a:gdLst/>
              <a:ahLst/>
              <a:cxnLst>
                <a:cxn ang="0">
                  <a:pos x="6" y="102"/>
                </a:cxn>
                <a:cxn ang="0">
                  <a:pos x="18" y="108"/>
                </a:cxn>
                <a:cxn ang="0">
                  <a:pos x="36" y="102"/>
                </a:cxn>
                <a:cxn ang="0">
                  <a:pos x="48" y="96"/>
                </a:cxn>
                <a:cxn ang="0">
                  <a:pos x="66" y="84"/>
                </a:cxn>
                <a:cxn ang="0">
                  <a:pos x="78" y="66"/>
                </a:cxn>
                <a:cxn ang="0">
                  <a:pos x="96" y="78"/>
                </a:cxn>
                <a:cxn ang="0">
                  <a:pos x="108" y="72"/>
                </a:cxn>
                <a:cxn ang="0">
                  <a:pos x="126" y="72"/>
                </a:cxn>
                <a:cxn ang="0">
                  <a:pos x="138" y="66"/>
                </a:cxn>
                <a:cxn ang="0">
                  <a:pos x="156" y="78"/>
                </a:cxn>
                <a:cxn ang="0">
                  <a:pos x="168" y="54"/>
                </a:cxn>
                <a:cxn ang="0">
                  <a:pos x="186" y="60"/>
                </a:cxn>
                <a:cxn ang="0">
                  <a:pos x="198" y="48"/>
                </a:cxn>
                <a:cxn ang="0">
                  <a:pos x="216" y="48"/>
                </a:cxn>
                <a:cxn ang="0">
                  <a:pos x="228" y="42"/>
                </a:cxn>
                <a:cxn ang="0">
                  <a:pos x="246" y="60"/>
                </a:cxn>
                <a:cxn ang="0">
                  <a:pos x="258" y="54"/>
                </a:cxn>
                <a:cxn ang="0">
                  <a:pos x="276" y="42"/>
                </a:cxn>
                <a:cxn ang="0">
                  <a:pos x="288" y="36"/>
                </a:cxn>
                <a:cxn ang="0">
                  <a:pos x="306" y="42"/>
                </a:cxn>
                <a:cxn ang="0">
                  <a:pos x="318" y="18"/>
                </a:cxn>
                <a:cxn ang="0">
                  <a:pos x="336" y="24"/>
                </a:cxn>
                <a:cxn ang="0">
                  <a:pos x="348" y="18"/>
                </a:cxn>
                <a:cxn ang="0">
                  <a:pos x="360" y="24"/>
                </a:cxn>
                <a:cxn ang="0">
                  <a:pos x="378" y="18"/>
                </a:cxn>
                <a:cxn ang="0">
                  <a:pos x="390" y="36"/>
                </a:cxn>
                <a:cxn ang="0">
                  <a:pos x="408" y="36"/>
                </a:cxn>
                <a:cxn ang="0">
                  <a:pos x="420" y="24"/>
                </a:cxn>
                <a:cxn ang="0">
                  <a:pos x="438" y="24"/>
                </a:cxn>
                <a:cxn ang="0">
                  <a:pos x="450" y="48"/>
                </a:cxn>
                <a:cxn ang="0">
                  <a:pos x="468" y="12"/>
                </a:cxn>
                <a:cxn ang="0">
                  <a:pos x="480" y="36"/>
                </a:cxn>
                <a:cxn ang="0">
                  <a:pos x="498" y="30"/>
                </a:cxn>
                <a:cxn ang="0">
                  <a:pos x="510" y="30"/>
                </a:cxn>
                <a:cxn ang="0">
                  <a:pos x="528" y="24"/>
                </a:cxn>
                <a:cxn ang="0">
                  <a:pos x="540" y="42"/>
                </a:cxn>
                <a:cxn ang="0">
                  <a:pos x="558" y="48"/>
                </a:cxn>
                <a:cxn ang="0">
                  <a:pos x="570" y="60"/>
                </a:cxn>
                <a:cxn ang="0">
                  <a:pos x="588" y="42"/>
                </a:cxn>
                <a:cxn ang="0">
                  <a:pos x="600" y="30"/>
                </a:cxn>
                <a:cxn ang="0">
                  <a:pos x="618" y="48"/>
                </a:cxn>
                <a:cxn ang="0">
                  <a:pos x="630" y="18"/>
                </a:cxn>
                <a:cxn ang="0">
                  <a:pos x="648" y="36"/>
                </a:cxn>
                <a:cxn ang="0">
                  <a:pos x="660" y="30"/>
                </a:cxn>
                <a:cxn ang="0">
                  <a:pos x="678" y="24"/>
                </a:cxn>
                <a:cxn ang="0">
                  <a:pos x="690" y="48"/>
                </a:cxn>
                <a:cxn ang="0">
                  <a:pos x="708" y="24"/>
                </a:cxn>
              </a:cxnLst>
              <a:rect l="0" t="0" r="r" b="b"/>
              <a:pathLst>
                <a:path w="708" h="114">
                  <a:moveTo>
                    <a:pt x="0" y="114"/>
                  </a:moveTo>
                  <a:lnTo>
                    <a:pt x="6" y="102"/>
                  </a:lnTo>
                  <a:lnTo>
                    <a:pt x="12" y="102"/>
                  </a:lnTo>
                  <a:lnTo>
                    <a:pt x="18" y="108"/>
                  </a:lnTo>
                  <a:lnTo>
                    <a:pt x="30" y="102"/>
                  </a:lnTo>
                  <a:lnTo>
                    <a:pt x="36" y="102"/>
                  </a:lnTo>
                  <a:lnTo>
                    <a:pt x="42" y="102"/>
                  </a:lnTo>
                  <a:lnTo>
                    <a:pt x="48" y="96"/>
                  </a:lnTo>
                  <a:lnTo>
                    <a:pt x="60" y="108"/>
                  </a:lnTo>
                  <a:lnTo>
                    <a:pt x="66" y="84"/>
                  </a:lnTo>
                  <a:lnTo>
                    <a:pt x="72" y="102"/>
                  </a:lnTo>
                  <a:lnTo>
                    <a:pt x="78" y="66"/>
                  </a:lnTo>
                  <a:lnTo>
                    <a:pt x="90" y="78"/>
                  </a:lnTo>
                  <a:lnTo>
                    <a:pt x="96" y="78"/>
                  </a:lnTo>
                  <a:lnTo>
                    <a:pt x="102" y="84"/>
                  </a:lnTo>
                  <a:lnTo>
                    <a:pt x="108" y="72"/>
                  </a:lnTo>
                  <a:lnTo>
                    <a:pt x="120" y="72"/>
                  </a:lnTo>
                  <a:lnTo>
                    <a:pt x="126" y="72"/>
                  </a:lnTo>
                  <a:lnTo>
                    <a:pt x="132" y="60"/>
                  </a:lnTo>
                  <a:lnTo>
                    <a:pt x="138" y="66"/>
                  </a:lnTo>
                  <a:lnTo>
                    <a:pt x="150" y="48"/>
                  </a:lnTo>
                  <a:lnTo>
                    <a:pt x="156" y="78"/>
                  </a:lnTo>
                  <a:lnTo>
                    <a:pt x="162" y="66"/>
                  </a:lnTo>
                  <a:lnTo>
                    <a:pt x="168" y="54"/>
                  </a:lnTo>
                  <a:lnTo>
                    <a:pt x="174" y="66"/>
                  </a:lnTo>
                  <a:lnTo>
                    <a:pt x="186" y="60"/>
                  </a:lnTo>
                  <a:lnTo>
                    <a:pt x="192" y="60"/>
                  </a:lnTo>
                  <a:lnTo>
                    <a:pt x="198" y="48"/>
                  </a:lnTo>
                  <a:lnTo>
                    <a:pt x="204" y="48"/>
                  </a:lnTo>
                  <a:lnTo>
                    <a:pt x="216" y="48"/>
                  </a:lnTo>
                  <a:lnTo>
                    <a:pt x="222" y="54"/>
                  </a:lnTo>
                  <a:lnTo>
                    <a:pt x="228" y="42"/>
                  </a:lnTo>
                  <a:lnTo>
                    <a:pt x="234" y="48"/>
                  </a:lnTo>
                  <a:lnTo>
                    <a:pt x="246" y="60"/>
                  </a:lnTo>
                  <a:lnTo>
                    <a:pt x="252" y="54"/>
                  </a:lnTo>
                  <a:lnTo>
                    <a:pt x="258" y="54"/>
                  </a:lnTo>
                  <a:lnTo>
                    <a:pt x="264" y="48"/>
                  </a:lnTo>
                  <a:lnTo>
                    <a:pt x="276" y="42"/>
                  </a:lnTo>
                  <a:lnTo>
                    <a:pt x="282" y="54"/>
                  </a:lnTo>
                  <a:lnTo>
                    <a:pt x="288" y="36"/>
                  </a:lnTo>
                  <a:lnTo>
                    <a:pt x="294" y="48"/>
                  </a:lnTo>
                  <a:lnTo>
                    <a:pt x="306" y="42"/>
                  </a:lnTo>
                  <a:lnTo>
                    <a:pt x="312" y="36"/>
                  </a:lnTo>
                  <a:lnTo>
                    <a:pt x="318" y="18"/>
                  </a:lnTo>
                  <a:lnTo>
                    <a:pt x="324" y="0"/>
                  </a:lnTo>
                  <a:lnTo>
                    <a:pt x="336" y="24"/>
                  </a:lnTo>
                  <a:lnTo>
                    <a:pt x="342" y="30"/>
                  </a:lnTo>
                  <a:lnTo>
                    <a:pt x="348" y="18"/>
                  </a:lnTo>
                  <a:lnTo>
                    <a:pt x="354" y="24"/>
                  </a:lnTo>
                  <a:lnTo>
                    <a:pt x="360" y="24"/>
                  </a:lnTo>
                  <a:lnTo>
                    <a:pt x="372" y="24"/>
                  </a:lnTo>
                  <a:lnTo>
                    <a:pt x="378" y="18"/>
                  </a:lnTo>
                  <a:lnTo>
                    <a:pt x="384" y="18"/>
                  </a:lnTo>
                  <a:lnTo>
                    <a:pt x="390" y="36"/>
                  </a:lnTo>
                  <a:lnTo>
                    <a:pt x="402" y="30"/>
                  </a:lnTo>
                  <a:lnTo>
                    <a:pt x="408" y="36"/>
                  </a:lnTo>
                  <a:lnTo>
                    <a:pt x="414" y="24"/>
                  </a:lnTo>
                  <a:lnTo>
                    <a:pt x="420" y="24"/>
                  </a:lnTo>
                  <a:lnTo>
                    <a:pt x="432" y="36"/>
                  </a:lnTo>
                  <a:lnTo>
                    <a:pt x="438" y="24"/>
                  </a:lnTo>
                  <a:lnTo>
                    <a:pt x="444" y="36"/>
                  </a:lnTo>
                  <a:lnTo>
                    <a:pt x="450" y="48"/>
                  </a:lnTo>
                  <a:lnTo>
                    <a:pt x="462" y="24"/>
                  </a:lnTo>
                  <a:lnTo>
                    <a:pt x="468" y="12"/>
                  </a:lnTo>
                  <a:lnTo>
                    <a:pt x="474" y="42"/>
                  </a:lnTo>
                  <a:lnTo>
                    <a:pt x="480" y="36"/>
                  </a:lnTo>
                  <a:lnTo>
                    <a:pt x="492" y="48"/>
                  </a:lnTo>
                  <a:lnTo>
                    <a:pt x="498" y="30"/>
                  </a:lnTo>
                  <a:lnTo>
                    <a:pt x="504" y="42"/>
                  </a:lnTo>
                  <a:lnTo>
                    <a:pt x="510" y="30"/>
                  </a:lnTo>
                  <a:lnTo>
                    <a:pt x="522" y="24"/>
                  </a:lnTo>
                  <a:lnTo>
                    <a:pt x="528" y="24"/>
                  </a:lnTo>
                  <a:lnTo>
                    <a:pt x="534" y="42"/>
                  </a:lnTo>
                  <a:lnTo>
                    <a:pt x="540" y="42"/>
                  </a:lnTo>
                  <a:lnTo>
                    <a:pt x="546" y="36"/>
                  </a:lnTo>
                  <a:lnTo>
                    <a:pt x="558" y="48"/>
                  </a:lnTo>
                  <a:lnTo>
                    <a:pt x="564" y="42"/>
                  </a:lnTo>
                  <a:lnTo>
                    <a:pt x="570" y="60"/>
                  </a:lnTo>
                  <a:lnTo>
                    <a:pt x="576" y="36"/>
                  </a:lnTo>
                  <a:lnTo>
                    <a:pt x="588" y="42"/>
                  </a:lnTo>
                  <a:lnTo>
                    <a:pt x="594" y="30"/>
                  </a:lnTo>
                  <a:lnTo>
                    <a:pt x="600" y="30"/>
                  </a:lnTo>
                  <a:lnTo>
                    <a:pt x="606" y="48"/>
                  </a:lnTo>
                  <a:lnTo>
                    <a:pt x="618" y="48"/>
                  </a:lnTo>
                  <a:lnTo>
                    <a:pt x="624" y="48"/>
                  </a:lnTo>
                  <a:lnTo>
                    <a:pt x="630" y="18"/>
                  </a:lnTo>
                  <a:lnTo>
                    <a:pt x="636" y="30"/>
                  </a:lnTo>
                  <a:lnTo>
                    <a:pt x="648" y="36"/>
                  </a:lnTo>
                  <a:lnTo>
                    <a:pt x="654" y="24"/>
                  </a:lnTo>
                  <a:lnTo>
                    <a:pt x="660" y="30"/>
                  </a:lnTo>
                  <a:lnTo>
                    <a:pt x="666" y="24"/>
                  </a:lnTo>
                  <a:lnTo>
                    <a:pt x="678" y="24"/>
                  </a:lnTo>
                  <a:lnTo>
                    <a:pt x="684" y="24"/>
                  </a:lnTo>
                  <a:lnTo>
                    <a:pt x="690" y="48"/>
                  </a:lnTo>
                  <a:lnTo>
                    <a:pt x="696" y="42"/>
                  </a:lnTo>
                  <a:lnTo>
                    <a:pt x="708" y="2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7" name="Freeform 90"/>
            <p:cNvSpPr>
              <a:spLocks/>
            </p:cNvSpPr>
            <p:nvPr/>
          </p:nvSpPr>
          <p:spPr bwMode="auto">
            <a:xfrm>
              <a:off x="757564" y="3732191"/>
              <a:ext cx="2026027" cy="149237"/>
            </a:xfrm>
            <a:custGeom>
              <a:avLst/>
              <a:gdLst/>
              <a:ahLst/>
              <a:cxnLst>
                <a:cxn ang="0">
                  <a:pos x="12" y="102"/>
                </a:cxn>
                <a:cxn ang="0">
                  <a:pos x="36" y="102"/>
                </a:cxn>
                <a:cxn ang="0">
                  <a:pos x="60" y="102"/>
                </a:cxn>
                <a:cxn ang="0">
                  <a:pos x="78" y="102"/>
                </a:cxn>
                <a:cxn ang="0">
                  <a:pos x="102" y="102"/>
                </a:cxn>
                <a:cxn ang="0">
                  <a:pos x="126" y="102"/>
                </a:cxn>
                <a:cxn ang="0">
                  <a:pos x="150" y="102"/>
                </a:cxn>
                <a:cxn ang="0">
                  <a:pos x="168" y="96"/>
                </a:cxn>
                <a:cxn ang="0">
                  <a:pos x="192" y="96"/>
                </a:cxn>
                <a:cxn ang="0">
                  <a:pos x="216" y="96"/>
                </a:cxn>
                <a:cxn ang="0">
                  <a:pos x="234" y="90"/>
                </a:cxn>
                <a:cxn ang="0">
                  <a:pos x="258" y="90"/>
                </a:cxn>
                <a:cxn ang="0">
                  <a:pos x="282" y="84"/>
                </a:cxn>
                <a:cxn ang="0">
                  <a:pos x="306" y="78"/>
                </a:cxn>
                <a:cxn ang="0">
                  <a:pos x="324" y="72"/>
                </a:cxn>
                <a:cxn ang="0">
                  <a:pos x="348" y="66"/>
                </a:cxn>
                <a:cxn ang="0">
                  <a:pos x="372" y="60"/>
                </a:cxn>
                <a:cxn ang="0">
                  <a:pos x="390" y="54"/>
                </a:cxn>
                <a:cxn ang="0">
                  <a:pos x="414" y="54"/>
                </a:cxn>
                <a:cxn ang="0">
                  <a:pos x="438" y="48"/>
                </a:cxn>
                <a:cxn ang="0">
                  <a:pos x="462" y="42"/>
                </a:cxn>
                <a:cxn ang="0">
                  <a:pos x="480" y="36"/>
                </a:cxn>
                <a:cxn ang="0">
                  <a:pos x="504" y="30"/>
                </a:cxn>
                <a:cxn ang="0">
                  <a:pos x="528" y="24"/>
                </a:cxn>
                <a:cxn ang="0">
                  <a:pos x="552" y="24"/>
                </a:cxn>
                <a:cxn ang="0">
                  <a:pos x="570" y="24"/>
                </a:cxn>
                <a:cxn ang="0">
                  <a:pos x="594" y="24"/>
                </a:cxn>
                <a:cxn ang="0">
                  <a:pos x="618" y="24"/>
                </a:cxn>
                <a:cxn ang="0">
                  <a:pos x="636" y="24"/>
                </a:cxn>
                <a:cxn ang="0">
                  <a:pos x="660" y="24"/>
                </a:cxn>
                <a:cxn ang="0">
                  <a:pos x="684" y="24"/>
                </a:cxn>
                <a:cxn ang="0">
                  <a:pos x="708" y="24"/>
                </a:cxn>
                <a:cxn ang="0">
                  <a:pos x="726" y="24"/>
                </a:cxn>
                <a:cxn ang="0">
                  <a:pos x="750" y="24"/>
                </a:cxn>
                <a:cxn ang="0">
                  <a:pos x="774" y="24"/>
                </a:cxn>
                <a:cxn ang="0">
                  <a:pos x="792" y="30"/>
                </a:cxn>
                <a:cxn ang="0">
                  <a:pos x="816" y="30"/>
                </a:cxn>
                <a:cxn ang="0">
                  <a:pos x="840" y="24"/>
                </a:cxn>
                <a:cxn ang="0">
                  <a:pos x="864" y="18"/>
                </a:cxn>
                <a:cxn ang="0">
                  <a:pos x="882" y="12"/>
                </a:cxn>
                <a:cxn ang="0">
                  <a:pos x="906" y="6"/>
                </a:cxn>
                <a:cxn ang="0">
                  <a:pos x="930" y="0"/>
                </a:cxn>
              </a:cxnLst>
              <a:rect l="0" t="0" r="r" b="b"/>
              <a:pathLst>
                <a:path w="942" h="102">
                  <a:moveTo>
                    <a:pt x="0" y="102"/>
                  </a:moveTo>
                  <a:lnTo>
                    <a:pt x="6" y="102"/>
                  </a:lnTo>
                  <a:lnTo>
                    <a:pt x="12" y="102"/>
                  </a:lnTo>
                  <a:lnTo>
                    <a:pt x="18" y="102"/>
                  </a:lnTo>
                  <a:lnTo>
                    <a:pt x="30" y="102"/>
                  </a:lnTo>
                  <a:lnTo>
                    <a:pt x="36" y="102"/>
                  </a:lnTo>
                  <a:lnTo>
                    <a:pt x="42" y="102"/>
                  </a:lnTo>
                  <a:lnTo>
                    <a:pt x="48" y="102"/>
                  </a:lnTo>
                  <a:lnTo>
                    <a:pt x="60" y="102"/>
                  </a:lnTo>
                  <a:lnTo>
                    <a:pt x="66" y="102"/>
                  </a:lnTo>
                  <a:lnTo>
                    <a:pt x="72" y="102"/>
                  </a:lnTo>
                  <a:lnTo>
                    <a:pt x="78" y="102"/>
                  </a:lnTo>
                  <a:lnTo>
                    <a:pt x="90" y="102"/>
                  </a:lnTo>
                  <a:lnTo>
                    <a:pt x="96" y="102"/>
                  </a:lnTo>
                  <a:lnTo>
                    <a:pt x="102" y="102"/>
                  </a:lnTo>
                  <a:lnTo>
                    <a:pt x="108" y="102"/>
                  </a:lnTo>
                  <a:lnTo>
                    <a:pt x="120" y="102"/>
                  </a:lnTo>
                  <a:lnTo>
                    <a:pt x="126" y="102"/>
                  </a:lnTo>
                  <a:lnTo>
                    <a:pt x="132" y="102"/>
                  </a:lnTo>
                  <a:lnTo>
                    <a:pt x="138" y="102"/>
                  </a:lnTo>
                  <a:lnTo>
                    <a:pt x="150" y="102"/>
                  </a:lnTo>
                  <a:lnTo>
                    <a:pt x="156" y="102"/>
                  </a:lnTo>
                  <a:lnTo>
                    <a:pt x="162" y="96"/>
                  </a:lnTo>
                  <a:lnTo>
                    <a:pt x="168" y="96"/>
                  </a:lnTo>
                  <a:lnTo>
                    <a:pt x="180" y="96"/>
                  </a:lnTo>
                  <a:lnTo>
                    <a:pt x="186" y="96"/>
                  </a:lnTo>
                  <a:lnTo>
                    <a:pt x="192" y="96"/>
                  </a:lnTo>
                  <a:lnTo>
                    <a:pt x="198" y="96"/>
                  </a:lnTo>
                  <a:lnTo>
                    <a:pt x="204" y="96"/>
                  </a:lnTo>
                  <a:lnTo>
                    <a:pt x="216" y="96"/>
                  </a:lnTo>
                  <a:lnTo>
                    <a:pt x="222" y="96"/>
                  </a:lnTo>
                  <a:lnTo>
                    <a:pt x="228" y="96"/>
                  </a:lnTo>
                  <a:lnTo>
                    <a:pt x="234" y="90"/>
                  </a:lnTo>
                  <a:lnTo>
                    <a:pt x="246" y="90"/>
                  </a:lnTo>
                  <a:lnTo>
                    <a:pt x="252" y="90"/>
                  </a:lnTo>
                  <a:lnTo>
                    <a:pt x="258" y="90"/>
                  </a:lnTo>
                  <a:lnTo>
                    <a:pt x="264" y="84"/>
                  </a:lnTo>
                  <a:lnTo>
                    <a:pt x="276" y="84"/>
                  </a:lnTo>
                  <a:lnTo>
                    <a:pt x="282" y="84"/>
                  </a:lnTo>
                  <a:lnTo>
                    <a:pt x="288" y="78"/>
                  </a:lnTo>
                  <a:lnTo>
                    <a:pt x="294" y="78"/>
                  </a:lnTo>
                  <a:lnTo>
                    <a:pt x="306" y="78"/>
                  </a:lnTo>
                  <a:lnTo>
                    <a:pt x="312" y="78"/>
                  </a:lnTo>
                  <a:lnTo>
                    <a:pt x="318" y="72"/>
                  </a:lnTo>
                  <a:lnTo>
                    <a:pt x="324" y="72"/>
                  </a:lnTo>
                  <a:lnTo>
                    <a:pt x="336" y="72"/>
                  </a:lnTo>
                  <a:lnTo>
                    <a:pt x="342" y="72"/>
                  </a:lnTo>
                  <a:lnTo>
                    <a:pt x="348" y="66"/>
                  </a:lnTo>
                  <a:lnTo>
                    <a:pt x="354" y="66"/>
                  </a:lnTo>
                  <a:lnTo>
                    <a:pt x="366" y="66"/>
                  </a:lnTo>
                  <a:lnTo>
                    <a:pt x="372" y="60"/>
                  </a:lnTo>
                  <a:lnTo>
                    <a:pt x="378" y="60"/>
                  </a:lnTo>
                  <a:lnTo>
                    <a:pt x="384" y="60"/>
                  </a:lnTo>
                  <a:lnTo>
                    <a:pt x="390" y="54"/>
                  </a:lnTo>
                  <a:lnTo>
                    <a:pt x="402" y="54"/>
                  </a:lnTo>
                  <a:lnTo>
                    <a:pt x="408" y="54"/>
                  </a:lnTo>
                  <a:lnTo>
                    <a:pt x="414" y="54"/>
                  </a:lnTo>
                  <a:lnTo>
                    <a:pt x="420" y="48"/>
                  </a:lnTo>
                  <a:lnTo>
                    <a:pt x="432" y="48"/>
                  </a:lnTo>
                  <a:lnTo>
                    <a:pt x="438" y="48"/>
                  </a:lnTo>
                  <a:lnTo>
                    <a:pt x="444" y="42"/>
                  </a:lnTo>
                  <a:lnTo>
                    <a:pt x="450" y="42"/>
                  </a:lnTo>
                  <a:lnTo>
                    <a:pt x="462" y="42"/>
                  </a:lnTo>
                  <a:lnTo>
                    <a:pt x="468" y="36"/>
                  </a:lnTo>
                  <a:lnTo>
                    <a:pt x="474" y="36"/>
                  </a:lnTo>
                  <a:lnTo>
                    <a:pt x="480" y="36"/>
                  </a:lnTo>
                  <a:lnTo>
                    <a:pt x="492" y="30"/>
                  </a:lnTo>
                  <a:lnTo>
                    <a:pt x="498" y="30"/>
                  </a:lnTo>
                  <a:lnTo>
                    <a:pt x="504" y="30"/>
                  </a:lnTo>
                  <a:lnTo>
                    <a:pt x="510" y="24"/>
                  </a:lnTo>
                  <a:lnTo>
                    <a:pt x="522" y="24"/>
                  </a:lnTo>
                  <a:lnTo>
                    <a:pt x="528" y="24"/>
                  </a:lnTo>
                  <a:lnTo>
                    <a:pt x="534" y="24"/>
                  </a:lnTo>
                  <a:lnTo>
                    <a:pt x="540" y="24"/>
                  </a:lnTo>
                  <a:lnTo>
                    <a:pt x="552" y="24"/>
                  </a:lnTo>
                  <a:lnTo>
                    <a:pt x="558" y="24"/>
                  </a:lnTo>
                  <a:lnTo>
                    <a:pt x="564" y="24"/>
                  </a:lnTo>
                  <a:lnTo>
                    <a:pt x="570" y="24"/>
                  </a:lnTo>
                  <a:lnTo>
                    <a:pt x="576" y="24"/>
                  </a:lnTo>
                  <a:lnTo>
                    <a:pt x="588" y="24"/>
                  </a:lnTo>
                  <a:lnTo>
                    <a:pt x="594" y="24"/>
                  </a:lnTo>
                  <a:lnTo>
                    <a:pt x="600" y="24"/>
                  </a:lnTo>
                  <a:lnTo>
                    <a:pt x="606" y="24"/>
                  </a:lnTo>
                  <a:lnTo>
                    <a:pt x="618" y="24"/>
                  </a:lnTo>
                  <a:lnTo>
                    <a:pt x="624" y="24"/>
                  </a:lnTo>
                  <a:lnTo>
                    <a:pt x="630" y="24"/>
                  </a:lnTo>
                  <a:lnTo>
                    <a:pt x="636" y="24"/>
                  </a:lnTo>
                  <a:lnTo>
                    <a:pt x="648" y="24"/>
                  </a:lnTo>
                  <a:lnTo>
                    <a:pt x="654" y="24"/>
                  </a:lnTo>
                  <a:lnTo>
                    <a:pt x="660" y="24"/>
                  </a:lnTo>
                  <a:lnTo>
                    <a:pt x="666" y="24"/>
                  </a:lnTo>
                  <a:lnTo>
                    <a:pt x="678" y="24"/>
                  </a:lnTo>
                  <a:lnTo>
                    <a:pt x="684" y="24"/>
                  </a:lnTo>
                  <a:lnTo>
                    <a:pt x="690" y="24"/>
                  </a:lnTo>
                  <a:lnTo>
                    <a:pt x="696" y="24"/>
                  </a:lnTo>
                  <a:lnTo>
                    <a:pt x="708" y="24"/>
                  </a:lnTo>
                  <a:lnTo>
                    <a:pt x="714" y="24"/>
                  </a:lnTo>
                  <a:lnTo>
                    <a:pt x="720" y="24"/>
                  </a:lnTo>
                  <a:lnTo>
                    <a:pt x="726" y="24"/>
                  </a:lnTo>
                  <a:lnTo>
                    <a:pt x="738" y="24"/>
                  </a:lnTo>
                  <a:lnTo>
                    <a:pt x="744" y="24"/>
                  </a:lnTo>
                  <a:lnTo>
                    <a:pt x="750" y="24"/>
                  </a:lnTo>
                  <a:lnTo>
                    <a:pt x="756" y="24"/>
                  </a:lnTo>
                  <a:lnTo>
                    <a:pt x="762" y="24"/>
                  </a:lnTo>
                  <a:lnTo>
                    <a:pt x="774" y="24"/>
                  </a:lnTo>
                  <a:lnTo>
                    <a:pt x="780" y="24"/>
                  </a:lnTo>
                  <a:lnTo>
                    <a:pt x="786" y="30"/>
                  </a:lnTo>
                  <a:lnTo>
                    <a:pt x="792" y="30"/>
                  </a:lnTo>
                  <a:lnTo>
                    <a:pt x="804" y="30"/>
                  </a:lnTo>
                  <a:lnTo>
                    <a:pt x="810" y="30"/>
                  </a:lnTo>
                  <a:lnTo>
                    <a:pt x="816" y="30"/>
                  </a:lnTo>
                  <a:lnTo>
                    <a:pt x="822" y="24"/>
                  </a:lnTo>
                  <a:lnTo>
                    <a:pt x="834" y="24"/>
                  </a:lnTo>
                  <a:lnTo>
                    <a:pt x="840" y="24"/>
                  </a:lnTo>
                  <a:lnTo>
                    <a:pt x="846" y="24"/>
                  </a:lnTo>
                  <a:lnTo>
                    <a:pt x="852" y="18"/>
                  </a:lnTo>
                  <a:lnTo>
                    <a:pt x="864" y="18"/>
                  </a:lnTo>
                  <a:lnTo>
                    <a:pt x="870" y="18"/>
                  </a:lnTo>
                  <a:lnTo>
                    <a:pt x="876" y="12"/>
                  </a:lnTo>
                  <a:lnTo>
                    <a:pt x="882" y="12"/>
                  </a:lnTo>
                  <a:lnTo>
                    <a:pt x="894" y="12"/>
                  </a:lnTo>
                  <a:lnTo>
                    <a:pt x="900" y="12"/>
                  </a:lnTo>
                  <a:lnTo>
                    <a:pt x="906" y="6"/>
                  </a:lnTo>
                  <a:lnTo>
                    <a:pt x="912" y="6"/>
                  </a:lnTo>
                  <a:lnTo>
                    <a:pt x="924" y="6"/>
                  </a:lnTo>
                  <a:lnTo>
                    <a:pt x="930" y="0"/>
                  </a:lnTo>
                  <a:lnTo>
                    <a:pt x="936" y="0"/>
                  </a:lnTo>
                  <a:lnTo>
                    <a:pt x="942" y="0"/>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8" name="Freeform 91"/>
            <p:cNvSpPr>
              <a:spLocks/>
            </p:cNvSpPr>
            <p:nvPr/>
          </p:nvSpPr>
          <p:spPr bwMode="auto">
            <a:xfrm>
              <a:off x="2783591" y="3600511"/>
              <a:ext cx="2038931" cy="131680"/>
            </a:xfrm>
            <a:custGeom>
              <a:avLst/>
              <a:gdLst/>
              <a:ahLst/>
              <a:cxnLst>
                <a:cxn ang="0">
                  <a:pos x="18" y="84"/>
                </a:cxn>
                <a:cxn ang="0">
                  <a:pos x="36" y="78"/>
                </a:cxn>
                <a:cxn ang="0">
                  <a:pos x="60" y="72"/>
                </a:cxn>
                <a:cxn ang="0">
                  <a:pos x="84" y="66"/>
                </a:cxn>
                <a:cxn ang="0">
                  <a:pos x="108" y="60"/>
                </a:cxn>
                <a:cxn ang="0">
                  <a:pos x="126" y="54"/>
                </a:cxn>
                <a:cxn ang="0">
                  <a:pos x="150" y="54"/>
                </a:cxn>
                <a:cxn ang="0">
                  <a:pos x="174" y="48"/>
                </a:cxn>
                <a:cxn ang="0">
                  <a:pos x="192" y="42"/>
                </a:cxn>
                <a:cxn ang="0">
                  <a:pos x="216" y="36"/>
                </a:cxn>
                <a:cxn ang="0">
                  <a:pos x="240" y="30"/>
                </a:cxn>
                <a:cxn ang="0">
                  <a:pos x="264" y="24"/>
                </a:cxn>
                <a:cxn ang="0">
                  <a:pos x="282" y="18"/>
                </a:cxn>
                <a:cxn ang="0">
                  <a:pos x="306" y="18"/>
                </a:cxn>
                <a:cxn ang="0">
                  <a:pos x="330" y="12"/>
                </a:cxn>
                <a:cxn ang="0">
                  <a:pos x="354" y="18"/>
                </a:cxn>
                <a:cxn ang="0">
                  <a:pos x="372" y="18"/>
                </a:cxn>
                <a:cxn ang="0">
                  <a:pos x="396" y="18"/>
                </a:cxn>
                <a:cxn ang="0">
                  <a:pos x="420" y="18"/>
                </a:cxn>
                <a:cxn ang="0">
                  <a:pos x="438" y="18"/>
                </a:cxn>
                <a:cxn ang="0">
                  <a:pos x="462" y="18"/>
                </a:cxn>
                <a:cxn ang="0">
                  <a:pos x="486" y="24"/>
                </a:cxn>
                <a:cxn ang="0">
                  <a:pos x="510" y="24"/>
                </a:cxn>
                <a:cxn ang="0">
                  <a:pos x="528" y="24"/>
                </a:cxn>
                <a:cxn ang="0">
                  <a:pos x="552" y="24"/>
                </a:cxn>
                <a:cxn ang="0">
                  <a:pos x="576" y="24"/>
                </a:cxn>
                <a:cxn ang="0">
                  <a:pos x="594" y="30"/>
                </a:cxn>
                <a:cxn ang="0">
                  <a:pos x="618" y="30"/>
                </a:cxn>
                <a:cxn ang="0">
                  <a:pos x="642" y="30"/>
                </a:cxn>
                <a:cxn ang="0">
                  <a:pos x="666" y="30"/>
                </a:cxn>
                <a:cxn ang="0">
                  <a:pos x="684" y="30"/>
                </a:cxn>
                <a:cxn ang="0">
                  <a:pos x="708" y="30"/>
                </a:cxn>
                <a:cxn ang="0">
                  <a:pos x="732" y="30"/>
                </a:cxn>
                <a:cxn ang="0">
                  <a:pos x="750" y="30"/>
                </a:cxn>
                <a:cxn ang="0">
                  <a:pos x="774" y="30"/>
                </a:cxn>
                <a:cxn ang="0">
                  <a:pos x="798" y="24"/>
                </a:cxn>
                <a:cxn ang="0">
                  <a:pos x="822" y="24"/>
                </a:cxn>
                <a:cxn ang="0">
                  <a:pos x="840" y="18"/>
                </a:cxn>
                <a:cxn ang="0">
                  <a:pos x="864" y="18"/>
                </a:cxn>
                <a:cxn ang="0">
                  <a:pos x="888" y="12"/>
                </a:cxn>
                <a:cxn ang="0">
                  <a:pos x="912" y="6"/>
                </a:cxn>
                <a:cxn ang="0">
                  <a:pos x="930" y="0"/>
                </a:cxn>
              </a:cxnLst>
              <a:rect l="0" t="0" r="r" b="b"/>
              <a:pathLst>
                <a:path w="948" h="90">
                  <a:moveTo>
                    <a:pt x="0" y="90"/>
                  </a:moveTo>
                  <a:lnTo>
                    <a:pt x="6" y="90"/>
                  </a:lnTo>
                  <a:lnTo>
                    <a:pt x="18" y="84"/>
                  </a:lnTo>
                  <a:lnTo>
                    <a:pt x="24" y="84"/>
                  </a:lnTo>
                  <a:lnTo>
                    <a:pt x="30" y="84"/>
                  </a:lnTo>
                  <a:lnTo>
                    <a:pt x="36" y="78"/>
                  </a:lnTo>
                  <a:lnTo>
                    <a:pt x="48" y="78"/>
                  </a:lnTo>
                  <a:lnTo>
                    <a:pt x="54" y="78"/>
                  </a:lnTo>
                  <a:lnTo>
                    <a:pt x="60" y="72"/>
                  </a:lnTo>
                  <a:lnTo>
                    <a:pt x="66" y="72"/>
                  </a:lnTo>
                  <a:lnTo>
                    <a:pt x="78" y="66"/>
                  </a:lnTo>
                  <a:lnTo>
                    <a:pt x="84" y="66"/>
                  </a:lnTo>
                  <a:lnTo>
                    <a:pt x="90" y="66"/>
                  </a:lnTo>
                  <a:lnTo>
                    <a:pt x="96" y="60"/>
                  </a:lnTo>
                  <a:lnTo>
                    <a:pt x="108" y="60"/>
                  </a:lnTo>
                  <a:lnTo>
                    <a:pt x="114" y="60"/>
                  </a:lnTo>
                  <a:lnTo>
                    <a:pt x="120" y="60"/>
                  </a:lnTo>
                  <a:lnTo>
                    <a:pt x="126" y="54"/>
                  </a:lnTo>
                  <a:lnTo>
                    <a:pt x="138" y="54"/>
                  </a:lnTo>
                  <a:lnTo>
                    <a:pt x="144" y="54"/>
                  </a:lnTo>
                  <a:lnTo>
                    <a:pt x="150" y="54"/>
                  </a:lnTo>
                  <a:lnTo>
                    <a:pt x="156" y="48"/>
                  </a:lnTo>
                  <a:lnTo>
                    <a:pt x="168" y="48"/>
                  </a:lnTo>
                  <a:lnTo>
                    <a:pt x="174" y="48"/>
                  </a:lnTo>
                  <a:lnTo>
                    <a:pt x="180" y="42"/>
                  </a:lnTo>
                  <a:lnTo>
                    <a:pt x="186" y="42"/>
                  </a:lnTo>
                  <a:lnTo>
                    <a:pt x="192" y="42"/>
                  </a:lnTo>
                  <a:lnTo>
                    <a:pt x="204" y="36"/>
                  </a:lnTo>
                  <a:lnTo>
                    <a:pt x="210" y="36"/>
                  </a:lnTo>
                  <a:lnTo>
                    <a:pt x="216" y="36"/>
                  </a:lnTo>
                  <a:lnTo>
                    <a:pt x="222" y="30"/>
                  </a:lnTo>
                  <a:lnTo>
                    <a:pt x="234" y="30"/>
                  </a:lnTo>
                  <a:lnTo>
                    <a:pt x="240" y="30"/>
                  </a:lnTo>
                  <a:lnTo>
                    <a:pt x="246" y="30"/>
                  </a:lnTo>
                  <a:lnTo>
                    <a:pt x="252" y="24"/>
                  </a:lnTo>
                  <a:lnTo>
                    <a:pt x="264" y="24"/>
                  </a:lnTo>
                  <a:lnTo>
                    <a:pt x="270" y="24"/>
                  </a:lnTo>
                  <a:lnTo>
                    <a:pt x="276" y="24"/>
                  </a:lnTo>
                  <a:lnTo>
                    <a:pt x="282" y="18"/>
                  </a:lnTo>
                  <a:lnTo>
                    <a:pt x="294" y="18"/>
                  </a:lnTo>
                  <a:lnTo>
                    <a:pt x="300" y="18"/>
                  </a:lnTo>
                  <a:lnTo>
                    <a:pt x="306" y="18"/>
                  </a:lnTo>
                  <a:lnTo>
                    <a:pt x="312" y="12"/>
                  </a:lnTo>
                  <a:lnTo>
                    <a:pt x="324" y="12"/>
                  </a:lnTo>
                  <a:lnTo>
                    <a:pt x="330" y="12"/>
                  </a:lnTo>
                  <a:lnTo>
                    <a:pt x="336" y="12"/>
                  </a:lnTo>
                  <a:lnTo>
                    <a:pt x="342" y="12"/>
                  </a:lnTo>
                  <a:lnTo>
                    <a:pt x="354" y="18"/>
                  </a:lnTo>
                  <a:lnTo>
                    <a:pt x="360" y="18"/>
                  </a:lnTo>
                  <a:lnTo>
                    <a:pt x="366" y="18"/>
                  </a:lnTo>
                  <a:lnTo>
                    <a:pt x="372" y="18"/>
                  </a:lnTo>
                  <a:lnTo>
                    <a:pt x="378" y="18"/>
                  </a:lnTo>
                  <a:lnTo>
                    <a:pt x="390" y="18"/>
                  </a:lnTo>
                  <a:lnTo>
                    <a:pt x="396" y="18"/>
                  </a:lnTo>
                  <a:lnTo>
                    <a:pt x="402" y="18"/>
                  </a:lnTo>
                  <a:lnTo>
                    <a:pt x="408" y="18"/>
                  </a:lnTo>
                  <a:lnTo>
                    <a:pt x="420" y="18"/>
                  </a:lnTo>
                  <a:lnTo>
                    <a:pt x="426" y="18"/>
                  </a:lnTo>
                  <a:lnTo>
                    <a:pt x="432" y="18"/>
                  </a:lnTo>
                  <a:lnTo>
                    <a:pt x="438" y="18"/>
                  </a:lnTo>
                  <a:lnTo>
                    <a:pt x="450" y="18"/>
                  </a:lnTo>
                  <a:lnTo>
                    <a:pt x="456" y="18"/>
                  </a:lnTo>
                  <a:lnTo>
                    <a:pt x="462" y="18"/>
                  </a:lnTo>
                  <a:lnTo>
                    <a:pt x="468" y="18"/>
                  </a:lnTo>
                  <a:lnTo>
                    <a:pt x="480" y="18"/>
                  </a:lnTo>
                  <a:lnTo>
                    <a:pt x="486" y="24"/>
                  </a:lnTo>
                  <a:lnTo>
                    <a:pt x="492" y="24"/>
                  </a:lnTo>
                  <a:lnTo>
                    <a:pt x="498" y="24"/>
                  </a:lnTo>
                  <a:lnTo>
                    <a:pt x="510" y="24"/>
                  </a:lnTo>
                  <a:lnTo>
                    <a:pt x="516" y="24"/>
                  </a:lnTo>
                  <a:lnTo>
                    <a:pt x="522" y="24"/>
                  </a:lnTo>
                  <a:lnTo>
                    <a:pt x="528" y="24"/>
                  </a:lnTo>
                  <a:lnTo>
                    <a:pt x="540" y="24"/>
                  </a:lnTo>
                  <a:lnTo>
                    <a:pt x="546" y="24"/>
                  </a:lnTo>
                  <a:lnTo>
                    <a:pt x="552" y="24"/>
                  </a:lnTo>
                  <a:lnTo>
                    <a:pt x="558" y="24"/>
                  </a:lnTo>
                  <a:lnTo>
                    <a:pt x="564" y="24"/>
                  </a:lnTo>
                  <a:lnTo>
                    <a:pt x="576" y="24"/>
                  </a:lnTo>
                  <a:lnTo>
                    <a:pt x="582" y="24"/>
                  </a:lnTo>
                  <a:lnTo>
                    <a:pt x="588" y="24"/>
                  </a:lnTo>
                  <a:lnTo>
                    <a:pt x="594" y="30"/>
                  </a:lnTo>
                  <a:lnTo>
                    <a:pt x="606" y="30"/>
                  </a:lnTo>
                  <a:lnTo>
                    <a:pt x="612" y="30"/>
                  </a:lnTo>
                  <a:lnTo>
                    <a:pt x="618" y="30"/>
                  </a:lnTo>
                  <a:lnTo>
                    <a:pt x="624" y="30"/>
                  </a:lnTo>
                  <a:lnTo>
                    <a:pt x="636" y="30"/>
                  </a:lnTo>
                  <a:lnTo>
                    <a:pt x="642" y="30"/>
                  </a:lnTo>
                  <a:lnTo>
                    <a:pt x="648" y="30"/>
                  </a:lnTo>
                  <a:lnTo>
                    <a:pt x="654" y="30"/>
                  </a:lnTo>
                  <a:lnTo>
                    <a:pt x="666" y="30"/>
                  </a:lnTo>
                  <a:lnTo>
                    <a:pt x="672" y="30"/>
                  </a:lnTo>
                  <a:lnTo>
                    <a:pt x="678" y="30"/>
                  </a:lnTo>
                  <a:lnTo>
                    <a:pt x="684" y="30"/>
                  </a:lnTo>
                  <a:lnTo>
                    <a:pt x="696" y="30"/>
                  </a:lnTo>
                  <a:lnTo>
                    <a:pt x="702" y="30"/>
                  </a:lnTo>
                  <a:lnTo>
                    <a:pt x="708" y="30"/>
                  </a:lnTo>
                  <a:lnTo>
                    <a:pt x="714" y="30"/>
                  </a:lnTo>
                  <a:lnTo>
                    <a:pt x="726" y="30"/>
                  </a:lnTo>
                  <a:lnTo>
                    <a:pt x="732" y="30"/>
                  </a:lnTo>
                  <a:lnTo>
                    <a:pt x="738" y="30"/>
                  </a:lnTo>
                  <a:lnTo>
                    <a:pt x="744" y="30"/>
                  </a:lnTo>
                  <a:lnTo>
                    <a:pt x="750" y="30"/>
                  </a:lnTo>
                  <a:lnTo>
                    <a:pt x="762" y="36"/>
                  </a:lnTo>
                  <a:lnTo>
                    <a:pt x="768" y="30"/>
                  </a:lnTo>
                  <a:lnTo>
                    <a:pt x="774" y="30"/>
                  </a:lnTo>
                  <a:lnTo>
                    <a:pt x="780" y="30"/>
                  </a:lnTo>
                  <a:lnTo>
                    <a:pt x="792" y="30"/>
                  </a:lnTo>
                  <a:lnTo>
                    <a:pt x="798" y="24"/>
                  </a:lnTo>
                  <a:lnTo>
                    <a:pt x="804" y="24"/>
                  </a:lnTo>
                  <a:lnTo>
                    <a:pt x="810" y="24"/>
                  </a:lnTo>
                  <a:lnTo>
                    <a:pt x="822" y="24"/>
                  </a:lnTo>
                  <a:lnTo>
                    <a:pt x="828" y="24"/>
                  </a:lnTo>
                  <a:lnTo>
                    <a:pt x="834" y="18"/>
                  </a:lnTo>
                  <a:lnTo>
                    <a:pt x="840" y="18"/>
                  </a:lnTo>
                  <a:lnTo>
                    <a:pt x="852" y="18"/>
                  </a:lnTo>
                  <a:lnTo>
                    <a:pt x="858" y="18"/>
                  </a:lnTo>
                  <a:lnTo>
                    <a:pt x="864" y="18"/>
                  </a:lnTo>
                  <a:lnTo>
                    <a:pt x="870" y="12"/>
                  </a:lnTo>
                  <a:lnTo>
                    <a:pt x="882" y="12"/>
                  </a:lnTo>
                  <a:lnTo>
                    <a:pt x="888" y="12"/>
                  </a:lnTo>
                  <a:lnTo>
                    <a:pt x="894" y="12"/>
                  </a:lnTo>
                  <a:lnTo>
                    <a:pt x="900" y="12"/>
                  </a:lnTo>
                  <a:lnTo>
                    <a:pt x="912" y="6"/>
                  </a:lnTo>
                  <a:lnTo>
                    <a:pt x="918" y="6"/>
                  </a:lnTo>
                  <a:lnTo>
                    <a:pt x="924" y="6"/>
                  </a:lnTo>
                  <a:lnTo>
                    <a:pt x="930" y="0"/>
                  </a:lnTo>
                  <a:lnTo>
                    <a:pt x="936" y="0"/>
                  </a:lnTo>
                  <a:lnTo>
                    <a:pt x="948" y="0"/>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69" name="Freeform 92"/>
            <p:cNvSpPr>
              <a:spLocks/>
            </p:cNvSpPr>
            <p:nvPr/>
          </p:nvSpPr>
          <p:spPr bwMode="auto">
            <a:xfrm>
              <a:off x="4822522" y="3477610"/>
              <a:ext cx="1522746" cy="122901"/>
            </a:xfrm>
            <a:custGeom>
              <a:avLst/>
              <a:gdLst/>
              <a:ahLst/>
              <a:cxnLst>
                <a:cxn ang="0">
                  <a:pos x="6" y="78"/>
                </a:cxn>
                <a:cxn ang="0">
                  <a:pos x="18" y="78"/>
                </a:cxn>
                <a:cxn ang="0">
                  <a:pos x="36" y="72"/>
                </a:cxn>
                <a:cxn ang="0">
                  <a:pos x="48" y="72"/>
                </a:cxn>
                <a:cxn ang="0">
                  <a:pos x="66" y="66"/>
                </a:cxn>
                <a:cxn ang="0">
                  <a:pos x="78" y="66"/>
                </a:cxn>
                <a:cxn ang="0">
                  <a:pos x="96" y="60"/>
                </a:cxn>
                <a:cxn ang="0">
                  <a:pos x="108" y="60"/>
                </a:cxn>
                <a:cxn ang="0">
                  <a:pos x="126" y="54"/>
                </a:cxn>
                <a:cxn ang="0">
                  <a:pos x="138" y="48"/>
                </a:cxn>
                <a:cxn ang="0">
                  <a:pos x="156" y="48"/>
                </a:cxn>
                <a:cxn ang="0">
                  <a:pos x="168" y="42"/>
                </a:cxn>
                <a:cxn ang="0">
                  <a:pos x="186" y="42"/>
                </a:cxn>
                <a:cxn ang="0">
                  <a:pos x="198" y="36"/>
                </a:cxn>
                <a:cxn ang="0">
                  <a:pos x="216" y="36"/>
                </a:cxn>
                <a:cxn ang="0">
                  <a:pos x="228" y="36"/>
                </a:cxn>
                <a:cxn ang="0">
                  <a:pos x="246" y="30"/>
                </a:cxn>
                <a:cxn ang="0">
                  <a:pos x="258" y="30"/>
                </a:cxn>
                <a:cxn ang="0">
                  <a:pos x="276" y="24"/>
                </a:cxn>
                <a:cxn ang="0">
                  <a:pos x="288" y="18"/>
                </a:cxn>
                <a:cxn ang="0">
                  <a:pos x="306" y="18"/>
                </a:cxn>
                <a:cxn ang="0">
                  <a:pos x="318" y="12"/>
                </a:cxn>
                <a:cxn ang="0">
                  <a:pos x="336" y="12"/>
                </a:cxn>
                <a:cxn ang="0">
                  <a:pos x="348" y="6"/>
                </a:cxn>
                <a:cxn ang="0">
                  <a:pos x="360" y="6"/>
                </a:cxn>
                <a:cxn ang="0">
                  <a:pos x="378" y="6"/>
                </a:cxn>
                <a:cxn ang="0">
                  <a:pos x="390" y="0"/>
                </a:cxn>
                <a:cxn ang="0">
                  <a:pos x="408" y="0"/>
                </a:cxn>
                <a:cxn ang="0">
                  <a:pos x="420" y="0"/>
                </a:cxn>
                <a:cxn ang="0">
                  <a:pos x="438" y="0"/>
                </a:cxn>
                <a:cxn ang="0">
                  <a:pos x="450" y="0"/>
                </a:cxn>
                <a:cxn ang="0">
                  <a:pos x="468" y="6"/>
                </a:cxn>
                <a:cxn ang="0">
                  <a:pos x="480" y="6"/>
                </a:cxn>
                <a:cxn ang="0">
                  <a:pos x="498" y="6"/>
                </a:cxn>
                <a:cxn ang="0">
                  <a:pos x="510" y="6"/>
                </a:cxn>
                <a:cxn ang="0">
                  <a:pos x="528" y="6"/>
                </a:cxn>
                <a:cxn ang="0">
                  <a:pos x="540" y="6"/>
                </a:cxn>
                <a:cxn ang="0">
                  <a:pos x="558" y="12"/>
                </a:cxn>
                <a:cxn ang="0">
                  <a:pos x="570" y="12"/>
                </a:cxn>
                <a:cxn ang="0">
                  <a:pos x="588" y="12"/>
                </a:cxn>
                <a:cxn ang="0">
                  <a:pos x="600" y="12"/>
                </a:cxn>
                <a:cxn ang="0">
                  <a:pos x="618" y="18"/>
                </a:cxn>
                <a:cxn ang="0">
                  <a:pos x="630" y="18"/>
                </a:cxn>
                <a:cxn ang="0">
                  <a:pos x="648" y="18"/>
                </a:cxn>
                <a:cxn ang="0">
                  <a:pos x="660" y="18"/>
                </a:cxn>
                <a:cxn ang="0">
                  <a:pos x="678" y="18"/>
                </a:cxn>
                <a:cxn ang="0">
                  <a:pos x="690" y="18"/>
                </a:cxn>
                <a:cxn ang="0">
                  <a:pos x="708" y="24"/>
                </a:cxn>
              </a:cxnLst>
              <a:rect l="0" t="0" r="r" b="b"/>
              <a:pathLst>
                <a:path w="708" h="84">
                  <a:moveTo>
                    <a:pt x="0" y="84"/>
                  </a:moveTo>
                  <a:lnTo>
                    <a:pt x="6" y="78"/>
                  </a:lnTo>
                  <a:lnTo>
                    <a:pt x="12" y="78"/>
                  </a:lnTo>
                  <a:lnTo>
                    <a:pt x="18" y="78"/>
                  </a:lnTo>
                  <a:lnTo>
                    <a:pt x="30" y="78"/>
                  </a:lnTo>
                  <a:lnTo>
                    <a:pt x="36" y="72"/>
                  </a:lnTo>
                  <a:lnTo>
                    <a:pt x="42" y="72"/>
                  </a:lnTo>
                  <a:lnTo>
                    <a:pt x="48" y="72"/>
                  </a:lnTo>
                  <a:lnTo>
                    <a:pt x="60" y="66"/>
                  </a:lnTo>
                  <a:lnTo>
                    <a:pt x="66" y="66"/>
                  </a:lnTo>
                  <a:lnTo>
                    <a:pt x="72" y="66"/>
                  </a:lnTo>
                  <a:lnTo>
                    <a:pt x="78" y="66"/>
                  </a:lnTo>
                  <a:lnTo>
                    <a:pt x="90" y="60"/>
                  </a:lnTo>
                  <a:lnTo>
                    <a:pt x="96" y="60"/>
                  </a:lnTo>
                  <a:lnTo>
                    <a:pt x="102" y="60"/>
                  </a:lnTo>
                  <a:lnTo>
                    <a:pt x="108" y="60"/>
                  </a:lnTo>
                  <a:lnTo>
                    <a:pt x="120" y="54"/>
                  </a:lnTo>
                  <a:lnTo>
                    <a:pt x="126" y="54"/>
                  </a:lnTo>
                  <a:lnTo>
                    <a:pt x="132" y="54"/>
                  </a:lnTo>
                  <a:lnTo>
                    <a:pt x="138" y="48"/>
                  </a:lnTo>
                  <a:lnTo>
                    <a:pt x="150" y="48"/>
                  </a:lnTo>
                  <a:lnTo>
                    <a:pt x="156" y="48"/>
                  </a:lnTo>
                  <a:lnTo>
                    <a:pt x="162" y="48"/>
                  </a:lnTo>
                  <a:lnTo>
                    <a:pt x="168" y="42"/>
                  </a:lnTo>
                  <a:lnTo>
                    <a:pt x="174" y="42"/>
                  </a:lnTo>
                  <a:lnTo>
                    <a:pt x="186" y="42"/>
                  </a:lnTo>
                  <a:lnTo>
                    <a:pt x="192" y="42"/>
                  </a:lnTo>
                  <a:lnTo>
                    <a:pt x="198" y="36"/>
                  </a:lnTo>
                  <a:lnTo>
                    <a:pt x="204" y="36"/>
                  </a:lnTo>
                  <a:lnTo>
                    <a:pt x="216" y="36"/>
                  </a:lnTo>
                  <a:lnTo>
                    <a:pt x="222" y="36"/>
                  </a:lnTo>
                  <a:lnTo>
                    <a:pt x="228" y="36"/>
                  </a:lnTo>
                  <a:lnTo>
                    <a:pt x="234" y="30"/>
                  </a:lnTo>
                  <a:lnTo>
                    <a:pt x="246" y="30"/>
                  </a:lnTo>
                  <a:lnTo>
                    <a:pt x="252" y="30"/>
                  </a:lnTo>
                  <a:lnTo>
                    <a:pt x="258" y="30"/>
                  </a:lnTo>
                  <a:lnTo>
                    <a:pt x="264" y="24"/>
                  </a:lnTo>
                  <a:lnTo>
                    <a:pt x="276" y="24"/>
                  </a:lnTo>
                  <a:lnTo>
                    <a:pt x="282" y="24"/>
                  </a:lnTo>
                  <a:lnTo>
                    <a:pt x="288" y="18"/>
                  </a:lnTo>
                  <a:lnTo>
                    <a:pt x="294" y="18"/>
                  </a:lnTo>
                  <a:lnTo>
                    <a:pt x="306" y="18"/>
                  </a:lnTo>
                  <a:lnTo>
                    <a:pt x="312" y="18"/>
                  </a:lnTo>
                  <a:lnTo>
                    <a:pt x="318" y="12"/>
                  </a:lnTo>
                  <a:lnTo>
                    <a:pt x="324" y="12"/>
                  </a:lnTo>
                  <a:lnTo>
                    <a:pt x="336" y="12"/>
                  </a:lnTo>
                  <a:lnTo>
                    <a:pt x="342" y="12"/>
                  </a:lnTo>
                  <a:lnTo>
                    <a:pt x="348" y="6"/>
                  </a:lnTo>
                  <a:lnTo>
                    <a:pt x="354" y="6"/>
                  </a:lnTo>
                  <a:lnTo>
                    <a:pt x="360" y="6"/>
                  </a:lnTo>
                  <a:lnTo>
                    <a:pt x="372" y="6"/>
                  </a:lnTo>
                  <a:lnTo>
                    <a:pt x="378" y="6"/>
                  </a:lnTo>
                  <a:lnTo>
                    <a:pt x="384" y="0"/>
                  </a:lnTo>
                  <a:lnTo>
                    <a:pt x="390" y="0"/>
                  </a:lnTo>
                  <a:lnTo>
                    <a:pt x="402" y="0"/>
                  </a:lnTo>
                  <a:lnTo>
                    <a:pt x="408" y="0"/>
                  </a:lnTo>
                  <a:lnTo>
                    <a:pt x="414" y="0"/>
                  </a:lnTo>
                  <a:lnTo>
                    <a:pt x="420" y="0"/>
                  </a:lnTo>
                  <a:lnTo>
                    <a:pt x="432" y="0"/>
                  </a:lnTo>
                  <a:lnTo>
                    <a:pt x="438" y="0"/>
                  </a:lnTo>
                  <a:lnTo>
                    <a:pt x="444" y="0"/>
                  </a:lnTo>
                  <a:lnTo>
                    <a:pt x="450" y="0"/>
                  </a:lnTo>
                  <a:lnTo>
                    <a:pt x="462" y="0"/>
                  </a:lnTo>
                  <a:lnTo>
                    <a:pt x="468" y="6"/>
                  </a:lnTo>
                  <a:lnTo>
                    <a:pt x="474" y="6"/>
                  </a:lnTo>
                  <a:lnTo>
                    <a:pt x="480" y="6"/>
                  </a:lnTo>
                  <a:lnTo>
                    <a:pt x="492" y="6"/>
                  </a:lnTo>
                  <a:lnTo>
                    <a:pt x="498" y="6"/>
                  </a:lnTo>
                  <a:lnTo>
                    <a:pt x="504" y="6"/>
                  </a:lnTo>
                  <a:lnTo>
                    <a:pt x="510" y="6"/>
                  </a:lnTo>
                  <a:lnTo>
                    <a:pt x="522" y="6"/>
                  </a:lnTo>
                  <a:lnTo>
                    <a:pt x="528" y="6"/>
                  </a:lnTo>
                  <a:lnTo>
                    <a:pt x="534" y="6"/>
                  </a:lnTo>
                  <a:lnTo>
                    <a:pt x="540" y="6"/>
                  </a:lnTo>
                  <a:lnTo>
                    <a:pt x="546" y="12"/>
                  </a:lnTo>
                  <a:lnTo>
                    <a:pt x="558" y="12"/>
                  </a:lnTo>
                  <a:lnTo>
                    <a:pt x="564" y="12"/>
                  </a:lnTo>
                  <a:lnTo>
                    <a:pt x="570" y="12"/>
                  </a:lnTo>
                  <a:lnTo>
                    <a:pt x="576" y="12"/>
                  </a:lnTo>
                  <a:lnTo>
                    <a:pt x="588" y="12"/>
                  </a:lnTo>
                  <a:lnTo>
                    <a:pt x="594" y="12"/>
                  </a:lnTo>
                  <a:lnTo>
                    <a:pt x="600" y="12"/>
                  </a:lnTo>
                  <a:lnTo>
                    <a:pt x="606" y="12"/>
                  </a:lnTo>
                  <a:lnTo>
                    <a:pt x="618" y="18"/>
                  </a:lnTo>
                  <a:lnTo>
                    <a:pt x="624" y="18"/>
                  </a:lnTo>
                  <a:lnTo>
                    <a:pt x="630" y="18"/>
                  </a:lnTo>
                  <a:lnTo>
                    <a:pt x="636" y="18"/>
                  </a:lnTo>
                  <a:lnTo>
                    <a:pt x="648" y="18"/>
                  </a:lnTo>
                  <a:lnTo>
                    <a:pt x="654" y="18"/>
                  </a:lnTo>
                  <a:lnTo>
                    <a:pt x="660" y="18"/>
                  </a:lnTo>
                  <a:lnTo>
                    <a:pt x="666" y="18"/>
                  </a:lnTo>
                  <a:lnTo>
                    <a:pt x="678" y="18"/>
                  </a:lnTo>
                  <a:lnTo>
                    <a:pt x="684" y="18"/>
                  </a:lnTo>
                  <a:lnTo>
                    <a:pt x="690" y="18"/>
                  </a:lnTo>
                  <a:lnTo>
                    <a:pt x="696" y="24"/>
                  </a:lnTo>
                  <a:lnTo>
                    <a:pt x="708" y="24"/>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70" name="Freeform 93"/>
            <p:cNvSpPr>
              <a:spLocks/>
            </p:cNvSpPr>
            <p:nvPr/>
          </p:nvSpPr>
          <p:spPr bwMode="auto">
            <a:xfrm>
              <a:off x="757564" y="3539061"/>
              <a:ext cx="2026027" cy="395040"/>
            </a:xfrm>
            <a:custGeom>
              <a:avLst/>
              <a:gdLst/>
              <a:ahLst/>
              <a:cxnLst>
                <a:cxn ang="0">
                  <a:pos x="12" y="264"/>
                </a:cxn>
                <a:cxn ang="0">
                  <a:pos x="36" y="264"/>
                </a:cxn>
                <a:cxn ang="0">
                  <a:pos x="60" y="258"/>
                </a:cxn>
                <a:cxn ang="0">
                  <a:pos x="78" y="252"/>
                </a:cxn>
                <a:cxn ang="0">
                  <a:pos x="102" y="246"/>
                </a:cxn>
                <a:cxn ang="0">
                  <a:pos x="126" y="240"/>
                </a:cxn>
                <a:cxn ang="0">
                  <a:pos x="150" y="234"/>
                </a:cxn>
                <a:cxn ang="0">
                  <a:pos x="168" y="234"/>
                </a:cxn>
                <a:cxn ang="0">
                  <a:pos x="192" y="228"/>
                </a:cxn>
                <a:cxn ang="0">
                  <a:pos x="216" y="222"/>
                </a:cxn>
                <a:cxn ang="0">
                  <a:pos x="234" y="192"/>
                </a:cxn>
                <a:cxn ang="0">
                  <a:pos x="258" y="162"/>
                </a:cxn>
                <a:cxn ang="0">
                  <a:pos x="282" y="138"/>
                </a:cxn>
                <a:cxn ang="0">
                  <a:pos x="306" y="120"/>
                </a:cxn>
                <a:cxn ang="0">
                  <a:pos x="324" y="108"/>
                </a:cxn>
                <a:cxn ang="0">
                  <a:pos x="348" y="90"/>
                </a:cxn>
                <a:cxn ang="0">
                  <a:pos x="372" y="72"/>
                </a:cxn>
                <a:cxn ang="0">
                  <a:pos x="390" y="60"/>
                </a:cxn>
                <a:cxn ang="0">
                  <a:pos x="414" y="48"/>
                </a:cxn>
                <a:cxn ang="0">
                  <a:pos x="438" y="36"/>
                </a:cxn>
                <a:cxn ang="0">
                  <a:pos x="462" y="30"/>
                </a:cxn>
                <a:cxn ang="0">
                  <a:pos x="480" y="18"/>
                </a:cxn>
                <a:cxn ang="0">
                  <a:pos x="504" y="6"/>
                </a:cxn>
                <a:cxn ang="0">
                  <a:pos x="528" y="12"/>
                </a:cxn>
                <a:cxn ang="0">
                  <a:pos x="552" y="42"/>
                </a:cxn>
                <a:cxn ang="0">
                  <a:pos x="570" y="66"/>
                </a:cxn>
                <a:cxn ang="0">
                  <a:pos x="594" y="84"/>
                </a:cxn>
                <a:cxn ang="0">
                  <a:pos x="618" y="108"/>
                </a:cxn>
                <a:cxn ang="0">
                  <a:pos x="636" y="120"/>
                </a:cxn>
                <a:cxn ang="0">
                  <a:pos x="660" y="132"/>
                </a:cxn>
                <a:cxn ang="0">
                  <a:pos x="684" y="144"/>
                </a:cxn>
                <a:cxn ang="0">
                  <a:pos x="708" y="150"/>
                </a:cxn>
                <a:cxn ang="0">
                  <a:pos x="726" y="162"/>
                </a:cxn>
                <a:cxn ang="0">
                  <a:pos x="750" y="168"/>
                </a:cxn>
                <a:cxn ang="0">
                  <a:pos x="774" y="174"/>
                </a:cxn>
                <a:cxn ang="0">
                  <a:pos x="792" y="180"/>
                </a:cxn>
                <a:cxn ang="0">
                  <a:pos x="816" y="186"/>
                </a:cxn>
                <a:cxn ang="0">
                  <a:pos x="840" y="156"/>
                </a:cxn>
                <a:cxn ang="0">
                  <a:pos x="864" y="132"/>
                </a:cxn>
                <a:cxn ang="0">
                  <a:pos x="882" y="108"/>
                </a:cxn>
                <a:cxn ang="0">
                  <a:pos x="906" y="90"/>
                </a:cxn>
                <a:cxn ang="0">
                  <a:pos x="930" y="72"/>
                </a:cxn>
              </a:cxnLst>
              <a:rect l="0" t="0" r="r" b="b"/>
              <a:pathLst>
                <a:path w="942" h="270">
                  <a:moveTo>
                    <a:pt x="0" y="270"/>
                  </a:moveTo>
                  <a:lnTo>
                    <a:pt x="6" y="270"/>
                  </a:lnTo>
                  <a:lnTo>
                    <a:pt x="12" y="264"/>
                  </a:lnTo>
                  <a:lnTo>
                    <a:pt x="18" y="264"/>
                  </a:lnTo>
                  <a:lnTo>
                    <a:pt x="30" y="264"/>
                  </a:lnTo>
                  <a:lnTo>
                    <a:pt x="36" y="264"/>
                  </a:lnTo>
                  <a:lnTo>
                    <a:pt x="42" y="258"/>
                  </a:lnTo>
                  <a:lnTo>
                    <a:pt x="48" y="258"/>
                  </a:lnTo>
                  <a:lnTo>
                    <a:pt x="60" y="258"/>
                  </a:lnTo>
                  <a:lnTo>
                    <a:pt x="66" y="258"/>
                  </a:lnTo>
                  <a:lnTo>
                    <a:pt x="72" y="252"/>
                  </a:lnTo>
                  <a:lnTo>
                    <a:pt x="78" y="252"/>
                  </a:lnTo>
                  <a:lnTo>
                    <a:pt x="90" y="252"/>
                  </a:lnTo>
                  <a:lnTo>
                    <a:pt x="96" y="246"/>
                  </a:lnTo>
                  <a:lnTo>
                    <a:pt x="102" y="246"/>
                  </a:lnTo>
                  <a:lnTo>
                    <a:pt x="108" y="246"/>
                  </a:lnTo>
                  <a:lnTo>
                    <a:pt x="120" y="246"/>
                  </a:lnTo>
                  <a:lnTo>
                    <a:pt x="126" y="240"/>
                  </a:lnTo>
                  <a:lnTo>
                    <a:pt x="132" y="240"/>
                  </a:lnTo>
                  <a:lnTo>
                    <a:pt x="138" y="240"/>
                  </a:lnTo>
                  <a:lnTo>
                    <a:pt x="150" y="234"/>
                  </a:lnTo>
                  <a:lnTo>
                    <a:pt x="156" y="234"/>
                  </a:lnTo>
                  <a:lnTo>
                    <a:pt x="162" y="234"/>
                  </a:lnTo>
                  <a:lnTo>
                    <a:pt x="168" y="234"/>
                  </a:lnTo>
                  <a:lnTo>
                    <a:pt x="180" y="234"/>
                  </a:lnTo>
                  <a:lnTo>
                    <a:pt x="186" y="228"/>
                  </a:lnTo>
                  <a:lnTo>
                    <a:pt x="192" y="228"/>
                  </a:lnTo>
                  <a:lnTo>
                    <a:pt x="198" y="222"/>
                  </a:lnTo>
                  <a:lnTo>
                    <a:pt x="204" y="222"/>
                  </a:lnTo>
                  <a:lnTo>
                    <a:pt x="216" y="222"/>
                  </a:lnTo>
                  <a:lnTo>
                    <a:pt x="222" y="216"/>
                  </a:lnTo>
                  <a:lnTo>
                    <a:pt x="228" y="204"/>
                  </a:lnTo>
                  <a:lnTo>
                    <a:pt x="234" y="192"/>
                  </a:lnTo>
                  <a:lnTo>
                    <a:pt x="246" y="180"/>
                  </a:lnTo>
                  <a:lnTo>
                    <a:pt x="252" y="174"/>
                  </a:lnTo>
                  <a:lnTo>
                    <a:pt x="258" y="162"/>
                  </a:lnTo>
                  <a:lnTo>
                    <a:pt x="264" y="156"/>
                  </a:lnTo>
                  <a:lnTo>
                    <a:pt x="276" y="144"/>
                  </a:lnTo>
                  <a:lnTo>
                    <a:pt x="282" y="138"/>
                  </a:lnTo>
                  <a:lnTo>
                    <a:pt x="288" y="132"/>
                  </a:lnTo>
                  <a:lnTo>
                    <a:pt x="294" y="126"/>
                  </a:lnTo>
                  <a:lnTo>
                    <a:pt x="306" y="120"/>
                  </a:lnTo>
                  <a:lnTo>
                    <a:pt x="312" y="114"/>
                  </a:lnTo>
                  <a:lnTo>
                    <a:pt x="318" y="108"/>
                  </a:lnTo>
                  <a:lnTo>
                    <a:pt x="324" y="108"/>
                  </a:lnTo>
                  <a:lnTo>
                    <a:pt x="336" y="102"/>
                  </a:lnTo>
                  <a:lnTo>
                    <a:pt x="342" y="96"/>
                  </a:lnTo>
                  <a:lnTo>
                    <a:pt x="348" y="90"/>
                  </a:lnTo>
                  <a:lnTo>
                    <a:pt x="354" y="84"/>
                  </a:lnTo>
                  <a:lnTo>
                    <a:pt x="366" y="78"/>
                  </a:lnTo>
                  <a:lnTo>
                    <a:pt x="372" y="72"/>
                  </a:lnTo>
                  <a:lnTo>
                    <a:pt x="378" y="66"/>
                  </a:lnTo>
                  <a:lnTo>
                    <a:pt x="384" y="66"/>
                  </a:lnTo>
                  <a:lnTo>
                    <a:pt x="390" y="60"/>
                  </a:lnTo>
                  <a:lnTo>
                    <a:pt x="402" y="60"/>
                  </a:lnTo>
                  <a:lnTo>
                    <a:pt x="408" y="54"/>
                  </a:lnTo>
                  <a:lnTo>
                    <a:pt x="414" y="48"/>
                  </a:lnTo>
                  <a:lnTo>
                    <a:pt x="420" y="48"/>
                  </a:lnTo>
                  <a:lnTo>
                    <a:pt x="432" y="42"/>
                  </a:lnTo>
                  <a:lnTo>
                    <a:pt x="438" y="36"/>
                  </a:lnTo>
                  <a:lnTo>
                    <a:pt x="444" y="36"/>
                  </a:lnTo>
                  <a:lnTo>
                    <a:pt x="450" y="30"/>
                  </a:lnTo>
                  <a:lnTo>
                    <a:pt x="462" y="30"/>
                  </a:lnTo>
                  <a:lnTo>
                    <a:pt x="468" y="24"/>
                  </a:lnTo>
                  <a:lnTo>
                    <a:pt x="474" y="24"/>
                  </a:lnTo>
                  <a:lnTo>
                    <a:pt x="480" y="18"/>
                  </a:lnTo>
                  <a:lnTo>
                    <a:pt x="492" y="12"/>
                  </a:lnTo>
                  <a:lnTo>
                    <a:pt x="498" y="12"/>
                  </a:lnTo>
                  <a:lnTo>
                    <a:pt x="504" y="6"/>
                  </a:lnTo>
                  <a:lnTo>
                    <a:pt x="510" y="0"/>
                  </a:lnTo>
                  <a:lnTo>
                    <a:pt x="522" y="6"/>
                  </a:lnTo>
                  <a:lnTo>
                    <a:pt x="528" y="12"/>
                  </a:lnTo>
                  <a:lnTo>
                    <a:pt x="534" y="18"/>
                  </a:lnTo>
                  <a:lnTo>
                    <a:pt x="540" y="30"/>
                  </a:lnTo>
                  <a:lnTo>
                    <a:pt x="552" y="42"/>
                  </a:lnTo>
                  <a:lnTo>
                    <a:pt x="558" y="54"/>
                  </a:lnTo>
                  <a:lnTo>
                    <a:pt x="564" y="60"/>
                  </a:lnTo>
                  <a:lnTo>
                    <a:pt x="570" y="66"/>
                  </a:lnTo>
                  <a:lnTo>
                    <a:pt x="576" y="72"/>
                  </a:lnTo>
                  <a:lnTo>
                    <a:pt x="588" y="78"/>
                  </a:lnTo>
                  <a:lnTo>
                    <a:pt x="594" y="84"/>
                  </a:lnTo>
                  <a:lnTo>
                    <a:pt x="600" y="96"/>
                  </a:lnTo>
                  <a:lnTo>
                    <a:pt x="606" y="102"/>
                  </a:lnTo>
                  <a:lnTo>
                    <a:pt x="618" y="108"/>
                  </a:lnTo>
                  <a:lnTo>
                    <a:pt x="624" y="114"/>
                  </a:lnTo>
                  <a:lnTo>
                    <a:pt x="630" y="120"/>
                  </a:lnTo>
                  <a:lnTo>
                    <a:pt x="636" y="120"/>
                  </a:lnTo>
                  <a:lnTo>
                    <a:pt x="648" y="126"/>
                  </a:lnTo>
                  <a:lnTo>
                    <a:pt x="654" y="126"/>
                  </a:lnTo>
                  <a:lnTo>
                    <a:pt x="660" y="132"/>
                  </a:lnTo>
                  <a:lnTo>
                    <a:pt x="666" y="132"/>
                  </a:lnTo>
                  <a:lnTo>
                    <a:pt x="678" y="138"/>
                  </a:lnTo>
                  <a:lnTo>
                    <a:pt x="684" y="144"/>
                  </a:lnTo>
                  <a:lnTo>
                    <a:pt x="690" y="144"/>
                  </a:lnTo>
                  <a:lnTo>
                    <a:pt x="696" y="150"/>
                  </a:lnTo>
                  <a:lnTo>
                    <a:pt x="708" y="150"/>
                  </a:lnTo>
                  <a:lnTo>
                    <a:pt x="714" y="156"/>
                  </a:lnTo>
                  <a:lnTo>
                    <a:pt x="720" y="162"/>
                  </a:lnTo>
                  <a:lnTo>
                    <a:pt x="726" y="162"/>
                  </a:lnTo>
                  <a:lnTo>
                    <a:pt x="738" y="162"/>
                  </a:lnTo>
                  <a:lnTo>
                    <a:pt x="744" y="168"/>
                  </a:lnTo>
                  <a:lnTo>
                    <a:pt x="750" y="168"/>
                  </a:lnTo>
                  <a:lnTo>
                    <a:pt x="756" y="174"/>
                  </a:lnTo>
                  <a:lnTo>
                    <a:pt x="762" y="174"/>
                  </a:lnTo>
                  <a:lnTo>
                    <a:pt x="774" y="174"/>
                  </a:lnTo>
                  <a:lnTo>
                    <a:pt x="780" y="174"/>
                  </a:lnTo>
                  <a:lnTo>
                    <a:pt x="786" y="180"/>
                  </a:lnTo>
                  <a:lnTo>
                    <a:pt x="792" y="180"/>
                  </a:lnTo>
                  <a:lnTo>
                    <a:pt x="804" y="186"/>
                  </a:lnTo>
                  <a:lnTo>
                    <a:pt x="810" y="186"/>
                  </a:lnTo>
                  <a:lnTo>
                    <a:pt x="816" y="186"/>
                  </a:lnTo>
                  <a:lnTo>
                    <a:pt x="822" y="174"/>
                  </a:lnTo>
                  <a:lnTo>
                    <a:pt x="834" y="168"/>
                  </a:lnTo>
                  <a:lnTo>
                    <a:pt x="840" y="156"/>
                  </a:lnTo>
                  <a:lnTo>
                    <a:pt x="846" y="144"/>
                  </a:lnTo>
                  <a:lnTo>
                    <a:pt x="852" y="138"/>
                  </a:lnTo>
                  <a:lnTo>
                    <a:pt x="864" y="132"/>
                  </a:lnTo>
                  <a:lnTo>
                    <a:pt x="870" y="126"/>
                  </a:lnTo>
                  <a:lnTo>
                    <a:pt x="876" y="120"/>
                  </a:lnTo>
                  <a:lnTo>
                    <a:pt x="882" y="108"/>
                  </a:lnTo>
                  <a:lnTo>
                    <a:pt x="894" y="102"/>
                  </a:lnTo>
                  <a:lnTo>
                    <a:pt x="900" y="96"/>
                  </a:lnTo>
                  <a:lnTo>
                    <a:pt x="906" y="90"/>
                  </a:lnTo>
                  <a:lnTo>
                    <a:pt x="912" y="84"/>
                  </a:lnTo>
                  <a:lnTo>
                    <a:pt x="924" y="78"/>
                  </a:lnTo>
                  <a:lnTo>
                    <a:pt x="930" y="72"/>
                  </a:lnTo>
                  <a:lnTo>
                    <a:pt x="936" y="66"/>
                  </a:lnTo>
                  <a:lnTo>
                    <a:pt x="942" y="66"/>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71" name="Freeform 94"/>
            <p:cNvSpPr>
              <a:spLocks/>
            </p:cNvSpPr>
            <p:nvPr/>
          </p:nvSpPr>
          <p:spPr bwMode="auto">
            <a:xfrm>
              <a:off x="2783591" y="3486389"/>
              <a:ext cx="2038931" cy="333589"/>
            </a:xfrm>
            <a:custGeom>
              <a:avLst/>
              <a:gdLst/>
              <a:ahLst/>
              <a:cxnLst>
                <a:cxn ang="0">
                  <a:pos x="18" y="90"/>
                </a:cxn>
                <a:cxn ang="0">
                  <a:pos x="36" y="72"/>
                </a:cxn>
                <a:cxn ang="0">
                  <a:pos x="60" y="54"/>
                </a:cxn>
                <a:cxn ang="0">
                  <a:pos x="84" y="36"/>
                </a:cxn>
                <a:cxn ang="0">
                  <a:pos x="108" y="30"/>
                </a:cxn>
                <a:cxn ang="0">
                  <a:pos x="126" y="24"/>
                </a:cxn>
                <a:cxn ang="0">
                  <a:pos x="150" y="24"/>
                </a:cxn>
                <a:cxn ang="0">
                  <a:pos x="174" y="18"/>
                </a:cxn>
                <a:cxn ang="0">
                  <a:pos x="192" y="6"/>
                </a:cxn>
                <a:cxn ang="0">
                  <a:pos x="216" y="0"/>
                </a:cxn>
                <a:cxn ang="0">
                  <a:pos x="240" y="0"/>
                </a:cxn>
                <a:cxn ang="0">
                  <a:pos x="264" y="0"/>
                </a:cxn>
                <a:cxn ang="0">
                  <a:pos x="282" y="6"/>
                </a:cxn>
                <a:cxn ang="0">
                  <a:pos x="306" y="6"/>
                </a:cxn>
                <a:cxn ang="0">
                  <a:pos x="330" y="24"/>
                </a:cxn>
                <a:cxn ang="0">
                  <a:pos x="354" y="60"/>
                </a:cxn>
                <a:cxn ang="0">
                  <a:pos x="372" y="90"/>
                </a:cxn>
                <a:cxn ang="0">
                  <a:pos x="396" y="120"/>
                </a:cxn>
                <a:cxn ang="0">
                  <a:pos x="420" y="132"/>
                </a:cxn>
                <a:cxn ang="0">
                  <a:pos x="438" y="144"/>
                </a:cxn>
                <a:cxn ang="0">
                  <a:pos x="462" y="156"/>
                </a:cxn>
                <a:cxn ang="0">
                  <a:pos x="486" y="168"/>
                </a:cxn>
                <a:cxn ang="0">
                  <a:pos x="510" y="180"/>
                </a:cxn>
                <a:cxn ang="0">
                  <a:pos x="528" y="186"/>
                </a:cxn>
                <a:cxn ang="0">
                  <a:pos x="552" y="192"/>
                </a:cxn>
                <a:cxn ang="0">
                  <a:pos x="576" y="204"/>
                </a:cxn>
                <a:cxn ang="0">
                  <a:pos x="594" y="210"/>
                </a:cxn>
                <a:cxn ang="0">
                  <a:pos x="618" y="216"/>
                </a:cxn>
                <a:cxn ang="0">
                  <a:pos x="642" y="222"/>
                </a:cxn>
                <a:cxn ang="0">
                  <a:pos x="666" y="228"/>
                </a:cxn>
                <a:cxn ang="0">
                  <a:pos x="684" y="228"/>
                </a:cxn>
                <a:cxn ang="0">
                  <a:pos x="708" y="222"/>
                </a:cxn>
                <a:cxn ang="0">
                  <a:pos x="732" y="222"/>
                </a:cxn>
                <a:cxn ang="0">
                  <a:pos x="750" y="222"/>
                </a:cxn>
                <a:cxn ang="0">
                  <a:pos x="774" y="210"/>
                </a:cxn>
                <a:cxn ang="0">
                  <a:pos x="798" y="180"/>
                </a:cxn>
                <a:cxn ang="0">
                  <a:pos x="822" y="156"/>
                </a:cxn>
                <a:cxn ang="0">
                  <a:pos x="840" y="144"/>
                </a:cxn>
                <a:cxn ang="0">
                  <a:pos x="864" y="126"/>
                </a:cxn>
                <a:cxn ang="0">
                  <a:pos x="888" y="114"/>
                </a:cxn>
                <a:cxn ang="0">
                  <a:pos x="912" y="96"/>
                </a:cxn>
                <a:cxn ang="0">
                  <a:pos x="930" y="78"/>
                </a:cxn>
              </a:cxnLst>
              <a:rect l="0" t="0" r="r" b="b"/>
              <a:pathLst>
                <a:path w="948" h="228">
                  <a:moveTo>
                    <a:pt x="0" y="102"/>
                  </a:moveTo>
                  <a:lnTo>
                    <a:pt x="6" y="96"/>
                  </a:lnTo>
                  <a:lnTo>
                    <a:pt x="18" y="90"/>
                  </a:lnTo>
                  <a:lnTo>
                    <a:pt x="24" y="84"/>
                  </a:lnTo>
                  <a:lnTo>
                    <a:pt x="30" y="78"/>
                  </a:lnTo>
                  <a:lnTo>
                    <a:pt x="36" y="72"/>
                  </a:lnTo>
                  <a:lnTo>
                    <a:pt x="48" y="66"/>
                  </a:lnTo>
                  <a:lnTo>
                    <a:pt x="54" y="60"/>
                  </a:lnTo>
                  <a:lnTo>
                    <a:pt x="60" y="54"/>
                  </a:lnTo>
                  <a:lnTo>
                    <a:pt x="66" y="42"/>
                  </a:lnTo>
                  <a:lnTo>
                    <a:pt x="78" y="36"/>
                  </a:lnTo>
                  <a:lnTo>
                    <a:pt x="84" y="36"/>
                  </a:lnTo>
                  <a:lnTo>
                    <a:pt x="90" y="30"/>
                  </a:lnTo>
                  <a:lnTo>
                    <a:pt x="96" y="30"/>
                  </a:lnTo>
                  <a:lnTo>
                    <a:pt x="108" y="30"/>
                  </a:lnTo>
                  <a:lnTo>
                    <a:pt x="114" y="24"/>
                  </a:lnTo>
                  <a:lnTo>
                    <a:pt x="120" y="24"/>
                  </a:lnTo>
                  <a:lnTo>
                    <a:pt x="126" y="24"/>
                  </a:lnTo>
                  <a:lnTo>
                    <a:pt x="138" y="24"/>
                  </a:lnTo>
                  <a:lnTo>
                    <a:pt x="144" y="24"/>
                  </a:lnTo>
                  <a:lnTo>
                    <a:pt x="150" y="24"/>
                  </a:lnTo>
                  <a:lnTo>
                    <a:pt x="156" y="18"/>
                  </a:lnTo>
                  <a:lnTo>
                    <a:pt x="168" y="18"/>
                  </a:lnTo>
                  <a:lnTo>
                    <a:pt x="174" y="18"/>
                  </a:lnTo>
                  <a:lnTo>
                    <a:pt x="180" y="12"/>
                  </a:lnTo>
                  <a:lnTo>
                    <a:pt x="186" y="12"/>
                  </a:lnTo>
                  <a:lnTo>
                    <a:pt x="192" y="6"/>
                  </a:lnTo>
                  <a:lnTo>
                    <a:pt x="204" y="6"/>
                  </a:lnTo>
                  <a:lnTo>
                    <a:pt x="210" y="0"/>
                  </a:lnTo>
                  <a:lnTo>
                    <a:pt x="216" y="0"/>
                  </a:lnTo>
                  <a:lnTo>
                    <a:pt x="222" y="0"/>
                  </a:lnTo>
                  <a:lnTo>
                    <a:pt x="234" y="0"/>
                  </a:lnTo>
                  <a:lnTo>
                    <a:pt x="240" y="0"/>
                  </a:lnTo>
                  <a:lnTo>
                    <a:pt x="246" y="0"/>
                  </a:lnTo>
                  <a:lnTo>
                    <a:pt x="252" y="0"/>
                  </a:lnTo>
                  <a:lnTo>
                    <a:pt x="264" y="0"/>
                  </a:lnTo>
                  <a:lnTo>
                    <a:pt x="270" y="0"/>
                  </a:lnTo>
                  <a:lnTo>
                    <a:pt x="276" y="6"/>
                  </a:lnTo>
                  <a:lnTo>
                    <a:pt x="282" y="6"/>
                  </a:lnTo>
                  <a:lnTo>
                    <a:pt x="294" y="6"/>
                  </a:lnTo>
                  <a:lnTo>
                    <a:pt x="300" y="6"/>
                  </a:lnTo>
                  <a:lnTo>
                    <a:pt x="306" y="6"/>
                  </a:lnTo>
                  <a:lnTo>
                    <a:pt x="312" y="6"/>
                  </a:lnTo>
                  <a:lnTo>
                    <a:pt x="324" y="12"/>
                  </a:lnTo>
                  <a:lnTo>
                    <a:pt x="330" y="24"/>
                  </a:lnTo>
                  <a:lnTo>
                    <a:pt x="336" y="36"/>
                  </a:lnTo>
                  <a:lnTo>
                    <a:pt x="342" y="48"/>
                  </a:lnTo>
                  <a:lnTo>
                    <a:pt x="354" y="60"/>
                  </a:lnTo>
                  <a:lnTo>
                    <a:pt x="360" y="72"/>
                  </a:lnTo>
                  <a:lnTo>
                    <a:pt x="366" y="84"/>
                  </a:lnTo>
                  <a:lnTo>
                    <a:pt x="372" y="90"/>
                  </a:lnTo>
                  <a:lnTo>
                    <a:pt x="378" y="102"/>
                  </a:lnTo>
                  <a:lnTo>
                    <a:pt x="390" y="108"/>
                  </a:lnTo>
                  <a:lnTo>
                    <a:pt x="396" y="120"/>
                  </a:lnTo>
                  <a:lnTo>
                    <a:pt x="402" y="126"/>
                  </a:lnTo>
                  <a:lnTo>
                    <a:pt x="408" y="132"/>
                  </a:lnTo>
                  <a:lnTo>
                    <a:pt x="420" y="132"/>
                  </a:lnTo>
                  <a:lnTo>
                    <a:pt x="426" y="138"/>
                  </a:lnTo>
                  <a:lnTo>
                    <a:pt x="432" y="144"/>
                  </a:lnTo>
                  <a:lnTo>
                    <a:pt x="438" y="144"/>
                  </a:lnTo>
                  <a:lnTo>
                    <a:pt x="450" y="150"/>
                  </a:lnTo>
                  <a:lnTo>
                    <a:pt x="456" y="156"/>
                  </a:lnTo>
                  <a:lnTo>
                    <a:pt x="462" y="156"/>
                  </a:lnTo>
                  <a:lnTo>
                    <a:pt x="468" y="162"/>
                  </a:lnTo>
                  <a:lnTo>
                    <a:pt x="480" y="162"/>
                  </a:lnTo>
                  <a:lnTo>
                    <a:pt x="486" y="168"/>
                  </a:lnTo>
                  <a:lnTo>
                    <a:pt x="492" y="174"/>
                  </a:lnTo>
                  <a:lnTo>
                    <a:pt x="498" y="174"/>
                  </a:lnTo>
                  <a:lnTo>
                    <a:pt x="510" y="180"/>
                  </a:lnTo>
                  <a:lnTo>
                    <a:pt x="516" y="180"/>
                  </a:lnTo>
                  <a:lnTo>
                    <a:pt x="522" y="180"/>
                  </a:lnTo>
                  <a:lnTo>
                    <a:pt x="528" y="186"/>
                  </a:lnTo>
                  <a:lnTo>
                    <a:pt x="540" y="186"/>
                  </a:lnTo>
                  <a:lnTo>
                    <a:pt x="546" y="192"/>
                  </a:lnTo>
                  <a:lnTo>
                    <a:pt x="552" y="192"/>
                  </a:lnTo>
                  <a:lnTo>
                    <a:pt x="558" y="198"/>
                  </a:lnTo>
                  <a:lnTo>
                    <a:pt x="564" y="198"/>
                  </a:lnTo>
                  <a:lnTo>
                    <a:pt x="576" y="204"/>
                  </a:lnTo>
                  <a:lnTo>
                    <a:pt x="582" y="204"/>
                  </a:lnTo>
                  <a:lnTo>
                    <a:pt x="588" y="210"/>
                  </a:lnTo>
                  <a:lnTo>
                    <a:pt x="594" y="210"/>
                  </a:lnTo>
                  <a:lnTo>
                    <a:pt x="606" y="216"/>
                  </a:lnTo>
                  <a:lnTo>
                    <a:pt x="612" y="216"/>
                  </a:lnTo>
                  <a:lnTo>
                    <a:pt x="618" y="216"/>
                  </a:lnTo>
                  <a:lnTo>
                    <a:pt x="624" y="222"/>
                  </a:lnTo>
                  <a:lnTo>
                    <a:pt x="636" y="222"/>
                  </a:lnTo>
                  <a:lnTo>
                    <a:pt x="642" y="222"/>
                  </a:lnTo>
                  <a:lnTo>
                    <a:pt x="648" y="222"/>
                  </a:lnTo>
                  <a:lnTo>
                    <a:pt x="654" y="228"/>
                  </a:lnTo>
                  <a:lnTo>
                    <a:pt x="666" y="228"/>
                  </a:lnTo>
                  <a:lnTo>
                    <a:pt x="672" y="228"/>
                  </a:lnTo>
                  <a:lnTo>
                    <a:pt x="678" y="228"/>
                  </a:lnTo>
                  <a:lnTo>
                    <a:pt x="684" y="228"/>
                  </a:lnTo>
                  <a:lnTo>
                    <a:pt x="696" y="228"/>
                  </a:lnTo>
                  <a:lnTo>
                    <a:pt x="702" y="222"/>
                  </a:lnTo>
                  <a:lnTo>
                    <a:pt x="708" y="222"/>
                  </a:lnTo>
                  <a:lnTo>
                    <a:pt x="714" y="222"/>
                  </a:lnTo>
                  <a:lnTo>
                    <a:pt x="726" y="222"/>
                  </a:lnTo>
                  <a:lnTo>
                    <a:pt x="732" y="222"/>
                  </a:lnTo>
                  <a:lnTo>
                    <a:pt x="738" y="222"/>
                  </a:lnTo>
                  <a:lnTo>
                    <a:pt x="744" y="222"/>
                  </a:lnTo>
                  <a:lnTo>
                    <a:pt x="750" y="222"/>
                  </a:lnTo>
                  <a:lnTo>
                    <a:pt x="762" y="222"/>
                  </a:lnTo>
                  <a:lnTo>
                    <a:pt x="768" y="216"/>
                  </a:lnTo>
                  <a:lnTo>
                    <a:pt x="774" y="210"/>
                  </a:lnTo>
                  <a:lnTo>
                    <a:pt x="780" y="198"/>
                  </a:lnTo>
                  <a:lnTo>
                    <a:pt x="792" y="186"/>
                  </a:lnTo>
                  <a:lnTo>
                    <a:pt x="798" y="180"/>
                  </a:lnTo>
                  <a:lnTo>
                    <a:pt x="804" y="168"/>
                  </a:lnTo>
                  <a:lnTo>
                    <a:pt x="810" y="162"/>
                  </a:lnTo>
                  <a:lnTo>
                    <a:pt x="822" y="156"/>
                  </a:lnTo>
                  <a:lnTo>
                    <a:pt x="828" y="150"/>
                  </a:lnTo>
                  <a:lnTo>
                    <a:pt x="834" y="144"/>
                  </a:lnTo>
                  <a:lnTo>
                    <a:pt x="840" y="144"/>
                  </a:lnTo>
                  <a:lnTo>
                    <a:pt x="852" y="138"/>
                  </a:lnTo>
                  <a:lnTo>
                    <a:pt x="858" y="132"/>
                  </a:lnTo>
                  <a:lnTo>
                    <a:pt x="864" y="126"/>
                  </a:lnTo>
                  <a:lnTo>
                    <a:pt x="870" y="120"/>
                  </a:lnTo>
                  <a:lnTo>
                    <a:pt x="882" y="120"/>
                  </a:lnTo>
                  <a:lnTo>
                    <a:pt x="888" y="114"/>
                  </a:lnTo>
                  <a:lnTo>
                    <a:pt x="894" y="108"/>
                  </a:lnTo>
                  <a:lnTo>
                    <a:pt x="900" y="102"/>
                  </a:lnTo>
                  <a:lnTo>
                    <a:pt x="912" y="96"/>
                  </a:lnTo>
                  <a:lnTo>
                    <a:pt x="918" y="90"/>
                  </a:lnTo>
                  <a:lnTo>
                    <a:pt x="924" y="84"/>
                  </a:lnTo>
                  <a:lnTo>
                    <a:pt x="930" y="78"/>
                  </a:lnTo>
                  <a:lnTo>
                    <a:pt x="936" y="72"/>
                  </a:lnTo>
                  <a:lnTo>
                    <a:pt x="948" y="66"/>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72" name="Freeform 95"/>
            <p:cNvSpPr>
              <a:spLocks/>
            </p:cNvSpPr>
            <p:nvPr/>
          </p:nvSpPr>
          <p:spPr bwMode="auto">
            <a:xfrm>
              <a:off x="4822522" y="3460053"/>
              <a:ext cx="1522746" cy="324811"/>
            </a:xfrm>
            <a:custGeom>
              <a:avLst/>
              <a:gdLst/>
              <a:ahLst/>
              <a:cxnLst>
                <a:cxn ang="0">
                  <a:pos x="6" y="78"/>
                </a:cxn>
                <a:cxn ang="0">
                  <a:pos x="18" y="66"/>
                </a:cxn>
                <a:cxn ang="0">
                  <a:pos x="36" y="60"/>
                </a:cxn>
                <a:cxn ang="0">
                  <a:pos x="48" y="54"/>
                </a:cxn>
                <a:cxn ang="0">
                  <a:pos x="66" y="48"/>
                </a:cxn>
                <a:cxn ang="0">
                  <a:pos x="78" y="42"/>
                </a:cxn>
                <a:cxn ang="0">
                  <a:pos x="96" y="36"/>
                </a:cxn>
                <a:cxn ang="0">
                  <a:pos x="108" y="30"/>
                </a:cxn>
                <a:cxn ang="0">
                  <a:pos x="126" y="24"/>
                </a:cxn>
                <a:cxn ang="0">
                  <a:pos x="138" y="18"/>
                </a:cxn>
                <a:cxn ang="0">
                  <a:pos x="156" y="18"/>
                </a:cxn>
                <a:cxn ang="0">
                  <a:pos x="168" y="18"/>
                </a:cxn>
                <a:cxn ang="0">
                  <a:pos x="186" y="18"/>
                </a:cxn>
                <a:cxn ang="0">
                  <a:pos x="198" y="18"/>
                </a:cxn>
                <a:cxn ang="0">
                  <a:pos x="216" y="18"/>
                </a:cxn>
                <a:cxn ang="0">
                  <a:pos x="228" y="18"/>
                </a:cxn>
                <a:cxn ang="0">
                  <a:pos x="246" y="18"/>
                </a:cxn>
                <a:cxn ang="0">
                  <a:pos x="258" y="18"/>
                </a:cxn>
                <a:cxn ang="0">
                  <a:pos x="276" y="12"/>
                </a:cxn>
                <a:cxn ang="0">
                  <a:pos x="288" y="12"/>
                </a:cxn>
                <a:cxn ang="0">
                  <a:pos x="306" y="12"/>
                </a:cxn>
                <a:cxn ang="0">
                  <a:pos x="318" y="6"/>
                </a:cxn>
                <a:cxn ang="0">
                  <a:pos x="336" y="6"/>
                </a:cxn>
                <a:cxn ang="0">
                  <a:pos x="348" y="0"/>
                </a:cxn>
                <a:cxn ang="0">
                  <a:pos x="360" y="6"/>
                </a:cxn>
                <a:cxn ang="0">
                  <a:pos x="378" y="6"/>
                </a:cxn>
                <a:cxn ang="0">
                  <a:pos x="390" y="12"/>
                </a:cxn>
                <a:cxn ang="0">
                  <a:pos x="408" y="12"/>
                </a:cxn>
                <a:cxn ang="0">
                  <a:pos x="420" y="36"/>
                </a:cxn>
                <a:cxn ang="0">
                  <a:pos x="438" y="60"/>
                </a:cxn>
                <a:cxn ang="0">
                  <a:pos x="450" y="78"/>
                </a:cxn>
                <a:cxn ang="0">
                  <a:pos x="468" y="96"/>
                </a:cxn>
                <a:cxn ang="0">
                  <a:pos x="480" y="108"/>
                </a:cxn>
                <a:cxn ang="0">
                  <a:pos x="498" y="120"/>
                </a:cxn>
                <a:cxn ang="0">
                  <a:pos x="510" y="132"/>
                </a:cxn>
                <a:cxn ang="0">
                  <a:pos x="528" y="144"/>
                </a:cxn>
                <a:cxn ang="0">
                  <a:pos x="540" y="156"/>
                </a:cxn>
                <a:cxn ang="0">
                  <a:pos x="558" y="168"/>
                </a:cxn>
                <a:cxn ang="0">
                  <a:pos x="570" y="174"/>
                </a:cxn>
                <a:cxn ang="0">
                  <a:pos x="588" y="186"/>
                </a:cxn>
                <a:cxn ang="0">
                  <a:pos x="600" y="192"/>
                </a:cxn>
                <a:cxn ang="0">
                  <a:pos x="618" y="204"/>
                </a:cxn>
                <a:cxn ang="0">
                  <a:pos x="630" y="204"/>
                </a:cxn>
                <a:cxn ang="0">
                  <a:pos x="648" y="210"/>
                </a:cxn>
                <a:cxn ang="0">
                  <a:pos x="660" y="210"/>
                </a:cxn>
                <a:cxn ang="0">
                  <a:pos x="678" y="216"/>
                </a:cxn>
                <a:cxn ang="0">
                  <a:pos x="690" y="222"/>
                </a:cxn>
                <a:cxn ang="0">
                  <a:pos x="708" y="222"/>
                </a:cxn>
              </a:cxnLst>
              <a:rect l="0" t="0" r="r" b="b"/>
              <a:pathLst>
                <a:path w="708" h="222">
                  <a:moveTo>
                    <a:pt x="0" y="84"/>
                  </a:moveTo>
                  <a:lnTo>
                    <a:pt x="6" y="78"/>
                  </a:lnTo>
                  <a:lnTo>
                    <a:pt x="12" y="72"/>
                  </a:lnTo>
                  <a:lnTo>
                    <a:pt x="18" y="66"/>
                  </a:lnTo>
                  <a:lnTo>
                    <a:pt x="30" y="66"/>
                  </a:lnTo>
                  <a:lnTo>
                    <a:pt x="36" y="60"/>
                  </a:lnTo>
                  <a:lnTo>
                    <a:pt x="42" y="54"/>
                  </a:lnTo>
                  <a:lnTo>
                    <a:pt x="48" y="54"/>
                  </a:lnTo>
                  <a:lnTo>
                    <a:pt x="60" y="48"/>
                  </a:lnTo>
                  <a:lnTo>
                    <a:pt x="66" y="48"/>
                  </a:lnTo>
                  <a:lnTo>
                    <a:pt x="72" y="48"/>
                  </a:lnTo>
                  <a:lnTo>
                    <a:pt x="78" y="42"/>
                  </a:lnTo>
                  <a:lnTo>
                    <a:pt x="90" y="42"/>
                  </a:lnTo>
                  <a:lnTo>
                    <a:pt x="96" y="36"/>
                  </a:lnTo>
                  <a:lnTo>
                    <a:pt x="102" y="36"/>
                  </a:lnTo>
                  <a:lnTo>
                    <a:pt x="108" y="30"/>
                  </a:lnTo>
                  <a:lnTo>
                    <a:pt x="120" y="30"/>
                  </a:lnTo>
                  <a:lnTo>
                    <a:pt x="126" y="24"/>
                  </a:lnTo>
                  <a:lnTo>
                    <a:pt x="132" y="18"/>
                  </a:lnTo>
                  <a:lnTo>
                    <a:pt x="138" y="18"/>
                  </a:lnTo>
                  <a:lnTo>
                    <a:pt x="150" y="18"/>
                  </a:lnTo>
                  <a:lnTo>
                    <a:pt x="156" y="18"/>
                  </a:lnTo>
                  <a:lnTo>
                    <a:pt x="162" y="18"/>
                  </a:lnTo>
                  <a:lnTo>
                    <a:pt x="168" y="18"/>
                  </a:lnTo>
                  <a:lnTo>
                    <a:pt x="174" y="18"/>
                  </a:lnTo>
                  <a:lnTo>
                    <a:pt x="186" y="18"/>
                  </a:lnTo>
                  <a:lnTo>
                    <a:pt x="192" y="18"/>
                  </a:lnTo>
                  <a:lnTo>
                    <a:pt x="198" y="18"/>
                  </a:lnTo>
                  <a:lnTo>
                    <a:pt x="204" y="18"/>
                  </a:lnTo>
                  <a:lnTo>
                    <a:pt x="216" y="18"/>
                  </a:lnTo>
                  <a:lnTo>
                    <a:pt x="222" y="18"/>
                  </a:lnTo>
                  <a:lnTo>
                    <a:pt x="228" y="18"/>
                  </a:lnTo>
                  <a:lnTo>
                    <a:pt x="234" y="18"/>
                  </a:lnTo>
                  <a:lnTo>
                    <a:pt x="246" y="18"/>
                  </a:lnTo>
                  <a:lnTo>
                    <a:pt x="252" y="18"/>
                  </a:lnTo>
                  <a:lnTo>
                    <a:pt x="258" y="18"/>
                  </a:lnTo>
                  <a:lnTo>
                    <a:pt x="264" y="12"/>
                  </a:lnTo>
                  <a:lnTo>
                    <a:pt x="276" y="12"/>
                  </a:lnTo>
                  <a:lnTo>
                    <a:pt x="282" y="12"/>
                  </a:lnTo>
                  <a:lnTo>
                    <a:pt x="288" y="12"/>
                  </a:lnTo>
                  <a:lnTo>
                    <a:pt x="294" y="12"/>
                  </a:lnTo>
                  <a:lnTo>
                    <a:pt x="306" y="12"/>
                  </a:lnTo>
                  <a:lnTo>
                    <a:pt x="312" y="12"/>
                  </a:lnTo>
                  <a:lnTo>
                    <a:pt x="318" y="6"/>
                  </a:lnTo>
                  <a:lnTo>
                    <a:pt x="324" y="6"/>
                  </a:lnTo>
                  <a:lnTo>
                    <a:pt x="336" y="6"/>
                  </a:lnTo>
                  <a:lnTo>
                    <a:pt x="342" y="0"/>
                  </a:lnTo>
                  <a:lnTo>
                    <a:pt x="348" y="0"/>
                  </a:lnTo>
                  <a:lnTo>
                    <a:pt x="354" y="6"/>
                  </a:lnTo>
                  <a:lnTo>
                    <a:pt x="360" y="6"/>
                  </a:lnTo>
                  <a:lnTo>
                    <a:pt x="372" y="6"/>
                  </a:lnTo>
                  <a:lnTo>
                    <a:pt x="378" y="6"/>
                  </a:lnTo>
                  <a:lnTo>
                    <a:pt x="384" y="6"/>
                  </a:lnTo>
                  <a:lnTo>
                    <a:pt x="390" y="12"/>
                  </a:lnTo>
                  <a:lnTo>
                    <a:pt x="402" y="12"/>
                  </a:lnTo>
                  <a:lnTo>
                    <a:pt x="408" y="12"/>
                  </a:lnTo>
                  <a:lnTo>
                    <a:pt x="414" y="18"/>
                  </a:lnTo>
                  <a:lnTo>
                    <a:pt x="420" y="36"/>
                  </a:lnTo>
                  <a:lnTo>
                    <a:pt x="432" y="48"/>
                  </a:lnTo>
                  <a:lnTo>
                    <a:pt x="438" y="60"/>
                  </a:lnTo>
                  <a:lnTo>
                    <a:pt x="444" y="72"/>
                  </a:lnTo>
                  <a:lnTo>
                    <a:pt x="450" y="78"/>
                  </a:lnTo>
                  <a:lnTo>
                    <a:pt x="462" y="84"/>
                  </a:lnTo>
                  <a:lnTo>
                    <a:pt x="468" y="96"/>
                  </a:lnTo>
                  <a:lnTo>
                    <a:pt x="474" y="102"/>
                  </a:lnTo>
                  <a:lnTo>
                    <a:pt x="480" y="108"/>
                  </a:lnTo>
                  <a:lnTo>
                    <a:pt x="492" y="114"/>
                  </a:lnTo>
                  <a:lnTo>
                    <a:pt x="498" y="120"/>
                  </a:lnTo>
                  <a:lnTo>
                    <a:pt x="504" y="126"/>
                  </a:lnTo>
                  <a:lnTo>
                    <a:pt x="510" y="132"/>
                  </a:lnTo>
                  <a:lnTo>
                    <a:pt x="522" y="138"/>
                  </a:lnTo>
                  <a:lnTo>
                    <a:pt x="528" y="144"/>
                  </a:lnTo>
                  <a:lnTo>
                    <a:pt x="534" y="150"/>
                  </a:lnTo>
                  <a:lnTo>
                    <a:pt x="540" y="156"/>
                  </a:lnTo>
                  <a:lnTo>
                    <a:pt x="546" y="162"/>
                  </a:lnTo>
                  <a:lnTo>
                    <a:pt x="558" y="168"/>
                  </a:lnTo>
                  <a:lnTo>
                    <a:pt x="564" y="174"/>
                  </a:lnTo>
                  <a:lnTo>
                    <a:pt x="570" y="174"/>
                  </a:lnTo>
                  <a:lnTo>
                    <a:pt x="576" y="180"/>
                  </a:lnTo>
                  <a:lnTo>
                    <a:pt x="588" y="186"/>
                  </a:lnTo>
                  <a:lnTo>
                    <a:pt x="594" y="186"/>
                  </a:lnTo>
                  <a:lnTo>
                    <a:pt x="600" y="192"/>
                  </a:lnTo>
                  <a:lnTo>
                    <a:pt x="606" y="198"/>
                  </a:lnTo>
                  <a:lnTo>
                    <a:pt x="618" y="204"/>
                  </a:lnTo>
                  <a:lnTo>
                    <a:pt x="624" y="204"/>
                  </a:lnTo>
                  <a:lnTo>
                    <a:pt x="630" y="204"/>
                  </a:lnTo>
                  <a:lnTo>
                    <a:pt x="636" y="210"/>
                  </a:lnTo>
                  <a:lnTo>
                    <a:pt x="648" y="210"/>
                  </a:lnTo>
                  <a:lnTo>
                    <a:pt x="654" y="210"/>
                  </a:lnTo>
                  <a:lnTo>
                    <a:pt x="660" y="210"/>
                  </a:lnTo>
                  <a:lnTo>
                    <a:pt x="666" y="216"/>
                  </a:lnTo>
                  <a:lnTo>
                    <a:pt x="678" y="216"/>
                  </a:lnTo>
                  <a:lnTo>
                    <a:pt x="684" y="216"/>
                  </a:lnTo>
                  <a:lnTo>
                    <a:pt x="690" y="222"/>
                  </a:lnTo>
                  <a:lnTo>
                    <a:pt x="696" y="222"/>
                  </a:lnTo>
                  <a:lnTo>
                    <a:pt x="708" y="222"/>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73" name="Freeform 81"/>
            <p:cNvSpPr>
              <a:spLocks/>
            </p:cNvSpPr>
            <p:nvPr/>
          </p:nvSpPr>
          <p:spPr bwMode="auto">
            <a:xfrm>
              <a:off x="757564" y="4504714"/>
              <a:ext cx="2026027" cy="245803"/>
            </a:xfrm>
            <a:custGeom>
              <a:avLst/>
              <a:gdLst/>
              <a:ahLst/>
              <a:cxnLst>
                <a:cxn ang="0">
                  <a:pos x="12" y="126"/>
                </a:cxn>
                <a:cxn ang="0">
                  <a:pos x="36" y="126"/>
                </a:cxn>
                <a:cxn ang="0">
                  <a:pos x="60" y="132"/>
                </a:cxn>
                <a:cxn ang="0">
                  <a:pos x="78" y="138"/>
                </a:cxn>
                <a:cxn ang="0">
                  <a:pos x="102" y="138"/>
                </a:cxn>
                <a:cxn ang="0">
                  <a:pos x="126" y="138"/>
                </a:cxn>
                <a:cxn ang="0">
                  <a:pos x="150" y="144"/>
                </a:cxn>
                <a:cxn ang="0">
                  <a:pos x="168" y="144"/>
                </a:cxn>
                <a:cxn ang="0">
                  <a:pos x="192" y="90"/>
                </a:cxn>
                <a:cxn ang="0">
                  <a:pos x="216" y="78"/>
                </a:cxn>
                <a:cxn ang="0">
                  <a:pos x="234" y="72"/>
                </a:cxn>
                <a:cxn ang="0">
                  <a:pos x="258" y="60"/>
                </a:cxn>
                <a:cxn ang="0">
                  <a:pos x="282" y="54"/>
                </a:cxn>
                <a:cxn ang="0">
                  <a:pos x="306" y="48"/>
                </a:cxn>
                <a:cxn ang="0">
                  <a:pos x="324" y="36"/>
                </a:cxn>
                <a:cxn ang="0">
                  <a:pos x="348" y="30"/>
                </a:cxn>
                <a:cxn ang="0">
                  <a:pos x="372" y="24"/>
                </a:cxn>
                <a:cxn ang="0">
                  <a:pos x="390" y="18"/>
                </a:cxn>
                <a:cxn ang="0">
                  <a:pos x="414" y="12"/>
                </a:cxn>
                <a:cxn ang="0">
                  <a:pos x="438" y="6"/>
                </a:cxn>
                <a:cxn ang="0">
                  <a:pos x="462" y="0"/>
                </a:cxn>
                <a:cxn ang="0">
                  <a:pos x="480" y="0"/>
                </a:cxn>
                <a:cxn ang="0">
                  <a:pos x="504" y="54"/>
                </a:cxn>
                <a:cxn ang="0">
                  <a:pos x="528" y="60"/>
                </a:cxn>
                <a:cxn ang="0">
                  <a:pos x="552" y="66"/>
                </a:cxn>
                <a:cxn ang="0">
                  <a:pos x="570" y="78"/>
                </a:cxn>
                <a:cxn ang="0">
                  <a:pos x="594" y="84"/>
                </a:cxn>
                <a:cxn ang="0">
                  <a:pos x="618" y="90"/>
                </a:cxn>
                <a:cxn ang="0">
                  <a:pos x="636" y="96"/>
                </a:cxn>
                <a:cxn ang="0">
                  <a:pos x="660" y="102"/>
                </a:cxn>
                <a:cxn ang="0">
                  <a:pos x="684" y="108"/>
                </a:cxn>
                <a:cxn ang="0">
                  <a:pos x="708" y="114"/>
                </a:cxn>
                <a:cxn ang="0">
                  <a:pos x="726" y="114"/>
                </a:cxn>
                <a:cxn ang="0">
                  <a:pos x="750" y="120"/>
                </a:cxn>
                <a:cxn ang="0">
                  <a:pos x="774" y="126"/>
                </a:cxn>
                <a:cxn ang="0">
                  <a:pos x="792" y="72"/>
                </a:cxn>
                <a:cxn ang="0">
                  <a:pos x="816" y="60"/>
                </a:cxn>
                <a:cxn ang="0">
                  <a:pos x="840" y="54"/>
                </a:cxn>
                <a:cxn ang="0">
                  <a:pos x="864" y="42"/>
                </a:cxn>
                <a:cxn ang="0">
                  <a:pos x="882" y="36"/>
                </a:cxn>
                <a:cxn ang="0">
                  <a:pos x="906" y="30"/>
                </a:cxn>
                <a:cxn ang="0">
                  <a:pos x="930" y="24"/>
                </a:cxn>
              </a:cxnLst>
              <a:rect l="0" t="0" r="r" b="b"/>
              <a:pathLst>
                <a:path w="942" h="168">
                  <a:moveTo>
                    <a:pt x="0" y="168"/>
                  </a:moveTo>
                  <a:lnTo>
                    <a:pt x="6" y="126"/>
                  </a:lnTo>
                  <a:lnTo>
                    <a:pt x="12" y="126"/>
                  </a:lnTo>
                  <a:lnTo>
                    <a:pt x="18" y="126"/>
                  </a:lnTo>
                  <a:lnTo>
                    <a:pt x="30" y="126"/>
                  </a:lnTo>
                  <a:lnTo>
                    <a:pt x="36" y="126"/>
                  </a:lnTo>
                  <a:lnTo>
                    <a:pt x="42" y="132"/>
                  </a:lnTo>
                  <a:lnTo>
                    <a:pt x="48" y="132"/>
                  </a:lnTo>
                  <a:lnTo>
                    <a:pt x="60" y="132"/>
                  </a:lnTo>
                  <a:lnTo>
                    <a:pt x="66" y="132"/>
                  </a:lnTo>
                  <a:lnTo>
                    <a:pt x="72" y="132"/>
                  </a:lnTo>
                  <a:lnTo>
                    <a:pt x="78" y="138"/>
                  </a:lnTo>
                  <a:lnTo>
                    <a:pt x="90" y="138"/>
                  </a:lnTo>
                  <a:lnTo>
                    <a:pt x="96" y="138"/>
                  </a:lnTo>
                  <a:lnTo>
                    <a:pt x="102" y="138"/>
                  </a:lnTo>
                  <a:lnTo>
                    <a:pt x="108" y="138"/>
                  </a:lnTo>
                  <a:lnTo>
                    <a:pt x="120" y="138"/>
                  </a:lnTo>
                  <a:lnTo>
                    <a:pt x="126" y="138"/>
                  </a:lnTo>
                  <a:lnTo>
                    <a:pt x="132" y="138"/>
                  </a:lnTo>
                  <a:lnTo>
                    <a:pt x="138" y="138"/>
                  </a:lnTo>
                  <a:lnTo>
                    <a:pt x="150" y="144"/>
                  </a:lnTo>
                  <a:lnTo>
                    <a:pt x="156" y="138"/>
                  </a:lnTo>
                  <a:lnTo>
                    <a:pt x="162" y="144"/>
                  </a:lnTo>
                  <a:lnTo>
                    <a:pt x="168" y="144"/>
                  </a:lnTo>
                  <a:lnTo>
                    <a:pt x="180" y="144"/>
                  </a:lnTo>
                  <a:lnTo>
                    <a:pt x="186" y="96"/>
                  </a:lnTo>
                  <a:lnTo>
                    <a:pt x="192" y="90"/>
                  </a:lnTo>
                  <a:lnTo>
                    <a:pt x="198" y="90"/>
                  </a:lnTo>
                  <a:lnTo>
                    <a:pt x="204" y="84"/>
                  </a:lnTo>
                  <a:lnTo>
                    <a:pt x="216" y="78"/>
                  </a:lnTo>
                  <a:lnTo>
                    <a:pt x="222" y="78"/>
                  </a:lnTo>
                  <a:lnTo>
                    <a:pt x="228" y="72"/>
                  </a:lnTo>
                  <a:lnTo>
                    <a:pt x="234" y="72"/>
                  </a:lnTo>
                  <a:lnTo>
                    <a:pt x="246" y="72"/>
                  </a:lnTo>
                  <a:lnTo>
                    <a:pt x="252" y="66"/>
                  </a:lnTo>
                  <a:lnTo>
                    <a:pt x="258" y="60"/>
                  </a:lnTo>
                  <a:lnTo>
                    <a:pt x="264" y="60"/>
                  </a:lnTo>
                  <a:lnTo>
                    <a:pt x="276" y="54"/>
                  </a:lnTo>
                  <a:lnTo>
                    <a:pt x="282" y="54"/>
                  </a:lnTo>
                  <a:lnTo>
                    <a:pt x="288" y="54"/>
                  </a:lnTo>
                  <a:lnTo>
                    <a:pt x="294" y="48"/>
                  </a:lnTo>
                  <a:lnTo>
                    <a:pt x="306" y="48"/>
                  </a:lnTo>
                  <a:lnTo>
                    <a:pt x="312" y="48"/>
                  </a:lnTo>
                  <a:lnTo>
                    <a:pt x="318" y="36"/>
                  </a:lnTo>
                  <a:lnTo>
                    <a:pt x="324" y="36"/>
                  </a:lnTo>
                  <a:lnTo>
                    <a:pt x="336" y="36"/>
                  </a:lnTo>
                  <a:lnTo>
                    <a:pt x="342" y="36"/>
                  </a:lnTo>
                  <a:lnTo>
                    <a:pt x="348" y="30"/>
                  </a:lnTo>
                  <a:lnTo>
                    <a:pt x="354" y="30"/>
                  </a:lnTo>
                  <a:lnTo>
                    <a:pt x="366" y="24"/>
                  </a:lnTo>
                  <a:lnTo>
                    <a:pt x="372" y="24"/>
                  </a:lnTo>
                  <a:lnTo>
                    <a:pt x="378" y="24"/>
                  </a:lnTo>
                  <a:lnTo>
                    <a:pt x="384" y="24"/>
                  </a:lnTo>
                  <a:lnTo>
                    <a:pt x="390" y="18"/>
                  </a:lnTo>
                  <a:lnTo>
                    <a:pt x="402" y="18"/>
                  </a:lnTo>
                  <a:lnTo>
                    <a:pt x="408" y="12"/>
                  </a:lnTo>
                  <a:lnTo>
                    <a:pt x="414" y="12"/>
                  </a:lnTo>
                  <a:lnTo>
                    <a:pt x="420" y="6"/>
                  </a:lnTo>
                  <a:lnTo>
                    <a:pt x="432" y="12"/>
                  </a:lnTo>
                  <a:lnTo>
                    <a:pt x="438" y="6"/>
                  </a:lnTo>
                  <a:lnTo>
                    <a:pt x="444" y="6"/>
                  </a:lnTo>
                  <a:lnTo>
                    <a:pt x="450" y="0"/>
                  </a:lnTo>
                  <a:lnTo>
                    <a:pt x="462" y="0"/>
                  </a:lnTo>
                  <a:lnTo>
                    <a:pt x="468" y="0"/>
                  </a:lnTo>
                  <a:lnTo>
                    <a:pt x="474" y="0"/>
                  </a:lnTo>
                  <a:lnTo>
                    <a:pt x="480" y="0"/>
                  </a:lnTo>
                  <a:lnTo>
                    <a:pt x="492" y="48"/>
                  </a:lnTo>
                  <a:lnTo>
                    <a:pt x="498" y="48"/>
                  </a:lnTo>
                  <a:lnTo>
                    <a:pt x="504" y="54"/>
                  </a:lnTo>
                  <a:lnTo>
                    <a:pt x="510" y="54"/>
                  </a:lnTo>
                  <a:lnTo>
                    <a:pt x="522" y="60"/>
                  </a:lnTo>
                  <a:lnTo>
                    <a:pt x="528" y="60"/>
                  </a:lnTo>
                  <a:lnTo>
                    <a:pt x="534" y="60"/>
                  </a:lnTo>
                  <a:lnTo>
                    <a:pt x="540" y="66"/>
                  </a:lnTo>
                  <a:lnTo>
                    <a:pt x="552" y="66"/>
                  </a:lnTo>
                  <a:lnTo>
                    <a:pt x="558" y="72"/>
                  </a:lnTo>
                  <a:lnTo>
                    <a:pt x="564" y="72"/>
                  </a:lnTo>
                  <a:lnTo>
                    <a:pt x="570" y="78"/>
                  </a:lnTo>
                  <a:lnTo>
                    <a:pt x="576" y="78"/>
                  </a:lnTo>
                  <a:lnTo>
                    <a:pt x="588" y="84"/>
                  </a:lnTo>
                  <a:lnTo>
                    <a:pt x="594" y="84"/>
                  </a:lnTo>
                  <a:lnTo>
                    <a:pt x="600" y="90"/>
                  </a:lnTo>
                  <a:lnTo>
                    <a:pt x="606" y="90"/>
                  </a:lnTo>
                  <a:lnTo>
                    <a:pt x="618" y="90"/>
                  </a:lnTo>
                  <a:lnTo>
                    <a:pt x="624" y="96"/>
                  </a:lnTo>
                  <a:lnTo>
                    <a:pt x="630" y="96"/>
                  </a:lnTo>
                  <a:lnTo>
                    <a:pt x="636" y="96"/>
                  </a:lnTo>
                  <a:lnTo>
                    <a:pt x="648" y="96"/>
                  </a:lnTo>
                  <a:lnTo>
                    <a:pt x="654" y="102"/>
                  </a:lnTo>
                  <a:lnTo>
                    <a:pt x="660" y="102"/>
                  </a:lnTo>
                  <a:lnTo>
                    <a:pt x="666" y="108"/>
                  </a:lnTo>
                  <a:lnTo>
                    <a:pt x="678" y="102"/>
                  </a:lnTo>
                  <a:lnTo>
                    <a:pt x="684" y="108"/>
                  </a:lnTo>
                  <a:lnTo>
                    <a:pt x="690" y="108"/>
                  </a:lnTo>
                  <a:lnTo>
                    <a:pt x="696" y="108"/>
                  </a:lnTo>
                  <a:lnTo>
                    <a:pt x="708" y="114"/>
                  </a:lnTo>
                  <a:lnTo>
                    <a:pt x="714" y="114"/>
                  </a:lnTo>
                  <a:lnTo>
                    <a:pt x="720" y="114"/>
                  </a:lnTo>
                  <a:lnTo>
                    <a:pt x="726" y="114"/>
                  </a:lnTo>
                  <a:lnTo>
                    <a:pt x="738" y="120"/>
                  </a:lnTo>
                  <a:lnTo>
                    <a:pt x="744" y="120"/>
                  </a:lnTo>
                  <a:lnTo>
                    <a:pt x="750" y="120"/>
                  </a:lnTo>
                  <a:lnTo>
                    <a:pt x="756" y="120"/>
                  </a:lnTo>
                  <a:lnTo>
                    <a:pt x="762" y="126"/>
                  </a:lnTo>
                  <a:lnTo>
                    <a:pt x="774" y="126"/>
                  </a:lnTo>
                  <a:lnTo>
                    <a:pt x="780" y="126"/>
                  </a:lnTo>
                  <a:lnTo>
                    <a:pt x="786" y="84"/>
                  </a:lnTo>
                  <a:lnTo>
                    <a:pt x="792" y="72"/>
                  </a:lnTo>
                  <a:lnTo>
                    <a:pt x="804" y="66"/>
                  </a:lnTo>
                  <a:lnTo>
                    <a:pt x="810" y="66"/>
                  </a:lnTo>
                  <a:lnTo>
                    <a:pt x="816" y="60"/>
                  </a:lnTo>
                  <a:lnTo>
                    <a:pt x="822" y="60"/>
                  </a:lnTo>
                  <a:lnTo>
                    <a:pt x="834" y="54"/>
                  </a:lnTo>
                  <a:lnTo>
                    <a:pt x="840" y="54"/>
                  </a:lnTo>
                  <a:lnTo>
                    <a:pt x="846" y="48"/>
                  </a:lnTo>
                  <a:lnTo>
                    <a:pt x="852" y="48"/>
                  </a:lnTo>
                  <a:lnTo>
                    <a:pt x="864" y="42"/>
                  </a:lnTo>
                  <a:lnTo>
                    <a:pt x="870" y="42"/>
                  </a:lnTo>
                  <a:lnTo>
                    <a:pt x="876" y="42"/>
                  </a:lnTo>
                  <a:lnTo>
                    <a:pt x="882" y="36"/>
                  </a:lnTo>
                  <a:lnTo>
                    <a:pt x="894" y="36"/>
                  </a:lnTo>
                  <a:lnTo>
                    <a:pt x="900" y="30"/>
                  </a:lnTo>
                  <a:lnTo>
                    <a:pt x="906" y="30"/>
                  </a:lnTo>
                  <a:lnTo>
                    <a:pt x="912" y="30"/>
                  </a:lnTo>
                  <a:lnTo>
                    <a:pt x="924" y="24"/>
                  </a:lnTo>
                  <a:lnTo>
                    <a:pt x="930" y="24"/>
                  </a:lnTo>
                  <a:lnTo>
                    <a:pt x="936" y="18"/>
                  </a:lnTo>
                  <a:lnTo>
                    <a:pt x="942" y="18"/>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74" name="Freeform 82"/>
            <p:cNvSpPr>
              <a:spLocks/>
            </p:cNvSpPr>
            <p:nvPr/>
          </p:nvSpPr>
          <p:spPr bwMode="auto">
            <a:xfrm>
              <a:off x="2783591" y="4460820"/>
              <a:ext cx="2038931" cy="237024"/>
            </a:xfrm>
            <a:custGeom>
              <a:avLst/>
              <a:gdLst/>
              <a:ahLst/>
              <a:cxnLst>
                <a:cxn ang="0">
                  <a:pos x="18" y="42"/>
                </a:cxn>
                <a:cxn ang="0">
                  <a:pos x="36" y="36"/>
                </a:cxn>
                <a:cxn ang="0">
                  <a:pos x="60" y="30"/>
                </a:cxn>
                <a:cxn ang="0">
                  <a:pos x="84" y="24"/>
                </a:cxn>
                <a:cxn ang="0">
                  <a:pos x="108" y="18"/>
                </a:cxn>
                <a:cxn ang="0">
                  <a:pos x="126" y="12"/>
                </a:cxn>
                <a:cxn ang="0">
                  <a:pos x="150" y="12"/>
                </a:cxn>
                <a:cxn ang="0">
                  <a:pos x="174" y="6"/>
                </a:cxn>
                <a:cxn ang="0">
                  <a:pos x="192" y="6"/>
                </a:cxn>
                <a:cxn ang="0">
                  <a:pos x="216" y="0"/>
                </a:cxn>
                <a:cxn ang="0">
                  <a:pos x="240" y="0"/>
                </a:cxn>
                <a:cxn ang="0">
                  <a:pos x="264" y="0"/>
                </a:cxn>
                <a:cxn ang="0">
                  <a:pos x="282" y="0"/>
                </a:cxn>
                <a:cxn ang="0">
                  <a:pos x="306" y="54"/>
                </a:cxn>
                <a:cxn ang="0">
                  <a:pos x="330" y="66"/>
                </a:cxn>
                <a:cxn ang="0">
                  <a:pos x="354" y="78"/>
                </a:cxn>
                <a:cxn ang="0">
                  <a:pos x="372" y="84"/>
                </a:cxn>
                <a:cxn ang="0">
                  <a:pos x="396" y="96"/>
                </a:cxn>
                <a:cxn ang="0">
                  <a:pos x="420" y="102"/>
                </a:cxn>
                <a:cxn ang="0">
                  <a:pos x="438" y="114"/>
                </a:cxn>
                <a:cxn ang="0">
                  <a:pos x="462" y="114"/>
                </a:cxn>
                <a:cxn ang="0">
                  <a:pos x="486" y="120"/>
                </a:cxn>
                <a:cxn ang="0">
                  <a:pos x="510" y="126"/>
                </a:cxn>
                <a:cxn ang="0">
                  <a:pos x="528" y="132"/>
                </a:cxn>
                <a:cxn ang="0">
                  <a:pos x="552" y="138"/>
                </a:cxn>
                <a:cxn ang="0">
                  <a:pos x="576" y="144"/>
                </a:cxn>
                <a:cxn ang="0">
                  <a:pos x="594" y="144"/>
                </a:cxn>
                <a:cxn ang="0">
                  <a:pos x="618" y="150"/>
                </a:cxn>
                <a:cxn ang="0">
                  <a:pos x="642" y="150"/>
                </a:cxn>
                <a:cxn ang="0">
                  <a:pos x="666" y="156"/>
                </a:cxn>
                <a:cxn ang="0">
                  <a:pos x="684" y="156"/>
                </a:cxn>
                <a:cxn ang="0">
                  <a:pos x="708" y="162"/>
                </a:cxn>
                <a:cxn ang="0">
                  <a:pos x="732" y="162"/>
                </a:cxn>
                <a:cxn ang="0">
                  <a:pos x="750" y="114"/>
                </a:cxn>
                <a:cxn ang="0">
                  <a:pos x="774" y="102"/>
                </a:cxn>
                <a:cxn ang="0">
                  <a:pos x="798" y="90"/>
                </a:cxn>
                <a:cxn ang="0">
                  <a:pos x="822" y="84"/>
                </a:cxn>
                <a:cxn ang="0">
                  <a:pos x="840" y="72"/>
                </a:cxn>
                <a:cxn ang="0">
                  <a:pos x="864" y="66"/>
                </a:cxn>
                <a:cxn ang="0">
                  <a:pos x="888" y="60"/>
                </a:cxn>
                <a:cxn ang="0">
                  <a:pos x="912" y="54"/>
                </a:cxn>
                <a:cxn ang="0">
                  <a:pos x="930" y="48"/>
                </a:cxn>
              </a:cxnLst>
              <a:rect l="0" t="0" r="r" b="b"/>
              <a:pathLst>
                <a:path w="948" h="162">
                  <a:moveTo>
                    <a:pt x="0" y="48"/>
                  </a:moveTo>
                  <a:lnTo>
                    <a:pt x="6" y="42"/>
                  </a:lnTo>
                  <a:lnTo>
                    <a:pt x="18" y="42"/>
                  </a:lnTo>
                  <a:lnTo>
                    <a:pt x="24" y="36"/>
                  </a:lnTo>
                  <a:lnTo>
                    <a:pt x="30" y="36"/>
                  </a:lnTo>
                  <a:lnTo>
                    <a:pt x="36" y="36"/>
                  </a:lnTo>
                  <a:lnTo>
                    <a:pt x="48" y="30"/>
                  </a:lnTo>
                  <a:lnTo>
                    <a:pt x="54" y="30"/>
                  </a:lnTo>
                  <a:lnTo>
                    <a:pt x="60" y="30"/>
                  </a:lnTo>
                  <a:lnTo>
                    <a:pt x="66" y="30"/>
                  </a:lnTo>
                  <a:lnTo>
                    <a:pt x="78" y="24"/>
                  </a:lnTo>
                  <a:lnTo>
                    <a:pt x="84" y="24"/>
                  </a:lnTo>
                  <a:lnTo>
                    <a:pt x="90" y="24"/>
                  </a:lnTo>
                  <a:lnTo>
                    <a:pt x="96" y="18"/>
                  </a:lnTo>
                  <a:lnTo>
                    <a:pt x="108" y="18"/>
                  </a:lnTo>
                  <a:lnTo>
                    <a:pt x="114" y="18"/>
                  </a:lnTo>
                  <a:lnTo>
                    <a:pt x="120" y="18"/>
                  </a:lnTo>
                  <a:lnTo>
                    <a:pt x="126" y="12"/>
                  </a:lnTo>
                  <a:lnTo>
                    <a:pt x="138" y="12"/>
                  </a:lnTo>
                  <a:lnTo>
                    <a:pt x="144" y="12"/>
                  </a:lnTo>
                  <a:lnTo>
                    <a:pt x="150" y="12"/>
                  </a:lnTo>
                  <a:lnTo>
                    <a:pt x="156" y="6"/>
                  </a:lnTo>
                  <a:lnTo>
                    <a:pt x="168" y="6"/>
                  </a:lnTo>
                  <a:lnTo>
                    <a:pt x="174" y="6"/>
                  </a:lnTo>
                  <a:lnTo>
                    <a:pt x="180" y="12"/>
                  </a:lnTo>
                  <a:lnTo>
                    <a:pt x="186" y="6"/>
                  </a:lnTo>
                  <a:lnTo>
                    <a:pt x="192" y="6"/>
                  </a:lnTo>
                  <a:lnTo>
                    <a:pt x="204" y="0"/>
                  </a:lnTo>
                  <a:lnTo>
                    <a:pt x="210" y="6"/>
                  </a:lnTo>
                  <a:lnTo>
                    <a:pt x="216" y="0"/>
                  </a:lnTo>
                  <a:lnTo>
                    <a:pt x="222" y="0"/>
                  </a:lnTo>
                  <a:lnTo>
                    <a:pt x="234" y="6"/>
                  </a:lnTo>
                  <a:lnTo>
                    <a:pt x="240" y="0"/>
                  </a:lnTo>
                  <a:lnTo>
                    <a:pt x="246" y="0"/>
                  </a:lnTo>
                  <a:lnTo>
                    <a:pt x="252" y="0"/>
                  </a:lnTo>
                  <a:lnTo>
                    <a:pt x="264" y="0"/>
                  </a:lnTo>
                  <a:lnTo>
                    <a:pt x="270" y="0"/>
                  </a:lnTo>
                  <a:lnTo>
                    <a:pt x="276" y="0"/>
                  </a:lnTo>
                  <a:lnTo>
                    <a:pt x="282" y="0"/>
                  </a:lnTo>
                  <a:lnTo>
                    <a:pt x="294" y="48"/>
                  </a:lnTo>
                  <a:lnTo>
                    <a:pt x="300" y="48"/>
                  </a:lnTo>
                  <a:lnTo>
                    <a:pt x="306" y="54"/>
                  </a:lnTo>
                  <a:lnTo>
                    <a:pt x="312" y="60"/>
                  </a:lnTo>
                  <a:lnTo>
                    <a:pt x="324" y="60"/>
                  </a:lnTo>
                  <a:lnTo>
                    <a:pt x="330" y="66"/>
                  </a:lnTo>
                  <a:lnTo>
                    <a:pt x="336" y="66"/>
                  </a:lnTo>
                  <a:lnTo>
                    <a:pt x="342" y="72"/>
                  </a:lnTo>
                  <a:lnTo>
                    <a:pt x="354" y="78"/>
                  </a:lnTo>
                  <a:lnTo>
                    <a:pt x="360" y="78"/>
                  </a:lnTo>
                  <a:lnTo>
                    <a:pt x="366" y="84"/>
                  </a:lnTo>
                  <a:lnTo>
                    <a:pt x="372" y="84"/>
                  </a:lnTo>
                  <a:lnTo>
                    <a:pt x="378" y="90"/>
                  </a:lnTo>
                  <a:lnTo>
                    <a:pt x="390" y="90"/>
                  </a:lnTo>
                  <a:lnTo>
                    <a:pt x="396" y="96"/>
                  </a:lnTo>
                  <a:lnTo>
                    <a:pt x="402" y="96"/>
                  </a:lnTo>
                  <a:lnTo>
                    <a:pt x="408" y="102"/>
                  </a:lnTo>
                  <a:lnTo>
                    <a:pt x="420" y="102"/>
                  </a:lnTo>
                  <a:lnTo>
                    <a:pt x="426" y="102"/>
                  </a:lnTo>
                  <a:lnTo>
                    <a:pt x="432" y="108"/>
                  </a:lnTo>
                  <a:lnTo>
                    <a:pt x="438" y="114"/>
                  </a:lnTo>
                  <a:lnTo>
                    <a:pt x="450" y="114"/>
                  </a:lnTo>
                  <a:lnTo>
                    <a:pt x="456" y="114"/>
                  </a:lnTo>
                  <a:lnTo>
                    <a:pt x="462" y="114"/>
                  </a:lnTo>
                  <a:lnTo>
                    <a:pt x="468" y="120"/>
                  </a:lnTo>
                  <a:lnTo>
                    <a:pt x="480" y="120"/>
                  </a:lnTo>
                  <a:lnTo>
                    <a:pt x="486" y="120"/>
                  </a:lnTo>
                  <a:lnTo>
                    <a:pt x="492" y="126"/>
                  </a:lnTo>
                  <a:lnTo>
                    <a:pt x="498" y="126"/>
                  </a:lnTo>
                  <a:lnTo>
                    <a:pt x="510" y="126"/>
                  </a:lnTo>
                  <a:lnTo>
                    <a:pt x="516" y="132"/>
                  </a:lnTo>
                  <a:lnTo>
                    <a:pt x="522" y="132"/>
                  </a:lnTo>
                  <a:lnTo>
                    <a:pt x="528" y="132"/>
                  </a:lnTo>
                  <a:lnTo>
                    <a:pt x="540" y="132"/>
                  </a:lnTo>
                  <a:lnTo>
                    <a:pt x="546" y="138"/>
                  </a:lnTo>
                  <a:lnTo>
                    <a:pt x="552" y="138"/>
                  </a:lnTo>
                  <a:lnTo>
                    <a:pt x="558" y="138"/>
                  </a:lnTo>
                  <a:lnTo>
                    <a:pt x="564" y="144"/>
                  </a:lnTo>
                  <a:lnTo>
                    <a:pt x="576" y="144"/>
                  </a:lnTo>
                  <a:lnTo>
                    <a:pt x="582" y="144"/>
                  </a:lnTo>
                  <a:lnTo>
                    <a:pt x="588" y="144"/>
                  </a:lnTo>
                  <a:lnTo>
                    <a:pt x="594" y="144"/>
                  </a:lnTo>
                  <a:lnTo>
                    <a:pt x="606" y="144"/>
                  </a:lnTo>
                  <a:lnTo>
                    <a:pt x="612" y="150"/>
                  </a:lnTo>
                  <a:lnTo>
                    <a:pt x="618" y="150"/>
                  </a:lnTo>
                  <a:lnTo>
                    <a:pt x="624" y="150"/>
                  </a:lnTo>
                  <a:lnTo>
                    <a:pt x="636" y="150"/>
                  </a:lnTo>
                  <a:lnTo>
                    <a:pt x="642" y="150"/>
                  </a:lnTo>
                  <a:lnTo>
                    <a:pt x="648" y="156"/>
                  </a:lnTo>
                  <a:lnTo>
                    <a:pt x="654" y="156"/>
                  </a:lnTo>
                  <a:lnTo>
                    <a:pt x="666" y="156"/>
                  </a:lnTo>
                  <a:lnTo>
                    <a:pt x="672" y="156"/>
                  </a:lnTo>
                  <a:lnTo>
                    <a:pt x="678" y="156"/>
                  </a:lnTo>
                  <a:lnTo>
                    <a:pt x="684" y="156"/>
                  </a:lnTo>
                  <a:lnTo>
                    <a:pt x="696" y="156"/>
                  </a:lnTo>
                  <a:lnTo>
                    <a:pt x="702" y="162"/>
                  </a:lnTo>
                  <a:lnTo>
                    <a:pt x="708" y="162"/>
                  </a:lnTo>
                  <a:lnTo>
                    <a:pt x="714" y="162"/>
                  </a:lnTo>
                  <a:lnTo>
                    <a:pt x="726" y="162"/>
                  </a:lnTo>
                  <a:lnTo>
                    <a:pt x="732" y="162"/>
                  </a:lnTo>
                  <a:lnTo>
                    <a:pt x="738" y="120"/>
                  </a:lnTo>
                  <a:lnTo>
                    <a:pt x="744" y="120"/>
                  </a:lnTo>
                  <a:lnTo>
                    <a:pt x="750" y="114"/>
                  </a:lnTo>
                  <a:lnTo>
                    <a:pt x="762" y="108"/>
                  </a:lnTo>
                  <a:lnTo>
                    <a:pt x="768" y="102"/>
                  </a:lnTo>
                  <a:lnTo>
                    <a:pt x="774" y="102"/>
                  </a:lnTo>
                  <a:lnTo>
                    <a:pt x="780" y="96"/>
                  </a:lnTo>
                  <a:lnTo>
                    <a:pt x="792" y="96"/>
                  </a:lnTo>
                  <a:lnTo>
                    <a:pt x="798" y="90"/>
                  </a:lnTo>
                  <a:lnTo>
                    <a:pt x="804" y="84"/>
                  </a:lnTo>
                  <a:lnTo>
                    <a:pt x="810" y="90"/>
                  </a:lnTo>
                  <a:lnTo>
                    <a:pt x="822" y="84"/>
                  </a:lnTo>
                  <a:lnTo>
                    <a:pt x="828" y="78"/>
                  </a:lnTo>
                  <a:lnTo>
                    <a:pt x="834" y="78"/>
                  </a:lnTo>
                  <a:lnTo>
                    <a:pt x="840" y="72"/>
                  </a:lnTo>
                  <a:lnTo>
                    <a:pt x="852" y="72"/>
                  </a:lnTo>
                  <a:lnTo>
                    <a:pt x="858" y="72"/>
                  </a:lnTo>
                  <a:lnTo>
                    <a:pt x="864" y="66"/>
                  </a:lnTo>
                  <a:lnTo>
                    <a:pt x="870" y="66"/>
                  </a:lnTo>
                  <a:lnTo>
                    <a:pt x="882" y="66"/>
                  </a:lnTo>
                  <a:lnTo>
                    <a:pt x="888" y="60"/>
                  </a:lnTo>
                  <a:lnTo>
                    <a:pt x="894" y="60"/>
                  </a:lnTo>
                  <a:lnTo>
                    <a:pt x="900" y="54"/>
                  </a:lnTo>
                  <a:lnTo>
                    <a:pt x="912" y="54"/>
                  </a:lnTo>
                  <a:lnTo>
                    <a:pt x="918" y="48"/>
                  </a:lnTo>
                  <a:lnTo>
                    <a:pt x="924" y="48"/>
                  </a:lnTo>
                  <a:lnTo>
                    <a:pt x="930" y="48"/>
                  </a:lnTo>
                  <a:lnTo>
                    <a:pt x="936" y="42"/>
                  </a:lnTo>
                  <a:lnTo>
                    <a:pt x="948" y="42"/>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75" name="Freeform 83"/>
            <p:cNvSpPr>
              <a:spLocks/>
            </p:cNvSpPr>
            <p:nvPr/>
          </p:nvSpPr>
          <p:spPr bwMode="auto">
            <a:xfrm>
              <a:off x="4822522" y="4460820"/>
              <a:ext cx="1522746" cy="210688"/>
            </a:xfrm>
            <a:custGeom>
              <a:avLst/>
              <a:gdLst/>
              <a:ahLst/>
              <a:cxnLst>
                <a:cxn ang="0">
                  <a:pos x="6" y="42"/>
                </a:cxn>
                <a:cxn ang="0">
                  <a:pos x="18" y="42"/>
                </a:cxn>
                <a:cxn ang="0">
                  <a:pos x="36" y="36"/>
                </a:cxn>
                <a:cxn ang="0">
                  <a:pos x="48" y="36"/>
                </a:cxn>
                <a:cxn ang="0">
                  <a:pos x="66" y="30"/>
                </a:cxn>
                <a:cxn ang="0">
                  <a:pos x="78" y="24"/>
                </a:cxn>
                <a:cxn ang="0">
                  <a:pos x="96" y="24"/>
                </a:cxn>
                <a:cxn ang="0">
                  <a:pos x="108" y="24"/>
                </a:cxn>
                <a:cxn ang="0">
                  <a:pos x="126" y="18"/>
                </a:cxn>
                <a:cxn ang="0">
                  <a:pos x="138" y="18"/>
                </a:cxn>
                <a:cxn ang="0">
                  <a:pos x="156" y="18"/>
                </a:cxn>
                <a:cxn ang="0">
                  <a:pos x="168" y="12"/>
                </a:cxn>
                <a:cxn ang="0">
                  <a:pos x="186" y="12"/>
                </a:cxn>
                <a:cxn ang="0">
                  <a:pos x="198" y="12"/>
                </a:cxn>
                <a:cxn ang="0">
                  <a:pos x="216" y="6"/>
                </a:cxn>
                <a:cxn ang="0">
                  <a:pos x="228" y="6"/>
                </a:cxn>
                <a:cxn ang="0">
                  <a:pos x="246" y="6"/>
                </a:cxn>
                <a:cxn ang="0">
                  <a:pos x="258" y="0"/>
                </a:cxn>
                <a:cxn ang="0">
                  <a:pos x="276" y="0"/>
                </a:cxn>
                <a:cxn ang="0">
                  <a:pos x="288" y="0"/>
                </a:cxn>
                <a:cxn ang="0">
                  <a:pos x="306" y="0"/>
                </a:cxn>
                <a:cxn ang="0">
                  <a:pos x="318" y="0"/>
                </a:cxn>
                <a:cxn ang="0">
                  <a:pos x="336" y="0"/>
                </a:cxn>
                <a:cxn ang="0">
                  <a:pos x="348" y="0"/>
                </a:cxn>
                <a:cxn ang="0">
                  <a:pos x="360" y="0"/>
                </a:cxn>
                <a:cxn ang="0">
                  <a:pos x="378" y="0"/>
                </a:cxn>
                <a:cxn ang="0">
                  <a:pos x="390" y="48"/>
                </a:cxn>
                <a:cxn ang="0">
                  <a:pos x="408" y="60"/>
                </a:cxn>
                <a:cxn ang="0">
                  <a:pos x="420" y="60"/>
                </a:cxn>
                <a:cxn ang="0">
                  <a:pos x="438" y="72"/>
                </a:cxn>
                <a:cxn ang="0">
                  <a:pos x="450" y="78"/>
                </a:cxn>
                <a:cxn ang="0">
                  <a:pos x="468" y="84"/>
                </a:cxn>
                <a:cxn ang="0">
                  <a:pos x="480" y="90"/>
                </a:cxn>
                <a:cxn ang="0">
                  <a:pos x="498" y="96"/>
                </a:cxn>
                <a:cxn ang="0">
                  <a:pos x="510" y="102"/>
                </a:cxn>
                <a:cxn ang="0">
                  <a:pos x="528" y="108"/>
                </a:cxn>
                <a:cxn ang="0">
                  <a:pos x="540" y="114"/>
                </a:cxn>
                <a:cxn ang="0">
                  <a:pos x="558" y="114"/>
                </a:cxn>
                <a:cxn ang="0">
                  <a:pos x="570" y="120"/>
                </a:cxn>
                <a:cxn ang="0">
                  <a:pos x="588" y="126"/>
                </a:cxn>
                <a:cxn ang="0">
                  <a:pos x="600" y="126"/>
                </a:cxn>
                <a:cxn ang="0">
                  <a:pos x="618" y="132"/>
                </a:cxn>
                <a:cxn ang="0">
                  <a:pos x="630" y="132"/>
                </a:cxn>
                <a:cxn ang="0">
                  <a:pos x="648" y="138"/>
                </a:cxn>
                <a:cxn ang="0">
                  <a:pos x="660" y="138"/>
                </a:cxn>
                <a:cxn ang="0">
                  <a:pos x="678" y="144"/>
                </a:cxn>
                <a:cxn ang="0">
                  <a:pos x="690" y="144"/>
                </a:cxn>
                <a:cxn ang="0">
                  <a:pos x="708" y="144"/>
                </a:cxn>
              </a:cxnLst>
              <a:rect l="0" t="0" r="r" b="b"/>
              <a:pathLst>
                <a:path w="708" h="144">
                  <a:moveTo>
                    <a:pt x="0" y="42"/>
                  </a:moveTo>
                  <a:lnTo>
                    <a:pt x="6" y="42"/>
                  </a:lnTo>
                  <a:lnTo>
                    <a:pt x="12" y="42"/>
                  </a:lnTo>
                  <a:lnTo>
                    <a:pt x="18" y="42"/>
                  </a:lnTo>
                  <a:lnTo>
                    <a:pt x="30" y="36"/>
                  </a:lnTo>
                  <a:lnTo>
                    <a:pt x="36" y="36"/>
                  </a:lnTo>
                  <a:lnTo>
                    <a:pt x="42" y="30"/>
                  </a:lnTo>
                  <a:lnTo>
                    <a:pt x="48" y="36"/>
                  </a:lnTo>
                  <a:lnTo>
                    <a:pt x="60" y="30"/>
                  </a:lnTo>
                  <a:lnTo>
                    <a:pt x="66" y="30"/>
                  </a:lnTo>
                  <a:lnTo>
                    <a:pt x="72" y="24"/>
                  </a:lnTo>
                  <a:lnTo>
                    <a:pt x="78" y="24"/>
                  </a:lnTo>
                  <a:lnTo>
                    <a:pt x="90" y="24"/>
                  </a:lnTo>
                  <a:lnTo>
                    <a:pt x="96" y="24"/>
                  </a:lnTo>
                  <a:lnTo>
                    <a:pt x="102" y="24"/>
                  </a:lnTo>
                  <a:lnTo>
                    <a:pt x="108" y="24"/>
                  </a:lnTo>
                  <a:lnTo>
                    <a:pt x="120" y="24"/>
                  </a:lnTo>
                  <a:lnTo>
                    <a:pt x="126" y="18"/>
                  </a:lnTo>
                  <a:lnTo>
                    <a:pt x="132" y="18"/>
                  </a:lnTo>
                  <a:lnTo>
                    <a:pt x="138" y="18"/>
                  </a:lnTo>
                  <a:lnTo>
                    <a:pt x="150" y="18"/>
                  </a:lnTo>
                  <a:lnTo>
                    <a:pt x="156" y="18"/>
                  </a:lnTo>
                  <a:lnTo>
                    <a:pt x="162" y="12"/>
                  </a:lnTo>
                  <a:lnTo>
                    <a:pt x="168" y="12"/>
                  </a:lnTo>
                  <a:lnTo>
                    <a:pt x="174" y="12"/>
                  </a:lnTo>
                  <a:lnTo>
                    <a:pt x="186" y="12"/>
                  </a:lnTo>
                  <a:lnTo>
                    <a:pt x="192" y="12"/>
                  </a:lnTo>
                  <a:lnTo>
                    <a:pt x="198" y="12"/>
                  </a:lnTo>
                  <a:lnTo>
                    <a:pt x="204" y="12"/>
                  </a:lnTo>
                  <a:lnTo>
                    <a:pt x="216" y="6"/>
                  </a:lnTo>
                  <a:lnTo>
                    <a:pt x="222" y="6"/>
                  </a:lnTo>
                  <a:lnTo>
                    <a:pt x="228" y="6"/>
                  </a:lnTo>
                  <a:lnTo>
                    <a:pt x="234" y="6"/>
                  </a:lnTo>
                  <a:lnTo>
                    <a:pt x="246" y="6"/>
                  </a:lnTo>
                  <a:lnTo>
                    <a:pt x="252" y="0"/>
                  </a:lnTo>
                  <a:lnTo>
                    <a:pt x="258" y="0"/>
                  </a:lnTo>
                  <a:lnTo>
                    <a:pt x="264" y="0"/>
                  </a:lnTo>
                  <a:lnTo>
                    <a:pt x="276" y="0"/>
                  </a:lnTo>
                  <a:lnTo>
                    <a:pt x="282" y="0"/>
                  </a:lnTo>
                  <a:lnTo>
                    <a:pt x="288" y="0"/>
                  </a:lnTo>
                  <a:lnTo>
                    <a:pt x="294" y="0"/>
                  </a:lnTo>
                  <a:lnTo>
                    <a:pt x="306" y="0"/>
                  </a:lnTo>
                  <a:lnTo>
                    <a:pt x="312" y="0"/>
                  </a:lnTo>
                  <a:lnTo>
                    <a:pt x="318" y="0"/>
                  </a:lnTo>
                  <a:lnTo>
                    <a:pt x="324" y="0"/>
                  </a:lnTo>
                  <a:lnTo>
                    <a:pt x="336" y="0"/>
                  </a:lnTo>
                  <a:lnTo>
                    <a:pt x="342" y="0"/>
                  </a:lnTo>
                  <a:lnTo>
                    <a:pt x="348" y="0"/>
                  </a:lnTo>
                  <a:lnTo>
                    <a:pt x="354" y="0"/>
                  </a:lnTo>
                  <a:lnTo>
                    <a:pt x="360" y="0"/>
                  </a:lnTo>
                  <a:lnTo>
                    <a:pt x="372" y="0"/>
                  </a:lnTo>
                  <a:lnTo>
                    <a:pt x="378" y="0"/>
                  </a:lnTo>
                  <a:lnTo>
                    <a:pt x="384" y="48"/>
                  </a:lnTo>
                  <a:lnTo>
                    <a:pt x="390" y="48"/>
                  </a:lnTo>
                  <a:lnTo>
                    <a:pt x="402" y="54"/>
                  </a:lnTo>
                  <a:lnTo>
                    <a:pt x="408" y="60"/>
                  </a:lnTo>
                  <a:lnTo>
                    <a:pt x="414" y="60"/>
                  </a:lnTo>
                  <a:lnTo>
                    <a:pt x="420" y="60"/>
                  </a:lnTo>
                  <a:lnTo>
                    <a:pt x="432" y="66"/>
                  </a:lnTo>
                  <a:lnTo>
                    <a:pt x="438" y="72"/>
                  </a:lnTo>
                  <a:lnTo>
                    <a:pt x="444" y="72"/>
                  </a:lnTo>
                  <a:lnTo>
                    <a:pt x="450" y="78"/>
                  </a:lnTo>
                  <a:lnTo>
                    <a:pt x="462" y="78"/>
                  </a:lnTo>
                  <a:lnTo>
                    <a:pt x="468" y="84"/>
                  </a:lnTo>
                  <a:lnTo>
                    <a:pt x="474" y="90"/>
                  </a:lnTo>
                  <a:lnTo>
                    <a:pt x="480" y="90"/>
                  </a:lnTo>
                  <a:lnTo>
                    <a:pt x="492" y="90"/>
                  </a:lnTo>
                  <a:lnTo>
                    <a:pt x="498" y="96"/>
                  </a:lnTo>
                  <a:lnTo>
                    <a:pt x="504" y="102"/>
                  </a:lnTo>
                  <a:lnTo>
                    <a:pt x="510" y="102"/>
                  </a:lnTo>
                  <a:lnTo>
                    <a:pt x="522" y="108"/>
                  </a:lnTo>
                  <a:lnTo>
                    <a:pt x="528" y="108"/>
                  </a:lnTo>
                  <a:lnTo>
                    <a:pt x="534" y="108"/>
                  </a:lnTo>
                  <a:lnTo>
                    <a:pt x="540" y="114"/>
                  </a:lnTo>
                  <a:lnTo>
                    <a:pt x="546" y="114"/>
                  </a:lnTo>
                  <a:lnTo>
                    <a:pt x="558" y="114"/>
                  </a:lnTo>
                  <a:lnTo>
                    <a:pt x="564" y="120"/>
                  </a:lnTo>
                  <a:lnTo>
                    <a:pt x="570" y="120"/>
                  </a:lnTo>
                  <a:lnTo>
                    <a:pt x="576" y="120"/>
                  </a:lnTo>
                  <a:lnTo>
                    <a:pt x="588" y="126"/>
                  </a:lnTo>
                  <a:lnTo>
                    <a:pt x="594" y="126"/>
                  </a:lnTo>
                  <a:lnTo>
                    <a:pt x="600" y="126"/>
                  </a:lnTo>
                  <a:lnTo>
                    <a:pt x="606" y="126"/>
                  </a:lnTo>
                  <a:lnTo>
                    <a:pt x="618" y="132"/>
                  </a:lnTo>
                  <a:lnTo>
                    <a:pt x="624" y="132"/>
                  </a:lnTo>
                  <a:lnTo>
                    <a:pt x="630" y="132"/>
                  </a:lnTo>
                  <a:lnTo>
                    <a:pt x="636" y="138"/>
                  </a:lnTo>
                  <a:lnTo>
                    <a:pt x="648" y="138"/>
                  </a:lnTo>
                  <a:lnTo>
                    <a:pt x="654" y="138"/>
                  </a:lnTo>
                  <a:lnTo>
                    <a:pt x="660" y="138"/>
                  </a:lnTo>
                  <a:lnTo>
                    <a:pt x="666" y="138"/>
                  </a:lnTo>
                  <a:lnTo>
                    <a:pt x="678" y="144"/>
                  </a:lnTo>
                  <a:lnTo>
                    <a:pt x="684" y="144"/>
                  </a:lnTo>
                  <a:lnTo>
                    <a:pt x="690" y="144"/>
                  </a:lnTo>
                  <a:lnTo>
                    <a:pt x="696" y="144"/>
                  </a:lnTo>
                  <a:lnTo>
                    <a:pt x="708" y="144"/>
                  </a:lnTo>
                </a:path>
              </a:pathLst>
            </a:custGeom>
            <a:noFill/>
            <a:ln w="349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en-US" sz="2400">
                <a:solidFill>
                  <a:srgbClr val="000000"/>
                </a:solidFill>
              </a:endParaRPr>
            </a:p>
          </p:txBody>
        </p:sp>
        <p:sp>
          <p:nvSpPr>
            <p:cNvPr id="177" name="TextBox 176"/>
            <p:cNvSpPr txBox="1"/>
            <p:nvPr/>
          </p:nvSpPr>
          <p:spPr>
            <a:xfrm>
              <a:off x="930495" y="4102825"/>
              <a:ext cx="984471" cy="262839"/>
            </a:xfrm>
            <a:prstGeom prst="rect">
              <a:avLst/>
            </a:prstGeom>
            <a:noFill/>
            <a:ln w="22225">
              <a:noFill/>
            </a:ln>
          </p:spPr>
          <p:txBody>
            <a:bodyPr wrap="none" rtlCol="0">
              <a:spAutoFit/>
            </a:bodyPr>
            <a:lstStyle/>
            <a:p>
              <a:pPr algn="ctr"/>
              <a:r>
                <a:rPr lang="en-US" sz="2400" b="1" dirty="0" smtClean="0">
                  <a:solidFill>
                    <a:srgbClr val="FF0000"/>
                  </a:solidFill>
                  <a:latin typeface="Times New Roman" pitchFamily="18" charset="0"/>
                  <a:cs typeface="Times New Roman" pitchFamily="18" charset="0"/>
                </a:rPr>
                <a:t>HR data</a:t>
              </a:r>
              <a:endParaRPr lang="en-US" sz="2400" b="1" dirty="0">
                <a:solidFill>
                  <a:srgbClr val="FF0000"/>
                </a:solidFill>
                <a:latin typeface="Times New Roman" pitchFamily="18" charset="0"/>
                <a:cs typeface="Times New Roman" pitchFamily="18" charset="0"/>
              </a:endParaRPr>
            </a:p>
          </p:txBody>
        </p:sp>
        <p:sp>
          <p:nvSpPr>
            <p:cNvPr id="178" name="TextBox 177"/>
            <p:cNvSpPr txBox="1"/>
            <p:nvPr/>
          </p:nvSpPr>
          <p:spPr>
            <a:xfrm>
              <a:off x="2467077" y="4037023"/>
              <a:ext cx="3459511" cy="275364"/>
            </a:xfrm>
            <a:prstGeom prst="rect">
              <a:avLst/>
            </a:prstGeom>
            <a:noFill/>
            <a:ln w="22225">
              <a:noFill/>
            </a:ln>
          </p:spPr>
          <p:txBody>
            <a:bodyPr wrap="none" rtlCol="0">
              <a:spAutoFit/>
            </a:bodyPr>
            <a:lstStyle/>
            <a:p>
              <a:pPr algn="ctr"/>
              <a:r>
                <a:rPr lang="en-US" sz="2400" b="1" dirty="0" smtClean="0">
                  <a:solidFill>
                    <a:srgbClr val="000000"/>
                  </a:solidFill>
                  <a:latin typeface="Times New Roman" pitchFamily="18" charset="0"/>
                  <a:cs typeface="Times New Roman" pitchFamily="18" charset="0"/>
                </a:rPr>
                <a:t>HR dynamic NL (local linear) fit</a:t>
              </a:r>
              <a:endParaRPr lang="en-US" sz="2400" b="1" dirty="0">
                <a:solidFill>
                  <a:srgbClr val="000000"/>
                </a:solidFill>
                <a:latin typeface="Times New Roman" pitchFamily="18" charset="0"/>
                <a:cs typeface="Times New Roman" pitchFamily="18" charset="0"/>
              </a:endParaRPr>
            </a:p>
          </p:txBody>
        </p:sp>
        <p:sp>
          <p:nvSpPr>
            <p:cNvPr id="179" name="TextBox 178"/>
            <p:cNvSpPr txBox="1"/>
            <p:nvPr/>
          </p:nvSpPr>
          <p:spPr>
            <a:xfrm>
              <a:off x="2603705" y="3200571"/>
              <a:ext cx="3222760" cy="275364"/>
            </a:xfrm>
            <a:prstGeom prst="rect">
              <a:avLst/>
            </a:prstGeom>
            <a:noFill/>
            <a:ln w="22225">
              <a:noFill/>
            </a:ln>
          </p:spPr>
          <p:txBody>
            <a:bodyPr wrap="none" rtlCol="0">
              <a:spAutoFit/>
            </a:bodyPr>
            <a:lstStyle/>
            <a:p>
              <a:pPr algn="ctr"/>
              <a:r>
                <a:rPr lang="en-US" sz="2400" b="1" dirty="0" smtClean="0">
                  <a:solidFill>
                    <a:srgbClr val="0000FF"/>
                  </a:solidFill>
                  <a:latin typeface="Times New Roman" pitchFamily="18" charset="0"/>
                  <a:cs typeface="Times New Roman" pitchFamily="18" charset="0"/>
                </a:rPr>
                <a:t>HR dynamic linear (global) fit</a:t>
              </a:r>
              <a:endParaRPr lang="en-US" sz="2400" b="1" dirty="0">
                <a:solidFill>
                  <a:srgbClr val="0000FF"/>
                </a:solidFill>
                <a:latin typeface="Times New Roman" pitchFamily="18" charset="0"/>
                <a:cs typeface="Times New Roman" pitchFamily="18" charset="0"/>
              </a:endParaRPr>
            </a:p>
          </p:txBody>
        </p:sp>
      </p:grpSp>
      <p:sp>
        <p:nvSpPr>
          <p:cNvPr id="180" name="TextBox 179"/>
          <p:cNvSpPr txBox="1"/>
          <p:nvPr/>
        </p:nvSpPr>
        <p:spPr>
          <a:xfrm>
            <a:off x="2514600" y="0"/>
            <a:ext cx="4038285"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rPr>
              <a:t>1</a:t>
            </a:r>
            <a:r>
              <a:rPr lang="en-US" sz="3200" baseline="30000" dirty="0" smtClean="0">
                <a:solidFill>
                  <a:prstClr val="black"/>
                </a:solidFill>
              </a:rPr>
              <a:t>st</a:t>
            </a:r>
            <a:r>
              <a:rPr lang="en-US" sz="3200" dirty="0" smtClean="0">
                <a:solidFill>
                  <a:prstClr val="black"/>
                </a:solidFill>
              </a:rPr>
              <a:t> order linear model</a:t>
            </a:r>
            <a:endParaRPr lang="en-US" sz="3200" dirty="0">
              <a:solidFill>
                <a:prstClr val="black"/>
              </a:solidFill>
            </a:endParaRPr>
          </a:p>
        </p:txBody>
      </p:sp>
      <p:graphicFrame>
        <p:nvGraphicFramePr>
          <p:cNvPr id="181" name="Object 1"/>
          <p:cNvGraphicFramePr>
            <a:graphicFrameLocks noChangeAspect="1"/>
          </p:cNvGraphicFramePr>
          <p:nvPr/>
        </p:nvGraphicFramePr>
        <p:xfrm>
          <a:off x="685800" y="6172200"/>
          <a:ext cx="7648223" cy="762000"/>
        </p:xfrm>
        <a:graphic>
          <a:graphicData uri="http://schemas.openxmlformats.org/presentationml/2006/ole">
            <p:oleObj spid="_x0000_s3560450" name="Equation" r:id="rId4" imgW="2578100" imgH="254000" progId="Equation.DSMT4">
              <p:embed/>
            </p:oleObj>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6"/>
          <p:cNvGrpSpPr/>
          <p:nvPr/>
        </p:nvGrpSpPr>
        <p:grpSpPr>
          <a:xfrm>
            <a:off x="228600" y="762000"/>
            <a:ext cx="8838979" cy="3768395"/>
            <a:chOff x="997522" y="789636"/>
            <a:chExt cx="6154261" cy="2623797"/>
          </a:xfrm>
        </p:grpSpPr>
        <p:grpSp>
          <p:nvGrpSpPr>
            <p:cNvPr id="3" name="Group 323"/>
            <p:cNvGrpSpPr/>
            <p:nvPr/>
          </p:nvGrpSpPr>
          <p:grpSpPr>
            <a:xfrm>
              <a:off x="997522" y="789636"/>
              <a:ext cx="6064503" cy="1290643"/>
              <a:chOff x="445190" y="1095375"/>
              <a:chExt cx="6804316" cy="1416250"/>
            </a:xfrm>
          </p:grpSpPr>
          <p:sp>
            <p:nvSpPr>
              <p:cNvPr id="149" name="Rectangle 121"/>
              <p:cNvSpPr>
                <a:spLocks noChangeArrowheads="1"/>
              </p:cNvSpPr>
              <p:nvPr/>
            </p:nvSpPr>
            <p:spPr bwMode="auto">
              <a:xfrm>
                <a:off x="762000" y="1171575"/>
                <a:ext cx="6248400" cy="1076325"/>
              </a:xfrm>
              <a:prstGeom prst="rect">
                <a:avLst/>
              </a:prstGeom>
              <a:noFill/>
              <a:ln w="1587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0" name="Line 122"/>
              <p:cNvSpPr>
                <a:spLocks noChangeShapeType="1"/>
              </p:cNvSpPr>
              <p:nvPr/>
            </p:nvSpPr>
            <p:spPr bwMode="auto">
              <a:xfrm>
                <a:off x="762000" y="1171575"/>
                <a:ext cx="6248400"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1" name="Line 123"/>
              <p:cNvSpPr>
                <a:spLocks noChangeShapeType="1"/>
              </p:cNvSpPr>
              <p:nvPr/>
            </p:nvSpPr>
            <p:spPr bwMode="auto">
              <a:xfrm>
                <a:off x="762000" y="2247900"/>
                <a:ext cx="6248400"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2" name="Line 124"/>
              <p:cNvSpPr>
                <a:spLocks noChangeShapeType="1"/>
              </p:cNvSpPr>
              <p:nvPr/>
            </p:nvSpPr>
            <p:spPr bwMode="auto">
              <a:xfrm flipV="1">
                <a:off x="7010400" y="1171575"/>
                <a:ext cx="1588" cy="107632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3" name="Line 125"/>
              <p:cNvSpPr>
                <a:spLocks noChangeShapeType="1"/>
              </p:cNvSpPr>
              <p:nvPr/>
            </p:nvSpPr>
            <p:spPr bwMode="auto">
              <a:xfrm flipV="1">
                <a:off x="762000" y="1171575"/>
                <a:ext cx="1588" cy="107632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4" name="Line 126"/>
              <p:cNvSpPr>
                <a:spLocks noChangeShapeType="1"/>
              </p:cNvSpPr>
              <p:nvPr/>
            </p:nvSpPr>
            <p:spPr bwMode="auto">
              <a:xfrm>
                <a:off x="762000" y="2247900"/>
                <a:ext cx="6248400"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5" name="Line 127"/>
              <p:cNvSpPr>
                <a:spLocks noChangeShapeType="1"/>
              </p:cNvSpPr>
              <p:nvPr/>
            </p:nvSpPr>
            <p:spPr bwMode="auto">
              <a:xfrm flipV="1">
                <a:off x="762000" y="1171575"/>
                <a:ext cx="1588" cy="107632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6" name="Line 128"/>
              <p:cNvSpPr>
                <a:spLocks noChangeShapeType="1"/>
              </p:cNvSpPr>
              <p:nvPr/>
            </p:nvSpPr>
            <p:spPr bwMode="auto">
              <a:xfrm flipV="1">
                <a:off x="762000" y="2181225"/>
                <a:ext cx="1588" cy="666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7" name="Line 129"/>
              <p:cNvSpPr>
                <a:spLocks noChangeShapeType="1"/>
              </p:cNvSpPr>
              <p:nvPr/>
            </p:nvSpPr>
            <p:spPr bwMode="auto">
              <a:xfrm>
                <a:off x="762000" y="1171575"/>
                <a:ext cx="1588" cy="5715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58" name="Rectangle 130"/>
              <p:cNvSpPr>
                <a:spLocks noChangeArrowheads="1"/>
              </p:cNvSpPr>
              <p:nvPr/>
            </p:nvSpPr>
            <p:spPr bwMode="auto">
              <a:xfrm>
                <a:off x="733426" y="2276476"/>
                <a:ext cx="111452"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0</a:t>
                </a:r>
                <a:endParaRPr lang="en-US" sz="2000" smtClean="0">
                  <a:solidFill>
                    <a:srgbClr val="000000"/>
                  </a:solidFill>
                </a:endParaRPr>
              </a:p>
            </p:txBody>
          </p:sp>
          <p:sp>
            <p:nvSpPr>
              <p:cNvPr id="159" name="Line 131"/>
              <p:cNvSpPr>
                <a:spLocks noChangeShapeType="1"/>
              </p:cNvSpPr>
              <p:nvPr/>
            </p:nvSpPr>
            <p:spPr bwMode="auto">
              <a:xfrm flipV="1">
                <a:off x="1800225" y="2181225"/>
                <a:ext cx="1588" cy="666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60" name="Line 132"/>
              <p:cNvSpPr>
                <a:spLocks noChangeShapeType="1"/>
              </p:cNvSpPr>
              <p:nvPr/>
            </p:nvSpPr>
            <p:spPr bwMode="auto">
              <a:xfrm>
                <a:off x="1800225" y="1171575"/>
                <a:ext cx="1588" cy="5715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61" name="Rectangle 133"/>
              <p:cNvSpPr>
                <a:spLocks noChangeArrowheads="1"/>
              </p:cNvSpPr>
              <p:nvPr/>
            </p:nvSpPr>
            <p:spPr bwMode="auto">
              <a:xfrm>
                <a:off x="1733550" y="2276475"/>
                <a:ext cx="222904"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50</a:t>
                </a:r>
                <a:endParaRPr lang="en-US" sz="2000" smtClean="0">
                  <a:solidFill>
                    <a:srgbClr val="000000"/>
                  </a:solidFill>
                </a:endParaRPr>
              </a:p>
            </p:txBody>
          </p:sp>
          <p:sp>
            <p:nvSpPr>
              <p:cNvPr id="162" name="Line 134"/>
              <p:cNvSpPr>
                <a:spLocks noChangeShapeType="1"/>
              </p:cNvSpPr>
              <p:nvPr/>
            </p:nvSpPr>
            <p:spPr bwMode="auto">
              <a:xfrm flipV="1">
                <a:off x="2838450" y="2181225"/>
                <a:ext cx="1588" cy="666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63" name="Line 135"/>
              <p:cNvSpPr>
                <a:spLocks noChangeShapeType="1"/>
              </p:cNvSpPr>
              <p:nvPr/>
            </p:nvSpPr>
            <p:spPr bwMode="auto">
              <a:xfrm>
                <a:off x="2838450" y="1171575"/>
                <a:ext cx="1588" cy="5715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64" name="Rectangle 136"/>
              <p:cNvSpPr>
                <a:spLocks noChangeArrowheads="1"/>
              </p:cNvSpPr>
              <p:nvPr/>
            </p:nvSpPr>
            <p:spPr bwMode="auto">
              <a:xfrm>
                <a:off x="2743200" y="2276475"/>
                <a:ext cx="334356"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100</a:t>
                </a:r>
                <a:endParaRPr lang="en-US" sz="2000" smtClean="0">
                  <a:solidFill>
                    <a:srgbClr val="000000"/>
                  </a:solidFill>
                </a:endParaRPr>
              </a:p>
            </p:txBody>
          </p:sp>
          <p:sp>
            <p:nvSpPr>
              <p:cNvPr id="165" name="Line 137"/>
              <p:cNvSpPr>
                <a:spLocks noChangeShapeType="1"/>
              </p:cNvSpPr>
              <p:nvPr/>
            </p:nvSpPr>
            <p:spPr bwMode="auto">
              <a:xfrm flipV="1">
                <a:off x="3886200" y="2181225"/>
                <a:ext cx="1588" cy="666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66" name="Line 138"/>
              <p:cNvSpPr>
                <a:spLocks noChangeShapeType="1"/>
              </p:cNvSpPr>
              <p:nvPr/>
            </p:nvSpPr>
            <p:spPr bwMode="auto">
              <a:xfrm>
                <a:off x="3886200" y="1171575"/>
                <a:ext cx="1588" cy="5715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67" name="Rectangle 139"/>
              <p:cNvSpPr>
                <a:spLocks noChangeArrowheads="1"/>
              </p:cNvSpPr>
              <p:nvPr/>
            </p:nvSpPr>
            <p:spPr bwMode="auto">
              <a:xfrm>
                <a:off x="3790950" y="2276475"/>
                <a:ext cx="334356"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150</a:t>
                </a:r>
                <a:endParaRPr lang="en-US" sz="2000" smtClean="0">
                  <a:solidFill>
                    <a:srgbClr val="000000"/>
                  </a:solidFill>
                </a:endParaRPr>
              </a:p>
            </p:txBody>
          </p:sp>
          <p:sp>
            <p:nvSpPr>
              <p:cNvPr id="168" name="Line 140"/>
              <p:cNvSpPr>
                <a:spLocks noChangeShapeType="1"/>
              </p:cNvSpPr>
              <p:nvPr/>
            </p:nvSpPr>
            <p:spPr bwMode="auto">
              <a:xfrm flipV="1">
                <a:off x="4924425" y="2181225"/>
                <a:ext cx="1588" cy="666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69" name="Line 141"/>
              <p:cNvSpPr>
                <a:spLocks noChangeShapeType="1"/>
              </p:cNvSpPr>
              <p:nvPr/>
            </p:nvSpPr>
            <p:spPr bwMode="auto">
              <a:xfrm>
                <a:off x="4924425" y="1171575"/>
                <a:ext cx="1588" cy="5715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70" name="Rectangle 142"/>
              <p:cNvSpPr>
                <a:spLocks noChangeArrowheads="1"/>
              </p:cNvSpPr>
              <p:nvPr/>
            </p:nvSpPr>
            <p:spPr bwMode="auto">
              <a:xfrm>
                <a:off x="4829175" y="2276475"/>
                <a:ext cx="334356"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200</a:t>
                </a:r>
                <a:endParaRPr lang="en-US" sz="2000" smtClean="0">
                  <a:solidFill>
                    <a:srgbClr val="000000"/>
                  </a:solidFill>
                </a:endParaRPr>
              </a:p>
            </p:txBody>
          </p:sp>
          <p:sp>
            <p:nvSpPr>
              <p:cNvPr id="171" name="Line 143"/>
              <p:cNvSpPr>
                <a:spLocks noChangeShapeType="1"/>
              </p:cNvSpPr>
              <p:nvPr/>
            </p:nvSpPr>
            <p:spPr bwMode="auto">
              <a:xfrm flipV="1">
                <a:off x="5962650" y="2181225"/>
                <a:ext cx="1588" cy="666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72" name="Line 144"/>
              <p:cNvSpPr>
                <a:spLocks noChangeShapeType="1"/>
              </p:cNvSpPr>
              <p:nvPr/>
            </p:nvSpPr>
            <p:spPr bwMode="auto">
              <a:xfrm>
                <a:off x="5962650" y="1171575"/>
                <a:ext cx="1588" cy="5715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73" name="Rectangle 145"/>
              <p:cNvSpPr>
                <a:spLocks noChangeArrowheads="1"/>
              </p:cNvSpPr>
              <p:nvPr/>
            </p:nvSpPr>
            <p:spPr bwMode="auto">
              <a:xfrm>
                <a:off x="5867400" y="2276475"/>
                <a:ext cx="334356"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250</a:t>
                </a:r>
                <a:endParaRPr lang="en-US" sz="2000" smtClean="0">
                  <a:solidFill>
                    <a:srgbClr val="000000"/>
                  </a:solidFill>
                </a:endParaRPr>
              </a:p>
            </p:txBody>
          </p:sp>
          <p:sp>
            <p:nvSpPr>
              <p:cNvPr id="174" name="Line 146"/>
              <p:cNvSpPr>
                <a:spLocks noChangeShapeType="1"/>
              </p:cNvSpPr>
              <p:nvPr/>
            </p:nvSpPr>
            <p:spPr bwMode="auto">
              <a:xfrm flipV="1">
                <a:off x="7010400" y="2181225"/>
                <a:ext cx="1588" cy="666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75" name="Line 147"/>
              <p:cNvSpPr>
                <a:spLocks noChangeShapeType="1"/>
              </p:cNvSpPr>
              <p:nvPr/>
            </p:nvSpPr>
            <p:spPr bwMode="auto">
              <a:xfrm>
                <a:off x="7010400" y="1171575"/>
                <a:ext cx="1588" cy="5715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76" name="Rectangle 148"/>
              <p:cNvSpPr>
                <a:spLocks noChangeArrowheads="1"/>
              </p:cNvSpPr>
              <p:nvPr/>
            </p:nvSpPr>
            <p:spPr bwMode="auto">
              <a:xfrm>
                <a:off x="6915150" y="2276475"/>
                <a:ext cx="334356"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300</a:t>
                </a:r>
                <a:endParaRPr lang="en-US" sz="2000" smtClean="0">
                  <a:solidFill>
                    <a:srgbClr val="000000"/>
                  </a:solidFill>
                </a:endParaRPr>
              </a:p>
            </p:txBody>
          </p:sp>
          <p:sp>
            <p:nvSpPr>
              <p:cNvPr id="177" name="Line 149"/>
              <p:cNvSpPr>
                <a:spLocks noChangeShapeType="1"/>
              </p:cNvSpPr>
              <p:nvPr/>
            </p:nvSpPr>
            <p:spPr bwMode="auto">
              <a:xfrm>
                <a:off x="762000" y="2124075"/>
                <a:ext cx="57150"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78" name="Line 150"/>
              <p:cNvSpPr>
                <a:spLocks noChangeShapeType="1"/>
              </p:cNvSpPr>
              <p:nvPr/>
            </p:nvSpPr>
            <p:spPr bwMode="auto">
              <a:xfrm flipH="1">
                <a:off x="6943725" y="2236787"/>
                <a:ext cx="66675"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79" name="Rectangle 151"/>
              <p:cNvSpPr>
                <a:spLocks noChangeArrowheads="1"/>
              </p:cNvSpPr>
              <p:nvPr/>
            </p:nvSpPr>
            <p:spPr bwMode="auto">
              <a:xfrm>
                <a:off x="445190" y="2047875"/>
                <a:ext cx="222904"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FF0000"/>
                    </a:solidFill>
                    <a:latin typeface="Helvetica" charset="0"/>
                  </a:rPr>
                  <a:t>40</a:t>
                </a:r>
                <a:endParaRPr lang="en-US" sz="2000" dirty="0" smtClean="0">
                  <a:solidFill>
                    <a:srgbClr val="FF0000"/>
                  </a:solidFill>
                </a:endParaRPr>
              </a:p>
            </p:txBody>
          </p:sp>
          <p:sp>
            <p:nvSpPr>
              <p:cNvPr id="180" name="Line 152"/>
              <p:cNvSpPr>
                <a:spLocks noChangeShapeType="1"/>
              </p:cNvSpPr>
              <p:nvPr/>
            </p:nvSpPr>
            <p:spPr bwMode="auto">
              <a:xfrm>
                <a:off x="762000" y="1647825"/>
                <a:ext cx="57150"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81" name="Line 153"/>
              <p:cNvSpPr>
                <a:spLocks noChangeShapeType="1"/>
              </p:cNvSpPr>
              <p:nvPr/>
            </p:nvSpPr>
            <p:spPr bwMode="auto">
              <a:xfrm flipH="1">
                <a:off x="6943725" y="1781175"/>
                <a:ext cx="66675"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82" name="Rectangle 154"/>
              <p:cNvSpPr>
                <a:spLocks noChangeArrowheads="1"/>
              </p:cNvSpPr>
              <p:nvPr/>
            </p:nvSpPr>
            <p:spPr bwMode="auto">
              <a:xfrm>
                <a:off x="445190" y="1571625"/>
                <a:ext cx="222904"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FF0000"/>
                    </a:solidFill>
                    <a:latin typeface="Helvetica" charset="0"/>
                  </a:rPr>
                  <a:t>60</a:t>
                </a:r>
                <a:endParaRPr lang="en-US" sz="2000" smtClean="0">
                  <a:solidFill>
                    <a:srgbClr val="FF0000"/>
                  </a:solidFill>
                </a:endParaRPr>
              </a:p>
            </p:txBody>
          </p:sp>
          <p:sp>
            <p:nvSpPr>
              <p:cNvPr id="183" name="Line 155"/>
              <p:cNvSpPr>
                <a:spLocks noChangeShapeType="1"/>
              </p:cNvSpPr>
              <p:nvPr/>
            </p:nvSpPr>
            <p:spPr bwMode="auto">
              <a:xfrm>
                <a:off x="762000" y="1171575"/>
                <a:ext cx="57150"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84" name="Line 156"/>
              <p:cNvSpPr>
                <a:spLocks noChangeShapeType="1"/>
              </p:cNvSpPr>
              <p:nvPr/>
            </p:nvSpPr>
            <p:spPr bwMode="auto">
              <a:xfrm flipH="1">
                <a:off x="6943725" y="1171575"/>
                <a:ext cx="66675"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85" name="Rectangle 157"/>
              <p:cNvSpPr>
                <a:spLocks noChangeArrowheads="1"/>
              </p:cNvSpPr>
              <p:nvPr/>
            </p:nvSpPr>
            <p:spPr bwMode="auto">
              <a:xfrm>
                <a:off x="445190" y="1095375"/>
                <a:ext cx="222904" cy="23514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FF0000"/>
                    </a:solidFill>
                    <a:latin typeface="Helvetica" charset="0"/>
                  </a:rPr>
                  <a:t>80</a:t>
                </a:r>
                <a:endParaRPr lang="en-US" sz="2000" dirty="0" smtClean="0">
                  <a:solidFill>
                    <a:srgbClr val="FF0000"/>
                  </a:solidFill>
                </a:endParaRPr>
              </a:p>
            </p:txBody>
          </p:sp>
          <p:sp>
            <p:nvSpPr>
              <p:cNvPr id="186" name="Line 158"/>
              <p:cNvSpPr>
                <a:spLocks noChangeShapeType="1"/>
              </p:cNvSpPr>
              <p:nvPr/>
            </p:nvSpPr>
            <p:spPr bwMode="auto">
              <a:xfrm>
                <a:off x="762000" y="1171575"/>
                <a:ext cx="6248400"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87" name="Line 159"/>
              <p:cNvSpPr>
                <a:spLocks noChangeShapeType="1"/>
              </p:cNvSpPr>
              <p:nvPr/>
            </p:nvSpPr>
            <p:spPr bwMode="auto">
              <a:xfrm>
                <a:off x="762000" y="2247900"/>
                <a:ext cx="6248400" cy="1588"/>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88" name="Line 160"/>
              <p:cNvSpPr>
                <a:spLocks noChangeShapeType="1"/>
              </p:cNvSpPr>
              <p:nvPr/>
            </p:nvSpPr>
            <p:spPr bwMode="auto">
              <a:xfrm flipV="1">
                <a:off x="7010400" y="1171575"/>
                <a:ext cx="1588" cy="107632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89" name="Line 161"/>
              <p:cNvSpPr>
                <a:spLocks noChangeShapeType="1"/>
              </p:cNvSpPr>
              <p:nvPr/>
            </p:nvSpPr>
            <p:spPr bwMode="auto">
              <a:xfrm flipV="1">
                <a:off x="762000" y="1171575"/>
                <a:ext cx="1588" cy="107632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90" name="Freeform 162"/>
              <p:cNvSpPr>
                <a:spLocks/>
              </p:cNvSpPr>
              <p:nvPr/>
            </p:nvSpPr>
            <p:spPr bwMode="auto">
              <a:xfrm>
                <a:off x="781050" y="1171575"/>
                <a:ext cx="1724025" cy="1000125"/>
              </a:xfrm>
              <a:custGeom>
                <a:avLst/>
                <a:gdLst/>
                <a:ahLst/>
                <a:cxnLst>
                  <a:cxn ang="0">
                    <a:pos x="12" y="426"/>
                  </a:cxn>
                  <a:cxn ang="0">
                    <a:pos x="36" y="162"/>
                  </a:cxn>
                  <a:cxn ang="0">
                    <a:pos x="66" y="438"/>
                  </a:cxn>
                  <a:cxn ang="0">
                    <a:pos x="90" y="498"/>
                  </a:cxn>
                  <a:cxn ang="0">
                    <a:pos x="114" y="72"/>
                  </a:cxn>
                  <a:cxn ang="0">
                    <a:pos x="144" y="552"/>
                  </a:cxn>
                  <a:cxn ang="0">
                    <a:pos x="168" y="126"/>
                  </a:cxn>
                  <a:cxn ang="0">
                    <a:pos x="192" y="528"/>
                  </a:cxn>
                  <a:cxn ang="0">
                    <a:pos x="222" y="384"/>
                  </a:cxn>
                  <a:cxn ang="0">
                    <a:pos x="246" y="120"/>
                  </a:cxn>
                  <a:cxn ang="0">
                    <a:pos x="276" y="612"/>
                  </a:cxn>
                  <a:cxn ang="0">
                    <a:pos x="300" y="138"/>
                  </a:cxn>
                  <a:cxn ang="0">
                    <a:pos x="324" y="600"/>
                  </a:cxn>
                  <a:cxn ang="0">
                    <a:pos x="354" y="216"/>
                  </a:cxn>
                  <a:cxn ang="0">
                    <a:pos x="378" y="492"/>
                  </a:cxn>
                  <a:cxn ang="0">
                    <a:pos x="402" y="366"/>
                  </a:cxn>
                  <a:cxn ang="0">
                    <a:pos x="432" y="396"/>
                  </a:cxn>
                  <a:cxn ang="0">
                    <a:pos x="456" y="528"/>
                  </a:cxn>
                  <a:cxn ang="0">
                    <a:pos x="486" y="78"/>
                  </a:cxn>
                  <a:cxn ang="0">
                    <a:pos x="510" y="612"/>
                  </a:cxn>
                  <a:cxn ang="0">
                    <a:pos x="534" y="210"/>
                  </a:cxn>
                  <a:cxn ang="0">
                    <a:pos x="564" y="606"/>
                  </a:cxn>
                  <a:cxn ang="0">
                    <a:pos x="588" y="258"/>
                  </a:cxn>
                  <a:cxn ang="0">
                    <a:pos x="612" y="546"/>
                  </a:cxn>
                  <a:cxn ang="0">
                    <a:pos x="642" y="372"/>
                  </a:cxn>
                  <a:cxn ang="0">
                    <a:pos x="666" y="72"/>
                  </a:cxn>
                  <a:cxn ang="0">
                    <a:pos x="696" y="618"/>
                  </a:cxn>
                  <a:cxn ang="0">
                    <a:pos x="720" y="312"/>
                  </a:cxn>
                  <a:cxn ang="0">
                    <a:pos x="744" y="216"/>
                  </a:cxn>
                  <a:cxn ang="0">
                    <a:pos x="774" y="528"/>
                  </a:cxn>
                  <a:cxn ang="0">
                    <a:pos x="798" y="78"/>
                  </a:cxn>
                  <a:cxn ang="0">
                    <a:pos x="822" y="600"/>
                  </a:cxn>
                  <a:cxn ang="0">
                    <a:pos x="852" y="264"/>
                  </a:cxn>
                  <a:cxn ang="0">
                    <a:pos x="876" y="522"/>
                  </a:cxn>
                  <a:cxn ang="0">
                    <a:pos x="906" y="162"/>
                  </a:cxn>
                  <a:cxn ang="0">
                    <a:pos x="930" y="588"/>
                  </a:cxn>
                  <a:cxn ang="0">
                    <a:pos x="954" y="402"/>
                  </a:cxn>
                  <a:cxn ang="0">
                    <a:pos x="984" y="324"/>
                  </a:cxn>
                  <a:cxn ang="0">
                    <a:pos x="1008" y="486"/>
                  </a:cxn>
                  <a:cxn ang="0">
                    <a:pos x="1032" y="522"/>
                  </a:cxn>
                  <a:cxn ang="0">
                    <a:pos x="1062" y="324"/>
                  </a:cxn>
                  <a:cxn ang="0">
                    <a:pos x="1086" y="0"/>
                  </a:cxn>
                </a:cxnLst>
                <a:rect l="0" t="0" r="r" b="b"/>
                <a:pathLst>
                  <a:path w="1086" h="630">
                    <a:moveTo>
                      <a:pt x="0" y="606"/>
                    </a:moveTo>
                    <a:lnTo>
                      <a:pt x="12" y="426"/>
                    </a:lnTo>
                    <a:lnTo>
                      <a:pt x="24" y="324"/>
                    </a:lnTo>
                    <a:lnTo>
                      <a:pt x="36" y="162"/>
                    </a:lnTo>
                    <a:lnTo>
                      <a:pt x="48" y="156"/>
                    </a:lnTo>
                    <a:lnTo>
                      <a:pt x="66" y="438"/>
                    </a:lnTo>
                    <a:lnTo>
                      <a:pt x="78" y="534"/>
                    </a:lnTo>
                    <a:lnTo>
                      <a:pt x="90" y="498"/>
                    </a:lnTo>
                    <a:lnTo>
                      <a:pt x="102" y="234"/>
                    </a:lnTo>
                    <a:lnTo>
                      <a:pt x="114" y="72"/>
                    </a:lnTo>
                    <a:lnTo>
                      <a:pt x="132" y="486"/>
                    </a:lnTo>
                    <a:lnTo>
                      <a:pt x="144" y="552"/>
                    </a:lnTo>
                    <a:lnTo>
                      <a:pt x="156" y="318"/>
                    </a:lnTo>
                    <a:lnTo>
                      <a:pt x="168" y="126"/>
                    </a:lnTo>
                    <a:lnTo>
                      <a:pt x="180" y="24"/>
                    </a:lnTo>
                    <a:lnTo>
                      <a:pt x="192" y="528"/>
                    </a:lnTo>
                    <a:lnTo>
                      <a:pt x="210" y="630"/>
                    </a:lnTo>
                    <a:lnTo>
                      <a:pt x="222" y="384"/>
                    </a:lnTo>
                    <a:lnTo>
                      <a:pt x="234" y="144"/>
                    </a:lnTo>
                    <a:lnTo>
                      <a:pt x="246" y="120"/>
                    </a:lnTo>
                    <a:lnTo>
                      <a:pt x="258" y="432"/>
                    </a:lnTo>
                    <a:lnTo>
                      <a:pt x="276" y="612"/>
                    </a:lnTo>
                    <a:lnTo>
                      <a:pt x="288" y="426"/>
                    </a:lnTo>
                    <a:lnTo>
                      <a:pt x="300" y="138"/>
                    </a:lnTo>
                    <a:lnTo>
                      <a:pt x="312" y="264"/>
                    </a:lnTo>
                    <a:lnTo>
                      <a:pt x="324" y="600"/>
                    </a:lnTo>
                    <a:lnTo>
                      <a:pt x="342" y="534"/>
                    </a:lnTo>
                    <a:lnTo>
                      <a:pt x="354" y="216"/>
                    </a:lnTo>
                    <a:lnTo>
                      <a:pt x="366" y="192"/>
                    </a:lnTo>
                    <a:lnTo>
                      <a:pt x="378" y="492"/>
                    </a:lnTo>
                    <a:lnTo>
                      <a:pt x="390" y="576"/>
                    </a:lnTo>
                    <a:lnTo>
                      <a:pt x="402" y="366"/>
                    </a:lnTo>
                    <a:lnTo>
                      <a:pt x="420" y="174"/>
                    </a:lnTo>
                    <a:lnTo>
                      <a:pt x="432" y="396"/>
                    </a:lnTo>
                    <a:lnTo>
                      <a:pt x="444" y="564"/>
                    </a:lnTo>
                    <a:lnTo>
                      <a:pt x="456" y="528"/>
                    </a:lnTo>
                    <a:lnTo>
                      <a:pt x="468" y="246"/>
                    </a:lnTo>
                    <a:lnTo>
                      <a:pt x="486" y="78"/>
                    </a:lnTo>
                    <a:lnTo>
                      <a:pt x="498" y="552"/>
                    </a:lnTo>
                    <a:lnTo>
                      <a:pt x="510" y="612"/>
                    </a:lnTo>
                    <a:lnTo>
                      <a:pt x="522" y="402"/>
                    </a:lnTo>
                    <a:lnTo>
                      <a:pt x="534" y="210"/>
                    </a:lnTo>
                    <a:lnTo>
                      <a:pt x="552" y="300"/>
                    </a:lnTo>
                    <a:lnTo>
                      <a:pt x="564" y="606"/>
                    </a:lnTo>
                    <a:lnTo>
                      <a:pt x="576" y="534"/>
                    </a:lnTo>
                    <a:lnTo>
                      <a:pt x="588" y="258"/>
                    </a:lnTo>
                    <a:lnTo>
                      <a:pt x="600" y="150"/>
                    </a:lnTo>
                    <a:lnTo>
                      <a:pt x="612" y="546"/>
                    </a:lnTo>
                    <a:lnTo>
                      <a:pt x="630" y="432"/>
                    </a:lnTo>
                    <a:lnTo>
                      <a:pt x="642" y="372"/>
                    </a:lnTo>
                    <a:lnTo>
                      <a:pt x="654" y="282"/>
                    </a:lnTo>
                    <a:lnTo>
                      <a:pt x="666" y="72"/>
                    </a:lnTo>
                    <a:lnTo>
                      <a:pt x="678" y="450"/>
                    </a:lnTo>
                    <a:lnTo>
                      <a:pt x="696" y="618"/>
                    </a:lnTo>
                    <a:lnTo>
                      <a:pt x="708" y="432"/>
                    </a:lnTo>
                    <a:lnTo>
                      <a:pt x="720" y="312"/>
                    </a:lnTo>
                    <a:lnTo>
                      <a:pt x="732" y="114"/>
                    </a:lnTo>
                    <a:lnTo>
                      <a:pt x="744" y="216"/>
                    </a:lnTo>
                    <a:lnTo>
                      <a:pt x="762" y="612"/>
                    </a:lnTo>
                    <a:lnTo>
                      <a:pt x="774" y="528"/>
                    </a:lnTo>
                    <a:lnTo>
                      <a:pt x="786" y="300"/>
                    </a:lnTo>
                    <a:lnTo>
                      <a:pt x="798" y="78"/>
                    </a:lnTo>
                    <a:lnTo>
                      <a:pt x="810" y="522"/>
                    </a:lnTo>
                    <a:lnTo>
                      <a:pt x="822" y="600"/>
                    </a:lnTo>
                    <a:lnTo>
                      <a:pt x="840" y="336"/>
                    </a:lnTo>
                    <a:lnTo>
                      <a:pt x="852" y="264"/>
                    </a:lnTo>
                    <a:lnTo>
                      <a:pt x="864" y="504"/>
                    </a:lnTo>
                    <a:lnTo>
                      <a:pt x="876" y="522"/>
                    </a:lnTo>
                    <a:lnTo>
                      <a:pt x="888" y="414"/>
                    </a:lnTo>
                    <a:lnTo>
                      <a:pt x="906" y="162"/>
                    </a:lnTo>
                    <a:lnTo>
                      <a:pt x="918" y="168"/>
                    </a:lnTo>
                    <a:lnTo>
                      <a:pt x="930" y="588"/>
                    </a:lnTo>
                    <a:lnTo>
                      <a:pt x="942" y="540"/>
                    </a:lnTo>
                    <a:lnTo>
                      <a:pt x="954" y="402"/>
                    </a:lnTo>
                    <a:lnTo>
                      <a:pt x="972" y="252"/>
                    </a:lnTo>
                    <a:lnTo>
                      <a:pt x="984" y="324"/>
                    </a:lnTo>
                    <a:lnTo>
                      <a:pt x="996" y="612"/>
                    </a:lnTo>
                    <a:lnTo>
                      <a:pt x="1008" y="486"/>
                    </a:lnTo>
                    <a:lnTo>
                      <a:pt x="1020" y="162"/>
                    </a:lnTo>
                    <a:lnTo>
                      <a:pt x="1032" y="522"/>
                    </a:lnTo>
                    <a:lnTo>
                      <a:pt x="1050" y="582"/>
                    </a:lnTo>
                    <a:lnTo>
                      <a:pt x="1062" y="324"/>
                    </a:lnTo>
                    <a:lnTo>
                      <a:pt x="1074" y="138"/>
                    </a:lnTo>
                    <a:lnTo>
                      <a:pt x="1086" y="0"/>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91" name="Freeform 163"/>
              <p:cNvSpPr>
                <a:spLocks/>
              </p:cNvSpPr>
              <p:nvPr/>
            </p:nvSpPr>
            <p:spPr bwMode="auto">
              <a:xfrm>
                <a:off x="2505075" y="1171575"/>
                <a:ext cx="1190625" cy="1085850"/>
              </a:xfrm>
              <a:custGeom>
                <a:avLst/>
                <a:gdLst/>
                <a:ahLst/>
                <a:cxnLst>
                  <a:cxn ang="0">
                    <a:pos x="0" y="0"/>
                  </a:cxn>
                  <a:cxn ang="0">
                    <a:pos x="12" y="570"/>
                  </a:cxn>
                  <a:cxn ang="0">
                    <a:pos x="30" y="654"/>
                  </a:cxn>
                  <a:cxn ang="0">
                    <a:pos x="42" y="288"/>
                  </a:cxn>
                  <a:cxn ang="0">
                    <a:pos x="54" y="312"/>
                  </a:cxn>
                  <a:cxn ang="0">
                    <a:pos x="66" y="564"/>
                  </a:cxn>
                  <a:cxn ang="0">
                    <a:pos x="78" y="444"/>
                  </a:cxn>
                  <a:cxn ang="0">
                    <a:pos x="90" y="168"/>
                  </a:cxn>
                  <a:cxn ang="0">
                    <a:pos x="108" y="462"/>
                  </a:cxn>
                  <a:cxn ang="0">
                    <a:pos x="120" y="486"/>
                  </a:cxn>
                  <a:cxn ang="0">
                    <a:pos x="132" y="264"/>
                  </a:cxn>
                  <a:cxn ang="0">
                    <a:pos x="144" y="60"/>
                  </a:cxn>
                  <a:cxn ang="0">
                    <a:pos x="156" y="456"/>
                  </a:cxn>
                  <a:cxn ang="0">
                    <a:pos x="174" y="606"/>
                  </a:cxn>
                  <a:cxn ang="0">
                    <a:pos x="186" y="414"/>
                  </a:cxn>
                  <a:cxn ang="0">
                    <a:pos x="198" y="198"/>
                  </a:cxn>
                  <a:cxn ang="0">
                    <a:pos x="210" y="126"/>
                  </a:cxn>
                  <a:cxn ang="0">
                    <a:pos x="222" y="378"/>
                  </a:cxn>
                  <a:cxn ang="0">
                    <a:pos x="240" y="564"/>
                  </a:cxn>
                  <a:cxn ang="0">
                    <a:pos x="252" y="336"/>
                  </a:cxn>
                  <a:cxn ang="0">
                    <a:pos x="264" y="126"/>
                  </a:cxn>
                  <a:cxn ang="0">
                    <a:pos x="276" y="264"/>
                  </a:cxn>
                  <a:cxn ang="0">
                    <a:pos x="288" y="618"/>
                  </a:cxn>
                  <a:cxn ang="0">
                    <a:pos x="300" y="540"/>
                  </a:cxn>
                  <a:cxn ang="0">
                    <a:pos x="318" y="264"/>
                  </a:cxn>
                  <a:cxn ang="0">
                    <a:pos x="330" y="78"/>
                  </a:cxn>
                  <a:cxn ang="0">
                    <a:pos x="342" y="480"/>
                  </a:cxn>
                  <a:cxn ang="0">
                    <a:pos x="354" y="600"/>
                  </a:cxn>
                  <a:cxn ang="0">
                    <a:pos x="366" y="438"/>
                  </a:cxn>
                  <a:cxn ang="0">
                    <a:pos x="384" y="174"/>
                  </a:cxn>
                  <a:cxn ang="0">
                    <a:pos x="396" y="270"/>
                  </a:cxn>
                  <a:cxn ang="0">
                    <a:pos x="408" y="648"/>
                  </a:cxn>
                  <a:cxn ang="0">
                    <a:pos x="420" y="534"/>
                  </a:cxn>
                  <a:cxn ang="0">
                    <a:pos x="432" y="216"/>
                  </a:cxn>
                  <a:cxn ang="0">
                    <a:pos x="450" y="228"/>
                  </a:cxn>
                  <a:cxn ang="0">
                    <a:pos x="462" y="540"/>
                  </a:cxn>
                  <a:cxn ang="0">
                    <a:pos x="474" y="552"/>
                  </a:cxn>
                  <a:cxn ang="0">
                    <a:pos x="486" y="318"/>
                  </a:cxn>
                  <a:cxn ang="0">
                    <a:pos x="498" y="48"/>
                  </a:cxn>
                  <a:cxn ang="0">
                    <a:pos x="510" y="378"/>
                  </a:cxn>
                  <a:cxn ang="0">
                    <a:pos x="528" y="654"/>
                  </a:cxn>
                  <a:cxn ang="0">
                    <a:pos x="540" y="444"/>
                  </a:cxn>
                  <a:cxn ang="0">
                    <a:pos x="552" y="162"/>
                  </a:cxn>
                  <a:cxn ang="0">
                    <a:pos x="564" y="576"/>
                  </a:cxn>
                  <a:cxn ang="0">
                    <a:pos x="576" y="612"/>
                  </a:cxn>
                  <a:cxn ang="0">
                    <a:pos x="594" y="372"/>
                  </a:cxn>
                  <a:cxn ang="0">
                    <a:pos x="606" y="294"/>
                  </a:cxn>
                  <a:cxn ang="0">
                    <a:pos x="618" y="492"/>
                  </a:cxn>
                  <a:cxn ang="0">
                    <a:pos x="630" y="564"/>
                  </a:cxn>
                  <a:cxn ang="0">
                    <a:pos x="642" y="432"/>
                  </a:cxn>
                  <a:cxn ang="0">
                    <a:pos x="660" y="336"/>
                  </a:cxn>
                  <a:cxn ang="0">
                    <a:pos x="672" y="510"/>
                  </a:cxn>
                  <a:cxn ang="0">
                    <a:pos x="684" y="582"/>
                  </a:cxn>
                  <a:cxn ang="0">
                    <a:pos x="696" y="420"/>
                  </a:cxn>
                  <a:cxn ang="0">
                    <a:pos x="708" y="210"/>
                  </a:cxn>
                  <a:cxn ang="0">
                    <a:pos x="720" y="78"/>
                  </a:cxn>
                  <a:cxn ang="0">
                    <a:pos x="738" y="276"/>
                  </a:cxn>
                  <a:cxn ang="0">
                    <a:pos x="750" y="684"/>
                  </a:cxn>
                </a:cxnLst>
                <a:rect l="0" t="0" r="r" b="b"/>
                <a:pathLst>
                  <a:path w="750" h="684">
                    <a:moveTo>
                      <a:pt x="0" y="0"/>
                    </a:moveTo>
                    <a:lnTo>
                      <a:pt x="12" y="570"/>
                    </a:lnTo>
                    <a:lnTo>
                      <a:pt x="30" y="654"/>
                    </a:lnTo>
                    <a:lnTo>
                      <a:pt x="42" y="288"/>
                    </a:lnTo>
                    <a:lnTo>
                      <a:pt x="54" y="312"/>
                    </a:lnTo>
                    <a:lnTo>
                      <a:pt x="66" y="564"/>
                    </a:lnTo>
                    <a:lnTo>
                      <a:pt x="78" y="444"/>
                    </a:lnTo>
                    <a:lnTo>
                      <a:pt x="90" y="168"/>
                    </a:lnTo>
                    <a:lnTo>
                      <a:pt x="108" y="462"/>
                    </a:lnTo>
                    <a:lnTo>
                      <a:pt x="120" y="486"/>
                    </a:lnTo>
                    <a:lnTo>
                      <a:pt x="132" y="264"/>
                    </a:lnTo>
                    <a:lnTo>
                      <a:pt x="144" y="60"/>
                    </a:lnTo>
                    <a:lnTo>
                      <a:pt x="156" y="456"/>
                    </a:lnTo>
                    <a:lnTo>
                      <a:pt x="174" y="606"/>
                    </a:lnTo>
                    <a:lnTo>
                      <a:pt x="186" y="414"/>
                    </a:lnTo>
                    <a:lnTo>
                      <a:pt x="198" y="198"/>
                    </a:lnTo>
                    <a:lnTo>
                      <a:pt x="210" y="126"/>
                    </a:lnTo>
                    <a:lnTo>
                      <a:pt x="222" y="378"/>
                    </a:lnTo>
                    <a:lnTo>
                      <a:pt x="240" y="564"/>
                    </a:lnTo>
                    <a:lnTo>
                      <a:pt x="252" y="336"/>
                    </a:lnTo>
                    <a:lnTo>
                      <a:pt x="264" y="126"/>
                    </a:lnTo>
                    <a:lnTo>
                      <a:pt x="276" y="264"/>
                    </a:lnTo>
                    <a:lnTo>
                      <a:pt x="288" y="618"/>
                    </a:lnTo>
                    <a:lnTo>
                      <a:pt x="300" y="540"/>
                    </a:lnTo>
                    <a:lnTo>
                      <a:pt x="318" y="264"/>
                    </a:lnTo>
                    <a:lnTo>
                      <a:pt x="330" y="78"/>
                    </a:lnTo>
                    <a:lnTo>
                      <a:pt x="342" y="480"/>
                    </a:lnTo>
                    <a:lnTo>
                      <a:pt x="354" y="600"/>
                    </a:lnTo>
                    <a:lnTo>
                      <a:pt x="366" y="438"/>
                    </a:lnTo>
                    <a:lnTo>
                      <a:pt x="384" y="174"/>
                    </a:lnTo>
                    <a:lnTo>
                      <a:pt x="396" y="270"/>
                    </a:lnTo>
                    <a:lnTo>
                      <a:pt x="408" y="648"/>
                    </a:lnTo>
                    <a:lnTo>
                      <a:pt x="420" y="534"/>
                    </a:lnTo>
                    <a:lnTo>
                      <a:pt x="432" y="216"/>
                    </a:lnTo>
                    <a:lnTo>
                      <a:pt x="450" y="228"/>
                    </a:lnTo>
                    <a:lnTo>
                      <a:pt x="462" y="540"/>
                    </a:lnTo>
                    <a:lnTo>
                      <a:pt x="474" y="552"/>
                    </a:lnTo>
                    <a:lnTo>
                      <a:pt x="486" y="318"/>
                    </a:lnTo>
                    <a:lnTo>
                      <a:pt x="498" y="48"/>
                    </a:lnTo>
                    <a:lnTo>
                      <a:pt x="510" y="378"/>
                    </a:lnTo>
                    <a:lnTo>
                      <a:pt x="528" y="654"/>
                    </a:lnTo>
                    <a:lnTo>
                      <a:pt x="540" y="444"/>
                    </a:lnTo>
                    <a:lnTo>
                      <a:pt x="552" y="162"/>
                    </a:lnTo>
                    <a:lnTo>
                      <a:pt x="564" y="576"/>
                    </a:lnTo>
                    <a:lnTo>
                      <a:pt x="576" y="612"/>
                    </a:lnTo>
                    <a:lnTo>
                      <a:pt x="594" y="372"/>
                    </a:lnTo>
                    <a:lnTo>
                      <a:pt x="606" y="294"/>
                    </a:lnTo>
                    <a:lnTo>
                      <a:pt x="618" y="492"/>
                    </a:lnTo>
                    <a:lnTo>
                      <a:pt x="630" y="564"/>
                    </a:lnTo>
                    <a:lnTo>
                      <a:pt x="642" y="432"/>
                    </a:lnTo>
                    <a:lnTo>
                      <a:pt x="660" y="336"/>
                    </a:lnTo>
                    <a:lnTo>
                      <a:pt x="672" y="510"/>
                    </a:lnTo>
                    <a:lnTo>
                      <a:pt x="684" y="582"/>
                    </a:lnTo>
                    <a:lnTo>
                      <a:pt x="696" y="420"/>
                    </a:lnTo>
                    <a:lnTo>
                      <a:pt x="708" y="210"/>
                    </a:lnTo>
                    <a:lnTo>
                      <a:pt x="720" y="78"/>
                    </a:lnTo>
                    <a:lnTo>
                      <a:pt x="738" y="276"/>
                    </a:lnTo>
                    <a:lnTo>
                      <a:pt x="750" y="684"/>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92" name="Freeform 164"/>
              <p:cNvSpPr>
                <a:spLocks/>
              </p:cNvSpPr>
              <p:nvPr/>
            </p:nvSpPr>
            <p:spPr bwMode="auto">
              <a:xfrm>
                <a:off x="3695700" y="1190625"/>
                <a:ext cx="2647950" cy="1066800"/>
              </a:xfrm>
              <a:custGeom>
                <a:avLst/>
                <a:gdLst/>
                <a:ahLst/>
                <a:cxnLst>
                  <a:cxn ang="0">
                    <a:pos x="24" y="468"/>
                  </a:cxn>
                  <a:cxn ang="0">
                    <a:pos x="66" y="90"/>
                  </a:cxn>
                  <a:cxn ang="0">
                    <a:pos x="102" y="600"/>
                  </a:cxn>
                  <a:cxn ang="0">
                    <a:pos x="144" y="162"/>
                  </a:cxn>
                  <a:cxn ang="0">
                    <a:pos x="180" y="618"/>
                  </a:cxn>
                  <a:cxn ang="0">
                    <a:pos x="222" y="318"/>
                  </a:cxn>
                  <a:cxn ang="0">
                    <a:pos x="264" y="480"/>
                  </a:cxn>
                  <a:cxn ang="0">
                    <a:pos x="300" y="138"/>
                  </a:cxn>
                  <a:cxn ang="0">
                    <a:pos x="342" y="636"/>
                  </a:cxn>
                  <a:cxn ang="0">
                    <a:pos x="378" y="270"/>
                  </a:cxn>
                  <a:cxn ang="0">
                    <a:pos x="420" y="162"/>
                  </a:cxn>
                  <a:cxn ang="0">
                    <a:pos x="456" y="510"/>
                  </a:cxn>
                  <a:cxn ang="0">
                    <a:pos x="498" y="48"/>
                  </a:cxn>
                  <a:cxn ang="0">
                    <a:pos x="534" y="126"/>
                  </a:cxn>
                  <a:cxn ang="0">
                    <a:pos x="576" y="162"/>
                  </a:cxn>
                  <a:cxn ang="0">
                    <a:pos x="618" y="414"/>
                  </a:cxn>
                  <a:cxn ang="0">
                    <a:pos x="654" y="516"/>
                  </a:cxn>
                  <a:cxn ang="0">
                    <a:pos x="696" y="132"/>
                  </a:cxn>
                  <a:cxn ang="0">
                    <a:pos x="732" y="432"/>
                  </a:cxn>
                  <a:cxn ang="0">
                    <a:pos x="774" y="54"/>
                  </a:cxn>
                  <a:cxn ang="0">
                    <a:pos x="810" y="204"/>
                  </a:cxn>
                  <a:cxn ang="0">
                    <a:pos x="852" y="570"/>
                  </a:cxn>
                  <a:cxn ang="0">
                    <a:pos x="894" y="504"/>
                  </a:cxn>
                  <a:cxn ang="0">
                    <a:pos x="930" y="162"/>
                  </a:cxn>
                  <a:cxn ang="0">
                    <a:pos x="972" y="330"/>
                  </a:cxn>
                  <a:cxn ang="0">
                    <a:pos x="1008" y="498"/>
                  </a:cxn>
                  <a:cxn ang="0">
                    <a:pos x="1050" y="216"/>
                  </a:cxn>
                  <a:cxn ang="0">
                    <a:pos x="1086" y="378"/>
                  </a:cxn>
                  <a:cxn ang="0">
                    <a:pos x="1128" y="564"/>
                  </a:cxn>
                  <a:cxn ang="0">
                    <a:pos x="1164" y="348"/>
                  </a:cxn>
                  <a:cxn ang="0">
                    <a:pos x="1206" y="228"/>
                  </a:cxn>
                  <a:cxn ang="0">
                    <a:pos x="1248" y="222"/>
                  </a:cxn>
                  <a:cxn ang="0">
                    <a:pos x="1284" y="336"/>
                  </a:cxn>
                  <a:cxn ang="0">
                    <a:pos x="1326" y="138"/>
                  </a:cxn>
                  <a:cxn ang="0">
                    <a:pos x="1362" y="438"/>
                  </a:cxn>
                  <a:cxn ang="0">
                    <a:pos x="1404" y="534"/>
                  </a:cxn>
                  <a:cxn ang="0">
                    <a:pos x="1440" y="408"/>
                  </a:cxn>
                  <a:cxn ang="0">
                    <a:pos x="1482" y="168"/>
                  </a:cxn>
                  <a:cxn ang="0">
                    <a:pos x="1518" y="348"/>
                  </a:cxn>
                  <a:cxn ang="0">
                    <a:pos x="1560" y="264"/>
                  </a:cxn>
                  <a:cxn ang="0">
                    <a:pos x="1602" y="264"/>
                  </a:cxn>
                  <a:cxn ang="0">
                    <a:pos x="1638" y="558"/>
                  </a:cxn>
                </a:cxnLst>
                <a:rect l="0" t="0" r="r" b="b"/>
                <a:pathLst>
                  <a:path w="1668" h="672">
                    <a:moveTo>
                      <a:pt x="0" y="672"/>
                    </a:moveTo>
                    <a:lnTo>
                      <a:pt x="12" y="552"/>
                    </a:lnTo>
                    <a:lnTo>
                      <a:pt x="24" y="468"/>
                    </a:lnTo>
                    <a:lnTo>
                      <a:pt x="36" y="468"/>
                    </a:lnTo>
                    <a:lnTo>
                      <a:pt x="54" y="348"/>
                    </a:lnTo>
                    <a:lnTo>
                      <a:pt x="66" y="90"/>
                    </a:lnTo>
                    <a:lnTo>
                      <a:pt x="78" y="138"/>
                    </a:lnTo>
                    <a:lnTo>
                      <a:pt x="90" y="456"/>
                    </a:lnTo>
                    <a:lnTo>
                      <a:pt x="102" y="600"/>
                    </a:lnTo>
                    <a:lnTo>
                      <a:pt x="120" y="474"/>
                    </a:lnTo>
                    <a:lnTo>
                      <a:pt x="132" y="450"/>
                    </a:lnTo>
                    <a:lnTo>
                      <a:pt x="144" y="162"/>
                    </a:lnTo>
                    <a:lnTo>
                      <a:pt x="156" y="84"/>
                    </a:lnTo>
                    <a:lnTo>
                      <a:pt x="168" y="174"/>
                    </a:lnTo>
                    <a:lnTo>
                      <a:pt x="180" y="618"/>
                    </a:lnTo>
                    <a:lnTo>
                      <a:pt x="198" y="540"/>
                    </a:lnTo>
                    <a:lnTo>
                      <a:pt x="210" y="462"/>
                    </a:lnTo>
                    <a:lnTo>
                      <a:pt x="222" y="318"/>
                    </a:lnTo>
                    <a:lnTo>
                      <a:pt x="234" y="288"/>
                    </a:lnTo>
                    <a:lnTo>
                      <a:pt x="246" y="558"/>
                    </a:lnTo>
                    <a:lnTo>
                      <a:pt x="264" y="480"/>
                    </a:lnTo>
                    <a:lnTo>
                      <a:pt x="276" y="450"/>
                    </a:lnTo>
                    <a:lnTo>
                      <a:pt x="288" y="288"/>
                    </a:lnTo>
                    <a:lnTo>
                      <a:pt x="300" y="138"/>
                    </a:lnTo>
                    <a:lnTo>
                      <a:pt x="312" y="198"/>
                    </a:lnTo>
                    <a:lnTo>
                      <a:pt x="324" y="546"/>
                    </a:lnTo>
                    <a:lnTo>
                      <a:pt x="342" y="636"/>
                    </a:lnTo>
                    <a:lnTo>
                      <a:pt x="354" y="450"/>
                    </a:lnTo>
                    <a:lnTo>
                      <a:pt x="366" y="234"/>
                    </a:lnTo>
                    <a:lnTo>
                      <a:pt x="378" y="270"/>
                    </a:lnTo>
                    <a:lnTo>
                      <a:pt x="390" y="522"/>
                    </a:lnTo>
                    <a:lnTo>
                      <a:pt x="408" y="408"/>
                    </a:lnTo>
                    <a:lnTo>
                      <a:pt x="420" y="162"/>
                    </a:lnTo>
                    <a:lnTo>
                      <a:pt x="432" y="48"/>
                    </a:lnTo>
                    <a:lnTo>
                      <a:pt x="444" y="570"/>
                    </a:lnTo>
                    <a:lnTo>
                      <a:pt x="456" y="510"/>
                    </a:lnTo>
                    <a:lnTo>
                      <a:pt x="474" y="462"/>
                    </a:lnTo>
                    <a:lnTo>
                      <a:pt x="486" y="360"/>
                    </a:lnTo>
                    <a:lnTo>
                      <a:pt x="498" y="48"/>
                    </a:lnTo>
                    <a:lnTo>
                      <a:pt x="510" y="348"/>
                    </a:lnTo>
                    <a:lnTo>
                      <a:pt x="522" y="504"/>
                    </a:lnTo>
                    <a:lnTo>
                      <a:pt x="534" y="126"/>
                    </a:lnTo>
                    <a:lnTo>
                      <a:pt x="552" y="330"/>
                    </a:lnTo>
                    <a:lnTo>
                      <a:pt x="564" y="528"/>
                    </a:lnTo>
                    <a:lnTo>
                      <a:pt x="576" y="162"/>
                    </a:lnTo>
                    <a:lnTo>
                      <a:pt x="588" y="306"/>
                    </a:lnTo>
                    <a:lnTo>
                      <a:pt x="600" y="552"/>
                    </a:lnTo>
                    <a:lnTo>
                      <a:pt x="618" y="414"/>
                    </a:lnTo>
                    <a:lnTo>
                      <a:pt x="630" y="138"/>
                    </a:lnTo>
                    <a:lnTo>
                      <a:pt x="642" y="102"/>
                    </a:lnTo>
                    <a:lnTo>
                      <a:pt x="654" y="516"/>
                    </a:lnTo>
                    <a:lnTo>
                      <a:pt x="666" y="468"/>
                    </a:lnTo>
                    <a:lnTo>
                      <a:pt x="684" y="294"/>
                    </a:lnTo>
                    <a:lnTo>
                      <a:pt x="696" y="132"/>
                    </a:lnTo>
                    <a:lnTo>
                      <a:pt x="708" y="54"/>
                    </a:lnTo>
                    <a:lnTo>
                      <a:pt x="720" y="558"/>
                    </a:lnTo>
                    <a:lnTo>
                      <a:pt x="732" y="432"/>
                    </a:lnTo>
                    <a:lnTo>
                      <a:pt x="744" y="210"/>
                    </a:lnTo>
                    <a:lnTo>
                      <a:pt x="762" y="84"/>
                    </a:lnTo>
                    <a:lnTo>
                      <a:pt x="774" y="54"/>
                    </a:lnTo>
                    <a:lnTo>
                      <a:pt x="786" y="540"/>
                    </a:lnTo>
                    <a:lnTo>
                      <a:pt x="798" y="504"/>
                    </a:lnTo>
                    <a:lnTo>
                      <a:pt x="810" y="204"/>
                    </a:lnTo>
                    <a:lnTo>
                      <a:pt x="828" y="84"/>
                    </a:lnTo>
                    <a:lnTo>
                      <a:pt x="840" y="498"/>
                    </a:lnTo>
                    <a:lnTo>
                      <a:pt x="852" y="570"/>
                    </a:lnTo>
                    <a:lnTo>
                      <a:pt x="864" y="276"/>
                    </a:lnTo>
                    <a:lnTo>
                      <a:pt x="876" y="234"/>
                    </a:lnTo>
                    <a:lnTo>
                      <a:pt x="894" y="504"/>
                    </a:lnTo>
                    <a:lnTo>
                      <a:pt x="906" y="522"/>
                    </a:lnTo>
                    <a:lnTo>
                      <a:pt x="918" y="282"/>
                    </a:lnTo>
                    <a:lnTo>
                      <a:pt x="930" y="162"/>
                    </a:lnTo>
                    <a:lnTo>
                      <a:pt x="942" y="558"/>
                    </a:lnTo>
                    <a:lnTo>
                      <a:pt x="954" y="582"/>
                    </a:lnTo>
                    <a:lnTo>
                      <a:pt x="972" y="330"/>
                    </a:lnTo>
                    <a:lnTo>
                      <a:pt x="984" y="132"/>
                    </a:lnTo>
                    <a:lnTo>
                      <a:pt x="996" y="150"/>
                    </a:lnTo>
                    <a:lnTo>
                      <a:pt x="1008" y="498"/>
                    </a:lnTo>
                    <a:lnTo>
                      <a:pt x="1020" y="594"/>
                    </a:lnTo>
                    <a:lnTo>
                      <a:pt x="1038" y="318"/>
                    </a:lnTo>
                    <a:lnTo>
                      <a:pt x="1050" y="216"/>
                    </a:lnTo>
                    <a:lnTo>
                      <a:pt x="1062" y="582"/>
                    </a:lnTo>
                    <a:lnTo>
                      <a:pt x="1074" y="462"/>
                    </a:lnTo>
                    <a:lnTo>
                      <a:pt x="1086" y="378"/>
                    </a:lnTo>
                    <a:lnTo>
                      <a:pt x="1104" y="138"/>
                    </a:lnTo>
                    <a:lnTo>
                      <a:pt x="1116" y="108"/>
                    </a:lnTo>
                    <a:lnTo>
                      <a:pt x="1128" y="564"/>
                    </a:lnTo>
                    <a:lnTo>
                      <a:pt x="1140" y="624"/>
                    </a:lnTo>
                    <a:lnTo>
                      <a:pt x="1152" y="438"/>
                    </a:lnTo>
                    <a:lnTo>
                      <a:pt x="1164" y="348"/>
                    </a:lnTo>
                    <a:lnTo>
                      <a:pt x="1182" y="492"/>
                    </a:lnTo>
                    <a:lnTo>
                      <a:pt x="1194" y="438"/>
                    </a:lnTo>
                    <a:lnTo>
                      <a:pt x="1206" y="228"/>
                    </a:lnTo>
                    <a:lnTo>
                      <a:pt x="1218" y="78"/>
                    </a:lnTo>
                    <a:lnTo>
                      <a:pt x="1230" y="0"/>
                    </a:lnTo>
                    <a:lnTo>
                      <a:pt x="1248" y="222"/>
                    </a:lnTo>
                    <a:lnTo>
                      <a:pt x="1260" y="666"/>
                    </a:lnTo>
                    <a:lnTo>
                      <a:pt x="1272" y="402"/>
                    </a:lnTo>
                    <a:lnTo>
                      <a:pt x="1284" y="336"/>
                    </a:lnTo>
                    <a:lnTo>
                      <a:pt x="1296" y="492"/>
                    </a:lnTo>
                    <a:lnTo>
                      <a:pt x="1308" y="426"/>
                    </a:lnTo>
                    <a:lnTo>
                      <a:pt x="1326" y="138"/>
                    </a:lnTo>
                    <a:lnTo>
                      <a:pt x="1338" y="324"/>
                    </a:lnTo>
                    <a:lnTo>
                      <a:pt x="1350" y="594"/>
                    </a:lnTo>
                    <a:lnTo>
                      <a:pt x="1362" y="438"/>
                    </a:lnTo>
                    <a:lnTo>
                      <a:pt x="1374" y="204"/>
                    </a:lnTo>
                    <a:lnTo>
                      <a:pt x="1392" y="492"/>
                    </a:lnTo>
                    <a:lnTo>
                      <a:pt x="1404" y="534"/>
                    </a:lnTo>
                    <a:lnTo>
                      <a:pt x="1416" y="348"/>
                    </a:lnTo>
                    <a:lnTo>
                      <a:pt x="1428" y="120"/>
                    </a:lnTo>
                    <a:lnTo>
                      <a:pt x="1440" y="408"/>
                    </a:lnTo>
                    <a:lnTo>
                      <a:pt x="1458" y="552"/>
                    </a:lnTo>
                    <a:lnTo>
                      <a:pt x="1470" y="378"/>
                    </a:lnTo>
                    <a:lnTo>
                      <a:pt x="1482" y="168"/>
                    </a:lnTo>
                    <a:lnTo>
                      <a:pt x="1494" y="246"/>
                    </a:lnTo>
                    <a:lnTo>
                      <a:pt x="1506" y="582"/>
                    </a:lnTo>
                    <a:lnTo>
                      <a:pt x="1518" y="348"/>
                    </a:lnTo>
                    <a:lnTo>
                      <a:pt x="1536" y="162"/>
                    </a:lnTo>
                    <a:lnTo>
                      <a:pt x="1548" y="108"/>
                    </a:lnTo>
                    <a:lnTo>
                      <a:pt x="1560" y="264"/>
                    </a:lnTo>
                    <a:lnTo>
                      <a:pt x="1572" y="546"/>
                    </a:lnTo>
                    <a:lnTo>
                      <a:pt x="1584" y="336"/>
                    </a:lnTo>
                    <a:lnTo>
                      <a:pt x="1602" y="264"/>
                    </a:lnTo>
                    <a:lnTo>
                      <a:pt x="1614" y="138"/>
                    </a:lnTo>
                    <a:lnTo>
                      <a:pt x="1626" y="186"/>
                    </a:lnTo>
                    <a:lnTo>
                      <a:pt x="1638" y="558"/>
                    </a:lnTo>
                    <a:lnTo>
                      <a:pt x="1650" y="438"/>
                    </a:lnTo>
                    <a:lnTo>
                      <a:pt x="1668" y="216"/>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93" name="Freeform 165"/>
              <p:cNvSpPr>
                <a:spLocks/>
              </p:cNvSpPr>
              <p:nvPr/>
            </p:nvSpPr>
            <p:spPr bwMode="auto">
              <a:xfrm>
                <a:off x="6355255" y="1362075"/>
                <a:ext cx="638174" cy="800100"/>
              </a:xfrm>
              <a:custGeom>
                <a:avLst/>
                <a:gdLst/>
                <a:ahLst/>
                <a:cxnLst>
                  <a:cxn ang="0">
                    <a:pos x="0" y="114"/>
                  </a:cxn>
                  <a:cxn ang="0">
                    <a:pos x="12" y="30"/>
                  </a:cxn>
                  <a:cxn ang="0">
                    <a:pos x="24" y="396"/>
                  </a:cxn>
                  <a:cxn ang="0">
                    <a:pos x="36" y="450"/>
                  </a:cxn>
                  <a:cxn ang="0">
                    <a:pos x="48" y="288"/>
                  </a:cxn>
                  <a:cxn ang="0">
                    <a:pos x="60" y="126"/>
                  </a:cxn>
                  <a:cxn ang="0">
                    <a:pos x="78" y="90"/>
                  </a:cxn>
                  <a:cxn ang="0">
                    <a:pos x="90" y="330"/>
                  </a:cxn>
                  <a:cxn ang="0">
                    <a:pos x="102" y="504"/>
                  </a:cxn>
                  <a:cxn ang="0">
                    <a:pos x="114" y="348"/>
                  </a:cxn>
                  <a:cxn ang="0">
                    <a:pos x="126" y="96"/>
                  </a:cxn>
                  <a:cxn ang="0">
                    <a:pos x="144" y="0"/>
                  </a:cxn>
                  <a:cxn ang="0">
                    <a:pos x="156" y="234"/>
                  </a:cxn>
                  <a:cxn ang="0">
                    <a:pos x="168" y="462"/>
                  </a:cxn>
                  <a:cxn ang="0">
                    <a:pos x="180" y="258"/>
                  </a:cxn>
                  <a:cxn ang="0">
                    <a:pos x="192" y="24"/>
                  </a:cxn>
                  <a:cxn ang="0">
                    <a:pos x="210" y="336"/>
                  </a:cxn>
                  <a:cxn ang="0">
                    <a:pos x="222" y="420"/>
                  </a:cxn>
                  <a:cxn ang="0">
                    <a:pos x="234" y="162"/>
                  </a:cxn>
                  <a:cxn ang="0">
                    <a:pos x="246" y="132"/>
                  </a:cxn>
                  <a:cxn ang="0">
                    <a:pos x="258" y="414"/>
                  </a:cxn>
                  <a:cxn ang="0">
                    <a:pos x="270" y="372"/>
                  </a:cxn>
                  <a:cxn ang="0">
                    <a:pos x="288" y="114"/>
                  </a:cxn>
                  <a:cxn ang="0">
                    <a:pos x="300" y="444"/>
                  </a:cxn>
                  <a:cxn ang="0">
                    <a:pos x="312" y="450"/>
                  </a:cxn>
                  <a:cxn ang="0">
                    <a:pos x="324" y="120"/>
                  </a:cxn>
                  <a:cxn ang="0">
                    <a:pos x="336" y="204"/>
                  </a:cxn>
                  <a:cxn ang="0">
                    <a:pos x="354" y="444"/>
                  </a:cxn>
                  <a:cxn ang="0">
                    <a:pos x="366" y="438"/>
                  </a:cxn>
                  <a:cxn ang="0">
                    <a:pos x="378" y="216"/>
                  </a:cxn>
                  <a:cxn ang="0">
                    <a:pos x="390" y="108"/>
                  </a:cxn>
                  <a:cxn ang="0">
                    <a:pos x="402" y="486"/>
                  </a:cxn>
                </a:cxnLst>
                <a:rect l="0" t="0" r="r" b="b"/>
                <a:pathLst>
                  <a:path w="402" h="504">
                    <a:moveTo>
                      <a:pt x="0" y="114"/>
                    </a:moveTo>
                    <a:lnTo>
                      <a:pt x="12" y="30"/>
                    </a:lnTo>
                    <a:lnTo>
                      <a:pt x="24" y="396"/>
                    </a:lnTo>
                    <a:lnTo>
                      <a:pt x="36" y="450"/>
                    </a:lnTo>
                    <a:lnTo>
                      <a:pt x="48" y="288"/>
                    </a:lnTo>
                    <a:lnTo>
                      <a:pt x="60" y="126"/>
                    </a:lnTo>
                    <a:lnTo>
                      <a:pt x="78" y="90"/>
                    </a:lnTo>
                    <a:lnTo>
                      <a:pt x="90" y="330"/>
                    </a:lnTo>
                    <a:lnTo>
                      <a:pt x="102" y="504"/>
                    </a:lnTo>
                    <a:lnTo>
                      <a:pt x="114" y="348"/>
                    </a:lnTo>
                    <a:lnTo>
                      <a:pt x="126" y="96"/>
                    </a:lnTo>
                    <a:lnTo>
                      <a:pt x="144" y="0"/>
                    </a:lnTo>
                    <a:lnTo>
                      <a:pt x="156" y="234"/>
                    </a:lnTo>
                    <a:lnTo>
                      <a:pt x="168" y="462"/>
                    </a:lnTo>
                    <a:lnTo>
                      <a:pt x="180" y="258"/>
                    </a:lnTo>
                    <a:lnTo>
                      <a:pt x="192" y="24"/>
                    </a:lnTo>
                    <a:lnTo>
                      <a:pt x="210" y="336"/>
                    </a:lnTo>
                    <a:lnTo>
                      <a:pt x="222" y="420"/>
                    </a:lnTo>
                    <a:lnTo>
                      <a:pt x="234" y="162"/>
                    </a:lnTo>
                    <a:lnTo>
                      <a:pt x="246" y="132"/>
                    </a:lnTo>
                    <a:lnTo>
                      <a:pt x="258" y="414"/>
                    </a:lnTo>
                    <a:lnTo>
                      <a:pt x="270" y="372"/>
                    </a:lnTo>
                    <a:lnTo>
                      <a:pt x="288" y="114"/>
                    </a:lnTo>
                    <a:lnTo>
                      <a:pt x="300" y="444"/>
                    </a:lnTo>
                    <a:lnTo>
                      <a:pt x="312" y="450"/>
                    </a:lnTo>
                    <a:lnTo>
                      <a:pt x="324" y="120"/>
                    </a:lnTo>
                    <a:lnTo>
                      <a:pt x="336" y="204"/>
                    </a:lnTo>
                    <a:lnTo>
                      <a:pt x="354" y="444"/>
                    </a:lnTo>
                    <a:lnTo>
                      <a:pt x="366" y="438"/>
                    </a:lnTo>
                    <a:lnTo>
                      <a:pt x="378" y="216"/>
                    </a:lnTo>
                    <a:lnTo>
                      <a:pt x="390" y="108"/>
                    </a:lnTo>
                    <a:lnTo>
                      <a:pt x="402" y="486"/>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94" name="Freeform 166"/>
              <p:cNvSpPr>
                <a:spLocks/>
              </p:cNvSpPr>
              <p:nvPr/>
            </p:nvSpPr>
            <p:spPr bwMode="auto">
              <a:xfrm>
                <a:off x="781050" y="1381125"/>
                <a:ext cx="2638425" cy="781050"/>
              </a:xfrm>
              <a:custGeom>
                <a:avLst/>
                <a:gdLst/>
                <a:ahLst/>
                <a:cxnLst>
                  <a:cxn ang="0">
                    <a:pos x="24" y="102"/>
                  </a:cxn>
                  <a:cxn ang="0">
                    <a:pos x="66" y="348"/>
                  </a:cxn>
                  <a:cxn ang="0">
                    <a:pos x="102" y="54"/>
                  </a:cxn>
                  <a:cxn ang="0">
                    <a:pos x="144" y="372"/>
                  </a:cxn>
                  <a:cxn ang="0">
                    <a:pos x="180" y="84"/>
                  </a:cxn>
                  <a:cxn ang="0">
                    <a:pos x="222" y="396"/>
                  </a:cxn>
                  <a:cxn ang="0">
                    <a:pos x="258" y="342"/>
                  </a:cxn>
                  <a:cxn ang="0">
                    <a:pos x="300" y="36"/>
                  </a:cxn>
                  <a:cxn ang="0">
                    <a:pos x="342" y="396"/>
                  </a:cxn>
                  <a:cxn ang="0">
                    <a:pos x="378" y="390"/>
                  </a:cxn>
                  <a:cxn ang="0">
                    <a:pos x="420" y="18"/>
                  </a:cxn>
                  <a:cxn ang="0">
                    <a:pos x="456" y="336"/>
                  </a:cxn>
                  <a:cxn ang="0">
                    <a:pos x="498" y="300"/>
                  </a:cxn>
                  <a:cxn ang="0">
                    <a:pos x="534" y="12"/>
                  </a:cxn>
                  <a:cxn ang="0">
                    <a:pos x="576" y="330"/>
                  </a:cxn>
                  <a:cxn ang="0">
                    <a:pos x="612" y="342"/>
                  </a:cxn>
                  <a:cxn ang="0">
                    <a:pos x="654" y="42"/>
                  </a:cxn>
                  <a:cxn ang="0">
                    <a:pos x="696" y="408"/>
                  </a:cxn>
                  <a:cxn ang="0">
                    <a:pos x="732" y="240"/>
                  </a:cxn>
                  <a:cxn ang="0">
                    <a:pos x="774" y="378"/>
                  </a:cxn>
                  <a:cxn ang="0">
                    <a:pos x="810" y="360"/>
                  </a:cxn>
                  <a:cxn ang="0">
                    <a:pos x="852" y="66"/>
                  </a:cxn>
                  <a:cxn ang="0">
                    <a:pos x="888" y="282"/>
                  </a:cxn>
                  <a:cxn ang="0">
                    <a:pos x="930" y="360"/>
                  </a:cxn>
                  <a:cxn ang="0">
                    <a:pos x="972" y="18"/>
                  </a:cxn>
                  <a:cxn ang="0">
                    <a:pos x="1008" y="360"/>
                  </a:cxn>
                  <a:cxn ang="0">
                    <a:pos x="1050" y="384"/>
                  </a:cxn>
                  <a:cxn ang="0">
                    <a:pos x="1086" y="240"/>
                  </a:cxn>
                  <a:cxn ang="0">
                    <a:pos x="1128" y="36"/>
                  </a:cxn>
                  <a:cxn ang="0">
                    <a:pos x="1164" y="294"/>
                  </a:cxn>
                  <a:cxn ang="0">
                    <a:pos x="1206" y="384"/>
                  </a:cxn>
                  <a:cxn ang="0">
                    <a:pos x="1242" y="342"/>
                  </a:cxn>
                  <a:cxn ang="0">
                    <a:pos x="1284" y="42"/>
                  </a:cxn>
                  <a:cxn ang="0">
                    <a:pos x="1326" y="426"/>
                  </a:cxn>
                  <a:cxn ang="0">
                    <a:pos x="1362" y="324"/>
                  </a:cxn>
                  <a:cxn ang="0">
                    <a:pos x="1404" y="54"/>
                  </a:cxn>
                  <a:cxn ang="0">
                    <a:pos x="1440" y="396"/>
                  </a:cxn>
                  <a:cxn ang="0">
                    <a:pos x="1482" y="132"/>
                  </a:cxn>
                  <a:cxn ang="0">
                    <a:pos x="1518" y="42"/>
                  </a:cxn>
                  <a:cxn ang="0">
                    <a:pos x="1560" y="360"/>
                  </a:cxn>
                  <a:cxn ang="0">
                    <a:pos x="1596" y="294"/>
                  </a:cxn>
                  <a:cxn ang="0">
                    <a:pos x="1638" y="0"/>
                  </a:cxn>
                </a:cxnLst>
                <a:rect l="0" t="0" r="r" b="b"/>
                <a:pathLst>
                  <a:path w="1662" h="492">
                    <a:moveTo>
                      <a:pt x="0" y="426"/>
                    </a:moveTo>
                    <a:lnTo>
                      <a:pt x="12" y="354"/>
                    </a:lnTo>
                    <a:lnTo>
                      <a:pt x="24" y="102"/>
                    </a:lnTo>
                    <a:lnTo>
                      <a:pt x="36" y="24"/>
                    </a:lnTo>
                    <a:lnTo>
                      <a:pt x="48" y="144"/>
                    </a:lnTo>
                    <a:lnTo>
                      <a:pt x="66" y="348"/>
                    </a:lnTo>
                    <a:lnTo>
                      <a:pt x="78" y="492"/>
                    </a:lnTo>
                    <a:lnTo>
                      <a:pt x="90" y="354"/>
                    </a:lnTo>
                    <a:lnTo>
                      <a:pt x="102" y="54"/>
                    </a:lnTo>
                    <a:lnTo>
                      <a:pt x="114" y="90"/>
                    </a:lnTo>
                    <a:lnTo>
                      <a:pt x="132" y="318"/>
                    </a:lnTo>
                    <a:lnTo>
                      <a:pt x="144" y="372"/>
                    </a:lnTo>
                    <a:lnTo>
                      <a:pt x="156" y="390"/>
                    </a:lnTo>
                    <a:lnTo>
                      <a:pt x="168" y="42"/>
                    </a:lnTo>
                    <a:lnTo>
                      <a:pt x="180" y="84"/>
                    </a:lnTo>
                    <a:lnTo>
                      <a:pt x="192" y="318"/>
                    </a:lnTo>
                    <a:lnTo>
                      <a:pt x="210" y="396"/>
                    </a:lnTo>
                    <a:lnTo>
                      <a:pt x="222" y="396"/>
                    </a:lnTo>
                    <a:lnTo>
                      <a:pt x="234" y="36"/>
                    </a:lnTo>
                    <a:lnTo>
                      <a:pt x="246" y="72"/>
                    </a:lnTo>
                    <a:lnTo>
                      <a:pt x="258" y="342"/>
                    </a:lnTo>
                    <a:lnTo>
                      <a:pt x="276" y="390"/>
                    </a:lnTo>
                    <a:lnTo>
                      <a:pt x="288" y="192"/>
                    </a:lnTo>
                    <a:lnTo>
                      <a:pt x="300" y="36"/>
                    </a:lnTo>
                    <a:lnTo>
                      <a:pt x="312" y="252"/>
                    </a:lnTo>
                    <a:lnTo>
                      <a:pt x="324" y="414"/>
                    </a:lnTo>
                    <a:lnTo>
                      <a:pt x="342" y="396"/>
                    </a:lnTo>
                    <a:lnTo>
                      <a:pt x="354" y="36"/>
                    </a:lnTo>
                    <a:lnTo>
                      <a:pt x="366" y="84"/>
                    </a:lnTo>
                    <a:lnTo>
                      <a:pt x="378" y="390"/>
                    </a:lnTo>
                    <a:lnTo>
                      <a:pt x="390" y="408"/>
                    </a:lnTo>
                    <a:lnTo>
                      <a:pt x="402" y="78"/>
                    </a:lnTo>
                    <a:lnTo>
                      <a:pt x="420" y="18"/>
                    </a:lnTo>
                    <a:lnTo>
                      <a:pt x="432" y="306"/>
                    </a:lnTo>
                    <a:lnTo>
                      <a:pt x="444" y="396"/>
                    </a:lnTo>
                    <a:lnTo>
                      <a:pt x="456" y="336"/>
                    </a:lnTo>
                    <a:lnTo>
                      <a:pt x="468" y="48"/>
                    </a:lnTo>
                    <a:lnTo>
                      <a:pt x="486" y="42"/>
                    </a:lnTo>
                    <a:lnTo>
                      <a:pt x="498" y="300"/>
                    </a:lnTo>
                    <a:lnTo>
                      <a:pt x="510" y="402"/>
                    </a:lnTo>
                    <a:lnTo>
                      <a:pt x="522" y="360"/>
                    </a:lnTo>
                    <a:lnTo>
                      <a:pt x="534" y="12"/>
                    </a:lnTo>
                    <a:lnTo>
                      <a:pt x="552" y="90"/>
                    </a:lnTo>
                    <a:lnTo>
                      <a:pt x="564" y="396"/>
                    </a:lnTo>
                    <a:lnTo>
                      <a:pt x="576" y="330"/>
                    </a:lnTo>
                    <a:lnTo>
                      <a:pt x="588" y="48"/>
                    </a:lnTo>
                    <a:lnTo>
                      <a:pt x="600" y="120"/>
                    </a:lnTo>
                    <a:lnTo>
                      <a:pt x="612" y="342"/>
                    </a:lnTo>
                    <a:lnTo>
                      <a:pt x="630" y="384"/>
                    </a:lnTo>
                    <a:lnTo>
                      <a:pt x="642" y="258"/>
                    </a:lnTo>
                    <a:lnTo>
                      <a:pt x="654" y="42"/>
                    </a:lnTo>
                    <a:lnTo>
                      <a:pt x="666" y="66"/>
                    </a:lnTo>
                    <a:lnTo>
                      <a:pt x="678" y="312"/>
                    </a:lnTo>
                    <a:lnTo>
                      <a:pt x="696" y="408"/>
                    </a:lnTo>
                    <a:lnTo>
                      <a:pt x="708" y="318"/>
                    </a:lnTo>
                    <a:lnTo>
                      <a:pt x="720" y="240"/>
                    </a:lnTo>
                    <a:lnTo>
                      <a:pt x="732" y="240"/>
                    </a:lnTo>
                    <a:lnTo>
                      <a:pt x="744" y="240"/>
                    </a:lnTo>
                    <a:lnTo>
                      <a:pt x="762" y="384"/>
                    </a:lnTo>
                    <a:lnTo>
                      <a:pt x="774" y="378"/>
                    </a:lnTo>
                    <a:lnTo>
                      <a:pt x="786" y="204"/>
                    </a:lnTo>
                    <a:lnTo>
                      <a:pt x="798" y="30"/>
                    </a:lnTo>
                    <a:lnTo>
                      <a:pt x="810" y="360"/>
                    </a:lnTo>
                    <a:lnTo>
                      <a:pt x="822" y="396"/>
                    </a:lnTo>
                    <a:lnTo>
                      <a:pt x="840" y="60"/>
                    </a:lnTo>
                    <a:lnTo>
                      <a:pt x="852" y="66"/>
                    </a:lnTo>
                    <a:lnTo>
                      <a:pt x="864" y="342"/>
                    </a:lnTo>
                    <a:lnTo>
                      <a:pt x="876" y="426"/>
                    </a:lnTo>
                    <a:lnTo>
                      <a:pt x="888" y="282"/>
                    </a:lnTo>
                    <a:lnTo>
                      <a:pt x="906" y="48"/>
                    </a:lnTo>
                    <a:lnTo>
                      <a:pt x="918" y="216"/>
                    </a:lnTo>
                    <a:lnTo>
                      <a:pt x="930" y="360"/>
                    </a:lnTo>
                    <a:lnTo>
                      <a:pt x="942" y="390"/>
                    </a:lnTo>
                    <a:lnTo>
                      <a:pt x="954" y="300"/>
                    </a:lnTo>
                    <a:lnTo>
                      <a:pt x="972" y="18"/>
                    </a:lnTo>
                    <a:lnTo>
                      <a:pt x="984" y="156"/>
                    </a:lnTo>
                    <a:lnTo>
                      <a:pt x="996" y="378"/>
                    </a:lnTo>
                    <a:lnTo>
                      <a:pt x="1008" y="360"/>
                    </a:lnTo>
                    <a:lnTo>
                      <a:pt x="1020" y="42"/>
                    </a:lnTo>
                    <a:lnTo>
                      <a:pt x="1032" y="372"/>
                    </a:lnTo>
                    <a:lnTo>
                      <a:pt x="1050" y="384"/>
                    </a:lnTo>
                    <a:lnTo>
                      <a:pt x="1062" y="66"/>
                    </a:lnTo>
                    <a:lnTo>
                      <a:pt x="1074" y="78"/>
                    </a:lnTo>
                    <a:lnTo>
                      <a:pt x="1086" y="240"/>
                    </a:lnTo>
                    <a:lnTo>
                      <a:pt x="1098" y="492"/>
                    </a:lnTo>
                    <a:lnTo>
                      <a:pt x="1116" y="378"/>
                    </a:lnTo>
                    <a:lnTo>
                      <a:pt x="1128" y="36"/>
                    </a:lnTo>
                    <a:lnTo>
                      <a:pt x="1140" y="150"/>
                    </a:lnTo>
                    <a:lnTo>
                      <a:pt x="1152" y="408"/>
                    </a:lnTo>
                    <a:lnTo>
                      <a:pt x="1164" y="294"/>
                    </a:lnTo>
                    <a:lnTo>
                      <a:pt x="1176" y="48"/>
                    </a:lnTo>
                    <a:lnTo>
                      <a:pt x="1194" y="372"/>
                    </a:lnTo>
                    <a:lnTo>
                      <a:pt x="1206" y="384"/>
                    </a:lnTo>
                    <a:lnTo>
                      <a:pt x="1218" y="66"/>
                    </a:lnTo>
                    <a:lnTo>
                      <a:pt x="1230" y="72"/>
                    </a:lnTo>
                    <a:lnTo>
                      <a:pt x="1242" y="342"/>
                    </a:lnTo>
                    <a:lnTo>
                      <a:pt x="1260" y="396"/>
                    </a:lnTo>
                    <a:lnTo>
                      <a:pt x="1272" y="378"/>
                    </a:lnTo>
                    <a:lnTo>
                      <a:pt x="1284" y="42"/>
                    </a:lnTo>
                    <a:lnTo>
                      <a:pt x="1296" y="78"/>
                    </a:lnTo>
                    <a:lnTo>
                      <a:pt x="1308" y="366"/>
                    </a:lnTo>
                    <a:lnTo>
                      <a:pt x="1326" y="426"/>
                    </a:lnTo>
                    <a:lnTo>
                      <a:pt x="1338" y="132"/>
                    </a:lnTo>
                    <a:lnTo>
                      <a:pt x="1350" y="12"/>
                    </a:lnTo>
                    <a:lnTo>
                      <a:pt x="1362" y="324"/>
                    </a:lnTo>
                    <a:lnTo>
                      <a:pt x="1374" y="378"/>
                    </a:lnTo>
                    <a:lnTo>
                      <a:pt x="1386" y="360"/>
                    </a:lnTo>
                    <a:lnTo>
                      <a:pt x="1404" y="54"/>
                    </a:lnTo>
                    <a:lnTo>
                      <a:pt x="1416" y="66"/>
                    </a:lnTo>
                    <a:lnTo>
                      <a:pt x="1428" y="306"/>
                    </a:lnTo>
                    <a:lnTo>
                      <a:pt x="1440" y="396"/>
                    </a:lnTo>
                    <a:lnTo>
                      <a:pt x="1452" y="378"/>
                    </a:lnTo>
                    <a:lnTo>
                      <a:pt x="1470" y="30"/>
                    </a:lnTo>
                    <a:lnTo>
                      <a:pt x="1482" y="132"/>
                    </a:lnTo>
                    <a:lnTo>
                      <a:pt x="1494" y="372"/>
                    </a:lnTo>
                    <a:lnTo>
                      <a:pt x="1506" y="360"/>
                    </a:lnTo>
                    <a:lnTo>
                      <a:pt x="1518" y="42"/>
                    </a:lnTo>
                    <a:lnTo>
                      <a:pt x="1536" y="90"/>
                    </a:lnTo>
                    <a:lnTo>
                      <a:pt x="1548" y="378"/>
                    </a:lnTo>
                    <a:lnTo>
                      <a:pt x="1560" y="360"/>
                    </a:lnTo>
                    <a:lnTo>
                      <a:pt x="1572" y="102"/>
                    </a:lnTo>
                    <a:lnTo>
                      <a:pt x="1584" y="24"/>
                    </a:lnTo>
                    <a:lnTo>
                      <a:pt x="1596" y="294"/>
                    </a:lnTo>
                    <a:lnTo>
                      <a:pt x="1614" y="408"/>
                    </a:lnTo>
                    <a:lnTo>
                      <a:pt x="1626" y="378"/>
                    </a:lnTo>
                    <a:lnTo>
                      <a:pt x="1638" y="0"/>
                    </a:lnTo>
                    <a:lnTo>
                      <a:pt x="1650" y="360"/>
                    </a:lnTo>
                    <a:lnTo>
                      <a:pt x="1662" y="420"/>
                    </a:lnTo>
                  </a:path>
                </a:pathLst>
              </a:custGeom>
              <a:noFill/>
              <a:ln w="1587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95" name="Freeform 167"/>
              <p:cNvSpPr>
                <a:spLocks/>
              </p:cNvSpPr>
              <p:nvPr/>
            </p:nvSpPr>
            <p:spPr bwMode="auto">
              <a:xfrm>
                <a:off x="3419475" y="1400175"/>
                <a:ext cx="2647950" cy="723900"/>
              </a:xfrm>
              <a:custGeom>
                <a:avLst/>
                <a:gdLst/>
                <a:ahLst/>
                <a:cxnLst>
                  <a:cxn ang="0">
                    <a:pos x="30" y="18"/>
                  </a:cxn>
                  <a:cxn ang="0">
                    <a:pos x="66" y="90"/>
                  </a:cxn>
                  <a:cxn ang="0">
                    <a:pos x="108" y="378"/>
                  </a:cxn>
                  <a:cxn ang="0">
                    <a:pos x="144" y="6"/>
                  </a:cxn>
                  <a:cxn ang="0">
                    <a:pos x="186" y="396"/>
                  </a:cxn>
                  <a:cxn ang="0">
                    <a:pos x="228" y="72"/>
                  </a:cxn>
                  <a:cxn ang="0">
                    <a:pos x="264" y="336"/>
                  </a:cxn>
                  <a:cxn ang="0">
                    <a:pos x="306" y="246"/>
                  </a:cxn>
                  <a:cxn ang="0">
                    <a:pos x="342" y="156"/>
                  </a:cxn>
                  <a:cxn ang="0">
                    <a:pos x="384" y="318"/>
                  </a:cxn>
                  <a:cxn ang="0">
                    <a:pos x="420" y="330"/>
                  </a:cxn>
                  <a:cxn ang="0">
                    <a:pos x="462" y="132"/>
                  </a:cxn>
                  <a:cxn ang="0">
                    <a:pos x="498" y="366"/>
                  </a:cxn>
                  <a:cxn ang="0">
                    <a:pos x="540" y="54"/>
                  </a:cxn>
                  <a:cxn ang="0">
                    <a:pos x="582" y="324"/>
                  </a:cxn>
                  <a:cxn ang="0">
                    <a:pos x="618" y="330"/>
                  </a:cxn>
                  <a:cxn ang="0">
                    <a:pos x="660" y="90"/>
                  </a:cxn>
                  <a:cxn ang="0">
                    <a:pos x="696" y="360"/>
                  </a:cxn>
                  <a:cxn ang="0">
                    <a:pos x="738" y="228"/>
                  </a:cxn>
                  <a:cxn ang="0">
                    <a:pos x="774" y="420"/>
                  </a:cxn>
                  <a:cxn ang="0">
                    <a:pos x="816" y="228"/>
                  </a:cxn>
                  <a:cxn ang="0">
                    <a:pos x="858" y="246"/>
                  </a:cxn>
                  <a:cxn ang="0">
                    <a:pos x="894" y="354"/>
                  </a:cxn>
                  <a:cxn ang="0">
                    <a:pos x="936" y="30"/>
                  </a:cxn>
                  <a:cxn ang="0">
                    <a:pos x="972" y="354"/>
                  </a:cxn>
                  <a:cxn ang="0">
                    <a:pos x="1014" y="378"/>
                  </a:cxn>
                  <a:cxn ang="0">
                    <a:pos x="1050" y="48"/>
                  </a:cxn>
                  <a:cxn ang="0">
                    <a:pos x="1092" y="60"/>
                  </a:cxn>
                  <a:cxn ang="0">
                    <a:pos x="1128" y="390"/>
                  </a:cxn>
                  <a:cxn ang="0">
                    <a:pos x="1170" y="198"/>
                  </a:cxn>
                  <a:cxn ang="0">
                    <a:pos x="1212" y="42"/>
                  </a:cxn>
                  <a:cxn ang="0">
                    <a:pos x="1248" y="384"/>
                  </a:cxn>
                  <a:cxn ang="0">
                    <a:pos x="1290" y="96"/>
                  </a:cxn>
                  <a:cxn ang="0">
                    <a:pos x="1326" y="84"/>
                  </a:cxn>
                  <a:cxn ang="0">
                    <a:pos x="1368" y="378"/>
                  </a:cxn>
                  <a:cxn ang="0">
                    <a:pos x="1404" y="48"/>
                  </a:cxn>
                  <a:cxn ang="0">
                    <a:pos x="1446" y="72"/>
                  </a:cxn>
                  <a:cxn ang="0">
                    <a:pos x="1482" y="318"/>
                  </a:cxn>
                  <a:cxn ang="0">
                    <a:pos x="1524" y="396"/>
                  </a:cxn>
                  <a:cxn ang="0">
                    <a:pos x="1566" y="336"/>
                  </a:cxn>
                  <a:cxn ang="0">
                    <a:pos x="1602" y="0"/>
                  </a:cxn>
                  <a:cxn ang="0">
                    <a:pos x="1644" y="90"/>
                  </a:cxn>
                </a:cxnLst>
                <a:rect l="0" t="0" r="r" b="b"/>
                <a:pathLst>
                  <a:path w="1668" h="456">
                    <a:moveTo>
                      <a:pt x="0" y="408"/>
                    </a:moveTo>
                    <a:lnTo>
                      <a:pt x="18" y="144"/>
                    </a:lnTo>
                    <a:lnTo>
                      <a:pt x="30" y="18"/>
                    </a:lnTo>
                    <a:lnTo>
                      <a:pt x="42" y="378"/>
                    </a:lnTo>
                    <a:lnTo>
                      <a:pt x="54" y="390"/>
                    </a:lnTo>
                    <a:lnTo>
                      <a:pt x="66" y="90"/>
                    </a:lnTo>
                    <a:lnTo>
                      <a:pt x="84" y="24"/>
                    </a:lnTo>
                    <a:lnTo>
                      <a:pt x="96" y="402"/>
                    </a:lnTo>
                    <a:lnTo>
                      <a:pt x="108" y="378"/>
                    </a:lnTo>
                    <a:lnTo>
                      <a:pt x="120" y="282"/>
                    </a:lnTo>
                    <a:lnTo>
                      <a:pt x="132" y="18"/>
                    </a:lnTo>
                    <a:lnTo>
                      <a:pt x="144" y="6"/>
                    </a:lnTo>
                    <a:lnTo>
                      <a:pt x="162" y="72"/>
                    </a:lnTo>
                    <a:lnTo>
                      <a:pt x="174" y="402"/>
                    </a:lnTo>
                    <a:lnTo>
                      <a:pt x="186" y="396"/>
                    </a:lnTo>
                    <a:lnTo>
                      <a:pt x="198" y="330"/>
                    </a:lnTo>
                    <a:lnTo>
                      <a:pt x="210" y="312"/>
                    </a:lnTo>
                    <a:lnTo>
                      <a:pt x="228" y="72"/>
                    </a:lnTo>
                    <a:lnTo>
                      <a:pt x="240" y="84"/>
                    </a:lnTo>
                    <a:lnTo>
                      <a:pt x="252" y="204"/>
                    </a:lnTo>
                    <a:lnTo>
                      <a:pt x="264" y="336"/>
                    </a:lnTo>
                    <a:lnTo>
                      <a:pt x="276" y="390"/>
                    </a:lnTo>
                    <a:lnTo>
                      <a:pt x="294" y="300"/>
                    </a:lnTo>
                    <a:lnTo>
                      <a:pt x="306" y="246"/>
                    </a:lnTo>
                    <a:lnTo>
                      <a:pt x="318" y="48"/>
                    </a:lnTo>
                    <a:lnTo>
                      <a:pt x="330" y="72"/>
                    </a:lnTo>
                    <a:lnTo>
                      <a:pt x="342" y="156"/>
                    </a:lnTo>
                    <a:lnTo>
                      <a:pt x="354" y="360"/>
                    </a:lnTo>
                    <a:lnTo>
                      <a:pt x="372" y="354"/>
                    </a:lnTo>
                    <a:lnTo>
                      <a:pt x="384" y="318"/>
                    </a:lnTo>
                    <a:lnTo>
                      <a:pt x="396" y="60"/>
                    </a:lnTo>
                    <a:lnTo>
                      <a:pt x="408" y="126"/>
                    </a:lnTo>
                    <a:lnTo>
                      <a:pt x="420" y="330"/>
                    </a:lnTo>
                    <a:lnTo>
                      <a:pt x="438" y="366"/>
                    </a:lnTo>
                    <a:lnTo>
                      <a:pt x="450" y="270"/>
                    </a:lnTo>
                    <a:lnTo>
                      <a:pt x="462" y="132"/>
                    </a:lnTo>
                    <a:lnTo>
                      <a:pt x="474" y="66"/>
                    </a:lnTo>
                    <a:lnTo>
                      <a:pt x="486" y="228"/>
                    </a:lnTo>
                    <a:lnTo>
                      <a:pt x="498" y="366"/>
                    </a:lnTo>
                    <a:lnTo>
                      <a:pt x="516" y="348"/>
                    </a:lnTo>
                    <a:lnTo>
                      <a:pt x="528" y="132"/>
                    </a:lnTo>
                    <a:lnTo>
                      <a:pt x="540" y="54"/>
                    </a:lnTo>
                    <a:lnTo>
                      <a:pt x="552" y="252"/>
                    </a:lnTo>
                    <a:lnTo>
                      <a:pt x="564" y="360"/>
                    </a:lnTo>
                    <a:lnTo>
                      <a:pt x="582" y="324"/>
                    </a:lnTo>
                    <a:lnTo>
                      <a:pt x="594" y="42"/>
                    </a:lnTo>
                    <a:lnTo>
                      <a:pt x="606" y="96"/>
                    </a:lnTo>
                    <a:lnTo>
                      <a:pt x="618" y="330"/>
                    </a:lnTo>
                    <a:lnTo>
                      <a:pt x="630" y="366"/>
                    </a:lnTo>
                    <a:lnTo>
                      <a:pt x="648" y="324"/>
                    </a:lnTo>
                    <a:lnTo>
                      <a:pt x="660" y="90"/>
                    </a:lnTo>
                    <a:lnTo>
                      <a:pt x="672" y="54"/>
                    </a:lnTo>
                    <a:lnTo>
                      <a:pt x="684" y="198"/>
                    </a:lnTo>
                    <a:lnTo>
                      <a:pt x="696" y="360"/>
                    </a:lnTo>
                    <a:lnTo>
                      <a:pt x="708" y="306"/>
                    </a:lnTo>
                    <a:lnTo>
                      <a:pt x="726" y="228"/>
                    </a:lnTo>
                    <a:lnTo>
                      <a:pt x="738" y="228"/>
                    </a:lnTo>
                    <a:lnTo>
                      <a:pt x="750" y="0"/>
                    </a:lnTo>
                    <a:lnTo>
                      <a:pt x="762" y="330"/>
                    </a:lnTo>
                    <a:lnTo>
                      <a:pt x="774" y="420"/>
                    </a:lnTo>
                    <a:lnTo>
                      <a:pt x="792" y="288"/>
                    </a:lnTo>
                    <a:lnTo>
                      <a:pt x="804" y="42"/>
                    </a:lnTo>
                    <a:lnTo>
                      <a:pt x="816" y="228"/>
                    </a:lnTo>
                    <a:lnTo>
                      <a:pt x="828" y="366"/>
                    </a:lnTo>
                    <a:lnTo>
                      <a:pt x="840" y="360"/>
                    </a:lnTo>
                    <a:lnTo>
                      <a:pt x="858" y="246"/>
                    </a:lnTo>
                    <a:lnTo>
                      <a:pt x="870" y="48"/>
                    </a:lnTo>
                    <a:lnTo>
                      <a:pt x="882" y="126"/>
                    </a:lnTo>
                    <a:lnTo>
                      <a:pt x="894" y="354"/>
                    </a:lnTo>
                    <a:lnTo>
                      <a:pt x="906" y="384"/>
                    </a:lnTo>
                    <a:lnTo>
                      <a:pt x="918" y="294"/>
                    </a:lnTo>
                    <a:lnTo>
                      <a:pt x="936" y="30"/>
                    </a:lnTo>
                    <a:lnTo>
                      <a:pt x="948" y="90"/>
                    </a:lnTo>
                    <a:lnTo>
                      <a:pt x="960" y="420"/>
                    </a:lnTo>
                    <a:lnTo>
                      <a:pt x="972" y="354"/>
                    </a:lnTo>
                    <a:lnTo>
                      <a:pt x="984" y="54"/>
                    </a:lnTo>
                    <a:lnTo>
                      <a:pt x="1002" y="102"/>
                    </a:lnTo>
                    <a:lnTo>
                      <a:pt x="1014" y="378"/>
                    </a:lnTo>
                    <a:lnTo>
                      <a:pt x="1026" y="372"/>
                    </a:lnTo>
                    <a:lnTo>
                      <a:pt x="1038" y="66"/>
                    </a:lnTo>
                    <a:lnTo>
                      <a:pt x="1050" y="48"/>
                    </a:lnTo>
                    <a:lnTo>
                      <a:pt x="1068" y="354"/>
                    </a:lnTo>
                    <a:lnTo>
                      <a:pt x="1080" y="384"/>
                    </a:lnTo>
                    <a:lnTo>
                      <a:pt x="1092" y="60"/>
                    </a:lnTo>
                    <a:lnTo>
                      <a:pt x="1104" y="54"/>
                    </a:lnTo>
                    <a:lnTo>
                      <a:pt x="1116" y="342"/>
                    </a:lnTo>
                    <a:lnTo>
                      <a:pt x="1128" y="390"/>
                    </a:lnTo>
                    <a:lnTo>
                      <a:pt x="1146" y="288"/>
                    </a:lnTo>
                    <a:lnTo>
                      <a:pt x="1158" y="18"/>
                    </a:lnTo>
                    <a:lnTo>
                      <a:pt x="1170" y="198"/>
                    </a:lnTo>
                    <a:lnTo>
                      <a:pt x="1182" y="390"/>
                    </a:lnTo>
                    <a:lnTo>
                      <a:pt x="1194" y="414"/>
                    </a:lnTo>
                    <a:lnTo>
                      <a:pt x="1212" y="42"/>
                    </a:lnTo>
                    <a:lnTo>
                      <a:pt x="1224" y="54"/>
                    </a:lnTo>
                    <a:lnTo>
                      <a:pt x="1236" y="288"/>
                    </a:lnTo>
                    <a:lnTo>
                      <a:pt x="1248" y="384"/>
                    </a:lnTo>
                    <a:lnTo>
                      <a:pt x="1260" y="324"/>
                    </a:lnTo>
                    <a:lnTo>
                      <a:pt x="1278" y="48"/>
                    </a:lnTo>
                    <a:lnTo>
                      <a:pt x="1290" y="96"/>
                    </a:lnTo>
                    <a:lnTo>
                      <a:pt x="1302" y="360"/>
                    </a:lnTo>
                    <a:lnTo>
                      <a:pt x="1314" y="372"/>
                    </a:lnTo>
                    <a:lnTo>
                      <a:pt x="1326" y="84"/>
                    </a:lnTo>
                    <a:lnTo>
                      <a:pt x="1338" y="90"/>
                    </a:lnTo>
                    <a:lnTo>
                      <a:pt x="1356" y="318"/>
                    </a:lnTo>
                    <a:lnTo>
                      <a:pt x="1368" y="378"/>
                    </a:lnTo>
                    <a:lnTo>
                      <a:pt x="1380" y="258"/>
                    </a:lnTo>
                    <a:lnTo>
                      <a:pt x="1392" y="84"/>
                    </a:lnTo>
                    <a:lnTo>
                      <a:pt x="1404" y="48"/>
                    </a:lnTo>
                    <a:lnTo>
                      <a:pt x="1422" y="414"/>
                    </a:lnTo>
                    <a:lnTo>
                      <a:pt x="1434" y="456"/>
                    </a:lnTo>
                    <a:lnTo>
                      <a:pt x="1446" y="72"/>
                    </a:lnTo>
                    <a:lnTo>
                      <a:pt x="1458" y="60"/>
                    </a:lnTo>
                    <a:lnTo>
                      <a:pt x="1470" y="384"/>
                    </a:lnTo>
                    <a:lnTo>
                      <a:pt x="1482" y="318"/>
                    </a:lnTo>
                    <a:lnTo>
                      <a:pt x="1500" y="30"/>
                    </a:lnTo>
                    <a:lnTo>
                      <a:pt x="1512" y="156"/>
                    </a:lnTo>
                    <a:lnTo>
                      <a:pt x="1524" y="396"/>
                    </a:lnTo>
                    <a:lnTo>
                      <a:pt x="1536" y="246"/>
                    </a:lnTo>
                    <a:lnTo>
                      <a:pt x="1548" y="24"/>
                    </a:lnTo>
                    <a:lnTo>
                      <a:pt x="1566" y="336"/>
                    </a:lnTo>
                    <a:lnTo>
                      <a:pt x="1578" y="396"/>
                    </a:lnTo>
                    <a:lnTo>
                      <a:pt x="1590" y="138"/>
                    </a:lnTo>
                    <a:lnTo>
                      <a:pt x="1602" y="0"/>
                    </a:lnTo>
                    <a:lnTo>
                      <a:pt x="1614" y="354"/>
                    </a:lnTo>
                    <a:lnTo>
                      <a:pt x="1632" y="408"/>
                    </a:lnTo>
                    <a:lnTo>
                      <a:pt x="1644" y="90"/>
                    </a:lnTo>
                    <a:lnTo>
                      <a:pt x="1656" y="48"/>
                    </a:lnTo>
                    <a:lnTo>
                      <a:pt x="1668" y="336"/>
                    </a:lnTo>
                  </a:path>
                </a:pathLst>
              </a:custGeom>
              <a:noFill/>
              <a:ln w="1587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96" name="Freeform 168"/>
              <p:cNvSpPr>
                <a:spLocks/>
              </p:cNvSpPr>
              <p:nvPr/>
            </p:nvSpPr>
            <p:spPr bwMode="auto">
              <a:xfrm>
                <a:off x="6076511" y="1400175"/>
                <a:ext cx="914400" cy="685800"/>
              </a:xfrm>
              <a:custGeom>
                <a:avLst/>
                <a:gdLst/>
                <a:ahLst/>
                <a:cxnLst>
                  <a:cxn ang="0">
                    <a:pos x="0" y="336"/>
                  </a:cxn>
                  <a:cxn ang="0">
                    <a:pos x="12" y="432"/>
                  </a:cxn>
                  <a:cxn ang="0">
                    <a:pos x="24" y="318"/>
                  </a:cxn>
                  <a:cxn ang="0">
                    <a:pos x="42" y="12"/>
                  </a:cxn>
                  <a:cxn ang="0">
                    <a:pos x="54" y="36"/>
                  </a:cxn>
                  <a:cxn ang="0">
                    <a:pos x="66" y="306"/>
                  </a:cxn>
                  <a:cxn ang="0">
                    <a:pos x="78" y="402"/>
                  </a:cxn>
                  <a:cxn ang="0">
                    <a:pos x="90" y="348"/>
                  </a:cxn>
                  <a:cxn ang="0">
                    <a:pos x="108" y="126"/>
                  </a:cxn>
                  <a:cxn ang="0">
                    <a:pos x="120" y="36"/>
                  </a:cxn>
                  <a:cxn ang="0">
                    <a:pos x="132" y="234"/>
                  </a:cxn>
                  <a:cxn ang="0">
                    <a:pos x="144" y="402"/>
                  </a:cxn>
                  <a:cxn ang="0">
                    <a:pos x="156" y="288"/>
                  </a:cxn>
                  <a:cxn ang="0">
                    <a:pos x="174" y="42"/>
                  </a:cxn>
                  <a:cxn ang="0">
                    <a:pos x="186" y="96"/>
                  </a:cxn>
                  <a:cxn ang="0">
                    <a:pos x="198" y="354"/>
                  </a:cxn>
                  <a:cxn ang="0">
                    <a:pos x="210" y="390"/>
                  </a:cxn>
                  <a:cxn ang="0">
                    <a:pos x="222" y="246"/>
                  </a:cxn>
                  <a:cxn ang="0">
                    <a:pos x="234" y="48"/>
                  </a:cxn>
                  <a:cxn ang="0">
                    <a:pos x="252" y="150"/>
                  </a:cxn>
                  <a:cxn ang="0">
                    <a:pos x="264" y="330"/>
                  </a:cxn>
                  <a:cxn ang="0">
                    <a:pos x="276" y="420"/>
                  </a:cxn>
                  <a:cxn ang="0">
                    <a:pos x="288" y="276"/>
                  </a:cxn>
                  <a:cxn ang="0">
                    <a:pos x="300" y="24"/>
                  </a:cxn>
                  <a:cxn ang="0">
                    <a:pos x="318" y="102"/>
                  </a:cxn>
                  <a:cxn ang="0">
                    <a:pos x="330" y="360"/>
                  </a:cxn>
                  <a:cxn ang="0">
                    <a:pos x="342" y="390"/>
                  </a:cxn>
                  <a:cxn ang="0">
                    <a:pos x="354" y="264"/>
                  </a:cxn>
                  <a:cxn ang="0">
                    <a:pos x="366" y="12"/>
                  </a:cxn>
                  <a:cxn ang="0">
                    <a:pos x="384" y="348"/>
                  </a:cxn>
                  <a:cxn ang="0">
                    <a:pos x="396" y="378"/>
                  </a:cxn>
                  <a:cxn ang="0">
                    <a:pos x="408" y="108"/>
                  </a:cxn>
                  <a:cxn ang="0">
                    <a:pos x="420" y="102"/>
                  </a:cxn>
                  <a:cxn ang="0">
                    <a:pos x="432" y="378"/>
                  </a:cxn>
                  <a:cxn ang="0">
                    <a:pos x="444" y="276"/>
                  </a:cxn>
                  <a:cxn ang="0">
                    <a:pos x="462" y="0"/>
                  </a:cxn>
                  <a:cxn ang="0">
                    <a:pos x="474" y="366"/>
                  </a:cxn>
                  <a:cxn ang="0">
                    <a:pos x="486" y="360"/>
                  </a:cxn>
                  <a:cxn ang="0">
                    <a:pos x="498" y="36"/>
                  </a:cxn>
                  <a:cxn ang="0">
                    <a:pos x="510" y="96"/>
                  </a:cxn>
                  <a:cxn ang="0">
                    <a:pos x="528" y="390"/>
                  </a:cxn>
                  <a:cxn ang="0">
                    <a:pos x="540" y="354"/>
                  </a:cxn>
                  <a:cxn ang="0">
                    <a:pos x="552" y="60"/>
                  </a:cxn>
                  <a:cxn ang="0">
                    <a:pos x="564" y="102"/>
                  </a:cxn>
                  <a:cxn ang="0">
                    <a:pos x="576" y="300"/>
                  </a:cxn>
                </a:cxnLst>
                <a:rect l="0" t="0" r="r" b="b"/>
                <a:pathLst>
                  <a:path w="576" h="432">
                    <a:moveTo>
                      <a:pt x="0" y="336"/>
                    </a:moveTo>
                    <a:lnTo>
                      <a:pt x="12" y="432"/>
                    </a:lnTo>
                    <a:lnTo>
                      <a:pt x="24" y="318"/>
                    </a:lnTo>
                    <a:lnTo>
                      <a:pt x="42" y="12"/>
                    </a:lnTo>
                    <a:lnTo>
                      <a:pt x="54" y="36"/>
                    </a:lnTo>
                    <a:lnTo>
                      <a:pt x="66" y="306"/>
                    </a:lnTo>
                    <a:lnTo>
                      <a:pt x="78" y="402"/>
                    </a:lnTo>
                    <a:lnTo>
                      <a:pt x="90" y="348"/>
                    </a:lnTo>
                    <a:lnTo>
                      <a:pt x="108" y="126"/>
                    </a:lnTo>
                    <a:lnTo>
                      <a:pt x="120" y="36"/>
                    </a:lnTo>
                    <a:lnTo>
                      <a:pt x="132" y="234"/>
                    </a:lnTo>
                    <a:lnTo>
                      <a:pt x="144" y="402"/>
                    </a:lnTo>
                    <a:lnTo>
                      <a:pt x="156" y="288"/>
                    </a:lnTo>
                    <a:lnTo>
                      <a:pt x="174" y="42"/>
                    </a:lnTo>
                    <a:lnTo>
                      <a:pt x="186" y="96"/>
                    </a:lnTo>
                    <a:lnTo>
                      <a:pt x="198" y="354"/>
                    </a:lnTo>
                    <a:lnTo>
                      <a:pt x="210" y="390"/>
                    </a:lnTo>
                    <a:lnTo>
                      <a:pt x="222" y="246"/>
                    </a:lnTo>
                    <a:lnTo>
                      <a:pt x="234" y="48"/>
                    </a:lnTo>
                    <a:lnTo>
                      <a:pt x="252" y="150"/>
                    </a:lnTo>
                    <a:lnTo>
                      <a:pt x="264" y="330"/>
                    </a:lnTo>
                    <a:lnTo>
                      <a:pt x="276" y="420"/>
                    </a:lnTo>
                    <a:lnTo>
                      <a:pt x="288" y="276"/>
                    </a:lnTo>
                    <a:lnTo>
                      <a:pt x="300" y="24"/>
                    </a:lnTo>
                    <a:lnTo>
                      <a:pt x="318" y="102"/>
                    </a:lnTo>
                    <a:lnTo>
                      <a:pt x="330" y="360"/>
                    </a:lnTo>
                    <a:lnTo>
                      <a:pt x="342" y="390"/>
                    </a:lnTo>
                    <a:lnTo>
                      <a:pt x="354" y="264"/>
                    </a:lnTo>
                    <a:lnTo>
                      <a:pt x="366" y="12"/>
                    </a:lnTo>
                    <a:lnTo>
                      <a:pt x="384" y="348"/>
                    </a:lnTo>
                    <a:lnTo>
                      <a:pt x="396" y="378"/>
                    </a:lnTo>
                    <a:lnTo>
                      <a:pt x="408" y="108"/>
                    </a:lnTo>
                    <a:lnTo>
                      <a:pt x="420" y="102"/>
                    </a:lnTo>
                    <a:lnTo>
                      <a:pt x="432" y="378"/>
                    </a:lnTo>
                    <a:lnTo>
                      <a:pt x="444" y="276"/>
                    </a:lnTo>
                    <a:lnTo>
                      <a:pt x="462" y="0"/>
                    </a:lnTo>
                    <a:lnTo>
                      <a:pt x="474" y="366"/>
                    </a:lnTo>
                    <a:lnTo>
                      <a:pt x="486" y="360"/>
                    </a:lnTo>
                    <a:lnTo>
                      <a:pt x="498" y="36"/>
                    </a:lnTo>
                    <a:lnTo>
                      <a:pt x="510" y="96"/>
                    </a:lnTo>
                    <a:lnTo>
                      <a:pt x="528" y="390"/>
                    </a:lnTo>
                    <a:lnTo>
                      <a:pt x="540" y="354"/>
                    </a:lnTo>
                    <a:lnTo>
                      <a:pt x="552" y="60"/>
                    </a:lnTo>
                    <a:lnTo>
                      <a:pt x="564" y="102"/>
                    </a:lnTo>
                    <a:lnTo>
                      <a:pt x="576" y="300"/>
                    </a:lnTo>
                  </a:path>
                </a:pathLst>
              </a:custGeom>
              <a:noFill/>
              <a:ln w="1587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grpSp>
        <p:grpSp>
          <p:nvGrpSpPr>
            <p:cNvPr id="4" name="Group 433"/>
            <p:cNvGrpSpPr/>
            <p:nvPr/>
          </p:nvGrpSpPr>
          <p:grpSpPr>
            <a:xfrm>
              <a:off x="997522" y="2126392"/>
              <a:ext cx="6064503" cy="1287041"/>
              <a:chOff x="445190" y="2417122"/>
              <a:chExt cx="6804316" cy="1511138"/>
            </a:xfrm>
          </p:grpSpPr>
          <p:sp>
            <p:nvSpPr>
              <p:cNvPr id="106" name="Rectangle 228"/>
              <p:cNvSpPr>
                <a:spLocks noChangeArrowheads="1"/>
              </p:cNvSpPr>
              <p:nvPr/>
            </p:nvSpPr>
            <p:spPr bwMode="auto">
              <a:xfrm>
                <a:off x="762000" y="2495550"/>
                <a:ext cx="6248400" cy="1152525"/>
              </a:xfrm>
              <a:prstGeom prst="rect">
                <a:avLst/>
              </a:prstGeom>
              <a:solidFill>
                <a:srgbClr val="FFFFFF"/>
              </a:solidFill>
              <a:ln w="2222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07" name="Rectangle 229"/>
              <p:cNvSpPr>
                <a:spLocks noChangeArrowheads="1"/>
              </p:cNvSpPr>
              <p:nvPr/>
            </p:nvSpPr>
            <p:spPr bwMode="auto">
              <a:xfrm>
                <a:off x="762000" y="2495550"/>
                <a:ext cx="6248400" cy="1152525"/>
              </a:xfrm>
              <a:prstGeom prst="rect">
                <a:avLst/>
              </a:prstGeom>
              <a:noFill/>
              <a:ln w="2222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08" name="Line 230"/>
              <p:cNvSpPr>
                <a:spLocks noChangeShapeType="1"/>
              </p:cNvSpPr>
              <p:nvPr/>
            </p:nvSpPr>
            <p:spPr bwMode="auto">
              <a:xfrm>
                <a:off x="762000" y="2495550"/>
                <a:ext cx="6248400"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09" name="Line 231"/>
              <p:cNvSpPr>
                <a:spLocks noChangeShapeType="1"/>
              </p:cNvSpPr>
              <p:nvPr/>
            </p:nvSpPr>
            <p:spPr bwMode="auto">
              <a:xfrm>
                <a:off x="762000" y="3648075"/>
                <a:ext cx="6248400"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10" name="Line 232"/>
              <p:cNvSpPr>
                <a:spLocks noChangeShapeType="1"/>
              </p:cNvSpPr>
              <p:nvPr/>
            </p:nvSpPr>
            <p:spPr bwMode="auto">
              <a:xfrm flipV="1">
                <a:off x="7010400" y="2495550"/>
                <a:ext cx="1588" cy="115252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11" name="Line 233"/>
              <p:cNvSpPr>
                <a:spLocks noChangeShapeType="1"/>
              </p:cNvSpPr>
              <p:nvPr/>
            </p:nvSpPr>
            <p:spPr bwMode="auto">
              <a:xfrm flipV="1">
                <a:off x="762000" y="2495550"/>
                <a:ext cx="1588" cy="115252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12" name="Line 235"/>
              <p:cNvSpPr>
                <a:spLocks noChangeShapeType="1"/>
              </p:cNvSpPr>
              <p:nvPr/>
            </p:nvSpPr>
            <p:spPr bwMode="auto">
              <a:xfrm flipV="1">
                <a:off x="762000" y="2495550"/>
                <a:ext cx="1588" cy="115252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13" name="Line 236"/>
              <p:cNvSpPr>
                <a:spLocks noChangeShapeType="1"/>
              </p:cNvSpPr>
              <p:nvPr/>
            </p:nvSpPr>
            <p:spPr bwMode="auto">
              <a:xfrm flipV="1">
                <a:off x="762000" y="3581400"/>
                <a:ext cx="1588" cy="6667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14" name="Line 237"/>
              <p:cNvSpPr>
                <a:spLocks noChangeShapeType="1"/>
              </p:cNvSpPr>
              <p:nvPr/>
            </p:nvSpPr>
            <p:spPr bwMode="auto">
              <a:xfrm>
                <a:off x="762000" y="2505075"/>
                <a:ext cx="1588" cy="57150"/>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15" name="Rectangle 238"/>
              <p:cNvSpPr>
                <a:spLocks noChangeArrowheads="1"/>
              </p:cNvSpPr>
              <p:nvPr/>
            </p:nvSpPr>
            <p:spPr bwMode="auto">
              <a:xfrm>
                <a:off x="666750" y="3676653"/>
                <a:ext cx="334356"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120</a:t>
                </a:r>
                <a:endParaRPr lang="en-US" sz="2000" smtClean="0">
                  <a:solidFill>
                    <a:srgbClr val="000000"/>
                  </a:solidFill>
                </a:endParaRPr>
              </a:p>
            </p:txBody>
          </p:sp>
          <p:sp>
            <p:nvSpPr>
              <p:cNvPr id="116" name="Line 239"/>
              <p:cNvSpPr>
                <a:spLocks noChangeShapeType="1"/>
              </p:cNvSpPr>
              <p:nvPr/>
            </p:nvSpPr>
            <p:spPr bwMode="auto">
              <a:xfrm flipV="1">
                <a:off x="1800225" y="3581400"/>
                <a:ext cx="1588" cy="6667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17" name="Line 240"/>
              <p:cNvSpPr>
                <a:spLocks noChangeShapeType="1"/>
              </p:cNvSpPr>
              <p:nvPr/>
            </p:nvSpPr>
            <p:spPr bwMode="auto">
              <a:xfrm>
                <a:off x="1800225" y="2505075"/>
                <a:ext cx="1588" cy="57150"/>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18" name="Rectangle 241"/>
              <p:cNvSpPr>
                <a:spLocks noChangeArrowheads="1"/>
              </p:cNvSpPr>
              <p:nvPr/>
            </p:nvSpPr>
            <p:spPr bwMode="auto">
              <a:xfrm>
                <a:off x="1704975" y="3676654"/>
                <a:ext cx="334356"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130</a:t>
                </a:r>
                <a:endParaRPr lang="en-US" sz="2000" smtClean="0">
                  <a:solidFill>
                    <a:srgbClr val="000000"/>
                  </a:solidFill>
                </a:endParaRPr>
              </a:p>
            </p:txBody>
          </p:sp>
          <p:sp>
            <p:nvSpPr>
              <p:cNvPr id="119" name="Line 242"/>
              <p:cNvSpPr>
                <a:spLocks noChangeShapeType="1"/>
              </p:cNvSpPr>
              <p:nvPr/>
            </p:nvSpPr>
            <p:spPr bwMode="auto">
              <a:xfrm flipV="1">
                <a:off x="2838450" y="3581400"/>
                <a:ext cx="1588" cy="6667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20" name="Line 243"/>
              <p:cNvSpPr>
                <a:spLocks noChangeShapeType="1"/>
              </p:cNvSpPr>
              <p:nvPr/>
            </p:nvSpPr>
            <p:spPr bwMode="auto">
              <a:xfrm>
                <a:off x="2838450" y="2505075"/>
                <a:ext cx="1588" cy="57150"/>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21" name="Rectangle 244"/>
              <p:cNvSpPr>
                <a:spLocks noChangeArrowheads="1"/>
              </p:cNvSpPr>
              <p:nvPr/>
            </p:nvSpPr>
            <p:spPr bwMode="auto">
              <a:xfrm>
                <a:off x="2743200" y="3676654"/>
                <a:ext cx="334356"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140</a:t>
                </a:r>
                <a:endParaRPr lang="en-US" sz="2000" smtClean="0">
                  <a:solidFill>
                    <a:srgbClr val="000000"/>
                  </a:solidFill>
                </a:endParaRPr>
              </a:p>
            </p:txBody>
          </p:sp>
          <p:sp>
            <p:nvSpPr>
              <p:cNvPr id="122" name="Line 245"/>
              <p:cNvSpPr>
                <a:spLocks noChangeShapeType="1"/>
              </p:cNvSpPr>
              <p:nvPr/>
            </p:nvSpPr>
            <p:spPr bwMode="auto">
              <a:xfrm flipV="1">
                <a:off x="3886200" y="3581400"/>
                <a:ext cx="1588" cy="6667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23" name="Line 246"/>
              <p:cNvSpPr>
                <a:spLocks noChangeShapeType="1"/>
              </p:cNvSpPr>
              <p:nvPr/>
            </p:nvSpPr>
            <p:spPr bwMode="auto">
              <a:xfrm>
                <a:off x="3886200" y="2505075"/>
                <a:ext cx="1588" cy="57150"/>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24" name="Rectangle 247"/>
              <p:cNvSpPr>
                <a:spLocks noChangeArrowheads="1"/>
              </p:cNvSpPr>
              <p:nvPr/>
            </p:nvSpPr>
            <p:spPr bwMode="auto">
              <a:xfrm>
                <a:off x="3790950" y="3676654"/>
                <a:ext cx="334356"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150</a:t>
                </a:r>
                <a:endParaRPr lang="en-US" sz="2000" smtClean="0">
                  <a:solidFill>
                    <a:srgbClr val="000000"/>
                  </a:solidFill>
                </a:endParaRPr>
              </a:p>
            </p:txBody>
          </p:sp>
          <p:sp>
            <p:nvSpPr>
              <p:cNvPr id="125" name="Line 248"/>
              <p:cNvSpPr>
                <a:spLocks noChangeShapeType="1"/>
              </p:cNvSpPr>
              <p:nvPr/>
            </p:nvSpPr>
            <p:spPr bwMode="auto">
              <a:xfrm flipV="1">
                <a:off x="4924425" y="3581400"/>
                <a:ext cx="1588" cy="6667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26" name="Line 249"/>
              <p:cNvSpPr>
                <a:spLocks noChangeShapeType="1"/>
              </p:cNvSpPr>
              <p:nvPr/>
            </p:nvSpPr>
            <p:spPr bwMode="auto">
              <a:xfrm>
                <a:off x="4924425" y="2505075"/>
                <a:ext cx="1588" cy="57150"/>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27" name="Rectangle 250"/>
              <p:cNvSpPr>
                <a:spLocks noChangeArrowheads="1"/>
              </p:cNvSpPr>
              <p:nvPr/>
            </p:nvSpPr>
            <p:spPr bwMode="auto">
              <a:xfrm>
                <a:off x="4829175" y="3676654"/>
                <a:ext cx="334356"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rPr>
                  <a:t>160</a:t>
                </a:r>
                <a:endParaRPr lang="en-US" sz="2000" dirty="0" smtClean="0">
                  <a:solidFill>
                    <a:srgbClr val="000000"/>
                  </a:solidFill>
                </a:endParaRPr>
              </a:p>
            </p:txBody>
          </p:sp>
          <p:sp>
            <p:nvSpPr>
              <p:cNvPr id="128" name="Line 251"/>
              <p:cNvSpPr>
                <a:spLocks noChangeShapeType="1"/>
              </p:cNvSpPr>
              <p:nvPr/>
            </p:nvSpPr>
            <p:spPr bwMode="auto">
              <a:xfrm flipV="1">
                <a:off x="5962650" y="3581400"/>
                <a:ext cx="1588" cy="6667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29" name="Line 252"/>
              <p:cNvSpPr>
                <a:spLocks noChangeShapeType="1"/>
              </p:cNvSpPr>
              <p:nvPr/>
            </p:nvSpPr>
            <p:spPr bwMode="auto">
              <a:xfrm>
                <a:off x="5962650" y="2505075"/>
                <a:ext cx="1588" cy="57150"/>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30" name="Rectangle 253"/>
              <p:cNvSpPr>
                <a:spLocks noChangeArrowheads="1"/>
              </p:cNvSpPr>
              <p:nvPr/>
            </p:nvSpPr>
            <p:spPr bwMode="auto">
              <a:xfrm>
                <a:off x="5867400" y="3676654"/>
                <a:ext cx="334356"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170</a:t>
                </a:r>
                <a:endParaRPr lang="en-US" sz="2000" smtClean="0">
                  <a:solidFill>
                    <a:srgbClr val="000000"/>
                  </a:solidFill>
                </a:endParaRPr>
              </a:p>
            </p:txBody>
          </p:sp>
          <p:sp>
            <p:nvSpPr>
              <p:cNvPr id="131" name="Line 254"/>
              <p:cNvSpPr>
                <a:spLocks noChangeShapeType="1"/>
              </p:cNvSpPr>
              <p:nvPr/>
            </p:nvSpPr>
            <p:spPr bwMode="auto">
              <a:xfrm flipV="1">
                <a:off x="7010400" y="3581400"/>
                <a:ext cx="1588" cy="6667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32" name="Line 255"/>
              <p:cNvSpPr>
                <a:spLocks noChangeShapeType="1"/>
              </p:cNvSpPr>
              <p:nvPr/>
            </p:nvSpPr>
            <p:spPr bwMode="auto">
              <a:xfrm>
                <a:off x="7010400" y="2505075"/>
                <a:ext cx="1588" cy="57150"/>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33" name="Rectangle 256"/>
              <p:cNvSpPr>
                <a:spLocks noChangeArrowheads="1"/>
              </p:cNvSpPr>
              <p:nvPr/>
            </p:nvSpPr>
            <p:spPr bwMode="auto">
              <a:xfrm>
                <a:off x="6915150" y="3676654"/>
                <a:ext cx="334356"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rPr>
                  <a:t>180</a:t>
                </a:r>
                <a:endParaRPr lang="en-US" sz="2000" dirty="0" smtClean="0">
                  <a:solidFill>
                    <a:srgbClr val="000000"/>
                  </a:solidFill>
                </a:endParaRPr>
              </a:p>
            </p:txBody>
          </p:sp>
          <p:sp>
            <p:nvSpPr>
              <p:cNvPr id="134" name="Line 257"/>
              <p:cNvSpPr>
                <a:spLocks noChangeShapeType="1"/>
              </p:cNvSpPr>
              <p:nvPr/>
            </p:nvSpPr>
            <p:spPr bwMode="auto">
              <a:xfrm>
                <a:off x="762000" y="3514725"/>
                <a:ext cx="57150"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35" name="Line 258"/>
              <p:cNvSpPr>
                <a:spLocks noChangeShapeType="1"/>
              </p:cNvSpPr>
              <p:nvPr/>
            </p:nvSpPr>
            <p:spPr bwMode="auto">
              <a:xfrm flipH="1">
                <a:off x="6943725" y="3629537"/>
                <a:ext cx="66675"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36" name="Rectangle 259"/>
              <p:cNvSpPr>
                <a:spLocks noChangeArrowheads="1"/>
              </p:cNvSpPr>
              <p:nvPr/>
            </p:nvSpPr>
            <p:spPr bwMode="auto">
              <a:xfrm>
                <a:off x="445190" y="3426773"/>
                <a:ext cx="222904"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FF0000"/>
                    </a:solidFill>
                    <a:latin typeface="Helvetica" charset="0"/>
                  </a:rPr>
                  <a:t>40</a:t>
                </a:r>
                <a:endParaRPr lang="en-US" sz="2000" smtClean="0">
                  <a:solidFill>
                    <a:srgbClr val="FF0000"/>
                  </a:solidFill>
                </a:endParaRPr>
              </a:p>
            </p:txBody>
          </p:sp>
          <p:sp>
            <p:nvSpPr>
              <p:cNvPr id="137" name="Line 260"/>
              <p:cNvSpPr>
                <a:spLocks noChangeShapeType="1"/>
              </p:cNvSpPr>
              <p:nvPr/>
            </p:nvSpPr>
            <p:spPr bwMode="auto">
              <a:xfrm>
                <a:off x="762000" y="3267075"/>
                <a:ext cx="57150"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38" name="Line 263"/>
              <p:cNvSpPr>
                <a:spLocks noChangeShapeType="1"/>
              </p:cNvSpPr>
              <p:nvPr/>
            </p:nvSpPr>
            <p:spPr bwMode="auto">
              <a:xfrm>
                <a:off x="762000" y="3009900"/>
                <a:ext cx="57150"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39" name="Line 264"/>
              <p:cNvSpPr>
                <a:spLocks noChangeShapeType="1"/>
              </p:cNvSpPr>
              <p:nvPr/>
            </p:nvSpPr>
            <p:spPr bwMode="auto">
              <a:xfrm flipH="1">
                <a:off x="6943725" y="3129414"/>
                <a:ext cx="66675"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40" name="Rectangle 265"/>
              <p:cNvSpPr>
                <a:spLocks noChangeArrowheads="1"/>
              </p:cNvSpPr>
              <p:nvPr/>
            </p:nvSpPr>
            <p:spPr bwMode="auto">
              <a:xfrm>
                <a:off x="445190" y="2921946"/>
                <a:ext cx="222904"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FF0000"/>
                    </a:solidFill>
                    <a:latin typeface="Helvetica" charset="0"/>
                  </a:rPr>
                  <a:t>60</a:t>
                </a:r>
                <a:endParaRPr lang="en-US" sz="2000" smtClean="0">
                  <a:solidFill>
                    <a:srgbClr val="FF0000"/>
                  </a:solidFill>
                </a:endParaRPr>
              </a:p>
            </p:txBody>
          </p:sp>
          <p:sp>
            <p:nvSpPr>
              <p:cNvPr id="141" name="Line 266"/>
              <p:cNvSpPr>
                <a:spLocks noChangeShapeType="1"/>
              </p:cNvSpPr>
              <p:nvPr/>
            </p:nvSpPr>
            <p:spPr bwMode="auto">
              <a:xfrm>
                <a:off x="762000" y="2752725"/>
                <a:ext cx="57150"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42" name="Line 267"/>
              <p:cNvSpPr>
                <a:spLocks noChangeShapeType="1"/>
              </p:cNvSpPr>
              <p:nvPr/>
            </p:nvSpPr>
            <p:spPr bwMode="auto">
              <a:xfrm flipH="1">
                <a:off x="6943725" y="2556356"/>
                <a:ext cx="66675"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43" name="Line 269"/>
              <p:cNvSpPr>
                <a:spLocks noChangeShapeType="1"/>
              </p:cNvSpPr>
              <p:nvPr/>
            </p:nvSpPr>
            <p:spPr bwMode="auto">
              <a:xfrm>
                <a:off x="762000" y="2505075"/>
                <a:ext cx="57150" cy="1588"/>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44" name="Rectangle 271"/>
              <p:cNvSpPr>
                <a:spLocks noChangeArrowheads="1"/>
              </p:cNvSpPr>
              <p:nvPr/>
            </p:nvSpPr>
            <p:spPr bwMode="auto">
              <a:xfrm>
                <a:off x="445190" y="2417122"/>
                <a:ext cx="222904" cy="251606"/>
              </a:xfrm>
              <a:prstGeom prst="rect">
                <a:avLst/>
              </a:prstGeom>
              <a:noFill/>
              <a:ln w="222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FF0000"/>
                    </a:solidFill>
                    <a:latin typeface="Helvetica" charset="0"/>
                  </a:rPr>
                  <a:t>80</a:t>
                </a:r>
                <a:endParaRPr lang="en-US" sz="2000" dirty="0" smtClean="0">
                  <a:solidFill>
                    <a:srgbClr val="FF0000"/>
                  </a:solidFill>
                </a:endParaRPr>
              </a:p>
            </p:txBody>
          </p:sp>
          <p:sp>
            <p:nvSpPr>
              <p:cNvPr id="145" name="Line 275"/>
              <p:cNvSpPr>
                <a:spLocks noChangeShapeType="1"/>
              </p:cNvSpPr>
              <p:nvPr/>
            </p:nvSpPr>
            <p:spPr bwMode="auto">
              <a:xfrm flipV="1">
                <a:off x="762000" y="2495550"/>
                <a:ext cx="1588" cy="1152525"/>
              </a:xfrm>
              <a:prstGeom prst="line">
                <a:avLst/>
              </a:prstGeom>
              <a:noFill/>
              <a:ln w="2222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46" name="Freeform 276"/>
              <p:cNvSpPr>
                <a:spLocks/>
              </p:cNvSpPr>
              <p:nvPr/>
            </p:nvSpPr>
            <p:spPr bwMode="auto">
              <a:xfrm>
                <a:off x="762000" y="2590800"/>
                <a:ext cx="2181225" cy="1066800"/>
              </a:xfrm>
              <a:custGeom>
                <a:avLst/>
                <a:gdLst/>
                <a:ahLst/>
                <a:cxnLst>
                  <a:cxn ang="0">
                    <a:pos x="0" y="534"/>
                  </a:cxn>
                  <a:cxn ang="0">
                    <a:pos x="60" y="282"/>
                  </a:cxn>
                  <a:cxn ang="0">
                    <a:pos x="126" y="0"/>
                  </a:cxn>
                  <a:cxn ang="0">
                    <a:pos x="192" y="348"/>
                  </a:cxn>
                  <a:cxn ang="0">
                    <a:pos x="258" y="642"/>
                  </a:cxn>
                  <a:cxn ang="0">
                    <a:pos x="324" y="420"/>
                  </a:cxn>
                  <a:cxn ang="0">
                    <a:pos x="390" y="120"/>
                  </a:cxn>
                  <a:cxn ang="0">
                    <a:pos x="456" y="558"/>
                  </a:cxn>
                  <a:cxn ang="0">
                    <a:pos x="522" y="600"/>
                  </a:cxn>
                  <a:cxn ang="0">
                    <a:pos x="588" y="342"/>
                  </a:cxn>
                  <a:cxn ang="0">
                    <a:pos x="654" y="258"/>
                  </a:cxn>
                  <a:cxn ang="0">
                    <a:pos x="720" y="468"/>
                  </a:cxn>
                  <a:cxn ang="0">
                    <a:pos x="786" y="546"/>
                  </a:cxn>
                  <a:cxn ang="0">
                    <a:pos x="852" y="408"/>
                  </a:cxn>
                  <a:cxn ang="0">
                    <a:pos x="918" y="300"/>
                  </a:cxn>
                  <a:cxn ang="0">
                    <a:pos x="984" y="486"/>
                  </a:cxn>
                  <a:cxn ang="0">
                    <a:pos x="1044" y="564"/>
                  </a:cxn>
                  <a:cxn ang="0">
                    <a:pos x="1110" y="390"/>
                  </a:cxn>
                  <a:cxn ang="0">
                    <a:pos x="1176" y="168"/>
                  </a:cxn>
                  <a:cxn ang="0">
                    <a:pos x="1242" y="30"/>
                  </a:cxn>
                  <a:cxn ang="0">
                    <a:pos x="1308" y="240"/>
                  </a:cxn>
                  <a:cxn ang="0">
                    <a:pos x="1374" y="672"/>
                  </a:cxn>
                </a:cxnLst>
                <a:rect l="0" t="0" r="r" b="b"/>
                <a:pathLst>
                  <a:path w="1374" h="672">
                    <a:moveTo>
                      <a:pt x="0" y="534"/>
                    </a:moveTo>
                    <a:lnTo>
                      <a:pt x="60" y="282"/>
                    </a:lnTo>
                    <a:lnTo>
                      <a:pt x="126" y="0"/>
                    </a:lnTo>
                    <a:lnTo>
                      <a:pt x="192" y="348"/>
                    </a:lnTo>
                    <a:lnTo>
                      <a:pt x="258" y="642"/>
                    </a:lnTo>
                    <a:lnTo>
                      <a:pt x="324" y="420"/>
                    </a:lnTo>
                    <a:lnTo>
                      <a:pt x="390" y="120"/>
                    </a:lnTo>
                    <a:lnTo>
                      <a:pt x="456" y="558"/>
                    </a:lnTo>
                    <a:lnTo>
                      <a:pt x="522" y="600"/>
                    </a:lnTo>
                    <a:lnTo>
                      <a:pt x="588" y="342"/>
                    </a:lnTo>
                    <a:lnTo>
                      <a:pt x="654" y="258"/>
                    </a:lnTo>
                    <a:lnTo>
                      <a:pt x="720" y="468"/>
                    </a:lnTo>
                    <a:lnTo>
                      <a:pt x="786" y="546"/>
                    </a:lnTo>
                    <a:lnTo>
                      <a:pt x="852" y="408"/>
                    </a:lnTo>
                    <a:lnTo>
                      <a:pt x="918" y="300"/>
                    </a:lnTo>
                    <a:lnTo>
                      <a:pt x="984" y="486"/>
                    </a:lnTo>
                    <a:lnTo>
                      <a:pt x="1044" y="564"/>
                    </a:lnTo>
                    <a:lnTo>
                      <a:pt x="1110" y="390"/>
                    </a:lnTo>
                    <a:lnTo>
                      <a:pt x="1176" y="168"/>
                    </a:lnTo>
                    <a:lnTo>
                      <a:pt x="1242" y="30"/>
                    </a:lnTo>
                    <a:lnTo>
                      <a:pt x="1308" y="240"/>
                    </a:lnTo>
                    <a:lnTo>
                      <a:pt x="1374" y="672"/>
                    </a:lnTo>
                  </a:path>
                </a:pathLst>
              </a:custGeom>
              <a:noFill/>
              <a:ln w="2222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47" name="Freeform 277"/>
              <p:cNvSpPr>
                <a:spLocks/>
              </p:cNvSpPr>
              <p:nvPr/>
            </p:nvSpPr>
            <p:spPr bwMode="auto">
              <a:xfrm>
                <a:off x="2943225" y="2609850"/>
                <a:ext cx="4067175" cy="1047750"/>
              </a:xfrm>
              <a:custGeom>
                <a:avLst/>
                <a:gdLst/>
                <a:ahLst/>
                <a:cxnLst>
                  <a:cxn ang="0">
                    <a:pos x="0" y="660"/>
                  </a:cxn>
                  <a:cxn ang="0">
                    <a:pos x="66" y="534"/>
                  </a:cxn>
                  <a:cxn ang="0">
                    <a:pos x="132" y="444"/>
                  </a:cxn>
                  <a:cxn ang="0">
                    <a:pos x="198" y="444"/>
                  </a:cxn>
                  <a:cxn ang="0">
                    <a:pos x="264" y="312"/>
                  </a:cxn>
                  <a:cxn ang="0">
                    <a:pos x="330" y="42"/>
                  </a:cxn>
                  <a:cxn ang="0">
                    <a:pos x="396" y="96"/>
                  </a:cxn>
                  <a:cxn ang="0">
                    <a:pos x="462" y="432"/>
                  </a:cxn>
                  <a:cxn ang="0">
                    <a:pos x="528" y="582"/>
                  </a:cxn>
                  <a:cxn ang="0">
                    <a:pos x="594" y="450"/>
                  </a:cxn>
                  <a:cxn ang="0">
                    <a:pos x="654" y="420"/>
                  </a:cxn>
                  <a:cxn ang="0">
                    <a:pos x="720" y="120"/>
                  </a:cxn>
                  <a:cxn ang="0">
                    <a:pos x="786" y="36"/>
                  </a:cxn>
                  <a:cxn ang="0">
                    <a:pos x="852" y="132"/>
                  </a:cxn>
                  <a:cxn ang="0">
                    <a:pos x="918" y="600"/>
                  </a:cxn>
                  <a:cxn ang="0">
                    <a:pos x="984" y="522"/>
                  </a:cxn>
                  <a:cxn ang="0">
                    <a:pos x="1050" y="438"/>
                  </a:cxn>
                  <a:cxn ang="0">
                    <a:pos x="1116" y="288"/>
                  </a:cxn>
                  <a:cxn ang="0">
                    <a:pos x="1182" y="252"/>
                  </a:cxn>
                  <a:cxn ang="0">
                    <a:pos x="1248" y="540"/>
                  </a:cxn>
                  <a:cxn ang="0">
                    <a:pos x="1314" y="462"/>
                  </a:cxn>
                  <a:cxn ang="0">
                    <a:pos x="1380" y="426"/>
                  </a:cxn>
                  <a:cxn ang="0">
                    <a:pos x="1446" y="252"/>
                  </a:cxn>
                  <a:cxn ang="0">
                    <a:pos x="1512" y="90"/>
                  </a:cxn>
                  <a:cxn ang="0">
                    <a:pos x="1578" y="156"/>
                  </a:cxn>
                  <a:cxn ang="0">
                    <a:pos x="1638" y="522"/>
                  </a:cxn>
                  <a:cxn ang="0">
                    <a:pos x="1704" y="618"/>
                  </a:cxn>
                  <a:cxn ang="0">
                    <a:pos x="1770" y="426"/>
                  </a:cxn>
                  <a:cxn ang="0">
                    <a:pos x="1836" y="198"/>
                  </a:cxn>
                  <a:cxn ang="0">
                    <a:pos x="1902" y="234"/>
                  </a:cxn>
                  <a:cxn ang="0">
                    <a:pos x="1968" y="498"/>
                  </a:cxn>
                  <a:cxn ang="0">
                    <a:pos x="2034" y="378"/>
                  </a:cxn>
                  <a:cxn ang="0">
                    <a:pos x="2100" y="120"/>
                  </a:cxn>
                  <a:cxn ang="0">
                    <a:pos x="2166" y="0"/>
                  </a:cxn>
                  <a:cxn ang="0">
                    <a:pos x="2232" y="552"/>
                  </a:cxn>
                  <a:cxn ang="0">
                    <a:pos x="2298" y="486"/>
                  </a:cxn>
                  <a:cxn ang="0">
                    <a:pos x="2364" y="432"/>
                  </a:cxn>
                  <a:cxn ang="0">
                    <a:pos x="2430" y="330"/>
                  </a:cxn>
                  <a:cxn ang="0">
                    <a:pos x="2496" y="0"/>
                  </a:cxn>
                  <a:cxn ang="0">
                    <a:pos x="2562" y="318"/>
                  </a:cxn>
                </a:cxnLst>
                <a:rect l="0" t="0" r="r" b="b"/>
                <a:pathLst>
                  <a:path w="2562" h="660">
                    <a:moveTo>
                      <a:pt x="0" y="660"/>
                    </a:moveTo>
                    <a:lnTo>
                      <a:pt x="66" y="534"/>
                    </a:lnTo>
                    <a:lnTo>
                      <a:pt x="132" y="444"/>
                    </a:lnTo>
                    <a:lnTo>
                      <a:pt x="198" y="444"/>
                    </a:lnTo>
                    <a:lnTo>
                      <a:pt x="264" y="312"/>
                    </a:lnTo>
                    <a:lnTo>
                      <a:pt x="330" y="42"/>
                    </a:lnTo>
                    <a:lnTo>
                      <a:pt x="396" y="96"/>
                    </a:lnTo>
                    <a:lnTo>
                      <a:pt x="462" y="432"/>
                    </a:lnTo>
                    <a:lnTo>
                      <a:pt x="528" y="582"/>
                    </a:lnTo>
                    <a:lnTo>
                      <a:pt x="594" y="450"/>
                    </a:lnTo>
                    <a:lnTo>
                      <a:pt x="654" y="420"/>
                    </a:lnTo>
                    <a:lnTo>
                      <a:pt x="720" y="120"/>
                    </a:lnTo>
                    <a:lnTo>
                      <a:pt x="786" y="36"/>
                    </a:lnTo>
                    <a:lnTo>
                      <a:pt x="852" y="132"/>
                    </a:lnTo>
                    <a:lnTo>
                      <a:pt x="918" y="600"/>
                    </a:lnTo>
                    <a:lnTo>
                      <a:pt x="984" y="522"/>
                    </a:lnTo>
                    <a:lnTo>
                      <a:pt x="1050" y="438"/>
                    </a:lnTo>
                    <a:lnTo>
                      <a:pt x="1116" y="288"/>
                    </a:lnTo>
                    <a:lnTo>
                      <a:pt x="1182" y="252"/>
                    </a:lnTo>
                    <a:lnTo>
                      <a:pt x="1248" y="540"/>
                    </a:lnTo>
                    <a:lnTo>
                      <a:pt x="1314" y="462"/>
                    </a:lnTo>
                    <a:lnTo>
                      <a:pt x="1380" y="426"/>
                    </a:lnTo>
                    <a:lnTo>
                      <a:pt x="1446" y="252"/>
                    </a:lnTo>
                    <a:lnTo>
                      <a:pt x="1512" y="90"/>
                    </a:lnTo>
                    <a:lnTo>
                      <a:pt x="1578" y="156"/>
                    </a:lnTo>
                    <a:lnTo>
                      <a:pt x="1638" y="522"/>
                    </a:lnTo>
                    <a:lnTo>
                      <a:pt x="1704" y="618"/>
                    </a:lnTo>
                    <a:lnTo>
                      <a:pt x="1770" y="426"/>
                    </a:lnTo>
                    <a:lnTo>
                      <a:pt x="1836" y="198"/>
                    </a:lnTo>
                    <a:lnTo>
                      <a:pt x="1902" y="234"/>
                    </a:lnTo>
                    <a:lnTo>
                      <a:pt x="1968" y="498"/>
                    </a:lnTo>
                    <a:lnTo>
                      <a:pt x="2034" y="378"/>
                    </a:lnTo>
                    <a:lnTo>
                      <a:pt x="2100" y="120"/>
                    </a:lnTo>
                    <a:lnTo>
                      <a:pt x="2166" y="0"/>
                    </a:lnTo>
                    <a:lnTo>
                      <a:pt x="2232" y="552"/>
                    </a:lnTo>
                    <a:lnTo>
                      <a:pt x="2298" y="486"/>
                    </a:lnTo>
                    <a:lnTo>
                      <a:pt x="2364" y="432"/>
                    </a:lnTo>
                    <a:lnTo>
                      <a:pt x="2430" y="330"/>
                    </a:lnTo>
                    <a:lnTo>
                      <a:pt x="2496" y="0"/>
                    </a:lnTo>
                    <a:lnTo>
                      <a:pt x="2562" y="318"/>
                    </a:lnTo>
                  </a:path>
                </a:pathLst>
              </a:custGeom>
              <a:noFill/>
              <a:ln w="2222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sp>
            <p:nvSpPr>
              <p:cNvPr id="148" name="Freeform 278"/>
              <p:cNvSpPr>
                <a:spLocks/>
              </p:cNvSpPr>
              <p:nvPr/>
            </p:nvSpPr>
            <p:spPr bwMode="auto">
              <a:xfrm>
                <a:off x="762001" y="2719776"/>
                <a:ext cx="6248400" cy="704850"/>
              </a:xfrm>
              <a:custGeom>
                <a:avLst/>
                <a:gdLst/>
                <a:ahLst/>
                <a:cxnLst>
                  <a:cxn ang="0">
                    <a:pos x="0" y="378"/>
                  </a:cxn>
                  <a:cxn ang="0">
                    <a:pos x="60" y="108"/>
                  </a:cxn>
                  <a:cxn ang="0">
                    <a:pos x="126" y="24"/>
                  </a:cxn>
                  <a:cxn ang="0">
                    <a:pos x="192" y="306"/>
                  </a:cxn>
                  <a:cxn ang="0">
                    <a:pos x="258" y="432"/>
                  </a:cxn>
                  <a:cxn ang="0">
                    <a:pos x="324" y="402"/>
                  </a:cxn>
                  <a:cxn ang="0">
                    <a:pos x="390" y="0"/>
                  </a:cxn>
                  <a:cxn ang="0">
                    <a:pos x="456" y="378"/>
                  </a:cxn>
                  <a:cxn ang="0">
                    <a:pos x="522" y="444"/>
                  </a:cxn>
                  <a:cxn ang="0">
                    <a:pos x="588" y="162"/>
                  </a:cxn>
                  <a:cxn ang="0">
                    <a:pos x="654" y="30"/>
                  </a:cxn>
                  <a:cxn ang="0">
                    <a:pos x="720" y="414"/>
                  </a:cxn>
                  <a:cxn ang="0">
                    <a:pos x="786" y="420"/>
                  </a:cxn>
                  <a:cxn ang="0">
                    <a:pos x="852" y="108"/>
                  </a:cxn>
                  <a:cxn ang="0">
                    <a:pos x="918" y="36"/>
                  </a:cxn>
                  <a:cxn ang="0">
                    <a:pos x="984" y="432"/>
                  </a:cxn>
                  <a:cxn ang="0">
                    <a:pos x="1044" y="414"/>
                  </a:cxn>
                  <a:cxn ang="0">
                    <a:pos x="1110" y="306"/>
                  </a:cxn>
                  <a:cxn ang="0">
                    <a:pos x="1176" y="30"/>
                  </a:cxn>
                  <a:cxn ang="0">
                    <a:pos x="1242" y="12"/>
                  </a:cxn>
                  <a:cxn ang="0">
                    <a:pos x="1308" y="90"/>
                  </a:cxn>
                  <a:cxn ang="0">
                    <a:pos x="1374" y="438"/>
                  </a:cxn>
                  <a:cxn ang="0">
                    <a:pos x="1440" y="426"/>
                  </a:cxn>
                  <a:cxn ang="0">
                    <a:pos x="1506" y="360"/>
                  </a:cxn>
                  <a:cxn ang="0">
                    <a:pos x="1572" y="342"/>
                  </a:cxn>
                  <a:cxn ang="0">
                    <a:pos x="1638" y="90"/>
                  </a:cxn>
                  <a:cxn ang="0">
                    <a:pos x="1704" y="96"/>
                  </a:cxn>
                  <a:cxn ang="0">
                    <a:pos x="1770" y="222"/>
                  </a:cxn>
                  <a:cxn ang="0">
                    <a:pos x="1836" y="360"/>
                  </a:cxn>
                  <a:cxn ang="0">
                    <a:pos x="1902" y="420"/>
                  </a:cxn>
                  <a:cxn ang="0">
                    <a:pos x="1968" y="324"/>
                  </a:cxn>
                  <a:cxn ang="0">
                    <a:pos x="2028" y="270"/>
                  </a:cxn>
                  <a:cxn ang="0">
                    <a:pos x="2094" y="60"/>
                  </a:cxn>
                  <a:cxn ang="0">
                    <a:pos x="2160" y="84"/>
                  </a:cxn>
                  <a:cxn ang="0">
                    <a:pos x="2226" y="174"/>
                  </a:cxn>
                  <a:cxn ang="0">
                    <a:pos x="2292" y="396"/>
                  </a:cxn>
                  <a:cxn ang="0">
                    <a:pos x="2358" y="384"/>
                  </a:cxn>
                  <a:cxn ang="0">
                    <a:pos x="2424" y="348"/>
                  </a:cxn>
                  <a:cxn ang="0">
                    <a:pos x="2490" y="72"/>
                  </a:cxn>
                  <a:cxn ang="0">
                    <a:pos x="2556" y="144"/>
                  </a:cxn>
                  <a:cxn ang="0">
                    <a:pos x="2622" y="354"/>
                  </a:cxn>
                  <a:cxn ang="0">
                    <a:pos x="2688" y="402"/>
                  </a:cxn>
                  <a:cxn ang="0">
                    <a:pos x="2754" y="294"/>
                  </a:cxn>
                  <a:cxn ang="0">
                    <a:pos x="2820" y="150"/>
                  </a:cxn>
                  <a:cxn ang="0">
                    <a:pos x="2886" y="78"/>
                  </a:cxn>
                  <a:cxn ang="0">
                    <a:pos x="2952" y="246"/>
                  </a:cxn>
                  <a:cxn ang="0">
                    <a:pos x="3012" y="396"/>
                  </a:cxn>
                  <a:cxn ang="0">
                    <a:pos x="3078" y="384"/>
                  </a:cxn>
                  <a:cxn ang="0">
                    <a:pos x="3144" y="150"/>
                  </a:cxn>
                  <a:cxn ang="0">
                    <a:pos x="3210" y="66"/>
                  </a:cxn>
                  <a:cxn ang="0">
                    <a:pos x="3276" y="276"/>
                  </a:cxn>
                  <a:cxn ang="0">
                    <a:pos x="3342" y="396"/>
                  </a:cxn>
                  <a:cxn ang="0">
                    <a:pos x="3408" y="354"/>
                  </a:cxn>
                  <a:cxn ang="0">
                    <a:pos x="3474" y="54"/>
                  </a:cxn>
                  <a:cxn ang="0">
                    <a:pos x="3540" y="108"/>
                  </a:cxn>
                  <a:cxn ang="0">
                    <a:pos x="3606" y="360"/>
                  </a:cxn>
                  <a:cxn ang="0">
                    <a:pos x="3672" y="396"/>
                  </a:cxn>
                  <a:cxn ang="0">
                    <a:pos x="3738" y="354"/>
                  </a:cxn>
                  <a:cxn ang="0">
                    <a:pos x="3804" y="108"/>
                  </a:cxn>
                  <a:cxn ang="0">
                    <a:pos x="3870" y="72"/>
                  </a:cxn>
                  <a:cxn ang="0">
                    <a:pos x="3936" y="216"/>
                  </a:cxn>
                </a:cxnLst>
                <a:rect l="0" t="0" r="r" b="b"/>
                <a:pathLst>
                  <a:path w="3936" h="444">
                    <a:moveTo>
                      <a:pt x="0" y="378"/>
                    </a:moveTo>
                    <a:lnTo>
                      <a:pt x="60" y="108"/>
                    </a:lnTo>
                    <a:lnTo>
                      <a:pt x="126" y="24"/>
                    </a:lnTo>
                    <a:lnTo>
                      <a:pt x="192" y="306"/>
                    </a:lnTo>
                    <a:lnTo>
                      <a:pt x="258" y="432"/>
                    </a:lnTo>
                    <a:lnTo>
                      <a:pt x="324" y="402"/>
                    </a:lnTo>
                    <a:lnTo>
                      <a:pt x="390" y="0"/>
                    </a:lnTo>
                    <a:lnTo>
                      <a:pt x="456" y="378"/>
                    </a:lnTo>
                    <a:lnTo>
                      <a:pt x="522" y="444"/>
                    </a:lnTo>
                    <a:lnTo>
                      <a:pt x="588" y="162"/>
                    </a:lnTo>
                    <a:lnTo>
                      <a:pt x="654" y="30"/>
                    </a:lnTo>
                    <a:lnTo>
                      <a:pt x="720" y="414"/>
                    </a:lnTo>
                    <a:lnTo>
                      <a:pt x="786" y="420"/>
                    </a:lnTo>
                    <a:lnTo>
                      <a:pt x="852" y="108"/>
                    </a:lnTo>
                    <a:lnTo>
                      <a:pt x="918" y="36"/>
                    </a:lnTo>
                    <a:lnTo>
                      <a:pt x="984" y="432"/>
                    </a:lnTo>
                    <a:lnTo>
                      <a:pt x="1044" y="414"/>
                    </a:lnTo>
                    <a:lnTo>
                      <a:pt x="1110" y="306"/>
                    </a:lnTo>
                    <a:lnTo>
                      <a:pt x="1176" y="30"/>
                    </a:lnTo>
                    <a:lnTo>
                      <a:pt x="1242" y="12"/>
                    </a:lnTo>
                    <a:lnTo>
                      <a:pt x="1308" y="90"/>
                    </a:lnTo>
                    <a:lnTo>
                      <a:pt x="1374" y="438"/>
                    </a:lnTo>
                    <a:lnTo>
                      <a:pt x="1440" y="426"/>
                    </a:lnTo>
                    <a:lnTo>
                      <a:pt x="1506" y="360"/>
                    </a:lnTo>
                    <a:lnTo>
                      <a:pt x="1572" y="342"/>
                    </a:lnTo>
                    <a:lnTo>
                      <a:pt x="1638" y="90"/>
                    </a:lnTo>
                    <a:lnTo>
                      <a:pt x="1704" y="96"/>
                    </a:lnTo>
                    <a:lnTo>
                      <a:pt x="1770" y="222"/>
                    </a:lnTo>
                    <a:lnTo>
                      <a:pt x="1836" y="360"/>
                    </a:lnTo>
                    <a:lnTo>
                      <a:pt x="1902" y="420"/>
                    </a:lnTo>
                    <a:lnTo>
                      <a:pt x="1968" y="324"/>
                    </a:lnTo>
                    <a:lnTo>
                      <a:pt x="2028" y="270"/>
                    </a:lnTo>
                    <a:lnTo>
                      <a:pt x="2094" y="60"/>
                    </a:lnTo>
                    <a:lnTo>
                      <a:pt x="2160" y="84"/>
                    </a:lnTo>
                    <a:lnTo>
                      <a:pt x="2226" y="174"/>
                    </a:lnTo>
                    <a:lnTo>
                      <a:pt x="2292" y="396"/>
                    </a:lnTo>
                    <a:lnTo>
                      <a:pt x="2358" y="384"/>
                    </a:lnTo>
                    <a:lnTo>
                      <a:pt x="2424" y="348"/>
                    </a:lnTo>
                    <a:lnTo>
                      <a:pt x="2490" y="72"/>
                    </a:lnTo>
                    <a:lnTo>
                      <a:pt x="2556" y="144"/>
                    </a:lnTo>
                    <a:lnTo>
                      <a:pt x="2622" y="354"/>
                    </a:lnTo>
                    <a:lnTo>
                      <a:pt x="2688" y="402"/>
                    </a:lnTo>
                    <a:lnTo>
                      <a:pt x="2754" y="294"/>
                    </a:lnTo>
                    <a:lnTo>
                      <a:pt x="2820" y="150"/>
                    </a:lnTo>
                    <a:lnTo>
                      <a:pt x="2886" y="78"/>
                    </a:lnTo>
                    <a:lnTo>
                      <a:pt x="2952" y="246"/>
                    </a:lnTo>
                    <a:lnTo>
                      <a:pt x="3012" y="396"/>
                    </a:lnTo>
                    <a:lnTo>
                      <a:pt x="3078" y="384"/>
                    </a:lnTo>
                    <a:lnTo>
                      <a:pt x="3144" y="150"/>
                    </a:lnTo>
                    <a:lnTo>
                      <a:pt x="3210" y="66"/>
                    </a:lnTo>
                    <a:lnTo>
                      <a:pt x="3276" y="276"/>
                    </a:lnTo>
                    <a:lnTo>
                      <a:pt x="3342" y="396"/>
                    </a:lnTo>
                    <a:lnTo>
                      <a:pt x="3408" y="354"/>
                    </a:lnTo>
                    <a:lnTo>
                      <a:pt x="3474" y="54"/>
                    </a:lnTo>
                    <a:lnTo>
                      <a:pt x="3540" y="108"/>
                    </a:lnTo>
                    <a:lnTo>
                      <a:pt x="3606" y="360"/>
                    </a:lnTo>
                    <a:lnTo>
                      <a:pt x="3672" y="396"/>
                    </a:lnTo>
                    <a:lnTo>
                      <a:pt x="3738" y="354"/>
                    </a:lnTo>
                    <a:lnTo>
                      <a:pt x="3804" y="108"/>
                    </a:lnTo>
                    <a:lnTo>
                      <a:pt x="3870" y="72"/>
                    </a:lnTo>
                    <a:lnTo>
                      <a:pt x="3936" y="216"/>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grpSp>
        <p:grpSp>
          <p:nvGrpSpPr>
            <p:cNvPr id="5" name="Group 401"/>
            <p:cNvGrpSpPr/>
            <p:nvPr/>
          </p:nvGrpSpPr>
          <p:grpSpPr>
            <a:xfrm>
              <a:off x="6893957" y="826390"/>
              <a:ext cx="257826" cy="1039110"/>
              <a:chOff x="3405187" y="4659994"/>
              <a:chExt cx="249893" cy="1140238"/>
            </a:xfrm>
          </p:grpSpPr>
          <p:sp>
            <p:nvSpPr>
              <p:cNvPr id="15" name="Rectangle 14"/>
              <p:cNvSpPr>
                <a:spLocks noChangeArrowheads="1"/>
              </p:cNvSpPr>
              <p:nvPr/>
            </p:nvSpPr>
            <p:spPr bwMode="auto">
              <a:xfrm>
                <a:off x="3405191" y="5565083"/>
                <a:ext cx="249889" cy="23514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en-US" sz="2000" dirty="0" smtClean="0">
                    <a:solidFill>
                      <a:srgbClr val="0000FF"/>
                    </a:solidFill>
                    <a:latin typeface="Helvetica" charset="0"/>
                  </a:rPr>
                  <a:t>-40</a:t>
                </a:r>
                <a:endParaRPr lang="en-US" sz="2000" dirty="0" smtClean="0">
                  <a:solidFill>
                    <a:srgbClr val="0000FF"/>
                  </a:solidFill>
                </a:endParaRPr>
              </a:p>
            </p:txBody>
          </p:sp>
          <p:sp>
            <p:nvSpPr>
              <p:cNvPr id="16" name="Rectangle 15"/>
              <p:cNvSpPr>
                <a:spLocks noChangeArrowheads="1"/>
              </p:cNvSpPr>
              <p:nvPr/>
            </p:nvSpPr>
            <p:spPr bwMode="auto">
              <a:xfrm>
                <a:off x="3414712" y="5159347"/>
                <a:ext cx="96278" cy="23514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en-US" sz="2000" dirty="0" smtClean="0">
                    <a:solidFill>
                      <a:srgbClr val="0000FF"/>
                    </a:solidFill>
                    <a:latin typeface="Helvetica" charset="0"/>
                  </a:rPr>
                  <a:t>0</a:t>
                </a:r>
                <a:endParaRPr lang="en-US" sz="2000" dirty="0" smtClean="0">
                  <a:solidFill>
                    <a:srgbClr val="0000FF"/>
                  </a:solidFill>
                </a:endParaRPr>
              </a:p>
            </p:txBody>
          </p:sp>
          <p:sp>
            <p:nvSpPr>
              <p:cNvPr id="17" name="Rectangle 16"/>
              <p:cNvSpPr>
                <a:spLocks noChangeArrowheads="1"/>
              </p:cNvSpPr>
              <p:nvPr/>
            </p:nvSpPr>
            <p:spPr bwMode="auto">
              <a:xfrm>
                <a:off x="3405187" y="4659994"/>
                <a:ext cx="192556" cy="235149"/>
              </a:xfrm>
              <a:prstGeom prst="rect">
                <a:avLst/>
              </a:prstGeom>
              <a:noFill/>
              <a:ln w="19050">
                <a:noFill/>
                <a:miter lim="800000"/>
                <a:headEnd/>
                <a:tailEnd/>
              </a:ln>
            </p:spPr>
            <p:txBody>
              <a:bodyPr vert="horz" wrap="none" lIns="0" tIns="0" rIns="0" bIns="0" numCol="1" anchor="t"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en-US" sz="2000" dirty="0" smtClean="0">
                    <a:solidFill>
                      <a:srgbClr val="0000FF"/>
                    </a:solidFill>
                    <a:latin typeface="Helvetica" charset="0"/>
                  </a:rPr>
                  <a:t>40</a:t>
                </a:r>
                <a:endParaRPr lang="en-US" sz="2000" dirty="0" smtClean="0">
                  <a:solidFill>
                    <a:srgbClr val="0000FF"/>
                  </a:solidFill>
                </a:endParaRPr>
              </a:p>
            </p:txBody>
          </p:sp>
        </p:grpSp>
        <p:sp>
          <p:nvSpPr>
            <p:cNvPr id="13" name="Line 153"/>
            <p:cNvSpPr>
              <a:spLocks noChangeShapeType="1"/>
            </p:cNvSpPr>
            <p:nvPr/>
          </p:nvSpPr>
          <p:spPr bwMode="auto">
            <a:xfrm flipH="1">
              <a:off x="6799614" y="915276"/>
              <a:ext cx="59426" cy="14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000">
                <a:solidFill>
                  <a:srgbClr val="000000"/>
                </a:solidFill>
              </a:endParaRPr>
            </a:p>
          </p:txBody>
        </p:sp>
      </p:grpSp>
      <p:sp>
        <p:nvSpPr>
          <p:cNvPr id="198" name="TextBox 197"/>
          <p:cNvSpPr txBox="1"/>
          <p:nvPr/>
        </p:nvSpPr>
        <p:spPr>
          <a:xfrm>
            <a:off x="228600" y="228600"/>
            <a:ext cx="704039" cy="523220"/>
          </a:xfrm>
          <a:prstGeom prst="rect">
            <a:avLst/>
          </a:prstGeom>
          <a:noFill/>
        </p:spPr>
        <p:txBody>
          <a:bodyPr wrap="none" rtlCol="0">
            <a:spAutoFit/>
          </a:bodyPr>
          <a:lstStyle/>
          <a:p>
            <a:r>
              <a:rPr lang="en-US" sz="2800" b="1" dirty="0" smtClean="0">
                <a:solidFill>
                  <a:srgbClr val="FF0000"/>
                </a:solidFill>
              </a:rPr>
              <a:t>HR</a:t>
            </a:r>
            <a:endParaRPr lang="en-US" sz="2800" b="1" dirty="0">
              <a:solidFill>
                <a:srgbClr val="FF0000"/>
              </a:solidFill>
            </a:endParaRPr>
          </a:p>
        </p:txBody>
      </p:sp>
      <p:sp>
        <p:nvSpPr>
          <p:cNvPr id="199" name="TextBox 198"/>
          <p:cNvSpPr txBox="1"/>
          <p:nvPr/>
        </p:nvSpPr>
        <p:spPr>
          <a:xfrm>
            <a:off x="7948301" y="228600"/>
            <a:ext cx="1043299" cy="523220"/>
          </a:xfrm>
          <a:prstGeom prst="rect">
            <a:avLst/>
          </a:prstGeom>
          <a:noFill/>
        </p:spPr>
        <p:txBody>
          <a:bodyPr wrap="none" rtlCol="0">
            <a:spAutoFit/>
          </a:bodyPr>
          <a:lstStyle/>
          <a:p>
            <a:r>
              <a:rPr lang="en-US" sz="2800" b="1" dirty="0" smtClean="0">
                <a:solidFill>
                  <a:srgbClr val="0070C0"/>
                </a:solidFill>
              </a:rPr>
              <a:t>Vent.</a:t>
            </a:r>
            <a:endParaRPr lang="en-US" sz="2800" b="1" dirty="0">
              <a:solidFill>
                <a:srgbClr val="0070C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0"/>
          <p:cNvGrpSpPr/>
          <p:nvPr/>
        </p:nvGrpSpPr>
        <p:grpSpPr>
          <a:xfrm>
            <a:off x="544286" y="838200"/>
            <a:ext cx="6694714" cy="5896309"/>
            <a:chOff x="544286" y="1066800"/>
            <a:chExt cx="7056378" cy="6201109"/>
          </a:xfrm>
        </p:grpSpPr>
        <p:grpSp>
          <p:nvGrpSpPr>
            <p:cNvPr id="3" name="Group 198"/>
            <p:cNvGrpSpPr/>
            <p:nvPr/>
          </p:nvGrpSpPr>
          <p:grpSpPr>
            <a:xfrm>
              <a:off x="544286" y="1066800"/>
              <a:ext cx="7056378" cy="5939806"/>
              <a:chOff x="543339" y="1066800"/>
              <a:chExt cx="6442782" cy="5939806"/>
            </a:xfrm>
          </p:grpSpPr>
          <p:grpSp>
            <p:nvGrpSpPr>
              <p:cNvPr id="5" name="Group 144"/>
              <p:cNvGrpSpPr/>
              <p:nvPr/>
            </p:nvGrpSpPr>
            <p:grpSpPr>
              <a:xfrm>
                <a:off x="817055" y="1295400"/>
                <a:ext cx="6040945" cy="1981200"/>
                <a:chOff x="685800" y="101601"/>
                <a:chExt cx="5654992" cy="2890570"/>
              </a:xfrm>
            </p:grpSpPr>
            <p:sp>
              <p:nvSpPr>
                <p:cNvPr id="134" name="TextBox 133"/>
                <p:cNvSpPr txBox="1"/>
                <p:nvPr/>
              </p:nvSpPr>
              <p:spPr>
                <a:xfrm>
                  <a:off x="4229100" y="2336800"/>
                  <a:ext cx="1828800" cy="471498"/>
                </a:xfrm>
                <a:prstGeom prst="rect">
                  <a:avLst/>
                </a:prstGeom>
                <a:noFill/>
                <a:ln w="15875">
                  <a:noFill/>
                </a:ln>
              </p:spPr>
              <p:txBody>
                <a:bodyPr wrap="square" rtlCol="0">
                  <a:spAutoFit/>
                </a:bodyPr>
                <a:lstStyle/>
                <a:p>
                  <a:r>
                    <a:rPr lang="en-US" sz="1500" dirty="0" smtClean="0">
                      <a:solidFill>
                        <a:srgbClr val="000000"/>
                      </a:solidFill>
                      <a:latin typeface="Times New Roman" pitchFamily="18" charset="0"/>
                      <a:cs typeface="Times New Roman" pitchFamily="18" charset="0"/>
                    </a:rPr>
                    <a:t> Model @ 0 W</a:t>
                  </a:r>
                </a:p>
              </p:txBody>
            </p:sp>
            <p:sp>
              <p:nvSpPr>
                <p:cNvPr id="135" name="TextBox 134"/>
                <p:cNvSpPr txBox="1"/>
                <p:nvPr/>
              </p:nvSpPr>
              <p:spPr>
                <a:xfrm>
                  <a:off x="4601288" y="435128"/>
                  <a:ext cx="1739504" cy="471498"/>
                </a:xfrm>
                <a:prstGeom prst="rect">
                  <a:avLst/>
                </a:prstGeom>
                <a:noFill/>
                <a:ln w="15875">
                  <a:noFill/>
                </a:ln>
              </p:spPr>
              <p:txBody>
                <a:bodyPr wrap="square" rtlCol="0">
                  <a:spAutoFit/>
                </a:bodyPr>
                <a:lstStyle/>
                <a:p>
                  <a:r>
                    <a:rPr lang="en-US" sz="1500" dirty="0" smtClean="0">
                      <a:solidFill>
                        <a:srgbClr val="000000"/>
                      </a:solidFill>
                      <a:latin typeface="Times New Roman" pitchFamily="18" charset="0"/>
                      <a:cs typeface="Times New Roman" pitchFamily="18" charset="0"/>
                    </a:rPr>
                    <a:t>Model @ 50 w</a:t>
                  </a:r>
                </a:p>
              </p:txBody>
            </p:sp>
            <p:sp>
              <p:nvSpPr>
                <p:cNvPr id="136" name="Rectangle 5"/>
                <p:cNvSpPr>
                  <a:spLocks noChangeArrowheads="1"/>
                </p:cNvSpPr>
                <p:nvPr/>
              </p:nvSpPr>
              <p:spPr bwMode="auto">
                <a:xfrm>
                  <a:off x="1017984" y="206910"/>
                  <a:ext cx="5178029" cy="2783445"/>
                </a:xfrm>
                <a:prstGeom prst="rect">
                  <a:avLst/>
                </a:prstGeom>
                <a:noFill/>
                <a:ln w="1587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37" name="Line 6"/>
                <p:cNvSpPr>
                  <a:spLocks noChangeShapeType="1"/>
                </p:cNvSpPr>
                <p:nvPr/>
              </p:nvSpPr>
              <p:spPr bwMode="auto">
                <a:xfrm>
                  <a:off x="1017984" y="206909"/>
                  <a:ext cx="5178029"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38" name="Line 7"/>
                <p:cNvSpPr>
                  <a:spLocks noChangeShapeType="1"/>
                </p:cNvSpPr>
                <p:nvPr/>
              </p:nvSpPr>
              <p:spPr bwMode="auto">
                <a:xfrm>
                  <a:off x="1017984" y="2990355"/>
                  <a:ext cx="5178029"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39" name="Line 8"/>
                <p:cNvSpPr>
                  <a:spLocks noChangeShapeType="1"/>
                </p:cNvSpPr>
                <p:nvPr/>
              </p:nvSpPr>
              <p:spPr bwMode="auto">
                <a:xfrm flipV="1">
                  <a:off x="6196013" y="206910"/>
                  <a:ext cx="1191" cy="278344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0" name="Line 9"/>
                <p:cNvSpPr>
                  <a:spLocks noChangeShapeType="1"/>
                </p:cNvSpPr>
                <p:nvPr/>
              </p:nvSpPr>
              <p:spPr bwMode="auto">
                <a:xfrm flipV="1">
                  <a:off x="1017984" y="206910"/>
                  <a:ext cx="1191" cy="278344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1" name="Line 10"/>
                <p:cNvSpPr>
                  <a:spLocks noChangeShapeType="1"/>
                </p:cNvSpPr>
                <p:nvPr/>
              </p:nvSpPr>
              <p:spPr bwMode="auto">
                <a:xfrm>
                  <a:off x="1017984" y="2990355"/>
                  <a:ext cx="5178029"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2" name="Line 11"/>
                <p:cNvSpPr>
                  <a:spLocks noChangeShapeType="1"/>
                </p:cNvSpPr>
                <p:nvPr/>
              </p:nvSpPr>
              <p:spPr bwMode="auto">
                <a:xfrm flipV="1">
                  <a:off x="1017984" y="206910"/>
                  <a:ext cx="1191" cy="278344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3" name="Line 12"/>
                <p:cNvSpPr>
                  <a:spLocks noChangeShapeType="1"/>
                </p:cNvSpPr>
                <p:nvPr/>
              </p:nvSpPr>
              <p:spPr bwMode="auto">
                <a:xfrm flipV="1">
                  <a:off x="1017984"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4" name="Line 13"/>
                <p:cNvSpPr>
                  <a:spLocks noChangeShapeType="1"/>
                </p:cNvSpPr>
                <p:nvPr/>
              </p:nvSpPr>
              <p:spPr bwMode="auto">
                <a:xfrm>
                  <a:off x="1017984"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5" name="Line 15"/>
                <p:cNvSpPr>
                  <a:spLocks noChangeShapeType="1"/>
                </p:cNvSpPr>
                <p:nvPr/>
              </p:nvSpPr>
              <p:spPr bwMode="auto">
                <a:xfrm flipV="1">
                  <a:off x="1663303"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6" name="Line 16"/>
                <p:cNvSpPr>
                  <a:spLocks noChangeShapeType="1"/>
                </p:cNvSpPr>
                <p:nvPr/>
              </p:nvSpPr>
              <p:spPr bwMode="auto">
                <a:xfrm>
                  <a:off x="1663303"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7" name="Line 18"/>
                <p:cNvSpPr>
                  <a:spLocks noChangeShapeType="1"/>
                </p:cNvSpPr>
                <p:nvPr/>
              </p:nvSpPr>
              <p:spPr bwMode="auto">
                <a:xfrm flipV="1">
                  <a:off x="2308622"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8" name="Line 19"/>
                <p:cNvSpPr>
                  <a:spLocks noChangeShapeType="1"/>
                </p:cNvSpPr>
                <p:nvPr/>
              </p:nvSpPr>
              <p:spPr bwMode="auto">
                <a:xfrm>
                  <a:off x="2308622"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9" name="Line 21"/>
                <p:cNvSpPr>
                  <a:spLocks noChangeShapeType="1"/>
                </p:cNvSpPr>
                <p:nvPr/>
              </p:nvSpPr>
              <p:spPr bwMode="auto">
                <a:xfrm flipV="1">
                  <a:off x="2953940"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0" name="Line 22"/>
                <p:cNvSpPr>
                  <a:spLocks noChangeShapeType="1"/>
                </p:cNvSpPr>
                <p:nvPr/>
              </p:nvSpPr>
              <p:spPr bwMode="auto">
                <a:xfrm>
                  <a:off x="2953940"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1" name="Line 24"/>
                <p:cNvSpPr>
                  <a:spLocks noChangeShapeType="1"/>
                </p:cNvSpPr>
                <p:nvPr/>
              </p:nvSpPr>
              <p:spPr bwMode="auto">
                <a:xfrm flipV="1">
                  <a:off x="3607594"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2" name="Line 25"/>
                <p:cNvSpPr>
                  <a:spLocks noChangeShapeType="1"/>
                </p:cNvSpPr>
                <p:nvPr/>
              </p:nvSpPr>
              <p:spPr bwMode="auto">
                <a:xfrm>
                  <a:off x="3607594"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3" name="Line 27"/>
                <p:cNvSpPr>
                  <a:spLocks noChangeShapeType="1"/>
                </p:cNvSpPr>
                <p:nvPr/>
              </p:nvSpPr>
              <p:spPr bwMode="auto">
                <a:xfrm flipV="1">
                  <a:off x="4252913"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4" name="Line 28"/>
                <p:cNvSpPr>
                  <a:spLocks noChangeShapeType="1"/>
                </p:cNvSpPr>
                <p:nvPr/>
              </p:nvSpPr>
              <p:spPr bwMode="auto">
                <a:xfrm>
                  <a:off x="4252913"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5" name="Line 30"/>
                <p:cNvSpPr>
                  <a:spLocks noChangeShapeType="1"/>
                </p:cNvSpPr>
                <p:nvPr/>
              </p:nvSpPr>
              <p:spPr bwMode="auto">
                <a:xfrm flipV="1">
                  <a:off x="4897040"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6" name="Line 31"/>
                <p:cNvSpPr>
                  <a:spLocks noChangeShapeType="1"/>
                </p:cNvSpPr>
                <p:nvPr/>
              </p:nvSpPr>
              <p:spPr bwMode="auto">
                <a:xfrm>
                  <a:off x="4897040"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7" name="Line 33"/>
                <p:cNvSpPr>
                  <a:spLocks noChangeShapeType="1"/>
                </p:cNvSpPr>
                <p:nvPr/>
              </p:nvSpPr>
              <p:spPr bwMode="auto">
                <a:xfrm flipV="1">
                  <a:off x="5542359"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8" name="Line 34"/>
                <p:cNvSpPr>
                  <a:spLocks noChangeShapeType="1"/>
                </p:cNvSpPr>
                <p:nvPr/>
              </p:nvSpPr>
              <p:spPr bwMode="auto">
                <a:xfrm>
                  <a:off x="5542359"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9" name="Line 36"/>
                <p:cNvSpPr>
                  <a:spLocks noChangeShapeType="1"/>
                </p:cNvSpPr>
                <p:nvPr/>
              </p:nvSpPr>
              <p:spPr bwMode="auto">
                <a:xfrm flipV="1">
                  <a:off x="6196013" y="2912280"/>
                  <a:ext cx="1191" cy="7807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0" name="Line 37"/>
                <p:cNvSpPr>
                  <a:spLocks noChangeShapeType="1"/>
                </p:cNvSpPr>
                <p:nvPr/>
              </p:nvSpPr>
              <p:spPr bwMode="auto">
                <a:xfrm>
                  <a:off x="6196013" y="206910"/>
                  <a:ext cx="1191" cy="65364"/>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1" name="Line 39"/>
                <p:cNvSpPr>
                  <a:spLocks noChangeShapeType="1"/>
                </p:cNvSpPr>
                <p:nvPr/>
              </p:nvSpPr>
              <p:spPr bwMode="auto">
                <a:xfrm>
                  <a:off x="1017984" y="2990355"/>
                  <a:ext cx="44054"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2" name="Line 40"/>
                <p:cNvSpPr>
                  <a:spLocks noChangeShapeType="1"/>
                </p:cNvSpPr>
                <p:nvPr/>
              </p:nvSpPr>
              <p:spPr bwMode="auto">
                <a:xfrm flipH="1">
                  <a:off x="6144816" y="2990355"/>
                  <a:ext cx="51197"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3" name="Line 42"/>
                <p:cNvSpPr>
                  <a:spLocks noChangeShapeType="1"/>
                </p:cNvSpPr>
                <p:nvPr/>
              </p:nvSpPr>
              <p:spPr bwMode="auto">
                <a:xfrm>
                  <a:off x="1017984" y="2429308"/>
                  <a:ext cx="44054"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4" name="Line 43"/>
                <p:cNvSpPr>
                  <a:spLocks noChangeShapeType="1"/>
                </p:cNvSpPr>
                <p:nvPr/>
              </p:nvSpPr>
              <p:spPr bwMode="auto">
                <a:xfrm flipH="1">
                  <a:off x="6144816" y="2429308"/>
                  <a:ext cx="51197"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5" name="Rectangle 44"/>
                <p:cNvSpPr>
                  <a:spLocks noChangeArrowheads="1"/>
                </p:cNvSpPr>
                <p:nvPr/>
              </p:nvSpPr>
              <p:spPr bwMode="auto">
                <a:xfrm>
                  <a:off x="798121" y="2245807"/>
                  <a:ext cx="183593" cy="336784"/>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FF0000"/>
                      </a:solidFill>
                      <a:latin typeface="Helvetica" charset="0"/>
                    </a:rPr>
                    <a:t>40</a:t>
                  </a:r>
                  <a:endParaRPr lang="en-US" sz="1500" dirty="0" smtClean="0">
                    <a:solidFill>
                      <a:srgbClr val="FF0000"/>
                    </a:solidFill>
                  </a:endParaRPr>
                </a:p>
              </p:txBody>
            </p:sp>
            <p:sp>
              <p:nvSpPr>
                <p:cNvPr id="166" name="Line 45"/>
                <p:cNvSpPr>
                  <a:spLocks noChangeShapeType="1"/>
                </p:cNvSpPr>
                <p:nvPr/>
              </p:nvSpPr>
              <p:spPr bwMode="auto">
                <a:xfrm>
                  <a:off x="1017984" y="1866445"/>
                  <a:ext cx="44054"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7" name="Line 46"/>
                <p:cNvSpPr>
                  <a:spLocks noChangeShapeType="1"/>
                </p:cNvSpPr>
                <p:nvPr/>
              </p:nvSpPr>
              <p:spPr bwMode="auto">
                <a:xfrm flipH="1">
                  <a:off x="6144816" y="1866445"/>
                  <a:ext cx="51197"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8" name="Rectangle 47"/>
                <p:cNvSpPr>
                  <a:spLocks noChangeArrowheads="1"/>
                </p:cNvSpPr>
                <p:nvPr/>
              </p:nvSpPr>
              <p:spPr bwMode="auto">
                <a:xfrm>
                  <a:off x="798121" y="1762954"/>
                  <a:ext cx="183593" cy="336784"/>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FF0000"/>
                      </a:solidFill>
                      <a:latin typeface="Helvetica" charset="0"/>
                    </a:rPr>
                    <a:t>60</a:t>
                  </a:r>
                  <a:endParaRPr lang="en-US" sz="1500" dirty="0" smtClean="0">
                    <a:solidFill>
                      <a:srgbClr val="FF0000"/>
                    </a:solidFill>
                  </a:endParaRPr>
                </a:p>
              </p:txBody>
            </p:sp>
            <p:sp>
              <p:nvSpPr>
                <p:cNvPr id="169" name="Line 48"/>
                <p:cNvSpPr>
                  <a:spLocks noChangeShapeType="1"/>
                </p:cNvSpPr>
                <p:nvPr/>
              </p:nvSpPr>
              <p:spPr bwMode="auto">
                <a:xfrm>
                  <a:off x="1017984" y="1318108"/>
                  <a:ext cx="44054"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70" name="Line 49"/>
                <p:cNvSpPr>
                  <a:spLocks noChangeShapeType="1"/>
                </p:cNvSpPr>
                <p:nvPr/>
              </p:nvSpPr>
              <p:spPr bwMode="auto">
                <a:xfrm flipH="1">
                  <a:off x="6144816" y="1318108"/>
                  <a:ext cx="51197"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71" name="Rectangle 50"/>
                <p:cNvSpPr>
                  <a:spLocks noChangeArrowheads="1"/>
                </p:cNvSpPr>
                <p:nvPr/>
              </p:nvSpPr>
              <p:spPr bwMode="auto">
                <a:xfrm>
                  <a:off x="798121" y="1254548"/>
                  <a:ext cx="183593" cy="336784"/>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FF0000"/>
                      </a:solidFill>
                      <a:latin typeface="Helvetica" charset="0"/>
                    </a:rPr>
                    <a:t>80</a:t>
                  </a:r>
                  <a:endParaRPr lang="en-US" sz="1500" dirty="0" smtClean="0">
                    <a:solidFill>
                      <a:srgbClr val="FF0000"/>
                    </a:solidFill>
                  </a:endParaRPr>
                </a:p>
              </p:txBody>
            </p:sp>
            <p:sp>
              <p:nvSpPr>
                <p:cNvPr id="172" name="Line 51"/>
                <p:cNvSpPr>
                  <a:spLocks noChangeShapeType="1"/>
                </p:cNvSpPr>
                <p:nvPr/>
              </p:nvSpPr>
              <p:spPr bwMode="auto">
                <a:xfrm>
                  <a:off x="1017984" y="755247"/>
                  <a:ext cx="44054"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73" name="Line 52"/>
                <p:cNvSpPr>
                  <a:spLocks noChangeShapeType="1"/>
                </p:cNvSpPr>
                <p:nvPr/>
              </p:nvSpPr>
              <p:spPr bwMode="auto">
                <a:xfrm flipH="1">
                  <a:off x="6144816" y="755247"/>
                  <a:ext cx="51197"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74" name="Rectangle 53"/>
                <p:cNvSpPr>
                  <a:spLocks noChangeArrowheads="1"/>
                </p:cNvSpPr>
                <p:nvPr/>
              </p:nvSpPr>
              <p:spPr bwMode="auto">
                <a:xfrm>
                  <a:off x="685800" y="651753"/>
                  <a:ext cx="275391" cy="336784"/>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FF0000"/>
                      </a:solidFill>
                      <a:latin typeface="Helvetica" charset="0"/>
                    </a:rPr>
                    <a:t>100</a:t>
                  </a:r>
                  <a:endParaRPr lang="en-US" sz="1500" dirty="0" smtClean="0">
                    <a:solidFill>
                      <a:srgbClr val="FF0000"/>
                    </a:solidFill>
                  </a:endParaRPr>
                </a:p>
              </p:txBody>
            </p:sp>
            <p:sp>
              <p:nvSpPr>
                <p:cNvPr id="175" name="Line 54"/>
                <p:cNvSpPr>
                  <a:spLocks noChangeShapeType="1"/>
                </p:cNvSpPr>
                <p:nvPr/>
              </p:nvSpPr>
              <p:spPr bwMode="auto">
                <a:xfrm>
                  <a:off x="1017984" y="206909"/>
                  <a:ext cx="44054"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76" name="Line 55"/>
                <p:cNvSpPr>
                  <a:spLocks noChangeShapeType="1"/>
                </p:cNvSpPr>
                <p:nvPr/>
              </p:nvSpPr>
              <p:spPr bwMode="auto">
                <a:xfrm flipH="1">
                  <a:off x="6144816" y="206909"/>
                  <a:ext cx="51197"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77" name="Rectangle 56"/>
                <p:cNvSpPr>
                  <a:spLocks noChangeArrowheads="1"/>
                </p:cNvSpPr>
                <p:nvPr/>
              </p:nvSpPr>
              <p:spPr bwMode="auto">
                <a:xfrm>
                  <a:off x="685800" y="101601"/>
                  <a:ext cx="275391" cy="336784"/>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FF0000"/>
                      </a:solidFill>
                      <a:latin typeface="Helvetica" charset="0"/>
                    </a:rPr>
                    <a:t>120</a:t>
                  </a:r>
                  <a:endParaRPr lang="en-US" sz="1500" dirty="0" smtClean="0">
                    <a:solidFill>
                      <a:srgbClr val="FF0000"/>
                    </a:solidFill>
                  </a:endParaRPr>
                </a:p>
              </p:txBody>
            </p:sp>
            <p:sp>
              <p:nvSpPr>
                <p:cNvPr id="178" name="Line 57"/>
                <p:cNvSpPr>
                  <a:spLocks noChangeShapeType="1"/>
                </p:cNvSpPr>
                <p:nvPr/>
              </p:nvSpPr>
              <p:spPr bwMode="auto">
                <a:xfrm>
                  <a:off x="1017984" y="206909"/>
                  <a:ext cx="5178029" cy="181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79" name="Line 58"/>
                <p:cNvSpPr>
                  <a:spLocks noChangeShapeType="1"/>
                </p:cNvSpPr>
                <p:nvPr/>
              </p:nvSpPr>
              <p:spPr bwMode="auto">
                <a:xfrm>
                  <a:off x="1017984" y="2990355"/>
                  <a:ext cx="5178029" cy="18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0" name="Line 59"/>
                <p:cNvSpPr>
                  <a:spLocks noChangeShapeType="1"/>
                </p:cNvSpPr>
                <p:nvPr/>
              </p:nvSpPr>
              <p:spPr bwMode="auto">
                <a:xfrm flipV="1">
                  <a:off x="6196013" y="206910"/>
                  <a:ext cx="1191" cy="278344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1" name="Line 60"/>
                <p:cNvSpPr>
                  <a:spLocks noChangeShapeType="1"/>
                </p:cNvSpPr>
                <p:nvPr/>
              </p:nvSpPr>
              <p:spPr bwMode="auto">
                <a:xfrm flipV="1">
                  <a:off x="1017984" y="206910"/>
                  <a:ext cx="1191" cy="278344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2" name="Freeform 61"/>
                <p:cNvSpPr>
                  <a:spLocks/>
                </p:cNvSpPr>
                <p:nvPr/>
              </p:nvSpPr>
              <p:spPr bwMode="auto">
                <a:xfrm>
                  <a:off x="1027509" y="1147435"/>
                  <a:ext cx="1646635" cy="1254639"/>
                </a:xfrm>
                <a:custGeom>
                  <a:avLst/>
                  <a:gdLst/>
                  <a:ahLst/>
                  <a:cxnLst>
                    <a:cxn ang="0">
                      <a:pos x="21" y="187"/>
                    </a:cxn>
                    <a:cxn ang="0">
                      <a:pos x="51" y="331"/>
                    </a:cxn>
                    <a:cxn ang="0">
                      <a:pos x="87" y="526"/>
                    </a:cxn>
                    <a:cxn ang="0">
                      <a:pos x="117" y="295"/>
                    </a:cxn>
                    <a:cxn ang="0">
                      <a:pos x="153" y="375"/>
                    </a:cxn>
                    <a:cxn ang="0">
                      <a:pos x="183" y="583"/>
                    </a:cxn>
                    <a:cxn ang="0">
                      <a:pos x="219" y="259"/>
                    </a:cxn>
                    <a:cxn ang="0">
                      <a:pos x="248" y="411"/>
                    </a:cxn>
                    <a:cxn ang="0">
                      <a:pos x="285" y="180"/>
                    </a:cxn>
                    <a:cxn ang="0">
                      <a:pos x="314" y="454"/>
                    </a:cxn>
                    <a:cxn ang="0">
                      <a:pos x="351" y="303"/>
                    </a:cxn>
                    <a:cxn ang="0">
                      <a:pos x="380" y="346"/>
                    </a:cxn>
                    <a:cxn ang="0">
                      <a:pos x="410" y="526"/>
                    </a:cxn>
                    <a:cxn ang="0">
                      <a:pos x="446" y="123"/>
                    </a:cxn>
                    <a:cxn ang="0">
                      <a:pos x="475" y="353"/>
                    </a:cxn>
                    <a:cxn ang="0">
                      <a:pos x="512" y="259"/>
                    </a:cxn>
                    <a:cxn ang="0">
                      <a:pos x="541" y="231"/>
                    </a:cxn>
                    <a:cxn ang="0">
                      <a:pos x="578" y="173"/>
                    </a:cxn>
                    <a:cxn ang="0">
                      <a:pos x="607" y="159"/>
                    </a:cxn>
                    <a:cxn ang="0">
                      <a:pos x="644" y="554"/>
                    </a:cxn>
                    <a:cxn ang="0">
                      <a:pos x="673" y="166"/>
                    </a:cxn>
                    <a:cxn ang="0">
                      <a:pos x="710" y="626"/>
                    </a:cxn>
                    <a:cxn ang="0">
                      <a:pos x="739" y="331"/>
                    </a:cxn>
                    <a:cxn ang="0">
                      <a:pos x="768" y="411"/>
                    </a:cxn>
                    <a:cxn ang="0">
                      <a:pos x="805" y="202"/>
                    </a:cxn>
                    <a:cxn ang="0">
                      <a:pos x="834" y="274"/>
                    </a:cxn>
                    <a:cxn ang="0">
                      <a:pos x="871" y="223"/>
                    </a:cxn>
                    <a:cxn ang="0">
                      <a:pos x="900" y="482"/>
                    </a:cxn>
                    <a:cxn ang="0">
                      <a:pos x="937" y="223"/>
                    </a:cxn>
                    <a:cxn ang="0">
                      <a:pos x="966" y="605"/>
                    </a:cxn>
                    <a:cxn ang="0">
                      <a:pos x="1003" y="288"/>
                    </a:cxn>
                    <a:cxn ang="0">
                      <a:pos x="1032" y="691"/>
                    </a:cxn>
                    <a:cxn ang="0">
                      <a:pos x="1069" y="252"/>
                    </a:cxn>
                    <a:cxn ang="0">
                      <a:pos x="1098" y="411"/>
                    </a:cxn>
                    <a:cxn ang="0">
                      <a:pos x="1127" y="259"/>
                    </a:cxn>
                    <a:cxn ang="0">
                      <a:pos x="1164" y="87"/>
                    </a:cxn>
                    <a:cxn ang="0">
                      <a:pos x="1193" y="346"/>
                    </a:cxn>
                    <a:cxn ang="0">
                      <a:pos x="1230" y="58"/>
                    </a:cxn>
                    <a:cxn ang="0">
                      <a:pos x="1259" y="554"/>
                    </a:cxn>
                    <a:cxn ang="0">
                      <a:pos x="1296" y="94"/>
                    </a:cxn>
                    <a:cxn ang="0">
                      <a:pos x="1325" y="87"/>
                    </a:cxn>
                    <a:cxn ang="0">
                      <a:pos x="1361" y="108"/>
                    </a:cxn>
                  </a:cxnLst>
                  <a:rect l="0" t="0" r="r" b="b"/>
                  <a:pathLst>
                    <a:path w="1383" h="691">
                      <a:moveTo>
                        <a:pt x="0" y="274"/>
                      </a:moveTo>
                      <a:lnTo>
                        <a:pt x="7" y="180"/>
                      </a:lnTo>
                      <a:lnTo>
                        <a:pt x="21" y="187"/>
                      </a:lnTo>
                      <a:lnTo>
                        <a:pt x="29" y="497"/>
                      </a:lnTo>
                      <a:lnTo>
                        <a:pt x="43" y="432"/>
                      </a:lnTo>
                      <a:lnTo>
                        <a:pt x="51" y="331"/>
                      </a:lnTo>
                      <a:lnTo>
                        <a:pt x="65" y="267"/>
                      </a:lnTo>
                      <a:lnTo>
                        <a:pt x="73" y="396"/>
                      </a:lnTo>
                      <a:lnTo>
                        <a:pt x="87" y="526"/>
                      </a:lnTo>
                      <a:lnTo>
                        <a:pt x="95" y="396"/>
                      </a:lnTo>
                      <a:lnTo>
                        <a:pt x="109" y="324"/>
                      </a:lnTo>
                      <a:lnTo>
                        <a:pt x="117" y="295"/>
                      </a:lnTo>
                      <a:lnTo>
                        <a:pt x="131" y="490"/>
                      </a:lnTo>
                      <a:lnTo>
                        <a:pt x="139" y="454"/>
                      </a:lnTo>
                      <a:lnTo>
                        <a:pt x="153" y="375"/>
                      </a:lnTo>
                      <a:lnTo>
                        <a:pt x="161" y="317"/>
                      </a:lnTo>
                      <a:lnTo>
                        <a:pt x="175" y="324"/>
                      </a:lnTo>
                      <a:lnTo>
                        <a:pt x="183" y="583"/>
                      </a:lnTo>
                      <a:lnTo>
                        <a:pt x="197" y="418"/>
                      </a:lnTo>
                      <a:lnTo>
                        <a:pt x="205" y="367"/>
                      </a:lnTo>
                      <a:lnTo>
                        <a:pt x="219" y="259"/>
                      </a:lnTo>
                      <a:lnTo>
                        <a:pt x="226" y="295"/>
                      </a:lnTo>
                      <a:lnTo>
                        <a:pt x="241" y="432"/>
                      </a:lnTo>
                      <a:lnTo>
                        <a:pt x="248" y="411"/>
                      </a:lnTo>
                      <a:lnTo>
                        <a:pt x="263" y="346"/>
                      </a:lnTo>
                      <a:lnTo>
                        <a:pt x="270" y="202"/>
                      </a:lnTo>
                      <a:lnTo>
                        <a:pt x="285" y="180"/>
                      </a:lnTo>
                      <a:lnTo>
                        <a:pt x="292" y="389"/>
                      </a:lnTo>
                      <a:lnTo>
                        <a:pt x="307" y="490"/>
                      </a:lnTo>
                      <a:lnTo>
                        <a:pt x="314" y="454"/>
                      </a:lnTo>
                      <a:lnTo>
                        <a:pt x="329" y="274"/>
                      </a:lnTo>
                      <a:lnTo>
                        <a:pt x="336" y="187"/>
                      </a:lnTo>
                      <a:lnTo>
                        <a:pt x="351" y="303"/>
                      </a:lnTo>
                      <a:lnTo>
                        <a:pt x="358" y="598"/>
                      </a:lnTo>
                      <a:lnTo>
                        <a:pt x="366" y="411"/>
                      </a:lnTo>
                      <a:lnTo>
                        <a:pt x="380" y="346"/>
                      </a:lnTo>
                      <a:lnTo>
                        <a:pt x="388" y="267"/>
                      </a:lnTo>
                      <a:lnTo>
                        <a:pt x="402" y="562"/>
                      </a:lnTo>
                      <a:lnTo>
                        <a:pt x="410" y="526"/>
                      </a:lnTo>
                      <a:lnTo>
                        <a:pt x="424" y="418"/>
                      </a:lnTo>
                      <a:lnTo>
                        <a:pt x="432" y="238"/>
                      </a:lnTo>
                      <a:lnTo>
                        <a:pt x="446" y="123"/>
                      </a:lnTo>
                      <a:lnTo>
                        <a:pt x="453" y="130"/>
                      </a:lnTo>
                      <a:lnTo>
                        <a:pt x="468" y="238"/>
                      </a:lnTo>
                      <a:lnTo>
                        <a:pt x="475" y="353"/>
                      </a:lnTo>
                      <a:lnTo>
                        <a:pt x="490" y="223"/>
                      </a:lnTo>
                      <a:lnTo>
                        <a:pt x="497" y="166"/>
                      </a:lnTo>
                      <a:lnTo>
                        <a:pt x="512" y="259"/>
                      </a:lnTo>
                      <a:lnTo>
                        <a:pt x="519" y="475"/>
                      </a:lnTo>
                      <a:lnTo>
                        <a:pt x="534" y="375"/>
                      </a:lnTo>
                      <a:lnTo>
                        <a:pt x="541" y="231"/>
                      </a:lnTo>
                      <a:lnTo>
                        <a:pt x="556" y="130"/>
                      </a:lnTo>
                      <a:lnTo>
                        <a:pt x="563" y="94"/>
                      </a:lnTo>
                      <a:lnTo>
                        <a:pt x="578" y="173"/>
                      </a:lnTo>
                      <a:lnTo>
                        <a:pt x="585" y="295"/>
                      </a:lnTo>
                      <a:lnTo>
                        <a:pt x="600" y="245"/>
                      </a:lnTo>
                      <a:lnTo>
                        <a:pt x="607" y="159"/>
                      </a:lnTo>
                      <a:lnTo>
                        <a:pt x="622" y="137"/>
                      </a:lnTo>
                      <a:lnTo>
                        <a:pt x="629" y="303"/>
                      </a:lnTo>
                      <a:lnTo>
                        <a:pt x="644" y="554"/>
                      </a:lnTo>
                      <a:lnTo>
                        <a:pt x="651" y="418"/>
                      </a:lnTo>
                      <a:lnTo>
                        <a:pt x="666" y="295"/>
                      </a:lnTo>
                      <a:lnTo>
                        <a:pt x="673" y="166"/>
                      </a:lnTo>
                      <a:lnTo>
                        <a:pt x="688" y="115"/>
                      </a:lnTo>
                      <a:lnTo>
                        <a:pt x="695" y="166"/>
                      </a:lnTo>
                      <a:lnTo>
                        <a:pt x="710" y="626"/>
                      </a:lnTo>
                      <a:lnTo>
                        <a:pt x="717" y="511"/>
                      </a:lnTo>
                      <a:lnTo>
                        <a:pt x="724" y="396"/>
                      </a:lnTo>
                      <a:lnTo>
                        <a:pt x="739" y="331"/>
                      </a:lnTo>
                      <a:lnTo>
                        <a:pt x="746" y="180"/>
                      </a:lnTo>
                      <a:lnTo>
                        <a:pt x="761" y="303"/>
                      </a:lnTo>
                      <a:lnTo>
                        <a:pt x="768" y="411"/>
                      </a:lnTo>
                      <a:lnTo>
                        <a:pt x="783" y="360"/>
                      </a:lnTo>
                      <a:lnTo>
                        <a:pt x="790" y="317"/>
                      </a:lnTo>
                      <a:lnTo>
                        <a:pt x="805" y="202"/>
                      </a:lnTo>
                      <a:lnTo>
                        <a:pt x="812" y="123"/>
                      </a:lnTo>
                      <a:lnTo>
                        <a:pt x="827" y="123"/>
                      </a:lnTo>
                      <a:lnTo>
                        <a:pt x="834" y="274"/>
                      </a:lnTo>
                      <a:lnTo>
                        <a:pt x="849" y="454"/>
                      </a:lnTo>
                      <a:lnTo>
                        <a:pt x="856" y="317"/>
                      </a:lnTo>
                      <a:lnTo>
                        <a:pt x="871" y="223"/>
                      </a:lnTo>
                      <a:lnTo>
                        <a:pt x="878" y="187"/>
                      </a:lnTo>
                      <a:lnTo>
                        <a:pt x="893" y="396"/>
                      </a:lnTo>
                      <a:lnTo>
                        <a:pt x="900" y="482"/>
                      </a:lnTo>
                      <a:lnTo>
                        <a:pt x="915" y="411"/>
                      </a:lnTo>
                      <a:lnTo>
                        <a:pt x="922" y="339"/>
                      </a:lnTo>
                      <a:lnTo>
                        <a:pt x="937" y="223"/>
                      </a:lnTo>
                      <a:lnTo>
                        <a:pt x="944" y="151"/>
                      </a:lnTo>
                      <a:lnTo>
                        <a:pt x="959" y="468"/>
                      </a:lnTo>
                      <a:lnTo>
                        <a:pt x="966" y="605"/>
                      </a:lnTo>
                      <a:lnTo>
                        <a:pt x="981" y="526"/>
                      </a:lnTo>
                      <a:lnTo>
                        <a:pt x="988" y="382"/>
                      </a:lnTo>
                      <a:lnTo>
                        <a:pt x="1003" y="288"/>
                      </a:lnTo>
                      <a:lnTo>
                        <a:pt x="1010" y="187"/>
                      </a:lnTo>
                      <a:lnTo>
                        <a:pt x="1025" y="173"/>
                      </a:lnTo>
                      <a:lnTo>
                        <a:pt x="1032" y="691"/>
                      </a:lnTo>
                      <a:lnTo>
                        <a:pt x="1047" y="655"/>
                      </a:lnTo>
                      <a:lnTo>
                        <a:pt x="1054" y="447"/>
                      </a:lnTo>
                      <a:lnTo>
                        <a:pt x="1069" y="252"/>
                      </a:lnTo>
                      <a:lnTo>
                        <a:pt x="1076" y="123"/>
                      </a:lnTo>
                      <a:lnTo>
                        <a:pt x="1083" y="94"/>
                      </a:lnTo>
                      <a:lnTo>
                        <a:pt x="1098" y="411"/>
                      </a:lnTo>
                      <a:lnTo>
                        <a:pt x="1105" y="648"/>
                      </a:lnTo>
                      <a:lnTo>
                        <a:pt x="1120" y="490"/>
                      </a:lnTo>
                      <a:lnTo>
                        <a:pt x="1127" y="259"/>
                      </a:lnTo>
                      <a:lnTo>
                        <a:pt x="1142" y="195"/>
                      </a:lnTo>
                      <a:lnTo>
                        <a:pt x="1149" y="108"/>
                      </a:lnTo>
                      <a:lnTo>
                        <a:pt x="1164" y="87"/>
                      </a:lnTo>
                      <a:lnTo>
                        <a:pt x="1171" y="547"/>
                      </a:lnTo>
                      <a:lnTo>
                        <a:pt x="1186" y="547"/>
                      </a:lnTo>
                      <a:lnTo>
                        <a:pt x="1193" y="346"/>
                      </a:lnTo>
                      <a:lnTo>
                        <a:pt x="1208" y="187"/>
                      </a:lnTo>
                      <a:lnTo>
                        <a:pt x="1215" y="108"/>
                      </a:lnTo>
                      <a:lnTo>
                        <a:pt x="1230" y="58"/>
                      </a:lnTo>
                      <a:lnTo>
                        <a:pt x="1237" y="137"/>
                      </a:lnTo>
                      <a:lnTo>
                        <a:pt x="1252" y="562"/>
                      </a:lnTo>
                      <a:lnTo>
                        <a:pt x="1259" y="554"/>
                      </a:lnTo>
                      <a:lnTo>
                        <a:pt x="1274" y="346"/>
                      </a:lnTo>
                      <a:lnTo>
                        <a:pt x="1281" y="195"/>
                      </a:lnTo>
                      <a:lnTo>
                        <a:pt x="1296" y="94"/>
                      </a:lnTo>
                      <a:lnTo>
                        <a:pt x="1303" y="36"/>
                      </a:lnTo>
                      <a:lnTo>
                        <a:pt x="1317" y="0"/>
                      </a:lnTo>
                      <a:lnTo>
                        <a:pt x="1325" y="87"/>
                      </a:lnTo>
                      <a:lnTo>
                        <a:pt x="1339" y="518"/>
                      </a:lnTo>
                      <a:lnTo>
                        <a:pt x="1347" y="187"/>
                      </a:lnTo>
                      <a:lnTo>
                        <a:pt x="1361" y="108"/>
                      </a:lnTo>
                      <a:lnTo>
                        <a:pt x="1369" y="29"/>
                      </a:lnTo>
                      <a:lnTo>
                        <a:pt x="1383" y="43"/>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3" name="Freeform 62"/>
                <p:cNvSpPr>
                  <a:spLocks/>
                </p:cNvSpPr>
                <p:nvPr/>
              </p:nvSpPr>
              <p:spPr bwMode="auto">
                <a:xfrm>
                  <a:off x="2674144" y="1069361"/>
                  <a:ext cx="1639491" cy="1450732"/>
                </a:xfrm>
                <a:custGeom>
                  <a:avLst/>
                  <a:gdLst/>
                  <a:ahLst/>
                  <a:cxnLst>
                    <a:cxn ang="0">
                      <a:pos x="22" y="669"/>
                    </a:cxn>
                    <a:cxn ang="0">
                      <a:pos x="52" y="180"/>
                    </a:cxn>
                    <a:cxn ang="0">
                      <a:pos x="81" y="374"/>
                    </a:cxn>
                    <a:cxn ang="0">
                      <a:pos x="118" y="432"/>
                    </a:cxn>
                    <a:cxn ang="0">
                      <a:pos x="147" y="130"/>
                    </a:cxn>
                    <a:cxn ang="0">
                      <a:pos x="183" y="540"/>
                    </a:cxn>
                    <a:cxn ang="0">
                      <a:pos x="213" y="194"/>
                    </a:cxn>
                    <a:cxn ang="0">
                      <a:pos x="249" y="418"/>
                    </a:cxn>
                    <a:cxn ang="0">
                      <a:pos x="279" y="310"/>
                    </a:cxn>
                    <a:cxn ang="0">
                      <a:pos x="315" y="79"/>
                    </a:cxn>
                    <a:cxn ang="0">
                      <a:pos x="344" y="597"/>
                    </a:cxn>
                    <a:cxn ang="0">
                      <a:pos x="381" y="223"/>
                    </a:cxn>
                    <a:cxn ang="0">
                      <a:pos x="410" y="583"/>
                    </a:cxn>
                    <a:cxn ang="0">
                      <a:pos x="440" y="554"/>
                    </a:cxn>
                    <a:cxn ang="0">
                      <a:pos x="476" y="202"/>
                    </a:cxn>
                    <a:cxn ang="0">
                      <a:pos x="506" y="655"/>
                    </a:cxn>
                    <a:cxn ang="0">
                      <a:pos x="542" y="569"/>
                    </a:cxn>
                    <a:cxn ang="0">
                      <a:pos x="571" y="158"/>
                    </a:cxn>
                    <a:cxn ang="0">
                      <a:pos x="608" y="727"/>
                    </a:cxn>
                    <a:cxn ang="0">
                      <a:pos x="637" y="338"/>
                    </a:cxn>
                    <a:cxn ang="0">
                      <a:pos x="674" y="151"/>
                    </a:cxn>
                    <a:cxn ang="0">
                      <a:pos x="703" y="561"/>
                    </a:cxn>
                    <a:cxn ang="0">
                      <a:pos x="740" y="158"/>
                    </a:cxn>
                    <a:cxn ang="0">
                      <a:pos x="769" y="454"/>
                    </a:cxn>
                    <a:cxn ang="0">
                      <a:pos x="798" y="547"/>
                    </a:cxn>
                    <a:cxn ang="0">
                      <a:pos x="835" y="194"/>
                    </a:cxn>
                    <a:cxn ang="0">
                      <a:pos x="864" y="439"/>
                    </a:cxn>
                    <a:cxn ang="0">
                      <a:pos x="901" y="504"/>
                    </a:cxn>
                    <a:cxn ang="0">
                      <a:pos x="930" y="187"/>
                    </a:cxn>
                    <a:cxn ang="0">
                      <a:pos x="967" y="353"/>
                    </a:cxn>
                    <a:cxn ang="0">
                      <a:pos x="996" y="525"/>
                    </a:cxn>
                    <a:cxn ang="0">
                      <a:pos x="1033" y="180"/>
                    </a:cxn>
                    <a:cxn ang="0">
                      <a:pos x="1062" y="698"/>
                    </a:cxn>
                    <a:cxn ang="0">
                      <a:pos x="1099" y="360"/>
                    </a:cxn>
                    <a:cxn ang="0">
                      <a:pos x="1128" y="65"/>
                    </a:cxn>
                    <a:cxn ang="0">
                      <a:pos x="1157" y="122"/>
                    </a:cxn>
                    <a:cxn ang="0">
                      <a:pos x="1194" y="475"/>
                    </a:cxn>
                    <a:cxn ang="0">
                      <a:pos x="1223" y="180"/>
                    </a:cxn>
                    <a:cxn ang="0">
                      <a:pos x="1260" y="72"/>
                    </a:cxn>
                    <a:cxn ang="0">
                      <a:pos x="1289" y="518"/>
                    </a:cxn>
                    <a:cxn ang="0">
                      <a:pos x="1326" y="230"/>
                    </a:cxn>
                    <a:cxn ang="0">
                      <a:pos x="1355" y="50"/>
                    </a:cxn>
                  </a:cxnLst>
                  <a:rect l="0" t="0" r="r" b="b"/>
                  <a:pathLst>
                    <a:path w="1377" h="799">
                      <a:moveTo>
                        <a:pt x="0" y="86"/>
                      </a:moveTo>
                      <a:lnTo>
                        <a:pt x="8" y="418"/>
                      </a:lnTo>
                      <a:lnTo>
                        <a:pt x="22" y="669"/>
                      </a:lnTo>
                      <a:lnTo>
                        <a:pt x="30" y="475"/>
                      </a:lnTo>
                      <a:lnTo>
                        <a:pt x="44" y="374"/>
                      </a:lnTo>
                      <a:lnTo>
                        <a:pt x="52" y="180"/>
                      </a:lnTo>
                      <a:lnTo>
                        <a:pt x="59" y="94"/>
                      </a:lnTo>
                      <a:lnTo>
                        <a:pt x="74" y="79"/>
                      </a:lnTo>
                      <a:lnTo>
                        <a:pt x="81" y="374"/>
                      </a:lnTo>
                      <a:lnTo>
                        <a:pt x="96" y="741"/>
                      </a:lnTo>
                      <a:lnTo>
                        <a:pt x="103" y="511"/>
                      </a:lnTo>
                      <a:lnTo>
                        <a:pt x="118" y="432"/>
                      </a:lnTo>
                      <a:lnTo>
                        <a:pt x="125" y="288"/>
                      </a:lnTo>
                      <a:lnTo>
                        <a:pt x="139" y="180"/>
                      </a:lnTo>
                      <a:lnTo>
                        <a:pt x="147" y="130"/>
                      </a:lnTo>
                      <a:lnTo>
                        <a:pt x="161" y="187"/>
                      </a:lnTo>
                      <a:lnTo>
                        <a:pt x="169" y="468"/>
                      </a:lnTo>
                      <a:lnTo>
                        <a:pt x="183" y="540"/>
                      </a:lnTo>
                      <a:lnTo>
                        <a:pt x="191" y="425"/>
                      </a:lnTo>
                      <a:lnTo>
                        <a:pt x="205" y="274"/>
                      </a:lnTo>
                      <a:lnTo>
                        <a:pt x="213" y="194"/>
                      </a:lnTo>
                      <a:lnTo>
                        <a:pt x="227" y="144"/>
                      </a:lnTo>
                      <a:lnTo>
                        <a:pt x="235" y="194"/>
                      </a:lnTo>
                      <a:lnTo>
                        <a:pt x="249" y="418"/>
                      </a:lnTo>
                      <a:lnTo>
                        <a:pt x="257" y="569"/>
                      </a:lnTo>
                      <a:lnTo>
                        <a:pt x="271" y="468"/>
                      </a:lnTo>
                      <a:lnTo>
                        <a:pt x="279" y="310"/>
                      </a:lnTo>
                      <a:lnTo>
                        <a:pt x="293" y="173"/>
                      </a:lnTo>
                      <a:lnTo>
                        <a:pt x="301" y="108"/>
                      </a:lnTo>
                      <a:lnTo>
                        <a:pt x="315" y="79"/>
                      </a:lnTo>
                      <a:lnTo>
                        <a:pt x="323" y="209"/>
                      </a:lnTo>
                      <a:lnTo>
                        <a:pt x="337" y="720"/>
                      </a:lnTo>
                      <a:lnTo>
                        <a:pt x="344" y="597"/>
                      </a:lnTo>
                      <a:lnTo>
                        <a:pt x="359" y="533"/>
                      </a:lnTo>
                      <a:lnTo>
                        <a:pt x="366" y="418"/>
                      </a:lnTo>
                      <a:lnTo>
                        <a:pt x="381" y="223"/>
                      </a:lnTo>
                      <a:lnTo>
                        <a:pt x="388" y="115"/>
                      </a:lnTo>
                      <a:lnTo>
                        <a:pt x="403" y="43"/>
                      </a:lnTo>
                      <a:lnTo>
                        <a:pt x="410" y="583"/>
                      </a:lnTo>
                      <a:lnTo>
                        <a:pt x="418" y="785"/>
                      </a:lnTo>
                      <a:lnTo>
                        <a:pt x="432" y="561"/>
                      </a:lnTo>
                      <a:lnTo>
                        <a:pt x="440" y="554"/>
                      </a:lnTo>
                      <a:lnTo>
                        <a:pt x="454" y="533"/>
                      </a:lnTo>
                      <a:lnTo>
                        <a:pt x="462" y="396"/>
                      </a:lnTo>
                      <a:lnTo>
                        <a:pt x="476" y="202"/>
                      </a:lnTo>
                      <a:lnTo>
                        <a:pt x="484" y="122"/>
                      </a:lnTo>
                      <a:lnTo>
                        <a:pt x="498" y="94"/>
                      </a:lnTo>
                      <a:lnTo>
                        <a:pt x="506" y="655"/>
                      </a:lnTo>
                      <a:lnTo>
                        <a:pt x="520" y="698"/>
                      </a:lnTo>
                      <a:lnTo>
                        <a:pt x="528" y="554"/>
                      </a:lnTo>
                      <a:lnTo>
                        <a:pt x="542" y="569"/>
                      </a:lnTo>
                      <a:lnTo>
                        <a:pt x="550" y="468"/>
                      </a:lnTo>
                      <a:lnTo>
                        <a:pt x="564" y="245"/>
                      </a:lnTo>
                      <a:lnTo>
                        <a:pt x="571" y="158"/>
                      </a:lnTo>
                      <a:lnTo>
                        <a:pt x="586" y="65"/>
                      </a:lnTo>
                      <a:lnTo>
                        <a:pt x="593" y="252"/>
                      </a:lnTo>
                      <a:lnTo>
                        <a:pt x="608" y="727"/>
                      </a:lnTo>
                      <a:lnTo>
                        <a:pt x="615" y="561"/>
                      </a:lnTo>
                      <a:lnTo>
                        <a:pt x="630" y="490"/>
                      </a:lnTo>
                      <a:lnTo>
                        <a:pt x="637" y="338"/>
                      </a:lnTo>
                      <a:lnTo>
                        <a:pt x="652" y="194"/>
                      </a:lnTo>
                      <a:lnTo>
                        <a:pt x="659" y="144"/>
                      </a:lnTo>
                      <a:lnTo>
                        <a:pt x="674" y="151"/>
                      </a:lnTo>
                      <a:lnTo>
                        <a:pt x="681" y="605"/>
                      </a:lnTo>
                      <a:lnTo>
                        <a:pt x="696" y="734"/>
                      </a:lnTo>
                      <a:lnTo>
                        <a:pt x="703" y="561"/>
                      </a:lnTo>
                      <a:lnTo>
                        <a:pt x="718" y="511"/>
                      </a:lnTo>
                      <a:lnTo>
                        <a:pt x="725" y="288"/>
                      </a:lnTo>
                      <a:lnTo>
                        <a:pt x="740" y="158"/>
                      </a:lnTo>
                      <a:lnTo>
                        <a:pt x="747" y="79"/>
                      </a:lnTo>
                      <a:lnTo>
                        <a:pt x="762" y="101"/>
                      </a:lnTo>
                      <a:lnTo>
                        <a:pt x="769" y="454"/>
                      </a:lnTo>
                      <a:lnTo>
                        <a:pt x="784" y="799"/>
                      </a:lnTo>
                      <a:lnTo>
                        <a:pt x="791" y="597"/>
                      </a:lnTo>
                      <a:lnTo>
                        <a:pt x="798" y="547"/>
                      </a:lnTo>
                      <a:lnTo>
                        <a:pt x="813" y="569"/>
                      </a:lnTo>
                      <a:lnTo>
                        <a:pt x="820" y="360"/>
                      </a:lnTo>
                      <a:lnTo>
                        <a:pt x="835" y="194"/>
                      </a:lnTo>
                      <a:lnTo>
                        <a:pt x="842" y="122"/>
                      </a:lnTo>
                      <a:lnTo>
                        <a:pt x="857" y="130"/>
                      </a:lnTo>
                      <a:lnTo>
                        <a:pt x="864" y="439"/>
                      </a:lnTo>
                      <a:lnTo>
                        <a:pt x="879" y="677"/>
                      </a:lnTo>
                      <a:lnTo>
                        <a:pt x="886" y="533"/>
                      </a:lnTo>
                      <a:lnTo>
                        <a:pt x="901" y="504"/>
                      </a:lnTo>
                      <a:lnTo>
                        <a:pt x="908" y="418"/>
                      </a:lnTo>
                      <a:lnTo>
                        <a:pt x="923" y="230"/>
                      </a:lnTo>
                      <a:lnTo>
                        <a:pt x="930" y="187"/>
                      </a:lnTo>
                      <a:lnTo>
                        <a:pt x="945" y="130"/>
                      </a:lnTo>
                      <a:lnTo>
                        <a:pt x="952" y="173"/>
                      </a:lnTo>
                      <a:lnTo>
                        <a:pt x="967" y="353"/>
                      </a:lnTo>
                      <a:lnTo>
                        <a:pt x="974" y="763"/>
                      </a:lnTo>
                      <a:lnTo>
                        <a:pt x="989" y="547"/>
                      </a:lnTo>
                      <a:lnTo>
                        <a:pt x="996" y="525"/>
                      </a:lnTo>
                      <a:lnTo>
                        <a:pt x="1011" y="461"/>
                      </a:lnTo>
                      <a:lnTo>
                        <a:pt x="1018" y="288"/>
                      </a:lnTo>
                      <a:lnTo>
                        <a:pt x="1033" y="180"/>
                      </a:lnTo>
                      <a:lnTo>
                        <a:pt x="1040" y="122"/>
                      </a:lnTo>
                      <a:lnTo>
                        <a:pt x="1055" y="94"/>
                      </a:lnTo>
                      <a:lnTo>
                        <a:pt x="1062" y="698"/>
                      </a:lnTo>
                      <a:lnTo>
                        <a:pt x="1077" y="691"/>
                      </a:lnTo>
                      <a:lnTo>
                        <a:pt x="1084" y="468"/>
                      </a:lnTo>
                      <a:lnTo>
                        <a:pt x="1099" y="360"/>
                      </a:lnTo>
                      <a:lnTo>
                        <a:pt x="1106" y="238"/>
                      </a:lnTo>
                      <a:lnTo>
                        <a:pt x="1121" y="158"/>
                      </a:lnTo>
                      <a:lnTo>
                        <a:pt x="1128" y="65"/>
                      </a:lnTo>
                      <a:lnTo>
                        <a:pt x="1143" y="14"/>
                      </a:lnTo>
                      <a:lnTo>
                        <a:pt x="1150" y="0"/>
                      </a:lnTo>
                      <a:lnTo>
                        <a:pt x="1157" y="122"/>
                      </a:lnTo>
                      <a:lnTo>
                        <a:pt x="1172" y="504"/>
                      </a:lnTo>
                      <a:lnTo>
                        <a:pt x="1179" y="569"/>
                      </a:lnTo>
                      <a:lnTo>
                        <a:pt x="1194" y="475"/>
                      </a:lnTo>
                      <a:lnTo>
                        <a:pt x="1201" y="446"/>
                      </a:lnTo>
                      <a:lnTo>
                        <a:pt x="1216" y="346"/>
                      </a:lnTo>
                      <a:lnTo>
                        <a:pt x="1223" y="180"/>
                      </a:lnTo>
                      <a:lnTo>
                        <a:pt x="1238" y="72"/>
                      </a:lnTo>
                      <a:lnTo>
                        <a:pt x="1245" y="22"/>
                      </a:lnTo>
                      <a:lnTo>
                        <a:pt x="1260" y="72"/>
                      </a:lnTo>
                      <a:lnTo>
                        <a:pt x="1267" y="792"/>
                      </a:lnTo>
                      <a:lnTo>
                        <a:pt x="1282" y="770"/>
                      </a:lnTo>
                      <a:lnTo>
                        <a:pt x="1289" y="518"/>
                      </a:lnTo>
                      <a:lnTo>
                        <a:pt x="1304" y="497"/>
                      </a:lnTo>
                      <a:lnTo>
                        <a:pt x="1311" y="353"/>
                      </a:lnTo>
                      <a:lnTo>
                        <a:pt x="1326" y="230"/>
                      </a:lnTo>
                      <a:lnTo>
                        <a:pt x="1333" y="130"/>
                      </a:lnTo>
                      <a:lnTo>
                        <a:pt x="1348" y="72"/>
                      </a:lnTo>
                      <a:lnTo>
                        <a:pt x="1355" y="50"/>
                      </a:lnTo>
                      <a:lnTo>
                        <a:pt x="1370" y="173"/>
                      </a:lnTo>
                      <a:lnTo>
                        <a:pt x="1377" y="691"/>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4" name="Freeform 63"/>
                <p:cNvSpPr>
                  <a:spLocks/>
                </p:cNvSpPr>
                <p:nvPr/>
              </p:nvSpPr>
              <p:spPr bwMode="auto">
                <a:xfrm>
                  <a:off x="4313634" y="991286"/>
                  <a:ext cx="1647825" cy="1488861"/>
                </a:xfrm>
                <a:custGeom>
                  <a:avLst/>
                  <a:gdLst/>
                  <a:ahLst/>
                  <a:cxnLst>
                    <a:cxn ang="0">
                      <a:pos x="22" y="540"/>
                    </a:cxn>
                    <a:cxn ang="0">
                      <a:pos x="58" y="367"/>
                    </a:cxn>
                    <a:cxn ang="0">
                      <a:pos x="88" y="93"/>
                    </a:cxn>
                    <a:cxn ang="0">
                      <a:pos x="124" y="712"/>
                    </a:cxn>
                    <a:cxn ang="0">
                      <a:pos x="154" y="475"/>
                    </a:cxn>
                    <a:cxn ang="0">
                      <a:pos x="183" y="144"/>
                    </a:cxn>
                    <a:cxn ang="0">
                      <a:pos x="220" y="331"/>
                    </a:cxn>
                    <a:cxn ang="0">
                      <a:pos x="249" y="590"/>
                    </a:cxn>
                    <a:cxn ang="0">
                      <a:pos x="285" y="381"/>
                    </a:cxn>
                    <a:cxn ang="0">
                      <a:pos x="315" y="129"/>
                    </a:cxn>
                    <a:cxn ang="0">
                      <a:pos x="351" y="511"/>
                    </a:cxn>
                    <a:cxn ang="0">
                      <a:pos x="381" y="497"/>
                    </a:cxn>
                    <a:cxn ang="0">
                      <a:pos x="417" y="144"/>
                    </a:cxn>
                    <a:cxn ang="0">
                      <a:pos x="447" y="108"/>
                    </a:cxn>
                    <a:cxn ang="0">
                      <a:pos x="483" y="525"/>
                    </a:cxn>
                    <a:cxn ang="0">
                      <a:pos x="512" y="252"/>
                    </a:cxn>
                    <a:cxn ang="0">
                      <a:pos x="542" y="36"/>
                    </a:cxn>
                    <a:cxn ang="0">
                      <a:pos x="578" y="403"/>
                    </a:cxn>
                    <a:cxn ang="0">
                      <a:pos x="608" y="640"/>
                    </a:cxn>
                    <a:cxn ang="0">
                      <a:pos x="644" y="425"/>
                    </a:cxn>
                    <a:cxn ang="0">
                      <a:pos x="674" y="129"/>
                    </a:cxn>
                    <a:cxn ang="0">
                      <a:pos x="710" y="748"/>
                    </a:cxn>
                    <a:cxn ang="0">
                      <a:pos x="739" y="583"/>
                    </a:cxn>
                    <a:cxn ang="0">
                      <a:pos x="776" y="367"/>
                    </a:cxn>
                    <a:cxn ang="0">
                      <a:pos x="805" y="50"/>
                    </a:cxn>
                    <a:cxn ang="0">
                      <a:pos x="842" y="820"/>
                    </a:cxn>
                    <a:cxn ang="0">
                      <a:pos x="871" y="540"/>
                    </a:cxn>
                    <a:cxn ang="0">
                      <a:pos x="900" y="403"/>
                    </a:cxn>
                    <a:cxn ang="0">
                      <a:pos x="937" y="101"/>
                    </a:cxn>
                    <a:cxn ang="0">
                      <a:pos x="966" y="482"/>
                    </a:cxn>
                    <a:cxn ang="0">
                      <a:pos x="1003" y="626"/>
                    </a:cxn>
                    <a:cxn ang="0">
                      <a:pos x="1032" y="432"/>
                    </a:cxn>
                    <a:cxn ang="0">
                      <a:pos x="1069" y="144"/>
                    </a:cxn>
                    <a:cxn ang="0">
                      <a:pos x="1098" y="763"/>
                    </a:cxn>
                    <a:cxn ang="0">
                      <a:pos x="1135" y="655"/>
                    </a:cxn>
                    <a:cxn ang="0">
                      <a:pos x="1164" y="461"/>
                    </a:cxn>
                    <a:cxn ang="0">
                      <a:pos x="1201" y="151"/>
                    </a:cxn>
                    <a:cxn ang="0">
                      <a:pos x="1230" y="237"/>
                    </a:cxn>
                    <a:cxn ang="0">
                      <a:pos x="1259" y="626"/>
                    </a:cxn>
                    <a:cxn ang="0">
                      <a:pos x="1296" y="597"/>
                    </a:cxn>
                    <a:cxn ang="0">
                      <a:pos x="1325" y="367"/>
                    </a:cxn>
                    <a:cxn ang="0">
                      <a:pos x="1362" y="72"/>
                    </a:cxn>
                  </a:cxnLst>
                  <a:rect l="0" t="0" r="r" b="b"/>
                  <a:pathLst>
                    <a:path w="1384" h="820">
                      <a:moveTo>
                        <a:pt x="0" y="734"/>
                      </a:moveTo>
                      <a:lnTo>
                        <a:pt x="15" y="676"/>
                      </a:lnTo>
                      <a:lnTo>
                        <a:pt x="22" y="540"/>
                      </a:lnTo>
                      <a:lnTo>
                        <a:pt x="37" y="540"/>
                      </a:lnTo>
                      <a:lnTo>
                        <a:pt x="44" y="482"/>
                      </a:lnTo>
                      <a:lnTo>
                        <a:pt x="58" y="367"/>
                      </a:lnTo>
                      <a:lnTo>
                        <a:pt x="66" y="245"/>
                      </a:lnTo>
                      <a:lnTo>
                        <a:pt x="80" y="158"/>
                      </a:lnTo>
                      <a:lnTo>
                        <a:pt x="88" y="93"/>
                      </a:lnTo>
                      <a:lnTo>
                        <a:pt x="102" y="86"/>
                      </a:lnTo>
                      <a:lnTo>
                        <a:pt x="110" y="698"/>
                      </a:lnTo>
                      <a:lnTo>
                        <a:pt x="124" y="712"/>
                      </a:lnTo>
                      <a:lnTo>
                        <a:pt x="132" y="576"/>
                      </a:lnTo>
                      <a:lnTo>
                        <a:pt x="139" y="576"/>
                      </a:lnTo>
                      <a:lnTo>
                        <a:pt x="154" y="475"/>
                      </a:lnTo>
                      <a:lnTo>
                        <a:pt x="161" y="381"/>
                      </a:lnTo>
                      <a:lnTo>
                        <a:pt x="176" y="245"/>
                      </a:lnTo>
                      <a:lnTo>
                        <a:pt x="183" y="144"/>
                      </a:lnTo>
                      <a:lnTo>
                        <a:pt x="198" y="101"/>
                      </a:lnTo>
                      <a:lnTo>
                        <a:pt x="205" y="144"/>
                      </a:lnTo>
                      <a:lnTo>
                        <a:pt x="220" y="331"/>
                      </a:lnTo>
                      <a:lnTo>
                        <a:pt x="227" y="684"/>
                      </a:lnTo>
                      <a:lnTo>
                        <a:pt x="242" y="669"/>
                      </a:lnTo>
                      <a:lnTo>
                        <a:pt x="249" y="590"/>
                      </a:lnTo>
                      <a:lnTo>
                        <a:pt x="263" y="561"/>
                      </a:lnTo>
                      <a:lnTo>
                        <a:pt x="271" y="497"/>
                      </a:lnTo>
                      <a:lnTo>
                        <a:pt x="285" y="381"/>
                      </a:lnTo>
                      <a:lnTo>
                        <a:pt x="293" y="230"/>
                      </a:lnTo>
                      <a:lnTo>
                        <a:pt x="307" y="173"/>
                      </a:lnTo>
                      <a:lnTo>
                        <a:pt x="315" y="129"/>
                      </a:lnTo>
                      <a:lnTo>
                        <a:pt x="329" y="187"/>
                      </a:lnTo>
                      <a:lnTo>
                        <a:pt x="337" y="252"/>
                      </a:lnTo>
                      <a:lnTo>
                        <a:pt x="351" y="511"/>
                      </a:lnTo>
                      <a:lnTo>
                        <a:pt x="359" y="633"/>
                      </a:lnTo>
                      <a:lnTo>
                        <a:pt x="373" y="590"/>
                      </a:lnTo>
                      <a:lnTo>
                        <a:pt x="381" y="497"/>
                      </a:lnTo>
                      <a:lnTo>
                        <a:pt x="395" y="367"/>
                      </a:lnTo>
                      <a:lnTo>
                        <a:pt x="403" y="259"/>
                      </a:lnTo>
                      <a:lnTo>
                        <a:pt x="417" y="144"/>
                      </a:lnTo>
                      <a:lnTo>
                        <a:pt x="425" y="101"/>
                      </a:lnTo>
                      <a:lnTo>
                        <a:pt x="439" y="79"/>
                      </a:lnTo>
                      <a:lnTo>
                        <a:pt x="447" y="108"/>
                      </a:lnTo>
                      <a:lnTo>
                        <a:pt x="461" y="612"/>
                      </a:lnTo>
                      <a:lnTo>
                        <a:pt x="468" y="748"/>
                      </a:lnTo>
                      <a:lnTo>
                        <a:pt x="483" y="525"/>
                      </a:lnTo>
                      <a:lnTo>
                        <a:pt x="490" y="504"/>
                      </a:lnTo>
                      <a:lnTo>
                        <a:pt x="498" y="425"/>
                      </a:lnTo>
                      <a:lnTo>
                        <a:pt x="512" y="252"/>
                      </a:lnTo>
                      <a:lnTo>
                        <a:pt x="520" y="180"/>
                      </a:lnTo>
                      <a:lnTo>
                        <a:pt x="534" y="101"/>
                      </a:lnTo>
                      <a:lnTo>
                        <a:pt x="542" y="36"/>
                      </a:lnTo>
                      <a:lnTo>
                        <a:pt x="556" y="0"/>
                      </a:lnTo>
                      <a:lnTo>
                        <a:pt x="564" y="317"/>
                      </a:lnTo>
                      <a:lnTo>
                        <a:pt x="578" y="403"/>
                      </a:lnTo>
                      <a:lnTo>
                        <a:pt x="586" y="792"/>
                      </a:lnTo>
                      <a:lnTo>
                        <a:pt x="600" y="576"/>
                      </a:lnTo>
                      <a:lnTo>
                        <a:pt x="608" y="640"/>
                      </a:lnTo>
                      <a:lnTo>
                        <a:pt x="622" y="597"/>
                      </a:lnTo>
                      <a:lnTo>
                        <a:pt x="630" y="540"/>
                      </a:lnTo>
                      <a:lnTo>
                        <a:pt x="644" y="425"/>
                      </a:lnTo>
                      <a:lnTo>
                        <a:pt x="652" y="295"/>
                      </a:lnTo>
                      <a:lnTo>
                        <a:pt x="666" y="180"/>
                      </a:lnTo>
                      <a:lnTo>
                        <a:pt x="674" y="129"/>
                      </a:lnTo>
                      <a:lnTo>
                        <a:pt x="688" y="122"/>
                      </a:lnTo>
                      <a:lnTo>
                        <a:pt x="695" y="309"/>
                      </a:lnTo>
                      <a:lnTo>
                        <a:pt x="710" y="748"/>
                      </a:lnTo>
                      <a:lnTo>
                        <a:pt x="717" y="662"/>
                      </a:lnTo>
                      <a:lnTo>
                        <a:pt x="732" y="626"/>
                      </a:lnTo>
                      <a:lnTo>
                        <a:pt x="739" y="583"/>
                      </a:lnTo>
                      <a:lnTo>
                        <a:pt x="754" y="468"/>
                      </a:lnTo>
                      <a:lnTo>
                        <a:pt x="761" y="453"/>
                      </a:lnTo>
                      <a:lnTo>
                        <a:pt x="776" y="367"/>
                      </a:lnTo>
                      <a:lnTo>
                        <a:pt x="783" y="245"/>
                      </a:lnTo>
                      <a:lnTo>
                        <a:pt x="798" y="151"/>
                      </a:lnTo>
                      <a:lnTo>
                        <a:pt x="805" y="50"/>
                      </a:lnTo>
                      <a:lnTo>
                        <a:pt x="820" y="36"/>
                      </a:lnTo>
                      <a:lnTo>
                        <a:pt x="827" y="302"/>
                      </a:lnTo>
                      <a:lnTo>
                        <a:pt x="842" y="820"/>
                      </a:lnTo>
                      <a:lnTo>
                        <a:pt x="849" y="691"/>
                      </a:lnTo>
                      <a:lnTo>
                        <a:pt x="857" y="576"/>
                      </a:lnTo>
                      <a:lnTo>
                        <a:pt x="871" y="540"/>
                      </a:lnTo>
                      <a:lnTo>
                        <a:pt x="879" y="489"/>
                      </a:lnTo>
                      <a:lnTo>
                        <a:pt x="893" y="461"/>
                      </a:lnTo>
                      <a:lnTo>
                        <a:pt x="900" y="403"/>
                      </a:lnTo>
                      <a:lnTo>
                        <a:pt x="915" y="324"/>
                      </a:lnTo>
                      <a:lnTo>
                        <a:pt x="922" y="173"/>
                      </a:lnTo>
                      <a:lnTo>
                        <a:pt x="937" y="101"/>
                      </a:lnTo>
                      <a:lnTo>
                        <a:pt x="944" y="57"/>
                      </a:lnTo>
                      <a:lnTo>
                        <a:pt x="959" y="122"/>
                      </a:lnTo>
                      <a:lnTo>
                        <a:pt x="966" y="482"/>
                      </a:lnTo>
                      <a:lnTo>
                        <a:pt x="981" y="777"/>
                      </a:lnTo>
                      <a:lnTo>
                        <a:pt x="988" y="612"/>
                      </a:lnTo>
                      <a:lnTo>
                        <a:pt x="1003" y="626"/>
                      </a:lnTo>
                      <a:lnTo>
                        <a:pt x="1010" y="597"/>
                      </a:lnTo>
                      <a:lnTo>
                        <a:pt x="1025" y="489"/>
                      </a:lnTo>
                      <a:lnTo>
                        <a:pt x="1032" y="432"/>
                      </a:lnTo>
                      <a:lnTo>
                        <a:pt x="1047" y="381"/>
                      </a:lnTo>
                      <a:lnTo>
                        <a:pt x="1054" y="201"/>
                      </a:lnTo>
                      <a:lnTo>
                        <a:pt x="1069" y="144"/>
                      </a:lnTo>
                      <a:lnTo>
                        <a:pt x="1076" y="144"/>
                      </a:lnTo>
                      <a:lnTo>
                        <a:pt x="1091" y="187"/>
                      </a:lnTo>
                      <a:lnTo>
                        <a:pt x="1098" y="763"/>
                      </a:lnTo>
                      <a:lnTo>
                        <a:pt x="1113" y="475"/>
                      </a:lnTo>
                      <a:lnTo>
                        <a:pt x="1120" y="525"/>
                      </a:lnTo>
                      <a:lnTo>
                        <a:pt x="1135" y="655"/>
                      </a:lnTo>
                      <a:lnTo>
                        <a:pt x="1142" y="626"/>
                      </a:lnTo>
                      <a:lnTo>
                        <a:pt x="1157" y="540"/>
                      </a:lnTo>
                      <a:lnTo>
                        <a:pt x="1164" y="461"/>
                      </a:lnTo>
                      <a:lnTo>
                        <a:pt x="1179" y="360"/>
                      </a:lnTo>
                      <a:lnTo>
                        <a:pt x="1186" y="245"/>
                      </a:lnTo>
                      <a:lnTo>
                        <a:pt x="1201" y="151"/>
                      </a:lnTo>
                      <a:lnTo>
                        <a:pt x="1208" y="86"/>
                      </a:lnTo>
                      <a:lnTo>
                        <a:pt x="1215" y="79"/>
                      </a:lnTo>
                      <a:lnTo>
                        <a:pt x="1230" y="237"/>
                      </a:lnTo>
                      <a:lnTo>
                        <a:pt x="1237" y="619"/>
                      </a:lnTo>
                      <a:lnTo>
                        <a:pt x="1252" y="590"/>
                      </a:lnTo>
                      <a:lnTo>
                        <a:pt x="1259" y="626"/>
                      </a:lnTo>
                      <a:lnTo>
                        <a:pt x="1274" y="669"/>
                      </a:lnTo>
                      <a:lnTo>
                        <a:pt x="1281" y="597"/>
                      </a:lnTo>
                      <a:lnTo>
                        <a:pt x="1296" y="597"/>
                      </a:lnTo>
                      <a:lnTo>
                        <a:pt x="1303" y="525"/>
                      </a:lnTo>
                      <a:lnTo>
                        <a:pt x="1318" y="446"/>
                      </a:lnTo>
                      <a:lnTo>
                        <a:pt x="1325" y="367"/>
                      </a:lnTo>
                      <a:lnTo>
                        <a:pt x="1340" y="201"/>
                      </a:lnTo>
                      <a:lnTo>
                        <a:pt x="1347" y="129"/>
                      </a:lnTo>
                      <a:lnTo>
                        <a:pt x="1362" y="72"/>
                      </a:lnTo>
                      <a:lnTo>
                        <a:pt x="1369" y="129"/>
                      </a:lnTo>
                      <a:lnTo>
                        <a:pt x="1384" y="792"/>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5" name="Freeform 64"/>
                <p:cNvSpPr>
                  <a:spLocks/>
                </p:cNvSpPr>
                <p:nvPr/>
              </p:nvSpPr>
              <p:spPr bwMode="auto">
                <a:xfrm>
                  <a:off x="5961459" y="1723007"/>
                  <a:ext cx="113110" cy="706301"/>
                </a:xfrm>
                <a:custGeom>
                  <a:avLst/>
                  <a:gdLst/>
                  <a:ahLst/>
                  <a:cxnLst>
                    <a:cxn ang="0">
                      <a:pos x="0" y="389"/>
                    </a:cxn>
                    <a:cxn ang="0">
                      <a:pos x="7" y="302"/>
                    </a:cxn>
                    <a:cxn ang="0">
                      <a:pos x="22" y="259"/>
                    </a:cxn>
                    <a:cxn ang="0">
                      <a:pos x="29" y="281"/>
                    </a:cxn>
                    <a:cxn ang="0">
                      <a:pos x="44" y="187"/>
                    </a:cxn>
                    <a:cxn ang="0">
                      <a:pos x="51" y="122"/>
                    </a:cxn>
                    <a:cxn ang="0">
                      <a:pos x="66" y="130"/>
                    </a:cxn>
                    <a:cxn ang="0">
                      <a:pos x="73" y="79"/>
                    </a:cxn>
                    <a:cxn ang="0">
                      <a:pos x="88" y="29"/>
                    </a:cxn>
                    <a:cxn ang="0">
                      <a:pos x="95" y="0"/>
                    </a:cxn>
                  </a:cxnLst>
                  <a:rect l="0" t="0" r="r" b="b"/>
                  <a:pathLst>
                    <a:path w="95" h="389">
                      <a:moveTo>
                        <a:pt x="0" y="389"/>
                      </a:moveTo>
                      <a:lnTo>
                        <a:pt x="7" y="302"/>
                      </a:lnTo>
                      <a:lnTo>
                        <a:pt x="22" y="259"/>
                      </a:lnTo>
                      <a:lnTo>
                        <a:pt x="29" y="281"/>
                      </a:lnTo>
                      <a:lnTo>
                        <a:pt x="44" y="187"/>
                      </a:lnTo>
                      <a:lnTo>
                        <a:pt x="51" y="122"/>
                      </a:lnTo>
                      <a:lnTo>
                        <a:pt x="66" y="130"/>
                      </a:lnTo>
                      <a:lnTo>
                        <a:pt x="73" y="79"/>
                      </a:lnTo>
                      <a:lnTo>
                        <a:pt x="88" y="29"/>
                      </a:lnTo>
                      <a:lnTo>
                        <a:pt x="95" y="0"/>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6" name="Freeform 65"/>
                <p:cNvSpPr>
                  <a:spLocks/>
                </p:cNvSpPr>
                <p:nvPr/>
              </p:nvSpPr>
              <p:spPr bwMode="auto">
                <a:xfrm>
                  <a:off x="1027509" y="1187379"/>
                  <a:ext cx="1646635" cy="1058544"/>
                </a:xfrm>
                <a:custGeom>
                  <a:avLst/>
                  <a:gdLst/>
                  <a:ahLst/>
                  <a:cxnLst>
                    <a:cxn ang="0">
                      <a:pos x="21" y="245"/>
                    </a:cxn>
                    <a:cxn ang="0">
                      <a:pos x="51" y="252"/>
                    </a:cxn>
                    <a:cxn ang="0">
                      <a:pos x="87" y="360"/>
                    </a:cxn>
                    <a:cxn ang="0">
                      <a:pos x="117" y="237"/>
                    </a:cxn>
                    <a:cxn ang="0">
                      <a:pos x="153" y="259"/>
                    </a:cxn>
                    <a:cxn ang="0">
                      <a:pos x="183" y="381"/>
                    </a:cxn>
                    <a:cxn ang="0">
                      <a:pos x="219" y="259"/>
                    </a:cxn>
                    <a:cxn ang="0">
                      <a:pos x="248" y="338"/>
                    </a:cxn>
                    <a:cxn ang="0">
                      <a:pos x="285" y="209"/>
                    </a:cxn>
                    <a:cxn ang="0">
                      <a:pos x="314" y="288"/>
                    </a:cxn>
                    <a:cxn ang="0">
                      <a:pos x="351" y="360"/>
                    </a:cxn>
                    <a:cxn ang="0">
                      <a:pos x="380" y="194"/>
                    </a:cxn>
                    <a:cxn ang="0">
                      <a:pos x="410" y="410"/>
                    </a:cxn>
                    <a:cxn ang="0">
                      <a:pos x="446" y="216"/>
                    </a:cxn>
                    <a:cxn ang="0">
                      <a:pos x="475" y="396"/>
                    </a:cxn>
                    <a:cxn ang="0">
                      <a:pos x="512" y="295"/>
                    </a:cxn>
                    <a:cxn ang="0">
                      <a:pos x="541" y="209"/>
                    </a:cxn>
                    <a:cxn ang="0">
                      <a:pos x="578" y="381"/>
                    </a:cxn>
                    <a:cxn ang="0">
                      <a:pos x="607" y="324"/>
                    </a:cxn>
                    <a:cxn ang="0">
                      <a:pos x="644" y="353"/>
                    </a:cxn>
                    <a:cxn ang="0">
                      <a:pos x="673" y="115"/>
                    </a:cxn>
                    <a:cxn ang="0">
                      <a:pos x="710" y="446"/>
                    </a:cxn>
                    <a:cxn ang="0">
                      <a:pos x="739" y="187"/>
                    </a:cxn>
                    <a:cxn ang="0">
                      <a:pos x="768" y="425"/>
                    </a:cxn>
                    <a:cxn ang="0">
                      <a:pos x="805" y="144"/>
                    </a:cxn>
                    <a:cxn ang="0">
                      <a:pos x="834" y="425"/>
                    </a:cxn>
                    <a:cxn ang="0">
                      <a:pos x="871" y="180"/>
                    </a:cxn>
                    <a:cxn ang="0">
                      <a:pos x="900" y="389"/>
                    </a:cxn>
                    <a:cxn ang="0">
                      <a:pos x="937" y="173"/>
                    </a:cxn>
                    <a:cxn ang="0">
                      <a:pos x="966" y="425"/>
                    </a:cxn>
                    <a:cxn ang="0">
                      <a:pos x="1003" y="165"/>
                    </a:cxn>
                    <a:cxn ang="0">
                      <a:pos x="1032" y="317"/>
                    </a:cxn>
                    <a:cxn ang="0">
                      <a:pos x="1069" y="252"/>
                    </a:cxn>
                    <a:cxn ang="0">
                      <a:pos x="1098" y="374"/>
                    </a:cxn>
                    <a:cxn ang="0">
                      <a:pos x="1127" y="245"/>
                    </a:cxn>
                    <a:cxn ang="0">
                      <a:pos x="1164" y="223"/>
                    </a:cxn>
                    <a:cxn ang="0">
                      <a:pos x="1193" y="403"/>
                    </a:cxn>
                    <a:cxn ang="0">
                      <a:pos x="1230" y="209"/>
                    </a:cxn>
                    <a:cxn ang="0">
                      <a:pos x="1259" y="460"/>
                    </a:cxn>
                    <a:cxn ang="0">
                      <a:pos x="1296" y="7"/>
                    </a:cxn>
                    <a:cxn ang="0">
                      <a:pos x="1325" y="561"/>
                    </a:cxn>
                    <a:cxn ang="0">
                      <a:pos x="1361" y="129"/>
                    </a:cxn>
                  </a:cxnLst>
                  <a:rect l="0" t="0" r="r" b="b"/>
                  <a:pathLst>
                    <a:path w="1383" h="583">
                      <a:moveTo>
                        <a:pt x="0" y="194"/>
                      </a:moveTo>
                      <a:lnTo>
                        <a:pt x="7" y="158"/>
                      </a:lnTo>
                      <a:lnTo>
                        <a:pt x="21" y="245"/>
                      </a:lnTo>
                      <a:lnTo>
                        <a:pt x="29" y="353"/>
                      </a:lnTo>
                      <a:lnTo>
                        <a:pt x="43" y="345"/>
                      </a:lnTo>
                      <a:lnTo>
                        <a:pt x="51" y="252"/>
                      </a:lnTo>
                      <a:lnTo>
                        <a:pt x="65" y="252"/>
                      </a:lnTo>
                      <a:lnTo>
                        <a:pt x="73" y="331"/>
                      </a:lnTo>
                      <a:lnTo>
                        <a:pt x="87" y="360"/>
                      </a:lnTo>
                      <a:lnTo>
                        <a:pt x="95" y="302"/>
                      </a:lnTo>
                      <a:lnTo>
                        <a:pt x="109" y="216"/>
                      </a:lnTo>
                      <a:lnTo>
                        <a:pt x="117" y="237"/>
                      </a:lnTo>
                      <a:lnTo>
                        <a:pt x="131" y="331"/>
                      </a:lnTo>
                      <a:lnTo>
                        <a:pt x="139" y="338"/>
                      </a:lnTo>
                      <a:lnTo>
                        <a:pt x="153" y="259"/>
                      </a:lnTo>
                      <a:lnTo>
                        <a:pt x="161" y="201"/>
                      </a:lnTo>
                      <a:lnTo>
                        <a:pt x="175" y="266"/>
                      </a:lnTo>
                      <a:lnTo>
                        <a:pt x="183" y="381"/>
                      </a:lnTo>
                      <a:lnTo>
                        <a:pt x="197" y="374"/>
                      </a:lnTo>
                      <a:lnTo>
                        <a:pt x="205" y="273"/>
                      </a:lnTo>
                      <a:lnTo>
                        <a:pt x="219" y="259"/>
                      </a:lnTo>
                      <a:lnTo>
                        <a:pt x="226" y="331"/>
                      </a:lnTo>
                      <a:lnTo>
                        <a:pt x="241" y="381"/>
                      </a:lnTo>
                      <a:lnTo>
                        <a:pt x="248" y="338"/>
                      </a:lnTo>
                      <a:lnTo>
                        <a:pt x="263" y="201"/>
                      </a:lnTo>
                      <a:lnTo>
                        <a:pt x="270" y="129"/>
                      </a:lnTo>
                      <a:lnTo>
                        <a:pt x="285" y="209"/>
                      </a:lnTo>
                      <a:lnTo>
                        <a:pt x="292" y="353"/>
                      </a:lnTo>
                      <a:lnTo>
                        <a:pt x="307" y="374"/>
                      </a:lnTo>
                      <a:lnTo>
                        <a:pt x="314" y="288"/>
                      </a:lnTo>
                      <a:lnTo>
                        <a:pt x="329" y="223"/>
                      </a:lnTo>
                      <a:lnTo>
                        <a:pt x="336" y="266"/>
                      </a:lnTo>
                      <a:lnTo>
                        <a:pt x="351" y="360"/>
                      </a:lnTo>
                      <a:lnTo>
                        <a:pt x="358" y="345"/>
                      </a:lnTo>
                      <a:lnTo>
                        <a:pt x="366" y="245"/>
                      </a:lnTo>
                      <a:lnTo>
                        <a:pt x="380" y="194"/>
                      </a:lnTo>
                      <a:lnTo>
                        <a:pt x="388" y="245"/>
                      </a:lnTo>
                      <a:lnTo>
                        <a:pt x="402" y="360"/>
                      </a:lnTo>
                      <a:lnTo>
                        <a:pt x="410" y="410"/>
                      </a:lnTo>
                      <a:lnTo>
                        <a:pt x="424" y="324"/>
                      </a:lnTo>
                      <a:lnTo>
                        <a:pt x="432" y="194"/>
                      </a:lnTo>
                      <a:lnTo>
                        <a:pt x="446" y="216"/>
                      </a:lnTo>
                      <a:lnTo>
                        <a:pt x="453" y="353"/>
                      </a:lnTo>
                      <a:lnTo>
                        <a:pt x="468" y="453"/>
                      </a:lnTo>
                      <a:lnTo>
                        <a:pt x="475" y="396"/>
                      </a:lnTo>
                      <a:lnTo>
                        <a:pt x="490" y="223"/>
                      </a:lnTo>
                      <a:lnTo>
                        <a:pt x="497" y="201"/>
                      </a:lnTo>
                      <a:lnTo>
                        <a:pt x="512" y="295"/>
                      </a:lnTo>
                      <a:lnTo>
                        <a:pt x="519" y="374"/>
                      </a:lnTo>
                      <a:lnTo>
                        <a:pt x="534" y="324"/>
                      </a:lnTo>
                      <a:lnTo>
                        <a:pt x="541" y="209"/>
                      </a:lnTo>
                      <a:lnTo>
                        <a:pt x="556" y="158"/>
                      </a:lnTo>
                      <a:lnTo>
                        <a:pt x="563" y="245"/>
                      </a:lnTo>
                      <a:lnTo>
                        <a:pt x="578" y="381"/>
                      </a:lnTo>
                      <a:lnTo>
                        <a:pt x="585" y="439"/>
                      </a:lnTo>
                      <a:lnTo>
                        <a:pt x="600" y="410"/>
                      </a:lnTo>
                      <a:lnTo>
                        <a:pt x="607" y="324"/>
                      </a:lnTo>
                      <a:lnTo>
                        <a:pt x="622" y="302"/>
                      </a:lnTo>
                      <a:lnTo>
                        <a:pt x="629" y="331"/>
                      </a:lnTo>
                      <a:lnTo>
                        <a:pt x="644" y="353"/>
                      </a:lnTo>
                      <a:lnTo>
                        <a:pt x="651" y="281"/>
                      </a:lnTo>
                      <a:lnTo>
                        <a:pt x="666" y="158"/>
                      </a:lnTo>
                      <a:lnTo>
                        <a:pt x="673" y="115"/>
                      </a:lnTo>
                      <a:lnTo>
                        <a:pt x="688" y="201"/>
                      </a:lnTo>
                      <a:lnTo>
                        <a:pt x="695" y="353"/>
                      </a:lnTo>
                      <a:lnTo>
                        <a:pt x="710" y="446"/>
                      </a:lnTo>
                      <a:lnTo>
                        <a:pt x="717" y="403"/>
                      </a:lnTo>
                      <a:lnTo>
                        <a:pt x="724" y="273"/>
                      </a:lnTo>
                      <a:lnTo>
                        <a:pt x="739" y="187"/>
                      </a:lnTo>
                      <a:lnTo>
                        <a:pt x="746" y="230"/>
                      </a:lnTo>
                      <a:lnTo>
                        <a:pt x="761" y="353"/>
                      </a:lnTo>
                      <a:lnTo>
                        <a:pt x="768" y="425"/>
                      </a:lnTo>
                      <a:lnTo>
                        <a:pt x="783" y="360"/>
                      </a:lnTo>
                      <a:lnTo>
                        <a:pt x="790" y="216"/>
                      </a:lnTo>
                      <a:lnTo>
                        <a:pt x="805" y="144"/>
                      </a:lnTo>
                      <a:lnTo>
                        <a:pt x="812" y="209"/>
                      </a:lnTo>
                      <a:lnTo>
                        <a:pt x="827" y="353"/>
                      </a:lnTo>
                      <a:lnTo>
                        <a:pt x="834" y="425"/>
                      </a:lnTo>
                      <a:lnTo>
                        <a:pt x="849" y="367"/>
                      </a:lnTo>
                      <a:lnTo>
                        <a:pt x="856" y="245"/>
                      </a:lnTo>
                      <a:lnTo>
                        <a:pt x="871" y="180"/>
                      </a:lnTo>
                      <a:lnTo>
                        <a:pt x="878" y="237"/>
                      </a:lnTo>
                      <a:lnTo>
                        <a:pt x="893" y="345"/>
                      </a:lnTo>
                      <a:lnTo>
                        <a:pt x="900" y="389"/>
                      </a:lnTo>
                      <a:lnTo>
                        <a:pt x="915" y="331"/>
                      </a:lnTo>
                      <a:lnTo>
                        <a:pt x="922" y="230"/>
                      </a:lnTo>
                      <a:lnTo>
                        <a:pt x="937" y="173"/>
                      </a:lnTo>
                      <a:lnTo>
                        <a:pt x="944" y="216"/>
                      </a:lnTo>
                      <a:lnTo>
                        <a:pt x="959" y="338"/>
                      </a:lnTo>
                      <a:lnTo>
                        <a:pt x="966" y="425"/>
                      </a:lnTo>
                      <a:lnTo>
                        <a:pt x="981" y="389"/>
                      </a:lnTo>
                      <a:lnTo>
                        <a:pt x="988" y="259"/>
                      </a:lnTo>
                      <a:lnTo>
                        <a:pt x="1003" y="165"/>
                      </a:lnTo>
                      <a:lnTo>
                        <a:pt x="1010" y="144"/>
                      </a:lnTo>
                      <a:lnTo>
                        <a:pt x="1025" y="216"/>
                      </a:lnTo>
                      <a:lnTo>
                        <a:pt x="1032" y="317"/>
                      </a:lnTo>
                      <a:lnTo>
                        <a:pt x="1047" y="396"/>
                      </a:lnTo>
                      <a:lnTo>
                        <a:pt x="1054" y="360"/>
                      </a:lnTo>
                      <a:lnTo>
                        <a:pt x="1069" y="252"/>
                      </a:lnTo>
                      <a:lnTo>
                        <a:pt x="1076" y="158"/>
                      </a:lnTo>
                      <a:lnTo>
                        <a:pt x="1083" y="216"/>
                      </a:lnTo>
                      <a:lnTo>
                        <a:pt x="1098" y="374"/>
                      </a:lnTo>
                      <a:lnTo>
                        <a:pt x="1105" y="482"/>
                      </a:lnTo>
                      <a:lnTo>
                        <a:pt x="1120" y="417"/>
                      </a:lnTo>
                      <a:lnTo>
                        <a:pt x="1127" y="245"/>
                      </a:lnTo>
                      <a:lnTo>
                        <a:pt x="1142" y="115"/>
                      </a:lnTo>
                      <a:lnTo>
                        <a:pt x="1149" y="93"/>
                      </a:lnTo>
                      <a:lnTo>
                        <a:pt x="1164" y="223"/>
                      </a:lnTo>
                      <a:lnTo>
                        <a:pt x="1171" y="396"/>
                      </a:lnTo>
                      <a:lnTo>
                        <a:pt x="1186" y="482"/>
                      </a:lnTo>
                      <a:lnTo>
                        <a:pt x="1193" y="403"/>
                      </a:lnTo>
                      <a:lnTo>
                        <a:pt x="1208" y="230"/>
                      </a:lnTo>
                      <a:lnTo>
                        <a:pt x="1215" y="137"/>
                      </a:lnTo>
                      <a:lnTo>
                        <a:pt x="1230" y="209"/>
                      </a:lnTo>
                      <a:lnTo>
                        <a:pt x="1237" y="367"/>
                      </a:lnTo>
                      <a:lnTo>
                        <a:pt x="1252" y="453"/>
                      </a:lnTo>
                      <a:lnTo>
                        <a:pt x="1259" y="460"/>
                      </a:lnTo>
                      <a:lnTo>
                        <a:pt x="1274" y="338"/>
                      </a:lnTo>
                      <a:lnTo>
                        <a:pt x="1281" y="129"/>
                      </a:lnTo>
                      <a:lnTo>
                        <a:pt x="1296" y="7"/>
                      </a:lnTo>
                      <a:lnTo>
                        <a:pt x="1303" y="72"/>
                      </a:lnTo>
                      <a:lnTo>
                        <a:pt x="1317" y="317"/>
                      </a:lnTo>
                      <a:lnTo>
                        <a:pt x="1325" y="561"/>
                      </a:lnTo>
                      <a:lnTo>
                        <a:pt x="1339" y="583"/>
                      </a:lnTo>
                      <a:lnTo>
                        <a:pt x="1347" y="374"/>
                      </a:lnTo>
                      <a:lnTo>
                        <a:pt x="1361" y="129"/>
                      </a:lnTo>
                      <a:lnTo>
                        <a:pt x="1369" y="0"/>
                      </a:lnTo>
                      <a:lnTo>
                        <a:pt x="1383" y="86"/>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7" name="Freeform 66"/>
                <p:cNvSpPr>
                  <a:spLocks/>
                </p:cNvSpPr>
                <p:nvPr/>
              </p:nvSpPr>
              <p:spPr bwMode="auto">
                <a:xfrm>
                  <a:off x="2674144" y="1029415"/>
                  <a:ext cx="1639491" cy="1438023"/>
                </a:xfrm>
                <a:custGeom>
                  <a:avLst/>
                  <a:gdLst/>
                  <a:ahLst/>
                  <a:cxnLst>
                    <a:cxn ang="0">
                      <a:pos x="22" y="627"/>
                    </a:cxn>
                    <a:cxn ang="0">
                      <a:pos x="52" y="267"/>
                    </a:cxn>
                    <a:cxn ang="0">
                      <a:pos x="81" y="404"/>
                    </a:cxn>
                    <a:cxn ang="0">
                      <a:pos x="118" y="497"/>
                    </a:cxn>
                    <a:cxn ang="0">
                      <a:pos x="147" y="166"/>
                    </a:cxn>
                    <a:cxn ang="0">
                      <a:pos x="183" y="641"/>
                    </a:cxn>
                    <a:cxn ang="0">
                      <a:pos x="213" y="137"/>
                    </a:cxn>
                    <a:cxn ang="0">
                      <a:pos x="249" y="504"/>
                    </a:cxn>
                    <a:cxn ang="0">
                      <a:pos x="279" y="483"/>
                    </a:cxn>
                    <a:cxn ang="0">
                      <a:pos x="315" y="173"/>
                    </a:cxn>
                    <a:cxn ang="0">
                      <a:pos x="344" y="569"/>
                    </a:cxn>
                    <a:cxn ang="0">
                      <a:pos x="381" y="216"/>
                    </a:cxn>
                    <a:cxn ang="0">
                      <a:pos x="410" y="418"/>
                    </a:cxn>
                    <a:cxn ang="0">
                      <a:pos x="440" y="576"/>
                    </a:cxn>
                    <a:cxn ang="0">
                      <a:pos x="476" y="123"/>
                    </a:cxn>
                    <a:cxn ang="0">
                      <a:pos x="506" y="526"/>
                    </a:cxn>
                    <a:cxn ang="0">
                      <a:pos x="542" y="540"/>
                    </a:cxn>
                    <a:cxn ang="0">
                      <a:pos x="571" y="180"/>
                    </a:cxn>
                    <a:cxn ang="0">
                      <a:pos x="608" y="540"/>
                    </a:cxn>
                    <a:cxn ang="0">
                      <a:pos x="637" y="274"/>
                    </a:cxn>
                    <a:cxn ang="0">
                      <a:pos x="674" y="281"/>
                    </a:cxn>
                    <a:cxn ang="0">
                      <a:pos x="703" y="634"/>
                    </a:cxn>
                    <a:cxn ang="0">
                      <a:pos x="740" y="137"/>
                    </a:cxn>
                    <a:cxn ang="0">
                      <a:pos x="769" y="324"/>
                    </a:cxn>
                    <a:cxn ang="0">
                      <a:pos x="798" y="663"/>
                    </a:cxn>
                    <a:cxn ang="0">
                      <a:pos x="835" y="195"/>
                    </a:cxn>
                    <a:cxn ang="0">
                      <a:pos x="864" y="288"/>
                    </a:cxn>
                    <a:cxn ang="0">
                      <a:pos x="901" y="576"/>
                    </a:cxn>
                    <a:cxn ang="0">
                      <a:pos x="930" y="202"/>
                    </a:cxn>
                    <a:cxn ang="0">
                      <a:pos x="967" y="368"/>
                    </a:cxn>
                    <a:cxn ang="0">
                      <a:pos x="996" y="605"/>
                    </a:cxn>
                    <a:cxn ang="0">
                      <a:pos x="1033" y="130"/>
                    </a:cxn>
                    <a:cxn ang="0">
                      <a:pos x="1062" y="425"/>
                    </a:cxn>
                    <a:cxn ang="0">
                      <a:pos x="1099" y="634"/>
                    </a:cxn>
                    <a:cxn ang="0">
                      <a:pos x="1128" y="36"/>
                    </a:cxn>
                    <a:cxn ang="0">
                      <a:pos x="1157" y="375"/>
                    </a:cxn>
                    <a:cxn ang="0">
                      <a:pos x="1194" y="663"/>
                    </a:cxn>
                    <a:cxn ang="0">
                      <a:pos x="1223" y="108"/>
                    </a:cxn>
                    <a:cxn ang="0">
                      <a:pos x="1260" y="202"/>
                    </a:cxn>
                    <a:cxn ang="0">
                      <a:pos x="1289" y="785"/>
                    </a:cxn>
                    <a:cxn ang="0">
                      <a:pos x="1326" y="281"/>
                    </a:cxn>
                    <a:cxn ang="0">
                      <a:pos x="1355" y="80"/>
                    </a:cxn>
                  </a:cxnLst>
                  <a:rect l="0" t="0" r="r" b="b"/>
                  <a:pathLst>
                    <a:path w="1377" h="792">
                      <a:moveTo>
                        <a:pt x="0" y="173"/>
                      </a:moveTo>
                      <a:lnTo>
                        <a:pt x="8" y="432"/>
                      </a:lnTo>
                      <a:lnTo>
                        <a:pt x="22" y="627"/>
                      </a:lnTo>
                      <a:lnTo>
                        <a:pt x="30" y="691"/>
                      </a:lnTo>
                      <a:lnTo>
                        <a:pt x="44" y="533"/>
                      </a:lnTo>
                      <a:lnTo>
                        <a:pt x="52" y="267"/>
                      </a:lnTo>
                      <a:lnTo>
                        <a:pt x="59" y="116"/>
                      </a:lnTo>
                      <a:lnTo>
                        <a:pt x="74" y="180"/>
                      </a:lnTo>
                      <a:lnTo>
                        <a:pt x="81" y="404"/>
                      </a:lnTo>
                      <a:lnTo>
                        <a:pt x="96" y="583"/>
                      </a:lnTo>
                      <a:lnTo>
                        <a:pt x="103" y="641"/>
                      </a:lnTo>
                      <a:lnTo>
                        <a:pt x="118" y="497"/>
                      </a:lnTo>
                      <a:lnTo>
                        <a:pt x="125" y="252"/>
                      </a:lnTo>
                      <a:lnTo>
                        <a:pt x="139" y="123"/>
                      </a:lnTo>
                      <a:lnTo>
                        <a:pt x="147" y="166"/>
                      </a:lnTo>
                      <a:lnTo>
                        <a:pt x="161" y="368"/>
                      </a:lnTo>
                      <a:lnTo>
                        <a:pt x="169" y="576"/>
                      </a:lnTo>
                      <a:lnTo>
                        <a:pt x="183" y="641"/>
                      </a:lnTo>
                      <a:lnTo>
                        <a:pt x="191" y="512"/>
                      </a:lnTo>
                      <a:lnTo>
                        <a:pt x="205" y="281"/>
                      </a:lnTo>
                      <a:lnTo>
                        <a:pt x="213" y="137"/>
                      </a:lnTo>
                      <a:lnTo>
                        <a:pt x="227" y="159"/>
                      </a:lnTo>
                      <a:lnTo>
                        <a:pt x="235" y="324"/>
                      </a:lnTo>
                      <a:lnTo>
                        <a:pt x="249" y="504"/>
                      </a:lnTo>
                      <a:lnTo>
                        <a:pt x="257" y="591"/>
                      </a:lnTo>
                      <a:lnTo>
                        <a:pt x="271" y="583"/>
                      </a:lnTo>
                      <a:lnTo>
                        <a:pt x="279" y="483"/>
                      </a:lnTo>
                      <a:lnTo>
                        <a:pt x="293" y="281"/>
                      </a:lnTo>
                      <a:lnTo>
                        <a:pt x="301" y="130"/>
                      </a:lnTo>
                      <a:lnTo>
                        <a:pt x="315" y="173"/>
                      </a:lnTo>
                      <a:lnTo>
                        <a:pt x="323" y="360"/>
                      </a:lnTo>
                      <a:lnTo>
                        <a:pt x="337" y="504"/>
                      </a:lnTo>
                      <a:lnTo>
                        <a:pt x="344" y="569"/>
                      </a:lnTo>
                      <a:lnTo>
                        <a:pt x="359" y="555"/>
                      </a:lnTo>
                      <a:lnTo>
                        <a:pt x="366" y="411"/>
                      </a:lnTo>
                      <a:lnTo>
                        <a:pt x="381" y="216"/>
                      </a:lnTo>
                      <a:lnTo>
                        <a:pt x="388" y="130"/>
                      </a:lnTo>
                      <a:lnTo>
                        <a:pt x="403" y="216"/>
                      </a:lnTo>
                      <a:lnTo>
                        <a:pt x="410" y="418"/>
                      </a:lnTo>
                      <a:lnTo>
                        <a:pt x="418" y="576"/>
                      </a:lnTo>
                      <a:lnTo>
                        <a:pt x="432" y="619"/>
                      </a:lnTo>
                      <a:lnTo>
                        <a:pt x="440" y="576"/>
                      </a:lnTo>
                      <a:lnTo>
                        <a:pt x="454" y="418"/>
                      </a:lnTo>
                      <a:lnTo>
                        <a:pt x="462" y="216"/>
                      </a:lnTo>
                      <a:lnTo>
                        <a:pt x="476" y="123"/>
                      </a:lnTo>
                      <a:lnTo>
                        <a:pt x="484" y="137"/>
                      </a:lnTo>
                      <a:lnTo>
                        <a:pt x="498" y="310"/>
                      </a:lnTo>
                      <a:lnTo>
                        <a:pt x="506" y="526"/>
                      </a:lnTo>
                      <a:lnTo>
                        <a:pt x="520" y="627"/>
                      </a:lnTo>
                      <a:lnTo>
                        <a:pt x="528" y="612"/>
                      </a:lnTo>
                      <a:lnTo>
                        <a:pt x="542" y="540"/>
                      </a:lnTo>
                      <a:lnTo>
                        <a:pt x="550" y="418"/>
                      </a:lnTo>
                      <a:lnTo>
                        <a:pt x="564" y="296"/>
                      </a:lnTo>
                      <a:lnTo>
                        <a:pt x="571" y="180"/>
                      </a:lnTo>
                      <a:lnTo>
                        <a:pt x="586" y="209"/>
                      </a:lnTo>
                      <a:lnTo>
                        <a:pt x="593" y="396"/>
                      </a:lnTo>
                      <a:lnTo>
                        <a:pt x="608" y="540"/>
                      </a:lnTo>
                      <a:lnTo>
                        <a:pt x="615" y="583"/>
                      </a:lnTo>
                      <a:lnTo>
                        <a:pt x="630" y="468"/>
                      </a:lnTo>
                      <a:lnTo>
                        <a:pt x="637" y="274"/>
                      </a:lnTo>
                      <a:lnTo>
                        <a:pt x="652" y="166"/>
                      </a:lnTo>
                      <a:lnTo>
                        <a:pt x="659" y="159"/>
                      </a:lnTo>
                      <a:lnTo>
                        <a:pt x="674" y="281"/>
                      </a:lnTo>
                      <a:lnTo>
                        <a:pt x="681" y="476"/>
                      </a:lnTo>
                      <a:lnTo>
                        <a:pt x="696" y="612"/>
                      </a:lnTo>
                      <a:lnTo>
                        <a:pt x="703" y="634"/>
                      </a:lnTo>
                      <a:lnTo>
                        <a:pt x="718" y="526"/>
                      </a:lnTo>
                      <a:lnTo>
                        <a:pt x="725" y="310"/>
                      </a:lnTo>
                      <a:lnTo>
                        <a:pt x="740" y="137"/>
                      </a:lnTo>
                      <a:lnTo>
                        <a:pt x="747" y="108"/>
                      </a:lnTo>
                      <a:lnTo>
                        <a:pt x="762" y="166"/>
                      </a:lnTo>
                      <a:lnTo>
                        <a:pt x="769" y="324"/>
                      </a:lnTo>
                      <a:lnTo>
                        <a:pt x="784" y="512"/>
                      </a:lnTo>
                      <a:lnTo>
                        <a:pt x="791" y="619"/>
                      </a:lnTo>
                      <a:lnTo>
                        <a:pt x="798" y="663"/>
                      </a:lnTo>
                      <a:lnTo>
                        <a:pt x="813" y="627"/>
                      </a:lnTo>
                      <a:lnTo>
                        <a:pt x="820" y="411"/>
                      </a:lnTo>
                      <a:lnTo>
                        <a:pt x="835" y="195"/>
                      </a:lnTo>
                      <a:lnTo>
                        <a:pt x="842" y="137"/>
                      </a:lnTo>
                      <a:lnTo>
                        <a:pt x="857" y="152"/>
                      </a:lnTo>
                      <a:lnTo>
                        <a:pt x="864" y="288"/>
                      </a:lnTo>
                      <a:lnTo>
                        <a:pt x="879" y="483"/>
                      </a:lnTo>
                      <a:lnTo>
                        <a:pt x="886" y="569"/>
                      </a:lnTo>
                      <a:lnTo>
                        <a:pt x="901" y="576"/>
                      </a:lnTo>
                      <a:lnTo>
                        <a:pt x="908" y="447"/>
                      </a:lnTo>
                      <a:lnTo>
                        <a:pt x="923" y="267"/>
                      </a:lnTo>
                      <a:lnTo>
                        <a:pt x="930" y="202"/>
                      </a:lnTo>
                      <a:lnTo>
                        <a:pt x="945" y="216"/>
                      </a:lnTo>
                      <a:lnTo>
                        <a:pt x="952" y="252"/>
                      </a:lnTo>
                      <a:lnTo>
                        <a:pt x="967" y="368"/>
                      </a:lnTo>
                      <a:lnTo>
                        <a:pt x="974" y="526"/>
                      </a:lnTo>
                      <a:lnTo>
                        <a:pt x="989" y="591"/>
                      </a:lnTo>
                      <a:lnTo>
                        <a:pt x="996" y="605"/>
                      </a:lnTo>
                      <a:lnTo>
                        <a:pt x="1011" y="461"/>
                      </a:lnTo>
                      <a:lnTo>
                        <a:pt x="1018" y="231"/>
                      </a:lnTo>
                      <a:lnTo>
                        <a:pt x="1033" y="130"/>
                      </a:lnTo>
                      <a:lnTo>
                        <a:pt x="1040" y="152"/>
                      </a:lnTo>
                      <a:lnTo>
                        <a:pt x="1055" y="238"/>
                      </a:lnTo>
                      <a:lnTo>
                        <a:pt x="1062" y="425"/>
                      </a:lnTo>
                      <a:lnTo>
                        <a:pt x="1077" y="627"/>
                      </a:lnTo>
                      <a:lnTo>
                        <a:pt x="1084" y="684"/>
                      </a:lnTo>
                      <a:lnTo>
                        <a:pt x="1099" y="634"/>
                      </a:lnTo>
                      <a:lnTo>
                        <a:pt x="1106" y="483"/>
                      </a:lnTo>
                      <a:lnTo>
                        <a:pt x="1121" y="238"/>
                      </a:lnTo>
                      <a:lnTo>
                        <a:pt x="1128" y="36"/>
                      </a:lnTo>
                      <a:lnTo>
                        <a:pt x="1143" y="15"/>
                      </a:lnTo>
                      <a:lnTo>
                        <a:pt x="1150" y="144"/>
                      </a:lnTo>
                      <a:lnTo>
                        <a:pt x="1157" y="375"/>
                      </a:lnTo>
                      <a:lnTo>
                        <a:pt x="1172" y="598"/>
                      </a:lnTo>
                      <a:lnTo>
                        <a:pt x="1179" y="699"/>
                      </a:lnTo>
                      <a:lnTo>
                        <a:pt x="1194" y="663"/>
                      </a:lnTo>
                      <a:lnTo>
                        <a:pt x="1201" y="547"/>
                      </a:lnTo>
                      <a:lnTo>
                        <a:pt x="1216" y="339"/>
                      </a:lnTo>
                      <a:lnTo>
                        <a:pt x="1223" y="108"/>
                      </a:lnTo>
                      <a:lnTo>
                        <a:pt x="1238" y="29"/>
                      </a:lnTo>
                      <a:lnTo>
                        <a:pt x="1245" y="51"/>
                      </a:lnTo>
                      <a:lnTo>
                        <a:pt x="1260" y="202"/>
                      </a:lnTo>
                      <a:lnTo>
                        <a:pt x="1267" y="547"/>
                      </a:lnTo>
                      <a:lnTo>
                        <a:pt x="1282" y="792"/>
                      </a:lnTo>
                      <a:lnTo>
                        <a:pt x="1289" y="785"/>
                      </a:lnTo>
                      <a:lnTo>
                        <a:pt x="1304" y="691"/>
                      </a:lnTo>
                      <a:lnTo>
                        <a:pt x="1311" y="533"/>
                      </a:lnTo>
                      <a:lnTo>
                        <a:pt x="1326" y="281"/>
                      </a:lnTo>
                      <a:lnTo>
                        <a:pt x="1333" y="58"/>
                      </a:lnTo>
                      <a:lnTo>
                        <a:pt x="1348" y="0"/>
                      </a:lnTo>
                      <a:lnTo>
                        <a:pt x="1355" y="80"/>
                      </a:lnTo>
                      <a:lnTo>
                        <a:pt x="1370" y="238"/>
                      </a:lnTo>
                      <a:lnTo>
                        <a:pt x="1377" y="476"/>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8" name="Freeform 67"/>
                <p:cNvSpPr>
                  <a:spLocks/>
                </p:cNvSpPr>
                <p:nvPr/>
              </p:nvSpPr>
              <p:spPr bwMode="auto">
                <a:xfrm>
                  <a:off x="4313634" y="1043942"/>
                  <a:ext cx="1647825" cy="1267348"/>
                </a:xfrm>
                <a:custGeom>
                  <a:avLst/>
                  <a:gdLst/>
                  <a:ahLst/>
                  <a:cxnLst>
                    <a:cxn ang="0">
                      <a:pos x="22" y="698"/>
                    </a:cxn>
                    <a:cxn ang="0">
                      <a:pos x="58" y="309"/>
                    </a:cxn>
                    <a:cxn ang="0">
                      <a:pos x="88" y="158"/>
                    </a:cxn>
                    <a:cxn ang="0">
                      <a:pos x="124" y="568"/>
                    </a:cxn>
                    <a:cxn ang="0">
                      <a:pos x="154" y="496"/>
                    </a:cxn>
                    <a:cxn ang="0">
                      <a:pos x="183" y="129"/>
                    </a:cxn>
                    <a:cxn ang="0">
                      <a:pos x="220" y="388"/>
                    </a:cxn>
                    <a:cxn ang="0">
                      <a:pos x="249" y="590"/>
                    </a:cxn>
                    <a:cxn ang="0">
                      <a:pos x="285" y="280"/>
                    </a:cxn>
                    <a:cxn ang="0">
                      <a:pos x="315" y="194"/>
                    </a:cxn>
                    <a:cxn ang="0">
                      <a:pos x="351" y="561"/>
                    </a:cxn>
                    <a:cxn ang="0">
                      <a:pos x="381" y="504"/>
                    </a:cxn>
                    <a:cxn ang="0">
                      <a:pos x="417" y="100"/>
                    </a:cxn>
                    <a:cxn ang="0">
                      <a:pos x="447" y="273"/>
                    </a:cxn>
                    <a:cxn ang="0">
                      <a:pos x="483" y="698"/>
                    </a:cxn>
                    <a:cxn ang="0">
                      <a:pos x="512" y="360"/>
                    </a:cxn>
                    <a:cxn ang="0">
                      <a:pos x="542" y="0"/>
                    </a:cxn>
                    <a:cxn ang="0">
                      <a:pos x="578" y="489"/>
                    </a:cxn>
                    <a:cxn ang="0">
                      <a:pos x="608" y="611"/>
                    </a:cxn>
                    <a:cxn ang="0">
                      <a:pos x="644" y="302"/>
                    </a:cxn>
                    <a:cxn ang="0">
                      <a:pos x="674" y="172"/>
                    </a:cxn>
                    <a:cxn ang="0">
                      <a:pos x="710" y="424"/>
                    </a:cxn>
                    <a:cxn ang="0">
                      <a:pos x="739" y="590"/>
                    </a:cxn>
                    <a:cxn ang="0">
                      <a:pos x="776" y="324"/>
                    </a:cxn>
                    <a:cxn ang="0">
                      <a:pos x="805" y="122"/>
                    </a:cxn>
                    <a:cxn ang="0">
                      <a:pos x="842" y="482"/>
                    </a:cxn>
                    <a:cxn ang="0">
                      <a:pos x="871" y="532"/>
                    </a:cxn>
                    <a:cxn ang="0">
                      <a:pos x="900" y="360"/>
                    </a:cxn>
                    <a:cxn ang="0">
                      <a:pos x="937" y="180"/>
                    </a:cxn>
                    <a:cxn ang="0">
                      <a:pos x="966" y="396"/>
                    </a:cxn>
                    <a:cxn ang="0">
                      <a:pos x="1003" y="539"/>
                    </a:cxn>
                    <a:cxn ang="0">
                      <a:pos x="1032" y="388"/>
                    </a:cxn>
                    <a:cxn ang="0">
                      <a:pos x="1069" y="172"/>
                    </a:cxn>
                    <a:cxn ang="0">
                      <a:pos x="1098" y="367"/>
                    </a:cxn>
                    <a:cxn ang="0">
                      <a:pos x="1135" y="554"/>
                    </a:cxn>
                    <a:cxn ang="0">
                      <a:pos x="1164" y="417"/>
                    </a:cxn>
                    <a:cxn ang="0">
                      <a:pos x="1201" y="180"/>
                    </a:cxn>
                    <a:cxn ang="0">
                      <a:pos x="1230" y="295"/>
                    </a:cxn>
                    <a:cxn ang="0">
                      <a:pos x="1259" y="525"/>
                    </a:cxn>
                    <a:cxn ang="0">
                      <a:pos x="1296" y="468"/>
                    </a:cxn>
                    <a:cxn ang="0">
                      <a:pos x="1325" y="273"/>
                    </a:cxn>
                    <a:cxn ang="0">
                      <a:pos x="1362" y="223"/>
                    </a:cxn>
                  </a:cxnLst>
                  <a:rect l="0" t="0" r="r" b="b"/>
                  <a:pathLst>
                    <a:path w="1384" h="698">
                      <a:moveTo>
                        <a:pt x="0" y="468"/>
                      </a:moveTo>
                      <a:lnTo>
                        <a:pt x="15" y="662"/>
                      </a:lnTo>
                      <a:lnTo>
                        <a:pt x="22" y="698"/>
                      </a:lnTo>
                      <a:lnTo>
                        <a:pt x="37" y="633"/>
                      </a:lnTo>
                      <a:lnTo>
                        <a:pt x="44" y="511"/>
                      </a:lnTo>
                      <a:lnTo>
                        <a:pt x="58" y="309"/>
                      </a:lnTo>
                      <a:lnTo>
                        <a:pt x="66" y="122"/>
                      </a:lnTo>
                      <a:lnTo>
                        <a:pt x="80" y="86"/>
                      </a:lnTo>
                      <a:lnTo>
                        <a:pt x="88" y="158"/>
                      </a:lnTo>
                      <a:lnTo>
                        <a:pt x="102" y="280"/>
                      </a:lnTo>
                      <a:lnTo>
                        <a:pt x="110" y="439"/>
                      </a:lnTo>
                      <a:lnTo>
                        <a:pt x="124" y="568"/>
                      </a:lnTo>
                      <a:lnTo>
                        <a:pt x="132" y="611"/>
                      </a:lnTo>
                      <a:lnTo>
                        <a:pt x="139" y="575"/>
                      </a:lnTo>
                      <a:lnTo>
                        <a:pt x="154" y="496"/>
                      </a:lnTo>
                      <a:lnTo>
                        <a:pt x="161" y="338"/>
                      </a:lnTo>
                      <a:lnTo>
                        <a:pt x="176" y="180"/>
                      </a:lnTo>
                      <a:lnTo>
                        <a:pt x="183" y="129"/>
                      </a:lnTo>
                      <a:lnTo>
                        <a:pt x="198" y="165"/>
                      </a:lnTo>
                      <a:lnTo>
                        <a:pt x="205" y="259"/>
                      </a:lnTo>
                      <a:lnTo>
                        <a:pt x="220" y="388"/>
                      </a:lnTo>
                      <a:lnTo>
                        <a:pt x="227" y="539"/>
                      </a:lnTo>
                      <a:lnTo>
                        <a:pt x="242" y="611"/>
                      </a:lnTo>
                      <a:lnTo>
                        <a:pt x="249" y="590"/>
                      </a:lnTo>
                      <a:lnTo>
                        <a:pt x="263" y="511"/>
                      </a:lnTo>
                      <a:lnTo>
                        <a:pt x="271" y="417"/>
                      </a:lnTo>
                      <a:lnTo>
                        <a:pt x="285" y="280"/>
                      </a:lnTo>
                      <a:lnTo>
                        <a:pt x="293" y="158"/>
                      </a:lnTo>
                      <a:lnTo>
                        <a:pt x="307" y="136"/>
                      </a:lnTo>
                      <a:lnTo>
                        <a:pt x="315" y="194"/>
                      </a:lnTo>
                      <a:lnTo>
                        <a:pt x="329" y="295"/>
                      </a:lnTo>
                      <a:lnTo>
                        <a:pt x="337" y="424"/>
                      </a:lnTo>
                      <a:lnTo>
                        <a:pt x="351" y="561"/>
                      </a:lnTo>
                      <a:lnTo>
                        <a:pt x="359" y="619"/>
                      </a:lnTo>
                      <a:lnTo>
                        <a:pt x="373" y="590"/>
                      </a:lnTo>
                      <a:lnTo>
                        <a:pt x="381" y="504"/>
                      </a:lnTo>
                      <a:lnTo>
                        <a:pt x="395" y="410"/>
                      </a:lnTo>
                      <a:lnTo>
                        <a:pt x="403" y="259"/>
                      </a:lnTo>
                      <a:lnTo>
                        <a:pt x="417" y="100"/>
                      </a:lnTo>
                      <a:lnTo>
                        <a:pt x="425" y="79"/>
                      </a:lnTo>
                      <a:lnTo>
                        <a:pt x="439" y="158"/>
                      </a:lnTo>
                      <a:lnTo>
                        <a:pt x="447" y="273"/>
                      </a:lnTo>
                      <a:lnTo>
                        <a:pt x="461" y="439"/>
                      </a:lnTo>
                      <a:lnTo>
                        <a:pt x="468" y="619"/>
                      </a:lnTo>
                      <a:lnTo>
                        <a:pt x="483" y="698"/>
                      </a:lnTo>
                      <a:lnTo>
                        <a:pt x="490" y="662"/>
                      </a:lnTo>
                      <a:lnTo>
                        <a:pt x="498" y="504"/>
                      </a:lnTo>
                      <a:lnTo>
                        <a:pt x="512" y="360"/>
                      </a:lnTo>
                      <a:lnTo>
                        <a:pt x="520" y="230"/>
                      </a:lnTo>
                      <a:lnTo>
                        <a:pt x="534" y="57"/>
                      </a:lnTo>
                      <a:lnTo>
                        <a:pt x="542" y="0"/>
                      </a:lnTo>
                      <a:lnTo>
                        <a:pt x="556" y="108"/>
                      </a:lnTo>
                      <a:lnTo>
                        <a:pt x="564" y="302"/>
                      </a:lnTo>
                      <a:lnTo>
                        <a:pt x="578" y="489"/>
                      </a:lnTo>
                      <a:lnTo>
                        <a:pt x="586" y="626"/>
                      </a:lnTo>
                      <a:lnTo>
                        <a:pt x="600" y="669"/>
                      </a:lnTo>
                      <a:lnTo>
                        <a:pt x="608" y="611"/>
                      </a:lnTo>
                      <a:lnTo>
                        <a:pt x="622" y="489"/>
                      </a:lnTo>
                      <a:lnTo>
                        <a:pt x="630" y="367"/>
                      </a:lnTo>
                      <a:lnTo>
                        <a:pt x="644" y="302"/>
                      </a:lnTo>
                      <a:lnTo>
                        <a:pt x="652" y="230"/>
                      </a:lnTo>
                      <a:lnTo>
                        <a:pt x="666" y="172"/>
                      </a:lnTo>
                      <a:lnTo>
                        <a:pt x="674" y="172"/>
                      </a:lnTo>
                      <a:lnTo>
                        <a:pt x="688" y="223"/>
                      </a:lnTo>
                      <a:lnTo>
                        <a:pt x="695" y="309"/>
                      </a:lnTo>
                      <a:lnTo>
                        <a:pt x="710" y="424"/>
                      </a:lnTo>
                      <a:lnTo>
                        <a:pt x="717" y="547"/>
                      </a:lnTo>
                      <a:lnTo>
                        <a:pt x="732" y="611"/>
                      </a:lnTo>
                      <a:lnTo>
                        <a:pt x="739" y="590"/>
                      </a:lnTo>
                      <a:lnTo>
                        <a:pt x="754" y="496"/>
                      </a:lnTo>
                      <a:lnTo>
                        <a:pt x="761" y="388"/>
                      </a:lnTo>
                      <a:lnTo>
                        <a:pt x="776" y="324"/>
                      </a:lnTo>
                      <a:lnTo>
                        <a:pt x="783" y="223"/>
                      </a:lnTo>
                      <a:lnTo>
                        <a:pt x="798" y="108"/>
                      </a:lnTo>
                      <a:lnTo>
                        <a:pt x="805" y="122"/>
                      </a:lnTo>
                      <a:lnTo>
                        <a:pt x="820" y="230"/>
                      </a:lnTo>
                      <a:lnTo>
                        <a:pt x="827" y="374"/>
                      </a:lnTo>
                      <a:lnTo>
                        <a:pt x="842" y="482"/>
                      </a:lnTo>
                      <a:lnTo>
                        <a:pt x="849" y="554"/>
                      </a:lnTo>
                      <a:lnTo>
                        <a:pt x="857" y="575"/>
                      </a:lnTo>
                      <a:lnTo>
                        <a:pt x="871" y="532"/>
                      </a:lnTo>
                      <a:lnTo>
                        <a:pt x="879" y="468"/>
                      </a:lnTo>
                      <a:lnTo>
                        <a:pt x="893" y="410"/>
                      </a:lnTo>
                      <a:lnTo>
                        <a:pt x="900" y="360"/>
                      </a:lnTo>
                      <a:lnTo>
                        <a:pt x="915" y="280"/>
                      </a:lnTo>
                      <a:lnTo>
                        <a:pt x="922" y="187"/>
                      </a:lnTo>
                      <a:lnTo>
                        <a:pt x="937" y="180"/>
                      </a:lnTo>
                      <a:lnTo>
                        <a:pt x="944" y="244"/>
                      </a:lnTo>
                      <a:lnTo>
                        <a:pt x="959" y="331"/>
                      </a:lnTo>
                      <a:lnTo>
                        <a:pt x="966" y="396"/>
                      </a:lnTo>
                      <a:lnTo>
                        <a:pt x="981" y="475"/>
                      </a:lnTo>
                      <a:lnTo>
                        <a:pt x="988" y="539"/>
                      </a:lnTo>
                      <a:lnTo>
                        <a:pt x="1003" y="539"/>
                      </a:lnTo>
                      <a:lnTo>
                        <a:pt x="1010" y="496"/>
                      </a:lnTo>
                      <a:lnTo>
                        <a:pt x="1025" y="439"/>
                      </a:lnTo>
                      <a:lnTo>
                        <a:pt x="1032" y="388"/>
                      </a:lnTo>
                      <a:lnTo>
                        <a:pt x="1047" y="302"/>
                      </a:lnTo>
                      <a:lnTo>
                        <a:pt x="1054" y="201"/>
                      </a:lnTo>
                      <a:lnTo>
                        <a:pt x="1069" y="172"/>
                      </a:lnTo>
                      <a:lnTo>
                        <a:pt x="1076" y="223"/>
                      </a:lnTo>
                      <a:lnTo>
                        <a:pt x="1091" y="295"/>
                      </a:lnTo>
                      <a:lnTo>
                        <a:pt x="1098" y="367"/>
                      </a:lnTo>
                      <a:lnTo>
                        <a:pt x="1113" y="432"/>
                      </a:lnTo>
                      <a:lnTo>
                        <a:pt x="1120" y="496"/>
                      </a:lnTo>
                      <a:lnTo>
                        <a:pt x="1135" y="554"/>
                      </a:lnTo>
                      <a:lnTo>
                        <a:pt x="1142" y="547"/>
                      </a:lnTo>
                      <a:lnTo>
                        <a:pt x="1157" y="496"/>
                      </a:lnTo>
                      <a:lnTo>
                        <a:pt x="1164" y="417"/>
                      </a:lnTo>
                      <a:lnTo>
                        <a:pt x="1179" y="352"/>
                      </a:lnTo>
                      <a:lnTo>
                        <a:pt x="1186" y="266"/>
                      </a:lnTo>
                      <a:lnTo>
                        <a:pt x="1201" y="180"/>
                      </a:lnTo>
                      <a:lnTo>
                        <a:pt x="1208" y="151"/>
                      </a:lnTo>
                      <a:lnTo>
                        <a:pt x="1215" y="201"/>
                      </a:lnTo>
                      <a:lnTo>
                        <a:pt x="1230" y="295"/>
                      </a:lnTo>
                      <a:lnTo>
                        <a:pt x="1237" y="388"/>
                      </a:lnTo>
                      <a:lnTo>
                        <a:pt x="1252" y="446"/>
                      </a:lnTo>
                      <a:lnTo>
                        <a:pt x="1259" y="525"/>
                      </a:lnTo>
                      <a:lnTo>
                        <a:pt x="1274" y="575"/>
                      </a:lnTo>
                      <a:lnTo>
                        <a:pt x="1281" y="547"/>
                      </a:lnTo>
                      <a:lnTo>
                        <a:pt x="1296" y="468"/>
                      </a:lnTo>
                      <a:lnTo>
                        <a:pt x="1303" y="381"/>
                      </a:lnTo>
                      <a:lnTo>
                        <a:pt x="1318" y="324"/>
                      </a:lnTo>
                      <a:lnTo>
                        <a:pt x="1325" y="273"/>
                      </a:lnTo>
                      <a:lnTo>
                        <a:pt x="1340" y="194"/>
                      </a:lnTo>
                      <a:lnTo>
                        <a:pt x="1347" y="165"/>
                      </a:lnTo>
                      <a:lnTo>
                        <a:pt x="1362" y="223"/>
                      </a:lnTo>
                      <a:lnTo>
                        <a:pt x="1369" y="302"/>
                      </a:lnTo>
                      <a:lnTo>
                        <a:pt x="1384" y="360"/>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9" name="Freeform 68"/>
                <p:cNvSpPr>
                  <a:spLocks/>
                </p:cNvSpPr>
                <p:nvPr/>
              </p:nvSpPr>
              <p:spPr bwMode="auto">
                <a:xfrm>
                  <a:off x="5961459" y="1604987"/>
                  <a:ext cx="113110" cy="366768"/>
                </a:xfrm>
                <a:custGeom>
                  <a:avLst/>
                  <a:gdLst/>
                  <a:ahLst/>
                  <a:cxnLst>
                    <a:cxn ang="0">
                      <a:pos x="0" y="51"/>
                    </a:cxn>
                    <a:cxn ang="0">
                      <a:pos x="7" y="108"/>
                    </a:cxn>
                    <a:cxn ang="0">
                      <a:pos x="22" y="159"/>
                    </a:cxn>
                    <a:cxn ang="0">
                      <a:pos x="29" y="195"/>
                    </a:cxn>
                    <a:cxn ang="0">
                      <a:pos x="44" y="202"/>
                    </a:cxn>
                    <a:cxn ang="0">
                      <a:pos x="51" y="166"/>
                    </a:cxn>
                    <a:cxn ang="0">
                      <a:pos x="66" y="137"/>
                    </a:cxn>
                    <a:cxn ang="0">
                      <a:pos x="73" y="101"/>
                    </a:cxn>
                    <a:cxn ang="0">
                      <a:pos x="88" y="79"/>
                    </a:cxn>
                    <a:cxn ang="0">
                      <a:pos x="95" y="0"/>
                    </a:cxn>
                  </a:cxnLst>
                  <a:rect l="0" t="0" r="r" b="b"/>
                  <a:pathLst>
                    <a:path w="95" h="202">
                      <a:moveTo>
                        <a:pt x="0" y="51"/>
                      </a:moveTo>
                      <a:lnTo>
                        <a:pt x="7" y="108"/>
                      </a:lnTo>
                      <a:lnTo>
                        <a:pt x="22" y="159"/>
                      </a:lnTo>
                      <a:lnTo>
                        <a:pt x="29" y="195"/>
                      </a:lnTo>
                      <a:lnTo>
                        <a:pt x="44" y="202"/>
                      </a:lnTo>
                      <a:lnTo>
                        <a:pt x="51" y="166"/>
                      </a:lnTo>
                      <a:lnTo>
                        <a:pt x="66" y="137"/>
                      </a:lnTo>
                      <a:lnTo>
                        <a:pt x="73" y="101"/>
                      </a:lnTo>
                      <a:lnTo>
                        <a:pt x="88" y="79"/>
                      </a:lnTo>
                      <a:lnTo>
                        <a:pt x="95" y="0"/>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90" name="Freeform 69"/>
                <p:cNvSpPr>
                  <a:spLocks/>
                </p:cNvSpPr>
                <p:nvPr/>
              </p:nvSpPr>
              <p:spPr bwMode="auto">
                <a:xfrm>
                  <a:off x="1027509" y="456456"/>
                  <a:ext cx="1646635" cy="769851"/>
                </a:xfrm>
                <a:custGeom>
                  <a:avLst/>
                  <a:gdLst/>
                  <a:ahLst/>
                  <a:cxnLst>
                    <a:cxn ang="0">
                      <a:pos x="21" y="122"/>
                    </a:cxn>
                    <a:cxn ang="0">
                      <a:pos x="51" y="158"/>
                    </a:cxn>
                    <a:cxn ang="0">
                      <a:pos x="87" y="216"/>
                    </a:cxn>
                    <a:cxn ang="0">
                      <a:pos x="117" y="79"/>
                    </a:cxn>
                    <a:cxn ang="0">
                      <a:pos x="153" y="424"/>
                    </a:cxn>
                    <a:cxn ang="0">
                      <a:pos x="183" y="165"/>
                    </a:cxn>
                    <a:cxn ang="0">
                      <a:pos x="219" y="136"/>
                    </a:cxn>
                    <a:cxn ang="0">
                      <a:pos x="248" y="280"/>
                    </a:cxn>
                    <a:cxn ang="0">
                      <a:pos x="285" y="122"/>
                    </a:cxn>
                    <a:cxn ang="0">
                      <a:pos x="314" y="129"/>
                    </a:cxn>
                    <a:cxn ang="0">
                      <a:pos x="351" y="158"/>
                    </a:cxn>
                    <a:cxn ang="0">
                      <a:pos x="380" y="187"/>
                    </a:cxn>
                    <a:cxn ang="0">
                      <a:pos x="410" y="223"/>
                    </a:cxn>
                    <a:cxn ang="0">
                      <a:pos x="446" y="86"/>
                    </a:cxn>
                    <a:cxn ang="0">
                      <a:pos x="475" y="201"/>
                    </a:cxn>
                    <a:cxn ang="0">
                      <a:pos x="512" y="122"/>
                    </a:cxn>
                    <a:cxn ang="0">
                      <a:pos x="541" y="230"/>
                    </a:cxn>
                    <a:cxn ang="0">
                      <a:pos x="578" y="129"/>
                    </a:cxn>
                    <a:cxn ang="0">
                      <a:pos x="607" y="165"/>
                    </a:cxn>
                    <a:cxn ang="0">
                      <a:pos x="644" y="201"/>
                    </a:cxn>
                    <a:cxn ang="0">
                      <a:pos x="673" y="129"/>
                    </a:cxn>
                    <a:cxn ang="0">
                      <a:pos x="710" y="144"/>
                    </a:cxn>
                    <a:cxn ang="0">
                      <a:pos x="739" y="100"/>
                    </a:cxn>
                    <a:cxn ang="0">
                      <a:pos x="768" y="252"/>
                    </a:cxn>
                    <a:cxn ang="0">
                      <a:pos x="805" y="86"/>
                    </a:cxn>
                    <a:cxn ang="0">
                      <a:pos x="834" y="201"/>
                    </a:cxn>
                    <a:cxn ang="0">
                      <a:pos x="871" y="100"/>
                    </a:cxn>
                    <a:cxn ang="0">
                      <a:pos x="900" y="324"/>
                    </a:cxn>
                    <a:cxn ang="0">
                      <a:pos x="937" y="93"/>
                    </a:cxn>
                    <a:cxn ang="0">
                      <a:pos x="966" y="273"/>
                    </a:cxn>
                    <a:cxn ang="0">
                      <a:pos x="1003" y="122"/>
                    </a:cxn>
                    <a:cxn ang="0">
                      <a:pos x="1032" y="288"/>
                    </a:cxn>
                    <a:cxn ang="0">
                      <a:pos x="1069" y="129"/>
                    </a:cxn>
                    <a:cxn ang="0">
                      <a:pos x="1098" y="288"/>
                    </a:cxn>
                    <a:cxn ang="0">
                      <a:pos x="1127" y="151"/>
                    </a:cxn>
                    <a:cxn ang="0">
                      <a:pos x="1164" y="0"/>
                    </a:cxn>
                    <a:cxn ang="0">
                      <a:pos x="1193" y="309"/>
                    </a:cxn>
                    <a:cxn ang="0">
                      <a:pos x="1230" y="72"/>
                    </a:cxn>
                    <a:cxn ang="0">
                      <a:pos x="1259" y="280"/>
                    </a:cxn>
                    <a:cxn ang="0">
                      <a:pos x="1296" y="86"/>
                    </a:cxn>
                    <a:cxn ang="0">
                      <a:pos x="1325" y="223"/>
                    </a:cxn>
                    <a:cxn ang="0">
                      <a:pos x="1361" y="79"/>
                    </a:cxn>
                  </a:cxnLst>
                  <a:rect l="0" t="0" r="r" b="b"/>
                  <a:pathLst>
                    <a:path w="1383" h="424">
                      <a:moveTo>
                        <a:pt x="0" y="180"/>
                      </a:moveTo>
                      <a:lnTo>
                        <a:pt x="7" y="122"/>
                      </a:lnTo>
                      <a:lnTo>
                        <a:pt x="21" y="122"/>
                      </a:lnTo>
                      <a:lnTo>
                        <a:pt x="29" y="216"/>
                      </a:lnTo>
                      <a:lnTo>
                        <a:pt x="43" y="244"/>
                      </a:lnTo>
                      <a:lnTo>
                        <a:pt x="51" y="158"/>
                      </a:lnTo>
                      <a:lnTo>
                        <a:pt x="65" y="108"/>
                      </a:lnTo>
                      <a:lnTo>
                        <a:pt x="73" y="151"/>
                      </a:lnTo>
                      <a:lnTo>
                        <a:pt x="87" y="216"/>
                      </a:lnTo>
                      <a:lnTo>
                        <a:pt x="95" y="237"/>
                      </a:lnTo>
                      <a:lnTo>
                        <a:pt x="109" y="129"/>
                      </a:lnTo>
                      <a:lnTo>
                        <a:pt x="117" y="79"/>
                      </a:lnTo>
                      <a:lnTo>
                        <a:pt x="131" y="201"/>
                      </a:lnTo>
                      <a:lnTo>
                        <a:pt x="139" y="403"/>
                      </a:lnTo>
                      <a:lnTo>
                        <a:pt x="153" y="424"/>
                      </a:lnTo>
                      <a:lnTo>
                        <a:pt x="161" y="280"/>
                      </a:lnTo>
                      <a:lnTo>
                        <a:pt x="175" y="151"/>
                      </a:lnTo>
                      <a:lnTo>
                        <a:pt x="183" y="165"/>
                      </a:lnTo>
                      <a:lnTo>
                        <a:pt x="197" y="201"/>
                      </a:lnTo>
                      <a:lnTo>
                        <a:pt x="205" y="194"/>
                      </a:lnTo>
                      <a:lnTo>
                        <a:pt x="219" y="136"/>
                      </a:lnTo>
                      <a:lnTo>
                        <a:pt x="226" y="86"/>
                      </a:lnTo>
                      <a:lnTo>
                        <a:pt x="241" y="144"/>
                      </a:lnTo>
                      <a:lnTo>
                        <a:pt x="248" y="280"/>
                      </a:lnTo>
                      <a:lnTo>
                        <a:pt x="263" y="266"/>
                      </a:lnTo>
                      <a:lnTo>
                        <a:pt x="270" y="187"/>
                      </a:lnTo>
                      <a:lnTo>
                        <a:pt x="285" y="122"/>
                      </a:lnTo>
                      <a:lnTo>
                        <a:pt x="292" y="151"/>
                      </a:lnTo>
                      <a:lnTo>
                        <a:pt x="307" y="180"/>
                      </a:lnTo>
                      <a:lnTo>
                        <a:pt x="314" y="129"/>
                      </a:lnTo>
                      <a:lnTo>
                        <a:pt x="329" y="79"/>
                      </a:lnTo>
                      <a:lnTo>
                        <a:pt x="336" y="36"/>
                      </a:lnTo>
                      <a:lnTo>
                        <a:pt x="351" y="158"/>
                      </a:lnTo>
                      <a:lnTo>
                        <a:pt x="358" y="259"/>
                      </a:lnTo>
                      <a:lnTo>
                        <a:pt x="366" y="280"/>
                      </a:lnTo>
                      <a:lnTo>
                        <a:pt x="380" y="187"/>
                      </a:lnTo>
                      <a:lnTo>
                        <a:pt x="388" y="122"/>
                      </a:lnTo>
                      <a:lnTo>
                        <a:pt x="402" y="144"/>
                      </a:lnTo>
                      <a:lnTo>
                        <a:pt x="410" y="223"/>
                      </a:lnTo>
                      <a:lnTo>
                        <a:pt x="424" y="237"/>
                      </a:lnTo>
                      <a:lnTo>
                        <a:pt x="432" y="136"/>
                      </a:lnTo>
                      <a:lnTo>
                        <a:pt x="446" y="86"/>
                      </a:lnTo>
                      <a:lnTo>
                        <a:pt x="453" y="100"/>
                      </a:lnTo>
                      <a:lnTo>
                        <a:pt x="468" y="165"/>
                      </a:lnTo>
                      <a:lnTo>
                        <a:pt x="475" y="201"/>
                      </a:lnTo>
                      <a:lnTo>
                        <a:pt x="490" y="136"/>
                      </a:lnTo>
                      <a:lnTo>
                        <a:pt x="497" y="108"/>
                      </a:lnTo>
                      <a:lnTo>
                        <a:pt x="512" y="122"/>
                      </a:lnTo>
                      <a:lnTo>
                        <a:pt x="519" y="201"/>
                      </a:lnTo>
                      <a:lnTo>
                        <a:pt x="534" y="244"/>
                      </a:lnTo>
                      <a:lnTo>
                        <a:pt x="541" y="230"/>
                      </a:lnTo>
                      <a:lnTo>
                        <a:pt x="556" y="136"/>
                      </a:lnTo>
                      <a:lnTo>
                        <a:pt x="563" y="72"/>
                      </a:lnTo>
                      <a:lnTo>
                        <a:pt x="578" y="129"/>
                      </a:lnTo>
                      <a:lnTo>
                        <a:pt x="585" y="216"/>
                      </a:lnTo>
                      <a:lnTo>
                        <a:pt x="600" y="230"/>
                      </a:lnTo>
                      <a:lnTo>
                        <a:pt x="607" y="165"/>
                      </a:lnTo>
                      <a:lnTo>
                        <a:pt x="622" y="108"/>
                      </a:lnTo>
                      <a:lnTo>
                        <a:pt x="629" y="93"/>
                      </a:lnTo>
                      <a:lnTo>
                        <a:pt x="644" y="201"/>
                      </a:lnTo>
                      <a:lnTo>
                        <a:pt x="651" y="259"/>
                      </a:lnTo>
                      <a:lnTo>
                        <a:pt x="666" y="216"/>
                      </a:lnTo>
                      <a:lnTo>
                        <a:pt x="673" y="129"/>
                      </a:lnTo>
                      <a:lnTo>
                        <a:pt x="688" y="79"/>
                      </a:lnTo>
                      <a:lnTo>
                        <a:pt x="695" y="100"/>
                      </a:lnTo>
                      <a:lnTo>
                        <a:pt x="710" y="144"/>
                      </a:lnTo>
                      <a:lnTo>
                        <a:pt x="717" y="237"/>
                      </a:lnTo>
                      <a:lnTo>
                        <a:pt x="724" y="194"/>
                      </a:lnTo>
                      <a:lnTo>
                        <a:pt x="739" y="100"/>
                      </a:lnTo>
                      <a:lnTo>
                        <a:pt x="746" y="100"/>
                      </a:lnTo>
                      <a:lnTo>
                        <a:pt x="761" y="158"/>
                      </a:lnTo>
                      <a:lnTo>
                        <a:pt x="768" y="252"/>
                      </a:lnTo>
                      <a:lnTo>
                        <a:pt x="783" y="230"/>
                      </a:lnTo>
                      <a:lnTo>
                        <a:pt x="790" y="136"/>
                      </a:lnTo>
                      <a:lnTo>
                        <a:pt x="805" y="86"/>
                      </a:lnTo>
                      <a:lnTo>
                        <a:pt x="812" y="36"/>
                      </a:lnTo>
                      <a:lnTo>
                        <a:pt x="827" y="122"/>
                      </a:lnTo>
                      <a:lnTo>
                        <a:pt x="834" y="201"/>
                      </a:lnTo>
                      <a:lnTo>
                        <a:pt x="849" y="237"/>
                      </a:lnTo>
                      <a:lnTo>
                        <a:pt x="856" y="165"/>
                      </a:lnTo>
                      <a:lnTo>
                        <a:pt x="871" y="100"/>
                      </a:lnTo>
                      <a:lnTo>
                        <a:pt x="878" y="79"/>
                      </a:lnTo>
                      <a:lnTo>
                        <a:pt x="893" y="216"/>
                      </a:lnTo>
                      <a:lnTo>
                        <a:pt x="900" y="324"/>
                      </a:lnTo>
                      <a:lnTo>
                        <a:pt x="915" y="288"/>
                      </a:lnTo>
                      <a:lnTo>
                        <a:pt x="922" y="172"/>
                      </a:lnTo>
                      <a:lnTo>
                        <a:pt x="937" y="93"/>
                      </a:lnTo>
                      <a:lnTo>
                        <a:pt x="944" y="29"/>
                      </a:lnTo>
                      <a:lnTo>
                        <a:pt x="959" y="180"/>
                      </a:lnTo>
                      <a:lnTo>
                        <a:pt x="966" y="273"/>
                      </a:lnTo>
                      <a:lnTo>
                        <a:pt x="981" y="324"/>
                      </a:lnTo>
                      <a:lnTo>
                        <a:pt x="988" y="223"/>
                      </a:lnTo>
                      <a:lnTo>
                        <a:pt x="1003" y="122"/>
                      </a:lnTo>
                      <a:lnTo>
                        <a:pt x="1010" y="93"/>
                      </a:lnTo>
                      <a:lnTo>
                        <a:pt x="1025" y="122"/>
                      </a:lnTo>
                      <a:lnTo>
                        <a:pt x="1032" y="288"/>
                      </a:lnTo>
                      <a:lnTo>
                        <a:pt x="1047" y="309"/>
                      </a:lnTo>
                      <a:lnTo>
                        <a:pt x="1054" y="208"/>
                      </a:lnTo>
                      <a:lnTo>
                        <a:pt x="1069" y="129"/>
                      </a:lnTo>
                      <a:lnTo>
                        <a:pt x="1076" y="93"/>
                      </a:lnTo>
                      <a:lnTo>
                        <a:pt x="1083" y="86"/>
                      </a:lnTo>
                      <a:lnTo>
                        <a:pt x="1098" y="288"/>
                      </a:lnTo>
                      <a:lnTo>
                        <a:pt x="1105" y="324"/>
                      </a:lnTo>
                      <a:lnTo>
                        <a:pt x="1120" y="266"/>
                      </a:lnTo>
                      <a:lnTo>
                        <a:pt x="1127" y="151"/>
                      </a:lnTo>
                      <a:lnTo>
                        <a:pt x="1142" y="72"/>
                      </a:lnTo>
                      <a:lnTo>
                        <a:pt x="1149" y="21"/>
                      </a:lnTo>
                      <a:lnTo>
                        <a:pt x="1164" y="0"/>
                      </a:lnTo>
                      <a:lnTo>
                        <a:pt x="1171" y="201"/>
                      </a:lnTo>
                      <a:lnTo>
                        <a:pt x="1186" y="381"/>
                      </a:lnTo>
                      <a:lnTo>
                        <a:pt x="1193" y="309"/>
                      </a:lnTo>
                      <a:lnTo>
                        <a:pt x="1208" y="144"/>
                      </a:lnTo>
                      <a:lnTo>
                        <a:pt x="1215" y="79"/>
                      </a:lnTo>
                      <a:lnTo>
                        <a:pt x="1230" y="72"/>
                      </a:lnTo>
                      <a:lnTo>
                        <a:pt x="1237" y="230"/>
                      </a:lnTo>
                      <a:lnTo>
                        <a:pt x="1252" y="331"/>
                      </a:lnTo>
                      <a:lnTo>
                        <a:pt x="1259" y="280"/>
                      </a:lnTo>
                      <a:lnTo>
                        <a:pt x="1274" y="158"/>
                      </a:lnTo>
                      <a:lnTo>
                        <a:pt x="1281" y="122"/>
                      </a:lnTo>
                      <a:lnTo>
                        <a:pt x="1296" y="86"/>
                      </a:lnTo>
                      <a:lnTo>
                        <a:pt x="1303" y="100"/>
                      </a:lnTo>
                      <a:lnTo>
                        <a:pt x="1317" y="208"/>
                      </a:lnTo>
                      <a:lnTo>
                        <a:pt x="1325" y="223"/>
                      </a:lnTo>
                      <a:lnTo>
                        <a:pt x="1339" y="230"/>
                      </a:lnTo>
                      <a:lnTo>
                        <a:pt x="1347" y="144"/>
                      </a:lnTo>
                      <a:lnTo>
                        <a:pt x="1361" y="79"/>
                      </a:lnTo>
                      <a:lnTo>
                        <a:pt x="1369" y="0"/>
                      </a:lnTo>
                      <a:lnTo>
                        <a:pt x="1383" y="64"/>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91" name="Freeform 70"/>
                <p:cNvSpPr>
                  <a:spLocks/>
                </p:cNvSpPr>
                <p:nvPr/>
              </p:nvSpPr>
              <p:spPr bwMode="auto">
                <a:xfrm>
                  <a:off x="2674144" y="406401"/>
                  <a:ext cx="1639491" cy="1096673"/>
                </a:xfrm>
                <a:custGeom>
                  <a:avLst/>
                  <a:gdLst/>
                  <a:ahLst/>
                  <a:cxnLst>
                    <a:cxn ang="0">
                      <a:pos x="22" y="331"/>
                    </a:cxn>
                    <a:cxn ang="0">
                      <a:pos x="52" y="172"/>
                    </a:cxn>
                    <a:cxn ang="0">
                      <a:pos x="81" y="432"/>
                    </a:cxn>
                    <a:cxn ang="0">
                      <a:pos x="118" y="288"/>
                    </a:cxn>
                    <a:cxn ang="0">
                      <a:pos x="147" y="72"/>
                    </a:cxn>
                    <a:cxn ang="0">
                      <a:pos x="183" y="360"/>
                    </a:cxn>
                    <a:cxn ang="0">
                      <a:pos x="213" y="136"/>
                    </a:cxn>
                    <a:cxn ang="0">
                      <a:pos x="249" y="187"/>
                    </a:cxn>
                    <a:cxn ang="0">
                      <a:pos x="279" y="252"/>
                    </a:cxn>
                    <a:cxn ang="0">
                      <a:pos x="315" y="86"/>
                    </a:cxn>
                    <a:cxn ang="0">
                      <a:pos x="344" y="345"/>
                    </a:cxn>
                    <a:cxn ang="0">
                      <a:pos x="381" y="136"/>
                    </a:cxn>
                    <a:cxn ang="0">
                      <a:pos x="410" y="136"/>
                    </a:cxn>
                    <a:cxn ang="0">
                      <a:pos x="440" y="244"/>
                    </a:cxn>
                    <a:cxn ang="0">
                      <a:pos x="476" y="108"/>
                    </a:cxn>
                    <a:cxn ang="0">
                      <a:pos x="506" y="316"/>
                    </a:cxn>
                    <a:cxn ang="0">
                      <a:pos x="542" y="158"/>
                    </a:cxn>
                    <a:cxn ang="0">
                      <a:pos x="571" y="21"/>
                    </a:cxn>
                    <a:cxn ang="0">
                      <a:pos x="608" y="432"/>
                    </a:cxn>
                    <a:cxn ang="0">
                      <a:pos x="637" y="115"/>
                    </a:cxn>
                    <a:cxn ang="0">
                      <a:pos x="674" y="115"/>
                    </a:cxn>
                    <a:cxn ang="0">
                      <a:pos x="703" y="367"/>
                    </a:cxn>
                    <a:cxn ang="0">
                      <a:pos x="740" y="93"/>
                    </a:cxn>
                    <a:cxn ang="0">
                      <a:pos x="769" y="237"/>
                    </a:cxn>
                    <a:cxn ang="0">
                      <a:pos x="798" y="388"/>
                    </a:cxn>
                    <a:cxn ang="0">
                      <a:pos x="835" y="72"/>
                    </a:cxn>
                    <a:cxn ang="0">
                      <a:pos x="864" y="273"/>
                    </a:cxn>
                    <a:cxn ang="0">
                      <a:pos x="901" y="331"/>
                    </a:cxn>
                    <a:cxn ang="0">
                      <a:pos x="930" y="65"/>
                    </a:cxn>
                    <a:cxn ang="0">
                      <a:pos x="967" y="151"/>
                    </a:cxn>
                    <a:cxn ang="0">
                      <a:pos x="996" y="194"/>
                    </a:cxn>
                    <a:cxn ang="0">
                      <a:pos x="1033" y="43"/>
                    </a:cxn>
                    <a:cxn ang="0">
                      <a:pos x="1062" y="295"/>
                    </a:cxn>
                    <a:cxn ang="0">
                      <a:pos x="1099" y="316"/>
                    </a:cxn>
                    <a:cxn ang="0">
                      <a:pos x="1128" y="79"/>
                    </a:cxn>
                    <a:cxn ang="0">
                      <a:pos x="1157" y="122"/>
                    </a:cxn>
                    <a:cxn ang="0">
                      <a:pos x="1194" y="439"/>
                    </a:cxn>
                    <a:cxn ang="0">
                      <a:pos x="1223" y="101"/>
                    </a:cxn>
                    <a:cxn ang="0">
                      <a:pos x="1260" y="79"/>
                    </a:cxn>
                    <a:cxn ang="0">
                      <a:pos x="1289" y="460"/>
                    </a:cxn>
                    <a:cxn ang="0">
                      <a:pos x="1326" y="122"/>
                    </a:cxn>
                    <a:cxn ang="0">
                      <a:pos x="1355" y="86"/>
                    </a:cxn>
                  </a:cxnLst>
                  <a:rect l="0" t="0" r="r" b="b"/>
                  <a:pathLst>
                    <a:path w="1377" h="604">
                      <a:moveTo>
                        <a:pt x="0" y="136"/>
                      </a:moveTo>
                      <a:lnTo>
                        <a:pt x="8" y="266"/>
                      </a:lnTo>
                      <a:lnTo>
                        <a:pt x="22" y="331"/>
                      </a:lnTo>
                      <a:lnTo>
                        <a:pt x="30" y="302"/>
                      </a:lnTo>
                      <a:lnTo>
                        <a:pt x="44" y="223"/>
                      </a:lnTo>
                      <a:lnTo>
                        <a:pt x="52" y="172"/>
                      </a:lnTo>
                      <a:lnTo>
                        <a:pt x="59" y="115"/>
                      </a:lnTo>
                      <a:lnTo>
                        <a:pt x="74" y="352"/>
                      </a:lnTo>
                      <a:lnTo>
                        <a:pt x="81" y="432"/>
                      </a:lnTo>
                      <a:lnTo>
                        <a:pt x="96" y="403"/>
                      </a:lnTo>
                      <a:lnTo>
                        <a:pt x="103" y="381"/>
                      </a:lnTo>
                      <a:lnTo>
                        <a:pt x="118" y="288"/>
                      </a:lnTo>
                      <a:lnTo>
                        <a:pt x="125" y="187"/>
                      </a:lnTo>
                      <a:lnTo>
                        <a:pt x="139" y="115"/>
                      </a:lnTo>
                      <a:lnTo>
                        <a:pt x="147" y="72"/>
                      </a:lnTo>
                      <a:lnTo>
                        <a:pt x="161" y="101"/>
                      </a:lnTo>
                      <a:lnTo>
                        <a:pt x="169" y="244"/>
                      </a:lnTo>
                      <a:lnTo>
                        <a:pt x="183" y="360"/>
                      </a:lnTo>
                      <a:lnTo>
                        <a:pt x="191" y="288"/>
                      </a:lnTo>
                      <a:lnTo>
                        <a:pt x="205" y="187"/>
                      </a:lnTo>
                      <a:lnTo>
                        <a:pt x="213" y="136"/>
                      </a:lnTo>
                      <a:lnTo>
                        <a:pt x="227" y="101"/>
                      </a:lnTo>
                      <a:lnTo>
                        <a:pt x="235" y="101"/>
                      </a:lnTo>
                      <a:lnTo>
                        <a:pt x="249" y="187"/>
                      </a:lnTo>
                      <a:lnTo>
                        <a:pt x="257" y="316"/>
                      </a:lnTo>
                      <a:lnTo>
                        <a:pt x="271" y="324"/>
                      </a:lnTo>
                      <a:lnTo>
                        <a:pt x="279" y="252"/>
                      </a:lnTo>
                      <a:lnTo>
                        <a:pt x="293" y="172"/>
                      </a:lnTo>
                      <a:lnTo>
                        <a:pt x="301" y="108"/>
                      </a:lnTo>
                      <a:lnTo>
                        <a:pt x="315" y="86"/>
                      </a:lnTo>
                      <a:lnTo>
                        <a:pt x="323" y="101"/>
                      </a:lnTo>
                      <a:lnTo>
                        <a:pt x="337" y="259"/>
                      </a:lnTo>
                      <a:lnTo>
                        <a:pt x="344" y="345"/>
                      </a:lnTo>
                      <a:lnTo>
                        <a:pt x="359" y="280"/>
                      </a:lnTo>
                      <a:lnTo>
                        <a:pt x="366" y="194"/>
                      </a:lnTo>
                      <a:lnTo>
                        <a:pt x="381" y="136"/>
                      </a:lnTo>
                      <a:lnTo>
                        <a:pt x="388" y="79"/>
                      </a:lnTo>
                      <a:lnTo>
                        <a:pt x="403" y="93"/>
                      </a:lnTo>
                      <a:lnTo>
                        <a:pt x="410" y="136"/>
                      </a:lnTo>
                      <a:lnTo>
                        <a:pt x="418" y="266"/>
                      </a:lnTo>
                      <a:lnTo>
                        <a:pt x="432" y="273"/>
                      </a:lnTo>
                      <a:lnTo>
                        <a:pt x="440" y="244"/>
                      </a:lnTo>
                      <a:lnTo>
                        <a:pt x="454" y="194"/>
                      </a:lnTo>
                      <a:lnTo>
                        <a:pt x="462" y="136"/>
                      </a:lnTo>
                      <a:lnTo>
                        <a:pt x="476" y="108"/>
                      </a:lnTo>
                      <a:lnTo>
                        <a:pt x="484" y="446"/>
                      </a:lnTo>
                      <a:lnTo>
                        <a:pt x="498" y="381"/>
                      </a:lnTo>
                      <a:lnTo>
                        <a:pt x="506" y="316"/>
                      </a:lnTo>
                      <a:lnTo>
                        <a:pt x="520" y="309"/>
                      </a:lnTo>
                      <a:lnTo>
                        <a:pt x="528" y="223"/>
                      </a:lnTo>
                      <a:lnTo>
                        <a:pt x="542" y="158"/>
                      </a:lnTo>
                      <a:lnTo>
                        <a:pt x="550" y="93"/>
                      </a:lnTo>
                      <a:lnTo>
                        <a:pt x="564" y="43"/>
                      </a:lnTo>
                      <a:lnTo>
                        <a:pt x="571" y="21"/>
                      </a:lnTo>
                      <a:lnTo>
                        <a:pt x="586" y="158"/>
                      </a:lnTo>
                      <a:lnTo>
                        <a:pt x="593" y="374"/>
                      </a:lnTo>
                      <a:lnTo>
                        <a:pt x="608" y="432"/>
                      </a:lnTo>
                      <a:lnTo>
                        <a:pt x="615" y="345"/>
                      </a:lnTo>
                      <a:lnTo>
                        <a:pt x="630" y="208"/>
                      </a:lnTo>
                      <a:lnTo>
                        <a:pt x="637" y="115"/>
                      </a:lnTo>
                      <a:lnTo>
                        <a:pt x="652" y="79"/>
                      </a:lnTo>
                      <a:lnTo>
                        <a:pt x="659" y="43"/>
                      </a:lnTo>
                      <a:lnTo>
                        <a:pt x="674" y="115"/>
                      </a:lnTo>
                      <a:lnTo>
                        <a:pt x="681" y="518"/>
                      </a:lnTo>
                      <a:lnTo>
                        <a:pt x="696" y="446"/>
                      </a:lnTo>
                      <a:lnTo>
                        <a:pt x="703" y="367"/>
                      </a:lnTo>
                      <a:lnTo>
                        <a:pt x="718" y="259"/>
                      </a:lnTo>
                      <a:lnTo>
                        <a:pt x="725" y="151"/>
                      </a:lnTo>
                      <a:lnTo>
                        <a:pt x="740" y="93"/>
                      </a:lnTo>
                      <a:lnTo>
                        <a:pt x="747" y="50"/>
                      </a:lnTo>
                      <a:lnTo>
                        <a:pt x="762" y="29"/>
                      </a:lnTo>
                      <a:lnTo>
                        <a:pt x="769" y="237"/>
                      </a:lnTo>
                      <a:lnTo>
                        <a:pt x="784" y="532"/>
                      </a:lnTo>
                      <a:lnTo>
                        <a:pt x="791" y="468"/>
                      </a:lnTo>
                      <a:lnTo>
                        <a:pt x="798" y="388"/>
                      </a:lnTo>
                      <a:lnTo>
                        <a:pt x="813" y="259"/>
                      </a:lnTo>
                      <a:lnTo>
                        <a:pt x="820" y="115"/>
                      </a:lnTo>
                      <a:lnTo>
                        <a:pt x="835" y="72"/>
                      </a:lnTo>
                      <a:lnTo>
                        <a:pt x="842" y="36"/>
                      </a:lnTo>
                      <a:lnTo>
                        <a:pt x="857" y="136"/>
                      </a:lnTo>
                      <a:lnTo>
                        <a:pt x="864" y="273"/>
                      </a:lnTo>
                      <a:lnTo>
                        <a:pt x="879" y="424"/>
                      </a:lnTo>
                      <a:lnTo>
                        <a:pt x="886" y="410"/>
                      </a:lnTo>
                      <a:lnTo>
                        <a:pt x="901" y="331"/>
                      </a:lnTo>
                      <a:lnTo>
                        <a:pt x="908" y="180"/>
                      </a:lnTo>
                      <a:lnTo>
                        <a:pt x="923" y="115"/>
                      </a:lnTo>
                      <a:lnTo>
                        <a:pt x="930" y="65"/>
                      </a:lnTo>
                      <a:lnTo>
                        <a:pt x="945" y="14"/>
                      </a:lnTo>
                      <a:lnTo>
                        <a:pt x="952" y="108"/>
                      </a:lnTo>
                      <a:lnTo>
                        <a:pt x="967" y="151"/>
                      </a:lnTo>
                      <a:lnTo>
                        <a:pt x="974" y="338"/>
                      </a:lnTo>
                      <a:lnTo>
                        <a:pt x="989" y="338"/>
                      </a:lnTo>
                      <a:lnTo>
                        <a:pt x="996" y="194"/>
                      </a:lnTo>
                      <a:lnTo>
                        <a:pt x="1011" y="158"/>
                      </a:lnTo>
                      <a:lnTo>
                        <a:pt x="1018" y="93"/>
                      </a:lnTo>
                      <a:lnTo>
                        <a:pt x="1033" y="43"/>
                      </a:lnTo>
                      <a:lnTo>
                        <a:pt x="1040" y="0"/>
                      </a:lnTo>
                      <a:lnTo>
                        <a:pt x="1055" y="86"/>
                      </a:lnTo>
                      <a:lnTo>
                        <a:pt x="1062" y="295"/>
                      </a:lnTo>
                      <a:lnTo>
                        <a:pt x="1077" y="439"/>
                      </a:lnTo>
                      <a:lnTo>
                        <a:pt x="1084" y="424"/>
                      </a:lnTo>
                      <a:lnTo>
                        <a:pt x="1099" y="316"/>
                      </a:lnTo>
                      <a:lnTo>
                        <a:pt x="1106" y="208"/>
                      </a:lnTo>
                      <a:lnTo>
                        <a:pt x="1121" y="136"/>
                      </a:lnTo>
                      <a:lnTo>
                        <a:pt x="1128" y="79"/>
                      </a:lnTo>
                      <a:lnTo>
                        <a:pt x="1143" y="57"/>
                      </a:lnTo>
                      <a:lnTo>
                        <a:pt x="1150" y="50"/>
                      </a:lnTo>
                      <a:lnTo>
                        <a:pt x="1157" y="122"/>
                      </a:lnTo>
                      <a:lnTo>
                        <a:pt x="1172" y="388"/>
                      </a:lnTo>
                      <a:lnTo>
                        <a:pt x="1179" y="518"/>
                      </a:lnTo>
                      <a:lnTo>
                        <a:pt x="1194" y="439"/>
                      </a:lnTo>
                      <a:lnTo>
                        <a:pt x="1201" y="367"/>
                      </a:lnTo>
                      <a:lnTo>
                        <a:pt x="1216" y="259"/>
                      </a:lnTo>
                      <a:lnTo>
                        <a:pt x="1223" y="101"/>
                      </a:lnTo>
                      <a:lnTo>
                        <a:pt x="1238" y="50"/>
                      </a:lnTo>
                      <a:lnTo>
                        <a:pt x="1245" y="0"/>
                      </a:lnTo>
                      <a:lnTo>
                        <a:pt x="1260" y="79"/>
                      </a:lnTo>
                      <a:lnTo>
                        <a:pt x="1267" y="309"/>
                      </a:lnTo>
                      <a:lnTo>
                        <a:pt x="1282" y="604"/>
                      </a:lnTo>
                      <a:lnTo>
                        <a:pt x="1289" y="460"/>
                      </a:lnTo>
                      <a:lnTo>
                        <a:pt x="1304" y="367"/>
                      </a:lnTo>
                      <a:lnTo>
                        <a:pt x="1311" y="237"/>
                      </a:lnTo>
                      <a:lnTo>
                        <a:pt x="1326" y="122"/>
                      </a:lnTo>
                      <a:lnTo>
                        <a:pt x="1333" y="72"/>
                      </a:lnTo>
                      <a:lnTo>
                        <a:pt x="1348" y="50"/>
                      </a:lnTo>
                      <a:lnTo>
                        <a:pt x="1355" y="86"/>
                      </a:lnTo>
                      <a:lnTo>
                        <a:pt x="1370" y="266"/>
                      </a:lnTo>
                      <a:lnTo>
                        <a:pt x="1377" y="468"/>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92" name="Freeform 71"/>
                <p:cNvSpPr>
                  <a:spLocks/>
                </p:cNvSpPr>
                <p:nvPr/>
              </p:nvSpPr>
              <p:spPr bwMode="auto">
                <a:xfrm>
                  <a:off x="4313635" y="481079"/>
                  <a:ext cx="165497" cy="902396"/>
                </a:xfrm>
                <a:custGeom>
                  <a:avLst/>
                  <a:gdLst/>
                  <a:ahLst/>
                  <a:cxnLst>
                    <a:cxn ang="0">
                      <a:pos x="0" y="418"/>
                    </a:cxn>
                    <a:cxn ang="0">
                      <a:pos x="15" y="482"/>
                    </a:cxn>
                    <a:cxn ang="0">
                      <a:pos x="22" y="418"/>
                    </a:cxn>
                    <a:cxn ang="0">
                      <a:pos x="37" y="302"/>
                    </a:cxn>
                    <a:cxn ang="0">
                      <a:pos x="44" y="202"/>
                    </a:cxn>
                    <a:cxn ang="0">
                      <a:pos x="58" y="94"/>
                    </a:cxn>
                    <a:cxn ang="0">
                      <a:pos x="66" y="15"/>
                    </a:cxn>
                    <a:cxn ang="0">
                      <a:pos x="80" y="22"/>
                    </a:cxn>
                    <a:cxn ang="0">
                      <a:pos x="88" y="0"/>
                    </a:cxn>
                    <a:cxn ang="0">
                      <a:pos x="102" y="7"/>
                    </a:cxn>
                    <a:cxn ang="0">
                      <a:pos x="110" y="281"/>
                    </a:cxn>
                    <a:cxn ang="0">
                      <a:pos x="124" y="497"/>
                    </a:cxn>
                    <a:cxn ang="0">
                      <a:pos x="132" y="482"/>
                    </a:cxn>
                    <a:cxn ang="0">
                      <a:pos x="139" y="382"/>
                    </a:cxn>
                  </a:cxnLst>
                  <a:rect l="0" t="0" r="r" b="b"/>
                  <a:pathLst>
                    <a:path w="139" h="497">
                      <a:moveTo>
                        <a:pt x="0" y="418"/>
                      </a:moveTo>
                      <a:lnTo>
                        <a:pt x="15" y="482"/>
                      </a:lnTo>
                      <a:lnTo>
                        <a:pt x="22" y="418"/>
                      </a:lnTo>
                      <a:lnTo>
                        <a:pt x="37" y="302"/>
                      </a:lnTo>
                      <a:lnTo>
                        <a:pt x="44" y="202"/>
                      </a:lnTo>
                      <a:lnTo>
                        <a:pt x="58" y="94"/>
                      </a:lnTo>
                      <a:lnTo>
                        <a:pt x="66" y="15"/>
                      </a:lnTo>
                      <a:lnTo>
                        <a:pt x="80" y="22"/>
                      </a:lnTo>
                      <a:lnTo>
                        <a:pt x="88" y="0"/>
                      </a:lnTo>
                      <a:lnTo>
                        <a:pt x="102" y="7"/>
                      </a:lnTo>
                      <a:lnTo>
                        <a:pt x="110" y="281"/>
                      </a:lnTo>
                      <a:lnTo>
                        <a:pt x="124" y="497"/>
                      </a:lnTo>
                      <a:lnTo>
                        <a:pt x="132" y="482"/>
                      </a:lnTo>
                      <a:lnTo>
                        <a:pt x="139" y="382"/>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93" name="Freeform 72"/>
                <p:cNvSpPr>
                  <a:spLocks/>
                </p:cNvSpPr>
                <p:nvPr/>
              </p:nvSpPr>
              <p:spPr bwMode="auto">
                <a:xfrm>
                  <a:off x="1027509" y="509110"/>
                  <a:ext cx="1646635" cy="455737"/>
                </a:xfrm>
                <a:custGeom>
                  <a:avLst/>
                  <a:gdLst/>
                  <a:ahLst/>
                  <a:cxnLst>
                    <a:cxn ang="0">
                      <a:pos x="21" y="136"/>
                    </a:cxn>
                    <a:cxn ang="0">
                      <a:pos x="51" y="115"/>
                    </a:cxn>
                    <a:cxn ang="0">
                      <a:pos x="87" y="172"/>
                    </a:cxn>
                    <a:cxn ang="0">
                      <a:pos x="117" y="71"/>
                    </a:cxn>
                    <a:cxn ang="0">
                      <a:pos x="153" y="251"/>
                    </a:cxn>
                    <a:cxn ang="0">
                      <a:pos x="183" y="100"/>
                    </a:cxn>
                    <a:cxn ang="0">
                      <a:pos x="219" y="57"/>
                    </a:cxn>
                    <a:cxn ang="0">
                      <a:pos x="248" y="215"/>
                    </a:cxn>
                    <a:cxn ang="0">
                      <a:pos x="285" y="64"/>
                    </a:cxn>
                    <a:cxn ang="0">
                      <a:pos x="314" y="136"/>
                    </a:cxn>
                    <a:cxn ang="0">
                      <a:pos x="351" y="158"/>
                    </a:cxn>
                    <a:cxn ang="0">
                      <a:pos x="380" y="93"/>
                    </a:cxn>
                    <a:cxn ang="0">
                      <a:pos x="410" y="151"/>
                    </a:cxn>
                    <a:cxn ang="0">
                      <a:pos x="446" y="57"/>
                    </a:cxn>
                    <a:cxn ang="0">
                      <a:pos x="475" y="201"/>
                    </a:cxn>
                    <a:cxn ang="0">
                      <a:pos x="512" y="79"/>
                    </a:cxn>
                    <a:cxn ang="0">
                      <a:pos x="541" y="172"/>
                    </a:cxn>
                    <a:cxn ang="0">
                      <a:pos x="578" y="143"/>
                    </a:cxn>
                    <a:cxn ang="0">
                      <a:pos x="607" y="93"/>
                    </a:cxn>
                    <a:cxn ang="0">
                      <a:pos x="644" y="165"/>
                    </a:cxn>
                    <a:cxn ang="0">
                      <a:pos x="673" y="107"/>
                    </a:cxn>
                    <a:cxn ang="0">
                      <a:pos x="710" y="172"/>
                    </a:cxn>
                    <a:cxn ang="0">
                      <a:pos x="739" y="28"/>
                    </a:cxn>
                    <a:cxn ang="0">
                      <a:pos x="768" y="244"/>
                    </a:cxn>
                    <a:cxn ang="0">
                      <a:pos x="805" y="64"/>
                    </a:cxn>
                    <a:cxn ang="0">
                      <a:pos x="834" y="194"/>
                    </a:cxn>
                    <a:cxn ang="0">
                      <a:pos x="871" y="57"/>
                    </a:cxn>
                    <a:cxn ang="0">
                      <a:pos x="900" y="251"/>
                    </a:cxn>
                    <a:cxn ang="0">
                      <a:pos x="937" y="43"/>
                    </a:cxn>
                    <a:cxn ang="0">
                      <a:pos x="966" y="230"/>
                    </a:cxn>
                    <a:cxn ang="0">
                      <a:pos x="1003" y="71"/>
                    </a:cxn>
                    <a:cxn ang="0">
                      <a:pos x="1032" y="179"/>
                    </a:cxn>
                    <a:cxn ang="0">
                      <a:pos x="1069" y="86"/>
                    </a:cxn>
                    <a:cxn ang="0">
                      <a:pos x="1098" y="172"/>
                    </a:cxn>
                    <a:cxn ang="0">
                      <a:pos x="1127" y="179"/>
                    </a:cxn>
                    <a:cxn ang="0">
                      <a:pos x="1164" y="50"/>
                    </a:cxn>
                    <a:cxn ang="0">
                      <a:pos x="1193" y="208"/>
                    </a:cxn>
                    <a:cxn ang="0">
                      <a:pos x="1230" y="79"/>
                    </a:cxn>
                    <a:cxn ang="0">
                      <a:pos x="1259" y="208"/>
                    </a:cxn>
                    <a:cxn ang="0">
                      <a:pos x="1296" y="7"/>
                    </a:cxn>
                    <a:cxn ang="0">
                      <a:pos x="1325" y="237"/>
                    </a:cxn>
                    <a:cxn ang="0">
                      <a:pos x="1361" y="43"/>
                    </a:cxn>
                  </a:cxnLst>
                  <a:rect l="0" t="0" r="r" b="b"/>
                  <a:pathLst>
                    <a:path w="1383" h="251">
                      <a:moveTo>
                        <a:pt x="0" y="115"/>
                      </a:moveTo>
                      <a:lnTo>
                        <a:pt x="7" y="79"/>
                      </a:lnTo>
                      <a:lnTo>
                        <a:pt x="21" y="136"/>
                      </a:lnTo>
                      <a:lnTo>
                        <a:pt x="29" y="208"/>
                      </a:lnTo>
                      <a:lnTo>
                        <a:pt x="43" y="223"/>
                      </a:lnTo>
                      <a:lnTo>
                        <a:pt x="51" y="115"/>
                      </a:lnTo>
                      <a:lnTo>
                        <a:pt x="65" y="71"/>
                      </a:lnTo>
                      <a:lnTo>
                        <a:pt x="73" y="129"/>
                      </a:lnTo>
                      <a:lnTo>
                        <a:pt x="87" y="172"/>
                      </a:lnTo>
                      <a:lnTo>
                        <a:pt x="95" y="122"/>
                      </a:lnTo>
                      <a:lnTo>
                        <a:pt x="109" y="64"/>
                      </a:lnTo>
                      <a:lnTo>
                        <a:pt x="117" y="71"/>
                      </a:lnTo>
                      <a:lnTo>
                        <a:pt x="131" y="187"/>
                      </a:lnTo>
                      <a:lnTo>
                        <a:pt x="139" y="244"/>
                      </a:lnTo>
                      <a:lnTo>
                        <a:pt x="153" y="251"/>
                      </a:lnTo>
                      <a:lnTo>
                        <a:pt x="161" y="129"/>
                      </a:lnTo>
                      <a:lnTo>
                        <a:pt x="175" y="50"/>
                      </a:lnTo>
                      <a:lnTo>
                        <a:pt x="183" y="100"/>
                      </a:lnTo>
                      <a:lnTo>
                        <a:pt x="197" y="136"/>
                      </a:lnTo>
                      <a:lnTo>
                        <a:pt x="205" y="136"/>
                      </a:lnTo>
                      <a:lnTo>
                        <a:pt x="219" y="57"/>
                      </a:lnTo>
                      <a:lnTo>
                        <a:pt x="226" y="50"/>
                      </a:lnTo>
                      <a:lnTo>
                        <a:pt x="241" y="143"/>
                      </a:lnTo>
                      <a:lnTo>
                        <a:pt x="248" y="215"/>
                      </a:lnTo>
                      <a:lnTo>
                        <a:pt x="263" y="194"/>
                      </a:lnTo>
                      <a:lnTo>
                        <a:pt x="270" y="107"/>
                      </a:lnTo>
                      <a:lnTo>
                        <a:pt x="285" y="64"/>
                      </a:lnTo>
                      <a:lnTo>
                        <a:pt x="292" y="122"/>
                      </a:lnTo>
                      <a:lnTo>
                        <a:pt x="307" y="165"/>
                      </a:lnTo>
                      <a:lnTo>
                        <a:pt x="314" y="136"/>
                      </a:lnTo>
                      <a:lnTo>
                        <a:pt x="329" y="64"/>
                      </a:lnTo>
                      <a:lnTo>
                        <a:pt x="336" y="64"/>
                      </a:lnTo>
                      <a:lnTo>
                        <a:pt x="351" y="158"/>
                      </a:lnTo>
                      <a:lnTo>
                        <a:pt x="358" y="215"/>
                      </a:lnTo>
                      <a:lnTo>
                        <a:pt x="366" y="208"/>
                      </a:lnTo>
                      <a:lnTo>
                        <a:pt x="380" y="93"/>
                      </a:lnTo>
                      <a:lnTo>
                        <a:pt x="388" y="50"/>
                      </a:lnTo>
                      <a:lnTo>
                        <a:pt x="402" y="93"/>
                      </a:lnTo>
                      <a:lnTo>
                        <a:pt x="410" y="151"/>
                      </a:lnTo>
                      <a:lnTo>
                        <a:pt x="424" y="172"/>
                      </a:lnTo>
                      <a:lnTo>
                        <a:pt x="432" y="86"/>
                      </a:lnTo>
                      <a:lnTo>
                        <a:pt x="446" y="57"/>
                      </a:lnTo>
                      <a:lnTo>
                        <a:pt x="453" y="136"/>
                      </a:lnTo>
                      <a:lnTo>
                        <a:pt x="468" y="194"/>
                      </a:lnTo>
                      <a:lnTo>
                        <a:pt x="475" y="201"/>
                      </a:lnTo>
                      <a:lnTo>
                        <a:pt x="490" y="100"/>
                      </a:lnTo>
                      <a:lnTo>
                        <a:pt x="497" y="57"/>
                      </a:lnTo>
                      <a:lnTo>
                        <a:pt x="512" y="79"/>
                      </a:lnTo>
                      <a:lnTo>
                        <a:pt x="519" y="165"/>
                      </a:lnTo>
                      <a:lnTo>
                        <a:pt x="534" y="215"/>
                      </a:lnTo>
                      <a:lnTo>
                        <a:pt x="541" y="172"/>
                      </a:lnTo>
                      <a:lnTo>
                        <a:pt x="556" y="100"/>
                      </a:lnTo>
                      <a:lnTo>
                        <a:pt x="563" y="71"/>
                      </a:lnTo>
                      <a:lnTo>
                        <a:pt x="578" y="143"/>
                      </a:lnTo>
                      <a:lnTo>
                        <a:pt x="585" y="194"/>
                      </a:lnTo>
                      <a:lnTo>
                        <a:pt x="600" y="194"/>
                      </a:lnTo>
                      <a:lnTo>
                        <a:pt x="607" y="93"/>
                      </a:lnTo>
                      <a:lnTo>
                        <a:pt x="622" y="50"/>
                      </a:lnTo>
                      <a:lnTo>
                        <a:pt x="629" y="71"/>
                      </a:lnTo>
                      <a:lnTo>
                        <a:pt x="644" y="165"/>
                      </a:lnTo>
                      <a:lnTo>
                        <a:pt x="651" y="215"/>
                      </a:lnTo>
                      <a:lnTo>
                        <a:pt x="666" y="194"/>
                      </a:lnTo>
                      <a:lnTo>
                        <a:pt x="673" y="107"/>
                      </a:lnTo>
                      <a:lnTo>
                        <a:pt x="688" y="86"/>
                      </a:lnTo>
                      <a:lnTo>
                        <a:pt x="695" y="136"/>
                      </a:lnTo>
                      <a:lnTo>
                        <a:pt x="710" y="172"/>
                      </a:lnTo>
                      <a:lnTo>
                        <a:pt x="717" y="172"/>
                      </a:lnTo>
                      <a:lnTo>
                        <a:pt x="724" y="79"/>
                      </a:lnTo>
                      <a:lnTo>
                        <a:pt x="739" y="28"/>
                      </a:lnTo>
                      <a:lnTo>
                        <a:pt x="746" y="64"/>
                      </a:lnTo>
                      <a:lnTo>
                        <a:pt x="761" y="165"/>
                      </a:lnTo>
                      <a:lnTo>
                        <a:pt x="768" y="244"/>
                      </a:lnTo>
                      <a:lnTo>
                        <a:pt x="783" y="244"/>
                      </a:lnTo>
                      <a:lnTo>
                        <a:pt x="790" y="136"/>
                      </a:lnTo>
                      <a:lnTo>
                        <a:pt x="805" y="64"/>
                      </a:lnTo>
                      <a:lnTo>
                        <a:pt x="812" y="57"/>
                      </a:lnTo>
                      <a:lnTo>
                        <a:pt x="827" y="136"/>
                      </a:lnTo>
                      <a:lnTo>
                        <a:pt x="834" y="194"/>
                      </a:lnTo>
                      <a:lnTo>
                        <a:pt x="849" y="194"/>
                      </a:lnTo>
                      <a:lnTo>
                        <a:pt x="856" y="107"/>
                      </a:lnTo>
                      <a:lnTo>
                        <a:pt x="871" y="57"/>
                      </a:lnTo>
                      <a:lnTo>
                        <a:pt x="878" y="71"/>
                      </a:lnTo>
                      <a:lnTo>
                        <a:pt x="893" y="179"/>
                      </a:lnTo>
                      <a:lnTo>
                        <a:pt x="900" y="251"/>
                      </a:lnTo>
                      <a:lnTo>
                        <a:pt x="915" y="237"/>
                      </a:lnTo>
                      <a:lnTo>
                        <a:pt x="922" y="122"/>
                      </a:lnTo>
                      <a:lnTo>
                        <a:pt x="937" y="43"/>
                      </a:lnTo>
                      <a:lnTo>
                        <a:pt x="944" y="21"/>
                      </a:lnTo>
                      <a:lnTo>
                        <a:pt x="959" y="143"/>
                      </a:lnTo>
                      <a:lnTo>
                        <a:pt x="966" y="230"/>
                      </a:lnTo>
                      <a:lnTo>
                        <a:pt x="981" y="244"/>
                      </a:lnTo>
                      <a:lnTo>
                        <a:pt x="988" y="143"/>
                      </a:lnTo>
                      <a:lnTo>
                        <a:pt x="1003" y="71"/>
                      </a:lnTo>
                      <a:lnTo>
                        <a:pt x="1010" y="43"/>
                      </a:lnTo>
                      <a:lnTo>
                        <a:pt x="1025" y="93"/>
                      </a:lnTo>
                      <a:lnTo>
                        <a:pt x="1032" y="179"/>
                      </a:lnTo>
                      <a:lnTo>
                        <a:pt x="1047" y="208"/>
                      </a:lnTo>
                      <a:lnTo>
                        <a:pt x="1054" y="179"/>
                      </a:lnTo>
                      <a:lnTo>
                        <a:pt x="1069" y="86"/>
                      </a:lnTo>
                      <a:lnTo>
                        <a:pt x="1076" y="35"/>
                      </a:lnTo>
                      <a:lnTo>
                        <a:pt x="1083" y="71"/>
                      </a:lnTo>
                      <a:lnTo>
                        <a:pt x="1098" y="172"/>
                      </a:lnTo>
                      <a:lnTo>
                        <a:pt x="1105" y="230"/>
                      </a:lnTo>
                      <a:lnTo>
                        <a:pt x="1120" y="230"/>
                      </a:lnTo>
                      <a:lnTo>
                        <a:pt x="1127" y="179"/>
                      </a:lnTo>
                      <a:lnTo>
                        <a:pt x="1142" y="71"/>
                      </a:lnTo>
                      <a:lnTo>
                        <a:pt x="1149" y="21"/>
                      </a:lnTo>
                      <a:lnTo>
                        <a:pt x="1164" y="50"/>
                      </a:lnTo>
                      <a:lnTo>
                        <a:pt x="1171" y="151"/>
                      </a:lnTo>
                      <a:lnTo>
                        <a:pt x="1186" y="223"/>
                      </a:lnTo>
                      <a:lnTo>
                        <a:pt x="1193" y="208"/>
                      </a:lnTo>
                      <a:lnTo>
                        <a:pt x="1208" y="107"/>
                      </a:lnTo>
                      <a:lnTo>
                        <a:pt x="1215" y="50"/>
                      </a:lnTo>
                      <a:lnTo>
                        <a:pt x="1230" y="79"/>
                      </a:lnTo>
                      <a:lnTo>
                        <a:pt x="1237" y="165"/>
                      </a:lnTo>
                      <a:lnTo>
                        <a:pt x="1252" y="223"/>
                      </a:lnTo>
                      <a:lnTo>
                        <a:pt x="1259" y="208"/>
                      </a:lnTo>
                      <a:lnTo>
                        <a:pt x="1274" y="151"/>
                      </a:lnTo>
                      <a:lnTo>
                        <a:pt x="1281" y="50"/>
                      </a:lnTo>
                      <a:lnTo>
                        <a:pt x="1296" y="7"/>
                      </a:lnTo>
                      <a:lnTo>
                        <a:pt x="1303" y="79"/>
                      </a:lnTo>
                      <a:lnTo>
                        <a:pt x="1317" y="172"/>
                      </a:lnTo>
                      <a:lnTo>
                        <a:pt x="1325" y="237"/>
                      </a:lnTo>
                      <a:lnTo>
                        <a:pt x="1339" y="208"/>
                      </a:lnTo>
                      <a:lnTo>
                        <a:pt x="1347" y="165"/>
                      </a:lnTo>
                      <a:lnTo>
                        <a:pt x="1361" y="43"/>
                      </a:lnTo>
                      <a:lnTo>
                        <a:pt x="1369" y="0"/>
                      </a:lnTo>
                      <a:lnTo>
                        <a:pt x="1383" y="64"/>
                      </a:lnTo>
                    </a:path>
                  </a:pathLst>
                </a:custGeom>
                <a:noFill/>
                <a:ln w="15875">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94" name="Freeform 73"/>
                <p:cNvSpPr>
                  <a:spLocks/>
                </p:cNvSpPr>
                <p:nvPr/>
              </p:nvSpPr>
              <p:spPr bwMode="auto">
                <a:xfrm>
                  <a:off x="2674144" y="356749"/>
                  <a:ext cx="1639491" cy="862451"/>
                </a:xfrm>
                <a:custGeom>
                  <a:avLst/>
                  <a:gdLst/>
                  <a:ahLst/>
                  <a:cxnLst>
                    <a:cxn ang="0">
                      <a:pos x="22" y="331"/>
                    </a:cxn>
                    <a:cxn ang="0">
                      <a:pos x="52" y="165"/>
                    </a:cxn>
                    <a:cxn ang="0">
                      <a:pos x="81" y="230"/>
                    </a:cxn>
                    <a:cxn ang="0">
                      <a:pos x="118" y="324"/>
                    </a:cxn>
                    <a:cxn ang="0">
                      <a:pos x="147" y="115"/>
                    </a:cxn>
                    <a:cxn ang="0">
                      <a:pos x="183" y="338"/>
                    </a:cxn>
                    <a:cxn ang="0">
                      <a:pos x="213" y="172"/>
                    </a:cxn>
                    <a:cxn ang="0">
                      <a:pos x="249" y="252"/>
                    </a:cxn>
                    <a:cxn ang="0">
                      <a:pos x="279" y="302"/>
                    </a:cxn>
                    <a:cxn ang="0">
                      <a:pos x="315" y="115"/>
                    </a:cxn>
                    <a:cxn ang="0">
                      <a:pos x="344" y="381"/>
                    </a:cxn>
                    <a:cxn ang="0">
                      <a:pos x="381" y="151"/>
                    </a:cxn>
                    <a:cxn ang="0">
                      <a:pos x="410" y="216"/>
                    </a:cxn>
                    <a:cxn ang="0">
                      <a:pos x="440" y="352"/>
                    </a:cxn>
                    <a:cxn ang="0">
                      <a:pos x="476" y="115"/>
                    </a:cxn>
                    <a:cxn ang="0">
                      <a:pos x="506" y="259"/>
                    </a:cxn>
                    <a:cxn ang="0">
                      <a:pos x="542" y="266"/>
                    </a:cxn>
                    <a:cxn ang="0">
                      <a:pos x="571" y="136"/>
                    </a:cxn>
                    <a:cxn ang="0">
                      <a:pos x="608" y="388"/>
                    </a:cxn>
                    <a:cxn ang="0">
                      <a:pos x="637" y="108"/>
                    </a:cxn>
                    <a:cxn ang="0">
                      <a:pos x="674" y="180"/>
                    </a:cxn>
                    <a:cxn ang="0">
                      <a:pos x="703" y="410"/>
                    </a:cxn>
                    <a:cxn ang="0">
                      <a:pos x="740" y="65"/>
                    </a:cxn>
                    <a:cxn ang="0">
                      <a:pos x="769" y="230"/>
                    </a:cxn>
                    <a:cxn ang="0">
                      <a:pos x="798" y="417"/>
                    </a:cxn>
                    <a:cxn ang="0">
                      <a:pos x="835" y="50"/>
                    </a:cxn>
                    <a:cxn ang="0">
                      <a:pos x="864" y="280"/>
                    </a:cxn>
                    <a:cxn ang="0">
                      <a:pos x="901" y="352"/>
                    </a:cxn>
                    <a:cxn ang="0">
                      <a:pos x="930" y="57"/>
                    </a:cxn>
                    <a:cxn ang="0">
                      <a:pos x="967" y="295"/>
                    </a:cxn>
                    <a:cxn ang="0">
                      <a:pos x="996" y="331"/>
                    </a:cxn>
                    <a:cxn ang="0">
                      <a:pos x="1033" y="29"/>
                    </a:cxn>
                    <a:cxn ang="0">
                      <a:pos x="1062" y="331"/>
                    </a:cxn>
                    <a:cxn ang="0">
                      <a:pos x="1099" y="381"/>
                    </a:cxn>
                    <a:cxn ang="0">
                      <a:pos x="1128" y="0"/>
                    </a:cxn>
                    <a:cxn ang="0">
                      <a:pos x="1157" y="252"/>
                    </a:cxn>
                    <a:cxn ang="0">
                      <a:pos x="1194" y="460"/>
                    </a:cxn>
                    <a:cxn ang="0">
                      <a:pos x="1223" y="50"/>
                    </a:cxn>
                    <a:cxn ang="0">
                      <a:pos x="1260" y="187"/>
                    </a:cxn>
                    <a:cxn ang="0">
                      <a:pos x="1289" y="460"/>
                    </a:cxn>
                    <a:cxn ang="0">
                      <a:pos x="1326" y="136"/>
                    </a:cxn>
                    <a:cxn ang="0">
                      <a:pos x="1355" y="108"/>
                    </a:cxn>
                  </a:cxnLst>
                  <a:rect l="0" t="0" r="r" b="b"/>
                  <a:pathLst>
                    <a:path w="1377" h="475">
                      <a:moveTo>
                        <a:pt x="0" y="165"/>
                      </a:moveTo>
                      <a:lnTo>
                        <a:pt x="8" y="273"/>
                      </a:lnTo>
                      <a:lnTo>
                        <a:pt x="22" y="331"/>
                      </a:lnTo>
                      <a:lnTo>
                        <a:pt x="30" y="331"/>
                      </a:lnTo>
                      <a:lnTo>
                        <a:pt x="44" y="259"/>
                      </a:lnTo>
                      <a:lnTo>
                        <a:pt x="52" y="165"/>
                      </a:lnTo>
                      <a:lnTo>
                        <a:pt x="59" y="115"/>
                      </a:lnTo>
                      <a:lnTo>
                        <a:pt x="74" y="136"/>
                      </a:lnTo>
                      <a:lnTo>
                        <a:pt x="81" y="230"/>
                      </a:lnTo>
                      <a:lnTo>
                        <a:pt x="96" y="338"/>
                      </a:lnTo>
                      <a:lnTo>
                        <a:pt x="103" y="367"/>
                      </a:lnTo>
                      <a:lnTo>
                        <a:pt x="118" y="324"/>
                      </a:lnTo>
                      <a:lnTo>
                        <a:pt x="125" y="208"/>
                      </a:lnTo>
                      <a:lnTo>
                        <a:pt x="139" y="129"/>
                      </a:lnTo>
                      <a:lnTo>
                        <a:pt x="147" y="115"/>
                      </a:lnTo>
                      <a:lnTo>
                        <a:pt x="161" y="151"/>
                      </a:lnTo>
                      <a:lnTo>
                        <a:pt x="169" y="288"/>
                      </a:lnTo>
                      <a:lnTo>
                        <a:pt x="183" y="338"/>
                      </a:lnTo>
                      <a:lnTo>
                        <a:pt x="191" y="331"/>
                      </a:lnTo>
                      <a:lnTo>
                        <a:pt x="205" y="259"/>
                      </a:lnTo>
                      <a:lnTo>
                        <a:pt x="213" y="172"/>
                      </a:lnTo>
                      <a:lnTo>
                        <a:pt x="227" y="136"/>
                      </a:lnTo>
                      <a:lnTo>
                        <a:pt x="235" y="158"/>
                      </a:lnTo>
                      <a:lnTo>
                        <a:pt x="249" y="252"/>
                      </a:lnTo>
                      <a:lnTo>
                        <a:pt x="257" y="345"/>
                      </a:lnTo>
                      <a:lnTo>
                        <a:pt x="271" y="360"/>
                      </a:lnTo>
                      <a:lnTo>
                        <a:pt x="279" y="302"/>
                      </a:lnTo>
                      <a:lnTo>
                        <a:pt x="293" y="172"/>
                      </a:lnTo>
                      <a:lnTo>
                        <a:pt x="301" y="108"/>
                      </a:lnTo>
                      <a:lnTo>
                        <a:pt x="315" y="115"/>
                      </a:lnTo>
                      <a:lnTo>
                        <a:pt x="323" y="180"/>
                      </a:lnTo>
                      <a:lnTo>
                        <a:pt x="337" y="309"/>
                      </a:lnTo>
                      <a:lnTo>
                        <a:pt x="344" y="381"/>
                      </a:lnTo>
                      <a:lnTo>
                        <a:pt x="359" y="367"/>
                      </a:lnTo>
                      <a:lnTo>
                        <a:pt x="366" y="252"/>
                      </a:lnTo>
                      <a:lnTo>
                        <a:pt x="381" y="151"/>
                      </a:lnTo>
                      <a:lnTo>
                        <a:pt x="388" y="115"/>
                      </a:lnTo>
                      <a:lnTo>
                        <a:pt x="403" y="144"/>
                      </a:lnTo>
                      <a:lnTo>
                        <a:pt x="410" y="216"/>
                      </a:lnTo>
                      <a:lnTo>
                        <a:pt x="418" y="338"/>
                      </a:lnTo>
                      <a:lnTo>
                        <a:pt x="432" y="388"/>
                      </a:lnTo>
                      <a:lnTo>
                        <a:pt x="440" y="352"/>
                      </a:lnTo>
                      <a:lnTo>
                        <a:pt x="454" y="266"/>
                      </a:lnTo>
                      <a:lnTo>
                        <a:pt x="462" y="172"/>
                      </a:lnTo>
                      <a:lnTo>
                        <a:pt x="476" y="115"/>
                      </a:lnTo>
                      <a:lnTo>
                        <a:pt x="484" y="79"/>
                      </a:lnTo>
                      <a:lnTo>
                        <a:pt x="498" y="144"/>
                      </a:lnTo>
                      <a:lnTo>
                        <a:pt x="506" y="259"/>
                      </a:lnTo>
                      <a:lnTo>
                        <a:pt x="520" y="331"/>
                      </a:lnTo>
                      <a:lnTo>
                        <a:pt x="528" y="316"/>
                      </a:lnTo>
                      <a:lnTo>
                        <a:pt x="542" y="266"/>
                      </a:lnTo>
                      <a:lnTo>
                        <a:pt x="550" y="158"/>
                      </a:lnTo>
                      <a:lnTo>
                        <a:pt x="564" y="115"/>
                      </a:lnTo>
                      <a:lnTo>
                        <a:pt x="571" y="136"/>
                      </a:lnTo>
                      <a:lnTo>
                        <a:pt x="586" y="237"/>
                      </a:lnTo>
                      <a:lnTo>
                        <a:pt x="593" y="352"/>
                      </a:lnTo>
                      <a:lnTo>
                        <a:pt x="608" y="388"/>
                      </a:lnTo>
                      <a:lnTo>
                        <a:pt x="615" y="352"/>
                      </a:lnTo>
                      <a:lnTo>
                        <a:pt x="630" y="244"/>
                      </a:lnTo>
                      <a:lnTo>
                        <a:pt x="637" y="108"/>
                      </a:lnTo>
                      <a:lnTo>
                        <a:pt x="652" y="50"/>
                      </a:lnTo>
                      <a:lnTo>
                        <a:pt x="659" y="79"/>
                      </a:lnTo>
                      <a:lnTo>
                        <a:pt x="674" y="180"/>
                      </a:lnTo>
                      <a:lnTo>
                        <a:pt x="681" y="338"/>
                      </a:lnTo>
                      <a:lnTo>
                        <a:pt x="696" y="439"/>
                      </a:lnTo>
                      <a:lnTo>
                        <a:pt x="703" y="410"/>
                      </a:lnTo>
                      <a:lnTo>
                        <a:pt x="718" y="309"/>
                      </a:lnTo>
                      <a:lnTo>
                        <a:pt x="725" y="201"/>
                      </a:lnTo>
                      <a:lnTo>
                        <a:pt x="740" y="65"/>
                      </a:lnTo>
                      <a:lnTo>
                        <a:pt x="747" y="36"/>
                      </a:lnTo>
                      <a:lnTo>
                        <a:pt x="762" y="86"/>
                      </a:lnTo>
                      <a:lnTo>
                        <a:pt x="769" y="230"/>
                      </a:lnTo>
                      <a:lnTo>
                        <a:pt x="784" y="374"/>
                      </a:lnTo>
                      <a:lnTo>
                        <a:pt x="791" y="453"/>
                      </a:lnTo>
                      <a:lnTo>
                        <a:pt x="798" y="417"/>
                      </a:lnTo>
                      <a:lnTo>
                        <a:pt x="813" y="295"/>
                      </a:lnTo>
                      <a:lnTo>
                        <a:pt x="820" y="136"/>
                      </a:lnTo>
                      <a:lnTo>
                        <a:pt x="835" y="50"/>
                      </a:lnTo>
                      <a:lnTo>
                        <a:pt x="842" y="57"/>
                      </a:lnTo>
                      <a:lnTo>
                        <a:pt x="857" y="165"/>
                      </a:lnTo>
                      <a:lnTo>
                        <a:pt x="864" y="280"/>
                      </a:lnTo>
                      <a:lnTo>
                        <a:pt x="879" y="388"/>
                      </a:lnTo>
                      <a:lnTo>
                        <a:pt x="886" y="424"/>
                      </a:lnTo>
                      <a:lnTo>
                        <a:pt x="901" y="352"/>
                      </a:lnTo>
                      <a:lnTo>
                        <a:pt x="908" y="252"/>
                      </a:lnTo>
                      <a:lnTo>
                        <a:pt x="923" y="122"/>
                      </a:lnTo>
                      <a:lnTo>
                        <a:pt x="930" y="57"/>
                      </a:lnTo>
                      <a:lnTo>
                        <a:pt x="945" y="79"/>
                      </a:lnTo>
                      <a:lnTo>
                        <a:pt x="952" y="201"/>
                      </a:lnTo>
                      <a:lnTo>
                        <a:pt x="967" y="295"/>
                      </a:lnTo>
                      <a:lnTo>
                        <a:pt x="974" y="403"/>
                      </a:lnTo>
                      <a:lnTo>
                        <a:pt x="989" y="417"/>
                      </a:lnTo>
                      <a:lnTo>
                        <a:pt x="996" y="331"/>
                      </a:lnTo>
                      <a:lnTo>
                        <a:pt x="1011" y="216"/>
                      </a:lnTo>
                      <a:lnTo>
                        <a:pt x="1018" y="79"/>
                      </a:lnTo>
                      <a:lnTo>
                        <a:pt x="1033" y="29"/>
                      </a:lnTo>
                      <a:lnTo>
                        <a:pt x="1040" y="65"/>
                      </a:lnTo>
                      <a:lnTo>
                        <a:pt x="1055" y="208"/>
                      </a:lnTo>
                      <a:lnTo>
                        <a:pt x="1062" y="331"/>
                      </a:lnTo>
                      <a:lnTo>
                        <a:pt x="1077" y="432"/>
                      </a:lnTo>
                      <a:lnTo>
                        <a:pt x="1084" y="446"/>
                      </a:lnTo>
                      <a:lnTo>
                        <a:pt x="1099" y="381"/>
                      </a:lnTo>
                      <a:lnTo>
                        <a:pt x="1106" y="244"/>
                      </a:lnTo>
                      <a:lnTo>
                        <a:pt x="1121" y="122"/>
                      </a:lnTo>
                      <a:lnTo>
                        <a:pt x="1128" y="0"/>
                      </a:lnTo>
                      <a:lnTo>
                        <a:pt x="1143" y="7"/>
                      </a:lnTo>
                      <a:lnTo>
                        <a:pt x="1150" y="115"/>
                      </a:lnTo>
                      <a:lnTo>
                        <a:pt x="1157" y="252"/>
                      </a:lnTo>
                      <a:lnTo>
                        <a:pt x="1172" y="374"/>
                      </a:lnTo>
                      <a:lnTo>
                        <a:pt x="1179" y="475"/>
                      </a:lnTo>
                      <a:lnTo>
                        <a:pt x="1194" y="460"/>
                      </a:lnTo>
                      <a:lnTo>
                        <a:pt x="1201" y="338"/>
                      </a:lnTo>
                      <a:lnTo>
                        <a:pt x="1216" y="201"/>
                      </a:lnTo>
                      <a:lnTo>
                        <a:pt x="1223" y="50"/>
                      </a:lnTo>
                      <a:lnTo>
                        <a:pt x="1238" y="0"/>
                      </a:lnTo>
                      <a:lnTo>
                        <a:pt x="1245" y="57"/>
                      </a:lnTo>
                      <a:lnTo>
                        <a:pt x="1260" y="187"/>
                      </a:lnTo>
                      <a:lnTo>
                        <a:pt x="1267" y="324"/>
                      </a:lnTo>
                      <a:lnTo>
                        <a:pt x="1282" y="439"/>
                      </a:lnTo>
                      <a:lnTo>
                        <a:pt x="1289" y="460"/>
                      </a:lnTo>
                      <a:lnTo>
                        <a:pt x="1304" y="381"/>
                      </a:lnTo>
                      <a:lnTo>
                        <a:pt x="1311" y="252"/>
                      </a:lnTo>
                      <a:lnTo>
                        <a:pt x="1326" y="136"/>
                      </a:lnTo>
                      <a:lnTo>
                        <a:pt x="1333" y="29"/>
                      </a:lnTo>
                      <a:lnTo>
                        <a:pt x="1348" y="14"/>
                      </a:lnTo>
                      <a:lnTo>
                        <a:pt x="1355" y="108"/>
                      </a:lnTo>
                      <a:lnTo>
                        <a:pt x="1370" y="244"/>
                      </a:lnTo>
                      <a:lnTo>
                        <a:pt x="1377" y="374"/>
                      </a:lnTo>
                    </a:path>
                  </a:pathLst>
                </a:custGeom>
                <a:noFill/>
                <a:ln w="15875">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95" name="Freeform 74"/>
                <p:cNvSpPr>
                  <a:spLocks/>
                </p:cNvSpPr>
                <p:nvPr/>
              </p:nvSpPr>
              <p:spPr bwMode="auto">
                <a:xfrm>
                  <a:off x="4313635" y="415714"/>
                  <a:ext cx="165497" cy="824321"/>
                </a:xfrm>
                <a:custGeom>
                  <a:avLst/>
                  <a:gdLst/>
                  <a:ahLst/>
                  <a:cxnLst>
                    <a:cxn ang="0">
                      <a:pos x="0" y="360"/>
                    </a:cxn>
                    <a:cxn ang="0">
                      <a:pos x="15" y="439"/>
                    </a:cxn>
                    <a:cxn ang="0">
                      <a:pos x="22" y="439"/>
                    </a:cxn>
                    <a:cxn ang="0">
                      <a:pos x="37" y="346"/>
                    </a:cxn>
                    <a:cxn ang="0">
                      <a:pos x="44" y="223"/>
                    </a:cxn>
                    <a:cxn ang="0">
                      <a:pos x="58" y="115"/>
                    </a:cxn>
                    <a:cxn ang="0">
                      <a:pos x="66" y="51"/>
                    </a:cxn>
                    <a:cxn ang="0">
                      <a:pos x="80" y="0"/>
                    </a:cxn>
                    <a:cxn ang="0">
                      <a:pos x="88" y="51"/>
                    </a:cxn>
                    <a:cxn ang="0">
                      <a:pos x="102" y="166"/>
                    </a:cxn>
                    <a:cxn ang="0">
                      <a:pos x="110" y="295"/>
                    </a:cxn>
                    <a:cxn ang="0">
                      <a:pos x="124" y="389"/>
                    </a:cxn>
                    <a:cxn ang="0">
                      <a:pos x="132" y="454"/>
                    </a:cxn>
                    <a:cxn ang="0">
                      <a:pos x="139" y="403"/>
                    </a:cxn>
                  </a:cxnLst>
                  <a:rect l="0" t="0" r="r" b="b"/>
                  <a:pathLst>
                    <a:path w="139" h="454">
                      <a:moveTo>
                        <a:pt x="0" y="360"/>
                      </a:moveTo>
                      <a:lnTo>
                        <a:pt x="15" y="439"/>
                      </a:lnTo>
                      <a:lnTo>
                        <a:pt x="22" y="439"/>
                      </a:lnTo>
                      <a:lnTo>
                        <a:pt x="37" y="346"/>
                      </a:lnTo>
                      <a:lnTo>
                        <a:pt x="44" y="223"/>
                      </a:lnTo>
                      <a:lnTo>
                        <a:pt x="58" y="115"/>
                      </a:lnTo>
                      <a:lnTo>
                        <a:pt x="66" y="51"/>
                      </a:lnTo>
                      <a:lnTo>
                        <a:pt x="80" y="0"/>
                      </a:lnTo>
                      <a:lnTo>
                        <a:pt x="88" y="51"/>
                      </a:lnTo>
                      <a:lnTo>
                        <a:pt x="102" y="166"/>
                      </a:lnTo>
                      <a:lnTo>
                        <a:pt x="110" y="295"/>
                      </a:lnTo>
                      <a:lnTo>
                        <a:pt x="124" y="389"/>
                      </a:lnTo>
                      <a:lnTo>
                        <a:pt x="132" y="454"/>
                      </a:lnTo>
                      <a:lnTo>
                        <a:pt x="139" y="403"/>
                      </a:lnTo>
                    </a:path>
                  </a:pathLst>
                </a:custGeom>
                <a:noFill/>
                <a:ln w="15875">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96" name="TextBox 195"/>
                <p:cNvSpPr txBox="1"/>
                <p:nvPr/>
              </p:nvSpPr>
              <p:spPr>
                <a:xfrm>
                  <a:off x="1092534" y="2436292"/>
                  <a:ext cx="1214185" cy="471498"/>
                </a:xfrm>
                <a:prstGeom prst="rect">
                  <a:avLst/>
                </a:prstGeom>
                <a:noFill/>
                <a:ln w="15875">
                  <a:noFill/>
                </a:ln>
              </p:spPr>
              <p:txBody>
                <a:bodyPr wrap="none" rtlCol="0">
                  <a:spAutoFit/>
                </a:bodyPr>
                <a:lstStyle/>
                <a:p>
                  <a:r>
                    <a:rPr lang="en-US" sz="1500" dirty="0" smtClean="0">
                      <a:solidFill>
                        <a:srgbClr val="FF0000"/>
                      </a:solidFill>
                      <a:latin typeface="Times New Roman" pitchFamily="18" charset="0"/>
                      <a:cs typeface="Times New Roman" pitchFamily="18" charset="0"/>
                    </a:rPr>
                    <a:t>Heart Rate Data</a:t>
                  </a:r>
                  <a:endParaRPr lang="en-US" sz="1500" dirty="0">
                    <a:solidFill>
                      <a:srgbClr val="FF0000"/>
                    </a:solidFill>
                    <a:latin typeface="Times New Roman" pitchFamily="18" charset="0"/>
                    <a:cs typeface="Times New Roman" pitchFamily="18" charset="0"/>
                  </a:endParaRPr>
                </a:p>
              </p:txBody>
            </p:sp>
          </p:grpSp>
          <p:sp>
            <p:nvSpPr>
              <p:cNvPr id="6" name="TextBox 5"/>
              <p:cNvSpPr txBox="1"/>
              <p:nvPr/>
            </p:nvSpPr>
            <p:spPr>
              <a:xfrm>
                <a:off x="5105400" y="4419600"/>
                <a:ext cx="1342560" cy="323165"/>
              </a:xfrm>
              <a:prstGeom prst="rect">
                <a:avLst/>
              </a:prstGeom>
              <a:noFill/>
              <a:ln w="15875">
                <a:noFill/>
              </a:ln>
            </p:spPr>
            <p:txBody>
              <a:bodyPr wrap="square" rtlCol="0">
                <a:spAutoFit/>
              </a:bodyPr>
              <a:lstStyle/>
              <a:p>
                <a:r>
                  <a:rPr lang="en-US" sz="1500" dirty="0" smtClean="0">
                    <a:solidFill>
                      <a:srgbClr val="0000FF"/>
                    </a:solidFill>
                    <a:latin typeface="Times New Roman" pitchFamily="18" charset="0"/>
                    <a:cs typeface="Times New Roman" pitchFamily="18" charset="0"/>
                  </a:rPr>
                  <a:t>@ 50 W</a:t>
                </a:r>
                <a:endParaRPr lang="en-US" sz="1500" dirty="0">
                  <a:solidFill>
                    <a:srgbClr val="0000FF"/>
                  </a:solidFill>
                  <a:latin typeface="Times New Roman" pitchFamily="18" charset="0"/>
                  <a:cs typeface="Times New Roman" pitchFamily="18" charset="0"/>
                </a:endParaRPr>
              </a:p>
            </p:txBody>
          </p:sp>
          <p:sp>
            <p:nvSpPr>
              <p:cNvPr id="7" name="Rectangle 79"/>
              <p:cNvSpPr>
                <a:spLocks noChangeArrowheads="1"/>
              </p:cNvSpPr>
              <p:nvPr/>
            </p:nvSpPr>
            <p:spPr bwMode="auto">
              <a:xfrm>
                <a:off x="1180878" y="5410200"/>
                <a:ext cx="5535517" cy="1347296"/>
              </a:xfrm>
              <a:prstGeom prst="rect">
                <a:avLst/>
              </a:prstGeom>
              <a:noFill/>
              <a:ln w="1587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8" name="Line 80"/>
              <p:cNvSpPr>
                <a:spLocks noChangeShapeType="1"/>
              </p:cNvSpPr>
              <p:nvPr/>
            </p:nvSpPr>
            <p:spPr bwMode="auto">
              <a:xfrm>
                <a:off x="1180878" y="5410200"/>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9" name="Line 81"/>
              <p:cNvSpPr>
                <a:spLocks noChangeShapeType="1"/>
              </p:cNvSpPr>
              <p:nvPr/>
            </p:nvSpPr>
            <p:spPr bwMode="auto">
              <a:xfrm>
                <a:off x="1180878" y="6757495"/>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 name="Line 82"/>
              <p:cNvSpPr>
                <a:spLocks noChangeShapeType="1"/>
              </p:cNvSpPr>
              <p:nvPr/>
            </p:nvSpPr>
            <p:spPr bwMode="auto">
              <a:xfrm flipV="1">
                <a:off x="6716394" y="54102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 name="Line 83"/>
              <p:cNvSpPr>
                <a:spLocks noChangeShapeType="1"/>
              </p:cNvSpPr>
              <p:nvPr/>
            </p:nvSpPr>
            <p:spPr bwMode="auto">
              <a:xfrm flipV="1">
                <a:off x="1180877" y="54102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 name="Line 84"/>
              <p:cNvSpPr>
                <a:spLocks noChangeShapeType="1"/>
              </p:cNvSpPr>
              <p:nvPr/>
            </p:nvSpPr>
            <p:spPr bwMode="auto">
              <a:xfrm>
                <a:off x="1180878" y="6757495"/>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3" name="Line 85"/>
              <p:cNvSpPr>
                <a:spLocks noChangeShapeType="1"/>
              </p:cNvSpPr>
              <p:nvPr/>
            </p:nvSpPr>
            <p:spPr bwMode="auto">
              <a:xfrm flipV="1">
                <a:off x="1180877" y="54102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4" name="Line 86"/>
              <p:cNvSpPr>
                <a:spLocks noChangeShapeType="1"/>
              </p:cNvSpPr>
              <p:nvPr/>
            </p:nvSpPr>
            <p:spPr bwMode="auto">
              <a:xfrm flipV="1">
                <a:off x="1180877"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5" name="Line 87"/>
              <p:cNvSpPr>
                <a:spLocks noChangeShapeType="1"/>
              </p:cNvSpPr>
              <p:nvPr/>
            </p:nvSpPr>
            <p:spPr bwMode="auto">
              <a:xfrm>
                <a:off x="1180877"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6" name="Rectangle 88"/>
              <p:cNvSpPr>
                <a:spLocks noChangeArrowheads="1"/>
              </p:cNvSpPr>
              <p:nvPr/>
            </p:nvSpPr>
            <p:spPr bwMode="auto">
              <a:xfrm>
                <a:off x="1140193" y="6775773"/>
                <a:ext cx="98063"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0</a:t>
                </a:r>
              </a:p>
            </p:txBody>
          </p:sp>
          <p:sp>
            <p:nvSpPr>
              <p:cNvPr id="17" name="Line 89"/>
              <p:cNvSpPr>
                <a:spLocks noChangeShapeType="1"/>
              </p:cNvSpPr>
              <p:nvPr/>
            </p:nvSpPr>
            <p:spPr bwMode="auto">
              <a:xfrm flipV="1">
                <a:off x="1869956"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8" name="Line 90"/>
              <p:cNvSpPr>
                <a:spLocks noChangeShapeType="1"/>
              </p:cNvSpPr>
              <p:nvPr/>
            </p:nvSpPr>
            <p:spPr bwMode="auto">
              <a:xfrm>
                <a:off x="1869956"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9" name="Rectangle 91"/>
              <p:cNvSpPr>
                <a:spLocks noChangeArrowheads="1"/>
              </p:cNvSpPr>
              <p:nvPr/>
            </p:nvSpPr>
            <p:spPr bwMode="auto">
              <a:xfrm>
                <a:off x="1792403" y="6775773"/>
                <a:ext cx="196124"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50</a:t>
                </a:r>
              </a:p>
            </p:txBody>
          </p:sp>
          <p:sp>
            <p:nvSpPr>
              <p:cNvPr id="20" name="Line 92"/>
              <p:cNvSpPr>
                <a:spLocks noChangeShapeType="1"/>
              </p:cNvSpPr>
              <p:nvPr/>
            </p:nvSpPr>
            <p:spPr bwMode="auto">
              <a:xfrm flipV="1">
                <a:off x="2557763"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21" name="Line 93"/>
              <p:cNvSpPr>
                <a:spLocks noChangeShapeType="1"/>
              </p:cNvSpPr>
              <p:nvPr/>
            </p:nvSpPr>
            <p:spPr bwMode="auto">
              <a:xfrm>
                <a:off x="2557763"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22" name="Rectangle 94"/>
              <p:cNvSpPr>
                <a:spLocks noChangeArrowheads="1"/>
              </p:cNvSpPr>
              <p:nvPr/>
            </p:nvSpPr>
            <p:spPr bwMode="auto">
              <a:xfrm>
                <a:off x="2453512" y="67757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100</a:t>
                </a:r>
              </a:p>
            </p:txBody>
          </p:sp>
          <p:sp>
            <p:nvSpPr>
              <p:cNvPr id="23" name="Line 95"/>
              <p:cNvSpPr>
                <a:spLocks noChangeShapeType="1"/>
              </p:cNvSpPr>
              <p:nvPr/>
            </p:nvSpPr>
            <p:spPr bwMode="auto">
              <a:xfrm flipV="1">
                <a:off x="3255742"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24" name="Line 96"/>
              <p:cNvSpPr>
                <a:spLocks noChangeShapeType="1"/>
              </p:cNvSpPr>
              <p:nvPr/>
            </p:nvSpPr>
            <p:spPr bwMode="auto">
              <a:xfrm>
                <a:off x="3255742"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25" name="Rectangle 97"/>
              <p:cNvSpPr>
                <a:spLocks noChangeArrowheads="1"/>
              </p:cNvSpPr>
              <p:nvPr/>
            </p:nvSpPr>
            <p:spPr bwMode="auto">
              <a:xfrm>
                <a:off x="3165474" y="6775774"/>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charset="0"/>
                  </a:rPr>
                  <a:t>150</a:t>
                </a:r>
                <a:endParaRPr lang="en-US" sz="1500" dirty="0" smtClean="0">
                  <a:solidFill>
                    <a:srgbClr val="000000"/>
                  </a:solidFill>
                </a:endParaRPr>
              </a:p>
            </p:txBody>
          </p:sp>
          <p:sp>
            <p:nvSpPr>
              <p:cNvPr id="26" name="Line 98"/>
              <p:cNvSpPr>
                <a:spLocks noChangeShapeType="1"/>
              </p:cNvSpPr>
              <p:nvPr/>
            </p:nvSpPr>
            <p:spPr bwMode="auto">
              <a:xfrm flipV="1">
                <a:off x="3944821"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27" name="Line 99"/>
              <p:cNvSpPr>
                <a:spLocks noChangeShapeType="1"/>
              </p:cNvSpPr>
              <p:nvPr/>
            </p:nvSpPr>
            <p:spPr bwMode="auto">
              <a:xfrm>
                <a:off x="3944821"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28" name="Rectangle 100"/>
              <p:cNvSpPr>
                <a:spLocks noChangeArrowheads="1"/>
              </p:cNvSpPr>
              <p:nvPr/>
            </p:nvSpPr>
            <p:spPr bwMode="auto">
              <a:xfrm>
                <a:off x="3853283" y="67757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200</a:t>
                </a:r>
              </a:p>
            </p:txBody>
          </p:sp>
          <p:sp>
            <p:nvSpPr>
              <p:cNvPr id="29" name="Line 101"/>
              <p:cNvSpPr>
                <a:spLocks noChangeShapeType="1"/>
              </p:cNvSpPr>
              <p:nvPr/>
            </p:nvSpPr>
            <p:spPr bwMode="auto">
              <a:xfrm flipV="1">
                <a:off x="4632629"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30" name="Line 102"/>
              <p:cNvSpPr>
                <a:spLocks noChangeShapeType="1"/>
              </p:cNvSpPr>
              <p:nvPr/>
            </p:nvSpPr>
            <p:spPr bwMode="auto">
              <a:xfrm>
                <a:off x="4632629"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31" name="Rectangle 103"/>
              <p:cNvSpPr>
                <a:spLocks noChangeArrowheads="1"/>
              </p:cNvSpPr>
              <p:nvPr/>
            </p:nvSpPr>
            <p:spPr bwMode="auto">
              <a:xfrm>
                <a:off x="4528377" y="67757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250</a:t>
                </a:r>
              </a:p>
            </p:txBody>
          </p:sp>
          <p:sp>
            <p:nvSpPr>
              <p:cNvPr id="32" name="Line 104"/>
              <p:cNvSpPr>
                <a:spLocks noChangeShapeType="1"/>
              </p:cNvSpPr>
              <p:nvPr/>
            </p:nvSpPr>
            <p:spPr bwMode="auto">
              <a:xfrm flipV="1">
                <a:off x="5330607"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33" name="Line 105"/>
              <p:cNvSpPr>
                <a:spLocks noChangeShapeType="1"/>
              </p:cNvSpPr>
              <p:nvPr/>
            </p:nvSpPr>
            <p:spPr bwMode="auto">
              <a:xfrm>
                <a:off x="5330607"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34" name="Rectangle 106"/>
              <p:cNvSpPr>
                <a:spLocks noChangeArrowheads="1"/>
              </p:cNvSpPr>
              <p:nvPr/>
            </p:nvSpPr>
            <p:spPr bwMode="auto">
              <a:xfrm>
                <a:off x="5226356" y="67757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300</a:t>
                </a:r>
              </a:p>
            </p:txBody>
          </p:sp>
          <p:sp>
            <p:nvSpPr>
              <p:cNvPr id="35" name="Line 107"/>
              <p:cNvSpPr>
                <a:spLocks noChangeShapeType="1"/>
              </p:cNvSpPr>
              <p:nvPr/>
            </p:nvSpPr>
            <p:spPr bwMode="auto">
              <a:xfrm flipV="1">
                <a:off x="6019686"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36" name="Line 108"/>
              <p:cNvSpPr>
                <a:spLocks noChangeShapeType="1"/>
              </p:cNvSpPr>
              <p:nvPr/>
            </p:nvSpPr>
            <p:spPr bwMode="auto">
              <a:xfrm>
                <a:off x="6019686"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37" name="Rectangle 109"/>
              <p:cNvSpPr>
                <a:spLocks noChangeArrowheads="1"/>
              </p:cNvSpPr>
              <p:nvPr/>
            </p:nvSpPr>
            <p:spPr bwMode="auto">
              <a:xfrm>
                <a:off x="5928148" y="67757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350</a:t>
                </a:r>
              </a:p>
            </p:txBody>
          </p:sp>
          <p:sp>
            <p:nvSpPr>
              <p:cNvPr id="38" name="Line 110"/>
              <p:cNvSpPr>
                <a:spLocks noChangeShapeType="1"/>
              </p:cNvSpPr>
              <p:nvPr/>
            </p:nvSpPr>
            <p:spPr bwMode="auto">
              <a:xfrm flipV="1">
                <a:off x="6716394" y="67148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39" name="Line 111"/>
              <p:cNvSpPr>
                <a:spLocks noChangeShapeType="1"/>
              </p:cNvSpPr>
              <p:nvPr/>
            </p:nvSpPr>
            <p:spPr bwMode="auto">
              <a:xfrm>
                <a:off x="6716394" y="54102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40" name="Line 113"/>
              <p:cNvSpPr>
                <a:spLocks noChangeShapeType="1"/>
              </p:cNvSpPr>
              <p:nvPr/>
            </p:nvSpPr>
            <p:spPr bwMode="auto">
              <a:xfrm>
                <a:off x="1180878" y="6757495"/>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41" name="Line 114"/>
              <p:cNvSpPr>
                <a:spLocks noChangeShapeType="1"/>
              </p:cNvSpPr>
              <p:nvPr/>
            </p:nvSpPr>
            <p:spPr bwMode="auto">
              <a:xfrm flipH="1">
                <a:off x="6652826" y="6757495"/>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42" name="Rectangle 115"/>
              <p:cNvSpPr>
                <a:spLocks noChangeArrowheads="1"/>
              </p:cNvSpPr>
              <p:nvPr/>
            </p:nvSpPr>
            <p:spPr bwMode="auto">
              <a:xfrm>
                <a:off x="6731452" y="6629400"/>
                <a:ext cx="254669"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FF"/>
                    </a:solidFill>
                    <a:latin typeface="Helvetica" pitchFamily="34" charset="0"/>
                    <a:cs typeface="Helvetica" pitchFamily="34" charset="0"/>
                  </a:rPr>
                  <a:t>-80</a:t>
                </a:r>
              </a:p>
            </p:txBody>
          </p:sp>
          <p:sp>
            <p:nvSpPr>
              <p:cNvPr id="43" name="Line 116"/>
              <p:cNvSpPr>
                <a:spLocks noChangeShapeType="1"/>
              </p:cNvSpPr>
              <p:nvPr/>
            </p:nvSpPr>
            <p:spPr bwMode="auto">
              <a:xfrm>
                <a:off x="1180878" y="6562538"/>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44" name="Line 117"/>
              <p:cNvSpPr>
                <a:spLocks noChangeShapeType="1"/>
              </p:cNvSpPr>
              <p:nvPr/>
            </p:nvSpPr>
            <p:spPr bwMode="auto">
              <a:xfrm flipH="1">
                <a:off x="6652826" y="6562538"/>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45" name="Line 119"/>
              <p:cNvSpPr>
                <a:spLocks noChangeShapeType="1"/>
              </p:cNvSpPr>
              <p:nvPr/>
            </p:nvSpPr>
            <p:spPr bwMode="auto">
              <a:xfrm>
                <a:off x="1180878" y="6367580"/>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46" name="Line 120"/>
              <p:cNvSpPr>
                <a:spLocks noChangeShapeType="1"/>
              </p:cNvSpPr>
              <p:nvPr/>
            </p:nvSpPr>
            <p:spPr bwMode="auto">
              <a:xfrm flipH="1">
                <a:off x="6652826" y="6367580"/>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47" name="Rectangle 121"/>
              <p:cNvSpPr>
                <a:spLocks noChangeArrowheads="1"/>
              </p:cNvSpPr>
              <p:nvPr/>
            </p:nvSpPr>
            <p:spPr bwMode="auto">
              <a:xfrm>
                <a:off x="6731452" y="6248400"/>
                <a:ext cx="254669"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FF"/>
                    </a:solidFill>
                    <a:latin typeface="Helvetica" pitchFamily="34" charset="0"/>
                    <a:cs typeface="Helvetica" pitchFamily="34" charset="0"/>
                  </a:rPr>
                  <a:t>-40</a:t>
                </a:r>
              </a:p>
            </p:txBody>
          </p:sp>
          <p:sp>
            <p:nvSpPr>
              <p:cNvPr id="48" name="Line 122"/>
              <p:cNvSpPr>
                <a:spLocks noChangeShapeType="1"/>
              </p:cNvSpPr>
              <p:nvPr/>
            </p:nvSpPr>
            <p:spPr bwMode="auto">
              <a:xfrm>
                <a:off x="1180878" y="6178716"/>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49" name="Line 123"/>
              <p:cNvSpPr>
                <a:spLocks noChangeShapeType="1"/>
              </p:cNvSpPr>
              <p:nvPr/>
            </p:nvSpPr>
            <p:spPr bwMode="auto">
              <a:xfrm flipH="1">
                <a:off x="6652826" y="6178716"/>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50" name="Line 125"/>
              <p:cNvSpPr>
                <a:spLocks noChangeShapeType="1"/>
              </p:cNvSpPr>
              <p:nvPr/>
            </p:nvSpPr>
            <p:spPr bwMode="auto">
              <a:xfrm>
                <a:off x="1180878" y="5982887"/>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51" name="Line 126"/>
              <p:cNvSpPr>
                <a:spLocks noChangeShapeType="1"/>
              </p:cNvSpPr>
              <p:nvPr/>
            </p:nvSpPr>
            <p:spPr bwMode="auto">
              <a:xfrm flipH="1">
                <a:off x="6652826" y="5982887"/>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52" name="Rectangle 127"/>
              <p:cNvSpPr>
                <a:spLocks noChangeArrowheads="1"/>
              </p:cNvSpPr>
              <p:nvPr/>
            </p:nvSpPr>
            <p:spPr bwMode="auto">
              <a:xfrm>
                <a:off x="6795054" y="5867400"/>
                <a:ext cx="98063"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FF"/>
                    </a:solidFill>
                    <a:latin typeface="Helvetica" pitchFamily="34" charset="0"/>
                    <a:cs typeface="Helvetica" pitchFamily="34" charset="0"/>
                  </a:rPr>
                  <a:t>0</a:t>
                </a:r>
              </a:p>
            </p:txBody>
          </p:sp>
          <p:sp>
            <p:nvSpPr>
              <p:cNvPr id="53" name="Line 128"/>
              <p:cNvSpPr>
                <a:spLocks noChangeShapeType="1"/>
              </p:cNvSpPr>
              <p:nvPr/>
            </p:nvSpPr>
            <p:spPr bwMode="auto">
              <a:xfrm>
                <a:off x="1180878" y="5794023"/>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54" name="Line 129"/>
              <p:cNvSpPr>
                <a:spLocks noChangeShapeType="1"/>
              </p:cNvSpPr>
              <p:nvPr/>
            </p:nvSpPr>
            <p:spPr bwMode="auto">
              <a:xfrm flipH="1">
                <a:off x="6652826" y="5794023"/>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55" name="Line 131"/>
              <p:cNvSpPr>
                <a:spLocks noChangeShapeType="1"/>
              </p:cNvSpPr>
              <p:nvPr/>
            </p:nvSpPr>
            <p:spPr bwMode="auto">
              <a:xfrm>
                <a:off x="1180878" y="5599065"/>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56" name="Line 132"/>
              <p:cNvSpPr>
                <a:spLocks noChangeShapeType="1"/>
              </p:cNvSpPr>
              <p:nvPr/>
            </p:nvSpPr>
            <p:spPr bwMode="auto">
              <a:xfrm flipH="1">
                <a:off x="6652826" y="5599065"/>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57" name="Rectangle 133"/>
              <p:cNvSpPr>
                <a:spLocks noChangeArrowheads="1"/>
              </p:cNvSpPr>
              <p:nvPr/>
            </p:nvSpPr>
            <p:spPr bwMode="auto">
              <a:xfrm>
                <a:off x="6768321" y="5486400"/>
                <a:ext cx="196124"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FF"/>
                    </a:solidFill>
                    <a:latin typeface="Helvetica" pitchFamily="34" charset="0"/>
                    <a:cs typeface="Helvetica" pitchFamily="34" charset="0"/>
                  </a:rPr>
                  <a:t>40</a:t>
                </a:r>
              </a:p>
            </p:txBody>
          </p:sp>
          <p:sp>
            <p:nvSpPr>
              <p:cNvPr id="58" name="Line 134"/>
              <p:cNvSpPr>
                <a:spLocks noChangeShapeType="1"/>
              </p:cNvSpPr>
              <p:nvPr/>
            </p:nvSpPr>
            <p:spPr bwMode="auto">
              <a:xfrm>
                <a:off x="1180878" y="5410200"/>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59" name="Line 135"/>
              <p:cNvSpPr>
                <a:spLocks noChangeShapeType="1"/>
              </p:cNvSpPr>
              <p:nvPr/>
            </p:nvSpPr>
            <p:spPr bwMode="auto">
              <a:xfrm flipH="1">
                <a:off x="6652826" y="5410200"/>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60" name="Line 137"/>
              <p:cNvSpPr>
                <a:spLocks noChangeShapeType="1"/>
              </p:cNvSpPr>
              <p:nvPr/>
            </p:nvSpPr>
            <p:spPr bwMode="auto">
              <a:xfrm>
                <a:off x="1180878" y="5410200"/>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61" name="Line 138"/>
              <p:cNvSpPr>
                <a:spLocks noChangeShapeType="1"/>
              </p:cNvSpPr>
              <p:nvPr/>
            </p:nvSpPr>
            <p:spPr bwMode="auto">
              <a:xfrm>
                <a:off x="1180878" y="6757495"/>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latin typeface="Helvetica" pitchFamily="34" charset="0"/>
                  <a:cs typeface="Helvetica" pitchFamily="34" charset="0"/>
                </a:endParaRPr>
              </a:p>
            </p:txBody>
          </p:sp>
          <p:sp>
            <p:nvSpPr>
              <p:cNvPr id="62" name="Line 139"/>
              <p:cNvSpPr>
                <a:spLocks noChangeShapeType="1"/>
              </p:cNvSpPr>
              <p:nvPr/>
            </p:nvSpPr>
            <p:spPr bwMode="auto">
              <a:xfrm flipV="1">
                <a:off x="6716394" y="54102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63" name="Line 140"/>
              <p:cNvSpPr>
                <a:spLocks noChangeShapeType="1"/>
              </p:cNvSpPr>
              <p:nvPr/>
            </p:nvSpPr>
            <p:spPr bwMode="auto">
              <a:xfrm flipV="1">
                <a:off x="1180877" y="54102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64" name="Freeform 141"/>
              <p:cNvSpPr>
                <a:spLocks/>
              </p:cNvSpPr>
              <p:nvPr/>
            </p:nvSpPr>
            <p:spPr bwMode="auto">
              <a:xfrm>
                <a:off x="1189777" y="5568604"/>
                <a:ext cx="1758296" cy="835532"/>
              </a:xfrm>
              <a:custGeom>
                <a:avLst/>
                <a:gdLst/>
                <a:ahLst/>
                <a:cxnLst>
                  <a:cxn ang="0">
                    <a:pos x="21" y="665"/>
                  </a:cxn>
                  <a:cxn ang="0">
                    <a:pos x="57" y="280"/>
                  </a:cxn>
                  <a:cxn ang="0">
                    <a:pos x="86" y="525"/>
                  </a:cxn>
                  <a:cxn ang="0">
                    <a:pos x="121" y="665"/>
                  </a:cxn>
                  <a:cxn ang="0">
                    <a:pos x="150" y="245"/>
                  </a:cxn>
                  <a:cxn ang="0">
                    <a:pos x="185" y="672"/>
                  </a:cxn>
                  <a:cxn ang="0">
                    <a:pos x="221" y="644"/>
                  </a:cxn>
                  <a:cxn ang="0">
                    <a:pos x="249" y="301"/>
                  </a:cxn>
                  <a:cxn ang="0">
                    <a:pos x="285" y="687"/>
                  </a:cxn>
                  <a:cxn ang="0">
                    <a:pos x="314" y="238"/>
                  </a:cxn>
                  <a:cxn ang="0">
                    <a:pos x="349" y="687"/>
                  </a:cxn>
                  <a:cxn ang="0">
                    <a:pos x="378" y="364"/>
                  </a:cxn>
                  <a:cxn ang="0">
                    <a:pos x="413" y="546"/>
                  </a:cxn>
                  <a:cxn ang="0">
                    <a:pos x="449" y="764"/>
                  </a:cxn>
                  <a:cxn ang="0">
                    <a:pos x="478" y="203"/>
                  </a:cxn>
                  <a:cxn ang="0">
                    <a:pos x="513" y="708"/>
                  </a:cxn>
                  <a:cxn ang="0">
                    <a:pos x="542" y="259"/>
                  </a:cxn>
                  <a:cxn ang="0">
                    <a:pos x="577" y="672"/>
                  </a:cxn>
                  <a:cxn ang="0">
                    <a:pos x="613" y="476"/>
                  </a:cxn>
                  <a:cxn ang="0">
                    <a:pos x="641" y="672"/>
                  </a:cxn>
                  <a:cxn ang="0">
                    <a:pos x="677" y="280"/>
                  </a:cxn>
                  <a:cxn ang="0">
                    <a:pos x="706" y="680"/>
                  </a:cxn>
                  <a:cxn ang="0">
                    <a:pos x="741" y="329"/>
                  </a:cxn>
                  <a:cxn ang="0">
                    <a:pos x="770" y="687"/>
                  </a:cxn>
                  <a:cxn ang="0">
                    <a:pos x="805" y="315"/>
                  </a:cxn>
                  <a:cxn ang="0">
                    <a:pos x="841" y="616"/>
                  </a:cxn>
                  <a:cxn ang="0">
                    <a:pos x="870" y="329"/>
                  </a:cxn>
                  <a:cxn ang="0">
                    <a:pos x="905" y="546"/>
                  </a:cxn>
                  <a:cxn ang="0">
                    <a:pos x="934" y="273"/>
                  </a:cxn>
                  <a:cxn ang="0">
                    <a:pos x="969" y="687"/>
                  </a:cxn>
                  <a:cxn ang="0">
                    <a:pos x="1005" y="252"/>
                  </a:cxn>
                  <a:cxn ang="0">
                    <a:pos x="1033" y="560"/>
                  </a:cxn>
                  <a:cxn ang="0">
                    <a:pos x="1069" y="231"/>
                  </a:cxn>
                  <a:cxn ang="0">
                    <a:pos x="1098" y="785"/>
                  </a:cxn>
                  <a:cxn ang="0">
                    <a:pos x="1133" y="182"/>
                  </a:cxn>
                  <a:cxn ang="0">
                    <a:pos x="1162" y="750"/>
                  </a:cxn>
                  <a:cxn ang="0">
                    <a:pos x="1197" y="210"/>
                  </a:cxn>
                  <a:cxn ang="0">
                    <a:pos x="1233" y="757"/>
                  </a:cxn>
                  <a:cxn ang="0">
                    <a:pos x="1261" y="680"/>
                  </a:cxn>
                  <a:cxn ang="0">
                    <a:pos x="1297" y="119"/>
                  </a:cxn>
                  <a:cxn ang="0">
                    <a:pos x="1326" y="904"/>
                  </a:cxn>
                  <a:cxn ang="0">
                    <a:pos x="1361" y="140"/>
                  </a:cxn>
                </a:cxnLst>
                <a:rect l="0" t="0" r="r" b="b"/>
                <a:pathLst>
                  <a:path w="1383" h="960">
                    <a:moveTo>
                      <a:pt x="0" y="245"/>
                    </a:moveTo>
                    <a:lnTo>
                      <a:pt x="14" y="546"/>
                    </a:lnTo>
                    <a:lnTo>
                      <a:pt x="21" y="665"/>
                    </a:lnTo>
                    <a:lnTo>
                      <a:pt x="36" y="680"/>
                    </a:lnTo>
                    <a:lnTo>
                      <a:pt x="43" y="259"/>
                    </a:lnTo>
                    <a:lnTo>
                      <a:pt x="57" y="280"/>
                    </a:lnTo>
                    <a:lnTo>
                      <a:pt x="64" y="623"/>
                    </a:lnTo>
                    <a:lnTo>
                      <a:pt x="78" y="665"/>
                    </a:lnTo>
                    <a:lnTo>
                      <a:pt x="86" y="525"/>
                    </a:lnTo>
                    <a:lnTo>
                      <a:pt x="100" y="294"/>
                    </a:lnTo>
                    <a:lnTo>
                      <a:pt x="107" y="287"/>
                    </a:lnTo>
                    <a:lnTo>
                      <a:pt x="121" y="665"/>
                    </a:lnTo>
                    <a:lnTo>
                      <a:pt x="128" y="665"/>
                    </a:lnTo>
                    <a:lnTo>
                      <a:pt x="143" y="336"/>
                    </a:lnTo>
                    <a:lnTo>
                      <a:pt x="150" y="245"/>
                    </a:lnTo>
                    <a:lnTo>
                      <a:pt x="164" y="322"/>
                    </a:lnTo>
                    <a:lnTo>
                      <a:pt x="171" y="743"/>
                    </a:lnTo>
                    <a:lnTo>
                      <a:pt x="185" y="672"/>
                    </a:lnTo>
                    <a:lnTo>
                      <a:pt x="200" y="336"/>
                    </a:lnTo>
                    <a:lnTo>
                      <a:pt x="207" y="273"/>
                    </a:lnTo>
                    <a:lnTo>
                      <a:pt x="221" y="644"/>
                    </a:lnTo>
                    <a:lnTo>
                      <a:pt x="228" y="701"/>
                    </a:lnTo>
                    <a:lnTo>
                      <a:pt x="242" y="680"/>
                    </a:lnTo>
                    <a:lnTo>
                      <a:pt x="249" y="301"/>
                    </a:lnTo>
                    <a:lnTo>
                      <a:pt x="264" y="168"/>
                    </a:lnTo>
                    <a:lnTo>
                      <a:pt x="271" y="301"/>
                    </a:lnTo>
                    <a:lnTo>
                      <a:pt x="285" y="687"/>
                    </a:lnTo>
                    <a:lnTo>
                      <a:pt x="292" y="680"/>
                    </a:lnTo>
                    <a:lnTo>
                      <a:pt x="306" y="315"/>
                    </a:lnTo>
                    <a:lnTo>
                      <a:pt x="314" y="238"/>
                    </a:lnTo>
                    <a:lnTo>
                      <a:pt x="328" y="364"/>
                    </a:lnTo>
                    <a:lnTo>
                      <a:pt x="335" y="687"/>
                    </a:lnTo>
                    <a:lnTo>
                      <a:pt x="349" y="687"/>
                    </a:lnTo>
                    <a:lnTo>
                      <a:pt x="356" y="273"/>
                    </a:lnTo>
                    <a:lnTo>
                      <a:pt x="371" y="266"/>
                    </a:lnTo>
                    <a:lnTo>
                      <a:pt x="378" y="364"/>
                    </a:lnTo>
                    <a:lnTo>
                      <a:pt x="392" y="637"/>
                    </a:lnTo>
                    <a:lnTo>
                      <a:pt x="406" y="729"/>
                    </a:lnTo>
                    <a:lnTo>
                      <a:pt x="413" y="546"/>
                    </a:lnTo>
                    <a:lnTo>
                      <a:pt x="428" y="224"/>
                    </a:lnTo>
                    <a:lnTo>
                      <a:pt x="435" y="182"/>
                    </a:lnTo>
                    <a:lnTo>
                      <a:pt x="449" y="764"/>
                    </a:lnTo>
                    <a:lnTo>
                      <a:pt x="456" y="771"/>
                    </a:lnTo>
                    <a:lnTo>
                      <a:pt x="470" y="827"/>
                    </a:lnTo>
                    <a:lnTo>
                      <a:pt x="478" y="203"/>
                    </a:lnTo>
                    <a:lnTo>
                      <a:pt x="492" y="224"/>
                    </a:lnTo>
                    <a:lnTo>
                      <a:pt x="499" y="708"/>
                    </a:lnTo>
                    <a:lnTo>
                      <a:pt x="513" y="708"/>
                    </a:lnTo>
                    <a:lnTo>
                      <a:pt x="520" y="665"/>
                    </a:lnTo>
                    <a:lnTo>
                      <a:pt x="535" y="210"/>
                    </a:lnTo>
                    <a:lnTo>
                      <a:pt x="542" y="259"/>
                    </a:lnTo>
                    <a:lnTo>
                      <a:pt x="556" y="308"/>
                    </a:lnTo>
                    <a:lnTo>
                      <a:pt x="563" y="743"/>
                    </a:lnTo>
                    <a:lnTo>
                      <a:pt x="577" y="672"/>
                    </a:lnTo>
                    <a:lnTo>
                      <a:pt x="592" y="658"/>
                    </a:lnTo>
                    <a:lnTo>
                      <a:pt x="599" y="476"/>
                    </a:lnTo>
                    <a:lnTo>
                      <a:pt x="613" y="476"/>
                    </a:lnTo>
                    <a:lnTo>
                      <a:pt x="620" y="701"/>
                    </a:lnTo>
                    <a:lnTo>
                      <a:pt x="634" y="715"/>
                    </a:lnTo>
                    <a:lnTo>
                      <a:pt x="641" y="672"/>
                    </a:lnTo>
                    <a:lnTo>
                      <a:pt x="656" y="245"/>
                    </a:lnTo>
                    <a:lnTo>
                      <a:pt x="663" y="203"/>
                    </a:lnTo>
                    <a:lnTo>
                      <a:pt x="677" y="280"/>
                    </a:lnTo>
                    <a:lnTo>
                      <a:pt x="684" y="637"/>
                    </a:lnTo>
                    <a:lnTo>
                      <a:pt x="698" y="665"/>
                    </a:lnTo>
                    <a:lnTo>
                      <a:pt x="706" y="680"/>
                    </a:lnTo>
                    <a:lnTo>
                      <a:pt x="720" y="273"/>
                    </a:lnTo>
                    <a:lnTo>
                      <a:pt x="727" y="301"/>
                    </a:lnTo>
                    <a:lnTo>
                      <a:pt x="741" y="329"/>
                    </a:lnTo>
                    <a:lnTo>
                      <a:pt x="748" y="722"/>
                    </a:lnTo>
                    <a:lnTo>
                      <a:pt x="763" y="764"/>
                    </a:lnTo>
                    <a:lnTo>
                      <a:pt x="770" y="687"/>
                    </a:lnTo>
                    <a:lnTo>
                      <a:pt x="784" y="231"/>
                    </a:lnTo>
                    <a:lnTo>
                      <a:pt x="798" y="238"/>
                    </a:lnTo>
                    <a:lnTo>
                      <a:pt x="805" y="315"/>
                    </a:lnTo>
                    <a:lnTo>
                      <a:pt x="820" y="701"/>
                    </a:lnTo>
                    <a:lnTo>
                      <a:pt x="827" y="694"/>
                    </a:lnTo>
                    <a:lnTo>
                      <a:pt x="841" y="616"/>
                    </a:lnTo>
                    <a:lnTo>
                      <a:pt x="848" y="266"/>
                    </a:lnTo>
                    <a:lnTo>
                      <a:pt x="862" y="301"/>
                    </a:lnTo>
                    <a:lnTo>
                      <a:pt x="870" y="329"/>
                    </a:lnTo>
                    <a:lnTo>
                      <a:pt x="884" y="722"/>
                    </a:lnTo>
                    <a:lnTo>
                      <a:pt x="891" y="651"/>
                    </a:lnTo>
                    <a:lnTo>
                      <a:pt x="905" y="546"/>
                    </a:lnTo>
                    <a:lnTo>
                      <a:pt x="912" y="287"/>
                    </a:lnTo>
                    <a:lnTo>
                      <a:pt x="927" y="308"/>
                    </a:lnTo>
                    <a:lnTo>
                      <a:pt x="934" y="273"/>
                    </a:lnTo>
                    <a:lnTo>
                      <a:pt x="948" y="637"/>
                    </a:lnTo>
                    <a:lnTo>
                      <a:pt x="955" y="672"/>
                    </a:lnTo>
                    <a:lnTo>
                      <a:pt x="969" y="687"/>
                    </a:lnTo>
                    <a:lnTo>
                      <a:pt x="984" y="315"/>
                    </a:lnTo>
                    <a:lnTo>
                      <a:pt x="991" y="266"/>
                    </a:lnTo>
                    <a:lnTo>
                      <a:pt x="1005" y="252"/>
                    </a:lnTo>
                    <a:lnTo>
                      <a:pt x="1012" y="350"/>
                    </a:lnTo>
                    <a:lnTo>
                      <a:pt x="1026" y="525"/>
                    </a:lnTo>
                    <a:lnTo>
                      <a:pt x="1033" y="560"/>
                    </a:lnTo>
                    <a:lnTo>
                      <a:pt x="1048" y="588"/>
                    </a:lnTo>
                    <a:lnTo>
                      <a:pt x="1055" y="252"/>
                    </a:lnTo>
                    <a:lnTo>
                      <a:pt x="1069" y="231"/>
                    </a:lnTo>
                    <a:lnTo>
                      <a:pt x="1076" y="182"/>
                    </a:lnTo>
                    <a:lnTo>
                      <a:pt x="1090" y="743"/>
                    </a:lnTo>
                    <a:lnTo>
                      <a:pt x="1098" y="785"/>
                    </a:lnTo>
                    <a:lnTo>
                      <a:pt x="1112" y="778"/>
                    </a:lnTo>
                    <a:lnTo>
                      <a:pt x="1119" y="287"/>
                    </a:lnTo>
                    <a:lnTo>
                      <a:pt x="1133" y="182"/>
                    </a:lnTo>
                    <a:lnTo>
                      <a:pt x="1140" y="231"/>
                    </a:lnTo>
                    <a:lnTo>
                      <a:pt x="1155" y="322"/>
                    </a:lnTo>
                    <a:lnTo>
                      <a:pt x="1162" y="750"/>
                    </a:lnTo>
                    <a:lnTo>
                      <a:pt x="1176" y="687"/>
                    </a:lnTo>
                    <a:lnTo>
                      <a:pt x="1190" y="687"/>
                    </a:lnTo>
                    <a:lnTo>
                      <a:pt x="1197" y="210"/>
                    </a:lnTo>
                    <a:lnTo>
                      <a:pt x="1212" y="224"/>
                    </a:lnTo>
                    <a:lnTo>
                      <a:pt x="1219" y="308"/>
                    </a:lnTo>
                    <a:lnTo>
                      <a:pt x="1233" y="757"/>
                    </a:lnTo>
                    <a:lnTo>
                      <a:pt x="1240" y="785"/>
                    </a:lnTo>
                    <a:lnTo>
                      <a:pt x="1254" y="694"/>
                    </a:lnTo>
                    <a:lnTo>
                      <a:pt x="1261" y="680"/>
                    </a:lnTo>
                    <a:lnTo>
                      <a:pt x="1276" y="217"/>
                    </a:lnTo>
                    <a:lnTo>
                      <a:pt x="1283" y="0"/>
                    </a:lnTo>
                    <a:lnTo>
                      <a:pt x="1297" y="119"/>
                    </a:lnTo>
                    <a:lnTo>
                      <a:pt x="1304" y="476"/>
                    </a:lnTo>
                    <a:lnTo>
                      <a:pt x="1318" y="960"/>
                    </a:lnTo>
                    <a:lnTo>
                      <a:pt x="1326" y="904"/>
                    </a:lnTo>
                    <a:lnTo>
                      <a:pt x="1340" y="525"/>
                    </a:lnTo>
                    <a:lnTo>
                      <a:pt x="1347" y="63"/>
                    </a:lnTo>
                    <a:lnTo>
                      <a:pt x="1361" y="140"/>
                    </a:lnTo>
                    <a:lnTo>
                      <a:pt x="1368" y="91"/>
                    </a:lnTo>
                    <a:lnTo>
                      <a:pt x="1383" y="708"/>
                    </a:lnTo>
                  </a:path>
                </a:pathLst>
              </a:custGeom>
              <a:noFill/>
              <a:ln w="15875">
                <a:solidFill>
                  <a:srgbClr val="0000CC"/>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65" name="Freeform 142"/>
              <p:cNvSpPr>
                <a:spLocks/>
              </p:cNvSpPr>
              <p:nvPr/>
            </p:nvSpPr>
            <p:spPr bwMode="auto">
              <a:xfrm>
                <a:off x="2948072" y="5621257"/>
                <a:ext cx="1757025" cy="1060952"/>
              </a:xfrm>
              <a:custGeom>
                <a:avLst/>
                <a:gdLst/>
                <a:ahLst/>
                <a:cxnLst>
                  <a:cxn ang="0">
                    <a:pos x="21" y="883"/>
                  </a:cxn>
                  <a:cxn ang="0">
                    <a:pos x="57" y="182"/>
                  </a:cxn>
                  <a:cxn ang="0">
                    <a:pos x="85" y="911"/>
                  </a:cxn>
                  <a:cxn ang="0">
                    <a:pos x="121" y="168"/>
                  </a:cxn>
                  <a:cxn ang="0">
                    <a:pos x="149" y="504"/>
                  </a:cxn>
                  <a:cxn ang="0">
                    <a:pos x="185" y="736"/>
                  </a:cxn>
                  <a:cxn ang="0">
                    <a:pos x="221" y="210"/>
                  </a:cxn>
                  <a:cxn ang="0">
                    <a:pos x="249" y="715"/>
                  </a:cxn>
                  <a:cxn ang="0">
                    <a:pos x="285" y="476"/>
                  </a:cxn>
                  <a:cxn ang="0">
                    <a:pos x="313" y="630"/>
                  </a:cxn>
                  <a:cxn ang="0">
                    <a:pos x="349" y="679"/>
                  </a:cxn>
                  <a:cxn ang="0">
                    <a:pos x="377" y="175"/>
                  </a:cxn>
                  <a:cxn ang="0">
                    <a:pos x="413" y="806"/>
                  </a:cxn>
                  <a:cxn ang="0">
                    <a:pos x="449" y="722"/>
                  </a:cxn>
                  <a:cxn ang="0">
                    <a:pos x="477" y="252"/>
                  </a:cxn>
                  <a:cxn ang="0">
                    <a:pos x="513" y="785"/>
                  </a:cxn>
                  <a:cxn ang="0">
                    <a:pos x="541" y="715"/>
                  </a:cxn>
                  <a:cxn ang="0">
                    <a:pos x="577" y="112"/>
                  </a:cxn>
                  <a:cxn ang="0">
                    <a:pos x="613" y="792"/>
                  </a:cxn>
                  <a:cxn ang="0">
                    <a:pos x="641" y="224"/>
                  </a:cxn>
                  <a:cxn ang="0">
                    <a:pos x="677" y="651"/>
                  </a:cxn>
                  <a:cxn ang="0">
                    <a:pos x="705" y="771"/>
                  </a:cxn>
                  <a:cxn ang="0">
                    <a:pos x="741" y="224"/>
                  </a:cxn>
                  <a:cxn ang="0">
                    <a:pos x="769" y="623"/>
                  </a:cxn>
                  <a:cxn ang="0">
                    <a:pos x="805" y="918"/>
                  </a:cxn>
                  <a:cxn ang="0">
                    <a:pos x="841" y="399"/>
                  </a:cxn>
                  <a:cxn ang="0">
                    <a:pos x="869" y="729"/>
                  </a:cxn>
                  <a:cxn ang="0">
                    <a:pos x="905" y="736"/>
                  </a:cxn>
                  <a:cxn ang="0">
                    <a:pos x="933" y="350"/>
                  </a:cxn>
                  <a:cxn ang="0">
                    <a:pos x="969" y="764"/>
                  </a:cxn>
                  <a:cxn ang="0">
                    <a:pos x="1004" y="897"/>
                  </a:cxn>
                  <a:cxn ang="0">
                    <a:pos x="1033" y="294"/>
                  </a:cxn>
                  <a:cxn ang="0">
                    <a:pos x="1069" y="897"/>
                  </a:cxn>
                  <a:cxn ang="0">
                    <a:pos x="1097" y="799"/>
                  </a:cxn>
                  <a:cxn ang="0">
                    <a:pos x="1133" y="35"/>
                  </a:cxn>
                  <a:cxn ang="0">
                    <a:pos x="1161" y="679"/>
                  </a:cxn>
                  <a:cxn ang="0">
                    <a:pos x="1197" y="743"/>
                  </a:cxn>
                  <a:cxn ang="0">
                    <a:pos x="1233" y="105"/>
                  </a:cxn>
                  <a:cxn ang="0">
                    <a:pos x="1261" y="504"/>
                  </a:cxn>
                  <a:cxn ang="0">
                    <a:pos x="1297" y="883"/>
                  </a:cxn>
                  <a:cxn ang="0">
                    <a:pos x="1325" y="238"/>
                  </a:cxn>
                  <a:cxn ang="0">
                    <a:pos x="1361" y="203"/>
                  </a:cxn>
                </a:cxnLst>
                <a:rect l="0" t="0" r="r" b="b"/>
                <a:pathLst>
                  <a:path w="1382" h="1219">
                    <a:moveTo>
                      <a:pt x="0" y="736"/>
                    </a:moveTo>
                    <a:lnTo>
                      <a:pt x="14" y="911"/>
                    </a:lnTo>
                    <a:lnTo>
                      <a:pt x="21" y="883"/>
                    </a:lnTo>
                    <a:lnTo>
                      <a:pt x="35" y="841"/>
                    </a:lnTo>
                    <a:lnTo>
                      <a:pt x="42" y="203"/>
                    </a:lnTo>
                    <a:lnTo>
                      <a:pt x="57" y="182"/>
                    </a:lnTo>
                    <a:lnTo>
                      <a:pt x="64" y="217"/>
                    </a:lnTo>
                    <a:lnTo>
                      <a:pt x="78" y="743"/>
                    </a:lnTo>
                    <a:lnTo>
                      <a:pt x="85" y="911"/>
                    </a:lnTo>
                    <a:lnTo>
                      <a:pt x="99" y="834"/>
                    </a:lnTo>
                    <a:lnTo>
                      <a:pt x="107" y="813"/>
                    </a:lnTo>
                    <a:lnTo>
                      <a:pt x="121" y="168"/>
                    </a:lnTo>
                    <a:lnTo>
                      <a:pt x="128" y="154"/>
                    </a:lnTo>
                    <a:lnTo>
                      <a:pt x="142" y="245"/>
                    </a:lnTo>
                    <a:lnTo>
                      <a:pt x="149" y="504"/>
                    </a:lnTo>
                    <a:lnTo>
                      <a:pt x="164" y="897"/>
                    </a:lnTo>
                    <a:lnTo>
                      <a:pt x="171" y="855"/>
                    </a:lnTo>
                    <a:lnTo>
                      <a:pt x="185" y="736"/>
                    </a:lnTo>
                    <a:lnTo>
                      <a:pt x="199" y="224"/>
                    </a:lnTo>
                    <a:lnTo>
                      <a:pt x="206" y="154"/>
                    </a:lnTo>
                    <a:lnTo>
                      <a:pt x="221" y="210"/>
                    </a:lnTo>
                    <a:lnTo>
                      <a:pt x="228" y="476"/>
                    </a:lnTo>
                    <a:lnTo>
                      <a:pt x="242" y="757"/>
                    </a:lnTo>
                    <a:lnTo>
                      <a:pt x="249" y="715"/>
                    </a:lnTo>
                    <a:lnTo>
                      <a:pt x="263" y="736"/>
                    </a:lnTo>
                    <a:lnTo>
                      <a:pt x="270" y="693"/>
                    </a:lnTo>
                    <a:lnTo>
                      <a:pt x="285" y="476"/>
                    </a:lnTo>
                    <a:lnTo>
                      <a:pt x="292" y="98"/>
                    </a:lnTo>
                    <a:lnTo>
                      <a:pt x="306" y="203"/>
                    </a:lnTo>
                    <a:lnTo>
                      <a:pt x="313" y="630"/>
                    </a:lnTo>
                    <a:lnTo>
                      <a:pt x="327" y="715"/>
                    </a:lnTo>
                    <a:lnTo>
                      <a:pt x="335" y="693"/>
                    </a:lnTo>
                    <a:lnTo>
                      <a:pt x="349" y="679"/>
                    </a:lnTo>
                    <a:lnTo>
                      <a:pt x="356" y="679"/>
                    </a:lnTo>
                    <a:lnTo>
                      <a:pt x="370" y="161"/>
                    </a:lnTo>
                    <a:lnTo>
                      <a:pt x="377" y="175"/>
                    </a:lnTo>
                    <a:lnTo>
                      <a:pt x="392" y="245"/>
                    </a:lnTo>
                    <a:lnTo>
                      <a:pt x="406" y="616"/>
                    </a:lnTo>
                    <a:lnTo>
                      <a:pt x="413" y="806"/>
                    </a:lnTo>
                    <a:lnTo>
                      <a:pt x="427" y="764"/>
                    </a:lnTo>
                    <a:lnTo>
                      <a:pt x="434" y="743"/>
                    </a:lnTo>
                    <a:lnTo>
                      <a:pt x="449" y="722"/>
                    </a:lnTo>
                    <a:lnTo>
                      <a:pt x="456" y="259"/>
                    </a:lnTo>
                    <a:lnTo>
                      <a:pt x="470" y="245"/>
                    </a:lnTo>
                    <a:lnTo>
                      <a:pt x="477" y="252"/>
                    </a:lnTo>
                    <a:lnTo>
                      <a:pt x="491" y="280"/>
                    </a:lnTo>
                    <a:lnTo>
                      <a:pt x="499" y="799"/>
                    </a:lnTo>
                    <a:lnTo>
                      <a:pt x="513" y="785"/>
                    </a:lnTo>
                    <a:lnTo>
                      <a:pt x="520" y="715"/>
                    </a:lnTo>
                    <a:lnTo>
                      <a:pt x="534" y="729"/>
                    </a:lnTo>
                    <a:lnTo>
                      <a:pt x="541" y="715"/>
                    </a:lnTo>
                    <a:lnTo>
                      <a:pt x="556" y="504"/>
                    </a:lnTo>
                    <a:lnTo>
                      <a:pt x="563" y="504"/>
                    </a:lnTo>
                    <a:lnTo>
                      <a:pt x="577" y="112"/>
                    </a:lnTo>
                    <a:lnTo>
                      <a:pt x="591" y="785"/>
                    </a:lnTo>
                    <a:lnTo>
                      <a:pt x="598" y="799"/>
                    </a:lnTo>
                    <a:lnTo>
                      <a:pt x="613" y="792"/>
                    </a:lnTo>
                    <a:lnTo>
                      <a:pt x="620" y="722"/>
                    </a:lnTo>
                    <a:lnTo>
                      <a:pt x="634" y="238"/>
                    </a:lnTo>
                    <a:lnTo>
                      <a:pt x="641" y="224"/>
                    </a:lnTo>
                    <a:lnTo>
                      <a:pt x="655" y="238"/>
                    </a:lnTo>
                    <a:lnTo>
                      <a:pt x="662" y="273"/>
                    </a:lnTo>
                    <a:lnTo>
                      <a:pt x="677" y="651"/>
                    </a:lnTo>
                    <a:lnTo>
                      <a:pt x="684" y="799"/>
                    </a:lnTo>
                    <a:lnTo>
                      <a:pt x="698" y="785"/>
                    </a:lnTo>
                    <a:lnTo>
                      <a:pt x="705" y="771"/>
                    </a:lnTo>
                    <a:lnTo>
                      <a:pt x="719" y="441"/>
                    </a:lnTo>
                    <a:lnTo>
                      <a:pt x="727" y="168"/>
                    </a:lnTo>
                    <a:lnTo>
                      <a:pt x="741" y="224"/>
                    </a:lnTo>
                    <a:lnTo>
                      <a:pt x="748" y="259"/>
                    </a:lnTo>
                    <a:lnTo>
                      <a:pt x="762" y="287"/>
                    </a:lnTo>
                    <a:lnTo>
                      <a:pt x="769" y="623"/>
                    </a:lnTo>
                    <a:lnTo>
                      <a:pt x="784" y="715"/>
                    </a:lnTo>
                    <a:lnTo>
                      <a:pt x="798" y="764"/>
                    </a:lnTo>
                    <a:lnTo>
                      <a:pt x="805" y="918"/>
                    </a:lnTo>
                    <a:lnTo>
                      <a:pt x="819" y="813"/>
                    </a:lnTo>
                    <a:lnTo>
                      <a:pt x="826" y="168"/>
                    </a:lnTo>
                    <a:lnTo>
                      <a:pt x="841" y="399"/>
                    </a:lnTo>
                    <a:lnTo>
                      <a:pt x="848" y="364"/>
                    </a:lnTo>
                    <a:lnTo>
                      <a:pt x="862" y="266"/>
                    </a:lnTo>
                    <a:lnTo>
                      <a:pt x="869" y="729"/>
                    </a:lnTo>
                    <a:lnTo>
                      <a:pt x="883" y="729"/>
                    </a:lnTo>
                    <a:lnTo>
                      <a:pt x="890" y="602"/>
                    </a:lnTo>
                    <a:lnTo>
                      <a:pt x="905" y="736"/>
                    </a:lnTo>
                    <a:lnTo>
                      <a:pt x="912" y="175"/>
                    </a:lnTo>
                    <a:lnTo>
                      <a:pt x="926" y="336"/>
                    </a:lnTo>
                    <a:lnTo>
                      <a:pt x="933" y="350"/>
                    </a:lnTo>
                    <a:lnTo>
                      <a:pt x="947" y="399"/>
                    </a:lnTo>
                    <a:lnTo>
                      <a:pt x="955" y="217"/>
                    </a:lnTo>
                    <a:lnTo>
                      <a:pt x="969" y="764"/>
                    </a:lnTo>
                    <a:lnTo>
                      <a:pt x="976" y="715"/>
                    </a:lnTo>
                    <a:lnTo>
                      <a:pt x="990" y="729"/>
                    </a:lnTo>
                    <a:lnTo>
                      <a:pt x="1004" y="897"/>
                    </a:lnTo>
                    <a:lnTo>
                      <a:pt x="1012" y="161"/>
                    </a:lnTo>
                    <a:lnTo>
                      <a:pt x="1026" y="210"/>
                    </a:lnTo>
                    <a:lnTo>
                      <a:pt x="1033" y="294"/>
                    </a:lnTo>
                    <a:lnTo>
                      <a:pt x="1047" y="336"/>
                    </a:lnTo>
                    <a:lnTo>
                      <a:pt x="1054" y="357"/>
                    </a:lnTo>
                    <a:lnTo>
                      <a:pt x="1069" y="897"/>
                    </a:lnTo>
                    <a:lnTo>
                      <a:pt x="1076" y="862"/>
                    </a:lnTo>
                    <a:lnTo>
                      <a:pt x="1090" y="827"/>
                    </a:lnTo>
                    <a:lnTo>
                      <a:pt x="1097" y="799"/>
                    </a:lnTo>
                    <a:lnTo>
                      <a:pt x="1111" y="504"/>
                    </a:lnTo>
                    <a:lnTo>
                      <a:pt x="1119" y="98"/>
                    </a:lnTo>
                    <a:lnTo>
                      <a:pt x="1133" y="35"/>
                    </a:lnTo>
                    <a:lnTo>
                      <a:pt x="1140" y="217"/>
                    </a:lnTo>
                    <a:lnTo>
                      <a:pt x="1154" y="350"/>
                    </a:lnTo>
                    <a:lnTo>
                      <a:pt x="1161" y="679"/>
                    </a:lnTo>
                    <a:lnTo>
                      <a:pt x="1176" y="806"/>
                    </a:lnTo>
                    <a:lnTo>
                      <a:pt x="1190" y="764"/>
                    </a:lnTo>
                    <a:lnTo>
                      <a:pt x="1197" y="743"/>
                    </a:lnTo>
                    <a:lnTo>
                      <a:pt x="1211" y="693"/>
                    </a:lnTo>
                    <a:lnTo>
                      <a:pt x="1218" y="168"/>
                    </a:lnTo>
                    <a:lnTo>
                      <a:pt x="1233" y="105"/>
                    </a:lnTo>
                    <a:lnTo>
                      <a:pt x="1240" y="175"/>
                    </a:lnTo>
                    <a:lnTo>
                      <a:pt x="1254" y="0"/>
                    </a:lnTo>
                    <a:lnTo>
                      <a:pt x="1261" y="504"/>
                    </a:lnTo>
                    <a:lnTo>
                      <a:pt x="1275" y="1219"/>
                    </a:lnTo>
                    <a:lnTo>
                      <a:pt x="1282" y="813"/>
                    </a:lnTo>
                    <a:lnTo>
                      <a:pt x="1297" y="883"/>
                    </a:lnTo>
                    <a:lnTo>
                      <a:pt x="1304" y="946"/>
                    </a:lnTo>
                    <a:lnTo>
                      <a:pt x="1318" y="743"/>
                    </a:lnTo>
                    <a:lnTo>
                      <a:pt x="1325" y="238"/>
                    </a:lnTo>
                    <a:lnTo>
                      <a:pt x="1339" y="168"/>
                    </a:lnTo>
                    <a:lnTo>
                      <a:pt x="1347" y="224"/>
                    </a:lnTo>
                    <a:lnTo>
                      <a:pt x="1361" y="203"/>
                    </a:lnTo>
                    <a:lnTo>
                      <a:pt x="1368" y="399"/>
                    </a:lnTo>
                    <a:lnTo>
                      <a:pt x="1382" y="820"/>
                    </a:lnTo>
                  </a:path>
                </a:pathLst>
              </a:custGeom>
              <a:noFill/>
              <a:ln w="15875">
                <a:solidFill>
                  <a:srgbClr val="0000CC"/>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66" name="Freeform 143"/>
              <p:cNvSpPr>
                <a:spLocks/>
              </p:cNvSpPr>
              <p:nvPr/>
            </p:nvSpPr>
            <p:spPr bwMode="auto">
              <a:xfrm>
                <a:off x="4705097" y="5513772"/>
                <a:ext cx="1758296" cy="798978"/>
              </a:xfrm>
              <a:custGeom>
                <a:avLst/>
                <a:gdLst/>
                <a:ahLst/>
                <a:cxnLst>
                  <a:cxn ang="0">
                    <a:pos x="22" y="806"/>
                  </a:cxn>
                  <a:cxn ang="0">
                    <a:pos x="57" y="280"/>
                  </a:cxn>
                  <a:cxn ang="0">
                    <a:pos x="86" y="399"/>
                  </a:cxn>
                  <a:cxn ang="0">
                    <a:pos x="121" y="750"/>
                  </a:cxn>
                  <a:cxn ang="0">
                    <a:pos x="150" y="728"/>
                  </a:cxn>
                  <a:cxn ang="0">
                    <a:pos x="186" y="350"/>
                  </a:cxn>
                  <a:cxn ang="0">
                    <a:pos x="221" y="630"/>
                  </a:cxn>
                  <a:cxn ang="0">
                    <a:pos x="250" y="799"/>
                  </a:cxn>
                  <a:cxn ang="0">
                    <a:pos x="285" y="322"/>
                  </a:cxn>
                  <a:cxn ang="0">
                    <a:pos x="314" y="378"/>
                  </a:cxn>
                  <a:cxn ang="0">
                    <a:pos x="349" y="834"/>
                  </a:cxn>
                  <a:cxn ang="0">
                    <a:pos x="378" y="764"/>
                  </a:cxn>
                  <a:cxn ang="0">
                    <a:pos x="414" y="168"/>
                  </a:cxn>
                  <a:cxn ang="0">
                    <a:pos x="449" y="315"/>
                  </a:cxn>
                  <a:cxn ang="0">
                    <a:pos x="478" y="911"/>
                  </a:cxn>
                  <a:cxn ang="0">
                    <a:pos x="513" y="785"/>
                  </a:cxn>
                  <a:cxn ang="0">
                    <a:pos x="542" y="112"/>
                  </a:cxn>
                  <a:cxn ang="0">
                    <a:pos x="577" y="595"/>
                  </a:cxn>
                  <a:cxn ang="0">
                    <a:pos x="613" y="792"/>
                  </a:cxn>
                  <a:cxn ang="0">
                    <a:pos x="642" y="665"/>
                  </a:cxn>
                  <a:cxn ang="0">
                    <a:pos x="677" y="273"/>
                  </a:cxn>
                  <a:cxn ang="0">
                    <a:pos x="706" y="595"/>
                  </a:cxn>
                  <a:cxn ang="0">
                    <a:pos x="741" y="792"/>
                  </a:cxn>
                  <a:cxn ang="0">
                    <a:pos x="770" y="665"/>
                  </a:cxn>
                  <a:cxn ang="0">
                    <a:pos x="806" y="315"/>
                  </a:cxn>
                  <a:cxn ang="0">
                    <a:pos x="841" y="539"/>
                  </a:cxn>
                  <a:cxn ang="0">
                    <a:pos x="870" y="750"/>
                  </a:cxn>
                  <a:cxn ang="0">
                    <a:pos x="905" y="686"/>
                  </a:cxn>
                  <a:cxn ang="0">
                    <a:pos x="934" y="364"/>
                  </a:cxn>
                  <a:cxn ang="0">
                    <a:pos x="969" y="462"/>
                  </a:cxn>
                  <a:cxn ang="0">
                    <a:pos x="1005" y="743"/>
                  </a:cxn>
                  <a:cxn ang="0">
                    <a:pos x="1034" y="700"/>
                  </a:cxn>
                  <a:cxn ang="0">
                    <a:pos x="1069" y="336"/>
                  </a:cxn>
                  <a:cxn ang="0">
                    <a:pos x="1098" y="441"/>
                  </a:cxn>
                  <a:cxn ang="0">
                    <a:pos x="1133" y="806"/>
                  </a:cxn>
                  <a:cxn ang="0">
                    <a:pos x="1162" y="686"/>
                  </a:cxn>
                  <a:cxn ang="0">
                    <a:pos x="1198" y="259"/>
                  </a:cxn>
                  <a:cxn ang="0">
                    <a:pos x="1233" y="399"/>
                  </a:cxn>
                  <a:cxn ang="0">
                    <a:pos x="1262" y="834"/>
                  </a:cxn>
                  <a:cxn ang="0">
                    <a:pos x="1297" y="700"/>
                  </a:cxn>
                  <a:cxn ang="0">
                    <a:pos x="1326" y="406"/>
                  </a:cxn>
                  <a:cxn ang="0">
                    <a:pos x="1361" y="371"/>
                  </a:cxn>
                </a:cxnLst>
                <a:rect l="0" t="0" r="r" b="b"/>
                <a:pathLst>
                  <a:path w="1383" h="918">
                    <a:moveTo>
                      <a:pt x="0" y="855"/>
                    </a:moveTo>
                    <a:lnTo>
                      <a:pt x="14" y="827"/>
                    </a:lnTo>
                    <a:lnTo>
                      <a:pt x="22" y="806"/>
                    </a:lnTo>
                    <a:lnTo>
                      <a:pt x="36" y="827"/>
                    </a:lnTo>
                    <a:lnTo>
                      <a:pt x="43" y="757"/>
                    </a:lnTo>
                    <a:lnTo>
                      <a:pt x="57" y="280"/>
                    </a:lnTo>
                    <a:lnTo>
                      <a:pt x="64" y="294"/>
                    </a:lnTo>
                    <a:lnTo>
                      <a:pt x="79" y="350"/>
                    </a:lnTo>
                    <a:lnTo>
                      <a:pt x="86" y="399"/>
                    </a:lnTo>
                    <a:lnTo>
                      <a:pt x="100" y="427"/>
                    </a:lnTo>
                    <a:lnTo>
                      <a:pt x="107" y="735"/>
                    </a:lnTo>
                    <a:lnTo>
                      <a:pt x="121" y="750"/>
                    </a:lnTo>
                    <a:lnTo>
                      <a:pt x="128" y="771"/>
                    </a:lnTo>
                    <a:lnTo>
                      <a:pt x="143" y="785"/>
                    </a:lnTo>
                    <a:lnTo>
                      <a:pt x="150" y="728"/>
                    </a:lnTo>
                    <a:lnTo>
                      <a:pt x="164" y="322"/>
                    </a:lnTo>
                    <a:lnTo>
                      <a:pt x="171" y="315"/>
                    </a:lnTo>
                    <a:lnTo>
                      <a:pt x="186" y="350"/>
                    </a:lnTo>
                    <a:lnTo>
                      <a:pt x="200" y="329"/>
                    </a:lnTo>
                    <a:lnTo>
                      <a:pt x="207" y="399"/>
                    </a:lnTo>
                    <a:lnTo>
                      <a:pt x="221" y="630"/>
                    </a:lnTo>
                    <a:lnTo>
                      <a:pt x="228" y="827"/>
                    </a:lnTo>
                    <a:lnTo>
                      <a:pt x="243" y="757"/>
                    </a:lnTo>
                    <a:lnTo>
                      <a:pt x="250" y="799"/>
                    </a:lnTo>
                    <a:lnTo>
                      <a:pt x="264" y="728"/>
                    </a:lnTo>
                    <a:lnTo>
                      <a:pt x="271" y="686"/>
                    </a:lnTo>
                    <a:lnTo>
                      <a:pt x="285" y="322"/>
                    </a:lnTo>
                    <a:lnTo>
                      <a:pt x="292" y="301"/>
                    </a:lnTo>
                    <a:lnTo>
                      <a:pt x="307" y="315"/>
                    </a:lnTo>
                    <a:lnTo>
                      <a:pt x="314" y="378"/>
                    </a:lnTo>
                    <a:lnTo>
                      <a:pt x="328" y="413"/>
                    </a:lnTo>
                    <a:lnTo>
                      <a:pt x="335" y="686"/>
                    </a:lnTo>
                    <a:lnTo>
                      <a:pt x="349" y="834"/>
                    </a:lnTo>
                    <a:lnTo>
                      <a:pt x="357" y="820"/>
                    </a:lnTo>
                    <a:lnTo>
                      <a:pt x="371" y="799"/>
                    </a:lnTo>
                    <a:lnTo>
                      <a:pt x="378" y="764"/>
                    </a:lnTo>
                    <a:lnTo>
                      <a:pt x="392" y="714"/>
                    </a:lnTo>
                    <a:lnTo>
                      <a:pt x="406" y="203"/>
                    </a:lnTo>
                    <a:lnTo>
                      <a:pt x="414" y="168"/>
                    </a:lnTo>
                    <a:lnTo>
                      <a:pt x="428" y="280"/>
                    </a:lnTo>
                    <a:lnTo>
                      <a:pt x="435" y="294"/>
                    </a:lnTo>
                    <a:lnTo>
                      <a:pt x="449" y="315"/>
                    </a:lnTo>
                    <a:lnTo>
                      <a:pt x="456" y="743"/>
                    </a:lnTo>
                    <a:lnTo>
                      <a:pt x="471" y="918"/>
                    </a:lnTo>
                    <a:lnTo>
                      <a:pt x="478" y="911"/>
                    </a:lnTo>
                    <a:lnTo>
                      <a:pt x="492" y="890"/>
                    </a:lnTo>
                    <a:lnTo>
                      <a:pt x="499" y="560"/>
                    </a:lnTo>
                    <a:lnTo>
                      <a:pt x="513" y="785"/>
                    </a:lnTo>
                    <a:lnTo>
                      <a:pt x="520" y="266"/>
                    </a:lnTo>
                    <a:lnTo>
                      <a:pt x="535" y="0"/>
                    </a:lnTo>
                    <a:lnTo>
                      <a:pt x="542" y="112"/>
                    </a:lnTo>
                    <a:lnTo>
                      <a:pt x="556" y="315"/>
                    </a:lnTo>
                    <a:lnTo>
                      <a:pt x="563" y="504"/>
                    </a:lnTo>
                    <a:lnTo>
                      <a:pt x="577" y="595"/>
                    </a:lnTo>
                    <a:lnTo>
                      <a:pt x="585" y="841"/>
                    </a:lnTo>
                    <a:lnTo>
                      <a:pt x="599" y="806"/>
                    </a:lnTo>
                    <a:lnTo>
                      <a:pt x="613" y="792"/>
                    </a:lnTo>
                    <a:lnTo>
                      <a:pt x="620" y="672"/>
                    </a:lnTo>
                    <a:lnTo>
                      <a:pt x="634" y="679"/>
                    </a:lnTo>
                    <a:lnTo>
                      <a:pt x="642" y="665"/>
                    </a:lnTo>
                    <a:lnTo>
                      <a:pt x="656" y="329"/>
                    </a:lnTo>
                    <a:lnTo>
                      <a:pt x="663" y="273"/>
                    </a:lnTo>
                    <a:lnTo>
                      <a:pt x="677" y="273"/>
                    </a:lnTo>
                    <a:lnTo>
                      <a:pt x="684" y="280"/>
                    </a:lnTo>
                    <a:lnTo>
                      <a:pt x="699" y="427"/>
                    </a:lnTo>
                    <a:lnTo>
                      <a:pt x="706" y="595"/>
                    </a:lnTo>
                    <a:lnTo>
                      <a:pt x="720" y="841"/>
                    </a:lnTo>
                    <a:lnTo>
                      <a:pt x="727" y="806"/>
                    </a:lnTo>
                    <a:lnTo>
                      <a:pt x="741" y="792"/>
                    </a:lnTo>
                    <a:lnTo>
                      <a:pt x="749" y="672"/>
                    </a:lnTo>
                    <a:lnTo>
                      <a:pt x="763" y="679"/>
                    </a:lnTo>
                    <a:lnTo>
                      <a:pt x="770" y="665"/>
                    </a:lnTo>
                    <a:lnTo>
                      <a:pt x="784" y="147"/>
                    </a:lnTo>
                    <a:lnTo>
                      <a:pt x="798" y="147"/>
                    </a:lnTo>
                    <a:lnTo>
                      <a:pt x="806" y="315"/>
                    </a:lnTo>
                    <a:lnTo>
                      <a:pt x="820" y="378"/>
                    </a:lnTo>
                    <a:lnTo>
                      <a:pt x="827" y="539"/>
                    </a:lnTo>
                    <a:lnTo>
                      <a:pt x="841" y="539"/>
                    </a:lnTo>
                    <a:lnTo>
                      <a:pt x="848" y="764"/>
                    </a:lnTo>
                    <a:lnTo>
                      <a:pt x="863" y="743"/>
                    </a:lnTo>
                    <a:lnTo>
                      <a:pt x="870" y="750"/>
                    </a:lnTo>
                    <a:lnTo>
                      <a:pt x="884" y="743"/>
                    </a:lnTo>
                    <a:lnTo>
                      <a:pt x="891" y="735"/>
                    </a:lnTo>
                    <a:lnTo>
                      <a:pt x="905" y="686"/>
                    </a:lnTo>
                    <a:lnTo>
                      <a:pt x="912" y="336"/>
                    </a:lnTo>
                    <a:lnTo>
                      <a:pt x="927" y="259"/>
                    </a:lnTo>
                    <a:lnTo>
                      <a:pt x="934" y="364"/>
                    </a:lnTo>
                    <a:lnTo>
                      <a:pt x="948" y="406"/>
                    </a:lnTo>
                    <a:lnTo>
                      <a:pt x="955" y="434"/>
                    </a:lnTo>
                    <a:lnTo>
                      <a:pt x="969" y="462"/>
                    </a:lnTo>
                    <a:lnTo>
                      <a:pt x="977" y="714"/>
                    </a:lnTo>
                    <a:lnTo>
                      <a:pt x="991" y="757"/>
                    </a:lnTo>
                    <a:lnTo>
                      <a:pt x="1005" y="743"/>
                    </a:lnTo>
                    <a:lnTo>
                      <a:pt x="1012" y="735"/>
                    </a:lnTo>
                    <a:lnTo>
                      <a:pt x="1026" y="714"/>
                    </a:lnTo>
                    <a:lnTo>
                      <a:pt x="1034" y="700"/>
                    </a:lnTo>
                    <a:lnTo>
                      <a:pt x="1048" y="378"/>
                    </a:lnTo>
                    <a:lnTo>
                      <a:pt x="1055" y="287"/>
                    </a:lnTo>
                    <a:lnTo>
                      <a:pt x="1069" y="336"/>
                    </a:lnTo>
                    <a:lnTo>
                      <a:pt x="1076" y="385"/>
                    </a:lnTo>
                    <a:lnTo>
                      <a:pt x="1091" y="385"/>
                    </a:lnTo>
                    <a:lnTo>
                      <a:pt x="1098" y="441"/>
                    </a:lnTo>
                    <a:lnTo>
                      <a:pt x="1112" y="539"/>
                    </a:lnTo>
                    <a:lnTo>
                      <a:pt x="1119" y="764"/>
                    </a:lnTo>
                    <a:lnTo>
                      <a:pt x="1133" y="806"/>
                    </a:lnTo>
                    <a:lnTo>
                      <a:pt x="1140" y="785"/>
                    </a:lnTo>
                    <a:lnTo>
                      <a:pt x="1155" y="743"/>
                    </a:lnTo>
                    <a:lnTo>
                      <a:pt x="1162" y="686"/>
                    </a:lnTo>
                    <a:lnTo>
                      <a:pt x="1176" y="651"/>
                    </a:lnTo>
                    <a:lnTo>
                      <a:pt x="1190" y="322"/>
                    </a:lnTo>
                    <a:lnTo>
                      <a:pt x="1198" y="259"/>
                    </a:lnTo>
                    <a:lnTo>
                      <a:pt x="1212" y="245"/>
                    </a:lnTo>
                    <a:lnTo>
                      <a:pt x="1219" y="329"/>
                    </a:lnTo>
                    <a:lnTo>
                      <a:pt x="1233" y="399"/>
                    </a:lnTo>
                    <a:lnTo>
                      <a:pt x="1240" y="434"/>
                    </a:lnTo>
                    <a:lnTo>
                      <a:pt x="1255" y="518"/>
                    </a:lnTo>
                    <a:lnTo>
                      <a:pt x="1262" y="834"/>
                    </a:lnTo>
                    <a:lnTo>
                      <a:pt x="1276" y="792"/>
                    </a:lnTo>
                    <a:lnTo>
                      <a:pt x="1283" y="757"/>
                    </a:lnTo>
                    <a:lnTo>
                      <a:pt x="1297" y="700"/>
                    </a:lnTo>
                    <a:lnTo>
                      <a:pt x="1304" y="637"/>
                    </a:lnTo>
                    <a:lnTo>
                      <a:pt x="1319" y="651"/>
                    </a:lnTo>
                    <a:lnTo>
                      <a:pt x="1326" y="406"/>
                    </a:lnTo>
                    <a:lnTo>
                      <a:pt x="1340" y="189"/>
                    </a:lnTo>
                    <a:lnTo>
                      <a:pt x="1347" y="273"/>
                    </a:lnTo>
                    <a:lnTo>
                      <a:pt x="1361" y="371"/>
                    </a:lnTo>
                    <a:lnTo>
                      <a:pt x="1369" y="343"/>
                    </a:lnTo>
                    <a:lnTo>
                      <a:pt x="1383" y="350"/>
                    </a:lnTo>
                  </a:path>
                </a:pathLst>
              </a:custGeom>
              <a:noFill/>
              <a:ln w="15875">
                <a:solidFill>
                  <a:srgbClr val="0000CC"/>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67" name="Freeform 144"/>
              <p:cNvSpPr>
                <a:spLocks/>
              </p:cNvSpPr>
              <p:nvPr/>
            </p:nvSpPr>
            <p:spPr bwMode="auto">
              <a:xfrm>
                <a:off x="6463392" y="5781838"/>
                <a:ext cx="127137" cy="421247"/>
              </a:xfrm>
              <a:custGeom>
                <a:avLst/>
                <a:gdLst/>
                <a:ahLst/>
                <a:cxnLst>
                  <a:cxn ang="0">
                    <a:pos x="0" y="42"/>
                  </a:cxn>
                  <a:cxn ang="0">
                    <a:pos x="14" y="252"/>
                  </a:cxn>
                  <a:cxn ang="0">
                    <a:pos x="21" y="231"/>
                  </a:cxn>
                  <a:cxn ang="0">
                    <a:pos x="35" y="484"/>
                  </a:cxn>
                  <a:cxn ang="0">
                    <a:pos x="43" y="357"/>
                  </a:cxn>
                  <a:cxn ang="0">
                    <a:pos x="57" y="442"/>
                  </a:cxn>
                  <a:cxn ang="0">
                    <a:pos x="64" y="442"/>
                  </a:cxn>
                  <a:cxn ang="0">
                    <a:pos x="78" y="420"/>
                  </a:cxn>
                  <a:cxn ang="0">
                    <a:pos x="85" y="399"/>
                  </a:cxn>
                  <a:cxn ang="0">
                    <a:pos x="100" y="0"/>
                  </a:cxn>
                </a:cxnLst>
                <a:rect l="0" t="0" r="r" b="b"/>
                <a:pathLst>
                  <a:path w="100" h="484">
                    <a:moveTo>
                      <a:pt x="0" y="42"/>
                    </a:moveTo>
                    <a:lnTo>
                      <a:pt x="14" y="252"/>
                    </a:lnTo>
                    <a:lnTo>
                      <a:pt x="21" y="231"/>
                    </a:lnTo>
                    <a:lnTo>
                      <a:pt x="35" y="484"/>
                    </a:lnTo>
                    <a:lnTo>
                      <a:pt x="43" y="357"/>
                    </a:lnTo>
                    <a:lnTo>
                      <a:pt x="57" y="442"/>
                    </a:lnTo>
                    <a:lnTo>
                      <a:pt x="64" y="442"/>
                    </a:lnTo>
                    <a:lnTo>
                      <a:pt x="78" y="420"/>
                    </a:lnTo>
                    <a:lnTo>
                      <a:pt x="85" y="399"/>
                    </a:lnTo>
                    <a:lnTo>
                      <a:pt x="100" y="0"/>
                    </a:lnTo>
                  </a:path>
                </a:pathLst>
              </a:custGeom>
              <a:noFill/>
              <a:ln w="15875">
                <a:solidFill>
                  <a:srgbClr val="0000CC"/>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68" name="TextBox 67"/>
              <p:cNvSpPr txBox="1"/>
              <p:nvPr/>
            </p:nvSpPr>
            <p:spPr>
              <a:xfrm>
                <a:off x="1219200" y="6412395"/>
                <a:ext cx="2196705" cy="323165"/>
              </a:xfrm>
              <a:prstGeom prst="rect">
                <a:avLst/>
              </a:prstGeom>
              <a:noFill/>
              <a:ln w="15875">
                <a:noFill/>
              </a:ln>
            </p:spPr>
            <p:txBody>
              <a:bodyPr wrap="none" rtlCol="0">
                <a:spAutoFit/>
              </a:bodyPr>
              <a:lstStyle/>
              <a:p>
                <a:r>
                  <a:rPr lang="en-US" sz="1500" dirty="0" smtClean="0">
                    <a:solidFill>
                      <a:srgbClr val="0000CC"/>
                    </a:solidFill>
                    <a:latin typeface="Times New Roman" pitchFamily="18" charset="0"/>
                    <a:cs typeface="Times New Roman" pitchFamily="18" charset="0"/>
                  </a:rPr>
                  <a:t>Ventilation flow rate (L/min)</a:t>
                </a:r>
                <a:endParaRPr lang="en-US" sz="1500" dirty="0">
                  <a:solidFill>
                    <a:srgbClr val="0000CC"/>
                  </a:solidFill>
                  <a:latin typeface="Times New Roman" pitchFamily="18" charset="0"/>
                  <a:cs typeface="Times New Roman" pitchFamily="18" charset="0"/>
                </a:endParaRPr>
              </a:p>
            </p:txBody>
          </p:sp>
          <p:sp>
            <p:nvSpPr>
              <p:cNvPr id="69" name="Freeform 145"/>
              <p:cNvSpPr>
                <a:spLocks/>
              </p:cNvSpPr>
              <p:nvPr/>
            </p:nvSpPr>
            <p:spPr bwMode="auto">
              <a:xfrm>
                <a:off x="1189777" y="3658424"/>
                <a:ext cx="1758296" cy="1176707"/>
              </a:xfrm>
              <a:custGeom>
                <a:avLst/>
                <a:gdLst/>
                <a:ahLst/>
                <a:cxnLst>
                  <a:cxn ang="0">
                    <a:pos x="21" y="1212"/>
                  </a:cxn>
                  <a:cxn ang="0">
                    <a:pos x="57" y="196"/>
                  </a:cxn>
                  <a:cxn ang="0">
                    <a:pos x="86" y="378"/>
                  </a:cxn>
                  <a:cxn ang="0">
                    <a:pos x="121" y="1142"/>
                  </a:cxn>
                  <a:cxn ang="0">
                    <a:pos x="150" y="112"/>
                  </a:cxn>
                  <a:cxn ang="0">
                    <a:pos x="185" y="1268"/>
                  </a:cxn>
                  <a:cxn ang="0">
                    <a:pos x="221" y="245"/>
                  </a:cxn>
                  <a:cxn ang="0">
                    <a:pos x="249" y="925"/>
                  </a:cxn>
                  <a:cxn ang="0">
                    <a:pos x="285" y="1142"/>
                  </a:cxn>
                  <a:cxn ang="0">
                    <a:pos x="314" y="28"/>
                  </a:cxn>
                  <a:cxn ang="0">
                    <a:pos x="349" y="1289"/>
                  </a:cxn>
                  <a:cxn ang="0">
                    <a:pos x="378" y="343"/>
                  </a:cxn>
                  <a:cxn ang="0">
                    <a:pos x="413" y="1184"/>
                  </a:cxn>
                  <a:cxn ang="0">
                    <a:pos x="449" y="1114"/>
                  </a:cxn>
                  <a:cxn ang="0">
                    <a:pos x="478" y="70"/>
                  </a:cxn>
                  <a:cxn ang="0">
                    <a:pos x="513" y="1142"/>
                  </a:cxn>
                  <a:cxn ang="0">
                    <a:pos x="542" y="140"/>
                  </a:cxn>
                  <a:cxn ang="0">
                    <a:pos x="577" y="1184"/>
                  </a:cxn>
                  <a:cxn ang="0">
                    <a:pos x="613" y="168"/>
                  </a:cxn>
                  <a:cxn ang="0">
                    <a:pos x="641" y="1170"/>
                  </a:cxn>
                  <a:cxn ang="0">
                    <a:pos x="677" y="392"/>
                  </a:cxn>
                  <a:cxn ang="0">
                    <a:pos x="706" y="1170"/>
                  </a:cxn>
                  <a:cxn ang="0">
                    <a:pos x="741" y="357"/>
                  </a:cxn>
                  <a:cxn ang="0">
                    <a:pos x="770" y="1121"/>
                  </a:cxn>
                  <a:cxn ang="0">
                    <a:pos x="805" y="315"/>
                  </a:cxn>
                  <a:cxn ang="0">
                    <a:pos x="841" y="1023"/>
                  </a:cxn>
                  <a:cxn ang="0">
                    <a:pos x="870" y="182"/>
                  </a:cxn>
                  <a:cxn ang="0">
                    <a:pos x="905" y="1037"/>
                  </a:cxn>
                  <a:cxn ang="0">
                    <a:pos x="934" y="28"/>
                  </a:cxn>
                  <a:cxn ang="0">
                    <a:pos x="969" y="1233"/>
                  </a:cxn>
                  <a:cxn ang="0">
                    <a:pos x="1005" y="259"/>
                  </a:cxn>
                  <a:cxn ang="0">
                    <a:pos x="1033" y="1135"/>
                  </a:cxn>
                  <a:cxn ang="0">
                    <a:pos x="1069" y="77"/>
                  </a:cxn>
                  <a:cxn ang="0">
                    <a:pos x="1098" y="1121"/>
                  </a:cxn>
                  <a:cxn ang="0">
                    <a:pos x="1133" y="140"/>
                  </a:cxn>
                  <a:cxn ang="0">
                    <a:pos x="1162" y="1191"/>
                  </a:cxn>
                  <a:cxn ang="0">
                    <a:pos x="1197" y="77"/>
                  </a:cxn>
                  <a:cxn ang="0">
                    <a:pos x="1233" y="1072"/>
                  </a:cxn>
                  <a:cxn ang="0">
                    <a:pos x="1261" y="791"/>
                  </a:cxn>
                  <a:cxn ang="0">
                    <a:pos x="1297" y="756"/>
                  </a:cxn>
                  <a:cxn ang="0">
                    <a:pos x="1326" y="918"/>
                  </a:cxn>
                  <a:cxn ang="0">
                    <a:pos x="1361" y="98"/>
                  </a:cxn>
                </a:cxnLst>
                <a:rect l="0" t="0" r="r" b="b"/>
                <a:pathLst>
                  <a:path w="1383" h="1352">
                    <a:moveTo>
                      <a:pt x="0" y="77"/>
                    </a:moveTo>
                    <a:lnTo>
                      <a:pt x="14" y="756"/>
                    </a:lnTo>
                    <a:lnTo>
                      <a:pt x="21" y="1212"/>
                    </a:lnTo>
                    <a:lnTo>
                      <a:pt x="36" y="1086"/>
                    </a:lnTo>
                    <a:lnTo>
                      <a:pt x="43" y="21"/>
                    </a:lnTo>
                    <a:lnTo>
                      <a:pt x="57" y="196"/>
                    </a:lnTo>
                    <a:lnTo>
                      <a:pt x="64" y="1142"/>
                    </a:lnTo>
                    <a:lnTo>
                      <a:pt x="78" y="1219"/>
                    </a:lnTo>
                    <a:lnTo>
                      <a:pt x="86" y="378"/>
                    </a:lnTo>
                    <a:lnTo>
                      <a:pt x="100" y="0"/>
                    </a:lnTo>
                    <a:lnTo>
                      <a:pt x="107" y="56"/>
                    </a:lnTo>
                    <a:lnTo>
                      <a:pt x="121" y="1142"/>
                    </a:lnTo>
                    <a:lnTo>
                      <a:pt x="128" y="1156"/>
                    </a:lnTo>
                    <a:lnTo>
                      <a:pt x="143" y="1212"/>
                    </a:lnTo>
                    <a:lnTo>
                      <a:pt x="150" y="112"/>
                    </a:lnTo>
                    <a:lnTo>
                      <a:pt x="164" y="147"/>
                    </a:lnTo>
                    <a:lnTo>
                      <a:pt x="171" y="1149"/>
                    </a:lnTo>
                    <a:lnTo>
                      <a:pt x="185" y="1268"/>
                    </a:lnTo>
                    <a:lnTo>
                      <a:pt x="200" y="1023"/>
                    </a:lnTo>
                    <a:lnTo>
                      <a:pt x="207" y="98"/>
                    </a:lnTo>
                    <a:lnTo>
                      <a:pt x="221" y="245"/>
                    </a:lnTo>
                    <a:lnTo>
                      <a:pt x="228" y="1156"/>
                    </a:lnTo>
                    <a:lnTo>
                      <a:pt x="242" y="1338"/>
                    </a:lnTo>
                    <a:lnTo>
                      <a:pt x="249" y="925"/>
                    </a:lnTo>
                    <a:lnTo>
                      <a:pt x="264" y="189"/>
                    </a:lnTo>
                    <a:lnTo>
                      <a:pt x="271" y="259"/>
                    </a:lnTo>
                    <a:lnTo>
                      <a:pt x="285" y="1142"/>
                    </a:lnTo>
                    <a:lnTo>
                      <a:pt x="292" y="1310"/>
                    </a:lnTo>
                    <a:lnTo>
                      <a:pt x="306" y="749"/>
                    </a:lnTo>
                    <a:lnTo>
                      <a:pt x="314" y="28"/>
                    </a:lnTo>
                    <a:lnTo>
                      <a:pt x="328" y="259"/>
                    </a:lnTo>
                    <a:lnTo>
                      <a:pt x="335" y="1226"/>
                    </a:lnTo>
                    <a:lnTo>
                      <a:pt x="349" y="1289"/>
                    </a:lnTo>
                    <a:lnTo>
                      <a:pt x="356" y="1128"/>
                    </a:lnTo>
                    <a:lnTo>
                      <a:pt x="371" y="42"/>
                    </a:lnTo>
                    <a:lnTo>
                      <a:pt x="378" y="343"/>
                    </a:lnTo>
                    <a:lnTo>
                      <a:pt x="392" y="981"/>
                    </a:lnTo>
                    <a:lnTo>
                      <a:pt x="406" y="1205"/>
                    </a:lnTo>
                    <a:lnTo>
                      <a:pt x="413" y="1184"/>
                    </a:lnTo>
                    <a:lnTo>
                      <a:pt x="428" y="84"/>
                    </a:lnTo>
                    <a:lnTo>
                      <a:pt x="435" y="126"/>
                    </a:lnTo>
                    <a:lnTo>
                      <a:pt x="449" y="1114"/>
                    </a:lnTo>
                    <a:lnTo>
                      <a:pt x="456" y="1184"/>
                    </a:lnTo>
                    <a:lnTo>
                      <a:pt x="470" y="1149"/>
                    </a:lnTo>
                    <a:lnTo>
                      <a:pt x="478" y="70"/>
                    </a:lnTo>
                    <a:lnTo>
                      <a:pt x="492" y="168"/>
                    </a:lnTo>
                    <a:lnTo>
                      <a:pt x="499" y="448"/>
                    </a:lnTo>
                    <a:lnTo>
                      <a:pt x="513" y="1142"/>
                    </a:lnTo>
                    <a:lnTo>
                      <a:pt x="520" y="1219"/>
                    </a:lnTo>
                    <a:lnTo>
                      <a:pt x="535" y="567"/>
                    </a:lnTo>
                    <a:lnTo>
                      <a:pt x="542" y="140"/>
                    </a:lnTo>
                    <a:lnTo>
                      <a:pt x="556" y="147"/>
                    </a:lnTo>
                    <a:lnTo>
                      <a:pt x="563" y="1114"/>
                    </a:lnTo>
                    <a:lnTo>
                      <a:pt x="577" y="1184"/>
                    </a:lnTo>
                    <a:lnTo>
                      <a:pt x="592" y="1149"/>
                    </a:lnTo>
                    <a:lnTo>
                      <a:pt x="599" y="70"/>
                    </a:lnTo>
                    <a:lnTo>
                      <a:pt x="613" y="168"/>
                    </a:lnTo>
                    <a:lnTo>
                      <a:pt x="620" y="448"/>
                    </a:lnTo>
                    <a:lnTo>
                      <a:pt x="634" y="1142"/>
                    </a:lnTo>
                    <a:lnTo>
                      <a:pt x="641" y="1170"/>
                    </a:lnTo>
                    <a:lnTo>
                      <a:pt x="656" y="777"/>
                    </a:lnTo>
                    <a:lnTo>
                      <a:pt x="663" y="112"/>
                    </a:lnTo>
                    <a:lnTo>
                      <a:pt x="677" y="392"/>
                    </a:lnTo>
                    <a:lnTo>
                      <a:pt x="684" y="1072"/>
                    </a:lnTo>
                    <a:lnTo>
                      <a:pt x="698" y="1184"/>
                    </a:lnTo>
                    <a:lnTo>
                      <a:pt x="706" y="1170"/>
                    </a:lnTo>
                    <a:lnTo>
                      <a:pt x="720" y="168"/>
                    </a:lnTo>
                    <a:lnTo>
                      <a:pt x="727" y="42"/>
                    </a:lnTo>
                    <a:lnTo>
                      <a:pt x="741" y="357"/>
                    </a:lnTo>
                    <a:lnTo>
                      <a:pt x="748" y="1016"/>
                    </a:lnTo>
                    <a:lnTo>
                      <a:pt x="763" y="1212"/>
                    </a:lnTo>
                    <a:lnTo>
                      <a:pt x="770" y="1121"/>
                    </a:lnTo>
                    <a:lnTo>
                      <a:pt x="784" y="126"/>
                    </a:lnTo>
                    <a:lnTo>
                      <a:pt x="798" y="140"/>
                    </a:lnTo>
                    <a:lnTo>
                      <a:pt x="805" y="315"/>
                    </a:lnTo>
                    <a:lnTo>
                      <a:pt x="820" y="1100"/>
                    </a:lnTo>
                    <a:lnTo>
                      <a:pt x="827" y="1156"/>
                    </a:lnTo>
                    <a:lnTo>
                      <a:pt x="841" y="1023"/>
                    </a:lnTo>
                    <a:lnTo>
                      <a:pt x="848" y="98"/>
                    </a:lnTo>
                    <a:lnTo>
                      <a:pt x="862" y="35"/>
                    </a:lnTo>
                    <a:lnTo>
                      <a:pt x="870" y="182"/>
                    </a:lnTo>
                    <a:lnTo>
                      <a:pt x="884" y="1100"/>
                    </a:lnTo>
                    <a:lnTo>
                      <a:pt x="891" y="1338"/>
                    </a:lnTo>
                    <a:lnTo>
                      <a:pt x="905" y="1037"/>
                    </a:lnTo>
                    <a:lnTo>
                      <a:pt x="912" y="168"/>
                    </a:lnTo>
                    <a:lnTo>
                      <a:pt x="927" y="7"/>
                    </a:lnTo>
                    <a:lnTo>
                      <a:pt x="934" y="28"/>
                    </a:lnTo>
                    <a:lnTo>
                      <a:pt x="948" y="1170"/>
                    </a:lnTo>
                    <a:lnTo>
                      <a:pt x="955" y="1303"/>
                    </a:lnTo>
                    <a:lnTo>
                      <a:pt x="969" y="1233"/>
                    </a:lnTo>
                    <a:lnTo>
                      <a:pt x="984" y="301"/>
                    </a:lnTo>
                    <a:lnTo>
                      <a:pt x="991" y="238"/>
                    </a:lnTo>
                    <a:lnTo>
                      <a:pt x="1005" y="259"/>
                    </a:lnTo>
                    <a:lnTo>
                      <a:pt x="1012" y="735"/>
                    </a:lnTo>
                    <a:lnTo>
                      <a:pt x="1026" y="1254"/>
                    </a:lnTo>
                    <a:lnTo>
                      <a:pt x="1033" y="1135"/>
                    </a:lnTo>
                    <a:lnTo>
                      <a:pt x="1048" y="862"/>
                    </a:lnTo>
                    <a:lnTo>
                      <a:pt x="1055" y="112"/>
                    </a:lnTo>
                    <a:lnTo>
                      <a:pt x="1069" y="77"/>
                    </a:lnTo>
                    <a:lnTo>
                      <a:pt x="1076" y="357"/>
                    </a:lnTo>
                    <a:lnTo>
                      <a:pt x="1090" y="1128"/>
                    </a:lnTo>
                    <a:lnTo>
                      <a:pt x="1098" y="1121"/>
                    </a:lnTo>
                    <a:lnTo>
                      <a:pt x="1112" y="981"/>
                    </a:lnTo>
                    <a:lnTo>
                      <a:pt x="1119" y="890"/>
                    </a:lnTo>
                    <a:lnTo>
                      <a:pt x="1133" y="140"/>
                    </a:lnTo>
                    <a:lnTo>
                      <a:pt x="1140" y="231"/>
                    </a:lnTo>
                    <a:lnTo>
                      <a:pt x="1155" y="455"/>
                    </a:lnTo>
                    <a:lnTo>
                      <a:pt x="1162" y="1191"/>
                    </a:lnTo>
                    <a:lnTo>
                      <a:pt x="1176" y="1352"/>
                    </a:lnTo>
                    <a:lnTo>
                      <a:pt x="1190" y="960"/>
                    </a:lnTo>
                    <a:lnTo>
                      <a:pt x="1197" y="77"/>
                    </a:lnTo>
                    <a:lnTo>
                      <a:pt x="1212" y="42"/>
                    </a:lnTo>
                    <a:lnTo>
                      <a:pt x="1219" y="497"/>
                    </a:lnTo>
                    <a:lnTo>
                      <a:pt x="1233" y="1072"/>
                    </a:lnTo>
                    <a:lnTo>
                      <a:pt x="1240" y="1240"/>
                    </a:lnTo>
                    <a:lnTo>
                      <a:pt x="1254" y="1044"/>
                    </a:lnTo>
                    <a:lnTo>
                      <a:pt x="1261" y="791"/>
                    </a:lnTo>
                    <a:lnTo>
                      <a:pt x="1276" y="98"/>
                    </a:lnTo>
                    <a:lnTo>
                      <a:pt x="1283" y="98"/>
                    </a:lnTo>
                    <a:lnTo>
                      <a:pt x="1297" y="756"/>
                    </a:lnTo>
                    <a:lnTo>
                      <a:pt x="1304" y="1114"/>
                    </a:lnTo>
                    <a:lnTo>
                      <a:pt x="1318" y="1275"/>
                    </a:lnTo>
                    <a:lnTo>
                      <a:pt x="1326" y="918"/>
                    </a:lnTo>
                    <a:lnTo>
                      <a:pt x="1340" y="953"/>
                    </a:lnTo>
                    <a:lnTo>
                      <a:pt x="1347" y="7"/>
                    </a:lnTo>
                    <a:lnTo>
                      <a:pt x="1361" y="98"/>
                    </a:lnTo>
                    <a:lnTo>
                      <a:pt x="1368" y="679"/>
                    </a:lnTo>
                    <a:lnTo>
                      <a:pt x="1383" y="1177"/>
                    </a:lnTo>
                  </a:path>
                </a:pathLst>
              </a:custGeom>
              <a:noFill/>
              <a:ln w="1587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0" name="TextBox 69"/>
              <p:cNvSpPr txBox="1"/>
              <p:nvPr/>
            </p:nvSpPr>
            <p:spPr>
              <a:xfrm>
                <a:off x="5029200" y="6400800"/>
                <a:ext cx="1281534" cy="323165"/>
              </a:xfrm>
              <a:prstGeom prst="rect">
                <a:avLst/>
              </a:prstGeom>
              <a:noFill/>
              <a:ln w="15875">
                <a:noFill/>
              </a:ln>
            </p:spPr>
            <p:txBody>
              <a:bodyPr wrap="square" rtlCol="0">
                <a:spAutoFit/>
              </a:bodyPr>
              <a:lstStyle/>
              <a:p>
                <a:r>
                  <a:rPr lang="en-US" sz="1500" dirty="0" smtClean="0">
                    <a:solidFill>
                      <a:srgbClr val="0000CC"/>
                    </a:solidFill>
                    <a:latin typeface="Times New Roman" pitchFamily="18" charset="0"/>
                    <a:cs typeface="Times New Roman" pitchFamily="18" charset="0"/>
                  </a:rPr>
                  <a:t>@ 0 W</a:t>
                </a:r>
                <a:endParaRPr lang="en-US" sz="1500" dirty="0">
                  <a:solidFill>
                    <a:srgbClr val="0000CC"/>
                  </a:solidFill>
                  <a:latin typeface="Times New Roman" pitchFamily="18" charset="0"/>
                  <a:cs typeface="Times New Roman" pitchFamily="18" charset="0"/>
                </a:endParaRPr>
              </a:p>
            </p:txBody>
          </p:sp>
          <p:sp>
            <p:nvSpPr>
              <p:cNvPr id="71" name="Rectangle 79"/>
              <p:cNvSpPr>
                <a:spLocks noChangeArrowheads="1"/>
              </p:cNvSpPr>
              <p:nvPr/>
            </p:nvSpPr>
            <p:spPr bwMode="auto">
              <a:xfrm>
                <a:off x="1180878" y="3581400"/>
                <a:ext cx="5535517" cy="1347296"/>
              </a:xfrm>
              <a:prstGeom prst="rect">
                <a:avLst/>
              </a:prstGeom>
              <a:noFill/>
              <a:ln w="1587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2" name="Line 80"/>
              <p:cNvSpPr>
                <a:spLocks noChangeShapeType="1"/>
              </p:cNvSpPr>
              <p:nvPr/>
            </p:nvSpPr>
            <p:spPr bwMode="auto">
              <a:xfrm>
                <a:off x="1180878" y="3581400"/>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3" name="Line 81"/>
              <p:cNvSpPr>
                <a:spLocks noChangeShapeType="1"/>
              </p:cNvSpPr>
              <p:nvPr/>
            </p:nvSpPr>
            <p:spPr bwMode="auto">
              <a:xfrm>
                <a:off x="1180878" y="4928695"/>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4" name="Line 82"/>
              <p:cNvSpPr>
                <a:spLocks noChangeShapeType="1"/>
              </p:cNvSpPr>
              <p:nvPr/>
            </p:nvSpPr>
            <p:spPr bwMode="auto">
              <a:xfrm flipV="1">
                <a:off x="6716394" y="35814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5" name="Line 83"/>
              <p:cNvSpPr>
                <a:spLocks noChangeShapeType="1"/>
              </p:cNvSpPr>
              <p:nvPr/>
            </p:nvSpPr>
            <p:spPr bwMode="auto">
              <a:xfrm flipV="1">
                <a:off x="1180877" y="35814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6" name="Line 84"/>
              <p:cNvSpPr>
                <a:spLocks noChangeShapeType="1"/>
              </p:cNvSpPr>
              <p:nvPr/>
            </p:nvSpPr>
            <p:spPr bwMode="auto">
              <a:xfrm>
                <a:off x="1180878" y="4928695"/>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7" name="Line 85"/>
              <p:cNvSpPr>
                <a:spLocks noChangeShapeType="1"/>
              </p:cNvSpPr>
              <p:nvPr/>
            </p:nvSpPr>
            <p:spPr bwMode="auto">
              <a:xfrm flipV="1">
                <a:off x="1180877" y="35814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8" name="Line 86"/>
              <p:cNvSpPr>
                <a:spLocks noChangeShapeType="1"/>
              </p:cNvSpPr>
              <p:nvPr/>
            </p:nvSpPr>
            <p:spPr bwMode="auto">
              <a:xfrm flipV="1">
                <a:off x="1180877"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79" name="Line 87"/>
              <p:cNvSpPr>
                <a:spLocks noChangeShapeType="1"/>
              </p:cNvSpPr>
              <p:nvPr/>
            </p:nvSpPr>
            <p:spPr bwMode="auto">
              <a:xfrm>
                <a:off x="1180877"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80" name="Rectangle 88"/>
              <p:cNvSpPr>
                <a:spLocks noChangeArrowheads="1"/>
              </p:cNvSpPr>
              <p:nvPr/>
            </p:nvSpPr>
            <p:spPr bwMode="auto">
              <a:xfrm>
                <a:off x="1140193" y="4946973"/>
                <a:ext cx="98063"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0</a:t>
                </a:r>
              </a:p>
            </p:txBody>
          </p:sp>
          <p:sp>
            <p:nvSpPr>
              <p:cNvPr id="81" name="Line 89"/>
              <p:cNvSpPr>
                <a:spLocks noChangeShapeType="1"/>
              </p:cNvSpPr>
              <p:nvPr/>
            </p:nvSpPr>
            <p:spPr bwMode="auto">
              <a:xfrm flipV="1">
                <a:off x="1869956"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82" name="Line 90"/>
              <p:cNvSpPr>
                <a:spLocks noChangeShapeType="1"/>
              </p:cNvSpPr>
              <p:nvPr/>
            </p:nvSpPr>
            <p:spPr bwMode="auto">
              <a:xfrm>
                <a:off x="1869956"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83" name="Rectangle 91"/>
              <p:cNvSpPr>
                <a:spLocks noChangeArrowheads="1"/>
              </p:cNvSpPr>
              <p:nvPr/>
            </p:nvSpPr>
            <p:spPr bwMode="auto">
              <a:xfrm>
                <a:off x="1792403" y="4946973"/>
                <a:ext cx="196124"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50</a:t>
                </a:r>
              </a:p>
            </p:txBody>
          </p:sp>
          <p:sp>
            <p:nvSpPr>
              <p:cNvPr id="84" name="Line 92"/>
              <p:cNvSpPr>
                <a:spLocks noChangeShapeType="1"/>
              </p:cNvSpPr>
              <p:nvPr/>
            </p:nvSpPr>
            <p:spPr bwMode="auto">
              <a:xfrm flipV="1">
                <a:off x="2557763"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85" name="Line 93"/>
              <p:cNvSpPr>
                <a:spLocks noChangeShapeType="1"/>
              </p:cNvSpPr>
              <p:nvPr/>
            </p:nvSpPr>
            <p:spPr bwMode="auto">
              <a:xfrm>
                <a:off x="2557763"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86" name="Rectangle 94"/>
              <p:cNvSpPr>
                <a:spLocks noChangeArrowheads="1"/>
              </p:cNvSpPr>
              <p:nvPr/>
            </p:nvSpPr>
            <p:spPr bwMode="auto">
              <a:xfrm>
                <a:off x="2453512" y="49469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100</a:t>
                </a:r>
              </a:p>
            </p:txBody>
          </p:sp>
          <p:sp>
            <p:nvSpPr>
              <p:cNvPr id="87" name="Line 95"/>
              <p:cNvSpPr>
                <a:spLocks noChangeShapeType="1"/>
              </p:cNvSpPr>
              <p:nvPr/>
            </p:nvSpPr>
            <p:spPr bwMode="auto">
              <a:xfrm flipV="1">
                <a:off x="3255742"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88" name="Line 96"/>
              <p:cNvSpPr>
                <a:spLocks noChangeShapeType="1"/>
              </p:cNvSpPr>
              <p:nvPr/>
            </p:nvSpPr>
            <p:spPr bwMode="auto">
              <a:xfrm>
                <a:off x="3255742"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89" name="Rectangle 97"/>
              <p:cNvSpPr>
                <a:spLocks noChangeArrowheads="1"/>
              </p:cNvSpPr>
              <p:nvPr/>
            </p:nvSpPr>
            <p:spPr bwMode="auto">
              <a:xfrm>
                <a:off x="3165474" y="4946974"/>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charset="0"/>
                  </a:rPr>
                  <a:t>150</a:t>
                </a:r>
                <a:endParaRPr lang="en-US" sz="1500" dirty="0" smtClean="0">
                  <a:solidFill>
                    <a:srgbClr val="000000"/>
                  </a:solidFill>
                </a:endParaRPr>
              </a:p>
            </p:txBody>
          </p:sp>
          <p:sp>
            <p:nvSpPr>
              <p:cNvPr id="90" name="Line 98"/>
              <p:cNvSpPr>
                <a:spLocks noChangeShapeType="1"/>
              </p:cNvSpPr>
              <p:nvPr/>
            </p:nvSpPr>
            <p:spPr bwMode="auto">
              <a:xfrm flipV="1">
                <a:off x="3944821"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91" name="Line 99"/>
              <p:cNvSpPr>
                <a:spLocks noChangeShapeType="1"/>
              </p:cNvSpPr>
              <p:nvPr/>
            </p:nvSpPr>
            <p:spPr bwMode="auto">
              <a:xfrm>
                <a:off x="3944821"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92" name="Rectangle 100"/>
              <p:cNvSpPr>
                <a:spLocks noChangeArrowheads="1"/>
              </p:cNvSpPr>
              <p:nvPr/>
            </p:nvSpPr>
            <p:spPr bwMode="auto">
              <a:xfrm>
                <a:off x="3853283" y="49469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200</a:t>
                </a:r>
              </a:p>
            </p:txBody>
          </p:sp>
          <p:sp>
            <p:nvSpPr>
              <p:cNvPr id="93" name="Line 101"/>
              <p:cNvSpPr>
                <a:spLocks noChangeShapeType="1"/>
              </p:cNvSpPr>
              <p:nvPr/>
            </p:nvSpPr>
            <p:spPr bwMode="auto">
              <a:xfrm flipV="1">
                <a:off x="4632629"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94" name="Line 102"/>
              <p:cNvSpPr>
                <a:spLocks noChangeShapeType="1"/>
              </p:cNvSpPr>
              <p:nvPr/>
            </p:nvSpPr>
            <p:spPr bwMode="auto">
              <a:xfrm>
                <a:off x="4632629"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95" name="Rectangle 103"/>
              <p:cNvSpPr>
                <a:spLocks noChangeArrowheads="1"/>
              </p:cNvSpPr>
              <p:nvPr/>
            </p:nvSpPr>
            <p:spPr bwMode="auto">
              <a:xfrm>
                <a:off x="4528377" y="49469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250</a:t>
                </a:r>
              </a:p>
            </p:txBody>
          </p:sp>
          <p:sp>
            <p:nvSpPr>
              <p:cNvPr id="96" name="Line 104"/>
              <p:cNvSpPr>
                <a:spLocks noChangeShapeType="1"/>
              </p:cNvSpPr>
              <p:nvPr/>
            </p:nvSpPr>
            <p:spPr bwMode="auto">
              <a:xfrm flipV="1">
                <a:off x="5330607"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97" name="Line 105"/>
              <p:cNvSpPr>
                <a:spLocks noChangeShapeType="1"/>
              </p:cNvSpPr>
              <p:nvPr/>
            </p:nvSpPr>
            <p:spPr bwMode="auto">
              <a:xfrm>
                <a:off x="5330607"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98" name="Rectangle 106"/>
              <p:cNvSpPr>
                <a:spLocks noChangeArrowheads="1"/>
              </p:cNvSpPr>
              <p:nvPr/>
            </p:nvSpPr>
            <p:spPr bwMode="auto">
              <a:xfrm>
                <a:off x="5226356" y="49469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300</a:t>
                </a:r>
              </a:p>
            </p:txBody>
          </p:sp>
          <p:sp>
            <p:nvSpPr>
              <p:cNvPr id="99" name="Line 107"/>
              <p:cNvSpPr>
                <a:spLocks noChangeShapeType="1"/>
              </p:cNvSpPr>
              <p:nvPr/>
            </p:nvSpPr>
            <p:spPr bwMode="auto">
              <a:xfrm flipV="1">
                <a:off x="6019686"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0" name="Line 108"/>
              <p:cNvSpPr>
                <a:spLocks noChangeShapeType="1"/>
              </p:cNvSpPr>
              <p:nvPr/>
            </p:nvSpPr>
            <p:spPr bwMode="auto">
              <a:xfrm>
                <a:off x="6019686"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1" name="Rectangle 109"/>
              <p:cNvSpPr>
                <a:spLocks noChangeArrowheads="1"/>
              </p:cNvSpPr>
              <p:nvPr/>
            </p:nvSpPr>
            <p:spPr bwMode="auto">
              <a:xfrm>
                <a:off x="5928148" y="4946973"/>
                <a:ext cx="294186"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00"/>
                    </a:solidFill>
                    <a:latin typeface="Helvetica" pitchFamily="34" charset="0"/>
                    <a:cs typeface="Helvetica" pitchFamily="34" charset="0"/>
                  </a:rPr>
                  <a:t>350</a:t>
                </a:r>
              </a:p>
            </p:txBody>
          </p:sp>
          <p:sp>
            <p:nvSpPr>
              <p:cNvPr id="102" name="Line 110"/>
              <p:cNvSpPr>
                <a:spLocks noChangeShapeType="1"/>
              </p:cNvSpPr>
              <p:nvPr/>
            </p:nvSpPr>
            <p:spPr bwMode="auto">
              <a:xfrm flipV="1">
                <a:off x="6716394" y="4886049"/>
                <a:ext cx="1272" cy="4264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3" name="Line 111"/>
              <p:cNvSpPr>
                <a:spLocks noChangeShapeType="1"/>
              </p:cNvSpPr>
              <p:nvPr/>
            </p:nvSpPr>
            <p:spPr bwMode="auto">
              <a:xfrm>
                <a:off x="6716394" y="3581400"/>
                <a:ext cx="1272" cy="36555"/>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4" name="Line 113"/>
              <p:cNvSpPr>
                <a:spLocks noChangeShapeType="1"/>
              </p:cNvSpPr>
              <p:nvPr/>
            </p:nvSpPr>
            <p:spPr bwMode="auto">
              <a:xfrm>
                <a:off x="1180878" y="4928695"/>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5" name="Line 114"/>
              <p:cNvSpPr>
                <a:spLocks noChangeShapeType="1"/>
              </p:cNvSpPr>
              <p:nvPr/>
            </p:nvSpPr>
            <p:spPr bwMode="auto">
              <a:xfrm flipH="1">
                <a:off x="6652826" y="4928695"/>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6" name="Rectangle 115"/>
              <p:cNvSpPr>
                <a:spLocks noChangeArrowheads="1"/>
              </p:cNvSpPr>
              <p:nvPr/>
            </p:nvSpPr>
            <p:spPr bwMode="auto">
              <a:xfrm>
                <a:off x="6731452" y="4800600"/>
                <a:ext cx="254669"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FF"/>
                    </a:solidFill>
                    <a:latin typeface="Helvetica" pitchFamily="34" charset="0"/>
                    <a:cs typeface="Helvetica" pitchFamily="34" charset="0"/>
                  </a:rPr>
                  <a:t>-80</a:t>
                </a:r>
              </a:p>
            </p:txBody>
          </p:sp>
          <p:sp>
            <p:nvSpPr>
              <p:cNvPr id="107" name="Line 116"/>
              <p:cNvSpPr>
                <a:spLocks noChangeShapeType="1"/>
              </p:cNvSpPr>
              <p:nvPr/>
            </p:nvSpPr>
            <p:spPr bwMode="auto">
              <a:xfrm>
                <a:off x="1180878" y="4733738"/>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8" name="Line 117"/>
              <p:cNvSpPr>
                <a:spLocks noChangeShapeType="1"/>
              </p:cNvSpPr>
              <p:nvPr/>
            </p:nvSpPr>
            <p:spPr bwMode="auto">
              <a:xfrm flipH="1">
                <a:off x="6652826" y="4733738"/>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09" name="Line 119"/>
              <p:cNvSpPr>
                <a:spLocks noChangeShapeType="1"/>
              </p:cNvSpPr>
              <p:nvPr/>
            </p:nvSpPr>
            <p:spPr bwMode="auto">
              <a:xfrm>
                <a:off x="1180878" y="4538780"/>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0" name="Line 120"/>
              <p:cNvSpPr>
                <a:spLocks noChangeShapeType="1"/>
              </p:cNvSpPr>
              <p:nvPr/>
            </p:nvSpPr>
            <p:spPr bwMode="auto">
              <a:xfrm flipH="1">
                <a:off x="6652826" y="4538780"/>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1" name="Rectangle 121"/>
              <p:cNvSpPr>
                <a:spLocks noChangeArrowheads="1"/>
              </p:cNvSpPr>
              <p:nvPr/>
            </p:nvSpPr>
            <p:spPr bwMode="auto">
              <a:xfrm>
                <a:off x="6731452" y="4417368"/>
                <a:ext cx="254669"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FF"/>
                    </a:solidFill>
                    <a:latin typeface="Helvetica" pitchFamily="34" charset="0"/>
                    <a:cs typeface="Helvetica" pitchFamily="34" charset="0"/>
                  </a:rPr>
                  <a:t>-40</a:t>
                </a:r>
              </a:p>
            </p:txBody>
          </p:sp>
          <p:sp>
            <p:nvSpPr>
              <p:cNvPr id="112" name="Line 122"/>
              <p:cNvSpPr>
                <a:spLocks noChangeShapeType="1"/>
              </p:cNvSpPr>
              <p:nvPr/>
            </p:nvSpPr>
            <p:spPr bwMode="auto">
              <a:xfrm>
                <a:off x="1180878" y="4349916"/>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3" name="Line 123"/>
              <p:cNvSpPr>
                <a:spLocks noChangeShapeType="1"/>
              </p:cNvSpPr>
              <p:nvPr/>
            </p:nvSpPr>
            <p:spPr bwMode="auto">
              <a:xfrm flipH="1">
                <a:off x="6652826" y="4349916"/>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4" name="Line 125"/>
              <p:cNvSpPr>
                <a:spLocks noChangeShapeType="1"/>
              </p:cNvSpPr>
              <p:nvPr/>
            </p:nvSpPr>
            <p:spPr bwMode="auto">
              <a:xfrm>
                <a:off x="1180878" y="4154087"/>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5" name="Line 126"/>
              <p:cNvSpPr>
                <a:spLocks noChangeShapeType="1"/>
              </p:cNvSpPr>
              <p:nvPr/>
            </p:nvSpPr>
            <p:spPr bwMode="auto">
              <a:xfrm flipH="1">
                <a:off x="6652826" y="4154087"/>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6" name="Rectangle 127"/>
              <p:cNvSpPr>
                <a:spLocks noChangeArrowheads="1"/>
              </p:cNvSpPr>
              <p:nvPr/>
            </p:nvSpPr>
            <p:spPr bwMode="auto">
              <a:xfrm>
                <a:off x="6789049" y="4023739"/>
                <a:ext cx="98063"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FF"/>
                    </a:solidFill>
                    <a:latin typeface="Helvetica" pitchFamily="34" charset="0"/>
                    <a:cs typeface="Helvetica" pitchFamily="34" charset="0"/>
                  </a:rPr>
                  <a:t>0</a:t>
                </a:r>
              </a:p>
            </p:txBody>
          </p:sp>
          <p:sp>
            <p:nvSpPr>
              <p:cNvPr id="117" name="Line 128"/>
              <p:cNvSpPr>
                <a:spLocks noChangeShapeType="1"/>
              </p:cNvSpPr>
              <p:nvPr/>
            </p:nvSpPr>
            <p:spPr bwMode="auto">
              <a:xfrm>
                <a:off x="1180878" y="3965223"/>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8" name="Line 129"/>
              <p:cNvSpPr>
                <a:spLocks noChangeShapeType="1"/>
              </p:cNvSpPr>
              <p:nvPr/>
            </p:nvSpPr>
            <p:spPr bwMode="auto">
              <a:xfrm flipH="1">
                <a:off x="6652826" y="3965223"/>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19" name="Line 131"/>
              <p:cNvSpPr>
                <a:spLocks noChangeShapeType="1"/>
              </p:cNvSpPr>
              <p:nvPr/>
            </p:nvSpPr>
            <p:spPr bwMode="auto">
              <a:xfrm>
                <a:off x="1180878" y="3770265"/>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0" name="Line 132"/>
              <p:cNvSpPr>
                <a:spLocks noChangeShapeType="1"/>
              </p:cNvSpPr>
              <p:nvPr/>
            </p:nvSpPr>
            <p:spPr bwMode="auto">
              <a:xfrm flipH="1">
                <a:off x="6652826" y="3770265"/>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1" name="Rectangle 133"/>
              <p:cNvSpPr>
                <a:spLocks noChangeArrowheads="1"/>
              </p:cNvSpPr>
              <p:nvPr/>
            </p:nvSpPr>
            <p:spPr bwMode="auto">
              <a:xfrm>
                <a:off x="6738078" y="3657600"/>
                <a:ext cx="196124" cy="230832"/>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500" dirty="0" smtClean="0">
                    <a:solidFill>
                      <a:srgbClr val="0000FF"/>
                    </a:solidFill>
                    <a:latin typeface="Helvetica" pitchFamily="34" charset="0"/>
                    <a:cs typeface="Helvetica" pitchFamily="34" charset="0"/>
                  </a:rPr>
                  <a:t>40</a:t>
                </a:r>
              </a:p>
            </p:txBody>
          </p:sp>
          <p:sp>
            <p:nvSpPr>
              <p:cNvPr id="122" name="Line 134"/>
              <p:cNvSpPr>
                <a:spLocks noChangeShapeType="1"/>
              </p:cNvSpPr>
              <p:nvPr/>
            </p:nvSpPr>
            <p:spPr bwMode="auto">
              <a:xfrm>
                <a:off x="1180878" y="3581400"/>
                <a:ext cx="54669"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3" name="Line 135"/>
              <p:cNvSpPr>
                <a:spLocks noChangeShapeType="1"/>
              </p:cNvSpPr>
              <p:nvPr/>
            </p:nvSpPr>
            <p:spPr bwMode="auto">
              <a:xfrm flipH="1">
                <a:off x="6652826" y="3581400"/>
                <a:ext cx="63568"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4" name="Line 137"/>
              <p:cNvSpPr>
                <a:spLocks noChangeShapeType="1"/>
              </p:cNvSpPr>
              <p:nvPr/>
            </p:nvSpPr>
            <p:spPr bwMode="auto">
              <a:xfrm>
                <a:off x="1180878" y="3581400"/>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5" name="Line 138"/>
              <p:cNvSpPr>
                <a:spLocks noChangeShapeType="1"/>
              </p:cNvSpPr>
              <p:nvPr/>
            </p:nvSpPr>
            <p:spPr bwMode="auto">
              <a:xfrm>
                <a:off x="1180878" y="4928695"/>
                <a:ext cx="5535517" cy="870"/>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latin typeface="Helvetica" pitchFamily="34" charset="0"/>
                  <a:cs typeface="Helvetica" pitchFamily="34" charset="0"/>
                </a:endParaRPr>
              </a:p>
            </p:txBody>
          </p:sp>
          <p:sp>
            <p:nvSpPr>
              <p:cNvPr id="126" name="Line 139"/>
              <p:cNvSpPr>
                <a:spLocks noChangeShapeType="1"/>
              </p:cNvSpPr>
              <p:nvPr/>
            </p:nvSpPr>
            <p:spPr bwMode="auto">
              <a:xfrm flipV="1">
                <a:off x="6716394" y="35814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7" name="Line 140"/>
              <p:cNvSpPr>
                <a:spLocks noChangeShapeType="1"/>
              </p:cNvSpPr>
              <p:nvPr/>
            </p:nvSpPr>
            <p:spPr bwMode="auto">
              <a:xfrm flipV="1">
                <a:off x="1180877" y="3581400"/>
                <a:ext cx="1272" cy="134729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8" name="Freeform 146"/>
              <p:cNvSpPr>
                <a:spLocks/>
              </p:cNvSpPr>
              <p:nvPr/>
            </p:nvSpPr>
            <p:spPr bwMode="auto">
              <a:xfrm>
                <a:off x="2948072" y="3593585"/>
                <a:ext cx="1757025" cy="1176707"/>
              </a:xfrm>
              <a:custGeom>
                <a:avLst/>
                <a:gdLst/>
                <a:ahLst/>
                <a:cxnLst>
                  <a:cxn ang="0">
                    <a:pos x="21" y="1079"/>
                  </a:cxn>
                  <a:cxn ang="0">
                    <a:pos x="57" y="189"/>
                  </a:cxn>
                  <a:cxn ang="0">
                    <a:pos x="85" y="1275"/>
                  </a:cxn>
                  <a:cxn ang="0">
                    <a:pos x="121" y="287"/>
                  </a:cxn>
                  <a:cxn ang="0">
                    <a:pos x="149" y="301"/>
                  </a:cxn>
                  <a:cxn ang="0">
                    <a:pos x="185" y="981"/>
                  </a:cxn>
                  <a:cxn ang="0">
                    <a:pos x="221" y="189"/>
                  </a:cxn>
                  <a:cxn ang="0">
                    <a:pos x="249" y="1247"/>
                  </a:cxn>
                  <a:cxn ang="0">
                    <a:pos x="285" y="161"/>
                  </a:cxn>
                  <a:cxn ang="0">
                    <a:pos x="313" y="350"/>
                  </a:cxn>
                  <a:cxn ang="0">
                    <a:pos x="349" y="1093"/>
                  </a:cxn>
                  <a:cxn ang="0">
                    <a:pos x="377" y="189"/>
                  </a:cxn>
                  <a:cxn ang="0">
                    <a:pos x="413" y="1142"/>
                  </a:cxn>
                  <a:cxn ang="0">
                    <a:pos x="449" y="840"/>
                  </a:cxn>
                  <a:cxn ang="0">
                    <a:pos x="477" y="189"/>
                  </a:cxn>
                  <a:cxn ang="0">
                    <a:pos x="513" y="1219"/>
                  </a:cxn>
                  <a:cxn ang="0">
                    <a:pos x="541" y="91"/>
                  </a:cxn>
                  <a:cxn ang="0">
                    <a:pos x="577" y="749"/>
                  </a:cxn>
                  <a:cxn ang="0">
                    <a:pos x="613" y="1163"/>
                  </a:cxn>
                  <a:cxn ang="0">
                    <a:pos x="641" y="147"/>
                  </a:cxn>
                  <a:cxn ang="0">
                    <a:pos x="677" y="1142"/>
                  </a:cxn>
                  <a:cxn ang="0">
                    <a:pos x="705" y="812"/>
                  </a:cxn>
                  <a:cxn ang="0">
                    <a:pos x="741" y="98"/>
                  </a:cxn>
                  <a:cxn ang="0">
                    <a:pos x="769" y="1072"/>
                  </a:cxn>
                  <a:cxn ang="0">
                    <a:pos x="805" y="777"/>
                  </a:cxn>
                  <a:cxn ang="0">
                    <a:pos x="841" y="154"/>
                  </a:cxn>
                  <a:cxn ang="0">
                    <a:pos x="869" y="1114"/>
                  </a:cxn>
                  <a:cxn ang="0">
                    <a:pos x="905" y="777"/>
                  </a:cxn>
                  <a:cxn ang="0">
                    <a:pos x="933" y="175"/>
                  </a:cxn>
                  <a:cxn ang="0">
                    <a:pos x="969" y="1282"/>
                  </a:cxn>
                  <a:cxn ang="0">
                    <a:pos x="1004" y="869"/>
                  </a:cxn>
                  <a:cxn ang="0">
                    <a:pos x="1033" y="105"/>
                  </a:cxn>
                  <a:cxn ang="0">
                    <a:pos x="1069" y="1030"/>
                  </a:cxn>
                  <a:cxn ang="0">
                    <a:pos x="1097" y="840"/>
                  </a:cxn>
                  <a:cxn ang="0">
                    <a:pos x="1133" y="210"/>
                  </a:cxn>
                  <a:cxn ang="0">
                    <a:pos x="1161" y="644"/>
                  </a:cxn>
                  <a:cxn ang="0">
                    <a:pos x="1197" y="819"/>
                  </a:cxn>
                  <a:cxn ang="0">
                    <a:pos x="1233" y="126"/>
                  </a:cxn>
                  <a:cxn ang="0">
                    <a:pos x="1261" y="644"/>
                  </a:cxn>
                  <a:cxn ang="0">
                    <a:pos x="1297" y="995"/>
                  </a:cxn>
                  <a:cxn ang="0">
                    <a:pos x="1325" y="147"/>
                  </a:cxn>
                  <a:cxn ang="0">
                    <a:pos x="1361" y="434"/>
                  </a:cxn>
                </a:cxnLst>
                <a:rect l="0" t="0" r="r" b="b"/>
                <a:pathLst>
                  <a:path w="1382" h="1352">
                    <a:moveTo>
                      <a:pt x="0" y="1163"/>
                    </a:moveTo>
                    <a:lnTo>
                      <a:pt x="14" y="1163"/>
                    </a:lnTo>
                    <a:lnTo>
                      <a:pt x="21" y="1079"/>
                    </a:lnTo>
                    <a:lnTo>
                      <a:pt x="35" y="714"/>
                    </a:lnTo>
                    <a:lnTo>
                      <a:pt x="42" y="238"/>
                    </a:lnTo>
                    <a:lnTo>
                      <a:pt x="57" y="189"/>
                    </a:lnTo>
                    <a:lnTo>
                      <a:pt x="64" y="217"/>
                    </a:lnTo>
                    <a:lnTo>
                      <a:pt x="78" y="777"/>
                    </a:lnTo>
                    <a:lnTo>
                      <a:pt x="85" y="1275"/>
                    </a:lnTo>
                    <a:lnTo>
                      <a:pt x="99" y="1142"/>
                    </a:lnTo>
                    <a:lnTo>
                      <a:pt x="107" y="1030"/>
                    </a:lnTo>
                    <a:lnTo>
                      <a:pt x="121" y="287"/>
                    </a:lnTo>
                    <a:lnTo>
                      <a:pt x="128" y="259"/>
                    </a:lnTo>
                    <a:lnTo>
                      <a:pt x="142" y="336"/>
                    </a:lnTo>
                    <a:lnTo>
                      <a:pt x="149" y="301"/>
                    </a:lnTo>
                    <a:lnTo>
                      <a:pt x="164" y="1352"/>
                    </a:lnTo>
                    <a:lnTo>
                      <a:pt x="171" y="1058"/>
                    </a:lnTo>
                    <a:lnTo>
                      <a:pt x="185" y="981"/>
                    </a:lnTo>
                    <a:lnTo>
                      <a:pt x="199" y="490"/>
                    </a:lnTo>
                    <a:lnTo>
                      <a:pt x="206" y="189"/>
                    </a:lnTo>
                    <a:lnTo>
                      <a:pt x="221" y="189"/>
                    </a:lnTo>
                    <a:lnTo>
                      <a:pt x="228" y="273"/>
                    </a:lnTo>
                    <a:lnTo>
                      <a:pt x="242" y="869"/>
                    </a:lnTo>
                    <a:lnTo>
                      <a:pt x="249" y="1247"/>
                    </a:lnTo>
                    <a:lnTo>
                      <a:pt x="263" y="1163"/>
                    </a:lnTo>
                    <a:lnTo>
                      <a:pt x="270" y="925"/>
                    </a:lnTo>
                    <a:lnTo>
                      <a:pt x="285" y="161"/>
                    </a:lnTo>
                    <a:lnTo>
                      <a:pt x="292" y="168"/>
                    </a:lnTo>
                    <a:lnTo>
                      <a:pt x="306" y="294"/>
                    </a:lnTo>
                    <a:lnTo>
                      <a:pt x="313" y="350"/>
                    </a:lnTo>
                    <a:lnTo>
                      <a:pt x="327" y="1198"/>
                    </a:lnTo>
                    <a:lnTo>
                      <a:pt x="335" y="1219"/>
                    </a:lnTo>
                    <a:lnTo>
                      <a:pt x="349" y="1093"/>
                    </a:lnTo>
                    <a:lnTo>
                      <a:pt x="356" y="336"/>
                    </a:lnTo>
                    <a:lnTo>
                      <a:pt x="370" y="154"/>
                    </a:lnTo>
                    <a:lnTo>
                      <a:pt x="377" y="189"/>
                    </a:lnTo>
                    <a:lnTo>
                      <a:pt x="392" y="322"/>
                    </a:lnTo>
                    <a:lnTo>
                      <a:pt x="406" y="427"/>
                    </a:lnTo>
                    <a:lnTo>
                      <a:pt x="413" y="1142"/>
                    </a:lnTo>
                    <a:lnTo>
                      <a:pt x="427" y="1226"/>
                    </a:lnTo>
                    <a:lnTo>
                      <a:pt x="434" y="904"/>
                    </a:lnTo>
                    <a:lnTo>
                      <a:pt x="449" y="840"/>
                    </a:lnTo>
                    <a:lnTo>
                      <a:pt x="456" y="644"/>
                    </a:lnTo>
                    <a:lnTo>
                      <a:pt x="470" y="644"/>
                    </a:lnTo>
                    <a:lnTo>
                      <a:pt x="477" y="189"/>
                    </a:lnTo>
                    <a:lnTo>
                      <a:pt x="491" y="707"/>
                    </a:lnTo>
                    <a:lnTo>
                      <a:pt x="499" y="1275"/>
                    </a:lnTo>
                    <a:lnTo>
                      <a:pt x="513" y="1219"/>
                    </a:lnTo>
                    <a:lnTo>
                      <a:pt x="520" y="953"/>
                    </a:lnTo>
                    <a:lnTo>
                      <a:pt x="534" y="869"/>
                    </a:lnTo>
                    <a:lnTo>
                      <a:pt x="541" y="91"/>
                    </a:lnTo>
                    <a:lnTo>
                      <a:pt x="556" y="105"/>
                    </a:lnTo>
                    <a:lnTo>
                      <a:pt x="563" y="140"/>
                    </a:lnTo>
                    <a:lnTo>
                      <a:pt x="577" y="749"/>
                    </a:lnTo>
                    <a:lnTo>
                      <a:pt x="591" y="1184"/>
                    </a:lnTo>
                    <a:lnTo>
                      <a:pt x="598" y="1254"/>
                    </a:lnTo>
                    <a:lnTo>
                      <a:pt x="613" y="1163"/>
                    </a:lnTo>
                    <a:lnTo>
                      <a:pt x="620" y="840"/>
                    </a:lnTo>
                    <a:lnTo>
                      <a:pt x="634" y="133"/>
                    </a:lnTo>
                    <a:lnTo>
                      <a:pt x="641" y="147"/>
                    </a:lnTo>
                    <a:lnTo>
                      <a:pt x="655" y="154"/>
                    </a:lnTo>
                    <a:lnTo>
                      <a:pt x="662" y="371"/>
                    </a:lnTo>
                    <a:lnTo>
                      <a:pt x="677" y="1142"/>
                    </a:lnTo>
                    <a:lnTo>
                      <a:pt x="684" y="1303"/>
                    </a:lnTo>
                    <a:lnTo>
                      <a:pt x="698" y="1030"/>
                    </a:lnTo>
                    <a:lnTo>
                      <a:pt x="705" y="812"/>
                    </a:lnTo>
                    <a:lnTo>
                      <a:pt x="719" y="826"/>
                    </a:lnTo>
                    <a:lnTo>
                      <a:pt x="727" y="35"/>
                    </a:lnTo>
                    <a:lnTo>
                      <a:pt x="741" y="98"/>
                    </a:lnTo>
                    <a:lnTo>
                      <a:pt x="748" y="154"/>
                    </a:lnTo>
                    <a:lnTo>
                      <a:pt x="762" y="602"/>
                    </a:lnTo>
                    <a:lnTo>
                      <a:pt x="769" y="1072"/>
                    </a:lnTo>
                    <a:lnTo>
                      <a:pt x="784" y="1275"/>
                    </a:lnTo>
                    <a:lnTo>
                      <a:pt x="798" y="1051"/>
                    </a:lnTo>
                    <a:lnTo>
                      <a:pt x="805" y="777"/>
                    </a:lnTo>
                    <a:lnTo>
                      <a:pt x="819" y="126"/>
                    </a:lnTo>
                    <a:lnTo>
                      <a:pt x="826" y="147"/>
                    </a:lnTo>
                    <a:lnTo>
                      <a:pt x="841" y="154"/>
                    </a:lnTo>
                    <a:lnTo>
                      <a:pt x="848" y="574"/>
                    </a:lnTo>
                    <a:lnTo>
                      <a:pt x="862" y="644"/>
                    </a:lnTo>
                    <a:lnTo>
                      <a:pt x="869" y="1114"/>
                    </a:lnTo>
                    <a:lnTo>
                      <a:pt x="883" y="1177"/>
                    </a:lnTo>
                    <a:lnTo>
                      <a:pt x="890" y="883"/>
                    </a:lnTo>
                    <a:lnTo>
                      <a:pt x="905" y="777"/>
                    </a:lnTo>
                    <a:lnTo>
                      <a:pt x="912" y="259"/>
                    </a:lnTo>
                    <a:lnTo>
                      <a:pt x="926" y="147"/>
                    </a:lnTo>
                    <a:lnTo>
                      <a:pt x="933" y="175"/>
                    </a:lnTo>
                    <a:lnTo>
                      <a:pt x="947" y="763"/>
                    </a:lnTo>
                    <a:lnTo>
                      <a:pt x="955" y="609"/>
                    </a:lnTo>
                    <a:lnTo>
                      <a:pt x="969" y="1282"/>
                    </a:lnTo>
                    <a:lnTo>
                      <a:pt x="976" y="1254"/>
                    </a:lnTo>
                    <a:lnTo>
                      <a:pt x="990" y="918"/>
                    </a:lnTo>
                    <a:lnTo>
                      <a:pt x="1004" y="869"/>
                    </a:lnTo>
                    <a:lnTo>
                      <a:pt x="1012" y="175"/>
                    </a:lnTo>
                    <a:lnTo>
                      <a:pt x="1026" y="77"/>
                    </a:lnTo>
                    <a:lnTo>
                      <a:pt x="1033" y="105"/>
                    </a:lnTo>
                    <a:lnTo>
                      <a:pt x="1047" y="616"/>
                    </a:lnTo>
                    <a:lnTo>
                      <a:pt x="1054" y="644"/>
                    </a:lnTo>
                    <a:lnTo>
                      <a:pt x="1069" y="1030"/>
                    </a:lnTo>
                    <a:lnTo>
                      <a:pt x="1076" y="1121"/>
                    </a:lnTo>
                    <a:lnTo>
                      <a:pt x="1090" y="1205"/>
                    </a:lnTo>
                    <a:lnTo>
                      <a:pt x="1097" y="840"/>
                    </a:lnTo>
                    <a:lnTo>
                      <a:pt x="1111" y="798"/>
                    </a:lnTo>
                    <a:lnTo>
                      <a:pt x="1119" y="0"/>
                    </a:lnTo>
                    <a:lnTo>
                      <a:pt x="1133" y="210"/>
                    </a:lnTo>
                    <a:lnTo>
                      <a:pt x="1140" y="406"/>
                    </a:lnTo>
                    <a:lnTo>
                      <a:pt x="1154" y="448"/>
                    </a:lnTo>
                    <a:lnTo>
                      <a:pt x="1161" y="644"/>
                    </a:lnTo>
                    <a:lnTo>
                      <a:pt x="1176" y="1219"/>
                    </a:lnTo>
                    <a:lnTo>
                      <a:pt x="1190" y="1205"/>
                    </a:lnTo>
                    <a:lnTo>
                      <a:pt x="1197" y="819"/>
                    </a:lnTo>
                    <a:lnTo>
                      <a:pt x="1211" y="862"/>
                    </a:lnTo>
                    <a:lnTo>
                      <a:pt x="1218" y="126"/>
                    </a:lnTo>
                    <a:lnTo>
                      <a:pt x="1233" y="126"/>
                    </a:lnTo>
                    <a:lnTo>
                      <a:pt x="1240" y="322"/>
                    </a:lnTo>
                    <a:lnTo>
                      <a:pt x="1254" y="434"/>
                    </a:lnTo>
                    <a:lnTo>
                      <a:pt x="1261" y="644"/>
                    </a:lnTo>
                    <a:lnTo>
                      <a:pt x="1275" y="1037"/>
                    </a:lnTo>
                    <a:lnTo>
                      <a:pt x="1282" y="1149"/>
                    </a:lnTo>
                    <a:lnTo>
                      <a:pt x="1297" y="995"/>
                    </a:lnTo>
                    <a:lnTo>
                      <a:pt x="1304" y="770"/>
                    </a:lnTo>
                    <a:lnTo>
                      <a:pt x="1318" y="777"/>
                    </a:lnTo>
                    <a:lnTo>
                      <a:pt x="1325" y="147"/>
                    </a:lnTo>
                    <a:lnTo>
                      <a:pt x="1339" y="84"/>
                    </a:lnTo>
                    <a:lnTo>
                      <a:pt x="1347" y="294"/>
                    </a:lnTo>
                    <a:lnTo>
                      <a:pt x="1361" y="434"/>
                    </a:lnTo>
                    <a:lnTo>
                      <a:pt x="1368" y="644"/>
                    </a:lnTo>
                    <a:lnTo>
                      <a:pt x="1382" y="946"/>
                    </a:lnTo>
                  </a:path>
                </a:pathLst>
              </a:custGeom>
              <a:noFill/>
              <a:ln w="1587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29" name="Freeform 147"/>
              <p:cNvSpPr>
                <a:spLocks/>
              </p:cNvSpPr>
              <p:nvPr/>
            </p:nvSpPr>
            <p:spPr bwMode="auto">
              <a:xfrm>
                <a:off x="4705097" y="3816827"/>
                <a:ext cx="181806" cy="969565"/>
              </a:xfrm>
              <a:custGeom>
                <a:avLst/>
                <a:gdLst/>
                <a:ahLst/>
                <a:cxnLst>
                  <a:cxn ang="0">
                    <a:pos x="0" y="778"/>
                  </a:cxn>
                  <a:cxn ang="0">
                    <a:pos x="14" y="820"/>
                  </a:cxn>
                  <a:cxn ang="0">
                    <a:pos x="22" y="764"/>
                  </a:cxn>
                  <a:cxn ang="0">
                    <a:pos x="36" y="680"/>
                  </a:cxn>
                  <a:cxn ang="0">
                    <a:pos x="43" y="722"/>
                  </a:cxn>
                  <a:cxn ang="0">
                    <a:pos x="57" y="651"/>
                  </a:cxn>
                  <a:cxn ang="0">
                    <a:pos x="64" y="0"/>
                  </a:cxn>
                  <a:cxn ang="0">
                    <a:pos x="79" y="77"/>
                  </a:cxn>
                  <a:cxn ang="0">
                    <a:pos x="86" y="231"/>
                  </a:cxn>
                  <a:cxn ang="0">
                    <a:pos x="100" y="378"/>
                  </a:cxn>
                  <a:cxn ang="0">
                    <a:pos x="107" y="476"/>
                  </a:cxn>
                  <a:cxn ang="0">
                    <a:pos x="121" y="1114"/>
                  </a:cxn>
                  <a:cxn ang="0">
                    <a:pos x="128" y="883"/>
                  </a:cxn>
                  <a:cxn ang="0">
                    <a:pos x="143" y="799"/>
                  </a:cxn>
                </a:cxnLst>
                <a:rect l="0" t="0" r="r" b="b"/>
                <a:pathLst>
                  <a:path w="143" h="1114">
                    <a:moveTo>
                      <a:pt x="0" y="778"/>
                    </a:moveTo>
                    <a:lnTo>
                      <a:pt x="14" y="820"/>
                    </a:lnTo>
                    <a:lnTo>
                      <a:pt x="22" y="764"/>
                    </a:lnTo>
                    <a:lnTo>
                      <a:pt x="36" y="680"/>
                    </a:lnTo>
                    <a:lnTo>
                      <a:pt x="43" y="722"/>
                    </a:lnTo>
                    <a:lnTo>
                      <a:pt x="57" y="651"/>
                    </a:lnTo>
                    <a:lnTo>
                      <a:pt x="64" y="0"/>
                    </a:lnTo>
                    <a:lnTo>
                      <a:pt x="79" y="77"/>
                    </a:lnTo>
                    <a:lnTo>
                      <a:pt x="86" y="231"/>
                    </a:lnTo>
                    <a:lnTo>
                      <a:pt x="100" y="378"/>
                    </a:lnTo>
                    <a:lnTo>
                      <a:pt x="107" y="476"/>
                    </a:lnTo>
                    <a:lnTo>
                      <a:pt x="121" y="1114"/>
                    </a:lnTo>
                    <a:lnTo>
                      <a:pt x="128" y="883"/>
                    </a:lnTo>
                    <a:lnTo>
                      <a:pt x="143" y="799"/>
                    </a:lnTo>
                  </a:path>
                </a:pathLst>
              </a:custGeom>
              <a:noFill/>
              <a:ln w="1587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1500" dirty="0">
                  <a:solidFill>
                    <a:srgbClr val="000000"/>
                  </a:solidFill>
                </a:endParaRPr>
              </a:p>
            </p:txBody>
          </p:sp>
          <p:sp>
            <p:nvSpPr>
              <p:cNvPr id="130" name="TextBox 129"/>
              <p:cNvSpPr txBox="1"/>
              <p:nvPr/>
            </p:nvSpPr>
            <p:spPr>
              <a:xfrm>
                <a:off x="5029200" y="3733800"/>
                <a:ext cx="1587462" cy="553998"/>
              </a:xfrm>
              <a:prstGeom prst="rect">
                <a:avLst/>
              </a:prstGeom>
              <a:noFill/>
              <a:ln w="15875">
                <a:noFill/>
              </a:ln>
            </p:spPr>
            <p:txBody>
              <a:bodyPr wrap="square" rtlCol="0">
                <a:spAutoFit/>
              </a:bodyPr>
              <a:lstStyle/>
              <a:p>
                <a:r>
                  <a:rPr lang="en-US" sz="1500" dirty="0" smtClean="0">
                    <a:solidFill>
                      <a:srgbClr val="0000CC"/>
                    </a:solidFill>
                    <a:latin typeface="Times New Roman" pitchFamily="18" charset="0"/>
                    <a:cs typeface="Times New Roman" pitchFamily="18" charset="0"/>
                  </a:rPr>
                  <a:t>Ventilation flow rate (L/min)</a:t>
                </a:r>
                <a:endParaRPr lang="en-US" sz="1500" dirty="0">
                  <a:solidFill>
                    <a:srgbClr val="0000CC"/>
                  </a:solidFill>
                  <a:latin typeface="Times New Roman" pitchFamily="18" charset="0"/>
                  <a:cs typeface="Times New Roman" pitchFamily="18" charset="0"/>
                </a:endParaRPr>
              </a:p>
            </p:txBody>
          </p:sp>
          <p:sp>
            <p:nvSpPr>
              <p:cNvPr id="131" name="TextBox 130"/>
              <p:cNvSpPr txBox="1"/>
              <p:nvPr/>
            </p:nvSpPr>
            <p:spPr>
              <a:xfrm>
                <a:off x="602974" y="3395246"/>
                <a:ext cx="685800" cy="338554"/>
              </a:xfrm>
              <a:prstGeom prst="rect">
                <a:avLst/>
              </a:prstGeom>
              <a:noFill/>
            </p:spPr>
            <p:txBody>
              <a:bodyPr wrap="square" rtlCol="0">
                <a:spAutoFit/>
              </a:bodyPr>
              <a:lstStyle/>
              <a:p>
                <a:r>
                  <a:rPr lang="en-US" sz="1600" b="1" dirty="0" smtClean="0">
                    <a:solidFill>
                      <a:srgbClr val="000000"/>
                    </a:solidFill>
                  </a:rPr>
                  <a:t>(B)</a:t>
                </a:r>
                <a:endParaRPr lang="en-US" sz="1600" b="1" dirty="0">
                  <a:solidFill>
                    <a:srgbClr val="000000"/>
                  </a:solidFill>
                </a:endParaRPr>
              </a:p>
            </p:txBody>
          </p:sp>
          <p:sp>
            <p:nvSpPr>
              <p:cNvPr id="132" name="TextBox 131"/>
              <p:cNvSpPr txBox="1"/>
              <p:nvPr/>
            </p:nvSpPr>
            <p:spPr>
              <a:xfrm>
                <a:off x="682487" y="5163235"/>
                <a:ext cx="685800" cy="323165"/>
              </a:xfrm>
              <a:prstGeom prst="rect">
                <a:avLst/>
              </a:prstGeom>
              <a:noFill/>
            </p:spPr>
            <p:txBody>
              <a:bodyPr wrap="square" rtlCol="0">
                <a:spAutoFit/>
              </a:bodyPr>
              <a:lstStyle/>
              <a:p>
                <a:r>
                  <a:rPr lang="en-US" sz="1500" b="1" dirty="0" smtClean="0">
                    <a:solidFill>
                      <a:srgbClr val="000000"/>
                    </a:solidFill>
                  </a:rPr>
                  <a:t>(C)</a:t>
                </a:r>
                <a:endParaRPr lang="en-US" sz="1500" b="1" dirty="0">
                  <a:solidFill>
                    <a:srgbClr val="000000"/>
                  </a:solidFill>
                </a:endParaRPr>
              </a:p>
            </p:txBody>
          </p:sp>
          <p:sp>
            <p:nvSpPr>
              <p:cNvPr id="133" name="TextBox 132"/>
              <p:cNvSpPr txBox="1"/>
              <p:nvPr/>
            </p:nvSpPr>
            <p:spPr>
              <a:xfrm>
                <a:off x="543339" y="1066800"/>
                <a:ext cx="685800" cy="338554"/>
              </a:xfrm>
              <a:prstGeom prst="rect">
                <a:avLst/>
              </a:prstGeom>
              <a:noFill/>
              <a:ln w="15875">
                <a:noFill/>
              </a:ln>
            </p:spPr>
            <p:txBody>
              <a:bodyPr wrap="square" rtlCol="0">
                <a:spAutoFit/>
              </a:bodyPr>
              <a:lstStyle/>
              <a:p>
                <a:r>
                  <a:rPr lang="en-US" sz="1600" b="1" dirty="0" smtClean="0">
                    <a:solidFill>
                      <a:srgbClr val="000000"/>
                    </a:solidFill>
                  </a:rPr>
                  <a:t>(A)</a:t>
                </a:r>
                <a:endParaRPr lang="en-US" sz="1600" b="1" dirty="0">
                  <a:solidFill>
                    <a:srgbClr val="000000"/>
                  </a:solidFill>
                </a:endParaRPr>
              </a:p>
            </p:txBody>
          </p:sp>
        </p:grpSp>
        <p:sp>
          <p:nvSpPr>
            <p:cNvPr id="4" name="TextBox 3"/>
            <p:cNvSpPr txBox="1"/>
            <p:nvPr/>
          </p:nvSpPr>
          <p:spPr>
            <a:xfrm>
              <a:off x="3357474" y="6934200"/>
              <a:ext cx="2078400" cy="333709"/>
            </a:xfrm>
            <a:prstGeom prst="rect">
              <a:avLst/>
            </a:prstGeom>
            <a:noFill/>
          </p:spPr>
          <p:txBody>
            <a:bodyPr wrap="square" lIns="101882" tIns="50941" rIns="101882" bIns="50941" rtlCol="0">
              <a:spAutoFit/>
            </a:bodyPr>
            <a:lstStyle/>
            <a:p>
              <a:r>
                <a:rPr lang="en-US" sz="1500" b="1" dirty="0" smtClean="0">
                  <a:solidFill>
                    <a:srgbClr val="000000"/>
                  </a:solidFill>
                  <a:latin typeface="Times New Roman" pitchFamily="18" charset="0"/>
                  <a:cs typeface="Times New Roman" pitchFamily="18" charset="0"/>
                </a:rPr>
                <a:t>Time (seconds)</a:t>
              </a:r>
              <a:endParaRPr lang="en-US" sz="1500" b="1" dirty="0">
                <a:solidFill>
                  <a:srgbClr val="000000"/>
                </a:solidFill>
                <a:latin typeface="Times New Roman" pitchFamily="18" charset="0"/>
                <a:cs typeface="Times New Roman" pitchFamily="18"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 name="Group 169"/>
          <p:cNvGrpSpPr/>
          <p:nvPr/>
        </p:nvGrpSpPr>
        <p:grpSpPr>
          <a:xfrm>
            <a:off x="2895600" y="152400"/>
            <a:ext cx="6198044" cy="4876800"/>
            <a:chOff x="583756" y="1168624"/>
            <a:chExt cx="6960046" cy="6938230"/>
          </a:xfrm>
        </p:grpSpPr>
        <p:sp>
          <p:nvSpPr>
            <p:cNvPr id="150" name="TextBox 149"/>
            <p:cNvSpPr txBox="1"/>
            <p:nvPr/>
          </p:nvSpPr>
          <p:spPr>
            <a:xfrm>
              <a:off x="3357474" y="7696200"/>
              <a:ext cx="2078400" cy="410654"/>
            </a:xfrm>
            <a:prstGeom prst="rect">
              <a:avLst/>
            </a:prstGeom>
            <a:noFill/>
          </p:spPr>
          <p:txBody>
            <a:bodyPr wrap="square" lIns="101882" tIns="50941" rIns="101882" bIns="50941" rtlCol="0">
              <a:spAutoFit/>
            </a:bodyPr>
            <a:lstStyle/>
            <a:p>
              <a:r>
                <a:rPr lang="en-US" sz="1500" dirty="0" smtClean="0">
                  <a:latin typeface="Times New Roman" pitchFamily="18" charset="0"/>
                  <a:cs typeface="Times New Roman" pitchFamily="18" charset="0"/>
                </a:rPr>
                <a:t>Time (seconds)</a:t>
              </a:r>
              <a:endParaRPr lang="en-US" sz="1500" dirty="0">
                <a:latin typeface="Times New Roman" pitchFamily="18" charset="0"/>
                <a:cs typeface="Times New Roman" pitchFamily="18" charset="0"/>
              </a:endParaRPr>
            </a:p>
          </p:txBody>
        </p:sp>
        <p:grpSp>
          <p:nvGrpSpPr>
            <p:cNvPr id="151" name="Group 168"/>
            <p:cNvGrpSpPr/>
            <p:nvPr/>
          </p:nvGrpSpPr>
          <p:grpSpPr>
            <a:xfrm>
              <a:off x="583756" y="3581400"/>
              <a:ext cx="6960046" cy="4343400"/>
              <a:chOff x="1236152" y="3657600"/>
              <a:chExt cx="4845123" cy="2858827"/>
            </a:xfrm>
          </p:grpSpPr>
          <p:grpSp>
            <p:nvGrpSpPr>
              <p:cNvPr id="232" name="Group 6"/>
              <p:cNvGrpSpPr>
                <a:grpSpLocks noChangeAspect="1"/>
              </p:cNvGrpSpPr>
              <p:nvPr/>
            </p:nvGrpSpPr>
            <p:grpSpPr bwMode="auto">
              <a:xfrm>
                <a:off x="1236152" y="3657600"/>
                <a:ext cx="4845123" cy="2858827"/>
                <a:chOff x="1481" y="1547"/>
                <a:chExt cx="2869" cy="1263"/>
              </a:xfrm>
            </p:grpSpPr>
            <p:sp>
              <p:nvSpPr>
                <p:cNvPr id="236" name="Rectangle 7"/>
                <p:cNvSpPr>
                  <a:spLocks noChangeArrowheads="1"/>
                </p:cNvSpPr>
                <p:nvPr/>
              </p:nvSpPr>
              <p:spPr bwMode="auto">
                <a:xfrm>
                  <a:off x="1638" y="1547"/>
                  <a:ext cx="2604" cy="1143"/>
                </a:xfrm>
                <a:prstGeom prst="rect">
                  <a:avLst/>
                </a:prstGeom>
                <a:solidFill>
                  <a:srgbClr val="FFFFFF"/>
                </a:solidFill>
                <a:ln w="1587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37" name="Rectangle 8"/>
                <p:cNvSpPr>
                  <a:spLocks noChangeArrowheads="1"/>
                </p:cNvSpPr>
                <p:nvPr/>
              </p:nvSpPr>
              <p:spPr bwMode="auto">
                <a:xfrm>
                  <a:off x="1638" y="1547"/>
                  <a:ext cx="2604" cy="1143"/>
                </a:xfrm>
                <a:prstGeom prst="rect">
                  <a:avLst/>
                </a:prstGeom>
                <a:noFill/>
                <a:ln w="1587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38" name="Line 9"/>
                <p:cNvSpPr>
                  <a:spLocks noChangeShapeType="1"/>
                </p:cNvSpPr>
                <p:nvPr/>
              </p:nvSpPr>
              <p:spPr bwMode="auto">
                <a:xfrm>
                  <a:off x="1638" y="1547"/>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Line 10"/>
                <p:cNvSpPr>
                  <a:spLocks noChangeShapeType="1"/>
                </p:cNvSpPr>
                <p:nvPr/>
              </p:nvSpPr>
              <p:spPr bwMode="auto">
                <a:xfrm>
                  <a:off x="1638" y="2690"/>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Line 11"/>
                <p:cNvSpPr>
                  <a:spLocks noChangeShapeType="1"/>
                </p:cNvSpPr>
                <p:nvPr/>
              </p:nvSpPr>
              <p:spPr bwMode="auto">
                <a:xfrm flipV="1">
                  <a:off x="4242"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Line 12"/>
                <p:cNvSpPr>
                  <a:spLocks noChangeShapeType="1"/>
                </p:cNvSpPr>
                <p:nvPr/>
              </p:nvSpPr>
              <p:spPr bwMode="auto">
                <a:xfrm flipV="1">
                  <a:off x="1638"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2" name="Line 13"/>
                <p:cNvSpPr>
                  <a:spLocks noChangeShapeType="1"/>
                </p:cNvSpPr>
                <p:nvPr/>
              </p:nvSpPr>
              <p:spPr bwMode="auto">
                <a:xfrm>
                  <a:off x="1638" y="2690"/>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Line 14"/>
                <p:cNvSpPr>
                  <a:spLocks noChangeShapeType="1"/>
                </p:cNvSpPr>
                <p:nvPr/>
              </p:nvSpPr>
              <p:spPr bwMode="auto">
                <a:xfrm flipV="1">
                  <a:off x="1638"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Line 15"/>
                <p:cNvSpPr>
                  <a:spLocks noChangeShapeType="1"/>
                </p:cNvSpPr>
                <p:nvPr/>
              </p:nvSpPr>
              <p:spPr bwMode="auto">
                <a:xfrm flipV="1">
                  <a:off x="1638"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Line 16"/>
                <p:cNvSpPr>
                  <a:spLocks noChangeShapeType="1"/>
                </p:cNvSpPr>
                <p:nvPr/>
              </p:nvSpPr>
              <p:spPr bwMode="auto">
                <a:xfrm>
                  <a:off x="1638"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6" name="Rectangle 17"/>
                <p:cNvSpPr>
                  <a:spLocks noChangeArrowheads="1"/>
                </p:cNvSpPr>
                <p:nvPr/>
              </p:nvSpPr>
              <p:spPr bwMode="auto">
                <a:xfrm>
                  <a:off x="1620" y="2700"/>
                  <a:ext cx="56"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0</a:t>
                  </a:r>
                  <a:endParaRPr lang="en-US" sz="1600" dirty="0" smtClean="0">
                    <a:latin typeface="Arial" pitchFamily="34" charset="0"/>
                    <a:cs typeface="Arial" pitchFamily="34" charset="0"/>
                  </a:endParaRPr>
                </a:p>
              </p:txBody>
            </p:sp>
            <p:sp>
              <p:nvSpPr>
                <p:cNvPr id="247" name="Line 18"/>
                <p:cNvSpPr>
                  <a:spLocks noChangeShapeType="1"/>
                </p:cNvSpPr>
                <p:nvPr/>
              </p:nvSpPr>
              <p:spPr bwMode="auto">
                <a:xfrm flipV="1">
                  <a:off x="1962"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Line 19"/>
                <p:cNvSpPr>
                  <a:spLocks noChangeShapeType="1"/>
                </p:cNvSpPr>
                <p:nvPr/>
              </p:nvSpPr>
              <p:spPr bwMode="auto">
                <a:xfrm>
                  <a:off x="1962"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Rectangle 20"/>
                <p:cNvSpPr>
                  <a:spLocks noChangeArrowheads="1"/>
                </p:cNvSpPr>
                <p:nvPr/>
              </p:nvSpPr>
              <p:spPr bwMode="auto">
                <a:xfrm>
                  <a:off x="1920" y="2700"/>
                  <a:ext cx="112"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50</a:t>
                  </a:r>
                  <a:endParaRPr lang="en-US" sz="1600" dirty="0" smtClean="0">
                    <a:latin typeface="Arial" pitchFamily="34" charset="0"/>
                    <a:cs typeface="Arial" pitchFamily="34" charset="0"/>
                  </a:endParaRPr>
                </a:p>
              </p:txBody>
            </p:sp>
            <p:sp>
              <p:nvSpPr>
                <p:cNvPr id="250" name="Line 21"/>
                <p:cNvSpPr>
                  <a:spLocks noChangeShapeType="1"/>
                </p:cNvSpPr>
                <p:nvPr/>
              </p:nvSpPr>
              <p:spPr bwMode="auto">
                <a:xfrm flipV="1">
                  <a:off x="2286"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Line 22"/>
                <p:cNvSpPr>
                  <a:spLocks noChangeShapeType="1"/>
                </p:cNvSpPr>
                <p:nvPr/>
              </p:nvSpPr>
              <p:spPr bwMode="auto">
                <a:xfrm>
                  <a:off x="2286"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Rectangle 23"/>
                <p:cNvSpPr>
                  <a:spLocks noChangeArrowheads="1"/>
                </p:cNvSpPr>
                <p:nvPr/>
              </p:nvSpPr>
              <p:spPr bwMode="auto">
                <a:xfrm>
                  <a:off x="2226" y="2700"/>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100</a:t>
                  </a:r>
                  <a:endParaRPr lang="en-US" sz="1600" dirty="0" smtClean="0">
                    <a:latin typeface="Arial" pitchFamily="34" charset="0"/>
                    <a:cs typeface="Arial" pitchFamily="34" charset="0"/>
                  </a:endParaRPr>
                </a:p>
              </p:txBody>
            </p:sp>
            <p:sp>
              <p:nvSpPr>
                <p:cNvPr id="284" name="Line 24"/>
                <p:cNvSpPr>
                  <a:spLocks noChangeShapeType="1"/>
                </p:cNvSpPr>
                <p:nvPr/>
              </p:nvSpPr>
              <p:spPr bwMode="auto">
                <a:xfrm flipV="1">
                  <a:off x="2610"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3" name="Line 25"/>
                <p:cNvSpPr>
                  <a:spLocks noChangeShapeType="1"/>
                </p:cNvSpPr>
                <p:nvPr/>
              </p:nvSpPr>
              <p:spPr bwMode="auto">
                <a:xfrm>
                  <a:off x="2610"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4" name="Rectangle 26"/>
                <p:cNvSpPr>
                  <a:spLocks noChangeArrowheads="1"/>
                </p:cNvSpPr>
                <p:nvPr/>
              </p:nvSpPr>
              <p:spPr bwMode="auto">
                <a:xfrm>
                  <a:off x="2550" y="2700"/>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150</a:t>
                  </a:r>
                  <a:endParaRPr lang="en-US" sz="1600" dirty="0" smtClean="0">
                    <a:latin typeface="Arial" pitchFamily="34" charset="0"/>
                    <a:cs typeface="Arial" pitchFamily="34" charset="0"/>
                  </a:endParaRPr>
                </a:p>
              </p:txBody>
            </p:sp>
            <p:sp>
              <p:nvSpPr>
                <p:cNvPr id="375" name="Line 27"/>
                <p:cNvSpPr>
                  <a:spLocks noChangeShapeType="1"/>
                </p:cNvSpPr>
                <p:nvPr/>
              </p:nvSpPr>
              <p:spPr bwMode="auto">
                <a:xfrm flipV="1">
                  <a:off x="2940"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6" name="Line 28"/>
                <p:cNvSpPr>
                  <a:spLocks noChangeShapeType="1"/>
                </p:cNvSpPr>
                <p:nvPr/>
              </p:nvSpPr>
              <p:spPr bwMode="auto">
                <a:xfrm>
                  <a:off x="2940"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7" name="Rectangle 29"/>
                <p:cNvSpPr>
                  <a:spLocks noChangeArrowheads="1"/>
                </p:cNvSpPr>
                <p:nvPr/>
              </p:nvSpPr>
              <p:spPr bwMode="auto">
                <a:xfrm>
                  <a:off x="2880" y="2700"/>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200</a:t>
                  </a:r>
                  <a:endParaRPr lang="en-US" sz="1600" dirty="0" smtClean="0">
                    <a:latin typeface="Arial" pitchFamily="34" charset="0"/>
                    <a:cs typeface="Arial" pitchFamily="34" charset="0"/>
                  </a:endParaRPr>
                </a:p>
              </p:txBody>
            </p:sp>
            <p:sp>
              <p:nvSpPr>
                <p:cNvPr id="384" name="Line 30"/>
                <p:cNvSpPr>
                  <a:spLocks noChangeShapeType="1"/>
                </p:cNvSpPr>
                <p:nvPr/>
              </p:nvSpPr>
              <p:spPr bwMode="auto">
                <a:xfrm flipV="1">
                  <a:off x="3264"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5" name="Line 31"/>
                <p:cNvSpPr>
                  <a:spLocks noChangeShapeType="1"/>
                </p:cNvSpPr>
                <p:nvPr/>
              </p:nvSpPr>
              <p:spPr bwMode="auto">
                <a:xfrm>
                  <a:off x="3264"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4" name="Rectangle 32"/>
                <p:cNvSpPr>
                  <a:spLocks noChangeArrowheads="1"/>
                </p:cNvSpPr>
                <p:nvPr/>
              </p:nvSpPr>
              <p:spPr bwMode="auto">
                <a:xfrm>
                  <a:off x="3204" y="2700"/>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250</a:t>
                  </a:r>
                  <a:endParaRPr lang="en-US" sz="1600" dirty="0" smtClean="0">
                    <a:latin typeface="Arial" pitchFamily="34" charset="0"/>
                    <a:cs typeface="Arial" pitchFamily="34" charset="0"/>
                  </a:endParaRPr>
                </a:p>
              </p:txBody>
            </p:sp>
            <p:sp>
              <p:nvSpPr>
                <p:cNvPr id="404" name="Line 33"/>
                <p:cNvSpPr>
                  <a:spLocks noChangeShapeType="1"/>
                </p:cNvSpPr>
                <p:nvPr/>
              </p:nvSpPr>
              <p:spPr bwMode="auto">
                <a:xfrm flipV="1">
                  <a:off x="3588"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5" name="Line 34"/>
                <p:cNvSpPr>
                  <a:spLocks noChangeShapeType="1"/>
                </p:cNvSpPr>
                <p:nvPr/>
              </p:nvSpPr>
              <p:spPr bwMode="auto">
                <a:xfrm>
                  <a:off x="3588"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8" name="Rectangle 35"/>
                <p:cNvSpPr>
                  <a:spLocks noChangeArrowheads="1"/>
                </p:cNvSpPr>
                <p:nvPr/>
              </p:nvSpPr>
              <p:spPr bwMode="auto">
                <a:xfrm>
                  <a:off x="3528" y="2700"/>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300</a:t>
                  </a:r>
                  <a:endParaRPr lang="en-US" sz="1600" dirty="0" smtClean="0">
                    <a:latin typeface="Arial" pitchFamily="34" charset="0"/>
                    <a:cs typeface="Arial" pitchFamily="34" charset="0"/>
                  </a:endParaRPr>
                </a:p>
              </p:txBody>
            </p:sp>
            <p:sp>
              <p:nvSpPr>
                <p:cNvPr id="409" name="Line 36"/>
                <p:cNvSpPr>
                  <a:spLocks noChangeShapeType="1"/>
                </p:cNvSpPr>
                <p:nvPr/>
              </p:nvSpPr>
              <p:spPr bwMode="auto">
                <a:xfrm flipV="1">
                  <a:off x="3912"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0" name="Line 37"/>
                <p:cNvSpPr>
                  <a:spLocks noChangeShapeType="1"/>
                </p:cNvSpPr>
                <p:nvPr/>
              </p:nvSpPr>
              <p:spPr bwMode="auto">
                <a:xfrm>
                  <a:off x="3912"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1" name="Rectangle 38"/>
                <p:cNvSpPr>
                  <a:spLocks noChangeArrowheads="1"/>
                </p:cNvSpPr>
                <p:nvPr/>
              </p:nvSpPr>
              <p:spPr bwMode="auto">
                <a:xfrm>
                  <a:off x="3852" y="2700"/>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350</a:t>
                  </a:r>
                  <a:endParaRPr lang="en-US" sz="1600" dirty="0" smtClean="0">
                    <a:latin typeface="Arial" pitchFamily="34" charset="0"/>
                    <a:cs typeface="Arial" pitchFamily="34" charset="0"/>
                  </a:endParaRPr>
                </a:p>
              </p:txBody>
            </p:sp>
            <p:sp>
              <p:nvSpPr>
                <p:cNvPr id="412" name="Line 39"/>
                <p:cNvSpPr>
                  <a:spLocks noChangeShapeType="1"/>
                </p:cNvSpPr>
                <p:nvPr/>
              </p:nvSpPr>
              <p:spPr bwMode="auto">
                <a:xfrm flipV="1">
                  <a:off x="4242"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3" name="Line 40"/>
                <p:cNvSpPr>
                  <a:spLocks noChangeShapeType="1"/>
                </p:cNvSpPr>
                <p:nvPr/>
              </p:nvSpPr>
              <p:spPr bwMode="auto">
                <a:xfrm>
                  <a:off x="4242"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4" name="Rectangle 41"/>
                <p:cNvSpPr>
                  <a:spLocks noChangeArrowheads="1"/>
                </p:cNvSpPr>
                <p:nvPr/>
              </p:nvSpPr>
              <p:spPr bwMode="auto">
                <a:xfrm>
                  <a:off x="4182" y="2700"/>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400</a:t>
                  </a:r>
                  <a:endParaRPr lang="en-US" sz="1600" dirty="0" smtClean="0">
                    <a:latin typeface="Arial" pitchFamily="34" charset="0"/>
                    <a:cs typeface="Arial" pitchFamily="34" charset="0"/>
                  </a:endParaRPr>
                </a:p>
              </p:txBody>
            </p:sp>
            <p:sp>
              <p:nvSpPr>
                <p:cNvPr id="415" name="Line 42"/>
                <p:cNvSpPr>
                  <a:spLocks noChangeShapeType="1"/>
                </p:cNvSpPr>
                <p:nvPr/>
              </p:nvSpPr>
              <p:spPr bwMode="auto">
                <a:xfrm>
                  <a:off x="1638" y="2690"/>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6" name="Line 43"/>
                <p:cNvSpPr>
                  <a:spLocks noChangeShapeType="1"/>
                </p:cNvSpPr>
                <p:nvPr/>
              </p:nvSpPr>
              <p:spPr bwMode="auto">
                <a:xfrm flipH="1">
                  <a:off x="4212" y="2690"/>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7" name="Rectangle 44"/>
                <p:cNvSpPr>
                  <a:spLocks noChangeArrowheads="1"/>
                </p:cNvSpPr>
                <p:nvPr/>
              </p:nvSpPr>
              <p:spPr bwMode="auto">
                <a:xfrm>
                  <a:off x="1565" y="2648"/>
                  <a:ext cx="56"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0</a:t>
                  </a:r>
                  <a:endParaRPr lang="en-US" sz="1600" dirty="0" smtClean="0">
                    <a:latin typeface="Arial" pitchFamily="34" charset="0"/>
                    <a:cs typeface="Arial" pitchFamily="34" charset="0"/>
                  </a:endParaRPr>
                </a:p>
              </p:txBody>
            </p:sp>
            <p:sp>
              <p:nvSpPr>
                <p:cNvPr id="418" name="Line 45"/>
                <p:cNvSpPr>
                  <a:spLocks noChangeShapeType="1"/>
                </p:cNvSpPr>
                <p:nvPr/>
              </p:nvSpPr>
              <p:spPr bwMode="auto">
                <a:xfrm>
                  <a:off x="1638" y="2563"/>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9" name="Line 46"/>
                <p:cNvSpPr>
                  <a:spLocks noChangeShapeType="1"/>
                </p:cNvSpPr>
                <p:nvPr/>
              </p:nvSpPr>
              <p:spPr bwMode="auto">
                <a:xfrm flipH="1">
                  <a:off x="4212" y="2563"/>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0" name="Line 48"/>
                <p:cNvSpPr>
                  <a:spLocks noChangeShapeType="1"/>
                </p:cNvSpPr>
                <p:nvPr/>
              </p:nvSpPr>
              <p:spPr bwMode="auto">
                <a:xfrm>
                  <a:off x="1638" y="2436"/>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1" name="Line 49"/>
                <p:cNvSpPr>
                  <a:spLocks noChangeShapeType="1"/>
                </p:cNvSpPr>
                <p:nvPr/>
              </p:nvSpPr>
              <p:spPr bwMode="auto">
                <a:xfrm flipH="1">
                  <a:off x="4212" y="2436"/>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2" name="Rectangle 50"/>
                <p:cNvSpPr>
                  <a:spLocks noChangeArrowheads="1"/>
                </p:cNvSpPr>
                <p:nvPr/>
              </p:nvSpPr>
              <p:spPr bwMode="auto">
                <a:xfrm>
                  <a:off x="1523" y="2394"/>
                  <a:ext cx="112"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40</a:t>
                  </a:r>
                  <a:endParaRPr lang="en-US" sz="1600" dirty="0" smtClean="0">
                    <a:latin typeface="Arial" pitchFamily="34" charset="0"/>
                    <a:cs typeface="Arial" pitchFamily="34" charset="0"/>
                  </a:endParaRPr>
                </a:p>
              </p:txBody>
            </p:sp>
            <p:sp>
              <p:nvSpPr>
                <p:cNvPr id="423" name="Line 51"/>
                <p:cNvSpPr>
                  <a:spLocks noChangeShapeType="1"/>
                </p:cNvSpPr>
                <p:nvPr/>
              </p:nvSpPr>
              <p:spPr bwMode="auto">
                <a:xfrm>
                  <a:off x="1638" y="2309"/>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4" name="Line 52"/>
                <p:cNvSpPr>
                  <a:spLocks noChangeShapeType="1"/>
                </p:cNvSpPr>
                <p:nvPr/>
              </p:nvSpPr>
              <p:spPr bwMode="auto">
                <a:xfrm flipH="1">
                  <a:off x="4212" y="2309"/>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5" name="Line 54"/>
                <p:cNvSpPr>
                  <a:spLocks noChangeShapeType="1"/>
                </p:cNvSpPr>
                <p:nvPr/>
              </p:nvSpPr>
              <p:spPr bwMode="auto">
                <a:xfrm>
                  <a:off x="1638" y="2182"/>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6" name="Line 55"/>
                <p:cNvSpPr>
                  <a:spLocks noChangeShapeType="1"/>
                </p:cNvSpPr>
                <p:nvPr/>
              </p:nvSpPr>
              <p:spPr bwMode="auto">
                <a:xfrm flipH="1">
                  <a:off x="4212" y="2182"/>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7" name="Rectangle 56"/>
                <p:cNvSpPr>
                  <a:spLocks noChangeArrowheads="1"/>
                </p:cNvSpPr>
                <p:nvPr/>
              </p:nvSpPr>
              <p:spPr bwMode="auto">
                <a:xfrm>
                  <a:off x="1523" y="2140"/>
                  <a:ext cx="112"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80</a:t>
                  </a:r>
                  <a:endParaRPr lang="en-US" sz="1600" dirty="0" smtClean="0">
                    <a:latin typeface="Arial" pitchFamily="34" charset="0"/>
                    <a:cs typeface="Arial" pitchFamily="34" charset="0"/>
                  </a:endParaRPr>
                </a:p>
              </p:txBody>
            </p:sp>
            <p:sp>
              <p:nvSpPr>
                <p:cNvPr id="428" name="Line 57"/>
                <p:cNvSpPr>
                  <a:spLocks noChangeShapeType="1"/>
                </p:cNvSpPr>
                <p:nvPr/>
              </p:nvSpPr>
              <p:spPr bwMode="auto">
                <a:xfrm>
                  <a:off x="1638" y="2055"/>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9" name="Line 58"/>
                <p:cNvSpPr>
                  <a:spLocks noChangeShapeType="1"/>
                </p:cNvSpPr>
                <p:nvPr/>
              </p:nvSpPr>
              <p:spPr bwMode="auto">
                <a:xfrm flipH="1">
                  <a:off x="4212" y="2055"/>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0" name="Line 60"/>
                <p:cNvSpPr>
                  <a:spLocks noChangeShapeType="1"/>
                </p:cNvSpPr>
                <p:nvPr/>
              </p:nvSpPr>
              <p:spPr bwMode="auto">
                <a:xfrm>
                  <a:off x="1638" y="1928"/>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1" name="Line 61"/>
                <p:cNvSpPr>
                  <a:spLocks noChangeShapeType="1"/>
                </p:cNvSpPr>
                <p:nvPr/>
              </p:nvSpPr>
              <p:spPr bwMode="auto">
                <a:xfrm flipH="1">
                  <a:off x="4212" y="1928"/>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2" name="Rectangle 62"/>
                <p:cNvSpPr>
                  <a:spLocks noChangeArrowheads="1"/>
                </p:cNvSpPr>
                <p:nvPr/>
              </p:nvSpPr>
              <p:spPr bwMode="auto">
                <a:xfrm>
                  <a:off x="1481" y="1886"/>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120</a:t>
                  </a:r>
                  <a:endParaRPr lang="en-US" sz="1600" dirty="0" smtClean="0">
                    <a:latin typeface="Arial" pitchFamily="34" charset="0"/>
                    <a:cs typeface="Arial" pitchFamily="34" charset="0"/>
                  </a:endParaRPr>
                </a:p>
              </p:txBody>
            </p:sp>
            <p:sp>
              <p:nvSpPr>
                <p:cNvPr id="433" name="Line 63"/>
                <p:cNvSpPr>
                  <a:spLocks noChangeShapeType="1"/>
                </p:cNvSpPr>
                <p:nvPr/>
              </p:nvSpPr>
              <p:spPr bwMode="auto">
                <a:xfrm>
                  <a:off x="1638" y="1801"/>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4" name="Line 64"/>
                <p:cNvSpPr>
                  <a:spLocks noChangeShapeType="1"/>
                </p:cNvSpPr>
                <p:nvPr/>
              </p:nvSpPr>
              <p:spPr bwMode="auto">
                <a:xfrm flipH="1">
                  <a:off x="4212" y="1801"/>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5" name="Line 66"/>
                <p:cNvSpPr>
                  <a:spLocks noChangeShapeType="1"/>
                </p:cNvSpPr>
                <p:nvPr/>
              </p:nvSpPr>
              <p:spPr bwMode="auto">
                <a:xfrm>
                  <a:off x="1638" y="1674"/>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6" name="Line 67"/>
                <p:cNvSpPr>
                  <a:spLocks noChangeShapeType="1"/>
                </p:cNvSpPr>
                <p:nvPr/>
              </p:nvSpPr>
              <p:spPr bwMode="auto">
                <a:xfrm flipH="1">
                  <a:off x="4212" y="1674"/>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7" name="Rectangle 68"/>
                <p:cNvSpPr>
                  <a:spLocks noChangeArrowheads="1"/>
                </p:cNvSpPr>
                <p:nvPr/>
              </p:nvSpPr>
              <p:spPr bwMode="auto">
                <a:xfrm>
                  <a:off x="1481" y="1632"/>
                  <a:ext cx="168" cy="110"/>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160</a:t>
                  </a:r>
                  <a:endParaRPr lang="en-US" sz="1600" dirty="0" smtClean="0">
                    <a:latin typeface="Arial" pitchFamily="34" charset="0"/>
                    <a:cs typeface="Arial" pitchFamily="34" charset="0"/>
                  </a:endParaRPr>
                </a:p>
              </p:txBody>
            </p:sp>
            <p:sp>
              <p:nvSpPr>
                <p:cNvPr id="438" name="Line 69"/>
                <p:cNvSpPr>
                  <a:spLocks noChangeShapeType="1"/>
                </p:cNvSpPr>
                <p:nvPr/>
              </p:nvSpPr>
              <p:spPr bwMode="auto">
                <a:xfrm>
                  <a:off x="1638" y="1547"/>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9" name="Line 70"/>
                <p:cNvSpPr>
                  <a:spLocks noChangeShapeType="1"/>
                </p:cNvSpPr>
                <p:nvPr/>
              </p:nvSpPr>
              <p:spPr bwMode="auto">
                <a:xfrm flipH="1">
                  <a:off x="4212" y="1547"/>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0" name="Line 72"/>
                <p:cNvSpPr>
                  <a:spLocks noChangeShapeType="1"/>
                </p:cNvSpPr>
                <p:nvPr/>
              </p:nvSpPr>
              <p:spPr bwMode="auto">
                <a:xfrm>
                  <a:off x="1638" y="1547"/>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1" name="Line 73"/>
                <p:cNvSpPr>
                  <a:spLocks noChangeShapeType="1"/>
                </p:cNvSpPr>
                <p:nvPr/>
              </p:nvSpPr>
              <p:spPr bwMode="auto">
                <a:xfrm>
                  <a:off x="1638" y="2690"/>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2" name="Line 74"/>
                <p:cNvSpPr>
                  <a:spLocks noChangeShapeType="1"/>
                </p:cNvSpPr>
                <p:nvPr/>
              </p:nvSpPr>
              <p:spPr bwMode="auto">
                <a:xfrm flipV="1">
                  <a:off x="4242"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3" name="Line 75"/>
                <p:cNvSpPr>
                  <a:spLocks noChangeShapeType="1"/>
                </p:cNvSpPr>
                <p:nvPr/>
              </p:nvSpPr>
              <p:spPr bwMode="auto">
                <a:xfrm flipV="1">
                  <a:off x="1638"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4" name="Freeform 76"/>
                <p:cNvSpPr>
                  <a:spLocks/>
                </p:cNvSpPr>
                <p:nvPr/>
              </p:nvSpPr>
              <p:spPr bwMode="auto">
                <a:xfrm>
                  <a:off x="1638" y="2102"/>
                  <a:ext cx="822" cy="271"/>
                </a:xfrm>
                <a:custGeom>
                  <a:avLst/>
                  <a:gdLst/>
                  <a:ahLst/>
                  <a:cxnLst>
                    <a:cxn ang="0">
                      <a:pos x="12" y="271"/>
                    </a:cxn>
                    <a:cxn ang="0">
                      <a:pos x="30" y="271"/>
                    </a:cxn>
                    <a:cxn ang="0">
                      <a:pos x="48" y="271"/>
                    </a:cxn>
                    <a:cxn ang="0">
                      <a:pos x="66" y="271"/>
                    </a:cxn>
                    <a:cxn ang="0">
                      <a:pos x="90" y="271"/>
                    </a:cxn>
                    <a:cxn ang="0">
                      <a:pos x="108" y="271"/>
                    </a:cxn>
                    <a:cxn ang="0">
                      <a:pos x="126" y="271"/>
                    </a:cxn>
                    <a:cxn ang="0">
                      <a:pos x="144" y="241"/>
                    </a:cxn>
                    <a:cxn ang="0">
                      <a:pos x="168" y="184"/>
                    </a:cxn>
                    <a:cxn ang="0">
                      <a:pos x="186" y="154"/>
                    </a:cxn>
                    <a:cxn ang="0">
                      <a:pos x="204" y="127"/>
                    </a:cxn>
                    <a:cxn ang="0">
                      <a:pos x="222" y="104"/>
                    </a:cxn>
                    <a:cxn ang="0">
                      <a:pos x="246" y="87"/>
                    </a:cxn>
                    <a:cxn ang="0">
                      <a:pos x="264" y="70"/>
                    </a:cxn>
                    <a:cxn ang="0">
                      <a:pos x="282" y="53"/>
                    </a:cxn>
                    <a:cxn ang="0">
                      <a:pos x="300" y="40"/>
                    </a:cxn>
                    <a:cxn ang="0">
                      <a:pos x="324" y="30"/>
                    </a:cxn>
                    <a:cxn ang="0">
                      <a:pos x="342" y="20"/>
                    </a:cxn>
                    <a:cxn ang="0">
                      <a:pos x="360" y="10"/>
                    </a:cxn>
                    <a:cxn ang="0">
                      <a:pos x="384" y="3"/>
                    </a:cxn>
                    <a:cxn ang="0">
                      <a:pos x="402" y="0"/>
                    </a:cxn>
                    <a:cxn ang="0">
                      <a:pos x="420" y="17"/>
                    </a:cxn>
                    <a:cxn ang="0">
                      <a:pos x="438" y="83"/>
                    </a:cxn>
                    <a:cxn ang="0">
                      <a:pos x="462" y="107"/>
                    </a:cxn>
                    <a:cxn ang="0">
                      <a:pos x="480" y="127"/>
                    </a:cxn>
                    <a:cxn ang="0">
                      <a:pos x="498" y="144"/>
                    </a:cxn>
                    <a:cxn ang="0">
                      <a:pos x="516" y="160"/>
                    </a:cxn>
                    <a:cxn ang="0">
                      <a:pos x="540" y="174"/>
                    </a:cxn>
                    <a:cxn ang="0">
                      <a:pos x="558" y="187"/>
                    </a:cxn>
                    <a:cxn ang="0">
                      <a:pos x="576" y="197"/>
                    </a:cxn>
                    <a:cxn ang="0">
                      <a:pos x="594" y="207"/>
                    </a:cxn>
                    <a:cxn ang="0">
                      <a:pos x="618" y="214"/>
                    </a:cxn>
                    <a:cxn ang="0">
                      <a:pos x="636" y="224"/>
                    </a:cxn>
                    <a:cxn ang="0">
                      <a:pos x="654" y="227"/>
                    </a:cxn>
                    <a:cxn ang="0">
                      <a:pos x="672" y="190"/>
                    </a:cxn>
                    <a:cxn ang="0">
                      <a:pos x="696" y="147"/>
                    </a:cxn>
                    <a:cxn ang="0">
                      <a:pos x="714" y="120"/>
                    </a:cxn>
                    <a:cxn ang="0">
                      <a:pos x="732" y="100"/>
                    </a:cxn>
                    <a:cxn ang="0">
                      <a:pos x="750" y="83"/>
                    </a:cxn>
                    <a:cxn ang="0">
                      <a:pos x="774" y="67"/>
                    </a:cxn>
                    <a:cxn ang="0">
                      <a:pos x="792" y="50"/>
                    </a:cxn>
                    <a:cxn ang="0">
                      <a:pos x="810" y="40"/>
                    </a:cxn>
                  </a:cxnLst>
                  <a:rect l="0" t="0" r="r" b="b"/>
                  <a:pathLst>
                    <a:path w="822" h="271">
                      <a:moveTo>
                        <a:pt x="0" y="271"/>
                      </a:moveTo>
                      <a:lnTo>
                        <a:pt x="6" y="271"/>
                      </a:lnTo>
                      <a:lnTo>
                        <a:pt x="12" y="271"/>
                      </a:lnTo>
                      <a:lnTo>
                        <a:pt x="18" y="271"/>
                      </a:lnTo>
                      <a:lnTo>
                        <a:pt x="24" y="271"/>
                      </a:lnTo>
                      <a:lnTo>
                        <a:pt x="30" y="271"/>
                      </a:lnTo>
                      <a:lnTo>
                        <a:pt x="36" y="271"/>
                      </a:lnTo>
                      <a:lnTo>
                        <a:pt x="42" y="271"/>
                      </a:lnTo>
                      <a:lnTo>
                        <a:pt x="48" y="271"/>
                      </a:lnTo>
                      <a:lnTo>
                        <a:pt x="54" y="271"/>
                      </a:lnTo>
                      <a:lnTo>
                        <a:pt x="60" y="271"/>
                      </a:lnTo>
                      <a:lnTo>
                        <a:pt x="66" y="271"/>
                      </a:lnTo>
                      <a:lnTo>
                        <a:pt x="78" y="271"/>
                      </a:lnTo>
                      <a:lnTo>
                        <a:pt x="84" y="271"/>
                      </a:lnTo>
                      <a:lnTo>
                        <a:pt x="90" y="271"/>
                      </a:lnTo>
                      <a:lnTo>
                        <a:pt x="96" y="271"/>
                      </a:lnTo>
                      <a:lnTo>
                        <a:pt x="102" y="271"/>
                      </a:lnTo>
                      <a:lnTo>
                        <a:pt x="108" y="271"/>
                      </a:lnTo>
                      <a:lnTo>
                        <a:pt x="114" y="271"/>
                      </a:lnTo>
                      <a:lnTo>
                        <a:pt x="120" y="271"/>
                      </a:lnTo>
                      <a:lnTo>
                        <a:pt x="126" y="271"/>
                      </a:lnTo>
                      <a:lnTo>
                        <a:pt x="132" y="271"/>
                      </a:lnTo>
                      <a:lnTo>
                        <a:pt x="138" y="271"/>
                      </a:lnTo>
                      <a:lnTo>
                        <a:pt x="144" y="241"/>
                      </a:lnTo>
                      <a:lnTo>
                        <a:pt x="156" y="214"/>
                      </a:lnTo>
                      <a:lnTo>
                        <a:pt x="162" y="197"/>
                      </a:lnTo>
                      <a:lnTo>
                        <a:pt x="168" y="184"/>
                      </a:lnTo>
                      <a:lnTo>
                        <a:pt x="174" y="174"/>
                      </a:lnTo>
                      <a:lnTo>
                        <a:pt x="180" y="164"/>
                      </a:lnTo>
                      <a:lnTo>
                        <a:pt x="186" y="154"/>
                      </a:lnTo>
                      <a:lnTo>
                        <a:pt x="192" y="144"/>
                      </a:lnTo>
                      <a:lnTo>
                        <a:pt x="198" y="134"/>
                      </a:lnTo>
                      <a:lnTo>
                        <a:pt x="204" y="127"/>
                      </a:lnTo>
                      <a:lnTo>
                        <a:pt x="210" y="120"/>
                      </a:lnTo>
                      <a:lnTo>
                        <a:pt x="216" y="110"/>
                      </a:lnTo>
                      <a:lnTo>
                        <a:pt x="222" y="104"/>
                      </a:lnTo>
                      <a:lnTo>
                        <a:pt x="234" y="100"/>
                      </a:lnTo>
                      <a:lnTo>
                        <a:pt x="240" y="93"/>
                      </a:lnTo>
                      <a:lnTo>
                        <a:pt x="246" y="87"/>
                      </a:lnTo>
                      <a:lnTo>
                        <a:pt x="252" y="80"/>
                      </a:lnTo>
                      <a:lnTo>
                        <a:pt x="258" y="73"/>
                      </a:lnTo>
                      <a:lnTo>
                        <a:pt x="264" y="70"/>
                      </a:lnTo>
                      <a:lnTo>
                        <a:pt x="270" y="63"/>
                      </a:lnTo>
                      <a:lnTo>
                        <a:pt x="276" y="57"/>
                      </a:lnTo>
                      <a:lnTo>
                        <a:pt x="282" y="53"/>
                      </a:lnTo>
                      <a:lnTo>
                        <a:pt x="288" y="50"/>
                      </a:lnTo>
                      <a:lnTo>
                        <a:pt x="294" y="43"/>
                      </a:lnTo>
                      <a:lnTo>
                        <a:pt x="300" y="40"/>
                      </a:lnTo>
                      <a:lnTo>
                        <a:pt x="312" y="37"/>
                      </a:lnTo>
                      <a:lnTo>
                        <a:pt x="318" y="33"/>
                      </a:lnTo>
                      <a:lnTo>
                        <a:pt x="324" y="30"/>
                      </a:lnTo>
                      <a:lnTo>
                        <a:pt x="330" y="27"/>
                      </a:lnTo>
                      <a:lnTo>
                        <a:pt x="336" y="23"/>
                      </a:lnTo>
                      <a:lnTo>
                        <a:pt x="342" y="20"/>
                      </a:lnTo>
                      <a:lnTo>
                        <a:pt x="348" y="17"/>
                      </a:lnTo>
                      <a:lnTo>
                        <a:pt x="354" y="13"/>
                      </a:lnTo>
                      <a:lnTo>
                        <a:pt x="360" y="10"/>
                      </a:lnTo>
                      <a:lnTo>
                        <a:pt x="366" y="7"/>
                      </a:lnTo>
                      <a:lnTo>
                        <a:pt x="372" y="3"/>
                      </a:lnTo>
                      <a:lnTo>
                        <a:pt x="384" y="3"/>
                      </a:lnTo>
                      <a:lnTo>
                        <a:pt x="390" y="0"/>
                      </a:lnTo>
                      <a:lnTo>
                        <a:pt x="396" y="0"/>
                      </a:lnTo>
                      <a:lnTo>
                        <a:pt x="402" y="0"/>
                      </a:lnTo>
                      <a:lnTo>
                        <a:pt x="408" y="3"/>
                      </a:lnTo>
                      <a:lnTo>
                        <a:pt x="414" y="10"/>
                      </a:lnTo>
                      <a:lnTo>
                        <a:pt x="420" y="17"/>
                      </a:lnTo>
                      <a:lnTo>
                        <a:pt x="426" y="60"/>
                      </a:lnTo>
                      <a:lnTo>
                        <a:pt x="432" y="77"/>
                      </a:lnTo>
                      <a:lnTo>
                        <a:pt x="438" y="83"/>
                      </a:lnTo>
                      <a:lnTo>
                        <a:pt x="444" y="90"/>
                      </a:lnTo>
                      <a:lnTo>
                        <a:pt x="450" y="100"/>
                      </a:lnTo>
                      <a:lnTo>
                        <a:pt x="462" y="107"/>
                      </a:lnTo>
                      <a:lnTo>
                        <a:pt x="468" y="114"/>
                      </a:lnTo>
                      <a:lnTo>
                        <a:pt x="474" y="120"/>
                      </a:lnTo>
                      <a:lnTo>
                        <a:pt x="480" y="127"/>
                      </a:lnTo>
                      <a:lnTo>
                        <a:pt x="486" y="134"/>
                      </a:lnTo>
                      <a:lnTo>
                        <a:pt x="492" y="137"/>
                      </a:lnTo>
                      <a:lnTo>
                        <a:pt x="498" y="144"/>
                      </a:lnTo>
                      <a:lnTo>
                        <a:pt x="504" y="150"/>
                      </a:lnTo>
                      <a:lnTo>
                        <a:pt x="510" y="154"/>
                      </a:lnTo>
                      <a:lnTo>
                        <a:pt x="516" y="160"/>
                      </a:lnTo>
                      <a:lnTo>
                        <a:pt x="522" y="164"/>
                      </a:lnTo>
                      <a:lnTo>
                        <a:pt x="528" y="170"/>
                      </a:lnTo>
                      <a:lnTo>
                        <a:pt x="540" y="174"/>
                      </a:lnTo>
                      <a:lnTo>
                        <a:pt x="546" y="177"/>
                      </a:lnTo>
                      <a:lnTo>
                        <a:pt x="552" y="184"/>
                      </a:lnTo>
                      <a:lnTo>
                        <a:pt x="558" y="187"/>
                      </a:lnTo>
                      <a:lnTo>
                        <a:pt x="564" y="190"/>
                      </a:lnTo>
                      <a:lnTo>
                        <a:pt x="570" y="194"/>
                      </a:lnTo>
                      <a:lnTo>
                        <a:pt x="576" y="197"/>
                      </a:lnTo>
                      <a:lnTo>
                        <a:pt x="582" y="200"/>
                      </a:lnTo>
                      <a:lnTo>
                        <a:pt x="588" y="204"/>
                      </a:lnTo>
                      <a:lnTo>
                        <a:pt x="594" y="207"/>
                      </a:lnTo>
                      <a:lnTo>
                        <a:pt x="600" y="210"/>
                      </a:lnTo>
                      <a:lnTo>
                        <a:pt x="606" y="214"/>
                      </a:lnTo>
                      <a:lnTo>
                        <a:pt x="618" y="214"/>
                      </a:lnTo>
                      <a:lnTo>
                        <a:pt x="624" y="217"/>
                      </a:lnTo>
                      <a:lnTo>
                        <a:pt x="630" y="221"/>
                      </a:lnTo>
                      <a:lnTo>
                        <a:pt x="636" y="224"/>
                      </a:lnTo>
                      <a:lnTo>
                        <a:pt x="642" y="224"/>
                      </a:lnTo>
                      <a:lnTo>
                        <a:pt x="648" y="227"/>
                      </a:lnTo>
                      <a:lnTo>
                        <a:pt x="654" y="227"/>
                      </a:lnTo>
                      <a:lnTo>
                        <a:pt x="660" y="231"/>
                      </a:lnTo>
                      <a:lnTo>
                        <a:pt x="666" y="234"/>
                      </a:lnTo>
                      <a:lnTo>
                        <a:pt x="672" y="190"/>
                      </a:lnTo>
                      <a:lnTo>
                        <a:pt x="678" y="167"/>
                      </a:lnTo>
                      <a:lnTo>
                        <a:pt x="690" y="157"/>
                      </a:lnTo>
                      <a:lnTo>
                        <a:pt x="696" y="147"/>
                      </a:lnTo>
                      <a:lnTo>
                        <a:pt x="702" y="137"/>
                      </a:lnTo>
                      <a:lnTo>
                        <a:pt x="708" y="127"/>
                      </a:lnTo>
                      <a:lnTo>
                        <a:pt x="714" y="120"/>
                      </a:lnTo>
                      <a:lnTo>
                        <a:pt x="720" y="114"/>
                      </a:lnTo>
                      <a:lnTo>
                        <a:pt x="726" y="107"/>
                      </a:lnTo>
                      <a:lnTo>
                        <a:pt x="732" y="100"/>
                      </a:lnTo>
                      <a:lnTo>
                        <a:pt x="738" y="93"/>
                      </a:lnTo>
                      <a:lnTo>
                        <a:pt x="744" y="87"/>
                      </a:lnTo>
                      <a:lnTo>
                        <a:pt x="750" y="83"/>
                      </a:lnTo>
                      <a:lnTo>
                        <a:pt x="756" y="77"/>
                      </a:lnTo>
                      <a:lnTo>
                        <a:pt x="768" y="70"/>
                      </a:lnTo>
                      <a:lnTo>
                        <a:pt x="774" y="67"/>
                      </a:lnTo>
                      <a:lnTo>
                        <a:pt x="780" y="60"/>
                      </a:lnTo>
                      <a:lnTo>
                        <a:pt x="786" y="57"/>
                      </a:lnTo>
                      <a:lnTo>
                        <a:pt x="792" y="50"/>
                      </a:lnTo>
                      <a:lnTo>
                        <a:pt x="798" y="47"/>
                      </a:lnTo>
                      <a:lnTo>
                        <a:pt x="804" y="43"/>
                      </a:lnTo>
                      <a:lnTo>
                        <a:pt x="810" y="40"/>
                      </a:lnTo>
                      <a:lnTo>
                        <a:pt x="816" y="37"/>
                      </a:lnTo>
                      <a:lnTo>
                        <a:pt x="822" y="33"/>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5" name="Freeform 77"/>
                <p:cNvSpPr>
                  <a:spLocks/>
                </p:cNvSpPr>
                <p:nvPr/>
              </p:nvSpPr>
              <p:spPr bwMode="auto">
                <a:xfrm>
                  <a:off x="2460" y="2072"/>
                  <a:ext cx="828" cy="284"/>
                </a:xfrm>
                <a:custGeom>
                  <a:avLst/>
                  <a:gdLst/>
                  <a:ahLst/>
                  <a:cxnLst>
                    <a:cxn ang="0">
                      <a:pos x="12" y="57"/>
                    </a:cxn>
                    <a:cxn ang="0">
                      <a:pos x="36" y="47"/>
                    </a:cxn>
                    <a:cxn ang="0">
                      <a:pos x="54" y="40"/>
                    </a:cxn>
                    <a:cxn ang="0">
                      <a:pos x="72" y="33"/>
                    </a:cxn>
                    <a:cxn ang="0">
                      <a:pos x="90" y="27"/>
                    </a:cxn>
                    <a:cxn ang="0">
                      <a:pos x="114" y="20"/>
                    </a:cxn>
                    <a:cxn ang="0">
                      <a:pos x="132" y="13"/>
                    </a:cxn>
                    <a:cxn ang="0">
                      <a:pos x="150" y="10"/>
                    </a:cxn>
                    <a:cxn ang="0">
                      <a:pos x="174" y="10"/>
                    </a:cxn>
                    <a:cxn ang="0">
                      <a:pos x="192" y="6"/>
                    </a:cxn>
                    <a:cxn ang="0">
                      <a:pos x="210" y="3"/>
                    </a:cxn>
                    <a:cxn ang="0">
                      <a:pos x="228" y="0"/>
                    </a:cxn>
                    <a:cxn ang="0">
                      <a:pos x="252" y="20"/>
                    </a:cxn>
                    <a:cxn ang="0">
                      <a:pos x="270" y="93"/>
                    </a:cxn>
                    <a:cxn ang="0">
                      <a:pos x="288" y="117"/>
                    </a:cxn>
                    <a:cxn ang="0">
                      <a:pos x="306" y="140"/>
                    </a:cxn>
                    <a:cxn ang="0">
                      <a:pos x="330" y="160"/>
                    </a:cxn>
                    <a:cxn ang="0">
                      <a:pos x="348" y="177"/>
                    </a:cxn>
                    <a:cxn ang="0">
                      <a:pos x="366" y="194"/>
                    </a:cxn>
                    <a:cxn ang="0">
                      <a:pos x="384" y="207"/>
                    </a:cxn>
                    <a:cxn ang="0">
                      <a:pos x="408" y="220"/>
                    </a:cxn>
                    <a:cxn ang="0">
                      <a:pos x="426" y="230"/>
                    </a:cxn>
                    <a:cxn ang="0">
                      <a:pos x="444" y="240"/>
                    </a:cxn>
                    <a:cxn ang="0">
                      <a:pos x="462" y="247"/>
                    </a:cxn>
                    <a:cxn ang="0">
                      <a:pos x="486" y="254"/>
                    </a:cxn>
                    <a:cxn ang="0">
                      <a:pos x="504" y="261"/>
                    </a:cxn>
                    <a:cxn ang="0">
                      <a:pos x="522" y="264"/>
                    </a:cxn>
                    <a:cxn ang="0">
                      <a:pos x="540" y="271"/>
                    </a:cxn>
                    <a:cxn ang="0">
                      <a:pos x="564" y="274"/>
                    </a:cxn>
                    <a:cxn ang="0">
                      <a:pos x="582" y="277"/>
                    </a:cxn>
                    <a:cxn ang="0">
                      <a:pos x="600" y="281"/>
                    </a:cxn>
                    <a:cxn ang="0">
                      <a:pos x="618" y="284"/>
                    </a:cxn>
                    <a:cxn ang="0">
                      <a:pos x="642" y="214"/>
                    </a:cxn>
                    <a:cxn ang="0">
                      <a:pos x="660" y="177"/>
                    </a:cxn>
                    <a:cxn ang="0">
                      <a:pos x="678" y="157"/>
                    </a:cxn>
                    <a:cxn ang="0">
                      <a:pos x="696" y="134"/>
                    </a:cxn>
                    <a:cxn ang="0">
                      <a:pos x="720" y="113"/>
                    </a:cxn>
                    <a:cxn ang="0">
                      <a:pos x="738" y="97"/>
                    </a:cxn>
                    <a:cxn ang="0">
                      <a:pos x="756" y="83"/>
                    </a:cxn>
                    <a:cxn ang="0">
                      <a:pos x="774" y="70"/>
                    </a:cxn>
                    <a:cxn ang="0">
                      <a:pos x="798" y="57"/>
                    </a:cxn>
                    <a:cxn ang="0">
                      <a:pos x="816" y="50"/>
                    </a:cxn>
                  </a:cxnLst>
                  <a:rect l="0" t="0" r="r" b="b"/>
                  <a:pathLst>
                    <a:path w="828" h="284">
                      <a:moveTo>
                        <a:pt x="0" y="63"/>
                      </a:moveTo>
                      <a:lnTo>
                        <a:pt x="6" y="60"/>
                      </a:lnTo>
                      <a:lnTo>
                        <a:pt x="12" y="57"/>
                      </a:lnTo>
                      <a:lnTo>
                        <a:pt x="24" y="53"/>
                      </a:lnTo>
                      <a:lnTo>
                        <a:pt x="30" y="50"/>
                      </a:lnTo>
                      <a:lnTo>
                        <a:pt x="36" y="47"/>
                      </a:lnTo>
                      <a:lnTo>
                        <a:pt x="42" y="43"/>
                      </a:lnTo>
                      <a:lnTo>
                        <a:pt x="48" y="43"/>
                      </a:lnTo>
                      <a:lnTo>
                        <a:pt x="54" y="40"/>
                      </a:lnTo>
                      <a:lnTo>
                        <a:pt x="60" y="37"/>
                      </a:lnTo>
                      <a:lnTo>
                        <a:pt x="66" y="33"/>
                      </a:lnTo>
                      <a:lnTo>
                        <a:pt x="72" y="33"/>
                      </a:lnTo>
                      <a:lnTo>
                        <a:pt x="78" y="30"/>
                      </a:lnTo>
                      <a:lnTo>
                        <a:pt x="84" y="27"/>
                      </a:lnTo>
                      <a:lnTo>
                        <a:pt x="90" y="27"/>
                      </a:lnTo>
                      <a:lnTo>
                        <a:pt x="102" y="23"/>
                      </a:lnTo>
                      <a:lnTo>
                        <a:pt x="108" y="20"/>
                      </a:lnTo>
                      <a:lnTo>
                        <a:pt x="114" y="20"/>
                      </a:lnTo>
                      <a:lnTo>
                        <a:pt x="120" y="17"/>
                      </a:lnTo>
                      <a:lnTo>
                        <a:pt x="126" y="17"/>
                      </a:lnTo>
                      <a:lnTo>
                        <a:pt x="132" y="13"/>
                      </a:lnTo>
                      <a:lnTo>
                        <a:pt x="138" y="13"/>
                      </a:lnTo>
                      <a:lnTo>
                        <a:pt x="144" y="13"/>
                      </a:lnTo>
                      <a:lnTo>
                        <a:pt x="150" y="10"/>
                      </a:lnTo>
                      <a:lnTo>
                        <a:pt x="156" y="10"/>
                      </a:lnTo>
                      <a:lnTo>
                        <a:pt x="162" y="10"/>
                      </a:lnTo>
                      <a:lnTo>
                        <a:pt x="174" y="10"/>
                      </a:lnTo>
                      <a:lnTo>
                        <a:pt x="180" y="6"/>
                      </a:lnTo>
                      <a:lnTo>
                        <a:pt x="186" y="6"/>
                      </a:lnTo>
                      <a:lnTo>
                        <a:pt x="192" y="6"/>
                      </a:lnTo>
                      <a:lnTo>
                        <a:pt x="198" y="3"/>
                      </a:lnTo>
                      <a:lnTo>
                        <a:pt x="204" y="3"/>
                      </a:lnTo>
                      <a:lnTo>
                        <a:pt x="210" y="3"/>
                      </a:lnTo>
                      <a:lnTo>
                        <a:pt x="216" y="0"/>
                      </a:lnTo>
                      <a:lnTo>
                        <a:pt x="222" y="3"/>
                      </a:lnTo>
                      <a:lnTo>
                        <a:pt x="228" y="0"/>
                      </a:lnTo>
                      <a:lnTo>
                        <a:pt x="234" y="3"/>
                      </a:lnTo>
                      <a:lnTo>
                        <a:pt x="240" y="10"/>
                      </a:lnTo>
                      <a:lnTo>
                        <a:pt x="252" y="20"/>
                      </a:lnTo>
                      <a:lnTo>
                        <a:pt x="258" y="67"/>
                      </a:lnTo>
                      <a:lnTo>
                        <a:pt x="264" y="83"/>
                      </a:lnTo>
                      <a:lnTo>
                        <a:pt x="270" y="93"/>
                      </a:lnTo>
                      <a:lnTo>
                        <a:pt x="276" y="100"/>
                      </a:lnTo>
                      <a:lnTo>
                        <a:pt x="282" y="110"/>
                      </a:lnTo>
                      <a:lnTo>
                        <a:pt x="288" y="117"/>
                      </a:lnTo>
                      <a:lnTo>
                        <a:pt x="294" y="123"/>
                      </a:lnTo>
                      <a:lnTo>
                        <a:pt x="300" y="134"/>
                      </a:lnTo>
                      <a:lnTo>
                        <a:pt x="306" y="140"/>
                      </a:lnTo>
                      <a:lnTo>
                        <a:pt x="312" y="147"/>
                      </a:lnTo>
                      <a:lnTo>
                        <a:pt x="318" y="154"/>
                      </a:lnTo>
                      <a:lnTo>
                        <a:pt x="330" y="160"/>
                      </a:lnTo>
                      <a:lnTo>
                        <a:pt x="336" y="167"/>
                      </a:lnTo>
                      <a:lnTo>
                        <a:pt x="342" y="174"/>
                      </a:lnTo>
                      <a:lnTo>
                        <a:pt x="348" y="177"/>
                      </a:lnTo>
                      <a:lnTo>
                        <a:pt x="354" y="184"/>
                      </a:lnTo>
                      <a:lnTo>
                        <a:pt x="360" y="187"/>
                      </a:lnTo>
                      <a:lnTo>
                        <a:pt x="366" y="194"/>
                      </a:lnTo>
                      <a:lnTo>
                        <a:pt x="372" y="197"/>
                      </a:lnTo>
                      <a:lnTo>
                        <a:pt x="378" y="204"/>
                      </a:lnTo>
                      <a:lnTo>
                        <a:pt x="384" y="207"/>
                      </a:lnTo>
                      <a:lnTo>
                        <a:pt x="390" y="210"/>
                      </a:lnTo>
                      <a:lnTo>
                        <a:pt x="396" y="217"/>
                      </a:lnTo>
                      <a:lnTo>
                        <a:pt x="408" y="220"/>
                      </a:lnTo>
                      <a:lnTo>
                        <a:pt x="414" y="224"/>
                      </a:lnTo>
                      <a:lnTo>
                        <a:pt x="420" y="227"/>
                      </a:lnTo>
                      <a:lnTo>
                        <a:pt x="426" y="230"/>
                      </a:lnTo>
                      <a:lnTo>
                        <a:pt x="432" y="234"/>
                      </a:lnTo>
                      <a:lnTo>
                        <a:pt x="438" y="237"/>
                      </a:lnTo>
                      <a:lnTo>
                        <a:pt x="444" y="240"/>
                      </a:lnTo>
                      <a:lnTo>
                        <a:pt x="450" y="240"/>
                      </a:lnTo>
                      <a:lnTo>
                        <a:pt x="456" y="244"/>
                      </a:lnTo>
                      <a:lnTo>
                        <a:pt x="462" y="247"/>
                      </a:lnTo>
                      <a:lnTo>
                        <a:pt x="468" y="251"/>
                      </a:lnTo>
                      <a:lnTo>
                        <a:pt x="480" y="251"/>
                      </a:lnTo>
                      <a:lnTo>
                        <a:pt x="486" y="254"/>
                      </a:lnTo>
                      <a:lnTo>
                        <a:pt x="492" y="257"/>
                      </a:lnTo>
                      <a:lnTo>
                        <a:pt x="498" y="257"/>
                      </a:lnTo>
                      <a:lnTo>
                        <a:pt x="504" y="261"/>
                      </a:lnTo>
                      <a:lnTo>
                        <a:pt x="510" y="261"/>
                      </a:lnTo>
                      <a:lnTo>
                        <a:pt x="516" y="264"/>
                      </a:lnTo>
                      <a:lnTo>
                        <a:pt x="522" y="264"/>
                      </a:lnTo>
                      <a:lnTo>
                        <a:pt x="528" y="267"/>
                      </a:lnTo>
                      <a:lnTo>
                        <a:pt x="534" y="267"/>
                      </a:lnTo>
                      <a:lnTo>
                        <a:pt x="540" y="271"/>
                      </a:lnTo>
                      <a:lnTo>
                        <a:pt x="546" y="271"/>
                      </a:lnTo>
                      <a:lnTo>
                        <a:pt x="558" y="274"/>
                      </a:lnTo>
                      <a:lnTo>
                        <a:pt x="564" y="274"/>
                      </a:lnTo>
                      <a:lnTo>
                        <a:pt x="570" y="274"/>
                      </a:lnTo>
                      <a:lnTo>
                        <a:pt x="576" y="277"/>
                      </a:lnTo>
                      <a:lnTo>
                        <a:pt x="582" y="277"/>
                      </a:lnTo>
                      <a:lnTo>
                        <a:pt x="588" y="277"/>
                      </a:lnTo>
                      <a:lnTo>
                        <a:pt x="594" y="281"/>
                      </a:lnTo>
                      <a:lnTo>
                        <a:pt x="600" y="281"/>
                      </a:lnTo>
                      <a:lnTo>
                        <a:pt x="606" y="281"/>
                      </a:lnTo>
                      <a:lnTo>
                        <a:pt x="612" y="281"/>
                      </a:lnTo>
                      <a:lnTo>
                        <a:pt x="618" y="284"/>
                      </a:lnTo>
                      <a:lnTo>
                        <a:pt x="624" y="284"/>
                      </a:lnTo>
                      <a:lnTo>
                        <a:pt x="636" y="244"/>
                      </a:lnTo>
                      <a:lnTo>
                        <a:pt x="642" y="214"/>
                      </a:lnTo>
                      <a:lnTo>
                        <a:pt x="648" y="200"/>
                      </a:lnTo>
                      <a:lnTo>
                        <a:pt x="654" y="190"/>
                      </a:lnTo>
                      <a:lnTo>
                        <a:pt x="660" y="177"/>
                      </a:lnTo>
                      <a:lnTo>
                        <a:pt x="666" y="170"/>
                      </a:lnTo>
                      <a:lnTo>
                        <a:pt x="672" y="160"/>
                      </a:lnTo>
                      <a:lnTo>
                        <a:pt x="678" y="157"/>
                      </a:lnTo>
                      <a:lnTo>
                        <a:pt x="684" y="147"/>
                      </a:lnTo>
                      <a:lnTo>
                        <a:pt x="690" y="140"/>
                      </a:lnTo>
                      <a:lnTo>
                        <a:pt x="696" y="134"/>
                      </a:lnTo>
                      <a:lnTo>
                        <a:pt x="702" y="127"/>
                      </a:lnTo>
                      <a:lnTo>
                        <a:pt x="714" y="120"/>
                      </a:lnTo>
                      <a:lnTo>
                        <a:pt x="720" y="113"/>
                      </a:lnTo>
                      <a:lnTo>
                        <a:pt x="726" y="110"/>
                      </a:lnTo>
                      <a:lnTo>
                        <a:pt x="732" y="103"/>
                      </a:lnTo>
                      <a:lnTo>
                        <a:pt x="738" y="97"/>
                      </a:lnTo>
                      <a:lnTo>
                        <a:pt x="744" y="93"/>
                      </a:lnTo>
                      <a:lnTo>
                        <a:pt x="750" y="87"/>
                      </a:lnTo>
                      <a:lnTo>
                        <a:pt x="756" y="83"/>
                      </a:lnTo>
                      <a:lnTo>
                        <a:pt x="762" y="77"/>
                      </a:lnTo>
                      <a:lnTo>
                        <a:pt x="768" y="73"/>
                      </a:lnTo>
                      <a:lnTo>
                        <a:pt x="774" y="70"/>
                      </a:lnTo>
                      <a:lnTo>
                        <a:pt x="780" y="67"/>
                      </a:lnTo>
                      <a:lnTo>
                        <a:pt x="792" y="63"/>
                      </a:lnTo>
                      <a:lnTo>
                        <a:pt x="798" y="57"/>
                      </a:lnTo>
                      <a:lnTo>
                        <a:pt x="804" y="53"/>
                      </a:lnTo>
                      <a:lnTo>
                        <a:pt x="810" y="50"/>
                      </a:lnTo>
                      <a:lnTo>
                        <a:pt x="816" y="50"/>
                      </a:lnTo>
                      <a:lnTo>
                        <a:pt x="822" y="47"/>
                      </a:lnTo>
                      <a:lnTo>
                        <a:pt x="828" y="43"/>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6" name="Freeform 78"/>
                <p:cNvSpPr>
                  <a:spLocks/>
                </p:cNvSpPr>
                <p:nvPr/>
              </p:nvSpPr>
              <p:spPr bwMode="auto">
                <a:xfrm>
                  <a:off x="3288" y="2065"/>
                  <a:ext cx="750" cy="294"/>
                </a:xfrm>
                <a:custGeom>
                  <a:avLst/>
                  <a:gdLst/>
                  <a:ahLst/>
                  <a:cxnLst>
                    <a:cxn ang="0">
                      <a:pos x="6" y="47"/>
                    </a:cxn>
                    <a:cxn ang="0">
                      <a:pos x="18" y="40"/>
                    </a:cxn>
                    <a:cxn ang="0">
                      <a:pos x="36" y="37"/>
                    </a:cxn>
                    <a:cxn ang="0">
                      <a:pos x="48" y="30"/>
                    </a:cxn>
                    <a:cxn ang="0">
                      <a:pos x="60" y="27"/>
                    </a:cxn>
                    <a:cxn ang="0">
                      <a:pos x="72" y="24"/>
                    </a:cxn>
                    <a:cxn ang="0">
                      <a:pos x="84" y="24"/>
                    </a:cxn>
                    <a:cxn ang="0">
                      <a:pos x="96" y="20"/>
                    </a:cxn>
                    <a:cxn ang="0">
                      <a:pos x="114" y="17"/>
                    </a:cxn>
                    <a:cxn ang="0">
                      <a:pos x="126" y="17"/>
                    </a:cxn>
                    <a:cxn ang="0">
                      <a:pos x="138" y="17"/>
                    </a:cxn>
                    <a:cxn ang="0">
                      <a:pos x="150" y="13"/>
                    </a:cxn>
                    <a:cxn ang="0">
                      <a:pos x="162" y="13"/>
                    </a:cxn>
                    <a:cxn ang="0">
                      <a:pos x="174" y="10"/>
                    </a:cxn>
                    <a:cxn ang="0">
                      <a:pos x="192" y="10"/>
                    </a:cxn>
                    <a:cxn ang="0">
                      <a:pos x="204" y="7"/>
                    </a:cxn>
                    <a:cxn ang="0">
                      <a:pos x="216" y="7"/>
                    </a:cxn>
                    <a:cxn ang="0">
                      <a:pos x="228" y="3"/>
                    </a:cxn>
                    <a:cxn ang="0">
                      <a:pos x="240" y="3"/>
                    </a:cxn>
                    <a:cxn ang="0">
                      <a:pos x="252" y="3"/>
                    </a:cxn>
                    <a:cxn ang="0">
                      <a:pos x="270" y="3"/>
                    </a:cxn>
                    <a:cxn ang="0">
                      <a:pos x="282" y="3"/>
                    </a:cxn>
                    <a:cxn ang="0">
                      <a:pos x="294" y="0"/>
                    </a:cxn>
                    <a:cxn ang="0">
                      <a:pos x="306" y="3"/>
                    </a:cxn>
                    <a:cxn ang="0">
                      <a:pos x="318" y="7"/>
                    </a:cxn>
                    <a:cxn ang="0">
                      <a:pos x="330" y="24"/>
                    </a:cxn>
                    <a:cxn ang="0">
                      <a:pos x="348" y="87"/>
                    </a:cxn>
                    <a:cxn ang="0">
                      <a:pos x="360" y="104"/>
                    </a:cxn>
                    <a:cxn ang="0">
                      <a:pos x="372" y="120"/>
                    </a:cxn>
                    <a:cxn ang="0">
                      <a:pos x="384" y="137"/>
                    </a:cxn>
                    <a:cxn ang="0">
                      <a:pos x="396" y="151"/>
                    </a:cxn>
                    <a:cxn ang="0">
                      <a:pos x="408" y="164"/>
                    </a:cxn>
                    <a:cxn ang="0">
                      <a:pos x="426" y="177"/>
                    </a:cxn>
                    <a:cxn ang="0">
                      <a:pos x="438" y="187"/>
                    </a:cxn>
                    <a:cxn ang="0">
                      <a:pos x="450" y="197"/>
                    </a:cxn>
                    <a:cxn ang="0">
                      <a:pos x="462" y="207"/>
                    </a:cxn>
                    <a:cxn ang="0">
                      <a:pos x="474" y="217"/>
                    </a:cxn>
                    <a:cxn ang="0">
                      <a:pos x="486" y="224"/>
                    </a:cxn>
                    <a:cxn ang="0">
                      <a:pos x="504" y="234"/>
                    </a:cxn>
                    <a:cxn ang="0">
                      <a:pos x="516" y="241"/>
                    </a:cxn>
                    <a:cxn ang="0">
                      <a:pos x="528" y="244"/>
                    </a:cxn>
                    <a:cxn ang="0">
                      <a:pos x="540" y="251"/>
                    </a:cxn>
                    <a:cxn ang="0">
                      <a:pos x="552" y="254"/>
                    </a:cxn>
                    <a:cxn ang="0">
                      <a:pos x="564" y="261"/>
                    </a:cxn>
                    <a:cxn ang="0">
                      <a:pos x="582" y="264"/>
                    </a:cxn>
                    <a:cxn ang="0">
                      <a:pos x="594" y="268"/>
                    </a:cxn>
                    <a:cxn ang="0">
                      <a:pos x="606" y="271"/>
                    </a:cxn>
                    <a:cxn ang="0">
                      <a:pos x="618" y="274"/>
                    </a:cxn>
                    <a:cxn ang="0">
                      <a:pos x="630" y="278"/>
                    </a:cxn>
                    <a:cxn ang="0">
                      <a:pos x="648" y="281"/>
                    </a:cxn>
                    <a:cxn ang="0">
                      <a:pos x="660" y="281"/>
                    </a:cxn>
                    <a:cxn ang="0">
                      <a:pos x="672" y="284"/>
                    </a:cxn>
                    <a:cxn ang="0">
                      <a:pos x="684" y="288"/>
                    </a:cxn>
                    <a:cxn ang="0">
                      <a:pos x="696" y="288"/>
                    </a:cxn>
                    <a:cxn ang="0">
                      <a:pos x="708" y="291"/>
                    </a:cxn>
                    <a:cxn ang="0">
                      <a:pos x="726" y="291"/>
                    </a:cxn>
                    <a:cxn ang="0">
                      <a:pos x="738" y="294"/>
                    </a:cxn>
                    <a:cxn ang="0">
                      <a:pos x="750" y="294"/>
                    </a:cxn>
                  </a:cxnLst>
                  <a:rect l="0" t="0" r="r" b="b"/>
                  <a:pathLst>
                    <a:path w="750" h="294">
                      <a:moveTo>
                        <a:pt x="0" y="50"/>
                      </a:moveTo>
                      <a:lnTo>
                        <a:pt x="6" y="47"/>
                      </a:lnTo>
                      <a:lnTo>
                        <a:pt x="12" y="44"/>
                      </a:lnTo>
                      <a:lnTo>
                        <a:pt x="18" y="40"/>
                      </a:lnTo>
                      <a:lnTo>
                        <a:pt x="24" y="40"/>
                      </a:lnTo>
                      <a:lnTo>
                        <a:pt x="36" y="37"/>
                      </a:lnTo>
                      <a:lnTo>
                        <a:pt x="42" y="34"/>
                      </a:lnTo>
                      <a:lnTo>
                        <a:pt x="48" y="30"/>
                      </a:lnTo>
                      <a:lnTo>
                        <a:pt x="54" y="27"/>
                      </a:lnTo>
                      <a:lnTo>
                        <a:pt x="60" y="27"/>
                      </a:lnTo>
                      <a:lnTo>
                        <a:pt x="66" y="24"/>
                      </a:lnTo>
                      <a:lnTo>
                        <a:pt x="72" y="24"/>
                      </a:lnTo>
                      <a:lnTo>
                        <a:pt x="78" y="24"/>
                      </a:lnTo>
                      <a:lnTo>
                        <a:pt x="84" y="24"/>
                      </a:lnTo>
                      <a:lnTo>
                        <a:pt x="90" y="20"/>
                      </a:lnTo>
                      <a:lnTo>
                        <a:pt x="96" y="20"/>
                      </a:lnTo>
                      <a:lnTo>
                        <a:pt x="102" y="20"/>
                      </a:lnTo>
                      <a:lnTo>
                        <a:pt x="114" y="17"/>
                      </a:lnTo>
                      <a:lnTo>
                        <a:pt x="120" y="17"/>
                      </a:lnTo>
                      <a:lnTo>
                        <a:pt x="126" y="17"/>
                      </a:lnTo>
                      <a:lnTo>
                        <a:pt x="132" y="17"/>
                      </a:lnTo>
                      <a:lnTo>
                        <a:pt x="138" y="17"/>
                      </a:lnTo>
                      <a:lnTo>
                        <a:pt x="144" y="17"/>
                      </a:lnTo>
                      <a:lnTo>
                        <a:pt x="150" y="13"/>
                      </a:lnTo>
                      <a:lnTo>
                        <a:pt x="156" y="13"/>
                      </a:lnTo>
                      <a:lnTo>
                        <a:pt x="162" y="13"/>
                      </a:lnTo>
                      <a:lnTo>
                        <a:pt x="168" y="10"/>
                      </a:lnTo>
                      <a:lnTo>
                        <a:pt x="174" y="10"/>
                      </a:lnTo>
                      <a:lnTo>
                        <a:pt x="180" y="10"/>
                      </a:lnTo>
                      <a:lnTo>
                        <a:pt x="192" y="10"/>
                      </a:lnTo>
                      <a:lnTo>
                        <a:pt x="198" y="7"/>
                      </a:lnTo>
                      <a:lnTo>
                        <a:pt x="204" y="7"/>
                      </a:lnTo>
                      <a:lnTo>
                        <a:pt x="210" y="7"/>
                      </a:lnTo>
                      <a:lnTo>
                        <a:pt x="216" y="7"/>
                      </a:lnTo>
                      <a:lnTo>
                        <a:pt x="222" y="3"/>
                      </a:lnTo>
                      <a:lnTo>
                        <a:pt x="228" y="3"/>
                      </a:lnTo>
                      <a:lnTo>
                        <a:pt x="234" y="3"/>
                      </a:lnTo>
                      <a:lnTo>
                        <a:pt x="240" y="3"/>
                      </a:lnTo>
                      <a:lnTo>
                        <a:pt x="246" y="3"/>
                      </a:lnTo>
                      <a:lnTo>
                        <a:pt x="252" y="3"/>
                      </a:lnTo>
                      <a:lnTo>
                        <a:pt x="258" y="3"/>
                      </a:lnTo>
                      <a:lnTo>
                        <a:pt x="270" y="3"/>
                      </a:lnTo>
                      <a:lnTo>
                        <a:pt x="276" y="3"/>
                      </a:lnTo>
                      <a:lnTo>
                        <a:pt x="282" y="3"/>
                      </a:lnTo>
                      <a:lnTo>
                        <a:pt x="288" y="3"/>
                      </a:lnTo>
                      <a:lnTo>
                        <a:pt x="294" y="0"/>
                      </a:lnTo>
                      <a:lnTo>
                        <a:pt x="300" y="3"/>
                      </a:lnTo>
                      <a:lnTo>
                        <a:pt x="306" y="3"/>
                      </a:lnTo>
                      <a:lnTo>
                        <a:pt x="312" y="3"/>
                      </a:lnTo>
                      <a:lnTo>
                        <a:pt x="318" y="7"/>
                      </a:lnTo>
                      <a:lnTo>
                        <a:pt x="324" y="13"/>
                      </a:lnTo>
                      <a:lnTo>
                        <a:pt x="330" y="24"/>
                      </a:lnTo>
                      <a:lnTo>
                        <a:pt x="342" y="70"/>
                      </a:lnTo>
                      <a:lnTo>
                        <a:pt x="348" y="87"/>
                      </a:lnTo>
                      <a:lnTo>
                        <a:pt x="354" y="97"/>
                      </a:lnTo>
                      <a:lnTo>
                        <a:pt x="360" y="104"/>
                      </a:lnTo>
                      <a:lnTo>
                        <a:pt x="366" y="114"/>
                      </a:lnTo>
                      <a:lnTo>
                        <a:pt x="372" y="120"/>
                      </a:lnTo>
                      <a:lnTo>
                        <a:pt x="378" y="130"/>
                      </a:lnTo>
                      <a:lnTo>
                        <a:pt x="384" y="137"/>
                      </a:lnTo>
                      <a:lnTo>
                        <a:pt x="390" y="144"/>
                      </a:lnTo>
                      <a:lnTo>
                        <a:pt x="396" y="151"/>
                      </a:lnTo>
                      <a:lnTo>
                        <a:pt x="402" y="157"/>
                      </a:lnTo>
                      <a:lnTo>
                        <a:pt x="408" y="164"/>
                      </a:lnTo>
                      <a:lnTo>
                        <a:pt x="420" y="171"/>
                      </a:lnTo>
                      <a:lnTo>
                        <a:pt x="426" y="177"/>
                      </a:lnTo>
                      <a:lnTo>
                        <a:pt x="432" y="184"/>
                      </a:lnTo>
                      <a:lnTo>
                        <a:pt x="438" y="187"/>
                      </a:lnTo>
                      <a:lnTo>
                        <a:pt x="444" y="194"/>
                      </a:lnTo>
                      <a:lnTo>
                        <a:pt x="450" y="197"/>
                      </a:lnTo>
                      <a:lnTo>
                        <a:pt x="456" y="204"/>
                      </a:lnTo>
                      <a:lnTo>
                        <a:pt x="462" y="207"/>
                      </a:lnTo>
                      <a:lnTo>
                        <a:pt x="468" y="214"/>
                      </a:lnTo>
                      <a:lnTo>
                        <a:pt x="474" y="217"/>
                      </a:lnTo>
                      <a:lnTo>
                        <a:pt x="480" y="221"/>
                      </a:lnTo>
                      <a:lnTo>
                        <a:pt x="486" y="224"/>
                      </a:lnTo>
                      <a:lnTo>
                        <a:pt x="498" y="227"/>
                      </a:lnTo>
                      <a:lnTo>
                        <a:pt x="504" y="234"/>
                      </a:lnTo>
                      <a:lnTo>
                        <a:pt x="510" y="237"/>
                      </a:lnTo>
                      <a:lnTo>
                        <a:pt x="516" y="241"/>
                      </a:lnTo>
                      <a:lnTo>
                        <a:pt x="522" y="241"/>
                      </a:lnTo>
                      <a:lnTo>
                        <a:pt x="528" y="244"/>
                      </a:lnTo>
                      <a:lnTo>
                        <a:pt x="534" y="247"/>
                      </a:lnTo>
                      <a:lnTo>
                        <a:pt x="540" y="251"/>
                      </a:lnTo>
                      <a:lnTo>
                        <a:pt x="546" y="254"/>
                      </a:lnTo>
                      <a:lnTo>
                        <a:pt x="552" y="254"/>
                      </a:lnTo>
                      <a:lnTo>
                        <a:pt x="558" y="258"/>
                      </a:lnTo>
                      <a:lnTo>
                        <a:pt x="564" y="261"/>
                      </a:lnTo>
                      <a:lnTo>
                        <a:pt x="576" y="261"/>
                      </a:lnTo>
                      <a:lnTo>
                        <a:pt x="582" y="264"/>
                      </a:lnTo>
                      <a:lnTo>
                        <a:pt x="588" y="268"/>
                      </a:lnTo>
                      <a:lnTo>
                        <a:pt x="594" y="268"/>
                      </a:lnTo>
                      <a:lnTo>
                        <a:pt x="600" y="271"/>
                      </a:lnTo>
                      <a:lnTo>
                        <a:pt x="606" y="271"/>
                      </a:lnTo>
                      <a:lnTo>
                        <a:pt x="612" y="274"/>
                      </a:lnTo>
                      <a:lnTo>
                        <a:pt x="618" y="274"/>
                      </a:lnTo>
                      <a:lnTo>
                        <a:pt x="624" y="278"/>
                      </a:lnTo>
                      <a:lnTo>
                        <a:pt x="630" y="278"/>
                      </a:lnTo>
                      <a:lnTo>
                        <a:pt x="636" y="278"/>
                      </a:lnTo>
                      <a:lnTo>
                        <a:pt x="648" y="281"/>
                      </a:lnTo>
                      <a:lnTo>
                        <a:pt x="654" y="281"/>
                      </a:lnTo>
                      <a:lnTo>
                        <a:pt x="660" y="281"/>
                      </a:lnTo>
                      <a:lnTo>
                        <a:pt x="666" y="284"/>
                      </a:lnTo>
                      <a:lnTo>
                        <a:pt x="672" y="284"/>
                      </a:lnTo>
                      <a:lnTo>
                        <a:pt x="678" y="284"/>
                      </a:lnTo>
                      <a:lnTo>
                        <a:pt x="684" y="288"/>
                      </a:lnTo>
                      <a:lnTo>
                        <a:pt x="690" y="288"/>
                      </a:lnTo>
                      <a:lnTo>
                        <a:pt x="696" y="288"/>
                      </a:lnTo>
                      <a:lnTo>
                        <a:pt x="702" y="288"/>
                      </a:lnTo>
                      <a:lnTo>
                        <a:pt x="708" y="291"/>
                      </a:lnTo>
                      <a:lnTo>
                        <a:pt x="714" y="291"/>
                      </a:lnTo>
                      <a:lnTo>
                        <a:pt x="726" y="291"/>
                      </a:lnTo>
                      <a:lnTo>
                        <a:pt x="732" y="291"/>
                      </a:lnTo>
                      <a:lnTo>
                        <a:pt x="738" y="294"/>
                      </a:lnTo>
                      <a:lnTo>
                        <a:pt x="744" y="294"/>
                      </a:lnTo>
                      <a:lnTo>
                        <a:pt x="750" y="294"/>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7" name="Freeform 79"/>
                <p:cNvSpPr>
                  <a:spLocks/>
                </p:cNvSpPr>
                <p:nvPr/>
              </p:nvSpPr>
              <p:spPr bwMode="auto">
                <a:xfrm>
                  <a:off x="1638" y="1778"/>
                  <a:ext cx="822" cy="334"/>
                </a:xfrm>
                <a:custGeom>
                  <a:avLst/>
                  <a:gdLst/>
                  <a:ahLst/>
                  <a:cxnLst>
                    <a:cxn ang="0">
                      <a:pos x="12" y="334"/>
                    </a:cxn>
                    <a:cxn ang="0">
                      <a:pos x="30" y="334"/>
                    </a:cxn>
                    <a:cxn ang="0">
                      <a:pos x="48" y="334"/>
                    </a:cxn>
                    <a:cxn ang="0">
                      <a:pos x="66" y="334"/>
                    </a:cxn>
                    <a:cxn ang="0">
                      <a:pos x="90" y="334"/>
                    </a:cxn>
                    <a:cxn ang="0">
                      <a:pos x="108" y="334"/>
                    </a:cxn>
                    <a:cxn ang="0">
                      <a:pos x="126" y="334"/>
                    </a:cxn>
                    <a:cxn ang="0">
                      <a:pos x="144" y="331"/>
                    </a:cxn>
                    <a:cxn ang="0">
                      <a:pos x="168" y="290"/>
                    </a:cxn>
                    <a:cxn ang="0">
                      <a:pos x="186" y="247"/>
                    </a:cxn>
                    <a:cxn ang="0">
                      <a:pos x="204" y="207"/>
                    </a:cxn>
                    <a:cxn ang="0">
                      <a:pos x="222" y="170"/>
                    </a:cxn>
                    <a:cxn ang="0">
                      <a:pos x="246" y="140"/>
                    </a:cxn>
                    <a:cxn ang="0">
                      <a:pos x="264" y="113"/>
                    </a:cxn>
                    <a:cxn ang="0">
                      <a:pos x="282" y="90"/>
                    </a:cxn>
                    <a:cxn ang="0">
                      <a:pos x="300" y="70"/>
                    </a:cxn>
                    <a:cxn ang="0">
                      <a:pos x="324" y="50"/>
                    </a:cxn>
                    <a:cxn ang="0">
                      <a:pos x="342" y="36"/>
                    </a:cxn>
                    <a:cxn ang="0">
                      <a:pos x="360" y="23"/>
                    </a:cxn>
                    <a:cxn ang="0">
                      <a:pos x="384" y="10"/>
                    </a:cxn>
                    <a:cxn ang="0">
                      <a:pos x="402" y="3"/>
                    </a:cxn>
                    <a:cxn ang="0">
                      <a:pos x="420" y="3"/>
                    </a:cxn>
                    <a:cxn ang="0">
                      <a:pos x="438" y="40"/>
                    </a:cxn>
                    <a:cxn ang="0">
                      <a:pos x="462" y="80"/>
                    </a:cxn>
                    <a:cxn ang="0">
                      <a:pos x="480" y="113"/>
                    </a:cxn>
                    <a:cxn ang="0">
                      <a:pos x="498" y="143"/>
                    </a:cxn>
                    <a:cxn ang="0">
                      <a:pos x="516" y="167"/>
                    </a:cxn>
                    <a:cxn ang="0">
                      <a:pos x="540" y="190"/>
                    </a:cxn>
                    <a:cxn ang="0">
                      <a:pos x="558" y="210"/>
                    </a:cxn>
                    <a:cxn ang="0">
                      <a:pos x="576" y="227"/>
                    </a:cxn>
                    <a:cxn ang="0">
                      <a:pos x="594" y="240"/>
                    </a:cxn>
                    <a:cxn ang="0">
                      <a:pos x="618" y="254"/>
                    </a:cxn>
                    <a:cxn ang="0">
                      <a:pos x="636" y="264"/>
                    </a:cxn>
                    <a:cxn ang="0">
                      <a:pos x="654" y="274"/>
                    </a:cxn>
                    <a:cxn ang="0">
                      <a:pos x="672" y="277"/>
                    </a:cxn>
                    <a:cxn ang="0">
                      <a:pos x="696" y="237"/>
                    </a:cxn>
                    <a:cxn ang="0">
                      <a:pos x="714" y="200"/>
                    </a:cxn>
                    <a:cxn ang="0">
                      <a:pos x="732" y="163"/>
                    </a:cxn>
                    <a:cxn ang="0">
                      <a:pos x="750" y="133"/>
                    </a:cxn>
                    <a:cxn ang="0">
                      <a:pos x="774" y="107"/>
                    </a:cxn>
                    <a:cxn ang="0">
                      <a:pos x="792" y="87"/>
                    </a:cxn>
                    <a:cxn ang="0">
                      <a:pos x="810" y="66"/>
                    </a:cxn>
                  </a:cxnLst>
                  <a:rect l="0" t="0" r="r" b="b"/>
                  <a:pathLst>
                    <a:path w="822" h="334">
                      <a:moveTo>
                        <a:pt x="0" y="334"/>
                      </a:moveTo>
                      <a:lnTo>
                        <a:pt x="6" y="334"/>
                      </a:lnTo>
                      <a:lnTo>
                        <a:pt x="12" y="334"/>
                      </a:lnTo>
                      <a:lnTo>
                        <a:pt x="18" y="334"/>
                      </a:lnTo>
                      <a:lnTo>
                        <a:pt x="24" y="334"/>
                      </a:lnTo>
                      <a:lnTo>
                        <a:pt x="30" y="334"/>
                      </a:lnTo>
                      <a:lnTo>
                        <a:pt x="36" y="334"/>
                      </a:lnTo>
                      <a:lnTo>
                        <a:pt x="42" y="334"/>
                      </a:lnTo>
                      <a:lnTo>
                        <a:pt x="48" y="334"/>
                      </a:lnTo>
                      <a:lnTo>
                        <a:pt x="54" y="334"/>
                      </a:lnTo>
                      <a:lnTo>
                        <a:pt x="60" y="334"/>
                      </a:lnTo>
                      <a:lnTo>
                        <a:pt x="66" y="334"/>
                      </a:lnTo>
                      <a:lnTo>
                        <a:pt x="78" y="334"/>
                      </a:lnTo>
                      <a:lnTo>
                        <a:pt x="84" y="334"/>
                      </a:lnTo>
                      <a:lnTo>
                        <a:pt x="90" y="334"/>
                      </a:lnTo>
                      <a:lnTo>
                        <a:pt x="96" y="334"/>
                      </a:lnTo>
                      <a:lnTo>
                        <a:pt x="102" y="334"/>
                      </a:lnTo>
                      <a:lnTo>
                        <a:pt x="108" y="334"/>
                      </a:lnTo>
                      <a:lnTo>
                        <a:pt x="114" y="334"/>
                      </a:lnTo>
                      <a:lnTo>
                        <a:pt x="120" y="334"/>
                      </a:lnTo>
                      <a:lnTo>
                        <a:pt x="126" y="334"/>
                      </a:lnTo>
                      <a:lnTo>
                        <a:pt x="132" y="334"/>
                      </a:lnTo>
                      <a:lnTo>
                        <a:pt x="138" y="334"/>
                      </a:lnTo>
                      <a:lnTo>
                        <a:pt x="144" y="331"/>
                      </a:lnTo>
                      <a:lnTo>
                        <a:pt x="156" y="321"/>
                      </a:lnTo>
                      <a:lnTo>
                        <a:pt x="162" y="307"/>
                      </a:lnTo>
                      <a:lnTo>
                        <a:pt x="168" y="290"/>
                      </a:lnTo>
                      <a:lnTo>
                        <a:pt x="174" y="277"/>
                      </a:lnTo>
                      <a:lnTo>
                        <a:pt x="180" y="260"/>
                      </a:lnTo>
                      <a:lnTo>
                        <a:pt x="186" y="247"/>
                      </a:lnTo>
                      <a:lnTo>
                        <a:pt x="192" y="234"/>
                      </a:lnTo>
                      <a:lnTo>
                        <a:pt x="198" y="220"/>
                      </a:lnTo>
                      <a:lnTo>
                        <a:pt x="204" y="207"/>
                      </a:lnTo>
                      <a:lnTo>
                        <a:pt x="210" y="194"/>
                      </a:lnTo>
                      <a:lnTo>
                        <a:pt x="216" y="180"/>
                      </a:lnTo>
                      <a:lnTo>
                        <a:pt x="222" y="170"/>
                      </a:lnTo>
                      <a:lnTo>
                        <a:pt x="234" y="160"/>
                      </a:lnTo>
                      <a:lnTo>
                        <a:pt x="240" y="150"/>
                      </a:lnTo>
                      <a:lnTo>
                        <a:pt x="246" y="140"/>
                      </a:lnTo>
                      <a:lnTo>
                        <a:pt x="252" y="130"/>
                      </a:lnTo>
                      <a:lnTo>
                        <a:pt x="258" y="120"/>
                      </a:lnTo>
                      <a:lnTo>
                        <a:pt x="264" y="113"/>
                      </a:lnTo>
                      <a:lnTo>
                        <a:pt x="270" y="103"/>
                      </a:lnTo>
                      <a:lnTo>
                        <a:pt x="276" y="97"/>
                      </a:lnTo>
                      <a:lnTo>
                        <a:pt x="282" y="90"/>
                      </a:lnTo>
                      <a:lnTo>
                        <a:pt x="288" y="83"/>
                      </a:lnTo>
                      <a:lnTo>
                        <a:pt x="294" y="77"/>
                      </a:lnTo>
                      <a:lnTo>
                        <a:pt x="300" y="70"/>
                      </a:lnTo>
                      <a:lnTo>
                        <a:pt x="312" y="63"/>
                      </a:lnTo>
                      <a:lnTo>
                        <a:pt x="318" y="56"/>
                      </a:lnTo>
                      <a:lnTo>
                        <a:pt x="324" y="50"/>
                      </a:lnTo>
                      <a:lnTo>
                        <a:pt x="330" y="46"/>
                      </a:lnTo>
                      <a:lnTo>
                        <a:pt x="336" y="40"/>
                      </a:lnTo>
                      <a:lnTo>
                        <a:pt x="342" y="36"/>
                      </a:lnTo>
                      <a:lnTo>
                        <a:pt x="348" y="30"/>
                      </a:lnTo>
                      <a:lnTo>
                        <a:pt x="354" y="26"/>
                      </a:lnTo>
                      <a:lnTo>
                        <a:pt x="360" y="23"/>
                      </a:lnTo>
                      <a:lnTo>
                        <a:pt x="366" y="20"/>
                      </a:lnTo>
                      <a:lnTo>
                        <a:pt x="372" y="13"/>
                      </a:lnTo>
                      <a:lnTo>
                        <a:pt x="384" y="10"/>
                      </a:lnTo>
                      <a:lnTo>
                        <a:pt x="390" y="6"/>
                      </a:lnTo>
                      <a:lnTo>
                        <a:pt x="396" y="3"/>
                      </a:lnTo>
                      <a:lnTo>
                        <a:pt x="402" y="3"/>
                      </a:lnTo>
                      <a:lnTo>
                        <a:pt x="408" y="0"/>
                      </a:lnTo>
                      <a:lnTo>
                        <a:pt x="414" y="0"/>
                      </a:lnTo>
                      <a:lnTo>
                        <a:pt x="420" y="3"/>
                      </a:lnTo>
                      <a:lnTo>
                        <a:pt x="426" y="10"/>
                      </a:lnTo>
                      <a:lnTo>
                        <a:pt x="432" y="26"/>
                      </a:lnTo>
                      <a:lnTo>
                        <a:pt x="438" y="40"/>
                      </a:lnTo>
                      <a:lnTo>
                        <a:pt x="444" y="53"/>
                      </a:lnTo>
                      <a:lnTo>
                        <a:pt x="450" y="66"/>
                      </a:lnTo>
                      <a:lnTo>
                        <a:pt x="462" y="80"/>
                      </a:lnTo>
                      <a:lnTo>
                        <a:pt x="468" y="90"/>
                      </a:lnTo>
                      <a:lnTo>
                        <a:pt x="474" y="103"/>
                      </a:lnTo>
                      <a:lnTo>
                        <a:pt x="480" y="113"/>
                      </a:lnTo>
                      <a:lnTo>
                        <a:pt x="486" y="123"/>
                      </a:lnTo>
                      <a:lnTo>
                        <a:pt x="492" y="133"/>
                      </a:lnTo>
                      <a:lnTo>
                        <a:pt x="498" y="143"/>
                      </a:lnTo>
                      <a:lnTo>
                        <a:pt x="504" y="150"/>
                      </a:lnTo>
                      <a:lnTo>
                        <a:pt x="510" y="160"/>
                      </a:lnTo>
                      <a:lnTo>
                        <a:pt x="516" y="167"/>
                      </a:lnTo>
                      <a:lnTo>
                        <a:pt x="522" y="177"/>
                      </a:lnTo>
                      <a:lnTo>
                        <a:pt x="528" y="183"/>
                      </a:lnTo>
                      <a:lnTo>
                        <a:pt x="540" y="190"/>
                      </a:lnTo>
                      <a:lnTo>
                        <a:pt x="546" y="197"/>
                      </a:lnTo>
                      <a:lnTo>
                        <a:pt x="552" y="204"/>
                      </a:lnTo>
                      <a:lnTo>
                        <a:pt x="558" y="210"/>
                      </a:lnTo>
                      <a:lnTo>
                        <a:pt x="564" y="214"/>
                      </a:lnTo>
                      <a:lnTo>
                        <a:pt x="570" y="220"/>
                      </a:lnTo>
                      <a:lnTo>
                        <a:pt x="576" y="227"/>
                      </a:lnTo>
                      <a:lnTo>
                        <a:pt x="582" y="230"/>
                      </a:lnTo>
                      <a:lnTo>
                        <a:pt x="588" y="237"/>
                      </a:lnTo>
                      <a:lnTo>
                        <a:pt x="594" y="240"/>
                      </a:lnTo>
                      <a:lnTo>
                        <a:pt x="600" y="244"/>
                      </a:lnTo>
                      <a:lnTo>
                        <a:pt x="606" y="250"/>
                      </a:lnTo>
                      <a:lnTo>
                        <a:pt x="618" y="254"/>
                      </a:lnTo>
                      <a:lnTo>
                        <a:pt x="624" y="257"/>
                      </a:lnTo>
                      <a:lnTo>
                        <a:pt x="630" y="260"/>
                      </a:lnTo>
                      <a:lnTo>
                        <a:pt x="636" y="264"/>
                      </a:lnTo>
                      <a:lnTo>
                        <a:pt x="642" y="267"/>
                      </a:lnTo>
                      <a:lnTo>
                        <a:pt x="648" y="270"/>
                      </a:lnTo>
                      <a:lnTo>
                        <a:pt x="654" y="274"/>
                      </a:lnTo>
                      <a:lnTo>
                        <a:pt x="660" y="277"/>
                      </a:lnTo>
                      <a:lnTo>
                        <a:pt x="666" y="277"/>
                      </a:lnTo>
                      <a:lnTo>
                        <a:pt x="672" y="277"/>
                      </a:lnTo>
                      <a:lnTo>
                        <a:pt x="678" y="264"/>
                      </a:lnTo>
                      <a:lnTo>
                        <a:pt x="690" y="250"/>
                      </a:lnTo>
                      <a:lnTo>
                        <a:pt x="696" y="237"/>
                      </a:lnTo>
                      <a:lnTo>
                        <a:pt x="702" y="224"/>
                      </a:lnTo>
                      <a:lnTo>
                        <a:pt x="708" y="210"/>
                      </a:lnTo>
                      <a:lnTo>
                        <a:pt x="714" y="200"/>
                      </a:lnTo>
                      <a:lnTo>
                        <a:pt x="720" y="187"/>
                      </a:lnTo>
                      <a:lnTo>
                        <a:pt x="726" y="173"/>
                      </a:lnTo>
                      <a:lnTo>
                        <a:pt x="732" y="163"/>
                      </a:lnTo>
                      <a:lnTo>
                        <a:pt x="738" y="153"/>
                      </a:lnTo>
                      <a:lnTo>
                        <a:pt x="744" y="143"/>
                      </a:lnTo>
                      <a:lnTo>
                        <a:pt x="750" y="133"/>
                      </a:lnTo>
                      <a:lnTo>
                        <a:pt x="756" y="123"/>
                      </a:lnTo>
                      <a:lnTo>
                        <a:pt x="768" y="117"/>
                      </a:lnTo>
                      <a:lnTo>
                        <a:pt x="774" y="107"/>
                      </a:lnTo>
                      <a:lnTo>
                        <a:pt x="780" y="100"/>
                      </a:lnTo>
                      <a:lnTo>
                        <a:pt x="786" y="93"/>
                      </a:lnTo>
                      <a:lnTo>
                        <a:pt x="792" y="87"/>
                      </a:lnTo>
                      <a:lnTo>
                        <a:pt x="798" y="77"/>
                      </a:lnTo>
                      <a:lnTo>
                        <a:pt x="804" y="73"/>
                      </a:lnTo>
                      <a:lnTo>
                        <a:pt x="810" y="66"/>
                      </a:lnTo>
                      <a:lnTo>
                        <a:pt x="816" y="60"/>
                      </a:lnTo>
                      <a:lnTo>
                        <a:pt x="822" y="53"/>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8" name="Freeform 80"/>
                <p:cNvSpPr>
                  <a:spLocks/>
                </p:cNvSpPr>
                <p:nvPr/>
              </p:nvSpPr>
              <p:spPr bwMode="auto">
                <a:xfrm>
                  <a:off x="2460" y="1741"/>
                  <a:ext cx="828" cy="348"/>
                </a:xfrm>
                <a:custGeom>
                  <a:avLst/>
                  <a:gdLst/>
                  <a:ahLst/>
                  <a:cxnLst>
                    <a:cxn ang="0">
                      <a:pos x="12" y="80"/>
                    </a:cxn>
                    <a:cxn ang="0">
                      <a:pos x="36" y="67"/>
                    </a:cxn>
                    <a:cxn ang="0">
                      <a:pos x="54" y="57"/>
                    </a:cxn>
                    <a:cxn ang="0">
                      <a:pos x="72" y="47"/>
                    </a:cxn>
                    <a:cxn ang="0">
                      <a:pos x="90" y="37"/>
                    </a:cxn>
                    <a:cxn ang="0">
                      <a:pos x="114" y="30"/>
                    </a:cxn>
                    <a:cxn ang="0">
                      <a:pos x="132" y="20"/>
                    </a:cxn>
                    <a:cxn ang="0">
                      <a:pos x="150" y="17"/>
                    </a:cxn>
                    <a:cxn ang="0">
                      <a:pos x="174" y="10"/>
                    </a:cxn>
                    <a:cxn ang="0">
                      <a:pos x="192" y="7"/>
                    </a:cxn>
                    <a:cxn ang="0">
                      <a:pos x="210" y="3"/>
                    </a:cxn>
                    <a:cxn ang="0">
                      <a:pos x="228" y="0"/>
                    </a:cxn>
                    <a:cxn ang="0">
                      <a:pos x="252" y="3"/>
                    </a:cxn>
                    <a:cxn ang="0">
                      <a:pos x="270" y="43"/>
                    </a:cxn>
                    <a:cxn ang="0">
                      <a:pos x="288" y="87"/>
                    </a:cxn>
                    <a:cxn ang="0">
                      <a:pos x="306" y="127"/>
                    </a:cxn>
                    <a:cxn ang="0">
                      <a:pos x="330" y="157"/>
                    </a:cxn>
                    <a:cxn ang="0">
                      <a:pos x="348" y="187"/>
                    </a:cxn>
                    <a:cxn ang="0">
                      <a:pos x="366" y="210"/>
                    </a:cxn>
                    <a:cxn ang="0">
                      <a:pos x="384" y="234"/>
                    </a:cxn>
                    <a:cxn ang="0">
                      <a:pos x="408" y="251"/>
                    </a:cxn>
                    <a:cxn ang="0">
                      <a:pos x="426" y="267"/>
                    </a:cxn>
                    <a:cxn ang="0">
                      <a:pos x="444" y="281"/>
                    </a:cxn>
                    <a:cxn ang="0">
                      <a:pos x="462" y="294"/>
                    </a:cxn>
                    <a:cxn ang="0">
                      <a:pos x="486" y="304"/>
                    </a:cxn>
                    <a:cxn ang="0">
                      <a:pos x="504" y="311"/>
                    </a:cxn>
                    <a:cxn ang="0">
                      <a:pos x="522" y="321"/>
                    </a:cxn>
                    <a:cxn ang="0">
                      <a:pos x="540" y="327"/>
                    </a:cxn>
                    <a:cxn ang="0">
                      <a:pos x="564" y="334"/>
                    </a:cxn>
                    <a:cxn ang="0">
                      <a:pos x="582" y="337"/>
                    </a:cxn>
                    <a:cxn ang="0">
                      <a:pos x="600" y="341"/>
                    </a:cxn>
                    <a:cxn ang="0">
                      <a:pos x="618" y="348"/>
                    </a:cxn>
                    <a:cxn ang="0">
                      <a:pos x="642" y="331"/>
                    </a:cxn>
                    <a:cxn ang="0">
                      <a:pos x="660" y="284"/>
                    </a:cxn>
                    <a:cxn ang="0">
                      <a:pos x="678" y="241"/>
                    </a:cxn>
                    <a:cxn ang="0">
                      <a:pos x="696" y="207"/>
                    </a:cxn>
                    <a:cxn ang="0">
                      <a:pos x="720" y="174"/>
                    </a:cxn>
                    <a:cxn ang="0">
                      <a:pos x="738" y="147"/>
                    </a:cxn>
                    <a:cxn ang="0">
                      <a:pos x="756" y="124"/>
                    </a:cxn>
                    <a:cxn ang="0">
                      <a:pos x="774" y="103"/>
                    </a:cxn>
                    <a:cxn ang="0">
                      <a:pos x="798" y="87"/>
                    </a:cxn>
                    <a:cxn ang="0">
                      <a:pos x="816" y="73"/>
                    </a:cxn>
                  </a:cxnLst>
                  <a:rect l="0" t="0" r="r" b="b"/>
                  <a:pathLst>
                    <a:path w="828" h="348">
                      <a:moveTo>
                        <a:pt x="0" y="90"/>
                      </a:moveTo>
                      <a:lnTo>
                        <a:pt x="6" y="87"/>
                      </a:lnTo>
                      <a:lnTo>
                        <a:pt x="12" y="80"/>
                      </a:lnTo>
                      <a:lnTo>
                        <a:pt x="24" y="77"/>
                      </a:lnTo>
                      <a:lnTo>
                        <a:pt x="30" y="73"/>
                      </a:lnTo>
                      <a:lnTo>
                        <a:pt x="36" y="67"/>
                      </a:lnTo>
                      <a:lnTo>
                        <a:pt x="42" y="63"/>
                      </a:lnTo>
                      <a:lnTo>
                        <a:pt x="48" y="60"/>
                      </a:lnTo>
                      <a:lnTo>
                        <a:pt x="54" y="57"/>
                      </a:lnTo>
                      <a:lnTo>
                        <a:pt x="60" y="53"/>
                      </a:lnTo>
                      <a:lnTo>
                        <a:pt x="66" y="50"/>
                      </a:lnTo>
                      <a:lnTo>
                        <a:pt x="72" y="47"/>
                      </a:lnTo>
                      <a:lnTo>
                        <a:pt x="78" y="43"/>
                      </a:lnTo>
                      <a:lnTo>
                        <a:pt x="84" y="40"/>
                      </a:lnTo>
                      <a:lnTo>
                        <a:pt x="90" y="37"/>
                      </a:lnTo>
                      <a:lnTo>
                        <a:pt x="102" y="33"/>
                      </a:lnTo>
                      <a:lnTo>
                        <a:pt x="108" y="30"/>
                      </a:lnTo>
                      <a:lnTo>
                        <a:pt x="114" y="30"/>
                      </a:lnTo>
                      <a:lnTo>
                        <a:pt x="120" y="27"/>
                      </a:lnTo>
                      <a:lnTo>
                        <a:pt x="126" y="23"/>
                      </a:lnTo>
                      <a:lnTo>
                        <a:pt x="132" y="20"/>
                      </a:lnTo>
                      <a:lnTo>
                        <a:pt x="138" y="20"/>
                      </a:lnTo>
                      <a:lnTo>
                        <a:pt x="144" y="17"/>
                      </a:lnTo>
                      <a:lnTo>
                        <a:pt x="150" y="17"/>
                      </a:lnTo>
                      <a:lnTo>
                        <a:pt x="156" y="13"/>
                      </a:lnTo>
                      <a:lnTo>
                        <a:pt x="162" y="13"/>
                      </a:lnTo>
                      <a:lnTo>
                        <a:pt x="174" y="10"/>
                      </a:lnTo>
                      <a:lnTo>
                        <a:pt x="180" y="10"/>
                      </a:lnTo>
                      <a:lnTo>
                        <a:pt x="186" y="7"/>
                      </a:lnTo>
                      <a:lnTo>
                        <a:pt x="192" y="7"/>
                      </a:lnTo>
                      <a:lnTo>
                        <a:pt x="198" y="7"/>
                      </a:lnTo>
                      <a:lnTo>
                        <a:pt x="204" y="3"/>
                      </a:lnTo>
                      <a:lnTo>
                        <a:pt x="210" y="3"/>
                      </a:lnTo>
                      <a:lnTo>
                        <a:pt x="216" y="0"/>
                      </a:lnTo>
                      <a:lnTo>
                        <a:pt x="222" y="0"/>
                      </a:lnTo>
                      <a:lnTo>
                        <a:pt x="228" y="0"/>
                      </a:lnTo>
                      <a:lnTo>
                        <a:pt x="234" y="0"/>
                      </a:lnTo>
                      <a:lnTo>
                        <a:pt x="240" y="0"/>
                      </a:lnTo>
                      <a:lnTo>
                        <a:pt x="252" y="3"/>
                      </a:lnTo>
                      <a:lnTo>
                        <a:pt x="258" y="10"/>
                      </a:lnTo>
                      <a:lnTo>
                        <a:pt x="264" y="27"/>
                      </a:lnTo>
                      <a:lnTo>
                        <a:pt x="270" y="43"/>
                      </a:lnTo>
                      <a:lnTo>
                        <a:pt x="276" y="60"/>
                      </a:lnTo>
                      <a:lnTo>
                        <a:pt x="282" y="73"/>
                      </a:lnTo>
                      <a:lnTo>
                        <a:pt x="288" y="87"/>
                      </a:lnTo>
                      <a:lnTo>
                        <a:pt x="294" y="100"/>
                      </a:lnTo>
                      <a:lnTo>
                        <a:pt x="300" y="114"/>
                      </a:lnTo>
                      <a:lnTo>
                        <a:pt x="306" y="127"/>
                      </a:lnTo>
                      <a:lnTo>
                        <a:pt x="312" y="137"/>
                      </a:lnTo>
                      <a:lnTo>
                        <a:pt x="318" y="147"/>
                      </a:lnTo>
                      <a:lnTo>
                        <a:pt x="330" y="157"/>
                      </a:lnTo>
                      <a:lnTo>
                        <a:pt x="336" y="167"/>
                      </a:lnTo>
                      <a:lnTo>
                        <a:pt x="342" y="177"/>
                      </a:lnTo>
                      <a:lnTo>
                        <a:pt x="348" y="187"/>
                      </a:lnTo>
                      <a:lnTo>
                        <a:pt x="354" y="194"/>
                      </a:lnTo>
                      <a:lnTo>
                        <a:pt x="360" y="204"/>
                      </a:lnTo>
                      <a:lnTo>
                        <a:pt x="366" y="210"/>
                      </a:lnTo>
                      <a:lnTo>
                        <a:pt x="372" y="217"/>
                      </a:lnTo>
                      <a:lnTo>
                        <a:pt x="378" y="227"/>
                      </a:lnTo>
                      <a:lnTo>
                        <a:pt x="384" y="234"/>
                      </a:lnTo>
                      <a:lnTo>
                        <a:pt x="390" y="241"/>
                      </a:lnTo>
                      <a:lnTo>
                        <a:pt x="396" y="244"/>
                      </a:lnTo>
                      <a:lnTo>
                        <a:pt x="408" y="251"/>
                      </a:lnTo>
                      <a:lnTo>
                        <a:pt x="414" y="257"/>
                      </a:lnTo>
                      <a:lnTo>
                        <a:pt x="420" y="261"/>
                      </a:lnTo>
                      <a:lnTo>
                        <a:pt x="426" y="267"/>
                      </a:lnTo>
                      <a:lnTo>
                        <a:pt x="432" y="271"/>
                      </a:lnTo>
                      <a:lnTo>
                        <a:pt x="438" y="277"/>
                      </a:lnTo>
                      <a:lnTo>
                        <a:pt x="444" y="281"/>
                      </a:lnTo>
                      <a:lnTo>
                        <a:pt x="450" y="284"/>
                      </a:lnTo>
                      <a:lnTo>
                        <a:pt x="456" y="287"/>
                      </a:lnTo>
                      <a:lnTo>
                        <a:pt x="462" y="294"/>
                      </a:lnTo>
                      <a:lnTo>
                        <a:pt x="468" y="297"/>
                      </a:lnTo>
                      <a:lnTo>
                        <a:pt x="480" y="301"/>
                      </a:lnTo>
                      <a:lnTo>
                        <a:pt x="486" y="304"/>
                      </a:lnTo>
                      <a:lnTo>
                        <a:pt x="492" y="307"/>
                      </a:lnTo>
                      <a:lnTo>
                        <a:pt x="498" y="311"/>
                      </a:lnTo>
                      <a:lnTo>
                        <a:pt x="504" y="311"/>
                      </a:lnTo>
                      <a:lnTo>
                        <a:pt x="510" y="314"/>
                      </a:lnTo>
                      <a:lnTo>
                        <a:pt x="516" y="317"/>
                      </a:lnTo>
                      <a:lnTo>
                        <a:pt x="522" y="321"/>
                      </a:lnTo>
                      <a:lnTo>
                        <a:pt x="528" y="324"/>
                      </a:lnTo>
                      <a:lnTo>
                        <a:pt x="534" y="324"/>
                      </a:lnTo>
                      <a:lnTo>
                        <a:pt x="540" y="327"/>
                      </a:lnTo>
                      <a:lnTo>
                        <a:pt x="546" y="327"/>
                      </a:lnTo>
                      <a:lnTo>
                        <a:pt x="558" y="331"/>
                      </a:lnTo>
                      <a:lnTo>
                        <a:pt x="564" y="334"/>
                      </a:lnTo>
                      <a:lnTo>
                        <a:pt x="570" y="334"/>
                      </a:lnTo>
                      <a:lnTo>
                        <a:pt x="576" y="337"/>
                      </a:lnTo>
                      <a:lnTo>
                        <a:pt x="582" y="337"/>
                      </a:lnTo>
                      <a:lnTo>
                        <a:pt x="588" y="341"/>
                      </a:lnTo>
                      <a:lnTo>
                        <a:pt x="594" y="341"/>
                      </a:lnTo>
                      <a:lnTo>
                        <a:pt x="600" y="341"/>
                      </a:lnTo>
                      <a:lnTo>
                        <a:pt x="606" y="344"/>
                      </a:lnTo>
                      <a:lnTo>
                        <a:pt x="612" y="344"/>
                      </a:lnTo>
                      <a:lnTo>
                        <a:pt x="618" y="348"/>
                      </a:lnTo>
                      <a:lnTo>
                        <a:pt x="624" y="348"/>
                      </a:lnTo>
                      <a:lnTo>
                        <a:pt x="636" y="344"/>
                      </a:lnTo>
                      <a:lnTo>
                        <a:pt x="642" y="331"/>
                      </a:lnTo>
                      <a:lnTo>
                        <a:pt x="648" y="314"/>
                      </a:lnTo>
                      <a:lnTo>
                        <a:pt x="654" y="301"/>
                      </a:lnTo>
                      <a:lnTo>
                        <a:pt x="660" y="284"/>
                      </a:lnTo>
                      <a:lnTo>
                        <a:pt x="666" y="271"/>
                      </a:lnTo>
                      <a:lnTo>
                        <a:pt x="672" y="254"/>
                      </a:lnTo>
                      <a:lnTo>
                        <a:pt x="678" y="241"/>
                      </a:lnTo>
                      <a:lnTo>
                        <a:pt x="684" y="231"/>
                      </a:lnTo>
                      <a:lnTo>
                        <a:pt x="690" y="217"/>
                      </a:lnTo>
                      <a:lnTo>
                        <a:pt x="696" y="207"/>
                      </a:lnTo>
                      <a:lnTo>
                        <a:pt x="702" y="194"/>
                      </a:lnTo>
                      <a:lnTo>
                        <a:pt x="714" y="184"/>
                      </a:lnTo>
                      <a:lnTo>
                        <a:pt x="720" y="174"/>
                      </a:lnTo>
                      <a:lnTo>
                        <a:pt x="726" y="167"/>
                      </a:lnTo>
                      <a:lnTo>
                        <a:pt x="732" y="157"/>
                      </a:lnTo>
                      <a:lnTo>
                        <a:pt x="738" y="147"/>
                      </a:lnTo>
                      <a:lnTo>
                        <a:pt x="744" y="140"/>
                      </a:lnTo>
                      <a:lnTo>
                        <a:pt x="750" y="134"/>
                      </a:lnTo>
                      <a:lnTo>
                        <a:pt x="756" y="124"/>
                      </a:lnTo>
                      <a:lnTo>
                        <a:pt x="762" y="117"/>
                      </a:lnTo>
                      <a:lnTo>
                        <a:pt x="768" y="110"/>
                      </a:lnTo>
                      <a:lnTo>
                        <a:pt x="774" y="103"/>
                      </a:lnTo>
                      <a:lnTo>
                        <a:pt x="780" y="100"/>
                      </a:lnTo>
                      <a:lnTo>
                        <a:pt x="792" y="93"/>
                      </a:lnTo>
                      <a:lnTo>
                        <a:pt x="798" y="87"/>
                      </a:lnTo>
                      <a:lnTo>
                        <a:pt x="804" y="83"/>
                      </a:lnTo>
                      <a:lnTo>
                        <a:pt x="810" y="77"/>
                      </a:lnTo>
                      <a:lnTo>
                        <a:pt x="816" y="73"/>
                      </a:lnTo>
                      <a:lnTo>
                        <a:pt x="822" y="67"/>
                      </a:lnTo>
                      <a:lnTo>
                        <a:pt x="828" y="63"/>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9" name="Freeform 81"/>
                <p:cNvSpPr>
                  <a:spLocks/>
                </p:cNvSpPr>
                <p:nvPr/>
              </p:nvSpPr>
              <p:spPr bwMode="auto">
                <a:xfrm>
                  <a:off x="3288" y="1731"/>
                  <a:ext cx="750" cy="364"/>
                </a:xfrm>
                <a:custGeom>
                  <a:avLst/>
                  <a:gdLst/>
                  <a:ahLst/>
                  <a:cxnLst>
                    <a:cxn ang="0">
                      <a:pos x="6" y="70"/>
                    </a:cxn>
                    <a:cxn ang="0">
                      <a:pos x="18" y="60"/>
                    </a:cxn>
                    <a:cxn ang="0">
                      <a:pos x="36" y="53"/>
                    </a:cxn>
                    <a:cxn ang="0">
                      <a:pos x="48" y="47"/>
                    </a:cxn>
                    <a:cxn ang="0">
                      <a:pos x="60" y="40"/>
                    </a:cxn>
                    <a:cxn ang="0">
                      <a:pos x="72" y="33"/>
                    </a:cxn>
                    <a:cxn ang="0">
                      <a:pos x="84" y="30"/>
                    </a:cxn>
                    <a:cxn ang="0">
                      <a:pos x="96" y="27"/>
                    </a:cxn>
                    <a:cxn ang="0">
                      <a:pos x="114" y="23"/>
                    </a:cxn>
                    <a:cxn ang="0">
                      <a:pos x="126" y="20"/>
                    </a:cxn>
                    <a:cxn ang="0">
                      <a:pos x="138" y="20"/>
                    </a:cxn>
                    <a:cxn ang="0">
                      <a:pos x="150" y="17"/>
                    </a:cxn>
                    <a:cxn ang="0">
                      <a:pos x="162" y="17"/>
                    </a:cxn>
                    <a:cxn ang="0">
                      <a:pos x="174" y="13"/>
                    </a:cxn>
                    <a:cxn ang="0">
                      <a:pos x="192" y="10"/>
                    </a:cxn>
                    <a:cxn ang="0">
                      <a:pos x="204" y="10"/>
                    </a:cxn>
                    <a:cxn ang="0">
                      <a:pos x="216" y="7"/>
                    </a:cxn>
                    <a:cxn ang="0">
                      <a:pos x="228" y="7"/>
                    </a:cxn>
                    <a:cxn ang="0">
                      <a:pos x="240" y="3"/>
                    </a:cxn>
                    <a:cxn ang="0">
                      <a:pos x="252" y="3"/>
                    </a:cxn>
                    <a:cxn ang="0">
                      <a:pos x="270" y="0"/>
                    </a:cxn>
                    <a:cxn ang="0">
                      <a:pos x="282" y="0"/>
                    </a:cxn>
                    <a:cxn ang="0">
                      <a:pos x="294" y="0"/>
                    </a:cxn>
                    <a:cxn ang="0">
                      <a:pos x="306" y="0"/>
                    </a:cxn>
                    <a:cxn ang="0">
                      <a:pos x="318" y="0"/>
                    </a:cxn>
                    <a:cxn ang="0">
                      <a:pos x="330" y="7"/>
                    </a:cxn>
                    <a:cxn ang="0">
                      <a:pos x="348" y="33"/>
                    </a:cxn>
                    <a:cxn ang="0">
                      <a:pos x="360" y="63"/>
                    </a:cxn>
                    <a:cxn ang="0">
                      <a:pos x="372" y="93"/>
                    </a:cxn>
                    <a:cxn ang="0">
                      <a:pos x="384" y="120"/>
                    </a:cxn>
                    <a:cxn ang="0">
                      <a:pos x="396" y="144"/>
                    </a:cxn>
                    <a:cxn ang="0">
                      <a:pos x="408" y="164"/>
                    </a:cxn>
                    <a:cxn ang="0">
                      <a:pos x="426" y="184"/>
                    </a:cxn>
                    <a:cxn ang="0">
                      <a:pos x="438" y="204"/>
                    </a:cxn>
                    <a:cxn ang="0">
                      <a:pos x="450" y="217"/>
                    </a:cxn>
                    <a:cxn ang="0">
                      <a:pos x="462" y="234"/>
                    </a:cxn>
                    <a:cxn ang="0">
                      <a:pos x="474" y="247"/>
                    </a:cxn>
                    <a:cxn ang="0">
                      <a:pos x="486" y="257"/>
                    </a:cxn>
                    <a:cxn ang="0">
                      <a:pos x="504" y="271"/>
                    </a:cxn>
                    <a:cxn ang="0">
                      <a:pos x="516" y="281"/>
                    </a:cxn>
                    <a:cxn ang="0">
                      <a:pos x="528" y="291"/>
                    </a:cxn>
                    <a:cxn ang="0">
                      <a:pos x="540" y="297"/>
                    </a:cxn>
                    <a:cxn ang="0">
                      <a:pos x="552" y="304"/>
                    </a:cxn>
                    <a:cxn ang="0">
                      <a:pos x="564" y="311"/>
                    </a:cxn>
                    <a:cxn ang="0">
                      <a:pos x="582" y="317"/>
                    </a:cxn>
                    <a:cxn ang="0">
                      <a:pos x="594" y="324"/>
                    </a:cxn>
                    <a:cxn ang="0">
                      <a:pos x="606" y="331"/>
                    </a:cxn>
                    <a:cxn ang="0">
                      <a:pos x="618" y="334"/>
                    </a:cxn>
                    <a:cxn ang="0">
                      <a:pos x="630" y="337"/>
                    </a:cxn>
                    <a:cxn ang="0">
                      <a:pos x="648" y="341"/>
                    </a:cxn>
                    <a:cxn ang="0">
                      <a:pos x="660" y="344"/>
                    </a:cxn>
                    <a:cxn ang="0">
                      <a:pos x="672" y="347"/>
                    </a:cxn>
                    <a:cxn ang="0">
                      <a:pos x="684" y="351"/>
                    </a:cxn>
                    <a:cxn ang="0">
                      <a:pos x="696" y="354"/>
                    </a:cxn>
                    <a:cxn ang="0">
                      <a:pos x="708" y="358"/>
                    </a:cxn>
                    <a:cxn ang="0">
                      <a:pos x="726" y="358"/>
                    </a:cxn>
                    <a:cxn ang="0">
                      <a:pos x="738" y="361"/>
                    </a:cxn>
                    <a:cxn ang="0">
                      <a:pos x="750" y="364"/>
                    </a:cxn>
                  </a:cxnLst>
                  <a:rect l="0" t="0" r="r" b="b"/>
                  <a:pathLst>
                    <a:path w="750" h="364">
                      <a:moveTo>
                        <a:pt x="0" y="73"/>
                      </a:moveTo>
                      <a:lnTo>
                        <a:pt x="6" y="70"/>
                      </a:lnTo>
                      <a:lnTo>
                        <a:pt x="12" y="67"/>
                      </a:lnTo>
                      <a:lnTo>
                        <a:pt x="18" y="60"/>
                      </a:lnTo>
                      <a:lnTo>
                        <a:pt x="24" y="57"/>
                      </a:lnTo>
                      <a:lnTo>
                        <a:pt x="36" y="53"/>
                      </a:lnTo>
                      <a:lnTo>
                        <a:pt x="42" y="50"/>
                      </a:lnTo>
                      <a:lnTo>
                        <a:pt x="48" y="47"/>
                      </a:lnTo>
                      <a:lnTo>
                        <a:pt x="54" y="43"/>
                      </a:lnTo>
                      <a:lnTo>
                        <a:pt x="60" y="40"/>
                      </a:lnTo>
                      <a:lnTo>
                        <a:pt x="66" y="37"/>
                      </a:lnTo>
                      <a:lnTo>
                        <a:pt x="72" y="33"/>
                      </a:lnTo>
                      <a:lnTo>
                        <a:pt x="78" y="33"/>
                      </a:lnTo>
                      <a:lnTo>
                        <a:pt x="84" y="30"/>
                      </a:lnTo>
                      <a:lnTo>
                        <a:pt x="90" y="30"/>
                      </a:lnTo>
                      <a:lnTo>
                        <a:pt x="96" y="27"/>
                      </a:lnTo>
                      <a:lnTo>
                        <a:pt x="102" y="27"/>
                      </a:lnTo>
                      <a:lnTo>
                        <a:pt x="114" y="23"/>
                      </a:lnTo>
                      <a:lnTo>
                        <a:pt x="120" y="23"/>
                      </a:lnTo>
                      <a:lnTo>
                        <a:pt x="126" y="20"/>
                      </a:lnTo>
                      <a:lnTo>
                        <a:pt x="132" y="20"/>
                      </a:lnTo>
                      <a:lnTo>
                        <a:pt x="138" y="20"/>
                      </a:lnTo>
                      <a:lnTo>
                        <a:pt x="144" y="17"/>
                      </a:lnTo>
                      <a:lnTo>
                        <a:pt x="150" y="17"/>
                      </a:lnTo>
                      <a:lnTo>
                        <a:pt x="156" y="17"/>
                      </a:lnTo>
                      <a:lnTo>
                        <a:pt x="162" y="17"/>
                      </a:lnTo>
                      <a:lnTo>
                        <a:pt x="168" y="13"/>
                      </a:lnTo>
                      <a:lnTo>
                        <a:pt x="174" y="13"/>
                      </a:lnTo>
                      <a:lnTo>
                        <a:pt x="180" y="13"/>
                      </a:lnTo>
                      <a:lnTo>
                        <a:pt x="192" y="10"/>
                      </a:lnTo>
                      <a:lnTo>
                        <a:pt x="198" y="10"/>
                      </a:lnTo>
                      <a:lnTo>
                        <a:pt x="204" y="10"/>
                      </a:lnTo>
                      <a:lnTo>
                        <a:pt x="210" y="7"/>
                      </a:lnTo>
                      <a:lnTo>
                        <a:pt x="216" y="7"/>
                      </a:lnTo>
                      <a:lnTo>
                        <a:pt x="222" y="7"/>
                      </a:lnTo>
                      <a:lnTo>
                        <a:pt x="228" y="7"/>
                      </a:lnTo>
                      <a:lnTo>
                        <a:pt x="234" y="3"/>
                      </a:lnTo>
                      <a:lnTo>
                        <a:pt x="240" y="3"/>
                      </a:lnTo>
                      <a:lnTo>
                        <a:pt x="246" y="3"/>
                      </a:lnTo>
                      <a:lnTo>
                        <a:pt x="252" y="3"/>
                      </a:lnTo>
                      <a:lnTo>
                        <a:pt x="258" y="0"/>
                      </a:lnTo>
                      <a:lnTo>
                        <a:pt x="270" y="0"/>
                      </a:lnTo>
                      <a:lnTo>
                        <a:pt x="276" y="0"/>
                      </a:lnTo>
                      <a:lnTo>
                        <a:pt x="282" y="0"/>
                      </a:lnTo>
                      <a:lnTo>
                        <a:pt x="288" y="0"/>
                      </a:lnTo>
                      <a:lnTo>
                        <a:pt x="294" y="0"/>
                      </a:lnTo>
                      <a:lnTo>
                        <a:pt x="300" y="0"/>
                      </a:lnTo>
                      <a:lnTo>
                        <a:pt x="306" y="0"/>
                      </a:lnTo>
                      <a:lnTo>
                        <a:pt x="312" y="0"/>
                      </a:lnTo>
                      <a:lnTo>
                        <a:pt x="318" y="0"/>
                      </a:lnTo>
                      <a:lnTo>
                        <a:pt x="324" y="3"/>
                      </a:lnTo>
                      <a:lnTo>
                        <a:pt x="330" y="7"/>
                      </a:lnTo>
                      <a:lnTo>
                        <a:pt x="342" y="17"/>
                      </a:lnTo>
                      <a:lnTo>
                        <a:pt x="348" y="33"/>
                      </a:lnTo>
                      <a:lnTo>
                        <a:pt x="354" y="50"/>
                      </a:lnTo>
                      <a:lnTo>
                        <a:pt x="360" y="63"/>
                      </a:lnTo>
                      <a:lnTo>
                        <a:pt x="366" y="80"/>
                      </a:lnTo>
                      <a:lnTo>
                        <a:pt x="372" y="93"/>
                      </a:lnTo>
                      <a:lnTo>
                        <a:pt x="378" y="107"/>
                      </a:lnTo>
                      <a:lnTo>
                        <a:pt x="384" y="120"/>
                      </a:lnTo>
                      <a:lnTo>
                        <a:pt x="390" y="130"/>
                      </a:lnTo>
                      <a:lnTo>
                        <a:pt x="396" y="144"/>
                      </a:lnTo>
                      <a:lnTo>
                        <a:pt x="402" y="154"/>
                      </a:lnTo>
                      <a:lnTo>
                        <a:pt x="408" y="164"/>
                      </a:lnTo>
                      <a:lnTo>
                        <a:pt x="420" y="174"/>
                      </a:lnTo>
                      <a:lnTo>
                        <a:pt x="426" y="184"/>
                      </a:lnTo>
                      <a:lnTo>
                        <a:pt x="432" y="194"/>
                      </a:lnTo>
                      <a:lnTo>
                        <a:pt x="438" y="204"/>
                      </a:lnTo>
                      <a:lnTo>
                        <a:pt x="444" y="210"/>
                      </a:lnTo>
                      <a:lnTo>
                        <a:pt x="450" y="217"/>
                      </a:lnTo>
                      <a:lnTo>
                        <a:pt x="456" y="227"/>
                      </a:lnTo>
                      <a:lnTo>
                        <a:pt x="462" y="234"/>
                      </a:lnTo>
                      <a:lnTo>
                        <a:pt x="468" y="241"/>
                      </a:lnTo>
                      <a:lnTo>
                        <a:pt x="474" y="247"/>
                      </a:lnTo>
                      <a:lnTo>
                        <a:pt x="480" y="254"/>
                      </a:lnTo>
                      <a:lnTo>
                        <a:pt x="486" y="257"/>
                      </a:lnTo>
                      <a:lnTo>
                        <a:pt x="498" y="264"/>
                      </a:lnTo>
                      <a:lnTo>
                        <a:pt x="504" y="271"/>
                      </a:lnTo>
                      <a:lnTo>
                        <a:pt x="510" y="274"/>
                      </a:lnTo>
                      <a:lnTo>
                        <a:pt x="516" y="281"/>
                      </a:lnTo>
                      <a:lnTo>
                        <a:pt x="522" y="284"/>
                      </a:lnTo>
                      <a:lnTo>
                        <a:pt x="528" y="291"/>
                      </a:lnTo>
                      <a:lnTo>
                        <a:pt x="534" y="294"/>
                      </a:lnTo>
                      <a:lnTo>
                        <a:pt x="540" y="297"/>
                      </a:lnTo>
                      <a:lnTo>
                        <a:pt x="546" y="301"/>
                      </a:lnTo>
                      <a:lnTo>
                        <a:pt x="552" y="304"/>
                      </a:lnTo>
                      <a:lnTo>
                        <a:pt x="558" y="307"/>
                      </a:lnTo>
                      <a:lnTo>
                        <a:pt x="564" y="311"/>
                      </a:lnTo>
                      <a:lnTo>
                        <a:pt x="576" y="314"/>
                      </a:lnTo>
                      <a:lnTo>
                        <a:pt x="582" y="317"/>
                      </a:lnTo>
                      <a:lnTo>
                        <a:pt x="588" y="321"/>
                      </a:lnTo>
                      <a:lnTo>
                        <a:pt x="594" y="324"/>
                      </a:lnTo>
                      <a:lnTo>
                        <a:pt x="600" y="327"/>
                      </a:lnTo>
                      <a:lnTo>
                        <a:pt x="606" y="331"/>
                      </a:lnTo>
                      <a:lnTo>
                        <a:pt x="612" y="331"/>
                      </a:lnTo>
                      <a:lnTo>
                        <a:pt x="618" y="334"/>
                      </a:lnTo>
                      <a:lnTo>
                        <a:pt x="624" y="337"/>
                      </a:lnTo>
                      <a:lnTo>
                        <a:pt x="630" y="337"/>
                      </a:lnTo>
                      <a:lnTo>
                        <a:pt x="636" y="341"/>
                      </a:lnTo>
                      <a:lnTo>
                        <a:pt x="648" y="341"/>
                      </a:lnTo>
                      <a:lnTo>
                        <a:pt x="654" y="344"/>
                      </a:lnTo>
                      <a:lnTo>
                        <a:pt x="660" y="344"/>
                      </a:lnTo>
                      <a:lnTo>
                        <a:pt x="666" y="347"/>
                      </a:lnTo>
                      <a:lnTo>
                        <a:pt x="672" y="347"/>
                      </a:lnTo>
                      <a:lnTo>
                        <a:pt x="678" y="351"/>
                      </a:lnTo>
                      <a:lnTo>
                        <a:pt x="684" y="351"/>
                      </a:lnTo>
                      <a:lnTo>
                        <a:pt x="690" y="354"/>
                      </a:lnTo>
                      <a:lnTo>
                        <a:pt x="696" y="354"/>
                      </a:lnTo>
                      <a:lnTo>
                        <a:pt x="702" y="354"/>
                      </a:lnTo>
                      <a:lnTo>
                        <a:pt x="708" y="358"/>
                      </a:lnTo>
                      <a:lnTo>
                        <a:pt x="714" y="358"/>
                      </a:lnTo>
                      <a:lnTo>
                        <a:pt x="726" y="358"/>
                      </a:lnTo>
                      <a:lnTo>
                        <a:pt x="732" y="361"/>
                      </a:lnTo>
                      <a:lnTo>
                        <a:pt x="738" y="361"/>
                      </a:lnTo>
                      <a:lnTo>
                        <a:pt x="744" y="361"/>
                      </a:lnTo>
                      <a:lnTo>
                        <a:pt x="750" y="364"/>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0" name="Freeform 82"/>
                <p:cNvSpPr>
                  <a:spLocks/>
                </p:cNvSpPr>
                <p:nvPr/>
              </p:nvSpPr>
              <p:spPr bwMode="auto">
                <a:xfrm>
                  <a:off x="1638" y="1667"/>
                  <a:ext cx="822" cy="194"/>
                </a:xfrm>
                <a:custGeom>
                  <a:avLst/>
                  <a:gdLst/>
                  <a:ahLst/>
                  <a:cxnLst>
                    <a:cxn ang="0">
                      <a:pos x="12" y="0"/>
                    </a:cxn>
                    <a:cxn ang="0">
                      <a:pos x="30" y="0"/>
                    </a:cxn>
                    <a:cxn ang="0">
                      <a:pos x="48" y="0"/>
                    </a:cxn>
                    <a:cxn ang="0">
                      <a:pos x="66" y="0"/>
                    </a:cxn>
                    <a:cxn ang="0">
                      <a:pos x="90" y="0"/>
                    </a:cxn>
                    <a:cxn ang="0">
                      <a:pos x="108" y="0"/>
                    </a:cxn>
                    <a:cxn ang="0">
                      <a:pos x="126" y="0"/>
                    </a:cxn>
                    <a:cxn ang="0">
                      <a:pos x="144" y="0"/>
                    </a:cxn>
                    <a:cxn ang="0">
                      <a:pos x="168" y="24"/>
                    </a:cxn>
                    <a:cxn ang="0">
                      <a:pos x="186" y="50"/>
                    </a:cxn>
                    <a:cxn ang="0">
                      <a:pos x="204" y="74"/>
                    </a:cxn>
                    <a:cxn ang="0">
                      <a:pos x="222" y="97"/>
                    </a:cxn>
                    <a:cxn ang="0">
                      <a:pos x="246" y="114"/>
                    </a:cxn>
                    <a:cxn ang="0">
                      <a:pos x="264" y="127"/>
                    </a:cxn>
                    <a:cxn ang="0">
                      <a:pos x="282" y="144"/>
                    </a:cxn>
                    <a:cxn ang="0">
                      <a:pos x="300" y="154"/>
                    </a:cxn>
                    <a:cxn ang="0">
                      <a:pos x="324" y="164"/>
                    </a:cxn>
                    <a:cxn ang="0">
                      <a:pos x="342" y="174"/>
                    </a:cxn>
                    <a:cxn ang="0">
                      <a:pos x="360" y="181"/>
                    </a:cxn>
                    <a:cxn ang="0">
                      <a:pos x="384" y="188"/>
                    </a:cxn>
                    <a:cxn ang="0">
                      <a:pos x="402" y="194"/>
                    </a:cxn>
                    <a:cxn ang="0">
                      <a:pos x="420" y="191"/>
                    </a:cxn>
                    <a:cxn ang="0">
                      <a:pos x="438" y="171"/>
                    </a:cxn>
                    <a:cxn ang="0">
                      <a:pos x="462" y="147"/>
                    </a:cxn>
                    <a:cxn ang="0">
                      <a:pos x="480" y="127"/>
                    </a:cxn>
                    <a:cxn ang="0">
                      <a:pos x="498" y="111"/>
                    </a:cxn>
                    <a:cxn ang="0">
                      <a:pos x="516" y="94"/>
                    </a:cxn>
                    <a:cxn ang="0">
                      <a:pos x="540" y="84"/>
                    </a:cxn>
                    <a:cxn ang="0">
                      <a:pos x="558" y="71"/>
                    </a:cxn>
                    <a:cxn ang="0">
                      <a:pos x="576" y="60"/>
                    </a:cxn>
                    <a:cxn ang="0">
                      <a:pos x="594" y="54"/>
                    </a:cxn>
                    <a:cxn ang="0">
                      <a:pos x="618" y="47"/>
                    </a:cxn>
                    <a:cxn ang="0">
                      <a:pos x="636" y="40"/>
                    </a:cxn>
                    <a:cxn ang="0">
                      <a:pos x="654" y="34"/>
                    </a:cxn>
                    <a:cxn ang="0">
                      <a:pos x="672" y="34"/>
                    </a:cxn>
                    <a:cxn ang="0">
                      <a:pos x="696" y="57"/>
                    </a:cxn>
                    <a:cxn ang="0">
                      <a:pos x="714" y="77"/>
                    </a:cxn>
                    <a:cxn ang="0">
                      <a:pos x="732" y="97"/>
                    </a:cxn>
                    <a:cxn ang="0">
                      <a:pos x="750" y="117"/>
                    </a:cxn>
                    <a:cxn ang="0">
                      <a:pos x="774" y="131"/>
                    </a:cxn>
                    <a:cxn ang="0">
                      <a:pos x="792" y="144"/>
                    </a:cxn>
                    <a:cxn ang="0">
                      <a:pos x="810" y="157"/>
                    </a:cxn>
                  </a:cxnLst>
                  <a:rect l="0" t="0" r="r" b="b"/>
                  <a:pathLst>
                    <a:path w="822" h="194">
                      <a:moveTo>
                        <a:pt x="0" y="0"/>
                      </a:moveTo>
                      <a:lnTo>
                        <a:pt x="6" y="0"/>
                      </a:lnTo>
                      <a:lnTo>
                        <a:pt x="12" y="0"/>
                      </a:lnTo>
                      <a:lnTo>
                        <a:pt x="18" y="0"/>
                      </a:lnTo>
                      <a:lnTo>
                        <a:pt x="24" y="0"/>
                      </a:lnTo>
                      <a:lnTo>
                        <a:pt x="30" y="0"/>
                      </a:lnTo>
                      <a:lnTo>
                        <a:pt x="36" y="0"/>
                      </a:lnTo>
                      <a:lnTo>
                        <a:pt x="42" y="0"/>
                      </a:lnTo>
                      <a:lnTo>
                        <a:pt x="48" y="0"/>
                      </a:lnTo>
                      <a:lnTo>
                        <a:pt x="54" y="0"/>
                      </a:lnTo>
                      <a:lnTo>
                        <a:pt x="60" y="0"/>
                      </a:lnTo>
                      <a:lnTo>
                        <a:pt x="66" y="0"/>
                      </a:lnTo>
                      <a:lnTo>
                        <a:pt x="78" y="0"/>
                      </a:lnTo>
                      <a:lnTo>
                        <a:pt x="84" y="0"/>
                      </a:lnTo>
                      <a:lnTo>
                        <a:pt x="90" y="0"/>
                      </a:lnTo>
                      <a:lnTo>
                        <a:pt x="96" y="0"/>
                      </a:lnTo>
                      <a:lnTo>
                        <a:pt x="102" y="0"/>
                      </a:lnTo>
                      <a:lnTo>
                        <a:pt x="108" y="0"/>
                      </a:lnTo>
                      <a:lnTo>
                        <a:pt x="114" y="0"/>
                      </a:lnTo>
                      <a:lnTo>
                        <a:pt x="120" y="0"/>
                      </a:lnTo>
                      <a:lnTo>
                        <a:pt x="126" y="0"/>
                      </a:lnTo>
                      <a:lnTo>
                        <a:pt x="132" y="0"/>
                      </a:lnTo>
                      <a:lnTo>
                        <a:pt x="138" y="0"/>
                      </a:lnTo>
                      <a:lnTo>
                        <a:pt x="144" y="0"/>
                      </a:lnTo>
                      <a:lnTo>
                        <a:pt x="156" y="7"/>
                      </a:lnTo>
                      <a:lnTo>
                        <a:pt x="162" y="17"/>
                      </a:lnTo>
                      <a:lnTo>
                        <a:pt x="168" y="24"/>
                      </a:lnTo>
                      <a:lnTo>
                        <a:pt x="174" y="34"/>
                      </a:lnTo>
                      <a:lnTo>
                        <a:pt x="180" y="44"/>
                      </a:lnTo>
                      <a:lnTo>
                        <a:pt x="186" y="50"/>
                      </a:lnTo>
                      <a:lnTo>
                        <a:pt x="192" y="60"/>
                      </a:lnTo>
                      <a:lnTo>
                        <a:pt x="198" y="67"/>
                      </a:lnTo>
                      <a:lnTo>
                        <a:pt x="204" y="74"/>
                      </a:lnTo>
                      <a:lnTo>
                        <a:pt x="210" y="81"/>
                      </a:lnTo>
                      <a:lnTo>
                        <a:pt x="216" y="91"/>
                      </a:lnTo>
                      <a:lnTo>
                        <a:pt x="222" y="97"/>
                      </a:lnTo>
                      <a:lnTo>
                        <a:pt x="234" y="101"/>
                      </a:lnTo>
                      <a:lnTo>
                        <a:pt x="240" y="107"/>
                      </a:lnTo>
                      <a:lnTo>
                        <a:pt x="246" y="114"/>
                      </a:lnTo>
                      <a:lnTo>
                        <a:pt x="252" y="117"/>
                      </a:lnTo>
                      <a:lnTo>
                        <a:pt x="258" y="124"/>
                      </a:lnTo>
                      <a:lnTo>
                        <a:pt x="264" y="127"/>
                      </a:lnTo>
                      <a:lnTo>
                        <a:pt x="270" y="134"/>
                      </a:lnTo>
                      <a:lnTo>
                        <a:pt x="276" y="137"/>
                      </a:lnTo>
                      <a:lnTo>
                        <a:pt x="282" y="144"/>
                      </a:lnTo>
                      <a:lnTo>
                        <a:pt x="288" y="147"/>
                      </a:lnTo>
                      <a:lnTo>
                        <a:pt x="294" y="151"/>
                      </a:lnTo>
                      <a:lnTo>
                        <a:pt x="300" y="154"/>
                      </a:lnTo>
                      <a:lnTo>
                        <a:pt x="312" y="157"/>
                      </a:lnTo>
                      <a:lnTo>
                        <a:pt x="318" y="161"/>
                      </a:lnTo>
                      <a:lnTo>
                        <a:pt x="324" y="164"/>
                      </a:lnTo>
                      <a:lnTo>
                        <a:pt x="330" y="167"/>
                      </a:lnTo>
                      <a:lnTo>
                        <a:pt x="336" y="171"/>
                      </a:lnTo>
                      <a:lnTo>
                        <a:pt x="342" y="174"/>
                      </a:lnTo>
                      <a:lnTo>
                        <a:pt x="348" y="177"/>
                      </a:lnTo>
                      <a:lnTo>
                        <a:pt x="354" y="177"/>
                      </a:lnTo>
                      <a:lnTo>
                        <a:pt x="360" y="181"/>
                      </a:lnTo>
                      <a:lnTo>
                        <a:pt x="366" y="184"/>
                      </a:lnTo>
                      <a:lnTo>
                        <a:pt x="372" y="184"/>
                      </a:lnTo>
                      <a:lnTo>
                        <a:pt x="384" y="188"/>
                      </a:lnTo>
                      <a:lnTo>
                        <a:pt x="390" y="191"/>
                      </a:lnTo>
                      <a:lnTo>
                        <a:pt x="396" y="191"/>
                      </a:lnTo>
                      <a:lnTo>
                        <a:pt x="402" y="194"/>
                      </a:lnTo>
                      <a:lnTo>
                        <a:pt x="408" y="194"/>
                      </a:lnTo>
                      <a:lnTo>
                        <a:pt x="414" y="194"/>
                      </a:lnTo>
                      <a:lnTo>
                        <a:pt x="420" y="191"/>
                      </a:lnTo>
                      <a:lnTo>
                        <a:pt x="426" y="188"/>
                      </a:lnTo>
                      <a:lnTo>
                        <a:pt x="432" y="177"/>
                      </a:lnTo>
                      <a:lnTo>
                        <a:pt x="438" y="171"/>
                      </a:lnTo>
                      <a:lnTo>
                        <a:pt x="444" y="161"/>
                      </a:lnTo>
                      <a:lnTo>
                        <a:pt x="450" y="154"/>
                      </a:lnTo>
                      <a:lnTo>
                        <a:pt x="462" y="147"/>
                      </a:lnTo>
                      <a:lnTo>
                        <a:pt x="468" y="141"/>
                      </a:lnTo>
                      <a:lnTo>
                        <a:pt x="474" y="134"/>
                      </a:lnTo>
                      <a:lnTo>
                        <a:pt x="480" y="127"/>
                      </a:lnTo>
                      <a:lnTo>
                        <a:pt x="486" y="121"/>
                      </a:lnTo>
                      <a:lnTo>
                        <a:pt x="492" y="117"/>
                      </a:lnTo>
                      <a:lnTo>
                        <a:pt x="498" y="111"/>
                      </a:lnTo>
                      <a:lnTo>
                        <a:pt x="504" y="104"/>
                      </a:lnTo>
                      <a:lnTo>
                        <a:pt x="510" y="101"/>
                      </a:lnTo>
                      <a:lnTo>
                        <a:pt x="516" y="94"/>
                      </a:lnTo>
                      <a:lnTo>
                        <a:pt x="522" y="91"/>
                      </a:lnTo>
                      <a:lnTo>
                        <a:pt x="528" y="87"/>
                      </a:lnTo>
                      <a:lnTo>
                        <a:pt x="540" y="84"/>
                      </a:lnTo>
                      <a:lnTo>
                        <a:pt x="546" y="77"/>
                      </a:lnTo>
                      <a:lnTo>
                        <a:pt x="552" y="74"/>
                      </a:lnTo>
                      <a:lnTo>
                        <a:pt x="558" y="71"/>
                      </a:lnTo>
                      <a:lnTo>
                        <a:pt x="564" y="67"/>
                      </a:lnTo>
                      <a:lnTo>
                        <a:pt x="570" y="64"/>
                      </a:lnTo>
                      <a:lnTo>
                        <a:pt x="576" y="60"/>
                      </a:lnTo>
                      <a:lnTo>
                        <a:pt x="582" y="60"/>
                      </a:lnTo>
                      <a:lnTo>
                        <a:pt x="588" y="57"/>
                      </a:lnTo>
                      <a:lnTo>
                        <a:pt x="594" y="54"/>
                      </a:lnTo>
                      <a:lnTo>
                        <a:pt x="600" y="50"/>
                      </a:lnTo>
                      <a:lnTo>
                        <a:pt x="606" y="47"/>
                      </a:lnTo>
                      <a:lnTo>
                        <a:pt x="618" y="47"/>
                      </a:lnTo>
                      <a:lnTo>
                        <a:pt x="624" y="44"/>
                      </a:lnTo>
                      <a:lnTo>
                        <a:pt x="630" y="40"/>
                      </a:lnTo>
                      <a:lnTo>
                        <a:pt x="636" y="40"/>
                      </a:lnTo>
                      <a:lnTo>
                        <a:pt x="642" y="37"/>
                      </a:lnTo>
                      <a:lnTo>
                        <a:pt x="648" y="37"/>
                      </a:lnTo>
                      <a:lnTo>
                        <a:pt x="654" y="34"/>
                      </a:lnTo>
                      <a:lnTo>
                        <a:pt x="660" y="34"/>
                      </a:lnTo>
                      <a:lnTo>
                        <a:pt x="666" y="30"/>
                      </a:lnTo>
                      <a:lnTo>
                        <a:pt x="672" y="34"/>
                      </a:lnTo>
                      <a:lnTo>
                        <a:pt x="678" y="40"/>
                      </a:lnTo>
                      <a:lnTo>
                        <a:pt x="690" y="47"/>
                      </a:lnTo>
                      <a:lnTo>
                        <a:pt x="696" y="57"/>
                      </a:lnTo>
                      <a:lnTo>
                        <a:pt x="702" y="64"/>
                      </a:lnTo>
                      <a:lnTo>
                        <a:pt x="708" y="71"/>
                      </a:lnTo>
                      <a:lnTo>
                        <a:pt x="714" y="77"/>
                      </a:lnTo>
                      <a:lnTo>
                        <a:pt x="720" y="87"/>
                      </a:lnTo>
                      <a:lnTo>
                        <a:pt x="726" y="94"/>
                      </a:lnTo>
                      <a:lnTo>
                        <a:pt x="732" y="97"/>
                      </a:lnTo>
                      <a:lnTo>
                        <a:pt x="738" y="104"/>
                      </a:lnTo>
                      <a:lnTo>
                        <a:pt x="744" y="111"/>
                      </a:lnTo>
                      <a:lnTo>
                        <a:pt x="750" y="117"/>
                      </a:lnTo>
                      <a:lnTo>
                        <a:pt x="756" y="121"/>
                      </a:lnTo>
                      <a:lnTo>
                        <a:pt x="768" y="127"/>
                      </a:lnTo>
                      <a:lnTo>
                        <a:pt x="774" y="131"/>
                      </a:lnTo>
                      <a:lnTo>
                        <a:pt x="780" y="137"/>
                      </a:lnTo>
                      <a:lnTo>
                        <a:pt x="786" y="141"/>
                      </a:lnTo>
                      <a:lnTo>
                        <a:pt x="792" y="144"/>
                      </a:lnTo>
                      <a:lnTo>
                        <a:pt x="798" y="147"/>
                      </a:lnTo>
                      <a:lnTo>
                        <a:pt x="804" y="151"/>
                      </a:lnTo>
                      <a:lnTo>
                        <a:pt x="810" y="157"/>
                      </a:lnTo>
                      <a:lnTo>
                        <a:pt x="816" y="157"/>
                      </a:lnTo>
                      <a:lnTo>
                        <a:pt x="822" y="161"/>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1" name="Freeform 83"/>
                <p:cNvSpPr>
                  <a:spLocks/>
                </p:cNvSpPr>
                <p:nvPr/>
              </p:nvSpPr>
              <p:spPr bwMode="auto">
                <a:xfrm>
                  <a:off x="2460" y="1681"/>
                  <a:ext cx="828" cy="204"/>
                </a:xfrm>
                <a:custGeom>
                  <a:avLst/>
                  <a:gdLst/>
                  <a:ahLst/>
                  <a:cxnLst>
                    <a:cxn ang="0">
                      <a:pos x="12" y="153"/>
                    </a:cxn>
                    <a:cxn ang="0">
                      <a:pos x="36" y="160"/>
                    </a:cxn>
                    <a:cxn ang="0">
                      <a:pos x="54" y="167"/>
                    </a:cxn>
                    <a:cxn ang="0">
                      <a:pos x="72" y="174"/>
                    </a:cxn>
                    <a:cxn ang="0">
                      <a:pos x="90" y="180"/>
                    </a:cxn>
                    <a:cxn ang="0">
                      <a:pos x="114" y="184"/>
                    </a:cxn>
                    <a:cxn ang="0">
                      <a:pos x="132" y="190"/>
                    </a:cxn>
                    <a:cxn ang="0">
                      <a:pos x="150" y="194"/>
                    </a:cxn>
                    <a:cxn ang="0">
                      <a:pos x="174" y="197"/>
                    </a:cxn>
                    <a:cxn ang="0">
                      <a:pos x="192" y="197"/>
                    </a:cxn>
                    <a:cxn ang="0">
                      <a:pos x="210" y="200"/>
                    </a:cxn>
                    <a:cxn ang="0">
                      <a:pos x="228" y="200"/>
                    </a:cxn>
                    <a:cxn ang="0">
                      <a:pos x="252" y="200"/>
                    </a:cxn>
                    <a:cxn ang="0">
                      <a:pos x="270" y="174"/>
                    </a:cxn>
                    <a:cxn ang="0">
                      <a:pos x="288" y="150"/>
                    </a:cxn>
                    <a:cxn ang="0">
                      <a:pos x="306" y="127"/>
                    </a:cxn>
                    <a:cxn ang="0">
                      <a:pos x="330" y="110"/>
                    </a:cxn>
                    <a:cxn ang="0">
                      <a:pos x="348" y="93"/>
                    </a:cxn>
                    <a:cxn ang="0">
                      <a:pos x="366" y="77"/>
                    </a:cxn>
                    <a:cxn ang="0">
                      <a:pos x="384" y="67"/>
                    </a:cxn>
                    <a:cxn ang="0">
                      <a:pos x="408" y="53"/>
                    </a:cxn>
                    <a:cxn ang="0">
                      <a:pos x="426" y="46"/>
                    </a:cxn>
                    <a:cxn ang="0">
                      <a:pos x="444" y="36"/>
                    </a:cxn>
                    <a:cxn ang="0">
                      <a:pos x="462" y="30"/>
                    </a:cxn>
                    <a:cxn ang="0">
                      <a:pos x="486" y="23"/>
                    </a:cxn>
                    <a:cxn ang="0">
                      <a:pos x="504" y="20"/>
                    </a:cxn>
                    <a:cxn ang="0">
                      <a:pos x="522" y="13"/>
                    </a:cxn>
                    <a:cxn ang="0">
                      <a:pos x="540" y="10"/>
                    </a:cxn>
                    <a:cxn ang="0">
                      <a:pos x="564" y="6"/>
                    </a:cxn>
                    <a:cxn ang="0">
                      <a:pos x="582" y="3"/>
                    </a:cxn>
                    <a:cxn ang="0">
                      <a:pos x="600" y="3"/>
                    </a:cxn>
                    <a:cxn ang="0">
                      <a:pos x="618" y="0"/>
                    </a:cxn>
                    <a:cxn ang="0">
                      <a:pos x="642" y="10"/>
                    </a:cxn>
                    <a:cxn ang="0">
                      <a:pos x="660" y="36"/>
                    </a:cxn>
                    <a:cxn ang="0">
                      <a:pos x="678" y="63"/>
                    </a:cxn>
                    <a:cxn ang="0">
                      <a:pos x="696" y="83"/>
                    </a:cxn>
                    <a:cxn ang="0">
                      <a:pos x="720" y="100"/>
                    </a:cxn>
                    <a:cxn ang="0">
                      <a:pos x="738" y="117"/>
                    </a:cxn>
                    <a:cxn ang="0">
                      <a:pos x="756" y="130"/>
                    </a:cxn>
                    <a:cxn ang="0">
                      <a:pos x="774" y="140"/>
                    </a:cxn>
                    <a:cxn ang="0">
                      <a:pos x="798" y="150"/>
                    </a:cxn>
                    <a:cxn ang="0">
                      <a:pos x="816" y="160"/>
                    </a:cxn>
                  </a:cxnLst>
                  <a:rect l="0" t="0" r="r" b="b"/>
                  <a:pathLst>
                    <a:path w="828" h="204">
                      <a:moveTo>
                        <a:pt x="0" y="147"/>
                      </a:moveTo>
                      <a:lnTo>
                        <a:pt x="6" y="150"/>
                      </a:lnTo>
                      <a:lnTo>
                        <a:pt x="12" y="153"/>
                      </a:lnTo>
                      <a:lnTo>
                        <a:pt x="24" y="157"/>
                      </a:lnTo>
                      <a:lnTo>
                        <a:pt x="30" y="160"/>
                      </a:lnTo>
                      <a:lnTo>
                        <a:pt x="36" y="160"/>
                      </a:lnTo>
                      <a:lnTo>
                        <a:pt x="42" y="163"/>
                      </a:lnTo>
                      <a:lnTo>
                        <a:pt x="48" y="167"/>
                      </a:lnTo>
                      <a:lnTo>
                        <a:pt x="54" y="167"/>
                      </a:lnTo>
                      <a:lnTo>
                        <a:pt x="60" y="170"/>
                      </a:lnTo>
                      <a:lnTo>
                        <a:pt x="66" y="174"/>
                      </a:lnTo>
                      <a:lnTo>
                        <a:pt x="72" y="174"/>
                      </a:lnTo>
                      <a:lnTo>
                        <a:pt x="78" y="177"/>
                      </a:lnTo>
                      <a:lnTo>
                        <a:pt x="84" y="177"/>
                      </a:lnTo>
                      <a:lnTo>
                        <a:pt x="90" y="180"/>
                      </a:lnTo>
                      <a:lnTo>
                        <a:pt x="102" y="180"/>
                      </a:lnTo>
                      <a:lnTo>
                        <a:pt x="108" y="184"/>
                      </a:lnTo>
                      <a:lnTo>
                        <a:pt x="114" y="184"/>
                      </a:lnTo>
                      <a:lnTo>
                        <a:pt x="120" y="187"/>
                      </a:lnTo>
                      <a:lnTo>
                        <a:pt x="126" y="187"/>
                      </a:lnTo>
                      <a:lnTo>
                        <a:pt x="132" y="190"/>
                      </a:lnTo>
                      <a:lnTo>
                        <a:pt x="138" y="190"/>
                      </a:lnTo>
                      <a:lnTo>
                        <a:pt x="144" y="190"/>
                      </a:lnTo>
                      <a:lnTo>
                        <a:pt x="150" y="194"/>
                      </a:lnTo>
                      <a:lnTo>
                        <a:pt x="156" y="194"/>
                      </a:lnTo>
                      <a:lnTo>
                        <a:pt x="162" y="194"/>
                      </a:lnTo>
                      <a:lnTo>
                        <a:pt x="174" y="197"/>
                      </a:lnTo>
                      <a:lnTo>
                        <a:pt x="180" y="197"/>
                      </a:lnTo>
                      <a:lnTo>
                        <a:pt x="186" y="197"/>
                      </a:lnTo>
                      <a:lnTo>
                        <a:pt x="192" y="197"/>
                      </a:lnTo>
                      <a:lnTo>
                        <a:pt x="198" y="197"/>
                      </a:lnTo>
                      <a:lnTo>
                        <a:pt x="204" y="200"/>
                      </a:lnTo>
                      <a:lnTo>
                        <a:pt x="210" y="200"/>
                      </a:lnTo>
                      <a:lnTo>
                        <a:pt x="216" y="200"/>
                      </a:lnTo>
                      <a:lnTo>
                        <a:pt x="222" y="200"/>
                      </a:lnTo>
                      <a:lnTo>
                        <a:pt x="228" y="200"/>
                      </a:lnTo>
                      <a:lnTo>
                        <a:pt x="234" y="204"/>
                      </a:lnTo>
                      <a:lnTo>
                        <a:pt x="240" y="200"/>
                      </a:lnTo>
                      <a:lnTo>
                        <a:pt x="252" y="200"/>
                      </a:lnTo>
                      <a:lnTo>
                        <a:pt x="258" y="194"/>
                      </a:lnTo>
                      <a:lnTo>
                        <a:pt x="264" y="184"/>
                      </a:lnTo>
                      <a:lnTo>
                        <a:pt x="270" y="174"/>
                      </a:lnTo>
                      <a:lnTo>
                        <a:pt x="276" y="167"/>
                      </a:lnTo>
                      <a:lnTo>
                        <a:pt x="282" y="157"/>
                      </a:lnTo>
                      <a:lnTo>
                        <a:pt x="288" y="150"/>
                      </a:lnTo>
                      <a:lnTo>
                        <a:pt x="294" y="140"/>
                      </a:lnTo>
                      <a:lnTo>
                        <a:pt x="300" y="133"/>
                      </a:lnTo>
                      <a:lnTo>
                        <a:pt x="306" y="127"/>
                      </a:lnTo>
                      <a:lnTo>
                        <a:pt x="312" y="120"/>
                      </a:lnTo>
                      <a:lnTo>
                        <a:pt x="318" y="113"/>
                      </a:lnTo>
                      <a:lnTo>
                        <a:pt x="330" y="110"/>
                      </a:lnTo>
                      <a:lnTo>
                        <a:pt x="336" y="103"/>
                      </a:lnTo>
                      <a:lnTo>
                        <a:pt x="342" y="97"/>
                      </a:lnTo>
                      <a:lnTo>
                        <a:pt x="348" y="93"/>
                      </a:lnTo>
                      <a:lnTo>
                        <a:pt x="354" y="87"/>
                      </a:lnTo>
                      <a:lnTo>
                        <a:pt x="360" y="83"/>
                      </a:lnTo>
                      <a:lnTo>
                        <a:pt x="366" y="77"/>
                      </a:lnTo>
                      <a:lnTo>
                        <a:pt x="372" y="73"/>
                      </a:lnTo>
                      <a:lnTo>
                        <a:pt x="378" y="70"/>
                      </a:lnTo>
                      <a:lnTo>
                        <a:pt x="384" y="67"/>
                      </a:lnTo>
                      <a:lnTo>
                        <a:pt x="390" y="63"/>
                      </a:lnTo>
                      <a:lnTo>
                        <a:pt x="396" y="57"/>
                      </a:lnTo>
                      <a:lnTo>
                        <a:pt x="408" y="53"/>
                      </a:lnTo>
                      <a:lnTo>
                        <a:pt x="414" y="53"/>
                      </a:lnTo>
                      <a:lnTo>
                        <a:pt x="420" y="50"/>
                      </a:lnTo>
                      <a:lnTo>
                        <a:pt x="426" y="46"/>
                      </a:lnTo>
                      <a:lnTo>
                        <a:pt x="432" y="43"/>
                      </a:lnTo>
                      <a:lnTo>
                        <a:pt x="438" y="40"/>
                      </a:lnTo>
                      <a:lnTo>
                        <a:pt x="444" y="36"/>
                      </a:lnTo>
                      <a:lnTo>
                        <a:pt x="450" y="36"/>
                      </a:lnTo>
                      <a:lnTo>
                        <a:pt x="456" y="33"/>
                      </a:lnTo>
                      <a:lnTo>
                        <a:pt x="462" y="30"/>
                      </a:lnTo>
                      <a:lnTo>
                        <a:pt x="468" y="30"/>
                      </a:lnTo>
                      <a:lnTo>
                        <a:pt x="480" y="26"/>
                      </a:lnTo>
                      <a:lnTo>
                        <a:pt x="486" y="23"/>
                      </a:lnTo>
                      <a:lnTo>
                        <a:pt x="492" y="23"/>
                      </a:lnTo>
                      <a:lnTo>
                        <a:pt x="498" y="20"/>
                      </a:lnTo>
                      <a:lnTo>
                        <a:pt x="504" y="20"/>
                      </a:lnTo>
                      <a:lnTo>
                        <a:pt x="510" y="16"/>
                      </a:lnTo>
                      <a:lnTo>
                        <a:pt x="516" y="16"/>
                      </a:lnTo>
                      <a:lnTo>
                        <a:pt x="522" y="13"/>
                      </a:lnTo>
                      <a:lnTo>
                        <a:pt x="528" y="13"/>
                      </a:lnTo>
                      <a:lnTo>
                        <a:pt x="534" y="13"/>
                      </a:lnTo>
                      <a:lnTo>
                        <a:pt x="540" y="10"/>
                      </a:lnTo>
                      <a:lnTo>
                        <a:pt x="546" y="10"/>
                      </a:lnTo>
                      <a:lnTo>
                        <a:pt x="558" y="10"/>
                      </a:lnTo>
                      <a:lnTo>
                        <a:pt x="564" y="6"/>
                      </a:lnTo>
                      <a:lnTo>
                        <a:pt x="570" y="6"/>
                      </a:lnTo>
                      <a:lnTo>
                        <a:pt x="576" y="6"/>
                      </a:lnTo>
                      <a:lnTo>
                        <a:pt x="582" y="3"/>
                      </a:lnTo>
                      <a:lnTo>
                        <a:pt x="588" y="3"/>
                      </a:lnTo>
                      <a:lnTo>
                        <a:pt x="594" y="3"/>
                      </a:lnTo>
                      <a:lnTo>
                        <a:pt x="600" y="3"/>
                      </a:lnTo>
                      <a:lnTo>
                        <a:pt x="606" y="0"/>
                      </a:lnTo>
                      <a:lnTo>
                        <a:pt x="612" y="0"/>
                      </a:lnTo>
                      <a:lnTo>
                        <a:pt x="618" y="0"/>
                      </a:lnTo>
                      <a:lnTo>
                        <a:pt x="624" y="0"/>
                      </a:lnTo>
                      <a:lnTo>
                        <a:pt x="636" y="3"/>
                      </a:lnTo>
                      <a:lnTo>
                        <a:pt x="642" y="10"/>
                      </a:lnTo>
                      <a:lnTo>
                        <a:pt x="648" y="20"/>
                      </a:lnTo>
                      <a:lnTo>
                        <a:pt x="654" y="26"/>
                      </a:lnTo>
                      <a:lnTo>
                        <a:pt x="660" y="36"/>
                      </a:lnTo>
                      <a:lnTo>
                        <a:pt x="666" y="46"/>
                      </a:lnTo>
                      <a:lnTo>
                        <a:pt x="672" y="53"/>
                      </a:lnTo>
                      <a:lnTo>
                        <a:pt x="678" y="63"/>
                      </a:lnTo>
                      <a:lnTo>
                        <a:pt x="684" y="70"/>
                      </a:lnTo>
                      <a:lnTo>
                        <a:pt x="690" y="77"/>
                      </a:lnTo>
                      <a:lnTo>
                        <a:pt x="696" y="83"/>
                      </a:lnTo>
                      <a:lnTo>
                        <a:pt x="702" y="90"/>
                      </a:lnTo>
                      <a:lnTo>
                        <a:pt x="714" y="93"/>
                      </a:lnTo>
                      <a:lnTo>
                        <a:pt x="720" y="100"/>
                      </a:lnTo>
                      <a:lnTo>
                        <a:pt x="726" y="107"/>
                      </a:lnTo>
                      <a:lnTo>
                        <a:pt x="732" y="110"/>
                      </a:lnTo>
                      <a:lnTo>
                        <a:pt x="738" y="117"/>
                      </a:lnTo>
                      <a:lnTo>
                        <a:pt x="744" y="120"/>
                      </a:lnTo>
                      <a:lnTo>
                        <a:pt x="750" y="123"/>
                      </a:lnTo>
                      <a:lnTo>
                        <a:pt x="756" y="130"/>
                      </a:lnTo>
                      <a:lnTo>
                        <a:pt x="762" y="133"/>
                      </a:lnTo>
                      <a:lnTo>
                        <a:pt x="768" y="137"/>
                      </a:lnTo>
                      <a:lnTo>
                        <a:pt x="774" y="140"/>
                      </a:lnTo>
                      <a:lnTo>
                        <a:pt x="780" y="143"/>
                      </a:lnTo>
                      <a:lnTo>
                        <a:pt x="792" y="147"/>
                      </a:lnTo>
                      <a:lnTo>
                        <a:pt x="798" y="150"/>
                      </a:lnTo>
                      <a:lnTo>
                        <a:pt x="804" y="153"/>
                      </a:lnTo>
                      <a:lnTo>
                        <a:pt x="810" y="157"/>
                      </a:lnTo>
                      <a:lnTo>
                        <a:pt x="816" y="160"/>
                      </a:lnTo>
                      <a:lnTo>
                        <a:pt x="822" y="163"/>
                      </a:lnTo>
                      <a:lnTo>
                        <a:pt x="828" y="163"/>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2" name="Freeform 84"/>
                <p:cNvSpPr>
                  <a:spLocks/>
                </p:cNvSpPr>
                <p:nvPr/>
              </p:nvSpPr>
              <p:spPr bwMode="auto">
                <a:xfrm>
                  <a:off x="3288" y="1677"/>
                  <a:ext cx="750" cy="211"/>
                </a:xfrm>
                <a:custGeom>
                  <a:avLst/>
                  <a:gdLst/>
                  <a:ahLst/>
                  <a:cxnLst>
                    <a:cxn ang="0">
                      <a:pos x="6" y="171"/>
                    </a:cxn>
                    <a:cxn ang="0">
                      <a:pos x="18" y="174"/>
                    </a:cxn>
                    <a:cxn ang="0">
                      <a:pos x="36" y="181"/>
                    </a:cxn>
                    <a:cxn ang="0">
                      <a:pos x="48" y="184"/>
                    </a:cxn>
                    <a:cxn ang="0">
                      <a:pos x="60" y="188"/>
                    </a:cxn>
                    <a:cxn ang="0">
                      <a:pos x="72" y="191"/>
                    </a:cxn>
                    <a:cxn ang="0">
                      <a:pos x="84" y="194"/>
                    </a:cxn>
                    <a:cxn ang="0">
                      <a:pos x="96" y="194"/>
                    </a:cxn>
                    <a:cxn ang="0">
                      <a:pos x="114" y="198"/>
                    </a:cxn>
                    <a:cxn ang="0">
                      <a:pos x="126" y="198"/>
                    </a:cxn>
                    <a:cxn ang="0">
                      <a:pos x="138" y="201"/>
                    </a:cxn>
                    <a:cxn ang="0">
                      <a:pos x="150" y="201"/>
                    </a:cxn>
                    <a:cxn ang="0">
                      <a:pos x="162" y="201"/>
                    </a:cxn>
                    <a:cxn ang="0">
                      <a:pos x="174" y="204"/>
                    </a:cxn>
                    <a:cxn ang="0">
                      <a:pos x="192" y="204"/>
                    </a:cxn>
                    <a:cxn ang="0">
                      <a:pos x="204" y="208"/>
                    </a:cxn>
                    <a:cxn ang="0">
                      <a:pos x="216" y="208"/>
                    </a:cxn>
                    <a:cxn ang="0">
                      <a:pos x="228" y="208"/>
                    </a:cxn>
                    <a:cxn ang="0">
                      <a:pos x="240" y="211"/>
                    </a:cxn>
                    <a:cxn ang="0">
                      <a:pos x="252" y="211"/>
                    </a:cxn>
                    <a:cxn ang="0">
                      <a:pos x="270" y="211"/>
                    </a:cxn>
                    <a:cxn ang="0">
                      <a:pos x="282" y="211"/>
                    </a:cxn>
                    <a:cxn ang="0">
                      <a:pos x="294" y="211"/>
                    </a:cxn>
                    <a:cxn ang="0">
                      <a:pos x="306" y="211"/>
                    </a:cxn>
                    <a:cxn ang="0">
                      <a:pos x="318" y="211"/>
                    </a:cxn>
                    <a:cxn ang="0">
                      <a:pos x="330" y="208"/>
                    </a:cxn>
                    <a:cxn ang="0">
                      <a:pos x="348" y="191"/>
                    </a:cxn>
                    <a:cxn ang="0">
                      <a:pos x="360" y="174"/>
                    </a:cxn>
                    <a:cxn ang="0">
                      <a:pos x="372" y="157"/>
                    </a:cxn>
                    <a:cxn ang="0">
                      <a:pos x="384" y="141"/>
                    </a:cxn>
                    <a:cxn ang="0">
                      <a:pos x="396" y="127"/>
                    </a:cxn>
                    <a:cxn ang="0">
                      <a:pos x="408" y="114"/>
                    </a:cxn>
                    <a:cxn ang="0">
                      <a:pos x="426" y="104"/>
                    </a:cxn>
                    <a:cxn ang="0">
                      <a:pos x="438" y="94"/>
                    </a:cxn>
                    <a:cxn ang="0">
                      <a:pos x="450" y="84"/>
                    </a:cxn>
                    <a:cxn ang="0">
                      <a:pos x="462" y="74"/>
                    </a:cxn>
                    <a:cxn ang="0">
                      <a:pos x="474" y="67"/>
                    </a:cxn>
                    <a:cxn ang="0">
                      <a:pos x="486" y="61"/>
                    </a:cxn>
                    <a:cxn ang="0">
                      <a:pos x="504" y="54"/>
                    </a:cxn>
                    <a:cxn ang="0">
                      <a:pos x="516" y="47"/>
                    </a:cxn>
                    <a:cxn ang="0">
                      <a:pos x="528" y="44"/>
                    </a:cxn>
                    <a:cxn ang="0">
                      <a:pos x="540" y="37"/>
                    </a:cxn>
                    <a:cxn ang="0">
                      <a:pos x="552" y="34"/>
                    </a:cxn>
                    <a:cxn ang="0">
                      <a:pos x="564" y="30"/>
                    </a:cxn>
                    <a:cxn ang="0">
                      <a:pos x="582" y="27"/>
                    </a:cxn>
                    <a:cxn ang="0">
                      <a:pos x="594" y="24"/>
                    </a:cxn>
                    <a:cxn ang="0">
                      <a:pos x="606" y="20"/>
                    </a:cxn>
                    <a:cxn ang="0">
                      <a:pos x="618" y="17"/>
                    </a:cxn>
                    <a:cxn ang="0">
                      <a:pos x="630" y="14"/>
                    </a:cxn>
                    <a:cxn ang="0">
                      <a:pos x="648" y="10"/>
                    </a:cxn>
                    <a:cxn ang="0">
                      <a:pos x="660" y="10"/>
                    </a:cxn>
                    <a:cxn ang="0">
                      <a:pos x="672" y="7"/>
                    </a:cxn>
                    <a:cxn ang="0">
                      <a:pos x="684" y="7"/>
                    </a:cxn>
                    <a:cxn ang="0">
                      <a:pos x="696" y="4"/>
                    </a:cxn>
                    <a:cxn ang="0">
                      <a:pos x="708" y="4"/>
                    </a:cxn>
                    <a:cxn ang="0">
                      <a:pos x="726" y="0"/>
                    </a:cxn>
                    <a:cxn ang="0">
                      <a:pos x="738" y="0"/>
                    </a:cxn>
                    <a:cxn ang="0">
                      <a:pos x="750" y="0"/>
                    </a:cxn>
                  </a:cxnLst>
                  <a:rect l="0" t="0" r="r" b="b"/>
                  <a:pathLst>
                    <a:path w="750" h="211">
                      <a:moveTo>
                        <a:pt x="0" y="167"/>
                      </a:moveTo>
                      <a:lnTo>
                        <a:pt x="6" y="171"/>
                      </a:lnTo>
                      <a:lnTo>
                        <a:pt x="12" y="174"/>
                      </a:lnTo>
                      <a:lnTo>
                        <a:pt x="18" y="174"/>
                      </a:lnTo>
                      <a:lnTo>
                        <a:pt x="24" y="178"/>
                      </a:lnTo>
                      <a:lnTo>
                        <a:pt x="36" y="181"/>
                      </a:lnTo>
                      <a:lnTo>
                        <a:pt x="42" y="181"/>
                      </a:lnTo>
                      <a:lnTo>
                        <a:pt x="48" y="184"/>
                      </a:lnTo>
                      <a:lnTo>
                        <a:pt x="54" y="188"/>
                      </a:lnTo>
                      <a:lnTo>
                        <a:pt x="60" y="188"/>
                      </a:lnTo>
                      <a:lnTo>
                        <a:pt x="66" y="191"/>
                      </a:lnTo>
                      <a:lnTo>
                        <a:pt x="72" y="191"/>
                      </a:lnTo>
                      <a:lnTo>
                        <a:pt x="78" y="191"/>
                      </a:lnTo>
                      <a:lnTo>
                        <a:pt x="84" y="194"/>
                      </a:lnTo>
                      <a:lnTo>
                        <a:pt x="90" y="194"/>
                      </a:lnTo>
                      <a:lnTo>
                        <a:pt x="96" y="194"/>
                      </a:lnTo>
                      <a:lnTo>
                        <a:pt x="102" y="198"/>
                      </a:lnTo>
                      <a:lnTo>
                        <a:pt x="114" y="198"/>
                      </a:lnTo>
                      <a:lnTo>
                        <a:pt x="120" y="198"/>
                      </a:lnTo>
                      <a:lnTo>
                        <a:pt x="126" y="198"/>
                      </a:lnTo>
                      <a:lnTo>
                        <a:pt x="132" y="201"/>
                      </a:lnTo>
                      <a:lnTo>
                        <a:pt x="138" y="201"/>
                      </a:lnTo>
                      <a:lnTo>
                        <a:pt x="144" y="201"/>
                      </a:lnTo>
                      <a:lnTo>
                        <a:pt x="150" y="201"/>
                      </a:lnTo>
                      <a:lnTo>
                        <a:pt x="156" y="201"/>
                      </a:lnTo>
                      <a:lnTo>
                        <a:pt x="162" y="201"/>
                      </a:lnTo>
                      <a:lnTo>
                        <a:pt x="168" y="204"/>
                      </a:lnTo>
                      <a:lnTo>
                        <a:pt x="174" y="204"/>
                      </a:lnTo>
                      <a:lnTo>
                        <a:pt x="180" y="204"/>
                      </a:lnTo>
                      <a:lnTo>
                        <a:pt x="192" y="204"/>
                      </a:lnTo>
                      <a:lnTo>
                        <a:pt x="198" y="204"/>
                      </a:lnTo>
                      <a:lnTo>
                        <a:pt x="204" y="208"/>
                      </a:lnTo>
                      <a:lnTo>
                        <a:pt x="210" y="208"/>
                      </a:lnTo>
                      <a:lnTo>
                        <a:pt x="216" y="208"/>
                      </a:lnTo>
                      <a:lnTo>
                        <a:pt x="222" y="208"/>
                      </a:lnTo>
                      <a:lnTo>
                        <a:pt x="228" y="208"/>
                      </a:lnTo>
                      <a:lnTo>
                        <a:pt x="234" y="208"/>
                      </a:lnTo>
                      <a:lnTo>
                        <a:pt x="240" y="211"/>
                      </a:lnTo>
                      <a:lnTo>
                        <a:pt x="246" y="211"/>
                      </a:lnTo>
                      <a:lnTo>
                        <a:pt x="252" y="211"/>
                      </a:lnTo>
                      <a:lnTo>
                        <a:pt x="258" y="211"/>
                      </a:lnTo>
                      <a:lnTo>
                        <a:pt x="270" y="211"/>
                      </a:lnTo>
                      <a:lnTo>
                        <a:pt x="276" y="211"/>
                      </a:lnTo>
                      <a:lnTo>
                        <a:pt x="282" y="211"/>
                      </a:lnTo>
                      <a:lnTo>
                        <a:pt x="288" y="211"/>
                      </a:lnTo>
                      <a:lnTo>
                        <a:pt x="294" y="211"/>
                      </a:lnTo>
                      <a:lnTo>
                        <a:pt x="300" y="211"/>
                      </a:lnTo>
                      <a:lnTo>
                        <a:pt x="306" y="211"/>
                      </a:lnTo>
                      <a:lnTo>
                        <a:pt x="312" y="211"/>
                      </a:lnTo>
                      <a:lnTo>
                        <a:pt x="318" y="211"/>
                      </a:lnTo>
                      <a:lnTo>
                        <a:pt x="324" y="211"/>
                      </a:lnTo>
                      <a:lnTo>
                        <a:pt x="330" y="208"/>
                      </a:lnTo>
                      <a:lnTo>
                        <a:pt x="342" y="201"/>
                      </a:lnTo>
                      <a:lnTo>
                        <a:pt x="348" y="191"/>
                      </a:lnTo>
                      <a:lnTo>
                        <a:pt x="354" y="181"/>
                      </a:lnTo>
                      <a:lnTo>
                        <a:pt x="360" y="174"/>
                      </a:lnTo>
                      <a:lnTo>
                        <a:pt x="366" y="164"/>
                      </a:lnTo>
                      <a:lnTo>
                        <a:pt x="372" y="157"/>
                      </a:lnTo>
                      <a:lnTo>
                        <a:pt x="378" y="147"/>
                      </a:lnTo>
                      <a:lnTo>
                        <a:pt x="384" y="141"/>
                      </a:lnTo>
                      <a:lnTo>
                        <a:pt x="390" y="134"/>
                      </a:lnTo>
                      <a:lnTo>
                        <a:pt x="396" y="127"/>
                      </a:lnTo>
                      <a:lnTo>
                        <a:pt x="402" y="121"/>
                      </a:lnTo>
                      <a:lnTo>
                        <a:pt x="408" y="114"/>
                      </a:lnTo>
                      <a:lnTo>
                        <a:pt x="420" y="107"/>
                      </a:lnTo>
                      <a:lnTo>
                        <a:pt x="426" y="104"/>
                      </a:lnTo>
                      <a:lnTo>
                        <a:pt x="432" y="97"/>
                      </a:lnTo>
                      <a:lnTo>
                        <a:pt x="438" y="94"/>
                      </a:lnTo>
                      <a:lnTo>
                        <a:pt x="444" y="87"/>
                      </a:lnTo>
                      <a:lnTo>
                        <a:pt x="450" y="84"/>
                      </a:lnTo>
                      <a:lnTo>
                        <a:pt x="456" y="81"/>
                      </a:lnTo>
                      <a:lnTo>
                        <a:pt x="462" y="74"/>
                      </a:lnTo>
                      <a:lnTo>
                        <a:pt x="468" y="71"/>
                      </a:lnTo>
                      <a:lnTo>
                        <a:pt x="474" y="67"/>
                      </a:lnTo>
                      <a:lnTo>
                        <a:pt x="480" y="64"/>
                      </a:lnTo>
                      <a:lnTo>
                        <a:pt x="486" y="61"/>
                      </a:lnTo>
                      <a:lnTo>
                        <a:pt x="498" y="57"/>
                      </a:lnTo>
                      <a:lnTo>
                        <a:pt x="504" y="54"/>
                      </a:lnTo>
                      <a:lnTo>
                        <a:pt x="510" y="50"/>
                      </a:lnTo>
                      <a:lnTo>
                        <a:pt x="516" y="47"/>
                      </a:lnTo>
                      <a:lnTo>
                        <a:pt x="522" y="44"/>
                      </a:lnTo>
                      <a:lnTo>
                        <a:pt x="528" y="44"/>
                      </a:lnTo>
                      <a:lnTo>
                        <a:pt x="534" y="40"/>
                      </a:lnTo>
                      <a:lnTo>
                        <a:pt x="540" y="37"/>
                      </a:lnTo>
                      <a:lnTo>
                        <a:pt x="546" y="34"/>
                      </a:lnTo>
                      <a:lnTo>
                        <a:pt x="552" y="34"/>
                      </a:lnTo>
                      <a:lnTo>
                        <a:pt x="558" y="30"/>
                      </a:lnTo>
                      <a:lnTo>
                        <a:pt x="564" y="30"/>
                      </a:lnTo>
                      <a:lnTo>
                        <a:pt x="576" y="27"/>
                      </a:lnTo>
                      <a:lnTo>
                        <a:pt x="582" y="27"/>
                      </a:lnTo>
                      <a:lnTo>
                        <a:pt x="588" y="24"/>
                      </a:lnTo>
                      <a:lnTo>
                        <a:pt x="594" y="24"/>
                      </a:lnTo>
                      <a:lnTo>
                        <a:pt x="600" y="20"/>
                      </a:lnTo>
                      <a:lnTo>
                        <a:pt x="606" y="20"/>
                      </a:lnTo>
                      <a:lnTo>
                        <a:pt x="612" y="17"/>
                      </a:lnTo>
                      <a:lnTo>
                        <a:pt x="618" y="17"/>
                      </a:lnTo>
                      <a:lnTo>
                        <a:pt x="624" y="14"/>
                      </a:lnTo>
                      <a:lnTo>
                        <a:pt x="630" y="14"/>
                      </a:lnTo>
                      <a:lnTo>
                        <a:pt x="636" y="14"/>
                      </a:lnTo>
                      <a:lnTo>
                        <a:pt x="648" y="10"/>
                      </a:lnTo>
                      <a:lnTo>
                        <a:pt x="654" y="10"/>
                      </a:lnTo>
                      <a:lnTo>
                        <a:pt x="660" y="10"/>
                      </a:lnTo>
                      <a:lnTo>
                        <a:pt x="666" y="10"/>
                      </a:lnTo>
                      <a:lnTo>
                        <a:pt x="672" y="7"/>
                      </a:lnTo>
                      <a:lnTo>
                        <a:pt x="678" y="7"/>
                      </a:lnTo>
                      <a:lnTo>
                        <a:pt x="684" y="7"/>
                      </a:lnTo>
                      <a:lnTo>
                        <a:pt x="690" y="4"/>
                      </a:lnTo>
                      <a:lnTo>
                        <a:pt x="696" y="4"/>
                      </a:lnTo>
                      <a:lnTo>
                        <a:pt x="702" y="4"/>
                      </a:lnTo>
                      <a:lnTo>
                        <a:pt x="708" y="4"/>
                      </a:lnTo>
                      <a:lnTo>
                        <a:pt x="714" y="4"/>
                      </a:lnTo>
                      <a:lnTo>
                        <a:pt x="726" y="0"/>
                      </a:lnTo>
                      <a:lnTo>
                        <a:pt x="732" y="0"/>
                      </a:lnTo>
                      <a:lnTo>
                        <a:pt x="738" y="0"/>
                      </a:lnTo>
                      <a:lnTo>
                        <a:pt x="744" y="0"/>
                      </a:lnTo>
                      <a:lnTo>
                        <a:pt x="750" y="0"/>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3" name="Freeform 85"/>
                <p:cNvSpPr>
                  <a:spLocks/>
                </p:cNvSpPr>
                <p:nvPr/>
              </p:nvSpPr>
              <p:spPr bwMode="auto">
                <a:xfrm>
                  <a:off x="1638" y="2082"/>
                  <a:ext cx="822" cy="368"/>
                </a:xfrm>
                <a:custGeom>
                  <a:avLst/>
                  <a:gdLst/>
                  <a:ahLst/>
                  <a:cxnLst>
                    <a:cxn ang="0">
                      <a:pos x="12" y="220"/>
                    </a:cxn>
                    <a:cxn ang="0">
                      <a:pos x="30" y="287"/>
                    </a:cxn>
                    <a:cxn ang="0">
                      <a:pos x="48" y="347"/>
                    </a:cxn>
                    <a:cxn ang="0">
                      <a:pos x="66" y="294"/>
                    </a:cxn>
                    <a:cxn ang="0">
                      <a:pos x="90" y="140"/>
                    </a:cxn>
                    <a:cxn ang="0">
                      <a:pos x="108" y="237"/>
                    </a:cxn>
                    <a:cxn ang="0">
                      <a:pos x="126" y="180"/>
                    </a:cxn>
                    <a:cxn ang="0">
                      <a:pos x="144" y="134"/>
                    </a:cxn>
                    <a:cxn ang="0">
                      <a:pos x="168" y="53"/>
                    </a:cxn>
                    <a:cxn ang="0">
                      <a:pos x="186" y="57"/>
                    </a:cxn>
                    <a:cxn ang="0">
                      <a:pos x="204" y="70"/>
                    </a:cxn>
                    <a:cxn ang="0">
                      <a:pos x="222" y="80"/>
                    </a:cxn>
                    <a:cxn ang="0">
                      <a:pos x="246" y="60"/>
                    </a:cxn>
                    <a:cxn ang="0">
                      <a:pos x="264" y="57"/>
                    </a:cxn>
                    <a:cxn ang="0">
                      <a:pos x="282" y="43"/>
                    </a:cxn>
                    <a:cxn ang="0">
                      <a:pos x="300" y="10"/>
                    </a:cxn>
                    <a:cxn ang="0">
                      <a:pos x="324" y="10"/>
                    </a:cxn>
                    <a:cxn ang="0">
                      <a:pos x="342" y="20"/>
                    </a:cxn>
                    <a:cxn ang="0">
                      <a:pos x="360" y="60"/>
                    </a:cxn>
                    <a:cxn ang="0">
                      <a:pos x="384" y="20"/>
                    </a:cxn>
                    <a:cxn ang="0">
                      <a:pos x="402" y="17"/>
                    </a:cxn>
                    <a:cxn ang="0">
                      <a:pos x="420" y="73"/>
                    </a:cxn>
                    <a:cxn ang="0">
                      <a:pos x="438" y="90"/>
                    </a:cxn>
                    <a:cxn ang="0">
                      <a:pos x="462" y="107"/>
                    </a:cxn>
                    <a:cxn ang="0">
                      <a:pos x="480" y="200"/>
                    </a:cxn>
                    <a:cxn ang="0">
                      <a:pos x="498" y="200"/>
                    </a:cxn>
                    <a:cxn ang="0">
                      <a:pos x="516" y="120"/>
                    </a:cxn>
                    <a:cxn ang="0">
                      <a:pos x="540" y="113"/>
                    </a:cxn>
                    <a:cxn ang="0">
                      <a:pos x="558" y="267"/>
                    </a:cxn>
                    <a:cxn ang="0">
                      <a:pos x="576" y="344"/>
                    </a:cxn>
                    <a:cxn ang="0">
                      <a:pos x="594" y="154"/>
                    </a:cxn>
                    <a:cxn ang="0">
                      <a:pos x="618" y="170"/>
                    </a:cxn>
                    <a:cxn ang="0">
                      <a:pos x="636" y="317"/>
                    </a:cxn>
                    <a:cxn ang="0">
                      <a:pos x="654" y="331"/>
                    </a:cxn>
                    <a:cxn ang="0">
                      <a:pos x="672" y="97"/>
                    </a:cxn>
                    <a:cxn ang="0">
                      <a:pos x="696" y="40"/>
                    </a:cxn>
                    <a:cxn ang="0">
                      <a:pos x="714" y="47"/>
                    </a:cxn>
                    <a:cxn ang="0">
                      <a:pos x="732" y="40"/>
                    </a:cxn>
                    <a:cxn ang="0">
                      <a:pos x="750" y="70"/>
                    </a:cxn>
                    <a:cxn ang="0">
                      <a:pos x="774" y="47"/>
                    </a:cxn>
                    <a:cxn ang="0">
                      <a:pos x="792" y="60"/>
                    </a:cxn>
                    <a:cxn ang="0">
                      <a:pos x="810" y="67"/>
                    </a:cxn>
                  </a:cxnLst>
                  <a:rect l="0" t="0" r="r" b="b"/>
                  <a:pathLst>
                    <a:path w="822" h="368">
                      <a:moveTo>
                        <a:pt x="0" y="144"/>
                      </a:moveTo>
                      <a:lnTo>
                        <a:pt x="6" y="324"/>
                      </a:lnTo>
                      <a:lnTo>
                        <a:pt x="12" y="220"/>
                      </a:lnTo>
                      <a:lnTo>
                        <a:pt x="18" y="150"/>
                      </a:lnTo>
                      <a:lnTo>
                        <a:pt x="24" y="241"/>
                      </a:lnTo>
                      <a:lnTo>
                        <a:pt x="30" y="287"/>
                      </a:lnTo>
                      <a:lnTo>
                        <a:pt x="36" y="170"/>
                      </a:lnTo>
                      <a:lnTo>
                        <a:pt x="42" y="177"/>
                      </a:lnTo>
                      <a:lnTo>
                        <a:pt x="48" y="347"/>
                      </a:lnTo>
                      <a:lnTo>
                        <a:pt x="54" y="241"/>
                      </a:lnTo>
                      <a:lnTo>
                        <a:pt x="60" y="157"/>
                      </a:lnTo>
                      <a:lnTo>
                        <a:pt x="66" y="294"/>
                      </a:lnTo>
                      <a:lnTo>
                        <a:pt x="78" y="294"/>
                      </a:lnTo>
                      <a:lnTo>
                        <a:pt x="84" y="184"/>
                      </a:lnTo>
                      <a:lnTo>
                        <a:pt x="90" y="140"/>
                      </a:lnTo>
                      <a:lnTo>
                        <a:pt x="96" y="351"/>
                      </a:lnTo>
                      <a:lnTo>
                        <a:pt x="102" y="247"/>
                      </a:lnTo>
                      <a:lnTo>
                        <a:pt x="108" y="237"/>
                      </a:lnTo>
                      <a:lnTo>
                        <a:pt x="114" y="368"/>
                      </a:lnTo>
                      <a:lnTo>
                        <a:pt x="120" y="284"/>
                      </a:lnTo>
                      <a:lnTo>
                        <a:pt x="126" y="180"/>
                      </a:lnTo>
                      <a:lnTo>
                        <a:pt x="132" y="368"/>
                      </a:lnTo>
                      <a:lnTo>
                        <a:pt x="138" y="174"/>
                      </a:lnTo>
                      <a:lnTo>
                        <a:pt x="144" y="134"/>
                      </a:lnTo>
                      <a:lnTo>
                        <a:pt x="156" y="110"/>
                      </a:lnTo>
                      <a:lnTo>
                        <a:pt x="162" y="73"/>
                      </a:lnTo>
                      <a:lnTo>
                        <a:pt x="168" y="53"/>
                      </a:lnTo>
                      <a:lnTo>
                        <a:pt x="174" y="60"/>
                      </a:lnTo>
                      <a:lnTo>
                        <a:pt x="180" y="50"/>
                      </a:lnTo>
                      <a:lnTo>
                        <a:pt x="186" y="57"/>
                      </a:lnTo>
                      <a:lnTo>
                        <a:pt x="192" y="63"/>
                      </a:lnTo>
                      <a:lnTo>
                        <a:pt x="198" y="50"/>
                      </a:lnTo>
                      <a:lnTo>
                        <a:pt x="204" y="70"/>
                      </a:lnTo>
                      <a:lnTo>
                        <a:pt x="210" y="73"/>
                      </a:lnTo>
                      <a:lnTo>
                        <a:pt x="216" y="63"/>
                      </a:lnTo>
                      <a:lnTo>
                        <a:pt x="222" y="80"/>
                      </a:lnTo>
                      <a:lnTo>
                        <a:pt x="234" y="73"/>
                      </a:lnTo>
                      <a:lnTo>
                        <a:pt x="240" y="47"/>
                      </a:lnTo>
                      <a:lnTo>
                        <a:pt x="246" y="60"/>
                      </a:lnTo>
                      <a:lnTo>
                        <a:pt x="252" y="57"/>
                      </a:lnTo>
                      <a:lnTo>
                        <a:pt x="258" y="43"/>
                      </a:lnTo>
                      <a:lnTo>
                        <a:pt x="264" y="57"/>
                      </a:lnTo>
                      <a:lnTo>
                        <a:pt x="270" y="50"/>
                      </a:lnTo>
                      <a:lnTo>
                        <a:pt x="276" y="33"/>
                      </a:lnTo>
                      <a:lnTo>
                        <a:pt x="282" y="43"/>
                      </a:lnTo>
                      <a:lnTo>
                        <a:pt x="288" y="37"/>
                      </a:lnTo>
                      <a:lnTo>
                        <a:pt x="294" y="13"/>
                      </a:lnTo>
                      <a:lnTo>
                        <a:pt x="300" y="10"/>
                      </a:lnTo>
                      <a:lnTo>
                        <a:pt x="312" y="33"/>
                      </a:lnTo>
                      <a:lnTo>
                        <a:pt x="318" y="30"/>
                      </a:lnTo>
                      <a:lnTo>
                        <a:pt x="324" y="10"/>
                      </a:lnTo>
                      <a:lnTo>
                        <a:pt x="330" y="13"/>
                      </a:lnTo>
                      <a:lnTo>
                        <a:pt x="336" y="27"/>
                      </a:lnTo>
                      <a:lnTo>
                        <a:pt x="342" y="20"/>
                      </a:lnTo>
                      <a:lnTo>
                        <a:pt x="348" y="0"/>
                      </a:lnTo>
                      <a:lnTo>
                        <a:pt x="354" y="37"/>
                      </a:lnTo>
                      <a:lnTo>
                        <a:pt x="360" y="60"/>
                      </a:lnTo>
                      <a:lnTo>
                        <a:pt x="366" y="30"/>
                      </a:lnTo>
                      <a:lnTo>
                        <a:pt x="372" y="3"/>
                      </a:lnTo>
                      <a:lnTo>
                        <a:pt x="384" y="20"/>
                      </a:lnTo>
                      <a:lnTo>
                        <a:pt x="390" y="33"/>
                      </a:lnTo>
                      <a:lnTo>
                        <a:pt x="396" y="13"/>
                      </a:lnTo>
                      <a:lnTo>
                        <a:pt x="402" y="17"/>
                      </a:lnTo>
                      <a:lnTo>
                        <a:pt x="408" y="63"/>
                      </a:lnTo>
                      <a:lnTo>
                        <a:pt x="414" y="93"/>
                      </a:lnTo>
                      <a:lnTo>
                        <a:pt x="420" y="73"/>
                      </a:lnTo>
                      <a:lnTo>
                        <a:pt x="426" y="167"/>
                      </a:lnTo>
                      <a:lnTo>
                        <a:pt x="432" y="194"/>
                      </a:lnTo>
                      <a:lnTo>
                        <a:pt x="438" y="90"/>
                      </a:lnTo>
                      <a:lnTo>
                        <a:pt x="444" y="87"/>
                      </a:lnTo>
                      <a:lnTo>
                        <a:pt x="450" y="110"/>
                      </a:lnTo>
                      <a:lnTo>
                        <a:pt x="462" y="107"/>
                      </a:lnTo>
                      <a:lnTo>
                        <a:pt x="468" y="97"/>
                      </a:lnTo>
                      <a:lnTo>
                        <a:pt x="474" y="187"/>
                      </a:lnTo>
                      <a:lnTo>
                        <a:pt x="480" y="200"/>
                      </a:lnTo>
                      <a:lnTo>
                        <a:pt x="486" y="117"/>
                      </a:lnTo>
                      <a:lnTo>
                        <a:pt x="492" y="140"/>
                      </a:lnTo>
                      <a:lnTo>
                        <a:pt x="498" y="200"/>
                      </a:lnTo>
                      <a:lnTo>
                        <a:pt x="504" y="154"/>
                      </a:lnTo>
                      <a:lnTo>
                        <a:pt x="510" y="97"/>
                      </a:lnTo>
                      <a:lnTo>
                        <a:pt x="516" y="120"/>
                      </a:lnTo>
                      <a:lnTo>
                        <a:pt x="522" y="227"/>
                      </a:lnTo>
                      <a:lnTo>
                        <a:pt x="528" y="217"/>
                      </a:lnTo>
                      <a:lnTo>
                        <a:pt x="540" y="113"/>
                      </a:lnTo>
                      <a:lnTo>
                        <a:pt x="546" y="83"/>
                      </a:lnTo>
                      <a:lnTo>
                        <a:pt x="552" y="311"/>
                      </a:lnTo>
                      <a:lnTo>
                        <a:pt x="558" y="267"/>
                      </a:lnTo>
                      <a:lnTo>
                        <a:pt x="564" y="157"/>
                      </a:lnTo>
                      <a:lnTo>
                        <a:pt x="570" y="120"/>
                      </a:lnTo>
                      <a:lnTo>
                        <a:pt x="576" y="344"/>
                      </a:lnTo>
                      <a:lnTo>
                        <a:pt x="582" y="264"/>
                      </a:lnTo>
                      <a:lnTo>
                        <a:pt x="588" y="157"/>
                      </a:lnTo>
                      <a:lnTo>
                        <a:pt x="594" y="154"/>
                      </a:lnTo>
                      <a:lnTo>
                        <a:pt x="600" y="314"/>
                      </a:lnTo>
                      <a:lnTo>
                        <a:pt x="606" y="287"/>
                      </a:lnTo>
                      <a:lnTo>
                        <a:pt x="618" y="170"/>
                      </a:lnTo>
                      <a:lnTo>
                        <a:pt x="624" y="130"/>
                      </a:lnTo>
                      <a:lnTo>
                        <a:pt x="630" y="331"/>
                      </a:lnTo>
                      <a:lnTo>
                        <a:pt x="636" y="317"/>
                      </a:lnTo>
                      <a:lnTo>
                        <a:pt x="642" y="200"/>
                      </a:lnTo>
                      <a:lnTo>
                        <a:pt x="648" y="174"/>
                      </a:lnTo>
                      <a:lnTo>
                        <a:pt x="654" y="331"/>
                      </a:lnTo>
                      <a:lnTo>
                        <a:pt x="660" y="257"/>
                      </a:lnTo>
                      <a:lnTo>
                        <a:pt x="666" y="113"/>
                      </a:lnTo>
                      <a:lnTo>
                        <a:pt x="672" y="97"/>
                      </a:lnTo>
                      <a:lnTo>
                        <a:pt x="678" y="97"/>
                      </a:lnTo>
                      <a:lnTo>
                        <a:pt x="690" y="50"/>
                      </a:lnTo>
                      <a:lnTo>
                        <a:pt x="696" y="40"/>
                      </a:lnTo>
                      <a:lnTo>
                        <a:pt x="702" y="53"/>
                      </a:lnTo>
                      <a:lnTo>
                        <a:pt x="708" y="43"/>
                      </a:lnTo>
                      <a:lnTo>
                        <a:pt x="714" y="47"/>
                      </a:lnTo>
                      <a:lnTo>
                        <a:pt x="720" y="50"/>
                      </a:lnTo>
                      <a:lnTo>
                        <a:pt x="726" y="33"/>
                      </a:lnTo>
                      <a:lnTo>
                        <a:pt x="732" y="40"/>
                      </a:lnTo>
                      <a:lnTo>
                        <a:pt x="738" y="87"/>
                      </a:lnTo>
                      <a:lnTo>
                        <a:pt x="744" y="77"/>
                      </a:lnTo>
                      <a:lnTo>
                        <a:pt x="750" y="70"/>
                      </a:lnTo>
                      <a:lnTo>
                        <a:pt x="756" y="103"/>
                      </a:lnTo>
                      <a:lnTo>
                        <a:pt x="768" y="80"/>
                      </a:lnTo>
                      <a:lnTo>
                        <a:pt x="774" y="47"/>
                      </a:lnTo>
                      <a:lnTo>
                        <a:pt x="780" y="50"/>
                      </a:lnTo>
                      <a:lnTo>
                        <a:pt x="786" y="77"/>
                      </a:lnTo>
                      <a:lnTo>
                        <a:pt x="792" y="60"/>
                      </a:lnTo>
                      <a:lnTo>
                        <a:pt x="798" y="27"/>
                      </a:lnTo>
                      <a:lnTo>
                        <a:pt x="804" y="30"/>
                      </a:lnTo>
                      <a:lnTo>
                        <a:pt x="810" y="67"/>
                      </a:lnTo>
                      <a:lnTo>
                        <a:pt x="816" y="63"/>
                      </a:lnTo>
                      <a:lnTo>
                        <a:pt x="822" y="23"/>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4" name="Freeform 86"/>
                <p:cNvSpPr>
                  <a:spLocks/>
                </p:cNvSpPr>
                <p:nvPr/>
              </p:nvSpPr>
              <p:spPr bwMode="auto">
                <a:xfrm>
                  <a:off x="2460" y="2062"/>
                  <a:ext cx="828" cy="384"/>
                </a:xfrm>
                <a:custGeom>
                  <a:avLst/>
                  <a:gdLst/>
                  <a:ahLst/>
                  <a:cxnLst>
                    <a:cxn ang="0">
                      <a:pos x="12" y="73"/>
                    </a:cxn>
                    <a:cxn ang="0">
                      <a:pos x="36" y="27"/>
                    </a:cxn>
                    <a:cxn ang="0">
                      <a:pos x="54" y="43"/>
                    </a:cxn>
                    <a:cxn ang="0">
                      <a:pos x="72" y="50"/>
                    </a:cxn>
                    <a:cxn ang="0">
                      <a:pos x="90" y="20"/>
                    </a:cxn>
                    <a:cxn ang="0">
                      <a:pos x="114" y="23"/>
                    </a:cxn>
                    <a:cxn ang="0">
                      <a:pos x="132" y="40"/>
                    </a:cxn>
                    <a:cxn ang="0">
                      <a:pos x="150" y="50"/>
                    </a:cxn>
                    <a:cxn ang="0">
                      <a:pos x="174" y="6"/>
                    </a:cxn>
                    <a:cxn ang="0">
                      <a:pos x="192" y="37"/>
                    </a:cxn>
                    <a:cxn ang="0">
                      <a:pos x="210" y="57"/>
                    </a:cxn>
                    <a:cxn ang="0">
                      <a:pos x="228" y="16"/>
                    </a:cxn>
                    <a:cxn ang="0">
                      <a:pos x="252" y="37"/>
                    </a:cxn>
                    <a:cxn ang="0">
                      <a:pos x="270" y="57"/>
                    </a:cxn>
                    <a:cxn ang="0">
                      <a:pos x="288" y="157"/>
                    </a:cxn>
                    <a:cxn ang="0">
                      <a:pos x="306" y="137"/>
                    </a:cxn>
                    <a:cxn ang="0">
                      <a:pos x="330" y="137"/>
                    </a:cxn>
                    <a:cxn ang="0">
                      <a:pos x="348" y="144"/>
                    </a:cxn>
                    <a:cxn ang="0">
                      <a:pos x="366" y="307"/>
                    </a:cxn>
                    <a:cxn ang="0">
                      <a:pos x="384" y="344"/>
                    </a:cxn>
                    <a:cxn ang="0">
                      <a:pos x="408" y="220"/>
                    </a:cxn>
                    <a:cxn ang="0">
                      <a:pos x="426" y="267"/>
                    </a:cxn>
                    <a:cxn ang="0">
                      <a:pos x="444" y="374"/>
                    </a:cxn>
                    <a:cxn ang="0">
                      <a:pos x="462" y="187"/>
                    </a:cxn>
                    <a:cxn ang="0">
                      <a:pos x="486" y="220"/>
                    </a:cxn>
                    <a:cxn ang="0">
                      <a:pos x="504" y="367"/>
                    </a:cxn>
                    <a:cxn ang="0">
                      <a:pos x="522" y="294"/>
                    </a:cxn>
                    <a:cxn ang="0">
                      <a:pos x="540" y="254"/>
                    </a:cxn>
                    <a:cxn ang="0">
                      <a:pos x="564" y="331"/>
                    </a:cxn>
                    <a:cxn ang="0">
                      <a:pos x="582" y="381"/>
                    </a:cxn>
                    <a:cxn ang="0">
                      <a:pos x="600" y="307"/>
                    </a:cxn>
                    <a:cxn ang="0">
                      <a:pos x="618" y="174"/>
                    </a:cxn>
                    <a:cxn ang="0">
                      <a:pos x="642" y="227"/>
                    </a:cxn>
                    <a:cxn ang="0">
                      <a:pos x="660" y="133"/>
                    </a:cxn>
                    <a:cxn ang="0">
                      <a:pos x="678" y="110"/>
                    </a:cxn>
                    <a:cxn ang="0">
                      <a:pos x="696" y="103"/>
                    </a:cxn>
                    <a:cxn ang="0">
                      <a:pos x="720" y="93"/>
                    </a:cxn>
                    <a:cxn ang="0">
                      <a:pos x="738" y="110"/>
                    </a:cxn>
                    <a:cxn ang="0">
                      <a:pos x="756" y="83"/>
                    </a:cxn>
                    <a:cxn ang="0">
                      <a:pos x="774" y="70"/>
                    </a:cxn>
                    <a:cxn ang="0">
                      <a:pos x="798" y="63"/>
                    </a:cxn>
                    <a:cxn ang="0">
                      <a:pos x="816" y="43"/>
                    </a:cxn>
                  </a:cxnLst>
                  <a:rect l="0" t="0" r="r" b="b"/>
                  <a:pathLst>
                    <a:path w="828" h="384">
                      <a:moveTo>
                        <a:pt x="0" y="43"/>
                      </a:moveTo>
                      <a:lnTo>
                        <a:pt x="6" y="47"/>
                      </a:lnTo>
                      <a:lnTo>
                        <a:pt x="12" y="73"/>
                      </a:lnTo>
                      <a:lnTo>
                        <a:pt x="24" y="63"/>
                      </a:lnTo>
                      <a:lnTo>
                        <a:pt x="30" y="33"/>
                      </a:lnTo>
                      <a:lnTo>
                        <a:pt x="36" y="27"/>
                      </a:lnTo>
                      <a:lnTo>
                        <a:pt x="42" y="47"/>
                      </a:lnTo>
                      <a:lnTo>
                        <a:pt x="48" y="70"/>
                      </a:lnTo>
                      <a:lnTo>
                        <a:pt x="54" y="43"/>
                      </a:lnTo>
                      <a:lnTo>
                        <a:pt x="60" y="23"/>
                      </a:lnTo>
                      <a:lnTo>
                        <a:pt x="66" y="30"/>
                      </a:lnTo>
                      <a:lnTo>
                        <a:pt x="72" y="50"/>
                      </a:lnTo>
                      <a:lnTo>
                        <a:pt x="78" y="37"/>
                      </a:lnTo>
                      <a:lnTo>
                        <a:pt x="84" y="10"/>
                      </a:lnTo>
                      <a:lnTo>
                        <a:pt x="90" y="20"/>
                      </a:lnTo>
                      <a:lnTo>
                        <a:pt x="102" y="47"/>
                      </a:lnTo>
                      <a:lnTo>
                        <a:pt x="108" y="53"/>
                      </a:lnTo>
                      <a:lnTo>
                        <a:pt x="114" y="23"/>
                      </a:lnTo>
                      <a:lnTo>
                        <a:pt x="120" y="30"/>
                      </a:lnTo>
                      <a:lnTo>
                        <a:pt x="126" y="53"/>
                      </a:lnTo>
                      <a:lnTo>
                        <a:pt x="132" y="40"/>
                      </a:lnTo>
                      <a:lnTo>
                        <a:pt x="138" y="13"/>
                      </a:lnTo>
                      <a:lnTo>
                        <a:pt x="144" y="33"/>
                      </a:lnTo>
                      <a:lnTo>
                        <a:pt x="150" y="50"/>
                      </a:lnTo>
                      <a:lnTo>
                        <a:pt x="156" y="27"/>
                      </a:lnTo>
                      <a:lnTo>
                        <a:pt x="162" y="0"/>
                      </a:lnTo>
                      <a:lnTo>
                        <a:pt x="174" y="6"/>
                      </a:lnTo>
                      <a:lnTo>
                        <a:pt x="180" y="27"/>
                      </a:lnTo>
                      <a:lnTo>
                        <a:pt x="186" y="70"/>
                      </a:lnTo>
                      <a:lnTo>
                        <a:pt x="192" y="37"/>
                      </a:lnTo>
                      <a:lnTo>
                        <a:pt x="198" y="20"/>
                      </a:lnTo>
                      <a:lnTo>
                        <a:pt x="204" y="53"/>
                      </a:lnTo>
                      <a:lnTo>
                        <a:pt x="210" y="57"/>
                      </a:lnTo>
                      <a:lnTo>
                        <a:pt x="216" y="40"/>
                      </a:lnTo>
                      <a:lnTo>
                        <a:pt x="222" y="6"/>
                      </a:lnTo>
                      <a:lnTo>
                        <a:pt x="228" y="16"/>
                      </a:lnTo>
                      <a:lnTo>
                        <a:pt x="234" y="53"/>
                      </a:lnTo>
                      <a:lnTo>
                        <a:pt x="240" y="53"/>
                      </a:lnTo>
                      <a:lnTo>
                        <a:pt x="252" y="37"/>
                      </a:lnTo>
                      <a:lnTo>
                        <a:pt x="258" y="63"/>
                      </a:lnTo>
                      <a:lnTo>
                        <a:pt x="264" y="80"/>
                      </a:lnTo>
                      <a:lnTo>
                        <a:pt x="270" y="57"/>
                      </a:lnTo>
                      <a:lnTo>
                        <a:pt x="276" y="77"/>
                      </a:lnTo>
                      <a:lnTo>
                        <a:pt x="282" y="147"/>
                      </a:lnTo>
                      <a:lnTo>
                        <a:pt x="288" y="157"/>
                      </a:lnTo>
                      <a:lnTo>
                        <a:pt x="294" y="87"/>
                      </a:lnTo>
                      <a:lnTo>
                        <a:pt x="300" y="73"/>
                      </a:lnTo>
                      <a:lnTo>
                        <a:pt x="306" y="137"/>
                      </a:lnTo>
                      <a:lnTo>
                        <a:pt x="312" y="164"/>
                      </a:lnTo>
                      <a:lnTo>
                        <a:pt x="318" y="133"/>
                      </a:lnTo>
                      <a:lnTo>
                        <a:pt x="330" y="137"/>
                      </a:lnTo>
                      <a:lnTo>
                        <a:pt x="336" y="357"/>
                      </a:lnTo>
                      <a:lnTo>
                        <a:pt x="342" y="250"/>
                      </a:lnTo>
                      <a:lnTo>
                        <a:pt x="348" y="144"/>
                      </a:lnTo>
                      <a:lnTo>
                        <a:pt x="354" y="103"/>
                      </a:lnTo>
                      <a:lnTo>
                        <a:pt x="360" y="287"/>
                      </a:lnTo>
                      <a:lnTo>
                        <a:pt x="366" y="307"/>
                      </a:lnTo>
                      <a:lnTo>
                        <a:pt x="372" y="170"/>
                      </a:lnTo>
                      <a:lnTo>
                        <a:pt x="378" y="127"/>
                      </a:lnTo>
                      <a:lnTo>
                        <a:pt x="384" y="344"/>
                      </a:lnTo>
                      <a:lnTo>
                        <a:pt x="390" y="384"/>
                      </a:lnTo>
                      <a:lnTo>
                        <a:pt x="396" y="234"/>
                      </a:lnTo>
                      <a:lnTo>
                        <a:pt x="408" y="220"/>
                      </a:lnTo>
                      <a:lnTo>
                        <a:pt x="414" y="354"/>
                      </a:lnTo>
                      <a:lnTo>
                        <a:pt x="420" y="317"/>
                      </a:lnTo>
                      <a:lnTo>
                        <a:pt x="426" y="267"/>
                      </a:lnTo>
                      <a:lnTo>
                        <a:pt x="432" y="160"/>
                      </a:lnTo>
                      <a:lnTo>
                        <a:pt x="438" y="207"/>
                      </a:lnTo>
                      <a:lnTo>
                        <a:pt x="444" y="374"/>
                      </a:lnTo>
                      <a:lnTo>
                        <a:pt x="450" y="297"/>
                      </a:lnTo>
                      <a:lnTo>
                        <a:pt x="456" y="204"/>
                      </a:lnTo>
                      <a:lnTo>
                        <a:pt x="462" y="187"/>
                      </a:lnTo>
                      <a:lnTo>
                        <a:pt x="468" y="344"/>
                      </a:lnTo>
                      <a:lnTo>
                        <a:pt x="480" y="344"/>
                      </a:lnTo>
                      <a:lnTo>
                        <a:pt x="486" y="220"/>
                      </a:lnTo>
                      <a:lnTo>
                        <a:pt x="492" y="180"/>
                      </a:lnTo>
                      <a:lnTo>
                        <a:pt x="498" y="317"/>
                      </a:lnTo>
                      <a:lnTo>
                        <a:pt x="504" y="367"/>
                      </a:lnTo>
                      <a:lnTo>
                        <a:pt x="510" y="254"/>
                      </a:lnTo>
                      <a:lnTo>
                        <a:pt x="516" y="194"/>
                      </a:lnTo>
                      <a:lnTo>
                        <a:pt x="522" y="294"/>
                      </a:lnTo>
                      <a:lnTo>
                        <a:pt x="528" y="364"/>
                      </a:lnTo>
                      <a:lnTo>
                        <a:pt x="534" y="257"/>
                      </a:lnTo>
                      <a:lnTo>
                        <a:pt x="540" y="254"/>
                      </a:lnTo>
                      <a:lnTo>
                        <a:pt x="546" y="324"/>
                      </a:lnTo>
                      <a:lnTo>
                        <a:pt x="558" y="367"/>
                      </a:lnTo>
                      <a:lnTo>
                        <a:pt x="564" y="331"/>
                      </a:lnTo>
                      <a:lnTo>
                        <a:pt x="570" y="210"/>
                      </a:lnTo>
                      <a:lnTo>
                        <a:pt x="576" y="217"/>
                      </a:lnTo>
                      <a:lnTo>
                        <a:pt x="582" y="381"/>
                      </a:lnTo>
                      <a:lnTo>
                        <a:pt x="588" y="351"/>
                      </a:lnTo>
                      <a:lnTo>
                        <a:pt x="594" y="281"/>
                      </a:lnTo>
                      <a:lnTo>
                        <a:pt x="600" y="307"/>
                      </a:lnTo>
                      <a:lnTo>
                        <a:pt x="606" y="381"/>
                      </a:lnTo>
                      <a:lnTo>
                        <a:pt x="612" y="321"/>
                      </a:lnTo>
                      <a:lnTo>
                        <a:pt x="618" y="174"/>
                      </a:lnTo>
                      <a:lnTo>
                        <a:pt x="624" y="130"/>
                      </a:lnTo>
                      <a:lnTo>
                        <a:pt x="636" y="160"/>
                      </a:lnTo>
                      <a:lnTo>
                        <a:pt x="642" y="227"/>
                      </a:lnTo>
                      <a:lnTo>
                        <a:pt x="648" y="154"/>
                      </a:lnTo>
                      <a:lnTo>
                        <a:pt x="654" y="117"/>
                      </a:lnTo>
                      <a:lnTo>
                        <a:pt x="660" y="133"/>
                      </a:lnTo>
                      <a:lnTo>
                        <a:pt x="666" y="110"/>
                      </a:lnTo>
                      <a:lnTo>
                        <a:pt x="672" y="93"/>
                      </a:lnTo>
                      <a:lnTo>
                        <a:pt x="678" y="110"/>
                      </a:lnTo>
                      <a:lnTo>
                        <a:pt x="684" y="110"/>
                      </a:lnTo>
                      <a:lnTo>
                        <a:pt x="690" y="87"/>
                      </a:lnTo>
                      <a:lnTo>
                        <a:pt x="696" y="103"/>
                      </a:lnTo>
                      <a:lnTo>
                        <a:pt x="702" y="117"/>
                      </a:lnTo>
                      <a:lnTo>
                        <a:pt x="714" y="93"/>
                      </a:lnTo>
                      <a:lnTo>
                        <a:pt x="720" y="93"/>
                      </a:lnTo>
                      <a:lnTo>
                        <a:pt x="726" y="110"/>
                      </a:lnTo>
                      <a:lnTo>
                        <a:pt x="732" y="100"/>
                      </a:lnTo>
                      <a:lnTo>
                        <a:pt x="738" y="110"/>
                      </a:lnTo>
                      <a:lnTo>
                        <a:pt x="744" y="103"/>
                      </a:lnTo>
                      <a:lnTo>
                        <a:pt x="750" y="87"/>
                      </a:lnTo>
                      <a:lnTo>
                        <a:pt x="756" y="83"/>
                      </a:lnTo>
                      <a:lnTo>
                        <a:pt x="762" y="63"/>
                      </a:lnTo>
                      <a:lnTo>
                        <a:pt x="768" y="67"/>
                      </a:lnTo>
                      <a:lnTo>
                        <a:pt x="774" y="70"/>
                      </a:lnTo>
                      <a:lnTo>
                        <a:pt x="780" y="57"/>
                      </a:lnTo>
                      <a:lnTo>
                        <a:pt x="792" y="67"/>
                      </a:lnTo>
                      <a:lnTo>
                        <a:pt x="798" y="63"/>
                      </a:lnTo>
                      <a:lnTo>
                        <a:pt x="804" y="53"/>
                      </a:lnTo>
                      <a:lnTo>
                        <a:pt x="810" y="57"/>
                      </a:lnTo>
                      <a:lnTo>
                        <a:pt x="816" y="43"/>
                      </a:lnTo>
                      <a:lnTo>
                        <a:pt x="822" y="43"/>
                      </a:lnTo>
                      <a:lnTo>
                        <a:pt x="828" y="40"/>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5" name="Freeform 87"/>
                <p:cNvSpPr>
                  <a:spLocks/>
                </p:cNvSpPr>
                <p:nvPr/>
              </p:nvSpPr>
              <p:spPr bwMode="auto">
                <a:xfrm>
                  <a:off x="3288" y="2055"/>
                  <a:ext cx="750" cy="381"/>
                </a:xfrm>
                <a:custGeom>
                  <a:avLst/>
                  <a:gdLst/>
                  <a:ahLst/>
                  <a:cxnLst>
                    <a:cxn ang="0">
                      <a:pos x="6" y="50"/>
                    </a:cxn>
                    <a:cxn ang="0">
                      <a:pos x="18" y="54"/>
                    </a:cxn>
                    <a:cxn ang="0">
                      <a:pos x="36" y="70"/>
                    </a:cxn>
                    <a:cxn ang="0">
                      <a:pos x="48" y="37"/>
                    </a:cxn>
                    <a:cxn ang="0">
                      <a:pos x="60" y="30"/>
                    </a:cxn>
                    <a:cxn ang="0">
                      <a:pos x="72" y="27"/>
                    </a:cxn>
                    <a:cxn ang="0">
                      <a:pos x="84" y="10"/>
                    </a:cxn>
                    <a:cxn ang="0">
                      <a:pos x="96" y="34"/>
                    </a:cxn>
                    <a:cxn ang="0">
                      <a:pos x="114" y="30"/>
                    </a:cxn>
                    <a:cxn ang="0">
                      <a:pos x="126" y="60"/>
                    </a:cxn>
                    <a:cxn ang="0">
                      <a:pos x="138" y="50"/>
                    </a:cxn>
                    <a:cxn ang="0">
                      <a:pos x="150" y="40"/>
                    </a:cxn>
                    <a:cxn ang="0">
                      <a:pos x="162" y="37"/>
                    </a:cxn>
                    <a:cxn ang="0">
                      <a:pos x="174" y="17"/>
                    </a:cxn>
                    <a:cxn ang="0">
                      <a:pos x="192" y="44"/>
                    </a:cxn>
                    <a:cxn ang="0">
                      <a:pos x="204" y="23"/>
                    </a:cxn>
                    <a:cxn ang="0">
                      <a:pos x="216" y="37"/>
                    </a:cxn>
                    <a:cxn ang="0">
                      <a:pos x="228" y="27"/>
                    </a:cxn>
                    <a:cxn ang="0">
                      <a:pos x="240" y="10"/>
                    </a:cxn>
                    <a:cxn ang="0">
                      <a:pos x="252" y="37"/>
                    </a:cxn>
                    <a:cxn ang="0">
                      <a:pos x="270" y="0"/>
                    </a:cxn>
                    <a:cxn ang="0">
                      <a:pos x="282" y="64"/>
                    </a:cxn>
                    <a:cxn ang="0">
                      <a:pos x="294" y="57"/>
                    </a:cxn>
                    <a:cxn ang="0">
                      <a:pos x="306" y="44"/>
                    </a:cxn>
                    <a:cxn ang="0">
                      <a:pos x="318" y="34"/>
                    </a:cxn>
                    <a:cxn ang="0">
                      <a:pos x="330" y="50"/>
                    </a:cxn>
                    <a:cxn ang="0">
                      <a:pos x="348" y="104"/>
                    </a:cxn>
                    <a:cxn ang="0">
                      <a:pos x="360" y="130"/>
                    </a:cxn>
                    <a:cxn ang="0">
                      <a:pos x="372" y="104"/>
                    </a:cxn>
                    <a:cxn ang="0">
                      <a:pos x="384" y="80"/>
                    </a:cxn>
                    <a:cxn ang="0">
                      <a:pos x="396" y="120"/>
                    </a:cxn>
                    <a:cxn ang="0">
                      <a:pos x="408" y="134"/>
                    </a:cxn>
                    <a:cxn ang="0">
                      <a:pos x="426" y="110"/>
                    </a:cxn>
                    <a:cxn ang="0">
                      <a:pos x="438" y="281"/>
                    </a:cxn>
                    <a:cxn ang="0">
                      <a:pos x="450" y="221"/>
                    </a:cxn>
                    <a:cxn ang="0">
                      <a:pos x="462" y="167"/>
                    </a:cxn>
                    <a:cxn ang="0">
                      <a:pos x="474" y="274"/>
                    </a:cxn>
                    <a:cxn ang="0">
                      <a:pos x="486" y="341"/>
                    </a:cxn>
                    <a:cxn ang="0">
                      <a:pos x="504" y="251"/>
                    </a:cxn>
                    <a:cxn ang="0">
                      <a:pos x="516" y="244"/>
                    </a:cxn>
                    <a:cxn ang="0">
                      <a:pos x="528" y="374"/>
                    </a:cxn>
                    <a:cxn ang="0">
                      <a:pos x="540" y="284"/>
                    </a:cxn>
                    <a:cxn ang="0">
                      <a:pos x="552" y="191"/>
                    </a:cxn>
                    <a:cxn ang="0">
                      <a:pos x="564" y="291"/>
                    </a:cxn>
                    <a:cxn ang="0">
                      <a:pos x="582" y="348"/>
                    </a:cxn>
                    <a:cxn ang="0">
                      <a:pos x="594" y="247"/>
                    </a:cxn>
                    <a:cxn ang="0">
                      <a:pos x="606" y="351"/>
                    </a:cxn>
                    <a:cxn ang="0">
                      <a:pos x="618" y="351"/>
                    </a:cxn>
                    <a:cxn ang="0">
                      <a:pos x="630" y="254"/>
                    </a:cxn>
                    <a:cxn ang="0">
                      <a:pos x="648" y="207"/>
                    </a:cxn>
                    <a:cxn ang="0">
                      <a:pos x="660" y="364"/>
                    </a:cxn>
                    <a:cxn ang="0">
                      <a:pos x="672" y="348"/>
                    </a:cxn>
                    <a:cxn ang="0">
                      <a:pos x="684" y="227"/>
                    </a:cxn>
                    <a:cxn ang="0">
                      <a:pos x="696" y="234"/>
                    </a:cxn>
                    <a:cxn ang="0">
                      <a:pos x="708" y="331"/>
                    </a:cxn>
                    <a:cxn ang="0">
                      <a:pos x="726" y="344"/>
                    </a:cxn>
                    <a:cxn ang="0">
                      <a:pos x="738" y="247"/>
                    </a:cxn>
                    <a:cxn ang="0">
                      <a:pos x="750" y="211"/>
                    </a:cxn>
                  </a:cxnLst>
                  <a:rect l="0" t="0" r="r" b="b"/>
                  <a:pathLst>
                    <a:path w="750" h="381">
                      <a:moveTo>
                        <a:pt x="0" y="47"/>
                      </a:moveTo>
                      <a:lnTo>
                        <a:pt x="6" y="50"/>
                      </a:lnTo>
                      <a:lnTo>
                        <a:pt x="12" y="67"/>
                      </a:lnTo>
                      <a:lnTo>
                        <a:pt x="18" y="54"/>
                      </a:lnTo>
                      <a:lnTo>
                        <a:pt x="24" y="54"/>
                      </a:lnTo>
                      <a:lnTo>
                        <a:pt x="36" y="70"/>
                      </a:lnTo>
                      <a:lnTo>
                        <a:pt x="42" y="50"/>
                      </a:lnTo>
                      <a:lnTo>
                        <a:pt x="48" y="37"/>
                      </a:lnTo>
                      <a:lnTo>
                        <a:pt x="54" y="47"/>
                      </a:lnTo>
                      <a:lnTo>
                        <a:pt x="60" y="30"/>
                      </a:lnTo>
                      <a:lnTo>
                        <a:pt x="66" y="23"/>
                      </a:lnTo>
                      <a:lnTo>
                        <a:pt x="72" y="27"/>
                      </a:lnTo>
                      <a:lnTo>
                        <a:pt x="78" y="27"/>
                      </a:lnTo>
                      <a:lnTo>
                        <a:pt x="84" y="10"/>
                      </a:lnTo>
                      <a:lnTo>
                        <a:pt x="90" y="23"/>
                      </a:lnTo>
                      <a:lnTo>
                        <a:pt x="96" y="34"/>
                      </a:lnTo>
                      <a:lnTo>
                        <a:pt x="102" y="17"/>
                      </a:lnTo>
                      <a:lnTo>
                        <a:pt x="114" y="30"/>
                      </a:lnTo>
                      <a:lnTo>
                        <a:pt x="120" y="74"/>
                      </a:lnTo>
                      <a:lnTo>
                        <a:pt x="126" y="60"/>
                      </a:lnTo>
                      <a:lnTo>
                        <a:pt x="132" y="27"/>
                      </a:lnTo>
                      <a:lnTo>
                        <a:pt x="138" y="50"/>
                      </a:lnTo>
                      <a:lnTo>
                        <a:pt x="144" y="60"/>
                      </a:lnTo>
                      <a:lnTo>
                        <a:pt x="150" y="40"/>
                      </a:lnTo>
                      <a:lnTo>
                        <a:pt x="156" y="34"/>
                      </a:lnTo>
                      <a:lnTo>
                        <a:pt x="162" y="37"/>
                      </a:lnTo>
                      <a:lnTo>
                        <a:pt x="168" y="30"/>
                      </a:lnTo>
                      <a:lnTo>
                        <a:pt x="174" y="17"/>
                      </a:lnTo>
                      <a:lnTo>
                        <a:pt x="180" y="30"/>
                      </a:lnTo>
                      <a:lnTo>
                        <a:pt x="192" y="44"/>
                      </a:lnTo>
                      <a:lnTo>
                        <a:pt x="198" y="23"/>
                      </a:lnTo>
                      <a:lnTo>
                        <a:pt x="204" y="23"/>
                      </a:lnTo>
                      <a:lnTo>
                        <a:pt x="210" y="47"/>
                      </a:lnTo>
                      <a:lnTo>
                        <a:pt x="216" y="37"/>
                      </a:lnTo>
                      <a:lnTo>
                        <a:pt x="222" y="20"/>
                      </a:lnTo>
                      <a:lnTo>
                        <a:pt x="228" y="27"/>
                      </a:lnTo>
                      <a:lnTo>
                        <a:pt x="234" y="30"/>
                      </a:lnTo>
                      <a:lnTo>
                        <a:pt x="240" y="10"/>
                      </a:lnTo>
                      <a:lnTo>
                        <a:pt x="246" y="17"/>
                      </a:lnTo>
                      <a:lnTo>
                        <a:pt x="252" y="37"/>
                      </a:lnTo>
                      <a:lnTo>
                        <a:pt x="258" y="27"/>
                      </a:lnTo>
                      <a:lnTo>
                        <a:pt x="270" y="0"/>
                      </a:lnTo>
                      <a:lnTo>
                        <a:pt x="276" y="27"/>
                      </a:lnTo>
                      <a:lnTo>
                        <a:pt x="282" y="64"/>
                      </a:lnTo>
                      <a:lnTo>
                        <a:pt x="288" y="104"/>
                      </a:lnTo>
                      <a:lnTo>
                        <a:pt x="294" y="57"/>
                      </a:lnTo>
                      <a:lnTo>
                        <a:pt x="300" y="54"/>
                      </a:lnTo>
                      <a:lnTo>
                        <a:pt x="306" y="44"/>
                      </a:lnTo>
                      <a:lnTo>
                        <a:pt x="312" y="30"/>
                      </a:lnTo>
                      <a:lnTo>
                        <a:pt x="318" y="34"/>
                      </a:lnTo>
                      <a:lnTo>
                        <a:pt x="324" y="60"/>
                      </a:lnTo>
                      <a:lnTo>
                        <a:pt x="330" y="50"/>
                      </a:lnTo>
                      <a:lnTo>
                        <a:pt x="342" y="74"/>
                      </a:lnTo>
                      <a:lnTo>
                        <a:pt x="348" y="104"/>
                      </a:lnTo>
                      <a:lnTo>
                        <a:pt x="354" y="87"/>
                      </a:lnTo>
                      <a:lnTo>
                        <a:pt x="360" y="130"/>
                      </a:lnTo>
                      <a:lnTo>
                        <a:pt x="366" y="147"/>
                      </a:lnTo>
                      <a:lnTo>
                        <a:pt x="372" y="104"/>
                      </a:lnTo>
                      <a:lnTo>
                        <a:pt x="378" y="100"/>
                      </a:lnTo>
                      <a:lnTo>
                        <a:pt x="384" y="80"/>
                      </a:lnTo>
                      <a:lnTo>
                        <a:pt x="390" y="140"/>
                      </a:lnTo>
                      <a:lnTo>
                        <a:pt x="396" y="120"/>
                      </a:lnTo>
                      <a:lnTo>
                        <a:pt x="402" y="94"/>
                      </a:lnTo>
                      <a:lnTo>
                        <a:pt x="408" y="134"/>
                      </a:lnTo>
                      <a:lnTo>
                        <a:pt x="420" y="157"/>
                      </a:lnTo>
                      <a:lnTo>
                        <a:pt x="426" y="110"/>
                      </a:lnTo>
                      <a:lnTo>
                        <a:pt x="432" y="147"/>
                      </a:lnTo>
                      <a:lnTo>
                        <a:pt x="438" y="281"/>
                      </a:lnTo>
                      <a:lnTo>
                        <a:pt x="444" y="268"/>
                      </a:lnTo>
                      <a:lnTo>
                        <a:pt x="450" y="221"/>
                      </a:lnTo>
                      <a:lnTo>
                        <a:pt x="456" y="241"/>
                      </a:lnTo>
                      <a:lnTo>
                        <a:pt x="462" y="167"/>
                      </a:lnTo>
                      <a:lnTo>
                        <a:pt x="468" y="278"/>
                      </a:lnTo>
                      <a:lnTo>
                        <a:pt x="474" y="274"/>
                      </a:lnTo>
                      <a:lnTo>
                        <a:pt x="480" y="204"/>
                      </a:lnTo>
                      <a:lnTo>
                        <a:pt x="486" y="341"/>
                      </a:lnTo>
                      <a:lnTo>
                        <a:pt x="498" y="264"/>
                      </a:lnTo>
                      <a:lnTo>
                        <a:pt x="504" y="251"/>
                      </a:lnTo>
                      <a:lnTo>
                        <a:pt x="510" y="321"/>
                      </a:lnTo>
                      <a:lnTo>
                        <a:pt x="516" y="244"/>
                      </a:lnTo>
                      <a:lnTo>
                        <a:pt x="522" y="278"/>
                      </a:lnTo>
                      <a:lnTo>
                        <a:pt x="528" y="374"/>
                      </a:lnTo>
                      <a:lnTo>
                        <a:pt x="534" y="244"/>
                      </a:lnTo>
                      <a:lnTo>
                        <a:pt x="540" y="284"/>
                      </a:lnTo>
                      <a:lnTo>
                        <a:pt x="546" y="311"/>
                      </a:lnTo>
                      <a:lnTo>
                        <a:pt x="552" y="191"/>
                      </a:lnTo>
                      <a:lnTo>
                        <a:pt x="558" y="341"/>
                      </a:lnTo>
                      <a:lnTo>
                        <a:pt x="564" y="291"/>
                      </a:lnTo>
                      <a:lnTo>
                        <a:pt x="576" y="181"/>
                      </a:lnTo>
                      <a:lnTo>
                        <a:pt x="582" y="348"/>
                      </a:lnTo>
                      <a:lnTo>
                        <a:pt x="588" y="304"/>
                      </a:lnTo>
                      <a:lnTo>
                        <a:pt x="594" y="247"/>
                      </a:lnTo>
                      <a:lnTo>
                        <a:pt x="600" y="381"/>
                      </a:lnTo>
                      <a:lnTo>
                        <a:pt x="606" y="351"/>
                      </a:lnTo>
                      <a:lnTo>
                        <a:pt x="612" y="321"/>
                      </a:lnTo>
                      <a:lnTo>
                        <a:pt x="618" y="351"/>
                      </a:lnTo>
                      <a:lnTo>
                        <a:pt x="624" y="301"/>
                      </a:lnTo>
                      <a:lnTo>
                        <a:pt x="630" y="254"/>
                      </a:lnTo>
                      <a:lnTo>
                        <a:pt x="636" y="344"/>
                      </a:lnTo>
                      <a:lnTo>
                        <a:pt x="648" y="207"/>
                      </a:lnTo>
                      <a:lnTo>
                        <a:pt x="654" y="281"/>
                      </a:lnTo>
                      <a:lnTo>
                        <a:pt x="660" y="364"/>
                      </a:lnTo>
                      <a:lnTo>
                        <a:pt x="666" y="314"/>
                      </a:lnTo>
                      <a:lnTo>
                        <a:pt x="672" y="348"/>
                      </a:lnTo>
                      <a:lnTo>
                        <a:pt x="678" y="311"/>
                      </a:lnTo>
                      <a:lnTo>
                        <a:pt x="684" y="227"/>
                      </a:lnTo>
                      <a:lnTo>
                        <a:pt x="690" y="378"/>
                      </a:lnTo>
                      <a:lnTo>
                        <a:pt x="696" y="234"/>
                      </a:lnTo>
                      <a:lnTo>
                        <a:pt x="702" y="278"/>
                      </a:lnTo>
                      <a:lnTo>
                        <a:pt x="708" y="331"/>
                      </a:lnTo>
                      <a:lnTo>
                        <a:pt x="714" y="257"/>
                      </a:lnTo>
                      <a:lnTo>
                        <a:pt x="726" y="344"/>
                      </a:lnTo>
                      <a:lnTo>
                        <a:pt x="732" y="314"/>
                      </a:lnTo>
                      <a:lnTo>
                        <a:pt x="738" y="247"/>
                      </a:lnTo>
                      <a:lnTo>
                        <a:pt x="744" y="328"/>
                      </a:lnTo>
                      <a:lnTo>
                        <a:pt x="750" y="211"/>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6" name="Freeform 88"/>
                <p:cNvSpPr>
                  <a:spLocks/>
                </p:cNvSpPr>
                <p:nvPr/>
              </p:nvSpPr>
              <p:spPr bwMode="auto">
                <a:xfrm>
                  <a:off x="1638" y="2353"/>
                  <a:ext cx="822" cy="337"/>
                </a:xfrm>
                <a:custGeom>
                  <a:avLst/>
                  <a:gdLst/>
                  <a:ahLst/>
                  <a:cxnLst>
                    <a:cxn ang="0">
                      <a:pos x="12" y="337"/>
                    </a:cxn>
                    <a:cxn ang="0">
                      <a:pos x="30" y="337"/>
                    </a:cxn>
                    <a:cxn ang="0">
                      <a:pos x="48" y="337"/>
                    </a:cxn>
                    <a:cxn ang="0">
                      <a:pos x="66" y="337"/>
                    </a:cxn>
                    <a:cxn ang="0">
                      <a:pos x="90" y="337"/>
                    </a:cxn>
                    <a:cxn ang="0">
                      <a:pos x="108" y="337"/>
                    </a:cxn>
                    <a:cxn ang="0">
                      <a:pos x="126" y="337"/>
                    </a:cxn>
                    <a:cxn ang="0">
                      <a:pos x="144" y="177"/>
                    </a:cxn>
                    <a:cxn ang="0">
                      <a:pos x="168" y="36"/>
                    </a:cxn>
                    <a:cxn ang="0">
                      <a:pos x="186" y="6"/>
                    </a:cxn>
                    <a:cxn ang="0">
                      <a:pos x="204" y="6"/>
                    </a:cxn>
                    <a:cxn ang="0">
                      <a:pos x="222" y="6"/>
                    </a:cxn>
                    <a:cxn ang="0">
                      <a:pos x="246" y="6"/>
                    </a:cxn>
                    <a:cxn ang="0">
                      <a:pos x="264" y="6"/>
                    </a:cxn>
                    <a:cxn ang="0">
                      <a:pos x="282" y="6"/>
                    </a:cxn>
                    <a:cxn ang="0">
                      <a:pos x="300" y="6"/>
                    </a:cxn>
                    <a:cxn ang="0">
                      <a:pos x="324" y="6"/>
                    </a:cxn>
                    <a:cxn ang="0">
                      <a:pos x="342" y="6"/>
                    </a:cxn>
                    <a:cxn ang="0">
                      <a:pos x="360" y="6"/>
                    </a:cxn>
                    <a:cxn ang="0">
                      <a:pos x="384" y="6"/>
                    </a:cxn>
                    <a:cxn ang="0">
                      <a:pos x="402" y="23"/>
                    </a:cxn>
                    <a:cxn ang="0">
                      <a:pos x="420" y="113"/>
                    </a:cxn>
                    <a:cxn ang="0">
                      <a:pos x="438" y="337"/>
                    </a:cxn>
                    <a:cxn ang="0">
                      <a:pos x="462" y="337"/>
                    </a:cxn>
                    <a:cxn ang="0">
                      <a:pos x="480" y="337"/>
                    </a:cxn>
                    <a:cxn ang="0">
                      <a:pos x="498" y="337"/>
                    </a:cxn>
                    <a:cxn ang="0">
                      <a:pos x="516" y="337"/>
                    </a:cxn>
                    <a:cxn ang="0">
                      <a:pos x="540" y="337"/>
                    </a:cxn>
                    <a:cxn ang="0">
                      <a:pos x="558" y="337"/>
                    </a:cxn>
                    <a:cxn ang="0">
                      <a:pos x="576" y="337"/>
                    </a:cxn>
                    <a:cxn ang="0">
                      <a:pos x="594" y="337"/>
                    </a:cxn>
                    <a:cxn ang="0">
                      <a:pos x="618" y="337"/>
                    </a:cxn>
                    <a:cxn ang="0">
                      <a:pos x="636" y="337"/>
                    </a:cxn>
                    <a:cxn ang="0">
                      <a:pos x="654" y="337"/>
                    </a:cxn>
                    <a:cxn ang="0">
                      <a:pos x="672" y="113"/>
                    </a:cxn>
                    <a:cxn ang="0">
                      <a:pos x="696" y="20"/>
                    </a:cxn>
                    <a:cxn ang="0">
                      <a:pos x="714" y="6"/>
                    </a:cxn>
                    <a:cxn ang="0">
                      <a:pos x="732" y="13"/>
                    </a:cxn>
                    <a:cxn ang="0">
                      <a:pos x="750" y="6"/>
                    </a:cxn>
                    <a:cxn ang="0">
                      <a:pos x="774" y="6"/>
                    </a:cxn>
                    <a:cxn ang="0">
                      <a:pos x="792" y="6"/>
                    </a:cxn>
                    <a:cxn ang="0">
                      <a:pos x="810" y="13"/>
                    </a:cxn>
                  </a:cxnLst>
                  <a:rect l="0" t="0" r="r" b="b"/>
                  <a:pathLst>
                    <a:path w="822" h="337">
                      <a:moveTo>
                        <a:pt x="0" y="337"/>
                      </a:moveTo>
                      <a:lnTo>
                        <a:pt x="6" y="337"/>
                      </a:lnTo>
                      <a:lnTo>
                        <a:pt x="12" y="337"/>
                      </a:lnTo>
                      <a:lnTo>
                        <a:pt x="18" y="337"/>
                      </a:lnTo>
                      <a:lnTo>
                        <a:pt x="24" y="337"/>
                      </a:lnTo>
                      <a:lnTo>
                        <a:pt x="30" y="337"/>
                      </a:lnTo>
                      <a:lnTo>
                        <a:pt x="36" y="337"/>
                      </a:lnTo>
                      <a:lnTo>
                        <a:pt x="42" y="337"/>
                      </a:lnTo>
                      <a:lnTo>
                        <a:pt x="48" y="337"/>
                      </a:lnTo>
                      <a:lnTo>
                        <a:pt x="54" y="337"/>
                      </a:lnTo>
                      <a:lnTo>
                        <a:pt x="60" y="337"/>
                      </a:lnTo>
                      <a:lnTo>
                        <a:pt x="66" y="337"/>
                      </a:lnTo>
                      <a:lnTo>
                        <a:pt x="78" y="337"/>
                      </a:lnTo>
                      <a:lnTo>
                        <a:pt x="84" y="337"/>
                      </a:lnTo>
                      <a:lnTo>
                        <a:pt x="90" y="337"/>
                      </a:lnTo>
                      <a:lnTo>
                        <a:pt x="96" y="337"/>
                      </a:lnTo>
                      <a:lnTo>
                        <a:pt x="102" y="337"/>
                      </a:lnTo>
                      <a:lnTo>
                        <a:pt x="108" y="337"/>
                      </a:lnTo>
                      <a:lnTo>
                        <a:pt x="114" y="337"/>
                      </a:lnTo>
                      <a:lnTo>
                        <a:pt x="120" y="337"/>
                      </a:lnTo>
                      <a:lnTo>
                        <a:pt x="126" y="337"/>
                      </a:lnTo>
                      <a:lnTo>
                        <a:pt x="132" y="337"/>
                      </a:lnTo>
                      <a:lnTo>
                        <a:pt x="138" y="337"/>
                      </a:lnTo>
                      <a:lnTo>
                        <a:pt x="144" y="177"/>
                      </a:lnTo>
                      <a:lnTo>
                        <a:pt x="156" y="100"/>
                      </a:lnTo>
                      <a:lnTo>
                        <a:pt x="162" y="56"/>
                      </a:lnTo>
                      <a:lnTo>
                        <a:pt x="168" y="36"/>
                      </a:lnTo>
                      <a:lnTo>
                        <a:pt x="174" y="23"/>
                      </a:lnTo>
                      <a:lnTo>
                        <a:pt x="180" y="20"/>
                      </a:lnTo>
                      <a:lnTo>
                        <a:pt x="186" y="6"/>
                      </a:lnTo>
                      <a:lnTo>
                        <a:pt x="192" y="6"/>
                      </a:lnTo>
                      <a:lnTo>
                        <a:pt x="198" y="6"/>
                      </a:lnTo>
                      <a:lnTo>
                        <a:pt x="204" y="6"/>
                      </a:lnTo>
                      <a:lnTo>
                        <a:pt x="210" y="0"/>
                      </a:lnTo>
                      <a:lnTo>
                        <a:pt x="216" y="0"/>
                      </a:lnTo>
                      <a:lnTo>
                        <a:pt x="222" y="6"/>
                      </a:lnTo>
                      <a:lnTo>
                        <a:pt x="234" y="13"/>
                      </a:lnTo>
                      <a:lnTo>
                        <a:pt x="240" y="13"/>
                      </a:lnTo>
                      <a:lnTo>
                        <a:pt x="246" y="6"/>
                      </a:lnTo>
                      <a:lnTo>
                        <a:pt x="252" y="6"/>
                      </a:lnTo>
                      <a:lnTo>
                        <a:pt x="258" y="6"/>
                      </a:lnTo>
                      <a:lnTo>
                        <a:pt x="264" y="6"/>
                      </a:lnTo>
                      <a:lnTo>
                        <a:pt x="270" y="6"/>
                      </a:lnTo>
                      <a:lnTo>
                        <a:pt x="276" y="6"/>
                      </a:lnTo>
                      <a:lnTo>
                        <a:pt x="282" y="6"/>
                      </a:lnTo>
                      <a:lnTo>
                        <a:pt x="288" y="6"/>
                      </a:lnTo>
                      <a:lnTo>
                        <a:pt x="294" y="6"/>
                      </a:lnTo>
                      <a:lnTo>
                        <a:pt x="300" y="6"/>
                      </a:lnTo>
                      <a:lnTo>
                        <a:pt x="312" y="6"/>
                      </a:lnTo>
                      <a:lnTo>
                        <a:pt x="318" y="6"/>
                      </a:lnTo>
                      <a:lnTo>
                        <a:pt x="324" y="6"/>
                      </a:lnTo>
                      <a:lnTo>
                        <a:pt x="330" y="6"/>
                      </a:lnTo>
                      <a:lnTo>
                        <a:pt x="336" y="6"/>
                      </a:lnTo>
                      <a:lnTo>
                        <a:pt x="342" y="6"/>
                      </a:lnTo>
                      <a:lnTo>
                        <a:pt x="348" y="6"/>
                      </a:lnTo>
                      <a:lnTo>
                        <a:pt x="354" y="6"/>
                      </a:lnTo>
                      <a:lnTo>
                        <a:pt x="360" y="6"/>
                      </a:lnTo>
                      <a:lnTo>
                        <a:pt x="366" y="0"/>
                      </a:lnTo>
                      <a:lnTo>
                        <a:pt x="372" y="0"/>
                      </a:lnTo>
                      <a:lnTo>
                        <a:pt x="384" y="6"/>
                      </a:lnTo>
                      <a:lnTo>
                        <a:pt x="390" y="13"/>
                      </a:lnTo>
                      <a:lnTo>
                        <a:pt x="396" y="13"/>
                      </a:lnTo>
                      <a:lnTo>
                        <a:pt x="402" y="23"/>
                      </a:lnTo>
                      <a:lnTo>
                        <a:pt x="408" y="50"/>
                      </a:lnTo>
                      <a:lnTo>
                        <a:pt x="414" y="76"/>
                      </a:lnTo>
                      <a:lnTo>
                        <a:pt x="420" y="113"/>
                      </a:lnTo>
                      <a:lnTo>
                        <a:pt x="426" y="337"/>
                      </a:lnTo>
                      <a:lnTo>
                        <a:pt x="432" y="337"/>
                      </a:lnTo>
                      <a:lnTo>
                        <a:pt x="438" y="337"/>
                      </a:lnTo>
                      <a:lnTo>
                        <a:pt x="444" y="337"/>
                      </a:lnTo>
                      <a:lnTo>
                        <a:pt x="450" y="337"/>
                      </a:lnTo>
                      <a:lnTo>
                        <a:pt x="462" y="337"/>
                      </a:lnTo>
                      <a:lnTo>
                        <a:pt x="468" y="337"/>
                      </a:lnTo>
                      <a:lnTo>
                        <a:pt x="474" y="337"/>
                      </a:lnTo>
                      <a:lnTo>
                        <a:pt x="480" y="337"/>
                      </a:lnTo>
                      <a:lnTo>
                        <a:pt x="486" y="337"/>
                      </a:lnTo>
                      <a:lnTo>
                        <a:pt x="492" y="337"/>
                      </a:lnTo>
                      <a:lnTo>
                        <a:pt x="498" y="337"/>
                      </a:lnTo>
                      <a:lnTo>
                        <a:pt x="504" y="337"/>
                      </a:lnTo>
                      <a:lnTo>
                        <a:pt x="510" y="337"/>
                      </a:lnTo>
                      <a:lnTo>
                        <a:pt x="516" y="337"/>
                      </a:lnTo>
                      <a:lnTo>
                        <a:pt x="522" y="337"/>
                      </a:lnTo>
                      <a:lnTo>
                        <a:pt x="528" y="337"/>
                      </a:lnTo>
                      <a:lnTo>
                        <a:pt x="540" y="337"/>
                      </a:lnTo>
                      <a:lnTo>
                        <a:pt x="546" y="337"/>
                      </a:lnTo>
                      <a:lnTo>
                        <a:pt x="552" y="337"/>
                      </a:lnTo>
                      <a:lnTo>
                        <a:pt x="558" y="337"/>
                      </a:lnTo>
                      <a:lnTo>
                        <a:pt x="564" y="337"/>
                      </a:lnTo>
                      <a:lnTo>
                        <a:pt x="570" y="337"/>
                      </a:lnTo>
                      <a:lnTo>
                        <a:pt x="576" y="337"/>
                      </a:lnTo>
                      <a:lnTo>
                        <a:pt x="582" y="337"/>
                      </a:lnTo>
                      <a:lnTo>
                        <a:pt x="588" y="337"/>
                      </a:lnTo>
                      <a:lnTo>
                        <a:pt x="594" y="337"/>
                      </a:lnTo>
                      <a:lnTo>
                        <a:pt x="600" y="337"/>
                      </a:lnTo>
                      <a:lnTo>
                        <a:pt x="606" y="337"/>
                      </a:lnTo>
                      <a:lnTo>
                        <a:pt x="618" y="337"/>
                      </a:lnTo>
                      <a:lnTo>
                        <a:pt x="624" y="337"/>
                      </a:lnTo>
                      <a:lnTo>
                        <a:pt x="630" y="337"/>
                      </a:lnTo>
                      <a:lnTo>
                        <a:pt x="636" y="337"/>
                      </a:lnTo>
                      <a:lnTo>
                        <a:pt x="642" y="337"/>
                      </a:lnTo>
                      <a:lnTo>
                        <a:pt x="648" y="337"/>
                      </a:lnTo>
                      <a:lnTo>
                        <a:pt x="654" y="337"/>
                      </a:lnTo>
                      <a:lnTo>
                        <a:pt x="660" y="337"/>
                      </a:lnTo>
                      <a:lnTo>
                        <a:pt x="666" y="337"/>
                      </a:lnTo>
                      <a:lnTo>
                        <a:pt x="672" y="113"/>
                      </a:lnTo>
                      <a:lnTo>
                        <a:pt x="678" y="43"/>
                      </a:lnTo>
                      <a:lnTo>
                        <a:pt x="690" y="36"/>
                      </a:lnTo>
                      <a:lnTo>
                        <a:pt x="696" y="20"/>
                      </a:lnTo>
                      <a:lnTo>
                        <a:pt x="702" y="13"/>
                      </a:lnTo>
                      <a:lnTo>
                        <a:pt x="708" y="6"/>
                      </a:lnTo>
                      <a:lnTo>
                        <a:pt x="714" y="6"/>
                      </a:lnTo>
                      <a:lnTo>
                        <a:pt x="720" y="6"/>
                      </a:lnTo>
                      <a:lnTo>
                        <a:pt x="726" y="6"/>
                      </a:lnTo>
                      <a:lnTo>
                        <a:pt x="732" y="13"/>
                      </a:lnTo>
                      <a:lnTo>
                        <a:pt x="738" y="6"/>
                      </a:lnTo>
                      <a:lnTo>
                        <a:pt x="744" y="6"/>
                      </a:lnTo>
                      <a:lnTo>
                        <a:pt x="750" y="6"/>
                      </a:lnTo>
                      <a:lnTo>
                        <a:pt x="756" y="6"/>
                      </a:lnTo>
                      <a:lnTo>
                        <a:pt x="768" y="6"/>
                      </a:lnTo>
                      <a:lnTo>
                        <a:pt x="774" y="6"/>
                      </a:lnTo>
                      <a:lnTo>
                        <a:pt x="780" y="6"/>
                      </a:lnTo>
                      <a:lnTo>
                        <a:pt x="786" y="6"/>
                      </a:lnTo>
                      <a:lnTo>
                        <a:pt x="792" y="6"/>
                      </a:lnTo>
                      <a:lnTo>
                        <a:pt x="798" y="6"/>
                      </a:lnTo>
                      <a:lnTo>
                        <a:pt x="804" y="13"/>
                      </a:lnTo>
                      <a:lnTo>
                        <a:pt x="810" y="13"/>
                      </a:lnTo>
                      <a:lnTo>
                        <a:pt x="816" y="13"/>
                      </a:lnTo>
                      <a:lnTo>
                        <a:pt x="822" y="13"/>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7" name="Freeform 89"/>
                <p:cNvSpPr>
                  <a:spLocks/>
                </p:cNvSpPr>
                <p:nvPr/>
              </p:nvSpPr>
              <p:spPr bwMode="auto">
                <a:xfrm>
                  <a:off x="2460" y="2346"/>
                  <a:ext cx="828" cy="344"/>
                </a:xfrm>
                <a:custGeom>
                  <a:avLst/>
                  <a:gdLst/>
                  <a:ahLst/>
                  <a:cxnLst>
                    <a:cxn ang="0">
                      <a:pos x="12" y="20"/>
                    </a:cxn>
                    <a:cxn ang="0">
                      <a:pos x="36" y="20"/>
                    </a:cxn>
                    <a:cxn ang="0">
                      <a:pos x="54" y="20"/>
                    </a:cxn>
                    <a:cxn ang="0">
                      <a:pos x="72" y="20"/>
                    </a:cxn>
                    <a:cxn ang="0">
                      <a:pos x="90" y="13"/>
                    </a:cxn>
                    <a:cxn ang="0">
                      <a:pos x="114" y="13"/>
                    </a:cxn>
                    <a:cxn ang="0">
                      <a:pos x="132" y="13"/>
                    </a:cxn>
                    <a:cxn ang="0">
                      <a:pos x="150" y="13"/>
                    </a:cxn>
                    <a:cxn ang="0">
                      <a:pos x="174" y="20"/>
                    </a:cxn>
                    <a:cxn ang="0">
                      <a:pos x="192" y="20"/>
                    </a:cxn>
                    <a:cxn ang="0">
                      <a:pos x="210" y="13"/>
                    </a:cxn>
                    <a:cxn ang="0">
                      <a:pos x="228" y="20"/>
                    </a:cxn>
                    <a:cxn ang="0">
                      <a:pos x="252" y="100"/>
                    </a:cxn>
                    <a:cxn ang="0">
                      <a:pos x="270" y="344"/>
                    </a:cxn>
                    <a:cxn ang="0">
                      <a:pos x="288" y="344"/>
                    </a:cxn>
                    <a:cxn ang="0">
                      <a:pos x="306" y="344"/>
                    </a:cxn>
                    <a:cxn ang="0">
                      <a:pos x="330" y="344"/>
                    </a:cxn>
                    <a:cxn ang="0">
                      <a:pos x="348" y="344"/>
                    </a:cxn>
                    <a:cxn ang="0">
                      <a:pos x="366" y="344"/>
                    </a:cxn>
                    <a:cxn ang="0">
                      <a:pos x="384" y="344"/>
                    </a:cxn>
                    <a:cxn ang="0">
                      <a:pos x="408" y="344"/>
                    </a:cxn>
                    <a:cxn ang="0">
                      <a:pos x="426" y="344"/>
                    </a:cxn>
                    <a:cxn ang="0">
                      <a:pos x="444" y="344"/>
                    </a:cxn>
                    <a:cxn ang="0">
                      <a:pos x="462" y="344"/>
                    </a:cxn>
                    <a:cxn ang="0">
                      <a:pos x="486" y="344"/>
                    </a:cxn>
                    <a:cxn ang="0">
                      <a:pos x="504" y="344"/>
                    </a:cxn>
                    <a:cxn ang="0">
                      <a:pos x="522" y="344"/>
                    </a:cxn>
                    <a:cxn ang="0">
                      <a:pos x="540" y="344"/>
                    </a:cxn>
                    <a:cxn ang="0">
                      <a:pos x="564" y="344"/>
                    </a:cxn>
                    <a:cxn ang="0">
                      <a:pos x="582" y="344"/>
                    </a:cxn>
                    <a:cxn ang="0">
                      <a:pos x="600" y="344"/>
                    </a:cxn>
                    <a:cxn ang="0">
                      <a:pos x="618" y="344"/>
                    </a:cxn>
                    <a:cxn ang="0">
                      <a:pos x="642" y="30"/>
                    </a:cxn>
                    <a:cxn ang="0">
                      <a:pos x="660" y="0"/>
                    </a:cxn>
                    <a:cxn ang="0">
                      <a:pos x="678" y="13"/>
                    </a:cxn>
                    <a:cxn ang="0">
                      <a:pos x="696" y="13"/>
                    </a:cxn>
                    <a:cxn ang="0">
                      <a:pos x="720" y="13"/>
                    </a:cxn>
                    <a:cxn ang="0">
                      <a:pos x="738" y="13"/>
                    </a:cxn>
                    <a:cxn ang="0">
                      <a:pos x="756" y="13"/>
                    </a:cxn>
                    <a:cxn ang="0">
                      <a:pos x="774" y="13"/>
                    </a:cxn>
                    <a:cxn ang="0">
                      <a:pos x="798" y="13"/>
                    </a:cxn>
                    <a:cxn ang="0">
                      <a:pos x="816" y="13"/>
                    </a:cxn>
                  </a:cxnLst>
                  <a:rect l="0" t="0" r="r" b="b"/>
                  <a:pathLst>
                    <a:path w="828" h="344">
                      <a:moveTo>
                        <a:pt x="0" y="20"/>
                      </a:moveTo>
                      <a:lnTo>
                        <a:pt x="6" y="20"/>
                      </a:lnTo>
                      <a:lnTo>
                        <a:pt x="12" y="20"/>
                      </a:lnTo>
                      <a:lnTo>
                        <a:pt x="24" y="20"/>
                      </a:lnTo>
                      <a:lnTo>
                        <a:pt x="30" y="20"/>
                      </a:lnTo>
                      <a:lnTo>
                        <a:pt x="36" y="20"/>
                      </a:lnTo>
                      <a:lnTo>
                        <a:pt x="42" y="20"/>
                      </a:lnTo>
                      <a:lnTo>
                        <a:pt x="48" y="20"/>
                      </a:lnTo>
                      <a:lnTo>
                        <a:pt x="54" y="20"/>
                      </a:lnTo>
                      <a:lnTo>
                        <a:pt x="60" y="20"/>
                      </a:lnTo>
                      <a:lnTo>
                        <a:pt x="66" y="20"/>
                      </a:lnTo>
                      <a:lnTo>
                        <a:pt x="72" y="20"/>
                      </a:lnTo>
                      <a:lnTo>
                        <a:pt x="78" y="13"/>
                      </a:lnTo>
                      <a:lnTo>
                        <a:pt x="84" y="13"/>
                      </a:lnTo>
                      <a:lnTo>
                        <a:pt x="90" y="13"/>
                      </a:lnTo>
                      <a:lnTo>
                        <a:pt x="102" y="13"/>
                      </a:lnTo>
                      <a:lnTo>
                        <a:pt x="108" y="13"/>
                      </a:lnTo>
                      <a:lnTo>
                        <a:pt x="114" y="13"/>
                      </a:lnTo>
                      <a:lnTo>
                        <a:pt x="120" y="13"/>
                      </a:lnTo>
                      <a:lnTo>
                        <a:pt x="126" y="13"/>
                      </a:lnTo>
                      <a:lnTo>
                        <a:pt x="132" y="13"/>
                      </a:lnTo>
                      <a:lnTo>
                        <a:pt x="138" y="13"/>
                      </a:lnTo>
                      <a:lnTo>
                        <a:pt x="144" y="13"/>
                      </a:lnTo>
                      <a:lnTo>
                        <a:pt x="150" y="13"/>
                      </a:lnTo>
                      <a:lnTo>
                        <a:pt x="156" y="20"/>
                      </a:lnTo>
                      <a:lnTo>
                        <a:pt x="162" y="20"/>
                      </a:lnTo>
                      <a:lnTo>
                        <a:pt x="174" y="20"/>
                      </a:lnTo>
                      <a:lnTo>
                        <a:pt x="180" y="20"/>
                      </a:lnTo>
                      <a:lnTo>
                        <a:pt x="186" y="20"/>
                      </a:lnTo>
                      <a:lnTo>
                        <a:pt x="192" y="20"/>
                      </a:lnTo>
                      <a:lnTo>
                        <a:pt x="198" y="13"/>
                      </a:lnTo>
                      <a:lnTo>
                        <a:pt x="204" y="13"/>
                      </a:lnTo>
                      <a:lnTo>
                        <a:pt x="210" y="13"/>
                      </a:lnTo>
                      <a:lnTo>
                        <a:pt x="216" y="13"/>
                      </a:lnTo>
                      <a:lnTo>
                        <a:pt x="222" y="20"/>
                      </a:lnTo>
                      <a:lnTo>
                        <a:pt x="228" y="20"/>
                      </a:lnTo>
                      <a:lnTo>
                        <a:pt x="234" y="37"/>
                      </a:lnTo>
                      <a:lnTo>
                        <a:pt x="240" y="70"/>
                      </a:lnTo>
                      <a:lnTo>
                        <a:pt x="252" y="100"/>
                      </a:lnTo>
                      <a:lnTo>
                        <a:pt x="258" y="344"/>
                      </a:lnTo>
                      <a:lnTo>
                        <a:pt x="264" y="344"/>
                      </a:lnTo>
                      <a:lnTo>
                        <a:pt x="270" y="344"/>
                      </a:lnTo>
                      <a:lnTo>
                        <a:pt x="276" y="344"/>
                      </a:lnTo>
                      <a:lnTo>
                        <a:pt x="282" y="344"/>
                      </a:lnTo>
                      <a:lnTo>
                        <a:pt x="288" y="344"/>
                      </a:lnTo>
                      <a:lnTo>
                        <a:pt x="294" y="344"/>
                      </a:lnTo>
                      <a:lnTo>
                        <a:pt x="300" y="344"/>
                      </a:lnTo>
                      <a:lnTo>
                        <a:pt x="306" y="344"/>
                      </a:lnTo>
                      <a:lnTo>
                        <a:pt x="312" y="344"/>
                      </a:lnTo>
                      <a:lnTo>
                        <a:pt x="318" y="344"/>
                      </a:lnTo>
                      <a:lnTo>
                        <a:pt x="330" y="344"/>
                      </a:lnTo>
                      <a:lnTo>
                        <a:pt x="336" y="344"/>
                      </a:lnTo>
                      <a:lnTo>
                        <a:pt x="342" y="344"/>
                      </a:lnTo>
                      <a:lnTo>
                        <a:pt x="348" y="344"/>
                      </a:lnTo>
                      <a:lnTo>
                        <a:pt x="354" y="344"/>
                      </a:lnTo>
                      <a:lnTo>
                        <a:pt x="360" y="344"/>
                      </a:lnTo>
                      <a:lnTo>
                        <a:pt x="366" y="344"/>
                      </a:lnTo>
                      <a:lnTo>
                        <a:pt x="372" y="344"/>
                      </a:lnTo>
                      <a:lnTo>
                        <a:pt x="378" y="344"/>
                      </a:lnTo>
                      <a:lnTo>
                        <a:pt x="384" y="344"/>
                      </a:lnTo>
                      <a:lnTo>
                        <a:pt x="390" y="344"/>
                      </a:lnTo>
                      <a:lnTo>
                        <a:pt x="396" y="344"/>
                      </a:lnTo>
                      <a:lnTo>
                        <a:pt x="408" y="344"/>
                      </a:lnTo>
                      <a:lnTo>
                        <a:pt x="414" y="344"/>
                      </a:lnTo>
                      <a:lnTo>
                        <a:pt x="420" y="344"/>
                      </a:lnTo>
                      <a:lnTo>
                        <a:pt x="426" y="344"/>
                      </a:lnTo>
                      <a:lnTo>
                        <a:pt x="432" y="344"/>
                      </a:lnTo>
                      <a:lnTo>
                        <a:pt x="438" y="344"/>
                      </a:lnTo>
                      <a:lnTo>
                        <a:pt x="444" y="344"/>
                      </a:lnTo>
                      <a:lnTo>
                        <a:pt x="450" y="344"/>
                      </a:lnTo>
                      <a:lnTo>
                        <a:pt x="456" y="344"/>
                      </a:lnTo>
                      <a:lnTo>
                        <a:pt x="462" y="344"/>
                      </a:lnTo>
                      <a:lnTo>
                        <a:pt x="468" y="344"/>
                      </a:lnTo>
                      <a:lnTo>
                        <a:pt x="480" y="344"/>
                      </a:lnTo>
                      <a:lnTo>
                        <a:pt x="486" y="344"/>
                      </a:lnTo>
                      <a:lnTo>
                        <a:pt x="492" y="344"/>
                      </a:lnTo>
                      <a:lnTo>
                        <a:pt x="498" y="344"/>
                      </a:lnTo>
                      <a:lnTo>
                        <a:pt x="504" y="344"/>
                      </a:lnTo>
                      <a:lnTo>
                        <a:pt x="510" y="344"/>
                      </a:lnTo>
                      <a:lnTo>
                        <a:pt x="516" y="344"/>
                      </a:lnTo>
                      <a:lnTo>
                        <a:pt x="522" y="344"/>
                      </a:lnTo>
                      <a:lnTo>
                        <a:pt x="528" y="344"/>
                      </a:lnTo>
                      <a:lnTo>
                        <a:pt x="534" y="344"/>
                      </a:lnTo>
                      <a:lnTo>
                        <a:pt x="540" y="344"/>
                      </a:lnTo>
                      <a:lnTo>
                        <a:pt x="546" y="344"/>
                      </a:lnTo>
                      <a:lnTo>
                        <a:pt x="558" y="344"/>
                      </a:lnTo>
                      <a:lnTo>
                        <a:pt x="564" y="344"/>
                      </a:lnTo>
                      <a:lnTo>
                        <a:pt x="570" y="344"/>
                      </a:lnTo>
                      <a:lnTo>
                        <a:pt x="576" y="344"/>
                      </a:lnTo>
                      <a:lnTo>
                        <a:pt x="582" y="344"/>
                      </a:lnTo>
                      <a:lnTo>
                        <a:pt x="588" y="344"/>
                      </a:lnTo>
                      <a:lnTo>
                        <a:pt x="594" y="344"/>
                      </a:lnTo>
                      <a:lnTo>
                        <a:pt x="600" y="344"/>
                      </a:lnTo>
                      <a:lnTo>
                        <a:pt x="606" y="344"/>
                      </a:lnTo>
                      <a:lnTo>
                        <a:pt x="612" y="344"/>
                      </a:lnTo>
                      <a:lnTo>
                        <a:pt x="618" y="344"/>
                      </a:lnTo>
                      <a:lnTo>
                        <a:pt x="624" y="344"/>
                      </a:lnTo>
                      <a:lnTo>
                        <a:pt x="636" y="127"/>
                      </a:lnTo>
                      <a:lnTo>
                        <a:pt x="642" y="30"/>
                      </a:lnTo>
                      <a:lnTo>
                        <a:pt x="648" y="27"/>
                      </a:lnTo>
                      <a:lnTo>
                        <a:pt x="654" y="13"/>
                      </a:lnTo>
                      <a:lnTo>
                        <a:pt x="660" y="0"/>
                      </a:lnTo>
                      <a:lnTo>
                        <a:pt x="666" y="0"/>
                      </a:lnTo>
                      <a:lnTo>
                        <a:pt x="672" y="7"/>
                      </a:lnTo>
                      <a:lnTo>
                        <a:pt x="678" y="13"/>
                      </a:lnTo>
                      <a:lnTo>
                        <a:pt x="684" y="13"/>
                      </a:lnTo>
                      <a:lnTo>
                        <a:pt x="690" y="13"/>
                      </a:lnTo>
                      <a:lnTo>
                        <a:pt x="696" y="13"/>
                      </a:lnTo>
                      <a:lnTo>
                        <a:pt x="702" y="13"/>
                      </a:lnTo>
                      <a:lnTo>
                        <a:pt x="714" y="13"/>
                      </a:lnTo>
                      <a:lnTo>
                        <a:pt x="720" y="13"/>
                      </a:lnTo>
                      <a:lnTo>
                        <a:pt x="726" y="13"/>
                      </a:lnTo>
                      <a:lnTo>
                        <a:pt x="732" y="13"/>
                      </a:lnTo>
                      <a:lnTo>
                        <a:pt x="738" y="13"/>
                      </a:lnTo>
                      <a:lnTo>
                        <a:pt x="744" y="13"/>
                      </a:lnTo>
                      <a:lnTo>
                        <a:pt x="750" y="13"/>
                      </a:lnTo>
                      <a:lnTo>
                        <a:pt x="756" y="13"/>
                      </a:lnTo>
                      <a:lnTo>
                        <a:pt x="762" y="13"/>
                      </a:lnTo>
                      <a:lnTo>
                        <a:pt x="768" y="13"/>
                      </a:lnTo>
                      <a:lnTo>
                        <a:pt x="774" y="13"/>
                      </a:lnTo>
                      <a:lnTo>
                        <a:pt x="780" y="13"/>
                      </a:lnTo>
                      <a:lnTo>
                        <a:pt x="792" y="13"/>
                      </a:lnTo>
                      <a:lnTo>
                        <a:pt x="798" y="13"/>
                      </a:lnTo>
                      <a:lnTo>
                        <a:pt x="804" y="13"/>
                      </a:lnTo>
                      <a:lnTo>
                        <a:pt x="810" y="13"/>
                      </a:lnTo>
                      <a:lnTo>
                        <a:pt x="816" y="13"/>
                      </a:lnTo>
                      <a:lnTo>
                        <a:pt x="822" y="13"/>
                      </a:lnTo>
                      <a:lnTo>
                        <a:pt x="828" y="13"/>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8" name="Freeform 90"/>
                <p:cNvSpPr>
                  <a:spLocks/>
                </p:cNvSpPr>
                <p:nvPr/>
              </p:nvSpPr>
              <p:spPr bwMode="auto">
                <a:xfrm>
                  <a:off x="3288" y="2346"/>
                  <a:ext cx="750" cy="344"/>
                </a:xfrm>
                <a:custGeom>
                  <a:avLst/>
                  <a:gdLst/>
                  <a:ahLst/>
                  <a:cxnLst>
                    <a:cxn ang="0">
                      <a:pos x="6" y="13"/>
                    </a:cxn>
                    <a:cxn ang="0">
                      <a:pos x="18" y="13"/>
                    </a:cxn>
                    <a:cxn ang="0">
                      <a:pos x="36" y="13"/>
                    </a:cxn>
                    <a:cxn ang="0">
                      <a:pos x="48" y="0"/>
                    </a:cxn>
                    <a:cxn ang="0">
                      <a:pos x="60" y="7"/>
                    </a:cxn>
                    <a:cxn ang="0">
                      <a:pos x="72" y="13"/>
                    </a:cxn>
                    <a:cxn ang="0">
                      <a:pos x="84" y="20"/>
                    </a:cxn>
                    <a:cxn ang="0">
                      <a:pos x="96" y="20"/>
                    </a:cxn>
                    <a:cxn ang="0">
                      <a:pos x="114" y="20"/>
                    </a:cxn>
                    <a:cxn ang="0">
                      <a:pos x="126" y="27"/>
                    </a:cxn>
                    <a:cxn ang="0">
                      <a:pos x="138" y="27"/>
                    </a:cxn>
                    <a:cxn ang="0">
                      <a:pos x="150" y="27"/>
                    </a:cxn>
                    <a:cxn ang="0">
                      <a:pos x="162" y="20"/>
                    </a:cxn>
                    <a:cxn ang="0">
                      <a:pos x="174" y="13"/>
                    </a:cxn>
                    <a:cxn ang="0">
                      <a:pos x="192" y="20"/>
                    </a:cxn>
                    <a:cxn ang="0">
                      <a:pos x="204" y="20"/>
                    </a:cxn>
                    <a:cxn ang="0">
                      <a:pos x="216" y="13"/>
                    </a:cxn>
                    <a:cxn ang="0">
                      <a:pos x="228" y="13"/>
                    </a:cxn>
                    <a:cxn ang="0">
                      <a:pos x="240" y="13"/>
                    </a:cxn>
                    <a:cxn ang="0">
                      <a:pos x="252" y="20"/>
                    </a:cxn>
                    <a:cxn ang="0">
                      <a:pos x="270" y="20"/>
                    </a:cxn>
                    <a:cxn ang="0">
                      <a:pos x="282" y="20"/>
                    </a:cxn>
                    <a:cxn ang="0">
                      <a:pos x="294" y="20"/>
                    </a:cxn>
                    <a:cxn ang="0">
                      <a:pos x="306" y="27"/>
                    </a:cxn>
                    <a:cxn ang="0">
                      <a:pos x="318" y="50"/>
                    </a:cxn>
                    <a:cxn ang="0">
                      <a:pos x="330" y="114"/>
                    </a:cxn>
                    <a:cxn ang="0">
                      <a:pos x="348" y="344"/>
                    </a:cxn>
                    <a:cxn ang="0">
                      <a:pos x="360" y="344"/>
                    </a:cxn>
                    <a:cxn ang="0">
                      <a:pos x="372" y="344"/>
                    </a:cxn>
                    <a:cxn ang="0">
                      <a:pos x="384" y="344"/>
                    </a:cxn>
                    <a:cxn ang="0">
                      <a:pos x="396" y="344"/>
                    </a:cxn>
                    <a:cxn ang="0">
                      <a:pos x="408" y="344"/>
                    </a:cxn>
                    <a:cxn ang="0">
                      <a:pos x="426" y="344"/>
                    </a:cxn>
                    <a:cxn ang="0">
                      <a:pos x="438" y="344"/>
                    </a:cxn>
                    <a:cxn ang="0">
                      <a:pos x="450" y="344"/>
                    </a:cxn>
                    <a:cxn ang="0">
                      <a:pos x="462" y="344"/>
                    </a:cxn>
                    <a:cxn ang="0">
                      <a:pos x="474" y="344"/>
                    </a:cxn>
                    <a:cxn ang="0">
                      <a:pos x="486" y="344"/>
                    </a:cxn>
                    <a:cxn ang="0">
                      <a:pos x="504" y="344"/>
                    </a:cxn>
                    <a:cxn ang="0">
                      <a:pos x="516" y="344"/>
                    </a:cxn>
                    <a:cxn ang="0">
                      <a:pos x="528" y="344"/>
                    </a:cxn>
                    <a:cxn ang="0">
                      <a:pos x="540" y="344"/>
                    </a:cxn>
                    <a:cxn ang="0">
                      <a:pos x="552" y="344"/>
                    </a:cxn>
                    <a:cxn ang="0">
                      <a:pos x="564" y="344"/>
                    </a:cxn>
                    <a:cxn ang="0">
                      <a:pos x="582" y="344"/>
                    </a:cxn>
                    <a:cxn ang="0">
                      <a:pos x="594" y="344"/>
                    </a:cxn>
                    <a:cxn ang="0">
                      <a:pos x="606" y="344"/>
                    </a:cxn>
                    <a:cxn ang="0">
                      <a:pos x="618" y="344"/>
                    </a:cxn>
                    <a:cxn ang="0">
                      <a:pos x="630" y="344"/>
                    </a:cxn>
                    <a:cxn ang="0">
                      <a:pos x="648" y="344"/>
                    </a:cxn>
                    <a:cxn ang="0">
                      <a:pos x="660" y="344"/>
                    </a:cxn>
                    <a:cxn ang="0">
                      <a:pos x="672" y="344"/>
                    </a:cxn>
                    <a:cxn ang="0">
                      <a:pos x="684" y="344"/>
                    </a:cxn>
                    <a:cxn ang="0">
                      <a:pos x="696" y="344"/>
                    </a:cxn>
                    <a:cxn ang="0">
                      <a:pos x="708" y="344"/>
                    </a:cxn>
                    <a:cxn ang="0">
                      <a:pos x="726" y="344"/>
                    </a:cxn>
                    <a:cxn ang="0">
                      <a:pos x="738" y="344"/>
                    </a:cxn>
                    <a:cxn ang="0">
                      <a:pos x="750" y="344"/>
                    </a:cxn>
                  </a:cxnLst>
                  <a:rect l="0" t="0" r="r" b="b"/>
                  <a:pathLst>
                    <a:path w="750" h="344">
                      <a:moveTo>
                        <a:pt x="0" y="13"/>
                      </a:moveTo>
                      <a:lnTo>
                        <a:pt x="6" y="13"/>
                      </a:lnTo>
                      <a:lnTo>
                        <a:pt x="12" y="13"/>
                      </a:lnTo>
                      <a:lnTo>
                        <a:pt x="18" y="13"/>
                      </a:lnTo>
                      <a:lnTo>
                        <a:pt x="24" y="13"/>
                      </a:lnTo>
                      <a:lnTo>
                        <a:pt x="36" y="13"/>
                      </a:lnTo>
                      <a:lnTo>
                        <a:pt x="42" y="7"/>
                      </a:lnTo>
                      <a:lnTo>
                        <a:pt x="48" y="0"/>
                      </a:lnTo>
                      <a:lnTo>
                        <a:pt x="54" y="0"/>
                      </a:lnTo>
                      <a:lnTo>
                        <a:pt x="60" y="7"/>
                      </a:lnTo>
                      <a:lnTo>
                        <a:pt x="66" y="7"/>
                      </a:lnTo>
                      <a:lnTo>
                        <a:pt x="72" y="13"/>
                      </a:lnTo>
                      <a:lnTo>
                        <a:pt x="78" y="13"/>
                      </a:lnTo>
                      <a:lnTo>
                        <a:pt x="84" y="20"/>
                      </a:lnTo>
                      <a:lnTo>
                        <a:pt x="90" y="20"/>
                      </a:lnTo>
                      <a:lnTo>
                        <a:pt x="96" y="20"/>
                      </a:lnTo>
                      <a:lnTo>
                        <a:pt x="102" y="20"/>
                      </a:lnTo>
                      <a:lnTo>
                        <a:pt x="114" y="20"/>
                      </a:lnTo>
                      <a:lnTo>
                        <a:pt x="120" y="27"/>
                      </a:lnTo>
                      <a:lnTo>
                        <a:pt x="126" y="27"/>
                      </a:lnTo>
                      <a:lnTo>
                        <a:pt x="132" y="27"/>
                      </a:lnTo>
                      <a:lnTo>
                        <a:pt x="138" y="27"/>
                      </a:lnTo>
                      <a:lnTo>
                        <a:pt x="144" y="27"/>
                      </a:lnTo>
                      <a:lnTo>
                        <a:pt x="150" y="27"/>
                      </a:lnTo>
                      <a:lnTo>
                        <a:pt x="156" y="27"/>
                      </a:lnTo>
                      <a:lnTo>
                        <a:pt x="162" y="20"/>
                      </a:lnTo>
                      <a:lnTo>
                        <a:pt x="168" y="13"/>
                      </a:lnTo>
                      <a:lnTo>
                        <a:pt x="174" y="13"/>
                      </a:lnTo>
                      <a:lnTo>
                        <a:pt x="180" y="20"/>
                      </a:lnTo>
                      <a:lnTo>
                        <a:pt x="192" y="20"/>
                      </a:lnTo>
                      <a:lnTo>
                        <a:pt x="198" y="20"/>
                      </a:lnTo>
                      <a:lnTo>
                        <a:pt x="204" y="20"/>
                      </a:lnTo>
                      <a:lnTo>
                        <a:pt x="210" y="20"/>
                      </a:lnTo>
                      <a:lnTo>
                        <a:pt x="216" y="13"/>
                      </a:lnTo>
                      <a:lnTo>
                        <a:pt x="222" y="13"/>
                      </a:lnTo>
                      <a:lnTo>
                        <a:pt x="228" y="13"/>
                      </a:lnTo>
                      <a:lnTo>
                        <a:pt x="234" y="13"/>
                      </a:lnTo>
                      <a:lnTo>
                        <a:pt x="240" y="13"/>
                      </a:lnTo>
                      <a:lnTo>
                        <a:pt x="246" y="20"/>
                      </a:lnTo>
                      <a:lnTo>
                        <a:pt x="252" y="20"/>
                      </a:lnTo>
                      <a:lnTo>
                        <a:pt x="258" y="20"/>
                      </a:lnTo>
                      <a:lnTo>
                        <a:pt x="270" y="20"/>
                      </a:lnTo>
                      <a:lnTo>
                        <a:pt x="276" y="20"/>
                      </a:lnTo>
                      <a:lnTo>
                        <a:pt x="282" y="20"/>
                      </a:lnTo>
                      <a:lnTo>
                        <a:pt x="288" y="20"/>
                      </a:lnTo>
                      <a:lnTo>
                        <a:pt x="294" y="20"/>
                      </a:lnTo>
                      <a:lnTo>
                        <a:pt x="300" y="27"/>
                      </a:lnTo>
                      <a:lnTo>
                        <a:pt x="306" y="27"/>
                      </a:lnTo>
                      <a:lnTo>
                        <a:pt x="312" y="30"/>
                      </a:lnTo>
                      <a:lnTo>
                        <a:pt x="318" y="50"/>
                      </a:lnTo>
                      <a:lnTo>
                        <a:pt x="324" y="77"/>
                      </a:lnTo>
                      <a:lnTo>
                        <a:pt x="330" y="114"/>
                      </a:lnTo>
                      <a:lnTo>
                        <a:pt x="342" y="344"/>
                      </a:lnTo>
                      <a:lnTo>
                        <a:pt x="348" y="344"/>
                      </a:lnTo>
                      <a:lnTo>
                        <a:pt x="354" y="344"/>
                      </a:lnTo>
                      <a:lnTo>
                        <a:pt x="360" y="344"/>
                      </a:lnTo>
                      <a:lnTo>
                        <a:pt x="366" y="344"/>
                      </a:lnTo>
                      <a:lnTo>
                        <a:pt x="372" y="344"/>
                      </a:lnTo>
                      <a:lnTo>
                        <a:pt x="378" y="344"/>
                      </a:lnTo>
                      <a:lnTo>
                        <a:pt x="384" y="344"/>
                      </a:lnTo>
                      <a:lnTo>
                        <a:pt x="390" y="344"/>
                      </a:lnTo>
                      <a:lnTo>
                        <a:pt x="396" y="344"/>
                      </a:lnTo>
                      <a:lnTo>
                        <a:pt x="402" y="344"/>
                      </a:lnTo>
                      <a:lnTo>
                        <a:pt x="408" y="344"/>
                      </a:lnTo>
                      <a:lnTo>
                        <a:pt x="420" y="344"/>
                      </a:lnTo>
                      <a:lnTo>
                        <a:pt x="426" y="344"/>
                      </a:lnTo>
                      <a:lnTo>
                        <a:pt x="432" y="344"/>
                      </a:lnTo>
                      <a:lnTo>
                        <a:pt x="438" y="344"/>
                      </a:lnTo>
                      <a:lnTo>
                        <a:pt x="444" y="344"/>
                      </a:lnTo>
                      <a:lnTo>
                        <a:pt x="450" y="344"/>
                      </a:lnTo>
                      <a:lnTo>
                        <a:pt x="456" y="344"/>
                      </a:lnTo>
                      <a:lnTo>
                        <a:pt x="462" y="344"/>
                      </a:lnTo>
                      <a:lnTo>
                        <a:pt x="468" y="344"/>
                      </a:lnTo>
                      <a:lnTo>
                        <a:pt x="474" y="344"/>
                      </a:lnTo>
                      <a:lnTo>
                        <a:pt x="480" y="344"/>
                      </a:lnTo>
                      <a:lnTo>
                        <a:pt x="486" y="344"/>
                      </a:lnTo>
                      <a:lnTo>
                        <a:pt x="498" y="344"/>
                      </a:lnTo>
                      <a:lnTo>
                        <a:pt x="504" y="344"/>
                      </a:lnTo>
                      <a:lnTo>
                        <a:pt x="510" y="344"/>
                      </a:lnTo>
                      <a:lnTo>
                        <a:pt x="516" y="344"/>
                      </a:lnTo>
                      <a:lnTo>
                        <a:pt x="522" y="344"/>
                      </a:lnTo>
                      <a:lnTo>
                        <a:pt x="528" y="344"/>
                      </a:lnTo>
                      <a:lnTo>
                        <a:pt x="534" y="344"/>
                      </a:lnTo>
                      <a:lnTo>
                        <a:pt x="540" y="344"/>
                      </a:lnTo>
                      <a:lnTo>
                        <a:pt x="546" y="344"/>
                      </a:lnTo>
                      <a:lnTo>
                        <a:pt x="552" y="344"/>
                      </a:lnTo>
                      <a:lnTo>
                        <a:pt x="558" y="344"/>
                      </a:lnTo>
                      <a:lnTo>
                        <a:pt x="564" y="344"/>
                      </a:lnTo>
                      <a:lnTo>
                        <a:pt x="576" y="344"/>
                      </a:lnTo>
                      <a:lnTo>
                        <a:pt x="582" y="344"/>
                      </a:lnTo>
                      <a:lnTo>
                        <a:pt x="588" y="344"/>
                      </a:lnTo>
                      <a:lnTo>
                        <a:pt x="594" y="344"/>
                      </a:lnTo>
                      <a:lnTo>
                        <a:pt x="600" y="344"/>
                      </a:lnTo>
                      <a:lnTo>
                        <a:pt x="606" y="344"/>
                      </a:lnTo>
                      <a:lnTo>
                        <a:pt x="612" y="344"/>
                      </a:lnTo>
                      <a:lnTo>
                        <a:pt x="618" y="344"/>
                      </a:lnTo>
                      <a:lnTo>
                        <a:pt x="624" y="344"/>
                      </a:lnTo>
                      <a:lnTo>
                        <a:pt x="630" y="344"/>
                      </a:lnTo>
                      <a:lnTo>
                        <a:pt x="636" y="344"/>
                      </a:lnTo>
                      <a:lnTo>
                        <a:pt x="648" y="344"/>
                      </a:lnTo>
                      <a:lnTo>
                        <a:pt x="654" y="344"/>
                      </a:lnTo>
                      <a:lnTo>
                        <a:pt x="660" y="344"/>
                      </a:lnTo>
                      <a:lnTo>
                        <a:pt x="666" y="344"/>
                      </a:lnTo>
                      <a:lnTo>
                        <a:pt x="672" y="344"/>
                      </a:lnTo>
                      <a:lnTo>
                        <a:pt x="678" y="344"/>
                      </a:lnTo>
                      <a:lnTo>
                        <a:pt x="684" y="344"/>
                      </a:lnTo>
                      <a:lnTo>
                        <a:pt x="690" y="344"/>
                      </a:lnTo>
                      <a:lnTo>
                        <a:pt x="696" y="344"/>
                      </a:lnTo>
                      <a:lnTo>
                        <a:pt x="702" y="344"/>
                      </a:lnTo>
                      <a:lnTo>
                        <a:pt x="708" y="344"/>
                      </a:lnTo>
                      <a:lnTo>
                        <a:pt x="714" y="344"/>
                      </a:lnTo>
                      <a:lnTo>
                        <a:pt x="726" y="344"/>
                      </a:lnTo>
                      <a:lnTo>
                        <a:pt x="732" y="344"/>
                      </a:lnTo>
                      <a:lnTo>
                        <a:pt x="738" y="344"/>
                      </a:lnTo>
                      <a:lnTo>
                        <a:pt x="744" y="344"/>
                      </a:lnTo>
                      <a:lnTo>
                        <a:pt x="750" y="344"/>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33" name="TextBox 232"/>
              <p:cNvSpPr txBox="1"/>
              <p:nvPr/>
            </p:nvSpPr>
            <p:spPr>
              <a:xfrm>
                <a:off x="5037843" y="5673836"/>
                <a:ext cx="983865" cy="317030"/>
              </a:xfrm>
              <a:prstGeom prst="rect">
                <a:avLst/>
              </a:prstGeom>
              <a:noFill/>
              <a:ln w="12700">
                <a:noFill/>
              </a:ln>
            </p:spPr>
            <p:txBody>
              <a:bodyPr wrap="square" rtlCol="0">
                <a:spAutoFit/>
              </a:bodyPr>
              <a:lstStyle/>
              <a:p>
                <a:r>
                  <a:rPr lang="en-US" sz="1600" b="1" dirty="0" smtClean="0">
                    <a:solidFill>
                      <a:srgbClr val="FF0000"/>
                    </a:solidFill>
                    <a:latin typeface="Times New Roman" pitchFamily="18" charset="0"/>
                    <a:cs typeface="Times New Roman" pitchFamily="18" charset="0"/>
                  </a:rPr>
                  <a:t>HR data</a:t>
                </a:r>
                <a:endParaRPr lang="en-US" sz="1600" b="1" dirty="0">
                  <a:solidFill>
                    <a:srgbClr val="FF0000"/>
                  </a:solidFill>
                  <a:latin typeface="Times New Roman" pitchFamily="18" charset="0"/>
                  <a:cs typeface="Times New Roman" pitchFamily="18" charset="0"/>
                </a:endParaRPr>
              </a:p>
            </p:txBody>
          </p:sp>
          <p:sp>
            <p:nvSpPr>
              <p:cNvPr id="234" name="TextBox 233"/>
              <p:cNvSpPr txBox="1"/>
              <p:nvPr/>
            </p:nvSpPr>
            <p:spPr>
              <a:xfrm>
                <a:off x="5009070" y="4861317"/>
                <a:ext cx="954818" cy="317030"/>
              </a:xfrm>
              <a:prstGeom prst="rect">
                <a:avLst/>
              </a:prstGeom>
              <a:noFill/>
              <a:ln w="12700">
                <a:noFill/>
              </a:ln>
            </p:spPr>
            <p:txBody>
              <a:bodyPr wrap="square" rtlCol="0">
                <a:spAutoFit/>
              </a:bodyPr>
              <a:lstStyle/>
              <a:p>
                <a:r>
                  <a:rPr lang="en-US" sz="1600" b="1" dirty="0" smtClean="0">
                    <a:latin typeface="Times New Roman" pitchFamily="18" charset="0"/>
                    <a:cs typeface="Times New Roman" pitchFamily="18" charset="0"/>
                  </a:rPr>
                  <a:t>HR model</a:t>
                </a:r>
                <a:endParaRPr lang="en-US" sz="1600" b="1" dirty="0">
                  <a:latin typeface="Times New Roman" pitchFamily="18" charset="0"/>
                  <a:cs typeface="Times New Roman" pitchFamily="18" charset="0"/>
                </a:endParaRPr>
              </a:p>
            </p:txBody>
          </p:sp>
          <p:sp>
            <p:nvSpPr>
              <p:cNvPr id="235" name="TextBox 234"/>
              <p:cNvSpPr txBox="1"/>
              <p:nvPr/>
            </p:nvSpPr>
            <p:spPr>
              <a:xfrm>
                <a:off x="3916816" y="5562601"/>
                <a:ext cx="968493" cy="384899"/>
              </a:xfrm>
              <a:prstGeom prst="rect">
                <a:avLst/>
              </a:prstGeom>
              <a:noFill/>
              <a:ln w="12700">
                <a:noFill/>
              </a:ln>
            </p:spPr>
            <p:txBody>
              <a:bodyPr wrap="square" rtlCol="0">
                <a:spAutoFit/>
              </a:bodyPr>
              <a:lstStyle/>
              <a:p>
                <a:pPr algn="ctr"/>
                <a:r>
                  <a:rPr lang="en-US" sz="1600" b="1" dirty="0" smtClean="0">
                    <a:solidFill>
                      <a:srgbClr val="0000FF"/>
                    </a:solidFill>
                    <a:latin typeface="Times New Roman" pitchFamily="18" charset="0"/>
                    <a:cs typeface="Times New Roman" pitchFamily="18" charset="0"/>
                  </a:rPr>
                  <a:t>Workload (watts)</a:t>
                </a:r>
                <a:endParaRPr lang="en-US" sz="1600" b="1" dirty="0">
                  <a:solidFill>
                    <a:srgbClr val="0000FF"/>
                  </a:solidFill>
                  <a:latin typeface="Times New Roman" pitchFamily="18" charset="0"/>
                  <a:cs typeface="Times New Roman" pitchFamily="18" charset="0"/>
                </a:endParaRPr>
              </a:p>
            </p:txBody>
          </p:sp>
        </p:grpSp>
        <p:grpSp>
          <p:nvGrpSpPr>
            <p:cNvPr id="152" name="Group 93"/>
            <p:cNvGrpSpPr>
              <a:grpSpLocks noChangeAspect="1"/>
            </p:cNvGrpSpPr>
            <p:nvPr/>
          </p:nvGrpSpPr>
          <p:grpSpPr bwMode="auto">
            <a:xfrm>
              <a:off x="584405" y="1168624"/>
              <a:ext cx="6959393" cy="2184176"/>
              <a:chOff x="1572" y="159"/>
              <a:chExt cx="2874" cy="1323"/>
            </a:xfrm>
          </p:grpSpPr>
          <p:sp>
            <p:nvSpPr>
              <p:cNvPr id="155" name="Rectangle 94"/>
              <p:cNvSpPr>
                <a:spLocks noChangeArrowheads="1"/>
              </p:cNvSpPr>
              <p:nvPr/>
            </p:nvSpPr>
            <p:spPr bwMode="auto">
              <a:xfrm>
                <a:off x="1734" y="159"/>
                <a:ext cx="2604" cy="1182"/>
              </a:xfrm>
              <a:prstGeom prst="rect">
                <a:avLst/>
              </a:prstGeom>
              <a:solidFill>
                <a:srgbClr val="FFFFFF"/>
              </a:solidFill>
              <a:ln w="1587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56" name="Rectangle 95"/>
              <p:cNvSpPr>
                <a:spLocks noChangeArrowheads="1"/>
              </p:cNvSpPr>
              <p:nvPr/>
            </p:nvSpPr>
            <p:spPr bwMode="auto">
              <a:xfrm>
                <a:off x="1734" y="159"/>
                <a:ext cx="2604" cy="1182"/>
              </a:xfrm>
              <a:prstGeom prst="rect">
                <a:avLst/>
              </a:prstGeom>
              <a:noFill/>
              <a:ln w="1587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57" name="Line 96"/>
              <p:cNvSpPr>
                <a:spLocks noChangeShapeType="1"/>
              </p:cNvSpPr>
              <p:nvPr/>
            </p:nvSpPr>
            <p:spPr bwMode="auto">
              <a:xfrm>
                <a:off x="1734" y="159"/>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8" name="Line 97"/>
              <p:cNvSpPr>
                <a:spLocks noChangeShapeType="1"/>
              </p:cNvSpPr>
              <p:nvPr/>
            </p:nvSpPr>
            <p:spPr bwMode="auto">
              <a:xfrm>
                <a:off x="1734" y="1341"/>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9" name="Line 98"/>
              <p:cNvSpPr>
                <a:spLocks noChangeShapeType="1"/>
              </p:cNvSpPr>
              <p:nvPr/>
            </p:nvSpPr>
            <p:spPr bwMode="auto">
              <a:xfrm flipV="1">
                <a:off x="4338"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0" name="Line 99"/>
              <p:cNvSpPr>
                <a:spLocks noChangeShapeType="1"/>
              </p:cNvSpPr>
              <p:nvPr/>
            </p:nvSpPr>
            <p:spPr bwMode="auto">
              <a:xfrm flipV="1">
                <a:off x="1734"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1" name="Line 100"/>
              <p:cNvSpPr>
                <a:spLocks noChangeShapeType="1"/>
              </p:cNvSpPr>
              <p:nvPr/>
            </p:nvSpPr>
            <p:spPr bwMode="auto">
              <a:xfrm>
                <a:off x="1734" y="1341"/>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2" name="Line 101"/>
              <p:cNvSpPr>
                <a:spLocks noChangeShapeType="1"/>
              </p:cNvSpPr>
              <p:nvPr/>
            </p:nvSpPr>
            <p:spPr bwMode="auto">
              <a:xfrm flipV="1">
                <a:off x="1734"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 name="Line 102"/>
              <p:cNvSpPr>
                <a:spLocks noChangeShapeType="1"/>
              </p:cNvSpPr>
              <p:nvPr/>
            </p:nvSpPr>
            <p:spPr bwMode="auto">
              <a:xfrm flipV="1">
                <a:off x="1734"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Line 103"/>
              <p:cNvSpPr>
                <a:spLocks noChangeShapeType="1"/>
              </p:cNvSpPr>
              <p:nvPr/>
            </p:nvSpPr>
            <p:spPr bwMode="auto">
              <a:xfrm>
                <a:off x="1734"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Rectangle 104"/>
              <p:cNvSpPr>
                <a:spLocks noChangeArrowheads="1"/>
              </p:cNvSpPr>
              <p:nvPr/>
            </p:nvSpPr>
            <p:spPr bwMode="auto">
              <a:xfrm>
                <a:off x="1716" y="1351"/>
                <a:ext cx="56"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0</a:t>
                </a:r>
                <a:endParaRPr lang="en-US" sz="1600" dirty="0" smtClean="0">
                  <a:latin typeface="Arial" pitchFamily="34" charset="0"/>
                  <a:cs typeface="Arial" pitchFamily="34" charset="0"/>
                </a:endParaRPr>
              </a:p>
            </p:txBody>
          </p:sp>
          <p:sp>
            <p:nvSpPr>
              <p:cNvPr id="166" name="Line 105"/>
              <p:cNvSpPr>
                <a:spLocks noChangeShapeType="1"/>
              </p:cNvSpPr>
              <p:nvPr/>
            </p:nvSpPr>
            <p:spPr bwMode="auto">
              <a:xfrm flipV="1">
                <a:off x="2058"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7" name="Line 106"/>
              <p:cNvSpPr>
                <a:spLocks noChangeShapeType="1"/>
              </p:cNvSpPr>
              <p:nvPr/>
            </p:nvSpPr>
            <p:spPr bwMode="auto">
              <a:xfrm>
                <a:off x="2058"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Rectangle 107"/>
              <p:cNvSpPr>
                <a:spLocks noChangeArrowheads="1"/>
              </p:cNvSpPr>
              <p:nvPr/>
            </p:nvSpPr>
            <p:spPr bwMode="auto">
              <a:xfrm>
                <a:off x="2016" y="1351"/>
                <a:ext cx="112"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50</a:t>
                </a:r>
                <a:endParaRPr lang="en-US" sz="1600" dirty="0" smtClean="0">
                  <a:latin typeface="Arial" pitchFamily="34" charset="0"/>
                  <a:cs typeface="Arial" pitchFamily="34" charset="0"/>
                </a:endParaRPr>
              </a:p>
            </p:txBody>
          </p:sp>
          <p:sp>
            <p:nvSpPr>
              <p:cNvPr id="169" name="Line 108"/>
              <p:cNvSpPr>
                <a:spLocks noChangeShapeType="1"/>
              </p:cNvSpPr>
              <p:nvPr/>
            </p:nvSpPr>
            <p:spPr bwMode="auto">
              <a:xfrm flipV="1">
                <a:off x="2382"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Line 109"/>
              <p:cNvSpPr>
                <a:spLocks noChangeShapeType="1"/>
              </p:cNvSpPr>
              <p:nvPr/>
            </p:nvSpPr>
            <p:spPr bwMode="auto">
              <a:xfrm>
                <a:off x="2382"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1" name="Rectangle 110"/>
              <p:cNvSpPr>
                <a:spLocks noChangeArrowheads="1"/>
              </p:cNvSpPr>
              <p:nvPr/>
            </p:nvSpPr>
            <p:spPr bwMode="auto">
              <a:xfrm>
                <a:off x="2322" y="1351"/>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100</a:t>
                </a:r>
                <a:endParaRPr lang="en-US" sz="1600" dirty="0" smtClean="0">
                  <a:latin typeface="Arial" pitchFamily="34" charset="0"/>
                  <a:cs typeface="Arial" pitchFamily="34" charset="0"/>
                </a:endParaRPr>
              </a:p>
            </p:txBody>
          </p:sp>
          <p:sp>
            <p:nvSpPr>
              <p:cNvPr id="172" name="Line 111"/>
              <p:cNvSpPr>
                <a:spLocks noChangeShapeType="1"/>
              </p:cNvSpPr>
              <p:nvPr/>
            </p:nvSpPr>
            <p:spPr bwMode="auto">
              <a:xfrm flipV="1">
                <a:off x="2706"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3" name="Line 112"/>
              <p:cNvSpPr>
                <a:spLocks noChangeShapeType="1"/>
              </p:cNvSpPr>
              <p:nvPr/>
            </p:nvSpPr>
            <p:spPr bwMode="auto">
              <a:xfrm>
                <a:off x="2706"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Rectangle 113"/>
              <p:cNvSpPr>
                <a:spLocks noChangeArrowheads="1"/>
              </p:cNvSpPr>
              <p:nvPr/>
            </p:nvSpPr>
            <p:spPr bwMode="auto">
              <a:xfrm>
                <a:off x="2646" y="1351"/>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150</a:t>
                </a:r>
                <a:endParaRPr lang="en-US" sz="1600" dirty="0" smtClean="0">
                  <a:latin typeface="Arial" pitchFamily="34" charset="0"/>
                  <a:cs typeface="Arial" pitchFamily="34" charset="0"/>
                </a:endParaRPr>
              </a:p>
            </p:txBody>
          </p:sp>
          <p:sp>
            <p:nvSpPr>
              <p:cNvPr id="175" name="Line 114"/>
              <p:cNvSpPr>
                <a:spLocks noChangeShapeType="1"/>
              </p:cNvSpPr>
              <p:nvPr/>
            </p:nvSpPr>
            <p:spPr bwMode="auto">
              <a:xfrm flipV="1">
                <a:off x="3036"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Line 115"/>
              <p:cNvSpPr>
                <a:spLocks noChangeShapeType="1"/>
              </p:cNvSpPr>
              <p:nvPr/>
            </p:nvSpPr>
            <p:spPr bwMode="auto">
              <a:xfrm>
                <a:off x="3036"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Rectangle 116"/>
              <p:cNvSpPr>
                <a:spLocks noChangeArrowheads="1"/>
              </p:cNvSpPr>
              <p:nvPr/>
            </p:nvSpPr>
            <p:spPr bwMode="auto">
              <a:xfrm>
                <a:off x="2976" y="1351"/>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200</a:t>
                </a:r>
                <a:endParaRPr lang="en-US" sz="1600" dirty="0" smtClean="0">
                  <a:latin typeface="Arial" pitchFamily="34" charset="0"/>
                  <a:cs typeface="Arial" pitchFamily="34" charset="0"/>
                </a:endParaRPr>
              </a:p>
            </p:txBody>
          </p:sp>
          <p:sp>
            <p:nvSpPr>
              <p:cNvPr id="178" name="Line 117"/>
              <p:cNvSpPr>
                <a:spLocks noChangeShapeType="1"/>
              </p:cNvSpPr>
              <p:nvPr/>
            </p:nvSpPr>
            <p:spPr bwMode="auto">
              <a:xfrm flipV="1">
                <a:off x="3360"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9" name="Line 118"/>
              <p:cNvSpPr>
                <a:spLocks noChangeShapeType="1"/>
              </p:cNvSpPr>
              <p:nvPr/>
            </p:nvSpPr>
            <p:spPr bwMode="auto">
              <a:xfrm>
                <a:off x="3360"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0" name="Rectangle 119"/>
              <p:cNvSpPr>
                <a:spLocks noChangeArrowheads="1"/>
              </p:cNvSpPr>
              <p:nvPr/>
            </p:nvSpPr>
            <p:spPr bwMode="auto">
              <a:xfrm>
                <a:off x="3300" y="1351"/>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250</a:t>
                </a:r>
                <a:endParaRPr lang="en-US" sz="1600" dirty="0" smtClean="0">
                  <a:latin typeface="Arial" pitchFamily="34" charset="0"/>
                  <a:cs typeface="Arial" pitchFamily="34" charset="0"/>
                </a:endParaRPr>
              </a:p>
            </p:txBody>
          </p:sp>
          <p:sp>
            <p:nvSpPr>
              <p:cNvPr id="181" name="Line 120"/>
              <p:cNvSpPr>
                <a:spLocks noChangeShapeType="1"/>
              </p:cNvSpPr>
              <p:nvPr/>
            </p:nvSpPr>
            <p:spPr bwMode="auto">
              <a:xfrm flipV="1">
                <a:off x="3684"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2" name="Line 121"/>
              <p:cNvSpPr>
                <a:spLocks noChangeShapeType="1"/>
              </p:cNvSpPr>
              <p:nvPr/>
            </p:nvSpPr>
            <p:spPr bwMode="auto">
              <a:xfrm>
                <a:off x="3684"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3" name="Rectangle 122"/>
              <p:cNvSpPr>
                <a:spLocks noChangeArrowheads="1"/>
              </p:cNvSpPr>
              <p:nvPr/>
            </p:nvSpPr>
            <p:spPr bwMode="auto">
              <a:xfrm>
                <a:off x="3624" y="1351"/>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300</a:t>
                </a:r>
                <a:endParaRPr lang="en-US" sz="1600" dirty="0" smtClean="0">
                  <a:latin typeface="Arial" pitchFamily="34" charset="0"/>
                  <a:cs typeface="Arial" pitchFamily="34" charset="0"/>
                </a:endParaRPr>
              </a:p>
            </p:txBody>
          </p:sp>
          <p:sp>
            <p:nvSpPr>
              <p:cNvPr id="184" name="Line 123"/>
              <p:cNvSpPr>
                <a:spLocks noChangeShapeType="1"/>
              </p:cNvSpPr>
              <p:nvPr/>
            </p:nvSpPr>
            <p:spPr bwMode="auto">
              <a:xfrm flipV="1">
                <a:off x="4008"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5" name="Line 124"/>
              <p:cNvSpPr>
                <a:spLocks noChangeShapeType="1"/>
              </p:cNvSpPr>
              <p:nvPr/>
            </p:nvSpPr>
            <p:spPr bwMode="auto">
              <a:xfrm>
                <a:off x="4008"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6" name="Rectangle 125"/>
              <p:cNvSpPr>
                <a:spLocks noChangeArrowheads="1"/>
              </p:cNvSpPr>
              <p:nvPr/>
            </p:nvSpPr>
            <p:spPr bwMode="auto">
              <a:xfrm>
                <a:off x="3948" y="1351"/>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350</a:t>
                </a:r>
                <a:endParaRPr lang="en-US" sz="1600" dirty="0" smtClean="0">
                  <a:latin typeface="Arial" pitchFamily="34" charset="0"/>
                  <a:cs typeface="Arial" pitchFamily="34" charset="0"/>
                </a:endParaRPr>
              </a:p>
            </p:txBody>
          </p:sp>
          <p:sp>
            <p:nvSpPr>
              <p:cNvPr id="187" name="Line 126"/>
              <p:cNvSpPr>
                <a:spLocks noChangeShapeType="1"/>
              </p:cNvSpPr>
              <p:nvPr/>
            </p:nvSpPr>
            <p:spPr bwMode="auto">
              <a:xfrm flipV="1">
                <a:off x="4338"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8" name="Line 127"/>
              <p:cNvSpPr>
                <a:spLocks noChangeShapeType="1"/>
              </p:cNvSpPr>
              <p:nvPr/>
            </p:nvSpPr>
            <p:spPr bwMode="auto">
              <a:xfrm>
                <a:off x="4338"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9" name="Rectangle 128"/>
              <p:cNvSpPr>
                <a:spLocks noChangeArrowheads="1"/>
              </p:cNvSpPr>
              <p:nvPr/>
            </p:nvSpPr>
            <p:spPr bwMode="auto">
              <a:xfrm>
                <a:off x="4278" y="1351"/>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400</a:t>
                </a:r>
                <a:endParaRPr lang="en-US" sz="1600" dirty="0" smtClean="0">
                  <a:latin typeface="Arial" pitchFamily="34" charset="0"/>
                  <a:cs typeface="Arial" pitchFamily="34" charset="0"/>
                </a:endParaRPr>
              </a:p>
            </p:txBody>
          </p:sp>
          <p:sp>
            <p:nvSpPr>
              <p:cNvPr id="190" name="Line 129"/>
              <p:cNvSpPr>
                <a:spLocks noChangeShapeType="1"/>
              </p:cNvSpPr>
              <p:nvPr/>
            </p:nvSpPr>
            <p:spPr bwMode="auto">
              <a:xfrm>
                <a:off x="1734" y="1341"/>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1" name="Line 130"/>
              <p:cNvSpPr>
                <a:spLocks noChangeShapeType="1"/>
              </p:cNvSpPr>
              <p:nvPr/>
            </p:nvSpPr>
            <p:spPr bwMode="auto">
              <a:xfrm flipH="1">
                <a:off x="4308" y="1341"/>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2" name="Rectangle 131"/>
              <p:cNvSpPr>
                <a:spLocks noChangeArrowheads="1"/>
              </p:cNvSpPr>
              <p:nvPr/>
            </p:nvSpPr>
            <p:spPr bwMode="auto">
              <a:xfrm>
                <a:off x="1614" y="1256"/>
                <a:ext cx="112"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80</a:t>
                </a:r>
                <a:endParaRPr lang="en-US" sz="1600" dirty="0" smtClean="0">
                  <a:latin typeface="Arial" pitchFamily="34" charset="0"/>
                  <a:cs typeface="Arial" pitchFamily="34" charset="0"/>
                </a:endParaRPr>
              </a:p>
            </p:txBody>
          </p:sp>
          <p:sp>
            <p:nvSpPr>
              <p:cNvPr id="193" name="Line 132"/>
              <p:cNvSpPr>
                <a:spLocks noChangeShapeType="1"/>
              </p:cNvSpPr>
              <p:nvPr/>
            </p:nvSpPr>
            <p:spPr bwMode="auto">
              <a:xfrm>
                <a:off x="1734" y="1210"/>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4" name="Line 133"/>
              <p:cNvSpPr>
                <a:spLocks noChangeShapeType="1"/>
              </p:cNvSpPr>
              <p:nvPr/>
            </p:nvSpPr>
            <p:spPr bwMode="auto">
              <a:xfrm flipH="1">
                <a:off x="4308" y="1210"/>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5" name="Line 135"/>
              <p:cNvSpPr>
                <a:spLocks noChangeShapeType="1"/>
              </p:cNvSpPr>
              <p:nvPr/>
            </p:nvSpPr>
            <p:spPr bwMode="auto">
              <a:xfrm>
                <a:off x="1734" y="1078"/>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6" name="Line 136"/>
              <p:cNvSpPr>
                <a:spLocks noChangeShapeType="1"/>
              </p:cNvSpPr>
              <p:nvPr/>
            </p:nvSpPr>
            <p:spPr bwMode="auto">
              <a:xfrm flipH="1">
                <a:off x="4308" y="1078"/>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7" name="Line 138"/>
              <p:cNvSpPr>
                <a:spLocks noChangeShapeType="1"/>
              </p:cNvSpPr>
              <p:nvPr/>
            </p:nvSpPr>
            <p:spPr bwMode="auto">
              <a:xfrm>
                <a:off x="1734" y="947"/>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8" name="Line 139"/>
              <p:cNvSpPr>
                <a:spLocks noChangeShapeType="1"/>
              </p:cNvSpPr>
              <p:nvPr/>
            </p:nvSpPr>
            <p:spPr bwMode="auto">
              <a:xfrm flipH="1">
                <a:off x="4308" y="947"/>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9" name="Line 141"/>
              <p:cNvSpPr>
                <a:spLocks noChangeShapeType="1"/>
              </p:cNvSpPr>
              <p:nvPr/>
            </p:nvSpPr>
            <p:spPr bwMode="auto">
              <a:xfrm>
                <a:off x="1734" y="815"/>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0" name="Line 142"/>
              <p:cNvSpPr>
                <a:spLocks noChangeShapeType="1"/>
              </p:cNvSpPr>
              <p:nvPr/>
            </p:nvSpPr>
            <p:spPr bwMode="auto">
              <a:xfrm flipH="1">
                <a:off x="4308" y="815"/>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1" name="Rectangle 143"/>
              <p:cNvSpPr>
                <a:spLocks noChangeArrowheads="1"/>
              </p:cNvSpPr>
              <p:nvPr/>
            </p:nvSpPr>
            <p:spPr bwMode="auto">
              <a:xfrm>
                <a:off x="1572" y="731"/>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120</a:t>
                </a:r>
                <a:endParaRPr lang="en-US" sz="1600" dirty="0" smtClean="0">
                  <a:latin typeface="Arial" pitchFamily="34" charset="0"/>
                  <a:cs typeface="Arial" pitchFamily="34" charset="0"/>
                </a:endParaRPr>
              </a:p>
            </p:txBody>
          </p:sp>
          <p:sp>
            <p:nvSpPr>
              <p:cNvPr id="202" name="Line 144"/>
              <p:cNvSpPr>
                <a:spLocks noChangeShapeType="1"/>
              </p:cNvSpPr>
              <p:nvPr/>
            </p:nvSpPr>
            <p:spPr bwMode="auto">
              <a:xfrm>
                <a:off x="1734" y="684"/>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3" name="Line 145"/>
              <p:cNvSpPr>
                <a:spLocks noChangeShapeType="1"/>
              </p:cNvSpPr>
              <p:nvPr/>
            </p:nvSpPr>
            <p:spPr bwMode="auto">
              <a:xfrm flipH="1">
                <a:off x="4308" y="684"/>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4" name="Line 147"/>
              <p:cNvSpPr>
                <a:spLocks noChangeShapeType="1"/>
              </p:cNvSpPr>
              <p:nvPr/>
            </p:nvSpPr>
            <p:spPr bwMode="auto">
              <a:xfrm>
                <a:off x="1734" y="553"/>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5" name="Line 148"/>
              <p:cNvSpPr>
                <a:spLocks noChangeShapeType="1"/>
              </p:cNvSpPr>
              <p:nvPr/>
            </p:nvSpPr>
            <p:spPr bwMode="auto">
              <a:xfrm flipH="1">
                <a:off x="4308" y="553"/>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6" name="Line 150"/>
              <p:cNvSpPr>
                <a:spLocks noChangeShapeType="1"/>
              </p:cNvSpPr>
              <p:nvPr/>
            </p:nvSpPr>
            <p:spPr bwMode="auto">
              <a:xfrm>
                <a:off x="1734" y="421"/>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7" name="Line 151"/>
              <p:cNvSpPr>
                <a:spLocks noChangeShapeType="1"/>
              </p:cNvSpPr>
              <p:nvPr/>
            </p:nvSpPr>
            <p:spPr bwMode="auto">
              <a:xfrm flipH="1">
                <a:off x="4308" y="421"/>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8" name="Line 153"/>
              <p:cNvSpPr>
                <a:spLocks noChangeShapeType="1"/>
              </p:cNvSpPr>
              <p:nvPr/>
            </p:nvSpPr>
            <p:spPr bwMode="auto">
              <a:xfrm>
                <a:off x="1734" y="290"/>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Line 154"/>
              <p:cNvSpPr>
                <a:spLocks noChangeShapeType="1"/>
              </p:cNvSpPr>
              <p:nvPr/>
            </p:nvSpPr>
            <p:spPr bwMode="auto">
              <a:xfrm flipH="1">
                <a:off x="4308" y="290"/>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Rectangle 155"/>
              <p:cNvSpPr>
                <a:spLocks noChangeArrowheads="1"/>
              </p:cNvSpPr>
              <p:nvPr/>
            </p:nvSpPr>
            <p:spPr bwMode="auto">
              <a:xfrm>
                <a:off x="1572" y="205"/>
                <a:ext cx="168" cy="13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600" dirty="0" smtClean="0">
                    <a:solidFill>
                      <a:srgbClr val="000000"/>
                    </a:solidFill>
                    <a:latin typeface="Helvetica" charset="0"/>
                    <a:cs typeface="Arial" pitchFamily="34" charset="0"/>
                  </a:rPr>
                  <a:t>160</a:t>
                </a:r>
                <a:endParaRPr lang="en-US" sz="1600" dirty="0" smtClean="0">
                  <a:latin typeface="Arial" pitchFamily="34" charset="0"/>
                  <a:cs typeface="Arial" pitchFamily="34" charset="0"/>
                </a:endParaRPr>
              </a:p>
            </p:txBody>
          </p:sp>
          <p:sp>
            <p:nvSpPr>
              <p:cNvPr id="211" name="Line 156"/>
              <p:cNvSpPr>
                <a:spLocks noChangeShapeType="1"/>
              </p:cNvSpPr>
              <p:nvPr/>
            </p:nvSpPr>
            <p:spPr bwMode="auto">
              <a:xfrm>
                <a:off x="1734" y="159"/>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2" name="Line 157"/>
              <p:cNvSpPr>
                <a:spLocks noChangeShapeType="1"/>
              </p:cNvSpPr>
              <p:nvPr/>
            </p:nvSpPr>
            <p:spPr bwMode="auto">
              <a:xfrm flipH="1">
                <a:off x="4308" y="159"/>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3" name="Line 159"/>
              <p:cNvSpPr>
                <a:spLocks noChangeShapeType="1"/>
              </p:cNvSpPr>
              <p:nvPr/>
            </p:nvSpPr>
            <p:spPr bwMode="auto">
              <a:xfrm>
                <a:off x="1734" y="159"/>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4" name="Line 160"/>
              <p:cNvSpPr>
                <a:spLocks noChangeShapeType="1"/>
              </p:cNvSpPr>
              <p:nvPr/>
            </p:nvSpPr>
            <p:spPr bwMode="auto">
              <a:xfrm>
                <a:off x="1734" y="1341"/>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5" name="Line 161"/>
              <p:cNvSpPr>
                <a:spLocks noChangeShapeType="1"/>
              </p:cNvSpPr>
              <p:nvPr/>
            </p:nvSpPr>
            <p:spPr bwMode="auto">
              <a:xfrm flipV="1">
                <a:off x="4338"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6" name="Line 162"/>
              <p:cNvSpPr>
                <a:spLocks noChangeShapeType="1"/>
              </p:cNvSpPr>
              <p:nvPr/>
            </p:nvSpPr>
            <p:spPr bwMode="auto">
              <a:xfrm flipV="1">
                <a:off x="1734"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163"/>
              <p:cNvSpPr>
                <a:spLocks/>
              </p:cNvSpPr>
              <p:nvPr/>
            </p:nvSpPr>
            <p:spPr bwMode="auto">
              <a:xfrm>
                <a:off x="1734" y="570"/>
                <a:ext cx="822" cy="190"/>
              </a:xfrm>
              <a:custGeom>
                <a:avLst/>
                <a:gdLst/>
                <a:ahLst/>
                <a:cxnLst>
                  <a:cxn ang="0">
                    <a:pos x="12" y="190"/>
                  </a:cxn>
                  <a:cxn ang="0">
                    <a:pos x="30" y="190"/>
                  </a:cxn>
                  <a:cxn ang="0">
                    <a:pos x="48" y="187"/>
                  </a:cxn>
                  <a:cxn ang="0">
                    <a:pos x="66" y="187"/>
                  </a:cxn>
                  <a:cxn ang="0">
                    <a:pos x="90" y="187"/>
                  </a:cxn>
                  <a:cxn ang="0">
                    <a:pos x="108" y="183"/>
                  </a:cxn>
                  <a:cxn ang="0">
                    <a:pos x="126" y="183"/>
                  </a:cxn>
                  <a:cxn ang="0">
                    <a:pos x="144" y="152"/>
                  </a:cxn>
                  <a:cxn ang="0">
                    <a:pos x="168" y="121"/>
                  </a:cxn>
                  <a:cxn ang="0">
                    <a:pos x="186" y="97"/>
                  </a:cxn>
                  <a:cxn ang="0">
                    <a:pos x="204" y="80"/>
                  </a:cxn>
                  <a:cxn ang="0">
                    <a:pos x="222" y="62"/>
                  </a:cxn>
                  <a:cxn ang="0">
                    <a:pos x="246" y="48"/>
                  </a:cxn>
                  <a:cxn ang="0">
                    <a:pos x="264" y="38"/>
                  </a:cxn>
                  <a:cxn ang="0">
                    <a:pos x="282" y="31"/>
                  </a:cxn>
                  <a:cxn ang="0">
                    <a:pos x="300" y="21"/>
                  </a:cxn>
                  <a:cxn ang="0">
                    <a:pos x="324" y="17"/>
                  </a:cxn>
                  <a:cxn ang="0">
                    <a:pos x="342" y="10"/>
                  </a:cxn>
                  <a:cxn ang="0">
                    <a:pos x="360" y="7"/>
                  </a:cxn>
                  <a:cxn ang="0">
                    <a:pos x="384" y="3"/>
                  </a:cxn>
                  <a:cxn ang="0">
                    <a:pos x="402" y="0"/>
                  </a:cxn>
                  <a:cxn ang="0">
                    <a:pos x="420" y="38"/>
                  </a:cxn>
                  <a:cxn ang="0">
                    <a:pos x="438" y="62"/>
                  </a:cxn>
                  <a:cxn ang="0">
                    <a:pos x="462" y="86"/>
                  </a:cxn>
                  <a:cxn ang="0">
                    <a:pos x="480" y="104"/>
                  </a:cxn>
                  <a:cxn ang="0">
                    <a:pos x="498" y="118"/>
                  </a:cxn>
                  <a:cxn ang="0">
                    <a:pos x="516" y="131"/>
                  </a:cxn>
                  <a:cxn ang="0">
                    <a:pos x="540" y="142"/>
                  </a:cxn>
                  <a:cxn ang="0">
                    <a:pos x="558" y="149"/>
                  </a:cxn>
                  <a:cxn ang="0">
                    <a:pos x="576" y="156"/>
                  </a:cxn>
                  <a:cxn ang="0">
                    <a:pos x="594" y="163"/>
                  </a:cxn>
                  <a:cxn ang="0">
                    <a:pos x="618" y="166"/>
                  </a:cxn>
                  <a:cxn ang="0">
                    <a:pos x="636" y="169"/>
                  </a:cxn>
                  <a:cxn ang="0">
                    <a:pos x="654" y="169"/>
                  </a:cxn>
                  <a:cxn ang="0">
                    <a:pos x="672" y="142"/>
                  </a:cxn>
                  <a:cxn ang="0">
                    <a:pos x="696" y="114"/>
                  </a:cxn>
                  <a:cxn ang="0">
                    <a:pos x="714" y="90"/>
                  </a:cxn>
                  <a:cxn ang="0">
                    <a:pos x="732" y="76"/>
                  </a:cxn>
                  <a:cxn ang="0">
                    <a:pos x="750" y="59"/>
                  </a:cxn>
                  <a:cxn ang="0">
                    <a:pos x="774" y="45"/>
                  </a:cxn>
                  <a:cxn ang="0">
                    <a:pos x="792" y="35"/>
                  </a:cxn>
                  <a:cxn ang="0">
                    <a:pos x="810" y="24"/>
                  </a:cxn>
                </a:cxnLst>
                <a:rect l="0" t="0" r="r" b="b"/>
                <a:pathLst>
                  <a:path w="822" h="190">
                    <a:moveTo>
                      <a:pt x="0" y="190"/>
                    </a:moveTo>
                    <a:lnTo>
                      <a:pt x="6" y="190"/>
                    </a:lnTo>
                    <a:lnTo>
                      <a:pt x="12" y="190"/>
                    </a:lnTo>
                    <a:lnTo>
                      <a:pt x="18" y="190"/>
                    </a:lnTo>
                    <a:lnTo>
                      <a:pt x="24" y="190"/>
                    </a:lnTo>
                    <a:lnTo>
                      <a:pt x="30" y="190"/>
                    </a:lnTo>
                    <a:lnTo>
                      <a:pt x="36" y="190"/>
                    </a:lnTo>
                    <a:lnTo>
                      <a:pt x="42" y="190"/>
                    </a:lnTo>
                    <a:lnTo>
                      <a:pt x="48" y="187"/>
                    </a:lnTo>
                    <a:lnTo>
                      <a:pt x="54" y="187"/>
                    </a:lnTo>
                    <a:lnTo>
                      <a:pt x="60" y="187"/>
                    </a:lnTo>
                    <a:lnTo>
                      <a:pt x="66" y="187"/>
                    </a:lnTo>
                    <a:lnTo>
                      <a:pt x="78" y="187"/>
                    </a:lnTo>
                    <a:lnTo>
                      <a:pt x="84" y="187"/>
                    </a:lnTo>
                    <a:lnTo>
                      <a:pt x="90" y="187"/>
                    </a:lnTo>
                    <a:lnTo>
                      <a:pt x="96" y="187"/>
                    </a:lnTo>
                    <a:lnTo>
                      <a:pt x="102" y="183"/>
                    </a:lnTo>
                    <a:lnTo>
                      <a:pt x="108" y="183"/>
                    </a:lnTo>
                    <a:lnTo>
                      <a:pt x="114" y="183"/>
                    </a:lnTo>
                    <a:lnTo>
                      <a:pt x="120" y="183"/>
                    </a:lnTo>
                    <a:lnTo>
                      <a:pt x="126" y="183"/>
                    </a:lnTo>
                    <a:lnTo>
                      <a:pt x="132" y="183"/>
                    </a:lnTo>
                    <a:lnTo>
                      <a:pt x="138" y="166"/>
                    </a:lnTo>
                    <a:lnTo>
                      <a:pt x="144" y="152"/>
                    </a:lnTo>
                    <a:lnTo>
                      <a:pt x="156" y="142"/>
                    </a:lnTo>
                    <a:lnTo>
                      <a:pt x="162" y="131"/>
                    </a:lnTo>
                    <a:lnTo>
                      <a:pt x="168" y="121"/>
                    </a:lnTo>
                    <a:lnTo>
                      <a:pt x="174" y="111"/>
                    </a:lnTo>
                    <a:lnTo>
                      <a:pt x="180" y="104"/>
                    </a:lnTo>
                    <a:lnTo>
                      <a:pt x="186" y="97"/>
                    </a:lnTo>
                    <a:lnTo>
                      <a:pt x="192" y="90"/>
                    </a:lnTo>
                    <a:lnTo>
                      <a:pt x="198" y="83"/>
                    </a:lnTo>
                    <a:lnTo>
                      <a:pt x="204" y="80"/>
                    </a:lnTo>
                    <a:lnTo>
                      <a:pt x="210" y="73"/>
                    </a:lnTo>
                    <a:lnTo>
                      <a:pt x="216" y="66"/>
                    </a:lnTo>
                    <a:lnTo>
                      <a:pt x="222" y="62"/>
                    </a:lnTo>
                    <a:lnTo>
                      <a:pt x="234" y="55"/>
                    </a:lnTo>
                    <a:lnTo>
                      <a:pt x="240" y="52"/>
                    </a:lnTo>
                    <a:lnTo>
                      <a:pt x="246" y="48"/>
                    </a:lnTo>
                    <a:lnTo>
                      <a:pt x="252" y="45"/>
                    </a:lnTo>
                    <a:lnTo>
                      <a:pt x="258" y="42"/>
                    </a:lnTo>
                    <a:lnTo>
                      <a:pt x="264" y="38"/>
                    </a:lnTo>
                    <a:lnTo>
                      <a:pt x="270" y="35"/>
                    </a:lnTo>
                    <a:lnTo>
                      <a:pt x="276" y="35"/>
                    </a:lnTo>
                    <a:lnTo>
                      <a:pt x="282" y="31"/>
                    </a:lnTo>
                    <a:lnTo>
                      <a:pt x="288" y="28"/>
                    </a:lnTo>
                    <a:lnTo>
                      <a:pt x="294" y="24"/>
                    </a:lnTo>
                    <a:lnTo>
                      <a:pt x="300" y="21"/>
                    </a:lnTo>
                    <a:lnTo>
                      <a:pt x="312" y="21"/>
                    </a:lnTo>
                    <a:lnTo>
                      <a:pt x="318" y="17"/>
                    </a:lnTo>
                    <a:lnTo>
                      <a:pt x="324" y="17"/>
                    </a:lnTo>
                    <a:lnTo>
                      <a:pt x="330" y="14"/>
                    </a:lnTo>
                    <a:lnTo>
                      <a:pt x="336" y="14"/>
                    </a:lnTo>
                    <a:lnTo>
                      <a:pt x="342" y="10"/>
                    </a:lnTo>
                    <a:lnTo>
                      <a:pt x="348" y="10"/>
                    </a:lnTo>
                    <a:lnTo>
                      <a:pt x="354" y="7"/>
                    </a:lnTo>
                    <a:lnTo>
                      <a:pt x="360" y="7"/>
                    </a:lnTo>
                    <a:lnTo>
                      <a:pt x="366" y="7"/>
                    </a:lnTo>
                    <a:lnTo>
                      <a:pt x="372" y="3"/>
                    </a:lnTo>
                    <a:lnTo>
                      <a:pt x="384" y="3"/>
                    </a:lnTo>
                    <a:lnTo>
                      <a:pt x="390" y="0"/>
                    </a:lnTo>
                    <a:lnTo>
                      <a:pt x="396" y="0"/>
                    </a:lnTo>
                    <a:lnTo>
                      <a:pt x="402" y="0"/>
                    </a:lnTo>
                    <a:lnTo>
                      <a:pt x="408" y="14"/>
                    </a:lnTo>
                    <a:lnTo>
                      <a:pt x="414" y="28"/>
                    </a:lnTo>
                    <a:lnTo>
                      <a:pt x="420" y="38"/>
                    </a:lnTo>
                    <a:lnTo>
                      <a:pt x="426" y="48"/>
                    </a:lnTo>
                    <a:lnTo>
                      <a:pt x="432" y="55"/>
                    </a:lnTo>
                    <a:lnTo>
                      <a:pt x="438" y="62"/>
                    </a:lnTo>
                    <a:lnTo>
                      <a:pt x="444" y="73"/>
                    </a:lnTo>
                    <a:lnTo>
                      <a:pt x="450" y="80"/>
                    </a:lnTo>
                    <a:lnTo>
                      <a:pt x="462" y="86"/>
                    </a:lnTo>
                    <a:lnTo>
                      <a:pt x="468" y="90"/>
                    </a:lnTo>
                    <a:lnTo>
                      <a:pt x="474" y="97"/>
                    </a:lnTo>
                    <a:lnTo>
                      <a:pt x="480" y="104"/>
                    </a:lnTo>
                    <a:lnTo>
                      <a:pt x="486" y="107"/>
                    </a:lnTo>
                    <a:lnTo>
                      <a:pt x="492" y="114"/>
                    </a:lnTo>
                    <a:lnTo>
                      <a:pt x="498" y="118"/>
                    </a:lnTo>
                    <a:lnTo>
                      <a:pt x="504" y="124"/>
                    </a:lnTo>
                    <a:lnTo>
                      <a:pt x="510" y="128"/>
                    </a:lnTo>
                    <a:lnTo>
                      <a:pt x="516" y="131"/>
                    </a:lnTo>
                    <a:lnTo>
                      <a:pt x="522" y="135"/>
                    </a:lnTo>
                    <a:lnTo>
                      <a:pt x="528" y="138"/>
                    </a:lnTo>
                    <a:lnTo>
                      <a:pt x="540" y="142"/>
                    </a:lnTo>
                    <a:lnTo>
                      <a:pt x="546" y="145"/>
                    </a:lnTo>
                    <a:lnTo>
                      <a:pt x="552" y="145"/>
                    </a:lnTo>
                    <a:lnTo>
                      <a:pt x="558" y="149"/>
                    </a:lnTo>
                    <a:lnTo>
                      <a:pt x="564" y="152"/>
                    </a:lnTo>
                    <a:lnTo>
                      <a:pt x="570" y="156"/>
                    </a:lnTo>
                    <a:lnTo>
                      <a:pt x="576" y="156"/>
                    </a:lnTo>
                    <a:lnTo>
                      <a:pt x="582" y="159"/>
                    </a:lnTo>
                    <a:lnTo>
                      <a:pt x="588" y="159"/>
                    </a:lnTo>
                    <a:lnTo>
                      <a:pt x="594" y="163"/>
                    </a:lnTo>
                    <a:lnTo>
                      <a:pt x="600" y="163"/>
                    </a:lnTo>
                    <a:lnTo>
                      <a:pt x="606" y="166"/>
                    </a:lnTo>
                    <a:lnTo>
                      <a:pt x="618" y="166"/>
                    </a:lnTo>
                    <a:lnTo>
                      <a:pt x="624" y="166"/>
                    </a:lnTo>
                    <a:lnTo>
                      <a:pt x="630" y="169"/>
                    </a:lnTo>
                    <a:lnTo>
                      <a:pt x="636" y="169"/>
                    </a:lnTo>
                    <a:lnTo>
                      <a:pt x="642" y="169"/>
                    </a:lnTo>
                    <a:lnTo>
                      <a:pt x="648" y="169"/>
                    </a:lnTo>
                    <a:lnTo>
                      <a:pt x="654" y="169"/>
                    </a:lnTo>
                    <a:lnTo>
                      <a:pt x="660" y="173"/>
                    </a:lnTo>
                    <a:lnTo>
                      <a:pt x="666" y="156"/>
                    </a:lnTo>
                    <a:lnTo>
                      <a:pt x="672" y="142"/>
                    </a:lnTo>
                    <a:lnTo>
                      <a:pt x="678" y="131"/>
                    </a:lnTo>
                    <a:lnTo>
                      <a:pt x="690" y="121"/>
                    </a:lnTo>
                    <a:lnTo>
                      <a:pt x="696" y="114"/>
                    </a:lnTo>
                    <a:lnTo>
                      <a:pt x="702" y="107"/>
                    </a:lnTo>
                    <a:lnTo>
                      <a:pt x="708" y="100"/>
                    </a:lnTo>
                    <a:lnTo>
                      <a:pt x="714" y="90"/>
                    </a:lnTo>
                    <a:lnTo>
                      <a:pt x="720" y="86"/>
                    </a:lnTo>
                    <a:lnTo>
                      <a:pt x="726" y="83"/>
                    </a:lnTo>
                    <a:lnTo>
                      <a:pt x="732" y="76"/>
                    </a:lnTo>
                    <a:lnTo>
                      <a:pt x="738" y="69"/>
                    </a:lnTo>
                    <a:lnTo>
                      <a:pt x="744" y="62"/>
                    </a:lnTo>
                    <a:lnTo>
                      <a:pt x="750" y="59"/>
                    </a:lnTo>
                    <a:lnTo>
                      <a:pt x="756" y="52"/>
                    </a:lnTo>
                    <a:lnTo>
                      <a:pt x="768" y="48"/>
                    </a:lnTo>
                    <a:lnTo>
                      <a:pt x="774" y="45"/>
                    </a:lnTo>
                    <a:lnTo>
                      <a:pt x="780" y="42"/>
                    </a:lnTo>
                    <a:lnTo>
                      <a:pt x="786" y="38"/>
                    </a:lnTo>
                    <a:lnTo>
                      <a:pt x="792" y="35"/>
                    </a:lnTo>
                    <a:lnTo>
                      <a:pt x="798" y="28"/>
                    </a:lnTo>
                    <a:lnTo>
                      <a:pt x="804" y="28"/>
                    </a:lnTo>
                    <a:lnTo>
                      <a:pt x="810" y="24"/>
                    </a:lnTo>
                    <a:lnTo>
                      <a:pt x="816" y="21"/>
                    </a:lnTo>
                    <a:lnTo>
                      <a:pt x="822" y="21"/>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164"/>
              <p:cNvSpPr>
                <a:spLocks/>
              </p:cNvSpPr>
              <p:nvPr/>
            </p:nvSpPr>
            <p:spPr bwMode="auto">
              <a:xfrm>
                <a:off x="2556" y="560"/>
                <a:ext cx="828" cy="186"/>
              </a:xfrm>
              <a:custGeom>
                <a:avLst/>
                <a:gdLst/>
                <a:ahLst/>
                <a:cxnLst>
                  <a:cxn ang="0">
                    <a:pos x="12" y="27"/>
                  </a:cxn>
                  <a:cxn ang="0">
                    <a:pos x="36" y="20"/>
                  </a:cxn>
                  <a:cxn ang="0">
                    <a:pos x="54" y="13"/>
                  </a:cxn>
                  <a:cxn ang="0">
                    <a:pos x="72" y="10"/>
                  </a:cxn>
                  <a:cxn ang="0">
                    <a:pos x="90" y="10"/>
                  </a:cxn>
                  <a:cxn ang="0">
                    <a:pos x="114" y="7"/>
                  </a:cxn>
                  <a:cxn ang="0">
                    <a:pos x="132" y="3"/>
                  </a:cxn>
                  <a:cxn ang="0">
                    <a:pos x="150" y="3"/>
                  </a:cxn>
                  <a:cxn ang="0">
                    <a:pos x="174" y="0"/>
                  </a:cxn>
                  <a:cxn ang="0">
                    <a:pos x="192" y="0"/>
                  </a:cxn>
                  <a:cxn ang="0">
                    <a:pos x="210" y="0"/>
                  </a:cxn>
                  <a:cxn ang="0">
                    <a:pos x="228" y="3"/>
                  </a:cxn>
                  <a:cxn ang="0">
                    <a:pos x="252" y="45"/>
                  </a:cxn>
                  <a:cxn ang="0">
                    <a:pos x="270" y="72"/>
                  </a:cxn>
                  <a:cxn ang="0">
                    <a:pos x="288" y="93"/>
                  </a:cxn>
                  <a:cxn ang="0">
                    <a:pos x="306" y="110"/>
                  </a:cxn>
                  <a:cxn ang="0">
                    <a:pos x="330" y="124"/>
                  </a:cxn>
                  <a:cxn ang="0">
                    <a:pos x="348" y="134"/>
                  </a:cxn>
                  <a:cxn ang="0">
                    <a:pos x="366" y="145"/>
                  </a:cxn>
                  <a:cxn ang="0">
                    <a:pos x="384" y="152"/>
                  </a:cxn>
                  <a:cxn ang="0">
                    <a:pos x="408" y="159"/>
                  </a:cxn>
                  <a:cxn ang="0">
                    <a:pos x="426" y="166"/>
                  </a:cxn>
                  <a:cxn ang="0">
                    <a:pos x="444" y="173"/>
                  </a:cxn>
                  <a:cxn ang="0">
                    <a:pos x="462" y="173"/>
                  </a:cxn>
                  <a:cxn ang="0">
                    <a:pos x="486" y="176"/>
                  </a:cxn>
                  <a:cxn ang="0">
                    <a:pos x="504" y="179"/>
                  </a:cxn>
                  <a:cxn ang="0">
                    <a:pos x="522" y="183"/>
                  </a:cxn>
                  <a:cxn ang="0">
                    <a:pos x="540" y="183"/>
                  </a:cxn>
                  <a:cxn ang="0">
                    <a:pos x="564" y="186"/>
                  </a:cxn>
                  <a:cxn ang="0">
                    <a:pos x="582" y="186"/>
                  </a:cxn>
                  <a:cxn ang="0">
                    <a:pos x="600" y="186"/>
                  </a:cxn>
                  <a:cxn ang="0">
                    <a:pos x="618" y="186"/>
                  </a:cxn>
                  <a:cxn ang="0">
                    <a:pos x="642" y="145"/>
                  </a:cxn>
                  <a:cxn ang="0">
                    <a:pos x="660" y="114"/>
                  </a:cxn>
                  <a:cxn ang="0">
                    <a:pos x="678" y="96"/>
                  </a:cxn>
                  <a:cxn ang="0">
                    <a:pos x="696" y="79"/>
                  </a:cxn>
                  <a:cxn ang="0">
                    <a:pos x="720" y="62"/>
                  </a:cxn>
                  <a:cxn ang="0">
                    <a:pos x="738" y="55"/>
                  </a:cxn>
                  <a:cxn ang="0">
                    <a:pos x="756" y="45"/>
                  </a:cxn>
                  <a:cxn ang="0">
                    <a:pos x="774" y="34"/>
                  </a:cxn>
                  <a:cxn ang="0">
                    <a:pos x="798" y="27"/>
                  </a:cxn>
                  <a:cxn ang="0">
                    <a:pos x="816" y="24"/>
                  </a:cxn>
                </a:cxnLst>
                <a:rect l="0" t="0" r="r" b="b"/>
                <a:pathLst>
                  <a:path w="828" h="186">
                    <a:moveTo>
                      <a:pt x="0" y="31"/>
                    </a:moveTo>
                    <a:lnTo>
                      <a:pt x="6" y="27"/>
                    </a:lnTo>
                    <a:lnTo>
                      <a:pt x="12" y="27"/>
                    </a:lnTo>
                    <a:lnTo>
                      <a:pt x="24" y="24"/>
                    </a:lnTo>
                    <a:lnTo>
                      <a:pt x="30" y="20"/>
                    </a:lnTo>
                    <a:lnTo>
                      <a:pt x="36" y="20"/>
                    </a:lnTo>
                    <a:lnTo>
                      <a:pt x="42" y="17"/>
                    </a:lnTo>
                    <a:lnTo>
                      <a:pt x="48" y="17"/>
                    </a:lnTo>
                    <a:lnTo>
                      <a:pt x="54" y="13"/>
                    </a:lnTo>
                    <a:lnTo>
                      <a:pt x="60" y="13"/>
                    </a:lnTo>
                    <a:lnTo>
                      <a:pt x="66" y="13"/>
                    </a:lnTo>
                    <a:lnTo>
                      <a:pt x="72" y="10"/>
                    </a:lnTo>
                    <a:lnTo>
                      <a:pt x="78" y="10"/>
                    </a:lnTo>
                    <a:lnTo>
                      <a:pt x="84" y="10"/>
                    </a:lnTo>
                    <a:lnTo>
                      <a:pt x="90" y="10"/>
                    </a:lnTo>
                    <a:lnTo>
                      <a:pt x="102" y="7"/>
                    </a:lnTo>
                    <a:lnTo>
                      <a:pt x="108" y="7"/>
                    </a:lnTo>
                    <a:lnTo>
                      <a:pt x="114" y="7"/>
                    </a:lnTo>
                    <a:lnTo>
                      <a:pt x="120" y="7"/>
                    </a:lnTo>
                    <a:lnTo>
                      <a:pt x="126" y="3"/>
                    </a:lnTo>
                    <a:lnTo>
                      <a:pt x="132" y="3"/>
                    </a:lnTo>
                    <a:lnTo>
                      <a:pt x="138" y="3"/>
                    </a:lnTo>
                    <a:lnTo>
                      <a:pt x="144" y="3"/>
                    </a:lnTo>
                    <a:lnTo>
                      <a:pt x="150" y="3"/>
                    </a:lnTo>
                    <a:lnTo>
                      <a:pt x="156" y="3"/>
                    </a:lnTo>
                    <a:lnTo>
                      <a:pt x="162" y="3"/>
                    </a:lnTo>
                    <a:lnTo>
                      <a:pt x="174" y="0"/>
                    </a:lnTo>
                    <a:lnTo>
                      <a:pt x="180" y="0"/>
                    </a:lnTo>
                    <a:lnTo>
                      <a:pt x="186" y="0"/>
                    </a:lnTo>
                    <a:lnTo>
                      <a:pt x="192" y="0"/>
                    </a:lnTo>
                    <a:lnTo>
                      <a:pt x="198" y="0"/>
                    </a:lnTo>
                    <a:lnTo>
                      <a:pt x="204" y="0"/>
                    </a:lnTo>
                    <a:lnTo>
                      <a:pt x="210" y="0"/>
                    </a:lnTo>
                    <a:lnTo>
                      <a:pt x="216" y="3"/>
                    </a:lnTo>
                    <a:lnTo>
                      <a:pt x="222" y="3"/>
                    </a:lnTo>
                    <a:lnTo>
                      <a:pt x="228" y="3"/>
                    </a:lnTo>
                    <a:lnTo>
                      <a:pt x="234" y="20"/>
                    </a:lnTo>
                    <a:lnTo>
                      <a:pt x="240" y="34"/>
                    </a:lnTo>
                    <a:lnTo>
                      <a:pt x="252" y="45"/>
                    </a:lnTo>
                    <a:lnTo>
                      <a:pt x="258" y="55"/>
                    </a:lnTo>
                    <a:lnTo>
                      <a:pt x="264" y="62"/>
                    </a:lnTo>
                    <a:lnTo>
                      <a:pt x="270" y="72"/>
                    </a:lnTo>
                    <a:lnTo>
                      <a:pt x="276" y="79"/>
                    </a:lnTo>
                    <a:lnTo>
                      <a:pt x="282" y="86"/>
                    </a:lnTo>
                    <a:lnTo>
                      <a:pt x="288" y="93"/>
                    </a:lnTo>
                    <a:lnTo>
                      <a:pt x="294" y="100"/>
                    </a:lnTo>
                    <a:lnTo>
                      <a:pt x="300" y="103"/>
                    </a:lnTo>
                    <a:lnTo>
                      <a:pt x="306" y="110"/>
                    </a:lnTo>
                    <a:lnTo>
                      <a:pt x="312" y="114"/>
                    </a:lnTo>
                    <a:lnTo>
                      <a:pt x="318" y="121"/>
                    </a:lnTo>
                    <a:lnTo>
                      <a:pt x="330" y="124"/>
                    </a:lnTo>
                    <a:lnTo>
                      <a:pt x="336" y="128"/>
                    </a:lnTo>
                    <a:lnTo>
                      <a:pt x="342" y="131"/>
                    </a:lnTo>
                    <a:lnTo>
                      <a:pt x="348" y="134"/>
                    </a:lnTo>
                    <a:lnTo>
                      <a:pt x="354" y="138"/>
                    </a:lnTo>
                    <a:lnTo>
                      <a:pt x="360" y="141"/>
                    </a:lnTo>
                    <a:lnTo>
                      <a:pt x="366" y="145"/>
                    </a:lnTo>
                    <a:lnTo>
                      <a:pt x="372" y="148"/>
                    </a:lnTo>
                    <a:lnTo>
                      <a:pt x="378" y="152"/>
                    </a:lnTo>
                    <a:lnTo>
                      <a:pt x="384" y="152"/>
                    </a:lnTo>
                    <a:lnTo>
                      <a:pt x="390" y="155"/>
                    </a:lnTo>
                    <a:lnTo>
                      <a:pt x="396" y="155"/>
                    </a:lnTo>
                    <a:lnTo>
                      <a:pt x="408" y="159"/>
                    </a:lnTo>
                    <a:lnTo>
                      <a:pt x="414" y="162"/>
                    </a:lnTo>
                    <a:lnTo>
                      <a:pt x="420" y="162"/>
                    </a:lnTo>
                    <a:lnTo>
                      <a:pt x="426" y="166"/>
                    </a:lnTo>
                    <a:lnTo>
                      <a:pt x="432" y="169"/>
                    </a:lnTo>
                    <a:lnTo>
                      <a:pt x="438" y="169"/>
                    </a:lnTo>
                    <a:lnTo>
                      <a:pt x="444" y="173"/>
                    </a:lnTo>
                    <a:lnTo>
                      <a:pt x="450" y="173"/>
                    </a:lnTo>
                    <a:lnTo>
                      <a:pt x="456" y="173"/>
                    </a:lnTo>
                    <a:lnTo>
                      <a:pt x="462" y="173"/>
                    </a:lnTo>
                    <a:lnTo>
                      <a:pt x="468" y="176"/>
                    </a:lnTo>
                    <a:lnTo>
                      <a:pt x="480" y="176"/>
                    </a:lnTo>
                    <a:lnTo>
                      <a:pt x="486" y="176"/>
                    </a:lnTo>
                    <a:lnTo>
                      <a:pt x="492" y="179"/>
                    </a:lnTo>
                    <a:lnTo>
                      <a:pt x="498" y="179"/>
                    </a:lnTo>
                    <a:lnTo>
                      <a:pt x="504" y="179"/>
                    </a:lnTo>
                    <a:lnTo>
                      <a:pt x="510" y="179"/>
                    </a:lnTo>
                    <a:lnTo>
                      <a:pt x="516" y="179"/>
                    </a:lnTo>
                    <a:lnTo>
                      <a:pt x="522" y="183"/>
                    </a:lnTo>
                    <a:lnTo>
                      <a:pt x="528" y="183"/>
                    </a:lnTo>
                    <a:lnTo>
                      <a:pt x="534" y="183"/>
                    </a:lnTo>
                    <a:lnTo>
                      <a:pt x="540" y="183"/>
                    </a:lnTo>
                    <a:lnTo>
                      <a:pt x="546" y="183"/>
                    </a:lnTo>
                    <a:lnTo>
                      <a:pt x="558" y="186"/>
                    </a:lnTo>
                    <a:lnTo>
                      <a:pt x="564" y="186"/>
                    </a:lnTo>
                    <a:lnTo>
                      <a:pt x="570" y="186"/>
                    </a:lnTo>
                    <a:lnTo>
                      <a:pt x="576" y="186"/>
                    </a:lnTo>
                    <a:lnTo>
                      <a:pt x="582" y="186"/>
                    </a:lnTo>
                    <a:lnTo>
                      <a:pt x="588" y="186"/>
                    </a:lnTo>
                    <a:lnTo>
                      <a:pt x="594" y="186"/>
                    </a:lnTo>
                    <a:lnTo>
                      <a:pt x="600" y="186"/>
                    </a:lnTo>
                    <a:lnTo>
                      <a:pt x="606" y="186"/>
                    </a:lnTo>
                    <a:lnTo>
                      <a:pt x="612" y="186"/>
                    </a:lnTo>
                    <a:lnTo>
                      <a:pt x="618" y="186"/>
                    </a:lnTo>
                    <a:lnTo>
                      <a:pt x="624" y="173"/>
                    </a:lnTo>
                    <a:lnTo>
                      <a:pt x="636" y="159"/>
                    </a:lnTo>
                    <a:lnTo>
                      <a:pt x="642" y="145"/>
                    </a:lnTo>
                    <a:lnTo>
                      <a:pt x="648" y="134"/>
                    </a:lnTo>
                    <a:lnTo>
                      <a:pt x="654" y="124"/>
                    </a:lnTo>
                    <a:lnTo>
                      <a:pt x="660" y="114"/>
                    </a:lnTo>
                    <a:lnTo>
                      <a:pt x="666" y="107"/>
                    </a:lnTo>
                    <a:lnTo>
                      <a:pt x="672" y="100"/>
                    </a:lnTo>
                    <a:lnTo>
                      <a:pt x="678" y="96"/>
                    </a:lnTo>
                    <a:lnTo>
                      <a:pt x="684" y="90"/>
                    </a:lnTo>
                    <a:lnTo>
                      <a:pt x="690" y="83"/>
                    </a:lnTo>
                    <a:lnTo>
                      <a:pt x="696" y="79"/>
                    </a:lnTo>
                    <a:lnTo>
                      <a:pt x="702" y="72"/>
                    </a:lnTo>
                    <a:lnTo>
                      <a:pt x="714" y="69"/>
                    </a:lnTo>
                    <a:lnTo>
                      <a:pt x="720" y="62"/>
                    </a:lnTo>
                    <a:lnTo>
                      <a:pt x="726" y="62"/>
                    </a:lnTo>
                    <a:lnTo>
                      <a:pt x="732" y="55"/>
                    </a:lnTo>
                    <a:lnTo>
                      <a:pt x="738" y="55"/>
                    </a:lnTo>
                    <a:lnTo>
                      <a:pt x="744" y="52"/>
                    </a:lnTo>
                    <a:lnTo>
                      <a:pt x="750" y="48"/>
                    </a:lnTo>
                    <a:lnTo>
                      <a:pt x="756" y="45"/>
                    </a:lnTo>
                    <a:lnTo>
                      <a:pt x="762" y="41"/>
                    </a:lnTo>
                    <a:lnTo>
                      <a:pt x="768" y="38"/>
                    </a:lnTo>
                    <a:lnTo>
                      <a:pt x="774" y="34"/>
                    </a:lnTo>
                    <a:lnTo>
                      <a:pt x="780" y="34"/>
                    </a:lnTo>
                    <a:lnTo>
                      <a:pt x="792" y="31"/>
                    </a:lnTo>
                    <a:lnTo>
                      <a:pt x="798" y="27"/>
                    </a:lnTo>
                    <a:lnTo>
                      <a:pt x="804" y="24"/>
                    </a:lnTo>
                    <a:lnTo>
                      <a:pt x="810" y="24"/>
                    </a:lnTo>
                    <a:lnTo>
                      <a:pt x="816" y="24"/>
                    </a:lnTo>
                    <a:lnTo>
                      <a:pt x="822" y="20"/>
                    </a:lnTo>
                    <a:lnTo>
                      <a:pt x="828" y="20"/>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165"/>
              <p:cNvSpPr>
                <a:spLocks/>
              </p:cNvSpPr>
              <p:nvPr/>
            </p:nvSpPr>
            <p:spPr bwMode="auto">
              <a:xfrm>
                <a:off x="3384" y="560"/>
                <a:ext cx="750" cy="190"/>
              </a:xfrm>
              <a:custGeom>
                <a:avLst/>
                <a:gdLst/>
                <a:ahLst/>
                <a:cxnLst>
                  <a:cxn ang="0">
                    <a:pos x="6" y="17"/>
                  </a:cxn>
                  <a:cxn ang="0">
                    <a:pos x="18" y="13"/>
                  </a:cxn>
                  <a:cxn ang="0">
                    <a:pos x="36" y="10"/>
                  </a:cxn>
                  <a:cxn ang="0">
                    <a:pos x="48" y="7"/>
                  </a:cxn>
                  <a:cxn ang="0">
                    <a:pos x="60" y="7"/>
                  </a:cxn>
                  <a:cxn ang="0">
                    <a:pos x="72" y="7"/>
                  </a:cxn>
                  <a:cxn ang="0">
                    <a:pos x="84" y="3"/>
                  </a:cxn>
                  <a:cxn ang="0">
                    <a:pos x="96" y="3"/>
                  </a:cxn>
                  <a:cxn ang="0">
                    <a:pos x="114" y="3"/>
                  </a:cxn>
                  <a:cxn ang="0">
                    <a:pos x="126" y="3"/>
                  </a:cxn>
                  <a:cxn ang="0">
                    <a:pos x="138" y="3"/>
                  </a:cxn>
                  <a:cxn ang="0">
                    <a:pos x="150" y="3"/>
                  </a:cxn>
                  <a:cxn ang="0">
                    <a:pos x="162" y="3"/>
                  </a:cxn>
                  <a:cxn ang="0">
                    <a:pos x="174" y="3"/>
                  </a:cxn>
                  <a:cxn ang="0">
                    <a:pos x="192" y="3"/>
                  </a:cxn>
                  <a:cxn ang="0">
                    <a:pos x="204" y="3"/>
                  </a:cxn>
                  <a:cxn ang="0">
                    <a:pos x="216" y="3"/>
                  </a:cxn>
                  <a:cxn ang="0">
                    <a:pos x="228" y="3"/>
                  </a:cxn>
                  <a:cxn ang="0">
                    <a:pos x="240" y="3"/>
                  </a:cxn>
                  <a:cxn ang="0">
                    <a:pos x="252" y="3"/>
                  </a:cxn>
                  <a:cxn ang="0">
                    <a:pos x="270" y="0"/>
                  </a:cxn>
                  <a:cxn ang="0">
                    <a:pos x="282" y="3"/>
                  </a:cxn>
                  <a:cxn ang="0">
                    <a:pos x="294" y="3"/>
                  </a:cxn>
                  <a:cxn ang="0">
                    <a:pos x="306" y="3"/>
                  </a:cxn>
                  <a:cxn ang="0">
                    <a:pos x="318" y="17"/>
                  </a:cxn>
                  <a:cxn ang="0">
                    <a:pos x="330" y="45"/>
                  </a:cxn>
                  <a:cxn ang="0">
                    <a:pos x="348" y="65"/>
                  </a:cxn>
                  <a:cxn ang="0">
                    <a:pos x="360" y="79"/>
                  </a:cxn>
                  <a:cxn ang="0">
                    <a:pos x="372" y="93"/>
                  </a:cxn>
                  <a:cxn ang="0">
                    <a:pos x="384" y="107"/>
                  </a:cxn>
                  <a:cxn ang="0">
                    <a:pos x="396" y="117"/>
                  </a:cxn>
                  <a:cxn ang="0">
                    <a:pos x="408" y="128"/>
                  </a:cxn>
                  <a:cxn ang="0">
                    <a:pos x="426" y="134"/>
                  </a:cxn>
                  <a:cxn ang="0">
                    <a:pos x="438" y="141"/>
                  </a:cxn>
                  <a:cxn ang="0">
                    <a:pos x="450" y="148"/>
                  </a:cxn>
                  <a:cxn ang="0">
                    <a:pos x="462" y="155"/>
                  </a:cxn>
                  <a:cxn ang="0">
                    <a:pos x="474" y="159"/>
                  </a:cxn>
                  <a:cxn ang="0">
                    <a:pos x="486" y="162"/>
                  </a:cxn>
                  <a:cxn ang="0">
                    <a:pos x="504" y="166"/>
                  </a:cxn>
                  <a:cxn ang="0">
                    <a:pos x="516" y="169"/>
                  </a:cxn>
                  <a:cxn ang="0">
                    <a:pos x="528" y="173"/>
                  </a:cxn>
                  <a:cxn ang="0">
                    <a:pos x="540" y="173"/>
                  </a:cxn>
                  <a:cxn ang="0">
                    <a:pos x="552" y="176"/>
                  </a:cxn>
                  <a:cxn ang="0">
                    <a:pos x="564" y="179"/>
                  </a:cxn>
                  <a:cxn ang="0">
                    <a:pos x="582" y="179"/>
                  </a:cxn>
                  <a:cxn ang="0">
                    <a:pos x="594" y="179"/>
                  </a:cxn>
                  <a:cxn ang="0">
                    <a:pos x="606" y="183"/>
                  </a:cxn>
                  <a:cxn ang="0">
                    <a:pos x="618" y="183"/>
                  </a:cxn>
                  <a:cxn ang="0">
                    <a:pos x="630" y="186"/>
                  </a:cxn>
                  <a:cxn ang="0">
                    <a:pos x="648" y="186"/>
                  </a:cxn>
                  <a:cxn ang="0">
                    <a:pos x="660" y="186"/>
                  </a:cxn>
                  <a:cxn ang="0">
                    <a:pos x="672" y="186"/>
                  </a:cxn>
                  <a:cxn ang="0">
                    <a:pos x="684" y="186"/>
                  </a:cxn>
                  <a:cxn ang="0">
                    <a:pos x="696" y="186"/>
                  </a:cxn>
                  <a:cxn ang="0">
                    <a:pos x="708" y="186"/>
                  </a:cxn>
                  <a:cxn ang="0">
                    <a:pos x="726" y="186"/>
                  </a:cxn>
                  <a:cxn ang="0">
                    <a:pos x="738" y="190"/>
                  </a:cxn>
                  <a:cxn ang="0">
                    <a:pos x="750" y="190"/>
                  </a:cxn>
                </a:cxnLst>
                <a:rect l="0" t="0" r="r" b="b"/>
                <a:pathLst>
                  <a:path w="750" h="190">
                    <a:moveTo>
                      <a:pt x="0" y="20"/>
                    </a:moveTo>
                    <a:lnTo>
                      <a:pt x="6" y="17"/>
                    </a:lnTo>
                    <a:lnTo>
                      <a:pt x="12" y="13"/>
                    </a:lnTo>
                    <a:lnTo>
                      <a:pt x="18" y="13"/>
                    </a:lnTo>
                    <a:lnTo>
                      <a:pt x="24" y="10"/>
                    </a:lnTo>
                    <a:lnTo>
                      <a:pt x="36" y="10"/>
                    </a:lnTo>
                    <a:lnTo>
                      <a:pt x="42" y="10"/>
                    </a:lnTo>
                    <a:lnTo>
                      <a:pt x="48" y="7"/>
                    </a:lnTo>
                    <a:lnTo>
                      <a:pt x="54" y="10"/>
                    </a:lnTo>
                    <a:lnTo>
                      <a:pt x="60" y="7"/>
                    </a:lnTo>
                    <a:lnTo>
                      <a:pt x="66" y="7"/>
                    </a:lnTo>
                    <a:lnTo>
                      <a:pt x="72" y="7"/>
                    </a:lnTo>
                    <a:lnTo>
                      <a:pt x="78" y="7"/>
                    </a:lnTo>
                    <a:lnTo>
                      <a:pt x="84" y="3"/>
                    </a:lnTo>
                    <a:lnTo>
                      <a:pt x="90" y="3"/>
                    </a:lnTo>
                    <a:lnTo>
                      <a:pt x="96" y="3"/>
                    </a:lnTo>
                    <a:lnTo>
                      <a:pt x="102" y="3"/>
                    </a:lnTo>
                    <a:lnTo>
                      <a:pt x="114" y="3"/>
                    </a:lnTo>
                    <a:lnTo>
                      <a:pt x="120" y="3"/>
                    </a:lnTo>
                    <a:lnTo>
                      <a:pt x="126" y="3"/>
                    </a:lnTo>
                    <a:lnTo>
                      <a:pt x="132" y="3"/>
                    </a:lnTo>
                    <a:lnTo>
                      <a:pt x="138" y="3"/>
                    </a:lnTo>
                    <a:lnTo>
                      <a:pt x="144" y="3"/>
                    </a:lnTo>
                    <a:lnTo>
                      <a:pt x="150" y="3"/>
                    </a:lnTo>
                    <a:lnTo>
                      <a:pt x="156" y="3"/>
                    </a:lnTo>
                    <a:lnTo>
                      <a:pt x="162" y="3"/>
                    </a:lnTo>
                    <a:lnTo>
                      <a:pt x="168" y="3"/>
                    </a:lnTo>
                    <a:lnTo>
                      <a:pt x="174" y="3"/>
                    </a:lnTo>
                    <a:lnTo>
                      <a:pt x="180" y="3"/>
                    </a:lnTo>
                    <a:lnTo>
                      <a:pt x="192" y="3"/>
                    </a:lnTo>
                    <a:lnTo>
                      <a:pt x="198" y="3"/>
                    </a:lnTo>
                    <a:lnTo>
                      <a:pt x="204" y="3"/>
                    </a:lnTo>
                    <a:lnTo>
                      <a:pt x="210" y="3"/>
                    </a:lnTo>
                    <a:lnTo>
                      <a:pt x="216" y="3"/>
                    </a:lnTo>
                    <a:lnTo>
                      <a:pt x="222" y="3"/>
                    </a:lnTo>
                    <a:lnTo>
                      <a:pt x="228" y="3"/>
                    </a:lnTo>
                    <a:lnTo>
                      <a:pt x="234" y="3"/>
                    </a:lnTo>
                    <a:lnTo>
                      <a:pt x="240" y="3"/>
                    </a:lnTo>
                    <a:lnTo>
                      <a:pt x="246" y="3"/>
                    </a:lnTo>
                    <a:lnTo>
                      <a:pt x="252" y="3"/>
                    </a:lnTo>
                    <a:lnTo>
                      <a:pt x="258" y="0"/>
                    </a:lnTo>
                    <a:lnTo>
                      <a:pt x="270" y="0"/>
                    </a:lnTo>
                    <a:lnTo>
                      <a:pt x="276" y="0"/>
                    </a:lnTo>
                    <a:lnTo>
                      <a:pt x="282" y="3"/>
                    </a:lnTo>
                    <a:lnTo>
                      <a:pt x="288" y="3"/>
                    </a:lnTo>
                    <a:lnTo>
                      <a:pt x="294" y="3"/>
                    </a:lnTo>
                    <a:lnTo>
                      <a:pt x="300" y="3"/>
                    </a:lnTo>
                    <a:lnTo>
                      <a:pt x="306" y="3"/>
                    </a:lnTo>
                    <a:lnTo>
                      <a:pt x="312" y="3"/>
                    </a:lnTo>
                    <a:lnTo>
                      <a:pt x="318" y="17"/>
                    </a:lnTo>
                    <a:lnTo>
                      <a:pt x="324" y="31"/>
                    </a:lnTo>
                    <a:lnTo>
                      <a:pt x="330" y="45"/>
                    </a:lnTo>
                    <a:lnTo>
                      <a:pt x="342" y="55"/>
                    </a:lnTo>
                    <a:lnTo>
                      <a:pt x="348" y="65"/>
                    </a:lnTo>
                    <a:lnTo>
                      <a:pt x="354" y="72"/>
                    </a:lnTo>
                    <a:lnTo>
                      <a:pt x="360" y="79"/>
                    </a:lnTo>
                    <a:lnTo>
                      <a:pt x="366" y="86"/>
                    </a:lnTo>
                    <a:lnTo>
                      <a:pt x="372" y="93"/>
                    </a:lnTo>
                    <a:lnTo>
                      <a:pt x="378" y="100"/>
                    </a:lnTo>
                    <a:lnTo>
                      <a:pt x="384" y="107"/>
                    </a:lnTo>
                    <a:lnTo>
                      <a:pt x="390" y="110"/>
                    </a:lnTo>
                    <a:lnTo>
                      <a:pt x="396" y="117"/>
                    </a:lnTo>
                    <a:lnTo>
                      <a:pt x="402" y="121"/>
                    </a:lnTo>
                    <a:lnTo>
                      <a:pt x="408" y="128"/>
                    </a:lnTo>
                    <a:lnTo>
                      <a:pt x="420" y="131"/>
                    </a:lnTo>
                    <a:lnTo>
                      <a:pt x="426" y="134"/>
                    </a:lnTo>
                    <a:lnTo>
                      <a:pt x="432" y="138"/>
                    </a:lnTo>
                    <a:lnTo>
                      <a:pt x="438" y="141"/>
                    </a:lnTo>
                    <a:lnTo>
                      <a:pt x="444" y="145"/>
                    </a:lnTo>
                    <a:lnTo>
                      <a:pt x="450" y="148"/>
                    </a:lnTo>
                    <a:lnTo>
                      <a:pt x="456" y="152"/>
                    </a:lnTo>
                    <a:lnTo>
                      <a:pt x="462" y="155"/>
                    </a:lnTo>
                    <a:lnTo>
                      <a:pt x="468" y="155"/>
                    </a:lnTo>
                    <a:lnTo>
                      <a:pt x="474" y="159"/>
                    </a:lnTo>
                    <a:lnTo>
                      <a:pt x="480" y="159"/>
                    </a:lnTo>
                    <a:lnTo>
                      <a:pt x="486" y="162"/>
                    </a:lnTo>
                    <a:lnTo>
                      <a:pt x="498" y="162"/>
                    </a:lnTo>
                    <a:lnTo>
                      <a:pt x="504" y="166"/>
                    </a:lnTo>
                    <a:lnTo>
                      <a:pt x="510" y="169"/>
                    </a:lnTo>
                    <a:lnTo>
                      <a:pt x="516" y="169"/>
                    </a:lnTo>
                    <a:lnTo>
                      <a:pt x="522" y="173"/>
                    </a:lnTo>
                    <a:lnTo>
                      <a:pt x="528" y="173"/>
                    </a:lnTo>
                    <a:lnTo>
                      <a:pt x="534" y="173"/>
                    </a:lnTo>
                    <a:lnTo>
                      <a:pt x="540" y="173"/>
                    </a:lnTo>
                    <a:lnTo>
                      <a:pt x="546" y="176"/>
                    </a:lnTo>
                    <a:lnTo>
                      <a:pt x="552" y="176"/>
                    </a:lnTo>
                    <a:lnTo>
                      <a:pt x="558" y="176"/>
                    </a:lnTo>
                    <a:lnTo>
                      <a:pt x="564" y="179"/>
                    </a:lnTo>
                    <a:lnTo>
                      <a:pt x="576" y="179"/>
                    </a:lnTo>
                    <a:lnTo>
                      <a:pt x="582" y="179"/>
                    </a:lnTo>
                    <a:lnTo>
                      <a:pt x="588" y="179"/>
                    </a:lnTo>
                    <a:lnTo>
                      <a:pt x="594" y="179"/>
                    </a:lnTo>
                    <a:lnTo>
                      <a:pt x="600" y="183"/>
                    </a:lnTo>
                    <a:lnTo>
                      <a:pt x="606" y="183"/>
                    </a:lnTo>
                    <a:lnTo>
                      <a:pt x="612" y="183"/>
                    </a:lnTo>
                    <a:lnTo>
                      <a:pt x="618" y="183"/>
                    </a:lnTo>
                    <a:lnTo>
                      <a:pt x="624" y="186"/>
                    </a:lnTo>
                    <a:lnTo>
                      <a:pt x="630" y="186"/>
                    </a:lnTo>
                    <a:lnTo>
                      <a:pt x="636" y="186"/>
                    </a:lnTo>
                    <a:lnTo>
                      <a:pt x="648" y="186"/>
                    </a:lnTo>
                    <a:lnTo>
                      <a:pt x="654" y="186"/>
                    </a:lnTo>
                    <a:lnTo>
                      <a:pt x="660" y="186"/>
                    </a:lnTo>
                    <a:lnTo>
                      <a:pt x="666" y="186"/>
                    </a:lnTo>
                    <a:lnTo>
                      <a:pt x="672" y="186"/>
                    </a:lnTo>
                    <a:lnTo>
                      <a:pt x="678" y="186"/>
                    </a:lnTo>
                    <a:lnTo>
                      <a:pt x="684" y="186"/>
                    </a:lnTo>
                    <a:lnTo>
                      <a:pt x="690" y="186"/>
                    </a:lnTo>
                    <a:lnTo>
                      <a:pt x="696" y="186"/>
                    </a:lnTo>
                    <a:lnTo>
                      <a:pt x="702" y="186"/>
                    </a:lnTo>
                    <a:lnTo>
                      <a:pt x="708" y="186"/>
                    </a:lnTo>
                    <a:lnTo>
                      <a:pt x="714" y="186"/>
                    </a:lnTo>
                    <a:lnTo>
                      <a:pt x="726" y="186"/>
                    </a:lnTo>
                    <a:lnTo>
                      <a:pt x="732" y="190"/>
                    </a:lnTo>
                    <a:lnTo>
                      <a:pt x="738" y="190"/>
                    </a:lnTo>
                    <a:lnTo>
                      <a:pt x="744" y="190"/>
                    </a:lnTo>
                    <a:lnTo>
                      <a:pt x="750" y="190"/>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0" name="Freeform 166"/>
              <p:cNvSpPr>
                <a:spLocks/>
              </p:cNvSpPr>
              <p:nvPr/>
            </p:nvSpPr>
            <p:spPr bwMode="auto">
              <a:xfrm>
                <a:off x="1734" y="255"/>
                <a:ext cx="822" cy="66"/>
              </a:xfrm>
              <a:custGeom>
                <a:avLst/>
                <a:gdLst/>
                <a:ahLst/>
                <a:cxnLst>
                  <a:cxn ang="0">
                    <a:pos x="12" y="66"/>
                  </a:cxn>
                  <a:cxn ang="0">
                    <a:pos x="30" y="66"/>
                  </a:cxn>
                  <a:cxn ang="0">
                    <a:pos x="48" y="66"/>
                  </a:cxn>
                  <a:cxn ang="0">
                    <a:pos x="66" y="66"/>
                  </a:cxn>
                  <a:cxn ang="0">
                    <a:pos x="90" y="66"/>
                  </a:cxn>
                  <a:cxn ang="0">
                    <a:pos x="108" y="66"/>
                  </a:cxn>
                  <a:cxn ang="0">
                    <a:pos x="126" y="63"/>
                  </a:cxn>
                  <a:cxn ang="0">
                    <a:pos x="144" y="59"/>
                  </a:cxn>
                  <a:cxn ang="0">
                    <a:pos x="168" y="52"/>
                  </a:cxn>
                  <a:cxn ang="0">
                    <a:pos x="186" y="42"/>
                  </a:cxn>
                  <a:cxn ang="0">
                    <a:pos x="204" y="32"/>
                  </a:cxn>
                  <a:cxn ang="0">
                    <a:pos x="222" y="25"/>
                  </a:cxn>
                  <a:cxn ang="0">
                    <a:pos x="246" y="21"/>
                  </a:cxn>
                  <a:cxn ang="0">
                    <a:pos x="264" y="18"/>
                  </a:cxn>
                  <a:cxn ang="0">
                    <a:pos x="282" y="14"/>
                  </a:cxn>
                  <a:cxn ang="0">
                    <a:pos x="300" y="11"/>
                  </a:cxn>
                  <a:cxn ang="0">
                    <a:pos x="324" y="7"/>
                  </a:cxn>
                  <a:cxn ang="0">
                    <a:pos x="342" y="4"/>
                  </a:cxn>
                  <a:cxn ang="0">
                    <a:pos x="360" y="4"/>
                  </a:cxn>
                  <a:cxn ang="0">
                    <a:pos x="384" y="0"/>
                  </a:cxn>
                  <a:cxn ang="0">
                    <a:pos x="402" y="0"/>
                  </a:cxn>
                  <a:cxn ang="0">
                    <a:pos x="420" y="4"/>
                  </a:cxn>
                  <a:cxn ang="0">
                    <a:pos x="438" y="14"/>
                  </a:cxn>
                  <a:cxn ang="0">
                    <a:pos x="462" y="21"/>
                  </a:cxn>
                  <a:cxn ang="0">
                    <a:pos x="480" y="32"/>
                  </a:cxn>
                  <a:cxn ang="0">
                    <a:pos x="498" y="35"/>
                  </a:cxn>
                  <a:cxn ang="0">
                    <a:pos x="516" y="42"/>
                  </a:cxn>
                  <a:cxn ang="0">
                    <a:pos x="540" y="45"/>
                  </a:cxn>
                  <a:cxn ang="0">
                    <a:pos x="558" y="49"/>
                  </a:cxn>
                  <a:cxn ang="0">
                    <a:pos x="576" y="52"/>
                  </a:cxn>
                  <a:cxn ang="0">
                    <a:pos x="594" y="56"/>
                  </a:cxn>
                  <a:cxn ang="0">
                    <a:pos x="618" y="56"/>
                  </a:cxn>
                  <a:cxn ang="0">
                    <a:pos x="636" y="59"/>
                  </a:cxn>
                  <a:cxn ang="0">
                    <a:pos x="654" y="59"/>
                  </a:cxn>
                  <a:cxn ang="0">
                    <a:pos x="672" y="56"/>
                  </a:cxn>
                  <a:cxn ang="0">
                    <a:pos x="696" y="49"/>
                  </a:cxn>
                  <a:cxn ang="0">
                    <a:pos x="714" y="38"/>
                  </a:cxn>
                  <a:cxn ang="0">
                    <a:pos x="732" y="32"/>
                  </a:cxn>
                  <a:cxn ang="0">
                    <a:pos x="750" y="25"/>
                  </a:cxn>
                  <a:cxn ang="0">
                    <a:pos x="774" y="18"/>
                  </a:cxn>
                  <a:cxn ang="0">
                    <a:pos x="792" y="14"/>
                  </a:cxn>
                  <a:cxn ang="0">
                    <a:pos x="810" y="11"/>
                  </a:cxn>
                </a:cxnLst>
                <a:rect l="0" t="0" r="r" b="b"/>
                <a:pathLst>
                  <a:path w="822" h="66">
                    <a:moveTo>
                      <a:pt x="0" y="66"/>
                    </a:moveTo>
                    <a:lnTo>
                      <a:pt x="6" y="66"/>
                    </a:lnTo>
                    <a:lnTo>
                      <a:pt x="12" y="66"/>
                    </a:lnTo>
                    <a:lnTo>
                      <a:pt x="18" y="66"/>
                    </a:lnTo>
                    <a:lnTo>
                      <a:pt x="24" y="66"/>
                    </a:lnTo>
                    <a:lnTo>
                      <a:pt x="30" y="66"/>
                    </a:lnTo>
                    <a:lnTo>
                      <a:pt x="36" y="66"/>
                    </a:lnTo>
                    <a:lnTo>
                      <a:pt x="42" y="66"/>
                    </a:lnTo>
                    <a:lnTo>
                      <a:pt x="48" y="66"/>
                    </a:lnTo>
                    <a:lnTo>
                      <a:pt x="54" y="66"/>
                    </a:lnTo>
                    <a:lnTo>
                      <a:pt x="60" y="66"/>
                    </a:lnTo>
                    <a:lnTo>
                      <a:pt x="66" y="66"/>
                    </a:lnTo>
                    <a:lnTo>
                      <a:pt x="78" y="66"/>
                    </a:lnTo>
                    <a:lnTo>
                      <a:pt x="84" y="66"/>
                    </a:lnTo>
                    <a:lnTo>
                      <a:pt x="90" y="66"/>
                    </a:lnTo>
                    <a:lnTo>
                      <a:pt x="96" y="66"/>
                    </a:lnTo>
                    <a:lnTo>
                      <a:pt x="102" y="66"/>
                    </a:lnTo>
                    <a:lnTo>
                      <a:pt x="108" y="66"/>
                    </a:lnTo>
                    <a:lnTo>
                      <a:pt x="114" y="66"/>
                    </a:lnTo>
                    <a:lnTo>
                      <a:pt x="120" y="66"/>
                    </a:lnTo>
                    <a:lnTo>
                      <a:pt x="126" y="63"/>
                    </a:lnTo>
                    <a:lnTo>
                      <a:pt x="132" y="63"/>
                    </a:lnTo>
                    <a:lnTo>
                      <a:pt x="138" y="63"/>
                    </a:lnTo>
                    <a:lnTo>
                      <a:pt x="144" y="59"/>
                    </a:lnTo>
                    <a:lnTo>
                      <a:pt x="156" y="59"/>
                    </a:lnTo>
                    <a:lnTo>
                      <a:pt x="162" y="56"/>
                    </a:lnTo>
                    <a:lnTo>
                      <a:pt x="168" y="52"/>
                    </a:lnTo>
                    <a:lnTo>
                      <a:pt x="174" y="49"/>
                    </a:lnTo>
                    <a:lnTo>
                      <a:pt x="180" y="45"/>
                    </a:lnTo>
                    <a:lnTo>
                      <a:pt x="186" y="42"/>
                    </a:lnTo>
                    <a:lnTo>
                      <a:pt x="192" y="38"/>
                    </a:lnTo>
                    <a:lnTo>
                      <a:pt x="198" y="35"/>
                    </a:lnTo>
                    <a:lnTo>
                      <a:pt x="204" y="32"/>
                    </a:lnTo>
                    <a:lnTo>
                      <a:pt x="210" y="32"/>
                    </a:lnTo>
                    <a:lnTo>
                      <a:pt x="216" y="28"/>
                    </a:lnTo>
                    <a:lnTo>
                      <a:pt x="222" y="25"/>
                    </a:lnTo>
                    <a:lnTo>
                      <a:pt x="234" y="25"/>
                    </a:lnTo>
                    <a:lnTo>
                      <a:pt x="240" y="21"/>
                    </a:lnTo>
                    <a:lnTo>
                      <a:pt x="246" y="21"/>
                    </a:lnTo>
                    <a:lnTo>
                      <a:pt x="252" y="18"/>
                    </a:lnTo>
                    <a:lnTo>
                      <a:pt x="258" y="18"/>
                    </a:lnTo>
                    <a:lnTo>
                      <a:pt x="264" y="18"/>
                    </a:lnTo>
                    <a:lnTo>
                      <a:pt x="270" y="14"/>
                    </a:lnTo>
                    <a:lnTo>
                      <a:pt x="276" y="14"/>
                    </a:lnTo>
                    <a:lnTo>
                      <a:pt x="282" y="14"/>
                    </a:lnTo>
                    <a:lnTo>
                      <a:pt x="288" y="11"/>
                    </a:lnTo>
                    <a:lnTo>
                      <a:pt x="294" y="11"/>
                    </a:lnTo>
                    <a:lnTo>
                      <a:pt x="300" y="11"/>
                    </a:lnTo>
                    <a:lnTo>
                      <a:pt x="312" y="7"/>
                    </a:lnTo>
                    <a:lnTo>
                      <a:pt x="318" y="7"/>
                    </a:lnTo>
                    <a:lnTo>
                      <a:pt x="324" y="7"/>
                    </a:lnTo>
                    <a:lnTo>
                      <a:pt x="330" y="7"/>
                    </a:lnTo>
                    <a:lnTo>
                      <a:pt x="336" y="4"/>
                    </a:lnTo>
                    <a:lnTo>
                      <a:pt x="342" y="4"/>
                    </a:lnTo>
                    <a:lnTo>
                      <a:pt x="348" y="4"/>
                    </a:lnTo>
                    <a:lnTo>
                      <a:pt x="354" y="4"/>
                    </a:lnTo>
                    <a:lnTo>
                      <a:pt x="360" y="4"/>
                    </a:lnTo>
                    <a:lnTo>
                      <a:pt x="366" y="4"/>
                    </a:lnTo>
                    <a:lnTo>
                      <a:pt x="372" y="0"/>
                    </a:lnTo>
                    <a:lnTo>
                      <a:pt x="384" y="0"/>
                    </a:lnTo>
                    <a:lnTo>
                      <a:pt x="390" y="0"/>
                    </a:lnTo>
                    <a:lnTo>
                      <a:pt x="396" y="0"/>
                    </a:lnTo>
                    <a:lnTo>
                      <a:pt x="402" y="0"/>
                    </a:lnTo>
                    <a:lnTo>
                      <a:pt x="408" y="0"/>
                    </a:lnTo>
                    <a:lnTo>
                      <a:pt x="414" y="4"/>
                    </a:lnTo>
                    <a:lnTo>
                      <a:pt x="420" y="4"/>
                    </a:lnTo>
                    <a:lnTo>
                      <a:pt x="426" y="7"/>
                    </a:lnTo>
                    <a:lnTo>
                      <a:pt x="432" y="11"/>
                    </a:lnTo>
                    <a:lnTo>
                      <a:pt x="438" y="14"/>
                    </a:lnTo>
                    <a:lnTo>
                      <a:pt x="444" y="18"/>
                    </a:lnTo>
                    <a:lnTo>
                      <a:pt x="450" y="21"/>
                    </a:lnTo>
                    <a:lnTo>
                      <a:pt x="462" y="21"/>
                    </a:lnTo>
                    <a:lnTo>
                      <a:pt x="468" y="25"/>
                    </a:lnTo>
                    <a:lnTo>
                      <a:pt x="474" y="28"/>
                    </a:lnTo>
                    <a:lnTo>
                      <a:pt x="480" y="32"/>
                    </a:lnTo>
                    <a:lnTo>
                      <a:pt x="486" y="32"/>
                    </a:lnTo>
                    <a:lnTo>
                      <a:pt x="492" y="35"/>
                    </a:lnTo>
                    <a:lnTo>
                      <a:pt x="498" y="35"/>
                    </a:lnTo>
                    <a:lnTo>
                      <a:pt x="504" y="38"/>
                    </a:lnTo>
                    <a:lnTo>
                      <a:pt x="510" y="38"/>
                    </a:lnTo>
                    <a:lnTo>
                      <a:pt x="516" y="42"/>
                    </a:lnTo>
                    <a:lnTo>
                      <a:pt x="522" y="42"/>
                    </a:lnTo>
                    <a:lnTo>
                      <a:pt x="528" y="45"/>
                    </a:lnTo>
                    <a:lnTo>
                      <a:pt x="540" y="45"/>
                    </a:lnTo>
                    <a:lnTo>
                      <a:pt x="546" y="45"/>
                    </a:lnTo>
                    <a:lnTo>
                      <a:pt x="552" y="49"/>
                    </a:lnTo>
                    <a:lnTo>
                      <a:pt x="558" y="49"/>
                    </a:lnTo>
                    <a:lnTo>
                      <a:pt x="564" y="49"/>
                    </a:lnTo>
                    <a:lnTo>
                      <a:pt x="570" y="52"/>
                    </a:lnTo>
                    <a:lnTo>
                      <a:pt x="576" y="52"/>
                    </a:lnTo>
                    <a:lnTo>
                      <a:pt x="582" y="52"/>
                    </a:lnTo>
                    <a:lnTo>
                      <a:pt x="588" y="52"/>
                    </a:lnTo>
                    <a:lnTo>
                      <a:pt x="594" y="56"/>
                    </a:lnTo>
                    <a:lnTo>
                      <a:pt x="600" y="56"/>
                    </a:lnTo>
                    <a:lnTo>
                      <a:pt x="606" y="56"/>
                    </a:lnTo>
                    <a:lnTo>
                      <a:pt x="618" y="56"/>
                    </a:lnTo>
                    <a:lnTo>
                      <a:pt x="624" y="56"/>
                    </a:lnTo>
                    <a:lnTo>
                      <a:pt x="630" y="56"/>
                    </a:lnTo>
                    <a:lnTo>
                      <a:pt x="636" y="59"/>
                    </a:lnTo>
                    <a:lnTo>
                      <a:pt x="642" y="59"/>
                    </a:lnTo>
                    <a:lnTo>
                      <a:pt x="648" y="59"/>
                    </a:lnTo>
                    <a:lnTo>
                      <a:pt x="654" y="59"/>
                    </a:lnTo>
                    <a:lnTo>
                      <a:pt x="660" y="59"/>
                    </a:lnTo>
                    <a:lnTo>
                      <a:pt x="666" y="59"/>
                    </a:lnTo>
                    <a:lnTo>
                      <a:pt x="672" y="56"/>
                    </a:lnTo>
                    <a:lnTo>
                      <a:pt x="678" y="52"/>
                    </a:lnTo>
                    <a:lnTo>
                      <a:pt x="690" y="49"/>
                    </a:lnTo>
                    <a:lnTo>
                      <a:pt x="696" y="49"/>
                    </a:lnTo>
                    <a:lnTo>
                      <a:pt x="702" y="45"/>
                    </a:lnTo>
                    <a:lnTo>
                      <a:pt x="708" y="42"/>
                    </a:lnTo>
                    <a:lnTo>
                      <a:pt x="714" y="38"/>
                    </a:lnTo>
                    <a:lnTo>
                      <a:pt x="720" y="35"/>
                    </a:lnTo>
                    <a:lnTo>
                      <a:pt x="726" y="35"/>
                    </a:lnTo>
                    <a:lnTo>
                      <a:pt x="732" y="32"/>
                    </a:lnTo>
                    <a:lnTo>
                      <a:pt x="738" y="28"/>
                    </a:lnTo>
                    <a:lnTo>
                      <a:pt x="744" y="28"/>
                    </a:lnTo>
                    <a:lnTo>
                      <a:pt x="750" y="25"/>
                    </a:lnTo>
                    <a:lnTo>
                      <a:pt x="756" y="21"/>
                    </a:lnTo>
                    <a:lnTo>
                      <a:pt x="768" y="21"/>
                    </a:lnTo>
                    <a:lnTo>
                      <a:pt x="774" y="18"/>
                    </a:lnTo>
                    <a:lnTo>
                      <a:pt x="780" y="18"/>
                    </a:lnTo>
                    <a:lnTo>
                      <a:pt x="786" y="18"/>
                    </a:lnTo>
                    <a:lnTo>
                      <a:pt x="792" y="14"/>
                    </a:lnTo>
                    <a:lnTo>
                      <a:pt x="798" y="14"/>
                    </a:lnTo>
                    <a:lnTo>
                      <a:pt x="804" y="11"/>
                    </a:lnTo>
                    <a:lnTo>
                      <a:pt x="810" y="11"/>
                    </a:lnTo>
                    <a:lnTo>
                      <a:pt x="816" y="11"/>
                    </a:lnTo>
                    <a:lnTo>
                      <a:pt x="822" y="7"/>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167"/>
              <p:cNvSpPr>
                <a:spLocks/>
              </p:cNvSpPr>
              <p:nvPr/>
            </p:nvSpPr>
            <p:spPr bwMode="auto">
              <a:xfrm>
                <a:off x="2556" y="252"/>
                <a:ext cx="828" cy="66"/>
              </a:xfrm>
              <a:custGeom>
                <a:avLst/>
                <a:gdLst/>
                <a:ahLst/>
                <a:cxnLst>
                  <a:cxn ang="0">
                    <a:pos x="12" y="10"/>
                  </a:cxn>
                  <a:cxn ang="0">
                    <a:pos x="36" y="7"/>
                  </a:cxn>
                  <a:cxn ang="0">
                    <a:pos x="54" y="7"/>
                  </a:cxn>
                  <a:cxn ang="0">
                    <a:pos x="72" y="3"/>
                  </a:cxn>
                  <a:cxn ang="0">
                    <a:pos x="90" y="3"/>
                  </a:cxn>
                  <a:cxn ang="0">
                    <a:pos x="114" y="3"/>
                  </a:cxn>
                  <a:cxn ang="0">
                    <a:pos x="132" y="0"/>
                  </a:cxn>
                  <a:cxn ang="0">
                    <a:pos x="150" y="0"/>
                  </a:cxn>
                  <a:cxn ang="0">
                    <a:pos x="174" y="0"/>
                  </a:cxn>
                  <a:cxn ang="0">
                    <a:pos x="192" y="0"/>
                  </a:cxn>
                  <a:cxn ang="0">
                    <a:pos x="210" y="0"/>
                  </a:cxn>
                  <a:cxn ang="0">
                    <a:pos x="228" y="0"/>
                  </a:cxn>
                  <a:cxn ang="0">
                    <a:pos x="252" y="7"/>
                  </a:cxn>
                  <a:cxn ang="0">
                    <a:pos x="270" y="17"/>
                  </a:cxn>
                  <a:cxn ang="0">
                    <a:pos x="288" y="24"/>
                  </a:cxn>
                  <a:cxn ang="0">
                    <a:pos x="306" y="31"/>
                  </a:cxn>
                  <a:cxn ang="0">
                    <a:pos x="330" y="38"/>
                  </a:cxn>
                  <a:cxn ang="0">
                    <a:pos x="348" y="41"/>
                  </a:cxn>
                  <a:cxn ang="0">
                    <a:pos x="366" y="48"/>
                  </a:cxn>
                  <a:cxn ang="0">
                    <a:pos x="384" y="52"/>
                  </a:cxn>
                  <a:cxn ang="0">
                    <a:pos x="408" y="52"/>
                  </a:cxn>
                  <a:cxn ang="0">
                    <a:pos x="426" y="55"/>
                  </a:cxn>
                  <a:cxn ang="0">
                    <a:pos x="444" y="59"/>
                  </a:cxn>
                  <a:cxn ang="0">
                    <a:pos x="462" y="59"/>
                  </a:cxn>
                  <a:cxn ang="0">
                    <a:pos x="486" y="59"/>
                  </a:cxn>
                  <a:cxn ang="0">
                    <a:pos x="504" y="62"/>
                  </a:cxn>
                  <a:cxn ang="0">
                    <a:pos x="522" y="62"/>
                  </a:cxn>
                  <a:cxn ang="0">
                    <a:pos x="540" y="62"/>
                  </a:cxn>
                  <a:cxn ang="0">
                    <a:pos x="564" y="62"/>
                  </a:cxn>
                  <a:cxn ang="0">
                    <a:pos x="582" y="66"/>
                  </a:cxn>
                  <a:cxn ang="0">
                    <a:pos x="600" y="66"/>
                  </a:cxn>
                  <a:cxn ang="0">
                    <a:pos x="618" y="66"/>
                  </a:cxn>
                  <a:cxn ang="0">
                    <a:pos x="642" y="59"/>
                  </a:cxn>
                  <a:cxn ang="0">
                    <a:pos x="660" y="48"/>
                  </a:cxn>
                  <a:cxn ang="0">
                    <a:pos x="678" y="38"/>
                  </a:cxn>
                  <a:cxn ang="0">
                    <a:pos x="696" y="31"/>
                  </a:cxn>
                  <a:cxn ang="0">
                    <a:pos x="720" y="24"/>
                  </a:cxn>
                  <a:cxn ang="0">
                    <a:pos x="738" y="21"/>
                  </a:cxn>
                  <a:cxn ang="0">
                    <a:pos x="756" y="17"/>
                  </a:cxn>
                  <a:cxn ang="0">
                    <a:pos x="774" y="14"/>
                  </a:cxn>
                  <a:cxn ang="0">
                    <a:pos x="798" y="10"/>
                  </a:cxn>
                  <a:cxn ang="0">
                    <a:pos x="816" y="7"/>
                  </a:cxn>
                </a:cxnLst>
                <a:rect l="0" t="0" r="r" b="b"/>
                <a:pathLst>
                  <a:path w="828" h="66">
                    <a:moveTo>
                      <a:pt x="0" y="10"/>
                    </a:moveTo>
                    <a:lnTo>
                      <a:pt x="6" y="10"/>
                    </a:lnTo>
                    <a:lnTo>
                      <a:pt x="12" y="10"/>
                    </a:lnTo>
                    <a:lnTo>
                      <a:pt x="24" y="10"/>
                    </a:lnTo>
                    <a:lnTo>
                      <a:pt x="30" y="7"/>
                    </a:lnTo>
                    <a:lnTo>
                      <a:pt x="36" y="7"/>
                    </a:lnTo>
                    <a:lnTo>
                      <a:pt x="42" y="7"/>
                    </a:lnTo>
                    <a:lnTo>
                      <a:pt x="48" y="7"/>
                    </a:lnTo>
                    <a:lnTo>
                      <a:pt x="54" y="7"/>
                    </a:lnTo>
                    <a:lnTo>
                      <a:pt x="60" y="3"/>
                    </a:lnTo>
                    <a:lnTo>
                      <a:pt x="66" y="3"/>
                    </a:lnTo>
                    <a:lnTo>
                      <a:pt x="72" y="3"/>
                    </a:lnTo>
                    <a:lnTo>
                      <a:pt x="78" y="3"/>
                    </a:lnTo>
                    <a:lnTo>
                      <a:pt x="84" y="3"/>
                    </a:lnTo>
                    <a:lnTo>
                      <a:pt x="90" y="3"/>
                    </a:lnTo>
                    <a:lnTo>
                      <a:pt x="102" y="3"/>
                    </a:lnTo>
                    <a:lnTo>
                      <a:pt x="108" y="3"/>
                    </a:lnTo>
                    <a:lnTo>
                      <a:pt x="114" y="3"/>
                    </a:lnTo>
                    <a:lnTo>
                      <a:pt x="120" y="0"/>
                    </a:lnTo>
                    <a:lnTo>
                      <a:pt x="126" y="0"/>
                    </a:lnTo>
                    <a:lnTo>
                      <a:pt x="132" y="0"/>
                    </a:lnTo>
                    <a:lnTo>
                      <a:pt x="138" y="0"/>
                    </a:lnTo>
                    <a:lnTo>
                      <a:pt x="144" y="0"/>
                    </a:lnTo>
                    <a:lnTo>
                      <a:pt x="150" y="0"/>
                    </a:lnTo>
                    <a:lnTo>
                      <a:pt x="156" y="0"/>
                    </a:lnTo>
                    <a:lnTo>
                      <a:pt x="162" y="0"/>
                    </a:lnTo>
                    <a:lnTo>
                      <a:pt x="174" y="0"/>
                    </a:lnTo>
                    <a:lnTo>
                      <a:pt x="180" y="0"/>
                    </a:lnTo>
                    <a:lnTo>
                      <a:pt x="186" y="0"/>
                    </a:lnTo>
                    <a:lnTo>
                      <a:pt x="192" y="0"/>
                    </a:lnTo>
                    <a:lnTo>
                      <a:pt x="198" y="0"/>
                    </a:lnTo>
                    <a:lnTo>
                      <a:pt x="204" y="0"/>
                    </a:lnTo>
                    <a:lnTo>
                      <a:pt x="210" y="0"/>
                    </a:lnTo>
                    <a:lnTo>
                      <a:pt x="216" y="0"/>
                    </a:lnTo>
                    <a:lnTo>
                      <a:pt x="222" y="0"/>
                    </a:lnTo>
                    <a:lnTo>
                      <a:pt x="228" y="0"/>
                    </a:lnTo>
                    <a:lnTo>
                      <a:pt x="234" y="0"/>
                    </a:lnTo>
                    <a:lnTo>
                      <a:pt x="240" y="3"/>
                    </a:lnTo>
                    <a:lnTo>
                      <a:pt x="252" y="7"/>
                    </a:lnTo>
                    <a:lnTo>
                      <a:pt x="258" y="10"/>
                    </a:lnTo>
                    <a:lnTo>
                      <a:pt x="264" y="14"/>
                    </a:lnTo>
                    <a:lnTo>
                      <a:pt x="270" y="17"/>
                    </a:lnTo>
                    <a:lnTo>
                      <a:pt x="276" y="17"/>
                    </a:lnTo>
                    <a:lnTo>
                      <a:pt x="282" y="21"/>
                    </a:lnTo>
                    <a:lnTo>
                      <a:pt x="288" y="24"/>
                    </a:lnTo>
                    <a:lnTo>
                      <a:pt x="294" y="28"/>
                    </a:lnTo>
                    <a:lnTo>
                      <a:pt x="300" y="31"/>
                    </a:lnTo>
                    <a:lnTo>
                      <a:pt x="306" y="31"/>
                    </a:lnTo>
                    <a:lnTo>
                      <a:pt x="312" y="35"/>
                    </a:lnTo>
                    <a:lnTo>
                      <a:pt x="318" y="35"/>
                    </a:lnTo>
                    <a:lnTo>
                      <a:pt x="330" y="38"/>
                    </a:lnTo>
                    <a:lnTo>
                      <a:pt x="336" y="38"/>
                    </a:lnTo>
                    <a:lnTo>
                      <a:pt x="342" y="41"/>
                    </a:lnTo>
                    <a:lnTo>
                      <a:pt x="348" y="41"/>
                    </a:lnTo>
                    <a:lnTo>
                      <a:pt x="354" y="45"/>
                    </a:lnTo>
                    <a:lnTo>
                      <a:pt x="360" y="45"/>
                    </a:lnTo>
                    <a:lnTo>
                      <a:pt x="366" y="48"/>
                    </a:lnTo>
                    <a:lnTo>
                      <a:pt x="372" y="48"/>
                    </a:lnTo>
                    <a:lnTo>
                      <a:pt x="378" y="48"/>
                    </a:lnTo>
                    <a:lnTo>
                      <a:pt x="384" y="52"/>
                    </a:lnTo>
                    <a:lnTo>
                      <a:pt x="390" y="52"/>
                    </a:lnTo>
                    <a:lnTo>
                      <a:pt x="396" y="52"/>
                    </a:lnTo>
                    <a:lnTo>
                      <a:pt x="408" y="52"/>
                    </a:lnTo>
                    <a:lnTo>
                      <a:pt x="414" y="52"/>
                    </a:lnTo>
                    <a:lnTo>
                      <a:pt x="420" y="55"/>
                    </a:lnTo>
                    <a:lnTo>
                      <a:pt x="426" y="55"/>
                    </a:lnTo>
                    <a:lnTo>
                      <a:pt x="432" y="55"/>
                    </a:lnTo>
                    <a:lnTo>
                      <a:pt x="438" y="55"/>
                    </a:lnTo>
                    <a:lnTo>
                      <a:pt x="444" y="59"/>
                    </a:lnTo>
                    <a:lnTo>
                      <a:pt x="450" y="59"/>
                    </a:lnTo>
                    <a:lnTo>
                      <a:pt x="456" y="59"/>
                    </a:lnTo>
                    <a:lnTo>
                      <a:pt x="462" y="59"/>
                    </a:lnTo>
                    <a:lnTo>
                      <a:pt x="468" y="59"/>
                    </a:lnTo>
                    <a:lnTo>
                      <a:pt x="480" y="59"/>
                    </a:lnTo>
                    <a:lnTo>
                      <a:pt x="486" y="59"/>
                    </a:lnTo>
                    <a:lnTo>
                      <a:pt x="492" y="62"/>
                    </a:lnTo>
                    <a:lnTo>
                      <a:pt x="498" y="62"/>
                    </a:lnTo>
                    <a:lnTo>
                      <a:pt x="504" y="62"/>
                    </a:lnTo>
                    <a:lnTo>
                      <a:pt x="510" y="62"/>
                    </a:lnTo>
                    <a:lnTo>
                      <a:pt x="516" y="62"/>
                    </a:lnTo>
                    <a:lnTo>
                      <a:pt x="522" y="62"/>
                    </a:lnTo>
                    <a:lnTo>
                      <a:pt x="528" y="62"/>
                    </a:lnTo>
                    <a:lnTo>
                      <a:pt x="534" y="62"/>
                    </a:lnTo>
                    <a:lnTo>
                      <a:pt x="540" y="62"/>
                    </a:lnTo>
                    <a:lnTo>
                      <a:pt x="546" y="62"/>
                    </a:lnTo>
                    <a:lnTo>
                      <a:pt x="558" y="62"/>
                    </a:lnTo>
                    <a:lnTo>
                      <a:pt x="564" y="62"/>
                    </a:lnTo>
                    <a:lnTo>
                      <a:pt x="570" y="62"/>
                    </a:lnTo>
                    <a:lnTo>
                      <a:pt x="576" y="66"/>
                    </a:lnTo>
                    <a:lnTo>
                      <a:pt x="582" y="66"/>
                    </a:lnTo>
                    <a:lnTo>
                      <a:pt x="588" y="66"/>
                    </a:lnTo>
                    <a:lnTo>
                      <a:pt x="594" y="66"/>
                    </a:lnTo>
                    <a:lnTo>
                      <a:pt x="600" y="66"/>
                    </a:lnTo>
                    <a:lnTo>
                      <a:pt x="606" y="66"/>
                    </a:lnTo>
                    <a:lnTo>
                      <a:pt x="612" y="66"/>
                    </a:lnTo>
                    <a:lnTo>
                      <a:pt x="618" y="66"/>
                    </a:lnTo>
                    <a:lnTo>
                      <a:pt x="624" y="66"/>
                    </a:lnTo>
                    <a:lnTo>
                      <a:pt x="636" y="62"/>
                    </a:lnTo>
                    <a:lnTo>
                      <a:pt x="642" y="59"/>
                    </a:lnTo>
                    <a:lnTo>
                      <a:pt x="648" y="55"/>
                    </a:lnTo>
                    <a:lnTo>
                      <a:pt x="654" y="52"/>
                    </a:lnTo>
                    <a:lnTo>
                      <a:pt x="660" y="48"/>
                    </a:lnTo>
                    <a:lnTo>
                      <a:pt x="666" y="45"/>
                    </a:lnTo>
                    <a:lnTo>
                      <a:pt x="672" y="41"/>
                    </a:lnTo>
                    <a:lnTo>
                      <a:pt x="678" y="38"/>
                    </a:lnTo>
                    <a:lnTo>
                      <a:pt x="684" y="38"/>
                    </a:lnTo>
                    <a:lnTo>
                      <a:pt x="690" y="35"/>
                    </a:lnTo>
                    <a:lnTo>
                      <a:pt x="696" y="31"/>
                    </a:lnTo>
                    <a:lnTo>
                      <a:pt x="702" y="31"/>
                    </a:lnTo>
                    <a:lnTo>
                      <a:pt x="714" y="28"/>
                    </a:lnTo>
                    <a:lnTo>
                      <a:pt x="720" y="24"/>
                    </a:lnTo>
                    <a:lnTo>
                      <a:pt x="726" y="24"/>
                    </a:lnTo>
                    <a:lnTo>
                      <a:pt x="732" y="24"/>
                    </a:lnTo>
                    <a:lnTo>
                      <a:pt x="738" y="21"/>
                    </a:lnTo>
                    <a:lnTo>
                      <a:pt x="744" y="21"/>
                    </a:lnTo>
                    <a:lnTo>
                      <a:pt x="750" y="17"/>
                    </a:lnTo>
                    <a:lnTo>
                      <a:pt x="756" y="17"/>
                    </a:lnTo>
                    <a:lnTo>
                      <a:pt x="762" y="17"/>
                    </a:lnTo>
                    <a:lnTo>
                      <a:pt x="768" y="14"/>
                    </a:lnTo>
                    <a:lnTo>
                      <a:pt x="774" y="14"/>
                    </a:lnTo>
                    <a:lnTo>
                      <a:pt x="780" y="14"/>
                    </a:lnTo>
                    <a:lnTo>
                      <a:pt x="792" y="10"/>
                    </a:lnTo>
                    <a:lnTo>
                      <a:pt x="798" y="10"/>
                    </a:lnTo>
                    <a:lnTo>
                      <a:pt x="804" y="10"/>
                    </a:lnTo>
                    <a:lnTo>
                      <a:pt x="810" y="10"/>
                    </a:lnTo>
                    <a:lnTo>
                      <a:pt x="816" y="7"/>
                    </a:lnTo>
                    <a:lnTo>
                      <a:pt x="822" y="7"/>
                    </a:lnTo>
                    <a:lnTo>
                      <a:pt x="828" y="7"/>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168"/>
              <p:cNvSpPr>
                <a:spLocks/>
              </p:cNvSpPr>
              <p:nvPr/>
            </p:nvSpPr>
            <p:spPr bwMode="auto">
              <a:xfrm>
                <a:off x="3384" y="252"/>
                <a:ext cx="750" cy="66"/>
              </a:xfrm>
              <a:custGeom>
                <a:avLst/>
                <a:gdLst/>
                <a:ahLst/>
                <a:cxnLst>
                  <a:cxn ang="0">
                    <a:pos x="6" y="7"/>
                  </a:cxn>
                  <a:cxn ang="0">
                    <a:pos x="18" y="3"/>
                  </a:cxn>
                  <a:cxn ang="0">
                    <a:pos x="36" y="3"/>
                  </a:cxn>
                  <a:cxn ang="0">
                    <a:pos x="48" y="3"/>
                  </a:cxn>
                  <a:cxn ang="0">
                    <a:pos x="60" y="3"/>
                  </a:cxn>
                  <a:cxn ang="0">
                    <a:pos x="72" y="0"/>
                  </a:cxn>
                  <a:cxn ang="0">
                    <a:pos x="84" y="0"/>
                  </a:cxn>
                  <a:cxn ang="0">
                    <a:pos x="96" y="0"/>
                  </a:cxn>
                  <a:cxn ang="0">
                    <a:pos x="114" y="0"/>
                  </a:cxn>
                  <a:cxn ang="0">
                    <a:pos x="126" y="0"/>
                  </a:cxn>
                  <a:cxn ang="0">
                    <a:pos x="138" y="0"/>
                  </a:cxn>
                  <a:cxn ang="0">
                    <a:pos x="150" y="0"/>
                  </a:cxn>
                  <a:cxn ang="0">
                    <a:pos x="162" y="0"/>
                  </a:cxn>
                  <a:cxn ang="0">
                    <a:pos x="174" y="0"/>
                  </a:cxn>
                  <a:cxn ang="0">
                    <a:pos x="192" y="0"/>
                  </a:cxn>
                  <a:cxn ang="0">
                    <a:pos x="204" y="0"/>
                  </a:cxn>
                  <a:cxn ang="0">
                    <a:pos x="216" y="0"/>
                  </a:cxn>
                  <a:cxn ang="0">
                    <a:pos x="228" y="0"/>
                  </a:cxn>
                  <a:cxn ang="0">
                    <a:pos x="240" y="0"/>
                  </a:cxn>
                  <a:cxn ang="0">
                    <a:pos x="252" y="0"/>
                  </a:cxn>
                  <a:cxn ang="0">
                    <a:pos x="270" y="0"/>
                  </a:cxn>
                  <a:cxn ang="0">
                    <a:pos x="282" y="0"/>
                  </a:cxn>
                  <a:cxn ang="0">
                    <a:pos x="294" y="0"/>
                  </a:cxn>
                  <a:cxn ang="0">
                    <a:pos x="306" y="0"/>
                  </a:cxn>
                  <a:cxn ang="0">
                    <a:pos x="318" y="0"/>
                  </a:cxn>
                  <a:cxn ang="0">
                    <a:pos x="330" y="7"/>
                  </a:cxn>
                  <a:cxn ang="0">
                    <a:pos x="348" y="14"/>
                  </a:cxn>
                  <a:cxn ang="0">
                    <a:pos x="360" y="17"/>
                  </a:cxn>
                  <a:cxn ang="0">
                    <a:pos x="372" y="24"/>
                  </a:cxn>
                  <a:cxn ang="0">
                    <a:pos x="384" y="31"/>
                  </a:cxn>
                  <a:cxn ang="0">
                    <a:pos x="396" y="35"/>
                  </a:cxn>
                  <a:cxn ang="0">
                    <a:pos x="408" y="38"/>
                  </a:cxn>
                  <a:cxn ang="0">
                    <a:pos x="426" y="41"/>
                  </a:cxn>
                  <a:cxn ang="0">
                    <a:pos x="438" y="45"/>
                  </a:cxn>
                  <a:cxn ang="0">
                    <a:pos x="450" y="48"/>
                  </a:cxn>
                  <a:cxn ang="0">
                    <a:pos x="462" y="52"/>
                  </a:cxn>
                  <a:cxn ang="0">
                    <a:pos x="474" y="52"/>
                  </a:cxn>
                  <a:cxn ang="0">
                    <a:pos x="486" y="55"/>
                  </a:cxn>
                  <a:cxn ang="0">
                    <a:pos x="504" y="55"/>
                  </a:cxn>
                  <a:cxn ang="0">
                    <a:pos x="516" y="55"/>
                  </a:cxn>
                  <a:cxn ang="0">
                    <a:pos x="528" y="59"/>
                  </a:cxn>
                  <a:cxn ang="0">
                    <a:pos x="540" y="59"/>
                  </a:cxn>
                  <a:cxn ang="0">
                    <a:pos x="552" y="59"/>
                  </a:cxn>
                  <a:cxn ang="0">
                    <a:pos x="564" y="62"/>
                  </a:cxn>
                  <a:cxn ang="0">
                    <a:pos x="582" y="62"/>
                  </a:cxn>
                  <a:cxn ang="0">
                    <a:pos x="594" y="62"/>
                  </a:cxn>
                  <a:cxn ang="0">
                    <a:pos x="606" y="62"/>
                  </a:cxn>
                  <a:cxn ang="0">
                    <a:pos x="618" y="62"/>
                  </a:cxn>
                  <a:cxn ang="0">
                    <a:pos x="630" y="62"/>
                  </a:cxn>
                  <a:cxn ang="0">
                    <a:pos x="648" y="66"/>
                  </a:cxn>
                  <a:cxn ang="0">
                    <a:pos x="660" y="66"/>
                  </a:cxn>
                  <a:cxn ang="0">
                    <a:pos x="672" y="66"/>
                  </a:cxn>
                  <a:cxn ang="0">
                    <a:pos x="684" y="66"/>
                  </a:cxn>
                  <a:cxn ang="0">
                    <a:pos x="696" y="66"/>
                  </a:cxn>
                  <a:cxn ang="0">
                    <a:pos x="708" y="66"/>
                  </a:cxn>
                  <a:cxn ang="0">
                    <a:pos x="726" y="66"/>
                  </a:cxn>
                  <a:cxn ang="0">
                    <a:pos x="738" y="66"/>
                  </a:cxn>
                  <a:cxn ang="0">
                    <a:pos x="750" y="66"/>
                  </a:cxn>
                </a:cxnLst>
                <a:rect l="0" t="0" r="r" b="b"/>
                <a:pathLst>
                  <a:path w="750" h="66">
                    <a:moveTo>
                      <a:pt x="0" y="7"/>
                    </a:moveTo>
                    <a:lnTo>
                      <a:pt x="6" y="7"/>
                    </a:lnTo>
                    <a:lnTo>
                      <a:pt x="12" y="7"/>
                    </a:lnTo>
                    <a:lnTo>
                      <a:pt x="18" y="3"/>
                    </a:lnTo>
                    <a:lnTo>
                      <a:pt x="24" y="3"/>
                    </a:lnTo>
                    <a:lnTo>
                      <a:pt x="36" y="3"/>
                    </a:lnTo>
                    <a:lnTo>
                      <a:pt x="42" y="3"/>
                    </a:lnTo>
                    <a:lnTo>
                      <a:pt x="48" y="3"/>
                    </a:lnTo>
                    <a:lnTo>
                      <a:pt x="54" y="3"/>
                    </a:lnTo>
                    <a:lnTo>
                      <a:pt x="60" y="3"/>
                    </a:lnTo>
                    <a:lnTo>
                      <a:pt x="66" y="3"/>
                    </a:lnTo>
                    <a:lnTo>
                      <a:pt x="72" y="0"/>
                    </a:lnTo>
                    <a:lnTo>
                      <a:pt x="78" y="0"/>
                    </a:lnTo>
                    <a:lnTo>
                      <a:pt x="84" y="0"/>
                    </a:lnTo>
                    <a:lnTo>
                      <a:pt x="90" y="0"/>
                    </a:lnTo>
                    <a:lnTo>
                      <a:pt x="96" y="0"/>
                    </a:lnTo>
                    <a:lnTo>
                      <a:pt x="102" y="0"/>
                    </a:lnTo>
                    <a:lnTo>
                      <a:pt x="114" y="0"/>
                    </a:lnTo>
                    <a:lnTo>
                      <a:pt x="120" y="0"/>
                    </a:lnTo>
                    <a:lnTo>
                      <a:pt x="126" y="0"/>
                    </a:lnTo>
                    <a:lnTo>
                      <a:pt x="132" y="0"/>
                    </a:lnTo>
                    <a:lnTo>
                      <a:pt x="138" y="0"/>
                    </a:lnTo>
                    <a:lnTo>
                      <a:pt x="144" y="0"/>
                    </a:lnTo>
                    <a:lnTo>
                      <a:pt x="150" y="0"/>
                    </a:lnTo>
                    <a:lnTo>
                      <a:pt x="156" y="0"/>
                    </a:lnTo>
                    <a:lnTo>
                      <a:pt x="162" y="0"/>
                    </a:lnTo>
                    <a:lnTo>
                      <a:pt x="168" y="0"/>
                    </a:lnTo>
                    <a:lnTo>
                      <a:pt x="174" y="0"/>
                    </a:lnTo>
                    <a:lnTo>
                      <a:pt x="180" y="0"/>
                    </a:lnTo>
                    <a:lnTo>
                      <a:pt x="192" y="0"/>
                    </a:lnTo>
                    <a:lnTo>
                      <a:pt x="198" y="0"/>
                    </a:lnTo>
                    <a:lnTo>
                      <a:pt x="204" y="0"/>
                    </a:lnTo>
                    <a:lnTo>
                      <a:pt x="210" y="0"/>
                    </a:lnTo>
                    <a:lnTo>
                      <a:pt x="216" y="0"/>
                    </a:lnTo>
                    <a:lnTo>
                      <a:pt x="222" y="0"/>
                    </a:lnTo>
                    <a:lnTo>
                      <a:pt x="228" y="0"/>
                    </a:lnTo>
                    <a:lnTo>
                      <a:pt x="234" y="0"/>
                    </a:lnTo>
                    <a:lnTo>
                      <a:pt x="240" y="0"/>
                    </a:lnTo>
                    <a:lnTo>
                      <a:pt x="246" y="0"/>
                    </a:lnTo>
                    <a:lnTo>
                      <a:pt x="252" y="0"/>
                    </a:lnTo>
                    <a:lnTo>
                      <a:pt x="258" y="0"/>
                    </a:lnTo>
                    <a:lnTo>
                      <a:pt x="270" y="0"/>
                    </a:lnTo>
                    <a:lnTo>
                      <a:pt x="276" y="0"/>
                    </a:lnTo>
                    <a:lnTo>
                      <a:pt x="282" y="0"/>
                    </a:lnTo>
                    <a:lnTo>
                      <a:pt x="288" y="0"/>
                    </a:lnTo>
                    <a:lnTo>
                      <a:pt x="294" y="0"/>
                    </a:lnTo>
                    <a:lnTo>
                      <a:pt x="300" y="0"/>
                    </a:lnTo>
                    <a:lnTo>
                      <a:pt x="306" y="0"/>
                    </a:lnTo>
                    <a:lnTo>
                      <a:pt x="312" y="0"/>
                    </a:lnTo>
                    <a:lnTo>
                      <a:pt x="318" y="0"/>
                    </a:lnTo>
                    <a:lnTo>
                      <a:pt x="324" y="3"/>
                    </a:lnTo>
                    <a:lnTo>
                      <a:pt x="330" y="7"/>
                    </a:lnTo>
                    <a:lnTo>
                      <a:pt x="342" y="10"/>
                    </a:lnTo>
                    <a:lnTo>
                      <a:pt x="348" y="14"/>
                    </a:lnTo>
                    <a:lnTo>
                      <a:pt x="354" y="17"/>
                    </a:lnTo>
                    <a:lnTo>
                      <a:pt x="360" y="17"/>
                    </a:lnTo>
                    <a:lnTo>
                      <a:pt x="366" y="21"/>
                    </a:lnTo>
                    <a:lnTo>
                      <a:pt x="372" y="24"/>
                    </a:lnTo>
                    <a:lnTo>
                      <a:pt x="378" y="28"/>
                    </a:lnTo>
                    <a:lnTo>
                      <a:pt x="384" y="31"/>
                    </a:lnTo>
                    <a:lnTo>
                      <a:pt x="390" y="31"/>
                    </a:lnTo>
                    <a:lnTo>
                      <a:pt x="396" y="35"/>
                    </a:lnTo>
                    <a:lnTo>
                      <a:pt x="402" y="38"/>
                    </a:lnTo>
                    <a:lnTo>
                      <a:pt x="408" y="38"/>
                    </a:lnTo>
                    <a:lnTo>
                      <a:pt x="420" y="41"/>
                    </a:lnTo>
                    <a:lnTo>
                      <a:pt x="426" y="41"/>
                    </a:lnTo>
                    <a:lnTo>
                      <a:pt x="432" y="45"/>
                    </a:lnTo>
                    <a:lnTo>
                      <a:pt x="438" y="45"/>
                    </a:lnTo>
                    <a:lnTo>
                      <a:pt x="444" y="48"/>
                    </a:lnTo>
                    <a:lnTo>
                      <a:pt x="450" y="48"/>
                    </a:lnTo>
                    <a:lnTo>
                      <a:pt x="456" y="48"/>
                    </a:lnTo>
                    <a:lnTo>
                      <a:pt x="462" y="52"/>
                    </a:lnTo>
                    <a:lnTo>
                      <a:pt x="468" y="52"/>
                    </a:lnTo>
                    <a:lnTo>
                      <a:pt x="474" y="52"/>
                    </a:lnTo>
                    <a:lnTo>
                      <a:pt x="480" y="52"/>
                    </a:lnTo>
                    <a:lnTo>
                      <a:pt x="486" y="55"/>
                    </a:lnTo>
                    <a:lnTo>
                      <a:pt x="498" y="55"/>
                    </a:lnTo>
                    <a:lnTo>
                      <a:pt x="504" y="55"/>
                    </a:lnTo>
                    <a:lnTo>
                      <a:pt x="510" y="55"/>
                    </a:lnTo>
                    <a:lnTo>
                      <a:pt x="516" y="55"/>
                    </a:lnTo>
                    <a:lnTo>
                      <a:pt x="522" y="59"/>
                    </a:lnTo>
                    <a:lnTo>
                      <a:pt x="528" y="59"/>
                    </a:lnTo>
                    <a:lnTo>
                      <a:pt x="534" y="59"/>
                    </a:lnTo>
                    <a:lnTo>
                      <a:pt x="540" y="59"/>
                    </a:lnTo>
                    <a:lnTo>
                      <a:pt x="546" y="59"/>
                    </a:lnTo>
                    <a:lnTo>
                      <a:pt x="552" y="59"/>
                    </a:lnTo>
                    <a:lnTo>
                      <a:pt x="558" y="59"/>
                    </a:lnTo>
                    <a:lnTo>
                      <a:pt x="564" y="62"/>
                    </a:lnTo>
                    <a:lnTo>
                      <a:pt x="576" y="62"/>
                    </a:lnTo>
                    <a:lnTo>
                      <a:pt x="582" y="62"/>
                    </a:lnTo>
                    <a:lnTo>
                      <a:pt x="588" y="62"/>
                    </a:lnTo>
                    <a:lnTo>
                      <a:pt x="594" y="62"/>
                    </a:lnTo>
                    <a:lnTo>
                      <a:pt x="600" y="62"/>
                    </a:lnTo>
                    <a:lnTo>
                      <a:pt x="606" y="62"/>
                    </a:lnTo>
                    <a:lnTo>
                      <a:pt x="612" y="62"/>
                    </a:lnTo>
                    <a:lnTo>
                      <a:pt x="618" y="62"/>
                    </a:lnTo>
                    <a:lnTo>
                      <a:pt x="624" y="62"/>
                    </a:lnTo>
                    <a:lnTo>
                      <a:pt x="630" y="62"/>
                    </a:lnTo>
                    <a:lnTo>
                      <a:pt x="636" y="66"/>
                    </a:lnTo>
                    <a:lnTo>
                      <a:pt x="648" y="66"/>
                    </a:lnTo>
                    <a:lnTo>
                      <a:pt x="654" y="66"/>
                    </a:lnTo>
                    <a:lnTo>
                      <a:pt x="660" y="66"/>
                    </a:lnTo>
                    <a:lnTo>
                      <a:pt x="666" y="66"/>
                    </a:lnTo>
                    <a:lnTo>
                      <a:pt x="672" y="66"/>
                    </a:lnTo>
                    <a:lnTo>
                      <a:pt x="678" y="66"/>
                    </a:lnTo>
                    <a:lnTo>
                      <a:pt x="684" y="66"/>
                    </a:lnTo>
                    <a:lnTo>
                      <a:pt x="690" y="66"/>
                    </a:lnTo>
                    <a:lnTo>
                      <a:pt x="696" y="66"/>
                    </a:lnTo>
                    <a:lnTo>
                      <a:pt x="702" y="66"/>
                    </a:lnTo>
                    <a:lnTo>
                      <a:pt x="708" y="66"/>
                    </a:lnTo>
                    <a:lnTo>
                      <a:pt x="714" y="66"/>
                    </a:lnTo>
                    <a:lnTo>
                      <a:pt x="726" y="66"/>
                    </a:lnTo>
                    <a:lnTo>
                      <a:pt x="732" y="66"/>
                    </a:lnTo>
                    <a:lnTo>
                      <a:pt x="738" y="66"/>
                    </a:lnTo>
                    <a:lnTo>
                      <a:pt x="744" y="66"/>
                    </a:lnTo>
                    <a:lnTo>
                      <a:pt x="750" y="66"/>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169"/>
              <p:cNvSpPr>
                <a:spLocks/>
              </p:cNvSpPr>
              <p:nvPr/>
            </p:nvSpPr>
            <p:spPr bwMode="auto">
              <a:xfrm>
                <a:off x="1734" y="898"/>
                <a:ext cx="822" cy="357"/>
              </a:xfrm>
              <a:custGeom>
                <a:avLst/>
                <a:gdLst/>
                <a:ahLst/>
                <a:cxnLst>
                  <a:cxn ang="0">
                    <a:pos x="12" y="0"/>
                  </a:cxn>
                  <a:cxn ang="0">
                    <a:pos x="30" y="4"/>
                  </a:cxn>
                  <a:cxn ang="0">
                    <a:pos x="48" y="7"/>
                  </a:cxn>
                  <a:cxn ang="0">
                    <a:pos x="66" y="7"/>
                  </a:cxn>
                  <a:cxn ang="0">
                    <a:pos x="90" y="11"/>
                  </a:cxn>
                  <a:cxn ang="0">
                    <a:pos x="108" y="11"/>
                  </a:cxn>
                  <a:cxn ang="0">
                    <a:pos x="126" y="14"/>
                  </a:cxn>
                  <a:cxn ang="0">
                    <a:pos x="144" y="56"/>
                  </a:cxn>
                  <a:cxn ang="0">
                    <a:pos x="168" y="115"/>
                  </a:cxn>
                  <a:cxn ang="0">
                    <a:pos x="186" y="163"/>
                  </a:cxn>
                  <a:cxn ang="0">
                    <a:pos x="204" y="201"/>
                  </a:cxn>
                  <a:cxn ang="0">
                    <a:pos x="222" y="236"/>
                  </a:cxn>
                  <a:cxn ang="0">
                    <a:pos x="246" y="260"/>
                  </a:cxn>
                  <a:cxn ang="0">
                    <a:pos x="264" y="280"/>
                  </a:cxn>
                  <a:cxn ang="0">
                    <a:pos x="282" y="298"/>
                  </a:cxn>
                  <a:cxn ang="0">
                    <a:pos x="300" y="312"/>
                  </a:cxn>
                  <a:cxn ang="0">
                    <a:pos x="324" y="325"/>
                  </a:cxn>
                  <a:cxn ang="0">
                    <a:pos x="342" y="336"/>
                  </a:cxn>
                  <a:cxn ang="0">
                    <a:pos x="360" y="343"/>
                  </a:cxn>
                  <a:cxn ang="0">
                    <a:pos x="384" y="350"/>
                  </a:cxn>
                  <a:cxn ang="0">
                    <a:pos x="402" y="357"/>
                  </a:cxn>
                  <a:cxn ang="0">
                    <a:pos x="420" y="301"/>
                  </a:cxn>
                  <a:cxn ang="0">
                    <a:pos x="438" y="253"/>
                  </a:cxn>
                  <a:cxn ang="0">
                    <a:pos x="462" y="211"/>
                  </a:cxn>
                  <a:cxn ang="0">
                    <a:pos x="480" y="173"/>
                  </a:cxn>
                  <a:cxn ang="0">
                    <a:pos x="498" y="146"/>
                  </a:cxn>
                  <a:cxn ang="0">
                    <a:pos x="516" y="118"/>
                  </a:cxn>
                  <a:cxn ang="0">
                    <a:pos x="540" y="101"/>
                  </a:cxn>
                  <a:cxn ang="0">
                    <a:pos x="558" y="83"/>
                  </a:cxn>
                  <a:cxn ang="0">
                    <a:pos x="576" y="70"/>
                  </a:cxn>
                  <a:cxn ang="0">
                    <a:pos x="594" y="59"/>
                  </a:cxn>
                  <a:cxn ang="0">
                    <a:pos x="618" y="49"/>
                  </a:cxn>
                  <a:cxn ang="0">
                    <a:pos x="636" y="45"/>
                  </a:cxn>
                  <a:cxn ang="0">
                    <a:pos x="654" y="38"/>
                  </a:cxn>
                  <a:cxn ang="0">
                    <a:pos x="672" y="80"/>
                  </a:cxn>
                  <a:cxn ang="0">
                    <a:pos x="696" y="132"/>
                  </a:cxn>
                  <a:cxn ang="0">
                    <a:pos x="714" y="173"/>
                  </a:cxn>
                  <a:cxn ang="0">
                    <a:pos x="732" y="208"/>
                  </a:cxn>
                  <a:cxn ang="0">
                    <a:pos x="750" y="242"/>
                  </a:cxn>
                  <a:cxn ang="0">
                    <a:pos x="774" y="267"/>
                  </a:cxn>
                  <a:cxn ang="0">
                    <a:pos x="792" y="291"/>
                  </a:cxn>
                  <a:cxn ang="0">
                    <a:pos x="810" y="308"/>
                  </a:cxn>
                </a:cxnLst>
                <a:rect l="0" t="0" r="r" b="b"/>
                <a:pathLst>
                  <a:path w="822" h="357">
                    <a:moveTo>
                      <a:pt x="0" y="0"/>
                    </a:moveTo>
                    <a:lnTo>
                      <a:pt x="6" y="0"/>
                    </a:lnTo>
                    <a:lnTo>
                      <a:pt x="12" y="0"/>
                    </a:lnTo>
                    <a:lnTo>
                      <a:pt x="18" y="0"/>
                    </a:lnTo>
                    <a:lnTo>
                      <a:pt x="24" y="0"/>
                    </a:lnTo>
                    <a:lnTo>
                      <a:pt x="30" y="4"/>
                    </a:lnTo>
                    <a:lnTo>
                      <a:pt x="36" y="4"/>
                    </a:lnTo>
                    <a:lnTo>
                      <a:pt x="42" y="4"/>
                    </a:lnTo>
                    <a:lnTo>
                      <a:pt x="48" y="7"/>
                    </a:lnTo>
                    <a:lnTo>
                      <a:pt x="54" y="7"/>
                    </a:lnTo>
                    <a:lnTo>
                      <a:pt x="60" y="7"/>
                    </a:lnTo>
                    <a:lnTo>
                      <a:pt x="66" y="7"/>
                    </a:lnTo>
                    <a:lnTo>
                      <a:pt x="78" y="7"/>
                    </a:lnTo>
                    <a:lnTo>
                      <a:pt x="84" y="11"/>
                    </a:lnTo>
                    <a:lnTo>
                      <a:pt x="90" y="11"/>
                    </a:lnTo>
                    <a:lnTo>
                      <a:pt x="96" y="11"/>
                    </a:lnTo>
                    <a:lnTo>
                      <a:pt x="102" y="11"/>
                    </a:lnTo>
                    <a:lnTo>
                      <a:pt x="108" y="11"/>
                    </a:lnTo>
                    <a:lnTo>
                      <a:pt x="114" y="14"/>
                    </a:lnTo>
                    <a:lnTo>
                      <a:pt x="120" y="14"/>
                    </a:lnTo>
                    <a:lnTo>
                      <a:pt x="126" y="14"/>
                    </a:lnTo>
                    <a:lnTo>
                      <a:pt x="132" y="14"/>
                    </a:lnTo>
                    <a:lnTo>
                      <a:pt x="138" y="35"/>
                    </a:lnTo>
                    <a:lnTo>
                      <a:pt x="144" y="56"/>
                    </a:lnTo>
                    <a:lnTo>
                      <a:pt x="156" y="80"/>
                    </a:lnTo>
                    <a:lnTo>
                      <a:pt x="162" y="97"/>
                    </a:lnTo>
                    <a:lnTo>
                      <a:pt x="168" y="115"/>
                    </a:lnTo>
                    <a:lnTo>
                      <a:pt x="174" y="132"/>
                    </a:lnTo>
                    <a:lnTo>
                      <a:pt x="180" y="149"/>
                    </a:lnTo>
                    <a:lnTo>
                      <a:pt x="186" y="163"/>
                    </a:lnTo>
                    <a:lnTo>
                      <a:pt x="192" y="177"/>
                    </a:lnTo>
                    <a:lnTo>
                      <a:pt x="198" y="191"/>
                    </a:lnTo>
                    <a:lnTo>
                      <a:pt x="204" y="201"/>
                    </a:lnTo>
                    <a:lnTo>
                      <a:pt x="210" y="215"/>
                    </a:lnTo>
                    <a:lnTo>
                      <a:pt x="216" y="225"/>
                    </a:lnTo>
                    <a:lnTo>
                      <a:pt x="222" y="236"/>
                    </a:lnTo>
                    <a:lnTo>
                      <a:pt x="234" y="242"/>
                    </a:lnTo>
                    <a:lnTo>
                      <a:pt x="240" y="249"/>
                    </a:lnTo>
                    <a:lnTo>
                      <a:pt x="246" y="260"/>
                    </a:lnTo>
                    <a:lnTo>
                      <a:pt x="252" y="267"/>
                    </a:lnTo>
                    <a:lnTo>
                      <a:pt x="258" y="274"/>
                    </a:lnTo>
                    <a:lnTo>
                      <a:pt x="264" y="280"/>
                    </a:lnTo>
                    <a:lnTo>
                      <a:pt x="270" y="287"/>
                    </a:lnTo>
                    <a:lnTo>
                      <a:pt x="276" y="291"/>
                    </a:lnTo>
                    <a:lnTo>
                      <a:pt x="282" y="298"/>
                    </a:lnTo>
                    <a:lnTo>
                      <a:pt x="288" y="301"/>
                    </a:lnTo>
                    <a:lnTo>
                      <a:pt x="294" y="308"/>
                    </a:lnTo>
                    <a:lnTo>
                      <a:pt x="300" y="312"/>
                    </a:lnTo>
                    <a:lnTo>
                      <a:pt x="312" y="315"/>
                    </a:lnTo>
                    <a:lnTo>
                      <a:pt x="318" y="322"/>
                    </a:lnTo>
                    <a:lnTo>
                      <a:pt x="324" y="325"/>
                    </a:lnTo>
                    <a:lnTo>
                      <a:pt x="330" y="329"/>
                    </a:lnTo>
                    <a:lnTo>
                      <a:pt x="336" y="332"/>
                    </a:lnTo>
                    <a:lnTo>
                      <a:pt x="342" y="336"/>
                    </a:lnTo>
                    <a:lnTo>
                      <a:pt x="348" y="339"/>
                    </a:lnTo>
                    <a:lnTo>
                      <a:pt x="354" y="343"/>
                    </a:lnTo>
                    <a:lnTo>
                      <a:pt x="360" y="343"/>
                    </a:lnTo>
                    <a:lnTo>
                      <a:pt x="366" y="346"/>
                    </a:lnTo>
                    <a:lnTo>
                      <a:pt x="372" y="350"/>
                    </a:lnTo>
                    <a:lnTo>
                      <a:pt x="384" y="350"/>
                    </a:lnTo>
                    <a:lnTo>
                      <a:pt x="390" y="353"/>
                    </a:lnTo>
                    <a:lnTo>
                      <a:pt x="396" y="357"/>
                    </a:lnTo>
                    <a:lnTo>
                      <a:pt x="402" y="357"/>
                    </a:lnTo>
                    <a:lnTo>
                      <a:pt x="408" y="336"/>
                    </a:lnTo>
                    <a:lnTo>
                      <a:pt x="414" y="319"/>
                    </a:lnTo>
                    <a:lnTo>
                      <a:pt x="420" y="301"/>
                    </a:lnTo>
                    <a:lnTo>
                      <a:pt x="426" y="284"/>
                    </a:lnTo>
                    <a:lnTo>
                      <a:pt x="432" y="267"/>
                    </a:lnTo>
                    <a:lnTo>
                      <a:pt x="438" y="253"/>
                    </a:lnTo>
                    <a:lnTo>
                      <a:pt x="444" y="239"/>
                    </a:lnTo>
                    <a:lnTo>
                      <a:pt x="450" y="222"/>
                    </a:lnTo>
                    <a:lnTo>
                      <a:pt x="462" y="211"/>
                    </a:lnTo>
                    <a:lnTo>
                      <a:pt x="468" y="198"/>
                    </a:lnTo>
                    <a:lnTo>
                      <a:pt x="474" y="187"/>
                    </a:lnTo>
                    <a:lnTo>
                      <a:pt x="480" y="173"/>
                    </a:lnTo>
                    <a:lnTo>
                      <a:pt x="486" y="163"/>
                    </a:lnTo>
                    <a:lnTo>
                      <a:pt x="492" y="153"/>
                    </a:lnTo>
                    <a:lnTo>
                      <a:pt x="498" y="146"/>
                    </a:lnTo>
                    <a:lnTo>
                      <a:pt x="504" y="135"/>
                    </a:lnTo>
                    <a:lnTo>
                      <a:pt x="510" y="125"/>
                    </a:lnTo>
                    <a:lnTo>
                      <a:pt x="516" y="118"/>
                    </a:lnTo>
                    <a:lnTo>
                      <a:pt x="522" y="111"/>
                    </a:lnTo>
                    <a:lnTo>
                      <a:pt x="528" y="108"/>
                    </a:lnTo>
                    <a:lnTo>
                      <a:pt x="540" y="101"/>
                    </a:lnTo>
                    <a:lnTo>
                      <a:pt x="546" y="94"/>
                    </a:lnTo>
                    <a:lnTo>
                      <a:pt x="552" y="90"/>
                    </a:lnTo>
                    <a:lnTo>
                      <a:pt x="558" y="83"/>
                    </a:lnTo>
                    <a:lnTo>
                      <a:pt x="564" y="77"/>
                    </a:lnTo>
                    <a:lnTo>
                      <a:pt x="570" y="73"/>
                    </a:lnTo>
                    <a:lnTo>
                      <a:pt x="576" y="70"/>
                    </a:lnTo>
                    <a:lnTo>
                      <a:pt x="582" y="66"/>
                    </a:lnTo>
                    <a:lnTo>
                      <a:pt x="588" y="63"/>
                    </a:lnTo>
                    <a:lnTo>
                      <a:pt x="594" y="59"/>
                    </a:lnTo>
                    <a:lnTo>
                      <a:pt x="600" y="56"/>
                    </a:lnTo>
                    <a:lnTo>
                      <a:pt x="606" y="52"/>
                    </a:lnTo>
                    <a:lnTo>
                      <a:pt x="618" y="49"/>
                    </a:lnTo>
                    <a:lnTo>
                      <a:pt x="624" y="49"/>
                    </a:lnTo>
                    <a:lnTo>
                      <a:pt x="630" y="45"/>
                    </a:lnTo>
                    <a:lnTo>
                      <a:pt x="636" y="45"/>
                    </a:lnTo>
                    <a:lnTo>
                      <a:pt x="642" y="42"/>
                    </a:lnTo>
                    <a:lnTo>
                      <a:pt x="648" y="42"/>
                    </a:lnTo>
                    <a:lnTo>
                      <a:pt x="654" y="38"/>
                    </a:lnTo>
                    <a:lnTo>
                      <a:pt x="660" y="38"/>
                    </a:lnTo>
                    <a:lnTo>
                      <a:pt x="666" y="59"/>
                    </a:lnTo>
                    <a:lnTo>
                      <a:pt x="672" y="80"/>
                    </a:lnTo>
                    <a:lnTo>
                      <a:pt x="678" y="97"/>
                    </a:lnTo>
                    <a:lnTo>
                      <a:pt x="690" y="118"/>
                    </a:lnTo>
                    <a:lnTo>
                      <a:pt x="696" y="132"/>
                    </a:lnTo>
                    <a:lnTo>
                      <a:pt x="702" y="146"/>
                    </a:lnTo>
                    <a:lnTo>
                      <a:pt x="708" y="159"/>
                    </a:lnTo>
                    <a:lnTo>
                      <a:pt x="714" y="173"/>
                    </a:lnTo>
                    <a:lnTo>
                      <a:pt x="720" y="187"/>
                    </a:lnTo>
                    <a:lnTo>
                      <a:pt x="726" y="198"/>
                    </a:lnTo>
                    <a:lnTo>
                      <a:pt x="732" y="208"/>
                    </a:lnTo>
                    <a:lnTo>
                      <a:pt x="738" y="218"/>
                    </a:lnTo>
                    <a:lnTo>
                      <a:pt x="744" y="232"/>
                    </a:lnTo>
                    <a:lnTo>
                      <a:pt x="750" y="242"/>
                    </a:lnTo>
                    <a:lnTo>
                      <a:pt x="756" y="253"/>
                    </a:lnTo>
                    <a:lnTo>
                      <a:pt x="768" y="260"/>
                    </a:lnTo>
                    <a:lnTo>
                      <a:pt x="774" y="267"/>
                    </a:lnTo>
                    <a:lnTo>
                      <a:pt x="780" y="274"/>
                    </a:lnTo>
                    <a:lnTo>
                      <a:pt x="786" y="284"/>
                    </a:lnTo>
                    <a:lnTo>
                      <a:pt x="792" y="291"/>
                    </a:lnTo>
                    <a:lnTo>
                      <a:pt x="798" y="298"/>
                    </a:lnTo>
                    <a:lnTo>
                      <a:pt x="804" y="301"/>
                    </a:lnTo>
                    <a:lnTo>
                      <a:pt x="810" y="308"/>
                    </a:lnTo>
                    <a:lnTo>
                      <a:pt x="816" y="312"/>
                    </a:lnTo>
                    <a:lnTo>
                      <a:pt x="822" y="319"/>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4" name="Freeform 170"/>
              <p:cNvSpPr>
                <a:spLocks/>
              </p:cNvSpPr>
              <p:nvPr/>
            </p:nvSpPr>
            <p:spPr bwMode="auto">
              <a:xfrm>
                <a:off x="2556" y="923"/>
                <a:ext cx="828" cy="352"/>
              </a:xfrm>
              <a:custGeom>
                <a:avLst/>
                <a:gdLst/>
                <a:ahLst/>
                <a:cxnLst>
                  <a:cxn ang="0">
                    <a:pos x="12" y="300"/>
                  </a:cxn>
                  <a:cxn ang="0">
                    <a:pos x="36" y="311"/>
                  </a:cxn>
                  <a:cxn ang="0">
                    <a:pos x="54" y="321"/>
                  </a:cxn>
                  <a:cxn ang="0">
                    <a:pos x="72" y="328"/>
                  </a:cxn>
                  <a:cxn ang="0">
                    <a:pos x="90" y="332"/>
                  </a:cxn>
                  <a:cxn ang="0">
                    <a:pos x="114" y="338"/>
                  </a:cxn>
                  <a:cxn ang="0">
                    <a:pos x="132" y="342"/>
                  </a:cxn>
                  <a:cxn ang="0">
                    <a:pos x="150" y="345"/>
                  </a:cxn>
                  <a:cxn ang="0">
                    <a:pos x="174" y="349"/>
                  </a:cxn>
                  <a:cxn ang="0">
                    <a:pos x="192" y="352"/>
                  </a:cxn>
                  <a:cxn ang="0">
                    <a:pos x="210" y="349"/>
                  </a:cxn>
                  <a:cxn ang="0">
                    <a:pos x="228" y="345"/>
                  </a:cxn>
                  <a:cxn ang="0">
                    <a:pos x="252" y="283"/>
                  </a:cxn>
                  <a:cxn ang="0">
                    <a:pos x="270" y="231"/>
                  </a:cxn>
                  <a:cxn ang="0">
                    <a:pos x="288" y="190"/>
                  </a:cxn>
                  <a:cxn ang="0">
                    <a:pos x="306" y="155"/>
                  </a:cxn>
                  <a:cxn ang="0">
                    <a:pos x="330" y="128"/>
                  </a:cxn>
                  <a:cxn ang="0">
                    <a:pos x="348" y="103"/>
                  </a:cxn>
                  <a:cxn ang="0">
                    <a:pos x="366" y="86"/>
                  </a:cxn>
                  <a:cxn ang="0">
                    <a:pos x="384" y="69"/>
                  </a:cxn>
                  <a:cxn ang="0">
                    <a:pos x="408" y="58"/>
                  </a:cxn>
                  <a:cxn ang="0">
                    <a:pos x="426" y="45"/>
                  </a:cxn>
                  <a:cxn ang="0">
                    <a:pos x="444" y="34"/>
                  </a:cxn>
                  <a:cxn ang="0">
                    <a:pos x="462" y="27"/>
                  </a:cxn>
                  <a:cxn ang="0">
                    <a:pos x="486" y="20"/>
                  </a:cxn>
                  <a:cxn ang="0">
                    <a:pos x="504" y="17"/>
                  </a:cxn>
                  <a:cxn ang="0">
                    <a:pos x="522" y="13"/>
                  </a:cxn>
                  <a:cxn ang="0">
                    <a:pos x="540" y="10"/>
                  </a:cxn>
                  <a:cxn ang="0">
                    <a:pos x="564" y="7"/>
                  </a:cxn>
                  <a:cxn ang="0">
                    <a:pos x="582" y="3"/>
                  </a:cxn>
                  <a:cxn ang="0">
                    <a:pos x="600" y="0"/>
                  </a:cxn>
                  <a:cxn ang="0">
                    <a:pos x="618" y="0"/>
                  </a:cxn>
                  <a:cxn ang="0">
                    <a:pos x="642" y="65"/>
                  </a:cxn>
                  <a:cxn ang="0">
                    <a:pos x="660" y="121"/>
                  </a:cxn>
                  <a:cxn ang="0">
                    <a:pos x="678" y="162"/>
                  </a:cxn>
                  <a:cxn ang="0">
                    <a:pos x="696" y="197"/>
                  </a:cxn>
                  <a:cxn ang="0">
                    <a:pos x="720" y="224"/>
                  </a:cxn>
                  <a:cxn ang="0">
                    <a:pos x="738" y="245"/>
                  </a:cxn>
                  <a:cxn ang="0">
                    <a:pos x="756" y="266"/>
                  </a:cxn>
                  <a:cxn ang="0">
                    <a:pos x="774" y="280"/>
                  </a:cxn>
                  <a:cxn ang="0">
                    <a:pos x="798" y="297"/>
                  </a:cxn>
                  <a:cxn ang="0">
                    <a:pos x="816" y="307"/>
                  </a:cxn>
                </a:cxnLst>
                <a:rect l="0" t="0" r="r" b="b"/>
                <a:pathLst>
                  <a:path w="828" h="352">
                    <a:moveTo>
                      <a:pt x="0" y="294"/>
                    </a:moveTo>
                    <a:lnTo>
                      <a:pt x="6" y="297"/>
                    </a:lnTo>
                    <a:lnTo>
                      <a:pt x="12" y="300"/>
                    </a:lnTo>
                    <a:lnTo>
                      <a:pt x="24" y="304"/>
                    </a:lnTo>
                    <a:lnTo>
                      <a:pt x="30" y="307"/>
                    </a:lnTo>
                    <a:lnTo>
                      <a:pt x="36" y="311"/>
                    </a:lnTo>
                    <a:lnTo>
                      <a:pt x="42" y="318"/>
                    </a:lnTo>
                    <a:lnTo>
                      <a:pt x="48" y="321"/>
                    </a:lnTo>
                    <a:lnTo>
                      <a:pt x="54" y="321"/>
                    </a:lnTo>
                    <a:lnTo>
                      <a:pt x="60" y="325"/>
                    </a:lnTo>
                    <a:lnTo>
                      <a:pt x="66" y="325"/>
                    </a:lnTo>
                    <a:lnTo>
                      <a:pt x="72" y="328"/>
                    </a:lnTo>
                    <a:lnTo>
                      <a:pt x="78" y="328"/>
                    </a:lnTo>
                    <a:lnTo>
                      <a:pt x="84" y="332"/>
                    </a:lnTo>
                    <a:lnTo>
                      <a:pt x="90" y="332"/>
                    </a:lnTo>
                    <a:lnTo>
                      <a:pt x="102" y="335"/>
                    </a:lnTo>
                    <a:lnTo>
                      <a:pt x="108" y="335"/>
                    </a:lnTo>
                    <a:lnTo>
                      <a:pt x="114" y="338"/>
                    </a:lnTo>
                    <a:lnTo>
                      <a:pt x="120" y="342"/>
                    </a:lnTo>
                    <a:lnTo>
                      <a:pt x="126" y="342"/>
                    </a:lnTo>
                    <a:lnTo>
                      <a:pt x="132" y="342"/>
                    </a:lnTo>
                    <a:lnTo>
                      <a:pt x="138" y="342"/>
                    </a:lnTo>
                    <a:lnTo>
                      <a:pt x="144" y="345"/>
                    </a:lnTo>
                    <a:lnTo>
                      <a:pt x="150" y="345"/>
                    </a:lnTo>
                    <a:lnTo>
                      <a:pt x="156" y="345"/>
                    </a:lnTo>
                    <a:lnTo>
                      <a:pt x="162" y="349"/>
                    </a:lnTo>
                    <a:lnTo>
                      <a:pt x="174" y="349"/>
                    </a:lnTo>
                    <a:lnTo>
                      <a:pt x="180" y="349"/>
                    </a:lnTo>
                    <a:lnTo>
                      <a:pt x="186" y="349"/>
                    </a:lnTo>
                    <a:lnTo>
                      <a:pt x="192" y="352"/>
                    </a:lnTo>
                    <a:lnTo>
                      <a:pt x="198" y="352"/>
                    </a:lnTo>
                    <a:lnTo>
                      <a:pt x="204" y="352"/>
                    </a:lnTo>
                    <a:lnTo>
                      <a:pt x="210" y="349"/>
                    </a:lnTo>
                    <a:lnTo>
                      <a:pt x="216" y="349"/>
                    </a:lnTo>
                    <a:lnTo>
                      <a:pt x="222" y="345"/>
                    </a:lnTo>
                    <a:lnTo>
                      <a:pt x="228" y="345"/>
                    </a:lnTo>
                    <a:lnTo>
                      <a:pt x="234" y="325"/>
                    </a:lnTo>
                    <a:lnTo>
                      <a:pt x="240" y="300"/>
                    </a:lnTo>
                    <a:lnTo>
                      <a:pt x="252" y="283"/>
                    </a:lnTo>
                    <a:lnTo>
                      <a:pt x="258" y="266"/>
                    </a:lnTo>
                    <a:lnTo>
                      <a:pt x="264" y="249"/>
                    </a:lnTo>
                    <a:lnTo>
                      <a:pt x="270" y="231"/>
                    </a:lnTo>
                    <a:lnTo>
                      <a:pt x="276" y="217"/>
                    </a:lnTo>
                    <a:lnTo>
                      <a:pt x="282" y="204"/>
                    </a:lnTo>
                    <a:lnTo>
                      <a:pt x="288" y="190"/>
                    </a:lnTo>
                    <a:lnTo>
                      <a:pt x="294" y="179"/>
                    </a:lnTo>
                    <a:lnTo>
                      <a:pt x="300" y="166"/>
                    </a:lnTo>
                    <a:lnTo>
                      <a:pt x="306" y="155"/>
                    </a:lnTo>
                    <a:lnTo>
                      <a:pt x="312" y="145"/>
                    </a:lnTo>
                    <a:lnTo>
                      <a:pt x="318" y="138"/>
                    </a:lnTo>
                    <a:lnTo>
                      <a:pt x="330" y="128"/>
                    </a:lnTo>
                    <a:lnTo>
                      <a:pt x="336" y="121"/>
                    </a:lnTo>
                    <a:lnTo>
                      <a:pt x="342" y="110"/>
                    </a:lnTo>
                    <a:lnTo>
                      <a:pt x="348" y="103"/>
                    </a:lnTo>
                    <a:lnTo>
                      <a:pt x="354" y="96"/>
                    </a:lnTo>
                    <a:lnTo>
                      <a:pt x="360" y="90"/>
                    </a:lnTo>
                    <a:lnTo>
                      <a:pt x="366" y="86"/>
                    </a:lnTo>
                    <a:lnTo>
                      <a:pt x="372" y="79"/>
                    </a:lnTo>
                    <a:lnTo>
                      <a:pt x="378" y="76"/>
                    </a:lnTo>
                    <a:lnTo>
                      <a:pt x="384" y="69"/>
                    </a:lnTo>
                    <a:lnTo>
                      <a:pt x="390" y="65"/>
                    </a:lnTo>
                    <a:lnTo>
                      <a:pt x="396" y="62"/>
                    </a:lnTo>
                    <a:lnTo>
                      <a:pt x="408" y="58"/>
                    </a:lnTo>
                    <a:lnTo>
                      <a:pt x="414" y="55"/>
                    </a:lnTo>
                    <a:lnTo>
                      <a:pt x="420" y="52"/>
                    </a:lnTo>
                    <a:lnTo>
                      <a:pt x="426" y="45"/>
                    </a:lnTo>
                    <a:lnTo>
                      <a:pt x="432" y="41"/>
                    </a:lnTo>
                    <a:lnTo>
                      <a:pt x="438" y="38"/>
                    </a:lnTo>
                    <a:lnTo>
                      <a:pt x="444" y="34"/>
                    </a:lnTo>
                    <a:lnTo>
                      <a:pt x="450" y="31"/>
                    </a:lnTo>
                    <a:lnTo>
                      <a:pt x="456" y="31"/>
                    </a:lnTo>
                    <a:lnTo>
                      <a:pt x="462" y="27"/>
                    </a:lnTo>
                    <a:lnTo>
                      <a:pt x="468" y="27"/>
                    </a:lnTo>
                    <a:lnTo>
                      <a:pt x="480" y="24"/>
                    </a:lnTo>
                    <a:lnTo>
                      <a:pt x="486" y="20"/>
                    </a:lnTo>
                    <a:lnTo>
                      <a:pt x="492" y="20"/>
                    </a:lnTo>
                    <a:lnTo>
                      <a:pt x="498" y="20"/>
                    </a:lnTo>
                    <a:lnTo>
                      <a:pt x="504" y="17"/>
                    </a:lnTo>
                    <a:lnTo>
                      <a:pt x="510" y="17"/>
                    </a:lnTo>
                    <a:lnTo>
                      <a:pt x="516" y="13"/>
                    </a:lnTo>
                    <a:lnTo>
                      <a:pt x="522" y="13"/>
                    </a:lnTo>
                    <a:lnTo>
                      <a:pt x="528" y="13"/>
                    </a:lnTo>
                    <a:lnTo>
                      <a:pt x="534" y="10"/>
                    </a:lnTo>
                    <a:lnTo>
                      <a:pt x="540" y="10"/>
                    </a:lnTo>
                    <a:lnTo>
                      <a:pt x="546" y="7"/>
                    </a:lnTo>
                    <a:lnTo>
                      <a:pt x="558" y="7"/>
                    </a:lnTo>
                    <a:lnTo>
                      <a:pt x="564" y="7"/>
                    </a:lnTo>
                    <a:lnTo>
                      <a:pt x="570" y="7"/>
                    </a:lnTo>
                    <a:lnTo>
                      <a:pt x="576" y="3"/>
                    </a:lnTo>
                    <a:lnTo>
                      <a:pt x="582" y="3"/>
                    </a:lnTo>
                    <a:lnTo>
                      <a:pt x="588" y="3"/>
                    </a:lnTo>
                    <a:lnTo>
                      <a:pt x="594" y="3"/>
                    </a:lnTo>
                    <a:lnTo>
                      <a:pt x="600" y="0"/>
                    </a:lnTo>
                    <a:lnTo>
                      <a:pt x="606" y="0"/>
                    </a:lnTo>
                    <a:lnTo>
                      <a:pt x="612" y="0"/>
                    </a:lnTo>
                    <a:lnTo>
                      <a:pt x="618" y="0"/>
                    </a:lnTo>
                    <a:lnTo>
                      <a:pt x="624" y="20"/>
                    </a:lnTo>
                    <a:lnTo>
                      <a:pt x="636" y="45"/>
                    </a:lnTo>
                    <a:lnTo>
                      <a:pt x="642" y="65"/>
                    </a:lnTo>
                    <a:lnTo>
                      <a:pt x="648" y="86"/>
                    </a:lnTo>
                    <a:lnTo>
                      <a:pt x="654" y="103"/>
                    </a:lnTo>
                    <a:lnTo>
                      <a:pt x="660" y="121"/>
                    </a:lnTo>
                    <a:lnTo>
                      <a:pt x="666" y="134"/>
                    </a:lnTo>
                    <a:lnTo>
                      <a:pt x="672" y="148"/>
                    </a:lnTo>
                    <a:lnTo>
                      <a:pt x="678" y="162"/>
                    </a:lnTo>
                    <a:lnTo>
                      <a:pt x="684" y="176"/>
                    </a:lnTo>
                    <a:lnTo>
                      <a:pt x="690" y="186"/>
                    </a:lnTo>
                    <a:lnTo>
                      <a:pt x="696" y="197"/>
                    </a:lnTo>
                    <a:lnTo>
                      <a:pt x="702" y="207"/>
                    </a:lnTo>
                    <a:lnTo>
                      <a:pt x="714" y="217"/>
                    </a:lnTo>
                    <a:lnTo>
                      <a:pt x="720" y="224"/>
                    </a:lnTo>
                    <a:lnTo>
                      <a:pt x="726" y="231"/>
                    </a:lnTo>
                    <a:lnTo>
                      <a:pt x="732" y="238"/>
                    </a:lnTo>
                    <a:lnTo>
                      <a:pt x="738" y="245"/>
                    </a:lnTo>
                    <a:lnTo>
                      <a:pt x="744" y="252"/>
                    </a:lnTo>
                    <a:lnTo>
                      <a:pt x="750" y="259"/>
                    </a:lnTo>
                    <a:lnTo>
                      <a:pt x="756" y="266"/>
                    </a:lnTo>
                    <a:lnTo>
                      <a:pt x="762" y="269"/>
                    </a:lnTo>
                    <a:lnTo>
                      <a:pt x="768" y="276"/>
                    </a:lnTo>
                    <a:lnTo>
                      <a:pt x="774" y="280"/>
                    </a:lnTo>
                    <a:lnTo>
                      <a:pt x="780" y="287"/>
                    </a:lnTo>
                    <a:lnTo>
                      <a:pt x="792" y="290"/>
                    </a:lnTo>
                    <a:lnTo>
                      <a:pt x="798" y="297"/>
                    </a:lnTo>
                    <a:lnTo>
                      <a:pt x="804" y="300"/>
                    </a:lnTo>
                    <a:lnTo>
                      <a:pt x="810" y="304"/>
                    </a:lnTo>
                    <a:lnTo>
                      <a:pt x="816" y="307"/>
                    </a:lnTo>
                    <a:lnTo>
                      <a:pt x="822" y="311"/>
                    </a:lnTo>
                    <a:lnTo>
                      <a:pt x="828" y="311"/>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5" name="Freeform 171"/>
              <p:cNvSpPr>
                <a:spLocks/>
              </p:cNvSpPr>
              <p:nvPr/>
            </p:nvSpPr>
            <p:spPr bwMode="auto">
              <a:xfrm>
                <a:off x="3384" y="923"/>
                <a:ext cx="750" cy="349"/>
              </a:xfrm>
              <a:custGeom>
                <a:avLst/>
                <a:gdLst/>
                <a:ahLst/>
                <a:cxnLst>
                  <a:cxn ang="0">
                    <a:pos x="6" y="318"/>
                  </a:cxn>
                  <a:cxn ang="0">
                    <a:pos x="18" y="325"/>
                  </a:cxn>
                  <a:cxn ang="0">
                    <a:pos x="36" y="332"/>
                  </a:cxn>
                  <a:cxn ang="0">
                    <a:pos x="48" y="335"/>
                  </a:cxn>
                  <a:cxn ang="0">
                    <a:pos x="60" y="338"/>
                  </a:cxn>
                  <a:cxn ang="0">
                    <a:pos x="72" y="338"/>
                  </a:cxn>
                  <a:cxn ang="0">
                    <a:pos x="84" y="342"/>
                  </a:cxn>
                  <a:cxn ang="0">
                    <a:pos x="96" y="345"/>
                  </a:cxn>
                  <a:cxn ang="0">
                    <a:pos x="114" y="345"/>
                  </a:cxn>
                  <a:cxn ang="0">
                    <a:pos x="126" y="345"/>
                  </a:cxn>
                  <a:cxn ang="0">
                    <a:pos x="138" y="345"/>
                  </a:cxn>
                  <a:cxn ang="0">
                    <a:pos x="150" y="345"/>
                  </a:cxn>
                  <a:cxn ang="0">
                    <a:pos x="162" y="345"/>
                  </a:cxn>
                  <a:cxn ang="0">
                    <a:pos x="174" y="349"/>
                  </a:cxn>
                  <a:cxn ang="0">
                    <a:pos x="192" y="345"/>
                  </a:cxn>
                  <a:cxn ang="0">
                    <a:pos x="204" y="345"/>
                  </a:cxn>
                  <a:cxn ang="0">
                    <a:pos x="216" y="345"/>
                  </a:cxn>
                  <a:cxn ang="0">
                    <a:pos x="228" y="345"/>
                  </a:cxn>
                  <a:cxn ang="0">
                    <a:pos x="240" y="345"/>
                  </a:cxn>
                  <a:cxn ang="0">
                    <a:pos x="252" y="349"/>
                  </a:cxn>
                  <a:cxn ang="0">
                    <a:pos x="270" y="349"/>
                  </a:cxn>
                  <a:cxn ang="0">
                    <a:pos x="282" y="349"/>
                  </a:cxn>
                  <a:cxn ang="0">
                    <a:pos x="294" y="345"/>
                  </a:cxn>
                  <a:cxn ang="0">
                    <a:pos x="306" y="349"/>
                  </a:cxn>
                  <a:cxn ang="0">
                    <a:pos x="318" y="328"/>
                  </a:cxn>
                  <a:cxn ang="0">
                    <a:pos x="330" y="283"/>
                  </a:cxn>
                  <a:cxn ang="0">
                    <a:pos x="348" y="249"/>
                  </a:cxn>
                  <a:cxn ang="0">
                    <a:pos x="360" y="217"/>
                  </a:cxn>
                  <a:cxn ang="0">
                    <a:pos x="372" y="190"/>
                  </a:cxn>
                  <a:cxn ang="0">
                    <a:pos x="384" y="162"/>
                  </a:cxn>
                  <a:cxn ang="0">
                    <a:pos x="396" y="141"/>
                  </a:cxn>
                  <a:cxn ang="0">
                    <a:pos x="408" y="124"/>
                  </a:cxn>
                  <a:cxn ang="0">
                    <a:pos x="426" y="107"/>
                  </a:cxn>
                  <a:cxn ang="0">
                    <a:pos x="438" y="93"/>
                  </a:cxn>
                  <a:cxn ang="0">
                    <a:pos x="450" y="79"/>
                  </a:cxn>
                  <a:cxn ang="0">
                    <a:pos x="462" y="69"/>
                  </a:cxn>
                  <a:cxn ang="0">
                    <a:pos x="474" y="58"/>
                  </a:cxn>
                  <a:cxn ang="0">
                    <a:pos x="486" y="52"/>
                  </a:cxn>
                  <a:cxn ang="0">
                    <a:pos x="504" y="45"/>
                  </a:cxn>
                  <a:cxn ang="0">
                    <a:pos x="516" y="38"/>
                  </a:cxn>
                  <a:cxn ang="0">
                    <a:pos x="528" y="31"/>
                  </a:cxn>
                  <a:cxn ang="0">
                    <a:pos x="540" y="27"/>
                  </a:cxn>
                  <a:cxn ang="0">
                    <a:pos x="552" y="24"/>
                  </a:cxn>
                  <a:cxn ang="0">
                    <a:pos x="564" y="20"/>
                  </a:cxn>
                  <a:cxn ang="0">
                    <a:pos x="582" y="17"/>
                  </a:cxn>
                  <a:cxn ang="0">
                    <a:pos x="594" y="13"/>
                  </a:cxn>
                  <a:cxn ang="0">
                    <a:pos x="606" y="10"/>
                  </a:cxn>
                  <a:cxn ang="0">
                    <a:pos x="618" y="7"/>
                  </a:cxn>
                  <a:cxn ang="0">
                    <a:pos x="630" y="3"/>
                  </a:cxn>
                  <a:cxn ang="0">
                    <a:pos x="648" y="3"/>
                  </a:cxn>
                  <a:cxn ang="0">
                    <a:pos x="660" y="3"/>
                  </a:cxn>
                  <a:cxn ang="0">
                    <a:pos x="672" y="0"/>
                  </a:cxn>
                  <a:cxn ang="0">
                    <a:pos x="684" y="0"/>
                  </a:cxn>
                  <a:cxn ang="0">
                    <a:pos x="696" y="0"/>
                  </a:cxn>
                  <a:cxn ang="0">
                    <a:pos x="708" y="0"/>
                  </a:cxn>
                  <a:cxn ang="0">
                    <a:pos x="726" y="0"/>
                  </a:cxn>
                  <a:cxn ang="0">
                    <a:pos x="738" y="0"/>
                  </a:cxn>
                  <a:cxn ang="0">
                    <a:pos x="750" y="0"/>
                  </a:cxn>
                </a:cxnLst>
                <a:rect l="0" t="0" r="r" b="b"/>
                <a:pathLst>
                  <a:path w="750" h="349">
                    <a:moveTo>
                      <a:pt x="0" y="311"/>
                    </a:moveTo>
                    <a:lnTo>
                      <a:pt x="6" y="318"/>
                    </a:lnTo>
                    <a:lnTo>
                      <a:pt x="12" y="321"/>
                    </a:lnTo>
                    <a:lnTo>
                      <a:pt x="18" y="325"/>
                    </a:lnTo>
                    <a:lnTo>
                      <a:pt x="24" y="328"/>
                    </a:lnTo>
                    <a:lnTo>
                      <a:pt x="36" y="332"/>
                    </a:lnTo>
                    <a:lnTo>
                      <a:pt x="42" y="332"/>
                    </a:lnTo>
                    <a:lnTo>
                      <a:pt x="48" y="335"/>
                    </a:lnTo>
                    <a:lnTo>
                      <a:pt x="54" y="335"/>
                    </a:lnTo>
                    <a:lnTo>
                      <a:pt x="60" y="338"/>
                    </a:lnTo>
                    <a:lnTo>
                      <a:pt x="66" y="338"/>
                    </a:lnTo>
                    <a:lnTo>
                      <a:pt x="72" y="338"/>
                    </a:lnTo>
                    <a:lnTo>
                      <a:pt x="78" y="342"/>
                    </a:lnTo>
                    <a:lnTo>
                      <a:pt x="84" y="342"/>
                    </a:lnTo>
                    <a:lnTo>
                      <a:pt x="90" y="345"/>
                    </a:lnTo>
                    <a:lnTo>
                      <a:pt x="96" y="345"/>
                    </a:lnTo>
                    <a:lnTo>
                      <a:pt x="102" y="345"/>
                    </a:lnTo>
                    <a:lnTo>
                      <a:pt x="114" y="345"/>
                    </a:lnTo>
                    <a:lnTo>
                      <a:pt x="120" y="345"/>
                    </a:lnTo>
                    <a:lnTo>
                      <a:pt x="126" y="345"/>
                    </a:lnTo>
                    <a:lnTo>
                      <a:pt x="132" y="345"/>
                    </a:lnTo>
                    <a:lnTo>
                      <a:pt x="138" y="345"/>
                    </a:lnTo>
                    <a:lnTo>
                      <a:pt x="144" y="345"/>
                    </a:lnTo>
                    <a:lnTo>
                      <a:pt x="150" y="345"/>
                    </a:lnTo>
                    <a:lnTo>
                      <a:pt x="156" y="345"/>
                    </a:lnTo>
                    <a:lnTo>
                      <a:pt x="162" y="345"/>
                    </a:lnTo>
                    <a:lnTo>
                      <a:pt x="168" y="345"/>
                    </a:lnTo>
                    <a:lnTo>
                      <a:pt x="174" y="349"/>
                    </a:lnTo>
                    <a:lnTo>
                      <a:pt x="180" y="345"/>
                    </a:lnTo>
                    <a:lnTo>
                      <a:pt x="192" y="345"/>
                    </a:lnTo>
                    <a:lnTo>
                      <a:pt x="198" y="349"/>
                    </a:lnTo>
                    <a:lnTo>
                      <a:pt x="204" y="345"/>
                    </a:lnTo>
                    <a:lnTo>
                      <a:pt x="210" y="345"/>
                    </a:lnTo>
                    <a:lnTo>
                      <a:pt x="216" y="345"/>
                    </a:lnTo>
                    <a:lnTo>
                      <a:pt x="222" y="345"/>
                    </a:lnTo>
                    <a:lnTo>
                      <a:pt x="228" y="345"/>
                    </a:lnTo>
                    <a:lnTo>
                      <a:pt x="234" y="345"/>
                    </a:lnTo>
                    <a:lnTo>
                      <a:pt x="240" y="345"/>
                    </a:lnTo>
                    <a:lnTo>
                      <a:pt x="246" y="349"/>
                    </a:lnTo>
                    <a:lnTo>
                      <a:pt x="252" y="349"/>
                    </a:lnTo>
                    <a:lnTo>
                      <a:pt x="258" y="349"/>
                    </a:lnTo>
                    <a:lnTo>
                      <a:pt x="270" y="349"/>
                    </a:lnTo>
                    <a:lnTo>
                      <a:pt x="276" y="349"/>
                    </a:lnTo>
                    <a:lnTo>
                      <a:pt x="282" y="349"/>
                    </a:lnTo>
                    <a:lnTo>
                      <a:pt x="288" y="349"/>
                    </a:lnTo>
                    <a:lnTo>
                      <a:pt x="294" y="345"/>
                    </a:lnTo>
                    <a:lnTo>
                      <a:pt x="300" y="349"/>
                    </a:lnTo>
                    <a:lnTo>
                      <a:pt x="306" y="349"/>
                    </a:lnTo>
                    <a:lnTo>
                      <a:pt x="312" y="349"/>
                    </a:lnTo>
                    <a:lnTo>
                      <a:pt x="318" y="328"/>
                    </a:lnTo>
                    <a:lnTo>
                      <a:pt x="324" y="304"/>
                    </a:lnTo>
                    <a:lnTo>
                      <a:pt x="330" y="283"/>
                    </a:lnTo>
                    <a:lnTo>
                      <a:pt x="342" y="266"/>
                    </a:lnTo>
                    <a:lnTo>
                      <a:pt x="348" y="249"/>
                    </a:lnTo>
                    <a:lnTo>
                      <a:pt x="354" y="231"/>
                    </a:lnTo>
                    <a:lnTo>
                      <a:pt x="360" y="217"/>
                    </a:lnTo>
                    <a:lnTo>
                      <a:pt x="366" y="204"/>
                    </a:lnTo>
                    <a:lnTo>
                      <a:pt x="372" y="190"/>
                    </a:lnTo>
                    <a:lnTo>
                      <a:pt x="378" y="176"/>
                    </a:lnTo>
                    <a:lnTo>
                      <a:pt x="384" y="162"/>
                    </a:lnTo>
                    <a:lnTo>
                      <a:pt x="390" y="152"/>
                    </a:lnTo>
                    <a:lnTo>
                      <a:pt x="396" y="141"/>
                    </a:lnTo>
                    <a:lnTo>
                      <a:pt x="402" y="131"/>
                    </a:lnTo>
                    <a:lnTo>
                      <a:pt x="408" y="124"/>
                    </a:lnTo>
                    <a:lnTo>
                      <a:pt x="420" y="114"/>
                    </a:lnTo>
                    <a:lnTo>
                      <a:pt x="426" y="107"/>
                    </a:lnTo>
                    <a:lnTo>
                      <a:pt x="432" y="100"/>
                    </a:lnTo>
                    <a:lnTo>
                      <a:pt x="438" y="93"/>
                    </a:lnTo>
                    <a:lnTo>
                      <a:pt x="444" y="86"/>
                    </a:lnTo>
                    <a:lnTo>
                      <a:pt x="450" y="79"/>
                    </a:lnTo>
                    <a:lnTo>
                      <a:pt x="456" y="72"/>
                    </a:lnTo>
                    <a:lnTo>
                      <a:pt x="462" y="69"/>
                    </a:lnTo>
                    <a:lnTo>
                      <a:pt x="468" y="65"/>
                    </a:lnTo>
                    <a:lnTo>
                      <a:pt x="474" y="58"/>
                    </a:lnTo>
                    <a:lnTo>
                      <a:pt x="480" y="55"/>
                    </a:lnTo>
                    <a:lnTo>
                      <a:pt x="486" y="52"/>
                    </a:lnTo>
                    <a:lnTo>
                      <a:pt x="498" y="48"/>
                    </a:lnTo>
                    <a:lnTo>
                      <a:pt x="504" y="45"/>
                    </a:lnTo>
                    <a:lnTo>
                      <a:pt x="510" y="41"/>
                    </a:lnTo>
                    <a:lnTo>
                      <a:pt x="516" y="38"/>
                    </a:lnTo>
                    <a:lnTo>
                      <a:pt x="522" y="34"/>
                    </a:lnTo>
                    <a:lnTo>
                      <a:pt x="528" y="31"/>
                    </a:lnTo>
                    <a:lnTo>
                      <a:pt x="534" y="31"/>
                    </a:lnTo>
                    <a:lnTo>
                      <a:pt x="540" y="27"/>
                    </a:lnTo>
                    <a:lnTo>
                      <a:pt x="546" y="27"/>
                    </a:lnTo>
                    <a:lnTo>
                      <a:pt x="552" y="24"/>
                    </a:lnTo>
                    <a:lnTo>
                      <a:pt x="558" y="20"/>
                    </a:lnTo>
                    <a:lnTo>
                      <a:pt x="564" y="20"/>
                    </a:lnTo>
                    <a:lnTo>
                      <a:pt x="576" y="17"/>
                    </a:lnTo>
                    <a:lnTo>
                      <a:pt x="582" y="17"/>
                    </a:lnTo>
                    <a:lnTo>
                      <a:pt x="588" y="17"/>
                    </a:lnTo>
                    <a:lnTo>
                      <a:pt x="594" y="13"/>
                    </a:lnTo>
                    <a:lnTo>
                      <a:pt x="600" y="13"/>
                    </a:lnTo>
                    <a:lnTo>
                      <a:pt x="606" y="10"/>
                    </a:lnTo>
                    <a:lnTo>
                      <a:pt x="612" y="10"/>
                    </a:lnTo>
                    <a:lnTo>
                      <a:pt x="618" y="7"/>
                    </a:lnTo>
                    <a:lnTo>
                      <a:pt x="624" y="7"/>
                    </a:lnTo>
                    <a:lnTo>
                      <a:pt x="630" y="3"/>
                    </a:lnTo>
                    <a:lnTo>
                      <a:pt x="636" y="3"/>
                    </a:lnTo>
                    <a:lnTo>
                      <a:pt x="648" y="3"/>
                    </a:lnTo>
                    <a:lnTo>
                      <a:pt x="654" y="3"/>
                    </a:lnTo>
                    <a:lnTo>
                      <a:pt x="660" y="3"/>
                    </a:lnTo>
                    <a:lnTo>
                      <a:pt x="666" y="0"/>
                    </a:lnTo>
                    <a:lnTo>
                      <a:pt x="672" y="0"/>
                    </a:lnTo>
                    <a:lnTo>
                      <a:pt x="678" y="0"/>
                    </a:lnTo>
                    <a:lnTo>
                      <a:pt x="684" y="0"/>
                    </a:lnTo>
                    <a:lnTo>
                      <a:pt x="690" y="0"/>
                    </a:lnTo>
                    <a:lnTo>
                      <a:pt x="696" y="0"/>
                    </a:lnTo>
                    <a:lnTo>
                      <a:pt x="702" y="0"/>
                    </a:lnTo>
                    <a:lnTo>
                      <a:pt x="708" y="0"/>
                    </a:lnTo>
                    <a:lnTo>
                      <a:pt x="714" y="0"/>
                    </a:lnTo>
                    <a:lnTo>
                      <a:pt x="726" y="0"/>
                    </a:lnTo>
                    <a:lnTo>
                      <a:pt x="732" y="0"/>
                    </a:lnTo>
                    <a:lnTo>
                      <a:pt x="738" y="0"/>
                    </a:lnTo>
                    <a:lnTo>
                      <a:pt x="744" y="0"/>
                    </a:lnTo>
                    <a:lnTo>
                      <a:pt x="750" y="0"/>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6" name="Freeform 172"/>
              <p:cNvSpPr>
                <a:spLocks/>
              </p:cNvSpPr>
              <p:nvPr/>
            </p:nvSpPr>
            <p:spPr bwMode="auto">
              <a:xfrm>
                <a:off x="1734" y="625"/>
                <a:ext cx="822" cy="156"/>
              </a:xfrm>
              <a:custGeom>
                <a:avLst/>
                <a:gdLst/>
                <a:ahLst/>
                <a:cxnLst>
                  <a:cxn ang="0">
                    <a:pos x="12" y="118"/>
                  </a:cxn>
                  <a:cxn ang="0">
                    <a:pos x="30" y="146"/>
                  </a:cxn>
                  <a:cxn ang="0">
                    <a:pos x="48" y="132"/>
                  </a:cxn>
                  <a:cxn ang="0">
                    <a:pos x="66" y="156"/>
                  </a:cxn>
                  <a:cxn ang="0">
                    <a:pos x="90" y="152"/>
                  </a:cxn>
                  <a:cxn ang="0">
                    <a:pos x="108" y="139"/>
                  </a:cxn>
                  <a:cxn ang="0">
                    <a:pos x="126" y="156"/>
                  </a:cxn>
                  <a:cxn ang="0">
                    <a:pos x="144" y="135"/>
                  </a:cxn>
                  <a:cxn ang="0">
                    <a:pos x="168" y="101"/>
                  </a:cxn>
                  <a:cxn ang="0">
                    <a:pos x="186" y="69"/>
                  </a:cxn>
                  <a:cxn ang="0">
                    <a:pos x="204" y="59"/>
                  </a:cxn>
                  <a:cxn ang="0">
                    <a:pos x="222" y="59"/>
                  </a:cxn>
                  <a:cxn ang="0">
                    <a:pos x="246" y="63"/>
                  </a:cxn>
                  <a:cxn ang="0">
                    <a:pos x="264" y="59"/>
                  </a:cxn>
                  <a:cxn ang="0">
                    <a:pos x="282" y="56"/>
                  </a:cxn>
                  <a:cxn ang="0">
                    <a:pos x="300" y="42"/>
                  </a:cxn>
                  <a:cxn ang="0">
                    <a:pos x="324" y="28"/>
                  </a:cxn>
                  <a:cxn ang="0">
                    <a:pos x="342" y="38"/>
                  </a:cxn>
                  <a:cxn ang="0">
                    <a:pos x="360" y="42"/>
                  </a:cxn>
                  <a:cxn ang="0">
                    <a:pos x="384" y="28"/>
                  </a:cxn>
                  <a:cxn ang="0">
                    <a:pos x="402" y="14"/>
                  </a:cxn>
                  <a:cxn ang="0">
                    <a:pos x="420" y="21"/>
                  </a:cxn>
                  <a:cxn ang="0">
                    <a:pos x="438" y="42"/>
                  </a:cxn>
                  <a:cxn ang="0">
                    <a:pos x="462" y="73"/>
                  </a:cxn>
                  <a:cxn ang="0">
                    <a:pos x="480" y="66"/>
                  </a:cxn>
                  <a:cxn ang="0">
                    <a:pos x="498" y="76"/>
                  </a:cxn>
                  <a:cxn ang="0">
                    <a:pos x="516" y="76"/>
                  </a:cxn>
                  <a:cxn ang="0">
                    <a:pos x="540" y="80"/>
                  </a:cxn>
                  <a:cxn ang="0">
                    <a:pos x="558" y="101"/>
                  </a:cxn>
                  <a:cxn ang="0">
                    <a:pos x="576" y="114"/>
                  </a:cxn>
                  <a:cxn ang="0">
                    <a:pos x="594" y="104"/>
                  </a:cxn>
                  <a:cxn ang="0">
                    <a:pos x="618" y="101"/>
                  </a:cxn>
                  <a:cxn ang="0">
                    <a:pos x="636" y="108"/>
                  </a:cxn>
                  <a:cxn ang="0">
                    <a:pos x="654" y="108"/>
                  </a:cxn>
                  <a:cxn ang="0">
                    <a:pos x="672" y="90"/>
                  </a:cxn>
                  <a:cxn ang="0">
                    <a:pos x="696" y="104"/>
                  </a:cxn>
                  <a:cxn ang="0">
                    <a:pos x="714" y="104"/>
                  </a:cxn>
                  <a:cxn ang="0">
                    <a:pos x="732" y="80"/>
                  </a:cxn>
                  <a:cxn ang="0">
                    <a:pos x="750" y="56"/>
                  </a:cxn>
                  <a:cxn ang="0">
                    <a:pos x="774" y="63"/>
                  </a:cxn>
                  <a:cxn ang="0">
                    <a:pos x="792" y="59"/>
                  </a:cxn>
                  <a:cxn ang="0">
                    <a:pos x="810" y="52"/>
                  </a:cxn>
                </a:cxnLst>
                <a:rect l="0" t="0" r="r" b="b"/>
                <a:pathLst>
                  <a:path w="822" h="156">
                    <a:moveTo>
                      <a:pt x="0" y="128"/>
                    </a:moveTo>
                    <a:lnTo>
                      <a:pt x="6" y="121"/>
                    </a:lnTo>
                    <a:lnTo>
                      <a:pt x="12" y="118"/>
                    </a:lnTo>
                    <a:lnTo>
                      <a:pt x="18" y="146"/>
                    </a:lnTo>
                    <a:lnTo>
                      <a:pt x="24" y="121"/>
                    </a:lnTo>
                    <a:lnTo>
                      <a:pt x="30" y="146"/>
                    </a:lnTo>
                    <a:lnTo>
                      <a:pt x="36" y="142"/>
                    </a:lnTo>
                    <a:lnTo>
                      <a:pt x="42" y="125"/>
                    </a:lnTo>
                    <a:lnTo>
                      <a:pt x="48" y="132"/>
                    </a:lnTo>
                    <a:lnTo>
                      <a:pt x="54" y="142"/>
                    </a:lnTo>
                    <a:lnTo>
                      <a:pt x="60" y="132"/>
                    </a:lnTo>
                    <a:lnTo>
                      <a:pt x="66" y="156"/>
                    </a:lnTo>
                    <a:lnTo>
                      <a:pt x="78" y="152"/>
                    </a:lnTo>
                    <a:lnTo>
                      <a:pt x="84" y="149"/>
                    </a:lnTo>
                    <a:lnTo>
                      <a:pt x="90" y="152"/>
                    </a:lnTo>
                    <a:lnTo>
                      <a:pt x="96" y="139"/>
                    </a:lnTo>
                    <a:lnTo>
                      <a:pt x="102" y="132"/>
                    </a:lnTo>
                    <a:lnTo>
                      <a:pt x="108" y="139"/>
                    </a:lnTo>
                    <a:lnTo>
                      <a:pt x="114" y="132"/>
                    </a:lnTo>
                    <a:lnTo>
                      <a:pt x="120" y="135"/>
                    </a:lnTo>
                    <a:lnTo>
                      <a:pt x="126" y="156"/>
                    </a:lnTo>
                    <a:lnTo>
                      <a:pt x="132" y="149"/>
                    </a:lnTo>
                    <a:lnTo>
                      <a:pt x="138" y="142"/>
                    </a:lnTo>
                    <a:lnTo>
                      <a:pt x="144" y="135"/>
                    </a:lnTo>
                    <a:lnTo>
                      <a:pt x="156" y="128"/>
                    </a:lnTo>
                    <a:lnTo>
                      <a:pt x="162" y="118"/>
                    </a:lnTo>
                    <a:lnTo>
                      <a:pt x="168" y="101"/>
                    </a:lnTo>
                    <a:lnTo>
                      <a:pt x="174" y="97"/>
                    </a:lnTo>
                    <a:lnTo>
                      <a:pt x="180" y="83"/>
                    </a:lnTo>
                    <a:lnTo>
                      <a:pt x="186" y="69"/>
                    </a:lnTo>
                    <a:lnTo>
                      <a:pt x="192" y="80"/>
                    </a:lnTo>
                    <a:lnTo>
                      <a:pt x="198" y="66"/>
                    </a:lnTo>
                    <a:lnTo>
                      <a:pt x="204" y="59"/>
                    </a:lnTo>
                    <a:lnTo>
                      <a:pt x="210" y="63"/>
                    </a:lnTo>
                    <a:lnTo>
                      <a:pt x="216" y="66"/>
                    </a:lnTo>
                    <a:lnTo>
                      <a:pt x="222" y="59"/>
                    </a:lnTo>
                    <a:lnTo>
                      <a:pt x="234" y="80"/>
                    </a:lnTo>
                    <a:lnTo>
                      <a:pt x="240" y="76"/>
                    </a:lnTo>
                    <a:lnTo>
                      <a:pt x="246" y="63"/>
                    </a:lnTo>
                    <a:lnTo>
                      <a:pt x="252" y="80"/>
                    </a:lnTo>
                    <a:lnTo>
                      <a:pt x="258" y="76"/>
                    </a:lnTo>
                    <a:lnTo>
                      <a:pt x="264" y="59"/>
                    </a:lnTo>
                    <a:lnTo>
                      <a:pt x="270" y="63"/>
                    </a:lnTo>
                    <a:lnTo>
                      <a:pt x="276" y="66"/>
                    </a:lnTo>
                    <a:lnTo>
                      <a:pt x="282" y="56"/>
                    </a:lnTo>
                    <a:lnTo>
                      <a:pt x="288" y="63"/>
                    </a:lnTo>
                    <a:lnTo>
                      <a:pt x="294" y="45"/>
                    </a:lnTo>
                    <a:lnTo>
                      <a:pt x="300" y="42"/>
                    </a:lnTo>
                    <a:lnTo>
                      <a:pt x="312" y="45"/>
                    </a:lnTo>
                    <a:lnTo>
                      <a:pt x="318" y="28"/>
                    </a:lnTo>
                    <a:lnTo>
                      <a:pt x="324" y="28"/>
                    </a:lnTo>
                    <a:lnTo>
                      <a:pt x="330" y="38"/>
                    </a:lnTo>
                    <a:lnTo>
                      <a:pt x="336" y="31"/>
                    </a:lnTo>
                    <a:lnTo>
                      <a:pt x="342" y="38"/>
                    </a:lnTo>
                    <a:lnTo>
                      <a:pt x="348" y="52"/>
                    </a:lnTo>
                    <a:lnTo>
                      <a:pt x="354" y="45"/>
                    </a:lnTo>
                    <a:lnTo>
                      <a:pt x="360" y="42"/>
                    </a:lnTo>
                    <a:lnTo>
                      <a:pt x="366" y="28"/>
                    </a:lnTo>
                    <a:lnTo>
                      <a:pt x="372" y="18"/>
                    </a:lnTo>
                    <a:lnTo>
                      <a:pt x="384" y="28"/>
                    </a:lnTo>
                    <a:lnTo>
                      <a:pt x="390" y="21"/>
                    </a:lnTo>
                    <a:lnTo>
                      <a:pt x="396" y="0"/>
                    </a:lnTo>
                    <a:lnTo>
                      <a:pt x="402" y="14"/>
                    </a:lnTo>
                    <a:lnTo>
                      <a:pt x="408" y="21"/>
                    </a:lnTo>
                    <a:lnTo>
                      <a:pt x="414" y="11"/>
                    </a:lnTo>
                    <a:lnTo>
                      <a:pt x="420" y="21"/>
                    </a:lnTo>
                    <a:lnTo>
                      <a:pt x="426" y="21"/>
                    </a:lnTo>
                    <a:lnTo>
                      <a:pt x="432" y="21"/>
                    </a:lnTo>
                    <a:lnTo>
                      <a:pt x="438" y="42"/>
                    </a:lnTo>
                    <a:lnTo>
                      <a:pt x="444" y="31"/>
                    </a:lnTo>
                    <a:lnTo>
                      <a:pt x="450" y="59"/>
                    </a:lnTo>
                    <a:lnTo>
                      <a:pt x="462" y="73"/>
                    </a:lnTo>
                    <a:lnTo>
                      <a:pt x="468" y="63"/>
                    </a:lnTo>
                    <a:lnTo>
                      <a:pt x="474" y="63"/>
                    </a:lnTo>
                    <a:lnTo>
                      <a:pt x="480" y="66"/>
                    </a:lnTo>
                    <a:lnTo>
                      <a:pt x="486" y="69"/>
                    </a:lnTo>
                    <a:lnTo>
                      <a:pt x="492" y="80"/>
                    </a:lnTo>
                    <a:lnTo>
                      <a:pt x="498" y="76"/>
                    </a:lnTo>
                    <a:lnTo>
                      <a:pt x="504" y="69"/>
                    </a:lnTo>
                    <a:lnTo>
                      <a:pt x="510" y="83"/>
                    </a:lnTo>
                    <a:lnTo>
                      <a:pt x="516" y="76"/>
                    </a:lnTo>
                    <a:lnTo>
                      <a:pt x="522" y="87"/>
                    </a:lnTo>
                    <a:lnTo>
                      <a:pt x="528" y="101"/>
                    </a:lnTo>
                    <a:lnTo>
                      <a:pt x="540" y="80"/>
                    </a:lnTo>
                    <a:lnTo>
                      <a:pt x="546" y="80"/>
                    </a:lnTo>
                    <a:lnTo>
                      <a:pt x="552" y="118"/>
                    </a:lnTo>
                    <a:lnTo>
                      <a:pt x="558" y="101"/>
                    </a:lnTo>
                    <a:lnTo>
                      <a:pt x="564" y="97"/>
                    </a:lnTo>
                    <a:lnTo>
                      <a:pt x="570" y="114"/>
                    </a:lnTo>
                    <a:lnTo>
                      <a:pt x="576" y="114"/>
                    </a:lnTo>
                    <a:lnTo>
                      <a:pt x="582" y="114"/>
                    </a:lnTo>
                    <a:lnTo>
                      <a:pt x="588" y="104"/>
                    </a:lnTo>
                    <a:lnTo>
                      <a:pt x="594" y="104"/>
                    </a:lnTo>
                    <a:lnTo>
                      <a:pt x="600" y="118"/>
                    </a:lnTo>
                    <a:lnTo>
                      <a:pt x="606" y="97"/>
                    </a:lnTo>
                    <a:lnTo>
                      <a:pt x="618" y="101"/>
                    </a:lnTo>
                    <a:lnTo>
                      <a:pt x="624" y="118"/>
                    </a:lnTo>
                    <a:lnTo>
                      <a:pt x="630" y="94"/>
                    </a:lnTo>
                    <a:lnTo>
                      <a:pt x="636" y="108"/>
                    </a:lnTo>
                    <a:lnTo>
                      <a:pt x="642" y="118"/>
                    </a:lnTo>
                    <a:lnTo>
                      <a:pt x="648" y="108"/>
                    </a:lnTo>
                    <a:lnTo>
                      <a:pt x="654" y="108"/>
                    </a:lnTo>
                    <a:lnTo>
                      <a:pt x="660" y="118"/>
                    </a:lnTo>
                    <a:lnTo>
                      <a:pt x="666" y="94"/>
                    </a:lnTo>
                    <a:lnTo>
                      <a:pt x="672" y="90"/>
                    </a:lnTo>
                    <a:lnTo>
                      <a:pt x="678" y="114"/>
                    </a:lnTo>
                    <a:lnTo>
                      <a:pt x="690" y="94"/>
                    </a:lnTo>
                    <a:lnTo>
                      <a:pt x="696" y="104"/>
                    </a:lnTo>
                    <a:lnTo>
                      <a:pt x="702" y="76"/>
                    </a:lnTo>
                    <a:lnTo>
                      <a:pt x="708" y="104"/>
                    </a:lnTo>
                    <a:lnTo>
                      <a:pt x="714" y="104"/>
                    </a:lnTo>
                    <a:lnTo>
                      <a:pt x="720" y="83"/>
                    </a:lnTo>
                    <a:lnTo>
                      <a:pt x="726" y="108"/>
                    </a:lnTo>
                    <a:lnTo>
                      <a:pt x="732" y="80"/>
                    </a:lnTo>
                    <a:lnTo>
                      <a:pt x="738" y="80"/>
                    </a:lnTo>
                    <a:lnTo>
                      <a:pt x="744" y="76"/>
                    </a:lnTo>
                    <a:lnTo>
                      <a:pt x="750" y="56"/>
                    </a:lnTo>
                    <a:lnTo>
                      <a:pt x="756" y="59"/>
                    </a:lnTo>
                    <a:lnTo>
                      <a:pt x="768" y="66"/>
                    </a:lnTo>
                    <a:lnTo>
                      <a:pt x="774" y="63"/>
                    </a:lnTo>
                    <a:lnTo>
                      <a:pt x="780" y="66"/>
                    </a:lnTo>
                    <a:lnTo>
                      <a:pt x="786" y="56"/>
                    </a:lnTo>
                    <a:lnTo>
                      <a:pt x="792" y="59"/>
                    </a:lnTo>
                    <a:lnTo>
                      <a:pt x="798" y="56"/>
                    </a:lnTo>
                    <a:lnTo>
                      <a:pt x="804" y="45"/>
                    </a:lnTo>
                    <a:lnTo>
                      <a:pt x="810" y="52"/>
                    </a:lnTo>
                    <a:lnTo>
                      <a:pt x="816" y="35"/>
                    </a:lnTo>
                    <a:lnTo>
                      <a:pt x="822" y="35"/>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7" name="Freeform 173"/>
              <p:cNvSpPr>
                <a:spLocks/>
              </p:cNvSpPr>
              <p:nvPr/>
            </p:nvSpPr>
            <p:spPr bwMode="auto">
              <a:xfrm>
                <a:off x="2556" y="560"/>
                <a:ext cx="828" cy="197"/>
              </a:xfrm>
              <a:custGeom>
                <a:avLst/>
                <a:gdLst/>
                <a:ahLst/>
                <a:cxnLst>
                  <a:cxn ang="0">
                    <a:pos x="12" y="100"/>
                  </a:cxn>
                  <a:cxn ang="0">
                    <a:pos x="36" y="103"/>
                  </a:cxn>
                  <a:cxn ang="0">
                    <a:pos x="54" y="79"/>
                  </a:cxn>
                  <a:cxn ang="0">
                    <a:pos x="72" y="62"/>
                  </a:cxn>
                  <a:cxn ang="0">
                    <a:pos x="90" y="62"/>
                  </a:cxn>
                  <a:cxn ang="0">
                    <a:pos x="114" y="38"/>
                  </a:cxn>
                  <a:cxn ang="0">
                    <a:pos x="132" y="52"/>
                  </a:cxn>
                  <a:cxn ang="0">
                    <a:pos x="150" y="34"/>
                  </a:cxn>
                  <a:cxn ang="0">
                    <a:pos x="174" y="17"/>
                  </a:cxn>
                  <a:cxn ang="0">
                    <a:pos x="192" y="17"/>
                  </a:cxn>
                  <a:cxn ang="0">
                    <a:pos x="210" y="0"/>
                  </a:cxn>
                  <a:cxn ang="0">
                    <a:pos x="228" y="3"/>
                  </a:cxn>
                  <a:cxn ang="0">
                    <a:pos x="252" y="27"/>
                  </a:cxn>
                  <a:cxn ang="0">
                    <a:pos x="270" y="24"/>
                  </a:cxn>
                  <a:cxn ang="0">
                    <a:pos x="288" y="20"/>
                  </a:cxn>
                  <a:cxn ang="0">
                    <a:pos x="306" y="48"/>
                  </a:cxn>
                  <a:cxn ang="0">
                    <a:pos x="330" y="38"/>
                  </a:cxn>
                  <a:cxn ang="0">
                    <a:pos x="348" y="27"/>
                  </a:cxn>
                  <a:cxn ang="0">
                    <a:pos x="366" y="114"/>
                  </a:cxn>
                  <a:cxn ang="0">
                    <a:pos x="384" y="107"/>
                  </a:cxn>
                  <a:cxn ang="0">
                    <a:pos x="408" y="83"/>
                  </a:cxn>
                  <a:cxn ang="0">
                    <a:pos x="426" y="90"/>
                  </a:cxn>
                  <a:cxn ang="0">
                    <a:pos x="444" y="110"/>
                  </a:cxn>
                  <a:cxn ang="0">
                    <a:pos x="462" y="114"/>
                  </a:cxn>
                  <a:cxn ang="0">
                    <a:pos x="486" y="90"/>
                  </a:cxn>
                  <a:cxn ang="0">
                    <a:pos x="504" y="131"/>
                  </a:cxn>
                  <a:cxn ang="0">
                    <a:pos x="522" y="128"/>
                  </a:cxn>
                  <a:cxn ang="0">
                    <a:pos x="540" y="138"/>
                  </a:cxn>
                  <a:cxn ang="0">
                    <a:pos x="564" y="162"/>
                  </a:cxn>
                  <a:cxn ang="0">
                    <a:pos x="582" y="186"/>
                  </a:cxn>
                  <a:cxn ang="0">
                    <a:pos x="600" y="190"/>
                  </a:cxn>
                  <a:cxn ang="0">
                    <a:pos x="618" y="169"/>
                  </a:cxn>
                  <a:cxn ang="0">
                    <a:pos x="642" y="159"/>
                  </a:cxn>
                  <a:cxn ang="0">
                    <a:pos x="660" y="131"/>
                  </a:cxn>
                  <a:cxn ang="0">
                    <a:pos x="678" y="110"/>
                  </a:cxn>
                  <a:cxn ang="0">
                    <a:pos x="696" y="107"/>
                  </a:cxn>
                  <a:cxn ang="0">
                    <a:pos x="720" y="103"/>
                  </a:cxn>
                  <a:cxn ang="0">
                    <a:pos x="738" y="86"/>
                  </a:cxn>
                  <a:cxn ang="0">
                    <a:pos x="756" y="69"/>
                  </a:cxn>
                  <a:cxn ang="0">
                    <a:pos x="774" y="69"/>
                  </a:cxn>
                  <a:cxn ang="0">
                    <a:pos x="798" y="62"/>
                  </a:cxn>
                  <a:cxn ang="0">
                    <a:pos x="816" y="45"/>
                  </a:cxn>
                </a:cxnLst>
                <a:rect l="0" t="0" r="r" b="b"/>
                <a:pathLst>
                  <a:path w="828" h="197">
                    <a:moveTo>
                      <a:pt x="0" y="100"/>
                    </a:moveTo>
                    <a:lnTo>
                      <a:pt x="6" y="107"/>
                    </a:lnTo>
                    <a:lnTo>
                      <a:pt x="12" y="100"/>
                    </a:lnTo>
                    <a:lnTo>
                      <a:pt x="24" y="107"/>
                    </a:lnTo>
                    <a:lnTo>
                      <a:pt x="30" y="93"/>
                    </a:lnTo>
                    <a:lnTo>
                      <a:pt x="36" y="103"/>
                    </a:lnTo>
                    <a:lnTo>
                      <a:pt x="42" y="83"/>
                    </a:lnTo>
                    <a:lnTo>
                      <a:pt x="48" y="65"/>
                    </a:lnTo>
                    <a:lnTo>
                      <a:pt x="54" y="79"/>
                    </a:lnTo>
                    <a:lnTo>
                      <a:pt x="60" y="76"/>
                    </a:lnTo>
                    <a:lnTo>
                      <a:pt x="66" y="72"/>
                    </a:lnTo>
                    <a:lnTo>
                      <a:pt x="72" y="62"/>
                    </a:lnTo>
                    <a:lnTo>
                      <a:pt x="78" y="58"/>
                    </a:lnTo>
                    <a:lnTo>
                      <a:pt x="84" y="62"/>
                    </a:lnTo>
                    <a:lnTo>
                      <a:pt x="90" y="62"/>
                    </a:lnTo>
                    <a:lnTo>
                      <a:pt x="102" y="58"/>
                    </a:lnTo>
                    <a:lnTo>
                      <a:pt x="108" y="45"/>
                    </a:lnTo>
                    <a:lnTo>
                      <a:pt x="114" y="38"/>
                    </a:lnTo>
                    <a:lnTo>
                      <a:pt x="120" y="52"/>
                    </a:lnTo>
                    <a:lnTo>
                      <a:pt x="126" y="48"/>
                    </a:lnTo>
                    <a:lnTo>
                      <a:pt x="132" y="52"/>
                    </a:lnTo>
                    <a:lnTo>
                      <a:pt x="138" y="41"/>
                    </a:lnTo>
                    <a:lnTo>
                      <a:pt x="144" y="24"/>
                    </a:lnTo>
                    <a:lnTo>
                      <a:pt x="150" y="34"/>
                    </a:lnTo>
                    <a:lnTo>
                      <a:pt x="156" y="27"/>
                    </a:lnTo>
                    <a:lnTo>
                      <a:pt x="162" y="27"/>
                    </a:lnTo>
                    <a:lnTo>
                      <a:pt x="174" y="17"/>
                    </a:lnTo>
                    <a:lnTo>
                      <a:pt x="180" y="3"/>
                    </a:lnTo>
                    <a:lnTo>
                      <a:pt x="186" y="17"/>
                    </a:lnTo>
                    <a:lnTo>
                      <a:pt x="192" y="17"/>
                    </a:lnTo>
                    <a:lnTo>
                      <a:pt x="198" y="10"/>
                    </a:lnTo>
                    <a:lnTo>
                      <a:pt x="204" y="10"/>
                    </a:lnTo>
                    <a:lnTo>
                      <a:pt x="210" y="0"/>
                    </a:lnTo>
                    <a:lnTo>
                      <a:pt x="216" y="10"/>
                    </a:lnTo>
                    <a:lnTo>
                      <a:pt x="222" y="7"/>
                    </a:lnTo>
                    <a:lnTo>
                      <a:pt x="228" y="3"/>
                    </a:lnTo>
                    <a:lnTo>
                      <a:pt x="234" y="20"/>
                    </a:lnTo>
                    <a:lnTo>
                      <a:pt x="240" y="20"/>
                    </a:lnTo>
                    <a:lnTo>
                      <a:pt x="252" y="27"/>
                    </a:lnTo>
                    <a:lnTo>
                      <a:pt x="258" y="27"/>
                    </a:lnTo>
                    <a:lnTo>
                      <a:pt x="264" y="27"/>
                    </a:lnTo>
                    <a:lnTo>
                      <a:pt x="270" y="24"/>
                    </a:lnTo>
                    <a:lnTo>
                      <a:pt x="276" y="10"/>
                    </a:lnTo>
                    <a:lnTo>
                      <a:pt x="282" y="27"/>
                    </a:lnTo>
                    <a:lnTo>
                      <a:pt x="288" y="20"/>
                    </a:lnTo>
                    <a:lnTo>
                      <a:pt x="294" y="38"/>
                    </a:lnTo>
                    <a:lnTo>
                      <a:pt x="300" y="55"/>
                    </a:lnTo>
                    <a:lnTo>
                      <a:pt x="306" y="48"/>
                    </a:lnTo>
                    <a:lnTo>
                      <a:pt x="312" y="45"/>
                    </a:lnTo>
                    <a:lnTo>
                      <a:pt x="318" y="41"/>
                    </a:lnTo>
                    <a:lnTo>
                      <a:pt x="330" y="38"/>
                    </a:lnTo>
                    <a:lnTo>
                      <a:pt x="336" y="45"/>
                    </a:lnTo>
                    <a:lnTo>
                      <a:pt x="342" y="45"/>
                    </a:lnTo>
                    <a:lnTo>
                      <a:pt x="348" y="27"/>
                    </a:lnTo>
                    <a:lnTo>
                      <a:pt x="354" y="83"/>
                    </a:lnTo>
                    <a:lnTo>
                      <a:pt x="360" y="83"/>
                    </a:lnTo>
                    <a:lnTo>
                      <a:pt x="366" y="114"/>
                    </a:lnTo>
                    <a:lnTo>
                      <a:pt x="372" y="107"/>
                    </a:lnTo>
                    <a:lnTo>
                      <a:pt x="378" y="83"/>
                    </a:lnTo>
                    <a:lnTo>
                      <a:pt x="384" y="107"/>
                    </a:lnTo>
                    <a:lnTo>
                      <a:pt x="390" y="96"/>
                    </a:lnTo>
                    <a:lnTo>
                      <a:pt x="396" y="86"/>
                    </a:lnTo>
                    <a:lnTo>
                      <a:pt x="408" y="83"/>
                    </a:lnTo>
                    <a:lnTo>
                      <a:pt x="414" y="79"/>
                    </a:lnTo>
                    <a:lnTo>
                      <a:pt x="420" y="93"/>
                    </a:lnTo>
                    <a:lnTo>
                      <a:pt x="426" y="90"/>
                    </a:lnTo>
                    <a:lnTo>
                      <a:pt x="432" y="103"/>
                    </a:lnTo>
                    <a:lnTo>
                      <a:pt x="438" y="93"/>
                    </a:lnTo>
                    <a:lnTo>
                      <a:pt x="444" y="110"/>
                    </a:lnTo>
                    <a:lnTo>
                      <a:pt x="450" y="110"/>
                    </a:lnTo>
                    <a:lnTo>
                      <a:pt x="456" y="124"/>
                    </a:lnTo>
                    <a:lnTo>
                      <a:pt x="462" y="114"/>
                    </a:lnTo>
                    <a:lnTo>
                      <a:pt x="468" y="107"/>
                    </a:lnTo>
                    <a:lnTo>
                      <a:pt x="480" y="100"/>
                    </a:lnTo>
                    <a:lnTo>
                      <a:pt x="486" y="90"/>
                    </a:lnTo>
                    <a:lnTo>
                      <a:pt x="492" y="117"/>
                    </a:lnTo>
                    <a:lnTo>
                      <a:pt x="498" y="103"/>
                    </a:lnTo>
                    <a:lnTo>
                      <a:pt x="504" y="131"/>
                    </a:lnTo>
                    <a:lnTo>
                      <a:pt x="510" y="128"/>
                    </a:lnTo>
                    <a:lnTo>
                      <a:pt x="516" y="141"/>
                    </a:lnTo>
                    <a:lnTo>
                      <a:pt x="522" y="128"/>
                    </a:lnTo>
                    <a:lnTo>
                      <a:pt x="528" y="141"/>
                    </a:lnTo>
                    <a:lnTo>
                      <a:pt x="534" y="152"/>
                    </a:lnTo>
                    <a:lnTo>
                      <a:pt x="540" y="138"/>
                    </a:lnTo>
                    <a:lnTo>
                      <a:pt x="546" y="152"/>
                    </a:lnTo>
                    <a:lnTo>
                      <a:pt x="558" y="138"/>
                    </a:lnTo>
                    <a:lnTo>
                      <a:pt x="564" y="162"/>
                    </a:lnTo>
                    <a:lnTo>
                      <a:pt x="570" y="152"/>
                    </a:lnTo>
                    <a:lnTo>
                      <a:pt x="576" y="193"/>
                    </a:lnTo>
                    <a:lnTo>
                      <a:pt x="582" y="186"/>
                    </a:lnTo>
                    <a:lnTo>
                      <a:pt x="588" y="197"/>
                    </a:lnTo>
                    <a:lnTo>
                      <a:pt x="594" y="197"/>
                    </a:lnTo>
                    <a:lnTo>
                      <a:pt x="600" y="190"/>
                    </a:lnTo>
                    <a:lnTo>
                      <a:pt x="606" y="169"/>
                    </a:lnTo>
                    <a:lnTo>
                      <a:pt x="612" y="141"/>
                    </a:lnTo>
                    <a:lnTo>
                      <a:pt x="618" y="169"/>
                    </a:lnTo>
                    <a:lnTo>
                      <a:pt x="624" y="141"/>
                    </a:lnTo>
                    <a:lnTo>
                      <a:pt x="636" y="162"/>
                    </a:lnTo>
                    <a:lnTo>
                      <a:pt x="642" y="159"/>
                    </a:lnTo>
                    <a:lnTo>
                      <a:pt x="648" y="145"/>
                    </a:lnTo>
                    <a:lnTo>
                      <a:pt x="654" y="159"/>
                    </a:lnTo>
                    <a:lnTo>
                      <a:pt x="660" y="131"/>
                    </a:lnTo>
                    <a:lnTo>
                      <a:pt x="666" y="141"/>
                    </a:lnTo>
                    <a:lnTo>
                      <a:pt x="672" y="117"/>
                    </a:lnTo>
                    <a:lnTo>
                      <a:pt x="678" y="110"/>
                    </a:lnTo>
                    <a:lnTo>
                      <a:pt x="684" y="117"/>
                    </a:lnTo>
                    <a:lnTo>
                      <a:pt x="690" y="100"/>
                    </a:lnTo>
                    <a:lnTo>
                      <a:pt x="696" y="107"/>
                    </a:lnTo>
                    <a:lnTo>
                      <a:pt x="702" y="128"/>
                    </a:lnTo>
                    <a:lnTo>
                      <a:pt x="714" y="110"/>
                    </a:lnTo>
                    <a:lnTo>
                      <a:pt x="720" y="103"/>
                    </a:lnTo>
                    <a:lnTo>
                      <a:pt x="726" y="107"/>
                    </a:lnTo>
                    <a:lnTo>
                      <a:pt x="732" y="93"/>
                    </a:lnTo>
                    <a:lnTo>
                      <a:pt x="738" y="86"/>
                    </a:lnTo>
                    <a:lnTo>
                      <a:pt x="744" y="65"/>
                    </a:lnTo>
                    <a:lnTo>
                      <a:pt x="750" y="62"/>
                    </a:lnTo>
                    <a:lnTo>
                      <a:pt x="756" y="69"/>
                    </a:lnTo>
                    <a:lnTo>
                      <a:pt x="762" y="76"/>
                    </a:lnTo>
                    <a:lnTo>
                      <a:pt x="768" y="65"/>
                    </a:lnTo>
                    <a:lnTo>
                      <a:pt x="774" y="69"/>
                    </a:lnTo>
                    <a:lnTo>
                      <a:pt x="780" y="55"/>
                    </a:lnTo>
                    <a:lnTo>
                      <a:pt x="792" y="48"/>
                    </a:lnTo>
                    <a:lnTo>
                      <a:pt x="798" y="62"/>
                    </a:lnTo>
                    <a:lnTo>
                      <a:pt x="804" y="34"/>
                    </a:lnTo>
                    <a:lnTo>
                      <a:pt x="810" y="38"/>
                    </a:lnTo>
                    <a:lnTo>
                      <a:pt x="816" y="45"/>
                    </a:lnTo>
                    <a:lnTo>
                      <a:pt x="822" y="48"/>
                    </a:lnTo>
                    <a:lnTo>
                      <a:pt x="828" y="41"/>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8" name="Freeform 174"/>
              <p:cNvSpPr>
                <a:spLocks/>
              </p:cNvSpPr>
              <p:nvPr/>
            </p:nvSpPr>
            <p:spPr bwMode="auto">
              <a:xfrm>
                <a:off x="3384" y="501"/>
                <a:ext cx="750" cy="252"/>
              </a:xfrm>
              <a:custGeom>
                <a:avLst/>
                <a:gdLst/>
                <a:ahLst/>
                <a:cxnLst>
                  <a:cxn ang="0">
                    <a:pos x="6" y="93"/>
                  </a:cxn>
                  <a:cxn ang="0">
                    <a:pos x="18" y="86"/>
                  </a:cxn>
                  <a:cxn ang="0">
                    <a:pos x="36" y="76"/>
                  </a:cxn>
                  <a:cxn ang="0">
                    <a:pos x="48" y="62"/>
                  </a:cxn>
                  <a:cxn ang="0">
                    <a:pos x="60" y="66"/>
                  </a:cxn>
                  <a:cxn ang="0">
                    <a:pos x="72" y="66"/>
                  </a:cxn>
                  <a:cxn ang="0">
                    <a:pos x="84" y="48"/>
                  </a:cxn>
                  <a:cxn ang="0">
                    <a:pos x="96" y="48"/>
                  </a:cxn>
                  <a:cxn ang="0">
                    <a:pos x="114" y="62"/>
                  </a:cxn>
                  <a:cxn ang="0">
                    <a:pos x="126" y="69"/>
                  </a:cxn>
                  <a:cxn ang="0">
                    <a:pos x="138" y="55"/>
                  </a:cxn>
                  <a:cxn ang="0">
                    <a:pos x="150" y="48"/>
                  </a:cxn>
                  <a:cxn ang="0">
                    <a:pos x="162" y="45"/>
                  </a:cxn>
                  <a:cxn ang="0">
                    <a:pos x="174" y="45"/>
                  </a:cxn>
                  <a:cxn ang="0">
                    <a:pos x="192" y="38"/>
                  </a:cxn>
                  <a:cxn ang="0">
                    <a:pos x="204" y="55"/>
                  </a:cxn>
                  <a:cxn ang="0">
                    <a:pos x="216" y="38"/>
                  </a:cxn>
                  <a:cxn ang="0">
                    <a:pos x="228" y="34"/>
                  </a:cxn>
                  <a:cxn ang="0">
                    <a:pos x="240" y="21"/>
                  </a:cxn>
                  <a:cxn ang="0">
                    <a:pos x="252" y="17"/>
                  </a:cxn>
                  <a:cxn ang="0">
                    <a:pos x="270" y="24"/>
                  </a:cxn>
                  <a:cxn ang="0">
                    <a:pos x="282" y="28"/>
                  </a:cxn>
                  <a:cxn ang="0">
                    <a:pos x="294" y="7"/>
                  </a:cxn>
                  <a:cxn ang="0">
                    <a:pos x="306" y="7"/>
                  </a:cxn>
                  <a:cxn ang="0">
                    <a:pos x="318" y="0"/>
                  </a:cxn>
                  <a:cxn ang="0">
                    <a:pos x="330" y="24"/>
                  </a:cxn>
                  <a:cxn ang="0">
                    <a:pos x="348" y="45"/>
                  </a:cxn>
                  <a:cxn ang="0">
                    <a:pos x="360" y="34"/>
                  </a:cxn>
                  <a:cxn ang="0">
                    <a:pos x="372" y="52"/>
                  </a:cxn>
                  <a:cxn ang="0">
                    <a:pos x="384" y="59"/>
                  </a:cxn>
                  <a:cxn ang="0">
                    <a:pos x="396" y="79"/>
                  </a:cxn>
                  <a:cxn ang="0">
                    <a:pos x="408" y="93"/>
                  </a:cxn>
                  <a:cxn ang="0">
                    <a:pos x="426" y="104"/>
                  </a:cxn>
                  <a:cxn ang="0">
                    <a:pos x="438" y="97"/>
                  </a:cxn>
                  <a:cxn ang="0">
                    <a:pos x="450" y="100"/>
                  </a:cxn>
                  <a:cxn ang="0">
                    <a:pos x="462" y="131"/>
                  </a:cxn>
                  <a:cxn ang="0">
                    <a:pos x="474" y="145"/>
                  </a:cxn>
                  <a:cxn ang="0">
                    <a:pos x="486" y="166"/>
                  </a:cxn>
                  <a:cxn ang="0">
                    <a:pos x="504" y="183"/>
                  </a:cxn>
                  <a:cxn ang="0">
                    <a:pos x="516" y="197"/>
                  </a:cxn>
                  <a:cxn ang="0">
                    <a:pos x="528" y="214"/>
                  </a:cxn>
                  <a:cxn ang="0">
                    <a:pos x="540" y="204"/>
                  </a:cxn>
                  <a:cxn ang="0">
                    <a:pos x="552" y="214"/>
                  </a:cxn>
                  <a:cxn ang="0">
                    <a:pos x="564" y="214"/>
                  </a:cxn>
                  <a:cxn ang="0">
                    <a:pos x="582" y="207"/>
                  </a:cxn>
                  <a:cxn ang="0">
                    <a:pos x="594" y="204"/>
                  </a:cxn>
                  <a:cxn ang="0">
                    <a:pos x="606" y="204"/>
                  </a:cxn>
                  <a:cxn ang="0">
                    <a:pos x="618" y="221"/>
                  </a:cxn>
                  <a:cxn ang="0">
                    <a:pos x="630" y="218"/>
                  </a:cxn>
                  <a:cxn ang="0">
                    <a:pos x="648" y="232"/>
                  </a:cxn>
                  <a:cxn ang="0">
                    <a:pos x="660" y="238"/>
                  </a:cxn>
                  <a:cxn ang="0">
                    <a:pos x="672" y="235"/>
                  </a:cxn>
                  <a:cxn ang="0">
                    <a:pos x="684" y="249"/>
                  </a:cxn>
                  <a:cxn ang="0">
                    <a:pos x="696" y="235"/>
                  </a:cxn>
                  <a:cxn ang="0">
                    <a:pos x="708" y="214"/>
                  </a:cxn>
                  <a:cxn ang="0">
                    <a:pos x="726" y="238"/>
                  </a:cxn>
                  <a:cxn ang="0">
                    <a:pos x="738" y="232"/>
                  </a:cxn>
                  <a:cxn ang="0">
                    <a:pos x="750" y="249"/>
                  </a:cxn>
                </a:cxnLst>
                <a:rect l="0" t="0" r="r" b="b"/>
                <a:pathLst>
                  <a:path w="750" h="252">
                    <a:moveTo>
                      <a:pt x="0" y="100"/>
                    </a:moveTo>
                    <a:lnTo>
                      <a:pt x="6" y="93"/>
                    </a:lnTo>
                    <a:lnTo>
                      <a:pt x="12" y="76"/>
                    </a:lnTo>
                    <a:lnTo>
                      <a:pt x="18" y="86"/>
                    </a:lnTo>
                    <a:lnTo>
                      <a:pt x="24" y="86"/>
                    </a:lnTo>
                    <a:lnTo>
                      <a:pt x="36" y="76"/>
                    </a:lnTo>
                    <a:lnTo>
                      <a:pt x="42" y="76"/>
                    </a:lnTo>
                    <a:lnTo>
                      <a:pt x="48" y="62"/>
                    </a:lnTo>
                    <a:lnTo>
                      <a:pt x="54" y="69"/>
                    </a:lnTo>
                    <a:lnTo>
                      <a:pt x="60" y="66"/>
                    </a:lnTo>
                    <a:lnTo>
                      <a:pt x="66" y="62"/>
                    </a:lnTo>
                    <a:lnTo>
                      <a:pt x="72" y="66"/>
                    </a:lnTo>
                    <a:lnTo>
                      <a:pt x="78" y="55"/>
                    </a:lnTo>
                    <a:lnTo>
                      <a:pt x="84" y="48"/>
                    </a:lnTo>
                    <a:lnTo>
                      <a:pt x="90" y="59"/>
                    </a:lnTo>
                    <a:lnTo>
                      <a:pt x="96" y="48"/>
                    </a:lnTo>
                    <a:lnTo>
                      <a:pt x="102" y="62"/>
                    </a:lnTo>
                    <a:lnTo>
                      <a:pt x="114" y="62"/>
                    </a:lnTo>
                    <a:lnTo>
                      <a:pt x="120" y="55"/>
                    </a:lnTo>
                    <a:lnTo>
                      <a:pt x="126" y="69"/>
                    </a:lnTo>
                    <a:lnTo>
                      <a:pt x="132" y="59"/>
                    </a:lnTo>
                    <a:lnTo>
                      <a:pt x="138" y="55"/>
                    </a:lnTo>
                    <a:lnTo>
                      <a:pt x="144" y="66"/>
                    </a:lnTo>
                    <a:lnTo>
                      <a:pt x="150" y="48"/>
                    </a:lnTo>
                    <a:lnTo>
                      <a:pt x="156" y="45"/>
                    </a:lnTo>
                    <a:lnTo>
                      <a:pt x="162" y="45"/>
                    </a:lnTo>
                    <a:lnTo>
                      <a:pt x="168" y="41"/>
                    </a:lnTo>
                    <a:lnTo>
                      <a:pt x="174" y="45"/>
                    </a:lnTo>
                    <a:lnTo>
                      <a:pt x="180" y="38"/>
                    </a:lnTo>
                    <a:lnTo>
                      <a:pt x="192" y="38"/>
                    </a:lnTo>
                    <a:lnTo>
                      <a:pt x="198" y="55"/>
                    </a:lnTo>
                    <a:lnTo>
                      <a:pt x="204" y="55"/>
                    </a:lnTo>
                    <a:lnTo>
                      <a:pt x="210" y="45"/>
                    </a:lnTo>
                    <a:lnTo>
                      <a:pt x="216" y="38"/>
                    </a:lnTo>
                    <a:lnTo>
                      <a:pt x="222" y="17"/>
                    </a:lnTo>
                    <a:lnTo>
                      <a:pt x="228" y="34"/>
                    </a:lnTo>
                    <a:lnTo>
                      <a:pt x="234" y="24"/>
                    </a:lnTo>
                    <a:lnTo>
                      <a:pt x="240" y="21"/>
                    </a:lnTo>
                    <a:lnTo>
                      <a:pt x="246" y="21"/>
                    </a:lnTo>
                    <a:lnTo>
                      <a:pt x="252" y="17"/>
                    </a:lnTo>
                    <a:lnTo>
                      <a:pt x="258" y="31"/>
                    </a:lnTo>
                    <a:lnTo>
                      <a:pt x="270" y="24"/>
                    </a:lnTo>
                    <a:lnTo>
                      <a:pt x="276" y="17"/>
                    </a:lnTo>
                    <a:lnTo>
                      <a:pt x="282" y="28"/>
                    </a:lnTo>
                    <a:lnTo>
                      <a:pt x="288" y="10"/>
                    </a:lnTo>
                    <a:lnTo>
                      <a:pt x="294" y="7"/>
                    </a:lnTo>
                    <a:lnTo>
                      <a:pt x="300" y="14"/>
                    </a:lnTo>
                    <a:lnTo>
                      <a:pt x="306" y="7"/>
                    </a:lnTo>
                    <a:lnTo>
                      <a:pt x="312" y="14"/>
                    </a:lnTo>
                    <a:lnTo>
                      <a:pt x="318" y="0"/>
                    </a:lnTo>
                    <a:lnTo>
                      <a:pt x="324" y="21"/>
                    </a:lnTo>
                    <a:lnTo>
                      <a:pt x="330" y="24"/>
                    </a:lnTo>
                    <a:lnTo>
                      <a:pt x="342" y="52"/>
                    </a:lnTo>
                    <a:lnTo>
                      <a:pt x="348" y="45"/>
                    </a:lnTo>
                    <a:lnTo>
                      <a:pt x="354" y="45"/>
                    </a:lnTo>
                    <a:lnTo>
                      <a:pt x="360" y="34"/>
                    </a:lnTo>
                    <a:lnTo>
                      <a:pt x="366" y="41"/>
                    </a:lnTo>
                    <a:lnTo>
                      <a:pt x="372" y="52"/>
                    </a:lnTo>
                    <a:lnTo>
                      <a:pt x="378" y="48"/>
                    </a:lnTo>
                    <a:lnTo>
                      <a:pt x="384" y="59"/>
                    </a:lnTo>
                    <a:lnTo>
                      <a:pt x="390" y="59"/>
                    </a:lnTo>
                    <a:lnTo>
                      <a:pt x="396" y="79"/>
                    </a:lnTo>
                    <a:lnTo>
                      <a:pt x="402" y="90"/>
                    </a:lnTo>
                    <a:lnTo>
                      <a:pt x="408" y="93"/>
                    </a:lnTo>
                    <a:lnTo>
                      <a:pt x="420" y="104"/>
                    </a:lnTo>
                    <a:lnTo>
                      <a:pt x="426" y="104"/>
                    </a:lnTo>
                    <a:lnTo>
                      <a:pt x="432" y="86"/>
                    </a:lnTo>
                    <a:lnTo>
                      <a:pt x="438" y="97"/>
                    </a:lnTo>
                    <a:lnTo>
                      <a:pt x="444" y="86"/>
                    </a:lnTo>
                    <a:lnTo>
                      <a:pt x="450" y="100"/>
                    </a:lnTo>
                    <a:lnTo>
                      <a:pt x="456" y="93"/>
                    </a:lnTo>
                    <a:lnTo>
                      <a:pt x="462" y="131"/>
                    </a:lnTo>
                    <a:lnTo>
                      <a:pt x="468" y="142"/>
                    </a:lnTo>
                    <a:lnTo>
                      <a:pt x="474" y="145"/>
                    </a:lnTo>
                    <a:lnTo>
                      <a:pt x="480" y="138"/>
                    </a:lnTo>
                    <a:lnTo>
                      <a:pt x="486" y="166"/>
                    </a:lnTo>
                    <a:lnTo>
                      <a:pt x="498" y="183"/>
                    </a:lnTo>
                    <a:lnTo>
                      <a:pt x="504" y="183"/>
                    </a:lnTo>
                    <a:lnTo>
                      <a:pt x="510" y="173"/>
                    </a:lnTo>
                    <a:lnTo>
                      <a:pt x="516" y="197"/>
                    </a:lnTo>
                    <a:lnTo>
                      <a:pt x="522" y="197"/>
                    </a:lnTo>
                    <a:lnTo>
                      <a:pt x="528" y="214"/>
                    </a:lnTo>
                    <a:lnTo>
                      <a:pt x="534" y="183"/>
                    </a:lnTo>
                    <a:lnTo>
                      <a:pt x="540" y="204"/>
                    </a:lnTo>
                    <a:lnTo>
                      <a:pt x="546" y="190"/>
                    </a:lnTo>
                    <a:lnTo>
                      <a:pt x="552" y="214"/>
                    </a:lnTo>
                    <a:lnTo>
                      <a:pt x="558" y="190"/>
                    </a:lnTo>
                    <a:lnTo>
                      <a:pt x="564" y="214"/>
                    </a:lnTo>
                    <a:lnTo>
                      <a:pt x="576" y="204"/>
                    </a:lnTo>
                    <a:lnTo>
                      <a:pt x="582" y="207"/>
                    </a:lnTo>
                    <a:lnTo>
                      <a:pt x="588" y="200"/>
                    </a:lnTo>
                    <a:lnTo>
                      <a:pt x="594" y="204"/>
                    </a:lnTo>
                    <a:lnTo>
                      <a:pt x="600" y="225"/>
                    </a:lnTo>
                    <a:lnTo>
                      <a:pt x="606" y="204"/>
                    </a:lnTo>
                    <a:lnTo>
                      <a:pt x="612" y="242"/>
                    </a:lnTo>
                    <a:lnTo>
                      <a:pt x="618" y="221"/>
                    </a:lnTo>
                    <a:lnTo>
                      <a:pt x="624" y="238"/>
                    </a:lnTo>
                    <a:lnTo>
                      <a:pt x="630" y="218"/>
                    </a:lnTo>
                    <a:lnTo>
                      <a:pt x="636" y="232"/>
                    </a:lnTo>
                    <a:lnTo>
                      <a:pt x="648" y="232"/>
                    </a:lnTo>
                    <a:lnTo>
                      <a:pt x="654" y="232"/>
                    </a:lnTo>
                    <a:lnTo>
                      <a:pt x="660" y="238"/>
                    </a:lnTo>
                    <a:lnTo>
                      <a:pt x="666" y="232"/>
                    </a:lnTo>
                    <a:lnTo>
                      <a:pt x="672" y="235"/>
                    </a:lnTo>
                    <a:lnTo>
                      <a:pt x="678" y="235"/>
                    </a:lnTo>
                    <a:lnTo>
                      <a:pt x="684" y="249"/>
                    </a:lnTo>
                    <a:lnTo>
                      <a:pt x="690" y="214"/>
                    </a:lnTo>
                    <a:lnTo>
                      <a:pt x="696" y="235"/>
                    </a:lnTo>
                    <a:lnTo>
                      <a:pt x="702" y="214"/>
                    </a:lnTo>
                    <a:lnTo>
                      <a:pt x="708" y="214"/>
                    </a:lnTo>
                    <a:lnTo>
                      <a:pt x="714" y="218"/>
                    </a:lnTo>
                    <a:lnTo>
                      <a:pt x="726" y="238"/>
                    </a:lnTo>
                    <a:lnTo>
                      <a:pt x="732" y="235"/>
                    </a:lnTo>
                    <a:lnTo>
                      <a:pt x="738" y="232"/>
                    </a:lnTo>
                    <a:lnTo>
                      <a:pt x="744" y="252"/>
                    </a:lnTo>
                    <a:lnTo>
                      <a:pt x="750" y="249"/>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9" name="Freeform 175"/>
              <p:cNvSpPr>
                <a:spLocks/>
              </p:cNvSpPr>
              <p:nvPr/>
            </p:nvSpPr>
            <p:spPr bwMode="auto">
              <a:xfrm>
                <a:off x="1734" y="276"/>
                <a:ext cx="822" cy="826"/>
              </a:xfrm>
              <a:custGeom>
                <a:avLst/>
                <a:gdLst/>
                <a:ahLst/>
                <a:cxnLst>
                  <a:cxn ang="0">
                    <a:pos x="12" y="802"/>
                  </a:cxn>
                  <a:cxn ang="0">
                    <a:pos x="30" y="761"/>
                  </a:cxn>
                  <a:cxn ang="0">
                    <a:pos x="48" y="761"/>
                  </a:cxn>
                  <a:cxn ang="0">
                    <a:pos x="66" y="761"/>
                  </a:cxn>
                  <a:cxn ang="0">
                    <a:pos x="90" y="761"/>
                  </a:cxn>
                  <a:cxn ang="0">
                    <a:pos x="108" y="761"/>
                  </a:cxn>
                  <a:cxn ang="0">
                    <a:pos x="126" y="761"/>
                  </a:cxn>
                  <a:cxn ang="0">
                    <a:pos x="144" y="38"/>
                  </a:cxn>
                  <a:cxn ang="0">
                    <a:pos x="168" y="38"/>
                  </a:cxn>
                  <a:cxn ang="0">
                    <a:pos x="186" y="80"/>
                  </a:cxn>
                  <a:cxn ang="0">
                    <a:pos x="204" y="52"/>
                  </a:cxn>
                  <a:cxn ang="0">
                    <a:pos x="222" y="66"/>
                  </a:cxn>
                  <a:cxn ang="0">
                    <a:pos x="246" y="80"/>
                  </a:cxn>
                  <a:cxn ang="0">
                    <a:pos x="264" y="66"/>
                  </a:cxn>
                  <a:cxn ang="0">
                    <a:pos x="282" y="38"/>
                  </a:cxn>
                  <a:cxn ang="0">
                    <a:pos x="300" y="104"/>
                  </a:cxn>
                  <a:cxn ang="0">
                    <a:pos x="324" y="38"/>
                  </a:cxn>
                  <a:cxn ang="0">
                    <a:pos x="342" y="38"/>
                  </a:cxn>
                  <a:cxn ang="0">
                    <a:pos x="360" y="66"/>
                  </a:cxn>
                  <a:cxn ang="0">
                    <a:pos x="384" y="38"/>
                  </a:cxn>
                  <a:cxn ang="0">
                    <a:pos x="402" y="737"/>
                  </a:cxn>
                  <a:cxn ang="0">
                    <a:pos x="420" y="737"/>
                  </a:cxn>
                  <a:cxn ang="0">
                    <a:pos x="438" y="761"/>
                  </a:cxn>
                  <a:cxn ang="0">
                    <a:pos x="462" y="788"/>
                  </a:cxn>
                  <a:cxn ang="0">
                    <a:pos x="480" y="788"/>
                  </a:cxn>
                  <a:cxn ang="0">
                    <a:pos x="498" y="802"/>
                  </a:cxn>
                  <a:cxn ang="0">
                    <a:pos x="516" y="775"/>
                  </a:cxn>
                  <a:cxn ang="0">
                    <a:pos x="540" y="788"/>
                  </a:cxn>
                  <a:cxn ang="0">
                    <a:pos x="558" y="826"/>
                  </a:cxn>
                  <a:cxn ang="0">
                    <a:pos x="576" y="788"/>
                  </a:cxn>
                  <a:cxn ang="0">
                    <a:pos x="594" y="775"/>
                  </a:cxn>
                  <a:cxn ang="0">
                    <a:pos x="618" y="761"/>
                  </a:cxn>
                  <a:cxn ang="0">
                    <a:pos x="636" y="761"/>
                  </a:cxn>
                  <a:cxn ang="0">
                    <a:pos x="654" y="775"/>
                  </a:cxn>
                  <a:cxn ang="0">
                    <a:pos x="672" y="66"/>
                  </a:cxn>
                  <a:cxn ang="0">
                    <a:pos x="696" y="104"/>
                  </a:cxn>
                  <a:cxn ang="0">
                    <a:pos x="714" y="104"/>
                  </a:cxn>
                  <a:cxn ang="0">
                    <a:pos x="732" y="38"/>
                  </a:cxn>
                  <a:cxn ang="0">
                    <a:pos x="750" y="38"/>
                  </a:cxn>
                  <a:cxn ang="0">
                    <a:pos x="774" y="66"/>
                  </a:cxn>
                  <a:cxn ang="0">
                    <a:pos x="792" y="14"/>
                  </a:cxn>
                  <a:cxn ang="0">
                    <a:pos x="810" y="38"/>
                  </a:cxn>
                </a:cxnLst>
                <a:rect l="0" t="0" r="r" b="b"/>
                <a:pathLst>
                  <a:path w="822" h="826">
                    <a:moveTo>
                      <a:pt x="0" y="761"/>
                    </a:moveTo>
                    <a:lnTo>
                      <a:pt x="6" y="788"/>
                    </a:lnTo>
                    <a:lnTo>
                      <a:pt x="12" y="802"/>
                    </a:lnTo>
                    <a:lnTo>
                      <a:pt x="18" y="802"/>
                    </a:lnTo>
                    <a:lnTo>
                      <a:pt x="24" y="775"/>
                    </a:lnTo>
                    <a:lnTo>
                      <a:pt x="30" y="761"/>
                    </a:lnTo>
                    <a:lnTo>
                      <a:pt x="36" y="761"/>
                    </a:lnTo>
                    <a:lnTo>
                      <a:pt x="42" y="761"/>
                    </a:lnTo>
                    <a:lnTo>
                      <a:pt x="48" y="761"/>
                    </a:lnTo>
                    <a:lnTo>
                      <a:pt x="54" y="761"/>
                    </a:lnTo>
                    <a:lnTo>
                      <a:pt x="60" y="761"/>
                    </a:lnTo>
                    <a:lnTo>
                      <a:pt x="66" y="761"/>
                    </a:lnTo>
                    <a:lnTo>
                      <a:pt x="78" y="761"/>
                    </a:lnTo>
                    <a:lnTo>
                      <a:pt x="84" y="761"/>
                    </a:lnTo>
                    <a:lnTo>
                      <a:pt x="90" y="761"/>
                    </a:lnTo>
                    <a:lnTo>
                      <a:pt x="96" y="761"/>
                    </a:lnTo>
                    <a:lnTo>
                      <a:pt x="102" y="761"/>
                    </a:lnTo>
                    <a:lnTo>
                      <a:pt x="108" y="761"/>
                    </a:lnTo>
                    <a:lnTo>
                      <a:pt x="114" y="761"/>
                    </a:lnTo>
                    <a:lnTo>
                      <a:pt x="120" y="761"/>
                    </a:lnTo>
                    <a:lnTo>
                      <a:pt x="126" y="761"/>
                    </a:lnTo>
                    <a:lnTo>
                      <a:pt x="132" y="80"/>
                    </a:lnTo>
                    <a:lnTo>
                      <a:pt x="138" y="90"/>
                    </a:lnTo>
                    <a:lnTo>
                      <a:pt x="144" y="38"/>
                    </a:lnTo>
                    <a:lnTo>
                      <a:pt x="156" y="66"/>
                    </a:lnTo>
                    <a:lnTo>
                      <a:pt x="162" y="80"/>
                    </a:lnTo>
                    <a:lnTo>
                      <a:pt x="168" y="38"/>
                    </a:lnTo>
                    <a:lnTo>
                      <a:pt x="174" y="66"/>
                    </a:lnTo>
                    <a:lnTo>
                      <a:pt x="180" y="38"/>
                    </a:lnTo>
                    <a:lnTo>
                      <a:pt x="186" y="80"/>
                    </a:lnTo>
                    <a:lnTo>
                      <a:pt x="192" y="24"/>
                    </a:lnTo>
                    <a:lnTo>
                      <a:pt x="198" y="104"/>
                    </a:lnTo>
                    <a:lnTo>
                      <a:pt x="204" y="52"/>
                    </a:lnTo>
                    <a:lnTo>
                      <a:pt x="210" y="66"/>
                    </a:lnTo>
                    <a:lnTo>
                      <a:pt x="216" y="38"/>
                    </a:lnTo>
                    <a:lnTo>
                      <a:pt x="222" y="66"/>
                    </a:lnTo>
                    <a:lnTo>
                      <a:pt x="234" y="104"/>
                    </a:lnTo>
                    <a:lnTo>
                      <a:pt x="240" y="80"/>
                    </a:lnTo>
                    <a:lnTo>
                      <a:pt x="246" y="80"/>
                    </a:lnTo>
                    <a:lnTo>
                      <a:pt x="252" y="38"/>
                    </a:lnTo>
                    <a:lnTo>
                      <a:pt x="258" y="104"/>
                    </a:lnTo>
                    <a:lnTo>
                      <a:pt x="264" y="66"/>
                    </a:lnTo>
                    <a:lnTo>
                      <a:pt x="270" y="80"/>
                    </a:lnTo>
                    <a:lnTo>
                      <a:pt x="276" y="80"/>
                    </a:lnTo>
                    <a:lnTo>
                      <a:pt x="282" y="38"/>
                    </a:lnTo>
                    <a:lnTo>
                      <a:pt x="288" y="66"/>
                    </a:lnTo>
                    <a:lnTo>
                      <a:pt x="294" y="38"/>
                    </a:lnTo>
                    <a:lnTo>
                      <a:pt x="300" y="104"/>
                    </a:lnTo>
                    <a:lnTo>
                      <a:pt x="312" y="38"/>
                    </a:lnTo>
                    <a:lnTo>
                      <a:pt x="318" y="66"/>
                    </a:lnTo>
                    <a:lnTo>
                      <a:pt x="324" y="38"/>
                    </a:lnTo>
                    <a:lnTo>
                      <a:pt x="330" y="66"/>
                    </a:lnTo>
                    <a:lnTo>
                      <a:pt x="336" y="66"/>
                    </a:lnTo>
                    <a:lnTo>
                      <a:pt x="342" y="38"/>
                    </a:lnTo>
                    <a:lnTo>
                      <a:pt x="348" y="66"/>
                    </a:lnTo>
                    <a:lnTo>
                      <a:pt x="354" y="66"/>
                    </a:lnTo>
                    <a:lnTo>
                      <a:pt x="360" y="66"/>
                    </a:lnTo>
                    <a:lnTo>
                      <a:pt x="366" y="38"/>
                    </a:lnTo>
                    <a:lnTo>
                      <a:pt x="372" y="66"/>
                    </a:lnTo>
                    <a:lnTo>
                      <a:pt x="384" y="38"/>
                    </a:lnTo>
                    <a:lnTo>
                      <a:pt x="390" y="66"/>
                    </a:lnTo>
                    <a:lnTo>
                      <a:pt x="396" y="38"/>
                    </a:lnTo>
                    <a:lnTo>
                      <a:pt x="402" y="737"/>
                    </a:lnTo>
                    <a:lnTo>
                      <a:pt x="408" y="747"/>
                    </a:lnTo>
                    <a:lnTo>
                      <a:pt x="414" y="737"/>
                    </a:lnTo>
                    <a:lnTo>
                      <a:pt x="420" y="737"/>
                    </a:lnTo>
                    <a:lnTo>
                      <a:pt x="426" y="737"/>
                    </a:lnTo>
                    <a:lnTo>
                      <a:pt x="432" y="747"/>
                    </a:lnTo>
                    <a:lnTo>
                      <a:pt x="438" y="761"/>
                    </a:lnTo>
                    <a:lnTo>
                      <a:pt x="444" y="775"/>
                    </a:lnTo>
                    <a:lnTo>
                      <a:pt x="450" y="761"/>
                    </a:lnTo>
                    <a:lnTo>
                      <a:pt x="462" y="788"/>
                    </a:lnTo>
                    <a:lnTo>
                      <a:pt x="468" y="788"/>
                    </a:lnTo>
                    <a:lnTo>
                      <a:pt x="474" y="775"/>
                    </a:lnTo>
                    <a:lnTo>
                      <a:pt x="480" y="788"/>
                    </a:lnTo>
                    <a:lnTo>
                      <a:pt x="486" y="788"/>
                    </a:lnTo>
                    <a:lnTo>
                      <a:pt x="492" y="802"/>
                    </a:lnTo>
                    <a:lnTo>
                      <a:pt x="498" y="802"/>
                    </a:lnTo>
                    <a:lnTo>
                      <a:pt x="504" y="826"/>
                    </a:lnTo>
                    <a:lnTo>
                      <a:pt x="510" y="775"/>
                    </a:lnTo>
                    <a:lnTo>
                      <a:pt x="516" y="775"/>
                    </a:lnTo>
                    <a:lnTo>
                      <a:pt x="522" y="775"/>
                    </a:lnTo>
                    <a:lnTo>
                      <a:pt x="528" y="788"/>
                    </a:lnTo>
                    <a:lnTo>
                      <a:pt x="540" y="788"/>
                    </a:lnTo>
                    <a:lnTo>
                      <a:pt x="546" y="775"/>
                    </a:lnTo>
                    <a:lnTo>
                      <a:pt x="552" y="788"/>
                    </a:lnTo>
                    <a:lnTo>
                      <a:pt x="558" y="826"/>
                    </a:lnTo>
                    <a:lnTo>
                      <a:pt x="564" y="775"/>
                    </a:lnTo>
                    <a:lnTo>
                      <a:pt x="570" y="788"/>
                    </a:lnTo>
                    <a:lnTo>
                      <a:pt x="576" y="788"/>
                    </a:lnTo>
                    <a:lnTo>
                      <a:pt x="582" y="788"/>
                    </a:lnTo>
                    <a:lnTo>
                      <a:pt x="588" y="788"/>
                    </a:lnTo>
                    <a:lnTo>
                      <a:pt x="594" y="775"/>
                    </a:lnTo>
                    <a:lnTo>
                      <a:pt x="600" y="788"/>
                    </a:lnTo>
                    <a:lnTo>
                      <a:pt x="606" y="775"/>
                    </a:lnTo>
                    <a:lnTo>
                      <a:pt x="618" y="761"/>
                    </a:lnTo>
                    <a:lnTo>
                      <a:pt x="624" y="775"/>
                    </a:lnTo>
                    <a:lnTo>
                      <a:pt x="630" y="775"/>
                    </a:lnTo>
                    <a:lnTo>
                      <a:pt x="636" y="761"/>
                    </a:lnTo>
                    <a:lnTo>
                      <a:pt x="642" y="761"/>
                    </a:lnTo>
                    <a:lnTo>
                      <a:pt x="648" y="761"/>
                    </a:lnTo>
                    <a:lnTo>
                      <a:pt x="654" y="775"/>
                    </a:lnTo>
                    <a:lnTo>
                      <a:pt x="660" y="52"/>
                    </a:lnTo>
                    <a:lnTo>
                      <a:pt x="666" y="66"/>
                    </a:lnTo>
                    <a:lnTo>
                      <a:pt x="672" y="66"/>
                    </a:lnTo>
                    <a:lnTo>
                      <a:pt x="678" y="66"/>
                    </a:lnTo>
                    <a:lnTo>
                      <a:pt x="690" y="104"/>
                    </a:lnTo>
                    <a:lnTo>
                      <a:pt x="696" y="104"/>
                    </a:lnTo>
                    <a:lnTo>
                      <a:pt x="702" y="80"/>
                    </a:lnTo>
                    <a:lnTo>
                      <a:pt x="708" y="52"/>
                    </a:lnTo>
                    <a:lnTo>
                      <a:pt x="714" y="104"/>
                    </a:lnTo>
                    <a:lnTo>
                      <a:pt x="720" y="145"/>
                    </a:lnTo>
                    <a:lnTo>
                      <a:pt x="726" y="90"/>
                    </a:lnTo>
                    <a:lnTo>
                      <a:pt x="732" y="38"/>
                    </a:lnTo>
                    <a:lnTo>
                      <a:pt x="738" y="0"/>
                    </a:lnTo>
                    <a:lnTo>
                      <a:pt x="744" y="24"/>
                    </a:lnTo>
                    <a:lnTo>
                      <a:pt x="750" y="38"/>
                    </a:lnTo>
                    <a:lnTo>
                      <a:pt x="756" y="66"/>
                    </a:lnTo>
                    <a:lnTo>
                      <a:pt x="768" y="38"/>
                    </a:lnTo>
                    <a:lnTo>
                      <a:pt x="774" y="66"/>
                    </a:lnTo>
                    <a:lnTo>
                      <a:pt x="780" y="14"/>
                    </a:lnTo>
                    <a:lnTo>
                      <a:pt x="786" y="52"/>
                    </a:lnTo>
                    <a:lnTo>
                      <a:pt x="792" y="14"/>
                    </a:lnTo>
                    <a:lnTo>
                      <a:pt x="798" y="66"/>
                    </a:lnTo>
                    <a:lnTo>
                      <a:pt x="804" y="66"/>
                    </a:lnTo>
                    <a:lnTo>
                      <a:pt x="810" y="38"/>
                    </a:lnTo>
                    <a:lnTo>
                      <a:pt x="816" y="38"/>
                    </a:lnTo>
                    <a:lnTo>
                      <a:pt x="822" y="66"/>
                    </a:lnTo>
                  </a:path>
                </a:pathLst>
              </a:custGeom>
              <a:noFill/>
              <a:ln w="1905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0" name="Freeform 176"/>
              <p:cNvSpPr>
                <a:spLocks/>
              </p:cNvSpPr>
              <p:nvPr/>
            </p:nvSpPr>
            <p:spPr bwMode="auto">
              <a:xfrm>
                <a:off x="2556" y="276"/>
                <a:ext cx="828" cy="802"/>
              </a:xfrm>
              <a:custGeom>
                <a:avLst/>
                <a:gdLst/>
                <a:ahLst/>
                <a:cxnLst>
                  <a:cxn ang="0">
                    <a:pos x="12" y="38"/>
                  </a:cxn>
                  <a:cxn ang="0">
                    <a:pos x="36" y="24"/>
                  </a:cxn>
                  <a:cxn ang="0">
                    <a:pos x="54" y="66"/>
                  </a:cxn>
                  <a:cxn ang="0">
                    <a:pos x="72" y="104"/>
                  </a:cxn>
                  <a:cxn ang="0">
                    <a:pos x="90" y="38"/>
                  </a:cxn>
                  <a:cxn ang="0">
                    <a:pos x="114" y="24"/>
                  </a:cxn>
                  <a:cxn ang="0">
                    <a:pos x="132" y="66"/>
                  </a:cxn>
                  <a:cxn ang="0">
                    <a:pos x="150" y="38"/>
                  </a:cxn>
                  <a:cxn ang="0">
                    <a:pos x="174" y="66"/>
                  </a:cxn>
                  <a:cxn ang="0">
                    <a:pos x="192" y="90"/>
                  </a:cxn>
                  <a:cxn ang="0">
                    <a:pos x="210" y="156"/>
                  </a:cxn>
                  <a:cxn ang="0">
                    <a:pos x="228" y="747"/>
                  </a:cxn>
                  <a:cxn ang="0">
                    <a:pos x="252" y="747"/>
                  </a:cxn>
                  <a:cxn ang="0">
                    <a:pos x="270" y="747"/>
                  </a:cxn>
                  <a:cxn ang="0">
                    <a:pos x="288" y="761"/>
                  </a:cxn>
                  <a:cxn ang="0">
                    <a:pos x="306" y="761"/>
                  </a:cxn>
                  <a:cxn ang="0">
                    <a:pos x="330" y="761"/>
                  </a:cxn>
                  <a:cxn ang="0">
                    <a:pos x="348" y="761"/>
                  </a:cxn>
                  <a:cxn ang="0">
                    <a:pos x="366" y="747"/>
                  </a:cxn>
                  <a:cxn ang="0">
                    <a:pos x="384" y="747"/>
                  </a:cxn>
                  <a:cxn ang="0">
                    <a:pos x="408" y="761"/>
                  </a:cxn>
                  <a:cxn ang="0">
                    <a:pos x="426" y="802"/>
                  </a:cxn>
                  <a:cxn ang="0">
                    <a:pos x="444" y="761"/>
                  </a:cxn>
                  <a:cxn ang="0">
                    <a:pos x="462" y="761"/>
                  </a:cxn>
                  <a:cxn ang="0">
                    <a:pos x="486" y="761"/>
                  </a:cxn>
                  <a:cxn ang="0">
                    <a:pos x="504" y="761"/>
                  </a:cxn>
                  <a:cxn ang="0">
                    <a:pos x="522" y="761"/>
                  </a:cxn>
                  <a:cxn ang="0">
                    <a:pos x="540" y="775"/>
                  </a:cxn>
                  <a:cxn ang="0">
                    <a:pos x="564" y="761"/>
                  </a:cxn>
                  <a:cxn ang="0">
                    <a:pos x="582" y="761"/>
                  </a:cxn>
                  <a:cxn ang="0">
                    <a:pos x="600" y="761"/>
                  </a:cxn>
                  <a:cxn ang="0">
                    <a:pos x="618" y="118"/>
                  </a:cxn>
                  <a:cxn ang="0">
                    <a:pos x="642" y="14"/>
                  </a:cxn>
                  <a:cxn ang="0">
                    <a:pos x="660" y="90"/>
                  </a:cxn>
                  <a:cxn ang="0">
                    <a:pos x="678" y="38"/>
                  </a:cxn>
                  <a:cxn ang="0">
                    <a:pos x="696" y="66"/>
                  </a:cxn>
                  <a:cxn ang="0">
                    <a:pos x="720" y="104"/>
                  </a:cxn>
                  <a:cxn ang="0">
                    <a:pos x="738" y="52"/>
                  </a:cxn>
                  <a:cxn ang="0">
                    <a:pos x="756" y="66"/>
                  </a:cxn>
                  <a:cxn ang="0">
                    <a:pos x="774" y="66"/>
                  </a:cxn>
                  <a:cxn ang="0">
                    <a:pos x="798" y="38"/>
                  </a:cxn>
                  <a:cxn ang="0">
                    <a:pos x="816" y="80"/>
                  </a:cxn>
                </a:cxnLst>
                <a:rect l="0" t="0" r="r" b="b"/>
                <a:pathLst>
                  <a:path w="828" h="802">
                    <a:moveTo>
                      <a:pt x="0" y="66"/>
                    </a:moveTo>
                    <a:lnTo>
                      <a:pt x="6" y="66"/>
                    </a:lnTo>
                    <a:lnTo>
                      <a:pt x="12" y="38"/>
                    </a:lnTo>
                    <a:lnTo>
                      <a:pt x="24" y="38"/>
                    </a:lnTo>
                    <a:lnTo>
                      <a:pt x="30" y="38"/>
                    </a:lnTo>
                    <a:lnTo>
                      <a:pt x="36" y="24"/>
                    </a:lnTo>
                    <a:lnTo>
                      <a:pt x="42" y="38"/>
                    </a:lnTo>
                    <a:lnTo>
                      <a:pt x="48" y="66"/>
                    </a:lnTo>
                    <a:lnTo>
                      <a:pt x="54" y="66"/>
                    </a:lnTo>
                    <a:lnTo>
                      <a:pt x="60" y="66"/>
                    </a:lnTo>
                    <a:lnTo>
                      <a:pt x="66" y="38"/>
                    </a:lnTo>
                    <a:lnTo>
                      <a:pt x="72" y="104"/>
                    </a:lnTo>
                    <a:lnTo>
                      <a:pt x="78" y="52"/>
                    </a:lnTo>
                    <a:lnTo>
                      <a:pt x="84" y="38"/>
                    </a:lnTo>
                    <a:lnTo>
                      <a:pt x="90" y="38"/>
                    </a:lnTo>
                    <a:lnTo>
                      <a:pt x="102" y="66"/>
                    </a:lnTo>
                    <a:lnTo>
                      <a:pt x="108" y="38"/>
                    </a:lnTo>
                    <a:lnTo>
                      <a:pt x="114" y="24"/>
                    </a:lnTo>
                    <a:lnTo>
                      <a:pt x="120" y="66"/>
                    </a:lnTo>
                    <a:lnTo>
                      <a:pt x="126" y="66"/>
                    </a:lnTo>
                    <a:lnTo>
                      <a:pt x="132" y="66"/>
                    </a:lnTo>
                    <a:lnTo>
                      <a:pt x="138" y="38"/>
                    </a:lnTo>
                    <a:lnTo>
                      <a:pt x="144" y="66"/>
                    </a:lnTo>
                    <a:lnTo>
                      <a:pt x="150" y="38"/>
                    </a:lnTo>
                    <a:lnTo>
                      <a:pt x="156" y="66"/>
                    </a:lnTo>
                    <a:lnTo>
                      <a:pt x="162" y="38"/>
                    </a:lnTo>
                    <a:lnTo>
                      <a:pt x="174" y="66"/>
                    </a:lnTo>
                    <a:lnTo>
                      <a:pt x="180" y="38"/>
                    </a:lnTo>
                    <a:lnTo>
                      <a:pt x="186" y="38"/>
                    </a:lnTo>
                    <a:lnTo>
                      <a:pt x="192" y="90"/>
                    </a:lnTo>
                    <a:lnTo>
                      <a:pt x="198" y="52"/>
                    </a:lnTo>
                    <a:lnTo>
                      <a:pt x="204" y="104"/>
                    </a:lnTo>
                    <a:lnTo>
                      <a:pt x="210" y="156"/>
                    </a:lnTo>
                    <a:lnTo>
                      <a:pt x="216" y="170"/>
                    </a:lnTo>
                    <a:lnTo>
                      <a:pt x="222" y="90"/>
                    </a:lnTo>
                    <a:lnTo>
                      <a:pt x="228" y="747"/>
                    </a:lnTo>
                    <a:lnTo>
                      <a:pt x="234" y="802"/>
                    </a:lnTo>
                    <a:lnTo>
                      <a:pt x="240" y="761"/>
                    </a:lnTo>
                    <a:lnTo>
                      <a:pt x="252" y="747"/>
                    </a:lnTo>
                    <a:lnTo>
                      <a:pt x="258" y="737"/>
                    </a:lnTo>
                    <a:lnTo>
                      <a:pt x="264" y="747"/>
                    </a:lnTo>
                    <a:lnTo>
                      <a:pt x="270" y="747"/>
                    </a:lnTo>
                    <a:lnTo>
                      <a:pt x="276" y="761"/>
                    </a:lnTo>
                    <a:lnTo>
                      <a:pt x="282" y="747"/>
                    </a:lnTo>
                    <a:lnTo>
                      <a:pt x="288" y="761"/>
                    </a:lnTo>
                    <a:lnTo>
                      <a:pt x="294" y="761"/>
                    </a:lnTo>
                    <a:lnTo>
                      <a:pt x="300" y="761"/>
                    </a:lnTo>
                    <a:lnTo>
                      <a:pt x="306" y="761"/>
                    </a:lnTo>
                    <a:lnTo>
                      <a:pt x="312" y="761"/>
                    </a:lnTo>
                    <a:lnTo>
                      <a:pt x="318" y="761"/>
                    </a:lnTo>
                    <a:lnTo>
                      <a:pt x="330" y="761"/>
                    </a:lnTo>
                    <a:lnTo>
                      <a:pt x="336" y="761"/>
                    </a:lnTo>
                    <a:lnTo>
                      <a:pt x="342" y="761"/>
                    </a:lnTo>
                    <a:lnTo>
                      <a:pt x="348" y="761"/>
                    </a:lnTo>
                    <a:lnTo>
                      <a:pt x="354" y="761"/>
                    </a:lnTo>
                    <a:lnTo>
                      <a:pt x="360" y="747"/>
                    </a:lnTo>
                    <a:lnTo>
                      <a:pt x="366" y="747"/>
                    </a:lnTo>
                    <a:lnTo>
                      <a:pt x="372" y="747"/>
                    </a:lnTo>
                    <a:lnTo>
                      <a:pt x="378" y="747"/>
                    </a:lnTo>
                    <a:lnTo>
                      <a:pt x="384" y="747"/>
                    </a:lnTo>
                    <a:lnTo>
                      <a:pt x="390" y="747"/>
                    </a:lnTo>
                    <a:lnTo>
                      <a:pt x="396" y="747"/>
                    </a:lnTo>
                    <a:lnTo>
                      <a:pt x="408" y="761"/>
                    </a:lnTo>
                    <a:lnTo>
                      <a:pt x="414" y="788"/>
                    </a:lnTo>
                    <a:lnTo>
                      <a:pt x="420" y="802"/>
                    </a:lnTo>
                    <a:lnTo>
                      <a:pt x="426" y="802"/>
                    </a:lnTo>
                    <a:lnTo>
                      <a:pt x="432" y="775"/>
                    </a:lnTo>
                    <a:lnTo>
                      <a:pt x="438" y="761"/>
                    </a:lnTo>
                    <a:lnTo>
                      <a:pt x="444" y="761"/>
                    </a:lnTo>
                    <a:lnTo>
                      <a:pt x="450" y="761"/>
                    </a:lnTo>
                    <a:lnTo>
                      <a:pt x="456" y="761"/>
                    </a:lnTo>
                    <a:lnTo>
                      <a:pt x="462" y="761"/>
                    </a:lnTo>
                    <a:lnTo>
                      <a:pt x="468" y="761"/>
                    </a:lnTo>
                    <a:lnTo>
                      <a:pt x="480" y="761"/>
                    </a:lnTo>
                    <a:lnTo>
                      <a:pt x="486" y="761"/>
                    </a:lnTo>
                    <a:lnTo>
                      <a:pt x="492" y="761"/>
                    </a:lnTo>
                    <a:lnTo>
                      <a:pt x="498" y="761"/>
                    </a:lnTo>
                    <a:lnTo>
                      <a:pt x="504" y="761"/>
                    </a:lnTo>
                    <a:lnTo>
                      <a:pt x="510" y="761"/>
                    </a:lnTo>
                    <a:lnTo>
                      <a:pt x="516" y="761"/>
                    </a:lnTo>
                    <a:lnTo>
                      <a:pt x="522" y="761"/>
                    </a:lnTo>
                    <a:lnTo>
                      <a:pt x="528" y="775"/>
                    </a:lnTo>
                    <a:lnTo>
                      <a:pt x="534" y="788"/>
                    </a:lnTo>
                    <a:lnTo>
                      <a:pt x="540" y="775"/>
                    </a:lnTo>
                    <a:lnTo>
                      <a:pt x="546" y="761"/>
                    </a:lnTo>
                    <a:lnTo>
                      <a:pt x="558" y="775"/>
                    </a:lnTo>
                    <a:lnTo>
                      <a:pt x="564" y="761"/>
                    </a:lnTo>
                    <a:lnTo>
                      <a:pt x="570" y="775"/>
                    </a:lnTo>
                    <a:lnTo>
                      <a:pt x="576" y="761"/>
                    </a:lnTo>
                    <a:lnTo>
                      <a:pt x="582" y="761"/>
                    </a:lnTo>
                    <a:lnTo>
                      <a:pt x="588" y="788"/>
                    </a:lnTo>
                    <a:lnTo>
                      <a:pt x="594" y="761"/>
                    </a:lnTo>
                    <a:lnTo>
                      <a:pt x="600" y="761"/>
                    </a:lnTo>
                    <a:lnTo>
                      <a:pt x="606" y="761"/>
                    </a:lnTo>
                    <a:lnTo>
                      <a:pt x="612" y="761"/>
                    </a:lnTo>
                    <a:lnTo>
                      <a:pt x="618" y="118"/>
                    </a:lnTo>
                    <a:lnTo>
                      <a:pt x="624" y="14"/>
                    </a:lnTo>
                    <a:lnTo>
                      <a:pt x="636" y="24"/>
                    </a:lnTo>
                    <a:lnTo>
                      <a:pt x="642" y="14"/>
                    </a:lnTo>
                    <a:lnTo>
                      <a:pt x="648" y="0"/>
                    </a:lnTo>
                    <a:lnTo>
                      <a:pt x="654" y="24"/>
                    </a:lnTo>
                    <a:lnTo>
                      <a:pt x="660" y="90"/>
                    </a:lnTo>
                    <a:lnTo>
                      <a:pt x="666" y="66"/>
                    </a:lnTo>
                    <a:lnTo>
                      <a:pt x="672" y="66"/>
                    </a:lnTo>
                    <a:lnTo>
                      <a:pt x="678" y="38"/>
                    </a:lnTo>
                    <a:lnTo>
                      <a:pt x="684" y="66"/>
                    </a:lnTo>
                    <a:lnTo>
                      <a:pt x="690" y="66"/>
                    </a:lnTo>
                    <a:lnTo>
                      <a:pt x="696" y="66"/>
                    </a:lnTo>
                    <a:lnTo>
                      <a:pt x="702" y="66"/>
                    </a:lnTo>
                    <a:lnTo>
                      <a:pt x="714" y="52"/>
                    </a:lnTo>
                    <a:lnTo>
                      <a:pt x="720" y="104"/>
                    </a:lnTo>
                    <a:lnTo>
                      <a:pt x="726" y="80"/>
                    </a:lnTo>
                    <a:lnTo>
                      <a:pt x="732" y="104"/>
                    </a:lnTo>
                    <a:lnTo>
                      <a:pt x="738" y="52"/>
                    </a:lnTo>
                    <a:lnTo>
                      <a:pt x="744" y="66"/>
                    </a:lnTo>
                    <a:lnTo>
                      <a:pt x="750" y="66"/>
                    </a:lnTo>
                    <a:lnTo>
                      <a:pt x="756" y="66"/>
                    </a:lnTo>
                    <a:lnTo>
                      <a:pt x="762" y="104"/>
                    </a:lnTo>
                    <a:lnTo>
                      <a:pt x="768" y="52"/>
                    </a:lnTo>
                    <a:lnTo>
                      <a:pt x="774" y="66"/>
                    </a:lnTo>
                    <a:lnTo>
                      <a:pt x="780" y="38"/>
                    </a:lnTo>
                    <a:lnTo>
                      <a:pt x="792" y="14"/>
                    </a:lnTo>
                    <a:lnTo>
                      <a:pt x="798" y="38"/>
                    </a:lnTo>
                    <a:lnTo>
                      <a:pt x="804" y="66"/>
                    </a:lnTo>
                    <a:lnTo>
                      <a:pt x="810" y="66"/>
                    </a:lnTo>
                    <a:lnTo>
                      <a:pt x="816" y="80"/>
                    </a:lnTo>
                    <a:lnTo>
                      <a:pt x="822" y="80"/>
                    </a:lnTo>
                    <a:lnTo>
                      <a:pt x="828" y="0"/>
                    </a:lnTo>
                  </a:path>
                </a:pathLst>
              </a:custGeom>
              <a:noFill/>
              <a:ln w="1905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177"/>
              <p:cNvSpPr>
                <a:spLocks/>
              </p:cNvSpPr>
              <p:nvPr/>
            </p:nvSpPr>
            <p:spPr bwMode="auto">
              <a:xfrm>
                <a:off x="3384" y="276"/>
                <a:ext cx="750" cy="813"/>
              </a:xfrm>
              <a:custGeom>
                <a:avLst/>
                <a:gdLst/>
                <a:ahLst/>
                <a:cxnLst>
                  <a:cxn ang="0">
                    <a:pos x="6" y="0"/>
                  </a:cxn>
                  <a:cxn ang="0">
                    <a:pos x="18" y="24"/>
                  </a:cxn>
                  <a:cxn ang="0">
                    <a:pos x="36" y="38"/>
                  </a:cxn>
                  <a:cxn ang="0">
                    <a:pos x="48" y="104"/>
                  </a:cxn>
                  <a:cxn ang="0">
                    <a:pos x="60" y="66"/>
                  </a:cxn>
                  <a:cxn ang="0">
                    <a:pos x="72" y="38"/>
                  </a:cxn>
                  <a:cxn ang="0">
                    <a:pos x="84" y="38"/>
                  </a:cxn>
                  <a:cxn ang="0">
                    <a:pos x="96" y="104"/>
                  </a:cxn>
                  <a:cxn ang="0">
                    <a:pos x="114" y="52"/>
                  </a:cxn>
                  <a:cxn ang="0">
                    <a:pos x="126" y="104"/>
                  </a:cxn>
                  <a:cxn ang="0">
                    <a:pos x="138" y="52"/>
                  </a:cxn>
                  <a:cxn ang="0">
                    <a:pos x="150" y="104"/>
                  </a:cxn>
                  <a:cxn ang="0">
                    <a:pos x="162" y="80"/>
                  </a:cxn>
                  <a:cxn ang="0">
                    <a:pos x="174" y="104"/>
                  </a:cxn>
                  <a:cxn ang="0">
                    <a:pos x="192" y="66"/>
                  </a:cxn>
                  <a:cxn ang="0">
                    <a:pos x="204" y="80"/>
                  </a:cxn>
                  <a:cxn ang="0">
                    <a:pos x="216" y="104"/>
                  </a:cxn>
                  <a:cxn ang="0">
                    <a:pos x="228" y="66"/>
                  </a:cxn>
                  <a:cxn ang="0">
                    <a:pos x="240" y="66"/>
                  </a:cxn>
                  <a:cxn ang="0">
                    <a:pos x="252" y="38"/>
                  </a:cxn>
                  <a:cxn ang="0">
                    <a:pos x="270" y="104"/>
                  </a:cxn>
                  <a:cxn ang="0">
                    <a:pos x="282" y="90"/>
                  </a:cxn>
                  <a:cxn ang="0">
                    <a:pos x="294" y="52"/>
                  </a:cxn>
                  <a:cxn ang="0">
                    <a:pos x="306" y="80"/>
                  </a:cxn>
                  <a:cxn ang="0">
                    <a:pos x="318" y="802"/>
                  </a:cxn>
                  <a:cxn ang="0">
                    <a:pos x="330" y="775"/>
                  </a:cxn>
                  <a:cxn ang="0">
                    <a:pos x="348" y="747"/>
                  </a:cxn>
                  <a:cxn ang="0">
                    <a:pos x="360" y="775"/>
                  </a:cxn>
                  <a:cxn ang="0">
                    <a:pos x="372" y="802"/>
                  </a:cxn>
                  <a:cxn ang="0">
                    <a:pos x="384" y="775"/>
                  </a:cxn>
                  <a:cxn ang="0">
                    <a:pos x="396" y="775"/>
                  </a:cxn>
                  <a:cxn ang="0">
                    <a:pos x="408" y="788"/>
                  </a:cxn>
                  <a:cxn ang="0">
                    <a:pos x="426" y="775"/>
                  </a:cxn>
                  <a:cxn ang="0">
                    <a:pos x="438" y="788"/>
                  </a:cxn>
                  <a:cxn ang="0">
                    <a:pos x="450" y="761"/>
                  </a:cxn>
                  <a:cxn ang="0">
                    <a:pos x="462" y="761"/>
                  </a:cxn>
                  <a:cxn ang="0">
                    <a:pos x="474" y="761"/>
                  </a:cxn>
                  <a:cxn ang="0">
                    <a:pos x="486" y="761"/>
                  </a:cxn>
                  <a:cxn ang="0">
                    <a:pos x="504" y="788"/>
                  </a:cxn>
                  <a:cxn ang="0">
                    <a:pos x="516" y="761"/>
                  </a:cxn>
                  <a:cxn ang="0">
                    <a:pos x="528" y="761"/>
                  </a:cxn>
                  <a:cxn ang="0">
                    <a:pos x="540" y="761"/>
                  </a:cxn>
                  <a:cxn ang="0">
                    <a:pos x="552" y="761"/>
                  </a:cxn>
                  <a:cxn ang="0">
                    <a:pos x="564" y="761"/>
                  </a:cxn>
                  <a:cxn ang="0">
                    <a:pos x="582" y="761"/>
                  </a:cxn>
                  <a:cxn ang="0">
                    <a:pos x="594" y="788"/>
                  </a:cxn>
                  <a:cxn ang="0">
                    <a:pos x="606" y="775"/>
                  </a:cxn>
                  <a:cxn ang="0">
                    <a:pos x="618" y="788"/>
                  </a:cxn>
                  <a:cxn ang="0">
                    <a:pos x="630" y="775"/>
                  </a:cxn>
                  <a:cxn ang="0">
                    <a:pos x="648" y="761"/>
                  </a:cxn>
                  <a:cxn ang="0">
                    <a:pos x="660" y="775"/>
                  </a:cxn>
                  <a:cxn ang="0">
                    <a:pos x="672" y="761"/>
                  </a:cxn>
                  <a:cxn ang="0">
                    <a:pos x="684" y="747"/>
                  </a:cxn>
                  <a:cxn ang="0">
                    <a:pos x="696" y="747"/>
                  </a:cxn>
                  <a:cxn ang="0">
                    <a:pos x="708" y="761"/>
                  </a:cxn>
                  <a:cxn ang="0">
                    <a:pos x="726" y="761"/>
                  </a:cxn>
                  <a:cxn ang="0">
                    <a:pos x="738" y="761"/>
                  </a:cxn>
                  <a:cxn ang="0">
                    <a:pos x="750" y="775"/>
                  </a:cxn>
                </a:cxnLst>
                <a:rect l="0" t="0" r="r" b="b"/>
                <a:pathLst>
                  <a:path w="750" h="813">
                    <a:moveTo>
                      <a:pt x="0" y="0"/>
                    </a:moveTo>
                    <a:lnTo>
                      <a:pt x="6" y="0"/>
                    </a:lnTo>
                    <a:lnTo>
                      <a:pt x="12" y="0"/>
                    </a:lnTo>
                    <a:lnTo>
                      <a:pt x="18" y="24"/>
                    </a:lnTo>
                    <a:lnTo>
                      <a:pt x="24" y="66"/>
                    </a:lnTo>
                    <a:lnTo>
                      <a:pt x="36" y="38"/>
                    </a:lnTo>
                    <a:lnTo>
                      <a:pt x="42" y="38"/>
                    </a:lnTo>
                    <a:lnTo>
                      <a:pt x="48" y="104"/>
                    </a:lnTo>
                    <a:lnTo>
                      <a:pt x="54" y="38"/>
                    </a:lnTo>
                    <a:lnTo>
                      <a:pt x="60" y="66"/>
                    </a:lnTo>
                    <a:lnTo>
                      <a:pt x="66" y="66"/>
                    </a:lnTo>
                    <a:lnTo>
                      <a:pt x="72" y="38"/>
                    </a:lnTo>
                    <a:lnTo>
                      <a:pt x="78" y="38"/>
                    </a:lnTo>
                    <a:lnTo>
                      <a:pt x="84" y="38"/>
                    </a:lnTo>
                    <a:lnTo>
                      <a:pt x="90" y="66"/>
                    </a:lnTo>
                    <a:lnTo>
                      <a:pt x="96" y="104"/>
                    </a:lnTo>
                    <a:lnTo>
                      <a:pt x="102" y="104"/>
                    </a:lnTo>
                    <a:lnTo>
                      <a:pt x="114" y="52"/>
                    </a:lnTo>
                    <a:lnTo>
                      <a:pt x="120" y="38"/>
                    </a:lnTo>
                    <a:lnTo>
                      <a:pt x="126" y="104"/>
                    </a:lnTo>
                    <a:lnTo>
                      <a:pt x="132" y="104"/>
                    </a:lnTo>
                    <a:lnTo>
                      <a:pt x="138" y="52"/>
                    </a:lnTo>
                    <a:lnTo>
                      <a:pt x="144" y="52"/>
                    </a:lnTo>
                    <a:lnTo>
                      <a:pt x="150" y="104"/>
                    </a:lnTo>
                    <a:lnTo>
                      <a:pt x="156" y="80"/>
                    </a:lnTo>
                    <a:lnTo>
                      <a:pt x="162" y="80"/>
                    </a:lnTo>
                    <a:lnTo>
                      <a:pt x="168" y="38"/>
                    </a:lnTo>
                    <a:lnTo>
                      <a:pt x="174" y="104"/>
                    </a:lnTo>
                    <a:lnTo>
                      <a:pt x="180" y="80"/>
                    </a:lnTo>
                    <a:lnTo>
                      <a:pt x="192" y="66"/>
                    </a:lnTo>
                    <a:lnTo>
                      <a:pt x="198" y="104"/>
                    </a:lnTo>
                    <a:lnTo>
                      <a:pt x="204" y="80"/>
                    </a:lnTo>
                    <a:lnTo>
                      <a:pt x="210" y="104"/>
                    </a:lnTo>
                    <a:lnTo>
                      <a:pt x="216" y="104"/>
                    </a:lnTo>
                    <a:lnTo>
                      <a:pt x="222" y="66"/>
                    </a:lnTo>
                    <a:lnTo>
                      <a:pt x="228" y="66"/>
                    </a:lnTo>
                    <a:lnTo>
                      <a:pt x="234" y="66"/>
                    </a:lnTo>
                    <a:lnTo>
                      <a:pt x="240" y="66"/>
                    </a:lnTo>
                    <a:lnTo>
                      <a:pt x="246" y="66"/>
                    </a:lnTo>
                    <a:lnTo>
                      <a:pt x="252" y="38"/>
                    </a:lnTo>
                    <a:lnTo>
                      <a:pt x="258" y="38"/>
                    </a:lnTo>
                    <a:lnTo>
                      <a:pt x="270" y="104"/>
                    </a:lnTo>
                    <a:lnTo>
                      <a:pt x="276" y="104"/>
                    </a:lnTo>
                    <a:lnTo>
                      <a:pt x="282" y="90"/>
                    </a:lnTo>
                    <a:lnTo>
                      <a:pt x="288" y="104"/>
                    </a:lnTo>
                    <a:lnTo>
                      <a:pt x="294" y="52"/>
                    </a:lnTo>
                    <a:lnTo>
                      <a:pt x="300" y="66"/>
                    </a:lnTo>
                    <a:lnTo>
                      <a:pt x="306" y="80"/>
                    </a:lnTo>
                    <a:lnTo>
                      <a:pt x="312" y="747"/>
                    </a:lnTo>
                    <a:lnTo>
                      <a:pt x="318" y="802"/>
                    </a:lnTo>
                    <a:lnTo>
                      <a:pt x="324" y="813"/>
                    </a:lnTo>
                    <a:lnTo>
                      <a:pt x="330" y="775"/>
                    </a:lnTo>
                    <a:lnTo>
                      <a:pt x="342" y="747"/>
                    </a:lnTo>
                    <a:lnTo>
                      <a:pt x="348" y="747"/>
                    </a:lnTo>
                    <a:lnTo>
                      <a:pt x="354" y="761"/>
                    </a:lnTo>
                    <a:lnTo>
                      <a:pt x="360" y="775"/>
                    </a:lnTo>
                    <a:lnTo>
                      <a:pt x="366" y="813"/>
                    </a:lnTo>
                    <a:lnTo>
                      <a:pt x="372" y="802"/>
                    </a:lnTo>
                    <a:lnTo>
                      <a:pt x="378" y="775"/>
                    </a:lnTo>
                    <a:lnTo>
                      <a:pt x="384" y="775"/>
                    </a:lnTo>
                    <a:lnTo>
                      <a:pt x="390" y="761"/>
                    </a:lnTo>
                    <a:lnTo>
                      <a:pt x="396" y="775"/>
                    </a:lnTo>
                    <a:lnTo>
                      <a:pt x="402" y="775"/>
                    </a:lnTo>
                    <a:lnTo>
                      <a:pt x="408" y="788"/>
                    </a:lnTo>
                    <a:lnTo>
                      <a:pt x="420" y="788"/>
                    </a:lnTo>
                    <a:lnTo>
                      <a:pt x="426" y="775"/>
                    </a:lnTo>
                    <a:lnTo>
                      <a:pt x="432" y="775"/>
                    </a:lnTo>
                    <a:lnTo>
                      <a:pt x="438" y="788"/>
                    </a:lnTo>
                    <a:lnTo>
                      <a:pt x="444" y="775"/>
                    </a:lnTo>
                    <a:lnTo>
                      <a:pt x="450" y="761"/>
                    </a:lnTo>
                    <a:lnTo>
                      <a:pt x="456" y="761"/>
                    </a:lnTo>
                    <a:lnTo>
                      <a:pt x="462" y="761"/>
                    </a:lnTo>
                    <a:lnTo>
                      <a:pt x="468" y="761"/>
                    </a:lnTo>
                    <a:lnTo>
                      <a:pt x="474" y="761"/>
                    </a:lnTo>
                    <a:lnTo>
                      <a:pt x="480" y="761"/>
                    </a:lnTo>
                    <a:lnTo>
                      <a:pt x="486" y="761"/>
                    </a:lnTo>
                    <a:lnTo>
                      <a:pt x="498" y="775"/>
                    </a:lnTo>
                    <a:lnTo>
                      <a:pt x="504" y="788"/>
                    </a:lnTo>
                    <a:lnTo>
                      <a:pt x="510" y="775"/>
                    </a:lnTo>
                    <a:lnTo>
                      <a:pt x="516" y="761"/>
                    </a:lnTo>
                    <a:lnTo>
                      <a:pt x="522" y="761"/>
                    </a:lnTo>
                    <a:lnTo>
                      <a:pt x="528" y="761"/>
                    </a:lnTo>
                    <a:lnTo>
                      <a:pt x="534" y="761"/>
                    </a:lnTo>
                    <a:lnTo>
                      <a:pt x="540" y="761"/>
                    </a:lnTo>
                    <a:lnTo>
                      <a:pt x="546" y="788"/>
                    </a:lnTo>
                    <a:lnTo>
                      <a:pt x="552" y="761"/>
                    </a:lnTo>
                    <a:lnTo>
                      <a:pt x="558" y="761"/>
                    </a:lnTo>
                    <a:lnTo>
                      <a:pt x="564" y="761"/>
                    </a:lnTo>
                    <a:lnTo>
                      <a:pt x="576" y="761"/>
                    </a:lnTo>
                    <a:lnTo>
                      <a:pt x="582" y="761"/>
                    </a:lnTo>
                    <a:lnTo>
                      <a:pt x="588" y="761"/>
                    </a:lnTo>
                    <a:lnTo>
                      <a:pt x="594" y="788"/>
                    </a:lnTo>
                    <a:lnTo>
                      <a:pt x="600" y="761"/>
                    </a:lnTo>
                    <a:lnTo>
                      <a:pt x="606" y="775"/>
                    </a:lnTo>
                    <a:lnTo>
                      <a:pt x="612" y="788"/>
                    </a:lnTo>
                    <a:lnTo>
                      <a:pt x="618" y="788"/>
                    </a:lnTo>
                    <a:lnTo>
                      <a:pt x="624" y="788"/>
                    </a:lnTo>
                    <a:lnTo>
                      <a:pt x="630" y="775"/>
                    </a:lnTo>
                    <a:lnTo>
                      <a:pt x="636" y="761"/>
                    </a:lnTo>
                    <a:lnTo>
                      <a:pt x="648" y="761"/>
                    </a:lnTo>
                    <a:lnTo>
                      <a:pt x="654" y="761"/>
                    </a:lnTo>
                    <a:lnTo>
                      <a:pt x="660" y="775"/>
                    </a:lnTo>
                    <a:lnTo>
                      <a:pt x="666" y="761"/>
                    </a:lnTo>
                    <a:lnTo>
                      <a:pt x="672" y="761"/>
                    </a:lnTo>
                    <a:lnTo>
                      <a:pt x="678" y="761"/>
                    </a:lnTo>
                    <a:lnTo>
                      <a:pt x="684" y="747"/>
                    </a:lnTo>
                    <a:lnTo>
                      <a:pt x="690" y="737"/>
                    </a:lnTo>
                    <a:lnTo>
                      <a:pt x="696" y="747"/>
                    </a:lnTo>
                    <a:lnTo>
                      <a:pt x="702" y="761"/>
                    </a:lnTo>
                    <a:lnTo>
                      <a:pt x="708" y="761"/>
                    </a:lnTo>
                    <a:lnTo>
                      <a:pt x="714" y="761"/>
                    </a:lnTo>
                    <a:lnTo>
                      <a:pt x="726" y="761"/>
                    </a:lnTo>
                    <a:lnTo>
                      <a:pt x="732" y="761"/>
                    </a:lnTo>
                    <a:lnTo>
                      <a:pt x="738" y="761"/>
                    </a:lnTo>
                    <a:lnTo>
                      <a:pt x="744" y="761"/>
                    </a:lnTo>
                    <a:lnTo>
                      <a:pt x="750" y="775"/>
                    </a:lnTo>
                  </a:path>
                </a:pathLst>
              </a:custGeom>
              <a:noFill/>
              <a:ln w="1905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53" name="TextBox 152"/>
            <p:cNvSpPr txBox="1"/>
            <p:nvPr/>
          </p:nvSpPr>
          <p:spPr>
            <a:xfrm>
              <a:off x="4377778" y="3553641"/>
              <a:ext cx="2173490" cy="595319"/>
            </a:xfrm>
            <a:prstGeom prst="rect">
              <a:avLst/>
            </a:prstGeom>
            <a:noFill/>
            <a:ln w="12700">
              <a:noFill/>
            </a:ln>
          </p:spPr>
          <p:txBody>
            <a:bodyPr wrap="square" lIns="101882" tIns="50941" rIns="101882" bIns="50941" rtlCol="0">
              <a:spAutoFit/>
            </a:bodyPr>
            <a:lstStyle/>
            <a:p>
              <a:pPr algn="ctr"/>
              <a:r>
                <a:rPr lang="en-US" sz="1600" b="1" dirty="0" smtClean="0">
                  <a:solidFill>
                    <a:srgbClr val="00B050"/>
                  </a:solidFill>
                  <a:latin typeface="Times New Roman" pitchFamily="18" charset="0"/>
                  <a:cs typeface="Times New Roman" pitchFamily="18" charset="0"/>
                </a:rPr>
                <a:t>[</a:t>
              </a:r>
              <a:r>
                <a:rPr lang="en-US" sz="1600" b="1" i="1" dirty="0" smtClean="0">
                  <a:solidFill>
                    <a:srgbClr val="00B050"/>
                  </a:solidFill>
                  <a:latin typeface="Times New Roman" pitchFamily="18" charset="0"/>
                  <a:cs typeface="Times New Roman" pitchFamily="18" charset="0"/>
                </a:rPr>
                <a:t>O</a:t>
              </a:r>
              <a:r>
                <a:rPr lang="en-US" sz="1600" b="1" i="1" baseline="-25000" dirty="0" smtClean="0">
                  <a:solidFill>
                    <a:srgbClr val="00B050"/>
                  </a:solidFill>
                  <a:latin typeface="Times New Roman" pitchFamily="18" charset="0"/>
                  <a:cs typeface="Times New Roman" pitchFamily="18" charset="0"/>
                </a:rPr>
                <a:t>2</a:t>
              </a:r>
              <a:r>
                <a:rPr lang="en-US" sz="1600" b="1" dirty="0" smtClean="0">
                  <a:solidFill>
                    <a:srgbClr val="00B050"/>
                  </a:solidFill>
                  <a:latin typeface="Times New Roman" pitchFamily="18" charset="0"/>
                  <a:cs typeface="Times New Roman" pitchFamily="18" charset="0"/>
                </a:rPr>
                <a:t> ]</a:t>
              </a:r>
              <a:r>
                <a:rPr lang="en-US" sz="1600" b="1" i="1" baseline="-25000" dirty="0" smtClean="0">
                  <a:solidFill>
                    <a:srgbClr val="00B050"/>
                  </a:solidFill>
                  <a:latin typeface="Times New Roman" pitchFamily="18" charset="0"/>
                  <a:cs typeface="Times New Roman" pitchFamily="18" charset="0"/>
                </a:rPr>
                <a:t> T</a:t>
              </a:r>
              <a:r>
                <a:rPr lang="en-US" sz="1600" b="1" dirty="0" smtClean="0">
                  <a:solidFill>
                    <a:srgbClr val="00B050"/>
                  </a:solidFill>
                  <a:latin typeface="Times New Roman" pitchFamily="18" charset="0"/>
                  <a:cs typeface="Times New Roman" pitchFamily="18" charset="0"/>
                </a:rPr>
                <a:t> </a:t>
              </a:r>
            </a:p>
            <a:p>
              <a:pPr algn="ctr"/>
              <a:r>
                <a:rPr lang="en-US" sz="1600" b="1" dirty="0" smtClean="0">
                  <a:solidFill>
                    <a:srgbClr val="00B050"/>
                  </a:solidFill>
                  <a:latin typeface="Times New Roman" pitchFamily="18" charset="0"/>
                  <a:cs typeface="Times New Roman" pitchFamily="18" charset="0"/>
                </a:rPr>
                <a:t>(ml O</a:t>
              </a:r>
              <a:r>
                <a:rPr lang="en-US" sz="1600" b="1" baseline="-25000" dirty="0" smtClean="0">
                  <a:solidFill>
                    <a:srgbClr val="00B050"/>
                  </a:solidFill>
                  <a:latin typeface="Times New Roman" pitchFamily="18" charset="0"/>
                  <a:cs typeface="Times New Roman" pitchFamily="18" charset="0"/>
                </a:rPr>
                <a:t>2</a:t>
              </a:r>
              <a:r>
                <a:rPr lang="en-US" sz="1600" b="1" dirty="0" smtClean="0">
                  <a:solidFill>
                    <a:srgbClr val="00B050"/>
                  </a:solidFill>
                  <a:latin typeface="Times New Roman" pitchFamily="18" charset="0"/>
                  <a:cs typeface="Times New Roman" pitchFamily="18" charset="0"/>
                </a:rPr>
                <a:t>/ 1 L blood)</a:t>
              </a:r>
              <a:endParaRPr lang="en-US" sz="1600" b="1" dirty="0">
                <a:solidFill>
                  <a:srgbClr val="00B050"/>
                </a:solidFill>
                <a:latin typeface="Times New Roman" pitchFamily="18" charset="0"/>
                <a:cs typeface="Times New Roman" pitchFamily="18" charset="0"/>
              </a:endParaRPr>
            </a:p>
          </p:txBody>
        </p:sp>
        <p:sp>
          <p:nvSpPr>
            <p:cNvPr id="154" name="TextBox 153"/>
            <p:cNvSpPr txBox="1"/>
            <p:nvPr/>
          </p:nvSpPr>
          <p:spPr>
            <a:xfrm>
              <a:off x="1295400" y="4701812"/>
              <a:ext cx="1177307" cy="595319"/>
            </a:xfrm>
            <a:prstGeom prst="rect">
              <a:avLst/>
            </a:prstGeom>
            <a:noFill/>
            <a:ln w="12700">
              <a:noFill/>
            </a:ln>
          </p:spPr>
          <p:txBody>
            <a:bodyPr wrap="square" lIns="101882" tIns="50941" rIns="101882" bIns="50941" rtlCol="0">
              <a:spAutoFit/>
            </a:bodyPr>
            <a:lstStyle/>
            <a:p>
              <a:pPr algn="ctr"/>
              <a:r>
                <a:rPr lang="en-US" sz="1600" b="1" i="1" dirty="0" smtClean="0">
                  <a:solidFill>
                    <a:srgbClr val="CC00CC"/>
                  </a:solidFill>
                  <a:latin typeface="Times New Roman" pitchFamily="18" charset="0"/>
                  <a:cs typeface="Times New Roman" pitchFamily="18" charset="0"/>
                </a:rPr>
                <a:t>P</a:t>
              </a:r>
              <a:r>
                <a:rPr lang="en-US" sz="1600" b="1" i="1" baseline="-25000" dirty="0" smtClean="0">
                  <a:solidFill>
                    <a:srgbClr val="CC00CC"/>
                  </a:solidFill>
                  <a:latin typeface="Times New Roman" pitchFamily="18" charset="0"/>
                  <a:cs typeface="Times New Roman" pitchFamily="18" charset="0"/>
                </a:rPr>
                <a:t>as</a:t>
              </a:r>
              <a:r>
                <a:rPr lang="en-US" sz="1600" b="1" i="1" dirty="0" smtClean="0">
                  <a:solidFill>
                    <a:srgbClr val="CC00CC"/>
                  </a:solidFill>
                  <a:latin typeface="Times New Roman" pitchFamily="18" charset="0"/>
                  <a:cs typeface="Times New Roman" pitchFamily="18" charset="0"/>
                </a:rPr>
                <a:t> </a:t>
              </a:r>
              <a:r>
                <a:rPr lang="en-US" sz="1600" b="1" dirty="0" smtClean="0">
                  <a:solidFill>
                    <a:srgbClr val="CC00CC"/>
                  </a:solidFill>
                  <a:latin typeface="Times New Roman" pitchFamily="18" charset="0"/>
                  <a:cs typeface="Times New Roman" pitchFamily="18" charset="0"/>
                </a:rPr>
                <a:t>(mmHg)</a:t>
              </a:r>
              <a:endParaRPr lang="en-US" sz="1600" b="1" dirty="0">
                <a:solidFill>
                  <a:srgbClr val="CC00CC"/>
                </a:solidFill>
                <a:latin typeface="Times New Roman" pitchFamily="18" charset="0"/>
                <a:cs typeface="Times New Roman" pitchFamily="18" charset="0"/>
              </a:endParaRPr>
            </a:p>
          </p:txBody>
        </p:sp>
      </p:grpSp>
      <p:grpSp>
        <p:nvGrpSpPr>
          <p:cNvPr id="2" name="Group 251"/>
          <p:cNvGrpSpPr/>
          <p:nvPr/>
        </p:nvGrpSpPr>
        <p:grpSpPr>
          <a:xfrm>
            <a:off x="2152528" y="1626463"/>
            <a:ext cx="995812" cy="871698"/>
            <a:chOff x="3048000" y="304800"/>
            <a:chExt cx="2286000" cy="1952298"/>
          </a:xfrm>
        </p:grpSpPr>
        <p:sp>
          <p:nvSpPr>
            <p:cNvPr id="253" name="Freeform 252"/>
            <p:cNvSpPr>
              <a:spLocks/>
            </p:cNvSpPr>
            <p:nvPr/>
          </p:nvSpPr>
          <p:spPr bwMode="auto">
            <a:xfrm>
              <a:off x="3048000" y="304800"/>
              <a:ext cx="2286000" cy="1952298"/>
            </a:xfrm>
            <a:custGeom>
              <a:avLst/>
              <a:gdLst/>
              <a:ahLst/>
              <a:cxnLst>
                <a:cxn ang="0">
                  <a:pos x="3107" y="8"/>
                </a:cxn>
                <a:cxn ang="0">
                  <a:pos x="3364" y="67"/>
                </a:cxn>
                <a:cxn ang="0">
                  <a:pos x="3567" y="139"/>
                </a:cxn>
                <a:cxn ang="0">
                  <a:pos x="3712" y="217"/>
                </a:cxn>
                <a:cxn ang="0">
                  <a:pos x="3898" y="295"/>
                </a:cxn>
                <a:cxn ang="0">
                  <a:pos x="4183" y="418"/>
                </a:cxn>
                <a:cxn ang="0">
                  <a:pos x="4406" y="648"/>
                </a:cxn>
                <a:cxn ang="0">
                  <a:pos x="4734" y="1033"/>
                </a:cxn>
                <a:cxn ang="0">
                  <a:pos x="4907" y="1510"/>
                </a:cxn>
                <a:cxn ang="0">
                  <a:pos x="5002" y="1930"/>
                </a:cxn>
                <a:cxn ang="0">
                  <a:pos x="4879" y="2333"/>
                </a:cxn>
                <a:cxn ang="0">
                  <a:pos x="4738" y="2651"/>
                </a:cxn>
                <a:cxn ang="0">
                  <a:pos x="4592" y="2841"/>
                </a:cxn>
                <a:cxn ang="0">
                  <a:pos x="4396" y="2932"/>
                </a:cxn>
                <a:cxn ang="0">
                  <a:pos x="4354" y="3063"/>
                </a:cxn>
                <a:cxn ang="0">
                  <a:pos x="4259" y="3168"/>
                </a:cxn>
                <a:cxn ang="0">
                  <a:pos x="4130" y="3282"/>
                </a:cxn>
                <a:cxn ang="0">
                  <a:pos x="3985" y="3404"/>
                </a:cxn>
                <a:cxn ang="0">
                  <a:pos x="3797" y="3480"/>
                </a:cxn>
                <a:cxn ang="0">
                  <a:pos x="3586" y="3541"/>
                </a:cxn>
                <a:cxn ang="0">
                  <a:pos x="3381" y="3552"/>
                </a:cxn>
                <a:cxn ang="0">
                  <a:pos x="3391" y="3670"/>
                </a:cxn>
                <a:cxn ang="0">
                  <a:pos x="3501" y="3803"/>
                </a:cxn>
                <a:cxn ang="0">
                  <a:pos x="3565" y="3877"/>
                </a:cxn>
                <a:cxn ang="0">
                  <a:pos x="3638" y="3942"/>
                </a:cxn>
                <a:cxn ang="0">
                  <a:pos x="3541" y="4047"/>
                </a:cxn>
                <a:cxn ang="0">
                  <a:pos x="3374" y="4159"/>
                </a:cxn>
                <a:cxn ang="0">
                  <a:pos x="2982" y="3942"/>
                </a:cxn>
                <a:cxn ang="0">
                  <a:pos x="2189" y="3535"/>
                </a:cxn>
                <a:cxn ang="0">
                  <a:pos x="1410" y="3288"/>
                </a:cxn>
                <a:cxn ang="0">
                  <a:pos x="1093" y="3100"/>
                </a:cxn>
                <a:cxn ang="0">
                  <a:pos x="876" y="2811"/>
                </a:cxn>
                <a:cxn ang="0">
                  <a:pos x="642" y="2636"/>
                </a:cxn>
                <a:cxn ang="0">
                  <a:pos x="424" y="2423"/>
                </a:cxn>
                <a:cxn ang="0">
                  <a:pos x="255" y="2227"/>
                </a:cxn>
                <a:cxn ang="0">
                  <a:pos x="124" y="2058"/>
                </a:cxn>
                <a:cxn ang="0">
                  <a:pos x="108" y="1867"/>
                </a:cxn>
                <a:cxn ang="0">
                  <a:pos x="82" y="1749"/>
                </a:cxn>
                <a:cxn ang="0">
                  <a:pos x="48" y="1635"/>
                </a:cxn>
                <a:cxn ang="0">
                  <a:pos x="19" y="1350"/>
                </a:cxn>
                <a:cxn ang="0">
                  <a:pos x="120" y="1063"/>
                </a:cxn>
                <a:cxn ang="0">
                  <a:pos x="270" y="842"/>
                </a:cxn>
                <a:cxn ang="0">
                  <a:pos x="494" y="700"/>
                </a:cxn>
                <a:cxn ang="0">
                  <a:pos x="720" y="531"/>
                </a:cxn>
                <a:cxn ang="0">
                  <a:pos x="977" y="413"/>
                </a:cxn>
                <a:cxn ang="0">
                  <a:pos x="1226" y="268"/>
                </a:cxn>
                <a:cxn ang="0">
                  <a:pos x="1503" y="215"/>
                </a:cxn>
                <a:cxn ang="0">
                  <a:pos x="1769" y="124"/>
                </a:cxn>
                <a:cxn ang="0">
                  <a:pos x="2007" y="78"/>
                </a:cxn>
                <a:cxn ang="0">
                  <a:pos x="2241" y="74"/>
                </a:cxn>
                <a:cxn ang="0">
                  <a:pos x="2404" y="63"/>
                </a:cxn>
                <a:cxn ang="0">
                  <a:pos x="2518" y="91"/>
                </a:cxn>
                <a:cxn ang="0">
                  <a:pos x="2628" y="78"/>
                </a:cxn>
                <a:cxn ang="0">
                  <a:pos x="2744" y="38"/>
                </a:cxn>
                <a:cxn ang="0">
                  <a:pos x="2872" y="2"/>
                </a:cxn>
              </a:cxnLst>
              <a:rect l="0" t="0" r="r" b="b"/>
              <a:pathLst>
                <a:path w="5008" h="4212">
                  <a:moveTo>
                    <a:pt x="2872" y="2"/>
                  </a:moveTo>
                  <a:lnTo>
                    <a:pt x="2912" y="0"/>
                  </a:lnTo>
                  <a:lnTo>
                    <a:pt x="2952" y="0"/>
                  </a:lnTo>
                  <a:lnTo>
                    <a:pt x="2991" y="0"/>
                  </a:lnTo>
                  <a:lnTo>
                    <a:pt x="3031" y="2"/>
                  </a:lnTo>
                  <a:lnTo>
                    <a:pt x="3069" y="4"/>
                  </a:lnTo>
                  <a:lnTo>
                    <a:pt x="3107" y="8"/>
                  </a:lnTo>
                  <a:lnTo>
                    <a:pt x="3144" y="11"/>
                  </a:lnTo>
                  <a:lnTo>
                    <a:pt x="3183" y="19"/>
                  </a:lnTo>
                  <a:lnTo>
                    <a:pt x="3220" y="25"/>
                  </a:lnTo>
                  <a:lnTo>
                    <a:pt x="3256" y="34"/>
                  </a:lnTo>
                  <a:lnTo>
                    <a:pt x="3294" y="44"/>
                  </a:lnTo>
                  <a:lnTo>
                    <a:pt x="3330" y="55"/>
                  </a:lnTo>
                  <a:lnTo>
                    <a:pt x="3364" y="67"/>
                  </a:lnTo>
                  <a:lnTo>
                    <a:pt x="3400" y="84"/>
                  </a:lnTo>
                  <a:lnTo>
                    <a:pt x="3434" y="101"/>
                  </a:lnTo>
                  <a:lnTo>
                    <a:pt x="3470" y="122"/>
                  </a:lnTo>
                  <a:lnTo>
                    <a:pt x="3495" y="122"/>
                  </a:lnTo>
                  <a:lnTo>
                    <a:pt x="3520" y="126"/>
                  </a:lnTo>
                  <a:lnTo>
                    <a:pt x="3543" y="129"/>
                  </a:lnTo>
                  <a:lnTo>
                    <a:pt x="3567" y="139"/>
                  </a:lnTo>
                  <a:lnTo>
                    <a:pt x="3590" y="145"/>
                  </a:lnTo>
                  <a:lnTo>
                    <a:pt x="3611" y="156"/>
                  </a:lnTo>
                  <a:lnTo>
                    <a:pt x="3632" y="165"/>
                  </a:lnTo>
                  <a:lnTo>
                    <a:pt x="3655" y="179"/>
                  </a:lnTo>
                  <a:lnTo>
                    <a:pt x="3674" y="188"/>
                  </a:lnTo>
                  <a:lnTo>
                    <a:pt x="3693" y="202"/>
                  </a:lnTo>
                  <a:lnTo>
                    <a:pt x="3712" y="217"/>
                  </a:lnTo>
                  <a:lnTo>
                    <a:pt x="3733" y="232"/>
                  </a:lnTo>
                  <a:lnTo>
                    <a:pt x="3752" y="245"/>
                  </a:lnTo>
                  <a:lnTo>
                    <a:pt x="3773" y="259"/>
                  </a:lnTo>
                  <a:lnTo>
                    <a:pt x="3794" y="274"/>
                  </a:lnTo>
                  <a:lnTo>
                    <a:pt x="3814" y="291"/>
                  </a:lnTo>
                  <a:lnTo>
                    <a:pt x="3854" y="291"/>
                  </a:lnTo>
                  <a:lnTo>
                    <a:pt x="3898" y="295"/>
                  </a:lnTo>
                  <a:lnTo>
                    <a:pt x="3940" y="304"/>
                  </a:lnTo>
                  <a:lnTo>
                    <a:pt x="3984" y="316"/>
                  </a:lnTo>
                  <a:lnTo>
                    <a:pt x="4023" y="329"/>
                  </a:lnTo>
                  <a:lnTo>
                    <a:pt x="4065" y="348"/>
                  </a:lnTo>
                  <a:lnTo>
                    <a:pt x="4105" y="369"/>
                  </a:lnTo>
                  <a:lnTo>
                    <a:pt x="4147" y="394"/>
                  </a:lnTo>
                  <a:lnTo>
                    <a:pt x="4183" y="418"/>
                  </a:lnTo>
                  <a:lnTo>
                    <a:pt x="4221" y="443"/>
                  </a:lnTo>
                  <a:lnTo>
                    <a:pt x="4255" y="474"/>
                  </a:lnTo>
                  <a:lnTo>
                    <a:pt x="4290" y="506"/>
                  </a:lnTo>
                  <a:lnTo>
                    <a:pt x="4322" y="538"/>
                  </a:lnTo>
                  <a:lnTo>
                    <a:pt x="4352" y="574"/>
                  </a:lnTo>
                  <a:lnTo>
                    <a:pt x="4379" y="610"/>
                  </a:lnTo>
                  <a:lnTo>
                    <a:pt x="4406" y="648"/>
                  </a:lnTo>
                  <a:lnTo>
                    <a:pt x="4472" y="690"/>
                  </a:lnTo>
                  <a:lnTo>
                    <a:pt x="4529" y="738"/>
                  </a:lnTo>
                  <a:lnTo>
                    <a:pt x="4582" y="789"/>
                  </a:lnTo>
                  <a:lnTo>
                    <a:pt x="4628" y="846"/>
                  </a:lnTo>
                  <a:lnTo>
                    <a:pt x="4666" y="905"/>
                  </a:lnTo>
                  <a:lnTo>
                    <a:pt x="4702" y="968"/>
                  </a:lnTo>
                  <a:lnTo>
                    <a:pt x="4734" y="1033"/>
                  </a:lnTo>
                  <a:lnTo>
                    <a:pt x="4763" y="1101"/>
                  </a:lnTo>
                  <a:lnTo>
                    <a:pt x="4788" y="1168"/>
                  </a:lnTo>
                  <a:lnTo>
                    <a:pt x="4812" y="1238"/>
                  </a:lnTo>
                  <a:lnTo>
                    <a:pt x="4835" y="1305"/>
                  </a:lnTo>
                  <a:lnTo>
                    <a:pt x="4860" y="1375"/>
                  </a:lnTo>
                  <a:lnTo>
                    <a:pt x="4883" y="1443"/>
                  </a:lnTo>
                  <a:lnTo>
                    <a:pt x="4907" y="1510"/>
                  </a:lnTo>
                  <a:lnTo>
                    <a:pt x="4934" y="1576"/>
                  </a:lnTo>
                  <a:lnTo>
                    <a:pt x="4966" y="1641"/>
                  </a:lnTo>
                  <a:lnTo>
                    <a:pt x="4985" y="1698"/>
                  </a:lnTo>
                  <a:lnTo>
                    <a:pt x="4998" y="1757"/>
                  </a:lnTo>
                  <a:lnTo>
                    <a:pt x="5006" y="1814"/>
                  </a:lnTo>
                  <a:lnTo>
                    <a:pt x="5008" y="1873"/>
                  </a:lnTo>
                  <a:lnTo>
                    <a:pt x="5002" y="1930"/>
                  </a:lnTo>
                  <a:lnTo>
                    <a:pt x="4995" y="1989"/>
                  </a:lnTo>
                  <a:lnTo>
                    <a:pt x="4979" y="2048"/>
                  </a:lnTo>
                  <a:lnTo>
                    <a:pt x="4966" y="2107"/>
                  </a:lnTo>
                  <a:lnTo>
                    <a:pt x="4945" y="2162"/>
                  </a:lnTo>
                  <a:lnTo>
                    <a:pt x="4924" y="2219"/>
                  </a:lnTo>
                  <a:lnTo>
                    <a:pt x="4902" y="2276"/>
                  </a:lnTo>
                  <a:lnTo>
                    <a:pt x="4879" y="2333"/>
                  </a:lnTo>
                  <a:lnTo>
                    <a:pt x="4854" y="2388"/>
                  </a:lnTo>
                  <a:lnTo>
                    <a:pt x="4829" y="2444"/>
                  </a:lnTo>
                  <a:lnTo>
                    <a:pt x="4807" y="2499"/>
                  </a:lnTo>
                  <a:lnTo>
                    <a:pt x="4786" y="2554"/>
                  </a:lnTo>
                  <a:lnTo>
                    <a:pt x="4770" y="2586"/>
                  </a:lnTo>
                  <a:lnTo>
                    <a:pt x="4753" y="2620"/>
                  </a:lnTo>
                  <a:lnTo>
                    <a:pt x="4738" y="2651"/>
                  </a:lnTo>
                  <a:lnTo>
                    <a:pt x="4723" y="2681"/>
                  </a:lnTo>
                  <a:lnTo>
                    <a:pt x="4704" y="2712"/>
                  </a:lnTo>
                  <a:lnTo>
                    <a:pt x="4685" y="2740"/>
                  </a:lnTo>
                  <a:lnTo>
                    <a:pt x="4662" y="2769"/>
                  </a:lnTo>
                  <a:lnTo>
                    <a:pt x="4641" y="2795"/>
                  </a:lnTo>
                  <a:lnTo>
                    <a:pt x="4616" y="2818"/>
                  </a:lnTo>
                  <a:lnTo>
                    <a:pt x="4592" y="2841"/>
                  </a:lnTo>
                  <a:lnTo>
                    <a:pt x="4565" y="2860"/>
                  </a:lnTo>
                  <a:lnTo>
                    <a:pt x="4537" y="2879"/>
                  </a:lnTo>
                  <a:lnTo>
                    <a:pt x="4504" y="2892"/>
                  </a:lnTo>
                  <a:lnTo>
                    <a:pt x="4474" y="2906"/>
                  </a:lnTo>
                  <a:lnTo>
                    <a:pt x="4440" y="2913"/>
                  </a:lnTo>
                  <a:lnTo>
                    <a:pt x="4406" y="2923"/>
                  </a:lnTo>
                  <a:lnTo>
                    <a:pt x="4396" y="2932"/>
                  </a:lnTo>
                  <a:lnTo>
                    <a:pt x="4388" y="2949"/>
                  </a:lnTo>
                  <a:lnTo>
                    <a:pt x="4381" y="2965"/>
                  </a:lnTo>
                  <a:lnTo>
                    <a:pt x="4377" y="2986"/>
                  </a:lnTo>
                  <a:lnTo>
                    <a:pt x="4369" y="3003"/>
                  </a:lnTo>
                  <a:lnTo>
                    <a:pt x="4364" y="3024"/>
                  </a:lnTo>
                  <a:lnTo>
                    <a:pt x="4360" y="3043"/>
                  </a:lnTo>
                  <a:lnTo>
                    <a:pt x="4354" y="3063"/>
                  </a:lnTo>
                  <a:lnTo>
                    <a:pt x="4345" y="3081"/>
                  </a:lnTo>
                  <a:lnTo>
                    <a:pt x="4337" y="3100"/>
                  </a:lnTo>
                  <a:lnTo>
                    <a:pt x="4324" y="3117"/>
                  </a:lnTo>
                  <a:lnTo>
                    <a:pt x="4314" y="3134"/>
                  </a:lnTo>
                  <a:lnTo>
                    <a:pt x="4297" y="3147"/>
                  </a:lnTo>
                  <a:lnTo>
                    <a:pt x="4282" y="3159"/>
                  </a:lnTo>
                  <a:lnTo>
                    <a:pt x="4259" y="3168"/>
                  </a:lnTo>
                  <a:lnTo>
                    <a:pt x="4238" y="3176"/>
                  </a:lnTo>
                  <a:lnTo>
                    <a:pt x="4217" y="3189"/>
                  </a:lnTo>
                  <a:lnTo>
                    <a:pt x="4200" y="3206"/>
                  </a:lnTo>
                  <a:lnTo>
                    <a:pt x="4183" y="3221"/>
                  </a:lnTo>
                  <a:lnTo>
                    <a:pt x="4166" y="3242"/>
                  </a:lnTo>
                  <a:lnTo>
                    <a:pt x="4147" y="3261"/>
                  </a:lnTo>
                  <a:lnTo>
                    <a:pt x="4130" y="3282"/>
                  </a:lnTo>
                  <a:lnTo>
                    <a:pt x="4111" y="3301"/>
                  </a:lnTo>
                  <a:lnTo>
                    <a:pt x="4094" y="3322"/>
                  </a:lnTo>
                  <a:lnTo>
                    <a:pt x="4073" y="3341"/>
                  </a:lnTo>
                  <a:lnTo>
                    <a:pt x="4054" y="3360"/>
                  </a:lnTo>
                  <a:lnTo>
                    <a:pt x="4031" y="3375"/>
                  </a:lnTo>
                  <a:lnTo>
                    <a:pt x="4010" y="3392"/>
                  </a:lnTo>
                  <a:lnTo>
                    <a:pt x="3985" y="3404"/>
                  </a:lnTo>
                  <a:lnTo>
                    <a:pt x="3965" y="3417"/>
                  </a:lnTo>
                  <a:lnTo>
                    <a:pt x="3938" y="3425"/>
                  </a:lnTo>
                  <a:lnTo>
                    <a:pt x="3911" y="3432"/>
                  </a:lnTo>
                  <a:lnTo>
                    <a:pt x="3883" y="3442"/>
                  </a:lnTo>
                  <a:lnTo>
                    <a:pt x="3854" y="3457"/>
                  </a:lnTo>
                  <a:lnTo>
                    <a:pt x="3824" y="3467"/>
                  </a:lnTo>
                  <a:lnTo>
                    <a:pt x="3797" y="3480"/>
                  </a:lnTo>
                  <a:lnTo>
                    <a:pt x="3765" y="3491"/>
                  </a:lnTo>
                  <a:lnTo>
                    <a:pt x="3738" y="3503"/>
                  </a:lnTo>
                  <a:lnTo>
                    <a:pt x="3706" y="3514"/>
                  </a:lnTo>
                  <a:lnTo>
                    <a:pt x="3679" y="3524"/>
                  </a:lnTo>
                  <a:lnTo>
                    <a:pt x="3649" y="3531"/>
                  </a:lnTo>
                  <a:lnTo>
                    <a:pt x="3617" y="3537"/>
                  </a:lnTo>
                  <a:lnTo>
                    <a:pt x="3586" y="3541"/>
                  </a:lnTo>
                  <a:lnTo>
                    <a:pt x="3556" y="3546"/>
                  </a:lnTo>
                  <a:lnTo>
                    <a:pt x="3522" y="3546"/>
                  </a:lnTo>
                  <a:lnTo>
                    <a:pt x="3489" y="3548"/>
                  </a:lnTo>
                  <a:lnTo>
                    <a:pt x="3457" y="3545"/>
                  </a:lnTo>
                  <a:lnTo>
                    <a:pt x="3425" y="3541"/>
                  </a:lnTo>
                  <a:lnTo>
                    <a:pt x="3400" y="3545"/>
                  </a:lnTo>
                  <a:lnTo>
                    <a:pt x="3381" y="3552"/>
                  </a:lnTo>
                  <a:lnTo>
                    <a:pt x="3368" y="3562"/>
                  </a:lnTo>
                  <a:lnTo>
                    <a:pt x="3364" y="3577"/>
                  </a:lnTo>
                  <a:lnTo>
                    <a:pt x="3360" y="3592"/>
                  </a:lnTo>
                  <a:lnTo>
                    <a:pt x="3364" y="3611"/>
                  </a:lnTo>
                  <a:lnTo>
                    <a:pt x="3368" y="3630"/>
                  </a:lnTo>
                  <a:lnTo>
                    <a:pt x="3381" y="3649"/>
                  </a:lnTo>
                  <a:lnTo>
                    <a:pt x="3391" y="3670"/>
                  </a:lnTo>
                  <a:lnTo>
                    <a:pt x="3406" y="3691"/>
                  </a:lnTo>
                  <a:lnTo>
                    <a:pt x="3423" y="3712"/>
                  </a:lnTo>
                  <a:lnTo>
                    <a:pt x="3440" y="3733"/>
                  </a:lnTo>
                  <a:lnTo>
                    <a:pt x="3455" y="3752"/>
                  </a:lnTo>
                  <a:lnTo>
                    <a:pt x="3472" y="3771"/>
                  </a:lnTo>
                  <a:lnTo>
                    <a:pt x="3486" y="3786"/>
                  </a:lnTo>
                  <a:lnTo>
                    <a:pt x="3501" y="3803"/>
                  </a:lnTo>
                  <a:lnTo>
                    <a:pt x="3508" y="3815"/>
                  </a:lnTo>
                  <a:lnTo>
                    <a:pt x="3518" y="3824"/>
                  </a:lnTo>
                  <a:lnTo>
                    <a:pt x="3526" y="3836"/>
                  </a:lnTo>
                  <a:lnTo>
                    <a:pt x="3537" y="3845"/>
                  </a:lnTo>
                  <a:lnTo>
                    <a:pt x="3545" y="3856"/>
                  </a:lnTo>
                  <a:lnTo>
                    <a:pt x="3556" y="3866"/>
                  </a:lnTo>
                  <a:lnTo>
                    <a:pt x="3565" y="3877"/>
                  </a:lnTo>
                  <a:lnTo>
                    <a:pt x="3575" y="3887"/>
                  </a:lnTo>
                  <a:lnTo>
                    <a:pt x="3584" y="3894"/>
                  </a:lnTo>
                  <a:lnTo>
                    <a:pt x="3594" y="3904"/>
                  </a:lnTo>
                  <a:lnTo>
                    <a:pt x="3605" y="3915"/>
                  </a:lnTo>
                  <a:lnTo>
                    <a:pt x="3615" y="3925"/>
                  </a:lnTo>
                  <a:lnTo>
                    <a:pt x="3626" y="3934"/>
                  </a:lnTo>
                  <a:lnTo>
                    <a:pt x="3638" y="3942"/>
                  </a:lnTo>
                  <a:lnTo>
                    <a:pt x="3649" y="3953"/>
                  </a:lnTo>
                  <a:lnTo>
                    <a:pt x="3660" y="3963"/>
                  </a:lnTo>
                  <a:lnTo>
                    <a:pt x="3636" y="3978"/>
                  </a:lnTo>
                  <a:lnTo>
                    <a:pt x="3613" y="3995"/>
                  </a:lnTo>
                  <a:lnTo>
                    <a:pt x="3590" y="4012"/>
                  </a:lnTo>
                  <a:lnTo>
                    <a:pt x="3567" y="4029"/>
                  </a:lnTo>
                  <a:lnTo>
                    <a:pt x="3541" y="4047"/>
                  </a:lnTo>
                  <a:lnTo>
                    <a:pt x="3518" y="4064"/>
                  </a:lnTo>
                  <a:lnTo>
                    <a:pt x="3493" y="4081"/>
                  </a:lnTo>
                  <a:lnTo>
                    <a:pt x="3470" y="4098"/>
                  </a:lnTo>
                  <a:lnTo>
                    <a:pt x="3444" y="4111"/>
                  </a:lnTo>
                  <a:lnTo>
                    <a:pt x="3421" y="4126"/>
                  </a:lnTo>
                  <a:lnTo>
                    <a:pt x="3396" y="4144"/>
                  </a:lnTo>
                  <a:lnTo>
                    <a:pt x="3374" y="4159"/>
                  </a:lnTo>
                  <a:lnTo>
                    <a:pt x="3349" y="4172"/>
                  </a:lnTo>
                  <a:lnTo>
                    <a:pt x="3326" y="4185"/>
                  </a:lnTo>
                  <a:lnTo>
                    <a:pt x="3301" y="4199"/>
                  </a:lnTo>
                  <a:lnTo>
                    <a:pt x="3280" y="4212"/>
                  </a:lnTo>
                  <a:lnTo>
                    <a:pt x="3183" y="4111"/>
                  </a:lnTo>
                  <a:lnTo>
                    <a:pt x="3087" y="4024"/>
                  </a:lnTo>
                  <a:lnTo>
                    <a:pt x="2982" y="3942"/>
                  </a:lnTo>
                  <a:lnTo>
                    <a:pt x="2877" y="3870"/>
                  </a:lnTo>
                  <a:lnTo>
                    <a:pt x="2767" y="3801"/>
                  </a:lnTo>
                  <a:lnTo>
                    <a:pt x="2657" y="3739"/>
                  </a:lnTo>
                  <a:lnTo>
                    <a:pt x="2543" y="3681"/>
                  </a:lnTo>
                  <a:lnTo>
                    <a:pt x="2429" y="3630"/>
                  </a:lnTo>
                  <a:lnTo>
                    <a:pt x="2309" y="3581"/>
                  </a:lnTo>
                  <a:lnTo>
                    <a:pt x="2189" y="3535"/>
                  </a:lnTo>
                  <a:lnTo>
                    <a:pt x="2070" y="3493"/>
                  </a:lnTo>
                  <a:lnTo>
                    <a:pt x="1948" y="3455"/>
                  </a:lnTo>
                  <a:lnTo>
                    <a:pt x="1826" y="3415"/>
                  </a:lnTo>
                  <a:lnTo>
                    <a:pt x="1705" y="3379"/>
                  </a:lnTo>
                  <a:lnTo>
                    <a:pt x="1583" y="3343"/>
                  </a:lnTo>
                  <a:lnTo>
                    <a:pt x="1462" y="3307"/>
                  </a:lnTo>
                  <a:lnTo>
                    <a:pt x="1410" y="3288"/>
                  </a:lnTo>
                  <a:lnTo>
                    <a:pt x="1363" y="3267"/>
                  </a:lnTo>
                  <a:lnTo>
                    <a:pt x="1313" y="3244"/>
                  </a:lnTo>
                  <a:lnTo>
                    <a:pt x="1268" y="3219"/>
                  </a:lnTo>
                  <a:lnTo>
                    <a:pt x="1220" y="3193"/>
                  </a:lnTo>
                  <a:lnTo>
                    <a:pt x="1176" y="3162"/>
                  </a:lnTo>
                  <a:lnTo>
                    <a:pt x="1133" y="3130"/>
                  </a:lnTo>
                  <a:lnTo>
                    <a:pt x="1093" y="3100"/>
                  </a:lnTo>
                  <a:lnTo>
                    <a:pt x="1051" y="3062"/>
                  </a:lnTo>
                  <a:lnTo>
                    <a:pt x="1017" y="3024"/>
                  </a:lnTo>
                  <a:lnTo>
                    <a:pt x="981" y="2986"/>
                  </a:lnTo>
                  <a:lnTo>
                    <a:pt x="952" y="2946"/>
                  </a:lnTo>
                  <a:lnTo>
                    <a:pt x="922" y="2902"/>
                  </a:lnTo>
                  <a:lnTo>
                    <a:pt x="899" y="2856"/>
                  </a:lnTo>
                  <a:lnTo>
                    <a:pt x="876" y="2811"/>
                  </a:lnTo>
                  <a:lnTo>
                    <a:pt x="861" y="2765"/>
                  </a:lnTo>
                  <a:lnTo>
                    <a:pt x="821" y="2746"/>
                  </a:lnTo>
                  <a:lnTo>
                    <a:pt x="785" y="2727"/>
                  </a:lnTo>
                  <a:lnTo>
                    <a:pt x="749" y="2706"/>
                  </a:lnTo>
                  <a:lnTo>
                    <a:pt x="713" y="2685"/>
                  </a:lnTo>
                  <a:lnTo>
                    <a:pt x="675" y="2660"/>
                  </a:lnTo>
                  <a:lnTo>
                    <a:pt x="642" y="2636"/>
                  </a:lnTo>
                  <a:lnTo>
                    <a:pt x="608" y="2607"/>
                  </a:lnTo>
                  <a:lnTo>
                    <a:pt x="578" y="2582"/>
                  </a:lnTo>
                  <a:lnTo>
                    <a:pt x="544" y="2550"/>
                  </a:lnTo>
                  <a:lnTo>
                    <a:pt x="513" y="2522"/>
                  </a:lnTo>
                  <a:lnTo>
                    <a:pt x="483" y="2489"/>
                  </a:lnTo>
                  <a:lnTo>
                    <a:pt x="452" y="2457"/>
                  </a:lnTo>
                  <a:lnTo>
                    <a:pt x="424" y="2423"/>
                  </a:lnTo>
                  <a:lnTo>
                    <a:pt x="395" y="2390"/>
                  </a:lnTo>
                  <a:lnTo>
                    <a:pt x="371" y="2354"/>
                  </a:lnTo>
                  <a:lnTo>
                    <a:pt x="344" y="2320"/>
                  </a:lnTo>
                  <a:lnTo>
                    <a:pt x="319" y="2295"/>
                  </a:lnTo>
                  <a:lnTo>
                    <a:pt x="300" y="2272"/>
                  </a:lnTo>
                  <a:lnTo>
                    <a:pt x="276" y="2250"/>
                  </a:lnTo>
                  <a:lnTo>
                    <a:pt x="255" y="2227"/>
                  </a:lnTo>
                  <a:lnTo>
                    <a:pt x="230" y="2206"/>
                  </a:lnTo>
                  <a:lnTo>
                    <a:pt x="209" y="2183"/>
                  </a:lnTo>
                  <a:lnTo>
                    <a:pt x="188" y="2160"/>
                  </a:lnTo>
                  <a:lnTo>
                    <a:pt x="171" y="2137"/>
                  </a:lnTo>
                  <a:lnTo>
                    <a:pt x="150" y="2113"/>
                  </a:lnTo>
                  <a:lnTo>
                    <a:pt x="137" y="2086"/>
                  </a:lnTo>
                  <a:lnTo>
                    <a:pt x="124" y="2058"/>
                  </a:lnTo>
                  <a:lnTo>
                    <a:pt x="114" y="2033"/>
                  </a:lnTo>
                  <a:lnTo>
                    <a:pt x="108" y="2000"/>
                  </a:lnTo>
                  <a:lnTo>
                    <a:pt x="106" y="1972"/>
                  </a:lnTo>
                  <a:lnTo>
                    <a:pt x="106" y="1940"/>
                  </a:lnTo>
                  <a:lnTo>
                    <a:pt x="112" y="1904"/>
                  </a:lnTo>
                  <a:lnTo>
                    <a:pt x="110" y="1884"/>
                  </a:lnTo>
                  <a:lnTo>
                    <a:pt x="108" y="1867"/>
                  </a:lnTo>
                  <a:lnTo>
                    <a:pt x="105" y="1848"/>
                  </a:lnTo>
                  <a:lnTo>
                    <a:pt x="103" y="1833"/>
                  </a:lnTo>
                  <a:lnTo>
                    <a:pt x="97" y="1816"/>
                  </a:lnTo>
                  <a:lnTo>
                    <a:pt x="93" y="1799"/>
                  </a:lnTo>
                  <a:lnTo>
                    <a:pt x="91" y="1782"/>
                  </a:lnTo>
                  <a:lnTo>
                    <a:pt x="87" y="1767"/>
                  </a:lnTo>
                  <a:lnTo>
                    <a:pt x="82" y="1749"/>
                  </a:lnTo>
                  <a:lnTo>
                    <a:pt x="76" y="1732"/>
                  </a:lnTo>
                  <a:lnTo>
                    <a:pt x="72" y="1715"/>
                  </a:lnTo>
                  <a:lnTo>
                    <a:pt x="67" y="1698"/>
                  </a:lnTo>
                  <a:lnTo>
                    <a:pt x="61" y="1681"/>
                  </a:lnTo>
                  <a:lnTo>
                    <a:pt x="57" y="1666"/>
                  </a:lnTo>
                  <a:lnTo>
                    <a:pt x="51" y="1651"/>
                  </a:lnTo>
                  <a:lnTo>
                    <a:pt x="48" y="1635"/>
                  </a:lnTo>
                  <a:lnTo>
                    <a:pt x="25" y="1594"/>
                  </a:lnTo>
                  <a:lnTo>
                    <a:pt x="11" y="1554"/>
                  </a:lnTo>
                  <a:lnTo>
                    <a:pt x="2" y="1514"/>
                  </a:lnTo>
                  <a:lnTo>
                    <a:pt x="0" y="1474"/>
                  </a:lnTo>
                  <a:lnTo>
                    <a:pt x="2" y="1432"/>
                  </a:lnTo>
                  <a:lnTo>
                    <a:pt x="10" y="1392"/>
                  </a:lnTo>
                  <a:lnTo>
                    <a:pt x="19" y="1350"/>
                  </a:lnTo>
                  <a:lnTo>
                    <a:pt x="34" y="1310"/>
                  </a:lnTo>
                  <a:lnTo>
                    <a:pt x="48" y="1268"/>
                  </a:lnTo>
                  <a:lnTo>
                    <a:pt x="63" y="1227"/>
                  </a:lnTo>
                  <a:lnTo>
                    <a:pt x="78" y="1185"/>
                  </a:lnTo>
                  <a:lnTo>
                    <a:pt x="93" y="1145"/>
                  </a:lnTo>
                  <a:lnTo>
                    <a:pt x="108" y="1105"/>
                  </a:lnTo>
                  <a:lnTo>
                    <a:pt x="120" y="1063"/>
                  </a:lnTo>
                  <a:lnTo>
                    <a:pt x="129" y="1021"/>
                  </a:lnTo>
                  <a:lnTo>
                    <a:pt x="133" y="981"/>
                  </a:lnTo>
                  <a:lnTo>
                    <a:pt x="156" y="947"/>
                  </a:lnTo>
                  <a:lnTo>
                    <a:pt x="184" y="918"/>
                  </a:lnTo>
                  <a:lnTo>
                    <a:pt x="209" y="890"/>
                  </a:lnTo>
                  <a:lnTo>
                    <a:pt x="241" y="867"/>
                  </a:lnTo>
                  <a:lnTo>
                    <a:pt x="270" y="842"/>
                  </a:lnTo>
                  <a:lnTo>
                    <a:pt x="300" y="823"/>
                  </a:lnTo>
                  <a:lnTo>
                    <a:pt x="335" y="804"/>
                  </a:lnTo>
                  <a:lnTo>
                    <a:pt x="367" y="785"/>
                  </a:lnTo>
                  <a:lnTo>
                    <a:pt x="397" y="764"/>
                  </a:lnTo>
                  <a:lnTo>
                    <a:pt x="431" y="744"/>
                  </a:lnTo>
                  <a:lnTo>
                    <a:pt x="462" y="721"/>
                  </a:lnTo>
                  <a:lnTo>
                    <a:pt x="494" y="700"/>
                  </a:lnTo>
                  <a:lnTo>
                    <a:pt x="525" y="671"/>
                  </a:lnTo>
                  <a:lnTo>
                    <a:pt x="555" y="645"/>
                  </a:lnTo>
                  <a:lnTo>
                    <a:pt x="582" y="614"/>
                  </a:lnTo>
                  <a:lnTo>
                    <a:pt x="612" y="580"/>
                  </a:lnTo>
                  <a:lnTo>
                    <a:pt x="648" y="563"/>
                  </a:lnTo>
                  <a:lnTo>
                    <a:pt x="684" y="546"/>
                  </a:lnTo>
                  <a:lnTo>
                    <a:pt x="720" y="531"/>
                  </a:lnTo>
                  <a:lnTo>
                    <a:pt x="758" y="515"/>
                  </a:lnTo>
                  <a:lnTo>
                    <a:pt x="794" y="498"/>
                  </a:lnTo>
                  <a:lnTo>
                    <a:pt x="831" y="481"/>
                  </a:lnTo>
                  <a:lnTo>
                    <a:pt x="867" y="464"/>
                  </a:lnTo>
                  <a:lnTo>
                    <a:pt x="905" y="449"/>
                  </a:lnTo>
                  <a:lnTo>
                    <a:pt x="941" y="430"/>
                  </a:lnTo>
                  <a:lnTo>
                    <a:pt x="977" y="413"/>
                  </a:lnTo>
                  <a:lnTo>
                    <a:pt x="1013" y="394"/>
                  </a:lnTo>
                  <a:lnTo>
                    <a:pt x="1049" y="375"/>
                  </a:lnTo>
                  <a:lnTo>
                    <a:pt x="1085" y="352"/>
                  </a:lnTo>
                  <a:lnTo>
                    <a:pt x="1121" y="331"/>
                  </a:lnTo>
                  <a:lnTo>
                    <a:pt x="1156" y="308"/>
                  </a:lnTo>
                  <a:lnTo>
                    <a:pt x="1190" y="283"/>
                  </a:lnTo>
                  <a:lnTo>
                    <a:pt x="1226" y="268"/>
                  </a:lnTo>
                  <a:lnTo>
                    <a:pt x="1266" y="257"/>
                  </a:lnTo>
                  <a:lnTo>
                    <a:pt x="1304" y="247"/>
                  </a:lnTo>
                  <a:lnTo>
                    <a:pt x="1344" y="240"/>
                  </a:lnTo>
                  <a:lnTo>
                    <a:pt x="1384" y="232"/>
                  </a:lnTo>
                  <a:lnTo>
                    <a:pt x="1424" y="226"/>
                  </a:lnTo>
                  <a:lnTo>
                    <a:pt x="1462" y="219"/>
                  </a:lnTo>
                  <a:lnTo>
                    <a:pt x="1503" y="215"/>
                  </a:lnTo>
                  <a:lnTo>
                    <a:pt x="1541" y="205"/>
                  </a:lnTo>
                  <a:lnTo>
                    <a:pt x="1581" y="198"/>
                  </a:lnTo>
                  <a:lnTo>
                    <a:pt x="1619" y="186"/>
                  </a:lnTo>
                  <a:lnTo>
                    <a:pt x="1659" y="177"/>
                  </a:lnTo>
                  <a:lnTo>
                    <a:pt x="1695" y="160"/>
                  </a:lnTo>
                  <a:lnTo>
                    <a:pt x="1733" y="145"/>
                  </a:lnTo>
                  <a:lnTo>
                    <a:pt x="1769" y="124"/>
                  </a:lnTo>
                  <a:lnTo>
                    <a:pt x="1806" y="103"/>
                  </a:lnTo>
                  <a:lnTo>
                    <a:pt x="1838" y="93"/>
                  </a:lnTo>
                  <a:lnTo>
                    <a:pt x="1872" y="86"/>
                  </a:lnTo>
                  <a:lnTo>
                    <a:pt x="1906" y="82"/>
                  </a:lnTo>
                  <a:lnTo>
                    <a:pt x="1940" y="82"/>
                  </a:lnTo>
                  <a:lnTo>
                    <a:pt x="1973" y="78"/>
                  </a:lnTo>
                  <a:lnTo>
                    <a:pt x="2007" y="78"/>
                  </a:lnTo>
                  <a:lnTo>
                    <a:pt x="2041" y="80"/>
                  </a:lnTo>
                  <a:lnTo>
                    <a:pt x="2075" y="82"/>
                  </a:lnTo>
                  <a:lnTo>
                    <a:pt x="2108" y="82"/>
                  </a:lnTo>
                  <a:lnTo>
                    <a:pt x="2140" y="82"/>
                  </a:lnTo>
                  <a:lnTo>
                    <a:pt x="2172" y="80"/>
                  </a:lnTo>
                  <a:lnTo>
                    <a:pt x="2208" y="80"/>
                  </a:lnTo>
                  <a:lnTo>
                    <a:pt x="2241" y="74"/>
                  </a:lnTo>
                  <a:lnTo>
                    <a:pt x="2275" y="68"/>
                  </a:lnTo>
                  <a:lnTo>
                    <a:pt x="2307" y="61"/>
                  </a:lnTo>
                  <a:lnTo>
                    <a:pt x="2342" y="51"/>
                  </a:lnTo>
                  <a:lnTo>
                    <a:pt x="2359" y="51"/>
                  </a:lnTo>
                  <a:lnTo>
                    <a:pt x="2374" y="55"/>
                  </a:lnTo>
                  <a:lnTo>
                    <a:pt x="2389" y="57"/>
                  </a:lnTo>
                  <a:lnTo>
                    <a:pt x="2404" y="63"/>
                  </a:lnTo>
                  <a:lnTo>
                    <a:pt x="2419" y="65"/>
                  </a:lnTo>
                  <a:lnTo>
                    <a:pt x="2437" y="70"/>
                  </a:lnTo>
                  <a:lnTo>
                    <a:pt x="2452" y="76"/>
                  </a:lnTo>
                  <a:lnTo>
                    <a:pt x="2471" y="82"/>
                  </a:lnTo>
                  <a:lnTo>
                    <a:pt x="2486" y="84"/>
                  </a:lnTo>
                  <a:lnTo>
                    <a:pt x="2501" y="88"/>
                  </a:lnTo>
                  <a:lnTo>
                    <a:pt x="2518" y="91"/>
                  </a:lnTo>
                  <a:lnTo>
                    <a:pt x="2535" y="95"/>
                  </a:lnTo>
                  <a:lnTo>
                    <a:pt x="2551" y="97"/>
                  </a:lnTo>
                  <a:lnTo>
                    <a:pt x="2568" y="99"/>
                  </a:lnTo>
                  <a:lnTo>
                    <a:pt x="2585" y="97"/>
                  </a:lnTo>
                  <a:lnTo>
                    <a:pt x="2604" y="97"/>
                  </a:lnTo>
                  <a:lnTo>
                    <a:pt x="2615" y="86"/>
                  </a:lnTo>
                  <a:lnTo>
                    <a:pt x="2628" y="78"/>
                  </a:lnTo>
                  <a:lnTo>
                    <a:pt x="2642" y="68"/>
                  </a:lnTo>
                  <a:lnTo>
                    <a:pt x="2657" y="65"/>
                  </a:lnTo>
                  <a:lnTo>
                    <a:pt x="2674" y="59"/>
                  </a:lnTo>
                  <a:lnTo>
                    <a:pt x="2691" y="53"/>
                  </a:lnTo>
                  <a:lnTo>
                    <a:pt x="2708" y="48"/>
                  </a:lnTo>
                  <a:lnTo>
                    <a:pt x="2727" y="44"/>
                  </a:lnTo>
                  <a:lnTo>
                    <a:pt x="2744" y="38"/>
                  </a:lnTo>
                  <a:lnTo>
                    <a:pt x="2763" y="32"/>
                  </a:lnTo>
                  <a:lnTo>
                    <a:pt x="2781" y="27"/>
                  </a:lnTo>
                  <a:lnTo>
                    <a:pt x="2800" y="25"/>
                  </a:lnTo>
                  <a:lnTo>
                    <a:pt x="2817" y="17"/>
                  </a:lnTo>
                  <a:lnTo>
                    <a:pt x="2836" y="11"/>
                  </a:lnTo>
                  <a:lnTo>
                    <a:pt x="2853" y="8"/>
                  </a:lnTo>
                  <a:lnTo>
                    <a:pt x="2872" y="2"/>
                  </a:lnTo>
                  <a:lnTo>
                    <a:pt x="2872" y="2"/>
                  </a:lnTo>
                  <a:close/>
                </a:path>
              </a:pathLst>
            </a:cu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pic>
          <p:nvPicPr>
            <p:cNvPr id="254" name="Picture 253" descr="http://pixabay.com/en/photos/get_image/40377/?t=1347599674&amp;c=21834934c48ccb87ef06&amp;ext=png"/>
            <p:cNvPicPr>
              <a:picLocks noChangeAspect="1" noChangeArrowheads="1"/>
            </p:cNvPicPr>
            <p:nvPr/>
          </p:nvPicPr>
          <p:blipFill>
            <a:blip r:embed="rId4" cstate="print"/>
            <a:srcRect/>
            <a:stretch>
              <a:fillRect/>
            </a:stretch>
          </p:blipFill>
          <p:spPr bwMode="auto">
            <a:xfrm>
              <a:off x="3995742" y="367649"/>
              <a:ext cx="1279633" cy="987870"/>
            </a:xfrm>
            <a:prstGeom prst="rect">
              <a:avLst/>
            </a:prstGeom>
            <a:noFill/>
          </p:spPr>
        </p:pic>
      </p:grpSp>
      <p:sp>
        <p:nvSpPr>
          <p:cNvPr id="255" name="Oval 254"/>
          <p:cNvSpPr/>
          <p:nvPr/>
        </p:nvSpPr>
        <p:spPr bwMode="auto">
          <a:xfrm>
            <a:off x="2067702" y="2150455"/>
            <a:ext cx="251700" cy="239848"/>
          </a:xfrm>
          <a:prstGeom prst="ellipse">
            <a:avLst/>
          </a:prstGeom>
          <a:solidFill>
            <a:sysClr val="window" lastClr="FFFFFF"/>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1500" smtClean="0">
              <a:solidFill>
                <a:sysClr val="windowText" lastClr="000000"/>
              </a:solidFill>
            </a:endParaRPr>
          </a:p>
        </p:txBody>
      </p:sp>
      <p:sp>
        <p:nvSpPr>
          <p:cNvPr id="256" name="Text Box 10"/>
          <p:cNvSpPr>
            <a:spLocks noChangeArrowheads="1"/>
          </p:cNvSpPr>
          <p:nvPr/>
        </p:nvSpPr>
        <p:spPr bwMode="auto">
          <a:xfrm>
            <a:off x="1696051" y="5408532"/>
            <a:ext cx="1904952" cy="755828"/>
          </a:xfrm>
          <a:prstGeom prst="roundRect">
            <a:avLst>
              <a:gd name="adj" fmla="val 30100"/>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dirty="0" smtClean="0">
              <a:solidFill>
                <a:srgbClr val="000000"/>
              </a:solidFill>
              <a:latin typeface="Calibri" pitchFamily="34" charset="0"/>
            </a:endParaRPr>
          </a:p>
        </p:txBody>
      </p:sp>
      <p:sp>
        <p:nvSpPr>
          <p:cNvPr id="257" name="Text Box 10"/>
          <p:cNvSpPr>
            <a:spLocks noChangeArrowheads="1"/>
          </p:cNvSpPr>
          <p:nvPr/>
        </p:nvSpPr>
        <p:spPr bwMode="auto">
          <a:xfrm>
            <a:off x="1634601" y="2448207"/>
            <a:ext cx="2089303" cy="718906"/>
          </a:xfrm>
          <a:prstGeom prst="roundRect">
            <a:avLst>
              <a:gd name="adj" fmla="val 46482"/>
            </a:avLst>
          </a:prstGeom>
          <a:gradFill flip="none" rotWithShape="1">
            <a:gsLst>
              <a:gs pos="0">
                <a:srgbClr val="99CCFF"/>
              </a:gs>
              <a:gs pos="50000">
                <a:srgbClr val="FFCCCC"/>
              </a:gs>
            </a:gsLst>
            <a:lin ang="0" scaled="1"/>
            <a:tileRect/>
          </a:gradFill>
          <a:ln w="9525">
            <a:solidFill>
              <a:sysClr val="windowText" lastClr="00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dirty="0" smtClean="0">
              <a:solidFill>
                <a:srgbClr val="000000"/>
              </a:solidFill>
              <a:latin typeface="Calibri" pitchFamily="34" charset="0"/>
            </a:endParaRPr>
          </a:p>
        </p:txBody>
      </p:sp>
      <p:pic>
        <p:nvPicPr>
          <p:cNvPr id="258" name="Object 2"/>
          <p:cNvPicPr>
            <a:picLocks noChangeAspect="1" noChangeArrowheads="1"/>
          </p:cNvPicPr>
          <p:nvPr/>
        </p:nvPicPr>
        <p:blipFill>
          <a:blip r:embed="rId5" cstate="print"/>
          <a:srcRect/>
          <a:stretch>
            <a:fillRect/>
          </a:stretch>
        </p:blipFill>
        <p:spPr bwMode="auto">
          <a:xfrm>
            <a:off x="1297004" y="4357148"/>
            <a:ext cx="752374" cy="444065"/>
          </a:xfrm>
          <a:prstGeom prst="rect">
            <a:avLst/>
          </a:prstGeom>
          <a:noFill/>
        </p:spPr>
      </p:pic>
      <p:pic>
        <p:nvPicPr>
          <p:cNvPr id="259" name="Object 3"/>
          <p:cNvPicPr>
            <a:picLocks noChangeAspect="1" noChangeArrowheads="1"/>
          </p:cNvPicPr>
          <p:nvPr/>
        </p:nvPicPr>
        <p:blipFill>
          <a:blip r:embed="rId6" cstate="print"/>
          <a:srcRect/>
          <a:stretch>
            <a:fillRect/>
          </a:stretch>
        </p:blipFill>
        <p:spPr bwMode="auto">
          <a:xfrm>
            <a:off x="1913360" y="2819400"/>
            <a:ext cx="1433005" cy="303417"/>
          </a:xfrm>
          <a:prstGeom prst="rect">
            <a:avLst/>
          </a:prstGeom>
          <a:noFill/>
        </p:spPr>
      </p:pic>
      <p:pic>
        <p:nvPicPr>
          <p:cNvPr id="260" name="Object 4"/>
          <p:cNvPicPr>
            <a:picLocks noChangeAspect="1" noChangeArrowheads="1"/>
          </p:cNvPicPr>
          <p:nvPr/>
        </p:nvPicPr>
        <p:blipFill>
          <a:blip r:embed="rId7" cstate="print"/>
          <a:srcRect/>
          <a:stretch>
            <a:fillRect/>
          </a:stretch>
        </p:blipFill>
        <p:spPr bwMode="auto">
          <a:xfrm>
            <a:off x="1818948" y="5483391"/>
            <a:ext cx="1527417" cy="316408"/>
          </a:xfrm>
          <a:prstGeom prst="rect">
            <a:avLst/>
          </a:prstGeom>
          <a:noFill/>
        </p:spPr>
      </p:pic>
      <p:pic>
        <p:nvPicPr>
          <p:cNvPr id="261" name="Object 5"/>
          <p:cNvPicPr>
            <a:picLocks noChangeAspect="1" noChangeArrowheads="1"/>
          </p:cNvPicPr>
          <p:nvPr/>
        </p:nvPicPr>
        <p:blipFill>
          <a:blip r:embed="rId8" cstate="print"/>
          <a:srcRect/>
          <a:stretch>
            <a:fillRect/>
          </a:stretch>
        </p:blipFill>
        <p:spPr bwMode="auto">
          <a:xfrm>
            <a:off x="2812965" y="3473268"/>
            <a:ext cx="1097140" cy="347733"/>
          </a:xfrm>
          <a:prstGeom prst="rect">
            <a:avLst/>
          </a:prstGeom>
          <a:solidFill>
            <a:srgbClr val="FFCCCC"/>
          </a:solidFill>
        </p:spPr>
      </p:pic>
      <p:pic>
        <p:nvPicPr>
          <p:cNvPr id="262" name="Object 6"/>
          <p:cNvPicPr>
            <a:picLocks noChangeAspect="1" noChangeArrowheads="1"/>
          </p:cNvPicPr>
          <p:nvPr/>
        </p:nvPicPr>
        <p:blipFill>
          <a:blip r:embed="rId9" cstate="print"/>
          <a:srcRect/>
          <a:stretch>
            <a:fillRect/>
          </a:stretch>
        </p:blipFill>
        <p:spPr bwMode="auto">
          <a:xfrm>
            <a:off x="1499360" y="3481141"/>
            <a:ext cx="1008805" cy="352982"/>
          </a:xfrm>
          <a:prstGeom prst="rect">
            <a:avLst/>
          </a:prstGeom>
          <a:solidFill>
            <a:srgbClr val="99CCFF"/>
          </a:solidFill>
        </p:spPr>
      </p:pic>
      <p:pic>
        <p:nvPicPr>
          <p:cNvPr id="263" name="Object 7"/>
          <p:cNvPicPr>
            <a:picLocks noChangeAspect="1" noChangeArrowheads="1"/>
          </p:cNvPicPr>
          <p:nvPr/>
        </p:nvPicPr>
        <p:blipFill>
          <a:blip r:embed="rId10" cstate="print"/>
          <a:srcRect/>
          <a:stretch>
            <a:fillRect/>
          </a:stretch>
        </p:blipFill>
        <p:spPr bwMode="auto">
          <a:xfrm>
            <a:off x="1493319" y="4836644"/>
            <a:ext cx="1089459" cy="328050"/>
          </a:xfrm>
          <a:prstGeom prst="rect">
            <a:avLst/>
          </a:prstGeom>
          <a:solidFill>
            <a:srgbClr val="99CCFF"/>
          </a:solidFill>
        </p:spPr>
      </p:pic>
      <p:pic>
        <p:nvPicPr>
          <p:cNvPr id="264" name="Object 8"/>
          <p:cNvPicPr>
            <a:picLocks noChangeAspect="1" noChangeArrowheads="1"/>
          </p:cNvPicPr>
          <p:nvPr/>
        </p:nvPicPr>
        <p:blipFill>
          <a:blip r:embed="rId11" cstate="print"/>
          <a:srcRect/>
          <a:stretch>
            <a:fillRect/>
          </a:stretch>
        </p:blipFill>
        <p:spPr bwMode="auto">
          <a:xfrm>
            <a:off x="2735178" y="4836644"/>
            <a:ext cx="1084337" cy="321490"/>
          </a:xfrm>
          <a:prstGeom prst="rect">
            <a:avLst/>
          </a:prstGeom>
          <a:solidFill>
            <a:srgbClr val="FFCCCC"/>
          </a:solidFill>
        </p:spPr>
      </p:pic>
      <p:sp>
        <p:nvSpPr>
          <p:cNvPr id="265" name="Rectangle 264"/>
          <p:cNvSpPr>
            <a:spLocks noChangeArrowheads="1"/>
          </p:cNvSpPr>
          <p:nvPr/>
        </p:nvSpPr>
        <p:spPr bwMode="auto">
          <a:xfrm flipH="1">
            <a:off x="1607713" y="6298435"/>
            <a:ext cx="430151" cy="323165"/>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34925" cap="flat" cmpd="sng" algn="ctr">
            <a:solidFill>
              <a:sysClr val="windowText" lastClr="000000"/>
            </a:solidFill>
            <a:prstDash val="solid"/>
            <a:headEnd/>
            <a:tailEnd/>
          </a:ln>
          <a:effectLst>
            <a:outerShdw blurRad="40000" dist="20000" dir="5400000" rotWithShape="0">
              <a:srgbClr val="000000">
                <a:alpha val="38000"/>
              </a:srgbClr>
            </a:outerShdw>
          </a:effec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0"/>
              </a:spcBef>
              <a:spcAft>
                <a:spcPct val="0"/>
              </a:spcAft>
              <a:defRPr/>
            </a:pPr>
            <a:r>
              <a:rPr lang="en-US" sz="1500" i="1" dirty="0" smtClean="0">
                <a:solidFill>
                  <a:srgbClr val="000000"/>
                </a:solidFill>
                <a:latin typeface="Times New Roman" pitchFamily="18" charset="0"/>
              </a:rPr>
              <a:t>W</a:t>
            </a:r>
            <a:r>
              <a:rPr lang="en-US" sz="1500" dirty="0" smtClean="0">
                <a:solidFill>
                  <a:srgbClr val="000000"/>
                </a:solidFill>
                <a:latin typeface="Times New Roman" pitchFamily="18" charset="0"/>
              </a:rPr>
              <a:t> </a:t>
            </a:r>
            <a:endParaRPr lang="en-US" sz="1500" dirty="0">
              <a:solidFill>
                <a:srgbClr val="000000"/>
              </a:solidFill>
              <a:latin typeface="Calibri" pitchFamily="34" charset="0"/>
            </a:endParaRPr>
          </a:p>
        </p:txBody>
      </p:sp>
      <p:cxnSp>
        <p:nvCxnSpPr>
          <p:cNvPr id="266" name="AutoShape 65"/>
          <p:cNvCxnSpPr>
            <a:cxnSpLocks noChangeShapeType="1"/>
            <a:stCxn id="265" idx="1"/>
            <a:endCxn id="256" idx="2"/>
          </p:cNvCxnSpPr>
          <p:nvPr/>
        </p:nvCxnSpPr>
        <p:spPr bwMode="auto">
          <a:xfrm flipV="1">
            <a:off x="2037864" y="6164360"/>
            <a:ext cx="610663" cy="295658"/>
          </a:xfrm>
          <a:prstGeom prst="bentConnector2">
            <a:avLst/>
          </a:prstGeom>
          <a:noFill/>
          <a:ln w="57150">
            <a:solidFill>
              <a:sysClr val="windowText" lastClr="000000"/>
            </a:solidFill>
            <a:miter lim="800000"/>
            <a:headEnd/>
            <a:tailEnd type="triangle" w="med" len="med"/>
          </a:ln>
        </p:spPr>
      </p:cxnSp>
      <p:pic>
        <p:nvPicPr>
          <p:cNvPr id="267" name="Object 10"/>
          <p:cNvPicPr>
            <a:picLocks noChangeAspect="1" noChangeArrowheads="1"/>
          </p:cNvPicPr>
          <p:nvPr/>
        </p:nvPicPr>
        <p:blipFill>
          <a:blip r:embed="rId12" cstate="print"/>
          <a:srcRect/>
          <a:stretch>
            <a:fillRect/>
          </a:stretch>
        </p:blipFill>
        <p:spPr bwMode="auto">
          <a:xfrm>
            <a:off x="1956598" y="2514600"/>
            <a:ext cx="1389767" cy="309723"/>
          </a:xfrm>
          <a:prstGeom prst="rect">
            <a:avLst/>
          </a:prstGeom>
          <a:noFill/>
        </p:spPr>
      </p:pic>
      <p:sp>
        <p:nvSpPr>
          <p:cNvPr id="268" name="Heart 267"/>
          <p:cNvSpPr/>
          <p:nvPr/>
        </p:nvSpPr>
        <p:spPr bwMode="auto">
          <a:xfrm>
            <a:off x="2187652" y="4022848"/>
            <a:ext cx="860301" cy="692842"/>
          </a:xfrm>
          <a:prstGeom prst="heart">
            <a:avLst/>
          </a:prstGeom>
          <a:gradFill flip="none" rotWithShape="1">
            <a:gsLst>
              <a:gs pos="0">
                <a:srgbClr val="99CCFF"/>
              </a:gs>
              <a:gs pos="50000">
                <a:srgbClr val="FFCCCC"/>
              </a:gs>
            </a:gsLst>
            <a:lin ang="0" scaled="1"/>
            <a:tileRect/>
          </a:gradFill>
          <a:ln w="9525">
            <a:solidFill>
              <a:srgbClr val="FF0000"/>
            </a:solid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pPr>
            <a:r>
              <a:rPr lang="en-US" sz="1500" b="1" i="1" dirty="0" smtClean="0">
                <a:solidFill>
                  <a:srgbClr val="000000"/>
                </a:solidFill>
                <a:latin typeface="Times New Roman" pitchFamily="18" charset="0"/>
                <a:cs typeface="Times New Roman" pitchFamily="18" charset="0"/>
              </a:rPr>
              <a:t>H</a:t>
            </a:r>
          </a:p>
        </p:txBody>
      </p:sp>
      <p:pic>
        <p:nvPicPr>
          <p:cNvPr id="269" name="Object 11"/>
          <p:cNvPicPr>
            <a:picLocks noChangeAspect="1" noChangeArrowheads="1"/>
          </p:cNvPicPr>
          <p:nvPr/>
        </p:nvPicPr>
        <p:blipFill>
          <a:blip r:embed="rId13" cstate="print"/>
          <a:srcRect/>
          <a:stretch>
            <a:fillRect/>
          </a:stretch>
        </p:blipFill>
        <p:spPr bwMode="auto">
          <a:xfrm>
            <a:off x="1815775" y="5791200"/>
            <a:ext cx="1606790" cy="291494"/>
          </a:xfrm>
          <a:prstGeom prst="rect">
            <a:avLst/>
          </a:prstGeom>
          <a:noFill/>
        </p:spPr>
      </p:pic>
      <p:pic>
        <p:nvPicPr>
          <p:cNvPr id="270" name="Object 12"/>
          <p:cNvPicPr>
            <a:picLocks noChangeAspect="1" noChangeArrowheads="1"/>
          </p:cNvPicPr>
          <p:nvPr/>
        </p:nvPicPr>
        <p:blipFill>
          <a:blip r:embed="rId14" cstate="print"/>
          <a:srcRect/>
          <a:stretch>
            <a:fillRect/>
          </a:stretch>
        </p:blipFill>
        <p:spPr bwMode="auto">
          <a:xfrm>
            <a:off x="3116178" y="4267200"/>
            <a:ext cx="829145" cy="524299"/>
          </a:xfrm>
          <a:prstGeom prst="rect">
            <a:avLst/>
          </a:prstGeom>
          <a:noFill/>
        </p:spPr>
      </p:pic>
      <p:pic>
        <p:nvPicPr>
          <p:cNvPr id="271" name="Object 13"/>
          <p:cNvPicPr>
            <a:picLocks noChangeAspect="1" noChangeArrowheads="1"/>
          </p:cNvPicPr>
          <p:nvPr/>
        </p:nvPicPr>
        <p:blipFill>
          <a:blip r:embed="rId15" cstate="print"/>
          <a:srcRect/>
          <a:stretch>
            <a:fillRect/>
          </a:stretch>
        </p:blipFill>
        <p:spPr bwMode="auto">
          <a:xfrm>
            <a:off x="467046" y="2362199"/>
            <a:ext cx="304311" cy="386733"/>
          </a:xfrm>
          <a:prstGeom prst="rect">
            <a:avLst/>
          </a:prstGeom>
          <a:noFill/>
        </p:spPr>
      </p:pic>
      <p:cxnSp>
        <p:nvCxnSpPr>
          <p:cNvPr id="272" name="Straight Arrow Connector 271"/>
          <p:cNvCxnSpPr/>
          <p:nvPr/>
        </p:nvCxnSpPr>
        <p:spPr bwMode="auto">
          <a:xfrm flipH="1">
            <a:off x="931762" y="5786445"/>
            <a:ext cx="764289"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cxnSp>
        <p:nvCxnSpPr>
          <p:cNvPr id="273" name="Straight Arrow Connector 272"/>
          <p:cNvCxnSpPr/>
          <p:nvPr/>
        </p:nvCxnSpPr>
        <p:spPr bwMode="auto">
          <a:xfrm flipH="1">
            <a:off x="528500" y="2826121"/>
            <a:ext cx="1106101" cy="0"/>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4" name="TextBox 190"/>
          <p:cNvSpPr txBox="1"/>
          <p:nvPr/>
        </p:nvSpPr>
        <p:spPr>
          <a:xfrm>
            <a:off x="1096325" y="1574513"/>
            <a:ext cx="546945"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500" i="1" dirty="0" smtClean="0">
                <a:solidFill>
                  <a:srgbClr val="000000"/>
                </a:solidFill>
                <a:latin typeface="Times New Roman" pitchFamily="18" charset="0"/>
                <a:cs typeface="Times New Roman" pitchFamily="18" charset="0"/>
              </a:rPr>
              <a:t>CBF</a:t>
            </a:r>
            <a:endParaRPr lang="en-US" sz="1500" dirty="0">
              <a:solidFill>
                <a:srgbClr val="000000"/>
              </a:solidFill>
              <a:latin typeface="Calibri"/>
            </a:endParaRPr>
          </a:p>
        </p:txBody>
      </p:sp>
      <p:cxnSp>
        <p:nvCxnSpPr>
          <p:cNvPr id="275" name="Straight Arrow Connector 274"/>
          <p:cNvCxnSpPr/>
          <p:nvPr/>
        </p:nvCxnSpPr>
        <p:spPr bwMode="auto">
          <a:xfrm flipH="1" flipV="1">
            <a:off x="501612" y="4135037"/>
            <a:ext cx="1720603" cy="10605"/>
          </a:xfrm>
          <a:prstGeom prst="straightConnector1">
            <a:avLst/>
          </a:prstGeom>
          <a:noFill/>
          <a:ln w="76200" cap="flat" cmpd="sng" algn="ctr">
            <a:solidFill>
              <a:sysClr val="windowText" lastClr="000000"/>
            </a:solidFill>
            <a:prstDash val="sysDot"/>
            <a:round/>
            <a:headEnd type="triangle" w="med" len="med"/>
            <a:tailEnd type="none" w="med" len="med"/>
          </a:ln>
          <a:effectLst/>
        </p:spPr>
      </p:cxnSp>
      <p:sp>
        <p:nvSpPr>
          <p:cNvPr id="276" name="TextBox 229"/>
          <p:cNvSpPr txBox="1"/>
          <p:nvPr/>
        </p:nvSpPr>
        <p:spPr>
          <a:xfrm>
            <a:off x="440162" y="3715435"/>
            <a:ext cx="324128"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500" i="1" dirty="0" smtClean="0">
                <a:solidFill>
                  <a:srgbClr val="000000"/>
                </a:solidFill>
                <a:latin typeface="Times New Roman" pitchFamily="18" charset="0"/>
                <a:cs typeface="Times New Roman" pitchFamily="18" charset="0"/>
              </a:rPr>
              <a:t>H</a:t>
            </a:r>
            <a:endParaRPr lang="en-US" sz="1500" i="1" dirty="0">
              <a:solidFill>
                <a:srgbClr val="000000"/>
              </a:solidFill>
              <a:latin typeface="Times New Roman" pitchFamily="18" charset="0"/>
              <a:cs typeface="Times New Roman" pitchFamily="18" charset="0"/>
            </a:endParaRPr>
          </a:p>
        </p:txBody>
      </p:sp>
      <p:sp>
        <p:nvSpPr>
          <p:cNvPr id="277" name="TextBox 232"/>
          <p:cNvSpPr txBox="1"/>
          <p:nvPr/>
        </p:nvSpPr>
        <p:spPr>
          <a:xfrm>
            <a:off x="4143792" y="2057400"/>
            <a:ext cx="580608" cy="55399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r>
              <a:rPr lang="en-US" sz="1500" i="1" dirty="0" smtClean="0">
                <a:solidFill>
                  <a:srgbClr val="000000"/>
                </a:solidFill>
                <a:latin typeface="Times New Roman" pitchFamily="18" charset="0"/>
                <a:cs typeface="Times New Roman" pitchFamily="18" charset="0"/>
              </a:rPr>
              <a:t>SaO</a:t>
            </a:r>
            <a:r>
              <a:rPr lang="en-US" sz="1500" baseline="-25000" dirty="0" smtClean="0">
                <a:solidFill>
                  <a:srgbClr val="000000"/>
                </a:solidFill>
                <a:latin typeface="Times New Roman" pitchFamily="18" charset="0"/>
                <a:cs typeface="Times New Roman" pitchFamily="18" charset="0"/>
              </a:rPr>
              <a:t>2</a:t>
            </a:r>
            <a:endParaRPr lang="en-US" sz="1500" baseline="-25000" dirty="0" smtClean="0">
              <a:solidFill>
                <a:srgbClr val="000000"/>
              </a:solidFill>
              <a:latin typeface="Calibri"/>
            </a:endParaRPr>
          </a:p>
          <a:p>
            <a:pPr fontAlgn="base">
              <a:spcBef>
                <a:spcPct val="0"/>
              </a:spcBef>
              <a:spcAft>
                <a:spcPct val="0"/>
              </a:spcAft>
              <a:defRPr/>
            </a:pPr>
            <a:r>
              <a:rPr lang="en-US" sz="1500" i="1" dirty="0" smtClean="0">
                <a:solidFill>
                  <a:srgbClr val="000000"/>
                </a:solidFill>
                <a:latin typeface="Times New Roman" pitchFamily="18" charset="0"/>
                <a:cs typeface="Times New Roman" pitchFamily="18" charset="0"/>
              </a:rPr>
              <a:t>P</a:t>
            </a:r>
            <a:r>
              <a:rPr lang="en-US" sz="1500" i="1" baseline="-25000" dirty="0" smtClean="0">
                <a:solidFill>
                  <a:srgbClr val="000000"/>
                </a:solidFill>
                <a:latin typeface="Times New Roman" pitchFamily="18" charset="0"/>
                <a:cs typeface="Times New Roman" pitchFamily="18" charset="0"/>
              </a:rPr>
              <a:t>as</a:t>
            </a:r>
            <a:endParaRPr lang="en-US" sz="1500" i="1" dirty="0" smtClean="0">
              <a:solidFill>
                <a:srgbClr val="000000"/>
              </a:solidFill>
              <a:latin typeface="Times New Roman" pitchFamily="18" charset="0"/>
              <a:cs typeface="Times New Roman" pitchFamily="18" charset="0"/>
            </a:endParaRPr>
          </a:p>
        </p:txBody>
      </p:sp>
      <p:sp>
        <p:nvSpPr>
          <p:cNvPr id="278" name="TextBox 235"/>
          <p:cNvSpPr txBox="1"/>
          <p:nvPr/>
        </p:nvSpPr>
        <p:spPr>
          <a:xfrm>
            <a:off x="4038600" y="3505200"/>
            <a:ext cx="762000"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500" b="1" kern="0" dirty="0" smtClean="0">
                <a:solidFill>
                  <a:sysClr val="windowText" lastClr="000000"/>
                </a:solidFill>
                <a:latin typeface="Calibri"/>
              </a:rPr>
              <a:t>Errors</a:t>
            </a:r>
            <a:r>
              <a:rPr lang="en-US" sz="1500" kern="0" dirty="0" smtClean="0">
                <a:solidFill>
                  <a:sysClr val="windowText" lastClr="000000"/>
                </a:solidFill>
                <a:latin typeface="Calibri"/>
              </a:rPr>
              <a:t>: </a:t>
            </a:r>
          </a:p>
          <a:p>
            <a:pPr>
              <a:defRPr/>
            </a:pPr>
            <a:r>
              <a:rPr lang="en-US" sz="1500" i="1" kern="0" dirty="0" smtClean="0">
                <a:solidFill>
                  <a:sysClr val="windowText" lastClr="000000"/>
                </a:solidFill>
                <a:latin typeface="Times New Roman" pitchFamily="18" charset="0"/>
                <a:cs typeface="Times New Roman" pitchFamily="18" charset="0"/>
              </a:rPr>
              <a:t>SaO</a:t>
            </a:r>
            <a:r>
              <a:rPr lang="en-US" sz="1500" kern="0" baseline="-25000" dirty="0" smtClean="0">
                <a:solidFill>
                  <a:sysClr val="windowText" lastClr="000000"/>
                </a:solidFill>
                <a:latin typeface="Times New Roman" pitchFamily="18" charset="0"/>
                <a:cs typeface="Times New Roman" pitchFamily="18" charset="0"/>
              </a:rPr>
              <a:t>2</a:t>
            </a:r>
            <a:r>
              <a:rPr lang="en-US" sz="1500" i="1" kern="0" dirty="0" smtClean="0">
                <a:solidFill>
                  <a:sysClr val="windowText" lastClr="000000"/>
                </a:solidFill>
                <a:latin typeface="Times New Roman" pitchFamily="18" charset="0"/>
                <a:cs typeface="Times New Roman" pitchFamily="18" charset="0"/>
              </a:rPr>
              <a:t>,</a:t>
            </a:r>
          </a:p>
          <a:p>
            <a:pPr>
              <a:defRPr/>
            </a:pPr>
            <a:r>
              <a:rPr lang="en-US" sz="1500" i="1" kern="0" dirty="0" smtClean="0">
                <a:solidFill>
                  <a:sysClr val="windowText" lastClr="000000"/>
                </a:solidFill>
                <a:latin typeface="Times New Roman" pitchFamily="18" charset="0"/>
                <a:cs typeface="Times New Roman" pitchFamily="18" charset="0"/>
              </a:rPr>
              <a:t>P</a:t>
            </a:r>
            <a:r>
              <a:rPr lang="en-US" sz="1500" i="1" kern="0" baseline="-25000" dirty="0" smtClean="0">
                <a:solidFill>
                  <a:sysClr val="windowText" lastClr="000000"/>
                </a:solidFill>
                <a:latin typeface="Times New Roman" pitchFamily="18" charset="0"/>
                <a:cs typeface="Times New Roman" pitchFamily="18" charset="0"/>
              </a:rPr>
              <a:t>as </a:t>
            </a:r>
            <a:r>
              <a:rPr lang="en-US" sz="1500" i="1" kern="0" dirty="0" smtClean="0">
                <a:solidFill>
                  <a:sysClr val="windowText" lastClr="000000"/>
                </a:solidFill>
                <a:latin typeface="Times New Roman" pitchFamily="18" charset="0"/>
                <a:cs typeface="Times New Roman" pitchFamily="18" charset="0"/>
              </a:rPr>
              <a:t>, </a:t>
            </a:r>
          </a:p>
          <a:p>
            <a:pPr>
              <a:defRPr/>
            </a:pPr>
            <a:r>
              <a:rPr lang="en-US" sz="1500" kern="0" dirty="0" smtClean="0">
                <a:solidFill>
                  <a:sysClr val="windowText" lastClr="000000"/>
                </a:solidFill>
                <a:latin typeface="Times New Roman" pitchFamily="18" charset="0"/>
                <a:cs typeface="Times New Roman" pitchFamily="18" charset="0"/>
                <a:sym typeface="Symbol"/>
              </a:rPr>
              <a:t></a:t>
            </a:r>
            <a:r>
              <a:rPr lang="en-US" sz="1500" i="1" kern="0" dirty="0" smtClean="0">
                <a:solidFill>
                  <a:sysClr val="windowText" lastClr="000000"/>
                </a:solidFill>
                <a:latin typeface="Times New Roman" pitchFamily="18" charset="0"/>
                <a:cs typeface="Times New Roman" pitchFamily="18" charset="0"/>
                <a:sym typeface="Symbol"/>
              </a:rPr>
              <a:t>O</a:t>
            </a:r>
            <a:r>
              <a:rPr lang="en-US" sz="1500" kern="0" baseline="-25000" dirty="0" smtClean="0">
                <a:solidFill>
                  <a:sysClr val="windowText" lastClr="000000"/>
                </a:solidFill>
                <a:latin typeface="Times New Roman" pitchFamily="18" charset="0"/>
                <a:cs typeface="Times New Roman" pitchFamily="18" charset="0"/>
                <a:sym typeface="Symbol"/>
              </a:rPr>
              <a:t>2</a:t>
            </a:r>
            <a:endParaRPr lang="en-US" sz="1500" kern="0" dirty="0">
              <a:solidFill>
                <a:sysClr val="windowText" lastClr="000000"/>
              </a:solidFill>
              <a:latin typeface="Calibri"/>
            </a:endParaRPr>
          </a:p>
        </p:txBody>
      </p:sp>
      <p:sp>
        <p:nvSpPr>
          <p:cNvPr id="279" name="TextBox 236"/>
          <p:cNvSpPr txBox="1"/>
          <p:nvPr/>
        </p:nvSpPr>
        <p:spPr>
          <a:xfrm>
            <a:off x="144378" y="4551402"/>
            <a:ext cx="952505" cy="55399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500" b="1" kern="0" dirty="0" smtClean="0">
                <a:solidFill>
                  <a:sysClr val="windowText" lastClr="000000"/>
                </a:solidFill>
                <a:latin typeface="Calibri"/>
              </a:rPr>
              <a:t>Controls</a:t>
            </a:r>
            <a:r>
              <a:rPr lang="en-US" sz="1500" kern="0" dirty="0" smtClean="0">
                <a:solidFill>
                  <a:sysClr val="windowText" lastClr="000000"/>
                </a:solidFill>
                <a:latin typeface="Calibri"/>
              </a:rPr>
              <a:t>: </a:t>
            </a:r>
          </a:p>
          <a:p>
            <a:pPr>
              <a:defRPr/>
            </a:pPr>
            <a:r>
              <a:rPr lang="en-US" sz="1500" i="1" kern="0" dirty="0" smtClean="0">
                <a:solidFill>
                  <a:srgbClr val="000000"/>
                </a:solidFill>
                <a:latin typeface="Times New Roman" pitchFamily="18" charset="0"/>
                <a:cs typeface="Times New Roman" pitchFamily="18" charset="0"/>
              </a:rPr>
              <a:t>H,     , R</a:t>
            </a:r>
            <a:r>
              <a:rPr lang="en-US" sz="1500" i="1" kern="0" baseline="-25000" dirty="0" smtClean="0">
                <a:solidFill>
                  <a:srgbClr val="000000"/>
                </a:solidFill>
                <a:latin typeface="Times New Roman" pitchFamily="18" charset="0"/>
                <a:cs typeface="Times New Roman" pitchFamily="18" charset="0"/>
              </a:rPr>
              <a:t>s</a:t>
            </a:r>
            <a:endParaRPr lang="en-US" sz="1500" kern="0" dirty="0">
              <a:solidFill>
                <a:sysClr val="windowText" lastClr="000000"/>
              </a:solidFill>
              <a:latin typeface="Calibri"/>
            </a:endParaRPr>
          </a:p>
        </p:txBody>
      </p:sp>
      <p:sp>
        <p:nvSpPr>
          <p:cNvPr id="280" name="TextBox 237"/>
          <p:cNvSpPr txBox="1"/>
          <p:nvPr/>
        </p:nvSpPr>
        <p:spPr>
          <a:xfrm>
            <a:off x="92175" y="6306235"/>
            <a:ext cx="1444626" cy="32316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1500" b="1" kern="0" dirty="0" smtClean="0">
                <a:solidFill>
                  <a:sysClr val="windowText" lastClr="000000"/>
                </a:solidFill>
                <a:latin typeface="Calibri"/>
              </a:rPr>
              <a:t>Disturbance: </a:t>
            </a:r>
            <a:r>
              <a:rPr lang="en-US" sz="1500" i="1" kern="0" dirty="0" smtClean="0">
                <a:solidFill>
                  <a:sysClr val="windowText" lastClr="000000"/>
                </a:solidFill>
                <a:latin typeface="Times New Roman" pitchFamily="18" charset="0"/>
                <a:cs typeface="Times New Roman" pitchFamily="18" charset="0"/>
              </a:rPr>
              <a:t>W</a:t>
            </a:r>
            <a:r>
              <a:rPr lang="en-US" sz="1500" kern="0" dirty="0" smtClean="0">
                <a:solidFill>
                  <a:sysClr val="windowText" lastClr="000000"/>
                </a:solidFill>
                <a:latin typeface="Calibri"/>
              </a:rPr>
              <a:t> </a:t>
            </a:r>
            <a:endParaRPr lang="en-US" sz="1500" kern="0" dirty="0">
              <a:solidFill>
                <a:sysClr val="windowText" lastClr="000000"/>
              </a:solidFill>
              <a:latin typeface="Calibri"/>
            </a:endParaRPr>
          </a:p>
        </p:txBody>
      </p:sp>
      <p:pic>
        <p:nvPicPr>
          <p:cNvPr id="281" name="Object 15"/>
          <p:cNvPicPr>
            <a:picLocks noChangeAspect="1" noChangeArrowheads="1"/>
          </p:cNvPicPr>
          <p:nvPr/>
        </p:nvPicPr>
        <p:blipFill>
          <a:blip r:embed="rId16" cstate="print"/>
          <a:srcRect/>
          <a:stretch>
            <a:fillRect/>
          </a:stretch>
        </p:blipFill>
        <p:spPr bwMode="auto">
          <a:xfrm>
            <a:off x="487283" y="4809339"/>
            <a:ext cx="181841" cy="228600"/>
          </a:xfrm>
          <a:prstGeom prst="rect">
            <a:avLst/>
          </a:prstGeom>
          <a:noFill/>
        </p:spPr>
      </p:pic>
      <p:sp>
        <p:nvSpPr>
          <p:cNvPr id="282" name="Right Arrow 281"/>
          <p:cNvSpPr/>
          <p:nvPr/>
        </p:nvSpPr>
        <p:spPr bwMode="auto">
          <a:xfrm>
            <a:off x="3962400" y="2456313"/>
            <a:ext cx="430151" cy="51548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1500" b="1" dirty="0" smtClean="0">
              <a:solidFill>
                <a:srgbClr val="000000"/>
              </a:solidFill>
              <a:latin typeface="Calibri"/>
            </a:endParaRPr>
          </a:p>
        </p:txBody>
      </p:sp>
      <p:sp>
        <p:nvSpPr>
          <p:cNvPr id="283" name="Right Arrow 282"/>
          <p:cNvSpPr/>
          <p:nvPr/>
        </p:nvSpPr>
        <p:spPr bwMode="auto">
          <a:xfrm>
            <a:off x="3651165" y="5555822"/>
            <a:ext cx="430151" cy="387778"/>
          </a:xfrm>
          <a:prstGeom prst="rightArrow">
            <a:avLst/>
          </a:prstGeom>
          <a:noFill/>
          <a:ln w="2857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defRPr/>
            </a:pPr>
            <a:endParaRPr lang="en-US" sz="1500" b="1" dirty="0" smtClean="0">
              <a:solidFill>
                <a:srgbClr val="000000"/>
              </a:solidFill>
              <a:latin typeface="Calibri"/>
            </a:endParaRPr>
          </a:p>
        </p:txBody>
      </p:sp>
      <p:grpSp>
        <p:nvGrpSpPr>
          <p:cNvPr id="3" name="Group 283"/>
          <p:cNvGrpSpPr/>
          <p:nvPr/>
        </p:nvGrpSpPr>
        <p:grpSpPr>
          <a:xfrm>
            <a:off x="1293451" y="1639338"/>
            <a:ext cx="2627382" cy="4152007"/>
            <a:chOff x="2963105" y="383225"/>
            <a:chExt cx="3258035" cy="5023097"/>
          </a:xfrm>
          <a:noFill/>
        </p:grpSpPr>
        <p:sp>
          <p:nvSpPr>
            <p:cNvPr id="285" name="Oval 284"/>
            <p:cNvSpPr/>
            <p:nvPr/>
          </p:nvSpPr>
          <p:spPr bwMode="auto">
            <a:xfrm rot="79594">
              <a:off x="4081376" y="3216417"/>
              <a:ext cx="1058227" cy="775909"/>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86" name="Oval 285"/>
            <p:cNvSpPr/>
            <p:nvPr/>
          </p:nvSpPr>
          <p:spPr bwMode="auto">
            <a:xfrm rot="79594">
              <a:off x="5215791" y="4244611"/>
              <a:ext cx="460909" cy="38850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87" name="Oval 286"/>
            <p:cNvSpPr/>
            <p:nvPr/>
          </p:nvSpPr>
          <p:spPr bwMode="auto">
            <a:xfrm rot="79594">
              <a:off x="3626539" y="4248514"/>
              <a:ext cx="373717" cy="385607"/>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88" name="Oval 287"/>
            <p:cNvSpPr/>
            <p:nvPr/>
          </p:nvSpPr>
          <p:spPr bwMode="auto">
            <a:xfrm rot="79594">
              <a:off x="3696787" y="2574184"/>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89" name="Oval 288"/>
            <p:cNvSpPr/>
            <p:nvPr/>
          </p:nvSpPr>
          <p:spPr bwMode="auto">
            <a:xfrm rot="79594">
              <a:off x="5274780" y="2574183"/>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90" name="Oval 289"/>
            <p:cNvSpPr/>
            <p:nvPr/>
          </p:nvSpPr>
          <p:spPr bwMode="auto">
            <a:xfrm rot="79594">
              <a:off x="3696824"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91" name="Oval 290"/>
            <p:cNvSpPr/>
            <p:nvPr/>
          </p:nvSpPr>
          <p:spPr bwMode="auto">
            <a:xfrm rot="79594">
              <a:off x="5291179" y="1794672"/>
              <a:ext cx="451912"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92" name="Oval 291"/>
            <p:cNvSpPr/>
            <p:nvPr/>
          </p:nvSpPr>
          <p:spPr bwMode="auto">
            <a:xfrm rot="79594">
              <a:off x="3620003"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293" name="Oval 292"/>
            <p:cNvSpPr/>
            <p:nvPr/>
          </p:nvSpPr>
          <p:spPr bwMode="auto">
            <a:xfrm rot="79594">
              <a:off x="5256566" y="4947481"/>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cxnSp>
          <p:nvCxnSpPr>
            <p:cNvPr id="294" name="Straight Arrow Connector 293"/>
            <p:cNvCxnSpPr>
              <a:stCxn id="285" idx="1"/>
              <a:endCxn id="288" idx="4"/>
            </p:cNvCxnSpPr>
            <p:nvPr/>
          </p:nvCxnSpPr>
          <p:spPr bwMode="auto">
            <a:xfrm flipH="1" flipV="1">
              <a:off x="3917432" y="3032964"/>
              <a:ext cx="325369" cy="28849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5" name="Straight Arrow Connector 294"/>
            <p:cNvCxnSpPr>
              <a:stCxn id="288" idx="0"/>
              <a:endCxn id="290" idx="4"/>
            </p:cNvCxnSpPr>
            <p:nvPr/>
          </p:nvCxnSpPr>
          <p:spPr bwMode="auto">
            <a:xfrm flipH="1" flipV="1">
              <a:off x="3917469" y="2253452"/>
              <a:ext cx="10585" cy="320793"/>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6" name="Straight Arrow Connector 295"/>
            <p:cNvCxnSpPr>
              <a:stCxn id="291" idx="4"/>
              <a:endCxn id="289" idx="0"/>
            </p:cNvCxnSpPr>
            <p:nvPr/>
          </p:nvCxnSpPr>
          <p:spPr bwMode="auto">
            <a:xfrm flipH="1">
              <a:off x="5506047" y="2253452"/>
              <a:ext cx="5777" cy="320792"/>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297" name="Straight Arrow Connector 296"/>
            <p:cNvCxnSpPr>
              <a:stCxn id="287" idx="0"/>
              <a:endCxn id="285" idx="3"/>
            </p:cNvCxnSpPr>
            <p:nvPr/>
          </p:nvCxnSpPr>
          <p:spPr bwMode="auto">
            <a:xfrm flipV="1">
              <a:off x="3817862" y="3869962"/>
              <a:ext cx="412237" cy="37860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8" name="Straight Arrow Connector 297"/>
            <p:cNvCxnSpPr>
              <a:stCxn id="292" idx="0"/>
              <a:endCxn id="287" idx="4"/>
            </p:cNvCxnSpPr>
            <p:nvPr/>
          </p:nvCxnSpPr>
          <p:spPr bwMode="auto">
            <a:xfrm flipH="1" flipV="1">
              <a:off x="3808934" y="4634069"/>
              <a:ext cx="4166" cy="313474"/>
            </a:xfrm>
            <a:prstGeom prst="straightConnector1">
              <a:avLst/>
            </a:prstGeom>
            <a:grpFill/>
            <a:ln w="57150" cap="flat" cmpd="sng" algn="ctr">
              <a:solidFill>
                <a:srgbClr val="0000CC"/>
              </a:solidFill>
              <a:prstDash val="solid"/>
              <a:round/>
              <a:headEnd type="none" w="med" len="med"/>
              <a:tailEnd type="triangle" w="med" len="med"/>
            </a:ln>
            <a:effectLst/>
          </p:spPr>
        </p:cxnSp>
        <p:cxnSp>
          <p:nvCxnSpPr>
            <p:cNvPr id="299" name="Straight Arrow Connector 298"/>
            <p:cNvCxnSpPr>
              <a:stCxn id="286" idx="4"/>
              <a:endCxn id="293" idx="0"/>
            </p:cNvCxnSpPr>
            <p:nvPr/>
          </p:nvCxnSpPr>
          <p:spPr bwMode="auto">
            <a:xfrm>
              <a:off x="5441749" y="4633060"/>
              <a:ext cx="7914" cy="314483"/>
            </a:xfrm>
            <a:prstGeom prst="straightConnector1">
              <a:avLst/>
            </a:prstGeom>
            <a:grpFill/>
            <a:ln w="57150" cap="flat" cmpd="sng" algn="ctr">
              <a:solidFill>
                <a:srgbClr val="FF0000"/>
              </a:solidFill>
              <a:prstDash val="solid"/>
              <a:round/>
              <a:headEnd type="none" w="med" len="med"/>
              <a:tailEnd type="triangle" w="med" len="med"/>
            </a:ln>
            <a:effectLst/>
          </p:spPr>
        </p:cxnSp>
        <p:sp>
          <p:nvSpPr>
            <p:cNvPr id="300" name="Oval 299"/>
            <p:cNvSpPr/>
            <p:nvPr/>
          </p:nvSpPr>
          <p:spPr bwMode="auto">
            <a:xfrm rot="79594">
              <a:off x="2963105" y="4217015"/>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301" name="Oval 300"/>
            <p:cNvSpPr/>
            <p:nvPr/>
          </p:nvSpPr>
          <p:spPr bwMode="auto">
            <a:xfrm rot="79594">
              <a:off x="5845569" y="4203877"/>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cxnSp>
          <p:nvCxnSpPr>
            <p:cNvPr id="302" name="AutoShape 28"/>
            <p:cNvCxnSpPr>
              <a:cxnSpLocks noChangeShapeType="1"/>
              <a:stCxn id="264" idx="3"/>
              <a:endCxn id="305" idx="6"/>
            </p:cNvCxnSpPr>
            <p:nvPr/>
          </p:nvCxnSpPr>
          <p:spPr bwMode="auto">
            <a:xfrm flipH="1" flipV="1">
              <a:off x="5138522" y="1056130"/>
              <a:ext cx="862490" cy="3389664"/>
            </a:xfrm>
            <a:prstGeom prst="bentConnector3">
              <a:avLst>
                <a:gd name="adj1" fmla="val -32867"/>
              </a:avLst>
            </a:prstGeom>
            <a:grpFill/>
            <a:ln w="57150" algn="ctr">
              <a:solidFill>
                <a:srgbClr val="FF0000"/>
              </a:solidFill>
              <a:miter lim="800000"/>
              <a:headEnd/>
              <a:tailEnd type="triangle" w="med" len="med"/>
            </a:ln>
            <a:effectLst>
              <a:outerShdw dist="38100" dir="3000000" rotWithShape="0">
                <a:srgbClr val="000000">
                  <a:alpha val="34999"/>
                </a:srgbClr>
              </a:outerShdw>
            </a:effectLst>
          </p:spPr>
        </p:cxnSp>
        <p:cxnSp>
          <p:nvCxnSpPr>
            <p:cNvPr id="303" name="AutoShape 26"/>
            <p:cNvCxnSpPr>
              <a:cxnSpLocks noChangeShapeType="1"/>
              <a:stCxn id="304" idx="2"/>
              <a:endCxn id="263" idx="1"/>
            </p:cNvCxnSpPr>
            <p:nvPr/>
          </p:nvCxnSpPr>
          <p:spPr bwMode="auto">
            <a:xfrm rot="10800000" flipV="1">
              <a:off x="3116457" y="1057450"/>
              <a:ext cx="1108104" cy="3392311"/>
            </a:xfrm>
            <a:prstGeom prst="bentConnector3">
              <a:avLst>
                <a:gd name="adj1" fmla="val 125582"/>
              </a:avLst>
            </a:prstGeom>
            <a:grpFill/>
            <a:ln w="57150" algn="ctr">
              <a:solidFill>
                <a:srgbClr val="0000CC"/>
              </a:solidFill>
              <a:miter lim="800000"/>
              <a:headEnd/>
              <a:tailEnd type="triangle" w="med" len="med"/>
            </a:ln>
            <a:effectLst>
              <a:outerShdw dist="23000" dir="5400000" rotWithShape="0">
                <a:srgbClr val="000000">
                  <a:alpha val="34999"/>
                </a:srgbClr>
              </a:outerShdw>
            </a:effectLst>
          </p:spPr>
        </p:cxnSp>
        <p:sp>
          <p:nvSpPr>
            <p:cNvPr id="304" name="Oval 303"/>
            <p:cNvSpPr/>
            <p:nvPr/>
          </p:nvSpPr>
          <p:spPr bwMode="auto">
            <a:xfrm rot="79594">
              <a:off x="4224510" y="832273"/>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305" name="Oval 304"/>
            <p:cNvSpPr/>
            <p:nvPr/>
          </p:nvSpPr>
          <p:spPr bwMode="auto">
            <a:xfrm rot="79594">
              <a:off x="4763003" y="822468"/>
              <a:ext cx="375571" cy="45884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cxnSp>
          <p:nvCxnSpPr>
            <p:cNvPr id="306" name="Straight Arrow Connector 305"/>
            <p:cNvCxnSpPr>
              <a:stCxn id="289" idx="3"/>
              <a:endCxn id="285" idx="7"/>
            </p:cNvCxnSpPr>
            <p:nvPr/>
          </p:nvCxnSpPr>
          <p:spPr bwMode="auto">
            <a:xfrm flipH="1">
              <a:off x="4990880" y="2962086"/>
              <a:ext cx="346368" cy="37669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7" name="Straight Arrow Connector 306"/>
            <p:cNvCxnSpPr>
              <a:stCxn id="285" idx="5"/>
              <a:endCxn id="286" idx="1"/>
            </p:cNvCxnSpPr>
            <p:nvPr/>
          </p:nvCxnSpPr>
          <p:spPr bwMode="auto">
            <a:xfrm>
              <a:off x="4978178" y="3887285"/>
              <a:ext cx="308336" cy="410485"/>
            </a:xfrm>
            <a:prstGeom prst="straightConnector1">
              <a:avLst/>
            </a:prstGeom>
            <a:grpFill/>
            <a:ln w="57150" cap="flat" cmpd="sng" algn="ctr">
              <a:solidFill>
                <a:srgbClr val="FF0000"/>
              </a:solidFill>
              <a:prstDash val="solid"/>
              <a:round/>
              <a:headEnd type="none" w="med" len="med"/>
              <a:tailEnd type="triangle" w="med" len="med"/>
            </a:ln>
            <a:effectLst/>
          </p:spPr>
        </p:cxnSp>
        <p:cxnSp>
          <p:nvCxnSpPr>
            <p:cNvPr id="308" name="Curved Connector 307"/>
            <p:cNvCxnSpPr>
              <a:stCxn id="309" idx="2"/>
              <a:endCxn id="310" idx="2"/>
            </p:cNvCxnSpPr>
            <p:nvPr/>
          </p:nvCxnSpPr>
          <p:spPr bwMode="auto">
            <a:xfrm rot="10800000" flipH="1">
              <a:off x="4116156" y="458779"/>
              <a:ext cx="80337" cy="412398"/>
            </a:xfrm>
            <a:prstGeom prst="curvedConnector3">
              <a:avLst>
                <a:gd name="adj1" fmla="val -624330"/>
              </a:avLst>
            </a:prstGeom>
            <a:grpFill/>
            <a:ln w="57150" cap="flat" cmpd="sng" algn="ctr">
              <a:solidFill>
                <a:sysClr val="windowText" lastClr="000000"/>
              </a:solidFill>
              <a:prstDash val="sysDot"/>
              <a:round/>
              <a:headEnd type="none" w="med" len="med"/>
              <a:tailEnd type="triangle" w="med" len="med"/>
            </a:ln>
            <a:effectLst/>
          </p:spPr>
        </p:cxnSp>
        <p:sp>
          <p:nvSpPr>
            <p:cNvPr id="309" name="Oval 308"/>
            <p:cNvSpPr/>
            <p:nvPr/>
          </p:nvSpPr>
          <p:spPr bwMode="auto">
            <a:xfrm rot="40576">
              <a:off x="4116144" y="758444"/>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sp>
          <p:nvSpPr>
            <p:cNvPr id="310" name="Oval 309"/>
            <p:cNvSpPr/>
            <p:nvPr/>
          </p:nvSpPr>
          <p:spPr bwMode="auto">
            <a:xfrm rot="721571">
              <a:off x="4192343" y="383225"/>
              <a:ext cx="378313" cy="229931"/>
            </a:xfrm>
            <a:prstGeom prst="ellipse">
              <a:avLst/>
            </a:prstGeom>
            <a:grpFill/>
            <a:ln w="9525">
              <a:noFill/>
              <a:round/>
              <a:headEnd/>
              <a:tailEnd/>
            </a:ln>
          </p:spPr>
          <p:txBody>
            <a:bodyPr wrap="none" anchor="t" anchorCtr="1">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457200" fontAlgn="base">
                <a:spcBef>
                  <a:spcPct val="50000"/>
                </a:spcBef>
                <a:spcAft>
                  <a:spcPct val="0"/>
                </a:spcAft>
                <a:defRPr/>
              </a:pPr>
              <a:endParaRPr lang="en-US" sz="1500" smtClean="0">
                <a:solidFill>
                  <a:srgbClr val="000000"/>
                </a:solidFill>
                <a:latin typeface="Calibri" pitchFamily="34" charset="0"/>
              </a:endParaRPr>
            </a:p>
          </p:txBody>
        </p:sp>
      </p:grpSp>
      <p:graphicFrame>
        <p:nvGraphicFramePr>
          <p:cNvPr id="311" name="Object 15"/>
          <p:cNvGraphicFramePr>
            <a:graphicFrameLocks noChangeAspect="1"/>
          </p:cNvGraphicFramePr>
          <p:nvPr/>
        </p:nvGraphicFramePr>
        <p:xfrm>
          <a:off x="3573378" y="6017342"/>
          <a:ext cx="1446213" cy="307258"/>
        </p:xfrm>
        <a:graphic>
          <a:graphicData uri="http://schemas.openxmlformats.org/presentationml/2006/ole">
            <p:oleObj spid="_x0000_s3561474" name="Equation" r:id="rId17" imgW="1206360" imgH="228600" progId="Equation.DSMT4">
              <p:embed/>
            </p:oleObj>
          </a:graphicData>
        </a:graphic>
      </p:graphicFrame>
      <p:graphicFrame>
        <p:nvGraphicFramePr>
          <p:cNvPr id="312" name="Object 17"/>
          <p:cNvGraphicFramePr>
            <a:graphicFrameLocks noChangeAspect="1"/>
          </p:cNvGraphicFramePr>
          <p:nvPr/>
        </p:nvGraphicFramePr>
        <p:xfrm>
          <a:off x="76200" y="5410200"/>
          <a:ext cx="1515978" cy="304800"/>
        </p:xfrm>
        <a:graphic>
          <a:graphicData uri="http://schemas.openxmlformats.org/presentationml/2006/ole">
            <p:oleObj spid="_x0000_s3561475" name="Equation" r:id="rId18" imgW="1218960" imgH="228600" progId="Equation.DSMT4">
              <p:embed/>
            </p:oleObj>
          </a:graphicData>
        </a:graphic>
      </p:graphicFrame>
      <p:sp>
        <p:nvSpPr>
          <p:cNvPr id="406" name="TextBox 405"/>
          <p:cNvSpPr txBox="1"/>
          <p:nvPr/>
        </p:nvSpPr>
        <p:spPr>
          <a:xfrm>
            <a:off x="794487" y="228600"/>
            <a:ext cx="2024913" cy="954107"/>
          </a:xfrm>
          <a:prstGeom prst="rect">
            <a:avLst/>
          </a:prstGeom>
          <a:noFill/>
        </p:spPr>
        <p:txBody>
          <a:bodyPr wrap="none" rtlCol="0">
            <a:spAutoFit/>
          </a:bodyPr>
          <a:lstStyle/>
          <a:p>
            <a:r>
              <a:rPr lang="en-US" sz="2800" dirty="0" smtClean="0">
                <a:solidFill>
                  <a:srgbClr val="000000"/>
                </a:solidFill>
              </a:rPr>
              <a:t>Physiology/</a:t>
            </a:r>
          </a:p>
          <a:p>
            <a:r>
              <a:rPr lang="en-US" sz="2800" dirty="0" smtClean="0">
                <a:solidFill>
                  <a:srgbClr val="000000"/>
                </a:solidFill>
              </a:rPr>
              <a:t>Mechanism</a:t>
            </a:r>
            <a:endParaRPr lang="en-US" sz="2800" dirty="0">
              <a:solidFill>
                <a:srgbClr val="000000"/>
              </a:solidFill>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9"/>
          <p:cNvGrpSpPr/>
          <p:nvPr/>
        </p:nvGrpSpPr>
        <p:grpSpPr>
          <a:xfrm>
            <a:off x="457200" y="152399"/>
            <a:ext cx="8608216" cy="6810355"/>
            <a:chOff x="583756" y="1168624"/>
            <a:chExt cx="6897083" cy="6913188"/>
          </a:xfrm>
        </p:grpSpPr>
        <p:sp>
          <p:nvSpPr>
            <p:cNvPr id="3" name="TextBox 2"/>
            <p:cNvSpPr txBox="1"/>
            <p:nvPr/>
          </p:nvSpPr>
          <p:spPr>
            <a:xfrm>
              <a:off x="3357474" y="7696200"/>
              <a:ext cx="2078400" cy="385612"/>
            </a:xfrm>
            <a:prstGeom prst="rect">
              <a:avLst/>
            </a:prstGeom>
            <a:noFill/>
          </p:spPr>
          <p:txBody>
            <a:bodyPr wrap="square" lIns="101882" tIns="50941" rIns="101882" bIns="50941" rtlCol="0">
              <a:spAutoFit/>
            </a:bodyPr>
            <a:lstStyle/>
            <a:p>
              <a:r>
                <a:rPr lang="en-US" dirty="0" smtClean="0">
                  <a:latin typeface="Times New Roman" pitchFamily="18" charset="0"/>
                  <a:cs typeface="Times New Roman" pitchFamily="18" charset="0"/>
                </a:rPr>
                <a:t>Time (seconds)</a:t>
              </a:r>
              <a:endParaRPr lang="en-US" dirty="0">
                <a:latin typeface="Times New Roman" pitchFamily="18" charset="0"/>
                <a:cs typeface="Times New Roman" pitchFamily="18" charset="0"/>
              </a:endParaRPr>
            </a:p>
          </p:txBody>
        </p:sp>
        <p:grpSp>
          <p:nvGrpSpPr>
            <p:cNvPr id="4" name="Group 168"/>
            <p:cNvGrpSpPr/>
            <p:nvPr/>
          </p:nvGrpSpPr>
          <p:grpSpPr>
            <a:xfrm>
              <a:off x="583756" y="3581399"/>
              <a:ext cx="6894546" cy="4278060"/>
              <a:chOff x="1236152" y="3657599"/>
              <a:chExt cx="4799526" cy="2815820"/>
            </a:xfrm>
          </p:grpSpPr>
          <p:grpSp>
            <p:nvGrpSpPr>
              <p:cNvPr id="85" name="Group 6"/>
              <p:cNvGrpSpPr>
                <a:grpSpLocks noChangeAspect="1"/>
              </p:cNvGrpSpPr>
              <p:nvPr/>
            </p:nvGrpSpPr>
            <p:grpSpPr bwMode="auto">
              <a:xfrm>
                <a:off x="1236152" y="3657599"/>
                <a:ext cx="4799526" cy="2815820"/>
                <a:chOff x="1481" y="1547"/>
                <a:chExt cx="2842" cy="1244"/>
              </a:xfrm>
            </p:grpSpPr>
            <p:sp>
              <p:nvSpPr>
                <p:cNvPr id="89" name="Rectangle 7"/>
                <p:cNvSpPr>
                  <a:spLocks noChangeArrowheads="1"/>
                </p:cNvSpPr>
                <p:nvPr/>
              </p:nvSpPr>
              <p:spPr bwMode="auto">
                <a:xfrm>
                  <a:off x="1638" y="1547"/>
                  <a:ext cx="2604" cy="1143"/>
                </a:xfrm>
                <a:prstGeom prst="rect">
                  <a:avLst/>
                </a:prstGeom>
                <a:solidFill>
                  <a:srgbClr val="FFFFFF"/>
                </a:solidFill>
                <a:ln w="1587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90" name="Rectangle 8"/>
                <p:cNvSpPr>
                  <a:spLocks noChangeArrowheads="1"/>
                </p:cNvSpPr>
                <p:nvPr/>
              </p:nvSpPr>
              <p:spPr bwMode="auto">
                <a:xfrm>
                  <a:off x="1638" y="1547"/>
                  <a:ext cx="2604" cy="1143"/>
                </a:xfrm>
                <a:prstGeom prst="rect">
                  <a:avLst/>
                </a:prstGeom>
                <a:noFill/>
                <a:ln w="1587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91" name="Line 9"/>
                <p:cNvSpPr>
                  <a:spLocks noChangeShapeType="1"/>
                </p:cNvSpPr>
                <p:nvPr/>
              </p:nvSpPr>
              <p:spPr bwMode="auto">
                <a:xfrm>
                  <a:off x="1638" y="1547"/>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92" name="Line 10"/>
                <p:cNvSpPr>
                  <a:spLocks noChangeShapeType="1"/>
                </p:cNvSpPr>
                <p:nvPr/>
              </p:nvSpPr>
              <p:spPr bwMode="auto">
                <a:xfrm>
                  <a:off x="1638" y="2690"/>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93" name="Line 11"/>
                <p:cNvSpPr>
                  <a:spLocks noChangeShapeType="1"/>
                </p:cNvSpPr>
                <p:nvPr/>
              </p:nvSpPr>
              <p:spPr bwMode="auto">
                <a:xfrm flipV="1">
                  <a:off x="4242"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94" name="Line 12"/>
                <p:cNvSpPr>
                  <a:spLocks noChangeShapeType="1"/>
                </p:cNvSpPr>
                <p:nvPr/>
              </p:nvSpPr>
              <p:spPr bwMode="auto">
                <a:xfrm flipV="1">
                  <a:off x="1638"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95" name="Line 13"/>
                <p:cNvSpPr>
                  <a:spLocks noChangeShapeType="1"/>
                </p:cNvSpPr>
                <p:nvPr/>
              </p:nvSpPr>
              <p:spPr bwMode="auto">
                <a:xfrm>
                  <a:off x="1638" y="2690"/>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96" name="Line 14"/>
                <p:cNvSpPr>
                  <a:spLocks noChangeShapeType="1"/>
                </p:cNvSpPr>
                <p:nvPr/>
              </p:nvSpPr>
              <p:spPr bwMode="auto">
                <a:xfrm flipV="1">
                  <a:off x="1638"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97" name="Line 15"/>
                <p:cNvSpPr>
                  <a:spLocks noChangeShapeType="1"/>
                </p:cNvSpPr>
                <p:nvPr/>
              </p:nvSpPr>
              <p:spPr bwMode="auto">
                <a:xfrm flipV="1">
                  <a:off x="1638"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98" name="Line 16"/>
                <p:cNvSpPr>
                  <a:spLocks noChangeShapeType="1"/>
                </p:cNvSpPr>
                <p:nvPr/>
              </p:nvSpPr>
              <p:spPr bwMode="auto">
                <a:xfrm>
                  <a:off x="1638"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99" name="Rectangle 17"/>
                <p:cNvSpPr>
                  <a:spLocks noChangeArrowheads="1"/>
                </p:cNvSpPr>
                <p:nvPr/>
              </p:nvSpPr>
              <p:spPr bwMode="auto">
                <a:xfrm>
                  <a:off x="1620" y="2700"/>
                  <a:ext cx="47"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0</a:t>
                  </a:r>
                  <a:endParaRPr lang="en-US" sz="2000" dirty="0" smtClean="0">
                    <a:latin typeface="Arial" pitchFamily="34" charset="0"/>
                    <a:cs typeface="Arial" pitchFamily="34" charset="0"/>
                  </a:endParaRPr>
                </a:p>
              </p:txBody>
            </p:sp>
            <p:sp>
              <p:nvSpPr>
                <p:cNvPr id="100" name="Line 18"/>
                <p:cNvSpPr>
                  <a:spLocks noChangeShapeType="1"/>
                </p:cNvSpPr>
                <p:nvPr/>
              </p:nvSpPr>
              <p:spPr bwMode="auto">
                <a:xfrm flipV="1">
                  <a:off x="1962"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01" name="Line 19"/>
                <p:cNvSpPr>
                  <a:spLocks noChangeShapeType="1"/>
                </p:cNvSpPr>
                <p:nvPr/>
              </p:nvSpPr>
              <p:spPr bwMode="auto">
                <a:xfrm>
                  <a:off x="1962"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02" name="Rectangle 20"/>
                <p:cNvSpPr>
                  <a:spLocks noChangeArrowheads="1"/>
                </p:cNvSpPr>
                <p:nvPr/>
              </p:nvSpPr>
              <p:spPr bwMode="auto">
                <a:xfrm>
                  <a:off x="1920" y="2700"/>
                  <a:ext cx="94"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50</a:t>
                  </a:r>
                  <a:endParaRPr lang="en-US" sz="2000" dirty="0" smtClean="0">
                    <a:latin typeface="Arial" pitchFamily="34" charset="0"/>
                    <a:cs typeface="Arial" pitchFamily="34" charset="0"/>
                  </a:endParaRPr>
                </a:p>
              </p:txBody>
            </p:sp>
            <p:sp>
              <p:nvSpPr>
                <p:cNvPr id="103" name="Line 21"/>
                <p:cNvSpPr>
                  <a:spLocks noChangeShapeType="1"/>
                </p:cNvSpPr>
                <p:nvPr/>
              </p:nvSpPr>
              <p:spPr bwMode="auto">
                <a:xfrm flipV="1">
                  <a:off x="2286"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04" name="Line 22"/>
                <p:cNvSpPr>
                  <a:spLocks noChangeShapeType="1"/>
                </p:cNvSpPr>
                <p:nvPr/>
              </p:nvSpPr>
              <p:spPr bwMode="auto">
                <a:xfrm>
                  <a:off x="2286"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05" name="Rectangle 23"/>
                <p:cNvSpPr>
                  <a:spLocks noChangeArrowheads="1"/>
                </p:cNvSpPr>
                <p:nvPr/>
              </p:nvSpPr>
              <p:spPr bwMode="auto">
                <a:xfrm>
                  <a:off x="2226" y="2700"/>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100</a:t>
                  </a:r>
                  <a:endParaRPr lang="en-US" sz="2000" dirty="0" smtClean="0">
                    <a:latin typeface="Arial" pitchFamily="34" charset="0"/>
                    <a:cs typeface="Arial" pitchFamily="34" charset="0"/>
                  </a:endParaRPr>
                </a:p>
              </p:txBody>
            </p:sp>
            <p:sp>
              <p:nvSpPr>
                <p:cNvPr id="106" name="Line 24"/>
                <p:cNvSpPr>
                  <a:spLocks noChangeShapeType="1"/>
                </p:cNvSpPr>
                <p:nvPr/>
              </p:nvSpPr>
              <p:spPr bwMode="auto">
                <a:xfrm flipV="1">
                  <a:off x="2610"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07" name="Line 25"/>
                <p:cNvSpPr>
                  <a:spLocks noChangeShapeType="1"/>
                </p:cNvSpPr>
                <p:nvPr/>
              </p:nvSpPr>
              <p:spPr bwMode="auto">
                <a:xfrm>
                  <a:off x="2610"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08" name="Rectangle 26"/>
                <p:cNvSpPr>
                  <a:spLocks noChangeArrowheads="1"/>
                </p:cNvSpPr>
                <p:nvPr/>
              </p:nvSpPr>
              <p:spPr bwMode="auto">
                <a:xfrm>
                  <a:off x="2550" y="2700"/>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150</a:t>
                  </a:r>
                  <a:endParaRPr lang="en-US" sz="2000" dirty="0" smtClean="0">
                    <a:latin typeface="Arial" pitchFamily="34" charset="0"/>
                    <a:cs typeface="Arial" pitchFamily="34" charset="0"/>
                  </a:endParaRPr>
                </a:p>
              </p:txBody>
            </p:sp>
            <p:sp>
              <p:nvSpPr>
                <p:cNvPr id="109" name="Line 27"/>
                <p:cNvSpPr>
                  <a:spLocks noChangeShapeType="1"/>
                </p:cNvSpPr>
                <p:nvPr/>
              </p:nvSpPr>
              <p:spPr bwMode="auto">
                <a:xfrm flipV="1">
                  <a:off x="2940"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10" name="Line 28"/>
                <p:cNvSpPr>
                  <a:spLocks noChangeShapeType="1"/>
                </p:cNvSpPr>
                <p:nvPr/>
              </p:nvSpPr>
              <p:spPr bwMode="auto">
                <a:xfrm>
                  <a:off x="2940"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11" name="Rectangle 29"/>
                <p:cNvSpPr>
                  <a:spLocks noChangeArrowheads="1"/>
                </p:cNvSpPr>
                <p:nvPr/>
              </p:nvSpPr>
              <p:spPr bwMode="auto">
                <a:xfrm>
                  <a:off x="2880" y="2700"/>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200</a:t>
                  </a:r>
                  <a:endParaRPr lang="en-US" sz="2000" dirty="0" smtClean="0">
                    <a:latin typeface="Arial" pitchFamily="34" charset="0"/>
                    <a:cs typeface="Arial" pitchFamily="34" charset="0"/>
                  </a:endParaRPr>
                </a:p>
              </p:txBody>
            </p:sp>
            <p:sp>
              <p:nvSpPr>
                <p:cNvPr id="112" name="Line 30"/>
                <p:cNvSpPr>
                  <a:spLocks noChangeShapeType="1"/>
                </p:cNvSpPr>
                <p:nvPr/>
              </p:nvSpPr>
              <p:spPr bwMode="auto">
                <a:xfrm flipV="1">
                  <a:off x="3264"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13" name="Line 31"/>
                <p:cNvSpPr>
                  <a:spLocks noChangeShapeType="1"/>
                </p:cNvSpPr>
                <p:nvPr/>
              </p:nvSpPr>
              <p:spPr bwMode="auto">
                <a:xfrm>
                  <a:off x="3264"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14" name="Rectangle 32"/>
                <p:cNvSpPr>
                  <a:spLocks noChangeArrowheads="1"/>
                </p:cNvSpPr>
                <p:nvPr/>
              </p:nvSpPr>
              <p:spPr bwMode="auto">
                <a:xfrm>
                  <a:off x="3204" y="2700"/>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250</a:t>
                  </a:r>
                  <a:endParaRPr lang="en-US" sz="2000" dirty="0" smtClean="0">
                    <a:latin typeface="Arial" pitchFamily="34" charset="0"/>
                    <a:cs typeface="Arial" pitchFamily="34" charset="0"/>
                  </a:endParaRPr>
                </a:p>
              </p:txBody>
            </p:sp>
            <p:sp>
              <p:nvSpPr>
                <p:cNvPr id="115" name="Line 33"/>
                <p:cNvSpPr>
                  <a:spLocks noChangeShapeType="1"/>
                </p:cNvSpPr>
                <p:nvPr/>
              </p:nvSpPr>
              <p:spPr bwMode="auto">
                <a:xfrm flipV="1">
                  <a:off x="3588"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16" name="Line 34"/>
                <p:cNvSpPr>
                  <a:spLocks noChangeShapeType="1"/>
                </p:cNvSpPr>
                <p:nvPr/>
              </p:nvSpPr>
              <p:spPr bwMode="auto">
                <a:xfrm>
                  <a:off x="3588"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17" name="Rectangle 35"/>
                <p:cNvSpPr>
                  <a:spLocks noChangeArrowheads="1"/>
                </p:cNvSpPr>
                <p:nvPr/>
              </p:nvSpPr>
              <p:spPr bwMode="auto">
                <a:xfrm>
                  <a:off x="3528" y="2700"/>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300</a:t>
                  </a:r>
                  <a:endParaRPr lang="en-US" sz="2000" dirty="0" smtClean="0">
                    <a:latin typeface="Arial" pitchFamily="34" charset="0"/>
                    <a:cs typeface="Arial" pitchFamily="34" charset="0"/>
                  </a:endParaRPr>
                </a:p>
              </p:txBody>
            </p:sp>
            <p:sp>
              <p:nvSpPr>
                <p:cNvPr id="118" name="Line 36"/>
                <p:cNvSpPr>
                  <a:spLocks noChangeShapeType="1"/>
                </p:cNvSpPr>
                <p:nvPr/>
              </p:nvSpPr>
              <p:spPr bwMode="auto">
                <a:xfrm flipV="1">
                  <a:off x="3912"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19" name="Line 37"/>
                <p:cNvSpPr>
                  <a:spLocks noChangeShapeType="1"/>
                </p:cNvSpPr>
                <p:nvPr/>
              </p:nvSpPr>
              <p:spPr bwMode="auto">
                <a:xfrm>
                  <a:off x="3912"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0" name="Rectangle 38"/>
                <p:cNvSpPr>
                  <a:spLocks noChangeArrowheads="1"/>
                </p:cNvSpPr>
                <p:nvPr/>
              </p:nvSpPr>
              <p:spPr bwMode="auto">
                <a:xfrm>
                  <a:off x="3852" y="2700"/>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350</a:t>
                  </a:r>
                  <a:endParaRPr lang="en-US" sz="2000" dirty="0" smtClean="0">
                    <a:latin typeface="Arial" pitchFamily="34" charset="0"/>
                    <a:cs typeface="Arial" pitchFamily="34" charset="0"/>
                  </a:endParaRPr>
                </a:p>
              </p:txBody>
            </p:sp>
            <p:sp>
              <p:nvSpPr>
                <p:cNvPr id="121" name="Line 39"/>
                <p:cNvSpPr>
                  <a:spLocks noChangeShapeType="1"/>
                </p:cNvSpPr>
                <p:nvPr/>
              </p:nvSpPr>
              <p:spPr bwMode="auto">
                <a:xfrm flipV="1">
                  <a:off x="4242" y="2674"/>
                  <a:ext cx="1" cy="16"/>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2" name="Line 40"/>
                <p:cNvSpPr>
                  <a:spLocks noChangeShapeType="1"/>
                </p:cNvSpPr>
                <p:nvPr/>
              </p:nvSpPr>
              <p:spPr bwMode="auto">
                <a:xfrm>
                  <a:off x="4242" y="1547"/>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3" name="Rectangle 41"/>
                <p:cNvSpPr>
                  <a:spLocks noChangeArrowheads="1"/>
                </p:cNvSpPr>
                <p:nvPr/>
              </p:nvSpPr>
              <p:spPr bwMode="auto">
                <a:xfrm>
                  <a:off x="4182" y="2700"/>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400</a:t>
                  </a:r>
                  <a:endParaRPr lang="en-US" sz="2000" dirty="0" smtClean="0">
                    <a:latin typeface="Arial" pitchFamily="34" charset="0"/>
                    <a:cs typeface="Arial" pitchFamily="34" charset="0"/>
                  </a:endParaRPr>
                </a:p>
              </p:txBody>
            </p:sp>
            <p:sp>
              <p:nvSpPr>
                <p:cNvPr id="124" name="Line 42"/>
                <p:cNvSpPr>
                  <a:spLocks noChangeShapeType="1"/>
                </p:cNvSpPr>
                <p:nvPr/>
              </p:nvSpPr>
              <p:spPr bwMode="auto">
                <a:xfrm>
                  <a:off x="1638" y="2690"/>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5" name="Line 43"/>
                <p:cNvSpPr>
                  <a:spLocks noChangeShapeType="1"/>
                </p:cNvSpPr>
                <p:nvPr/>
              </p:nvSpPr>
              <p:spPr bwMode="auto">
                <a:xfrm flipH="1">
                  <a:off x="4212" y="2690"/>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6" name="Rectangle 44"/>
                <p:cNvSpPr>
                  <a:spLocks noChangeArrowheads="1"/>
                </p:cNvSpPr>
                <p:nvPr/>
              </p:nvSpPr>
              <p:spPr bwMode="auto">
                <a:xfrm>
                  <a:off x="1565" y="2648"/>
                  <a:ext cx="47"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0</a:t>
                  </a:r>
                  <a:endParaRPr lang="en-US" sz="2000" dirty="0" smtClean="0">
                    <a:latin typeface="Arial" pitchFamily="34" charset="0"/>
                    <a:cs typeface="Arial" pitchFamily="34" charset="0"/>
                  </a:endParaRPr>
                </a:p>
              </p:txBody>
            </p:sp>
            <p:sp>
              <p:nvSpPr>
                <p:cNvPr id="127" name="Line 45"/>
                <p:cNvSpPr>
                  <a:spLocks noChangeShapeType="1"/>
                </p:cNvSpPr>
                <p:nvPr/>
              </p:nvSpPr>
              <p:spPr bwMode="auto">
                <a:xfrm>
                  <a:off x="1638" y="2563"/>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8" name="Line 46"/>
                <p:cNvSpPr>
                  <a:spLocks noChangeShapeType="1"/>
                </p:cNvSpPr>
                <p:nvPr/>
              </p:nvSpPr>
              <p:spPr bwMode="auto">
                <a:xfrm flipH="1">
                  <a:off x="4212" y="2563"/>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9" name="Line 48"/>
                <p:cNvSpPr>
                  <a:spLocks noChangeShapeType="1"/>
                </p:cNvSpPr>
                <p:nvPr/>
              </p:nvSpPr>
              <p:spPr bwMode="auto">
                <a:xfrm>
                  <a:off x="1638" y="2436"/>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0" name="Line 49"/>
                <p:cNvSpPr>
                  <a:spLocks noChangeShapeType="1"/>
                </p:cNvSpPr>
                <p:nvPr/>
              </p:nvSpPr>
              <p:spPr bwMode="auto">
                <a:xfrm flipH="1">
                  <a:off x="4212" y="2436"/>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1" name="Rectangle 50"/>
                <p:cNvSpPr>
                  <a:spLocks noChangeArrowheads="1"/>
                </p:cNvSpPr>
                <p:nvPr/>
              </p:nvSpPr>
              <p:spPr bwMode="auto">
                <a:xfrm>
                  <a:off x="1523" y="2394"/>
                  <a:ext cx="94"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40</a:t>
                  </a:r>
                  <a:endParaRPr lang="en-US" sz="2000" dirty="0" smtClean="0">
                    <a:latin typeface="Arial" pitchFamily="34" charset="0"/>
                    <a:cs typeface="Arial" pitchFamily="34" charset="0"/>
                  </a:endParaRPr>
                </a:p>
              </p:txBody>
            </p:sp>
            <p:sp>
              <p:nvSpPr>
                <p:cNvPr id="132" name="Line 51"/>
                <p:cNvSpPr>
                  <a:spLocks noChangeShapeType="1"/>
                </p:cNvSpPr>
                <p:nvPr/>
              </p:nvSpPr>
              <p:spPr bwMode="auto">
                <a:xfrm>
                  <a:off x="1638" y="2309"/>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3" name="Line 52"/>
                <p:cNvSpPr>
                  <a:spLocks noChangeShapeType="1"/>
                </p:cNvSpPr>
                <p:nvPr/>
              </p:nvSpPr>
              <p:spPr bwMode="auto">
                <a:xfrm flipH="1">
                  <a:off x="4212" y="2309"/>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4" name="Line 54"/>
                <p:cNvSpPr>
                  <a:spLocks noChangeShapeType="1"/>
                </p:cNvSpPr>
                <p:nvPr/>
              </p:nvSpPr>
              <p:spPr bwMode="auto">
                <a:xfrm>
                  <a:off x="1638" y="2182"/>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5" name="Line 55"/>
                <p:cNvSpPr>
                  <a:spLocks noChangeShapeType="1"/>
                </p:cNvSpPr>
                <p:nvPr/>
              </p:nvSpPr>
              <p:spPr bwMode="auto">
                <a:xfrm flipH="1">
                  <a:off x="4212" y="2182"/>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6" name="Rectangle 56"/>
                <p:cNvSpPr>
                  <a:spLocks noChangeArrowheads="1"/>
                </p:cNvSpPr>
                <p:nvPr/>
              </p:nvSpPr>
              <p:spPr bwMode="auto">
                <a:xfrm>
                  <a:off x="1523" y="2140"/>
                  <a:ext cx="94"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80</a:t>
                  </a:r>
                  <a:endParaRPr lang="en-US" sz="2000" dirty="0" smtClean="0">
                    <a:latin typeface="Arial" pitchFamily="34" charset="0"/>
                    <a:cs typeface="Arial" pitchFamily="34" charset="0"/>
                  </a:endParaRPr>
                </a:p>
              </p:txBody>
            </p:sp>
            <p:sp>
              <p:nvSpPr>
                <p:cNvPr id="137" name="Line 57"/>
                <p:cNvSpPr>
                  <a:spLocks noChangeShapeType="1"/>
                </p:cNvSpPr>
                <p:nvPr/>
              </p:nvSpPr>
              <p:spPr bwMode="auto">
                <a:xfrm>
                  <a:off x="1638" y="2055"/>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8" name="Line 58"/>
                <p:cNvSpPr>
                  <a:spLocks noChangeShapeType="1"/>
                </p:cNvSpPr>
                <p:nvPr/>
              </p:nvSpPr>
              <p:spPr bwMode="auto">
                <a:xfrm flipH="1">
                  <a:off x="4212" y="2055"/>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9" name="Line 60"/>
                <p:cNvSpPr>
                  <a:spLocks noChangeShapeType="1"/>
                </p:cNvSpPr>
                <p:nvPr/>
              </p:nvSpPr>
              <p:spPr bwMode="auto">
                <a:xfrm>
                  <a:off x="1638" y="1928"/>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0" name="Line 61"/>
                <p:cNvSpPr>
                  <a:spLocks noChangeShapeType="1"/>
                </p:cNvSpPr>
                <p:nvPr/>
              </p:nvSpPr>
              <p:spPr bwMode="auto">
                <a:xfrm flipH="1">
                  <a:off x="4212" y="1928"/>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1" name="Rectangle 62"/>
                <p:cNvSpPr>
                  <a:spLocks noChangeArrowheads="1"/>
                </p:cNvSpPr>
                <p:nvPr/>
              </p:nvSpPr>
              <p:spPr bwMode="auto">
                <a:xfrm>
                  <a:off x="1481" y="1886"/>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120</a:t>
                  </a:r>
                  <a:endParaRPr lang="en-US" sz="2000" dirty="0" smtClean="0">
                    <a:latin typeface="Arial" pitchFamily="34" charset="0"/>
                    <a:cs typeface="Arial" pitchFamily="34" charset="0"/>
                  </a:endParaRPr>
                </a:p>
              </p:txBody>
            </p:sp>
            <p:sp>
              <p:nvSpPr>
                <p:cNvPr id="142" name="Line 63"/>
                <p:cNvSpPr>
                  <a:spLocks noChangeShapeType="1"/>
                </p:cNvSpPr>
                <p:nvPr/>
              </p:nvSpPr>
              <p:spPr bwMode="auto">
                <a:xfrm>
                  <a:off x="1638" y="1801"/>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3" name="Line 64"/>
                <p:cNvSpPr>
                  <a:spLocks noChangeShapeType="1"/>
                </p:cNvSpPr>
                <p:nvPr/>
              </p:nvSpPr>
              <p:spPr bwMode="auto">
                <a:xfrm flipH="1">
                  <a:off x="4212" y="1801"/>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4" name="Line 66"/>
                <p:cNvSpPr>
                  <a:spLocks noChangeShapeType="1"/>
                </p:cNvSpPr>
                <p:nvPr/>
              </p:nvSpPr>
              <p:spPr bwMode="auto">
                <a:xfrm>
                  <a:off x="1638" y="1674"/>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5" name="Line 67"/>
                <p:cNvSpPr>
                  <a:spLocks noChangeShapeType="1"/>
                </p:cNvSpPr>
                <p:nvPr/>
              </p:nvSpPr>
              <p:spPr bwMode="auto">
                <a:xfrm flipH="1">
                  <a:off x="4212" y="1674"/>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6" name="Rectangle 68"/>
                <p:cNvSpPr>
                  <a:spLocks noChangeArrowheads="1"/>
                </p:cNvSpPr>
                <p:nvPr/>
              </p:nvSpPr>
              <p:spPr bwMode="auto">
                <a:xfrm>
                  <a:off x="1481" y="1632"/>
                  <a:ext cx="141" cy="91"/>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160</a:t>
                  </a:r>
                  <a:endParaRPr lang="en-US" sz="2000" dirty="0" smtClean="0">
                    <a:latin typeface="Arial" pitchFamily="34" charset="0"/>
                    <a:cs typeface="Arial" pitchFamily="34" charset="0"/>
                  </a:endParaRPr>
                </a:p>
              </p:txBody>
            </p:sp>
            <p:sp>
              <p:nvSpPr>
                <p:cNvPr id="147" name="Line 69"/>
                <p:cNvSpPr>
                  <a:spLocks noChangeShapeType="1"/>
                </p:cNvSpPr>
                <p:nvPr/>
              </p:nvSpPr>
              <p:spPr bwMode="auto">
                <a:xfrm>
                  <a:off x="1638" y="1547"/>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8" name="Line 70"/>
                <p:cNvSpPr>
                  <a:spLocks noChangeShapeType="1"/>
                </p:cNvSpPr>
                <p:nvPr/>
              </p:nvSpPr>
              <p:spPr bwMode="auto">
                <a:xfrm flipH="1">
                  <a:off x="4212" y="1547"/>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9" name="Line 72"/>
                <p:cNvSpPr>
                  <a:spLocks noChangeShapeType="1"/>
                </p:cNvSpPr>
                <p:nvPr/>
              </p:nvSpPr>
              <p:spPr bwMode="auto">
                <a:xfrm>
                  <a:off x="1638" y="1547"/>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0" name="Line 73"/>
                <p:cNvSpPr>
                  <a:spLocks noChangeShapeType="1"/>
                </p:cNvSpPr>
                <p:nvPr/>
              </p:nvSpPr>
              <p:spPr bwMode="auto">
                <a:xfrm>
                  <a:off x="1638" y="2690"/>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1" name="Line 74"/>
                <p:cNvSpPr>
                  <a:spLocks noChangeShapeType="1"/>
                </p:cNvSpPr>
                <p:nvPr/>
              </p:nvSpPr>
              <p:spPr bwMode="auto">
                <a:xfrm flipV="1">
                  <a:off x="4242"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2" name="Line 75"/>
                <p:cNvSpPr>
                  <a:spLocks noChangeShapeType="1"/>
                </p:cNvSpPr>
                <p:nvPr/>
              </p:nvSpPr>
              <p:spPr bwMode="auto">
                <a:xfrm flipV="1">
                  <a:off x="1638" y="1547"/>
                  <a:ext cx="1" cy="114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3" name="Freeform 76"/>
                <p:cNvSpPr>
                  <a:spLocks/>
                </p:cNvSpPr>
                <p:nvPr/>
              </p:nvSpPr>
              <p:spPr bwMode="auto">
                <a:xfrm>
                  <a:off x="1638" y="2102"/>
                  <a:ext cx="822" cy="271"/>
                </a:xfrm>
                <a:custGeom>
                  <a:avLst/>
                  <a:gdLst/>
                  <a:ahLst/>
                  <a:cxnLst>
                    <a:cxn ang="0">
                      <a:pos x="12" y="271"/>
                    </a:cxn>
                    <a:cxn ang="0">
                      <a:pos x="30" y="271"/>
                    </a:cxn>
                    <a:cxn ang="0">
                      <a:pos x="48" y="271"/>
                    </a:cxn>
                    <a:cxn ang="0">
                      <a:pos x="66" y="271"/>
                    </a:cxn>
                    <a:cxn ang="0">
                      <a:pos x="90" y="271"/>
                    </a:cxn>
                    <a:cxn ang="0">
                      <a:pos x="108" y="271"/>
                    </a:cxn>
                    <a:cxn ang="0">
                      <a:pos x="126" y="271"/>
                    </a:cxn>
                    <a:cxn ang="0">
                      <a:pos x="144" y="241"/>
                    </a:cxn>
                    <a:cxn ang="0">
                      <a:pos x="168" y="184"/>
                    </a:cxn>
                    <a:cxn ang="0">
                      <a:pos x="186" y="154"/>
                    </a:cxn>
                    <a:cxn ang="0">
                      <a:pos x="204" y="127"/>
                    </a:cxn>
                    <a:cxn ang="0">
                      <a:pos x="222" y="104"/>
                    </a:cxn>
                    <a:cxn ang="0">
                      <a:pos x="246" y="87"/>
                    </a:cxn>
                    <a:cxn ang="0">
                      <a:pos x="264" y="70"/>
                    </a:cxn>
                    <a:cxn ang="0">
                      <a:pos x="282" y="53"/>
                    </a:cxn>
                    <a:cxn ang="0">
                      <a:pos x="300" y="40"/>
                    </a:cxn>
                    <a:cxn ang="0">
                      <a:pos x="324" y="30"/>
                    </a:cxn>
                    <a:cxn ang="0">
                      <a:pos x="342" y="20"/>
                    </a:cxn>
                    <a:cxn ang="0">
                      <a:pos x="360" y="10"/>
                    </a:cxn>
                    <a:cxn ang="0">
                      <a:pos x="384" y="3"/>
                    </a:cxn>
                    <a:cxn ang="0">
                      <a:pos x="402" y="0"/>
                    </a:cxn>
                    <a:cxn ang="0">
                      <a:pos x="420" y="17"/>
                    </a:cxn>
                    <a:cxn ang="0">
                      <a:pos x="438" y="83"/>
                    </a:cxn>
                    <a:cxn ang="0">
                      <a:pos x="462" y="107"/>
                    </a:cxn>
                    <a:cxn ang="0">
                      <a:pos x="480" y="127"/>
                    </a:cxn>
                    <a:cxn ang="0">
                      <a:pos x="498" y="144"/>
                    </a:cxn>
                    <a:cxn ang="0">
                      <a:pos x="516" y="160"/>
                    </a:cxn>
                    <a:cxn ang="0">
                      <a:pos x="540" y="174"/>
                    </a:cxn>
                    <a:cxn ang="0">
                      <a:pos x="558" y="187"/>
                    </a:cxn>
                    <a:cxn ang="0">
                      <a:pos x="576" y="197"/>
                    </a:cxn>
                    <a:cxn ang="0">
                      <a:pos x="594" y="207"/>
                    </a:cxn>
                    <a:cxn ang="0">
                      <a:pos x="618" y="214"/>
                    </a:cxn>
                    <a:cxn ang="0">
                      <a:pos x="636" y="224"/>
                    </a:cxn>
                    <a:cxn ang="0">
                      <a:pos x="654" y="227"/>
                    </a:cxn>
                    <a:cxn ang="0">
                      <a:pos x="672" y="190"/>
                    </a:cxn>
                    <a:cxn ang="0">
                      <a:pos x="696" y="147"/>
                    </a:cxn>
                    <a:cxn ang="0">
                      <a:pos x="714" y="120"/>
                    </a:cxn>
                    <a:cxn ang="0">
                      <a:pos x="732" y="100"/>
                    </a:cxn>
                    <a:cxn ang="0">
                      <a:pos x="750" y="83"/>
                    </a:cxn>
                    <a:cxn ang="0">
                      <a:pos x="774" y="67"/>
                    </a:cxn>
                    <a:cxn ang="0">
                      <a:pos x="792" y="50"/>
                    </a:cxn>
                    <a:cxn ang="0">
                      <a:pos x="810" y="40"/>
                    </a:cxn>
                  </a:cxnLst>
                  <a:rect l="0" t="0" r="r" b="b"/>
                  <a:pathLst>
                    <a:path w="822" h="271">
                      <a:moveTo>
                        <a:pt x="0" y="271"/>
                      </a:moveTo>
                      <a:lnTo>
                        <a:pt x="6" y="271"/>
                      </a:lnTo>
                      <a:lnTo>
                        <a:pt x="12" y="271"/>
                      </a:lnTo>
                      <a:lnTo>
                        <a:pt x="18" y="271"/>
                      </a:lnTo>
                      <a:lnTo>
                        <a:pt x="24" y="271"/>
                      </a:lnTo>
                      <a:lnTo>
                        <a:pt x="30" y="271"/>
                      </a:lnTo>
                      <a:lnTo>
                        <a:pt x="36" y="271"/>
                      </a:lnTo>
                      <a:lnTo>
                        <a:pt x="42" y="271"/>
                      </a:lnTo>
                      <a:lnTo>
                        <a:pt x="48" y="271"/>
                      </a:lnTo>
                      <a:lnTo>
                        <a:pt x="54" y="271"/>
                      </a:lnTo>
                      <a:lnTo>
                        <a:pt x="60" y="271"/>
                      </a:lnTo>
                      <a:lnTo>
                        <a:pt x="66" y="271"/>
                      </a:lnTo>
                      <a:lnTo>
                        <a:pt x="78" y="271"/>
                      </a:lnTo>
                      <a:lnTo>
                        <a:pt x="84" y="271"/>
                      </a:lnTo>
                      <a:lnTo>
                        <a:pt x="90" y="271"/>
                      </a:lnTo>
                      <a:lnTo>
                        <a:pt x="96" y="271"/>
                      </a:lnTo>
                      <a:lnTo>
                        <a:pt x="102" y="271"/>
                      </a:lnTo>
                      <a:lnTo>
                        <a:pt x="108" y="271"/>
                      </a:lnTo>
                      <a:lnTo>
                        <a:pt x="114" y="271"/>
                      </a:lnTo>
                      <a:lnTo>
                        <a:pt x="120" y="271"/>
                      </a:lnTo>
                      <a:lnTo>
                        <a:pt x="126" y="271"/>
                      </a:lnTo>
                      <a:lnTo>
                        <a:pt x="132" y="271"/>
                      </a:lnTo>
                      <a:lnTo>
                        <a:pt x="138" y="271"/>
                      </a:lnTo>
                      <a:lnTo>
                        <a:pt x="144" y="241"/>
                      </a:lnTo>
                      <a:lnTo>
                        <a:pt x="156" y="214"/>
                      </a:lnTo>
                      <a:lnTo>
                        <a:pt x="162" y="197"/>
                      </a:lnTo>
                      <a:lnTo>
                        <a:pt x="168" y="184"/>
                      </a:lnTo>
                      <a:lnTo>
                        <a:pt x="174" y="174"/>
                      </a:lnTo>
                      <a:lnTo>
                        <a:pt x="180" y="164"/>
                      </a:lnTo>
                      <a:lnTo>
                        <a:pt x="186" y="154"/>
                      </a:lnTo>
                      <a:lnTo>
                        <a:pt x="192" y="144"/>
                      </a:lnTo>
                      <a:lnTo>
                        <a:pt x="198" y="134"/>
                      </a:lnTo>
                      <a:lnTo>
                        <a:pt x="204" y="127"/>
                      </a:lnTo>
                      <a:lnTo>
                        <a:pt x="210" y="120"/>
                      </a:lnTo>
                      <a:lnTo>
                        <a:pt x="216" y="110"/>
                      </a:lnTo>
                      <a:lnTo>
                        <a:pt x="222" y="104"/>
                      </a:lnTo>
                      <a:lnTo>
                        <a:pt x="234" y="100"/>
                      </a:lnTo>
                      <a:lnTo>
                        <a:pt x="240" y="93"/>
                      </a:lnTo>
                      <a:lnTo>
                        <a:pt x="246" y="87"/>
                      </a:lnTo>
                      <a:lnTo>
                        <a:pt x="252" y="80"/>
                      </a:lnTo>
                      <a:lnTo>
                        <a:pt x="258" y="73"/>
                      </a:lnTo>
                      <a:lnTo>
                        <a:pt x="264" y="70"/>
                      </a:lnTo>
                      <a:lnTo>
                        <a:pt x="270" y="63"/>
                      </a:lnTo>
                      <a:lnTo>
                        <a:pt x="276" y="57"/>
                      </a:lnTo>
                      <a:lnTo>
                        <a:pt x="282" y="53"/>
                      </a:lnTo>
                      <a:lnTo>
                        <a:pt x="288" y="50"/>
                      </a:lnTo>
                      <a:lnTo>
                        <a:pt x="294" y="43"/>
                      </a:lnTo>
                      <a:lnTo>
                        <a:pt x="300" y="40"/>
                      </a:lnTo>
                      <a:lnTo>
                        <a:pt x="312" y="37"/>
                      </a:lnTo>
                      <a:lnTo>
                        <a:pt x="318" y="33"/>
                      </a:lnTo>
                      <a:lnTo>
                        <a:pt x="324" y="30"/>
                      </a:lnTo>
                      <a:lnTo>
                        <a:pt x="330" y="27"/>
                      </a:lnTo>
                      <a:lnTo>
                        <a:pt x="336" y="23"/>
                      </a:lnTo>
                      <a:lnTo>
                        <a:pt x="342" y="20"/>
                      </a:lnTo>
                      <a:lnTo>
                        <a:pt x="348" y="17"/>
                      </a:lnTo>
                      <a:lnTo>
                        <a:pt x="354" y="13"/>
                      </a:lnTo>
                      <a:lnTo>
                        <a:pt x="360" y="10"/>
                      </a:lnTo>
                      <a:lnTo>
                        <a:pt x="366" y="7"/>
                      </a:lnTo>
                      <a:lnTo>
                        <a:pt x="372" y="3"/>
                      </a:lnTo>
                      <a:lnTo>
                        <a:pt x="384" y="3"/>
                      </a:lnTo>
                      <a:lnTo>
                        <a:pt x="390" y="0"/>
                      </a:lnTo>
                      <a:lnTo>
                        <a:pt x="396" y="0"/>
                      </a:lnTo>
                      <a:lnTo>
                        <a:pt x="402" y="0"/>
                      </a:lnTo>
                      <a:lnTo>
                        <a:pt x="408" y="3"/>
                      </a:lnTo>
                      <a:lnTo>
                        <a:pt x="414" y="10"/>
                      </a:lnTo>
                      <a:lnTo>
                        <a:pt x="420" y="17"/>
                      </a:lnTo>
                      <a:lnTo>
                        <a:pt x="426" y="60"/>
                      </a:lnTo>
                      <a:lnTo>
                        <a:pt x="432" y="77"/>
                      </a:lnTo>
                      <a:lnTo>
                        <a:pt x="438" y="83"/>
                      </a:lnTo>
                      <a:lnTo>
                        <a:pt x="444" y="90"/>
                      </a:lnTo>
                      <a:lnTo>
                        <a:pt x="450" y="100"/>
                      </a:lnTo>
                      <a:lnTo>
                        <a:pt x="462" y="107"/>
                      </a:lnTo>
                      <a:lnTo>
                        <a:pt x="468" y="114"/>
                      </a:lnTo>
                      <a:lnTo>
                        <a:pt x="474" y="120"/>
                      </a:lnTo>
                      <a:lnTo>
                        <a:pt x="480" y="127"/>
                      </a:lnTo>
                      <a:lnTo>
                        <a:pt x="486" y="134"/>
                      </a:lnTo>
                      <a:lnTo>
                        <a:pt x="492" y="137"/>
                      </a:lnTo>
                      <a:lnTo>
                        <a:pt x="498" y="144"/>
                      </a:lnTo>
                      <a:lnTo>
                        <a:pt x="504" y="150"/>
                      </a:lnTo>
                      <a:lnTo>
                        <a:pt x="510" y="154"/>
                      </a:lnTo>
                      <a:lnTo>
                        <a:pt x="516" y="160"/>
                      </a:lnTo>
                      <a:lnTo>
                        <a:pt x="522" y="164"/>
                      </a:lnTo>
                      <a:lnTo>
                        <a:pt x="528" y="170"/>
                      </a:lnTo>
                      <a:lnTo>
                        <a:pt x="540" y="174"/>
                      </a:lnTo>
                      <a:lnTo>
                        <a:pt x="546" y="177"/>
                      </a:lnTo>
                      <a:lnTo>
                        <a:pt x="552" y="184"/>
                      </a:lnTo>
                      <a:lnTo>
                        <a:pt x="558" y="187"/>
                      </a:lnTo>
                      <a:lnTo>
                        <a:pt x="564" y="190"/>
                      </a:lnTo>
                      <a:lnTo>
                        <a:pt x="570" y="194"/>
                      </a:lnTo>
                      <a:lnTo>
                        <a:pt x="576" y="197"/>
                      </a:lnTo>
                      <a:lnTo>
                        <a:pt x="582" y="200"/>
                      </a:lnTo>
                      <a:lnTo>
                        <a:pt x="588" y="204"/>
                      </a:lnTo>
                      <a:lnTo>
                        <a:pt x="594" y="207"/>
                      </a:lnTo>
                      <a:lnTo>
                        <a:pt x="600" y="210"/>
                      </a:lnTo>
                      <a:lnTo>
                        <a:pt x="606" y="214"/>
                      </a:lnTo>
                      <a:lnTo>
                        <a:pt x="618" y="214"/>
                      </a:lnTo>
                      <a:lnTo>
                        <a:pt x="624" y="217"/>
                      </a:lnTo>
                      <a:lnTo>
                        <a:pt x="630" y="221"/>
                      </a:lnTo>
                      <a:lnTo>
                        <a:pt x="636" y="224"/>
                      </a:lnTo>
                      <a:lnTo>
                        <a:pt x="642" y="224"/>
                      </a:lnTo>
                      <a:lnTo>
                        <a:pt x="648" y="227"/>
                      </a:lnTo>
                      <a:lnTo>
                        <a:pt x="654" y="227"/>
                      </a:lnTo>
                      <a:lnTo>
                        <a:pt x="660" y="231"/>
                      </a:lnTo>
                      <a:lnTo>
                        <a:pt x="666" y="234"/>
                      </a:lnTo>
                      <a:lnTo>
                        <a:pt x="672" y="190"/>
                      </a:lnTo>
                      <a:lnTo>
                        <a:pt x="678" y="167"/>
                      </a:lnTo>
                      <a:lnTo>
                        <a:pt x="690" y="157"/>
                      </a:lnTo>
                      <a:lnTo>
                        <a:pt x="696" y="147"/>
                      </a:lnTo>
                      <a:lnTo>
                        <a:pt x="702" y="137"/>
                      </a:lnTo>
                      <a:lnTo>
                        <a:pt x="708" y="127"/>
                      </a:lnTo>
                      <a:lnTo>
                        <a:pt x="714" y="120"/>
                      </a:lnTo>
                      <a:lnTo>
                        <a:pt x="720" y="114"/>
                      </a:lnTo>
                      <a:lnTo>
                        <a:pt x="726" y="107"/>
                      </a:lnTo>
                      <a:lnTo>
                        <a:pt x="732" y="100"/>
                      </a:lnTo>
                      <a:lnTo>
                        <a:pt x="738" y="93"/>
                      </a:lnTo>
                      <a:lnTo>
                        <a:pt x="744" y="87"/>
                      </a:lnTo>
                      <a:lnTo>
                        <a:pt x="750" y="83"/>
                      </a:lnTo>
                      <a:lnTo>
                        <a:pt x="756" y="77"/>
                      </a:lnTo>
                      <a:lnTo>
                        <a:pt x="768" y="70"/>
                      </a:lnTo>
                      <a:lnTo>
                        <a:pt x="774" y="67"/>
                      </a:lnTo>
                      <a:lnTo>
                        <a:pt x="780" y="60"/>
                      </a:lnTo>
                      <a:lnTo>
                        <a:pt x="786" y="57"/>
                      </a:lnTo>
                      <a:lnTo>
                        <a:pt x="792" y="50"/>
                      </a:lnTo>
                      <a:lnTo>
                        <a:pt x="798" y="47"/>
                      </a:lnTo>
                      <a:lnTo>
                        <a:pt x="804" y="43"/>
                      </a:lnTo>
                      <a:lnTo>
                        <a:pt x="810" y="40"/>
                      </a:lnTo>
                      <a:lnTo>
                        <a:pt x="816" y="37"/>
                      </a:lnTo>
                      <a:lnTo>
                        <a:pt x="822" y="33"/>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4" name="Freeform 77"/>
                <p:cNvSpPr>
                  <a:spLocks/>
                </p:cNvSpPr>
                <p:nvPr/>
              </p:nvSpPr>
              <p:spPr bwMode="auto">
                <a:xfrm>
                  <a:off x="2460" y="2072"/>
                  <a:ext cx="828" cy="284"/>
                </a:xfrm>
                <a:custGeom>
                  <a:avLst/>
                  <a:gdLst/>
                  <a:ahLst/>
                  <a:cxnLst>
                    <a:cxn ang="0">
                      <a:pos x="12" y="57"/>
                    </a:cxn>
                    <a:cxn ang="0">
                      <a:pos x="36" y="47"/>
                    </a:cxn>
                    <a:cxn ang="0">
                      <a:pos x="54" y="40"/>
                    </a:cxn>
                    <a:cxn ang="0">
                      <a:pos x="72" y="33"/>
                    </a:cxn>
                    <a:cxn ang="0">
                      <a:pos x="90" y="27"/>
                    </a:cxn>
                    <a:cxn ang="0">
                      <a:pos x="114" y="20"/>
                    </a:cxn>
                    <a:cxn ang="0">
                      <a:pos x="132" y="13"/>
                    </a:cxn>
                    <a:cxn ang="0">
                      <a:pos x="150" y="10"/>
                    </a:cxn>
                    <a:cxn ang="0">
                      <a:pos x="174" y="10"/>
                    </a:cxn>
                    <a:cxn ang="0">
                      <a:pos x="192" y="6"/>
                    </a:cxn>
                    <a:cxn ang="0">
                      <a:pos x="210" y="3"/>
                    </a:cxn>
                    <a:cxn ang="0">
                      <a:pos x="228" y="0"/>
                    </a:cxn>
                    <a:cxn ang="0">
                      <a:pos x="252" y="20"/>
                    </a:cxn>
                    <a:cxn ang="0">
                      <a:pos x="270" y="93"/>
                    </a:cxn>
                    <a:cxn ang="0">
                      <a:pos x="288" y="117"/>
                    </a:cxn>
                    <a:cxn ang="0">
                      <a:pos x="306" y="140"/>
                    </a:cxn>
                    <a:cxn ang="0">
                      <a:pos x="330" y="160"/>
                    </a:cxn>
                    <a:cxn ang="0">
                      <a:pos x="348" y="177"/>
                    </a:cxn>
                    <a:cxn ang="0">
                      <a:pos x="366" y="194"/>
                    </a:cxn>
                    <a:cxn ang="0">
                      <a:pos x="384" y="207"/>
                    </a:cxn>
                    <a:cxn ang="0">
                      <a:pos x="408" y="220"/>
                    </a:cxn>
                    <a:cxn ang="0">
                      <a:pos x="426" y="230"/>
                    </a:cxn>
                    <a:cxn ang="0">
                      <a:pos x="444" y="240"/>
                    </a:cxn>
                    <a:cxn ang="0">
                      <a:pos x="462" y="247"/>
                    </a:cxn>
                    <a:cxn ang="0">
                      <a:pos x="486" y="254"/>
                    </a:cxn>
                    <a:cxn ang="0">
                      <a:pos x="504" y="261"/>
                    </a:cxn>
                    <a:cxn ang="0">
                      <a:pos x="522" y="264"/>
                    </a:cxn>
                    <a:cxn ang="0">
                      <a:pos x="540" y="271"/>
                    </a:cxn>
                    <a:cxn ang="0">
                      <a:pos x="564" y="274"/>
                    </a:cxn>
                    <a:cxn ang="0">
                      <a:pos x="582" y="277"/>
                    </a:cxn>
                    <a:cxn ang="0">
                      <a:pos x="600" y="281"/>
                    </a:cxn>
                    <a:cxn ang="0">
                      <a:pos x="618" y="284"/>
                    </a:cxn>
                    <a:cxn ang="0">
                      <a:pos x="642" y="214"/>
                    </a:cxn>
                    <a:cxn ang="0">
                      <a:pos x="660" y="177"/>
                    </a:cxn>
                    <a:cxn ang="0">
                      <a:pos x="678" y="157"/>
                    </a:cxn>
                    <a:cxn ang="0">
                      <a:pos x="696" y="134"/>
                    </a:cxn>
                    <a:cxn ang="0">
                      <a:pos x="720" y="113"/>
                    </a:cxn>
                    <a:cxn ang="0">
                      <a:pos x="738" y="97"/>
                    </a:cxn>
                    <a:cxn ang="0">
                      <a:pos x="756" y="83"/>
                    </a:cxn>
                    <a:cxn ang="0">
                      <a:pos x="774" y="70"/>
                    </a:cxn>
                    <a:cxn ang="0">
                      <a:pos x="798" y="57"/>
                    </a:cxn>
                    <a:cxn ang="0">
                      <a:pos x="816" y="50"/>
                    </a:cxn>
                  </a:cxnLst>
                  <a:rect l="0" t="0" r="r" b="b"/>
                  <a:pathLst>
                    <a:path w="828" h="284">
                      <a:moveTo>
                        <a:pt x="0" y="63"/>
                      </a:moveTo>
                      <a:lnTo>
                        <a:pt x="6" y="60"/>
                      </a:lnTo>
                      <a:lnTo>
                        <a:pt x="12" y="57"/>
                      </a:lnTo>
                      <a:lnTo>
                        <a:pt x="24" y="53"/>
                      </a:lnTo>
                      <a:lnTo>
                        <a:pt x="30" y="50"/>
                      </a:lnTo>
                      <a:lnTo>
                        <a:pt x="36" y="47"/>
                      </a:lnTo>
                      <a:lnTo>
                        <a:pt x="42" y="43"/>
                      </a:lnTo>
                      <a:lnTo>
                        <a:pt x="48" y="43"/>
                      </a:lnTo>
                      <a:lnTo>
                        <a:pt x="54" y="40"/>
                      </a:lnTo>
                      <a:lnTo>
                        <a:pt x="60" y="37"/>
                      </a:lnTo>
                      <a:lnTo>
                        <a:pt x="66" y="33"/>
                      </a:lnTo>
                      <a:lnTo>
                        <a:pt x="72" y="33"/>
                      </a:lnTo>
                      <a:lnTo>
                        <a:pt x="78" y="30"/>
                      </a:lnTo>
                      <a:lnTo>
                        <a:pt x="84" y="27"/>
                      </a:lnTo>
                      <a:lnTo>
                        <a:pt x="90" y="27"/>
                      </a:lnTo>
                      <a:lnTo>
                        <a:pt x="102" y="23"/>
                      </a:lnTo>
                      <a:lnTo>
                        <a:pt x="108" y="20"/>
                      </a:lnTo>
                      <a:lnTo>
                        <a:pt x="114" y="20"/>
                      </a:lnTo>
                      <a:lnTo>
                        <a:pt x="120" y="17"/>
                      </a:lnTo>
                      <a:lnTo>
                        <a:pt x="126" y="17"/>
                      </a:lnTo>
                      <a:lnTo>
                        <a:pt x="132" y="13"/>
                      </a:lnTo>
                      <a:lnTo>
                        <a:pt x="138" y="13"/>
                      </a:lnTo>
                      <a:lnTo>
                        <a:pt x="144" y="13"/>
                      </a:lnTo>
                      <a:lnTo>
                        <a:pt x="150" y="10"/>
                      </a:lnTo>
                      <a:lnTo>
                        <a:pt x="156" y="10"/>
                      </a:lnTo>
                      <a:lnTo>
                        <a:pt x="162" y="10"/>
                      </a:lnTo>
                      <a:lnTo>
                        <a:pt x="174" y="10"/>
                      </a:lnTo>
                      <a:lnTo>
                        <a:pt x="180" y="6"/>
                      </a:lnTo>
                      <a:lnTo>
                        <a:pt x="186" y="6"/>
                      </a:lnTo>
                      <a:lnTo>
                        <a:pt x="192" y="6"/>
                      </a:lnTo>
                      <a:lnTo>
                        <a:pt x="198" y="3"/>
                      </a:lnTo>
                      <a:lnTo>
                        <a:pt x="204" y="3"/>
                      </a:lnTo>
                      <a:lnTo>
                        <a:pt x="210" y="3"/>
                      </a:lnTo>
                      <a:lnTo>
                        <a:pt x="216" y="0"/>
                      </a:lnTo>
                      <a:lnTo>
                        <a:pt x="222" y="3"/>
                      </a:lnTo>
                      <a:lnTo>
                        <a:pt x="228" y="0"/>
                      </a:lnTo>
                      <a:lnTo>
                        <a:pt x="234" y="3"/>
                      </a:lnTo>
                      <a:lnTo>
                        <a:pt x="240" y="10"/>
                      </a:lnTo>
                      <a:lnTo>
                        <a:pt x="252" y="20"/>
                      </a:lnTo>
                      <a:lnTo>
                        <a:pt x="258" y="67"/>
                      </a:lnTo>
                      <a:lnTo>
                        <a:pt x="264" y="83"/>
                      </a:lnTo>
                      <a:lnTo>
                        <a:pt x="270" y="93"/>
                      </a:lnTo>
                      <a:lnTo>
                        <a:pt x="276" y="100"/>
                      </a:lnTo>
                      <a:lnTo>
                        <a:pt x="282" y="110"/>
                      </a:lnTo>
                      <a:lnTo>
                        <a:pt x="288" y="117"/>
                      </a:lnTo>
                      <a:lnTo>
                        <a:pt x="294" y="123"/>
                      </a:lnTo>
                      <a:lnTo>
                        <a:pt x="300" y="134"/>
                      </a:lnTo>
                      <a:lnTo>
                        <a:pt x="306" y="140"/>
                      </a:lnTo>
                      <a:lnTo>
                        <a:pt x="312" y="147"/>
                      </a:lnTo>
                      <a:lnTo>
                        <a:pt x="318" y="154"/>
                      </a:lnTo>
                      <a:lnTo>
                        <a:pt x="330" y="160"/>
                      </a:lnTo>
                      <a:lnTo>
                        <a:pt x="336" y="167"/>
                      </a:lnTo>
                      <a:lnTo>
                        <a:pt x="342" y="174"/>
                      </a:lnTo>
                      <a:lnTo>
                        <a:pt x="348" y="177"/>
                      </a:lnTo>
                      <a:lnTo>
                        <a:pt x="354" y="184"/>
                      </a:lnTo>
                      <a:lnTo>
                        <a:pt x="360" y="187"/>
                      </a:lnTo>
                      <a:lnTo>
                        <a:pt x="366" y="194"/>
                      </a:lnTo>
                      <a:lnTo>
                        <a:pt x="372" y="197"/>
                      </a:lnTo>
                      <a:lnTo>
                        <a:pt x="378" y="204"/>
                      </a:lnTo>
                      <a:lnTo>
                        <a:pt x="384" y="207"/>
                      </a:lnTo>
                      <a:lnTo>
                        <a:pt x="390" y="210"/>
                      </a:lnTo>
                      <a:lnTo>
                        <a:pt x="396" y="217"/>
                      </a:lnTo>
                      <a:lnTo>
                        <a:pt x="408" y="220"/>
                      </a:lnTo>
                      <a:lnTo>
                        <a:pt x="414" y="224"/>
                      </a:lnTo>
                      <a:lnTo>
                        <a:pt x="420" y="227"/>
                      </a:lnTo>
                      <a:lnTo>
                        <a:pt x="426" y="230"/>
                      </a:lnTo>
                      <a:lnTo>
                        <a:pt x="432" y="234"/>
                      </a:lnTo>
                      <a:lnTo>
                        <a:pt x="438" y="237"/>
                      </a:lnTo>
                      <a:lnTo>
                        <a:pt x="444" y="240"/>
                      </a:lnTo>
                      <a:lnTo>
                        <a:pt x="450" y="240"/>
                      </a:lnTo>
                      <a:lnTo>
                        <a:pt x="456" y="244"/>
                      </a:lnTo>
                      <a:lnTo>
                        <a:pt x="462" y="247"/>
                      </a:lnTo>
                      <a:lnTo>
                        <a:pt x="468" y="251"/>
                      </a:lnTo>
                      <a:lnTo>
                        <a:pt x="480" y="251"/>
                      </a:lnTo>
                      <a:lnTo>
                        <a:pt x="486" y="254"/>
                      </a:lnTo>
                      <a:lnTo>
                        <a:pt x="492" y="257"/>
                      </a:lnTo>
                      <a:lnTo>
                        <a:pt x="498" y="257"/>
                      </a:lnTo>
                      <a:lnTo>
                        <a:pt x="504" y="261"/>
                      </a:lnTo>
                      <a:lnTo>
                        <a:pt x="510" y="261"/>
                      </a:lnTo>
                      <a:lnTo>
                        <a:pt x="516" y="264"/>
                      </a:lnTo>
                      <a:lnTo>
                        <a:pt x="522" y="264"/>
                      </a:lnTo>
                      <a:lnTo>
                        <a:pt x="528" y="267"/>
                      </a:lnTo>
                      <a:lnTo>
                        <a:pt x="534" y="267"/>
                      </a:lnTo>
                      <a:lnTo>
                        <a:pt x="540" y="271"/>
                      </a:lnTo>
                      <a:lnTo>
                        <a:pt x="546" y="271"/>
                      </a:lnTo>
                      <a:lnTo>
                        <a:pt x="558" y="274"/>
                      </a:lnTo>
                      <a:lnTo>
                        <a:pt x="564" y="274"/>
                      </a:lnTo>
                      <a:lnTo>
                        <a:pt x="570" y="274"/>
                      </a:lnTo>
                      <a:lnTo>
                        <a:pt x="576" y="277"/>
                      </a:lnTo>
                      <a:lnTo>
                        <a:pt x="582" y="277"/>
                      </a:lnTo>
                      <a:lnTo>
                        <a:pt x="588" y="277"/>
                      </a:lnTo>
                      <a:lnTo>
                        <a:pt x="594" y="281"/>
                      </a:lnTo>
                      <a:lnTo>
                        <a:pt x="600" y="281"/>
                      </a:lnTo>
                      <a:lnTo>
                        <a:pt x="606" y="281"/>
                      </a:lnTo>
                      <a:lnTo>
                        <a:pt x="612" y="281"/>
                      </a:lnTo>
                      <a:lnTo>
                        <a:pt x="618" y="284"/>
                      </a:lnTo>
                      <a:lnTo>
                        <a:pt x="624" y="284"/>
                      </a:lnTo>
                      <a:lnTo>
                        <a:pt x="636" y="244"/>
                      </a:lnTo>
                      <a:lnTo>
                        <a:pt x="642" y="214"/>
                      </a:lnTo>
                      <a:lnTo>
                        <a:pt x="648" y="200"/>
                      </a:lnTo>
                      <a:lnTo>
                        <a:pt x="654" y="190"/>
                      </a:lnTo>
                      <a:lnTo>
                        <a:pt x="660" y="177"/>
                      </a:lnTo>
                      <a:lnTo>
                        <a:pt x="666" y="170"/>
                      </a:lnTo>
                      <a:lnTo>
                        <a:pt x="672" y="160"/>
                      </a:lnTo>
                      <a:lnTo>
                        <a:pt x="678" y="157"/>
                      </a:lnTo>
                      <a:lnTo>
                        <a:pt x="684" y="147"/>
                      </a:lnTo>
                      <a:lnTo>
                        <a:pt x="690" y="140"/>
                      </a:lnTo>
                      <a:lnTo>
                        <a:pt x="696" y="134"/>
                      </a:lnTo>
                      <a:lnTo>
                        <a:pt x="702" y="127"/>
                      </a:lnTo>
                      <a:lnTo>
                        <a:pt x="714" y="120"/>
                      </a:lnTo>
                      <a:lnTo>
                        <a:pt x="720" y="113"/>
                      </a:lnTo>
                      <a:lnTo>
                        <a:pt x="726" y="110"/>
                      </a:lnTo>
                      <a:lnTo>
                        <a:pt x="732" y="103"/>
                      </a:lnTo>
                      <a:lnTo>
                        <a:pt x="738" y="97"/>
                      </a:lnTo>
                      <a:lnTo>
                        <a:pt x="744" y="93"/>
                      </a:lnTo>
                      <a:lnTo>
                        <a:pt x="750" y="87"/>
                      </a:lnTo>
                      <a:lnTo>
                        <a:pt x="756" y="83"/>
                      </a:lnTo>
                      <a:lnTo>
                        <a:pt x="762" y="77"/>
                      </a:lnTo>
                      <a:lnTo>
                        <a:pt x="768" y="73"/>
                      </a:lnTo>
                      <a:lnTo>
                        <a:pt x="774" y="70"/>
                      </a:lnTo>
                      <a:lnTo>
                        <a:pt x="780" y="67"/>
                      </a:lnTo>
                      <a:lnTo>
                        <a:pt x="792" y="63"/>
                      </a:lnTo>
                      <a:lnTo>
                        <a:pt x="798" y="57"/>
                      </a:lnTo>
                      <a:lnTo>
                        <a:pt x="804" y="53"/>
                      </a:lnTo>
                      <a:lnTo>
                        <a:pt x="810" y="50"/>
                      </a:lnTo>
                      <a:lnTo>
                        <a:pt x="816" y="50"/>
                      </a:lnTo>
                      <a:lnTo>
                        <a:pt x="822" y="47"/>
                      </a:lnTo>
                      <a:lnTo>
                        <a:pt x="828" y="43"/>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5" name="Freeform 78"/>
                <p:cNvSpPr>
                  <a:spLocks/>
                </p:cNvSpPr>
                <p:nvPr/>
              </p:nvSpPr>
              <p:spPr bwMode="auto">
                <a:xfrm>
                  <a:off x="3288" y="2065"/>
                  <a:ext cx="750" cy="294"/>
                </a:xfrm>
                <a:custGeom>
                  <a:avLst/>
                  <a:gdLst/>
                  <a:ahLst/>
                  <a:cxnLst>
                    <a:cxn ang="0">
                      <a:pos x="6" y="47"/>
                    </a:cxn>
                    <a:cxn ang="0">
                      <a:pos x="18" y="40"/>
                    </a:cxn>
                    <a:cxn ang="0">
                      <a:pos x="36" y="37"/>
                    </a:cxn>
                    <a:cxn ang="0">
                      <a:pos x="48" y="30"/>
                    </a:cxn>
                    <a:cxn ang="0">
                      <a:pos x="60" y="27"/>
                    </a:cxn>
                    <a:cxn ang="0">
                      <a:pos x="72" y="24"/>
                    </a:cxn>
                    <a:cxn ang="0">
                      <a:pos x="84" y="24"/>
                    </a:cxn>
                    <a:cxn ang="0">
                      <a:pos x="96" y="20"/>
                    </a:cxn>
                    <a:cxn ang="0">
                      <a:pos x="114" y="17"/>
                    </a:cxn>
                    <a:cxn ang="0">
                      <a:pos x="126" y="17"/>
                    </a:cxn>
                    <a:cxn ang="0">
                      <a:pos x="138" y="17"/>
                    </a:cxn>
                    <a:cxn ang="0">
                      <a:pos x="150" y="13"/>
                    </a:cxn>
                    <a:cxn ang="0">
                      <a:pos x="162" y="13"/>
                    </a:cxn>
                    <a:cxn ang="0">
                      <a:pos x="174" y="10"/>
                    </a:cxn>
                    <a:cxn ang="0">
                      <a:pos x="192" y="10"/>
                    </a:cxn>
                    <a:cxn ang="0">
                      <a:pos x="204" y="7"/>
                    </a:cxn>
                    <a:cxn ang="0">
                      <a:pos x="216" y="7"/>
                    </a:cxn>
                    <a:cxn ang="0">
                      <a:pos x="228" y="3"/>
                    </a:cxn>
                    <a:cxn ang="0">
                      <a:pos x="240" y="3"/>
                    </a:cxn>
                    <a:cxn ang="0">
                      <a:pos x="252" y="3"/>
                    </a:cxn>
                    <a:cxn ang="0">
                      <a:pos x="270" y="3"/>
                    </a:cxn>
                    <a:cxn ang="0">
                      <a:pos x="282" y="3"/>
                    </a:cxn>
                    <a:cxn ang="0">
                      <a:pos x="294" y="0"/>
                    </a:cxn>
                    <a:cxn ang="0">
                      <a:pos x="306" y="3"/>
                    </a:cxn>
                    <a:cxn ang="0">
                      <a:pos x="318" y="7"/>
                    </a:cxn>
                    <a:cxn ang="0">
                      <a:pos x="330" y="24"/>
                    </a:cxn>
                    <a:cxn ang="0">
                      <a:pos x="348" y="87"/>
                    </a:cxn>
                    <a:cxn ang="0">
                      <a:pos x="360" y="104"/>
                    </a:cxn>
                    <a:cxn ang="0">
                      <a:pos x="372" y="120"/>
                    </a:cxn>
                    <a:cxn ang="0">
                      <a:pos x="384" y="137"/>
                    </a:cxn>
                    <a:cxn ang="0">
                      <a:pos x="396" y="151"/>
                    </a:cxn>
                    <a:cxn ang="0">
                      <a:pos x="408" y="164"/>
                    </a:cxn>
                    <a:cxn ang="0">
                      <a:pos x="426" y="177"/>
                    </a:cxn>
                    <a:cxn ang="0">
                      <a:pos x="438" y="187"/>
                    </a:cxn>
                    <a:cxn ang="0">
                      <a:pos x="450" y="197"/>
                    </a:cxn>
                    <a:cxn ang="0">
                      <a:pos x="462" y="207"/>
                    </a:cxn>
                    <a:cxn ang="0">
                      <a:pos x="474" y="217"/>
                    </a:cxn>
                    <a:cxn ang="0">
                      <a:pos x="486" y="224"/>
                    </a:cxn>
                    <a:cxn ang="0">
                      <a:pos x="504" y="234"/>
                    </a:cxn>
                    <a:cxn ang="0">
                      <a:pos x="516" y="241"/>
                    </a:cxn>
                    <a:cxn ang="0">
                      <a:pos x="528" y="244"/>
                    </a:cxn>
                    <a:cxn ang="0">
                      <a:pos x="540" y="251"/>
                    </a:cxn>
                    <a:cxn ang="0">
                      <a:pos x="552" y="254"/>
                    </a:cxn>
                    <a:cxn ang="0">
                      <a:pos x="564" y="261"/>
                    </a:cxn>
                    <a:cxn ang="0">
                      <a:pos x="582" y="264"/>
                    </a:cxn>
                    <a:cxn ang="0">
                      <a:pos x="594" y="268"/>
                    </a:cxn>
                    <a:cxn ang="0">
                      <a:pos x="606" y="271"/>
                    </a:cxn>
                    <a:cxn ang="0">
                      <a:pos x="618" y="274"/>
                    </a:cxn>
                    <a:cxn ang="0">
                      <a:pos x="630" y="278"/>
                    </a:cxn>
                    <a:cxn ang="0">
                      <a:pos x="648" y="281"/>
                    </a:cxn>
                    <a:cxn ang="0">
                      <a:pos x="660" y="281"/>
                    </a:cxn>
                    <a:cxn ang="0">
                      <a:pos x="672" y="284"/>
                    </a:cxn>
                    <a:cxn ang="0">
                      <a:pos x="684" y="288"/>
                    </a:cxn>
                    <a:cxn ang="0">
                      <a:pos x="696" y="288"/>
                    </a:cxn>
                    <a:cxn ang="0">
                      <a:pos x="708" y="291"/>
                    </a:cxn>
                    <a:cxn ang="0">
                      <a:pos x="726" y="291"/>
                    </a:cxn>
                    <a:cxn ang="0">
                      <a:pos x="738" y="294"/>
                    </a:cxn>
                    <a:cxn ang="0">
                      <a:pos x="750" y="294"/>
                    </a:cxn>
                  </a:cxnLst>
                  <a:rect l="0" t="0" r="r" b="b"/>
                  <a:pathLst>
                    <a:path w="750" h="294">
                      <a:moveTo>
                        <a:pt x="0" y="50"/>
                      </a:moveTo>
                      <a:lnTo>
                        <a:pt x="6" y="47"/>
                      </a:lnTo>
                      <a:lnTo>
                        <a:pt x="12" y="44"/>
                      </a:lnTo>
                      <a:lnTo>
                        <a:pt x="18" y="40"/>
                      </a:lnTo>
                      <a:lnTo>
                        <a:pt x="24" y="40"/>
                      </a:lnTo>
                      <a:lnTo>
                        <a:pt x="36" y="37"/>
                      </a:lnTo>
                      <a:lnTo>
                        <a:pt x="42" y="34"/>
                      </a:lnTo>
                      <a:lnTo>
                        <a:pt x="48" y="30"/>
                      </a:lnTo>
                      <a:lnTo>
                        <a:pt x="54" y="27"/>
                      </a:lnTo>
                      <a:lnTo>
                        <a:pt x="60" y="27"/>
                      </a:lnTo>
                      <a:lnTo>
                        <a:pt x="66" y="24"/>
                      </a:lnTo>
                      <a:lnTo>
                        <a:pt x="72" y="24"/>
                      </a:lnTo>
                      <a:lnTo>
                        <a:pt x="78" y="24"/>
                      </a:lnTo>
                      <a:lnTo>
                        <a:pt x="84" y="24"/>
                      </a:lnTo>
                      <a:lnTo>
                        <a:pt x="90" y="20"/>
                      </a:lnTo>
                      <a:lnTo>
                        <a:pt x="96" y="20"/>
                      </a:lnTo>
                      <a:lnTo>
                        <a:pt x="102" y="20"/>
                      </a:lnTo>
                      <a:lnTo>
                        <a:pt x="114" y="17"/>
                      </a:lnTo>
                      <a:lnTo>
                        <a:pt x="120" y="17"/>
                      </a:lnTo>
                      <a:lnTo>
                        <a:pt x="126" y="17"/>
                      </a:lnTo>
                      <a:lnTo>
                        <a:pt x="132" y="17"/>
                      </a:lnTo>
                      <a:lnTo>
                        <a:pt x="138" y="17"/>
                      </a:lnTo>
                      <a:lnTo>
                        <a:pt x="144" y="17"/>
                      </a:lnTo>
                      <a:lnTo>
                        <a:pt x="150" y="13"/>
                      </a:lnTo>
                      <a:lnTo>
                        <a:pt x="156" y="13"/>
                      </a:lnTo>
                      <a:lnTo>
                        <a:pt x="162" y="13"/>
                      </a:lnTo>
                      <a:lnTo>
                        <a:pt x="168" y="10"/>
                      </a:lnTo>
                      <a:lnTo>
                        <a:pt x="174" y="10"/>
                      </a:lnTo>
                      <a:lnTo>
                        <a:pt x="180" y="10"/>
                      </a:lnTo>
                      <a:lnTo>
                        <a:pt x="192" y="10"/>
                      </a:lnTo>
                      <a:lnTo>
                        <a:pt x="198" y="7"/>
                      </a:lnTo>
                      <a:lnTo>
                        <a:pt x="204" y="7"/>
                      </a:lnTo>
                      <a:lnTo>
                        <a:pt x="210" y="7"/>
                      </a:lnTo>
                      <a:lnTo>
                        <a:pt x="216" y="7"/>
                      </a:lnTo>
                      <a:lnTo>
                        <a:pt x="222" y="3"/>
                      </a:lnTo>
                      <a:lnTo>
                        <a:pt x="228" y="3"/>
                      </a:lnTo>
                      <a:lnTo>
                        <a:pt x="234" y="3"/>
                      </a:lnTo>
                      <a:lnTo>
                        <a:pt x="240" y="3"/>
                      </a:lnTo>
                      <a:lnTo>
                        <a:pt x="246" y="3"/>
                      </a:lnTo>
                      <a:lnTo>
                        <a:pt x="252" y="3"/>
                      </a:lnTo>
                      <a:lnTo>
                        <a:pt x="258" y="3"/>
                      </a:lnTo>
                      <a:lnTo>
                        <a:pt x="270" y="3"/>
                      </a:lnTo>
                      <a:lnTo>
                        <a:pt x="276" y="3"/>
                      </a:lnTo>
                      <a:lnTo>
                        <a:pt x="282" y="3"/>
                      </a:lnTo>
                      <a:lnTo>
                        <a:pt x="288" y="3"/>
                      </a:lnTo>
                      <a:lnTo>
                        <a:pt x="294" y="0"/>
                      </a:lnTo>
                      <a:lnTo>
                        <a:pt x="300" y="3"/>
                      </a:lnTo>
                      <a:lnTo>
                        <a:pt x="306" y="3"/>
                      </a:lnTo>
                      <a:lnTo>
                        <a:pt x="312" y="3"/>
                      </a:lnTo>
                      <a:lnTo>
                        <a:pt x="318" y="7"/>
                      </a:lnTo>
                      <a:lnTo>
                        <a:pt x="324" y="13"/>
                      </a:lnTo>
                      <a:lnTo>
                        <a:pt x="330" y="24"/>
                      </a:lnTo>
                      <a:lnTo>
                        <a:pt x="342" y="70"/>
                      </a:lnTo>
                      <a:lnTo>
                        <a:pt x="348" y="87"/>
                      </a:lnTo>
                      <a:lnTo>
                        <a:pt x="354" y="97"/>
                      </a:lnTo>
                      <a:lnTo>
                        <a:pt x="360" y="104"/>
                      </a:lnTo>
                      <a:lnTo>
                        <a:pt x="366" y="114"/>
                      </a:lnTo>
                      <a:lnTo>
                        <a:pt x="372" y="120"/>
                      </a:lnTo>
                      <a:lnTo>
                        <a:pt x="378" y="130"/>
                      </a:lnTo>
                      <a:lnTo>
                        <a:pt x="384" y="137"/>
                      </a:lnTo>
                      <a:lnTo>
                        <a:pt x="390" y="144"/>
                      </a:lnTo>
                      <a:lnTo>
                        <a:pt x="396" y="151"/>
                      </a:lnTo>
                      <a:lnTo>
                        <a:pt x="402" y="157"/>
                      </a:lnTo>
                      <a:lnTo>
                        <a:pt x="408" y="164"/>
                      </a:lnTo>
                      <a:lnTo>
                        <a:pt x="420" y="171"/>
                      </a:lnTo>
                      <a:lnTo>
                        <a:pt x="426" y="177"/>
                      </a:lnTo>
                      <a:lnTo>
                        <a:pt x="432" y="184"/>
                      </a:lnTo>
                      <a:lnTo>
                        <a:pt x="438" y="187"/>
                      </a:lnTo>
                      <a:lnTo>
                        <a:pt x="444" y="194"/>
                      </a:lnTo>
                      <a:lnTo>
                        <a:pt x="450" y="197"/>
                      </a:lnTo>
                      <a:lnTo>
                        <a:pt x="456" y="204"/>
                      </a:lnTo>
                      <a:lnTo>
                        <a:pt x="462" y="207"/>
                      </a:lnTo>
                      <a:lnTo>
                        <a:pt x="468" y="214"/>
                      </a:lnTo>
                      <a:lnTo>
                        <a:pt x="474" y="217"/>
                      </a:lnTo>
                      <a:lnTo>
                        <a:pt x="480" y="221"/>
                      </a:lnTo>
                      <a:lnTo>
                        <a:pt x="486" y="224"/>
                      </a:lnTo>
                      <a:lnTo>
                        <a:pt x="498" y="227"/>
                      </a:lnTo>
                      <a:lnTo>
                        <a:pt x="504" y="234"/>
                      </a:lnTo>
                      <a:lnTo>
                        <a:pt x="510" y="237"/>
                      </a:lnTo>
                      <a:lnTo>
                        <a:pt x="516" y="241"/>
                      </a:lnTo>
                      <a:lnTo>
                        <a:pt x="522" y="241"/>
                      </a:lnTo>
                      <a:lnTo>
                        <a:pt x="528" y="244"/>
                      </a:lnTo>
                      <a:lnTo>
                        <a:pt x="534" y="247"/>
                      </a:lnTo>
                      <a:lnTo>
                        <a:pt x="540" y="251"/>
                      </a:lnTo>
                      <a:lnTo>
                        <a:pt x="546" y="254"/>
                      </a:lnTo>
                      <a:lnTo>
                        <a:pt x="552" y="254"/>
                      </a:lnTo>
                      <a:lnTo>
                        <a:pt x="558" y="258"/>
                      </a:lnTo>
                      <a:lnTo>
                        <a:pt x="564" y="261"/>
                      </a:lnTo>
                      <a:lnTo>
                        <a:pt x="576" y="261"/>
                      </a:lnTo>
                      <a:lnTo>
                        <a:pt x="582" y="264"/>
                      </a:lnTo>
                      <a:lnTo>
                        <a:pt x="588" y="268"/>
                      </a:lnTo>
                      <a:lnTo>
                        <a:pt x="594" y="268"/>
                      </a:lnTo>
                      <a:lnTo>
                        <a:pt x="600" y="271"/>
                      </a:lnTo>
                      <a:lnTo>
                        <a:pt x="606" y="271"/>
                      </a:lnTo>
                      <a:lnTo>
                        <a:pt x="612" y="274"/>
                      </a:lnTo>
                      <a:lnTo>
                        <a:pt x="618" y="274"/>
                      </a:lnTo>
                      <a:lnTo>
                        <a:pt x="624" y="278"/>
                      </a:lnTo>
                      <a:lnTo>
                        <a:pt x="630" y="278"/>
                      </a:lnTo>
                      <a:lnTo>
                        <a:pt x="636" y="278"/>
                      </a:lnTo>
                      <a:lnTo>
                        <a:pt x="648" y="281"/>
                      </a:lnTo>
                      <a:lnTo>
                        <a:pt x="654" y="281"/>
                      </a:lnTo>
                      <a:lnTo>
                        <a:pt x="660" y="281"/>
                      </a:lnTo>
                      <a:lnTo>
                        <a:pt x="666" y="284"/>
                      </a:lnTo>
                      <a:lnTo>
                        <a:pt x="672" y="284"/>
                      </a:lnTo>
                      <a:lnTo>
                        <a:pt x="678" y="284"/>
                      </a:lnTo>
                      <a:lnTo>
                        <a:pt x="684" y="288"/>
                      </a:lnTo>
                      <a:lnTo>
                        <a:pt x="690" y="288"/>
                      </a:lnTo>
                      <a:lnTo>
                        <a:pt x="696" y="288"/>
                      </a:lnTo>
                      <a:lnTo>
                        <a:pt x="702" y="288"/>
                      </a:lnTo>
                      <a:lnTo>
                        <a:pt x="708" y="291"/>
                      </a:lnTo>
                      <a:lnTo>
                        <a:pt x="714" y="291"/>
                      </a:lnTo>
                      <a:lnTo>
                        <a:pt x="726" y="291"/>
                      </a:lnTo>
                      <a:lnTo>
                        <a:pt x="732" y="291"/>
                      </a:lnTo>
                      <a:lnTo>
                        <a:pt x="738" y="294"/>
                      </a:lnTo>
                      <a:lnTo>
                        <a:pt x="744" y="294"/>
                      </a:lnTo>
                      <a:lnTo>
                        <a:pt x="750" y="294"/>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6" name="Freeform 79"/>
                <p:cNvSpPr>
                  <a:spLocks/>
                </p:cNvSpPr>
                <p:nvPr/>
              </p:nvSpPr>
              <p:spPr bwMode="auto">
                <a:xfrm>
                  <a:off x="1638" y="1778"/>
                  <a:ext cx="822" cy="334"/>
                </a:xfrm>
                <a:custGeom>
                  <a:avLst/>
                  <a:gdLst/>
                  <a:ahLst/>
                  <a:cxnLst>
                    <a:cxn ang="0">
                      <a:pos x="12" y="334"/>
                    </a:cxn>
                    <a:cxn ang="0">
                      <a:pos x="30" y="334"/>
                    </a:cxn>
                    <a:cxn ang="0">
                      <a:pos x="48" y="334"/>
                    </a:cxn>
                    <a:cxn ang="0">
                      <a:pos x="66" y="334"/>
                    </a:cxn>
                    <a:cxn ang="0">
                      <a:pos x="90" y="334"/>
                    </a:cxn>
                    <a:cxn ang="0">
                      <a:pos x="108" y="334"/>
                    </a:cxn>
                    <a:cxn ang="0">
                      <a:pos x="126" y="334"/>
                    </a:cxn>
                    <a:cxn ang="0">
                      <a:pos x="144" y="331"/>
                    </a:cxn>
                    <a:cxn ang="0">
                      <a:pos x="168" y="290"/>
                    </a:cxn>
                    <a:cxn ang="0">
                      <a:pos x="186" y="247"/>
                    </a:cxn>
                    <a:cxn ang="0">
                      <a:pos x="204" y="207"/>
                    </a:cxn>
                    <a:cxn ang="0">
                      <a:pos x="222" y="170"/>
                    </a:cxn>
                    <a:cxn ang="0">
                      <a:pos x="246" y="140"/>
                    </a:cxn>
                    <a:cxn ang="0">
                      <a:pos x="264" y="113"/>
                    </a:cxn>
                    <a:cxn ang="0">
                      <a:pos x="282" y="90"/>
                    </a:cxn>
                    <a:cxn ang="0">
                      <a:pos x="300" y="70"/>
                    </a:cxn>
                    <a:cxn ang="0">
                      <a:pos x="324" y="50"/>
                    </a:cxn>
                    <a:cxn ang="0">
                      <a:pos x="342" y="36"/>
                    </a:cxn>
                    <a:cxn ang="0">
                      <a:pos x="360" y="23"/>
                    </a:cxn>
                    <a:cxn ang="0">
                      <a:pos x="384" y="10"/>
                    </a:cxn>
                    <a:cxn ang="0">
                      <a:pos x="402" y="3"/>
                    </a:cxn>
                    <a:cxn ang="0">
                      <a:pos x="420" y="3"/>
                    </a:cxn>
                    <a:cxn ang="0">
                      <a:pos x="438" y="40"/>
                    </a:cxn>
                    <a:cxn ang="0">
                      <a:pos x="462" y="80"/>
                    </a:cxn>
                    <a:cxn ang="0">
                      <a:pos x="480" y="113"/>
                    </a:cxn>
                    <a:cxn ang="0">
                      <a:pos x="498" y="143"/>
                    </a:cxn>
                    <a:cxn ang="0">
                      <a:pos x="516" y="167"/>
                    </a:cxn>
                    <a:cxn ang="0">
                      <a:pos x="540" y="190"/>
                    </a:cxn>
                    <a:cxn ang="0">
                      <a:pos x="558" y="210"/>
                    </a:cxn>
                    <a:cxn ang="0">
                      <a:pos x="576" y="227"/>
                    </a:cxn>
                    <a:cxn ang="0">
                      <a:pos x="594" y="240"/>
                    </a:cxn>
                    <a:cxn ang="0">
                      <a:pos x="618" y="254"/>
                    </a:cxn>
                    <a:cxn ang="0">
                      <a:pos x="636" y="264"/>
                    </a:cxn>
                    <a:cxn ang="0">
                      <a:pos x="654" y="274"/>
                    </a:cxn>
                    <a:cxn ang="0">
                      <a:pos x="672" y="277"/>
                    </a:cxn>
                    <a:cxn ang="0">
                      <a:pos x="696" y="237"/>
                    </a:cxn>
                    <a:cxn ang="0">
                      <a:pos x="714" y="200"/>
                    </a:cxn>
                    <a:cxn ang="0">
                      <a:pos x="732" y="163"/>
                    </a:cxn>
                    <a:cxn ang="0">
                      <a:pos x="750" y="133"/>
                    </a:cxn>
                    <a:cxn ang="0">
                      <a:pos x="774" y="107"/>
                    </a:cxn>
                    <a:cxn ang="0">
                      <a:pos x="792" y="87"/>
                    </a:cxn>
                    <a:cxn ang="0">
                      <a:pos x="810" y="66"/>
                    </a:cxn>
                  </a:cxnLst>
                  <a:rect l="0" t="0" r="r" b="b"/>
                  <a:pathLst>
                    <a:path w="822" h="334">
                      <a:moveTo>
                        <a:pt x="0" y="334"/>
                      </a:moveTo>
                      <a:lnTo>
                        <a:pt x="6" y="334"/>
                      </a:lnTo>
                      <a:lnTo>
                        <a:pt x="12" y="334"/>
                      </a:lnTo>
                      <a:lnTo>
                        <a:pt x="18" y="334"/>
                      </a:lnTo>
                      <a:lnTo>
                        <a:pt x="24" y="334"/>
                      </a:lnTo>
                      <a:lnTo>
                        <a:pt x="30" y="334"/>
                      </a:lnTo>
                      <a:lnTo>
                        <a:pt x="36" y="334"/>
                      </a:lnTo>
                      <a:lnTo>
                        <a:pt x="42" y="334"/>
                      </a:lnTo>
                      <a:lnTo>
                        <a:pt x="48" y="334"/>
                      </a:lnTo>
                      <a:lnTo>
                        <a:pt x="54" y="334"/>
                      </a:lnTo>
                      <a:lnTo>
                        <a:pt x="60" y="334"/>
                      </a:lnTo>
                      <a:lnTo>
                        <a:pt x="66" y="334"/>
                      </a:lnTo>
                      <a:lnTo>
                        <a:pt x="78" y="334"/>
                      </a:lnTo>
                      <a:lnTo>
                        <a:pt x="84" y="334"/>
                      </a:lnTo>
                      <a:lnTo>
                        <a:pt x="90" y="334"/>
                      </a:lnTo>
                      <a:lnTo>
                        <a:pt x="96" y="334"/>
                      </a:lnTo>
                      <a:lnTo>
                        <a:pt x="102" y="334"/>
                      </a:lnTo>
                      <a:lnTo>
                        <a:pt x="108" y="334"/>
                      </a:lnTo>
                      <a:lnTo>
                        <a:pt x="114" y="334"/>
                      </a:lnTo>
                      <a:lnTo>
                        <a:pt x="120" y="334"/>
                      </a:lnTo>
                      <a:lnTo>
                        <a:pt x="126" y="334"/>
                      </a:lnTo>
                      <a:lnTo>
                        <a:pt x="132" y="334"/>
                      </a:lnTo>
                      <a:lnTo>
                        <a:pt x="138" y="334"/>
                      </a:lnTo>
                      <a:lnTo>
                        <a:pt x="144" y="331"/>
                      </a:lnTo>
                      <a:lnTo>
                        <a:pt x="156" y="321"/>
                      </a:lnTo>
                      <a:lnTo>
                        <a:pt x="162" y="307"/>
                      </a:lnTo>
                      <a:lnTo>
                        <a:pt x="168" y="290"/>
                      </a:lnTo>
                      <a:lnTo>
                        <a:pt x="174" y="277"/>
                      </a:lnTo>
                      <a:lnTo>
                        <a:pt x="180" y="260"/>
                      </a:lnTo>
                      <a:lnTo>
                        <a:pt x="186" y="247"/>
                      </a:lnTo>
                      <a:lnTo>
                        <a:pt x="192" y="234"/>
                      </a:lnTo>
                      <a:lnTo>
                        <a:pt x="198" y="220"/>
                      </a:lnTo>
                      <a:lnTo>
                        <a:pt x="204" y="207"/>
                      </a:lnTo>
                      <a:lnTo>
                        <a:pt x="210" y="194"/>
                      </a:lnTo>
                      <a:lnTo>
                        <a:pt x="216" y="180"/>
                      </a:lnTo>
                      <a:lnTo>
                        <a:pt x="222" y="170"/>
                      </a:lnTo>
                      <a:lnTo>
                        <a:pt x="234" y="160"/>
                      </a:lnTo>
                      <a:lnTo>
                        <a:pt x="240" y="150"/>
                      </a:lnTo>
                      <a:lnTo>
                        <a:pt x="246" y="140"/>
                      </a:lnTo>
                      <a:lnTo>
                        <a:pt x="252" y="130"/>
                      </a:lnTo>
                      <a:lnTo>
                        <a:pt x="258" y="120"/>
                      </a:lnTo>
                      <a:lnTo>
                        <a:pt x="264" y="113"/>
                      </a:lnTo>
                      <a:lnTo>
                        <a:pt x="270" y="103"/>
                      </a:lnTo>
                      <a:lnTo>
                        <a:pt x="276" y="97"/>
                      </a:lnTo>
                      <a:lnTo>
                        <a:pt x="282" y="90"/>
                      </a:lnTo>
                      <a:lnTo>
                        <a:pt x="288" y="83"/>
                      </a:lnTo>
                      <a:lnTo>
                        <a:pt x="294" y="77"/>
                      </a:lnTo>
                      <a:lnTo>
                        <a:pt x="300" y="70"/>
                      </a:lnTo>
                      <a:lnTo>
                        <a:pt x="312" y="63"/>
                      </a:lnTo>
                      <a:lnTo>
                        <a:pt x="318" y="56"/>
                      </a:lnTo>
                      <a:lnTo>
                        <a:pt x="324" y="50"/>
                      </a:lnTo>
                      <a:lnTo>
                        <a:pt x="330" y="46"/>
                      </a:lnTo>
                      <a:lnTo>
                        <a:pt x="336" y="40"/>
                      </a:lnTo>
                      <a:lnTo>
                        <a:pt x="342" y="36"/>
                      </a:lnTo>
                      <a:lnTo>
                        <a:pt x="348" y="30"/>
                      </a:lnTo>
                      <a:lnTo>
                        <a:pt x="354" y="26"/>
                      </a:lnTo>
                      <a:lnTo>
                        <a:pt x="360" y="23"/>
                      </a:lnTo>
                      <a:lnTo>
                        <a:pt x="366" y="20"/>
                      </a:lnTo>
                      <a:lnTo>
                        <a:pt x="372" y="13"/>
                      </a:lnTo>
                      <a:lnTo>
                        <a:pt x="384" y="10"/>
                      </a:lnTo>
                      <a:lnTo>
                        <a:pt x="390" y="6"/>
                      </a:lnTo>
                      <a:lnTo>
                        <a:pt x="396" y="3"/>
                      </a:lnTo>
                      <a:lnTo>
                        <a:pt x="402" y="3"/>
                      </a:lnTo>
                      <a:lnTo>
                        <a:pt x="408" y="0"/>
                      </a:lnTo>
                      <a:lnTo>
                        <a:pt x="414" y="0"/>
                      </a:lnTo>
                      <a:lnTo>
                        <a:pt x="420" y="3"/>
                      </a:lnTo>
                      <a:lnTo>
                        <a:pt x="426" y="10"/>
                      </a:lnTo>
                      <a:lnTo>
                        <a:pt x="432" y="26"/>
                      </a:lnTo>
                      <a:lnTo>
                        <a:pt x="438" y="40"/>
                      </a:lnTo>
                      <a:lnTo>
                        <a:pt x="444" y="53"/>
                      </a:lnTo>
                      <a:lnTo>
                        <a:pt x="450" y="66"/>
                      </a:lnTo>
                      <a:lnTo>
                        <a:pt x="462" y="80"/>
                      </a:lnTo>
                      <a:lnTo>
                        <a:pt x="468" y="90"/>
                      </a:lnTo>
                      <a:lnTo>
                        <a:pt x="474" y="103"/>
                      </a:lnTo>
                      <a:lnTo>
                        <a:pt x="480" y="113"/>
                      </a:lnTo>
                      <a:lnTo>
                        <a:pt x="486" y="123"/>
                      </a:lnTo>
                      <a:lnTo>
                        <a:pt x="492" y="133"/>
                      </a:lnTo>
                      <a:lnTo>
                        <a:pt x="498" y="143"/>
                      </a:lnTo>
                      <a:lnTo>
                        <a:pt x="504" y="150"/>
                      </a:lnTo>
                      <a:lnTo>
                        <a:pt x="510" y="160"/>
                      </a:lnTo>
                      <a:lnTo>
                        <a:pt x="516" y="167"/>
                      </a:lnTo>
                      <a:lnTo>
                        <a:pt x="522" y="177"/>
                      </a:lnTo>
                      <a:lnTo>
                        <a:pt x="528" y="183"/>
                      </a:lnTo>
                      <a:lnTo>
                        <a:pt x="540" y="190"/>
                      </a:lnTo>
                      <a:lnTo>
                        <a:pt x="546" y="197"/>
                      </a:lnTo>
                      <a:lnTo>
                        <a:pt x="552" y="204"/>
                      </a:lnTo>
                      <a:lnTo>
                        <a:pt x="558" y="210"/>
                      </a:lnTo>
                      <a:lnTo>
                        <a:pt x="564" y="214"/>
                      </a:lnTo>
                      <a:lnTo>
                        <a:pt x="570" y="220"/>
                      </a:lnTo>
                      <a:lnTo>
                        <a:pt x="576" y="227"/>
                      </a:lnTo>
                      <a:lnTo>
                        <a:pt x="582" y="230"/>
                      </a:lnTo>
                      <a:lnTo>
                        <a:pt x="588" y="237"/>
                      </a:lnTo>
                      <a:lnTo>
                        <a:pt x="594" y="240"/>
                      </a:lnTo>
                      <a:lnTo>
                        <a:pt x="600" y="244"/>
                      </a:lnTo>
                      <a:lnTo>
                        <a:pt x="606" y="250"/>
                      </a:lnTo>
                      <a:lnTo>
                        <a:pt x="618" y="254"/>
                      </a:lnTo>
                      <a:lnTo>
                        <a:pt x="624" y="257"/>
                      </a:lnTo>
                      <a:lnTo>
                        <a:pt x="630" y="260"/>
                      </a:lnTo>
                      <a:lnTo>
                        <a:pt x="636" y="264"/>
                      </a:lnTo>
                      <a:lnTo>
                        <a:pt x="642" y="267"/>
                      </a:lnTo>
                      <a:lnTo>
                        <a:pt x="648" y="270"/>
                      </a:lnTo>
                      <a:lnTo>
                        <a:pt x="654" y="274"/>
                      </a:lnTo>
                      <a:lnTo>
                        <a:pt x="660" y="277"/>
                      </a:lnTo>
                      <a:lnTo>
                        <a:pt x="666" y="277"/>
                      </a:lnTo>
                      <a:lnTo>
                        <a:pt x="672" y="277"/>
                      </a:lnTo>
                      <a:lnTo>
                        <a:pt x="678" y="264"/>
                      </a:lnTo>
                      <a:lnTo>
                        <a:pt x="690" y="250"/>
                      </a:lnTo>
                      <a:lnTo>
                        <a:pt x="696" y="237"/>
                      </a:lnTo>
                      <a:lnTo>
                        <a:pt x="702" y="224"/>
                      </a:lnTo>
                      <a:lnTo>
                        <a:pt x="708" y="210"/>
                      </a:lnTo>
                      <a:lnTo>
                        <a:pt x="714" y="200"/>
                      </a:lnTo>
                      <a:lnTo>
                        <a:pt x="720" y="187"/>
                      </a:lnTo>
                      <a:lnTo>
                        <a:pt x="726" y="173"/>
                      </a:lnTo>
                      <a:lnTo>
                        <a:pt x="732" y="163"/>
                      </a:lnTo>
                      <a:lnTo>
                        <a:pt x="738" y="153"/>
                      </a:lnTo>
                      <a:lnTo>
                        <a:pt x="744" y="143"/>
                      </a:lnTo>
                      <a:lnTo>
                        <a:pt x="750" y="133"/>
                      </a:lnTo>
                      <a:lnTo>
                        <a:pt x="756" y="123"/>
                      </a:lnTo>
                      <a:lnTo>
                        <a:pt x="768" y="117"/>
                      </a:lnTo>
                      <a:lnTo>
                        <a:pt x="774" y="107"/>
                      </a:lnTo>
                      <a:lnTo>
                        <a:pt x="780" y="100"/>
                      </a:lnTo>
                      <a:lnTo>
                        <a:pt x="786" y="93"/>
                      </a:lnTo>
                      <a:lnTo>
                        <a:pt x="792" y="87"/>
                      </a:lnTo>
                      <a:lnTo>
                        <a:pt x="798" y="77"/>
                      </a:lnTo>
                      <a:lnTo>
                        <a:pt x="804" y="73"/>
                      </a:lnTo>
                      <a:lnTo>
                        <a:pt x="810" y="66"/>
                      </a:lnTo>
                      <a:lnTo>
                        <a:pt x="816" y="60"/>
                      </a:lnTo>
                      <a:lnTo>
                        <a:pt x="822" y="53"/>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7" name="Freeform 80"/>
                <p:cNvSpPr>
                  <a:spLocks/>
                </p:cNvSpPr>
                <p:nvPr/>
              </p:nvSpPr>
              <p:spPr bwMode="auto">
                <a:xfrm>
                  <a:off x="2460" y="1741"/>
                  <a:ext cx="828" cy="348"/>
                </a:xfrm>
                <a:custGeom>
                  <a:avLst/>
                  <a:gdLst/>
                  <a:ahLst/>
                  <a:cxnLst>
                    <a:cxn ang="0">
                      <a:pos x="12" y="80"/>
                    </a:cxn>
                    <a:cxn ang="0">
                      <a:pos x="36" y="67"/>
                    </a:cxn>
                    <a:cxn ang="0">
                      <a:pos x="54" y="57"/>
                    </a:cxn>
                    <a:cxn ang="0">
                      <a:pos x="72" y="47"/>
                    </a:cxn>
                    <a:cxn ang="0">
                      <a:pos x="90" y="37"/>
                    </a:cxn>
                    <a:cxn ang="0">
                      <a:pos x="114" y="30"/>
                    </a:cxn>
                    <a:cxn ang="0">
                      <a:pos x="132" y="20"/>
                    </a:cxn>
                    <a:cxn ang="0">
                      <a:pos x="150" y="17"/>
                    </a:cxn>
                    <a:cxn ang="0">
                      <a:pos x="174" y="10"/>
                    </a:cxn>
                    <a:cxn ang="0">
                      <a:pos x="192" y="7"/>
                    </a:cxn>
                    <a:cxn ang="0">
                      <a:pos x="210" y="3"/>
                    </a:cxn>
                    <a:cxn ang="0">
                      <a:pos x="228" y="0"/>
                    </a:cxn>
                    <a:cxn ang="0">
                      <a:pos x="252" y="3"/>
                    </a:cxn>
                    <a:cxn ang="0">
                      <a:pos x="270" y="43"/>
                    </a:cxn>
                    <a:cxn ang="0">
                      <a:pos x="288" y="87"/>
                    </a:cxn>
                    <a:cxn ang="0">
                      <a:pos x="306" y="127"/>
                    </a:cxn>
                    <a:cxn ang="0">
                      <a:pos x="330" y="157"/>
                    </a:cxn>
                    <a:cxn ang="0">
                      <a:pos x="348" y="187"/>
                    </a:cxn>
                    <a:cxn ang="0">
                      <a:pos x="366" y="210"/>
                    </a:cxn>
                    <a:cxn ang="0">
                      <a:pos x="384" y="234"/>
                    </a:cxn>
                    <a:cxn ang="0">
                      <a:pos x="408" y="251"/>
                    </a:cxn>
                    <a:cxn ang="0">
                      <a:pos x="426" y="267"/>
                    </a:cxn>
                    <a:cxn ang="0">
                      <a:pos x="444" y="281"/>
                    </a:cxn>
                    <a:cxn ang="0">
                      <a:pos x="462" y="294"/>
                    </a:cxn>
                    <a:cxn ang="0">
                      <a:pos x="486" y="304"/>
                    </a:cxn>
                    <a:cxn ang="0">
                      <a:pos x="504" y="311"/>
                    </a:cxn>
                    <a:cxn ang="0">
                      <a:pos x="522" y="321"/>
                    </a:cxn>
                    <a:cxn ang="0">
                      <a:pos x="540" y="327"/>
                    </a:cxn>
                    <a:cxn ang="0">
                      <a:pos x="564" y="334"/>
                    </a:cxn>
                    <a:cxn ang="0">
                      <a:pos x="582" y="337"/>
                    </a:cxn>
                    <a:cxn ang="0">
                      <a:pos x="600" y="341"/>
                    </a:cxn>
                    <a:cxn ang="0">
                      <a:pos x="618" y="348"/>
                    </a:cxn>
                    <a:cxn ang="0">
                      <a:pos x="642" y="331"/>
                    </a:cxn>
                    <a:cxn ang="0">
                      <a:pos x="660" y="284"/>
                    </a:cxn>
                    <a:cxn ang="0">
                      <a:pos x="678" y="241"/>
                    </a:cxn>
                    <a:cxn ang="0">
                      <a:pos x="696" y="207"/>
                    </a:cxn>
                    <a:cxn ang="0">
                      <a:pos x="720" y="174"/>
                    </a:cxn>
                    <a:cxn ang="0">
                      <a:pos x="738" y="147"/>
                    </a:cxn>
                    <a:cxn ang="0">
                      <a:pos x="756" y="124"/>
                    </a:cxn>
                    <a:cxn ang="0">
                      <a:pos x="774" y="103"/>
                    </a:cxn>
                    <a:cxn ang="0">
                      <a:pos x="798" y="87"/>
                    </a:cxn>
                    <a:cxn ang="0">
                      <a:pos x="816" y="73"/>
                    </a:cxn>
                  </a:cxnLst>
                  <a:rect l="0" t="0" r="r" b="b"/>
                  <a:pathLst>
                    <a:path w="828" h="348">
                      <a:moveTo>
                        <a:pt x="0" y="90"/>
                      </a:moveTo>
                      <a:lnTo>
                        <a:pt x="6" y="87"/>
                      </a:lnTo>
                      <a:lnTo>
                        <a:pt x="12" y="80"/>
                      </a:lnTo>
                      <a:lnTo>
                        <a:pt x="24" y="77"/>
                      </a:lnTo>
                      <a:lnTo>
                        <a:pt x="30" y="73"/>
                      </a:lnTo>
                      <a:lnTo>
                        <a:pt x="36" y="67"/>
                      </a:lnTo>
                      <a:lnTo>
                        <a:pt x="42" y="63"/>
                      </a:lnTo>
                      <a:lnTo>
                        <a:pt x="48" y="60"/>
                      </a:lnTo>
                      <a:lnTo>
                        <a:pt x="54" y="57"/>
                      </a:lnTo>
                      <a:lnTo>
                        <a:pt x="60" y="53"/>
                      </a:lnTo>
                      <a:lnTo>
                        <a:pt x="66" y="50"/>
                      </a:lnTo>
                      <a:lnTo>
                        <a:pt x="72" y="47"/>
                      </a:lnTo>
                      <a:lnTo>
                        <a:pt x="78" y="43"/>
                      </a:lnTo>
                      <a:lnTo>
                        <a:pt x="84" y="40"/>
                      </a:lnTo>
                      <a:lnTo>
                        <a:pt x="90" y="37"/>
                      </a:lnTo>
                      <a:lnTo>
                        <a:pt x="102" y="33"/>
                      </a:lnTo>
                      <a:lnTo>
                        <a:pt x="108" y="30"/>
                      </a:lnTo>
                      <a:lnTo>
                        <a:pt x="114" y="30"/>
                      </a:lnTo>
                      <a:lnTo>
                        <a:pt x="120" y="27"/>
                      </a:lnTo>
                      <a:lnTo>
                        <a:pt x="126" y="23"/>
                      </a:lnTo>
                      <a:lnTo>
                        <a:pt x="132" y="20"/>
                      </a:lnTo>
                      <a:lnTo>
                        <a:pt x="138" y="20"/>
                      </a:lnTo>
                      <a:lnTo>
                        <a:pt x="144" y="17"/>
                      </a:lnTo>
                      <a:lnTo>
                        <a:pt x="150" y="17"/>
                      </a:lnTo>
                      <a:lnTo>
                        <a:pt x="156" y="13"/>
                      </a:lnTo>
                      <a:lnTo>
                        <a:pt x="162" y="13"/>
                      </a:lnTo>
                      <a:lnTo>
                        <a:pt x="174" y="10"/>
                      </a:lnTo>
                      <a:lnTo>
                        <a:pt x="180" y="10"/>
                      </a:lnTo>
                      <a:lnTo>
                        <a:pt x="186" y="7"/>
                      </a:lnTo>
                      <a:lnTo>
                        <a:pt x="192" y="7"/>
                      </a:lnTo>
                      <a:lnTo>
                        <a:pt x="198" y="7"/>
                      </a:lnTo>
                      <a:lnTo>
                        <a:pt x="204" y="3"/>
                      </a:lnTo>
                      <a:lnTo>
                        <a:pt x="210" y="3"/>
                      </a:lnTo>
                      <a:lnTo>
                        <a:pt x="216" y="0"/>
                      </a:lnTo>
                      <a:lnTo>
                        <a:pt x="222" y="0"/>
                      </a:lnTo>
                      <a:lnTo>
                        <a:pt x="228" y="0"/>
                      </a:lnTo>
                      <a:lnTo>
                        <a:pt x="234" y="0"/>
                      </a:lnTo>
                      <a:lnTo>
                        <a:pt x="240" y="0"/>
                      </a:lnTo>
                      <a:lnTo>
                        <a:pt x="252" y="3"/>
                      </a:lnTo>
                      <a:lnTo>
                        <a:pt x="258" y="10"/>
                      </a:lnTo>
                      <a:lnTo>
                        <a:pt x="264" y="27"/>
                      </a:lnTo>
                      <a:lnTo>
                        <a:pt x="270" y="43"/>
                      </a:lnTo>
                      <a:lnTo>
                        <a:pt x="276" y="60"/>
                      </a:lnTo>
                      <a:lnTo>
                        <a:pt x="282" y="73"/>
                      </a:lnTo>
                      <a:lnTo>
                        <a:pt x="288" y="87"/>
                      </a:lnTo>
                      <a:lnTo>
                        <a:pt x="294" y="100"/>
                      </a:lnTo>
                      <a:lnTo>
                        <a:pt x="300" y="114"/>
                      </a:lnTo>
                      <a:lnTo>
                        <a:pt x="306" y="127"/>
                      </a:lnTo>
                      <a:lnTo>
                        <a:pt x="312" y="137"/>
                      </a:lnTo>
                      <a:lnTo>
                        <a:pt x="318" y="147"/>
                      </a:lnTo>
                      <a:lnTo>
                        <a:pt x="330" y="157"/>
                      </a:lnTo>
                      <a:lnTo>
                        <a:pt x="336" y="167"/>
                      </a:lnTo>
                      <a:lnTo>
                        <a:pt x="342" y="177"/>
                      </a:lnTo>
                      <a:lnTo>
                        <a:pt x="348" y="187"/>
                      </a:lnTo>
                      <a:lnTo>
                        <a:pt x="354" y="194"/>
                      </a:lnTo>
                      <a:lnTo>
                        <a:pt x="360" y="204"/>
                      </a:lnTo>
                      <a:lnTo>
                        <a:pt x="366" y="210"/>
                      </a:lnTo>
                      <a:lnTo>
                        <a:pt x="372" y="217"/>
                      </a:lnTo>
                      <a:lnTo>
                        <a:pt x="378" y="227"/>
                      </a:lnTo>
                      <a:lnTo>
                        <a:pt x="384" y="234"/>
                      </a:lnTo>
                      <a:lnTo>
                        <a:pt x="390" y="241"/>
                      </a:lnTo>
                      <a:lnTo>
                        <a:pt x="396" y="244"/>
                      </a:lnTo>
                      <a:lnTo>
                        <a:pt x="408" y="251"/>
                      </a:lnTo>
                      <a:lnTo>
                        <a:pt x="414" y="257"/>
                      </a:lnTo>
                      <a:lnTo>
                        <a:pt x="420" y="261"/>
                      </a:lnTo>
                      <a:lnTo>
                        <a:pt x="426" y="267"/>
                      </a:lnTo>
                      <a:lnTo>
                        <a:pt x="432" y="271"/>
                      </a:lnTo>
                      <a:lnTo>
                        <a:pt x="438" y="277"/>
                      </a:lnTo>
                      <a:lnTo>
                        <a:pt x="444" y="281"/>
                      </a:lnTo>
                      <a:lnTo>
                        <a:pt x="450" y="284"/>
                      </a:lnTo>
                      <a:lnTo>
                        <a:pt x="456" y="287"/>
                      </a:lnTo>
                      <a:lnTo>
                        <a:pt x="462" y="294"/>
                      </a:lnTo>
                      <a:lnTo>
                        <a:pt x="468" y="297"/>
                      </a:lnTo>
                      <a:lnTo>
                        <a:pt x="480" y="301"/>
                      </a:lnTo>
                      <a:lnTo>
                        <a:pt x="486" y="304"/>
                      </a:lnTo>
                      <a:lnTo>
                        <a:pt x="492" y="307"/>
                      </a:lnTo>
                      <a:lnTo>
                        <a:pt x="498" y="311"/>
                      </a:lnTo>
                      <a:lnTo>
                        <a:pt x="504" y="311"/>
                      </a:lnTo>
                      <a:lnTo>
                        <a:pt x="510" y="314"/>
                      </a:lnTo>
                      <a:lnTo>
                        <a:pt x="516" y="317"/>
                      </a:lnTo>
                      <a:lnTo>
                        <a:pt x="522" y="321"/>
                      </a:lnTo>
                      <a:lnTo>
                        <a:pt x="528" y="324"/>
                      </a:lnTo>
                      <a:lnTo>
                        <a:pt x="534" y="324"/>
                      </a:lnTo>
                      <a:lnTo>
                        <a:pt x="540" y="327"/>
                      </a:lnTo>
                      <a:lnTo>
                        <a:pt x="546" y="327"/>
                      </a:lnTo>
                      <a:lnTo>
                        <a:pt x="558" y="331"/>
                      </a:lnTo>
                      <a:lnTo>
                        <a:pt x="564" y="334"/>
                      </a:lnTo>
                      <a:lnTo>
                        <a:pt x="570" y="334"/>
                      </a:lnTo>
                      <a:lnTo>
                        <a:pt x="576" y="337"/>
                      </a:lnTo>
                      <a:lnTo>
                        <a:pt x="582" y="337"/>
                      </a:lnTo>
                      <a:lnTo>
                        <a:pt x="588" y="341"/>
                      </a:lnTo>
                      <a:lnTo>
                        <a:pt x="594" y="341"/>
                      </a:lnTo>
                      <a:lnTo>
                        <a:pt x="600" y="341"/>
                      </a:lnTo>
                      <a:lnTo>
                        <a:pt x="606" y="344"/>
                      </a:lnTo>
                      <a:lnTo>
                        <a:pt x="612" y="344"/>
                      </a:lnTo>
                      <a:lnTo>
                        <a:pt x="618" y="348"/>
                      </a:lnTo>
                      <a:lnTo>
                        <a:pt x="624" y="348"/>
                      </a:lnTo>
                      <a:lnTo>
                        <a:pt x="636" y="344"/>
                      </a:lnTo>
                      <a:lnTo>
                        <a:pt x="642" y="331"/>
                      </a:lnTo>
                      <a:lnTo>
                        <a:pt x="648" y="314"/>
                      </a:lnTo>
                      <a:lnTo>
                        <a:pt x="654" y="301"/>
                      </a:lnTo>
                      <a:lnTo>
                        <a:pt x="660" y="284"/>
                      </a:lnTo>
                      <a:lnTo>
                        <a:pt x="666" y="271"/>
                      </a:lnTo>
                      <a:lnTo>
                        <a:pt x="672" y="254"/>
                      </a:lnTo>
                      <a:lnTo>
                        <a:pt x="678" y="241"/>
                      </a:lnTo>
                      <a:lnTo>
                        <a:pt x="684" y="231"/>
                      </a:lnTo>
                      <a:lnTo>
                        <a:pt x="690" y="217"/>
                      </a:lnTo>
                      <a:lnTo>
                        <a:pt x="696" y="207"/>
                      </a:lnTo>
                      <a:lnTo>
                        <a:pt x="702" y="194"/>
                      </a:lnTo>
                      <a:lnTo>
                        <a:pt x="714" y="184"/>
                      </a:lnTo>
                      <a:lnTo>
                        <a:pt x="720" y="174"/>
                      </a:lnTo>
                      <a:lnTo>
                        <a:pt x="726" y="167"/>
                      </a:lnTo>
                      <a:lnTo>
                        <a:pt x="732" y="157"/>
                      </a:lnTo>
                      <a:lnTo>
                        <a:pt x="738" y="147"/>
                      </a:lnTo>
                      <a:lnTo>
                        <a:pt x="744" y="140"/>
                      </a:lnTo>
                      <a:lnTo>
                        <a:pt x="750" y="134"/>
                      </a:lnTo>
                      <a:lnTo>
                        <a:pt x="756" y="124"/>
                      </a:lnTo>
                      <a:lnTo>
                        <a:pt x="762" y="117"/>
                      </a:lnTo>
                      <a:lnTo>
                        <a:pt x="768" y="110"/>
                      </a:lnTo>
                      <a:lnTo>
                        <a:pt x="774" y="103"/>
                      </a:lnTo>
                      <a:lnTo>
                        <a:pt x="780" y="100"/>
                      </a:lnTo>
                      <a:lnTo>
                        <a:pt x="792" y="93"/>
                      </a:lnTo>
                      <a:lnTo>
                        <a:pt x="798" y="87"/>
                      </a:lnTo>
                      <a:lnTo>
                        <a:pt x="804" y="83"/>
                      </a:lnTo>
                      <a:lnTo>
                        <a:pt x="810" y="77"/>
                      </a:lnTo>
                      <a:lnTo>
                        <a:pt x="816" y="73"/>
                      </a:lnTo>
                      <a:lnTo>
                        <a:pt x="822" y="67"/>
                      </a:lnTo>
                      <a:lnTo>
                        <a:pt x="828" y="63"/>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8" name="Freeform 81"/>
                <p:cNvSpPr>
                  <a:spLocks/>
                </p:cNvSpPr>
                <p:nvPr/>
              </p:nvSpPr>
              <p:spPr bwMode="auto">
                <a:xfrm>
                  <a:off x="3288" y="1731"/>
                  <a:ext cx="750" cy="364"/>
                </a:xfrm>
                <a:custGeom>
                  <a:avLst/>
                  <a:gdLst/>
                  <a:ahLst/>
                  <a:cxnLst>
                    <a:cxn ang="0">
                      <a:pos x="6" y="70"/>
                    </a:cxn>
                    <a:cxn ang="0">
                      <a:pos x="18" y="60"/>
                    </a:cxn>
                    <a:cxn ang="0">
                      <a:pos x="36" y="53"/>
                    </a:cxn>
                    <a:cxn ang="0">
                      <a:pos x="48" y="47"/>
                    </a:cxn>
                    <a:cxn ang="0">
                      <a:pos x="60" y="40"/>
                    </a:cxn>
                    <a:cxn ang="0">
                      <a:pos x="72" y="33"/>
                    </a:cxn>
                    <a:cxn ang="0">
                      <a:pos x="84" y="30"/>
                    </a:cxn>
                    <a:cxn ang="0">
                      <a:pos x="96" y="27"/>
                    </a:cxn>
                    <a:cxn ang="0">
                      <a:pos x="114" y="23"/>
                    </a:cxn>
                    <a:cxn ang="0">
                      <a:pos x="126" y="20"/>
                    </a:cxn>
                    <a:cxn ang="0">
                      <a:pos x="138" y="20"/>
                    </a:cxn>
                    <a:cxn ang="0">
                      <a:pos x="150" y="17"/>
                    </a:cxn>
                    <a:cxn ang="0">
                      <a:pos x="162" y="17"/>
                    </a:cxn>
                    <a:cxn ang="0">
                      <a:pos x="174" y="13"/>
                    </a:cxn>
                    <a:cxn ang="0">
                      <a:pos x="192" y="10"/>
                    </a:cxn>
                    <a:cxn ang="0">
                      <a:pos x="204" y="10"/>
                    </a:cxn>
                    <a:cxn ang="0">
                      <a:pos x="216" y="7"/>
                    </a:cxn>
                    <a:cxn ang="0">
                      <a:pos x="228" y="7"/>
                    </a:cxn>
                    <a:cxn ang="0">
                      <a:pos x="240" y="3"/>
                    </a:cxn>
                    <a:cxn ang="0">
                      <a:pos x="252" y="3"/>
                    </a:cxn>
                    <a:cxn ang="0">
                      <a:pos x="270" y="0"/>
                    </a:cxn>
                    <a:cxn ang="0">
                      <a:pos x="282" y="0"/>
                    </a:cxn>
                    <a:cxn ang="0">
                      <a:pos x="294" y="0"/>
                    </a:cxn>
                    <a:cxn ang="0">
                      <a:pos x="306" y="0"/>
                    </a:cxn>
                    <a:cxn ang="0">
                      <a:pos x="318" y="0"/>
                    </a:cxn>
                    <a:cxn ang="0">
                      <a:pos x="330" y="7"/>
                    </a:cxn>
                    <a:cxn ang="0">
                      <a:pos x="348" y="33"/>
                    </a:cxn>
                    <a:cxn ang="0">
                      <a:pos x="360" y="63"/>
                    </a:cxn>
                    <a:cxn ang="0">
                      <a:pos x="372" y="93"/>
                    </a:cxn>
                    <a:cxn ang="0">
                      <a:pos x="384" y="120"/>
                    </a:cxn>
                    <a:cxn ang="0">
                      <a:pos x="396" y="144"/>
                    </a:cxn>
                    <a:cxn ang="0">
                      <a:pos x="408" y="164"/>
                    </a:cxn>
                    <a:cxn ang="0">
                      <a:pos x="426" y="184"/>
                    </a:cxn>
                    <a:cxn ang="0">
                      <a:pos x="438" y="204"/>
                    </a:cxn>
                    <a:cxn ang="0">
                      <a:pos x="450" y="217"/>
                    </a:cxn>
                    <a:cxn ang="0">
                      <a:pos x="462" y="234"/>
                    </a:cxn>
                    <a:cxn ang="0">
                      <a:pos x="474" y="247"/>
                    </a:cxn>
                    <a:cxn ang="0">
                      <a:pos x="486" y="257"/>
                    </a:cxn>
                    <a:cxn ang="0">
                      <a:pos x="504" y="271"/>
                    </a:cxn>
                    <a:cxn ang="0">
                      <a:pos x="516" y="281"/>
                    </a:cxn>
                    <a:cxn ang="0">
                      <a:pos x="528" y="291"/>
                    </a:cxn>
                    <a:cxn ang="0">
                      <a:pos x="540" y="297"/>
                    </a:cxn>
                    <a:cxn ang="0">
                      <a:pos x="552" y="304"/>
                    </a:cxn>
                    <a:cxn ang="0">
                      <a:pos x="564" y="311"/>
                    </a:cxn>
                    <a:cxn ang="0">
                      <a:pos x="582" y="317"/>
                    </a:cxn>
                    <a:cxn ang="0">
                      <a:pos x="594" y="324"/>
                    </a:cxn>
                    <a:cxn ang="0">
                      <a:pos x="606" y="331"/>
                    </a:cxn>
                    <a:cxn ang="0">
                      <a:pos x="618" y="334"/>
                    </a:cxn>
                    <a:cxn ang="0">
                      <a:pos x="630" y="337"/>
                    </a:cxn>
                    <a:cxn ang="0">
                      <a:pos x="648" y="341"/>
                    </a:cxn>
                    <a:cxn ang="0">
                      <a:pos x="660" y="344"/>
                    </a:cxn>
                    <a:cxn ang="0">
                      <a:pos x="672" y="347"/>
                    </a:cxn>
                    <a:cxn ang="0">
                      <a:pos x="684" y="351"/>
                    </a:cxn>
                    <a:cxn ang="0">
                      <a:pos x="696" y="354"/>
                    </a:cxn>
                    <a:cxn ang="0">
                      <a:pos x="708" y="358"/>
                    </a:cxn>
                    <a:cxn ang="0">
                      <a:pos x="726" y="358"/>
                    </a:cxn>
                    <a:cxn ang="0">
                      <a:pos x="738" y="361"/>
                    </a:cxn>
                    <a:cxn ang="0">
                      <a:pos x="750" y="364"/>
                    </a:cxn>
                  </a:cxnLst>
                  <a:rect l="0" t="0" r="r" b="b"/>
                  <a:pathLst>
                    <a:path w="750" h="364">
                      <a:moveTo>
                        <a:pt x="0" y="73"/>
                      </a:moveTo>
                      <a:lnTo>
                        <a:pt x="6" y="70"/>
                      </a:lnTo>
                      <a:lnTo>
                        <a:pt x="12" y="67"/>
                      </a:lnTo>
                      <a:lnTo>
                        <a:pt x="18" y="60"/>
                      </a:lnTo>
                      <a:lnTo>
                        <a:pt x="24" y="57"/>
                      </a:lnTo>
                      <a:lnTo>
                        <a:pt x="36" y="53"/>
                      </a:lnTo>
                      <a:lnTo>
                        <a:pt x="42" y="50"/>
                      </a:lnTo>
                      <a:lnTo>
                        <a:pt x="48" y="47"/>
                      </a:lnTo>
                      <a:lnTo>
                        <a:pt x="54" y="43"/>
                      </a:lnTo>
                      <a:lnTo>
                        <a:pt x="60" y="40"/>
                      </a:lnTo>
                      <a:lnTo>
                        <a:pt x="66" y="37"/>
                      </a:lnTo>
                      <a:lnTo>
                        <a:pt x="72" y="33"/>
                      </a:lnTo>
                      <a:lnTo>
                        <a:pt x="78" y="33"/>
                      </a:lnTo>
                      <a:lnTo>
                        <a:pt x="84" y="30"/>
                      </a:lnTo>
                      <a:lnTo>
                        <a:pt x="90" y="30"/>
                      </a:lnTo>
                      <a:lnTo>
                        <a:pt x="96" y="27"/>
                      </a:lnTo>
                      <a:lnTo>
                        <a:pt x="102" y="27"/>
                      </a:lnTo>
                      <a:lnTo>
                        <a:pt x="114" y="23"/>
                      </a:lnTo>
                      <a:lnTo>
                        <a:pt x="120" y="23"/>
                      </a:lnTo>
                      <a:lnTo>
                        <a:pt x="126" y="20"/>
                      </a:lnTo>
                      <a:lnTo>
                        <a:pt x="132" y="20"/>
                      </a:lnTo>
                      <a:lnTo>
                        <a:pt x="138" y="20"/>
                      </a:lnTo>
                      <a:lnTo>
                        <a:pt x="144" y="17"/>
                      </a:lnTo>
                      <a:lnTo>
                        <a:pt x="150" y="17"/>
                      </a:lnTo>
                      <a:lnTo>
                        <a:pt x="156" y="17"/>
                      </a:lnTo>
                      <a:lnTo>
                        <a:pt x="162" y="17"/>
                      </a:lnTo>
                      <a:lnTo>
                        <a:pt x="168" y="13"/>
                      </a:lnTo>
                      <a:lnTo>
                        <a:pt x="174" y="13"/>
                      </a:lnTo>
                      <a:lnTo>
                        <a:pt x="180" y="13"/>
                      </a:lnTo>
                      <a:lnTo>
                        <a:pt x="192" y="10"/>
                      </a:lnTo>
                      <a:lnTo>
                        <a:pt x="198" y="10"/>
                      </a:lnTo>
                      <a:lnTo>
                        <a:pt x="204" y="10"/>
                      </a:lnTo>
                      <a:lnTo>
                        <a:pt x="210" y="7"/>
                      </a:lnTo>
                      <a:lnTo>
                        <a:pt x="216" y="7"/>
                      </a:lnTo>
                      <a:lnTo>
                        <a:pt x="222" y="7"/>
                      </a:lnTo>
                      <a:lnTo>
                        <a:pt x="228" y="7"/>
                      </a:lnTo>
                      <a:lnTo>
                        <a:pt x="234" y="3"/>
                      </a:lnTo>
                      <a:lnTo>
                        <a:pt x="240" y="3"/>
                      </a:lnTo>
                      <a:lnTo>
                        <a:pt x="246" y="3"/>
                      </a:lnTo>
                      <a:lnTo>
                        <a:pt x="252" y="3"/>
                      </a:lnTo>
                      <a:lnTo>
                        <a:pt x="258" y="0"/>
                      </a:lnTo>
                      <a:lnTo>
                        <a:pt x="270" y="0"/>
                      </a:lnTo>
                      <a:lnTo>
                        <a:pt x="276" y="0"/>
                      </a:lnTo>
                      <a:lnTo>
                        <a:pt x="282" y="0"/>
                      </a:lnTo>
                      <a:lnTo>
                        <a:pt x="288" y="0"/>
                      </a:lnTo>
                      <a:lnTo>
                        <a:pt x="294" y="0"/>
                      </a:lnTo>
                      <a:lnTo>
                        <a:pt x="300" y="0"/>
                      </a:lnTo>
                      <a:lnTo>
                        <a:pt x="306" y="0"/>
                      </a:lnTo>
                      <a:lnTo>
                        <a:pt x="312" y="0"/>
                      </a:lnTo>
                      <a:lnTo>
                        <a:pt x="318" y="0"/>
                      </a:lnTo>
                      <a:lnTo>
                        <a:pt x="324" y="3"/>
                      </a:lnTo>
                      <a:lnTo>
                        <a:pt x="330" y="7"/>
                      </a:lnTo>
                      <a:lnTo>
                        <a:pt x="342" y="17"/>
                      </a:lnTo>
                      <a:lnTo>
                        <a:pt x="348" y="33"/>
                      </a:lnTo>
                      <a:lnTo>
                        <a:pt x="354" y="50"/>
                      </a:lnTo>
                      <a:lnTo>
                        <a:pt x="360" y="63"/>
                      </a:lnTo>
                      <a:lnTo>
                        <a:pt x="366" y="80"/>
                      </a:lnTo>
                      <a:lnTo>
                        <a:pt x="372" y="93"/>
                      </a:lnTo>
                      <a:lnTo>
                        <a:pt x="378" y="107"/>
                      </a:lnTo>
                      <a:lnTo>
                        <a:pt x="384" y="120"/>
                      </a:lnTo>
                      <a:lnTo>
                        <a:pt x="390" y="130"/>
                      </a:lnTo>
                      <a:lnTo>
                        <a:pt x="396" y="144"/>
                      </a:lnTo>
                      <a:lnTo>
                        <a:pt x="402" y="154"/>
                      </a:lnTo>
                      <a:lnTo>
                        <a:pt x="408" y="164"/>
                      </a:lnTo>
                      <a:lnTo>
                        <a:pt x="420" y="174"/>
                      </a:lnTo>
                      <a:lnTo>
                        <a:pt x="426" y="184"/>
                      </a:lnTo>
                      <a:lnTo>
                        <a:pt x="432" y="194"/>
                      </a:lnTo>
                      <a:lnTo>
                        <a:pt x="438" y="204"/>
                      </a:lnTo>
                      <a:lnTo>
                        <a:pt x="444" y="210"/>
                      </a:lnTo>
                      <a:lnTo>
                        <a:pt x="450" y="217"/>
                      </a:lnTo>
                      <a:lnTo>
                        <a:pt x="456" y="227"/>
                      </a:lnTo>
                      <a:lnTo>
                        <a:pt x="462" y="234"/>
                      </a:lnTo>
                      <a:lnTo>
                        <a:pt x="468" y="241"/>
                      </a:lnTo>
                      <a:lnTo>
                        <a:pt x="474" y="247"/>
                      </a:lnTo>
                      <a:lnTo>
                        <a:pt x="480" y="254"/>
                      </a:lnTo>
                      <a:lnTo>
                        <a:pt x="486" y="257"/>
                      </a:lnTo>
                      <a:lnTo>
                        <a:pt x="498" y="264"/>
                      </a:lnTo>
                      <a:lnTo>
                        <a:pt x="504" y="271"/>
                      </a:lnTo>
                      <a:lnTo>
                        <a:pt x="510" y="274"/>
                      </a:lnTo>
                      <a:lnTo>
                        <a:pt x="516" y="281"/>
                      </a:lnTo>
                      <a:lnTo>
                        <a:pt x="522" y="284"/>
                      </a:lnTo>
                      <a:lnTo>
                        <a:pt x="528" y="291"/>
                      </a:lnTo>
                      <a:lnTo>
                        <a:pt x="534" y="294"/>
                      </a:lnTo>
                      <a:lnTo>
                        <a:pt x="540" y="297"/>
                      </a:lnTo>
                      <a:lnTo>
                        <a:pt x="546" y="301"/>
                      </a:lnTo>
                      <a:lnTo>
                        <a:pt x="552" y="304"/>
                      </a:lnTo>
                      <a:lnTo>
                        <a:pt x="558" y="307"/>
                      </a:lnTo>
                      <a:lnTo>
                        <a:pt x="564" y="311"/>
                      </a:lnTo>
                      <a:lnTo>
                        <a:pt x="576" y="314"/>
                      </a:lnTo>
                      <a:lnTo>
                        <a:pt x="582" y="317"/>
                      </a:lnTo>
                      <a:lnTo>
                        <a:pt x="588" y="321"/>
                      </a:lnTo>
                      <a:lnTo>
                        <a:pt x="594" y="324"/>
                      </a:lnTo>
                      <a:lnTo>
                        <a:pt x="600" y="327"/>
                      </a:lnTo>
                      <a:lnTo>
                        <a:pt x="606" y="331"/>
                      </a:lnTo>
                      <a:lnTo>
                        <a:pt x="612" y="331"/>
                      </a:lnTo>
                      <a:lnTo>
                        <a:pt x="618" y="334"/>
                      </a:lnTo>
                      <a:lnTo>
                        <a:pt x="624" y="337"/>
                      </a:lnTo>
                      <a:lnTo>
                        <a:pt x="630" y="337"/>
                      </a:lnTo>
                      <a:lnTo>
                        <a:pt x="636" y="341"/>
                      </a:lnTo>
                      <a:lnTo>
                        <a:pt x="648" y="341"/>
                      </a:lnTo>
                      <a:lnTo>
                        <a:pt x="654" y="344"/>
                      </a:lnTo>
                      <a:lnTo>
                        <a:pt x="660" y="344"/>
                      </a:lnTo>
                      <a:lnTo>
                        <a:pt x="666" y="347"/>
                      </a:lnTo>
                      <a:lnTo>
                        <a:pt x="672" y="347"/>
                      </a:lnTo>
                      <a:lnTo>
                        <a:pt x="678" y="351"/>
                      </a:lnTo>
                      <a:lnTo>
                        <a:pt x="684" y="351"/>
                      </a:lnTo>
                      <a:lnTo>
                        <a:pt x="690" y="354"/>
                      </a:lnTo>
                      <a:lnTo>
                        <a:pt x="696" y="354"/>
                      </a:lnTo>
                      <a:lnTo>
                        <a:pt x="702" y="354"/>
                      </a:lnTo>
                      <a:lnTo>
                        <a:pt x="708" y="358"/>
                      </a:lnTo>
                      <a:lnTo>
                        <a:pt x="714" y="358"/>
                      </a:lnTo>
                      <a:lnTo>
                        <a:pt x="726" y="358"/>
                      </a:lnTo>
                      <a:lnTo>
                        <a:pt x="732" y="361"/>
                      </a:lnTo>
                      <a:lnTo>
                        <a:pt x="738" y="361"/>
                      </a:lnTo>
                      <a:lnTo>
                        <a:pt x="744" y="361"/>
                      </a:lnTo>
                      <a:lnTo>
                        <a:pt x="750" y="364"/>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9" name="Freeform 82"/>
                <p:cNvSpPr>
                  <a:spLocks/>
                </p:cNvSpPr>
                <p:nvPr/>
              </p:nvSpPr>
              <p:spPr bwMode="auto">
                <a:xfrm>
                  <a:off x="1638" y="1667"/>
                  <a:ext cx="822" cy="194"/>
                </a:xfrm>
                <a:custGeom>
                  <a:avLst/>
                  <a:gdLst/>
                  <a:ahLst/>
                  <a:cxnLst>
                    <a:cxn ang="0">
                      <a:pos x="12" y="0"/>
                    </a:cxn>
                    <a:cxn ang="0">
                      <a:pos x="30" y="0"/>
                    </a:cxn>
                    <a:cxn ang="0">
                      <a:pos x="48" y="0"/>
                    </a:cxn>
                    <a:cxn ang="0">
                      <a:pos x="66" y="0"/>
                    </a:cxn>
                    <a:cxn ang="0">
                      <a:pos x="90" y="0"/>
                    </a:cxn>
                    <a:cxn ang="0">
                      <a:pos x="108" y="0"/>
                    </a:cxn>
                    <a:cxn ang="0">
                      <a:pos x="126" y="0"/>
                    </a:cxn>
                    <a:cxn ang="0">
                      <a:pos x="144" y="0"/>
                    </a:cxn>
                    <a:cxn ang="0">
                      <a:pos x="168" y="24"/>
                    </a:cxn>
                    <a:cxn ang="0">
                      <a:pos x="186" y="50"/>
                    </a:cxn>
                    <a:cxn ang="0">
                      <a:pos x="204" y="74"/>
                    </a:cxn>
                    <a:cxn ang="0">
                      <a:pos x="222" y="97"/>
                    </a:cxn>
                    <a:cxn ang="0">
                      <a:pos x="246" y="114"/>
                    </a:cxn>
                    <a:cxn ang="0">
                      <a:pos x="264" y="127"/>
                    </a:cxn>
                    <a:cxn ang="0">
                      <a:pos x="282" y="144"/>
                    </a:cxn>
                    <a:cxn ang="0">
                      <a:pos x="300" y="154"/>
                    </a:cxn>
                    <a:cxn ang="0">
                      <a:pos x="324" y="164"/>
                    </a:cxn>
                    <a:cxn ang="0">
                      <a:pos x="342" y="174"/>
                    </a:cxn>
                    <a:cxn ang="0">
                      <a:pos x="360" y="181"/>
                    </a:cxn>
                    <a:cxn ang="0">
                      <a:pos x="384" y="188"/>
                    </a:cxn>
                    <a:cxn ang="0">
                      <a:pos x="402" y="194"/>
                    </a:cxn>
                    <a:cxn ang="0">
                      <a:pos x="420" y="191"/>
                    </a:cxn>
                    <a:cxn ang="0">
                      <a:pos x="438" y="171"/>
                    </a:cxn>
                    <a:cxn ang="0">
                      <a:pos x="462" y="147"/>
                    </a:cxn>
                    <a:cxn ang="0">
                      <a:pos x="480" y="127"/>
                    </a:cxn>
                    <a:cxn ang="0">
                      <a:pos x="498" y="111"/>
                    </a:cxn>
                    <a:cxn ang="0">
                      <a:pos x="516" y="94"/>
                    </a:cxn>
                    <a:cxn ang="0">
                      <a:pos x="540" y="84"/>
                    </a:cxn>
                    <a:cxn ang="0">
                      <a:pos x="558" y="71"/>
                    </a:cxn>
                    <a:cxn ang="0">
                      <a:pos x="576" y="60"/>
                    </a:cxn>
                    <a:cxn ang="0">
                      <a:pos x="594" y="54"/>
                    </a:cxn>
                    <a:cxn ang="0">
                      <a:pos x="618" y="47"/>
                    </a:cxn>
                    <a:cxn ang="0">
                      <a:pos x="636" y="40"/>
                    </a:cxn>
                    <a:cxn ang="0">
                      <a:pos x="654" y="34"/>
                    </a:cxn>
                    <a:cxn ang="0">
                      <a:pos x="672" y="34"/>
                    </a:cxn>
                    <a:cxn ang="0">
                      <a:pos x="696" y="57"/>
                    </a:cxn>
                    <a:cxn ang="0">
                      <a:pos x="714" y="77"/>
                    </a:cxn>
                    <a:cxn ang="0">
                      <a:pos x="732" y="97"/>
                    </a:cxn>
                    <a:cxn ang="0">
                      <a:pos x="750" y="117"/>
                    </a:cxn>
                    <a:cxn ang="0">
                      <a:pos x="774" y="131"/>
                    </a:cxn>
                    <a:cxn ang="0">
                      <a:pos x="792" y="144"/>
                    </a:cxn>
                    <a:cxn ang="0">
                      <a:pos x="810" y="157"/>
                    </a:cxn>
                  </a:cxnLst>
                  <a:rect l="0" t="0" r="r" b="b"/>
                  <a:pathLst>
                    <a:path w="822" h="194">
                      <a:moveTo>
                        <a:pt x="0" y="0"/>
                      </a:moveTo>
                      <a:lnTo>
                        <a:pt x="6" y="0"/>
                      </a:lnTo>
                      <a:lnTo>
                        <a:pt x="12" y="0"/>
                      </a:lnTo>
                      <a:lnTo>
                        <a:pt x="18" y="0"/>
                      </a:lnTo>
                      <a:lnTo>
                        <a:pt x="24" y="0"/>
                      </a:lnTo>
                      <a:lnTo>
                        <a:pt x="30" y="0"/>
                      </a:lnTo>
                      <a:lnTo>
                        <a:pt x="36" y="0"/>
                      </a:lnTo>
                      <a:lnTo>
                        <a:pt x="42" y="0"/>
                      </a:lnTo>
                      <a:lnTo>
                        <a:pt x="48" y="0"/>
                      </a:lnTo>
                      <a:lnTo>
                        <a:pt x="54" y="0"/>
                      </a:lnTo>
                      <a:lnTo>
                        <a:pt x="60" y="0"/>
                      </a:lnTo>
                      <a:lnTo>
                        <a:pt x="66" y="0"/>
                      </a:lnTo>
                      <a:lnTo>
                        <a:pt x="78" y="0"/>
                      </a:lnTo>
                      <a:lnTo>
                        <a:pt x="84" y="0"/>
                      </a:lnTo>
                      <a:lnTo>
                        <a:pt x="90" y="0"/>
                      </a:lnTo>
                      <a:lnTo>
                        <a:pt x="96" y="0"/>
                      </a:lnTo>
                      <a:lnTo>
                        <a:pt x="102" y="0"/>
                      </a:lnTo>
                      <a:lnTo>
                        <a:pt x="108" y="0"/>
                      </a:lnTo>
                      <a:lnTo>
                        <a:pt x="114" y="0"/>
                      </a:lnTo>
                      <a:lnTo>
                        <a:pt x="120" y="0"/>
                      </a:lnTo>
                      <a:lnTo>
                        <a:pt x="126" y="0"/>
                      </a:lnTo>
                      <a:lnTo>
                        <a:pt x="132" y="0"/>
                      </a:lnTo>
                      <a:lnTo>
                        <a:pt x="138" y="0"/>
                      </a:lnTo>
                      <a:lnTo>
                        <a:pt x="144" y="0"/>
                      </a:lnTo>
                      <a:lnTo>
                        <a:pt x="156" y="7"/>
                      </a:lnTo>
                      <a:lnTo>
                        <a:pt x="162" y="17"/>
                      </a:lnTo>
                      <a:lnTo>
                        <a:pt x="168" y="24"/>
                      </a:lnTo>
                      <a:lnTo>
                        <a:pt x="174" y="34"/>
                      </a:lnTo>
                      <a:lnTo>
                        <a:pt x="180" y="44"/>
                      </a:lnTo>
                      <a:lnTo>
                        <a:pt x="186" y="50"/>
                      </a:lnTo>
                      <a:lnTo>
                        <a:pt x="192" y="60"/>
                      </a:lnTo>
                      <a:lnTo>
                        <a:pt x="198" y="67"/>
                      </a:lnTo>
                      <a:lnTo>
                        <a:pt x="204" y="74"/>
                      </a:lnTo>
                      <a:lnTo>
                        <a:pt x="210" y="81"/>
                      </a:lnTo>
                      <a:lnTo>
                        <a:pt x="216" y="91"/>
                      </a:lnTo>
                      <a:lnTo>
                        <a:pt x="222" y="97"/>
                      </a:lnTo>
                      <a:lnTo>
                        <a:pt x="234" y="101"/>
                      </a:lnTo>
                      <a:lnTo>
                        <a:pt x="240" y="107"/>
                      </a:lnTo>
                      <a:lnTo>
                        <a:pt x="246" y="114"/>
                      </a:lnTo>
                      <a:lnTo>
                        <a:pt x="252" y="117"/>
                      </a:lnTo>
                      <a:lnTo>
                        <a:pt x="258" y="124"/>
                      </a:lnTo>
                      <a:lnTo>
                        <a:pt x="264" y="127"/>
                      </a:lnTo>
                      <a:lnTo>
                        <a:pt x="270" y="134"/>
                      </a:lnTo>
                      <a:lnTo>
                        <a:pt x="276" y="137"/>
                      </a:lnTo>
                      <a:lnTo>
                        <a:pt x="282" y="144"/>
                      </a:lnTo>
                      <a:lnTo>
                        <a:pt x="288" y="147"/>
                      </a:lnTo>
                      <a:lnTo>
                        <a:pt x="294" y="151"/>
                      </a:lnTo>
                      <a:lnTo>
                        <a:pt x="300" y="154"/>
                      </a:lnTo>
                      <a:lnTo>
                        <a:pt x="312" y="157"/>
                      </a:lnTo>
                      <a:lnTo>
                        <a:pt x="318" y="161"/>
                      </a:lnTo>
                      <a:lnTo>
                        <a:pt x="324" y="164"/>
                      </a:lnTo>
                      <a:lnTo>
                        <a:pt x="330" y="167"/>
                      </a:lnTo>
                      <a:lnTo>
                        <a:pt x="336" y="171"/>
                      </a:lnTo>
                      <a:lnTo>
                        <a:pt x="342" y="174"/>
                      </a:lnTo>
                      <a:lnTo>
                        <a:pt x="348" y="177"/>
                      </a:lnTo>
                      <a:lnTo>
                        <a:pt x="354" y="177"/>
                      </a:lnTo>
                      <a:lnTo>
                        <a:pt x="360" y="181"/>
                      </a:lnTo>
                      <a:lnTo>
                        <a:pt x="366" y="184"/>
                      </a:lnTo>
                      <a:lnTo>
                        <a:pt x="372" y="184"/>
                      </a:lnTo>
                      <a:lnTo>
                        <a:pt x="384" y="188"/>
                      </a:lnTo>
                      <a:lnTo>
                        <a:pt x="390" y="191"/>
                      </a:lnTo>
                      <a:lnTo>
                        <a:pt x="396" y="191"/>
                      </a:lnTo>
                      <a:lnTo>
                        <a:pt x="402" y="194"/>
                      </a:lnTo>
                      <a:lnTo>
                        <a:pt x="408" y="194"/>
                      </a:lnTo>
                      <a:lnTo>
                        <a:pt x="414" y="194"/>
                      </a:lnTo>
                      <a:lnTo>
                        <a:pt x="420" y="191"/>
                      </a:lnTo>
                      <a:lnTo>
                        <a:pt x="426" y="188"/>
                      </a:lnTo>
                      <a:lnTo>
                        <a:pt x="432" y="177"/>
                      </a:lnTo>
                      <a:lnTo>
                        <a:pt x="438" y="171"/>
                      </a:lnTo>
                      <a:lnTo>
                        <a:pt x="444" y="161"/>
                      </a:lnTo>
                      <a:lnTo>
                        <a:pt x="450" y="154"/>
                      </a:lnTo>
                      <a:lnTo>
                        <a:pt x="462" y="147"/>
                      </a:lnTo>
                      <a:lnTo>
                        <a:pt x="468" y="141"/>
                      </a:lnTo>
                      <a:lnTo>
                        <a:pt x="474" y="134"/>
                      </a:lnTo>
                      <a:lnTo>
                        <a:pt x="480" y="127"/>
                      </a:lnTo>
                      <a:lnTo>
                        <a:pt x="486" y="121"/>
                      </a:lnTo>
                      <a:lnTo>
                        <a:pt x="492" y="117"/>
                      </a:lnTo>
                      <a:lnTo>
                        <a:pt x="498" y="111"/>
                      </a:lnTo>
                      <a:lnTo>
                        <a:pt x="504" y="104"/>
                      </a:lnTo>
                      <a:lnTo>
                        <a:pt x="510" y="101"/>
                      </a:lnTo>
                      <a:lnTo>
                        <a:pt x="516" y="94"/>
                      </a:lnTo>
                      <a:lnTo>
                        <a:pt x="522" y="91"/>
                      </a:lnTo>
                      <a:lnTo>
                        <a:pt x="528" y="87"/>
                      </a:lnTo>
                      <a:lnTo>
                        <a:pt x="540" y="84"/>
                      </a:lnTo>
                      <a:lnTo>
                        <a:pt x="546" y="77"/>
                      </a:lnTo>
                      <a:lnTo>
                        <a:pt x="552" y="74"/>
                      </a:lnTo>
                      <a:lnTo>
                        <a:pt x="558" y="71"/>
                      </a:lnTo>
                      <a:lnTo>
                        <a:pt x="564" y="67"/>
                      </a:lnTo>
                      <a:lnTo>
                        <a:pt x="570" y="64"/>
                      </a:lnTo>
                      <a:lnTo>
                        <a:pt x="576" y="60"/>
                      </a:lnTo>
                      <a:lnTo>
                        <a:pt x="582" y="60"/>
                      </a:lnTo>
                      <a:lnTo>
                        <a:pt x="588" y="57"/>
                      </a:lnTo>
                      <a:lnTo>
                        <a:pt x="594" y="54"/>
                      </a:lnTo>
                      <a:lnTo>
                        <a:pt x="600" y="50"/>
                      </a:lnTo>
                      <a:lnTo>
                        <a:pt x="606" y="47"/>
                      </a:lnTo>
                      <a:lnTo>
                        <a:pt x="618" y="47"/>
                      </a:lnTo>
                      <a:lnTo>
                        <a:pt x="624" y="44"/>
                      </a:lnTo>
                      <a:lnTo>
                        <a:pt x="630" y="40"/>
                      </a:lnTo>
                      <a:lnTo>
                        <a:pt x="636" y="40"/>
                      </a:lnTo>
                      <a:lnTo>
                        <a:pt x="642" y="37"/>
                      </a:lnTo>
                      <a:lnTo>
                        <a:pt x="648" y="37"/>
                      </a:lnTo>
                      <a:lnTo>
                        <a:pt x="654" y="34"/>
                      </a:lnTo>
                      <a:lnTo>
                        <a:pt x="660" y="34"/>
                      </a:lnTo>
                      <a:lnTo>
                        <a:pt x="666" y="30"/>
                      </a:lnTo>
                      <a:lnTo>
                        <a:pt x="672" y="34"/>
                      </a:lnTo>
                      <a:lnTo>
                        <a:pt x="678" y="40"/>
                      </a:lnTo>
                      <a:lnTo>
                        <a:pt x="690" y="47"/>
                      </a:lnTo>
                      <a:lnTo>
                        <a:pt x="696" y="57"/>
                      </a:lnTo>
                      <a:lnTo>
                        <a:pt x="702" y="64"/>
                      </a:lnTo>
                      <a:lnTo>
                        <a:pt x="708" y="71"/>
                      </a:lnTo>
                      <a:lnTo>
                        <a:pt x="714" y="77"/>
                      </a:lnTo>
                      <a:lnTo>
                        <a:pt x="720" y="87"/>
                      </a:lnTo>
                      <a:lnTo>
                        <a:pt x="726" y="94"/>
                      </a:lnTo>
                      <a:lnTo>
                        <a:pt x="732" y="97"/>
                      </a:lnTo>
                      <a:lnTo>
                        <a:pt x="738" y="104"/>
                      </a:lnTo>
                      <a:lnTo>
                        <a:pt x="744" y="111"/>
                      </a:lnTo>
                      <a:lnTo>
                        <a:pt x="750" y="117"/>
                      </a:lnTo>
                      <a:lnTo>
                        <a:pt x="756" y="121"/>
                      </a:lnTo>
                      <a:lnTo>
                        <a:pt x="768" y="127"/>
                      </a:lnTo>
                      <a:lnTo>
                        <a:pt x="774" y="131"/>
                      </a:lnTo>
                      <a:lnTo>
                        <a:pt x="780" y="137"/>
                      </a:lnTo>
                      <a:lnTo>
                        <a:pt x="786" y="141"/>
                      </a:lnTo>
                      <a:lnTo>
                        <a:pt x="792" y="144"/>
                      </a:lnTo>
                      <a:lnTo>
                        <a:pt x="798" y="147"/>
                      </a:lnTo>
                      <a:lnTo>
                        <a:pt x="804" y="151"/>
                      </a:lnTo>
                      <a:lnTo>
                        <a:pt x="810" y="157"/>
                      </a:lnTo>
                      <a:lnTo>
                        <a:pt x="816" y="157"/>
                      </a:lnTo>
                      <a:lnTo>
                        <a:pt x="822" y="161"/>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0" name="Freeform 83"/>
                <p:cNvSpPr>
                  <a:spLocks/>
                </p:cNvSpPr>
                <p:nvPr/>
              </p:nvSpPr>
              <p:spPr bwMode="auto">
                <a:xfrm>
                  <a:off x="2460" y="1681"/>
                  <a:ext cx="828" cy="204"/>
                </a:xfrm>
                <a:custGeom>
                  <a:avLst/>
                  <a:gdLst/>
                  <a:ahLst/>
                  <a:cxnLst>
                    <a:cxn ang="0">
                      <a:pos x="12" y="153"/>
                    </a:cxn>
                    <a:cxn ang="0">
                      <a:pos x="36" y="160"/>
                    </a:cxn>
                    <a:cxn ang="0">
                      <a:pos x="54" y="167"/>
                    </a:cxn>
                    <a:cxn ang="0">
                      <a:pos x="72" y="174"/>
                    </a:cxn>
                    <a:cxn ang="0">
                      <a:pos x="90" y="180"/>
                    </a:cxn>
                    <a:cxn ang="0">
                      <a:pos x="114" y="184"/>
                    </a:cxn>
                    <a:cxn ang="0">
                      <a:pos x="132" y="190"/>
                    </a:cxn>
                    <a:cxn ang="0">
                      <a:pos x="150" y="194"/>
                    </a:cxn>
                    <a:cxn ang="0">
                      <a:pos x="174" y="197"/>
                    </a:cxn>
                    <a:cxn ang="0">
                      <a:pos x="192" y="197"/>
                    </a:cxn>
                    <a:cxn ang="0">
                      <a:pos x="210" y="200"/>
                    </a:cxn>
                    <a:cxn ang="0">
                      <a:pos x="228" y="200"/>
                    </a:cxn>
                    <a:cxn ang="0">
                      <a:pos x="252" y="200"/>
                    </a:cxn>
                    <a:cxn ang="0">
                      <a:pos x="270" y="174"/>
                    </a:cxn>
                    <a:cxn ang="0">
                      <a:pos x="288" y="150"/>
                    </a:cxn>
                    <a:cxn ang="0">
                      <a:pos x="306" y="127"/>
                    </a:cxn>
                    <a:cxn ang="0">
                      <a:pos x="330" y="110"/>
                    </a:cxn>
                    <a:cxn ang="0">
                      <a:pos x="348" y="93"/>
                    </a:cxn>
                    <a:cxn ang="0">
                      <a:pos x="366" y="77"/>
                    </a:cxn>
                    <a:cxn ang="0">
                      <a:pos x="384" y="67"/>
                    </a:cxn>
                    <a:cxn ang="0">
                      <a:pos x="408" y="53"/>
                    </a:cxn>
                    <a:cxn ang="0">
                      <a:pos x="426" y="46"/>
                    </a:cxn>
                    <a:cxn ang="0">
                      <a:pos x="444" y="36"/>
                    </a:cxn>
                    <a:cxn ang="0">
                      <a:pos x="462" y="30"/>
                    </a:cxn>
                    <a:cxn ang="0">
                      <a:pos x="486" y="23"/>
                    </a:cxn>
                    <a:cxn ang="0">
                      <a:pos x="504" y="20"/>
                    </a:cxn>
                    <a:cxn ang="0">
                      <a:pos x="522" y="13"/>
                    </a:cxn>
                    <a:cxn ang="0">
                      <a:pos x="540" y="10"/>
                    </a:cxn>
                    <a:cxn ang="0">
                      <a:pos x="564" y="6"/>
                    </a:cxn>
                    <a:cxn ang="0">
                      <a:pos x="582" y="3"/>
                    </a:cxn>
                    <a:cxn ang="0">
                      <a:pos x="600" y="3"/>
                    </a:cxn>
                    <a:cxn ang="0">
                      <a:pos x="618" y="0"/>
                    </a:cxn>
                    <a:cxn ang="0">
                      <a:pos x="642" y="10"/>
                    </a:cxn>
                    <a:cxn ang="0">
                      <a:pos x="660" y="36"/>
                    </a:cxn>
                    <a:cxn ang="0">
                      <a:pos x="678" y="63"/>
                    </a:cxn>
                    <a:cxn ang="0">
                      <a:pos x="696" y="83"/>
                    </a:cxn>
                    <a:cxn ang="0">
                      <a:pos x="720" y="100"/>
                    </a:cxn>
                    <a:cxn ang="0">
                      <a:pos x="738" y="117"/>
                    </a:cxn>
                    <a:cxn ang="0">
                      <a:pos x="756" y="130"/>
                    </a:cxn>
                    <a:cxn ang="0">
                      <a:pos x="774" y="140"/>
                    </a:cxn>
                    <a:cxn ang="0">
                      <a:pos x="798" y="150"/>
                    </a:cxn>
                    <a:cxn ang="0">
                      <a:pos x="816" y="160"/>
                    </a:cxn>
                  </a:cxnLst>
                  <a:rect l="0" t="0" r="r" b="b"/>
                  <a:pathLst>
                    <a:path w="828" h="204">
                      <a:moveTo>
                        <a:pt x="0" y="147"/>
                      </a:moveTo>
                      <a:lnTo>
                        <a:pt x="6" y="150"/>
                      </a:lnTo>
                      <a:lnTo>
                        <a:pt x="12" y="153"/>
                      </a:lnTo>
                      <a:lnTo>
                        <a:pt x="24" y="157"/>
                      </a:lnTo>
                      <a:lnTo>
                        <a:pt x="30" y="160"/>
                      </a:lnTo>
                      <a:lnTo>
                        <a:pt x="36" y="160"/>
                      </a:lnTo>
                      <a:lnTo>
                        <a:pt x="42" y="163"/>
                      </a:lnTo>
                      <a:lnTo>
                        <a:pt x="48" y="167"/>
                      </a:lnTo>
                      <a:lnTo>
                        <a:pt x="54" y="167"/>
                      </a:lnTo>
                      <a:lnTo>
                        <a:pt x="60" y="170"/>
                      </a:lnTo>
                      <a:lnTo>
                        <a:pt x="66" y="174"/>
                      </a:lnTo>
                      <a:lnTo>
                        <a:pt x="72" y="174"/>
                      </a:lnTo>
                      <a:lnTo>
                        <a:pt x="78" y="177"/>
                      </a:lnTo>
                      <a:lnTo>
                        <a:pt x="84" y="177"/>
                      </a:lnTo>
                      <a:lnTo>
                        <a:pt x="90" y="180"/>
                      </a:lnTo>
                      <a:lnTo>
                        <a:pt x="102" y="180"/>
                      </a:lnTo>
                      <a:lnTo>
                        <a:pt x="108" y="184"/>
                      </a:lnTo>
                      <a:lnTo>
                        <a:pt x="114" y="184"/>
                      </a:lnTo>
                      <a:lnTo>
                        <a:pt x="120" y="187"/>
                      </a:lnTo>
                      <a:lnTo>
                        <a:pt x="126" y="187"/>
                      </a:lnTo>
                      <a:lnTo>
                        <a:pt x="132" y="190"/>
                      </a:lnTo>
                      <a:lnTo>
                        <a:pt x="138" y="190"/>
                      </a:lnTo>
                      <a:lnTo>
                        <a:pt x="144" y="190"/>
                      </a:lnTo>
                      <a:lnTo>
                        <a:pt x="150" y="194"/>
                      </a:lnTo>
                      <a:lnTo>
                        <a:pt x="156" y="194"/>
                      </a:lnTo>
                      <a:lnTo>
                        <a:pt x="162" y="194"/>
                      </a:lnTo>
                      <a:lnTo>
                        <a:pt x="174" y="197"/>
                      </a:lnTo>
                      <a:lnTo>
                        <a:pt x="180" y="197"/>
                      </a:lnTo>
                      <a:lnTo>
                        <a:pt x="186" y="197"/>
                      </a:lnTo>
                      <a:lnTo>
                        <a:pt x="192" y="197"/>
                      </a:lnTo>
                      <a:lnTo>
                        <a:pt x="198" y="197"/>
                      </a:lnTo>
                      <a:lnTo>
                        <a:pt x="204" y="200"/>
                      </a:lnTo>
                      <a:lnTo>
                        <a:pt x="210" y="200"/>
                      </a:lnTo>
                      <a:lnTo>
                        <a:pt x="216" y="200"/>
                      </a:lnTo>
                      <a:lnTo>
                        <a:pt x="222" y="200"/>
                      </a:lnTo>
                      <a:lnTo>
                        <a:pt x="228" y="200"/>
                      </a:lnTo>
                      <a:lnTo>
                        <a:pt x="234" y="204"/>
                      </a:lnTo>
                      <a:lnTo>
                        <a:pt x="240" y="200"/>
                      </a:lnTo>
                      <a:lnTo>
                        <a:pt x="252" y="200"/>
                      </a:lnTo>
                      <a:lnTo>
                        <a:pt x="258" y="194"/>
                      </a:lnTo>
                      <a:lnTo>
                        <a:pt x="264" y="184"/>
                      </a:lnTo>
                      <a:lnTo>
                        <a:pt x="270" y="174"/>
                      </a:lnTo>
                      <a:lnTo>
                        <a:pt x="276" y="167"/>
                      </a:lnTo>
                      <a:lnTo>
                        <a:pt x="282" y="157"/>
                      </a:lnTo>
                      <a:lnTo>
                        <a:pt x="288" y="150"/>
                      </a:lnTo>
                      <a:lnTo>
                        <a:pt x="294" y="140"/>
                      </a:lnTo>
                      <a:lnTo>
                        <a:pt x="300" y="133"/>
                      </a:lnTo>
                      <a:lnTo>
                        <a:pt x="306" y="127"/>
                      </a:lnTo>
                      <a:lnTo>
                        <a:pt x="312" y="120"/>
                      </a:lnTo>
                      <a:lnTo>
                        <a:pt x="318" y="113"/>
                      </a:lnTo>
                      <a:lnTo>
                        <a:pt x="330" y="110"/>
                      </a:lnTo>
                      <a:lnTo>
                        <a:pt x="336" y="103"/>
                      </a:lnTo>
                      <a:lnTo>
                        <a:pt x="342" y="97"/>
                      </a:lnTo>
                      <a:lnTo>
                        <a:pt x="348" y="93"/>
                      </a:lnTo>
                      <a:lnTo>
                        <a:pt x="354" y="87"/>
                      </a:lnTo>
                      <a:lnTo>
                        <a:pt x="360" y="83"/>
                      </a:lnTo>
                      <a:lnTo>
                        <a:pt x="366" y="77"/>
                      </a:lnTo>
                      <a:lnTo>
                        <a:pt x="372" y="73"/>
                      </a:lnTo>
                      <a:lnTo>
                        <a:pt x="378" y="70"/>
                      </a:lnTo>
                      <a:lnTo>
                        <a:pt x="384" y="67"/>
                      </a:lnTo>
                      <a:lnTo>
                        <a:pt x="390" y="63"/>
                      </a:lnTo>
                      <a:lnTo>
                        <a:pt x="396" y="57"/>
                      </a:lnTo>
                      <a:lnTo>
                        <a:pt x="408" y="53"/>
                      </a:lnTo>
                      <a:lnTo>
                        <a:pt x="414" y="53"/>
                      </a:lnTo>
                      <a:lnTo>
                        <a:pt x="420" y="50"/>
                      </a:lnTo>
                      <a:lnTo>
                        <a:pt x="426" y="46"/>
                      </a:lnTo>
                      <a:lnTo>
                        <a:pt x="432" y="43"/>
                      </a:lnTo>
                      <a:lnTo>
                        <a:pt x="438" y="40"/>
                      </a:lnTo>
                      <a:lnTo>
                        <a:pt x="444" y="36"/>
                      </a:lnTo>
                      <a:lnTo>
                        <a:pt x="450" y="36"/>
                      </a:lnTo>
                      <a:lnTo>
                        <a:pt x="456" y="33"/>
                      </a:lnTo>
                      <a:lnTo>
                        <a:pt x="462" y="30"/>
                      </a:lnTo>
                      <a:lnTo>
                        <a:pt x="468" y="30"/>
                      </a:lnTo>
                      <a:lnTo>
                        <a:pt x="480" y="26"/>
                      </a:lnTo>
                      <a:lnTo>
                        <a:pt x="486" y="23"/>
                      </a:lnTo>
                      <a:lnTo>
                        <a:pt x="492" y="23"/>
                      </a:lnTo>
                      <a:lnTo>
                        <a:pt x="498" y="20"/>
                      </a:lnTo>
                      <a:lnTo>
                        <a:pt x="504" y="20"/>
                      </a:lnTo>
                      <a:lnTo>
                        <a:pt x="510" y="16"/>
                      </a:lnTo>
                      <a:lnTo>
                        <a:pt x="516" y="16"/>
                      </a:lnTo>
                      <a:lnTo>
                        <a:pt x="522" y="13"/>
                      </a:lnTo>
                      <a:lnTo>
                        <a:pt x="528" y="13"/>
                      </a:lnTo>
                      <a:lnTo>
                        <a:pt x="534" y="13"/>
                      </a:lnTo>
                      <a:lnTo>
                        <a:pt x="540" y="10"/>
                      </a:lnTo>
                      <a:lnTo>
                        <a:pt x="546" y="10"/>
                      </a:lnTo>
                      <a:lnTo>
                        <a:pt x="558" y="10"/>
                      </a:lnTo>
                      <a:lnTo>
                        <a:pt x="564" y="6"/>
                      </a:lnTo>
                      <a:lnTo>
                        <a:pt x="570" y="6"/>
                      </a:lnTo>
                      <a:lnTo>
                        <a:pt x="576" y="6"/>
                      </a:lnTo>
                      <a:lnTo>
                        <a:pt x="582" y="3"/>
                      </a:lnTo>
                      <a:lnTo>
                        <a:pt x="588" y="3"/>
                      </a:lnTo>
                      <a:lnTo>
                        <a:pt x="594" y="3"/>
                      </a:lnTo>
                      <a:lnTo>
                        <a:pt x="600" y="3"/>
                      </a:lnTo>
                      <a:lnTo>
                        <a:pt x="606" y="0"/>
                      </a:lnTo>
                      <a:lnTo>
                        <a:pt x="612" y="0"/>
                      </a:lnTo>
                      <a:lnTo>
                        <a:pt x="618" y="0"/>
                      </a:lnTo>
                      <a:lnTo>
                        <a:pt x="624" y="0"/>
                      </a:lnTo>
                      <a:lnTo>
                        <a:pt x="636" y="3"/>
                      </a:lnTo>
                      <a:lnTo>
                        <a:pt x="642" y="10"/>
                      </a:lnTo>
                      <a:lnTo>
                        <a:pt x="648" y="20"/>
                      </a:lnTo>
                      <a:lnTo>
                        <a:pt x="654" y="26"/>
                      </a:lnTo>
                      <a:lnTo>
                        <a:pt x="660" y="36"/>
                      </a:lnTo>
                      <a:lnTo>
                        <a:pt x="666" y="46"/>
                      </a:lnTo>
                      <a:lnTo>
                        <a:pt x="672" y="53"/>
                      </a:lnTo>
                      <a:lnTo>
                        <a:pt x="678" y="63"/>
                      </a:lnTo>
                      <a:lnTo>
                        <a:pt x="684" y="70"/>
                      </a:lnTo>
                      <a:lnTo>
                        <a:pt x="690" y="77"/>
                      </a:lnTo>
                      <a:lnTo>
                        <a:pt x="696" y="83"/>
                      </a:lnTo>
                      <a:lnTo>
                        <a:pt x="702" y="90"/>
                      </a:lnTo>
                      <a:lnTo>
                        <a:pt x="714" y="93"/>
                      </a:lnTo>
                      <a:lnTo>
                        <a:pt x="720" y="100"/>
                      </a:lnTo>
                      <a:lnTo>
                        <a:pt x="726" y="107"/>
                      </a:lnTo>
                      <a:lnTo>
                        <a:pt x="732" y="110"/>
                      </a:lnTo>
                      <a:lnTo>
                        <a:pt x="738" y="117"/>
                      </a:lnTo>
                      <a:lnTo>
                        <a:pt x="744" y="120"/>
                      </a:lnTo>
                      <a:lnTo>
                        <a:pt x="750" y="123"/>
                      </a:lnTo>
                      <a:lnTo>
                        <a:pt x="756" y="130"/>
                      </a:lnTo>
                      <a:lnTo>
                        <a:pt x="762" y="133"/>
                      </a:lnTo>
                      <a:lnTo>
                        <a:pt x="768" y="137"/>
                      </a:lnTo>
                      <a:lnTo>
                        <a:pt x="774" y="140"/>
                      </a:lnTo>
                      <a:lnTo>
                        <a:pt x="780" y="143"/>
                      </a:lnTo>
                      <a:lnTo>
                        <a:pt x="792" y="147"/>
                      </a:lnTo>
                      <a:lnTo>
                        <a:pt x="798" y="150"/>
                      </a:lnTo>
                      <a:lnTo>
                        <a:pt x="804" y="153"/>
                      </a:lnTo>
                      <a:lnTo>
                        <a:pt x="810" y="157"/>
                      </a:lnTo>
                      <a:lnTo>
                        <a:pt x="816" y="160"/>
                      </a:lnTo>
                      <a:lnTo>
                        <a:pt x="822" y="163"/>
                      </a:lnTo>
                      <a:lnTo>
                        <a:pt x="828" y="163"/>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1" name="Freeform 84"/>
                <p:cNvSpPr>
                  <a:spLocks/>
                </p:cNvSpPr>
                <p:nvPr/>
              </p:nvSpPr>
              <p:spPr bwMode="auto">
                <a:xfrm>
                  <a:off x="3288" y="1677"/>
                  <a:ext cx="750" cy="211"/>
                </a:xfrm>
                <a:custGeom>
                  <a:avLst/>
                  <a:gdLst/>
                  <a:ahLst/>
                  <a:cxnLst>
                    <a:cxn ang="0">
                      <a:pos x="6" y="171"/>
                    </a:cxn>
                    <a:cxn ang="0">
                      <a:pos x="18" y="174"/>
                    </a:cxn>
                    <a:cxn ang="0">
                      <a:pos x="36" y="181"/>
                    </a:cxn>
                    <a:cxn ang="0">
                      <a:pos x="48" y="184"/>
                    </a:cxn>
                    <a:cxn ang="0">
                      <a:pos x="60" y="188"/>
                    </a:cxn>
                    <a:cxn ang="0">
                      <a:pos x="72" y="191"/>
                    </a:cxn>
                    <a:cxn ang="0">
                      <a:pos x="84" y="194"/>
                    </a:cxn>
                    <a:cxn ang="0">
                      <a:pos x="96" y="194"/>
                    </a:cxn>
                    <a:cxn ang="0">
                      <a:pos x="114" y="198"/>
                    </a:cxn>
                    <a:cxn ang="0">
                      <a:pos x="126" y="198"/>
                    </a:cxn>
                    <a:cxn ang="0">
                      <a:pos x="138" y="201"/>
                    </a:cxn>
                    <a:cxn ang="0">
                      <a:pos x="150" y="201"/>
                    </a:cxn>
                    <a:cxn ang="0">
                      <a:pos x="162" y="201"/>
                    </a:cxn>
                    <a:cxn ang="0">
                      <a:pos x="174" y="204"/>
                    </a:cxn>
                    <a:cxn ang="0">
                      <a:pos x="192" y="204"/>
                    </a:cxn>
                    <a:cxn ang="0">
                      <a:pos x="204" y="208"/>
                    </a:cxn>
                    <a:cxn ang="0">
                      <a:pos x="216" y="208"/>
                    </a:cxn>
                    <a:cxn ang="0">
                      <a:pos x="228" y="208"/>
                    </a:cxn>
                    <a:cxn ang="0">
                      <a:pos x="240" y="211"/>
                    </a:cxn>
                    <a:cxn ang="0">
                      <a:pos x="252" y="211"/>
                    </a:cxn>
                    <a:cxn ang="0">
                      <a:pos x="270" y="211"/>
                    </a:cxn>
                    <a:cxn ang="0">
                      <a:pos x="282" y="211"/>
                    </a:cxn>
                    <a:cxn ang="0">
                      <a:pos x="294" y="211"/>
                    </a:cxn>
                    <a:cxn ang="0">
                      <a:pos x="306" y="211"/>
                    </a:cxn>
                    <a:cxn ang="0">
                      <a:pos x="318" y="211"/>
                    </a:cxn>
                    <a:cxn ang="0">
                      <a:pos x="330" y="208"/>
                    </a:cxn>
                    <a:cxn ang="0">
                      <a:pos x="348" y="191"/>
                    </a:cxn>
                    <a:cxn ang="0">
                      <a:pos x="360" y="174"/>
                    </a:cxn>
                    <a:cxn ang="0">
                      <a:pos x="372" y="157"/>
                    </a:cxn>
                    <a:cxn ang="0">
                      <a:pos x="384" y="141"/>
                    </a:cxn>
                    <a:cxn ang="0">
                      <a:pos x="396" y="127"/>
                    </a:cxn>
                    <a:cxn ang="0">
                      <a:pos x="408" y="114"/>
                    </a:cxn>
                    <a:cxn ang="0">
                      <a:pos x="426" y="104"/>
                    </a:cxn>
                    <a:cxn ang="0">
                      <a:pos x="438" y="94"/>
                    </a:cxn>
                    <a:cxn ang="0">
                      <a:pos x="450" y="84"/>
                    </a:cxn>
                    <a:cxn ang="0">
                      <a:pos x="462" y="74"/>
                    </a:cxn>
                    <a:cxn ang="0">
                      <a:pos x="474" y="67"/>
                    </a:cxn>
                    <a:cxn ang="0">
                      <a:pos x="486" y="61"/>
                    </a:cxn>
                    <a:cxn ang="0">
                      <a:pos x="504" y="54"/>
                    </a:cxn>
                    <a:cxn ang="0">
                      <a:pos x="516" y="47"/>
                    </a:cxn>
                    <a:cxn ang="0">
                      <a:pos x="528" y="44"/>
                    </a:cxn>
                    <a:cxn ang="0">
                      <a:pos x="540" y="37"/>
                    </a:cxn>
                    <a:cxn ang="0">
                      <a:pos x="552" y="34"/>
                    </a:cxn>
                    <a:cxn ang="0">
                      <a:pos x="564" y="30"/>
                    </a:cxn>
                    <a:cxn ang="0">
                      <a:pos x="582" y="27"/>
                    </a:cxn>
                    <a:cxn ang="0">
                      <a:pos x="594" y="24"/>
                    </a:cxn>
                    <a:cxn ang="0">
                      <a:pos x="606" y="20"/>
                    </a:cxn>
                    <a:cxn ang="0">
                      <a:pos x="618" y="17"/>
                    </a:cxn>
                    <a:cxn ang="0">
                      <a:pos x="630" y="14"/>
                    </a:cxn>
                    <a:cxn ang="0">
                      <a:pos x="648" y="10"/>
                    </a:cxn>
                    <a:cxn ang="0">
                      <a:pos x="660" y="10"/>
                    </a:cxn>
                    <a:cxn ang="0">
                      <a:pos x="672" y="7"/>
                    </a:cxn>
                    <a:cxn ang="0">
                      <a:pos x="684" y="7"/>
                    </a:cxn>
                    <a:cxn ang="0">
                      <a:pos x="696" y="4"/>
                    </a:cxn>
                    <a:cxn ang="0">
                      <a:pos x="708" y="4"/>
                    </a:cxn>
                    <a:cxn ang="0">
                      <a:pos x="726" y="0"/>
                    </a:cxn>
                    <a:cxn ang="0">
                      <a:pos x="738" y="0"/>
                    </a:cxn>
                    <a:cxn ang="0">
                      <a:pos x="750" y="0"/>
                    </a:cxn>
                  </a:cxnLst>
                  <a:rect l="0" t="0" r="r" b="b"/>
                  <a:pathLst>
                    <a:path w="750" h="211">
                      <a:moveTo>
                        <a:pt x="0" y="167"/>
                      </a:moveTo>
                      <a:lnTo>
                        <a:pt x="6" y="171"/>
                      </a:lnTo>
                      <a:lnTo>
                        <a:pt x="12" y="174"/>
                      </a:lnTo>
                      <a:lnTo>
                        <a:pt x="18" y="174"/>
                      </a:lnTo>
                      <a:lnTo>
                        <a:pt x="24" y="178"/>
                      </a:lnTo>
                      <a:lnTo>
                        <a:pt x="36" y="181"/>
                      </a:lnTo>
                      <a:lnTo>
                        <a:pt x="42" y="181"/>
                      </a:lnTo>
                      <a:lnTo>
                        <a:pt x="48" y="184"/>
                      </a:lnTo>
                      <a:lnTo>
                        <a:pt x="54" y="188"/>
                      </a:lnTo>
                      <a:lnTo>
                        <a:pt x="60" y="188"/>
                      </a:lnTo>
                      <a:lnTo>
                        <a:pt x="66" y="191"/>
                      </a:lnTo>
                      <a:lnTo>
                        <a:pt x="72" y="191"/>
                      </a:lnTo>
                      <a:lnTo>
                        <a:pt x="78" y="191"/>
                      </a:lnTo>
                      <a:lnTo>
                        <a:pt x="84" y="194"/>
                      </a:lnTo>
                      <a:lnTo>
                        <a:pt x="90" y="194"/>
                      </a:lnTo>
                      <a:lnTo>
                        <a:pt x="96" y="194"/>
                      </a:lnTo>
                      <a:lnTo>
                        <a:pt x="102" y="198"/>
                      </a:lnTo>
                      <a:lnTo>
                        <a:pt x="114" y="198"/>
                      </a:lnTo>
                      <a:lnTo>
                        <a:pt x="120" y="198"/>
                      </a:lnTo>
                      <a:lnTo>
                        <a:pt x="126" y="198"/>
                      </a:lnTo>
                      <a:lnTo>
                        <a:pt x="132" y="201"/>
                      </a:lnTo>
                      <a:lnTo>
                        <a:pt x="138" y="201"/>
                      </a:lnTo>
                      <a:lnTo>
                        <a:pt x="144" y="201"/>
                      </a:lnTo>
                      <a:lnTo>
                        <a:pt x="150" y="201"/>
                      </a:lnTo>
                      <a:lnTo>
                        <a:pt x="156" y="201"/>
                      </a:lnTo>
                      <a:lnTo>
                        <a:pt x="162" y="201"/>
                      </a:lnTo>
                      <a:lnTo>
                        <a:pt x="168" y="204"/>
                      </a:lnTo>
                      <a:lnTo>
                        <a:pt x="174" y="204"/>
                      </a:lnTo>
                      <a:lnTo>
                        <a:pt x="180" y="204"/>
                      </a:lnTo>
                      <a:lnTo>
                        <a:pt x="192" y="204"/>
                      </a:lnTo>
                      <a:lnTo>
                        <a:pt x="198" y="204"/>
                      </a:lnTo>
                      <a:lnTo>
                        <a:pt x="204" y="208"/>
                      </a:lnTo>
                      <a:lnTo>
                        <a:pt x="210" y="208"/>
                      </a:lnTo>
                      <a:lnTo>
                        <a:pt x="216" y="208"/>
                      </a:lnTo>
                      <a:lnTo>
                        <a:pt x="222" y="208"/>
                      </a:lnTo>
                      <a:lnTo>
                        <a:pt x="228" y="208"/>
                      </a:lnTo>
                      <a:lnTo>
                        <a:pt x="234" y="208"/>
                      </a:lnTo>
                      <a:lnTo>
                        <a:pt x="240" y="211"/>
                      </a:lnTo>
                      <a:lnTo>
                        <a:pt x="246" y="211"/>
                      </a:lnTo>
                      <a:lnTo>
                        <a:pt x="252" y="211"/>
                      </a:lnTo>
                      <a:lnTo>
                        <a:pt x="258" y="211"/>
                      </a:lnTo>
                      <a:lnTo>
                        <a:pt x="270" y="211"/>
                      </a:lnTo>
                      <a:lnTo>
                        <a:pt x="276" y="211"/>
                      </a:lnTo>
                      <a:lnTo>
                        <a:pt x="282" y="211"/>
                      </a:lnTo>
                      <a:lnTo>
                        <a:pt x="288" y="211"/>
                      </a:lnTo>
                      <a:lnTo>
                        <a:pt x="294" y="211"/>
                      </a:lnTo>
                      <a:lnTo>
                        <a:pt x="300" y="211"/>
                      </a:lnTo>
                      <a:lnTo>
                        <a:pt x="306" y="211"/>
                      </a:lnTo>
                      <a:lnTo>
                        <a:pt x="312" y="211"/>
                      </a:lnTo>
                      <a:lnTo>
                        <a:pt x="318" y="211"/>
                      </a:lnTo>
                      <a:lnTo>
                        <a:pt x="324" y="211"/>
                      </a:lnTo>
                      <a:lnTo>
                        <a:pt x="330" y="208"/>
                      </a:lnTo>
                      <a:lnTo>
                        <a:pt x="342" y="201"/>
                      </a:lnTo>
                      <a:lnTo>
                        <a:pt x="348" y="191"/>
                      </a:lnTo>
                      <a:lnTo>
                        <a:pt x="354" y="181"/>
                      </a:lnTo>
                      <a:lnTo>
                        <a:pt x="360" y="174"/>
                      </a:lnTo>
                      <a:lnTo>
                        <a:pt x="366" y="164"/>
                      </a:lnTo>
                      <a:lnTo>
                        <a:pt x="372" y="157"/>
                      </a:lnTo>
                      <a:lnTo>
                        <a:pt x="378" y="147"/>
                      </a:lnTo>
                      <a:lnTo>
                        <a:pt x="384" y="141"/>
                      </a:lnTo>
                      <a:lnTo>
                        <a:pt x="390" y="134"/>
                      </a:lnTo>
                      <a:lnTo>
                        <a:pt x="396" y="127"/>
                      </a:lnTo>
                      <a:lnTo>
                        <a:pt x="402" y="121"/>
                      </a:lnTo>
                      <a:lnTo>
                        <a:pt x="408" y="114"/>
                      </a:lnTo>
                      <a:lnTo>
                        <a:pt x="420" y="107"/>
                      </a:lnTo>
                      <a:lnTo>
                        <a:pt x="426" y="104"/>
                      </a:lnTo>
                      <a:lnTo>
                        <a:pt x="432" y="97"/>
                      </a:lnTo>
                      <a:lnTo>
                        <a:pt x="438" y="94"/>
                      </a:lnTo>
                      <a:lnTo>
                        <a:pt x="444" y="87"/>
                      </a:lnTo>
                      <a:lnTo>
                        <a:pt x="450" y="84"/>
                      </a:lnTo>
                      <a:lnTo>
                        <a:pt x="456" y="81"/>
                      </a:lnTo>
                      <a:lnTo>
                        <a:pt x="462" y="74"/>
                      </a:lnTo>
                      <a:lnTo>
                        <a:pt x="468" y="71"/>
                      </a:lnTo>
                      <a:lnTo>
                        <a:pt x="474" y="67"/>
                      </a:lnTo>
                      <a:lnTo>
                        <a:pt x="480" y="64"/>
                      </a:lnTo>
                      <a:lnTo>
                        <a:pt x="486" y="61"/>
                      </a:lnTo>
                      <a:lnTo>
                        <a:pt x="498" y="57"/>
                      </a:lnTo>
                      <a:lnTo>
                        <a:pt x="504" y="54"/>
                      </a:lnTo>
                      <a:lnTo>
                        <a:pt x="510" y="50"/>
                      </a:lnTo>
                      <a:lnTo>
                        <a:pt x="516" y="47"/>
                      </a:lnTo>
                      <a:lnTo>
                        <a:pt x="522" y="44"/>
                      </a:lnTo>
                      <a:lnTo>
                        <a:pt x="528" y="44"/>
                      </a:lnTo>
                      <a:lnTo>
                        <a:pt x="534" y="40"/>
                      </a:lnTo>
                      <a:lnTo>
                        <a:pt x="540" y="37"/>
                      </a:lnTo>
                      <a:lnTo>
                        <a:pt x="546" y="34"/>
                      </a:lnTo>
                      <a:lnTo>
                        <a:pt x="552" y="34"/>
                      </a:lnTo>
                      <a:lnTo>
                        <a:pt x="558" y="30"/>
                      </a:lnTo>
                      <a:lnTo>
                        <a:pt x="564" y="30"/>
                      </a:lnTo>
                      <a:lnTo>
                        <a:pt x="576" y="27"/>
                      </a:lnTo>
                      <a:lnTo>
                        <a:pt x="582" y="27"/>
                      </a:lnTo>
                      <a:lnTo>
                        <a:pt x="588" y="24"/>
                      </a:lnTo>
                      <a:lnTo>
                        <a:pt x="594" y="24"/>
                      </a:lnTo>
                      <a:lnTo>
                        <a:pt x="600" y="20"/>
                      </a:lnTo>
                      <a:lnTo>
                        <a:pt x="606" y="20"/>
                      </a:lnTo>
                      <a:lnTo>
                        <a:pt x="612" y="17"/>
                      </a:lnTo>
                      <a:lnTo>
                        <a:pt x="618" y="17"/>
                      </a:lnTo>
                      <a:lnTo>
                        <a:pt x="624" y="14"/>
                      </a:lnTo>
                      <a:lnTo>
                        <a:pt x="630" y="14"/>
                      </a:lnTo>
                      <a:lnTo>
                        <a:pt x="636" y="14"/>
                      </a:lnTo>
                      <a:lnTo>
                        <a:pt x="648" y="10"/>
                      </a:lnTo>
                      <a:lnTo>
                        <a:pt x="654" y="10"/>
                      </a:lnTo>
                      <a:lnTo>
                        <a:pt x="660" y="10"/>
                      </a:lnTo>
                      <a:lnTo>
                        <a:pt x="666" y="10"/>
                      </a:lnTo>
                      <a:lnTo>
                        <a:pt x="672" y="7"/>
                      </a:lnTo>
                      <a:lnTo>
                        <a:pt x="678" y="7"/>
                      </a:lnTo>
                      <a:lnTo>
                        <a:pt x="684" y="7"/>
                      </a:lnTo>
                      <a:lnTo>
                        <a:pt x="690" y="4"/>
                      </a:lnTo>
                      <a:lnTo>
                        <a:pt x="696" y="4"/>
                      </a:lnTo>
                      <a:lnTo>
                        <a:pt x="702" y="4"/>
                      </a:lnTo>
                      <a:lnTo>
                        <a:pt x="708" y="4"/>
                      </a:lnTo>
                      <a:lnTo>
                        <a:pt x="714" y="4"/>
                      </a:lnTo>
                      <a:lnTo>
                        <a:pt x="726" y="0"/>
                      </a:lnTo>
                      <a:lnTo>
                        <a:pt x="732" y="0"/>
                      </a:lnTo>
                      <a:lnTo>
                        <a:pt x="738" y="0"/>
                      </a:lnTo>
                      <a:lnTo>
                        <a:pt x="744" y="0"/>
                      </a:lnTo>
                      <a:lnTo>
                        <a:pt x="750" y="0"/>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2" name="Freeform 85"/>
                <p:cNvSpPr>
                  <a:spLocks/>
                </p:cNvSpPr>
                <p:nvPr/>
              </p:nvSpPr>
              <p:spPr bwMode="auto">
                <a:xfrm>
                  <a:off x="1638" y="2082"/>
                  <a:ext cx="822" cy="368"/>
                </a:xfrm>
                <a:custGeom>
                  <a:avLst/>
                  <a:gdLst/>
                  <a:ahLst/>
                  <a:cxnLst>
                    <a:cxn ang="0">
                      <a:pos x="12" y="220"/>
                    </a:cxn>
                    <a:cxn ang="0">
                      <a:pos x="30" y="287"/>
                    </a:cxn>
                    <a:cxn ang="0">
                      <a:pos x="48" y="347"/>
                    </a:cxn>
                    <a:cxn ang="0">
                      <a:pos x="66" y="294"/>
                    </a:cxn>
                    <a:cxn ang="0">
                      <a:pos x="90" y="140"/>
                    </a:cxn>
                    <a:cxn ang="0">
                      <a:pos x="108" y="237"/>
                    </a:cxn>
                    <a:cxn ang="0">
                      <a:pos x="126" y="180"/>
                    </a:cxn>
                    <a:cxn ang="0">
                      <a:pos x="144" y="134"/>
                    </a:cxn>
                    <a:cxn ang="0">
                      <a:pos x="168" y="53"/>
                    </a:cxn>
                    <a:cxn ang="0">
                      <a:pos x="186" y="57"/>
                    </a:cxn>
                    <a:cxn ang="0">
                      <a:pos x="204" y="70"/>
                    </a:cxn>
                    <a:cxn ang="0">
                      <a:pos x="222" y="80"/>
                    </a:cxn>
                    <a:cxn ang="0">
                      <a:pos x="246" y="60"/>
                    </a:cxn>
                    <a:cxn ang="0">
                      <a:pos x="264" y="57"/>
                    </a:cxn>
                    <a:cxn ang="0">
                      <a:pos x="282" y="43"/>
                    </a:cxn>
                    <a:cxn ang="0">
                      <a:pos x="300" y="10"/>
                    </a:cxn>
                    <a:cxn ang="0">
                      <a:pos x="324" y="10"/>
                    </a:cxn>
                    <a:cxn ang="0">
                      <a:pos x="342" y="20"/>
                    </a:cxn>
                    <a:cxn ang="0">
                      <a:pos x="360" y="60"/>
                    </a:cxn>
                    <a:cxn ang="0">
                      <a:pos x="384" y="20"/>
                    </a:cxn>
                    <a:cxn ang="0">
                      <a:pos x="402" y="17"/>
                    </a:cxn>
                    <a:cxn ang="0">
                      <a:pos x="420" y="73"/>
                    </a:cxn>
                    <a:cxn ang="0">
                      <a:pos x="438" y="90"/>
                    </a:cxn>
                    <a:cxn ang="0">
                      <a:pos x="462" y="107"/>
                    </a:cxn>
                    <a:cxn ang="0">
                      <a:pos x="480" y="200"/>
                    </a:cxn>
                    <a:cxn ang="0">
                      <a:pos x="498" y="200"/>
                    </a:cxn>
                    <a:cxn ang="0">
                      <a:pos x="516" y="120"/>
                    </a:cxn>
                    <a:cxn ang="0">
                      <a:pos x="540" y="113"/>
                    </a:cxn>
                    <a:cxn ang="0">
                      <a:pos x="558" y="267"/>
                    </a:cxn>
                    <a:cxn ang="0">
                      <a:pos x="576" y="344"/>
                    </a:cxn>
                    <a:cxn ang="0">
                      <a:pos x="594" y="154"/>
                    </a:cxn>
                    <a:cxn ang="0">
                      <a:pos x="618" y="170"/>
                    </a:cxn>
                    <a:cxn ang="0">
                      <a:pos x="636" y="317"/>
                    </a:cxn>
                    <a:cxn ang="0">
                      <a:pos x="654" y="331"/>
                    </a:cxn>
                    <a:cxn ang="0">
                      <a:pos x="672" y="97"/>
                    </a:cxn>
                    <a:cxn ang="0">
                      <a:pos x="696" y="40"/>
                    </a:cxn>
                    <a:cxn ang="0">
                      <a:pos x="714" y="47"/>
                    </a:cxn>
                    <a:cxn ang="0">
                      <a:pos x="732" y="40"/>
                    </a:cxn>
                    <a:cxn ang="0">
                      <a:pos x="750" y="70"/>
                    </a:cxn>
                    <a:cxn ang="0">
                      <a:pos x="774" y="47"/>
                    </a:cxn>
                    <a:cxn ang="0">
                      <a:pos x="792" y="60"/>
                    </a:cxn>
                    <a:cxn ang="0">
                      <a:pos x="810" y="67"/>
                    </a:cxn>
                  </a:cxnLst>
                  <a:rect l="0" t="0" r="r" b="b"/>
                  <a:pathLst>
                    <a:path w="822" h="368">
                      <a:moveTo>
                        <a:pt x="0" y="144"/>
                      </a:moveTo>
                      <a:lnTo>
                        <a:pt x="6" y="324"/>
                      </a:lnTo>
                      <a:lnTo>
                        <a:pt x="12" y="220"/>
                      </a:lnTo>
                      <a:lnTo>
                        <a:pt x="18" y="150"/>
                      </a:lnTo>
                      <a:lnTo>
                        <a:pt x="24" y="241"/>
                      </a:lnTo>
                      <a:lnTo>
                        <a:pt x="30" y="287"/>
                      </a:lnTo>
                      <a:lnTo>
                        <a:pt x="36" y="170"/>
                      </a:lnTo>
                      <a:lnTo>
                        <a:pt x="42" y="177"/>
                      </a:lnTo>
                      <a:lnTo>
                        <a:pt x="48" y="347"/>
                      </a:lnTo>
                      <a:lnTo>
                        <a:pt x="54" y="241"/>
                      </a:lnTo>
                      <a:lnTo>
                        <a:pt x="60" y="157"/>
                      </a:lnTo>
                      <a:lnTo>
                        <a:pt x="66" y="294"/>
                      </a:lnTo>
                      <a:lnTo>
                        <a:pt x="78" y="294"/>
                      </a:lnTo>
                      <a:lnTo>
                        <a:pt x="84" y="184"/>
                      </a:lnTo>
                      <a:lnTo>
                        <a:pt x="90" y="140"/>
                      </a:lnTo>
                      <a:lnTo>
                        <a:pt x="96" y="351"/>
                      </a:lnTo>
                      <a:lnTo>
                        <a:pt x="102" y="247"/>
                      </a:lnTo>
                      <a:lnTo>
                        <a:pt x="108" y="237"/>
                      </a:lnTo>
                      <a:lnTo>
                        <a:pt x="114" y="368"/>
                      </a:lnTo>
                      <a:lnTo>
                        <a:pt x="120" y="284"/>
                      </a:lnTo>
                      <a:lnTo>
                        <a:pt x="126" y="180"/>
                      </a:lnTo>
                      <a:lnTo>
                        <a:pt x="132" y="368"/>
                      </a:lnTo>
                      <a:lnTo>
                        <a:pt x="138" y="174"/>
                      </a:lnTo>
                      <a:lnTo>
                        <a:pt x="144" y="134"/>
                      </a:lnTo>
                      <a:lnTo>
                        <a:pt x="156" y="110"/>
                      </a:lnTo>
                      <a:lnTo>
                        <a:pt x="162" y="73"/>
                      </a:lnTo>
                      <a:lnTo>
                        <a:pt x="168" y="53"/>
                      </a:lnTo>
                      <a:lnTo>
                        <a:pt x="174" y="60"/>
                      </a:lnTo>
                      <a:lnTo>
                        <a:pt x="180" y="50"/>
                      </a:lnTo>
                      <a:lnTo>
                        <a:pt x="186" y="57"/>
                      </a:lnTo>
                      <a:lnTo>
                        <a:pt x="192" y="63"/>
                      </a:lnTo>
                      <a:lnTo>
                        <a:pt x="198" y="50"/>
                      </a:lnTo>
                      <a:lnTo>
                        <a:pt x="204" y="70"/>
                      </a:lnTo>
                      <a:lnTo>
                        <a:pt x="210" y="73"/>
                      </a:lnTo>
                      <a:lnTo>
                        <a:pt x="216" y="63"/>
                      </a:lnTo>
                      <a:lnTo>
                        <a:pt x="222" y="80"/>
                      </a:lnTo>
                      <a:lnTo>
                        <a:pt x="234" y="73"/>
                      </a:lnTo>
                      <a:lnTo>
                        <a:pt x="240" y="47"/>
                      </a:lnTo>
                      <a:lnTo>
                        <a:pt x="246" y="60"/>
                      </a:lnTo>
                      <a:lnTo>
                        <a:pt x="252" y="57"/>
                      </a:lnTo>
                      <a:lnTo>
                        <a:pt x="258" y="43"/>
                      </a:lnTo>
                      <a:lnTo>
                        <a:pt x="264" y="57"/>
                      </a:lnTo>
                      <a:lnTo>
                        <a:pt x="270" y="50"/>
                      </a:lnTo>
                      <a:lnTo>
                        <a:pt x="276" y="33"/>
                      </a:lnTo>
                      <a:lnTo>
                        <a:pt x="282" y="43"/>
                      </a:lnTo>
                      <a:lnTo>
                        <a:pt x="288" y="37"/>
                      </a:lnTo>
                      <a:lnTo>
                        <a:pt x="294" y="13"/>
                      </a:lnTo>
                      <a:lnTo>
                        <a:pt x="300" y="10"/>
                      </a:lnTo>
                      <a:lnTo>
                        <a:pt x="312" y="33"/>
                      </a:lnTo>
                      <a:lnTo>
                        <a:pt x="318" y="30"/>
                      </a:lnTo>
                      <a:lnTo>
                        <a:pt x="324" y="10"/>
                      </a:lnTo>
                      <a:lnTo>
                        <a:pt x="330" y="13"/>
                      </a:lnTo>
                      <a:lnTo>
                        <a:pt x="336" y="27"/>
                      </a:lnTo>
                      <a:lnTo>
                        <a:pt x="342" y="20"/>
                      </a:lnTo>
                      <a:lnTo>
                        <a:pt x="348" y="0"/>
                      </a:lnTo>
                      <a:lnTo>
                        <a:pt x="354" y="37"/>
                      </a:lnTo>
                      <a:lnTo>
                        <a:pt x="360" y="60"/>
                      </a:lnTo>
                      <a:lnTo>
                        <a:pt x="366" y="30"/>
                      </a:lnTo>
                      <a:lnTo>
                        <a:pt x="372" y="3"/>
                      </a:lnTo>
                      <a:lnTo>
                        <a:pt x="384" y="20"/>
                      </a:lnTo>
                      <a:lnTo>
                        <a:pt x="390" y="33"/>
                      </a:lnTo>
                      <a:lnTo>
                        <a:pt x="396" y="13"/>
                      </a:lnTo>
                      <a:lnTo>
                        <a:pt x="402" y="17"/>
                      </a:lnTo>
                      <a:lnTo>
                        <a:pt x="408" y="63"/>
                      </a:lnTo>
                      <a:lnTo>
                        <a:pt x="414" y="93"/>
                      </a:lnTo>
                      <a:lnTo>
                        <a:pt x="420" y="73"/>
                      </a:lnTo>
                      <a:lnTo>
                        <a:pt x="426" y="167"/>
                      </a:lnTo>
                      <a:lnTo>
                        <a:pt x="432" y="194"/>
                      </a:lnTo>
                      <a:lnTo>
                        <a:pt x="438" y="90"/>
                      </a:lnTo>
                      <a:lnTo>
                        <a:pt x="444" y="87"/>
                      </a:lnTo>
                      <a:lnTo>
                        <a:pt x="450" y="110"/>
                      </a:lnTo>
                      <a:lnTo>
                        <a:pt x="462" y="107"/>
                      </a:lnTo>
                      <a:lnTo>
                        <a:pt x="468" y="97"/>
                      </a:lnTo>
                      <a:lnTo>
                        <a:pt x="474" y="187"/>
                      </a:lnTo>
                      <a:lnTo>
                        <a:pt x="480" y="200"/>
                      </a:lnTo>
                      <a:lnTo>
                        <a:pt x="486" y="117"/>
                      </a:lnTo>
                      <a:lnTo>
                        <a:pt x="492" y="140"/>
                      </a:lnTo>
                      <a:lnTo>
                        <a:pt x="498" y="200"/>
                      </a:lnTo>
                      <a:lnTo>
                        <a:pt x="504" y="154"/>
                      </a:lnTo>
                      <a:lnTo>
                        <a:pt x="510" y="97"/>
                      </a:lnTo>
                      <a:lnTo>
                        <a:pt x="516" y="120"/>
                      </a:lnTo>
                      <a:lnTo>
                        <a:pt x="522" y="227"/>
                      </a:lnTo>
                      <a:lnTo>
                        <a:pt x="528" y="217"/>
                      </a:lnTo>
                      <a:lnTo>
                        <a:pt x="540" y="113"/>
                      </a:lnTo>
                      <a:lnTo>
                        <a:pt x="546" y="83"/>
                      </a:lnTo>
                      <a:lnTo>
                        <a:pt x="552" y="311"/>
                      </a:lnTo>
                      <a:lnTo>
                        <a:pt x="558" y="267"/>
                      </a:lnTo>
                      <a:lnTo>
                        <a:pt x="564" y="157"/>
                      </a:lnTo>
                      <a:lnTo>
                        <a:pt x="570" y="120"/>
                      </a:lnTo>
                      <a:lnTo>
                        <a:pt x="576" y="344"/>
                      </a:lnTo>
                      <a:lnTo>
                        <a:pt x="582" y="264"/>
                      </a:lnTo>
                      <a:lnTo>
                        <a:pt x="588" y="157"/>
                      </a:lnTo>
                      <a:lnTo>
                        <a:pt x="594" y="154"/>
                      </a:lnTo>
                      <a:lnTo>
                        <a:pt x="600" y="314"/>
                      </a:lnTo>
                      <a:lnTo>
                        <a:pt x="606" y="287"/>
                      </a:lnTo>
                      <a:lnTo>
                        <a:pt x="618" y="170"/>
                      </a:lnTo>
                      <a:lnTo>
                        <a:pt x="624" y="130"/>
                      </a:lnTo>
                      <a:lnTo>
                        <a:pt x="630" y="331"/>
                      </a:lnTo>
                      <a:lnTo>
                        <a:pt x="636" y="317"/>
                      </a:lnTo>
                      <a:lnTo>
                        <a:pt x="642" y="200"/>
                      </a:lnTo>
                      <a:lnTo>
                        <a:pt x="648" y="174"/>
                      </a:lnTo>
                      <a:lnTo>
                        <a:pt x="654" y="331"/>
                      </a:lnTo>
                      <a:lnTo>
                        <a:pt x="660" y="257"/>
                      </a:lnTo>
                      <a:lnTo>
                        <a:pt x="666" y="113"/>
                      </a:lnTo>
                      <a:lnTo>
                        <a:pt x="672" y="97"/>
                      </a:lnTo>
                      <a:lnTo>
                        <a:pt x="678" y="97"/>
                      </a:lnTo>
                      <a:lnTo>
                        <a:pt x="690" y="50"/>
                      </a:lnTo>
                      <a:lnTo>
                        <a:pt x="696" y="40"/>
                      </a:lnTo>
                      <a:lnTo>
                        <a:pt x="702" y="53"/>
                      </a:lnTo>
                      <a:lnTo>
                        <a:pt x="708" y="43"/>
                      </a:lnTo>
                      <a:lnTo>
                        <a:pt x="714" y="47"/>
                      </a:lnTo>
                      <a:lnTo>
                        <a:pt x="720" y="50"/>
                      </a:lnTo>
                      <a:lnTo>
                        <a:pt x="726" y="33"/>
                      </a:lnTo>
                      <a:lnTo>
                        <a:pt x="732" y="40"/>
                      </a:lnTo>
                      <a:lnTo>
                        <a:pt x="738" y="87"/>
                      </a:lnTo>
                      <a:lnTo>
                        <a:pt x="744" y="77"/>
                      </a:lnTo>
                      <a:lnTo>
                        <a:pt x="750" y="70"/>
                      </a:lnTo>
                      <a:lnTo>
                        <a:pt x="756" y="103"/>
                      </a:lnTo>
                      <a:lnTo>
                        <a:pt x="768" y="80"/>
                      </a:lnTo>
                      <a:lnTo>
                        <a:pt x="774" y="47"/>
                      </a:lnTo>
                      <a:lnTo>
                        <a:pt x="780" y="50"/>
                      </a:lnTo>
                      <a:lnTo>
                        <a:pt x="786" y="77"/>
                      </a:lnTo>
                      <a:lnTo>
                        <a:pt x="792" y="60"/>
                      </a:lnTo>
                      <a:lnTo>
                        <a:pt x="798" y="27"/>
                      </a:lnTo>
                      <a:lnTo>
                        <a:pt x="804" y="30"/>
                      </a:lnTo>
                      <a:lnTo>
                        <a:pt x="810" y="67"/>
                      </a:lnTo>
                      <a:lnTo>
                        <a:pt x="816" y="63"/>
                      </a:lnTo>
                      <a:lnTo>
                        <a:pt x="822" y="23"/>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3" name="Freeform 86"/>
                <p:cNvSpPr>
                  <a:spLocks/>
                </p:cNvSpPr>
                <p:nvPr/>
              </p:nvSpPr>
              <p:spPr bwMode="auto">
                <a:xfrm>
                  <a:off x="2460" y="2062"/>
                  <a:ext cx="828" cy="384"/>
                </a:xfrm>
                <a:custGeom>
                  <a:avLst/>
                  <a:gdLst/>
                  <a:ahLst/>
                  <a:cxnLst>
                    <a:cxn ang="0">
                      <a:pos x="12" y="73"/>
                    </a:cxn>
                    <a:cxn ang="0">
                      <a:pos x="36" y="27"/>
                    </a:cxn>
                    <a:cxn ang="0">
                      <a:pos x="54" y="43"/>
                    </a:cxn>
                    <a:cxn ang="0">
                      <a:pos x="72" y="50"/>
                    </a:cxn>
                    <a:cxn ang="0">
                      <a:pos x="90" y="20"/>
                    </a:cxn>
                    <a:cxn ang="0">
                      <a:pos x="114" y="23"/>
                    </a:cxn>
                    <a:cxn ang="0">
                      <a:pos x="132" y="40"/>
                    </a:cxn>
                    <a:cxn ang="0">
                      <a:pos x="150" y="50"/>
                    </a:cxn>
                    <a:cxn ang="0">
                      <a:pos x="174" y="6"/>
                    </a:cxn>
                    <a:cxn ang="0">
                      <a:pos x="192" y="37"/>
                    </a:cxn>
                    <a:cxn ang="0">
                      <a:pos x="210" y="57"/>
                    </a:cxn>
                    <a:cxn ang="0">
                      <a:pos x="228" y="16"/>
                    </a:cxn>
                    <a:cxn ang="0">
                      <a:pos x="252" y="37"/>
                    </a:cxn>
                    <a:cxn ang="0">
                      <a:pos x="270" y="57"/>
                    </a:cxn>
                    <a:cxn ang="0">
                      <a:pos x="288" y="157"/>
                    </a:cxn>
                    <a:cxn ang="0">
                      <a:pos x="306" y="137"/>
                    </a:cxn>
                    <a:cxn ang="0">
                      <a:pos x="330" y="137"/>
                    </a:cxn>
                    <a:cxn ang="0">
                      <a:pos x="348" y="144"/>
                    </a:cxn>
                    <a:cxn ang="0">
                      <a:pos x="366" y="307"/>
                    </a:cxn>
                    <a:cxn ang="0">
                      <a:pos x="384" y="344"/>
                    </a:cxn>
                    <a:cxn ang="0">
                      <a:pos x="408" y="220"/>
                    </a:cxn>
                    <a:cxn ang="0">
                      <a:pos x="426" y="267"/>
                    </a:cxn>
                    <a:cxn ang="0">
                      <a:pos x="444" y="374"/>
                    </a:cxn>
                    <a:cxn ang="0">
                      <a:pos x="462" y="187"/>
                    </a:cxn>
                    <a:cxn ang="0">
                      <a:pos x="486" y="220"/>
                    </a:cxn>
                    <a:cxn ang="0">
                      <a:pos x="504" y="367"/>
                    </a:cxn>
                    <a:cxn ang="0">
                      <a:pos x="522" y="294"/>
                    </a:cxn>
                    <a:cxn ang="0">
                      <a:pos x="540" y="254"/>
                    </a:cxn>
                    <a:cxn ang="0">
                      <a:pos x="564" y="331"/>
                    </a:cxn>
                    <a:cxn ang="0">
                      <a:pos x="582" y="381"/>
                    </a:cxn>
                    <a:cxn ang="0">
                      <a:pos x="600" y="307"/>
                    </a:cxn>
                    <a:cxn ang="0">
                      <a:pos x="618" y="174"/>
                    </a:cxn>
                    <a:cxn ang="0">
                      <a:pos x="642" y="227"/>
                    </a:cxn>
                    <a:cxn ang="0">
                      <a:pos x="660" y="133"/>
                    </a:cxn>
                    <a:cxn ang="0">
                      <a:pos x="678" y="110"/>
                    </a:cxn>
                    <a:cxn ang="0">
                      <a:pos x="696" y="103"/>
                    </a:cxn>
                    <a:cxn ang="0">
                      <a:pos x="720" y="93"/>
                    </a:cxn>
                    <a:cxn ang="0">
                      <a:pos x="738" y="110"/>
                    </a:cxn>
                    <a:cxn ang="0">
                      <a:pos x="756" y="83"/>
                    </a:cxn>
                    <a:cxn ang="0">
                      <a:pos x="774" y="70"/>
                    </a:cxn>
                    <a:cxn ang="0">
                      <a:pos x="798" y="63"/>
                    </a:cxn>
                    <a:cxn ang="0">
                      <a:pos x="816" y="43"/>
                    </a:cxn>
                  </a:cxnLst>
                  <a:rect l="0" t="0" r="r" b="b"/>
                  <a:pathLst>
                    <a:path w="828" h="384">
                      <a:moveTo>
                        <a:pt x="0" y="43"/>
                      </a:moveTo>
                      <a:lnTo>
                        <a:pt x="6" y="47"/>
                      </a:lnTo>
                      <a:lnTo>
                        <a:pt x="12" y="73"/>
                      </a:lnTo>
                      <a:lnTo>
                        <a:pt x="24" y="63"/>
                      </a:lnTo>
                      <a:lnTo>
                        <a:pt x="30" y="33"/>
                      </a:lnTo>
                      <a:lnTo>
                        <a:pt x="36" y="27"/>
                      </a:lnTo>
                      <a:lnTo>
                        <a:pt x="42" y="47"/>
                      </a:lnTo>
                      <a:lnTo>
                        <a:pt x="48" y="70"/>
                      </a:lnTo>
                      <a:lnTo>
                        <a:pt x="54" y="43"/>
                      </a:lnTo>
                      <a:lnTo>
                        <a:pt x="60" y="23"/>
                      </a:lnTo>
                      <a:lnTo>
                        <a:pt x="66" y="30"/>
                      </a:lnTo>
                      <a:lnTo>
                        <a:pt x="72" y="50"/>
                      </a:lnTo>
                      <a:lnTo>
                        <a:pt x="78" y="37"/>
                      </a:lnTo>
                      <a:lnTo>
                        <a:pt x="84" y="10"/>
                      </a:lnTo>
                      <a:lnTo>
                        <a:pt x="90" y="20"/>
                      </a:lnTo>
                      <a:lnTo>
                        <a:pt x="102" y="47"/>
                      </a:lnTo>
                      <a:lnTo>
                        <a:pt x="108" y="53"/>
                      </a:lnTo>
                      <a:lnTo>
                        <a:pt x="114" y="23"/>
                      </a:lnTo>
                      <a:lnTo>
                        <a:pt x="120" y="30"/>
                      </a:lnTo>
                      <a:lnTo>
                        <a:pt x="126" y="53"/>
                      </a:lnTo>
                      <a:lnTo>
                        <a:pt x="132" y="40"/>
                      </a:lnTo>
                      <a:lnTo>
                        <a:pt x="138" y="13"/>
                      </a:lnTo>
                      <a:lnTo>
                        <a:pt x="144" y="33"/>
                      </a:lnTo>
                      <a:lnTo>
                        <a:pt x="150" y="50"/>
                      </a:lnTo>
                      <a:lnTo>
                        <a:pt x="156" y="27"/>
                      </a:lnTo>
                      <a:lnTo>
                        <a:pt x="162" y="0"/>
                      </a:lnTo>
                      <a:lnTo>
                        <a:pt x="174" y="6"/>
                      </a:lnTo>
                      <a:lnTo>
                        <a:pt x="180" y="27"/>
                      </a:lnTo>
                      <a:lnTo>
                        <a:pt x="186" y="70"/>
                      </a:lnTo>
                      <a:lnTo>
                        <a:pt x="192" y="37"/>
                      </a:lnTo>
                      <a:lnTo>
                        <a:pt x="198" y="20"/>
                      </a:lnTo>
                      <a:lnTo>
                        <a:pt x="204" y="53"/>
                      </a:lnTo>
                      <a:lnTo>
                        <a:pt x="210" y="57"/>
                      </a:lnTo>
                      <a:lnTo>
                        <a:pt x="216" y="40"/>
                      </a:lnTo>
                      <a:lnTo>
                        <a:pt x="222" y="6"/>
                      </a:lnTo>
                      <a:lnTo>
                        <a:pt x="228" y="16"/>
                      </a:lnTo>
                      <a:lnTo>
                        <a:pt x="234" y="53"/>
                      </a:lnTo>
                      <a:lnTo>
                        <a:pt x="240" y="53"/>
                      </a:lnTo>
                      <a:lnTo>
                        <a:pt x="252" y="37"/>
                      </a:lnTo>
                      <a:lnTo>
                        <a:pt x="258" y="63"/>
                      </a:lnTo>
                      <a:lnTo>
                        <a:pt x="264" y="80"/>
                      </a:lnTo>
                      <a:lnTo>
                        <a:pt x="270" y="57"/>
                      </a:lnTo>
                      <a:lnTo>
                        <a:pt x="276" y="77"/>
                      </a:lnTo>
                      <a:lnTo>
                        <a:pt x="282" y="147"/>
                      </a:lnTo>
                      <a:lnTo>
                        <a:pt x="288" y="157"/>
                      </a:lnTo>
                      <a:lnTo>
                        <a:pt x="294" y="87"/>
                      </a:lnTo>
                      <a:lnTo>
                        <a:pt x="300" y="73"/>
                      </a:lnTo>
                      <a:lnTo>
                        <a:pt x="306" y="137"/>
                      </a:lnTo>
                      <a:lnTo>
                        <a:pt x="312" y="164"/>
                      </a:lnTo>
                      <a:lnTo>
                        <a:pt x="318" y="133"/>
                      </a:lnTo>
                      <a:lnTo>
                        <a:pt x="330" y="137"/>
                      </a:lnTo>
                      <a:lnTo>
                        <a:pt x="336" y="357"/>
                      </a:lnTo>
                      <a:lnTo>
                        <a:pt x="342" y="250"/>
                      </a:lnTo>
                      <a:lnTo>
                        <a:pt x="348" y="144"/>
                      </a:lnTo>
                      <a:lnTo>
                        <a:pt x="354" y="103"/>
                      </a:lnTo>
                      <a:lnTo>
                        <a:pt x="360" y="287"/>
                      </a:lnTo>
                      <a:lnTo>
                        <a:pt x="366" y="307"/>
                      </a:lnTo>
                      <a:lnTo>
                        <a:pt x="372" y="170"/>
                      </a:lnTo>
                      <a:lnTo>
                        <a:pt x="378" y="127"/>
                      </a:lnTo>
                      <a:lnTo>
                        <a:pt x="384" y="344"/>
                      </a:lnTo>
                      <a:lnTo>
                        <a:pt x="390" y="384"/>
                      </a:lnTo>
                      <a:lnTo>
                        <a:pt x="396" y="234"/>
                      </a:lnTo>
                      <a:lnTo>
                        <a:pt x="408" y="220"/>
                      </a:lnTo>
                      <a:lnTo>
                        <a:pt x="414" y="354"/>
                      </a:lnTo>
                      <a:lnTo>
                        <a:pt x="420" y="317"/>
                      </a:lnTo>
                      <a:lnTo>
                        <a:pt x="426" y="267"/>
                      </a:lnTo>
                      <a:lnTo>
                        <a:pt x="432" y="160"/>
                      </a:lnTo>
                      <a:lnTo>
                        <a:pt x="438" y="207"/>
                      </a:lnTo>
                      <a:lnTo>
                        <a:pt x="444" y="374"/>
                      </a:lnTo>
                      <a:lnTo>
                        <a:pt x="450" y="297"/>
                      </a:lnTo>
                      <a:lnTo>
                        <a:pt x="456" y="204"/>
                      </a:lnTo>
                      <a:lnTo>
                        <a:pt x="462" y="187"/>
                      </a:lnTo>
                      <a:lnTo>
                        <a:pt x="468" y="344"/>
                      </a:lnTo>
                      <a:lnTo>
                        <a:pt x="480" y="344"/>
                      </a:lnTo>
                      <a:lnTo>
                        <a:pt x="486" y="220"/>
                      </a:lnTo>
                      <a:lnTo>
                        <a:pt x="492" y="180"/>
                      </a:lnTo>
                      <a:lnTo>
                        <a:pt x="498" y="317"/>
                      </a:lnTo>
                      <a:lnTo>
                        <a:pt x="504" y="367"/>
                      </a:lnTo>
                      <a:lnTo>
                        <a:pt x="510" y="254"/>
                      </a:lnTo>
                      <a:lnTo>
                        <a:pt x="516" y="194"/>
                      </a:lnTo>
                      <a:lnTo>
                        <a:pt x="522" y="294"/>
                      </a:lnTo>
                      <a:lnTo>
                        <a:pt x="528" y="364"/>
                      </a:lnTo>
                      <a:lnTo>
                        <a:pt x="534" y="257"/>
                      </a:lnTo>
                      <a:lnTo>
                        <a:pt x="540" y="254"/>
                      </a:lnTo>
                      <a:lnTo>
                        <a:pt x="546" y="324"/>
                      </a:lnTo>
                      <a:lnTo>
                        <a:pt x="558" y="367"/>
                      </a:lnTo>
                      <a:lnTo>
                        <a:pt x="564" y="331"/>
                      </a:lnTo>
                      <a:lnTo>
                        <a:pt x="570" y="210"/>
                      </a:lnTo>
                      <a:lnTo>
                        <a:pt x="576" y="217"/>
                      </a:lnTo>
                      <a:lnTo>
                        <a:pt x="582" y="381"/>
                      </a:lnTo>
                      <a:lnTo>
                        <a:pt x="588" y="351"/>
                      </a:lnTo>
                      <a:lnTo>
                        <a:pt x="594" y="281"/>
                      </a:lnTo>
                      <a:lnTo>
                        <a:pt x="600" y="307"/>
                      </a:lnTo>
                      <a:lnTo>
                        <a:pt x="606" y="381"/>
                      </a:lnTo>
                      <a:lnTo>
                        <a:pt x="612" y="321"/>
                      </a:lnTo>
                      <a:lnTo>
                        <a:pt x="618" y="174"/>
                      </a:lnTo>
                      <a:lnTo>
                        <a:pt x="624" y="130"/>
                      </a:lnTo>
                      <a:lnTo>
                        <a:pt x="636" y="160"/>
                      </a:lnTo>
                      <a:lnTo>
                        <a:pt x="642" y="227"/>
                      </a:lnTo>
                      <a:lnTo>
                        <a:pt x="648" y="154"/>
                      </a:lnTo>
                      <a:lnTo>
                        <a:pt x="654" y="117"/>
                      </a:lnTo>
                      <a:lnTo>
                        <a:pt x="660" y="133"/>
                      </a:lnTo>
                      <a:lnTo>
                        <a:pt x="666" y="110"/>
                      </a:lnTo>
                      <a:lnTo>
                        <a:pt x="672" y="93"/>
                      </a:lnTo>
                      <a:lnTo>
                        <a:pt x="678" y="110"/>
                      </a:lnTo>
                      <a:lnTo>
                        <a:pt x="684" y="110"/>
                      </a:lnTo>
                      <a:lnTo>
                        <a:pt x="690" y="87"/>
                      </a:lnTo>
                      <a:lnTo>
                        <a:pt x="696" y="103"/>
                      </a:lnTo>
                      <a:lnTo>
                        <a:pt x="702" y="117"/>
                      </a:lnTo>
                      <a:lnTo>
                        <a:pt x="714" y="93"/>
                      </a:lnTo>
                      <a:lnTo>
                        <a:pt x="720" y="93"/>
                      </a:lnTo>
                      <a:lnTo>
                        <a:pt x="726" y="110"/>
                      </a:lnTo>
                      <a:lnTo>
                        <a:pt x="732" y="100"/>
                      </a:lnTo>
                      <a:lnTo>
                        <a:pt x="738" y="110"/>
                      </a:lnTo>
                      <a:lnTo>
                        <a:pt x="744" y="103"/>
                      </a:lnTo>
                      <a:lnTo>
                        <a:pt x="750" y="87"/>
                      </a:lnTo>
                      <a:lnTo>
                        <a:pt x="756" y="83"/>
                      </a:lnTo>
                      <a:lnTo>
                        <a:pt x="762" y="63"/>
                      </a:lnTo>
                      <a:lnTo>
                        <a:pt x="768" y="67"/>
                      </a:lnTo>
                      <a:lnTo>
                        <a:pt x="774" y="70"/>
                      </a:lnTo>
                      <a:lnTo>
                        <a:pt x="780" y="57"/>
                      </a:lnTo>
                      <a:lnTo>
                        <a:pt x="792" y="67"/>
                      </a:lnTo>
                      <a:lnTo>
                        <a:pt x="798" y="63"/>
                      </a:lnTo>
                      <a:lnTo>
                        <a:pt x="804" y="53"/>
                      </a:lnTo>
                      <a:lnTo>
                        <a:pt x="810" y="57"/>
                      </a:lnTo>
                      <a:lnTo>
                        <a:pt x="816" y="43"/>
                      </a:lnTo>
                      <a:lnTo>
                        <a:pt x="822" y="43"/>
                      </a:lnTo>
                      <a:lnTo>
                        <a:pt x="828" y="40"/>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4" name="Freeform 87"/>
                <p:cNvSpPr>
                  <a:spLocks/>
                </p:cNvSpPr>
                <p:nvPr/>
              </p:nvSpPr>
              <p:spPr bwMode="auto">
                <a:xfrm>
                  <a:off x="3288" y="2055"/>
                  <a:ext cx="750" cy="381"/>
                </a:xfrm>
                <a:custGeom>
                  <a:avLst/>
                  <a:gdLst/>
                  <a:ahLst/>
                  <a:cxnLst>
                    <a:cxn ang="0">
                      <a:pos x="6" y="50"/>
                    </a:cxn>
                    <a:cxn ang="0">
                      <a:pos x="18" y="54"/>
                    </a:cxn>
                    <a:cxn ang="0">
                      <a:pos x="36" y="70"/>
                    </a:cxn>
                    <a:cxn ang="0">
                      <a:pos x="48" y="37"/>
                    </a:cxn>
                    <a:cxn ang="0">
                      <a:pos x="60" y="30"/>
                    </a:cxn>
                    <a:cxn ang="0">
                      <a:pos x="72" y="27"/>
                    </a:cxn>
                    <a:cxn ang="0">
                      <a:pos x="84" y="10"/>
                    </a:cxn>
                    <a:cxn ang="0">
                      <a:pos x="96" y="34"/>
                    </a:cxn>
                    <a:cxn ang="0">
                      <a:pos x="114" y="30"/>
                    </a:cxn>
                    <a:cxn ang="0">
                      <a:pos x="126" y="60"/>
                    </a:cxn>
                    <a:cxn ang="0">
                      <a:pos x="138" y="50"/>
                    </a:cxn>
                    <a:cxn ang="0">
                      <a:pos x="150" y="40"/>
                    </a:cxn>
                    <a:cxn ang="0">
                      <a:pos x="162" y="37"/>
                    </a:cxn>
                    <a:cxn ang="0">
                      <a:pos x="174" y="17"/>
                    </a:cxn>
                    <a:cxn ang="0">
                      <a:pos x="192" y="44"/>
                    </a:cxn>
                    <a:cxn ang="0">
                      <a:pos x="204" y="23"/>
                    </a:cxn>
                    <a:cxn ang="0">
                      <a:pos x="216" y="37"/>
                    </a:cxn>
                    <a:cxn ang="0">
                      <a:pos x="228" y="27"/>
                    </a:cxn>
                    <a:cxn ang="0">
                      <a:pos x="240" y="10"/>
                    </a:cxn>
                    <a:cxn ang="0">
                      <a:pos x="252" y="37"/>
                    </a:cxn>
                    <a:cxn ang="0">
                      <a:pos x="270" y="0"/>
                    </a:cxn>
                    <a:cxn ang="0">
                      <a:pos x="282" y="64"/>
                    </a:cxn>
                    <a:cxn ang="0">
                      <a:pos x="294" y="57"/>
                    </a:cxn>
                    <a:cxn ang="0">
                      <a:pos x="306" y="44"/>
                    </a:cxn>
                    <a:cxn ang="0">
                      <a:pos x="318" y="34"/>
                    </a:cxn>
                    <a:cxn ang="0">
                      <a:pos x="330" y="50"/>
                    </a:cxn>
                    <a:cxn ang="0">
                      <a:pos x="348" y="104"/>
                    </a:cxn>
                    <a:cxn ang="0">
                      <a:pos x="360" y="130"/>
                    </a:cxn>
                    <a:cxn ang="0">
                      <a:pos x="372" y="104"/>
                    </a:cxn>
                    <a:cxn ang="0">
                      <a:pos x="384" y="80"/>
                    </a:cxn>
                    <a:cxn ang="0">
                      <a:pos x="396" y="120"/>
                    </a:cxn>
                    <a:cxn ang="0">
                      <a:pos x="408" y="134"/>
                    </a:cxn>
                    <a:cxn ang="0">
                      <a:pos x="426" y="110"/>
                    </a:cxn>
                    <a:cxn ang="0">
                      <a:pos x="438" y="281"/>
                    </a:cxn>
                    <a:cxn ang="0">
                      <a:pos x="450" y="221"/>
                    </a:cxn>
                    <a:cxn ang="0">
                      <a:pos x="462" y="167"/>
                    </a:cxn>
                    <a:cxn ang="0">
                      <a:pos x="474" y="274"/>
                    </a:cxn>
                    <a:cxn ang="0">
                      <a:pos x="486" y="341"/>
                    </a:cxn>
                    <a:cxn ang="0">
                      <a:pos x="504" y="251"/>
                    </a:cxn>
                    <a:cxn ang="0">
                      <a:pos x="516" y="244"/>
                    </a:cxn>
                    <a:cxn ang="0">
                      <a:pos x="528" y="374"/>
                    </a:cxn>
                    <a:cxn ang="0">
                      <a:pos x="540" y="284"/>
                    </a:cxn>
                    <a:cxn ang="0">
                      <a:pos x="552" y="191"/>
                    </a:cxn>
                    <a:cxn ang="0">
                      <a:pos x="564" y="291"/>
                    </a:cxn>
                    <a:cxn ang="0">
                      <a:pos x="582" y="348"/>
                    </a:cxn>
                    <a:cxn ang="0">
                      <a:pos x="594" y="247"/>
                    </a:cxn>
                    <a:cxn ang="0">
                      <a:pos x="606" y="351"/>
                    </a:cxn>
                    <a:cxn ang="0">
                      <a:pos x="618" y="351"/>
                    </a:cxn>
                    <a:cxn ang="0">
                      <a:pos x="630" y="254"/>
                    </a:cxn>
                    <a:cxn ang="0">
                      <a:pos x="648" y="207"/>
                    </a:cxn>
                    <a:cxn ang="0">
                      <a:pos x="660" y="364"/>
                    </a:cxn>
                    <a:cxn ang="0">
                      <a:pos x="672" y="348"/>
                    </a:cxn>
                    <a:cxn ang="0">
                      <a:pos x="684" y="227"/>
                    </a:cxn>
                    <a:cxn ang="0">
                      <a:pos x="696" y="234"/>
                    </a:cxn>
                    <a:cxn ang="0">
                      <a:pos x="708" y="331"/>
                    </a:cxn>
                    <a:cxn ang="0">
                      <a:pos x="726" y="344"/>
                    </a:cxn>
                    <a:cxn ang="0">
                      <a:pos x="738" y="247"/>
                    </a:cxn>
                    <a:cxn ang="0">
                      <a:pos x="750" y="211"/>
                    </a:cxn>
                  </a:cxnLst>
                  <a:rect l="0" t="0" r="r" b="b"/>
                  <a:pathLst>
                    <a:path w="750" h="381">
                      <a:moveTo>
                        <a:pt x="0" y="47"/>
                      </a:moveTo>
                      <a:lnTo>
                        <a:pt x="6" y="50"/>
                      </a:lnTo>
                      <a:lnTo>
                        <a:pt x="12" y="67"/>
                      </a:lnTo>
                      <a:lnTo>
                        <a:pt x="18" y="54"/>
                      </a:lnTo>
                      <a:lnTo>
                        <a:pt x="24" y="54"/>
                      </a:lnTo>
                      <a:lnTo>
                        <a:pt x="36" y="70"/>
                      </a:lnTo>
                      <a:lnTo>
                        <a:pt x="42" y="50"/>
                      </a:lnTo>
                      <a:lnTo>
                        <a:pt x="48" y="37"/>
                      </a:lnTo>
                      <a:lnTo>
                        <a:pt x="54" y="47"/>
                      </a:lnTo>
                      <a:lnTo>
                        <a:pt x="60" y="30"/>
                      </a:lnTo>
                      <a:lnTo>
                        <a:pt x="66" y="23"/>
                      </a:lnTo>
                      <a:lnTo>
                        <a:pt x="72" y="27"/>
                      </a:lnTo>
                      <a:lnTo>
                        <a:pt x="78" y="27"/>
                      </a:lnTo>
                      <a:lnTo>
                        <a:pt x="84" y="10"/>
                      </a:lnTo>
                      <a:lnTo>
                        <a:pt x="90" y="23"/>
                      </a:lnTo>
                      <a:lnTo>
                        <a:pt x="96" y="34"/>
                      </a:lnTo>
                      <a:lnTo>
                        <a:pt x="102" y="17"/>
                      </a:lnTo>
                      <a:lnTo>
                        <a:pt x="114" y="30"/>
                      </a:lnTo>
                      <a:lnTo>
                        <a:pt x="120" y="74"/>
                      </a:lnTo>
                      <a:lnTo>
                        <a:pt x="126" y="60"/>
                      </a:lnTo>
                      <a:lnTo>
                        <a:pt x="132" y="27"/>
                      </a:lnTo>
                      <a:lnTo>
                        <a:pt x="138" y="50"/>
                      </a:lnTo>
                      <a:lnTo>
                        <a:pt x="144" y="60"/>
                      </a:lnTo>
                      <a:lnTo>
                        <a:pt x="150" y="40"/>
                      </a:lnTo>
                      <a:lnTo>
                        <a:pt x="156" y="34"/>
                      </a:lnTo>
                      <a:lnTo>
                        <a:pt x="162" y="37"/>
                      </a:lnTo>
                      <a:lnTo>
                        <a:pt x="168" y="30"/>
                      </a:lnTo>
                      <a:lnTo>
                        <a:pt x="174" y="17"/>
                      </a:lnTo>
                      <a:lnTo>
                        <a:pt x="180" y="30"/>
                      </a:lnTo>
                      <a:lnTo>
                        <a:pt x="192" y="44"/>
                      </a:lnTo>
                      <a:lnTo>
                        <a:pt x="198" y="23"/>
                      </a:lnTo>
                      <a:lnTo>
                        <a:pt x="204" y="23"/>
                      </a:lnTo>
                      <a:lnTo>
                        <a:pt x="210" y="47"/>
                      </a:lnTo>
                      <a:lnTo>
                        <a:pt x="216" y="37"/>
                      </a:lnTo>
                      <a:lnTo>
                        <a:pt x="222" y="20"/>
                      </a:lnTo>
                      <a:lnTo>
                        <a:pt x="228" y="27"/>
                      </a:lnTo>
                      <a:lnTo>
                        <a:pt x="234" y="30"/>
                      </a:lnTo>
                      <a:lnTo>
                        <a:pt x="240" y="10"/>
                      </a:lnTo>
                      <a:lnTo>
                        <a:pt x="246" y="17"/>
                      </a:lnTo>
                      <a:lnTo>
                        <a:pt x="252" y="37"/>
                      </a:lnTo>
                      <a:lnTo>
                        <a:pt x="258" y="27"/>
                      </a:lnTo>
                      <a:lnTo>
                        <a:pt x="270" y="0"/>
                      </a:lnTo>
                      <a:lnTo>
                        <a:pt x="276" y="27"/>
                      </a:lnTo>
                      <a:lnTo>
                        <a:pt x="282" y="64"/>
                      </a:lnTo>
                      <a:lnTo>
                        <a:pt x="288" y="104"/>
                      </a:lnTo>
                      <a:lnTo>
                        <a:pt x="294" y="57"/>
                      </a:lnTo>
                      <a:lnTo>
                        <a:pt x="300" y="54"/>
                      </a:lnTo>
                      <a:lnTo>
                        <a:pt x="306" y="44"/>
                      </a:lnTo>
                      <a:lnTo>
                        <a:pt x="312" y="30"/>
                      </a:lnTo>
                      <a:lnTo>
                        <a:pt x="318" y="34"/>
                      </a:lnTo>
                      <a:lnTo>
                        <a:pt x="324" y="60"/>
                      </a:lnTo>
                      <a:lnTo>
                        <a:pt x="330" y="50"/>
                      </a:lnTo>
                      <a:lnTo>
                        <a:pt x="342" y="74"/>
                      </a:lnTo>
                      <a:lnTo>
                        <a:pt x="348" y="104"/>
                      </a:lnTo>
                      <a:lnTo>
                        <a:pt x="354" y="87"/>
                      </a:lnTo>
                      <a:lnTo>
                        <a:pt x="360" y="130"/>
                      </a:lnTo>
                      <a:lnTo>
                        <a:pt x="366" y="147"/>
                      </a:lnTo>
                      <a:lnTo>
                        <a:pt x="372" y="104"/>
                      </a:lnTo>
                      <a:lnTo>
                        <a:pt x="378" y="100"/>
                      </a:lnTo>
                      <a:lnTo>
                        <a:pt x="384" y="80"/>
                      </a:lnTo>
                      <a:lnTo>
                        <a:pt x="390" y="140"/>
                      </a:lnTo>
                      <a:lnTo>
                        <a:pt x="396" y="120"/>
                      </a:lnTo>
                      <a:lnTo>
                        <a:pt x="402" y="94"/>
                      </a:lnTo>
                      <a:lnTo>
                        <a:pt x="408" y="134"/>
                      </a:lnTo>
                      <a:lnTo>
                        <a:pt x="420" y="157"/>
                      </a:lnTo>
                      <a:lnTo>
                        <a:pt x="426" y="110"/>
                      </a:lnTo>
                      <a:lnTo>
                        <a:pt x="432" y="147"/>
                      </a:lnTo>
                      <a:lnTo>
                        <a:pt x="438" y="281"/>
                      </a:lnTo>
                      <a:lnTo>
                        <a:pt x="444" y="268"/>
                      </a:lnTo>
                      <a:lnTo>
                        <a:pt x="450" y="221"/>
                      </a:lnTo>
                      <a:lnTo>
                        <a:pt x="456" y="241"/>
                      </a:lnTo>
                      <a:lnTo>
                        <a:pt x="462" y="167"/>
                      </a:lnTo>
                      <a:lnTo>
                        <a:pt x="468" y="278"/>
                      </a:lnTo>
                      <a:lnTo>
                        <a:pt x="474" y="274"/>
                      </a:lnTo>
                      <a:lnTo>
                        <a:pt x="480" y="204"/>
                      </a:lnTo>
                      <a:lnTo>
                        <a:pt x="486" y="341"/>
                      </a:lnTo>
                      <a:lnTo>
                        <a:pt x="498" y="264"/>
                      </a:lnTo>
                      <a:lnTo>
                        <a:pt x="504" y="251"/>
                      </a:lnTo>
                      <a:lnTo>
                        <a:pt x="510" y="321"/>
                      </a:lnTo>
                      <a:lnTo>
                        <a:pt x="516" y="244"/>
                      </a:lnTo>
                      <a:lnTo>
                        <a:pt x="522" y="278"/>
                      </a:lnTo>
                      <a:lnTo>
                        <a:pt x="528" y="374"/>
                      </a:lnTo>
                      <a:lnTo>
                        <a:pt x="534" y="244"/>
                      </a:lnTo>
                      <a:lnTo>
                        <a:pt x="540" y="284"/>
                      </a:lnTo>
                      <a:lnTo>
                        <a:pt x="546" y="311"/>
                      </a:lnTo>
                      <a:lnTo>
                        <a:pt x="552" y="191"/>
                      </a:lnTo>
                      <a:lnTo>
                        <a:pt x="558" y="341"/>
                      </a:lnTo>
                      <a:lnTo>
                        <a:pt x="564" y="291"/>
                      </a:lnTo>
                      <a:lnTo>
                        <a:pt x="576" y="181"/>
                      </a:lnTo>
                      <a:lnTo>
                        <a:pt x="582" y="348"/>
                      </a:lnTo>
                      <a:lnTo>
                        <a:pt x="588" y="304"/>
                      </a:lnTo>
                      <a:lnTo>
                        <a:pt x="594" y="247"/>
                      </a:lnTo>
                      <a:lnTo>
                        <a:pt x="600" y="381"/>
                      </a:lnTo>
                      <a:lnTo>
                        <a:pt x="606" y="351"/>
                      </a:lnTo>
                      <a:lnTo>
                        <a:pt x="612" y="321"/>
                      </a:lnTo>
                      <a:lnTo>
                        <a:pt x="618" y="351"/>
                      </a:lnTo>
                      <a:lnTo>
                        <a:pt x="624" y="301"/>
                      </a:lnTo>
                      <a:lnTo>
                        <a:pt x="630" y="254"/>
                      </a:lnTo>
                      <a:lnTo>
                        <a:pt x="636" y="344"/>
                      </a:lnTo>
                      <a:lnTo>
                        <a:pt x="648" y="207"/>
                      </a:lnTo>
                      <a:lnTo>
                        <a:pt x="654" y="281"/>
                      </a:lnTo>
                      <a:lnTo>
                        <a:pt x="660" y="364"/>
                      </a:lnTo>
                      <a:lnTo>
                        <a:pt x="666" y="314"/>
                      </a:lnTo>
                      <a:lnTo>
                        <a:pt x="672" y="348"/>
                      </a:lnTo>
                      <a:lnTo>
                        <a:pt x="678" y="311"/>
                      </a:lnTo>
                      <a:lnTo>
                        <a:pt x="684" y="227"/>
                      </a:lnTo>
                      <a:lnTo>
                        <a:pt x="690" y="378"/>
                      </a:lnTo>
                      <a:lnTo>
                        <a:pt x="696" y="234"/>
                      </a:lnTo>
                      <a:lnTo>
                        <a:pt x="702" y="278"/>
                      </a:lnTo>
                      <a:lnTo>
                        <a:pt x="708" y="331"/>
                      </a:lnTo>
                      <a:lnTo>
                        <a:pt x="714" y="257"/>
                      </a:lnTo>
                      <a:lnTo>
                        <a:pt x="726" y="344"/>
                      </a:lnTo>
                      <a:lnTo>
                        <a:pt x="732" y="314"/>
                      </a:lnTo>
                      <a:lnTo>
                        <a:pt x="738" y="247"/>
                      </a:lnTo>
                      <a:lnTo>
                        <a:pt x="744" y="328"/>
                      </a:lnTo>
                      <a:lnTo>
                        <a:pt x="750" y="211"/>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5" name="Freeform 88"/>
                <p:cNvSpPr>
                  <a:spLocks/>
                </p:cNvSpPr>
                <p:nvPr/>
              </p:nvSpPr>
              <p:spPr bwMode="auto">
                <a:xfrm>
                  <a:off x="1638" y="2353"/>
                  <a:ext cx="822" cy="337"/>
                </a:xfrm>
                <a:custGeom>
                  <a:avLst/>
                  <a:gdLst/>
                  <a:ahLst/>
                  <a:cxnLst>
                    <a:cxn ang="0">
                      <a:pos x="12" y="337"/>
                    </a:cxn>
                    <a:cxn ang="0">
                      <a:pos x="30" y="337"/>
                    </a:cxn>
                    <a:cxn ang="0">
                      <a:pos x="48" y="337"/>
                    </a:cxn>
                    <a:cxn ang="0">
                      <a:pos x="66" y="337"/>
                    </a:cxn>
                    <a:cxn ang="0">
                      <a:pos x="90" y="337"/>
                    </a:cxn>
                    <a:cxn ang="0">
                      <a:pos x="108" y="337"/>
                    </a:cxn>
                    <a:cxn ang="0">
                      <a:pos x="126" y="337"/>
                    </a:cxn>
                    <a:cxn ang="0">
                      <a:pos x="144" y="177"/>
                    </a:cxn>
                    <a:cxn ang="0">
                      <a:pos x="168" y="36"/>
                    </a:cxn>
                    <a:cxn ang="0">
                      <a:pos x="186" y="6"/>
                    </a:cxn>
                    <a:cxn ang="0">
                      <a:pos x="204" y="6"/>
                    </a:cxn>
                    <a:cxn ang="0">
                      <a:pos x="222" y="6"/>
                    </a:cxn>
                    <a:cxn ang="0">
                      <a:pos x="246" y="6"/>
                    </a:cxn>
                    <a:cxn ang="0">
                      <a:pos x="264" y="6"/>
                    </a:cxn>
                    <a:cxn ang="0">
                      <a:pos x="282" y="6"/>
                    </a:cxn>
                    <a:cxn ang="0">
                      <a:pos x="300" y="6"/>
                    </a:cxn>
                    <a:cxn ang="0">
                      <a:pos x="324" y="6"/>
                    </a:cxn>
                    <a:cxn ang="0">
                      <a:pos x="342" y="6"/>
                    </a:cxn>
                    <a:cxn ang="0">
                      <a:pos x="360" y="6"/>
                    </a:cxn>
                    <a:cxn ang="0">
                      <a:pos x="384" y="6"/>
                    </a:cxn>
                    <a:cxn ang="0">
                      <a:pos x="402" y="23"/>
                    </a:cxn>
                    <a:cxn ang="0">
                      <a:pos x="420" y="113"/>
                    </a:cxn>
                    <a:cxn ang="0">
                      <a:pos x="438" y="337"/>
                    </a:cxn>
                    <a:cxn ang="0">
                      <a:pos x="462" y="337"/>
                    </a:cxn>
                    <a:cxn ang="0">
                      <a:pos x="480" y="337"/>
                    </a:cxn>
                    <a:cxn ang="0">
                      <a:pos x="498" y="337"/>
                    </a:cxn>
                    <a:cxn ang="0">
                      <a:pos x="516" y="337"/>
                    </a:cxn>
                    <a:cxn ang="0">
                      <a:pos x="540" y="337"/>
                    </a:cxn>
                    <a:cxn ang="0">
                      <a:pos x="558" y="337"/>
                    </a:cxn>
                    <a:cxn ang="0">
                      <a:pos x="576" y="337"/>
                    </a:cxn>
                    <a:cxn ang="0">
                      <a:pos x="594" y="337"/>
                    </a:cxn>
                    <a:cxn ang="0">
                      <a:pos x="618" y="337"/>
                    </a:cxn>
                    <a:cxn ang="0">
                      <a:pos x="636" y="337"/>
                    </a:cxn>
                    <a:cxn ang="0">
                      <a:pos x="654" y="337"/>
                    </a:cxn>
                    <a:cxn ang="0">
                      <a:pos x="672" y="113"/>
                    </a:cxn>
                    <a:cxn ang="0">
                      <a:pos x="696" y="20"/>
                    </a:cxn>
                    <a:cxn ang="0">
                      <a:pos x="714" y="6"/>
                    </a:cxn>
                    <a:cxn ang="0">
                      <a:pos x="732" y="13"/>
                    </a:cxn>
                    <a:cxn ang="0">
                      <a:pos x="750" y="6"/>
                    </a:cxn>
                    <a:cxn ang="0">
                      <a:pos x="774" y="6"/>
                    </a:cxn>
                    <a:cxn ang="0">
                      <a:pos x="792" y="6"/>
                    </a:cxn>
                    <a:cxn ang="0">
                      <a:pos x="810" y="13"/>
                    </a:cxn>
                  </a:cxnLst>
                  <a:rect l="0" t="0" r="r" b="b"/>
                  <a:pathLst>
                    <a:path w="822" h="337">
                      <a:moveTo>
                        <a:pt x="0" y="337"/>
                      </a:moveTo>
                      <a:lnTo>
                        <a:pt x="6" y="337"/>
                      </a:lnTo>
                      <a:lnTo>
                        <a:pt x="12" y="337"/>
                      </a:lnTo>
                      <a:lnTo>
                        <a:pt x="18" y="337"/>
                      </a:lnTo>
                      <a:lnTo>
                        <a:pt x="24" y="337"/>
                      </a:lnTo>
                      <a:lnTo>
                        <a:pt x="30" y="337"/>
                      </a:lnTo>
                      <a:lnTo>
                        <a:pt x="36" y="337"/>
                      </a:lnTo>
                      <a:lnTo>
                        <a:pt x="42" y="337"/>
                      </a:lnTo>
                      <a:lnTo>
                        <a:pt x="48" y="337"/>
                      </a:lnTo>
                      <a:lnTo>
                        <a:pt x="54" y="337"/>
                      </a:lnTo>
                      <a:lnTo>
                        <a:pt x="60" y="337"/>
                      </a:lnTo>
                      <a:lnTo>
                        <a:pt x="66" y="337"/>
                      </a:lnTo>
                      <a:lnTo>
                        <a:pt x="78" y="337"/>
                      </a:lnTo>
                      <a:lnTo>
                        <a:pt x="84" y="337"/>
                      </a:lnTo>
                      <a:lnTo>
                        <a:pt x="90" y="337"/>
                      </a:lnTo>
                      <a:lnTo>
                        <a:pt x="96" y="337"/>
                      </a:lnTo>
                      <a:lnTo>
                        <a:pt x="102" y="337"/>
                      </a:lnTo>
                      <a:lnTo>
                        <a:pt x="108" y="337"/>
                      </a:lnTo>
                      <a:lnTo>
                        <a:pt x="114" y="337"/>
                      </a:lnTo>
                      <a:lnTo>
                        <a:pt x="120" y="337"/>
                      </a:lnTo>
                      <a:lnTo>
                        <a:pt x="126" y="337"/>
                      </a:lnTo>
                      <a:lnTo>
                        <a:pt x="132" y="337"/>
                      </a:lnTo>
                      <a:lnTo>
                        <a:pt x="138" y="337"/>
                      </a:lnTo>
                      <a:lnTo>
                        <a:pt x="144" y="177"/>
                      </a:lnTo>
                      <a:lnTo>
                        <a:pt x="156" y="100"/>
                      </a:lnTo>
                      <a:lnTo>
                        <a:pt x="162" y="56"/>
                      </a:lnTo>
                      <a:lnTo>
                        <a:pt x="168" y="36"/>
                      </a:lnTo>
                      <a:lnTo>
                        <a:pt x="174" y="23"/>
                      </a:lnTo>
                      <a:lnTo>
                        <a:pt x="180" y="20"/>
                      </a:lnTo>
                      <a:lnTo>
                        <a:pt x="186" y="6"/>
                      </a:lnTo>
                      <a:lnTo>
                        <a:pt x="192" y="6"/>
                      </a:lnTo>
                      <a:lnTo>
                        <a:pt x="198" y="6"/>
                      </a:lnTo>
                      <a:lnTo>
                        <a:pt x="204" y="6"/>
                      </a:lnTo>
                      <a:lnTo>
                        <a:pt x="210" y="0"/>
                      </a:lnTo>
                      <a:lnTo>
                        <a:pt x="216" y="0"/>
                      </a:lnTo>
                      <a:lnTo>
                        <a:pt x="222" y="6"/>
                      </a:lnTo>
                      <a:lnTo>
                        <a:pt x="234" y="13"/>
                      </a:lnTo>
                      <a:lnTo>
                        <a:pt x="240" y="13"/>
                      </a:lnTo>
                      <a:lnTo>
                        <a:pt x="246" y="6"/>
                      </a:lnTo>
                      <a:lnTo>
                        <a:pt x="252" y="6"/>
                      </a:lnTo>
                      <a:lnTo>
                        <a:pt x="258" y="6"/>
                      </a:lnTo>
                      <a:lnTo>
                        <a:pt x="264" y="6"/>
                      </a:lnTo>
                      <a:lnTo>
                        <a:pt x="270" y="6"/>
                      </a:lnTo>
                      <a:lnTo>
                        <a:pt x="276" y="6"/>
                      </a:lnTo>
                      <a:lnTo>
                        <a:pt x="282" y="6"/>
                      </a:lnTo>
                      <a:lnTo>
                        <a:pt x="288" y="6"/>
                      </a:lnTo>
                      <a:lnTo>
                        <a:pt x="294" y="6"/>
                      </a:lnTo>
                      <a:lnTo>
                        <a:pt x="300" y="6"/>
                      </a:lnTo>
                      <a:lnTo>
                        <a:pt x="312" y="6"/>
                      </a:lnTo>
                      <a:lnTo>
                        <a:pt x="318" y="6"/>
                      </a:lnTo>
                      <a:lnTo>
                        <a:pt x="324" y="6"/>
                      </a:lnTo>
                      <a:lnTo>
                        <a:pt x="330" y="6"/>
                      </a:lnTo>
                      <a:lnTo>
                        <a:pt x="336" y="6"/>
                      </a:lnTo>
                      <a:lnTo>
                        <a:pt x="342" y="6"/>
                      </a:lnTo>
                      <a:lnTo>
                        <a:pt x="348" y="6"/>
                      </a:lnTo>
                      <a:lnTo>
                        <a:pt x="354" y="6"/>
                      </a:lnTo>
                      <a:lnTo>
                        <a:pt x="360" y="6"/>
                      </a:lnTo>
                      <a:lnTo>
                        <a:pt x="366" y="0"/>
                      </a:lnTo>
                      <a:lnTo>
                        <a:pt x="372" y="0"/>
                      </a:lnTo>
                      <a:lnTo>
                        <a:pt x="384" y="6"/>
                      </a:lnTo>
                      <a:lnTo>
                        <a:pt x="390" y="13"/>
                      </a:lnTo>
                      <a:lnTo>
                        <a:pt x="396" y="13"/>
                      </a:lnTo>
                      <a:lnTo>
                        <a:pt x="402" y="23"/>
                      </a:lnTo>
                      <a:lnTo>
                        <a:pt x="408" y="50"/>
                      </a:lnTo>
                      <a:lnTo>
                        <a:pt x="414" y="76"/>
                      </a:lnTo>
                      <a:lnTo>
                        <a:pt x="420" y="113"/>
                      </a:lnTo>
                      <a:lnTo>
                        <a:pt x="426" y="337"/>
                      </a:lnTo>
                      <a:lnTo>
                        <a:pt x="432" y="337"/>
                      </a:lnTo>
                      <a:lnTo>
                        <a:pt x="438" y="337"/>
                      </a:lnTo>
                      <a:lnTo>
                        <a:pt x="444" y="337"/>
                      </a:lnTo>
                      <a:lnTo>
                        <a:pt x="450" y="337"/>
                      </a:lnTo>
                      <a:lnTo>
                        <a:pt x="462" y="337"/>
                      </a:lnTo>
                      <a:lnTo>
                        <a:pt x="468" y="337"/>
                      </a:lnTo>
                      <a:lnTo>
                        <a:pt x="474" y="337"/>
                      </a:lnTo>
                      <a:lnTo>
                        <a:pt x="480" y="337"/>
                      </a:lnTo>
                      <a:lnTo>
                        <a:pt x="486" y="337"/>
                      </a:lnTo>
                      <a:lnTo>
                        <a:pt x="492" y="337"/>
                      </a:lnTo>
                      <a:lnTo>
                        <a:pt x="498" y="337"/>
                      </a:lnTo>
                      <a:lnTo>
                        <a:pt x="504" y="337"/>
                      </a:lnTo>
                      <a:lnTo>
                        <a:pt x="510" y="337"/>
                      </a:lnTo>
                      <a:lnTo>
                        <a:pt x="516" y="337"/>
                      </a:lnTo>
                      <a:lnTo>
                        <a:pt x="522" y="337"/>
                      </a:lnTo>
                      <a:lnTo>
                        <a:pt x="528" y="337"/>
                      </a:lnTo>
                      <a:lnTo>
                        <a:pt x="540" y="337"/>
                      </a:lnTo>
                      <a:lnTo>
                        <a:pt x="546" y="337"/>
                      </a:lnTo>
                      <a:lnTo>
                        <a:pt x="552" y="337"/>
                      </a:lnTo>
                      <a:lnTo>
                        <a:pt x="558" y="337"/>
                      </a:lnTo>
                      <a:lnTo>
                        <a:pt x="564" y="337"/>
                      </a:lnTo>
                      <a:lnTo>
                        <a:pt x="570" y="337"/>
                      </a:lnTo>
                      <a:lnTo>
                        <a:pt x="576" y="337"/>
                      </a:lnTo>
                      <a:lnTo>
                        <a:pt x="582" y="337"/>
                      </a:lnTo>
                      <a:lnTo>
                        <a:pt x="588" y="337"/>
                      </a:lnTo>
                      <a:lnTo>
                        <a:pt x="594" y="337"/>
                      </a:lnTo>
                      <a:lnTo>
                        <a:pt x="600" y="337"/>
                      </a:lnTo>
                      <a:lnTo>
                        <a:pt x="606" y="337"/>
                      </a:lnTo>
                      <a:lnTo>
                        <a:pt x="618" y="337"/>
                      </a:lnTo>
                      <a:lnTo>
                        <a:pt x="624" y="337"/>
                      </a:lnTo>
                      <a:lnTo>
                        <a:pt x="630" y="337"/>
                      </a:lnTo>
                      <a:lnTo>
                        <a:pt x="636" y="337"/>
                      </a:lnTo>
                      <a:lnTo>
                        <a:pt x="642" y="337"/>
                      </a:lnTo>
                      <a:lnTo>
                        <a:pt x="648" y="337"/>
                      </a:lnTo>
                      <a:lnTo>
                        <a:pt x="654" y="337"/>
                      </a:lnTo>
                      <a:lnTo>
                        <a:pt x="660" y="337"/>
                      </a:lnTo>
                      <a:lnTo>
                        <a:pt x="666" y="337"/>
                      </a:lnTo>
                      <a:lnTo>
                        <a:pt x="672" y="113"/>
                      </a:lnTo>
                      <a:lnTo>
                        <a:pt x="678" y="43"/>
                      </a:lnTo>
                      <a:lnTo>
                        <a:pt x="690" y="36"/>
                      </a:lnTo>
                      <a:lnTo>
                        <a:pt x="696" y="20"/>
                      </a:lnTo>
                      <a:lnTo>
                        <a:pt x="702" y="13"/>
                      </a:lnTo>
                      <a:lnTo>
                        <a:pt x="708" y="6"/>
                      </a:lnTo>
                      <a:lnTo>
                        <a:pt x="714" y="6"/>
                      </a:lnTo>
                      <a:lnTo>
                        <a:pt x="720" y="6"/>
                      </a:lnTo>
                      <a:lnTo>
                        <a:pt x="726" y="6"/>
                      </a:lnTo>
                      <a:lnTo>
                        <a:pt x="732" y="13"/>
                      </a:lnTo>
                      <a:lnTo>
                        <a:pt x="738" y="6"/>
                      </a:lnTo>
                      <a:lnTo>
                        <a:pt x="744" y="6"/>
                      </a:lnTo>
                      <a:lnTo>
                        <a:pt x="750" y="6"/>
                      </a:lnTo>
                      <a:lnTo>
                        <a:pt x="756" y="6"/>
                      </a:lnTo>
                      <a:lnTo>
                        <a:pt x="768" y="6"/>
                      </a:lnTo>
                      <a:lnTo>
                        <a:pt x="774" y="6"/>
                      </a:lnTo>
                      <a:lnTo>
                        <a:pt x="780" y="6"/>
                      </a:lnTo>
                      <a:lnTo>
                        <a:pt x="786" y="6"/>
                      </a:lnTo>
                      <a:lnTo>
                        <a:pt x="792" y="6"/>
                      </a:lnTo>
                      <a:lnTo>
                        <a:pt x="798" y="6"/>
                      </a:lnTo>
                      <a:lnTo>
                        <a:pt x="804" y="13"/>
                      </a:lnTo>
                      <a:lnTo>
                        <a:pt x="810" y="13"/>
                      </a:lnTo>
                      <a:lnTo>
                        <a:pt x="816" y="13"/>
                      </a:lnTo>
                      <a:lnTo>
                        <a:pt x="822" y="13"/>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6" name="Freeform 89"/>
                <p:cNvSpPr>
                  <a:spLocks/>
                </p:cNvSpPr>
                <p:nvPr/>
              </p:nvSpPr>
              <p:spPr bwMode="auto">
                <a:xfrm>
                  <a:off x="2460" y="2346"/>
                  <a:ext cx="828" cy="344"/>
                </a:xfrm>
                <a:custGeom>
                  <a:avLst/>
                  <a:gdLst/>
                  <a:ahLst/>
                  <a:cxnLst>
                    <a:cxn ang="0">
                      <a:pos x="12" y="20"/>
                    </a:cxn>
                    <a:cxn ang="0">
                      <a:pos x="36" y="20"/>
                    </a:cxn>
                    <a:cxn ang="0">
                      <a:pos x="54" y="20"/>
                    </a:cxn>
                    <a:cxn ang="0">
                      <a:pos x="72" y="20"/>
                    </a:cxn>
                    <a:cxn ang="0">
                      <a:pos x="90" y="13"/>
                    </a:cxn>
                    <a:cxn ang="0">
                      <a:pos x="114" y="13"/>
                    </a:cxn>
                    <a:cxn ang="0">
                      <a:pos x="132" y="13"/>
                    </a:cxn>
                    <a:cxn ang="0">
                      <a:pos x="150" y="13"/>
                    </a:cxn>
                    <a:cxn ang="0">
                      <a:pos x="174" y="20"/>
                    </a:cxn>
                    <a:cxn ang="0">
                      <a:pos x="192" y="20"/>
                    </a:cxn>
                    <a:cxn ang="0">
                      <a:pos x="210" y="13"/>
                    </a:cxn>
                    <a:cxn ang="0">
                      <a:pos x="228" y="20"/>
                    </a:cxn>
                    <a:cxn ang="0">
                      <a:pos x="252" y="100"/>
                    </a:cxn>
                    <a:cxn ang="0">
                      <a:pos x="270" y="344"/>
                    </a:cxn>
                    <a:cxn ang="0">
                      <a:pos x="288" y="344"/>
                    </a:cxn>
                    <a:cxn ang="0">
                      <a:pos x="306" y="344"/>
                    </a:cxn>
                    <a:cxn ang="0">
                      <a:pos x="330" y="344"/>
                    </a:cxn>
                    <a:cxn ang="0">
                      <a:pos x="348" y="344"/>
                    </a:cxn>
                    <a:cxn ang="0">
                      <a:pos x="366" y="344"/>
                    </a:cxn>
                    <a:cxn ang="0">
                      <a:pos x="384" y="344"/>
                    </a:cxn>
                    <a:cxn ang="0">
                      <a:pos x="408" y="344"/>
                    </a:cxn>
                    <a:cxn ang="0">
                      <a:pos x="426" y="344"/>
                    </a:cxn>
                    <a:cxn ang="0">
                      <a:pos x="444" y="344"/>
                    </a:cxn>
                    <a:cxn ang="0">
                      <a:pos x="462" y="344"/>
                    </a:cxn>
                    <a:cxn ang="0">
                      <a:pos x="486" y="344"/>
                    </a:cxn>
                    <a:cxn ang="0">
                      <a:pos x="504" y="344"/>
                    </a:cxn>
                    <a:cxn ang="0">
                      <a:pos x="522" y="344"/>
                    </a:cxn>
                    <a:cxn ang="0">
                      <a:pos x="540" y="344"/>
                    </a:cxn>
                    <a:cxn ang="0">
                      <a:pos x="564" y="344"/>
                    </a:cxn>
                    <a:cxn ang="0">
                      <a:pos x="582" y="344"/>
                    </a:cxn>
                    <a:cxn ang="0">
                      <a:pos x="600" y="344"/>
                    </a:cxn>
                    <a:cxn ang="0">
                      <a:pos x="618" y="344"/>
                    </a:cxn>
                    <a:cxn ang="0">
                      <a:pos x="642" y="30"/>
                    </a:cxn>
                    <a:cxn ang="0">
                      <a:pos x="660" y="0"/>
                    </a:cxn>
                    <a:cxn ang="0">
                      <a:pos x="678" y="13"/>
                    </a:cxn>
                    <a:cxn ang="0">
                      <a:pos x="696" y="13"/>
                    </a:cxn>
                    <a:cxn ang="0">
                      <a:pos x="720" y="13"/>
                    </a:cxn>
                    <a:cxn ang="0">
                      <a:pos x="738" y="13"/>
                    </a:cxn>
                    <a:cxn ang="0">
                      <a:pos x="756" y="13"/>
                    </a:cxn>
                    <a:cxn ang="0">
                      <a:pos x="774" y="13"/>
                    </a:cxn>
                    <a:cxn ang="0">
                      <a:pos x="798" y="13"/>
                    </a:cxn>
                    <a:cxn ang="0">
                      <a:pos x="816" y="13"/>
                    </a:cxn>
                  </a:cxnLst>
                  <a:rect l="0" t="0" r="r" b="b"/>
                  <a:pathLst>
                    <a:path w="828" h="344">
                      <a:moveTo>
                        <a:pt x="0" y="20"/>
                      </a:moveTo>
                      <a:lnTo>
                        <a:pt x="6" y="20"/>
                      </a:lnTo>
                      <a:lnTo>
                        <a:pt x="12" y="20"/>
                      </a:lnTo>
                      <a:lnTo>
                        <a:pt x="24" y="20"/>
                      </a:lnTo>
                      <a:lnTo>
                        <a:pt x="30" y="20"/>
                      </a:lnTo>
                      <a:lnTo>
                        <a:pt x="36" y="20"/>
                      </a:lnTo>
                      <a:lnTo>
                        <a:pt x="42" y="20"/>
                      </a:lnTo>
                      <a:lnTo>
                        <a:pt x="48" y="20"/>
                      </a:lnTo>
                      <a:lnTo>
                        <a:pt x="54" y="20"/>
                      </a:lnTo>
                      <a:lnTo>
                        <a:pt x="60" y="20"/>
                      </a:lnTo>
                      <a:lnTo>
                        <a:pt x="66" y="20"/>
                      </a:lnTo>
                      <a:lnTo>
                        <a:pt x="72" y="20"/>
                      </a:lnTo>
                      <a:lnTo>
                        <a:pt x="78" y="13"/>
                      </a:lnTo>
                      <a:lnTo>
                        <a:pt x="84" y="13"/>
                      </a:lnTo>
                      <a:lnTo>
                        <a:pt x="90" y="13"/>
                      </a:lnTo>
                      <a:lnTo>
                        <a:pt x="102" y="13"/>
                      </a:lnTo>
                      <a:lnTo>
                        <a:pt x="108" y="13"/>
                      </a:lnTo>
                      <a:lnTo>
                        <a:pt x="114" y="13"/>
                      </a:lnTo>
                      <a:lnTo>
                        <a:pt x="120" y="13"/>
                      </a:lnTo>
                      <a:lnTo>
                        <a:pt x="126" y="13"/>
                      </a:lnTo>
                      <a:lnTo>
                        <a:pt x="132" y="13"/>
                      </a:lnTo>
                      <a:lnTo>
                        <a:pt x="138" y="13"/>
                      </a:lnTo>
                      <a:lnTo>
                        <a:pt x="144" y="13"/>
                      </a:lnTo>
                      <a:lnTo>
                        <a:pt x="150" y="13"/>
                      </a:lnTo>
                      <a:lnTo>
                        <a:pt x="156" y="20"/>
                      </a:lnTo>
                      <a:lnTo>
                        <a:pt x="162" y="20"/>
                      </a:lnTo>
                      <a:lnTo>
                        <a:pt x="174" y="20"/>
                      </a:lnTo>
                      <a:lnTo>
                        <a:pt x="180" y="20"/>
                      </a:lnTo>
                      <a:lnTo>
                        <a:pt x="186" y="20"/>
                      </a:lnTo>
                      <a:lnTo>
                        <a:pt x="192" y="20"/>
                      </a:lnTo>
                      <a:lnTo>
                        <a:pt x="198" y="13"/>
                      </a:lnTo>
                      <a:lnTo>
                        <a:pt x="204" y="13"/>
                      </a:lnTo>
                      <a:lnTo>
                        <a:pt x="210" y="13"/>
                      </a:lnTo>
                      <a:lnTo>
                        <a:pt x="216" y="13"/>
                      </a:lnTo>
                      <a:lnTo>
                        <a:pt x="222" y="20"/>
                      </a:lnTo>
                      <a:lnTo>
                        <a:pt x="228" y="20"/>
                      </a:lnTo>
                      <a:lnTo>
                        <a:pt x="234" y="37"/>
                      </a:lnTo>
                      <a:lnTo>
                        <a:pt x="240" y="70"/>
                      </a:lnTo>
                      <a:lnTo>
                        <a:pt x="252" y="100"/>
                      </a:lnTo>
                      <a:lnTo>
                        <a:pt x="258" y="344"/>
                      </a:lnTo>
                      <a:lnTo>
                        <a:pt x="264" y="344"/>
                      </a:lnTo>
                      <a:lnTo>
                        <a:pt x="270" y="344"/>
                      </a:lnTo>
                      <a:lnTo>
                        <a:pt x="276" y="344"/>
                      </a:lnTo>
                      <a:lnTo>
                        <a:pt x="282" y="344"/>
                      </a:lnTo>
                      <a:lnTo>
                        <a:pt x="288" y="344"/>
                      </a:lnTo>
                      <a:lnTo>
                        <a:pt x="294" y="344"/>
                      </a:lnTo>
                      <a:lnTo>
                        <a:pt x="300" y="344"/>
                      </a:lnTo>
                      <a:lnTo>
                        <a:pt x="306" y="344"/>
                      </a:lnTo>
                      <a:lnTo>
                        <a:pt x="312" y="344"/>
                      </a:lnTo>
                      <a:lnTo>
                        <a:pt x="318" y="344"/>
                      </a:lnTo>
                      <a:lnTo>
                        <a:pt x="330" y="344"/>
                      </a:lnTo>
                      <a:lnTo>
                        <a:pt x="336" y="344"/>
                      </a:lnTo>
                      <a:lnTo>
                        <a:pt x="342" y="344"/>
                      </a:lnTo>
                      <a:lnTo>
                        <a:pt x="348" y="344"/>
                      </a:lnTo>
                      <a:lnTo>
                        <a:pt x="354" y="344"/>
                      </a:lnTo>
                      <a:lnTo>
                        <a:pt x="360" y="344"/>
                      </a:lnTo>
                      <a:lnTo>
                        <a:pt x="366" y="344"/>
                      </a:lnTo>
                      <a:lnTo>
                        <a:pt x="372" y="344"/>
                      </a:lnTo>
                      <a:lnTo>
                        <a:pt x="378" y="344"/>
                      </a:lnTo>
                      <a:lnTo>
                        <a:pt x="384" y="344"/>
                      </a:lnTo>
                      <a:lnTo>
                        <a:pt x="390" y="344"/>
                      </a:lnTo>
                      <a:lnTo>
                        <a:pt x="396" y="344"/>
                      </a:lnTo>
                      <a:lnTo>
                        <a:pt x="408" y="344"/>
                      </a:lnTo>
                      <a:lnTo>
                        <a:pt x="414" y="344"/>
                      </a:lnTo>
                      <a:lnTo>
                        <a:pt x="420" y="344"/>
                      </a:lnTo>
                      <a:lnTo>
                        <a:pt x="426" y="344"/>
                      </a:lnTo>
                      <a:lnTo>
                        <a:pt x="432" y="344"/>
                      </a:lnTo>
                      <a:lnTo>
                        <a:pt x="438" y="344"/>
                      </a:lnTo>
                      <a:lnTo>
                        <a:pt x="444" y="344"/>
                      </a:lnTo>
                      <a:lnTo>
                        <a:pt x="450" y="344"/>
                      </a:lnTo>
                      <a:lnTo>
                        <a:pt x="456" y="344"/>
                      </a:lnTo>
                      <a:lnTo>
                        <a:pt x="462" y="344"/>
                      </a:lnTo>
                      <a:lnTo>
                        <a:pt x="468" y="344"/>
                      </a:lnTo>
                      <a:lnTo>
                        <a:pt x="480" y="344"/>
                      </a:lnTo>
                      <a:lnTo>
                        <a:pt x="486" y="344"/>
                      </a:lnTo>
                      <a:lnTo>
                        <a:pt x="492" y="344"/>
                      </a:lnTo>
                      <a:lnTo>
                        <a:pt x="498" y="344"/>
                      </a:lnTo>
                      <a:lnTo>
                        <a:pt x="504" y="344"/>
                      </a:lnTo>
                      <a:lnTo>
                        <a:pt x="510" y="344"/>
                      </a:lnTo>
                      <a:lnTo>
                        <a:pt x="516" y="344"/>
                      </a:lnTo>
                      <a:lnTo>
                        <a:pt x="522" y="344"/>
                      </a:lnTo>
                      <a:lnTo>
                        <a:pt x="528" y="344"/>
                      </a:lnTo>
                      <a:lnTo>
                        <a:pt x="534" y="344"/>
                      </a:lnTo>
                      <a:lnTo>
                        <a:pt x="540" y="344"/>
                      </a:lnTo>
                      <a:lnTo>
                        <a:pt x="546" y="344"/>
                      </a:lnTo>
                      <a:lnTo>
                        <a:pt x="558" y="344"/>
                      </a:lnTo>
                      <a:lnTo>
                        <a:pt x="564" y="344"/>
                      </a:lnTo>
                      <a:lnTo>
                        <a:pt x="570" y="344"/>
                      </a:lnTo>
                      <a:lnTo>
                        <a:pt x="576" y="344"/>
                      </a:lnTo>
                      <a:lnTo>
                        <a:pt x="582" y="344"/>
                      </a:lnTo>
                      <a:lnTo>
                        <a:pt x="588" y="344"/>
                      </a:lnTo>
                      <a:lnTo>
                        <a:pt x="594" y="344"/>
                      </a:lnTo>
                      <a:lnTo>
                        <a:pt x="600" y="344"/>
                      </a:lnTo>
                      <a:lnTo>
                        <a:pt x="606" y="344"/>
                      </a:lnTo>
                      <a:lnTo>
                        <a:pt x="612" y="344"/>
                      </a:lnTo>
                      <a:lnTo>
                        <a:pt x="618" y="344"/>
                      </a:lnTo>
                      <a:lnTo>
                        <a:pt x="624" y="344"/>
                      </a:lnTo>
                      <a:lnTo>
                        <a:pt x="636" y="127"/>
                      </a:lnTo>
                      <a:lnTo>
                        <a:pt x="642" y="30"/>
                      </a:lnTo>
                      <a:lnTo>
                        <a:pt x="648" y="27"/>
                      </a:lnTo>
                      <a:lnTo>
                        <a:pt x="654" y="13"/>
                      </a:lnTo>
                      <a:lnTo>
                        <a:pt x="660" y="0"/>
                      </a:lnTo>
                      <a:lnTo>
                        <a:pt x="666" y="0"/>
                      </a:lnTo>
                      <a:lnTo>
                        <a:pt x="672" y="7"/>
                      </a:lnTo>
                      <a:lnTo>
                        <a:pt x="678" y="13"/>
                      </a:lnTo>
                      <a:lnTo>
                        <a:pt x="684" y="13"/>
                      </a:lnTo>
                      <a:lnTo>
                        <a:pt x="690" y="13"/>
                      </a:lnTo>
                      <a:lnTo>
                        <a:pt x="696" y="13"/>
                      </a:lnTo>
                      <a:lnTo>
                        <a:pt x="702" y="13"/>
                      </a:lnTo>
                      <a:lnTo>
                        <a:pt x="714" y="13"/>
                      </a:lnTo>
                      <a:lnTo>
                        <a:pt x="720" y="13"/>
                      </a:lnTo>
                      <a:lnTo>
                        <a:pt x="726" y="13"/>
                      </a:lnTo>
                      <a:lnTo>
                        <a:pt x="732" y="13"/>
                      </a:lnTo>
                      <a:lnTo>
                        <a:pt x="738" y="13"/>
                      </a:lnTo>
                      <a:lnTo>
                        <a:pt x="744" y="13"/>
                      </a:lnTo>
                      <a:lnTo>
                        <a:pt x="750" y="13"/>
                      </a:lnTo>
                      <a:lnTo>
                        <a:pt x="756" y="13"/>
                      </a:lnTo>
                      <a:lnTo>
                        <a:pt x="762" y="13"/>
                      </a:lnTo>
                      <a:lnTo>
                        <a:pt x="768" y="13"/>
                      </a:lnTo>
                      <a:lnTo>
                        <a:pt x="774" y="13"/>
                      </a:lnTo>
                      <a:lnTo>
                        <a:pt x="780" y="13"/>
                      </a:lnTo>
                      <a:lnTo>
                        <a:pt x="792" y="13"/>
                      </a:lnTo>
                      <a:lnTo>
                        <a:pt x="798" y="13"/>
                      </a:lnTo>
                      <a:lnTo>
                        <a:pt x="804" y="13"/>
                      </a:lnTo>
                      <a:lnTo>
                        <a:pt x="810" y="13"/>
                      </a:lnTo>
                      <a:lnTo>
                        <a:pt x="816" y="13"/>
                      </a:lnTo>
                      <a:lnTo>
                        <a:pt x="822" y="13"/>
                      </a:lnTo>
                      <a:lnTo>
                        <a:pt x="828" y="13"/>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7" name="Freeform 90"/>
                <p:cNvSpPr>
                  <a:spLocks/>
                </p:cNvSpPr>
                <p:nvPr/>
              </p:nvSpPr>
              <p:spPr bwMode="auto">
                <a:xfrm>
                  <a:off x="3288" y="2346"/>
                  <a:ext cx="750" cy="344"/>
                </a:xfrm>
                <a:custGeom>
                  <a:avLst/>
                  <a:gdLst/>
                  <a:ahLst/>
                  <a:cxnLst>
                    <a:cxn ang="0">
                      <a:pos x="6" y="13"/>
                    </a:cxn>
                    <a:cxn ang="0">
                      <a:pos x="18" y="13"/>
                    </a:cxn>
                    <a:cxn ang="0">
                      <a:pos x="36" y="13"/>
                    </a:cxn>
                    <a:cxn ang="0">
                      <a:pos x="48" y="0"/>
                    </a:cxn>
                    <a:cxn ang="0">
                      <a:pos x="60" y="7"/>
                    </a:cxn>
                    <a:cxn ang="0">
                      <a:pos x="72" y="13"/>
                    </a:cxn>
                    <a:cxn ang="0">
                      <a:pos x="84" y="20"/>
                    </a:cxn>
                    <a:cxn ang="0">
                      <a:pos x="96" y="20"/>
                    </a:cxn>
                    <a:cxn ang="0">
                      <a:pos x="114" y="20"/>
                    </a:cxn>
                    <a:cxn ang="0">
                      <a:pos x="126" y="27"/>
                    </a:cxn>
                    <a:cxn ang="0">
                      <a:pos x="138" y="27"/>
                    </a:cxn>
                    <a:cxn ang="0">
                      <a:pos x="150" y="27"/>
                    </a:cxn>
                    <a:cxn ang="0">
                      <a:pos x="162" y="20"/>
                    </a:cxn>
                    <a:cxn ang="0">
                      <a:pos x="174" y="13"/>
                    </a:cxn>
                    <a:cxn ang="0">
                      <a:pos x="192" y="20"/>
                    </a:cxn>
                    <a:cxn ang="0">
                      <a:pos x="204" y="20"/>
                    </a:cxn>
                    <a:cxn ang="0">
                      <a:pos x="216" y="13"/>
                    </a:cxn>
                    <a:cxn ang="0">
                      <a:pos x="228" y="13"/>
                    </a:cxn>
                    <a:cxn ang="0">
                      <a:pos x="240" y="13"/>
                    </a:cxn>
                    <a:cxn ang="0">
                      <a:pos x="252" y="20"/>
                    </a:cxn>
                    <a:cxn ang="0">
                      <a:pos x="270" y="20"/>
                    </a:cxn>
                    <a:cxn ang="0">
                      <a:pos x="282" y="20"/>
                    </a:cxn>
                    <a:cxn ang="0">
                      <a:pos x="294" y="20"/>
                    </a:cxn>
                    <a:cxn ang="0">
                      <a:pos x="306" y="27"/>
                    </a:cxn>
                    <a:cxn ang="0">
                      <a:pos x="318" y="50"/>
                    </a:cxn>
                    <a:cxn ang="0">
                      <a:pos x="330" y="114"/>
                    </a:cxn>
                    <a:cxn ang="0">
                      <a:pos x="348" y="344"/>
                    </a:cxn>
                    <a:cxn ang="0">
                      <a:pos x="360" y="344"/>
                    </a:cxn>
                    <a:cxn ang="0">
                      <a:pos x="372" y="344"/>
                    </a:cxn>
                    <a:cxn ang="0">
                      <a:pos x="384" y="344"/>
                    </a:cxn>
                    <a:cxn ang="0">
                      <a:pos x="396" y="344"/>
                    </a:cxn>
                    <a:cxn ang="0">
                      <a:pos x="408" y="344"/>
                    </a:cxn>
                    <a:cxn ang="0">
                      <a:pos x="426" y="344"/>
                    </a:cxn>
                    <a:cxn ang="0">
                      <a:pos x="438" y="344"/>
                    </a:cxn>
                    <a:cxn ang="0">
                      <a:pos x="450" y="344"/>
                    </a:cxn>
                    <a:cxn ang="0">
                      <a:pos x="462" y="344"/>
                    </a:cxn>
                    <a:cxn ang="0">
                      <a:pos x="474" y="344"/>
                    </a:cxn>
                    <a:cxn ang="0">
                      <a:pos x="486" y="344"/>
                    </a:cxn>
                    <a:cxn ang="0">
                      <a:pos x="504" y="344"/>
                    </a:cxn>
                    <a:cxn ang="0">
                      <a:pos x="516" y="344"/>
                    </a:cxn>
                    <a:cxn ang="0">
                      <a:pos x="528" y="344"/>
                    </a:cxn>
                    <a:cxn ang="0">
                      <a:pos x="540" y="344"/>
                    </a:cxn>
                    <a:cxn ang="0">
                      <a:pos x="552" y="344"/>
                    </a:cxn>
                    <a:cxn ang="0">
                      <a:pos x="564" y="344"/>
                    </a:cxn>
                    <a:cxn ang="0">
                      <a:pos x="582" y="344"/>
                    </a:cxn>
                    <a:cxn ang="0">
                      <a:pos x="594" y="344"/>
                    </a:cxn>
                    <a:cxn ang="0">
                      <a:pos x="606" y="344"/>
                    </a:cxn>
                    <a:cxn ang="0">
                      <a:pos x="618" y="344"/>
                    </a:cxn>
                    <a:cxn ang="0">
                      <a:pos x="630" y="344"/>
                    </a:cxn>
                    <a:cxn ang="0">
                      <a:pos x="648" y="344"/>
                    </a:cxn>
                    <a:cxn ang="0">
                      <a:pos x="660" y="344"/>
                    </a:cxn>
                    <a:cxn ang="0">
                      <a:pos x="672" y="344"/>
                    </a:cxn>
                    <a:cxn ang="0">
                      <a:pos x="684" y="344"/>
                    </a:cxn>
                    <a:cxn ang="0">
                      <a:pos x="696" y="344"/>
                    </a:cxn>
                    <a:cxn ang="0">
                      <a:pos x="708" y="344"/>
                    </a:cxn>
                    <a:cxn ang="0">
                      <a:pos x="726" y="344"/>
                    </a:cxn>
                    <a:cxn ang="0">
                      <a:pos x="738" y="344"/>
                    </a:cxn>
                    <a:cxn ang="0">
                      <a:pos x="750" y="344"/>
                    </a:cxn>
                  </a:cxnLst>
                  <a:rect l="0" t="0" r="r" b="b"/>
                  <a:pathLst>
                    <a:path w="750" h="344">
                      <a:moveTo>
                        <a:pt x="0" y="13"/>
                      </a:moveTo>
                      <a:lnTo>
                        <a:pt x="6" y="13"/>
                      </a:lnTo>
                      <a:lnTo>
                        <a:pt x="12" y="13"/>
                      </a:lnTo>
                      <a:lnTo>
                        <a:pt x="18" y="13"/>
                      </a:lnTo>
                      <a:lnTo>
                        <a:pt x="24" y="13"/>
                      </a:lnTo>
                      <a:lnTo>
                        <a:pt x="36" y="13"/>
                      </a:lnTo>
                      <a:lnTo>
                        <a:pt x="42" y="7"/>
                      </a:lnTo>
                      <a:lnTo>
                        <a:pt x="48" y="0"/>
                      </a:lnTo>
                      <a:lnTo>
                        <a:pt x="54" y="0"/>
                      </a:lnTo>
                      <a:lnTo>
                        <a:pt x="60" y="7"/>
                      </a:lnTo>
                      <a:lnTo>
                        <a:pt x="66" y="7"/>
                      </a:lnTo>
                      <a:lnTo>
                        <a:pt x="72" y="13"/>
                      </a:lnTo>
                      <a:lnTo>
                        <a:pt x="78" y="13"/>
                      </a:lnTo>
                      <a:lnTo>
                        <a:pt x="84" y="20"/>
                      </a:lnTo>
                      <a:lnTo>
                        <a:pt x="90" y="20"/>
                      </a:lnTo>
                      <a:lnTo>
                        <a:pt x="96" y="20"/>
                      </a:lnTo>
                      <a:lnTo>
                        <a:pt x="102" y="20"/>
                      </a:lnTo>
                      <a:lnTo>
                        <a:pt x="114" y="20"/>
                      </a:lnTo>
                      <a:lnTo>
                        <a:pt x="120" y="27"/>
                      </a:lnTo>
                      <a:lnTo>
                        <a:pt x="126" y="27"/>
                      </a:lnTo>
                      <a:lnTo>
                        <a:pt x="132" y="27"/>
                      </a:lnTo>
                      <a:lnTo>
                        <a:pt x="138" y="27"/>
                      </a:lnTo>
                      <a:lnTo>
                        <a:pt x="144" y="27"/>
                      </a:lnTo>
                      <a:lnTo>
                        <a:pt x="150" y="27"/>
                      </a:lnTo>
                      <a:lnTo>
                        <a:pt x="156" y="27"/>
                      </a:lnTo>
                      <a:lnTo>
                        <a:pt x="162" y="20"/>
                      </a:lnTo>
                      <a:lnTo>
                        <a:pt x="168" y="13"/>
                      </a:lnTo>
                      <a:lnTo>
                        <a:pt x="174" y="13"/>
                      </a:lnTo>
                      <a:lnTo>
                        <a:pt x="180" y="20"/>
                      </a:lnTo>
                      <a:lnTo>
                        <a:pt x="192" y="20"/>
                      </a:lnTo>
                      <a:lnTo>
                        <a:pt x="198" y="20"/>
                      </a:lnTo>
                      <a:lnTo>
                        <a:pt x="204" y="20"/>
                      </a:lnTo>
                      <a:lnTo>
                        <a:pt x="210" y="20"/>
                      </a:lnTo>
                      <a:lnTo>
                        <a:pt x="216" y="13"/>
                      </a:lnTo>
                      <a:lnTo>
                        <a:pt x="222" y="13"/>
                      </a:lnTo>
                      <a:lnTo>
                        <a:pt x="228" y="13"/>
                      </a:lnTo>
                      <a:lnTo>
                        <a:pt x="234" y="13"/>
                      </a:lnTo>
                      <a:lnTo>
                        <a:pt x="240" y="13"/>
                      </a:lnTo>
                      <a:lnTo>
                        <a:pt x="246" y="20"/>
                      </a:lnTo>
                      <a:lnTo>
                        <a:pt x="252" y="20"/>
                      </a:lnTo>
                      <a:lnTo>
                        <a:pt x="258" y="20"/>
                      </a:lnTo>
                      <a:lnTo>
                        <a:pt x="270" y="20"/>
                      </a:lnTo>
                      <a:lnTo>
                        <a:pt x="276" y="20"/>
                      </a:lnTo>
                      <a:lnTo>
                        <a:pt x="282" y="20"/>
                      </a:lnTo>
                      <a:lnTo>
                        <a:pt x="288" y="20"/>
                      </a:lnTo>
                      <a:lnTo>
                        <a:pt x="294" y="20"/>
                      </a:lnTo>
                      <a:lnTo>
                        <a:pt x="300" y="27"/>
                      </a:lnTo>
                      <a:lnTo>
                        <a:pt x="306" y="27"/>
                      </a:lnTo>
                      <a:lnTo>
                        <a:pt x="312" y="30"/>
                      </a:lnTo>
                      <a:lnTo>
                        <a:pt x="318" y="50"/>
                      </a:lnTo>
                      <a:lnTo>
                        <a:pt x="324" y="77"/>
                      </a:lnTo>
                      <a:lnTo>
                        <a:pt x="330" y="114"/>
                      </a:lnTo>
                      <a:lnTo>
                        <a:pt x="342" y="344"/>
                      </a:lnTo>
                      <a:lnTo>
                        <a:pt x="348" y="344"/>
                      </a:lnTo>
                      <a:lnTo>
                        <a:pt x="354" y="344"/>
                      </a:lnTo>
                      <a:lnTo>
                        <a:pt x="360" y="344"/>
                      </a:lnTo>
                      <a:lnTo>
                        <a:pt x="366" y="344"/>
                      </a:lnTo>
                      <a:lnTo>
                        <a:pt x="372" y="344"/>
                      </a:lnTo>
                      <a:lnTo>
                        <a:pt x="378" y="344"/>
                      </a:lnTo>
                      <a:lnTo>
                        <a:pt x="384" y="344"/>
                      </a:lnTo>
                      <a:lnTo>
                        <a:pt x="390" y="344"/>
                      </a:lnTo>
                      <a:lnTo>
                        <a:pt x="396" y="344"/>
                      </a:lnTo>
                      <a:lnTo>
                        <a:pt x="402" y="344"/>
                      </a:lnTo>
                      <a:lnTo>
                        <a:pt x="408" y="344"/>
                      </a:lnTo>
                      <a:lnTo>
                        <a:pt x="420" y="344"/>
                      </a:lnTo>
                      <a:lnTo>
                        <a:pt x="426" y="344"/>
                      </a:lnTo>
                      <a:lnTo>
                        <a:pt x="432" y="344"/>
                      </a:lnTo>
                      <a:lnTo>
                        <a:pt x="438" y="344"/>
                      </a:lnTo>
                      <a:lnTo>
                        <a:pt x="444" y="344"/>
                      </a:lnTo>
                      <a:lnTo>
                        <a:pt x="450" y="344"/>
                      </a:lnTo>
                      <a:lnTo>
                        <a:pt x="456" y="344"/>
                      </a:lnTo>
                      <a:lnTo>
                        <a:pt x="462" y="344"/>
                      </a:lnTo>
                      <a:lnTo>
                        <a:pt x="468" y="344"/>
                      </a:lnTo>
                      <a:lnTo>
                        <a:pt x="474" y="344"/>
                      </a:lnTo>
                      <a:lnTo>
                        <a:pt x="480" y="344"/>
                      </a:lnTo>
                      <a:lnTo>
                        <a:pt x="486" y="344"/>
                      </a:lnTo>
                      <a:lnTo>
                        <a:pt x="498" y="344"/>
                      </a:lnTo>
                      <a:lnTo>
                        <a:pt x="504" y="344"/>
                      </a:lnTo>
                      <a:lnTo>
                        <a:pt x="510" y="344"/>
                      </a:lnTo>
                      <a:lnTo>
                        <a:pt x="516" y="344"/>
                      </a:lnTo>
                      <a:lnTo>
                        <a:pt x="522" y="344"/>
                      </a:lnTo>
                      <a:lnTo>
                        <a:pt x="528" y="344"/>
                      </a:lnTo>
                      <a:lnTo>
                        <a:pt x="534" y="344"/>
                      </a:lnTo>
                      <a:lnTo>
                        <a:pt x="540" y="344"/>
                      </a:lnTo>
                      <a:lnTo>
                        <a:pt x="546" y="344"/>
                      </a:lnTo>
                      <a:lnTo>
                        <a:pt x="552" y="344"/>
                      </a:lnTo>
                      <a:lnTo>
                        <a:pt x="558" y="344"/>
                      </a:lnTo>
                      <a:lnTo>
                        <a:pt x="564" y="344"/>
                      </a:lnTo>
                      <a:lnTo>
                        <a:pt x="576" y="344"/>
                      </a:lnTo>
                      <a:lnTo>
                        <a:pt x="582" y="344"/>
                      </a:lnTo>
                      <a:lnTo>
                        <a:pt x="588" y="344"/>
                      </a:lnTo>
                      <a:lnTo>
                        <a:pt x="594" y="344"/>
                      </a:lnTo>
                      <a:lnTo>
                        <a:pt x="600" y="344"/>
                      </a:lnTo>
                      <a:lnTo>
                        <a:pt x="606" y="344"/>
                      </a:lnTo>
                      <a:lnTo>
                        <a:pt x="612" y="344"/>
                      </a:lnTo>
                      <a:lnTo>
                        <a:pt x="618" y="344"/>
                      </a:lnTo>
                      <a:lnTo>
                        <a:pt x="624" y="344"/>
                      </a:lnTo>
                      <a:lnTo>
                        <a:pt x="630" y="344"/>
                      </a:lnTo>
                      <a:lnTo>
                        <a:pt x="636" y="344"/>
                      </a:lnTo>
                      <a:lnTo>
                        <a:pt x="648" y="344"/>
                      </a:lnTo>
                      <a:lnTo>
                        <a:pt x="654" y="344"/>
                      </a:lnTo>
                      <a:lnTo>
                        <a:pt x="660" y="344"/>
                      </a:lnTo>
                      <a:lnTo>
                        <a:pt x="666" y="344"/>
                      </a:lnTo>
                      <a:lnTo>
                        <a:pt x="672" y="344"/>
                      </a:lnTo>
                      <a:lnTo>
                        <a:pt x="678" y="344"/>
                      </a:lnTo>
                      <a:lnTo>
                        <a:pt x="684" y="344"/>
                      </a:lnTo>
                      <a:lnTo>
                        <a:pt x="690" y="344"/>
                      </a:lnTo>
                      <a:lnTo>
                        <a:pt x="696" y="344"/>
                      </a:lnTo>
                      <a:lnTo>
                        <a:pt x="702" y="344"/>
                      </a:lnTo>
                      <a:lnTo>
                        <a:pt x="708" y="344"/>
                      </a:lnTo>
                      <a:lnTo>
                        <a:pt x="714" y="344"/>
                      </a:lnTo>
                      <a:lnTo>
                        <a:pt x="726" y="344"/>
                      </a:lnTo>
                      <a:lnTo>
                        <a:pt x="732" y="344"/>
                      </a:lnTo>
                      <a:lnTo>
                        <a:pt x="738" y="344"/>
                      </a:lnTo>
                      <a:lnTo>
                        <a:pt x="744" y="344"/>
                      </a:lnTo>
                      <a:lnTo>
                        <a:pt x="750" y="344"/>
                      </a:lnTo>
                    </a:path>
                  </a:pathLst>
                </a:custGeom>
                <a:noFill/>
                <a:ln w="2222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grpSp>
          <p:sp>
            <p:nvSpPr>
              <p:cNvPr id="86" name="TextBox 85"/>
              <p:cNvSpPr txBox="1"/>
              <p:nvPr/>
            </p:nvSpPr>
            <p:spPr>
              <a:xfrm>
                <a:off x="5037843" y="5673836"/>
                <a:ext cx="983865" cy="267329"/>
              </a:xfrm>
              <a:prstGeom prst="rect">
                <a:avLst/>
              </a:prstGeom>
              <a:noFill/>
              <a:ln w="12700">
                <a:noFill/>
              </a:ln>
            </p:spPr>
            <p:txBody>
              <a:bodyPr wrap="square" rtlCol="0">
                <a:spAutoFit/>
              </a:bodyPr>
              <a:lstStyle/>
              <a:p>
                <a:r>
                  <a:rPr lang="en-US" sz="2000" b="1" dirty="0" smtClean="0">
                    <a:solidFill>
                      <a:srgbClr val="FF0000"/>
                    </a:solidFill>
                    <a:latin typeface="Times New Roman" pitchFamily="18" charset="0"/>
                    <a:cs typeface="Times New Roman" pitchFamily="18" charset="0"/>
                  </a:rPr>
                  <a:t>HR data</a:t>
                </a:r>
                <a:endParaRPr lang="en-US" sz="2000" b="1" dirty="0">
                  <a:solidFill>
                    <a:srgbClr val="FF0000"/>
                  </a:solidFill>
                  <a:latin typeface="Times New Roman" pitchFamily="18" charset="0"/>
                  <a:cs typeface="Times New Roman" pitchFamily="18" charset="0"/>
                </a:endParaRPr>
              </a:p>
            </p:txBody>
          </p:sp>
          <p:sp>
            <p:nvSpPr>
              <p:cNvPr id="87" name="TextBox 86"/>
              <p:cNvSpPr txBox="1"/>
              <p:nvPr/>
            </p:nvSpPr>
            <p:spPr>
              <a:xfrm>
                <a:off x="5009070" y="4861317"/>
                <a:ext cx="954818" cy="267329"/>
              </a:xfrm>
              <a:prstGeom prst="rect">
                <a:avLst/>
              </a:prstGeom>
              <a:noFill/>
              <a:ln w="12700">
                <a:noFill/>
              </a:ln>
            </p:spPr>
            <p:txBody>
              <a:bodyPr wrap="square" rtlCol="0">
                <a:spAutoFit/>
              </a:bodyPr>
              <a:lstStyle/>
              <a:p>
                <a:r>
                  <a:rPr lang="en-US" sz="2000" b="1" dirty="0" smtClean="0">
                    <a:latin typeface="Times New Roman" pitchFamily="18" charset="0"/>
                    <a:cs typeface="Times New Roman" pitchFamily="18" charset="0"/>
                  </a:rPr>
                  <a:t>HR model</a:t>
                </a:r>
                <a:endParaRPr lang="en-US" sz="2000" b="1" dirty="0">
                  <a:latin typeface="Times New Roman" pitchFamily="18" charset="0"/>
                  <a:cs typeface="Times New Roman" pitchFamily="18" charset="0"/>
                </a:endParaRPr>
              </a:p>
            </p:txBody>
          </p:sp>
          <p:sp>
            <p:nvSpPr>
              <p:cNvPr id="88" name="TextBox 87"/>
              <p:cNvSpPr txBox="1"/>
              <p:nvPr/>
            </p:nvSpPr>
            <p:spPr>
              <a:xfrm>
                <a:off x="3916816" y="5562601"/>
                <a:ext cx="968493" cy="472966"/>
              </a:xfrm>
              <a:prstGeom prst="rect">
                <a:avLst/>
              </a:prstGeom>
              <a:noFill/>
              <a:ln w="12700">
                <a:noFill/>
              </a:ln>
            </p:spPr>
            <p:txBody>
              <a:bodyPr wrap="square" rtlCol="0">
                <a:spAutoFit/>
              </a:bodyPr>
              <a:lstStyle/>
              <a:p>
                <a:pPr algn="ctr"/>
                <a:r>
                  <a:rPr lang="en-US" sz="2000" b="1" dirty="0" smtClean="0">
                    <a:solidFill>
                      <a:srgbClr val="0000FF"/>
                    </a:solidFill>
                    <a:latin typeface="Times New Roman" pitchFamily="18" charset="0"/>
                    <a:cs typeface="Times New Roman" pitchFamily="18" charset="0"/>
                  </a:rPr>
                  <a:t>Workload (watts)</a:t>
                </a:r>
                <a:endParaRPr lang="en-US" sz="2000" b="1" dirty="0">
                  <a:solidFill>
                    <a:srgbClr val="0000FF"/>
                  </a:solidFill>
                  <a:latin typeface="Times New Roman" pitchFamily="18" charset="0"/>
                  <a:cs typeface="Times New Roman" pitchFamily="18" charset="0"/>
                </a:endParaRPr>
              </a:p>
            </p:txBody>
          </p:sp>
        </p:grpSp>
        <p:grpSp>
          <p:nvGrpSpPr>
            <p:cNvPr id="5" name="Group 93"/>
            <p:cNvGrpSpPr>
              <a:grpSpLocks noChangeAspect="1"/>
            </p:cNvGrpSpPr>
            <p:nvPr/>
          </p:nvGrpSpPr>
          <p:grpSpPr bwMode="auto">
            <a:xfrm>
              <a:off x="584405" y="1168624"/>
              <a:ext cx="6896434" cy="2279930"/>
              <a:chOff x="1572" y="159"/>
              <a:chExt cx="2848" cy="1381"/>
            </a:xfrm>
          </p:grpSpPr>
          <p:sp>
            <p:nvSpPr>
              <p:cNvPr id="8" name="Rectangle 94"/>
              <p:cNvSpPr>
                <a:spLocks noChangeArrowheads="1"/>
              </p:cNvSpPr>
              <p:nvPr/>
            </p:nvSpPr>
            <p:spPr bwMode="auto">
              <a:xfrm>
                <a:off x="1734" y="159"/>
                <a:ext cx="2604" cy="1182"/>
              </a:xfrm>
              <a:prstGeom prst="rect">
                <a:avLst/>
              </a:prstGeom>
              <a:solidFill>
                <a:srgbClr val="FFFFFF"/>
              </a:solidFill>
              <a:ln w="15875">
                <a:solidFill>
                  <a:schemeClr val="tx1"/>
                </a:solidFill>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9" name="Rectangle 95"/>
              <p:cNvSpPr>
                <a:spLocks noChangeArrowheads="1"/>
              </p:cNvSpPr>
              <p:nvPr/>
            </p:nvSpPr>
            <p:spPr bwMode="auto">
              <a:xfrm>
                <a:off x="1734" y="159"/>
                <a:ext cx="2604" cy="1182"/>
              </a:xfrm>
              <a:prstGeom prst="rect">
                <a:avLst/>
              </a:prstGeom>
              <a:noFill/>
              <a:ln w="15875">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2400"/>
              </a:p>
            </p:txBody>
          </p:sp>
          <p:sp>
            <p:nvSpPr>
              <p:cNvPr id="10" name="Line 96"/>
              <p:cNvSpPr>
                <a:spLocks noChangeShapeType="1"/>
              </p:cNvSpPr>
              <p:nvPr/>
            </p:nvSpPr>
            <p:spPr bwMode="auto">
              <a:xfrm>
                <a:off x="1734" y="159"/>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1" name="Line 97"/>
              <p:cNvSpPr>
                <a:spLocks noChangeShapeType="1"/>
              </p:cNvSpPr>
              <p:nvPr/>
            </p:nvSpPr>
            <p:spPr bwMode="auto">
              <a:xfrm>
                <a:off x="1734" y="1341"/>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2" name="Line 98"/>
              <p:cNvSpPr>
                <a:spLocks noChangeShapeType="1"/>
              </p:cNvSpPr>
              <p:nvPr/>
            </p:nvSpPr>
            <p:spPr bwMode="auto">
              <a:xfrm flipV="1">
                <a:off x="4338"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3" name="Line 99"/>
              <p:cNvSpPr>
                <a:spLocks noChangeShapeType="1"/>
              </p:cNvSpPr>
              <p:nvPr/>
            </p:nvSpPr>
            <p:spPr bwMode="auto">
              <a:xfrm flipV="1">
                <a:off x="1734"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4" name="Line 100"/>
              <p:cNvSpPr>
                <a:spLocks noChangeShapeType="1"/>
              </p:cNvSpPr>
              <p:nvPr/>
            </p:nvSpPr>
            <p:spPr bwMode="auto">
              <a:xfrm>
                <a:off x="1734" y="1341"/>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5" name="Line 101"/>
              <p:cNvSpPr>
                <a:spLocks noChangeShapeType="1"/>
              </p:cNvSpPr>
              <p:nvPr/>
            </p:nvSpPr>
            <p:spPr bwMode="auto">
              <a:xfrm flipV="1">
                <a:off x="1734"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6" name="Line 102"/>
              <p:cNvSpPr>
                <a:spLocks noChangeShapeType="1"/>
              </p:cNvSpPr>
              <p:nvPr/>
            </p:nvSpPr>
            <p:spPr bwMode="auto">
              <a:xfrm flipV="1">
                <a:off x="1734"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7" name="Line 103"/>
              <p:cNvSpPr>
                <a:spLocks noChangeShapeType="1"/>
              </p:cNvSpPr>
              <p:nvPr/>
            </p:nvSpPr>
            <p:spPr bwMode="auto">
              <a:xfrm>
                <a:off x="1734"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18" name="Rectangle 104"/>
              <p:cNvSpPr>
                <a:spLocks noChangeArrowheads="1"/>
              </p:cNvSpPr>
              <p:nvPr/>
            </p:nvSpPr>
            <p:spPr bwMode="auto">
              <a:xfrm>
                <a:off x="1716" y="1351"/>
                <a:ext cx="47"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0</a:t>
                </a:r>
                <a:endParaRPr lang="en-US" sz="2000" dirty="0" smtClean="0">
                  <a:latin typeface="Arial" pitchFamily="34" charset="0"/>
                  <a:cs typeface="Arial" pitchFamily="34" charset="0"/>
                </a:endParaRPr>
              </a:p>
            </p:txBody>
          </p:sp>
          <p:sp>
            <p:nvSpPr>
              <p:cNvPr id="19" name="Line 105"/>
              <p:cNvSpPr>
                <a:spLocks noChangeShapeType="1"/>
              </p:cNvSpPr>
              <p:nvPr/>
            </p:nvSpPr>
            <p:spPr bwMode="auto">
              <a:xfrm flipV="1">
                <a:off x="2058"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20" name="Line 106"/>
              <p:cNvSpPr>
                <a:spLocks noChangeShapeType="1"/>
              </p:cNvSpPr>
              <p:nvPr/>
            </p:nvSpPr>
            <p:spPr bwMode="auto">
              <a:xfrm>
                <a:off x="2058"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21" name="Rectangle 107"/>
              <p:cNvSpPr>
                <a:spLocks noChangeArrowheads="1"/>
              </p:cNvSpPr>
              <p:nvPr/>
            </p:nvSpPr>
            <p:spPr bwMode="auto">
              <a:xfrm>
                <a:off x="2016" y="1351"/>
                <a:ext cx="94"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50</a:t>
                </a:r>
                <a:endParaRPr lang="en-US" sz="2000" dirty="0" smtClean="0">
                  <a:latin typeface="Arial" pitchFamily="34" charset="0"/>
                  <a:cs typeface="Arial" pitchFamily="34" charset="0"/>
                </a:endParaRPr>
              </a:p>
            </p:txBody>
          </p:sp>
          <p:sp>
            <p:nvSpPr>
              <p:cNvPr id="22" name="Line 108"/>
              <p:cNvSpPr>
                <a:spLocks noChangeShapeType="1"/>
              </p:cNvSpPr>
              <p:nvPr/>
            </p:nvSpPr>
            <p:spPr bwMode="auto">
              <a:xfrm flipV="1">
                <a:off x="2382"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23" name="Line 109"/>
              <p:cNvSpPr>
                <a:spLocks noChangeShapeType="1"/>
              </p:cNvSpPr>
              <p:nvPr/>
            </p:nvSpPr>
            <p:spPr bwMode="auto">
              <a:xfrm>
                <a:off x="2382"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24" name="Rectangle 110"/>
              <p:cNvSpPr>
                <a:spLocks noChangeArrowheads="1"/>
              </p:cNvSpPr>
              <p:nvPr/>
            </p:nvSpPr>
            <p:spPr bwMode="auto">
              <a:xfrm>
                <a:off x="2322" y="1351"/>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100</a:t>
                </a:r>
                <a:endParaRPr lang="en-US" sz="2000" dirty="0" smtClean="0">
                  <a:latin typeface="Arial" pitchFamily="34" charset="0"/>
                  <a:cs typeface="Arial" pitchFamily="34" charset="0"/>
                </a:endParaRPr>
              </a:p>
            </p:txBody>
          </p:sp>
          <p:sp>
            <p:nvSpPr>
              <p:cNvPr id="25" name="Line 111"/>
              <p:cNvSpPr>
                <a:spLocks noChangeShapeType="1"/>
              </p:cNvSpPr>
              <p:nvPr/>
            </p:nvSpPr>
            <p:spPr bwMode="auto">
              <a:xfrm flipV="1">
                <a:off x="2706"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26" name="Line 112"/>
              <p:cNvSpPr>
                <a:spLocks noChangeShapeType="1"/>
              </p:cNvSpPr>
              <p:nvPr/>
            </p:nvSpPr>
            <p:spPr bwMode="auto">
              <a:xfrm>
                <a:off x="2706"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27" name="Rectangle 113"/>
              <p:cNvSpPr>
                <a:spLocks noChangeArrowheads="1"/>
              </p:cNvSpPr>
              <p:nvPr/>
            </p:nvSpPr>
            <p:spPr bwMode="auto">
              <a:xfrm>
                <a:off x="2646" y="1351"/>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150</a:t>
                </a:r>
                <a:endParaRPr lang="en-US" sz="2000" dirty="0" smtClean="0">
                  <a:latin typeface="Arial" pitchFamily="34" charset="0"/>
                  <a:cs typeface="Arial" pitchFamily="34" charset="0"/>
                </a:endParaRPr>
              </a:p>
            </p:txBody>
          </p:sp>
          <p:sp>
            <p:nvSpPr>
              <p:cNvPr id="28" name="Line 114"/>
              <p:cNvSpPr>
                <a:spLocks noChangeShapeType="1"/>
              </p:cNvSpPr>
              <p:nvPr/>
            </p:nvSpPr>
            <p:spPr bwMode="auto">
              <a:xfrm flipV="1">
                <a:off x="3036"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29" name="Line 115"/>
              <p:cNvSpPr>
                <a:spLocks noChangeShapeType="1"/>
              </p:cNvSpPr>
              <p:nvPr/>
            </p:nvSpPr>
            <p:spPr bwMode="auto">
              <a:xfrm>
                <a:off x="3036"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0" name="Rectangle 116"/>
              <p:cNvSpPr>
                <a:spLocks noChangeArrowheads="1"/>
              </p:cNvSpPr>
              <p:nvPr/>
            </p:nvSpPr>
            <p:spPr bwMode="auto">
              <a:xfrm>
                <a:off x="2976" y="1351"/>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200</a:t>
                </a:r>
                <a:endParaRPr lang="en-US" sz="2000" dirty="0" smtClean="0">
                  <a:latin typeface="Arial" pitchFamily="34" charset="0"/>
                  <a:cs typeface="Arial" pitchFamily="34" charset="0"/>
                </a:endParaRPr>
              </a:p>
            </p:txBody>
          </p:sp>
          <p:sp>
            <p:nvSpPr>
              <p:cNvPr id="31" name="Line 117"/>
              <p:cNvSpPr>
                <a:spLocks noChangeShapeType="1"/>
              </p:cNvSpPr>
              <p:nvPr/>
            </p:nvSpPr>
            <p:spPr bwMode="auto">
              <a:xfrm flipV="1">
                <a:off x="3360"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2" name="Line 118"/>
              <p:cNvSpPr>
                <a:spLocks noChangeShapeType="1"/>
              </p:cNvSpPr>
              <p:nvPr/>
            </p:nvSpPr>
            <p:spPr bwMode="auto">
              <a:xfrm>
                <a:off x="3360"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3" name="Rectangle 119"/>
              <p:cNvSpPr>
                <a:spLocks noChangeArrowheads="1"/>
              </p:cNvSpPr>
              <p:nvPr/>
            </p:nvSpPr>
            <p:spPr bwMode="auto">
              <a:xfrm>
                <a:off x="3300" y="1351"/>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250</a:t>
                </a:r>
                <a:endParaRPr lang="en-US" sz="2000" dirty="0" smtClean="0">
                  <a:latin typeface="Arial" pitchFamily="34" charset="0"/>
                  <a:cs typeface="Arial" pitchFamily="34" charset="0"/>
                </a:endParaRPr>
              </a:p>
            </p:txBody>
          </p:sp>
          <p:sp>
            <p:nvSpPr>
              <p:cNvPr id="34" name="Line 120"/>
              <p:cNvSpPr>
                <a:spLocks noChangeShapeType="1"/>
              </p:cNvSpPr>
              <p:nvPr/>
            </p:nvSpPr>
            <p:spPr bwMode="auto">
              <a:xfrm flipV="1">
                <a:off x="3684"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5" name="Line 121"/>
              <p:cNvSpPr>
                <a:spLocks noChangeShapeType="1"/>
              </p:cNvSpPr>
              <p:nvPr/>
            </p:nvSpPr>
            <p:spPr bwMode="auto">
              <a:xfrm>
                <a:off x="3684"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6" name="Rectangle 122"/>
              <p:cNvSpPr>
                <a:spLocks noChangeArrowheads="1"/>
              </p:cNvSpPr>
              <p:nvPr/>
            </p:nvSpPr>
            <p:spPr bwMode="auto">
              <a:xfrm>
                <a:off x="3624" y="1351"/>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300</a:t>
                </a:r>
                <a:endParaRPr lang="en-US" sz="2000" dirty="0" smtClean="0">
                  <a:latin typeface="Arial" pitchFamily="34" charset="0"/>
                  <a:cs typeface="Arial" pitchFamily="34" charset="0"/>
                </a:endParaRPr>
              </a:p>
            </p:txBody>
          </p:sp>
          <p:sp>
            <p:nvSpPr>
              <p:cNvPr id="37" name="Line 123"/>
              <p:cNvSpPr>
                <a:spLocks noChangeShapeType="1"/>
              </p:cNvSpPr>
              <p:nvPr/>
            </p:nvSpPr>
            <p:spPr bwMode="auto">
              <a:xfrm flipV="1">
                <a:off x="4008"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8" name="Line 124"/>
              <p:cNvSpPr>
                <a:spLocks noChangeShapeType="1"/>
              </p:cNvSpPr>
              <p:nvPr/>
            </p:nvSpPr>
            <p:spPr bwMode="auto">
              <a:xfrm>
                <a:off x="4008"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39" name="Rectangle 125"/>
              <p:cNvSpPr>
                <a:spLocks noChangeArrowheads="1"/>
              </p:cNvSpPr>
              <p:nvPr/>
            </p:nvSpPr>
            <p:spPr bwMode="auto">
              <a:xfrm>
                <a:off x="3948" y="1351"/>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350</a:t>
                </a:r>
                <a:endParaRPr lang="en-US" sz="2000" dirty="0" smtClean="0">
                  <a:latin typeface="Arial" pitchFamily="34" charset="0"/>
                  <a:cs typeface="Arial" pitchFamily="34" charset="0"/>
                </a:endParaRPr>
              </a:p>
            </p:txBody>
          </p:sp>
          <p:sp>
            <p:nvSpPr>
              <p:cNvPr id="40" name="Line 126"/>
              <p:cNvSpPr>
                <a:spLocks noChangeShapeType="1"/>
              </p:cNvSpPr>
              <p:nvPr/>
            </p:nvSpPr>
            <p:spPr bwMode="auto">
              <a:xfrm flipV="1">
                <a:off x="4338" y="1324"/>
                <a:ext cx="1" cy="17"/>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41" name="Line 127"/>
              <p:cNvSpPr>
                <a:spLocks noChangeShapeType="1"/>
              </p:cNvSpPr>
              <p:nvPr/>
            </p:nvSpPr>
            <p:spPr bwMode="auto">
              <a:xfrm>
                <a:off x="4338" y="159"/>
                <a:ext cx="1" cy="13"/>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42" name="Rectangle 128"/>
              <p:cNvSpPr>
                <a:spLocks noChangeArrowheads="1"/>
              </p:cNvSpPr>
              <p:nvPr/>
            </p:nvSpPr>
            <p:spPr bwMode="auto">
              <a:xfrm>
                <a:off x="4278" y="1351"/>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400</a:t>
                </a:r>
                <a:endParaRPr lang="en-US" sz="2000" dirty="0" smtClean="0">
                  <a:latin typeface="Arial" pitchFamily="34" charset="0"/>
                  <a:cs typeface="Arial" pitchFamily="34" charset="0"/>
                </a:endParaRPr>
              </a:p>
            </p:txBody>
          </p:sp>
          <p:sp>
            <p:nvSpPr>
              <p:cNvPr id="43" name="Line 129"/>
              <p:cNvSpPr>
                <a:spLocks noChangeShapeType="1"/>
              </p:cNvSpPr>
              <p:nvPr/>
            </p:nvSpPr>
            <p:spPr bwMode="auto">
              <a:xfrm>
                <a:off x="1734" y="1341"/>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44" name="Line 130"/>
              <p:cNvSpPr>
                <a:spLocks noChangeShapeType="1"/>
              </p:cNvSpPr>
              <p:nvPr/>
            </p:nvSpPr>
            <p:spPr bwMode="auto">
              <a:xfrm flipH="1">
                <a:off x="4308" y="1341"/>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45" name="Rectangle 131"/>
              <p:cNvSpPr>
                <a:spLocks noChangeArrowheads="1"/>
              </p:cNvSpPr>
              <p:nvPr/>
            </p:nvSpPr>
            <p:spPr bwMode="auto">
              <a:xfrm>
                <a:off x="1614" y="1256"/>
                <a:ext cx="94"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80</a:t>
                </a:r>
                <a:endParaRPr lang="en-US" sz="2000" dirty="0" smtClean="0">
                  <a:latin typeface="Arial" pitchFamily="34" charset="0"/>
                  <a:cs typeface="Arial" pitchFamily="34" charset="0"/>
                </a:endParaRPr>
              </a:p>
            </p:txBody>
          </p:sp>
          <p:sp>
            <p:nvSpPr>
              <p:cNvPr id="46" name="Line 132"/>
              <p:cNvSpPr>
                <a:spLocks noChangeShapeType="1"/>
              </p:cNvSpPr>
              <p:nvPr/>
            </p:nvSpPr>
            <p:spPr bwMode="auto">
              <a:xfrm>
                <a:off x="1734" y="1210"/>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47" name="Line 133"/>
              <p:cNvSpPr>
                <a:spLocks noChangeShapeType="1"/>
              </p:cNvSpPr>
              <p:nvPr/>
            </p:nvSpPr>
            <p:spPr bwMode="auto">
              <a:xfrm flipH="1">
                <a:off x="4308" y="1210"/>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48" name="Line 135"/>
              <p:cNvSpPr>
                <a:spLocks noChangeShapeType="1"/>
              </p:cNvSpPr>
              <p:nvPr/>
            </p:nvSpPr>
            <p:spPr bwMode="auto">
              <a:xfrm>
                <a:off x="1734" y="1078"/>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49" name="Line 136"/>
              <p:cNvSpPr>
                <a:spLocks noChangeShapeType="1"/>
              </p:cNvSpPr>
              <p:nvPr/>
            </p:nvSpPr>
            <p:spPr bwMode="auto">
              <a:xfrm flipH="1">
                <a:off x="4308" y="1078"/>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0" name="Line 138"/>
              <p:cNvSpPr>
                <a:spLocks noChangeShapeType="1"/>
              </p:cNvSpPr>
              <p:nvPr/>
            </p:nvSpPr>
            <p:spPr bwMode="auto">
              <a:xfrm>
                <a:off x="1734" y="947"/>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1" name="Line 139"/>
              <p:cNvSpPr>
                <a:spLocks noChangeShapeType="1"/>
              </p:cNvSpPr>
              <p:nvPr/>
            </p:nvSpPr>
            <p:spPr bwMode="auto">
              <a:xfrm flipH="1">
                <a:off x="4308" y="947"/>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2" name="Line 141"/>
              <p:cNvSpPr>
                <a:spLocks noChangeShapeType="1"/>
              </p:cNvSpPr>
              <p:nvPr/>
            </p:nvSpPr>
            <p:spPr bwMode="auto">
              <a:xfrm>
                <a:off x="1734" y="815"/>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3" name="Line 142"/>
              <p:cNvSpPr>
                <a:spLocks noChangeShapeType="1"/>
              </p:cNvSpPr>
              <p:nvPr/>
            </p:nvSpPr>
            <p:spPr bwMode="auto">
              <a:xfrm flipH="1">
                <a:off x="4308" y="815"/>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4" name="Rectangle 143"/>
              <p:cNvSpPr>
                <a:spLocks noChangeArrowheads="1"/>
              </p:cNvSpPr>
              <p:nvPr/>
            </p:nvSpPr>
            <p:spPr bwMode="auto">
              <a:xfrm>
                <a:off x="1572" y="731"/>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120</a:t>
                </a:r>
                <a:endParaRPr lang="en-US" sz="2000" dirty="0" smtClean="0">
                  <a:latin typeface="Arial" pitchFamily="34" charset="0"/>
                  <a:cs typeface="Arial" pitchFamily="34" charset="0"/>
                </a:endParaRPr>
              </a:p>
            </p:txBody>
          </p:sp>
          <p:sp>
            <p:nvSpPr>
              <p:cNvPr id="55" name="Line 144"/>
              <p:cNvSpPr>
                <a:spLocks noChangeShapeType="1"/>
              </p:cNvSpPr>
              <p:nvPr/>
            </p:nvSpPr>
            <p:spPr bwMode="auto">
              <a:xfrm>
                <a:off x="1734" y="684"/>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6" name="Line 145"/>
              <p:cNvSpPr>
                <a:spLocks noChangeShapeType="1"/>
              </p:cNvSpPr>
              <p:nvPr/>
            </p:nvSpPr>
            <p:spPr bwMode="auto">
              <a:xfrm flipH="1">
                <a:off x="4308" y="684"/>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7" name="Line 147"/>
              <p:cNvSpPr>
                <a:spLocks noChangeShapeType="1"/>
              </p:cNvSpPr>
              <p:nvPr/>
            </p:nvSpPr>
            <p:spPr bwMode="auto">
              <a:xfrm>
                <a:off x="1734" y="553"/>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8" name="Line 148"/>
              <p:cNvSpPr>
                <a:spLocks noChangeShapeType="1"/>
              </p:cNvSpPr>
              <p:nvPr/>
            </p:nvSpPr>
            <p:spPr bwMode="auto">
              <a:xfrm flipH="1">
                <a:off x="4308" y="553"/>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59" name="Line 150"/>
              <p:cNvSpPr>
                <a:spLocks noChangeShapeType="1"/>
              </p:cNvSpPr>
              <p:nvPr/>
            </p:nvSpPr>
            <p:spPr bwMode="auto">
              <a:xfrm>
                <a:off x="1734" y="421"/>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0" name="Line 151"/>
              <p:cNvSpPr>
                <a:spLocks noChangeShapeType="1"/>
              </p:cNvSpPr>
              <p:nvPr/>
            </p:nvSpPr>
            <p:spPr bwMode="auto">
              <a:xfrm flipH="1">
                <a:off x="4308" y="421"/>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1" name="Line 153"/>
              <p:cNvSpPr>
                <a:spLocks noChangeShapeType="1"/>
              </p:cNvSpPr>
              <p:nvPr/>
            </p:nvSpPr>
            <p:spPr bwMode="auto">
              <a:xfrm>
                <a:off x="1734" y="290"/>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2" name="Line 154"/>
              <p:cNvSpPr>
                <a:spLocks noChangeShapeType="1"/>
              </p:cNvSpPr>
              <p:nvPr/>
            </p:nvSpPr>
            <p:spPr bwMode="auto">
              <a:xfrm flipH="1">
                <a:off x="4308" y="290"/>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3" name="Rectangle 155"/>
              <p:cNvSpPr>
                <a:spLocks noChangeArrowheads="1"/>
              </p:cNvSpPr>
              <p:nvPr/>
            </p:nvSpPr>
            <p:spPr bwMode="auto">
              <a:xfrm>
                <a:off x="1572" y="205"/>
                <a:ext cx="142" cy="189"/>
              </a:xfrm>
              <a:prstGeom prst="rect">
                <a:avLst/>
              </a:prstGeom>
              <a:noFill/>
              <a:ln w="1587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160</a:t>
                </a:r>
                <a:endParaRPr lang="en-US" sz="2000" dirty="0" smtClean="0">
                  <a:latin typeface="Arial" pitchFamily="34" charset="0"/>
                  <a:cs typeface="Arial" pitchFamily="34" charset="0"/>
                </a:endParaRPr>
              </a:p>
            </p:txBody>
          </p:sp>
          <p:sp>
            <p:nvSpPr>
              <p:cNvPr id="64" name="Line 156"/>
              <p:cNvSpPr>
                <a:spLocks noChangeShapeType="1"/>
              </p:cNvSpPr>
              <p:nvPr/>
            </p:nvSpPr>
            <p:spPr bwMode="auto">
              <a:xfrm>
                <a:off x="1734" y="159"/>
                <a:ext cx="2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5" name="Line 157"/>
              <p:cNvSpPr>
                <a:spLocks noChangeShapeType="1"/>
              </p:cNvSpPr>
              <p:nvPr/>
            </p:nvSpPr>
            <p:spPr bwMode="auto">
              <a:xfrm flipH="1">
                <a:off x="4308" y="159"/>
                <a:ext cx="30"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6" name="Line 159"/>
              <p:cNvSpPr>
                <a:spLocks noChangeShapeType="1"/>
              </p:cNvSpPr>
              <p:nvPr/>
            </p:nvSpPr>
            <p:spPr bwMode="auto">
              <a:xfrm>
                <a:off x="1734" y="159"/>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7" name="Line 160"/>
              <p:cNvSpPr>
                <a:spLocks noChangeShapeType="1"/>
              </p:cNvSpPr>
              <p:nvPr/>
            </p:nvSpPr>
            <p:spPr bwMode="auto">
              <a:xfrm>
                <a:off x="1734" y="1341"/>
                <a:ext cx="2604" cy="1"/>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8" name="Line 161"/>
              <p:cNvSpPr>
                <a:spLocks noChangeShapeType="1"/>
              </p:cNvSpPr>
              <p:nvPr/>
            </p:nvSpPr>
            <p:spPr bwMode="auto">
              <a:xfrm flipV="1">
                <a:off x="4338"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69" name="Line 162"/>
              <p:cNvSpPr>
                <a:spLocks noChangeShapeType="1"/>
              </p:cNvSpPr>
              <p:nvPr/>
            </p:nvSpPr>
            <p:spPr bwMode="auto">
              <a:xfrm flipV="1">
                <a:off x="1734" y="159"/>
                <a:ext cx="1" cy="1182"/>
              </a:xfrm>
              <a:prstGeom prst="line">
                <a:avLst/>
              </a:pr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0" name="Freeform 163"/>
              <p:cNvSpPr>
                <a:spLocks/>
              </p:cNvSpPr>
              <p:nvPr/>
            </p:nvSpPr>
            <p:spPr bwMode="auto">
              <a:xfrm>
                <a:off x="1734" y="570"/>
                <a:ext cx="822" cy="190"/>
              </a:xfrm>
              <a:custGeom>
                <a:avLst/>
                <a:gdLst/>
                <a:ahLst/>
                <a:cxnLst>
                  <a:cxn ang="0">
                    <a:pos x="12" y="190"/>
                  </a:cxn>
                  <a:cxn ang="0">
                    <a:pos x="30" y="190"/>
                  </a:cxn>
                  <a:cxn ang="0">
                    <a:pos x="48" y="187"/>
                  </a:cxn>
                  <a:cxn ang="0">
                    <a:pos x="66" y="187"/>
                  </a:cxn>
                  <a:cxn ang="0">
                    <a:pos x="90" y="187"/>
                  </a:cxn>
                  <a:cxn ang="0">
                    <a:pos x="108" y="183"/>
                  </a:cxn>
                  <a:cxn ang="0">
                    <a:pos x="126" y="183"/>
                  </a:cxn>
                  <a:cxn ang="0">
                    <a:pos x="144" y="152"/>
                  </a:cxn>
                  <a:cxn ang="0">
                    <a:pos x="168" y="121"/>
                  </a:cxn>
                  <a:cxn ang="0">
                    <a:pos x="186" y="97"/>
                  </a:cxn>
                  <a:cxn ang="0">
                    <a:pos x="204" y="80"/>
                  </a:cxn>
                  <a:cxn ang="0">
                    <a:pos x="222" y="62"/>
                  </a:cxn>
                  <a:cxn ang="0">
                    <a:pos x="246" y="48"/>
                  </a:cxn>
                  <a:cxn ang="0">
                    <a:pos x="264" y="38"/>
                  </a:cxn>
                  <a:cxn ang="0">
                    <a:pos x="282" y="31"/>
                  </a:cxn>
                  <a:cxn ang="0">
                    <a:pos x="300" y="21"/>
                  </a:cxn>
                  <a:cxn ang="0">
                    <a:pos x="324" y="17"/>
                  </a:cxn>
                  <a:cxn ang="0">
                    <a:pos x="342" y="10"/>
                  </a:cxn>
                  <a:cxn ang="0">
                    <a:pos x="360" y="7"/>
                  </a:cxn>
                  <a:cxn ang="0">
                    <a:pos x="384" y="3"/>
                  </a:cxn>
                  <a:cxn ang="0">
                    <a:pos x="402" y="0"/>
                  </a:cxn>
                  <a:cxn ang="0">
                    <a:pos x="420" y="38"/>
                  </a:cxn>
                  <a:cxn ang="0">
                    <a:pos x="438" y="62"/>
                  </a:cxn>
                  <a:cxn ang="0">
                    <a:pos x="462" y="86"/>
                  </a:cxn>
                  <a:cxn ang="0">
                    <a:pos x="480" y="104"/>
                  </a:cxn>
                  <a:cxn ang="0">
                    <a:pos x="498" y="118"/>
                  </a:cxn>
                  <a:cxn ang="0">
                    <a:pos x="516" y="131"/>
                  </a:cxn>
                  <a:cxn ang="0">
                    <a:pos x="540" y="142"/>
                  </a:cxn>
                  <a:cxn ang="0">
                    <a:pos x="558" y="149"/>
                  </a:cxn>
                  <a:cxn ang="0">
                    <a:pos x="576" y="156"/>
                  </a:cxn>
                  <a:cxn ang="0">
                    <a:pos x="594" y="163"/>
                  </a:cxn>
                  <a:cxn ang="0">
                    <a:pos x="618" y="166"/>
                  </a:cxn>
                  <a:cxn ang="0">
                    <a:pos x="636" y="169"/>
                  </a:cxn>
                  <a:cxn ang="0">
                    <a:pos x="654" y="169"/>
                  </a:cxn>
                  <a:cxn ang="0">
                    <a:pos x="672" y="142"/>
                  </a:cxn>
                  <a:cxn ang="0">
                    <a:pos x="696" y="114"/>
                  </a:cxn>
                  <a:cxn ang="0">
                    <a:pos x="714" y="90"/>
                  </a:cxn>
                  <a:cxn ang="0">
                    <a:pos x="732" y="76"/>
                  </a:cxn>
                  <a:cxn ang="0">
                    <a:pos x="750" y="59"/>
                  </a:cxn>
                  <a:cxn ang="0">
                    <a:pos x="774" y="45"/>
                  </a:cxn>
                  <a:cxn ang="0">
                    <a:pos x="792" y="35"/>
                  </a:cxn>
                  <a:cxn ang="0">
                    <a:pos x="810" y="24"/>
                  </a:cxn>
                </a:cxnLst>
                <a:rect l="0" t="0" r="r" b="b"/>
                <a:pathLst>
                  <a:path w="822" h="190">
                    <a:moveTo>
                      <a:pt x="0" y="190"/>
                    </a:moveTo>
                    <a:lnTo>
                      <a:pt x="6" y="190"/>
                    </a:lnTo>
                    <a:lnTo>
                      <a:pt x="12" y="190"/>
                    </a:lnTo>
                    <a:lnTo>
                      <a:pt x="18" y="190"/>
                    </a:lnTo>
                    <a:lnTo>
                      <a:pt x="24" y="190"/>
                    </a:lnTo>
                    <a:lnTo>
                      <a:pt x="30" y="190"/>
                    </a:lnTo>
                    <a:lnTo>
                      <a:pt x="36" y="190"/>
                    </a:lnTo>
                    <a:lnTo>
                      <a:pt x="42" y="190"/>
                    </a:lnTo>
                    <a:lnTo>
                      <a:pt x="48" y="187"/>
                    </a:lnTo>
                    <a:lnTo>
                      <a:pt x="54" y="187"/>
                    </a:lnTo>
                    <a:lnTo>
                      <a:pt x="60" y="187"/>
                    </a:lnTo>
                    <a:lnTo>
                      <a:pt x="66" y="187"/>
                    </a:lnTo>
                    <a:lnTo>
                      <a:pt x="78" y="187"/>
                    </a:lnTo>
                    <a:lnTo>
                      <a:pt x="84" y="187"/>
                    </a:lnTo>
                    <a:lnTo>
                      <a:pt x="90" y="187"/>
                    </a:lnTo>
                    <a:lnTo>
                      <a:pt x="96" y="187"/>
                    </a:lnTo>
                    <a:lnTo>
                      <a:pt x="102" y="183"/>
                    </a:lnTo>
                    <a:lnTo>
                      <a:pt x="108" y="183"/>
                    </a:lnTo>
                    <a:lnTo>
                      <a:pt x="114" y="183"/>
                    </a:lnTo>
                    <a:lnTo>
                      <a:pt x="120" y="183"/>
                    </a:lnTo>
                    <a:lnTo>
                      <a:pt x="126" y="183"/>
                    </a:lnTo>
                    <a:lnTo>
                      <a:pt x="132" y="183"/>
                    </a:lnTo>
                    <a:lnTo>
                      <a:pt x="138" y="166"/>
                    </a:lnTo>
                    <a:lnTo>
                      <a:pt x="144" y="152"/>
                    </a:lnTo>
                    <a:lnTo>
                      <a:pt x="156" y="142"/>
                    </a:lnTo>
                    <a:lnTo>
                      <a:pt x="162" y="131"/>
                    </a:lnTo>
                    <a:lnTo>
                      <a:pt x="168" y="121"/>
                    </a:lnTo>
                    <a:lnTo>
                      <a:pt x="174" y="111"/>
                    </a:lnTo>
                    <a:lnTo>
                      <a:pt x="180" y="104"/>
                    </a:lnTo>
                    <a:lnTo>
                      <a:pt x="186" y="97"/>
                    </a:lnTo>
                    <a:lnTo>
                      <a:pt x="192" y="90"/>
                    </a:lnTo>
                    <a:lnTo>
                      <a:pt x="198" y="83"/>
                    </a:lnTo>
                    <a:lnTo>
                      <a:pt x="204" y="80"/>
                    </a:lnTo>
                    <a:lnTo>
                      <a:pt x="210" y="73"/>
                    </a:lnTo>
                    <a:lnTo>
                      <a:pt x="216" y="66"/>
                    </a:lnTo>
                    <a:lnTo>
                      <a:pt x="222" y="62"/>
                    </a:lnTo>
                    <a:lnTo>
                      <a:pt x="234" y="55"/>
                    </a:lnTo>
                    <a:lnTo>
                      <a:pt x="240" y="52"/>
                    </a:lnTo>
                    <a:lnTo>
                      <a:pt x="246" y="48"/>
                    </a:lnTo>
                    <a:lnTo>
                      <a:pt x="252" y="45"/>
                    </a:lnTo>
                    <a:lnTo>
                      <a:pt x="258" y="42"/>
                    </a:lnTo>
                    <a:lnTo>
                      <a:pt x="264" y="38"/>
                    </a:lnTo>
                    <a:lnTo>
                      <a:pt x="270" y="35"/>
                    </a:lnTo>
                    <a:lnTo>
                      <a:pt x="276" y="35"/>
                    </a:lnTo>
                    <a:lnTo>
                      <a:pt x="282" y="31"/>
                    </a:lnTo>
                    <a:lnTo>
                      <a:pt x="288" y="28"/>
                    </a:lnTo>
                    <a:lnTo>
                      <a:pt x="294" y="24"/>
                    </a:lnTo>
                    <a:lnTo>
                      <a:pt x="300" y="21"/>
                    </a:lnTo>
                    <a:lnTo>
                      <a:pt x="312" y="21"/>
                    </a:lnTo>
                    <a:lnTo>
                      <a:pt x="318" y="17"/>
                    </a:lnTo>
                    <a:lnTo>
                      <a:pt x="324" y="17"/>
                    </a:lnTo>
                    <a:lnTo>
                      <a:pt x="330" y="14"/>
                    </a:lnTo>
                    <a:lnTo>
                      <a:pt x="336" y="14"/>
                    </a:lnTo>
                    <a:lnTo>
                      <a:pt x="342" y="10"/>
                    </a:lnTo>
                    <a:lnTo>
                      <a:pt x="348" y="10"/>
                    </a:lnTo>
                    <a:lnTo>
                      <a:pt x="354" y="7"/>
                    </a:lnTo>
                    <a:lnTo>
                      <a:pt x="360" y="7"/>
                    </a:lnTo>
                    <a:lnTo>
                      <a:pt x="366" y="7"/>
                    </a:lnTo>
                    <a:lnTo>
                      <a:pt x="372" y="3"/>
                    </a:lnTo>
                    <a:lnTo>
                      <a:pt x="384" y="3"/>
                    </a:lnTo>
                    <a:lnTo>
                      <a:pt x="390" y="0"/>
                    </a:lnTo>
                    <a:lnTo>
                      <a:pt x="396" y="0"/>
                    </a:lnTo>
                    <a:lnTo>
                      <a:pt x="402" y="0"/>
                    </a:lnTo>
                    <a:lnTo>
                      <a:pt x="408" y="14"/>
                    </a:lnTo>
                    <a:lnTo>
                      <a:pt x="414" y="28"/>
                    </a:lnTo>
                    <a:lnTo>
                      <a:pt x="420" y="38"/>
                    </a:lnTo>
                    <a:lnTo>
                      <a:pt x="426" y="48"/>
                    </a:lnTo>
                    <a:lnTo>
                      <a:pt x="432" y="55"/>
                    </a:lnTo>
                    <a:lnTo>
                      <a:pt x="438" y="62"/>
                    </a:lnTo>
                    <a:lnTo>
                      <a:pt x="444" y="73"/>
                    </a:lnTo>
                    <a:lnTo>
                      <a:pt x="450" y="80"/>
                    </a:lnTo>
                    <a:lnTo>
                      <a:pt x="462" y="86"/>
                    </a:lnTo>
                    <a:lnTo>
                      <a:pt x="468" y="90"/>
                    </a:lnTo>
                    <a:lnTo>
                      <a:pt x="474" y="97"/>
                    </a:lnTo>
                    <a:lnTo>
                      <a:pt x="480" y="104"/>
                    </a:lnTo>
                    <a:lnTo>
                      <a:pt x="486" y="107"/>
                    </a:lnTo>
                    <a:lnTo>
                      <a:pt x="492" y="114"/>
                    </a:lnTo>
                    <a:lnTo>
                      <a:pt x="498" y="118"/>
                    </a:lnTo>
                    <a:lnTo>
                      <a:pt x="504" y="124"/>
                    </a:lnTo>
                    <a:lnTo>
                      <a:pt x="510" y="128"/>
                    </a:lnTo>
                    <a:lnTo>
                      <a:pt x="516" y="131"/>
                    </a:lnTo>
                    <a:lnTo>
                      <a:pt x="522" y="135"/>
                    </a:lnTo>
                    <a:lnTo>
                      <a:pt x="528" y="138"/>
                    </a:lnTo>
                    <a:lnTo>
                      <a:pt x="540" y="142"/>
                    </a:lnTo>
                    <a:lnTo>
                      <a:pt x="546" y="145"/>
                    </a:lnTo>
                    <a:lnTo>
                      <a:pt x="552" y="145"/>
                    </a:lnTo>
                    <a:lnTo>
                      <a:pt x="558" y="149"/>
                    </a:lnTo>
                    <a:lnTo>
                      <a:pt x="564" y="152"/>
                    </a:lnTo>
                    <a:lnTo>
                      <a:pt x="570" y="156"/>
                    </a:lnTo>
                    <a:lnTo>
                      <a:pt x="576" y="156"/>
                    </a:lnTo>
                    <a:lnTo>
                      <a:pt x="582" y="159"/>
                    </a:lnTo>
                    <a:lnTo>
                      <a:pt x="588" y="159"/>
                    </a:lnTo>
                    <a:lnTo>
                      <a:pt x="594" y="163"/>
                    </a:lnTo>
                    <a:lnTo>
                      <a:pt x="600" y="163"/>
                    </a:lnTo>
                    <a:lnTo>
                      <a:pt x="606" y="166"/>
                    </a:lnTo>
                    <a:lnTo>
                      <a:pt x="618" y="166"/>
                    </a:lnTo>
                    <a:lnTo>
                      <a:pt x="624" y="166"/>
                    </a:lnTo>
                    <a:lnTo>
                      <a:pt x="630" y="169"/>
                    </a:lnTo>
                    <a:lnTo>
                      <a:pt x="636" y="169"/>
                    </a:lnTo>
                    <a:lnTo>
                      <a:pt x="642" y="169"/>
                    </a:lnTo>
                    <a:lnTo>
                      <a:pt x="648" y="169"/>
                    </a:lnTo>
                    <a:lnTo>
                      <a:pt x="654" y="169"/>
                    </a:lnTo>
                    <a:lnTo>
                      <a:pt x="660" y="173"/>
                    </a:lnTo>
                    <a:lnTo>
                      <a:pt x="666" y="156"/>
                    </a:lnTo>
                    <a:lnTo>
                      <a:pt x="672" y="142"/>
                    </a:lnTo>
                    <a:lnTo>
                      <a:pt x="678" y="131"/>
                    </a:lnTo>
                    <a:lnTo>
                      <a:pt x="690" y="121"/>
                    </a:lnTo>
                    <a:lnTo>
                      <a:pt x="696" y="114"/>
                    </a:lnTo>
                    <a:lnTo>
                      <a:pt x="702" y="107"/>
                    </a:lnTo>
                    <a:lnTo>
                      <a:pt x="708" y="100"/>
                    </a:lnTo>
                    <a:lnTo>
                      <a:pt x="714" y="90"/>
                    </a:lnTo>
                    <a:lnTo>
                      <a:pt x="720" y="86"/>
                    </a:lnTo>
                    <a:lnTo>
                      <a:pt x="726" y="83"/>
                    </a:lnTo>
                    <a:lnTo>
                      <a:pt x="732" y="76"/>
                    </a:lnTo>
                    <a:lnTo>
                      <a:pt x="738" y="69"/>
                    </a:lnTo>
                    <a:lnTo>
                      <a:pt x="744" y="62"/>
                    </a:lnTo>
                    <a:lnTo>
                      <a:pt x="750" y="59"/>
                    </a:lnTo>
                    <a:lnTo>
                      <a:pt x="756" y="52"/>
                    </a:lnTo>
                    <a:lnTo>
                      <a:pt x="768" y="48"/>
                    </a:lnTo>
                    <a:lnTo>
                      <a:pt x="774" y="45"/>
                    </a:lnTo>
                    <a:lnTo>
                      <a:pt x="780" y="42"/>
                    </a:lnTo>
                    <a:lnTo>
                      <a:pt x="786" y="38"/>
                    </a:lnTo>
                    <a:lnTo>
                      <a:pt x="792" y="35"/>
                    </a:lnTo>
                    <a:lnTo>
                      <a:pt x="798" y="28"/>
                    </a:lnTo>
                    <a:lnTo>
                      <a:pt x="804" y="28"/>
                    </a:lnTo>
                    <a:lnTo>
                      <a:pt x="810" y="24"/>
                    </a:lnTo>
                    <a:lnTo>
                      <a:pt x="816" y="21"/>
                    </a:lnTo>
                    <a:lnTo>
                      <a:pt x="822" y="21"/>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1" name="Freeform 164"/>
              <p:cNvSpPr>
                <a:spLocks/>
              </p:cNvSpPr>
              <p:nvPr/>
            </p:nvSpPr>
            <p:spPr bwMode="auto">
              <a:xfrm>
                <a:off x="2556" y="560"/>
                <a:ext cx="828" cy="186"/>
              </a:xfrm>
              <a:custGeom>
                <a:avLst/>
                <a:gdLst/>
                <a:ahLst/>
                <a:cxnLst>
                  <a:cxn ang="0">
                    <a:pos x="12" y="27"/>
                  </a:cxn>
                  <a:cxn ang="0">
                    <a:pos x="36" y="20"/>
                  </a:cxn>
                  <a:cxn ang="0">
                    <a:pos x="54" y="13"/>
                  </a:cxn>
                  <a:cxn ang="0">
                    <a:pos x="72" y="10"/>
                  </a:cxn>
                  <a:cxn ang="0">
                    <a:pos x="90" y="10"/>
                  </a:cxn>
                  <a:cxn ang="0">
                    <a:pos x="114" y="7"/>
                  </a:cxn>
                  <a:cxn ang="0">
                    <a:pos x="132" y="3"/>
                  </a:cxn>
                  <a:cxn ang="0">
                    <a:pos x="150" y="3"/>
                  </a:cxn>
                  <a:cxn ang="0">
                    <a:pos x="174" y="0"/>
                  </a:cxn>
                  <a:cxn ang="0">
                    <a:pos x="192" y="0"/>
                  </a:cxn>
                  <a:cxn ang="0">
                    <a:pos x="210" y="0"/>
                  </a:cxn>
                  <a:cxn ang="0">
                    <a:pos x="228" y="3"/>
                  </a:cxn>
                  <a:cxn ang="0">
                    <a:pos x="252" y="45"/>
                  </a:cxn>
                  <a:cxn ang="0">
                    <a:pos x="270" y="72"/>
                  </a:cxn>
                  <a:cxn ang="0">
                    <a:pos x="288" y="93"/>
                  </a:cxn>
                  <a:cxn ang="0">
                    <a:pos x="306" y="110"/>
                  </a:cxn>
                  <a:cxn ang="0">
                    <a:pos x="330" y="124"/>
                  </a:cxn>
                  <a:cxn ang="0">
                    <a:pos x="348" y="134"/>
                  </a:cxn>
                  <a:cxn ang="0">
                    <a:pos x="366" y="145"/>
                  </a:cxn>
                  <a:cxn ang="0">
                    <a:pos x="384" y="152"/>
                  </a:cxn>
                  <a:cxn ang="0">
                    <a:pos x="408" y="159"/>
                  </a:cxn>
                  <a:cxn ang="0">
                    <a:pos x="426" y="166"/>
                  </a:cxn>
                  <a:cxn ang="0">
                    <a:pos x="444" y="173"/>
                  </a:cxn>
                  <a:cxn ang="0">
                    <a:pos x="462" y="173"/>
                  </a:cxn>
                  <a:cxn ang="0">
                    <a:pos x="486" y="176"/>
                  </a:cxn>
                  <a:cxn ang="0">
                    <a:pos x="504" y="179"/>
                  </a:cxn>
                  <a:cxn ang="0">
                    <a:pos x="522" y="183"/>
                  </a:cxn>
                  <a:cxn ang="0">
                    <a:pos x="540" y="183"/>
                  </a:cxn>
                  <a:cxn ang="0">
                    <a:pos x="564" y="186"/>
                  </a:cxn>
                  <a:cxn ang="0">
                    <a:pos x="582" y="186"/>
                  </a:cxn>
                  <a:cxn ang="0">
                    <a:pos x="600" y="186"/>
                  </a:cxn>
                  <a:cxn ang="0">
                    <a:pos x="618" y="186"/>
                  </a:cxn>
                  <a:cxn ang="0">
                    <a:pos x="642" y="145"/>
                  </a:cxn>
                  <a:cxn ang="0">
                    <a:pos x="660" y="114"/>
                  </a:cxn>
                  <a:cxn ang="0">
                    <a:pos x="678" y="96"/>
                  </a:cxn>
                  <a:cxn ang="0">
                    <a:pos x="696" y="79"/>
                  </a:cxn>
                  <a:cxn ang="0">
                    <a:pos x="720" y="62"/>
                  </a:cxn>
                  <a:cxn ang="0">
                    <a:pos x="738" y="55"/>
                  </a:cxn>
                  <a:cxn ang="0">
                    <a:pos x="756" y="45"/>
                  </a:cxn>
                  <a:cxn ang="0">
                    <a:pos x="774" y="34"/>
                  </a:cxn>
                  <a:cxn ang="0">
                    <a:pos x="798" y="27"/>
                  </a:cxn>
                  <a:cxn ang="0">
                    <a:pos x="816" y="24"/>
                  </a:cxn>
                </a:cxnLst>
                <a:rect l="0" t="0" r="r" b="b"/>
                <a:pathLst>
                  <a:path w="828" h="186">
                    <a:moveTo>
                      <a:pt x="0" y="31"/>
                    </a:moveTo>
                    <a:lnTo>
                      <a:pt x="6" y="27"/>
                    </a:lnTo>
                    <a:lnTo>
                      <a:pt x="12" y="27"/>
                    </a:lnTo>
                    <a:lnTo>
                      <a:pt x="24" y="24"/>
                    </a:lnTo>
                    <a:lnTo>
                      <a:pt x="30" y="20"/>
                    </a:lnTo>
                    <a:lnTo>
                      <a:pt x="36" y="20"/>
                    </a:lnTo>
                    <a:lnTo>
                      <a:pt x="42" y="17"/>
                    </a:lnTo>
                    <a:lnTo>
                      <a:pt x="48" y="17"/>
                    </a:lnTo>
                    <a:lnTo>
                      <a:pt x="54" y="13"/>
                    </a:lnTo>
                    <a:lnTo>
                      <a:pt x="60" y="13"/>
                    </a:lnTo>
                    <a:lnTo>
                      <a:pt x="66" y="13"/>
                    </a:lnTo>
                    <a:lnTo>
                      <a:pt x="72" y="10"/>
                    </a:lnTo>
                    <a:lnTo>
                      <a:pt x="78" y="10"/>
                    </a:lnTo>
                    <a:lnTo>
                      <a:pt x="84" y="10"/>
                    </a:lnTo>
                    <a:lnTo>
                      <a:pt x="90" y="10"/>
                    </a:lnTo>
                    <a:lnTo>
                      <a:pt x="102" y="7"/>
                    </a:lnTo>
                    <a:lnTo>
                      <a:pt x="108" y="7"/>
                    </a:lnTo>
                    <a:lnTo>
                      <a:pt x="114" y="7"/>
                    </a:lnTo>
                    <a:lnTo>
                      <a:pt x="120" y="7"/>
                    </a:lnTo>
                    <a:lnTo>
                      <a:pt x="126" y="3"/>
                    </a:lnTo>
                    <a:lnTo>
                      <a:pt x="132" y="3"/>
                    </a:lnTo>
                    <a:lnTo>
                      <a:pt x="138" y="3"/>
                    </a:lnTo>
                    <a:lnTo>
                      <a:pt x="144" y="3"/>
                    </a:lnTo>
                    <a:lnTo>
                      <a:pt x="150" y="3"/>
                    </a:lnTo>
                    <a:lnTo>
                      <a:pt x="156" y="3"/>
                    </a:lnTo>
                    <a:lnTo>
                      <a:pt x="162" y="3"/>
                    </a:lnTo>
                    <a:lnTo>
                      <a:pt x="174" y="0"/>
                    </a:lnTo>
                    <a:lnTo>
                      <a:pt x="180" y="0"/>
                    </a:lnTo>
                    <a:lnTo>
                      <a:pt x="186" y="0"/>
                    </a:lnTo>
                    <a:lnTo>
                      <a:pt x="192" y="0"/>
                    </a:lnTo>
                    <a:lnTo>
                      <a:pt x="198" y="0"/>
                    </a:lnTo>
                    <a:lnTo>
                      <a:pt x="204" y="0"/>
                    </a:lnTo>
                    <a:lnTo>
                      <a:pt x="210" y="0"/>
                    </a:lnTo>
                    <a:lnTo>
                      <a:pt x="216" y="3"/>
                    </a:lnTo>
                    <a:lnTo>
                      <a:pt x="222" y="3"/>
                    </a:lnTo>
                    <a:lnTo>
                      <a:pt x="228" y="3"/>
                    </a:lnTo>
                    <a:lnTo>
                      <a:pt x="234" y="20"/>
                    </a:lnTo>
                    <a:lnTo>
                      <a:pt x="240" y="34"/>
                    </a:lnTo>
                    <a:lnTo>
                      <a:pt x="252" y="45"/>
                    </a:lnTo>
                    <a:lnTo>
                      <a:pt x="258" y="55"/>
                    </a:lnTo>
                    <a:lnTo>
                      <a:pt x="264" y="62"/>
                    </a:lnTo>
                    <a:lnTo>
                      <a:pt x="270" y="72"/>
                    </a:lnTo>
                    <a:lnTo>
                      <a:pt x="276" y="79"/>
                    </a:lnTo>
                    <a:lnTo>
                      <a:pt x="282" y="86"/>
                    </a:lnTo>
                    <a:lnTo>
                      <a:pt x="288" y="93"/>
                    </a:lnTo>
                    <a:lnTo>
                      <a:pt x="294" y="100"/>
                    </a:lnTo>
                    <a:lnTo>
                      <a:pt x="300" y="103"/>
                    </a:lnTo>
                    <a:lnTo>
                      <a:pt x="306" y="110"/>
                    </a:lnTo>
                    <a:lnTo>
                      <a:pt x="312" y="114"/>
                    </a:lnTo>
                    <a:lnTo>
                      <a:pt x="318" y="121"/>
                    </a:lnTo>
                    <a:lnTo>
                      <a:pt x="330" y="124"/>
                    </a:lnTo>
                    <a:lnTo>
                      <a:pt x="336" y="128"/>
                    </a:lnTo>
                    <a:lnTo>
                      <a:pt x="342" y="131"/>
                    </a:lnTo>
                    <a:lnTo>
                      <a:pt x="348" y="134"/>
                    </a:lnTo>
                    <a:lnTo>
                      <a:pt x="354" y="138"/>
                    </a:lnTo>
                    <a:lnTo>
                      <a:pt x="360" y="141"/>
                    </a:lnTo>
                    <a:lnTo>
                      <a:pt x="366" y="145"/>
                    </a:lnTo>
                    <a:lnTo>
                      <a:pt x="372" y="148"/>
                    </a:lnTo>
                    <a:lnTo>
                      <a:pt x="378" y="152"/>
                    </a:lnTo>
                    <a:lnTo>
                      <a:pt x="384" y="152"/>
                    </a:lnTo>
                    <a:lnTo>
                      <a:pt x="390" y="155"/>
                    </a:lnTo>
                    <a:lnTo>
                      <a:pt x="396" y="155"/>
                    </a:lnTo>
                    <a:lnTo>
                      <a:pt x="408" y="159"/>
                    </a:lnTo>
                    <a:lnTo>
                      <a:pt x="414" y="162"/>
                    </a:lnTo>
                    <a:lnTo>
                      <a:pt x="420" y="162"/>
                    </a:lnTo>
                    <a:lnTo>
                      <a:pt x="426" y="166"/>
                    </a:lnTo>
                    <a:lnTo>
                      <a:pt x="432" y="169"/>
                    </a:lnTo>
                    <a:lnTo>
                      <a:pt x="438" y="169"/>
                    </a:lnTo>
                    <a:lnTo>
                      <a:pt x="444" y="173"/>
                    </a:lnTo>
                    <a:lnTo>
                      <a:pt x="450" y="173"/>
                    </a:lnTo>
                    <a:lnTo>
                      <a:pt x="456" y="173"/>
                    </a:lnTo>
                    <a:lnTo>
                      <a:pt x="462" y="173"/>
                    </a:lnTo>
                    <a:lnTo>
                      <a:pt x="468" y="176"/>
                    </a:lnTo>
                    <a:lnTo>
                      <a:pt x="480" y="176"/>
                    </a:lnTo>
                    <a:lnTo>
                      <a:pt x="486" y="176"/>
                    </a:lnTo>
                    <a:lnTo>
                      <a:pt x="492" y="179"/>
                    </a:lnTo>
                    <a:lnTo>
                      <a:pt x="498" y="179"/>
                    </a:lnTo>
                    <a:lnTo>
                      <a:pt x="504" y="179"/>
                    </a:lnTo>
                    <a:lnTo>
                      <a:pt x="510" y="179"/>
                    </a:lnTo>
                    <a:lnTo>
                      <a:pt x="516" y="179"/>
                    </a:lnTo>
                    <a:lnTo>
                      <a:pt x="522" y="183"/>
                    </a:lnTo>
                    <a:lnTo>
                      <a:pt x="528" y="183"/>
                    </a:lnTo>
                    <a:lnTo>
                      <a:pt x="534" y="183"/>
                    </a:lnTo>
                    <a:lnTo>
                      <a:pt x="540" y="183"/>
                    </a:lnTo>
                    <a:lnTo>
                      <a:pt x="546" y="183"/>
                    </a:lnTo>
                    <a:lnTo>
                      <a:pt x="558" y="186"/>
                    </a:lnTo>
                    <a:lnTo>
                      <a:pt x="564" y="186"/>
                    </a:lnTo>
                    <a:lnTo>
                      <a:pt x="570" y="186"/>
                    </a:lnTo>
                    <a:lnTo>
                      <a:pt x="576" y="186"/>
                    </a:lnTo>
                    <a:lnTo>
                      <a:pt x="582" y="186"/>
                    </a:lnTo>
                    <a:lnTo>
                      <a:pt x="588" y="186"/>
                    </a:lnTo>
                    <a:lnTo>
                      <a:pt x="594" y="186"/>
                    </a:lnTo>
                    <a:lnTo>
                      <a:pt x="600" y="186"/>
                    </a:lnTo>
                    <a:lnTo>
                      <a:pt x="606" y="186"/>
                    </a:lnTo>
                    <a:lnTo>
                      <a:pt x="612" y="186"/>
                    </a:lnTo>
                    <a:lnTo>
                      <a:pt x="618" y="186"/>
                    </a:lnTo>
                    <a:lnTo>
                      <a:pt x="624" y="173"/>
                    </a:lnTo>
                    <a:lnTo>
                      <a:pt x="636" y="159"/>
                    </a:lnTo>
                    <a:lnTo>
                      <a:pt x="642" y="145"/>
                    </a:lnTo>
                    <a:lnTo>
                      <a:pt x="648" y="134"/>
                    </a:lnTo>
                    <a:lnTo>
                      <a:pt x="654" y="124"/>
                    </a:lnTo>
                    <a:lnTo>
                      <a:pt x="660" y="114"/>
                    </a:lnTo>
                    <a:lnTo>
                      <a:pt x="666" y="107"/>
                    </a:lnTo>
                    <a:lnTo>
                      <a:pt x="672" y="100"/>
                    </a:lnTo>
                    <a:lnTo>
                      <a:pt x="678" y="96"/>
                    </a:lnTo>
                    <a:lnTo>
                      <a:pt x="684" y="90"/>
                    </a:lnTo>
                    <a:lnTo>
                      <a:pt x="690" y="83"/>
                    </a:lnTo>
                    <a:lnTo>
                      <a:pt x="696" y="79"/>
                    </a:lnTo>
                    <a:lnTo>
                      <a:pt x="702" y="72"/>
                    </a:lnTo>
                    <a:lnTo>
                      <a:pt x="714" y="69"/>
                    </a:lnTo>
                    <a:lnTo>
                      <a:pt x="720" y="62"/>
                    </a:lnTo>
                    <a:lnTo>
                      <a:pt x="726" y="62"/>
                    </a:lnTo>
                    <a:lnTo>
                      <a:pt x="732" y="55"/>
                    </a:lnTo>
                    <a:lnTo>
                      <a:pt x="738" y="55"/>
                    </a:lnTo>
                    <a:lnTo>
                      <a:pt x="744" y="52"/>
                    </a:lnTo>
                    <a:lnTo>
                      <a:pt x="750" y="48"/>
                    </a:lnTo>
                    <a:lnTo>
                      <a:pt x="756" y="45"/>
                    </a:lnTo>
                    <a:lnTo>
                      <a:pt x="762" y="41"/>
                    </a:lnTo>
                    <a:lnTo>
                      <a:pt x="768" y="38"/>
                    </a:lnTo>
                    <a:lnTo>
                      <a:pt x="774" y="34"/>
                    </a:lnTo>
                    <a:lnTo>
                      <a:pt x="780" y="34"/>
                    </a:lnTo>
                    <a:lnTo>
                      <a:pt x="792" y="31"/>
                    </a:lnTo>
                    <a:lnTo>
                      <a:pt x="798" y="27"/>
                    </a:lnTo>
                    <a:lnTo>
                      <a:pt x="804" y="24"/>
                    </a:lnTo>
                    <a:lnTo>
                      <a:pt x="810" y="24"/>
                    </a:lnTo>
                    <a:lnTo>
                      <a:pt x="816" y="24"/>
                    </a:lnTo>
                    <a:lnTo>
                      <a:pt x="822" y="20"/>
                    </a:lnTo>
                    <a:lnTo>
                      <a:pt x="828" y="20"/>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2" name="Freeform 165"/>
              <p:cNvSpPr>
                <a:spLocks/>
              </p:cNvSpPr>
              <p:nvPr/>
            </p:nvSpPr>
            <p:spPr bwMode="auto">
              <a:xfrm>
                <a:off x="3384" y="560"/>
                <a:ext cx="750" cy="190"/>
              </a:xfrm>
              <a:custGeom>
                <a:avLst/>
                <a:gdLst/>
                <a:ahLst/>
                <a:cxnLst>
                  <a:cxn ang="0">
                    <a:pos x="6" y="17"/>
                  </a:cxn>
                  <a:cxn ang="0">
                    <a:pos x="18" y="13"/>
                  </a:cxn>
                  <a:cxn ang="0">
                    <a:pos x="36" y="10"/>
                  </a:cxn>
                  <a:cxn ang="0">
                    <a:pos x="48" y="7"/>
                  </a:cxn>
                  <a:cxn ang="0">
                    <a:pos x="60" y="7"/>
                  </a:cxn>
                  <a:cxn ang="0">
                    <a:pos x="72" y="7"/>
                  </a:cxn>
                  <a:cxn ang="0">
                    <a:pos x="84" y="3"/>
                  </a:cxn>
                  <a:cxn ang="0">
                    <a:pos x="96" y="3"/>
                  </a:cxn>
                  <a:cxn ang="0">
                    <a:pos x="114" y="3"/>
                  </a:cxn>
                  <a:cxn ang="0">
                    <a:pos x="126" y="3"/>
                  </a:cxn>
                  <a:cxn ang="0">
                    <a:pos x="138" y="3"/>
                  </a:cxn>
                  <a:cxn ang="0">
                    <a:pos x="150" y="3"/>
                  </a:cxn>
                  <a:cxn ang="0">
                    <a:pos x="162" y="3"/>
                  </a:cxn>
                  <a:cxn ang="0">
                    <a:pos x="174" y="3"/>
                  </a:cxn>
                  <a:cxn ang="0">
                    <a:pos x="192" y="3"/>
                  </a:cxn>
                  <a:cxn ang="0">
                    <a:pos x="204" y="3"/>
                  </a:cxn>
                  <a:cxn ang="0">
                    <a:pos x="216" y="3"/>
                  </a:cxn>
                  <a:cxn ang="0">
                    <a:pos x="228" y="3"/>
                  </a:cxn>
                  <a:cxn ang="0">
                    <a:pos x="240" y="3"/>
                  </a:cxn>
                  <a:cxn ang="0">
                    <a:pos x="252" y="3"/>
                  </a:cxn>
                  <a:cxn ang="0">
                    <a:pos x="270" y="0"/>
                  </a:cxn>
                  <a:cxn ang="0">
                    <a:pos x="282" y="3"/>
                  </a:cxn>
                  <a:cxn ang="0">
                    <a:pos x="294" y="3"/>
                  </a:cxn>
                  <a:cxn ang="0">
                    <a:pos x="306" y="3"/>
                  </a:cxn>
                  <a:cxn ang="0">
                    <a:pos x="318" y="17"/>
                  </a:cxn>
                  <a:cxn ang="0">
                    <a:pos x="330" y="45"/>
                  </a:cxn>
                  <a:cxn ang="0">
                    <a:pos x="348" y="65"/>
                  </a:cxn>
                  <a:cxn ang="0">
                    <a:pos x="360" y="79"/>
                  </a:cxn>
                  <a:cxn ang="0">
                    <a:pos x="372" y="93"/>
                  </a:cxn>
                  <a:cxn ang="0">
                    <a:pos x="384" y="107"/>
                  </a:cxn>
                  <a:cxn ang="0">
                    <a:pos x="396" y="117"/>
                  </a:cxn>
                  <a:cxn ang="0">
                    <a:pos x="408" y="128"/>
                  </a:cxn>
                  <a:cxn ang="0">
                    <a:pos x="426" y="134"/>
                  </a:cxn>
                  <a:cxn ang="0">
                    <a:pos x="438" y="141"/>
                  </a:cxn>
                  <a:cxn ang="0">
                    <a:pos x="450" y="148"/>
                  </a:cxn>
                  <a:cxn ang="0">
                    <a:pos x="462" y="155"/>
                  </a:cxn>
                  <a:cxn ang="0">
                    <a:pos x="474" y="159"/>
                  </a:cxn>
                  <a:cxn ang="0">
                    <a:pos x="486" y="162"/>
                  </a:cxn>
                  <a:cxn ang="0">
                    <a:pos x="504" y="166"/>
                  </a:cxn>
                  <a:cxn ang="0">
                    <a:pos x="516" y="169"/>
                  </a:cxn>
                  <a:cxn ang="0">
                    <a:pos x="528" y="173"/>
                  </a:cxn>
                  <a:cxn ang="0">
                    <a:pos x="540" y="173"/>
                  </a:cxn>
                  <a:cxn ang="0">
                    <a:pos x="552" y="176"/>
                  </a:cxn>
                  <a:cxn ang="0">
                    <a:pos x="564" y="179"/>
                  </a:cxn>
                  <a:cxn ang="0">
                    <a:pos x="582" y="179"/>
                  </a:cxn>
                  <a:cxn ang="0">
                    <a:pos x="594" y="179"/>
                  </a:cxn>
                  <a:cxn ang="0">
                    <a:pos x="606" y="183"/>
                  </a:cxn>
                  <a:cxn ang="0">
                    <a:pos x="618" y="183"/>
                  </a:cxn>
                  <a:cxn ang="0">
                    <a:pos x="630" y="186"/>
                  </a:cxn>
                  <a:cxn ang="0">
                    <a:pos x="648" y="186"/>
                  </a:cxn>
                  <a:cxn ang="0">
                    <a:pos x="660" y="186"/>
                  </a:cxn>
                  <a:cxn ang="0">
                    <a:pos x="672" y="186"/>
                  </a:cxn>
                  <a:cxn ang="0">
                    <a:pos x="684" y="186"/>
                  </a:cxn>
                  <a:cxn ang="0">
                    <a:pos x="696" y="186"/>
                  </a:cxn>
                  <a:cxn ang="0">
                    <a:pos x="708" y="186"/>
                  </a:cxn>
                  <a:cxn ang="0">
                    <a:pos x="726" y="186"/>
                  </a:cxn>
                  <a:cxn ang="0">
                    <a:pos x="738" y="190"/>
                  </a:cxn>
                  <a:cxn ang="0">
                    <a:pos x="750" y="190"/>
                  </a:cxn>
                </a:cxnLst>
                <a:rect l="0" t="0" r="r" b="b"/>
                <a:pathLst>
                  <a:path w="750" h="190">
                    <a:moveTo>
                      <a:pt x="0" y="20"/>
                    </a:moveTo>
                    <a:lnTo>
                      <a:pt x="6" y="17"/>
                    </a:lnTo>
                    <a:lnTo>
                      <a:pt x="12" y="13"/>
                    </a:lnTo>
                    <a:lnTo>
                      <a:pt x="18" y="13"/>
                    </a:lnTo>
                    <a:lnTo>
                      <a:pt x="24" y="10"/>
                    </a:lnTo>
                    <a:lnTo>
                      <a:pt x="36" y="10"/>
                    </a:lnTo>
                    <a:lnTo>
                      <a:pt x="42" y="10"/>
                    </a:lnTo>
                    <a:lnTo>
                      <a:pt x="48" y="7"/>
                    </a:lnTo>
                    <a:lnTo>
                      <a:pt x="54" y="10"/>
                    </a:lnTo>
                    <a:lnTo>
                      <a:pt x="60" y="7"/>
                    </a:lnTo>
                    <a:lnTo>
                      <a:pt x="66" y="7"/>
                    </a:lnTo>
                    <a:lnTo>
                      <a:pt x="72" y="7"/>
                    </a:lnTo>
                    <a:lnTo>
                      <a:pt x="78" y="7"/>
                    </a:lnTo>
                    <a:lnTo>
                      <a:pt x="84" y="3"/>
                    </a:lnTo>
                    <a:lnTo>
                      <a:pt x="90" y="3"/>
                    </a:lnTo>
                    <a:lnTo>
                      <a:pt x="96" y="3"/>
                    </a:lnTo>
                    <a:lnTo>
                      <a:pt x="102" y="3"/>
                    </a:lnTo>
                    <a:lnTo>
                      <a:pt x="114" y="3"/>
                    </a:lnTo>
                    <a:lnTo>
                      <a:pt x="120" y="3"/>
                    </a:lnTo>
                    <a:lnTo>
                      <a:pt x="126" y="3"/>
                    </a:lnTo>
                    <a:lnTo>
                      <a:pt x="132" y="3"/>
                    </a:lnTo>
                    <a:lnTo>
                      <a:pt x="138" y="3"/>
                    </a:lnTo>
                    <a:lnTo>
                      <a:pt x="144" y="3"/>
                    </a:lnTo>
                    <a:lnTo>
                      <a:pt x="150" y="3"/>
                    </a:lnTo>
                    <a:lnTo>
                      <a:pt x="156" y="3"/>
                    </a:lnTo>
                    <a:lnTo>
                      <a:pt x="162" y="3"/>
                    </a:lnTo>
                    <a:lnTo>
                      <a:pt x="168" y="3"/>
                    </a:lnTo>
                    <a:lnTo>
                      <a:pt x="174" y="3"/>
                    </a:lnTo>
                    <a:lnTo>
                      <a:pt x="180" y="3"/>
                    </a:lnTo>
                    <a:lnTo>
                      <a:pt x="192" y="3"/>
                    </a:lnTo>
                    <a:lnTo>
                      <a:pt x="198" y="3"/>
                    </a:lnTo>
                    <a:lnTo>
                      <a:pt x="204" y="3"/>
                    </a:lnTo>
                    <a:lnTo>
                      <a:pt x="210" y="3"/>
                    </a:lnTo>
                    <a:lnTo>
                      <a:pt x="216" y="3"/>
                    </a:lnTo>
                    <a:lnTo>
                      <a:pt x="222" y="3"/>
                    </a:lnTo>
                    <a:lnTo>
                      <a:pt x="228" y="3"/>
                    </a:lnTo>
                    <a:lnTo>
                      <a:pt x="234" y="3"/>
                    </a:lnTo>
                    <a:lnTo>
                      <a:pt x="240" y="3"/>
                    </a:lnTo>
                    <a:lnTo>
                      <a:pt x="246" y="3"/>
                    </a:lnTo>
                    <a:lnTo>
                      <a:pt x="252" y="3"/>
                    </a:lnTo>
                    <a:lnTo>
                      <a:pt x="258" y="0"/>
                    </a:lnTo>
                    <a:lnTo>
                      <a:pt x="270" y="0"/>
                    </a:lnTo>
                    <a:lnTo>
                      <a:pt x="276" y="0"/>
                    </a:lnTo>
                    <a:lnTo>
                      <a:pt x="282" y="3"/>
                    </a:lnTo>
                    <a:lnTo>
                      <a:pt x="288" y="3"/>
                    </a:lnTo>
                    <a:lnTo>
                      <a:pt x="294" y="3"/>
                    </a:lnTo>
                    <a:lnTo>
                      <a:pt x="300" y="3"/>
                    </a:lnTo>
                    <a:lnTo>
                      <a:pt x="306" y="3"/>
                    </a:lnTo>
                    <a:lnTo>
                      <a:pt x="312" y="3"/>
                    </a:lnTo>
                    <a:lnTo>
                      <a:pt x="318" y="17"/>
                    </a:lnTo>
                    <a:lnTo>
                      <a:pt x="324" y="31"/>
                    </a:lnTo>
                    <a:lnTo>
                      <a:pt x="330" y="45"/>
                    </a:lnTo>
                    <a:lnTo>
                      <a:pt x="342" y="55"/>
                    </a:lnTo>
                    <a:lnTo>
                      <a:pt x="348" y="65"/>
                    </a:lnTo>
                    <a:lnTo>
                      <a:pt x="354" y="72"/>
                    </a:lnTo>
                    <a:lnTo>
                      <a:pt x="360" y="79"/>
                    </a:lnTo>
                    <a:lnTo>
                      <a:pt x="366" y="86"/>
                    </a:lnTo>
                    <a:lnTo>
                      <a:pt x="372" y="93"/>
                    </a:lnTo>
                    <a:lnTo>
                      <a:pt x="378" y="100"/>
                    </a:lnTo>
                    <a:lnTo>
                      <a:pt x="384" y="107"/>
                    </a:lnTo>
                    <a:lnTo>
                      <a:pt x="390" y="110"/>
                    </a:lnTo>
                    <a:lnTo>
                      <a:pt x="396" y="117"/>
                    </a:lnTo>
                    <a:lnTo>
                      <a:pt x="402" y="121"/>
                    </a:lnTo>
                    <a:lnTo>
                      <a:pt x="408" y="128"/>
                    </a:lnTo>
                    <a:lnTo>
                      <a:pt x="420" y="131"/>
                    </a:lnTo>
                    <a:lnTo>
                      <a:pt x="426" y="134"/>
                    </a:lnTo>
                    <a:lnTo>
                      <a:pt x="432" y="138"/>
                    </a:lnTo>
                    <a:lnTo>
                      <a:pt x="438" y="141"/>
                    </a:lnTo>
                    <a:lnTo>
                      <a:pt x="444" y="145"/>
                    </a:lnTo>
                    <a:lnTo>
                      <a:pt x="450" y="148"/>
                    </a:lnTo>
                    <a:lnTo>
                      <a:pt x="456" y="152"/>
                    </a:lnTo>
                    <a:lnTo>
                      <a:pt x="462" y="155"/>
                    </a:lnTo>
                    <a:lnTo>
                      <a:pt x="468" y="155"/>
                    </a:lnTo>
                    <a:lnTo>
                      <a:pt x="474" y="159"/>
                    </a:lnTo>
                    <a:lnTo>
                      <a:pt x="480" y="159"/>
                    </a:lnTo>
                    <a:lnTo>
                      <a:pt x="486" y="162"/>
                    </a:lnTo>
                    <a:lnTo>
                      <a:pt x="498" y="162"/>
                    </a:lnTo>
                    <a:lnTo>
                      <a:pt x="504" y="166"/>
                    </a:lnTo>
                    <a:lnTo>
                      <a:pt x="510" y="169"/>
                    </a:lnTo>
                    <a:lnTo>
                      <a:pt x="516" y="169"/>
                    </a:lnTo>
                    <a:lnTo>
                      <a:pt x="522" y="173"/>
                    </a:lnTo>
                    <a:lnTo>
                      <a:pt x="528" y="173"/>
                    </a:lnTo>
                    <a:lnTo>
                      <a:pt x="534" y="173"/>
                    </a:lnTo>
                    <a:lnTo>
                      <a:pt x="540" y="173"/>
                    </a:lnTo>
                    <a:lnTo>
                      <a:pt x="546" y="176"/>
                    </a:lnTo>
                    <a:lnTo>
                      <a:pt x="552" y="176"/>
                    </a:lnTo>
                    <a:lnTo>
                      <a:pt x="558" y="176"/>
                    </a:lnTo>
                    <a:lnTo>
                      <a:pt x="564" y="179"/>
                    </a:lnTo>
                    <a:lnTo>
                      <a:pt x="576" y="179"/>
                    </a:lnTo>
                    <a:lnTo>
                      <a:pt x="582" y="179"/>
                    </a:lnTo>
                    <a:lnTo>
                      <a:pt x="588" y="179"/>
                    </a:lnTo>
                    <a:lnTo>
                      <a:pt x="594" y="179"/>
                    </a:lnTo>
                    <a:lnTo>
                      <a:pt x="600" y="183"/>
                    </a:lnTo>
                    <a:lnTo>
                      <a:pt x="606" y="183"/>
                    </a:lnTo>
                    <a:lnTo>
                      <a:pt x="612" y="183"/>
                    </a:lnTo>
                    <a:lnTo>
                      <a:pt x="618" y="183"/>
                    </a:lnTo>
                    <a:lnTo>
                      <a:pt x="624" y="186"/>
                    </a:lnTo>
                    <a:lnTo>
                      <a:pt x="630" y="186"/>
                    </a:lnTo>
                    <a:lnTo>
                      <a:pt x="636" y="186"/>
                    </a:lnTo>
                    <a:lnTo>
                      <a:pt x="648" y="186"/>
                    </a:lnTo>
                    <a:lnTo>
                      <a:pt x="654" y="186"/>
                    </a:lnTo>
                    <a:lnTo>
                      <a:pt x="660" y="186"/>
                    </a:lnTo>
                    <a:lnTo>
                      <a:pt x="666" y="186"/>
                    </a:lnTo>
                    <a:lnTo>
                      <a:pt x="672" y="186"/>
                    </a:lnTo>
                    <a:lnTo>
                      <a:pt x="678" y="186"/>
                    </a:lnTo>
                    <a:lnTo>
                      <a:pt x="684" y="186"/>
                    </a:lnTo>
                    <a:lnTo>
                      <a:pt x="690" y="186"/>
                    </a:lnTo>
                    <a:lnTo>
                      <a:pt x="696" y="186"/>
                    </a:lnTo>
                    <a:lnTo>
                      <a:pt x="702" y="186"/>
                    </a:lnTo>
                    <a:lnTo>
                      <a:pt x="708" y="186"/>
                    </a:lnTo>
                    <a:lnTo>
                      <a:pt x="714" y="186"/>
                    </a:lnTo>
                    <a:lnTo>
                      <a:pt x="726" y="186"/>
                    </a:lnTo>
                    <a:lnTo>
                      <a:pt x="732" y="190"/>
                    </a:lnTo>
                    <a:lnTo>
                      <a:pt x="738" y="190"/>
                    </a:lnTo>
                    <a:lnTo>
                      <a:pt x="744" y="190"/>
                    </a:lnTo>
                    <a:lnTo>
                      <a:pt x="750" y="190"/>
                    </a:lnTo>
                  </a:path>
                </a:pathLst>
              </a:custGeom>
              <a:noFill/>
              <a:ln w="15875">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3" name="Freeform 166"/>
              <p:cNvSpPr>
                <a:spLocks/>
              </p:cNvSpPr>
              <p:nvPr/>
            </p:nvSpPr>
            <p:spPr bwMode="auto">
              <a:xfrm>
                <a:off x="1734" y="255"/>
                <a:ext cx="822" cy="66"/>
              </a:xfrm>
              <a:custGeom>
                <a:avLst/>
                <a:gdLst/>
                <a:ahLst/>
                <a:cxnLst>
                  <a:cxn ang="0">
                    <a:pos x="12" y="66"/>
                  </a:cxn>
                  <a:cxn ang="0">
                    <a:pos x="30" y="66"/>
                  </a:cxn>
                  <a:cxn ang="0">
                    <a:pos x="48" y="66"/>
                  </a:cxn>
                  <a:cxn ang="0">
                    <a:pos x="66" y="66"/>
                  </a:cxn>
                  <a:cxn ang="0">
                    <a:pos x="90" y="66"/>
                  </a:cxn>
                  <a:cxn ang="0">
                    <a:pos x="108" y="66"/>
                  </a:cxn>
                  <a:cxn ang="0">
                    <a:pos x="126" y="63"/>
                  </a:cxn>
                  <a:cxn ang="0">
                    <a:pos x="144" y="59"/>
                  </a:cxn>
                  <a:cxn ang="0">
                    <a:pos x="168" y="52"/>
                  </a:cxn>
                  <a:cxn ang="0">
                    <a:pos x="186" y="42"/>
                  </a:cxn>
                  <a:cxn ang="0">
                    <a:pos x="204" y="32"/>
                  </a:cxn>
                  <a:cxn ang="0">
                    <a:pos x="222" y="25"/>
                  </a:cxn>
                  <a:cxn ang="0">
                    <a:pos x="246" y="21"/>
                  </a:cxn>
                  <a:cxn ang="0">
                    <a:pos x="264" y="18"/>
                  </a:cxn>
                  <a:cxn ang="0">
                    <a:pos x="282" y="14"/>
                  </a:cxn>
                  <a:cxn ang="0">
                    <a:pos x="300" y="11"/>
                  </a:cxn>
                  <a:cxn ang="0">
                    <a:pos x="324" y="7"/>
                  </a:cxn>
                  <a:cxn ang="0">
                    <a:pos x="342" y="4"/>
                  </a:cxn>
                  <a:cxn ang="0">
                    <a:pos x="360" y="4"/>
                  </a:cxn>
                  <a:cxn ang="0">
                    <a:pos x="384" y="0"/>
                  </a:cxn>
                  <a:cxn ang="0">
                    <a:pos x="402" y="0"/>
                  </a:cxn>
                  <a:cxn ang="0">
                    <a:pos x="420" y="4"/>
                  </a:cxn>
                  <a:cxn ang="0">
                    <a:pos x="438" y="14"/>
                  </a:cxn>
                  <a:cxn ang="0">
                    <a:pos x="462" y="21"/>
                  </a:cxn>
                  <a:cxn ang="0">
                    <a:pos x="480" y="32"/>
                  </a:cxn>
                  <a:cxn ang="0">
                    <a:pos x="498" y="35"/>
                  </a:cxn>
                  <a:cxn ang="0">
                    <a:pos x="516" y="42"/>
                  </a:cxn>
                  <a:cxn ang="0">
                    <a:pos x="540" y="45"/>
                  </a:cxn>
                  <a:cxn ang="0">
                    <a:pos x="558" y="49"/>
                  </a:cxn>
                  <a:cxn ang="0">
                    <a:pos x="576" y="52"/>
                  </a:cxn>
                  <a:cxn ang="0">
                    <a:pos x="594" y="56"/>
                  </a:cxn>
                  <a:cxn ang="0">
                    <a:pos x="618" y="56"/>
                  </a:cxn>
                  <a:cxn ang="0">
                    <a:pos x="636" y="59"/>
                  </a:cxn>
                  <a:cxn ang="0">
                    <a:pos x="654" y="59"/>
                  </a:cxn>
                  <a:cxn ang="0">
                    <a:pos x="672" y="56"/>
                  </a:cxn>
                  <a:cxn ang="0">
                    <a:pos x="696" y="49"/>
                  </a:cxn>
                  <a:cxn ang="0">
                    <a:pos x="714" y="38"/>
                  </a:cxn>
                  <a:cxn ang="0">
                    <a:pos x="732" y="32"/>
                  </a:cxn>
                  <a:cxn ang="0">
                    <a:pos x="750" y="25"/>
                  </a:cxn>
                  <a:cxn ang="0">
                    <a:pos x="774" y="18"/>
                  </a:cxn>
                  <a:cxn ang="0">
                    <a:pos x="792" y="14"/>
                  </a:cxn>
                  <a:cxn ang="0">
                    <a:pos x="810" y="11"/>
                  </a:cxn>
                </a:cxnLst>
                <a:rect l="0" t="0" r="r" b="b"/>
                <a:pathLst>
                  <a:path w="822" h="66">
                    <a:moveTo>
                      <a:pt x="0" y="66"/>
                    </a:moveTo>
                    <a:lnTo>
                      <a:pt x="6" y="66"/>
                    </a:lnTo>
                    <a:lnTo>
                      <a:pt x="12" y="66"/>
                    </a:lnTo>
                    <a:lnTo>
                      <a:pt x="18" y="66"/>
                    </a:lnTo>
                    <a:lnTo>
                      <a:pt x="24" y="66"/>
                    </a:lnTo>
                    <a:lnTo>
                      <a:pt x="30" y="66"/>
                    </a:lnTo>
                    <a:lnTo>
                      <a:pt x="36" y="66"/>
                    </a:lnTo>
                    <a:lnTo>
                      <a:pt x="42" y="66"/>
                    </a:lnTo>
                    <a:lnTo>
                      <a:pt x="48" y="66"/>
                    </a:lnTo>
                    <a:lnTo>
                      <a:pt x="54" y="66"/>
                    </a:lnTo>
                    <a:lnTo>
                      <a:pt x="60" y="66"/>
                    </a:lnTo>
                    <a:lnTo>
                      <a:pt x="66" y="66"/>
                    </a:lnTo>
                    <a:lnTo>
                      <a:pt x="78" y="66"/>
                    </a:lnTo>
                    <a:lnTo>
                      <a:pt x="84" y="66"/>
                    </a:lnTo>
                    <a:lnTo>
                      <a:pt x="90" y="66"/>
                    </a:lnTo>
                    <a:lnTo>
                      <a:pt x="96" y="66"/>
                    </a:lnTo>
                    <a:lnTo>
                      <a:pt x="102" y="66"/>
                    </a:lnTo>
                    <a:lnTo>
                      <a:pt x="108" y="66"/>
                    </a:lnTo>
                    <a:lnTo>
                      <a:pt x="114" y="66"/>
                    </a:lnTo>
                    <a:lnTo>
                      <a:pt x="120" y="66"/>
                    </a:lnTo>
                    <a:lnTo>
                      <a:pt x="126" y="63"/>
                    </a:lnTo>
                    <a:lnTo>
                      <a:pt x="132" y="63"/>
                    </a:lnTo>
                    <a:lnTo>
                      <a:pt x="138" y="63"/>
                    </a:lnTo>
                    <a:lnTo>
                      <a:pt x="144" y="59"/>
                    </a:lnTo>
                    <a:lnTo>
                      <a:pt x="156" y="59"/>
                    </a:lnTo>
                    <a:lnTo>
                      <a:pt x="162" y="56"/>
                    </a:lnTo>
                    <a:lnTo>
                      <a:pt x="168" y="52"/>
                    </a:lnTo>
                    <a:lnTo>
                      <a:pt x="174" y="49"/>
                    </a:lnTo>
                    <a:lnTo>
                      <a:pt x="180" y="45"/>
                    </a:lnTo>
                    <a:lnTo>
                      <a:pt x="186" y="42"/>
                    </a:lnTo>
                    <a:lnTo>
                      <a:pt x="192" y="38"/>
                    </a:lnTo>
                    <a:lnTo>
                      <a:pt x="198" y="35"/>
                    </a:lnTo>
                    <a:lnTo>
                      <a:pt x="204" y="32"/>
                    </a:lnTo>
                    <a:lnTo>
                      <a:pt x="210" y="32"/>
                    </a:lnTo>
                    <a:lnTo>
                      <a:pt x="216" y="28"/>
                    </a:lnTo>
                    <a:lnTo>
                      <a:pt x="222" y="25"/>
                    </a:lnTo>
                    <a:lnTo>
                      <a:pt x="234" y="25"/>
                    </a:lnTo>
                    <a:lnTo>
                      <a:pt x="240" y="21"/>
                    </a:lnTo>
                    <a:lnTo>
                      <a:pt x="246" y="21"/>
                    </a:lnTo>
                    <a:lnTo>
                      <a:pt x="252" y="18"/>
                    </a:lnTo>
                    <a:lnTo>
                      <a:pt x="258" y="18"/>
                    </a:lnTo>
                    <a:lnTo>
                      <a:pt x="264" y="18"/>
                    </a:lnTo>
                    <a:lnTo>
                      <a:pt x="270" y="14"/>
                    </a:lnTo>
                    <a:lnTo>
                      <a:pt x="276" y="14"/>
                    </a:lnTo>
                    <a:lnTo>
                      <a:pt x="282" y="14"/>
                    </a:lnTo>
                    <a:lnTo>
                      <a:pt x="288" y="11"/>
                    </a:lnTo>
                    <a:lnTo>
                      <a:pt x="294" y="11"/>
                    </a:lnTo>
                    <a:lnTo>
                      <a:pt x="300" y="11"/>
                    </a:lnTo>
                    <a:lnTo>
                      <a:pt x="312" y="7"/>
                    </a:lnTo>
                    <a:lnTo>
                      <a:pt x="318" y="7"/>
                    </a:lnTo>
                    <a:lnTo>
                      <a:pt x="324" y="7"/>
                    </a:lnTo>
                    <a:lnTo>
                      <a:pt x="330" y="7"/>
                    </a:lnTo>
                    <a:lnTo>
                      <a:pt x="336" y="4"/>
                    </a:lnTo>
                    <a:lnTo>
                      <a:pt x="342" y="4"/>
                    </a:lnTo>
                    <a:lnTo>
                      <a:pt x="348" y="4"/>
                    </a:lnTo>
                    <a:lnTo>
                      <a:pt x="354" y="4"/>
                    </a:lnTo>
                    <a:lnTo>
                      <a:pt x="360" y="4"/>
                    </a:lnTo>
                    <a:lnTo>
                      <a:pt x="366" y="4"/>
                    </a:lnTo>
                    <a:lnTo>
                      <a:pt x="372" y="0"/>
                    </a:lnTo>
                    <a:lnTo>
                      <a:pt x="384" y="0"/>
                    </a:lnTo>
                    <a:lnTo>
                      <a:pt x="390" y="0"/>
                    </a:lnTo>
                    <a:lnTo>
                      <a:pt x="396" y="0"/>
                    </a:lnTo>
                    <a:lnTo>
                      <a:pt x="402" y="0"/>
                    </a:lnTo>
                    <a:lnTo>
                      <a:pt x="408" y="0"/>
                    </a:lnTo>
                    <a:lnTo>
                      <a:pt x="414" y="4"/>
                    </a:lnTo>
                    <a:lnTo>
                      <a:pt x="420" y="4"/>
                    </a:lnTo>
                    <a:lnTo>
                      <a:pt x="426" y="7"/>
                    </a:lnTo>
                    <a:lnTo>
                      <a:pt x="432" y="11"/>
                    </a:lnTo>
                    <a:lnTo>
                      <a:pt x="438" y="14"/>
                    </a:lnTo>
                    <a:lnTo>
                      <a:pt x="444" y="18"/>
                    </a:lnTo>
                    <a:lnTo>
                      <a:pt x="450" y="21"/>
                    </a:lnTo>
                    <a:lnTo>
                      <a:pt x="462" y="21"/>
                    </a:lnTo>
                    <a:lnTo>
                      <a:pt x="468" y="25"/>
                    </a:lnTo>
                    <a:lnTo>
                      <a:pt x="474" y="28"/>
                    </a:lnTo>
                    <a:lnTo>
                      <a:pt x="480" y="32"/>
                    </a:lnTo>
                    <a:lnTo>
                      <a:pt x="486" y="32"/>
                    </a:lnTo>
                    <a:lnTo>
                      <a:pt x="492" y="35"/>
                    </a:lnTo>
                    <a:lnTo>
                      <a:pt x="498" y="35"/>
                    </a:lnTo>
                    <a:lnTo>
                      <a:pt x="504" y="38"/>
                    </a:lnTo>
                    <a:lnTo>
                      <a:pt x="510" y="38"/>
                    </a:lnTo>
                    <a:lnTo>
                      <a:pt x="516" y="42"/>
                    </a:lnTo>
                    <a:lnTo>
                      <a:pt x="522" y="42"/>
                    </a:lnTo>
                    <a:lnTo>
                      <a:pt x="528" y="45"/>
                    </a:lnTo>
                    <a:lnTo>
                      <a:pt x="540" y="45"/>
                    </a:lnTo>
                    <a:lnTo>
                      <a:pt x="546" y="45"/>
                    </a:lnTo>
                    <a:lnTo>
                      <a:pt x="552" y="49"/>
                    </a:lnTo>
                    <a:lnTo>
                      <a:pt x="558" y="49"/>
                    </a:lnTo>
                    <a:lnTo>
                      <a:pt x="564" y="49"/>
                    </a:lnTo>
                    <a:lnTo>
                      <a:pt x="570" y="52"/>
                    </a:lnTo>
                    <a:lnTo>
                      <a:pt x="576" y="52"/>
                    </a:lnTo>
                    <a:lnTo>
                      <a:pt x="582" y="52"/>
                    </a:lnTo>
                    <a:lnTo>
                      <a:pt x="588" y="52"/>
                    </a:lnTo>
                    <a:lnTo>
                      <a:pt x="594" y="56"/>
                    </a:lnTo>
                    <a:lnTo>
                      <a:pt x="600" y="56"/>
                    </a:lnTo>
                    <a:lnTo>
                      <a:pt x="606" y="56"/>
                    </a:lnTo>
                    <a:lnTo>
                      <a:pt x="618" y="56"/>
                    </a:lnTo>
                    <a:lnTo>
                      <a:pt x="624" y="56"/>
                    </a:lnTo>
                    <a:lnTo>
                      <a:pt x="630" y="56"/>
                    </a:lnTo>
                    <a:lnTo>
                      <a:pt x="636" y="59"/>
                    </a:lnTo>
                    <a:lnTo>
                      <a:pt x="642" y="59"/>
                    </a:lnTo>
                    <a:lnTo>
                      <a:pt x="648" y="59"/>
                    </a:lnTo>
                    <a:lnTo>
                      <a:pt x="654" y="59"/>
                    </a:lnTo>
                    <a:lnTo>
                      <a:pt x="660" y="59"/>
                    </a:lnTo>
                    <a:lnTo>
                      <a:pt x="666" y="59"/>
                    </a:lnTo>
                    <a:lnTo>
                      <a:pt x="672" y="56"/>
                    </a:lnTo>
                    <a:lnTo>
                      <a:pt x="678" y="52"/>
                    </a:lnTo>
                    <a:lnTo>
                      <a:pt x="690" y="49"/>
                    </a:lnTo>
                    <a:lnTo>
                      <a:pt x="696" y="49"/>
                    </a:lnTo>
                    <a:lnTo>
                      <a:pt x="702" y="45"/>
                    </a:lnTo>
                    <a:lnTo>
                      <a:pt x="708" y="42"/>
                    </a:lnTo>
                    <a:lnTo>
                      <a:pt x="714" y="38"/>
                    </a:lnTo>
                    <a:lnTo>
                      <a:pt x="720" y="35"/>
                    </a:lnTo>
                    <a:lnTo>
                      <a:pt x="726" y="35"/>
                    </a:lnTo>
                    <a:lnTo>
                      <a:pt x="732" y="32"/>
                    </a:lnTo>
                    <a:lnTo>
                      <a:pt x="738" y="28"/>
                    </a:lnTo>
                    <a:lnTo>
                      <a:pt x="744" y="28"/>
                    </a:lnTo>
                    <a:lnTo>
                      <a:pt x="750" y="25"/>
                    </a:lnTo>
                    <a:lnTo>
                      <a:pt x="756" y="21"/>
                    </a:lnTo>
                    <a:lnTo>
                      <a:pt x="768" y="21"/>
                    </a:lnTo>
                    <a:lnTo>
                      <a:pt x="774" y="18"/>
                    </a:lnTo>
                    <a:lnTo>
                      <a:pt x="780" y="18"/>
                    </a:lnTo>
                    <a:lnTo>
                      <a:pt x="786" y="18"/>
                    </a:lnTo>
                    <a:lnTo>
                      <a:pt x="792" y="14"/>
                    </a:lnTo>
                    <a:lnTo>
                      <a:pt x="798" y="14"/>
                    </a:lnTo>
                    <a:lnTo>
                      <a:pt x="804" y="11"/>
                    </a:lnTo>
                    <a:lnTo>
                      <a:pt x="810" y="11"/>
                    </a:lnTo>
                    <a:lnTo>
                      <a:pt x="816" y="11"/>
                    </a:lnTo>
                    <a:lnTo>
                      <a:pt x="822" y="7"/>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4" name="Freeform 167"/>
              <p:cNvSpPr>
                <a:spLocks/>
              </p:cNvSpPr>
              <p:nvPr/>
            </p:nvSpPr>
            <p:spPr bwMode="auto">
              <a:xfrm>
                <a:off x="2556" y="252"/>
                <a:ext cx="828" cy="66"/>
              </a:xfrm>
              <a:custGeom>
                <a:avLst/>
                <a:gdLst/>
                <a:ahLst/>
                <a:cxnLst>
                  <a:cxn ang="0">
                    <a:pos x="12" y="10"/>
                  </a:cxn>
                  <a:cxn ang="0">
                    <a:pos x="36" y="7"/>
                  </a:cxn>
                  <a:cxn ang="0">
                    <a:pos x="54" y="7"/>
                  </a:cxn>
                  <a:cxn ang="0">
                    <a:pos x="72" y="3"/>
                  </a:cxn>
                  <a:cxn ang="0">
                    <a:pos x="90" y="3"/>
                  </a:cxn>
                  <a:cxn ang="0">
                    <a:pos x="114" y="3"/>
                  </a:cxn>
                  <a:cxn ang="0">
                    <a:pos x="132" y="0"/>
                  </a:cxn>
                  <a:cxn ang="0">
                    <a:pos x="150" y="0"/>
                  </a:cxn>
                  <a:cxn ang="0">
                    <a:pos x="174" y="0"/>
                  </a:cxn>
                  <a:cxn ang="0">
                    <a:pos x="192" y="0"/>
                  </a:cxn>
                  <a:cxn ang="0">
                    <a:pos x="210" y="0"/>
                  </a:cxn>
                  <a:cxn ang="0">
                    <a:pos x="228" y="0"/>
                  </a:cxn>
                  <a:cxn ang="0">
                    <a:pos x="252" y="7"/>
                  </a:cxn>
                  <a:cxn ang="0">
                    <a:pos x="270" y="17"/>
                  </a:cxn>
                  <a:cxn ang="0">
                    <a:pos x="288" y="24"/>
                  </a:cxn>
                  <a:cxn ang="0">
                    <a:pos x="306" y="31"/>
                  </a:cxn>
                  <a:cxn ang="0">
                    <a:pos x="330" y="38"/>
                  </a:cxn>
                  <a:cxn ang="0">
                    <a:pos x="348" y="41"/>
                  </a:cxn>
                  <a:cxn ang="0">
                    <a:pos x="366" y="48"/>
                  </a:cxn>
                  <a:cxn ang="0">
                    <a:pos x="384" y="52"/>
                  </a:cxn>
                  <a:cxn ang="0">
                    <a:pos x="408" y="52"/>
                  </a:cxn>
                  <a:cxn ang="0">
                    <a:pos x="426" y="55"/>
                  </a:cxn>
                  <a:cxn ang="0">
                    <a:pos x="444" y="59"/>
                  </a:cxn>
                  <a:cxn ang="0">
                    <a:pos x="462" y="59"/>
                  </a:cxn>
                  <a:cxn ang="0">
                    <a:pos x="486" y="59"/>
                  </a:cxn>
                  <a:cxn ang="0">
                    <a:pos x="504" y="62"/>
                  </a:cxn>
                  <a:cxn ang="0">
                    <a:pos x="522" y="62"/>
                  </a:cxn>
                  <a:cxn ang="0">
                    <a:pos x="540" y="62"/>
                  </a:cxn>
                  <a:cxn ang="0">
                    <a:pos x="564" y="62"/>
                  </a:cxn>
                  <a:cxn ang="0">
                    <a:pos x="582" y="66"/>
                  </a:cxn>
                  <a:cxn ang="0">
                    <a:pos x="600" y="66"/>
                  </a:cxn>
                  <a:cxn ang="0">
                    <a:pos x="618" y="66"/>
                  </a:cxn>
                  <a:cxn ang="0">
                    <a:pos x="642" y="59"/>
                  </a:cxn>
                  <a:cxn ang="0">
                    <a:pos x="660" y="48"/>
                  </a:cxn>
                  <a:cxn ang="0">
                    <a:pos x="678" y="38"/>
                  </a:cxn>
                  <a:cxn ang="0">
                    <a:pos x="696" y="31"/>
                  </a:cxn>
                  <a:cxn ang="0">
                    <a:pos x="720" y="24"/>
                  </a:cxn>
                  <a:cxn ang="0">
                    <a:pos x="738" y="21"/>
                  </a:cxn>
                  <a:cxn ang="0">
                    <a:pos x="756" y="17"/>
                  </a:cxn>
                  <a:cxn ang="0">
                    <a:pos x="774" y="14"/>
                  </a:cxn>
                  <a:cxn ang="0">
                    <a:pos x="798" y="10"/>
                  </a:cxn>
                  <a:cxn ang="0">
                    <a:pos x="816" y="7"/>
                  </a:cxn>
                </a:cxnLst>
                <a:rect l="0" t="0" r="r" b="b"/>
                <a:pathLst>
                  <a:path w="828" h="66">
                    <a:moveTo>
                      <a:pt x="0" y="10"/>
                    </a:moveTo>
                    <a:lnTo>
                      <a:pt x="6" y="10"/>
                    </a:lnTo>
                    <a:lnTo>
                      <a:pt x="12" y="10"/>
                    </a:lnTo>
                    <a:lnTo>
                      <a:pt x="24" y="10"/>
                    </a:lnTo>
                    <a:lnTo>
                      <a:pt x="30" y="7"/>
                    </a:lnTo>
                    <a:lnTo>
                      <a:pt x="36" y="7"/>
                    </a:lnTo>
                    <a:lnTo>
                      <a:pt x="42" y="7"/>
                    </a:lnTo>
                    <a:lnTo>
                      <a:pt x="48" y="7"/>
                    </a:lnTo>
                    <a:lnTo>
                      <a:pt x="54" y="7"/>
                    </a:lnTo>
                    <a:lnTo>
                      <a:pt x="60" y="3"/>
                    </a:lnTo>
                    <a:lnTo>
                      <a:pt x="66" y="3"/>
                    </a:lnTo>
                    <a:lnTo>
                      <a:pt x="72" y="3"/>
                    </a:lnTo>
                    <a:lnTo>
                      <a:pt x="78" y="3"/>
                    </a:lnTo>
                    <a:lnTo>
                      <a:pt x="84" y="3"/>
                    </a:lnTo>
                    <a:lnTo>
                      <a:pt x="90" y="3"/>
                    </a:lnTo>
                    <a:lnTo>
                      <a:pt x="102" y="3"/>
                    </a:lnTo>
                    <a:lnTo>
                      <a:pt x="108" y="3"/>
                    </a:lnTo>
                    <a:lnTo>
                      <a:pt x="114" y="3"/>
                    </a:lnTo>
                    <a:lnTo>
                      <a:pt x="120" y="0"/>
                    </a:lnTo>
                    <a:lnTo>
                      <a:pt x="126" y="0"/>
                    </a:lnTo>
                    <a:lnTo>
                      <a:pt x="132" y="0"/>
                    </a:lnTo>
                    <a:lnTo>
                      <a:pt x="138" y="0"/>
                    </a:lnTo>
                    <a:lnTo>
                      <a:pt x="144" y="0"/>
                    </a:lnTo>
                    <a:lnTo>
                      <a:pt x="150" y="0"/>
                    </a:lnTo>
                    <a:lnTo>
                      <a:pt x="156" y="0"/>
                    </a:lnTo>
                    <a:lnTo>
                      <a:pt x="162" y="0"/>
                    </a:lnTo>
                    <a:lnTo>
                      <a:pt x="174" y="0"/>
                    </a:lnTo>
                    <a:lnTo>
                      <a:pt x="180" y="0"/>
                    </a:lnTo>
                    <a:lnTo>
                      <a:pt x="186" y="0"/>
                    </a:lnTo>
                    <a:lnTo>
                      <a:pt x="192" y="0"/>
                    </a:lnTo>
                    <a:lnTo>
                      <a:pt x="198" y="0"/>
                    </a:lnTo>
                    <a:lnTo>
                      <a:pt x="204" y="0"/>
                    </a:lnTo>
                    <a:lnTo>
                      <a:pt x="210" y="0"/>
                    </a:lnTo>
                    <a:lnTo>
                      <a:pt x="216" y="0"/>
                    </a:lnTo>
                    <a:lnTo>
                      <a:pt x="222" y="0"/>
                    </a:lnTo>
                    <a:lnTo>
                      <a:pt x="228" y="0"/>
                    </a:lnTo>
                    <a:lnTo>
                      <a:pt x="234" y="0"/>
                    </a:lnTo>
                    <a:lnTo>
                      <a:pt x="240" y="3"/>
                    </a:lnTo>
                    <a:lnTo>
                      <a:pt x="252" y="7"/>
                    </a:lnTo>
                    <a:lnTo>
                      <a:pt x="258" y="10"/>
                    </a:lnTo>
                    <a:lnTo>
                      <a:pt x="264" y="14"/>
                    </a:lnTo>
                    <a:lnTo>
                      <a:pt x="270" y="17"/>
                    </a:lnTo>
                    <a:lnTo>
                      <a:pt x="276" y="17"/>
                    </a:lnTo>
                    <a:lnTo>
                      <a:pt x="282" y="21"/>
                    </a:lnTo>
                    <a:lnTo>
                      <a:pt x="288" y="24"/>
                    </a:lnTo>
                    <a:lnTo>
                      <a:pt x="294" y="28"/>
                    </a:lnTo>
                    <a:lnTo>
                      <a:pt x="300" y="31"/>
                    </a:lnTo>
                    <a:lnTo>
                      <a:pt x="306" y="31"/>
                    </a:lnTo>
                    <a:lnTo>
                      <a:pt x="312" y="35"/>
                    </a:lnTo>
                    <a:lnTo>
                      <a:pt x="318" y="35"/>
                    </a:lnTo>
                    <a:lnTo>
                      <a:pt x="330" y="38"/>
                    </a:lnTo>
                    <a:lnTo>
                      <a:pt x="336" y="38"/>
                    </a:lnTo>
                    <a:lnTo>
                      <a:pt x="342" y="41"/>
                    </a:lnTo>
                    <a:lnTo>
                      <a:pt x="348" y="41"/>
                    </a:lnTo>
                    <a:lnTo>
                      <a:pt x="354" y="45"/>
                    </a:lnTo>
                    <a:lnTo>
                      <a:pt x="360" y="45"/>
                    </a:lnTo>
                    <a:lnTo>
                      <a:pt x="366" y="48"/>
                    </a:lnTo>
                    <a:lnTo>
                      <a:pt x="372" y="48"/>
                    </a:lnTo>
                    <a:lnTo>
                      <a:pt x="378" y="48"/>
                    </a:lnTo>
                    <a:lnTo>
                      <a:pt x="384" y="52"/>
                    </a:lnTo>
                    <a:lnTo>
                      <a:pt x="390" y="52"/>
                    </a:lnTo>
                    <a:lnTo>
                      <a:pt x="396" y="52"/>
                    </a:lnTo>
                    <a:lnTo>
                      <a:pt x="408" y="52"/>
                    </a:lnTo>
                    <a:lnTo>
                      <a:pt x="414" y="52"/>
                    </a:lnTo>
                    <a:lnTo>
                      <a:pt x="420" y="55"/>
                    </a:lnTo>
                    <a:lnTo>
                      <a:pt x="426" y="55"/>
                    </a:lnTo>
                    <a:lnTo>
                      <a:pt x="432" y="55"/>
                    </a:lnTo>
                    <a:lnTo>
                      <a:pt x="438" y="55"/>
                    </a:lnTo>
                    <a:lnTo>
                      <a:pt x="444" y="59"/>
                    </a:lnTo>
                    <a:lnTo>
                      <a:pt x="450" y="59"/>
                    </a:lnTo>
                    <a:lnTo>
                      <a:pt x="456" y="59"/>
                    </a:lnTo>
                    <a:lnTo>
                      <a:pt x="462" y="59"/>
                    </a:lnTo>
                    <a:lnTo>
                      <a:pt x="468" y="59"/>
                    </a:lnTo>
                    <a:lnTo>
                      <a:pt x="480" y="59"/>
                    </a:lnTo>
                    <a:lnTo>
                      <a:pt x="486" y="59"/>
                    </a:lnTo>
                    <a:lnTo>
                      <a:pt x="492" y="62"/>
                    </a:lnTo>
                    <a:lnTo>
                      <a:pt x="498" y="62"/>
                    </a:lnTo>
                    <a:lnTo>
                      <a:pt x="504" y="62"/>
                    </a:lnTo>
                    <a:lnTo>
                      <a:pt x="510" y="62"/>
                    </a:lnTo>
                    <a:lnTo>
                      <a:pt x="516" y="62"/>
                    </a:lnTo>
                    <a:lnTo>
                      <a:pt x="522" y="62"/>
                    </a:lnTo>
                    <a:lnTo>
                      <a:pt x="528" y="62"/>
                    </a:lnTo>
                    <a:lnTo>
                      <a:pt x="534" y="62"/>
                    </a:lnTo>
                    <a:lnTo>
                      <a:pt x="540" y="62"/>
                    </a:lnTo>
                    <a:lnTo>
                      <a:pt x="546" y="62"/>
                    </a:lnTo>
                    <a:lnTo>
                      <a:pt x="558" y="62"/>
                    </a:lnTo>
                    <a:lnTo>
                      <a:pt x="564" y="62"/>
                    </a:lnTo>
                    <a:lnTo>
                      <a:pt x="570" y="62"/>
                    </a:lnTo>
                    <a:lnTo>
                      <a:pt x="576" y="66"/>
                    </a:lnTo>
                    <a:lnTo>
                      <a:pt x="582" y="66"/>
                    </a:lnTo>
                    <a:lnTo>
                      <a:pt x="588" y="66"/>
                    </a:lnTo>
                    <a:lnTo>
                      <a:pt x="594" y="66"/>
                    </a:lnTo>
                    <a:lnTo>
                      <a:pt x="600" y="66"/>
                    </a:lnTo>
                    <a:lnTo>
                      <a:pt x="606" y="66"/>
                    </a:lnTo>
                    <a:lnTo>
                      <a:pt x="612" y="66"/>
                    </a:lnTo>
                    <a:lnTo>
                      <a:pt x="618" y="66"/>
                    </a:lnTo>
                    <a:lnTo>
                      <a:pt x="624" y="66"/>
                    </a:lnTo>
                    <a:lnTo>
                      <a:pt x="636" y="62"/>
                    </a:lnTo>
                    <a:lnTo>
                      <a:pt x="642" y="59"/>
                    </a:lnTo>
                    <a:lnTo>
                      <a:pt x="648" y="55"/>
                    </a:lnTo>
                    <a:lnTo>
                      <a:pt x="654" y="52"/>
                    </a:lnTo>
                    <a:lnTo>
                      <a:pt x="660" y="48"/>
                    </a:lnTo>
                    <a:lnTo>
                      <a:pt x="666" y="45"/>
                    </a:lnTo>
                    <a:lnTo>
                      <a:pt x="672" y="41"/>
                    </a:lnTo>
                    <a:lnTo>
                      <a:pt x="678" y="38"/>
                    </a:lnTo>
                    <a:lnTo>
                      <a:pt x="684" y="38"/>
                    </a:lnTo>
                    <a:lnTo>
                      <a:pt x="690" y="35"/>
                    </a:lnTo>
                    <a:lnTo>
                      <a:pt x="696" y="31"/>
                    </a:lnTo>
                    <a:lnTo>
                      <a:pt x="702" y="31"/>
                    </a:lnTo>
                    <a:lnTo>
                      <a:pt x="714" y="28"/>
                    </a:lnTo>
                    <a:lnTo>
                      <a:pt x="720" y="24"/>
                    </a:lnTo>
                    <a:lnTo>
                      <a:pt x="726" y="24"/>
                    </a:lnTo>
                    <a:lnTo>
                      <a:pt x="732" y="24"/>
                    </a:lnTo>
                    <a:lnTo>
                      <a:pt x="738" y="21"/>
                    </a:lnTo>
                    <a:lnTo>
                      <a:pt x="744" y="21"/>
                    </a:lnTo>
                    <a:lnTo>
                      <a:pt x="750" y="17"/>
                    </a:lnTo>
                    <a:lnTo>
                      <a:pt x="756" y="17"/>
                    </a:lnTo>
                    <a:lnTo>
                      <a:pt x="762" y="17"/>
                    </a:lnTo>
                    <a:lnTo>
                      <a:pt x="768" y="14"/>
                    </a:lnTo>
                    <a:lnTo>
                      <a:pt x="774" y="14"/>
                    </a:lnTo>
                    <a:lnTo>
                      <a:pt x="780" y="14"/>
                    </a:lnTo>
                    <a:lnTo>
                      <a:pt x="792" y="10"/>
                    </a:lnTo>
                    <a:lnTo>
                      <a:pt x="798" y="10"/>
                    </a:lnTo>
                    <a:lnTo>
                      <a:pt x="804" y="10"/>
                    </a:lnTo>
                    <a:lnTo>
                      <a:pt x="810" y="10"/>
                    </a:lnTo>
                    <a:lnTo>
                      <a:pt x="816" y="7"/>
                    </a:lnTo>
                    <a:lnTo>
                      <a:pt x="822" y="7"/>
                    </a:lnTo>
                    <a:lnTo>
                      <a:pt x="828" y="7"/>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5" name="Freeform 168"/>
              <p:cNvSpPr>
                <a:spLocks/>
              </p:cNvSpPr>
              <p:nvPr/>
            </p:nvSpPr>
            <p:spPr bwMode="auto">
              <a:xfrm>
                <a:off x="3384" y="252"/>
                <a:ext cx="750" cy="66"/>
              </a:xfrm>
              <a:custGeom>
                <a:avLst/>
                <a:gdLst/>
                <a:ahLst/>
                <a:cxnLst>
                  <a:cxn ang="0">
                    <a:pos x="6" y="7"/>
                  </a:cxn>
                  <a:cxn ang="0">
                    <a:pos x="18" y="3"/>
                  </a:cxn>
                  <a:cxn ang="0">
                    <a:pos x="36" y="3"/>
                  </a:cxn>
                  <a:cxn ang="0">
                    <a:pos x="48" y="3"/>
                  </a:cxn>
                  <a:cxn ang="0">
                    <a:pos x="60" y="3"/>
                  </a:cxn>
                  <a:cxn ang="0">
                    <a:pos x="72" y="0"/>
                  </a:cxn>
                  <a:cxn ang="0">
                    <a:pos x="84" y="0"/>
                  </a:cxn>
                  <a:cxn ang="0">
                    <a:pos x="96" y="0"/>
                  </a:cxn>
                  <a:cxn ang="0">
                    <a:pos x="114" y="0"/>
                  </a:cxn>
                  <a:cxn ang="0">
                    <a:pos x="126" y="0"/>
                  </a:cxn>
                  <a:cxn ang="0">
                    <a:pos x="138" y="0"/>
                  </a:cxn>
                  <a:cxn ang="0">
                    <a:pos x="150" y="0"/>
                  </a:cxn>
                  <a:cxn ang="0">
                    <a:pos x="162" y="0"/>
                  </a:cxn>
                  <a:cxn ang="0">
                    <a:pos x="174" y="0"/>
                  </a:cxn>
                  <a:cxn ang="0">
                    <a:pos x="192" y="0"/>
                  </a:cxn>
                  <a:cxn ang="0">
                    <a:pos x="204" y="0"/>
                  </a:cxn>
                  <a:cxn ang="0">
                    <a:pos x="216" y="0"/>
                  </a:cxn>
                  <a:cxn ang="0">
                    <a:pos x="228" y="0"/>
                  </a:cxn>
                  <a:cxn ang="0">
                    <a:pos x="240" y="0"/>
                  </a:cxn>
                  <a:cxn ang="0">
                    <a:pos x="252" y="0"/>
                  </a:cxn>
                  <a:cxn ang="0">
                    <a:pos x="270" y="0"/>
                  </a:cxn>
                  <a:cxn ang="0">
                    <a:pos x="282" y="0"/>
                  </a:cxn>
                  <a:cxn ang="0">
                    <a:pos x="294" y="0"/>
                  </a:cxn>
                  <a:cxn ang="0">
                    <a:pos x="306" y="0"/>
                  </a:cxn>
                  <a:cxn ang="0">
                    <a:pos x="318" y="0"/>
                  </a:cxn>
                  <a:cxn ang="0">
                    <a:pos x="330" y="7"/>
                  </a:cxn>
                  <a:cxn ang="0">
                    <a:pos x="348" y="14"/>
                  </a:cxn>
                  <a:cxn ang="0">
                    <a:pos x="360" y="17"/>
                  </a:cxn>
                  <a:cxn ang="0">
                    <a:pos x="372" y="24"/>
                  </a:cxn>
                  <a:cxn ang="0">
                    <a:pos x="384" y="31"/>
                  </a:cxn>
                  <a:cxn ang="0">
                    <a:pos x="396" y="35"/>
                  </a:cxn>
                  <a:cxn ang="0">
                    <a:pos x="408" y="38"/>
                  </a:cxn>
                  <a:cxn ang="0">
                    <a:pos x="426" y="41"/>
                  </a:cxn>
                  <a:cxn ang="0">
                    <a:pos x="438" y="45"/>
                  </a:cxn>
                  <a:cxn ang="0">
                    <a:pos x="450" y="48"/>
                  </a:cxn>
                  <a:cxn ang="0">
                    <a:pos x="462" y="52"/>
                  </a:cxn>
                  <a:cxn ang="0">
                    <a:pos x="474" y="52"/>
                  </a:cxn>
                  <a:cxn ang="0">
                    <a:pos x="486" y="55"/>
                  </a:cxn>
                  <a:cxn ang="0">
                    <a:pos x="504" y="55"/>
                  </a:cxn>
                  <a:cxn ang="0">
                    <a:pos x="516" y="55"/>
                  </a:cxn>
                  <a:cxn ang="0">
                    <a:pos x="528" y="59"/>
                  </a:cxn>
                  <a:cxn ang="0">
                    <a:pos x="540" y="59"/>
                  </a:cxn>
                  <a:cxn ang="0">
                    <a:pos x="552" y="59"/>
                  </a:cxn>
                  <a:cxn ang="0">
                    <a:pos x="564" y="62"/>
                  </a:cxn>
                  <a:cxn ang="0">
                    <a:pos x="582" y="62"/>
                  </a:cxn>
                  <a:cxn ang="0">
                    <a:pos x="594" y="62"/>
                  </a:cxn>
                  <a:cxn ang="0">
                    <a:pos x="606" y="62"/>
                  </a:cxn>
                  <a:cxn ang="0">
                    <a:pos x="618" y="62"/>
                  </a:cxn>
                  <a:cxn ang="0">
                    <a:pos x="630" y="62"/>
                  </a:cxn>
                  <a:cxn ang="0">
                    <a:pos x="648" y="66"/>
                  </a:cxn>
                  <a:cxn ang="0">
                    <a:pos x="660" y="66"/>
                  </a:cxn>
                  <a:cxn ang="0">
                    <a:pos x="672" y="66"/>
                  </a:cxn>
                  <a:cxn ang="0">
                    <a:pos x="684" y="66"/>
                  </a:cxn>
                  <a:cxn ang="0">
                    <a:pos x="696" y="66"/>
                  </a:cxn>
                  <a:cxn ang="0">
                    <a:pos x="708" y="66"/>
                  </a:cxn>
                  <a:cxn ang="0">
                    <a:pos x="726" y="66"/>
                  </a:cxn>
                  <a:cxn ang="0">
                    <a:pos x="738" y="66"/>
                  </a:cxn>
                  <a:cxn ang="0">
                    <a:pos x="750" y="66"/>
                  </a:cxn>
                </a:cxnLst>
                <a:rect l="0" t="0" r="r" b="b"/>
                <a:pathLst>
                  <a:path w="750" h="66">
                    <a:moveTo>
                      <a:pt x="0" y="7"/>
                    </a:moveTo>
                    <a:lnTo>
                      <a:pt x="6" y="7"/>
                    </a:lnTo>
                    <a:lnTo>
                      <a:pt x="12" y="7"/>
                    </a:lnTo>
                    <a:lnTo>
                      <a:pt x="18" y="3"/>
                    </a:lnTo>
                    <a:lnTo>
                      <a:pt x="24" y="3"/>
                    </a:lnTo>
                    <a:lnTo>
                      <a:pt x="36" y="3"/>
                    </a:lnTo>
                    <a:lnTo>
                      <a:pt x="42" y="3"/>
                    </a:lnTo>
                    <a:lnTo>
                      <a:pt x="48" y="3"/>
                    </a:lnTo>
                    <a:lnTo>
                      <a:pt x="54" y="3"/>
                    </a:lnTo>
                    <a:lnTo>
                      <a:pt x="60" y="3"/>
                    </a:lnTo>
                    <a:lnTo>
                      <a:pt x="66" y="3"/>
                    </a:lnTo>
                    <a:lnTo>
                      <a:pt x="72" y="0"/>
                    </a:lnTo>
                    <a:lnTo>
                      <a:pt x="78" y="0"/>
                    </a:lnTo>
                    <a:lnTo>
                      <a:pt x="84" y="0"/>
                    </a:lnTo>
                    <a:lnTo>
                      <a:pt x="90" y="0"/>
                    </a:lnTo>
                    <a:lnTo>
                      <a:pt x="96" y="0"/>
                    </a:lnTo>
                    <a:lnTo>
                      <a:pt x="102" y="0"/>
                    </a:lnTo>
                    <a:lnTo>
                      <a:pt x="114" y="0"/>
                    </a:lnTo>
                    <a:lnTo>
                      <a:pt x="120" y="0"/>
                    </a:lnTo>
                    <a:lnTo>
                      <a:pt x="126" y="0"/>
                    </a:lnTo>
                    <a:lnTo>
                      <a:pt x="132" y="0"/>
                    </a:lnTo>
                    <a:lnTo>
                      <a:pt x="138" y="0"/>
                    </a:lnTo>
                    <a:lnTo>
                      <a:pt x="144" y="0"/>
                    </a:lnTo>
                    <a:lnTo>
                      <a:pt x="150" y="0"/>
                    </a:lnTo>
                    <a:lnTo>
                      <a:pt x="156" y="0"/>
                    </a:lnTo>
                    <a:lnTo>
                      <a:pt x="162" y="0"/>
                    </a:lnTo>
                    <a:lnTo>
                      <a:pt x="168" y="0"/>
                    </a:lnTo>
                    <a:lnTo>
                      <a:pt x="174" y="0"/>
                    </a:lnTo>
                    <a:lnTo>
                      <a:pt x="180" y="0"/>
                    </a:lnTo>
                    <a:lnTo>
                      <a:pt x="192" y="0"/>
                    </a:lnTo>
                    <a:lnTo>
                      <a:pt x="198" y="0"/>
                    </a:lnTo>
                    <a:lnTo>
                      <a:pt x="204" y="0"/>
                    </a:lnTo>
                    <a:lnTo>
                      <a:pt x="210" y="0"/>
                    </a:lnTo>
                    <a:lnTo>
                      <a:pt x="216" y="0"/>
                    </a:lnTo>
                    <a:lnTo>
                      <a:pt x="222" y="0"/>
                    </a:lnTo>
                    <a:lnTo>
                      <a:pt x="228" y="0"/>
                    </a:lnTo>
                    <a:lnTo>
                      <a:pt x="234" y="0"/>
                    </a:lnTo>
                    <a:lnTo>
                      <a:pt x="240" y="0"/>
                    </a:lnTo>
                    <a:lnTo>
                      <a:pt x="246" y="0"/>
                    </a:lnTo>
                    <a:lnTo>
                      <a:pt x="252" y="0"/>
                    </a:lnTo>
                    <a:lnTo>
                      <a:pt x="258" y="0"/>
                    </a:lnTo>
                    <a:lnTo>
                      <a:pt x="270" y="0"/>
                    </a:lnTo>
                    <a:lnTo>
                      <a:pt x="276" y="0"/>
                    </a:lnTo>
                    <a:lnTo>
                      <a:pt x="282" y="0"/>
                    </a:lnTo>
                    <a:lnTo>
                      <a:pt x="288" y="0"/>
                    </a:lnTo>
                    <a:lnTo>
                      <a:pt x="294" y="0"/>
                    </a:lnTo>
                    <a:lnTo>
                      <a:pt x="300" y="0"/>
                    </a:lnTo>
                    <a:lnTo>
                      <a:pt x="306" y="0"/>
                    </a:lnTo>
                    <a:lnTo>
                      <a:pt x="312" y="0"/>
                    </a:lnTo>
                    <a:lnTo>
                      <a:pt x="318" y="0"/>
                    </a:lnTo>
                    <a:lnTo>
                      <a:pt x="324" y="3"/>
                    </a:lnTo>
                    <a:lnTo>
                      <a:pt x="330" y="7"/>
                    </a:lnTo>
                    <a:lnTo>
                      <a:pt x="342" y="10"/>
                    </a:lnTo>
                    <a:lnTo>
                      <a:pt x="348" y="14"/>
                    </a:lnTo>
                    <a:lnTo>
                      <a:pt x="354" y="17"/>
                    </a:lnTo>
                    <a:lnTo>
                      <a:pt x="360" y="17"/>
                    </a:lnTo>
                    <a:lnTo>
                      <a:pt x="366" y="21"/>
                    </a:lnTo>
                    <a:lnTo>
                      <a:pt x="372" y="24"/>
                    </a:lnTo>
                    <a:lnTo>
                      <a:pt x="378" y="28"/>
                    </a:lnTo>
                    <a:lnTo>
                      <a:pt x="384" y="31"/>
                    </a:lnTo>
                    <a:lnTo>
                      <a:pt x="390" y="31"/>
                    </a:lnTo>
                    <a:lnTo>
                      <a:pt x="396" y="35"/>
                    </a:lnTo>
                    <a:lnTo>
                      <a:pt x="402" y="38"/>
                    </a:lnTo>
                    <a:lnTo>
                      <a:pt x="408" y="38"/>
                    </a:lnTo>
                    <a:lnTo>
                      <a:pt x="420" y="41"/>
                    </a:lnTo>
                    <a:lnTo>
                      <a:pt x="426" y="41"/>
                    </a:lnTo>
                    <a:lnTo>
                      <a:pt x="432" y="45"/>
                    </a:lnTo>
                    <a:lnTo>
                      <a:pt x="438" y="45"/>
                    </a:lnTo>
                    <a:lnTo>
                      <a:pt x="444" y="48"/>
                    </a:lnTo>
                    <a:lnTo>
                      <a:pt x="450" y="48"/>
                    </a:lnTo>
                    <a:lnTo>
                      <a:pt x="456" y="48"/>
                    </a:lnTo>
                    <a:lnTo>
                      <a:pt x="462" y="52"/>
                    </a:lnTo>
                    <a:lnTo>
                      <a:pt x="468" y="52"/>
                    </a:lnTo>
                    <a:lnTo>
                      <a:pt x="474" y="52"/>
                    </a:lnTo>
                    <a:lnTo>
                      <a:pt x="480" y="52"/>
                    </a:lnTo>
                    <a:lnTo>
                      <a:pt x="486" y="55"/>
                    </a:lnTo>
                    <a:lnTo>
                      <a:pt x="498" y="55"/>
                    </a:lnTo>
                    <a:lnTo>
                      <a:pt x="504" y="55"/>
                    </a:lnTo>
                    <a:lnTo>
                      <a:pt x="510" y="55"/>
                    </a:lnTo>
                    <a:lnTo>
                      <a:pt x="516" y="55"/>
                    </a:lnTo>
                    <a:lnTo>
                      <a:pt x="522" y="59"/>
                    </a:lnTo>
                    <a:lnTo>
                      <a:pt x="528" y="59"/>
                    </a:lnTo>
                    <a:lnTo>
                      <a:pt x="534" y="59"/>
                    </a:lnTo>
                    <a:lnTo>
                      <a:pt x="540" y="59"/>
                    </a:lnTo>
                    <a:lnTo>
                      <a:pt x="546" y="59"/>
                    </a:lnTo>
                    <a:lnTo>
                      <a:pt x="552" y="59"/>
                    </a:lnTo>
                    <a:lnTo>
                      <a:pt x="558" y="59"/>
                    </a:lnTo>
                    <a:lnTo>
                      <a:pt x="564" y="62"/>
                    </a:lnTo>
                    <a:lnTo>
                      <a:pt x="576" y="62"/>
                    </a:lnTo>
                    <a:lnTo>
                      <a:pt x="582" y="62"/>
                    </a:lnTo>
                    <a:lnTo>
                      <a:pt x="588" y="62"/>
                    </a:lnTo>
                    <a:lnTo>
                      <a:pt x="594" y="62"/>
                    </a:lnTo>
                    <a:lnTo>
                      <a:pt x="600" y="62"/>
                    </a:lnTo>
                    <a:lnTo>
                      <a:pt x="606" y="62"/>
                    </a:lnTo>
                    <a:lnTo>
                      <a:pt x="612" y="62"/>
                    </a:lnTo>
                    <a:lnTo>
                      <a:pt x="618" y="62"/>
                    </a:lnTo>
                    <a:lnTo>
                      <a:pt x="624" y="62"/>
                    </a:lnTo>
                    <a:lnTo>
                      <a:pt x="630" y="62"/>
                    </a:lnTo>
                    <a:lnTo>
                      <a:pt x="636" y="66"/>
                    </a:lnTo>
                    <a:lnTo>
                      <a:pt x="648" y="66"/>
                    </a:lnTo>
                    <a:lnTo>
                      <a:pt x="654" y="66"/>
                    </a:lnTo>
                    <a:lnTo>
                      <a:pt x="660" y="66"/>
                    </a:lnTo>
                    <a:lnTo>
                      <a:pt x="666" y="66"/>
                    </a:lnTo>
                    <a:lnTo>
                      <a:pt x="672" y="66"/>
                    </a:lnTo>
                    <a:lnTo>
                      <a:pt x="678" y="66"/>
                    </a:lnTo>
                    <a:lnTo>
                      <a:pt x="684" y="66"/>
                    </a:lnTo>
                    <a:lnTo>
                      <a:pt x="690" y="66"/>
                    </a:lnTo>
                    <a:lnTo>
                      <a:pt x="696" y="66"/>
                    </a:lnTo>
                    <a:lnTo>
                      <a:pt x="702" y="66"/>
                    </a:lnTo>
                    <a:lnTo>
                      <a:pt x="708" y="66"/>
                    </a:lnTo>
                    <a:lnTo>
                      <a:pt x="714" y="66"/>
                    </a:lnTo>
                    <a:lnTo>
                      <a:pt x="726" y="66"/>
                    </a:lnTo>
                    <a:lnTo>
                      <a:pt x="732" y="66"/>
                    </a:lnTo>
                    <a:lnTo>
                      <a:pt x="738" y="66"/>
                    </a:lnTo>
                    <a:lnTo>
                      <a:pt x="744" y="66"/>
                    </a:lnTo>
                    <a:lnTo>
                      <a:pt x="750" y="66"/>
                    </a:lnTo>
                  </a:path>
                </a:pathLst>
              </a:custGeom>
              <a:noFill/>
              <a:ln w="15875">
                <a:solidFill>
                  <a:srgbClr val="FF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6" name="Freeform 169"/>
              <p:cNvSpPr>
                <a:spLocks/>
              </p:cNvSpPr>
              <p:nvPr/>
            </p:nvSpPr>
            <p:spPr bwMode="auto">
              <a:xfrm>
                <a:off x="1734" y="898"/>
                <a:ext cx="822" cy="357"/>
              </a:xfrm>
              <a:custGeom>
                <a:avLst/>
                <a:gdLst/>
                <a:ahLst/>
                <a:cxnLst>
                  <a:cxn ang="0">
                    <a:pos x="12" y="0"/>
                  </a:cxn>
                  <a:cxn ang="0">
                    <a:pos x="30" y="4"/>
                  </a:cxn>
                  <a:cxn ang="0">
                    <a:pos x="48" y="7"/>
                  </a:cxn>
                  <a:cxn ang="0">
                    <a:pos x="66" y="7"/>
                  </a:cxn>
                  <a:cxn ang="0">
                    <a:pos x="90" y="11"/>
                  </a:cxn>
                  <a:cxn ang="0">
                    <a:pos x="108" y="11"/>
                  </a:cxn>
                  <a:cxn ang="0">
                    <a:pos x="126" y="14"/>
                  </a:cxn>
                  <a:cxn ang="0">
                    <a:pos x="144" y="56"/>
                  </a:cxn>
                  <a:cxn ang="0">
                    <a:pos x="168" y="115"/>
                  </a:cxn>
                  <a:cxn ang="0">
                    <a:pos x="186" y="163"/>
                  </a:cxn>
                  <a:cxn ang="0">
                    <a:pos x="204" y="201"/>
                  </a:cxn>
                  <a:cxn ang="0">
                    <a:pos x="222" y="236"/>
                  </a:cxn>
                  <a:cxn ang="0">
                    <a:pos x="246" y="260"/>
                  </a:cxn>
                  <a:cxn ang="0">
                    <a:pos x="264" y="280"/>
                  </a:cxn>
                  <a:cxn ang="0">
                    <a:pos x="282" y="298"/>
                  </a:cxn>
                  <a:cxn ang="0">
                    <a:pos x="300" y="312"/>
                  </a:cxn>
                  <a:cxn ang="0">
                    <a:pos x="324" y="325"/>
                  </a:cxn>
                  <a:cxn ang="0">
                    <a:pos x="342" y="336"/>
                  </a:cxn>
                  <a:cxn ang="0">
                    <a:pos x="360" y="343"/>
                  </a:cxn>
                  <a:cxn ang="0">
                    <a:pos x="384" y="350"/>
                  </a:cxn>
                  <a:cxn ang="0">
                    <a:pos x="402" y="357"/>
                  </a:cxn>
                  <a:cxn ang="0">
                    <a:pos x="420" y="301"/>
                  </a:cxn>
                  <a:cxn ang="0">
                    <a:pos x="438" y="253"/>
                  </a:cxn>
                  <a:cxn ang="0">
                    <a:pos x="462" y="211"/>
                  </a:cxn>
                  <a:cxn ang="0">
                    <a:pos x="480" y="173"/>
                  </a:cxn>
                  <a:cxn ang="0">
                    <a:pos x="498" y="146"/>
                  </a:cxn>
                  <a:cxn ang="0">
                    <a:pos x="516" y="118"/>
                  </a:cxn>
                  <a:cxn ang="0">
                    <a:pos x="540" y="101"/>
                  </a:cxn>
                  <a:cxn ang="0">
                    <a:pos x="558" y="83"/>
                  </a:cxn>
                  <a:cxn ang="0">
                    <a:pos x="576" y="70"/>
                  </a:cxn>
                  <a:cxn ang="0">
                    <a:pos x="594" y="59"/>
                  </a:cxn>
                  <a:cxn ang="0">
                    <a:pos x="618" y="49"/>
                  </a:cxn>
                  <a:cxn ang="0">
                    <a:pos x="636" y="45"/>
                  </a:cxn>
                  <a:cxn ang="0">
                    <a:pos x="654" y="38"/>
                  </a:cxn>
                  <a:cxn ang="0">
                    <a:pos x="672" y="80"/>
                  </a:cxn>
                  <a:cxn ang="0">
                    <a:pos x="696" y="132"/>
                  </a:cxn>
                  <a:cxn ang="0">
                    <a:pos x="714" y="173"/>
                  </a:cxn>
                  <a:cxn ang="0">
                    <a:pos x="732" y="208"/>
                  </a:cxn>
                  <a:cxn ang="0">
                    <a:pos x="750" y="242"/>
                  </a:cxn>
                  <a:cxn ang="0">
                    <a:pos x="774" y="267"/>
                  </a:cxn>
                  <a:cxn ang="0">
                    <a:pos x="792" y="291"/>
                  </a:cxn>
                  <a:cxn ang="0">
                    <a:pos x="810" y="308"/>
                  </a:cxn>
                </a:cxnLst>
                <a:rect l="0" t="0" r="r" b="b"/>
                <a:pathLst>
                  <a:path w="822" h="357">
                    <a:moveTo>
                      <a:pt x="0" y="0"/>
                    </a:moveTo>
                    <a:lnTo>
                      <a:pt x="6" y="0"/>
                    </a:lnTo>
                    <a:lnTo>
                      <a:pt x="12" y="0"/>
                    </a:lnTo>
                    <a:lnTo>
                      <a:pt x="18" y="0"/>
                    </a:lnTo>
                    <a:lnTo>
                      <a:pt x="24" y="0"/>
                    </a:lnTo>
                    <a:lnTo>
                      <a:pt x="30" y="4"/>
                    </a:lnTo>
                    <a:lnTo>
                      <a:pt x="36" y="4"/>
                    </a:lnTo>
                    <a:lnTo>
                      <a:pt x="42" y="4"/>
                    </a:lnTo>
                    <a:lnTo>
                      <a:pt x="48" y="7"/>
                    </a:lnTo>
                    <a:lnTo>
                      <a:pt x="54" y="7"/>
                    </a:lnTo>
                    <a:lnTo>
                      <a:pt x="60" y="7"/>
                    </a:lnTo>
                    <a:lnTo>
                      <a:pt x="66" y="7"/>
                    </a:lnTo>
                    <a:lnTo>
                      <a:pt x="78" y="7"/>
                    </a:lnTo>
                    <a:lnTo>
                      <a:pt x="84" y="11"/>
                    </a:lnTo>
                    <a:lnTo>
                      <a:pt x="90" y="11"/>
                    </a:lnTo>
                    <a:lnTo>
                      <a:pt x="96" y="11"/>
                    </a:lnTo>
                    <a:lnTo>
                      <a:pt x="102" y="11"/>
                    </a:lnTo>
                    <a:lnTo>
                      <a:pt x="108" y="11"/>
                    </a:lnTo>
                    <a:lnTo>
                      <a:pt x="114" y="14"/>
                    </a:lnTo>
                    <a:lnTo>
                      <a:pt x="120" y="14"/>
                    </a:lnTo>
                    <a:lnTo>
                      <a:pt x="126" y="14"/>
                    </a:lnTo>
                    <a:lnTo>
                      <a:pt x="132" y="14"/>
                    </a:lnTo>
                    <a:lnTo>
                      <a:pt x="138" y="35"/>
                    </a:lnTo>
                    <a:lnTo>
                      <a:pt x="144" y="56"/>
                    </a:lnTo>
                    <a:lnTo>
                      <a:pt x="156" y="80"/>
                    </a:lnTo>
                    <a:lnTo>
                      <a:pt x="162" y="97"/>
                    </a:lnTo>
                    <a:lnTo>
                      <a:pt x="168" y="115"/>
                    </a:lnTo>
                    <a:lnTo>
                      <a:pt x="174" y="132"/>
                    </a:lnTo>
                    <a:lnTo>
                      <a:pt x="180" y="149"/>
                    </a:lnTo>
                    <a:lnTo>
                      <a:pt x="186" y="163"/>
                    </a:lnTo>
                    <a:lnTo>
                      <a:pt x="192" y="177"/>
                    </a:lnTo>
                    <a:lnTo>
                      <a:pt x="198" y="191"/>
                    </a:lnTo>
                    <a:lnTo>
                      <a:pt x="204" y="201"/>
                    </a:lnTo>
                    <a:lnTo>
                      <a:pt x="210" y="215"/>
                    </a:lnTo>
                    <a:lnTo>
                      <a:pt x="216" y="225"/>
                    </a:lnTo>
                    <a:lnTo>
                      <a:pt x="222" y="236"/>
                    </a:lnTo>
                    <a:lnTo>
                      <a:pt x="234" y="242"/>
                    </a:lnTo>
                    <a:lnTo>
                      <a:pt x="240" y="249"/>
                    </a:lnTo>
                    <a:lnTo>
                      <a:pt x="246" y="260"/>
                    </a:lnTo>
                    <a:lnTo>
                      <a:pt x="252" y="267"/>
                    </a:lnTo>
                    <a:lnTo>
                      <a:pt x="258" y="274"/>
                    </a:lnTo>
                    <a:lnTo>
                      <a:pt x="264" y="280"/>
                    </a:lnTo>
                    <a:lnTo>
                      <a:pt x="270" y="287"/>
                    </a:lnTo>
                    <a:lnTo>
                      <a:pt x="276" y="291"/>
                    </a:lnTo>
                    <a:lnTo>
                      <a:pt x="282" y="298"/>
                    </a:lnTo>
                    <a:lnTo>
                      <a:pt x="288" y="301"/>
                    </a:lnTo>
                    <a:lnTo>
                      <a:pt x="294" y="308"/>
                    </a:lnTo>
                    <a:lnTo>
                      <a:pt x="300" y="312"/>
                    </a:lnTo>
                    <a:lnTo>
                      <a:pt x="312" y="315"/>
                    </a:lnTo>
                    <a:lnTo>
                      <a:pt x="318" y="322"/>
                    </a:lnTo>
                    <a:lnTo>
                      <a:pt x="324" y="325"/>
                    </a:lnTo>
                    <a:lnTo>
                      <a:pt x="330" y="329"/>
                    </a:lnTo>
                    <a:lnTo>
                      <a:pt x="336" y="332"/>
                    </a:lnTo>
                    <a:lnTo>
                      <a:pt x="342" y="336"/>
                    </a:lnTo>
                    <a:lnTo>
                      <a:pt x="348" y="339"/>
                    </a:lnTo>
                    <a:lnTo>
                      <a:pt x="354" y="343"/>
                    </a:lnTo>
                    <a:lnTo>
                      <a:pt x="360" y="343"/>
                    </a:lnTo>
                    <a:lnTo>
                      <a:pt x="366" y="346"/>
                    </a:lnTo>
                    <a:lnTo>
                      <a:pt x="372" y="350"/>
                    </a:lnTo>
                    <a:lnTo>
                      <a:pt x="384" y="350"/>
                    </a:lnTo>
                    <a:lnTo>
                      <a:pt x="390" y="353"/>
                    </a:lnTo>
                    <a:lnTo>
                      <a:pt x="396" y="357"/>
                    </a:lnTo>
                    <a:lnTo>
                      <a:pt x="402" y="357"/>
                    </a:lnTo>
                    <a:lnTo>
                      <a:pt x="408" y="336"/>
                    </a:lnTo>
                    <a:lnTo>
                      <a:pt x="414" y="319"/>
                    </a:lnTo>
                    <a:lnTo>
                      <a:pt x="420" y="301"/>
                    </a:lnTo>
                    <a:lnTo>
                      <a:pt x="426" y="284"/>
                    </a:lnTo>
                    <a:lnTo>
                      <a:pt x="432" y="267"/>
                    </a:lnTo>
                    <a:lnTo>
                      <a:pt x="438" y="253"/>
                    </a:lnTo>
                    <a:lnTo>
                      <a:pt x="444" y="239"/>
                    </a:lnTo>
                    <a:lnTo>
                      <a:pt x="450" y="222"/>
                    </a:lnTo>
                    <a:lnTo>
                      <a:pt x="462" y="211"/>
                    </a:lnTo>
                    <a:lnTo>
                      <a:pt x="468" y="198"/>
                    </a:lnTo>
                    <a:lnTo>
                      <a:pt x="474" y="187"/>
                    </a:lnTo>
                    <a:lnTo>
                      <a:pt x="480" y="173"/>
                    </a:lnTo>
                    <a:lnTo>
                      <a:pt x="486" y="163"/>
                    </a:lnTo>
                    <a:lnTo>
                      <a:pt x="492" y="153"/>
                    </a:lnTo>
                    <a:lnTo>
                      <a:pt x="498" y="146"/>
                    </a:lnTo>
                    <a:lnTo>
                      <a:pt x="504" y="135"/>
                    </a:lnTo>
                    <a:lnTo>
                      <a:pt x="510" y="125"/>
                    </a:lnTo>
                    <a:lnTo>
                      <a:pt x="516" y="118"/>
                    </a:lnTo>
                    <a:lnTo>
                      <a:pt x="522" y="111"/>
                    </a:lnTo>
                    <a:lnTo>
                      <a:pt x="528" y="108"/>
                    </a:lnTo>
                    <a:lnTo>
                      <a:pt x="540" y="101"/>
                    </a:lnTo>
                    <a:lnTo>
                      <a:pt x="546" y="94"/>
                    </a:lnTo>
                    <a:lnTo>
                      <a:pt x="552" y="90"/>
                    </a:lnTo>
                    <a:lnTo>
                      <a:pt x="558" y="83"/>
                    </a:lnTo>
                    <a:lnTo>
                      <a:pt x="564" y="77"/>
                    </a:lnTo>
                    <a:lnTo>
                      <a:pt x="570" y="73"/>
                    </a:lnTo>
                    <a:lnTo>
                      <a:pt x="576" y="70"/>
                    </a:lnTo>
                    <a:lnTo>
                      <a:pt x="582" y="66"/>
                    </a:lnTo>
                    <a:lnTo>
                      <a:pt x="588" y="63"/>
                    </a:lnTo>
                    <a:lnTo>
                      <a:pt x="594" y="59"/>
                    </a:lnTo>
                    <a:lnTo>
                      <a:pt x="600" y="56"/>
                    </a:lnTo>
                    <a:lnTo>
                      <a:pt x="606" y="52"/>
                    </a:lnTo>
                    <a:lnTo>
                      <a:pt x="618" y="49"/>
                    </a:lnTo>
                    <a:lnTo>
                      <a:pt x="624" y="49"/>
                    </a:lnTo>
                    <a:lnTo>
                      <a:pt x="630" y="45"/>
                    </a:lnTo>
                    <a:lnTo>
                      <a:pt x="636" y="45"/>
                    </a:lnTo>
                    <a:lnTo>
                      <a:pt x="642" y="42"/>
                    </a:lnTo>
                    <a:lnTo>
                      <a:pt x="648" y="42"/>
                    </a:lnTo>
                    <a:lnTo>
                      <a:pt x="654" y="38"/>
                    </a:lnTo>
                    <a:lnTo>
                      <a:pt x="660" y="38"/>
                    </a:lnTo>
                    <a:lnTo>
                      <a:pt x="666" y="59"/>
                    </a:lnTo>
                    <a:lnTo>
                      <a:pt x="672" y="80"/>
                    </a:lnTo>
                    <a:lnTo>
                      <a:pt x="678" y="97"/>
                    </a:lnTo>
                    <a:lnTo>
                      <a:pt x="690" y="118"/>
                    </a:lnTo>
                    <a:lnTo>
                      <a:pt x="696" y="132"/>
                    </a:lnTo>
                    <a:lnTo>
                      <a:pt x="702" y="146"/>
                    </a:lnTo>
                    <a:lnTo>
                      <a:pt x="708" y="159"/>
                    </a:lnTo>
                    <a:lnTo>
                      <a:pt x="714" y="173"/>
                    </a:lnTo>
                    <a:lnTo>
                      <a:pt x="720" y="187"/>
                    </a:lnTo>
                    <a:lnTo>
                      <a:pt x="726" y="198"/>
                    </a:lnTo>
                    <a:lnTo>
                      <a:pt x="732" y="208"/>
                    </a:lnTo>
                    <a:lnTo>
                      <a:pt x="738" y="218"/>
                    </a:lnTo>
                    <a:lnTo>
                      <a:pt x="744" y="232"/>
                    </a:lnTo>
                    <a:lnTo>
                      <a:pt x="750" y="242"/>
                    </a:lnTo>
                    <a:lnTo>
                      <a:pt x="756" y="253"/>
                    </a:lnTo>
                    <a:lnTo>
                      <a:pt x="768" y="260"/>
                    </a:lnTo>
                    <a:lnTo>
                      <a:pt x="774" y="267"/>
                    </a:lnTo>
                    <a:lnTo>
                      <a:pt x="780" y="274"/>
                    </a:lnTo>
                    <a:lnTo>
                      <a:pt x="786" y="284"/>
                    </a:lnTo>
                    <a:lnTo>
                      <a:pt x="792" y="291"/>
                    </a:lnTo>
                    <a:lnTo>
                      <a:pt x="798" y="298"/>
                    </a:lnTo>
                    <a:lnTo>
                      <a:pt x="804" y="301"/>
                    </a:lnTo>
                    <a:lnTo>
                      <a:pt x="810" y="308"/>
                    </a:lnTo>
                    <a:lnTo>
                      <a:pt x="816" y="312"/>
                    </a:lnTo>
                    <a:lnTo>
                      <a:pt x="822" y="319"/>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7" name="Freeform 170"/>
              <p:cNvSpPr>
                <a:spLocks/>
              </p:cNvSpPr>
              <p:nvPr/>
            </p:nvSpPr>
            <p:spPr bwMode="auto">
              <a:xfrm>
                <a:off x="2556" y="923"/>
                <a:ext cx="828" cy="352"/>
              </a:xfrm>
              <a:custGeom>
                <a:avLst/>
                <a:gdLst/>
                <a:ahLst/>
                <a:cxnLst>
                  <a:cxn ang="0">
                    <a:pos x="12" y="300"/>
                  </a:cxn>
                  <a:cxn ang="0">
                    <a:pos x="36" y="311"/>
                  </a:cxn>
                  <a:cxn ang="0">
                    <a:pos x="54" y="321"/>
                  </a:cxn>
                  <a:cxn ang="0">
                    <a:pos x="72" y="328"/>
                  </a:cxn>
                  <a:cxn ang="0">
                    <a:pos x="90" y="332"/>
                  </a:cxn>
                  <a:cxn ang="0">
                    <a:pos x="114" y="338"/>
                  </a:cxn>
                  <a:cxn ang="0">
                    <a:pos x="132" y="342"/>
                  </a:cxn>
                  <a:cxn ang="0">
                    <a:pos x="150" y="345"/>
                  </a:cxn>
                  <a:cxn ang="0">
                    <a:pos x="174" y="349"/>
                  </a:cxn>
                  <a:cxn ang="0">
                    <a:pos x="192" y="352"/>
                  </a:cxn>
                  <a:cxn ang="0">
                    <a:pos x="210" y="349"/>
                  </a:cxn>
                  <a:cxn ang="0">
                    <a:pos x="228" y="345"/>
                  </a:cxn>
                  <a:cxn ang="0">
                    <a:pos x="252" y="283"/>
                  </a:cxn>
                  <a:cxn ang="0">
                    <a:pos x="270" y="231"/>
                  </a:cxn>
                  <a:cxn ang="0">
                    <a:pos x="288" y="190"/>
                  </a:cxn>
                  <a:cxn ang="0">
                    <a:pos x="306" y="155"/>
                  </a:cxn>
                  <a:cxn ang="0">
                    <a:pos x="330" y="128"/>
                  </a:cxn>
                  <a:cxn ang="0">
                    <a:pos x="348" y="103"/>
                  </a:cxn>
                  <a:cxn ang="0">
                    <a:pos x="366" y="86"/>
                  </a:cxn>
                  <a:cxn ang="0">
                    <a:pos x="384" y="69"/>
                  </a:cxn>
                  <a:cxn ang="0">
                    <a:pos x="408" y="58"/>
                  </a:cxn>
                  <a:cxn ang="0">
                    <a:pos x="426" y="45"/>
                  </a:cxn>
                  <a:cxn ang="0">
                    <a:pos x="444" y="34"/>
                  </a:cxn>
                  <a:cxn ang="0">
                    <a:pos x="462" y="27"/>
                  </a:cxn>
                  <a:cxn ang="0">
                    <a:pos x="486" y="20"/>
                  </a:cxn>
                  <a:cxn ang="0">
                    <a:pos x="504" y="17"/>
                  </a:cxn>
                  <a:cxn ang="0">
                    <a:pos x="522" y="13"/>
                  </a:cxn>
                  <a:cxn ang="0">
                    <a:pos x="540" y="10"/>
                  </a:cxn>
                  <a:cxn ang="0">
                    <a:pos x="564" y="7"/>
                  </a:cxn>
                  <a:cxn ang="0">
                    <a:pos x="582" y="3"/>
                  </a:cxn>
                  <a:cxn ang="0">
                    <a:pos x="600" y="0"/>
                  </a:cxn>
                  <a:cxn ang="0">
                    <a:pos x="618" y="0"/>
                  </a:cxn>
                  <a:cxn ang="0">
                    <a:pos x="642" y="65"/>
                  </a:cxn>
                  <a:cxn ang="0">
                    <a:pos x="660" y="121"/>
                  </a:cxn>
                  <a:cxn ang="0">
                    <a:pos x="678" y="162"/>
                  </a:cxn>
                  <a:cxn ang="0">
                    <a:pos x="696" y="197"/>
                  </a:cxn>
                  <a:cxn ang="0">
                    <a:pos x="720" y="224"/>
                  </a:cxn>
                  <a:cxn ang="0">
                    <a:pos x="738" y="245"/>
                  </a:cxn>
                  <a:cxn ang="0">
                    <a:pos x="756" y="266"/>
                  </a:cxn>
                  <a:cxn ang="0">
                    <a:pos x="774" y="280"/>
                  </a:cxn>
                  <a:cxn ang="0">
                    <a:pos x="798" y="297"/>
                  </a:cxn>
                  <a:cxn ang="0">
                    <a:pos x="816" y="307"/>
                  </a:cxn>
                </a:cxnLst>
                <a:rect l="0" t="0" r="r" b="b"/>
                <a:pathLst>
                  <a:path w="828" h="352">
                    <a:moveTo>
                      <a:pt x="0" y="294"/>
                    </a:moveTo>
                    <a:lnTo>
                      <a:pt x="6" y="297"/>
                    </a:lnTo>
                    <a:lnTo>
                      <a:pt x="12" y="300"/>
                    </a:lnTo>
                    <a:lnTo>
                      <a:pt x="24" y="304"/>
                    </a:lnTo>
                    <a:lnTo>
                      <a:pt x="30" y="307"/>
                    </a:lnTo>
                    <a:lnTo>
                      <a:pt x="36" y="311"/>
                    </a:lnTo>
                    <a:lnTo>
                      <a:pt x="42" y="318"/>
                    </a:lnTo>
                    <a:lnTo>
                      <a:pt x="48" y="321"/>
                    </a:lnTo>
                    <a:lnTo>
                      <a:pt x="54" y="321"/>
                    </a:lnTo>
                    <a:lnTo>
                      <a:pt x="60" y="325"/>
                    </a:lnTo>
                    <a:lnTo>
                      <a:pt x="66" y="325"/>
                    </a:lnTo>
                    <a:lnTo>
                      <a:pt x="72" y="328"/>
                    </a:lnTo>
                    <a:lnTo>
                      <a:pt x="78" y="328"/>
                    </a:lnTo>
                    <a:lnTo>
                      <a:pt x="84" y="332"/>
                    </a:lnTo>
                    <a:lnTo>
                      <a:pt x="90" y="332"/>
                    </a:lnTo>
                    <a:lnTo>
                      <a:pt x="102" y="335"/>
                    </a:lnTo>
                    <a:lnTo>
                      <a:pt x="108" y="335"/>
                    </a:lnTo>
                    <a:lnTo>
                      <a:pt x="114" y="338"/>
                    </a:lnTo>
                    <a:lnTo>
                      <a:pt x="120" y="342"/>
                    </a:lnTo>
                    <a:lnTo>
                      <a:pt x="126" y="342"/>
                    </a:lnTo>
                    <a:lnTo>
                      <a:pt x="132" y="342"/>
                    </a:lnTo>
                    <a:lnTo>
                      <a:pt x="138" y="342"/>
                    </a:lnTo>
                    <a:lnTo>
                      <a:pt x="144" y="345"/>
                    </a:lnTo>
                    <a:lnTo>
                      <a:pt x="150" y="345"/>
                    </a:lnTo>
                    <a:lnTo>
                      <a:pt x="156" y="345"/>
                    </a:lnTo>
                    <a:lnTo>
                      <a:pt x="162" y="349"/>
                    </a:lnTo>
                    <a:lnTo>
                      <a:pt x="174" y="349"/>
                    </a:lnTo>
                    <a:lnTo>
                      <a:pt x="180" y="349"/>
                    </a:lnTo>
                    <a:lnTo>
                      <a:pt x="186" y="349"/>
                    </a:lnTo>
                    <a:lnTo>
                      <a:pt x="192" y="352"/>
                    </a:lnTo>
                    <a:lnTo>
                      <a:pt x="198" y="352"/>
                    </a:lnTo>
                    <a:lnTo>
                      <a:pt x="204" y="352"/>
                    </a:lnTo>
                    <a:lnTo>
                      <a:pt x="210" y="349"/>
                    </a:lnTo>
                    <a:lnTo>
                      <a:pt x="216" y="349"/>
                    </a:lnTo>
                    <a:lnTo>
                      <a:pt x="222" y="345"/>
                    </a:lnTo>
                    <a:lnTo>
                      <a:pt x="228" y="345"/>
                    </a:lnTo>
                    <a:lnTo>
                      <a:pt x="234" y="325"/>
                    </a:lnTo>
                    <a:lnTo>
                      <a:pt x="240" y="300"/>
                    </a:lnTo>
                    <a:lnTo>
                      <a:pt x="252" y="283"/>
                    </a:lnTo>
                    <a:lnTo>
                      <a:pt x="258" y="266"/>
                    </a:lnTo>
                    <a:lnTo>
                      <a:pt x="264" y="249"/>
                    </a:lnTo>
                    <a:lnTo>
                      <a:pt x="270" y="231"/>
                    </a:lnTo>
                    <a:lnTo>
                      <a:pt x="276" y="217"/>
                    </a:lnTo>
                    <a:lnTo>
                      <a:pt x="282" y="204"/>
                    </a:lnTo>
                    <a:lnTo>
                      <a:pt x="288" y="190"/>
                    </a:lnTo>
                    <a:lnTo>
                      <a:pt x="294" y="179"/>
                    </a:lnTo>
                    <a:lnTo>
                      <a:pt x="300" y="166"/>
                    </a:lnTo>
                    <a:lnTo>
                      <a:pt x="306" y="155"/>
                    </a:lnTo>
                    <a:lnTo>
                      <a:pt x="312" y="145"/>
                    </a:lnTo>
                    <a:lnTo>
                      <a:pt x="318" y="138"/>
                    </a:lnTo>
                    <a:lnTo>
                      <a:pt x="330" y="128"/>
                    </a:lnTo>
                    <a:lnTo>
                      <a:pt x="336" y="121"/>
                    </a:lnTo>
                    <a:lnTo>
                      <a:pt x="342" y="110"/>
                    </a:lnTo>
                    <a:lnTo>
                      <a:pt x="348" y="103"/>
                    </a:lnTo>
                    <a:lnTo>
                      <a:pt x="354" y="96"/>
                    </a:lnTo>
                    <a:lnTo>
                      <a:pt x="360" y="90"/>
                    </a:lnTo>
                    <a:lnTo>
                      <a:pt x="366" y="86"/>
                    </a:lnTo>
                    <a:lnTo>
                      <a:pt x="372" y="79"/>
                    </a:lnTo>
                    <a:lnTo>
                      <a:pt x="378" y="76"/>
                    </a:lnTo>
                    <a:lnTo>
                      <a:pt x="384" y="69"/>
                    </a:lnTo>
                    <a:lnTo>
                      <a:pt x="390" y="65"/>
                    </a:lnTo>
                    <a:lnTo>
                      <a:pt x="396" y="62"/>
                    </a:lnTo>
                    <a:lnTo>
                      <a:pt x="408" y="58"/>
                    </a:lnTo>
                    <a:lnTo>
                      <a:pt x="414" y="55"/>
                    </a:lnTo>
                    <a:lnTo>
                      <a:pt x="420" y="52"/>
                    </a:lnTo>
                    <a:lnTo>
                      <a:pt x="426" y="45"/>
                    </a:lnTo>
                    <a:lnTo>
                      <a:pt x="432" y="41"/>
                    </a:lnTo>
                    <a:lnTo>
                      <a:pt x="438" y="38"/>
                    </a:lnTo>
                    <a:lnTo>
                      <a:pt x="444" y="34"/>
                    </a:lnTo>
                    <a:lnTo>
                      <a:pt x="450" y="31"/>
                    </a:lnTo>
                    <a:lnTo>
                      <a:pt x="456" y="31"/>
                    </a:lnTo>
                    <a:lnTo>
                      <a:pt x="462" y="27"/>
                    </a:lnTo>
                    <a:lnTo>
                      <a:pt x="468" y="27"/>
                    </a:lnTo>
                    <a:lnTo>
                      <a:pt x="480" y="24"/>
                    </a:lnTo>
                    <a:lnTo>
                      <a:pt x="486" y="20"/>
                    </a:lnTo>
                    <a:lnTo>
                      <a:pt x="492" y="20"/>
                    </a:lnTo>
                    <a:lnTo>
                      <a:pt x="498" y="20"/>
                    </a:lnTo>
                    <a:lnTo>
                      <a:pt x="504" y="17"/>
                    </a:lnTo>
                    <a:lnTo>
                      <a:pt x="510" y="17"/>
                    </a:lnTo>
                    <a:lnTo>
                      <a:pt x="516" y="13"/>
                    </a:lnTo>
                    <a:lnTo>
                      <a:pt x="522" y="13"/>
                    </a:lnTo>
                    <a:lnTo>
                      <a:pt x="528" y="13"/>
                    </a:lnTo>
                    <a:lnTo>
                      <a:pt x="534" y="10"/>
                    </a:lnTo>
                    <a:lnTo>
                      <a:pt x="540" y="10"/>
                    </a:lnTo>
                    <a:lnTo>
                      <a:pt x="546" y="7"/>
                    </a:lnTo>
                    <a:lnTo>
                      <a:pt x="558" y="7"/>
                    </a:lnTo>
                    <a:lnTo>
                      <a:pt x="564" y="7"/>
                    </a:lnTo>
                    <a:lnTo>
                      <a:pt x="570" y="7"/>
                    </a:lnTo>
                    <a:lnTo>
                      <a:pt x="576" y="3"/>
                    </a:lnTo>
                    <a:lnTo>
                      <a:pt x="582" y="3"/>
                    </a:lnTo>
                    <a:lnTo>
                      <a:pt x="588" y="3"/>
                    </a:lnTo>
                    <a:lnTo>
                      <a:pt x="594" y="3"/>
                    </a:lnTo>
                    <a:lnTo>
                      <a:pt x="600" y="0"/>
                    </a:lnTo>
                    <a:lnTo>
                      <a:pt x="606" y="0"/>
                    </a:lnTo>
                    <a:lnTo>
                      <a:pt x="612" y="0"/>
                    </a:lnTo>
                    <a:lnTo>
                      <a:pt x="618" y="0"/>
                    </a:lnTo>
                    <a:lnTo>
                      <a:pt x="624" y="20"/>
                    </a:lnTo>
                    <a:lnTo>
                      <a:pt x="636" y="45"/>
                    </a:lnTo>
                    <a:lnTo>
                      <a:pt x="642" y="65"/>
                    </a:lnTo>
                    <a:lnTo>
                      <a:pt x="648" y="86"/>
                    </a:lnTo>
                    <a:lnTo>
                      <a:pt x="654" y="103"/>
                    </a:lnTo>
                    <a:lnTo>
                      <a:pt x="660" y="121"/>
                    </a:lnTo>
                    <a:lnTo>
                      <a:pt x="666" y="134"/>
                    </a:lnTo>
                    <a:lnTo>
                      <a:pt x="672" y="148"/>
                    </a:lnTo>
                    <a:lnTo>
                      <a:pt x="678" y="162"/>
                    </a:lnTo>
                    <a:lnTo>
                      <a:pt x="684" y="176"/>
                    </a:lnTo>
                    <a:lnTo>
                      <a:pt x="690" y="186"/>
                    </a:lnTo>
                    <a:lnTo>
                      <a:pt x="696" y="197"/>
                    </a:lnTo>
                    <a:lnTo>
                      <a:pt x="702" y="207"/>
                    </a:lnTo>
                    <a:lnTo>
                      <a:pt x="714" y="217"/>
                    </a:lnTo>
                    <a:lnTo>
                      <a:pt x="720" y="224"/>
                    </a:lnTo>
                    <a:lnTo>
                      <a:pt x="726" y="231"/>
                    </a:lnTo>
                    <a:lnTo>
                      <a:pt x="732" y="238"/>
                    </a:lnTo>
                    <a:lnTo>
                      <a:pt x="738" y="245"/>
                    </a:lnTo>
                    <a:lnTo>
                      <a:pt x="744" y="252"/>
                    </a:lnTo>
                    <a:lnTo>
                      <a:pt x="750" y="259"/>
                    </a:lnTo>
                    <a:lnTo>
                      <a:pt x="756" y="266"/>
                    </a:lnTo>
                    <a:lnTo>
                      <a:pt x="762" y="269"/>
                    </a:lnTo>
                    <a:lnTo>
                      <a:pt x="768" y="276"/>
                    </a:lnTo>
                    <a:lnTo>
                      <a:pt x="774" y="280"/>
                    </a:lnTo>
                    <a:lnTo>
                      <a:pt x="780" y="287"/>
                    </a:lnTo>
                    <a:lnTo>
                      <a:pt x="792" y="290"/>
                    </a:lnTo>
                    <a:lnTo>
                      <a:pt x="798" y="297"/>
                    </a:lnTo>
                    <a:lnTo>
                      <a:pt x="804" y="300"/>
                    </a:lnTo>
                    <a:lnTo>
                      <a:pt x="810" y="304"/>
                    </a:lnTo>
                    <a:lnTo>
                      <a:pt x="816" y="307"/>
                    </a:lnTo>
                    <a:lnTo>
                      <a:pt x="822" y="311"/>
                    </a:lnTo>
                    <a:lnTo>
                      <a:pt x="828" y="311"/>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8" name="Freeform 171"/>
              <p:cNvSpPr>
                <a:spLocks/>
              </p:cNvSpPr>
              <p:nvPr/>
            </p:nvSpPr>
            <p:spPr bwMode="auto">
              <a:xfrm>
                <a:off x="3384" y="923"/>
                <a:ext cx="750" cy="349"/>
              </a:xfrm>
              <a:custGeom>
                <a:avLst/>
                <a:gdLst/>
                <a:ahLst/>
                <a:cxnLst>
                  <a:cxn ang="0">
                    <a:pos x="6" y="318"/>
                  </a:cxn>
                  <a:cxn ang="0">
                    <a:pos x="18" y="325"/>
                  </a:cxn>
                  <a:cxn ang="0">
                    <a:pos x="36" y="332"/>
                  </a:cxn>
                  <a:cxn ang="0">
                    <a:pos x="48" y="335"/>
                  </a:cxn>
                  <a:cxn ang="0">
                    <a:pos x="60" y="338"/>
                  </a:cxn>
                  <a:cxn ang="0">
                    <a:pos x="72" y="338"/>
                  </a:cxn>
                  <a:cxn ang="0">
                    <a:pos x="84" y="342"/>
                  </a:cxn>
                  <a:cxn ang="0">
                    <a:pos x="96" y="345"/>
                  </a:cxn>
                  <a:cxn ang="0">
                    <a:pos x="114" y="345"/>
                  </a:cxn>
                  <a:cxn ang="0">
                    <a:pos x="126" y="345"/>
                  </a:cxn>
                  <a:cxn ang="0">
                    <a:pos x="138" y="345"/>
                  </a:cxn>
                  <a:cxn ang="0">
                    <a:pos x="150" y="345"/>
                  </a:cxn>
                  <a:cxn ang="0">
                    <a:pos x="162" y="345"/>
                  </a:cxn>
                  <a:cxn ang="0">
                    <a:pos x="174" y="349"/>
                  </a:cxn>
                  <a:cxn ang="0">
                    <a:pos x="192" y="345"/>
                  </a:cxn>
                  <a:cxn ang="0">
                    <a:pos x="204" y="345"/>
                  </a:cxn>
                  <a:cxn ang="0">
                    <a:pos x="216" y="345"/>
                  </a:cxn>
                  <a:cxn ang="0">
                    <a:pos x="228" y="345"/>
                  </a:cxn>
                  <a:cxn ang="0">
                    <a:pos x="240" y="345"/>
                  </a:cxn>
                  <a:cxn ang="0">
                    <a:pos x="252" y="349"/>
                  </a:cxn>
                  <a:cxn ang="0">
                    <a:pos x="270" y="349"/>
                  </a:cxn>
                  <a:cxn ang="0">
                    <a:pos x="282" y="349"/>
                  </a:cxn>
                  <a:cxn ang="0">
                    <a:pos x="294" y="345"/>
                  </a:cxn>
                  <a:cxn ang="0">
                    <a:pos x="306" y="349"/>
                  </a:cxn>
                  <a:cxn ang="0">
                    <a:pos x="318" y="328"/>
                  </a:cxn>
                  <a:cxn ang="0">
                    <a:pos x="330" y="283"/>
                  </a:cxn>
                  <a:cxn ang="0">
                    <a:pos x="348" y="249"/>
                  </a:cxn>
                  <a:cxn ang="0">
                    <a:pos x="360" y="217"/>
                  </a:cxn>
                  <a:cxn ang="0">
                    <a:pos x="372" y="190"/>
                  </a:cxn>
                  <a:cxn ang="0">
                    <a:pos x="384" y="162"/>
                  </a:cxn>
                  <a:cxn ang="0">
                    <a:pos x="396" y="141"/>
                  </a:cxn>
                  <a:cxn ang="0">
                    <a:pos x="408" y="124"/>
                  </a:cxn>
                  <a:cxn ang="0">
                    <a:pos x="426" y="107"/>
                  </a:cxn>
                  <a:cxn ang="0">
                    <a:pos x="438" y="93"/>
                  </a:cxn>
                  <a:cxn ang="0">
                    <a:pos x="450" y="79"/>
                  </a:cxn>
                  <a:cxn ang="0">
                    <a:pos x="462" y="69"/>
                  </a:cxn>
                  <a:cxn ang="0">
                    <a:pos x="474" y="58"/>
                  </a:cxn>
                  <a:cxn ang="0">
                    <a:pos x="486" y="52"/>
                  </a:cxn>
                  <a:cxn ang="0">
                    <a:pos x="504" y="45"/>
                  </a:cxn>
                  <a:cxn ang="0">
                    <a:pos x="516" y="38"/>
                  </a:cxn>
                  <a:cxn ang="0">
                    <a:pos x="528" y="31"/>
                  </a:cxn>
                  <a:cxn ang="0">
                    <a:pos x="540" y="27"/>
                  </a:cxn>
                  <a:cxn ang="0">
                    <a:pos x="552" y="24"/>
                  </a:cxn>
                  <a:cxn ang="0">
                    <a:pos x="564" y="20"/>
                  </a:cxn>
                  <a:cxn ang="0">
                    <a:pos x="582" y="17"/>
                  </a:cxn>
                  <a:cxn ang="0">
                    <a:pos x="594" y="13"/>
                  </a:cxn>
                  <a:cxn ang="0">
                    <a:pos x="606" y="10"/>
                  </a:cxn>
                  <a:cxn ang="0">
                    <a:pos x="618" y="7"/>
                  </a:cxn>
                  <a:cxn ang="0">
                    <a:pos x="630" y="3"/>
                  </a:cxn>
                  <a:cxn ang="0">
                    <a:pos x="648" y="3"/>
                  </a:cxn>
                  <a:cxn ang="0">
                    <a:pos x="660" y="3"/>
                  </a:cxn>
                  <a:cxn ang="0">
                    <a:pos x="672" y="0"/>
                  </a:cxn>
                  <a:cxn ang="0">
                    <a:pos x="684" y="0"/>
                  </a:cxn>
                  <a:cxn ang="0">
                    <a:pos x="696" y="0"/>
                  </a:cxn>
                  <a:cxn ang="0">
                    <a:pos x="708" y="0"/>
                  </a:cxn>
                  <a:cxn ang="0">
                    <a:pos x="726" y="0"/>
                  </a:cxn>
                  <a:cxn ang="0">
                    <a:pos x="738" y="0"/>
                  </a:cxn>
                  <a:cxn ang="0">
                    <a:pos x="750" y="0"/>
                  </a:cxn>
                </a:cxnLst>
                <a:rect l="0" t="0" r="r" b="b"/>
                <a:pathLst>
                  <a:path w="750" h="349">
                    <a:moveTo>
                      <a:pt x="0" y="311"/>
                    </a:moveTo>
                    <a:lnTo>
                      <a:pt x="6" y="318"/>
                    </a:lnTo>
                    <a:lnTo>
                      <a:pt x="12" y="321"/>
                    </a:lnTo>
                    <a:lnTo>
                      <a:pt x="18" y="325"/>
                    </a:lnTo>
                    <a:lnTo>
                      <a:pt x="24" y="328"/>
                    </a:lnTo>
                    <a:lnTo>
                      <a:pt x="36" y="332"/>
                    </a:lnTo>
                    <a:lnTo>
                      <a:pt x="42" y="332"/>
                    </a:lnTo>
                    <a:lnTo>
                      <a:pt x="48" y="335"/>
                    </a:lnTo>
                    <a:lnTo>
                      <a:pt x="54" y="335"/>
                    </a:lnTo>
                    <a:lnTo>
                      <a:pt x="60" y="338"/>
                    </a:lnTo>
                    <a:lnTo>
                      <a:pt x="66" y="338"/>
                    </a:lnTo>
                    <a:lnTo>
                      <a:pt x="72" y="338"/>
                    </a:lnTo>
                    <a:lnTo>
                      <a:pt x="78" y="342"/>
                    </a:lnTo>
                    <a:lnTo>
                      <a:pt x="84" y="342"/>
                    </a:lnTo>
                    <a:lnTo>
                      <a:pt x="90" y="345"/>
                    </a:lnTo>
                    <a:lnTo>
                      <a:pt x="96" y="345"/>
                    </a:lnTo>
                    <a:lnTo>
                      <a:pt x="102" y="345"/>
                    </a:lnTo>
                    <a:lnTo>
                      <a:pt x="114" y="345"/>
                    </a:lnTo>
                    <a:lnTo>
                      <a:pt x="120" y="345"/>
                    </a:lnTo>
                    <a:lnTo>
                      <a:pt x="126" y="345"/>
                    </a:lnTo>
                    <a:lnTo>
                      <a:pt x="132" y="345"/>
                    </a:lnTo>
                    <a:lnTo>
                      <a:pt x="138" y="345"/>
                    </a:lnTo>
                    <a:lnTo>
                      <a:pt x="144" y="345"/>
                    </a:lnTo>
                    <a:lnTo>
                      <a:pt x="150" y="345"/>
                    </a:lnTo>
                    <a:lnTo>
                      <a:pt x="156" y="345"/>
                    </a:lnTo>
                    <a:lnTo>
                      <a:pt x="162" y="345"/>
                    </a:lnTo>
                    <a:lnTo>
                      <a:pt x="168" y="345"/>
                    </a:lnTo>
                    <a:lnTo>
                      <a:pt x="174" y="349"/>
                    </a:lnTo>
                    <a:lnTo>
                      <a:pt x="180" y="345"/>
                    </a:lnTo>
                    <a:lnTo>
                      <a:pt x="192" y="345"/>
                    </a:lnTo>
                    <a:lnTo>
                      <a:pt x="198" y="349"/>
                    </a:lnTo>
                    <a:lnTo>
                      <a:pt x="204" y="345"/>
                    </a:lnTo>
                    <a:lnTo>
                      <a:pt x="210" y="345"/>
                    </a:lnTo>
                    <a:lnTo>
                      <a:pt x="216" y="345"/>
                    </a:lnTo>
                    <a:lnTo>
                      <a:pt x="222" y="345"/>
                    </a:lnTo>
                    <a:lnTo>
                      <a:pt x="228" y="345"/>
                    </a:lnTo>
                    <a:lnTo>
                      <a:pt x="234" y="345"/>
                    </a:lnTo>
                    <a:lnTo>
                      <a:pt x="240" y="345"/>
                    </a:lnTo>
                    <a:lnTo>
                      <a:pt x="246" y="349"/>
                    </a:lnTo>
                    <a:lnTo>
                      <a:pt x="252" y="349"/>
                    </a:lnTo>
                    <a:lnTo>
                      <a:pt x="258" y="349"/>
                    </a:lnTo>
                    <a:lnTo>
                      <a:pt x="270" y="349"/>
                    </a:lnTo>
                    <a:lnTo>
                      <a:pt x="276" y="349"/>
                    </a:lnTo>
                    <a:lnTo>
                      <a:pt x="282" y="349"/>
                    </a:lnTo>
                    <a:lnTo>
                      <a:pt x="288" y="349"/>
                    </a:lnTo>
                    <a:lnTo>
                      <a:pt x="294" y="345"/>
                    </a:lnTo>
                    <a:lnTo>
                      <a:pt x="300" y="349"/>
                    </a:lnTo>
                    <a:lnTo>
                      <a:pt x="306" y="349"/>
                    </a:lnTo>
                    <a:lnTo>
                      <a:pt x="312" y="349"/>
                    </a:lnTo>
                    <a:lnTo>
                      <a:pt x="318" y="328"/>
                    </a:lnTo>
                    <a:lnTo>
                      <a:pt x="324" y="304"/>
                    </a:lnTo>
                    <a:lnTo>
                      <a:pt x="330" y="283"/>
                    </a:lnTo>
                    <a:lnTo>
                      <a:pt x="342" y="266"/>
                    </a:lnTo>
                    <a:lnTo>
                      <a:pt x="348" y="249"/>
                    </a:lnTo>
                    <a:lnTo>
                      <a:pt x="354" y="231"/>
                    </a:lnTo>
                    <a:lnTo>
                      <a:pt x="360" y="217"/>
                    </a:lnTo>
                    <a:lnTo>
                      <a:pt x="366" y="204"/>
                    </a:lnTo>
                    <a:lnTo>
                      <a:pt x="372" y="190"/>
                    </a:lnTo>
                    <a:lnTo>
                      <a:pt x="378" y="176"/>
                    </a:lnTo>
                    <a:lnTo>
                      <a:pt x="384" y="162"/>
                    </a:lnTo>
                    <a:lnTo>
                      <a:pt x="390" y="152"/>
                    </a:lnTo>
                    <a:lnTo>
                      <a:pt x="396" y="141"/>
                    </a:lnTo>
                    <a:lnTo>
                      <a:pt x="402" y="131"/>
                    </a:lnTo>
                    <a:lnTo>
                      <a:pt x="408" y="124"/>
                    </a:lnTo>
                    <a:lnTo>
                      <a:pt x="420" y="114"/>
                    </a:lnTo>
                    <a:lnTo>
                      <a:pt x="426" y="107"/>
                    </a:lnTo>
                    <a:lnTo>
                      <a:pt x="432" y="100"/>
                    </a:lnTo>
                    <a:lnTo>
                      <a:pt x="438" y="93"/>
                    </a:lnTo>
                    <a:lnTo>
                      <a:pt x="444" y="86"/>
                    </a:lnTo>
                    <a:lnTo>
                      <a:pt x="450" y="79"/>
                    </a:lnTo>
                    <a:lnTo>
                      <a:pt x="456" y="72"/>
                    </a:lnTo>
                    <a:lnTo>
                      <a:pt x="462" y="69"/>
                    </a:lnTo>
                    <a:lnTo>
                      <a:pt x="468" y="65"/>
                    </a:lnTo>
                    <a:lnTo>
                      <a:pt x="474" y="58"/>
                    </a:lnTo>
                    <a:lnTo>
                      <a:pt x="480" y="55"/>
                    </a:lnTo>
                    <a:lnTo>
                      <a:pt x="486" y="52"/>
                    </a:lnTo>
                    <a:lnTo>
                      <a:pt x="498" y="48"/>
                    </a:lnTo>
                    <a:lnTo>
                      <a:pt x="504" y="45"/>
                    </a:lnTo>
                    <a:lnTo>
                      <a:pt x="510" y="41"/>
                    </a:lnTo>
                    <a:lnTo>
                      <a:pt x="516" y="38"/>
                    </a:lnTo>
                    <a:lnTo>
                      <a:pt x="522" y="34"/>
                    </a:lnTo>
                    <a:lnTo>
                      <a:pt x="528" y="31"/>
                    </a:lnTo>
                    <a:lnTo>
                      <a:pt x="534" y="31"/>
                    </a:lnTo>
                    <a:lnTo>
                      <a:pt x="540" y="27"/>
                    </a:lnTo>
                    <a:lnTo>
                      <a:pt x="546" y="27"/>
                    </a:lnTo>
                    <a:lnTo>
                      <a:pt x="552" y="24"/>
                    </a:lnTo>
                    <a:lnTo>
                      <a:pt x="558" y="20"/>
                    </a:lnTo>
                    <a:lnTo>
                      <a:pt x="564" y="20"/>
                    </a:lnTo>
                    <a:lnTo>
                      <a:pt x="576" y="17"/>
                    </a:lnTo>
                    <a:lnTo>
                      <a:pt x="582" y="17"/>
                    </a:lnTo>
                    <a:lnTo>
                      <a:pt x="588" y="17"/>
                    </a:lnTo>
                    <a:lnTo>
                      <a:pt x="594" y="13"/>
                    </a:lnTo>
                    <a:lnTo>
                      <a:pt x="600" y="13"/>
                    </a:lnTo>
                    <a:lnTo>
                      <a:pt x="606" y="10"/>
                    </a:lnTo>
                    <a:lnTo>
                      <a:pt x="612" y="10"/>
                    </a:lnTo>
                    <a:lnTo>
                      <a:pt x="618" y="7"/>
                    </a:lnTo>
                    <a:lnTo>
                      <a:pt x="624" y="7"/>
                    </a:lnTo>
                    <a:lnTo>
                      <a:pt x="630" y="3"/>
                    </a:lnTo>
                    <a:lnTo>
                      <a:pt x="636" y="3"/>
                    </a:lnTo>
                    <a:lnTo>
                      <a:pt x="648" y="3"/>
                    </a:lnTo>
                    <a:lnTo>
                      <a:pt x="654" y="3"/>
                    </a:lnTo>
                    <a:lnTo>
                      <a:pt x="660" y="3"/>
                    </a:lnTo>
                    <a:lnTo>
                      <a:pt x="666" y="0"/>
                    </a:lnTo>
                    <a:lnTo>
                      <a:pt x="672" y="0"/>
                    </a:lnTo>
                    <a:lnTo>
                      <a:pt x="678" y="0"/>
                    </a:lnTo>
                    <a:lnTo>
                      <a:pt x="684" y="0"/>
                    </a:lnTo>
                    <a:lnTo>
                      <a:pt x="690" y="0"/>
                    </a:lnTo>
                    <a:lnTo>
                      <a:pt x="696" y="0"/>
                    </a:lnTo>
                    <a:lnTo>
                      <a:pt x="702" y="0"/>
                    </a:lnTo>
                    <a:lnTo>
                      <a:pt x="708" y="0"/>
                    </a:lnTo>
                    <a:lnTo>
                      <a:pt x="714" y="0"/>
                    </a:lnTo>
                    <a:lnTo>
                      <a:pt x="726" y="0"/>
                    </a:lnTo>
                    <a:lnTo>
                      <a:pt x="732" y="0"/>
                    </a:lnTo>
                    <a:lnTo>
                      <a:pt x="738" y="0"/>
                    </a:lnTo>
                    <a:lnTo>
                      <a:pt x="744" y="0"/>
                    </a:lnTo>
                    <a:lnTo>
                      <a:pt x="750" y="0"/>
                    </a:lnTo>
                  </a:path>
                </a:pathLst>
              </a:custGeom>
              <a:noFill/>
              <a:ln w="22225">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79" name="Freeform 172"/>
              <p:cNvSpPr>
                <a:spLocks/>
              </p:cNvSpPr>
              <p:nvPr/>
            </p:nvSpPr>
            <p:spPr bwMode="auto">
              <a:xfrm>
                <a:off x="1734" y="625"/>
                <a:ext cx="822" cy="156"/>
              </a:xfrm>
              <a:custGeom>
                <a:avLst/>
                <a:gdLst/>
                <a:ahLst/>
                <a:cxnLst>
                  <a:cxn ang="0">
                    <a:pos x="12" y="118"/>
                  </a:cxn>
                  <a:cxn ang="0">
                    <a:pos x="30" y="146"/>
                  </a:cxn>
                  <a:cxn ang="0">
                    <a:pos x="48" y="132"/>
                  </a:cxn>
                  <a:cxn ang="0">
                    <a:pos x="66" y="156"/>
                  </a:cxn>
                  <a:cxn ang="0">
                    <a:pos x="90" y="152"/>
                  </a:cxn>
                  <a:cxn ang="0">
                    <a:pos x="108" y="139"/>
                  </a:cxn>
                  <a:cxn ang="0">
                    <a:pos x="126" y="156"/>
                  </a:cxn>
                  <a:cxn ang="0">
                    <a:pos x="144" y="135"/>
                  </a:cxn>
                  <a:cxn ang="0">
                    <a:pos x="168" y="101"/>
                  </a:cxn>
                  <a:cxn ang="0">
                    <a:pos x="186" y="69"/>
                  </a:cxn>
                  <a:cxn ang="0">
                    <a:pos x="204" y="59"/>
                  </a:cxn>
                  <a:cxn ang="0">
                    <a:pos x="222" y="59"/>
                  </a:cxn>
                  <a:cxn ang="0">
                    <a:pos x="246" y="63"/>
                  </a:cxn>
                  <a:cxn ang="0">
                    <a:pos x="264" y="59"/>
                  </a:cxn>
                  <a:cxn ang="0">
                    <a:pos x="282" y="56"/>
                  </a:cxn>
                  <a:cxn ang="0">
                    <a:pos x="300" y="42"/>
                  </a:cxn>
                  <a:cxn ang="0">
                    <a:pos x="324" y="28"/>
                  </a:cxn>
                  <a:cxn ang="0">
                    <a:pos x="342" y="38"/>
                  </a:cxn>
                  <a:cxn ang="0">
                    <a:pos x="360" y="42"/>
                  </a:cxn>
                  <a:cxn ang="0">
                    <a:pos x="384" y="28"/>
                  </a:cxn>
                  <a:cxn ang="0">
                    <a:pos x="402" y="14"/>
                  </a:cxn>
                  <a:cxn ang="0">
                    <a:pos x="420" y="21"/>
                  </a:cxn>
                  <a:cxn ang="0">
                    <a:pos x="438" y="42"/>
                  </a:cxn>
                  <a:cxn ang="0">
                    <a:pos x="462" y="73"/>
                  </a:cxn>
                  <a:cxn ang="0">
                    <a:pos x="480" y="66"/>
                  </a:cxn>
                  <a:cxn ang="0">
                    <a:pos x="498" y="76"/>
                  </a:cxn>
                  <a:cxn ang="0">
                    <a:pos x="516" y="76"/>
                  </a:cxn>
                  <a:cxn ang="0">
                    <a:pos x="540" y="80"/>
                  </a:cxn>
                  <a:cxn ang="0">
                    <a:pos x="558" y="101"/>
                  </a:cxn>
                  <a:cxn ang="0">
                    <a:pos x="576" y="114"/>
                  </a:cxn>
                  <a:cxn ang="0">
                    <a:pos x="594" y="104"/>
                  </a:cxn>
                  <a:cxn ang="0">
                    <a:pos x="618" y="101"/>
                  </a:cxn>
                  <a:cxn ang="0">
                    <a:pos x="636" y="108"/>
                  </a:cxn>
                  <a:cxn ang="0">
                    <a:pos x="654" y="108"/>
                  </a:cxn>
                  <a:cxn ang="0">
                    <a:pos x="672" y="90"/>
                  </a:cxn>
                  <a:cxn ang="0">
                    <a:pos x="696" y="104"/>
                  </a:cxn>
                  <a:cxn ang="0">
                    <a:pos x="714" y="104"/>
                  </a:cxn>
                  <a:cxn ang="0">
                    <a:pos x="732" y="80"/>
                  </a:cxn>
                  <a:cxn ang="0">
                    <a:pos x="750" y="56"/>
                  </a:cxn>
                  <a:cxn ang="0">
                    <a:pos x="774" y="63"/>
                  </a:cxn>
                  <a:cxn ang="0">
                    <a:pos x="792" y="59"/>
                  </a:cxn>
                  <a:cxn ang="0">
                    <a:pos x="810" y="52"/>
                  </a:cxn>
                </a:cxnLst>
                <a:rect l="0" t="0" r="r" b="b"/>
                <a:pathLst>
                  <a:path w="822" h="156">
                    <a:moveTo>
                      <a:pt x="0" y="128"/>
                    </a:moveTo>
                    <a:lnTo>
                      <a:pt x="6" y="121"/>
                    </a:lnTo>
                    <a:lnTo>
                      <a:pt x="12" y="118"/>
                    </a:lnTo>
                    <a:lnTo>
                      <a:pt x="18" y="146"/>
                    </a:lnTo>
                    <a:lnTo>
                      <a:pt x="24" y="121"/>
                    </a:lnTo>
                    <a:lnTo>
                      <a:pt x="30" y="146"/>
                    </a:lnTo>
                    <a:lnTo>
                      <a:pt x="36" y="142"/>
                    </a:lnTo>
                    <a:lnTo>
                      <a:pt x="42" y="125"/>
                    </a:lnTo>
                    <a:lnTo>
                      <a:pt x="48" y="132"/>
                    </a:lnTo>
                    <a:lnTo>
                      <a:pt x="54" y="142"/>
                    </a:lnTo>
                    <a:lnTo>
                      <a:pt x="60" y="132"/>
                    </a:lnTo>
                    <a:lnTo>
                      <a:pt x="66" y="156"/>
                    </a:lnTo>
                    <a:lnTo>
                      <a:pt x="78" y="152"/>
                    </a:lnTo>
                    <a:lnTo>
                      <a:pt x="84" y="149"/>
                    </a:lnTo>
                    <a:lnTo>
                      <a:pt x="90" y="152"/>
                    </a:lnTo>
                    <a:lnTo>
                      <a:pt x="96" y="139"/>
                    </a:lnTo>
                    <a:lnTo>
                      <a:pt x="102" y="132"/>
                    </a:lnTo>
                    <a:lnTo>
                      <a:pt x="108" y="139"/>
                    </a:lnTo>
                    <a:lnTo>
                      <a:pt x="114" y="132"/>
                    </a:lnTo>
                    <a:lnTo>
                      <a:pt x="120" y="135"/>
                    </a:lnTo>
                    <a:lnTo>
                      <a:pt x="126" y="156"/>
                    </a:lnTo>
                    <a:lnTo>
                      <a:pt x="132" y="149"/>
                    </a:lnTo>
                    <a:lnTo>
                      <a:pt x="138" y="142"/>
                    </a:lnTo>
                    <a:lnTo>
                      <a:pt x="144" y="135"/>
                    </a:lnTo>
                    <a:lnTo>
                      <a:pt x="156" y="128"/>
                    </a:lnTo>
                    <a:lnTo>
                      <a:pt x="162" y="118"/>
                    </a:lnTo>
                    <a:lnTo>
                      <a:pt x="168" y="101"/>
                    </a:lnTo>
                    <a:lnTo>
                      <a:pt x="174" y="97"/>
                    </a:lnTo>
                    <a:lnTo>
                      <a:pt x="180" y="83"/>
                    </a:lnTo>
                    <a:lnTo>
                      <a:pt x="186" y="69"/>
                    </a:lnTo>
                    <a:lnTo>
                      <a:pt x="192" y="80"/>
                    </a:lnTo>
                    <a:lnTo>
                      <a:pt x="198" y="66"/>
                    </a:lnTo>
                    <a:lnTo>
                      <a:pt x="204" y="59"/>
                    </a:lnTo>
                    <a:lnTo>
                      <a:pt x="210" y="63"/>
                    </a:lnTo>
                    <a:lnTo>
                      <a:pt x="216" y="66"/>
                    </a:lnTo>
                    <a:lnTo>
                      <a:pt x="222" y="59"/>
                    </a:lnTo>
                    <a:lnTo>
                      <a:pt x="234" y="80"/>
                    </a:lnTo>
                    <a:lnTo>
                      <a:pt x="240" y="76"/>
                    </a:lnTo>
                    <a:lnTo>
                      <a:pt x="246" y="63"/>
                    </a:lnTo>
                    <a:lnTo>
                      <a:pt x="252" y="80"/>
                    </a:lnTo>
                    <a:lnTo>
                      <a:pt x="258" y="76"/>
                    </a:lnTo>
                    <a:lnTo>
                      <a:pt x="264" y="59"/>
                    </a:lnTo>
                    <a:lnTo>
                      <a:pt x="270" y="63"/>
                    </a:lnTo>
                    <a:lnTo>
                      <a:pt x="276" y="66"/>
                    </a:lnTo>
                    <a:lnTo>
                      <a:pt x="282" y="56"/>
                    </a:lnTo>
                    <a:lnTo>
                      <a:pt x="288" y="63"/>
                    </a:lnTo>
                    <a:lnTo>
                      <a:pt x="294" y="45"/>
                    </a:lnTo>
                    <a:lnTo>
                      <a:pt x="300" y="42"/>
                    </a:lnTo>
                    <a:lnTo>
                      <a:pt x="312" y="45"/>
                    </a:lnTo>
                    <a:lnTo>
                      <a:pt x="318" y="28"/>
                    </a:lnTo>
                    <a:lnTo>
                      <a:pt x="324" y="28"/>
                    </a:lnTo>
                    <a:lnTo>
                      <a:pt x="330" y="38"/>
                    </a:lnTo>
                    <a:lnTo>
                      <a:pt x="336" y="31"/>
                    </a:lnTo>
                    <a:lnTo>
                      <a:pt x="342" y="38"/>
                    </a:lnTo>
                    <a:lnTo>
                      <a:pt x="348" y="52"/>
                    </a:lnTo>
                    <a:lnTo>
                      <a:pt x="354" y="45"/>
                    </a:lnTo>
                    <a:lnTo>
                      <a:pt x="360" y="42"/>
                    </a:lnTo>
                    <a:lnTo>
                      <a:pt x="366" y="28"/>
                    </a:lnTo>
                    <a:lnTo>
                      <a:pt x="372" y="18"/>
                    </a:lnTo>
                    <a:lnTo>
                      <a:pt x="384" y="28"/>
                    </a:lnTo>
                    <a:lnTo>
                      <a:pt x="390" y="21"/>
                    </a:lnTo>
                    <a:lnTo>
                      <a:pt x="396" y="0"/>
                    </a:lnTo>
                    <a:lnTo>
                      <a:pt x="402" y="14"/>
                    </a:lnTo>
                    <a:lnTo>
                      <a:pt x="408" y="21"/>
                    </a:lnTo>
                    <a:lnTo>
                      <a:pt x="414" y="11"/>
                    </a:lnTo>
                    <a:lnTo>
                      <a:pt x="420" y="21"/>
                    </a:lnTo>
                    <a:lnTo>
                      <a:pt x="426" y="21"/>
                    </a:lnTo>
                    <a:lnTo>
                      <a:pt x="432" y="21"/>
                    </a:lnTo>
                    <a:lnTo>
                      <a:pt x="438" y="42"/>
                    </a:lnTo>
                    <a:lnTo>
                      <a:pt x="444" y="31"/>
                    </a:lnTo>
                    <a:lnTo>
                      <a:pt x="450" y="59"/>
                    </a:lnTo>
                    <a:lnTo>
                      <a:pt x="462" y="73"/>
                    </a:lnTo>
                    <a:lnTo>
                      <a:pt x="468" y="63"/>
                    </a:lnTo>
                    <a:lnTo>
                      <a:pt x="474" y="63"/>
                    </a:lnTo>
                    <a:lnTo>
                      <a:pt x="480" y="66"/>
                    </a:lnTo>
                    <a:lnTo>
                      <a:pt x="486" y="69"/>
                    </a:lnTo>
                    <a:lnTo>
                      <a:pt x="492" y="80"/>
                    </a:lnTo>
                    <a:lnTo>
                      <a:pt x="498" y="76"/>
                    </a:lnTo>
                    <a:lnTo>
                      <a:pt x="504" y="69"/>
                    </a:lnTo>
                    <a:lnTo>
                      <a:pt x="510" y="83"/>
                    </a:lnTo>
                    <a:lnTo>
                      <a:pt x="516" y="76"/>
                    </a:lnTo>
                    <a:lnTo>
                      <a:pt x="522" y="87"/>
                    </a:lnTo>
                    <a:lnTo>
                      <a:pt x="528" y="101"/>
                    </a:lnTo>
                    <a:lnTo>
                      <a:pt x="540" y="80"/>
                    </a:lnTo>
                    <a:lnTo>
                      <a:pt x="546" y="80"/>
                    </a:lnTo>
                    <a:lnTo>
                      <a:pt x="552" y="118"/>
                    </a:lnTo>
                    <a:lnTo>
                      <a:pt x="558" y="101"/>
                    </a:lnTo>
                    <a:lnTo>
                      <a:pt x="564" y="97"/>
                    </a:lnTo>
                    <a:lnTo>
                      <a:pt x="570" y="114"/>
                    </a:lnTo>
                    <a:lnTo>
                      <a:pt x="576" y="114"/>
                    </a:lnTo>
                    <a:lnTo>
                      <a:pt x="582" y="114"/>
                    </a:lnTo>
                    <a:lnTo>
                      <a:pt x="588" y="104"/>
                    </a:lnTo>
                    <a:lnTo>
                      <a:pt x="594" y="104"/>
                    </a:lnTo>
                    <a:lnTo>
                      <a:pt x="600" y="118"/>
                    </a:lnTo>
                    <a:lnTo>
                      <a:pt x="606" y="97"/>
                    </a:lnTo>
                    <a:lnTo>
                      <a:pt x="618" y="101"/>
                    </a:lnTo>
                    <a:lnTo>
                      <a:pt x="624" y="118"/>
                    </a:lnTo>
                    <a:lnTo>
                      <a:pt x="630" y="94"/>
                    </a:lnTo>
                    <a:lnTo>
                      <a:pt x="636" y="108"/>
                    </a:lnTo>
                    <a:lnTo>
                      <a:pt x="642" y="118"/>
                    </a:lnTo>
                    <a:lnTo>
                      <a:pt x="648" y="108"/>
                    </a:lnTo>
                    <a:lnTo>
                      <a:pt x="654" y="108"/>
                    </a:lnTo>
                    <a:lnTo>
                      <a:pt x="660" y="118"/>
                    </a:lnTo>
                    <a:lnTo>
                      <a:pt x="666" y="94"/>
                    </a:lnTo>
                    <a:lnTo>
                      <a:pt x="672" y="90"/>
                    </a:lnTo>
                    <a:lnTo>
                      <a:pt x="678" y="114"/>
                    </a:lnTo>
                    <a:lnTo>
                      <a:pt x="690" y="94"/>
                    </a:lnTo>
                    <a:lnTo>
                      <a:pt x="696" y="104"/>
                    </a:lnTo>
                    <a:lnTo>
                      <a:pt x="702" y="76"/>
                    </a:lnTo>
                    <a:lnTo>
                      <a:pt x="708" y="104"/>
                    </a:lnTo>
                    <a:lnTo>
                      <a:pt x="714" y="104"/>
                    </a:lnTo>
                    <a:lnTo>
                      <a:pt x="720" y="83"/>
                    </a:lnTo>
                    <a:lnTo>
                      <a:pt x="726" y="108"/>
                    </a:lnTo>
                    <a:lnTo>
                      <a:pt x="732" y="80"/>
                    </a:lnTo>
                    <a:lnTo>
                      <a:pt x="738" y="80"/>
                    </a:lnTo>
                    <a:lnTo>
                      <a:pt x="744" y="76"/>
                    </a:lnTo>
                    <a:lnTo>
                      <a:pt x="750" y="56"/>
                    </a:lnTo>
                    <a:lnTo>
                      <a:pt x="756" y="59"/>
                    </a:lnTo>
                    <a:lnTo>
                      <a:pt x="768" y="66"/>
                    </a:lnTo>
                    <a:lnTo>
                      <a:pt x="774" y="63"/>
                    </a:lnTo>
                    <a:lnTo>
                      <a:pt x="780" y="66"/>
                    </a:lnTo>
                    <a:lnTo>
                      <a:pt x="786" y="56"/>
                    </a:lnTo>
                    <a:lnTo>
                      <a:pt x="792" y="59"/>
                    </a:lnTo>
                    <a:lnTo>
                      <a:pt x="798" y="56"/>
                    </a:lnTo>
                    <a:lnTo>
                      <a:pt x="804" y="45"/>
                    </a:lnTo>
                    <a:lnTo>
                      <a:pt x="810" y="52"/>
                    </a:lnTo>
                    <a:lnTo>
                      <a:pt x="816" y="35"/>
                    </a:lnTo>
                    <a:lnTo>
                      <a:pt x="822" y="35"/>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80" name="Freeform 173"/>
              <p:cNvSpPr>
                <a:spLocks/>
              </p:cNvSpPr>
              <p:nvPr/>
            </p:nvSpPr>
            <p:spPr bwMode="auto">
              <a:xfrm>
                <a:off x="2556" y="560"/>
                <a:ext cx="828" cy="197"/>
              </a:xfrm>
              <a:custGeom>
                <a:avLst/>
                <a:gdLst/>
                <a:ahLst/>
                <a:cxnLst>
                  <a:cxn ang="0">
                    <a:pos x="12" y="100"/>
                  </a:cxn>
                  <a:cxn ang="0">
                    <a:pos x="36" y="103"/>
                  </a:cxn>
                  <a:cxn ang="0">
                    <a:pos x="54" y="79"/>
                  </a:cxn>
                  <a:cxn ang="0">
                    <a:pos x="72" y="62"/>
                  </a:cxn>
                  <a:cxn ang="0">
                    <a:pos x="90" y="62"/>
                  </a:cxn>
                  <a:cxn ang="0">
                    <a:pos x="114" y="38"/>
                  </a:cxn>
                  <a:cxn ang="0">
                    <a:pos x="132" y="52"/>
                  </a:cxn>
                  <a:cxn ang="0">
                    <a:pos x="150" y="34"/>
                  </a:cxn>
                  <a:cxn ang="0">
                    <a:pos x="174" y="17"/>
                  </a:cxn>
                  <a:cxn ang="0">
                    <a:pos x="192" y="17"/>
                  </a:cxn>
                  <a:cxn ang="0">
                    <a:pos x="210" y="0"/>
                  </a:cxn>
                  <a:cxn ang="0">
                    <a:pos x="228" y="3"/>
                  </a:cxn>
                  <a:cxn ang="0">
                    <a:pos x="252" y="27"/>
                  </a:cxn>
                  <a:cxn ang="0">
                    <a:pos x="270" y="24"/>
                  </a:cxn>
                  <a:cxn ang="0">
                    <a:pos x="288" y="20"/>
                  </a:cxn>
                  <a:cxn ang="0">
                    <a:pos x="306" y="48"/>
                  </a:cxn>
                  <a:cxn ang="0">
                    <a:pos x="330" y="38"/>
                  </a:cxn>
                  <a:cxn ang="0">
                    <a:pos x="348" y="27"/>
                  </a:cxn>
                  <a:cxn ang="0">
                    <a:pos x="366" y="114"/>
                  </a:cxn>
                  <a:cxn ang="0">
                    <a:pos x="384" y="107"/>
                  </a:cxn>
                  <a:cxn ang="0">
                    <a:pos x="408" y="83"/>
                  </a:cxn>
                  <a:cxn ang="0">
                    <a:pos x="426" y="90"/>
                  </a:cxn>
                  <a:cxn ang="0">
                    <a:pos x="444" y="110"/>
                  </a:cxn>
                  <a:cxn ang="0">
                    <a:pos x="462" y="114"/>
                  </a:cxn>
                  <a:cxn ang="0">
                    <a:pos x="486" y="90"/>
                  </a:cxn>
                  <a:cxn ang="0">
                    <a:pos x="504" y="131"/>
                  </a:cxn>
                  <a:cxn ang="0">
                    <a:pos x="522" y="128"/>
                  </a:cxn>
                  <a:cxn ang="0">
                    <a:pos x="540" y="138"/>
                  </a:cxn>
                  <a:cxn ang="0">
                    <a:pos x="564" y="162"/>
                  </a:cxn>
                  <a:cxn ang="0">
                    <a:pos x="582" y="186"/>
                  </a:cxn>
                  <a:cxn ang="0">
                    <a:pos x="600" y="190"/>
                  </a:cxn>
                  <a:cxn ang="0">
                    <a:pos x="618" y="169"/>
                  </a:cxn>
                  <a:cxn ang="0">
                    <a:pos x="642" y="159"/>
                  </a:cxn>
                  <a:cxn ang="0">
                    <a:pos x="660" y="131"/>
                  </a:cxn>
                  <a:cxn ang="0">
                    <a:pos x="678" y="110"/>
                  </a:cxn>
                  <a:cxn ang="0">
                    <a:pos x="696" y="107"/>
                  </a:cxn>
                  <a:cxn ang="0">
                    <a:pos x="720" y="103"/>
                  </a:cxn>
                  <a:cxn ang="0">
                    <a:pos x="738" y="86"/>
                  </a:cxn>
                  <a:cxn ang="0">
                    <a:pos x="756" y="69"/>
                  </a:cxn>
                  <a:cxn ang="0">
                    <a:pos x="774" y="69"/>
                  </a:cxn>
                  <a:cxn ang="0">
                    <a:pos x="798" y="62"/>
                  </a:cxn>
                  <a:cxn ang="0">
                    <a:pos x="816" y="45"/>
                  </a:cxn>
                </a:cxnLst>
                <a:rect l="0" t="0" r="r" b="b"/>
                <a:pathLst>
                  <a:path w="828" h="197">
                    <a:moveTo>
                      <a:pt x="0" y="100"/>
                    </a:moveTo>
                    <a:lnTo>
                      <a:pt x="6" y="107"/>
                    </a:lnTo>
                    <a:lnTo>
                      <a:pt x="12" y="100"/>
                    </a:lnTo>
                    <a:lnTo>
                      <a:pt x="24" y="107"/>
                    </a:lnTo>
                    <a:lnTo>
                      <a:pt x="30" y="93"/>
                    </a:lnTo>
                    <a:lnTo>
                      <a:pt x="36" y="103"/>
                    </a:lnTo>
                    <a:lnTo>
                      <a:pt x="42" y="83"/>
                    </a:lnTo>
                    <a:lnTo>
                      <a:pt x="48" y="65"/>
                    </a:lnTo>
                    <a:lnTo>
                      <a:pt x="54" y="79"/>
                    </a:lnTo>
                    <a:lnTo>
                      <a:pt x="60" y="76"/>
                    </a:lnTo>
                    <a:lnTo>
                      <a:pt x="66" y="72"/>
                    </a:lnTo>
                    <a:lnTo>
                      <a:pt x="72" y="62"/>
                    </a:lnTo>
                    <a:lnTo>
                      <a:pt x="78" y="58"/>
                    </a:lnTo>
                    <a:lnTo>
                      <a:pt x="84" y="62"/>
                    </a:lnTo>
                    <a:lnTo>
                      <a:pt x="90" y="62"/>
                    </a:lnTo>
                    <a:lnTo>
                      <a:pt x="102" y="58"/>
                    </a:lnTo>
                    <a:lnTo>
                      <a:pt x="108" y="45"/>
                    </a:lnTo>
                    <a:lnTo>
                      <a:pt x="114" y="38"/>
                    </a:lnTo>
                    <a:lnTo>
                      <a:pt x="120" y="52"/>
                    </a:lnTo>
                    <a:lnTo>
                      <a:pt x="126" y="48"/>
                    </a:lnTo>
                    <a:lnTo>
                      <a:pt x="132" y="52"/>
                    </a:lnTo>
                    <a:lnTo>
                      <a:pt x="138" y="41"/>
                    </a:lnTo>
                    <a:lnTo>
                      <a:pt x="144" y="24"/>
                    </a:lnTo>
                    <a:lnTo>
                      <a:pt x="150" y="34"/>
                    </a:lnTo>
                    <a:lnTo>
                      <a:pt x="156" y="27"/>
                    </a:lnTo>
                    <a:lnTo>
                      <a:pt x="162" y="27"/>
                    </a:lnTo>
                    <a:lnTo>
                      <a:pt x="174" y="17"/>
                    </a:lnTo>
                    <a:lnTo>
                      <a:pt x="180" y="3"/>
                    </a:lnTo>
                    <a:lnTo>
                      <a:pt x="186" y="17"/>
                    </a:lnTo>
                    <a:lnTo>
                      <a:pt x="192" y="17"/>
                    </a:lnTo>
                    <a:lnTo>
                      <a:pt x="198" y="10"/>
                    </a:lnTo>
                    <a:lnTo>
                      <a:pt x="204" y="10"/>
                    </a:lnTo>
                    <a:lnTo>
                      <a:pt x="210" y="0"/>
                    </a:lnTo>
                    <a:lnTo>
                      <a:pt x="216" y="10"/>
                    </a:lnTo>
                    <a:lnTo>
                      <a:pt x="222" y="7"/>
                    </a:lnTo>
                    <a:lnTo>
                      <a:pt x="228" y="3"/>
                    </a:lnTo>
                    <a:lnTo>
                      <a:pt x="234" y="20"/>
                    </a:lnTo>
                    <a:lnTo>
                      <a:pt x="240" y="20"/>
                    </a:lnTo>
                    <a:lnTo>
                      <a:pt x="252" y="27"/>
                    </a:lnTo>
                    <a:lnTo>
                      <a:pt x="258" y="27"/>
                    </a:lnTo>
                    <a:lnTo>
                      <a:pt x="264" y="27"/>
                    </a:lnTo>
                    <a:lnTo>
                      <a:pt x="270" y="24"/>
                    </a:lnTo>
                    <a:lnTo>
                      <a:pt x="276" y="10"/>
                    </a:lnTo>
                    <a:lnTo>
                      <a:pt x="282" y="27"/>
                    </a:lnTo>
                    <a:lnTo>
                      <a:pt x="288" y="20"/>
                    </a:lnTo>
                    <a:lnTo>
                      <a:pt x="294" y="38"/>
                    </a:lnTo>
                    <a:lnTo>
                      <a:pt x="300" y="55"/>
                    </a:lnTo>
                    <a:lnTo>
                      <a:pt x="306" y="48"/>
                    </a:lnTo>
                    <a:lnTo>
                      <a:pt x="312" y="45"/>
                    </a:lnTo>
                    <a:lnTo>
                      <a:pt x="318" y="41"/>
                    </a:lnTo>
                    <a:lnTo>
                      <a:pt x="330" y="38"/>
                    </a:lnTo>
                    <a:lnTo>
                      <a:pt x="336" y="45"/>
                    </a:lnTo>
                    <a:lnTo>
                      <a:pt x="342" y="45"/>
                    </a:lnTo>
                    <a:lnTo>
                      <a:pt x="348" y="27"/>
                    </a:lnTo>
                    <a:lnTo>
                      <a:pt x="354" y="83"/>
                    </a:lnTo>
                    <a:lnTo>
                      <a:pt x="360" y="83"/>
                    </a:lnTo>
                    <a:lnTo>
                      <a:pt x="366" y="114"/>
                    </a:lnTo>
                    <a:lnTo>
                      <a:pt x="372" y="107"/>
                    </a:lnTo>
                    <a:lnTo>
                      <a:pt x="378" y="83"/>
                    </a:lnTo>
                    <a:lnTo>
                      <a:pt x="384" y="107"/>
                    </a:lnTo>
                    <a:lnTo>
                      <a:pt x="390" y="96"/>
                    </a:lnTo>
                    <a:lnTo>
                      <a:pt x="396" y="86"/>
                    </a:lnTo>
                    <a:lnTo>
                      <a:pt x="408" y="83"/>
                    </a:lnTo>
                    <a:lnTo>
                      <a:pt x="414" y="79"/>
                    </a:lnTo>
                    <a:lnTo>
                      <a:pt x="420" y="93"/>
                    </a:lnTo>
                    <a:lnTo>
                      <a:pt x="426" y="90"/>
                    </a:lnTo>
                    <a:lnTo>
                      <a:pt x="432" y="103"/>
                    </a:lnTo>
                    <a:lnTo>
                      <a:pt x="438" y="93"/>
                    </a:lnTo>
                    <a:lnTo>
                      <a:pt x="444" y="110"/>
                    </a:lnTo>
                    <a:lnTo>
                      <a:pt x="450" y="110"/>
                    </a:lnTo>
                    <a:lnTo>
                      <a:pt x="456" y="124"/>
                    </a:lnTo>
                    <a:lnTo>
                      <a:pt x="462" y="114"/>
                    </a:lnTo>
                    <a:lnTo>
                      <a:pt x="468" y="107"/>
                    </a:lnTo>
                    <a:lnTo>
                      <a:pt x="480" y="100"/>
                    </a:lnTo>
                    <a:lnTo>
                      <a:pt x="486" y="90"/>
                    </a:lnTo>
                    <a:lnTo>
                      <a:pt x="492" y="117"/>
                    </a:lnTo>
                    <a:lnTo>
                      <a:pt x="498" y="103"/>
                    </a:lnTo>
                    <a:lnTo>
                      <a:pt x="504" y="131"/>
                    </a:lnTo>
                    <a:lnTo>
                      <a:pt x="510" y="128"/>
                    </a:lnTo>
                    <a:lnTo>
                      <a:pt x="516" y="141"/>
                    </a:lnTo>
                    <a:lnTo>
                      <a:pt x="522" y="128"/>
                    </a:lnTo>
                    <a:lnTo>
                      <a:pt x="528" y="141"/>
                    </a:lnTo>
                    <a:lnTo>
                      <a:pt x="534" y="152"/>
                    </a:lnTo>
                    <a:lnTo>
                      <a:pt x="540" y="138"/>
                    </a:lnTo>
                    <a:lnTo>
                      <a:pt x="546" y="152"/>
                    </a:lnTo>
                    <a:lnTo>
                      <a:pt x="558" y="138"/>
                    </a:lnTo>
                    <a:lnTo>
                      <a:pt x="564" y="162"/>
                    </a:lnTo>
                    <a:lnTo>
                      <a:pt x="570" y="152"/>
                    </a:lnTo>
                    <a:lnTo>
                      <a:pt x="576" y="193"/>
                    </a:lnTo>
                    <a:lnTo>
                      <a:pt x="582" y="186"/>
                    </a:lnTo>
                    <a:lnTo>
                      <a:pt x="588" y="197"/>
                    </a:lnTo>
                    <a:lnTo>
                      <a:pt x="594" y="197"/>
                    </a:lnTo>
                    <a:lnTo>
                      <a:pt x="600" y="190"/>
                    </a:lnTo>
                    <a:lnTo>
                      <a:pt x="606" y="169"/>
                    </a:lnTo>
                    <a:lnTo>
                      <a:pt x="612" y="141"/>
                    </a:lnTo>
                    <a:lnTo>
                      <a:pt x="618" y="169"/>
                    </a:lnTo>
                    <a:lnTo>
                      <a:pt x="624" y="141"/>
                    </a:lnTo>
                    <a:lnTo>
                      <a:pt x="636" y="162"/>
                    </a:lnTo>
                    <a:lnTo>
                      <a:pt x="642" y="159"/>
                    </a:lnTo>
                    <a:lnTo>
                      <a:pt x="648" y="145"/>
                    </a:lnTo>
                    <a:lnTo>
                      <a:pt x="654" y="159"/>
                    </a:lnTo>
                    <a:lnTo>
                      <a:pt x="660" y="131"/>
                    </a:lnTo>
                    <a:lnTo>
                      <a:pt x="666" y="141"/>
                    </a:lnTo>
                    <a:lnTo>
                      <a:pt x="672" y="117"/>
                    </a:lnTo>
                    <a:lnTo>
                      <a:pt x="678" y="110"/>
                    </a:lnTo>
                    <a:lnTo>
                      <a:pt x="684" y="117"/>
                    </a:lnTo>
                    <a:lnTo>
                      <a:pt x="690" y="100"/>
                    </a:lnTo>
                    <a:lnTo>
                      <a:pt x="696" y="107"/>
                    </a:lnTo>
                    <a:lnTo>
                      <a:pt x="702" y="128"/>
                    </a:lnTo>
                    <a:lnTo>
                      <a:pt x="714" y="110"/>
                    </a:lnTo>
                    <a:lnTo>
                      <a:pt x="720" y="103"/>
                    </a:lnTo>
                    <a:lnTo>
                      <a:pt x="726" y="107"/>
                    </a:lnTo>
                    <a:lnTo>
                      <a:pt x="732" y="93"/>
                    </a:lnTo>
                    <a:lnTo>
                      <a:pt x="738" y="86"/>
                    </a:lnTo>
                    <a:lnTo>
                      <a:pt x="744" y="65"/>
                    </a:lnTo>
                    <a:lnTo>
                      <a:pt x="750" y="62"/>
                    </a:lnTo>
                    <a:lnTo>
                      <a:pt x="756" y="69"/>
                    </a:lnTo>
                    <a:lnTo>
                      <a:pt x="762" y="76"/>
                    </a:lnTo>
                    <a:lnTo>
                      <a:pt x="768" y="65"/>
                    </a:lnTo>
                    <a:lnTo>
                      <a:pt x="774" y="69"/>
                    </a:lnTo>
                    <a:lnTo>
                      <a:pt x="780" y="55"/>
                    </a:lnTo>
                    <a:lnTo>
                      <a:pt x="792" y="48"/>
                    </a:lnTo>
                    <a:lnTo>
                      <a:pt x="798" y="62"/>
                    </a:lnTo>
                    <a:lnTo>
                      <a:pt x="804" y="34"/>
                    </a:lnTo>
                    <a:lnTo>
                      <a:pt x="810" y="38"/>
                    </a:lnTo>
                    <a:lnTo>
                      <a:pt x="816" y="45"/>
                    </a:lnTo>
                    <a:lnTo>
                      <a:pt x="822" y="48"/>
                    </a:lnTo>
                    <a:lnTo>
                      <a:pt x="828" y="41"/>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81" name="Freeform 174"/>
              <p:cNvSpPr>
                <a:spLocks/>
              </p:cNvSpPr>
              <p:nvPr/>
            </p:nvSpPr>
            <p:spPr bwMode="auto">
              <a:xfrm>
                <a:off x="3384" y="501"/>
                <a:ext cx="750" cy="252"/>
              </a:xfrm>
              <a:custGeom>
                <a:avLst/>
                <a:gdLst/>
                <a:ahLst/>
                <a:cxnLst>
                  <a:cxn ang="0">
                    <a:pos x="6" y="93"/>
                  </a:cxn>
                  <a:cxn ang="0">
                    <a:pos x="18" y="86"/>
                  </a:cxn>
                  <a:cxn ang="0">
                    <a:pos x="36" y="76"/>
                  </a:cxn>
                  <a:cxn ang="0">
                    <a:pos x="48" y="62"/>
                  </a:cxn>
                  <a:cxn ang="0">
                    <a:pos x="60" y="66"/>
                  </a:cxn>
                  <a:cxn ang="0">
                    <a:pos x="72" y="66"/>
                  </a:cxn>
                  <a:cxn ang="0">
                    <a:pos x="84" y="48"/>
                  </a:cxn>
                  <a:cxn ang="0">
                    <a:pos x="96" y="48"/>
                  </a:cxn>
                  <a:cxn ang="0">
                    <a:pos x="114" y="62"/>
                  </a:cxn>
                  <a:cxn ang="0">
                    <a:pos x="126" y="69"/>
                  </a:cxn>
                  <a:cxn ang="0">
                    <a:pos x="138" y="55"/>
                  </a:cxn>
                  <a:cxn ang="0">
                    <a:pos x="150" y="48"/>
                  </a:cxn>
                  <a:cxn ang="0">
                    <a:pos x="162" y="45"/>
                  </a:cxn>
                  <a:cxn ang="0">
                    <a:pos x="174" y="45"/>
                  </a:cxn>
                  <a:cxn ang="0">
                    <a:pos x="192" y="38"/>
                  </a:cxn>
                  <a:cxn ang="0">
                    <a:pos x="204" y="55"/>
                  </a:cxn>
                  <a:cxn ang="0">
                    <a:pos x="216" y="38"/>
                  </a:cxn>
                  <a:cxn ang="0">
                    <a:pos x="228" y="34"/>
                  </a:cxn>
                  <a:cxn ang="0">
                    <a:pos x="240" y="21"/>
                  </a:cxn>
                  <a:cxn ang="0">
                    <a:pos x="252" y="17"/>
                  </a:cxn>
                  <a:cxn ang="0">
                    <a:pos x="270" y="24"/>
                  </a:cxn>
                  <a:cxn ang="0">
                    <a:pos x="282" y="28"/>
                  </a:cxn>
                  <a:cxn ang="0">
                    <a:pos x="294" y="7"/>
                  </a:cxn>
                  <a:cxn ang="0">
                    <a:pos x="306" y="7"/>
                  </a:cxn>
                  <a:cxn ang="0">
                    <a:pos x="318" y="0"/>
                  </a:cxn>
                  <a:cxn ang="0">
                    <a:pos x="330" y="24"/>
                  </a:cxn>
                  <a:cxn ang="0">
                    <a:pos x="348" y="45"/>
                  </a:cxn>
                  <a:cxn ang="0">
                    <a:pos x="360" y="34"/>
                  </a:cxn>
                  <a:cxn ang="0">
                    <a:pos x="372" y="52"/>
                  </a:cxn>
                  <a:cxn ang="0">
                    <a:pos x="384" y="59"/>
                  </a:cxn>
                  <a:cxn ang="0">
                    <a:pos x="396" y="79"/>
                  </a:cxn>
                  <a:cxn ang="0">
                    <a:pos x="408" y="93"/>
                  </a:cxn>
                  <a:cxn ang="0">
                    <a:pos x="426" y="104"/>
                  </a:cxn>
                  <a:cxn ang="0">
                    <a:pos x="438" y="97"/>
                  </a:cxn>
                  <a:cxn ang="0">
                    <a:pos x="450" y="100"/>
                  </a:cxn>
                  <a:cxn ang="0">
                    <a:pos x="462" y="131"/>
                  </a:cxn>
                  <a:cxn ang="0">
                    <a:pos x="474" y="145"/>
                  </a:cxn>
                  <a:cxn ang="0">
                    <a:pos x="486" y="166"/>
                  </a:cxn>
                  <a:cxn ang="0">
                    <a:pos x="504" y="183"/>
                  </a:cxn>
                  <a:cxn ang="0">
                    <a:pos x="516" y="197"/>
                  </a:cxn>
                  <a:cxn ang="0">
                    <a:pos x="528" y="214"/>
                  </a:cxn>
                  <a:cxn ang="0">
                    <a:pos x="540" y="204"/>
                  </a:cxn>
                  <a:cxn ang="0">
                    <a:pos x="552" y="214"/>
                  </a:cxn>
                  <a:cxn ang="0">
                    <a:pos x="564" y="214"/>
                  </a:cxn>
                  <a:cxn ang="0">
                    <a:pos x="582" y="207"/>
                  </a:cxn>
                  <a:cxn ang="0">
                    <a:pos x="594" y="204"/>
                  </a:cxn>
                  <a:cxn ang="0">
                    <a:pos x="606" y="204"/>
                  </a:cxn>
                  <a:cxn ang="0">
                    <a:pos x="618" y="221"/>
                  </a:cxn>
                  <a:cxn ang="0">
                    <a:pos x="630" y="218"/>
                  </a:cxn>
                  <a:cxn ang="0">
                    <a:pos x="648" y="232"/>
                  </a:cxn>
                  <a:cxn ang="0">
                    <a:pos x="660" y="238"/>
                  </a:cxn>
                  <a:cxn ang="0">
                    <a:pos x="672" y="235"/>
                  </a:cxn>
                  <a:cxn ang="0">
                    <a:pos x="684" y="249"/>
                  </a:cxn>
                  <a:cxn ang="0">
                    <a:pos x="696" y="235"/>
                  </a:cxn>
                  <a:cxn ang="0">
                    <a:pos x="708" y="214"/>
                  </a:cxn>
                  <a:cxn ang="0">
                    <a:pos x="726" y="238"/>
                  </a:cxn>
                  <a:cxn ang="0">
                    <a:pos x="738" y="232"/>
                  </a:cxn>
                  <a:cxn ang="0">
                    <a:pos x="750" y="249"/>
                  </a:cxn>
                </a:cxnLst>
                <a:rect l="0" t="0" r="r" b="b"/>
                <a:pathLst>
                  <a:path w="750" h="252">
                    <a:moveTo>
                      <a:pt x="0" y="100"/>
                    </a:moveTo>
                    <a:lnTo>
                      <a:pt x="6" y="93"/>
                    </a:lnTo>
                    <a:lnTo>
                      <a:pt x="12" y="76"/>
                    </a:lnTo>
                    <a:lnTo>
                      <a:pt x="18" y="86"/>
                    </a:lnTo>
                    <a:lnTo>
                      <a:pt x="24" y="86"/>
                    </a:lnTo>
                    <a:lnTo>
                      <a:pt x="36" y="76"/>
                    </a:lnTo>
                    <a:lnTo>
                      <a:pt x="42" y="76"/>
                    </a:lnTo>
                    <a:lnTo>
                      <a:pt x="48" y="62"/>
                    </a:lnTo>
                    <a:lnTo>
                      <a:pt x="54" y="69"/>
                    </a:lnTo>
                    <a:lnTo>
                      <a:pt x="60" y="66"/>
                    </a:lnTo>
                    <a:lnTo>
                      <a:pt x="66" y="62"/>
                    </a:lnTo>
                    <a:lnTo>
                      <a:pt x="72" y="66"/>
                    </a:lnTo>
                    <a:lnTo>
                      <a:pt x="78" y="55"/>
                    </a:lnTo>
                    <a:lnTo>
                      <a:pt x="84" y="48"/>
                    </a:lnTo>
                    <a:lnTo>
                      <a:pt x="90" y="59"/>
                    </a:lnTo>
                    <a:lnTo>
                      <a:pt x="96" y="48"/>
                    </a:lnTo>
                    <a:lnTo>
                      <a:pt x="102" y="62"/>
                    </a:lnTo>
                    <a:lnTo>
                      <a:pt x="114" y="62"/>
                    </a:lnTo>
                    <a:lnTo>
                      <a:pt x="120" y="55"/>
                    </a:lnTo>
                    <a:lnTo>
                      <a:pt x="126" y="69"/>
                    </a:lnTo>
                    <a:lnTo>
                      <a:pt x="132" y="59"/>
                    </a:lnTo>
                    <a:lnTo>
                      <a:pt x="138" y="55"/>
                    </a:lnTo>
                    <a:lnTo>
                      <a:pt x="144" y="66"/>
                    </a:lnTo>
                    <a:lnTo>
                      <a:pt x="150" y="48"/>
                    </a:lnTo>
                    <a:lnTo>
                      <a:pt x="156" y="45"/>
                    </a:lnTo>
                    <a:lnTo>
                      <a:pt x="162" y="45"/>
                    </a:lnTo>
                    <a:lnTo>
                      <a:pt x="168" y="41"/>
                    </a:lnTo>
                    <a:lnTo>
                      <a:pt x="174" y="45"/>
                    </a:lnTo>
                    <a:lnTo>
                      <a:pt x="180" y="38"/>
                    </a:lnTo>
                    <a:lnTo>
                      <a:pt x="192" y="38"/>
                    </a:lnTo>
                    <a:lnTo>
                      <a:pt x="198" y="55"/>
                    </a:lnTo>
                    <a:lnTo>
                      <a:pt x="204" y="55"/>
                    </a:lnTo>
                    <a:lnTo>
                      <a:pt x="210" y="45"/>
                    </a:lnTo>
                    <a:lnTo>
                      <a:pt x="216" y="38"/>
                    </a:lnTo>
                    <a:lnTo>
                      <a:pt x="222" y="17"/>
                    </a:lnTo>
                    <a:lnTo>
                      <a:pt x="228" y="34"/>
                    </a:lnTo>
                    <a:lnTo>
                      <a:pt x="234" y="24"/>
                    </a:lnTo>
                    <a:lnTo>
                      <a:pt x="240" y="21"/>
                    </a:lnTo>
                    <a:lnTo>
                      <a:pt x="246" y="21"/>
                    </a:lnTo>
                    <a:lnTo>
                      <a:pt x="252" y="17"/>
                    </a:lnTo>
                    <a:lnTo>
                      <a:pt x="258" y="31"/>
                    </a:lnTo>
                    <a:lnTo>
                      <a:pt x="270" y="24"/>
                    </a:lnTo>
                    <a:lnTo>
                      <a:pt x="276" y="17"/>
                    </a:lnTo>
                    <a:lnTo>
                      <a:pt x="282" y="28"/>
                    </a:lnTo>
                    <a:lnTo>
                      <a:pt x="288" y="10"/>
                    </a:lnTo>
                    <a:lnTo>
                      <a:pt x="294" y="7"/>
                    </a:lnTo>
                    <a:lnTo>
                      <a:pt x="300" y="14"/>
                    </a:lnTo>
                    <a:lnTo>
                      <a:pt x="306" y="7"/>
                    </a:lnTo>
                    <a:lnTo>
                      <a:pt x="312" y="14"/>
                    </a:lnTo>
                    <a:lnTo>
                      <a:pt x="318" y="0"/>
                    </a:lnTo>
                    <a:lnTo>
                      <a:pt x="324" y="21"/>
                    </a:lnTo>
                    <a:lnTo>
                      <a:pt x="330" y="24"/>
                    </a:lnTo>
                    <a:lnTo>
                      <a:pt x="342" y="52"/>
                    </a:lnTo>
                    <a:lnTo>
                      <a:pt x="348" y="45"/>
                    </a:lnTo>
                    <a:lnTo>
                      <a:pt x="354" y="45"/>
                    </a:lnTo>
                    <a:lnTo>
                      <a:pt x="360" y="34"/>
                    </a:lnTo>
                    <a:lnTo>
                      <a:pt x="366" y="41"/>
                    </a:lnTo>
                    <a:lnTo>
                      <a:pt x="372" y="52"/>
                    </a:lnTo>
                    <a:lnTo>
                      <a:pt x="378" y="48"/>
                    </a:lnTo>
                    <a:lnTo>
                      <a:pt x="384" y="59"/>
                    </a:lnTo>
                    <a:lnTo>
                      <a:pt x="390" y="59"/>
                    </a:lnTo>
                    <a:lnTo>
                      <a:pt x="396" y="79"/>
                    </a:lnTo>
                    <a:lnTo>
                      <a:pt x="402" y="90"/>
                    </a:lnTo>
                    <a:lnTo>
                      <a:pt x="408" y="93"/>
                    </a:lnTo>
                    <a:lnTo>
                      <a:pt x="420" y="104"/>
                    </a:lnTo>
                    <a:lnTo>
                      <a:pt x="426" y="104"/>
                    </a:lnTo>
                    <a:lnTo>
                      <a:pt x="432" y="86"/>
                    </a:lnTo>
                    <a:lnTo>
                      <a:pt x="438" y="97"/>
                    </a:lnTo>
                    <a:lnTo>
                      <a:pt x="444" y="86"/>
                    </a:lnTo>
                    <a:lnTo>
                      <a:pt x="450" y="100"/>
                    </a:lnTo>
                    <a:lnTo>
                      <a:pt x="456" y="93"/>
                    </a:lnTo>
                    <a:lnTo>
                      <a:pt x="462" y="131"/>
                    </a:lnTo>
                    <a:lnTo>
                      <a:pt x="468" y="142"/>
                    </a:lnTo>
                    <a:lnTo>
                      <a:pt x="474" y="145"/>
                    </a:lnTo>
                    <a:lnTo>
                      <a:pt x="480" y="138"/>
                    </a:lnTo>
                    <a:lnTo>
                      <a:pt x="486" y="166"/>
                    </a:lnTo>
                    <a:lnTo>
                      <a:pt x="498" y="183"/>
                    </a:lnTo>
                    <a:lnTo>
                      <a:pt x="504" y="183"/>
                    </a:lnTo>
                    <a:lnTo>
                      <a:pt x="510" y="173"/>
                    </a:lnTo>
                    <a:lnTo>
                      <a:pt x="516" y="197"/>
                    </a:lnTo>
                    <a:lnTo>
                      <a:pt x="522" y="197"/>
                    </a:lnTo>
                    <a:lnTo>
                      <a:pt x="528" y="214"/>
                    </a:lnTo>
                    <a:lnTo>
                      <a:pt x="534" y="183"/>
                    </a:lnTo>
                    <a:lnTo>
                      <a:pt x="540" y="204"/>
                    </a:lnTo>
                    <a:lnTo>
                      <a:pt x="546" y="190"/>
                    </a:lnTo>
                    <a:lnTo>
                      <a:pt x="552" y="214"/>
                    </a:lnTo>
                    <a:lnTo>
                      <a:pt x="558" y="190"/>
                    </a:lnTo>
                    <a:lnTo>
                      <a:pt x="564" y="214"/>
                    </a:lnTo>
                    <a:lnTo>
                      <a:pt x="576" y="204"/>
                    </a:lnTo>
                    <a:lnTo>
                      <a:pt x="582" y="207"/>
                    </a:lnTo>
                    <a:lnTo>
                      <a:pt x="588" y="200"/>
                    </a:lnTo>
                    <a:lnTo>
                      <a:pt x="594" y="204"/>
                    </a:lnTo>
                    <a:lnTo>
                      <a:pt x="600" y="225"/>
                    </a:lnTo>
                    <a:lnTo>
                      <a:pt x="606" y="204"/>
                    </a:lnTo>
                    <a:lnTo>
                      <a:pt x="612" y="242"/>
                    </a:lnTo>
                    <a:lnTo>
                      <a:pt x="618" y="221"/>
                    </a:lnTo>
                    <a:lnTo>
                      <a:pt x="624" y="238"/>
                    </a:lnTo>
                    <a:lnTo>
                      <a:pt x="630" y="218"/>
                    </a:lnTo>
                    <a:lnTo>
                      <a:pt x="636" y="232"/>
                    </a:lnTo>
                    <a:lnTo>
                      <a:pt x="648" y="232"/>
                    </a:lnTo>
                    <a:lnTo>
                      <a:pt x="654" y="232"/>
                    </a:lnTo>
                    <a:lnTo>
                      <a:pt x="660" y="238"/>
                    </a:lnTo>
                    <a:lnTo>
                      <a:pt x="666" y="232"/>
                    </a:lnTo>
                    <a:lnTo>
                      <a:pt x="672" y="235"/>
                    </a:lnTo>
                    <a:lnTo>
                      <a:pt x="678" y="235"/>
                    </a:lnTo>
                    <a:lnTo>
                      <a:pt x="684" y="249"/>
                    </a:lnTo>
                    <a:lnTo>
                      <a:pt x="690" y="214"/>
                    </a:lnTo>
                    <a:lnTo>
                      <a:pt x="696" y="235"/>
                    </a:lnTo>
                    <a:lnTo>
                      <a:pt x="702" y="214"/>
                    </a:lnTo>
                    <a:lnTo>
                      <a:pt x="708" y="214"/>
                    </a:lnTo>
                    <a:lnTo>
                      <a:pt x="714" y="218"/>
                    </a:lnTo>
                    <a:lnTo>
                      <a:pt x="726" y="238"/>
                    </a:lnTo>
                    <a:lnTo>
                      <a:pt x="732" y="235"/>
                    </a:lnTo>
                    <a:lnTo>
                      <a:pt x="738" y="232"/>
                    </a:lnTo>
                    <a:lnTo>
                      <a:pt x="744" y="252"/>
                    </a:lnTo>
                    <a:lnTo>
                      <a:pt x="750" y="249"/>
                    </a:lnTo>
                  </a:path>
                </a:pathLst>
              </a:custGeom>
              <a:noFill/>
              <a:ln w="158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82" name="Freeform 175"/>
              <p:cNvSpPr>
                <a:spLocks/>
              </p:cNvSpPr>
              <p:nvPr/>
            </p:nvSpPr>
            <p:spPr bwMode="auto">
              <a:xfrm>
                <a:off x="1734" y="276"/>
                <a:ext cx="822" cy="826"/>
              </a:xfrm>
              <a:custGeom>
                <a:avLst/>
                <a:gdLst/>
                <a:ahLst/>
                <a:cxnLst>
                  <a:cxn ang="0">
                    <a:pos x="12" y="802"/>
                  </a:cxn>
                  <a:cxn ang="0">
                    <a:pos x="30" y="761"/>
                  </a:cxn>
                  <a:cxn ang="0">
                    <a:pos x="48" y="761"/>
                  </a:cxn>
                  <a:cxn ang="0">
                    <a:pos x="66" y="761"/>
                  </a:cxn>
                  <a:cxn ang="0">
                    <a:pos x="90" y="761"/>
                  </a:cxn>
                  <a:cxn ang="0">
                    <a:pos x="108" y="761"/>
                  </a:cxn>
                  <a:cxn ang="0">
                    <a:pos x="126" y="761"/>
                  </a:cxn>
                  <a:cxn ang="0">
                    <a:pos x="144" y="38"/>
                  </a:cxn>
                  <a:cxn ang="0">
                    <a:pos x="168" y="38"/>
                  </a:cxn>
                  <a:cxn ang="0">
                    <a:pos x="186" y="80"/>
                  </a:cxn>
                  <a:cxn ang="0">
                    <a:pos x="204" y="52"/>
                  </a:cxn>
                  <a:cxn ang="0">
                    <a:pos x="222" y="66"/>
                  </a:cxn>
                  <a:cxn ang="0">
                    <a:pos x="246" y="80"/>
                  </a:cxn>
                  <a:cxn ang="0">
                    <a:pos x="264" y="66"/>
                  </a:cxn>
                  <a:cxn ang="0">
                    <a:pos x="282" y="38"/>
                  </a:cxn>
                  <a:cxn ang="0">
                    <a:pos x="300" y="104"/>
                  </a:cxn>
                  <a:cxn ang="0">
                    <a:pos x="324" y="38"/>
                  </a:cxn>
                  <a:cxn ang="0">
                    <a:pos x="342" y="38"/>
                  </a:cxn>
                  <a:cxn ang="0">
                    <a:pos x="360" y="66"/>
                  </a:cxn>
                  <a:cxn ang="0">
                    <a:pos x="384" y="38"/>
                  </a:cxn>
                  <a:cxn ang="0">
                    <a:pos x="402" y="737"/>
                  </a:cxn>
                  <a:cxn ang="0">
                    <a:pos x="420" y="737"/>
                  </a:cxn>
                  <a:cxn ang="0">
                    <a:pos x="438" y="761"/>
                  </a:cxn>
                  <a:cxn ang="0">
                    <a:pos x="462" y="788"/>
                  </a:cxn>
                  <a:cxn ang="0">
                    <a:pos x="480" y="788"/>
                  </a:cxn>
                  <a:cxn ang="0">
                    <a:pos x="498" y="802"/>
                  </a:cxn>
                  <a:cxn ang="0">
                    <a:pos x="516" y="775"/>
                  </a:cxn>
                  <a:cxn ang="0">
                    <a:pos x="540" y="788"/>
                  </a:cxn>
                  <a:cxn ang="0">
                    <a:pos x="558" y="826"/>
                  </a:cxn>
                  <a:cxn ang="0">
                    <a:pos x="576" y="788"/>
                  </a:cxn>
                  <a:cxn ang="0">
                    <a:pos x="594" y="775"/>
                  </a:cxn>
                  <a:cxn ang="0">
                    <a:pos x="618" y="761"/>
                  </a:cxn>
                  <a:cxn ang="0">
                    <a:pos x="636" y="761"/>
                  </a:cxn>
                  <a:cxn ang="0">
                    <a:pos x="654" y="775"/>
                  </a:cxn>
                  <a:cxn ang="0">
                    <a:pos x="672" y="66"/>
                  </a:cxn>
                  <a:cxn ang="0">
                    <a:pos x="696" y="104"/>
                  </a:cxn>
                  <a:cxn ang="0">
                    <a:pos x="714" y="104"/>
                  </a:cxn>
                  <a:cxn ang="0">
                    <a:pos x="732" y="38"/>
                  </a:cxn>
                  <a:cxn ang="0">
                    <a:pos x="750" y="38"/>
                  </a:cxn>
                  <a:cxn ang="0">
                    <a:pos x="774" y="66"/>
                  </a:cxn>
                  <a:cxn ang="0">
                    <a:pos x="792" y="14"/>
                  </a:cxn>
                  <a:cxn ang="0">
                    <a:pos x="810" y="38"/>
                  </a:cxn>
                </a:cxnLst>
                <a:rect l="0" t="0" r="r" b="b"/>
                <a:pathLst>
                  <a:path w="822" h="826">
                    <a:moveTo>
                      <a:pt x="0" y="761"/>
                    </a:moveTo>
                    <a:lnTo>
                      <a:pt x="6" y="788"/>
                    </a:lnTo>
                    <a:lnTo>
                      <a:pt x="12" y="802"/>
                    </a:lnTo>
                    <a:lnTo>
                      <a:pt x="18" y="802"/>
                    </a:lnTo>
                    <a:lnTo>
                      <a:pt x="24" y="775"/>
                    </a:lnTo>
                    <a:lnTo>
                      <a:pt x="30" y="761"/>
                    </a:lnTo>
                    <a:lnTo>
                      <a:pt x="36" y="761"/>
                    </a:lnTo>
                    <a:lnTo>
                      <a:pt x="42" y="761"/>
                    </a:lnTo>
                    <a:lnTo>
                      <a:pt x="48" y="761"/>
                    </a:lnTo>
                    <a:lnTo>
                      <a:pt x="54" y="761"/>
                    </a:lnTo>
                    <a:lnTo>
                      <a:pt x="60" y="761"/>
                    </a:lnTo>
                    <a:lnTo>
                      <a:pt x="66" y="761"/>
                    </a:lnTo>
                    <a:lnTo>
                      <a:pt x="78" y="761"/>
                    </a:lnTo>
                    <a:lnTo>
                      <a:pt x="84" y="761"/>
                    </a:lnTo>
                    <a:lnTo>
                      <a:pt x="90" y="761"/>
                    </a:lnTo>
                    <a:lnTo>
                      <a:pt x="96" y="761"/>
                    </a:lnTo>
                    <a:lnTo>
                      <a:pt x="102" y="761"/>
                    </a:lnTo>
                    <a:lnTo>
                      <a:pt x="108" y="761"/>
                    </a:lnTo>
                    <a:lnTo>
                      <a:pt x="114" y="761"/>
                    </a:lnTo>
                    <a:lnTo>
                      <a:pt x="120" y="761"/>
                    </a:lnTo>
                    <a:lnTo>
                      <a:pt x="126" y="761"/>
                    </a:lnTo>
                    <a:lnTo>
                      <a:pt x="132" y="80"/>
                    </a:lnTo>
                    <a:lnTo>
                      <a:pt x="138" y="90"/>
                    </a:lnTo>
                    <a:lnTo>
                      <a:pt x="144" y="38"/>
                    </a:lnTo>
                    <a:lnTo>
                      <a:pt x="156" y="66"/>
                    </a:lnTo>
                    <a:lnTo>
                      <a:pt x="162" y="80"/>
                    </a:lnTo>
                    <a:lnTo>
                      <a:pt x="168" y="38"/>
                    </a:lnTo>
                    <a:lnTo>
                      <a:pt x="174" y="66"/>
                    </a:lnTo>
                    <a:lnTo>
                      <a:pt x="180" y="38"/>
                    </a:lnTo>
                    <a:lnTo>
                      <a:pt x="186" y="80"/>
                    </a:lnTo>
                    <a:lnTo>
                      <a:pt x="192" y="24"/>
                    </a:lnTo>
                    <a:lnTo>
                      <a:pt x="198" y="104"/>
                    </a:lnTo>
                    <a:lnTo>
                      <a:pt x="204" y="52"/>
                    </a:lnTo>
                    <a:lnTo>
                      <a:pt x="210" y="66"/>
                    </a:lnTo>
                    <a:lnTo>
                      <a:pt x="216" y="38"/>
                    </a:lnTo>
                    <a:lnTo>
                      <a:pt x="222" y="66"/>
                    </a:lnTo>
                    <a:lnTo>
                      <a:pt x="234" y="104"/>
                    </a:lnTo>
                    <a:lnTo>
                      <a:pt x="240" y="80"/>
                    </a:lnTo>
                    <a:lnTo>
                      <a:pt x="246" y="80"/>
                    </a:lnTo>
                    <a:lnTo>
                      <a:pt x="252" y="38"/>
                    </a:lnTo>
                    <a:lnTo>
                      <a:pt x="258" y="104"/>
                    </a:lnTo>
                    <a:lnTo>
                      <a:pt x="264" y="66"/>
                    </a:lnTo>
                    <a:lnTo>
                      <a:pt x="270" y="80"/>
                    </a:lnTo>
                    <a:lnTo>
                      <a:pt x="276" y="80"/>
                    </a:lnTo>
                    <a:lnTo>
                      <a:pt x="282" y="38"/>
                    </a:lnTo>
                    <a:lnTo>
                      <a:pt x="288" y="66"/>
                    </a:lnTo>
                    <a:lnTo>
                      <a:pt x="294" y="38"/>
                    </a:lnTo>
                    <a:lnTo>
                      <a:pt x="300" y="104"/>
                    </a:lnTo>
                    <a:lnTo>
                      <a:pt x="312" y="38"/>
                    </a:lnTo>
                    <a:lnTo>
                      <a:pt x="318" y="66"/>
                    </a:lnTo>
                    <a:lnTo>
                      <a:pt x="324" y="38"/>
                    </a:lnTo>
                    <a:lnTo>
                      <a:pt x="330" y="66"/>
                    </a:lnTo>
                    <a:lnTo>
                      <a:pt x="336" y="66"/>
                    </a:lnTo>
                    <a:lnTo>
                      <a:pt x="342" y="38"/>
                    </a:lnTo>
                    <a:lnTo>
                      <a:pt x="348" y="66"/>
                    </a:lnTo>
                    <a:lnTo>
                      <a:pt x="354" y="66"/>
                    </a:lnTo>
                    <a:lnTo>
                      <a:pt x="360" y="66"/>
                    </a:lnTo>
                    <a:lnTo>
                      <a:pt x="366" y="38"/>
                    </a:lnTo>
                    <a:lnTo>
                      <a:pt x="372" y="66"/>
                    </a:lnTo>
                    <a:lnTo>
                      <a:pt x="384" y="38"/>
                    </a:lnTo>
                    <a:lnTo>
                      <a:pt x="390" y="66"/>
                    </a:lnTo>
                    <a:lnTo>
                      <a:pt x="396" y="38"/>
                    </a:lnTo>
                    <a:lnTo>
                      <a:pt x="402" y="737"/>
                    </a:lnTo>
                    <a:lnTo>
                      <a:pt x="408" y="747"/>
                    </a:lnTo>
                    <a:lnTo>
                      <a:pt x="414" y="737"/>
                    </a:lnTo>
                    <a:lnTo>
                      <a:pt x="420" y="737"/>
                    </a:lnTo>
                    <a:lnTo>
                      <a:pt x="426" y="737"/>
                    </a:lnTo>
                    <a:lnTo>
                      <a:pt x="432" y="747"/>
                    </a:lnTo>
                    <a:lnTo>
                      <a:pt x="438" y="761"/>
                    </a:lnTo>
                    <a:lnTo>
                      <a:pt x="444" y="775"/>
                    </a:lnTo>
                    <a:lnTo>
                      <a:pt x="450" y="761"/>
                    </a:lnTo>
                    <a:lnTo>
                      <a:pt x="462" y="788"/>
                    </a:lnTo>
                    <a:lnTo>
                      <a:pt x="468" y="788"/>
                    </a:lnTo>
                    <a:lnTo>
                      <a:pt x="474" y="775"/>
                    </a:lnTo>
                    <a:lnTo>
                      <a:pt x="480" y="788"/>
                    </a:lnTo>
                    <a:lnTo>
                      <a:pt x="486" y="788"/>
                    </a:lnTo>
                    <a:lnTo>
                      <a:pt x="492" y="802"/>
                    </a:lnTo>
                    <a:lnTo>
                      <a:pt x="498" y="802"/>
                    </a:lnTo>
                    <a:lnTo>
                      <a:pt x="504" y="826"/>
                    </a:lnTo>
                    <a:lnTo>
                      <a:pt x="510" y="775"/>
                    </a:lnTo>
                    <a:lnTo>
                      <a:pt x="516" y="775"/>
                    </a:lnTo>
                    <a:lnTo>
                      <a:pt x="522" y="775"/>
                    </a:lnTo>
                    <a:lnTo>
                      <a:pt x="528" y="788"/>
                    </a:lnTo>
                    <a:lnTo>
                      <a:pt x="540" y="788"/>
                    </a:lnTo>
                    <a:lnTo>
                      <a:pt x="546" y="775"/>
                    </a:lnTo>
                    <a:lnTo>
                      <a:pt x="552" y="788"/>
                    </a:lnTo>
                    <a:lnTo>
                      <a:pt x="558" y="826"/>
                    </a:lnTo>
                    <a:lnTo>
                      <a:pt x="564" y="775"/>
                    </a:lnTo>
                    <a:lnTo>
                      <a:pt x="570" y="788"/>
                    </a:lnTo>
                    <a:lnTo>
                      <a:pt x="576" y="788"/>
                    </a:lnTo>
                    <a:lnTo>
                      <a:pt x="582" y="788"/>
                    </a:lnTo>
                    <a:lnTo>
                      <a:pt x="588" y="788"/>
                    </a:lnTo>
                    <a:lnTo>
                      <a:pt x="594" y="775"/>
                    </a:lnTo>
                    <a:lnTo>
                      <a:pt x="600" y="788"/>
                    </a:lnTo>
                    <a:lnTo>
                      <a:pt x="606" y="775"/>
                    </a:lnTo>
                    <a:lnTo>
                      <a:pt x="618" y="761"/>
                    </a:lnTo>
                    <a:lnTo>
                      <a:pt x="624" y="775"/>
                    </a:lnTo>
                    <a:lnTo>
                      <a:pt x="630" y="775"/>
                    </a:lnTo>
                    <a:lnTo>
                      <a:pt x="636" y="761"/>
                    </a:lnTo>
                    <a:lnTo>
                      <a:pt x="642" y="761"/>
                    </a:lnTo>
                    <a:lnTo>
                      <a:pt x="648" y="761"/>
                    </a:lnTo>
                    <a:lnTo>
                      <a:pt x="654" y="775"/>
                    </a:lnTo>
                    <a:lnTo>
                      <a:pt x="660" y="52"/>
                    </a:lnTo>
                    <a:lnTo>
                      <a:pt x="666" y="66"/>
                    </a:lnTo>
                    <a:lnTo>
                      <a:pt x="672" y="66"/>
                    </a:lnTo>
                    <a:lnTo>
                      <a:pt x="678" y="66"/>
                    </a:lnTo>
                    <a:lnTo>
                      <a:pt x="690" y="104"/>
                    </a:lnTo>
                    <a:lnTo>
                      <a:pt x="696" y="104"/>
                    </a:lnTo>
                    <a:lnTo>
                      <a:pt x="702" y="80"/>
                    </a:lnTo>
                    <a:lnTo>
                      <a:pt x="708" y="52"/>
                    </a:lnTo>
                    <a:lnTo>
                      <a:pt x="714" y="104"/>
                    </a:lnTo>
                    <a:lnTo>
                      <a:pt x="720" y="145"/>
                    </a:lnTo>
                    <a:lnTo>
                      <a:pt x="726" y="90"/>
                    </a:lnTo>
                    <a:lnTo>
                      <a:pt x="732" y="38"/>
                    </a:lnTo>
                    <a:lnTo>
                      <a:pt x="738" y="0"/>
                    </a:lnTo>
                    <a:lnTo>
                      <a:pt x="744" y="24"/>
                    </a:lnTo>
                    <a:lnTo>
                      <a:pt x="750" y="38"/>
                    </a:lnTo>
                    <a:lnTo>
                      <a:pt x="756" y="66"/>
                    </a:lnTo>
                    <a:lnTo>
                      <a:pt x="768" y="38"/>
                    </a:lnTo>
                    <a:lnTo>
                      <a:pt x="774" y="66"/>
                    </a:lnTo>
                    <a:lnTo>
                      <a:pt x="780" y="14"/>
                    </a:lnTo>
                    <a:lnTo>
                      <a:pt x="786" y="52"/>
                    </a:lnTo>
                    <a:lnTo>
                      <a:pt x="792" y="14"/>
                    </a:lnTo>
                    <a:lnTo>
                      <a:pt x="798" y="66"/>
                    </a:lnTo>
                    <a:lnTo>
                      <a:pt x="804" y="66"/>
                    </a:lnTo>
                    <a:lnTo>
                      <a:pt x="810" y="38"/>
                    </a:lnTo>
                    <a:lnTo>
                      <a:pt x="816" y="38"/>
                    </a:lnTo>
                    <a:lnTo>
                      <a:pt x="822" y="66"/>
                    </a:lnTo>
                  </a:path>
                </a:pathLst>
              </a:custGeom>
              <a:noFill/>
              <a:ln w="1905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83" name="Freeform 176"/>
              <p:cNvSpPr>
                <a:spLocks/>
              </p:cNvSpPr>
              <p:nvPr/>
            </p:nvSpPr>
            <p:spPr bwMode="auto">
              <a:xfrm>
                <a:off x="2556" y="276"/>
                <a:ext cx="828" cy="802"/>
              </a:xfrm>
              <a:custGeom>
                <a:avLst/>
                <a:gdLst/>
                <a:ahLst/>
                <a:cxnLst>
                  <a:cxn ang="0">
                    <a:pos x="12" y="38"/>
                  </a:cxn>
                  <a:cxn ang="0">
                    <a:pos x="36" y="24"/>
                  </a:cxn>
                  <a:cxn ang="0">
                    <a:pos x="54" y="66"/>
                  </a:cxn>
                  <a:cxn ang="0">
                    <a:pos x="72" y="104"/>
                  </a:cxn>
                  <a:cxn ang="0">
                    <a:pos x="90" y="38"/>
                  </a:cxn>
                  <a:cxn ang="0">
                    <a:pos x="114" y="24"/>
                  </a:cxn>
                  <a:cxn ang="0">
                    <a:pos x="132" y="66"/>
                  </a:cxn>
                  <a:cxn ang="0">
                    <a:pos x="150" y="38"/>
                  </a:cxn>
                  <a:cxn ang="0">
                    <a:pos x="174" y="66"/>
                  </a:cxn>
                  <a:cxn ang="0">
                    <a:pos x="192" y="90"/>
                  </a:cxn>
                  <a:cxn ang="0">
                    <a:pos x="210" y="156"/>
                  </a:cxn>
                  <a:cxn ang="0">
                    <a:pos x="228" y="747"/>
                  </a:cxn>
                  <a:cxn ang="0">
                    <a:pos x="252" y="747"/>
                  </a:cxn>
                  <a:cxn ang="0">
                    <a:pos x="270" y="747"/>
                  </a:cxn>
                  <a:cxn ang="0">
                    <a:pos x="288" y="761"/>
                  </a:cxn>
                  <a:cxn ang="0">
                    <a:pos x="306" y="761"/>
                  </a:cxn>
                  <a:cxn ang="0">
                    <a:pos x="330" y="761"/>
                  </a:cxn>
                  <a:cxn ang="0">
                    <a:pos x="348" y="761"/>
                  </a:cxn>
                  <a:cxn ang="0">
                    <a:pos x="366" y="747"/>
                  </a:cxn>
                  <a:cxn ang="0">
                    <a:pos x="384" y="747"/>
                  </a:cxn>
                  <a:cxn ang="0">
                    <a:pos x="408" y="761"/>
                  </a:cxn>
                  <a:cxn ang="0">
                    <a:pos x="426" y="802"/>
                  </a:cxn>
                  <a:cxn ang="0">
                    <a:pos x="444" y="761"/>
                  </a:cxn>
                  <a:cxn ang="0">
                    <a:pos x="462" y="761"/>
                  </a:cxn>
                  <a:cxn ang="0">
                    <a:pos x="486" y="761"/>
                  </a:cxn>
                  <a:cxn ang="0">
                    <a:pos x="504" y="761"/>
                  </a:cxn>
                  <a:cxn ang="0">
                    <a:pos x="522" y="761"/>
                  </a:cxn>
                  <a:cxn ang="0">
                    <a:pos x="540" y="775"/>
                  </a:cxn>
                  <a:cxn ang="0">
                    <a:pos x="564" y="761"/>
                  </a:cxn>
                  <a:cxn ang="0">
                    <a:pos x="582" y="761"/>
                  </a:cxn>
                  <a:cxn ang="0">
                    <a:pos x="600" y="761"/>
                  </a:cxn>
                  <a:cxn ang="0">
                    <a:pos x="618" y="118"/>
                  </a:cxn>
                  <a:cxn ang="0">
                    <a:pos x="642" y="14"/>
                  </a:cxn>
                  <a:cxn ang="0">
                    <a:pos x="660" y="90"/>
                  </a:cxn>
                  <a:cxn ang="0">
                    <a:pos x="678" y="38"/>
                  </a:cxn>
                  <a:cxn ang="0">
                    <a:pos x="696" y="66"/>
                  </a:cxn>
                  <a:cxn ang="0">
                    <a:pos x="720" y="104"/>
                  </a:cxn>
                  <a:cxn ang="0">
                    <a:pos x="738" y="52"/>
                  </a:cxn>
                  <a:cxn ang="0">
                    <a:pos x="756" y="66"/>
                  </a:cxn>
                  <a:cxn ang="0">
                    <a:pos x="774" y="66"/>
                  </a:cxn>
                  <a:cxn ang="0">
                    <a:pos x="798" y="38"/>
                  </a:cxn>
                  <a:cxn ang="0">
                    <a:pos x="816" y="80"/>
                  </a:cxn>
                </a:cxnLst>
                <a:rect l="0" t="0" r="r" b="b"/>
                <a:pathLst>
                  <a:path w="828" h="802">
                    <a:moveTo>
                      <a:pt x="0" y="66"/>
                    </a:moveTo>
                    <a:lnTo>
                      <a:pt x="6" y="66"/>
                    </a:lnTo>
                    <a:lnTo>
                      <a:pt x="12" y="38"/>
                    </a:lnTo>
                    <a:lnTo>
                      <a:pt x="24" y="38"/>
                    </a:lnTo>
                    <a:lnTo>
                      <a:pt x="30" y="38"/>
                    </a:lnTo>
                    <a:lnTo>
                      <a:pt x="36" y="24"/>
                    </a:lnTo>
                    <a:lnTo>
                      <a:pt x="42" y="38"/>
                    </a:lnTo>
                    <a:lnTo>
                      <a:pt x="48" y="66"/>
                    </a:lnTo>
                    <a:lnTo>
                      <a:pt x="54" y="66"/>
                    </a:lnTo>
                    <a:lnTo>
                      <a:pt x="60" y="66"/>
                    </a:lnTo>
                    <a:lnTo>
                      <a:pt x="66" y="38"/>
                    </a:lnTo>
                    <a:lnTo>
                      <a:pt x="72" y="104"/>
                    </a:lnTo>
                    <a:lnTo>
                      <a:pt x="78" y="52"/>
                    </a:lnTo>
                    <a:lnTo>
                      <a:pt x="84" y="38"/>
                    </a:lnTo>
                    <a:lnTo>
                      <a:pt x="90" y="38"/>
                    </a:lnTo>
                    <a:lnTo>
                      <a:pt x="102" y="66"/>
                    </a:lnTo>
                    <a:lnTo>
                      <a:pt x="108" y="38"/>
                    </a:lnTo>
                    <a:lnTo>
                      <a:pt x="114" y="24"/>
                    </a:lnTo>
                    <a:lnTo>
                      <a:pt x="120" y="66"/>
                    </a:lnTo>
                    <a:lnTo>
                      <a:pt x="126" y="66"/>
                    </a:lnTo>
                    <a:lnTo>
                      <a:pt x="132" y="66"/>
                    </a:lnTo>
                    <a:lnTo>
                      <a:pt x="138" y="38"/>
                    </a:lnTo>
                    <a:lnTo>
                      <a:pt x="144" y="66"/>
                    </a:lnTo>
                    <a:lnTo>
                      <a:pt x="150" y="38"/>
                    </a:lnTo>
                    <a:lnTo>
                      <a:pt x="156" y="66"/>
                    </a:lnTo>
                    <a:lnTo>
                      <a:pt x="162" y="38"/>
                    </a:lnTo>
                    <a:lnTo>
                      <a:pt x="174" y="66"/>
                    </a:lnTo>
                    <a:lnTo>
                      <a:pt x="180" y="38"/>
                    </a:lnTo>
                    <a:lnTo>
                      <a:pt x="186" y="38"/>
                    </a:lnTo>
                    <a:lnTo>
                      <a:pt x="192" y="90"/>
                    </a:lnTo>
                    <a:lnTo>
                      <a:pt x="198" y="52"/>
                    </a:lnTo>
                    <a:lnTo>
                      <a:pt x="204" y="104"/>
                    </a:lnTo>
                    <a:lnTo>
                      <a:pt x="210" y="156"/>
                    </a:lnTo>
                    <a:lnTo>
                      <a:pt x="216" y="170"/>
                    </a:lnTo>
                    <a:lnTo>
                      <a:pt x="222" y="90"/>
                    </a:lnTo>
                    <a:lnTo>
                      <a:pt x="228" y="747"/>
                    </a:lnTo>
                    <a:lnTo>
                      <a:pt x="234" y="802"/>
                    </a:lnTo>
                    <a:lnTo>
                      <a:pt x="240" y="761"/>
                    </a:lnTo>
                    <a:lnTo>
                      <a:pt x="252" y="747"/>
                    </a:lnTo>
                    <a:lnTo>
                      <a:pt x="258" y="737"/>
                    </a:lnTo>
                    <a:lnTo>
                      <a:pt x="264" y="747"/>
                    </a:lnTo>
                    <a:lnTo>
                      <a:pt x="270" y="747"/>
                    </a:lnTo>
                    <a:lnTo>
                      <a:pt x="276" y="761"/>
                    </a:lnTo>
                    <a:lnTo>
                      <a:pt x="282" y="747"/>
                    </a:lnTo>
                    <a:lnTo>
                      <a:pt x="288" y="761"/>
                    </a:lnTo>
                    <a:lnTo>
                      <a:pt x="294" y="761"/>
                    </a:lnTo>
                    <a:lnTo>
                      <a:pt x="300" y="761"/>
                    </a:lnTo>
                    <a:lnTo>
                      <a:pt x="306" y="761"/>
                    </a:lnTo>
                    <a:lnTo>
                      <a:pt x="312" y="761"/>
                    </a:lnTo>
                    <a:lnTo>
                      <a:pt x="318" y="761"/>
                    </a:lnTo>
                    <a:lnTo>
                      <a:pt x="330" y="761"/>
                    </a:lnTo>
                    <a:lnTo>
                      <a:pt x="336" y="761"/>
                    </a:lnTo>
                    <a:lnTo>
                      <a:pt x="342" y="761"/>
                    </a:lnTo>
                    <a:lnTo>
                      <a:pt x="348" y="761"/>
                    </a:lnTo>
                    <a:lnTo>
                      <a:pt x="354" y="761"/>
                    </a:lnTo>
                    <a:lnTo>
                      <a:pt x="360" y="747"/>
                    </a:lnTo>
                    <a:lnTo>
                      <a:pt x="366" y="747"/>
                    </a:lnTo>
                    <a:lnTo>
                      <a:pt x="372" y="747"/>
                    </a:lnTo>
                    <a:lnTo>
                      <a:pt x="378" y="747"/>
                    </a:lnTo>
                    <a:lnTo>
                      <a:pt x="384" y="747"/>
                    </a:lnTo>
                    <a:lnTo>
                      <a:pt x="390" y="747"/>
                    </a:lnTo>
                    <a:lnTo>
                      <a:pt x="396" y="747"/>
                    </a:lnTo>
                    <a:lnTo>
                      <a:pt x="408" y="761"/>
                    </a:lnTo>
                    <a:lnTo>
                      <a:pt x="414" y="788"/>
                    </a:lnTo>
                    <a:lnTo>
                      <a:pt x="420" y="802"/>
                    </a:lnTo>
                    <a:lnTo>
                      <a:pt x="426" y="802"/>
                    </a:lnTo>
                    <a:lnTo>
                      <a:pt x="432" y="775"/>
                    </a:lnTo>
                    <a:lnTo>
                      <a:pt x="438" y="761"/>
                    </a:lnTo>
                    <a:lnTo>
                      <a:pt x="444" y="761"/>
                    </a:lnTo>
                    <a:lnTo>
                      <a:pt x="450" y="761"/>
                    </a:lnTo>
                    <a:lnTo>
                      <a:pt x="456" y="761"/>
                    </a:lnTo>
                    <a:lnTo>
                      <a:pt x="462" y="761"/>
                    </a:lnTo>
                    <a:lnTo>
                      <a:pt x="468" y="761"/>
                    </a:lnTo>
                    <a:lnTo>
                      <a:pt x="480" y="761"/>
                    </a:lnTo>
                    <a:lnTo>
                      <a:pt x="486" y="761"/>
                    </a:lnTo>
                    <a:lnTo>
                      <a:pt x="492" y="761"/>
                    </a:lnTo>
                    <a:lnTo>
                      <a:pt x="498" y="761"/>
                    </a:lnTo>
                    <a:lnTo>
                      <a:pt x="504" y="761"/>
                    </a:lnTo>
                    <a:lnTo>
                      <a:pt x="510" y="761"/>
                    </a:lnTo>
                    <a:lnTo>
                      <a:pt x="516" y="761"/>
                    </a:lnTo>
                    <a:lnTo>
                      <a:pt x="522" y="761"/>
                    </a:lnTo>
                    <a:lnTo>
                      <a:pt x="528" y="775"/>
                    </a:lnTo>
                    <a:lnTo>
                      <a:pt x="534" y="788"/>
                    </a:lnTo>
                    <a:lnTo>
                      <a:pt x="540" y="775"/>
                    </a:lnTo>
                    <a:lnTo>
                      <a:pt x="546" y="761"/>
                    </a:lnTo>
                    <a:lnTo>
                      <a:pt x="558" y="775"/>
                    </a:lnTo>
                    <a:lnTo>
                      <a:pt x="564" y="761"/>
                    </a:lnTo>
                    <a:lnTo>
                      <a:pt x="570" y="775"/>
                    </a:lnTo>
                    <a:lnTo>
                      <a:pt x="576" y="761"/>
                    </a:lnTo>
                    <a:lnTo>
                      <a:pt x="582" y="761"/>
                    </a:lnTo>
                    <a:lnTo>
                      <a:pt x="588" y="788"/>
                    </a:lnTo>
                    <a:lnTo>
                      <a:pt x="594" y="761"/>
                    </a:lnTo>
                    <a:lnTo>
                      <a:pt x="600" y="761"/>
                    </a:lnTo>
                    <a:lnTo>
                      <a:pt x="606" y="761"/>
                    </a:lnTo>
                    <a:lnTo>
                      <a:pt x="612" y="761"/>
                    </a:lnTo>
                    <a:lnTo>
                      <a:pt x="618" y="118"/>
                    </a:lnTo>
                    <a:lnTo>
                      <a:pt x="624" y="14"/>
                    </a:lnTo>
                    <a:lnTo>
                      <a:pt x="636" y="24"/>
                    </a:lnTo>
                    <a:lnTo>
                      <a:pt x="642" y="14"/>
                    </a:lnTo>
                    <a:lnTo>
                      <a:pt x="648" y="0"/>
                    </a:lnTo>
                    <a:lnTo>
                      <a:pt x="654" y="24"/>
                    </a:lnTo>
                    <a:lnTo>
                      <a:pt x="660" y="90"/>
                    </a:lnTo>
                    <a:lnTo>
                      <a:pt x="666" y="66"/>
                    </a:lnTo>
                    <a:lnTo>
                      <a:pt x="672" y="66"/>
                    </a:lnTo>
                    <a:lnTo>
                      <a:pt x="678" y="38"/>
                    </a:lnTo>
                    <a:lnTo>
                      <a:pt x="684" y="66"/>
                    </a:lnTo>
                    <a:lnTo>
                      <a:pt x="690" y="66"/>
                    </a:lnTo>
                    <a:lnTo>
                      <a:pt x="696" y="66"/>
                    </a:lnTo>
                    <a:lnTo>
                      <a:pt x="702" y="66"/>
                    </a:lnTo>
                    <a:lnTo>
                      <a:pt x="714" y="52"/>
                    </a:lnTo>
                    <a:lnTo>
                      <a:pt x="720" y="104"/>
                    </a:lnTo>
                    <a:lnTo>
                      <a:pt x="726" y="80"/>
                    </a:lnTo>
                    <a:lnTo>
                      <a:pt x="732" y="104"/>
                    </a:lnTo>
                    <a:lnTo>
                      <a:pt x="738" y="52"/>
                    </a:lnTo>
                    <a:lnTo>
                      <a:pt x="744" y="66"/>
                    </a:lnTo>
                    <a:lnTo>
                      <a:pt x="750" y="66"/>
                    </a:lnTo>
                    <a:lnTo>
                      <a:pt x="756" y="66"/>
                    </a:lnTo>
                    <a:lnTo>
                      <a:pt x="762" y="104"/>
                    </a:lnTo>
                    <a:lnTo>
                      <a:pt x="768" y="52"/>
                    </a:lnTo>
                    <a:lnTo>
                      <a:pt x="774" y="66"/>
                    </a:lnTo>
                    <a:lnTo>
                      <a:pt x="780" y="38"/>
                    </a:lnTo>
                    <a:lnTo>
                      <a:pt x="792" y="14"/>
                    </a:lnTo>
                    <a:lnTo>
                      <a:pt x="798" y="38"/>
                    </a:lnTo>
                    <a:lnTo>
                      <a:pt x="804" y="66"/>
                    </a:lnTo>
                    <a:lnTo>
                      <a:pt x="810" y="66"/>
                    </a:lnTo>
                    <a:lnTo>
                      <a:pt x="816" y="80"/>
                    </a:lnTo>
                    <a:lnTo>
                      <a:pt x="822" y="80"/>
                    </a:lnTo>
                    <a:lnTo>
                      <a:pt x="828" y="0"/>
                    </a:lnTo>
                  </a:path>
                </a:pathLst>
              </a:custGeom>
              <a:noFill/>
              <a:ln w="1905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sp>
            <p:nvSpPr>
              <p:cNvPr id="84" name="Freeform 177"/>
              <p:cNvSpPr>
                <a:spLocks/>
              </p:cNvSpPr>
              <p:nvPr/>
            </p:nvSpPr>
            <p:spPr bwMode="auto">
              <a:xfrm>
                <a:off x="3384" y="276"/>
                <a:ext cx="750" cy="813"/>
              </a:xfrm>
              <a:custGeom>
                <a:avLst/>
                <a:gdLst/>
                <a:ahLst/>
                <a:cxnLst>
                  <a:cxn ang="0">
                    <a:pos x="6" y="0"/>
                  </a:cxn>
                  <a:cxn ang="0">
                    <a:pos x="18" y="24"/>
                  </a:cxn>
                  <a:cxn ang="0">
                    <a:pos x="36" y="38"/>
                  </a:cxn>
                  <a:cxn ang="0">
                    <a:pos x="48" y="104"/>
                  </a:cxn>
                  <a:cxn ang="0">
                    <a:pos x="60" y="66"/>
                  </a:cxn>
                  <a:cxn ang="0">
                    <a:pos x="72" y="38"/>
                  </a:cxn>
                  <a:cxn ang="0">
                    <a:pos x="84" y="38"/>
                  </a:cxn>
                  <a:cxn ang="0">
                    <a:pos x="96" y="104"/>
                  </a:cxn>
                  <a:cxn ang="0">
                    <a:pos x="114" y="52"/>
                  </a:cxn>
                  <a:cxn ang="0">
                    <a:pos x="126" y="104"/>
                  </a:cxn>
                  <a:cxn ang="0">
                    <a:pos x="138" y="52"/>
                  </a:cxn>
                  <a:cxn ang="0">
                    <a:pos x="150" y="104"/>
                  </a:cxn>
                  <a:cxn ang="0">
                    <a:pos x="162" y="80"/>
                  </a:cxn>
                  <a:cxn ang="0">
                    <a:pos x="174" y="104"/>
                  </a:cxn>
                  <a:cxn ang="0">
                    <a:pos x="192" y="66"/>
                  </a:cxn>
                  <a:cxn ang="0">
                    <a:pos x="204" y="80"/>
                  </a:cxn>
                  <a:cxn ang="0">
                    <a:pos x="216" y="104"/>
                  </a:cxn>
                  <a:cxn ang="0">
                    <a:pos x="228" y="66"/>
                  </a:cxn>
                  <a:cxn ang="0">
                    <a:pos x="240" y="66"/>
                  </a:cxn>
                  <a:cxn ang="0">
                    <a:pos x="252" y="38"/>
                  </a:cxn>
                  <a:cxn ang="0">
                    <a:pos x="270" y="104"/>
                  </a:cxn>
                  <a:cxn ang="0">
                    <a:pos x="282" y="90"/>
                  </a:cxn>
                  <a:cxn ang="0">
                    <a:pos x="294" y="52"/>
                  </a:cxn>
                  <a:cxn ang="0">
                    <a:pos x="306" y="80"/>
                  </a:cxn>
                  <a:cxn ang="0">
                    <a:pos x="318" y="802"/>
                  </a:cxn>
                  <a:cxn ang="0">
                    <a:pos x="330" y="775"/>
                  </a:cxn>
                  <a:cxn ang="0">
                    <a:pos x="348" y="747"/>
                  </a:cxn>
                  <a:cxn ang="0">
                    <a:pos x="360" y="775"/>
                  </a:cxn>
                  <a:cxn ang="0">
                    <a:pos x="372" y="802"/>
                  </a:cxn>
                  <a:cxn ang="0">
                    <a:pos x="384" y="775"/>
                  </a:cxn>
                  <a:cxn ang="0">
                    <a:pos x="396" y="775"/>
                  </a:cxn>
                  <a:cxn ang="0">
                    <a:pos x="408" y="788"/>
                  </a:cxn>
                  <a:cxn ang="0">
                    <a:pos x="426" y="775"/>
                  </a:cxn>
                  <a:cxn ang="0">
                    <a:pos x="438" y="788"/>
                  </a:cxn>
                  <a:cxn ang="0">
                    <a:pos x="450" y="761"/>
                  </a:cxn>
                  <a:cxn ang="0">
                    <a:pos x="462" y="761"/>
                  </a:cxn>
                  <a:cxn ang="0">
                    <a:pos x="474" y="761"/>
                  </a:cxn>
                  <a:cxn ang="0">
                    <a:pos x="486" y="761"/>
                  </a:cxn>
                  <a:cxn ang="0">
                    <a:pos x="504" y="788"/>
                  </a:cxn>
                  <a:cxn ang="0">
                    <a:pos x="516" y="761"/>
                  </a:cxn>
                  <a:cxn ang="0">
                    <a:pos x="528" y="761"/>
                  </a:cxn>
                  <a:cxn ang="0">
                    <a:pos x="540" y="761"/>
                  </a:cxn>
                  <a:cxn ang="0">
                    <a:pos x="552" y="761"/>
                  </a:cxn>
                  <a:cxn ang="0">
                    <a:pos x="564" y="761"/>
                  </a:cxn>
                  <a:cxn ang="0">
                    <a:pos x="582" y="761"/>
                  </a:cxn>
                  <a:cxn ang="0">
                    <a:pos x="594" y="788"/>
                  </a:cxn>
                  <a:cxn ang="0">
                    <a:pos x="606" y="775"/>
                  </a:cxn>
                  <a:cxn ang="0">
                    <a:pos x="618" y="788"/>
                  </a:cxn>
                  <a:cxn ang="0">
                    <a:pos x="630" y="775"/>
                  </a:cxn>
                  <a:cxn ang="0">
                    <a:pos x="648" y="761"/>
                  </a:cxn>
                  <a:cxn ang="0">
                    <a:pos x="660" y="775"/>
                  </a:cxn>
                  <a:cxn ang="0">
                    <a:pos x="672" y="761"/>
                  </a:cxn>
                  <a:cxn ang="0">
                    <a:pos x="684" y="747"/>
                  </a:cxn>
                  <a:cxn ang="0">
                    <a:pos x="696" y="747"/>
                  </a:cxn>
                  <a:cxn ang="0">
                    <a:pos x="708" y="761"/>
                  </a:cxn>
                  <a:cxn ang="0">
                    <a:pos x="726" y="761"/>
                  </a:cxn>
                  <a:cxn ang="0">
                    <a:pos x="738" y="761"/>
                  </a:cxn>
                  <a:cxn ang="0">
                    <a:pos x="750" y="775"/>
                  </a:cxn>
                </a:cxnLst>
                <a:rect l="0" t="0" r="r" b="b"/>
                <a:pathLst>
                  <a:path w="750" h="813">
                    <a:moveTo>
                      <a:pt x="0" y="0"/>
                    </a:moveTo>
                    <a:lnTo>
                      <a:pt x="6" y="0"/>
                    </a:lnTo>
                    <a:lnTo>
                      <a:pt x="12" y="0"/>
                    </a:lnTo>
                    <a:lnTo>
                      <a:pt x="18" y="24"/>
                    </a:lnTo>
                    <a:lnTo>
                      <a:pt x="24" y="66"/>
                    </a:lnTo>
                    <a:lnTo>
                      <a:pt x="36" y="38"/>
                    </a:lnTo>
                    <a:lnTo>
                      <a:pt x="42" y="38"/>
                    </a:lnTo>
                    <a:lnTo>
                      <a:pt x="48" y="104"/>
                    </a:lnTo>
                    <a:lnTo>
                      <a:pt x="54" y="38"/>
                    </a:lnTo>
                    <a:lnTo>
                      <a:pt x="60" y="66"/>
                    </a:lnTo>
                    <a:lnTo>
                      <a:pt x="66" y="66"/>
                    </a:lnTo>
                    <a:lnTo>
                      <a:pt x="72" y="38"/>
                    </a:lnTo>
                    <a:lnTo>
                      <a:pt x="78" y="38"/>
                    </a:lnTo>
                    <a:lnTo>
                      <a:pt x="84" y="38"/>
                    </a:lnTo>
                    <a:lnTo>
                      <a:pt x="90" y="66"/>
                    </a:lnTo>
                    <a:lnTo>
                      <a:pt x="96" y="104"/>
                    </a:lnTo>
                    <a:lnTo>
                      <a:pt x="102" y="104"/>
                    </a:lnTo>
                    <a:lnTo>
                      <a:pt x="114" y="52"/>
                    </a:lnTo>
                    <a:lnTo>
                      <a:pt x="120" y="38"/>
                    </a:lnTo>
                    <a:lnTo>
                      <a:pt x="126" y="104"/>
                    </a:lnTo>
                    <a:lnTo>
                      <a:pt x="132" y="104"/>
                    </a:lnTo>
                    <a:lnTo>
                      <a:pt x="138" y="52"/>
                    </a:lnTo>
                    <a:lnTo>
                      <a:pt x="144" y="52"/>
                    </a:lnTo>
                    <a:lnTo>
                      <a:pt x="150" y="104"/>
                    </a:lnTo>
                    <a:lnTo>
                      <a:pt x="156" y="80"/>
                    </a:lnTo>
                    <a:lnTo>
                      <a:pt x="162" y="80"/>
                    </a:lnTo>
                    <a:lnTo>
                      <a:pt x="168" y="38"/>
                    </a:lnTo>
                    <a:lnTo>
                      <a:pt x="174" y="104"/>
                    </a:lnTo>
                    <a:lnTo>
                      <a:pt x="180" y="80"/>
                    </a:lnTo>
                    <a:lnTo>
                      <a:pt x="192" y="66"/>
                    </a:lnTo>
                    <a:lnTo>
                      <a:pt x="198" y="104"/>
                    </a:lnTo>
                    <a:lnTo>
                      <a:pt x="204" y="80"/>
                    </a:lnTo>
                    <a:lnTo>
                      <a:pt x="210" y="104"/>
                    </a:lnTo>
                    <a:lnTo>
                      <a:pt x="216" y="104"/>
                    </a:lnTo>
                    <a:lnTo>
                      <a:pt x="222" y="66"/>
                    </a:lnTo>
                    <a:lnTo>
                      <a:pt x="228" y="66"/>
                    </a:lnTo>
                    <a:lnTo>
                      <a:pt x="234" y="66"/>
                    </a:lnTo>
                    <a:lnTo>
                      <a:pt x="240" y="66"/>
                    </a:lnTo>
                    <a:lnTo>
                      <a:pt x="246" y="66"/>
                    </a:lnTo>
                    <a:lnTo>
                      <a:pt x="252" y="38"/>
                    </a:lnTo>
                    <a:lnTo>
                      <a:pt x="258" y="38"/>
                    </a:lnTo>
                    <a:lnTo>
                      <a:pt x="270" y="104"/>
                    </a:lnTo>
                    <a:lnTo>
                      <a:pt x="276" y="104"/>
                    </a:lnTo>
                    <a:lnTo>
                      <a:pt x="282" y="90"/>
                    </a:lnTo>
                    <a:lnTo>
                      <a:pt x="288" y="104"/>
                    </a:lnTo>
                    <a:lnTo>
                      <a:pt x="294" y="52"/>
                    </a:lnTo>
                    <a:lnTo>
                      <a:pt x="300" y="66"/>
                    </a:lnTo>
                    <a:lnTo>
                      <a:pt x="306" y="80"/>
                    </a:lnTo>
                    <a:lnTo>
                      <a:pt x="312" y="747"/>
                    </a:lnTo>
                    <a:lnTo>
                      <a:pt x="318" y="802"/>
                    </a:lnTo>
                    <a:lnTo>
                      <a:pt x="324" y="813"/>
                    </a:lnTo>
                    <a:lnTo>
                      <a:pt x="330" y="775"/>
                    </a:lnTo>
                    <a:lnTo>
                      <a:pt x="342" y="747"/>
                    </a:lnTo>
                    <a:lnTo>
                      <a:pt x="348" y="747"/>
                    </a:lnTo>
                    <a:lnTo>
                      <a:pt x="354" y="761"/>
                    </a:lnTo>
                    <a:lnTo>
                      <a:pt x="360" y="775"/>
                    </a:lnTo>
                    <a:lnTo>
                      <a:pt x="366" y="813"/>
                    </a:lnTo>
                    <a:lnTo>
                      <a:pt x="372" y="802"/>
                    </a:lnTo>
                    <a:lnTo>
                      <a:pt x="378" y="775"/>
                    </a:lnTo>
                    <a:lnTo>
                      <a:pt x="384" y="775"/>
                    </a:lnTo>
                    <a:lnTo>
                      <a:pt x="390" y="761"/>
                    </a:lnTo>
                    <a:lnTo>
                      <a:pt x="396" y="775"/>
                    </a:lnTo>
                    <a:lnTo>
                      <a:pt x="402" y="775"/>
                    </a:lnTo>
                    <a:lnTo>
                      <a:pt x="408" y="788"/>
                    </a:lnTo>
                    <a:lnTo>
                      <a:pt x="420" y="788"/>
                    </a:lnTo>
                    <a:lnTo>
                      <a:pt x="426" y="775"/>
                    </a:lnTo>
                    <a:lnTo>
                      <a:pt x="432" y="775"/>
                    </a:lnTo>
                    <a:lnTo>
                      <a:pt x="438" y="788"/>
                    </a:lnTo>
                    <a:lnTo>
                      <a:pt x="444" y="775"/>
                    </a:lnTo>
                    <a:lnTo>
                      <a:pt x="450" y="761"/>
                    </a:lnTo>
                    <a:lnTo>
                      <a:pt x="456" y="761"/>
                    </a:lnTo>
                    <a:lnTo>
                      <a:pt x="462" y="761"/>
                    </a:lnTo>
                    <a:lnTo>
                      <a:pt x="468" y="761"/>
                    </a:lnTo>
                    <a:lnTo>
                      <a:pt x="474" y="761"/>
                    </a:lnTo>
                    <a:lnTo>
                      <a:pt x="480" y="761"/>
                    </a:lnTo>
                    <a:lnTo>
                      <a:pt x="486" y="761"/>
                    </a:lnTo>
                    <a:lnTo>
                      <a:pt x="498" y="775"/>
                    </a:lnTo>
                    <a:lnTo>
                      <a:pt x="504" y="788"/>
                    </a:lnTo>
                    <a:lnTo>
                      <a:pt x="510" y="775"/>
                    </a:lnTo>
                    <a:lnTo>
                      <a:pt x="516" y="761"/>
                    </a:lnTo>
                    <a:lnTo>
                      <a:pt x="522" y="761"/>
                    </a:lnTo>
                    <a:lnTo>
                      <a:pt x="528" y="761"/>
                    </a:lnTo>
                    <a:lnTo>
                      <a:pt x="534" y="761"/>
                    </a:lnTo>
                    <a:lnTo>
                      <a:pt x="540" y="761"/>
                    </a:lnTo>
                    <a:lnTo>
                      <a:pt x="546" y="788"/>
                    </a:lnTo>
                    <a:lnTo>
                      <a:pt x="552" y="761"/>
                    </a:lnTo>
                    <a:lnTo>
                      <a:pt x="558" y="761"/>
                    </a:lnTo>
                    <a:lnTo>
                      <a:pt x="564" y="761"/>
                    </a:lnTo>
                    <a:lnTo>
                      <a:pt x="576" y="761"/>
                    </a:lnTo>
                    <a:lnTo>
                      <a:pt x="582" y="761"/>
                    </a:lnTo>
                    <a:lnTo>
                      <a:pt x="588" y="761"/>
                    </a:lnTo>
                    <a:lnTo>
                      <a:pt x="594" y="788"/>
                    </a:lnTo>
                    <a:lnTo>
                      <a:pt x="600" y="761"/>
                    </a:lnTo>
                    <a:lnTo>
                      <a:pt x="606" y="775"/>
                    </a:lnTo>
                    <a:lnTo>
                      <a:pt x="612" y="788"/>
                    </a:lnTo>
                    <a:lnTo>
                      <a:pt x="618" y="788"/>
                    </a:lnTo>
                    <a:lnTo>
                      <a:pt x="624" y="788"/>
                    </a:lnTo>
                    <a:lnTo>
                      <a:pt x="630" y="775"/>
                    </a:lnTo>
                    <a:lnTo>
                      <a:pt x="636" y="761"/>
                    </a:lnTo>
                    <a:lnTo>
                      <a:pt x="648" y="761"/>
                    </a:lnTo>
                    <a:lnTo>
                      <a:pt x="654" y="761"/>
                    </a:lnTo>
                    <a:lnTo>
                      <a:pt x="660" y="775"/>
                    </a:lnTo>
                    <a:lnTo>
                      <a:pt x="666" y="761"/>
                    </a:lnTo>
                    <a:lnTo>
                      <a:pt x="672" y="761"/>
                    </a:lnTo>
                    <a:lnTo>
                      <a:pt x="678" y="761"/>
                    </a:lnTo>
                    <a:lnTo>
                      <a:pt x="684" y="747"/>
                    </a:lnTo>
                    <a:lnTo>
                      <a:pt x="690" y="737"/>
                    </a:lnTo>
                    <a:lnTo>
                      <a:pt x="696" y="747"/>
                    </a:lnTo>
                    <a:lnTo>
                      <a:pt x="702" y="761"/>
                    </a:lnTo>
                    <a:lnTo>
                      <a:pt x="708" y="761"/>
                    </a:lnTo>
                    <a:lnTo>
                      <a:pt x="714" y="761"/>
                    </a:lnTo>
                    <a:lnTo>
                      <a:pt x="726" y="761"/>
                    </a:lnTo>
                    <a:lnTo>
                      <a:pt x="732" y="761"/>
                    </a:lnTo>
                    <a:lnTo>
                      <a:pt x="738" y="761"/>
                    </a:lnTo>
                    <a:lnTo>
                      <a:pt x="744" y="761"/>
                    </a:lnTo>
                    <a:lnTo>
                      <a:pt x="750" y="775"/>
                    </a:lnTo>
                  </a:path>
                </a:pathLst>
              </a:custGeom>
              <a:noFill/>
              <a:ln w="1905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p>
            </p:txBody>
          </p:sp>
        </p:grpSp>
        <p:sp>
          <p:nvSpPr>
            <p:cNvPr id="6" name="TextBox 5"/>
            <p:cNvSpPr txBox="1"/>
            <p:nvPr/>
          </p:nvSpPr>
          <p:spPr>
            <a:xfrm>
              <a:off x="4377778" y="3553641"/>
              <a:ext cx="2173490" cy="729278"/>
            </a:xfrm>
            <a:prstGeom prst="rect">
              <a:avLst/>
            </a:prstGeom>
            <a:noFill/>
            <a:ln w="12700">
              <a:noFill/>
            </a:ln>
          </p:spPr>
          <p:txBody>
            <a:bodyPr wrap="square" lIns="101882" tIns="50941" rIns="101882" bIns="50941" rtlCol="0">
              <a:spAutoFit/>
            </a:bodyPr>
            <a:lstStyle/>
            <a:p>
              <a:pPr algn="ctr"/>
              <a:r>
                <a:rPr lang="en-US" sz="2000" b="1" dirty="0" smtClean="0">
                  <a:solidFill>
                    <a:srgbClr val="00B050"/>
                  </a:solidFill>
                  <a:latin typeface="Times New Roman" pitchFamily="18" charset="0"/>
                  <a:cs typeface="Times New Roman" pitchFamily="18" charset="0"/>
                </a:rPr>
                <a:t>[</a:t>
              </a:r>
              <a:r>
                <a:rPr lang="en-US" sz="2000" b="1" i="1" dirty="0" smtClean="0">
                  <a:solidFill>
                    <a:srgbClr val="00B050"/>
                  </a:solidFill>
                  <a:latin typeface="Times New Roman" pitchFamily="18" charset="0"/>
                  <a:cs typeface="Times New Roman" pitchFamily="18" charset="0"/>
                </a:rPr>
                <a:t>O</a:t>
              </a:r>
              <a:r>
                <a:rPr lang="en-US" sz="2000" b="1" i="1" baseline="-25000" dirty="0" smtClean="0">
                  <a:solidFill>
                    <a:srgbClr val="00B050"/>
                  </a:solidFill>
                  <a:latin typeface="Times New Roman" pitchFamily="18" charset="0"/>
                  <a:cs typeface="Times New Roman" pitchFamily="18" charset="0"/>
                </a:rPr>
                <a:t>2</a:t>
              </a:r>
              <a:r>
                <a:rPr lang="en-US" sz="2000" b="1" dirty="0" smtClean="0">
                  <a:solidFill>
                    <a:srgbClr val="00B050"/>
                  </a:solidFill>
                  <a:latin typeface="Times New Roman" pitchFamily="18" charset="0"/>
                  <a:cs typeface="Times New Roman" pitchFamily="18" charset="0"/>
                </a:rPr>
                <a:t> ]</a:t>
              </a:r>
              <a:r>
                <a:rPr lang="en-US" sz="2000" b="1" i="1" baseline="-25000" dirty="0" smtClean="0">
                  <a:solidFill>
                    <a:srgbClr val="00B050"/>
                  </a:solidFill>
                  <a:latin typeface="Times New Roman" pitchFamily="18" charset="0"/>
                  <a:cs typeface="Times New Roman" pitchFamily="18" charset="0"/>
                </a:rPr>
                <a:t> T</a:t>
              </a:r>
              <a:r>
                <a:rPr lang="en-US" sz="2000" b="1" dirty="0" smtClean="0">
                  <a:solidFill>
                    <a:srgbClr val="00B050"/>
                  </a:solidFill>
                  <a:latin typeface="Times New Roman" pitchFamily="18" charset="0"/>
                  <a:cs typeface="Times New Roman" pitchFamily="18" charset="0"/>
                </a:rPr>
                <a:t> </a:t>
              </a:r>
            </a:p>
            <a:p>
              <a:pPr algn="ctr"/>
              <a:r>
                <a:rPr lang="en-US" sz="2000" b="1" dirty="0" smtClean="0">
                  <a:solidFill>
                    <a:srgbClr val="00B050"/>
                  </a:solidFill>
                  <a:latin typeface="Times New Roman" pitchFamily="18" charset="0"/>
                  <a:cs typeface="Times New Roman" pitchFamily="18" charset="0"/>
                </a:rPr>
                <a:t>(ml O</a:t>
              </a:r>
              <a:r>
                <a:rPr lang="en-US" sz="2000" b="1" baseline="-25000" dirty="0" smtClean="0">
                  <a:solidFill>
                    <a:srgbClr val="00B050"/>
                  </a:solidFill>
                  <a:latin typeface="Times New Roman" pitchFamily="18" charset="0"/>
                  <a:cs typeface="Times New Roman" pitchFamily="18" charset="0"/>
                </a:rPr>
                <a:t>2</a:t>
              </a:r>
              <a:r>
                <a:rPr lang="en-US" sz="2000" b="1" dirty="0" smtClean="0">
                  <a:solidFill>
                    <a:srgbClr val="00B050"/>
                  </a:solidFill>
                  <a:latin typeface="Times New Roman" pitchFamily="18" charset="0"/>
                  <a:cs typeface="Times New Roman" pitchFamily="18" charset="0"/>
                </a:rPr>
                <a:t>/ 1 L blood)</a:t>
              </a:r>
              <a:endParaRPr lang="en-US" sz="2000" b="1" dirty="0">
                <a:solidFill>
                  <a:srgbClr val="00B050"/>
                </a:solidFill>
                <a:latin typeface="Times New Roman" pitchFamily="18" charset="0"/>
                <a:cs typeface="Times New Roman" pitchFamily="18" charset="0"/>
              </a:endParaRPr>
            </a:p>
          </p:txBody>
        </p:sp>
        <p:sp>
          <p:nvSpPr>
            <p:cNvPr id="7" name="TextBox 6"/>
            <p:cNvSpPr txBox="1"/>
            <p:nvPr/>
          </p:nvSpPr>
          <p:spPr>
            <a:xfrm>
              <a:off x="1295400" y="4701812"/>
              <a:ext cx="1177307" cy="729278"/>
            </a:xfrm>
            <a:prstGeom prst="rect">
              <a:avLst/>
            </a:prstGeom>
            <a:noFill/>
            <a:ln w="12700">
              <a:noFill/>
            </a:ln>
          </p:spPr>
          <p:txBody>
            <a:bodyPr wrap="square" lIns="101882" tIns="50941" rIns="101882" bIns="50941" rtlCol="0">
              <a:spAutoFit/>
            </a:bodyPr>
            <a:lstStyle/>
            <a:p>
              <a:pPr algn="ctr"/>
              <a:r>
                <a:rPr lang="en-US" sz="2000" b="1" i="1" dirty="0" smtClean="0">
                  <a:solidFill>
                    <a:srgbClr val="CC00CC"/>
                  </a:solidFill>
                  <a:latin typeface="Times New Roman" pitchFamily="18" charset="0"/>
                  <a:cs typeface="Times New Roman" pitchFamily="18" charset="0"/>
                </a:rPr>
                <a:t>P</a:t>
              </a:r>
              <a:r>
                <a:rPr lang="en-US" sz="2000" b="1" i="1" baseline="-25000" dirty="0" smtClean="0">
                  <a:solidFill>
                    <a:srgbClr val="CC00CC"/>
                  </a:solidFill>
                  <a:latin typeface="Times New Roman" pitchFamily="18" charset="0"/>
                  <a:cs typeface="Times New Roman" pitchFamily="18" charset="0"/>
                </a:rPr>
                <a:t>as</a:t>
              </a:r>
              <a:r>
                <a:rPr lang="en-US" sz="2000" b="1" i="1" dirty="0" smtClean="0">
                  <a:solidFill>
                    <a:srgbClr val="CC00CC"/>
                  </a:solidFill>
                  <a:latin typeface="Times New Roman" pitchFamily="18" charset="0"/>
                  <a:cs typeface="Times New Roman" pitchFamily="18" charset="0"/>
                </a:rPr>
                <a:t> </a:t>
              </a:r>
              <a:r>
                <a:rPr lang="en-US" sz="2000" b="1" dirty="0" smtClean="0">
                  <a:solidFill>
                    <a:srgbClr val="CC00CC"/>
                  </a:solidFill>
                  <a:latin typeface="Times New Roman" pitchFamily="18" charset="0"/>
                  <a:cs typeface="Times New Roman" pitchFamily="18" charset="0"/>
                </a:rPr>
                <a:t>(mmHg)</a:t>
              </a:r>
              <a:endParaRPr lang="en-US" sz="2000" b="1" dirty="0">
                <a:solidFill>
                  <a:srgbClr val="CC00CC"/>
                </a:solidFill>
                <a:latin typeface="Times New Roman" pitchFamily="18" charset="0"/>
                <a:cs typeface="Times New Roman" pitchFamily="18"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94968" y="228600"/>
            <a:ext cx="3236784" cy="646331"/>
          </a:xfrm>
          <a:prstGeom prst="rect">
            <a:avLst/>
          </a:prstGeom>
          <a:noFill/>
        </p:spPr>
        <p:txBody>
          <a:bodyPr wrap="none" rtlCol="0">
            <a:spAutoFit/>
          </a:bodyPr>
          <a:lstStyle/>
          <a:p>
            <a:r>
              <a:rPr lang="en-US" sz="3600" b="1" dirty="0" smtClean="0">
                <a:solidFill>
                  <a:srgbClr val="FF0000"/>
                </a:solidFill>
                <a:latin typeface="Arial" pitchFamily="34" charset="0"/>
                <a:cs typeface="Arial" pitchFamily="34" charset="0"/>
              </a:rPr>
              <a:t>Communicate</a:t>
            </a:r>
            <a:endParaRPr lang="en-US" sz="3600" b="1" dirty="0">
              <a:solidFill>
                <a:srgbClr val="FF0000"/>
              </a:solidFill>
              <a:latin typeface="Arial" pitchFamily="34" charset="0"/>
              <a:cs typeface="Arial" pitchFamily="34" charset="0"/>
            </a:endParaRPr>
          </a:p>
        </p:txBody>
      </p:sp>
      <p:sp>
        <p:nvSpPr>
          <p:cNvPr id="5" name="TextBox 4"/>
          <p:cNvSpPr txBox="1"/>
          <p:nvPr/>
        </p:nvSpPr>
        <p:spPr>
          <a:xfrm>
            <a:off x="6820419" y="5754469"/>
            <a:ext cx="1928733" cy="646331"/>
          </a:xfrm>
          <a:prstGeom prst="rect">
            <a:avLst/>
          </a:prstGeom>
          <a:noFill/>
        </p:spPr>
        <p:txBody>
          <a:bodyPr wrap="none" rtlCol="0">
            <a:spAutoFit/>
          </a:bodyPr>
          <a:lstStyle/>
          <a:p>
            <a:r>
              <a:rPr lang="en-US" sz="3600" b="1" dirty="0" smtClean="0">
                <a:solidFill>
                  <a:srgbClr val="FF0000"/>
                </a:solidFill>
                <a:latin typeface="Arial" pitchFamily="34" charset="0"/>
                <a:cs typeface="Arial" pitchFamily="34" charset="0"/>
              </a:rPr>
              <a:t>Physics</a:t>
            </a:r>
            <a:endParaRPr lang="en-US" sz="3600" b="1" dirty="0">
              <a:solidFill>
                <a:srgbClr val="FF0000"/>
              </a:solidFill>
              <a:latin typeface="Arial" pitchFamily="34" charset="0"/>
              <a:cs typeface="Arial" pitchFamily="34" charset="0"/>
            </a:endParaRPr>
          </a:p>
        </p:txBody>
      </p:sp>
      <p:sp>
        <p:nvSpPr>
          <p:cNvPr id="8" name="TextBox 7"/>
          <p:cNvSpPr txBox="1"/>
          <p:nvPr/>
        </p:nvSpPr>
        <p:spPr>
          <a:xfrm>
            <a:off x="7010400" y="1066800"/>
            <a:ext cx="1625766" cy="523220"/>
          </a:xfrm>
          <a:prstGeom prst="rect">
            <a:avLst/>
          </a:prstGeom>
          <a:noFill/>
        </p:spPr>
        <p:txBody>
          <a:bodyPr wrap="none" rtlCol="0">
            <a:spAutoFit/>
          </a:bodyPr>
          <a:lstStyle/>
          <a:p>
            <a:r>
              <a:rPr lang="en-US" sz="2800" dirty="0" smtClean="0">
                <a:solidFill>
                  <a:srgbClr val="0000CC"/>
                </a:solidFill>
                <a:latin typeface="Arial" pitchFamily="34" charset="0"/>
                <a:cs typeface="Arial" pitchFamily="34" charset="0"/>
              </a:rPr>
              <a:t>Shannon</a:t>
            </a:r>
            <a:endParaRPr lang="en-US" sz="2800" dirty="0">
              <a:solidFill>
                <a:srgbClr val="0000CC"/>
              </a:solidFill>
              <a:latin typeface="Arial" pitchFamily="34" charset="0"/>
              <a:cs typeface="Arial" pitchFamily="34" charset="0"/>
            </a:endParaRPr>
          </a:p>
        </p:txBody>
      </p:sp>
      <p:sp>
        <p:nvSpPr>
          <p:cNvPr id="13" name="TextBox 12"/>
          <p:cNvSpPr txBox="1"/>
          <p:nvPr/>
        </p:nvSpPr>
        <p:spPr>
          <a:xfrm>
            <a:off x="4419600" y="6243935"/>
            <a:ext cx="1281120" cy="461665"/>
          </a:xfrm>
          <a:prstGeom prst="rect">
            <a:avLst/>
          </a:prstGeom>
          <a:noFill/>
        </p:spPr>
        <p:txBody>
          <a:bodyPr wrap="none" rtlCol="0">
            <a:spAutoFit/>
          </a:bodyPr>
          <a:lstStyle/>
          <a:p>
            <a:r>
              <a:rPr lang="en-US" sz="2400" dirty="0" smtClean="0">
                <a:solidFill>
                  <a:srgbClr val="0000CC"/>
                </a:solidFill>
                <a:latin typeface="Arial" pitchFamily="34" charset="0"/>
                <a:cs typeface="Arial" pitchFamily="34" charset="0"/>
              </a:rPr>
              <a:t>Einstein</a:t>
            </a:r>
            <a:endParaRPr lang="en-US" sz="2400" dirty="0">
              <a:solidFill>
                <a:srgbClr val="0000CC"/>
              </a:solidFill>
              <a:latin typeface="Arial" pitchFamily="34" charset="0"/>
              <a:cs typeface="Arial" pitchFamily="34" charset="0"/>
            </a:endParaRPr>
          </a:p>
        </p:txBody>
      </p:sp>
      <p:sp>
        <p:nvSpPr>
          <p:cNvPr id="14" name="TextBox 13"/>
          <p:cNvSpPr txBox="1"/>
          <p:nvPr/>
        </p:nvSpPr>
        <p:spPr>
          <a:xfrm>
            <a:off x="4953000" y="5710535"/>
            <a:ext cx="1762021" cy="461665"/>
          </a:xfrm>
          <a:prstGeom prst="rect">
            <a:avLst/>
          </a:prstGeom>
          <a:noFill/>
        </p:spPr>
        <p:txBody>
          <a:bodyPr wrap="none" rtlCol="0">
            <a:spAutoFit/>
          </a:bodyPr>
          <a:lstStyle/>
          <a:p>
            <a:r>
              <a:rPr lang="en-US" sz="2400" dirty="0" smtClean="0">
                <a:solidFill>
                  <a:srgbClr val="0000CC"/>
                </a:solidFill>
                <a:latin typeface="Arial" pitchFamily="34" charset="0"/>
                <a:cs typeface="Arial" pitchFamily="34" charset="0"/>
              </a:rPr>
              <a:t>Heisenberg</a:t>
            </a:r>
            <a:endParaRPr lang="en-US" sz="2400" dirty="0">
              <a:solidFill>
                <a:srgbClr val="0000CC"/>
              </a:solidFill>
              <a:latin typeface="Arial" pitchFamily="34" charset="0"/>
              <a:cs typeface="Arial" pitchFamily="34" charset="0"/>
            </a:endParaRPr>
          </a:p>
        </p:txBody>
      </p:sp>
      <p:sp>
        <p:nvSpPr>
          <p:cNvPr id="15" name="TextBox 14"/>
          <p:cNvSpPr txBox="1"/>
          <p:nvPr/>
        </p:nvSpPr>
        <p:spPr>
          <a:xfrm>
            <a:off x="7239000" y="4567535"/>
            <a:ext cx="1109599" cy="461665"/>
          </a:xfrm>
          <a:prstGeom prst="rect">
            <a:avLst/>
          </a:prstGeom>
          <a:noFill/>
        </p:spPr>
        <p:txBody>
          <a:bodyPr wrap="none" rtlCol="0">
            <a:spAutoFit/>
          </a:bodyPr>
          <a:lstStyle/>
          <a:p>
            <a:r>
              <a:rPr lang="en-US" sz="2400" dirty="0" smtClean="0">
                <a:solidFill>
                  <a:srgbClr val="0000CC"/>
                </a:solidFill>
                <a:latin typeface="Arial" pitchFamily="34" charset="0"/>
                <a:cs typeface="Arial" pitchFamily="34" charset="0"/>
              </a:rPr>
              <a:t>Carnot</a:t>
            </a:r>
            <a:endParaRPr lang="en-US" sz="2400" dirty="0">
              <a:solidFill>
                <a:srgbClr val="0000CC"/>
              </a:solidFill>
              <a:latin typeface="Arial" pitchFamily="34" charset="0"/>
              <a:cs typeface="Arial" pitchFamily="34" charset="0"/>
            </a:endParaRPr>
          </a:p>
        </p:txBody>
      </p:sp>
      <p:sp>
        <p:nvSpPr>
          <p:cNvPr id="16" name="TextBox 15"/>
          <p:cNvSpPr txBox="1"/>
          <p:nvPr/>
        </p:nvSpPr>
        <p:spPr>
          <a:xfrm>
            <a:off x="6019800" y="5177135"/>
            <a:ext cx="1640193" cy="461665"/>
          </a:xfrm>
          <a:prstGeom prst="rect">
            <a:avLst/>
          </a:prstGeom>
          <a:noFill/>
        </p:spPr>
        <p:txBody>
          <a:bodyPr wrap="none" rtlCol="0">
            <a:spAutoFit/>
          </a:bodyPr>
          <a:lstStyle/>
          <a:p>
            <a:r>
              <a:rPr lang="en-US" sz="2400" dirty="0" smtClean="0">
                <a:solidFill>
                  <a:srgbClr val="0000CC"/>
                </a:solidFill>
                <a:latin typeface="Arial" pitchFamily="34" charset="0"/>
                <a:cs typeface="Arial" pitchFamily="34" charset="0"/>
              </a:rPr>
              <a:t>Boltzmann</a:t>
            </a:r>
            <a:endParaRPr lang="en-US" sz="2400" dirty="0">
              <a:solidFill>
                <a:srgbClr val="0000CC"/>
              </a:solidFill>
              <a:latin typeface="Arial" pitchFamily="34" charset="0"/>
              <a:cs typeface="Arial" pitchFamily="34" charset="0"/>
            </a:endParaRPr>
          </a:p>
        </p:txBody>
      </p:sp>
      <p:sp>
        <p:nvSpPr>
          <p:cNvPr id="24" name="TextBox 23"/>
          <p:cNvSpPr txBox="1"/>
          <p:nvPr/>
        </p:nvSpPr>
        <p:spPr>
          <a:xfrm>
            <a:off x="5715000" y="1905000"/>
            <a:ext cx="2514600" cy="2554545"/>
          </a:xfrm>
          <a:prstGeom prst="rect">
            <a:avLst/>
          </a:prstGeom>
          <a:noFill/>
        </p:spPr>
        <p:txBody>
          <a:bodyPr wrap="square" rtlCol="0">
            <a:spAutoFit/>
          </a:bodyPr>
          <a:lstStyle/>
          <a:p>
            <a:pPr algn="ctr"/>
            <a:r>
              <a:rPr lang="en-US" sz="3200" b="1" dirty="0" smtClean="0">
                <a:solidFill>
                  <a:prstClr val="black"/>
                </a:solidFill>
                <a:latin typeface="Arial" pitchFamily="34" charset="0"/>
                <a:cs typeface="Arial" pitchFamily="34" charset="0"/>
              </a:rPr>
              <a:t>Dominates “high impact</a:t>
            </a:r>
          </a:p>
          <a:p>
            <a:pPr algn="ctr"/>
            <a:r>
              <a:rPr lang="en-US" sz="3200" b="1" dirty="0" smtClean="0">
                <a:solidFill>
                  <a:prstClr val="black"/>
                </a:solidFill>
                <a:latin typeface="Arial" pitchFamily="34" charset="0"/>
                <a:cs typeface="Arial" pitchFamily="34" charset="0"/>
              </a:rPr>
              <a:t>science” literature</a:t>
            </a:r>
            <a:endParaRPr lang="en-US" sz="3200" b="1" dirty="0">
              <a:solidFill>
                <a:prstClr val="black"/>
              </a:solidFill>
              <a:latin typeface="Arial" pitchFamily="34" charset="0"/>
              <a:cs typeface="Arial" pitchFamily="34" charset="0"/>
            </a:endParaRPr>
          </a:p>
        </p:txBody>
      </p:sp>
      <p:sp>
        <p:nvSpPr>
          <p:cNvPr id="17" name="TextBox 16"/>
          <p:cNvSpPr txBox="1"/>
          <p:nvPr/>
        </p:nvSpPr>
        <p:spPr>
          <a:xfrm>
            <a:off x="457200" y="2743200"/>
            <a:ext cx="4926349" cy="1384995"/>
          </a:xfrm>
          <a:prstGeom prst="rect">
            <a:avLst/>
          </a:prstGeom>
          <a:noFill/>
        </p:spPr>
        <p:txBody>
          <a:bodyPr wrap="none" rtlCol="0">
            <a:spAutoFit/>
          </a:bodyPr>
          <a:lstStyle/>
          <a:p>
            <a:pPr marL="365760" indent="-365760">
              <a:buFont typeface="Arial" pitchFamily="34" charset="0"/>
              <a:buChar char="•"/>
            </a:pPr>
            <a:r>
              <a:rPr lang="en-US" sz="2800" dirty="0" smtClean="0">
                <a:solidFill>
                  <a:prstClr val="black"/>
                </a:solidFill>
                <a:latin typeface="Arial" pitchFamily="34" charset="0"/>
                <a:cs typeface="Arial" pitchFamily="34" charset="0"/>
              </a:rPr>
              <a:t>Average case (risk neutral)</a:t>
            </a:r>
          </a:p>
          <a:p>
            <a:pPr marL="365760" indent="-365760">
              <a:buFont typeface="Arial" pitchFamily="34" charset="0"/>
              <a:buChar char="•"/>
            </a:pPr>
            <a:r>
              <a:rPr lang="en-US" sz="2800" dirty="0" smtClean="0">
                <a:solidFill>
                  <a:prstClr val="black"/>
                </a:solidFill>
                <a:latin typeface="Arial" pitchFamily="34" charset="0"/>
                <a:cs typeface="Arial" pitchFamily="34" charset="0"/>
              </a:rPr>
              <a:t>Random ensembles</a:t>
            </a:r>
          </a:p>
          <a:p>
            <a:pPr marL="365760" indent="-365760">
              <a:buFont typeface="Arial" pitchFamily="34" charset="0"/>
              <a:buChar char="•"/>
            </a:pPr>
            <a:r>
              <a:rPr lang="en-US" sz="2800" dirty="0" smtClean="0">
                <a:solidFill>
                  <a:prstClr val="black"/>
                </a:solidFill>
                <a:latin typeface="Arial" pitchFamily="34" charset="0"/>
                <a:cs typeface="Arial" pitchFamily="34" charset="0"/>
              </a:rPr>
              <a:t>Asymptotic (infinite delay)</a:t>
            </a:r>
          </a:p>
        </p:txBody>
      </p:sp>
      <p:sp>
        <p:nvSpPr>
          <p:cNvPr id="19" name="TextBox 18"/>
          <p:cNvSpPr txBox="1"/>
          <p:nvPr/>
        </p:nvSpPr>
        <p:spPr>
          <a:xfrm>
            <a:off x="1600200" y="609600"/>
            <a:ext cx="3372077" cy="523220"/>
          </a:xfrm>
          <a:prstGeom prst="rect">
            <a:avLst/>
          </a:prstGeom>
          <a:noFill/>
        </p:spPr>
        <p:txBody>
          <a:bodyPr wrap="none" rtlCol="0">
            <a:spAutoFit/>
          </a:bodyPr>
          <a:lstStyle/>
          <a:p>
            <a:pPr marL="365760" indent="-365760">
              <a:buFont typeface="Arial" pitchFamily="34" charset="0"/>
              <a:buChar char="•"/>
            </a:pPr>
            <a:r>
              <a:rPr lang="en-US" sz="2800" dirty="0" smtClean="0">
                <a:solidFill>
                  <a:prstClr val="black"/>
                </a:solidFill>
                <a:latin typeface="Arial" pitchFamily="34" charset="0"/>
                <a:cs typeface="Arial" pitchFamily="34" charset="0"/>
              </a:rPr>
              <a:t>Space complexity</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10"/>
          <p:cNvGrpSpPr/>
          <p:nvPr/>
        </p:nvGrpSpPr>
        <p:grpSpPr>
          <a:xfrm>
            <a:off x="76200" y="2103477"/>
            <a:ext cx="7727108" cy="4678323"/>
            <a:chOff x="758279" y="1085076"/>
            <a:chExt cx="7727108" cy="4678323"/>
          </a:xfrm>
        </p:grpSpPr>
        <p:sp>
          <p:nvSpPr>
            <p:cNvPr id="1032" name="Line 8"/>
            <p:cNvSpPr>
              <a:spLocks noChangeShapeType="1"/>
            </p:cNvSpPr>
            <p:nvPr/>
          </p:nvSpPr>
          <p:spPr bwMode="auto">
            <a:xfrm>
              <a:off x="1166812" y="5473700"/>
              <a:ext cx="7124701"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34" name="Line 10"/>
            <p:cNvSpPr>
              <a:spLocks noChangeShapeType="1"/>
            </p:cNvSpPr>
            <p:nvPr/>
          </p:nvSpPr>
          <p:spPr bwMode="auto">
            <a:xfrm flipV="1">
              <a:off x="1166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35" name="Rectangle 11"/>
            <p:cNvSpPr>
              <a:spLocks noChangeArrowheads="1"/>
            </p:cNvSpPr>
            <p:nvPr/>
          </p:nvSpPr>
          <p:spPr bwMode="auto">
            <a:xfrm>
              <a:off x="1143000" y="5486400"/>
              <a:ext cx="128240"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0</a:t>
              </a:r>
              <a:endParaRPr lang="en-US" sz="4000" smtClean="0">
                <a:solidFill>
                  <a:prstClr val="black"/>
                </a:solidFill>
                <a:latin typeface="Arial" pitchFamily="34" charset="0"/>
                <a:cs typeface="Arial" pitchFamily="34" charset="0"/>
              </a:endParaRPr>
            </a:p>
          </p:txBody>
        </p:sp>
        <p:sp>
          <p:nvSpPr>
            <p:cNvPr id="1036" name="Line 12"/>
            <p:cNvSpPr>
              <a:spLocks noChangeShapeType="1"/>
            </p:cNvSpPr>
            <p:nvPr/>
          </p:nvSpPr>
          <p:spPr bwMode="auto">
            <a:xfrm flipV="1">
              <a:off x="205263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37" name="Rectangle 13"/>
            <p:cNvSpPr>
              <a:spLocks noChangeArrowheads="1"/>
            </p:cNvSpPr>
            <p:nvPr/>
          </p:nvSpPr>
          <p:spPr bwMode="auto">
            <a:xfrm>
              <a:off x="1890365" y="5486400"/>
              <a:ext cx="256480"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50</a:t>
              </a:r>
              <a:endParaRPr lang="en-US" sz="4000" smtClean="0">
                <a:solidFill>
                  <a:prstClr val="black"/>
                </a:solidFill>
                <a:latin typeface="Arial" pitchFamily="34" charset="0"/>
                <a:cs typeface="Arial" pitchFamily="34" charset="0"/>
              </a:endParaRPr>
            </a:p>
          </p:txBody>
        </p:sp>
        <p:sp>
          <p:nvSpPr>
            <p:cNvPr id="1038" name="Line 14"/>
            <p:cNvSpPr>
              <a:spLocks noChangeShapeType="1"/>
            </p:cNvSpPr>
            <p:nvPr/>
          </p:nvSpPr>
          <p:spPr bwMode="auto">
            <a:xfrm flipV="1">
              <a:off x="294798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39" name="Rectangle 15"/>
            <p:cNvSpPr>
              <a:spLocks noChangeArrowheads="1"/>
            </p:cNvSpPr>
            <p:nvPr/>
          </p:nvSpPr>
          <p:spPr bwMode="auto">
            <a:xfrm>
              <a:off x="2757140"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100</a:t>
              </a:r>
              <a:endParaRPr lang="en-US" sz="4000" smtClean="0">
                <a:solidFill>
                  <a:prstClr val="black"/>
                </a:solidFill>
                <a:latin typeface="Arial" pitchFamily="34" charset="0"/>
                <a:cs typeface="Arial" pitchFamily="34" charset="0"/>
              </a:endParaRPr>
            </a:p>
          </p:txBody>
        </p:sp>
        <p:sp>
          <p:nvSpPr>
            <p:cNvPr id="1040" name="Line 16"/>
            <p:cNvSpPr>
              <a:spLocks noChangeShapeType="1"/>
            </p:cNvSpPr>
            <p:nvPr/>
          </p:nvSpPr>
          <p:spPr bwMode="auto">
            <a:xfrm flipV="1">
              <a:off x="3833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41" name="Rectangle 17"/>
            <p:cNvSpPr>
              <a:spLocks noChangeArrowheads="1"/>
            </p:cNvSpPr>
            <p:nvPr/>
          </p:nvSpPr>
          <p:spPr bwMode="auto">
            <a:xfrm>
              <a:off x="3642965"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150</a:t>
              </a:r>
              <a:endParaRPr lang="en-US" sz="4000" smtClean="0">
                <a:solidFill>
                  <a:prstClr val="black"/>
                </a:solidFill>
                <a:latin typeface="Arial" pitchFamily="34" charset="0"/>
                <a:cs typeface="Arial" pitchFamily="34" charset="0"/>
              </a:endParaRPr>
            </a:p>
          </p:txBody>
        </p:sp>
        <p:sp>
          <p:nvSpPr>
            <p:cNvPr id="1042" name="Line 18"/>
            <p:cNvSpPr>
              <a:spLocks noChangeShapeType="1"/>
            </p:cNvSpPr>
            <p:nvPr/>
          </p:nvSpPr>
          <p:spPr bwMode="auto">
            <a:xfrm flipV="1">
              <a:off x="4729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43" name="Rectangle 19"/>
            <p:cNvSpPr>
              <a:spLocks noChangeArrowheads="1"/>
            </p:cNvSpPr>
            <p:nvPr/>
          </p:nvSpPr>
          <p:spPr bwMode="auto">
            <a:xfrm>
              <a:off x="4538316"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200</a:t>
              </a:r>
              <a:endParaRPr lang="en-US" sz="4000" smtClean="0">
                <a:solidFill>
                  <a:prstClr val="black"/>
                </a:solidFill>
                <a:latin typeface="Arial" pitchFamily="34" charset="0"/>
                <a:cs typeface="Arial" pitchFamily="34" charset="0"/>
              </a:endParaRPr>
            </a:p>
          </p:txBody>
        </p:sp>
        <p:sp>
          <p:nvSpPr>
            <p:cNvPr id="1044" name="Line 20"/>
            <p:cNvSpPr>
              <a:spLocks noChangeShapeType="1"/>
            </p:cNvSpPr>
            <p:nvPr/>
          </p:nvSpPr>
          <p:spPr bwMode="auto">
            <a:xfrm flipV="1">
              <a:off x="561498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45" name="Rectangle 21"/>
            <p:cNvSpPr>
              <a:spLocks noChangeArrowheads="1"/>
            </p:cNvSpPr>
            <p:nvPr/>
          </p:nvSpPr>
          <p:spPr bwMode="auto">
            <a:xfrm>
              <a:off x="5424141"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250</a:t>
              </a:r>
              <a:endParaRPr lang="en-US" sz="4000" smtClean="0">
                <a:solidFill>
                  <a:prstClr val="black"/>
                </a:solidFill>
                <a:latin typeface="Arial" pitchFamily="34" charset="0"/>
                <a:cs typeface="Arial" pitchFamily="34" charset="0"/>
              </a:endParaRPr>
            </a:p>
          </p:txBody>
        </p:sp>
        <p:sp>
          <p:nvSpPr>
            <p:cNvPr id="1046" name="Line 22"/>
            <p:cNvSpPr>
              <a:spLocks noChangeShapeType="1"/>
            </p:cNvSpPr>
            <p:nvPr/>
          </p:nvSpPr>
          <p:spPr bwMode="auto">
            <a:xfrm flipV="1">
              <a:off x="651033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47" name="Rectangle 23"/>
            <p:cNvSpPr>
              <a:spLocks noChangeArrowheads="1"/>
            </p:cNvSpPr>
            <p:nvPr/>
          </p:nvSpPr>
          <p:spPr bwMode="auto">
            <a:xfrm>
              <a:off x="6319491"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300</a:t>
              </a:r>
              <a:endParaRPr lang="en-US" sz="4000" smtClean="0">
                <a:solidFill>
                  <a:prstClr val="black"/>
                </a:solidFill>
                <a:latin typeface="Arial" pitchFamily="34" charset="0"/>
                <a:cs typeface="Arial" pitchFamily="34" charset="0"/>
              </a:endParaRPr>
            </a:p>
          </p:txBody>
        </p:sp>
        <p:sp>
          <p:nvSpPr>
            <p:cNvPr id="1048" name="Line 24"/>
            <p:cNvSpPr>
              <a:spLocks noChangeShapeType="1"/>
            </p:cNvSpPr>
            <p:nvPr/>
          </p:nvSpPr>
          <p:spPr bwMode="auto">
            <a:xfrm flipV="1">
              <a:off x="7396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49" name="Rectangle 25"/>
            <p:cNvSpPr>
              <a:spLocks noChangeArrowheads="1"/>
            </p:cNvSpPr>
            <p:nvPr/>
          </p:nvSpPr>
          <p:spPr bwMode="auto">
            <a:xfrm>
              <a:off x="7205316"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350</a:t>
              </a:r>
              <a:endParaRPr lang="en-US" sz="4000" smtClean="0">
                <a:solidFill>
                  <a:prstClr val="black"/>
                </a:solidFill>
                <a:latin typeface="Arial" pitchFamily="34" charset="0"/>
                <a:cs typeface="Arial" pitchFamily="34" charset="0"/>
              </a:endParaRPr>
            </a:p>
          </p:txBody>
        </p:sp>
        <p:sp>
          <p:nvSpPr>
            <p:cNvPr id="1050" name="Line 26"/>
            <p:cNvSpPr>
              <a:spLocks noChangeShapeType="1"/>
            </p:cNvSpPr>
            <p:nvPr/>
          </p:nvSpPr>
          <p:spPr bwMode="auto">
            <a:xfrm flipV="1">
              <a:off x="829151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51" name="Rectangle 27"/>
            <p:cNvSpPr>
              <a:spLocks noChangeArrowheads="1"/>
            </p:cNvSpPr>
            <p:nvPr/>
          </p:nvSpPr>
          <p:spPr bwMode="auto">
            <a:xfrm>
              <a:off x="8100666"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400</a:t>
              </a:r>
              <a:endParaRPr lang="en-US" sz="4000" smtClean="0">
                <a:solidFill>
                  <a:prstClr val="black"/>
                </a:solidFill>
                <a:latin typeface="Arial" pitchFamily="34" charset="0"/>
                <a:cs typeface="Arial" pitchFamily="34" charset="0"/>
              </a:endParaRPr>
            </a:p>
          </p:txBody>
        </p:sp>
        <p:sp>
          <p:nvSpPr>
            <p:cNvPr id="1079" name="Line 55"/>
            <p:cNvSpPr>
              <a:spLocks noChangeShapeType="1"/>
            </p:cNvSpPr>
            <p:nvPr/>
          </p:nvSpPr>
          <p:spPr bwMode="auto">
            <a:xfrm>
              <a:off x="1166812" y="5473700"/>
              <a:ext cx="7124701"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80" name="Line 56"/>
            <p:cNvSpPr>
              <a:spLocks noChangeShapeType="1"/>
            </p:cNvSpPr>
            <p:nvPr/>
          </p:nvSpPr>
          <p:spPr bwMode="auto">
            <a:xfrm flipV="1">
              <a:off x="1166812" y="1196975"/>
              <a:ext cx="1588" cy="427672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81" name="Line 57"/>
            <p:cNvSpPr>
              <a:spLocks noChangeShapeType="1"/>
            </p:cNvSpPr>
            <p:nvPr/>
          </p:nvSpPr>
          <p:spPr bwMode="auto">
            <a:xfrm flipV="1">
              <a:off x="1166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82" name="Rectangle 58"/>
            <p:cNvSpPr>
              <a:spLocks noChangeArrowheads="1"/>
            </p:cNvSpPr>
            <p:nvPr/>
          </p:nvSpPr>
          <p:spPr bwMode="auto">
            <a:xfrm>
              <a:off x="1143000" y="5486400"/>
              <a:ext cx="128240"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dirty="0" smtClean="0">
                  <a:solidFill>
                    <a:srgbClr val="000000"/>
                  </a:solidFill>
                  <a:latin typeface="Helvetica" charset="0"/>
                  <a:cs typeface="Arial" pitchFamily="34" charset="0"/>
                </a:rPr>
                <a:t>0</a:t>
              </a:r>
              <a:endParaRPr lang="en-US" sz="4000" dirty="0" smtClean="0">
                <a:solidFill>
                  <a:prstClr val="black"/>
                </a:solidFill>
                <a:latin typeface="Arial" pitchFamily="34" charset="0"/>
                <a:cs typeface="Arial" pitchFamily="34" charset="0"/>
              </a:endParaRPr>
            </a:p>
          </p:txBody>
        </p:sp>
        <p:sp>
          <p:nvSpPr>
            <p:cNvPr id="1083" name="Line 59"/>
            <p:cNvSpPr>
              <a:spLocks noChangeShapeType="1"/>
            </p:cNvSpPr>
            <p:nvPr/>
          </p:nvSpPr>
          <p:spPr bwMode="auto">
            <a:xfrm flipV="1">
              <a:off x="205263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84" name="Rectangle 60"/>
            <p:cNvSpPr>
              <a:spLocks noChangeArrowheads="1"/>
            </p:cNvSpPr>
            <p:nvPr/>
          </p:nvSpPr>
          <p:spPr bwMode="auto">
            <a:xfrm>
              <a:off x="1890365" y="5486400"/>
              <a:ext cx="256480"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50</a:t>
              </a:r>
              <a:endParaRPr lang="en-US" sz="4000" smtClean="0">
                <a:solidFill>
                  <a:prstClr val="black"/>
                </a:solidFill>
                <a:latin typeface="Arial" pitchFamily="34" charset="0"/>
                <a:cs typeface="Arial" pitchFamily="34" charset="0"/>
              </a:endParaRPr>
            </a:p>
          </p:txBody>
        </p:sp>
        <p:sp>
          <p:nvSpPr>
            <p:cNvPr id="1085" name="Line 61"/>
            <p:cNvSpPr>
              <a:spLocks noChangeShapeType="1"/>
            </p:cNvSpPr>
            <p:nvPr/>
          </p:nvSpPr>
          <p:spPr bwMode="auto">
            <a:xfrm flipV="1">
              <a:off x="2947987"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86" name="Rectangle 62"/>
            <p:cNvSpPr>
              <a:spLocks noChangeArrowheads="1"/>
            </p:cNvSpPr>
            <p:nvPr/>
          </p:nvSpPr>
          <p:spPr bwMode="auto">
            <a:xfrm>
              <a:off x="2757140"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100</a:t>
              </a:r>
              <a:endParaRPr lang="en-US" sz="4000" smtClean="0">
                <a:solidFill>
                  <a:prstClr val="black"/>
                </a:solidFill>
                <a:latin typeface="Arial" pitchFamily="34" charset="0"/>
                <a:cs typeface="Arial" pitchFamily="34" charset="0"/>
              </a:endParaRPr>
            </a:p>
          </p:txBody>
        </p:sp>
        <p:sp>
          <p:nvSpPr>
            <p:cNvPr id="1087" name="Line 63"/>
            <p:cNvSpPr>
              <a:spLocks noChangeShapeType="1"/>
            </p:cNvSpPr>
            <p:nvPr/>
          </p:nvSpPr>
          <p:spPr bwMode="auto">
            <a:xfrm flipV="1">
              <a:off x="3833812"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88" name="Rectangle 64"/>
            <p:cNvSpPr>
              <a:spLocks noChangeArrowheads="1"/>
            </p:cNvSpPr>
            <p:nvPr/>
          </p:nvSpPr>
          <p:spPr bwMode="auto">
            <a:xfrm>
              <a:off x="3642965"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150</a:t>
              </a:r>
              <a:endParaRPr lang="en-US" sz="4000" smtClean="0">
                <a:solidFill>
                  <a:prstClr val="black"/>
                </a:solidFill>
                <a:latin typeface="Arial" pitchFamily="34" charset="0"/>
                <a:cs typeface="Arial" pitchFamily="34" charset="0"/>
              </a:endParaRPr>
            </a:p>
          </p:txBody>
        </p:sp>
        <p:sp>
          <p:nvSpPr>
            <p:cNvPr id="1089" name="Line 65"/>
            <p:cNvSpPr>
              <a:spLocks noChangeShapeType="1"/>
            </p:cNvSpPr>
            <p:nvPr/>
          </p:nvSpPr>
          <p:spPr bwMode="auto">
            <a:xfrm flipV="1">
              <a:off x="4729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90" name="Rectangle 66"/>
            <p:cNvSpPr>
              <a:spLocks noChangeArrowheads="1"/>
            </p:cNvSpPr>
            <p:nvPr/>
          </p:nvSpPr>
          <p:spPr bwMode="auto">
            <a:xfrm>
              <a:off x="4538316"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200</a:t>
              </a:r>
              <a:endParaRPr lang="en-US" sz="4000" smtClean="0">
                <a:solidFill>
                  <a:prstClr val="black"/>
                </a:solidFill>
                <a:latin typeface="Arial" pitchFamily="34" charset="0"/>
                <a:cs typeface="Arial" pitchFamily="34" charset="0"/>
              </a:endParaRPr>
            </a:p>
          </p:txBody>
        </p:sp>
        <p:sp>
          <p:nvSpPr>
            <p:cNvPr id="1091" name="Line 67"/>
            <p:cNvSpPr>
              <a:spLocks noChangeShapeType="1"/>
            </p:cNvSpPr>
            <p:nvPr/>
          </p:nvSpPr>
          <p:spPr bwMode="auto">
            <a:xfrm flipV="1">
              <a:off x="561498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92" name="Rectangle 68"/>
            <p:cNvSpPr>
              <a:spLocks noChangeArrowheads="1"/>
            </p:cNvSpPr>
            <p:nvPr/>
          </p:nvSpPr>
          <p:spPr bwMode="auto">
            <a:xfrm>
              <a:off x="5424141"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250</a:t>
              </a:r>
              <a:endParaRPr lang="en-US" sz="4000" smtClean="0">
                <a:solidFill>
                  <a:prstClr val="black"/>
                </a:solidFill>
                <a:latin typeface="Arial" pitchFamily="34" charset="0"/>
                <a:cs typeface="Arial" pitchFamily="34" charset="0"/>
              </a:endParaRPr>
            </a:p>
          </p:txBody>
        </p:sp>
        <p:sp>
          <p:nvSpPr>
            <p:cNvPr id="1093" name="Line 69"/>
            <p:cNvSpPr>
              <a:spLocks noChangeShapeType="1"/>
            </p:cNvSpPr>
            <p:nvPr/>
          </p:nvSpPr>
          <p:spPr bwMode="auto">
            <a:xfrm flipV="1">
              <a:off x="6510338"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94" name="Rectangle 70"/>
            <p:cNvSpPr>
              <a:spLocks noChangeArrowheads="1"/>
            </p:cNvSpPr>
            <p:nvPr/>
          </p:nvSpPr>
          <p:spPr bwMode="auto">
            <a:xfrm>
              <a:off x="6319491"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300</a:t>
              </a:r>
              <a:endParaRPr lang="en-US" sz="4000" smtClean="0">
                <a:solidFill>
                  <a:prstClr val="black"/>
                </a:solidFill>
                <a:latin typeface="Arial" pitchFamily="34" charset="0"/>
                <a:cs typeface="Arial" pitchFamily="34" charset="0"/>
              </a:endParaRPr>
            </a:p>
          </p:txBody>
        </p:sp>
        <p:sp>
          <p:nvSpPr>
            <p:cNvPr id="1095" name="Line 71"/>
            <p:cNvSpPr>
              <a:spLocks noChangeShapeType="1"/>
            </p:cNvSpPr>
            <p:nvPr/>
          </p:nvSpPr>
          <p:spPr bwMode="auto">
            <a:xfrm flipV="1">
              <a:off x="739616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96" name="Rectangle 72"/>
            <p:cNvSpPr>
              <a:spLocks noChangeArrowheads="1"/>
            </p:cNvSpPr>
            <p:nvPr/>
          </p:nvSpPr>
          <p:spPr bwMode="auto">
            <a:xfrm>
              <a:off x="7205316"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350</a:t>
              </a:r>
              <a:endParaRPr lang="en-US" sz="4000" smtClean="0">
                <a:solidFill>
                  <a:prstClr val="black"/>
                </a:solidFill>
                <a:latin typeface="Arial" pitchFamily="34" charset="0"/>
                <a:cs typeface="Arial" pitchFamily="34" charset="0"/>
              </a:endParaRPr>
            </a:p>
          </p:txBody>
        </p:sp>
        <p:sp>
          <p:nvSpPr>
            <p:cNvPr id="1097" name="Line 73"/>
            <p:cNvSpPr>
              <a:spLocks noChangeShapeType="1"/>
            </p:cNvSpPr>
            <p:nvPr/>
          </p:nvSpPr>
          <p:spPr bwMode="auto">
            <a:xfrm flipV="1">
              <a:off x="8291513" y="5397500"/>
              <a:ext cx="1588" cy="76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098" name="Rectangle 74"/>
            <p:cNvSpPr>
              <a:spLocks noChangeArrowheads="1"/>
            </p:cNvSpPr>
            <p:nvPr/>
          </p:nvSpPr>
          <p:spPr bwMode="auto">
            <a:xfrm>
              <a:off x="8100666" y="5486400"/>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000000"/>
                  </a:solidFill>
                  <a:latin typeface="Helvetica" charset="0"/>
                  <a:cs typeface="Arial" pitchFamily="34" charset="0"/>
                </a:rPr>
                <a:t>400</a:t>
              </a:r>
              <a:endParaRPr lang="en-US" sz="4000" smtClean="0">
                <a:solidFill>
                  <a:prstClr val="black"/>
                </a:solidFill>
                <a:latin typeface="Arial" pitchFamily="34" charset="0"/>
                <a:cs typeface="Arial" pitchFamily="34" charset="0"/>
              </a:endParaRPr>
            </a:p>
          </p:txBody>
        </p:sp>
        <p:sp>
          <p:nvSpPr>
            <p:cNvPr id="1099" name="Line 75"/>
            <p:cNvSpPr>
              <a:spLocks noChangeShapeType="1"/>
            </p:cNvSpPr>
            <p:nvPr/>
          </p:nvSpPr>
          <p:spPr bwMode="auto">
            <a:xfrm>
              <a:off x="1166812" y="53213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00" name="Rectangle 76"/>
            <p:cNvSpPr>
              <a:spLocks noChangeArrowheads="1"/>
            </p:cNvSpPr>
            <p:nvPr/>
          </p:nvSpPr>
          <p:spPr bwMode="auto">
            <a:xfrm>
              <a:off x="824954" y="5209401"/>
              <a:ext cx="256480"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FF0000"/>
                  </a:solidFill>
                  <a:latin typeface="Helvetica" charset="0"/>
                  <a:cs typeface="Arial" pitchFamily="34" charset="0"/>
                </a:rPr>
                <a:t>40</a:t>
              </a:r>
              <a:endParaRPr lang="en-US" sz="4000" smtClean="0">
                <a:solidFill>
                  <a:srgbClr val="FF0000"/>
                </a:solidFill>
                <a:latin typeface="Arial" pitchFamily="34" charset="0"/>
                <a:cs typeface="Arial" pitchFamily="34" charset="0"/>
              </a:endParaRPr>
            </a:p>
          </p:txBody>
        </p:sp>
        <p:sp>
          <p:nvSpPr>
            <p:cNvPr id="1101" name="Line 77"/>
            <p:cNvSpPr>
              <a:spLocks noChangeShapeType="1"/>
            </p:cNvSpPr>
            <p:nvPr/>
          </p:nvSpPr>
          <p:spPr bwMode="auto">
            <a:xfrm>
              <a:off x="1166812" y="47307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02" name="Rectangle 78"/>
            <p:cNvSpPr>
              <a:spLocks noChangeArrowheads="1"/>
            </p:cNvSpPr>
            <p:nvPr/>
          </p:nvSpPr>
          <p:spPr bwMode="auto">
            <a:xfrm>
              <a:off x="824954" y="4618851"/>
              <a:ext cx="256480"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FF0000"/>
                  </a:solidFill>
                  <a:latin typeface="Helvetica" charset="0"/>
                  <a:cs typeface="Arial" pitchFamily="34" charset="0"/>
                </a:rPr>
                <a:t>60</a:t>
              </a:r>
              <a:endParaRPr lang="en-US" sz="4000" smtClean="0">
                <a:solidFill>
                  <a:srgbClr val="FF0000"/>
                </a:solidFill>
                <a:latin typeface="Arial" pitchFamily="34" charset="0"/>
                <a:cs typeface="Arial" pitchFamily="34" charset="0"/>
              </a:endParaRPr>
            </a:p>
          </p:txBody>
        </p:sp>
        <p:sp>
          <p:nvSpPr>
            <p:cNvPr id="1103" name="Line 79"/>
            <p:cNvSpPr>
              <a:spLocks noChangeShapeType="1"/>
            </p:cNvSpPr>
            <p:nvPr/>
          </p:nvSpPr>
          <p:spPr bwMode="auto">
            <a:xfrm>
              <a:off x="1166812" y="41402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04" name="Rectangle 80"/>
            <p:cNvSpPr>
              <a:spLocks noChangeArrowheads="1"/>
            </p:cNvSpPr>
            <p:nvPr/>
          </p:nvSpPr>
          <p:spPr bwMode="auto">
            <a:xfrm>
              <a:off x="824954" y="4028301"/>
              <a:ext cx="256480"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FF0000"/>
                  </a:solidFill>
                  <a:latin typeface="Helvetica" charset="0"/>
                  <a:cs typeface="Arial" pitchFamily="34" charset="0"/>
                </a:rPr>
                <a:t>80</a:t>
              </a:r>
              <a:endParaRPr lang="en-US" sz="4000" smtClean="0">
                <a:solidFill>
                  <a:srgbClr val="FF0000"/>
                </a:solidFill>
                <a:latin typeface="Arial" pitchFamily="34" charset="0"/>
                <a:cs typeface="Arial" pitchFamily="34" charset="0"/>
              </a:endParaRPr>
            </a:p>
          </p:txBody>
        </p:sp>
        <p:sp>
          <p:nvSpPr>
            <p:cNvPr id="1105" name="Line 81"/>
            <p:cNvSpPr>
              <a:spLocks noChangeShapeType="1"/>
            </p:cNvSpPr>
            <p:nvPr/>
          </p:nvSpPr>
          <p:spPr bwMode="auto">
            <a:xfrm>
              <a:off x="1166812" y="35496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06" name="Rectangle 82"/>
            <p:cNvSpPr>
              <a:spLocks noChangeArrowheads="1"/>
            </p:cNvSpPr>
            <p:nvPr/>
          </p:nvSpPr>
          <p:spPr bwMode="auto">
            <a:xfrm>
              <a:off x="758279" y="3437751"/>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FF0000"/>
                  </a:solidFill>
                  <a:latin typeface="Helvetica" charset="0"/>
                  <a:cs typeface="Arial" pitchFamily="34" charset="0"/>
                </a:rPr>
                <a:t>100</a:t>
              </a:r>
              <a:endParaRPr lang="en-US" sz="4000" smtClean="0">
                <a:solidFill>
                  <a:srgbClr val="FF0000"/>
                </a:solidFill>
                <a:latin typeface="Arial" pitchFamily="34" charset="0"/>
                <a:cs typeface="Arial" pitchFamily="34" charset="0"/>
              </a:endParaRPr>
            </a:p>
          </p:txBody>
        </p:sp>
        <p:sp>
          <p:nvSpPr>
            <p:cNvPr id="1107" name="Line 83"/>
            <p:cNvSpPr>
              <a:spLocks noChangeShapeType="1"/>
            </p:cNvSpPr>
            <p:nvPr/>
          </p:nvSpPr>
          <p:spPr bwMode="auto">
            <a:xfrm>
              <a:off x="1166812" y="29591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08" name="Rectangle 84"/>
            <p:cNvSpPr>
              <a:spLocks noChangeArrowheads="1"/>
            </p:cNvSpPr>
            <p:nvPr/>
          </p:nvSpPr>
          <p:spPr bwMode="auto">
            <a:xfrm>
              <a:off x="758279" y="2847201"/>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FF0000"/>
                  </a:solidFill>
                  <a:latin typeface="Helvetica" charset="0"/>
                  <a:cs typeface="Arial" pitchFamily="34" charset="0"/>
                </a:rPr>
                <a:t>120</a:t>
              </a:r>
              <a:endParaRPr lang="en-US" sz="4000" smtClean="0">
                <a:solidFill>
                  <a:srgbClr val="FF0000"/>
                </a:solidFill>
                <a:latin typeface="Arial" pitchFamily="34" charset="0"/>
                <a:cs typeface="Arial" pitchFamily="34" charset="0"/>
              </a:endParaRPr>
            </a:p>
          </p:txBody>
        </p:sp>
        <p:sp>
          <p:nvSpPr>
            <p:cNvPr id="1109" name="Line 85"/>
            <p:cNvSpPr>
              <a:spLocks noChangeShapeType="1"/>
            </p:cNvSpPr>
            <p:nvPr/>
          </p:nvSpPr>
          <p:spPr bwMode="auto">
            <a:xfrm>
              <a:off x="1166812" y="236855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10" name="Rectangle 86"/>
            <p:cNvSpPr>
              <a:spLocks noChangeArrowheads="1"/>
            </p:cNvSpPr>
            <p:nvPr/>
          </p:nvSpPr>
          <p:spPr bwMode="auto">
            <a:xfrm>
              <a:off x="758279" y="2256651"/>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FF0000"/>
                  </a:solidFill>
                  <a:latin typeface="Helvetica" charset="0"/>
                  <a:cs typeface="Arial" pitchFamily="34" charset="0"/>
                </a:rPr>
                <a:t>140</a:t>
              </a:r>
              <a:endParaRPr lang="en-US" sz="4000" smtClean="0">
                <a:solidFill>
                  <a:srgbClr val="FF0000"/>
                </a:solidFill>
                <a:latin typeface="Arial" pitchFamily="34" charset="0"/>
                <a:cs typeface="Arial" pitchFamily="34" charset="0"/>
              </a:endParaRPr>
            </a:p>
          </p:txBody>
        </p:sp>
        <p:sp>
          <p:nvSpPr>
            <p:cNvPr id="1111" name="Line 87"/>
            <p:cNvSpPr>
              <a:spLocks noChangeShapeType="1"/>
            </p:cNvSpPr>
            <p:nvPr/>
          </p:nvSpPr>
          <p:spPr bwMode="auto">
            <a:xfrm>
              <a:off x="1166812" y="1778000"/>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12" name="Rectangle 88"/>
            <p:cNvSpPr>
              <a:spLocks noChangeArrowheads="1"/>
            </p:cNvSpPr>
            <p:nvPr/>
          </p:nvSpPr>
          <p:spPr bwMode="auto">
            <a:xfrm>
              <a:off x="758279" y="1666101"/>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mtClean="0">
                  <a:solidFill>
                    <a:srgbClr val="FF0000"/>
                  </a:solidFill>
                  <a:latin typeface="Helvetica" charset="0"/>
                  <a:cs typeface="Arial" pitchFamily="34" charset="0"/>
                </a:rPr>
                <a:t>160</a:t>
              </a:r>
              <a:endParaRPr lang="en-US" sz="4000" smtClean="0">
                <a:solidFill>
                  <a:srgbClr val="FF0000"/>
                </a:solidFill>
                <a:latin typeface="Arial" pitchFamily="34" charset="0"/>
                <a:cs typeface="Arial" pitchFamily="34" charset="0"/>
              </a:endParaRPr>
            </a:p>
          </p:txBody>
        </p:sp>
        <p:sp>
          <p:nvSpPr>
            <p:cNvPr id="1113" name="Line 89"/>
            <p:cNvSpPr>
              <a:spLocks noChangeShapeType="1"/>
            </p:cNvSpPr>
            <p:nvPr/>
          </p:nvSpPr>
          <p:spPr bwMode="auto">
            <a:xfrm>
              <a:off x="1166812" y="1196975"/>
              <a:ext cx="666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14" name="Rectangle 90"/>
            <p:cNvSpPr>
              <a:spLocks noChangeArrowheads="1"/>
            </p:cNvSpPr>
            <p:nvPr/>
          </p:nvSpPr>
          <p:spPr bwMode="auto">
            <a:xfrm>
              <a:off x="758279" y="1085076"/>
              <a:ext cx="384721"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dirty="0" smtClean="0">
                  <a:solidFill>
                    <a:srgbClr val="FF0000"/>
                  </a:solidFill>
                  <a:latin typeface="Helvetica" charset="0"/>
                  <a:cs typeface="Arial" pitchFamily="34" charset="0"/>
                </a:rPr>
                <a:t>180</a:t>
              </a:r>
              <a:endParaRPr lang="en-US" sz="4000" dirty="0" smtClean="0">
                <a:solidFill>
                  <a:srgbClr val="FF0000"/>
                </a:solidFill>
                <a:latin typeface="Arial" pitchFamily="34" charset="0"/>
                <a:cs typeface="Arial" pitchFamily="34" charset="0"/>
              </a:endParaRPr>
            </a:p>
          </p:txBody>
        </p:sp>
        <p:sp>
          <p:nvSpPr>
            <p:cNvPr id="1115" name="Freeform 91"/>
            <p:cNvSpPr>
              <a:spLocks/>
            </p:cNvSpPr>
            <p:nvPr/>
          </p:nvSpPr>
          <p:spPr bwMode="auto">
            <a:xfrm>
              <a:off x="1176337" y="4654550"/>
              <a:ext cx="514350" cy="828675"/>
            </a:xfrm>
            <a:custGeom>
              <a:avLst/>
              <a:gdLst/>
              <a:ahLst/>
              <a:cxnLst>
                <a:cxn ang="0">
                  <a:pos x="0" y="204"/>
                </a:cxn>
                <a:cxn ang="0">
                  <a:pos x="12" y="270"/>
                </a:cxn>
                <a:cxn ang="0">
                  <a:pos x="24" y="354"/>
                </a:cxn>
                <a:cxn ang="0">
                  <a:pos x="36" y="336"/>
                </a:cxn>
                <a:cxn ang="0">
                  <a:pos x="48" y="264"/>
                </a:cxn>
                <a:cxn ang="0">
                  <a:pos x="60" y="0"/>
                </a:cxn>
                <a:cxn ang="0">
                  <a:pos x="72" y="246"/>
                </a:cxn>
                <a:cxn ang="0">
                  <a:pos x="78" y="408"/>
                </a:cxn>
                <a:cxn ang="0">
                  <a:pos x="90" y="414"/>
                </a:cxn>
                <a:cxn ang="0">
                  <a:pos x="102" y="396"/>
                </a:cxn>
                <a:cxn ang="0">
                  <a:pos x="114" y="324"/>
                </a:cxn>
                <a:cxn ang="0">
                  <a:pos x="126" y="204"/>
                </a:cxn>
                <a:cxn ang="0">
                  <a:pos x="138" y="216"/>
                </a:cxn>
                <a:cxn ang="0">
                  <a:pos x="150" y="456"/>
                </a:cxn>
                <a:cxn ang="0">
                  <a:pos x="162" y="486"/>
                </a:cxn>
                <a:cxn ang="0">
                  <a:pos x="168" y="390"/>
                </a:cxn>
                <a:cxn ang="0">
                  <a:pos x="180" y="276"/>
                </a:cxn>
                <a:cxn ang="0">
                  <a:pos x="192" y="306"/>
                </a:cxn>
                <a:cxn ang="0">
                  <a:pos x="204" y="390"/>
                </a:cxn>
                <a:cxn ang="0">
                  <a:pos x="216" y="444"/>
                </a:cxn>
                <a:cxn ang="0">
                  <a:pos x="228" y="402"/>
                </a:cxn>
                <a:cxn ang="0">
                  <a:pos x="240" y="222"/>
                </a:cxn>
                <a:cxn ang="0">
                  <a:pos x="252" y="264"/>
                </a:cxn>
                <a:cxn ang="0">
                  <a:pos x="258" y="462"/>
                </a:cxn>
                <a:cxn ang="0">
                  <a:pos x="270" y="498"/>
                </a:cxn>
                <a:cxn ang="0">
                  <a:pos x="282" y="456"/>
                </a:cxn>
                <a:cxn ang="0">
                  <a:pos x="294" y="324"/>
                </a:cxn>
                <a:cxn ang="0">
                  <a:pos x="306" y="126"/>
                </a:cxn>
                <a:cxn ang="0">
                  <a:pos x="318" y="390"/>
                </a:cxn>
                <a:cxn ang="0">
                  <a:pos x="324" y="522"/>
                </a:cxn>
              </a:cxnLst>
              <a:rect l="0" t="0" r="r" b="b"/>
              <a:pathLst>
                <a:path w="324" h="522">
                  <a:moveTo>
                    <a:pt x="0" y="204"/>
                  </a:moveTo>
                  <a:lnTo>
                    <a:pt x="12" y="270"/>
                  </a:lnTo>
                  <a:lnTo>
                    <a:pt x="24" y="354"/>
                  </a:lnTo>
                  <a:lnTo>
                    <a:pt x="36" y="336"/>
                  </a:lnTo>
                  <a:lnTo>
                    <a:pt x="48" y="264"/>
                  </a:lnTo>
                  <a:lnTo>
                    <a:pt x="60" y="0"/>
                  </a:lnTo>
                  <a:lnTo>
                    <a:pt x="72" y="246"/>
                  </a:lnTo>
                  <a:lnTo>
                    <a:pt x="78" y="408"/>
                  </a:lnTo>
                  <a:lnTo>
                    <a:pt x="90" y="414"/>
                  </a:lnTo>
                  <a:lnTo>
                    <a:pt x="102" y="396"/>
                  </a:lnTo>
                  <a:lnTo>
                    <a:pt x="114" y="324"/>
                  </a:lnTo>
                  <a:lnTo>
                    <a:pt x="126" y="204"/>
                  </a:lnTo>
                  <a:lnTo>
                    <a:pt x="138" y="216"/>
                  </a:lnTo>
                  <a:lnTo>
                    <a:pt x="150" y="456"/>
                  </a:lnTo>
                  <a:lnTo>
                    <a:pt x="162" y="486"/>
                  </a:lnTo>
                  <a:lnTo>
                    <a:pt x="168" y="390"/>
                  </a:lnTo>
                  <a:lnTo>
                    <a:pt x="180" y="276"/>
                  </a:lnTo>
                  <a:lnTo>
                    <a:pt x="192" y="306"/>
                  </a:lnTo>
                  <a:lnTo>
                    <a:pt x="204" y="390"/>
                  </a:lnTo>
                  <a:lnTo>
                    <a:pt x="216" y="444"/>
                  </a:lnTo>
                  <a:lnTo>
                    <a:pt x="228" y="402"/>
                  </a:lnTo>
                  <a:lnTo>
                    <a:pt x="240" y="222"/>
                  </a:lnTo>
                  <a:lnTo>
                    <a:pt x="252" y="264"/>
                  </a:lnTo>
                  <a:lnTo>
                    <a:pt x="258" y="462"/>
                  </a:lnTo>
                  <a:lnTo>
                    <a:pt x="270" y="498"/>
                  </a:lnTo>
                  <a:lnTo>
                    <a:pt x="282" y="456"/>
                  </a:lnTo>
                  <a:lnTo>
                    <a:pt x="294" y="324"/>
                  </a:lnTo>
                  <a:lnTo>
                    <a:pt x="306" y="126"/>
                  </a:lnTo>
                  <a:lnTo>
                    <a:pt x="318" y="390"/>
                  </a:lnTo>
                  <a:lnTo>
                    <a:pt x="324" y="52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16" name="Freeform 92"/>
            <p:cNvSpPr>
              <a:spLocks/>
            </p:cNvSpPr>
            <p:nvPr/>
          </p:nvSpPr>
          <p:spPr bwMode="auto">
            <a:xfrm>
              <a:off x="1700212" y="3940175"/>
              <a:ext cx="2257425" cy="1543050"/>
            </a:xfrm>
            <a:custGeom>
              <a:avLst/>
              <a:gdLst/>
              <a:ahLst/>
              <a:cxnLst>
                <a:cxn ang="0">
                  <a:pos x="18" y="750"/>
                </a:cxn>
                <a:cxn ang="0">
                  <a:pos x="54" y="510"/>
                </a:cxn>
                <a:cxn ang="0">
                  <a:pos x="90" y="234"/>
                </a:cxn>
                <a:cxn ang="0">
                  <a:pos x="120" y="714"/>
                </a:cxn>
                <a:cxn ang="0">
                  <a:pos x="156" y="222"/>
                </a:cxn>
                <a:cxn ang="0">
                  <a:pos x="186" y="384"/>
                </a:cxn>
                <a:cxn ang="0">
                  <a:pos x="222" y="540"/>
                </a:cxn>
                <a:cxn ang="0">
                  <a:pos x="258" y="372"/>
                </a:cxn>
                <a:cxn ang="0">
                  <a:pos x="288" y="324"/>
                </a:cxn>
                <a:cxn ang="0">
                  <a:pos x="324" y="90"/>
                </a:cxn>
                <a:cxn ang="0">
                  <a:pos x="354" y="216"/>
                </a:cxn>
                <a:cxn ang="0">
                  <a:pos x="390" y="0"/>
                </a:cxn>
                <a:cxn ang="0">
                  <a:pos x="426" y="252"/>
                </a:cxn>
                <a:cxn ang="0">
                  <a:pos x="456" y="150"/>
                </a:cxn>
                <a:cxn ang="0">
                  <a:pos x="492" y="150"/>
                </a:cxn>
                <a:cxn ang="0">
                  <a:pos x="522" y="756"/>
                </a:cxn>
                <a:cxn ang="0">
                  <a:pos x="558" y="372"/>
                </a:cxn>
                <a:cxn ang="0">
                  <a:pos x="594" y="654"/>
                </a:cxn>
                <a:cxn ang="0">
                  <a:pos x="624" y="456"/>
                </a:cxn>
                <a:cxn ang="0">
                  <a:pos x="660" y="468"/>
                </a:cxn>
                <a:cxn ang="0">
                  <a:pos x="696" y="858"/>
                </a:cxn>
                <a:cxn ang="0">
                  <a:pos x="726" y="600"/>
                </a:cxn>
                <a:cxn ang="0">
                  <a:pos x="762" y="822"/>
                </a:cxn>
                <a:cxn ang="0">
                  <a:pos x="792" y="798"/>
                </a:cxn>
                <a:cxn ang="0">
                  <a:pos x="828" y="780"/>
                </a:cxn>
                <a:cxn ang="0">
                  <a:pos x="864" y="912"/>
                </a:cxn>
                <a:cxn ang="0">
                  <a:pos x="894" y="792"/>
                </a:cxn>
                <a:cxn ang="0">
                  <a:pos x="930" y="678"/>
                </a:cxn>
                <a:cxn ang="0">
                  <a:pos x="960" y="246"/>
                </a:cxn>
                <a:cxn ang="0">
                  <a:pos x="996" y="252"/>
                </a:cxn>
                <a:cxn ang="0">
                  <a:pos x="1032" y="612"/>
                </a:cxn>
                <a:cxn ang="0">
                  <a:pos x="1062" y="576"/>
                </a:cxn>
                <a:cxn ang="0">
                  <a:pos x="1098" y="228"/>
                </a:cxn>
                <a:cxn ang="0">
                  <a:pos x="1128" y="348"/>
                </a:cxn>
                <a:cxn ang="0">
                  <a:pos x="1164" y="396"/>
                </a:cxn>
                <a:cxn ang="0">
                  <a:pos x="1200" y="396"/>
                </a:cxn>
                <a:cxn ang="0">
                  <a:pos x="1230" y="252"/>
                </a:cxn>
                <a:cxn ang="0">
                  <a:pos x="1266" y="156"/>
                </a:cxn>
                <a:cxn ang="0">
                  <a:pos x="1302" y="222"/>
                </a:cxn>
                <a:cxn ang="0">
                  <a:pos x="1332" y="138"/>
                </a:cxn>
                <a:cxn ang="0">
                  <a:pos x="1368" y="234"/>
                </a:cxn>
                <a:cxn ang="0">
                  <a:pos x="1398" y="186"/>
                </a:cxn>
              </a:cxnLst>
              <a:rect l="0" t="0" r="r" b="b"/>
              <a:pathLst>
                <a:path w="1422" h="972">
                  <a:moveTo>
                    <a:pt x="0" y="972"/>
                  </a:moveTo>
                  <a:lnTo>
                    <a:pt x="6" y="894"/>
                  </a:lnTo>
                  <a:lnTo>
                    <a:pt x="18" y="750"/>
                  </a:lnTo>
                  <a:lnTo>
                    <a:pt x="30" y="486"/>
                  </a:lnTo>
                  <a:lnTo>
                    <a:pt x="42" y="330"/>
                  </a:lnTo>
                  <a:lnTo>
                    <a:pt x="54" y="510"/>
                  </a:lnTo>
                  <a:lnTo>
                    <a:pt x="66" y="330"/>
                  </a:lnTo>
                  <a:lnTo>
                    <a:pt x="78" y="240"/>
                  </a:lnTo>
                  <a:lnTo>
                    <a:pt x="90" y="234"/>
                  </a:lnTo>
                  <a:lnTo>
                    <a:pt x="96" y="174"/>
                  </a:lnTo>
                  <a:lnTo>
                    <a:pt x="108" y="288"/>
                  </a:lnTo>
                  <a:lnTo>
                    <a:pt x="120" y="714"/>
                  </a:lnTo>
                  <a:lnTo>
                    <a:pt x="132" y="564"/>
                  </a:lnTo>
                  <a:lnTo>
                    <a:pt x="144" y="264"/>
                  </a:lnTo>
                  <a:lnTo>
                    <a:pt x="156" y="222"/>
                  </a:lnTo>
                  <a:lnTo>
                    <a:pt x="168" y="366"/>
                  </a:lnTo>
                  <a:lnTo>
                    <a:pt x="180" y="774"/>
                  </a:lnTo>
                  <a:lnTo>
                    <a:pt x="186" y="384"/>
                  </a:lnTo>
                  <a:lnTo>
                    <a:pt x="198" y="240"/>
                  </a:lnTo>
                  <a:lnTo>
                    <a:pt x="210" y="144"/>
                  </a:lnTo>
                  <a:lnTo>
                    <a:pt x="222" y="540"/>
                  </a:lnTo>
                  <a:lnTo>
                    <a:pt x="234" y="816"/>
                  </a:lnTo>
                  <a:lnTo>
                    <a:pt x="246" y="522"/>
                  </a:lnTo>
                  <a:lnTo>
                    <a:pt x="258" y="372"/>
                  </a:lnTo>
                  <a:lnTo>
                    <a:pt x="264" y="222"/>
                  </a:lnTo>
                  <a:lnTo>
                    <a:pt x="276" y="222"/>
                  </a:lnTo>
                  <a:lnTo>
                    <a:pt x="288" y="324"/>
                  </a:lnTo>
                  <a:lnTo>
                    <a:pt x="300" y="228"/>
                  </a:lnTo>
                  <a:lnTo>
                    <a:pt x="312" y="132"/>
                  </a:lnTo>
                  <a:lnTo>
                    <a:pt x="324" y="90"/>
                  </a:lnTo>
                  <a:lnTo>
                    <a:pt x="336" y="132"/>
                  </a:lnTo>
                  <a:lnTo>
                    <a:pt x="348" y="246"/>
                  </a:lnTo>
                  <a:lnTo>
                    <a:pt x="354" y="216"/>
                  </a:lnTo>
                  <a:lnTo>
                    <a:pt x="366" y="114"/>
                  </a:lnTo>
                  <a:lnTo>
                    <a:pt x="378" y="54"/>
                  </a:lnTo>
                  <a:lnTo>
                    <a:pt x="390" y="0"/>
                  </a:lnTo>
                  <a:lnTo>
                    <a:pt x="402" y="24"/>
                  </a:lnTo>
                  <a:lnTo>
                    <a:pt x="414" y="180"/>
                  </a:lnTo>
                  <a:lnTo>
                    <a:pt x="426" y="252"/>
                  </a:lnTo>
                  <a:lnTo>
                    <a:pt x="438" y="246"/>
                  </a:lnTo>
                  <a:lnTo>
                    <a:pt x="444" y="132"/>
                  </a:lnTo>
                  <a:lnTo>
                    <a:pt x="456" y="150"/>
                  </a:lnTo>
                  <a:lnTo>
                    <a:pt x="468" y="282"/>
                  </a:lnTo>
                  <a:lnTo>
                    <a:pt x="480" y="246"/>
                  </a:lnTo>
                  <a:lnTo>
                    <a:pt x="492" y="150"/>
                  </a:lnTo>
                  <a:lnTo>
                    <a:pt x="504" y="96"/>
                  </a:lnTo>
                  <a:lnTo>
                    <a:pt x="516" y="660"/>
                  </a:lnTo>
                  <a:lnTo>
                    <a:pt x="522" y="756"/>
                  </a:lnTo>
                  <a:lnTo>
                    <a:pt x="534" y="600"/>
                  </a:lnTo>
                  <a:lnTo>
                    <a:pt x="546" y="474"/>
                  </a:lnTo>
                  <a:lnTo>
                    <a:pt x="558" y="372"/>
                  </a:lnTo>
                  <a:lnTo>
                    <a:pt x="570" y="606"/>
                  </a:lnTo>
                  <a:lnTo>
                    <a:pt x="582" y="750"/>
                  </a:lnTo>
                  <a:lnTo>
                    <a:pt x="594" y="654"/>
                  </a:lnTo>
                  <a:lnTo>
                    <a:pt x="606" y="462"/>
                  </a:lnTo>
                  <a:lnTo>
                    <a:pt x="612" y="348"/>
                  </a:lnTo>
                  <a:lnTo>
                    <a:pt x="624" y="456"/>
                  </a:lnTo>
                  <a:lnTo>
                    <a:pt x="636" y="816"/>
                  </a:lnTo>
                  <a:lnTo>
                    <a:pt x="648" y="708"/>
                  </a:lnTo>
                  <a:lnTo>
                    <a:pt x="660" y="468"/>
                  </a:lnTo>
                  <a:lnTo>
                    <a:pt x="672" y="264"/>
                  </a:lnTo>
                  <a:lnTo>
                    <a:pt x="684" y="384"/>
                  </a:lnTo>
                  <a:lnTo>
                    <a:pt x="696" y="858"/>
                  </a:lnTo>
                  <a:lnTo>
                    <a:pt x="702" y="858"/>
                  </a:lnTo>
                  <a:lnTo>
                    <a:pt x="714" y="672"/>
                  </a:lnTo>
                  <a:lnTo>
                    <a:pt x="726" y="600"/>
                  </a:lnTo>
                  <a:lnTo>
                    <a:pt x="738" y="708"/>
                  </a:lnTo>
                  <a:lnTo>
                    <a:pt x="750" y="786"/>
                  </a:lnTo>
                  <a:lnTo>
                    <a:pt x="762" y="822"/>
                  </a:lnTo>
                  <a:lnTo>
                    <a:pt x="774" y="708"/>
                  </a:lnTo>
                  <a:lnTo>
                    <a:pt x="786" y="612"/>
                  </a:lnTo>
                  <a:lnTo>
                    <a:pt x="792" y="798"/>
                  </a:lnTo>
                  <a:lnTo>
                    <a:pt x="804" y="852"/>
                  </a:lnTo>
                  <a:lnTo>
                    <a:pt x="816" y="864"/>
                  </a:lnTo>
                  <a:lnTo>
                    <a:pt x="828" y="780"/>
                  </a:lnTo>
                  <a:lnTo>
                    <a:pt x="840" y="606"/>
                  </a:lnTo>
                  <a:lnTo>
                    <a:pt x="852" y="804"/>
                  </a:lnTo>
                  <a:lnTo>
                    <a:pt x="864" y="912"/>
                  </a:lnTo>
                  <a:lnTo>
                    <a:pt x="870" y="870"/>
                  </a:lnTo>
                  <a:lnTo>
                    <a:pt x="882" y="786"/>
                  </a:lnTo>
                  <a:lnTo>
                    <a:pt x="894" y="792"/>
                  </a:lnTo>
                  <a:lnTo>
                    <a:pt x="906" y="840"/>
                  </a:lnTo>
                  <a:lnTo>
                    <a:pt x="918" y="840"/>
                  </a:lnTo>
                  <a:lnTo>
                    <a:pt x="930" y="678"/>
                  </a:lnTo>
                  <a:lnTo>
                    <a:pt x="942" y="432"/>
                  </a:lnTo>
                  <a:lnTo>
                    <a:pt x="954" y="234"/>
                  </a:lnTo>
                  <a:lnTo>
                    <a:pt x="960" y="246"/>
                  </a:lnTo>
                  <a:lnTo>
                    <a:pt x="972" y="786"/>
                  </a:lnTo>
                  <a:lnTo>
                    <a:pt x="984" y="414"/>
                  </a:lnTo>
                  <a:lnTo>
                    <a:pt x="996" y="252"/>
                  </a:lnTo>
                  <a:lnTo>
                    <a:pt x="1008" y="312"/>
                  </a:lnTo>
                  <a:lnTo>
                    <a:pt x="1020" y="600"/>
                  </a:lnTo>
                  <a:lnTo>
                    <a:pt x="1032" y="612"/>
                  </a:lnTo>
                  <a:lnTo>
                    <a:pt x="1044" y="420"/>
                  </a:lnTo>
                  <a:lnTo>
                    <a:pt x="1050" y="294"/>
                  </a:lnTo>
                  <a:lnTo>
                    <a:pt x="1062" y="576"/>
                  </a:lnTo>
                  <a:lnTo>
                    <a:pt x="1074" y="756"/>
                  </a:lnTo>
                  <a:lnTo>
                    <a:pt x="1086" y="354"/>
                  </a:lnTo>
                  <a:lnTo>
                    <a:pt x="1098" y="228"/>
                  </a:lnTo>
                  <a:lnTo>
                    <a:pt x="1110" y="198"/>
                  </a:lnTo>
                  <a:lnTo>
                    <a:pt x="1122" y="162"/>
                  </a:lnTo>
                  <a:lnTo>
                    <a:pt x="1128" y="348"/>
                  </a:lnTo>
                  <a:lnTo>
                    <a:pt x="1140" y="822"/>
                  </a:lnTo>
                  <a:lnTo>
                    <a:pt x="1152" y="624"/>
                  </a:lnTo>
                  <a:lnTo>
                    <a:pt x="1164" y="396"/>
                  </a:lnTo>
                  <a:lnTo>
                    <a:pt x="1176" y="288"/>
                  </a:lnTo>
                  <a:lnTo>
                    <a:pt x="1188" y="366"/>
                  </a:lnTo>
                  <a:lnTo>
                    <a:pt x="1200" y="396"/>
                  </a:lnTo>
                  <a:lnTo>
                    <a:pt x="1212" y="240"/>
                  </a:lnTo>
                  <a:lnTo>
                    <a:pt x="1218" y="174"/>
                  </a:lnTo>
                  <a:lnTo>
                    <a:pt x="1230" y="252"/>
                  </a:lnTo>
                  <a:lnTo>
                    <a:pt x="1242" y="330"/>
                  </a:lnTo>
                  <a:lnTo>
                    <a:pt x="1254" y="228"/>
                  </a:lnTo>
                  <a:lnTo>
                    <a:pt x="1266" y="156"/>
                  </a:lnTo>
                  <a:lnTo>
                    <a:pt x="1278" y="96"/>
                  </a:lnTo>
                  <a:lnTo>
                    <a:pt x="1290" y="126"/>
                  </a:lnTo>
                  <a:lnTo>
                    <a:pt x="1302" y="222"/>
                  </a:lnTo>
                  <a:lnTo>
                    <a:pt x="1308" y="282"/>
                  </a:lnTo>
                  <a:lnTo>
                    <a:pt x="1320" y="210"/>
                  </a:lnTo>
                  <a:lnTo>
                    <a:pt x="1332" y="138"/>
                  </a:lnTo>
                  <a:lnTo>
                    <a:pt x="1344" y="174"/>
                  </a:lnTo>
                  <a:lnTo>
                    <a:pt x="1356" y="252"/>
                  </a:lnTo>
                  <a:lnTo>
                    <a:pt x="1368" y="234"/>
                  </a:lnTo>
                  <a:lnTo>
                    <a:pt x="1380" y="108"/>
                  </a:lnTo>
                  <a:lnTo>
                    <a:pt x="1386" y="120"/>
                  </a:lnTo>
                  <a:lnTo>
                    <a:pt x="1398" y="186"/>
                  </a:lnTo>
                  <a:lnTo>
                    <a:pt x="1410" y="246"/>
                  </a:lnTo>
                  <a:lnTo>
                    <a:pt x="1422" y="234"/>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17" name="Freeform 93"/>
            <p:cNvSpPr>
              <a:spLocks/>
            </p:cNvSpPr>
            <p:nvPr/>
          </p:nvSpPr>
          <p:spPr bwMode="auto">
            <a:xfrm>
              <a:off x="3957637" y="4006850"/>
              <a:ext cx="2266950" cy="1447800"/>
            </a:xfrm>
            <a:custGeom>
              <a:avLst/>
              <a:gdLst/>
              <a:ahLst/>
              <a:cxnLst>
                <a:cxn ang="0">
                  <a:pos x="24" y="54"/>
                </a:cxn>
                <a:cxn ang="0">
                  <a:pos x="54" y="480"/>
                </a:cxn>
                <a:cxn ang="0">
                  <a:pos x="90" y="90"/>
                </a:cxn>
                <a:cxn ang="0">
                  <a:pos x="126" y="174"/>
                </a:cxn>
                <a:cxn ang="0">
                  <a:pos x="156" y="216"/>
                </a:cxn>
                <a:cxn ang="0">
                  <a:pos x="192" y="282"/>
                </a:cxn>
                <a:cxn ang="0">
                  <a:pos x="222" y="600"/>
                </a:cxn>
                <a:cxn ang="0">
                  <a:pos x="258" y="420"/>
                </a:cxn>
                <a:cxn ang="0">
                  <a:pos x="294" y="732"/>
                </a:cxn>
                <a:cxn ang="0">
                  <a:pos x="324" y="438"/>
                </a:cxn>
                <a:cxn ang="0">
                  <a:pos x="360" y="696"/>
                </a:cxn>
                <a:cxn ang="0">
                  <a:pos x="396" y="786"/>
                </a:cxn>
                <a:cxn ang="0">
                  <a:pos x="426" y="702"/>
                </a:cxn>
                <a:cxn ang="0">
                  <a:pos x="462" y="750"/>
                </a:cxn>
                <a:cxn ang="0">
                  <a:pos x="492" y="546"/>
                </a:cxn>
                <a:cxn ang="0">
                  <a:pos x="528" y="822"/>
                </a:cxn>
                <a:cxn ang="0">
                  <a:pos x="564" y="672"/>
                </a:cxn>
                <a:cxn ang="0">
                  <a:pos x="594" y="732"/>
                </a:cxn>
                <a:cxn ang="0">
                  <a:pos x="630" y="846"/>
                </a:cxn>
                <a:cxn ang="0">
                  <a:pos x="660" y="672"/>
                </a:cxn>
                <a:cxn ang="0">
                  <a:pos x="696" y="822"/>
                </a:cxn>
                <a:cxn ang="0">
                  <a:pos x="732" y="840"/>
                </a:cxn>
                <a:cxn ang="0">
                  <a:pos x="762" y="738"/>
                </a:cxn>
                <a:cxn ang="0">
                  <a:pos x="798" y="846"/>
                </a:cxn>
                <a:cxn ang="0">
                  <a:pos x="828" y="822"/>
                </a:cxn>
                <a:cxn ang="0">
                  <a:pos x="864" y="378"/>
                </a:cxn>
                <a:cxn ang="0">
                  <a:pos x="900" y="810"/>
                </a:cxn>
                <a:cxn ang="0">
                  <a:pos x="930" y="354"/>
                </a:cxn>
                <a:cxn ang="0">
                  <a:pos x="966" y="126"/>
                </a:cxn>
                <a:cxn ang="0">
                  <a:pos x="1002" y="912"/>
                </a:cxn>
                <a:cxn ang="0">
                  <a:pos x="1032" y="228"/>
                </a:cxn>
                <a:cxn ang="0">
                  <a:pos x="1068" y="360"/>
                </a:cxn>
                <a:cxn ang="0">
                  <a:pos x="1098" y="390"/>
                </a:cxn>
                <a:cxn ang="0">
                  <a:pos x="1134" y="126"/>
                </a:cxn>
                <a:cxn ang="0">
                  <a:pos x="1170" y="246"/>
                </a:cxn>
                <a:cxn ang="0">
                  <a:pos x="1200" y="132"/>
                </a:cxn>
                <a:cxn ang="0">
                  <a:pos x="1236" y="54"/>
                </a:cxn>
                <a:cxn ang="0">
                  <a:pos x="1266" y="132"/>
                </a:cxn>
                <a:cxn ang="0">
                  <a:pos x="1302" y="198"/>
                </a:cxn>
                <a:cxn ang="0">
                  <a:pos x="1338" y="120"/>
                </a:cxn>
                <a:cxn ang="0">
                  <a:pos x="1368" y="144"/>
                </a:cxn>
                <a:cxn ang="0">
                  <a:pos x="1404" y="30"/>
                </a:cxn>
              </a:cxnLst>
              <a:rect l="0" t="0" r="r" b="b"/>
              <a:pathLst>
                <a:path w="1428" h="912">
                  <a:moveTo>
                    <a:pt x="0" y="192"/>
                  </a:moveTo>
                  <a:lnTo>
                    <a:pt x="12" y="120"/>
                  </a:lnTo>
                  <a:lnTo>
                    <a:pt x="24" y="54"/>
                  </a:lnTo>
                  <a:lnTo>
                    <a:pt x="36" y="78"/>
                  </a:lnTo>
                  <a:lnTo>
                    <a:pt x="48" y="252"/>
                  </a:lnTo>
                  <a:lnTo>
                    <a:pt x="54" y="480"/>
                  </a:lnTo>
                  <a:lnTo>
                    <a:pt x="66" y="258"/>
                  </a:lnTo>
                  <a:lnTo>
                    <a:pt x="78" y="114"/>
                  </a:lnTo>
                  <a:lnTo>
                    <a:pt x="90" y="90"/>
                  </a:lnTo>
                  <a:lnTo>
                    <a:pt x="102" y="168"/>
                  </a:lnTo>
                  <a:lnTo>
                    <a:pt x="114" y="258"/>
                  </a:lnTo>
                  <a:lnTo>
                    <a:pt x="126" y="174"/>
                  </a:lnTo>
                  <a:lnTo>
                    <a:pt x="138" y="96"/>
                  </a:lnTo>
                  <a:lnTo>
                    <a:pt x="144" y="84"/>
                  </a:lnTo>
                  <a:lnTo>
                    <a:pt x="156" y="216"/>
                  </a:lnTo>
                  <a:lnTo>
                    <a:pt x="168" y="696"/>
                  </a:lnTo>
                  <a:lnTo>
                    <a:pt x="180" y="450"/>
                  </a:lnTo>
                  <a:lnTo>
                    <a:pt x="192" y="282"/>
                  </a:lnTo>
                  <a:lnTo>
                    <a:pt x="204" y="126"/>
                  </a:lnTo>
                  <a:lnTo>
                    <a:pt x="216" y="144"/>
                  </a:lnTo>
                  <a:lnTo>
                    <a:pt x="222" y="600"/>
                  </a:lnTo>
                  <a:lnTo>
                    <a:pt x="234" y="792"/>
                  </a:lnTo>
                  <a:lnTo>
                    <a:pt x="246" y="576"/>
                  </a:lnTo>
                  <a:lnTo>
                    <a:pt x="258" y="420"/>
                  </a:lnTo>
                  <a:lnTo>
                    <a:pt x="270" y="408"/>
                  </a:lnTo>
                  <a:lnTo>
                    <a:pt x="282" y="738"/>
                  </a:lnTo>
                  <a:lnTo>
                    <a:pt x="294" y="732"/>
                  </a:lnTo>
                  <a:lnTo>
                    <a:pt x="306" y="636"/>
                  </a:lnTo>
                  <a:lnTo>
                    <a:pt x="312" y="426"/>
                  </a:lnTo>
                  <a:lnTo>
                    <a:pt x="324" y="438"/>
                  </a:lnTo>
                  <a:lnTo>
                    <a:pt x="336" y="696"/>
                  </a:lnTo>
                  <a:lnTo>
                    <a:pt x="348" y="822"/>
                  </a:lnTo>
                  <a:lnTo>
                    <a:pt x="360" y="696"/>
                  </a:lnTo>
                  <a:lnTo>
                    <a:pt x="372" y="474"/>
                  </a:lnTo>
                  <a:lnTo>
                    <a:pt x="384" y="258"/>
                  </a:lnTo>
                  <a:lnTo>
                    <a:pt x="396" y="786"/>
                  </a:lnTo>
                  <a:lnTo>
                    <a:pt x="402" y="888"/>
                  </a:lnTo>
                  <a:lnTo>
                    <a:pt x="414" y="750"/>
                  </a:lnTo>
                  <a:lnTo>
                    <a:pt x="426" y="702"/>
                  </a:lnTo>
                  <a:lnTo>
                    <a:pt x="438" y="564"/>
                  </a:lnTo>
                  <a:lnTo>
                    <a:pt x="450" y="672"/>
                  </a:lnTo>
                  <a:lnTo>
                    <a:pt x="462" y="750"/>
                  </a:lnTo>
                  <a:lnTo>
                    <a:pt x="474" y="726"/>
                  </a:lnTo>
                  <a:lnTo>
                    <a:pt x="486" y="738"/>
                  </a:lnTo>
                  <a:lnTo>
                    <a:pt x="492" y="546"/>
                  </a:lnTo>
                  <a:lnTo>
                    <a:pt x="504" y="588"/>
                  </a:lnTo>
                  <a:lnTo>
                    <a:pt x="516" y="732"/>
                  </a:lnTo>
                  <a:lnTo>
                    <a:pt x="528" y="822"/>
                  </a:lnTo>
                  <a:lnTo>
                    <a:pt x="540" y="816"/>
                  </a:lnTo>
                  <a:lnTo>
                    <a:pt x="552" y="666"/>
                  </a:lnTo>
                  <a:lnTo>
                    <a:pt x="564" y="672"/>
                  </a:lnTo>
                  <a:lnTo>
                    <a:pt x="570" y="816"/>
                  </a:lnTo>
                  <a:lnTo>
                    <a:pt x="582" y="822"/>
                  </a:lnTo>
                  <a:lnTo>
                    <a:pt x="594" y="732"/>
                  </a:lnTo>
                  <a:lnTo>
                    <a:pt x="606" y="642"/>
                  </a:lnTo>
                  <a:lnTo>
                    <a:pt x="618" y="654"/>
                  </a:lnTo>
                  <a:lnTo>
                    <a:pt x="630" y="846"/>
                  </a:lnTo>
                  <a:lnTo>
                    <a:pt x="642" y="870"/>
                  </a:lnTo>
                  <a:lnTo>
                    <a:pt x="654" y="774"/>
                  </a:lnTo>
                  <a:lnTo>
                    <a:pt x="660" y="672"/>
                  </a:lnTo>
                  <a:lnTo>
                    <a:pt x="672" y="804"/>
                  </a:lnTo>
                  <a:lnTo>
                    <a:pt x="684" y="900"/>
                  </a:lnTo>
                  <a:lnTo>
                    <a:pt x="696" y="822"/>
                  </a:lnTo>
                  <a:lnTo>
                    <a:pt x="708" y="546"/>
                  </a:lnTo>
                  <a:lnTo>
                    <a:pt x="720" y="648"/>
                  </a:lnTo>
                  <a:lnTo>
                    <a:pt x="732" y="840"/>
                  </a:lnTo>
                  <a:lnTo>
                    <a:pt x="744" y="906"/>
                  </a:lnTo>
                  <a:lnTo>
                    <a:pt x="750" y="834"/>
                  </a:lnTo>
                  <a:lnTo>
                    <a:pt x="762" y="738"/>
                  </a:lnTo>
                  <a:lnTo>
                    <a:pt x="774" y="726"/>
                  </a:lnTo>
                  <a:lnTo>
                    <a:pt x="786" y="834"/>
                  </a:lnTo>
                  <a:lnTo>
                    <a:pt x="798" y="846"/>
                  </a:lnTo>
                  <a:lnTo>
                    <a:pt x="810" y="768"/>
                  </a:lnTo>
                  <a:lnTo>
                    <a:pt x="822" y="684"/>
                  </a:lnTo>
                  <a:lnTo>
                    <a:pt x="828" y="822"/>
                  </a:lnTo>
                  <a:lnTo>
                    <a:pt x="840" y="852"/>
                  </a:lnTo>
                  <a:lnTo>
                    <a:pt x="852" y="672"/>
                  </a:lnTo>
                  <a:lnTo>
                    <a:pt x="864" y="378"/>
                  </a:lnTo>
                  <a:lnTo>
                    <a:pt x="876" y="210"/>
                  </a:lnTo>
                  <a:lnTo>
                    <a:pt x="888" y="342"/>
                  </a:lnTo>
                  <a:lnTo>
                    <a:pt x="900" y="810"/>
                  </a:lnTo>
                  <a:lnTo>
                    <a:pt x="912" y="510"/>
                  </a:lnTo>
                  <a:lnTo>
                    <a:pt x="918" y="276"/>
                  </a:lnTo>
                  <a:lnTo>
                    <a:pt x="930" y="354"/>
                  </a:lnTo>
                  <a:lnTo>
                    <a:pt x="942" y="246"/>
                  </a:lnTo>
                  <a:lnTo>
                    <a:pt x="954" y="132"/>
                  </a:lnTo>
                  <a:lnTo>
                    <a:pt x="966" y="126"/>
                  </a:lnTo>
                  <a:lnTo>
                    <a:pt x="978" y="138"/>
                  </a:lnTo>
                  <a:lnTo>
                    <a:pt x="990" y="384"/>
                  </a:lnTo>
                  <a:lnTo>
                    <a:pt x="1002" y="912"/>
                  </a:lnTo>
                  <a:lnTo>
                    <a:pt x="1008" y="678"/>
                  </a:lnTo>
                  <a:lnTo>
                    <a:pt x="1020" y="408"/>
                  </a:lnTo>
                  <a:lnTo>
                    <a:pt x="1032" y="228"/>
                  </a:lnTo>
                  <a:lnTo>
                    <a:pt x="1044" y="324"/>
                  </a:lnTo>
                  <a:lnTo>
                    <a:pt x="1056" y="576"/>
                  </a:lnTo>
                  <a:lnTo>
                    <a:pt x="1068" y="360"/>
                  </a:lnTo>
                  <a:lnTo>
                    <a:pt x="1080" y="192"/>
                  </a:lnTo>
                  <a:lnTo>
                    <a:pt x="1086" y="186"/>
                  </a:lnTo>
                  <a:lnTo>
                    <a:pt x="1098" y="390"/>
                  </a:lnTo>
                  <a:lnTo>
                    <a:pt x="1110" y="360"/>
                  </a:lnTo>
                  <a:lnTo>
                    <a:pt x="1122" y="198"/>
                  </a:lnTo>
                  <a:lnTo>
                    <a:pt x="1134" y="126"/>
                  </a:lnTo>
                  <a:lnTo>
                    <a:pt x="1146" y="120"/>
                  </a:lnTo>
                  <a:lnTo>
                    <a:pt x="1158" y="204"/>
                  </a:lnTo>
                  <a:lnTo>
                    <a:pt x="1170" y="246"/>
                  </a:lnTo>
                  <a:lnTo>
                    <a:pt x="1176" y="168"/>
                  </a:lnTo>
                  <a:lnTo>
                    <a:pt x="1188" y="114"/>
                  </a:lnTo>
                  <a:lnTo>
                    <a:pt x="1200" y="132"/>
                  </a:lnTo>
                  <a:lnTo>
                    <a:pt x="1212" y="198"/>
                  </a:lnTo>
                  <a:lnTo>
                    <a:pt x="1224" y="114"/>
                  </a:lnTo>
                  <a:lnTo>
                    <a:pt x="1236" y="54"/>
                  </a:lnTo>
                  <a:lnTo>
                    <a:pt x="1248" y="84"/>
                  </a:lnTo>
                  <a:lnTo>
                    <a:pt x="1260" y="150"/>
                  </a:lnTo>
                  <a:lnTo>
                    <a:pt x="1266" y="132"/>
                  </a:lnTo>
                  <a:lnTo>
                    <a:pt x="1278" y="72"/>
                  </a:lnTo>
                  <a:lnTo>
                    <a:pt x="1290" y="84"/>
                  </a:lnTo>
                  <a:lnTo>
                    <a:pt x="1302" y="198"/>
                  </a:lnTo>
                  <a:lnTo>
                    <a:pt x="1314" y="216"/>
                  </a:lnTo>
                  <a:lnTo>
                    <a:pt x="1326" y="108"/>
                  </a:lnTo>
                  <a:lnTo>
                    <a:pt x="1338" y="120"/>
                  </a:lnTo>
                  <a:lnTo>
                    <a:pt x="1344" y="234"/>
                  </a:lnTo>
                  <a:lnTo>
                    <a:pt x="1356" y="282"/>
                  </a:lnTo>
                  <a:lnTo>
                    <a:pt x="1368" y="144"/>
                  </a:lnTo>
                  <a:lnTo>
                    <a:pt x="1380" y="66"/>
                  </a:lnTo>
                  <a:lnTo>
                    <a:pt x="1392" y="0"/>
                  </a:lnTo>
                  <a:lnTo>
                    <a:pt x="1404" y="30"/>
                  </a:lnTo>
                  <a:lnTo>
                    <a:pt x="1416" y="360"/>
                  </a:lnTo>
                  <a:lnTo>
                    <a:pt x="1428" y="60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18" name="Freeform 94"/>
            <p:cNvSpPr>
              <a:spLocks/>
            </p:cNvSpPr>
            <p:nvPr/>
          </p:nvSpPr>
          <p:spPr bwMode="auto">
            <a:xfrm>
              <a:off x="6224588" y="4016375"/>
              <a:ext cx="1828800" cy="1457325"/>
            </a:xfrm>
            <a:custGeom>
              <a:avLst/>
              <a:gdLst/>
              <a:ahLst/>
              <a:cxnLst>
                <a:cxn ang="0">
                  <a:pos x="6" y="396"/>
                </a:cxn>
                <a:cxn ang="0">
                  <a:pos x="30" y="114"/>
                </a:cxn>
                <a:cxn ang="0">
                  <a:pos x="54" y="162"/>
                </a:cxn>
                <a:cxn ang="0">
                  <a:pos x="78" y="48"/>
                </a:cxn>
                <a:cxn ang="0">
                  <a:pos x="96" y="180"/>
                </a:cxn>
                <a:cxn ang="0">
                  <a:pos x="120" y="48"/>
                </a:cxn>
                <a:cxn ang="0">
                  <a:pos x="144" y="12"/>
                </a:cxn>
                <a:cxn ang="0">
                  <a:pos x="168" y="708"/>
                </a:cxn>
                <a:cxn ang="0">
                  <a:pos x="186" y="174"/>
                </a:cxn>
                <a:cxn ang="0">
                  <a:pos x="210" y="162"/>
                </a:cxn>
                <a:cxn ang="0">
                  <a:pos x="234" y="132"/>
                </a:cxn>
                <a:cxn ang="0">
                  <a:pos x="258" y="510"/>
                </a:cxn>
                <a:cxn ang="0">
                  <a:pos x="276" y="186"/>
                </a:cxn>
                <a:cxn ang="0">
                  <a:pos x="300" y="306"/>
                </a:cxn>
                <a:cxn ang="0">
                  <a:pos x="324" y="192"/>
                </a:cxn>
                <a:cxn ang="0">
                  <a:pos x="348" y="126"/>
                </a:cxn>
                <a:cxn ang="0">
                  <a:pos x="366" y="780"/>
                </a:cxn>
                <a:cxn ang="0">
                  <a:pos x="390" y="378"/>
                </a:cxn>
                <a:cxn ang="0">
                  <a:pos x="414" y="738"/>
                </a:cxn>
                <a:cxn ang="0">
                  <a:pos x="438" y="528"/>
                </a:cxn>
                <a:cxn ang="0">
                  <a:pos x="456" y="702"/>
                </a:cxn>
                <a:cxn ang="0">
                  <a:pos x="480" y="552"/>
                </a:cxn>
                <a:cxn ang="0">
                  <a:pos x="504" y="696"/>
                </a:cxn>
                <a:cxn ang="0">
                  <a:pos x="522" y="708"/>
                </a:cxn>
                <a:cxn ang="0">
                  <a:pos x="546" y="420"/>
                </a:cxn>
                <a:cxn ang="0">
                  <a:pos x="570" y="822"/>
                </a:cxn>
                <a:cxn ang="0">
                  <a:pos x="594" y="606"/>
                </a:cxn>
                <a:cxn ang="0">
                  <a:pos x="612" y="642"/>
                </a:cxn>
                <a:cxn ang="0">
                  <a:pos x="636" y="570"/>
                </a:cxn>
                <a:cxn ang="0">
                  <a:pos x="660" y="396"/>
                </a:cxn>
                <a:cxn ang="0">
                  <a:pos x="684" y="840"/>
                </a:cxn>
                <a:cxn ang="0">
                  <a:pos x="702" y="666"/>
                </a:cxn>
                <a:cxn ang="0">
                  <a:pos x="726" y="792"/>
                </a:cxn>
                <a:cxn ang="0">
                  <a:pos x="750" y="708"/>
                </a:cxn>
                <a:cxn ang="0">
                  <a:pos x="774" y="762"/>
                </a:cxn>
                <a:cxn ang="0">
                  <a:pos x="792" y="804"/>
                </a:cxn>
                <a:cxn ang="0">
                  <a:pos x="816" y="672"/>
                </a:cxn>
                <a:cxn ang="0">
                  <a:pos x="840" y="864"/>
                </a:cxn>
                <a:cxn ang="0">
                  <a:pos x="864" y="684"/>
                </a:cxn>
                <a:cxn ang="0">
                  <a:pos x="882" y="870"/>
                </a:cxn>
                <a:cxn ang="0">
                  <a:pos x="906" y="726"/>
                </a:cxn>
                <a:cxn ang="0">
                  <a:pos x="930" y="858"/>
                </a:cxn>
                <a:cxn ang="0">
                  <a:pos x="954" y="666"/>
                </a:cxn>
                <a:cxn ang="0">
                  <a:pos x="972" y="858"/>
                </a:cxn>
                <a:cxn ang="0">
                  <a:pos x="996" y="702"/>
                </a:cxn>
                <a:cxn ang="0">
                  <a:pos x="1020" y="858"/>
                </a:cxn>
                <a:cxn ang="0">
                  <a:pos x="1038" y="600"/>
                </a:cxn>
                <a:cxn ang="0">
                  <a:pos x="1062" y="828"/>
                </a:cxn>
                <a:cxn ang="0">
                  <a:pos x="1086" y="834"/>
                </a:cxn>
                <a:cxn ang="0">
                  <a:pos x="1110" y="558"/>
                </a:cxn>
                <a:cxn ang="0">
                  <a:pos x="1128" y="918"/>
                </a:cxn>
                <a:cxn ang="0">
                  <a:pos x="1152" y="642"/>
                </a:cxn>
              </a:cxnLst>
              <a:rect l="0" t="0" r="r" b="b"/>
              <a:pathLst>
                <a:path w="1152" h="918">
                  <a:moveTo>
                    <a:pt x="0" y="600"/>
                  </a:moveTo>
                  <a:lnTo>
                    <a:pt x="6" y="396"/>
                  </a:lnTo>
                  <a:lnTo>
                    <a:pt x="18" y="192"/>
                  </a:lnTo>
                  <a:lnTo>
                    <a:pt x="30" y="114"/>
                  </a:lnTo>
                  <a:lnTo>
                    <a:pt x="42" y="150"/>
                  </a:lnTo>
                  <a:lnTo>
                    <a:pt x="54" y="162"/>
                  </a:lnTo>
                  <a:lnTo>
                    <a:pt x="66" y="102"/>
                  </a:lnTo>
                  <a:lnTo>
                    <a:pt x="78" y="48"/>
                  </a:lnTo>
                  <a:lnTo>
                    <a:pt x="90" y="72"/>
                  </a:lnTo>
                  <a:lnTo>
                    <a:pt x="96" y="180"/>
                  </a:lnTo>
                  <a:lnTo>
                    <a:pt x="108" y="150"/>
                  </a:lnTo>
                  <a:lnTo>
                    <a:pt x="120" y="48"/>
                  </a:lnTo>
                  <a:lnTo>
                    <a:pt x="132" y="0"/>
                  </a:lnTo>
                  <a:lnTo>
                    <a:pt x="144" y="12"/>
                  </a:lnTo>
                  <a:lnTo>
                    <a:pt x="156" y="138"/>
                  </a:lnTo>
                  <a:lnTo>
                    <a:pt x="168" y="708"/>
                  </a:lnTo>
                  <a:lnTo>
                    <a:pt x="180" y="360"/>
                  </a:lnTo>
                  <a:lnTo>
                    <a:pt x="186" y="174"/>
                  </a:lnTo>
                  <a:lnTo>
                    <a:pt x="198" y="132"/>
                  </a:lnTo>
                  <a:lnTo>
                    <a:pt x="210" y="162"/>
                  </a:lnTo>
                  <a:lnTo>
                    <a:pt x="222" y="204"/>
                  </a:lnTo>
                  <a:lnTo>
                    <a:pt x="234" y="132"/>
                  </a:lnTo>
                  <a:lnTo>
                    <a:pt x="246" y="180"/>
                  </a:lnTo>
                  <a:lnTo>
                    <a:pt x="258" y="510"/>
                  </a:lnTo>
                  <a:lnTo>
                    <a:pt x="264" y="492"/>
                  </a:lnTo>
                  <a:lnTo>
                    <a:pt x="276" y="186"/>
                  </a:lnTo>
                  <a:lnTo>
                    <a:pt x="288" y="156"/>
                  </a:lnTo>
                  <a:lnTo>
                    <a:pt x="300" y="306"/>
                  </a:lnTo>
                  <a:lnTo>
                    <a:pt x="312" y="270"/>
                  </a:lnTo>
                  <a:lnTo>
                    <a:pt x="324" y="192"/>
                  </a:lnTo>
                  <a:lnTo>
                    <a:pt x="336" y="108"/>
                  </a:lnTo>
                  <a:lnTo>
                    <a:pt x="348" y="126"/>
                  </a:lnTo>
                  <a:lnTo>
                    <a:pt x="354" y="798"/>
                  </a:lnTo>
                  <a:lnTo>
                    <a:pt x="366" y="780"/>
                  </a:lnTo>
                  <a:lnTo>
                    <a:pt x="378" y="588"/>
                  </a:lnTo>
                  <a:lnTo>
                    <a:pt x="390" y="378"/>
                  </a:lnTo>
                  <a:lnTo>
                    <a:pt x="402" y="396"/>
                  </a:lnTo>
                  <a:lnTo>
                    <a:pt x="414" y="738"/>
                  </a:lnTo>
                  <a:lnTo>
                    <a:pt x="426" y="726"/>
                  </a:lnTo>
                  <a:lnTo>
                    <a:pt x="438" y="528"/>
                  </a:lnTo>
                  <a:lnTo>
                    <a:pt x="444" y="618"/>
                  </a:lnTo>
                  <a:lnTo>
                    <a:pt x="456" y="702"/>
                  </a:lnTo>
                  <a:lnTo>
                    <a:pt x="468" y="684"/>
                  </a:lnTo>
                  <a:lnTo>
                    <a:pt x="480" y="552"/>
                  </a:lnTo>
                  <a:lnTo>
                    <a:pt x="492" y="492"/>
                  </a:lnTo>
                  <a:lnTo>
                    <a:pt x="504" y="696"/>
                  </a:lnTo>
                  <a:lnTo>
                    <a:pt x="516" y="738"/>
                  </a:lnTo>
                  <a:lnTo>
                    <a:pt x="522" y="708"/>
                  </a:lnTo>
                  <a:lnTo>
                    <a:pt x="534" y="630"/>
                  </a:lnTo>
                  <a:lnTo>
                    <a:pt x="546" y="420"/>
                  </a:lnTo>
                  <a:lnTo>
                    <a:pt x="558" y="444"/>
                  </a:lnTo>
                  <a:lnTo>
                    <a:pt x="570" y="822"/>
                  </a:lnTo>
                  <a:lnTo>
                    <a:pt x="582" y="714"/>
                  </a:lnTo>
                  <a:lnTo>
                    <a:pt x="594" y="606"/>
                  </a:lnTo>
                  <a:lnTo>
                    <a:pt x="606" y="492"/>
                  </a:lnTo>
                  <a:lnTo>
                    <a:pt x="612" y="642"/>
                  </a:lnTo>
                  <a:lnTo>
                    <a:pt x="624" y="732"/>
                  </a:lnTo>
                  <a:lnTo>
                    <a:pt x="636" y="570"/>
                  </a:lnTo>
                  <a:lnTo>
                    <a:pt x="648" y="498"/>
                  </a:lnTo>
                  <a:lnTo>
                    <a:pt x="660" y="396"/>
                  </a:lnTo>
                  <a:lnTo>
                    <a:pt x="672" y="798"/>
                  </a:lnTo>
                  <a:lnTo>
                    <a:pt x="684" y="840"/>
                  </a:lnTo>
                  <a:lnTo>
                    <a:pt x="696" y="726"/>
                  </a:lnTo>
                  <a:lnTo>
                    <a:pt x="702" y="666"/>
                  </a:lnTo>
                  <a:lnTo>
                    <a:pt x="714" y="672"/>
                  </a:lnTo>
                  <a:lnTo>
                    <a:pt x="726" y="792"/>
                  </a:lnTo>
                  <a:lnTo>
                    <a:pt x="738" y="810"/>
                  </a:lnTo>
                  <a:lnTo>
                    <a:pt x="750" y="708"/>
                  </a:lnTo>
                  <a:lnTo>
                    <a:pt x="762" y="666"/>
                  </a:lnTo>
                  <a:lnTo>
                    <a:pt x="774" y="762"/>
                  </a:lnTo>
                  <a:lnTo>
                    <a:pt x="780" y="846"/>
                  </a:lnTo>
                  <a:lnTo>
                    <a:pt x="792" y="804"/>
                  </a:lnTo>
                  <a:lnTo>
                    <a:pt x="804" y="630"/>
                  </a:lnTo>
                  <a:lnTo>
                    <a:pt x="816" y="672"/>
                  </a:lnTo>
                  <a:lnTo>
                    <a:pt x="828" y="828"/>
                  </a:lnTo>
                  <a:lnTo>
                    <a:pt x="840" y="864"/>
                  </a:lnTo>
                  <a:lnTo>
                    <a:pt x="852" y="726"/>
                  </a:lnTo>
                  <a:lnTo>
                    <a:pt x="864" y="684"/>
                  </a:lnTo>
                  <a:lnTo>
                    <a:pt x="870" y="798"/>
                  </a:lnTo>
                  <a:lnTo>
                    <a:pt x="882" y="870"/>
                  </a:lnTo>
                  <a:lnTo>
                    <a:pt x="894" y="816"/>
                  </a:lnTo>
                  <a:lnTo>
                    <a:pt x="906" y="726"/>
                  </a:lnTo>
                  <a:lnTo>
                    <a:pt x="918" y="762"/>
                  </a:lnTo>
                  <a:lnTo>
                    <a:pt x="930" y="858"/>
                  </a:lnTo>
                  <a:lnTo>
                    <a:pt x="942" y="846"/>
                  </a:lnTo>
                  <a:lnTo>
                    <a:pt x="954" y="666"/>
                  </a:lnTo>
                  <a:lnTo>
                    <a:pt x="960" y="780"/>
                  </a:lnTo>
                  <a:lnTo>
                    <a:pt x="972" y="858"/>
                  </a:lnTo>
                  <a:lnTo>
                    <a:pt x="984" y="786"/>
                  </a:lnTo>
                  <a:lnTo>
                    <a:pt x="996" y="702"/>
                  </a:lnTo>
                  <a:lnTo>
                    <a:pt x="1008" y="756"/>
                  </a:lnTo>
                  <a:lnTo>
                    <a:pt x="1020" y="858"/>
                  </a:lnTo>
                  <a:lnTo>
                    <a:pt x="1032" y="828"/>
                  </a:lnTo>
                  <a:lnTo>
                    <a:pt x="1038" y="600"/>
                  </a:lnTo>
                  <a:lnTo>
                    <a:pt x="1050" y="612"/>
                  </a:lnTo>
                  <a:lnTo>
                    <a:pt x="1062" y="828"/>
                  </a:lnTo>
                  <a:lnTo>
                    <a:pt x="1074" y="816"/>
                  </a:lnTo>
                  <a:lnTo>
                    <a:pt x="1086" y="834"/>
                  </a:lnTo>
                  <a:lnTo>
                    <a:pt x="1098" y="738"/>
                  </a:lnTo>
                  <a:lnTo>
                    <a:pt x="1110" y="558"/>
                  </a:lnTo>
                  <a:lnTo>
                    <a:pt x="1122" y="828"/>
                  </a:lnTo>
                  <a:lnTo>
                    <a:pt x="1128" y="918"/>
                  </a:lnTo>
                  <a:lnTo>
                    <a:pt x="1140" y="810"/>
                  </a:lnTo>
                  <a:lnTo>
                    <a:pt x="1152" y="64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27" name="Freeform 103"/>
            <p:cNvSpPr>
              <a:spLocks/>
            </p:cNvSpPr>
            <p:nvPr/>
          </p:nvSpPr>
          <p:spPr bwMode="auto">
            <a:xfrm>
              <a:off x="1176337" y="3435350"/>
              <a:ext cx="2266950" cy="447675"/>
            </a:xfrm>
            <a:custGeom>
              <a:avLst/>
              <a:gdLst/>
              <a:ahLst/>
              <a:cxnLst>
                <a:cxn ang="0">
                  <a:pos x="24" y="192"/>
                </a:cxn>
                <a:cxn ang="0">
                  <a:pos x="60" y="234"/>
                </a:cxn>
                <a:cxn ang="0">
                  <a:pos x="90" y="210"/>
                </a:cxn>
                <a:cxn ang="0">
                  <a:pos x="126" y="198"/>
                </a:cxn>
                <a:cxn ang="0">
                  <a:pos x="162" y="150"/>
                </a:cxn>
                <a:cxn ang="0">
                  <a:pos x="192" y="204"/>
                </a:cxn>
                <a:cxn ang="0">
                  <a:pos x="228" y="180"/>
                </a:cxn>
                <a:cxn ang="0">
                  <a:pos x="258" y="156"/>
                </a:cxn>
                <a:cxn ang="0">
                  <a:pos x="294" y="120"/>
                </a:cxn>
                <a:cxn ang="0">
                  <a:pos x="330" y="108"/>
                </a:cxn>
                <a:cxn ang="0">
                  <a:pos x="360" y="102"/>
                </a:cxn>
                <a:cxn ang="0">
                  <a:pos x="396" y="78"/>
                </a:cxn>
                <a:cxn ang="0">
                  <a:pos x="426" y="72"/>
                </a:cxn>
                <a:cxn ang="0">
                  <a:pos x="462" y="120"/>
                </a:cxn>
                <a:cxn ang="0">
                  <a:pos x="498" y="78"/>
                </a:cxn>
                <a:cxn ang="0">
                  <a:pos x="528" y="42"/>
                </a:cxn>
                <a:cxn ang="0">
                  <a:pos x="564" y="6"/>
                </a:cxn>
                <a:cxn ang="0">
                  <a:pos x="594" y="6"/>
                </a:cxn>
                <a:cxn ang="0">
                  <a:pos x="630" y="6"/>
                </a:cxn>
                <a:cxn ang="0">
                  <a:pos x="666" y="18"/>
                </a:cxn>
                <a:cxn ang="0">
                  <a:pos x="696" y="60"/>
                </a:cxn>
                <a:cxn ang="0">
                  <a:pos x="732" y="78"/>
                </a:cxn>
                <a:cxn ang="0">
                  <a:pos x="768" y="66"/>
                </a:cxn>
                <a:cxn ang="0">
                  <a:pos x="798" y="18"/>
                </a:cxn>
                <a:cxn ang="0">
                  <a:pos x="834" y="114"/>
                </a:cxn>
                <a:cxn ang="0">
                  <a:pos x="864" y="78"/>
                </a:cxn>
                <a:cxn ang="0">
                  <a:pos x="900" y="150"/>
                </a:cxn>
                <a:cxn ang="0">
                  <a:pos x="936" y="252"/>
                </a:cxn>
                <a:cxn ang="0">
                  <a:pos x="966" y="108"/>
                </a:cxn>
                <a:cxn ang="0">
                  <a:pos x="1002" y="114"/>
                </a:cxn>
                <a:cxn ang="0">
                  <a:pos x="1032" y="186"/>
                </a:cxn>
                <a:cxn ang="0">
                  <a:pos x="1068" y="180"/>
                </a:cxn>
                <a:cxn ang="0">
                  <a:pos x="1104" y="138"/>
                </a:cxn>
                <a:cxn ang="0">
                  <a:pos x="1134" y="180"/>
                </a:cxn>
                <a:cxn ang="0">
                  <a:pos x="1170" y="162"/>
                </a:cxn>
                <a:cxn ang="0">
                  <a:pos x="1200" y="102"/>
                </a:cxn>
                <a:cxn ang="0">
                  <a:pos x="1236" y="132"/>
                </a:cxn>
                <a:cxn ang="0">
                  <a:pos x="1272" y="96"/>
                </a:cxn>
                <a:cxn ang="0">
                  <a:pos x="1302" y="96"/>
                </a:cxn>
                <a:cxn ang="0">
                  <a:pos x="1338" y="84"/>
                </a:cxn>
                <a:cxn ang="0">
                  <a:pos x="1374" y="54"/>
                </a:cxn>
                <a:cxn ang="0">
                  <a:pos x="1404" y="48"/>
                </a:cxn>
              </a:cxnLst>
              <a:rect l="0" t="0" r="r" b="b"/>
              <a:pathLst>
                <a:path w="1428" h="282">
                  <a:moveTo>
                    <a:pt x="0" y="240"/>
                  </a:moveTo>
                  <a:lnTo>
                    <a:pt x="12" y="228"/>
                  </a:lnTo>
                  <a:lnTo>
                    <a:pt x="24" y="192"/>
                  </a:lnTo>
                  <a:lnTo>
                    <a:pt x="36" y="168"/>
                  </a:lnTo>
                  <a:lnTo>
                    <a:pt x="48" y="180"/>
                  </a:lnTo>
                  <a:lnTo>
                    <a:pt x="60" y="234"/>
                  </a:lnTo>
                  <a:lnTo>
                    <a:pt x="72" y="174"/>
                  </a:lnTo>
                  <a:lnTo>
                    <a:pt x="78" y="198"/>
                  </a:lnTo>
                  <a:lnTo>
                    <a:pt x="90" y="210"/>
                  </a:lnTo>
                  <a:lnTo>
                    <a:pt x="102" y="204"/>
                  </a:lnTo>
                  <a:lnTo>
                    <a:pt x="114" y="198"/>
                  </a:lnTo>
                  <a:lnTo>
                    <a:pt x="126" y="198"/>
                  </a:lnTo>
                  <a:lnTo>
                    <a:pt x="138" y="204"/>
                  </a:lnTo>
                  <a:lnTo>
                    <a:pt x="150" y="156"/>
                  </a:lnTo>
                  <a:lnTo>
                    <a:pt x="162" y="150"/>
                  </a:lnTo>
                  <a:lnTo>
                    <a:pt x="168" y="216"/>
                  </a:lnTo>
                  <a:lnTo>
                    <a:pt x="180" y="180"/>
                  </a:lnTo>
                  <a:lnTo>
                    <a:pt x="192" y="204"/>
                  </a:lnTo>
                  <a:lnTo>
                    <a:pt x="204" y="210"/>
                  </a:lnTo>
                  <a:lnTo>
                    <a:pt x="216" y="174"/>
                  </a:lnTo>
                  <a:lnTo>
                    <a:pt x="228" y="180"/>
                  </a:lnTo>
                  <a:lnTo>
                    <a:pt x="240" y="174"/>
                  </a:lnTo>
                  <a:lnTo>
                    <a:pt x="252" y="210"/>
                  </a:lnTo>
                  <a:lnTo>
                    <a:pt x="258" y="156"/>
                  </a:lnTo>
                  <a:lnTo>
                    <a:pt x="270" y="180"/>
                  </a:lnTo>
                  <a:lnTo>
                    <a:pt x="282" y="168"/>
                  </a:lnTo>
                  <a:lnTo>
                    <a:pt x="294" y="120"/>
                  </a:lnTo>
                  <a:lnTo>
                    <a:pt x="306" y="108"/>
                  </a:lnTo>
                  <a:lnTo>
                    <a:pt x="318" y="78"/>
                  </a:lnTo>
                  <a:lnTo>
                    <a:pt x="330" y="108"/>
                  </a:lnTo>
                  <a:lnTo>
                    <a:pt x="336" y="84"/>
                  </a:lnTo>
                  <a:lnTo>
                    <a:pt x="348" y="90"/>
                  </a:lnTo>
                  <a:lnTo>
                    <a:pt x="360" y="102"/>
                  </a:lnTo>
                  <a:lnTo>
                    <a:pt x="372" y="84"/>
                  </a:lnTo>
                  <a:lnTo>
                    <a:pt x="384" y="96"/>
                  </a:lnTo>
                  <a:lnTo>
                    <a:pt x="396" y="78"/>
                  </a:lnTo>
                  <a:lnTo>
                    <a:pt x="408" y="84"/>
                  </a:lnTo>
                  <a:lnTo>
                    <a:pt x="420" y="60"/>
                  </a:lnTo>
                  <a:lnTo>
                    <a:pt x="426" y="72"/>
                  </a:lnTo>
                  <a:lnTo>
                    <a:pt x="438" y="108"/>
                  </a:lnTo>
                  <a:lnTo>
                    <a:pt x="450" y="90"/>
                  </a:lnTo>
                  <a:lnTo>
                    <a:pt x="462" y="120"/>
                  </a:lnTo>
                  <a:lnTo>
                    <a:pt x="474" y="138"/>
                  </a:lnTo>
                  <a:lnTo>
                    <a:pt x="486" y="90"/>
                  </a:lnTo>
                  <a:lnTo>
                    <a:pt x="498" y="78"/>
                  </a:lnTo>
                  <a:lnTo>
                    <a:pt x="510" y="48"/>
                  </a:lnTo>
                  <a:lnTo>
                    <a:pt x="516" y="12"/>
                  </a:lnTo>
                  <a:lnTo>
                    <a:pt x="528" y="42"/>
                  </a:lnTo>
                  <a:lnTo>
                    <a:pt x="540" y="18"/>
                  </a:lnTo>
                  <a:lnTo>
                    <a:pt x="552" y="18"/>
                  </a:lnTo>
                  <a:lnTo>
                    <a:pt x="564" y="6"/>
                  </a:lnTo>
                  <a:lnTo>
                    <a:pt x="576" y="12"/>
                  </a:lnTo>
                  <a:lnTo>
                    <a:pt x="588" y="24"/>
                  </a:lnTo>
                  <a:lnTo>
                    <a:pt x="594" y="6"/>
                  </a:lnTo>
                  <a:lnTo>
                    <a:pt x="606" y="12"/>
                  </a:lnTo>
                  <a:lnTo>
                    <a:pt x="618" y="24"/>
                  </a:lnTo>
                  <a:lnTo>
                    <a:pt x="630" y="6"/>
                  </a:lnTo>
                  <a:lnTo>
                    <a:pt x="642" y="24"/>
                  </a:lnTo>
                  <a:lnTo>
                    <a:pt x="654" y="18"/>
                  </a:lnTo>
                  <a:lnTo>
                    <a:pt x="666" y="18"/>
                  </a:lnTo>
                  <a:lnTo>
                    <a:pt x="678" y="24"/>
                  </a:lnTo>
                  <a:lnTo>
                    <a:pt x="684" y="24"/>
                  </a:lnTo>
                  <a:lnTo>
                    <a:pt x="696" y="60"/>
                  </a:lnTo>
                  <a:lnTo>
                    <a:pt x="708" y="36"/>
                  </a:lnTo>
                  <a:lnTo>
                    <a:pt x="720" y="42"/>
                  </a:lnTo>
                  <a:lnTo>
                    <a:pt x="732" y="78"/>
                  </a:lnTo>
                  <a:lnTo>
                    <a:pt x="744" y="66"/>
                  </a:lnTo>
                  <a:lnTo>
                    <a:pt x="756" y="72"/>
                  </a:lnTo>
                  <a:lnTo>
                    <a:pt x="768" y="66"/>
                  </a:lnTo>
                  <a:lnTo>
                    <a:pt x="774" y="78"/>
                  </a:lnTo>
                  <a:lnTo>
                    <a:pt x="786" y="48"/>
                  </a:lnTo>
                  <a:lnTo>
                    <a:pt x="798" y="18"/>
                  </a:lnTo>
                  <a:lnTo>
                    <a:pt x="810" y="0"/>
                  </a:lnTo>
                  <a:lnTo>
                    <a:pt x="822" y="114"/>
                  </a:lnTo>
                  <a:lnTo>
                    <a:pt x="834" y="114"/>
                  </a:lnTo>
                  <a:lnTo>
                    <a:pt x="846" y="114"/>
                  </a:lnTo>
                  <a:lnTo>
                    <a:pt x="852" y="78"/>
                  </a:lnTo>
                  <a:lnTo>
                    <a:pt x="864" y="78"/>
                  </a:lnTo>
                  <a:lnTo>
                    <a:pt x="876" y="72"/>
                  </a:lnTo>
                  <a:lnTo>
                    <a:pt x="888" y="60"/>
                  </a:lnTo>
                  <a:lnTo>
                    <a:pt x="900" y="150"/>
                  </a:lnTo>
                  <a:lnTo>
                    <a:pt x="912" y="156"/>
                  </a:lnTo>
                  <a:lnTo>
                    <a:pt x="924" y="174"/>
                  </a:lnTo>
                  <a:lnTo>
                    <a:pt x="936" y="252"/>
                  </a:lnTo>
                  <a:lnTo>
                    <a:pt x="942" y="162"/>
                  </a:lnTo>
                  <a:lnTo>
                    <a:pt x="954" y="138"/>
                  </a:lnTo>
                  <a:lnTo>
                    <a:pt x="966" y="108"/>
                  </a:lnTo>
                  <a:lnTo>
                    <a:pt x="978" y="126"/>
                  </a:lnTo>
                  <a:lnTo>
                    <a:pt x="990" y="102"/>
                  </a:lnTo>
                  <a:lnTo>
                    <a:pt x="1002" y="114"/>
                  </a:lnTo>
                  <a:lnTo>
                    <a:pt x="1014" y="192"/>
                  </a:lnTo>
                  <a:lnTo>
                    <a:pt x="1026" y="156"/>
                  </a:lnTo>
                  <a:lnTo>
                    <a:pt x="1032" y="186"/>
                  </a:lnTo>
                  <a:lnTo>
                    <a:pt x="1044" y="282"/>
                  </a:lnTo>
                  <a:lnTo>
                    <a:pt x="1056" y="198"/>
                  </a:lnTo>
                  <a:lnTo>
                    <a:pt x="1068" y="180"/>
                  </a:lnTo>
                  <a:lnTo>
                    <a:pt x="1080" y="156"/>
                  </a:lnTo>
                  <a:lnTo>
                    <a:pt x="1092" y="162"/>
                  </a:lnTo>
                  <a:lnTo>
                    <a:pt x="1104" y="138"/>
                  </a:lnTo>
                  <a:lnTo>
                    <a:pt x="1116" y="150"/>
                  </a:lnTo>
                  <a:lnTo>
                    <a:pt x="1122" y="216"/>
                  </a:lnTo>
                  <a:lnTo>
                    <a:pt x="1134" y="180"/>
                  </a:lnTo>
                  <a:lnTo>
                    <a:pt x="1146" y="204"/>
                  </a:lnTo>
                  <a:lnTo>
                    <a:pt x="1158" y="228"/>
                  </a:lnTo>
                  <a:lnTo>
                    <a:pt x="1170" y="162"/>
                  </a:lnTo>
                  <a:lnTo>
                    <a:pt x="1182" y="132"/>
                  </a:lnTo>
                  <a:lnTo>
                    <a:pt x="1194" y="78"/>
                  </a:lnTo>
                  <a:lnTo>
                    <a:pt x="1200" y="102"/>
                  </a:lnTo>
                  <a:lnTo>
                    <a:pt x="1212" y="84"/>
                  </a:lnTo>
                  <a:lnTo>
                    <a:pt x="1224" y="78"/>
                  </a:lnTo>
                  <a:lnTo>
                    <a:pt x="1236" y="132"/>
                  </a:lnTo>
                  <a:lnTo>
                    <a:pt x="1248" y="102"/>
                  </a:lnTo>
                  <a:lnTo>
                    <a:pt x="1260" y="90"/>
                  </a:lnTo>
                  <a:lnTo>
                    <a:pt x="1272" y="96"/>
                  </a:lnTo>
                  <a:lnTo>
                    <a:pt x="1284" y="114"/>
                  </a:lnTo>
                  <a:lnTo>
                    <a:pt x="1290" y="84"/>
                  </a:lnTo>
                  <a:lnTo>
                    <a:pt x="1302" y="96"/>
                  </a:lnTo>
                  <a:lnTo>
                    <a:pt x="1314" y="84"/>
                  </a:lnTo>
                  <a:lnTo>
                    <a:pt x="1326" y="114"/>
                  </a:lnTo>
                  <a:lnTo>
                    <a:pt x="1338" y="84"/>
                  </a:lnTo>
                  <a:lnTo>
                    <a:pt x="1350" y="78"/>
                  </a:lnTo>
                  <a:lnTo>
                    <a:pt x="1362" y="78"/>
                  </a:lnTo>
                  <a:lnTo>
                    <a:pt x="1374" y="54"/>
                  </a:lnTo>
                  <a:lnTo>
                    <a:pt x="1380" y="54"/>
                  </a:lnTo>
                  <a:lnTo>
                    <a:pt x="1392" y="12"/>
                  </a:lnTo>
                  <a:lnTo>
                    <a:pt x="1404" y="48"/>
                  </a:lnTo>
                  <a:lnTo>
                    <a:pt x="1416" y="18"/>
                  </a:lnTo>
                  <a:lnTo>
                    <a:pt x="1428" y="3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28" name="Freeform 104"/>
            <p:cNvSpPr>
              <a:spLocks/>
            </p:cNvSpPr>
            <p:nvPr/>
          </p:nvSpPr>
          <p:spPr bwMode="auto">
            <a:xfrm>
              <a:off x="3443287" y="3330575"/>
              <a:ext cx="2257425" cy="533400"/>
            </a:xfrm>
            <a:custGeom>
              <a:avLst/>
              <a:gdLst/>
              <a:ahLst/>
              <a:cxnLst>
                <a:cxn ang="0">
                  <a:pos x="24" y="84"/>
                </a:cxn>
                <a:cxn ang="0">
                  <a:pos x="54" y="78"/>
                </a:cxn>
                <a:cxn ang="0">
                  <a:pos x="90" y="66"/>
                </a:cxn>
                <a:cxn ang="0">
                  <a:pos x="120" y="72"/>
                </a:cxn>
                <a:cxn ang="0">
                  <a:pos x="156" y="54"/>
                </a:cxn>
                <a:cxn ang="0">
                  <a:pos x="192" y="54"/>
                </a:cxn>
                <a:cxn ang="0">
                  <a:pos x="222" y="60"/>
                </a:cxn>
                <a:cxn ang="0">
                  <a:pos x="258" y="78"/>
                </a:cxn>
                <a:cxn ang="0">
                  <a:pos x="288" y="54"/>
                </a:cxn>
                <a:cxn ang="0">
                  <a:pos x="324" y="24"/>
                </a:cxn>
                <a:cxn ang="0">
                  <a:pos x="360" y="24"/>
                </a:cxn>
                <a:cxn ang="0">
                  <a:pos x="390" y="30"/>
                </a:cxn>
                <a:cxn ang="0">
                  <a:pos x="426" y="174"/>
                </a:cxn>
                <a:cxn ang="0">
                  <a:pos x="462" y="108"/>
                </a:cxn>
                <a:cxn ang="0">
                  <a:pos x="492" y="48"/>
                </a:cxn>
                <a:cxn ang="0">
                  <a:pos x="528" y="210"/>
                </a:cxn>
                <a:cxn ang="0">
                  <a:pos x="558" y="126"/>
                </a:cxn>
                <a:cxn ang="0">
                  <a:pos x="594" y="144"/>
                </a:cxn>
                <a:cxn ang="0">
                  <a:pos x="630" y="234"/>
                </a:cxn>
                <a:cxn ang="0">
                  <a:pos x="660" y="192"/>
                </a:cxn>
                <a:cxn ang="0">
                  <a:pos x="696" y="240"/>
                </a:cxn>
                <a:cxn ang="0">
                  <a:pos x="726" y="252"/>
                </a:cxn>
                <a:cxn ang="0">
                  <a:pos x="762" y="240"/>
                </a:cxn>
                <a:cxn ang="0">
                  <a:pos x="798" y="240"/>
                </a:cxn>
                <a:cxn ang="0">
                  <a:pos x="828" y="192"/>
                </a:cxn>
                <a:cxn ang="0">
                  <a:pos x="864" y="234"/>
                </a:cxn>
                <a:cxn ang="0">
                  <a:pos x="894" y="240"/>
                </a:cxn>
                <a:cxn ang="0">
                  <a:pos x="930" y="270"/>
                </a:cxn>
                <a:cxn ang="0">
                  <a:pos x="966" y="312"/>
                </a:cxn>
                <a:cxn ang="0">
                  <a:pos x="996" y="288"/>
                </a:cxn>
                <a:cxn ang="0">
                  <a:pos x="1032" y="330"/>
                </a:cxn>
                <a:cxn ang="0">
                  <a:pos x="1068" y="264"/>
                </a:cxn>
                <a:cxn ang="0">
                  <a:pos x="1098" y="126"/>
                </a:cxn>
                <a:cxn ang="0">
                  <a:pos x="1134" y="150"/>
                </a:cxn>
                <a:cxn ang="0">
                  <a:pos x="1164" y="162"/>
                </a:cxn>
                <a:cxn ang="0">
                  <a:pos x="1200" y="168"/>
                </a:cxn>
                <a:cxn ang="0">
                  <a:pos x="1236" y="144"/>
                </a:cxn>
                <a:cxn ang="0">
                  <a:pos x="1266" y="114"/>
                </a:cxn>
                <a:cxn ang="0">
                  <a:pos x="1302" y="78"/>
                </a:cxn>
                <a:cxn ang="0">
                  <a:pos x="1332" y="66"/>
                </a:cxn>
                <a:cxn ang="0">
                  <a:pos x="1368" y="102"/>
                </a:cxn>
                <a:cxn ang="0">
                  <a:pos x="1404" y="66"/>
                </a:cxn>
              </a:cxnLst>
              <a:rect l="0" t="0" r="r" b="b"/>
              <a:pathLst>
                <a:path w="1422" h="336">
                  <a:moveTo>
                    <a:pt x="0" y="102"/>
                  </a:moveTo>
                  <a:lnTo>
                    <a:pt x="12" y="108"/>
                  </a:lnTo>
                  <a:lnTo>
                    <a:pt x="24" y="84"/>
                  </a:lnTo>
                  <a:lnTo>
                    <a:pt x="30" y="90"/>
                  </a:lnTo>
                  <a:lnTo>
                    <a:pt x="42" y="78"/>
                  </a:lnTo>
                  <a:lnTo>
                    <a:pt x="54" y="78"/>
                  </a:lnTo>
                  <a:lnTo>
                    <a:pt x="66" y="60"/>
                  </a:lnTo>
                  <a:lnTo>
                    <a:pt x="78" y="18"/>
                  </a:lnTo>
                  <a:lnTo>
                    <a:pt x="90" y="66"/>
                  </a:lnTo>
                  <a:lnTo>
                    <a:pt x="102" y="42"/>
                  </a:lnTo>
                  <a:lnTo>
                    <a:pt x="114" y="54"/>
                  </a:lnTo>
                  <a:lnTo>
                    <a:pt x="120" y="72"/>
                  </a:lnTo>
                  <a:lnTo>
                    <a:pt x="132" y="42"/>
                  </a:lnTo>
                  <a:lnTo>
                    <a:pt x="144" y="60"/>
                  </a:lnTo>
                  <a:lnTo>
                    <a:pt x="156" y="54"/>
                  </a:lnTo>
                  <a:lnTo>
                    <a:pt x="168" y="78"/>
                  </a:lnTo>
                  <a:lnTo>
                    <a:pt x="180" y="66"/>
                  </a:lnTo>
                  <a:lnTo>
                    <a:pt x="192" y="54"/>
                  </a:lnTo>
                  <a:lnTo>
                    <a:pt x="204" y="102"/>
                  </a:lnTo>
                  <a:lnTo>
                    <a:pt x="210" y="66"/>
                  </a:lnTo>
                  <a:lnTo>
                    <a:pt x="222" y="60"/>
                  </a:lnTo>
                  <a:lnTo>
                    <a:pt x="234" y="78"/>
                  </a:lnTo>
                  <a:lnTo>
                    <a:pt x="246" y="48"/>
                  </a:lnTo>
                  <a:lnTo>
                    <a:pt x="258" y="78"/>
                  </a:lnTo>
                  <a:lnTo>
                    <a:pt x="270" y="42"/>
                  </a:lnTo>
                  <a:lnTo>
                    <a:pt x="282" y="30"/>
                  </a:lnTo>
                  <a:lnTo>
                    <a:pt x="288" y="54"/>
                  </a:lnTo>
                  <a:lnTo>
                    <a:pt x="300" y="24"/>
                  </a:lnTo>
                  <a:lnTo>
                    <a:pt x="312" y="12"/>
                  </a:lnTo>
                  <a:lnTo>
                    <a:pt x="324" y="24"/>
                  </a:lnTo>
                  <a:lnTo>
                    <a:pt x="336" y="30"/>
                  </a:lnTo>
                  <a:lnTo>
                    <a:pt x="348" y="36"/>
                  </a:lnTo>
                  <a:lnTo>
                    <a:pt x="360" y="24"/>
                  </a:lnTo>
                  <a:lnTo>
                    <a:pt x="372" y="0"/>
                  </a:lnTo>
                  <a:lnTo>
                    <a:pt x="378" y="54"/>
                  </a:lnTo>
                  <a:lnTo>
                    <a:pt x="390" y="30"/>
                  </a:lnTo>
                  <a:lnTo>
                    <a:pt x="402" y="30"/>
                  </a:lnTo>
                  <a:lnTo>
                    <a:pt x="414" y="66"/>
                  </a:lnTo>
                  <a:lnTo>
                    <a:pt x="426" y="174"/>
                  </a:lnTo>
                  <a:lnTo>
                    <a:pt x="438" y="108"/>
                  </a:lnTo>
                  <a:lnTo>
                    <a:pt x="450" y="102"/>
                  </a:lnTo>
                  <a:lnTo>
                    <a:pt x="462" y="108"/>
                  </a:lnTo>
                  <a:lnTo>
                    <a:pt x="468" y="84"/>
                  </a:lnTo>
                  <a:lnTo>
                    <a:pt x="480" y="36"/>
                  </a:lnTo>
                  <a:lnTo>
                    <a:pt x="492" y="48"/>
                  </a:lnTo>
                  <a:lnTo>
                    <a:pt x="504" y="156"/>
                  </a:lnTo>
                  <a:lnTo>
                    <a:pt x="516" y="324"/>
                  </a:lnTo>
                  <a:lnTo>
                    <a:pt x="528" y="210"/>
                  </a:lnTo>
                  <a:lnTo>
                    <a:pt x="540" y="138"/>
                  </a:lnTo>
                  <a:lnTo>
                    <a:pt x="546" y="180"/>
                  </a:lnTo>
                  <a:lnTo>
                    <a:pt x="558" y="126"/>
                  </a:lnTo>
                  <a:lnTo>
                    <a:pt x="570" y="138"/>
                  </a:lnTo>
                  <a:lnTo>
                    <a:pt x="582" y="120"/>
                  </a:lnTo>
                  <a:lnTo>
                    <a:pt x="594" y="144"/>
                  </a:lnTo>
                  <a:lnTo>
                    <a:pt x="606" y="156"/>
                  </a:lnTo>
                  <a:lnTo>
                    <a:pt x="618" y="186"/>
                  </a:lnTo>
                  <a:lnTo>
                    <a:pt x="630" y="234"/>
                  </a:lnTo>
                  <a:lnTo>
                    <a:pt x="636" y="168"/>
                  </a:lnTo>
                  <a:lnTo>
                    <a:pt x="648" y="162"/>
                  </a:lnTo>
                  <a:lnTo>
                    <a:pt x="660" y="192"/>
                  </a:lnTo>
                  <a:lnTo>
                    <a:pt x="672" y="162"/>
                  </a:lnTo>
                  <a:lnTo>
                    <a:pt x="684" y="180"/>
                  </a:lnTo>
                  <a:lnTo>
                    <a:pt x="696" y="240"/>
                  </a:lnTo>
                  <a:lnTo>
                    <a:pt x="708" y="240"/>
                  </a:lnTo>
                  <a:lnTo>
                    <a:pt x="720" y="210"/>
                  </a:lnTo>
                  <a:lnTo>
                    <a:pt x="726" y="252"/>
                  </a:lnTo>
                  <a:lnTo>
                    <a:pt x="738" y="336"/>
                  </a:lnTo>
                  <a:lnTo>
                    <a:pt x="750" y="246"/>
                  </a:lnTo>
                  <a:lnTo>
                    <a:pt x="762" y="240"/>
                  </a:lnTo>
                  <a:lnTo>
                    <a:pt x="774" y="258"/>
                  </a:lnTo>
                  <a:lnTo>
                    <a:pt x="786" y="222"/>
                  </a:lnTo>
                  <a:lnTo>
                    <a:pt x="798" y="240"/>
                  </a:lnTo>
                  <a:lnTo>
                    <a:pt x="810" y="252"/>
                  </a:lnTo>
                  <a:lnTo>
                    <a:pt x="816" y="204"/>
                  </a:lnTo>
                  <a:lnTo>
                    <a:pt x="828" y="192"/>
                  </a:lnTo>
                  <a:lnTo>
                    <a:pt x="840" y="198"/>
                  </a:lnTo>
                  <a:lnTo>
                    <a:pt x="852" y="246"/>
                  </a:lnTo>
                  <a:lnTo>
                    <a:pt x="864" y="234"/>
                  </a:lnTo>
                  <a:lnTo>
                    <a:pt x="876" y="240"/>
                  </a:lnTo>
                  <a:lnTo>
                    <a:pt x="888" y="276"/>
                  </a:lnTo>
                  <a:lnTo>
                    <a:pt x="894" y="240"/>
                  </a:lnTo>
                  <a:lnTo>
                    <a:pt x="906" y="234"/>
                  </a:lnTo>
                  <a:lnTo>
                    <a:pt x="918" y="282"/>
                  </a:lnTo>
                  <a:lnTo>
                    <a:pt x="930" y="270"/>
                  </a:lnTo>
                  <a:lnTo>
                    <a:pt x="942" y="246"/>
                  </a:lnTo>
                  <a:lnTo>
                    <a:pt x="954" y="282"/>
                  </a:lnTo>
                  <a:lnTo>
                    <a:pt x="966" y="312"/>
                  </a:lnTo>
                  <a:lnTo>
                    <a:pt x="978" y="294"/>
                  </a:lnTo>
                  <a:lnTo>
                    <a:pt x="984" y="336"/>
                  </a:lnTo>
                  <a:lnTo>
                    <a:pt x="996" y="288"/>
                  </a:lnTo>
                  <a:lnTo>
                    <a:pt x="1008" y="234"/>
                  </a:lnTo>
                  <a:lnTo>
                    <a:pt x="1020" y="234"/>
                  </a:lnTo>
                  <a:lnTo>
                    <a:pt x="1032" y="330"/>
                  </a:lnTo>
                  <a:lnTo>
                    <a:pt x="1044" y="306"/>
                  </a:lnTo>
                  <a:lnTo>
                    <a:pt x="1056" y="282"/>
                  </a:lnTo>
                  <a:lnTo>
                    <a:pt x="1068" y="264"/>
                  </a:lnTo>
                  <a:lnTo>
                    <a:pt x="1074" y="216"/>
                  </a:lnTo>
                  <a:lnTo>
                    <a:pt x="1086" y="162"/>
                  </a:lnTo>
                  <a:lnTo>
                    <a:pt x="1098" y="126"/>
                  </a:lnTo>
                  <a:lnTo>
                    <a:pt x="1110" y="78"/>
                  </a:lnTo>
                  <a:lnTo>
                    <a:pt x="1122" y="192"/>
                  </a:lnTo>
                  <a:lnTo>
                    <a:pt x="1134" y="150"/>
                  </a:lnTo>
                  <a:lnTo>
                    <a:pt x="1146" y="162"/>
                  </a:lnTo>
                  <a:lnTo>
                    <a:pt x="1152" y="162"/>
                  </a:lnTo>
                  <a:lnTo>
                    <a:pt x="1164" y="162"/>
                  </a:lnTo>
                  <a:lnTo>
                    <a:pt x="1176" y="150"/>
                  </a:lnTo>
                  <a:lnTo>
                    <a:pt x="1188" y="144"/>
                  </a:lnTo>
                  <a:lnTo>
                    <a:pt x="1200" y="168"/>
                  </a:lnTo>
                  <a:lnTo>
                    <a:pt x="1212" y="120"/>
                  </a:lnTo>
                  <a:lnTo>
                    <a:pt x="1224" y="108"/>
                  </a:lnTo>
                  <a:lnTo>
                    <a:pt x="1236" y="144"/>
                  </a:lnTo>
                  <a:lnTo>
                    <a:pt x="1242" y="132"/>
                  </a:lnTo>
                  <a:lnTo>
                    <a:pt x="1254" y="120"/>
                  </a:lnTo>
                  <a:lnTo>
                    <a:pt x="1266" y="114"/>
                  </a:lnTo>
                  <a:lnTo>
                    <a:pt x="1278" y="96"/>
                  </a:lnTo>
                  <a:lnTo>
                    <a:pt x="1290" y="84"/>
                  </a:lnTo>
                  <a:lnTo>
                    <a:pt x="1302" y="78"/>
                  </a:lnTo>
                  <a:lnTo>
                    <a:pt x="1314" y="102"/>
                  </a:lnTo>
                  <a:lnTo>
                    <a:pt x="1326" y="78"/>
                  </a:lnTo>
                  <a:lnTo>
                    <a:pt x="1332" y="66"/>
                  </a:lnTo>
                  <a:lnTo>
                    <a:pt x="1344" y="78"/>
                  </a:lnTo>
                  <a:lnTo>
                    <a:pt x="1356" y="78"/>
                  </a:lnTo>
                  <a:lnTo>
                    <a:pt x="1368" y="102"/>
                  </a:lnTo>
                  <a:lnTo>
                    <a:pt x="1380" y="90"/>
                  </a:lnTo>
                  <a:lnTo>
                    <a:pt x="1392" y="90"/>
                  </a:lnTo>
                  <a:lnTo>
                    <a:pt x="1404" y="66"/>
                  </a:lnTo>
                  <a:lnTo>
                    <a:pt x="1410" y="60"/>
                  </a:lnTo>
                  <a:lnTo>
                    <a:pt x="1422" y="10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29" name="Freeform 105"/>
            <p:cNvSpPr>
              <a:spLocks/>
            </p:cNvSpPr>
            <p:nvPr/>
          </p:nvSpPr>
          <p:spPr bwMode="auto">
            <a:xfrm>
              <a:off x="5700713" y="3302000"/>
              <a:ext cx="1905000" cy="561975"/>
            </a:xfrm>
            <a:custGeom>
              <a:avLst/>
              <a:gdLst/>
              <a:ahLst/>
              <a:cxnLst>
                <a:cxn ang="0">
                  <a:pos x="12" y="102"/>
                </a:cxn>
                <a:cxn ang="0">
                  <a:pos x="36" y="108"/>
                </a:cxn>
                <a:cxn ang="0">
                  <a:pos x="60" y="96"/>
                </a:cxn>
                <a:cxn ang="0">
                  <a:pos x="78" y="78"/>
                </a:cxn>
                <a:cxn ang="0">
                  <a:pos x="102" y="30"/>
                </a:cxn>
                <a:cxn ang="0">
                  <a:pos x="126" y="42"/>
                </a:cxn>
                <a:cxn ang="0">
                  <a:pos x="150" y="66"/>
                </a:cxn>
                <a:cxn ang="0">
                  <a:pos x="168" y="66"/>
                </a:cxn>
                <a:cxn ang="0">
                  <a:pos x="192" y="72"/>
                </a:cxn>
                <a:cxn ang="0">
                  <a:pos x="216" y="42"/>
                </a:cxn>
                <a:cxn ang="0">
                  <a:pos x="240" y="84"/>
                </a:cxn>
                <a:cxn ang="0">
                  <a:pos x="258" y="48"/>
                </a:cxn>
                <a:cxn ang="0">
                  <a:pos x="282" y="48"/>
                </a:cxn>
                <a:cxn ang="0">
                  <a:pos x="306" y="66"/>
                </a:cxn>
                <a:cxn ang="0">
                  <a:pos x="330" y="54"/>
                </a:cxn>
                <a:cxn ang="0">
                  <a:pos x="348" y="60"/>
                </a:cxn>
                <a:cxn ang="0">
                  <a:pos x="372" y="18"/>
                </a:cxn>
                <a:cxn ang="0">
                  <a:pos x="396" y="18"/>
                </a:cxn>
                <a:cxn ang="0">
                  <a:pos x="420" y="18"/>
                </a:cxn>
                <a:cxn ang="0">
                  <a:pos x="438" y="12"/>
                </a:cxn>
                <a:cxn ang="0">
                  <a:pos x="462" y="36"/>
                </a:cxn>
                <a:cxn ang="0">
                  <a:pos x="486" y="0"/>
                </a:cxn>
                <a:cxn ang="0">
                  <a:pos x="510" y="12"/>
                </a:cxn>
                <a:cxn ang="0">
                  <a:pos x="528" y="36"/>
                </a:cxn>
                <a:cxn ang="0">
                  <a:pos x="552" y="30"/>
                </a:cxn>
                <a:cxn ang="0">
                  <a:pos x="576" y="84"/>
                </a:cxn>
                <a:cxn ang="0">
                  <a:pos x="594" y="114"/>
                </a:cxn>
                <a:cxn ang="0">
                  <a:pos x="618" y="48"/>
                </a:cxn>
                <a:cxn ang="0">
                  <a:pos x="642" y="72"/>
                </a:cxn>
                <a:cxn ang="0">
                  <a:pos x="666" y="108"/>
                </a:cxn>
                <a:cxn ang="0">
                  <a:pos x="684" y="168"/>
                </a:cxn>
                <a:cxn ang="0">
                  <a:pos x="708" y="138"/>
                </a:cxn>
                <a:cxn ang="0">
                  <a:pos x="732" y="168"/>
                </a:cxn>
                <a:cxn ang="0">
                  <a:pos x="756" y="156"/>
                </a:cxn>
                <a:cxn ang="0">
                  <a:pos x="774" y="156"/>
                </a:cxn>
                <a:cxn ang="0">
                  <a:pos x="798" y="264"/>
                </a:cxn>
                <a:cxn ang="0">
                  <a:pos x="822" y="204"/>
                </a:cxn>
                <a:cxn ang="0">
                  <a:pos x="846" y="186"/>
                </a:cxn>
                <a:cxn ang="0">
                  <a:pos x="864" y="216"/>
                </a:cxn>
                <a:cxn ang="0">
                  <a:pos x="888" y="138"/>
                </a:cxn>
                <a:cxn ang="0">
                  <a:pos x="912" y="162"/>
                </a:cxn>
                <a:cxn ang="0">
                  <a:pos x="936" y="198"/>
                </a:cxn>
                <a:cxn ang="0">
                  <a:pos x="954" y="258"/>
                </a:cxn>
                <a:cxn ang="0">
                  <a:pos x="978" y="222"/>
                </a:cxn>
                <a:cxn ang="0">
                  <a:pos x="1002" y="228"/>
                </a:cxn>
                <a:cxn ang="0">
                  <a:pos x="1026" y="264"/>
                </a:cxn>
                <a:cxn ang="0">
                  <a:pos x="1044" y="216"/>
                </a:cxn>
                <a:cxn ang="0">
                  <a:pos x="1068" y="276"/>
                </a:cxn>
                <a:cxn ang="0">
                  <a:pos x="1092" y="234"/>
                </a:cxn>
                <a:cxn ang="0">
                  <a:pos x="1110" y="300"/>
                </a:cxn>
                <a:cxn ang="0">
                  <a:pos x="1134" y="318"/>
                </a:cxn>
                <a:cxn ang="0">
                  <a:pos x="1158" y="300"/>
                </a:cxn>
                <a:cxn ang="0">
                  <a:pos x="1182" y="276"/>
                </a:cxn>
                <a:cxn ang="0">
                  <a:pos x="1200" y="270"/>
                </a:cxn>
              </a:cxnLst>
              <a:rect l="0" t="0" r="r" b="b"/>
              <a:pathLst>
                <a:path w="1200" h="354">
                  <a:moveTo>
                    <a:pt x="0" y="120"/>
                  </a:moveTo>
                  <a:lnTo>
                    <a:pt x="12" y="102"/>
                  </a:lnTo>
                  <a:lnTo>
                    <a:pt x="24" y="102"/>
                  </a:lnTo>
                  <a:lnTo>
                    <a:pt x="36" y="108"/>
                  </a:lnTo>
                  <a:lnTo>
                    <a:pt x="48" y="96"/>
                  </a:lnTo>
                  <a:lnTo>
                    <a:pt x="60" y="96"/>
                  </a:lnTo>
                  <a:lnTo>
                    <a:pt x="72" y="78"/>
                  </a:lnTo>
                  <a:lnTo>
                    <a:pt x="78" y="78"/>
                  </a:lnTo>
                  <a:lnTo>
                    <a:pt x="90" y="66"/>
                  </a:lnTo>
                  <a:lnTo>
                    <a:pt x="102" y="30"/>
                  </a:lnTo>
                  <a:lnTo>
                    <a:pt x="114" y="60"/>
                  </a:lnTo>
                  <a:lnTo>
                    <a:pt x="126" y="42"/>
                  </a:lnTo>
                  <a:lnTo>
                    <a:pt x="138" y="54"/>
                  </a:lnTo>
                  <a:lnTo>
                    <a:pt x="150" y="66"/>
                  </a:lnTo>
                  <a:lnTo>
                    <a:pt x="162" y="72"/>
                  </a:lnTo>
                  <a:lnTo>
                    <a:pt x="168" y="66"/>
                  </a:lnTo>
                  <a:lnTo>
                    <a:pt x="180" y="54"/>
                  </a:lnTo>
                  <a:lnTo>
                    <a:pt x="192" y="72"/>
                  </a:lnTo>
                  <a:lnTo>
                    <a:pt x="204" y="42"/>
                  </a:lnTo>
                  <a:lnTo>
                    <a:pt x="216" y="42"/>
                  </a:lnTo>
                  <a:lnTo>
                    <a:pt x="228" y="78"/>
                  </a:lnTo>
                  <a:lnTo>
                    <a:pt x="240" y="84"/>
                  </a:lnTo>
                  <a:lnTo>
                    <a:pt x="246" y="60"/>
                  </a:lnTo>
                  <a:lnTo>
                    <a:pt x="258" y="48"/>
                  </a:lnTo>
                  <a:lnTo>
                    <a:pt x="270" y="72"/>
                  </a:lnTo>
                  <a:lnTo>
                    <a:pt x="282" y="48"/>
                  </a:lnTo>
                  <a:lnTo>
                    <a:pt x="294" y="18"/>
                  </a:lnTo>
                  <a:lnTo>
                    <a:pt x="306" y="66"/>
                  </a:lnTo>
                  <a:lnTo>
                    <a:pt x="318" y="72"/>
                  </a:lnTo>
                  <a:lnTo>
                    <a:pt x="330" y="54"/>
                  </a:lnTo>
                  <a:lnTo>
                    <a:pt x="336" y="36"/>
                  </a:lnTo>
                  <a:lnTo>
                    <a:pt x="348" y="60"/>
                  </a:lnTo>
                  <a:lnTo>
                    <a:pt x="360" y="36"/>
                  </a:lnTo>
                  <a:lnTo>
                    <a:pt x="372" y="18"/>
                  </a:lnTo>
                  <a:lnTo>
                    <a:pt x="384" y="36"/>
                  </a:lnTo>
                  <a:lnTo>
                    <a:pt x="396" y="18"/>
                  </a:lnTo>
                  <a:lnTo>
                    <a:pt x="408" y="18"/>
                  </a:lnTo>
                  <a:lnTo>
                    <a:pt x="420" y="18"/>
                  </a:lnTo>
                  <a:lnTo>
                    <a:pt x="426" y="24"/>
                  </a:lnTo>
                  <a:lnTo>
                    <a:pt x="438" y="12"/>
                  </a:lnTo>
                  <a:lnTo>
                    <a:pt x="450" y="6"/>
                  </a:lnTo>
                  <a:lnTo>
                    <a:pt x="462" y="36"/>
                  </a:lnTo>
                  <a:lnTo>
                    <a:pt x="474" y="12"/>
                  </a:lnTo>
                  <a:lnTo>
                    <a:pt x="486" y="0"/>
                  </a:lnTo>
                  <a:lnTo>
                    <a:pt x="498" y="24"/>
                  </a:lnTo>
                  <a:lnTo>
                    <a:pt x="510" y="12"/>
                  </a:lnTo>
                  <a:lnTo>
                    <a:pt x="516" y="24"/>
                  </a:lnTo>
                  <a:lnTo>
                    <a:pt x="528" y="36"/>
                  </a:lnTo>
                  <a:lnTo>
                    <a:pt x="540" y="42"/>
                  </a:lnTo>
                  <a:lnTo>
                    <a:pt x="552" y="30"/>
                  </a:lnTo>
                  <a:lnTo>
                    <a:pt x="564" y="24"/>
                  </a:lnTo>
                  <a:lnTo>
                    <a:pt x="576" y="84"/>
                  </a:lnTo>
                  <a:lnTo>
                    <a:pt x="588" y="126"/>
                  </a:lnTo>
                  <a:lnTo>
                    <a:pt x="594" y="114"/>
                  </a:lnTo>
                  <a:lnTo>
                    <a:pt x="606" y="84"/>
                  </a:lnTo>
                  <a:lnTo>
                    <a:pt x="618" y="48"/>
                  </a:lnTo>
                  <a:lnTo>
                    <a:pt x="630" y="60"/>
                  </a:lnTo>
                  <a:lnTo>
                    <a:pt x="642" y="72"/>
                  </a:lnTo>
                  <a:lnTo>
                    <a:pt x="654" y="132"/>
                  </a:lnTo>
                  <a:lnTo>
                    <a:pt x="666" y="108"/>
                  </a:lnTo>
                  <a:lnTo>
                    <a:pt x="678" y="96"/>
                  </a:lnTo>
                  <a:lnTo>
                    <a:pt x="684" y="168"/>
                  </a:lnTo>
                  <a:lnTo>
                    <a:pt x="696" y="138"/>
                  </a:lnTo>
                  <a:lnTo>
                    <a:pt x="708" y="138"/>
                  </a:lnTo>
                  <a:lnTo>
                    <a:pt x="720" y="168"/>
                  </a:lnTo>
                  <a:lnTo>
                    <a:pt x="732" y="168"/>
                  </a:lnTo>
                  <a:lnTo>
                    <a:pt x="744" y="162"/>
                  </a:lnTo>
                  <a:lnTo>
                    <a:pt x="756" y="156"/>
                  </a:lnTo>
                  <a:lnTo>
                    <a:pt x="768" y="150"/>
                  </a:lnTo>
                  <a:lnTo>
                    <a:pt x="774" y="156"/>
                  </a:lnTo>
                  <a:lnTo>
                    <a:pt x="786" y="150"/>
                  </a:lnTo>
                  <a:lnTo>
                    <a:pt x="798" y="264"/>
                  </a:lnTo>
                  <a:lnTo>
                    <a:pt x="810" y="210"/>
                  </a:lnTo>
                  <a:lnTo>
                    <a:pt x="822" y="204"/>
                  </a:lnTo>
                  <a:lnTo>
                    <a:pt x="834" y="246"/>
                  </a:lnTo>
                  <a:lnTo>
                    <a:pt x="846" y="186"/>
                  </a:lnTo>
                  <a:lnTo>
                    <a:pt x="852" y="186"/>
                  </a:lnTo>
                  <a:lnTo>
                    <a:pt x="864" y="216"/>
                  </a:lnTo>
                  <a:lnTo>
                    <a:pt x="876" y="168"/>
                  </a:lnTo>
                  <a:lnTo>
                    <a:pt x="888" y="138"/>
                  </a:lnTo>
                  <a:lnTo>
                    <a:pt x="900" y="132"/>
                  </a:lnTo>
                  <a:lnTo>
                    <a:pt x="912" y="162"/>
                  </a:lnTo>
                  <a:lnTo>
                    <a:pt x="924" y="246"/>
                  </a:lnTo>
                  <a:lnTo>
                    <a:pt x="936" y="198"/>
                  </a:lnTo>
                  <a:lnTo>
                    <a:pt x="942" y="204"/>
                  </a:lnTo>
                  <a:lnTo>
                    <a:pt x="954" y="258"/>
                  </a:lnTo>
                  <a:lnTo>
                    <a:pt x="966" y="204"/>
                  </a:lnTo>
                  <a:lnTo>
                    <a:pt x="978" y="222"/>
                  </a:lnTo>
                  <a:lnTo>
                    <a:pt x="990" y="270"/>
                  </a:lnTo>
                  <a:lnTo>
                    <a:pt x="1002" y="228"/>
                  </a:lnTo>
                  <a:lnTo>
                    <a:pt x="1014" y="222"/>
                  </a:lnTo>
                  <a:lnTo>
                    <a:pt x="1026" y="264"/>
                  </a:lnTo>
                  <a:lnTo>
                    <a:pt x="1032" y="240"/>
                  </a:lnTo>
                  <a:lnTo>
                    <a:pt x="1044" y="216"/>
                  </a:lnTo>
                  <a:lnTo>
                    <a:pt x="1056" y="210"/>
                  </a:lnTo>
                  <a:lnTo>
                    <a:pt x="1068" y="276"/>
                  </a:lnTo>
                  <a:lnTo>
                    <a:pt x="1080" y="210"/>
                  </a:lnTo>
                  <a:lnTo>
                    <a:pt x="1092" y="234"/>
                  </a:lnTo>
                  <a:lnTo>
                    <a:pt x="1104" y="288"/>
                  </a:lnTo>
                  <a:lnTo>
                    <a:pt x="1110" y="300"/>
                  </a:lnTo>
                  <a:lnTo>
                    <a:pt x="1122" y="300"/>
                  </a:lnTo>
                  <a:lnTo>
                    <a:pt x="1134" y="318"/>
                  </a:lnTo>
                  <a:lnTo>
                    <a:pt x="1146" y="354"/>
                  </a:lnTo>
                  <a:lnTo>
                    <a:pt x="1158" y="300"/>
                  </a:lnTo>
                  <a:lnTo>
                    <a:pt x="1170" y="270"/>
                  </a:lnTo>
                  <a:lnTo>
                    <a:pt x="1182" y="276"/>
                  </a:lnTo>
                  <a:lnTo>
                    <a:pt x="1194" y="324"/>
                  </a:lnTo>
                  <a:lnTo>
                    <a:pt x="1200" y="27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33" name="Freeform 109"/>
            <p:cNvSpPr>
              <a:spLocks/>
            </p:cNvSpPr>
            <p:nvPr/>
          </p:nvSpPr>
          <p:spPr bwMode="auto">
            <a:xfrm>
              <a:off x="1176337" y="2149475"/>
              <a:ext cx="2266950" cy="352425"/>
            </a:xfrm>
            <a:custGeom>
              <a:avLst/>
              <a:gdLst/>
              <a:ahLst/>
              <a:cxnLst>
                <a:cxn ang="0">
                  <a:pos x="24" y="186"/>
                </a:cxn>
                <a:cxn ang="0">
                  <a:pos x="60" y="198"/>
                </a:cxn>
                <a:cxn ang="0">
                  <a:pos x="90" y="210"/>
                </a:cxn>
                <a:cxn ang="0">
                  <a:pos x="126" y="180"/>
                </a:cxn>
                <a:cxn ang="0">
                  <a:pos x="162" y="192"/>
                </a:cxn>
                <a:cxn ang="0">
                  <a:pos x="192" y="180"/>
                </a:cxn>
                <a:cxn ang="0">
                  <a:pos x="228" y="192"/>
                </a:cxn>
                <a:cxn ang="0">
                  <a:pos x="258" y="204"/>
                </a:cxn>
                <a:cxn ang="0">
                  <a:pos x="294" y="186"/>
                </a:cxn>
                <a:cxn ang="0">
                  <a:pos x="330" y="222"/>
                </a:cxn>
                <a:cxn ang="0">
                  <a:pos x="360" y="216"/>
                </a:cxn>
                <a:cxn ang="0">
                  <a:pos x="396" y="174"/>
                </a:cxn>
                <a:cxn ang="0">
                  <a:pos x="426" y="162"/>
                </a:cxn>
                <a:cxn ang="0">
                  <a:pos x="462" y="120"/>
                </a:cxn>
                <a:cxn ang="0">
                  <a:pos x="498" y="156"/>
                </a:cxn>
                <a:cxn ang="0">
                  <a:pos x="528" y="126"/>
                </a:cxn>
                <a:cxn ang="0">
                  <a:pos x="564" y="114"/>
                </a:cxn>
                <a:cxn ang="0">
                  <a:pos x="594" y="102"/>
                </a:cxn>
                <a:cxn ang="0">
                  <a:pos x="630" y="114"/>
                </a:cxn>
                <a:cxn ang="0">
                  <a:pos x="666" y="84"/>
                </a:cxn>
                <a:cxn ang="0">
                  <a:pos x="696" y="90"/>
                </a:cxn>
                <a:cxn ang="0">
                  <a:pos x="732" y="96"/>
                </a:cxn>
                <a:cxn ang="0">
                  <a:pos x="768" y="72"/>
                </a:cxn>
                <a:cxn ang="0">
                  <a:pos x="798" y="66"/>
                </a:cxn>
                <a:cxn ang="0">
                  <a:pos x="834" y="60"/>
                </a:cxn>
                <a:cxn ang="0">
                  <a:pos x="864" y="72"/>
                </a:cxn>
                <a:cxn ang="0">
                  <a:pos x="900" y="108"/>
                </a:cxn>
                <a:cxn ang="0">
                  <a:pos x="936" y="102"/>
                </a:cxn>
                <a:cxn ang="0">
                  <a:pos x="966" y="108"/>
                </a:cxn>
                <a:cxn ang="0">
                  <a:pos x="1002" y="96"/>
                </a:cxn>
                <a:cxn ang="0">
                  <a:pos x="1032" y="72"/>
                </a:cxn>
                <a:cxn ang="0">
                  <a:pos x="1068" y="72"/>
                </a:cxn>
                <a:cxn ang="0">
                  <a:pos x="1104" y="78"/>
                </a:cxn>
                <a:cxn ang="0">
                  <a:pos x="1134" y="96"/>
                </a:cxn>
                <a:cxn ang="0">
                  <a:pos x="1170" y="108"/>
                </a:cxn>
                <a:cxn ang="0">
                  <a:pos x="1200" y="84"/>
                </a:cxn>
                <a:cxn ang="0">
                  <a:pos x="1236" y="90"/>
                </a:cxn>
                <a:cxn ang="0">
                  <a:pos x="1272" y="60"/>
                </a:cxn>
                <a:cxn ang="0">
                  <a:pos x="1302" y="42"/>
                </a:cxn>
                <a:cxn ang="0">
                  <a:pos x="1338" y="30"/>
                </a:cxn>
                <a:cxn ang="0">
                  <a:pos x="1374" y="42"/>
                </a:cxn>
                <a:cxn ang="0">
                  <a:pos x="1404" y="30"/>
                </a:cxn>
              </a:cxnLst>
              <a:rect l="0" t="0" r="r" b="b"/>
              <a:pathLst>
                <a:path w="1428" h="222">
                  <a:moveTo>
                    <a:pt x="0" y="186"/>
                  </a:moveTo>
                  <a:lnTo>
                    <a:pt x="12" y="186"/>
                  </a:lnTo>
                  <a:lnTo>
                    <a:pt x="24" y="186"/>
                  </a:lnTo>
                  <a:lnTo>
                    <a:pt x="36" y="192"/>
                  </a:lnTo>
                  <a:lnTo>
                    <a:pt x="48" y="192"/>
                  </a:lnTo>
                  <a:lnTo>
                    <a:pt x="60" y="198"/>
                  </a:lnTo>
                  <a:lnTo>
                    <a:pt x="72" y="198"/>
                  </a:lnTo>
                  <a:lnTo>
                    <a:pt x="78" y="204"/>
                  </a:lnTo>
                  <a:lnTo>
                    <a:pt x="90" y="210"/>
                  </a:lnTo>
                  <a:lnTo>
                    <a:pt x="102" y="192"/>
                  </a:lnTo>
                  <a:lnTo>
                    <a:pt x="114" y="186"/>
                  </a:lnTo>
                  <a:lnTo>
                    <a:pt x="126" y="180"/>
                  </a:lnTo>
                  <a:lnTo>
                    <a:pt x="138" y="192"/>
                  </a:lnTo>
                  <a:lnTo>
                    <a:pt x="150" y="192"/>
                  </a:lnTo>
                  <a:lnTo>
                    <a:pt x="162" y="192"/>
                  </a:lnTo>
                  <a:lnTo>
                    <a:pt x="168" y="186"/>
                  </a:lnTo>
                  <a:lnTo>
                    <a:pt x="180" y="186"/>
                  </a:lnTo>
                  <a:lnTo>
                    <a:pt x="192" y="180"/>
                  </a:lnTo>
                  <a:lnTo>
                    <a:pt x="204" y="192"/>
                  </a:lnTo>
                  <a:lnTo>
                    <a:pt x="216" y="180"/>
                  </a:lnTo>
                  <a:lnTo>
                    <a:pt x="228" y="192"/>
                  </a:lnTo>
                  <a:lnTo>
                    <a:pt x="240" y="192"/>
                  </a:lnTo>
                  <a:lnTo>
                    <a:pt x="252" y="186"/>
                  </a:lnTo>
                  <a:lnTo>
                    <a:pt x="258" y="204"/>
                  </a:lnTo>
                  <a:lnTo>
                    <a:pt x="270" y="192"/>
                  </a:lnTo>
                  <a:lnTo>
                    <a:pt x="282" y="186"/>
                  </a:lnTo>
                  <a:lnTo>
                    <a:pt x="294" y="186"/>
                  </a:lnTo>
                  <a:lnTo>
                    <a:pt x="306" y="222"/>
                  </a:lnTo>
                  <a:lnTo>
                    <a:pt x="318" y="222"/>
                  </a:lnTo>
                  <a:lnTo>
                    <a:pt x="330" y="222"/>
                  </a:lnTo>
                  <a:lnTo>
                    <a:pt x="336" y="210"/>
                  </a:lnTo>
                  <a:lnTo>
                    <a:pt x="348" y="210"/>
                  </a:lnTo>
                  <a:lnTo>
                    <a:pt x="360" y="216"/>
                  </a:lnTo>
                  <a:lnTo>
                    <a:pt x="372" y="204"/>
                  </a:lnTo>
                  <a:lnTo>
                    <a:pt x="384" y="180"/>
                  </a:lnTo>
                  <a:lnTo>
                    <a:pt x="396" y="174"/>
                  </a:lnTo>
                  <a:lnTo>
                    <a:pt x="408" y="180"/>
                  </a:lnTo>
                  <a:lnTo>
                    <a:pt x="420" y="162"/>
                  </a:lnTo>
                  <a:lnTo>
                    <a:pt x="426" y="162"/>
                  </a:lnTo>
                  <a:lnTo>
                    <a:pt x="438" y="138"/>
                  </a:lnTo>
                  <a:lnTo>
                    <a:pt x="450" y="132"/>
                  </a:lnTo>
                  <a:lnTo>
                    <a:pt x="462" y="120"/>
                  </a:lnTo>
                  <a:lnTo>
                    <a:pt x="474" y="114"/>
                  </a:lnTo>
                  <a:lnTo>
                    <a:pt x="486" y="126"/>
                  </a:lnTo>
                  <a:lnTo>
                    <a:pt x="498" y="156"/>
                  </a:lnTo>
                  <a:lnTo>
                    <a:pt x="510" y="156"/>
                  </a:lnTo>
                  <a:lnTo>
                    <a:pt x="516" y="132"/>
                  </a:lnTo>
                  <a:lnTo>
                    <a:pt x="528" y="126"/>
                  </a:lnTo>
                  <a:lnTo>
                    <a:pt x="540" y="126"/>
                  </a:lnTo>
                  <a:lnTo>
                    <a:pt x="552" y="120"/>
                  </a:lnTo>
                  <a:lnTo>
                    <a:pt x="564" y="114"/>
                  </a:lnTo>
                  <a:lnTo>
                    <a:pt x="576" y="126"/>
                  </a:lnTo>
                  <a:lnTo>
                    <a:pt x="588" y="120"/>
                  </a:lnTo>
                  <a:lnTo>
                    <a:pt x="594" y="102"/>
                  </a:lnTo>
                  <a:lnTo>
                    <a:pt x="606" y="96"/>
                  </a:lnTo>
                  <a:lnTo>
                    <a:pt x="618" y="102"/>
                  </a:lnTo>
                  <a:lnTo>
                    <a:pt x="630" y="114"/>
                  </a:lnTo>
                  <a:lnTo>
                    <a:pt x="642" y="108"/>
                  </a:lnTo>
                  <a:lnTo>
                    <a:pt x="654" y="108"/>
                  </a:lnTo>
                  <a:lnTo>
                    <a:pt x="666" y="84"/>
                  </a:lnTo>
                  <a:lnTo>
                    <a:pt x="678" y="84"/>
                  </a:lnTo>
                  <a:lnTo>
                    <a:pt x="684" y="78"/>
                  </a:lnTo>
                  <a:lnTo>
                    <a:pt x="696" y="90"/>
                  </a:lnTo>
                  <a:lnTo>
                    <a:pt x="708" y="90"/>
                  </a:lnTo>
                  <a:lnTo>
                    <a:pt x="720" y="108"/>
                  </a:lnTo>
                  <a:lnTo>
                    <a:pt x="732" y="96"/>
                  </a:lnTo>
                  <a:lnTo>
                    <a:pt x="744" y="84"/>
                  </a:lnTo>
                  <a:lnTo>
                    <a:pt x="756" y="72"/>
                  </a:lnTo>
                  <a:lnTo>
                    <a:pt x="768" y="72"/>
                  </a:lnTo>
                  <a:lnTo>
                    <a:pt x="774" y="48"/>
                  </a:lnTo>
                  <a:lnTo>
                    <a:pt x="786" y="60"/>
                  </a:lnTo>
                  <a:lnTo>
                    <a:pt x="798" y="66"/>
                  </a:lnTo>
                  <a:lnTo>
                    <a:pt x="810" y="66"/>
                  </a:lnTo>
                  <a:lnTo>
                    <a:pt x="822" y="72"/>
                  </a:lnTo>
                  <a:lnTo>
                    <a:pt x="834" y="60"/>
                  </a:lnTo>
                  <a:lnTo>
                    <a:pt x="846" y="84"/>
                  </a:lnTo>
                  <a:lnTo>
                    <a:pt x="852" y="90"/>
                  </a:lnTo>
                  <a:lnTo>
                    <a:pt x="864" y="72"/>
                  </a:lnTo>
                  <a:lnTo>
                    <a:pt x="876" y="96"/>
                  </a:lnTo>
                  <a:lnTo>
                    <a:pt x="888" y="108"/>
                  </a:lnTo>
                  <a:lnTo>
                    <a:pt x="900" y="108"/>
                  </a:lnTo>
                  <a:lnTo>
                    <a:pt x="912" y="108"/>
                  </a:lnTo>
                  <a:lnTo>
                    <a:pt x="924" y="108"/>
                  </a:lnTo>
                  <a:lnTo>
                    <a:pt x="936" y="102"/>
                  </a:lnTo>
                  <a:lnTo>
                    <a:pt x="942" y="102"/>
                  </a:lnTo>
                  <a:lnTo>
                    <a:pt x="954" y="120"/>
                  </a:lnTo>
                  <a:lnTo>
                    <a:pt x="966" y="108"/>
                  </a:lnTo>
                  <a:lnTo>
                    <a:pt x="978" y="102"/>
                  </a:lnTo>
                  <a:lnTo>
                    <a:pt x="990" y="78"/>
                  </a:lnTo>
                  <a:lnTo>
                    <a:pt x="1002" y="96"/>
                  </a:lnTo>
                  <a:lnTo>
                    <a:pt x="1014" y="96"/>
                  </a:lnTo>
                  <a:lnTo>
                    <a:pt x="1026" y="96"/>
                  </a:lnTo>
                  <a:lnTo>
                    <a:pt x="1032" y="72"/>
                  </a:lnTo>
                  <a:lnTo>
                    <a:pt x="1044" y="84"/>
                  </a:lnTo>
                  <a:lnTo>
                    <a:pt x="1056" y="78"/>
                  </a:lnTo>
                  <a:lnTo>
                    <a:pt x="1068" y="72"/>
                  </a:lnTo>
                  <a:lnTo>
                    <a:pt x="1080" y="66"/>
                  </a:lnTo>
                  <a:lnTo>
                    <a:pt x="1092" y="84"/>
                  </a:lnTo>
                  <a:lnTo>
                    <a:pt x="1104" y="78"/>
                  </a:lnTo>
                  <a:lnTo>
                    <a:pt x="1116" y="90"/>
                  </a:lnTo>
                  <a:lnTo>
                    <a:pt x="1122" y="84"/>
                  </a:lnTo>
                  <a:lnTo>
                    <a:pt x="1134" y="96"/>
                  </a:lnTo>
                  <a:lnTo>
                    <a:pt x="1146" y="84"/>
                  </a:lnTo>
                  <a:lnTo>
                    <a:pt x="1158" y="114"/>
                  </a:lnTo>
                  <a:lnTo>
                    <a:pt x="1170" y="108"/>
                  </a:lnTo>
                  <a:lnTo>
                    <a:pt x="1182" y="90"/>
                  </a:lnTo>
                  <a:lnTo>
                    <a:pt x="1194" y="96"/>
                  </a:lnTo>
                  <a:lnTo>
                    <a:pt x="1200" y="84"/>
                  </a:lnTo>
                  <a:lnTo>
                    <a:pt x="1212" y="72"/>
                  </a:lnTo>
                  <a:lnTo>
                    <a:pt x="1224" y="78"/>
                  </a:lnTo>
                  <a:lnTo>
                    <a:pt x="1236" y="90"/>
                  </a:lnTo>
                  <a:lnTo>
                    <a:pt x="1248" y="90"/>
                  </a:lnTo>
                  <a:lnTo>
                    <a:pt x="1260" y="66"/>
                  </a:lnTo>
                  <a:lnTo>
                    <a:pt x="1272" y="60"/>
                  </a:lnTo>
                  <a:lnTo>
                    <a:pt x="1284" y="72"/>
                  </a:lnTo>
                  <a:lnTo>
                    <a:pt x="1290" y="66"/>
                  </a:lnTo>
                  <a:lnTo>
                    <a:pt x="1302" y="42"/>
                  </a:lnTo>
                  <a:lnTo>
                    <a:pt x="1314" y="30"/>
                  </a:lnTo>
                  <a:lnTo>
                    <a:pt x="1326" y="42"/>
                  </a:lnTo>
                  <a:lnTo>
                    <a:pt x="1338" y="30"/>
                  </a:lnTo>
                  <a:lnTo>
                    <a:pt x="1350" y="48"/>
                  </a:lnTo>
                  <a:lnTo>
                    <a:pt x="1362" y="60"/>
                  </a:lnTo>
                  <a:lnTo>
                    <a:pt x="1374" y="42"/>
                  </a:lnTo>
                  <a:lnTo>
                    <a:pt x="1380" y="54"/>
                  </a:lnTo>
                  <a:lnTo>
                    <a:pt x="1392" y="60"/>
                  </a:lnTo>
                  <a:lnTo>
                    <a:pt x="1404" y="30"/>
                  </a:lnTo>
                  <a:lnTo>
                    <a:pt x="1416" y="0"/>
                  </a:lnTo>
                  <a:lnTo>
                    <a:pt x="1428" y="30"/>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34" name="Freeform 110"/>
            <p:cNvSpPr>
              <a:spLocks/>
            </p:cNvSpPr>
            <p:nvPr/>
          </p:nvSpPr>
          <p:spPr bwMode="auto">
            <a:xfrm>
              <a:off x="3443287" y="2016125"/>
              <a:ext cx="2257425" cy="200025"/>
            </a:xfrm>
            <a:custGeom>
              <a:avLst/>
              <a:gdLst/>
              <a:ahLst/>
              <a:cxnLst>
                <a:cxn ang="0">
                  <a:pos x="24" y="114"/>
                </a:cxn>
                <a:cxn ang="0">
                  <a:pos x="54" y="108"/>
                </a:cxn>
                <a:cxn ang="0">
                  <a:pos x="90" y="108"/>
                </a:cxn>
                <a:cxn ang="0">
                  <a:pos x="120" y="84"/>
                </a:cxn>
                <a:cxn ang="0">
                  <a:pos x="156" y="60"/>
                </a:cxn>
                <a:cxn ang="0">
                  <a:pos x="192" y="102"/>
                </a:cxn>
                <a:cxn ang="0">
                  <a:pos x="222" y="78"/>
                </a:cxn>
                <a:cxn ang="0">
                  <a:pos x="258" y="66"/>
                </a:cxn>
                <a:cxn ang="0">
                  <a:pos x="288" y="48"/>
                </a:cxn>
                <a:cxn ang="0">
                  <a:pos x="324" y="54"/>
                </a:cxn>
                <a:cxn ang="0">
                  <a:pos x="360" y="12"/>
                </a:cxn>
                <a:cxn ang="0">
                  <a:pos x="390" y="24"/>
                </a:cxn>
                <a:cxn ang="0">
                  <a:pos x="426" y="48"/>
                </a:cxn>
                <a:cxn ang="0">
                  <a:pos x="462" y="24"/>
                </a:cxn>
                <a:cxn ang="0">
                  <a:pos x="492" y="24"/>
                </a:cxn>
                <a:cxn ang="0">
                  <a:pos x="528" y="30"/>
                </a:cxn>
                <a:cxn ang="0">
                  <a:pos x="558" y="66"/>
                </a:cxn>
                <a:cxn ang="0">
                  <a:pos x="594" y="54"/>
                </a:cxn>
                <a:cxn ang="0">
                  <a:pos x="630" y="48"/>
                </a:cxn>
                <a:cxn ang="0">
                  <a:pos x="660" y="42"/>
                </a:cxn>
                <a:cxn ang="0">
                  <a:pos x="696" y="30"/>
                </a:cxn>
                <a:cxn ang="0">
                  <a:pos x="726" y="30"/>
                </a:cxn>
                <a:cxn ang="0">
                  <a:pos x="762" y="30"/>
                </a:cxn>
                <a:cxn ang="0">
                  <a:pos x="798" y="42"/>
                </a:cxn>
                <a:cxn ang="0">
                  <a:pos x="828" y="48"/>
                </a:cxn>
                <a:cxn ang="0">
                  <a:pos x="864" y="36"/>
                </a:cxn>
                <a:cxn ang="0">
                  <a:pos x="894" y="48"/>
                </a:cxn>
                <a:cxn ang="0">
                  <a:pos x="930" y="48"/>
                </a:cxn>
                <a:cxn ang="0">
                  <a:pos x="966" y="36"/>
                </a:cxn>
                <a:cxn ang="0">
                  <a:pos x="996" y="54"/>
                </a:cxn>
                <a:cxn ang="0">
                  <a:pos x="1032" y="66"/>
                </a:cxn>
                <a:cxn ang="0">
                  <a:pos x="1068" y="18"/>
                </a:cxn>
                <a:cxn ang="0">
                  <a:pos x="1098" y="36"/>
                </a:cxn>
                <a:cxn ang="0">
                  <a:pos x="1134" y="42"/>
                </a:cxn>
                <a:cxn ang="0">
                  <a:pos x="1164" y="66"/>
                </a:cxn>
                <a:cxn ang="0">
                  <a:pos x="1200" y="60"/>
                </a:cxn>
                <a:cxn ang="0">
                  <a:pos x="1236" y="30"/>
                </a:cxn>
                <a:cxn ang="0">
                  <a:pos x="1266" y="24"/>
                </a:cxn>
                <a:cxn ang="0">
                  <a:pos x="1302" y="12"/>
                </a:cxn>
                <a:cxn ang="0">
                  <a:pos x="1332" y="18"/>
                </a:cxn>
                <a:cxn ang="0">
                  <a:pos x="1368" y="18"/>
                </a:cxn>
                <a:cxn ang="0">
                  <a:pos x="1404" y="12"/>
                </a:cxn>
              </a:cxnLst>
              <a:rect l="0" t="0" r="r" b="b"/>
              <a:pathLst>
                <a:path w="1422" h="126">
                  <a:moveTo>
                    <a:pt x="0" y="114"/>
                  </a:moveTo>
                  <a:lnTo>
                    <a:pt x="12" y="114"/>
                  </a:lnTo>
                  <a:lnTo>
                    <a:pt x="24" y="114"/>
                  </a:lnTo>
                  <a:lnTo>
                    <a:pt x="30" y="114"/>
                  </a:lnTo>
                  <a:lnTo>
                    <a:pt x="42" y="126"/>
                  </a:lnTo>
                  <a:lnTo>
                    <a:pt x="54" y="108"/>
                  </a:lnTo>
                  <a:lnTo>
                    <a:pt x="66" y="90"/>
                  </a:lnTo>
                  <a:lnTo>
                    <a:pt x="78" y="84"/>
                  </a:lnTo>
                  <a:lnTo>
                    <a:pt x="90" y="108"/>
                  </a:lnTo>
                  <a:lnTo>
                    <a:pt x="102" y="66"/>
                  </a:lnTo>
                  <a:lnTo>
                    <a:pt x="114" y="90"/>
                  </a:lnTo>
                  <a:lnTo>
                    <a:pt x="120" y="84"/>
                  </a:lnTo>
                  <a:lnTo>
                    <a:pt x="132" y="84"/>
                  </a:lnTo>
                  <a:lnTo>
                    <a:pt x="144" y="84"/>
                  </a:lnTo>
                  <a:lnTo>
                    <a:pt x="156" y="60"/>
                  </a:lnTo>
                  <a:lnTo>
                    <a:pt x="168" y="78"/>
                  </a:lnTo>
                  <a:lnTo>
                    <a:pt x="180" y="72"/>
                  </a:lnTo>
                  <a:lnTo>
                    <a:pt x="192" y="102"/>
                  </a:lnTo>
                  <a:lnTo>
                    <a:pt x="204" y="90"/>
                  </a:lnTo>
                  <a:lnTo>
                    <a:pt x="210" y="90"/>
                  </a:lnTo>
                  <a:lnTo>
                    <a:pt x="222" y="78"/>
                  </a:lnTo>
                  <a:lnTo>
                    <a:pt x="234" y="66"/>
                  </a:lnTo>
                  <a:lnTo>
                    <a:pt x="246" y="54"/>
                  </a:lnTo>
                  <a:lnTo>
                    <a:pt x="258" y="66"/>
                  </a:lnTo>
                  <a:lnTo>
                    <a:pt x="270" y="48"/>
                  </a:lnTo>
                  <a:lnTo>
                    <a:pt x="282" y="54"/>
                  </a:lnTo>
                  <a:lnTo>
                    <a:pt x="288" y="48"/>
                  </a:lnTo>
                  <a:lnTo>
                    <a:pt x="300" y="54"/>
                  </a:lnTo>
                  <a:lnTo>
                    <a:pt x="312" y="36"/>
                  </a:lnTo>
                  <a:lnTo>
                    <a:pt x="324" y="54"/>
                  </a:lnTo>
                  <a:lnTo>
                    <a:pt x="336" y="36"/>
                  </a:lnTo>
                  <a:lnTo>
                    <a:pt x="348" y="30"/>
                  </a:lnTo>
                  <a:lnTo>
                    <a:pt x="360" y="12"/>
                  </a:lnTo>
                  <a:lnTo>
                    <a:pt x="372" y="30"/>
                  </a:lnTo>
                  <a:lnTo>
                    <a:pt x="378" y="54"/>
                  </a:lnTo>
                  <a:lnTo>
                    <a:pt x="390" y="24"/>
                  </a:lnTo>
                  <a:lnTo>
                    <a:pt x="402" y="42"/>
                  </a:lnTo>
                  <a:lnTo>
                    <a:pt x="414" y="48"/>
                  </a:lnTo>
                  <a:lnTo>
                    <a:pt x="426" y="48"/>
                  </a:lnTo>
                  <a:lnTo>
                    <a:pt x="438" y="24"/>
                  </a:lnTo>
                  <a:lnTo>
                    <a:pt x="450" y="30"/>
                  </a:lnTo>
                  <a:lnTo>
                    <a:pt x="462" y="24"/>
                  </a:lnTo>
                  <a:lnTo>
                    <a:pt x="468" y="18"/>
                  </a:lnTo>
                  <a:lnTo>
                    <a:pt x="480" y="6"/>
                  </a:lnTo>
                  <a:lnTo>
                    <a:pt x="492" y="24"/>
                  </a:lnTo>
                  <a:lnTo>
                    <a:pt x="504" y="18"/>
                  </a:lnTo>
                  <a:lnTo>
                    <a:pt x="516" y="36"/>
                  </a:lnTo>
                  <a:lnTo>
                    <a:pt x="528" y="30"/>
                  </a:lnTo>
                  <a:lnTo>
                    <a:pt x="540" y="48"/>
                  </a:lnTo>
                  <a:lnTo>
                    <a:pt x="546" y="30"/>
                  </a:lnTo>
                  <a:lnTo>
                    <a:pt x="558" y="66"/>
                  </a:lnTo>
                  <a:lnTo>
                    <a:pt x="570" y="42"/>
                  </a:lnTo>
                  <a:lnTo>
                    <a:pt x="582" y="66"/>
                  </a:lnTo>
                  <a:lnTo>
                    <a:pt x="594" y="54"/>
                  </a:lnTo>
                  <a:lnTo>
                    <a:pt x="606" y="66"/>
                  </a:lnTo>
                  <a:lnTo>
                    <a:pt x="618" y="66"/>
                  </a:lnTo>
                  <a:lnTo>
                    <a:pt x="630" y="48"/>
                  </a:lnTo>
                  <a:lnTo>
                    <a:pt x="636" y="42"/>
                  </a:lnTo>
                  <a:lnTo>
                    <a:pt x="648" y="30"/>
                  </a:lnTo>
                  <a:lnTo>
                    <a:pt x="660" y="42"/>
                  </a:lnTo>
                  <a:lnTo>
                    <a:pt x="672" y="36"/>
                  </a:lnTo>
                  <a:lnTo>
                    <a:pt x="684" y="36"/>
                  </a:lnTo>
                  <a:lnTo>
                    <a:pt x="696" y="30"/>
                  </a:lnTo>
                  <a:lnTo>
                    <a:pt x="708" y="18"/>
                  </a:lnTo>
                  <a:lnTo>
                    <a:pt x="720" y="12"/>
                  </a:lnTo>
                  <a:lnTo>
                    <a:pt x="726" y="30"/>
                  </a:lnTo>
                  <a:lnTo>
                    <a:pt x="738" y="36"/>
                  </a:lnTo>
                  <a:lnTo>
                    <a:pt x="750" y="48"/>
                  </a:lnTo>
                  <a:lnTo>
                    <a:pt x="762" y="30"/>
                  </a:lnTo>
                  <a:lnTo>
                    <a:pt x="774" y="78"/>
                  </a:lnTo>
                  <a:lnTo>
                    <a:pt x="786" y="54"/>
                  </a:lnTo>
                  <a:lnTo>
                    <a:pt x="798" y="42"/>
                  </a:lnTo>
                  <a:lnTo>
                    <a:pt x="810" y="42"/>
                  </a:lnTo>
                  <a:lnTo>
                    <a:pt x="816" y="48"/>
                  </a:lnTo>
                  <a:lnTo>
                    <a:pt x="828" y="48"/>
                  </a:lnTo>
                  <a:lnTo>
                    <a:pt x="840" y="12"/>
                  </a:lnTo>
                  <a:lnTo>
                    <a:pt x="852" y="42"/>
                  </a:lnTo>
                  <a:lnTo>
                    <a:pt x="864" y="36"/>
                  </a:lnTo>
                  <a:lnTo>
                    <a:pt x="876" y="48"/>
                  </a:lnTo>
                  <a:lnTo>
                    <a:pt x="888" y="30"/>
                  </a:lnTo>
                  <a:lnTo>
                    <a:pt x="894" y="48"/>
                  </a:lnTo>
                  <a:lnTo>
                    <a:pt x="906" y="18"/>
                  </a:lnTo>
                  <a:lnTo>
                    <a:pt x="918" y="36"/>
                  </a:lnTo>
                  <a:lnTo>
                    <a:pt x="930" y="48"/>
                  </a:lnTo>
                  <a:lnTo>
                    <a:pt x="942" y="24"/>
                  </a:lnTo>
                  <a:lnTo>
                    <a:pt x="954" y="48"/>
                  </a:lnTo>
                  <a:lnTo>
                    <a:pt x="966" y="36"/>
                  </a:lnTo>
                  <a:lnTo>
                    <a:pt x="978" y="66"/>
                  </a:lnTo>
                  <a:lnTo>
                    <a:pt x="984" y="36"/>
                  </a:lnTo>
                  <a:lnTo>
                    <a:pt x="996" y="54"/>
                  </a:lnTo>
                  <a:lnTo>
                    <a:pt x="1008" y="36"/>
                  </a:lnTo>
                  <a:lnTo>
                    <a:pt x="1020" y="42"/>
                  </a:lnTo>
                  <a:lnTo>
                    <a:pt x="1032" y="66"/>
                  </a:lnTo>
                  <a:lnTo>
                    <a:pt x="1044" y="60"/>
                  </a:lnTo>
                  <a:lnTo>
                    <a:pt x="1056" y="30"/>
                  </a:lnTo>
                  <a:lnTo>
                    <a:pt x="1068" y="18"/>
                  </a:lnTo>
                  <a:lnTo>
                    <a:pt x="1074" y="48"/>
                  </a:lnTo>
                  <a:lnTo>
                    <a:pt x="1086" y="48"/>
                  </a:lnTo>
                  <a:lnTo>
                    <a:pt x="1098" y="36"/>
                  </a:lnTo>
                  <a:lnTo>
                    <a:pt x="1110" y="36"/>
                  </a:lnTo>
                  <a:lnTo>
                    <a:pt x="1122" y="48"/>
                  </a:lnTo>
                  <a:lnTo>
                    <a:pt x="1134" y="42"/>
                  </a:lnTo>
                  <a:lnTo>
                    <a:pt x="1146" y="42"/>
                  </a:lnTo>
                  <a:lnTo>
                    <a:pt x="1152" y="66"/>
                  </a:lnTo>
                  <a:lnTo>
                    <a:pt x="1164" y="66"/>
                  </a:lnTo>
                  <a:lnTo>
                    <a:pt x="1176" y="72"/>
                  </a:lnTo>
                  <a:lnTo>
                    <a:pt x="1188" y="60"/>
                  </a:lnTo>
                  <a:lnTo>
                    <a:pt x="1200" y="60"/>
                  </a:lnTo>
                  <a:lnTo>
                    <a:pt x="1212" y="54"/>
                  </a:lnTo>
                  <a:lnTo>
                    <a:pt x="1224" y="48"/>
                  </a:lnTo>
                  <a:lnTo>
                    <a:pt x="1236" y="30"/>
                  </a:lnTo>
                  <a:lnTo>
                    <a:pt x="1242" y="30"/>
                  </a:lnTo>
                  <a:lnTo>
                    <a:pt x="1254" y="24"/>
                  </a:lnTo>
                  <a:lnTo>
                    <a:pt x="1266" y="24"/>
                  </a:lnTo>
                  <a:lnTo>
                    <a:pt x="1278" y="12"/>
                  </a:lnTo>
                  <a:lnTo>
                    <a:pt x="1290" y="24"/>
                  </a:lnTo>
                  <a:lnTo>
                    <a:pt x="1302" y="12"/>
                  </a:lnTo>
                  <a:lnTo>
                    <a:pt x="1314" y="18"/>
                  </a:lnTo>
                  <a:lnTo>
                    <a:pt x="1326" y="12"/>
                  </a:lnTo>
                  <a:lnTo>
                    <a:pt x="1332" y="18"/>
                  </a:lnTo>
                  <a:lnTo>
                    <a:pt x="1344" y="0"/>
                  </a:lnTo>
                  <a:lnTo>
                    <a:pt x="1356" y="24"/>
                  </a:lnTo>
                  <a:lnTo>
                    <a:pt x="1368" y="18"/>
                  </a:lnTo>
                  <a:lnTo>
                    <a:pt x="1380" y="12"/>
                  </a:lnTo>
                  <a:lnTo>
                    <a:pt x="1392" y="18"/>
                  </a:lnTo>
                  <a:lnTo>
                    <a:pt x="1404" y="12"/>
                  </a:lnTo>
                  <a:lnTo>
                    <a:pt x="1410" y="6"/>
                  </a:lnTo>
                  <a:lnTo>
                    <a:pt x="1422" y="12"/>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sp>
          <p:nvSpPr>
            <p:cNvPr id="1135" name="Freeform 111"/>
            <p:cNvSpPr>
              <a:spLocks/>
            </p:cNvSpPr>
            <p:nvPr/>
          </p:nvSpPr>
          <p:spPr bwMode="auto">
            <a:xfrm>
              <a:off x="5700713" y="1768475"/>
              <a:ext cx="1895475" cy="266700"/>
            </a:xfrm>
            <a:custGeom>
              <a:avLst/>
              <a:gdLst/>
              <a:ahLst/>
              <a:cxnLst>
                <a:cxn ang="0">
                  <a:pos x="12" y="150"/>
                </a:cxn>
                <a:cxn ang="0">
                  <a:pos x="36" y="150"/>
                </a:cxn>
                <a:cxn ang="0">
                  <a:pos x="60" y="144"/>
                </a:cxn>
                <a:cxn ang="0">
                  <a:pos x="78" y="138"/>
                </a:cxn>
                <a:cxn ang="0">
                  <a:pos x="102" y="120"/>
                </a:cxn>
                <a:cxn ang="0">
                  <a:pos x="126" y="96"/>
                </a:cxn>
                <a:cxn ang="0">
                  <a:pos x="150" y="114"/>
                </a:cxn>
                <a:cxn ang="0">
                  <a:pos x="168" y="96"/>
                </a:cxn>
                <a:cxn ang="0">
                  <a:pos x="192" y="96"/>
                </a:cxn>
                <a:cxn ang="0">
                  <a:pos x="216" y="90"/>
                </a:cxn>
                <a:cxn ang="0">
                  <a:pos x="240" y="108"/>
                </a:cxn>
                <a:cxn ang="0">
                  <a:pos x="258" y="78"/>
                </a:cxn>
                <a:cxn ang="0">
                  <a:pos x="282" y="90"/>
                </a:cxn>
                <a:cxn ang="0">
                  <a:pos x="306" y="72"/>
                </a:cxn>
                <a:cxn ang="0">
                  <a:pos x="330" y="72"/>
                </a:cxn>
                <a:cxn ang="0">
                  <a:pos x="348" y="54"/>
                </a:cxn>
                <a:cxn ang="0">
                  <a:pos x="372" y="84"/>
                </a:cxn>
                <a:cxn ang="0">
                  <a:pos x="396" y="78"/>
                </a:cxn>
                <a:cxn ang="0">
                  <a:pos x="420" y="60"/>
                </a:cxn>
                <a:cxn ang="0">
                  <a:pos x="438" y="48"/>
                </a:cxn>
                <a:cxn ang="0">
                  <a:pos x="462" y="60"/>
                </a:cxn>
                <a:cxn ang="0">
                  <a:pos x="486" y="30"/>
                </a:cxn>
                <a:cxn ang="0">
                  <a:pos x="510" y="30"/>
                </a:cxn>
                <a:cxn ang="0">
                  <a:pos x="528" y="24"/>
                </a:cxn>
                <a:cxn ang="0">
                  <a:pos x="552" y="30"/>
                </a:cxn>
                <a:cxn ang="0">
                  <a:pos x="576" y="18"/>
                </a:cxn>
                <a:cxn ang="0">
                  <a:pos x="594" y="48"/>
                </a:cxn>
                <a:cxn ang="0">
                  <a:pos x="618" y="54"/>
                </a:cxn>
                <a:cxn ang="0">
                  <a:pos x="642" y="36"/>
                </a:cxn>
                <a:cxn ang="0">
                  <a:pos x="666" y="30"/>
                </a:cxn>
                <a:cxn ang="0">
                  <a:pos x="684" y="66"/>
                </a:cxn>
                <a:cxn ang="0">
                  <a:pos x="708" y="18"/>
                </a:cxn>
                <a:cxn ang="0">
                  <a:pos x="732" y="48"/>
                </a:cxn>
                <a:cxn ang="0">
                  <a:pos x="756" y="42"/>
                </a:cxn>
                <a:cxn ang="0">
                  <a:pos x="774" y="42"/>
                </a:cxn>
                <a:cxn ang="0">
                  <a:pos x="798" y="30"/>
                </a:cxn>
                <a:cxn ang="0">
                  <a:pos x="822" y="60"/>
                </a:cxn>
                <a:cxn ang="0">
                  <a:pos x="846" y="66"/>
                </a:cxn>
                <a:cxn ang="0">
                  <a:pos x="864" y="84"/>
                </a:cxn>
                <a:cxn ang="0">
                  <a:pos x="888" y="60"/>
                </a:cxn>
                <a:cxn ang="0">
                  <a:pos x="912" y="42"/>
                </a:cxn>
                <a:cxn ang="0">
                  <a:pos x="936" y="66"/>
                </a:cxn>
                <a:cxn ang="0">
                  <a:pos x="954" y="18"/>
                </a:cxn>
                <a:cxn ang="0">
                  <a:pos x="978" y="48"/>
                </a:cxn>
                <a:cxn ang="0">
                  <a:pos x="1002" y="36"/>
                </a:cxn>
                <a:cxn ang="0">
                  <a:pos x="1026" y="36"/>
                </a:cxn>
                <a:cxn ang="0">
                  <a:pos x="1044" y="72"/>
                </a:cxn>
                <a:cxn ang="0">
                  <a:pos x="1068" y="36"/>
                </a:cxn>
                <a:cxn ang="0">
                  <a:pos x="1092" y="84"/>
                </a:cxn>
                <a:cxn ang="0">
                  <a:pos x="1110" y="84"/>
                </a:cxn>
                <a:cxn ang="0">
                  <a:pos x="1134" y="84"/>
                </a:cxn>
                <a:cxn ang="0">
                  <a:pos x="1158" y="30"/>
                </a:cxn>
                <a:cxn ang="0">
                  <a:pos x="1182" y="78"/>
                </a:cxn>
              </a:cxnLst>
              <a:rect l="0" t="0" r="r" b="b"/>
              <a:pathLst>
                <a:path w="1194" h="168">
                  <a:moveTo>
                    <a:pt x="0" y="168"/>
                  </a:moveTo>
                  <a:lnTo>
                    <a:pt x="12" y="150"/>
                  </a:lnTo>
                  <a:lnTo>
                    <a:pt x="24" y="144"/>
                  </a:lnTo>
                  <a:lnTo>
                    <a:pt x="36" y="150"/>
                  </a:lnTo>
                  <a:lnTo>
                    <a:pt x="48" y="144"/>
                  </a:lnTo>
                  <a:lnTo>
                    <a:pt x="60" y="144"/>
                  </a:lnTo>
                  <a:lnTo>
                    <a:pt x="72" y="150"/>
                  </a:lnTo>
                  <a:lnTo>
                    <a:pt x="78" y="138"/>
                  </a:lnTo>
                  <a:lnTo>
                    <a:pt x="90" y="156"/>
                  </a:lnTo>
                  <a:lnTo>
                    <a:pt x="102" y="120"/>
                  </a:lnTo>
                  <a:lnTo>
                    <a:pt x="114" y="144"/>
                  </a:lnTo>
                  <a:lnTo>
                    <a:pt x="126" y="96"/>
                  </a:lnTo>
                  <a:lnTo>
                    <a:pt x="138" y="108"/>
                  </a:lnTo>
                  <a:lnTo>
                    <a:pt x="150" y="114"/>
                  </a:lnTo>
                  <a:lnTo>
                    <a:pt x="162" y="120"/>
                  </a:lnTo>
                  <a:lnTo>
                    <a:pt x="168" y="96"/>
                  </a:lnTo>
                  <a:lnTo>
                    <a:pt x="180" y="102"/>
                  </a:lnTo>
                  <a:lnTo>
                    <a:pt x="192" y="96"/>
                  </a:lnTo>
                  <a:lnTo>
                    <a:pt x="204" y="90"/>
                  </a:lnTo>
                  <a:lnTo>
                    <a:pt x="216" y="90"/>
                  </a:lnTo>
                  <a:lnTo>
                    <a:pt x="228" y="66"/>
                  </a:lnTo>
                  <a:lnTo>
                    <a:pt x="240" y="108"/>
                  </a:lnTo>
                  <a:lnTo>
                    <a:pt x="246" y="96"/>
                  </a:lnTo>
                  <a:lnTo>
                    <a:pt x="258" y="78"/>
                  </a:lnTo>
                  <a:lnTo>
                    <a:pt x="270" y="96"/>
                  </a:lnTo>
                  <a:lnTo>
                    <a:pt x="282" y="90"/>
                  </a:lnTo>
                  <a:lnTo>
                    <a:pt x="294" y="84"/>
                  </a:lnTo>
                  <a:lnTo>
                    <a:pt x="306" y="72"/>
                  </a:lnTo>
                  <a:lnTo>
                    <a:pt x="318" y="66"/>
                  </a:lnTo>
                  <a:lnTo>
                    <a:pt x="330" y="72"/>
                  </a:lnTo>
                  <a:lnTo>
                    <a:pt x="336" y="78"/>
                  </a:lnTo>
                  <a:lnTo>
                    <a:pt x="348" y="54"/>
                  </a:lnTo>
                  <a:lnTo>
                    <a:pt x="360" y="66"/>
                  </a:lnTo>
                  <a:lnTo>
                    <a:pt x="372" y="84"/>
                  </a:lnTo>
                  <a:lnTo>
                    <a:pt x="384" y="72"/>
                  </a:lnTo>
                  <a:lnTo>
                    <a:pt x="396" y="78"/>
                  </a:lnTo>
                  <a:lnTo>
                    <a:pt x="408" y="66"/>
                  </a:lnTo>
                  <a:lnTo>
                    <a:pt x="420" y="60"/>
                  </a:lnTo>
                  <a:lnTo>
                    <a:pt x="426" y="78"/>
                  </a:lnTo>
                  <a:lnTo>
                    <a:pt x="438" y="48"/>
                  </a:lnTo>
                  <a:lnTo>
                    <a:pt x="450" y="66"/>
                  </a:lnTo>
                  <a:lnTo>
                    <a:pt x="462" y="60"/>
                  </a:lnTo>
                  <a:lnTo>
                    <a:pt x="474" y="48"/>
                  </a:lnTo>
                  <a:lnTo>
                    <a:pt x="486" y="30"/>
                  </a:lnTo>
                  <a:lnTo>
                    <a:pt x="498" y="0"/>
                  </a:lnTo>
                  <a:lnTo>
                    <a:pt x="510" y="30"/>
                  </a:lnTo>
                  <a:lnTo>
                    <a:pt x="516" y="42"/>
                  </a:lnTo>
                  <a:lnTo>
                    <a:pt x="528" y="24"/>
                  </a:lnTo>
                  <a:lnTo>
                    <a:pt x="540" y="30"/>
                  </a:lnTo>
                  <a:lnTo>
                    <a:pt x="552" y="30"/>
                  </a:lnTo>
                  <a:lnTo>
                    <a:pt x="564" y="36"/>
                  </a:lnTo>
                  <a:lnTo>
                    <a:pt x="576" y="18"/>
                  </a:lnTo>
                  <a:lnTo>
                    <a:pt x="588" y="24"/>
                  </a:lnTo>
                  <a:lnTo>
                    <a:pt x="594" y="48"/>
                  </a:lnTo>
                  <a:lnTo>
                    <a:pt x="606" y="42"/>
                  </a:lnTo>
                  <a:lnTo>
                    <a:pt x="618" y="54"/>
                  </a:lnTo>
                  <a:lnTo>
                    <a:pt x="630" y="36"/>
                  </a:lnTo>
                  <a:lnTo>
                    <a:pt x="642" y="36"/>
                  </a:lnTo>
                  <a:lnTo>
                    <a:pt x="654" y="48"/>
                  </a:lnTo>
                  <a:lnTo>
                    <a:pt x="666" y="30"/>
                  </a:lnTo>
                  <a:lnTo>
                    <a:pt x="678" y="54"/>
                  </a:lnTo>
                  <a:lnTo>
                    <a:pt x="684" y="66"/>
                  </a:lnTo>
                  <a:lnTo>
                    <a:pt x="696" y="30"/>
                  </a:lnTo>
                  <a:lnTo>
                    <a:pt x="708" y="18"/>
                  </a:lnTo>
                  <a:lnTo>
                    <a:pt x="720" y="54"/>
                  </a:lnTo>
                  <a:lnTo>
                    <a:pt x="732" y="48"/>
                  </a:lnTo>
                  <a:lnTo>
                    <a:pt x="744" y="66"/>
                  </a:lnTo>
                  <a:lnTo>
                    <a:pt x="756" y="42"/>
                  </a:lnTo>
                  <a:lnTo>
                    <a:pt x="768" y="60"/>
                  </a:lnTo>
                  <a:lnTo>
                    <a:pt x="774" y="42"/>
                  </a:lnTo>
                  <a:lnTo>
                    <a:pt x="786" y="30"/>
                  </a:lnTo>
                  <a:lnTo>
                    <a:pt x="798" y="30"/>
                  </a:lnTo>
                  <a:lnTo>
                    <a:pt x="810" y="60"/>
                  </a:lnTo>
                  <a:lnTo>
                    <a:pt x="822" y="60"/>
                  </a:lnTo>
                  <a:lnTo>
                    <a:pt x="834" y="48"/>
                  </a:lnTo>
                  <a:lnTo>
                    <a:pt x="846" y="66"/>
                  </a:lnTo>
                  <a:lnTo>
                    <a:pt x="852" y="60"/>
                  </a:lnTo>
                  <a:lnTo>
                    <a:pt x="864" y="84"/>
                  </a:lnTo>
                  <a:lnTo>
                    <a:pt x="876" y="54"/>
                  </a:lnTo>
                  <a:lnTo>
                    <a:pt x="888" y="60"/>
                  </a:lnTo>
                  <a:lnTo>
                    <a:pt x="900" y="36"/>
                  </a:lnTo>
                  <a:lnTo>
                    <a:pt x="912" y="42"/>
                  </a:lnTo>
                  <a:lnTo>
                    <a:pt x="924" y="66"/>
                  </a:lnTo>
                  <a:lnTo>
                    <a:pt x="936" y="66"/>
                  </a:lnTo>
                  <a:lnTo>
                    <a:pt x="942" y="66"/>
                  </a:lnTo>
                  <a:lnTo>
                    <a:pt x="954" y="18"/>
                  </a:lnTo>
                  <a:lnTo>
                    <a:pt x="966" y="42"/>
                  </a:lnTo>
                  <a:lnTo>
                    <a:pt x="978" y="48"/>
                  </a:lnTo>
                  <a:lnTo>
                    <a:pt x="990" y="30"/>
                  </a:lnTo>
                  <a:lnTo>
                    <a:pt x="1002" y="36"/>
                  </a:lnTo>
                  <a:lnTo>
                    <a:pt x="1014" y="36"/>
                  </a:lnTo>
                  <a:lnTo>
                    <a:pt x="1026" y="36"/>
                  </a:lnTo>
                  <a:lnTo>
                    <a:pt x="1032" y="30"/>
                  </a:lnTo>
                  <a:lnTo>
                    <a:pt x="1044" y="72"/>
                  </a:lnTo>
                  <a:lnTo>
                    <a:pt x="1056" y="60"/>
                  </a:lnTo>
                  <a:lnTo>
                    <a:pt x="1068" y="36"/>
                  </a:lnTo>
                  <a:lnTo>
                    <a:pt x="1080" y="60"/>
                  </a:lnTo>
                  <a:lnTo>
                    <a:pt x="1092" y="84"/>
                  </a:lnTo>
                  <a:lnTo>
                    <a:pt x="1104" y="84"/>
                  </a:lnTo>
                  <a:lnTo>
                    <a:pt x="1110" y="84"/>
                  </a:lnTo>
                  <a:lnTo>
                    <a:pt x="1122" y="96"/>
                  </a:lnTo>
                  <a:lnTo>
                    <a:pt x="1134" y="84"/>
                  </a:lnTo>
                  <a:lnTo>
                    <a:pt x="1146" y="84"/>
                  </a:lnTo>
                  <a:lnTo>
                    <a:pt x="1158" y="30"/>
                  </a:lnTo>
                  <a:lnTo>
                    <a:pt x="1170" y="102"/>
                  </a:lnTo>
                  <a:lnTo>
                    <a:pt x="1182" y="78"/>
                  </a:lnTo>
                  <a:lnTo>
                    <a:pt x="1194" y="36"/>
                  </a:lnTo>
                </a:path>
              </a:pathLst>
            </a:custGeom>
            <a:noFill/>
            <a:ln w="1905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1400">
                <a:solidFill>
                  <a:prstClr val="black"/>
                </a:solidFill>
                <a:cs typeface="Arial" charset="0"/>
              </a:endParaRPr>
            </a:p>
          </p:txBody>
        </p:sp>
      </p:grpSp>
      <p:grpSp>
        <p:nvGrpSpPr>
          <p:cNvPr id="3" name="Group 119"/>
          <p:cNvGrpSpPr/>
          <p:nvPr/>
        </p:nvGrpSpPr>
        <p:grpSpPr>
          <a:xfrm>
            <a:off x="3972346" y="3782293"/>
            <a:ext cx="5095454" cy="2847107"/>
            <a:chOff x="0" y="124693"/>
            <a:chExt cx="5095454" cy="2847107"/>
          </a:xfrm>
        </p:grpSpPr>
        <p:pic>
          <p:nvPicPr>
            <p:cNvPr id="112" name="Picture 69"/>
            <p:cNvPicPr>
              <a:picLocks noChangeAspect="1" noChangeArrowheads="1"/>
            </p:cNvPicPr>
            <p:nvPr/>
          </p:nvPicPr>
          <p:blipFill>
            <a:blip r:embed="rId3" cstate="print"/>
            <a:srcRect l="49463" t="42192" r="3488" b="42909"/>
            <a:stretch>
              <a:fillRect/>
            </a:stretch>
          </p:blipFill>
          <p:spPr bwMode="auto">
            <a:xfrm>
              <a:off x="0" y="685800"/>
              <a:ext cx="5095454" cy="2286000"/>
            </a:xfrm>
            <a:prstGeom prst="rect">
              <a:avLst/>
            </a:prstGeom>
            <a:noFill/>
            <a:ln w="9525" algn="ctr">
              <a:noFill/>
              <a:miter lim="800000"/>
              <a:headEnd/>
              <a:tailEnd/>
            </a:ln>
          </p:spPr>
        </p:pic>
        <p:pic>
          <p:nvPicPr>
            <p:cNvPr id="113" name="Picture 68"/>
            <p:cNvPicPr>
              <a:picLocks noChangeAspect="1" noChangeArrowheads="1"/>
            </p:cNvPicPr>
            <p:nvPr/>
          </p:nvPicPr>
          <p:blipFill>
            <a:blip r:embed="rId3" cstate="print"/>
            <a:srcRect l="72917" t="797" b="95616"/>
            <a:stretch>
              <a:fillRect/>
            </a:stretch>
          </p:blipFill>
          <p:spPr bwMode="auto">
            <a:xfrm>
              <a:off x="152400" y="124693"/>
              <a:ext cx="2992568" cy="561107"/>
            </a:xfrm>
            <a:prstGeom prst="rect">
              <a:avLst/>
            </a:prstGeom>
            <a:noFill/>
            <a:ln w="9525" algn="ctr">
              <a:noFill/>
              <a:miter lim="800000"/>
              <a:headEnd/>
              <a:tailEnd/>
            </a:ln>
          </p:spPr>
        </p:pic>
      </p:grpSp>
      <p:pic>
        <p:nvPicPr>
          <p:cNvPr id="119" name="Picture 2" descr="http://www.creationism.org/images/Cartoons/Discerned_HumansDinoTracks.jpg"/>
          <p:cNvPicPr>
            <a:picLocks noChangeAspect="1" noChangeArrowheads="1"/>
          </p:cNvPicPr>
          <p:nvPr/>
        </p:nvPicPr>
        <p:blipFill>
          <a:blip r:embed="rId4" cstate="print"/>
          <a:srcRect/>
          <a:stretch>
            <a:fillRect/>
          </a:stretch>
        </p:blipFill>
        <p:spPr bwMode="auto">
          <a:xfrm>
            <a:off x="0" y="0"/>
            <a:ext cx="7022590" cy="3657599"/>
          </a:xfrm>
          <a:prstGeom prst="rect">
            <a:avLst/>
          </a:prstGeom>
          <a:noFill/>
        </p:spPr>
      </p:pic>
      <p:sp>
        <p:nvSpPr>
          <p:cNvPr id="114" name="TextBox 113"/>
          <p:cNvSpPr txBox="1"/>
          <p:nvPr/>
        </p:nvSpPr>
        <p:spPr>
          <a:xfrm>
            <a:off x="5486400" y="26844"/>
            <a:ext cx="3605602" cy="2400657"/>
          </a:xfrm>
          <a:prstGeom prst="rect">
            <a:avLst/>
          </a:prstGeom>
          <a:solidFill>
            <a:schemeClr val="bg1"/>
          </a:solidFill>
        </p:spPr>
        <p:txBody>
          <a:bodyPr wrap="none" rtlCol="0">
            <a:spAutoFit/>
          </a:bodyPr>
          <a:lstStyle/>
          <a:p>
            <a:pPr fontAlgn="base">
              <a:lnSpc>
                <a:spcPts val="3000"/>
              </a:lnSpc>
              <a:spcBef>
                <a:spcPct val="0"/>
              </a:spcBef>
              <a:spcAft>
                <a:spcPct val="0"/>
              </a:spcAft>
            </a:pPr>
            <a:r>
              <a:rPr lang="en-US" sz="2800" b="1" dirty="0" smtClean="0">
                <a:solidFill>
                  <a:srgbClr val="0000CC"/>
                </a:solidFill>
                <a:cs typeface="Arial" charset="0"/>
              </a:rPr>
              <a:t>Other views</a:t>
            </a:r>
          </a:p>
          <a:p>
            <a:pPr marL="514350" indent="-514350" fontAlgn="base">
              <a:lnSpc>
                <a:spcPts val="3000"/>
              </a:lnSpc>
              <a:spcBef>
                <a:spcPct val="0"/>
              </a:spcBef>
              <a:spcAft>
                <a:spcPct val="0"/>
              </a:spcAft>
              <a:buFont typeface="+mj-lt"/>
              <a:buAutoNum type="arabicPeriod"/>
            </a:pPr>
            <a:r>
              <a:rPr lang="en-US" sz="2800" b="1" dirty="0" smtClean="0">
                <a:solidFill>
                  <a:srgbClr val="0000CC"/>
                </a:solidFill>
                <a:cs typeface="Arial" charset="0"/>
              </a:rPr>
              <a:t> Molecular genetics</a:t>
            </a:r>
          </a:p>
          <a:p>
            <a:pPr marL="514350" indent="-514350" fontAlgn="base">
              <a:lnSpc>
                <a:spcPts val="3000"/>
              </a:lnSpc>
              <a:spcBef>
                <a:spcPct val="0"/>
              </a:spcBef>
              <a:spcAft>
                <a:spcPct val="0"/>
              </a:spcAft>
              <a:buFont typeface="+mj-lt"/>
              <a:buAutoNum type="arabicPeriod"/>
            </a:pPr>
            <a:r>
              <a:rPr lang="en-US" sz="2800" b="1" dirty="0" smtClean="0">
                <a:solidFill>
                  <a:srgbClr val="0000CC"/>
                </a:solidFill>
                <a:cs typeface="Arial" charset="0"/>
              </a:rPr>
              <a:t> Creation science</a:t>
            </a:r>
          </a:p>
          <a:p>
            <a:pPr marL="514350" indent="-514350" fontAlgn="base">
              <a:lnSpc>
                <a:spcPts val="3000"/>
              </a:lnSpc>
              <a:spcBef>
                <a:spcPct val="0"/>
              </a:spcBef>
              <a:spcAft>
                <a:spcPct val="0"/>
              </a:spcAft>
              <a:buFont typeface="+mj-lt"/>
              <a:buAutoNum type="arabicPeriod"/>
            </a:pPr>
            <a:r>
              <a:rPr lang="en-US" sz="2800" b="1" dirty="0" smtClean="0">
                <a:solidFill>
                  <a:srgbClr val="0000CC"/>
                </a:solidFill>
                <a:cs typeface="Arial" charset="0"/>
              </a:rPr>
              <a:t> New sciences of</a:t>
            </a:r>
          </a:p>
          <a:p>
            <a:pPr lvl="1" fontAlgn="base">
              <a:lnSpc>
                <a:spcPts val="3000"/>
              </a:lnSpc>
              <a:spcBef>
                <a:spcPct val="0"/>
              </a:spcBef>
              <a:spcAft>
                <a:spcPct val="0"/>
              </a:spcAft>
              <a:buFontTx/>
              <a:buChar char="-"/>
            </a:pPr>
            <a:r>
              <a:rPr lang="en-US" sz="2800" b="1" dirty="0" smtClean="0">
                <a:solidFill>
                  <a:srgbClr val="0000CC"/>
                </a:solidFill>
                <a:cs typeface="Arial" charset="0"/>
              </a:rPr>
              <a:t> complexity</a:t>
            </a:r>
          </a:p>
          <a:p>
            <a:pPr lvl="1" fontAlgn="base">
              <a:lnSpc>
                <a:spcPts val="3000"/>
              </a:lnSpc>
              <a:spcBef>
                <a:spcPct val="0"/>
              </a:spcBef>
              <a:spcAft>
                <a:spcPct val="0"/>
              </a:spcAft>
              <a:buFontTx/>
              <a:buChar char="-"/>
            </a:pPr>
            <a:r>
              <a:rPr lang="en-US" sz="2800" b="1" dirty="0" smtClean="0">
                <a:solidFill>
                  <a:srgbClr val="0000CC"/>
                </a:solidFill>
                <a:cs typeface="Arial" charset="0"/>
              </a:rPr>
              <a:t> networks</a:t>
            </a:r>
            <a:endParaRPr lang="en-US" sz="2800" b="1" dirty="0">
              <a:solidFill>
                <a:srgbClr val="0000CC"/>
              </a:solidFill>
              <a:cs typeface="Arial" charset="0"/>
            </a:endParaRPr>
          </a:p>
        </p:txBody>
      </p:sp>
      <p:sp>
        <p:nvSpPr>
          <p:cNvPr id="121" name="TextBox 120"/>
          <p:cNvSpPr txBox="1"/>
          <p:nvPr/>
        </p:nvSpPr>
        <p:spPr>
          <a:xfrm>
            <a:off x="990600" y="3733800"/>
            <a:ext cx="2102820" cy="523220"/>
          </a:xfrm>
          <a:prstGeom prst="rect">
            <a:avLst/>
          </a:prstGeom>
          <a:noFill/>
        </p:spPr>
        <p:txBody>
          <a:bodyPr wrap="none" rtlCol="0">
            <a:spAutoFit/>
          </a:bodyPr>
          <a:lstStyle/>
          <a:p>
            <a:r>
              <a:rPr lang="en-US" sz="2800" b="1" dirty="0" smtClean="0">
                <a:solidFill>
                  <a:srgbClr val="0000CC"/>
                </a:solidFill>
                <a:cs typeface="Arial" charset="0"/>
              </a:rPr>
              <a:t>Which gene?</a:t>
            </a:r>
            <a:endParaRPr lang="en-US" sz="2800" b="1" dirty="0">
              <a:solidFill>
                <a:srgbClr val="0000CC"/>
              </a:solidFill>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Cube 33"/>
          <p:cNvSpPr/>
          <p:nvPr/>
        </p:nvSpPr>
        <p:spPr>
          <a:xfrm>
            <a:off x="3505200" y="304800"/>
            <a:ext cx="1752600" cy="6400800"/>
          </a:xfrm>
          <a:prstGeom prst="cube">
            <a:avLst>
              <a:gd name="adj" fmla="val 8131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5" name="Cube 34"/>
          <p:cNvSpPr/>
          <p:nvPr/>
        </p:nvSpPr>
        <p:spPr>
          <a:xfrm>
            <a:off x="3505200" y="3733800"/>
            <a:ext cx="1752600" cy="2971800"/>
          </a:xfrm>
          <a:prstGeom prst="cube">
            <a:avLst>
              <a:gd name="adj" fmla="val 8131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Cube 32"/>
          <p:cNvSpPr/>
          <p:nvPr/>
        </p:nvSpPr>
        <p:spPr>
          <a:xfrm rot="19976940">
            <a:off x="5683787" y="4083588"/>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Cube 31"/>
          <p:cNvSpPr/>
          <p:nvPr/>
        </p:nvSpPr>
        <p:spPr>
          <a:xfrm rot="3350249">
            <a:off x="4663204" y="3771924"/>
            <a:ext cx="1752600" cy="2438400"/>
          </a:xfrm>
          <a:prstGeom prst="cube">
            <a:avLst>
              <a:gd name="adj" fmla="val 8131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Box 1"/>
          <p:cNvSpPr txBox="1"/>
          <p:nvPr/>
        </p:nvSpPr>
        <p:spPr>
          <a:xfrm>
            <a:off x="304800" y="5638800"/>
            <a:ext cx="2396490" cy="646331"/>
          </a:xfrm>
          <a:prstGeom prst="rect">
            <a:avLst/>
          </a:prstGeom>
          <a:noFill/>
        </p:spPr>
        <p:txBody>
          <a:bodyPr wrap="none" rtlCol="0">
            <a:spAutoFit/>
          </a:bodyPr>
          <a:lstStyle/>
          <a:p>
            <a:r>
              <a:rPr lang="en-US" sz="3600" b="1" dirty="0" smtClean="0">
                <a:solidFill>
                  <a:srgbClr val="FF0000"/>
                </a:solidFill>
              </a:rPr>
              <a:t>Control, OR</a:t>
            </a:r>
            <a:endParaRPr lang="en-US" sz="3600" b="1" dirty="0">
              <a:solidFill>
                <a:srgbClr val="FF0000"/>
              </a:solidFill>
            </a:endParaRPr>
          </a:p>
        </p:txBody>
      </p:sp>
      <p:sp>
        <p:nvSpPr>
          <p:cNvPr id="3" name="TextBox 2"/>
          <p:cNvSpPr txBox="1"/>
          <p:nvPr/>
        </p:nvSpPr>
        <p:spPr>
          <a:xfrm>
            <a:off x="6075968" y="228600"/>
            <a:ext cx="2839432" cy="646331"/>
          </a:xfrm>
          <a:prstGeom prst="rect">
            <a:avLst/>
          </a:prstGeom>
          <a:noFill/>
        </p:spPr>
        <p:txBody>
          <a:bodyPr wrap="none" rtlCol="0">
            <a:spAutoFit/>
          </a:bodyPr>
          <a:lstStyle/>
          <a:p>
            <a:r>
              <a:rPr lang="en-US" sz="3600" b="1" dirty="0" smtClean="0">
                <a:solidFill>
                  <a:srgbClr val="FF0000"/>
                </a:solidFill>
              </a:rPr>
              <a:t>Communicate</a:t>
            </a:r>
            <a:endParaRPr lang="en-US" sz="3600" b="1" dirty="0">
              <a:solidFill>
                <a:srgbClr val="FF0000"/>
              </a:solidFill>
            </a:endParaRPr>
          </a:p>
        </p:txBody>
      </p:sp>
      <p:sp>
        <p:nvSpPr>
          <p:cNvPr id="4" name="TextBox 3"/>
          <p:cNvSpPr txBox="1"/>
          <p:nvPr/>
        </p:nvSpPr>
        <p:spPr>
          <a:xfrm>
            <a:off x="457200" y="228600"/>
            <a:ext cx="1935915" cy="646331"/>
          </a:xfrm>
          <a:prstGeom prst="rect">
            <a:avLst/>
          </a:prstGeom>
          <a:noFill/>
        </p:spPr>
        <p:txBody>
          <a:bodyPr wrap="none" rtlCol="0">
            <a:spAutoFit/>
          </a:bodyPr>
          <a:lstStyle/>
          <a:p>
            <a:r>
              <a:rPr lang="en-US" sz="3600" b="1" dirty="0" smtClean="0">
                <a:solidFill>
                  <a:srgbClr val="FF0000"/>
                </a:solidFill>
              </a:rPr>
              <a:t>Compute</a:t>
            </a:r>
            <a:endParaRPr lang="en-US" sz="3600" b="1" dirty="0">
              <a:solidFill>
                <a:srgbClr val="FF0000"/>
              </a:solidFill>
            </a:endParaRPr>
          </a:p>
        </p:txBody>
      </p:sp>
      <p:sp>
        <p:nvSpPr>
          <p:cNvPr id="5" name="TextBox 4"/>
          <p:cNvSpPr txBox="1"/>
          <p:nvPr/>
        </p:nvSpPr>
        <p:spPr>
          <a:xfrm>
            <a:off x="7201419" y="5754469"/>
            <a:ext cx="1561581" cy="646331"/>
          </a:xfrm>
          <a:prstGeom prst="rect">
            <a:avLst/>
          </a:prstGeom>
          <a:noFill/>
        </p:spPr>
        <p:txBody>
          <a:bodyPr wrap="none" rtlCol="0">
            <a:spAutoFit/>
          </a:bodyPr>
          <a:lstStyle/>
          <a:p>
            <a:r>
              <a:rPr lang="en-US" sz="3600" b="1" dirty="0" smtClean="0">
                <a:solidFill>
                  <a:srgbClr val="FF0000"/>
                </a:solidFill>
              </a:rPr>
              <a:t>Physics</a:t>
            </a:r>
            <a:endParaRPr lang="en-US" sz="3600" b="1" dirty="0">
              <a:solidFill>
                <a:srgbClr val="FF0000"/>
              </a:solidFill>
            </a:endParaRPr>
          </a:p>
        </p:txBody>
      </p:sp>
      <p:sp>
        <p:nvSpPr>
          <p:cNvPr id="8" name="TextBox 7"/>
          <p:cNvSpPr txBox="1"/>
          <p:nvPr/>
        </p:nvSpPr>
        <p:spPr>
          <a:xfrm>
            <a:off x="7391400" y="1066800"/>
            <a:ext cx="1467068" cy="523220"/>
          </a:xfrm>
          <a:prstGeom prst="rect">
            <a:avLst/>
          </a:prstGeom>
          <a:noFill/>
        </p:spPr>
        <p:txBody>
          <a:bodyPr wrap="none" rtlCol="0">
            <a:spAutoFit/>
          </a:bodyPr>
          <a:lstStyle/>
          <a:p>
            <a:r>
              <a:rPr lang="en-US" sz="2800" dirty="0" smtClean="0">
                <a:solidFill>
                  <a:srgbClr val="0000CC"/>
                </a:solidFill>
              </a:rPr>
              <a:t>Shannon</a:t>
            </a:r>
            <a:endParaRPr lang="en-US" sz="2800" dirty="0">
              <a:solidFill>
                <a:srgbClr val="0000CC"/>
              </a:solidFill>
            </a:endParaRPr>
          </a:p>
        </p:txBody>
      </p:sp>
      <p:sp>
        <p:nvSpPr>
          <p:cNvPr id="9" name="TextBox 8"/>
          <p:cNvSpPr txBox="1"/>
          <p:nvPr/>
        </p:nvSpPr>
        <p:spPr>
          <a:xfrm>
            <a:off x="990600" y="4876800"/>
            <a:ext cx="936475" cy="523220"/>
          </a:xfrm>
          <a:prstGeom prst="rect">
            <a:avLst/>
          </a:prstGeom>
          <a:noFill/>
        </p:spPr>
        <p:txBody>
          <a:bodyPr wrap="none" rtlCol="0">
            <a:spAutoFit/>
          </a:bodyPr>
          <a:lstStyle/>
          <a:p>
            <a:r>
              <a:rPr lang="en-US" sz="2800" dirty="0" smtClean="0">
                <a:solidFill>
                  <a:srgbClr val="0000CC"/>
                </a:solidFill>
              </a:rPr>
              <a:t>Bode</a:t>
            </a:r>
            <a:endParaRPr lang="en-US" sz="2800" dirty="0">
              <a:solidFill>
                <a:srgbClr val="0000CC"/>
              </a:solidFill>
            </a:endParaRPr>
          </a:p>
        </p:txBody>
      </p:sp>
      <p:sp>
        <p:nvSpPr>
          <p:cNvPr id="11" name="TextBox 10"/>
          <p:cNvSpPr txBox="1"/>
          <p:nvPr/>
        </p:nvSpPr>
        <p:spPr>
          <a:xfrm>
            <a:off x="838200" y="914400"/>
            <a:ext cx="1090555" cy="523220"/>
          </a:xfrm>
          <a:prstGeom prst="rect">
            <a:avLst/>
          </a:prstGeom>
          <a:noFill/>
        </p:spPr>
        <p:txBody>
          <a:bodyPr wrap="none" rtlCol="0">
            <a:spAutoFit/>
          </a:bodyPr>
          <a:lstStyle/>
          <a:p>
            <a:r>
              <a:rPr lang="en-US" sz="2800" dirty="0" smtClean="0">
                <a:solidFill>
                  <a:srgbClr val="0000CC"/>
                </a:solidFill>
              </a:rPr>
              <a:t>Turing</a:t>
            </a:r>
            <a:endParaRPr lang="en-US" sz="2800" dirty="0">
              <a:solidFill>
                <a:srgbClr val="0000CC"/>
              </a:solidFill>
            </a:endParaRPr>
          </a:p>
        </p:txBody>
      </p:sp>
      <p:sp>
        <p:nvSpPr>
          <p:cNvPr id="23" name="TextBox 22"/>
          <p:cNvSpPr txBox="1"/>
          <p:nvPr/>
        </p:nvSpPr>
        <p:spPr>
          <a:xfrm>
            <a:off x="381000" y="2286000"/>
            <a:ext cx="2057400" cy="2062103"/>
          </a:xfrm>
          <a:prstGeom prst="rect">
            <a:avLst/>
          </a:prstGeom>
          <a:noFill/>
        </p:spPr>
        <p:txBody>
          <a:bodyPr wrap="square" rtlCol="0">
            <a:spAutoFit/>
          </a:bodyPr>
          <a:lstStyle/>
          <a:p>
            <a:pPr algn="ctr"/>
            <a:r>
              <a:rPr lang="en-US" sz="3200" b="1" dirty="0" smtClean="0">
                <a:solidFill>
                  <a:prstClr val="black"/>
                </a:solidFill>
              </a:rPr>
              <a:t>Delay and risk  are </a:t>
            </a:r>
            <a:r>
              <a:rPr lang="en-US" sz="3200" b="1" i="1" dirty="0" smtClean="0">
                <a:solidFill>
                  <a:prstClr val="black"/>
                </a:solidFill>
              </a:rPr>
              <a:t>most</a:t>
            </a:r>
            <a:r>
              <a:rPr lang="en-US" sz="3200" b="1" dirty="0" smtClean="0">
                <a:solidFill>
                  <a:prstClr val="black"/>
                </a:solidFill>
              </a:rPr>
              <a:t> important</a:t>
            </a:r>
            <a:endParaRPr lang="en-US" sz="3200" b="1" dirty="0">
              <a:solidFill>
                <a:prstClr val="black"/>
              </a:solidFill>
            </a:endParaRPr>
          </a:p>
        </p:txBody>
      </p:sp>
      <p:sp>
        <p:nvSpPr>
          <p:cNvPr id="24" name="TextBox 23"/>
          <p:cNvSpPr txBox="1"/>
          <p:nvPr/>
        </p:nvSpPr>
        <p:spPr>
          <a:xfrm>
            <a:off x="6934200" y="2286000"/>
            <a:ext cx="2057400" cy="2062103"/>
          </a:xfrm>
          <a:prstGeom prst="rect">
            <a:avLst/>
          </a:prstGeom>
          <a:noFill/>
        </p:spPr>
        <p:txBody>
          <a:bodyPr wrap="square" rtlCol="0">
            <a:spAutoFit/>
          </a:bodyPr>
          <a:lstStyle/>
          <a:p>
            <a:pPr algn="ctr"/>
            <a:r>
              <a:rPr lang="en-US" sz="3200" b="1" dirty="0" smtClean="0">
                <a:solidFill>
                  <a:prstClr val="black"/>
                </a:solidFill>
              </a:rPr>
              <a:t>Delay and risk are </a:t>
            </a:r>
            <a:r>
              <a:rPr lang="en-US" sz="3200" b="1" i="1" dirty="0" smtClean="0">
                <a:solidFill>
                  <a:prstClr val="black"/>
                </a:solidFill>
              </a:rPr>
              <a:t>least </a:t>
            </a:r>
            <a:r>
              <a:rPr lang="en-US" sz="3200" b="1" dirty="0" smtClean="0">
                <a:solidFill>
                  <a:prstClr val="black"/>
                </a:solidFill>
              </a:rPr>
              <a:t>important</a:t>
            </a:r>
            <a:endParaRPr lang="en-US" sz="3200" b="1" dirty="0">
              <a:solidFill>
                <a:prstClr val="black"/>
              </a:solidFill>
            </a:endParaRPr>
          </a:p>
        </p:txBody>
      </p:sp>
      <p:cxnSp>
        <p:nvCxnSpPr>
          <p:cNvPr id="17" name="Straight Arrow Connector 16"/>
          <p:cNvCxnSpPr/>
          <p:nvPr/>
        </p:nvCxnSpPr>
        <p:spPr>
          <a:xfrm>
            <a:off x="2743200" y="3581400"/>
            <a:ext cx="3962400"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7239000" y="3429000"/>
            <a:ext cx="1371600" cy="30480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657600" y="2819400"/>
            <a:ext cx="2504212" cy="523220"/>
          </a:xfrm>
          <a:prstGeom prst="rect">
            <a:avLst/>
          </a:prstGeom>
          <a:noFill/>
        </p:spPr>
        <p:txBody>
          <a:bodyPr wrap="none" rtlCol="0">
            <a:spAutoFit/>
          </a:bodyPr>
          <a:lstStyle/>
          <a:p>
            <a:r>
              <a:rPr lang="en-US" sz="2800" dirty="0" smtClean="0">
                <a:solidFill>
                  <a:srgbClr val="FF0000"/>
                </a:solidFill>
                <a:latin typeface="Arial" pitchFamily="34" charset="0"/>
                <a:cs typeface="Arial" pitchFamily="34" charset="0"/>
              </a:rPr>
              <a:t>New progress!</a:t>
            </a:r>
            <a:endParaRPr lang="en-US" sz="2800" dirty="0">
              <a:solidFill>
                <a:srgbClr val="FF0000"/>
              </a:solidFill>
              <a:latin typeface="Arial" pitchFamily="34" charset="0"/>
              <a:cs typeface="Arial" pitchFamily="34" charset="0"/>
            </a:endParaRPr>
          </a:p>
        </p:txBody>
      </p:sp>
      <p:sp>
        <p:nvSpPr>
          <p:cNvPr id="25" name="Cube 24"/>
          <p:cNvSpPr/>
          <p:nvPr/>
        </p:nvSpPr>
        <p:spPr>
          <a:xfrm rot="770120">
            <a:off x="4648200" y="5029200"/>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6" name="Cube 25"/>
          <p:cNvSpPr/>
          <p:nvPr/>
        </p:nvSpPr>
        <p:spPr>
          <a:xfrm rot="20673193">
            <a:off x="4989479" y="4684678"/>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Cube 26"/>
          <p:cNvSpPr/>
          <p:nvPr/>
        </p:nvSpPr>
        <p:spPr>
          <a:xfrm rot="19976940">
            <a:off x="4007389" y="5302789"/>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8" name="Cube 27"/>
          <p:cNvSpPr/>
          <p:nvPr/>
        </p:nvSpPr>
        <p:spPr>
          <a:xfrm rot="3629086">
            <a:off x="5312786" y="4398386"/>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9" name="Cube 28"/>
          <p:cNvSpPr/>
          <p:nvPr/>
        </p:nvSpPr>
        <p:spPr>
          <a:xfrm rot="20680424">
            <a:off x="5541386" y="4931786"/>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Cube 29"/>
          <p:cNvSpPr/>
          <p:nvPr/>
        </p:nvSpPr>
        <p:spPr>
          <a:xfrm rot="3414714">
            <a:off x="4322186" y="5236586"/>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Cube 30"/>
          <p:cNvSpPr/>
          <p:nvPr/>
        </p:nvSpPr>
        <p:spPr>
          <a:xfrm rot="1969096">
            <a:off x="5781124" y="5095324"/>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1000"/>
                                        <p:tgtEl>
                                          <p:spTgt spid="34"/>
                                        </p:tgtEl>
                                      </p:cBhvr>
                                    </p:animEffect>
                                    <p:set>
                                      <p:cBhvr>
                                        <p:cTn id="7" dur="1" fill="hold">
                                          <p:stCondLst>
                                            <p:cond delay="999"/>
                                          </p:stCondLst>
                                        </p:cTn>
                                        <p:tgtEl>
                                          <p:spTgt spid="34"/>
                                        </p:tgtEl>
                                        <p:attrNameLst>
                                          <p:attrName>style.visibility</p:attrName>
                                        </p:attrNameLst>
                                      </p:cBhvr>
                                      <p:to>
                                        <p:strVal val="hidden"/>
                                      </p:to>
                                    </p:set>
                                  </p:childTnLst>
                                </p:cTn>
                              </p:par>
                              <p:par>
                                <p:cTn id="8" presetID="47"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1000"/>
                                        <p:tgtEl>
                                          <p:spTgt spid="33"/>
                                        </p:tgtEl>
                                      </p:cBhvr>
                                    </p:animEffect>
                                    <p:anim calcmode="lin" valueType="num">
                                      <p:cBhvr>
                                        <p:cTn id="11" dur="1000" fill="hold"/>
                                        <p:tgtEl>
                                          <p:spTgt spid="33"/>
                                        </p:tgtEl>
                                        <p:attrNameLst>
                                          <p:attrName>ppt_x</p:attrName>
                                        </p:attrNameLst>
                                      </p:cBhvr>
                                      <p:tavLst>
                                        <p:tav tm="0">
                                          <p:val>
                                            <p:strVal val="#ppt_x"/>
                                          </p:val>
                                        </p:tav>
                                        <p:tav tm="100000">
                                          <p:val>
                                            <p:strVal val="#ppt_x"/>
                                          </p:val>
                                        </p:tav>
                                      </p:tavLst>
                                    </p:anim>
                                    <p:anim calcmode="lin" valueType="num">
                                      <p:cBhvr>
                                        <p:cTn id="12" dur="1000" fill="hold"/>
                                        <p:tgtEl>
                                          <p:spTgt spid="33"/>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1000"/>
                                        <p:tgtEl>
                                          <p:spTgt spid="25"/>
                                        </p:tgtEl>
                                      </p:cBhvr>
                                    </p:animEffect>
                                    <p:anim calcmode="lin" valueType="num">
                                      <p:cBhvr>
                                        <p:cTn id="16" dur="1000" fill="hold"/>
                                        <p:tgtEl>
                                          <p:spTgt spid="25"/>
                                        </p:tgtEl>
                                        <p:attrNameLst>
                                          <p:attrName>ppt_x</p:attrName>
                                        </p:attrNameLst>
                                      </p:cBhvr>
                                      <p:tavLst>
                                        <p:tav tm="0">
                                          <p:val>
                                            <p:strVal val="#ppt_x"/>
                                          </p:val>
                                        </p:tav>
                                        <p:tav tm="100000">
                                          <p:val>
                                            <p:strVal val="#ppt_x"/>
                                          </p:val>
                                        </p:tav>
                                      </p:tavLst>
                                    </p:anim>
                                    <p:anim calcmode="lin" valueType="num">
                                      <p:cBhvr>
                                        <p:cTn id="17" dur="1000" fill="hold"/>
                                        <p:tgtEl>
                                          <p:spTgt spid="25"/>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par>
                                <p:cTn id="23" presetID="9"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dissolve">
                                      <p:cBhvr>
                                        <p:cTn id="25" dur="1000"/>
                                        <p:tgtEl>
                                          <p:spTgt spid="35"/>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1000"/>
                                        <p:tgtEl>
                                          <p:spTgt spid="30"/>
                                        </p:tgtEl>
                                      </p:cBhvr>
                                    </p:animEffect>
                                    <p:anim calcmode="lin" valueType="num">
                                      <p:cBhvr>
                                        <p:cTn id="39" dur="1000" fill="hold"/>
                                        <p:tgtEl>
                                          <p:spTgt spid="30"/>
                                        </p:tgtEl>
                                        <p:attrNameLst>
                                          <p:attrName>ppt_x</p:attrName>
                                        </p:attrNameLst>
                                      </p:cBhvr>
                                      <p:tavLst>
                                        <p:tav tm="0">
                                          <p:val>
                                            <p:strVal val="#ppt_x"/>
                                          </p:val>
                                        </p:tav>
                                        <p:tav tm="100000">
                                          <p:val>
                                            <p:strVal val="#ppt_x"/>
                                          </p:val>
                                        </p:tav>
                                      </p:tavLst>
                                    </p:anim>
                                    <p:anim calcmode="lin" valueType="num">
                                      <p:cBhvr>
                                        <p:cTn id="40" dur="1000" fill="hold"/>
                                        <p:tgtEl>
                                          <p:spTgt spid="30"/>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1000" fill="hold"/>
                                        <p:tgtEl>
                                          <p:spTgt spid="27"/>
                                        </p:tgtEl>
                                        <p:attrNameLst>
                                          <p:attrName>ppt_y</p:attrName>
                                        </p:attrNameLst>
                                      </p:cBhvr>
                                      <p:tavLst>
                                        <p:tav tm="0">
                                          <p:val>
                                            <p:strVal val="#ppt_y-.1"/>
                                          </p:val>
                                        </p:tav>
                                        <p:tav tm="100000">
                                          <p:val>
                                            <p:strVal val="#ppt_y"/>
                                          </p:val>
                                        </p:tav>
                                      </p:tavLst>
                                    </p:anim>
                                  </p:childTnLst>
                                </p:cTn>
                              </p:par>
                            </p:childTnLst>
                          </p:cTn>
                        </p:par>
                        <p:par>
                          <p:cTn id="56" fill="hold">
                            <p:stCondLst>
                              <p:cond delay="1000"/>
                            </p:stCondLst>
                            <p:childTnLst>
                              <p:par>
                                <p:cTn id="57" presetID="22" presetClass="entr" presetSubtype="8"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left)">
                                      <p:cBhvr>
                                        <p:cTn id="59" dur="1000"/>
                                        <p:tgtEl>
                                          <p:spTgt spid="17"/>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wipe(left)">
                                      <p:cBhvr>
                                        <p:cTn id="62" dur="500"/>
                                        <p:tgtEl>
                                          <p:spTgt spid="19"/>
                                        </p:tgtEl>
                                      </p:cBhvr>
                                    </p:animEffect>
                                  </p:childTnLst>
                                </p:cTn>
                              </p:par>
                            </p:childTnLst>
                          </p:cTn>
                        </p:par>
                        <p:par>
                          <p:cTn id="63" fill="hold">
                            <p:stCondLst>
                              <p:cond delay="2000"/>
                            </p:stCondLst>
                            <p:childTnLst>
                              <p:par>
                                <p:cTn id="64" presetID="22" presetClass="entr" presetSubtype="8" fill="hold" nodeType="after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ipe(left)">
                                      <p:cBhvr>
                                        <p:cTn id="66"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3" grpId="0" animBg="1"/>
      <p:bldP spid="32" grpId="0" animBg="1"/>
      <p:bldP spid="19" grpId="0"/>
      <p:bldP spid="25" grpId="0" animBg="1"/>
      <p:bldP spid="26" grpId="0" animBg="1"/>
      <p:bldP spid="27" grpId="0" animBg="1"/>
      <p:bldP spid="28" grpId="0" animBg="1"/>
      <p:bldP spid="29" grpId="0" animBg="1"/>
      <p:bldP spid="30" grpId="0" animBg="1"/>
      <p:bldP spid="3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9"/>
          <p:cNvGrpSpPr/>
          <p:nvPr/>
        </p:nvGrpSpPr>
        <p:grpSpPr>
          <a:xfrm>
            <a:off x="0" y="533400"/>
            <a:ext cx="4065638" cy="5441567"/>
            <a:chOff x="-304800" y="228600"/>
            <a:chExt cx="4691895" cy="6279767"/>
          </a:xfrm>
        </p:grpSpPr>
        <p:cxnSp>
          <p:nvCxnSpPr>
            <p:cNvPr id="116" name="Straight Arrow Connector 115"/>
            <p:cNvCxnSpPr>
              <a:stCxn id="27" idx="4"/>
              <a:endCxn id="117" idx="1"/>
            </p:cNvCxnSpPr>
            <p:nvPr/>
          </p:nvCxnSpPr>
          <p:spPr>
            <a:xfrm flipH="1" flipV="1">
              <a:off x="1851908" y="1326767"/>
              <a:ext cx="1044622"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7" name="Hexagon 116"/>
            <p:cNvSpPr/>
            <p:nvPr/>
          </p:nvSpPr>
          <p:spPr>
            <a:xfrm>
              <a:off x="921924"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19" name="Straight Arrow Connector 118"/>
            <p:cNvCxnSpPr>
              <a:endCxn id="117" idx="0"/>
            </p:cNvCxnSpPr>
            <p:nvPr/>
          </p:nvCxnSpPr>
          <p:spPr>
            <a:xfrm flipH="1">
              <a:off x="2107400" y="815784"/>
              <a:ext cx="2279695" cy="0"/>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1" name="Hexagon 120"/>
            <p:cNvSpPr/>
            <p:nvPr/>
          </p:nvSpPr>
          <p:spPr>
            <a:xfrm>
              <a:off x="1532749" y="3505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sp>
          <p:nvSpPr>
            <p:cNvPr id="126" name="Hexagon 125"/>
            <p:cNvSpPr/>
            <p:nvPr/>
          </p:nvSpPr>
          <p:spPr>
            <a:xfrm>
              <a:off x="-304800" y="28956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27" name="Straight Arrow Connector 126"/>
            <p:cNvCxnSpPr>
              <a:stCxn id="117" idx="2"/>
              <a:endCxn id="126" idx="5"/>
            </p:cNvCxnSpPr>
            <p:nvPr/>
          </p:nvCxnSpPr>
          <p:spPr>
            <a:xfrm flipH="1">
              <a:off x="625184" y="1326767"/>
              <a:ext cx="552232"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a:stCxn id="126" idx="0"/>
              <a:endCxn id="121" idx="3"/>
            </p:cNvCxnSpPr>
            <p:nvPr/>
          </p:nvCxnSpPr>
          <p:spPr>
            <a:xfrm>
              <a:off x="880676" y="3406584"/>
              <a:ext cx="652073" cy="628187"/>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2" name="Hexagon 131"/>
            <p:cNvSpPr/>
            <p:nvPr/>
          </p:nvSpPr>
          <p:spPr>
            <a:xfrm>
              <a:off x="990600" y="54864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36" name="Straight Arrow Connector 135"/>
            <p:cNvCxnSpPr>
              <a:stCxn id="132" idx="4"/>
              <a:endCxn id="126" idx="1"/>
            </p:cNvCxnSpPr>
            <p:nvPr/>
          </p:nvCxnSpPr>
          <p:spPr>
            <a:xfrm flipH="1" flipV="1">
              <a:off x="625184" y="3917567"/>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132" idx="5"/>
              <a:endCxn id="121" idx="2"/>
            </p:cNvCxnSpPr>
            <p:nvPr/>
          </p:nvCxnSpPr>
          <p:spPr>
            <a:xfrm flipH="1" flipV="1">
              <a:off x="1797535" y="4564342"/>
              <a:ext cx="123049" cy="922058"/>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590800" y="3200400"/>
              <a:ext cx="1332374" cy="571413"/>
            </a:xfrm>
            <a:prstGeom prst="rect">
              <a:avLst/>
            </a:prstGeom>
            <a:noFill/>
            <a:ln>
              <a:noFill/>
            </a:ln>
          </p:spPr>
          <p:txBody>
            <a:bodyPr wrap="none" lIns="0" rIns="0" rtlCol="0">
              <a:noAutofit/>
            </a:bodyPr>
            <a:lstStyle/>
            <a:p>
              <a:pPr algn="ctr"/>
              <a:r>
                <a:rPr lang="en-US" sz="2800" b="1" dirty="0" smtClean="0">
                  <a:solidFill>
                    <a:srgbClr val="0000FF"/>
                  </a:solidFill>
                </a:rPr>
                <a:t>cyber</a:t>
              </a:r>
              <a:endParaRPr lang="en-US" sz="2800" b="1" dirty="0">
                <a:solidFill>
                  <a:srgbClr val="0000FF"/>
                </a:solidFill>
              </a:endParaRPr>
            </a:p>
          </p:txBody>
        </p:sp>
        <p:sp>
          <p:nvSpPr>
            <p:cNvPr id="49" name="TextBox 48"/>
            <p:cNvSpPr txBox="1"/>
            <p:nvPr/>
          </p:nvSpPr>
          <p:spPr>
            <a:xfrm>
              <a:off x="1371600" y="1828800"/>
              <a:ext cx="1142825" cy="1126729"/>
            </a:xfrm>
            <a:prstGeom prst="rect">
              <a:avLst/>
            </a:prstGeom>
            <a:noFill/>
            <a:ln w="38100">
              <a:noFill/>
            </a:ln>
          </p:spPr>
          <p:txBody>
            <a:bodyPr wrap="none" lIns="0" rIns="0" rtlCol="0">
              <a:noAutofit/>
            </a:bodyPr>
            <a:lstStyle/>
            <a:p>
              <a:pPr algn="ctr"/>
              <a:r>
                <a:rPr lang="en-US" sz="2800" b="1" dirty="0" smtClean="0">
                  <a:solidFill>
                    <a:prstClr val="black"/>
                  </a:solidFill>
                </a:rPr>
                <a:t>act &amp;</a:t>
              </a:r>
            </a:p>
            <a:p>
              <a:pPr algn="ctr"/>
              <a:r>
                <a:rPr lang="en-US" sz="2800" b="1" dirty="0" smtClean="0">
                  <a:solidFill>
                    <a:prstClr val="black"/>
                  </a:solidFill>
                </a:rPr>
                <a:t>sense</a:t>
              </a:r>
              <a:endParaRPr lang="en-US" sz="2800" b="1" dirty="0">
                <a:solidFill>
                  <a:prstClr val="black"/>
                </a:solidFill>
              </a:endParaRPr>
            </a:p>
          </p:txBody>
        </p:sp>
        <p:sp>
          <p:nvSpPr>
            <p:cNvPr id="50" name="TextBox 49"/>
            <p:cNvSpPr txBox="1"/>
            <p:nvPr/>
          </p:nvSpPr>
          <p:spPr>
            <a:xfrm>
              <a:off x="2286000" y="228600"/>
              <a:ext cx="1981200" cy="609600"/>
            </a:xfrm>
            <a:prstGeom prst="rect">
              <a:avLst/>
            </a:prstGeom>
            <a:noFill/>
          </p:spPr>
          <p:txBody>
            <a:bodyPr wrap="square" lIns="0" rIns="0" rtlCol="0">
              <a:noAutofit/>
            </a:bodyPr>
            <a:lstStyle/>
            <a:p>
              <a:pPr algn="ctr"/>
              <a:r>
                <a:rPr lang="en-US" sz="2800" b="1" dirty="0" smtClean="0">
                  <a:solidFill>
                    <a:srgbClr val="FF0000"/>
                  </a:solidFill>
                </a:rPr>
                <a:t>physical</a:t>
              </a:r>
              <a:endParaRPr lang="en-US" sz="2800" b="1" dirty="0">
                <a:solidFill>
                  <a:srgbClr val="FF0000"/>
                </a:solidFill>
              </a:endParaRPr>
            </a:p>
          </p:txBody>
        </p:sp>
        <p:sp>
          <p:nvSpPr>
            <p:cNvPr id="27" name="Hexagon 26"/>
            <p:cNvSpPr/>
            <p:nvPr/>
          </p:nvSpPr>
          <p:spPr>
            <a:xfrm>
              <a:off x="2631744" y="1600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cxnSp>
          <p:nvCxnSpPr>
            <p:cNvPr id="31" name="Straight Arrow Connector 30"/>
            <p:cNvCxnSpPr>
              <a:stCxn id="121" idx="5"/>
              <a:endCxn id="27" idx="2"/>
            </p:cNvCxnSpPr>
            <p:nvPr/>
          </p:nvCxnSpPr>
          <p:spPr>
            <a:xfrm flipV="1">
              <a:off x="2478415" y="2659342"/>
              <a:ext cx="418115" cy="8458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grpSp>
      <p:sp>
        <p:nvSpPr>
          <p:cNvPr id="19" name="TextBox 18"/>
          <p:cNvSpPr txBox="1"/>
          <p:nvPr/>
        </p:nvSpPr>
        <p:spPr>
          <a:xfrm>
            <a:off x="5018257" y="228600"/>
            <a:ext cx="3744743" cy="584775"/>
          </a:xfrm>
          <a:prstGeom prst="rect">
            <a:avLst/>
          </a:prstGeom>
          <a:noFill/>
        </p:spPr>
        <p:txBody>
          <a:bodyPr wrap="none" rtlCol="0">
            <a:spAutoFit/>
          </a:bodyPr>
          <a:lstStyle/>
          <a:p>
            <a:r>
              <a:rPr lang="en-US" sz="3200" b="1" dirty="0" smtClean="0">
                <a:solidFill>
                  <a:srgbClr val="CC00CC"/>
                </a:solidFill>
                <a:latin typeface="Arial Black" pitchFamily="34" charset="0"/>
              </a:rPr>
              <a:t>New </a:t>
            </a:r>
            <a:r>
              <a:rPr lang="en-US" sz="3200" b="1" dirty="0" smtClean="0">
                <a:solidFill>
                  <a:srgbClr val="CC00CC"/>
                </a:solidFill>
                <a:latin typeface="Arial Black" pitchFamily="34" charset="0"/>
              </a:rPr>
              <a:t>theory (QI)</a:t>
            </a:r>
            <a:endParaRPr lang="en-US" sz="3200" b="1" dirty="0" smtClean="0">
              <a:solidFill>
                <a:srgbClr val="CC00CC"/>
              </a:solidFill>
              <a:latin typeface="Arial Black" pitchFamily="34" charset="0"/>
            </a:endParaRPr>
          </a:p>
        </p:txBody>
      </p:sp>
      <p:sp>
        <p:nvSpPr>
          <p:cNvPr id="20" name="Rounded Rectangle 19"/>
          <p:cNvSpPr/>
          <p:nvPr/>
        </p:nvSpPr>
        <p:spPr bwMode="auto">
          <a:xfrm>
            <a:off x="4378656" y="1143000"/>
            <a:ext cx="4114800" cy="3048000"/>
          </a:xfrm>
          <a:prstGeom prst="roundRect">
            <a:avLst/>
          </a:prstGeom>
          <a:noFill/>
          <a:ln w="57150" cap="flat" cmpd="sng" algn="ctr">
            <a:solidFill>
              <a:srgbClr val="CC00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2" name="TextBox 21"/>
          <p:cNvSpPr txBox="1"/>
          <p:nvPr/>
        </p:nvSpPr>
        <p:spPr>
          <a:xfrm>
            <a:off x="4572000" y="1161395"/>
            <a:ext cx="4267200" cy="4401205"/>
          </a:xfrm>
          <a:prstGeom prst="rect">
            <a:avLst/>
          </a:prstGeom>
          <a:noFill/>
        </p:spPr>
        <p:txBody>
          <a:bodyPr wrap="square" rtlCol="0">
            <a:spAutoFit/>
          </a:bodyPr>
          <a:lstStyle/>
          <a:p>
            <a:r>
              <a:rPr lang="en-US" sz="2800" b="1" dirty="0" smtClean="0">
                <a:solidFill>
                  <a:srgbClr val="000000"/>
                </a:solidFill>
              </a:rPr>
              <a:t>Challenges</a:t>
            </a:r>
          </a:p>
          <a:p>
            <a:pPr marL="514350" indent="-514350">
              <a:buFont typeface="+mj-lt"/>
              <a:buAutoNum type="arabicPeriod"/>
            </a:pPr>
            <a:r>
              <a:rPr lang="en-US" sz="2800" dirty="0" smtClean="0">
                <a:solidFill>
                  <a:srgbClr val="FF0000"/>
                </a:solidFill>
              </a:rPr>
              <a:t>Physical uncertainty</a:t>
            </a:r>
          </a:p>
          <a:p>
            <a:pPr marL="514350" indent="-514350">
              <a:buFont typeface="+mj-lt"/>
              <a:buAutoNum type="arabicPeriod"/>
            </a:pPr>
            <a:r>
              <a:rPr lang="en-US" sz="2800" dirty="0" smtClean="0">
                <a:solidFill>
                  <a:srgbClr val="000000"/>
                </a:solidFill>
              </a:rPr>
              <a:t>Act &amp; sense </a:t>
            </a:r>
          </a:p>
          <a:p>
            <a:pPr marL="971550" lvl="1" indent="-514350">
              <a:buFont typeface="Arial" pitchFamily="34" charset="0"/>
              <a:buChar char="•"/>
            </a:pPr>
            <a:r>
              <a:rPr lang="en-US" sz="2800" dirty="0" smtClean="0">
                <a:solidFill>
                  <a:srgbClr val="000000"/>
                </a:solidFill>
              </a:rPr>
              <a:t>delay</a:t>
            </a:r>
          </a:p>
          <a:p>
            <a:pPr marL="971550" lvl="1" indent="-514350">
              <a:buFont typeface="Arial" pitchFamily="34" charset="0"/>
              <a:buChar char="•"/>
            </a:pPr>
            <a:r>
              <a:rPr lang="en-US" sz="2800" dirty="0" smtClean="0">
                <a:solidFill>
                  <a:srgbClr val="000000"/>
                </a:solidFill>
              </a:rPr>
              <a:t>power</a:t>
            </a:r>
          </a:p>
          <a:p>
            <a:pPr marL="514350" indent="-514350">
              <a:buFont typeface="+mj-lt"/>
              <a:buAutoNum type="arabicPeriod"/>
            </a:pPr>
            <a:r>
              <a:rPr lang="en-US" sz="2800" dirty="0" smtClean="0">
                <a:solidFill>
                  <a:srgbClr val="0000FF"/>
                </a:solidFill>
              </a:rPr>
              <a:t>Cyber </a:t>
            </a:r>
          </a:p>
          <a:p>
            <a:pPr marL="971550" lvl="1" indent="-514350">
              <a:buFont typeface="+mj-lt"/>
              <a:buAutoNum type="arabicPeriod"/>
            </a:pPr>
            <a:r>
              <a:rPr lang="en-US" sz="2800" dirty="0" smtClean="0">
                <a:solidFill>
                  <a:srgbClr val="0000FF"/>
                </a:solidFill>
              </a:rPr>
              <a:t>delay</a:t>
            </a:r>
          </a:p>
          <a:p>
            <a:pPr marL="971550" lvl="1" indent="-514350">
              <a:buFont typeface="+mj-lt"/>
              <a:buAutoNum type="arabicPeriod"/>
            </a:pPr>
            <a:r>
              <a:rPr lang="en-US" sz="2800" dirty="0" smtClean="0">
                <a:solidFill>
                  <a:srgbClr val="0000FF"/>
                </a:solidFill>
              </a:rPr>
              <a:t>energy</a:t>
            </a:r>
          </a:p>
          <a:p>
            <a:pPr marL="971550" lvl="1" indent="-514350">
              <a:buFont typeface="+mj-lt"/>
              <a:buAutoNum type="arabicPeriod"/>
            </a:pPr>
            <a:r>
              <a:rPr lang="en-US" sz="2800" dirty="0" smtClean="0">
                <a:solidFill>
                  <a:srgbClr val="0000FF"/>
                </a:solidFill>
              </a:rPr>
              <a:t>noise/</a:t>
            </a:r>
            <a:r>
              <a:rPr lang="en-US" sz="2800" dirty="0" err="1" smtClean="0">
                <a:solidFill>
                  <a:srgbClr val="0000FF"/>
                </a:solidFill>
              </a:rPr>
              <a:t>bw</a:t>
            </a:r>
            <a:endParaRPr lang="en-US" sz="2800" dirty="0" smtClean="0">
              <a:solidFill>
                <a:srgbClr val="0000FF"/>
              </a:solidFill>
            </a:endParaRPr>
          </a:p>
          <a:p>
            <a:pPr marL="971550" lvl="1" indent="-514350">
              <a:buFont typeface="+mj-lt"/>
              <a:buAutoNum type="arabicPeriod"/>
            </a:pPr>
            <a:r>
              <a:rPr lang="en-US" sz="2800" dirty="0" smtClean="0">
                <a:solidFill>
                  <a:srgbClr val="0000FF"/>
                </a:solidFill>
              </a:rPr>
              <a:t>memory</a:t>
            </a:r>
          </a:p>
        </p:txBody>
      </p:sp>
      <p:sp>
        <p:nvSpPr>
          <p:cNvPr id="21" name="TextBox 20"/>
          <p:cNvSpPr txBox="1"/>
          <p:nvPr/>
        </p:nvSpPr>
        <p:spPr>
          <a:xfrm>
            <a:off x="2750007" y="6019800"/>
            <a:ext cx="6012993" cy="584775"/>
          </a:xfrm>
          <a:prstGeom prst="rect">
            <a:avLst/>
          </a:prstGeom>
          <a:noFill/>
        </p:spPr>
        <p:txBody>
          <a:bodyPr wrap="none" rtlCol="0">
            <a:spAutoFit/>
          </a:bodyPr>
          <a:lstStyle/>
          <a:p>
            <a:r>
              <a:rPr lang="en-US" sz="3200" b="1" dirty="0" smtClean="0">
                <a:solidFill>
                  <a:srgbClr val="CC00CC"/>
                </a:solidFill>
                <a:latin typeface="Arial Black" pitchFamily="34" charset="0"/>
              </a:rPr>
              <a:t>System ID? Adaptive? L1?</a:t>
            </a:r>
            <a:endParaRPr lang="en-US" sz="3200" b="1" dirty="0" smtClean="0">
              <a:solidFill>
                <a:srgbClr val="CC00CC"/>
              </a:solidFill>
              <a:latin typeface="Arial Black" pitchFamily="34" charset="0"/>
            </a:endParaRP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9"/>
          <p:cNvGrpSpPr/>
          <p:nvPr/>
        </p:nvGrpSpPr>
        <p:grpSpPr>
          <a:xfrm>
            <a:off x="0" y="533400"/>
            <a:ext cx="4065638" cy="5441567"/>
            <a:chOff x="-304800" y="228600"/>
            <a:chExt cx="4691895" cy="6279767"/>
          </a:xfrm>
        </p:grpSpPr>
        <p:cxnSp>
          <p:nvCxnSpPr>
            <p:cNvPr id="116" name="Straight Arrow Connector 115"/>
            <p:cNvCxnSpPr>
              <a:stCxn id="27" idx="4"/>
              <a:endCxn id="117" idx="1"/>
            </p:cNvCxnSpPr>
            <p:nvPr/>
          </p:nvCxnSpPr>
          <p:spPr>
            <a:xfrm flipH="1" flipV="1">
              <a:off x="1851908" y="1326767"/>
              <a:ext cx="1044622"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7" name="Hexagon 116"/>
            <p:cNvSpPr/>
            <p:nvPr/>
          </p:nvSpPr>
          <p:spPr>
            <a:xfrm>
              <a:off x="921924"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19" name="Straight Arrow Connector 118"/>
            <p:cNvCxnSpPr>
              <a:endCxn id="117" idx="0"/>
            </p:cNvCxnSpPr>
            <p:nvPr/>
          </p:nvCxnSpPr>
          <p:spPr>
            <a:xfrm flipH="1">
              <a:off x="2107400" y="815784"/>
              <a:ext cx="2279695" cy="0"/>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1" name="Hexagon 120"/>
            <p:cNvSpPr/>
            <p:nvPr/>
          </p:nvSpPr>
          <p:spPr>
            <a:xfrm>
              <a:off x="1532749" y="3505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sp>
          <p:nvSpPr>
            <p:cNvPr id="126" name="Hexagon 125"/>
            <p:cNvSpPr/>
            <p:nvPr/>
          </p:nvSpPr>
          <p:spPr>
            <a:xfrm>
              <a:off x="-304800" y="28956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27" name="Straight Arrow Connector 126"/>
            <p:cNvCxnSpPr>
              <a:stCxn id="117" idx="2"/>
              <a:endCxn id="126" idx="5"/>
            </p:cNvCxnSpPr>
            <p:nvPr/>
          </p:nvCxnSpPr>
          <p:spPr>
            <a:xfrm flipH="1">
              <a:off x="625184" y="1326767"/>
              <a:ext cx="552232"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a:stCxn id="126" idx="0"/>
              <a:endCxn id="121" idx="3"/>
            </p:cNvCxnSpPr>
            <p:nvPr/>
          </p:nvCxnSpPr>
          <p:spPr>
            <a:xfrm>
              <a:off x="880676" y="3406584"/>
              <a:ext cx="652073" cy="628187"/>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2" name="Hexagon 131"/>
            <p:cNvSpPr/>
            <p:nvPr/>
          </p:nvSpPr>
          <p:spPr>
            <a:xfrm>
              <a:off x="990600" y="54864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36" name="Straight Arrow Connector 135"/>
            <p:cNvCxnSpPr>
              <a:stCxn id="132" idx="4"/>
              <a:endCxn id="126" idx="1"/>
            </p:cNvCxnSpPr>
            <p:nvPr/>
          </p:nvCxnSpPr>
          <p:spPr>
            <a:xfrm flipH="1" flipV="1">
              <a:off x="625184" y="3917567"/>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132" idx="5"/>
              <a:endCxn id="121" idx="2"/>
            </p:cNvCxnSpPr>
            <p:nvPr/>
          </p:nvCxnSpPr>
          <p:spPr>
            <a:xfrm flipH="1" flipV="1">
              <a:off x="1797535" y="4564342"/>
              <a:ext cx="123049" cy="922058"/>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590800" y="3200400"/>
              <a:ext cx="1332374" cy="571413"/>
            </a:xfrm>
            <a:prstGeom prst="rect">
              <a:avLst/>
            </a:prstGeom>
            <a:noFill/>
            <a:ln>
              <a:noFill/>
            </a:ln>
          </p:spPr>
          <p:txBody>
            <a:bodyPr wrap="none" lIns="0" rIns="0" rtlCol="0">
              <a:noAutofit/>
            </a:bodyPr>
            <a:lstStyle/>
            <a:p>
              <a:pPr algn="ctr"/>
              <a:r>
                <a:rPr lang="en-US" sz="2800" b="1" dirty="0" smtClean="0">
                  <a:solidFill>
                    <a:srgbClr val="0000FF"/>
                  </a:solidFill>
                </a:rPr>
                <a:t>cyber</a:t>
              </a:r>
              <a:endParaRPr lang="en-US" sz="2800" b="1" dirty="0">
                <a:solidFill>
                  <a:srgbClr val="0000FF"/>
                </a:solidFill>
              </a:endParaRPr>
            </a:p>
          </p:txBody>
        </p:sp>
        <p:sp>
          <p:nvSpPr>
            <p:cNvPr id="49" name="TextBox 48"/>
            <p:cNvSpPr txBox="1"/>
            <p:nvPr/>
          </p:nvSpPr>
          <p:spPr>
            <a:xfrm>
              <a:off x="1371600" y="1828800"/>
              <a:ext cx="1142825" cy="1126729"/>
            </a:xfrm>
            <a:prstGeom prst="rect">
              <a:avLst/>
            </a:prstGeom>
            <a:noFill/>
            <a:ln w="38100">
              <a:noFill/>
            </a:ln>
          </p:spPr>
          <p:txBody>
            <a:bodyPr wrap="none" lIns="0" rIns="0" rtlCol="0">
              <a:noAutofit/>
            </a:bodyPr>
            <a:lstStyle/>
            <a:p>
              <a:pPr algn="ctr"/>
              <a:r>
                <a:rPr lang="en-US" sz="2800" b="1" dirty="0" smtClean="0">
                  <a:solidFill>
                    <a:prstClr val="black"/>
                  </a:solidFill>
                </a:rPr>
                <a:t>act &amp;</a:t>
              </a:r>
            </a:p>
            <a:p>
              <a:pPr algn="ctr"/>
              <a:r>
                <a:rPr lang="en-US" sz="2800" b="1" dirty="0" smtClean="0">
                  <a:solidFill>
                    <a:prstClr val="black"/>
                  </a:solidFill>
                </a:rPr>
                <a:t>sense</a:t>
              </a:r>
              <a:endParaRPr lang="en-US" sz="2800" b="1" dirty="0">
                <a:solidFill>
                  <a:prstClr val="black"/>
                </a:solidFill>
              </a:endParaRPr>
            </a:p>
          </p:txBody>
        </p:sp>
        <p:sp>
          <p:nvSpPr>
            <p:cNvPr id="50" name="TextBox 49"/>
            <p:cNvSpPr txBox="1"/>
            <p:nvPr/>
          </p:nvSpPr>
          <p:spPr>
            <a:xfrm>
              <a:off x="2286000" y="228600"/>
              <a:ext cx="1981200" cy="609600"/>
            </a:xfrm>
            <a:prstGeom prst="rect">
              <a:avLst/>
            </a:prstGeom>
            <a:noFill/>
          </p:spPr>
          <p:txBody>
            <a:bodyPr wrap="square" lIns="0" rIns="0" rtlCol="0">
              <a:noAutofit/>
            </a:bodyPr>
            <a:lstStyle/>
            <a:p>
              <a:pPr algn="ctr"/>
              <a:r>
                <a:rPr lang="en-US" sz="2800" b="1" dirty="0" smtClean="0">
                  <a:solidFill>
                    <a:srgbClr val="FF0000"/>
                  </a:solidFill>
                </a:rPr>
                <a:t>physical</a:t>
              </a:r>
              <a:endParaRPr lang="en-US" sz="2800" b="1" dirty="0">
                <a:solidFill>
                  <a:srgbClr val="FF0000"/>
                </a:solidFill>
              </a:endParaRPr>
            </a:p>
          </p:txBody>
        </p:sp>
        <p:sp>
          <p:nvSpPr>
            <p:cNvPr id="27" name="Hexagon 26"/>
            <p:cNvSpPr/>
            <p:nvPr/>
          </p:nvSpPr>
          <p:spPr>
            <a:xfrm>
              <a:off x="2631744" y="1600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cxnSp>
          <p:nvCxnSpPr>
            <p:cNvPr id="31" name="Straight Arrow Connector 30"/>
            <p:cNvCxnSpPr>
              <a:stCxn id="121" idx="5"/>
              <a:endCxn id="27" idx="2"/>
            </p:cNvCxnSpPr>
            <p:nvPr/>
          </p:nvCxnSpPr>
          <p:spPr>
            <a:xfrm flipV="1">
              <a:off x="2478415" y="2659342"/>
              <a:ext cx="418115" cy="8458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grpSp>
      <p:sp>
        <p:nvSpPr>
          <p:cNvPr id="19" name="TextBox 18"/>
          <p:cNvSpPr txBox="1"/>
          <p:nvPr/>
        </p:nvSpPr>
        <p:spPr>
          <a:xfrm>
            <a:off x="5018257" y="228600"/>
            <a:ext cx="3744743" cy="584775"/>
          </a:xfrm>
          <a:prstGeom prst="rect">
            <a:avLst/>
          </a:prstGeom>
          <a:noFill/>
        </p:spPr>
        <p:txBody>
          <a:bodyPr wrap="none" rtlCol="0">
            <a:spAutoFit/>
          </a:bodyPr>
          <a:lstStyle/>
          <a:p>
            <a:r>
              <a:rPr lang="en-US" sz="3200" b="1" dirty="0" smtClean="0">
                <a:solidFill>
                  <a:srgbClr val="CC00CC"/>
                </a:solidFill>
                <a:latin typeface="Arial Black" pitchFamily="34" charset="0"/>
              </a:rPr>
              <a:t>New </a:t>
            </a:r>
            <a:r>
              <a:rPr lang="en-US" sz="3200" b="1" dirty="0" smtClean="0">
                <a:solidFill>
                  <a:srgbClr val="CC00CC"/>
                </a:solidFill>
                <a:latin typeface="Arial Black" pitchFamily="34" charset="0"/>
              </a:rPr>
              <a:t>theory (QI)</a:t>
            </a:r>
            <a:endParaRPr lang="en-US" sz="3200" b="1" dirty="0" smtClean="0">
              <a:solidFill>
                <a:srgbClr val="CC00CC"/>
              </a:solidFill>
              <a:latin typeface="Arial Black" pitchFamily="34" charset="0"/>
            </a:endParaRPr>
          </a:p>
        </p:txBody>
      </p:sp>
      <p:sp>
        <p:nvSpPr>
          <p:cNvPr id="20" name="Rounded Rectangle 19"/>
          <p:cNvSpPr/>
          <p:nvPr/>
        </p:nvSpPr>
        <p:spPr bwMode="auto">
          <a:xfrm>
            <a:off x="4378656" y="1143000"/>
            <a:ext cx="4114800" cy="3048000"/>
          </a:xfrm>
          <a:prstGeom prst="roundRect">
            <a:avLst/>
          </a:prstGeom>
          <a:noFill/>
          <a:ln w="57150" cap="flat" cmpd="sng" algn="ctr">
            <a:solidFill>
              <a:srgbClr val="CC00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2" name="TextBox 21"/>
          <p:cNvSpPr txBox="1"/>
          <p:nvPr/>
        </p:nvSpPr>
        <p:spPr>
          <a:xfrm>
            <a:off x="4572000" y="1161395"/>
            <a:ext cx="4267200" cy="4401205"/>
          </a:xfrm>
          <a:prstGeom prst="rect">
            <a:avLst/>
          </a:prstGeom>
          <a:noFill/>
        </p:spPr>
        <p:txBody>
          <a:bodyPr wrap="square" rtlCol="0">
            <a:spAutoFit/>
          </a:bodyPr>
          <a:lstStyle/>
          <a:p>
            <a:r>
              <a:rPr lang="en-US" sz="2800" b="1" dirty="0" smtClean="0">
                <a:solidFill>
                  <a:srgbClr val="000000"/>
                </a:solidFill>
              </a:rPr>
              <a:t>Challenges</a:t>
            </a:r>
          </a:p>
          <a:p>
            <a:pPr marL="514350" indent="-514350">
              <a:buFont typeface="+mj-lt"/>
              <a:buAutoNum type="arabicPeriod"/>
            </a:pPr>
            <a:r>
              <a:rPr lang="en-US" sz="2800" dirty="0" smtClean="0">
                <a:solidFill>
                  <a:srgbClr val="FF0000"/>
                </a:solidFill>
              </a:rPr>
              <a:t>Physical uncertainty</a:t>
            </a:r>
          </a:p>
          <a:p>
            <a:pPr marL="514350" indent="-514350">
              <a:buFont typeface="+mj-lt"/>
              <a:buAutoNum type="arabicPeriod"/>
            </a:pPr>
            <a:r>
              <a:rPr lang="en-US" sz="2800" dirty="0" smtClean="0">
                <a:solidFill>
                  <a:srgbClr val="000000"/>
                </a:solidFill>
              </a:rPr>
              <a:t>Act &amp; sense </a:t>
            </a:r>
          </a:p>
          <a:p>
            <a:pPr marL="971550" lvl="1" indent="-514350">
              <a:buFont typeface="Arial" pitchFamily="34" charset="0"/>
              <a:buChar char="•"/>
            </a:pPr>
            <a:r>
              <a:rPr lang="en-US" sz="2800" dirty="0" smtClean="0">
                <a:solidFill>
                  <a:srgbClr val="000000"/>
                </a:solidFill>
              </a:rPr>
              <a:t>delay</a:t>
            </a:r>
          </a:p>
          <a:p>
            <a:pPr marL="971550" lvl="1" indent="-514350">
              <a:buFont typeface="Arial" pitchFamily="34" charset="0"/>
              <a:buChar char="•"/>
            </a:pPr>
            <a:r>
              <a:rPr lang="en-US" sz="2800" dirty="0" smtClean="0">
                <a:solidFill>
                  <a:srgbClr val="000000"/>
                </a:solidFill>
              </a:rPr>
              <a:t>power</a:t>
            </a:r>
          </a:p>
          <a:p>
            <a:pPr marL="514350" indent="-514350">
              <a:buFont typeface="+mj-lt"/>
              <a:buAutoNum type="arabicPeriod"/>
            </a:pPr>
            <a:r>
              <a:rPr lang="en-US" sz="2800" dirty="0" smtClean="0">
                <a:solidFill>
                  <a:srgbClr val="0000FF"/>
                </a:solidFill>
              </a:rPr>
              <a:t>Cyber </a:t>
            </a:r>
          </a:p>
          <a:p>
            <a:pPr marL="971550" lvl="1" indent="-514350">
              <a:buFont typeface="+mj-lt"/>
              <a:buAutoNum type="arabicPeriod"/>
            </a:pPr>
            <a:r>
              <a:rPr lang="en-US" sz="2800" dirty="0" smtClean="0">
                <a:solidFill>
                  <a:srgbClr val="0000FF"/>
                </a:solidFill>
              </a:rPr>
              <a:t>delay</a:t>
            </a:r>
          </a:p>
          <a:p>
            <a:pPr marL="971550" lvl="1" indent="-514350">
              <a:buFont typeface="+mj-lt"/>
              <a:buAutoNum type="arabicPeriod"/>
            </a:pPr>
            <a:r>
              <a:rPr lang="en-US" sz="2800" dirty="0" smtClean="0">
                <a:solidFill>
                  <a:srgbClr val="0000FF"/>
                </a:solidFill>
              </a:rPr>
              <a:t>energy</a:t>
            </a:r>
          </a:p>
          <a:p>
            <a:pPr marL="971550" lvl="1" indent="-514350">
              <a:buFont typeface="+mj-lt"/>
              <a:buAutoNum type="arabicPeriod"/>
            </a:pPr>
            <a:r>
              <a:rPr lang="en-US" sz="2800" dirty="0" smtClean="0">
                <a:solidFill>
                  <a:srgbClr val="0000FF"/>
                </a:solidFill>
              </a:rPr>
              <a:t>noise/</a:t>
            </a:r>
            <a:r>
              <a:rPr lang="en-US" sz="2800" dirty="0" err="1" smtClean="0">
                <a:solidFill>
                  <a:srgbClr val="0000FF"/>
                </a:solidFill>
              </a:rPr>
              <a:t>bw</a:t>
            </a:r>
            <a:endParaRPr lang="en-US" sz="2800" dirty="0" smtClean="0">
              <a:solidFill>
                <a:srgbClr val="0000FF"/>
              </a:solidFill>
            </a:endParaRPr>
          </a:p>
          <a:p>
            <a:pPr marL="971550" lvl="1" indent="-514350">
              <a:buFont typeface="+mj-lt"/>
              <a:buAutoNum type="arabicPeriod"/>
            </a:pPr>
            <a:r>
              <a:rPr lang="en-US" sz="2800" dirty="0" smtClean="0">
                <a:solidFill>
                  <a:srgbClr val="0000FF"/>
                </a:solidFill>
              </a:rPr>
              <a:t>memory</a:t>
            </a:r>
          </a:p>
        </p:txBody>
      </p:sp>
      <p:sp>
        <p:nvSpPr>
          <p:cNvPr id="21" name="TextBox 20"/>
          <p:cNvSpPr txBox="1"/>
          <p:nvPr/>
        </p:nvSpPr>
        <p:spPr>
          <a:xfrm>
            <a:off x="2750007" y="6019800"/>
            <a:ext cx="6012993" cy="584775"/>
          </a:xfrm>
          <a:prstGeom prst="rect">
            <a:avLst/>
          </a:prstGeom>
          <a:noFill/>
        </p:spPr>
        <p:txBody>
          <a:bodyPr wrap="none" rtlCol="0">
            <a:spAutoFit/>
          </a:bodyPr>
          <a:lstStyle/>
          <a:p>
            <a:r>
              <a:rPr lang="en-US" sz="3200" b="1" dirty="0" smtClean="0">
                <a:solidFill>
                  <a:srgbClr val="CC00CC"/>
                </a:solidFill>
                <a:latin typeface="Arial Black" pitchFamily="34" charset="0"/>
              </a:rPr>
              <a:t>System ID? Adaptive? L1?</a:t>
            </a:r>
            <a:endParaRPr lang="en-US" sz="3200" b="1" dirty="0" smtClean="0">
              <a:solidFill>
                <a:srgbClr val="CC00CC"/>
              </a:solidFill>
              <a:latin typeface="Arial Black" pitchFamily="34" charset="0"/>
            </a:endParaRPr>
          </a:p>
        </p:txBody>
      </p:sp>
      <p:sp>
        <p:nvSpPr>
          <p:cNvPr id="23" name="Title 8"/>
          <p:cNvSpPr txBox="1">
            <a:spLocks/>
          </p:cNvSpPr>
          <p:nvPr/>
        </p:nvSpPr>
        <p:spPr>
          <a:xfrm>
            <a:off x="381000" y="3886200"/>
            <a:ext cx="1981200" cy="1676400"/>
          </a:xfrm>
          <a:prstGeom prst="rect">
            <a:avLst/>
          </a:prstGeom>
          <a:solidFill>
            <a:schemeClr val="bg1"/>
          </a:solidFill>
          <a:ln>
            <a:solidFill>
              <a:schemeClr val="tx1"/>
            </a:solidFill>
          </a:ln>
          <a:effectLst>
            <a:outerShdw blurRad="50800" dist="152400" dir="13500000" sx="104000" sy="104000" algn="br" rotWithShape="0">
              <a:prstClr val="black">
                <a:alpha val="71000"/>
              </a:prstClr>
            </a:outerShdw>
          </a:effectLst>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0" i="0" u="none" strike="noStrike" kern="0" cap="none" spc="0" normalizeH="0" baseline="0" noProof="0" dirty="0" smtClean="0">
                <a:ln>
                  <a:noFill/>
                </a:ln>
                <a:solidFill>
                  <a:schemeClr val="tx2"/>
                </a:solidFill>
                <a:effectLst/>
                <a:uLnTx/>
                <a:uFillTx/>
                <a:latin typeface="+mj-lt"/>
                <a:ea typeface="+mj-ea"/>
                <a:cs typeface="+mj-cs"/>
              </a:rPr>
              <a:t>Modern unifying themes </a:t>
            </a:r>
            <a:endParaRPr kumimoji="0" lang="en-US" sz="3200" b="0" i="0" u="none" strike="noStrike" kern="0" cap="none" spc="0" normalizeH="0" baseline="0" noProof="0" dirty="0">
              <a:ln>
                <a:noFill/>
              </a:ln>
              <a:solidFill>
                <a:schemeClr val="tx2"/>
              </a:solidFill>
              <a:effectLst/>
              <a:uLnTx/>
              <a:uFillTx/>
              <a:latin typeface="+mj-lt"/>
              <a:ea typeface="+mj-ea"/>
              <a:cs typeface="+mj-cs"/>
            </a:endParaRPr>
          </a:p>
        </p:txBody>
      </p:sp>
      <p:sp>
        <p:nvSpPr>
          <p:cNvPr id="24" name="Content Placeholder 9"/>
          <p:cNvSpPr txBox="1">
            <a:spLocks/>
          </p:cNvSpPr>
          <p:nvPr/>
        </p:nvSpPr>
        <p:spPr>
          <a:xfrm>
            <a:off x="2971800" y="4191000"/>
            <a:ext cx="3352800" cy="2590800"/>
          </a:xfrm>
          <a:prstGeom prst="rect">
            <a:avLst/>
          </a:prstGeom>
          <a:solidFill>
            <a:schemeClr val="bg1"/>
          </a:solidFill>
          <a:ln>
            <a:solidFill>
              <a:schemeClr val="tx1"/>
            </a:solidFill>
          </a:ln>
          <a:effectLst>
            <a:outerShdw blurRad="50800" dist="152400" dir="13500000" sx="104000" sy="104000" algn="br" rotWithShape="0">
              <a:prstClr val="black">
                <a:alpha val="71000"/>
              </a:prstClr>
            </a:outerShdw>
          </a:effectLst>
        </p:spPr>
        <p:txBody>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chemeClr val="tx1"/>
                </a:solidFill>
                <a:effectLst/>
                <a:uLnTx/>
                <a:uFillTx/>
                <a:latin typeface="+mn-lt"/>
                <a:ea typeface="+mn-ea"/>
                <a:cs typeface="+mn-cs"/>
              </a:rPr>
              <a:t>Dynamics/Time</a:t>
            </a:r>
          </a:p>
          <a:p>
            <a:pPr marL="342900" indent="-342900" fontAlgn="base">
              <a:spcBef>
                <a:spcPct val="20000"/>
              </a:spcBef>
              <a:spcAft>
                <a:spcPct val="0"/>
              </a:spcAft>
              <a:buFontTx/>
              <a:buChar char="•"/>
            </a:pPr>
            <a:r>
              <a:rPr lang="en-US" sz="2800" kern="0" dirty="0" smtClean="0"/>
              <a:t>Robust/Condition</a:t>
            </a:r>
            <a:endParaRPr lang="en-US" sz="2800" kern="0" dirty="0" smtClean="0"/>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chemeClr val="tx1"/>
                </a:solidFill>
                <a:effectLst/>
                <a:uLnTx/>
                <a:uFillTx/>
                <a:latin typeface="+mn-lt"/>
                <a:ea typeface="+mn-ea"/>
                <a:cs typeface="+mn-cs"/>
              </a:rPr>
              <a:t>Convexity</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chemeClr val="tx1"/>
                </a:solidFill>
                <a:effectLst/>
                <a:uLnTx/>
                <a:uFillTx/>
                <a:latin typeface="+mn-lt"/>
                <a:ea typeface="+mn-ea"/>
                <a:cs typeface="+mn-cs"/>
              </a:rPr>
              <a:t>Relaxation</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chemeClr val="tx1"/>
                </a:solidFill>
                <a:effectLst/>
                <a:uLnTx/>
                <a:uFillTx/>
                <a:latin typeface="+mn-lt"/>
                <a:ea typeface="+mn-ea"/>
                <a:cs typeface="+mn-cs"/>
              </a:rPr>
              <a:t>Regularization</a:t>
            </a: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6" name="Straight Arrow Connector 115"/>
          <p:cNvCxnSpPr>
            <a:stCxn id="121" idx="4"/>
            <a:endCxn id="117" idx="1"/>
          </p:cNvCxnSpPr>
          <p:nvPr/>
        </p:nvCxnSpPr>
        <p:spPr>
          <a:xfrm flipH="1" flipV="1">
            <a:off x="2982753" y="975039"/>
            <a:ext cx="463263" cy="697047"/>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7" name="Hexagon 116"/>
          <p:cNvSpPr/>
          <p:nvPr/>
        </p:nvSpPr>
        <p:spPr>
          <a:xfrm>
            <a:off x="2511522" y="457200"/>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sp>
        <p:nvSpPr>
          <p:cNvPr id="118" name="Hexagon 117"/>
          <p:cNvSpPr/>
          <p:nvPr/>
        </p:nvSpPr>
        <p:spPr>
          <a:xfrm>
            <a:off x="4083165" y="457200"/>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19" name="Straight Arrow Connector 118"/>
          <p:cNvCxnSpPr>
            <a:stCxn id="118" idx="3"/>
            <a:endCxn id="117" idx="0"/>
          </p:cNvCxnSpPr>
          <p:nvPr/>
        </p:nvCxnSpPr>
        <p:spPr>
          <a:xfrm flipH="1">
            <a:off x="3112213" y="716120"/>
            <a:ext cx="970951" cy="0"/>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a:stCxn id="121" idx="5"/>
            <a:endCxn id="118" idx="2"/>
          </p:cNvCxnSpPr>
          <p:nvPr/>
        </p:nvCxnSpPr>
        <p:spPr>
          <a:xfrm flipV="1">
            <a:off x="3791023" y="975039"/>
            <a:ext cx="421602" cy="697047"/>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1" name="Hexagon 120"/>
          <p:cNvSpPr/>
          <p:nvPr/>
        </p:nvSpPr>
        <p:spPr>
          <a:xfrm>
            <a:off x="3311846" y="1672086"/>
            <a:ext cx="613346" cy="536676"/>
          </a:xfrm>
          <a:prstGeom prst="hexagon">
            <a:avLst/>
          </a:prstGeom>
          <a:solidFill>
            <a:schemeClr val="bg1"/>
          </a:solidFill>
          <a:ln w="381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sp>
        <p:nvSpPr>
          <p:cNvPr id="126" name="Hexagon 125"/>
          <p:cNvSpPr/>
          <p:nvPr/>
        </p:nvSpPr>
        <p:spPr>
          <a:xfrm>
            <a:off x="1898797" y="1672087"/>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27" name="Straight Arrow Connector 126"/>
          <p:cNvCxnSpPr>
            <a:stCxn id="117" idx="2"/>
            <a:endCxn id="126" idx="5"/>
          </p:cNvCxnSpPr>
          <p:nvPr/>
        </p:nvCxnSpPr>
        <p:spPr>
          <a:xfrm flipH="1">
            <a:off x="2370028" y="975039"/>
            <a:ext cx="270955" cy="697048"/>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8" name="Hexagon 127"/>
          <p:cNvSpPr/>
          <p:nvPr/>
        </p:nvSpPr>
        <p:spPr>
          <a:xfrm>
            <a:off x="4695892" y="1672087"/>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29" name="Straight Arrow Connector 128"/>
          <p:cNvCxnSpPr>
            <a:stCxn id="118" idx="1"/>
            <a:endCxn id="128" idx="4"/>
          </p:cNvCxnSpPr>
          <p:nvPr/>
        </p:nvCxnSpPr>
        <p:spPr>
          <a:xfrm>
            <a:off x="4554396" y="975039"/>
            <a:ext cx="270956" cy="697048"/>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a:stCxn id="121" idx="0"/>
            <a:endCxn id="128" idx="3"/>
          </p:cNvCxnSpPr>
          <p:nvPr/>
        </p:nvCxnSpPr>
        <p:spPr>
          <a:xfrm flipV="1">
            <a:off x="3925192" y="1931008"/>
            <a:ext cx="770699" cy="9417"/>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a:stCxn id="126" idx="0"/>
            <a:endCxn id="121" idx="3"/>
          </p:cNvCxnSpPr>
          <p:nvPr/>
        </p:nvCxnSpPr>
        <p:spPr>
          <a:xfrm>
            <a:off x="2499488" y="1931008"/>
            <a:ext cx="812358" cy="9417"/>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2" name="Hexagon 131"/>
          <p:cNvSpPr/>
          <p:nvPr/>
        </p:nvSpPr>
        <p:spPr>
          <a:xfrm>
            <a:off x="2474760" y="2831513"/>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sp>
        <p:nvSpPr>
          <p:cNvPr id="133" name="Hexagon 132"/>
          <p:cNvSpPr/>
          <p:nvPr/>
        </p:nvSpPr>
        <p:spPr>
          <a:xfrm>
            <a:off x="4103946" y="2833471"/>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34" name="Straight Arrow Connector 133"/>
          <p:cNvCxnSpPr>
            <a:stCxn id="133" idx="5"/>
            <a:endCxn id="128" idx="2"/>
          </p:cNvCxnSpPr>
          <p:nvPr/>
        </p:nvCxnSpPr>
        <p:spPr>
          <a:xfrm flipV="1">
            <a:off x="4575176" y="2189927"/>
            <a:ext cx="250175" cy="643544"/>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a:stCxn id="133" idx="3"/>
            <a:endCxn id="132" idx="0"/>
          </p:cNvCxnSpPr>
          <p:nvPr/>
        </p:nvCxnSpPr>
        <p:spPr>
          <a:xfrm flipH="1" flipV="1">
            <a:off x="3075451" y="3090434"/>
            <a:ext cx="1028495" cy="1957"/>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6" name="Straight Arrow Connector 135"/>
          <p:cNvCxnSpPr>
            <a:stCxn id="132" idx="4"/>
            <a:endCxn id="126" idx="1"/>
          </p:cNvCxnSpPr>
          <p:nvPr/>
        </p:nvCxnSpPr>
        <p:spPr>
          <a:xfrm flipH="1" flipV="1">
            <a:off x="2370028" y="2189927"/>
            <a:ext cx="234192" cy="641587"/>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132" idx="5"/>
            <a:endCxn id="121" idx="2"/>
          </p:cNvCxnSpPr>
          <p:nvPr/>
        </p:nvCxnSpPr>
        <p:spPr>
          <a:xfrm flipV="1">
            <a:off x="2945991" y="2208762"/>
            <a:ext cx="500025" cy="622751"/>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a:stCxn id="133" idx="4"/>
            <a:endCxn id="121" idx="1"/>
          </p:cNvCxnSpPr>
          <p:nvPr/>
        </p:nvCxnSpPr>
        <p:spPr>
          <a:xfrm flipH="1" flipV="1">
            <a:off x="3791023" y="2208762"/>
            <a:ext cx="442383" cy="624708"/>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4" name="Straight Arrow Connector 93"/>
          <p:cNvCxnSpPr>
            <a:stCxn id="100" idx="4"/>
            <a:endCxn id="95" idx="1"/>
          </p:cNvCxnSpPr>
          <p:nvPr/>
        </p:nvCxnSpPr>
        <p:spPr>
          <a:xfrm flipH="1" flipV="1">
            <a:off x="6830170" y="3262529"/>
            <a:ext cx="124984" cy="19837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5" name="Hexagon 94"/>
          <p:cNvSpPr/>
          <p:nvPr/>
        </p:nvSpPr>
        <p:spPr>
          <a:xfrm>
            <a:off x="6358939" y="2744690"/>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sp>
        <p:nvSpPr>
          <p:cNvPr id="97" name="Hexagon 96"/>
          <p:cNvSpPr/>
          <p:nvPr/>
        </p:nvSpPr>
        <p:spPr>
          <a:xfrm>
            <a:off x="7930582" y="2744690"/>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98" name="Straight Arrow Connector 97"/>
          <p:cNvCxnSpPr>
            <a:stCxn id="97" idx="3"/>
            <a:endCxn id="95" idx="0"/>
          </p:cNvCxnSpPr>
          <p:nvPr/>
        </p:nvCxnSpPr>
        <p:spPr>
          <a:xfrm flipH="1">
            <a:off x="6959630" y="3003610"/>
            <a:ext cx="970951" cy="0"/>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a:stCxn id="100" idx="5"/>
            <a:endCxn id="97" idx="2"/>
          </p:cNvCxnSpPr>
          <p:nvPr/>
        </p:nvCxnSpPr>
        <p:spPr>
          <a:xfrm flipV="1">
            <a:off x="7934875" y="3262529"/>
            <a:ext cx="125167" cy="19837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0" name="Hexagon 99"/>
          <p:cNvSpPr/>
          <p:nvPr/>
        </p:nvSpPr>
        <p:spPr>
          <a:xfrm>
            <a:off x="6574154" y="3460899"/>
            <a:ext cx="1741721" cy="1524000"/>
          </a:xfrm>
          <a:prstGeom prst="hexagon">
            <a:avLst/>
          </a:prstGeom>
          <a:solidFill>
            <a:schemeClr val="bg1"/>
          </a:solidFill>
          <a:ln w="381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Ideal =no delay</a:t>
            </a:r>
            <a:endParaRPr lang="en-US" sz="2800" b="1" dirty="0">
              <a:solidFill>
                <a:srgbClr val="0000FF"/>
              </a:solidFill>
            </a:endParaRPr>
          </a:p>
        </p:txBody>
      </p:sp>
      <p:sp>
        <p:nvSpPr>
          <p:cNvPr id="101" name="Hexagon 100"/>
          <p:cNvSpPr/>
          <p:nvPr/>
        </p:nvSpPr>
        <p:spPr>
          <a:xfrm>
            <a:off x="5746214" y="3959577"/>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03" name="Straight Arrow Connector 102"/>
          <p:cNvCxnSpPr>
            <a:stCxn id="95" idx="2"/>
            <a:endCxn id="101" idx="5"/>
          </p:cNvCxnSpPr>
          <p:nvPr/>
        </p:nvCxnSpPr>
        <p:spPr>
          <a:xfrm flipH="1">
            <a:off x="6217445" y="3262529"/>
            <a:ext cx="270955" cy="697048"/>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5" name="Hexagon 104"/>
          <p:cNvSpPr/>
          <p:nvPr/>
        </p:nvSpPr>
        <p:spPr>
          <a:xfrm>
            <a:off x="8543309" y="3959577"/>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06" name="Straight Arrow Connector 105"/>
          <p:cNvCxnSpPr>
            <a:stCxn id="97" idx="1"/>
            <a:endCxn id="105" idx="4"/>
          </p:cNvCxnSpPr>
          <p:nvPr/>
        </p:nvCxnSpPr>
        <p:spPr>
          <a:xfrm>
            <a:off x="8401813" y="3262529"/>
            <a:ext cx="270956" cy="697048"/>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7" name="Straight Arrow Connector 106"/>
          <p:cNvCxnSpPr>
            <a:stCxn id="100" idx="0"/>
            <a:endCxn id="105" idx="3"/>
          </p:cNvCxnSpPr>
          <p:nvPr/>
        </p:nvCxnSpPr>
        <p:spPr>
          <a:xfrm flipV="1">
            <a:off x="8315875" y="4218497"/>
            <a:ext cx="227434" cy="4402"/>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a:stCxn id="101" idx="0"/>
            <a:endCxn id="100" idx="3"/>
          </p:cNvCxnSpPr>
          <p:nvPr/>
        </p:nvCxnSpPr>
        <p:spPr>
          <a:xfrm>
            <a:off x="6346905" y="4218497"/>
            <a:ext cx="227249" cy="4402"/>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9" name="Hexagon 108"/>
          <p:cNvSpPr/>
          <p:nvPr/>
        </p:nvSpPr>
        <p:spPr>
          <a:xfrm>
            <a:off x="6322177" y="5119003"/>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sp>
        <p:nvSpPr>
          <p:cNvPr id="110" name="Hexagon 109"/>
          <p:cNvSpPr/>
          <p:nvPr/>
        </p:nvSpPr>
        <p:spPr>
          <a:xfrm>
            <a:off x="7951363" y="5120961"/>
            <a:ext cx="600691" cy="517839"/>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11" name="Straight Arrow Connector 110"/>
          <p:cNvCxnSpPr>
            <a:stCxn id="110" idx="5"/>
            <a:endCxn id="105" idx="2"/>
          </p:cNvCxnSpPr>
          <p:nvPr/>
        </p:nvCxnSpPr>
        <p:spPr>
          <a:xfrm flipV="1">
            <a:off x="8422593" y="4477417"/>
            <a:ext cx="250175" cy="643544"/>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2" name="Straight Arrow Connector 111"/>
          <p:cNvCxnSpPr>
            <a:stCxn id="110" idx="3"/>
            <a:endCxn id="109" idx="0"/>
          </p:cNvCxnSpPr>
          <p:nvPr/>
        </p:nvCxnSpPr>
        <p:spPr>
          <a:xfrm flipH="1" flipV="1">
            <a:off x="6922868" y="5377924"/>
            <a:ext cx="1028495" cy="1957"/>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3" name="Straight Arrow Connector 112"/>
          <p:cNvCxnSpPr>
            <a:stCxn id="109" idx="4"/>
            <a:endCxn id="101" idx="1"/>
          </p:cNvCxnSpPr>
          <p:nvPr/>
        </p:nvCxnSpPr>
        <p:spPr>
          <a:xfrm flipH="1" flipV="1">
            <a:off x="6217445" y="4477417"/>
            <a:ext cx="234192" cy="641587"/>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4" name="Straight Arrow Connector 113"/>
          <p:cNvCxnSpPr>
            <a:stCxn id="109" idx="5"/>
            <a:endCxn id="100" idx="2"/>
          </p:cNvCxnSpPr>
          <p:nvPr/>
        </p:nvCxnSpPr>
        <p:spPr>
          <a:xfrm flipV="1">
            <a:off x="6793408" y="4984899"/>
            <a:ext cx="161746" cy="134104"/>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5" name="Straight Arrow Connector 114"/>
          <p:cNvCxnSpPr>
            <a:stCxn id="110" idx="4"/>
            <a:endCxn id="100" idx="1"/>
          </p:cNvCxnSpPr>
          <p:nvPr/>
        </p:nvCxnSpPr>
        <p:spPr>
          <a:xfrm flipH="1" flipV="1">
            <a:off x="7934875" y="4984899"/>
            <a:ext cx="145948" cy="136062"/>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4" name="TextBox 153"/>
          <p:cNvSpPr txBox="1"/>
          <p:nvPr/>
        </p:nvSpPr>
        <p:spPr>
          <a:xfrm>
            <a:off x="4763183" y="912910"/>
            <a:ext cx="1866217" cy="523220"/>
          </a:xfrm>
          <a:prstGeom prst="rect">
            <a:avLst/>
          </a:prstGeom>
          <a:noFill/>
        </p:spPr>
        <p:txBody>
          <a:bodyPr wrap="none" rtlCol="0">
            <a:spAutoFit/>
          </a:bodyPr>
          <a:lstStyle/>
          <a:p>
            <a:r>
              <a:rPr lang="en-US" sz="2800" dirty="0" smtClean="0">
                <a:solidFill>
                  <a:srgbClr val="000000"/>
                </a:solidFill>
              </a:rPr>
              <a:t>Realizable</a:t>
            </a:r>
            <a:endParaRPr lang="en-US" sz="2800" dirty="0">
              <a:solidFill>
                <a:srgbClr val="000000"/>
              </a:solidFill>
            </a:endParaRPr>
          </a:p>
        </p:txBody>
      </p:sp>
      <p:sp>
        <p:nvSpPr>
          <p:cNvPr id="156" name="TextBox 155"/>
          <p:cNvSpPr txBox="1"/>
          <p:nvPr/>
        </p:nvSpPr>
        <p:spPr>
          <a:xfrm>
            <a:off x="6477000" y="2133600"/>
            <a:ext cx="2186817" cy="523220"/>
          </a:xfrm>
          <a:prstGeom prst="rect">
            <a:avLst/>
          </a:prstGeom>
          <a:noFill/>
        </p:spPr>
        <p:txBody>
          <a:bodyPr wrap="none" rtlCol="0">
            <a:spAutoFit/>
          </a:bodyPr>
          <a:lstStyle/>
          <a:p>
            <a:r>
              <a:rPr lang="en-US" sz="2800" dirty="0" smtClean="0">
                <a:solidFill>
                  <a:srgbClr val="000000"/>
                </a:solidFill>
              </a:rPr>
              <a:t>Unrealizable</a:t>
            </a:r>
            <a:endParaRPr lang="en-US" sz="2800" dirty="0">
              <a:solidFill>
                <a:srgbClr val="000000"/>
              </a:solidFill>
            </a:endParaRPr>
          </a:p>
        </p:txBody>
      </p:sp>
      <p:sp>
        <p:nvSpPr>
          <p:cNvPr id="158" name="TextBox 157"/>
          <p:cNvSpPr txBox="1"/>
          <p:nvPr/>
        </p:nvSpPr>
        <p:spPr>
          <a:xfrm>
            <a:off x="5867400" y="152400"/>
            <a:ext cx="3124200" cy="954107"/>
          </a:xfrm>
          <a:prstGeom prst="rect">
            <a:avLst/>
          </a:prstGeom>
          <a:noFill/>
        </p:spPr>
        <p:txBody>
          <a:bodyPr wrap="square" rtlCol="0">
            <a:spAutoFit/>
          </a:bodyPr>
          <a:lstStyle/>
          <a:p>
            <a:pPr algn="ctr"/>
            <a:r>
              <a:rPr lang="en-US" sz="2800" dirty="0" smtClean="0">
                <a:solidFill>
                  <a:srgbClr val="000000"/>
                </a:solidFill>
                <a:latin typeface="Arial Black" pitchFamily="34" charset="0"/>
              </a:rPr>
              <a:t>Centralized control</a:t>
            </a:r>
            <a:endParaRPr lang="en-US" sz="2800" dirty="0">
              <a:solidFill>
                <a:srgbClr val="000000"/>
              </a:solidFill>
              <a:latin typeface="Arial Black" pitchFamily="34" charset="0"/>
            </a:endParaRPr>
          </a:p>
        </p:txBody>
      </p:sp>
      <p:cxnSp>
        <p:nvCxnSpPr>
          <p:cNvPr id="159" name="Straight Arrow Connector 158"/>
          <p:cNvCxnSpPr/>
          <p:nvPr/>
        </p:nvCxnSpPr>
        <p:spPr bwMode="auto">
          <a:xfrm>
            <a:off x="1617943" y="6063422"/>
            <a:ext cx="6916457" cy="0"/>
          </a:xfrm>
          <a:prstGeom prst="straightConnector1">
            <a:avLst/>
          </a:prstGeom>
          <a:noFill/>
          <a:ln w="57150" cap="flat" cmpd="sng" algn="ctr">
            <a:solidFill>
              <a:schemeClr val="tx1"/>
            </a:solidFill>
            <a:prstDash val="solid"/>
            <a:round/>
            <a:headEnd type="none" w="med" len="med"/>
            <a:tailEnd type="arrow"/>
          </a:ln>
          <a:effectLst/>
        </p:spPr>
      </p:cxnSp>
      <p:cxnSp>
        <p:nvCxnSpPr>
          <p:cNvPr id="165" name="Straight Arrow Connector 164"/>
          <p:cNvCxnSpPr/>
          <p:nvPr/>
        </p:nvCxnSpPr>
        <p:spPr bwMode="auto">
          <a:xfrm flipV="1">
            <a:off x="1626328" y="1076980"/>
            <a:ext cx="0" cy="4986442"/>
          </a:xfrm>
          <a:prstGeom prst="straightConnector1">
            <a:avLst/>
          </a:prstGeom>
          <a:noFill/>
          <a:ln w="57150" cap="flat" cmpd="sng" algn="ctr">
            <a:solidFill>
              <a:schemeClr val="tx1"/>
            </a:solidFill>
            <a:prstDash val="solid"/>
            <a:round/>
            <a:headEnd type="none" w="med" len="med"/>
            <a:tailEnd type="arrow"/>
          </a:ln>
          <a:effectLst/>
        </p:spPr>
      </p:cxnSp>
      <p:sp>
        <p:nvSpPr>
          <p:cNvPr id="177" name="TextBox 176"/>
          <p:cNvSpPr txBox="1"/>
          <p:nvPr/>
        </p:nvSpPr>
        <p:spPr>
          <a:xfrm>
            <a:off x="6801347" y="6258580"/>
            <a:ext cx="1885453" cy="523220"/>
          </a:xfrm>
          <a:prstGeom prst="rect">
            <a:avLst/>
          </a:prstGeom>
          <a:noFill/>
        </p:spPr>
        <p:txBody>
          <a:bodyPr wrap="none" rtlCol="0">
            <a:spAutoFit/>
          </a:bodyPr>
          <a:lstStyle/>
          <a:p>
            <a:pPr algn="ctr"/>
            <a:r>
              <a:rPr lang="en-US" sz="2800" dirty="0" smtClean="0">
                <a:solidFill>
                  <a:srgbClr val="000000"/>
                </a:solidFill>
                <a:ea typeface="ＭＳ Ｐゴシック" pitchFamily="-72" charset="-128"/>
              </a:rPr>
              <a:t>impossible</a:t>
            </a:r>
            <a:endParaRPr lang="en-US" sz="2800" dirty="0">
              <a:solidFill>
                <a:srgbClr val="000000"/>
              </a:solidFill>
              <a:ea typeface="ＭＳ Ｐゴシック" pitchFamily="-72" charset="-128"/>
            </a:endParaRPr>
          </a:p>
        </p:txBody>
      </p:sp>
      <p:sp>
        <p:nvSpPr>
          <p:cNvPr id="179" name="TextBox 178"/>
          <p:cNvSpPr txBox="1"/>
          <p:nvPr/>
        </p:nvSpPr>
        <p:spPr>
          <a:xfrm>
            <a:off x="76200" y="1381780"/>
            <a:ext cx="1347149" cy="440479"/>
          </a:xfrm>
          <a:prstGeom prst="rect">
            <a:avLst/>
          </a:prstGeom>
          <a:noFill/>
        </p:spPr>
        <p:txBody>
          <a:bodyPr wrap="square" rtlCol="0">
            <a:spAutoFit/>
          </a:bodyPr>
          <a:lstStyle/>
          <a:p>
            <a:r>
              <a:rPr lang="en-US" sz="2800" dirty="0" smtClean="0">
                <a:solidFill>
                  <a:srgbClr val="000000"/>
                </a:solidFill>
                <a:ea typeface="ＭＳ Ｐゴシック" pitchFamily="-72" charset="-128"/>
              </a:rPr>
              <a:t>fragile</a:t>
            </a:r>
            <a:endParaRPr lang="en-US" sz="2800" dirty="0">
              <a:solidFill>
                <a:srgbClr val="000000"/>
              </a:solidFill>
              <a:ea typeface="ＭＳ Ｐゴシック" pitchFamily="-72" charset="-128"/>
            </a:endParaRPr>
          </a:p>
        </p:txBody>
      </p:sp>
      <p:sp>
        <p:nvSpPr>
          <p:cNvPr id="180" name="TextBox 179"/>
          <p:cNvSpPr txBox="1"/>
          <p:nvPr/>
        </p:nvSpPr>
        <p:spPr>
          <a:xfrm>
            <a:off x="2138716" y="6260653"/>
            <a:ext cx="1193181" cy="440479"/>
          </a:xfrm>
          <a:prstGeom prst="rect">
            <a:avLst/>
          </a:prstGeom>
          <a:noFill/>
        </p:spPr>
        <p:txBody>
          <a:bodyPr wrap="none" rtlCol="0">
            <a:spAutoFit/>
          </a:bodyPr>
          <a:lstStyle/>
          <a:p>
            <a:pPr algn="ctr"/>
            <a:r>
              <a:rPr lang="en-US" sz="2800" dirty="0" smtClean="0">
                <a:solidFill>
                  <a:srgbClr val="000000"/>
                </a:solidFill>
                <a:ea typeface="ＭＳ Ｐゴシック" pitchFamily="-72" charset="-128"/>
              </a:rPr>
              <a:t>efficient</a:t>
            </a:r>
          </a:p>
        </p:txBody>
      </p:sp>
      <p:sp>
        <p:nvSpPr>
          <p:cNvPr id="182" name="TextBox 181"/>
          <p:cNvSpPr txBox="1"/>
          <p:nvPr/>
        </p:nvSpPr>
        <p:spPr>
          <a:xfrm>
            <a:off x="152400" y="5225222"/>
            <a:ext cx="997557" cy="440479"/>
          </a:xfrm>
          <a:prstGeom prst="rect">
            <a:avLst/>
          </a:prstGeom>
          <a:noFill/>
        </p:spPr>
        <p:txBody>
          <a:bodyPr wrap="none" rtlCol="0">
            <a:spAutoFit/>
          </a:bodyPr>
          <a:lstStyle/>
          <a:p>
            <a:r>
              <a:rPr lang="en-US" sz="2800" dirty="0" smtClean="0">
                <a:solidFill>
                  <a:srgbClr val="000000"/>
                </a:solidFill>
                <a:ea typeface="ＭＳ Ｐゴシック" pitchFamily="-72" charset="-128"/>
              </a:rPr>
              <a:t>robust</a:t>
            </a:r>
            <a:endParaRPr lang="en-US" sz="2800" dirty="0">
              <a:solidFill>
                <a:srgbClr val="000000"/>
              </a:solidFill>
              <a:ea typeface="ＭＳ Ｐゴシック" pitchFamily="-72" charset="-128"/>
            </a:endParaRPr>
          </a:p>
        </p:txBody>
      </p:sp>
      <p:sp>
        <p:nvSpPr>
          <p:cNvPr id="185" name="TextBox 184"/>
          <p:cNvSpPr txBox="1"/>
          <p:nvPr/>
        </p:nvSpPr>
        <p:spPr>
          <a:xfrm>
            <a:off x="2667000" y="4572000"/>
            <a:ext cx="1752600" cy="954107"/>
          </a:xfrm>
          <a:prstGeom prst="rect">
            <a:avLst/>
          </a:prstGeom>
          <a:noFill/>
        </p:spPr>
        <p:txBody>
          <a:bodyPr wrap="square" rtlCol="0">
            <a:spAutoFit/>
          </a:bodyPr>
          <a:lstStyle/>
          <a:p>
            <a:pPr algn="ctr"/>
            <a:r>
              <a:rPr lang="en-US" sz="2800" dirty="0" smtClean="0">
                <a:solidFill>
                  <a:srgbClr val="000000"/>
                </a:solidFill>
              </a:rPr>
              <a:t>Typical scenario</a:t>
            </a:r>
            <a:endParaRPr lang="en-US" sz="2800" dirty="0">
              <a:solidFill>
                <a:srgbClr val="000000"/>
              </a:solidFill>
            </a:endParaRPr>
          </a:p>
        </p:txBody>
      </p:sp>
      <p:sp>
        <p:nvSpPr>
          <p:cNvPr id="50" name="TextBox 49"/>
          <p:cNvSpPr txBox="1"/>
          <p:nvPr/>
        </p:nvSpPr>
        <p:spPr>
          <a:xfrm>
            <a:off x="2209800" y="1447800"/>
            <a:ext cx="1371600" cy="954107"/>
          </a:xfrm>
          <a:prstGeom prst="rect">
            <a:avLst/>
          </a:prstGeom>
          <a:noFill/>
        </p:spPr>
        <p:txBody>
          <a:bodyPr wrap="square" rtlCol="0">
            <a:spAutoFit/>
          </a:bodyPr>
          <a:lstStyle/>
          <a:p>
            <a:pPr algn="ctr"/>
            <a:r>
              <a:rPr lang="en-US" sz="2800" dirty="0" smtClean="0">
                <a:solidFill>
                  <a:srgbClr val="000000"/>
                </a:solidFill>
              </a:rPr>
              <a:t>large delay</a:t>
            </a:r>
            <a:endParaRPr lang="en-US" sz="2800" dirty="0">
              <a:solidFill>
                <a:srgbClr val="000000"/>
              </a:solidFill>
            </a:endParaRP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TextBox 153"/>
          <p:cNvSpPr txBox="1"/>
          <p:nvPr/>
        </p:nvSpPr>
        <p:spPr>
          <a:xfrm>
            <a:off x="4267200" y="685800"/>
            <a:ext cx="2005677" cy="523220"/>
          </a:xfrm>
          <a:prstGeom prst="rect">
            <a:avLst/>
          </a:prstGeom>
          <a:noFill/>
        </p:spPr>
        <p:txBody>
          <a:bodyPr wrap="none" rtlCol="0">
            <a:spAutoFit/>
          </a:bodyPr>
          <a:lstStyle/>
          <a:p>
            <a:r>
              <a:rPr lang="en-US" sz="2800" dirty="0" smtClean="0">
                <a:solidFill>
                  <a:srgbClr val="000000"/>
                </a:solidFill>
              </a:rPr>
              <a:t>Centralized</a:t>
            </a:r>
            <a:endParaRPr lang="en-US" sz="2800" dirty="0">
              <a:solidFill>
                <a:srgbClr val="000000"/>
              </a:solidFill>
            </a:endParaRPr>
          </a:p>
        </p:txBody>
      </p:sp>
      <p:sp>
        <p:nvSpPr>
          <p:cNvPr id="156" name="TextBox 155"/>
          <p:cNvSpPr txBox="1"/>
          <p:nvPr/>
        </p:nvSpPr>
        <p:spPr>
          <a:xfrm>
            <a:off x="6705600" y="2590800"/>
            <a:ext cx="2186817" cy="523220"/>
          </a:xfrm>
          <a:prstGeom prst="rect">
            <a:avLst/>
          </a:prstGeom>
          <a:noFill/>
        </p:spPr>
        <p:txBody>
          <a:bodyPr wrap="none" rtlCol="0">
            <a:spAutoFit/>
          </a:bodyPr>
          <a:lstStyle/>
          <a:p>
            <a:r>
              <a:rPr lang="en-US" sz="2800" dirty="0" smtClean="0">
                <a:solidFill>
                  <a:srgbClr val="000000"/>
                </a:solidFill>
              </a:rPr>
              <a:t>Unrealizable</a:t>
            </a:r>
            <a:endParaRPr lang="en-US" sz="2800" dirty="0">
              <a:solidFill>
                <a:srgbClr val="000000"/>
              </a:solidFill>
            </a:endParaRPr>
          </a:p>
        </p:txBody>
      </p:sp>
      <p:cxnSp>
        <p:nvCxnSpPr>
          <p:cNvPr id="159" name="Straight Arrow Connector 158"/>
          <p:cNvCxnSpPr/>
          <p:nvPr/>
        </p:nvCxnSpPr>
        <p:spPr bwMode="auto">
          <a:xfrm>
            <a:off x="1617943" y="6063422"/>
            <a:ext cx="6916457" cy="0"/>
          </a:xfrm>
          <a:prstGeom prst="straightConnector1">
            <a:avLst/>
          </a:prstGeom>
          <a:noFill/>
          <a:ln w="57150" cap="flat" cmpd="sng" algn="ctr">
            <a:solidFill>
              <a:schemeClr val="tx1"/>
            </a:solidFill>
            <a:prstDash val="solid"/>
            <a:round/>
            <a:headEnd type="none" w="med" len="med"/>
            <a:tailEnd type="arrow"/>
          </a:ln>
          <a:effectLst/>
        </p:spPr>
      </p:cxnSp>
      <p:cxnSp>
        <p:nvCxnSpPr>
          <p:cNvPr id="165" name="Straight Arrow Connector 164"/>
          <p:cNvCxnSpPr/>
          <p:nvPr/>
        </p:nvCxnSpPr>
        <p:spPr bwMode="auto">
          <a:xfrm flipV="1">
            <a:off x="1626328" y="1076980"/>
            <a:ext cx="0" cy="4986442"/>
          </a:xfrm>
          <a:prstGeom prst="straightConnector1">
            <a:avLst/>
          </a:prstGeom>
          <a:noFill/>
          <a:ln w="57150" cap="flat" cmpd="sng" algn="ctr">
            <a:solidFill>
              <a:schemeClr val="tx1"/>
            </a:solidFill>
            <a:prstDash val="solid"/>
            <a:round/>
            <a:headEnd type="none" w="med" len="med"/>
            <a:tailEnd type="arrow"/>
          </a:ln>
          <a:effectLst/>
        </p:spPr>
      </p:cxnSp>
      <p:sp>
        <p:nvSpPr>
          <p:cNvPr id="177" name="TextBox 176"/>
          <p:cNvSpPr txBox="1"/>
          <p:nvPr/>
        </p:nvSpPr>
        <p:spPr>
          <a:xfrm>
            <a:off x="6801347" y="6258580"/>
            <a:ext cx="1885453" cy="523220"/>
          </a:xfrm>
          <a:prstGeom prst="rect">
            <a:avLst/>
          </a:prstGeom>
          <a:noFill/>
        </p:spPr>
        <p:txBody>
          <a:bodyPr wrap="none" rtlCol="0">
            <a:spAutoFit/>
          </a:bodyPr>
          <a:lstStyle/>
          <a:p>
            <a:pPr algn="ctr"/>
            <a:r>
              <a:rPr lang="en-US" sz="2800" dirty="0" smtClean="0">
                <a:solidFill>
                  <a:srgbClr val="000000"/>
                </a:solidFill>
                <a:ea typeface="ＭＳ Ｐゴシック" pitchFamily="-72" charset="-128"/>
              </a:rPr>
              <a:t>impossible</a:t>
            </a:r>
            <a:endParaRPr lang="en-US" sz="2800" dirty="0">
              <a:solidFill>
                <a:srgbClr val="000000"/>
              </a:solidFill>
              <a:ea typeface="ＭＳ Ｐゴシック" pitchFamily="-72" charset="-128"/>
            </a:endParaRPr>
          </a:p>
        </p:txBody>
      </p:sp>
      <p:sp>
        <p:nvSpPr>
          <p:cNvPr id="179" name="TextBox 178"/>
          <p:cNvSpPr txBox="1"/>
          <p:nvPr/>
        </p:nvSpPr>
        <p:spPr>
          <a:xfrm>
            <a:off x="76200" y="1381780"/>
            <a:ext cx="1347149" cy="954107"/>
          </a:xfrm>
          <a:prstGeom prst="rect">
            <a:avLst/>
          </a:prstGeom>
          <a:noFill/>
        </p:spPr>
        <p:txBody>
          <a:bodyPr wrap="square" rtlCol="0">
            <a:spAutoFit/>
          </a:bodyPr>
          <a:lstStyle/>
          <a:p>
            <a:r>
              <a:rPr lang="en-US" sz="2800" dirty="0" smtClean="0">
                <a:solidFill>
                  <a:srgbClr val="000000"/>
                </a:solidFill>
                <a:ea typeface="ＭＳ Ｐゴシック" pitchFamily="-72" charset="-128"/>
              </a:rPr>
              <a:t>fragile</a:t>
            </a:r>
          </a:p>
          <a:p>
            <a:r>
              <a:rPr lang="en-US" sz="2800" dirty="0" smtClean="0">
                <a:solidFill>
                  <a:srgbClr val="000000"/>
                </a:solidFill>
                <a:ea typeface="ＭＳ Ｐゴシック" pitchFamily="-72" charset="-128"/>
              </a:rPr>
              <a:t>(slow)</a:t>
            </a:r>
            <a:endParaRPr lang="en-US" sz="2800" dirty="0">
              <a:solidFill>
                <a:srgbClr val="000000"/>
              </a:solidFill>
              <a:ea typeface="ＭＳ Ｐゴシック" pitchFamily="-72" charset="-128"/>
            </a:endParaRPr>
          </a:p>
        </p:txBody>
      </p:sp>
      <p:sp>
        <p:nvSpPr>
          <p:cNvPr id="180" name="TextBox 179"/>
          <p:cNvSpPr txBox="1"/>
          <p:nvPr/>
        </p:nvSpPr>
        <p:spPr>
          <a:xfrm>
            <a:off x="2138716" y="6260653"/>
            <a:ext cx="1193181" cy="440479"/>
          </a:xfrm>
          <a:prstGeom prst="rect">
            <a:avLst/>
          </a:prstGeom>
          <a:noFill/>
        </p:spPr>
        <p:txBody>
          <a:bodyPr wrap="none" rtlCol="0">
            <a:spAutoFit/>
          </a:bodyPr>
          <a:lstStyle/>
          <a:p>
            <a:pPr algn="ctr"/>
            <a:r>
              <a:rPr lang="en-US" sz="2800" dirty="0" smtClean="0">
                <a:solidFill>
                  <a:srgbClr val="000000"/>
                </a:solidFill>
                <a:ea typeface="ＭＳ Ｐゴシック" pitchFamily="-72" charset="-128"/>
              </a:rPr>
              <a:t>efficient</a:t>
            </a:r>
          </a:p>
        </p:txBody>
      </p:sp>
      <p:sp>
        <p:nvSpPr>
          <p:cNvPr id="182" name="TextBox 181"/>
          <p:cNvSpPr txBox="1"/>
          <p:nvPr/>
        </p:nvSpPr>
        <p:spPr>
          <a:xfrm>
            <a:off x="152400" y="5225222"/>
            <a:ext cx="1184940" cy="954107"/>
          </a:xfrm>
          <a:prstGeom prst="rect">
            <a:avLst/>
          </a:prstGeom>
          <a:noFill/>
        </p:spPr>
        <p:txBody>
          <a:bodyPr wrap="none" rtlCol="0">
            <a:spAutoFit/>
          </a:bodyPr>
          <a:lstStyle/>
          <a:p>
            <a:r>
              <a:rPr lang="en-US" sz="2800" dirty="0" smtClean="0">
                <a:solidFill>
                  <a:srgbClr val="000000"/>
                </a:solidFill>
                <a:ea typeface="ＭＳ Ｐゴシック" pitchFamily="-72" charset="-128"/>
              </a:rPr>
              <a:t>robust</a:t>
            </a:r>
          </a:p>
          <a:p>
            <a:r>
              <a:rPr lang="en-US" sz="2800" dirty="0" smtClean="0">
                <a:solidFill>
                  <a:srgbClr val="000000"/>
                </a:solidFill>
                <a:ea typeface="ＭＳ Ｐゴシック" pitchFamily="-72" charset="-128"/>
              </a:rPr>
              <a:t>(fast)</a:t>
            </a:r>
            <a:endParaRPr lang="en-US" sz="2800" dirty="0">
              <a:solidFill>
                <a:srgbClr val="000000"/>
              </a:solidFill>
              <a:ea typeface="ＭＳ Ｐゴシック" pitchFamily="-72" charset="-128"/>
            </a:endParaRPr>
          </a:p>
        </p:txBody>
      </p:sp>
      <p:cxnSp>
        <p:nvCxnSpPr>
          <p:cNvPr id="49" name="Straight Arrow Connector 48"/>
          <p:cNvCxnSpPr>
            <a:stCxn id="54" idx="4"/>
            <a:endCxn id="50" idx="1"/>
          </p:cNvCxnSpPr>
          <p:nvPr/>
        </p:nvCxnSpPr>
        <p:spPr>
          <a:xfrm flipH="1" flipV="1">
            <a:off x="7293741" y="3820979"/>
            <a:ext cx="87596" cy="139029"/>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0" name="Hexagon 49"/>
          <p:cNvSpPr/>
          <p:nvPr/>
        </p:nvSpPr>
        <p:spPr>
          <a:xfrm>
            <a:off x="6963477" y="3458049"/>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51" name="Hexagon 50"/>
          <p:cNvSpPr/>
          <p:nvPr/>
        </p:nvSpPr>
        <p:spPr>
          <a:xfrm>
            <a:off x="8064970" y="3458049"/>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52" name="Straight Arrow Connector 51"/>
          <p:cNvCxnSpPr>
            <a:stCxn id="51" idx="3"/>
            <a:endCxn id="50" idx="0"/>
          </p:cNvCxnSpPr>
          <p:nvPr/>
        </p:nvCxnSpPr>
        <p:spPr>
          <a:xfrm flipH="1">
            <a:off x="7384474" y="3639514"/>
            <a:ext cx="680496" cy="0"/>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54" idx="5"/>
            <a:endCxn id="51" idx="2"/>
          </p:cNvCxnSpPr>
          <p:nvPr/>
        </p:nvCxnSpPr>
        <p:spPr>
          <a:xfrm flipV="1">
            <a:off x="8067979" y="3820979"/>
            <a:ext cx="87724" cy="139029"/>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4" name="Hexagon 53"/>
          <p:cNvSpPr/>
          <p:nvPr/>
        </p:nvSpPr>
        <p:spPr>
          <a:xfrm>
            <a:off x="7114311" y="3960008"/>
            <a:ext cx="1220693" cy="1068103"/>
          </a:xfrm>
          <a:prstGeom prst="hexagon">
            <a:avLst/>
          </a:prstGeom>
          <a:solidFill>
            <a:schemeClr val="bg1"/>
          </a:solidFill>
          <a:ln w="381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Ideal =no delay</a:t>
            </a:r>
            <a:endParaRPr lang="en-US" sz="2400" b="1" dirty="0">
              <a:solidFill>
                <a:srgbClr val="0000FF"/>
              </a:solidFill>
            </a:endParaRPr>
          </a:p>
        </p:txBody>
      </p:sp>
      <p:sp>
        <p:nvSpPr>
          <p:cNvPr id="55" name="Hexagon 54"/>
          <p:cNvSpPr/>
          <p:nvPr/>
        </p:nvSpPr>
        <p:spPr>
          <a:xfrm>
            <a:off x="6534045" y="4309509"/>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56" name="Straight Arrow Connector 55"/>
          <p:cNvCxnSpPr>
            <a:stCxn id="50" idx="2"/>
            <a:endCxn id="55" idx="5"/>
          </p:cNvCxnSpPr>
          <p:nvPr/>
        </p:nvCxnSpPr>
        <p:spPr>
          <a:xfrm flipH="1">
            <a:off x="6864310" y="3820979"/>
            <a:ext cx="189900" cy="48852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7" name="Hexagon 56"/>
          <p:cNvSpPr/>
          <p:nvPr/>
        </p:nvSpPr>
        <p:spPr>
          <a:xfrm>
            <a:off x="8494403" y="4309509"/>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58" name="Straight Arrow Connector 57"/>
          <p:cNvCxnSpPr>
            <a:stCxn id="51" idx="1"/>
            <a:endCxn id="57" idx="4"/>
          </p:cNvCxnSpPr>
          <p:nvPr/>
        </p:nvCxnSpPr>
        <p:spPr>
          <a:xfrm>
            <a:off x="8395235" y="3820979"/>
            <a:ext cx="189901" cy="48852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stCxn id="54" idx="0"/>
            <a:endCxn id="57" idx="3"/>
          </p:cNvCxnSpPr>
          <p:nvPr/>
        </p:nvCxnSpPr>
        <p:spPr>
          <a:xfrm flipV="1">
            <a:off x="8335004" y="4490974"/>
            <a:ext cx="159398" cy="3085"/>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55" idx="0"/>
            <a:endCxn id="54" idx="3"/>
          </p:cNvCxnSpPr>
          <p:nvPr/>
        </p:nvCxnSpPr>
        <p:spPr>
          <a:xfrm>
            <a:off x="6955043" y="4490974"/>
            <a:ext cx="159269" cy="3085"/>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1" name="Hexagon 60"/>
          <p:cNvSpPr/>
          <p:nvPr/>
        </p:nvSpPr>
        <p:spPr>
          <a:xfrm>
            <a:off x="6937712" y="5122098"/>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62" name="Hexagon 61"/>
          <p:cNvSpPr/>
          <p:nvPr/>
        </p:nvSpPr>
        <p:spPr>
          <a:xfrm>
            <a:off x="8079535" y="5123470"/>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63" name="Straight Arrow Connector 62"/>
          <p:cNvCxnSpPr>
            <a:stCxn id="62" idx="5"/>
            <a:endCxn id="57" idx="2"/>
          </p:cNvCxnSpPr>
          <p:nvPr/>
        </p:nvCxnSpPr>
        <p:spPr>
          <a:xfrm flipV="1">
            <a:off x="8409798" y="4672439"/>
            <a:ext cx="175336" cy="451031"/>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a:stCxn id="62" idx="3"/>
            <a:endCxn id="61" idx="0"/>
          </p:cNvCxnSpPr>
          <p:nvPr/>
        </p:nvCxnSpPr>
        <p:spPr>
          <a:xfrm flipH="1" flipV="1">
            <a:off x="7358709" y="5303564"/>
            <a:ext cx="720826" cy="1372"/>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a:stCxn id="61" idx="4"/>
            <a:endCxn id="55" idx="1"/>
          </p:cNvCxnSpPr>
          <p:nvPr/>
        </p:nvCxnSpPr>
        <p:spPr>
          <a:xfrm flipH="1" flipV="1">
            <a:off x="6864310" y="4672439"/>
            <a:ext cx="164135" cy="44965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a:stCxn id="61" idx="5"/>
            <a:endCxn id="54" idx="2"/>
          </p:cNvCxnSpPr>
          <p:nvPr/>
        </p:nvCxnSpPr>
        <p:spPr>
          <a:xfrm flipV="1">
            <a:off x="7267976" y="5028110"/>
            <a:ext cx="113360" cy="93987"/>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a:stCxn id="62" idx="4"/>
            <a:endCxn id="54" idx="1"/>
          </p:cNvCxnSpPr>
          <p:nvPr/>
        </p:nvCxnSpPr>
        <p:spPr>
          <a:xfrm flipH="1" flipV="1">
            <a:off x="8067979" y="5028110"/>
            <a:ext cx="102288" cy="9536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a:stCxn id="74" idx="4"/>
            <a:endCxn id="70" idx="1"/>
          </p:cNvCxnSpPr>
          <p:nvPr/>
        </p:nvCxnSpPr>
        <p:spPr>
          <a:xfrm flipH="1" flipV="1">
            <a:off x="2874142" y="943615"/>
            <a:ext cx="324680" cy="488529"/>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0" name="Hexagon 69"/>
          <p:cNvSpPr/>
          <p:nvPr/>
        </p:nvSpPr>
        <p:spPr>
          <a:xfrm>
            <a:off x="2543877" y="580685"/>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71" name="Hexagon 70"/>
          <p:cNvSpPr/>
          <p:nvPr/>
        </p:nvSpPr>
        <p:spPr>
          <a:xfrm>
            <a:off x="3645371" y="580685"/>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72" name="Straight Arrow Connector 71"/>
          <p:cNvCxnSpPr>
            <a:stCxn id="71" idx="3"/>
            <a:endCxn id="70" idx="0"/>
          </p:cNvCxnSpPr>
          <p:nvPr/>
        </p:nvCxnSpPr>
        <p:spPr>
          <a:xfrm flipH="1">
            <a:off x="2964874" y="762151"/>
            <a:ext cx="680496" cy="0"/>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a:stCxn id="74" idx="5"/>
            <a:endCxn id="71" idx="2"/>
          </p:cNvCxnSpPr>
          <p:nvPr/>
        </p:nvCxnSpPr>
        <p:spPr>
          <a:xfrm flipV="1">
            <a:off x="3440621" y="943615"/>
            <a:ext cx="295482" cy="488529"/>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4" name="Hexagon 73"/>
          <p:cNvSpPr/>
          <p:nvPr/>
        </p:nvSpPr>
        <p:spPr>
          <a:xfrm>
            <a:off x="3104788" y="1432144"/>
            <a:ext cx="429866" cy="376132"/>
          </a:xfrm>
          <a:prstGeom prst="hexagon">
            <a:avLst/>
          </a:prstGeom>
          <a:solidFill>
            <a:schemeClr val="bg1"/>
          </a:solidFill>
          <a:ln w="381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C</a:t>
            </a:r>
            <a:endParaRPr lang="en-US" sz="2400" b="1" dirty="0">
              <a:solidFill>
                <a:srgbClr val="0000FF"/>
              </a:solidFill>
            </a:endParaRPr>
          </a:p>
        </p:txBody>
      </p:sp>
      <p:sp>
        <p:nvSpPr>
          <p:cNvPr id="75" name="Hexagon 74"/>
          <p:cNvSpPr/>
          <p:nvPr/>
        </p:nvSpPr>
        <p:spPr>
          <a:xfrm>
            <a:off x="2114446" y="1432145"/>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76" name="Straight Arrow Connector 75"/>
          <p:cNvCxnSpPr>
            <a:stCxn id="70" idx="2"/>
            <a:endCxn id="75" idx="5"/>
          </p:cNvCxnSpPr>
          <p:nvPr/>
        </p:nvCxnSpPr>
        <p:spPr>
          <a:xfrm flipH="1">
            <a:off x="2444710" y="943615"/>
            <a:ext cx="189900" cy="48852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7" name="Hexagon 76"/>
          <p:cNvSpPr/>
          <p:nvPr/>
        </p:nvSpPr>
        <p:spPr>
          <a:xfrm>
            <a:off x="4074803" y="1432145"/>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78" name="Straight Arrow Connector 77"/>
          <p:cNvCxnSpPr>
            <a:stCxn id="71" idx="1"/>
            <a:endCxn id="77" idx="4"/>
          </p:cNvCxnSpPr>
          <p:nvPr/>
        </p:nvCxnSpPr>
        <p:spPr>
          <a:xfrm>
            <a:off x="3975635" y="943615"/>
            <a:ext cx="189901" cy="48852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stCxn id="74" idx="0"/>
            <a:endCxn id="77" idx="3"/>
          </p:cNvCxnSpPr>
          <p:nvPr/>
        </p:nvCxnSpPr>
        <p:spPr>
          <a:xfrm flipV="1">
            <a:off x="3534654" y="1613611"/>
            <a:ext cx="540148" cy="660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a:stCxn id="75" idx="0"/>
            <a:endCxn id="74" idx="3"/>
          </p:cNvCxnSpPr>
          <p:nvPr/>
        </p:nvCxnSpPr>
        <p:spPr>
          <a:xfrm>
            <a:off x="2535443" y="1613611"/>
            <a:ext cx="569345" cy="660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1" name="Hexagon 80"/>
          <p:cNvSpPr/>
          <p:nvPr/>
        </p:nvSpPr>
        <p:spPr>
          <a:xfrm>
            <a:off x="2518112" y="2244734"/>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82" name="Hexagon 81"/>
          <p:cNvSpPr/>
          <p:nvPr/>
        </p:nvSpPr>
        <p:spPr>
          <a:xfrm>
            <a:off x="3659935" y="2246106"/>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83" name="Straight Arrow Connector 82"/>
          <p:cNvCxnSpPr>
            <a:stCxn id="82" idx="3"/>
            <a:endCxn id="81" idx="0"/>
          </p:cNvCxnSpPr>
          <p:nvPr/>
        </p:nvCxnSpPr>
        <p:spPr>
          <a:xfrm flipH="1" flipV="1">
            <a:off x="2939109" y="2426200"/>
            <a:ext cx="720826" cy="1372"/>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a:stCxn id="81" idx="4"/>
            <a:endCxn id="75" idx="1"/>
          </p:cNvCxnSpPr>
          <p:nvPr/>
        </p:nvCxnSpPr>
        <p:spPr>
          <a:xfrm flipH="1" flipV="1">
            <a:off x="2444710" y="1795075"/>
            <a:ext cx="164135" cy="44965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Arrow Connector 84"/>
          <p:cNvCxnSpPr>
            <a:stCxn id="81" idx="5"/>
            <a:endCxn id="74" idx="2"/>
          </p:cNvCxnSpPr>
          <p:nvPr/>
        </p:nvCxnSpPr>
        <p:spPr>
          <a:xfrm flipV="1">
            <a:off x="2848377" y="1808276"/>
            <a:ext cx="350445" cy="436458"/>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a:stCxn id="82" idx="4"/>
            <a:endCxn id="74" idx="1"/>
          </p:cNvCxnSpPr>
          <p:nvPr/>
        </p:nvCxnSpPr>
        <p:spPr>
          <a:xfrm flipH="1" flipV="1">
            <a:off x="3440621" y="1808276"/>
            <a:ext cx="310046" cy="43783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a:stCxn id="82" idx="5"/>
            <a:endCxn id="77" idx="2"/>
          </p:cNvCxnSpPr>
          <p:nvPr/>
        </p:nvCxnSpPr>
        <p:spPr>
          <a:xfrm flipV="1">
            <a:off x="3990200" y="1795075"/>
            <a:ext cx="175336" cy="451031"/>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7" name="Hexagon 86"/>
          <p:cNvSpPr/>
          <p:nvPr/>
        </p:nvSpPr>
        <p:spPr>
          <a:xfrm>
            <a:off x="4252791" y="3410320"/>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cxnSp>
        <p:nvCxnSpPr>
          <p:cNvPr id="89" name="Straight Arrow Connector 88"/>
          <p:cNvCxnSpPr>
            <a:endCxn id="90" idx="1"/>
          </p:cNvCxnSpPr>
          <p:nvPr/>
        </p:nvCxnSpPr>
        <p:spPr>
          <a:xfrm flipH="1" flipV="1">
            <a:off x="3504562" y="3310626"/>
            <a:ext cx="116882" cy="195031"/>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0" name="Hexagon 89"/>
          <p:cNvSpPr/>
          <p:nvPr/>
        </p:nvSpPr>
        <p:spPr>
          <a:xfrm>
            <a:off x="3325032" y="3113341"/>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sp>
        <p:nvSpPr>
          <p:cNvPr id="91" name="Hexagon 90"/>
          <p:cNvSpPr/>
          <p:nvPr/>
        </p:nvSpPr>
        <p:spPr>
          <a:xfrm>
            <a:off x="4438155" y="3113341"/>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cxnSp>
        <p:nvCxnSpPr>
          <p:cNvPr id="92" name="Straight Arrow Connector 91"/>
          <p:cNvCxnSpPr>
            <a:stCxn id="91" idx="3"/>
            <a:endCxn id="90" idx="0"/>
          </p:cNvCxnSpPr>
          <p:nvPr/>
        </p:nvCxnSpPr>
        <p:spPr>
          <a:xfrm flipH="1">
            <a:off x="3553884" y="3211984"/>
            <a:ext cx="884271" cy="0"/>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a:stCxn id="87" idx="5"/>
            <a:endCxn id="91" idx="2"/>
          </p:cNvCxnSpPr>
          <p:nvPr/>
        </p:nvCxnSpPr>
        <p:spPr>
          <a:xfrm flipV="1">
            <a:off x="4457123" y="3310626"/>
            <a:ext cx="30354" cy="99692"/>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4" name="Hexagon 93"/>
          <p:cNvSpPr/>
          <p:nvPr/>
        </p:nvSpPr>
        <p:spPr>
          <a:xfrm>
            <a:off x="4237575" y="4443464"/>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sp>
        <p:nvSpPr>
          <p:cNvPr id="95" name="Hexagon 94"/>
          <p:cNvSpPr/>
          <p:nvPr/>
        </p:nvSpPr>
        <p:spPr>
          <a:xfrm>
            <a:off x="3293543" y="3954081"/>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cxnSp>
        <p:nvCxnSpPr>
          <p:cNvPr id="96" name="Straight Arrow Connector 95"/>
          <p:cNvCxnSpPr>
            <a:stCxn id="112" idx="2"/>
            <a:endCxn id="95" idx="5"/>
          </p:cNvCxnSpPr>
          <p:nvPr/>
        </p:nvCxnSpPr>
        <p:spPr>
          <a:xfrm flipH="1">
            <a:off x="3497875" y="3644049"/>
            <a:ext cx="107452" cy="310032"/>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7" name="Straight Arrow Connector 96"/>
          <p:cNvCxnSpPr>
            <a:stCxn id="87" idx="1"/>
            <a:endCxn id="114" idx="4"/>
          </p:cNvCxnSpPr>
          <p:nvPr/>
        </p:nvCxnSpPr>
        <p:spPr>
          <a:xfrm>
            <a:off x="4457123" y="3639170"/>
            <a:ext cx="112911" cy="314911"/>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a:stCxn id="95" idx="1"/>
            <a:endCxn id="113" idx="4"/>
          </p:cNvCxnSpPr>
          <p:nvPr/>
        </p:nvCxnSpPr>
        <p:spPr>
          <a:xfrm>
            <a:off x="3497875" y="4182933"/>
            <a:ext cx="105937" cy="260531"/>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9" name="Hexagon 98"/>
          <p:cNvSpPr/>
          <p:nvPr/>
        </p:nvSpPr>
        <p:spPr>
          <a:xfrm>
            <a:off x="2895600" y="3954081"/>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cxnSp>
        <p:nvCxnSpPr>
          <p:cNvPr id="100" name="Straight Arrow Connector 99"/>
          <p:cNvCxnSpPr>
            <a:stCxn id="90" idx="2"/>
            <a:endCxn id="99" idx="5"/>
          </p:cNvCxnSpPr>
          <p:nvPr/>
        </p:nvCxnSpPr>
        <p:spPr>
          <a:xfrm flipH="1">
            <a:off x="3075131" y="3310626"/>
            <a:ext cx="299223" cy="643455"/>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1" name="Hexagon 100"/>
          <p:cNvSpPr/>
          <p:nvPr/>
        </p:nvSpPr>
        <p:spPr>
          <a:xfrm>
            <a:off x="4867588" y="3954081"/>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cxnSp>
        <p:nvCxnSpPr>
          <p:cNvPr id="102" name="Straight Arrow Connector 101"/>
          <p:cNvCxnSpPr>
            <a:stCxn id="91" idx="1"/>
            <a:endCxn id="101" idx="4"/>
          </p:cNvCxnSpPr>
          <p:nvPr/>
        </p:nvCxnSpPr>
        <p:spPr>
          <a:xfrm>
            <a:off x="4617686" y="3310626"/>
            <a:ext cx="299223" cy="643455"/>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a:stCxn id="114" idx="0"/>
            <a:endCxn id="101" idx="3"/>
          </p:cNvCxnSpPr>
          <p:nvPr/>
        </p:nvCxnSpPr>
        <p:spPr>
          <a:xfrm flipV="1">
            <a:off x="4774365" y="4052724"/>
            <a:ext cx="93223" cy="15783"/>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a:stCxn id="99" idx="0"/>
            <a:endCxn id="95" idx="3"/>
          </p:cNvCxnSpPr>
          <p:nvPr/>
        </p:nvCxnSpPr>
        <p:spPr>
          <a:xfrm>
            <a:off x="3124451" y="4052724"/>
            <a:ext cx="169092" cy="15783"/>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5" name="Hexagon 104"/>
          <p:cNvSpPr/>
          <p:nvPr/>
        </p:nvSpPr>
        <p:spPr>
          <a:xfrm>
            <a:off x="3325032" y="4829690"/>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sp>
        <p:nvSpPr>
          <p:cNvPr id="106" name="Hexagon 105"/>
          <p:cNvSpPr/>
          <p:nvPr/>
        </p:nvSpPr>
        <p:spPr>
          <a:xfrm>
            <a:off x="4417413" y="4831914"/>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cxnSp>
        <p:nvCxnSpPr>
          <p:cNvPr id="107" name="Straight Arrow Connector 106"/>
          <p:cNvCxnSpPr>
            <a:stCxn id="106" idx="5"/>
            <a:endCxn id="101" idx="2"/>
          </p:cNvCxnSpPr>
          <p:nvPr/>
        </p:nvCxnSpPr>
        <p:spPr>
          <a:xfrm flipV="1">
            <a:off x="4596943" y="4151367"/>
            <a:ext cx="319967" cy="680548"/>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a:stCxn id="106" idx="3"/>
            <a:endCxn id="105" idx="0"/>
          </p:cNvCxnSpPr>
          <p:nvPr/>
        </p:nvCxnSpPr>
        <p:spPr>
          <a:xfrm flipH="1" flipV="1">
            <a:off x="3553884" y="4928333"/>
            <a:ext cx="863529" cy="2225"/>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9" name="Straight Arrow Connector 108"/>
          <p:cNvCxnSpPr>
            <a:stCxn id="105" idx="4"/>
            <a:endCxn id="99" idx="1"/>
          </p:cNvCxnSpPr>
          <p:nvPr/>
        </p:nvCxnSpPr>
        <p:spPr>
          <a:xfrm flipH="1" flipV="1">
            <a:off x="3075131" y="4151367"/>
            <a:ext cx="299223" cy="678323"/>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0" name="Straight Arrow Connector 109"/>
          <p:cNvCxnSpPr>
            <a:stCxn id="105" idx="5"/>
            <a:endCxn id="113" idx="2"/>
          </p:cNvCxnSpPr>
          <p:nvPr/>
        </p:nvCxnSpPr>
        <p:spPr>
          <a:xfrm flipV="1">
            <a:off x="3504562" y="4672315"/>
            <a:ext cx="99249" cy="157375"/>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a:stCxn id="106" idx="4"/>
            <a:endCxn id="94" idx="1"/>
          </p:cNvCxnSpPr>
          <p:nvPr/>
        </p:nvCxnSpPr>
        <p:spPr>
          <a:xfrm flipH="1" flipV="1">
            <a:off x="4441907" y="4672314"/>
            <a:ext cx="24828" cy="159600"/>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2" name="Hexagon 111"/>
          <p:cNvSpPr/>
          <p:nvPr/>
        </p:nvSpPr>
        <p:spPr>
          <a:xfrm>
            <a:off x="3548113" y="3415197"/>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sp>
        <p:nvSpPr>
          <p:cNvPr id="113" name="Hexagon 112"/>
          <p:cNvSpPr/>
          <p:nvPr/>
        </p:nvSpPr>
        <p:spPr>
          <a:xfrm>
            <a:off x="3546598" y="4443464"/>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sp>
        <p:nvSpPr>
          <p:cNvPr id="114" name="Hexagon 113"/>
          <p:cNvSpPr/>
          <p:nvPr/>
        </p:nvSpPr>
        <p:spPr>
          <a:xfrm>
            <a:off x="4512820" y="3954081"/>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cxnSp>
        <p:nvCxnSpPr>
          <p:cNvPr id="115" name="Straight Arrow Connector 114"/>
          <p:cNvCxnSpPr>
            <a:stCxn id="87" idx="3"/>
            <a:endCxn id="112" idx="0"/>
          </p:cNvCxnSpPr>
          <p:nvPr/>
        </p:nvCxnSpPr>
        <p:spPr>
          <a:xfrm flipH="1">
            <a:off x="3809657" y="3524745"/>
            <a:ext cx="443134" cy="4878"/>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a:stCxn id="94" idx="5"/>
            <a:endCxn id="114" idx="2"/>
          </p:cNvCxnSpPr>
          <p:nvPr/>
        </p:nvCxnSpPr>
        <p:spPr>
          <a:xfrm flipV="1">
            <a:off x="4441907" y="4182933"/>
            <a:ext cx="128127" cy="260531"/>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7" name="Straight Arrow Connector 116"/>
          <p:cNvCxnSpPr>
            <a:stCxn id="113" idx="0"/>
            <a:endCxn id="94" idx="3"/>
          </p:cNvCxnSpPr>
          <p:nvPr/>
        </p:nvCxnSpPr>
        <p:spPr>
          <a:xfrm>
            <a:off x="3808143" y="4557889"/>
            <a:ext cx="429431" cy="0"/>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8" name="TextBox 117"/>
          <p:cNvSpPr txBox="1"/>
          <p:nvPr/>
        </p:nvSpPr>
        <p:spPr>
          <a:xfrm>
            <a:off x="2209800" y="5282625"/>
            <a:ext cx="2670924" cy="584775"/>
          </a:xfrm>
          <a:prstGeom prst="rect">
            <a:avLst/>
          </a:prstGeom>
          <a:noFill/>
        </p:spPr>
        <p:txBody>
          <a:bodyPr wrap="none" rtlCol="0">
            <a:spAutoFit/>
          </a:bodyPr>
          <a:lstStyle/>
          <a:p>
            <a:r>
              <a:rPr lang="en-US" sz="3200" dirty="0" smtClean="0">
                <a:solidFill>
                  <a:srgbClr val="000000"/>
                </a:solidFill>
                <a:latin typeface="Arial Black" pitchFamily="34" charset="0"/>
              </a:rPr>
              <a:t>Distributed</a:t>
            </a:r>
            <a:endParaRPr lang="en-US" sz="3200" dirty="0">
              <a:solidFill>
                <a:srgbClr val="000000"/>
              </a:solidFill>
              <a:latin typeface="Arial Black" pitchFamily="34" charset="0"/>
            </a:endParaRP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TextBox 153"/>
          <p:cNvSpPr txBox="1"/>
          <p:nvPr/>
        </p:nvSpPr>
        <p:spPr>
          <a:xfrm>
            <a:off x="4267200" y="685800"/>
            <a:ext cx="2005677" cy="523220"/>
          </a:xfrm>
          <a:prstGeom prst="rect">
            <a:avLst/>
          </a:prstGeom>
          <a:noFill/>
        </p:spPr>
        <p:txBody>
          <a:bodyPr wrap="none" rtlCol="0">
            <a:spAutoFit/>
          </a:bodyPr>
          <a:lstStyle/>
          <a:p>
            <a:r>
              <a:rPr lang="en-US" sz="2800" dirty="0" smtClean="0">
                <a:solidFill>
                  <a:srgbClr val="000000"/>
                </a:solidFill>
              </a:rPr>
              <a:t>Centralized</a:t>
            </a:r>
            <a:endParaRPr lang="en-US" sz="2800" dirty="0">
              <a:solidFill>
                <a:srgbClr val="000000"/>
              </a:solidFill>
            </a:endParaRPr>
          </a:p>
        </p:txBody>
      </p:sp>
      <p:sp>
        <p:nvSpPr>
          <p:cNvPr id="156" name="TextBox 155"/>
          <p:cNvSpPr txBox="1"/>
          <p:nvPr/>
        </p:nvSpPr>
        <p:spPr>
          <a:xfrm>
            <a:off x="6705600" y="2590800"/>
            <a:ext cx="2186817" cy="523220"/>
          </a:xfrm>
          <a:prstGeom prst="rect">
            <a:avLst/>
          </a:prstGeom>
          <a:noFill/>
        </p:spPr>
        <p:txBody>
          <a:bodyPr wrap="none" rtlCol="0">
            <a:spAutoFit/>
          </a:bodyPr>
          <a:lstStyle/>
          <a:p>
            <a:r>
              <a:rPr lang="en-US" sz="2800" dirty="0" smtClean="0">
                <a:solidFill>
                  <a:srgbClr val="000000"/>
                </a:solidFill>
              </a:rPr>
              <a:t>Unrealizable</a:t>
            </a:r>
            <a:endParaRPr lang="en-US" sz="2800" dirty="0">
              <a:solidFill>
                <a:srgbClr val="000000"/>
              </a:solidFill>
            </a:endParaRPr>
          </a:p>
        </p:txBody>
      </p:sp>
      <p:cxnSp>
        <p:nvCxnSpPr>
          <p:cNvPr id="159" name="Straight Arrow Connector 158"/>
          <p:cNvCxnSpPr/>
          <p:nvPr/>
        </p:nvCxnSpPr>
        <p:spPr bwMode="auto">
          <a:xfrm>
            <a:off x="1617943" y="6063422"/>
            <a:ext cx="6916457" cy="0"/>
          </a:xfrm>
          <a:prstGeom prst="straightConnector1">
            <a:avLst/>
          </a:prstGeom>
          <a:noFill/>
          <a:ln w="57150" cap="flat" cmpd="sng" algn="ctr">
            <a:solidFill>
              <a:schemeClr val="tx1"/>
            </a:solidFill>
            <a:prstDash val="solid"/>
            <a:round/>
            <a:headEnd type="none" w="med" len="med"/>
            <a:tailEnd type="arrow"/>
          </a:ln>
          <a:effectLst/>
        </p:spPr>
      </p:cxnSp>
      <p:cxnSp>
        <p:nvCxnSpPr>
          <p:cNvPr id="165" name="Straight Arrow Connector 164"/>
          <p:cNvCxnSpPr/>
          <p:nvPr/>
        </p:nvCxnSpPr>
        <p:spPr bwMode="auto">
          <a:xfrm flipV="1">
            <a:off x="1626328" y="1076980"/>
            <a:ext cx="0" cy="4986442"/>
          </a:xfrm>
          <a:prstGeom prst="straightConnector1">
            <a:avLst/>
          </a:prstGeom>
          <a:noFill/>
          <a:ln w="57150" cap="flat" cmpd="sng" algn="ctr">
            <a:solidFill>
              <a:schemeClr val="tx1"/>
            </a:solidFill>
            <a:prstDash val="solid"/>
            <a:round/>
            <a:headEnd type="none" w="med" len="med"/>
            <a:tailEnd type="arrow"/>
          </a:ln>
          <a:effectLst/>
        </p:spPr>
      </p:cxnSp>
      <p:sp>
        <p:nvSpPr>
          <p:cNvPr id="177" name="TextBox 176"/>
          <p:cNvSpPr txBox="1"/>
          <p:nvPr/>
        </p:nvSpPr>
        <p:spPr>
          <a:xfrm>
            <a:off x="6801347" y="6258580"/>
            <a:ext cx="1885453" cy="523220"/>
          </a:xfrm>
          <a:prstGeom prst="rect">
            <a:avLst/>
          </a:prstGeom>
          <a:noFill/>
        </p:spPr>
        <p:txBody>
          <a:bodyPr wrap="none" rtlCol="0">
            <a:spAutoFit/>
          </a:bodyPr>
          <a:lstStyle/>
          <a:p>
            <a:pPr algn="ctr"/>
            <a:r>
              <a:rPr lang="en-US" sz="2800" dirty="0" smtClean="0">
                <a:solidFill>
                  <a:srgbClr val="000000"/>
                </a:solidFill>
                <a:ea typeface="ＭＳ Ｐゴシック" pitchFamily="-72" charset="-128"/>
              </a:rPr>
              <a:t>impossible</a:t>
            </a:r>
            <a:endParaRPr lang="en-US" sz="2800" dirty="0">
              <a:solidFill>
                <a:srgbClr val="000000"/>
              </a:solidFill>
              <a:ea typeface="ＭＳ Ｐゴシック" pitchFamily="-72" charset="-128"/>
            </a:endParaRPr>
          </a:p>
        </p:txBody>
      </p:sp>
      <p:sp>
        <p:nvSpPr>
          <p:cNvPr id="179" name="TextBox 178"/>
          <p:cNvSpPr txBox="1"/>
          <p:nvPr/>
        </p:nvSpPr>
        <p:spPr>
          <a:xfrm>
            <a:off x="76200" y="1381780"/>
            <a:ext cx="1347149" cy="954107"/>
          </a:xfrm>
          <a:prstGeom prst="rect">
            <a:avLst/>
          </a:prstGeom>
          <a:noFill/>
        </p:spPr>
        <p:txBody>
          <a:bodyPr wrap="square" rtlCol="0">
            <a:spAutoFit/>
          </a:bodyPr>
          <a:lstStyle/>
          <a:p>
            <a:r>
              <a:rPr lang="en-US" sz="2800" dirty="0" smtClean="0">
                <a:solidFill>
                  <a:srgbClr val="000000"/>
                </a:solidFill>
                <a:ea typeface="ＭＳ Ｐゴシック" pitchFamily="-72" charset="-128"/>
              </a:rPr>
              <a:t>fragile</a:t>
            </a:r>
          </a:p>
          <a:p>
            <a:r>
              <a:rPr lang="en-US" sz="2800" dirty="0" smtClean="0">
                <a:solidFill>
                  <a:srgbClr val="000000"/>
                </a:solidFill>
                <a:ea typeface="ＭＳ Ｐゴシック" pitchFamily="-72" charset="-128"/>
              </a:rPr>
              <a:t>(slow)</a:t>
            </a:r>
            <a:endParaRPr lang="en-US" sz="2800" dirty="0">
              <a:solidFill>
                <a:srgbClr val="000000"/>
              </a:solidFill>
              <a:ea typeface="ＭＳ Ｐゴシック" pitchFamily="-72" charset="-128"/>
            </a:endParaRPr>
          </a:p>
        </p:txBody>
      </p:sp>
      <p:sp>
        <p:nvSpPr>
          <p:cNvPr id="180" name="TextBox 179"/>
          <p:cNvSpPr txBox="1"/>
          <p:nvPr/>
        </p:nvSpPr>
        <p:spPr>
          <a:xfrm>
            <a:off x="2138716" y="6260653"/>
            <a:ext cx="1193181" cy="440479"/>
          </a:xfrm>
          <a:prstGeom prst="rect">
            <a:avLst/>
          </a:prstGeom>
          <a:noFill/>
        </p:spPr>
        <p:txBody>
          <a:bodyPr wrap="none" rtlCol="0">
            <a:spAutoFit/>
          </a:bodyPr>
          <a:lstStyle/>
          <a:p>
            <a:pPr algn="ctr"/>
            <a:r>
              <a:rPr lang="en-US" sz="2800" dirty="0" smtClean="0">
                <a:solidFill>
                  <a:srgbClr val="000000"/>
                </a:solidFill>
                <a:ea typeface="ＭＳ Ｐゴシック" pitchFamily="-72" charset="-128"/>
              </a:rPr>
              <a:t>efficient</a:t>
            </a:r>
          </a:p>
        </p:txBody>
      </p:sp>
      <p:sp>
        <p:nvSpPr>
          <p:cNvPr id="182" name="TextBox 181"/>
          <p:cNvSpPr txBox="1"/>
          <p:nvPr/>
        </p:nvSpPr>
        <p:spPr>
          <a:xfrm>
            <a:off x="152400" y="5225222"/>
            <a:ext cx="1184940" cy="954107"/>
          </a:xfrm>
          <a:prstGeom prst="rect">
            <a:avLst/>
          </a:prstGeom>
          <a:noFill/>
        </p:spPr>
        <p:txBody>
          <a:bodyPr wrap="none" rtlCol="0">
            <a:spAutoFit/>
          </a:bodyPr>
          <a:lstStyle/>
          <a:p>
            <a:r>
              <a:rPr lang="en-US" sz="2800" dirty="0" smtClean="0">
                <a:solidFill>
                  <a:srgbClr val="000000"/>
                </a:solidFill>
                <a:ea typeface="ＭＳ Ｐゴシック" pitchFamily="-72" charset="-128"/>
              </a:rPr>
              <a:t>robust</a:t>
            </a:r>
          </a:p>
          <a:p>
            <a:r>
              <a:rPr lang="en-US" sz="2800" dirty="0" smtClean="0">
                <a:solidFill>
                  <a:srgbClr val="000000"/>
                </a:solidFill>
                <a:ea typeface="ＭＳ Ｐゴシック" pitchFamily="-72" charset="-128"/>
              </a:rPr>
              <a:t>(fast)</a:t>
            </a:r>
            <a:endParaRPr lang="en-US" sz="2800" dirty="0">
              <a:solidFill>
                <a:srgbClr val="000000"/>
              </a:solidFill>
              <a:ea typeface="ＭＳ Ｐゴシック" pitchFamily="-72" charset="-128"/>
            </a:endParaRPr>
          </a:p>
        </p:txBody>
      </p:sp>
      <p:cxnSp>
        <p:nvCxnSpPr>
          <p:cNvPr id="49" name="Straight Arrow Connector 48"/>
          <p:cNvCxnSpPr>
            <a:stCxn id="54" idx="4"/>
            <a:endCxn id="50" idx="1"/>
          </p:cNvCxnSpPr>
          <p:nvPr/>
        </p:nvCxnSpPr>
        <p:spPr>
          <a:xfrm flipH="1" flipV="1">
            <a:off x="7293741" y="3820979"/>
            <a:ext cx="87596" cy="139029"/>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0" name="Hexagon 49"/>
          <p:cNvSpPr/>
          <p:nvPr/>
        </p:nvSpPr>
        <p:spPr>
          <a:xfrm>
            <a:off x="6963477" y="3458049"/>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51" name="Hexagon 50"/>
          <p:cNvSpPr/>
          <p:nvPr/>
        </p:nvSpPr>
        <p:spPr>
          <a:xfrm>
            <a:off x="8064970" y="3458049"/>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52" name="Straight Arrow Connector 51"/>
          <p:cNvCxnSpPr>
            <a:stCxn id="51" idx="3"/>
            <a:endCxn id="50" idx="0"/>
          </p:cNvCxnSpPr>
          <p:nvPr/>
        </p:nvCxnSpPr>
        <p:spPr>
          <a:xfrm flipH="1">
            <a:off x="7384474" y="3639514"/>
            <a:ext cx="680496" cy="0"/>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54" idx="5"/>
            <a:endCxn id="51" idx="2"/>
          </p:cNvCxnSpPr>
          <p:nvPr/>
        </p:nvCxnSpPr>
        <p:spPr>
          <a:xfrm flipV="1">
            <a:off x="8067979" y="3820979"/>
            <a:ext cx="87724" cy="139029"/>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4" name="Hexagon 53"/>
          <p:cNvSpPr/>
          <p:nvPr/>
        </p:nvSpPr>
        <p:spPr>
          <a:xfrm>
            <a:off x="7114311" y="3960008"/>
            <a:ext cx="1220693" cy="1068103"/>
          </a:xfrm>
          <a:prstGeom prst="hexagon">
            <a:avLst/>
          </a:prstGeom>
          <a:solidFill>
            <a:schemeClr val="bg1"/>
          </a:solidFill>
          <a:ln w="381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Ideal =no delay</a:t>
            </a:r>
            <a:endParaRPr lang="en-US" sz="2400" b="1" dirty="0">
              <a:solidFill>
                <a:srgbClr val="0000FF"/>
              </a:solidFill>
            </a:endParaRPr>
          </a:p>
        </p:txBody>
      </p:sp>
      <p:sp>
        <p:nvSpPr>
          <p:cNvPr id="55" name="Hexagon 54"/>
          <p:cNvSpPr/>
          <p:nvPr/>
        </p:nvSpPr>
        <p:spPr>
          <a:xfrm>
            <a:off x="6534045" y="4309509"/>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56" name="Straight Arrow Connector 55"/>
          <p:cNvCxnSpPr>
            <a:stCxn id="50" idx="2"/>
            <a:endCxn id="55" idx="5"/>
          </p:cNvCxnSpPr>
          <p:nvPr/>
        </p:nvCxnSpPr>
        <p:spPr>
          <a:xfrm flipH="1">
            <a:off x="6864310" y="3820979"/>
            <a:ext cx="189900" cy="48852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7" name="Hexagon 56"/>
          <p:cNvSpPr/>
          <p:nvPr/>
        </p:nvSpPr>
        <p:spPr>
          <a:xfrm>
            <a:off x="8494403" y="4309509"/>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58" name="Straight Arrow Connector 57"/>
          <p:cNvCxnSpPr>
            <a:stCxn id="51" idx="1"/>
            <a:endCxn id="57" idx="4"/>
          </p:cNvCxnSpPr>
          <p:nvPr/>
        </p:nvCxnSpPr>
        <p:spPr>
          <a:xfrm>
            <a:off x="8395235" y="3820979"/>
            <a:ext cx="189901" cy="48852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stCxn id="54" idx="0"/>
            <a:endCxn id="57" idx="3"/>
          </p:cNvCxnSpPr>
          <p:nvPr/>
        </p:nvCxnSpPr>
        <p:spPr>
          <a:xfrm flipV="1">
            <a:off x="8335004" y="4490974"/>
            <a:ext cx="159398" cy="3085"/>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55" idx="0"/>
            <a:endCxn id="54" idx="3"/>
          </p:cNvCxnSpPr>
          <p:nvPr/>
        </p:nvCxnSpPr>
        <p:spPr>
          <a:xfrm>
            <a:off x="6955043" y="4490974"/>
            <a:ext cx="159269" cy="3085"/>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1" name="Hexagon 60"/>
          <p:cNvSpPr/>
          <p:nvPr/>
        </p:nvSpPr>
        <p:spPr>
          <a:xfrm>
            <a:off x="6937712" y="5122098"/>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62" name="Hexagon 61"/>
          <p:cNvSpPr/>
          <p:nvPr/>
        </p:nvSpPr>
        <p:spPr>
          <a:xfrm>
            <a:off x="8079535" y="5123470"/>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63" name="Straight Arrow Connector 62"/>
          <p:cNvCxnSpPr>
            <a:stCxn id="62" idx="5"/>
            <a:endCxn id="57" idx="2"/>
          </p:cNvCxnSpPr>
          <p:nvPr/>
        </p:nvCxnSpPr>
        <p:spPr>
          <a:xfrm flipV="1">
            <a:off x="8409798" y="4672439"/>
            <a:ext cx="175336" cy="451031"/>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a:stCxn id="62" idx="3"/>
            <a:endCxn id="61" idx="0"/>
          </p:cNvCxnSpPr>
          <p:nvPr/>
        </p:nvCxnSpPr>
        <p:spPr>
          <a:xfrm flipH="1" flipV="1">
            <a:off x="7358709" y="5303564"/>
            <a:ext cx="720826" cy="1372"/>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a:stCxn id="61" idx="4"/>
            <a:endCxn id="55" idx="1"/>
          </p:cNvCxnSpPr>
          <p:nvPr/>
        </p:nvCxnSpPr>
        <p:spPr>
          <a:xfrm flipH="1" flipV="1">
            <a:off x="6864310" y="4672439"/>
            <a:ext cx="164135" cy="44965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a:stCxn id="61" idx="5"/>
            <a:endCxn id="54" idx="2"/>
          </p:cNvCxnSpPr>
          <p:nvPr/>
        </p:nvCxnSpPr>
        <p:spPr>
          <a:xfrm flipV="1">
            <a:off x="7267976" y="5028110"/>
            <a:ext cx="113360" cy="93987"/>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a:stCxn id="62" idx="4"/>
            <a:endCxn id="54" idx="1"/>
          </p:cNvCxnSpPr>
          <p:nvPr/>
        </p:nvCxnSpPr>
        <p:spPr>
          <a:xfrm flipH="1" flipV="1">
            <a:off x="8067979" y="5028110"/>
            <a:ext cx="102288" cy="9536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a:stCxn id="74" idx="4"/>
            <a:endCxn id="70" idx="1"/>
          </p:cNvCxnSpPr>
          <p:nvPr/>
        </p:nvCxnSpPr>
        <p:spPr>
          <a:xfrm flipH="1" flipV="1">
            <a:off x="2874142" y="943615"/>
            <a:ext cx="324680" cy="488529"/>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0" name="Hexagon 69"/>
          <p:cNvSpPr/>
          <p:nvPr/>
        </p:nvSpPr>
        <p:spPr>
          <a:xfrm>
            <a:off x="2543877" y="580685"/>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71" name="Hexagon 70"/>
          <p:cNvSpPr/>
          <p:nvPr/>
        </p:nvSpPr>
        <p:spPr>
          <a:xfrm>
            <a:off x="3645371" y="580685"/>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72" name="Straight Arrow Connector 71"/>
          <p:cNvCxnSpPr>
            <a:stCxn id="71" idx="3"/>
            <a:endCxn id="70" idx="0"/>
          </p:cNvCxnSpPr>
          <p:nvPr/>
        </p:nvCxnSpPr>
        <p:spPr>
          <a:xfrm flipH="1">
            <a:off x="2964874" y="762151"/>
            <a:ext cx="680496" cy="0"/>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a:stCxn id="74" idx="5"/>
            <a:endCxn id="71" idx="2"/>
          </p:cNvCxnSpPr>
          <p:nvPr/>
        </p:nvCxnSpPr>
        <p:spPr>
          <a:xfrm flipV="1">
            <a:off x="3440621" y="943615"/>
            <a:ext cx="295482" cy="488529"/>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4" name="Hexagon 73"/>
          <p:cNvSpPr/>
          <p:nvPr/>
        </p:nvSpPr>
        <p:spPr>
          <a:xfrm>
            <a:off x="3104788" y="1432144"/>
            <a:ext cx="429866" cy="376132"/>
          </a:xfrm>
          <a:prstGeom prst="hexagon">
            <a:avLst/>
          </a:prstGeom>
          <a:solidFill>
            <a:schemeClr val="bg1"/>
          </a:solidFill>
          <a:ln w="381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0000FF"/>
                </a:solidFill>
              </a:rPr>
              <a:t>C</a:t>
            </a:r>
            <a:endParaRPr lang="en-US" sz="2400" b="1" dirty="0">
              <a:solidFill>
                <a:srgbClr val="0000FF"/>
              </a:solidFill>
            </a:endParaRPr>
          </a:p>
        </p:txBody>
      </p:sp>
      <p:sp>
        <p:nvSpPr>
          <p:cNvPr id="75" name="Hexagon 74"/>
          <p:cNvSpPr/>
          <p:nvPr/>
        </p:nvSpPr>
        <p:spPr>
          <a:xfrm>
            <a:off x="2114446" y="1432145"/>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76" name="Straight Arrow Connector 75"/>
          <p:cNvCxnSpPr>
            <a:stCxn id="70" idx="2"/>
            <a:endCxn id="75" idx="5"/>
          </p:cNvCxnSpPr>
          <p:nvPr/>
        </p:nvCxnSpPr>
        <p:spPr>
          <a:xfrm flipH="1">
            <a:off x="2444710" y="943615"/>
            <a:ext cx="189900" cy="48852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7" name="Hexagon 76"/>
          <p:cNvSpPr/>
          <p:nvPr/>
        </p:nvSpPr>
        <p:spPr>
          <a:xfrm>
            <a:off x="4074803" y="1432145"/>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78" name="Straight Arrow Connector 77"/>
          <p:cNvCxnSpPr>
            <a:stCxn id="71" idx="1"/>
            <a:endCxn id="77" idx="4"/>
          </p:cNvCxnSpPr>
          <p:nvPr/>
        </p:nvCxnSpPr>
        <p:spPr>
          <a:xfrm>
            <a:off x="3975635" y="943615"/>
            <a:ext cx="189901" cy="48852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stCxn id="74" idx="0"/>
            <a:endCxn id="77" idx="3"/>
          </p:cNvCxnSpPr>
          <p:nvPr/>
        </p:nvCxnSpPr>
        <p:spPr>
          <a:xfrm flipV="1">
            <a:off x="3534654" y="1613611"/>
            <a:ext cx="540148" cy="660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a:stCxn id="75" idx="0"/>
            <a:endCxn id="74" idx="3"/>
          </p:cNvCxnSpPr>
          <p:nvPr/>
        </p:nvCxnSpPr>
        <p:spPr>
          <a:xfrm>
            <a:off x="2535443" y="1613611"/>
            <a:ext cx="569345" cy="660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1" name="Hexagon 80"/>
          <p:cNvSpPr/>
          <p:nvPr/>
        </p:nvSpPr>
        <p:spPr>
          <a:xfrm>
            <a:off x="2518112" y="2244734"/>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sp>
        <p:nvSpPr>
          <p:cNvPr id="82" name="Hexagon 81"/>
          <p:cNvSpPr/>
          <p:nvPr/>
        </p:nvSpPr>
        <p:spPr>
          <a:xfrm>
            <a:off x="3659935" y="2246106"/>
            <a:ext cx="420997" cy="362930"/>
          </a:xfrm>
          <a:prstGeom prst="hexagon">
            <a:avLst/>
          </a:prstGeom>
          <a:solidFill>
            <a:schemeClr val="bg1"/>
          </a:solidFill>
          <a:ln w="381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400" b="1" dirty="0" smtClean="0">
                <a:solidFill>
                  <a:srgbClr val="FF0000"/>
                </a:solidFill>
              </a:rPr>
              <a:t>P</a:t>
            </a:r>
            <a:endParaRPr lang="en-US" sz="2400" b="1" dirty="0">
              <a:solidFill>
                <a:srgbClr val="FF0000"/>
              </a:solidFill>
            </a:endParaRPr>
          </a:p>
        </p:txBody>
      </p:sp>
      <p:cxnSp>
        <p:nvCxnSpPr>
          <p:cNvPr id="83" name="Straight Arrow Connector 82"/>
          <p:cNvCxnSpPr>
            <a:stCxn id="82" idx="3"/>
            <a:endCxn id="81" idx="0"/>
          </p:cNvCxnSpPr>
          <p:nvPr/>
        </p:nvCxnSpPr>
        <p:spPr>
          <a:xfrm flipH="1" flipV="1">
            <a:off x="2939109" y="2426200"/>
            <a:ext cx="720826" cy="1372"/>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a:stCxn id="81" idx="4"/>
            <a:endCxn id="75" idx="1"/>
          </p:cNvCxnSpPr>
          <p:nvPr/>
        </p:nvCxnSpPr>
        <p:spPr>
          <a:xfrm flipH="1" flipV="1">
            <a:off x="2444710" y="1795075"/>
            <a:ext cx="164135" cy="449659"/>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Arrow Connector 84"/>
          <p:cNvCxnSpPr>
            <a:stCxn id="81" idx="5"/>
            <a:endCxn id="74" idx="2"/>
          </p:cNvCxnSpPr>
          <p:nvPr/>
        </p:nvCxnSpPr>
        <p:spPr>
          <a:xfrm flipV="1">
            <a:off x="2848377" y="1808276"/>
            <a:ext cx="350445" cy="436458"/>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a:stCxn id="82" idx="4"/>
            <a:endCxn id="74" idx="1"/>
          </p:cNvCxnSpPr>
          <p:nvPr/>
        </p:nvCxnSpPr>
        <p:spPr>
          <a:xfrm flipH="1" flipV="1">
            <a:off x="3440621" y="1808276"/>
            <a:ext cx="310046" cy="437830"/>
          </a:xfrm>
          <a:prstGeom prst="straightConnector1">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a:stCxn id="82" idx="5"/>
            <a:endCxn id="77" idx="2"/>
          </p:cNvCxnSpPr>
          <p:nvPr/>
        </p:nvCxnSpPr>
        <p:spPr>
          <a:xfrm flipV="1">
            <a:off x="3990200" y="1795075"/>
            <a:ext cx="175336" cy="451031"/>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7" name="Hexagon 86"/>
          <p:cNvSpPr/>
          <p:nvPr/>
        </p:nvSpPr>
        <p:spPr>
          <a:xfrm>
            <a:off x="4252791" y="3410320"/>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cxnSp>
        <p:nvCxnSpPr>
          <p:cNvPr id="89" name="Straight Arrow Connector 88"/>
          <p:cNvCxnSpPr>
            <a:endCxn id="90" idx="1"/>
          </p:cNvCxnSpPr>
          <p:nvPr/>
        </p:nvCxnSpPr>
        <p:spPr>
          <a:xfrm flipH="1" flipV="1">
            <a:off x="3504562" y="3310626"/>
            <a:ext cx="116882" cy="195031"/>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0" name="Hexagon 89"/>
          <p:cNvSpPr/>
          <p:nvPr/>
        </p:nvSpPr>
        <p:spPr>
          <a:xfrm>
            <a:off x="3325032" y="3113341"/>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sp>
        <p:nvSpPr>
          <p:cNvPr id="91" name="Hexagon 90"/>
          <p:cNvSpPr/>
          <p:nvPr/>
        </p:nvSpPr>
        <p:spPr>
          <a:xfrm>
            <a:off x="4438155" y="3113341"/>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cxnSp>
        <p:nvCxnSpPr>
          <p:cNvPr id="92" name="Straight Arrow Connector 91"/>
          <p:cNvCxnSpPr>
            <a:stCxn id="91" idx="3"/>
            <a:endCxn id="90" idx="0"/>
          </p:cNvCxnSpPr>
          <p:nvPr/>
        </p:nvCxnSpPr>
        <p:spPr>
          <a:xfrm flipH="1">
            <a:off x="3553884" y="3211984"/>
            <a:ext cx="884271" cy="0"/>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a:stCxn id="87" idx="5"/>
            <a:endCxn id="91" idx="2"/>
          </p:cNvCxnSpPr>
          <p:nvPr/>
        </p:nvCxnSpPr>
        <p:spPr>
          <a:xfrm flipV="1">
            <a:off x="4457123" y="3310626"/>
            <a:ext cx="30354" cy="99692"/>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4" name="Hexagon 93"/>
          <p:cNvSpPr/>
          <p:nvPr/>
        </p:nvSpPr>
        <p:spPr>
          <a:xfrm>
            <a:off x="4237575" y="4443464"/>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sp>
        <p:nvSpPr>
          <p:cNvPr id="95" name="Hexagon 94"/>
          <p:cNvSpPr/>
          <p:nvPr/>
        </p:nvSpPr>
        <p:spPr>
          <a:xfrm>
            <a:off x="3293543" y="3954081"/>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cxnSp>
        <p:nvCxnSpPr>
          <p:cNvPr id="96" name="Straight Arrow Connector 95"/>
          <p:cNvCxnSpPr>
            <a:stCxn id="112" idx="2"/>
            <a:endCxn id="95" idx="5"/>
          </p:cNvCxnSpPr>
          <p:nvPr/>
        </p:nvCxnSpPr>
        <p:spPr>
          <a:xfrm flipH="1">
            <a:off x="3497875" y="3644049"/>
            <a:ext cx="107452" cy="310032"/>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7" name="Straight Arrow Connector 96"/>
          <p:cNvCxnSpPr>
            <a:stCxn id="87" idx="1"/>
            <a:endCxn id="114" idx="4"/>
          </p:cNvCxnSpPr>
          <p:nvPr/>
        </p:nvCxnSpPr>
        <p:spPr>
          <a:xfrm>
            <a:off x="4457123" y="3639170"/>
            <a:ext cx="112911" cy="314911"/>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a:stCxn id="95" idx="1"/>
            <a:endCxn id="113" idx="4"/>
          </p:cNvCxnSpPr>
          <p:nvPr/>
        </p:nvCxnSpPr>
        <p:spPr>
          <a:xfrm>
            <a:off x="3497875" y="4182933"/>
            <a:ext cx="105937" cy="260531"/>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9" name="Hexagon 98"/>
          <p:cNvSpPr/>
          <p:nvPr/>
        </p:nvSpPr>
        <p:spPr>
          <a:xfrm>
            <a:off x="2895600" y="3954081"/>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cxnSp>
        <p:nvCxnSpPr>
          <p:cNvPr id="100" name="Straight Arrow Connector 99"/>
          <p:cNvCxnSpPr>
            <a:stCxn id="90" idx="2"/>
            <a:endCxn id="99" idx="5"/>
          </p:cNvCxnSpPr>
          <p:nvPr/>
        </p:nvCxnSpPr>
        <p:spPr>
          <a:xfrm flipH="1">
            <a:off x="3075131" y="3310626"/>
            <a:ext cx="299223" cy="643455"/>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1" name="Hexagon 100"/>
          <p:cNvSpPr/>
          <p:nvPr/>
        </p:nvSpPr>
        <p:spPr>
          <a:xfrm>
            <a:off x="4867588" y="3954081"/>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cxnSp>
        <p:nvCxnSpPr>
          <p:cNvPr id="102" name="Straight Arrow Connector 101"/>
          <p:cNvCxnSpPr>
            <a:stCxn id="91" idx="1"/>
            <a:endCxn id="101" idx="4"/>
          </p:cNvCxnSpPr>
          <p:nvPr/>
        </p:nvCxnSpPr>
        <p:spPr>
          <a:xfrm>
            <a:off x="4617686" y="3310626"/>
            <a:ext cx="299223" cy="643455"/>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a:stCxn id="114" idx="0"/>
            <a:endCxn id="101" idx="3"/>
          </p:cNvCxnSpPr>
          <p:nvPr/>
        </p:nvCxnSpPr>
        <p:spPr>
          <a:xfrm flipV="1">
            <a:off x="4774365" y="4052724"/>
            <a:ext cx="93223" cy="15783"/>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a:stCxn id="99" idx="0"/>
            <a:endCxn id="95" idx="3"/>
          </p:cNvCxnSpPr>
          <p:nvPr/>
        </p:nvCxnSpPr>
        <p:spPr>
          <a:xfrm>
            <a:off x="3124451" y="4052724"/>
            <a:ext cx="169092" cy="15783"/>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5" name="Hexagon 104"/>
          <p:cNvSpPr/>
          <p:nvPr/>
        </p:nvSpPr>
        <p:spPr>
          <a:xfrm>
            <a:off x="3325032" y="4829690"/>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sp>
        <p:nvSpPr>
          <p:cNvPr id="106" name="Hexagon 105"/>
          <p:cNvSpPr/>
          <p:nvPr/>
        </p:nvSpPr>
        <p:spPr>
          <a:xfrm>
            <a:off x="4417413" y="4831914"/>
            <a:ext cx="228851" cy="197286"/>
          </a:xfrm>
          <a:prstGeom prst="hexagon">
            <a:avLst/>
          </a:prstGeom>
          <a:solidFill>
            <a:schemeClr val="bg1"/>
          </a:solidFill>
          <a:ln w="28575">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FF0000"/>
                </a:solidFill>
              </a:rPr>
              <a:t>P</a:t>
            </a:r>
            <a:endParaRPr lang="en-US" b="1" dirty="0">
              <a:solidFill>
                <a:srgbClr val="FF0000"/>
              </a:solidFill>
            </a:endParaRPr>
          </a:p>
        </p:txBody>
      </p:sp>
      <p:cxnSp>
        <p:nvCxnSpPr>
          <p:cNvPr id="107" name="Straight Arrow Connector 106"/>
          <p:cNvCxnSpPr>
            <a:stCxn id="106" idx="5"/>
            <a:endCxn id="101" idx="2"/>
          </p:cNvCxnSpPr>
          <p:nvPr/>
        </p:nvCxnSpPr>
        <p:spPr>
          <a:xfrm flipV="1">
            <a:off x="4596943" y="4151367"/>
            <a:ext cx="319967" cy="680548"/>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a:stCxn id="106" idx="3"/>
            <a:endCxn id="105" idx="0"/>
          </p:cNvCxnSpPr>
          <p:nvPr/>
        </p:nvCxnSpPr>
        <p:spPr>
          <a:xfrm flipH="1" flipV="1">
            <a:off x="3553884" y="4928333"/>
            <a:ext cx="863529" cy="2225"/>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9" name="Straight Arrow Connector 108"/>
          <p:cNvCxnSpPr>
            <a:stCxn id="105" idx="4"/>
            <a:endCxn id="99" idx="1"/>
          </p:cNvCxnSpPr>
          <p:nvPr/>
        </p:nvCxnSpPr>
        <p:spPr>
          <a:xfrm flipH="1" flipV="1">
            <a:off x="3075131" y="4151367"/>
            <a:ext cx="299223" cy="678323"/>
          </a:xfrm>
          <a:prstGeom prst="straightConnector1">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0" name="Straight Arrow Connector 109"/>
          <p:cNvCxnSpPr>
            <a:stCxn id="105" idx="5"/>
            <a:endCxn id="113" idx="2"/>
          </p:cNvCxnSpPr>
          <p:nvPr/>
        </p:nvCxnSpPr>
        <p:spPr>
          <a:xfrm flipV="1">
            <a:off x="3504562" y="4672315"/>
            <a:ext cx="99249" cy="157375"/>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a:stCxn id="106" idx="4"/>
            <a:endCxn id="94" idx="1"/>
          </p:cNvCxnSpPr>
          <p:nvPr/>
        </p:nvCxnSpPr>
        <p:spPr>
          <a:xfrm flipH="1" flipV="1">
            <a:off x="4441907" y="4672314"/>
            <a:ext cx="24828" cy="159600"/>
          </a:xfrm>
          <a:prstGeom prst="straightConnector1">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2" name="Hexagon 111"/>
          <p:cNvSpPr/>
          <p:nvPr/>
        </p:nvSpPr>
        <p:spPr>
          <a:xfrm>
            <a:off x="3548113" y="3415197"/>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sp>
        <p:nvSpPr>
          <p:cNvPr id="113" name="Hexagon 112"/>
          <p:cNvSpPr/>
          <p:nvPr/>
        </p:nvSpPr>
        <p:spPr>
          <a:xfrm>
            <a:off x="3546598" y="4443464"/>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sp>
        <p:nvSpPr>
          <p:cNvPr id="114" name="Hexagon 113"/>
          <p:cNvSpPr/>
          <p:nvPr/>
        </p:nvSpPr>
        <p:spPr>
          <a:xfrm>
            <a:off x="4512820" y="3954081"/>
            <a:ext cx="261544" cy="228852"/>
          </a:xfrm>
          <a:prstGeom prst="hexagon">
            <a:avLst/>
          </a:prstGeom>
          <a:solidFill>
            <a:schemeClr val="bg1"/>
          </a:solidFill>
          <a:ln w="28575">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b="1" dirty="0" smtClean="0">
                <a:solidFill>
                  <a:srgbClr val="0000FF"/>
                </a:solidFill>
              </a:rPr>
              <a:t>C</a:t>
            </a:r>
            <a:endParaRPr lang="en-US" b="1" dirty="0">
              <a:solidFill>
                <a:srgbClr val="0000FF"/>
              </a:solidFill>
            </a:endParaRPr>
          </a:p>
        </p:txBody>
      </p:sp>
      <p:cxnSp>
        <p:nvCxnSpPr>
          <p:cNvPr id="115" name="Straight Arrow Connector 114"/>
          <p:cNvCxnSpPr>
            <a:stCxn id="87" idx="3"/>
            <a:endCxn id="112" idx="0"/>
          </p:cNvCxnSpPr>
          <p:nvPr/>
        </p:nvCxnSpPr>
        <p:spPr>
          <a:xfrm flipH="1">
            <a:off x="3809657" y="3524745"/>
            <a:ext cx="443134" cy="4878"/>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a:stCxn id="94" idx="5"/>
            <a:endCxn id="114" idx="2"/>
          </p:cNvCxnSpPr>
          <p:nvPr/>
        </p:nvCxnSpPr>
        <p:spPr>
          <a:xfrm flipV="1">
            <a:off x="4441907" y="4182933"/>
            <a:ext cx="128127" cy="260531"/>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7" name="Straight Arrow Connector 116"/>
          <p:cNvCxnSpPr>
            <a:stCxn id="113" idx="0"/>
            <a:endCxn id="94" idx="3"/>
          </p:cNvCxnSpPr>
          <p:nvPr/>
        </p:nvCxnSpPr>
        <p:spPr>
          <a:xfrm>
            <a:off x="3808143" y="4557889"/>
            <a:ext cx="429431" cy="0"/>
          </a:xfrm>
          <a:prstGeom prst="straightConnector1">
            <a:avLst/>
          </a:prstGeom>
          <a:ln w="28575">
            <a:solidFill>
              <a:srgbClr val="0000FF"/>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8" name="TextBox 117"/>
          <p:cNvSpPr txBox="1"/>
          <p:nvPr/>
        </p:nvSpPr>
        <p:spPr>
          <a:xfrm>
            <a:off x="2209800" y="5282625"/>
            <a:ext cx="2670924" cy="584775"/>
          </a:xfrm>
          <a:prstGeom prst="rect">
            <a:avLst/>
          </a:prstGeom>
          <a:noFill/>
        </p:spPr>
        <p:txBody>
          <a:bodyPr wrap="none" rtlCol="0">
            <a:spAutoFit/>
          </a:bodyPr>
          <a:lstStyle/>
          <a:p>
            <a:r>
              <a:rPr lang="en-US" sz="3200" dirty="0" smtClean="0">
                <a:solidFill>
                  <a:srgbClr val="000000"/>
                </a:solidFill>
                <a:latin typeface="Arial Black" pitchFamily="34" charset="0"/>
              </a:rPr>
              <a:t>Distributed</a:t>
            </a:r>
            <a:endParaRPr lang="en-US" sz="3200" dirty="0">
              <a:solidFill>
                <a:srgbClr val="000000"/>
              </a:solidFill>
              <a:latin typeface="Arial Black" pitchFamily="34" charset="0"/>
            </a:endParaRPr>
          </a:p>
        </p:txBody>
      </p:sp>
      <p:sp>
        <p:nvSpPr>
          <p:cNvPr id="119" name="TextBox 118"/>
          <p:cNvSpPr txBox="1"/>
          <p:nvPr/>
        </p:nvSpPr>
        <p:spPr>
          <a:xfrm>
            <a:off x="3200400" y="2250375"/>
            <a:ext cx="2209800" cy="392800"/>
          </a:xfrm>
          <a:prstGeom prst="rect">
            <a:avLst/>
          </a:prstGeom>
          <a:noFill/>
        </p:spPr>
        <p:txBody>
          <a:bodyPr wrap="square" rtlCol="0">
            <a:spAutoFit/>
          </a:bodyPr>
          <a:lstStyle/>
          <a:p>
            <a:pPr marL="274320" indent="-274320">
              <a:lnSpc>
                <a:spcPts val="2000"/>
              </a:lnSpc>
              <a:defRPr/>
            </a:pPr>
            <a:r>
              <a:rPr lang="en-US" sz="3200" b="1" dirty="0" smtClean="0">
                <a:solidFill>
                  <a:srgbClr val="3366FF"/>
                </a:solidFill>
                <a:latin typeface="Arial Black" pitchFamily="34" charset="0"/>
              </a:rPr>
              <a:t>efficient</a:t>
            </a:r>
            <a:endParaRPr lang="en-US" sz="2400" b="1" dirty="0" smtClean="0">
              <a:solidFill>
                <a:srgbClr val="3366FF"/>
              </a:solidFill>
              <a:latin typeface="Arial Black" pitchFamily="34" charset="0"/>
            </a:endParaRPr>
          </a:p>
        </p:txBody>
      </p:sp>
      <p:sp>
        <p:nvSpPr>
          <p:cNvPr id="120" name="Rectangle 119"/>
          <p:cNvSpPr/>
          <p:nvPr/>
        </p:nvSpPr>
        <p:spPr>
          <a:xfrm>
            <a:off x="2133600" y="1676400"/>
            <a:ext cx="6248400" cy="4114800"/>
          </a:xfrm>
          <a:prstGeom prst="rect">
            <a:avLst/>
          </a:prstGeom>
          <a:solidFill>
            <a:schemeClr val="bg1"/>
          </a:solidFill>
          <a:ln w="38100">
            <a:solidFill>
              <a:schemeClr val="tx1"/>
            </a:solidFill>
          </a:ln>
          <a:effectLst>
            <a:outerShdw blurRad="50800" dist="190500" dir="13500000" algn="br" rotWithShape="0">
              <a:prstClr val="black">
                <a:alpha val="59000"/>
              </a:prstClr>
            </a:outerShdw>
          </a:effectLst>
        </p:spPr>
        <p:txBody>
          <a:bodyPr vert="horz" lIns="91440" tIns="45720" rIns="91440" bIns="45720" rtlCol="0" anchor="ctr">
            <a:normAutofit/>
          </a:bodyPr>
          <a:lstStyle/>
          <a:p>
            <a:pPr algn="r">
              <a:spcBef>
                <a:spcPct val="0"/>
              </a:spcBef>
            </a:pPr>
            <a:endParaRPr lang="en-US" sz="3600" dirty="0" smtClean="0">
              <a:solidFill>
                <a:prstClr val="black"/>
              </a:solidFill>
              <a:latin typeface="Arial" pitchFamily="34" charset="0"/>
              <a:cs typeface="Arial" pitchFamily="34" charset="0"/>
            </a:endParaRPr>
          </a:p>
        </p:txBody>
      </p:sp>
      <p:cxnSp>
        <p:nvCxnSpPr>
          <p:cNvPr id="121" name="Straight Arrow Connector 120"/>
          <p:cNvCxnSpPr/>
          <p:nvPr/>
        </p:nvCxnSpPr>
        <p:spPr bwMode="auto">
          <a:xfrm flipV="1">
            <a:off x="3733800" y="2057400"/>
            <a:ext cx="0" cy="2286000"/>
          </a:xfrm>
          <a:prstGeom prst="straightConnector1">
            <a:avLst/>
          </a:prstGeom>
          <a:noFill/>
          <a:ln w="57150" cap="flat" cmpd="sng" algn="ctr">
            <a:solidFill>
              <a:schemeClr val="tx1"/>
            </a:solidFill>
            <a:prstDash val="solid"/>
            <a:round/>
            <a:headEnd type="none" w="med" len="med"/>
            <a:tailEnd type="arrow"/>
          </a:ln>
          <a:effectLst/>
        </p:spPr>
      </p:cxnSp>
      <p:cxnSp>
        <p:nvCxnSpPr>
          <p:cNvPr id="122" name="Straight Arrow Connector 121"/>
          <p:cNvCxnSpPr/>
          <p:nvPr/>
        </p:nvCxnSpPr>
        <p:spPr bwMode="auto">
          <a:xfrm>
            <a:off x="3733800" y="4343400"/>
            <a:ext cx="3581400" cy="0"/>
          </a:xfrm>
          <a:prstGeom prst="straightConnector1">
            <a:avLst/>
          </a:prstGeom>
          <a:noFill/>
          <a:ln w="57150" cap="flat" cmpd="sng" algn="ctr">
            <a:solidFill>
              <a:schemeClr val="tx1"/>
            </a:solidFill>
            <a:prstDash val="solid"/>
            <a:round/>
            <a:headEnd type="none" w="med" len="med"/>
            <a:tailEnd type="arrow"/>
          </a:ln>
          <a:effectLst/>
        </p:spPr>
      </p:cxnSp>
      <p:sp>
        <p:nvSpPr>
          <p:cNvPr id="123" name="TextBox 122"/>
          <p:cNvSpPr txBox="1"/>
          <p:nvPr/>
        </p:nvSpPr>
        <p:spPr>
          <a:xfrm>
            <a:off x="4114800" y="2209800"/>
            <a:ext cx="2971800" cy="1384995"/>
          </a:xfrm>
          <a:prstGeom prst="rect">
            <a:avLst/>
          </a:prstGeom>
          <a:noFill/>
        </p:spPr>
        <p:txBody>
          <a:bodyPr wrap="square" rtlCol="0">
            <a:spAutoFit/>
          </a:bodyPr>
          <a:lstStyle/>
          <a:p>
            <a:pPr algn="r"/>
            <a:r>
              <a:rPr lang="en-US" sz="2800" dirty="0" smtClean="0">
                <a:solidFill>
                  <a:prstClr val="black"/>
                </a:solidFill>
                <a:latin typeface="Arial" pitchFamily="34" charset="0"/>
                <a:cs typeface="Arial" pitchFamily="34" charset="0"/>
              </a:rPr>
              <a:t>Simple dichotomous tradeoff pairs </a:t>
            </a:r>
          </a:p>
        </p:txBody>
      </p:sp>
      <p:sp>
        <p:nvSpPr>
          <p:cNvPr id="124" name="TextBox 123"/>
          <p:cNvSpPr txBox="1"/>
          <p:nvPr/>
        </p:nvSpPr>
        <p:spPr>
          <a:xfrm>
            <a:off x="6518918" y="4434248"/>
            <a:ext cx="1266109" cy="440479"/>
          </a:xfrm>
          <a:prstGeom prst="rect">
            <a:avLst/>
          </a:prstGeom>
          <a:noFill/>
        </p:spPr>
        <p:txBody>
          <a:bodyPr wrap="none" rtlCol="0">
            <a:spAutoFit/>
          </a:bodyPr>
          <a:lstStyle/>
          <a:p>
            <a:pPr algn="ctr"/>
            <a:r>
              <a:rPr lang="en-US" sz="2800" dirty="0" smtClean="0">
                <a:solidFill>
                  <a:srgbClr val="000000"/>
                </a:solidFill>
                <a:ea typeface="ＭＳ Ｐゴシック" pitchFamily="-72" charset="-128"/>
              </a:rPr>
              <a:t>wasteful</a:t>
            </a:r>
            <a:endParaRPr lang="en-US" sz="2800" dirty="0">
              <a:solidFill>
                <a:srgbClr val="000000"/>
              </a:solidFill>
              <a:ea typeface="ＭＳ Ｐゴシック" pitchFamily="-72" charset="-128"/>
            </a:endParaRPr>
          </a:p>
        </p:txBody>
      </p:sp>
      <p:sp>
        <p:nvSpPr>
          <p:cNvPr id="125" name="TextBox 124"/>
          <p:cNvSpPr txBox="1"/>
          <p:nvPr/>
        </p:nvSpPr>
        <p:spPr>
          <a:xfrm>
            <a:off x="2268257" y="1981200"/>
            <a:ext cx="1347149" cy="440479"/>
          </a:xfrm>
          <a:prstGeom prst="rect">
            <a:avLst/>
          </a:prstGeom>
          <a:noFill/>
        </p:spPr>
        <p:txBody>
          <a:bodyPr wrap="square" rtlCol="0">
            <a:spAutoFit/>
          </a:bodyPr>
          <a:lstStyle/>
          <a:p>
            <a:r>
              <a:rPr lang="en-US" sz="2800" dirty="0" smtClean="0">
                <a:solidFill>
                  <a:srgbClr val="000000"/>
                </a:solidFill>
                <a:ea typeface="ＭＳ Ｐゴシック" pitchFamily="-72" charset="-128"/>
              </a:rPr>
              <a:t>fragile</a:t>
            </a:r>
            <a:endParaRPr lang="en-US" sz="2800" dirty="0">
              <a:solidFill>
                <a:srgbClr val="000000"/>
              </a:solidFill>
              <a:ea typeface="ＭＳ Ｐゴシック" pitchFamily="-72" charset="-128"/>
            </a:endParaRPr>
          </a:p>
        </p:txBody>
      </p:sp>
      <p:sp>
        <p:nvSpPr>
          <p:cNvPr id="126" name="TextBox 125"/>
          <p:cNvSpPr txBox="1"/>
          <p:nvPr/>
        </p:nvSpPr>
        <p:spPr>
          <a:xfrm>
            <a:off x="3384537" y="4419600"/>
            <a:ext cx="1586909" cy="584775"/>
          </a:xfrm>
          <a:prstGeom prst="rect">
            <a:avLst/>
          </a:prstGeom>
          <a:noFill/>
        </p:spPr>
        <p:txBody>
          <a:bodyPr wrap="none" rtlCol="0">
            <a:spAutoFit/>
          </a:bodyPr>
          <a:lstStyle/>
          <a:p>
            <a:pPr algn="ctr"/>
            <a:r>
              <a:rPr lang="en-US" sz="3200" b="1" dirty="0" smtClean="0">
                <a:solidFill>
                  <a:srgbClr val="0070C0"/>
                </a:solidFill>
                <a:ea typeface="ＭＳ Ｐゴシック" pitchFamily="-72" charset="-128"/>
              </a:rPr>
              <a:t>efficient</a:t>
            </a:r>
          </a:p>
        </p:txBody>
      </p:sp>
      <p:sp>
        <p:nvSpPr>
          <p:cNvPr id="127" name="TextBox 126"/>
          <p:cNvSpPr txBox="1"/>
          <p:nvPr/>
        </p:nvSpPr>
        <p:spPr>
          <a:xfrm>
            <a:off x="2209800" y="3733800"/>
            <a:ext cx="1287532" cy="584775"/>
          </a:xfrm>
          <a:prstGeom prst="rect">
            <a:avLst/>
          </a:prstGeom>
          <a:noFill/>
        </p:spPr>
        <p:txBody>
          <a:bodyPr wrap="none" rtlCol="0">
            <a:spAutoFit/>
          </a:bodyPr>
          <a:lstStyle/>
          <a:p>
            <a:r>
              <a:rPr lang="en-US" sz="3200" b="1" dirty="0" smtClean="0">
                <a:solidFill>
                  <a:srgbClr val="FF0000"/>
                </a:solidFill>
                <a:ea typeface="ＭＳ Ｐゴシック" pitchFamily="-72" charset="-128"/>
              </a:rPr>
              <a:t>robust</a:t>
            </a:r>
            <a:endParaRPr lang="en-US" sz="3200" b="1" dirty="0">
              <a:solidFill>
                <a:srgbClr val="FF0000"/>
              </a:solidFill>
              <a:ea typeface="ＭＳ Ｐゴシック" pitchFamily="-72" charset="-128"/>
            </a:endParaRP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t>accessible</a:t>
            </a:r>
          </a:p>
          <a:p>
            <a:pPr marL="274320" indent="-274320">
              <a:lnSpc>
                <a:spcPts val="2000"/>
              </a:lnSpc>
              <a:spcBef>
                <a:spcPts val="0"/>
              </a:spcBef>
              <a:buNone/>
            </a:pPr>
            <a:r>
              <a:rPr lang="en-US" sz="2400" dirty="0" smtClean="0"/>
              <a:t>accountable</a:t>
            </a:r>
          </a:p>
          <a:p>
            <a:pPr marL="274320" indent="-274320">
              <a:lnSpc>
                <a:spcPts val="2000"/>
              </a:lnSpc>
              <a:spcBef>
                <a:spcPts val="0"/>
              </a:spcBef>
              <a:buNone/>
            </a:pPr>
            <a:r>
              <a:rPr lang="en-US" sz="2400" dirty="0" smtClean="0"/>
              <a:t>accurate</a:t>
            </a:r>
          </a:p>
          <a:p>
            <a:pPr marL="274320" indent="-274320">
              <a:lnSpc>
                <a:spcPts val="2000"/>
              </a:lnSpc>
              <a:spcBef>
                <a:spcPts val="0"/>
              </a:spcBef>
              <a:buNone/>
            </a:pPr>
            <a:r>
              <a:rPr lang="en-US" sz="2400" dirty="0" smtClean="0"/>
              <a:t>adaptable</a:t>
            </a:r>
          </a:p>
          <a:p>
            <a:pPr marL="274320" indent="-274320">
              <a:lnSpc>
                <a:spcPts val="2000"/>
              </a:lnSpc>
              <a:spcBef>
                <a:spcPts val="0"/>
              </a:spcBef>
              <a:buNone/>
            </a:pPr>
            <a:r>
              <a:rPr lang="en-US" sz="2400" dirty="0" smtClean="0"/>
              <a:t>administrable</a:t>
            </a:r>
          </a:p>
          <a:p>
            <a:pPr marL="274320" indent="-274320">
              <a:lnSpc>
                <a:spcPts val="2000"/>
              </a:lnSpc>
              <a:spcBef>
                <a:spcPts val="0"/>
              </a:spcBef>
              <a:buNone/>
            </a:pPr>
            <a:r>
              <a:rPr lang="en-US" sz="2400" dirty="0" smtClean="0"/>
              <a:t>affordable</a:t>
            </a:r>
          </a:p>
          <a:p>
            <a:pPr marL="274320" indent="-274320">
              <a:lnSpc>
                <a:spcPts val="2000"/>
              </a:lnSpc>
              <a:spcBef>
                <a:spcPts val="0"/>
              </a:spcBef>
              <a:buNone/>
            </a:pPr>
            <a:r>
              <a:rPr lang="en-US" sz="2400" dirty="0" smtClean="0"/>
              <a:t>auditable</a:t>
            </a:r>
          </a:p>
          <a:p>
            <a:pPr marL="274320" indent="-274320">
              <a:lnSpc>
                <a:spcPts val="2000"/>
              </a:lnSpc>
              <a:spcBef>
                <a:spcPts val="0"/>
              </a:spcBef>
              <a:buNone/>
            </a:pPr>
            <a:r>
              <a:rPr lang="en-US" sz="2400" dirty="0" smtClean="0"/>
              <a:t>autonomy</a:t>
            </a:r>
          </a:p>
          <a:p>
            <a:pPr marL="274320" indent="-274320">
              <a:lnSpc>
                <a:spcPts val="2000"/>
              </a:lnSpc>
              <a:spcBef>
                <a:spcPts val="0"/>
              </a:spcBef>
              <a:buNone/>
            </a:pPr>
            <a:r>
              <a:rPr lang="en-US" sz="2400" dirty="0" smtClean="0"/>
              <a:t>available</a:t>
            </a:r>
          </a:p>
          <a:p>
            <a:pPr marL="274320" indent="-274320">
              <a:lnSpc>
                <a:spcPts val="2000"/>
              </a:lnSpc>
              <a:spcBef>
                <a:spcPts val="0"/>
              </a:spcBef>
              <a:buNone/>
            </a:pPr>
            <a:r>
              <a:rPr lang="en-US" sz="2400" dirty="0" smtClean="0"/>
              <a:t>credible</a:t>
            </a:r>
          </a:p>
          <a:p>
            <a:pPr marL="274320" indent="-274320">
              <a:lnSpc>
                <a:spcPts val="2000"/>
              </a:lnSpc>
              <a:spcBef>
                <a:spcPts val="0"/>
              </a:spcBef>
              <a:buNone/>
            </a:pPr>
            <a:r>
              <a:rPr lang="en-US" sz="2400" dirty="0" smtClean="0"/>
              <a:t>process capable</a:t>
            </a:r>
          </a:p>
          <a:p>
            <a:pPr marL="274320" indent="-274320">
              <a:lnSpc>
                <a:spcPts val="2000"/>
              </a:lnSpc>
              <a:spcBef>
                <a:spcPts val="0"/>
              </a:spcBef>
              <a:buNone/>
            </a:pPr>
            <a:r>
              <a:rPr lang="en-US" sz="2400" dirty="0" smtClean="0"/>
              <a:t>compatible</a:t>
            </a:r>
          </a:p>
          <a:p>
            <a:pPr marL="274320" indent="-274320">
              <a:lnSpc>
                <a:spcPts val="2000"/>
              </a:lnSpc>
              <a:spcBef>
                <a:spcPts val="0"/>
              </a:spcBef>
              <a:buNone/>
            </a:pPr>
            <a:r>
              <a:rPr lang="en-US" sz="2400" dirty="0" err="1" smtClean="0"/>
              <a:t>composable</a:t>
            </a:r>
            <a:r>
              <a:rPr lang="en-US" sz="2400" dirty="0" smtClean="0"/>
              <a:t> </a:t>
            </a:r>
          </a:p>
          <a:p>
            <a:pPr marL="274320" indent="-274320">
              <a:lnSpc>
                <a:spcPts val="2000"/>
              </a:lnSpc>
              <a:spcBef>
                <a:spcPts val="0"/>
              </a:spcBef>
              <a:buNone/>
            </a:pPr>
            <a:r>
              <a:rPr lang="en-US" sz="2400" dirty="0" smtClean="0"/>
              <a:t>configurable</a:t>
            </a:r>
          </a:p>
          <a:p>
            <a:pPr marL="274320" indent="-274320">
              <a:lnSpc>
                <a:spcPts val="2000"/>
              </a:lnSpc>
              <a:spcBef>
                <a:spcPts val="0"/>
              </a:spcBef>
              <a:buNone/>
            </a:pPr>
            <a:r>
              <a:rPr lang="en-US" sz="2400" dirty="0" smtClean="0"/>
              <a:t>correctness</a:t>
            </a:r>
          </a:p>
          <a:p>
            <a:pPr marL="274320" indent="-274320">
              <a:lnSpc>
                <a:spcPts val="2000"/>
              </a:lnSpc>
              <a:spcBef>
                <a:spcPts val="0"/>
              </a:spcBef>
              <a:buNone/>
            </a:pPr>
            <a:r>
              <a:rPr lang="en-US" sz="2400" dirty="0" smtClean="0"/>
              <a:t>customizable</a:t>
            </a:r>
          </a:p>
          <a:p>
            <a:pPr marL="274320" lvl="0" indent="-274320">
              <a:lnSpc>
                <a:spcPts val="2000"/>
              </a:lnSpc>
              <a:spcBef>
                <a:spcPts val="0"/>
              </a:spcBef>
              <a:buNone/>
              <a:defRPr/>
            </a:pPr>
            <a:r>
              <a:rPr lang="en-US" sz="2400" dirty="0" err="1" smtClean="0"/>
              <a:t>debugable</a:t>
            </a:r>
            <a:endParaRPr lang="en-US" sz="2400" dirty="0" smtClean="0"/>
          </a:p>
          <a:p>
            <a:pPr marL="274320" lvl="0" indent="-274320">
              <a:lnSpc>
                <a:spcPts val="2000"/>
              </a:lnSpc>
              <a:spcBef>
                <a:spcPts val="0"/>
              </a:spcBef>
              <a:buNone/>
              <a:defRPr/>
            </a:pPr>
            <a:r>
              <a:rPr lang="en-US" sz="2400" dirty="0" smtClean="0"/>
              <a:t>degradable</a:t>
            </a:r>
          </a:p>
          <a:p>
            <a:pPr marL="274320" lvl="0" indent="-274320">
              <a:lnSpc>
                <a:spcPts val="2000"/>
              </a:lnSpc>
              <a:spcBef>
                <a:spcPts val="0"/>
              </a:spcBef>
              <a:buNone/>
              <a:defRPr/>
            </a:pPr>
            <a:r>
              <a:rPr lang="en-US" sz="2400" dirty="0" smtClean="0"/>
              <a:t>determinable</a:t>
            </a:r>
          </a:p>
          <a:p>
            <a:pPr marL="274320" lvl="0" indent="-274320">
              <a:lnSpc>
                <a:spcPts val="2000"/>
              </a:lnSpc>
              <a:spcBef>
                <a:spcPts val="0"/>
              </a:spcBef>
              <a:buNone/>
              <a:defRPr/>
            </a:pPr>
            <a:r>
              <a:rPr lang="en-US" sz="2400" dirty="0" smtClean="0"/>
              <a:t>demonstrable</a:t>
            </a:r>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a:p>
        </p:txBody>
      </p:sp>
      <p:sp>
        <p:nvSpPr>
          <p:cNvPr id="5"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prstClr val="black"/>
                </a:solidFill>
              </a:rPr>
              <a:t>dependable</a:t>
            </a:r>
          </a:p>
          <a:p>
            <a:pPr marL="274320" indent="-274320">
              <a:lnSpc>
                <a:spcPts val="2000"/>
              </a:lnSpc>
              <a:defRPr/>
            </a:pPr>
            <a:r>
              <a:rPr lang="en-US" sz="2400" dirty="0" smtClean="0">
                <a:solidFill>
                  <a:prstClr val="black"/>
                </a:solidFill>
              </a:rPr>
              <a:t>deployable</a:t>
            </a:r>
          </a:p>
          <a:p>
            <a:pPr marL="274320" indent="-274320">
              <a:lnSpc>
                <a:spcPts val="2000"/>
              </a:lnSpc>
              <a:defRPr/>
            </a:pPr>
            <a:r>
              <a:rPr lang="en-US" sz="2400" dirty="0" smtClean="0">
                <a:solidFill>
                  <a:prstClr val="black"/>
                </a:solidFill>
              </a:rPr>
              <a:t>discoverable </a:t>
            </a:r>
          </a:p>
          <a:p>
            <a:pPr marL="274320" indent="-274320">
              <a:lnSpc>
                <a:spcPts val="2000"/>
              </a:lnSpc>
              <a:defRPr/>
            </a:pPr>
            <a:r>
              <a:rPr lang="en-US" sz="2400" dirty="0" smtClean="0">
                <a:solidFill>
                  <a:prstClr val="black"/>
                </a:solidFill>
              </a:rPr>
              <a:t>distributable</a:t>
            </a:r>
          </a:p>
          <a:p>
            <a:pPr marL="274320" indent="-274320">
              <a:lnSpc>
                <a:spcPts val="2000"/>
              </a:lnSpc>
              <a:defRPr/>
            </a:pPr>
            <a:r>
              <a:rPr lang="en-US" sz="2400" dirty="0" smtClean="0">
                <a:solidFill>
                  <a:prstClr val="black"/>
                </a:solidFill>
              </a:rPr>
              <a:t>durable</a:t>
            </a:r>
          </a:p>
          <a:p>
            <a:pPr marL="274320" indent="-274320">
              <a:lnSpc>
                <a:spcPts val="2000"/>
              </a:lnSpc>
              <a:defRPr/>
            </a:pPr>
            <a:r>
              <a:rPr lang="en-US" sz="2400" dirty="0" smtClean="0">
                <a:solidFill>
                  <a:prstClr val="black"/>
                </a:solidFill>
              </a:rPr>
              <a:t>effective</a:t>
            </a:r>
          </a:p>
          <a:p>
            <a:pPr marL="274320" indent="-274320">
              <a:lnSpc>
                <a:spcPts val="2000"/>
              </a:lnSpc>
              <a:defRPr/>
            </a:pPr>
            <a:r>
              <a:rPr lang="en-US" sz="2400" dirty="0" smtClean="0">
                <a:solidFill>
                  <a:prstClr val="black"/>
                </a:solidFill>
              </a:rPr>
              <a:t>efficient</a:t>
            </a:r>
          </a:p>
          <a:p>
            <a:pPr marL="274320" indent="-274320">
              <a:lnSpc>
                <a:spcPts val="2000"/>
              </a:lnSpc>
              <a:defRPr/>
            </a:pPr>
            <a:r>
              <a:rPr lang="en-US" sz="2400" dirty="0" smtClean="0">
                <a:solidFill>
                  <a:prstClr val="black"/>
                </a:solidFill>
              </a:rPr>
              <a:t>evolvable</a:t>
            </a:r>
            <a:endParaRPr lang="en-US" sz="2800" dirty="0" smtClean="0">
              <a:solidFill>
                <a:prstClr val="black"/>
              </a:solidFill>
            </a:endParaRPr>
          </a:p>
          <a:p>
            <a:pPr marL="274320" indent="-274320">
              <a:lnSpc>
                <a:spcPts val="2000"/>
              </a:lnSpc>
              <a:defRPr/>
            </a:pPr>
            <a:r>
              <a:rPr lang="en-US" sz="2400" dirty="0" smtClean="0">
                <a:solidFill>
                  <a:prstClr val="black"/>
                </a:solidFill>
              </a:rPr>
              <a:t>extensible</a:t>
            </a:r>
          </a:p>
          <a:p>
            <a:pPr marL="274320" indent="-274320">
              <a:lnSpc>
                <a:spcPts val="2000"/>
              </a:lnSpc>
              <a:defRPr/>
            </a:pPr>
            <a:r>
              <a:rPr lang="en-US" sz="2400" dirty="0" smtClean="0">
                <a:solidFill>
                  <a:prstClr val="black"/>
                </a:solidFill>
              </a:rPr>
              <a:t>fail  transparent</a:t>
            </a:r>
          </a:p>
          <a:p>
            <a:pPr marL="274320" indent="-274320">
              <a:lnSpc>
                <a:spcPts val="2000"/>
              </a:lnSpc>
              <a:defRPr/>
            </a:pPr>
            <a:r>
              <a:rPr lang="en-US" sz="2400" dirty="0" smtClean="0">
                <a:solidFill>
                  <a:prstClr val="black"/>
                </a:solidFill>
              </a:rPr>
              <a:t>fast</a:t>
            </a:r>
          </a:p>
          <a:p>
            <a:pPr marL="274320" indent="-274320">
              <a:lnSpc>
                <a:spcPts val="2000"/>
              </a:lnSpc>
              <a:defRPr/>
            </a:pPr>
            <a:r>
              <a:rPr lang="en-US" sz="2400" dirty="0" smtClean="0">
                <a:solidFill>
                  <a:prstClr val="black"/>
                </a:solidFill>
              </a:rPr>
              <a:t>fault-tolerant</a:t>
            </a:r>
          </a:p>
          <a:p>
            <a:pPr marL="274320" indent="-274320">
              <a:lnSpc>
                <a:spcPts val="2000"/>
              </a:lnSpc>
              <a:defRPr/>
            </a:pPr>
            <a:r>
              <a:rPr lang="en-US" sz="2400" dirty="0" smtClean="0">
                <a:solidFill>
                  <a:prstClr val="black"/>
                </a:solidFill>
              </a:rPr>
              <a:t>fidelity</a:t>
            </a:r>
          </a:p>
          <a:p>
            <a:pPr marL="274320" indent="-274320">
              <a:lnSpc>
                <a:spcPts val="2000"/>
              </a:lnSpc>
              <a:defRPr/>
            </a:pPr>
            <a:r>
              <a:rPr lang="en-US" sz="2400" dirty="0" smtClean="0">
                <a:solidFill>
                  <a:prstClr val="black"/>
                </a:solidFill>
              </a:rPr>
              <a:t>flexible</a:t>
            </a:r>
          </a:p>
          <a:p>
            <a:pPr marL="274320" indent="-274320">
              <a:lnSpc>
                <a:spcPts val="2000"/>
              </a:lnSpc>
              <a:defRPr/>
            </a:pPr>
            <a:r>
              <a:rPr lang="en-US" sz="2400" dirty="0" smtClean="0">
                <a:solidFill>
                  <a:prstClr val="black"/>
                </a:solidFill>
              </a:rPr>
              <a:t>inspectable</a:t>
            </a:r>
          </a:p>
          <a:p>
            <a:pPr marL="274320" indent="-274320">
              <a:lnSpc>
                <a:spcPts val="2000"/>
              </a:lnSpc>
              <a:defRPr/>
            </a:pPr>
            <a:r>
              <a:rPr lang="en-US" sz="2400" dirty="0" smtClean="0">
                <a:solidFill>
                  <a:prstClr val="black"/>
                </a:solidFill>
              </a:rPr>
              <a:t>installable</a:t>
            </a:r>
          </a:p>
          <a:p>
            <a:pPr marL="274320" indent="-274320">
              <a:lnSpc>
                <a:spcPts val="2000"/>
              </a:lnSpc>
              <a:defRPr/>
            </a:pPr>
            <a:r>
              <a:rPr lang="en-US" sz="2400" dirty="0" smtClean="0">
                <a:solidFill>
                  <a:prstClr val="black"/>
                </a:solidFill>
              </a:rPr>
              <a:t>Integrity</a:t>
            </a:r>
          </a:p>
          <a:p>
            <a:pPr marL="274320" indent="-274320">
              <a:lnSpc>
                <a:spcPts val="2000"/>
              </a:lnSpc>
              <a:defRPr/>
            </a:pPr>
            <a:r>
              <a:rPr lang="en-US" sz="2400" dirty="0" smtClean="0">
                <a:solidFill>
                  <a:prstClr val="black"/>
                </a:solidFill>
              </a:rPr>
              <a:t>interchangeable</a:t>
            </a:r>
          </a:p>
          <a:p>
            <a:pPr marL="274320" indent="-274320">
              <a:lnSpc>
                <a:spcPts val="2000"/>
              </a:lnSpc>
              <a:defRPr/>
            </a:pPr>
            <a:r>
              <a:rPr lang="en-US" sz="2400" dirty="0" smtClean="0">
                <a:solidFill>
                  <a:prstClr val="black"/>
                </a:solidFill>
              </a:rPr>
              <a:t>interoperable </a:t>
            </a:r>
          </a:p>
          <a:p>
            <a:pPr marL="274320" indent="-274320">
              <a:lnSpc>
                <a:spcPts val="2000"/>
              </a:lnSpc>
              <a:defRPr/>
            </a:pPr>
            <a:r>
              <a:rPr lang="en-US" sz="2400" dirty="0" smtClean="0">
                <a:solidFill>
                  <a:prstClr val="black"/>
                </a:solidFill>
              </a:rPr>
              <a:t>learnable</a:t>
            </a:r>
          </a:p>
          <a:p>
            <a:pPr marL="274320" indent="-274320">
              <a:lnSpc>
                <a:spcPts val="2000"/>
              </a:lnSpc>
              <a:defRPr/>
            </a:pPr>
            <a:r>
              <a:rPr lang="en-US" sz="2400" dirty="0" smtClean="0">
                <a:solidFill>
                  <a:prstClr val="black"/>
                </a:solidFill>
              </a:rPr>
              <a:t>maintainable</a:t>
            </a:r>
          </a:p>
          <a:p>
            <a:pPr marL="274320" indent="-274320">
              <a:lnSpc>
                <a:spcPts val="2000"/>
              </a:lnSpc>
              <a:defRPr/>
            </a:pPr>
            <a:endParaRPr lang="en-US" sz="2400" dirty="0" smtClean="0">
              <a:solidFill>
                <a:prstClr val="black"/>
              </a:solidFill>
            </a:endParaRPr>
          </a:p>
          <a:p>
            <a:pPr marL="274320" indent="-274320">
              <a:lnSpc>
                <a:spcPts val="2000"/>
              </a:lnSpc>
              <a:defRPr/>
            </a:pPr>
            <a:endParaRPr lang="en-US" sz="2400" dirty="0" smtClean="0">
              <a:solidFill>
                <a:prstClr val="black"/>
              </a:solidFill>
            </a:endParaRPr>
          </a:p>
        </p:txBody>
      </p:sp>
      <p:sp>
        <p:nvSpPr>
          <p:cNvPr id="6"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prstClr val="black"/>
                </a:solidFill>
              </a:rPr>
              <a:t>manageable</a:t>
            </a:r>
          </a:p>
          <a:p>
            <a:pPr marL="274320" indent="-274320">
              <a:lnSpc>
                <a:spcPts val="2000"/>
              </a:lnSpc>
              <a:defRPr/>
            </a:pPr>
            <a:r>
              <a:rPr lang="en-US" sz="2400" dirty="0" smtClean="0">
                <a:solidFill>
                  <a:prstClr val="black"/>
                </a:solidFill>
              </a:rPr>
              <a:t>mobile</a:t>
            </a:r>
          </a:p>
          <a:p>
            <a:pPr marL="274320" indent="-274320">
              <a:lnSpc>
                <a:spcPts val="2000"/>
              </a:lnSpc>
              <a:defRPr/>
            </a:pPr>
            <a:r>
              <a:rPr lang="en-US" sz="2400" dirty="0" smtClean="0">
                <a:solidFill>
                  <a:prstClr val="black"/>
                </a:solidFill>
              </a:rPr>
              <a:t>modifiable</a:t>
            </a:r>
          </a:p>
          <a:p>
            <a:pPr marL="274320" indent="-274320">
              <a:lnSpc>
                <a:spcPts val="2000"/>
              </a:lnSpc>
              <a:defRPr/>
            </a:pPr>
            <a:r>
              <a:rPr lang="en-US" sz="2400" dirty="0" smtClean="0">
                <a:solidFill>
                  <a:prstClr val="black"/>
                </a:solidFill>
              </a:rPr>
              <a:t>modular</a:t>
            </a:r>
          </a:p>
          <a:p>
            <a:pPr marL="274320" indent="-274320">
              <a:lnSpc>
                <a:spcPts val="2000"/>
              </a:lnSpc>
              <a:defRPr/>
            </a:pPr>
            <a:r>
              <a:rPr lang="en-US" sz="2400" dirty="0" smtClean="0">
                <a:solidFill>
                  <a:prstClr val="black"/>
                </a:solidFill>
              </a:rPr>
              <a:t>nomadic</a:t>
            </a:r>
          </a:p>
          <a:p>
            <a:pPr marL="274320" indent="-274320">
              <a:lnSpc>
                <a:spcPts val="2000"/>
              </a:lnSpc>
              <a:defRPr/>
            </a:pPr>
            <a:r>
              <a:rPr lang="en-US" sz="2400" dirty="0" smtClean="0">
                <a:solidFill>
                  <a:prstClr val="black"/>
                </a:solidFill>
              </a:rPr>
              <a:t>operable</a:t>
            </a:r>
          </a:p>
          <a:p>
            <a:pPr marL="274320" indent="-274320">
              <a:lnSpc>
                <a:spcPts val="2000"/>
              </a:lnSpc>
              <a:buFont typeface="Arial" pitchFamily="34" charset="0"/>
              <a:buNone/>
              <a:defRPr/>
            </a:pPr>
            <a:r>
              <a:rPr lang="en-US" sz="2400" dirty="0" err="1" smtClean="0">
                <a:solidFill>
                  <a:prstClr val="black"/>
                </a:solidFill>
              </a:rPr>
              <a:t>orthogonality</a:t>
            </a:r>
            <a:endParaRPr lang="en-US" sz="2400" dirty="0" smtClean="0">
              <a:solidFill>
                <a:prstClr val="black"/>
              </a:solidFill>
            </a:endParaRPr>
          </a:p>
          <a:p>
            <a:pPr marL="274320" indent="-274320">
              <a:lnSpc>
                <a:spcPts val="2000"/>
              </a:lnSpc>
              <a:buFont typeface="Arial" pitchFamily="34" charset="0"/>
              <a:buNone/>
              <a:defRPr/>
            </a:pPr>
            <a:r>
              <a:rPr lang="en-US" sz="2400" dirty="0" smtClean="0">
                <a:solidFill>
                  <a:prstClr val="black"/>
                </a:solidFill>
              </a:rPr>
              <a:t>portable</a:t>
            </a:r>
          </a:p>
          <a:p>
            <a:pPr marL="274320" indent="-274320">
              <a:lnSpc>
                <a:spcPts val="2000"/>
              </a:lnSpc>
              <a:buFont typeface="Arial" pitchFamily="34" charset="0"/>
              <a:buNone/>
              <a:defRPr/>
            </a:pPr>
            <a:r>
              <a:rPr lang="en-US" sz="2400" dirty="0" smtClean="0">
                <a:solidFill>
                  <a:prstClr val="black"/>
                </a:solidFill>
              </a:rPr>
              <a:t>precision</a:t>
            </a:r>
          </a:p>
          <a:p>
            <a:pPr marL="274320" indent="-274320">
              <a:lnSpc>
                <a:spcPts val="2000"/>
              </a:lnSpc>
              <a:buFont typeface="Arial" pitchFamily="34" charset="0"/>
              <a:buNone/>
              <a:defRPr/>
            </a:pPr>
            <a:r>
              <a:rPr lang="en-US" sz="2400" dirty="0" smtClean="0">
                <a:solidFill>
                  <a:prstClr val="black"/>
                </a:solidFill>
              </a:rPr>
              <a:t>predictable</a:t>
            </a:r>
          </a:p>
          <a:p>
            <a:pPr marL="274320" indent="-274320">
              <a:lnSpc>
                <a:spcPts val="2000"/>
              </a:lnSpc>
              <a:buFont typeface="Arial" pitchFamily="34" charset="0"/>
              <a:buNone/>
              <a:defRPr/>
            </a:pPr>
            <a:r>
              <a:rPr lang="en-US" sz="2400" dirty="0" smtClean="0">
                <a:solidFill>
                  <a:prstClr val="black"/>
                </a:solidFill>
              </a:rPr>
              <a:t>producible</a:t>
            </a:r>
          </a:p>
          <a:p>
            <a:pPr marL="274320" indent="-274320">
              <a:lnSpc>
                <a:spcPts val="2000"/>
              </a:lnSpc>
              <a:buFont typeface="Arial" pitchFamily="34" charset="0"/>
              <a:buNone/>
              <a:defRPr/>
            </a:pPr>
            <a:r>
              <a:rPr lang="en-US" sz="2400" dirty="0" smtClean="0">
                <a:solidFill>
                  <a:prstClr val="black"/>
                </a:solidFill>
              </a:rPr>
              <a:t>provable</a:t>
            </a:r>
          </a:p>
          <a:p>
            <a:pPr marL="274320" indent="-274320">
              <a:lnSpc>
                <a:spcPts val="2000"/>
              </a:lnSpc>
              <a:buFont typeface="Arial" pitchFamily="34" charset="0"/>
              <a:buNone/>
              <a:defRPr/>
            </a:pPr>
            <a:r>
              <a:rPr lang="en-US" sz="2400" dirty="0" smtClean="0">
                <a:solidFill>
                  <a:prstClr val="black"/>
                </a:solidFill>
              </a:rPr>
              <a:t>recoverable</a:t>
            </a:r>
          </a:p>
          <a:p>
            <a:pPr marL="274320" indent="-274320">
              <a:lnSpc>
                <a:spcPts val="2000"/>
              </a:lnSpc>
              <a:buFont typeface="Arial" pitchFamily="34" charset="0"/>
              <a:buNone/>
              <a:defRPr/>
            </a:pPr>
            <a:r>
              <a:rPr lang="en-US" sz="2400" dirty="0" smtClean="0">
                <a:solidFill>
                  <a:prstClr val="black"/>
                </a:solidFill>
              </a:rPr>
              <a:t>relevant</a:t>
            </a:r>
          </a:p>
          <a:p>
            <a:pPr marL="274320" indent="-274320">
              <a:lnSpc>
                <a:spcPts val="2000"/>
              </a:lnSpc>
              <a:buFont typeface="Arial" pitchFamily="34" charset="0"/>
              <a:buNone/>
              <a:defRPr/>
            </a:pPr>
            <a:r>
              <a:rPr lang="en-US" sz="2400" dirty="0" smtClean="0">
                <a:solidFill>
                  <a:prstClr val="black"/>
                </a:solidFill>
              </a:rPr>
              <a:t>reliable</a:t>
            </a:r>
          </a:p>
          <a:p>
            <a:pPr marL="274320" indent="-274320">
              <a:lnSpc>
                <a:spcPts val="2000"/>
              </a:lnSpc>
              <a:buFont typeface="Arial" pitchFamily="34" charset="0"/>
              <a:buNone/>
              <a:defRPr/>
            </a:pPr>
            <a:r>
              <a:rPr lang="en-US" sz="2400" dirty="0" smtClean="0">
                <a:solidFill>
                  <a:prstClr val="black"/>
                </a:solidFill>
              </a:rPr>
              <a:t>repeatable</a:t>
            </a:r>
          </a:p>
          <a:p>
            <a:pPr marL="274320" indent="-274320">
              <a:lnSpc>
                <a:spcPts val="2000"/>
              </a:lnSpc>
              <a:buFont typeface="Arial" pitchFamily="34" charset="0"/>
              <a:buNone/>
              <a:defRPr/>
            </a:pPr>
            <a:r>
              <a:rPr lang="en-US" sz="2400" dirty="0" smtClean="0">
                <a:solidFill>
                  <a:prstClr val="black"/>
                </a:solidFill>
              </a:rPr>
              <a:t>reproducible</a:t>
            </a:r>
          </a:p>
          <a:p>
            <a:pPr marL="274320" indent="-274320">
              <a:lnSpc>
                <a:spcPts val="2000"/>
              </a:lnSpc>
              <a:buFont typeface="Arial" pitchFamily="34" charset="0"/>
              <a:buNone/>
              <a:defRPr/>
            </a:pPr>
            <a:r>
              <a:rPr lang="en-US" sz="2400" dirty="0" smtClean="0">
                <a:solidFill>
                  <a:prstClr val="black"/>
                </a:solidFill>
              </a:rPr>
              <a:t>resilient</a:t>
            </a:r>
          </a:p>
          <a:p>
            <a:pPr marL="274320" indent="-274320">
              <a:lnSpc>
                <a:spcPts val="2000"/>
              </a:lnSpc>
              <a:buFont typeface="Arial" pitchFamily="34" charset="0"/>
              <a:buNone/>
              <a:defRPr/>
            </a:pPr>
            <a:r>
              <a:rPr lang="en-US" sz="2400" dirty="0" smtClean="0">
                <a:solidFill>
                  <a:prstClr val="black"/>
                </a:solidFill>
              </a:rPr>
              <a:t>responsive</a:t>
            </a:r>
          </a:p>
          <a:p>
            <a:pPr marL="274320" indent="-274320">
              <a:lnSpc>
                <a:spcPts val="2000"/>
              </a:lnSpc>
              <a:buFont typeface="Arial" pitchFamily="34" charset="0"/>
              <a:buNone/>
              <a:defRPr/>
            </a:pPr>
            <a:r>
              <a:rPr lang="en-US" sz="2400" dirty="0" smtClean="0">
                <a:solidFill>
                  <a:prstClr val="black"/>
                </a:solidFill>
              </a:rPr>
              <a:t>reusable </a:t>
            </a:r>
          </a:p>
          <a:p>
            <a:pPr marL="274320" indent="-274320">
              <a:lnSpc>
                <a:spcPts val="2000"/>
              </a:lnSpc>
              <a:buFont typeface="Arial" pitchFamily="34" charset="0"/>
              <a:buNone/>
              <a:defRPr/>
            </a:pPr>
            <a:r>
              <a:rPr lang="en-US" sz="2400" dirty="0" smtClean="0">
                <a:solidFill>
                  <a:prstClr val="black"/>
                </a:solidFill>
              </a:rPr>
              <a:t>robust</a:t>
            </a:r>
          </a:p>
          <a:p>
            <a:pPr marL="274320" indent="-274320">
              <a:lnSpc>
                <a:spcPts val="2000"/>
              </a:lnSpc>
              <a:buFont typeface="Arial" pitchFamily="34" charset="0"/>
              <a:buNone/>
              <a:defRPr/>
            </a:pPr>
            <a:endParaRPr lang="en-US" sz="2400" dirty="0" smtClean="0">
              <a:solidFill>
                <a:prstClr val="black"/>
              </a:solidFill>
            </a:endParaRPr>
          </a:p>
        </p:txBody>
      </p:sp>
      <p:sp>
        <p:nvSpPr>
          <p:cNvPr id="7" name="Content Placeholder 2"/>
          <p:cNvSpPr txBox="1">
            <a:spLocks/>
          </p:cNvSpPr>
          <p:nvPr/>
        </p:nvSpPr>
        <p:spPr>
          <a:xfrm>
            <a:off x="6858000" y="914400"/>
            <a:ext cx="2286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prstClr val="black"/>
                </a:solidFill>
              </a:rPr>
              <a:t>safety </a:t>
            </a:r>
          </a:p>
          <a:p>
            <a:pPr marL="274320" indent="-274320">
              <a:lnSpc>
                <a:spcPts val="2000"/>
              </a:lnSpc>
              <a:defRPr/>
            </a:pPr>
            <a:r>
              <a:rPr lang="en-US" sz="2400" dirty="0" smtClean="0">
                <a:solidFill>
                  <a:prstClr val="black"/>
                </a:solidFill>
              </a:rPr>
              <a:t>scalable</a:t>
            </a:r>
          </a:p>
          <a:p>
            <a:pPr marL="274320" indent="-274320">
              <a:lnSpc>
                <a:spcPts val="2000"/>
              </a:lnSpc>
              <a:defRPr/>
            </a:pPr>
            <a:r>
              <a:rPr lang="en-US" sz="2400" dirty="0" smtClean="0">
                <a:solidFill>
                  <a:prstClr val="black"/>
                </a:solidFill>
              </a:rPr>
              <a:t>seamless</a:t>
            </a:r>
          </a:p>
          <a:p>
            <a:pPr marL="274320" indent="-274320">
              <a:lnSpc>
                <a:spcPts val="2000"/>
              </a:lnSpc>
              <a:defRPr/>
            </a:pPr>
            <a:r>
              <a:rPr lang="en-US" sz="2400" dirty="0" smtClean="0">
                <a:solidFill>
                  <a:prstClr val="black"/>
                </a:solidFill>
              </a:rPr>
              <a:t>self-sustainable</a:t>
            </a:r>
          </a:p>
          <a:p>
            <a:pPr marL="274320" indent="-274320">
              <a:lnSpc>
                <a:spcPts val="2000"/>
              </a:lnSpc>
              <a:defRPr/>
            </a:pPr>
            <a:r>
              <a:rPr lang="en-US" sz="2400" dirty="0" smtClean="0">
                <a:solidFill>
                  <a:prstClr val="black"/>
                </a:solidFill>
              </a:rPr>
              <a:t>serviceable</a:t>
            </a:r>
          </a:p>
          <a:p>
            <a:pPr marL="274320" indent="-274320">
              <a:lnSpc>
                <a:spcPts val="2000"/>
              </a:lnSpc>
              <a:defRPr/>
            </a:pPr>
            <a:r>
              <a:rPr lang="en-US" sz="2400" dirty="0" smtClean="0">
                <a:solidFill>
                  <a:prstClr val="black"/>
                </a:solidFill>
              </a:rPr>
              <a:t>supportable</a:t>
            </a:r>
          </a:p>
          <a:p>
            <a:pPr marL="274320" indent="-274320">
              <a:lnSpc>
                <a:spcPts val="2000"/>
              </a:lnSpc>
              <a:defRPr/>
            </a:pPr>
            <a:r>
              <a:rPr lang="en-US" sz="2400" dirty="0" smtClean="0">
                <a:solidFill>
                  <a:prstClr val="black"/>
                </a:solidFill>
              </a:rPr>
              <a:t>securable</a:t>
            </a:r>
          </a:p>
          <a:p>
            <a:pPr marL="274320" indent="-274320">
              <a:lnSpc>
                <a:spcPts val="2000"/>
              </a:lnSpc>
              <a:buFont typeface="Arial" pitchFamily="34" charset="0"/>
              <a:buNone/>
              <a:defRPr/>
            </a:pPr>
            <a:r>
              <a:rPr lang="en-US" sz="2400" dirty="0" smtClean="0">
                <a:solidFill>
                  <a:prstClr val="black"/>
                </a:solidFill>
              </a:rPr>
              <a:t>simplicity</a:t>
            </a:r>
          </a:p>
          <a:p>
            <a:pPr marL="274320" indent="-274320">
              <a:lnSpc>
                <a:spcPts val="2000"/>
              </a:lnSpc>
              <a:buFont typeface="Arial" pitchFamily="34" charset="0"/>
              <a:buNone/>
              <a:defRPr/>
            </a:pPr>
            <a:r>
              <a:rPr lang="en-US" sz="2400" dirty="0" smtClean="0">
                <a:solidFill>
                  <a:prstClr val="black"/>
                </a:solidFill>
              </a:rPr>
              <a:t>stable</a:t>
            </a:r>
          </a:p>
          <a:p>
            <a:pPr marL="274320" indent="-274320">
              <a:lnSpc>
                <a:spcPts val="2000"/>
              </a:lnSpc>
              <a:buFont typeface="Arial" pitchFamily="34" charset="0"/>
              <a:buNone/>
              <a:defRPr/>
            </a:pPr>
            <a:r>
              <a:rPr lang="en-US" sz="2400" dirty="0" smtClean="0">
                <a:solidFill>
                  <a:prstClr val="black"/>
                </a:solidFill>
              </a:rPr>
              <a:t>standards compliant</a:t>
            </a:r>
          </a:p>
          <a:p>
            <a:pPr marL="274320" indent="-274320">
              <a:lnSpc>
                <a:spcPts val="2000"/>
              </a:lnSpc>
              <a:buFont typeface="Arial" pitchFamily="34" charset="0"/>
              <a:buNone/>
              <a:defRPr/>
            </a:pPr>
            <a:r>
              <a:rPr lang="en-US" sz="2400" dirty="0" smtClean="0">
                <a:solidFill>
                  <a:prstClr val="black"/>
                </a:solidFill>
              </a:rPr>
              <a:t>survivable</a:t>
            </a:r>
          </a:p>
          <a:p>
            <a:pPr marL="274320" indent="-274320">
              <a:lnSpc>
                <a:spcPts val="2000"/>
              </a:lnSpc>
              <a:buFont typeface="Arial" pitchFamily="34" charset="0"/>
              <a:buNone/>
              <a:defRPr/>
            </a:pPr>
            <a:r>
              <a:rPr lang="en-US" sz="2400" dirty="0" smtClean="0">
                <a:solidFill>
                  <a:prstClr val="black"/>
                </a:solidFill>
              </a:rPr>
              <a:t>sustainable</a:t>
            </a:r>
          </a:p>
          <a:p>
            <a:pPr marL="274320" indent="-274320">
              <a:lnSpc>
                <a:spcPts val="2000"/>
              </a:lnSpc>
              <a:buFont typeface="Arial" pitchFamily="34" charset="0"/>
              <a:buNone/>
              <a:defRPr/>
            </a:pPr>
            <a:r>
              <a:rPr lang="en-US" sz="2400" dirty="0" err="1" smtClean="0">
                <a:solidFill>
                  <a:prstClr val="black"/>
                </a:solidFill>
              </a:rPr>
              <a:t>tailorable</a:t>
            </a:r>
            <a:endParaRPr lang="en-US" sz="2400" dirty="0" smtClean="0">
              <a:solidFill>
                <a:prstClr val="black"/>
              </a:solidFill>
            </a:endParaRPr>
          </a:p>
          <a:p>
            <a:pPr marL="274320" indent="-274320">
              <a:lnSpc>
                <a:spcPts val="2000"/>
              </a:lnSpc>
              <a:buFont typeface="Arial" pitchFamily="34" charset="0"/>
              <a:buNone/>
              <a:defRPr/>
            </a:pPr>
            <a:r>
              <a:rPr lang="en-US" sz="2400" dirty="0" smtClean="0">
                <a:solidFill>
                  <a:prstClr val="black"/>
                </a:solidFill>
              </a:rPr>
              <a:t>testable</a:t>
            </a:r>
          </a:p>
          <a:p>
            <a:pPr marL="274320" indent="-274320">
              <a:lnSpc>
                <a:spcPts val="2000"/>
              </a:lnSpc>
              <a:buFont typeface="Arial" pitchFamily="34" charset="0"/>
              <a:buNone/>
              <a:defRPr/>
            </a:pPr>
            <a:r>
              <a:rPr lang="en-US" sz="2400" dirty="0" smtClean="0">
                <a:solidFill>
                  <a:prstClr val="black"/>
                </a:solidFill>
              </a:rPr>
              <a:t>timely</a:t>
            </a:r>
          </a:p>
          <a:p>
            <a:pPr marL="274320" indent="-274320">
              <a:lnSpc>
                <a:spcPts val="2000"/>
              </a:lnSpc>
              <a:buFont typeface="Arial" pitchFamily="34" charset="0"/>
              <a:buNone/>
              <a:defRPr/>
            </a:pPr>
            <a:r>
              <a:rPr lang="en-US" sz="2400" dirty="0" smtClean="0">
                <a:solidFill>
                  <a:prstClr val="black"/>
                </a:solidFill>
              </a:rPr>
              <a:t>traceable</a:t>
            </a:r>
          </a:p>
          <a:p>
            <a:pPr marL="274320" indent="-274320">
              <a:lnSpc>
                <a:spcPts val="2000"/>
              </a:lnSpc>
              <a:buFont typeface="Arial" pitchFamily="34" charset="0"/>
              <a:buNone/>
              <a:defRPr/>
            </a:pPr>
            <a:r>
              <a:rPr lang="en-US" sz="2400" dirty="0" smtClean="0">
                <a:solidFill>
                  <a:prstClr val="black"/>
                </a:solidFill>
              </a:rPr>
              <a:t>ubiquitous</a:t>
            </a:r>
          </a:p>
          <a:p>
            <a:pPr marL="274320" indent="-274320">
              <a:lnSpc>
                <a:spcPts val="2000"/>
              </a:lnSpc>
              <a:buFont typeface="Arial" pitchFamily="34" charset="0"/>
              <a:buNone/>
              <a:defRPr/>
            </a:pPr>
            <a:r>
              <a:rPr lang="en-US" sz="2400" dirty="0" smtClean="0">
                <a:solidFill>
                  <a:prstClr val="black"/>
                </a:solidFill>
              </a:rPr>
              <a:t>understandable</a:t>
            </a:r>
          </a:p>
          <a:p>
            <a:pPr marL="274320" indent="-274320">
              <a:lnSpc>
                <a:spcPts val="2000"/>
              </a:lnSpc>
              <a:buFont typeface="Arial" pitchFamily="34" charset="0"/>
              <a:buNone/>
              <a:defRPr/>
            </a:pPr>
            <a:r>
              <a:rPr lang="en-US" sz="2400" dirty="0" smtClean="0">
                <a:solidFill>
                  <a:prstClr val="black"/>
                </a:solidFill>
              </a:rPr>
              <a:t>upgradable</a:t>
            </a:r>
          </a:p>
          <a:p>
            <a:pPr marL="274320" indent="-274320">
              <a:lnSpc>
                <a:spcPts val="2000"/>
              </a:lnSpc>
              <a:buFont typeface="Arial" pitchFamily="34" charset="0"/>
              <a:buNone/>
              <a:defRPr/>
            </a:pPr>
            <a:r>
              <a:rPr lang="en-US" sz="2400" dirty="0" smtClean="0">
                <a:solidFill>
                  <a:prstClr val="black"/>
                </a:solidFill>
              </a:rPr>
              <a:t>usable</a:t>
            </a:r>
          </a:p>
          <a:p>
            <a:pPr marL="274320" indent="-274320">
              <a:lnSpc>
                <a:spcPts val="2000"/>
              </a:lnSpc>
              <a:buFont typeface="Arial" pitchFamily="34" charset="0"/>
              <a:buNone/>
              <a:defRPr/>
            </a:pPr>
            <a:endParaRPr lang="en-US" sz="2400" dirty="0">
              <a:solidFill>
                <a:prstClr val="black"/>
              </a:solidFill>
            </a:endParaRPr>
          </a:p>
        </p:txBody>
      </p:sp>
      <p:sp>
        <p:nvSpPr>
          <p:cNvPr id="9" name="TextBox 8"/>
          <p:cNvSpPr txBox="1"/>
          <p:nvPr/>
        </p:nvSpPr>
        <p:spPr>
          <a:xfrm>
            <a:off x="119235" y="86380"/>
            <a:ext cx="8872365" cy="523220"/>
          </a:xfrm>
          <a:prstGeom prst="rect">
            <a:avLst/>
          </a:prstGeom>
          <a:noFill/>
        </p:spPr>
        <p:txBody>
          <a:bodyPr wrap="none" rtlCol="0">
            <a:spAutoFit/>
          </a:bodyPr>
          <a:lstStyle/>
          <a:p>
            <a:r>
              <a:rPr lang="en-US" sz="2800" dirty="0" smtClean="0">
                <a:solidFill>
                  <a:prstClr val="black"/>
                </a:solidFill>
                <a:latin typeface="Arial Black" pitchFamily="34" charset="0"/>
              </a:rPr>
              <a:t>Requirements on systems and architectures</a:t>
            </a:r>
            <a:endParaRPr lang="en-US" sz="2800" dirty="0">
              <a:solidFill>
                <a:prstClr val="black"/>
              </a:solidFill>
              <a:latin typeface="Arial Black" pitchFamily="34" charset="0"/>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t>accessible</a:t>
            </a:r>
          </a:p>
          <a:p>
            <a:pPr marL="274320" indent="-274320">
              <a:lnSpc>
                <a:spcPts val="2000"/>
              </a:lnSpc>
              <a:spcBef>
                <a:spcPts val="0"/>
              </a:spcBef>
              <a:buNone/>
            </a:pPr>
            <a:r>
              <a:rPr lang="en-US" sz="2400" dirty="0" smtClean="0"/>
              <a:t>accountable</a:t>
            </a:r>
          </a:p>
          <a:p>
            <a:pPr marL="274320" indent="-274320">
              <a:lnSpc>
                <a:spcPts val="2000"/>
              </a:lnSpc>
              <a:spcBef>
                <a:spcPts val="0"/>
              </a:spcBef>
              <a:buNone/>
            </a:pPr>
            <a:r>
              <a:rPr lang="en-US" sz="2400" dirty="0" smtClean="0"/>
              <a:t>accurate</a:t>
            </a:r>
          </a:p>
          <a:p>
            <a:pPr marL="274320" indent="-274320">
              <a:lnSpc>
                <a:spcPts val="2000"/>
              </a:lnSpc>
              <a:spcBef>
                <a:spcPts val="0"/>
              </a:spcBef>
              <a:buNone/>
            </a:pPr>
            <a:r>
              <a:rPr lang="en-US" sz="2400" dirty="0" smtClean="0"/>
              <a:t>adaptable</a:t>
            </a:r>
          </a:p>
          <a:p>
            <a:pPr marL="274320" indent="-274320">
              <a:lnSpc>
                <a:spcPts val="2000"/>
              </a:lnSpc>
              <a:spcBef>
                <a:spcPts val="0"/>
              </a:spcBef>
              <a:buNone/>
            </a:pPr>
            <a:r>
              <a:rPr lang="en-US" sz="2400" dirty="0" smtClean="0"/>
              <a:t>administrable</a:t>
            </a:r>
          </a:p>
          <a:p>
            <a:pPr marL="274320" indent="-274320">
              <a:lnSpc>
                <a:spcPts val="2000"/>
              </a:lnSpc>
              <a:spcBef>
                <a:spcPts val="0"/>
              </a:spcBef>
              <a:buNone/>
            </a:pPr>
            <a:r>
              <a:rPr lang="en-US" sz="2400" dirty="0" smtClean="0"/>
              <a:t>affordable</a:t>
            </a:r>
          </a:p>
          <a:p>
            <a:pPr marL="274320" indent="-274320">
              <a:lnSpc>
                <a:spcPts val="2000"/>
              </a:lnSpc>
              <a:spcBef>
                <a:spcPts val="0"/>
              </a:spcBef>
              <a:buNone/>
            </a:pPr>
            <a:r>
              <a:rPr lang="en-US" sz="2400" dirty="0" smtClean="0"/>
              <a:t>auditable</a:t>
            </a:r>
          </a:p>
          <a:p>
            <a:pPr marL="274320" indent="-274320">
              <a:lnSpc>
                <a:spcPts val="2000"/>
              </a:lnSpc>
              <a:spcBef>
                <a:spcPts val="0"/>
              </a:spcBef>
              <a:buNone/>
            </a:pPr>
            <a:r>
              <a:rPr lang="en-US" sz="2400" dirty="0" smtClean="0"/>
              <a:t>autonomy</a:t>
            </a:r>
          </a:p>
          <a:p>
            <a:pPr marL="274320" indent="-274320">
              <a:lnSpc>
                <a:spcPts val="2000"/>
              </a:lnSpc>
              <a:spcBef>
                <a:spcPts val="0"/>
              </a:spcBef>
              <a:buNone/>
            </a:pPr>
            <a:r>
              <a:rPr lang="en-US" sz="2400" dirty="0" smtClean="0"/>
              <a:t>available</a:t>
            </a:r>
          </a:p>
          <a:p>
            <a:pPr marL="274320" indent="-274320">
              <a:lnSpc>
                <a:spcPts val="2000"/>
              </a:lnSpc>
              <a:spcBef>
                <a:spcPts val="0"/>
              </a:spcBef>
              <a:buNone/>
            </a:pPr>
            <a:r>
              <a:rPr lang="en-US" sz="2400" dirty="0" smtClean="0"/>
              <a:t>credible</a:t>
            </a:r>
          </a:p>
          <a:p>
            <a:pPr marL="274320" indent="-274320">
              <a:lnSpc>
                <a:spcPts val="2000"/>
              </a:lnSpc>
              <a:spcBef>
                <a:spcPts val="0"/>
              </a:spcBef>
              <a:buNone/>
            </a:pPr>
            <a:r>
              <a:rPr lang="en-US" sz="2400" dirty="0" smtClean="0"/>
              <a:t>process capable</a:t>
            </a:r>
          </a:p>
          <a:p>
            <a:pPr marL="274320" indent="-274320">
              <a:lnSpc>
                <a:spcPts val="2000"/>
              </a:lnSpc>
              <a:spcBef>
                <a:spcPts val="0"/>
              </a:spcBef>
              <a:buNone/>
            </a:pPr>
            <a:r>
              <a:rPr lang="en-US" sz="2400" dirty="0" smtClean="0"/>
              <a:t>compatible</a:t>
            </a:r>
          </a:p>
          <a:p>
            <a:pPr marL="274320" indent="-274320">
              <a:lnSpc>
                <a:spcPts val="2000"/>
              </a:lnSpc>
              <a:spcBef>
                <a:spcPts val="0"/>
              </a:spcBef>
              <a:buNone/>
            </a:pPr>
            <a:r>
              <a:rPr lang="en-US" sz="2400" dirty="0" err="1" smtClean="0"/>
              <a:t>composable</a:t>
            </a:r>
            <a:r>
              <a:rPr lang="en-US" sz="2400" dirty="0" smtClean="0"/>
              <a:t> </a:t>
            </a:r>
          </a:p>
          <a:p>
            <a:pPr marL="274320" indent="-274320">
              <a:lnSpc>
                <a:spcPts val="2000"/>
              </a:lnSpc>
              <a:spcBef>
                <a:spcPts val="0"/>
              </a:spcBef>
              <a:buNone/>
            </a:pPr>
            <a:r>
              <a:rPr lang="en-US" sz="2400" dirty="0" smtClean="0"/>
              <a:t>configurable</a:t>
            </a:r>
          </a:p>
          <a:p>
            <a:pPr marL="274320" indent="-274320">
              <a:lnSpc>
                <a:spcPts val="2000"/>
              </a:lnSpc>
              <a:spcBef>
                <a:spcPts val="0"/>
              </a:spcBef>
              <a:buNone/>
            </a:pPr>
            <a:r>
              <a:rPr lang="en-US" sz="2400" dirty="0" smtClean="0"/>
              <a:t>correctness</a:t>
            </a:r>
          </a:p>
          <a:p>
            <a:pPr marL="274320" indent="-274320">
              <a:lnSpc>
                <a:spcPts val="2000"/>
              </a:lnSpc>
              <a:spcBef>
                <a:spcPts val="0"/>
              </a:spcBef>
              <a:buNone/>
            </a:pPr>
            <a:r>
              <a:rPr lang="en-US" sz="2400" dirty="0" smtClean="0"/>
              <a:t>customizable</a:t>
            </a:r>
          </a:p>
          <a:p>
            <a:pPr marL="274320" lvl="0" indent="-274320">
              <a:lnSpc>
                <a:spcPts val="2000"/>
              </a:lnSpc>
              <a:spcBef>
                <a:spcPts val="0"/>
              </a:spcBef>
              <a:buNone/>
              <a:defRPr/>
            </a:pPr>
            <a:r>
              <a:rPr lang="en-US" sz="2400" dirty="0" err="1" smtClean="0"/>
              <a:t>debugable</a:t>
            </a:r>
            <a:endParaRPr lang="en-US" sz="2400" dirty="0" smtClean="0"/>
          </a:p>
          <a:p>
            <a:pPr marL="274320" lvl="0" indent="-274320">
              <a:lnSpc>
                <a:spcPts val="2000"/>
              </a:lnSpc>
              <a:spcBef>
                <a:spcPts val="0"/>
              </a:spcBef>
              <a:buNone/>
              <a:defRPr/>
            </a:pPr>
            <a:r>
              <a:rPr lang="en-US" sz="2400" dirty="0" smtClean="0"/>
              <a:t>degradable</a:t>
            </a:r>
          </a:p>
          <a:p>
            <a:pPr marL="274320" lvl="0" indent="-274320">
              <a:lnSpc>
                <a:spcPts val="2000"/>
              </a:lnSpc>
              <a:spcBef>
                <a:spcPts val="0"/>
              </a:spcBef>
              <a:buNone/>
              <a:defRPr/>
            </a:pPr>
            <a:r>
              <a:rPr lang="en-US" sz="2400" dirty="0" smtClean="0"/>
              <a:t>determinable</a:t>
            </a:r>
          </a:p>
          <a:p>
            <a:pPr marL="274320" lvl="0" indent="-274320">
              <a:lnSpc>
                <a:spcPts val="2000"/>
              </a:lnSpc>
              <a:spcBef>
                <a:spcPts val="0"/>
              </a:spcBef>
              <a:buNone/>
              <a:defRPr/>
            </a:pPr>
            <a:r>
              <a:rPr lang="en-US" sz="2400" dirty="0" smtClean="0"/>
              <a:t>demonstrable</a:t>
            </a:r>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a:p>
        </p:txBody>
      </p:sp>
      <p:sp>
        <p:nvSpPr>
          <p:cNvPr id="5"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prstClr val="black"/>
                </a:solidFill>
              </a:rPr>
              <a:t>dependable</a:t>
            </a:r>
          </a:p>
          <a:p>
            <a:pPr marL="274320" indent="-274320">
              <a:lnSpc>
                <a:spcPts val="2000"/>
              </a:lnSpc>
              <a:defRPr/>
            </a:pPr>
            <a:r>
              <a:rPr lang="en-US" sz="2400" dirty="0" smtClean="0">
                <a:solidFill>
                  <a:prstClr val="black"/>
                </a:solidFill>
              </a:rPr>
              <a:t>deployable</a:t>
            </a:r>
          </a:p>
          <a:p>
            <a:pPr marL="274320" indent="-274320">
              <a:lnSpc>
                <a:spcPts val="2000"/>
              </a:lnSpc>
              <a:defRPr/>
            </a:pPr>
            <a:r>
              <a:rPr lang="en-US" sz="2400" dirty="0" smtClean="0">
                <a:solidFill>
                  <a:prstClr val="black"/>
                </a:solidFill>
              </a:rPr>
              <a:t>discoverable </a:t>
            </a:r>
          </a:p>
          <a:p>
            <a:pPr marL="274320" indent="-274320">
              <a:lnSpc>
                <a:spcPts val="2000"/>
              </a:lnSpc>
              <a:defRPr/>
            </a:pPr>
            <a:r>
              <a:rPr lang="en-US" sz="2400" dirty="0" smtClean="0">
                <a:solidFill>
                  <a:prstClr val="black"/>
                </a:solidFill>
              </a:rPr>
              <a:t>distributable</a:t>
            </a:r>
          </a:p>
          <a:p>
            <a:pPr marL="274320" indent="-274320">
              <a:lnSpc>
                <a:spcPts val="2000"/>
              </a:lnSpc>
              <a:defRPr/>
            </a:pPr>
            <a:r>
              <a:rPr lang="en-US" sz="2400" dirty="0" smtClean="0">
                <a:solidFill>
                  <a:prstClr val="black"/>
                </a:solidFill>
              </a:rPr>
              <a:t>durable</a:t>
            </a:r>
          </a:p>
          <a:p>
            <a:pPr marL="274320" indent="-274320">
              <a:lnSpc>
                <a:spcPts val="2000"/>
              </a:lnSpc>
              <a:defRPr/>
            </a:pPr>
            <a:r>
              <a:rPr lang="en-US" sz="2400" dirty="0" smtClean="0">
                <a:solidFill>
                  <a:prstClr val="black"/>
                </a:solidFill>
              </a:rPr>
              <a:t>effective</a:t>
            </a:r>
          </a:p>
          <a:p>
            <a:pPr marL="274320" indent="-274320">
              <a:lnSpc>
                <a:spcPts val="2000"/>
              </a:lnSpc>
              <a:defRPr/>
            </a:pPr>
            <a:r>
              <a:rPr lang="en-US" sz="2400" dirty="0" smtClean="0">
                <a:solidFill>
                  <a:prstClr val="black"/>
                </a:solidFill>
              </a:rPr>
              <a:t>efficient</a:t>
            </a:r>
          </a:p>
          <a:p>
            <a:pPr marL="274320" indent="-274320">
              <a:lnSpc>
                <a:spcPts val="2000"/>
              </a:lnSpc>
              <a:defRPr/>
            </a:pPr>
            <a:r>
              <a:rPr lang="en-US" sz="2400" dirty="0" smtClean="0">
                <a:solidFill>
                  <a:prstClr val="black"/>
                </a:solidFill>
              </a:rPr>
              <a:t>evolvable</a:t>
            </a:r>
            <a:endParaRPr lang="en-US" sz="2800" dirty="0" smtClean="0">
              <a:solidFill>
                <a:prstClr val="black"/>
              </a:solidFill>
            </a:endParaRPr>
          </a:p>
          <a:p>
            <a:pPr marL="274320" indent="-274320">
              <a:lnSpc>
                <a:spcPts val="2000"/>
              </a:lnSpc>
              <a:defRPr/>
            </a:pPr>
            <a:r>
              <a:rPr lang="en-US" sz="2400" dirty="0" smtClean="0">
                <a:solidFill>
                  <a:prstClr val="black"/>
                </a:solidFill>
              </a:rPr>
              <a:t>extensible</a:t>
            </a:r>
          </a:p>
          <a:p>
            <a:pPr marL="274320" indent="-274320">
              <a:lnSpc>
                <a:spcPts val="2000"/>
              </a:lnSpc>
              <a:defRPr/>
            </a:pPr>
            <a:r>
              <a:rPr lang="en-US" sz="2400" dirty="0" smtClean="0">
                <a:solidFill>
                  <a:prstClr val="black"/>
                </a:solidFill>
              </a:rPr>
              <a:t>fail  transparent</a:t>
            </a:r>
          </a:p>
          <a:p>
            <a:pPr marL="274320" indent="-274320">
              <a:lnSpc>
                <a:spcPts val="2000"/>
              </a:lnSpc>
              <a:defRPr/>
            </a:pPr>
            <a:r>
              <a:rPr lang="en-US" sz="2400" dirty="0" smtClean="0">
                <a:solidFill>
                  <a:prstClr val="black"/>
                </a:solidFill>
              </a:rPr>
              <a:t>fast</a:t>
            </a:r>
          </a:p>
          <a:p>
            <a:pPr marL="274320" indent="-274320">
              <a:lnSpc>
                <a:spcPts val="2000"/>
              </a:lnSpc>
              <a:defRPr/>
            </a:pPr>
            <a:r>
              <a:rPr lang="en-US" sz="2400" dirty="0" smtClean="0">
                <a:solidFill>
                  <a:prstClr val="black"/>
                </a:solidFill>
              </a:rPr>
              <a:t>fault-tolerant</a:t>
            </a:r>
          </a:p>
          <a:p>
            <a:pPr marL="274320" indent="-274320">
              <a:lnSpc>
                <a:spcPts val="2000"/>
              </a:lnSpc>
              <a:defRPr/>
            </a:pPr>
            <a:r>
              <a:rPr lang="en-US" sz="2400" dirty="0" smtClean="0">
                <a:solidFill>
                  <a:prstClr val="black"/>
                </a:solidFill>
              </a:rPr>
              <a:t>fidelity</a:t>
            </a:r>
          </a:p>
          <a:p>
            <a:pPr marL="274320" indent="-274320">
              <a:lnSpc>
                <a:spcPts val="2000"/>
              </a:lnSpc>
              <a:defRPr/>
            </a:pPr>
            <a:r>
              <a:rPr lang="en-US" sz="2400" dirty="0" smtClean="0">
                <a:solidFill>
                  <a:prstClr val="black"/>
                </a:solidFill>
              </a:rPr>
              <a:t>flexible</a:t>
            </a:r>
          </a:p>
          <a:p>
            <a:pPr marL="274320" indent="-274320">
              <a:lnSpc>
                <a:spcPts val="2000"/>
              </a:lnSpc>
              <a:defRPr/>
            </a:pPr>
            <a:r>
              <a:rPr lang="en-US" sz="2400" dirty="0" smtClean="0">
                <a:solidFill>
                  <a:prstClr val="black"/>
                </a:solidFill>
              </a:rPr>
              <a:t>inspectable</a:t>
            </a:r>
          </a:p>
          <a:p>
            <a:pPr marL="274320" indent="-274320">
              <a:lnSpc>
                <a:spcPts val="2000"/>
              </a:lnSpc>
              <a:defRPr/>
            </a:pPr>
            <a:r>
              <a:rPr lang="en-US" sz="2400" dirty="0" smtClean="0">
                <a:solidFill>
                  <a:prstClr val="black"/>
                </a:solidFill>
              </a:rPr>
              <a:t>installable</a:t>
            </a:r>
          </a:p>
          <a:p>
            <a:pPr marL="274320" indent="-274320">
              <a:lnSpc>
                <a:spcPts val="2000"/>
              </a:lnSpc>
              <a:defRPr/>
            </a:pPr>
            <a:r>
              <a:rPr lang="en-US" sz="2400" dirty="0" smtClean="0">
                <a:solidFill>
                  <a:prstClr val="black"/>
                </a:solidFill>
              </a:rPr>
              <a:t>Integrity</a:t>
            </a:r>
          </a:p>
          <a:p>
            <a:pPr marL="274320" indent="-274320">
              <a:lnSpc>
                <a:spcPts val="2000"/>
              </a:lnSpc>
              <a:defRPr/>
            </a:pPr>
            <a:r>
              <a:rPr lang="en-US" sz="2400" dirty="0" smtClean="0">
                <a:solidFill>
                  <a:prstClr val="black"/>
                </a:solidFill>
              </a:rPr>
              <a:t>interchangeable</a:t>
            </a:r>
          </a:p>
          <a:p>
            <a:pPr marL="274320" indent="-274320">
              <a:lnSpc>
                <a:spcPts val="2000"/>
              </a:lnSpc>
              <a:defRPr/>
            </a:pPr>
            <a:r>
              <a:rPr lang="en-US" sz="2400" dirty="0" smtClean="0">
                <a:solidFill>
                  <a:prstClr val="black"/>
                </a:solidFill>
              </a:rPr>
              <a:t>interoperable </a:t>
            </a:r>
          </a:p>
          <a:p>
            <a:pPr marL="274320" indent="-274320">
              <a:lnSpc>
                <a:spcPts val="2000"/>
              </a:lnSpc>
              <a:defRPr/>
            </a:pPr>
            <a:r>
              <a:rPr lang="en-US" sz="2400" dirty="0" smtClean="0">
                <a:solidFill>
                  <a:prstClr val="black"/>
                </a:solidFill>
              </a:rPr>
              <a:t>learnable</a:t>
            </a:r>
          </a:p>
          <a:p>
            <a:pPr marL="274320" indent="-274320">
              <a:lnSpc>
                <a:spcPts val="2000"/>
              </a:lnSpc>
              <a:defRPr/>
            </a:pPr>
            <a:r>
              <a:rPr lang="en-US" sz="2400" dirty="0" smtClean="0">
                <a:solidFill>
                  <a:prstClr val="black"/>
                </a:solidFill>
              </a:rPr>
              <a:t>maintainable</a:t>
            </a:r>
          </a:p>
          <a:p>
            <a:pPr marL="274320" indent="-274320">
              <a:lnSpc>
                <a:spcPts val="2000"/>
              </a:lnSpc>
              <a:defRPr/>
            </a:pPr>
            <a:endParaRPr lang="en-US" sz="2400" dirty="0" smtClean="0">
              <a:solidFill>
                <a:prstClr val="black"/>
              </a:solidFill>
            </a:endParaRPr>
          </a:p>
          <a:p>
            <a:pPr marL="274320" indent="-274320">
              <a:lnSpc>
                <a:spcPts val="2000"/>
              </a:lnSpc>
              <a:defRPr/>
            </a:pPr>
            <a:endParaRPr lang="en-US" sz="2400" dirty="0" smtClean="0">
              <a:solidFill>
                <a:prstClr val="black"/>
              </a:solidFill>
            </a:endParaRPr>
          </a:p>
        </p:txBody>
      </p:sp>
      <p:sp>
        <p:nvSpPr>
          <p:cNvPr id="6"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prstClr val="black"/>
                </a:solidFill>
              </a:rPr>
              <a:t>manageable</a:t>
            </a:r>
          </a:p>
          <a:p>
            <a:pPr marL="274320" indent="-274320">
              <a:lnSpc>
                <a:spcPts val="2000"/>
              </a:lnSpc>
              <a:defRPr/>
            </a:pPr>
            <a:r>
              <a:rPr lang="en-US" sz="2400" dirty="0" smtClean="0">
                <a:solidFill>
                  <a:prstClr val="black"/>
                </a:solidFill>
              </a:rPr>
              <a:t>mobile</a:t>
            </a:r>
          </a:p>
          <a:p>
            <a:pPr marL="274320" indent="-274320">
              <a:lnSpc>
                <a:spcPts val="2000"/>
              </a:lnSpc>
              <a:defRPr/>
            </a:pPr>
            <a:r>
              <a:rPr lang="en-US" sz="2400" dirty="0" smtClean="0">
                <a:solidFill>
                  <a:prstClr val="black"/>
                </a:solidFill>
              </a:rPr>
              <a:t>modifiable</a:t>
            </a:r>
          </a:p>
          <a:p>
            <a:pPr marL="274320" indent="-274320">
              <a:lnSpc>
                <a:spcPts val="2000"/>
              </a:lnSpc>
              <a:defRPr/>
            </a:pPr>
            <a:r>
              <a:rPr lang="en-US" sz="2400" dirty="0" smtClean="0">
                <a:solidFill>
                  <a:prstClr val="black"/>
                </a:solidFill>
              </a:rPr>
              <a:t>modular</a:t>
            </a:r>
          </a:p>
          <a:p>
            <a:pPr marL="274320" indent="-274320">
              <a:lnSpc>
                <a:spcPts val="2000"/>
              </a:lnSpc>
              <a:defRPr/>
            </a:pPr>
            <a:r>
              <a:rPr lang="en-US" sz="2400" dirty="0" smtClean="0">
                <a:solidFill>
                  <a:prstClr val="black"/>
                </a:solidFill>
              </a:rPr>
              <a:t>nomadic</a:t>
            </a:r>
          </a:p>
          <a:p>
            <a:pPr marL="274320" indent="-274320">
              <a:lnSpc>
                <a:spcPts val="2000"/>
              </a:lnSpc>
              <a:defRPr/>
            </a:pPr>
            <a:r>
              <a:rPr lang="en-US" sz="2400" dirty="0" smtClean="0">
                <a:solidFill>
                  <a:prstClr val="black"/>
                </a:solidFill>
              </a:rPr>
              <a:t>operable</a:t>
            </a:r>
          </a:p>
          <a:p>
            <a:pPr marL="274320" indent="-274320">
              <a:lnSpc>
                <a:spcPts val="2000"/>
              </a:lnSpc>
              <a:buFont typeface="Arial" pitchFamily="34" charset="0"/>
              <a:buNone/>
              <a:defRPr/>
            </a:pPr>
            <a:r>
              <a:rPr lang="en-US" sz="2400" dirty="0" err="1" smtClean="0">
                <a:solidFill>
                  <a:prstClr val="black"/>
                </a:solidFill>
              </a:rPr>
              <a:t>orthogonality</a:t>
            </a:r>
            <a:endParaRPr lang="en-US" sz="2400" dirty="0" smtClean="0">
              <a:solidFill>
                <a:prstClr val="black"/>
              </a:solidFill>
            </a:endParaRPr>
          </a:p>
          <a:p>
            <a:pPr marL="274320" indent="-274320">
              <a:lnSpc>
                <a:spcPts val="2000"/>
              </a:lnSpc>
              <a:buFont typeface="Arial" pitchFamily="34" charset="0"/>
              <a:buNone/>
              <a:defRPr/>
            </a:pPr>
            <a:r>
              <a:rPr lang="en-US" sz="2400" dirty="0" smtClean="0">
                <a:solidFill>
                  <a:prstClr val="black"/>
                </a:solidFill>
              </a:rPr>
              <a:t>portable</a:t>
            </a:r>
          </a:p>
          <a:p>
            <a:pPr marL="274320" indent="-274320">
              <a:lnSpc>
                <a:spcPts val="2000"/>
              </a:lnSpc>
              <a:buFont typeface="Arial" pitchFamily="34" charset="0"/>
              <a:buNone/>
              <a:defRPr/>
            </a:pPr>
            <a:r>
              <a:rPr lang="en-US" sz="2400" dirty="0" smtClean="0">
                <a:solidFill>
                  <a:prstClr val="black"/>
                </a:solidFill>
              </a:rPr>
              <a:t>precision</a:t>
            </a:r>
          </a:p>
          <a:p>
            <a:pPr marL="274320" indent="-274320">
              <a:lnSpc>
                <a:spcPts val="2000"/>
              </a:lnSpc>
              <a:buFont typeface="Arial" pitchFamily="34" charset="0"/>
              <a:buNone/>
              <a:defRPr/>
            </a:pPr>
            <a:r>
              <a:rPr lang="en-US" sz="2400" dirty="0" smtClean="0">
                <a:solidFill>
                  <a:prstClr val="black"/>
                </a:solidFill>
              </a:rPr>
              <a:t>predictable</a:t>
            </a:r>
          </a:p>
          <a:p>
            <a:pPr marL="274320" indent="-274320">
              <a:lnSpc>
                <a:spcPts val="2000"/>
              </a:lnSpc>
              <a:buFont typeface="Arial" pitchFamily="34" charset="0"/>
              <a:buNone/>
              <a:defRPr/>
            </a:pPr>
            <a:r>
              <a:rPr lang="en-US" sz="2400" dirty="0" smtClean="0">
                <a:solidFill>
                  <a:prstClr val="black"/>
                </a:solidFill>
              </a:rPr>
              <a:t>producible</a:t>
            </a:r>
          </a:p>
          <a:p>
            <a:pPr marL="274320" indent="-274320">
              <a:lnSpc>
                <a:spcPts val="2000"/>
              </a:lnSpc>
              <a:buFont typeface="Arial" pitchFamily="34" charset="0"/>
              <a:buNone/>
              <a:defRPr/>
            </a:pPr>
            <a:r>
              <a:rPr lang="en-US" sz="2400" dirty="0" smtClean="0">
                <a:solidFill>
                  <a:prstClr val="black"/>
                </a:solidFill>
              </a:rPr>
              <a:t>provable</a:t>
            </a:r>
          </a:p>
          <a:p>
            <a:pPr marL="274320" indent="-274320">
              <a:lnSpc>
                <a:spcPts val="2000"/>
              </a:lnSpc>
              <a:buFont typeface="Arial" pitchFamily="34" charset="0"/>
              <a:buNone/>
              <a:defRPr/>
            </a:pPr>
            <a:r>
              <a:rPr lang="en-US" sz="2400" dirty="0" smtClean="0">
                <a:solidFill>
                  <a:prstClr val="black"/>
                </a:solidFill>
              </a:rPr>
              <a:t>recoverable</a:t>
            </a:r>
          </a:p>
          <a:p>
            <a:pPr marL="274320" indent="-274320">
              <a:lnSpc>
                <a:spcPts val="2000"/>
              </a:lnSpc>
              <a:buFont typeface="Arial" pitchFamily="34" charset="0"/>
              <a:buNone/>
              <a:defRPr/>
            </a:pPr>
            <a:r>
              <a:rPr lang="en-US" sz="2400" dirty="0" smtClean="0">
                <a:solidFill>
                  <a:prstClr val="black"/>
                </a:solidFill>
              </a:rPr>
              <a:t>relevant</a:t>
            </a:r>
          </a:p>
          <a:p>
            <a:pPr marL="274320" indent="-274320">
              <a:lnSpc>
                <a:spcPts val="2000"/>
              </a:lnSpc>
              <a:buFont typeface="Arial" pitchFamily="34" charset="0"/>
              <a:buNone/>
              <a:defRPr/>
            </a:pPr>
            <a:r>
              <a:rPr lang="en-US" sz="2400" dirty="0" smtClean="0">
                <a:solidFill>
                  <a:prstClr val="black"/>
                </a:solidFill>
              </a:rPr>
              <a:t>reliable</a:t>
            </a:r>
          </a:p>
          <a:p>
            <a:pPr marL="274320" indent="-274320">
              <a:lnSpc>
                <a:spcPts val="2000"/>
              </a:lnSpc>
              <a:buFont typeface="Arial" pitchFamily="34" charset="0"/>
              <a:buNone/>
              <a:defRPr/>
            </a:pPr>
            <a:r>
              <a:rPr lang="en-US" sz="2400" dirty="0" smtClean="0">
                <a:solidFill>
                  <a:prstClr val="black"/>
                </a:solidFill>
              </a:rPr>
              <a:t>repeatable</a:t>
            </a:r>
          </a:p>
          <a:p>
            <a:pPr marL="274320" indent="-274320">
              <a:lnSpc>
                <a:spcPts val="2000"/>
              </a:lnSpc>
              <a:buFont typeface="Arial" pitchFamily="34" charset="0"/>
              <a:buNone/>
              <a:defRPr/>
            </a:pPr>
            <a:r>
              <a:rPr lang="en-US" sz="2400" dirty="0" smtClean="0">
                <a:solidFill>
                  <a:prstClr val="black"/>
                </a:solidFill>
              </a:rPr>
              <a:t>reproducible</a:t>
            </a:r>
          </a:p>
          <a:p>
            <a:pPr marL="274320" indent="-274320">
              <a:lnSpc>
                <a:spcPts val="2000"/>
              </a:lnSpc>
              <a:buFont typeface="Arial" pitchFamily="34" charset="0"/>
              <a:buNone/>
              <a:defRPr/>
            </a:pPr>
            <a:r>
              <a:rPr lang="en-US" sz="2400" dirty="0" smtClean="0">
                <a:solidFill>
                  <a:prstClr val="black"/>
                </a:solidFill>
              </a:rPr>
              <a:t>resilient</a:t>
            </a:r>
          </a:p>
          <a:p>
            <a:pPr marL="274320" indent="-274320">
              <a:lnSpc>
                <a:spcPts val="2000"/>
              </a:lnSpc>
              <a:buFont typeface="Arial" pitchFamily="34" charset="0"/>
              <a:buNone/>
              <a:defRPr/>
            </a:pPr>
            <a:r>
              <a:rPr lang="en-US" sz="2400" dirty="0" smtClean="0">
                <a:solidFill>
                  <a:prstClr val="black"/>
                </a:solidFill>
              </a:rPr>
              <a:t>responsive</a:t>
            </a:r>
          </a:p>
          <a:p>
            <a:pPr marL="274320" indent="-274320">
              <a:lnSpc>
                <a:spcPts val="2000"/>
              </a:lnSpc>
              <a:buFont typeface="Arial" pitchFamily="34" charset="0"/>
              <a:buNone/>
              <a:defRPr/>
            </a:pPr>
            <a:r>
              <a:rPr lang="en-US" sz="2400" dirty="0" smtClean="0">
                <a:solidFill>
                  <a:prstClr val="black"/>
                </a:solidFill>
              </a:rPr>
              <a:t>reusable </a:t>
            </a:r>
          </a:p>
          <a:p>
            <a:pPr marL="274320" indent="-274320">
              <a:lnSpc>
                <a:spcPts val="2000"/>
              </a:lnSpc>
              <a:buFont typeface="Arial" pitchFamily="34" charset="0"/>
              <a:buNone/>
              <a:defRPr/>
            </a:pPr>
            <a:r>
              <a:rPr lang="en-US" sz="2400" dirty="0" smtClean="0">
                <a:solidFill>
                  <a:prstClr val="black"/>
                </a:solidFill>
              </a:rPr>
              <a:t>robust</a:t>
            </a:r>
          </a:p>
          <a:p>
            <a:pPr marL="274320" indent="-274320">
              <a:lnSpc>
                <a:spcPts val="2000"/>
              </a:lnSpc>
              <a:buFont typeface="Arial" pitchFamily="34" charset="0"/>
              <a:buNone/>
              <a:defRPr/>
            </a:pPr>
            <a:endParaRPr lang="en-US" sz="2400" dirty="0" smtClean="0">
              <a:solidFill>
                <a:prstClr val="black"/>
              </a:solidFill>
            </a:endParaRPr>
          </a:p>
        </p:txBody>
      </p:sp>
      <p:sp>
        <p:nvSpPr>
          <p:cNvPr id="7" name="Content Placeholder 2"/>
          <p:cNvSpPr txBox="1">
            <a:spLocks/>
          </p:cNvSpPr>
          <p:nvPr/>
        </p:nvSpPr>
        <p:spPr>
          <a:xfrm>
            <a:off x="6858000" y="914400"/>
            <a:ext cx="2286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prstClr val="black"/>
                </a:solidFill>
              </a:rPr>
              <a:t>safety </a:t>
            </a:r>
          </a:p>
          <a:p>
            <a:pPr marL="274320" indent="-274320">
              <a:lnSpc>
                <a:spcPts val="2000"/>
              </a:lnSpc>
              <a:defRPr/>
            </a:pPr>
            <a:r>
              <a:rPr lang="en-US" sz="2400" dirty="0" smtClean="0">
                <a:solidFill>
                  <a:prstClr val="black"/>
                </a:solidFill>
              </a:rPr>
              <a:t>scalable</a:t>
            </a:r>
          </a:p>
          <a:p>
            <a:pPr marL="274320" indent="-274320">
              <a:lnSpc>
                <a:spcPts val="2000"/>
              </a:lnSpc>
              <a:defRPr/>
            </a:pPr>
            <a:r>
              <a:rPr lang="en-US" sz="2400" dirty="0" smtClean="0">
                <a:solidFill>
                  <a:prstClr val="black"/>
                </a:solidFill>
              </a:rPr>
              <a:t>seamless</a:t>
            </a:r>
          </a:p>
          <a:p>
            <a:pPr marL="274320" indent="-274320">
              <a:lnSpc>
                <a:spcPts val="2000"/>
              </a:lnSpc>
              <a:defRPr/>
            </a:pPr>
            <a:r>
              <a:rPr lang="en-US" sz="2400" dirty="0" smtClean="0">
                <a:solidFill>
                  <a:prstClr val="black"/>
                </a:solidFill>
              </a:rPr>
              <a:t>self-sustainable</a:t>
            </a:r>
          </a:p>
          <a:p>
            <a:pPr marL="274320" indent="-274320">
              <a:lnSpc>
                <a:spcPts val="2000"/>
              </a:lnSpc>
              <a:defRPr/>
            </a:pPr>
            <a:r>
              <a:rPr lang="en-US" sz="2400" dirty="0" smtClean="0">
                <a:solidFill>
                  <a:prstClr val="black"/>
                </a:solidFill>
              </a:rPr>
              <a:t>serviceable</a:t>
            </a:r>
          </a:p>
          <a:p>
            <a:pPr marL="274320" indent="-274320">
              <a:lnSpc>
                <a:spcPts val="2000"/>
              </a:lnSpc>
              <a:defRPr/>
            </a:pPr>
            <a:r>
              <a:rPr lang="en-US" sz="2400" dirty="0" smtClean="0">
                <a:solidFill>
                  <a:prstClr val="black"/>
                </a:solidFill>
              </a:rPr>
              <a:t>supportable</a:t>
            </a:r>
          </a:p>
          <a:p>
            <a:pPr marL="274320" indent="-274320">
              <a:lnSpc>
                <a:spcPts val="2000"/>
              </a:lnSpc>
              <a:defRPr/>
            </a:pPr>
            <a:r>
              <a:rPr lang="en-US" sz="2400" dirty="0" smtClean="0">
                <a:solidFill>
                  <a:prstClr val="black"/>
                </a:solidFill>
              </a:rPr>
              <a:t>securable</a:t>
            </a:r>
          </a:p>
          <a:p>
            <a:pPr marL="274320" indent="-274320">
              <a:lnSpc>
                <a:spcPts val="2000"/>
              </a:lnSpc>
              <a:buFont typeface="Arial" pitchFamily="34" charset="0"/>
              <a:buNone/>
              <a:defRPr/>
            </a:pPr>
            <a:r>
              <a:rPr lang="en-US" sz="2400" dirty="0" smtClean="0">
                <a:solidFill>
                  <a:prstClr val="black"/>
                </a:solidFill>
              </a:rPr>
              <a:t>simplicity</a:t>
            </a:r>
          </a:p>
          <a:p>
            <a:pPr marL="274320" indent="-274320">
              <a:lnSpc>
                <a:spcPts val="2000"/>
              </a:lnSpc>
              <a:buFont typeface="Arial" pitchFamily="34" charset="0"/>
              <a:buNone/>
              <a:defRPr/>
            </a:pPr>
            <a:r>
              <a:rPr lang="en-US" sz="2400" dirty="0" smtClean="0">
                <a:solidFill>
                  <a:prstClr val="black"/>
                </a:solidFill>
              </a:rPr>
              <a:t>stable</a:t>
            </a:r>
          </a:p>
          <a:p>
            <a:pPr marL="274320" indent="-274320">
              <a:lnSpc>
                <a:spcPts val="2000"/>
              </a:lnSpc>
              <a:buFont typeface="Arial" pitchFamily="34" charset="0"/>
              <a:buNone/>
              <a:defRPr/>
            </a:pPr>
            <a:r>
              <a:rPr lang="en-US" sz="2400" dirty="0" smtClean="0">
                <a:solidFill>
                  <a:prstClr val="black"/>
                </a:solidFill>
              </a:rPr>
              <a:t>standards compliant</a:t>
            </a:r>
          </a:p>
          <a:p>
            <a:pPr marL="274320" indent="-274320">
              <a:lnSpc>
                <a:spcPts val="2000"/>
              </a:lnSpc>
              <a:buFont typeface="Arial" pitchFamily="34" charset="0"/>
              <a:buNone/>
              <a:defRPr/>
            </a:pPr>
            <a:r>
              <a:rPr lang="en-US" sz="2400" dirty="0" smtClean="0">
                <a:solidFill>
                  <a:prstClr val="black"/>
                </a:solidFill>
              </a:rPr>
              <a:t>survivable</a:t>
            </a:r>
          </a:p>
          <a:p>
            <a:pPr marL="274320" indent="-274320">
              <a:lnSpc>
                <a:spcPts val="2000"/>
              </a:lnSpc>
              <a:buFont typeface="Arial" pitchFamily="34" charset="0"/>
              <a:buNone/>
              <a:defRPr/>
            </a:pPr>
            <a:r>
              <a:rPr lang="en-US" sz="2400" dirty="0" smtClean="0">
                <a:solidFill>
                  <a:prstClr val="black"/>
                </a:solidFill>
              </a:rPr>
              <a:t>sustainable</a:t>
            </a:r>
          </a:p>
          <a:p>
            <a:pPr marL="274320" indent="-274320">
              <a:lnSpc>
                <a:spcPts val="2000"/>
              </a:lnSpc>
              <a:buFont typeface="Arial" pitchFamily="34" charset="0"/>
              <a:buNone/>
              <a:defRPr/>
            </a:pPr>
            <a:r>
              <a:rPr lang="en-US" sz="2400" dirty="0" err="1" smtClean="0">
                <a:solidFill>
                  <a:prstClr val="black"/>
                </a:solidFill>
              </a:rPr>
              <a:t>tailorable</a:t>
            </a:r>
            <a:endParaRPr lang="en-US" sz="2400" dirty="0" smtClean="0">
              <a:solidFill>
                <a:prstClr val="black"/>
              </a:solidFill>
            </a:endParaRPr>
          </a:p>
          <a:p>
            <a:pPr marL="274320" indent="-274320">
              <a:lnSpc>
                <a:spcPts val="2000"/>
              </a:lnSpc>
              <a:buFont typeface="Arial" pitchFamily="34" charset="0"/>
              <a:buNone/>
              <a:defRPr/>
            </a:pPr>
            <a:r>
              <a:rPr lang="en-US" sz="2400" dirty="0" smtClean="0">
                <a:solidFill>
                  <a:prstClr val="black"/>
                </a:solidFill>
              </a:rPr>
              <a:t>testable</a:t>
            </a:r>
          </a:p>
          <a:p>
            <a:pPr marL="274320" indent="-274320">
              <a:lnSpc>
                <a:spcPts val="2000"/>
              </a:lnSpc>
              <a:buFont typeface="Arial" pitchFamily="34" charset="0"/>
              <a:buNone/>
              <a:defRPr/>
            </a:pPr>
            <a:r>
              <a:rPr lang="en-US" sz="2400" dirty="0" smtClean="0">
                <a:solidFill>
                  <a:prstClr val="black"/>
                </a:solidFill>
              </a:rPr>
              <a:t>timely</a:t>
            </a:r>
          </a:p>
          <a:p>
            <a:pPr marL="274320" indent="-274320">
              <a:lnSpc>
                <a:spcPts val="2000"/>
              </a:lnSpc>
              <a:buFont typeface="Arial" pitchFamily="34" charset="0"/>
              <a:buNone/>
              <a:defRPr/>
            </a:pPr>
            <a:r>
              <a:rPr lang="en-US" sz="2400" dirty="0" smtClean="0">
                <a:solidFill>
                  <a:prstClr val="black"/>
                </a:solidFill>
              </a:rPr>
              <a:t>traceable</a:t>
            </a:r>
          </a:p>
          <a:p>
            <a:pPr marL="274320" indent="-274320">
              <a:lnSpc>
                <a:spcPts val="2000"/>
              </a:lnSpc>
              <a:buFont typeface="Arial" pitchFamily="34" charset="0"/>
              <a:buNone/>
              <a:defRPr/>
            </a:pPr>
            <a:r>
              <a:rPr lang="en-US" sz="2400" dirty="0" smtClean="0">
                <a:solidFill>
                  <a:prstClr val="black"/>
                </a:solidFill>
              </a:rPr>
              <a:t>ubiquitous</a:t>
            </a:r>
          </a:p>
          <a:p>
            <a:pPr marL="274320" indent="-274320">
              <a:lnSpc>
                <a:spcPts val="2000"/>
              </a:lnSpc>
              <a:buFont typeface="Arial" pitchFamily="34" charset="0"/>
              <a:buNone/>
              <a:defRPr/>
            </a:pPr>
            <a:r>
              <a:rPr lang="en-US" sz="2400" dirty="0" smtClean="0">
                <a:solidFill>
                  <a:prstClr val="black"/>
                </a:solidFill>
              </a:rPr>
              <a:t>understandable</a:t>
            </a:r>
          </a:p>
          <a:p>
            <a:pPr marL="274320" indent="-274320">
              <a:lnSpc>
                <a:spcPts val="2000"/>
              </a:lnSpc>
              <a:buFont typeface="Arial" pitchFamily="34" charset="0"/>
              <a:buNone/>
              <a:defRPr/>
            </a:pPr>
            <a:r>
              <a:rPr lang="en-US" sz="2400" dirty="0" smtClean="0">
                <a:solidFill>
                  <a:prstClr val="black"/>
                </a:solidFill>
              </a:rPr>
              <a:t>upgradable</a:t>
            </a:r>
          </a:p>
          <a:p>
            <a:pPr marL="274320" indent="-274320">
              <a:lnSpc>
                <a:spcPts val="2000"/>
              </a:lnSpc>
              <a:buFont typeface="Arial" pitchFamily="34" charset="0"/>
              <a:buNone/>
              <a:defRPr/>
            </a:pPr>
            <a:r>
              <a:rPr lang="en-US" sz="2400" dirty="0" smtClean="0">
                <a:solidFill>
                  <a:prstClr val="black"/>
                </a:solidFill>
              </a:rPr>
              <a:t>usable</a:t>
            </a:r>
          </a:p>
          <a:p>
            <a:pPr marL="274320" indent="-274320">
              <a:lnSpc>
                <a:spcPts val="2000"/>
              </a:lnSpc>
              <a:buFont typeface="Arial" pitchFamily="34" charset="0"/>
              <a:buNone/>
              <a:defRPr/>
            </a:pPr>
            <a:endParaRPr lang="en-US" sz="2400" dirty="0">
              <a:solidFill>
                <a:prstClr val="black"/>
              </a:solidFill>
            </a:endParaRPr>
          </a:p>
        </p:txBody>
      </p:sp>
      <p:sp>
        <p:nvSpPr>
          <p:cNvPr id="9" name="TextBox 8"/>
          <p:cNvSpPr txBox="1"/>
          <p:nvPr/>
        </p:nvSpPr>
        <p:spPr>
          <a:xfrm>
            <a:off x="119235" y="86380"/>
            <a:ext cx="8872365" cy="523220"/>
          </a:xfrm>
          <a:prstGeom prst="rect">
            <a:avLst/>
          </a:prstGeom>
          <a:noFill/>
        </p:spPr>
        <p:txBody>
          <a:bodyPr wrap="none" rtlCol="0">
            <a:spAutoFit/>
          </a:bodyPr>
          <a:lstStyle/>
          <a:p>
            <a:r>
              <a:rPr lang="en-US" sz="2800" dirty="0" smtClean="0">
                <a:solidFill>
                  <a:prstClr val="black"/>
                </a:solidFill>
                <a:latin typeface="Arial Black" pitchFamily="34" charset="0"/>
              </a:rPr>
              <a:t>Requirements on systems and architectures</a:t>
            </a:r>
            <a:endParaRPr lang="en-US" sz="2800" dirty="0">
              <a:solidFill>
                <a:prstClr val="black"/>
              </a:solidFill>
              <a:latin typeface="Arial Black" pitchFamily="34" charset="0"/>
            </a:endParaRPr>
          </a:p>
        </p:txBody>
      </p:sp>
      <p:sp>
        <p:nvSpPr>
          <p:cNvPr id="8" name="Title 3"/>
          <p:cNvSpPr>
            <a:spLocks noGrp="1"/>
          </p:cNvSpPr>
          <p:nvPr>
            <p:ph type="title"/>
          </p:nvPr>
        </p:nvSpPr>
        <p:spPr>
          <a:xfrm>
            <a:off x="914400" y="2438400"/>
            <a:ext cx="6934200" cy="1325562"/>
          </a:xfrm>
          <a:solidFill>
            <a:schemeClr val="bg1"/>
          </a:solidFill>
          <a:ln w="38100">
            <a:solidFill>
              <a:schemeClr val="tx1"/>
            </a:solidFill>
          </a:ln>
          <a:effectLst>
            <a:outerShdw blurRad="50800" dist="190500" dir="13500000" algn="br" rotWithShape="0">
              <a:prstClr val="black">
                <a:alpha val="59000"/>
              </a:prstClr>
            </a:outerShdw>
          </a:effectLst>
        </p:spPr>
        <p:txBody>
          <a:bodyPr/>
          <a:lstStyle/>
          <a:p>
            <a:pPr algn="r"/>
            <a:r>
              <a:rPr lang="en-US" sz="3600" dirty="0" smtClean="0">
                <a:latin typeface="Arial" pitchFamily="34" charset="0"/>
                <a:cs typeface="Arial" pitchFamily="34" charset="0"/>
              </a:rPr>
              <a:t>When concepts fail, words arise.</a:t>
            </a:r>
            <a:br>
              <a:rPr lang="en-US" sz="3600" dirty="0" smtClean="0">
                <a:latin typeface="Arial" pitchFamily="34" charset="0"/>
                <a:cs typeface="Arial" pitchFamily="34" charset="0"/>
              </a:rPr>
            </a:br>
            <a:r>
              <a:rPr lang="en-US" sz="2800" b="1" dirty="0" smtClean="0">
                <a:solidFill>
                  <a:prstClr val="black"/>
                </a:solidFill>
                <a:latin typeface="Arial" pitchFamily="34" charset="0"/>
                <a:cs typeface="Arial" pitchFamily="34" charset="0"/>
              </a:rPr>
              <a:t> Mephistopheles, </a:t>
            </a:r>
            <a:r>
              <a:rPr lang="de-DE" sz="2800" i="1" dirty="0" smtClean="0">
                <a:latin typeface="Arial" pitchFamily="34" charset="0"/>
                <a:cs typeface="Arial" pitchFamily="34" charset="0"/>
              </a:rPr>
              <a:t>Faust</a:t>
            </a:r>
            <a:r>
              <a:rPr lang="de-DE" sz="2800" dirty="0" smtClean="0">
                <a:latin typeface="Arial" pitchFamily="34" charset="0"/>
                <a:cs typeface="Arial" pitchFamily="34" charset="0"/>
              </a:rPr>
              <a:t>, Goethe</a:t>
            </a:r>
            <a:endParaRPr lang="en-US" sz="3600" dirty="0">
              <a:latin typeface="Arial" pitchFamily="34" charset="0"/>
              <a:cs typeface="Arial" pitchFamily="34" charset="0"/>
            </a:endParaRPr>
          </a:p>
        </p:txBody>
      </p:sp>
      <p:sp>
        <p:nvSpPr>
          <p:cNvPr id="10" name="Content Placeholder 2"/>
          <p:cNvSpPr txBox="1">
            <a:spLocks/>
          </p:cNvSpPr>
          <p:nvPr/>
        </p:nvSpPr>
        <p:spPr>
          <a:xfrm>
            <a:off x="609600" y="4267200"/>
            <a:ext cx="8229600" cy="2438400"/>
          </a:xfrm>
          <a:prstGeom prst="rect">
            <a:avLst/>
          </a:prstGeom>
          <a:solidFill>
            <a:schemeClr val="bg1"/>
          </a:solidFill>
          <a:ln w="38100">
            <a:solidFill>
              <a:schemeClr val="tx1"/>
            </a:solidFill>
          </a:ln>
          <a:effectLst>
            <a:outerShdw blurRad="50800" dist="190500" dir="13500000" algn="br" rotWithShape="0">
              <a:prstClr val="black">
                <a:alpha val="59000"/>
              </a:prstClr>
            </a:outerShdw>
          </a:effectLst>
        </p:spPr>
        <p:txBody>
          <a:bodyPr vert="horz" lIns="91440" tIns="45720" rIns="91440" bIns="45720" rtlCol="0">
            <a:normAutofit lnSpcReduction="10000"/>
          </a:bodyPr>
          <a:lstStyle/>
          <a:p>
            <a:pPr marL="342900" indent="-342900">
              <a:spcBef>
                <a:spcPct val="20000"/>
              </a:spcBef>
              <a:buFont typeface="Arial" pitchFamily="34" charset="0"/>
              <a:buNone/>
              <a:defRPr/>
            </a:pPr>
            <a:r>
              <a:rPr lang="en-US" sz="2400" b="1" dirty="0" smtClean="0">
                <a:solidFill>
                  <a:prstClr val="black"/>
                </a:solidFill>
                <a:latin typeface="Arial" pitchFamily="34" charset="0"/>
                <a:cs typeface="Arial" pitchFamily="34" charset="0"/>
              </a:rPr>
              <a:t>Mephistopheles</a:t>
            </a:r>
            <a:r>
              <a:rPr lang="en-US" sz="2400" dirty="0" smtClean="0">
                <a:solidFill>
                  <a:prstClr val="black"/>
                </a:solidFill>
                <a:latin typeface="Arial" pitchFamily="34" charset="0"/>
                <a:cs typeface="Arial" pitchFamily="34" charset="0"/>
              </a:rPr>
              <a:t>. …Enter the </a:t>
            </a:r>
            <a:r>
              <a:rPr lang="en-US" sz="2400" dirty="0" err="1" smtClean="0">
                <a:solidFill>
                  <a:prstClr val="black"/>
                </a:solidFill>
                <a:latin typeface="Arial" pitchFamily="34" charset="0"/>
                <a:cs typeface="Arial" pitchFamily="34" charset="0"/>
              </a:rPr>
              <a:t>templed</a:t>
            </a:r>
            <a:r>
              <a:rPr lang="en-US" sz="2400" dirty="0" smtClean="0">
                <a:solidFill>
                  <a:prstClr val="black"/>
                </a:solidFill>
                <a:latin typeface="Arial" pitchFamily="34" charset="0"/>
                <a:cs typeface="Arial" pitchFamily="34" charset="0"/>
              </a:rPr>
              <a:t> hall of Certainty.</a:t>
            </a:r>
          </a:p>
          <a:p>
            <a:pPr marL="342900" indent="-342900">
              <a:spcBef>
                <a:spcPct val="20000"/>
              </a:spcBef>
              <a:buFont typeface="Arial" pitchFamily="34" charset="0"/>
              <a:buNone/>
              <a:defRPr/>
            </a:pPr>
            <a:r>
              <a:rPr lang="en-US" sz="2400" b="1" dirty="0" smtClean="0">
                <a:solidFill>
                  <a:prstClr val="black"/>
                </a:solidFill>
                <a:latin typeface="Arial" pitchFamily="34" charset="0"/>
                <a:cs typeface="Arial" pitchFamily="34" charset="0"/>
              </a:rPr>
              <a:t>Student</a:t>
            </a:r>
            <a:r>
              <a:rPr lang="en-US" sz="2400" dirty="0" smtClean="0">
                <a:solidFill>
                  <a:prstClr val="black"/>
                </a:solidFill>
                <a:latin typeface="Arial" pitchFamily="34" charset="0"/>
                <a:cs typeface="Arial" pitchFamily="34" charset="0"/>
              </a:rPr>
              <a:t>. Yet in each word some concept there must be.</a:t>
            </a:r>
          </a:p>
          <a:p>
            <a:pPr marL="342900" indent="-342900">
              <a:spcBef>
                <a:spcPct val="20000"/>
              </a:spcBef>
              <a:buFont typeface="Arial" pitchFamily="34" charset="0"/>
              <a:buNone/>
              <a:defRPr/>
            </a:pPr>
            <a:r>
              <a:rPr lang="en-US" sz="2400" b="1" dirty="0" smtClean="0">
                <a:solidFill>
                  <a:prstClr val="black"/>
                </a:solidFill>
                <a:latin typeface="Arial" pitchFamily="34" charset="0"/>
                <a:cs typeface="Arial" pitchFamily="34" charset="0"/>
              </a:rPr>
              <a:t>Mephistopheles</a:t>
            </a:r>
            <a:r>
              <a:rPr lang="en-US" sz="2400" dirty="0" smtClean="0">
                <a:solidFill>
                  <a:prstClr val="black"/>
                </a:solidFill>
                <a:latin typeface="Arial" pitchFamily="34" charset="0"/>
                <a:cs typeface="Arial" pitchFamily="34" charset="0"/>
              </a:rPr>
              <a:t>. Quite true! </a:t>
            </a:r>
          </a:p>
          <a:p>
            <a:pPr marL="342900" indent="-342900">
              <a:spcBef>
                <a:spcPct val="20000"/>
              </a:spcBef>
              <a:buFont typeface="Arial" pitchFamily="34" charset="0"/>
              <a:buNone/>
              <a:defRPr/>
            </a:pPr>
            <a:r>
              <a:rPr lang="en-US" sz="2400" dirty="0" smtClean="0">
                <a:solidFill>
                  <a:prstClr val="black"/>
                </a:solidFill>
                <a:latin typeface="Arial" pitchFamily="34" charset="0"/>
                <a:cs typeface="Arial" pitchFamily="34" charset="0"/>
              </a:rPr>
              <a:t>	But don't torment yourself too anxiously;</a:t>
            </a:r>
            <a:br>
              <a:rPr lang="en-US" sz="2400" dirty="0" smtClean="0">
                <a:solidFill>
                  <a:prstClr val="black"/>
                </a:solidFill>
                <a:latin typeface="Arial" pitchFamily="34" charset="0"/>
                <a:cs typeface="Arial" pitchFamily="34" charset="0"/>
              </a:rPr>
            </a:br>
            <a:r>
              <a:rPr lang="en-US" sz="2400" dirty="0" smtClean="0">
                <a:solidFill>
                  <a:prstClr val="black"/>
                </a:solidFill>
                <a:latin typeface="Arial" pitchFamily="34" charset="0"/>
                <a:cs typeface="Arial" pitchFamily="34" charset="0"/>
              </a:rPr>
              <a:t>For at the point where concepts fail,</a:t>
            </a:r>
            <a:br>
              <a:rPr lang="en-US" sz="2400" dirty="0" smtClean="0">
                <a:solidFill>
                  <a:prstClr val="black"/>
                </a:solidFill>
                <a:latin typeface="Arial" pitchFamily="34" charset="0"/>
                <a:cs typeface="Arial" pitchFamily="34" charset="0"/>
              </a:rPr>
            </a:br>
            <a:r>
              <a:rPr lang="en-US" sz="2400" dirty="0" smtClean="0">
                <a:solidFill>
                  <a:prstClr val="black"/>
                </a:solidFill>
                <a:latin typeface="Arial" pitchFamily="34" charset="0"/>
                <a:cs typeface="Arial" pitchFamily="34" charset="0"/>
              </a:rPr>
              <a:t>At the right time a word is thrust in there…</a:t>
            </a:r>
            <a:endParaRPr lang="en-US" sz="2400" dirty="0">
              <a:solidFill>
                <a:prstClr val="black"/>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txBox="1">
            <a:spLocks/>
          </p:cNvSpPr>
          <p:nvPr/>
        </p:nvSpPr>
        <p:spPr bwMode="auto">
          <a:xfrm>
            <a:off x="914400" y="2438400"/>
            <a:ext cx="6934200" cy="1325562"/>
          </a:xfrm>
          <a:prstGeom prst="rect">
            <a:avLst/>
          </a:prstGeom>
          <a:solidFill>
            <a:schemeClr val="bg1"/>
          </a:solidFill>
          <a:ln w="38100">
            <a:solidFill>
              <a:schemeClr val="tx1"/>
            </a:solidFill>
            <a:miter lim="800000"/>
            <a:headEnd/>
            <a:tailEnd/>
          </a:ln>
          <a:effectLst>
            <a:outerShdw blurRad="50800" dist="190500" dir="13500000" algn="br" rotWithShape="0">
              <a:prstClr val="black">
                <a:alpha val="59000"/>
              </a:prstClr>
            </a:outerShdw>
          </a:effectLst>
        </p:spPr>
        <p:txBody>
          <a:bodyPr vert="horz" wrap="square" lIns="91440" tIns="45720" rIns="91440" bIns="45720" numCol="1" anchor="ctr" anchorCtr="0" compatLnSpc="1">
            <a:prstTxWarp prst="textNoShape">
              <a:avLst/>
            </a:prstTxWarp>
          </a:bodyPr>
          <a:lstStyle/>
          <a:p>
            <a:pPr algn="r" fontAlgn="base">
              <a:spcBef>
                <a:spcPct val="0"/>
              </a:spcBef>
              <a:spcAft>
                <a:spcPct val="0"/>
              </a:spcAft>
              <a:defRPr/>
            </a:pPr>
            <a:r>
              <a:rPr lang="en-US" sz="3600" kern="0" smtClean="0">
                <a:solidFill>
                  <a:srgbClr val="1F497D"/>
                </a:solidFill>
                <a:latin typeface="Arial" pitchFamily="34" charset="0"/>
                <a:cs typeface="Arial" pitchFamily="34" charset="0"/>
              </a:rPr>
              <a:t>When concepts fail, words arise.</a:t>
            </a:r>
            <a:br>
              <a:rPr lang="en-US" sz="3600" kern="0" smtClean="0">
                <a:solidFill>
                  <a:srgbClr val="1F497D"/>
                </a:solidFill>
                <a:latin typeface="Arial" pitchFamily="34" charset="0"/>
                <a:cs typeface="Arial" pitchFamily="34" charset="0"/>
              </a:rPr>
            </a:br>
            <a:r>
              <a:rPr lang="en-US" sz="2800" b="1" kern="0" smtClean="0">
                <a:solidFill>
                  <a:prstClr val="black"/>
                </a:solidFill>
                <a:latin typeface="Arial" pitchFamily="34" charset="0"/>
                <a:cs typeface="Arial" pitchFamily="34" charset="0"/>
              </a:rPr>
              <a:t> Mephistopheles, </a:t>
            </a:r>
            <a:r>
              <a:rPr lang="de-DE" sz="2800" i="1" kern="0" smtClean="0">
                <a:solidFill>
                  <a:srgbClr val="1F497D"/>
                </a:solidFill>
                <a:latin typeface="Arial" pitchFamily="34" charset="0"/>
                <a:cs typeface="Arial" pitchFamily="34" charset="0"/>
              </a:rPr>
              <a:t>Faust</a:t>
            </a:r>
            <a:r>
              <a:rPr lang="de-DE" sz="2800" kern="0" smtClean="0">
                <a:solidFill>
                  <a:srgbClr val="1F497D"/>
                </a:solidFill>
                <a:latin typeface="Arial" pitchFamily="34" charset="0"/>
                <a:cs typeface="Arial" pitchFamily="34" charset="0"/>
              </a:rPr>
              <a:t>, Goethe</a:t>
            </a:r>
            <a:endParaRPr lang="en-US" sz="3600" kern="0" dirty="0">
              <a:solidFill>
                <a:srgbClr val="1F497D"/>
              </a:solidFill>
              <a:latin typeface="Arial" pitchFamily="34" charset="0"/>
              <a:cs typeface="Arial" pitchFamily="34" charset="0"/>
            </a:endParaRPr>
          </a:p>
        </p:txBody>
      </p:sp>
      <p:sp>
        <p:nvSpPr>
          <p:cNvPr id="3" name="Content Placeholder 2"/>
          <p:cNvSpPr>
            <a:spLocks noGrp="1"/>
          </p:cNvSpPr>
          <p:nvPr>
            <p:ph idx="1"/>
          </p:nvPr>
        </p:nvSpPr>
        <p:spPr>
          <a:xfrm>
            <a:off x="609600" y="4267200"/>
            <a:ext cx="8229600" cy="2362200"/>
          </a:xfrm>
          <a:solidFill>
            <a:schemeClr val="bg1"/>
          </a:solidFill>
        </p:spPr>
        <p:txBody>
          <a:bodyPr>
            <a:normAutofit lnSpcReduction="10000"/>
          </a:bodyPr>
          <a:lstStyle/>
          <a:p>
            <a:pPr>
              <a:buNone/>
            </a:pPr>
            <a:r>
              <a:rPr lang="en-US" sz="2400" b="1" dirty="0" smtClean="0"/>
              <a:t>Mephistopheles</a:t>
            </a:r>
            <a:r>
              <a:rPr lang="en-US" sz="2400" dirty="0" smtClean="0"/>
              <a:t>. …Enter the </a:t>
            </a:r>
            <a:r>
              <a:rPr lang="en-US" sz="2400" dirty="0" err="1" smtClean="0"/>
              <a:t>templed</a:t>
            </a:r>
            <a:r>
              <a:rPr lang="en-US" sz="2400" dirty="0" smtClean="0"/>
              <a:t> hall of Certainty.</a:t>
            </a:r>
          </a:p>
          <a:p>
            <a:pPr>
              <a:buNone/>
            </a:pPr>
            <a:r>
              <a:rPr lang="en-US" sz="2400" b="1" dirty="0" smtClean="0"/>
              <a:t>Student</a:t>
            </a:r>
            <a:r>
              <a:rPr lang="en-US" sz="2400" dirty="0" smtClean="0"/>
              <a:t>. Yet in each word some concept there must be.</a:t>
            </a:r>
          </a:p>
          <a:p>
            <a:pPr>
              <a:buNone/>
            </a:pPr>
            <a:r>
              <a:rPr lang="en-US" sz="2400" b="1" dirty="0" smtClean="0"/>
              <a:t>Mephistopheles</a:t>
            </a:r>
            <a:r>
              <a:rPr lang="en-US" sz="2400" dirty="0" smtClean="0"/>
              <a:t>. Quite true! </a:t>
            </a:r>
          </a:p>
          <a:p>
            <a:pPr>
              <a:buNone/>
            </a:pPr>
            <a:r>
              <a:rPr lang="en-US" sz="2400" dirty="0" smtClean="0"/>
              <a:t>	But don't torment yourself too anxiously;</a:t>
            </a:r>
            <a:br>
              <a:rPr lang="en-US" sz="2400" dirty="0" smtClean="0"/>
            </a:br>
            <a:r>
              <a:rPr lang="en-US" sz="2400" dirty="0" smtClean="0"/>
              <a:t>For at the point where concepts fail,</a:t>
            </a:r>
            <a:br>
              <a:rPr lang="en-US" sz="2400" dirty="0" smtClean="0"/>
            </a:br>
            <a:r>
              <a:rPr lang="en-US" sz="2400" dirty="0" smtClean="0"/>
              <a:t>At the right time a word is thrust in there…</a:t>
            </a:r>
            <a:endParaRPr lang="en-US" sz="2400" dirty="0"/>
          </a:p>
        </p:txBody>
      </p:sp>
      <p:sp>
        <p:nvSpPr>
          <p:cNvPr id="5" name="Content Placeholder 2"/>
          <p:cNvSpPr txBox="1">
            <a:spLocks/>
          </p:cNvSpPr>
          <p:nvPr/>
        </p:nvSpPr>
        <p:spPr bwMode="auto">
          <a:xfrm>
            <a:off x="3124200" y="304800"/>
            <a:ext cx="5181600" cy="1219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fontAlgn="base">
              <a:spcBef>
                <a:spcPct val="20000"/>
              </a:spcBef>
              <a:spcAft>
                <a:spcPct val="0"/>
              </a:spcAft>
              <a:buFontTx/>
              <a:buChar char="•"/>
              <a:defRPr/>
            </a:pPr>
            <a:r>
              <a:rPr lang="en-US" sz="3600" b="1" kern="0" dirty="0" smtClean="0">
                <a:solidFill>
                  <a:srgbClr val="FF0000"/>
                </a:solidFill>
              </a:rPr>
              <a:t>Concrete case studies</a:t>
            </a:r>
          </a:p>
          <a:p>
            <a:pPr marL="342900" indent="-342900" fontAlgn="base">
              <a:spcBef>
                <a:spcPct val="20000"/>
              </a:spcBef>
              <a:spcAft>
                <a:spcPct val="0"/>
              </a:spcAft>
              <a:buFontTx/>
              <a:buChar char="•"/>
              <a:defRPr/>
            </a:pPr>
            <a:r>
              <a:rPr lang="en-US" sz="3600" b="1" kern="0" dirty="0" smtClean="0">
                <a:solidFill>
                  <a:srgbClr val="FF0000"/>
                </a:solidFill>
              </a:rPr>
              <a:t>Theorems </a:t>
            </a:r>
            <a:r>
              <a:rPr lang="en-US" sz="3600" kern="0" dirty="0" smtClean="0">
                <a:solidFill>
                  <a:srgbClr val="FF0000"/>
                </a:solidFill>
              </a:rPr>
              <a:t/>
            </a:r>
            <a:br>
              <a:rPr lang="en-US" sz="3600" kern="0" dirty="0" smtClean="0">
                <a:solidFill>
                  <a:srgbClr val="FF0000"/>
                </a:solidFill>
              </a:rPr>
            </a:br>
            <a:endParaRPr lang="en-US" sz="3600" kern="0" dirty="0">
              <a:solidFill>
                <a:srgbClr val="FF0000"/>
              </a:solidFill>
            </a:endParaRPr>
          </a:p>
        </p:txBody>
      </p:sp>
      <p:cxnSp>
        <p:nvCxnSpPr>
          <p:cNvPr id="6" name="Straight Connector 5"/>
          <p:cNvCxnSpPr/>
          <p:nvPr/>
        </p:nvCxnSpPr>
        <p:spPr bwMode="auto">
          <a:xfrm flipV="1">
            <a:off x="5181600" y="2590800"/>
            <a:ext cx="1295400" cy="609600"/>
          </a:xfrm>
          <a:prstGeom prst="line">
            <a:avLst/>
          </a:prstGeom>
          <a:solidFill>
            <a:srgbClr val="000066"/>
          </a:solidFill>
          <a:ln w="57150" cap="flat" cmpd="sng" algn="ctr">
            <a:solidFill>
              <a:srgbClr val="FF0000"/>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228600" y="228600"/>
            <a:ext cx="4648200" cy="2819400"/>
          </a:xfrm>
        </p:spPr>
        <p:txBody>
          <a:bodyPr/>
          <a:lstStyle/>
          <a:p>
            <a:pPr>
              <a:spcBef>
                <a:spcPts val="0"/>
              </a:spcBef>
            </a:pPr>
            <a:r>
              <a:rPr lang="en-US" b="1" dirty="0" smtClean="0">
                <a:solidFill>
                  <a:schemeClr val="bg2">
                    <a:lumMod val="60000"/>
                    <a:lumOff val="40000"/>
                  </a:schemeClr>
                </a:solidFill>
                <a:latin typeface="Arial Black" pitchFamily="34" charset="0"/>
              </a:rPr>
              <a:t>Neuroscience</a:t>
            </a:r>
          </a:p>
          <a:p>
            <a:pPr>
              <a:spcBef>
                <a:spcPts val="0"/>
              </a:spcBef>
            </a:pPr>
            <a:r>
              <a:rPr lang="en-US" b="1" dirty="0" smtClean="0">
                <a:solidFill>
                  <a:schemeClr val="bg2">
                    <a:lumMod val="60000"/>
                    <a:lumOff val="40000"/>
                  </a:schemeClr>
                </a:solidFill>
              </a:rPr>
              <a:t>Tech nets</a:t>
            </a:r>
          </a:p>
          <a:p>
            <a:pPr>
              <a:spcBef>
                <a:spcPts val="0"/>
              </a:spcBef>
            </a:pPr>
            <a:r>
              <a:rPr lang="en-US" b="1" dirty="0" smtClean="0">
                <a:solidFill>
                  <a:schemeClr val="bg2">
                    <a:lumMod val="60000"/>
                    <a:lumOff val="40000"/>
                  </a:schemeClr>
                </a:solidFill>
              </a:rPr>
              <a:t>Cell biology</a:t>
            </a:r>
          </a:p>
          <a:p>
            <a:pPr>
              <a:spcBef>
                <a:spcPts val="0"/>
              </a:spcBef>
            </a:pPr>
            <a:r>
              <a:rPr lang="en-US" dirty="0" err="1" smtClean="0">
                <a:solidFill>
                  <a:schemeClr val="bg2">
                    <a:lumMod val="60000"/>
                    <a:lumOff val="40000"/>
                  </a:schemeClr>
                </a:solidFill>
              </a:rPr>
              <a:t>Smartgrid</a:t>
            </a:r>
            <a:r>
              <a:rPr lang="en-US" dirty="0" smtClean="0">
                <a:solidFill>
                  <a:schemeClr val="bg2">
                    <a:lumMod val="60000"/>
                    <a:lumOff val="40000"/>
                  </a:schemeClr>
                </a:solidFill>
              </a:rPr>
              <a:t>, cyber-phys</a:t>
            </a:r>
          </a:p>
          <a:p>
            <a:pPr>
              <a:spcBef>
                <a:spcPts val="0"/>
              </a:spcBef>
            </a:pPr>
            <a:r>
              <a:rPr lang="en-US" dirty="0" smtClean="0">
                <a:solidFill>
                  <a:schemeClr val="bg2">
                    <a:lumMod val="60000"/>
                    <a:lumOff val="40000"/>
                  </a:schemeClr>
                </a:solidFill>
              </a:rPr>
              <a:t>Medical physiology</a:t>
            </a:r>
          </a:p>
        </p:txBody>
      </p:sp>
      <p:sp>
        <p:nvSpPr>
          <p:cNvPr id="13" name="Content Placeholder 5"/>
          <p:cNvSpPr txBox="1">
            <a:spLocks/>
          </p:cNvSpPr>
          <p:nvPr/>
        </p:nvSpPr>
        <p:spPr bwMode="auto">
          <a:xfrm>
            <a:off x="5029200" y="2116015"/>
            <a:ext cx="4114800" cy="466578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buFont typeface="Arial" pitchFamily="34" charset="0"/>
              <a:buChar char="•"/>
              <a:defRPr/>
            </a:pPr>
            <a:r>
              <a:rPr lang="en-US" sz="2800" kern="0" dirty="0" smtClean="0">
                <a:solidFill>
                  <a:schemeClr val="bg2">
                    <a:lumMod val="60000"/>
                    <a:lumOff val="40000"/>
                  </a:schemeClr>
                </a:solidFill>
              </a:rPr>
              <a:t>Wildfire ecology</a:t>
            </a:r>
          </a:p>
          <a:p>
            <a:pPr marL="342900" indent="-342900">
              <a:buFont typeface="Arial" pitchFamily="34" charset="0"/>
              <a:buChar char="•"/>
              <a:defRPr/>
            </a:pPr>
            <a:r>
              <a:rPr lang="en-US" sz="2800" kern="0" dirty="0" smtClean="0">
                <a:solidFill>
                  <a:schemeClr val="bg2">
                    <a:lumMod val="60000"/>
                    <a:lumOff val="40000"/>
                  </a:schemeClr>
                </a:solidFill>
              </a:rPr>
              <a:t>Earthquakes</a:t>
            </a:r>
          </a:p>
          <a:p>
            <a:pPr marL="342900" indent="-342900">
              <a:buFont typeface="Arial" pitchFamily="34" charset="0"/>
              <a:buChar char="•"/>
              <a:defRPr/>
            </a:pPr>
            <a:r>
              <a:rPr lang="en-US" sz="2800" kern="0" dirty="0" smtClean="0">
                <a:solidFill>
                  <a:schemeClr val="bg2">
                    <a:lumMod val="60000"/>
                    <a:lumOff val="40000"/>
                  </a:schemeClr>
                </a:solidFill>
              </a:rPr>
              <a:t>Lots of aerospace</a:t>
            </a:r>
          </a:p>
          <a:p>
            <a:pPr marL="342900" indent="-342900" fontAlgn="base">
              <a:spcAft>
                <a:spcPct val="0"/>
              </a:spcAft>
              <a:buFontTx/>
              <a:buChar char="•"/>
              <a:defRPr/>
            </a:pPr>
            <a:r>
              <a:rPr lang="en-US" sz="2800" kern="0" dirty="0" smtClean="0">
                <a:solidFill>
                  <a:schemeClr val="bg2">
                    <a:lumMod val="60000"/>
                    <a:lumOff val="40000"/>
                  </a:schemeClr>
                </a:solidFill>
              </a:rPr>
              <a:t>Physics: </a:t>
            </a:r>
          </a:p>
          <a:p>
            <a:pPr marL="742950" lvl="1" indent="-285750" fontAlgn="base">
              <a:spcAft>
                <a:spcPct val="0"/>
              </a:spcAft>
              <a:buFontTx/>
              <a:buChar char="–"/>
              <a:defRPr/>
            </a:pPr>
            <a:r>
              <a:rPr lang="en-US" sz="2800" kern="0" dirty="0" smtClean="0">
                <a:solidFill>
                  <a:schemeClr val="bg2">
                    <a:lumMod val="60000"/>
                    <a:lumOff val="40000"/>
                  </a:schemeClr>
                </a:solidFill>
              </a:rPr>
              <a:t>turbulence, </a:t>
            </a:r>
          </a:p>
          <a:p>
            <a:pPr marL="742950" lvl="1" indent="-285750" fontAlgn="base">
              <a:spcAft>
                <a:spcPct val="0"/>
              </a:spcAft>
              <a:buFontTx/>
              <a:buChar char="–"/>
              <a:defRPr/>
            </a:pPr>
            <a:r>
              <a:rPr lang="en-US" sz="2800" kern="0" dirty="0" smtClean="0">
                <a:solidFill>
                  <a:schemeClr val="bg2">
                    <a:lumMod val="60000"/>
                    <a:lumOff val="40000"/>
                  </a:schemeClr>
                </a:solidFill>
              </a:rPr>
              <a:t>stat </a:t>
            </a:r>
            <a:r>
              <a:rPr lang="en-US" sz="2800" kern="0" dirty="0" err="1" smtClean="0">
                <a:solidFill>
                  <a:schemeClr val="bg2">
                    <a:lumMod val="60000"/>
                    <a:lumOff val="40000"/>
                  </a:schemeClr>
                </a:solidFill>
              </a:rPr>
              <a:t>mech</a:t>
            </a:r>
            <a:r>
              <a:rPr lang="en-US" sz="2800" kern="0" dirty="0" smtClean="0">
                <a:solidFill>
                  <a:schemeClr val="bg2">
                    <a:lumMod val="60000"/>
                    <a:lumOff val="40000"/>
                  </a:schemeClr>
                </a:solidFill>
              </a:rPr>
              <a:t> (QM?)</a:t>
            </a:r>
          </a:p>
          <a:p>
            <a:pPr marL="342900" indent="-342900" fontAlgn="base">
              <a:spcAft>
                <a:spcPct val="0"/>
              </a:spcAft>
              <a:buFontTx/>
              <a:buChar char="•"/>
              <a:defRPr/>
            </a:pPr>
            <a:r>
              <a:rPr lang="en-US" sz="2800" b="1" kern="0" dirty="0" smtClean="0"/>
              <a:t>“Toy”: </a:t>
            </a:r>
          </a:p>
          <a:p>
            <a:pPr marL="742950" lvl="1" indent="-285750" fontAlgn="base">
              <a:spcAft>
                <a:spcPct val="0"/>
              </a:spcAft>
              <a:buFontTx/>
              <a:buChar char="–"/>
              <a:defRPr/>
            </a:pPr>
            <a:r>
              <a:rPr lang="en-US" sz="2800" kern="0" dirty="0" smtClean="0">
                <a:solidFill>
                  <a:schemeClr val="bg2">
                    <a:lumMod val="60000"/>
                    <a:lumOff val="40000"/>
                  </a:schemeClr>
                </a:solidFill>
              </a:rPr>
              <a:t>Lego</a:t>
            </a:r>
          </a:p>
          <a:p>
            <a:pPr marL="742950" lvl="1" indent="-285750" fontAlgn="base">
              <a:spcAft>
                <a:spcPct val="0"/>
              </a:spcAft>
              <a:buFontTx/>
              <a:buChar char="–"/>
              <a:defRPr/>
            </a:pPr>
            <a:r>
              <a:rPr lang="en-US" sz="2800" b="1" kern="0" dirty="0" smtClean="0"/>
              <a:t>clothing, fashion</a:t>
            </a:r>
          </a:p>
          <a:p>
            <a:pPr marL="342900" indent="-342900" fontAlgn="base">
              <a:spcAft>
                <a:spcPct val="0"/>
              </a:spcAft>
              <a:buFontTx/>
              <a:buChar char="•"/>
              <a:defRPr/>
            </a:pPr>
            <a:r>
              <a:rPr lang="en-US" sz="2800" kern="0" dirty="0" smtClean="0">
                <a:solidFill>
                  <a:schemeClr val="bg2">
                    <a:lumMod val="60000"/>
                    <a:lumOff val="40000"/>
                  </a:schemeClr>
                </a:solidFill>
              </a:rPr>
              <a:t>Buildings, cities</a:t>
            </a:r>
          </a:p>
          <a:p>
            <a:pPr marL="342900" indent="-342900">
              <a:buFont typeface="Arial" pitchFamily="34" charset="0"/>
              <a:buChar char="•"/>
              <a:defRPr/>
            </a:pPr>
            <a:r>
              <a:rPr lang="en-US" sz="2800" dirty="0" smtClean="0">
                <a:solidFill>
                  <a:schemeClr val="bg2">
                    <a:lumMod val="60000"/>
                    <a:lumOff val="40000"/>
                  </a:schemeClr>
                </a:solidFill>
                <a:latin typeface="Arial Black" pitchFamily="34" charset="0"/>
              </a:rPr>
              <a:t>Synesthesia</a:t>
            </a:r>
          </a:p>
          <a:p>
            <a:pPr marL="342900" indent="-342900">
              <a:buFont typeface="Arial" pitchFamily="34" charset="0"/>
              <a:buChar char="•"/>
              <a:defRPr/>
            </a:pPr>
            <a:endParaRPr lang="en-US" sz="2800" dirty="0" smtClean="0">
              <a:solidFill>
                <a:schemeClr val="bg2">
                  <a:lumMod val="60000"/>
                  <a:lumOff val="40000"/>
                </a:schemeClr>
              </a:solidFill>
              <a:latin typeface="Calibri"/>
            </a:endParaRPr>
          </a:p>
          <a:p>
            <a:pPr marL="742950" lvl="1" indent="-285750" fontAlgn="base">
              <a:spcAft>
                <a:spcPct val="0"/>
              </a:spcAft>
              <a:buFontTx/>
              <a:buChar char="–"/>
              <a:defRPr/>
            </a:pPr>
            <a:endParaRPr lang="en-US" sz="2000" kern="0" dirty="0" smtClean="0">
              <a:solidFill>
                <a:schemeClr val="bg2">
                  <a:lumMod val="60000"/>
                  <a:lumOff val="40000"/>
                </a:schemeClr>
              </a:solidFill>
            </a:endParaRPr>
          </a:p>
        </p:txBody>
      </p:sp>
      <p:sp>
        <p:nvSpPr>
          <p:cNvPr id="4" name="TextBox 3"/>
          <p:cNvSpPr txBox="1"/>
          <p:nvPr/>
        </p:nvSpPr>
        <p:spPr>
          <a:xfrm>
            <a:off x="4724400" y="381000"/>
            <a:ext cx="3799438" cy="707886"/>
          </a:xfrm>
          <a:prstGeom prst="rect">
            <a:avLst/>
          </a:prstGeom>
          <a:noFill/>
        </p:spPr>
        <p:txBody>
          <a:bodyPr wrap="none" rtlCol="0">
            <a:spAutoFit/>
          </a:bodyPr>
          <a:lstStyle/>
          <a:p>
            <a:r>
              <a:rPr lang="en-US" sz="4000" dirty="0" smtClean="0">
                <a:latin typeface="Arial Black" pitchFamily="34" charset="0"/>
              </a:rPr>
              <a:t>Case studies</a:t>
            </a:r>
            <a:endParaRPr lang="en-US" sz="4000" dirty="0">
              <a:latin typeface="Arial Black" pitchFamily="34" charset="0"/>
            </a:endParaRPr>
          </a:p>
        </p:txBody>
      </p:sp>
      <p:grpSp>
        <p:nvGrpSpPr>
          <p:cNvPr id="2" name="Group 3"/>
          <p:cNvGrpSpPr/>
          <p:nvPr/>
        </p:nvGrpSpPr>
        <p:grpSpPr>
          <a:xfrm>
            <a:off x="609600" y="3875120"/>
            <a:ext cx="2743200" cy="2982880"/>
            <a:chOff x="533400" y="671761"/>
            <a:chExt cx="4270100" cy="4643189"/>
          </a:xfrm>
        </p:grpSpPr>
        <p:cxnSp>
          <p:nvCxnSpPr>
            <p:cNvPr id="7" name="Straight Connector 6"/>
            <p:cNvCxnSpPr>
              <a:endCxn id="9" idx="2"/>
            </p:cNvCxnSpPr>
            <p:nvPr/>
          </p:nvCxnSpPr>
          <p:spPr bwMode="auto">
            <a:xfrm flipV="1">
              <a:off x="2133600" y="1716614"/>
              <a:ext cx="880170" cy="2550586"/>
            </a:xfrm>
            <a:prstGeom prst="line">
              <a:avLst/>
            </a:prstGeom>
            <a:solidFill>
              <a:schemeClr val="accent1"/>
            </a:solidFill>
            <a:ln w="76200" cap="flat" cmpd="sng" algn="ctr">
              <a:solidFill>
                <a:schemeClr val="bg2">
                  <a:lumMod val="60000"/>
                  <a:lumOff val="40000"/>
                </a:schemeClr>
              </a:solidFill>
              <a:prstDash val="solid"/>
              <a:round/>
              <a:headEnd type="none" w="med" len="med"/>
              <a:tailEnd type="none" w="med" len="med"/>
            </a:ln>
            <a:effectLst/>
          </p:spPr>
        </p:cxnSp>
        <p:pic>
          <p:nvPicPr>
            <p:cNvPr id="8" name="Picture 2" descr="http://lostandforgotten.files.wordpress.com/2011/07/3636_picture_of_an_angry_old_man_waving_his_cane.pn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533400" y="1981200"/>
              <a:ext cx="2533650" cy="3333750"/>
            </a:xfrm>
            <a:prstGeom prst="rect">
              <a:avLst/>
            </a:prstGeom>
            <a:noFill/>
          </p:spPr>
        </p:pic>
        <p:sp>
          <p:nvSpPr>
            <p:cNvPr id="9" name="Rectangle 8"/>
            <p:cNvSpPr/>
            <p:nvPr/>
          </p:nvSpPr>
          <p:spPr bwMode="auto">
            <a:xfrm rot="989572">
              <a:off x="1526900" y="671761"/>
              <a:ext cx="3276600" cy="1066800"/>
            </a:xfrm>
            <a:prstGeom prst="rect">
              <a:avLst/>
            </a:prstGeom>
            <a:solidFill>
              <a:schemeClr val="bg1"/>
            </a:solidFill>
            <a:ln w="38100" cap="flat" cmpd="sng" algn="ctr">
              <a:solidFill>
                <a:schemeClr val="bg2">
                  <a:lumMod val="60000"/>
                  <a:lumOff val="40000"/>
                </a:schemeClr>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eaLnBrk="0" fontAlgn="base" hangingPunct="0">
                <a:spcBef>
                  <a:spcPct val="0"/>
                </a:spcBef>
                <a:spcAft>
                  <a:spcPct val="0"/>
                </a:spcAft>
              </a:pPr>
              <a:r>
                <a:rPr lang="en-US" dirty="0" smtClean="0">
                  <a:solidFill>
                    <a:schemeClr val="bg2">
                      <a:lumMod val="60000"/>
                      <a:lumOff val="40000"/>
                    </a:schemeClr>
                  </a:solidFill>
                  <a:latin typeface="Arial Black" pitchFamily="34" charset="0"/>
                </a:rPr>
                <a:t>Fundamentals!</a:t>
              </a:r>
            </a:p>
          </p:txBody>
        </p:sp>
      </p:grpSp>
      <p:sp>
        <p:nvSpPr>
          <p:cNvPr id="10" name="Oval 9"/>
          <p:cNvSpPr/>
          <p:nvPr/>
        </p:nvSpPr>
        <p:spPr bwMode="auto">
          <a:xfrm>
            <a:off x="1828800" y="6096000"/>
            <a:ext cx="2819400" cy="762000"/>
          </a:xfrm>
          <a:prstGeom prst="ellipse">
            <a:avLst/>
          </a:prstGeom>
          <a:solidFill>
            <a:schemeClr val="bg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000" smtClean="0">
              <a:solidFill>
                <a:srgbClr val="000000"/>
              </a:solidFill>
              <a:latin typeface="Times New Roman" pitchFamily="18" charset="0"/>
            </a:endParaRPr>
          </a:p>
        </p:txBody>
      </p:sp>
      <p:sp>
        <p:nvSpPr>
          <p:cNvPr id="11" name="TextBox 10"/>
          <p:cNvSpPr txBox="1"/>
          <p:nvPr/>
        </p:nvSpPr>
        <p:spPr>
          <a:xfrm>
            <a:off x="2590800" y="5486400"/>
            <a:ext cx="988412" cy="461665"/>
          </a:xfrm>
          <a:prstGeom prst="rect">
            <a:avLst/>
          </a:prstGeom>
          <a:noFill/>
        </p:spPr>
        <p:txBody>
          <a:bodyPr wrap="none" rtlCol="0">
            <a:spAutoFit/>
          </a:bodyPr>
          <a:lstStyle/>
          <a:p>
            <a:r>
              <a:rPr lang="en-US" sz="2400" dirty="0" smtClean="0"/>
              <a:t>A rant</a:t>
            </a:r>
            <a:endParaRPr lang="en-U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afterEffect">
                                  <p:stCondLst>
                                    <p:cond delay="0"/>
                                  </p:stCondLst>
                                  <p:childTnLst>
                                    <p:animClr clrSpc="rgb">
                                      <p:cBhvr override="childStyle">
                                        <p:cTn id="6" dur="100" fill="hold"/>
                                        <p:tgtEl>
                                          <p:spTgt spid="2"/>
                                        </p:tgtEl>
                                        <p:attrNameLst>
                                          <p:attrName>style.color</p:attrName>
                                        </p:attrNameLst>
                                      </p:cBhvr>
                                      <p:to>
                                        <a:schemeClr val="accent2"/>
                                      </p:to>
                                    </p:animClr>
                                    <p:animClr clrSpc="rgb">
                                      <p:cBhvr>
                                        <p:cTn id="7" dur="100" fill="hold"/>
                                        <p:tgtEl>
                                          <p:spTgt spid="2"/>
                                        </p:tgtEl>
                                        <p:attrNameLst>
                                          <p:attrName>fillcolor</p:attrName>
                                        </p:attrNameLst>
                                      </p:cBhvr>
                                      <p:to>
                                        <a:schemeClr val="accent2"/>
                                      </p:to>
                                    </p:animClr>
                                    <p:set>
                                      <p:cBhvr>
                                        <p:cTn id="8" dur="100" fill="hold"/>
                                        <p:tgtEl>
                                          <p:spTgt spid="2"/>
                                        </p:tgtEl>
                                        <p:attrNameLst>
                                          <p:attrName>fill.type</p:attrName>
                                        </p:attrNameLst>
                                      </p:cBhvr>
                                      <p:to>
                                        <p:strVal val="solid"/>
                                      </p:to>
                                    </p:set>
                                    <p:set>
                                      <p:cBhvr>
                                        <p:cTn id="9" dur="100" fill="hold"/>
                                        <p:tgtEl>
                                          <p:spTgt spid="2"/>
                                        </p:tgtEl>
                                        <p:attrNameLst>
                                          <p:attrName>fill.on</p:attrName>
                                        </p:attrNameLst>
                                      </p:cBhvr>
                                      <p:to>
                                        <p:strVal val="true"/>
                                      </p:to>
                                    </p:set>
                                    <p:animRot by="120000">
                                      <p:cBhvr>
                                        <p:cTn id="10" dur="100" fill="hold">
                                          <p:stCondLst>
                                            <p:cond delay="0"/>
                                          </p:stCondLst>
                                        </p:cTn>
                                        <p:tgtEl>
                                          <p:spTgt spid="2"/>
                                        </p:tgtEl>
                                        <p:attrNameLst>
                                          <p:attrName>r</p:attrName>
                                        </p:attrNameLst>
                                      </p:cBhvr>
                                    </p:animRot>
                                    <p:animRot by="-240000">
                                      <p:cBhvr>
                                        <p:cTn id="11" dur="200" fill="hold">
                                          <p:stCondLst>
                                            <p:cond delay="200"/>
                                          </p:stCondLst>
                                        </p:cTn>
                                        <p:tgtEl>
                                          <p:spTgt spid="2"/>
                                        </p:tgtEl>
                                        <p:attrNameLst>
                                          <p:attrName>r</p:attrName>
                                        </p:attrNameLst>
                                      </p:cBhvr>
                                    </p:animRot>
                                    <p:animRot by="240000">
                                      <p:cBhvr>
                                        <p:cTn id="12" dur="200" fill="hold">
                                          <p:stCondLst>
                                            <p:cond delay="400"/>
                                          </p:stCondLst>
                                        </p:cTn>
                                        <p:tgtEl>
                                          <p:spTgt spid="2"/>
                                        </p:tgtEl>
                                        <p:attrNameLst>
                                          <p:attrName>r</p:attrName>
                                        </p:attrNameLst>
                                      </p:cBhvr>
                                    </p:animRot>
                                    <p:animRot by="-240000">
                                      <p:cBhvr>
                                        <p:cTn id="13" dur="200" fill="hold">
                                          <p:stCondLst>
                                            <p:cond delay="600"/>
                                          </p:stCondLst>
                                        </p:cTn>
                                        <p:tgtEl>
                                          <p:spTgt spid="2"/>
                                        </p:tgtEl>
                                        <p:attrNameLst>
                                          <p:attrName>r</p:attrName>
                                        </p:attrNameLst>
                                      </p:cBhvr>
                                    </p:animRot>
                                    <p:animRot by="120000">
                                      <p:cBhvr>
                                        <p:cTn id="14"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6466" name="Rectangle 2"/>
          <p:cNvSpPr>
            <a:spLocks noChangeArrowheads="1"/>
          </p:cNvSpPr>
          <p:nvPr/>
        </p:nvSpPr>
        <p:spPr bwMode="auto">
          <a:xfrm>
            <a:off x="0" y="118408"/>
            <a:ext cx="9144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en-US" sz="2400" dirty="0" smtClean="0">
                <a:solidFill>
                  <a:prstClr val="black"/>
                </a:solidFill>
                <a:latin typeface="Arial" pitchFamily="34" charset="0"/>
                <a:ea typeface="Calibri" pitchFamily="34" charset="0"/>
                <a:cs typeface="Times New Roman" pitchFamily="18" charset="0"/>
              </a:rPr>
              <a:t>This paper aims to bridge progress in </a:t>
            </a:r>
            <a:r>
              <a:rPr lang="en-US" sz="2400" b="1" dirty="0" smtClean="0">
                <a:solidFill>
                  <a:prstClr val="black"/>
                </a:solidFill>
                <a:latin typeface="Arial" pitchFamily="34" charset="0"/>
                <a:ea typeface="Calibri" pitchFamily="34" charset="0"/>
                <a:cs typeface="Times New Roman" pitchFamily="18" charset="0"/>
              </a:rPr>
              <a:t>neuroscience</a:t>
            </a:r>
            <a:r>
              <a:rPr lang="en-US" sz="2400" dirty="0" smtClean="0">
                <a:solidFill>
                  <a:prstClr val="black"/>
                </a:solidFill>
                <a:latin typeface="Arial" pitchFamily="34" charset="0"/>
                <a:ea typeface="Calibri" pitchFamily="34" charset="0"/>
                <a:cs typeface="Times New Roman" pitchFamily="18" charset="0"/>
              </a:rPr>
              <a:t> involving sophisticated quantitative analysis of behavior, including the use of </a:t>
            </a:r>
            <a:r>
              <a:rPr lang="en-US" sz="2400" b="1" dirty="0" smtClean="0">
                <a:solidFill>
                  <a:prstClr val="black"/>
                </a:solidFill>
                <a:latin typeface="Arial" pitchFamily="34" charset="0"/>
                <a:ea typeface="Calibri" pitchFamily="34" charset="0"/>
                <a:cs typeface="Times New Roman" pitchFamily="18" charset="0"/>
              </a:rPr>
              <a:t>robust control</a:t>
            </a:r>
            <a:r>
              <a:rPr lang="en-US" sz="2400" dirty="0" smtClean="0">
                <a:solidFill>
                  <a:prstClr val="black"/>
                </a:solidFill>
                <a:latin typeface="Arial" pitchFamily="34" charset="0"/>
                <a:ea typeface="Calibri" pitchFamily="34" charset="0"/>
                <a:cs typeface="Times New Roman" pitchFamily="18" charset="0"/>
              </a:rPr>
              <a:t>, with other relevant conceptual and theoretical frameworks from </a:t>
            </a:r>
            <a:r>
              <a:rPr lang="en-US" sz="2400" b="1" dirty="0" smtClean="0">
                <a:solidFill>
                  <a:prstClr val="black"/>
                </a:solidFill>
                <a:latin typeface="Arial" pitchFamily="34" charset="0"/>
                <a:ea typeface="Calibri" pitchFamily="34" charset="0"/>
                <a:cs typeface="Times New Roman" pitchFamily="18" charset="0"/>
              </a:rPr>
              <a:t>systems engineering, systems biology, and mathematics.</a:t>
            </a:r>
            <a:r>
              <a:rPr lang="en-US" sz="2400" dirty="0" smtClean="0">
                <a:solidFill>
                  <a:prstClr val="black"/>
                </a:solidFill>
                <a:latin typeface="Arial" pitchFamily="34" charset="0"/>
                <a:ea typeface="Calibri" pitchFamily="34" charset="0"/>
                <a:cs typeface="Times New Roman" pitchFamily="18" charset="0"/>
              </a:rPr>
              <a:t>   </a:t>
            </a:r>
            <a:endParaRPr lang="en-US" sz="4800" dirty="0" smtClean="0">
              <a:solidFill>
                <a:prstClr val="black"/>
              </a:solidFill>
              <a:latin typeface="Arial" pitchFamily="34" charset="0"/>
              <a:cs typeface="Arial" pitchFamily="34" charset="0"/>
            </a:endParaRPr>
          </a:p>
        </p:txBody>
      </p:sp>
      <p:pic>
        <p:nvPicPr>
          <p:cNvPr id="6" name="Picture 2"/>
          <p:cNvPicPr>
            <a:picLocks noChangeAspect="1" noChangeArrowheads="1"/>
          </p:cNvPicPr>
          <p:nvPr/>
        </p:nvPicPr>
        <p:blipFill>
          <a:blip r:embed="rId3" cstate="print"/>
          <a:srcRect/>
          <a:stretch>
            <a:fillRect/>
          </a:stretch>
        </p:blipFill>
        <p:spPr bwMode="auto">
          <a:xfrm>
            <a:off x="0" y="2438400"/>
            <a:ext cx="9045087" cy="3429000"/>
          </a:xfrm>
          <a:prstGeom prst="rect">
            <a:avLst/>
          </a:prstGeom>
          <a:noFill/>
          <a:ln w="9525">
            <a:noFill/>
            <a:miter lim="800000"/>
            <a:headEnd/>
            <a:tailEnd/>
          </a:ln>
        </p:spPr>
      </p:pic>
      <p:sp>
        <p:nvSpPr>
          <p:cNvPr id="7" name="TextBox 6"/>
          <p:cNvSpPr txBox="1"/>
          <p:nvPr/>
        </p:nvSpPr>
        <p:spPr>
          <a:xfrm>
            <a:off x="152400" y="6258580"/>
            <a:ext cx="8915400" cy="584775"/>
          </a:xfrm>
          <a:prstGeom prst="rect">
            <a:avLst/>
          </a:prstGeom>
          <a:noFill/>
        </p:spPr>
        <p:txBody>
          <a:bodyPr wrap="square" rtlCol="0">
            <a:spAutoFit/>
          </a:bodyPr>
          <a:lstStyle/>
          <a:p>
            <a:r>
              <a:rPr lang="en-US" sz="3200" b="1" dirty="0" smtClean="0">
                <a:solidFill>
                  <a:srgbClr val="0000CC"/>
                </a:solidFill>
                <a:cs typeface="Times New Roman" pitchFamily="18" charset="0"/>
              </a:rPr>
              <a:t>Doyle, Csete, </a:t>
            </a:r>
            <a:r>
              <a:rPr lang="en-US" sz="3200" b="1" i="1" dirty="0" smtClean="0">
                <a:solidFill>
                  <a:srgbClr val="0000CC"/>
                </a:solidFill>
                <a:cs typeface="Times New Roman" pitchFamily="18" charset="0"/>
              </a:rPr>
              <a:t>Proc Nat </a:t>
            </a:r>
            <a:r>
              <a:rPr lang="en-US" sz="3200" b="1" i="1" dirty="0" err="1" smtClean="0">
                <a:solidFill>
                  <a:srgbClr val="0000CC"/>
                </a:solidFill>
                <a:cs typeface="Times New Roman" pitchFamily="18" charset="0"/>
              </a:rPr>
              <a:t>Acad</a:t>
            </a:r>
            <a:r>
              <a:rPr lang="en-US" sz="3200" b="1" i="1" dirty="0" smtClean="0">
                <a:solidFill>
                  <a:srgbClr val="0000CC"/>
                </a:solidFill>
                <a:cs typeface="Times New Roman" pitchFamily="18" charset="0"/>
              </a:rPr>
              <a:t> </a:t>
            </a:r>
            <a:r>
              <a:rPr lang="en-US" sz="3200" b="1" i="1" dirty="0" err="1" smtClean="0">
                <a:solidFill>
                  <a:srgbClr val="0000CC"/>
                </a:solidFill>
                <a:cs typeface="Times New Roman" pitchFamily="18" charset="0"/>
              </a:rPr>
              <a:t>Sci</a:t>
            </a:r>
            <a:r>
              <a:rPr lang="en-US" sz="3200" b="1" i="1" dirty="0" smtClean="0">
                <a:solidFill>
                  <a:srgbClr val="0000CC"/>
                </a:solidFill>
                <a:cs typeface="Times New Roman" pitchFamily="18" charset="0"/>
              </a:rPr>
              <a:t> USA</a:t>
            </a:r>
            <a:r>
              <a:rPr lang="en-US" sz="2800" b="1" i="1" dirty="0" smtClean="0">
                <a:solidFill>
                  <a:srgbClr val="0000CC"/>
                </a:solidFill>
                <a:cs typeface="Times New Roman" pitchFamily="18" charset="0"/>
              </a:rPr>
              <a:t>, </a:t>
            </a:r>
            <a:r>
              <a:rPr lang="en-US" sz="2800" b="1" dirty="0" smtClean="0">
                <a:solidFill>
                  <a:srgbClr val="0000CC"/>
                </a:solidFill>
                <a:cs typeface="Times New Roman" pitchFamily="18" charset="0"/>
              </a:rPr>
              <a:t>JULY 25 2011 </a:t>
            </a:r>
          </a:p>
        </p:txBody>
      </p:sp>
      <p:sp>
        <p:nvSpPr>
          <p:cNvPr id="5" name="TextBox 4"/>
          <p:cNvSpPr txBox="1"/>
          <p:nvPr/>
        </p:nvSpPr>
        <p:spPr>
          <a:xfrm>
            <a:off x="6580451" y="1676400"/>
            <a:ext cx="2487349" cy="954107"/>
          </a:xfrm>
          <a:prstGeom prst="rect">
            <a:avLst/>
          </a:prstGeom>
          <a:solidFill>
            <a:srgbClr val="FFFF00"/>
          </a:solidFill>
        </p:spPr>
        <p:txBody>
          <a:bodyPr wrap="none" rtlCol="0">
            <a:spAutoFit/>
          </a:bodyPr>
          <a:lstStyle/>
          <a:p>
            <a:pPr algn="ctr"/>
            <a:r>
              <a:rPr lang="en-US" sz="2800" dirty="0" smtClean="0">
                <a:solidFill>
                  <a:prstClr val="black"/>
                </a:solidFill>
              </a:rPr>
              <a:t>Most accessible</a:t>
            </a:r>
          </a:p>
          <a:p>
            <a:pPr algn="ctr"/>
            <a:r>
              <a:rPr lang="en-US" sz="2800" dirty="0" smtClean="0">
                <a:solidFill>
                  <a:prstClr val="black"/>
                </a:solidFill>
              </a:rPr>
              <a:t>No math</a:t>
            </a:r>
            <a:endParaRPr lang="en-US" sz="2800" dirty="0">
              <a:solidFill>
                <a:prstClr val="black"/>
              </a:solidFill>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solidFill>
                  <a:srgbClr val="FF0000"/>
                </a:solidFill>
              </a:rPr>
              <a:t>accessible</a:t>
            </a:r>
          </a:p>
          <a:p>
            <a:pPr marL="274320" indent="-274320">
              <a:lnSpc>
                <a:spcPts val="2000"/>
              </a:lnSpc>
              <a:spcBef>
                <a:spcPts val="0"/>
              </a:spcBef>
              <a:buNone/>
            </a:pPr>
            <a:r>
              <a:rPr lang="en-US" sz="2400" dirty="0" smtClean="0">
                <a:solidFill>
                  <a:srgbClr val="FF0000"/>
                </a:solidFill>
              </a:rPr>
              <a:t>accountable</a:t>
            </a:r>
          </a:p>
          <a:p>
            <a:pPr marL="274320" indent="-274320">
              <a:lnSpc>
                <a:spcPts val="2000"/>
              </a:lnSpc>
              <a:spcBef>
                <a:spcPts val="0"/>
              </a:spcBef>
              <a:buNone/>
            </a:pPr>
            <a:r>
              <a:rPr lang="en-US" sz="2400" dirty="0" smtClean="0">
                <a:solidFill>
                  <a:srgbClr val="FF0000"/>
                </a:solidFill>
              </a:rPr>
              <a:t>accurate</a:t>
            </a:r>
          </a:p>
          <a:p>
            <a:pPr marL="274320" indent="-274320">
              <a:lnSpc>
                <a:spcPts val="2000"/>
              </a:lnSpc>
              <a:spcBef>
                <a:spcPts val="0"/>
              </a:spcBef>
              <a:buNone/>
            </a:pPr>
            <a:r>
              <a:rPr lang="en-US" sz="2400" dirty="0" smtClean="0">
                <a:solidFill>
                  <a:srgbClr val="FF0000"/>
                </a:solidFill>
              </a:rPr>
              <a:t>adaptable</a:t>
            </a:r>
          </a:p>
          <a:p>
            <a:pPr marL="274320" indent="-274320">
              <a:lnSpc>
                <a:spcPts val="2000"/>
              </a:lnSpc>
              <a:spcBef>
                <a:spcPts val="0"/>
              </a:spcBef>
              <a:buNone/>
            </a:pPr>
            <a:r>
              <a:rPr lang="en-US" sz="2400" dirty="0" smtClean="0">
                <a:solidFill>
                  <a:srgbClr val="FF0000"/>
                </a:solidFill>
              </a:rPr>
              <a:t>administrable</a:t>
            </a:r>
          </a:p>
          <a:p>
            <a:pPr marL="274320" indent="-274320">
              <a:lnSpc>
                <a:spcPts val="2000"/>
              </a:lnSpc>
              <a:spcBef>
                <a:spcPts val="0"/>
              </a:spcBef>
              <a:buNone/>
            </a:pPr>
            <a:r>
              <a:rPr lang="en-US" sz="2400" dirty="0" smtClean="0">
                <a:solidFill>
                  <a:srgbClr val="3333FF"/>
                </a:solidFill>
              </a:rPr>
              <a:t>affordable</a:t>
            </a:r>
          </a:p>
          <a:p>
            <a:pPr marL="274320" indent="-274320">
              <a:lnSpc>
                <a:spcPts val="2000"/>
              </a:lnSpc>
              <a:spcBef>
                <a:spcPts val="0"/>
              </a:spcBef>
              <a:buNone/>
            </a:pPr>
            <a:r>
              <a:rPr lang="en-US" sz="2400" dirty="0" smtClean="0">
                <a:solidFill>
                  <a:srgbClr val="FF0000"/>
                </a:solidFill>
              </a:rPr>
              <a:t>auditable</a:t>
            </a:r>
          </a:p>
          <a:p>
            <a:pPr marL="274320" indent="-274320">
              <a:lnSpc>
                <a:spcPts val="2000"/>
              </a:lnSpc>
              <a:spcBef>
                <a:spcPts val="0"/>
              </a:spcBef>
              <a:buNone/>
            </a:pPr>
            <a:r>
              <a:rPr lang="en-US" sz="2400" dirty="0" smtClean="0">
                <a:solidFill>
                  <a:srgbClr val="FF0000"/>
                </a:solidFill>
              </a:rPr>
              <a:t>autonomy</a:t>
            </a:r>
          </a:p>
          <a:p>
            <a:pPr marL="274320" indent="-274320">
              <a:lnSpc>
                <a:spcPts val="2000"/>
              </a:lnSpc>
              <a:spcBef>
                <a:spcPts val="0"/>
              </a:spcBef>
              <a:buNone/>
            </a:pPr>
            <a:r>
              <a:rPr lang="en-US" sz="2400" dirty="0" smtClean="0">
                <a:solidFill>
                  <a:srgbClr val="FF0000"/>
                </a:solidFill>
              </a:rPr>
              <a:t>available</a:t>
            </a:r>
            <a:endParaRPr lang="en-US" sz="2400" dirty="0" smtClean="0"/>
          </a:p>
          <a:p>
            <a:pPr marL="274320" indent="-274320">
              <a:lnSpc>
                <a:spcPts val="2000"/>
              </a:lnSpc>
              <a:spcBef>
                <a:spcPts val="0"/>
              </a:spcBef>
              <a:buNone/>
            </a:pPr>
            <a:r>
              <a:rPr lang="en-US" sz="2400" dirty="0" smtClean="0">
                <a:solidFill>
                  <a:srgbClr val="FF0000"/>
                </a:solidFill>
              </a:rPr>
              <a:t>compatible</a:t>
            </a:r>
          </a:p>
          <a:p>
            <a:pPr marL="274320" indent="-274320">
              <a:lnSpc>
                <a:spcPts val="2000"/>
              </a:lnSpc>
              <a:spcBef>
                <a:spcPts val="0"/>
              </a:spcBef>
              <a:buNone/>
            </a:pPr>
            <a:r>
              <a:rPr lang="en-US" sz="2400" dirty="0" err="1" smtClean="0">
                <a:solidFill>
                  <a:srgbClr val="FF0000"/>
                </a:solidFill>
              </a:rPr>
              <a:t>composable</a:t>
            </a:r>
            <a:r>
              <a:rPr lang="en-US" sz="2400" dirty="0" smtClean="0">
                <a:solidFill>
                  <a:srgbClr val="FF0000"/>
                </a:solidFill>
              </a:rPr>
              <a:t> </a:t>
            </a:r>
          </a:p>
          <a:p>
            <a:pPr marL="274320" indent="-274320">
              <a:lnSpc>
                <a:spcPts val="2000"/>
              </a:lnSpc>
              <a:spcBef>
                <a:spcPts val="0"/>
              </a:spcBef>
              <a:buNone/>
            </a:pPr>
            <a:r>
              <a:rPr lang="en-US" sz="2400" dirty="0" smtClean="0">
                <a:solidFill>
                  <a:srgbClr val="FF0000"/>
                </a:solidFill>
              </a:rPr>
              <a:t>configurable</a:t>
            </a:r>
          </a:p>
          <a:p>
            <a:pPr marL="274320" indent="-274320">
              <a:lnSpc>
                <a:spcPts val="2000"/>
              </a:lnSpc>
              <a:spcBef>
                <a:spcPts val="0"/>
              </a:spcBef>
              <a:buNone/>
            </a:pPr>
            <a:r>
              <a:rPr lang="en-US" sz="2400" dirty="0" smtClean="0">
                <a:solidFill>
                  <a:srgbClr val="FF0000"/>
                </a:solidFill>
              </a:rPr>
              <a:t>correctness</a:t>
            </a:r>
          </a:p>
          <a:p>
            <a:pPr marL="274320" indent="-274320">
              <a:lnSpc>
                <a:spcPts val="2000"/>
              </a:lnSpc>
              <a:spcBef>
                <a:spcPts val="0"/>
              </a:spcBef>
              <a:buNone/>
            </a:pPr>
            <a:r>
              <a:rPr lang="en-US" sz="2400" dirty="0" smtClean="0">
                <a:solidFill>
                  <a:srgbClr val="FF0000"/>
                </a:solidFill>
              </a:rPr>
              <a:t>customizable</a:t>
            </a:r>
          </a:p>
          <a:p>
            <a:pPr marL="274320" lvl="0" indent="-274320">
              <a:lnSpc>
                <a:spcPts val="2000"/>
              </a:lnSpc>
              <a:spcBef>
                <a:spcPts val="0"/>
              </a:spcBef>
              <a:buNone/>
              <a:defRPr/>
            </a:pPr>
            <a:r>
              <a:rPr lang="en-US" sz="2400" dirty="0" err="1" smtClean="0">
                <a:solidFill>
                  <a:srgbClr val="FF0000"/>
                </a:solidFill>
              </a:rPr>
              <a:t>debugable</a:t>
            </a:r>
            <a:endParaRPr lang="en-US" sz="2400" dirty="0" smtClean="0">
              <a:solidFill>
                <a:srgbClr val="FF0000"/>
              </a:solidFill>
            </a:endParaRPr>
          </a:p>
          <a:p>
            <a:pPr marL="274320" lvl="0" indent="-274320">
              <a:lnSpc>
                <a:spcPts val="2000"/>
              </a:lnSpc>
              <a:spcBef>
                <a:spcPts val="0"/>
              </a:spcBef>
              <a:buNone/>
              <a:defRPr/>
            </a:pPr>
            <a:r>
              <a:rPr lang="en-US" sz="2400" dirty="0" smtClean="0">
                <a:solidFill>
                  <a:srgbClr val="3333FF"/>
                </a:solidFill>
              </a:rPr>
              <a:t>degradable</a:t>
            </a:r>
          </a:p>
          <a:p>
            <a:pPr marL="274320" lvl="0" indent="-274320">
              <a:lnSpc>
                <a:spcPts val="2000"/>
              </a:lnSpc>
              <a:spcBef>
                <a:spcPts val="0"/>
              </a:spcBef>
              <a:buNone/>
              <a:defRPr/>
            </a:pPr>
            <a:r>
              <a:rPr lang="en-US" sz="2400" dirty="0" smtClean="0">
                <a:solidFill>
                  <a:srgbClr val="FF0000"/>
                </a:solidFill>
              </a:rPr>
              <a:t>determinable</a:t>
            </a:r>
          </a:p>
          <a:p>
            <a:pPr marL="274320" lvl="0" indent="-274320">
              <a:lnSpc>
                <a:spcPts val="2000"/>
              </a:lnSpc>
              <a:spcBef>
                <a:spcPts val="0"/>
              </a:spcBef>
              <a:buNone/>
              <a:defRPr/>
            </a:pPr>
            <a:r>
              <a:rPr lang="en-US" sz="2400" dirty="0" smtClean="0">
                <a:solidFill>
                  <a:srgbClr val="FF0000"/>
                </a:solidFill>
              </a:rPr>
              <a:t>demonstrable</a:t>
            </a:r>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a:p>
        </p:txBody>
      </p:sp>
      <p:sp>
        <p:nvSpPr>
          <p:cNvPr id="48"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dependable</a:t>
            </a:r>
          </a:p>
          <a:p>
            <a:pPr marL="274320" indent="-274320">
              <a:lnSpc>
                <a:spcPts val="2000"/>
              </a:lnSpc>
              <a:defRPr/>
            </a:pPr>
            <a:r>
              <a:rPr lang="en-US" sz="2400" dirty="0" smtClean="0">
                <a:solidFill>
                  <a:srgbClr val="FF0000"/>
                </a:solidFill>
              </a:rPr>
              <a:t>deployable</a:t>
            </a:r>
          </a:p>
          <a:p>
            <a:pPr marL="274320" indent="-274320">
              <a:lnSpc>
                <a:spcPts val="2000"/>
              </a:lnSpc>
              <a:defRPr/>
            </a:pPr>
            <a:r>
              <a:rPr lang="en-US" sz="2400" dirty="0" smtClean="0">
                <a:solidFill>
                  <a:srgbClr val="FF0000"/>
                </a:solidFill>
              </a:rPr>
              <a:t>discoverable </a:t>
            </a:r>
          </a:p>
          <a:p>
            <a:pPr marL="274320" indent="-274320">
              <a:lnSpc>
                <a:spcPts val="2000"/>
              </a:lnSpc>
              <a:defRPr/>
            </a:pPr>
            <a:r>
              <a:rPr lang="en-US" sz="2400" dirty="0" smtClean="0">
                <a:solidFill>
                  <a:srgbClr val="FF0000"/>
                </a:solidFill>
              </a:rPr>
              <a:t>distributable</a:t>
            </a:r>
          </a:p>
          <a:p>
            <a:pPr marL="274320" indent="-274320">
              <a:lnSpc>
                <a:spcPts val="2000"/>
              </a:lnSpc>
              <a:defRPr/>
            </a:pPr>
            <a:r>
              <a:rPr lang="en-US" sz="2400" dirty="0" smtClean="0">
                <a:solidFill>
                  <a:srgbClr val="FF0000"/>
                </a:solidFill>
              </a:rPr>
              <a:t>durable</a:t>
            </a:r>
          </a:p>
          <a:p>
            <a:pPr marL="274320" indent="-274320">
              <a:lnSpc>
                <a:spcPts val="2000"/>
              </a:lnSpc>
              <a:defRPr/>
            </a:pPr>
            <a:r>
              <a:rPr lang="en-US" sz="2400" dirty="0" smtClean="0">
                <a:solidFill>
                  <a:srgbClr val="FF0000"/>
                </a:solidFill>
              </a:rPr>
              <a:t>effective</a:t>
            </a:r>
          </a:p>
          <a:p>
            <a:pPr marL="274320" indent="-274320">
              <a:lnSpc>
                <a:spcPts val="2000"/>
              </a:lnSpc>
              <a:defRPr/>
            </a:pPr>
            <a:endParaRPr lang="en-US" sz="2400" b="1" dirty="0" smtClean="0">
              <a:solidFill>
                <a:prstClr val="black"/>
              </a:solidFill>
              <a:latin typeface="Arial Black" pitchFamily="34" charset="0"/>
            </a:endParaRPr>
          </a:p>
          <a:p>
            <a:pPr marL="274320" indent="-274320">
              <a:lnSpc>
                <a:spcPts val="2000"/>
              </a:lnSpc>
              <a:defRPr/>
            </a:pPr>
            <a:r>
              <a:rPr lang="en-US" sz="2400" dirty="0" smtClean="0">
                <a:solidFill>
                  <a:srgbClr val="FF0000"/>
                </a:solidFill>
              </a:rPr>
              <a:t>evolvable</a:t>
            </a:r>
          </a:p>
          <a:p>
            <a:pPr marL="274320" indent="-274320">
              <a:lnSpc>
                <a:spcPts val="2000"/>
              </a:lnSpc>
              <a:defRPr/>
            </a:pPr>
            <a:r>
              <a:rPr lang="en-US" sz="2400" dirty="0" smtClean="0">
                <a:solidFill>
                  <a:srgbClr val="FF0000"/>
                </a:solidFill>
              </a:rPr>
              <a:t>extensible</a:t>
            </a:r>
          </a:p>
          <a:p>
            <a:pPr marL="274320" indent="-274320">
              <a:lnSpc>
                <a:spcPts val="2000"/>
              </a:lnSpc>
              <a:defRPr/>
            </a:pPr>
            <a:r>
              <a:rPr lang="en-US" sz="2400" dirty="0" smtClean="0">
                <a:solidFill>
                  <a:srgbClr val="FF0000"/>
                </a:solidFill>
              </a:rPr>
              <a:t>fail  transparent</a:t>
            </a:r>
          </a:p>
          <a:p>
            <a:pPr marL="274320" indent="-274320">
              <a:lnSpc>
                <a:spcPts val="2000"/>
              </a:lnSpc>
              <a:defRPr/>
            </a:pPr>
            <a:r>
              <a:rPr lang="en-US" sz="2400" dirty="0" smtClean="0">
                <a:solidFill>
                  <a:srgbClr val="FF0000"/>
                </a:solidFill>
              </a:rPr>
              <a:t>fast</a:t>
            </a:r>
          </a:p>
          <a:p>
            <a:pPr marL="274320" indent="-274320">
              <a:lnSpc>
                <a:spcPts val="2000"/>
              </a:lnSpc>
              <a:defRPr/>
            </a:pPr>
            <a:r>
              <a:rPr lang="en-US" sz="2400" dirty="0" smtClean="0">
                <a:solidFill>
                  <a:srgbClr val="FF0000"/>
                </a:solidFill>
              </a:rPr>
              <a:t>fault-tolerant</a:t>
            </a:r>
          </a:p>
          <a:p>
            <a:pPr marL="274320" indent="-274320">
              <a:lnSpc>
                <a:spcPts val="2000"/>
              </a:lnSpc>
              <a:defRPr/>
            </a:pPr>
            <a:r>
              <a:rPr lang="en-US" sz="2400" dirty="0" smtClean="0">
                <a:solidFill>
                  <a:srgbClr val="FF0000"/>
                </a:solidFill>
              </a:rPr>
              <a:t>fidelity</a:t>
            </a:r>
          </a:p>
          <a:p>
            <a:pPr marL="274320" indent="-274320">
              <a:lnSpc>
                <a:spcPts val="2000"/>
              </a:lnSpc>
              <a:defRPr/>
            </a:pPr>
            <a:r>
              <a:rPr lang="en-US" sz="2400" dirty="0" smtClean="0">
                <a:solidFill>
                  <a:srgbClr val="FF0000"/>
                </a:solidFill>
              </a:rPr>
              <a:t>flexible</a:t>
            </a:r>
          </a:p>
          <a:p>
            <a:pPr marL="274320" indent="-274320">
              <a:lnSpc>
                <a:spcPts val="2000"/>
              </a:lnSpc>
              <a:defRPr/>
            </a:pPr>
            <a:r>
              <a:rPr lang="en-US" sz="2400" dirty="0" smtClean="0">
                <a:solidFill>
                  <a:srgbClr val="FF0000"/>
                </a:solidFill>
              </a:rPr>
              <a:t>inspectable</a:t>
            </a:r>
          </a:p>
          <a:p>
            <a:pPr marL="274320" indent="-274320">
              <a:lnSpc>
                <a:spcPts val="2000"/>
              </a:lnSpc>
              <a:defRPr/>
            </a:pPr>
            <a:r>
              <a:rPr lang="en-US" sz="2400" dirty="0" smtClean="0">
                <a:solidFill>
                  <a:srgbClr val="FF0000"/>
                </a:solidFill>
              </a:rPr>
              <a:t>installable</a:t>
            </a:r>
          </a:p>
          <a:p>
            <a:pPr marL="274320" indent="-274320">
              <a:lnSpc>
                <a:spcPts val="2000"/>
              </a:lnSpc>
              <a:defRPr/>
            </a:pPr>
            <a:r>
              <a:rPr lang="en-US" sz="2400" dirty="0" smtClean="0">
                <a:solidFill>
                  <a:srgbClr val="FF0000"/>
                </a:solidFill>
              </a:rPr>
              <a:t>Integrity</a:t>
            </a:r>
          </a:p>
          <a:p>
            <a:pPr marL="274320" indent="-274320">
              <a:lnSpc>
                <a:spcPts val="2000"/>
              </a:lnSpc>
              <a:defRPr/>
            </a:pPr>
            <a:r>
              <a:rPr lang="en-US" sz="2400" dirty="0" smtClean="0">
                <a:solidFill>
                  <a:srgbClr val="FF0000"/>
                </a:solidFill>
              </a:rPr>
              <a:t>interchangeable</a:t>
            </a:r>
          </a:p>
          <a:p>
            <a:pPr marL="274320" indent="-274320">
              <a:lnSpc>
                <a:spcPts val="2000"/>
              </a:lnSpc>
              <a:defRPr/>
            </a:pPr>
            <a:r>
              <a:rPr lang="en-US" sz="2400" dirty="0" smtClean="0">
                <a:solidFill>
                  <a:srgbClr val="FF0000"/>
                </a:solidFill>
              </a:rPr>
              <a:t>interoperable </a:t>
            </a:r>
          </a:p>
          <a:p>
            <a:pPr marL="274320" indent="-274320">
              <a:lnSpc>
                <a:spcPts val="2000"/>
              </a:lnSpc>
              <a:defRPr/>
            </a:pPr>
            <a:r>
              <a:rPr lang="en-US" sz="2400" dirty="0" smtClean="0">
                <a:solidFill>
                  <a:srgbClr val="FF0000"/>
                </a:solidFill>
              </a:rPr>
              <a:t>learnable</a:t>
            </a:r>
          </a:p>
          <a:p>
            <a:pPr marL="274320" indent="-274320">
              <a:lnSpc>
                <a:spcPts val="2000"/>
              </a:lnSpc>
              <a:defRPr/>
            </a:pPr>
            <a:r>
              <a:rPr lang="en-US" sz="2400" dirty="0" smtClean="0">
                <a:solidFill>
                  <a:srgbClr val="FF0000"/>
                </a:solidFill>
              </a:rPr>
              <a:t>maintainable</a:t>
            </a:r>
          </a:p>
          <a:p>
            <a:pPr marL="274320" indent="-274320">
              <a:lnSpc>
                <a:spcPts val="2000"/>
              </a:lnSpc>
              <a:defRPr/>
            </a:pPr>
            <a:endParaRPr lang="en-US" sz="2400" dirty="0" smtClean="0">
              <a:solidFill>
                <a:prstClr val="black"/>
              </a:solidFill>
            </a:endParaRPr>
          </a:p>
          <a:p>
            <a:pPr marL="274320" indent="-274320">
              <a:lnSpc>
                <a:spcPts val="2000"/>
              </a:lnSpc>
              <a:defRPr/>
            </a:pPr>
            <a:endParaRPr lang="en-US" sz="2400" dirty="0" smtClean="0">
              <a:solidFill>
                <a:prstClr val="black"/>
              </a:solidFill>
            </a:endParaRPr>
          </a:p>
        </p:txBody>
      </p:sp>
      <p:sp>
        <p:nvSpPr>
          <p:cNvPr id="49"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manageable</a:t>
            </a:r>
          </a:p>
          <a:p>
            <a:pPr marL="274320" indent="-274320">
              <a:lnSpc>
                <a:spcPts val="2000"/>
              </a:lnSpc>
              <a:defRPr/>
            </a:pPr>
            <a:r>
              <a:rPr lang="en-US" sz="2400" dirty="0" smtClean="0">
                <a:solidFill>
                  <a:srgbClr val="FF0000"/>
                </a:solidFill>
              </a:rPr>
              <a:t>mobile</a:t>
            </a:r>
          </a:p>
          <a:p>
            <a:pPr marL="274320" indent="-274320">
              <a:lnSpc>
                <a:spcPts val="2000"/>
              </a:lnSpc>
              <a:defRPr/>
            </a:pPr>
            <a:r>
              <a:rPr lang="en-US" sz="2400" dirty="0" smtClean="0">
                <a:solidFill>
                  <a:srgbClr val="FF0000"/>
                </a:solidFill>
              </a:rPr>
              <a:t>modifiable</a:t>
            </a:r>
          </a:p>
          <a:p>
            <a:pPr marL="274320" indent="-274320">
              <a:lnSpc>
                <a:spcPts val="2000"/>
              </a:lnSpc>
              <a:defRPr/>
            </a:pPr>
            <a:r>
              <a:rPr lang="en-US" sz="2400" dirty="0" smtClean="0">
                <a:solidFill>
                  <a:srgbClr val="FF0000"/>
                </a:solidFill>
              </a:rPr>
              <a:t>modular</a:t>
            </a:r>
          </a:p>
          <a:p>
            <a:pPr marL="274320" indent="-274320">
              <a:lnSpc>
                <a:spcPts val="2000"/>
              </a:lnSpc>
              <a:defRPr/>
            </a:pPr>
            <a:r>
              <a:rPr lang="en-US" sz="2400" dirty="0" smtClean="0">
                <a:solidFill>
                  <a:srgbClr val="FF0000"/>
                </a:solidFill>
              </a:rPr>
              <a:t>nomadic</a:t>
            </a:r>
          </a:p>
          <a:p>
            <a:pPr marL="274320" indent="-274320">
              <a:lnSpc>
                <a:spcPts val="2000"/>
              </a:lnSpc>
              <a:defRPr/>
            </a:pPr>
            <a:r>
              <a:rPr lang="en-US" sz="2400" dirty="0" smtClean="0">
                <a:solidFill>
                  <a:srgbClr val="FF0000"/>
                </a:solidFill>
              </a:rPr>
              <a:t>operable</a:t>
            </a:r>
          </a:p>
          <a:p>
            <a:pPr marL="274320" indent="-274320">
              <a:lnSpc>
                <a:spcPts val="2000"/>
              </a:lnSpc>
              <a:buFont typeface="Arial" pitchFamily="34" charset="0"/>
              <a:buNone/>
              <a:defRPr/>
            </a:pPr>
            <a:r>
              <a:rPr lang="en-US" sz="2400" dirty="0" err="1" smtClean="0">
                <a:solidFill>
                  <a:srgbClr val="3333FF"/>
                </a:solidFill>
              </a:rPr>
              <a:t>orthogonality</a:t>
            </a:r>
            <a:endParaRPr lang="en-US" sz="2400" dirty="0" smtClean="0">
              <a:solidFill>
                <a:srgbClr val="3333FF"/>
              </a:solidFill>
            </a:endParaRPr>
          </a:p>
          <a:p>
            <a:pPr marL="274320" indent="-274320">
              <a:lnSpc>
                <a:spcPts val="2000"/>
              </a:lnSpc>
              <a:buFont typeface="Arial" pitchFamily="34" charset="0"/>
              <a:buNone/>
              <a:defRPr/>
            </a:pPr>
            <a:r>
              <a:rPr lang="en-US" sz="2400" dirty="0" smtClean="0">
                <a:solidFill>
                  <a:srgbClr val="FF0000"/>
                </a:solidFill>
              </a:rPr>
              <a:t>portable</a:t>
            </a:r>
          </a:p>
          <a:p>
            <a:pPr marL="274320" indent="-274320">
              <a:lnSpc>
                <a:spcPts val="2000"/>
              </a:lnSpc>
              <a:buFont typeface="Arial" pitchFamily="34" charset="0"/>
              <a:buNone/>
              <a:defRPr/>
            </a:pPr>
            <a:r>
              <a:rPr lang="en-US" sz="2400" dirty="0" smtClean="0">
                <a:solidFill>
                  <a:srgbClr val="FF0000"/>
                </a:solidFill>
              </a:rPr>
              <a:t>precision</a:t>
            </a:r>
          </a:p>
          <a:p>
            <a:pPr marL="274320" indent="-274320">
              <a:lnSpc>
                <a:spcPts val="2000"/>
              </a:lnSpc>
              <a:buFont typeface="Arial" pitchFamily="34" charset="0"/>
              <a:buNone/>
              <a:defRPr/>
            </a:pPr>
            <a:r>
              <a:rPr lang="en-US" sz="2400" dirty="0" smtClean="0">
                <a:solidFill>
                  <a:srgbClr val="FF0000"/>
                </a:solidFill>
              </a:rPr>
              <a:t>predictable</a:t>
            </a:r>
          </a:p>
          <a:p>
            <a:pPr marL="274320" indent="-274320">
              <a:lnSpc>
                <a:spcPts val="2000"/>
              </a:lnSpc>
              <a:buFont typeface="Arial" pitchFamily="34" charset="0"/>
              <a:buNone/>
              <a:defRPr/>
            </a:pPr>
            <a:r>
              <a:rPr lang="en-US" sz="2400" dirty="0" smtClean="0">
                <a:solidFill>
                  <a:srgbClr val="FF0000"/>
                </a:solidFill>
              </a:rPr>
              <a:t>producible</a:t>
            </a:r>
          </a:p>
          <a:p>
            <a:pPr marL="274320" indent="-274320">
              <a:lnSpc>
                <a:spcPts val="2000"/>
              </a:lnSpc>
              <a:buFont typeface="Arial" pitchFamily="34" charset="0"/>
              <a:buNone/>
              <a:defRPr/>
            </a:pPr>
            <a:r>
              <a:rPr lang="en-US" sz="2400" dirty="0" smtClean="0">
                <a:solidFill>
                  <a:srgbClr val="FF0000"/>
                </a:solidFill>
              </a:rPr>
              <a:t>provable</a:t>
            </a:r>
          </a:p>
          <a:p>
            <a:pPr marL="274320" indent="-274320">
              <a:lnSpc>
                <a:spcPts val="2000"/>
              </a:lnSpc>
              <a:buFont typeface="Arial" pitchFamily="34" charset="0"/>
              <a:buNone/>
              <a:defRPr/>
            </a:pPr>
            <a:r>
              <a:rPr lang="en-US" sz="2400" dirty="0" smtClean="0">
                <a:solidFill>
                  <a:srgbClr val="FF0000"/>
                </a:solidFill>
              </a:rPr>
              <a:t>recoverable</a:t>
            </a:r>
          </a:p>
          <a:p>
            <a:pPr marL="274320" indent="-274320">
              <a:lnSpc>
                <a:spcPts val="2000"/>
              </a:lnSpc>
              <a:buFont typeface="Arial" pitchFamily="34" charset="0"/>
              <a:buNone/>
              <a:defRPr/>
            </a:pPr>
            <a:r>
              <a:rPr lang="en-US" sz="2400" dirty="0" smtClean="0">
                <a:solidFill>
                  <a:srgbClr val="FF0000"/>
                </a:solidFill>
              </a:rPr>
              <a:t>relevant</a:t>
            </a:r>
          </a:p>
          <a:p>
            <a:pPr marL="274320" indent="-274320">
              <a:lnSpc>
                <a:spcPts val="2000"/>
              </a:lnSpc>
              <a:buFont typeface="Arial" pitchFamily="34" charset="0"/>
              <a:buNone/>
              <a:defRPr/>
            </a:pPr>
            <a:r>
              <a:rPr lang="en-US" sz="2400" dirty="0" smtClean="0">
                <a:solidFill>
                  <a:srgbClr val="FF0000"/>
                </a:solidFill>
              </a:rPr>
              <a:t>reliable</a:t>
            </a:r>
          </a:p>
          <a:p>
            <a:pPr marL="274320" indent="-274320">
              <a:lnSpc>
                <a:spcPts val="2000"/>
              </a:lnSpc>
              <a:buFont typeface="Arial" pitchFamily="34" charset="0"/>
              <a:buNone/>
              <a:defRPr/>
            </a:pPr>
            <a:r>
              <a:rPr lang="en-US" sz="2400" dirty="0" smtClean="0">
                <a:solidFill>
                  <a:srgbClr val="FF0000"/>
                </a:solidFill>
              </a:rPr>
              <a:t>repeatable</a:t>
            </a:r>
          </a:p>
          <a:p>
            <a:pPr marL="274320" indent="-274320">
              <a:lnSpc>
                <a:spcPts val="2000"/>
              </a:lnSpc>
              <a:buFont typeface="Arial" pitchFamily="34" charset="0"/>
              <a:buNone/>
              <a:defRPr/>
            </a:pPr>
            <a:r>
              <a:rPr lang="en-US" sz="2400" dirty="0" smtClean="0">
                <a:solidFill>
                  <a:srgbClr val="FF0000"/>
                </a:solidFill>
              </a:rPr>
              <a:t>reproducible</a:t>
            </a:r>
          </a:p>
          <a:p>
            <a:pPr marL="274320" indent="-274320">
              <a:lnSpc>
                <a:spcPts val="2000"/>
              </a:lnSpc>
              <a:buFont typeface="Arial" pitchFamily="34" charset="0"/>
              <a:buNone/>
              <a:defRPr/>
            </a:pPr>
            <a:r>
              <a:rPr lang="en-US" sz="2400" dirty="0" smtClean="0">
                <a:solidFill>
                  <a:srgbClr val="FF0000"/>
                </a:solidFill>
              </a:rPr>
              <a:t>resilient</a:t>
            </a:r>
            <a:endParaRPr lang="en-US" sz="2000" dirty="0" smtClean="0">
              <a:solidFill>
                <a:srgbClr val="FF0000"/>
              </a:solidFill>
            </a:endParaRPr>
          </a:p>
          <a:p>
            <a:pPr marL="274320" indent="-274320">
              <a:lnSpc>
                <a:spcPts val="2000"/>
              </a:lnSpc>
              <a:buFont typeface="Arial" pitchFamily="34" charset="0"/>
              <a:buNone/>
              <a:defRPr/>
            </a:pPr>
            <a:r>
              <a:rPr lang="en-US" sz="2400" dirty="0" smtClean="0">
                <a:solidFill>
                  <a:srgbClr val="FF0000"/>
                </a:solidFill>
              </a:rPr>
              <a:t>responsive</a:t>
            </a:r>
          </a:p>
          <a:p>
            <a:pPr marL="274320" indent="-274320">
              <a:lnSpc>
                <a:spcPts val="2000"/>
              </a:lnSpc>
              <a:buFont typeface="Arial" pitchFamily="34" charset="0"/>
              <a:buNone/>
              <a:defRPr/>
            </a:pPr>
            <a:r>
              <a:rPr lang="en-US" sz="2400" dirty="0" smtClean="0">
                <a:solidFill>
                  <a:srgbClr val="3333FF"/>
                </a:solidFill>
              </a:rPr>
              <a:t>reusable </a:t>
            </a:r>
          </a:p>
          <a:p>
            <a:pPr marL="274320" indent="-274320">
              <a:lnSpc>
                <a:spcPts val="2000"/>
              </a:lnSpc>
              <a:buFont typeface="Arial" pitchFamily="34" charset="0"/>
              <a:buNone/>
              <a:defRPr/>
            </a:pPr>
            <a:endParaRPr lang="en-US" sz="2400" b="1" dirty="0" smtClean="0">
              <a:solidFill>
                <a:srgbClr val="FF0000"/>
              </a:solidFill>
              <a:latin typeface="Arial Black" pitchFamily="34" charset="0"/>
            </a:endParaRPr>
          </a:p>
          <a:p>
            <a:pPr marL="274320" indent="-274320">
              <a:lnSpc>
                <a:spcPts val="2000"/>
              </a:lnSpc>
              <a:buFont typeface="Arial" pitchFamily="34" charset="0"/>
              <a:buNone/>
              <a:defRPr/>
            </a:pPr>
            <a:endParaRPr lang="en-US" sz="2400" dirty="0" smtClean="0">
              <a:solidFill>
                <a:prstClr val="black"/>
              </a:solidFill>
            </a:endParaRPr>
          </a:p>
        </p:txBody>
      </p:sp>
      <p:sp>
        <p:nvSpPr>
          <p:cNvPr id="50" name="Content Placeholder 2"/>
          <p:cNvSpPr txBox="1">
            <a:spLocks/>
          </p:cNvSpPr>
          <p:nvPr/>
        </p:nvSpPr>
        <p:spPr>
          <a:xfrm>
            <a:off x="6858000" y="914400"/>
            <a:ext cx="24384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safety </a:t>
            </a:r>
          </a:p>
          <a:p>
            <a:pPr marL="274320" indent="-274320">
              <a:lnSpc>
                <a:spcPts val="2000"/>
              </a:lnSpc>
              <a:defRPr/>
            </a:pPr>
            <a:r>
              <a:rPr lang="en-US" sz="2400" dirty="0" smtClean="0">
                <a:solidFill>
                  <a:srgbClr val="FF0000"/>
                </a:solidFill>
              </a:rPr>
              <a:t>scalable</a:t>
            </a:r>
          </a:p>
          <a:p>
            <a:pPr marL="274320" indent="-274320">
              <a:lnSpc>
                <a:spcPts val="2000"/>
              </a:lnSpc>
              <a:defRPr/>
            </a:pPr>
            <a:r>
              <a:rPr lang="en-US" sz="2400" dirty="0" smtClean="0">
                <a:solidFill>
                  <a:srgbClr val="3333FF"/>
                </a:solidFill>
              </a:rPr>
              <a:t>seamless</a:t>
            </a:r>
          </a:p>
          <a:p>
            <a:pPr marL="274320" indent="-274320">
              <a:lnSpc>
                <a:spcPts val="2000"/>
              </a:lnSpc>
              <a:defRPr/>
            </a:pPr>
            <a:r>
              <a:rPr lang="en-US" sz="2400" dirty="0" smtClean="0">
                <a:solidFill>
                  <a:srgbClr val="3333FF"/>
                </a:solidFill>
              </a:rPr>
              <a:t>self-sustainable</a:t>
            </a:r>
          </a:p>
          <a:p>
            <a:pPr marL="274320" indent="-274320">
              <a:lnSpc>
                <a:spcPts val="2000"/>
              </a:lnSpc>
              <a:defRPr/>
            </a:pPr>
            <a:r>
              <a:rPr lang="en-US" sz="2400" dirty="0" smtClean="0">
                <a:solidFill>
                  <a:srgbClr val="FF0000"/>
                </a:solidFill>
              </a:rPr>
              <a:t>serviceable</a:t>
            </a:r>
          </a:p>
          <a:p>
            <a:pPr marL="274320" indent="-274320">
              <a:lnSpc>
                <a:spcPts val="2000"/>
              </a:lnSpc>
              <a:defRPr/>
            </a:pPr>
            <a:r>
              <a:rPr lang="en-US" sz="2400" dirty="0" smtClean="0">
                <a:solidFill>
                  <a:srgbClr val="FF0000"/>
                </a:solidFill>
              </a:rPr>
              <a:t>supportable</a:t>
            </a:r>
          </a:p>
          <a:p>
            <a:pPr marL="274320" indent="-274320">
              <a:lnSpc>
                <a:spcPts val="2000"/>
              </a:lnSpc>
              <a:defRPr/>
            </a:pPr>
            <a:r>
              <a:rPr lang="en-US" sz="2400" dirty="0" smtClean="0">
                <a:solidFill>
                  <a:srgbClr val="FF0000"/>
                </a:solidFill>
              </a:rPr>
              <a:t>securable</a:t>
            </a:r>
          </a:p>
          <a:p>
            <a:pPr marL="274320" indent="-274320">
              <a:lnSpc>
                <a:spcPts val="2000"/>
              </a:lnSpc>
              <a:buFont typeface="Arial" pitchFamily="34" charset="0"/>
              <a:buNone/>
              <a:defRPr/>
            </a:pPr>
            <a:r>
              <a:rPr lang="en-US" sz="2400" dirty="0" smtClean="0">
                <a:solidFill>
                  <a:srgbClr val="3333FF"/>
                </a:solidFill>
              </a:rPr>
              <a:t>simple</a:t>
            </a:r>
          </a:p>
          <a:p>
            <a:pPr marL="274320" indent="-274320">
              <a:lnSpc>
                <a:spcPts val="2000"/>
              </a:lnSpc>
              <a:buFont typeface="Arial" pitchFamily="34" charset="0"/>
              <a:buNone/>
              <a:defRPr/>
            </a:pPr>
            <a:r>
              <a:rPr lang="en-US" sz="2400" dirty="0" smtClean="0">
                <a:solidFill>
                  <a:srgbClr val="FF0000"/>
                </a:solidFill>
              </a:rPr>
              <a:t>stable</a:t>
            </a:r>
          </a:p>
          <a:p>
            <a:pPr marL="274320" indent="-274320">
              <a:lnSpc>
                <a:spcPts val="2000"/>
              </a:lnSpc>
              <a:buFont typeface="Arial" pitchFamily="34" charset="0"/>
              <a:buNone/>
              <a:defRPr/>
            </a:pPr>
            <a:r>
              <a:rPr lang="en-US" sz="2400" dirty="0" smtClean="0">
                <a:solidFill>
                  <a:srgbClr val="3333FF"/>
                </a:solidFill>
              </a:rPr>
              <a:t>standards</a:t>
            </a:r>
          </a:p>
          <a:p>
            <a:pPr marL="274320" indent="-274320">
              <a:lnSpc>
                <a:spcPts val="2000"/>
              </a:lnSpc>
              <a:buFont typeface="Arial" pitchFamily="34" charset="0"/>
              <a:buNone/>
              <a:defRPr/>
            </a:pPr>
            <a:r>
              <a:rPr lang="en-US" sz="2400" dirty="0" smtClean="0">
                <a:solidFill>
                  <a:srgbClr val="FF0000"/>
                </a:solidFill>
              </a:rPr>
              <a:t>survivable</a:t>
            </a:r>
          </a:p>
          <a:p>
            <a:pPr marL="274320" indent="-274320">
              <a:lnSpc>
                <a:spcPts val="2000"/>
              </a:lnSpc>
              <a:buFont typeface="Arial" pitchFamily="34" charset="0"/>
              <a:buNone/>
              <a:defRPr/>
            </a:pPr>
            <a:endParaRPr lang="en-US" sz="2400" b="1" dirty="0" smtClean="0">
              <a:solidFill>
                <a:prstClr val="black"/>
              </a:solidFill>
              <a:latin typeface="Arial Black" pitchFamily="34" charset="0"/>
            </a:endParaRPr>
          </a:p>
          <a:p>
            <a:pPr marL="274320" indent="-274320">
              <a:lnSpc>
                <a:spcPts val="2000"/>
              </a:lnSpc>
              <a:buFont typeface="Arial" pitchFamily="34" charset="0"/>
              <a:buNone/>
              <a:defRPr/>
            </a:pPr>
            <a:r>
              <a:rPr lang="en-US" sz="2400" dirty="0" err="1" smtClean="0">
                <a:solidFill>
                  <a:srgbClr val="FF0000"/>
                </a:solidFill>
              </a:rPr>
              <a:t>tailorable</a:t>
            </a:r>
            <a:endParaRPr lang="en-US" sz="2400" dirty="0" smtClean="0">
              <a:solidFill>
                <a:srgbClr val="FF0000"/>
              </a:solidFill>
            </a:endParaRPr>
          </a:p>
          <a:p>
            <a:pPr marL="274320" indent="-274320">
              <a:lnSpc>
                <a:spcPts val="2000"/>
              </a:lnSpc>
              <a:buFont typeface="Arial" pitchFamily="34" charset="0"/>
              <a:buNone/>
              <a:defRPr/>
            </a:pPr>
            <a:r>
              <a:rPr lang="en-US" sz="2400" dirty="0" smtClean="0">
                <a:solidFill>
                  <a:srgbClr val="FF0000"/>
                </a:solidFill>
              </a:rPr>
              <a:t>testable</a:t>
            </a:r>
          </a:p>
          <a:p>
            <a:pPr marL="274320" indent="-274320">
              <a:lnSpc>
                <a:spcPts val="2000"/>
              </a:lnSpc>
              <a:buFont typeface="Arial" pitchFamily="34" charset="0"/>
              <a:buNone/>
              <a:defRPr/>
            </a:pPr>
            <a:r>
              <a:rPr lang="en-US" sz="2400" dirty="0" smtClean="0">
                <a:solidFill>
                  <a:srgbClr val="FF0000"/>
                </a:solidFill>
              </a:rPr>
              <a:t>timely</a:t>
            </a:r>
          </a:p>
          <a:p>
            <a:pPr marL="274320" indent="-274320">
              <a:lnSpc>
                <a:spcPts val="2000"/>
              </a:lnSpc>
              <a:buFont typeface="Arial" pitchFamily="34" charset="0"/>
              <a:buNone/>
              <a:defRPr/>
            </a:pPr>
            <a:r>
              <a:rPr lang="en-US" sz="2400" dirty="0" smtClean="0">
                <a:solidFill>
                  <a:srgbClr val="FF0000"/>
                </a:solidFill>
              </a:rPr>
              <a:t>traceable</a:t>
            </a:r>
          </a:p>
          <a:p>
            <a:pPr marL="274320" indent="-274320">
              <a:lnSpc>
                <a:spcPts val="2000"/>
              </a:lnSpc>
              <a:buFont typeface="Arial" pitchFamily="34" charset="0"/>
              <a:buNone/>
              <a:defRPr/>
            </a:pPr>
            <a:r>
              <a:rPr lang="en-US" sz="2400" dirty="0" smtClean="0">
                <a:solidFill>
                  <a:srgbClr val="3333FF"/>
                </a:solidFill>
              </a:rPr>
              <a:t>ubiquitous</a:t>
            </a:r>
          </a:p>
          <a:p>
            <a:pPr marL="274320" indent="-274320">
              <a:lnSpc>
                <a:spcPts val="2000"/>
              </a:lnSpc>
              <a:buFont typeface="Arial" pitchFamily="34" charset="0"/>
              <a:buNone/>
              <a:defRPr/>
            </a:pPr>
            <a:r>
              <a:rPr lang="en-US" sz="2400" dirty="0" smtClean="0">
                <a:solidFill>
                  <a:srgbClr val="FF0000"/>
                </a:solidFill>
              </a:rPr>
              <a:t>understandable</a:t>
            </a:r>
          </a:p>
          <a:p>
            <a:pPr marL="274320" indent="-274320">
              <a:lnSpc>
                <a:spcPts val="2000"/>
              </a:lnSpc>
              <a:buFont typeface="Arial" pitchFamily="34" charset="0"/>
              <a:buNone/>
              <a:defRPr/>
            </a:pPr>
            <a:r>
              <a:rPr lang="en-US" sz="2400" dirty="0" smtClean="0">
                <a:solidFill>
                  <a:srgbClr val="FF0000"/>
                </a:solidFill>
              </a:rPr>
              <a:t>upgradable</a:t>
            </a:r>
          </a:p>
          <a:p>
            <a:pPr marL="274320" indent="-274320">
              <a:lnSpc>
                <a:spcPts val="2000"/>
              </a:lnSpc>
              <a:buFont typeface="Arial" pitchFamily="34" charset="0"/>
              <a:buNone/>
              <a:defRPr/>
            </a:pPr>
            <a:r>
              <a:rPr lang="en-US" sz="2400" dirty="0" smtClean="0">
                <a:solidFill>
                  <a:srgbClr val="3333FF"/>
                </a:solidFill>
              </a:rPr>
              <a:t>usable</a:t>
            </a:r>
          </a:p>
          <a:p>
            <a:pPr marL="274320" indent="-274320">
              <a:lnSpc>
                <a:spcPts val="2000"/>
              </a:lnSpc>
              <a:buFont typeface="Arial" pitchFamily="34" charset="0"/>
              <a:buNone/>
              <a:defRPr/>
            </a:pPr>
            <a:endParaRPr lang="en-US" sz="2400" dirty="0">
              <a:solidFill>
                <a:prstClr val="black"/>
              </a:solidFill>
            </a:endParaRPr>
          </a:p>
        </p:txBody>
      </p:sp>
      <p:sp>
        <p:nvSpPr>
          <p:cNvPr id="52" name="TextBox 51"/>
          <p:cNvSpPr txBox="1"/>
          <p:nvPr/>
        </p:nvSpPr>
        <p:spPr>
          <a:xfrm>
            <a:off x="2514600" y="2478975"/>
            <a:ext cx="2209800" cy="392800"/>
          </a:xfrm>
          <a:prstGeom prst="rect">
            <a:avLst/>
          </a:prstGeom>
          <a:noFill/>
        </p:spPr>
        <p:txBody>
          <a:bodyPr wrap="square" rtlCol="0">
            <a:spAutoFit/>
          </a:bodyPr>
          <a:lstStyle/>
          <a:p>
            <a:pPr marL="274320" indent="-274320">
              <a:lnSpc>
                <a:spcPts val="2000"/>
              </a:lnSpc>
              <a:defRPr/>
            </a:pPr>
            <a:r>
              <a:rPr lang="en-US" sz="3200" b="1" dirty="0" smtClean="0">
                <a:solidFill>
                  <a:srgbClr val="3366FF"/>
                </a:solidFill>
                <a:latin typeface="Arial Black" pitchFamily="34" charset="0"/>
              </a:rPr>
              <a:t>efficient</a:t>
            </a:r>
            <a:endParaRPr lang="en-US" sz="2400" b="1" dirty="0" smtClean="0">
              <a:solidFill>
                <a:srgbClr val="3366FF"/>
              </a:solidFill>
              <a:latin typeface="Arial Black" pitchFamily="34" charset="0"/>
            </a:endParaRPr>
          </a:p>
        </p:txBody>
      </p:sp>
      <p:sp>
        <p:nvSpPr>
          <p:cNvPr id="53" name="TextBox 52"/>
          <p:cNvSpPr txBox="1"/>
          <p:nvPr/>
        </p:nvSpPr>
        <p:spPr>
          <a:xfrm>
            <a:off x="4847836" y="6084200"/>
            <a:ext cx="1629164" cy="392800"/>
          </a:xfrm>
          <a:prstGeom prst="rect">
            <a:avLst/>
          </a:prstGeom>
          <a:noFill/>
        </p:spPr>
        <p:txBody>
          <a:bodyPr wrap="none" rtlCol="0">
            <a:spAutoFit/>
          </a:bodyPr>
          <a:lstStyle/>
          <a:p>
            <a:pPr marL="274320" indent="-274320">
              <a:lnSpc>
                <a:spcPts val="2000"/>
              </a:lnSpc>
              <a:defRPr/>
            </a:pPr>
            <a:r>
              <a:rPr lang="en-US" sz="3200" b="1" dirty="0" smtClean="0">
                <a:solidFill>
                  <a:srgbClr val="FF0000"/>
                </a:solidFill>
                <a:latin typeface="Arial Black" pitchFamily="34" charset="0"/>
              </a:rPr>
              <a:t>robust</a:t>
            </a:r>
            <a:endParaRPr lang="en-US" sz="2400" b="1" dirty="0" smtClean="0">
              <a:solidFill>
                <a:srgbClr val="FF0000"/>
              </a:solidFill>
              <a:latin typeface="Arial Black" pitchFamily="34" charset="0"/>
            </a:endParaRPr>
          </a:p>
        </p:txBody>
      </p:sp>
      <p:sp>
        <p:nvSpPr>
          <p:cNvPr id="54" name="TextBox 53"/>
          <p:cNvSpPr txBox="1"/>
          <p:nvPr/>
        </p:nvSpPr>
        <p:spPr>
          <a:xfrm>
            <a:off x="6490648" y="3530025"/>
            <a:ext cx="2788777" cy="584775"/>
          </a:xfrm>
          <a:prstGeom prst="rect">
            <a:avLst/>
          </a:prstGeom>
          <a:noFill/>
        </p:spPr>
        <p:txBody>
          <a:bodyPr wrap="none" rtlCol="0">
            <a:spAutoFit/>
          </a:bodyPr>
          <a:lstStyle/>
          <a:p>
            <a:r>
              <a:rPr lang="en-US" sz="3200" b="1" dirty="0" smtClean="0">
                <a:solidFill>
                  <a:prstClr val="black"/>
                </a:solidFill>
                <a:latin typeface="Arial Black" pitchFamily="34" charset="0"/>
              </a:rPr>
              <a:t>sustainable</a:t>
            </a:r>
            <a:endParaRPr lang="en-US" sz="2800" b="1" dirty="0" smtClean="0">
              <a:solidFill>
                <a:prstClr val="black"/>
              </a:solidFill>
              <a:latin typeface="Arial Black" pitchFamily="34" charset="0"/>
            </a:endParaRPr>
          </a:p>
        </p:txBody>
      </p:sp>
      <p:sp>
        <p:nvSpPr>
          <p:cNvPr id="27" name="TextBox 26"/>
          <p:cNvSpPr txBox="1"/>
          <p:nvPr/>
        </p:nvSpPr>
        <p:spPr>
          <a:xfrm>
            <a:off x="1066800" y="152400"/>
            <a:ext cx="7204216" cy="584775"/>
          </a:xfrm>
          <a:prstGeom prst="rect">
            <a:avLst/>
          </a:prstGeom>
          <a:noFill/>
        </p:spPr>
        <p:txBody>
          <a:bodyPr wrap="none" rtlCol="0">
            <a:spAutoFit/>
          </a:bodyPr>
          <a:lstStyle/>
          <a:p>
            <a:r>
              <a:rPr lang="en-US" sz="3200" b="1" dirty="0" smtClean="0">
                <a:latin typeface="Arial Black" pitchFamily="34" charset="0"/>
                <a:cs typeface="Arial" pitchFamily="34" charset="0"/>
              </a:rPr>
              <a:t>Sustainable </a:t>
            </a:r>
            <a:r>
              <a:rPr lang="en-US" sz="3200" b="1" dirty="0" smtClean="0">
                <a:latin typeface="Arial Black" pitchFamily="34" charset="0"/>
                <a:cs typeface="Arial" pitchFamily="34" charset="0"/>
                <a:sym typeface="Symbol"/>
              </a:rPr>
              <a:t> </a:t>
            </a:r>
            <a:r>
              <a:rPr lang="en-US" sz="3200" b="1" dirty="0" smtClean="0">
                <a:solidFill>
                  <a:srgbClr val="FF0000"/>
                </a:solidFill>
                <a:latin typeface="Arial Black" pitchFamily="34" charset="0"/>
                <a:cs typeface="Arial" pitchFamily="34" charset="0"/>
                <a:sym typeface="Symbol"/>
              </a:rPr>
              <a:t>robust</a:t>
            </a:r>
            <a:r>
              <a:rPr lang="en-US" sz="3200" b="1" dirty="0" smtClean="0">
                <a:latin typeface="Arial Black" pitchFamily="34" charset="0"/>
                <a:cs typeface="Arial" pitchFamily="34" charset="0"/>
                <a:sym typeface="Symbol"/>
              </a:rPr>
              <a:t> + </a:t>
            </a:r>
            <a:r>
              <a:rPr lang="en-US" sz="3200" b="1" dirty="0" smtClean="0">
                <a:solidFill>
                  <a:srgbClr val="0070C0"/>
                </a:solidFill>
                <a:latin typeface="Arial Black" pitchFamily="34" charset="0"/>
                <a:cs typeface="Arial" pitchFamily="34" charset="0"/>
                <a:sym typeface="Symbol"/>
              </a:rPr>
              <a:t>efficient</a:t>
            </a:r>
            <a:endParaRPr lang="en-US" sz="3200" b="1" dirty="0" smtClean="0">
              <a:solidFill>
                <a:srgbClr val="0070C0"/>
              </a:solidFill>
              <a:latin typeface="Arial Black" pitchFamily="34" charset="0"/>
              <a:cs typeface="Arial" pitchFamily="34" charset="0"/>
            </a:endParaRPr>
          </a:p>
        </p:txBody>
      </p:sp>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solidFill>
                  <a:srgbClr val="FF0000"/>
                </a:solidFill>
              </a:rPr>
              <a:t>accessible</a:t>
            </a:r>
          </a:p>
          <a:p>
            <a:pPr marL="274320" indent="-274320">
              <a:lnSpc>
                <a:spcPts val="2000"/>
              </a:lnSpc>
              <a:spcBef>
                <a:spcPts val="0"/>
              </a:spcBef>
              <a:buNone/>
            </a:pPr>
            <a:r>
              <a:rPr lang="en-US" sz="2400" dirty="0" smtClean="0">
                <a:solidFill>
                  <a:srgbClr val="FF0000"/>
                </a:solidFill>
              </a:rPr>
              <a:t>accountable</a:t>
            </a:r>
          </a:p>
          <a:p>
            <a:pPr marL="274320" indent="-274320">
              <a:lnSpc>
                <a:spcPts val="2000"/>
              </a:lnSpc>
              <a:spcBef>
                <a:spcPts val="0"/>
              </a:spcBef>
              <a:buNone/>
            </a:pPr>
            <a:r>
              <a:rPr lang="en-US" sz="2400" dirty="0" smtClean="0">
                <a:solidFill>
                  <a:srgbClr val="FF0000"/>
                </a:solidFill>
              </a:rPr>
              <a:t>accurate</a:t>
            </a:r>
          </a:p>
          <a:p>
            <a:pPr marL="274320" indent="-274320">
              <a:lnSpc>
                <a:spcPts val="2000"/>
              </a:lnSpc>
              <a:spcBef>
                <a:spcPts val="0"/>
              </a:spcBef>
              <a:buNone/>
            </a:pPr>
            <a:r>
              <a:rPr lang="en-US" sz="2400" dirty="0" smtClean="0">
                <a:solidFill>
                  <a:srgbClr val="FF0000"/>
                </a:solidFill>
              </a:rPr>
              <a:t>adaptable</a:t>
            </a:r>
          </a:p>
          <a:p>
            <a:pPr marL="274320" indent="-274320">
              <a:lnSpc>
                <a:spcPts val="2000"/>
              </a:lnSpc>
              <a:spcBef>
                <a:spcPts val="0"/>
              </a:spcBef>
              <a:buNone/>
            </a:pPr>
            <a:r>
              <a:rPr lang="en-US" sz="2400" dirty="0" smtClean="0">
                <a:solidFill>
                  <a:srgbClr val="FF0000"/>
                </a:solidFill>
              </a:rPr>
              <a:t>administrable</a:t>
            </a:r>
          </a:p>
          <a:p>
            <a:pPr marL="274320" indent="-274320">
              <a:lnSpc>
                <a:spcPts val="2000"/>
              </a:lnSpc>
              <a:spcBef>
                <a:spcPts val="0"/>
              </a:spcBef>
              <a:buNone/>
            </a:pPr>
            <a:r>
              <a:rPr lang="en-US" sz="2400" dirty="0" smtClean="0">
                <a:solidFill>
                  <a:srgbClr val="3333FF"/>
                </a:solidFill>
              </a:rPr>
              <a:t>affordable</a:t>
            </a:r>
          </a:p>
          <a:p>
            <a:pPr marL="274320" indent="-274320">
              <a:lnSpc>
                <a:spcPts val="2000"/>
              </a:lnSpc>
              <a:spcBef>
                <a:spcPts val="0"/>
              </a:spcBef>
              <a:buNone/>
            </a:pPr>
            <a:r>
              <a:rPr lang="en-US" sz="2400" dirty="0" smtClean="0">
                <a:solidFill>
                  <a:srgbClr val="FF0000"/>
                </a:solidFill>
              </a:rPr>
              <a:t>auditable</a:t>
            </a:r>
          </a:p>
          <a:p>
            <a:pPr marL="274320" indent="-274320">
              <a:lnSpc>
                <a:spcPts val="2000"/>
              </a:lnSpc>
              <a:spcBef>
                <a:spcPts val="0"/>
              </a:spcBef>
              <a:buNone/>
            </a:pPr>
            <a:r>
              <a:rPr lang="en-US" sz="2400" dirty="0" smtClean="0">
                <a:solidFill>
                  <a:srgbClr val="FF0000"/>
                </a:solidFill>
              </a:rPr>
              <a:t>autonomy</a:t>
            </a:r>
          </a:p>
          <a:p>
            <a:pPr marL="274320" indent="-274320">
              <a:lnSpc>
                <a:spcPts val="2000"/>
              </a:lnSpc>
              <a:spcBef>
                <a:spcPts val="0"/>
              </a:spcBef>
              <a:buNone/>
            </a:pPr>
            <a:r>
              <a:rPr lang="en-US" sz="2400" dirty="0" smtClean="0">
                <a:solidFill>
                  <a:srgbClr val="FF0000"/>
                </a:solidFill>
              </a:rPr>
              <a:t>available</a:t>
            </a:r>
            <a:endParaRPr lang="en-US" sz="2400" dirty="0" smtClean="0"/>
          </a:p>
          <a:p>
            <a:pPr marL="274320" indent="-274320">
              <a:lnSpc>
                <a:spcPts val="2000"/>
              </a:lnSpc>
              <a:spcBef>
                <a:spcPts val="0"/>
              </a:spcBef>
              <a:buNone/>
            </a:pPr>
            <a:r>
              <a:rPr lang="en-US" sz="2400" dirty="0" smtClean="0">
                <a:solidFill>
                  <a:srgbClr val="FF0000"/>
                </a:solidFill>
              </a:rPr>
              <a:t>compatible</a:t>
            </a:r>
          </a:p>
          <a:p>
            <a:pPr marL="274320" indent="-274320">
              <a:lnSpc>
                <a:spcPts val="2000"/>
              </a:lnSpc>
              <a:spcBef>
                <a:spcPts val="0"/>
              </a:spcBef>
              <a:buNone/>
            </a:pPr>
            <a:r>
              <a:rPr lang="en-US" sz="2400" dirty="0" err="1" smtClean="0">
                <a:solidFill>
                  <a:srgbClr val="FF0000"/>
                </a:solidFill>
              </a:rPr>
              <a:t>composable</a:t>
            </a:r>
            <a:r>
              <a:rPr lang="en-US" sz="2400" dirty="0" smtClean="0">
                <a:solidFill>
                  <a:srgbClr val="FF0000"/>
                </a:solidFill>
              </a:rPr>
              <a:t> </a:t>
            </a:r>
          </a:p>
          <a:p>
            <a:pPr marL="274320" indent="-274320">
              <a:lnSpc>
                <a:spcPts val="2000"/>
              </a:lnSpc>
              <a:spcBef>
                <a:spcPts val="0"/>
              </a:spcBef>
              <a:buNone/>
            </a:pPr>
            <a:r>
              <a:rPr lang="en-US" sz="2400" dirty="0" smtClean="0">
                <a:solidFill>
                  <a:srgbClr val="FF0000"/>
                </a:solidFill>
              </a:rPr>
              <a:t>configurable</a:t>
            </a:r>
          </a:p>
          <a:p>
            <a:pPr marL="274320" indent="-274320">
              <a:lnSpc>
                <a:spcPts val="2000"/>
              </a:lnSpc>
              <a:spcBef>
                <a:spcPts val="0"/>
              </a:spcBef>
              <a:buNone/>
            </a:pPr>
            <a:r>
              <a:rPr lang="en-US" sz="2400" dirty="0" smtClean="0">
                <a:solidFill>
                  <a:srgbClr val="FF0000"/>
                </a:solidFill>
              </a:rPr>
              <a:t>correctness</a:t>
            </a:r>
          </a:p>
          <a:p>
            <a:pPr marL="274320" indent="-274320">
              <a:lnSpc>
                <a:spcPts val="2000"/>
              </a:lnSpc>
              <a:spcBef>
                <a:spcPts val="0"/>
              </a:spcBef>
              <a:buNone/>
            </a:pPr>
            <a:r>
              <a:rPr lang="en-US" sz="2400" dirty="0" smtClean="0">
                <a:solidFill>
                  <a:srgbClr val="FF0000"/>
                </a:solidFill>
              </a:rPr>
              <a:t>customizable</a:t>
            </a:r>
          </a:p>
          <a:p>
            <a:pPr marL="274320" lvl="0" indent="-274320">
              <a:lnSpc>
                <a:spcPts val="2000"/>
              </a:lnSpc>
              <a:spcBef>
                <a:spcPts val="0"/>
              </a:spcBef>
              <a:buNone/>
              <a:defRPr/>
            </a:pPr>
            <a:r>
              <a:rPr lang="en-US" sz="2400" dirty="0" err="1" smtClean="0">
                <a:solidFill>
                  <a:srgbClr val="FF0000"/>
                </a:solidFill>
              </a:rPr>
              <a:t>debugable</a:t>
            </a:r>
            <a:endParaRPr lang="en-US" sz="2400" dirty="0" smtClean="0">
              <a:solidFill>
                <a:srgbClr val="FF0000"/>
              </a:solidFill>
            </a:endParaRPr>
          </a:p>
          <a:p>
            <a:pPr marL="274320" lvl="0" indent="-274320">
              <a:lnSpc>
                <a:spcPts val="2000"/>
              </a:lnSpc>
              <a:spcBef>
                <a:spcPts val="0"/>
              </a:spcBef>
              <a:buNone/>
              <a:defRPr/>
            </a:pPr>
            <a:r>
              <a:rPr lang="en-US" sz="2400" dirty="0" smtClean="0">
                <a:solidFill>
                  <a:srgbClr val="3333FF"/>
                </a:solidFill>
              </a:rPr>
              <a:t>degradable</a:t>
            </a:r>
          </a:p>
          <a:p>
            <a:pPr marL="274320" lvl="0" indent="-274320">
              <a:lnSpc>
                <a:spcPts val="2000"/>
              </a:lnSpc>
              <a:spcBef>
                <a:spcPts val="0"/>
              </a:spcBef>
              <a:buNone/>
              <a:defRPr/>
            </a:pPr>
            <a:r>
              <a:rPr lang="en-US" sz="2400" dirty="0" smtClean="0">
                <a:solidFill>
                  <a:srgbClr val="FF0000"/>
                </a:solidFill>
              </a:rPr>
              <a:t>determinable</a:t>
            </a:r>
          </a:p>
          <a:p>
            <a:pPr marL="274320" lvl="0" indent="-274320">
              <a:lnSpc>
                <a:spcPts val="2000"/>
              </a:lnSpc>
              <a:spcBef>
                <a:spcPts val="0"/>
              </a:spcBef>
              <a:buNone/>
              <a:defRPr/>
            </a:pPr>
            <a:r>
              <a:rPr lang="en-US" sz="2400" dirty="0" smtClean="0">
                <a:solidFill>
                  <a:srgbClr val="FF0000"/>
                </a:solidFill>
              </a:rPr>
              <a:t>demonstrable</a:t>
            </a:r>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a:p>
        </p:txBody>
      </p:sp>
      <p:sp>
        <p:nvSpPr>
          <p:cNvPr id="48"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dependable</a:t>
            </a:r>
          </a:p>
          <a:p>
            <a:pPr marL="274320" indent="-274320">
              <a:lnSpc>
                <a:spcPts val="2000"/>
              </a:lnSpc>
              <a:defRPr/>
            </a:pPr>
            <a:r>
              <a:rPr lang="en-US" sz="2400" dirty="0" smtClean="0">
                <a:solidFill>
                  <a:srgbClr val="FF0000"/>
                </a:solidFill>
              </a:rPr>
              <a:t>deployable</a:t>
            </a:r>
          </a:p>
          <a:p>
            <a:pPr marL="274320" indent="-274320">
              <a:lnSpc>
                <a:spcPts val="2000"/>
              </a:lnSpc>
              <a:defRPr/>
            </a:pPr>
            <a:r>
              <a:rPr lang="en-US" sz="2400" dirty="0" smtClean="0">
                <a:solidFill>
                  <a:srgbClr val="FF0000"/>
                </a:solidFill>
              </a:rPr>
              <a:t>discoverable </a:t>
            </a:r>
          </a:p>
          <a:p>
            <a:pPr marL="274320" indent="-274320">
              <a:lnSpc>
                <a:spcPts val="2000"/>
              </a:lnSpc>
              <a:defRPr/>
            </a:pPr>
            <a:r>
              <a:rPr lang="en-US" sz="2400" dirty="0" smtClean="0">
                <a:solidFill>
                  <a:srgbClr val="FF0000"/>
                </a:solidFill>
              </a:rPr>
              <a:t>distributable</a:t>
            </a:r>
          </a:p>
          <a:p>
            <a:pPr marL="274320" indent="-274320">
              <a:lnSpc>
                <a:spcPts val="2000"/>
              </a:lnSpc>
              <a:defRPr/>
            </a:pPr>
            <a:r>
              <a:rPr lang="en-US" sz="2400" dirty="0" smtClean="0">
                <a:solidFill>
                  <a:srgbClr val="FF0000"/>
                </a:solidFill>
              </a:rPr>
              <a:t>durable</a:t>
            </a:r>
          </a:p>
          <a:p>
            <a:pPr marL="274320" indent="-274320">
              <a:lnSpc>
                <a:spcPts val="2000"/>
              </a:lnSpc>
              <a:defRPr/>
            </a:pPr>
            <a:r>
              <a:rPr lang="en-US" sz="2400" dirty="0" smtClean="0">
                <a:solidFill>
                  <a:srgbClr val="FF0000"/>
                </a:solidFill>
              </a:rPr>
              <a:t>effective</a:t>
            </a:r>
          </a:p>
          <a:p>
            <a:pPr marL="274320" indent="-274320">
              <a:lnSpc>
                <a:spcPts val="2000"/>
              </a:lnSpc>
              <a:defRPr/>
            </a:pPr>
            <a:endParaRPr lang="en-US" sz="2400" b="1" dirty="0" smtClean="0">
              <a:solidFill>
                <a:prstClr val="black"/>
              </a:solidFill>
              <a:latin typeface="Arial Black" pitchFamily="34" charset="0"/>
            </a:endParaRPr>
          </a:p>
          <a:p>
            <a:pPr marL="274320" indent="-274320">
              <a:lnSpc>
                <a:spcPts val="2000"/>
              </a:lnSpc>
              <a:defRPr/>
            </a:pPr>
            <a:r>
              <a:rPr lang="en-US" sz="2400" dirty="0" smtClean="0">
                <a:solidFill>
                  <a:srgbClr val="FF0000"/>
                </a:solidFill>
              </a:rPr>
              <a:t>evolvable</a:t>
            </a:r>
          </a:p>
          <a:p>
            <a:pPr marL="274320" indent="-274320">
              <a:lnSpc>
                <a:spcPts val="2000"/>
              </a:lnSpc>
              <a:defRPr/>
            </a:pPr>
            <a:r>
              <a:rPr lang="en-US" sz="2400" dirty="0" smtClean="0">
                <a:solidFill>
                  <a:srgbClr val="FF0000"/>
                </a:solidFill>
              </a:rPr>
              <a:t>extensible</a:t>
            </a:r>
          </a:p>
          <a:p>
            <a:pPr marL="274320" indent="-274320">
              <a:lnSpc>
                <a:spcPts val="2000"/>
              </a:lnSpc>
              <a:defRPr/>
            </a:pPr>
            <a:r>
              <a:rPr lang="en-US" sz="2400" dirty="0" smtClean="0">
                <a:solidFill>
                  <a:srgbClr val="FF0000"/>
                </a:solidFill>
              </a:rPr>
              <a:t>fail  transparent</a:t>
            </a:r>
          </a:p>
          <a:p>
            <a:pPr marL="274320" indent="-274320">
              <a:lnSpc>
                <a:spcPts val="2000"/>
              </a:lnSpc>
              <a:defRPr/>
            </a:pPr>
            <a:r>
              <a:rPr lang="en-US" sz="2400" dirty="0" smtClean="0">
                <a:solidFill>
                  <a:srgbClr val="FF0000"/>
                </a:solidFill>
              </a:rPr>
              <a:t>fast</a:t>
            </a:r>
          </a:p>
          <a:p>
            <a:pPr marL="274320" indent="-274320">
              <a:lnSpc>
                <a:spcPts val="2000"/>
              </a:lnSpc>
              <a:defRPr/>
            </a:pPr>
            <a:r>
              <a:rPr lang="en-US" sz="2400" dirty="0" smtClean="0">
                <a:solidFill>
                  <a:srgbClr val="FF0000"/>
                </a:solidFill>
              </a:rPr>
              <a:t>fault-tolerant</a:t>
            </a:r>
          </a:p>
          <a:p>
            <a:pPr marL="274320" indent="-274320">
              <a:lnSpc>
                <a:spcPts val="2000"/>
              </a:lnSpc>
              <a:defRPr/>
            </a:pPr>
            <a:r>
              <a:rPr lang="en-US" sz="2400" dirty="0" smtClean="0">
                <a:solidFill>
                  <a:srgbClr val="FF0000"/>
                </a:solidFill>
              </a:rPr>
              <a:t>fidelity</a:t>
            </a:r>
          </a:p>
          <a:p>
            <a:pPr marL="274320" indent="-274320">
              <a:lnSpc>
                <a:spcPts val="2000"/>
              </a:lnSpc>
              <a:defRPr/>
            </a:pPr>
            <a:r>
              <a:rPr lang="en-US" sz="2400" dirty="0" smtClean="0">
                <a:solidFill>
                  <a:srgbClr val="FF0000"/>
                </a:solidFill>
              </a:rPr>
              <a:t>flexible</a:t>
            </a:r>
          </a:p>
          <a:p>
            <a:pPr marL="274320" indent="-274320">
              <a:lnSpc>
                <a:spcPts val="2000"/>
              </a:lnSpc>
              <a:defRPr/>
            </a:pPr>
            <a:r>
              <a:rPr lang="en-US" sz="2400" dirty="0" smtClean="0">
                <a:solidFill>
                  <a:srgbClr val="FF0000"/>
                </a:solidFill>
              </a:rPr>
              <a:t>inspectable</a:t>
            </a:r>
          </a:p>
          <a:p>
            <a:pPr marL="274320" indent="-274320">
              <a:lnSpc>
                <a:spcPts val="2000"/>
              </a:lnSpc>
              <a:defRPr/>
            </a:pPr>
            <a:r>
              <a:rPr lang="en-US" sz="2400" dirty="0" smtClean="0">
                <a:solidFill>
                  <a:srgbClr val="FF0000"/>
                </a:solidFill>
              </a:rPr>
              <a:t>installable</a:t>
            </a:r>
          </a:p>
          <a:p>
            <a:pPr marL="274320" indent="-274320">
              <a:lnSpc>
                <a:spcPts val="2000"/>
              </a:lnSpc>
              <a:defRPr/>
            </a:pPr>
            <a:r>
              <a:rPr lang="en-US" sz="2400" dirty="0" smtClean="0">
                <a:solidFill>
                  <a:srgbClr val="FF0000"/>
                </a:solidFill>
              </a:rPr>
              <a:t>Integrity</a:t>
            </a:r>
          </a:p>
          <a:p>
            <a:pPr marL="274320" indent="-274320">
              <a:lnSpc>
                <a:spcPts val="2000"/>
              </a:lnSpc>
              <a:defRPr/>
            </a:pPr>
            <a:r>
              <a:rPr lang="en-US" sz="2400" dirty="0" smtClean="0">
                <a:solidFill>
                  <a:srgbClr val="FF0000"/>
                </a:solidFill>
              </a:rPr>
              <a:t>interchangeable</a:t>
            </a:r>
          </a:p>
          <a:p>
            <a:pPr marL="274320" indent="-274320">
              <a:lnSpc>
                <a:spcPts val="2000"/>
              </a:lnSpc>
              <a:defRPr/>
            </a:pPr>
            <a:r>
              <a:rPr lang="en-US" sz="2400" dirty="0" smtClean="0">
                <a:solidFill>
                  <a:srgbClr val="FF0000"/>
                </a:solidFill>
              </a:rPr>
              <a:t>interoperable </a:t>
            </a:r>
          </a:p>
          <a:p>
            <a:pPr marL="274320" indent="-274320">
              <a:lnSpc>
                <a:spcPts val="2000"/>
              </a:lnSpc>
              <a:defRPr/>
            </a:pPr>
            <a:r>
              <a:rPr lang="en-US" sz="2400" dirty="0" smtClean="0">
                <a:solidFill>
                  <a:srgbClr val="FF0000"/>
                </a:solidFill>
              </a:rPr>
              <a:t>learnable</a:t>
            </a:r>
          </a:p>
          <a:p>
            <a:pPr marL="274320" indent="-274320">
              <a:lnSpc>
                <a:spcPts val="2000"/>
              </a:lnSpc>
              <a:defRPr/>
            </a:pPr>
            <a:r>
              <a:rPr lang="en-US" sz="2400" dirty="0" smtClean="0">
                <a:solidFill>
                  <a:srgbClr val="FF0000"/>
                </a:solidFill>
              </a:rPr>
              <a:t>maintainable</a:t>
            </a:r>
          </a:p>
          <a:p>
            <a:pPr marL="274320" indent="-274320">
              <a:lnSpc>
                <a:spcPts val="2000"/>
              </a:lnSpc>
              <a:defRPr/>
            </a:pPr>
            <a:endParaRPr lang="en-US" sz="2400" dirty="0" smtClean="0">
              <a:solidFill>
                <a:prstClr val="black"/>
              </a:solidFill>
            </a:endParaRPr>
          </a:p>
          <a:p>
            <a:pPr marL="274320" indent="-274320">
              <a:lnSpc>
                <a:spcPts val="2000"/>
              </a:lnSpc>
              <a:defRPr/>
            </a:pPr>
            <a:endParaRPr lang="en-US" sz="2400" dirty="0" smtClean="0">
              <a:solidFill>
                <a:prstClr val="black"/>
              </a:solidFill>
            </a:endParaRPr>
          </a:p>
        </p:txBody>
      </p:sp>
      <p:sp>
        <p:nvSpPr>
          <p:cNvPr id="49"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manageable</a:t>
            </a:r>
          </a:p>
          <a:p>
            <a:pPr marL="274320" indent="-274320">
              <a:lnSpc>
                <a:spcPts val="2000"/>
              </a:lnSpc>
              <a:defRPr/>
            </a:pPr>
            <a:r>
              <a:rPr lang="en-US" sz="2400" dirty="0" smtClean="0">
                <a:solidFill>
                  <a:srgbClr val="FF0000"/>
                </a:solidFill>
              </a:rPr>
              <a:t>mobile</a:t>
            </a:r>
          </a:p>
          <a:p>
            <a:pPr marL="274320" indent="-274320">
              <a:lnSpc>
                <a:spcPts val="2000"/>
              </a:lnSpc>
              <a:defRPr/>
            </a:pPr>
            <a:r>
              <a:rPr lang="en-US" sz="2400" dirty="0" smtClean="0">
                <a:solidFill>
                  <a:srgbClr val="FF0000"/>
                </a:solidFill>
              </a:rPr>
              <a:t>modifiable</a:t>
            </a:r>
          </a:p>
          <a:p>
            <a:pPr marL="274320" indent="-274320">
              <a:lnSpc>
                <a:spcPts val="2000"/>
              </a:lnSpc>
              <a:defRPr/>
            </a:pPr>
            <a:r>
              <a:rPr lang="en-US" sz="2400" dirty="0" smtClean="0">
                <a:solidFill>
                  <a:srgbClr val="FF0000"/>
                </a:solidFill>
              </a:rPr>
              <a:t>modular</a:t>
            </a:r>
          </a:p>
          <a:p>
            <a:pPr marL="274320" indent="-274320">
              <a:lnSpc>
                <a:spcPts val="2000"/>
              </a:lnSpc>
              <a:defRPr/>
            </a:pPr>
            <a:r>
              <a:rPr lang="en-US" sz="2400" dirty="0" smtClean="0">
                <a:solidFill>
                  <a:srgbClr val="FF0000"/>
                </a:solidFill>
              </a:rPr>
              <a:t>nomadic</a:t>
            </a:r>
          </a:p>
          <a:p>
            <a:pPr marL="274320" indent="-274320">
              <a:lnSpc>
                <a:spcPts val="2000"/>
              </a:lnSpc>
              <a:defRPr/>
            </a:pPr>
            <a:r>
              <a:rPr lang="en-US" sz="2400" dirty="0" smtClean="0">
                <a:solidFill>
                  <a:srgbClr val="FF0000"/>
                </a:solidFill>
              </a:rPr>
              <a:t>operable</a:t>
            </a:r>
          </a:p>
          <a:p>
            <a:pPr marL="274320" indent="-274320">
              <a:lnSpc>
                <a:spcPts val="2000"/>
              </a:lnSpc>
              <a:buFont typeface="Arial" pitchFamily="34" charset="0"/>
              <a:buNone/>
              <a:defRPr/>
            </a:pPr>
            <a:r>
              <a:rPr lang="en-US" sz="2400" dirty="0" err="1" smtClean="0">
                <a:solidFill>
                  <a:srgbClr val="3333FF"/>
                </a:solidFill>
              </a:rPr>
              <a:t>orthogonality</a:t>
            </a:r>
            <a:endParaRPr lang="en-US" sz="2400" dirty="0" smtClean="0">
              <a:solidFill>
                <a:srgbClr val="3333FF"/>
              </a:solidFill>
            </a:endParaRPr>
          </a:p>
          <a:p>
            <a:pPr marL="274320" indent="-274320">
              <a:lnSpc>
                <a:spcPts val="2000"/>
              </a:lnSpc>
              <a:buFont typeface="Arial" pitchFamily="34" charset="0"/>
              <a:buNone/>
              <a:defRPr/>
            </a:pPr>
            <a:r>
              <a:rPr lang="en-US" sz="2400" dirty="0" smtClean="0">
                <a:solidFill>
                  <a:srgbClr val="FF0000"/>
                </a:solidFill>
              </a:rPr>
              <a:t>portable</a:t>
            </a:r>
          </a:p>
          <a:p>
            <a:pPr marL="274320" indent="-274320">
              <a:lnSpc>
                <a:spcPts val="2000"/>
              </a:lnSpc>
              <a:buFont typeface="Arial" pitchFamily="34" charset="0"/>
              <a:buNone/>
              <a:defRPr/>
            </a:pPr>
            <a:r>
              <a:rPr lang="en-US" sz="2400" dirty="0" smtClean="0">
                <a:solidFill>
                  <a:srgbClr val="FF0000"/>
                </a:solidFill>
              </a:rPr>
              <a:t>precision</a:t>
            </a:r>
          </a:p>
          <a:p>
            <a:pPr marL="274320" indent="-274320">
              <a:lnSpc>
                <a:spcPts val="2000"/>
              </a:lnSpc>
              <a:buFont typeface="Arial" pitchFamily="34" charset="0"/>
              <a:buNone/>
              <a:defRPr/>
            </a:pPr>
            <a:r>
              <a:rPr lang="en-US" sz="2400" dirty="0" smtClean="0">
                <a:solidFill>
                  <a:srgbClr val="FF0000"/>
                </a:solidFill>
              </a:rPr>
              <a:t>predictable</a:t>
            </a:r>
          </a:p>
          <a:p>
            <a:pPr marL="274320" indent="-274320">
              <a:lnSpc>
                <a:spcPts val="2000"/>
              </a:lnSpc>
              <a:buFont typeface="Arial" pitchFamily="34" charset="0"/>
              <a:buNone/>
              <a:defRPr/>
            </a:pPr>
            <a:r>
              <a:rPr lang="en-US" sz="2400" dirty="0" smtClean="0">
                <a:solidFill>
                  <a:srgbClr val="FF0000"/>
                </a:solidFill>
              </a:rPr>
              <a:t>producible</a:t>
            </a:r>
          </a:p>
          <a:p>
            <a:pPr marL="274320" indent="-274320">
              <a:lnSpc>
                <a:spcPts val="2000"/>
              </a:lnSpc>
              <a:buFont typeface="Arial" pitchFamily="34" charset="0"/>
              <a:buNone/>
              <a:defRPr/>
            </a:pPr>
            <a:r>
              <a:rPr lang="en-US" sz="2400" dirty="0" smtClean="0">
                <a:solidFill>
                  <a:srgbClr val="FF0000"/>
                </a:solidFill>
              </a:rPr>
              <a:t>provable</a:t>
            </a:r>
          </a:p>
          <a:p>
            <a:pPr marL="274320" indent="-274320">
              <a:lnSpc>
                <a:spcPts val="2000"/>
              </a:lnSpc>
              <a:buFont typeface="Arial" pitchFamily="34" charset="0"/>
              <a:buNone/>
              <a:defRPr/>
            </a:pPr>
            <a:r>
              <a:rPr lang="en-US" sz="2400" dirty="0" smtClean="0">
                <a:solidFill>
                  <a:srgbClr val="FF0000"/>
                </a:solidFill>
              </a:rPr>
              <a:t>recoverable</a:t>
            </a:r>
          </a:p>
          <a:p>
            <a:pPr marL="274320" indent="-274320">
              <a:lnSpc>
                <a:spcPts val="2000"/>
              </a:lnSpc>
              <a:buFont typeface="Arial" pitchFamily="34" charset="0"/>
              <a:buNone/>
              <a:defRPr/>
            </a:pPr>
            <a:r>
              <a:rPr lang="en-US" sz="2400" dirty="0" smtClean="0">
                <a:solidFill>
                  <a:srgbClr val="FF0000"/>
                </a:solidFill>
              </a:rPr>
              <a:t>relevant</a:t>
            </a:r>
          </a:p>
          <a:p>
            <a:pPr marL="274320" indent="-274320">
              <a:lnSpc>
                <a:spcPts val="2000"/>
              </a:lnSpc>
              <a:buFont typeface="Arial" pitchFamily="34" charset="0"/>
              <a:buNone/>
              <a:defRPr/>
            </a:pPr>
            <a:r>
              <a:rPr lang="en-US" sz="2400" dirty="0" smtClean="0">
                <a:solidFill>
                  <a:srgbClr val="FF0000"/>
                </a:solidFill>
              </a:rPr>
              <a:t>reliable</a:t>
            </a:r>
          </a:p>
          <a:p>
            <a:pPr marL="274320" indent="-274320">
              <a:lnSpc>
                <a:spcPts val="2000"/>
              </a:lnSpc>
              <a:buFont typeface="Arial" pitchFamily="34" charset="0"/>
              <a:buNone/>
              <a:defRPr/>
            </a:pPr>
            <a:r>
              <a:rPr lang="en-US" sz="2400" dirty="0" smtClean="0">
                <a:solidFill>
                  <a:srgbClr val="FF0000"/>
                </a:solidFill>
              </a:rPr>
              <a:t>repeatable</a:t>
            </a:r>
          </a:p>
          <a:p>
            <a:pPr marL="274320" indent="-274320">
              <a:lnSpc>
                <a:spcPts val="2000"/>
              </a:lnSpc>
              <a:buFont typeface="Arial" pitchFamily="34" charset="0"/>
              <a:buNone/>
              <a:defRPr/>
            </a:pPr>
            <a:r>
              <a:rPr lang="en-US" sz="2400" dirty="0" smtClean="0">
                <a:solidFill>
                  <a:srgbClr val="FF0000"/>
                </a:solidFill>
              </a:rPr>
              <a:t>reproducible</a:t>
            </a:r>
          </a:p>
          <a:p>
            <a:pPr marL="274320" indent="-274320">
              <a:lnSpc>
                <a:spcPts val="2000"/>
              </a:lnSpc>
              <a:buFont typeface="Arial" pitchFamily="34" charset="0"/>
              <a:buNone/>
              <a:defRPr/>
            </a:pPr>
            <a:r>
              <a:rPr lang="en-US" sz="2400" dirty="0" smtClean="0">
                <a:solidFill>
                  <a:srgbClr val="FF0000"/>
                </a:solidFill>
              </a:rPr>
              <a:t>resilient</a:t>
            </a:r>
            <a:endParaRPr lang="en-US" sz="2000" dirty="0" smtClean="0">
              <a:solidFill>
                <a:srgbClr val="FF0000"/>
              </a:solidFill>
            </a:endParaRPr>
          </a:p>
          <a:p>
            <a:pPr marL="274320" indent="-274320">
              <a:lnSpc>
                <a:spcPts val="2000"/>
              </a:lnSpc>
              <a:buFont typeface="Arial" pitchFamily="34" charset="0"/>
              <a:buNone/>
              <a:defRPr/>
            </a:pPr>
            <a:r>
              <a:rPr lang="en-US" sz="2400" dirty="0" smtClean="0">
                <a:solidFill>
                  <a:srgbClr val="FF0000"/>
                </a:solidFill>
              </a:rPr>
              <a:t>responsive</a:t>
            </a:r>
          </a:p>
          <a:p>
            <a:pPr marL="274320" indent="-274320">
              <a:lnSpc>
                <a:spcPts val="2000"/>
              </a:lnSpc>
              <a:buFont typeface="Arial" pitchFamily="34" charset="0"/>
              <a:buNone/>
              <a:defRPr/>
            </a:pPr>
            <a:r>
              <a:rPr lang="en-US" sz="2400" dirty="0" smtClean="0">
                <a:solidFill>
                  <a:srgbClr val="3333FF"/>
                </a:solidFill>
              </a:rPr>
              <a:t>reusable </a:t>
            </a:r>
          </a:p>
          <a:p>
            <a:pPr marL="274320" indent="-274320">
              <a:lnSpc>
                <a:spcPts val="2000"/>
              </a:lnSpc>
              <a:buFont typeface="Arial" pitchFamily="34" charset="0"/>
              <a:buNone/>
              <a:defRPr/>
            </a:pPr>
            <a:endParaRPr lang="en-US" sz="2400" b="1" dirty="0" smtClean="0">
              <a:solidFill>
                <a:srgbClr val="FF0000"/>
              </a:solidFill>
              <a:latin typeface="Arial Black" pitchFamily="34" charset="0"/>
            </a:endParaRPr>
          </a:p>
          <a:p>
            <a:pPr marL="274320" indent="-274320">
              <a:lnSpc>
                <a:spcPts val="2000"/>
              </a:lnSpc>
              <a:buFont typeface="Arial" pitchFamily="34" charset="0"/>
              <a:buNone/>
              <a:defRPr/>
            </a:pPr>
            <a:endParaRPr lang="en-US" sz="2400" dirty="0" smtClean="0">
              <a:solidFill>
                <a:prstClr val="black"/>
              </a:solidFill>
            </a:endParaRPr>
          </a:p>
        </p:txBody>
      </p:sp>
      <p:sp>
        <p:nvSpPr>
          <p:cNvPr id="50" name="Content Placeholder 2"/>
          <p:cNvSpPr txBox="1">
            <a:spLocks/>
          </p:cNvSpPr>
          <p:nvPr/>
        </p:nvSpPr>
        <p:spPr>
          <a:xfrm>
            <a:off x="6858000" y="914400"/>
            <a:ext cx="24384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safety </a:t>
            </a:r>
          </a:p>
          <a:p>
            <a:pPr marL="274320" indent="-274320">
              <a:lnSpc>
                <a:spcPts val="2000"/>
              </a:lnSpc>
              <a:defRPr/>
            </a:pPr>
            <a:r>
              <a:rPr lang="en-US" sz="2400" dirty="0" smtClean="0">
                <a:solidFill>
                  <a:srgbClr val="FF0000"/>
                </a:solidFill>
              </a:rPr>
              <a:t>scalable</a:t>
            </a:r>
          </a:p>
          <a:p>
            <a:pPr marL="274320" indent="-274320">
              <a:lnSpc>
                <a:spcPts val="2000"/>
              </a:lnSpc>
              <a:defRPr/>
            </a:pPr>
            <a:r>
              <a:rPr lang="en-US" sz="2400" dirty="0" smtClean="0">
                <a:solidFill>
                  <a:srgbClr val="3333FF"/>
                </a:solidFill>
              </a:rPr>
              <a:t>seamless</a:t>
            </a:r>
          </a:p>
          <a:p>
            <a:pPr marL="274320" indent="-274320">
              <a:lnSpc>
                <a:spcPts val="2000"/>
              </a:lnSpc>
              <a:defRPr/>
            </a:pPr>
            <a:r>
              <a:rPr lang="en-US" sz="2400" dirty="0" smtClean="0">
                <a:solidFill>
                  <a:srgbClr val="3333FF"/>
                </a:solidFill>
              </a:rPr>
              <a:t>self-sustainable</a:t>
            </a:r>
          </a:p>
          <a:p>
            <a:pPr marL="274320" indent="-274320">
              <a:lnSpc>
                <a:spcPts val="2000"/>
              </a:lnSpc>
              <a:defRPr/>
            </a:pPr>
            <a:r>
              <a:rPr lang="en-US" sz="2400" dirty="0" smtClean="0">
                <a:solidFill>
                  <a:srgbClr val="FF0000"/>
                </a:solidFill>
              </a:rPr>
              <a:t>serviceable</a:t>
            </a:r>
          </a:p>
          <a:p>
            <a:pPr marL="274320" indent="-274320">
              <a:lnSpc>
                <a:spcPts val="2000"/>
              </a:lnSpc>
              <a:defRPr/>
            </a:pPr>
            <a:r>
              <a:rPr lang="en-US" sz="2400" dirty="0" smtClean="0">
                <a:solidFill>
                  <a:srgbClr val="FF0000"/>
                </a:solidFill>
              </a:rPr>
              <a:t>supportable</a:t>
            </a:r>
          </a:p>
          <a:p>
            <a:pPr marL="274320" indent="-274320">
              <a:lnSpc>
                <a:spcPts val="2000"/>
              </a:lnSpc>
              <a:defRPr/>
            </a:pPr>
            <a:r>
              <a:rPr lang="en-US" sz="2400" dirty="0" smtClean="0">
                <a:solidFill>
                  <a:srgbClr val="FF0000"/>
                </a:solidFill>
              </a:rPr>
              <a:t>securable</a:t>
            </a:r>
          </a:p>
          <a:p>
            <a:pPr marL="274320" indent="-274320">
              <a:lnSpc>
                <a:spcPts val="2000"/>
              </a:lnSpc>
              <a:buFont typeface="Arial" pitchFamily="34" charset="0"/>
              <a:buNone/>
              <a:defRPr/>
            </a:pPr>
            <a:r>
              <a:rPr lang="en-US" sz="2400" dirty="0" smtClean="0">
                <a:solidFill>
                  <a:srgbClr val="3333FF"/>
                </a:solidFill>
              </a:rPr>
              <a:t>simple</a:t>
            </a:r>
          </a:p>
          <a:p>
            <a:pPr marL="274320" indent="-274320">
              <a:lnSpc>
                <a:spcPts val="2000"/>
              </a:lnSpc>
              <a:buFont typeface="Arial" pitchFamily="34" charset="0"/>
              <a:buNone/>
              <a:defRPr/>
            </a:pPr>
            <a:r>
              <a:rPr lang="en-US" sz="2400" dirty="0" smtClean="0">
                <a:solidFill>
                  <a:srgbClr val="FF0000"/>
                </a:solidFill>
              </a:rPr>
              <a:t>stable</a:t>
            </a:r>
          </a:p>
          <a:p>
            <a:pPr marL="274320" indent="-274320">
              <a:lnSpc>
                <a:spcPts val="2000"/>
              </a:lnSpc>
              <a:buFont typeface="Arial" pitchFamily="34" charset="0"/>
              <a:buNone/>
              <a:defRPr/>
            </a:pPr>
            <a:r>
              <a:rPr lang="en-US" sz="2400" dirty="0" smtClean="0">
                <a:solidFill>
                  <a:srgbClr val="3333FF"/>
                </a:solidFill>
              </a:rPr>
              <a:t>standards</a:t>
            </a:r>
          </a:p>
          <a:p>
            <a:pPr marL="274320" indent="-274320">
              <a:lnSpc>
                <a:spcPts val="2000"/>
              </a:lnSpc>
              <a:buFont typeface="Arial" pitchFamily="34" charset="0"/>
              <a:buNone/>
              <a:defRPr/>
            </a:pPr>
            <a:r>
              <a:rPr lang="en-US" sz="2400" dirty="0" smtClean="0">
                <a:solidFill>
                  <a:srgbClr val="FF0000"/>
                </a:solidFill>
              </a:rPr>
              <a:t>survivable</a:t>
            </a:r>
          </a:p>
          <a:p>
            <a:pPr marL="274320" indent="-274320">
              <a:lnSpc>
                <a:spcPts val="2000"/>
              </a:lnSpc>
              <a:buFont typeface="Arial" pitchFamily="34" charset="0"/>
              <a:buNone/>
              <a:defRPr/>
            </a:pPr>
            <a:endParaRPr lang="en-US" sz="2400" b="1" dirty="0" smtClean="0">
              <a:solidFill>
                <a:prstClr val="black"/>
              </a:solidFill>
              <a:latin typeface="Arial Black" pitchFamily="34" charset="0"/>
            </a:endParaRPr>
          </a:p>
          <a:p>
            <a:pPr marL="274320" indent="-274320">
              <a:lnSpc>
                <a:spcPts val="2000"/>
              </a:lnSpc>
              <a:buFont typeface="Arial" pitchFamily="34" charset="0"/>
              <a:buNone/>
              <a:defRPr/>
            </a:pPr>
            <a:r>
              <a:rPr lang="en-US" sz="2400" dirty="0" err="1" smtClean="0">
                <a:solidFill>
                  <a:srgbClr val="FF0000"/>
                </a:solidFill>
              </a:rPr>
              <a:t>tailorable</a:t>
            </a:r>
            <a:endParaRPr lang="en-US" sz="2400" dirty="0" smtClean="0">
              <a:solidFill>
                <a:srgbClr val="FF0000"/>
              </a:solidFill>
            </a:endParaRPr>
          </a:p>
          <a:p>
            <a:pPr marL="274320" indent="-274320">
              <a:lnSpc>
                <a:spcPts val="2000"/>
              </a:lnSpc>
              <a:buFont typeface="Arial" pitchFamily="34" charset="0"/>
              <a:buNone/>
              <a:defRPr/>
            </a:pPr>
            <a:r>
              <a:rPr lang="en-US" sz="2400" dirty="0" smtClean="0">
                <a:solidFill>
                  <a:srgbClr val="FF0000"/>
                </a:solidFill>
              </a:rPr>
              <a:t>testable</a:t>
            </a:r>
          </a:p>
          <a:p>
            <a:pPr marL="274320" indent="-274320">
              <a:lnSpc>
                <a:spcPts val="2000"/>
              </a:lnSpc>
              <a:buFont typeface="Arial" pitchFamily="34" charset="0"/>
              <a:buNone/>
              <a:defRPr/>
            </a:pPr>
            <a:r>
              <a:rPr lang="en-US" sz="2400" dirty="0" smtClean="0">
                <a:solidFill>
                  <a:srgbClr val="FF0000"/>
                </a:solidFill>
              </a:rPr>
              <a:t>timely</a:t>
            </a:r>
          </a:p>
          <a:p>
            <a:pPr marL="274320" indent="-274320">
              <a:lnSpc>
                <a:spcPts val="2000"/>
              </a:lnSpc>
              <a:buFont typeface="Arial" pitchFamily="34" charset="0"/>
              <a:buNone/>
              <a:defRPr/>
            </a:pPr>
            <a:r>
              <a:rPr lang="en-US" sz="2400" dirty="0" smtClean="0">
                <a:solidFill>
                  <a:srgbClr val="FF0000"/>
                </a:solidFill>
              </a:rPr>
              <a:t>traceable</a:t>
            </a:r>
          </a:p>
          <a:p>
            <a:pPr marL="274320" indent="-274320">
              <a:lnSpc>
                <a:spcPts val="2000"/>
              </a:lnSpc>
              <a:buFont typeface="Arial" pitchFamily="34" charset="0"/>
              <a:buNone/>
              <a:defRPr/>
            </a:pPr>
            <a:r>
              <a:rPr lang="en-US" sz="2400" dirty="0" smtClean="0">
                <a:solidFill>
                  <a:srgbClr val="3333FF"/>
                </a:solidFill>
              </a:rPr>
              <a:t>ubiquitous</a:t>
            </a:r>
          </a:p>
          <a:p>
            <a:pPr marL="274320" indent="-274320">
              <a:lnSpc>
                <a:spcPts val="2000"/>
              </a:lnSpc>
              <a:buFont typeface="Arial" pitchFamily="34" charset="0"/>
              <a:buNone/>
              <a:defRPr/>
            </a:pPr>
            <a:r>
              <a:rPr lang="en-US" sz="2400" dirty="0" smtClean="0">
                <a:solidFill>
                  <a:srgbClr val="FF0000"/>
                </a:solidFill>
              </a:rPr>
              <a:t>understandable</a:t>
            </a:r>
          </a:p>
          <a:p>
            <a:pPr marL="274320" indent="-274320">
              <a:lnSpc>
                <a:spcPts val="2000"/>
              </a:lnSpc>
              <a:buFont typeface="Arial" pitchFamily="34" charset="0"/>
              <a:buNone/>
              <a:defRPr/>
            </a:pPr>
            <a:r>
              <a:rPr lang="en-US" sz="2400" dirty="0" smtClean="0">
                <a:solidFill>
                  <a:srgbClr val="FF0000"/>
                </a:solidFill>
              </a:rPr>
              <a:t>upgradable</a:t>
            </a:r>
          </a:p>
          <a:p>
            <a:pPr marL="274320" indent="-274320">
              <a:lnSpc>
                <a:spcPts val="2000"/>
              </a:lnSpc>
              <a:buFont typeface="Arial" pitchFamily="34" charset="0"/>
              <a:buNone/>
              <a:defRPr/>
            </a:pPr>
            <a:r>
              <a:rPr lang="en-US" sz="2400" dirty="0" smtClean="0">
                <a:solidFill>
                  <a:srgbClr val="3333FF"/>
                </a:solidFill>
              </a:rPr>
              <a:t>usable</a:t>
            </a:r>
          </a:p>
          <a:p>
            <a:pPr marL="274320" indent="-274320">
              <a:lnSpc>
                <a:spcPts val="2000"/>
              </a:lnSpc>
              <a:buFont typeface="Arial" pitchFamily="34" charset="0"/>
              <a:buNone/>
              <a:defRPr/>
            </a:pPr>
            <a:endParaRPr lang="en-US" sz="2400" dirty="0">
              <a:solidFill>
                <a:prstClr val="black"/>
              </a:solidFill>
            </a:endParaRPr>
          </a:p>
        </p:txBody>
      </p:sp>
      <p:sp>
        <p:nvSpPr>
          <p:cNvPr id="52" name="TextBox 51"/>
          <p:cNvSpPr txBox="1"/>
          <p:nvPr/>
        </p:nvSpPr>
        <p:spPr>
          <a:xfrm>
            <a:off x="2514600" y="2478975"/>
            <a:ext cx="2209800" cy="392800"/>
          </a:xfrm>
          <a:prstGeom prst="rect">
            <a:avLst/>
          </a:prstGeom>
          <a:noFill/>
        </p:spPr>
        <p:txBody>
          <a:bodyPr wrap="square" rtlCol="0">
            <a:spAutoFit/>
          </a:bodyPr>
          <a:lstStyle/>
          <a:p>
            <a:pPr marL="274320" indent="-274320">
              <a:lnSpc>
                <a:spcPts val="2000"/>
              </a:lnSpc>
              <a:defRPr/>
            </a:pPr>
            <a:r>
              <a:rPr lang="en-US" sz="3200" b="1" dirty="0" smtClean="0">
                <a:solidFill>
                  <a:srgbClr val="3366FF"/>
                </a:solidFill>
                <a:latin typeface="Arial Black" pitchFamily="34" charset="0"/>
              </a:rPr>
              <a:t>efficient</a:t>
            </a:r>
            <a:endParaRPr lang="en-US" sz="2400" b="1" dirty="0" smtClean="0">
              <a:solidFill>
                <a:srgbClr val="3366FF"/>
              </a:solidFill>
              <a:latin typeface="Arial Black" pitchFamily="34" charset="0"/>
            </a:endParaRPr>
          </a:p>
        </p:txBody>
      </p:sp>
      <p:sp>
        <p:nvSpPr>
          <p:cNvPr id="53" name="TextBox 52"/>
          <p:cNvSpPr txBox="1"/>
          <p:nvPr/>
        </p:nvSpPr>
        <p:spPr>
          <a:xfrm>
            <a:off x="4847836" y="6084200"/>
            <a:ext cx="1629164" cy="392800"/>
          </a:xfrm>
          <a:prstGeom prst="rect">
            <a:avLst/>
          </a:prstGeom>
          <a:noFill/>
        </p:spPr>
        <p:txBody>
          <a:bodyPr wrap="none" rtlCol="0">
            <a:spAutoFit/>
          </a:bodyPr>
          <a:lstStyle/>
          <a:p>
            <a:pPr marL="274320" indent="-274320">
              <a:lnSpc>
                <a:spcPts val="2000"/>
              </a:lnSpc>
              <a:defRPr/>
            </a:pPr>
            <a:r>
              <a:rPr lang="en-US" sz="3200" b="1" dirty="0" smtClean="0">
                <a:solidFill>
                  <a:srgbClr val="FF0000"/>
                </a:solidFill>
                <a:latin typeface="Arial Black" pitchFamily="34" charset="0"/>
              </a:rPr>
              <a:t>robust</a:t>
            </a:r>
            <a:endParaRPr lang="en-US" sz="2400" b="1" dirty="0" smtClean="0">
              <a:solidFill>
                <a:srgbClr val="FF0000"/>
              </a:solidFill>
              <a:latin typeface="Arial Black" pitchFamily="34" charset="0"/>
            </a:endParaRPr>
          </a:p>
        </p:txBody>
      </p:sp>
      <p:sp>
        <p:nvSpPr>
          <p:cNvPr id="54" name="TextBox 53"/>
          <p:cNvSpPr txBox="1"/>
          <p:nvPr/>
        </p:nvSpPr>
        <p:spPr>
          <a:xfrm>
            <a:off x="6490648" y="3530025"/>
            <a:ext cx="2788777" cy="584775"/>
          </a:xfrm>
          <a:prstGeom prst="rect">
            <a:avLst/>
          </a:prstGeom>
          <a:noFill/>
        </p:spPr>
        <p:txBody>
          <a:bodyPr wrap="none" rtlCol="0">
            <a:spAutoFit/>
          </a:bodyPr>
          <a:lstStyle/>
          <a:p>
            <a:r>
              <a:rPr lang="en-US" sz="3200" b="1" dirty="0" smtClean="0">
                <a:solidFill>
                  <a:prstClr val="black"/>
                </a:solidFill>
                <a:latin typeface="Arial Black" pitchFamily="34" charset="0"/>
              </a:rPr>
              <a:t>sustainable</a:t>
            </a:r>
            <a:endParaRPr lang="en-US" sz="2800" b="1" dirty="0" smtClean="0">
              <a:solidFill>
                <a:prstClr val="black"/>
              </a:solidFill>
              <a:latin typeface="Arial Black" pitchFamily="34" charset="0"/>
            </a:endParaRPr>
          </a:p>
        </p:txBody>
      </p:sp>
      <p:sp>
        <p:nvSpPr>
          <p:cNvPr id="39" name="Rectangle 38"/>
          <p:cNvSpPr/>
          <p:nvPr/>
        </p:nvSpPr>
        <p:spPr>
          <a:xfrm>
            <a:off x="1447800" y="1905000"/>
            <a:ext cx="6248400" cy="4114800"/>
          </a:xfrm>
          <a:prstGeom prst="rect">
            <a:avLst/>
          </a:prstGeom>
          <a:solidFill>
            <a:schemeClr val="bg1"/>
          </a:solidFill>
          <a:ln w="38100">
            <a:solidFill>
              <a:schemeClr val="tx1"/>
            </a:solidFill>
          </a:ln>
          <a:effectLst>
            <a:outerShdw blurRad="50800" dist="190500" dir="13500000" algn="br" rotWithShape="0">
              <a:prstClr val="black">
                <a:alpha val="59000"/>
              </a:prstClr>
            </a:outerShdw>
          </a:effectLst>
        </p:spPr>
        <p:txBody>
          <a:bodyPr vert="horz" lIns="91440" tIns="45720" rIns="91440" bIns="45720" rtlCol="0" anchor="ctr">
            <a:normAutofit/>
          </a:bodyPr>
          <a:lstStyle/>
          <a:p>
            <a:pPr algn="r">
              <a:spcBef>
                <a:spcPct val="0"/>
              </a:spcBef>
            </a:pPr>
            <a:endParaRPr lang="en-US" sz="3600" dirty="0" smtClean="0">
              <a:solidFill>
                <a:prstClr val="black"/>
              </a:solidFill>
              <a:latin typeface="Arial" pitchFamily="34" charset="0"/>
              <a:cs typeface="Arial" pitchFamily="34" charset="0"/>
            </a:endParaRPr>
          </a:p>
        </p:txBody>
      </p:sp>
      <p:cxnSp>
        <p:nvCxnSpPr>
          <p:cNvPr id="18" name="Straight Arrow Connector 17"/>
          <p:cNvCxnSpPr/>
          <p:nvPr/>
        </p:nvCxnSpPr>
        <p:spPr bwMode="auto">
          <a:xfrm flipV="1">
            <a:off x="3048000" y="2286000"/>
            <a:ext cx="0" cy="22860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3048000" y="4572000"/>
            <a:ext cx="3581400" cy="0"/>
          </a:xfrm>
          <a:prstGeom prst="straightConnector1">
            <a:avLst/>
          </a:prstGeom>
          <a:noFill/>
          <a:ln w="57150" cap="flat" cmpd="sng" algn="ctr">
            <a:solidFill>
              <a:schemeClr val="tx1"/>
            </a:solidFill>
            <a:prstDash val="solid"/>
            <a:round/>
            <a:headEnd type="none" w="med" len="med"/>
            <a:tailEnd type="arrow"/>
          </a:ln>
          <a:effectLst/>
        </p:spPr>
      </p:cxnSp>
      <p:sp>
        <p:nvSpPr>
          <p:cNvPr id="26" name="TextBox 25"/>
          <p:cNvSpPr txBox="1"/>
          <p:nvPr/>
        </p:nvSpPr>
        <p:spPr>
          <a:xfrm>
            <a:off x="3429000" y="2438400"/>
            <a:ext cx="2971800" cy="1384995"/>
          </a:xfrm>
          <a:prstGeom prst="rect">
            <a:avLst/>
          </a:prstGeom>
          <a:noFill/>
        </p:spPr>
        <p:txBody>
          <a:bodyPr wrap="square" rtlCol="0">
            <a:spAutoFit/>
          </a:bodyPr>
          <a:lstStyle/>
          <a:p>
            <a:pPr algn="r"/>
            <a:r>
              <a:rPr lang="en-US" sz="2800" dirty="0" smtClean="0">
                <a:solidFill>
                  <a:prstClr val="black"/>
                </a:solidFill>
                <a:latin typeface="Arial" pitchFamily="34" charset="0"/>
                <a:cs typeface="Arial" pitchFamily="34" charset="0"/>
              </a:rPr>
              <a:t>Simple dichotomous tradeoff pairs </a:t>
            </a:r>
          </a:p>
        </p:txBody>
      </p:sp>
      <p:sp>
        <p:nvSpPr>
          <p:cNvPr id="27" name="TextBox 26"/>
          <p:cNvSpPr txBox="1"/>
          <p:nvPr/>
        </p:nvSpPr>
        <p:spPr>
          <a:xfrm>
            <a:off x="1828800" y="152400"/>
            <a:ext cx="6236451" cy="523220"/>
          </a:xfrm>
          <a:prstGeom prst="rect">
            <a:avLst/>
          </a:prstGeom>
          <a:noFill/>
        </p:spPr>
        <p:txBody>
          <a:bodyPr wrap="none" rtlCol="0">
            <a:spAutoFit/>
          </a:bodyPr>
          <a:lstStyle/>
          <a:p>
            <a:r>
              <a:rPr lang="en-US" sz="2800" dirty="0" smtClean="0">
                <a:solidFill>
                  <a:prstClr val="black"/>
                </a:solidFill>
                <a:latin typeface="Arial" pitchFamily="34" charset="0"/>
                <a:cs typeface="Arial" pitchFamily="34" charset="0"/>
              </a:rPr>
              <a:t>PCA  </a:t>
            </a:r>
            <a:r>
              <a:rPr lang="en-US" sz="2800" dirty="0" smtClean="0">
                <a:solidFill>
                  <a:prstClr val="black"/>
                </a:solidFill>
                <a:latin typeface="Arial" pitchFamily="34" charset="0"/>
                <a:cs typeface="Arial" pitchFamily="34" charset="0"/>
                <a:sym typeface="Symbol"/>
              </a:rPr>
              <a:t></a:t>
            </a:r>
            <a:r>
              <a:rPr lang="en-US" sz="2800" dirty="0" smtClean="0">
                <a:solidFill>
                  <a:prstClr val="black"/>
                </a:solidFill>
                <a:latin typeface="Arial" pitchFamily="34" charset="0"/>
                <a:cs typeface="Arial" pitchFamily="34" charset="0"/>
              </a:rPr>
              <a:t> Principal </a:t>
            </a:r>
            <a:r>
              <a:rPr lang="en-US" sz="2800" b="1" i="1" dirty="0" smtClean="0">
                <a:solidFill>
                  <a:prstClr val="black"/>
                </a:solidFill>
                <a:latin typeface="Arial" pitchFamily="34" charset="0"/>
                <a:cs typeface="Arial" pitchFamily="34" charset="0"/>
              </a:rPr>
              <a:t>Concept</a:t>
            </a:r>
            <a:r>
              <a:rPr lang="en-US" sz="2800" dirty="0" smtClean="0">
                <a:solidFill>
                  <a:prstClr val="black"/>
                </a:solidFill>
                <a:latin typeface="Arial" pitchFamily="34" charset="0"/>
                <a:cs typeface="Arial" pitchFamily="34" charset="0"/>
              </a:rPr>
              <a:t> Analysis </a:t>
            </a:r>
            <a:r>
              <a:rPr lang="en-US" sz="2800" dirty="0" smtClean="0">
                <a:solidFill>
                  <a:prstClr val="black"/>
                </a:solidFill>
                <a:latin typeface="Arial" pitchFamily="34" charset="0"/>
                <a:cs typeface="Arial" pitchFamily="34" charset="0"/>
                <a:sym typeface="Wingdings"/>
              </a:rPr>
              <a:t></a:t>
            </a:r>
            <a:r>
              <a:rPr lang="en-US" sz="2800" dirty="0" smtClean="0">
                <a:solidFill>
                  <a:prstClr val="black"/>
                </a:solidFill>
                <a:latin typeface="Arial" pitchFamily="34" charset="0"/>
                <a:cs typeface="Arial" pitchFamily="34" charset="0"/>
              </a:rPr>
              <a:t> </a:t>
            </a:r>
          </a:p>
        </p:txBody>
      </p:sp>
      <p:sp>
        <p:nvSpPr>
          <p:cNvPr id="23" name="TextBox 22"/>
          <p:cNvSpPr txBox="1"/>
          <p:nvPr/>
        </p:nvSpPr>
        <p:spPr>
          <a:xfrm>
            <a:off x="5833118" y="4662848"/>
            <a:ext cx="1266109" cy="440479"/>
          </a:xfrm>
          <a:prstGeom prst="rect">
            <a:avLst/>
          </a:prstGeom>
          <a:noFill/>
        </p:spPr>
        <p:txBody>
          <a:bodyPr wrap="none" rtlCol="0">
            <a:spAutoFit/>
          </a:bodyPr>
          <a:lstStyle/>
          <a:p>
            <a:pPr algn="ctr"/>
            <a:r>
              <a:rPr lang="en-US" sz="2800" dirty="0" smtClean="0">
                <a:solidFill>
                  <a:srgbClr val="000000"/>
                </a:solidFill>
                <a:ea typeface="ＭＳ Ｐゴシック" pitchFamily="-72" charset="-128"/>
              </a:rPr>
              <a:t>wasteful</a:t>
            </a:r>
            <a:endParaRPr lang="en-US" sz="2800" dirty="0">
              <a:solidFill>
                <a:srgbClr val="000000"/>
              </a:solidFill>
              <a:ea typeface="ＭＳ Ｐゴシック" pitchFamily="-72" charset="-128"/>
            </a:endParaRPr>
          </a:p>
        </p:txBody>
      </p:sp>
      <p:sp>
        <p:nvSpPr>
          <p:cNvPr id="24" name="TextBox 23"/>
          <p:cNvSpPr txBox="1"/>
          <p:nvPr/>
        </p:nvSpPr>
        <p:spPr>
          <a:xfrm>
            <a:off x="1582457" y="2209800"/>
            <a:ext cx="1347149" cy="440479"/>
          </a:xfrm>
          <a:prstGeom prst="rect">
            <a:avLst/>
          </a:prstGeom>
          <a:noFill/>
        </p:spPr>
        <p:txBody>
          <a:bodyPr wrap="square" rtlCol="0">
            <a:spAutoFit/>
          </a:bodyPr>
          <a:lstStyle/>
          <a:p>
            <a:r>
              <a:rPr lang="en-US" sz="2800" dirty="0" smtClean="0">
                <a:solidFill>
                  <a:srgbClr val="000000"/>
                </a:solidFill>
                <a:ea typeface="ＭＳ Ｐゴシック" pitchFamily="-72" charset="-128"/>
              </a:rPr>
              <a:t>fragile</a:t>
            </a:r>
            <a:endParaRPr lang="en-US" sz="2800" dirty="0">
              <a:solidFill>
                <a:srgbClr val="000000"/>
              </a:solidFill>
              <a:ea typeface="ＭＳ Ｐゴシック" pitchFamily="-72" charset="-128"/>
            </a:endParaRPr>
          </a:p>
        </p:txBody>
      </p:sp>
      <p:sp>
        <p:nvSpPr>
          <p:cNvPr id="25" name="TextBox 24"/>
          <p:cNvSpPr txBox="1"/>
          <p:nvPr/>
        </p:nvSpPr>
        <p:spPr>
          <a:xfrm>
            <a:off x="2698737" y="4648200"/>
            <a:ext cx="1586909" cy="584775"/>
          </a:xfrm>
          <a:prstGeom prst="rect">
            <a:avLst/>
          </a:prstGeom>
          <a:noFill/>
        </p:spPr>
        <p:txBody>
          <a:bodyPr wrap="none" rtlCol="0">
            <a:spAutoFit/>
          </a:bodyPr>
          <a:lstStyle/>
          <a:p>
            <a:pPr algn="ctr"/>
            <a:r>
              <a:rPr lang="en-US" sz="3200" b="1" dirty="0" smtClean="0">
                <a:solidFill>
                  <a:srgbClr val="0070C0"/>
                </a:solidFill>
                <a:ea typeface="ＭＳ Ｐゴシック" pitchFamily="-72" charset="-128"/>
              </a:rPr>
              <a:t>efficient</a:t>
            </a:r>
          </a:p>
        </p:txBody>
      </p:sp>
      <p:sp>
        <p:nvSpPr>
          <p:cNvPr id="28" name="TextBox 27"/>
          <p:cNvSpPr txBox="1"/>
          <p:nvPr/>
        </p:nvSpPr>
        <p:spPr>
          <a:xfrm>
            <a:off x="1524000" y="3962400"/>
            <a:ext cx="1287532" cy="584775"/>
          </a:xfrm>
          <a:prstGeom prst="rect">
            <a:avLst/>
          </a:prstGeom>
          <a:noFill/>
        </p:spPr>
        <p:txBody>
          <a:bodyPr wrap="none" rtlCol="0">
            <a:spAutoFit/>
          </a:bodyPr>
          <a:lstStyle/>
          <a:p>
            <a:r>
              <a:rPr lang="en-US" sz="3200" b="1" dirty="0" smtClean="0">
                <a:solidFill>
                  <a:srgbClr val="FF0000"/>
                </a:solidFill>
                <a:ea typeface="ＭＳ Ｐゴシック" pitchFamily="-72" charset="-128"/>
              </a:rPr>
              <a:t>robust</a:t>
            </a:r>
            <a:endParaRPr lang="en-US" sz="3200" b="1" dirty="0">
              <a:solidFill>
                <a:srgbClr val="FF0000"/>
              </a:solidFill>
              <a:ea typeface="ＭＳ Ｐゴシック" pitchFamily="-72" charset="-128"/>
            </a:endParaRPr>
          </a:p>
        </p:txBody>
      </p:sp>
    </p:spTree>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62000" y="457200"/>
            <a:ext cx="7696200" cy="5562600"/>
          </a:xfrm>
          <a:prstGeom prst="rect">
            <a:avLst/>
          </a:prstGeom>
          <a:solidFill>
            <a:schemeClr val="bg1"/>
          </a:solidFill>
          <a:ln w="38100">
            <a:solidFill>
              <a:schemeClr val="tx1"/>
            </a:solidFill>
          </a:ln>
          <a:effectLst>
            <a:outerShdw blurRad="50800" dist="190500" dir="13500000" algn="br" rotWithShape="0">
              <a:prstClr val="black">
                <a:alpha val="59000"/>
              </a:prstClr>
            </a:outerShdw>
          </a:effectLst>
        </p:spPr>
        <p:txBody>
          <a:bodyPr vert="horz" lIns="91440" tIns="45720" rIns="91440" bIns="45720" rtlCol="0" anchor="ctr">
            <a:normAutofit/>
          </a:bodyPr>
          <a:lstStyle/>
          <a:p>
            <a:pPr algn="r">
              <a:spcBef>
                <a:spcPct val="0"/>
              </a:spcBef>
            </a:pPr>
            <a:endParaRPr lang="en-US" sz="3600" dirty="0" smtClean="0">
              <a:solidFill>
                <a:prstClr val="black"/>
              </a:solidFill>
              <a:latin typeface="Arial" pitchFamily="34" charset="0"/>
              <a:cs typeface="Arial" pitchFamily="34" charset="0"/>
            </a:endParaRPr>
          </a:p>
        </p:txBody>
      </p:sp>
      <p:sp>
        <p:nvSpPr>
          <p:cNvPr id="10" name="Explosion 2 9"/>
          <p:cNvSpPr/>
          <p:nvPr/>
        </p:nvSpPr>
        <p:spPr bwMode="auto">
          <a:xfrm>
            <a:off x="2590800" y="2971800"/>
            <a:ext cx="2895600" cy="2133600"/>
          </a:xfrm>
          <a:prstGeom prst="irregularSeal2">
            <a:avLst/>
          </a:prstGeom>
          <a:gradFill flip="none" rotWithShape="1">
            <a:gsLst>
              <a:gs pos="0">
                <a:srgbClr val="FF3399"/>
              </a:gs>
              <a:gs pos="25000">
                <a:srgbClr val="FF6633"/>
              </a:gs>
              <a:gs pos="50000">
                <a:srgbClr val="FFFF00"/>
              </a:gs>
              <a:gs pos="75000">
                <a:srgbClr val="01A78F"/>
              </a:gs>
              <a:gs pos="100000">
                <a:srgbClr val="3366FF"/>
              </a:gs>
            </a:gsLst>
            <a:lin ang="5400000" scaled="0"/>
            <a:tileRect/>
          </a:gradFill>
          <a:ln w="28575" cap="flat" cmpd="sng" algn="ctr">
            <a:no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fontAlgn="base">
              <a:spcBef>
                <a:spcPct val="0"/>
              </a:spcBef>
              <a:spcAft>
                <a:spcPct val="0"/>
              </a:spcAft>
            </a:pPr>
            <a:r>
              <a:rPr lang="en-US" sz="3200" dirty="0" smtClean="0">
                <a:solidFill>
                  <a:srgbClr val="000000"/>
                </a:solidFill>
                <a:latin typeface="Arial Black" pitchFamily="34" charset="0"/>
              </a:rPr>
              <a:t>Ideally</a:t>
            </a:r>
          </a:p>
        </p:txBody>
      </p:sp>
      <p:cxnSp>
        <p:nvCxnSpPr>
          <p:cNvPr id="18" name="Straight Arrow Connector 17"/>
          <p:cNvCxnSpPr/>
          <p:nvPr/>
        </p:nvCxnSpPr>
        <p:spPr bwMode="auto">
          <a:xfrm flipV="1">
            <a:off x="2916373" y="1066800"/>
            <a:ext cx="0" cy="36778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2916373" y="4744600"/>
            <a:ext cx="4432220" cy="0"/>
          </a:xfrm>
          <a:prstGeom prst="straightConnector1">
            <a:avLst/>
          </a:prstGeom>
          <a:noFill/>
          <a:ln w="57150" cap="flat" cmpd="sng" algn="ctr">
            <a:solidFill>
              <a:schemeClr val="tx1"/>
            </a:solidFill>
            <a:prstDash val="solid"/>
            <a:round/>
            <a:headEnd type="none" w="med" len="med"/>
            <a:tailEnd type="arrow"/>
          </a:ln>
          <a:effectLst/>
        </p:spPr>
      </p:cxnSp>
      <p:sp>
        <p:nvSpPr>
          <p:cNvPr id="23" name="TextBox 22"/>
          <p:cNvSpPr txBox="1"/>
          <p:nvPr/>
        </p:nvSpPr>
        <p:spPr>
          <a:xfrm>
            <a:off x="6302447" y="5010597"/>
            <a:ext cx="1688283" cy="584775"/>
          </a:xfrm>
          <a:prstGeom prst="rect">
            <a:avLst/>
          </a:prstGeom>
          <a:noFill/>
        </p:spPr>
        <p:txBody>
          <a:bodyPr wrap="none" rtlCol="0">
            <a:spAutoFit/>
          </a:bodyPr>
          <a:lstStyle/>
          <a:p>
            <a:pPr algn="ctr"/>
            <a:r>
              <a:rPr lang="en-US" sz="3200" dirty="0" smtClean="0">
                <a:solidFill>
                  <a:srgbClr val="000000"/>
                </a:solidFill>
                <a:latin typeface="Arial" pitchFamily="34" charset="0"/>
                <a:ea typeface="ＭＳ Ｐゴシック" pitchFamily="-72" charset="-128"/>
                <a:cs typeface="Arial" pitchFamily="34" charset="0"/>
              </a:rPr>
              <a:t>wasteful</a:t>
            </a:r>
            <a:endParaRPr lang="en-US" sz="3200" dirty="0">
              <a:solidFill>
                <a:srgbClr val="000000"/>
              </a:solidFill>
              <a:latin typeface="Arial" pitchFamily="34" charset="0"/>
              <a:ea typeface="ＭＳ Ｐゴシック" pitchFamily="-72" charset="-128"/>
              <a:cs typeface="Arial" pitchFamily="34" charset="0"/>
            </a:endParaRPr>
          </a:p>
        </p:txBody>
      </p:sp>
      <p:sp>
        <p:nvSpPr>
          <p:cNvPr id="24" name="TextBox 23"/>
          <p:cNvSpPr txBox="1"/>
          <p:nvPr/>
        </p:nvSpPr>
        <p:spPr>
          <a:xfrm>
            <a:off x="1060582" y="1066800"/>
            <a:ext cx="1667186" cy="584775"/>
          </a:xfrm>
          <a:prstGeom prst="rect">
            <a:avLst/>
          </a:prstGeom>
          <a:noFill/>
        </p:spPr>
        <p:txBody>
          <a:bodyPr wrap="square" rtlCol="0">
            <a:spAutoFit/>
          </a:bodyPr>
          <a:lstStyle/>
          <a:p>
            <a:r>
              <a:rPr lang="en-US" sz="3200" dirty="0" smtClean="0">
                <a:solidFill>
                  <a:srgbClr val="000000"/>
                </a:solidFill>
                <a:latin typeface="Arial" pitchFamily="34" charset="0"/>
                <a:ea typeface="ＭＳ Ｐゴシック" pitchFamily="-72" charset="-128"/>
                <a:cs typeface="Arial" pitchFamily="34" charset="0"/>
              </a:rPr>
              <a:t>fragile</a:t>
            </a:r>
            <a:endParaRPr lang="en-US" sz="3200" dirty="0">
              <a:solidFill>
                <a:srgbClr val="000000"/>
              </a:solidFill>
              <a:latin typeface="Arial" pitchFamily="34" charset="0"/>
              <a:ea typeface="ＭＳ Ｐゴシック" pitchFamily="-72" charset="-128"/>
              <a:cs typeface="Arial" pitchFamily="34" charset="0"/>
            </a:endParaRPr>
          </a:p>
        </p:txBody>
      </p:sp>
      <p:sp>
        <p:nvSpPr>
          <p:cNvPr id="25" name="TextBox 24"/>
          <p:cNvSpPr txBox="1"/>
          <p:nvPr/>
        </p:nvSpPr>
        <p:spPr>
          <a:xfrm>
            <a:off x="2488900" y="4992469"/>
            <a:ext cx="1954381" cy="646331"/>
          </a:xfrm>
          <a:prstGeom prst="rect">
            <a:avLst/>
          </a:prstGeom>
          <a:noFill/>
        </p:spPr>
        <p:txBody>
          <a:bodyPr wrap="none" rtlCol="0">
            <a:spAutoFit/>
          </a:bodyPr>
          <a:lstStyle/>
          <a:p>
            <a:pPr algn="ctr"/>
            <a:r>
              <a:rPr lang="en-US" sz="3600" b="1" dirty="0" smtClean="0">
                <a:solidFill>
                  <a:srgbClr val="0070C0"/>
                </a:solidFill>
                <a:latin typeface="Arial" pitchFamily="34" charset="0"/>
                <a:ea typeface="ＭＳ Ｐゴシック" pitchFamily="-72" charset="-128"/>
                <a:cs typeface="Arial" pitchFamily="34" charset="0"/>
              </a:rPr>
              <a:t>efficient</a:t>
            </a:r>
          </a:p>
        </p:txBody>
      </p:sp>
      <p:sp>
        <p:nvSpPr>
          <p:cNvPr id="28" name="TextBox 27"/>
          <p:cNvSpPr txBox="1"/>
          <p:nvPr/>
        </p:nvSpPr>
        <p:spPr>
          <a:xfrm>
            <a:off x="1030322" y="3990179"/>
            <a:ext cx="1620957" cy="646331"/>
          </a:xfrm>
          <a:prstGeom prst="rect">
            <a:avLst/>
          </a:prstGeom>
          <a:noFill/>
        </p:spPr>
        <p:txBody>
          <a:bodyPr wrap="none" rtlCol="0">
            <a:spAutoFit/>
          </a:bodyPr>
          <a:lstStyle/>
          <a:p>
            <a:r>
              <a:rPr lang="en-US" sz="3600" b="1" dirty="0" smtClean="0">
                <a:solidFill>
                  <a:srgbClr val="FF0000"/>
                </a:solidFill>
                <a:latin typeface="Arial" pitchFamily="34" charset="0"/>
                <a:ea typeface="ＭＳ Ｐゴシック" pitchFamily="-72" charset="-128"/>
                <a:cs typeface="Arial" pitchFamily="34" charset="0"/>
              </a:rPr>
              <a:t>robust</a:t>
            </a:r>
            <a:endParaRPr lang="en-US" sz="3600" b="1" dirty="0">
              <a:solidFill>
                <a:srgbClr val="FF0000"/>
              </a:solidFill>
              <a:latin typeface="Arial" pitchFamily="34" charset="0"/>
              <a:ea typeface="ＭＳ Ｐゴシック" pitchFamily="-72" charset="-128"/>
              <a:cs typeface="Arial" pitchFamily="34" charset="0"/>
            </a:endParaRPr>
          </a:p>
        </p:txBody>
      </p:sp>
      <p:sp>
        <p:nvSpPr>
          <p:cNvPr id="12" name="Cloud 11"/>
          <p:cNvSpPr/>
          <p:nvPr/>
        </p:nvSpPr>
        <p:spPr>
          <a:xfrm>
            <a:off x="5181600" y="1447800"/>
            <a:ext cx="2743200" cy="838200"/>
          </a:xfrm>
          <a:prstGeom prst="cloud">
            <a:avLst/>
          </a:prstGeom>
          <a:gradFill flip="none" rotWithShape="1">
            <a:gsLst>
              <a:gs pos="0">
                <a:srgbClr val="996600">
                  <a:shade val="30000"/>
                  <a:satMod val="115000"/>
                </a:srgbClr>
              </a:gs>
              <a:gs pos="50000">
                <a:srgbClr val="C07B00"/>
              </a:gs>
              <a:gs pos="100000">
                <a:srgbClr val="EA96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latin typeface="Arial Black" pitchFamily="34" charset="0"/>
              </a:rPr>
              <a:t>Actually</a:t>
            </a:r>
            <a:endParaRPr lang="en-US" sz="2800" dirty="0">
              <a:latin typeface="Arial Black" pitchFamily="34" charset="0"/>
            </a:endParaRPr>
          </a:p>
        </p:txBody>
      </p:sp>
    </p:spTree>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62000" y="457200"/>
            <a:ext cx="7696200" cy="5562600"/>
          </a:xfrm>
          <a:prstGeom prst="rect">
            <a:avLst/>
          </a:prstGeom>
          <a:solidFill>
            <a:schemeClr val="bg1"/>
          </a:solidFill>
          <a:ln w="38100">
            <a:solidFill>
              <a:schemeClr val="tx1"/>
            </a:solidFill>
          </a:ln>
          <a:effectLst>
            <a:outerShdw blurRad="50800" dist="190500" dir="13500000" algn="br" rotWithShape="0">
              <a:prstClr val="black">
                <a:alpha val="59000"/>
              </a:prstClr>
            </a:outerShdw>
          </a:effectLst>
        </p:spPr>
        <p:txBody>
          <a:bodyPr vert="horz" lIns="91440" tIns="45720" rIns="91440" bIns="45720" rtlCol="0" anchor="ctr">
            <a:normAutofit/>
          </a:bodyPr>
          <a:lstStyle/>
          <a:p>
            <a:pPr algn="r">
              <a:spcBef>
                <a:spcPct val="0"/>
              </a:spcBef>
            </a:pPr>
            <a:endParaRPr lang="en-US" sz="3600" dirty="0" smtClean="0">
              <a:solidFill>
                <a:prstClr val="black"/>
              </a:solidFill>
              <a:latin typeface="Arial" pitchFamily="34" charset="0"/>
              <a:cs typeface="Arial" pitchFamily="34" charset="0"/>
            </a:endParaRPr>
          </a:p>
        </p:txBody>
      </p:sp>
      <p:cxnSp>
        <p:nvCxnSpPr>
          <p:cNvPr id="18" name="Straight Arrow Connector 17"/>
          <p:cNvCxnSpPr/>
          <p:nvPr/>
        </p:nvCxnSpPr>
        <p:spPr bwMode="auto">
          <a:xfrm flipV="1">
            <a:off x="2916373" y="1066800"/>
            <a:ext cx="0" cy="3677800"/>
          </a:xfrm>
          <a:prstGeom prst="straightConnector1">
            <a:avLst/>
          </a:prstGeom>
          <a:noFill/>
          <a:ln w="57150" cap="flat" cmpd="sng" algn="ctr">
            <a:solidFill>
              <a:schemeClr val="tx1"/>
            </a:solidFill>
            <a:prstDash val="solid"/>
            <a:round/>
            <a:headEnd type="none" w="med" len="med"/>
            <a:tailEnd type="arrow"/>
          </a:ln>
          <a:effectLst/>
        </p:spPr>
      </p:cxnSp>
      <p:sp>
        <p:nvSpPr>
          <p:cNvPr id="24" name="TextBox 23"/>
          <p:cNvSpPr txBox="1"/>
          <p:nvPr/>
        </p:nvSpPr>
        <p:spPr>
          <a:xfrm>
            <a:off x="1060582" y="1066800"/>
            <a:ext cx="1667186" cy="584775"/>
          </a:xfrm>
          <a:prstGeom prst="rect">
            <a:avLst/>
          </a:prstGeom>
          <a:noFill/>
        </p:spPr>
        <p:txBody>
          <a:bodyPr wrap="square" rtlCol="0">
            <a:spAutoFit/>
          </a:bodyPr>
          <a:lstStyle/>
          <a:p>
            <a:r>
              <a:rPr lang="en-US" sz="3200" dirty="0" smtClean="0">
                <a:solidFill>
                  <a:srgbClr val="000000"/>
                </a:solidFill>
                <a:latin typeface="Arial" pitchFamily="34" charset="0"/>
                <a:ea typeface="ＭＳ Ｐゴシック" pitchFamily="-72" charset="-128"/>
                <a:cs typeface="Arial" pitchFamily="34" charset="0"/>
              </a:rPr>
              <a:t>fragile</a:t>
            </a:r>
            <a:endParaRPr lang="en-US" sz="3200" dirty="0">
              <a:solidFill>
                <a:srgbClr val="000000"/>
              </a:solidFill>
              <a:latin typeface="Arial" pitchFamily="34" charset="0"/>
              <a:ea typeface="ＭＳ Ｐゴシック" pitchFamily="-72" charset="-128"/>
              <a:cs typeface="Arial" pitchFamily="34" charset="0"/>
            </a:endParaRPr>
          </a:p>
        </p:txBody>
      </p:sp>
      <p:sp>
        <p:nvSpPr>
          <p:cNvPr id="28" name="TextBox 27"/>
          <p:cNvSpPr txBox="1"/>
          <p:nvPr/>
        </p:nvSpPr>
        <p:spPr>
          <a:xfrm>
            <a:off x="1030322" y="3990179"/>
            <a:ext cx="1620957" cy="646331"/>
          </a:xfrm>
          <a:prstGeom prst="rect">
            <a:avLst/>
          </a:prstGeom>
          <a:noFill/>
        </p:spPr>
        <p:txBody>
          <a:bodyPr wrap="none" rtlCol="0">
            <a:spAutoFit/>
          </a:bodyPr>
          <a:lstStyle/>
          <a:p>
            <a:r>
              <a:rPr lang="en-US" sz="3600" b="1" dirty="0" smtClean="0">
                <a:solidFill>
                  <a:srgbClr val="FF0000"/>
                </a:solidFill>
                <a:latin typeface="Arial" pitchFamily="34" charset="0"/>
                <a:ea typeface="ＭＳ Ｐゴシック" pitchFamily="-72" charset="-128"/>
                <a:cs typeface="Arial" pitchFamily="34" charset="0"/>
              </a:rPr>
              <a:t>robust</a:t>
            </a:r>
            <a:endParaRPr lang="en-US" sz="3600" b="1" dirty="0">
              <a:solidFill>
                <a:srgbClr val="FF0000"/>
              </a:solidFill>
              <a:latin typeface="Arial" pitchFamily="34" charset="0"/>
              <a:ea typeface="ＭＳ Ｐゴシック" pitchFamily="-72" charset="-128"/>
              <a:cs typeface="Arial" pitchFamily="34" charset="0"/>
            </a:endParaRPr>
          </a:p>
        </p:txBody>
      </p:sp>
    </p:spTree>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solidFill>
                  <a:srgbClr val="FF0000"/>
                </a:solidFill>
              </a:rPr>
              <a:t>accessible</a:t>
            </a:r>
          </a:p>
          <a:p>
            <a:pPr marL="274320" indent="-274320">
              <a:lnSpc>
                <a:spcPts val="2000"/>
              </a:lnSpc>
              <a:spcBef>
                <a:spcPts val="0"/>
              </a:spcBef>
              <a:buNone/>
            </a:pPr>
            <a:r>
              <a:rPr lang="en-US" sz="2400" dirty="0" smtClean="0">
                <a:solidFill>
                  <a:srgbClr val="FF0000"/>
                </a:solidFill>
              </a:rPr>
              <a:t>accountable</a:t>
            </a:r>
          </a:p>
          <a:p>
            <a:pPr marL="274320" indent="-274320">
              <a:lnSpc>
                <a:spcPts val="2000"/>
              </a:lnSpc>
              <a:spcBef>
                <a:spcPts val="0"/>
              </a:spcBef>
              <a:buNone/>
            </a:pPr>
            <a:r>
              <a:rPr lang="en-US" sz="2400" dirty="0" smtClean="0">
                <a:solidFill>
                  <a:srgbClr val="FF0000"/>
                </a:solidFill>
              </a:rPr>
              <a:t>accurate</a:t>
            </a:r>
          </a:p>
          <a:p>
            <a:pPr marL="274320" indent="-274320">
              <a:lnSpc>
                <a:spcPts val="2000"/>
              </a:lnSpc>
              <a:spcBef>
                <a:spcPts val="0"/>
              </a:spcBef>
              <a:buNone/>
            </a:pPr>
            <a:r>
              <a:rPr lang="en-US" sz="2400" dirty="0" smtClean="0">
                <a:solidFill>
                  <a:srgbClr val="FF0000"/>
                </a:solidFill>
              </a:rPr>
              <a:t>adaptable</a:t>
            </a:r>
          </a:p>
          <a:p>
            <a:pPr marL="274320" indent="-274320">
              <a:lnSpc>
                <a:spcPts val="2000"/>
              </a:lnSpc>
              <a:spcBef>
                <a:spcPts val="0"/>
              </a:spcBef>
              <a:buNone/>
            </a:pPr>
            <a:r>
              <a:rPr lang="en-US" sz="2400" dirty="0" smtClean="0">
                <a:solidFill>
                  <a:srgbClr val="FF0000"/>
                </a:solidFill>
              </a:rPr>
              <a:t>administrable</a:t>
            </a:r>
          </a:p>
          <a:p>
            <a:pPr marL="274320" indent="-274320">
              <a:lnSpc>
                <a:spcPts val="2000"/>
              </a:lnSpc>
              <a:spcBef>
                <a:spcPts val="0"/>
              </a:spcBef>
              <a:buNone/>
            </a:pPr>
            <a:r>
              <a:rPr lang="en-US" sz="2400" dirty="0" smtClean="0">
                <a:solidFill>
                  <a:srgbClr val="3333FF"/>
                </a:solidFill>
              </a:rPr>
              <a:t>affordable</a:t>
            </a:r>
          </a:p>
          <a:p>
            <a:pPr marL="274320" indent="-274320">
              <a:lnSpc>
                <a:spcPts val="2000"/>
              </a:lnSpc>
              <a:spcBef>
                <a:spcPts val="0"/>
              </a:spcBef>
              <a:buNone/>
            </a:pPr>
            <a:r>
              <a:rPr lang="en-US" sz="2400" dirty="0" smtClean="0">
                <a:solidFill>
                  <a:srgbClr val="FF0000"/>
                </a:solidFill>
              </a:rPr>
              <a:t>auditable</a:t>
            </a:r>
          </a:p>
          <a:p>
            <a:pPr marL="274320" indent="-274320">
              <a:lnSpc>
                <a:spcPts val="2000"/>
              </a:lnSpc>
              <a:spcBef>
                <a:spcPts val="0"/>
              </a:spcBef>
              <a:buNone/>
            </a:pPr>
            <a:r>
              <a:rPr lang="en-US" sz="2400" dirty="0" smtClean="0">
                <a:solidFill>
                  <a:srgbClr val="FF0000"/>
                </a:solidFill>
              </a:rPr>
              <a:t>autonomy</a:t>
            </a:r>
          </a:p>
          <a:p>
            <a:pPr marL="274320" indent="-274320">
              <a:lnSpc>
                <a:spcPts val="2000"/>
              </a:lnSpc>
              <a:spcBef>
                <a:spcPts val="0"/>
              </a:spcBef>
              <a:buNone/>
            </a:pPr>
            <a:r>
              <a:rPr lang="en-US" sz="2400" dirty="0" smtClean="0">
                <a:solidFill>
                  <a:srgbClr val="FF0000"/>
                </a:solidFill>
              </a:rPr>
              <a:t>available</a:t>
            </a:r>
            <a:endParaRPr lang="en-US" sz="2400" dirty="0" smtClean="0"/>
          </a:p>
          <a:p>
            <a:pPr marL="274320" indent="-274320">
              <a:lnSpc>
                <a:spcPts val="2000"/>
              </a:lnSpc>
              <a:spcBef>
                <a:spcPts val="0"/>
              </a:spcBef>
              <a:buNone/>
            </a:pPr>
            <a:r>
              <a:rPr lang="en-US" sz="2400" dirty="0" smtClean="0">
                <a:solidFill>
                  <a:srgbClr val="FF0000"/>
                </a:solidFill>
              </a:rPr>
              <a:t>compatible</a:t>
            </a:r>
          </a:p>
          <a:p>
            <a:pPr marL="274320" indent="-274320">
              <a:lnSpc>
                <a:spcPts val="2000"/>
              </a:lnSpc>
              <a:spcBef>
                <a:spcPts val="0"/>
              </a:spcBef>
              <a:buNone/>
            </a:pPr>
            <a:r>
              <a:rPr lang="en-US" sz="2400" dirty="0" err="1" smtClean="0">
                <a:solidFill>
                  <a:srgbClr val="FF0000"/>
                </a:solidFill>
              </a:rPr>
              <a:t>composable</a:t>
            </a:r>
            <a:r>
              <a:rPr lang="en-US" sz="2400" dirty="0" smtClean="0">
                <a:solidFill>
                  <a:srgbClr val="FF0000"/>
                </a:solidFill>
              </a:rPr>
              <a:t> </a:t>
            </a:r>
          </a:p>
          <a:p>
            <a:pPr marL="274320" indent="-274320">
              <a:lnSpc>
                <a:spcPts val="2000"/>
              </a:lnSpc>
              <a:spcBef>
                <a:spcPts val="0"/>
              </a:spcBef>
              <a:buNone/>
            </a:pPr>
            <a:r>
              <a:rPr lang="en-US" sz="2400" dirty="0" smtClean="0">
                <a:solidFill>
                  <a:srgbClr val="FF0000"/>
                </a:solidFill>
              </a:rPr>
              <a:t>configurable</a:t>
            </a:r>
          </a:p>
          <a:p>
            <a:pPr marL="274320" indent="-274320">
              <a:lnSpc>
                <a:spcPts val="2000"/>
              </a:lnSpc>
              <a:spcBef>
                <a:spcPts val="0"/>
              </a:spcBef>
              <a:buNone/>
            </a:pPr>
            <a:r>
              <a:rPr lang="en-US" sz="2400" dirty="0" smtClean="0">
                <a:solidFill>
                  <a:srgbClr val="FF0000"/>
                </a:solidFill>
              </a:rPr>
              <a:t>correctness</a:t>
            </a:r>
          </a:p>
          <a:p>
            <a:pPr marL="274320" indent="-274320">
              <a:lnSpc>
                <a:spcPts val="2000"/>
              </a:lnSpc>
              <a:spcBef>
                <a:spcPts val="0"/>
              </a:spcBef>
              <a:buNone/>
            </a:pPr>
            <a:r>
              <a:rPr lang="en-US" sz="2400" dirty="0" smtClean="0">
                <a:solidFill>
                  <a:srgbClr val="FF0000"/>
                </a:solidFill>
              </a:rPr>
              <a:t>customizable</a:t>
            </a:r>
          </a:p>
          <a:p>
            <a:pPr marL="274320" lvl="0" indent="-274320">
              <a:lnSpc>
                <a:spcPts val="2000"/>
              </a:lnSpc>
              <a:spcBef>
                <a:spcPts val="0"/>
              </a:spcBef>
              <a:buNone/>
              <a:defRPr/>
            </a:pPr>
            <a:r>
              <a:rPr lang="en-US" sz="2400" dirty="0" err="1" smtClean="0">
                <a:solidFill>
                  <a:srgbClr val="FF0000"/>
                </a:solidFill>
              </a:rPr>
              <a:t>debugable</a:t>
            </a:r>
            <a:endParaRPr lang="en-US" sz="2400" dirty="0" smtClean="0">
              <a:solidFill>
                <a:srgbClr val="FF0000"/>
              </a:solidFill>
            </a:endParaRPr>
          </a:p>
          <a:p>
            <a:pPr marL="274320" lvl="0" indent="-274320">
              <a:lnSpc>
                <a:spcPts val="2000"/>
              </a:lnSpc>
              <a:spcBef>
                <a:spcPts val="0"/>
              </a:spcBef>
              <a:buNone/>
              <a:defRPr/>
            </a:pPr>
            <a:r>
              <a:rPr lang="en-US" sz="2400" dirty="0" smtClean="0">
                <a:solidFill>
                  <a:srgbClr val="3333FF"/>
                </a:solidFill>
              </a:rPr>
              <a:t>degradable</a:t>
            </a:r>
          </a:p>
          <a:p>
            <a:pPr marL="274320" lvl="0" indent="-274320">
              <a:lnSpc>
                <a:spcPts val="2000"/>
              </a:lnSpc>
              <a:spcBef>
                <a:spcPts val="0"/>
              </a:spcBef>
              <a:buNone/>
              <a:defRPr/>
            </a:pPr>
            <a:r>
              <a:rPr lang="en-US" sz="2400" dirty="0" smtClean="0">
                <a:solidFill>
                  <a:srgbClr val="FF0000"/>
                </a:solidFill>
              </a:rPr>
              <a:t>determinable</a:t>
            </a:r>
          </a:p>
          <a:p>
            <a:pPr marL="274320" lvl="0" indent="-274320">
              <a:lnSpc>
                <a:spcPts val="2000"/>
              </a:lnSpc>
              <a:spcBef>
                <a:spcPts val="0"/>
              </a:spcBef>
              <a:buNone/>
              <a:defRPr/>
            </a:pPr>
            <a:r>
              <a:rPr lang="en-US" sz="2400" dirty="0" smtClean="0">
                <a:solidFill>
                  <a:srgbClr val="FF0000"/>
                </a:solidFill>
              </a:rPr>
              <a:t>demonstrable</a:t>
            </a:r>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a:p>
        </p:txBody>
      </p:sp>
      <p:sp>
        <p:nvSpPr>
          <p:cNvPr id="5"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dependable</a:t>
            </a:r>
          </a:p>
          <a:p>
            <a:pPr marL="274320" indent="-274320">
              <a:lnSpc>
                <a:spcPts val="2000"/>
              </a:lnSpc>
              <a:defRPr/>
            </a:pPr>
            <a:r>
              <a:rPr lang="en-US" sz="2400" dirty="0" smtClean="0">
                <a:solidFill>
                  <a:srgbClr val="FF0000"/>
                </a:solidFill>
              </a:rPr>
              <a:t>deployable</a:t>
            </a:r>
          </a:p>
          <a:p>
            <a:pPr marL="274320" indent="-274320">
              <a:lnSpc>
                <a:spcPts val="2000"/>
              </a:lnSpc>
              <a:defRPr/>
            </a:pPr>
            <a:r>
              <a:rPr lang="en-US" sz="2400" dirty="0" smtClean="0">
                <a:solidFill>
                  <a:srgbClr val="FF0000"/>
                </a:solidFill>
              </a:rPr>
              <a:t>discoverable </a:t>
            </a:r>
          </a:p>
          <a:p>
            <a:pPr marL="274320" indent="-274320">
              <a:lnSpc>
                <a:spcPts val="2000"/>
              </a:lnSpc>
              <a:defRPr/>
            </a:pPr>
            <a:r>
              <a:rPr lang="en-US" sz="2400" dirty="0" smtClean="0">
                <a:solidFill>
                  <a:srgbClr val="FF0000"/>
                </a:solidFill>
              </a:rPr>
              <a:t>distributable</a:t>
            </a:r>
          </a:p>
          <a:p>
            <a:pPr marL="274320" indent="-274320">
              <a:lnSpc>
                <a:spcPts val="2000"/>
              </a:lnSpc>
              <a:defRPr/>
            </a:pPr>
            <a:r>
              <a:rPr lang="en-US" sz="2400" dirty="0" smtClean="0">
                <a:solidFill>
                  <a:srgbClr val="FF0000"/>
                </a:solidFill>
              </a:rPr>
              <a:t>durable</a:t>
            </a:r>
          </a:p>
          <a:p>
            <a:pPr marL="274320" indent="-274320">
              <a:lnSpc>
                <a:spcPts val="2000"/>
              </a:lnSpc>
              <a:defRPr/>
            </a:pPr>
            <a:r>
              <a:rPr lang="en-US" sz="2400" dirty="0" smtClean="0">
                <a:solidFill>
                  <a:srgbClr val="FF0000"/>
                </a:solidFill>
              </a:rPr>
              <a:t>effective</a:t>
            </a:r>
          </a:p>
          <a:p>
            <a:pPr marL="274320" indent="-274320">
              <a:lnSpc>
                <a:spcPts val="2000"/>
              </a:lnSpc>
              <a:defRPr/>
            </a:pPr>
            <a:endParaRPr lang="en-US" sz="2400" b="1" dirty="0" smtClean="0">
              <a:solidFill>
                <a:prstClr val="black"/>
              </a:solidFill>
              <a:latin typeface="Arial Black" pitchFamily="34" charset="0"/>
            </a:endParaRPr>
          </a:p>
          <a:p>
            <a:pPr marL="274320" indent="-274320">
              <a:lnSpc>
                <a:spcPts val="2000"/>
              </a:lnSpc>
              <a:defRPr/>
            </a:pPr>
            <a:r>
              <a:rPr lang="en-US" sz="2400" dirty="0" smtClean="0">
                <a:solidFill>
                  <a:srgbClr val="FF0000"/>
                </a:solidFill>
              </a:rPr>
              <a:t>evolvable</a:t>
            </a:r>
          </a:p>
          <a:p>
            <a:pPr marL="274320" indent="-274320">
              <a:lnSpc>
                <a:spcPts val="2000"/>
              </a:lnSpc>
              <a:defRPr/>
            </a:pPr>
            <a:r>
              <a:rPr lang="en-US" sz="2400" dirty="0" smtClean="0">
                <a:solidFill>
                  <a:srgbClr val="FF0000"/>
                </a:solidFill>
              </a:rPr>
              <a:t>extensible</a:t>
            </a:r>
          </a:p>
          <a:p>
            <a:pPr marL="274320" indent="-274320">
              <a:lnSpc>
                <a:spcPts val="2000"/>
              </a:lnSpc>
              <a:defRPr/>
            </a:pPr>
            <a:r>
              <a:rPr lang="en-US" sz="2400" dirty="0" smtClean="0">
                <a:solidFill>
                  <a:srgbClr val="FF0000"/>
                </a:solidFill>
              </a:rPr>
              <a:t>fail  transparent</a:t>
            </a:r>
          </a:p>
          <a:p>
            <a:pPr marL="274320" indent="-274320">
              <a:lnSpc>
                <a:spcPts val="2000"/>
              </a:lnSpc>
              <a:defRPr/>
            </a:pPr>
            <a:r>
              <a:rPr lang="en-US" sz="2400" dirty="0" smtClean="0">
                <a:solidFill>
                  <a:srgbClr val="FF0000"/>
                </a:solidFill>
              </a:rPr>
              <a:t>fast</a:t>
            </a:r>
          </a:p>
          <a:p>
            <a:pPr marL="274320" indent="-274320">
              <a:lnSpc>
                <a:spcPts val="2000"/>
              </a:lnSpc>
              <a:defRPr/>
            </a:pPr>
            <a:r>
              <a:rPr lang="en-US" sz="2400" dirty="0" smtClean="0">
                <a:solidFill>
                  <a:srgbClr val="FF0000"/>
                </a:solidFill>
              </a:rPr>
              <a:t>fault-tolerant</a:t>
            </a:r>
          </a:p>
          <a:p>
            <a:pPr marL="274320" indent="-274320">
              <a:lnSpc>
                <a:spcPts val="2000"/>
              </a:lnSpc>
              <a:defRPr/>
            </a:pPr>
            <a:r>
              <a:rPr lang="en-US" sz="2400" dirty="0" smtClean="0">
                <a:solidFill>
                  <a:srgbClr val="FF0000"/>
                </a:solidFill>
              </a:rPr>
              <a:t>fidelity</a:t>
            </a:r>
          </a:p>
          <a:p>
            <a:pPr marL="274320" indent="-274320">
              <a:lnSpc>
                <a:spcPts val="2000"/>
              </a:lnSpc>
              <a:defRPr/>
            </a:pPr>
            <a:r>
              <a:rPr lang="en-US" sz="2400" dirty="0" smtClean="0">
                <a:solidFill>
                  <a:srgbClr val="FF0000"/>
                </a:solidFill>
              </a:rPr>
              <a:t>flexible</a:t>
            </a:r>
          </a:p>
          <a:p>
            <a:pPr marL="274320" indent="-274320">
              <a:lnSpc>
                <a:spcPts val="2000"/>
              </a:lnSpc>
              <a:defRPr/>
            </a:pPr>
            <a:r>
              <a:rPr lang="en-US" sz="2400" dirty="0" smtClean="0">
                <a:solidFill>
                  <a:srgbClr val="FF0000"/>
                </a:solidFill>
              </a:rPr>
              <a:t>inspectable</a:t>
            </a:r>
          </a:p>
          <a:p>
            <a:pPr marL="274320" indent="-274320">
              <a:lnSpc>
                <a:spcPts val="2000"/>
              </a:lnSpc>
              <a:defRPr/>
            </a:pPr>
            <a:r>
              <a:rPr lang="en-US" sz="2400" dirty="0" smtClean="0">
                <a:solidFill>
                  <a:srgbClr val="FF0000"/>
                </a:solidFill>
              </a:rPr>
              <a:t>installable</a:t>
            </a:r>
          </a:p>
          <a:p>
            <a:pPr marL="274320" indent="-274320">
              <a:lnSpc>
                <a:spcPts val="2000"/>
              </a:lnSpc>
              <a:defRPr/>
            </a:pPr>
            <a:r>
              <a:rPr lang="en-US" sz="2400" dirty="0" smtClean="0">
                <a:solidFill>
                  <a:srgbClr val="FF0000"/>
                </a:solidFill>
              </a:rPr>
              <a:t>Integrity</a:t>
            </a:r>
          </a:p>
          <a:p>
            <a:pPr marL="274320" indent="-274320">
              <a:lnSpc>
                <a:spcPts val="2000"/>
              </a:lnSpc>
              <a:defRPr/>
            </a:pPr>
            <a:r>
              <a:rPr lang="en-US" sz="2400" dirty="0" smtClean="0">
                <a:solidFill>
                  <a:srgbClr val="FF0000"/>
                </a:solidFill>
              </a:rPr>
              <a:t>interchangeable</a:t>
            </a:r>
          </a:p>
          <a:p>
            <a:pPr marL="274320" indent="-274320">
              <a:lnSpc>
                <a:spcPts val="2000"/>
              </a:lnSpc>
              <a:defRPr/>
            </a:pPr>
            <a:r>
              <a:rPr lang="en-US" sz="2400" dirty="0" smtClean="0">
                <a:solidFill>
                  <a:srgbClr val="FF0000"/>
                </a:solidFill>
              </a:rPr>
              <a:t>interoperable </a:t>
            </a:r>
          </a:p>
          <a:p>
            <a:pPr marL="274320" indent="-274320">
              <a:lnSpc>
                <a:spcPts val="2000"/>
              </a:lnSpc>
              <a:defRPr/>
            </a:pPr>
            <a:r>
              <a:rPr lang="en-US" sz="2400" dirty="0" smtClean="0">
                <a:solidFill>
                  <a:srgbClr val="FF0000"/>
                </a:solidFill>
              </a:rPr>
              <a:t>learnable</a:t>
            </a:r>
          </a:p>
          <a:p>
            <a:pPr marL="274320" indent="-274320">
              <a:lnSpc>
                <a:spcPts val="2000"/>
              </a:lnSpc>
              <a:defRPr/>
            </a:pPr>
            <a:r>
              <a:rPr lang="en-US" sz="2400" dirty="0" smtClean="0">
                <a:solidFill>
                  <a:srgbClr val="FF0000"/>
                </a:solidFill>
              </a:rPr>
              <a:t>maintainable</a:t>
            </a:r>
          </a:p>
          <a:p>
            <a:pPr marL="274320" indent="-274320">
              <a:lnSpc>
                <a:spcPts val="2000"/>
              </a:lnSpc>
              <a:defRPr/>
            </a:pPr>
            <a:endParaRPr lang="en-US" sz="2400" dirty="0" smtClean="0">
              <a:solidFill>
                <a:prstClr val="black"/>
              </a:solidFill>
            </a:endParaRPr>
          </a:p>
          <a:p>
            <a:pPr marL="274320" indent="-274320">
              <a:lnSpc>
                <a:spcPts val="2000"/>
              </a:lnSpc>
              <a:defRPr/>
            </a:pPr>
            <a:endParaRPr lang="en-US" sz="2400" dirty="0" smtClean="0">
              <a:solidFill>
                <a:prstClr val="black"/>
              </a:solidFill>
            </a:endParaRPr>
          </a:p>
        </p:txBody>
      </p:sp>
      <p:sp>
        <p:nvSpPr>
          <p:cNvPr id="6"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manageable</a:t>
            </a:r>
          </a:p>
          <a:p>
            <a:pPr marL="274320" indent="-274320">
              <a:lnSpc>
                <a:spcPts val="2000"/>
              </a:lnSpc>
              <a:defRPr/>
            </a:pPr>
            <a:r>
              <a:rPr lang="en-US" sz="2400" dirty="0" smtClean="0">
                <a:solidFill>
                  <a:srgbClr val="FF0000"/>
                </a:solidFill>
              </a:rPr>
              <a:t>mobile</a:t>
            </a:r>
          </a:p>
          <a:p>
            <a:pPr marL="274320" indent="-274320">
              <a:lnSpc>
                <a:spcPts val="2000"/>
              </a:lnSpc>
              <a:defRPr/>
            </a:pPr>
            <a:r>
              <a:rPr lang="en-US" sz="2400" dirty="0" smtClean="0">
                <a:solidFill>
                  <a:srgbClr val="FF0000"/>
                </a:solidFill>
              </a:rPr>
              <a:t>modifiable</a:t>
            </a:r>
          </a:p>
          <a:p>
            <a:pPr marL="274320" indent="-274320">
              <a:lnSpc>
                <a:spcPts val="2000"/>
              </a:lnSpc>
              <a:defRPr/>
            </a:pPr>
            <a:r>
              <a:rPr lang="en-US" sz="2400" dirty="0" smtClean="0">
                <a:solidFill>
                  <a:srgbClr val="FF0000"/>
                </a:solidFill>
              </a:rPr>
              <a:t>modular</a:t>
            </a:r>
          </a:p>
          <a:p>
            <a:pPr marL="274320" indent="-274320">
              <a:lnSpc>
                <a:spcPts val="2000"/>
              </a:lnSpc>
              <a:defRPr/>
            </a:pPr>
            <a:r>
              <a:rPr lang="en-US" sz="2400" dirty="0" smtClean="0">
                <a:solidFill>
                  <a:srgbClr val="FF0000"/>
                </a:solidFill>
              </a:rPr>
              <a:t>nomadic</a:t>
            </a:r>
          </a:p>
          <a:p>
            <a:pPr marL="274320" indent="-274320">
              <a:lnSpc>
                <a:spcPts val="2000"/>
              </a:lnSpc>
              <a:defRPr/>
            </a:pPr>
            <a:r>
              <a:rPr lang="en-US" sz="2400" dirty="0" smtClean="0">
                <a:solidFill>
                  <a:srgbClr val="FF0000"/>
                </a:solidFill>
              </a:rPr>
              <a:t>operable</a:t>
            </a:r>
          </a:p>
          <a:p>
            <a:pPr marL="274320" indent="-274320">
              <a:lnSpc>
                <a:spcPts val="2000"/>
              </a:lnSpc>
              <a:buFont typeface="Arial" pitchFamily="34" charset="0"/>
              <a:buNone/>
              <a:defRPr/>
            </a:pPr>
            <a:r>
              <a:rPr lang="en-US" sz="2400" dirty="0" err="1" smtClean="0">
                <a:solidFill>
                  <a:srgbClr val="3333FF"/>
                </a:solidFill>
              </a:rPr>
              <a:t>orthogonality</a:t>
            </a:r>
            <a:endParaRPr lang="en-US" sz="2400" dirty="0" smtClean="0">
              <a:solidFill>
                <a:srgbClr val="3333FF"/>
              </a:solidFill>
            </a:endParaRPr>
          </a:p>
          <a:p>
            <a:pPr marL="274320" indent="-274320">
              <a:lnSpc>
                <a:spcPts val="2000"/>
              </a:lnSpc>
              <a:buFont typeface="Arial" pitchFamily="34" charset="0"/>
              <a:buNone/>
              <a:defRPr/>
            </a:pPr>
            <a:r>
              <a:rPr lang="en-US" sz="2400" dirty="0" smtClean="0">
                <a:solidFill>
                  <a:srgbClr val="FF0000"/>
                </a:solidFill>
              </a:rPr>
              <a:t>portable</a:t>
            </a:r>
          </a:p>
          <a:p>
            <a:pPr marL="274320" indent="-274320">
              <a:lnSpc>
                <a:spcPts val="2000"/>
              </a:lnSpc>
              <a:buFont typeface="Arial" pitchFamily="34" charset="0"/>
              <a:buNone/>
              <a:defRPr/>
            </a:pPr>
            <a:r>
              <a:rPr lang="en-US" sz="2400" dirty="0" smtClean="0">
                <a:solidFill>
                  <a:srgbClr val="FF0000"/>
                </a:solidFill>
              </a:rPr>
              <a:t>precision</a:t>
            </a:r>
          </a:p>
          <a:p>
            <a:pPr marL="274320" indent="-274320">
              <a:lnSpc>
                <a:spcPts val="2000"/>
              </a:lnSpc>
              <a:buFont typeface="Arial" pitchFamily="34" charset="0"/>
              <a:buNone/>
              <a:defRPr/>
            </a:pPr>
            <a:r>
              <a:rPr lang="en-US" sz="2400" dirty="0" smtClean="0">
                <a:solidFill>
                  <a:srgbClr val="FF0000"/>
                </a:solidFill>
              </a:rPr>
              <a:t>predictable</a:t>
            </a:r>
          </a:p>
          <a:p>
            <a:pPr marL="274320" indent="-274320">
              <a:lnSpc>
                <a:spcPts val="2000"/>
              </a:lnSpc>
              <a:buFont typeface="Arial" pitchFamily="34" charset="0"/>
              <a:buNone/>
              <a:defRPr/>
            </a:pPr>
            <a:r>
              <a:rPr lang="en-US" sz="2400" dirty="0" smtClean="0">
                <a:solidFill>
                  <a:srgbClr val="FF0000"/>
                </a:solidFill>
              </a:rPr>
              <a:t>producible</a:t>
            </a:r>
          </a:p>
          <a:p>
            <a:pPr marL="274320" indent="-274320">
              <a:lnSpc>
                <a:spcPts val="2000"/>
              </a:lnSpc>
              <a:buFont typeface="Arial" pitchFamily="34" charset="0"/>
              <a:buNone/>
              <a:defRPr/>
            </a:pPr>
            <a:r>
              <a:rPr lang="en-US" sz="2400" dirty="0" smtClean="0">
                <a:solidFill>
                  <a:srgbClr val="FF0000"/>
                </a:solidFill>
              </a:rPr>
              <a:t>provable</a:t>
            </a:r>
          </a:p>
          <a:p>
            <a:pPr marL="274320" indent="-274320">
              <a:lnSpc>
                <a:spcPts val="2000"/>
              </a:lnSpc>
              <a:buFont typeface="Arial" pitchFamily="34" charset="0"/>
              <a:buNone/>
              <a:defRPr/>
            </a:pPr>
            <a:r>
              <a:rPr lang="en-US" sz="2400" dirty="0" smtClean="0">
                <a:solidFill>
                  <a:srgbClr val="FF0000"/>
                </a:solidFill>
              </a:rPr>
              <a:t>recoverable</a:t>
            </a:r>
          </a:p>
          <a:p>
            <a:pPr marL="274320" indent="-274320">
              <a:lnSpc>
                <a:spcPts val="2000"/>
              </a:lnSpc>
              <a:buFont typeface="Arial" pitchFamily="34" charset="0"/>
              <a:buNone/>
              <a:defRPr/>
            </a:pPr>
            <a:r>
              <a:rPr lang="en-US" sz="2400" dirty="0" smtClean="0">
                <a:solidFill>
                  <a:srgbClr val="FF0000"/>
                </a:solidFill>
              </a:rPr>
              <a:t>relevant</a:t>
            </a:r>
          </a:p>
          <a:p>
            <a:pPr marL="274320" indent="-274320">
              <a:lnSpc>
                <a:spcPts val="2000"/>
              </a:lnSpc>
              <a:buFont typeface="Arial" pitchFamily="34" charset="0"/>
              <a:buNone/>
              <a:defRPr/>
            </a:pPr>
            <a:r>
              <a:rPr lang="en-US" sz="2400" dirty="0" smtClean="0">
                <a:solidFill>
                  <a:srgbClr val="FF0000"/>
                </a:solidFill>
              </a:rPr>
              <a:t>reliable</a:t>
            </a:r>
          </a:p>
          <a:p>
            <a:pPr marL="274320" indent="-274320">
              <a:lnSpc>
                <a:spcPts val="2000"/>
              </a:lnSpc>
              <a:buFont typeface="Arial" pitchFamily="34" charset="0"/>
              <a:buNone/>
              <a:defRPr/>
            </a:pPr>
            <a:r>
              <a:rPr lang="en-US" sz="2400" dirty="0" smtClean="0">
                <a:solidFill>
                  <a:srgbClr val="FF0000"/>
                </a:solidFill>
              </a:rPr>
              <a:t>repeatable</a:t>
            </a:r>
          </a:p>
          <a:p>
            <a:pPr marL="274320" indent="-274320">
              <a:lnSpc>
                <a:spcPts val="2000"/>
              </a:lnSpc>
              <a:buFont typeface="Arial" pitchFamily="34" charset="0"/>
              <a:buNone/>
              <a:defRPr/>
            </a:pPr>
            <a:r>
              <a:rPr lang="en-US" sz="2400" dirty="0" smtClean="0">
                <a:solidFill>
                  <a:srgbClr val="FF0000"/>
                </a:solidFill>
              </a:rPr>
              <a:t>reproducible</a:t>
            </a:r>
          </a:p>
          <a:p>
            <a:pPr marL="274320" indent="-274320">
              <a:lnSpc>
                <a:spcPts val="2000"/>
              </a:lnSpc>
              <a:buFont typeface="Arial" pitchFamily="34" charset="0"/>
              <a:buNone/>
              <a:defRPr/>
            </a:pPr>
            <a:r>
              <a:rPr lang="en-US" sz="2400" dirty="0" smtClean="0">
                <a:solidFill>
                  <a:srgbClr val="FF0000"/>
                </a:solidFill>
              </a:rPr>
              <a:t>resilient</a:t>
            </a:r>
            <a:endParaRPr lang="en-US" sz="2000" dirty="0" smtClean="0">
              <a:solidFill>
                <a:srgbClr val="FF0000"/>
              </a:solidFill>
            </a:endParaRPr>
          </a:p>
          <a:p>
            <a:pPr marL="274320" indent="-274320">
              <a:lnSpc>
                <a:spcPts val="2000"/>
              </a:lnSpc>
              <a:buFont typeface="Arial" pitchFamily="34" charset="0"/>
              <a:buNone/>
              <a:defRPr/>
            </a:pPr>
            <a:r>
              <a:rPr lang="en-US" sz="2400" dirty="0" smtClean="0">
                <a:solidFill>
                  <a:srgbClr val="FF0000"/>
                </a:solidFill>
              </a:rPr>
              <a:t>responsive</a:t>
            </a:r>
          </a:p>
          <a:p>
            <a:pPr marL="274320" indent="-274320">
              <a:lnSpc>
                <a:spcPts val="2000"/>
              </a:lnSpc>
              <a:buFont typeface="Arial" pitchFamily="34" charset="0"/>
              <a:buNone/>
              <a:defRPr/>
            </a:pPr>
            <a:r>
              <a:rPr lang="en-US" sz="2400" dirty="0" smtClean="0">
                <a:solidFill>
                  <a:srgbClr val="3333FF"/>
                </a:solidFill>
              </a:rPr>
              <a:t>reusable </a:t>
            </a:r>
          </a:p>
          <a:p>
            <a:pPr marL="274320" indent="-274320">
              <a:lnSpc>
                <a:spcPts val="2000"/>
              </a:lnSpc>
              <a:buFont typeface="Arial" pitchFamily="34" charset="0"/>
              <a:buNone/>
              <a:defRPr/>
            </a:pPr>
            <a:endParaRPr lang="en-US" sz="2400" b="1" dirty="0" smtClean="0">
              <a:solidFill>
                <a:srgbClr val="FF0000"/>
              </a:solidFill>
              <a:latin typeface="Arial Black" pitchFamily="34" charset="0"/>
            </a:endParaRPr>
          </a:p>
          <a:p>
            <a:pPr marL="274320" indent="-274320">
              <a:lnSpc>
                <a:spcPts val="2000"/>
              </a:lnSpc>
              <a:buFont typeface="Arial" pitchFamily="34" charset="0"/>
              <a:buNone/>
              <a:defRPr/>
            </a:pPr>
            <a:endParaRPr lang="en-US" sz="2400" dirty="0" smtClean="0">
              <a:solidFill>
                <a:prstClr val="black"/>
              </a:solidFill>
            </a:endParaRPr>
          </a:p>
        </p:txBody>
      </p:sp>
      <p:sp>
        <p:nvSpPr>
          <p:cNvPr id="7" name="Content Placeholder 2"/>
          <p:cNvSpPr txBox="1">
            <a:spLocks/>
          </p:cNvSpPr>
          <p:nvPr/>
        </p:nvSpPr>
        <p:spPr>
          <a:xfrm>
            <a:off x="6858000" y="914400"/>
            <a:ext cx="24384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safety </a:t>
            </a:r>
          </a:p>
          <a:p>
            <a:pPr marL="274320" indent="-274320">
              <a:lnSpc>
                <a:spcPts val="2000"/>
              </a:lnSpc>
              <a:defRPr/>
            </a:pPr>
            <a:r>
              <a:rPr lang="en-US" sz="2400" dirty="0" smtClean="0">
                <a:solidFill>
                  <a:srgbClr val="FF0000"/>
                </a:solidFill>
              </a:rPr>
              <a:t>scalable</a:t>
            </a:r>
          </a:p>
          <a:p>
            <a:pPr marL="274320" indent="-274320">
              <a:lnSpc>
                <a:spcPts val="2000"/>
              </a:lnSpc>
              <a:defRPr/>
            </a:pPr>
            <a:r>
              <a:rPr lang="en-US" sz="2400" dirty="0" smtClean="0">
                <a:solidFill>
                  <a:srgbClr val="3333FF"/>
                </a:solidFill>
              </a:rPr>
              <a:t>seamless</a:t>
            </a:r>
          </a:p>
          <a:p>
            <a:pPr marL="274320" indent="-274320">
              <a:lnSpc>
                <a:spcPts val="2000"/>
              </a:lnSpc>
              <a:defRPr/>
            </a:pPr>
            <a:r>
              <a:rPr lang="en-US" sz="2400" dirty="0" smtClean="0">
                <a:solidFill>
                  <a:srgbClr val="3333FF"/>
                </a:solidFill>
              </a:rPr>
              <a:t>self-sustainable</a:t>
            </a:r>
          </a:p>
          <a:p>
            <a:pPr marL="274320" indent="-274320">
              <a:lnSpc>
                <a:spcPts val="2000"/>
              </a:lnSpc>
              <a:defRPr/>
            </a:pPr>
            <a:r>
              <a:rPr lang="en-US" sz="2400" dirty="0" smtClean="0">
                <a:solidFill>
                  <a:srgbClr val="FF0000"/>
                </a:solidFill>
              </a:rPr>
              <a:t>serviceable</a:t>
            </a:r>
          </a:p>
          <a:p>
            <a:pPr marL="274320" indent="-274320">
              <a:lnSpc>
                <a:spcPts val="2000"/>
              </a:lnSpc>
              <a:defRPr/>
            </a:pPr>
            <a:r>
              <a:rPr lang="en-US" sz="2400" dirty="0" smtClean="0">
                <a:solidFill>
                  <a:srgbClr val="FF0000"/>
                </a:solidFill>
              </a:rPr>
              <a:t>supportable</a:t>
            </a:r>
          </a:p>
          <a:p>
            <a:pPr marL="274320" indent="-274320">
              <a:lnSpc>
                <a:spcPts val="2000"/>
              </a:lnSpc>
              <a:defRPr/>
            </a:pPr>
            <a:r>
              <a:rPr lang="en-US" sz="2400" dirty="0" smtClean="0">
                <a:solidFill>
                  <a:srgbClr val="FF0000"/>
                </a:solidFill>
              </a:rPr>
              <a:t>securable</a:t>
            </a:r>
          </a:p>
          <a:p>
            <a:pPr marL="274320" indent="-274320">
              <a:lnSpc>
                <a:spcPts val="2000"/>
              </a:lnSpc>
              <a:buFont typeface="Arial" pitchFamily="34" charset="0"/>
              <a:buNone/>
              <a:defRPr/>
            </a:pPr>
            <a:r>
              <a:rPr lang="en-US" sz="2400" dirty="0" smtClean="0">
                <a:solidFill>
                  <a:srgbClr val="3333FF"/>
                </a:solidFill>
              </a:rPr>
              <a:t>simple</a:t>
            </a:r>
          </a:p>
          <a:p>
            <a:pPr marL="274320" indent="-274320">
              <a:lnSpc>
                <a:spcPts val="2000"/>
              </a:lnSpc>
              <a:buFont typeface="Arial" pitchFamily="34" charset="0"/>
              <a:buNone/>
              <a:defRPr/>
            </a:pPr>
            <a:r>
              <a:rPr lang="en-US" sz="2400" dirty="0" smtClean="0">
                <a:solidFill>
                  <a:srgbClr val="FF0000"/>
                </a:solidFill>
              </a:rPr>
              <a:t>stable</a:t>
            </a:r>
          </a:p>
          <a:p>
            <a:pPr marL="274320" indent="-274320">
              <a:lnSpc>
                <a:spcPts val="2000"/>
              </a:lnSpc>
              <a:buFont typeface="Arial" pitchFamily="34" charset="0"/>
              <a:buNone/>
              <a:defRPr/>
            </a:pPr>
            <a:r>
              <a:rPr lang="en-US" sz="2400" dirty="0" smtClean="0">
                <a:solidFill>
                  <a:srgbClr val="3333FF"/>
                </a:solidFill>
              </a:rPr>
              <a:t>standards</a:t>
            </a:r>
          </a:p>
          <a:p>
            <a:pPr marL="274320" indent="-274320">
              <a:lnSpc>
                <a:spcPts val="2000"/>
              </a:lnSpc>
              <a:buFont typeface="Arial" pitchFamily="34" charset="0"/>
              <a:buNone/>
              <a:defRPr/>
            </a:pPr>
            <a:r>
              <a:rPr lang="en-US" sz="2400" dirty="0" smtClean="0">
                <a:solidFill>
                  <a:srgbClr val="FF0000"/>
                </a:solidFill>
              </a:rPr>
              <a:t>survivable</a:t>
            </a:r>
          </a:p>
          <a:p>
            <a:pPr marL="274320" indent="-274320">
              <a:lnSpc>
                <a:spcPts val="2000"/>
              </a:lnSpc>
              <a:buFont typeface="Arial" pitchFamily="34" charset="0"/>
              <a:buNone/>
              <a:defRPr/>
            </a:pPr>
            <a:endParaRPr lang="en-US" sz="2400" b="1" dirty="0" smtClean="0">
              <a:solidFill>
                <a:prstClr val="black"/>
              </a:solidFill>
              <a:latin typeface="Arial Black" pitchFamily="34" charset="0"/>
            </a:endParaRPr>
          </a:p>
          <a:p>
            <a:pPr marL="274320" indent="-274320">
              <a:lnSpc>
                <a:spcPts val="2000"/>
              </a:lnSpc>
              <a:buFont typeface="Arial" pitchFamily="34" charset="0"/>
              <a:buNone/>
              <a:defRPr/>
            </a:pPr>
            <a:r>
              <a:rPr lang="en-US" sz="2400" dirty="0" err="1" smtClean="0">
                <a:solidFill>
                  <a:srgbClr val="FF0000"/>
                </a:solidFill>
              </a:rPr>
              <a:t>tailorable</a:t>
            </a:r>
            <a:endParaRPr lang="en-US" sz="2400" dirty="0" smtClean="0">
              <a:solidFill>
                <a:srgbClr val="FF0000"/>
              </a:solidFill>
            </a:endParaRPr>
          </a:p>
          <a:p>
            <a:pPr marL="274320" indent="-274320">
              <a:lnSpc>
                <a:spcPts val="2000"/>
              </a:lnSpc>
              <a:buFont typeface="Arial" pitchFamily="34" charset="0"/>
              <a:buNone/>
              <a:defRPr/>
            </a:pPr>
            <a:r>
              <a:rPr lang="en-US" sz="2400" dirty="0" smtClean="0">
                <a:solidFill>
                  <a:srgbClr val="FF0000"/>
                </a:solidFill>
              </a:rPr>
              <a:t>testable</a:t>
            </a:r>
          </a:p>
          <a:p>
            <a:pPr marL="274320" indent="-274320">
              <a:lnSpc>
                <a:spcPts val="2000"/>
              </a:lnSpc>
              <a:buFont typeface="Arial" pitchFamily="34" charset="0"/>
              <a:buNone/>
              <a:defRPr/>
            </a:pPr>
            <a:r>
              <a:rPr lang="en-US" sz="2400" dirty="0" smtClean="0">
                <a:solidFill>
                  <a:srgbClr val="FF0000"/>
                </a:solidFill>
              </a:rPr>
              <a:t>timely</a:t>
            </a:r>
          </a:p>
          <a:p>
            <a:pPr marL="274320" indent="-274320">
              <a:lnSpc>
                <a:spcPts val="2000"/>
              </a:lnSpc>
              <a:buFont typeface="Arial" pitchFamily="34" charset="0"/>
              <a:buNone/>
              <a:defRPr/>
            </a:pPr>
            <a:r>
              <a:rPr lang="en-US" sz="2400" dirty="0" smtClean="0">
                <a:solidFill>
                  <a:srgbClr val="FF0000"/>
                </a:solidFill>
              </a:rPr>
              <a:t>traceable</a:t>
            </a:r>
          </a:p>
          <a:p>
            <a:pPr marL="274320" indent="-274320">
              <a:lnSpc>
                <a:spcPts val="2000"/>
              </a:lnSpc>
              <a:buFont typeface="Arial" pitchFamily="34" charset="0"/>
              <a:buNone/>
              <a:defRPr/>
            </a:pPr>
            <a:r>
              <a:rPr lang="en-US" sz="2400" dirty="0" smtClean="0">
                <a:solidFill>
                  <a:srgbClr val="3333FF"/>
                </a:solidFill>
              </a:rPr>
              <a:t>ubiquitous</a:t>
            </a:r>
          </a:p>
          <a:p>
            <a:pPr marL="274320" indent="-274320">
              <a:lnSpc>
                <a:spcPts val="2000"/>
              </a:lnSpc>
              <a:buFont typeface="Arial" pitchFamily="34" charset="0"/>
              <a:buNone/>
              <a:defRPr/>
            </a:pPr>
            <a:r>
              <a:rPr lang="en-US" sz="2400" dirty="0" smtClean="0">
                <a:solidFill>
                  <a:srgbClr val="FF0000"/>
                </a:solidFill>
              </a:rPr>
              <a:t>understandable</a:t>
            </a:r>
          </a:p>
          <a:p>
            <a:pPr marL="274320" indent="-274320">
              <a:lnSpc>
                <a:spcPts val="2000"/>
              </a:lnSpc>
              <a:buFont typeface="Arial" pitchFamily="34" charset="0"/>
              <a:buNone/>
              <a:defRPr/>
            </a:pPr>
            <a:r>
              <a:rPr lang="en-US" sz="2400" dirty="0" smtClean="0">
                <a:solidFill>
                  <a:srgbClr val="FF0000"/>
                </a:solidFill>
              </a:rPr>
              <a:t>upgradable</a:t>
            </a:r>
          </a:p>
          <a:p>
            <a:pPr marL="274320" indent="-274320">
              <a:lnSpc>
                <a:spcPts val="2000"/>
              </a:lnSpc>
              <a:buFont typeface="Arial" pitchFamily="34" charset="0"/>
              <a:buNone/>
              <a:defRPr/>
            </a:pPr>
            <a:r>
              <a:rPr lang="en-US" sz="2400" dirty="0" smtClean="0">
                <a:solidFill>
                  <a:srgbClr val="3333FF"/>
                </a:solidFill>
              </a:rPr>
              <a:t>usable</a:t>
            </a:r>
          </a:p>
          <a:p>
            <a:pPr marL="274320" indent="-274320">
              <a:lnSpc>
                <a:spcPts val="2000"/>
              </a:lnSpc>
              <a:buFont typeface="Arial" pitchFamily="34" charset="0"/>
              <a:buNone/>
              <a:defRPr/>
            </a:pPr>
            <a:endParaRPr lang="en-US" sz="2400" dirty="0">
              <a:solidFill>
                <a:prstClr val="black"/>
              </a:solidFill>
            </a:endParaRPr>
          </a:p>
        </p:txBody>
      </p:sp>
      <p:sp>
        <p:nvSpPr>
          <p:cNvPr id="9" name="TextBox 8"/>
          <p:cNvSpPr txBox="1"/>
          <p:nvPr/>
        </p:nvSpPr>
        <p:spPr>
          <a:xfrm>
            <a:off x="1295400" y="76200"/>
            <a:ext cx="6356805" cy="523220"/>
          </a:xfrm>
          <a:prstGeom prst="rect">
            <a:avLst/>
          </a:prstGeom>
          <a:noFill/>
        </p:spPr>
        <p:txBody>
          <a:bodyPr wrap="none" rtlCol="0">
            <a:spAutoFit/>
          </a:bodyPr>
          <a:lstStyle/>
          <a:p>
            <a:r>
              <a:rPr lang="en-US" sz="2800" dirty="0" smtClean="0">
                <a:solidFill>
                  <a:prstClr val="black"/>
                </a:solidFill>
                <a:latin typeface="Arial Black" pitchFamily="34" charset="0"/>
              </a:rPr>
              <a:t>Sustainable = </a:t>
            </a:r>
            <a:r>
              <a:rPr lang="en-US" sz="2800" dirty="0" smtClean="0">
                <a:solidFill>
                  <a:srgbClr val="3333FF"/>
                </a:solidFill>
                <a:latin typeface="Arial Black" pitchFamily="34" charset="0"/>
              </a:rPr>
              <a:t>efficient</a:t>
            </a:r>
            <a:r>
              <a:rPr lang="en-US" sz="2800" dirty="0" smtClean="0">
                <a:solidFill>
                  <a:prstClr val="black"/>
                </a:solidFill>
                <a:latin typeface="Arial Black" pitchFamily="34" charset="0"/>
              </a:rPr>
              <a:t> + </a:t>
            </a:r>
            <a:r>
              <a:rPr lang="en-US" sz="2800" dirty="0" smtClean="0">
                <a:solidFill>
                  <a:srgbClr val="FF0000"/>
                </a:solidFill>
                <a:latin typeface="Arial Black" pitchFamily="34" charset="0"/>
              </a:rPr>
              <a:t>robust</a:t>
            </a:r>
            <a:endParaRPr lang="en-US" sz="2800" dirty="0">
              <a:solidFill>
                <a:srgbClr val="FF0000"/>
              </a:solidFill>
              <a:latin typeface="Arial Black" pitchFamily="34" charset="0"/>
            </a:endParaRPr>
          </a:p>
        </p:txBody>
      </p:sp>
      <p:sp>
        <p:nvSpPr>
          <p:cNvPr id="8" name="TextBox 7"/>
          <p:cNvSpPr txBox="1"/>
          <p:nvPr/>
        </p:nvSpPr>
        <p:spPr>
          <a:xfrm>
            <a:off x="2514600" y="2478975"/>
            <a:ext cx="2209800" cy="392800"/>
          </a:xfrm>
          <a:prstGeom prst="rect">
            <a:avLst/>
          </a:prstGeom>
          <a:noFill/>
        </p:spPr>
        <p:txBody>
          <a:bodyPr wrap="square" rtlCol="0">
            <a:spAutoFit/>
          </a:bodyPr>
          <a:lstStyle/>
          <a:p>
            <a:pPr marL="274320" indent="-274320">
              <a:lnSpc>
                <a:spcPts val="2000"/>
              </a:lnSpc>
              <a:defRPr/>
            </a:pPr>
            <a:r>
              <a:rPr lang="en-US" sz="3200" b="1" dirty="0" smtClean="0">
                <a:solidFill>
                  <a:srgbClr val="3366FF"/>
                </a:solidFill>
                <a:latin typeface="Arial Black" pitchFamily="34" charset="0"/>
              </a:rPr>
              <a:t>efficient</a:t>
            </a:r>
            <a:endParaRPr lang="en-US" sz="2400" b="1" dirty="0" smtClean="0">
              <a:solidFill>
                <a:srgbClr val="3366FF"/>
              </a:solidFill>
              <a:latin typeface="Arial Black" pitchFamily="34" charset="0"/>
            </a:endParaRPr>
          </a:p>
        </p:txBody>
      </p:sp>
      <p:sp>
        <p:nvSpPr>
          <p:cNvPr id="10" name="TextBox 9"/>
          <p:cNvSpPr txBox="1"/>
          <p:nvPr/>
        </p:nvSpPr>
        <p:spPr>
          <a:xfrm>
            <a:off x="4847836" y="6084200"/>
            <a:ext cx="1629164" cy="392800"/>
          </a:xfrm>
          <a:prstGeom prst="rect">
            <a:avLst/>
          </a:prstGeom>
          <a:noFill/>
        </p:spPr>
        <p:txBody>
          <a:bodyPr wrap="none" rtlCol="0">
            <a:spAutoFit/>
          </a:bodyPr>
          <a:lstStyle/>
          <a:p>
            <a:pPr marL="274320" indent="-274320">
              <a:lnSpc>
                <a:spcPts val="2000"/>
              </a:lnSpc>
              <a:defRPr/>
            </a:pPr>
            <a:r>
              <a:rPr lang="en-US" sz="3200" b="1" dirty="0" smtClean="0">
                <a:solidFill>
                  <a:srgbClr val="FF0000"/>
                </a:solidFill>
                <a:latin typeface="Arial Black" pitchFamily="34" charset="0"/>
              </a:rPr>
              <a:t>robust</a:t>
            </a:r>
            <a:endParaRPr lang="en-US" sz="2400" b="1" dirty="0" smtClean="0">
              <a:solidFill>
                <a:srgbClr val="FF0000"/>
              </a:solidFill>
              <a:latin typeface="Arial Black" pitchFamily="34" charset="0"/>
            </a:endParaRPr>
          </a:p>
        </p:txBody>
      </p:sp>
      <p:sp>
        <p:nvSpPr>
          <p:cNvPr id="12" name="TextBox 11"/>
          <p:cNvSpPr txBox="1"/>
          <p:nvPr/>
        </p:nvSpPr>
        <p:spPr>
          <a:xfrm>
            <a:off x="6490648" y="3530025"/>
            <a:ext cx="2788777" cy="584775"/>
          </a:xfrm>
          <a:prstGeom prst="rect">
            <a:avLst/>
          </a:prstGeom>
          <a:noFill/>
        </p:spPr>
        <p:txBody>
          <a:bodyPr wrap="none" rtlCol="0">
            <a:spAutoFit/>
          </a:bodyPr>
          <a:lstStyle/>
          <a:p>
            <a:r>
              <a:rPr lang="en-US" sz="3200" b="1" dirty="0" smtClean="0">
                <a:solidFill>
                  <a:prstClr val="black"/>
                </a:solidFill>
                <a:latin typeface="Arial Black" pitchFamily="34" charset="0"/>
              </a:rPr>
              <a:t>sustainable</a:t>
            </a:r>
            <a:endParaRPr lang="en-US" sz="2800" b="1" dirty="0" smtClean="0">
              <a:solidFill>
                <a:prstClr val="black"/>
              </a:solidFill>
              <a:latin typeface="Arial Black" pitchFamily="34" charset="0"/>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solidFill>
                  <a:srgbClr val="DDDDDD"/>
                </a:solidFill>
              </a:rPr>
              <a:t>accessible</a:t>
            </a:r>
          </a:p>
          <a:p>
            <a:pPr marL="274320" indent="-274320">
              <a:lnSpc>
                <a:spcPts val="2000"/>
              </a:lnSpc>
              <a:spcBef>
                <a:spcPts val="0"/>
              </a:spcBef>
              <a:buNone/>
            </a:pPr>
            <a:r>
              <a:rPr lang="en-US" sz="2400" dirty="0" smtClean="0">
                <a:solidFill>
                  <a:srgbClr val="DDDDDD"/>
                </a:solidFill>
              </a:rPr>
              <a:t>accountable</a:t>
            </a:r>
          </a:p>
          <a:p>
            <a:pPr marL="274320" indent="-274320">
              <a:lnSpc>
                <a:spcPts val="2000"/>
              </a:lnSpc>
              <a:spcBef>
                <a:spcPts val="0"/>
              </a:spcBef>
              <a:buNone/>
            </a:pPr>
            <a:r>
              <a:rPr lang="en-US" sz="2400" dirty="0" smtClean="0">
                <a:solidFill>
                  <a:srgbClr val="DDDDDD"/>
                </a:solidFill>
              </a:rPr>
              <a:t>accurate</a:t>
            </a: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r>
              <a:rPr lang="en-US" sz="2400" dirty="0" smtClean="0">
                <a:solidFill>
                  <a:srgbClr val="DDDDDD"/>
                </a:solidFill>
              </a:rPr>
              <a:t>administrable</a:t>
            </a:r>
          </a:p>
          <a:p>
            <a:pPr marL="274320" indent="-274320">
              <a:lnSpc>
                <a:spcPts val="2000"/>
              </a:lnSpc>
              <a:spcBef>
                <a:spcPts val="0"/>
              </a:spcBef>
              <a:buNone/>
            </a:pPr>
            <a:r>
              <a:rPr lang="en-US" sz="2400" dirty="0" smtClean="0">
                <a:solidFill>
                  <a:srgbClr val="DDDDDD"/>
                </a:solidFill>
              </a:rPr>
              <a:t>affordable</a:t>
            </a:r>
          </a:p>
          <a:p>
            <a:pPr marL="274320" indent="-274320">
              <a:lnSpc>
                <a:spcPts val="2000"/>
              </a:lnSpc>
              <a:spcBef>
                <a:spcPts val="0"/>
              </a:spcBef>
              <a:buNone/>
            </a:pPr>
            <a:r>
              <a:rPr lang="en-US" sz="2400" dirty="0" smtClean="0">
                <a:solidFill>
                  <a:srgbClr val="DDDDDD"/>
                </a:solidFill>
              </a:rPr>
              <a:t>auditable</a:t>
            </a:r>
          </a:p>
          <a:p>
            <a:pPr marL="274320" indent="-274320">
              <a:lnSpc>
                <a:spcPts val="2000"/>
              </a:lnSpc>
              <a:spcBef>
                <a:spcPts val="0"/>
              </a:spcBef>
              <a:buNone/>
            </a:pPr>
            <a:r>
              <a:rPr lang="en-US" sz="2400" dirty="0" smtClean="0">
                <a:solidFill>
                  <a:srgbClr val="DDDDDD"/>
                </a:solidFill>
              </a:rPr>
              <a:t>autonomy</a:t>
            </a:r>
          </a:p>
          <a:p>
            <a:pPr marL="274320" indent="-274320">
              <a:lnSpc>
                <a:spcPts val="2000"/>
              </a:lnSpc>
              <a:spcBef>
                <a:spcPts val="0"/>
              </a:spcBef>
              <a:buNone/>
            </a:pPr>
            <a:r>
              <a:rPr lang="en-US" sz="2400" dirty="0" smtClean="0">
                <a:solidFill>
                  <a:srgbClr val="DDDDDD"/>
                </a:solidFill>
              </a:rPr>
              <a:t>available</a:t>
            </a:r>
          </a:p>
          <a:p>
            <a:pPr marL="274320" indent="-274320">
              <a:lnSpc>
                <a:spcPts val="2000"/>
              </a:lnSpc>
              <a:spcBef>
                <a:spcPts val="0"/>
              </a:spcBef>
              <a:buNone/>
            </a:pPr>
            <a:r>
              <a:rPr lang="en-US" sz="2400" dirty="0" smtClean="0">
                <a:solidFill>
                  <a:srgbClr val="DDDDDD"/>
                </a:solidFill>
              </a:rPr>
              <a:t>credible</a:t>
            </a:r>
          </a:p>
          <a:p>
            <a:pPr marL="274320" indent="-274320">
              <a:lnSpc>
                <a:spcPts val="2000"/>
              </a:lnSpc>
              <a:spcBef>
                <a:spcPts val="0"/>
              </a:spcBef>
              <a:buNone/>
            </a:pPr>
            <a:r>
              <a:rPr lang="en-US" sz="2400" dirty="0" smtClean="0">
                <a:solidFill>
                  <a:srgbClr val="DDDDDD"/>
                </a:solidFill>
              </a:rPr>
              <a:t>process capable</a:t>
            </a:r>
          </a:p>
          <a:p>
            <a:pPr marL="274320" indent="-274320">
              <a:lnSpc>
                <a:spcPts val="2000"/>
              </a:lnSpc>
              <a:spcBef>
                <a:spcPts val="0"/>
              </a:spcBef>
              <a:buNone/>
            </a:pPr>
            <a:r>
              <a:rPr lang="en-US" sz="2400" dirty="0" smtClean="0">
                <a:solidFill>
                  <a:srgbClr val="DDDDDD"/>
                </a:solidFill>
              </a:rPr>
              <a:t>compatible</a:t>
            </a:r>
          </a:p>
          <a:p>
            <a:pPr marL="274320" indent="-274320">
              <a:lnSpc>
                <a:spcPts val="2000"/>
              </a:lnSpc>
              <a:spcBef>
                <a:spcPts val="0"/>
              </a:spcBef>
              <a:buNone/>
            </a:pPr>
            <a:r>
              <a:rPr lang="en-US" sz="2400" dirty="0" err="1" smtClean="0">
                <a:solidFill>
                  <a:srgbClr val="DDDDDD"/>
                </a:solidFill>
              </a:rPr>
              <a:t>composable</a:t>
            </a:r>
            <a:r>
              <a:rPr lang="en-US" sz="2400" dirty="0" smtClean="0">
                <a:solidFill>
                  <a:srgbClr val="DDDDDD"/>
                </a:solidFill>
              </a:rPr>
              <a:t> </a:t>
            </a:r>
          </a:p>
          <a:p>
            <a:pPr marL="274320" indent="-274320">
              <a:lnSpc>
                <a:spcPts val="2000"/>
              </a:lnSpc>
              <a:spcBef>
                <a:spcPts val="0"/>
              </a:spcBef>
              <a:buNone/>
            </a:pPr>
            <a:r>
              <a:rPr lang="en-US" sz="2400" dirty="0" smtClean="0">
                <a:solidFill>
                  <a:srgbClr val="DDDDDD"/>
                </a:solidFill>
              </a:rPr>
              <a:t>configurable</a:t>
            </a:r>
          </a:p>
          <a:p>
            <a:pPr marL="274320" indent="-274320">
              <a:lnSpc>
                <a:spcPts val="2000"/>
              </a:lnSpc>
              <a:spcBef>
                <a:spcPts val="0"/>
              </a:spcBef>
              <a:buNone/>
            </a:pPr>
            <a:r>
              <a:rPr lang="en-US" sz="2400" dirty="0" smtClean="0">
                <a:solidFill>
                  <a:srgbClr val="DDDDDD"/>
                </a:solidFill>
              </a:rPr>
              <a:t>correctness</a:t>
            </a:r>
          </a:p>
          <a:p>
            <a:pPr marL="274320" indent="-274320">
              <a:lnSpc>
                <a:spcPts val="2000"/>
              </a:lnSpc>
              <a:spcBef>
                <a:spcPts val="0"/>
              </a:spcBef>
              <a:buNone/>
            </a:pPr>
            <a:r>
              <a:rPr lang="en-US" sz="2400" dirty="0" smtClean="0">
                <a:solidFill>
                  <a:srgbClr val="DDDDDD"/>
                </a:solidFill>
              </a:rPr>
              <a:t>customizable</a:t>
            </a:r>
          </a:p>
          <a:p>
            <a:pPr marL="274320" lvl="0" indent="-274320">
              <a:lnSpc>
                <a:spcPts val="2000"/>
              </a:lnSpc>
              <a:spcBef>
                <a:spcPts val="0"/>
              </a:spcBef>
              <a:buNone/>
              <a:defRPr/>
            </a:pPr>
            <a:r>
              <a:rPr lang="en-US" sz="2400" dirty="0" err="1" smtClean="0">
                <a:solidFill>
                  <a:srgbClr val="DDDDDD"/>
                </a:solidFill>
              </a:rPr>
              <a:t>debugable</a:t>
            </a:r>
            <a:endParaRPr lang="en-US" sz="2400" dirty="0" smtClean="0">
              <a:solidFill>
                <a:srgbClr val="DDDDDD"/>
              </a:solidFill>
            </a:endParaRPr>
          </a:p>
          <a:p>
            <a:pPr marL="274320" lvl="0" indent="-274320">
              <a:lnSpc>
                <a:spcPts val="2000"/>
              </a:lnSpc>
              <a:spcBef>
                <a:spcPts val="0"/>
              </a:spcBef>
              <a:buNone/>
              <a:defRPr/>
            </a:pPr>
            <a:r>
              <a:rPr lang="en-US" sz="2400" dirty="0" smtClean="0">
                <a:solidFill>
                  <a:srgbClr val="DDDDDD"/>
                </a:solidFill>
              </a:rPr>
              <a:t>degradable</a:t>
            </a:r>
          </a:p>
          <a:p>
            <a:pPr marL="274320" lvl="0" indent="-274320">
              <a:lnSpc>
                <a:spcPts val="2000"/>
              </a:lnSpc>
              <a:spcBef>
                <a:spcPts val="0"/>
              </a:spcBef>
              <a:buNone/>
              <a:defRPr/>
            </a:pPr>
            <a:r>
              <a:rPr lang="en-US" sz="2400" dirty="0" smtClean="0">
                <a:solidFill>
                  <a:srgbClr val="DDDDDD"/>
                </a:solidFill>
              </a:rPr>
              <a:t>determinable</a:t>
            </a:r>
          </a:p>
          <a:p>
            <a:pPr marL="274320" lvl="0" indent="-274320">
              <a:lnSpc>
                <a:spcPts val="2000"/>
              </a:lnSpc>
              <a:spcBef>
                <a:spcPts val="0"/>
              </a:spcBef>
              <a:buNone/>
              <a:defRPr/>
            </a:pPr>
            <a:r>
              <a:rPr lang="en-US" sz="2400" dirty="0" smtClean="0">
                <a:solidFill>
                  <a:srgbClr val="DDDDDD"/>
                </a:solidFill>
              </a:rPr>
              <a:t>demonstrable</a:t>
            </a: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endParaRPr lang="en-US" sz="2400" dirty="0">
              <a:solidFill>
                <a:srgbClr val="DDDDDD"/>
              </a:solidFill>
            </a:endParaRPr>
          </a:p>
        </p:txBody>
      </p:sp>
      <p:sp>
        <p:nvSpPr>
          <p:cNvPr id="5"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dependable</a:t>
            </a:r>
          </a:p>
          <a:p>
            <a:pPr marL="274320" indent="-274320">
              <a:lnSpc>
                <a:spcPts val="2000"/>
              </a:lnSpc>
              <a:defRPr/>
            </a:pPr>
            <a:r>
              <a:rPr lang="en-US" sz="2400" dirty="0" smtClean="0">
                <a:solidFill>
                  <a:srgbClr val="DDDDDD"/>
                </a:solidFill>
              </a:rPr>
              <a:t>deployable</a:t>
            </a:r>
          </a:p>
          <a:p>
            <a:pPr marL="274320" indent="-274320">
              <a:lnSpc>
                <a:spcPts val="2000"/>
              </a:lnSpc>
              <a:defRPr/>
            </a:pPr>
            <a:r>
              <a:rPr lang="en-US" sz="2400" dirty="0" smtClean="0">
                <a:solidFill>
                  <a:srgbClr val="DDDDDD"/>
                </a:solidFill>
              </a:rPr>
              <a:t>discoverable </a:t>
            </a:r>
          </a:p>
          <a:p>
            <a:pPr marL="274320" indent="-274320">
              <a:lnSpc>
                <a:spcPts val="2000"/>
              </a:lnSpc>
              <a:defRPr/>
            </a:pPr>
            <a:r>
              <a:rPr lang="en-US" sz="2400" dirty="0" smtClean="0">
                <a:solidFill>
                  <a:srgbClr val="DDDDDD"/>
                </a:solidFill>
              </a:rPr>
              <a:t>distributable</a:t>
            </a:r>
          </a:p>
          <a:p>
            <a:pPr marL="274320" indent="-274320">
              <a:lnSpc>
                <a:spcPts val="2000"/>
              </a:lnSpc>
              <a:defRPr/>
            </a:pPr>
            <a:r>
              <a:rPr lang="en-US" sz="2400" dirty="0" smtClean="0">
                <a:solidFill>
                  <a:srgbClr val="DDDDDD"/>
                </a:solidFill>
              </a:rPr>
              <a:t>durable</a:t>
            </a:r>
          </a:p>
          <a:p>
            <a:pPr marL="274320" indent="-274320">
              <a:lnSpc>
                <a:spcPts val="2000"/>
              </a:lnSpc>
              <a:defRPr/>
            </a:pPr>
            <a:r>
              <a:rPr lang="en-US" sz="2400" dirty="0" smtClean="0">
                <a:solidFill>
                  <a:srgbClr val="DDDDDD"/>
                </a:solidFill>
              </a:rPr>
              <a:t>effective</a:t>
            </a:r>
          </a:p>
          <a:p>
            <a:pPr marL="274320" indent="-274320">
              <a:lnSpc>
                <a:spcPts val="2000"/>
              </a:lnSpc>
              <a:defRPr/>
            </a:pPr>
            <a:r>
              <a:rPr lang="en-US" sz="2400" dirty="0" smtClean="0">
                <a:solidFill>
                  <a:srgbClr val="DDDDDD"/>
                </a:solidFill>
              </a:rPr>
              <a:t>efficient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extensible</a:t>
            </a:r>
          </a:p>
          <a:p>
            <a:pPr marL="274320" indent="-274320">
              <a:lnSpc>
                <a:spcPts val="2000"/>
              </a:lnSpc>
              <a:defRPr/>
            </a:pPr>
            <a:r>
              <a:rPr lang="en-US" sz="2400" dirty="0" smtClean="0">
                <a:solidFill>
                  <a:srgbClr val="DDDDDD"/>
                </a:solidFill>
              </a:rPr>
              <a:t>fail  transparent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fault-tolerant</a:t>
            </a:r>
          </a:p>
          <a:p>
            <a:pPr marL="274320" indent="-274320">
              <a:lnSpc>
                <a:spcPts val="2000"/>
              </a:lnSpc>
              <a:defRPr/>
            </a:pPr>
            <a:r>
              <a:rPr lang="en-US" sz="2400" dirty="0" smtClean="0">
                <a:solidFill>
                  <a:srgbClr val="DDDDDD"/>
                </a:solidFill>
              </a:rPr>
              <a:t>fidelity</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inspectable</a:t>
            </a:r>
          </a:p>
          <a:p>
            <a:pPr marL="274320" indent="-274320">
              <a:lnSpc>
                <a:spcPts val="2000"/>
              </a:lnSpc>
              <a:defRPr/>
            </a:pPr>
            <a:r>
              <a:rPr lang="en-US" sz="2400" dirty="0" smtClean="0">
                <a:solidFill>
                  <a:srgbClr val="DDDDDD"/>
                </a:solidFill>
              </a:rPr>
              <a:t>installable</a:t>
            </a:r>
          </a:p>
          <a:p>
            <a:pPr marL="274320" indent="-274320">
              <a:lnSpc>
                <a:spcPts val="2000"/>
              </a:lnSpc>
              <a:defRPr/>
            </a:pPr>
            <a:r>
              <a:rPr lang="en-US" sz="2400" dirty="0" smtClean="0">
                <a:solidFill>
                  <a:srgbClr val="DDDDDD"/>
                </a:solidFill>
              </a:rPr>
              <a:t>Integrity</a:t>
            </a:r>
          </a:p>
          <a:p>
            <a:pPr marL="274320" indent="-274320">
              <a:lnSpc>
                <a:spcPts val="2000"/>
              </a:lnSpc>
              <a:defRPr/>
            </a:pPr>
            <a:r>
              <a:rPr lang="en-US" sz="2400" dirty="0" smtClean="0">
                <a:solidFill>
                  <a:srgbClr val="DDDDDD"/>
                </a:solidFill>
              </a:rPr>
              <a:t>interchangeable</a:t>
            </a:r>
          </a:p>
          <a:p>
            <a:pPr marL="274320" indent="-274320">
              <a:lnSpc>
                <a:spcPts val="2000"/>
              </a:lnSpc>
              <a:defRPr/>
            </a:pPr>
            <a:r>
              <a:rPr lang="en-US" sz="2400" dirty="0" smtClean="0">
                <a:solidFill>
                  <a:srgbClr val="DDDDDD"/>
                </a:solidFill>
              </a:rPr>
              <a:t>interoperable </a:t>
            </a:r>
          </a:p>
          <a:p>
            <a:pPr marL="274320" indent="-274320">
              <a:lnSpc>
                <a:spcPts val="2000"/>
              </a:lnSpc>
              <a:defRPr/>
            </a:pPr>
            <a:r>
              <a:rPr lang="en-US" sz="2400" dirty="0" smtClean="0">
                <a:solidFill>
                  <a:srgbClr val="DDDDDD"/>
                </a:solidFill>
              </a:rPr>
              <a:t>learnable</a:t>
            </a:r>
          </a:p>
          <a:p>
            <a:pPr marL="274320" indent="-274320">
              <a:lnSpc>
                <a:spcPts val="2000"/>
              </a:lnSpc>
              <a:defRPr/>
            </a:pPr>
            <a:r>
              <a:rPr lang="en-US" sz="2400" dirty="0" smtClean="0">
                <a:solidFill>
                  <a:srgbClr val="DDDDDD"/>
                </a:solidFill>
              </a:rPr>
              <a:t>maintainable</a:t>
            </a:r>
          </a:p>
          <a:p>
            <a:pPr marL="274320" indent="-274320">
              <a:lnSpc>
                <a:spcPts val="2000"/>
              </a:lnSpc>
              <a:defRPr/>
            </a:pPr>
            <a:endParaRPr lang="en-US" sz="2400" dirty="0" smtClean="0">
              <a:solidFill>
                <a:srgbClr val="DDDDDD"/>
              </a:solidFill>
            </a:endParaRPr>
          </a:p>
          <a:p>
            <a:pPr marL="274320" indent="-274320">
              <a:lnSpc>
                <a:spcPts val="2000"/>
              </a:lnSpc>
              <a:defRPr/>
            </a:pPr>
            <a:endParaRPr lang="en-US" sz="2400" dirty="0" smtClean="0">
              <a:solidFill>
                <a:srgbClr val="DDDDDD"/>
              </a:solidFill>
            </a:endParaRPr>
          </a:p>
        </p:txBody>
      </p:sp>
      <p:sp>
        <p:nvSpPr>
          <p:cNvPr id="6"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manageable</a:t>
            </a:r>
          </a:p>
          <a:p>
            <a:pPr marL="274320" indent="-274320">
              <a:lnSpc>
                <a:spcPts val="2000"/>
              </a:lnSpc>
              <a:defRPr/>
            </a:pPr>
            <a:r>
              <a:rPr lang="en-US" sz="2400" dirty="0" smtClean="0">
                <a:solidFill>
                  <a:srgbClr val="DDDDDD"/>
                </a:solidFill>
              </a:rPr>
              <a:t>mobile</a:t>
            </a:r>
          </a:p>
          <a:p>
            <a:pPr marL="274320" indent="-274320">
              <a:lnSpc>
                <a:spcPts val="2000"/>
              </a:lnSpc>
              <a:defRPr/>
            </a:pPr>
            <a:r>
              <a:rPr lang="en-US" sz="2400" dirty="0" smtClean="0">
                <a:solidFill>
                  <a:srgbClr val="DDDDDD"/>
                </a:solidFill>
              </a:rPr>
              <a:t>modifiable</a:t>
            </a:r>
          </a:p>
          <a:p>
            <a:pPr marL="274320" indent="-274320">
              <a:lnSpc>
                <a:spcPts val="2000"/>
              </a:lnSpc>
              <a:defRPr/>
            </a:pPr>
            <a:r>
              <a:rPr lang="en-US" sz="2400" dirty="0" smtClean="0">
                <a:solidFill>
                  <a:srgbClr val="DDDDDD"/>
                </a:solidFill>
              </a:rPr>
              <a:t>modular</a:t>
            </a:r>
          </a:p>
          <a:p>
            <a:pPr marL="274320" indent="-274320">
              <a:lnSpc>
                <a:spcPts val="2000"/>
              </a:lnSpc>
              <a:defRPr/>
            </a:pPr>
            <a:r>
              <a:rPr lang="en-US" sz="2400" dirty="0" smtClean="0">
                <a:solidFill>
                  <a:srgbClr val="DDDDDD"/>
                </a:solidFill>
              </a:rPr>
              <a:t>nomadic</a:t>
            </a:r>
          </a:p>
          <a:p>
            <a:pPr marL="274320" indent="-274320">
              <a:lnSpc>
                <a:spcPts val="2000"/>
              </a:lnSpc>
              <a:defRPr/>
            </a:pPr>
            <a:r>
              <a:rPr lang="en-US" sz="2400" dirty="0" smtClean="0">
                <a:solidFill>
                  <a:srgbClr val="DDDDDD"/>
                </a:solidFill>
              </a:rPr>
              <a:t>operable</a:t>
            </a:r>
          </a:p>
          <a:p>
            <a:pPr marL="274320" indent="-274320">
              <a:lnSpc>
                <a:spcPts val="2000"/>
              </a:lnSpc>
              <a:defRPr/>
            </a:pPr>
            <a:r>
              <a:rPr lang="en-US" sz="2400" dirty="0" err="1" smtClean="0">
                <a:solidFill>
                  <a:srgbClr val="DDDDDD"/>
                </a:solidFill>
              </a:rPr>
              <a:t>orthogonality</a:t>
            </a:r>
            <a:endParaRPr lang="en-US" sz="2400" dirty="0" smtClean="0">
              <a:solidFill>
                <a:srgbClr val="DDDDDD"/>
              </a:solidFill>
            </a:endParaRPr>
          </a:p>
          <a:p>
            <a:pPr marL="274320" indent="-274320">
              <a:lnSpc>
                <a:spcPts val="2000"/>
              </a:lnSpc>
              <a:defRPr/>
            </a:pPr>
            <a:r>
              <a:rPr lang="en-US" sz="2400" dirty="0" smtClean="0">
                <a:solidFill>
                  <a:srgbClr val="DDDDDD"/>
                </a:solidFill>
              </a:rPr>
              <a:t>portable</a:t>
            </a:r>
          </a:p>
          <a:p>
            <a:pPr marL="274320" indent="-274320">
              <a:lnSpc>
                <a:spcPts val="2000"/>
              </a:lnSpc>
              <a:defRPr/>
            </a:pPr>
            <a:r>
              <a:rPr lang="en-US" sz="2400" dirty="0" smtClean="0">
                <a:solidFill>
                  <a:srgbClr val="DDDDDD"/>
                </a:solidFill>
              </a:rPr>
              <a:t>precision</a:t>
            </a:r>
          </a:p>
          <a:p>
            <a:pPr marL="274320" indent="-274320">
              <a:lnSpc>
                <a:spcPts val="2000"/>
              </a:lnSpc>
              <a:defRPr/>
            </a:pPr>
            <a:r>
              <a:rPr lang="en-US" sz="2400" dirty="0" smtClean="0">
                <a:solidFill>
                  <a:srgbClr val="DDDDDD"/>
                </a:solidFill>
              </a:rPr>
              <a:t>predictable</a:t>
            </a:r>
          </a:p>
          <a:p>
            <a:pPr marL="274320" indent="-274320">
              <a:lnSpc>
                <a:spcPts val="2000"/>
              </a:lnSpc>
              <a:defRPr/>
            </a:pPr>
            <a:r>
              <a:rPr lang="en-US" sz="2400" dirty="0" smtClean="0">
                <a:solidFill>
                  <a:srgbClr val="DDDDDD"/>
                </a:solidFill>
              </a:rPr>
              <a:t>producible</a:t>
            </a:r>
          </a:p>
          <a:p>
            <a:pPr marL="274320" indent="-274320">
              <a:lnSpc>
                <a:spcPts val="2000"/>
              </a:lnSpc>
              <a:defRPr/>
            </a:pPr>
            <a:r>
              <a:rPr lang="en-US" sz="2400" dirty="0" smtClean="0">
                <a:solidFill>
                  <a:srgbClr val="DDDDDD"/>
                </a:solidFill>
              </a:rPr>
              <a:t>provable</a:t>
            </a:r>
          </a:p>
          <a:p>
            <a:pPr marL="274320" indent="-274320">
              <a:lnSpc>
                <a:spcPts val="2000"/>
              </a:lnSpc>
              <a:defRPr/>
            </a:pPr>
            <a:r>
              <a:rPr lang="en-US" sz="2400" dirty="0" smtClean="0">
                <a:solidFill>
                  <a:srgbClr val="DDDDDD"/>
                </a:solidFill>
              </a:rPr>
              <a:t>recoverable</a:t>
            </a:r>
          </a:p>
          <a:p>
            <a:pPr marL="274320" indent="-274320">
              <a:lnSpc>
                <a:spcPts val="2000"/>
              </a:lnSpc>
              <a:defRPr/>
            </a:pPr>
            <a:r>
              <a:rPr lang="en-US" sz="2400" dirty="0" smtClean="0">
                <a:solidFill>
                  <a:srgbClr val="DDDDDD"/>
                </a:solidFill>
              </a:rPr>
              <a:t>relevant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repeatable</a:t>
            </a:r>
          </a:p>
          <a:p>
            <a:pPr marL="274320" indent="-274320">
              <a:lnSpc>
                <a:spcPts val="2000"/>
              </a:lnSpc>
              <a:defRPr/>
            </a:pPr>
            <a:r>
              <a:rPr lang="en-US" sz="2400" dirty="0" smtClean="0">
                <a:solidFill>
                  <a:srgbClr val="DDDDDD"/>
                </a:solidFill>
              </a:rPr>
              <a:t>reproducible</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responsive</a:t>
            </a:r>
          </a:p>
          <a:p>
            <a:pPr marL="274320" indent="-274320">
              <a:lnSpc>
                <a:spcPts val="2000"/>
              </a:lnSpc>
              <a:defRPr/>
            </a:pPr>
            <a:r>
              <a:rPr lang="en-US" sz="2400" dirty="0" smtClean="0">
                <a:solidFill>
                  <a:srgbClr val="DDDDDD"/>
                </a:solidFill>
              </a:rPr>
              <a:t>reusable </a:t>
            </a:r>
          </a:p>
          <a:p>
            <a:pPr marL="274320" indent="-274320">
              <a:lnSpc>
                <a:spcPts val="2000"/>
              </a:lnSpc>
              <a:defRPr/>
            </a:pPr>
            <a:endParaRPr lang="en-US" sz="2400" dirty="0" smtClean="0">
              <a:solidFill>
                <a:srgbClr val="DDDDDD"/>
              </a:solidFill>
            </a:endParaRPr>
          </a:p>
          <a:p>
            <a:pPr marL="274320" indent="-274320">
              <a:lnSpc>
                <a:spcPts val="2000"/>
              </a:lnSpc>
              <a:defRPr/>
            </a:pPr>
            <a:endParaRPr lang="en-US" sz="2400" dirty="0" smtClean="0">
              <a:solidFill>
                <a:srgbClr val="DDDDDD"/>
              </a:solidFill>
            </a:endParaRPr>
          </a:p>
        </p:txBody>
      </p:sp>
      <p:sp>
        <p:nvSpPr>
          <p:cNvPr id="7" name="Content Placeholder 2"/>
          <p:cNvSpPr txBox="1">
            <a:spLocks/>
          </p:cNvSpPr>
          <p:nvPr/>
        </p:nvSpPr>
        <p:spPr>
          <a:xfrm>
            <a:off x="6858000" y="914400"/>
            <a:ext cx="2286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safety </a:t>
            </a:r>
          </a:p>
          <a:p>
            <a:pPr marL="274320" indent="-274320">
              <a:lnSpc>
                <a:spcPts val="2000"/>
              </a:lnSpc>
              <a:defRPr/>
            </a:pPr>
            <a:r>
              <a:rPr lang="en-US" sz="2400" dirty="0" smtClean="0">
                <a:solidFill>
                  <a:srgbClr val="DDDDDD"/>
                </a:solidFill>
              </a:rPr>
              <a:t>scalable</a:t>
            </a:r>
          </a:p>
          <a:p>
            <a:pPr marL="274320" indent="-274320">
              <a:lnSpc>
                <a:spcPts val="2000"/>
              </a:lnSpc>
              <a:defRPr/>
            </a:pPr>
            <a:r>
              <a:rPr lang="en-US" sz="2400" dirty="0" smtClean="0">
                <a:solidFill>
                  <a:srgbClr val="DDDDDD"/>
                </a:solidFill>
              </a:rPr>
              <a:t>seamless</a:t>
            </a:r>
          </a:p>
          <a:p>
            <a:pPr marL="274320" indent="-274320">
              <a:lnSpc>
                <a:spcPts val="2000"/>
              </a:lnSpc>
              <a:defRPr/>
            </a:pPr>
            <a:r>
              <a:rPr lang="en-US" sz="2400" dirty="0" smtClean="0">
                <a:solidFill>
                  <a:srgbClr val="DDDDDD"/>
                </a:solidFill>
              </a:rPr>
              <a:t>self-sustainable</a:t>
            </a:r>
          </a:p>
          <a:p>
            <a:pPr marL="274320" indent="-274320">
              <a:lnSpc>
                <a:spcPts val="2000"/>
              </a:lnSpc>
              <a:defRPr/>
            </a:pPr>
            <a:r>
              <a:rPr lang="en-US" sz="2400" dirty="0" smtClean="0">
                <a:solidFill>
                  <a:srgbClr val="DDDDDD"/>
                </a:solidFill>
              </a:rPr>
              <a:t>serviceable</a:t>
            </a:r>
          </a:p>
          <a:p>
            <a:pPr marL="274320" indent="-274320">
              <a:lnSpc>
                <a:spcPts val="2000"/>
              </a:lnSpc>
              <a:defRPr/>
            </a:pPr>
            <a:r>
              <a:rPr lang="en-US" sz="2400" dirty="0" smtClean="0">
                <a:solidFill>
                  <a:srgbClr val="DDDDDD"/>
                </a:solidFill>
              </a:rPr>
              <a:t>supportable</a:t>
            </a:r>
          </a:p>
          <a:p>
            <a:pPr marL="274320" indent="-274320">
              <a:lnSpc>
                <a:spcPts val="2000"/>
              </a:lnSpc>
              <a:defRPr/>
            </a:pPr>
            <a:r>
              <a:rPr lang="en-US" sz="2400" dirty="0" smtClean="0">
                <a:solidFill>
                  <a:srgbClr val="DDDDDD"/>
                </a:solidFill>
              </a:rPr>
              <a:t>securable</a:t>
            </a:r>
          </a:p>
          <a:p>
            <a:pPr marL="274320" indent="-274320">
              <a:lnSpc>
                <a:spcPts val="2000"/>
              </a:lnSpc>
              <a:defRPr/>
            </a:pPr>
            <a:r>
              <a:rPr lang="en-US" sz="2400" dirty="0" smtClean="0">
                <a:solidFill>
                  <a:srgbClr val="DDDDDD"/>
                </a:solidFill>
              </a:rPr>
              <a:t>simplicity</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standards compliant</a:t>
            </a:r>
          </a:p>
          <a:p>
            <a:pPr marL="274320" indent="-274320">
              <a:lnSpc>
                <a:spcPts val="2000"/>
              </a:lnSpc>
              <a:defRPr/>
            </a:pPr>
            <a:r>
              <a:rPr lang="en-US" sz="2400" dirty="0" smtClean="0">
                <a:solidFill>
                  <a:srgbClr val="DDDDDD"/>
                </a:solidFill>
              </a:rPr>
              <a:t>survivable</a:t>
            </a:r>
          </a:p>
          <a:p>
            <a:pPr marL="274320" indent="-274320">
              <a:lnSpc>
                <a:spcPts val="2000"/>
              </a:lnSpc>
              <a:defRPr/>
            </a:pPr>
            <a:r>
              <a:rPr lang="en-US" sz="2400" dirty="0" smtClean="0">
                <a:solidFill>
                  <a:srgbClr val="DDDDDD"/>
                </a:solidFill>
              </a:rPr>
              <a:t>sustainable</a:t>
            </a:r>
          </a:p>
          <a:p>
            <a:pPr marL="274320" indent="-274320">
              <a:lnSpc>
                <a:spcPts val="2000"/>
              </a:lnSpc>
              <a:defRPr/>
            </a:pPr>
            <a:r>
              <a:rPr lang="en-US" sz="2400" dirty="0" err="1" smtClean="0">
                <a:solidFill>
                  <a:srgbClr val="DDDDDD"/>
                </a:solidFill>
              </a:rPr>
              <a:t>tailorable</a:t>
            </a:r>
            <a:endParaRPr lang="en-US" sz="2400" dirty="0" smtClean="0">
              <a:solidFill>
                <a:srgbClr val="DDDDDD"/>
              </a:solidFill>
            </a:endParaRPr>
          </a:p>
          <a:p>
            <a:pPr marL="274320" indent="-274320">
              <a:lnSpc>
                <a:spcPts val="2000"/>
              </a:lnSpc>
              <a:defRPr/>
            </a:pPr>
            <a:r>
              <a:rPr lang="en-US" sz="2400" dirty="0" smtClean="0">
                <a:solidFill>
                  <a:srgbClr val="DDDDDD"/>
                </a:solidFill>
              </a:rPr>
              <a:t>testable</a:t>
            </a:r>
          </a:p>
          <a:p>
            <a:pPr marL="274320" indent="-274320">
              <a:lnSpc>
                <a:spcPts val="2000"/>
              </a:lnSpc>
              <a:defRPr/>
            </a:pPr>
            <a:r>
              <a:rPr lang="en-US" sz="2400" dirty="0" smtClean="0">
                <a:solidFill>
                  <a:srgbClr val="DDDDDD"/>
                </a:solidFill>
              </a:rPr>
              <a:t>timely</a:t>
            </a:r>
          </a:p>
          <a:p>
            <a:pPr marL="274320" indent="-274320">
              <a:lnSpc>
                <a:spcPts val="2000"/>
              </a:lnSpc>
              <a:defRPr/>
            </a:pPr>
            <a:r>
              <a:rPr lang="en-US" sz="2400" dirty="0" smtClean="0">
                <a:solidFill>
                  <a:srgbClr val="DDDDDD"/>
                </a:solidFill>
              </a:rPr>
              <a:t>traceable</a:t>
            </a:r>
          </a:p>
          <a:p>
            <a:pPr marL="274320" indent="-274320">
              <a:lnSpc>
                <a:spcPts val="2000"/>
              </a:lnSpc>
              <a:defRPr/>
            </a:pPr>
            <a:r>
              <a:rPr lang="en-US" sz="2400" dirty="0" smtClean="0">
                <a:solidFill>
                  <a:srgbClr val="DDDDDD"/>
                </a:solidFill>
              </a:rPr>
              <a:t>ubiquitous</a:t>
            </a:r>
          </a:p>
          <a:p>
            <a:pPr marL="274320" indent="-274320">
              <a:lnSpc>
                <a:spcPts val="2000"/>
              </a:lnSpc>
              <a:defRPr/>
            </a:pPr>
            <a:r>
              <a:rPr lang="en-US" sz="2400" dirty="0" smtClean="0">
                <a:solidFill>
                  <a:srgbClr val="DDDDDD"/>
                </a:solidFill>
              </a:rPr>
              <a:t>understandable</a:t>
            </a:r>
          </a:p>
          <a:p>
            <a:pPr marL="274320" indent="-274320">
              <a:lnSpc>
                <a:spcPts val="2000"/>
              </a:lnSpc>
              <a:defRPr/>
            </a:pPr>
            <a:r>
              <a:rPr lang="en-US" sz="2400" dirty="0" smtClean="0">
                <a:solidFill>
                  <a:srgbClr val="DDDDDD"/>
                </a:solidFill>
              </a:rPr>
              <a:t>upgradable</a:t>
            </a:r>
          </a:p>
          <a:p>
            <a:pPr marL="274320" indent="-274320">
              <a:lnSpc>
                <a:spcPts val="2000"/>
              </a:lnSpc>
              <a:defRPr/>
            </a:pPr>
            <a:r>
              <a:rPr lang="en-US" sz="2400" dirty="0" smtClean="0">
                <a:solidFill>
                  <a:srgbClr val="DDDDDD"/>
                </a:solidFill>
              </a:rPr>
              <a:t>usable</a:t>
            </a:r>
          </a:p>
          <a:p>
            <a:pPr marL="274320" indent="-274320">
              <a:lnSpc>
                <a:spcPts val="2000"/>
              </a:lnSpc>
              <a:defRPr/>
            </a:pPr>
            <a:endParaRPr lang="en-US" sz="2400" dirty="0" smtClean="0">
              <a:solidFill>
                <a:srgbClr val="DDDDDD"/>
              </a:solidFill>
            </a:endParaRPr>
          </a:p>
        </p:txBody>
      </p:sp>
      <p:sp>
        <p:nvSpPr>
          <p:cNvPr id="17" name="TextBox 16"/>
          <p:cNvSpPr txBox="1"/>
          <p:nvPr/>
        </p:nvSpPr>
        <p:spPr>
          <a:xfrm>
            <a:off x="838200" y="86380"/>
            <a:ext cx="7995394" cy="523220"/>
          </a:xfrm>
          <a:prstGeom prst="rect">
            <a:avLst/>
          </a:prstGeom>
          <a:noFill/>
        </p:spPr>
        <p:txBody>
          <a:bodyPr wrap="none" rtlCol="0">
            <a:spAutoFit/>
          </a:bodyPr>
          <a:lstStyle/>
          <a:p>
            <a:r>
              <a:rPr lang="en-US" sz="2800" dirty="0" smtClean="0">
                <a:solidFill>
                  <a:srgbClr val="FF0000"/>
                </a:solidFill>
                <a:latin typeface="Arial Black" pitchFamily="34" charset="0"/>
              </a:rPr>
              <a:t>Focus: aspects of robustness/resilience</a:t>
            </a:r>
            <a:endParaRPr lang="en-US" sz="2800" dirty="0">
              <a:solidFill>
                <a:srgbClr val="FF0000"/>
              </a:solidFill>
              <a:latin typeface="Arial Black" pitchFamily="34" charset="0"/>
            </a:endParaRPr>
          </a:p>
        </p:txBody>
      </p:sp>
      <p:sp>
        <p:nvSpPr>
          <p:cNvPr id="18" name="TextBox 17"/>
          <p:cNvSpPr txBox="1"/>
          <p:nvPr/>
        </p:nvSpPr>
        <p:spPr>
          <a:xfrm>
            <a:off x="4880615" y="6033448"/>
            <a:ext cx="1443985" cy="379335"/>
          </a:xfrm>
          <a:prstGeom prst="rect">
            <a:avLst/>
          </a:prstGeom>
          <a:noFill/>
        </p:spPr>
        <p:txBody>
          <a:bodyPr wrap="none" rtlCol="0">
            <a:spAutoFit/>
          </a:bodyPr>
          <a:lstStyle/>
          <a:p>
            <a:pPr marL="274320" indent="-274320">
              <a:lnSpc>
                <a:spcPts val="2000"/>
              </a:lnSpc>
              <a:defRPr/>
            </a:pPr>
            <a:r>
              <a:rPr lang="en-US" sz="2800" b="1" dirty="0" smtClean="0">
                <a:solidFill>
                  <a:srgbClr val="FF0000"/>
                </a:solidFill>
                <a:latin typeface="Arial Black" pitchFamily="34" charset="0"/>
              </a:rPr>
              <a:t>robust</a:t>
            </a:r>
            <a:endParaRPr lang="en-US" sz="2400" b="1" dirty="0" smtClean="0">
              <a:solidFill>
                <a:srgbClr val="FF0000"/>
              </a:solidFill>
              <a:latin typeface="Arial Black" pitchFamily="34" charset="0"/>
            </a:endParaRPr>
          </a:p>
        </p:txBody>
      </p:sp>
      <p:sp>
        <p:nvSpPr>
          <p:cNvPr id="19" name="TextBox 18"/>
          <p:cNvSpPr txBox="1"/>
          <p:nvPr/>
        </p:nvSpPr>
        <p:spPr>
          <a:xfrm>
            <a:off x="4857464" y="5259465"/>
            <a:ext cx="1804661" cy="379335"/>
          </a:xfrm>
          <a:prstGeom prst="rect">
            <a:avLst/>
          </a:prstGeom>
          <a:noFill/>
        </p:spPr>
        <p:txBody>
          <a:bodyPr wrap="none" rtlCol="0">
            <a:spAutoFit/>
          </a:bodyPr>
          <a:lstStyle/>
          <a:p>
            <a:pPr marL="274320" indent="-274320">
              <a:lnSpc>
                <a:spcPts val="2000"/>
              </a:lnSpc>
              <a:defRPr/>
            </a:pPr>
            <a:r>
              <a:rPr lang="en-US" sz="2800" b="1" dirty="0" smtClean="0">
                <a:solidFill>
                  <a:srgbClr val="FF0000"/>
                </a:solidFill>
                <a:latin typeface="Arial Black" pitchFamily="34" charset="0"/>
              </a:rPr>
              <a:t>resilient</a:t>
            </a:r>
            <a:endParaRPr lang="en-US" sz="2400" b="1" dirty="0" smtClean="0">
              <a:solidFill>
                <a:srgbClr val="FF0000"/>
              </a:solidFill>
              <a:latin typeface="Arial Black" pitchFamily="34" charset="0"/>
            </a:endParaRPr>
          </a:p>
        </p:txBody>
      </p:sp>
      <p:sp>
        <p:nvSpPr>
          <p:cNvPr id="20" name="TextBox 19"/>
          <p:cNvSpPr txBox="1"/>
          <p:nvPr/>
        </p:nvSpPr>
        <p:spPr>
          <a:xfrm>
            <a:off x="6861815" y="2959817"/>
            <a:ext cx="1443985"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stable</a:t>
            </a:r>
            <a:endParaRPr lang="en-US" sz="2400" b="1" dirty="0" smtClean="0">
              <a:solidFill>
                <a:prstClr val="black"/>
              </a:solidFill>
              <a:latin typeface="Arial Black" pitchFamily="34" charset="0"/>
            </a:endParaRPr>
          </a:p>
        </p:txBody>
      </p:sp>
      <p:sp>
        <p:nvSpPr>
          <p:cNvPr id="21" name="TextBox 20"/>
          <p:cNvSpPr txBox="1"/>
          <p:nvPr/>
        </p:nvSpPr>
        <p:spPr>
          <a:xfrm>
            <a:off x="372026" y="1703696"/>
            <a:ext cx="2142574"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adaptable</a:t>
            </a:r>
            <a:endParaRPr lang="en-US" sz="2400" b="1" dirty="0" smtClean="0">
              <a:solidFill>
                <a:prstClr val="black"/>
              </a:solidFill>
              <a:latin typeface="Arial Black" pitchFamily="34" charset="0"/>
            </a:endParaRPr>
          </a:p>
        </p:txBody>
      </p:sp>
      <p:sp>
        <p:nvSpPr>
          <p:cNvPr id="22" name="TextBox 21"/>
          <p:cNvSpPr txBox="1"/>
          <p:nvPr/>
        </p:nvSpPr>
        <p:spPr>
          <a:xfrm>
            <a:off x="2528492" y="2729552"/>
            <a:ext cx="2043508"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evolvable</a:t>
            </a:r>
            <a:endParaRPr lang="en-US" sz="2400" b="1" dirty="0" smtClean="0">
              <a:solidFill>
                <a:prstClr val="black"/>
              </a:solidFill>
              <a:latin typeface="Arial Black" pitchFamily="34" charset="0"/>
            </a:endParaRPr>
          </a:p>
        </p:txBody>
      </p:sp>
      <p:sp>
        <p:nvSpPr>
          <p:cNvPr id="23" name="TextBox 22"/>
          <p:cNvSpPr txBox="1"/>
          <p:nvPr/>
        </p:nvSpPr>
        <p:spPr>
          <a:xfrm>
            <a:off x="4876800" y="4495800"/>
            <a:ext cx="1668727" cy="348813"/>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reliable</a:t>
            </a:r>
            <a:endParaRPr lang="en-US" sz="2400" b="1" dirty="0" smtClean="0">
              <a:solidFill>
                <a:prstClr val="black"/>
              </a:solidFill>
              <a:latin typeface="Arial Black" pitchFamily="34" charset="0"/>
            </a:endParaRPr>
          </a:p>
        </p:txBody>
      </p:sp>
      <p:sp>
        <p:nvSpPr>
          <p:cNvPr id="24" name="TextBox 23"/>
          <p:cNvSpPr txBox="1"/>
          <p:nvPr/>
        </p:nvSpPr>
        <p:spPr>
          <a:xfrm>
            <a:off x="2590800" y="4259240"/>
            <a:ext cx="1630896"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flexible</a:t>
            </a:r>
            <a:endParaRPr lang="en-US" sz="2400" b="1" dirty="0" smtClean="0">
              <a:solidFill>
                <a:prstClr val="black"/>
              </a:solidFill>
              <a:latin typeface="Arial Black" pitchFamily="34" charset="0"/>
            </a:endParaRPr>
          </a:p>
        </p:txBody>
      </p:sp>
      <p:sp>
        <p:nvSpPr>
          <p:cNvPr id="14" name="TextBox 13"/>
          <p:cNvSpPr txBox="1"/>
          <p:nvPr/>
        </p:nvSpPr>
        <p:spPr>
          <a:xfrm>
            <a:off x="2590800" y="3506865"/>
            <a:ext cx="937757"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fast</a:t>
            </a:r>
            <a:endParaRPr lang="en-US" sz="2400" b="1" dirty="0" smtClean="0">
              <a:solidFill>
                <a:prstClr val="black"/>
              </a:solidFill>
              <a:latin typeface="Arial Black" pitchFamily="34" charset="0"/>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dependable</a:t>
            </a:r>
          </a:p>
          <a:p>
            <a:pPr marL="274320" indent="-274320">
              <a:lnSpc>
                <a:spcPts val="2000"/>
              </a:lnSpc>
              <a:defRPr/>
            </a:pPr>
            <a:r>
              <a:rPr lang="en-US" sz="2400" dirty="0" smtClean="0">
                <a:solidFill>
                  <a:srgbClr val="DDDDDD"/>
                </a:solidFill>
              </a:rPr>
              <a:t>deployable</a:t>
            </a:r>
          </a:p>
          <a:p>
            <a:pPr marL="274320" indent="-274320">
              <a:lnSpc>
                <a:spcPts val="2000"/>
              </a:lnSpc>
              <a:defRPr/>
            </a:pPr>
            <a:r>
              <a:rPr lang="en-US" sz="2400" dirty="0" smtClean="0">
                <a:solidFill>
                  <a:srgbClr val="DDDDDD"/>
                </a:solidFill>
              </a:rPr>
              <a:t>discoverable </a:t>
            </a:r>
          </a:p>
          <a:p>
            <a:pPr marL="274320" indent="-274320">
              <a:lnSpc>
                <a:spcPts val="2000"/>
              </a:lnSpc>
              <a:defRPr/>
            </a:pPr>
            <a:r>
              <a:rPr lang="en-US" sz="2400" dirty="0" smtClean="0">
                <a:solidFill>
                  <a:srgbClr val="DDDDDD"/>
                </a:solidFill>
              </a:rPr>
              <a:t>distributable</a:t>
            </a:r>
          </a:p>
          <a:p>
            <a:pPr marL="274320" indent="-274320">
              <a:lnSpc>
                <a:spcPts val="2000"/>
              </a:lnSpc>
              <a:defRPr/>
            </a:pPr>
            <a:r>
              <a:rPr lang="en-US" sz="2400" dirty="0" smtClean="0">
                <a:solidFill>
                  <a:srgbClr val="DDDDDD"/>
                </a:solidFill>
              </a:rPr>
              <a:t>durable</a:t>
            </a:r>
          </a:p>
          <a:p>
            <a:pPr marL="274320" indent="-274320">
              <a:lnSpc>
                <a:spcPts val="2000"/>
              </a:lnSpc>
              <a:defRPr/>
            </a:pPr>
            <a:r>
              <a:rPr lang="en-US" sz="2400" dirty="0" smtClean="0">
                <a:solidFill>
                  <a:srgbClr val="DDDDDD"/>
                </a:solidFill>
              </a:rPr>
              <a:t>effective</a:t>
            </a:r>
          </a:p>
          <a:p>
            <a:pPr marL="274320" indent="-274320">
              <a:lnSpc>
                <a:spcPts val="2000"/>
              </a:lnSpc>
              <a:defRPr/>
            </a:pPr>
            <a:r>
              <a:rPr lang="en-US" sz="2400" dirty="0" smtClean="0">
                <a:solidFill>
                  <a:srgbClr val="DDDDDD"/>
                </a:solidFill>
              </a:rPr>
              <a:t>efficient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extensible</a:t>
            </a:r>
          </a:p>
          <a:p>
            <a:pPr marL="274320" indent="-274320">
              <a:lnSpc>
                <a:spcPts val="2000"/>
              </a:lnSpc>
              <a:defRPr/>
            </a:pPr>
            <a:r>
              <a:rPr lang="en-US" sz="2400" dirty="0" smtClean="0">
                <a:solidFill>
                  <a:srgbClr val="DDDDDD"/>
                </a:solidFill>
              </a:rPr>
              <a:t>fail  transparent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fault-tolerant</a:t>
            </a:r>
          </a:p>
          <a:p>
            <a:pPr marL="274320" indent="-274320">
              <a:lnSpc>
                <a:spcPts val="2000"/>
              </a:lnSpc>
              <a:defRPr/>
            </a:pPr>
            <a:r>
              <a:rPr lang="en-US" sz="2400" dirty="0" smtClean="0">
                <a:solidFill>
                  <a:srgbClr val="DDDDDD"/>
                </a:solidFill>
              </a:rPr>
              <a:t>fidelity</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inspectable</a:t>
            </a:r>
          </a:p>
          <a:p>
            <a:pPr marL="274320" indent="-274320">
              <a:lnSpc>
                <a:spcPts val="2000"/>
              </a:lnSpc>
              <a:defRPr/>
            </a:pPr>
            <a:r>
              <a:rPr lang="en-US" sz="2400" dirty="0" smtClean="0">
                <a:solidFill>
                  <a:srgbClr val="DDDDDD"/>
                </a:solidFill>
              </a:rPr>
              <a:t>installable</a:t>
            </a:r>
          </a:p>
          <a:p>
            <a:pPr marL="274320" indent="-274320">
              <a:lnSpc>
                <a:spcPts val="2000"/>
              </a:lnSpc>
              <a:defRPr/>
            </a:pPr>
            <a:r>
              <a:rPr lang="en-US" sz="2400" dirty="0" smtClean="0">
                <a:solidFill>
                  <a:srgbClr val="DDDDDD"/>
                </a:solidFill>
              </a:rPr>
              <a:t>Integrity</a:t>
            </a:r>
          </a:p>
          <a:p>
            <a:pPr marL="274320" indent="-274320">
              <a:lnSpc>
                <a:spcPts val="2000"/>
              </a:lnSpc>
              <a:defRPr/>
            </a:pPr>
            <a:r>
              <a:rPr lang="en-US" sz="2400" dirty="0" smtClean="0">
                <a:solidFill>
                  <a:srgbClr val="DDDDDD"/>
                </a:solidFill>
              </a:rPr>
              <a:t>interchangeable</a:t>
            </a:r>
          </a:p>
          <a:p>
            <a:pPr marL="274320" indent="-274320">
              <a:lnSpc>
                <a:spcPts val="2000"/>
              </a:lnSpc>
              <a:defRPr/>
            </a:pPr>
            <a:r>
              <a:rPr lang="en-US" sz="2400" dirty="0" smtClean="0">
                <a:solidFill>
                  <a:srgbClr val="DDDDDD"/>
                </a:solidFill>
              </a:rPr>
              <a:t>interoperable </a:t>
            </a:r>
          </a:p>
          <a:p>
            <a:pPr marL="274320" indent="-274320">
              <a:lnSpc>
                <a:spcPts val="2000"/>
              </a:lnSpc>
              <a:defRPr/>
            </a:pPr>
            <a:r>
              <a:rPr lang="en-US" sz="2400" dirty="0" smtClean="0">
                <a:solidFill>
                  <a:srgbClr val="DDDDDD"/>
                </a:solidFill>
              </a:rPr>
              <a:t>learnable</a:t>
            </a:r>
          </a:p>
          <a:p>
            <a:pPr marL="274320" indent="-274320">
              <a:lnSpc>
                <a:spcPts val="2000"/>
              </a:lnSpc>
              <a:defRPr/>
            </a:pPr>
            <a:r>
              <a:rPr lang="en-US" sz="2400" dirty="0" smtClean="0">
                <a:solidFill>
                  <a:srgbClr val="DDDDDD"/>
                </a:solidFill>
              </a:rPr>
              <a:t>maintainable</a:t>
            </a:r>
          </a:p>
          <a:p>
            <a:pPr marL="274320" indent="-274320">
              <a:lnSpc>
                <a:spcPts val="2000"/>
              </a:lnSpc>
              <a:defRPr/>
            </a:pPr>
            <a:endParaRPr lang="en-US" sz="2400" dirty="0" smtClean="0">
              <a:solidFill>
                <a:srgbClr val="DDDDDD"/>
              </a:solidFill>
            </a:endParaRPr>
          </a:p>
          <a:p>
            <a:pPr marL="274320" indent="-274320">
              <a:lnSpc>
                <a:spcPts val="2000"/>
              </a:lnSpc>
              <a:defRPr/>
            </a:pPr>
            <a:endParaRPr lang="en-US" sz="2400" dirty="0" smtClean="0">
              <a:solidFill>
                <a:srgbClr val="DDDDDD"/>
              </a:solidFill>
            </a:endParaRPr>
          </a:p>
        </p:txBody>
      </p:sp>
      <p:sp>
        <p:nvSpPr>
          <p:cNvPr id="15" name="Oval 14"/>
          <p:cNvSpPr/>
          <p:nvPr/>
        </p:nvSpPr>
        <p:spPr>
          <a:xfrm>
            <a:off x="2286000" y="3200400"/>
            <a:ext cx="2057400" cy="16002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solidFill>
                  <a:srgbClr val="DDDDDD"/>
                </a:solidFill>
              </a:rPr>
              <a:t>accessible</a:t>
            </a:r>
          </a:p>
          <a:p>
            <a:pPr marL="274320" indent="-274320">
              <a:lnSpc>
                <a:spcPts val="2000"/>
              </a:lnSpc>
              <a:spcBef>
                <a:spcPts val="0"/>
              </a:spcBef>
              <a:buNone/>
            </a:pPr>
            <a:r>
              <a:rPr lang="en-US" sz="2400" dirty="0" smtClean="0">
                <a:solidFill>
                  <a:srgbClr val="DDDDDD"/>
                </a:solidFill>
              </a:rPr>
              <a:t>accountable</a:t>
            </a:r>
          </a:p>
          <a:p>
            <a:pPr marL="274320" indent="-274320">
              <a:lnSpc>
                <a:spcPts val="2000"/>
              </a:lnSpc>
              <a:spcBef>
                <a:spcPts val="0"/>
              </a:spcBef>
              <a:buNone/>
            </a:pPr>
            <a:r>
              <a:rPr lang="en-US" sz="2400" dirty="0" smtClean="0">
                <a:solidFill>
                  <a:srgbClr val="DDDDDD"/>
                </a:solidFill>
              </a:rPr>
              <a:t>accurate</a:t>
            </a: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r>
              <a:rPr lang="en-US" sz="2400" dirty="0" smtClean="0">
                <a:solidFill>
                  <a:srgbClr val="DDDDDD"/>
                </a:solidFill>
              </a:rPr>
              <a:t>administrable</a:t>
            </a:r>
          </a:p>
          <a:p>
            <a:pPr marL="274320" indent="-274320">
              <a:lnSpc>
                <a:spcPts val="2000"/>
              </a:lnSpc>
              <a:spcBef>
                <a:spcPts val="0"/>
              </a:spcBef>
              <a:buNone/>
            </a:pPr>
            <a:r>
              <a:rPr lang="en-US" sz="2400" dirty="0" smtClean="0">
                <a:solidFill>
                  <a:srgbClr val="DDDDDD"/>
                </a:solidFill>
              </a:rPr>
              <a:t>affordable</a:t>
            </a:r>
          </a:p>
          <a:p>
            <a:pPr marL="274320" indent="-274320">
              <a:lnSpc>
                <a:spcPts val="2000"/>
              </a:lnSpc>
              <a:spcBef>
                <a:spcPts val="0"/>
              </a:spcBef>
              <a:buNone/>
            </a:pPr>
            <a:r>
              <a:rPr lang="en-US" sz="2400" dirty="0" smtClean="0">
                <a:solidFill>
                  <a:srgbClr val="DDDDDD"/>
                </a:solidFill>
              </a:rPr>
              <a:t>auditable</a:t>
            </a:r>
          </a:p>
          <a:p>
            <a:pPr marL="274320" indent="-274320">
              <a:lnSpc>
                <a:spcPts val="2000"/>
              </a:lnSpc>
              <a:spcBef>
                <a:spcPts val="0"/>
              </a:spcBef>
              <a:buNone/>
            </a:pPr>
            <a:r>
              <a:rPr lang="en-US" sz="2400" dirty="0" smtClean="0">
                <a:solidFill>
                  <a:srgbClr val="DDDDDD"/>
                </a:solidFill>
              </a:rPr>
              <a:t>autonomy</a:t>
            </a:r>
          </a:p>
          <a:p>
            <a:pPr marL="274320" indent="-274320">
              <a:lnSpc>
                <a:spcPts val="2000"/>
              </a:lnSpc>
              <a:spcBef>
                <a:spcPts val="0"/>
              </a:spcBef>
              <a:buNone/>
            </a:pPr>
            <a:r>
              <a:rPr lang="en-US" sz="2400" dirty="0" smtClean="0">
                <a:solidFill>
                  <a:srgbClr val="DDDDDD"/>
                </a:solidFill>
              </a:rPr>
              <a:t>available</a:t>
            </a:r>
          </a:p>
          <a:p>
            <a:pPr marL="274320" indent="-274320">
              <a:lnSpc>
                <a:spcPts val="2000"/>
              </a:lnSpc>
              <a:spcBef>
                <a:spcPts val="0"/>
              </a:spcBef>
              <a:buNone/>
            </a:pPr>
            <a:r>
              <a:rPr lang="en-US" sz="2400" dirty="0" smtClean="0">
                <a:solidFill>
                  <a:srgbClr val="DDDDDD"/>
                </a:solidFill>
              </a:rPr>
              <a:t>credible</a:t>
            </a:r>
          </a:p>
          <a:p>
            <a:pPr marL="274320" indent="-274320">
              <a:lnSpc>
                <a:spcPts val="2000"/>
              </a:lnSpc>
              <a:spcBef>
                <a:spcPts val="0"/>
              </a:spcBef>
              <a:buNone/>
            </a:pPr>
            <a:r>
              <a:rPr lang="en-US" sz="2400" dirty="0" smtClean="0">
                <a:solidFill>
                  <a:srgbClr val="DDDDDD"/>
                </a:solidFill>
              </a:rPr>
              <a:t>process capable</a:t>
            </a:r>
          </a:p>
          <a:p>
            <a:pPr marL="274320" indent="-274320">
              <a:lnSpc>
                <a:spcPts val="2000"/>
              </a:lnSpc>
              <a:spcBef>
                <a:spcPts val="0"/>
              </a:spcBef>
              <a:buNone/>
            </a:pPr>
            <a:r>
              <a:rPr lang="en-US" sz="2400" dirty="0" smtClean="0">
                <a:solidFill>
                  <a:srgbClr val="DDDDDD"/>
                </a:solidFill>
              </a:rPr>
              <a:t>compatible</a:t>
            </a:r>
          </a:p>
          <a:p>
            <a:pPr marL="274320" indent="-274320">
              <a:lnSpc>
                <a:spcPts val="2000"/>
              </a:lnSpc>
              <a:spcBef>
                <a:spcPts val="0"/>
              </a:spcBef>
              <a:buNone/>
            </a:pPr>
            <a:r>
              <a:rPr lang="en-US" sz="2400" dirty="0" err="1" smtClean="0">
                <a:solidFill>
                  <a:srgbClr val="DDDDDD"/>
                </a:solidFill>
              </a:rPr>
              <a:t>composable</a:t>
            </a:r>
            <a:r>
              <a:rPr lang="en-US" sz="2400" dirty="0" smtClean="0">
                <a:solidFill>
                  <a:srgbClr val="DDDDDD"/>
                </a:solidFill>
              </a:rPr>
              <a:t> </a:t>
            </a:r>
          </a:p>
          <a:p>
            <a:pPr marL="274320" indent="-274320">
              <a:lnSpc>
                <a:spcPts val="2000"/>
              </a:lnSpc>
              <a:spcBef>
                <a:spcPts val="0"/>
              </a:spcBef>
              <a:buNone/>
            </a:pPr>
            <a:r>
              <a:rPr lang="en-US" sz="2400" dirty="0" smtClean="0">
                <a:solidFill>
                  <a:srgbClr val="DDDDDD"/>
                </a:solidFill>
              </a:rPr>
              <a:t>configurable</a:t>
            </a:r>
          </a:p>
          <a:p>
            <a:pPr marL="274320" indent="-274320">
              <a:lnSpc>
                <a:spcPts val="2000"/>
              </a:lnSpc>
              <a:spcBef>
                <a:spcPts val="0"/>
              </a:spcBef>
              <a:buNone/>
            </a:pPr>
            <a:r>
              <a:rPr lang="en-US" sz="2400" dirty="0" smtClean="0">
                <a:solidFill>
                  <a:srgbClr val="DDDDDD"/>
                </a:solidFill>
              </a:rPr>
              <a:t>correctness</a:t>
            </a:r>
          </a:p>
          <a:p>
            <a:pPr marL="274320" indent="-274320">
              <a:lnSpc>
                <a:spcPts val="2000"/>
              </a:lnSpc>
              <a:spcBef>
                <a:spcPts val="0"/>
              </a:spcBef>
              <a:buNone/>
            </a:pPr>
            <a:r>
              <a:rPr lang="en-US" sz="2400" dirty="0" smtClean="0">
                <a:solidFill>
                  <a:srgbClr val="DDDDDD"/>
                </a:solidFill>
              </a:rPr>
              <a:t>customizable</a:t>
            </a:r>
          </a:p>
          <a:p>
            <a:pPr marL="274320" lvl="0" indent="-274320">
              <a:lnSpc>
                <a:spcPts val="2000"/>
              </a:lnSpc>
              <a:spcBef>
                <a:spcPts val="0"/>
              </a:spcBef>
              <a:buNone/>
              <a:defRPr/>
            </a:pPr>
            <a:r>
              <a:rPr lang="en-US" sz="2400" dirty="0" err="1" smtClean="0">
                <a:solidFill>
                  <a:srgbClr val="DDDDDD"/>
                </a:solidFill>
              </a:rPr>
              <a:t>debugable</a:t>
            </a:r>
            <a:endParaRPr lang="en-US" sz="2400" dirty="0" smtClean="0">
              <a:solidFill>
                <a:srgbClr val="DDDDDD"/>
              </a:solidFill>
            </a:endParaRPr>
          </a:p>
          <a:p>
            <a:pPr marL="274320" lvl="0" indent="-274320">
              <a:lnSpc>
                <a:spcPts val="2000"/>
              </a:lnSpc>
              <a:spcBef>
                <a:spcPts val="0"/>
              </a:spcBef>
              <a:buNone/>
              <a:defRPr/>
            </a:pPr>
            <a:r>
              <a:rPr lang="en-US" sz="2400" dirty="0" smtClean="0">
                <a:solidFill>
                  <a:srgbClr val="DDDDDD"/>
                </a:solidFill>
              </a:rPr>
              <a:t>degradable</a:t>
            </a:r>
          </a:p>
          <a:p>
            <a:pPr marL="274320" lvl="0" indent="-274320">
              <a:lnSpc>
                <a:spcPts val="2000"/>
              </a:lnSpc>
              <a:spcBef>
                <a:spcPts val="0"/>
              </a:spcBef>
              <a:buNone/>
              <a:defRPr/>
            </a:pPr>
            <a:r>
              <a:rPr lang="en-US" sz="2400" dirty="0" smtClean="0">
                <a:solidFill>
                  <a:srgbClr val="DDDDDD"/>
                </a:solidFill>
              </a:rPr>
              <a:t>determinable</a:t>
            </a:r>
          </a:p>
          <a:p>
            <a:pPr marL="274320" lvl="0" indent="-274320">
              <a:lnSpc>
                <a:spcPts val="2000"/>
              </a:lnSpc>
              <a:spcBef>
                <a:spcPts val="0"/>
              </a:spcBef>
              <a:buNone/>
              <a:defRPr/>
            </a:pPr>
            <a:r>
              <a:rPr lang="en-US" sz="2400" dirty="0" smtClean="0">
                <a:solidFill>
                  <a:srgbClr val="DDDDDD"/>
                </a:solidFill>
              </a:rPr>
              <a:t>demonstrable</a:t>
            </a: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endParaRPr lang="en-US" sz="2400" dirty="0">
              <a:solidFill>
                <a:srgbClr val="DDDDDD"/>
              </a:solidFill>
            </a:endParaRPr>
          </a:p>
        </p:txBody>
      </p:sp>
      <p:sp>
        <p:nvSpPr>
          <p:cNvPr id="6"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manageable</a:t>
            </a:r>
          </a:p>
          <a:p>
            <a:pPr marL="274320" indent="-274320">
              <a:lnSpc>
                <a:spcPts val="2000"/>
              </a:lnSpc>
              <a:defRPr/>
            </a:pPr>
            <a:r>
              <a:rPr lang="en-US" sz="2400" dirty="0" smtClean="0">
                <a:solidFill>
                  <a:srgbClr val="DDDDDD"/>
                </a:solidFill>
              </a:rPr>
              <a:t>mobile</a:t>
            </a:r>
          </a:p>
          <a:p>
            <a:pPr marL="274320" indent="-274320">
              <a:lnSpc>
                <a:spcPts val="2000"/>
              </a:lnSpc>
              <a:defRPr/>
            </a:pPr>
            <a:r>
              <a:rPr lang="en-US" sz="2400" dirty="0" smtClean="0">
                <a:solidFill>
                  <a:srgbClr val="DDDDDD"/>
                </a:solidFill>
              </a:rPr>
              <a:t>modifiable</a:t>
            </a:r>
          </a:p>
          <a:p>
            <a:pPr marL="274320" indent="-274320">
              <a:lnSpc>
                <a:spcPts val="2000"/>
              </a:lnSpc>
              <a:defRPr/>
            </a:pPr>
            <a:r>
              <a:rPr lang="en-US" sz="2400" dirty="0" smtClean="0">
                <a:solidFill>
                  <a:srgbClr val="DDDDDD"/>
                </a:solidFill>
              </a:rPr>
              <a:t>modular</a:t>
            </a:r>
          </a:p>
          <a:p>
            <a:pPr marL="274320" indent="-274320">
              <a:lnSpc>
                <a:spcPts val="2000"/>
              </a:lnSpc>
              <a:defRPr/>
            </a:pPr>
            <a:r>
              <a:rPr lang="en-US" sz="2400" dirty="0" smtClean="0">
                <a:solidFill>
                  <a:srgbClr val="DDDDDD"/>
                </a:solidFill>
              </a:rPr>
              <a:t>nomadic</a:t>
            </a:r>
          </a:p>
          <a:p>
            <a:pPr marL="274320" indent="-274320">
              <a:lnSpc>
                <a:spcPts val="2000"/>
              </a:lnSpc>
              <a:defRPr/>
            </a:pPr>
            <a:r>
              <a:rPr lang="en-US" sz="2400" dirty="0" smtClean="0">
                <a:solidFill>
                  <a:srgbClr val="DDDDDD"/>
                </a:solidFill>
              </a:rPr>
              <a:t>operable</a:t>
            </a:r>
          </a:p>
          <a:p>
            <a:pPr marL="274320" indent="-274320">
              <a:lnSpc>
                <a:spcPts val="2000"/>
              </a:lnSpc>
              <a:defRPr/>
            </a:pPr>
            <a:r>
              <a:rPr lang="en-US" sz="2400" dirty="0" err="1" smtClean="0">
                <a:solidFill>
                  <a:srgbClr val="DDDDDD"/>
                </a:solidFill>
              </a:rPr>
              <a:t>orthogonality</a:t>
            </a:r>
            <a:endParaRPr lang="en-US" sz="2400" dirty="0" smtClean="0">
              <a:solidFill>
                <a:srgbClr val="DDDDDD"/>
              </a:solidFill>
            </a:endParaRPr>
          </a:p>
          <a:p>
            <a:pPr marL="274320" indent="-274320">
              <a:lnSpc>
                <a:spcPts val="2000"/>
              </a:lnSpc>
              <a:defRPr/>
            </a:pPr>
            <a:r>
              <a:rPr lang="en-US" sz="2400" dirty="0" smtClean="0">
                <a:solidFill>
                  <a:srgbClr val="DDDDDD"/>
                </a:solidFill>
              </a:rPr>
              <a:t>portable</a:t>
            </a:r>
          </a:p>
          <a:p>
            <a:pPr marL="274320" indent="-274320">
              <a:lnSpc>
                <a:spcPts val="2000"/>
              </a:lnSpc>
              <a:defRPr/>
            </a:pPr>
            <a:r>
              <a:rPr lang="en-US" sz="2400" dirty="0" smtClean="0">
                <a:solidFill>
                  <a:srgbClr val="DDDDDD"/>
                </a:solidFill>
              </a:rPr>
              <a:t>precision</a:t>
            </a:r>
          </a:p>
          <a:p>
            <a:pPr marL="274320" indent="-274320">
              <a:lnSpc>
                <a:spcPts val="2000"/>
              </a:lnSpc>
              <a:defRPr/>
            </a:pPr>
            <a:r>
              <a:rPr lang="en-US" sz="2400" dirty="0" smtClean="0">
                <a:solidFill>
                  <a:srgbClr val="DDDDDD"/>
                </a:solidFill>
              </a:rPr>
              <a:t>predictable</a:t>
            </a:r>
          </a:p>
          <a:p>
            <a:pPr marL="274320" indent="-274320">
              <a:lnSpc>
                <a:spcPts val="2000"/>
              </a:lnSpc>
              <a:defRPr/>
            </a:pPr>
            <a:r>
              <a:rPr lang="en-US" sz="2400" dirty="0" smtClean="0">
                <a:solidFill>
                  <a:srgbClr val="DDDDDD"/>
                </a:solidFill>
              </a:rPr>
              <a:t>producible</a:t>
            </a:r>
          </a:p>
          <a:p>
            <a:pPr marL="274320" indent="-274320">
              <a:lnSpc>
                <a:spcPts val="2000"/>
              </a:lnSpc>
              <a:defRPr/>
            </a:pPr>
            <a:r>
              <a:rPr lang="en-US" sz="2400" dirty="0" smtClean="0">
                <a:solidFill>
                  <a:srgbClr val="DDDDDD"/>
                </a:solidFill>
              </a:rPr>
              <a:t>provable</a:t>
            </a:r>
          </a:p>
          <a:p>
            <a:pPr marL="274320" indent="-274320">
              <a:lnSpc>
                <a:spcPts val="2000"/>
              </a:lnSpc>
              <a:defRPr/>
            </a:pPr>
            <a:r>
              <a:rPr lang="en-US" sz="2400" dirty="0" smtClean="0">
                <a:solidFill>
                  <a:srgbClr val="DDDDDD"/>
                </a:solidFill>
              </a:rPr>
              <a:t>recoverable</a:t>
            </a:r>
          </a:p>
          <a:p>
            <a:pPr marL="274320" indent="-274320">
              <a:lnSpc>
                <a:spcPts val="2000"/>
              </a:lnSpc>
              <a:defRPr/>
            </a:pPr>
            <a:r>
              <a:rPr lang="en-US" sz="2400" dirty="0" smtClean="0">
                <a:solidFill>
                  <a:srgbClr val="DDDDDD"/>
                </a:solidFill>
              </a:rPr>
              <a:t>relevant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repeatable</a:t>
            </a:r>
          </a:p>
          <a:p>
            <a:pPr marL="274320" indent="-274320">
              <a:lnSpc>
                <a:spcPts val="2000"/>
              </a:lnSpc>
              <a:defRPr/>
            </a:pPr>
            <a:r>
              <a:rPr lang="en-US" sz="2400" dirty="0" smtClean="0">
                <a:solidFill>
                  <a:srgbClr val="DDDDDD"/>
                </a:solidFill>
              </a:rPr>
              <a:t>reproducible</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responsive</a:t>
            </a:r>
          </a:p>
          <a:p>
            <a:pPr marL="274320" indent="-274320">
              <a:lnSpc>
                <a:spcPts val="2000"/>
              </a:lnSpc>
              <a:defRPr/>
            </a:pPr>
            <a:r>
              <a:rPr lang="en-US" sz="2400" dirty="0" smtClean="0">
                <a:solidFill>
                  <a:srgbClr val="DDDDDD"/>
                </a:solidFill>
              </a:rPr>
              <a:t>reusable </a:t>
            </a:r>
          </a:p>
          <a:p>
            <a:pPr marL="274320" indent="-274320">
              <a:lnSpc>
                <a:spcPts val="2000"/>
              </a:lnSpc>
              <a:defRPr/>
            </a:pPr>
            <a:endParaRPr lang="en-US" sz="2400" dirty="0" smtClean="0">
              <a:solidFill>
                <a:srgbClr val="DDDDDD"/>
              </a:solidFill>
            </a:endParaRPr>
          </a:p>
          <a:p>
            <a:pPr marL="274320" indent="-274320">
              <a:lnSpc>
                <a:spcPts val="2000"/>
              </a:lnSpc>
              <a:defRPr/>
            </a:pPr>
            <a:endParaRPr lang="en-US" sz="2400" dirty="0" smtClean="0">
              <a:solidFill>
                <a:srgbClr val="DDDDDD"/>
              </a:solidFill>
            </a:endParaRPr>
          </a:p>
        </p:txBody>
      </p:sp>
      <p:sp>
        <p:nvSpPr>
          <p:cNvPr id="7" name="Content Placeholder 2"/>
          <p:cNvSpPr txBox="1">
            <a:spLocks/>
          </p:cNvSpPr>
          <p:nvPr/>
        </p:nvSpPr>
        <p:spPr>
          <a:xfrm>
            <a:off x="6858000" y="914400"/>
            <a:ext cx="2286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safety </a:t>
            </a:r>
          </a:p>
          <a:p>
            <a:pPr marL="274320" indent="-274320">
              <a:lnSpc>
                <a:spcPts val="2000"/>
              </a:lnSpc>
              <a:defRPr/>
            </a:pPr>
            <a:r>
              <a:rPr lang="en-US" sz="2400" dirty="0" smtClean="0">
                <a:solidFill>
                  <a:srgbClr val="DDDDDD"/>
                </a:solidFill>
              </a:rPr>
              <a:t>scalable</a:t>
            </a:r>
          </a:p>
          <a:p>
            <a:pPr marL="274320" indent="-274320">
              <a:lnSpc>
                <a:spcPts val="2000"/>
              </a:lnSpc>
              <a:defRPr/>
            </a:pPr>
            <a:r>
              <a:rPr lang="en-US" sz="2400" dirty="0" smtClean="0">
                <a:solidFill>
                  <a:srgbClr val="DDDDDD"/>
                </a:solidFill>
              </a:rPr>
              <a:t>seamless</a:t>
            </a:r>
          </a:p>
          <a:p>
            <a:pPr marL="274320" indent="-274320">
              <a:lnSpc>
                <a:spcPts val="2000"/>
              </a:lnSpc>
              <a:defRPr/>
            </a:pPr>
            <a:r>
              <a:rPr lang="en-US" sz="2400" dirty="0" smtClean="0">
                <a:solidFill>
                  <a:srgbClr val="DDDDDD"/>
                </a:solidFill>
              </a:rPr>
              <a:t>self-sustainable</a:t>
            </a:r>
          </a:p>
          <a:p>
            <a:pPr marL="274320" indent="-274320">
              <a:lnSpc>
                <a:spcPts val="2000"/>
              </a:lnSpc>
              <a:defRPr/>
            </a:pPr>
            <a:r>
              <a:rPr lang="en-US" sz="2400" dirty="0" smtClean="0">
                <a:solidFill>
                  <a:srgbClr val="DDDDDD"/>
                </a:solidFill>
              </a:rPr>
              <a:t>serviceable</a:t>
            </a:r>
          </a:p>
          <a:p>
            <a:pPr marL="274320" indent="-274320">
              <a:lnSpc>
                <a:spcPts val="2000"/>
              </a:lnSpc>
              <a:defRPr/>
            </a:pPr>
            <a:r>
              <a:rPr lang="en-US" sz="2400" dirty="0" smtClean="0">
                <a:solidFill>
                  <a:srgbClr val="DDDDDD"/>
                </a:solidFill>
              </a:rPr>
              <a:t>supportable</a:t>
            </a:r>
          </a:p>
          <a:p>
            <a:pPr marL="274320" indent="-274320">
              <a:lnSpc>
                <a:spcPts val="2000"/>
              </a:lnSpc>
              <a:defRPr/>
            </a:pPr>
            <a:r>
              <a:rPr lang="en-US" sz="2400" dirty="0" smtClean="0">
                <a:solidFill>
                  <a:srgbClr val="DDDDDD"/>
                </a:solidFill>
              </a:rPr>
              <a:t>securable</a:t>
            </a:r>
          </a:p>
          <a:p>
            <a:pPr marL="274320" indent="-274320">
              <a:lnSpc>
                <a:spcPts val="2000"/>
              </a:lnSpc>
              <a:defRPr/>
            </a:pPr>
            <a:r>
              <a:rPr lang="en-US" sz="2400" dirty="0" smtClean="0">
                <a:solidFill>
                  <a:srgbClr val="DDDDDD"/>
                </a:solidFill>
              </a:rPr>
              <a:t>simplicity</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standards compliant</a:t>
            </a:r>
          </a:p>
          <a:p>
            <a:pPr marL="274320" indent="-274320">
              <a:lnSpc>
                <a:spcPts val="2000"/>
              </a:lnSpc>
              <a:defRPr/>
            </a:pPr>
            <a:r>
              <a:rPr lang="en-US" sz="2400" dirty="0" smtClean="0">
                <a:solidFill>
                  <a:srgbClr val="DDDDDD"/>
                </a:solidFill>
              </a:rPr>
              <a:t>survivable</a:t>
            </a:r>
          </a:p>
          <a:p>
            <a:pPr marL="274320" indent="-274320">
              <a:lnSpc>
                <a:spcPts val="2000"/>
              </a:lnSpc>
              <a:defRPr/>
            </a:pPr>
            <a:r>
              <a:rPr lang="en-US" sz="2400" dirty="0" smtClean="0">
                <a:solidFill>
                  <a:srgbClr val="DDDDDD"/>
                </a:solidFill>
              </a:rPr>
              <a:t>sustainable</a:t>
            </a:r>
          </a:p>
          <a:p>
            <a:pPr marL="274320" indent="-274320">
              <a:lnSpc>
                <a:spcPts val="2000"/>
              </a:lnSpc>
              <a:defRPr/>
            </a:pPr>
            <a:r>
              <a:rPr lang="en-US" sz="2400" dirty="0" err="1" smtClean="0">
                <a:solidFill>
                  <a:srgbClr val="DDDDDD"/>
                </a:solidFill>
              </a:rPr>
              <a:t>tailorable</a:t>
            </a:r>
            <a:endParaRPr lang="en-US" sz="2400" dirty="0" smtClean="0">
              <a:solidFill>
                <a:srgbClr val="DDDDDD"/>
              </a:solidFill>
            </a:endParaRPr>
          </a:p>
          <a:p>
            <a:pPr marL="274320" indent="-274320">
              <a:lnSpc>
                <a:spcPts val="2000"/>
              </a:lnSpc>
              <a:defRPr/>
            </a:pPr>
            <a:r>
              <a:rPr lang="en-US" sz="2400" dirty="0" smtClean="0">
                <a:solidFill>
                  <a:srgbClr val="DDDDDD"/>
                </a:solidFill>
              </a:rPr>
              <a:t>testable</a:t>
            </a:r>
          </a:p>
          <a:p>
            <a:pPr marL="274320" indent="-274320">
              <a:lnSpc>
                <a:spcPts val="2000"/>
              </a:lnSpc>
              <a:defRPr/>
            </a:pPr>
            <a:r>
              <a:rPr lang="en-US" sz="2400" dirty="0" smtClean="0">
                <a:solidFill>
                  <a:srgbClr val="DDDDDD"/>
                </a:solidFill>
              </a:rPr>
              <a:t>timely</a:t>
            </a:r>
          </a:p>
          <a:p>
            <a:pPr marL="274320" indent="-274320">
              <a:lnSpc>
                <a:spcPts val="2000"/>
              </a:lnSpc>
              <a:defRPr/>
            </a:pPr>
            <a:r>
              <a:rPr lang="en-US" sz="2400" dirty="0" smtClean="0">
                <a:solidFill>
                  <a:srgbClr val="DDDDDD"/>
                </a:solidFill>
              </a:rPr>
              <a:t>traceable</a:t>
            </a:r>
          </a:p>
          <a:p>
            <a:pPr marL="274320" indent="-274320">
              <a:lnSpc>
                <a:spcPts val="2000"/>
              </a:lnSpc>
              <a:defRPr/>
            </a:pPr>
            <a:r>
              <a:rPr lang="en-US" sz="2400" dirty="0" smtClean="0">
                <a:solidFill>
                  <a:srgbClr val="DDDDDD"/>
                </a:solidFill>
              </a:rPr>
              <a:t>ubiquitous</a:t>
            </a:r>
          </a:p>
          <a:p>
            <a:pPr marL="274320" indent="-274320">
              <a:lnSpc>
                <a:spcPts val="2000"/>
              </a:lnSpc>
              <a:defRPr/>
            </a:pPr>
            <a:r>
              <a:rPr lang="en-US" sz="2400" dirty="0" smtClean="0">
                <a:solidFill>
                  <a:srgbClr val="DDDDDD"/>
                </a:solidFill>
              </a:rPr>
              <a:t>understandable</a:t>
            </a:r>
          </a:p>
          <a:p>
            <a:pPr marL="274320" indent="-274320">
              <a:lnSpc>
                <a:spcPts val="2000"/>
              </a:lnSpc>
              <a:defRPr/>
            </a:pPr>
            <a:r>
              <a:rPr lang="en-US" sz="2400" dirty="0" smtClean="0">
                <a:solidFill>
                  <a:srgbClr val="DDDDDD"/>
                </a:solidFill>
              </a:rPr>
              <a:t>upgradable</a:t>
            </a:r>
          </a:p>
          <a:p>
            <a:pPr marL="274320" indent="-274320">
              <a:lnSpc>
                <a:spcPts val="2000"/>
              </a:lnSpc>
              <a:defRPr/>
            </a:pPr>
            <a:r>
              <a:rPr lang="en-US" sz="2400" dirty="0" smtClean="0">
                <a:solidFill>
                  <a:srgbClr val="DDDDDD"/>
                </a:solidFill>
              </a:rPr>
              <a:t>usable</a:t>
            </a:r>
          </a:p>
          <a:p>
            <a:pPr marL="274320" indent="-274320">
              <a:lnSpc>
                <a:spcPts val="2000"/>
              </a:lnSpc>
              <a:defRPr/>
            </a:pPr>
            <a:endParaRPr lang="en-US" sz="2400" dirty="0" smtClean="0">
              <a:solidFill>
                <a:srgbClr val="DDDDDD"/>
              </a:solidFill>
            </a:endParaRPr>
          </a:p>
        </p:txBody>
      </p:sp>
      <p:sp>
        <p:nvSpPr>
          <p:cNvPr id="17" name="TextBox 16"/>
          <p:cNvSpPr txBox="1"/>
          <p:nvPr/>
        </p:nvSpPr>
        <p:spPr>
          <a:xfrm>
            <a:off x="838200" y="86380"/>
            <a:ext cx="5252720" cy="523220"/>
          </a:xfrm>
          <a:prstGeom prst="rect">
            <a:avLst/>
          </a:prstGeom>
          <a:noFill/>
        </p:spPr>
        <p:txBody>
          <a:bodyPr wrap="none" rtlCol="0">
            <a:spAutoFit/>
          </a:bodyPr>
          <a:lstStyle/>
          <a:p>
            <a:r>
              <a:rPr lang="en-US" sz="2800" dirty="0" smtClean="0">
                <a:solidFill>
                  <a:srgbClr val="FF0000"/>
                </a:solidFill>
                <a:latin typeface="Arial Black" pitchFamily="34" charset="0"/>
              </a:rPr>
              <a:t>Speed flexibility tradeoffs</a:t>
            </a:r>
            <a:endParaRPr lang="en-US" sz="2800" dirty="0">
              <a:solidFill>
                <a:srgbClr val="FF0000"/>
              </a:solidFill>
              <a:latin typeface="Arial Black" pitchFamily="34" charset="0"/>
            </a:endParaRPr>
          </a:p>
        </p:txBody>
      </p:sp>
      <p:sp>
        <p:nvSpPr>
          <p:cNvPr id="18" name="TextBox 17"/>
          <p:cNvSpPr txBox="1"/>
          <p:nvPr/>
        </p:nvSpPr>
        <p:spPr>
          <a:xfrm>
            <a:off x="4880615" y="6033448"/>
            <a:ext cx="1443985" cy="379335"/>
          </a:xfrm>
          <a:prstGeom prst="rect">
            <a:avLst/>
          </a:prstGeom>
          <a:noFill/>
        </p:spPr>
        <p:txBody>
          <a:bodyPr wrap="none" rtlCol="0">
            <a:spAutoFit/>
          </a:bodyPr>
          <a:lstStyle/>
          <a:p>
            <a:pPr marL="274320" indent="-274320">
              <a:lnSpc>
                <a:spcPts val="2000"/>
              </a:lnSpc>
              <a:defRPr/>
            </a:pPr>
            <a:r>
              <a:rPr lang="en-US" sz="2800" b="1" dirty="0" smtClean="0">
                <a:solidFill>
                  <a:srgbClr val="FF0000"/>
                </a:solidFill>
                <a:latin typeface="Arial Black" pitchFamily="34" charset="0"/>
              </a:rPr>
              <a:t>robust</a:t>
            </a:r>
            <a:endParaRPr lang="en-US" sz="2400" b="1" dirty="0" smtClean="0">
              <a:solidFill>
                <a:srgbClr val="FF0000"/>
              </a:solidFill>
              <a:latin typeface="Arial Black" pitchFamily="34" charset="0"/>
            </a:endParaRPr>
          </a:p>
        </p:txBody>
      </p:sp>
      <p:sp>
        <p:nvSpPr>
          <p:cNvPr id="19" name="TextBox 18"/>
          <p:cNvSpPr txBox="1"/>
          <p:nvPr/>
        </p:nvSpPr>
        <p:spPr>
          <a:xfrm>
            <a:off x="4857464" y="5259465"/>
            <a:ext cx="1804661" cy="379335"/>
          </a:xfrm>
          <a:prstGeom prst="rect">
            <a:avLst/>
          </a:prstGeom>
          <a:noFill/>
        </p:spPr>
        <p:txBody>
          <a:bodyPr wrap="none" rtlCol="0">
            <a:spAutoFit/>
          </a:bodyPr>
          <a:lstStyle/>
          <a:p>
            <a:pPr marL="274320" indent="-274320">
              <a:lnSpc>
                <a:spcPts val="2000"/>
              </a:lnSpc>
              <a:defRPr/>
            </a:pPr>
            <a:r>
              <a:rPr lang="en-US" sz="2800" b="1" dirty="0" smtClean="0">
                <a:solidFill>
                  <a:srgbClr val="FF0000"/>
                </a:solidFill>
                <a:latin typeface="Arial Black" pitchFamily="34" charset="0"/>
              </a:rPr>
              <a:t>resilient</a:t>
            </a:r>
            <a:endParaRPr lang="en-US" sz="2400" b="1" dirty="0" smtClean="0">
              <a:solidFill>
                <a:srgbClr val="FF0000"/>
              </a:solidFill>
              <a:latin typeface="Arial Black" pitchFamily="34" charset="0"/>
            </a:endParaRPr>
          </a:p>
        </p:txBody>
      </p:sp>
      <p:sp>
        <p:nvSpPr>
          <p:cNvPr id="20" name="TextBox 19"/>
          <p:cNvSpPr txBox="1"/>
          <p:nvPr/>
        </p:nvSpPr>
        <p:spPr>
          <a:xfrm>
            <a:off x="6861815" y="2959817"/>
            <a:ext cx="1443985"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stable</a:t>
            </a:r>
            <a:endParaRPr lang="en-US" sz="2400" b="1" dirty="0" smtClean="0">
              <a:solidFill>
                <a:prstClr val="black"/>
              </a:solidFill>
              <a:latin typeface="Arial Black" pitchFamily="34" charset="0"/>
            </a:endParaRPr>
          </a:p>
        </p:txBody>
      </p:sp>
      <p:sp>
        <p:nvSpPr>
          <p:cNvPr id="21" name="TextBox 20"/>
          <p:cNvSpPr txBox="1"/>
          <p:nvPr/>
        </p:nvSpPr>
        <p:spPr>
          <a:xfrm>
            <a:off x="372026" y="1703696"/>
            <a:ext cx="2142574"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adaptable</a:t>
            </a:r>
            <a:endParaRPr lang="en-US" sz="2400" b="1" dirty="0" smtClean="0">
              <a:solidFill>
                <a:prstClr val="black"/>
              </a:solidFill>
              <a:latin typeface="Arial Black" pitchFamily="34" charset="0"/>
            </a:endParaRPr>
          </a:p>
        </p:txBody>
      </p:sp>
      <p:sp>
        <p:nvSpPr>
          <p:cNvPr id="22" name="TextBox 21"/>
          <p:cNvSpPr txBox="1"/>
          <p:nvPr/>
        </p:nvSpPr>
        <p:spPr>
          <a:xfrm>
            <a:off x="2528492" y="2729552"/>
            <a:ext cx="2043508"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evolvable</a:t>
            </a:r>
            <a:endParaRPr lang="en-US" sz="2400" b="1" dirty="0" smtClean="0">
              <a:solidFill>
                <a:prstClr val="black"/>
              </a:solidFill>
              <a:latin typeface="Arial Black" pitchFamily="34" charset="0"/>
            </a:endParaRPr>
          </a:p>
        </p:txBody>
      </p:sp>
      <p:sp>
        <p:nvSpPr>
          <p:cNvPr id="23" name="TextBox 22"/>
          <p:cNvSpPr txBox="1"/>
          <p:nvPr/>
        </p:nvSpPr>
        <p:spPr>
          <a:xfrm>
            <a:off x="4876800" y="4495800"/>
            <a:ext cx="1668727" cy="348813"/>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reliable</a:t>
            </a:r>
            <a:endParaRPr lang="en-US" sz="2400" b="1" dirty="0" smtClean="0">
              <a:solidFill>
                <a:prstClr val="black"/>
              </a:solidFill>
              <a:latin typeface="Arial Black" pitchFamily="34" charset="0"/>
            </a:endParaRPr>
          </a:p>
        </p:txBody>
      </p:sp>
      <p:sp>
        <p:nvSpPr>
          <p:cNvPr id="24" name="TextBox 23"/>
          <p:cNvSpPr txBox="1"/>
          <p:nvPr/>
        </p:nvSpPr>
        <p:spPr>
          <a:xfrm>
            <a:off x="2590800" y="4259240"/>
            <a:ext cx="1630896"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flexible</a:t>
            </a:r>
            <a:endParaRPr lang="en-US" sz="2400" b="1" dirty="0" smtClean="0">
              <a:solidFill>
                <a:prstClr val="black"/>
              </a:solidFill>
              <a:latin typeface="Arial Black" pitchFamily="34" charset="0"/>
            </a:endParaRPr>
          </a:p>
        </p:txBody>
      </p:sp>
      <p:sp>
        <p:nvSpPr>
          <p:cNvPr id="14" name="TextBox 13"/>
          <p:cNvSpPr txBox="1"/>
          <p:nvPr/>
        </p:nvSpPr>
        <p:spPr>
          <a:xfrm>
            <a:off x="2590800" y="3506865"/>
            <a:ext cx="937757" cy="379335"/>
          </a:xfrm>
          <a:prstGeom prst="rect">
            <a:avLst/>
          </a:prstGeom>
          <a:noFill/>
        </p:spPr>
        <p:txBody>
          <a:bodyPr wrap="none" rtlCol="0">
            <a:spAutoFit/>
          </a:bodyPr>
          <a:lstStyle/>
          <a:p>
            <a:pPr marL="274320" indent="-274320">
              <a:lnSpc>
                <a:spcPts val="2000"/>
              </a:lnSpc>
              <a:defRPr/>
            </a:pPr>
            <a:r>
              <a:rPr lang="en-US" sz="2800" b="1" dirty="0" smtClean="0">
                <a:solidFill>
                  <a:prstClr val="black"/>
                </a:solidFill>
                <a:latin typeface="Arial Black" pitchFamily="34" charset="0"/>
              </a:rPr>
              <a:t>fast</a:t>
            </a:r>
            <a:endParaRPr lang="en-US" sz="2400" b="1" dirty="0" smtClean="0">
              <a:solidFill>
                <a:prstClr val="black"/>
              </a:solidFill>
              <a:latin typeface="Arial Black" pitchFamily="34" charset="0"/>
            </a:endParaRPr>
          </a:p>
        </p:txBody>
      </p:sp>
      <p:sp>
        <p:nvSpPr>
          <p:cNvPr id="16" name="TextBox 15"/>
          <p:cNvSpPr txBox="1"/>
          <p:nvPr/>
        </p:nvSpPr>
        <p:spPr>
          <a:xfrm rot="20687280">
            <a:off x="3918046" y="1298371"/>
            <a:ext cx="4310347" cy="584775"/>
          </a:xfrm>
          <a:prstGeom prst="rect">
            <a:avLst/>
          </a:prstGeom>
          <a:solidFill>
            <a:srgbClr val="FFFF00"/>
          </a:solidFill>
        </p:spPr>
        <p:txBody>
          <a:bodyPr wrap="none" rtlCol="0">
            <a:spAutoFit/>
          </a:bodyPr>
          <a:lstStyle/>
          <a:p>
            <a:r>
              <a:rPr lang="en-US" sz="3200" dirty="0" smtClean="0">
                <a:solidFill>
                  <a:srgbClr val="FF0000"/>
                </a:solidFill>
                <a:latin typeface="Arial Black" pitchFamily="34" charset="0"/>
              </a:rPr>
              <a:t>Laws = Tradeoffs?</a:t>
            </a:r>
            <a:endParaRPr lang="en-US" sz="3200" dirty="0">
              <a:solidFill>
                <a:srgbClr val="FF0000"/>
              </a:solidFill>
              <a:latin typeface="Arial Black" pitchFamily="34" charset="0"/>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228600" y="228600"/>
            <a:ext cx="2438400" cy="1384995"/>
          </a:xfrm>
          <a:prstGeom prst="rect">
            <a:avLst/>
          </a:prstGeom>
          <a:noFill/>
        </p:spPr>
        <p:txBody>
          <a:bodyPr wrap="square" rtlCol="0">
            <a:spAutoFit/>
          </a:bodyPr>
          <a:lstStyle/>
          <a:p>
            <a:r>
              <a:rPr lang="en-US" sz="2800" dirty="0" smtClean="0">
                <a:solidFill>
                  <a:prstClr val="black"/>
                </a:solidFill>
                <a:latin typeface="Arial Black" pitchFamily="34" charset="0"/>
              </a:rPr>
              <a:t>Speed and flexibility tradeoffs</a:t>
            </a:r>
            <a:endParaRPr lang="en-US" sz="2800" dirty="0">
              <a:solidFill>
                <a:prstClr val="black"/>
              </a:solidFill>
              <a:latin typeface="Arial Black" pitchFamily="34" charset="0"/>
            </a:endParaRPr>
          </a:p>
        </p:txBody>
      </p:sp>
      <p:sp>
        <p:nvSpPr>
          <p:cNvPr id="45" name="Content Placeholder 2"/>
          <p:cNvSpPr>
            <a:spLocks noGrp="1"/>
          </p:cNvSpPr>
          <p:nvPr>
            <p:ph idx="1"/>
          </p:nvPr>
        </p:nvSpPr>
        <p:spPr>
          <a:xfrm>
            <a:off x="4495800" y="762000"/>
            <a:ext cx="4343400" cy="1219200"/>
          </a:xfrm>
          <a:prstGeom prst="rect">
            <a:avLst/>
          </a:prstGeom>
        </p:spPr>
        <p:txBody>
          <a:bodyPr>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smtClean="0">
                <a:ln>
                  <a:noFill/>
                </a:ln>
                <a:solidFill>
                  <a:srgbClr val="FF0000"/>
                </a:solidFill>
                <a:effectLst/>
                <a:uLnTx/>
                <a:uFillTx/>
              </a:rPr>
              <a:t>Concrete case studies?</a:t>
            </a:r>
          </a:p>
          <a:p>
            <a:pPr marL="0" marR="0" lvl="0" indent="0" defTabSz="91440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smtClean="0">
                <a:ln>
                  <a:noFill/>
                </a:ln>
                <a:solidFill>
                  <a:srgbClr val="FF5050"/>
                </a:solidFill>
                <a:effectLst/>
                <a:uLnTx/>
                <a:uFillTx/>
              </a:rPr>
              <a:t>Theorems ? </a:t>
            </a:r>
            <a:endParaRPr kumimoji="0" lang="en-US" sz="3600" i="0" u="none" strike="noStrike" kern="0" cap="none" spc="0" normalizeH="0" baseline="0" noProof="0" dirty="0">
              <a:ln>
                <a:noFill/>
              </a:ln>
              <a:solidFill>
                <a:srgbClr val="FF5050"/>
              </a:solidFill>
              <a:effectLst/>
              <a:uLnTx/>
              <a:uFillTx/>
            </a:endParaRPr>
          </a:p>
        </p:txBody>
      </p:sp>
      <p:grpSp>
        <p:nvGrpSpPr>
          <p:cNvPr id="19" name="Group 18"/>
          <p:cNvGrpSpPr/>
          <p:nvPr/>
        </p:nvGrpSpPr>
        <p:grpSpPr>
          <a:xfrm>
            <a:off x="228600" y="2677180"/>
            <a:ext cx="6399564" cy="3571220"/>
            <a:chOff x="1068036" y="2667000"/>
            <a:chExt cx="6399564" cy="3571220"/>
          </a:xfrm>
        </p:grpSpPr>
        <p:sp>
          <p:nvSpPr>
            <p:cNvPr id="20" name="Oval 19"/>
            <p:cNvSpPr/>
            <p:nvPr/>
          </p:nvSpPr>
          <p:spPr>
            <a:xfrm rot="574531">
              <a:off x="1068036" y="4765544"/>
              <a:ext cx="4267200" cy="1288424"/>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Arrow Connector 20"/>
            <p:cNvCxnSpPr/>
            <p:nvPr/>
          </p:nvCxnSpPr>
          <p:spPr bwMode="auto">
            <a:xfrm flipV="1">
              <a:off x="2919957" y="2667000"/>
              <a:ext cx="0" cy="2819400"/>
            </a:xfrm>
            <a:prstGeom prst="straightConnector1">
              <a:avLst/>
            </a:prstGeom>
            <a:noFill/>
            <a:ln w="57150" cap="flat" cmpd="sng" algn="ctr">
              <a:solidFill>
                <a:schemeClr val="tx1"/>
              </a:solidFill>
              <a:prstDash val="solid"/>
              <a:round/>
              <a:headEnd type="none" w="med" len="med"/>
              <a:tailEnd type="arrow"/>
            </a:ln>
            <a:effectLst/>
          </p:spPr>
        </p:cxnSp>
        <p:cxnSp>
          <p:nvCxnSpPr>
            <p:cNvPr id="23" name="Straight Arrow Connector 22"/>
            <p:cNvCxnSpPr/>
            <p:nvPr/>
          </p:nvCxnSpPr>
          <p:spPr bwMode="auto">
            <a:xfrm>
              <a:off x="2919957" y="5486400"/>
              <a:ext cx="4176458" cy="0"/>
            </a:xfrm>
            <a:prstGeom prst="straightConnector1">
              <a:avLst/>
            </a:prstGeom>
            <a:noFill/>
            <a:ln w="57150" cap="flat" cmpd="sng" algn="ctr">
              <a:solidFill>
                <a:schemeClr val="tx1"/>
              </a:solidFill>
              <a:prstDash val="solid"/>
              <a:round/>
              <a:headEnd type="none" w="med" len="med"/>
              <a:tailEnd type="arrow"/>
            </a:ln>
            <a:effectLst/>
          </p:spPr>
        </p:cxnSp>
        <p:sp>
          <p:nvSpPr>
            <p:cNvPr id="24" name="TextBox 23"/>
            <p:cNvSpPr txBox="1"/>
            <p:nvPr/>
          </p:nvSpPr>
          <p:spPr>
            <a:xfrm>
              <a:off x="1610015" y="4648200"/>
              <a:ext cx="1133644" cy="646331"/>
            </a:xfrm>
            <a:prstGeom prst="rect">
              <a:avLst/>
            </a:prstGeom>
            <a:noFill/>
          </p:spPr>
          <p:txBody>
            <a:bodyPr wrap="none" rtlCol="0">
              <a:spAutoFit/>
            </a:bodyPr>
            <a:lstStyle/>
            <a:p>
              <a:r>
                <a:rPr lang="en-US" sz="3600" b="1" dirty="0" smtClean="0">
                  <a:solidFill>
                    <a:srgbClr val="000000"/>
                  </a:solidFill>
                  <a:latin typeface="Arial" pitchFamily="34" charset="0"/>
                  <a:cs typeface="Arial" pitchFamily="34" charset="0"/>
                </a:rPr>
                <a:t>Fast</a:t>
              </a:r>
              <a:endParaRPr lang="en-US" sz="3600" b="1" dirty="0">
                <a:solidFill>
                  <a:srgbClr val="000000"/>
                </a:solidFill>
                <a:latin typeface="Arial" pitchFamily="34" charset="0"/>
                <a:cs typeface="Arial" pitchFamily="34" charset="0"/>
              </a:endParaRPr>
            </a:p>
          </p:txBody>
        </p:sp>
        <p:sp>
          <p:nvSpPr>
            <p:cNvPr id="25" name="TextBox 24"/>
            <p:cNvSpPr txBox="1"/>
            <p:nvPr/>
          </p:nvSpPr>
          <p:spPr>
            <a:xfrm>
              <a:off x="1624557" y="2895600"/>
              <a:ext cx="102143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Slow</a:t>
              </a:r>
              <a:endParaRPr lang="en-US" sz="2800" b="1" dirty="0">
                <a:solidFill>
                  <a:srgbClr val="000000"/>
                </a:solidFill>
                <a:latin typeface="Arial" pitchFamily="34" charset="0"/>
                <a:cs typeface="Arial" pitchFamily="34" charset="0"/>
              </a:endParaRPr>
            </a:p>
          </p:txBody>
        </p:sp>
        <p:sp>
          <p:nvSpPr>
            <p:cNvPr id="26" name="TextBox 25"/>
            <p:cNvSpPr txBox="1"/>
            <p:nvPr/>
          </p:nvSpPr>
          <p:spPr>
            <a:xfrm>
              <a:off x="3134015" y="5572780"/>
              <a:ext cx="1903085" cy="646331"/>
            </a:xfrm>
            <a:prstGeom prst="rect">
              <a:avLst/>
            </a:prstGeom>
            <a:noFill/>
          </p:spPr>
          <p:txBody>
            <a:bodyPr wrap="none" rtlCol="0">
              <a:spAutoFit/>
            </a:bodyPr>
            <a:lstStyle/>
            <a:p>
              <a:r>
                <a:rPr lang="en-US" sz="3600" b="1" dirty="0" smtClean="0">
                  <a:solidFill>
                    <a:srgbClr val="000000"/>
                  </a:solidFill>
                  <a:latin typeface="Arial" pitchFamily="34" charset="0"/>
                  <a:cs typeface="Arial" pitchFamily="34" charset="0"/>
                </a:rPr>
                <a:t>Flexible</a:t>
              </a:r>
              <a:endParaRPr lang="en-US" sz="3600" b="1" dirty="0">
                <a:solidFill>
                  <a:srgbClr val="000000"/>
                </a:solidFill>
                <a:latin typeface="Arial" pitchFamily="34" charset="0"/>
                <a:cs typeface="Arial" pitchFamily="34" charset="0"/>
              </a:endParaRPr>
            </a:p>
          </p:txBody>
        </p:sp>
        <p:sp>
          <p:nvSpPr>
            <p:cNvPr id="27" name="TextBox 26"/>
            <p:cNvSpPr txBox="1"/>
            <p:nvPr/>
          </p:nvSpPr>
          <p:spPr>
            <a:xfrm>
              <a:off x="5724815" y="5715000"/>
              <a:ext cx="1742785"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Inflexible</a:t>
              </a:r>
              <a:endParaRPr lang="en-US" sz="2800" b="1" dirty="0">
                <a:solidFill>
                  <a:srgbClr val="000000"/>
                </a:solidFill>
                <a:latin typeface="Arial" pitchFamily="34" charset="0"/>
                <a:cs typeface="Arial" pitchFamily="34" charset="0"/>
              </a:endParaRPr>
            </a:p>
          </p:txBody>
        </p:sp>
        <p:sp>
          <p:nvSpPr>
            <p:cNvPr id="28" name="TextBox 27"/>
            <p:cNvSpPr txBox="1"/>
            <p:nvPr/>
          </p:nvSpPr>
          <p:spPr>
            <a:xfrm>
              <a:off x="5724815" y="2971800"/>
              <a:ext cx="1300356" cy="378117"/>
            </a:xfrm>
            <a:prstGeom prst="rect">
              <a:avLst/>
            </a:prstGeom>
            <a:noFill/>
          </p:spPr>
          <p:txBody>
            <a:bodyPr wrap="none" rtlCol="0">
              <a:spAutoFit/>
            </a:bodyPr>
            <a:lstStyle/>
            <a:p>
              <a:pPr marL="274320" indent="-274320">
                <a:lnSpc>
                  <a:spcPts val="2000"/>
                </a:lnSpc>
                <a:defRPr/>
              </a:pPr>
              <a:r>
                <a:rPr lang="en-US" sz="3200" dirty="0" smtClean="0">
                  <a:solidFill>
                    <a:srgbClr val="FF0000"/>
                  </a:solidFill>
                  <a:latin typeface="Arial" pitchFamily="34" charset="0"/>
                  <a:cs typeface="Arial" pitchFamily="34" charset="0"/>
                </a:rPr>
                <a:t>fragile</a:t>
              </a:r>
              <a:endParaRPr lang="en-US" sz="2400" dirty="0" smtClean="0">
                <a:solidFill>
                  <a:srgbClr val="FF0000"/>
                </a:solidFill>
                <a:latin typeface="Arial" pitchFamily="34" charset="0"/>
                <a:cs typeface="Arial" pitchFamily="34" charset="0"/>
              </a:endParaRPr>
            </a:p>
          </p:txBody>
        </p:sp>
        <p:sp>
          <p:nvSpPr>
            <p:cNvPr id="29" name="TextBox 28"/>
            <p:cNvSpPr txBox="1"/>
            <p:nvPr/>
          </p:nvSpPr>
          <p:spPr>
            <a:xfrm>
              <a:off x="3124200" y="4800600"/>
              <a:ext cx="1322798" cy="378117"/>
            </a:xfrm>
            <a:prstGeom prst="rect">
              <a:avLst/>
            </a:prstGeom>
            <a:noFill/>
          </p:spPr>
          <p:txBody>
            <a:bodyPr wrap="none" rtlCol="0">
              <a:spAutoFit/>
            </a:bodyPr>
            <a:lstStyle/>
            <a:p>
              <a:pPr marL="274320" indent="-274320">
                <a:lnSpc>
                  <a:spcPts val="2000"/>
                </a:lnSpc>
                <a:defRPr/>
              </a:pPr>
              <a:r>
                <a:rPr lang="en-US" sz="3200" dirty="0" smtClean="0">
                  <a:solidFill>
                    <a:srgbClr val="FF0000"/>
                  </a:solidFill>
                  <a:latin typeface="Arial" pitchFamily="34" charset="0"/>
                  <a:cs typeface="Arial" pitchFamily="34" charset="0"/>
                </a:rPr>
                <a:t>robust</a:t>
              </a:r>
              <a:endParaRPr lang="en-US" sz="2400" dirty="0" smtClean="0">
                <a:solidFill>
                  <a:srgbClr val="FF0000"/>
                </a:solidFill>
                <a:latin typeface="Arial" pitchFamily="34" charset="0"/>
                <a:cs typeface="Arial" pitchFamily="34" charset="0"/>
              </a:endParaRPr>
            </a:p>
          </p:txBody>
        </p:sp>
      </p:grpSp>
    </p:spTree>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Arrow Connector 65"/>
          <p:cNvCxnSpPr/>
          <p:nvPr/>
        </p:nvCxnSpPr>
        <p:spPr bwMode="auto">
          <a:xfrm>
            <a:off x="2057400" y="5486400"/>
            <a:ext cx="4621063" cy="0"/>
          </a:xfrm>
          <a:prstGeom prst="straightConnector1">
            <a:avLst/>
          </a:prstGeom>
          <a:noFill/>
          <a:ln w="57150" cap="flat" cmpd="sng" algn="ctr">
            <a:solidFill>
              <a:schemeClr val="tx1"/>
            </a:solidFill>
            <a:prstDash val="solid"/>
            <a:round/>
            <a:headEnd type="none" w="med" len="med"/>
            <a:tailEnd type="arrow"/>
          </a:ln>
          <a:effectLst/>
        </p:spPr>
      </p:cxnSp>
      <p:cxnSp>
        <p:nvCxnSpPr>
          <p:cNvPr id="69" name="Straight Arrow Connector 68"/>
          <p:cNvCxnSpPr/>
          <p:nvPr/>
        </p:nvCxnSpPr>
        <p:spPr bwMode="auto">
          <a:xfrm flipV="1">
            <a:off x="2065785" y="1981200"/>
            <a:ext cx="0" cy="3505200"/>
          </a:xfrm>
          <a:prstGeom prst="straightConnector1">
            <a:avLst/>
          </a:prstGeom>
          <a:noFill/>
          <a:ln w="57150" cap="flat" cmpd="sng" algn="ctr">
            <a:solidFill>
              <a:schemeClr val="tx1"/>
            </a:solidFill>
            <a:prstDash val="solid"/>
            <a:round/>
            <a:headEnd type="none" w="med" len="med"/>
            <a:tailEnd type="arrow"/>
          </a:ln>
          <a:effectLst/>
        </p:spPr>
      </p:cxnSp>
      <p:sp>
        <p:nvSpPr>
          <p:cNvPr id="95" name="TextBox 94"/>
          <p:cNvSpPr txBox="1"/>
          <p:nvPr/>
        </p:nvSpPr>
        <p:spPr>
          <a:xfrm>
            <a:off x="685800" y="2209800"/>
            <a:ext cx="963725" cy="523220"/>
          </a:xfrm>
          <a:prstGeom prst="rect">
            <a:avLst/>
          </a:prstGeom>
          <a:noFill/>
        </p:spPr>
        <p:txBody>
          <a:bodyPr wrap="none" rtlCol="0">
            <a:spAutoFit/>
          </a:bodyPr>
          <a:lstStyle/>
          <a:p>
            <a:r>
              <a:rPr lang="en-US" sz="2800" dirty="0" smtClean="0">
                <a:solidFill>
                  <a:srgbClr val="000000"/>
                </a:solidFill>
              </a:rPr>
              <a:t>Slow</a:t>
            </a:r>
            <a:endParaRPr lang="en-US" sz="2800" dirty="0">
              <a:solidFill>
                <a:srgbClr val="000000"/>
              </a:solidFill>
            </a:endParaRPr>
          </a:p>
        </p:txBody>
      </p:sp>
      <p:cxnSp>
        <p:nvCxnSpPr>
          <p:cNvPr id="14" name="Straight Connector 13"/>
          <p:cNvCxnSpPr/>
          <p:nvPr/>
        </p:nvCxnSpPr>
        <p:spPr bwMode="auto">
          <a:xfrm>
            <a:off x="2286000" y="2895600"/>
            <a:ext cx="3962400" cy="2286000"/>
          </a:xfrm>
          <a:prstGeom prst="line">
            <a:avLst/>
          </a:prstGeom>
          <a:noFill/>
          <a:ln w="57150" cap="flat" cmpd="sng" algn="ctr">
            <a:solidFill>
              <a:srgbClr val="FF3300"/>
            </a:solidFill>
            <a:prstDash val="dash"/>
            <a:round/>
            <a:headEnd type="none" w="med" len="med"/>
            <a:tailEnd type="none" w="med" len="med"/>
          </a:ln>
          <a:effectLst/>
        </p:spPr>
      </p:cxnSp>
      <p:sp>
        <p:nvSpPr>
          <p:cNvPr id="16" name="TextBox 15"/>
          <p:cNvSpPr txBox="1"/>
          <p:nvPr/>
        </p:nvSpPr>
        <p:spPr>
          <a:xfrm>
            <a:off x="762000" y="4953000"/>
            <a:ext cx="883575" cy="523220"/>
          </a:xfrm>
          <a:prstGeom prst="rect">
            <a:avLst/>
          </a:prstGeom>
          <a:noFill/>
        </p:spPr>
        <p:txBody>
          <a:bodyPr wrap="none" rtlCol="0">
            <a:spAutoFit/>
          </a:bodyPr>
          <a:lstStyle/>
          <a:p>
            <a:r>
              <a:rPr lang="en-US" sz="2800" dirty="0" smtClean="0">
                <a:solidFill>
                  <a:srgbClr val="000000"/>
                </a:solidFill>
              </a:rPr>
              <a:t>Fast</a:t>
            </a:r>
            <a:endParaRPr lang="en-US" sz="2800" dirty="0">
              <a:solidFill>
                <a:srgbClr val="000000"/>
              </a:solidFill>
            </a:endParaRPr>
          </a:p>
        </p:txBody>
      </p:sp>
      <p:sp>
        <p:nvSpPr>
          <p:cNvPr id="15" name="TextBox 14"/>
          <p:cNvSpPr txBox="1"/>
          <p:nvPr/>
        </p:nvSpPr>
        <p:spPr>
          <a:xfrm>
            <a:off x="2497966" y="5725180"/>
            <a:ext cx="1247457" cy="461665"/>
          </a:xfrm>
          <a:prstGeom prst="rect">
            <a:avLst/>
          </a:prstGeom>
          <a:noFill/>
        </p:spPr>
        <p:txBody>
          <a:bodyPr wrap="none" rtlCol="0">
            <a:spAutoFit/>
          </a:bodyPr>
          <a:lstStyle/>
          <a:p>
            <a:r>
              <a:rPr lang="en-US" sz="2400" dirty="0" smtClean="0">
                <a:solidFill>
                  <a:srgbClr val="000000"/>
                </a:solidFill>
              </a:rPr>
              <a:t>Flexible</a:t>
            </a:r>
            <a:endParaRPr lang="en-US" sz="2400" dirty="0">
              <a:solidFill>
                <a:srgbClr val="000000"/>
              </a:solidFill>
            </a:endParaRPr>
          </a:p>
        </p:txBody>
      </p:sp>
      <p:sp>
        <p:nvSpPr>
          <p:cNvPr id="18" name="TextBox 17"/>
          <p:cNvSpPr txBox="1"/>
          <p:nvPr/>
        </p:nvSpPr>
        <p:spPr>
          <a:xfrm>
            <a:off x="5532854" y="5715000"/>
            <a:ext cx="1401346" cy="461665"/>
          </a:xfrm>
          <a:prstGeom prst="rect">
            <a:avLst/>
          </a:prstGeom>
          <a:noFill/>
        </p:spPr>
        <p:txBody>
          <a:bodyPr wrap="none" rtlCol="0">
            <a:spAutoFit/>
          </a:bodyPr>
          <a:lstStyle/>
          <a:p>
            <a:r>
              <a:rPr lang="en-US" sz="2400" dirty="0" smtClean="0">
                <a:solidFill>
                  <a:srgbClr val="000000"/>
                </a:solidFill>
              </a:rPr>
              <a:t>Inflexible</a:t>
            </a:r>
            <a:endParaRPr lang="en-US" sz="2400" dirty="0">
              <a:solidFill>
                <a:srgbClr val="000000"/>
              </a:solidFill>
            </a:endParaRPr>
          </a:p>
        </p:txBody>
      </p:sp>
      <p:sp>
        <p:nvSpPr>
          <p:cNvPr id="20" name="TextBox 19"/>
          <p:cNvSpPr txBox="1"/>
          <p:nvPr/>
        </p:nvSpPr>
        <p:spPr>
          <a:xfrm rot="1800000">
            <a:off x="2219623" y="3834988"/>
            <a:ext cx="2440606" cy="1039356"/>
          </a:xfrm>
          <a:prstGeom prst="leftArrow">
            <a:avLst/>
          </a:prstGeom>
          <a:noFill/>
          <a:ln w="38100">
            <a:solidFill>
              <a:srgbClr val="FF0000"/>
            </a:solidFill>
          </a:ln>
        </p:spPr>
        <p:txBody>
          <a:bodyPr wrap="none" rtlCol="0">
            <a:spAutoFit/>
          </a:bodyPr>
          <a:lstStyle/>
          <a:p>
            <a:r>
              <a:rPr lang="en-US" sz="2800" dirty="0" err="1" smtClean="0">
                <a:solidFill>
                  <a:srgbClr val="FF0000"/>
                </a:solidFill>
              </a:rPr>
              <a:t>Undecidable</a:t>
            </a:r>
            <a:endParaRPr lang="en-US" sz="2800" dirty="0">
              <a:solidFill>
                <a:srgbClr val="FF0000"/>
              </a:solidFill>
            </a:endParaRPr>
          </a:p>
        </p:txBody>
      </p:sp>
      <p:sp>
        <p:nvSpPr>
          <p:cNvPr id="23" name="Left-Right Arrow 22"/>
          <p:cNvSpPr/>
          <p:nvPr/>
        </p:nvSpPr>
        <p:spPr bwMode="auto">
          <a:xfrm rot="1800000">
            <a:off x="2728571" y="2495341"/>
            <a:ext cx="3962400" cy="1425034"/>
          </a:xfrm>
          <a:prstGeom prst="leftRightArrow">
            <a:avLst>
              <a:gd name="adj1" fmla="val 66848"/>
              <a:gd name="adj2" fmla="val 50000"/>
            </a:avLst>
          </a:prstGeom>
          <a:noFill/>
          <a:ln w="28575"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2800" dirty="0" smtClean="0">
                <a:solidFill>
                  <a:srgbClr val="3366FF"/>
                </a:solidFill>
              </a:rPr>
              <a:t>Universal Turing Machine</a:t>
            </a:r>
          </a:p>
        </p:txBody>
      </p:sp>
      <p:sp>
        <p:nvSpPr>
          <p:cNvPr id="24" name="TextBox 23"/>
          <p:cNvSpPr txBox="1"/>
          <p:nvPr/>
        </p:nvSpPr>
        <p:spPr>
          <a:xfrm>
            <a:off x="6248400" y="3657600"/>
            <a:ext cx="3048000" cy="1384995"/>
          </a:xfrm>
          <a:prstGeom prst="rect">
            <a:avLst/>
          </a:prstGeom>
          <a:noFill/>
        </p:spPr>
        <p:txBody>
          <a:bodyPr wrap="square" rtlCol="0">
            <a:spAutoFit/>
          </a:bodyPr>
          <a:lstStyle/>
          <a:p>
            <a:pPr algn="ctr"/>
            <a:r>
              <a:rPr lang="en-US" sz="2800" dirty="0" smtClean="0">
                <a:solidFill>
                  <a:srgbClr val="000000"/>
                </a:solidFill>
              </a:rPr>
              <a:t>Architecture (constraints that deconstrain)</a:t>
            </a:r>
            <a:endParaRPr lang="en-US" sz="2800" dirty="0">
              <a:solidFill>
                <a:srgbClr val="000000"/>
              </a:solidFill>
            </a:endParaRPr>
          </a:p>
        </p:txBody>
      </p:sp>
      <p:sp>
        <p:nvSpPr>
          <p:cNvPr id="25" name="TextBox 24"/>
          <p:cNvSpPr txBox="1"/>
          <p:nvPr/>
        </p:nvSpPr>
        <p:spPr>
          <a:xfrm>
            <a:off x="2438400" y="6182380"/>
            <a:ext cx="1523174" cy="523220"/>
          </a:xfrm>
          <a:prstGeom prst="rect">
            <a:avLst/>
          </a:prstGeom>
          <a:noFill/>
        </p:spPr>
        <p:txBody>
          <a:bodyPr wrap="none" rtlCol="0">
            <a:spAutoFit/>
          </a:bodyPr>
          <a:lstStyle/>
          <a:p>
            <a:r>
              <a:rPr lang="en-US" sz="2800" b="1" dirty="0" smtClean="0">
                <a:solidFill>
                  <a:srgbClr val="000000"/>
                </a:solidFill>
              </a:rPr>
              <a:t>General</a:t>
            </a:r>
            <a:endParaRPr lang="en-US" sz="2800" b="1" dirty="0">
              <a:solidFill>
                <a:srgbClr val="000000"/>
              </a:solidFill>
            </a:endParaRPr>
          </a:p>
        </p:txBody>
      </p:sp>
      <p:sp>
        <p:nvSpPr>
          <p:cNvPr id="26" name="TextBox 25"/>
          <p:cNvSpPr txBox="1"/>
          <p:nvPr/>
        </p:nvSpPr>
        <p:spPr>
          <a:xfrm>
            <a:off x="5473288" y="6172200"/>
            <a:ext cx="1443024" cy="523220"/>
          </a:xfrm>
          <a:prstGeom prst="rect">
            <a:avLst/>
          </a:prstGeom>
          <a:noFill/>
        </p:spPr>
        <p:txBody>
          <a:bodyPr wrap="none" rtlCol="0">
            <a:spAutoFit/>
          </a:bodyPr>
          <a:lstStyle/>
          <a:p>
            <a:r>
              <a:rPr lang="en-US" sz="2800" b="1" dirty="0" smtClean="0">
                <a:solidFill>
                  <a:srgbClr val="000000"/>
                </a:solidFill>
              </a:rPr>
              <a:t>Special</a:t>
            </a:r>
            <a:endParaRPr lang="en-US" sz="2800" b="1" dirty="0">
              <a:solidFill>
                <a:srgbClr val="000000"/>
              </a:solidFill>
            </a:endParaRPr>
          </a:p>
        </p:txBody>
      </p:sp>
      <p:pic>
        <p:nvPicPr>
          <p:cNvPr id="27" name="Picture 2" descr="http://3.bp.blogspot.com/-fY9bPcLcdNU/T2sNTh1Qu_I/AAAAAAAAPkk/lz1rDyV-bBc/s1600/alan-turing.jpg"/>
          <p:cNvPicPr>
            <a:picLocks noChangeAspect="1" noChangeArrowheads="1"/>
          </p:cNvPicPr>
          <p:nvPr/>
        </p:nvPicPr>
        <p:blipFill>
          <a:blip r:embed="rId3" cstate="print"/>
          <a:srcRect/>
          <a:stretch>
            <a:fillRect/>
          </a:stretch>
        </p:blipFill>
        <p:spPr bwMode="auto">
          <a:xfrm>
            <a:off x="7467600" y="0"/>
            <a:ext cx="1676400" cy="2239670"/>
          </a:xfrm>
          <a:prstGeom prst="rect">
            <a:avLst/>
          </a:prstGeom>
          <a:noFill/>
        </p:spPr>
      </p:pic>
      <p:sp>
        <p:nvSpPr>
          <p:cNvPr id="28" name="TextBox 27"/>
          <p:cNvSpPr txBox="1"/>
          <p:nvPr/>
        </p:nvSpPr>
        <p:spPr>
          <a:xfrm>
            <a:off x="1752600" y="533400"/>
            <a:ext cx="4829527" cy="954107"/>
          </a:xfrm>
          <a:prstGeom prst="rect">
            <a:avLst/>
          </a:prstGeom>
          <a:noFill/>
        </p:spPr>
        <p:txBody>
          <a:bodyPr wrap="none" rtlCol="0">
            <a:spAutoFit/>
          </a:bodyPr>
          <a:lstStyle/>
          <a:p>
            <a:pPr algn="ctr"/>
            <a:r>
              <a:rPr lang="en-US" sz="2800" dirty="0" smtClean="0">
                <a:solidFill>
                  <a:srgbClr val="000000"/>
                </a:solidFill>
                <a:latin typeface="Arial Black" pitchFamily="34" charset="0"/>
              </a:rPr>
              <a:t>Laws and architectures</a:t>
            </a:r>
          </a:p>
          <a:p>
            <a:pPr algn="ctr"/>
            <a:r>
              <a:rPr lang="en-US" sz="2800" dirty="0" smtClean="0">
                <a:solidFill>
                  <a:srgbClr val="000000"/>
                </a:solidFill>
                <a:latin typeface="Arial Black" pitchFamily="34" charset="0"/>
              </a:rPr>
              <a:t>(Turing, 1936)</a:t>
            </a:r>
            <a:endParaRPr lang="en-US" sz="2800" dirty="0">
              <a:solidFill>
                <a:srgbClr val="000000"/>
              </a:solidFill>
              <a:latin typeface="Arial Black" pitchFamily="34" charset="0"/>
            </a:endParaRPr>
          </a:p>
        </p:txBody>
      </p:sp>
      <p:sp>
        <p:nvSpPr>
          <p:cNvPr id="29" name="TextBox 28"/>
          <p:cNvSpPr txBox="1"/>
          <p:nvPr/>
        </p:nvSpPr>
        <p:spPr>
          <a:xfrm>
            <a:off x="7467600" y="2209800"/>
            <a:ext cx="1676400" cy="830997"/>
          </a:xfrm>
          <a:prstGeom prst="rect">
            <a:avLst/>
          </a:prstGeom>
          <a:noFill/>
        </p:spPr>
        <p:txBody>
          <a:bodyPr wrap="square" rtlCol="0">
            <a:spAutoFit/>
          </a:bodyPr>
          <a:lstStyle/>
          <a:p>
            <a:pPr algn="ctr"/>
            <a:r>
              <a:rPr lang="en-US" sz="2400" dirty="0" smtClean="0">
                <a:solidFill>
                  <a:srgbClr val="000000"/>
                </a:solidFill>
              </a:rPr>
              <a:t>Turing </a:t>
            </a:r>
          </a:p>
          <a:p>
            <a:pPr algn="ctr"/>
            <a:r>
              <a:rPr lang="en-US" sz="2400" dirty="0" smtClean="0">
                <a:solidFill>
                  <a:srgbClr val="000000"/>
                </a:solidFill>
              </a:rPr>
              <a:t>1912-1954</a:t>
            </a:r>
            <a:endParaRPr lang="en-US" sz="2400" dirty="0">
              <a:solidFill>
                <a:srgbClr val="000000"/>
              </a:solidFill>
            </a:endParaRP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Arrow Connector 65"/>
          <p:cNvCxnSpPr/>
          <p:nvPr/>
        </p:nvCxnSpPr>
        <p:spPr bwMode="auto">
          <a:xfrm>
            <a:off x="2667000" y="4114800"/>
            <a:ext cx="5562600" cy="0"/>
          </a:xfrm>
          <a:prstGeom prst="straightConnector1">
            <a:avLst/>
          </a:prstGeom>
          <a:noFill/>
          <a:ln w="57150" cap="flat" cmpd="sng" algn="ctr">
            <a:solidFill>
              <a:schemeClr val="tx1"/>
            </a:solidFill>
            <a:prstDash val="solid"/>
            <a:round/>
            <a:headEnd type="none" w="med" len="med"/>
            <a:tailEnd type="arrow"/>
          </a:ln>
          <a:effectLst/>
        </p:spPr>
      </p:cxnSp>
      <p:cxnSp>
        <p:nvCxnSpPr>
          <p:cNvPr id="69" name="Straight Arrow Connector 68"/>
          <p:cNvCxnSpPr/>
          <p:nvPr/>
        </p:nvCxnSpPr>
        <p:spPr bwMode="auto">
          <a:xfrm flipV="1">
            <a:off x="2639863" y="457200"/>
            <a:ext cx="0" cy="3657600"/>
          </a:xfrm>
          <a:prstGeom prst="straightConnector1">
            <a:avLst/>
          </a:prstGeom>
          <a:noFill/>
          <a:ln w="57150" cap="flat" cmpd="sng" algn="ctr">
            <a:solidFill>
              <a:schemeClr val="tx1"/>
            </a:solidFill>
            <a:prstDash val="solid"/>
            <a:round/>
            <a:headEnd type="none" w="med" len="med"/>
            <a:tailEnd type="arrow"/>
          </a:ln>
          <a:effectLst/>
        </p:spPr>
      </p:cxnSp>
      <p:sp>
        <p:nvSpPr>
          <p:cNvPr id="70" name="TextBox 69"/>
          <p:cNvSpPr txBox="1"/>
          <p:nvPr/>
        </p:nvSpPr>
        <p:spPr>
          <a:xfrm>
            <a:off x="1475713" y="3352800"/>
            <a:ext cx="883575" cy="523220"/>
          </a:xfrm>
          <a:prstGeom prst="rect">
            <a:avLst/>
          </a:prstGeom>
          <a:noFill/>
        </p:spPr>
        <p:txBody>
          <a:bodyPr wrap="none" rtlCol="0">
            <a:spAutoFit/>
          </a:bodyPr>
          <a:lstStyle/>
          <a:p>
            <a:r>
              <a:rPr lang="en-US" sz="2800" dirty="0" smtClean="0">
                <a:solidFill>
                  <a:srgbClr val="000000"/>
                </a:solidFill>
              </a:rPr>
              <a:t>Fast</a:t>
            </a:r>
            <a:endParaRPr lang="en-US" sz="2800" dirty="0">
              <a:solidFill>
                <a:srgbClr val="000000"/>
              </a:solidFill>
            </a:endParaRPr>
          </a:p>
        </p:txBody>
      </p:sp>
      <p:sp>
        <p:nvSpPr>
          <p:cNvPr id="95" name="TextBox 94"/>
          <p:cNvSpPr txBox="1"/>
          <p:nvPr/>
        </p:nvSpPr>
        <p:spPr>
          <a:xfrm>
            <a:off x="1399513" y="1981200"/>
            <a:ext cx="963725" cy="523220"/>
          </a:xfrm>
          <a:prstGeom prst="rect">
            <a:avLst/>
          </a:prstGeom>
          <a:noFill/>
        </p:spPr>
        <p:txBody>
          <a:bodyPr wrap="none" rtlCol="0">
            <a:spAutoFit/>
          </a:bodyPr>
          <a:lstStyle/>
          <a:p>
            <a:r>
              <a:rPr lang="en-US" sz="2800" dirty="0" smtClean="0">
                <a:solidFill>
                  <a:srgbClr val="000000"/>
                </a:solidFill>
              </a:rPr>
              <a:t>Slow</a:t>
            </a:r>
            <a:endParaRPr lang="en-US" sz="2800" dirty="0">
              <a:solidFill>
                <a:srgbClr val="000000"/>
              </a:solidFill>
            </a:endParaRPr>
          </a:p>
        </p:txBody>
      </p:sp>
      <p:sp>
        <p:nvSpPr>
          <p:cNvPr id="96" name="TextBox 95"/>
          <p:cNvSpPr txBox="1"/>
          <p:nvPr/>
        </p:nvSpPr>
        <p:spPr>
          <a:xfrm>
            <a:off x="2486687" y="5562600"/>
            <a:ext cx="1627337" cy="954107"/>
          </a:xfrm>
          <a:prstGeom prst="rect">
            <a:avLst/>
          </a:prstGeom>
          <a:noFill/>
        </p:spPr>
        <p:txBody>
          <a:bodyPr wrap="square" rtlCol="0">
            <a:spAutoFit/>
          </a:bodyPr>
          <a:lstStyle/>
          <a:p>
            <a:r>
              <a:rPr lang="en-US" sz="2800" dirty="0" smtClean="0">
                <a:solidFill>
                  <a:srgbClr val="0070C0"/>
                </a:solidFill>
              </a:rPr>
              <a:t>Flexible/</a:t>
            </a:r>
          </a:p>
          <a:p>
            <a:r>
              <a:rPr lang="en-US" sz="2800" dirty="0" smtClean="0">
                <a:solidFill>
                  <a:srgbClr val="0070C0"/>
                </a:solidFill>
              </a:rPr>
              <a:t>General</a:t>
            </a:r>
            <a:endParaRPr lang="en-US" sz="2800" dirty="0">
              <a:solidFill>
                <a:srgbClr val="0070C0"/>
              </a:solidFill>
            </a:endParaRPr>
          </a:p>
        </p:txBody>
      </p:sp>
      <p:sp>
        <p:nvSpPr>
          <p:cNvPr id="97" name="TextBox 96"/>
          <p:cNvSpPr txBox="1"/>
          <p:nvPr/>
        </p:nvSpPr>
        <p:spPr>
          <a:xfrm>
            <a:off x="6449087" y="5602307"/>
            <a:ext cx="1704313" cy="954107"/>
          </a:xfrm>
          <a:prstGeom prst="rect">
            <a:avLst/>
          </a:prstGeom>
          <a:noFill/>
        </p:spPr>
        <p:txBody>
          <a:bodyPr wrap="none" rtlCol="0">
            <a:spAutoFit/>
          </a:bodyPr>
          <a:lstStyle/>
          <a:p>
            <a:r>
              <a:rPr lang="en-US" sz="2800" dirty="0" smtClean="0">
                <a:solidFill>
                  <a:srgbClr val="0070C0"/>
                </a:solidFill>
              </a:rPr>
              <a:t>Inflexible/</a:t>
            </a:r>
          </a:p>
          <a:p>
            <a:r>
              <a:rPr lang="en-US" sz="2800" dirty="0" smtClean="0">
                <a:solidFill>
                  <a:srgbClr val="0070C0"/>
                </a:solidFill>
              </a:rPr>
              <a:t>Specific</a:t>
            </a:r>
            <a:endParaRPr lang="en-US" sz="2800" dirty="0">
              <a:solidFill>
                <a:srgbClr val="0070C0"/>
              </a:solidFill>
            </a:endParaRPr>
          </a:p>
        </p:txBody>
      </p:sp>
      <p:sp>
        <p:nvSpPr>
          <p:cNvPr id="18" name="TextBox 17"/>
          <p:cNvSpPr txBox="1"/>
          <p:nvPr/>
        </p:nvSpPr>
        <p:spPr>
          <a:xfrm>
            <a:off x="1803496" y="4419600"/>
            <a:ext cx="2186817" cy="523220"/>
          </a:xfrm>
          <a:prstGeom prst="rect">
            <a:avLst/>
          </a:prstGeom>
          <a:noFill/>
        </p:spPr>
        <p:txBody>
          <a:bodyPr wrap="none" rtlCol="0">
            <a:spAutoFit/>
          </a:bodyPr>
          <a:lstStyle/>
          <a:p>
            <a:r>
              <a:rPr lang="en-US" sz="2800" dirty="0" err="1" smtClean="0">
                <a:solidFill>
                  <a:srgbClr val="000000"/>
                </a:solidFill>
              </a:rPr>
              <a:t>Undecidable</a:t>
            </a:r>
            <a:endParaRPr lang="en-US" sz="2800" dirty="0">
              <a:solidFill>
                <a:srgbClr val="000000"/>
              </a:solidFill>
            </a:endParaRPr>
          </a:p>
        </p:txBody>
      </p:sp>
      <p:sp>
        <p:nvSpPr>
          <p:cNvPr id="20" name="TextBox 19"/>
          <p:cNvSpPr txBox="1"/>
          <p:nvPr/>
        </p:nvSpPr>
        <p:spPr>
          <a:xfrm>
            <a:off x="6659913" y="4419600"/>
            <a:ext cx="683200" cy="523220"/>
          </a:xfrm>
          <a:prstGeom prst="rect">
            <a:avLst/>
          </a:prstGeom>
          <a:noFill/>
        </p:spPr>
        <p:txBody>
          <a:bodyPr wrap="none" rtlCol="0">
            <a:spAutoFit/>
          </a:bodyPr>
          <a:lstStyle/>
          <a:p>
            <a:r>
              <a:rPr lang="en-US" sz="2800" dirty="0" smtClean="0">
                <a:solidFill>
                  <a:srgbClr val="000000"/>
                </a:solidFill>
              </a:rPr>
              <a:t>NP</a:t>
            </a:r>
            <a:endParaRPr lang="en-US" sz="2800" dirty="0">
              <a:solidFill>
                <a:srgbClr val="000000"/>
              </a:solidFill>
            </a:endParaRPr>
          </a:p>
        </p:txBody>
      </p:sp>
      <p:sp>
        <p:nvSpPr>
          <p:cNvPr id="21" name="TextBox 20"/>
          <p:cNvSpPr txBox="1"/>
          <p:nvPr/>
        </p:nvSpPr>
        <p:spPr>
          <a:xfrm>
            <a:off x="8229600" y="4419600"/>
            <a:ext cx="423514" cy="523220"/>
          </a:xfrm>
          <a:prstGeom prst="rect">
            <a:avLst/>
          </a:prstGeom>
          <a:noFill/>
        </p:spPr>
        <p:txBody>
          <a:bodyPr wrap="none" rtlCol="0">
            <a:spAutoFit/>
          </a:bodyPr>
          <a:lstStyle/>
          <a:p>
            <a:r>
              <a:rPr lang="en-US" sz="2800" dirty="0" smtClean="0">
                <a:solidFill>
                  <a:srgbClr val="000000"/>
                </a:solidFill>
              </a:rPr>
              <a:t>P</a:t>
            </a:r>
            <a:endParaRPr lang="en-US" sz="2800" dirty="0">
              <a:solidFill>
                <a:srgbClr val="000000"/>
              </a:solidFill>
            </a:endParaRPr>
          </a:p>
        </p:txBody>
      </p:sp>
      <p:cxnSp>
        <p:nvCxnSpPr>
          <p:cNvPr id="22" name="Straight Connector 21"/>
          <p:cNvCxnSpPr/>
          <p:nvPr/>
        </p:nvCxnSpPr>
        <p:spPr bwMode="auto">
          <a:xfrm>
            <a:off x="3533503" y="762000"/>
            <a:ext cx="4467497" cy="2895600"/>
          </a:xfrm>
          <a:prstGeom prst="line">
            <a:avLst/>
          </a:prstGeom>
          <a:noFill/>
          <a:ln w="76200" cap="flat" cmpd="sng" algn="ctr">
            <a:gradFill>
              <a:gsLst>
                <a:gs pos="0">
                  <a:srgbClr val="00FFFF"/>
                </a:gs>
                <a:gs pos="54000">
                  <a:srgbClr val="FFFF00"/>
                </a:gs>
              </a:gsLst>
              <a:lin ang="5400000" scaled="0"/>
            </a:gradFill>
            <a:prstDash val="dash"/>
            <a:round/>
            <a:headEnd type="none" w="med" len="med"/>
            <a:tailEnd type="none" w="med" len="med"/>
          </a:ln>
          <a:effectLst/>
        </p:spPr>
      </p:cxnSp>
      <p:sp>
        <p:nvSpPr>
          <p:cNvPr id="23" name="TextBox 22"/>
          <p:cNvSpPr txBox="1"/>
          <p:nvPr/>
        </p:nvSpPr>
        <p:spPr>
          <a:xfrm rot="2063914">
            <a:off x="3898832" y="2297166"/>
            <a:ext cx="2257349" cy="584775"/>
          </a:xfrm>
          <a:prstGeom prst="rect">
            <a:avLst/>
          </a:prstGeom>
          <a:noFill/>
          <a:ln>
            <a:noFill/>
          </a:ln>
        </p:spPr>
        <p:txBody>
          <a:bodyPr wrap="none" rtlCol="0">
            <a:spAutoFit/>
          </a:bodyPr>
          <a:lstStyle/>
          <a:p>
            <a:r>
              <a:rPr lang="en-US" sz="3200" b="1" dirty="0" smtClean="0">
                <a:solidFill>
                  <a:srgbClr val="000000"/>
                </a:solidFill>
              </a:rPr>
              <a:t>hard limits</a:t>
            </a:r>
            <a:endParaRPr lang="en-US" sz="3200" b="1" dirty="0">
              <a:solidFill>
                <a:srgbClr val="000000"/>
              </a:solidFill>
            </a:endParaRPr>
          </a:p>
        </p:txBody>
      </p:sp>
      <p:sp>
        <p:nvSpPr>
          <p:cNvPr id="27" name="TextBox 26"/>
          <p:cNvSpPr txBox="1"/>
          <p:nvPr/>
        </p:nvSpPr>
        <p:spPr>
          <a:xfrm>
            <a:off x="1295400" y="609600"/>
            <a:ext cx="1219199" cy="954107"/>
          </a:xfrm>
          <a:prstGeom prst="rect">
            <a:avLst/>
          </a:prstGeom>
          <a:noFill/>
        </p:spPr>
        <p:txBody>
          <a:bodyPr wrap="square" rtlCol="0">
            <a:spAutoFit/>
          </a:bodyPr>
          <a:lstStyle/>
          <a:p>
            <a:pPr algn="ctr"/>
            <a:r>
              <a:rPr lang="en-US" sz="2800" i="1" dirty="0" smtClean="0">
                <a:solidFill>
                  <a:srgbClr val="000000"/>
                </a:solidFill>
              </a:rPr>
              <a:t>Really</a:t>
            </a:r>
            <a:r>
              <a:rPr lang="en-US" sz="2800" dirty="0" smtClean="0">
                <a:solidFill>
                  <a:srgbClr val="000000"/>
                </a:solidFill>
              </a:rPr>
              <a:t> slow</a:t>
            </a:r>
            <a:endParaRPr lang="en-US" sz="2800" dirty="0">
              <a:solidFill>
                <a:srgbClr val="000000"/>
              </a:solidFill>
            </a:endParaRPr>
          </a:p>
        </p:txBody>
      </p:sp>
      <p:sp>
        <p:nvSpPr>
          <p:cNvPr id="28" name="TextBox 27"/>
          <p:cNvSpPr txBox="1"/>
          <p:nvPr/>
        </p:nvSpPr>
        <p:spPr>
          <a:xfrm>
            <a:off x="5943600" y="304800"/>
            <a:ext cx="2667000" cy="954107"/>
          </a:xfrm>
          <a:prstGeom prst="rect">
            <a:avLst/>
          </a:prstGeom>
          <a:noFill/>
        </p:spPr>
        <p:txBody>
          <a:bodyPr wrap="square" rtlCol="0">
            <a:spAutoFit/>
          </a:bodyPr>
          <a:lstStyle/>
          <a:p>
            <a:pPr algn="r"/>
            <a:r>
              <a:rPr lang="en-US" sz="2800" dirty="0" smtClean="0">
                <a:solidFill>
                  <a:srgbClr val="000000"/>
                </a:solidFill>
              </a:rPr>
              <a:t>Computational complexity</a:t>
            </a:r>
            <a:endParaRPr lang="en-US" sz="2800" dirty="0">
              <a:solidFill>
                <a:srgbClr val="000000"/>
              </a:solidFill>
            </a:endParaRPr>
          </a:p>
        </p:txBody>
      </p:sp>
      <p:sp>
        <p:nvSpPr>
          <p:cNvPr id="15" name="TextBox 14"/>
          <p:cNvSpPr txBox="1"/>
          <p:nvPr/>
        </p:nvSpPr>
        <p:spPr>
          <a:xfrm>
            <a:off x="4337847" y="4419600"/>
            <a:ext cx="1786066" cy="523220"/>
          </a:xfrm>
          <a:prstGeom prst="rect">
            <a:avLst/>
          </a:prstGeom>
          <a:noFill/>
        </p:spPr>
        <p:txBody>
          <a:bodyPr wrap="none" rtlCol="0">
            <a:spAutoFit/>
          </a:bodyPr>
          <a:lstStyle/>
          <a:p>
            <a:r>
              <a:rPr lang="en-US" sz="2800" dirty="0" smtClean="0">
                <a:solidFill>
                  <a:srgbClr val="000000"/>
                </a:solidFill>
              </a:rPr>
              <a:t>Decidable</a:t>
            </a:r>
            <a:endParaRPr lang="en-US" sz="2800" dirty="0">
              <a:solidFill>
                <a:srgbClr val="000000"/>
              </a:solidFill>
            </a:endParaRP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TextBox 95"/>
          <p:cNvSpPr txBox="1"/>
          <p:nvPr/>
        </p:nvSpPr>
        <p:spPr>
          <a:xfrm>
            <a:off x="1143000" y="5562600"/>
            <a:ext cx="1627337" cy="954107"/>
          </a:xfrm>
          <a:prstGeom prst="rect">
            <a:avLst/>
          </a:prstGeom>
          <a:noFill/>
        </p:spPr>
        <p:txBody>
          <a:bodyPr wrap="square" rtlCol="0">
            <a:spAutoFit/>
          </a:bodyPr>
          <a:lstStyle/>
          <a:p>
            <a:r>
              <a:rPr lang="en-US" sz="2800" dirty="0" smtClean="0">
                <a:solidFill>
                  <a:srgbClr val="0070C0"/>
                </a:solidFill>
              </a:rPr>
              <a:t>Flexible/</a:t>
            </a:r>
          </a:p>
          <a:p>
            <a:r>
              <a:rPr lang="en-US" sz="2800" dirty="0" smtClean="0">
                <a:solidFill>
                  <a:srgbClr val="0070C0"/>
                </a:solidFill>
              </a:rPr>
              <a:t>General</a:t>
            </a:r>
            <a:endParaRPr lang="en-US" sz="2800" dirty="0">
              <a:solidFill>
                <a:srgbClr val="0070C0"/>
              </a:solidFill>
            </a:endParaRPr>
          </a:p>
        </p:txBody>
      </p:sp>
      <p:sp>
        <p:nvSpPr>
          <p:cNvPr id="97" name="TextBox 96"/>
          <p:cNvSpPr txBox="1"/>
          <p:nvPr/>
        </p:nvSpPr>
        <p:spPr>
          <a:xfrm>
            <a:off x="7239000" y="5562600"/>
            <a:ext cx="1704313" cy="954107"/>
          </a:xfrm>
          <a:prstGeom prst="rect">
            <a:avLst/>
          </a:prstGeom>
          <a:noFill/>
        </p:spPr>
        <p:txBody>
          <a:bodyPr wrap="none" rtlCol="0">
            <a:spAutoFit/>
          </a:bodyPr>
          <a:lstStyle/>
          <a:p>
            <a:r>
              <a:rPr lang="en-US" sz="2800" dirty="0" smtClean="0">
                <a:solidFill>
                  <a:srgbClr val="0070C0"/>
                </a:solidFill>
              </a:rPr>
              <a:t>Inflexible/</a:t>
            </a:r>
          </a:p>
          <a:p>
            <a:r>
              <a:rPr lang="en-US" sz="2800" dirty="0" smtClean="0">
                <a:solidFill>
                  <a:srgbClr val="0070C0"/>
                </a:solidFill>
              </a:rPr>
              <a:t>Specific</a:t>
            </a:r>
            <a:endParaRPr lang="en-US" sz="2800" dirty="0">
              <a:solidFill>
                <a:srgbClr val="0070C0"/>
              </a:solidFill>
            </a:endParaRPr>
          </a:p>
        </p:txBody>
      </p:sp>
      <p:sp>
        <p:nvSpPr>
          <p:cNvPr id="20" name="TextBox 19"/>
          <p:cNvSpPr txBox="1"/>
          <p:nvPr/>
        </p:nvSpPr>
        <p:spPr>
          <a:xfrm>
            <a:off x="4114800" y="3733800"/>
            <a:ext cx="683200" cy="523220"/>
          </a:xfrm>
          <a:prstGeom prst="rect">
            <a:avLst/>
          </a:prstGeom>
          <a:noFill/>
        </p:spPr>
        <p:txBody>
          <a:bodyPr wrap="none" rtlCol="0">
            <a:spAutoFit/>
          </a:bodyPr>
          <a:lstStyle/>
          <a:p>
            <a:r>
              <a:rPr lang="en-US" sz="2800" dirty="0" smtClean="0">
                <a:solidFill>
                  <a:srgbClr val="000000"/>
                </a:solidFill>
              </a:rPr>
              <a:t>NP</a:t>
            </a:r>
            <a:endParaRPr lang="en-US" sz="2800" dirty="0">
              <a:solidFill>
                <a:srgbClr val="000000"/>
              </a:solidFill>
            </a:endParaRPr>
          </a:p>
        </p:txBody>
      </p:sp>
      <p:sp>
        <p:nvSpPr>
          <p:cNvPr id="21" name="TextBox 20"/>
          <p:cNvSpPr txBox="1"/>
          <p:nvPr/>
        </p:nvSpPr>
        <p:spPr>
          <a:xfrm>
            <a:off x="6019800" y="3810000"/>
            <a:ext cx="423514" cy="523220"/>
          </a:xfrm>
          <a:prstGeom prst="rect">
            <a:avLst/>
          </a:prstGeom>
          <a:noFill/>
        </p:spPr>
        <p:txBody>
          <a:bodyPr wrap="none" rtlCol="0">
            <a:spAutoFit/>
          </a:bodyPr>
          <a:lstStyle/>
          <a:p>
            <a:r>
              <a:rPr lang="en-US" sz="2800" dirty="0" smtClean="0">
                <a:solidFill>
                  <a:srgbClr val="000000"/>
                </a:solidFill>
              </a:rPr>
              <a:t>P</a:t>
            </a:r>
            <a:endParaRPr lang="en-US" sz="2800" dirty="0">
              <a:solidFill>
                <a:srgbClr val="000000"/>
              </a:solidFill>
            </a:endParaRPr>
          </a:p>
        </p:txBody>
      </p:sp>
      <p:sp>
        <p:nvSpPr>
          <p:cNvPr id="15" name="TextBox 14"/>
          <p:cNvSpPr txBox="1"/>
          <p:nvPr/>
        </p:nvSpPr>
        <p:spPr>
          <a:xfrm>
            <a:off x="228600" y="2133600"/>
            <a:ext cx="1786066" cy="523220"/>
          </a:xfrm>
          <a:prstGeom prst="rect">
            <a:avLst/>
          </a:prstGeom>
          <a:noFill/>
        </p:spPr>
        <p:txBody>
          <a:bodyPr wrap="none" rtlCol="0">
            <a:spAutoFit/>
          </a:bodyPr>
          <a:lstStyle/>
          <a:p>
            <a:r>
              <a:rPr lang="en-US" sz="2800" dirty="0" smtClean="0">
                <a:solidFill>
                  <a:srgbClr val="000000"/>
                </a:solidFill>
              </a:rPr>
              <a:t>Decidable</a:t>
            </a:r>
            <a:endParaRPr lang="en-US" sz="2800" dirty="0">
              <a:solidFill>
                <a:srgbClr val="000000"/>
              </a:solidFill>
            </a:endParaRPr>
          </a:p>
        </p:txBody>
      </p:sp>
      <p:sp>
        <p:nvSpPr>
          <p:cNvPr id="16" name="Oval 15"/>
          <p:cNvSpPr/>
          <p:nvPr/>
        </p:nvSpPr>
        <p:spPr bwMode="auto">
          <a:xfrm>
            <a:off x="7010400" y="3581400"/>
            <a:ext cx="1766248" cy="1016000"/>
          </a:xfrm>
          <a:prstGeom prst="ellipse">
            <a:avLst/>
          </a:pr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17" name="Oval 16"/>
          <p:cNvSpPr/>
          <p:nvPr/>
        </p:nvSpPr>
        <p:spPr bwMode="auto">
          <a:xfrm>
            <a:off x="5562600" y="3200400"/>
            <a:ext cx="3290248" cy="1676400"/>
          </a:xfrm>
          <a:prstGeom prst="ellipse">
            <a:avLst/>
          </a:pr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19" name="Oval 18"/>
          <p:cNvSpPr/>
          <p:nvPr/>
        </p:nvSpPr>
        <p:spPr bwMode="auto">
          <a:xfrm>
            <a:off x="3505200" y="2743200"/>
            <a:ext cx="5410200" cy="2438400"/>
          </a:xfrm>
          <a:prstGeom prst="ellipse">
            <a:avLst/>
          </a:pr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4" name="TextBox 23"/>
          <p:cNvSpPr txBox="1"/>
          <p:nvPr/>
        </p:nvSpPr>
        <p:spPr>
          <a:xfrm>
            <a:off x="5943600" y="76200"/>
            <a:ext cx="3048000" cy="954107"/>
          </a:xfrm>
          <a:prstGeom prst="rect">
            <a:avLst/>
          </a:prstGeom>
          <a:noFill/>
        </p:spPr>
        <p:txBody>
          <a:bodyPr wrap="square" rtlCol="0">
            <a:spAutoFit/>
          </a:bodyPr>
          <a:lstStyle/>
          <a:p>
            <a:pPr algn="r"/>
            <a:r>
              <a:rPr lang="en-US" sz="2800" dirty="0" smtClean="0">
                <a:solidFill>
                  <a:srgbClr val="000000"/>
                </a:solidFill>
                <a:latin typeface="Arial Black" pitchFamily="34" charset="0"/>
              </a:rPr>
              <a:t>Computational complexity</a:t>
            </a:r>
            <a:endParaRPr lang="en-US" sz="2800" dirty="0">
              <a:solidFill>
                <a:srgbClr val="000000"/>
              </a:solidFill>
              <a:latin typeface="Arial Black" pitchFamily="34" charset="0"/>
            </a:endParaRPr>
          </a:p>
        </p:txBody>
      </p:sp>
      <p:sp>
        <p:nvSpPr>
          <p:cNvPr id="13" name="Oval 12"/>
          <p:cNvSpPr/>
          <p:nvPr/>
        </p:nvSpPr>
        <p:spPr bwMode="auto">
          <a:xfrm>
            <a:off x="533400" y="2209800"/>
            <a:ext cx="8534400" cy="3505200"/>
          </a:xfrm>
          <a:prstGeom prst="ellipse">
            <a:avLst/>
          </a:pr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14" name="TextBox 13"/>
          <p:cNvSpPr txBox="1"/>
          <p:nvPr/>
        </p:nvSpPr>
        <p:spPr>
          <a:xfrm>
            <a:off x="1219200" y="152400"/>
            <a:ext cx="4343400" cy="1077218"/>
          </a:xfrm>
          <a:prstGeom prst="rect">
            <a:avLst/>
          </a:prstGeom>
          <a:noFill/>
        </p:spPr>
        <p:txBody>
          <a:bodyPr wrap="square" rtlCol="0">
            <a:spAutoFit/>
          </a:bodyPr>
          <a:lstStyle/>
          <a:p>
            <a:r>
              <a:rPr lang="en-US" sz="2800" dirty="0" smtClean="0">
                <a:solidFill>
                  <a:srgbClr val="000000"/>
                </a:solidFill>
              </a:rPr>
              <a:t>PSPACE</a:t>
            </a:r>
            <a:r>
              <a:rPr lang="en-US" sz="3600" smtClean="0">
                <a:solidFill>
                  <a:srgbClr val="000000"/>
                </a:solidFill>
                <a:sym typeface="Symbol"/>
              </a:rPr>
              <a:t></a:t>
            </a:r>
            <a:r>
              <a:rPr lang="en-US" sz="2800" smtClean="0">
                <a:solidFill>
                  <a:srgbClr val="000000"/>
                </a:solidFill>
              </a:rPr>
              <a:t>NP</a:t>
            </a:r>
            <a:r>
              <a:rPr lang="en-US" sz="3600" smtClean="0">
                <a:solidFill>
                  <a:srgbClr val="000000"/>
                </a:solidFill>
                <a:sym typeface="Symbol"/>
              </a:rPr>
              <a:t></a:t>
            </a:r>
            <a:r>
              <a:rPr lang="en-US" sz="2800" smtClean="0">
                <a:solidFill>
                  <a:srgbClr val="000000"/>
                </a:solidFill>
              </a:rPr>
              <a:t>P</a:t>
            </a:r>
            <a:r>
              <a:rPr lang="en-US" sz="3600" smtClean="0">
                <a:solidFill>
                  <a:srgbClr val="000000"/>
                </a:solidFill>
                <a:sym typeface="Symbol"/>
              </a:rPr>
              <a:t></a:t>
            </a:r>
            <a:r>
              <a:rPr lang="en-US" sz="2800" smtClean="0">
                <a:solidFill>
                  <a:srgbClr val="000000"/>
                </a:solidFill>
              </a:rPr>
              <a:t>NL</a:t>
            </a:r>
            <a:endParaRPr lang="en-US" sz="2800" dirty="0" smtClean="0">
              <a:solidFill>
                <a:srgbClr val="000000"/>
              </a:solidFill>
            </a:endParaRPr>
          </a:p>
          <a:p>
            <a:r>
              <a:rPr lang="en-US" sz="2800" dirty="0" smtClean="0">
                <a:solidFill>
                  <a:srgbClr val="000000"/>
                </a:solidFill>
              </a:rPr>
              <a:t>PSPACE	  ≠	   NL</a:t>
            </a:r>
            <a:endParaRPr lang="en-US" sz="2800" b="1" dirty="0" smtClean="0">
              <a:solidFill>
                <a:srgbClr val="000000"/>
              </a:solidFill>
            </a:endParaRPr>
          </a:p>
        </p:txBody>
      </p:sp>
      <p:sp>
        <p:nvSpPr>
          <p:cNvPr id="22" name="TextBox 21"/>
          <p:cNvSpPr txBox="1"/>
          <p:nvPr/>
        </p:nvSpPr>
        <p:spPr>
          <a:xfrm>
            <a:off x="7467600" y="3810000"/>
            <a:ext cx="644728" cy="523220"/>
          </a:xfrm>
          <a:prstGeom prst="rect">
            <a:avLst/>
          </a:prstGeom>
          <a:noFill/>
        </p:spPr>
        <p:txBody>
          <a:bodyPr wrap="none" rtlCol="0">
            <a:spAutoFit/>
          </a:bodyPr>
          <a:lstStyle/>
          <a:p>
            <a:r>
              <a:rPr lang="en-US" sz="2800" dirty="0" smtClean="0">
                <a:solidFill>
                  <a:srgbClr val="000000"/>
                </a:solidFill>
              </a:rPr>
              <a:t>NL</a:t>
            </a:r>
            <a:endParaRPr lang="en-US" sz="2800" dirty="0">
              <a:solidFill>
                <a:srgbClr val="000000"/>
              </a:solidFill>
            </a:endParaRPr>
          </a:p>
        </p:txBody>
      </p:sp>
      <p:sp>
        <p:nvSpPr>
          <p:cNvPr id="23" name="TextBox 22"/>
          <p:cNvSpPr txBox="1"/>
          <p:nvPr/>
        </p:nvSpPr>
        <p:spPr>
          <a:xfrm>
            <a:off x="1143000" y="3733800"/>
            <a:ext cx="1905000" cy="523220"/>
          </a:xfrm>
          <a:prstGeom prst="rect">
            <a:avLst/>
          </a:prstGeom>
          <a:noFill/>
        </p:spPr>
        <p:txBody>
          <a:bodyPr wrap="square" rtlCol="0">
            <a:spAutoFit/>
          </a:bodyPr>
          <a:lstStyle/>
          <a:p>
            <a:r>
              <a:rPr lang="en-US" sz="2800" dirty="0" smtClean="0">
                <a:solidFill>
                  <a:srgbClr val="000000"/>
                </a:solidFill>
              </a:rPr>
              <a:t>PSPACE</a:t>
            </a:r>
            <a:endParaRPr lang="en-US" sz="2800" b="1" dirty="0" smtClean="0">
              <a:solidFill>
                <a:srgbClr val="000000"/>
              </a:solidFill>
            </a:endParaRPr>
          </a:p>
        </p:txBody>
      </p:sp>
      <p:sp>
        <p:nvSpPr>
          <p:cNvPr id="26" name="TextBox 25"/>
          <p:cNvSpPr txBox="1"/>
          <p:nvPr/>
        </p:nvSpPr>
        <p:spPr>
          <a:xfrm>
            <a:off x="3134307" y="1447800"/>
            <a:ext cx="5323893" cy="523220"/>
          </a:xfrm>
          <a:prstGeom prst="rect">
            <a:avLst/>
          </a:prstGeom>
          <a:noFill/>
        </p:spPr>
        <p:txBody>
          <a:bodyPr wrap="none" rtlCol="0">
            <a:spAutoFit/>
          </a:bodyPr>
          <a:lstStyle/>
          <a:p>
            <a:r>
              <a:rPr lang="en-US" sz="2800" dirty="0" smtClean="0">
                <a:solidFill>
                  <a:srgbClr val="FF0000"/>
                </a:solidFill>
              </a:rPr>
              <a:t>Space is powerful and/or cheap.</a:t>
            </a:r>
            <a:endParaRPr lang="en-US" sz="2800" dirty="0">
              <a:solidFill>
                <a:srgbClr val="FF0000"/>
              </a:solidFill>
            </a:endParaRP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152400"/>
            <a:ext cx="1935915" cy="646331"/>
          </a:xfrm>
          <a:prstGeom prst="rect">
            <a:avLst/>
          </a:prstGeom>
          <a:noFill/>
        </p:spPr>
        <p:txBody>
          <a:bodyPr wrap="none" rtlCol="0">
            <a:spAutoFit/>
          </a:bodyPr>
          <a:lstStyle/>
          <a:p>
            <a:r>
              <a:rPr lang="en-US" sz="3600" b="1" dirty="0" smtClean="0">
                <a:solidFill>
                  <a:srgbClr val="FF0000"/>
                </a:solidFill>
              </a:rPr>
              <a:t>Compute</a:t>
            </a:r>
            <a:endParaRPr lang="en-US" sz="3600" b="1" dirty="0">
              <a:solidFill>
                <a:srgbClr val="FF0000"/>
              </a:solidFill>
            </a:endParaRPr>
          </a:p>
        </p:txBody>
      </p:sp>
      <p:sp>
        <p:nvSpPr>
          <p:cNvPr id="11" name="TextBox 10"/>
          <p:cNvSpPr txBox="1"/>
          <p:nvPr/>
        </p:nvSpPr>
        <p:spPr>
          <a:xfrm>
            <a:off x="762000" y="1015425"/>
            <a:ext cx="3388876" cy="584775"/>
          </a:xfrm>
          <a:prstGeom prst="rect">
            <a:avLst/>
          </a:prstGeom>
          <a:noFill/>
        </p:spPr>
        <p:txBody>
          <a:bodyPr wrap="none" rtlCol="0">
            <a:spAutoFit/>
          </a:bodyPr>
          <a:lstStyle/>
          <a:p>
            <a:r>
              <a:rPr lang="en-US" sz="3200" b="1" dirty="0" smtClean="0">
                <a:solidFill>
                  <a:srgbClr val="0000CC"/>
                </a:solidFill>
              </a:rPr>
              <a:t>Turing (1912-1954)</a:t>
            </a:r>
            <a:endParaRPr lang="en-US" sz="3200" b="1" dirty="0">
              <a:solidFill>
                <a:srgbClr val="0000CC"/>
              </a:solidFill>
            </a:endParaRPr>
          </a:p>
        </p:txBody>
      </p:sp>
      <p:sp>
        <p:nvSpPr>
          <p:cNvPr id="27" name="TextBox 26"/>
          <p:cNvSpPr txBox="1"/>
          <p:nvPr/>
        </p:nvSpPr>
        <p:spPr>
          <a:xfrm>
            <a:off x="533400" y="1907060"/>
            <a:ext cx="8153400" cy="3884140"/>
          </a:xfrm>
          <a:prstGeom prst="rect">
            <a:avLst/>
          </a:prstGeom>
          <a:noFill/>
        </p:spPr>
        <p:txBody>
          <a:bodyPr wrap="square" rtlCol="0">
            <a:spAutoFit/>
          </a:bodyPr>
          <a:lstStyle/>
          <a:p>
            <a:pPr marL="342900"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Turing  100</a:t>
            </a:r>
            <a:r>
              <a:rPr lang="en-US" sz="2800" baseline="30000" dirty="0" smtClean="0">
                <a:solidFill>
                  <a:srgbClr val="000000"/>
                </a:solidFill>
                <a:latin typeface="Arial" pitchFamily="-72" charset="0"/>
                <a:ea typeface="ＭＳ Ｐゴシック" pitchFamily="-72" charset="-128"/>
              </a:rPr>
              <a:t>th</a:t>
            </a:r>
            <a:r>
              <a:rPr lang="en-US" sz="2800" dirty="0" smtClean="0">
                <a:solidFill>
                  <a:srgbClr val="000000"/>
                </a:solidFill>
                <a:latin typeface="Arial" pitchFamily="-72" charset="0"/>
                <a:ea typeface="ＭＳ Ｐゴシック" pitchFamily="-72" charset="-128"/>
              </a:rPr>
              <a:t> birthday in 2012</a:t>
            </a:r>
          </a:p>
          <a:p>
            <a:pPr marL="342900"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Turing </a:t>
            </a:r>
          </a:p>
          <a:p>
            <a:pPr marL="800100" lvl="1"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machine (math, CS)</a:t>
            </a:r>
          </a:p>
          <a:p>
            <a:pPr marL="800100" lvl="1"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test (AI, neuroscience)</a:t>
            </a:r>
          </a:p>
          <a:p>
            <a:pPr marL="800100" lvl="1"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pattern (biology)</a:t>
            </a:r>
          </a:p>
          <a:p>
            <a:pPr marL="342900"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Arguably greatest*</a:t>
            </a:r>
          </a:p>
          <a:p>
            <a:pPr marL="800100" lvl="1"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all time math/engineering combination</a:t>
            </a:r>
          </a:p>
          <a:p>
            <a:pPr marL="800100" lvl="1"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WW2 hero</a:t>
            </a:r>
          </a:p>
          <a:p>
            <a:pPr marL="800100" lvl="1" indent="-342900">
              <a:lnSpc>
                <a:spcPct val="80000"/>
              </a:lnSpc>
              <a:spcBef>
                <a:spcPct val="20000"/>
              </a:spcBef>
              <a:buFont typeface="Arial" pitchFamily="34" charset="0"/>
              <a:buChar char="−"/>
            </a:pPr>
            <a:r>
              <a:rPr lang="en-US" sz="2800" dirty="0" smtClean="0">
                <a:solidFill>
                  <a:srgbClr val="000000"/>
                </a:solidFill>
                <a:latin typeface="Arial" pitchFamily="-72" charset="0"/>
                <a:ea typeface="ＭＳ Ｐゴシック" pitchFamily="-72" charset="-128"/>
              </a:rPr>
              <a:t>“invented” software</a:t>
            </a:r>
          </a:p>
        </p:txBody>
      </p:sp>
      <p:sp>
        <p:nvSpPr>
          <p:cNvPr id="5" name="TextBox 4"/>
          <p:cNvSpPr txBox="1"/>
          <p:nvPr/>
        </p:nvSpPr>
        <p:spPr>
          <a:xfrm>
            <a:off x="5257800" y="6172200"/>
            <a:ext cx="3575659" cy="461665"/>
          </a:xfrm>
          <a:prstGeom prst="rect">
            <a:avLst/>
          </a:prstGeom>
          <a:noFill/>
        </p:spPr>
        <p:txBody>
          <a:bodyPr wrap="none" rtlCol="0">
            <a:spAutoFit/>
          </a:bodyPr>
          <a:lstStyle/>
          <a:p>
            <a:r>
              <a:rPr lang="en-US" sz="2400" dirty="0" smtClean="0">
                <a:solidFill>
                  <a:prstClr val="black"/>
                </a:solidFill>
                <a:latin typeface="Arial" pitchFamily="34" charset="0"/>
                <a:cs typeface="Arial" pitchFamily="34" charset="0"/>
              </a:rPr>
              <a:t>*Also world-class runner.</a:t>
            </a:r>
            <a:endParaRPr lang="en-US" sz="2400" dirty="0">
              <a:solidFill>
                <a:prstClr val="black"/>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papers/results</a:t>
            </a:r>
            <a:endParaRPr lang="en-US" dirty="0"/>
          </a:p>
        </p:txBody>
      </p:sp>
      <p:sp>
        <p:nvSpPr>
          <p:cNvPr id="3" name="Content Placeholder 2"/>
          <p:cNvSpPr>
            <a:spLocks noGrp="1"/>
          </p:cNvSpPr>
          <p:nvPr>
            <p:ph idx="1"/>
          </p:nvPr>
        </p:nvSpPr>
        <p:spPr/>
        <p:txBody>
          <a:bodyPr>
            <a:normAutofit fontScale="85000" lnSpcReduction="10000"/>
          </a:bodyPr>
          <a:lstStyle/>
          <a:p>
            <a:pPr lvl="0"/>
            <a:r>
              <a:rPr lang="en-US" dirty="0" smtClean="0"/>
              <a:t>Theory (1936): Turing machine (TM), computability, (un)decidability, universal machine (UTM) </a:t>
            </a:r>
          </a:p>
          <a:p>
            <a:pPr lvl="0"/>
            <a:r>
              <a:rPr lang="en-US" dirty="0" smtClean="0"/>
              <a:t>Practical design (early 1940s): code-breaking, including the design of code-breaking machines </a:t>
            </a:r>
          </a:p>
          <a:p>
            <a:pPr lvl="0"/>
            <a:r>
              <a:rPr lang="en-US" dirty="0" smtClean="0"/>
              <a:t>Practical design (late 1940s): general purpose digital computers and software, layered architecture </a:t>
            </a:r>
          </a:p>
          <a:p>
            <a:pPr lvl="0"/>
            <a:r>
              <a:rPr lang="en-US" dirty="0" smtClean="0"/>
              <a:t>Theory (1950): Turing test for machine intelligence </a:t>
            </a:r>
          </a:p>
          <a:p>
            <a:pPr lvl="0"/>
            <a:r>
              <a:rPr lang="en-US" dirty="0" smtClean="0"/>
              <a:t>Theory (1952): Reaction diffusion model of morphogenesis, plus practical use of digital computers to simulate biochemical reactions </a:t>
            </a:r>
          </a:p>
          <a:p>
            <a:pPr>
              <a:buNone/>
            </a:pPr>
            <a:endParaRPr lang="en-US" dirty="0"/>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3886200" y="3124200"/>
            <a:ext cx="4953000" cy="3539430"/>
          </a:xfrm>
          <a:prstGeom prst="rect">
            <a:avLst/>
          </a:prstGeom>
          <a:noFill/>
        </p:spPr>
        <p:txBody>
          <a:bodyPr wrap="square" rtlCol="0">
            <a:spAutoFit/>
          </a:bodyPr>
          <a:lstStyle/>
          <a:p>
            <a:r>
              <a:rPr lang="en-US" sz="2800" b="1" dirty="0" smtClean="0">
                <a:solidFill>
                  <a:prstClr val="black"/>
                </a:solidFill>
              </a:rPr>
              <a:t>Turing’s 3 step research:</a:t>
            </a:r>
          </a:p>
          <a:p>
            <a:pPr marL="514350" indent="-514350"/>
            <a:r>
              <a:rPr lang="en-US" sz="2800" dirty="0" smtClean="0">
                <a:solidFill>
                  <a:prstClr val="black"/>
                </a:solidFill>
              </a:rPr>
              <a:t>0.   Virtual (TM) machines</a:t>
            </a:r>
          </a:p>
          <a:p>
            <a:pPr marL="514350" indent="-514350">
              <a:buFont typeface="+mj-lt"/>
              <a:buAutoNum type="arabicPeriod"/>
            </a:pPr>
            <a:r>
              <a:rPr lang="en-US" sz="2800" dirty="0" smtClean="0">
                <a:solidFill>
                  <a:prstClr val="black"/>
                </a:solidFill>
              </a:rPr>
              <a:t>hard limits, (un)decidability using standard model (TM)</a:t>
            </a:r>
          </a:p>
          <a:p>
            <a:pPr marL="514350" indent="-514350">
              <a:buFont typeface="+mj-lt"/>
              <a:buAutoNum type="arabicPeriod"/>
            </a:pPr>
            <a:r>
              <a:rPr lang="en-US" sz="2800" dirty="0" smtClean="0">
                <a:solidFill>
                  <a:prstClr val="black"/>
                </a:solidFill>
              </a:rPr>
              <a:t>Universal architecture achieving hard limits (UTM)</a:t>
            </a:r>
          </a:p>
          <a:p>
            <a:pPr marL="514350" indent="-514350">
              <a:buFont typeface="+mj-lt"/>
              <a:buAutoNum type="arabicPeriod"/>
            </a:pPr>
            <a:r>
              <a:rPr lang="en-US" sz="2800" dirty="0" smtClean="0">
                <a:solidFill>
                  <a:prstClr val="black"/>
                </a:solidFill>
              </a:rPr>
              <a:t>Practical implementation in digital electronics (biology?)</a:t>
            </a:r>
          </a:p>
        </p:txBody>
      </p:sp>
      <p:sp>
        <p:nvSpPr>
          <p:cNvPr id="16" name="TextBox 15"/>
          <p:cNvSpPr txBox="1"/>
          <p:nvPr/>
        </p:nvSpPr>
        <p:spPr>
          <a:xfrm>
            <a:off x="4267200" y="228600"/>
            <a:ext cx="4495800" cy="2246769"/>
          </a:xfrm>
          <a:prstGeom prst="rect">
            <a:avLst/>
          </a:prstGeom>
          <a:solidFill>
            <a:srgbClr val="FFFF99"/>
          </a:solidFill>
        </p:spPr>
        <p:txBody>
          <a:bodyPr wrap="square" rtlCol="0">
            <a:spAutoFit/>
          </a:bodyPr>
          <a:lstStyle/>
          <a:p>
            <a:r>
              <a:rPr lang="en-US" sz="2800" b="1" dirty="0" smtClean="0">
                <a:solidFill>
                  <a:prstClr val="black"/>
                </a:solidFill>
              </a:rPr>
              <a:t>Essentials:</a:t>
            </a:r>
          </a:p>
          <a:p>
            <a:pPr marL="514350" indent="-514350"/>
            <a:r>
              <a:rPr lang="en-US" sz="2800" b="1" dirty="0" smtClean="0">
                <a:solidFill>
                  <a:prstClr val="black"/>
                </a:solidFill>
              </a:rPr>
              <a:t>0.	Model</a:t>
            </a:r>
          </a:p>
          <a:p>
            <a:pPr marL="514350" indent="-514350">
              <a:buFont typeface="+mj-lt"/>
              <a:buAutoNum type="arabicPeriod"/>
            </a:pPr>
            <a:r>
              <a:rPr lang="en-US" sz="2800" b="1" dirty="0" smtClean="0">
                <a:solidFill>
                  <a:prstClr val="black"/>
                </a:solidFill>
              </a:rPr>
              <a:t>Universal laws</a:t>
            </a:r>
          </a:p>
          <a:p>
            <a:pPr marL="514350" indent="-514350">
              <a:buFont typeface="+mj-lt"/>
              <a:buAutoNum type="arabicPeriod"/>
            </a:pPr>
            <a:r>
              <a:rPr lang="en-US" sz="2800" b="1" dirty="0" smtClean="0">
                <a:solidFill>
                  <a:prstClr val="black"/>
                </a:solidFill>
              </a:rPr>
              <a:t>Universal architecture</a:t>
            </a:r>
          </a:p>
          <a:p>
            <a:pPr marL="514350" indent="-514350">
              <a:buFont typeface="+mj-lt"/>
              <a:buAutoNum type="arabicPeriod"/>
            </a:pPr>
            <a:r>
              <a:rPr lang="en-US" sz="2800" b="1" dirty="0" smtClean="0">
                <a:solidFill>
                  <a:prstClr val="black"/>
                </a:solidFill>
              </a:rPr>
              <a:t>Practical implementation</a:t>
            </a:r>
          </a:p>
        </p:txBody>
      </p:sp>
      <p:sp>
        <p:nvSpPr>
          <p:cNvPr id="4" name="TextBox 3"/>
          <p:cNvSpPr txBox="1"/>
          <p:nvPr/>
        </p:nvSpPr>
        <p:spPr>
          <a:xfrm>
            <a:off x="921325" y="3305300"/>
            <a:ext cx="1490344" cy="523220"/>
          </a:xfrm>
          <a:prstGeom prst="rect">
            <a:avLst/>
          </a:prstGeom>
          <a:noFill/>
          <a:ln w="38100">
            <a:solidFill>
              <a:schemeClr val="accent1"/>
            </a:solidFill>
          </a:ln>
        </p:spPr>
        <p:txBody>
          <a:bodyPr wrap="none" rtlCol="0">
            <a:spAutoFit/>
          </a:bodyPr>
          <a:lstStyle/>
          <a:p>
            <a:r>
              <a:rPr lang="en-US" sz="2800" dirty="0" smtClean="0">
                <a:solidFill>
                  <a:prstClr val="black"/>
                </a:solidFill>
              </a:rPr>
              <a:t>Software</a:t>
            </a:r>
          </a:p>
        </p:txBody>
      </p:sp>
      <p:sp>
        <p:nvSpPr>
          <p:cNvPr id="5" name="TextBox 4"/>
          <p:cNvSpPr txBox="1"/>
          <p:nvPr/>
        </p:nvSpPr>
        <p:spPr>
          <a:xfrm>
            <a:off x="838200" y="3886200"/>
            <a:ext cx="1612044" cy="523220"/>
          </a:xfrm>
          <a:prstGeom prst="rect">
            <a:avLst/>
          </a:prstGeom>
          <a:noFill/>
        </p:spPr>
        <p:txBody>
          <a:bodyPr wrap="none" rtlCol="0">
            <a:spAutoFit/>
          </a:bodyPr>
          <a:lstStyle/>
          <a:p>
            <a:r>
              <a:rPr lang="en-US" sz="2800" dirty="0" smtClean="0">
                <a:solidFill>
                  <a:prstClr val="black"/>
                </a:solidFill>
              </a:rPr>
              <a:t>Hardware</a:t>
            </a:r>
            <a:endParaRPr lang="en-US" sz="2800" dirty="0">
              <a:solidFill>
                <a:prstClr val="black"/>
              </a:solidFill>
            </a:endParaRPr>
          </a:p>
        </p:txBody>
      </p:sp>
      <p:sp>
        <p:nvSpPr>
          <p:cNvPr id="6" name="TextBox 5"/>
          <p:cNvSpPr txBox="1"/>
          <p:nvPr/>
        </p:nvSpPr>
        <p:spPr>
          <a:xfrm>
            <a:off x="1102959" y="5257800"/>
            <a:ext cx="1106841" cy="523220"/>
          </a:xfrm>
          <a:prstGeom prst="rect">
            <a:avLst/>
          </a:prstGeom>
          <a:noFill/>
          <a:ln w="38100">
            <a:solidFill>
              <a:schemeClr val="tx1"/>
            </a:solidFill>
          </a:ln>
        </p:spPr>
        <p:txBody>
          <a:bodyPr wrap="none" rtlCol="0">
            <a:spAutoFit/>
          </a:bodyPr>
          <a:lstStyle/>
          <a:p>
            <a:r>
              <a:rPr lang="en-US" sz="2800" dirty="0" smtClean="0">
                <a:solidFill>
                  <a:prstClr val="black"/>
                </a:solidFill>
              </a:rPr>
              <a:t>Digital</a:t>
            </a:r>
          </a:p>
        </p:txBody>
      </p:sp>
      <p:sp>
        <p:nvSpPr>
          <p:cNvPr id="7" name="TextBox 6"/>
          <p:cNvSpPr txBox="1"/>
          <p:nvPr/>
        </p:nvSpPr>
        <p:spPr>
          <a:xfrm>
            <a:off x="1066800" y="5791200"/>
            <a:ext cx="1192955" cy="523220"/>
          </a:xfrm>
          <a:prstGeom prst="rect">
            <a:avLst/>
          </a:prstGeom>
          <a:noFill/>
        </p:spPr>
        <p:txBody>
          <a:bodyPr wrap="none" rtlCol="0">
            <a:spAutoFit/>
          </a:bodyPr>
          <a:lstStyle/>
          <a:p>
            <a:r>
              <a:rPr lang="en-US" sz="2800" dirty="0" smtClean="0">
                <a:solidFill>
                  <a:prstClr val="black"/>
                </a:solidFill>
              </a:rPr>
              <a:t>Analog</a:t>
            </a:r>
            <a:endParaRPr lang="en-US" sz="2800" dirty="0">
              <a:solidFill>
                <a:prstClr val="black"/>
              </a:solidFill>
            </a:endParaRPr>
          </a:p>
        </p:txBody>
      </p:sp>
      <p:sp>
        <p:nvSpPr>
          <p:cNvPr id="8" name="Rectangle 7"/>
          <p:cNvSpPr/>
          <p:nvPr/>
        </p:nvSpPr>
        <p:spPr>
          <a:xfrm>
            <a:off x="762000" y="3200400"/>
            <a:ext cx="1828800" cy="13716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tangle 8"/>
          <p:cNvSpPr/>
          <p:nvPr/>
        </p:nvSpPr>
        <p:spPr>
          <a:xfrm>
            <a:off x="762000" y="5105400"/>
            <a:ext cx="1828800" cy="137160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10" name="Straight Connector 9"/>
          <p:cNvCxnSpPr>
            <a:stCxn id="8" idx="2"/>
            <a:endCxn id="6" idx="0"/>
          </p:cNvCxnSpPr>
          <p:nvPr/>
        </p:nvCxnSpPr>
        <p:spPr>
          <a:xfrm flipH="1">
            <a:off x="1656380" y="4572000"/>
            <a:ext cx="20020" cy="685800"/>
          </a:xfrm>
          <a:prstGeom prst="line">
            <a:avLst/>
          </a:pr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28600" y="152400"/>
            <a:ext cx="2438400" cy="2062103"/>
          </a:xfrm>
          <a:prstGeom prst="rect">
            <a:avLst/>
          </a:prstGeom>
          <a:solidFill>
            <a:srgbClr val="FFFF00"/>
          </a:solidFill>
        </p:spPr>
        <p:txBody>
          <a:bodyPr wrap="square" rtlCol="0">
            <a:spAutoFit/>
          </a:bodyPr>
          <a:lstStyle/>
          <a:p>
            <a:pPr algn="ctr"/>
            <a:r>
              <a:rPr lang="en-US" sz="3200" dirty="0" smtClean="0">
                <a:solidFill>
                  <a:prstClr val="black"/>
                </a:solidFill>
              </a:rPr>
              <a:t>Turing as “new” starting point?</a:t>
            </a:r>
            <a:endParaRPr lang="en-US" sz="3200" dirty="0">
              <a:solidFill>
                <a:prstClr val="black"/>
              </a:solidFill>
            </a:endParaRP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93569" name="Rectangle 1"/>
          <p:cNvSpPr>
            <a:spLocks noChangeArrowheads="1"/>
          </p:cNvSpPr>
          <p:nvPr/>
        </p:nvSpPr>
        <p:spPr bwMode="auto">
          <a:xfrm>
            <a:off x="2514600" y="517803"/>
            <a:ext cx="64008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a:t>
            </a:r>
            <a:r>
              <a:rPr lang="en-US" sz="2800" b="1" dirty="0" smtClean="0">
                <a:solidFill>
                  <a:prstClr val="black"/>
                </a:solidFill>
                <a:latin typeface="Arial" pitchFamily="34" charset="0"/>
                <a:ea typeface="Times New Roman" pitchFamily="18" charset="0"/>
                <a:cs typeface="Arial" pitchFamily="34" charset="0"/>
              </a:rPr>
              <a:t>being digital</a:t>
            </a:r>
            <a:r>
              <a:rPr lang="en-US" sz="2800" dirty="0" smtClean="0">
                <a:solidFill>
                  <a:prstClr val="black"/>
                </a:solidFill>
                <a:latin typeface="Arial" pitchFamily="34" charset="0"/>
                <a:ea typeface="Times New Roman" pitchFamily="18" charset="0"/>
                <a:cs typeface="Arial" pitchFamily="34" charset="0"/>
              </a:rPr>
              <a:t> should be of </a:t>
            </a:r>
            <a:r>
              <a:rPr lang="en-US" sz="2800" b="1" dirty="0" smtClean="0">
                <a:solidFill>
                  <a:prstClr val="black"/>
                </a:solidFill>
                <a:latin typeface="Arial" pitchFamily="34" charset="0"/>
                <a:ea typeface="Times New Roman" pitchFamily="18" charset="0"/>
                <a:cs typeface="Arial" pitchFamily="34" charset="0"/>
              </a:rPr>
              <a:t>greater interest</a:t>
            </a:r>
            <a:r>
              <a:rPr lang="en-US" sz="2800" dirty="0" smtClean="0">
                <a:solidFill>
                  <a:prstClr val="black"/>
                </a:solidFill>
                <a:latin typeface="Arial" pitchFamily="34" charset="0"/>
                <a:ea typeface="Times New Roman" pitchFamily="18" charset="0"/>
                <a:cs typeface="Arial" pitchFamily="34" charset="0"/>
              </a:rPr>
              <a:t> </a:t>
            </a:r>
            <a:r>
              <a:rPr lang="en-US" sz="2800" b="1" dirty="0" smtClean="0">
                <a:solidFill>
                  <a:prstClr val="black"/>
                </a:solidFill>
                <a:latin typeface="Arial" pitchFamily="34" charset="0"/>
                <a:ea typeface="Times New Roman" pitchFamily="18" charset="0"/>
                <a:cs typeface="Arial" pitchFamily="34" charset="0"/>
              </a:rPr>
              <a:t>than</a:t>
            </a:r>
            <a:r>
              <a:rPr lang="en-US" sz="2800" dirty="0" smtClean="0">
                <a:solidFill>
                  <a:prstClr val="black"/>
                </a:solidFill>
                <a:latin typeface="Arial" pitchFamily="34" charset="0"/>
                <a:ea typeface="Times New Roman" pitchFamily="18" charset="0"/>
                <a:cs typeface="Arial" pitchFamily="34" charset="0"/>
              </a:rPr>
              <a:t> that of being </a:t>
            </a:r>
            <a:r>
              <a:rPr lang="en-US" sz="2800" b="1" dirty="0" smtClean="0">
                <a:solidFill>
                  <a:prstClr val="black"/>
                </a:solidFill>
                <a:latin typeface="Arial" pitchFamily="34" charset="0"/>
                <a:ea typeface="Times New Roman" pitchFamily="18" charset="0"/>
                <a:cs typeface="Arial" pitchFamily="34" charset="0"/>
              </a:rPr>
              <a:t>electronic</a:t>
            </a:r>
            <a:r>
              <a:rPr lang="en-US" sz="2800" dirty="0" smtClean="0">
                <a:solidFill>
                  <a:prstClr val="black"/>
                </a:solidFill>
                <a:latin typeface="Arial" pitchFamily="34" charset="0"/>
                <a:ea typeface="Times New Roman" pitchFamily="18" charset="0"/>
                <a:cs typeface="Arial" pitchFamily="34" charset="0"/>
              </a:rPr>
              <a:t>. That it is electronic is certainly important because these machines owe their high speed to this… But this is virtually all that there is to be said on that subject. </a:t>
            </a: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That the machine is digital however has more subtle significance. … One can therefore </a:t>
            </a:r>
            <a:r>
              <a:rPr lang="en-US" sz="2800" b="1" dirty="0" smtClean="0">
                <a:solidFill>
                  <a:prstClr val="black"/>
                </a:solidFill>
                <a:latin typeface="Arial" pitchFamily="34" charset="0"/>
                <a:ea typeface="Times New Roman" pitchFamily="18" charset="0"/>
                <a:cs typeface="Arial" pitchFamily="34" charset="0"/>
              </a:rPr>
              <a:t>work to any desired degree of accuracy</a:t>
            </a:r>
            <a:r>
              <a:rPr lang="en-US" sz="2800" dirty="0" smtClean="0">
                <a:solidFill>
                  <a:prstClr val="black"/>
                </a:solidFill>
                <a:latin typeface="Arial" pitchFamily="34" charset="0"/>
                <a:ea typeface="Times New Roman" pitchFamily="18" charset="0"/>
                <a:cs typeface="Arial" pitchFamily="34" charset="0"/>
              </a:rPr>
              <a:t>. </a:t>
            </a:r>
          </a:p>
          <a:p>
            <a:pPr fontAlgn="base">
              <a:spcBef>
                <a:spcPct val="0"/>
              </a:spcBef>
              <a:spcAft>
                <a:spcPct val="0"/>
              </a:spcAft>
              <a:buFont typeface="Arial" pitchFamily="34" charset="0"/>
              <a:buChar char="•"/>
            </a:pPr>
            <a:endParaRPr lang="en-US" sz="2800" dirty="0" smtClean="0">
              <a:solidFill>
                <a:prstClr val="black"/>
              </a:solidFill>
              <a:latin typeface="Arial" pitchFamily="34" charset="0"/>
              <a:cs typeface="Arial" pitchFamily="34" charset="0"/>
            </a:endParaRPr>
          </a:p>
          <a:p>
            <a:pPr algn="r" fontAlgn="base">
              <a:spcBef>
                <a:spcPct val="0"/>
              </a:spcBef>
              <a:spcAft>
                <a:spcPct val="0"/>
              </a:spcAft>
            </a:pPr>
            <a:r>
              <a:rPr lang="en-US" sz="2800" dirty="0" smtClean="0">
                <a:solidFill>
                  <a:prstClr val="black"/>
                </a:solidFill>
                <a:latin typeface="Arial" pitchFamily="34" charset="0"/>
                <a:cs typeface="Arial" pitchFamily="34" charset="0"/>
              </a:rPr>
              <a:t>1947 Lecture to LMS</a:t>
            </a:r>
          </a:p>
        </p:txBody>
      </p:sp>
      <p:sp>
        <p:nvSpPr>
          <p:cNvPr id="4" name="TextBox 3"/>
          <p:cNvSpPr txBox="1"/>
          <p:nvPr/>
        </p:nvSpPr>
        <p:spPr>
          <a:xfrm>
            <a:off x="381000" y="2438400"/>
            <a:ext cx="1612044" cy="523220"/>
          </a:xfrm>
          <a:prstGeom prst="rect">
            <a:avLst/>
          </a:prstGeom>
          <a:noFill/>
        </p:spPr>
        <p:txBody>
          <a:bodyPr wrap="none" rtlCol="0">
            <a:spAutoFit/>
          </a:bodyPr>
          <a:lstStyle/>
          <a:p>
            <a:r>
              <a:rPr lang="en-US" sz="2800" dirty="0" smtClean="0">
                <a:solidFill>
                  <a:prstClr val="black"/>
                </a:solidFill>
              </a:rPr>
              <a:t>Hardware</a:t>
            </a:r>
            <a:endParaRPr lang="en-US" sz="2800" dirty="0">
              <a:solidFill>
                <a:prstClr val="black"/>
              </a:solidFill>
            </a:endParaRPr>
          </a:p>
        </p:txBody>
      </p:sp>
      <p:sp>
        <p:nvSpPr>
          <p:cNvPr id="5" name="TextBox 4"/>
          <p:cNvSpPr txBox="1"/>
          <p:nvPr/>
        </p:nvSpPr>
        <p:spPr>
          <a:xfrm>
            <a:off x="645759" y="3810000"/>
            <a:ext cx="1106841" cy="523220"/>
          </a:xfrm>
          <a:prstGeom prst="rect">
            <a:avLst/>
          </a:prstGeom>
          <a:noFill/>
          <a:ln w="38100">
            <a:solidFill>
              <a:schemeClr val="tx1"/>
            </a:solidFill>
          </a:ln>
        </p:spPr>
        <p:txBody>
          <a:bodyPr wrap="none" rtlCol="0">
            <a:spAutoFit/>
          </a:bodyPr>
          <a:lstStyle/>
          <a:p>
            <a:r>
              <a:rPr lang="en-US" sz="2800" dirty="0" smtClean="0">
                <a:solidFill>
                  <a:prstClr val="black"/>
                </a:solidFill>
              </a:rPr>
              <a:t>Digital</a:t>
            </a:r>
          </a:p>
        </p:txBody>
      </p:sp>
      <p:sp>
        <p:nvSpPr>
          <p:cNvPr id="6" name="TextBox 5"/>
          <p:cNvSpPr txBox="1"/>
          <p:nvPr/>
        </p:nvSpPr>
        <p:spPr>
          <a:xfrm>
            <a:off x="609600" y="4343400"/>
            <a:ext cx="1192955" cy="523220"/>
          </a:xfrm>
          <a:prstGeom prst="rect">
            <a:avLst/>
          </a:prstGeom>
          <a:noFill/>
        </p:spPr>
        <p:txBody>
          <a:bodyPr wrap="none" rtlCol="0">
            <a:spAutoFit/>
          </a:bodyPr>
          <a:lstStyle/>
          <a:p>
            <a:r>
              <a:rPr lang="en-US" sz="2800" dirty="0" smtClean="0">
                <a:solidFill>
                  <a:prstClr val="black"/>
                </a:solidFill>
              </a:rPr>
              <a:t>Analog</a:t>
            </a:r>
            <a:endParaRPr lang="en-US" sz="2800" dirty="0">
              <a:solidFill>
                <a:prstClr val="black"/>
              </a:solidFill>
            </a:endParaRPr>
          </a:p>
        </p:txBody>
      </p:sp>
      <p:sp>
        <p:nvSpPr>
          <p:cNvPr id="7" name="Rectangle 6"/>
          <p:cNvSpPr/>
          <p:nvPr/>
        </p:nvSpPr>
        <p:spPr>
          <a:xfrm>
            <a:off x="304800" y="1752600"/>
            <a:ext cx="1828800" cy="13716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304800" y="3657600"/>
            <a:ext cx="1828800" cy="137160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9" name="Straight Connector 8"/>
          <p:cNvCxnSpPr>
            <a:stCxn id="7" idx="2"/>
            <a:endCxn id="5" idx="0"/>
          </p:cNvCxnSpPr>
          <p:nvPr/>
        </p:nvCxnSpPr>
        <p:spPr>
          <a:xfrm flipH="1">
            <a:off x="1199180" y="3124200"/>
            <a:ext cx="20020" cy="685800"/>
          </a:xfrm>
          <a:prstGeom prst="line">
            <a:avLst/>
          </a:pr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93569" name="Rectangle 1"/>
          <p:cNvSpPr>
            <a:spLocks noChangeArrowheads="1"/>
          </p:cNvSpPr>
          <p:nvPr/>
        </p:nvSpPr>
        <p:spPr bwMode="auto">
          <a:xfrm>
            <a:off x="2514600" y="1164134"/>
            <a:ext cx="64008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 digital … of greater interest than that of being electronic …</a:t>
            </a: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…any desired degree of accuracy… </a:t>
            </a: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This accuracy is not obtained by more careful machining of parts, control of temperature variations, and such means, but by </a:t>
            </a:r>
            <a:r>
              <a:rPr lang="en-US" sz="2800" b="1" dirty="0" smtClean="0">
                <a:solidFill>
                  <a:prstClr val="black"/>
                </a:solidFill>
                <a:latin typeface="Arial" pitchFamily="34" charset="0"/>
                <a:ea typeface="Times New Roman" pitchFamily="18" charset="0"/>
                <a:cs typeface="Arial" pitchFamily="34" charset="0"/>
              </a:rPr>
              <a:t>a slight increase in the amount of equipment </a:t>
            </a:r>
            <a:r>
              <a:rPr lang="en-US" sz="2800" dirty="0" smtClean="0">
                <a:solidFill>
                  <a:prstClr val="black"/>
                </a:solidFill>
                <a:latin typeface="Arial" pitchFamily="34" charset="0"/>
                <a:ea typeface="Times New Roman" pitchFamily="18" charset="0"/>
                <a:cs typeface="Arial" pitchFamily="34" charset="0"/>
              </a:rPr>
              <a:t>in the machine.</a:t>
            </a:r>
          </a:p>
          <a:p>
            <a:pPr fontAlgn="base">
              <a:spcBef>
                <a:spcPct val="0"/>
              </a:spcBef>
              <a:spcAft>
                <a:spcPct val="0"/>
              </a:spcAft>
            </a:pPr>
            <a:endParaRPr lang="en-US" sz="2800" dirty="0" smtClean="0">
              <a:solidFill>
                <a:prstClr val="black"/>
              </a:solidFill>
              <a:latin typeface="Arial" pitchFamily="34" charset="0"/>
              <a:cs typeface="Arial" pitchFamily="34" charset="0"/>
            </a:endParaRPr>
          </a:p>
          <a:p>
            <a:pPr algn="r" fontAlgn="base">
              <a:spcBef>
                <a:spcPct val="0"/>
              </a:spcBef>
              <a:spcAft>
                <a:spcPct val="0"/>
              </a:spcAft>
            </a:pPr>
            <a:r>
              <a:rPr lang="en-US" sz="2800" dirty="0" smtClean="0">
                <a:solidFill>
                  <a:prstClr val="black"/>
                </a:solidFill>
                <a:latin typeface="Arial" pitchFamily="34" charset="0"/>
                <a:cs typeface="Arial" pitchFamily="34" charset="0"/>
              </a:rPr>
              <a:t>1947 Lecture to LMS</a:t>
            </a:r>
          </a:p>
        </p:txBody>
      </p:sp>
      <p:sp>
        <p:nvSpPr>
          <p:cNvPr id="4" name="TextBox 3"/>
          <p:cNvSpPr txBox="1"/>
          <p:nvPr/>
        </p:nvSpPr>
        <p:spPr>
          <a:xfrm>
            <a:off x="381000" y="2438400"/>
            <a:ext cx="1612044" cy="523220"/>
          </a:xfrm>
          <a:prstGeom prst="rect">
            <a:avLst/>
          </a:prstGeom>
          <a:noFill/>
        </p:spPr>
        <p:txBody>
          <a:bodyPr wrap="none" rtlCol="0">
            <a:spAutoFit/>
          </a:bodyPr>
          <a:lstStyle/>
          <a:p>
            <a:r>
              <a:rPr lang="en-US" sz="2800" dirty="0" smtClean="0">
                <a:solidFill>
                  <a:prstClr val="black"/>
                </a:solidFill>
              </a:rPr>
              <a:t>Hardware</a:t>
            </a:r>
            <a:endParaRPr lang="en-US" sz="2800" dirty="0">
              <a:solidFill>
                <a:prstClr val="black"/>
              </a:solidFill>
            </a:endParaRPr>
          </a:p>
        </p:txBody>
      </p:sp>
      <p:sp>
        <p:nvSpPr>
          <p:cNvPr id="5" name="TextBox 4"/>
          <p:cNvSpPr txBox="1"/>
          <p:nvPr/>
        </p:nvSpPr>
        <p:spPr>
          <a:xfrm>
            <a:off x="645759" y="3810000"/>
            <a:ext cx="1106841" cy="523220"/>
          </a:xfrm>
          <a:prstGeom prst="rect">
            <a:avLst/>
          </a:prstGeom>
          <a:noFill/>
          <a:ln w="38100">
            <a:solidFill>
              <a:schemeClr val="tx1"/>
            </a:solidFill>
          </a:ln>
        </p:spPr>
        <p:txBody>
          <a:bodyPr wrap="none" rtlCol="0">
            <a:spAutoFit/>
          </a:bodyPr>
          <a:lstStyle/>
          <a:p>
            <a:r>
              <a:rPr lang="en-US" sz="2800" dirty="0" smtClean="0">
                <a:solidFill>
                  <a:prstClr val="black"/>
                </a:solidFill>
              </a:rPr>
              <a:t>Digital</a:t>
            </a:r>
          </a:p>
        </p:txBody>
      </p:sp>
      <p:sp>
        <p:nvSpPr>
          <p:cNvPr id="6" name="TextBox 5"/>
          <p:cNvSpPr txBox="1"/>
          <p:nvPr/>
        </p:nvSpPr>
        <p:spPr>
          <a:xfrm>
            <a:off x="609600" y="4343400"/>
            <a:ext cx="1192955" cy="523220"/>
          </a:xfrm>
          <a:prstGeom prst="rect">
            <a:avLst/>
          </a:prstGeom>
          <a:noFill/>
        </p:spPr>
        <p:txBody>
          <a:bodyPr wrap="none" rtlCol="0">
            <a:spAutoFit/>
          </a:bodyPr>
          <a:lstStyle/>
          <a:p>
            <a:r>
              <a:rPr lang="en-US" sz="2800" dirty="0" smtClean="0">
                <a:solidFill>
                  <a:prstClr val="black"/>
                </a:solidFill>
              </a:rPr>
              <a:t>Analog</a:t>
            </a:r>
            <a:endParaRPr lang="en-US" sz="2800" dirty="0">
              <a:solidFill>
                <a:prstClr val="black"/>
              </a:solidFill>
            </a:endParaRPr>
          </a:p>
        </p:txBody>
      </p:sp>
      <p:sp>
        <p:nvSpPr>
          <p:cNvPr id="7" name="Rectangle 6"/>
          <p:cNvSpPr/>
          <p:nvPr/>
        </p:nvSpPr>
        <p:spPr>
          <a:xfrm>
            <a:off x="304800" y="1752600"/>
            <a:ext cx="1828800" cy="13716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304800" y="3657600"/>
            <a:ext cx="1828800" cy="137160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9" name="Straight Connector 8"/>
          <p:cNvCxnSpPr>
            <a:stCxn id="7" idx="2"/>
            <a:endCxn id="5" idx="0"/>
          </p:cNvCxnSpPr>
          <p:nvPr/>
        </p:nvCxnSpPr>
        <p:spPr>
          <a:xfrm flipH="1">
            <a:off x="1199180" y="3124200"/>
            <a:ext cx="20020" cy="685800"/>
          </a:xfrm>
          <a:prstGeom prst="line">
            <a:avLst/>
          </a:pr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93569" name="Rectangle 1"/>
          <p:cNvSpPr>
            <a:spLocks noChangeArrowheads="1"/>
          </p:cNvSpPr>
          <p:nvPr/>
        </p:nvSpPr>
        <p:spPr bwMode="auto">
          <a:xfrm>
            <a:off x="990600" y="431885"/>
            <a:ext cx="7467600" cy="24776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ts val="600"/>
              </a:spcBef>
              <a:spcAft>
                <a:spcPct val="0"/>
              </a:spcAft>
            </a:pPr>
            <a:r>
              <a:rPr lang="en-US" sz="2800" dirty="0" smtClean="0">
                <a:solidFill>
                  <a:prstClr val="black"/>
                </a:solidFill>
                <a:latin typeface="Arial" pitchFamily="34" charset="0"/>
                <a:ea typeface="Times New Roman" pitchFamily="18" charset="0"/>
                <a:cs typeface="Arial" pitchFamily="34" charset="0"/>
              </a:rPr>
              <a:t>Summarizing Turing:</a:t>
            </a:r>
          </a:p>
          <a:p>
            <a:pPr fontAlgn="base">
              <a:spcBef>
                <a:spcPts val="60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Digital more important than electronic…</a:t>
            </a:r>
          </a:p>
          <a:p>
            <a:pPr fontAlgn="base">
              <a:spcBef>
                <a:spcPts val="60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Robustness: accuracy and repeatability.</a:t>
            </a:r>
          </a:p>
          <a:p>
            <a:pPr fontAlgn="base">
              <a:spcBef>
                <a:spcPts val="60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Achieved more by internal hidden complexity than precise components or environments.</a:t>
            </a:r>
          </a:p>
        </p:txBody>
      </p:sp>
      <p:sp>
        <p:nvSpPr>
          <p:cNvPr id="10" name="TextBox 9"/>
          <p:cNvSpPr txBox="1"/>
          <p:nvPr/>
        </p:nvSpPr>
        <p:spPr>
          <a:xfrm>
            <a:off x="1828800" y="3581400"/>
            <a:ext cx="1612044" cy="954107"/>
          </a:xfrm>
          <a:prstGeom prst="rect">
            <a:avLst/>
          </a:prstGeom>
          <a:noFill/>
        </p:spPr>
        <p:txBody>
          <a:bodyPr wrap="none" rtlCol="0">
            <a:spAutoFit/>
          </a:bodyPr>
          <a:lstStyle/>
          <a:p>
            <a:pPr algn="ctr"/>
            <a:r>
              <a:rPr lang="en-US" sz="2800" dirty="0" smtClean="0">
                <a:solidFill>
                  <a:prstClr val="black"/>
                </a:solidFill>
              </a:rPr>
              <a:t>TM</a:t>
            </a:r>
          </a:p>
          <a:p>
            <a:pPr algn="ctr"/>
            <a:r>
              <a:rPr lang="en-US" sz="2800" dirty="0" smtClean="0">
                <a:solidFill>
                  <a:prstClr val="black"/>
                </a:solidFill>
              </a:rPr>
              <a:t>Hardware</a:t>
            </a:r>
            <a:endParaRPr lang="en-US" sz="2800" dirty="0">
              <a:solidFill>
                <a:prstClr val="black"/>
              </a:solidFill>
            </a:endParaRPr>
          </a:p>
        </p:txBody>
      </p:sp>
      <p:sp>
        <p:nvSpPr>
          <p:cNvPr id="11" name="TextBox 10"/>
          <p:cNvSpPr txBox="1"/>
          <p:nvPr/>
        </p:nvSpPr>
        <p:spPr>
          <a:xfrm>
            <a:off x="2093559" y="5410200"/>
            <a:ext cx="1106841" cy="523220"/>
          </a:xfrm>
          <a:prstGeom prst="rect">
            <a:avLst/>
          </a:prstGeom>
          <a:noFill/>
          <a:ln w="38100">
            <a:solidFill>
              <a:schemeClr val="tx1"/>
            </a:solidFill>
          </a:ln>
        </p:spPr>
        <p:txBody>
          <a:bodyPr wrap="none" rtlCol="0">
            <a:spAutoFit/>
          </a:bodyPr>
          <a:lstStyle/>
          <a:p>
            <a:r>
              <a:rPr lang="en-US" sz="2800" dirty="0" smtClean="0">
                <a:solidFill>
                  <a:prstClr val="black"/>
                </a:solidFill>
              </a:rPr>
              <a:t>Digital</a:t>
            </a:r>
          </a:p>
        </p:txBody>
      </p:sp>
      <p:sp>
        <p:nvSpPr>
          <p:cNvPr id="12" name="TextBox 11"/>
          <p:cNvSpPr txBox="1"/>
          <p:nvPr/>
        </p:nvSpPr>
        <p:spPr>
          <a:xfrm>
            <a:off x="2057400" y="5943600"/>
            <a:ext cx="1192955" cy="523220"/>
          </a:xfrm>
          <a:prstGeom prst="rect">
            <a:avLst/>
          </a:prstGeom>
          <a:noFill/>
        </p:spPr>
        <p:txBody>
          <a:bodyPr wrap="none" rtlCol="0">
            <a:spAutoFit/>
          </a:bodyPr>
          <a:lstStyle/>
          <a:p>
            <a:r>
              <a:rPr lang="en-US" sz="2800" dirty="0" smtClean="0">
                <a:solidFill>
                  <a:prstClr val="black"/>
                </a:solidFill>
              </a:rPr>
              <a:t>Analog</a:t>
            </a:r>
            <a:endParaRPr lang="en-US" sz="2800" dirty="0">
              <a:solidFill>
                <a:prstClr val="black"/>
              </a:solidFill>
            </a:endParaRPr>
          </a:p>
        </p:txBody>
      </p:sp>
      <p:sp>
        <p:nvSpPr>
          <p:cNvPr id="13" name="Rectangle 12"/>
          <p:cNvSpPr/>
          <p:nvPr/>
        </p:nvSpPr>
        <p:spPr>
          <a:xfrm>
            <a:off x="1752600" y="3352800"/>
            <a:ext cx="1828800" cy="13716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solidFill>
                <a:prstClr val="white"/>
              </a:solidFill>
            </a:endParaRPr>
          </a:p>
        </p:txBody>
      </p:sp>
      <p:sp>
        <p:nvSpPr>
          <p:cNvPr id="14" name="Rectangle 13"/>
          <p:cNvSpPr/>
          <p:nvPr/>
        </p:nvSpPr>
        <p:spPr>
          <a:xfrm>
            <a:off x="1752600" y="5257800"/>
            <a:ext cx="1828800" cy="137160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solidFill>
                <a:prstClr val="white"/>
              </a:solidFill>
            </a:endParaRPr>
          </a:p>
        </p:txBody>
      </p:sp>
      <p:cxnSp>
        <p:nvCxnSpPr>
          <p:cNvPr id="15" name="Straight Connector 14"/>
          <p:cNvCxnSpPr>
            <a:stCxn id="13" idx="2"/>
            <a:endCxn id="11" idx="0"/>
          </p:cNvCxnSpPr>
          <p:nvPr/>
        </p:nvCxnSpPr>
        <p:spPr>
          <a:xfrm flipH="1">
            <a:off x="2646980" y="4724400"/>
            <a:ext cx="20020" cy="685800"/>
          </a:xfrm>
          <a:prstGeom prst="line">
            <a:avLst/>
          </a:pr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6" name="Rectangle 1"/>
          <p:cNvSpPr>
            <a:spLocks noChangeArrowheads="1"/>
          </p:cNvSpPr>
          <p:nvPr/>
        </p:nvSpPr>
        <p:spPr bwMode="auto">
          <a:xfrm>
            <a:off x="4953000" y="3823157"/>
            <a:ext cx="38100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en-US" sz="2800" dirty="0" smtClean="0">
                <a:solidFill>
                  <a:prstClr val="black"/>
                </a:solidFill>
                <a:latin typeface="Arial" pitchFamily="34" charset="0"/>
                <a:ea typeface="Times New Roman" pitchFamily="18" charset="0"/>
                <a:cs typeface="Arial" pitchFamily="34" charset="0"/>
              </a:rPr>
              <a:t>Turing Machine (TM)</a:t>
            </a: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Digital </a:t>
            </a: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Symbolic</a:t>
            </a: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Logical</a:t>
            </a: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a:t>
            </a:r>
            <a:r>
              <a:rPr lang="en-US" sz="2800" b="1" i="1" dirty="0" smtClean="0">
                <a:solidFill>
                  <a:prstClr val="black"/>
                </a:solidFill>
                <a:latin typeface="Arial" pitchFamily="34" charset="0"/>
                <a:ea typeface="Times New Roman" pitchFamily="18" charset="0"/>
                <a:cs typeface="Arial" pitchFamily="34" charset="0"/>
              </a:rPr>
              <a:t>Repeatable/robust</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74049" name="Rectangle 1"/>
          <p:cNvSpPr>
            <a:spLocks noChangeArrowheads="1"/>
          </p:cNvSpPr>
          <p:nvPr/>
        </p:nvSpPr>
        <p:spPr bwMode="auto">
          <a:xfrm>
            <a:off x="990600" y="1973282"/>
            <a:ext cx="777240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 quite </a:t>
            </a:r>
            <a:r>
              <a:rPr lang="en-US" sz="2800" b="1" dirty="0" smtClean="0">
                <a:solidFill>
                  <a:prstClr val="black"/>
                </a:solidFill>
                <a:latin typeface="Arial" pitchFamily="34" charset="0"/>
                <a:ea typeface="Times New Roman" pitchFamily="18" charset="0"/>
                <a:cs typeface="Arial" pitchFamily="34" charset="0"/>
              </a:rPr>
              <a:t>small errors in the initial conditions </a:t>
            </a:r>
            <a:r>
              <a:rPr lang="en-US" sz="2800" dirty="0" smtClean="0">
                <a:solidFill>
                  <a:prstClr val="black"/>
                </a:solidFill>
                <a:latin typeface="Arial" pitchFamily="34" charset="0"/>
                <a:ea typeface="Times New Roman" pitchFamily="18" charset="0"/>
                <a:cs typeface="Arial" pitchFamily="34" charset="0"/>
              </a:rPr>
              <a:t>can have an overwhelming effect at a later time. The displacement of a single electron by a billionth of a </a:t>
            </a:r>
            <a:r>
              <a:rPr lang="en-US" sz="2800" dirty="0" err="1" smtClean="0">
                <a:solidFill>
                  <a:prstClr val="black"/>
                </a:solidFill>
                <a:latin typeface="Arial" pitchFamily="34" charset="0"/>
                <a:ea typeface="Times New Roman" pitchFamily="18" charset="0"/>
                <a:cs typeface="Arial" pitchFamily="34" charset="0"/>
              </a:rPr>
              <a:t>centimetre</a:t>
            </a:r>
            <a:r>
              <a:rPr lang="en-US" sz="2800" dirty="0" smtClean="0">
                <a:solidFill>
                  <a:prstClr val="black"/>
                </a:solidFill>
                <a:latin typeface="Arial" pitchFamily="34" charset="0"/>
                <a:ea typeface="Times New Roman" pitchFamily="18" charset="0"/>
                <a:cs typeface="Arial" pitchFamily="34" charset="0"/>
              </a:rPr>
              <a:t> at one moment might make the difference between a man being killed by an avalanche a year later, or escaping. </a:t>
            </a:r>
          </a:p>
          <a:p>
            <a:pPr eaLnBrk="0" fontAlgn="base" hangingPunct="0">
              <a:spcBef>
                <a:spcPct val="0"/>
              </a:spcBef>
              <a:spcAft>
                <a:spcPct val="0"/>
              </a:spcAft>
            </a:pPr>
            <a:endParaRPr lang="en-US" sz="2800" dirty="0" smtClean="0">
              <a:solidFill>
                <a:prstClr val="black"/>
              </a:solidFill>
              <a:latin typeface="Arial" pitchFamily="34" charset="0"/>
              <a:ea typeface="Times New Roman" pitchFamily="18" charset="0"/>
              <a:cs typeface="Arial" pitchFamily="34" charset="0"/>
            </a:endParaRPr>
          </a:p>
          <a:p>
            <a:pPr eaLnBrk="0" fontAlgn="base" hangingPunct="0">
              <a:spcBef>
                <a:spcPct val="0"/>
              </a:spcBef>
              <a:spcAft>
                <a:spcPct val="0"/>
              </a:spcAft>
            </a:pPr>
            <a:r>
              <a:rPr lang="en-US" sz="2800" dirty="0" smtClean="0">
                <a:solidFill>
                  <a:prstClr val="black"/>
                </a:solidFill>
                <a:latin typeface="Arial" pitchFamily="34" charset="0"/>
                <a:ea typeface="Times New Roman" pitchFamily="18" charset="0"/>
                <a:cs typeface="Arial" pitchFamily="34" charset="0"/>
              </a:rPr>
              <a:t>1950, Computing Machinery and Intelligence, </a:t>
            </a:r>
            <a:r>
              <a:rPr lang="en-US" sz="2800" i="1" dirty="0" smtClean="0">
                <a:solidFill>
                  <a:prstClr val="black"/>
                </a:solidFill>
                <a:latin typeface="Arial" pitchFamily="34" charset="0"/>
                <a:ea typeface="Times New Roman" pitchFamily="18" charset="0"/>
                <a:cs typeface="Arial" pitchFamily="34" charset="0"/>
              </a:rPr>
              <a:t>Mind</a:t>
            </a:r>
            <a:endParaRPr lang="en-US" sz="5400" dirty="0" smtClean="0">
              <a:solidFill>
                <a:prstClr val="black"/>
              </a:solidFill>
              <a:latin typeface="Arial" pitchFamily="34" charset="0"/>
              <a:cs typeface="Arial" pitchFamily="34" charset="0"/>
            </a:endParaRPr>
          </a:p>
        </p:txBody>
      </p:sp>
      <p:sp>
        <p:nvSpPr>
          <p:cNvPr id="4" name="Rectangle 1"/>
          <p:cNvSpPr>
            <a:spLocks noChangeArrowheads="1"/>
          </p:cNvSpPr>
          <p:nvPr/>
        </p:nvSpPr>
        <p:spPr bwMode="auto">
          <a:xfrm>
            <a:off x="2133600" y="914400"/>
            <a:ext cx="4267200"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en-US" sz="3200" dirty="0" smtClean="0">
                <a:solidFill>
                  <a:prstClr val="black"/>
                </a:solidFill>
                <a:latin typeface="Arial" pitchFamily="34" charset="0"/>
                <a:cs typeface="Arial" pitchFamily="34" charset="0"/>
              </a:rPr>
              <a:t>The butterfly effect</a:t>
            </a:r>
          </a:p>
        </p:txBody>
      </p:sp>
      <p:cxnSp>
        <p:nvCxnSpPr>
          <p:cNvPr id="6" name="Straight Connector 5"/>
          <p:cNvCxnSpPr/>
          <p:nvPr/>
        </p:nvCxnSpPr>
        <p:spPr>
          <a:xfrm flipV="1">
            <a:off x="3276600" y="914400"/>
            <a:ext cx="1600200" cy="6096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276600" y="304800"/>
            <a:ext cx="1832553" cy="584775"/>
          </a:xfrm>
          <a:prstGeom prst="rect">
            <a:avLst/>
          </a:prstGeom>
          <a:noFill/>
        </p:spPr>
        <p:txBody>
          <a:bodyPr wrap="none" rtlCol="0">
            <a:spAutoFit/>
          </a:bodyPr>
          <a:lstStyle/>
          <a:p>
            <a:r>
              <a:rPr lang="en-US" sz="3200" dirty="0" smtClean="0">
                <a:solidFill>
                  <a:srgbClr val="FF0000"/>
                </a:solidFill>
                <a:latin typeface="Script MT Bold" pitchFamily="66" charset="0"/>
              </a:rPr>
              <a:t>avalanche</a:t>
            </a:r>
            <a:endParaRPr lang="en-US" sz="3200" dirty="0">
              <a:solidFill>
                <a:srgbClr val="FF0000"/>
              </a:solidFill>
              <a:latin typeface="Script MT Bold" pitchFamily="66" charset="0"/>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74049" name="Rectangle 1"/>
          <p:cNvSpPr>
            <a:spLocks noChangeArrowheads="1"/>
          </p:cNvSpPr>
          <p:nvPr/>
        </p:nvSpPr>
        <p:spPr bwMode="auto">
          <a:xfrm>
            <a:off x="457200" y="567155"/>
            <a:ext cx="86868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 small errors in the initial conditions can have an overwhelming effect at a later time…. </a:t>
            </a:r>
          </a:p>
          <a:p>
            <a:pPr fontAlgn="base">
              <a:spcBef>
                <a:spcPct val="0"/>
              </a:spcBef>
              <a:spcAft>
                <a:spcPct val="0"/>
              </a:spcAft>
            </a:pPr>
            <a:endParaRPr lang="en-US" sz="2800" dirty="0" smtClean="0">
              <a:solidFill>
                <a:prstClr val="black"/>
              </a:solidFill>
              <a:latin typeface="Arial" pitchFamily="34" charset="0"/>
              <a:ea typeface="Times New Roman" pitchFamily="18" charset="0"/>
              <a:cs typeface="Arial" pitchFamily="34" charset="0"/>
            </a:endParaRP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It is an </a:t>
            </a:r>
            <a:r>
              <a:rPr lang="en-US" sz="2800" b="1" dirty="0" smtClean="0">
                <a:solidFill>
                  <a:prstClr val="black"/>
                </a:solidFill>
                <a:latin typeface="Arial" pitchFamily="34" charset="0"/>
                <a:ea typeface="Times New Roman" pitchFamily="18" charset="0"/>
                <a:cs typeface="Arial" pitchFamily="34" charset="0"/>
              </a:rPr>
              <a:t>essential</a:t>
            </a:r>
            <a:r>
              <a:rPr lang="en-US" sz="2800" dirty="0" smtClean="0">
                <a:solidFill>
                  <a:prstClr val="black"/>
                </a:solidFill>
                <a:latin typeface="Arial" pitchFamily="34" charset="0"/>
                <a:ea typeface="Times New Roman" pitchFamily="18" charset="0"/>
                <a:cs typeface="Arial" pitchFamily="34" charset="0"/>
              </a:rPr>
              <a:t> property of the mechanical systems which we have called 'discrete state machines' </a:t>
            </a:r>
            <a:r>
              <a:rPr lang="en-US" sz="2800" b="1" dirty="0" smtClean="0">
                <a:solidFill>
                  <a:prstClr val="black"/>
                </a:solidFill>
                <a:latin typeface="Arial" pitchFamily="34" charset="0"/>
                <a:ea typeface="Times New Roman" pitchFamily="18" charset="0"/>
                <a:cs typeface="Arial" pitchFamily="34" charset="0"/>
              </a:rPr>
              <a:t>that this phenomenon does not occur</a:t>
            </a:r>
            <a:r>
              <a:rPr lang="en-US" sz="2800" dirty="0" smtClean="0">
                <a:solidFill>
                  <a:prstClr val="black"/>
                </a:solidFill>
                <a:latin typeface="Arial" pitchFamily="34" charset="0"/>
                <a:ea typeface="Times New Roman" pitchFamily="18" charset="0"/>
                <a:cs typeface="Arial" pitchFamily="34" charset="0"/>
              </a:rPr>
              <a:t>. </a:t>
            </a:r>
          </a:p>
          <a:p>
            <a:pPr fontAlgn="base">
              <a:spcBef>
                <a:spcPct val="0"/>
              </a:spcBef>
              <a:spcAft>
                <a:spcPct val="0"/>
              </a:spcAft>
              <a:buFont typeface="Arial" pitchFamily="34" charset="0"/>
              <a:buChar char="•"/>
            </a:pPr>
            <a:r>
              <a:rPr lang="en-US" sz="2800" dirty="0" smtClean="0">
                <a:solidFill>
                  <a:prstClr val="black"/>
                </a:solidFill>
                <a:latin typeface="Arial" pitchFamily="34" charset="0"/>
                <a:ea typeface="Times New Roman" pitchFamily="18" charset="0"/>
                <a:cs typeface="Arial" pitchFamily="34" charset="0"/>
              </a:rPr>
              <a:t> Even when we consider the actual physical machines instead of the </a:t>
            </a:r>
            <a:r>
              <a:rPr lang="en-US" sz="2800" dirty="0" err="1" smtClean="0">
                <a:solidFill>
                  <a:prstClr val="black"/>
                </a:solidFill>
                <a:latin typeface="Arial" pitchFamily="34" charset="0"/>
                <a:ea typeface="Times New Roman" pitchFamily="18" charset="0"/>
                <a:cs typeface="Arial" pitchFamily="34" charset="0"/>
              </a:rPr>
              <a:t>idealised</a:t>
            </a:r>
            <a:r>
              <a:rPr lang="en-US" sz="2800" dirty="0" smtClean="0">
                <a:solidFill>
                  <a:prstClr val="black"/>
                </a:solidFill>
                <a:latin typeface="Arial" pitchFamily="34" charset="0"/>
                <a:ea typeface="Times New Roman" pitchFamily="18" charset="0"/>
                <a:cs typeface="Arial" pitchFamily="34" charset="0"/>
              </a:rPr>
              <a:t> machines, reasonably accurate knowledge of the state at one moment yields reasonably accurate knowledge any number of steps later. </a:t>
            </a:r>
            <a:endParaRPr lang="en-US" sz="2800" dirty="0" smtClean="0">
              <a:solidFill>
                <a:prstClr val="black"/>
              </a:solidFill>
              <a:latin typeface="Arial" pitchFamily="34" charset="0"/>
              <a:cs typeface="Arial" pitchFamily="34" charset="0"/>
            </a:endParaRPr>
          </a:p>
          <a:p>
            <a:pPr eaLnBrk="0" fontAlgn="base" hangingPunct="0">
              <a:spcBef>
                <a:spcPct val="0"/>
              </a:spcBef>
              <a:spcAft>
                <a:spcPct val="0"/>
              </a:spcAft>
            </a:pPr>
            <a:endParaRPr lang="en-US" sz="2800" dirty="0" smtClean="0">
              <a:solidFill>
                <a:prstClr val="black"/>
              </a:solidFill>
              <a:latin typeface="Arial" pitchFamily="34" charset="0"/>
              <a:ea typeface="Times New Roman" pitchFamily="18" charset="0"/>
              <a:cs typeface="Arial" pitchFamily="34" charset="0"/>
            </a:endParaRPr>
          </a:p>
          <a:p>
            <a:pPr eaLnBrk="0" fontAlgn="base" hangingPunct="0">
              <a:spcBef>
                <a:spcPct val="0"/>
              </a:spcBef>
              <a:spcAft>
                <a:spcPct val="0"/>
              </a:spcAft>
            </a:pPr>
            <a:r>
              <a:rPr lang="en-US" sz="2800" dirty="0" smtClean="0">
                <a:solidFill>
                  <a:prstClr val="black"/>
                </a:solidFill>
                <a:latin typeface="Arial" pitchFamily="34" charset="0"/>
                <a:ea typeface="Times New Roman" pitchFamily="18" charset="0"/>
                <a:cs typeface="Arial" pitchFamily="34" charset="0"/>
              </a:rPr>
              <a:t>1950, Computing Machinery and Intelligence, </a:t>
            </a:r>
            <a:r>
              <a:rPr lang="en-US" sz="2800" i="1" dirty="0" smtClean="0">
                <a:solidFill>
                  <a:prstClr val="black"/>
                </a:solidFill>
                <a:latin typeface="Arial" pitchFamily="34" charset="0"/>
                <a:ea typeface="Times New Roman" pitchFamily="18" charset="0"/>
                <a:cs typeface="Arial" pitchFamily="34" charset="0"/>
              </a:rPr>
              <a:t>Mind</a:t>
            </a:r>
            <a:endParaRPr lang="en-US" sz="2800" dirty="0" smtClean="0">
              <a:solidFill>
                <a:prstClr val="black"/>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Arrow Connector 65"/>
          <p:cNvCxnSpPr/>
          <p:nvPr/>
        </p:nvCxnSpPr>
        <p:spPr bwMode="auto">
          <a:xfrm>
            <a:off x="1447800" y="5257800"/>
            <a:ext cx="5562600" cy="0"/>
          </a:xfrm>
          <a:prstGeom prst="straightConnector1">
            <a:avLst/>
          </a:prstGeom>
          <a:noFill/>
          <a:ln w="57150" cap="flat" cmpd="sng" algn="ctr">
            <a:solidFill>
              <a:schemeClr val="tx1"/>
            </a:solidFill>
            <a:prstDash val="solid"/>
            <a:round/>
            <a:headEnd type="none" w="med" len="med"/>
            <a:tailEnd type="arrow"/>
          </a:ln>
          <a:effectLst/>
        </p:spPr>
      </p:cxnSp>
      <p:cxnSp>
        <p:nvCxnSpPr>
          <p:cNvPr id="69" name="Straight Arrow Connector 68"/>
          <p:cNvCxnSpPr/>
          <p:nvPr/>
        </p:nvCxnSpPr>
        <p:spPr bwMode="auto">
          <a:xfrm flipV="1">
            <a:off x="1420663" y="1600200"/>
            <a:ext cx="0" cy="3657600"/>
          </a:xfrm>
          <a:prstGeom prst="straightConnector1">
            <a:avLst/>
          </a:prstGeom>
          <a:noFill/>
          <a:ln w="57150" cap="flat" cmpd="sng" algn="ctr">
            <a:solidFill>
              <a:schemeClr val="tx1"/>
            </a:solidFill>
            <a:prstDash val="solid"/>
            <a:round/>
            <a:headEnd type="none" w="med" len="med"/>
            <a:tailEnd type="arrow"/>
          </a:ln>
          <a:effectLst/>
        </p:spPr>
      </p:cxnSp>
      <p:sp>
        <p:nvSpPr>
          <p:cNvPr id="70" name="TextBox 69"/>
          <p:cNvSpPr txBox="1"/>
          <p:nvPr/>
        </p:nvSpPr>
        <p:spPr>
          <a:xfrm>
            <a:off x="512813" y="4495800"/>
            <a:ext cx="782587" cy="461665"/>
          </a:xfrm>
          <a:prstGeom prst="rect">
            <a:avLst/>
          </a:prstGeom>
          <a:noFill/>
        </p:spPr>
        <p:txBody>
          <a:bodyPr wrap="none" rtlCol="0">
            <a:spAutoFit/>
          </a:bodyPr>
          <a:lstStyle/>
          <a:p>
            <a:r>
              <a:rPr lang="en-US" sz="2400" dirty="0" smtClean="0">
                <a:solidFill>
                  <a:srgbClr val="000000"/>
                </a:solidFill>
              </a:rPr>
              <a:t>Fast</a:t>
            </a:r>
            <a:endParaRPr lang="en-US" sz="2400" dirty="0">
              <a:solidFill>
                <a:srgbClr val="000000"/>
              </a:solidFill>
            </a:endParaRPr>
          </a:p>
        </p:txBody>
      </p:sp>
      <p:sp>
        <p:nvSpPr>
          <p:cNvPr id="95" name="TextBox 94"/>
          <p:cNvSpPr txBox="1"/>
          <p:nvPr/>
        </p:nvSpPr>
        <p:spPr>
          <a:xfrm>
            <a:off x="436613" y="3124200"/>
            <a:ext cx="853119" cy="461665"/>
          </a:xfrm>
          <a:prstGeom prst="rect">
            <a:avLst/>
          </a:prstGeom>
          <a:noFill/>
        </p:spPr>
        <p:txBody>
          <a:bodyPr wrap="none" rtlCol="0">
            <a:spAutoFit/>
          </a:bodyPr>
          <a:lstStyle/>
          <a:p>
            <a:r>
              <a:rPr lang="en-US" sz="2400" dirty="0" smtClean="0">
                <a:solidFill>
                  <a:srgbClr val="000000"/>
                </a:solidFill>
              </a:rPr>
              <a:t>Slow</a:t>
            </a:r>
            <a:endParaRPr lang="en-US" sz="2400" dirty="0">
              <a:solidFill>
                <a:srgbClr val="000000"/>
              </a:solidFill>
            </a:endParaRPr>
          </a:p>
        </p:txBody>
      </p:sp>
      <p:sp>
        <p:nvSpPr>
          <p:cNvPr id="96" name="TextBox 95"/>
          <p:cNvSpPr txBox="1"/>
          <p:nvPr/>
        </p:nvSpPr>
        <p:spPr>
          <a:xfrm>
            <a:off x="1219200" y="5940386"/>
            <a:ext cx="1627337" cy="830997"/>
          </a:xfrm>
          <a:prstGeom prst="rect">
            <a:avLst/>
          </a:prstGeom>
          <a:noFill/>
        </p:spPr>
        <p:txBody>
          <a:bodyPr wrap="square" rtlCol="0">
            <a:spAutoFit/>
          </a:bodyPr>
          <a:lstStyle/>
          <a:p>
            <a:r>
              <a:rPr lang="en-US" sz="2400" dirty="0" smtClean="0">
                <a:solidFill>
                  <a:srgbClr val="0070C0"/>
                </a:solidFill>
              </a:rPr>
              <a:t>Flexible/</a:t>
            </a:r>
          </a:p>
          <a:p>
            <a:r>
              <a:rPr lang="en-US" sz="2400" dirty="0" smtClean="0">
                <a:solidFill>
                  <a:srgbClr val="0070C0"/>
                </a:solidFill>
              </a:rPr>
              <a:t>General</a:t>
            </a:r>
            <a:endParaRPr lang="en-US" sz="2400" dirty="0">
              <a:solidFill>
                <a:srgbClr val="0070C0"/>
              </a:solidFill>
            </a:endParaRPr>
          </a:p>
        </p:txBody>
      </p:sp>
      <p:sp>
        <p:nvSpPr>
          <p:cNvPr id="97" name="TextBox 96"/>
          <p:cNvSpPr txBox="1"/>
          <p:nvPr/>
        </p:nvSpPr>
        <p:spPr>
          <a:xfrm>
            <a:off x="6781800" y="5903893"/>
            <a:ext cx="1486304" cy="830997"/>
          </a:xfrm>
          <a:prstGeom prst="rect">
            <a:avLst/>
          </a:prstGeom>
          <a:noFill/>
        </p:spPr>
        <p:txBody>
          <a:bodyPr wrap="none" rtlCol="0">
            <a:spAutoFit/>
          </a:bodyPr>
          <a:lstStyle/>
          <a:p>
            <a:r>
              <a:rPr lang="en-US" sz="2400" dirty="0" smtClean="0">
                <a:solidFill>
                  <a:srgbClr val="0070C0"/>
                </a:solidFill>
              </a:rPr>
              <a:t>Inflexible/</a:t>
            </a:r>
          </a:p>
          <a:p>
            <a:r>
              <a:rPr lang="en-US" sz="2400" dirty="0" smtClean="0">
                <a:solidFill>
                  <a:srgbClr val="0070C0"/>
                </a:solidFill>
              </a:rPr>
              <a:t>Specific</a:t>
            </a:r>
            <a:endParaRPr lang="en-US" sz="2400" dirty="0">
              <a:solidFill>
                <a:srgbClr val="0070C0"/>
              </a:solidFill>
            </a:endParaRPr>
          </a:p>
        </p:txBody>
      </p:sp>
      <p:sp>
        <p:nvSpPr>
          <p:cNvPr id="18" name="TextBox 17"/>
          <p:cNvSpPr txBox="1"/>
          <p:nvPr/>
        </p:nvSpPr>
        <p:spPr>
          <a:xfrm>
            <a:off x="584296" y="5420380"/>
            <a:ext cx="1899879" cy="461665"/>
          </a:xfrm>
          <a:prstGeom prst="rect">
            <a:avLst/>
          </a:prstGeom>
          <a:noFill/>
        </p:spPr>
        <p:txBody>
          <a:bodyPr wrap="none" rtlCol="0">
            <a:spAutoFit/>
          </a:bodyPr>
          <a:lstStyle/>
          <a:p>
            <a:r>
              <a:rPr lang="en-US" sz="2400" dirty="0" err="1" smtClean="0">
                <a:solidFill>
                  <a:srgbClr val="000000"/>
                </a:solidFill>
              </a:rPr>
              <a:t>Undecidable</a:t>
            </a:r>
            <a:endParaRPr lang="en-US" sz="2400" dirty="0">
              <a:solidFill>
                <a:srgbClr val="000000"/>
              </a:solidFill>
            </a:endParaRPr>
          </a:p>
        </p:txBody>
      </p:sp>
      <p:sp>
        <p:nvSpPr>
          <p:cNvPr id="20" name="TextBox 19"/>
          <p:cNvSpPr txBox="1"/>
          <p:nvPr/>
        </p:nvSpPr>
        <p:spPr>
          <a:xfrm>
            <a:off x="5440713" y="5420380"/>
            <a:ext cx="612668" cy="461665"/>
          </a:xfrm>
          <a:prstGeom prst="rect">
            <a:avLst/>
          </a:prstGeom>
          <a:noFill/>
        </p:spPr>
        <p:txBody>
          <a:bodyPr wrap="none" rtlCol="0">
            <a:spAutoFit/>
          </a:bodyPr>
          <a:lstStyle/>
          <a:p>
            <a:r>
              <a:rPr lang="en-US" sz="2400" dirty="0" smtClean="0">
                <a:solidFill>
                  <a:srgbClr val="000000"/>
                </a:solidFill>
              </a:rPr>
              <a:t>NP</a:t>
            </a:r>
            <a:endParaRPr lang="en-US" sz="2400" dirty="0">
              <a:solidFill>
                <a:srgbClr val="000000"/>
              </a:solidFill>
            </a:endParaRPr>
          </a:p>
        </p:txBody>
      </p:sp>
      <p:sp>
        <p:nvSpPr>
          <p:cNvPr id="21" name="TextBox 20"/>
          <p:cNvSpPr txBox="1"/>
          <p:nvPr/>
        </p:nvSpPr>
        <p:spPr>
          <a:xfrm>
            <a:off x="7010400" y="5420380"/>
            <a:ext cx="389850" cy="461665"/>
          </a:xfrm>
          <a:prstGeom prst="rect">
            <a:avLst/>
          </a:prstGeom>
          <a:noFill/>
        </p:spPr>
        <p:txBody>
          <a:bodyPr wrap="none" rtlCol="0">
            <a:spAutoFit/>
          </a:bodyPr>
          <a:lstStyle/>
          <a:p>
            <a:r>
              <a:rPr lang="en-US" sz="2400" dirty="0" smtClean="0">
                <a:solidFill>
                  <a:srgbClr val="000000"/>
                </a:solidFill>
              </a:rPr>
              <a:t>P</a:t>
            </a:r>
            <a:endParaRPr lang="en-US" sz="2400" dirty="0">
              <a:solidFill>
                <a:srgbClr val="000000"/>
              </a:solidFill>
            </a:endParaRPr>
          </a:p>
        </p:txBody>
      </p:sp>
      <p:cxnSp>
        <p:nvCxnSpPr>
          <p:cNvPr id="22" name="Straight Connector 21"/>
          <p:cNvCxnSpPr/>
          <p:nvPr/>
        </p:nvCxnSpPr>
        <p:spPr bwMode="auto">
          <a:xfrm>
            <a:off x="1676400" y="2133600"/>
            <a:ext cx="4800600" cy="2819400"/>
          </a:xfrm>
          <a:prstGeom prst="line">
            <a:avLst/>
          </a:prstGeom>
          <a:noFill/>
          <a:ln w="76200" cap="flat" cmpd="sng" algn="ctr">
            <a:gradFill>
              <a:gsLst>
                <a:gs pos="0">
                  <a:srgbClr val="00FFFF"/>
                </a:gs>
                <a:gs pos="54000">
                  <a:srgbClr val="FFFF00"/>
                </a:gs>
              </a:gsLst>
              <a:lin ang="5400000" scaled="0"/>
            </a:gradFill>
            <a:prstDash val="dash"/>
            <a:round/>
            <a:headEnd type="none" w="med" len="med"/>
            <a:tailEnd type="none" w="med" len="med"/>
          </a:ln>
          <a:effectLst/>
        </p:spPr>
      </p:cxnSp>
      <p:sp>
        <p:nvSpPr>
          <p:cNvPr id="23" name="TextBox 22"/>
          <p:cNvSpPr txBox="1"/>
          <p:nvPr/>
        </p:nvSpPr>
        <p:spPr>
          <a:xfrm rot="1772415">
            <a:off x="2284936" y="3507242"/>
            <a:ext cx="2000869" cy="523220"/>
          </a:xfrm>
          <a:prstGeom prst="rect">
            <a:avLst/>
          </a:prstGeom>
          <a:noFill/>
          <a:ln>
            <a:noFill/>
          </a:ln>
        </p:spPr>
        <p:txBody>
          <a:bodyPr wrap="none" rtlCol="0">
            <a:spAutoFit/>
          </a:bodyPr>
          <a:lstStyle/>
          <a:p>
            <a:r>
              <a:rPr lang="en-US" sz="2800" b="1" dirty="0" smtClean="0">
                <a:solidFill>
                  <a:srgbClr val="000000"/>
                </a:solidFill>
              </a:rPr>
              <a:t>hard limits</a:t>
            </a:r>
            <a:endParaRPr lang="en-US" sz="2800" b="1" dirty="0">
              <a:solidFill>
                <a:srgbClr val="000000"/>
              </a:solidFill>
            </a:endParaRPr>
          </a:p>
        </p:txBody>
      </p:sp>
      <p:sp>
        <p:nvSpPr>
          <p:cNvPr id="27" name="TextBox 26"/>
          <p:cNvSpPr txBox="1"/>
          <p:nvPr/>
        </p:nvSpPr>
        <p:spPr>
          <a:xfrm>
            <a:off x="228600" y="1752600"/>
            <a:ext cx="1219199" cy="830997"/>
          </a:xfrm>
          <a:prstGeom prst="rect">
            <a:avLst/>
          </a:prstGeom>
          <a:noFill/>
        </p:spPr>
        <p:txBody>
          <a:bodyPr wrap="square" rtlCol="0">
            <a:spAutoFit/>
          </a:bodyPr>
          <a:lstStyle/>
          <a:p>
            <a:pPr algn="ctr"/>
            <a:r>
              <a:rPr lang="en-US" sz="2400" i="1" dirty="0" smtClean="0">
                <a:solidFill>
                  <a:srgbClr val="000000"/>
                </a:solidFill>
              </a:rPr>
              <a:t>Really</a:t>
            </a:r>
            <a:r>
              <a:rPr lang="en-US" sz="2400" dirty="0" smtClean="0">
                <a:solidFill>
                  <a:srgbClr val="000000"/>
                </a:solidFill>
              </a:rPr>
              <a:t> slow</a:t>
            </a:r>
            <a:endParaRPr lang="en-US" sz="2400" dirty="0">
              <a:solidFill>
                <a:srgbClr val="000000"/>
              </a:solidFill>
            </a:endParaRPr>
          </a:p>
        </p:txBody>
      </p:sp>
      <p:sp>
        <p:nvSpPr>
          <p:cNvPr id="28" name="TextBox 27"/>
          <p:cNvSpPr txBox="1"/>
          <p:nvPr/>
        </p:nvSpPr>
        <p:spPr>
          <a:xfrm>
            <a:off x="228600" y="228600"/>
            <a:ext cx="8610600" cy="523220"/>
          </a:xfrm>
          <a:prstGeom prst="rect">
            <a:avLst/>
          </a:prstGeom>
          <a:noFill/>
        </p:spPr>
        <p:txBody>
          <a:bodyPr wrap="square" rtlCol="0">
            <a:spAutoFit/>
          </a:bodyPr>
          <a:lstStyle/>
          <a:p>
            <a:pPr algn="r"/>
            <a:r>
              <a:rPr lang="en-US" sz="2800" b="1" i="1" dirty="0" smtClean="0">
                <a:solidFill>
                  <a:srgbClr val="000000"/>
                </a:solidFill>
              </a:rPr>
              <a:t>intrinsic</a:t>
            </a:r>
            <a:r>
              <a:rPr lang="en-US" sz="2800" dirty="0" smtClean="0">
                <a:solidFill>
                  <a:srgbClr val="000000"/>
                </a:solidFill>
              </a:rPr>
              <a:t> computational complexity of </a:t>
            </a:r>
            <a:r>
              <a:rPr lang="en-US" sz="2800" b="1" i="1" dirty="0" smtClean="0">
                <a:solidFill>
                  <a:srgbClr val="000000"/>
                </a:solidFill>
              </a:rPr>
              <a:t>problems</a:t>
            </a:r>
            <a:r>
              <a:rPr lang="en-US" sz="2800" dirty="0" smtClean="0">
                <a:solidFill>
                  <a:srgbClr val="000000"/>
                </a:solidFill>
              </a:rPr>
              <a:t>.</a:t>
            </a:r>
            <a:endParaRPr lang="en-US" sz="2800" dirty="0">
              <a:solidFill>
                <a:srgbClr val="000000"/>
              </a:solidFill>
            </a:endParaRPr>
          </a:p>
        </p:txBody>
      </p:sp>
      <p:sp>
        <p:nvSpPr>
          <p:cNvPr id="15" name="TextBox 14"/>
          <p:cNvSpPr txBox="1"/>
          <p:nvPr/>
        </p:nvSpPr>
        <p:spPr>
          <a:xfrm>
            <a:off x="3118647" y="5420380"/>
            <a:ext cx="1556836" cy="461665"/>
          </a:xfrm>
          <a:prstGeom prst="rect">
            <a:avLst/>
          </a:prstGeom>
          <a:noFill/>
        </p:spPr>
        <p:txBody>
          <a:bodyPr wrap="none" rtlCol="0">
            <a:spAutoFit/>
          </a:bodyPr>
          <a:lstStyle/>
          <a:p>
            <a:r>
              <a:rPr lang="en-US" sz="2400" dirty="0" smtClean="0">
                <a:solidFill>
                  <a:srgbClr val="000000"/>
                </a:solidFill>
              </a:rPr>
              <a:t>Decidable</a:t>
            </a:r>
            <a:endParaRPr lang="en-US" sz="2400" dirty="0">
              <a:solidFill>
                <a:srgbClr val="000000"/>
              </a:solidFill>
            </a:endParaRPr>
          </a:p>
        </p:txBody>
      </p:sp>
      <p:sp>
        <p:nvSpPr>
          <p:cNvPr id="16" name="TextBox 15"/>
          <p:cNvSpPr txBox="1"/>
          <p:nvPr/>
        </p:nvSpPr>
        <p:spPr>
          <a:xfrm>
            <a:off x="4572000" y="1219200"/>
            <a:ext cx="4267200" cy="1815882"/>
          </a:xfrm>
          <a:prstGeom prst="rect">
            <a:avLst/>
          </a:prstGeom>
          <a:noFill/>
        </p:spPr>
        <p:txBody>
          <a:bodyPr wrap="square" rtlCol="0">
            <a:spAutoFit/>
          </a:bodyPr>
          <a:lstStyle/>
          <a:p>
            <a:pPr algn="r"/>
            <a:r>
              <a:rPr lang="en-US" sz="2800" dirty="0" smtClean="0">
                <a:solidFill>
                  <a:srgbClr val="000000"/>
                </a:solidFill>
              </a:rPr>
              <a:t>Must still seek algorithms that achieve the limits, and architectures that support this process.</a:t>
            </a:r>
            <a:endParaRPr lang="en-US" sz="2800" dirty="0">
              <a:solidFill>
                <a:srgbClr val="000000"/>
              </a:solidFill>
            </a:endParaRPr>
          </a:p>
        </p:txBody>
      </p:sp>
      <p:sp>
        <p:nvSpPr>
          <p:cNvPr id="17" name="Left-Right Arrow 16"/>
          <p:cNvSpPr/>
          <p:nvPr/>
        </p:nvSpPr>
        <p:spPr bwMode="auto">
          <a:xfrm rot="1839343">
            <a:off x="2449879" y="2738893"/>
            <a:ext cx="3962400" cy="802835"/>
          </a:xfrm>
          <a:prstGeom prst="leftRightArrow">
            <a:avLst>
              <a:gd name="adj1" fmla="val 66848"/>
              <a:gd name="adj2" fmla="val 50000"/>
            </a:avLst>
          </a:prstGeom>
          <a:noFill/>
          <a:ln w="28575"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2800" dirty="0" smtClean="0">
                <a:solidFill>
                  <a:srgbClr val="3366FF"/>
                </a:solidFill>
              </a:rPr>
              <a:t>Architectures</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914400" y="3352800"/>
            <a:ext cx="3048000" cy="2667000"/>
          </a:xfrm>
        </p:spPr>
        <p:txBody>
          <a:bodyPr/>
          <a:lstStyle/>
          <a:p>
            <a:r>
              <a:rPr lang="en-US" sz="3600" dirty="0" smtClean="0"/>
              <a:t>Modern unifying themes </a:t>
            </a:r>
            <a:endParaRPr lang="en-US" sz="3600" dirty="0"/>
          </a:p>
        </p:txBody>
      </p:sp>
      <p:sp>
        <p:nvSpPr>
          <p:cNvPr id="10" name="Content Placeholder 9"/>
          <p:cNvSpPr>
            <a:spLocks noGrp="1"/>
          </p:cNvSpPr>
          <p:nvPr>
            <p:ph idx="1"/>
          </p:nvPr>
        </p:nvSpPr>
        <p:spPr>
          <a:xfrm>
            <a:off x="4267200" y="3886200"/>
            <a:ext cx="3657600" cy="2971800"/>
          </a:xfrm>
        </p:spPr>
        <p:txBody>
          <a:bodyPr/>
          <a:lstStyle/>
          <a:p>
            <a:pPr lvl="0">
              <a:defRPr/>
            </a:pPr>
            <a:r>
              <a:rPr lang="en-US" dirty="0" smtClean="0"/>
              <a:t>Dynamics/Time</a:t>
            </a:r>
          </a:p>
          <a:p>
            <a:r>
              <a:rPr lang="en-US" dirty="0" smtClean="0"/>
              <a:t>Robust/Condition</a:t>
            </a:r>
          </a:p>
          <a:p>
            <a:pPr lvl="0">
              <a:defRPr/>
            </a:pPr>
            <a:r>
              <a:rPr lang="en-US" dirty="0" smtClean="0"/>
              <a:t>Convexity</a:t>
            </a:r>
          </a:p>
          <a:p>
            <a:pPr lvl="0">
              <a:defRPr/>
            </a:pPr>
            <a:r>
              <a:rPr lang="en-US" dirty="0" smtClean="0"/>
              <a:t>Relaxation</a:t>
            </a:r>
          </a:p>
          <a:p>
            <a:pPr lvl="0">
              <a:defRPr/>
            </a:pPr>
            <a:r>
              <a:rPr lang="en-US" dirty="0" smtClean="0"/>
              <a:t>Regularization</a:t>
            </a:r>
          </a:p>
        </p:txBody>
      </p:sp>
      <p:sp>
        <p:nvSpPr>
          <p:cNvPr id="5" name="TextBox 4"/>
          <p:cNvSpPr txBox="1"/>
          <p:nvPr/>
        </p:nvSpPr>
        <p:spPr>
          <a:xfrm>
            <a:off x="228600" y="228600"/>
            <a:ext cx="4648200" cy="2246769"/>
          </a:xfrm>
          <a:prstGeom prst="rect">
            <a:avLst/>
          </a:prstGeom>
          <a:solidFill>
            <a:srgbClr val="FFFF99"/>
          </a:solidFill>
        </p:spPr>
        <p:txBody>
          <a:bodyPr wrap="square" rtlCol="0">
            <a:spAutoFit/>
          </a:bodyPr>
          <a:lstStyle/>
          <a:p>
            <a:r>
              <a:rPr lang="en-US" sz="2800" dirty="0" smtClean="0">
                <a:solidFill>
                  <a:prstClr val="black"/>
                </a:solidFill>
              </a:rPr>
              <a:t>Essentials:</a:t>
            </a:r>
          </a:p>
          <a:p>
            <a:pPr marL="514350" indent="-514350"/>
            <a:r>
              <a:rPr lang="en-US" sz="2800" dirty="0" smtClean="0">
                <a:solidFill>
                  <a:prstClr val="black"/>
                </a:solidFill>
              </a:rPr>
              <a:t>0.	Model</a:t>
            </a:r>
          </a:p>
          <a:p>
            <a:pPr marL="514350" indent="-514350">
              <a:buFont typeface="+mj-lt"/>
              <a:buAutoNum type="arabicPeriod"/>
            </a:pPr>
            <a:r>
              <a:rPr lang="en-US" sz="2800" dirty="0" smtClean="0">
                <a:solidFill>
                  <a:prstClr val="black"/>
                </a:solidFill>
              </a:rPr>
              <a:t>Universal laws</a:t>
            </a:r>
          </a:p>
          <a:p>
            <a:pPr marL="514350" indent="-514350">
              <a:buFont typeface="+mj-lt"/>
              <a:buAutoNum type="arabicPeriod"/>
            </a:pPr>
            <a:r>
              <a:rPr lang="en-US" sz="2800" dirty="0" smtClean="0">
                <a:solidFill>
                  <a:prstClr val="black"/>
                </a:solidFill>
              </a:rPr>
              <a:t>Universal architecture</a:t>
            </a:r>
          </a:p>
          <a:p>
            <a:pPr marL="514350" indent="-514350">
              <a:buFont typeface="+mj-lt"/>
              <a:buAutoNum type="arabicPeriod"/>
            </a:pPr>
            <a:r>
              <a:rPr lang="en-US" sz="2800" dirty="0" smtClean="0">
                <a:solidFill>
                  <a:prstClr val="black"/>
                </a:solidFill>
              </a:rPr>
              <a:t>Practical implementation</a:t>
            </a:r>
          </a:p>
        </p:txBody>
      </p:sp>
      <p:sp>
        <p:nvSpPr>
          <p:cNvPr id="6" name="Rectangle 1"/>
          <p:cNvSpPr>
            <a:spLocks noChangeArrowheads="1"/>
          </p:cNvSpPr>
          <p:nvPr/>
        </p:nvSpPr>
        <p:spPr bwMode="auto">
          <a:xfrm>
            <a:off x="5181600" y="1066800"/>
            <a:ext cx="3810000" cy="2246769"/>
          </a:xfrm>
          <a:prstGeom prst="rect">
            <a:avLst/>
          </a:prstGeom>
          <a:solidFill>
            <a:srgbClr val="FFFF99"/>
          </a:solidFill>
        </p:spPr>
        <p:txBody>
          <a:bodyPr wrap="square" rtlCol="0">
            <a:spAutoFit/>
          </a:bodyPr>
          <a:lstStyle/>
          <a:p>
            <a:pPr fontAlgn="base">
              <a:spcBef>
                <a:spcPct val="0"/>
              </a:spcBef>
              <a:spcAft>
                <a:spcPct val="0"/>
              </a:spcAft>
            </a:pPr>
            <a:r>
              <a:rPr lang="en-US" sz="2800" dirty="0" smtClean="0">
                <a:solidFill>
                  <a:prstClr val="black"/>
                </a:solidFill>
              </a:rPr>
              <a:t>Turing Machine (TM)</a:t>
            </a:r>
          </a:p>
          <a:p>
            <a:pPr fontAlgn="base">
              <a:spcBef>
                <a:spcPct val="0"/>
              </a:spcBef>
              <a:spcAft>
                <a:spcPct val="0"/>
              </a:spcAft>
              <a:buFont typeface="Arial" pitchFamily="34" charset="0"/>
              <a:buChar char="•"/>
            </a:pPr>
            <a:r>
              <a:rPr lang="en-US" sz="2800" dirty="0" smtClean="0">
                <a:solidFill>
                  <a:prstClr val="black"/>
                </a:solidFill>
              </a:rPr>
              <a:t> Repeatable/robust</a:t>
            </a:r>
          </a:p>
          <a:p>
            <a:pPr fontAlgn="base">
              <a:spcBef>
                <a:spcPct val="0"/>
              </a:spcBef>
              <a:spcAft>
                <a:spcPct val="0"/>
              </a:spcAft>
              <a:buFont typeface="Arial" pitchFamily="34" charset="0"/>
              <a:buChar char="•"/>
            </a:pPr>
            <a:r>
              <a:rPr lang="en-US" sz="2800" dirty="0" smtClean="0">
                <a:solidFill>
                  <a:prstClr val="black"/>
                </a:solidFill>
              </a:rPr>
              <a:t> Digital </a:t>
            </a:r>
          </a:p>
          <a:p>
            <a:pPr fontAlgn="base">
              <a:spcBef>
                <a:spcPct val="0"/>
              </a:spcBef>
              <a:spcAft>
                <a:spcPct val="0"/>
              </a:spcAft>
              <a:buFont typeface="Arial" pitchFamily="34" charset="0"/>
              <a:buChar char="•"/>
            </a:pPr>
            <a:r>
              <a:rPr lang="en-US" sz="2800" dirty="0" smtClean="0">
                <a:solidFill>
                  <a:prstClr val="black"/>
                </a:solidFill>
              </a:rPr>
              <a:t> Symbolic</a:t>
            </a:r>
          </a:p>
          <a:p>
            <a:pPr fontAlgn="base">
              <a:spcBef>
                <a:spcPct val="0"/>
              </a:spcBef>
              <a:spcAft>
                <a:spcPct val="0"/>
              </a:spcAft>
              <a:buFont typeface="Arial" pitchFamily="34" charset="0"/>
              <a:buChar char="•"/>
            </a:pPr>
            <a:r>
              <a:rPr lang="en-US" sz="2800" dirty="0" smtClean="0">
                <a:solidFill>
                  <a:prstClr val="black"/>
                </a:solidFill>
              </a:rPr>
              <a:t> Logical</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Cube 34"/>
          <p:cNvSpPr/>
          <p:nvPr/>
        </p:nvSpPr>
        <p:spPr>
          <a:xfrm>
            <a:off x="3505200" y="3733800"/>
            <a:ext cx="1752600" cy="2971800"/>
          </a:xfrm>
          <a:prstGeom prst="cube">
            <a:avLst>
              <a:gd name="adj" fmla="val 8131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3" name="Cube 32"/>
          <p:cNvSpPr/>
          <p:nvPr/>
        </p:nvSpPr>
        <p:spPr>
          <a:xfrm rot="19976940">
            <a:off x="5683787" y="4083588"/>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Cube 31"/>
          <p:cNvSpPr/>
          <p:nvPr/>
        </p:nvSpPr>
        <p:spPr>
          <a:xfrm rot="3350249">
            <a:off x="4663204" y="3771924"/>
            <a:ext cx="1752600" cy="2438400"/>
          </a:xfrm>
          <a:prstGeom prst="cube">
            <a:avLst>
              <a:gd name="adj" fmla="val 8131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Box 1"/>
          <p:cNvSpPr txBox="1"/>
          <p:nvPr/>
        </p:nvSpPr>
        <p:spPr>
          <a:xfrm>
            <a:off x="304800" y="5638800"/>
            <a:ext cx="2396490" cy="646331"/>
          </a:xfrm>
          <a:prstGeom prst="rect">
            <a:avLst/>
          </a:prstGeom>
          <a:noFill/>
        </p:spPr>
        <p:txBody>
          <a:bodyPr wrap="none" rtlCol="0">
            <a:spAutoFit/>
          </a:bodyPr>
          <a:lstStyle/>
          <a:p>
            <a:r>
              <a:rPr lang="en-US" sz="3600" b="1" dirty="0" smtClean="0">
                <a:solidFill>
                  <a:srgbClr val="FF0000"/>
                </a:solidFill>
              </a:rPr>
              <a:t>Control, OR</a:t>
            </a:r>
            <a:endParaRPr lang="en-US" sz="3600" b="1" dirty="0">
              <a:solidFill>
                <a:srgbClr val="FF0000"/>
              </a:solidFill>
            </a:endParaRPr>
          </a:p>
        </p:txBody>
      </p:sp>
      <p:sp>
        <p:nvSpPr>
          <p:cNvPr id="3" name="TextBox 2"/>
          <p:cNvSpPr txBox="1"/>
          <p:nvPr/>
        </p:nvSpPr>
        <p:spPr>
          <a:xfrm>
            <a:off x="6075968" y="228600"/>
            <a:ext cx="2839432" cy="646331"/>
          </a:xfrm>
          <a:prstGeom prst="rect">
            <a:avLst/>
          </a:prstGeom>
          <a:noFill/>
        </p:spPr>
        <p:txBody>
          <a:bodyPr wrap="none" rtlCol="0">
            <a:spAutoFit/>
          </a:bodyPr>
          <a:lstStyle/>
          <a:p>
            <a:r>
              <a:rPr lang="en-US" sz="3600" b="1" dirty="0" smtClean="0">
                <a:solidFill>
                  <a:srgbClr val="FF0000"/>
                </a:solidFill>
              </a:rPr>
              <a:t>Communicate</a:t>
            </a:r>
            <a:endParaRPr lang="en-US" sz="3600" b="1" dirty="0">
              <a:solidFill>
                <a:srgbClr val="FF0000"/>
              </a:solidFill>
            </a:endParaRPr>
          </a:p>
        </p:txBody>
      </p:sp>
      <p:sp>
        <p:nvSpPr>
          <p:cNvPr id="4" name="TextBox 3"/>
          <p:cNvSpPr txBox="1"/>
          <p:nvPr/>
        </p:nvSpPr>
        <p:spPr>
          <a:xfrm>
            <a:off x="457200" y="228600"/>
            <a:ext cx="1935915" cy="646331"/>
          </a:xfrm>
          <a:prstGeom prst="rect">
            <a:avLst/>
          </a:prstGeom>
          <a:noFill/>
        </p:spPr>
        <p:txBody>
          <a:bodyPr wrap="none" rtlCol="0">
            <a:spAutoFit/>
          </a:bodyPr>
          <a:lstStyle/>
          <a:p>
            <a:r>
              <a:rPr lang="en-US" sz="3600" b="1" dirty="0" smtClean="0">
                <a:solidFill>
                  <a:srgbClr val="FF0000"/>
                </a:solidFill>
              </a:rPr>
              <a:t>Compute</a:t>
            </a:r>
            <a:endParaRPr lang="en-US" sz="3600" b="1" dirty="0">
              <a:solidFill>
                <a:srgbClr val="FF0000"/>
              </a:solidFill>
            </a:endParaRPr>
          </a:p>
        </p:txBody>
      </p:sp>
      <p:sp>
        <p:nvSpPr>
          <p:cNvPr id="5" name="TextBox 4"/>
          <p:cNvSpPr txBox="1"/>
          <p:nvPr/>
        </p:nvSpPr>
        <p:spPr>
          <a:xfrm>
            <a:off x="7201419" y="5754469"/>
            <a:ext cx="1561581" cy="646331"/>
          </a:xfrm>
          <a:prstGeom prst="rect">
            <a:avLst/>
          </a:prstGeom>
          <a:noFill/>
        </p:spPr>
        <p:txBody>
          <a:bodyPr wrap="none" rtlCol="0">
            <a:spAutoFit/>
          </a:bodyPr>
          <a:lstStyle/>
          <a:p>
            <a:r>
              <a:rPr lang="en-US" sz="3600" b="1" dirty="0" smtClean="0">
                <a:solidFill>
                  <a:srgbClr val="FF0000"/>
                </a:solidFill>
              </a:rPr>
              <a:t>Physics</a:t>
            </a:r>
            <a:endParaRPr lang="en-US" sz="3600" b="1" dirty="0">
              <a:solidFill>
                <a:srgbClr val="FF0000"/>
              </a:solidFill>
            </a:endParaRPr>
          </a:p>
        </p:txBody>
      </p:sp>
      <p:sp>
        <p:nvSpPr>
          <p:cNvPr id="8" name="TextBox 7"/>
          <p:cNvSpPr txBox="1"/>
          <p:nvPr/>
        </p:nvSpPr>
        <p:spPr>
          <a:xfrm>
            <a:off x="7391400" y="1066800"/>
            <a:ext cx="1467068" cy="523220"/>
          </a:xfrm>
          <a:prstGeom prst="rect">
            <a:avLst/>
          </a:prstGeom>
          <a:noFill/>
        </p:spPr>
        <p:txBody>
          <a:bodyPr wrap="none" rtlCol="0">
            <a:spAutoFit/>
          </a:bodyPr>
          <a:lstStyle/>
          <a:p>
            <a:r>
              <a:rPr lang="en-US" sz="2800" dirty="0" smtClean="0">
                <a:solidFill>
                  <a:srgbClr val="0000CC"/>
                </a:solidFill>
              </a:rPr>
              <a:t>Shannon</a:t>
            </a:r>
            <a:endParaRPr lang="en-US" sz="2800" dirty="0">
              <a:solidFill>
                <a:srgbClr val="0000CC"/>
              </a:solidFill>
            </a:endParaRPr>
          </a:p>
        </p:txBody>
      </p:sp>
      <p:sp>
        <p:nvSpPr>
          <p:cNvPr id="9" name="TextBox 8"/>
          <p:cNvSpPr txBox="1"/>
          <p:nvPr/>
        </p:nvSpPr>
        <p:spPr>
          <a:xfrm>
            <a:off x="990600" y="4876800"/>
            <a:ext cx="936475" cy="523220"/>
          </a:xfrm>
          <a:prstGeom prst="rect">
            <a:avLst/>
          </a:prstGeom>
          <a:noFill/>
        </p:spPr>
        <p:txBody>
          <a:bodyPr wrap="none" rtlCol="0">
            <a:spAutoFit/>
          </a:bodyPr>
          <a:lstStyle/>
          <a:p>
            <a:r>
              <a:rPr lang="en-US" sz="2800" dirty="0" smtClean="0">
                <a:solidFill>
                  <a:srgbClr val="0000CC"/>
                </a:solidFill>
              </a:rPr>
              <a:t>Bode</a:t>
            </a:r>
            <a:endParaRPr lang="en-US" sz="2800" dirty="0">
              <a:solidFill>
                <a:srgbClr val="0000CC"/>
              </a:solidFill>
            </a:endParaRPr>
          </a:p>
        </p:txBody>
      </p:sp>
      <p:sp>
        <p:nvSpPr>
          <p:cNvPr id="11" name="TextBox 10"/>
          <p:cNvSpPr txBox="1"/>
          <p:nvPr/>
        </p:nvSpPr>
        <p:spPr>
          <a:xfrm>
            <a:off x="838200" y="914400"/>
            <a:ext cx="1090555" cy="523220"/>
          </a:xfrm>
          <a:prstGeom prst="rect">
            <a:avLst/>
          </a:prstGeom>
          <a:noFill/>
        </p:spPr>
        <p:txBody>
          <a:bodyPr wrap="none" rtlCol="0">
            <a:spAutoFit/>
          </a:bodyPr>
          <a:lstStyle/>
          <a:p>
            <a:r>
              <a:rPr lang="en-US" sz="2800" dirty="0" smtClean="0">
                <a:solidFill>
                  <a:srgbClr val="0000CC"/>
                </a:solidFill>
              </a:rPr>
              <a:t>Turing</a:t>
            </a:r>
            <a:endParaRPr lang="en-US" sz="2800" dirty="0">
              <a:solidFill>
                <a:srgbClr val="0000CC"/>
              </a:solidFill>
            </a:endParaRPr>
          </a:p>
        </p:txBody>
      </p:sp>
      <p:sp>
        <p:nvSpPr>
          <p:cNvPr id="25" name="Cube 24"/>
          <p:cNvSpPr/>
          <p:nvPr/>
        </p:nvSpPr>
        <p:spPr>
          <a:xfrm rot="770120">
            <a:off x="4648200" y="5029200"/>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6" name="Cube 25"/>
          <p:cNvSpPr/>
          <p:nvPr/>
        </p:nvSpPr>
        <p:spPr>
          <a:xfrm rot="20673193">
            <a:off x="4989479" y="4684678"/>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Cube 26"/>
          <p:cNvSpPr/>
          <p:nvPr/>
        </p:nvSpPr>
        <p:spPr>
          <a:xfrm rot="19976940">
            <a:off x="4007389" y="5302789"/>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8" name="Cube 27"/>
          <p:cNvSpPr/>
          <p:nvPr/>
        </p:nvSpPr>
        <p:spPr>
          <a:xfrm rot="3629086">
            <a:off x="5312786" y="4398386"/>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9" name="Cube 28"/>
          <p:cNvSpPr/>
          <p:nvPr/>
        </p:nvSpPr>
        <p:spPr>
          <a:xfrm rot="20680424">
            <a:off x="5541386" y="4931786"/>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Cube 29"/>
          <p:cNvSpPr/>
          <p:nvPr/>
        </p:nvSpPr>
        <p:spPr>
          <a:xfrm rot="3414714">
            <a:off x="4322186" y="5236586"/>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Cube 30"/>
          <p:cNvSpPr/>
          <p:nvPr/>
        </p:nvSpPr>
        <p:spPr>
          <a:xfrm rot="1969096">
            <a:off x="5781124" y="5095324"/>
            <a:ext cx="1143000" cy="1143000"/>
          </a:xfrm>
          <a:prstGeom prst="cube">
            <a:avLst>
              <a:gd name="adj" fmla="val 6937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8" name="Content Placeholder 9"/>
          <p:cNvSpPr txBox="1">
            <a:spLocks/>
          </p:cNvSpPr>
          <p:nvPr/>
        </p:nvSpPr>
        <p:spPr>
          <a:xfrm>
            <a:off x="3048000" y="1905000"/>
            <a:ext cx="3352800" cy="2590800"/>
          </a:xfrm>
          <a:prstGeom prst="rect">
            <a:avLst/>
          </a:prstGeom>
          <a:solidFill>
            <a:srgbClr val="FFFFFF"/>
          </a:solidFill>
          <a:ln>
            <a:solidFill>
              <a:srgbClr val="000000"/>
            </a:solidFill>
          </a:ln>
          <a:effectLst>
            <a:outerShdw blurRad="50800" dist="152400" dir="13500000" sx="104000" sy="104000" algn="br" rotWithShape="0">
              <a:prstClr val="black">
                <a:alpha val="71000"/>
              </a:prstClr>
            </a:outerShdw>
          </a:effectLst>
        </p:spPr>
        <p:txBody>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rgbClr val="000000"/>
                </a:solidFill>
                <a:effectLst/>
                <a:uLnTx/>
                <a:uFillTx/>
                <a:latin typeface="Arial" pitchFamily="34" charset="0"/>
                <a:ea typeface="宋体"/>
                <a:cs typeface="Arial" pitchFamily="34" charset="0"/>
              </a:rPr>
              <a:t>Dynamics/Time</a:t>
            </a:r>
          </a:p>
          <a:p>
            <a:pPr marL="342900" marR="0" lvl="0" indent="-342900" defTabSz="91440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Robust/Condition</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rgbClr val="000000"/>
                </a:solidFill>
                <a:effectLst/>
                <a:uLnTx/>
                <a:uFillTx/>
                <a:latin typeface="Arial" pitchFamily="34" charset="0"/>
                <a:ea typeface="宋体"/>
                <a:cs typeface="Arial" pitchFamily="34" charset="0"/>
              </a:rPr>
              <a:t>Convexity</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rgbClr val="000000"/>
                </a:solidFill>
                <a:effectLst/>
                <a:uLnTx/>
                <a:uFillTx/>
                <a:latin typeface="Arial" pitchFamily="34" charset="0"/>
                <a:ea typeface="宋体"/>
                <a:cs typeface="Arial" pitchFamily="34" charset="0"/>
              </a:rPr>
              <a:t>Relaxation</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sz="2800" b="0" i="0" u="none" strike="noStrike" kern="0" cap="none" spc="0" normalizeH="0" baseline="0" noProof="0" dirty="0" smtClean="0">
                <a:ln>
                  <a:noFill/>
                </a:ln>
                <a:solidFill>
                  <a:srgbClr val="000000"/>
                </a:solidFill>
                <a:effectLst/>
                <a:uLnTx/>
                <a:uFillTx/>
                <a:latin typeface="Arial" pitchFamily="34" charset="0"/>
                <a:ea typeface="宋体"/>
                <a:cs typeface="Arial" pitchFamily="34" charset="0"/>
              </a:rPr>
              <a:t>Regularization</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0" y="5181600"/>
            <a:ext cx="3657600" cy="1524000"/>
          </a:xfrm>
          <a:prstGeom prst="roundRect">
            <a:avLst>
              <a:gd name="adj" fmla="val 39694"/>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18" name="Straight Arrow Connector 17"/>
          <p:cNvCxnSpPr/>
          <p:nvPr/>
        </p:nvCxnSpPr>
        <p:spPr bwMode="auto">
          <a:xfrm flipV="1">
            <a:off x="1386142" y="3200400"/>
            <a:ext cx="0" cy="28194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1386142" y="6019800"/>
            <a:ext cx="4176458"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76200" y="5181600"/>
            <a:ext cx="1133644" cy="646331"/>
          </a:xfrm>
          <a:prstGeom prst="rect">
            <a:avLst/>
          </a:prstGeom>
          <a:noFill/>
        </p:spPr>
        <p:txBody>
          <a:bodyPr wrap="none" rtlCol="0">
            <a:spAutoFit/>
          </a:bodyPr>
          <a:lstStyle/>
          <a:p>
            <a:r>
              <a:rPr lang="en-US" sz="3600" b="1" dirty="0" smtClean="0">
                <a:solidFill>
                  <a:srgbClr val="000000"/>
                </a:solidFill>
                <a:latin typeface="Arial" pitchFamily="34" charset="0"/>
                <a:cs typeface="Arial" pitchFamily="34" charset="0"/>
              </a:rPr>
              <a:t>Fast</a:t>
            </a:r>
            <a:endParaRPr lang="en-US" sz="3600" b="1" dirty="0">
              <a:solidFill>
                <a:srgbClr val="000000"/>
              </a:solidFill>
              <a:latin typeface="Arial" pitchFamily="34" charset="0"/>
              <a:cs typeface="Arial" pitchFamily="34" charset="0"/>
            </a:endParaRPr>
          </a:p>
        </p:txBody>
      </p:sp>
      <p:sp>
        <p:nvSpPr>
          <p:cNvPr id="11" name="TextBox 10"/>
          <p:cNvSpPr txBox="1"/>
          <p:nvPr/>
        </p:nvSpPr>
        <p:spPr>
          <a:xfrm>
            <a:off x="90742" y="3429000"/>
            <a:ext cx="102143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Slow</a:t>
            </a:r>
            <a:endParaRPr lang="en-US" sz="2800" b="1" dirty="0">
              <a:solidFill>
                <a:srgbClr val="000000"/>
              </a:solidFill>
              <a:latin typeface="Arial" pitchFamily="34" charset="0"/>
              <a:cs typeface="Arial" pitchFamily="34" charset="0"/>
            </a:endParaRPr>
          </a:p>
        </p:txBody>
      </p:sp>
      <p:sp>
        <p:nvSpPr>
          <p:cNvPr id="12" name="TextBox 11"/>
          <p:cNvSpPr txBox="1"/>
          <p:nvPr/>
        </p:nvSpPr>
        <p:spPr>
          <a:xfrm>
            <a:off x="1600200" y="6106180"/>
            <a:ext cx="1903085" cy="646331"/>
          </a:xfrm>
          <a:prstGeom prst="rect">
            <a:avLst/>
          </a:prstGeom>
          <a:noFill/>
        </p:spPr>
        <p:txBody>
          <a:bodyPr wrap="none" rtlCol="0">
            <a:spAutoFit/>
          </a:bodyPr>
          <a:lstStyle/>
          <a:p>
            <a:r>
              <a:rPr lang="en-US" sz="3600" b="1" dirty="0" smtClean="0">
                <a:solidFill>
                  <a:srgbClr val="000000"/>
                </a:solidFill>
                <a:latin typeface="Arial" pitchFamily="34" charset="0"/>
                <a:cs typeface="Arial" pitchFamily="34" charset="0"/>
              </a:rPr>
              <a:t>Flexible</a:t>
            </a:r>
            <a:endParaRPr lang="en-US" sz="3600" b="1" dirty="0">
              <a:solidFill>
                <a:srgbClr val="000000"/>
              </a:solidFill>
              <a:latin typeface="Arial" pitchFamily="34" charset="0"/>
              <a:cs typeface="Arial" pitchFamily="34" charset="0"/>
            </a:endParaRPr>
          </a:p>
        </p:txBody>
      </p:sp>
      <p:sp>
        <p:nvSpPr>
          <p:cNvPr id="13" name="TextBox 12"/>
          <p:cNvSpPr txBox="1"/>
          <p:nvPr/>
        </p:nvSpPr>
        <p:spPr>
          <a:xfrm>
            <a:off x="4191000" y="6248400"/>
            <a:ext cx="1742785"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Inflexible</a:t>
            </a:r>
            <a:endParaRPr lang="en-US" sz="2800" b="1" dirty="0">
              <a:solidFill>
                <a:srgbClr val="000000"/>
              </a:solidFill>
              <a:latin typeface="Arial" pitchFamily="34" charset="0"/>
              <a:cs typeface="Arial" pitchFamily="34" charset="0"/>
            </a:endParaRPr>
          </a:p>
        </p:txBody>
      </p:sp>
      <p:sp>
        <p:nvSpPr>
          <p:cNvPr id="43" name="TextBox 42"/>
          <p:cNvSpPr txBox="1"/>
          <p:nvPr/>
        </p:nvSpPr>
        <p:spPr>
          <a:xfrm>
            <a:off x="228600" y="228600"/>
            <a:ext cx="2438400" cy="1384995"/>
          </a:xfrm>
          <a:prstGeom prst="rect">
            <a:avLst/>
          </a:prstGeom>
          <a:noFill/>
        </p:spPr>
        <p:txBody>
          <a:bodyPr wrap="square" rtlCol="0">
            <a:spAutoFit/>
          </a:bodyPr>
          <a:lstStyle/>
          <a:p>
            <a:r>
              <a:rPr lang="en-US" sz="2800" dirty="0" smtClean="0">
                <a:solidFill>
                  <a:prstClr val="black"/>
                </a:solidFill>
                <a:latin typeface="Arial Black" pitchFamily="34" charset="0"/>
              </a:rPr>
              <a:t>Speed and flexibility tradeoffs</a:t>
            </a:r>
            <a:endParaRPr lang="en-US" sz="2800" dirty="0">
              <a:solidFill>
                <a:prstClr val="black"/>
              </a:solidFill>
              <a:latin typeface="Arial Black" pitchFamily="34" charset="0"/>
            </a:endParaRPr>
          </a:p>
        </p:txBody>
      </p:sp>
      <p:sp>
        <p:nvSpPr>
          <p:cNvPr id="39" name="TextBox 38"/>
          <p:cNvSpPr txBox="1"/>
          <p:nvPr/>
        </p:nvSpPr>
        <p:spPr>
          <a:xfrm>
            <a:off x="4191000" y="3505200"/>
            <a:ext cx="1300356" cy="378117"/>
          </a:xfrm>
          <a:prstGeom prst="rect">
            <a:avLst/>
          </a:prstGeom>
          <a:noFill/>
        </p:spPr>
        <p:txBody>
          <a:bodyPr wrap="none" rtlCol="0">
            <a:spAutoFit/>
          </a:bodyPr>
          <a:lstStyle/>
          <a:p>
            <a:pPr marL="274320" indent="-274320">
              <a:lnSpc>
                <a:spcPts val="2000"/>
              </a:lnSpc>
              <a:defRPr/>
            </a:pPr>
            <a:r>
              <a:rPr lang="en-US" sz="3200" dirty="0" smtClean="0">
                <a:solidFill>
                  <a:prstClr val="black"/>
                </a:solidFill>
                <a:latin typeface="Arial" pitchFamily="34" charset="0"/>
                <a:cs typeface="Arial" pitchFamily="34" charset="0"/>
              </a:rPr>
              <a:t>fragile</a:t>
            </a:r>
            <a:endParaRPr lang="en-US" sz="2400" dirty="0" smtClean="0">
              <a:solidFill>
                <a:prstClr val="black"/>
              </a:solidFill>
              <a:latin typeface="Arial" pitchFamily="34" charset="0"/>
              <a:cs typeface="Arial" pitchFamily="34" charset="0"/>
            </a:endParaRPr>
          </a:p>
        </p:txBody>
      </p:sp>
      <p:sp>
        <p:nvSpPr>
          <p:cNvPr id="40" name="TextBox 39"/>
          <p:cNvSpPr txBox="1"/>
          <p:nvPr/>
        </p:nvSpPr>
        <p:spPr>
          <a:xfrm>
            <a:off x="1752600" y="5442387"/>
            <a:ext cx="1322798" cy="378117"/>
          </a:xfrm>
          <a:prstGeom prst="rect">
            <a:avLst/>
          </a:prstGeom>
          <a:noFill/>
        </p:spPr>
        <p:txBody>
          <a:bodyPr wrap="none" rtlCol="0">
            <a:spAutoFit/>
          </a:bodyPr>
          <a:lstStyle/>
          <a:p>
            <a:pPr marL="274320" indent="-274320">
              <a:lnSpc>
                <a:spcPts val="2000"/>
              </a:lnSpc>
              <a:defRPr/>
            </a:pPr>
            <a:r>
              <a:rPr lang="en-US" sz="3200" dirty="0" smtClean="0">
                <a:solidFill>
                  <a:prstClr val="black"/>
                </a:solidFill>
                <a:latin typeface="Arial" pitchFamily="34" charset="0"/>
                <a:cs typeface="Arial" pitchFamily="34" charset="0"/>
              </a:rPr>
              <a:t>robust</a:t>
            </a:r>
            <a:endParaRPr lang="en-US" sz="2400" dirty="0" smtClean="0">
              <a:solidFill>
                <a:prstClr val="black"/>
              </a:solidFill>
              <a:latin typeface="Arial" pitchFamily="34" charset="0"/>
              <a:cs typeface="Arial" pitchFamily="34" charset="0"/>
            </a:endParaRPr>
          </a:p>
        </p:txBody>
      </p:sp>
      <p:sp>
        <p:nvSpPr>
          <p:cNvPr id="45" name="Content Placeholder 2"/>
          <p:cNvSpPr>
            <a:spLocks noGrp="1"/>
          </p:cNvSpPr>
          <p:nvPr>
            <p:ph idx="1"/>
          </p:nvPr>
        </p:nvSpPr>
        <p:spPr>
          <a:xfrm>
            <a:off x="4495800" y="762000"/>
            <a:ext cx="4343400" cy="1219200"/>
          </a:xfrm>
          <a:prstGeom prst="rect">
            <a:avLst/>
          </a:prstGeom>
        </p:spPr>
        <p:txBody>
          <a:bodyPr>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smtClean="0">
                <a:ln>
                  <a:noFill/>
                </a:ln>
                <a:solidFill>
                  <a:srgbClr val="FF0000"/>
                </a:solidFill>
                <a:effectLst/>
                <a:uLnTx/>
                <a:uFillTx/>
              </a:rPr>
              <a:t>Concrete case studies?</a:t>
            </a:r>
          </a:p>
          <a:p>
            <a:pPr marL="0" marR="0" lvl="0" indent="0" defTabSz="91440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smtClean="0">
                <a:ln>
                  <a:noFill/>
                </a:ln>
                <a:solidFill>
                  <a:srgbClr val="FF5050"/>
                </a:solidFill>
                <a:effectLst/>
                <a:uLnTx/>
                <a:uFillTx/>
              </a:rPr>
              <a:t>Theorems ? </a:t>
            </a:r>
            <a:endParaRPr kumimoji="0" lang="en-US" sz="3600" i="0" u="none" strike="noStrike" kern="0" cap="none" spc="0" normalizeH="0" baseline="0" noProof="0" dirty="0">
              <a:ln>
                <a:noFill/>
              </a:ln>
              <a:solidFill>
                <a:srgbClr val="FF5050"/>
              </a:solidFill>
              <a:effectLst/>
              <a:uLnTx/>
              <a:uFillTx/>
            </a:endParaRPr>
          </a:p>
        </p:txBody>
      </p:sp>
    </p:spTree>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Cloud 20"/>
          <p:cNvSpPr/>
          <p:nvPr/>
        </p:nvSpPr>
        <p:spPr bwMode="auto">
          <a:xfrm flipV="1">
            <a:off x="1676400" y="76200"/>
            <a:ext cx="4800600" cy="5715000"/>
          </a:xfrm>
          <a:prstGeom prst="cloud">
            <a:avLst/>
          </a:prstGeom>
          <a:solidFill>
            <a:srgbClr val="B2B2B2"/>
          </a:solidFill>
          <a:ln w="2857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2" name="Cloud 21"/>
          <p:cNvSpPr/>
          <p:nvPr/>
        </p:nvSpPr>
        <p:spPr bwMode="auto">
          <a:xfrm rot="21359139" flipV="1">
            <a:off x="4030390" y="-5664"/>
            <a:ext cx="4495800" cy="5797152"/>
          </a:xfrm>
          <a:prstGeom prst="cloud">
            <a:avLst/>
          </a:prstGeom>
          <a:solidFill>
            <a:srgbClr val="DDDDDD"/>
          </a:solidFill>
          <a:ln w="2857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cxnSp>
        <p:nvCxnSpPr>
          <p:cNvPr id="39" name="Straight Arrow Connector 38"/>
          <p:cNvCxnSpPr/>
          <p:nvPr/>
        </p:nvCxnSpPr>
        <p:spPr bwMode="auto">
          <a:xfrm flipV="1">
            <a:off x="1610015" y="20574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41" name="Straight Arrow Connector 40"/>
          <p:cNvCxnSpPr/>
          <p:nvPr/>
        </p:nvCxnSpPr>
        <p:spPr bwMode="auto">
          <a:xfrm>
            <a:off x="1610015" y="5715000"/>
            <a:ext cx="6705600" cy="0"/>
          </a:xfrm>
          <a:prstGeom prst="straightConnector1">
            <a:avLst/>
          </a:prstGeom>
          <a:noFill/>
          <a:ln w="57150" cap="flat" cmpd="sng" algn="ctr">
            <a:solidFill>
              <a:schemeClr val="tx1"/>
            </a:solidFill>
            <a:prstDash val="solid"/>
            <a:round/>
            <a:headEnd type="none" w="med" len="med"/>
            <a:tailEnd type="arrow"/>
          </a:ln>
          <a:effectLst/>
        </p:spPr>
      </p:cxnSp>
      <p:sp>
        <p:nvSpPr>
          <p:cNvPr id="42" name="TextBox 41"/>
          <p:cNvSpPr txBox="1"/>
          <p:nvPr/>
        </p:nvSpPr>
        <p:spPr>
          <a:xfrm>
            <a:off x="390815" y="5105400"/>
            <a:ext cx="925253" cy="523220"/>
          </a:xfrm>
          <a:prstGeom prst="rect">
            <a:avLst/>
          </a:prstGeom>
          <a:noFill/>
        </p:spPr>
        <p:txBody>
          <a:bodyPr wrap="none" rtlCol="0">
            <a:spAutoFit/>
          </a:bodyPr>
          <a:lstStyle/>
          <a:p>
            <a:r>
              <a:rPr lang="en-US" sz="2800" b="1" dirty="0" smtClean="0">
                <a:solidFill>
                  <a:srgbClr val="000000"/>
                </a:solidFill>
              </a:rPr>
              <a:t>Fast</a:t>
            </a:r>
          </a:p>
        </p:txBody>
      </p:sp>
      <p:sp>
        <p:nvSpPr>
          <p:cNvPr id="43" name="TextBox 42"/>
          <p:cNvSpPr txBox="1"/>
          <p:nvPr/>
        </p:nvSpPr>
        <p:spPr>
          <a:xfrm>
            <a:off x="314615" y="2438400"/>
            <a:ext cx="1021433" cy="523220"/>
          </a:xfrm>
          <a:prstGeom prst="rect">
            <a:avLst/>
          </a:prstGeom>
          <a:noFill/>
        </p:spPr>
        <p:txBody>
          <a:bodyPr wrap="none" rtlCol="0">
            <a:spAutoFit/>
          </a:bodyPr>
          <a:lstStyle/>
          <a:p>
            <a:r>
              <a:rPr lang="en-US" sz="2800" b="1" dirty="0" smtClean="0">
                <a:solidFill>
                  <a:srgbClr val="000000"/>
                </a:solidFill>
              </a:rPr>
              <a:t>Slow</a:t>
            </a:r>
          </a:p>
        </p:txBody>
      </p:sp>
      <p:sp>
        <p:nvSpPr>
          <p:cNvPr id="44" name="TextBox 43"/>
          <p:cNvSpPr txBox="1"/>
          <p:nvPr/>
        </p:nvSpPr>
        <p:spPr>
          <a:xfrm>
            <a:off x="2075600" y="59537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45" name="TextBox 44"/>
          <p:cNvSpPr txBox="1"/>
          <p:nvPr/>
        </p:nvSpPr>
        <p:spPr>
          <a:xfrm>
            <a:off x="6867815" y="59436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48" name="Explosion 2 47"/>
          <p:cNvSpPr/>
          <p:nvPr/>
        </p:nvSpPr>
        <p:spPr bwMode="auto">
          <a:xfrm>
            <a:off x="2676815" y="3352800"/>
            <a:ext cx="2895600" cy="2133600"/>
          </a:xfrm>
          <a:prstGeom prst="irregularSeal2">
            <a:avLst/>
          </a:prstGeom>
          <a:gradFill flip="none" rotWithShape="1">
            <a:gsLst>
              <a:gs pos="0">
                <a:srgbClr val="FF3399"/>
              </a:gs>
              <a:gs pos="25000">
                <a:srgbClr val="FF6633"/>
              </a:gs>
              <a:gs pos="50000">
                <a:srgbClr val="FFFF00"/>
              </a:gs>
              <a:gs pos="75000">
                <a:srgbClr val="01A78F"/>
              </a:gs>
              <a:gs pos="100000">
                <a:srgbClr val="3366FF"/>
              </a:gs>
            </a:gsLst>
            <a:lin ang="5400000" scaled="0"/>
            <a:tileRect/>
          </a:gradFill>
          <a:ln w="28575" cap="flat" cmpd="sng" algn="ctr">
            <a:no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fontAlgn="base">
              <a:spcBef>
                <a:spcPct val="0"/>
              </a:spcBef>
              <a:spcAft>
                <a:spcPct val="0"/>
              </a:spcAft>
            </a:pPr>
            <a:r>
              <a:rPr lang="en-US" sz="3200" dirty="0" smtClean="0">
                <a:solidFill>
                  <a:srgbClr val="000000"/>
                </a:solidFill>
                <a:latin typeface="Arial Black" pitchFamily="34" charset="0"/>
              </a:rPr>
              <a:t>Vision</a:t>
            </a:r>
          </a:p>
        </p:txBody>
      </p:sp>
      <p:sp>
        <p:nvSpPr>
          <p:cNvPr id="12" name="TextBox 11"/>
          <p:cNvSpPr txBox="1"/>
          <p:nvPr/>
        </p:nvSpPr>
        <p:spPr>
          <a:xfrm>
            <a:off x="4572000" y="1600200"/>
            <a:ext cx="2743200" cy="1569660"/>
          </a:xfrm>
          <a:prstGeom prst="rect">
            <a:avLst/>
          </a:prstGeom>
          <a:noFill/>
        </p:spPr>
        <p:txBody>
          <a:bodyPr wrap="square" rtlCol="0">
            <a:spAutoFit/>
          </a:bodyPr>
          <a:lstStyle/>
          <a:p>
            <a:pPr algn="ctr"/>
            <a:r>
              <a:rPr lang="en-US" sz="3200" b="1" dirty="0" smtClean="0">
                <a:solidFill>
                  <a:srgbClr val="000000"/>
                </a:solidFill>
              </a:rPr>
              <a:t>Explain this amazing system.</a:t>
            </a:r>
            <a:endParaRPr lang="en-US" sz="3200" b="1" dirty="0">
              <a:solidFill>
                <a:srgbClr val="000000"/>
              </a:solidFill>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p:cNvSpPr txBox="1"/>
          <p:nvPr/>
        </p:nvSpPr>
        <p:spPr>
          <a:xfrm>
            <a:off x="1447800" y="4572000"/>
            <a:ext cx="6327498" cy="1446550"/>
          </a:xfrm>
          <a:prstGeom prst="rect">
            <a:avLst/>
          </a:prstGeom>
          <a:noFill/>
        </p:spPr>
        <p:txBody>
          <a:bodyPr wrap="square" rtlCol="0">
            <a:spAutoFit/>
          </a:bodyPr>
          <a:lstStyle/>
          <a:p>
            <a:pPr algn="ctr"/>
            <a:r>
              <a:rPr lang="en-US" sz="3200" b="1" dirty="0" smtClean="0">
                <a:solidFill>
                  <a:prstClr val="black"/>
                </a:solidFill>
                <a:latin typeface="Arial" pitchFamily="34" charset="0"/>
                <a:cs typeface="Arial" pitchFamily="34" charset="0"/>
              </a:rPr>
              <a:t>Vestibular Ocular Reflex (VOR)</a:t>
            </a:r>
          </a:p>
          <a:p>
            <a:pPr algn="ctr"/>
            <a:r>
              <a:rPr lang="en-US" sz="2800" dirty="0" smtClean="0">
                <a:solidFill>
                  <a:prstClr val="black"/>
                </a:solidFill>
                <a:latin typeface="Arial" pitchFamily="34" charset="0"/>
                <a:cs typeface="Arial" pitchFamily="34" charset="0"/>
              </a:rPr>
              <a:t>A </a:t>
            </a:r>
            <a:r>
              <a:rPr lang="en-US" sz="2800" dirty="0" err="1" smtClean="0">
                <a:solidFill>
                  <a:prstClr val="black"/>
                </a:solidFill>
                <a:latin typeface="Arial" pitchFamily="34" charset="0"/>
                <a:cs typeface="Arial" pitchFamily="34" charset="0"/>
              </a:rPr>
              <a:t>handwaving</a:t>
            </a:r>
            <a:r>
              <a:rPr lang="en-US" sz="2800" dirty="0" smtClean="0">
                <a:solidFill>
                  <a:prstClr val="black"/>
                </a:solidFill>
                <a:latin typeface="Arial" pitchFamily="34" charset="0"/>
                <a:cs typeface="Arial" pitchFamily="34" charset="0"/>
              </a:rPr>
              <a:t> explanation illustrating fundamental tradeoffs</a:t>
            </a:r>
          </a:p>
        </p:txBody>
      </p:sp>
      <p:grpSp>
        <p:nvGrpSpPr>
          <p:cNvPr id="2" name="Group 25"/>
          <p:cNvGrpSpPr/>
          <p:nvPr/>
        </p:nvGrpSpPr>
        <p:grpSpPr>
          <a:xfrm>
            <a:off x="4267200" y="1681899"/>
            <a:ext cx="1291665" cy="990600"/>
            <a:chOff x="6341782" y="2133600"/>
            <a:chExt cx="1887818" cy="1447800"/>
          </a:xfrm>
        </p:grpSpPr>
        <p:sp>
          <p:nvSpPr>
            <p:cNvPr id="31" name="Rectangle 30"/>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2" name="Oval 31"/>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latin typeface="Arial" pitchFamily="34" charset="0"/>
                  <a:cs typeface="Arial" pitchFamily="34" charset="0"/>
                </a:rPr>
                <a:t>eye</a:t>
              </a:r>
              <a:endParaRPr lang="en-US" sz="3200" b="1" dirty="0">
                <a:solidFill>
                  <a:prstClr val="black"/>
                </a:solidFill>
                <a:latin typeface="Arial" pitchFamily="34" charset="0"/>
                <a:cs typeface="Arial" pitchFamily="34" charset="0"/>
              </a:endParaRPr>
            </a:p>
          </p:txBody>
        </p:sp>
        <p:sp>
          <p:nvSpPr>
            <p:cNvPr id="33" name="Chord 32"/>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 name="Group 105"/>
          <p:cNvGrpSpPr/>
          <p:nvPr/>
        </p:nvGrpSpPr>
        <p:grpSpPr>
          <a:xfrm>
            <a:off x="6799263" y="1627232"/>
            <a:ext cx="1201737" cy="1502467"/>
            <a:chOff x="6497116" y="691654"/>
            <a:chExt cx="1201737" cy="1502467"/>
          </a:xfrm>
        </p:grpSpPr>
        <p:sp>
          <p:nvSpPr>
            <p:cNvPr id="35" name="Freeform 7"/>
            <p:cNvSpPr>
              <a:spLocks/>
            </p:cNvSpPr>
            <p:nvPr/>
          </p:nvSpPr>
          <p:spPr bwMode="auto">
            <a:xfrm rot="20101482">
              <a:off x="6497116" y="719576"/>
              <a:ext cx="1201737" cy="1444263"/>
            </a:xfrm>
            <a:custGeom>
              <a:avLst/>
              <a:gdLst/>
              <a:ahLst/>
              <a:cxnLst>
                <a:cxn ang="0">
                  <a:pos x="754" y="73"/>
                </a:cxn>
                <a:cxn ang="0">
                  <a:pos x="741" y="120"/>
                </a:cxn>
                <a:cxn ang="0">
                  <a:pos x="716" y="167"/>
                </a:cxn>
                <a:cxn ang="0">
                  <a:pos x="654" y="264"/>
                </a:cxn>
                <a:cxn ang="0">
                  <a:pos x="580" y="378"/>
                </a:cxn>
                <a:cxn ang="0">
                  <a:pos x="601" y="367"/>
                </a:cxn>
                <a:cxn ang="0">
                  <a:pos x="651" y="313"/>
                </a:cxn>
                <a:cxn ang="0">
                  <a:pos x="703" y="260"/>
                </a:cxn>
                <a:cxn ang="0">
                  <a:pos x="755" y="207"/>
                </a:cxn>
                <a:cxn ang="0">
                  <a:pos x="793" y="190"/>
                </a:cxn>
                <a:cxn ang="0">
                  <a:pos x="827" y="196"/>
                </a:cxn>
                <a:cxn ang="0">
                  <a:pos x="846" y="233"/>
                </a:cxn>
                <a:cxn ang="0">
                  <a:pos x="807" y="300"/>
                </a:cxn>
                <a:cxn ang="0">
                  <a:pos x="747" y="378"/>
                </a:cxn>
                <a:cxn ang="0">
                  <a:pos x="684" y="458"/>
                </a:cxn>
                <a:cxn ang="0">
                  <a:pos x="623" y="530"/>
                </a:cxn>
                <a:cxn ang="0">
                  <a:pos x="620" y="542"/>
                </a:cxn>
                <a:cxn ang="0">
                  <a:pos x="640" y="530"/>
                </a:cxn>
                <a:cxn ang="0">
                  <a:pos x="699" y="489"/>
                </a:cxn>
                <a:cxn ang="0">
                  <a:pos x="779" y="420"/>
                </a:cxn>
                <a:cxn ang="0">
                  <a:pos x="812" y="398"/>
                </a:cxn>
                <a:cxn ang="0">
                  <a:pos x="827" y="391"/>
                </a:cxn>
                <a:cxn ang="0">
                  <a:pos x="858" y="402"/>
                </a:cxn>
                <a:cxn ang="0">
                  <a:pos x="881" y="424"/>
                </a:cxn>
                <a:cxn ang="0">
                  <a:pos x="877" y="447"/>
                </a:cxn>
                <a:cxn ang="0">
                  <a:pos x="793" y="545"/>
                </a:cxn>
                <a:cxn ang="0">
                  <a:pos x="678" y="664"/>
                </a:cxn>
                <a:cxn ang="0">
                  <a:pos x="557" y="778"/>
                </a:cxn>
                <a:cxn ang="0">
                  <a:pos x="435" y="891"/>
                </a:cxn>
                <a:cxn ang="0">
                  <a:pos x="430" y="1031"/>
                </a:cxn>
                <a:cxn ang="0">
                  <a:pos x="422" y="1061"/>
                </a:cxn>
                <a:cxn ang="0">
                  <a:pos x="386" y="1061"/>
                </a:cxn>
                <a:cxn ang="0">
                  <a:pos x="328" y="1061"/>
                </a:cxn>
                <a:cxn ang="0">
                  <a:pos x="249" y="1061"/>
                </a:cxn>
                <a:cxn ang="0">
                  <a:pos x="159" y="1056"/>
                </a:cxn>
                <a:cxn ang="0">
                  <a:pos x="78" y="1036"/>
                </a:cxn>
                <a:cxn ang="0">
                  <a:pos x="20" y="1018"/>
                </a:cxn>
                <a:cxn ang="0">
                  <a:pos x="0" y="1011"/>
                </a:cxn>
                <a:cxn ang="0">
                  <a:pos x="18" y="893"/>
                </a:cxn>
                <a:cxn ang="0">
                  <a:pos x="71" y="666"/>
                </a:cxn>
                <a:cxn ang="0">
                  <a:pos x="83" y="534"/>
                </a:cxn>
                <a:cxn ang="0">
                  <a:pos x="111" y="431"/>
                </a:cxn>
                <a:cxn ang="0">
                  <a:pos x="131" y="341"/>
                </a:cxn>
                <a:cxn ang="0">
                  <a:pos x="147" y="203"/>
                </a:cxn>
                <a:cxn ang="0">
                  <a:pos x="162" y="156"/>
                </a:cxn>
                <a:cxn ang="0">
                  <a:pos x="186" y="152"/>
                </a:cxn>
                <a:cxn ang="0">
                  <a:pos x="212" y="158"/>
                </a:cxn>
                <a:cxn ang="0">
                  <a:pos x="230" y="165"/>
                </a:cxn>
                <a:cxn ang="0">
                  <a:pos x="250" y="195"/>
                </a:cxn>
                <a:cxn ang="0">
                  <a:pos x="277" y="260"/>
                </a:cxn>
                <a:cxn ang="0">
                  <a:pos x="263" y="351"/>
                </a:cxn>
                <a:cxn ang="0">
                  <a:pos x="326" y="273"/>
                </a:cxn>
                <a:cxn ang="0">
                  <a:pos x="412" y="132"/>
                </a:cxn>
                <a:cxn ang="0">
                  <a:pos x="509" y="6"/>
                </a:cxn>
                <a:cxn ang="0">
                  <a:pos x="532" y="4"/>
                </a:cxn>
                <a:cxn ang="0">
                  <a:pos x="570" y="27"/>
                </a:cxn>
                <a:cxn ang="0">
                  <a:pos x="580" y="69"/>
                </a:cxn>
                <a:cxn ang="0">
                  <a:pos x="549" y="137"/>
                </a:cxn>
                <a:cxn ang="0">
                  <a:pos x="504" y="239"/>
                </a:cxn>
                <a:cxn ang="0">
                  <a:pos x="526" y="228"/>
                </a:cxn>
                <a:cxn ang="0">
                  <a:pos x="615" y="106"/>
                </a:cxn>
                <a:cxn ang="0">
                  <a:pos x="671" y="34"/>
                </a:cxn>
                <a:cxn ang="0">
                  <a:pos x="697" y="19"/>
                </a:cxn>
              </a:cxnLst>
              <a:rect l="0" t="0" r="r" b="b"/>
              <a:pathLst>
                <a:path w="883" h="1061">
                  <a:moveTo>
                    <a:pt x="748" y="46"/>
                  </a:moveTo>
                  <a:lnTo>
                    <a:pt x="752" y="53"/>
                  </a:lnTo>
                  <a:lnTo>
                    <a:pt x="753" y="63"/>
                  </a:lnTo>
                  <a:lnTo>
                    <a:pt x="754" y="73"/>
                  </a:lnTo>
                  <a:lnTo>
                    <a:pt x="755" y="83"/>
                  </a:lnTo>
                  <a:lnTo>
                    <a:pt x="752" y="96"/>
                  </a:lnTo>
                  <a:lnTo>
                    <a:pt x="747" y="109"/>
                  </a:lnTo>
                  <a:lnTo>
                    <a:pt x="741" y="120"/>
                  </a:lnTo>
                  <a:lnTo>
                    <a:pt x="736" y="132"/>
                  </a:lnTo>
                  <a:lnTo>
                    <a:pt x="729" y="144"/>
                  </a:lnTo>
                  <a:lnTo>
                    <a:pt x="722" y="156"/>
                  </a:lnTo>
                  <a:lnTo>
                    <a:pt x="716" y="167"/>
                  </a:lnTo>
                  <a:lnTo>
                    <a:pt x="710" y="180"/>
                  </a:lnTo>
                  <a:lnTo>
                    <a:pt x="692" y="208"/>
                  </a:lnTo>
                  <a:lnTo>
                    <a:pt x="672" y="237"/>
                  </a:lnTo>
                  <a:lnTo>
                    <a:pt x="654" y="264"/>
                  </a:lnTo>
                  <a:lnTo>
                    <a:pt x="634" y="293"/>
                  </a:lnTo>
                  <a:lnTo>
                    <a:pt x="616" y="322"/>
                  </a:lnTo>
                  <a:lnTo>
                    <a:pt x="597" y="351"/>
                  </a:lnTo>
                  <a:lnTo>
                    <a:pt x="580" y="378"/>
                  </a:lnTo>
                  <a:lnTo>
                    <a:pt x="562" y="407"/>
                  </a:lnTo>
                  <a:lnTo>
                    <a:pt x="574" y="394"/>
                  </a:lnTo>
                  <a:lnTo>
                    <a:pt x="588" y="381"/>
                  </a:lnTo>
                  <a:lnTo>
                    <a:pt x="601" y="367"/>
                  </a:lnTo>
                  <a:lnTo>
                    <a:pt x="613" y="354"/>
                  </a:lnTo>
                  <a:lnTo>
                    <a:pt x="626" y="340"/>
                  </a:lnTo>
                  <a:lnTo>
                    <a:pt x="639" y="326"/>
                  </a:lnTo>
                  <a:lnTo>
                    <a:pt x="651" y="313"/>
                  </a:lnTo>
                  <a:lnTo>
                    <a:pt x="664" y="300"/>
                  </a:lnTo>
                  <a:lnTo>
                    <a:pt x="677" y="286"/>
                  </a:lnTo>
                  <a:lnTo>
                    <a:pt x="689" y="272"/>
                  </a:lnTo>
                  <a:lnTo>
                    <a:pt x="703" y="260"/>
                  </a:lnTo>
                  <a:lnTo>
                    <a:pt x="716" y="246"/>
                  </a:lnTo>
                  <a:lnTo>
                    <a:pt x="729" y="233"/>
                  </a:lnTo>
                  <a:lnTo>
                    <a:pt x="742" y="219"/>
                  </a:lnTo>
                  <a:lnTo>
                    <a:pt x="755" y="207"/>
                  </a:lnTo>
                  <a:lnTo>
                    <a:pt x="769" y="194"/>
                  </a:lnTo>
                  <a:lnTo>
                    <a:pt x="777" y="193"/>
                  </a:lnTo>
                  <a:lnTo>
                    <a:pt x="785" y="192"/>
                  </a:lnTo>
                  <a:lnTo>
                    <a:pt x="793" y="190"/>
                  </a:lnTo>
                  <a:lnTo>
                    <a:pt x="800" y="189"/>
                  </a:lnTo>
                  <a:lnTo>
                    <a:pt x="809" y="192"/>
                  </a:lnTo>
                  <a:lnTo>
                    <a:pt x="817" y="194"/>
                  </a:lnTo>
                  <a:lnTo>
                    <a:pt x="827" y="196"/>
                  </a:lnTo>
                  <a:lnTo>
                    <a:pt x="833" y="203"/>
                  </a:lnTo>
                  <a:lnTo>
                    <a:pt x="839" y="209"/>
                  </a:lnTo>
                  <a:lnTo>
                    <a:pt x="844" y="220"/>
                  </a:lnTo>
                  <a:lnTo>
                    <a:pt x="846" y="233"/>
                  </a:lnTo>
                  <a:lnTo>
                    <a:pt x="845" y="246"/>
                  </a:lnTo>
                  <a:lnTo>
                    <a:pt x="833" y="263"/>
                  </a:lnTo>
                  <a:lnTo>
                    <a:pt x="821" y="281"/>
                  </a:lnTo>
                  <a:lnTo>
                    <a:pt x="807" y="300"/>
                  </a:lnTo>
                  <a:lnTo>
                    <a:pt x="792" y="319"/>
                  </a:lnTo>
                  <a:lnTo>
                    <a:pt x="778" y="339"/>
                  </a:lnTo>
                  <a:lnTo>
                    <a:pt x="762" y="359"/>
                  </a:lnTo>
                  <a:lnTo>
                    <a:pt x="747" y="378"/>
                  </a:lnTo>
                  <a:lnTo>
                    <a:pt x="731" y="399"/>
                  </a:lnTo>
                  <a:lnTo>
                    <a:pt x="715" y="419"/>
                  </a:lnTo>
                  <a:lnTo>
                    <a:pt x="700" y="438"/>
                  </a:lnTo>
                  <a:lnTo>
                    <a:pt x="684" y="458"/>
                  </a:lnTo>
                  <a:lnTo>
                    <a:pt x="668" y="476"/>
                  </a:lnTo>
                  <a:lnTo>
                    <a:pt x="653" y="495"/>
                  </a:lnTo>
                  <a:lnTo>
                    <a:pt x="638" y="513"/>
                  </a:lnTo>
                  <a:lnTo>
                    <a:pt x="623" y="530"/>
                  </a:lnTo>
                  <a:lnTo>
                    <a:pt x="609" y="546"/>
                  </a:lnTo>
                  <a:lnTo>
                    <a:pt x="612" y="546"/>
                  </a:lnTo>
                  <a:lnTo>
                    <a:pt x="616" y="544"/>
                  </a:lnTo>
                  <a:lnTo>
                    <a:pt x="620" y="542"/>
                  </a:lnTo>
                  <a:lnTo>
                    <a:pt x="626" y="539"/>
                  </a:lnTo>
                  <a:lnTo>
                    <a:pt x="631" y="536"/>
                  </a:lnTo>
                  <a:lnTo>
                    <a:pt x="635" y="533"/>
                  </a:lnTo>
                  <a:lnTo>
                    <a:pt x="640" y="530"/>
                  </a:lnTo>
                  <a:lnTo>
                    <a:pt x="643" y="529"/>
                  </a:lnTo>
                  <a:lnTo>
                    <a:pt x="661" y="519"/>
                  </a:lnTo>
                  <a:lnTo>
                    <a:pt x="679" y="505"/>
                  </a:lnTo>
                  <a:lnTo>
                    <a:pt x="699" y="489"/>
                  </a:lnTo>
                  <a:lnTo>
                    <a:pt x="719" y="472"/>
                  </a:lnTo>
                  <a:lnTo>
                    <a:pt x="740" y="453"/>
                  </a:lnTo>
                  <a:lnTo>
                    <a:pt x="761" y="436"/>
                  </a:lnTo>
                  <a:lnTo>
                    <a:pt x="779" y="420"/>
                  </a:lnTo>
                  <a:lnTo>
                    <a:pt x="795" y="406"/>
                  </a:lnTo>
                  <a:lnTo>
                    <a:pt x="802" y="402"/>
                  </a:lnTo>
                  <a:lnTo>
                    <a:pt x="807" y="400"/>
                  </a:lnTo>
                  <a:lnTo>
                    <a:pt x="812" y="398"/>
                  </a:lnTo>
                  <a:lnTo>
                    <a:pt x="816" y="395"/>
                  </a:lnTo>
                  <a:lnTo>
                    <a:pt x="820" y="393"/>
                  </a:lnTo>
                  <a:lnTo>
                    <a:pt x="823" y="392"/>
                  </a:lnTo>
                  <a:lnTo>
                    <a:pt x="827" y="391"/>
                  </a:lnTo>
                  <a:lnTo>
                    <a:pt x="831" y="390"/>
                  </a:lnTo>
                  <a:lnTo>
                    <a:pt x="840" y="393"/>
                  </a:lnTo>
                  <a:lnTo>
                    <a:pt x="850" y="398"/>
                  </a:lnTo>
                  <a:lnTo>
                    <a:pt x="858" y="402"/>
                  </a:lnTo>
                  <a:lnTo>
                    <a:pt x="865" y="408"/>
                  </a:lnTo>
                  <a:lnTo>
                    <a:pt x="871" y="414"/>
                  </a:lnTo>
                  <a:lnTo>
                    <a:pt x="876" y="420"/>
                  </a:lnTo>
                  <a:lnTo>
                    <a:pt x="881" y="424"/>
                  </a:lnTo>
                  <a:lnTo>
                    <a:pt x="883" y="430"/>
                  </a:lnTo>
                  <a:lnTo>
                    <a:pt x="880" y="436"/>
                  </a:lnTo>
                  <a:lnTo>
                    <a:pt x="878" y="442"/>
                  </a:lnTo>
                  <a:lnTo>
                    <a:pt x="877" y="447"/>
                  </a:lnTo>
                  <a:lnTo>
                    <a:pt x="875" y="452"/>
                  </a:lnTo>
                  <a:lnTo>
                    <a:pt x="848" y="484"/>
                  </a:lnTo>
                  <a:lnTo>
                    <a:pt x="821" y="515"/>
                  </a:lnTo>
                  <a:lnTo>
                    <a:pt x="793" y="545"/>
                  </a:lnTo>
                  <a:lnTo>
                    <a:pt x="765" y="576"/>
                  </a:lnTo>
                  <a:lnTo>
                    <a:pt x="737" y="606"/>
                  </a:lnTo>
                  <a:lnTo>
                    <a:pt x="708" y="635"/>
                  </a:lnTo>
                  <a:lnTo>
                    <a:pt x="678" y="664"/>
                  </a:lnTo>
                  <a:lnTo>
                    <a:pt x="648" y="693"/>
                  </a:lnTo>
                  <a:lnTo>
                    <a:pt x="618" y="722"/>
                  </a:lnTo>
                  <a:lnTo>
                    <a:pt x="588" y="750"/>
                  </a:lnTo>
                  <a:lnTo>
                    <a:pt x="557" y="778"/>
                  </a:lnTo>
                  <a:lnTo>
                    <a:pt x="527" y="806"/>
                  </a:lnTo>
                  <a:lnTo>
                    <a:pt x="496" y="834"/>
                  </a:lnTo>
                  <a:lnTo>
                    <a:pt x="466" y="862"/>
                  </a:lnTo>
                  <a:lnTo>
                    <a:pt x="435" y="891"/>
                  </a:lnTo>
                  <a:lnTo>
                    <a:pt x="405" y="919"/>
                  </a:lnTo>
                  <a:lnTo>
                    <a:pt x="414" y="938"/>
                  </a:lnTo>
                  <a:lnTo>
                    <a:pt x="423" y="983"/>
                  </a:lnTo>
                  <a:lnTo>
                    <a:pt x="430" y="1031"/>
                  </a:lnTo>
                  <a:lnTo>
                    <a:pt x="431" y="1061"/>
                  </a:lnTo>
                  <a:lnTo>
                    <a:pt x="430" y="1061"/>
                  </a:lnTo>
                  <a:lnTo>
                    <a:pt x="427" y="1061"/>
                  </a:lnTo>
                  <a:lnTo>
                    <a:pt x="422" y="1061"/>
                  </a:lnTo>
                  <a:lnTo>
                    <a:pt x="416" y="1061"/>
                  </a:lnTo>
                  <a:lnTo>
                    <a:pt x="407" y="1061"/>
                  </a:lnTo>
                  <a:lnTo>
                    <a:pt x="398" y="1061"/>
                  </a:lnTo>
                  <a:lnTo>
                    <a:pt x="386" y="1061"/>
                  </a:lnTo>
                  <a:lnTo>
                    <a:pt x="374" y="1061"/>
                  </a:lnTo>
                  <a:lnTo>
                    <a:pt x="360" y="1061"/>
                  </a:lnTo>
                  <a:lnTo>
                    <a:pt x="344" y="1061"/>
                  </a:lnTo>
                  <a:lnTo>
                    <a:pt x="328" y="1061"/>
                  </a:lnTo>
                  <a:lnTo>
                    <a:pt x="309" y="1061"/>
                  </a:lnTo>
                  <a:lnTo>
                    <a:pt x="291" y="1061"/>
                  </a:lnTo>
                  <a:lnTo>
                    <a:pt x="270" y="1061"/>
                  </a:lnTo>
                  <a:lnTo>
                    <a:pt x="249" y="1061"/>
                  </a:lnTo>
                  <a:lnTo>
                    <a:pt x="227" y="1061"/>
                  </a:lnTo>
                  <a:lnTo>
                    <a:pt x="204" y="1060"/>
                  </a:lnTo>
                  <a:lnTo>
                    <a:pt x="181" y="1059"/>
                  </a:lnTo>
                  <a:lnTo>
                    <a:pt x="159" y="1056"/>
                  </a:lnTo>
                  <a:lnTo>
                    <a:pt x="138" y="1051"/>
                  </a:lnTo>
                  <a:lnTo>
                    <a:pt x="117" y="1046"/>
                  </a:lnTo>
                  <a:lnTo>
                    <a:pt x="96" y="1042"/>
                  </a:lnTo>
                  <a:lnTo>
                    <a:pt x="78" y="1036"/>
                  </a:lnTo>
                  <a:lnTo>
                    <a:pt x="60" y="1031"/>
                  </a:lnTo>
                  <a:lnTo>
                    <a:pt x="44" y="1026"/>
                  </a:lnTo>
                  <a:lnTo>
                    <a:pt x="32" y="1021"/>
                  </a:lnTo>
                  <a:lnTo>
                    <a:pt x="20" y="1018"/>
                  </a:lnTo>
                  <a:lnTo>
                    <a:pt x="11" y="1014"/>
                  </a:lnTo>
                  <a:lnTo>
                    <a:pt x="4" y="1012"/>
                  </a:lnTo>
                  <a:lnTo>
                    <a:pt x="0" y="1011"/>
                  </a:lnTo>
                  <a:lnTo>
                    <a:pt x="0" y="1011"/>
                  </a:lnTo>
                  <a:lnTo>
                    <a:pt x="3" y="1013"/>
                  </a:lnTo>
                  <a:lnTo>
                    <a:pt x="2" y="995"/>
                  </a:lnTo>
                  <a:lnTo>
                    <a:pt x="7" y="951"/>
                  </a:lnTo>
                  <a:lnTo>
                    <a:pt x="18" y="893"/>
                  </a:lnTo>
                  <a:lnTo>
                    <a:pt x="32" y="826"/>
                  </a:lnTo>
                  <a:lnTo>
                    <a:pt x="45" y="762"/>
                  </a:lnTo>
                  <a:lnTo>
                    <a:pt x="59" y="705"/>
                  </a:lnTo>
                  <a:lnTo>
                    <a:pt x="71" y="666"/>
                  </a:lnTo>
                  <a:lnTo>
                    <a:pt x="76" y="652"/>
                  </a:lnTo>
                  <a:lnTo>
                    <a:pt x="71" y="620"/>
                  </a:lnTo>
                  <a:lnTo>
                    <a:pt x="75" y="576"/>
                  </a:lnTo>
                  <a:lnTo>
                    <a:pt x="83" y="534"/>
                  </a:lnTo>
                  <a:lnTo>
                    <a:pt x="90" y="500"/>
                  </a:lnTo>
                  <a:lnTo>
                    <a:pt x="98" y="475"/>
                  </a:lnTo>
                  <a:lnTo>
                    <a:pt x="105" y="452"/>
                  </a:lnTo>
                  <a:lnTo>
                    <a:pt x="111" y="431"/>
                  </a:lnTo>
                  <a:lnTo>
                    <a:pt x="117" y="412"/>
                  </a:lnTo>
                  <a:lnTo>
                    <a:pt x="121" y="390"/>
                  </a:lnTo>
                  <a:lnTo>
                    <a:pt x="126" y="367"/>
                  </a:lnTo>
                  <a:lnTo>
                    <a:pt x="131" y="341"/>
                  </a:lnTo>
                  <a:lnTo>
                    <a:pt x="139" y="309"/>
                  </a:lnTo>
                  <a:lnTo>
                    <a:pt x="138" y="286"/>
                  </a:lnTo>
                  <a:lnTo>
                    <a:pt x="141" y="247"/>
                  </a:lnTo>
                  <a:lnTo>
                    <a:pt x="147" y="203"/>
                  </a:lnTo>
                  <a:lnTo>
                    <a:pt x="154" y="162"/>
                  </a:lnTo>
                  <a:lnTo>
                    <a:pt x="155" y="159"/>
                  </a:lnTo>
                  <a:lnTo>
                    <a:pt x="157" y="158"/>
                  </a:lnTo>
                  <a:lnTo>
                    <a:pt x="162" y="156"/>
                  </a:lnTo>
                  <a:lnTo>
                    <a:pt x="166" y="155"/>
                  </a:lnTo>
                  <a:lnTo>
                    <a:pt x="172" y="154"/>
                  </a:lnTo>
                  <a:lnTo>
                    <a:pt x="179" y="152"/>
                  </a:lnTo>
                  <a:lnTo>
                    <a:pt x="186" y="152"/>
                  </a:lnTo>
                  <a:lnTo>
                    <a:pt x="193" y="152"/>
                  </a:lnTo>
                  <a:lnTo>
                    <a:pt x="200" y="154"/>
                  </a:lnTo>
                  <a:lnTo>
                    <a:pt x="207" y="156"/>
                  </a:lnTo>
                  <a:lnTo>
                    <a:pt x="212" y="158"/>
                  </a:lnTo>
                  <a:lnTo>
                    <a:pt x="218" y="160"/>
                  </a:lnTo>
                  <a:lnTo>
                    <a:pt x="223" y="162"/>
                  </a:lnTo>
                  <a:lnTo>
                    <a:pt x="226" y="164"/>
                  </a:lnTo>
                  <a:lnTo>
                    <a:pt x="230" y="165"/>
                  </a:lnTo>
                  <a:lnTo>
                    <a:pt x="231" y="165"/>
                  </a:lnTo>
                  <a:lnTo>
                    <a:pt x="235" y="170"/>
                  </a:lnTo>
                  <a:lnTo>
                    <a:pt x="242" y="180"/>
                  </a:lnTo>
                  <a:lnTo>
                    <a:pt x="250" y="195"/>
                  </a:lnTo>
                  <a:lnTo>
                    <a:pt x="258" y="211"/>
                  </a:lnTo>
                  <a:lnTo>
                    <a:pt x="267" y="230"/>
                  </a:lnTo>
                  <a:lnTo>
                    <a:pt x="272" y="246"/>
                  </a:lnTo>
                  <a:lnTo>
                    <a:pt x="277" y="260"/>
                  </a:lnTo>
                  <a:lnTo>
                    <a:pt x="279" y="269"/>
                  </a:lnTo>
                  <a:lnTo>
                    <a:pt x="273" y="292"/>
                  </a:lnTo>
                  <a:lnTo>
                    <a:pt x="267" y="321"/>
                  </a:lnTo>
                  <a:lnTo>
                    <a:pt x="263" y="351"/>
                  </a:lnTo>
                  <a:lnTo>
                    <a:pt x="267" y="372"/>
                  </a:lnTo>
                  <a:lnTo>
                    <a:pt x="285" y="342"/>
                  </a:lnTo>
                  <a:lnTo>
                    <a:pt x="305" y="309"/>
                  </a:lnTo>
                  <a:lnTo>
                    <a:pt x="326" y="273"/>
                  </a:lnTo>
                  <a:lnTo>
                    <a:pt x="348" y="237"/>
                  </a:lnTo>
                  <a:lnTo>
                    <a:pt x="370" y="200"/>
                  </a:lnTo>
                  <a:lnTo>
                    <a:pt x="392" y="164"/>
                  </a:lnTo>
                  <a:lnTo>
                    <a:pt x="412" y="132"/>
                  </a:lnTo>
                  <a:lnTo>
                    <a:pt x="431" y="102"/>
                  </a:lnTo>
                  <a:lnTo>
                    <a:pt x="499" y="11"/>
                  </a:lnTo>
                  <a:lnTo>
                    <a:pt x="504" y="10"/>
                  </a:lnTo>
                  <a:lnTo>
                    <a:pt x="509" y="6"/>
                  </a:lnTo>
                  <a:lnTo>
                    <a:pt x="512" y="3"/>
                  </a:lnTo>
                  <a:lnTo>
                    <a:pt x="517" y="0"/>
                  </a:lnTo>
                  <a:lnTo>
                    <a:pt x="524" y="1"/>
                  </a:lnTo>
                  <a:lnTo>
                    <a:pt x="532" y="4"/>
                  </a:lnTo>
                  <a:lnTo>
                    <a:pt x="541" y="6"/>
                  </a:lnTo>
                  <a:lnTo>
                    <a:pt x="550" y="8"/>
                  </a:lnTo>
                  <a:lnTo>
                    <a:pt x="560" y="16"/>
                  </a:lnTo>
                  <a:lnTo>
                    <a:pt x="570" y="27"/>
                  </a:lnTo>
                  <a:lnTo>
                    <a:pt x="577" y="38"/>
                  </a:lnTo>
                  <a:lnTo>
                    <a:pt x="583" y="50"/>
                  </a:lnTo>
                  <a:lnTo>
                    <a:pt x="582" y="60"/>
                  </a:lnTo>
                  <a:lnTo>
                    <a:pt x="580" y="69"/>
                  </a:lnTo>
                  <a:lnTo>
                    <a:pt x="578" y="79"/>
                  </a:lnTo>
                  <a:lnTo>
                    <a:pt x="577" y="89"/>
                  </a:lnTo>
                  <a:lnTo>
                    <a:pt x="562" y="113"/>
                  </a:lnTo>
                  <a:lnTo>
                    <a:pt x="549" y="137"/>
                  </a:lnTo>
                  <a:lnTo>
                    <a:pt x="537" y="163"/>
                  </a:lnTo>
                  <a:lnTo>
                    <a:pt x="526" y="188"/>
                  </a:lnTo>
                  <a:lnTo>
                    <a:pt x="515" y="213"/>
                  </a:lnTo>
                  <a:lnTo>
                    <a:pt x="504" y="239"/>
                  </a:lnTo>
                  <a:lnTo>
                    <a:pt x="492" y="264"/>
                  </a:lnTo>
                  <a:lnTo>
                    <a:pt x="480" y="288"/>
                  </a:lnTo>
                  <a:lnTo>
                    <a:pt x="503" y="258"/>
                  </a:lnTo>
                  <a:lnTo>
                    <a:pt x="526" y="228"/>
                  </a:lnTo>
                  <a:lnTo>
                    <a:pt x="549" y="198"/>
                  </a:lnTo>
                  <a:lnTo>
                    <a:pt x="571" y="167"/>
                  </a:lnTo>
                  <a:lnTo>
                    <a:pt x="593" y="137"/>
                  </a:lnTo>
                  <a:lnTo>
                    <a:pt x="615" y="106"/>
                  </a:lnTo>
                  <a:lnTo>
                    <a:pt x="636" y="75"/>
                  </a:lnTo>
                  <a:lnTo>
                    <a:pt x="659" y="45"/>
                  </a:lnTo>
                  <a:lnTo>
                    <a:pt x="665" y="41"/>
                  </a:lnTo>
                  <a:lnTo>
                    <a:pt x="671" y="34"/>
                  </a:lnTo>
                  <a:lnTo>
                    <a:pt x="677" y="27"/>
                  </a:lnTo>
                  <a:lnTo>
                    <a:pt x="685" y="21"/>
                  </a:lnTo>
                  <a:lnTo>
                    <a:pt x="692" y="21"/>
                  </a:lnTo>
                  <a:lnTo>
                    <a:pt x="697" y="19"/>
                  </a:lnTo>
                  <a:lnTo>
                    <a:pt x="704" y="18"/>
                  </a:lnTo>
                  <a:lnTo>
                    <a:pt x="710" y="18"/>
                  </a:lnTo>
                  <a:lnTo>
                    <a:pt x="748" y="46"/>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6" name="Freeform 8"/>
            <p:cNvSpPr>
              <a:spLocks/>
            </p:cNvSpPr>
            <p:nvPr/>
          </p:nvSpPr>
          <p:spPr bwMode="auto">
            <a:xfrm rot="20101482">
              <a:off x="6565176" y="1183093"/>
              <a:ext cx="49050" cy="70851"/>
            </a:xfrm>
            <a:custGeom>
              <a:avLst/>
              <a:gdLst/>
              <a:ahLst/>
              <a:cxnLst>
                <a:cxn ang="0">
                  <a:pos x="36" y="9"/>
                </a:cxn>
                <a:cxn ang="0">
                  <a:pos x="32" y="19"/>
                </a:cxn>
                <a:cxn ang="0">
                  <a:pos x="30" y="30"/>
                </a:cxn>
                <a:cxn ang="0">
                  <a:pos x="28" y="39"/>
                </a:cxn>
                <a:cxn ang="0">
                  <a:pos x="24" y="48"/>
                </a:cxn>
                <a:cxn ang="0">
                  <a:pos x="20" y="51"/>
                </a:cxn>
                <a:cxn ang="0">
                  <a:pos x="11" y="51"/>
                </a:cxn>
                <a:cxn ang="0">
                  <a:pos x="3" y="49"/>
                </a:cxn>
                <a:cxn ang="0">
                  <a:pos x="0" y="48"/>
                </a:cxn>
                <a:cxn ang="0">
                  <a:pos x="0" y="34"/>
                </a:cxn>
                <a:cxn ang="0">
                  <a:pos x="1" y="25"/>
                </a:cxn>
                <a:cxn ang="0">
                  <a:pos x="1" y="16"/>
                </a:cxn>
                <a:cxn ang="0">
                  <a:pos x="5" y="3"/>
                </a:cxn>
                <a:cxn ang="0">
                  <a:pos x="8" y="2"/>
                </a:cxn>
                <a:cxn ang="0">
                  <a:pos x="14" y="0"/>
                </a:cxn>
                <a:cxn ang="0">
                  <a:pos x="22" y="1"/>
                </a:cxn>
                <a:cxn ang="0">
                  <a:pos x="36" y="9"/>
                </a:cxn>
              </a:cxnLst>
              <a:rect l="0" t="0" r="r" b="b"/>
              <a:pathLst>
                <a:path w="36" h="51">
                  <a:moveTo>
                    <a:pt x="36" y="9"/>
                  </a:moveTo>
                  <a:lnTo>
                    <a:pt x="32" y="19"/>
                  </a:lnTo>
                  <a:lnTo>
                    <a:pt x="30" y="30"/>
                  </a:lnTo>
                  <a:lnTo>
                    <a:pt x="28" y="39"/>
                  </a:lnTo>
                  <a:lnTo>
                    <a:pt x="24" y="48"/>
                  </a:lnTo>
                  <a:lnTo>
                    <a:pt x="20" y="51"/>
                  </a:lnTo>
                  <a:lnTo>
                    <a:pt x="11" y="51"/>
                  </a:lnTo>
                  <a:lnTo>
                    <a:pt x="3" y="49"/>
                  </a:lnTo>
                  <a:lnTo>
                    <a:pt x="0" y="48"/>
                  </a:lnTo>
                  <a:lnTo>
                    <a:pt x="0" y="34"/>
                  </a:lnTo>
                  <a:lnTo>
                    <a:pt x="1" y="25"/>
                  </a:lnTo>
                  <a:lnTo>
                    <a:pt x="1" y="16"/>
                  </a:lnTo>
                  <a:lnTo>
                    <a:pt x="5" y="3"/>
                  </a:lnTo>
                  <a:lnTo>
                    <a:pt x="8" y="2"/>
                  </a:lnTo>
                  <a:lnTo>
                    <a:pt x="14" y="0"/>
                  </a:lnTo>
                  <a:lnTo>
                    <a:pt x="22" y="1"/>
                  </a:lnTo>
                  <a:lnTo>
                    <a:pt x="36" y="9"/>
                  </a:lnTo>
                  <a:close/>
                </a:path>
              </a:pathLst>
            </a:custGeom>
            <a:solidFill>
              <a:srgbClr val="FFBFD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0" name="Freeform 9"/>
            <p:cNvSpPr>
              <a:spLocks/>
            </p:cNvSpPr>
            <p:nvPr/>
          </p:nvSpPr>
          <p:spPr bwMode="auto">
            <a:xfrm rot="20101482">
              <a:off x="7055899" y="691654"/>
              <a:ext cx="177128" cy="215278"/>
            </a:xfrm>
            <a:custGeom>
              <a:avLst/>
              <a:gdLst/>
              <a:ahLst/>
              <a:cxnLst>
                <a:cxn ang="0">
                  <a:pos x="120" y="13"/>
                </a:cxn>
                <a:cxn ang="0">
                  <a:pos x="121" y="22"/>
                </a:cxn>
                <a:cxn ang="0">
                  <a:pos x="127" y="29"/>
                </a:cxn>
                <a:cxn ang="0">
                  <a:pos x="131" y="35"/>
                </a:cxn>
                <a:cxn ang="0">
                  <a:pos x="130" y="43"/>
                </a:cxn>
                <a:cxn ang="0">
                  <a:pos x="121" y="57"/>
                </a:cxn>
                <a:cxn ang="0">
                  <a:pos x="115" y="72"/>
                </a:cxn>
                <a:cxn ang="0">
                  <a:pos x="106" y="87"/>
                </a:cxn>
                <a:cxn ang="0">
                  <a:pos x="100" y="102"/>
                </a:cxn>
                <a:cxn ang="0">
                  <a:pos x="93" y="116"/>
                </a:cxn>
                <a:cxn ang="0">
                  <a:pos x="86" y="131"/>
                </a:cxn>
                <a:cxn ang="0">
                  <a:pos x="78" y="144"/>
                </a:cxn>
                <a:cxn ang="0">
                  <a:pos x="70" y="158"/>
                </a:cxn>
                <a:cxn ang="0">
                  <a:pos x="60" y="152"/>
                </a:cxn>
                <a:cxn ang="0">
                  <a:pos x="52" y="146"/>
                </a:cxn>
                <a:cxn ang="0">
                  <a:pos x="43" y="139"/>
                </a:cxn>
                <a:cxn ang="0">
                  <a:pos x="35" y="133"/>
                </a:cxn>
                <a:cxn ang="0">
                  <a:pos x="27" y="126"/>
                </a:cxn>
                <a:cxn ang="0">
                  <a:pos x="18" y="120"/>
                </a:cxn>
                <a:cxn ang="0">
                  <a:pos x="10" y="116"/>
                </a:cxn>
                <a:cxn ang="0">
                  <a:pos x="0" y="111"/>
                </a:cxn>
                <a:cxn ang="0">
                  <a:pos x="11" y="97"/>
                </a:cxn>
                <a:cxn ang="0">
                  <a:pos x="22" y="82"/>
                </a:cxn>
                <a:cxn ang="0">
                  <a:pos x="33" y="67"/>
                </a:cxn>
                <a:cxn ang="0">
                  <a:pos x="43" y="53"/>
                </a:cxn>
                <a:cxn ang="0">
                  <a:pos x="55" y="38"/>
                </a:cxn>
                <a:cxn ang="0">
                  <a:pos x="65" y="25"/>
                </a:cxn>
                <a:cxn ang="0">
                  <a:pos x="77" y="12"/>
                </a:cxn>
                <a:cxn ang="0">
                  <a:pos x="88" y="0"/>
                </a:cxn>
                <a:cxn ang="0">
                  <a:pos x="96" y="0"/>
                </a:cxn>
                <a:cxn ang="0">
                  <a:pos x="104" y="3"/>
                </a:cxn>
                <a:cxn ang="0">
                  <a:pos x="113" y="8"/>
                </a:cxn>
                <a:cxn ang="0">
                  <a:pos x="120" y="13"/>
                </a:cxn>
              </a:cxnLst>
              <a:rect l="0" t="0" r="r" b="b"/>
              <a:pathLst>
                <a:path w="131" h="158">
                  <a:moveTo>
                    <a:pt x="120" y="13"/>
                  </a:moveTo>
                  <a:lnTo>
                    <a:pt x="121" y="22"/>
                  </a:lnTo>
                  <a:lnTo>
                    <a:pt x="127" y="29"/>
                  </a:lnTo>
                  <a:lnTo>
                    <a:pt x="131" y="35"/>
                  </a:lnTo>
                  <a:lnTo>
                    <a:pt x="130" y="43"/>
                  </a:lnTo>
                  <a:lnTo>
                    <a:pt x="121" y="57"/>
                  </a:lnTo>
                  <a:lnTo>
                    <a:pt x="115" y="72"/>
                  </a:lnTo>
                  <a:lnTo>
                    <a:pt x="106" y="87"/>
                  </a:lnTo>
                  <a:lnTo>
                    <a:pt x="100" y="102"/>
                  </a:lnTo>
                  <a:lnTo>
                    <a:pt x="93" y="116"/>
                  </a:lnTo>
                  <a:lnTo>
                    <a:pt x="86" y="131"/>
                  </a:lnTo>
                  <a:lnTo>
                    <a:pt x="78" y="144"/>
                  </a:lnTo>
                  <a:lnTo>
                    <a:pt x="70" y="158"/>
                  </a:lnTo>
                  <a:lnTo>
                    <a:pt x="60" y="152"/>
                  </a:lnTo>
                  <a:lnTo>
                    <a:pt x="52" y="146"/>
                  </a:lnTo>
                  <a:lnTo>
                    <a:pt x="43" y="139"/>
                  </a:lnTo>
                  <a:lnTo>
                    <a:pt x="35" y="133"/>
                  </a:lnTo>
                  <a:lnTo>
                    <a:pt x="27" y="126"/>
                  </a:lnTo>
                  <a:lnTo>
                    <a:pt x="18" y="120"/>
                  </a:lnTo>
                  <a:lnTo>
                    <a:pt x="10" y="116"/>
                  </a:lnTo>
                  <a:lnTo>
                    <a:pt x="0" y="111"/>
                  </a:lnTo>
                  <a:lnTo>
                    <a:pt x="11" y="97"/>
                  </a:lnTo>
                  <a:lnTo>
                    <a:pt x="22" y="82"/>
                  </a:lnTo>
                  <a:lnTo>
                    <a:pt x="33" y="67"/>
                  </a:lnTo>
                  <a:lnTo>
                    <a:pt x="43" y="53"/>
                  </a:lnTo>
                  <a:lnTo>
                    <a:pt x="55" y="38"/>
                  </a:lnTo>
                  <a:lnTo>
                    <a:pt x="65" y="25"/>
                  </a:lnTo>
                  <a:lnTo>
                    <a:pt x="77" y="12"/>
                  </a:lnTo>
                  <a:lnTo>
                    <a:pt x="88" y="0"/>
                  </a:lnTo>
                  <a:lnTo>
                    <a:pt x="96" y="0"/>
                  </a:lnTo>
                  <a:lnTo>
                    <a:pt x="104" y="3"/>
                  </a:lnTo>
                  <a:lnTo>
                    <a:pt x="113" y="8"/>
                  </a:lnTo>
                  <a:lnTo>
                    <a:pt x="120" y="1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4" name="Freeform 10"/>
            <p:cNvSpPr>
              <a:spLocks/>
            </p:cNvSpPr>
            <p:nvPr/>
          </p:nvSpPr>
          <p:spPr bwMode="auto">
            <a:xfrm rot="20101482">
              <a:off x="7259739" y="841597"/>
              <a:ext cx="174402" cy="171677"/>
            </a:xfrm>
            <a:custGeom>
              <a:avLst/>
              <a:gdLst/>
              <a:ahLst/>
              <a:cxnLst>
                <a:cxn ang="0">
                  <a:pos x="121" y="17"/>
                </a:cxn>
                <a:cxn ang="0">
                  <a:pos x="122" y="23"/>
                </a:cxn>
                <a:cxn ang="0">
                  <a:pos x="126" y="29"/>
                </a:cxn>
                <a:cxn ang="0">
                  <a:pos x="129" y="32"/>
                </a:cxn>
                <a:cxn ang="0">
                  <a:pos x="129" y="37"/>
                </a:cxn>
                <a:cxn ang="0">
                  <a:pos x="125" y="45"/>
                </a:cxn>
                <a:cxn ang="0">
                  <a:pos x="121" y="53"/>
                </a:cxn>
                <a:cxn ang="0">
                  <a:pos x="115" y="61"/>
                </a:cxn>
                <a:cxn ang="0">
                  <a:pos x="111" y="68"/>
                </a:cxn>
                <a:cxn ang="0">
                  <a:pos x="105" y="76"/>
                </a:cxn>
                <a:cxn ang="0">
                  <a:pos x="99" y="83"/>
                </a:cxn>
                <a:cxn ang="0">
                  <a:pos x="93" y="89"/>
                </a:cxn>
                <a:cxn ang="0">
                  <a:pos x="87" y="96"/>
                </a:cxn>
                <a:cxn ang="0">
                  <a:pos x="81" y="91"/>
                </a:cxn>
                <a:cxn ang="0">
                  <a:pos x="74" y="87"/>
                </a:cxn>
                <a:cxn ang="0">
                  <a:pos x="67" y="84"/>
                </a:cxn>
                <a:cxn ang="0">
                  <a:pos x="60" y="82"/>
                </a:cxn>
                <a:cxn ang="0">
                  <a:pos x="60" y="89"/>
                </a:cxn>
                <a:cxn ang="0">
                  <a:pos x="62" y="96"/>
                </a:cxn>
                <a:cxn ang="0">
                  <a:pos x="65" y="103"/>
                </a:cxn>
                <a:cxn ang="0">
                  <a:pos x="67" y="108"/>
                </a:cxn>
                <a:cxn ang="0">
                  <a:pos x="62" y="105"/>
                </a:cxn>
                <a:cxn ang="0">
                  <a:pos x="58" y="100"/>
                </a:cxn>
                <a:cxn ang="0">
                  <a:pos x="52" y="98"/>
                </a:cxn>
                <a:cxn ang="0">
                  <a:pos x="47" y="98"/>
                </a:cxn>
                <a:cxn ang="0">
                  <a:pos x="52" y="105"/>
                </a:cxn>
                <a:cxn ang="0">
                  <a:pos x="58" y="112"/>
                </a:cxn>
                <a:cxn ang="0">
                  <a:pos x="61" y="120"/>
                </a:cxn>
                <a:cxn ang="0">
                  <a:pos x="59" y="127"/>
                </a:cxn>
                <a:cxn ang="0">
                  <a:pos x="51" y="121"/>
                </a:cxn>
                <a:cxn ang="0">
                  <a:pos x="43" y="115"/>
                </a:cxn>
                <a:cxn ang="0">
                  <a:pos x="36" y="108"/>
                </a:cxn>
                <a:cxn ang="0">
                  <a:pos x="29" y="100"/>
                </a:cxn>
                <a:cxn ang="0">
                  <a:pos x="22" y="93"/>
                </a:cxn>
                <a:cxn ang="0">
                  <a:pos x="15" y="87"/>
                </a:cxn>
                <a:cxn ang="0">
                  <a:pos x="8" y="81"/>
                </a:cxn>
                <a:cxn ang="0">
                  <a:pos x="0" y="75"/>
                </a:cxn>
                <a:cxn ang="0">
                  <a:pos x="10" y="66"/>
                </a:cxn>
                <a:cxn ang="0">
                  <a:pos x="20" y="57"/>
                </a:cxn>
                <a:cxn ang="0">
                  <a:pos x="30" y="46"/>
                </a:cxn>
                <a:cxn ang="0">
                  <a:pos x="40" y="37"/>
                </a:cxn>
                <a:cxn ang="0">
                  <a:pos x="50" y="28"/>
                </a:cxn>
                <a:cxn ang="0">
                  <a:pos x="60" y="19"/>
                </a:cxn>
                <a:cxn ang="0">
                  <a:pos x="69" y="9"/>
                </a:cxn>
                <a:cxn ang="0">
                  <a:pos x="80" y="0"/>
                </a:cxn>
                <a:cxn ang="0">
                  <a:pos x="85" y="1"/>
                </a:cxn>
                <a:cxn ang="0">
                  <a:pos x="91" y="1"/>
                </a:cxn>
                <a:cxn ang="0">
                  <a:pos x="96" y="2"/>
                </a:cxn>
                <a:cxn ang="0">
                  <a:pos x="100" y="2"/>
                </a:cxn>
                <a:cxn ang="0">
                  <a:pos x="121" y="17"/>
                </a:cxn>
              </a:cxnLst>
              <a:rect l="0" t="0" r="r" b="b"/>
              <a:pathLst>
                <a:path w="129" h="127">
                  <a:moveTo>
                    <a:pt x="121" y="17"/>
                  </a:moveTo>
                  <a:lnTo>
                    <a:pt x="122" y="23"/>
                  </a:lnTo>
                  <a:lnTo>
                    <a:pt x="126" y="29"/>
                  </a:lnTo>
                  <a:lnTo>
                    <a:pt x="129" y="32"/>
                  </a:lnTo>
                  <a:lnTo>
                    <a:pt x="129" y="37"/>
                  </a:lnTo>
                  <a:lnTo>
                    <a:pt x="125" y="45"/>
                  </a:lnTo>
                  <a:lnTo>
                    <a:pt x="121" y="53"/>
                  </a:lnTo>
                  <a:lnTo>
                    <a:pt x="115" y="61"/>
                  </a:lnTo>
                  <a:lnTo>
                    <a:pt x="111" y="68"/>
                  </a:lnTo>
                  <a:lnTo>
                    <a:pt x="105" y="76"/>
                  </a:lnTo>
                  <a:lnTo>
                    <a:pt x="99" y="83"/>
                  </a:lnTo>
                  <a:lnTo>
                    <a:pt x="93" y="89"/>
                  </a:lnTo>
                  <a:lnTo>
                    <a:pt x="87" y="96"/>
                  </a:lnTo>
                  <a:lnTo>
                    <a:pt x="81" y="91"/>
                  </a:lnTo>
                  <a:lnTo>
                    <a:pt x="74" y="87"/>
                  </a:lnTo>
                  <a:lnTo>
                    <a:pt x="67" y="84"/>
                  </a:lnTo>
                  <a:lnTo>
                    <a:pt x="60" y="82"/>
                  </a:lnTo>
                  <a:lnTo>
                    <a:pt x="60" y="89"/>
                  </a:lnTo>
                  <a:lnTo>
                    <a:pt x="62" y="96"/>
                  </a:lnTo>
                  <a:lnTo>
                    <a:pt x="65" y="103"/>
                  </a:lnTo>
                  <a:lnTo>
                    <a:pt x="67" y="108"/>
                  </a:lnTo>
                  <a:lnTo>
                    <a:pt x="62" y="105"/>
                  </a:lnTo>
                  <a:lnTo>
                    <a:pt x="58" y="100"/>
                  </a:lnTo>
                  <a:lnTo>
                    <a:pt x="52" y="98"/>
                  </a:lnTo>
                  <a:lnTo>
                    <a:pt x="47" y="98"/>
                  </a:lnTo>
                  <a:lnTo>
                    <a:pt x="52" y="105"/>
                  </a:lnTo>
                  <a:lnTo>
                    <a:pt x="58" y="112"/>
                  </a:lnTo>
                  <a:lnTo>
                    <a:pt x="61" y="120"/>
                  </a:lnTo>
                  <a:lnTo>
                    <a:pt x="59" y="127"/>
                  </a:lnTo>
                  <a:lnTo>
                    <a:pt x="51" y="121"/>
                  </a:lnTo>
                  <a:lnTo>
                    <a:pt x="43" y="115"/>
                  </a:lnTo>
                  <a:lnTo>
                    <a:pt x="36" y="108"/>
                  </a:lnTo>
                  <a:lnTo>
                    <a:pt x="29" y="100"/>
                  </a:lnTo>
                  <a:lnTo>
                    <a:pt x="22" y="93"/>
                  </a:lnTo>
                  <a:lnTo>
                    <a:pt x="15" y="87"/>
                  </a:lnTo>
                  <a:lnTo>
                    <a:pt x="8" y="81"/>
                  </a:lnTo>
                  <a:lnTo>
                    <a:pt x="0" y="75"/>
                  </a:lnTo>
                  <a:lnTo>
                    <a:pt x="10" y="66"/>
                  </a:lnTo>
                  <a:lnTo>
                    <a:pt x="20" y="57"/>
                  </a:lnTo>
                  <a:lnTo>
                    <a:pt x="30" y="46"/>
                  </a:lnTo>
                  <a:lnTo>
                    <a:pt x="40" y="37"/>
                  </a:lnTo>
                  <a:lnTo>
                    <a:pt x="50" y="28"/>
                  </a:lnTo>
                  <a:lnTo>
                    <a:pt x="60" y="19"/>
                  </a:lnTo>
                  <a:lnTo>
                    <a:pt x="69" y="9"/>
                  </a:lnTo>
                  <a:lnTo>
                    <a:pt x="80" y="0"/>
                  </a:lnTo>
                  <a:lnTo>
                    <a:pt x="85" y="1"/>
                  </a:lnTo>
                  <a:lnTo>
                    <a:pt x="91" y="1"/>
                  </a:lnTo>
                  <a:lnTo>
                    <a:pt x="96" y="2"/>
                  </a:lnTo>
                  <a:lnTo>
                    <a:pt x="100" y="2"/>
                  </a:lnTo>
                  <a:lnTo>
                    <a:pt x="121" y="17"/>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11"/>
            <p:cNvSpPr>
              <a:spLocks/>
            </p:cNvSpPr>
            <p:nvPr/>
          </p:nvSpPr>
          <p:spPr bwMode="auto">
            <a:xfrm rot="20101482">
              <a:off x="6848007" y="759019"/>
              <a:ext cx="158051" cy="198928"/>
            </a:xfrm>
            <a:custGeom>
              <a:avLst/>
              <a:gdLst/>
              <a:ahLst/>
              <a:cxnLst>
                <a:cxn ang="0">
                  <a:pos x="108" y="19"/>
                </a:cxn>
                <a:cxn ang="0">
                  <a:pos x="108" y="24"/>
                </a:cxn>
                <a:cxn ang="0">
                  <a:pos x="112" y="27"/>
                </a:cxn>
                <a:cxn ang="0">
                  <a:pos x="115" y="31"/>
                </a:cxn>
                <a:cxn ang="0">
                  <a:pos x="116" y="34"/>
                </a:cxn>
                <a:cxn ang="0">
                  <a:pos x="111" y="48"/>
                </a:cxn>
                <a:cxn ang="0">
                  <a:pos x="106" y="62"/>
                </a:cxn>
                <a:cxn ang="0">
                  <a:pos x="100" y="76"/>
                </a:cxn>
                <a:cxn ang="0">
                  <a:pos x="94" y="89"/>
                </a:cxn>
                <a:cxn ang="0">
                  <a:pos x="89" y="104"/>
                </a:cxn>
                <a:cxn ang="0">
                  <a:pos x="82" y="118"/>
                </a:cxn>
                <a:cxn ang="0">
                  <a:pos x="76" y="132"/>
                </a:cxn>
                <a:cxn ang="0">
                  <a:pos x="69" y="146"/>
                </a:cxn>
                <a:cxn ang="0">
                  <a:pos x="0" y="94"/>
                </a:cxn>
                <a:cxn ang="0">
                  <a:pos x="9" y="83"/>
                </a:cxn>
                <a:cxn ang="0">
                  <a:pos x="18" y="71"/>
                </a:cxn>
                <a:cxn ang="0">
                  <a:pos x="25" y="58"/>
                </a:cxn>
                <a:cxn ang="0">
                  <a:pos x="33" y="45"/>
                </a:cxn>
                <a:cxn ang="0">
                  <a:pos x="41" y="32"/>
                </a:cxn>
                <a:cxn ang="0">
                  <a:pos x="49" y="19"/>
                </a:cxn>
                <a:cxn ang="0">
                  <a:pos x="59" y="9"/>
                </a:cxn>
                <a:cxn ang="0">
                  <a:pos x="70" y="0"/>
                </a:cxn>
                <a:cxn ang="0">
                  <a:pos x="75" y="1"/>
                </a:cxn>
                <a:cxn ang="0">
                  <a:pos x="81" y="2"/>
                </a:cxn>
                <a:cxn ang="0">
                  <a:pos x="85" y="4"/>
                </a:cxn>
                <a:cxn ang="0">
                  <a:pos x="90" y="5"/>
                </a:cxn>
                <a:cxn ang="0">
                  <a:pos x="93" y="9"/>
                </a:cxn>
                <a:cxn ang="0">
                  <a:pos x="98" y="11"/>
                </a:cxn>
                <a:cxn ang="0">
                  <a:pos x="104" y="15"/>
                </a:cxn>
                <a:cxn ang="0">
                  <a:pos x="108" y="19"/>
                </a:cxn>
              </a:cxnLst>
              <a:rect l="0" t="0" r="r" b="b"/>
              <a:pathLst>
                <a:path w="116" h="146">
                  <a:moveTo>
                    <a:pt x="108" y="19"/>
                  </a:moveTo>
                  <a:lnTo>
                    <a:pt x="108" y="24"/>
                  </a:lnTo>
                  <a:lnTo>
                    <a:pt x="112" y="27"/>
                  </a:lnTo>
                  <a:lnTo>
                    <a:pt x="115" y="31"/>
                  </a:lnTo>
                  <a:lnTo>
                    <a:pt x="116" y="34"/>
                  </a:lnTo>
                  <a:lnTo>
                    <a:pt x="111" y="48"/>
                  </a:lnTo>
                  <a:lnTo>
                    <a:pt x="106" y="62"/>
                  </a:lnTo>
                  <a:lnTo>
                    <a:pt x="100" y="76"/>
                  </a:lnTo>
                  <a:lnTo>
                    <a:pt x="94" y="89"/>
                  </a:lnTo>
                  <a:lnTo>
                    <a:pt x="89" y="104"/>
                  </a:lnTo>
                  <a:lnTo>
                    <a:pt x="82" y="118"/>
                  </a:lnTo>
                  <a:lnTo>
                    <a:pt x="76" y="132"/>
                  </a:lnTo>
                  <a:lnTo>
                    <a:pt x="69" y="146"/>
                  </a:lnTo>
                  <a:lnTo>
                    <a:pt x="0" y="94"/>
                  </a:lnTo>
                  <a:lnTo>
                    <a:pt x="9" y="83"/>
                  </a:lnTo>
                  <a:lnTo>
                    <a:pt x="18" y="71"/>
                  </a:lnTo>
                  <a:lnTo>
                    <a:pt x="25" y="58"/>
                  </a:lnTo>
                  <a:lnTo>
                    <a:pt x="33" y="45"/>
                  </a:lnTo>
                  <a:lnTo>
                    <a:pt x="41" y="32"/>
                  </a:lnTo>
                  <a:lnTo>
                    <a:pt x="49" y="19"/>
                  </a:lnTo>
                  <a:lnTo>
                    <a:pt x="59" y="9"/>
                  </a:lnTo>
                  <a:lnTo>
                    <a:pt x="70" y="0"/>
                  </a:lnTo>
                  <a:lnTo>
                    <a:pt x="75" y="1"/>
                  </a:lnTo>
                  <a:lnTo>
                    <a:pt x="81" y="2"/>
                  </a:lnTo>
                  <a:lnTo>
                    <a:pt x="85" y="4"/>
                  </a:lnTo>
                  <a:lnTo>
                    <a:pt x="90" y="5"/>
                  </a:lnTo>
                  <a:lnTo>
                    <a:pt x="93" y="9"/>
                  </a:lnTo>
                  <a:lnTo>
                    <a:pt x="98" y="11"/>
                  </a:lnTo>
                  <a:lnTo>
                    <a:pt x="104" y="15"/>
                  </a:lnTo>
                  <a:lnTo>
                    <a:pt x="108" y="1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12"/>
            <p:cNvSpPr>
              <a:spLocks/>
            </p:cNvSpPr>
            <p:nvPr/>
          </p:nvSpPr>
          <p:spPr bwMode="auto">
            <a:xfrm rot="20101482">
              <a:off x="7029830" y="882051"/>
              <a:ext cx="182578" cy="198928"/>
            </a:xfrm>
            <a:custGeom>
              <a:avLst/>
              <a:gdLst/>
              <a:ahLst/>
              <a:cxnLst>
                <a:cxn ang="0">
                  <a:pos x="134" y="49"/>
                </a:cxn>
                <a:cxn ang="0">
                  <a:pos x="128" y="54"/>
                </a:cxn>
                <a:cxn ang="0">
                  <a:pos x="124" y="61"/>
                </a:cxn>
                <a:cxn ang="0">
                  <a:pos x="120" y="69"/>
                </a:cxn>
                <a:cxn ang="0">
                  <a:pos x="117" y="77"/>
                </a:cxn>
                <a:cxn ang="0">
                  <a:pos x="110" y="72"/>
                </a:cxn>
                <a:cxn ang="0">
                  <a:pos x="105" y="69"/>
                </a:cxn>
                <a:cxn ang="0">
                  <a:pos x="98" y="68"/>
                </a:cxn>
                <a:cxn ang="0">
                  <a:pos x="91" y="65"/>
                </a:cxn>
                <a:cxn ang="0">
                  <a:pos x="91" y="72"/>
                </a:cxn>
                <a:cxn ang="0">
                  <a:pos x="94" y="77"/>
                </a:cxn>
                <a:cxn ang="0">
                  <a:pos x="99" y="82"/>
                </a:cxn>
                <a:cxn ang="0">
                  <a:pos x="100" y="87"/>
                </a:cxn>
                <a:cxn ang="0">
                  <a:pos x="83" y="75"/>
                </a:cxn>
                <a:cxn ang="0">
                  <a:pos x="83" y="83"/>
                </a:cxn>
                <a:cxn ang="0">
                  <a:pos x="86" y="90"/>
                </a:cxn>
                <a:cxn ang="0">
                  <a:pos x="92" y="97"/>
                </a:cxn>
                <a:cxn ang="0">
                  <a:pos x="97" y="104"/>
                </a:cxn>
                <a:cxn ang="0">
                  <a:pos x="93" y="114"/>
                </a:cxn>
                <a:cxn ang="0">
                  <a:pos x="85" y="125"/>
                </a:cxn>
                <a:cxn ang="0">
                  <a:pos x="77" y="136"/>
                </a:cxn>
                <a:cxn ang="0">
                  <a:pos x="69" y="146"/>
                </a:cxn>
                <a:cxn ang="0">
                  <a:pos x="60" y="140"/>
                </a:cxn>
                <a:cxn ang="0">
                  <a:pos x="51" y="133"/>
                </a:cxn>
                <a:cxn ang="0">
                  <a:pos x="43" y="126"/>
                </a:cxn>
                <a:cxn ang="0">
                  <a:pos x="34" y="118"/>
                </a:cxn>
                <a:cxn ang="0">
                  <a:pos x="25" y="110"/>
                </a:cxn>
                <a:cxn ang="0">
                  <a:pos x="17" y="103"/>
                </a:cxn>
                <a:cxn ang="0">
                  <a:pos x="9" y="95"/>
                </a:cxn>
                <a:cxn ang="0">
                  <a:pos x="0" y="88"/>
                </a:cxn>
                <a:cxn ang="0">
                  <a:pos x="66" y="0"/>
                </a:cxn>
                <a:cxn ang="0">
                  <a:pos x="74" y="6"/>
                </a:cxn>
                <a:cxn ang="0">
                  <a:pos x="83" y="13"/>
                </a:cxn>
                <a:cxn ang="0">
                  <a:pos x="91" y="20"/>
                </a:cxn>
                <a:cxn ang="0">
                  <a:pos x="100" y="27"/>
                </a:cxn>
                <a:cxn ang="0">
                  <a:pos x="108" y="32"/>
                </a:cxn>
                <a:cxn ang="0">
                  <a:pos x="116" y="39"/>
                </a:cxn>
                <a:cxn ang="0">
                  <a:pos x="125" y="44"/>
                </a:cxn>
                <a:cxn ang="0">
                  <a:pos x="134" y="49"/>
                </a:cxn>
              </a:cxnLst>
              <a:rect l="0" t="0" r="r" b="b"/>
              <a:pathLst>
                <a:path w="134" h="146">
                  <a:moveTo>
                    <a:pt x="134" y="49"/>
                  </a:moveTo>
                  <a:lnTo>
                    <a:pt x="128" y="54"/>
                  </a:lnTo>
                  <a:lnTo>
                    <a:pt x="124" y="61"/>
                  </a:lnTo>
                  <a:lnTo>
                    <a:pt x="120" y="69"/>
                  </a:lnTo>
                  <a:lnTo>
                    <a:pt x="117" y="77"/>
                  </a:lnTo>
                  <a:lnTo>
                    <a:pt x="110" y="72"/>
                  </a:lnTo>
                  <a:lnTo>
                    <a:pt x="105" y="69"/>
                  </a:lnTo>
                  <a:lnTo>
                    <a:pt x="98" y="68"/>
                  </a:lnTo>
                  <a:lnTo>
                    <a:pt x="91" y="65"/>
                  </a:lnTo>
                  <a:lnTo>
                    <a:pt x="91" y="72"/>
                  </a:lnTo>
                  <a:lnTo>
                    <a:pt x="94" y="77"/>
                  </a:lnTo>
                  <a:lnTo>
                    <a:pt x="99" y="82"/>
                  </a:lnTo>
                  <a:lnTo>
                    <a:pt x="100" y="87"/>
                  </a:lnTo>
                  <a:lnTo>
                    <a:pt x="83" y="75"/>
                  </a:lnTo>
                  <a:lnTo>
                    <a:pt x="83" y="83"/>
                  </a:lnTo>
                  <a:lnTo>
                    <a:pt x="86" y="90"/>
                  </a:lnTo>
                  <a:lnTo>
                    <a:pt x="92" y="97"/>
                  </a:lnTo>
                  <a:lnTo>
                    <a:pt x="97" y="104"/>
                  </a:lnTo>
                  <a:lnTo>
                    <a:pt x="93" y="114"/>
                  </a:lnTo>
                  <a:lnTo>
                    <a:pt x="85" y="125"/>
                  </a:lnTo>
                  <a:lnTo>
                    <a:pt x="77" y="136"/>
                  </a:lnTo>
                  <a:lnTo>
                    <a:pt x="69" y="146"/>
                  </a:lnTo>
                  <a:lnTo>
                    <a:pt x="60" y="140"/>
                  </a:lnTo>
                  <a:lnTo>
                    <a:pt x="51" y="133"/>
                  </a:lnTo>
                  <a:lnTo>
                    <a:pt x="43" y="126"/>
                  </a:lnTo>
                  <a:lnTo>
                    <a:pt x="34" y="118"/>
                  </a:lnTo>
                  <a:lnTo>
                    <a:pt x="25" y="110"/>
                  </a:lnTo>
                  <a:lnTo>
                    <a:pt x="17" y="103"/>
                  </a:lnTo>
                  <a:lnTo>
                    <a:pt x="9" y="95"/>
                  </a:lnTo>
                  <a:lnTo>
                    <a:pt x="0" y="88"/>
                  </a:lnTo>
                  <a:lnTo>
                    <a:pt x="66" y="0"/>
                  </a:lnTo>
                  <a:lnTo>
                    <a:pt x="74" y="6"/>
                  </a:lnTo>
                  <a:lnTo>
                    <a:pt x="83" y="13"/>
                  </a:lnTo>
                  <a:lnTo>
                    <a:pt x="91" y="20"/>
                  </a:lnTo>
                  <a:lnTo>
                    <a:pt x="100" y="27"/>
                  </a:lnTo>
                  <a:lnTo>
                    <a:pt x="108" y="32"/>
                  </a:lnTo>
                  <a:lnTo>
                    <a:pt x="116" y="39"/>
                  </a:lnTo>
                  <a:lnTo>
                    <a:pt x="125" y="44"/>
                  </a:lnTo>
                  <a:lnTo>
                    <a:pt x="134" y="4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13"/>
            <p:cNvSpPr>
              <a:spLocks/>
            </p:cNvSpPr>
            <p:nvPr/>
          </p:nvSpPr>
          <p:spPr bwMode="auto">
            <a:xfrm rot="20101482">
              <a:off x="7184267" y="1001750"/>
              <a:ext cx="215278" cy="215278"/>
            </a:xfrm>
            <a:custGeom>
              <a:avLst/>
              <a:gdLst/>
              <a:ahLst/>
              <a:cxnLst>
                <a:cxn ang="0">
                  <a:pos x="138" y="33"/>
                </a:cxn>
                <a:cxn ang="0">
                  <a:pos x="158" y="49"/>
                </a:cxn>
                <a:cxn ang="0">
                  <a:pos x="147" y="63"/>
                </a:cxn>
                <a:cxn ang="0">
                  <a:pos x="136" y="78"/>
                </a:cxn>
                <a:cxn ang="0">
                  <a:pos x="124" y="92"/>
                </a:cxn>
                <a:cxn ang="0">
                  <a:pos x="113" y="106"/>
                </a:cxn>
                <a:cxn ang="0">
                  <a:pos x="101" y="119"/>
                </a:cxn>
                <a:cxn ang="0">
                  <a:pos x="90" y="133"/>
                </a:cxn>
                <a:cxn ang="0">
                  <a:pos x="78" y="146"/>
                </a:cxn>
                <a:cxn ang="0">
                  <a:pos x="67" y="159"/>
                </a:cxn>
                <a:cxn ang="0">
                  <a:pos x="58" y="152"/>
                </a:cxn>
                <a:cxn ang="0">
                  <a:pos x="49" y="145"/>
                </a:cxn>
                <a:cxn ang="0">
                  <a:pos x="41" y="137"/>
                </a:cxn>
                <a:cxn ang="0">
                  <a:pos x="33" y="129"/>
                </a:cxn>
                <a:cxn ang="0">
                  <a:pos x="25" y="121"/>
                </a:cxn>
                <a:cxn ang="0">
                  <a:pos x="17" y="111"/>
                </a:cxn>
                <a:cxn ang="0">
                  <a:pos x="9" y="104"/>
                </a:cxn>
                <a:cxn ang="0">
                  <a:pos x="0" y="96"/>
                </a:cxn>
                <a:cxn ang="0">
                  <a:pos x="7" y="92"/>
                </a:cxn>
                <a:cxn ang="0">
                  <a:pos x="14" y="86"/>
                </a:cxn>
                <a:cxn ang="0">
                  <a:pos x="21" y="80"/>
                </a:cxn>
                <a:cxn ang="0">
                  <a:pos x="28" y="75"/>
                </a:cxn>
                <a:cxn ang="0">
                  <a:pos x="33" y="69"/>
                </a:cxn>
                <a:cxn ang="0">
                  <a:pos x="40" y="63"/>
                </a:cxn>
                <a:cxn ang="0">
                  <a:pos x="46" y="57"/>
                </a:cxn>
                <a:cxn ang="0">
                  <a:pos x="53" y="54"/>
                </a:cxn>
                <a:cxn ang="0">
                  <a:pos x="59" y="47"/>
                </a:cxn>
                <a:cxn ang="0">
                  <a:pos x="63" y="40"/>
                </a:cxn>
                <a:cxn ang="0">
                  <a:pos x="70" y="33"/>
                </a:cxn>
                <a:cxn ang="0">
                  <a:pos x="76" y="26"/>
                </a:cxn>
                <a:cxn ang="0">
                  <a:pos x="82" y="20"/>
                </a:cxn>
                <a:cxn ang="0">
                  <a:pos x="88" y="13"/>
                </a:cxn>
                <a:cxn ang="0">
                  <a:pos x="93" y="7"/>
                </a:cxn>
                <a:cxn ang="0">
                  <a:pos x="99" y="0"/>
                </a:cxn>
                <a:cxn ang="0">
                  <a:pos x="104" y="3"/>
                </a:cxn>
                <a:cxn ang="0">
                  <a:pos x="109" y="8"/>
                </a:cxn>
                <a:cxn ang="0">
                  <a:pos x="115" y="11"/>
                </a:cxn>
                <a:cxn ang="0">
                  <a:pos x="121" y="16"/>
                </a:cxn>
                <a:cxn ang="0">
                  <a:pos x="126" y="19"/>
                </a:cxn>
                <a:cxn ang="0">
                  <a:pos x="130" y="24"/>
                </a:cxn>
                <a:cxn ang="0">
                  <a:pos x="135" y="28"/>
                </a:cxn>
                <a:cxn ang="0">
                  <a:pos x="138" y="33"/>
                </a:cxn>
              </a:cxnLst>
              <a:rect l="0" t="0" r="r" b="b"/>
              <a:pathLst>
                <a:path w="158" h="159">
                  <a:moveTo>
                    <a:pt x="138" y="33"/>
                  </a:moveTo>
                  <a:lnTo>
                    <a:pt x="158" y="49"/>
                  </a:lnTo>
                  <a:lnTo>
                    <a:pt x="147" y="63"/>
                  </a:lnTo>
                  <a:lnTo>
                    <a:pt x="136" y="78"/>
                  </a:lnTo>
                  <a:lnTo>
                    <a:pt x="124" y="92"/>
                  </a:lnTo>
                  <a:lnTo>
                    <a:pt x="113" y="106"/>
                  </a:lnTo>
                  <a:lnTo>
                    <a:pt x="101" y="119"/>
                  </a:lnTo>
                  <a:lnTo>
                    <a:pt x="90" y="133"/>
                  </a:lnTo>
                  <a:lnTo>
                    <a:pt x="78" y="146"/>
                  </a:lnTo>
                  <a:lnTo>
                    <a:pt x="67" y="159"/>
                  </a:lnTo>
                  <a:lnTo>
                    <a:pt x="58" y="152"/>
                  </a:lnTo>
                  <a:lnTo>
                    <a:pt x="49" y="145"/>
                  </a:lnTo>
                  <a:lnTo>
                    <a:pt x="41" y="137"/>
                  </a:lnTo>
                  <a:lnTo>
                    <a:pt x="33" y="129"/>
                  </a:lnTo>
                  <a:lnTo>
                    <a:pt x="25" y="121"/>
                  </a:lnTo>
                  <a:lnTo>
                    <a:pt x="17" y="111"/>
                  </a:lnTo>
                  <a:lnTo>
                    <a:pt x="9" y="104"/>
                  </a:lnTo>
                  <a:lnTo>
                    <a:pt x="0" y="96"/>
                  </a:lnTo>
                  <a:lnTo>
                    <a:pt x="7" y="92"/>
                  </a:lnTo>
                  <a:lnTo>
                    <a:pt x="14" y="86"/>
                  </a:lnTo>
                  <a:lnTo>
                    <a:pt x="21" y="80"/>
                  </a:lnTo>
                  <a:lnTo>
                    <a:pt x="28" y="75"/>
                  </a:lnTo>
                  <a:lnTo>
                    <a:pt x="33" y="69"/>
                  </a:lnTo>
                  <a:lnTo>
                    <a:pt x="40" y="63"/>
                  </a:lnTo>
                  <a:lnTo>
                    <a:pt x="46" y="57"/>
                  </a:lnTo>
                  <a:lnTo>
                    <a:pt x="53" y="54"/>
                  </a:lnTo>
                  <a:lnTo>
                    <a:pt x="59" y="47"/>
                  </a:lnTo>
                  <a:lnTo>
                    <a:pt x="63" y="40"/>
                  </a:lnTo>
                  <a:lnTo>
                    <a:pt x="70" y="33"/>
                  </a:lnTo>
                  <a:lnTo>
                    <a:pt x="76" y="26"/>
                  </a:lnTo>
                  <a:lnTo>
                    <a:pt x="82" y="20"/>
                  </a:lnTo>
                  <a:lnTo>
                    <a:pt x="88" y="13"/>
                  </a:lnTo>
                  <a:lnTo>
                    <a:pt x="93" y="7"/>
                  </a:lnTo>
                  <a:lnTo>
                    <a:pt x="99" y="0"/>
                  </a:lnTo>
                  <a:lnTo>
                    <a:pt x="104" y="3"/>
                  </a:lnTo>
                  <a:lnTo>
                    <a:pt x="109" y="8"/>
                  </a:lnTo>
                  <a:lnTo>
                    <a:pt x="115" y="11"/>
                  </a:lnTo>
                  <a:lnTo>
                    <a:pt x="121" y="16"/>
                  </a:lnTo>
                  <a:lnTo>
                    <a:pt x="126" y="19"/>
                  </a:lnTo>
                  <a:lnTo>
                    <a:pt x="130" y="24"/>
                  </a:lnTo>
                  <a:lnTo>
                    <a:pt x="135" y="28"/>
                  </a:lnTo>
                  <a:lnTo>
                    <a:pt x="138" y="3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14"/>
            <p:cNvSpPr>
              <a:spLocks/>
            </p:cNvSpPr>
            <p:nvPr/>
          </p:nvSpPr>
          <p:spPr bwMode="auto">
            <a:xfrm rot="20101482">
              <a:off x="7419348" y="1077874"/>
              <a:ext cx="168952" cy="166227"/>
            </a:xfrm>
            <a:custGeom>
              <a:avLst/>
              <a:gdLst/>
              <a:ahLst/>
              <a:cxnLst>
                <a:cxn ang="0">
                  <a:pos x="119" y="15"/>
                </a:cxn>
                <a:cxn ang="0">
                  <a:pos x="119" y="19"/>
                </a:cxn>
                <a:cxn ang="0">
                  <a:pos x="122" y="23"/>
                </a:cxn>
                <a:cxn ang="0">
                  <a:pos x="124" y="28"/>
                </a:cxn>
                <a:cxn ang="0">
                  <a:pos x="124" y="32"/>
                </a:cxn>
                <a:cxn ang="0">
                  <a:pos x="122" y="40"/>
                </a:cxn>
                <a:cxn ang="0">
                  <a:pos x="118" y="46"/>
                </a:cxn>
                <a:cxn ang="0">
                  <a:pos x="114" y="53"/>
                </a:cxn>
                <a:cxn ang="0">
                  <a:pos x="108" y="59"/>
                </a:cxn>
                <a:cxn ang="0">
                  <a:pos x="102" y="64"/>
                </a:cxn>
                <a:cxn ang="0">
                  <a:pos x="96" y="69"/>
                </a:cxn>
                <a:cxn ang="0">
                  <a:pos x="92" y="75"/>
                </a:cxn>
                <a:cxn ang="0">
                  <a:pos x="87" y="82"/>
                </a:cxn>
                <a:cxn ang="0">
                  <a:pos x="80" y="77"/>
                </a:cxn>
                <a:cxn ang="0">
                  <a:pos x="76" y="70"/>
                </a:cxn>
                <a:cxn ang="0">
                  <a:pos x="71" y="64"/>
                </a:cxn>
                <a:cxn ang="0">
                  <a:pos x="63" y="60"/>
                </a:cxn>
                <a:cxn ang="0">
                  <a:pos x="63" y="67"/>
                </a:cxn>
                <a:cxn ang="0">
                  <a:pos x="65" y="75"/>
                </a:cxn>
                <a:cxn ang="0">
                  <a:pos x="69" y="82"/>
                </a:cxn>
                <a:cxn ang="0">
                  <a:pos x="72" y="89"/>
                </a:cxn>
                <a:cxn ang="0">
                  <a:pos x="69" y="85"/>
                </a:cxn>
                <a:cxn ang="0">
                  <a:pos x="63" y="81"/>
                </a:cxn>
                <a:cxn ang="0">
                  <a:pos x="56" y="76"/>
                </a:cxn>
                <a:cxn ang="0">
                  <a:pos x="49" y="75"/>
                </a:cxn>
                <a:cxn ang="0">
                  <a:pos x="52" y="81"/>
                </a:cxn>
                <a:cxn ang="0">
                  <a:pos x="55" y="87"/>
                </a:cxn>
                <a:cxn ang="0">
                  <a:pos x="58" y="93"/>
                </a:cxn>
                <a:cxn ang="0">
                  <a:pos x="62" y="99"/>
                </a:cxn>
                <a:cxn ang="0">
                  <a:pos x="61" y="103"/>
                </a:cxn>
                <a:cxn ang="0">
                  <a:pos x="60" y="106"/>
                </a:cxn>
                <a:cxn ang="0">
                  <a:pos x="58" y="110"/>
                </a:cxn>
                <a:cxn ang="0">
                  <a:pos x="60" y="113"/>
                </a:cxn>
                <a:cxn ang="0">
                  <a:pos x="56" y="113"/>
                </a:cxn>
                <a:cxn ang="0">
                  <a:pos x="53" y="115"/>
                </a:cxn>
                <a:cxn ang="0">
                  <a:pos x="50" y="119"/>
                </a:cxn>
                <a:cxn ang="0">
                  <a:pos x="48" y="122"/>
                </a:cxn>
                <a:cxn ang="0">
                  <a:pos x="42" y="117"/>
                </a:cxn>
                <a:cxn ang="0">
                  <a:pos x="37" y="110"/>
                </a:cxn>
                <a:cxn ang="0">
                  <a:pos x="31" y="103"/>
                </a:cxn>
                <a:cxn ang="0">
                  <a:pos x="25" y="96"/>
                </a:cxn>
                <a:cxn ang="0">
                  <a:pos x="19" y="90"/>
                </a:cxn>
                <a:cxn ang="0">
                  <a:pos x="13" y="83"/>
                </a:cxn>
                <a:cxn ang="0">
                  <a:pos x="7" y="77"/>
                </a:cxn>
                <a:cxn ang="0">
                  <a:pos x="0" y="73"/>
                </a:cxn>
                <a:cxn ang="0">
                  <a:pos x="10" y="64"/>
                </a:cxn>
                <a:cxn ang="0">
                  <a:pos x="20" y="54"/>
                </a:cxn>
                <a:cxn ang="0">
                  <a:pos x="31" y="45"/>
                </a:cxn>
                <a:cxn ang="0">
                  <a:pos x="41" y="36"/>
                </a:cxn>
                <a:cxn ang="0">
                  <a:pos x="52" y="28"/>
                </a:cxn>
                <a:cxn ang="0">
                  <a:pos x="62" y="19"/>
                </a:cxn>
                <a:cxn ang="0">
                  <a:pos x="73" y="9"/>
                </a:cxn>
                <a:cxn ang="0">
                  <a:pos x="84" y="0"/>
                </a:cxn>
                <a:cxn ang="0">
                  <a:pos x="90" y="1"/>
                </a:cxn>
                <a:cxn ang="0">
                  <a:pos x="95" y="1"/>
                </a:cxn>
                <a:cxn ang="0">
                  <a:pos x="100" y="2"/>
                </a:cxn>
                <a:cxn ang="0">
                  <a:pos x="105" y="4"/>
                </a:cxn>
                <a:cxn ang="0">
                  <a:pos x="109" y="5"/>
                </a:cxn>
                <a:cxn ang="0">
                  <a:pos x="113" y="7"/>
                </a:cxn>
                <a:cxn ang="0">
                  <a:pos x="116" y="11"/>
                </a:cxn>
                <a:cxn ang="0">
                  <a:pos x="119" y="15"/>
                </a:cxn>
              </a:cxnLst>
              <a:rect l="0" t="0" r="r" b="b"/>
              <a:pathLst>
                <a:path w="124" h="122">
                  <a:moveTo>
                    <a:pt x="119" y="15"/>
                  </a:moveTo>
                  <a:lnTo>
                    <a:pt x="119" y="19"/>
                  </a:lnTo>
                  <a:lnTo>
                    <a:pt x="122" y="23"/>
                  </a:lnTo>
                  <a:lnTo>
                    <a:pt x="124" y="28"/>
                  </a:lnTo>
                  <a:lnTo>
                    <a:pt x="124" y="32"/>
                  </a:lnTo>
                  <a:lnTo>
                    <a:pt x="122" y="40"/>
                  </a:lnTo>
                  <a:lnTo>
                    <a:pt x="118" y="46"/>
                  </a:lnTo>
                  <a:lnTo>
                    <a:pt x="114" y="53"/>
                  </a:lnTo>
                  <a:lnTo>
                    <a:pt x="108" y="59"/>
                  </a:lnTo>
                  <a:lnTo>
                    <a:pt x="102" y="64"/>
                  </a:lnTo>
                  <a:lnTo>
                    <a:pt x="96" y="69"/>
                  </a:lnTo>
                  <a:lnTo>
                    <a:pt x="92" y="75"/>
                  </a:lnTo>
                  <a:lnTo>
                    <a:pt x="87" y="82"/>
                  </a:lnTo>
                  <a:lnTo>
                    <a:pt x="80" y="77"/>
                  </a:lnTo>
                  <a:lnTo>
                    <a:pt x="76" y="70"/>
                  </a:lnTo>
                  <a:lnTo>
                    <a:pt x="71" y="64"/>
                  </a:lnTo>
                  <a:lnTo>
                    <a:pt x="63" y="60"/>
                  </a:lnTo>
                  <a:lnTo>
                    <a:pt x="63" y="67"/>
                  </a:lnTo>
                  <a:lnTo>
                    <a:pt x="65" y="75"/>
                  </a:lnTo>
                  <a:lnTo>
                    <a:pt x="69" y="82"/>
                  </a:lnTo>
                  <a:lnTo>
                    <a:pt x="72" y="89"/>
                  </a:lnTo>
                  <a:lnTo>
                    <a:pt x="69" y="85"/>
                  </a:lnTo>
                  <a:lnTo>
                    <a:pt x="63" y="81"/>
                  </a:lnTo>
                  <a:lnTo>
                    <a:pt x="56" y="76"/>
                  </a:lnTo>
                  <a:lnTo>
                    <a:pt x="49" y="75"/>
                  </a:lnTo>
                  <a:lnTo>
                    <a:pt x="52" y="81"/>
                  </a:lnTo>
                  <a:lnTo>
                    <a:pt x="55" y="87"/>
                  </a:lnTo>
                  <a:lnTo>
                    <a:pt x="58" y="93"/>
                  </a:lnTo>
                  <a:lnTo>
                    <a:pt x="62" y="99"/>
                  </a:lnTo>
                  <a:lnTo>
                    <a:pt x="61" y="103"/>
                  </a:lnTo>
                  <a:lnTo>
                    <a:pt x="60" y="106"/>
                  </a:lnTo>
                  <a:lnTo>
                    <a:pt x="58" y="110"/>
                  </a:lnTo>
                  <a:lnTo>
                    <a:pt x="60" y="113"/>
                  </a:lnTo>
                  <a:lnTo>
                    <a:pt x="56" y="113"/>
                  </a:lnTo>
                  <a:lnTo>
                    <a:pt x="53" y="115"/>
                  </a:lnTo>
                  <a:lnTo>
                    <a:pt x="50" y="119"/>
                  </a:lnTo>
                  <a:lnTo>
                    <a:pt x="48" y="122"/>
                  </a:lnTo>
                  <a:lnTo>
                    <a:pt x="42" y="117"/>
                  </a:lnTo>
                  <a:lnTo>
                    <a:pt x="37" y="110"/>
                  </a:lnTo>
                  <a:lnTo>
                    <a:pt x="31" y="103"/>
                  </a:lnTo>
                  <a:lnTo>
                    <a:pt x="25" y="96"/>
                  </a:lnTo>
                  <a:lnTo>
                    <a:pt x="19" y="90"/>
                  </a:lnTo>
                  <a:lnTo>
                    <a:pt x="13" y="83"/>
                  </a:lnTo>
                  <a:lnTo>
                    <a:pt x="7" y="77"/>
                  </a:lnTo>
                  <a:lnTo>
                    <a:pt x="0" y="73"/>
                  </a:lnTo>
                  <a:lnTo>
                    <a:pt x="10" y="64"/>
                  </a:lnTo>
                  <a:lnTo>
                    <a:pt x="20" y="54"/>
                  </a:lnTo>
                  <a:lnTo>
                    <a:pt x="31" y="45"/>
                  </a:lnTo>
                  <a:lnTo>
                    <a:pt x="41" y="36"/>
                  </a:lnTo>
                  <a:lnTo>
                    <a:pt x="52" y="28"/>
                  </a:lnTo>
                  <a:lnTo>
                    <a:pt x="62" y="19"/>
                  </a:lnTo>
                  <a:lnTo>
                    <a:pt x="73" y="9"/>
                  </a:lnTo>
                  <a:lnTo>
                    <a:pt x="84" y="0"/>
                  </a:lnTo>
                  <a:lnTo>
                    <a:pt x="90" y="1"/>
                  </a:lnTo>
                  <a:lnTo>
                    <a:pt x="95" y="1"/>
                  </a:lnTo>
                  <a:lnTo>
                    <a:pt x="100" y="2"/>
                  </a:lnTo>
                  <a:lnTo>
                    <a:pt x="105" y="4"/>
                  </a:lnTo>
                  <a:lnTo>
                    <a:pt x="109" y="5"/>
                  </a:lnTo>
                  <a:lnTo>
                    <a:pt x="113" y="7"/>
                  </a:lnTo>
                  <a:lnTo>
                    <a:pt x="116" y="11"/>
                  </a:lnTo>
                  <a:lnTo>
                    <a:pt x="119" y="1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15"/>
            <p:cNvSpPr>
              <a:spLocks/>
            </p:cNvSpPr>
            <p:nvPr/>
          </p:nvSpPr>
          <p:spPr bwMode="auto">
            <a:xfrm rot="20101482">
              <a:off x="6829136" y="932698"/>
              <a:ext cx="171677" cy="193478"/>
            </a:xfrm>
            <a:custGeom>
              <a:avLst/>
              <a:gdLst/>
              <a:ahLst/>
              <a:cxnLst>
                <a:cxn ang="0">
                  <a:pos x="125" y="45"/>
                </a:cxn>
                <a:cxn ang="0">
                  <a:pos x="128" y="50"/>
                </a:cxn>
                <a:cxn ang="0">
                  <a:pos x="126" y="53"/>
                </a:cxn>
                <a:cxn ang="0">
                  <a:pos x="122" y="58"/>
                </a:cxn>
                <a:cxn ang="0">
                  <a:pos x="122" y="64"/>
                </a:cxn>
                <a:cxn ang="0">
                  <a:pos x="118" y="59"/>
                </a:cxn>
                <a:cxn ang="0">
                  <a:pos x="112" y="58"/>
                </a:cxn>
                <a:cxn ang="0">
                  <a:pos x="105" y="57"/>
                </a:cxn>
                <a:cxn ang="0">
                  <a:pos x="99" y="53"/>
                </a:cxn>
                <a:cxn ang="0">
                  <a:pos x="97" y="55"/>
                </a:cxn>
                <a:cxn ang="0">
                  <a:pos x="95" y="55"/>
                </a:cxn>
                <a:cxn ang="0">
                  <a:pos x="93" y="57"/>
                </a:cxn>
                <a:cxn ang="0">
                  <a:pos x="92" y="59"/>
                </a:cxn>
                <a:cxn ang="0">
                  <a:pos x="97" y="64"/>
                </a:cxn>
                <a:cxn ang="0">
                  <a:pos x="101" y="69"/>
                </a:cxn>
                <a:cxn ang="0">
                  <a:pos x="106" y="76"/>
                </a:cxn>
                <a:cxn ang="0">
                  <a:pos x="108" y="81"/>
                </a:cxn>
                <a:cxn ang="0">
                  <a:pos x="104" y="76"/>
                </a:cxn>
                <a:cxn ang="0">
                  <a:pos x="98" y="75"/>
                </a:cxn>
                <a:cxn ang="0">
                  <a:pos x="92" y="76"/>
                </a:cxn>
                <a:cxn ang="0">
                  <a:pos x="88" y="76"/>
                </a:cxn>
                <a:cxn ang="0">
                  <a:pos x="93" y="82"/>
                </a:cxn>
                <a:cxn ang="0">
                  <a:pos x="97" y="88"/>
                </a:cxn>
                <a:cxn ang="0">
                  <a:pos x="99" y="95"/>
                </a:cxn>
                <a:cxn ang="0">
                  <a:pos x="104" y="101"/>
                </a:cxn>
                <a:cxn ang="0">
                  <a:pos x="98" y="110"/>
                </a:cxn>
                <a:cxn ang="0">
                  <a:pos x="93" y="121"/>
                </a:cxn>
                <a:cxn ang="0">
                  <a:pos x="91" y="132"/>
                </a:cxn>
                <a:cxn ang="0">
                  <a:pos x="87" y="142"/>
                </a:cxn>
                <a:cxn ang="0">
                  <a:pos x="76" y="136"/>
                </a:cxn>
                <a:cxn ang="0">
                  <a:pos x="66" y="131"/>
                </a:cxn>
                <a:cxn ang="0">
                  <a:pos x="54" y="122"/>
                </a:cxn>
                <a:cxn ang="0">
                  <a:pos x="44" y="116"/>
                </a:cxn>
                <a:cxn ang="0">
                  <a:pos x="33" y="109"/>
                </a:cxn>
                <a:cxn ang="0">
                  <a:pos x="23" y="101"/>
                </a:cxn>
                <a:cxn ang="0">
                  <a:pos x="12" y="94"/>
                </a:cxn>
                <a:cxn ang="0">
                  <a:pos x="0" y="87"/>
                </a:cxn>
                <a:cxn ang="0">
                  <a:pos x="7" y="76"/>
                </a:cxn>
                <a:cxn ang="0">
                  <a:pos x="14" y="65"/>
                </a:cxn>
                <a:cxn ang="0">
                  <a:pos x="21" y="55"/>
                </a:cxn>
                <a:cxn ang="0">
                  <a:pos x="28" y="43"/>
                </a:cxn>
                <a:cxn ang="0">
                  <a:pos x="35" y="33"/>
                </a:cxn>
                <a:cxn ang="0">
                  <a:pos x="43" y="21"/>
                </a:cxn>
                <a:cxn ang="0">
                  <a:pos x="51" y="11"/>
                </a:cxn>
                <a:cxn ang="0">
                  <a:pos x="59" y="0"/>
                </a:cxn>
                <a:cxn ang="0">
                  <a:pos x="67" y="6"/>
                </a:cxn>
                <a:cxn ang="0">
                  <a:pos x="75" y="12"/>
                </a:cxn>
                <a:cxn ang="0">
                  <a:pos x="83" y="18"/>
                </a:cxn>
                <a:cxn ang="0">
                  <a:pos x="91" y="25"/>
                </a:cxn>
                <a:cxn ang="0">
                  <a:pos x="99" y="30"/>
                </a:cxn>
                <a:cxn ang="0">
                  <a:pos x="107" y="36"/>
                </a:cxn>
                <a:cxn ang="0">
                  <a:pos x="115" y="41"/>
                </a:cxn>
                <a:cxn ang="0">
                  <a:pos x="125" y="45"/>
                </a:cxn>
              </a:cxnLst>
              <a:rect l="0" t="0" r="r" b="b"/>
              <a:pathLst>
                <a:path w="128" h="142">
                  <a:moveTo>
                    <a:pt x="125" y="45"/>
                  </a:moveTo>
                  <a:lnTo>
                    <a:pt x="128" y="50"/>
                  </a:lnTo>
                  <a:lnTo>
                    <a:pt x="126" y="53"/>
                  </a:lnTo>
                  <a:lnTo>
                    <a:pt x="122" y="58"/>
                  </a:lnTo>
                  <a:lnTo>
                    <a:pt x="122" y="64"/>
                  </a:lnTo>
                  <a:lnTo>
                    <a:pt x="118" y="59"/>
                  </a:lnTo>
                  <a:lnTo>
                    <a:pt x="112" y="58"/>
                  </a:lnTo>
                  <a:lnTo>
                    <a:pt x="105" y="57"/>
                  </a:lnTo>
                  <a:lnTo>
                    <a:pt x="99" y="53"/>
                  </a:lnTo>
                  <a:lnTo>
                    <a:pt x="97" y="55"/>
                  </a:lnTo>
                  <a:lnTo>
                    <a:pt x="95" y="55"/>
                  </a:lnTo>
                  <a:lnTo>
                    <a:pt x="93" y="57"/>
                  </a:lnTo>
                  <a:lnTo>
                    <a:pt x="92" y="59"/>
                  </a:lnTo>
                  <a:lnTo>
                    <a:pt x="97" y="64"/>
                  </a:lnTo>
                  <a:lnTo>
                    <a:pt x="101" y="69"/>
                  </a:lnTo>
                  <a:lnTo>
                    <a:pt x="106" y="76"/>
                  </a:lnTo>
                  <a:lnTo>
                    <a:pt x="108" y="81"/>
                  </a:lnTo>
                  <a:lnTo>
                    <a:pt x="104" y="76"/>
                  </a:lnTo>
                  <a:lnTo>
                    <a:pt x="98" y="75"/>
                  </a:lnTo>
                  <a:lnTo>
                    <a:pt x="92" y="76"/>
                  </a:lnTo>
                  <a:lnTo>
                    <a:pt x="88" y="76"/>
                  </a:lnTo>
                  <a:lnTo>
                    <a:pt x="93" y="82"/>
                  </a:lnTo>
                  <a:lnTo>
                    <a:pt x="97" y="88"/>
                  </a:lnTo>
                  <a:lnTo>
                    <a:pt x="99" y="95"/>
                  </a:lnTo>
                  <a:lnTo>
                    <a:pt x="104" y="101"/>
                  </a:lnTo>
                  <a:lnTo>
                    <a:pt x="98" y="110"/>
                  </a:lnTo>
                  <a:lnTo>
                    <a:pt x="93" y="121"/>
                  </a:lnTo>
                  <a:lnTo>
                    <a:pt x="91" y="132"/>
                  </a:lnTo>
                  <a:lnTo>
                    <a:pt x="87" y="142"/>
                  </a:lnTo>
                  <a:lnTo>
                    <a:pt x="76" y="136"/>
                  </a:lnTo>
                  <a:lnTo>
                    <a:pt x="66" y="131"/>
                  </a:lnTo>
                  <a:lnTo>
                    <a:pt x="54" y="122"/>
                  </a:lnTo>
                  <a:lnTo>
                    <a:pt x="44" y="116"/>
                  </a:lnTo>
                  <a:lnTo>
                    <a:pt x="33" y="109"/>
                  </a:lnTo>
                  <a:lnTo>
                    <a:pt x="23" y="101"/>
                  </a:lnTo>
                  <a:lnTo>
                    <a:pt x="12" y="94"/>
                  </a:lnTo>
                  <a:lnTo>
                    <a:pt x="0" y="87"/>
                  </a:lnTo>
                  <a:lnTo>
                    <a:pt x="7" y="76"/>
                  </a:lnTo>
                  <a:lnTo>
                    <a:pt x="14" y="65"/>
                  </a:lnTo>
                  <a:lnTo>
                    <a:pt x="21" y="55"/>
                  </a:lnTo>
                  <a:lnTo>
                    <a:pt x="28" y="43"/>
                  </a:lnTo>
                  <a:lnTo>
                    <a:pt x="35" y="33"/>
                  </a:lnTo>
                  <a:lnTo>
                    <a:pt x="43" y="21"/>
                  </a:lnTo>
                  <a:lnTo>
                    <a:pt x="51" y="11"/>
                  </a:lnTo>
                  <a:lnTo>
                    <a:pt x="59" y="0"/>
                  </a:lnTo>
                  <a:lnTo>
                    <a:pt x="67" y="6"/>
                  </a:lnTo>
                  <a:lnTo>
                    <a:pt x="75" y="12"/>
                  </a:lnTo>
                  <a:lnTo>
                    <a:pt x="83" y="18"/>
                  </a:lnTo>
                  <a:lnTo>
                    <a:pt x="91" y="25"/>
                  </a:lnTo>
                  <a:lnTo>
                    <a:pt x="99" y="30"/>
                  </a:lnTo>
                  <a:lnTo>
                    <a:pt x="107" y="36"/>
                  </a:lnTo>
                  <a:lnTo>
                    <a:pt x="115" y="41"/>
                  </a:lnTo>
                  <a:lnTo>
                    <a:pt x="125" y="4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16"/>
            <p:cNvSpPr>
              <a:spLocks/>
            </p:cNvSpPr>
            <p:nvPr/>
          </p:nvSpPr>
          <p:spPr bwMode="auto">
            <a:xfrm rot="20101482">
              <a:off x="6852814" y="1009993"/>
              <a:ext cx="525931" cy="591331"/>
            </a:xfrm>
            <a:custGeom>
              <a:avLst/>
              <a:gdLst/>
              <a:ahLst/>
              <a:cxnLst>
                <a:cxn ang="0">
                  <a:pos x="270" y="125"/>
                </a:cxn>
                <a:cxn ang="0">
                  <a:pos x="238" y="176"/>
                </a:cxn>
                <a:cxn ang="0">
                  <a:pos x="205" y="172"/>
                </a:cxn>
                <a:cxn ang="0">
                  <a:pos x="177" y="151"/>
                </a:cxn>
                <a:cxn ang="0">
                  <a:pos x="171" y="156"/>
                </a:cxn>
                <a:cxn ang="0">
                  <a:pos x="187" y="178"/>
                </a:cxn>
                <a:cxn ang="0">
                  <a:pos x="209" y="206"/>
                </a:cxn>
                <a:cxn ang="0">
                  <a:pos x="194" y="199"/>
                </a:cxn>
                <a:cxn ang="0">
                  <a:pos x="192" y="208"/>
                </a:cxn>
                <a:cxn ang="0">
                  <a:pos x="201" y="224"/>
                </a:cxn>
                <a:cxn ang="0">
                  <a:pos x="177" y="212"/>
                </a:cxn>
                <a:cxn ang="0">
                  <a:pos x="180" y="231"/>
                </a:cxn>
                <a:cxn ang="0">
                  <a:pos x="189" y="259"/>
                </a:cxn>
                <a:cxn ang="0">
                  <a:pos x="196" y="265"/>
                </a:cxn>
                <a:cxn ang="0">
                  <a:pos x="232" y="229"/>
                </a:cxn>
                <a:cxn ang="0">
                  <a:pos x="275" y="182"/>
                </a:cxn>
                <a:cxn ang="0">
                  <a:pos x="311" y="192"/>
                </a:cxn>
                <a:cxn ang="0">
                  <a:pos x="344" y="223"/>
                </a:cxn>
                <a:cxn ang="0">
                  <a:pos x="298" y="273"/>
                </a:cxn>
                <a:cxn ang="0">
                  <a:pos x="287" y="282"/>
                </a:cxn>
                <a:cxn ang="0">
                  <a:pos x="281" y="286"/>
                </a:cxn>
                <a:cxn ang="0">
                  <a:pos x="277" y="303"/>
                </a:cxn>
                <a:cxn ang="0">
                  <a:pos x="277" y="339"/>
                </a:cxn>
                <a:cxn ang="0">
                  <a:pos x="281" y="353"/>
                </a:cxn>
                <a:cxn ang="0">
                  <a:pos x="306" y="339"/>
                </a:cxn>
                <a:cxn ang="0">
                  <a:pos x="338" y="344"/>
                </a:cxn>
                <a:cxn ang="0">
                  <a:pos x="372" y="382"/>
                </a:cxn>
                <a:cxn ang="0">
                  <a:pos x="368" y="406"/>
                </a:cxn>
                <a:cxn ang="0">
                  <a:pos x="336" y="385"/>
                </a:cxn>
                <a:cxn ang="0">
                  <a:pos x="318" y="377"/>
                </a:cxn>
                <a:cxn ang="0">
                  <a:pos x="342" y="403"/>
                </a:cxn>
                <a:cxn ang="0">
                  <a:pos x="344" y="435"/>
                </a:cxn>
                <a:cxn ang="0">
                  <a:pos x="287" y="377"/>
                </a:cxn>
                <a:cxn ang="0">
                  <a:pos x="231" y="321"/>
                </a:cxn>
                <a:cxn ang="0">
                  <a:pos x="174" y="270"/>
                </a:cxn>
                <a:cxn ang="0">
                  <a:pos x="119" y="220"/>
                </a:cxn>
                <a:cxn ang="0">
                  <a:pos x="60" y="173"/>
                </a:cxn>
                <a:cxn ang="0">
                  <a:pos x="0" y="128"/>
                </a:cxn>
                <a:cxn ang="0">
                  <a:pos x="35" y="64"/>
                </a:cxn>
                <a:cxn ang="0">
                  <a:pos x="73" y="0"/>
                </a:cxn>
                <a:cxn ang="0">
                  <a:pos x="119" y="26"/>
                </a:cxn>
                <a:cxn ang="0">
                  <a:pos x="164" y="56"/>
                </a:cxn>
                <a:cxn ang="0">
                  <a:pos x="145" y="90"/>
                </a:cxn>
                <a:cxn ang="0">
                  <a:pos x="126" y="125"/>
                </a:cxn>
                <a:cxn ang="0">
                  <a:pos x="96" y="110"/>
                </a:cxn>
                <a:cxn ang="0">
                  <a:pos x="111" y="134"/>
                </a:cxn>
                <a:cxn ang="0">
                  <a:pos x="95" y="125"/>
                </a:cxn>
                <a:cxn ang="0">
                  <a:pos x="99" y="150"/>
                </a:cxn>
                <a:cxn ang="0">
                  <a:pos x="106" y="178"/>
                </a:cxn>
                <a:cxn ang="0">
                  <a:pos x="110" y="182"/>
                </a:cxn>
                <a:cxn ang="0">
                  <a:pos x="155" y="127"/>
                </a:cxn>
                <a:cxn ang="0">
                  <a:pos x="207" y="50"/>
                </a:cxn>
              </a:cxnLst>
              <a:rect l="0" t="0" r="r" b="b"/>
              <a:pathLst>
                <a:path w="387" h="435">
                  <a:moveTo>
                    <a:pt x="294" y="86"/>
                  </a:moveTo>
                  <a:lnTo>
                    <a:pt x="286" y="98"/>
                  </a:lnTo>
                  <a:lnTo>
                    <a:pt x="278" y="112"/>
                  </a:lnTo>
                  <a:lnTo>
                    <a:pt x="270" y="125"/>
                  </a:lnTo>
                  <a:lnTo>
                    <a:pt x="263" y="138"/>
                  </a:lnTo>
                  <a:lnTo>
                    <a:pt x="255" y="151"/>
                  </a:lnTo>
                  <a:lnTo>
                    <a:pt x="246" y="163"/>
                  </a:lnTo>
                  <a:lnTo>
                    <a:pt x="238" y="176"/>
                  </a:lnTo>
                  <a:lnTo>
                    <a:pt x="227" y="187"/>
                  </a:lnTo>
                  <a:lnTo>
                    <a:pt x="220" y="182"/>
                  </a:lnTo>
                  <a:lnTo>
                    <a:pt x="212" y="177"/>
                  </a:lnTo>
                  <a:lnTo>
                    <a:pt x="205" y="172"/>
                  </a:lnTo>
                  <a:lnTo>
                    <a:pt x="198" y="166"/>
                  </a:lnTo>
                  <a:lnTo>
                    <a:pt x="192" y="162"/>
                  </a:lnTo>
                  <a:lnTo>
                    <a:pt x="185" y="156"/>
                  </a:lnTo>
                  <a:lnTo>
                    <a:pt x="177" y="151"/>
                  </a:lnTo>
                  <a:lnTo>
                    <a:pt x="170" y="147"/>
                  </a:lnTo>
                  <a:lnTo>
                    <a:pt x="169" y="149"/>
                  </a:lnTo>
                  <a:lnTo>
                    <a:pt x="170" y="153"/>
                  </a:lnTo>
                  <a:lnTo>
                    <a:pt x="171" y="156"/>
                  </a:lnTo>
                  <a:lnTo>
                    <a:pt x="170" y="158"/>
                  </a:lnTo>
                  <a:lnTo>
                    <a:pt x="175" y="165"/>
                  </a:lnTo>
                  <a:lnTo>
                    <a:pt x="181" y="172"/>
                  </a:lnTo>
                  <a:lnTo>
                    <a:pt x="187" y="178"/>
                  </a:lnTo>
                  <a:lnTo>
                    <a:pt x="193" y="185"/>
                  </a:lnTo>
                  <a:lnTo>
                    <a:pt x="198" y="192"/>
                  </a:lnTo>
                  <a:lnTo>
                    <a:pt x="204" y="199"/>
                  </a:lnTo>
                  <a:lnTo>
                    <a:pt x="209" y="206"/>
                  </a:lnTo>
                  <a:lnTo>
                    <a:pt x="213" y="211"/>
                  </a:lnTo>
                  <a:lnTo>
                    <a:pt x="208" y="208"/>
                  </a:lnTo>
                  <a:lnTo>
                    <a:pt x="201" y="203"/>
                  </a:lnTo>
                  <a:lnTo>
                    <a:pt x="194" y="199"/>
                  </a:lnTo>
                  <a:lnTo>
                    <a:pt x="187" y="194"/>
                  </a:lnTo>
                  <a:lnTo>
                    <a:pt x="186" y="200"/>
                  </a:lnTo>
                  <a:lnTo>
                    <a:pt x="188" y="203"/>
                  </a:lnTo>
                  <a:lnTo>
                    <a:pt x="192" y="208"/>
                  </a:lnTo>
                  <a:lnTo>
                    <a:pt x="190" y="212"/>
                  </a:lnTo>
                  <a:lnTo>
                    <a:pt x="194" y="217"/>
                  </a:lnTo>
                  <a:lnTo>
                    <a:pt x="198" y="220"/>
                  </a:lnTo>
                  <a:lnTo>
                    <a:pt x="201" y="224"/>
                  </a:lnTo>
                  <a:lnTo>
                    <a:pt x="200" y="230"/>
                  </a:lnTo>
                  <a:lnTo>
                    <a:pt x="192" y="224"/>
                  </a:lnTo>
                  <a:lnTo>
                    <a:pt x="185" y="218"/>
                  </a:lnTo>
                  <a:lnTo>
                    <a:pt x="177" y="212"/>
                  </a:lnTo>
                  <a:lnTo>
                    <a:pt x="169" y="208"/>
                  </a:lnTo>
                  <a:lnTo>
                    <a:pt x="172" y="216"/>
                  </a:lnTo>
                  <a:lnTo>
                    <a:pt x="175" y="224"/>
                  </a:lnTo>
                  <a:lnTo>
                    <a:pt x="180" y="231"/>
                  </a:lnTo>
                  <a:lnTo>
                    <a:pt x="186" y="238"/>
                  </a:lnTo>
                  <a:lnTo>
                    <a:pt x="187" y="245"/>
                  </a:lnTo>
                  <a:lnTo>
                    <a:pt x="189" y="252"/>
                  </a:lnTo>
                  <a:lnTo>
                    <a:pt x="189" y="259"/>
                  </a:lnTo>
                  <a:lnTo>
                    <a:pt x="187" y="267"/>
                  </a:lnTo>
                  <a:lnTo>
                    <a:pt x="190" y="267"/>
                  </a:lnTo>
                  <a:lnTo>
                    <a:pt x="193" y="265"/>
                  </a:lnTo>
                  <a:lnTo>
                    <a:pt x="196" y="265"/>
                  </a:lnTo>
                  <a:lnTo>
                    <a:pt x="200" y="264"/>
                  </a:lnTo>
                  <a:lnTo>
                    <a:pt x="210" y="253"/>
                  </a:lnTo>
                  <a:lnTo>
                    <a:pt x="220" y="240"/>
                  </a:lnTo>
                  <a:lnTo>
                    <a:pt x="232" y="229"/>
                  </a:lnTo>
                  <a:lnTo>
                    <a:pt x="242" y="217"/>
                  </a:lnTo>
                  <a:lnTo>
                    <a:pt x="253" y="206"/>
                  </a:lnTo>
                  <a:lnTo>
                    <a:pt x="264" y="194"/>
                  </a:lnTo>
                  <a:lnTo>
                    <a:pt x="275" y="182"/>
                  </a:lnTo>
                  <a:lnTo>
                    <a:pt x="285" y="171"/>
                  </a:lnTo>
                  <a:lnTo>
                    <a:pt x="294" y="178"/>
                  </a:lnTo>
                  <a:lnTo>
                    <a:pt x="303" y="184"/>
                  </a:lnTo>
                  <a:lnTo>
                    <a:pt x="311" y="192"/>
                  </a:lnTo>
                  <a:lnTo>
                    <a:pt x="319" y="199"/>
                  </a:lnTo>
                  <a:lnTo>
                    <a:pt x="328" y="207"/>
                  </a:lnTo>
                  <a:lnTo>
                    <a:pt x="336" y="215"/>
                  </a:lnTo>
                  <a:lnTo>
                    <a:pt x="344" y="223"/>
                  </a:lnTo>
                  <a:lnTo>
                    <a:pt x="352" y="231"/>
                  </a:lnTo>
                  <a:lnTo>
                    <a:pt x="311" y="285"/>
                  </a:lnTo>
                  <a:lnTo>
                    <a:pt x="304" y="279"/>
                  </a:lnTo>
                  <a:lnTo>
                    <a:pt x="298" y="273"/>
                  </a:lnTo>
                  <a:lnTo>
                    <a:pt x="289" y="267"/>
                  </a:lnTo>
                  <a:lnTo>
                    <a:pt x="281" y="262"/>
                  </a:lnTo>
                  <a:lnTo>
                    <a:pt x="283" y="272"/>
                  </a:lnTo>
                  <a:lnTo>
                    <a:pt x="287" y="282"/>
                  </a:lnTo>
                  <a:lnTo>
                    <a:pt x="292" y="290"/>
                  </a:lnTo>
                  <a:lnTo>
                    <a:pt x="293" y="299"/>
                  </a:lnTo>
                  <a:lnTo>
                    <a:pt x="287" y="293"/>
                  </a:lnTo>
                  <a:lnTo>
                    <a:pt x="281" y="286"/>
                  </a:lnTo>
                  <a:lnTo>
                    <a:pt x="275" y="282"/>
                  </a:lnTo>
                  <a:lnTo>
                    <a:pt x="266" y="282"/>
                  </a:lnTo>
                  <a:lnTo>
                    <a:pt x="269" y="293"/>
                  </a:lnTo>
                  <a:lnTo>
                    <a:pt x="277" y="303"/>
                  </a:lnTo>
                  <a:lnTo>
                    <a:pt x="284" y="314"/>
                  </a:lnTo>
                  <a:lnTo>
                    <a:pt x="286" y="326"/>
                  </a:lnTo>
                  <a:lnTo>
                    <a:pt x="280" y="332"/>
                  </a:lnTo>
                  <a:lnTo>
                    <a:pt x="277" y="339"/>
                  </a:lnTo>
                  <a:lnTo>
                    <a:pt x="275" y="346"/>
                  </a:lnTo>
                  <a:lnTo>
                    <a:pt x="273" y="353"/>
                  </a:lnTo>
                  <a:lnTo>
                    <a:pt x="278" y="354"/>
                  </a:lnTo>
                  <a:lnTo>
                    <a:pt x="281" y="353"/>
                  </a:lnTo>
                  <a:lnTo>
                    <a:pt x="285" y="352"/>
                  </a:lnTo>
                  <a:lnTo>
                    <a:pt x="289" y="351"/>
                  </a:lnTo>
                  <a:lnTo>
                    <a:pt x="296" y="344"/>
                  </a:lnTo>
                  <a:lnTo>
                    <a:pt x="306" y="339"/>
                  </a:lnTo>
                  <a:lnTo>
                    <a:pt x="315" y="335"/>
                  </a:lnTo>
                  <a:lnTo>
                    <a:pt x="323" y="329"/>
                  </a:lnTo>
                  <a:lnTo>
                    <a:pt x="330" y="336"/>
                  </a:lnTo>
                  <a:lnTo>
                    <a:pt x="338" y="344"/>
                  </a:lnTo>
                  <a:lnTo>
                    <a:pt x="347" y="353"/>
                  </a:lnTo>
                  <a:lnTo>
                    <a:pt x="355" y="362"/>
                  </a:lnTo>
                  <a:lnTo>
                    <a:pt x="364" y="373"/>
                  </a:lnTo>
                  <a:lnTo>
                    <a:pt x="372" y="382"/>
                  </a:lnTo>
                  <a:lnTo>
                    <a:pt x="381" y="391"/>
                  </a:lnTo>
                  <a:lnTo>
                    <a:pt x="387" y="399"/>
                  </a:lnTo>
                  <a:lnTo>
                    <a:pt x="374" y="409"/>
                  </a:lnTo>
                  <a:lnTo>
                    <a:pt x="368" y="406"/>
                  </a:lnTo>
                  <a:lnTo>
                    <a:pt x="361" y="401"/>
                  </a:lnTo>
                  <a:lnTo>
                    <a:pt x="353" y="396"/>
                  </a:lnTo>
                  <a:lnTo>
                    <a:pt x="345" y="391"/>
                  </a:lnTo>
                  <a:lnTo>
                    <a:pt x="336" y="385"/>
                  </a:lnTo>
                  <a:lnTo>
                    <a:pt x="328" y="381"/>
                  </a:lnTo>
                  <a:lnTo>
                    <a:pt x="322" y="376"/>
                  </a:lnTo>
                  <a:lnTo>
                    <a:pt x="316" y="373"/>
                  </a:lnTo>
                  <a:lnTo>
                    <a:pt x="318" y="377"/>
                  </a:lnTo>
                  <a:lnTo>
                    <a:pt x="322" y="383"/>
                  </a:lnTo>
                  <a:lnTo>
                    <a:pt x="328" y="390"/>
                  </a:lnTo>
                  <a:lnTo>
                    <a:pt x="334" y="397"/>
                  </a:lnTo>
                  <a:lnTo>
                    <a:pt x="342" y="403"/>
                  </a:lnTo>
                  <a:lnTo>
                    <a:pt x="349" y="409"/>
                  </a:lnTo>
                  <a:lnTo>
                    <a:pt x="355" y="414"/>
                  </a:lnTo>
                  <a:lnTo>
                    <a:pt x="361" y="419"/>
                  </a:lnTo>
                  <a:lnTo>
                    <a:pt x="344" y="435"/>
                  </a:lnTo>
                  <a:lnTo>
                    <a:pt x="330" y="422"/>
                  </a:lnTo>
                  <a:lnTo>
                    <a:pt x="315" y="408"/>
                  </a:lnTo>
                  <a:lnTo>
                    <a:pt x="301" y="392"/>
                  </a:lnTo>
                  <a:lnTo>
                    <a:pt x="287" y="377"/>
                  </a:lnTo>
                  <a:lnTo>
                    <a:pt x="272" y="362"/>
                  </a:lnTo>
                  <a:lnTo>
                    <a:pt x="258" y="347"/>
                  </a:lnTo>
                  <a:lnTo>
                    <a:pt x="245" y="333"/>
                  </a:lnTo>
                  <a:lnTo>
                    <a:pt x="231" y="321"/>
                  </a:lnTo>
                  <a:lnTo>
                    <a:pt x="217" y="308"/>
                  </a:lnTo>
                  <a:lnTo>
                    <a:pt x="203" y="295"/>
                  </a:lnTo>
                  <a:lnTo>
                    <a:pt x="189" y="283"/>
                  </a:lnTo>
                  <a:lnTo>
                    <a:pt x="174" y="270"/>
                  </a:lnTo>
                  <a:lnTo>
                    <a:pt x="160" y="257"/>
                  </a:lnTo>
                  <a:lnTo>
                    <a:pt x="147" y="246"/>
                  </a:lnTo>
                  <a:lnTo>
                    <a:pt x="133" y="233"/>
                  </a:lnTo>
                  <a:lnTo>
                    <a:pt x="119" y="220"/>
                  </a:lnTo>
                  <a:lnTo>
                    <a:pt x="104" y="209"/>
                  </a:lnTo>
                  <a:lnTo>
                    <a:pt x="90" y="196"/>
                  </a:lnTo>
                  <a:lnTo>
                    <a:pt x="75" y="185"/>
                  </a:lnTo>
                  <a:lnTo>
                    <a:pt x="60" y="173"/>
                  </a:lnTo>
                  <a:lnTo>
                    <a:pt x="46" y="162"/>
                  </a:lnTo>
                  <a:lnTo>
                    <a:pt x="31" y="150"/>
                  </a:lnTo>
                  <a:lnTo>
                    <a:pt x="15" y="139"/>
                  </a:lnTo>
                  <a:lnTo>
                    <a:pt x="0" y="128"/>
                  </a:lnTo>
                  <a:lnTo>
                    <a:pt x="9" y="112"/>
                  </a:lnTo>
                  <a:lnTo>
                    <a:pt x="19" y="96"/>
                  </a:lnTo>
                  <a:lnTo>
                    <a:pt x="27" y="80"/>
                  </a:lnTo>
                  <a:lnTo>
                    <a:pt x="35" y="64"/>
                  </a:lnTo>
                  <a:lnTo>
                    <a:pt x="44" y="48"/>
                  </a:lnTo>
                  <a:lnTo>
                    <a:pt x="53" y="32"/>
                  </a:lnTo>
                  <a:lnTo>
                    <a:pt x="62" y="15"/>
                  </a:lnTo>
                  <a:lnTo>
                    <a:pt x="73" y="0"/>
                  </a:lnTo>
                  <a:lnTo>
                    <a:pt x="86" y="5"/>
                  </a:lnTo>
                  <a:lnTo>
                    <a:pt x="97" y="11"/>
                  </a:lnTo>
                  <a:lnTo>
                    <a:pt x="109" y="19"/>
                  </a:lnTo>
                  <a:lnTo>
                    <a:pt x="119" y="26"/>
                  </a:lnTo>
                  <a:lnTo>
                    <a:pt x="130" y="34"/>
                  </a:lnTo>
                  <a:lnTo>
                    <a:pt x="141" y="42"/>
                  </a:lnTo>
                  <a:lnTo>
                    <a:pt x="152" y="50"/>
                  </a:lnTo>
                  <a:lnTo>
                    <a:pt x="164" y="56"/>
                  </a:lnTo>
                  <a:lnTo>
                    <a:pt x="158" y="64"/>
                  </a:lnTo>
                  <a:lnTo>
                    <a:pt x="152" y="72"/>
                  </a:lnTo>
                  <a:lnTo>
                    <a:pt x="149" y="81"/>
                  </a:lnTo>
                  <a:lnTo>
                    <a:pt x="145" y="90"/>
                  </a:lnTo>
                  <a:lnTo>
                    <a:pt x="141" y="100"/>
                  </a:lnTo>
                  <a:lnTo>
                    <a:pt x="137" y="109"/>
                  </a:lnTo>
                  <a:lnTo>
                    <a:pt x="132" y="118"/>
                  </a:lnTo>
                  <a:lnTo>
                    <a:pt x="126" y="125"/>
                  </a:lnTo>
                  <a:lnTo>
                    <a:pt x="99" y="106"/>
                  </a:lnTo>
                  <a:lnTo>
                    <a:pt x="98" y="106"/>
                  </a:lnTo>
                  <a:lnTo>
                    <a:pt x="97" y="109"/>
                  </a:lnTo>
                  <a:lnTo>
                    <a:pt x="96" y="110"/>
                  </a:lnTo>
                  <a:lnTo>
                    <a:pt x="95" y="111"/>
                  </a:lnTo>
                  <a:lnTo>
                    <a:pt x="101" y="119"/>
                  </a:lnTo>
                  <a:lnTo>
                    <a:pt x="105" y="127"/>
                  </a:lnTo>
                  <a:lnTo>
                    <a:pt x="111" y="134"/>
                  </a:lnTo>
                  <a:lnTo>
                    <a:pt x="118" y="140"/>
                  </a:lnTo>
                  <a:lnTo>
                    <a:pt x="110" y="135"/>
                  </a:lnTo>
                  <a:lnTo>
                    <a:pt x="103" y="129"/>
                  </a:lnTo>
                  <a:lnTo>
                    <a:pt x="95" y="125"/>
                  </a:lnTo>
                  <a:lnTo>
                    <a:pt x="86" y="124"/>
                  </a:lnTo>
                  <a:lnTo>
                    <a:pt x="90" y="133"/>
                  </a:lnTo>
                  <a:lnTo>
                    <a:pt x="94" y="142"/>
                  </a:lnTo>
                  <a:lnTo>
                    <a:pt x="99" y="150"/>
                  </a:lnTo>
                  <a:lnTo>
                    <a:pt x="109" y="158"/>
                  </a:lnTo>
                  <a:lnTo>
                    <a:pt x="107" y="165"/>
                  </a:lnTo>
                  <a:lnTo>
                    <a:pt x="107" y="171"/>
                  </a:lnTo>
                  <a:lnTo>
                    <a:pt x="106" y="178"/>
                  </a:lnTo>
                  <a:lnTo>
                    <a:pt x="104" y="185"/>
                  </a:lnTo>
                  <a:lnTo>
                    <a:pt x="106" y="186"/>
                  </a:lnTo>
                  <a:lnTo>
                    <a:pt x="109" y="184"/>
                  </a:lnTo>
                  <a:lnTo>
                    <a:pt x="110" y="182"/>
                  </a:lnTo>
                  <a:lnTo>
                    <a:pt x="112" y="184"/>
                  </a:lnTo>
                  <a:lnTo>
                    <a:pt x="127" y="166"/>
                  </a:lnTo>
                  <a:lnTo>
                    <a:pt x="141" y="147"/>
                  </a:lnTo>
                  <a:lnTo>
                    <a:pt x="155" y="127"/>
                  </a:lnTo>
                  <a:lnTo>
                    <a:pt x="167" y="108"/>
                  </a:lnTo>
                  <a:lnTo>
                    <a:pt x="180" y="88"/>
                  </a:lnTo>
                  <a:lnTo>
                    <a:pt x="193" y="68"/>
                  </a:lnTo>
                  <a:lnTo>
                    <a:pt x="207" y="50"/>
                  </a:lnTo>
                  <a:lnTo>
                    <a:pt x="222" y="32"/>
                  </a:lnTo>
                  <a:lnTo>
                    <a:pt x="294" y="8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17"/>
            <p:cNvSpPr>
              <a:spLocks/>
            </p:cNvSpPr>
            <p:nvPr/>
          </p:nvSpPr>
          <p:spPr bwMode="auto">
            <a:xfrm rot="20101482">
              <a:off x="7342119" y="1232654"/>
              <a:ext cx="188028" cy="166227"/>
            </a:xfrm>
            <a:custGeom>
              <a:avLst/>
              <a:gdLst/>
              <a:ahLst/>
              <a:cxnLst>
                <a:cxn ang="0">
                  <a:pos x="91" y="6"/>
                </a:cxn>
                <a:cxn ang="0">
                  <a:pos x="96" y="10"/>
                </a:cxn>
                <a:cxn ang="0">
                  <a:pos x="102" y="15"/>
                </a:cxn>
                <a:cxn ang="0">
                  <a:pos x="108" y="21"/>
                </a:cxn>
                <a:cxn ang="0">
                  <a:pos x="114" y="25"/>
                </a:cxn>
                <a:cxn ang="0">
                  <a:pos x="119" y="31"/>
                </a:cxn>
                <a:cxn ang="0">
                  <a:pos x="125" y="37"/>
                </a:cxn>
                <a:cxn ang="0">
                  <a:pos x="131" y="42"/>
                </a:cxn>
                <a:cxn ang="0">
                  <a:pos x="137" y="46"/>
                </a:cxn>
                <a:cxn ang="0">
                  <a:pos x="134" y="51"/>
                </a:cxn>
                <a:cxn ang="0">
                  <a:pos x="133" y="55"/>
                </a:cxn>
                <a:cxn ang="0">
                  <a:pos x="132" y="60"/>
                </a:cxn>
                <a:cxn ang="0">
                  <a:pos x="127" y="65"/>
                </a:cxn>
                <a:cxn ang="0">
                  <a:pos x="119" y="72"/>
                </a:cxn>
                <a:cxn ang="0">
                  <a:pos x="111" y="78"/>
                </a:cxn>
                <a:cxn ang="0">
                  <a:pos x="103" y="85"/>
                </a:cxn>
                <a:cxn ang="0">
                  <a:pos x="95" y="92"/>
                </a:cxn>
                <a:cxn ang="0">
                  <a:pos x="87" y="99"/>
                </a:cxn>
                <a:cxn ang="0">
                  <a:pos x="79" y="106"/>
                </a:cxn>
                <a:cxn ang="0">
                  <a:pos x="72" y="114"/>
                </a:cxn>
                <a:cxn ang="0">
                  <a:pos x="65" y="122"/>
                </a:cxn>
                <a:cxn ang="0">
                  <a:pos x="57" y="116"/>
                </a:cxn>
                <a:cxn ang="0">
                  <a:pos x="49" y="111"/>
                </a:cxn>
                <a:cxn ang="0">
                  <a:pos x="40" y="104"/>
                </a:cxn>
                <a:cxn ang="0">
                  <a:pos x="32" y="96"/>
                </a:cxn>
                <a:cxn ang="0">
                  <a:pos x="23" y="88"/>
                </a:cxn>
                <a:cxn ang="0">
                  <a:pos x="15" y="80"/>
                </a:cxn>
                <a:cxn ang="0">
                  <a:pos x="6" y="72"/>
                </a:cxn>
                <a:cxn ang="0">
                  <a:pos x="0" y="63"/>
                </a:cxn>
                <a:cxn ang="0">
                  <a:pos x="10" y="54"/>
                </a:cxn>
                <a:cxn ang="0">
                  <a:pos x="20" y="46"/>
                </a:cxn>
                <a:cxn ang="0">
                  <a:pos x="32" y="38"/>
                </a:cxn>
                <a:cxn ang="0">
                  <a:pos x="45" y="31"/>
                </a:cxn>
                <a:cxn ang="0">
                  <a:pos x="56" y="24"/>
                </a:cxn>
                <a:cxn ang="0">
                  <a:pos x="66" y="17"/>
                </a:cxn>
                <a:cxn ang="0">
                  <a:pos x="77" y="9"/>
                </a:cxn>
                <a:cxn ang="0">
                  <a:pos x="86" y="0"/>
                </a:cxn>
                <a:cxn ang="0">
                  <a:pos x="87" y="1"/>
                </a:cxn>
                <a:cxn ang="0">
                  <a:pos x="91" y="2"/>
                </a:cxn>
                <a:cxn ang="0">
                  <a:pos x="92" y="5"/>
                </a:cxn>
                <a:cxn ang="0">
                  <a:pos x="91" y="6"/>
                </a:cxn>
              </a:cxnLst>
              <a:rect l="0" t="0" r="r" b="b"/>
              <a:pathLst>
                <a:path w="137" h="122">
                  <a:moveTo>
                    <a:pt x="91" y="6"/>
                  </a:moveTo>
                  <a:lnTo>
                    <a:pt x="96" y="10"/>
                  </a:lnTo>
                  <a:lnTo>
                    <a:pt x="102" y="15"/>
                  </a:lnTo>
                  <a:lnTo>
                    <a:pt x="108" y="21"/>
                  </a:lnTo>
                  <a:lnTo>
                    <a:pt x="114" y="25"/>
                  </a:lnTo>
                  <a:lnTo>
                    <a:pt x="119" y="31"/>
                  </a:lnTo>
                  <a:lnTo>
                    <a:pt x="125" y="37"/>
                  </a:lnTo>
                  <a:lnTo>
                    <a:pt x="131" y="42"/>
                  </a:lnTo>
                  <a:lnTo>
                    <a:pt x="137" y="46"/>
                  </a:lnTo>
                  <a:lnTo>
                    <a:pt x="134" y="51"/>
                  </a:lnTo>
                  <a:lnTo>
                    <a:pt x="133" y="55"/>
                  </a:lnTo>
                  <a:lnTo>
                    <a:pt x="132" y="60"/>
                  </a:lnTo>
                  <a:lnTo>
                    <a:pt x="127" y="65"/>
                  </a:lnTo>
                  <a:lnTo>
                    <a:pt x="119" y="72"/>
                  </a:lnTo>
                  <a:lnTo>
                    <a:pt x="111" y="78"/>
                  </a:lnTo>
                  <a:lnTo>
                    <a:pt x="103" y="85"/>
                  </a:lnTo>
                  <a:lnTo>
                    <a:pt x="95" y="92"/>
                  </a:lnTo>
                  <a:lnTo>
                    <a:pt x="87" y="99"/>
                  </a:lnTo>
                  <a:lnTo>
                    <a:pt x="79" y="106"/>
                  </a:lnTo>
                  <a:lnTo>
                    <a:pt x="72" y="114"/>
                  </a:lnTo>
                  <a:lnTo>
                    <a:pt x="65" y="122"/>
                  </a:lnTo>
                  <a:lnTo>
                    <a:pt x="57" y="116"/>
                  </a:lnTo>
                  <a:lnTo>
                    <a:pt x="49" y="111"/>
                  </a:lnTo>
                  <a:lnTo>
                    <a:pt x="40" y="104"/>
                  </a:lnTo>
                  <a:lnTo>
                    <a:pt x="32" y="96"/>
                  </a:lnTo>
                  <a:lnTo>
                    <a:pt x="23" y="88"/>
                  </a:lnTo>
                  <a:lnTo>
                    <a:pt x="15" y="80"/>
                  </a:lnTo>
                  <a:lnTo>
                    <a:pt x="6" y="72"/>
                  </a:lnTo>
                  <a:lnTo>
                    <a:pt x="0" y="63"/>
                  </a:lnTo>
                  <a:lnTo>
                    <a:pt x="10" y="54"/>
                  </a:lnTo>
                  <a:lnTo>
                    <a:pt x="20" y="46"/>
                  </a:lnTo>
                  <a:lnTo>
                    <a:pt x="32" y="38"/>
                  </a:lnTo>
                  <a:lnTo>
                    <a:pt x="45" y="31"/>
                  </a:lnTo>
                  <a:lnTo>
                    <a:pt x="56" y="24"/>
                  </a:lnTo>
                  <a:lnTo>
                    <a:pt x="66" y="17"/>
                  </a:lnTo>
                  <a:lnTo>
                    <a:pt x="77" y="9"/>
                  </a:lnTo>
                  <a:lnTo>
                    <a:pt x="86" y="0"/>
                  </a:lnTo>
                  <a:lnTo>
                    <a:pt x="87" y="1"/>
                  </a:lnTo>
                  <a:lnTo>
                    <a:pt x="91" y="2"/>
                  </a:lnTo>
                  <a:lnTo>
                    <a:pt x="92" y="5"/>
                  </a:lnTo>
                  <a:lnTo>
                    <a:pt x="91" y="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18"/>
            <p:cNvSpPr>
              <a:spLocks/>
            </p:cNvSpPr>
            <p:nvPr/>
          </p:nvSpPr>
          <p:spPr bwMode="auto">
            <a:xfrm rot="20101482">
              <a:off x="6592667" y="1025085"/>
              <a:ext cx="722133" cy="1169036"/>
            </a:xfrm>
            <a:custGeom>
              <a:avLst/>
              <a:gdLst/>
              <a:ahLst/>
              <a:cxnLst>
                <a:cxn ang="0">
                  <a:pos x="210" y="38"/>
                </a:cxn>
                <a:cxn ang="0">
                  <a:pos x="224" y="135"/>
                </a:cxn>
                <a:cxn ang="0">
                  <a:pos x="219" y="225"/>
                </a:cxn>
                <a:cxn ang="0">
                  <a:pos x="211" y="262"/>
                </a:cxn>
                <a:cxn ang="0">
                  <a:pos x="179" y="263"/>
                </a:cxn>
                <a:cxn ang="0">
                  <a:pos x="225" y="283"/>
                </a:cxn>
                <a:cxn ang="0">
                  <a:pos x="228" y="307"/>
                </a:cxn>
                <a:cxn ang="0">
                  <a:pos x="188" y="294"/>
                </a:cxn>
                <a:cxn ang="0">
                  <a:pos x="214" y="316"/>
                </a:cxn>
                <a:cxn ang="0">
                  <a:pos x="230" y="342"/>
                </a:cxn>
                <a:cxn ang="0">
                  <a:pos x="195" y="335"/>
                </a:cxn>
                <a:cxn ang="0">
                  <a:pos x="190" y="345"/>
                </a:cxn>
                <a:cxn ang="0">
                  <a:pos x="219" y="383"/>
                </a:cxn>
                <a:cxn ang="0">
                  <a:pos x="221" y="420"/>
                </a:cxn>
                <a:cxn ang="0">
                  <a:pos x="259" y="368"/>
                </a:cxn>
                <a:cxn ang="0">
                  <a:pos x="347" y="428"/>
                </a:cxn>
                <a:cxn ang="0">
                  <a:pos x="436" y="494"/>
                </a:cxn>
                <a:cxn ang="0">
                  <a:pos x="434" y="513"/>
                </a:cxn>
                <a:cxn ang="0">
                  <a:pos x="363" y="505"/>
                </a:cxn>
                <a:cxn ang="0">
                  <a:pos x="307" y="516"/>
                </a:cxn>
                <a:cxn ang="0">
                  <a:pos x="297" y="531"/>
                </a:cxn>
                <a:cxn ang="0">
                  <a:pos x="351" y="525"/>
                </a:cxn>
                <a:cxn ang="0">
                  <a:pos x="432" y="535"/>
                </a:cxn>
                <a:cxn ang="0">
                  <a:pos x="497" y="554"/>
                </a:cxn>
                <a:cxn ang="0">
                  <a:pos x="519" y="586"/>
                </a:cxn>
                <a:cxn ang="0">
                  <a:pos x="431" y="657"/>
                </a:cxn>
                <a:cxn ang="0">
                  <a:pos x="388" y="660"/>
                </a:cxn>
                <a:cxn ang="0">
                  <a:pos x="377" y="668"/>
                </a:cxn>
                <a:cxn ang="0">
                  <a:pos x="387" y="686"/>
                </a:cxn>
                <a:cxn ang="0">
                  <a:pos x="356" y="676"/>
                </a:cxn>
                <a:cxn ang="0">
                  <a:pos x="360" y="690"/>
                </a:cxn>
                <a:cxn ang="0">
                  <a:pos x="369" y="703"/>
                </a:cxn>
                <a:cxn ang="0">
                  <a:pos x="336" y="698"/>
                </a:cxn>
                <a:cxn ang="0">
                  <a:pos x="350" y="718"/>
                </a:cxn>
                <a:cxn ang="0">
                  <a:pos x="309" y="708"/>
                </a:cxn>
                <a:cxn ang="0">
                  <a:pos x="255" y="676"/>
                </a:cxn>
                <a:cxn ang="0">
                  <a:pos x="213" y="642"/>
                </a:cxn>
                <a:cxn ang="0">
                  <a:pos x="232" y="673"/>
                </a:cxn>
                <a:cxn ang="0">
                  <a:pos x="315" y="733"/>
                </a:cxn>
                <a:cxn ang="0">
                  <a:pos x="368" y="816"/>
                </a:cxn>
                <a:cxn ang="0">
                  <a:pos x="347" y="855"/>
                </a:cxn>
                <a:cxn ang="0">
                  <a:pos x="242" y="859"/>
                </a:cxn>
                <a:cxn ang="0">
                  <a:pos x="135" y="854"/>
                </a:cxn>
                <a:cxn ang="0">
                  <a:pos x="69" y="835"/>
                </a:cxn>
                <a:cxn ang="0">
                  <a:pos x="4" y="794"/>
                </a:cxn>
                <a:cxn ang="0">
                  <a:pos x="58" y="535"/>
                </a:cxn>
                <a:cxn ang="0">
                  <a:pos x="84" y="528"/>
                </a:cxn>
                <a:cxn ang="0">
                  <a:pos x="78" y="504"/>
                </a:cxn>
                <a:cxn ang="0">
                  <a:pos x="101" y="502"/>
                </a:cxn>
                <a:cxn ang="0">
                  <a:pos x="80" y="468"/>
                </a:cxn>
                <a:cxn ang="0">
                  <a:pos x="90" y="460"/>
                </a:cxn>
                <a:cxn ang="0">
                  <a:pos x="67" y="404"/>
                </a:cxn>
                <a:cxn ang="0">
                  <a:pos x="98" y="275"/>
                </a:cxn>
                <a:cxn ang="0">
                  <a:pos x="122" y="193"/>
                </a:cxn>
                <a:cxn ang="0">
                  <a:pos x="166" y="199"/>
                </a:cxn>
                <a:cxn ang="0">
                  <a:pos x="138" y="183"/>
                </a:cxn>
                <a:cxn ang="0">
                  <a:pos x="141" y="177"/>
                </a:cxn>
                <a:cxn ang="0">
                  <a:pos x="126" y="160"/>
                </a:cxn>
                <a:cxn ang="0">
                  <a:pos x="144" y="94"/>
                </a:cxn>
                <a:cxn ang="0">
                  <a:pos x="175" y="31"/>
                </a:cxn>
                <a:cxn ang="0">
                  <a:pos x="146" y="18"/>
                </a:cxn>
                <a:cxn ang="0">
                  <a:pos x="144" y="0"/>
                </a:cxn>
              </a:cxnLst>
              <a:rect l="0" t="0" r="r" b="b"/>
              <a:pathLst>
                <a:path w="531" h="859">
                  <a:moveTo>
                    <a:pt x="173" y="3"/>
                  </a:moveTo>
                  <a:lnTo>
                    <a:pt x="183" y="8"/>
                  </a:lnTo>
                  <a:lnTo>
                    <a:pt x="192" y="13"/>
                  </a:lnTo>
                  <a:lnTo>
                    <a:pt x="198" y="18"/>
                  </a:lnTo>
                  <a:lnTo>
                    <a:pt x="201" y="20"/>
                  </a:lnTo>
                  <a:lnTo>
                    <a:pt x="210" y="38"/>
                  </a:lnTo>
                  <a:lnTo>
                    <a:pt x="219" y="58"/>
                  </a:lnTo>
                  <a:lnTo>
                    <a:pt x="225" y="78"/>
                  </a:lnTo>
                  <a:lnTo>
                    <a:pt x="229" y="94"/>
                  </a:lnTo>
                  <a:lnTo>
                    <a:pt x="230" y="108"/>
                  </a:lnTo>
                  <a:lnTo>
                    <a:pt x="227" y="122"/>
                  </a:lnTo>
                  <a:lnTo>
                    <a:pt x="224" y="135"/>
                  </a:lnTo>
                  <a:lnTo>
                    <a:pt x="225" y="148"/>
                  </a:lnTo>
                  <a:lnTo>
                    <a:pt x="219" y="164"/>
                  </a:lnTo>
                  <a:lnTo>
                    <a:pt x="214" y="177"/>
                  </a:lnTo>
                  <a:lnTo>
                    <a:pt x="213" y="190"/>
                  </a:lnTo>
                  <a:lnTo>
                    <a:pt x="217" y="203"/>
                  </a:lnTo>
                  <a:lnTo>
                    <a:pt x="219" y="225"/>
                  </a:lnTo>
                  <a:lnTo>
                    <a:pt x="219" y="240"/>
                  </a:lnTo>
                  <a:lnTo>
                    <a:pt x="221" y="253"/>
                  </a:lnTo>
                  <a:lnTo>
                    <a:pt x="225" y="268"/>
                  </a:lnTo>
                  <a:lnTo>
                    <a:pt x="222" y="266"/>
                  </a:lnTo>
                  <a:lnTo>
                    <a:pt x="217" y="263"/>
                  </a:lnTo>
                  <a:lnTo>
                    <a:pt x="211" y="262"/>
                  </a:lnTo>
                  <a:lnTo>
                    <a:pt x="203" y="262"/>
                  </a:lnTo>
                  <a:lnTo>
                    <a:pt x="195" y="262"/>
                  </a:lnTo>
                  <a:lnTo>
                    <a:pt x="188" y="262"/>
                  </a:lnTo>
                  <a:lnTo>
                    <a:pt x="181" y="261"/>
                  </a:lnTo>
                  <a:lnTo>
                    <a:pt x="176" y="260"/>
                  </a:lnTo>
                  <a:lnTo>
                    <a:pt x="179" y="263"/>
                  </a:lnTo>
                  <a:lnTo>
                    <a:pt x="184" y="267"/>
                  </a:lnTo>
                  <a:lnTo>
                    <a:pt x="192" y="270"/>
                  </a:lnTo>
                  <a:lnTo>
                    <a:pt x="202" y="275"/>
                  </a:lnTo>
                  <a:lnTo>
                    <a:pt x="211" y="278"/>
                  </a:lnTo>
                  <a:lnTo>
                    <a:pt x="219" y="282"/>
                  </a:lnTo>
                  <a:lnTo>
                    <a:pt x="225" y="283"/>
                  </a:lnTo>
                  <a:lnTo>
                    <a:pt x="227" y="284"/>
                  </a:lnTo>
                  <a:lnTo>
                    <a:pt x="228" y="290"/>
                  </a:lnTo>
                  <a:lnTo>
                    <a:pt x="232" y="294"/>
                  </a:lnTo>
                  <a:lnTo>
                    <a:pt x="234" y="301"/>
                  </a:lnTo>
                  <a:lnTo>
                    <a:pt x="234" y="309"/>
                  </a:lnTo>
                  <a:lnTo>
                    <a:pt x="228" y="307"/>
                  </a:lnTo>
                  <a:lnTo>
                    <a:pt x="222" y="305"/>
                  </a:lnTo>
                  <a:lnTo>
                    <a:pt x="216" y="303"/>
                  </a:lnTo>
                  <a:lnTo>
                    <a:pt x="209" y="300"/>
                  </a:lnTo>
                  <a:lnTo>
                    <a:pt x="201" y="298"/>
                  </a:lnTo>
                  <a:lnTo>
                    <a:pt x="194" y="296"/>
                  </a:lnTo>
                  <a:lnTo>
                    <a:pt x="188" y="294"/>
                  </a:lnTo>
                  <a:lnTo>
                    <a:pt x="182" y="294"/>
                  </a:lnTo>
                  <a:lnTo>
                    <a:pt x="187" y="300"/>
                  </a:lnTo>
                  <a:lnTo>
                    <a:pt x="192" y="305"/>
                  </a:lnTo>
                  <a:lnTo>
                    <a:pt x="199" y="309"/>
                  </a:lnTo>
                  <a:lnTo>
                    <a:pt x="206" y="313"/>
                  </a:lnTo>
                  <a:lnTo>
                    <a:pt x="214" y="316"/>
                  </a:lnTo>
                  <a:lnTo>
                    <a:pt x="221" y="320"/>
                  </a:lnTo>
                  <a:lnTo>
                    <a:pt x="228" y="323"/>
                  </a:lnTo>
                  <a:lnTo>
                    <a:pt x="234" y="327"/>
                  </a:lnTo>
                  <a:lnTo>
                    <a:pt x="232" y="330"/>
                  </a:lnTo>
                  <a:lnTo>
                    <a:pt x="230" y="336"/>
                  </a:lnTo>
                  <a:lnTo>
                    <a:pt x="230" y="342"/>
                  </a:lnTo>
                  <a:lnTo>
                    <a:pt x="229" y="345"/>
                  </a:lnTo>
                  <a:lnTo>
                    <a:pt x="224" y="343"/>
                  </a:lnTo>
                  <a:lnTo>
                    <a:pt x="218" y="341"/>
                  </a:lnTo>
                  <a:lnTo>
                    <a:pt x="211" y="338"/>
                  </a:lnTo>
                  <a:lnTo>
                    <a:pt x="203" y="337"/>
                  </a:lnTo>
                  <a:lnTo>
                    <a:pt x="195" y="335"/>
                  </a:lnTo>
                  <a:lnTo>
                    <a:pt x="188" y="332"/>
                  </a:lnTo>
                  <a:lnTo>
                    <a:pt x="182" y="331"/>
                  </a:lnTo>
                  <a:lnTo>
                    <a:pt x="176" y="329"/>
                  </a:lnTo>
                  <a:lnTo>
                    <a:pt x="179" y="336"/>
                  </a:lnTo>
                  <a:lnTo>
                    <a:pt x="183" y="341"/>
                  </a:lnTo>
                  <a:lnTo>
                    <a:pt x="190" y="345"/>
                  </a:lnTo>
                  <a:lnTo>
                    <a:pt x="198" y="350"/>
                  </a:lnTo>
                  <a:lnTo>
                    <a:pt x="206" y="353"/>
                  </a:lnTo>
                  <a:lnTo>
                    <a:pt x="214" y="358"/>
                  </a:lnTo>
                  <a:lnTo>
                    <a:pt x="220" y="362"/>
                  </a:lnTo>
                  <a:lnTo>
                    <a:pt x="225" y="368"/>
                  </a:lnTo>
                  <a:lnTo>
                    <a:pt x="219" y="383"/>
                  </a:lnTo>
                  <a:lnTo>
                    <a:pt x="212" y="405"/>
                  </a:lnTo>
                  <a:lnTo>
                    <a:pt x="206" y="427"/>
                  </a:lnTo>
                  <a:lnTo>
                    <a:pt x="201" y="445"/>
                  </a:lnTo>
                  <a:lnTo>
                    <a:pt x="206" y="444"/>
                  </a:lnTo>
                  <a:lnTo>
                    <a:pt x="214" y="433"/>
                  </a:lnTo>
                  <a:lnTo>
                    <a:pt x="221" y="420"/>
                  </a:lnTo>
                  <a:lnTo>
                    <a:pt x="227" y="412"/>
                  </a:lnTo>
                  <a:lnTo>
                    <a:pt x="235" y="400"/>
                  </a:lnTo>
                  <a:lnTo>
                    <a:pt x="239" y="387"/>
                  </a:lnTo>
                  <a:lnTo>
                    <a:pt x="242" y="374"/>
                  </a:lnTo>
                  <a:lnTo>
                    <a:pt x="247" y="360"/>
                  </a:lnTo>
                  <a:lnTo>
                    <a:pt x="259" y="368"/>
                  </a:lnTo>
                  <a:lnTo>
                    <a:pt x="273" y="377"/>
                  </a:lnTo>
                  <a:lnTo>
                    <a:pt x="287" y="387"/>
                  </a:lnTo>
                  <a:lnTo>
                    <a:pt x="302" y="397"/>
                  </a:lnTo>
                  <a:lnTo>
                    <a:pt x="317" y="407"/>
                  </a:lnTo>
                  <a:lnTo>
                    <a:pt x="332" y="418"/>
                  </a:lnTo>
                  <a:lnTo>
                    <a:pt x="347" y="428"/>
                  </a:lnTo>
                  <a:lnTo>
                    <a:pt x="363" y="440"/>
                  </a:lnTo>
                  <a:lnTo>
                    <a:pt x="378" y="451"/>
                  </a:lnTo>
                  <a:lnTo>
                    <a:pt x="393" y="462"/>
                  </a:lnTo>
                  <a:lnTo>
                    <a:pt x="408" y="473"/>
                  </a:lnTo>
                  <a:lnTo>
                    <a:pt x="422" y="483"/>
                  </a:lnTo>
                  <a:lnTo>
                    <a:pt x="436" y="494"/>
                  </a:lnTo>
                  <a:lnTo>
                    <a:pt x="449" y="504"/>
                  </a:lnTo>
                  <a:lnTo>
                    <a:pt x="461" y="513"/>
                  </a:lnTo>
                  <a:lnTo>
                    <a:pt x="472" y="523"/>
                  </a:lnTo>
                  <a:lnTo>
                    <a:pt x="460" y="519"/>
                  </a:lnTo>
                  <a:lnTo>
                    <a:pt x="447" y="516"/>
                  </a:lnTo>
                  <a:lnTo>
                    <a:pt x="434" y="513"/>
                  </a:lnTo>
                  <a:lnTo>
                    <a:pt x="422" y="511"/>
                  </a:lnTo>
                  <a:lnTo>
                    <a:pt x="409" y="510"/>
                  </a:lnTo>
                  <a:lnTo>
                    <a:pt x="396" y="509"/>
                  </a:lnTo>
                  <a:lnTo>
                    <a:pt x="384" y="508"/>
                  </a:lnTo>
                  <a:lnTo>
                    <a:pt x="372" y="506"/>
                  </a:lnTo>
                  <a:lnTo>
                    <a:pt x="363" y="505"/>
                  </a:lnTo>
                  <a:lnTo>
                    <a:pt x="354" y="505"/>
                  </a:lnTo>
                  <a:lnTo>
                    <a:pt x="345" y="506"/>
                  </a:lnTo>
                  <a:lnTo>
                    <a:pt x="335" y="508"/>
                  </a:lnTo>
                  <a:lnTo>
                    <a:pt x="325" y="510"/>
                  </a:lnTo>
                  <a:lnTo>
                    <a:pt x="316" y="512"/>
                  </a:lnTo>
                  <a:lnTo>
                    <a:pt x="307" y="516"/>
                  </a:lnTo>
                  <a:lnTo>
                    <a:pt x="298" y="519"/>
                  </a:lnTo>
                  <a:lnTo>
                    <a:pt x="295" y="521"/>
                  </a:lnTo>
                  <a:lnTo>
                    <a:pt x="293" y="525"/>
                  </a:lnTo>
                  <a:lnTo>
                    <a:pt x="290" y="528"/>
                  </a:lnTo>
                  <a:lnTo>
                    <a:pt x="288" y="533"/>
                  </a:lnTo>
                  <a:lnTo>
                    <a:pt x="297" y="531"/>
                  </a:lnTo>
                  <a:lnTo>
                    <a:pt x="307" y="529"/>
                  </a:lnTo>
                  <a:lnTo>
                    <a:pt x="316" y="528"/>
                  </a:lnTo>
                  <a:lnTo>
                    <a:pt x="325" y="527"/>
                  </a:lnTo>
                  <a:lnTo>
                    <a:pt x="334" y="526"/>
                  </a:lnTo>
                  <a:lnTo>
                    <a:pt x="343" y="526"/>
                  </a:lnTo>
                  <a:lnTo>
                    <a:pt x="351" y="525"/>
                  </a:lnTo>
                  <a:lnTo>
                    <a:pt x="361" y="524"/>
                  </a:lnTo>
                  <a:lnTo>
                    <a:pt x="376" y="524"/>
                  </a:lnTo>
                  <a:lnTo>
                    <a:pt x="389" y="525"/>
                  </a:lnTo>
                  <a:lnTo>
                    <a:pt x="404" y="528"/>
                  </a:lnTo>
                  <a:lnTo>
                    <a:pt x="418" y="532"/>
                  </a:lnTo>
                  <a:lnTo>
                    <a:pt x="432" y="535"/>
                  </a:lnTo>
                  <a:lnTo>
                    <a:pt x="447" y="539"/>
                  </a:lnTo>
                  <a:lnTo>
                    <a:pt x="461" y="542"/>
                  </a:lnTo>
                  <a:lnTo>
                    <a:pt x="476" y="544"/>
                  </a:lnTo>
                  <a:lnTo>
                    <a:pt x="483" y="547"/>
                  </a:lnTo>
                  <a:lnTo>
                    <a:pt x="490" y="550"/>
                  </a:lnTo>
                  <a:lnTo>
                    <a:pt x="497" y="554"/>
                  </a:lnTo>
                  <a:lnTo>
                    <a:pt x="505" y="557"/>
                  </a:lnTo>
                  <a:lnTo>
                    <a:pt x="512" y="561"/>
                  </a:lnTo>
                  <a:lnTo>
                    <a:pt x="519" y="565"/>
                  </a:lnTo>
                  <a:lnTo>
                    <a:pt x="525" y="569"/>
                  </a:lnTo>
                  <a:lnTo>
                    <a:pt x="531" y="572"/>
                  </a:lnTo>
                  <a:lnTo>
                    <a:pt x="519" y="586"/>
                  </a:lnTo>
                  <a:lnTo>
                    <a:pt x="505" y="600"/>
                  </a:lnTo>
                  <a:lnTo>
                    <a:pt x="490" y="612"/>
                  </a:lnTo>
                  <a:lnTo>
                    <a:pt x="476" y="624"/>
                  </a:lnTo>
                  <a:lnTo>
                    <a:pt x="460" y="635"/>
                  </a:lnTo>
                  <a:lnTo>
                    <a:pt x="445" y="647"/>
                  </a:lnTo>
                  <a:lnTo>
                    <a:pt x="431" y="657"/>
                  </a:lnTo>
                  <a:lnTo>
                    <a:pt x="416" y="669"/>
                  </a:lnTo>
                  <a:lnTo>
                    <a:pt x="410" y="669"/>
                  </a:lnTo>
                  <a:lnTo>
                    <a:pt x="404" y="668"/>
                  </a:lnTo>
                  <a:lnTo>
                    <a:pt x="399" y="667"/>
                  </a:lnTo>
                  <a:lnTo>
                    <a:pt x="394" y="663"/>
                  </a:lnTo>
                  <a:lnTo>
                    <a:pt x="388" y="660"/>
                  </a:lnTo>
                  <a:lnTo>
                    <a:pt x="383" y="656"/>
                  </a:lnTo>
                  <a:lnTo>
                    <a:pt x="378" y="654"/>
                  </a:lnTo>
                  <a:lnTo>
                    <a:pt x="372" y="652"/>
                  </a:lnTo>
                  <a:lnTo>
                    <a:pt x="371" y="659"/>
                  </a:lnTo>
                  <a:lnTo>
                    <a:pt x="373" y="663"/>
                  </a:lnTo>
                  <a:lnTo>
                    <a:pt x="377" y="668"/>
                  </a:lnTo>
                  <a:lnTo>
                    <a:pt x="383" y="671"/>
                  </a:lnTo>
                  <a:lnTo>
                    <a:pt x="387" y="675"/>
                  </a:lnTo>
                  <a:lnTo>
                    <a:pt x="392" y="678"/>
                  </a:lnTo>
                  <a:lnTo>
                    <a:pt x="393" y="683"/>
                  </a:lnTo>
                  <a:lnTo>
                    <a:pt x="392" y="688"/>
                  </a:lnTo>
                  <a:lnTo>
                    <a:pt x="387" y="686"/>
                  </a:lnTo>
                  <a:lnTo>
                    <a:pt x="381" y="685"/>
                  </a:lnTo>
                  <a:lnTo>
                    <a:pt x="377" y="683"/>
                  </a:lnTo>
                  <a:lnTo>
                    <a:pt x="371" y="680"/>
                  </a:lnTo>
                  <a:lnTo>
                    <a:pt x="366" y="679"/>
                  </a:lnTo>
                  <a:lnTo>
                    <a:pt x="361" y="677"/>
                  </a:lnTo>
                  <a:lnTo>
                    <a:pt x="356" y="676"/>
                  </a:lnTo>
                  <a:lnTo>
                    <a:pt x="351" y="673"/>
                  </a:lnTo>
                  <a:lnTo>
                    <a:pt x="354" y="677"/>
                  </a:lnTo>
                  <a:lnTo>
                    <a:pt x="355" y="678"/>
                  </a:lnTo>
                  <a:lnTo>
                    <a:pt x="355" y="680"/>
                  </a:lnTo>
                  <a:lnTo>
                    <a:pt x="353" y="683"/>
                  </a:lnTo>
                  <a:lnTo>
                    <a:pt x="360" y="690"/>
                  </a:lnTo>
                  <a:lnTo>
                    <a:pt x="366" y="695"/>
                  </a:lnTo>
                  <a:lnTo>
                    <a:pt x="373" y="700"/>
                  </a:lnTo>
                  <a:lnTo>
                    <a:pt x="380" y="701"/>
                  </a:lnTo>
                  <a:lnTo>
                    <a:pt x="377" y="705"/>
                  </a:lnTo>
                  <a:lnTo>
                    <a:pt x="373" y="705"/>
                  </a:lnTo>
                  <a:lnTo>
                    <a:pt x="369" y="703"/>
                  </a:lnTo>
                  <a:lnTo>
                    <a:pt x="364" y="705"/>
                  </a:lnTo>
                  <a:lnTo>
                    <a:pt x="357" y="699"/>
                  </a:lnTo>
                  <a:lnTo>
                    <a:pt x="351" y="697"/>
                  </a:lnTo>
                  <a:lnTo>
                    <a:pt x="345" y="695"/>
                  </a:lnTo>
                  <a:lnTo>
                    <a:pt x="338" y="693"/>
                  </a:lnTo>
                  <a:lnTo>
                    <a:pt x="336" y="698"/>
                  </a:lnTo>
                  <a:lnTo>
                    <a:pt x="336" y="701"/>
                  </a:lnTo>
                  <a:lnTo>
                    <a:pt x="338" y="705"/>
                  </a:lnTo>
                  <a:lnTo>
                    <a:pt x="338" y="708"/>
                  </a:lnTo>
                  <a:lnTo>
                    <a:pt x="342" y="711"/>
                  </a:lnTo>
                  <a:lnTo>
                    <a:pt x="347" y="715"/>
                  </a:lnTo>
                  <a:lnTo>
                    <a:pt x="350" y="718"/>
                  </a:lnTo>
                  <a:lnTo>
                    <a:pt x="351" y="722"/>
                  </a:lnTo>
                  <a:lnTo>
                    <a:pt x="343" y="721"/>
                  </a:lnTo>
                  <a:lnTo>
                    <a:pt x="334" y="718"/>
                  </a:lnTo>
                  <a:lnTo>
                    <a:pt x="326" y="715"/>
                  </a:lnTo>
                  <a:lnTo>
                    <a:pt x="317" y="711"/>
                  </a:lnTo>
                  <a:lnTo>
                    <a:pt x="309" y="708"/>
                  </a:lnTo>
                  <a:lnTo>
                    <a:pt x="300" y="703"/>
                  </a:lnTo>
                  <a:lnTo>
                    <a:pt x="292" y="700"/>
                  </a:lnTo>
                  <a:lnTo>
                    <a:pt x="282" y="697"/>
                  </a:lnTo>
                  <a:lnTo>
                    <a:pt x="273" y="691"/>
                  </a:lnTo>
                  <a:lnTo>
                    <a:pt x="264" y="684"/>
                  </a:lnTo>
                  <a:lnTo>
                    <a:pt x="255" y="676"/>
                  </a:lnTo>
                  <a:lnTo>
                    <a:pt x="247" y="669"/>
                  </a:lnTo>
                  <a:lnTo>
                    <a:pt x="239" y="661"/>
                  </a:lnTo>
                  <a:lnTo>
                    <a:pt x="230" y="653"/>
                  </a:lnTo>
                  <a:lnTo>
                    <a:pt x="221" y="645"/>
                  </a:lnTo>
                  <a:lnTo>
                    <a:pt x="213" y="638"/>
                  </a:lnTo>
                  <a:lnTo>
                    <a:pt x="213" y="642"/>
                  </a:lnTo>
                  <a:lnTo>
                    <a:pt x="214" y="647"/>
                  </a:lnTo>
                  <a:lnTo>
                    <a:pt x="214" y="652"/>
                  </a:lnTo>
                  <a:lnTo>
                    <a:pt x="216" y="655"/>
                  </a:lnTo>
                  <a:lnTo>
                    <a:pt x="221" y="662"/>
                  </a:lnTo>
                  <a:lnTo>
                    <a:pt x="227" y="668"/>
                  </a:lnTo>
                  <a:lnTo>
                    <a:pt x="232" y="673"/>
                  </a:lnTo>
                  <a:lnTo>
                    <a:pt x="235" y="680"/>
                  </a:lnTo>
                  <a:lnTo>
                    <a:pt x="245" y="690"/>
                  </a:lnTo>
                  <a:lnTo>
                    <a:pt x="260" y="700"/>
                  </a:lnTo>
                  <a:lnTo>
                    <a:pt x="278" y="710"/>
                  </a:lnTo>
                  <a:lnTo>
                    <a:pt x="296" y="722"/>
                  </a:lnTo>
                  <a:lnTo>
                    <a:pt x="315" y="733"/>
                  </a:lnTo>
                  <a:lnTo>
                    <a:pt x="332" y="744"/>
                  </a:lnTo>
                  <a:lnTo>
                    <a:pt x="347" y="753"/>
                  </a:lnTo>
                  <a:lnTo>
                    <a:pt x="360" y="760"/>
                  </a:lnTo>
                  <a:lnTo>
                    <a:pt x="361" y="779"/>
                  </a:lnTo>
                  <a:lnTo>
                    <a:pt x="363" y="798"/>
                  </a:lnTo>
                  <a:lnTo>
                    <a:pt x="368" y="816"/>
                  </a:lnTo>
                  <a:lnTo>
                    <a:pt x="372" y="831"/>
                  </a:lnTo>
                  <a:lnTo>
                    <a:pt x="375" y="844"/>
                  </a:lnTo>
                  <a:lnTo>
                    <a:pt x="373" y="853"/>
                  </a:lnTo>
                  <a:lnTo>
                    <a:pt x="370" y="857"/>
                  </a:lnTo>
                  <a:lnTo>
                    <a:pt x="360" y="855"/>
                  </a:lnTo>
                  <a:lnTo>
                    <a:pt x="347" y="855"/>
                  </a:lnTo>
                  <a:lnTo>
                    <a:pt x="333" y="857"/>
                  </a:lnTo>
                  <a:lnTo>
                    <a:pt x="317" y="858"/>
                  </a:lnTo>
                  <a:lnTo>
                    <a:pt x="300" y="858"/>
                  </a:lnTo>
                  <a:lnTo>
                    <a:pt x="281" y="859"/>
                  </a:lnTo>
                  <a:lnTo>
                    <a:pt x="262" y="859"/>
                  </a:lnTo>
                  <a:lnTo>
                    <a:pt x="242" y="859"/>
                  </a:lnTo>
                  <a:lnTo>
                    <a:pt x="222" y="859"/>
                  </a:lnTo>
                  <a:lnTo>
                    <a:pt x="203" y="859"/>
                  </a:lnTo>
                  <a:lnTo>
                    <a:pt x="184" y="859"/>
                  </a:lnTo>
                  <a:lnTo>
                    <a:pt x="166" y="858"/>
                  </a:lnTo>
                  <a:lnTo>
                    <a:pt x="150" y="857"/>
                  </a:lnTo>
                  <a:lnTo>
                    <a:pt x="135" y="854"/>
                  </a:lnTo>
                  <a:lnTo>
                    <a:pt x="121" y="852"/>
                  </a:lnTo>
                  <a:lnTo>
                    <a:pt x="110" y="849"/>
                  </a:lnTo>
                  <a:lnTo>
                    <a:pt x="101" y="845"/>
                  </a:lnTo>
                  <a:lnTo>
                    <a:pt x="95" y="842"/>
                  </a:lnTo>
                  <a:lnTo>
                    <a:pt x="84" y="838"/>
                  </a:lnTo>
                  <a:lnTo>
                    <a:pt x="69" y="835"/>
                  </a:lnTo>
                  <a:lnTo>
                    <a:pt x="53" y="830"/>
                  </a:lnTo>
                  <a:lnTo>
                    <a:pt x="36" y="827"/>
                  </a:lnTo>
                  <a:lnTo>
                    <a:pt x="21" y="823"/>
                  </a:lnTo>
                  <a:lnTo>
                    <a:pt x="8" y="819"/>
                  </a:lnTo>
                  <a:lnTo>
                    <a:pt x="0" y="813"/>
                  </a:lnTo>
                  <a:lnTo>
                    <a:pt x="4" y="794"/>
                  </a:lnTo>
                  <a:lnTo>
                    <a:pt x="10" y="761"/>
                  </a:lnTo>
                  <a:lnTo>
                    <a:pt x="21" y="716"/>
                  </a:lnTo>
                  <a:lnTo>
                    <a:pt x="31" y="665"/>
                  </a:lnTo>
                  <a:lnTo>
                    <a:pt x="42" y="615"/>
                  </a:lnTo>
                  <a:lnTo>
                    <a:pt x="51" y="570"/>
                  </a:lnTo>
                  <a:lnTo>
                    <a:pt x="58" y="535"/>
                  </a:lnTo>
                  <a:lnTo>
                    <a:pt x="62" y="517"/>
                  </a:lnTo>
                  <a:lnTo>
                    <a:pt x="66" y="520"/>
                  </a:lnTo>
                  <a:lnTo>
                    <a:pt x="70" y="523"/>
                  </a:lnTo>
                  <a:lnTo>
                    <a:pt x="75" y="525"/>
                  </a:lnTo>
                  <a:lnTo>
                    <a:pt x="80" y="527"/>
                  </a:lnTo>
                  <a:lnTo>
                    <a:pt x="84" y="528"/>
                  </a:lnTo>
                  <a:lnTo>
                    <a:pt x="89" y="529"/>
                  </a:lnTo>
                  <a:lnTo>
                    <a:pt x="92" y="529"/>
                  </a:lnTo>
                  <a:lnTo>
                    <a:pt x="97" y="528"/>
                  </a:lnTo>
                  <a:lnTo>
                    <a:pt x="89" y="523"/>
                  </a:lnTo>
                  <a:lnTo>
                    <a:pt x="84" y="513"/>
                  </a:lnTo>
                  <a:lnTo>
                    <a:pt x="78" y="504"/>
                  </a:lnTo>
                  <a:lnTo>
                    <a:pt x="70" y="498"/>
                  </a:lnTo>
                  <a:lnTo>
                    <a:pt x="74" y="494"/>
                  </a:lnTo>
                  <a:lnTo>
                    <a:pt x="80" y="498"/>
                  </a:lnTo>
                  <a:lnTo>
                    <a:pt x="86" y="501"/>
                  </a:lnTo>
                  <a:lnTo>
                    <a:pt x="93" y="502"/>
                  </a:lnTo>
                  <a:lnTo>
                    <a:pt x="101" y="502"/>
                  </a:lnTo>
                  <a:lnTo>
                    <a:pt x="92" y="493"/>
                  </a:lnTo>
                  <a:lnTo>
                    <a:pt x="84" y="485"/>
                  </a:lnTo>
                  <a:lnTo>
                    <a:pt x="76" y="475"/>
                  </a:lnTo>
                  <a:lnTo>
                    <a:pt x="69" y="467"/>
                  </a:lnTo>
                  <a:lnTo>
                    <a:pt x="73" y="463"/>
                  </a:lnTo>
                  <a:lnTo>
                    <a:pt x="80" y="468"/>
                  </a:lnTo>
                  <a:lnTo>
                    <a:pt x="88" y="473"/>
                  </a:lnTo>
                  <a:lnTo>
                    <a:pt x="96" y="478"/>
                  </a:lnTo>
                  <a:lnTo>
                    <a:pt x="104" y="480"/>
                  </a:lnTo>
                  <a:lnTo>
                    <a:pt x="101" y="473"/>
                  </a:lnTo>
                  <a:lnTo>
                    <a:pt x="97" y="466"/>
                  </a:lnTo>
                  <a:lnTo>
                    <a:pt x="90" y="460"/>
                  </a:lnTo>
                  <a:lnTo>
                    <a:pt x="83" y="455"/>
                  </a:lnTo>
                  <a:lnTo>
                    <a:pt x="76" y="449"/>
                  </a:lnTo>
                  <a:lnTo>
                    <a:pt x="70" y="443"/>
                  </a:lnTo>
                  <a:lnTo>
                    <a:pt x="66" y="437"/>
                  </a:lnTo>
                  <a:lnTo>
                    <a:pt x="62" y="432"/>
                  </a:lnTo>
                  <a:lnTo>
                    <a:pt x="67" y="404"/>
                  </a:lnTo>
                  <a:lnTo>
                    <a:pt x="73" y="376"/>
                  </a:lnTo>
                  <a:lnTo>
                    <a:pt x="78" y="349"/>
                  </a:lnTo>
                  <a:lnTo>
                    <a:pt x="83" y="321"/>
                  </a:lnTo>
                  <a:lnTo>
                    <a:pt x="90" y="306"/>
                  </a:lnTo>
                  <a:lnTo>
                    <a:pt x="95" y="290"/>
                  </a:lnTo>
                  <a:lnTo>
                    <a:pt x="98" y="275"/>
                  </a:lnTo>
                  <a:lnTo>
                    <a:pt x="101" y="259"/>
                  </a:lnTo>
                  <a:lnTo>
                    <a:pt x="105" y="243"/>
                  </a:lnTo>
                  <a:lnTo>
                    <a:pt x="108" y="226"/>
                  </a:lnTo>
                  <a:lnTo>
                    <a:pt x="112" y="210"/>
                  </a:lnTo>
                  <a:lnTo>
                    <a:pt x="118" y="193"/>
                  </a:lnTo>
                  <a:lnTo>
                    <a:pt x="122" y="193"/>
                  </a:lnTo>
                  <a:lnTo>
                    <a:pt x="129" y="193"/>
                  </a:lnTo>
                  <a:lnTo>
                    <a:pt x="136" y="195"/>
                  </a:lnTo>
                  <a:lnTo>
                    <a:pt x="145" y="198"/>
                  </a:lnTo>
                  <a:lnTo>
                    <a:pt x="153" y="199"/>
                  </a:lnTo>
                  <a:lnTo>
                    <a:pt x="160" y="199"/>
                  </a:lnTo>
                  <a:lnTo>
                    <a:pt x="166" y="199"/>
                  </a:lnTo>
                  <a:lnTo>
                    <a:pt x="169" y="195"/>
                  </a:lnTo>
                  <a:lnTo>
                    <a:pt x="167" y="192"/>
                  </a:lnTo>
                  <a:lnTo>
                    <a:pt x="161" y="190"/>
                  </a:lnTo>
                  <a:lnTo>
                    <a:pt x="154" y="186"/>
                  </a:lnTo>
                  <a:lnTo>
                    <a:pt x="146" y="185"/>
                  </a:lnTo>
                  <a:lnTo>
                    <a:pt x="138" y="183"/>
                  </a:lnTo>
                  <a:lnTo>
                    <a:pt x="130" y="180"/>
                  </a:lnTo>
                  <a:lnTo>
                    <a:pt x="124" y="178"/>
                  </a:lnTo>
                  <a:lnTo>
                    <a:pt x="120" y="175"/>
                  </a:lnTo>
                  <a:lnTo>
                    <a:pt x="126" y="175"/>
                  </a:lnTo>
                  <a:lnTo>
                    <a:pt x="133" y="176"/>
                  </a:lnTo>
                  <a:lnTo>
                    <a:pt x="141" y="177"/>
                  </a:lnTo>
                  <a:lnTo>
                    <a:pt x="150" y="178"/>
                  </a:lnTo>
                  <a:lnTo>
                    <a:pt x="158" y="179"/>
                  </a:lnTo>
                  <a:lnTo>
                    <a:pt x="166" y="180"/>
                  </a:lnTo>
                  <a:lnTo>
                    <a:pt x="172" y="180"/>
                  </a:lnTo>
                  <a:lnTo>
                    <a:pt x="176" y="178"/>
                  </a:lnTo>
                  <a:lnTo>
                    <a:pt x="126" y="160"/>
                  </a:lnTo>
                  <a:lnTo>
                    <a:pt x="124" y="145"/>
                  </a:lnTo>
                  <a:lnTo>
                    <a:pt x="124" y="125"/>
                  </a:lnTo>
                  <a:lnTo>
                    <a:pt x="124" y="106"/>
                  </a:lnTo>
                  <a:lnTo>
                    <a:pt x="128" y="92"/>
                  </a:lnTo>
                  <a:lnTo>
                    <a:pt x="136" y="93"/>
                  </a:lnTo>
                  <a:lnTo>
                    <a:pt x="144" y="94"/>
                  </a:lnTo>
                  <a:lnTo>
                    <a:pt x="151" y="96"/>
                  </a:lnTo>
                  <a:lnTo>
                    <a:pt x="158" y="97"/>
                  </a:lnTo>
                  <a:lnTo>
                    <a:pt x="167" y="81"/>
                  </a:lnTo>
                  <a:lnTo>
                    <a:pt x="172" y="65"/>
                  </a:lnTo>
                  <a:lnTo>
                    <a:pt x="173" y="48"/>
                  </a:lnTo>
                  <a:lnTo>
                    <a:pt x="175" y="31"/>
                  </a:lnTo>
                  <a:lnTo>
                    <a:pt x="172" y="26"/>
                  </a:lnTo>
                  <a:lnTo>
                    <a:pt x="167" y="23"/>
                  </a:lnTo>
                  <a:lnTo>
                    <a:pt x="163" y="20"/>
                  </a:lnTo>
                  <a:lnTo>
                    <a:pt x="158" y="19"/>
                  </a:lnTo>
                  <a:lnTo>
                    <a:pt x="152" y="19"/>
                  </a:lnTo>
                  <a:lnTo>
                    <a:pt x="146" y="18"/>
                  </a:lnTo>
                  <a:lnTo>
                    <a:pt x="142" y="18"/>
                  </a:lnTo>
                  <a:lnTo>
                    <a:pt x="136" y="17"/>
                  </a:lnTo>
                  <a:lnTo>
                    <a:pt x="138" y="3"/>
                  </a:lnTo>
                  <a:lnTo>
                    <a:pt x="138" y="2"/>
                  </a:lnTo>
                  <a:lnTo>
                    <a:pt x="141" y="1"/>
                  </a:lnTo>
                  <a:lnTo>
                    <a:pt x="144" y="0"/>
                  </a:lnTo>
                  <a:lnTo>
                    <a:pt x="149" y="0"/>
                  </a:lnTo>
                  <a:lnTo>
                    <a:pt x="154" y="0"/>
                  </a:lnTo>
                  <a:lnTo>
                    <a:pt x="160" y="0"/>
                  </a:lnTo>
                  <a:lnTo>
                    <a:pt x="167" y="1"/>
                  </a:lnTo>
                  <a:lnTo>
                    <a:pt x="173" y="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19"/>
            <p:cNvSpPr>
              <a:spLocks/>
            </p:cNvSpPr>
            <p:nvPr/>
          </p:nvSpPr>
          <p:spPr bwMode="auto">
            <a:xfrm rot="20101482">
              <a:off x="6875480" y="1219280"/>
              <a:ext cx="487780" cy="485054"/>
            </a:xfrm>
            <a:custGeom>
              <a:avLst/>
              <a:gdLst/>
              <a:ahLst/>
              <a:cxnLst>
                <a:cxn ang="0">
                  <a:pos x="137" y="93"/>
                </a:cxn>
                <a:cxn ang="0">
                  <a:pos x="167" y="119"/>
                </a:cxn>
                <a:cxn ang="0">
                  <a:pos x="198" y="147"/>
                </a:cxn>
                <a:cxn ang="0">
                  <a:pos x="231" y="173"/>
                </a:cxn>
                <a:cxn ang="0">
                  <a:pos x="262" y="201"/>
                </a:cxn>
                <a:cxn ang="0">
                  <a:pos x="292" y="230"/>
                </a:cxn>
                <a:cxn ang="0">
                  <a:pos x="320" y="259"/>
                </a:cxn>
                <a:cxn ang="0">
                  <a:pos x="347" y="290"/>
                </a:cxn>
                <a:cxn ang="0">
                  <a:pos x="353" y="307"/>
                </a:cxn>
                <a:cxn ang="0">
                  <a:pos x="341" y="320"/>
                </a:cxn>
                <a:cxn ang="0">
                  <a:pos x="293" y="292"/>
                </a:cxn>
                <a:cxn ang="0">
                  <a:pos x="289" y="294"/>
                </a:cxn>
                <a:cxn ang="0">
                  <a:pos x="287" y="298"/>
                </a:cxn>
                <a:cxn ang="0">
                  <a:pos x="294" y="309"/>
                </a:cxn>
                <a:cxn ang="0">
                  <a:pos x="306" y="322"/>
                </a:cxn>
                <a:cxn ang="0">
                  <a:pos x="317" y="332"/>
                </a:cxn>
                <a:cxn ang="0">
                  <a:pos x="322" y="343"/>
                </a:cxn>
                <a:cxn ang="0">
                  <a:pos x="311" y="336"/>
                </a:cxn>
                <a:cxn ang="0">
                  <a:pos x="301" y="325"/>
                </a:cxn>
                <a:cxn ang="0">
                  <a:pos x="289" y="315"/>
                </a:cxn>
                <a:cxn ang="0">
                  <a:pos x="279" y="309"/>
                </a:cxn>
                <a:cxn ang="0">
                  <a:pos x="293" y="333"/>
                </a:cxn>
                <a:cxn ang="0">
                  <a:pos x="300" y="358"/>
                </a:cxn>
                <a:cxn ang="0">
                  <a:pos x="270" y="333"/>
                </a:cxn>
                <a:cxn ang="0">
                  <a:pos x="239" y="308"/>
                </a:cxn>
                <a:cxn ang="0">
                  <a:pos x="208" y="282"/>
                </a:cxn>
                <a:cxn ang="0">
                  <a:pos x="176" y="256"/>
                </a:cxn>
                <a:cxn ang="0">
                  <a:pos x="145" y="231"/>
                </a:cxn>
                <a:cxn ang="0">
                  <a:pos x="113" y="207"/>
                </a:cxn>
                <a:cxn ang="0">
                  <a:pos x="81" y="184"/>
                </a:cxn>
                <a:cxn ang="0">
                  <a:pos x="47" y="163"/>
                </a:cxn>
                <a:cxn ang="0">
                  <a:pos x="44" y="157"/>
                </a:cxn>
                <a:cxn ang="0">
                  <a:pos x="29" y="150"/>
                </a:cxn>
                <a:cxn ang="0">
                  <a:pos x="14" y="144"/>
                </a:cxn>
                <a:cxn ang="0">
                  <a:pos x="9" y="139"/>
                </a:cxn>
                <a:cxn ang="0">
                  <a:pos x="0" y="68"/>
                </a:cxn>
                <a:cxn ang="0">
                  <a:pos x="14" y="0"/>
                </a:cxn>
                <a:cxn ang="0">
                  <a:pos x="39" y="20"/>
                </a:cxn>
                <a:cxn ang="0">
                  <a:pos x="69" y="40"/>
                </a:cxn>
                <a:cxn ang="0">
                  <a:pos x="98" y="60"/>
                </a:cxn>
                <a:cxn ang="0">
                  <a:pos x="122" y="80"/>
                </a:cxn>
              </a:cxnLst>
              <a:rect l="0" t="0" r="r" b="b"/>
              <a:pathLst>
                <a:path w="359" h="358">
                  <a:moveTo>
                    <a:pt x="122" y="80"/>
                  </a:moveTo>
                  <a:lnTo>
                    <a:pt x="137" y="93"/>
                  </a:lnTo>
                  <a:lnTo>
                    <a:pt x="152" y="106"/>
                  </a:lnTo>
                  <a:lnTo>
                    <a:pt x="167" y="119"/>
                  </a:lnTo>
                  <a:lnTo>
                    <a:pt x="183" y="133"/>
                  </a:lnTo>
                  <a:lnTo>
                    <a:pt x="198" y="147"/>
                  </a:lnTo>
                  <a:lnTo>
                    <a:pt x="214" y="161"/>
                  </a:lnTo>
                  <a:lnTo>
                    <a:pt x="231" y="173"/>
                  </a:lnTo>
                  <a:lnTo>
                    <a:pt x="246" y="187"/>
                  </a:lnTo>
                  <a:lnTo>
                    <a:pt x="262" y="201"/>
                  </a:lnTo>
                  <a:lnTo>
                    <a:pt x="277" y="216"/>
                  </a:lnTo>
                  <a:lnTo>
                    <a:pt x="292" y="230"/>
                  </a:lnTo>
                  <a:lnTo>
                    <a:pt x="307" y="245"/>
                  </a:lnTo>
                  <a:lnTo>
                    <a:pt x="320" y="259"/>
                  </a:lnTo>
                  <a:lnTo>
                    <a:pt x="333" y="273"/>
                  </a:lnTo>
                  <a:lnTo>
                    <a:pt x="347" y="290"/>
                  </a:lnTo>
                  <a:lnTo>
                    <a:pt x="359" y="305"/>
                  </a:lnTo>
                  <a:lnTo>
                    <a:pt x="353" y="307"/>
                  </a:lnTo>
                  <a:lnTo>
                    <a:pt x="347" y="313"/>
                  </a:lnTo>
                  <a:lnTo>
                    <a:pt x="341" y="320"/>
                  </a:lnTo>
                  <a:lnTo>
                    <a:pt x="337" y="325"/>
                  </a:lnTo>
                  <a:lnTo>
                    <a:pt x="293" y="292"/>
                  </a:lnTo>
                  <a:lnTo>
                    <a:pt x="291" y="293"/>
                  </a:lnTo>
                  <a:lnTo>
                    <a:pt x="289" y="294"/>
                  </a:lnTo>
                  <a:lnTo>
                    <a:pt x="288" y="297"/>
                  </a:lnTo>
                  <a:lnTo>
                    <a:pt x="287" y="298"/>
                  </a:lnTo>
                  <a:lnTo>
                    <a:pt x="289" y="303"/>
                  </a:lnTo>
                  <a:lnTo>
                    <a:pt x="294" y="309"/>
                  </a:lnTo>
                  <a:lnTo>
                    <a:pt x="300" y="316"/>
                  </a:lnTo>
                  <a:lnTo>
                    <a:pt x="306" y="322"/>
                  </a:lnTo>
                  <a:lnTo>
                    <a:pt x="311" y="328"/>
                  </a:lnTo>
                  <a:lnTo>
                    <a:pt x="317" y="332"/>
                  </a:lnTo>
                  <a:lnTo>
                    <a:pt x="320" y="338"/>
                  </a:lnTo>
                  <a:lnTo>
                    <a:pt x="322" y="343"/>
                  </a:lnTo>
                  <a:lnTo>
                    <a:pt x="316" y="340"/>
                  </a:lnTo>
                  <a:lnTo>
                    <a:pt x="311" y="336"/>
                  </a:lnTo>
                  <a:lnTo>
                    <a:pt x="306" y="331"/>
                  </a:lnTo>
                  <a:lnTo>
                    <a:pt x="301" y="325"/>
                  </a:lnTo>
                  <a:lnTo>
                    <a:pt x="295" y="320"/>
                  </a:lnTo>
                  <a:lnTo>
                    <a:pt x="289" y="315"/>
                  </a:lnTo>
                  <a:lnTo>
                    <a:pt x="285" y="311"/>
                  </a:lnTo>
                  <a:lnTo>
                    <a:pt x="279" y="309"/>
                  </a:lnTo>
                  <a:lnTo>
                    <a:pt x="284" y="321"/>
                  </a:lnTo>
                  <a:lnTo>
                    <a:pt x="293" y="333"/>
                  </a:lnTo>
                  <a:lnTo>
                    <a:pt x="300" y="346"/>
                  </a:lnTo>
                  <a:lnTo>
                    <a:pt x="300" y="358"/>
                  </a:lnTo>
                  <a:lnTo>
                    <a:pt x="285" y="346"/>
                  </a:lnTo>
                  <a:lnTo>
                    <a:pt x="270" y="333"/>
                  </a:lnTo>
                  <a:lnTo>
                    <a:pt x="254" y="321"/>
                  </a:lnTo>
                  <a:lnTo>
                    <a:pt x="239" y="308"/>
                  </a:lnTo>
                  <a:lnTo>
                    <a:pt x="224" y="295"/>
                  </a:lnTo>
                  <a:lnTo>
                    <a:pt x="208" y="282"/>
                  </a:lnTo>
                  <a:lnTo>
                    <a:pt x="193" y="269"/>
                  </a:lnTo>
                  <a:lnTo>
                    <a:pt x="176" y="256"/>
                  </a:lnTo>
                  <a:lnTo>
                    <a:pt x="160" y="244"/>
                  </a:lnTo>
                  <a:lnTo>
                    <a:pt x="145" y="231"/>
                  </a:lnTo>
                  <a:lnTo>
                    <a:pt x="129" y="219"/>
                  </a:lnTo>
                  <a:lnTo>
                    <a:pt x="113" y="207"/>
                  </a:lnTo>
                  <a:lnTo>
                    <a:pt x="97" y="195"/>
                  </a:lnTo>
                  <a:lnTo>
                    <a:pt x="81" y="184"/>
                  </a:lnTo>
                  <a:lnTo>
                    <a:pt x="64" y="173"/>
                  </a:lnTo>
                  <a:lnTo>
                    <a:pt x="47" y="163"/>
                  </a:lnTo>
                  <a:lnTo>
                    <a:pt x="47" y="161"/>
                  </a:lnTo>
                  <a:lnTo>
                    <a:pt x="44" y="157"/>
                  </a:lnTo>
                  <a:lnTo>
                    <a:pt x="37" y="154"/>
                  </a:lnTo>
                  <a:lnTo>
                    <a:pt x="29" y="150"/>
                  </a:lnTo>
                  <a:lnTo>
                    <a:pt x="21" y="148"/>
                  </a:lnTo>
                  <a:lnTo>
                    <a:pt x="14" y="144"/>
                  </a:lnTo>
                  <a:lnTo>
                    <a:pt x="9" y="141"/>
                  </a:lnTo>
                  <a:lnTo>
                    <a:pt x="9" y="139"/>
                  </a:lnTo>
                  <a:lnTo>
                    <a:pt x="5" y="102"/>
                  </a:lnTo>
                  <a:lnTo>
                    <a:pt x="0" y="68"/>
                  </a:lnTo>
                  <a:lnTo>
                    <a:pt x="1" y="35"/>
                  </a:lnTo>
                  <a:lnTo>
                    <a:pt x="14" y="0"/>
                  </a:lnTo>
                  <a:lnTo>
                    <a:pt x="27" y="10"/>
                  </a:lnTo>
                  <a:lnTo>
                    <a:pt x="39" y="20"/>
                  </a:lnTo>
                  <a:lnTo>
                    <a:pt x="54" y="29"/>
                  </a:lnTo>
                  <a:lnTo>
                    <a:pt x="69" y="40"/>
                  </a:lnTo>
                  <a:lnTo>
                    <a:pt x="84" y="50"/>
                  </a:lnTo>
                  <a:lnTo>
                    <a:pt x="98" y="60"/>
                  </a:lnTo>
                  <a:lnTo>
                    <a:pt x="111" y="71"/>
                  </a:lnTo>
                  <a:lnTo>
                    <a:pt x="122" y="80"/>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7" name="Freeform 25"/>
            <p:cNvSpPr>
              <a:spLocks/>
            </p:cNvSpPr>
            <p:nvPr/>
          </p:nvSpPr>
          <p:spPr bwMode="auto">
            <a:xfrm rot="20101482">
              <a:off x="7380337" y="1563538"/>
              <a:ext cx="201652" cy="168952"/>
            </a:xfrm>
            <a:custGeom>
              <a:avLst/>
              <a:gdLst/>
              <a:ahLst/>
              <a:cxnLst>
                <a:cxn ang="0">
                  <a:pos x="0" y="124"/>
                </a:cxn>
                <a:cxn ang="0">
                  <a:pos x="148" y="0"/>
                </a:cxn>
                <a:cxn ang="0">
                  <a:pos x="145" y="3"/>
                </a:cxn>
                <a:cxn ang="0">
                  <a:pos x="141" y="13"/>
                </a:cxn>
                <a:cxn ang="0">
                  <a:pos x="130" y="28"/>
                </a:cxn>
                <a:cxn ang="0">
                  <a:pos x="115" y="45"/>
                </a:cxn>
                <a:cxn ang="0">
                  <a:pos x="96" y="66"/>
                </a:cxn>
                <a:cxn ang="0">
                  <a:pos x="71" y="86"/>
                </a:cxn>
                <a:cxn ang="0">
                  <a:pos x="38" y="106"/>
                </a:cxn>
                <a:cxn ang="0">
                  <a:pos x="0" y="124"/>
                </a:cxn>
              </a:cxnLst>
              <a:rect l="0" t="0" r="r" b="b"/>
              <a:pathLst>
                <a:path w="148" h="124">
                  <a:moveTo>
                    <a:pt x="0" y="124"/>
                  </a:moveTo>
                  <a:lnTo>
                    <a:pt x="148" y="0"/>
                  </a:lnTo>
                  <a:lnTo>
                    <a:pt x="145" y="3"/>
                  </a:lnTo>
                  <a:lnTo>
                    <a:pt x="141" y="13"/>
                  </a:lnTo>
                  <a:lnTo>
                    <a:pt x="130" y="28"/>
                  </a:lnTo>
                  <a:lnTo>
                    <a:pt x="115" y="45"/>
                  </a:lnTo>
                  <a:lnTo>
                    <a:pt x="96" y="66"/>
                  </a:lnTo>
                  <a:lnTo>
                    <a:pt x="71" y="86"/>
                  </a:lnTo>
                  <a:lnTo>
                    <a:pt x="38" y="106"/>
                  </a:lnTo>
                  <a:lnTo>
                    <a:pt x="0" y="124"/>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26"/>
            <p:cNvSpPr>
              <a:spLocks/>
            </p:cNvSpPr>
            <p:nvPr/>
          </p:nvSpPr>
          <p:spPr bwMode="auto">
            <a:xfrm rot="20101482">
              <a:off x="7426862" y="1719113"/>
              <a:ext cx="141701" cy="70851"/>
            </a:xfrm>
            <a:custGeom>
              <a:avLst/>
              <a:gdLst/>
              <a:ahLst/>
              <a:cxnLst>
                <a:cxn ang="0">
                  <a:pos x="0" y="52"/>
                </a:cxn>
                <a:cxn ang="0">
                  <a:pos x="104" y="0"/>
                </a:cxn>
                <a:cxn ang="0">
                  <a:pos x="103" y="2"/>
                </a:cxn>
                <a:cxn ang="0">
                  <a:pos x="98" y="9"/>
                </a:cxn>
                <a:cxn ang="0">
                  <a:pos x="90" y="18"/>
                </a:cxn>
                <a:cxn ang="0">
                  <a:pos x="79" y="29"/>
                </a:cxn>
                <a:cxn ang="0">
                  <a:pos x="65" y="39"/>
                </a:cxn>
                <a:cxn ang="0">
                  <a:pos x="46" y="47"/>
                </a:cxn>
                <a:cxn ang="0">
                  <a:pos x="26" y="52"/>
                </a:cxn>
                <a:cxn ang="0">
                  <a:pos x="0" y="52"/>
                </a:cxn>
              </a:cxnLst>
              <a:rect l="0" t="0" r="r" b="b"/>
              <a:pathLst>
                <a:path w="104" h="52">
                  <a:moveTo>
                    <a:pt x="0" y="52"/>
                  </a:moveTo>
                  <a:lnTo>
                    <a:pt x="104" y="0"/>
                  </a:lnTo>
                  <a:lnTo>
                    <a:pt x="103" y="2"/>
                  </a:lnTo>
                  <a:lnTo>
                    <a:pt x="98" y="9"/>
                  </a:lnTo>
                  <a:lnTo>
                    <a:pt x="90" y="18"/>
                  </a:lnTo>
                  <a:lnTo>
                    <a:pt x="79" y="29"/>
                  </a:lnTo>
                  <a:lnTo>
                    <a:pt x="65" y="39"/>
                  </a:lnTo>
                  <a:lnTo>
                    <a:pt x="46" y="47"/>
                  </a:lnTo>
                  <a:lnTo>
                    <a:pt x="26" y="52"/>
                  </a:lnTo>
                  <a:lnTo>
                    <a:pt x="0" y="52"/>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76" name="Left-Right Arrow 75"/>
          <p:cNvSpPr/>
          <p:nvPr/>
        </p:nvSpPr>
        <p:spPr>
          <a:xfrm>
            <a:off x="2057400" y="691299"/>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head</a:t>
            </a:r>
            <a:endParaRPr lang="en-US" dirty="0">
              <a:solidFill>
                <a:prstClr val="white"/>
              </a:solidFill>
            </a:endParaRPr>
          </a:p>
        </p:txBody>
      </p:sp>
      <p:sp>
        <p:nvSpPr>
          <p:cNvPr id="77" name="Left-Right Arrow 76"/>
          <p:cNvSpPr/>
          <p:nvPr/>
        </p:nvSpPr>
        <p:spPr>
          <a:xfrm>
            <a:off x="6019800" y="691299"/>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hand</a:t>
            </a:r>
            <a:endParaRPr lang="en-US" dirty="0">
              <a:solidFill>
                <a:prstClr val="white"/>
              </a:solidFill>
            </a:endParaRPr>
          </a:p>
        </p:txBody>
      </p:sp>
      <p:cxnSp>
        <p:nvCxnSpPr>
          <p:cNvPr id="78" name="AutoShape 8"/>
          <p:cNvCxnSpPr>
            <a:cxnSpLocks noChangeShapeType="1"/>
            <a:stCxn id="32" idx="2"/>
            <a:endCxn id="79" idx="3"/>
          </p:cNvCxnSpPr>
          <p:nvPr/>
        </p:nvCxnSpPr>
        <p:spPr bwMode="auto">
          <a:xfrm rot="10800000">
            <a:off x="2133600" y="2174529"/>
            <a:ext cx="2382528" cy="2670"/>
          </a:xfrm>
          <a:prstGeom prst="bentConnector3">
            <a:avLst>
              <a:gd name="adj1" fmla="val 50000"/>
            </a:avLst>
          </a:prstGeom>
          <a:noFill/>
          <a:ln w="38100">
            <a:solidFill>
              <a:srgbClr val="000000"/>
            </a:solidFill>
            <a:miter lim="800000"/>
            <a:headEnd/>
            <a:tailEnd type="triangle" w="med" len="med"/>
          </a:ln>
          <a:effectLst/>
        </p:spPr>
      </p:cxnSp>
      <p:sp>
        <p:nvSpPr>
          <p:cNvPr id="79" name="Rectangle 9"/>
          <p:cNvSpPr>
            <a:spLocks noChangeArrowheads="1"/>
          </p:cNvSpPr>
          <p:nvPr/>
        </p:nvSpPr>
        <p:spPr bwMode="auto">
          <a:xfrm>
            <a:off x="1066800" y="1845916"/>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sp>
        <p:nvSpPr>
          <p:cNvPr id="80" name="Left-Right Arrow 79"/>
          <p:cNvSpPr/>
          <p:nvPr/>
        </p:nvSpPr>
        <p:spPr>
          <a:xfrm>
            <a:off x="3962400" y="2352020"/>
            <a:ext cx="2057400" cy="914400"/>
          </a:xfrm>
          <a:prstGeom prst="leftRightArrow">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sp>
        <p:nvSpPr>
          <p:cNvPr id="81" name="TextBox 80"/>
          <p:cNvSpPr txBox="1"/>
          <p:nvPr/>
        </p:nvSpPr>
        <p:spPr>
          <a:xfrm>
            <a:off x="3505200" y="76200"/>
            <a:ext cx="4059125" cy="523220"/>
          </a:xfrm>
          <a:prstGeom prst="rect">
            <a:avLst/>
          </a:prstGeom>
          <a:noFill/>
        </p:spPr>
        <p:txBody>
          <a:bodyPr wrap="none" rtlCol="0">
            <a:spAutoFit/>
          </a:bodyPr>
          <a:lstStyle/>
          <a:p>
            <a:r>
              <a:rPr lang="en-US" sz="2800" b="1" dirty="0" smtClean="0">
                <a:solidFill>
                  <a:prstClr val="black"/>
                </a:solidFill>
                <a:latin typeface="Arial" pitchFamily="34" charset="0"/>
                <a:cs typeface="Arial" pitchFamily="34" charset="0"/>
              </a:rPr>
              <a:t>Head and hand motion</a:t>
            </a:r>
          </a:p>
        </p:txBody>
      </p:sp>
      <p:sp>
        <p:nvSpPr>
          <p:cNvPr id="82" name="TextBox 81"/>
          <p:cNvSpPr txBox="1"/>
          <p:nvPr/>
        </p:nvSpPr>
        <p:spPr>
          <a:xfrm>
            <a:off x="2362200" y="3418820"/>
            <a:ext cx="5280613" cy="523220"/>
          </a:xfrm>
          <a:prstGeom prst="rect">
            <a:avLst/>
          </a:prstGeom>
          <a:noFill/>
        </p:spPr>
        <p:txBody>
          <a:bodyPr wrap="none" rtlCol="0">
            <a:spAutoFit/>
          </a:bodyPr>
          <a:lstStyle/>
          <a:p>
            <a:r>
              <a:rPr lang="en-US" sz="2800" b="1" dirty="0" smtClean="0">
                <a:solidFill>
                  <a:srgbClr val="3333FF"/>
                </a:solidFill>
                <a:latin typeface="Arial" pitchFamily="34" charset="0"/>
                <a:cs typeface="Arial" pitchFamily="34" charset="0"/>
              </a:rPr>
              <a:t>Compensating eye movement</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Arrow Connector 17"/>
          <p:cNvCxnSpPr/>
          <p:nvPr/>
        </p:nvCxnSpPr>
        <p:spPr bwMode="auto">
          <a:xfrm flipV="1">
            <a:off x="1386142" y="3200400"/>
            <a:ext cx="0" cy="28194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1386142" y="6019800"/>
            <a:ext cx="4176458"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76200" y="5181600"/>
            <a:ext cx="1133644" cy="646331"/>
          </a:xfrm>
          <a:prstGeom prst="rect">
            <a:avLst/>
          </a:prstGeom>
          <a:noFill/>
        </p:spPr>
        <p:txBody>
          <a:bodyPr wrap="none" rtlCol="0">
            <a:spAutoFit/>
          </a:bodyPr>
          <a:lstStyle/>
          <a:p>
            <a:r>
              <a:rPr lang="en-US" sz="3600" b="1" dirty="0" smtClean="0">
                <a:solidFill>
                  <a:srgbClr val="000000"/>
                </a:solidFill>
                <a:latin typeface="Arial" pitchFamily="34" charset="0"/>
                <a:cs typeface="Arial" pitchFamily="34" charset="0"/>
              </a:rPr>
              <a:t>Fast</a:t>
            </a:r>
            <a:endParaRPr lang="en-US" sz="3600" b="1" dirty="0">
              <a:solidFill>
                <a:srgbClr val="000000"/>
              </a:solidFill>
              <a:latin typeface="Arial" pitchFamily="34" charset="0"/>
              <a:cs typeface="Arial" pitchFamily="34" charset="0"/>
            </a:endParaRPr>
          </a:p>
        </p:txBody>
      </p:sp>
      <p:sp>
        <p:nvSpPr>
          <p:cNvPr id="11" name="TextBox 10"/>
          <p:cNvSpPr txBox="1"/>
          <p:nvPr/>
        </p:nvSpPr>
        <p:spPr>
          <a:xfrm>
            <a:off x="90742" y="3429000"/>
            <a:ext cx="102143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Slow</a:t>
            </a:r>
            <a:endParaRPr lang="en-US" sz="2800" b="1" dirty="0">
              <a:solidFill>
                <a:srgbClr val="000000"/>
              </a:solidFill>
              <a:latin typeface="Arial" pitchFamily="34" charset="0"/>
              <a:cs typeface="Arial" pitchFamily="34" charset="0"/>
            </a:endParaRPr>
          </a:p>
        </p:txBody>
      </p:sp>
      <p:sp>
        <p:nvSpPr>
          <p:cNvPr id="12" name="TextBox 11"/>
          <p:cNvSpPr txBox="1"/>
          <p:nvPr/>
        </p:nvSpPr>
        <p:spPr>
          <a:xfrm>
            <a:off x="1600200" y="6106180"/>
            <a:ext cx="1903085" cy="646331"/>
          </a:xfrm>
          <a:prstGeom prst="rect">
            <a:avLst/>
          </a:prstGeom>
          <a:noFill/>
        </p:spPr>
        <p:txBody>
          <a:bodyPr wrap="none" rtlCol="0">
            <a:spAutoFit/>
          </a:bodyPr>
          <a:lstStyle/>
          <a:p>
            <a:r>
              <a:rPr lang="en-US" sz="3600" b="1" dirty="0" smtClean="0">
                <a:solidFill>
                  <a:srgbClr val="000000"/>
                </a:solidFill>
                <a:latin typeface="Arial" pitchFamily="34" charset="0"/>
                <a:cs typeface="Arial" pitchFamily="34" charset="0"/>
              </a:rPr>
              <a:t>Flexible</a:t>
            </a:r>
            <a:endParaRPr lang="en-US" sz="3600" b="1" dirty="0">
              <a:solidFill>
                <a:srgbClr val="000000"/>
              </a:solidFill>
              <a:latin typeface="Arial" pitchFamily="34" charset="0"/>
              <a:cs typeface="Arial" pitchFamily="34" charset="0"/>
            </a:endParaRPr>
          </a:p>
        </p:txBody>
      </p:sp>
      <p:sp>
        <p:nvSpPr>
          <p:cNvPr id="13" name="TextBox 12"/>
          <p:cNvSpPr txBox="1"/>
          <p:nvPr/>
        </p:nvSpPr>
        <p:spPr>
          <a:xfrm>
            <a:off x="4191000" y="6248400"/>
            <a:ext cx="1742785"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Inflexible</a:t>
            </a:r>
            <a:endParaRPr lang="en-US" sz="2800" b="1" dirty="0">
              <a:solidFill>
                <a:srgbClr val="000000"/>
              </a:solidFill>
              <a:latin typeface="Arial" pitchFamily="34" charset="0"/>
              <a:cs typeface="Arial" pitchFamily="34" charset="0"/>
            </a:endParaRPr>
          </a:p>
        </p:txBody>
      </p:sp>
      <p:sp>
        <p:nvSpPr>
          <p:cNvPr id="19" name="Rectangle 9"/>
          <p:cNvSpPr>
            <a:spLocks noChangeArrowheads="1"/>
          </p:cNvSpPr>
          <p:nvPr/>
        </p:nvSpPr>
        <p:spPr bwMode="auto">
          <a:xfrm>
            <a:off x="4648200" y="5029200"/>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14" name="AutoShape 7"/>
          <p:cNvCxnSpPr>
            <a:cxnSpLocks noChangeShapeType="1"/>
            <a:stCxn id="16" idx="0"/>
            <a:endCxn id="17" idx="6"/>
          </p:cNvCxnSpPr>
          <p:nvPr/>
        </p:nvCxnSpPr>
        <p:spPr bwMode="auto">
          <a:xfrm rot="16200000" flipV="1">
            <a:off x="7997888" y="505462"/>
            <a:ext cx="351539" cy="1026287"/>
          </a:xfrm>
          <a:prstGeom prst="bentConnector2">
            <a:avLst/>
          </a:prstGeom>
          <a:noFill/>
          <a:ln w="38100">
            <a:solidFill>
              <a:srgbClr val="000000"/>
            </a:solidFill>
            <a:miter lim="800000"/>
            <a:headEnd/>
            <a:tailEnd type="triangle" w="med" len="med"/>
          </a:ln>
          <a:effectLst/>
        </p:spPr>
      </p:cxnSp>
      <p:sp>
        <p:nvSpPr>
          <p:cNvPr id="16" name="Text Box 12"/>
          <p:cNvSpPr txBox="1">
            <a:spLocks noChangeArrowheads="1"/>
          </p:cNvSpPr>
          <p:nvPr/>
        </p:nvSpPr>
        <p:spPr bwMode="auto">
          <a:xfrm>
            <a:off x="8077200" y="1194375"/>
            <a:ext cx="1219200" cy="954107"/>
          </a:xfrm>
          <a:prstGeom prst="rect">
            <a:avLst/>
          </a:prstGeom>
          <a:noFill/>
          <a:ln w="9525">
            <a:noFill/>
            <a:miter lim="800000"/>
            <a:headEnd/>
            <a:tailEnd/>
          </a:ln>
          <a:effectLst/>
        </p:spPr>
        <p:txBody>
          <a:bodyPr wrap="square">
            <a:spAutoFit/>
          </a:bodyPr>
          <a:lstStyle/>
          <a:p>
            <a:pPr algn="ctr" eaLnBrk="0" fontAlgn="base" hangingPunct="0">
              <a:spcBef>
                <a:spcPct val="0"/>
              </a:spcBef>
              <a:spcAft>
                <a:spcPct val="0"/>
              </a:spcAft>
            </a:pPr>
            <a:r>
              <a:rPr lang="en-US" sz="2800" i="1" dirty="0" smtClean="0">
                <a:solidFill>
                  <a:srgbClr val="000000"/>
                </a:solidFill>
                <a:latin typeface="Times New Roman" pitchFamily="18" charset="0"/>
              </a:rPr>
              <a:t>d = </a:t>
            </a:r>
            <a:r>
              <a:rPr lang="en-US" sz="2800" dirty="0" smtClean="0">
                <a:solidFill>
                  <a:srgbClr val="000000"/>
                </a:solidFill>
                <a:latin typeface="Times New Roman" pitchFamily="18" charset="0"/>
              </a:rPr>
              <a:t>hand</a:t>
            </a:r>
            <a:endParaRPr lang="en-US" sz="2800" i="1" dirty="0">
              <a:solidFill>
                <a:srgbClr val="000000"/>
              </a:solidFill>
              <a:latin typeface="Times New Roman" pitchFamily="18" charset="0"/>
            </a:endParaRPr>
          </a:p>
        </p:txBody>
      </p:sp>
      <p:sp>
        <p:nvSpPr>
          <p:cNvPr id="17" name="Oval 2"/>
          <p:cNvSpPr>
            <a:spLocks noChangeArrowheads="1"/>
          </p:cNvSpPr>
          <p:nvPr/>
        </p:nvSpPr>
        <p:spPr bwMode="auto">
          <a:xfrm>
            <a:off x="7441438" y="726948"/>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2800" kern="0">
                <a:solidFill>
                  <a:srgbClr val="000000"/>
                </a:solidFill>
                <a:latin typeface="Times New Roman" pitchFamily="18" charset="0"/>
              </a:rPr>
              <a:t>-</a:t>
            </a:r>
          </a:p>
        </p:txBody>
      </p:sp>
      <p:cxnSp>
        <p:nvCxnSpPr>
          <p:cNvPr id="20" name="AutoShape 8"/>
          <p:cNvCxnSpPr>
            <a:cxnSpLocks noChangeShapeType="1"/>
            <a:stCxn id="17" idx="2"/>
            <a:endCxn id="24" idx="3"/>
          </p:cNvCxnSpPr>
          <p:nvPr/>
        </p:nvCxnSpPr>
        <p:spPr bwMode="auto">
          <a:xfrm rot="10800000" flipV="1">
            <a:off x="5015552" y="842835"/>
            <a:ext cx="2425886" cy="1539"/>
          </a:xfrm>
          <a:prstGeom prst="bentConnector3">
            <a:avLst>
              <a:gd name="adj1" fmla="val 50000"/>
            </a:avLst>
          </a:prstGeom>
          <a:noFill/>
          <a:ln w="38100">
            <a:solidFill>
              <a:srgbClr val="000000"/>
            </a:solidFill>
            <a:miter lim="800000"/>
            <a:headEnd/>
            <a:tailEnd type="triangle" w="med" len="med"/>
          </a:ln>
          <a:effectLst/>
        </p:spPr>
      </p:cxnSp>
      <p:sp>
        <p:nvSpPr>
          <p:cNvPr id="24" name="Rectangle 9"/>
          <p:cNvSpPr>
            <a:spLocks noChangeArrowheads="1"/>
          </p:cNvSpPr>
          <p:nvPr/>
        </p:nvSpPr>
        <p:spPr bwMode="auto">
          <a:xfrm>
            <a:off x="3948752" y="515762"/>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vision</a:t>
            </a:r>
            <a:endParaRPr lang="en-US" sz="2800" kern="0" dirty="0">
              <a:solidFill>
                <a:srgbClr val="FF0000"/>
              </a:solidFill>
              <a:latin typeface="Times New Roman" pitchFamily="18" charset="0"/>
            </a:endParaRPr>
          </a:p>
        </p:txBody>
      </p:sp>
      <p:cxnSp>
        <p:nvCxnSpPr>
          <p:cNvPr id="25" name="AutoShape 7"/>
          <p:cNvCxnSpPr>
            <a:cxnSpLocks noChangeShapeType="1"/>
            <a:stCxn id="26" idx="3"/>
            <a:endCxn id="17" idx="0"/>
          </p:cNvCxnSpPr>
          <p:nvPr/>
        </p:nvCxnSpPr>
        <p:spPr bwMode="auto">
          <a:xfrm>
            <a:off x="6448832" y="185410"/>
            <a:ext cx="1102144" cy="541538"/>
          </a:xfrm>
          <a:prstGeom prst="bentConnector2">
            <a:avLst/>
          </a:prstGeom>
          <a:noFill/>
          <a:ln w="38100">
            <a:solidFill>
              <a:srgbClr val="000000"/>
            </a:solidFill>
            <a:miter lim="800000"/>
            <a:headEnd/>
            <a:tailEnd type="triangle" w="med" len="med"/>
          </a:ln>
          <a:effectLst/>
        </p:spPr>
      </p:cxnSp>
      <p:sp>
        <p:nvSpPr>
          <p:cNvPr id="26" name="Text Box 12"/>
          <p:cNvSpPr txBox="1">
            <a:spLocks noChangeArrowheads="1"/>
          </p:cNvSpPr>
          <p:nvPr/>
        </p:nvSpPr>
        <p:spPr bwMode="auto">
          <a:xfrm>
            <a:off x="5026648" y="-76200"/>
            <a:ext cx="1422184"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smtClean="0">
                <a:solidFill>
                  <a:srgbClr val="000000"/>
                </a:solidFill>
                <a:latin typeface="Times New Roman" pitchFamily="18" charset="0"/>
              </a:rPr>
              <a:t>d </a:t>
            </a:r>
            <a:r>
              <a:rPr lang="en-US" sz="2800" dirty="0" smtClean="0">
                <a:solidFill>
                  <a:srgbClr val="000000"/>
                </a:solidFill>
                <a:latin typeface="Times New Roman" pitchFamily="18" charset="0"/>
              </a:rPr>
              <a:t>= head</a:t>
            </a:r>
            <a:endParaRPr lang="en-US" sz="2800" i="1" dirty="0">
              <a:solidFill>
                <a:srgbClr val="000000"/>
              </a:solidFill>
              <a:latin typeface="Times New Roman" pitchFamily="18" charset="0"/>
            </a:endParaRPr>
          </a:p>
        </p:txBody>
      </p:sp>
      <p:sp>
        <p:nvSpPr>
          <p:cNvPr id="27" name="Text Box 3"/>
          <p:cNvSpPr txBox="1">
            <a:spLocks noChangeArrowheads="1"/>
          </p:cNvSpPr>
          <p:nvPr/>
        </p:nvSpPr>
        <p:spPr bwMode="auto">
          <a:xfrm>
            <a:off x="6324103" y="886331"/>
            <a:ext cx="1064715"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smtClean="0">
                <a:solidFill>
                  <a:srgbClr val="000000"/>
                </a:solidFill>
                <a:latin typeface="Times New Roman" pitchFamily="18" charset="0"/>
              </a:rPr>
              <a:t>e=d-u</a:t>
            </a:r>
            <a:endParaRPr lang="en-US" sz="2800" i="1" dirty="0">
              <a:solidFill>
                <a:srgbClr val="000000"/>
              </a:solidFill>
              <a:latin typeface="Times New Roman" pitchFamily="18" charset="0"/>
            </a:endParaRPr>
          </a:p>
        </p:txBody>
      </p:sp>
      <p:sp>
        <p:nvSpPr>
          <p:cNvPr id="28" name="Rectangle 4"/>
          <p:cNvSpPr>
            <a:spLocks noChangeArrowheads="1"/>
          </p:cNvSpPr>
          <p:nvPr/>
        </p:nvSpPr>
        <p:spPr bwMode="auto">
          <a:xfrm>
            <a:off x="7153966" y="1742040"/>
            <a:ext cx="806090"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9" name="Text Box 5"/>
          <p:cNvSpPr txBox="1">
            <a:spLocks noChangeArrowheads="1"/>
          </p:cNvSpPr>
          <p:nvPr/>
        </p:nvSpPr>
        <p:spPr bwMode="auto">
          <a:xfrm>
            <a:off x="7627629" y="1117402"/>
            <a:ext cx="364202"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a:solidFill>
                  <a:srgbClr val="000000"/>
                </a:solidFill>
                <a:latin typeface="Times New Roman" pitchFamily="18" charset="0"/>
              </a:rPr>
              <a:t>u</a:t>
            </a:r>
          </a:p>
        </p:txBody>
      </p:sp>
      <p:cxnSp>
        <p:nvCxnSpPr>
          <p:cNvPr id="30" name="AutoShape 11"/>
          <p:cNvCxnSpPr>
            <a:cxnSpLocks noChangeShapeType="1"/>
            <a:stCxn id="28" idx="0"/>
            <a:endCxn id="17" idx="4"/>
          </p:cNvCxnSpPr>
          <p:nvPr/>
        </p:nvCxnSpPr>
        <p:spPr bwMode="auto">
          <a:xfrm rot="16200000" flipV="1">
            <a:off x="7162336" y="1347364"/>
            <a:ext cx="783317" cy="6035"/>
          </a:xfrm>
          <a:prstGeom prst="bentConnector3">
            <a:avLst>
              <a:gd name="adj1" fmla="val 50000"/>
            </a:avLst>
          </a:prstGeom>
          <a:noFill/>
          <a:ln w="38100">
            <a:solidFill>
              <a:srgbClr val="000000"/>
            </a:solidFill>
            <a:miter lim="800000"/>
            <a:headEnd/>
            <a:tailEnd type="triangle" w="med" len="med"/>
          </a:ln>
          <a:effectLst/>
        </p:spPr>
      </p:cxnSp>
      <p:sp>
        <p:nvSpPr>
          <p:cNvPr id="31" name="TextBox 30"/>
          <p:cNvSpPr txBox="1"/>
          <p:nvPr/>
        </p:nvSpPr>
        <p:spPr>
          <a:xfrm>
            <a:off x="3505200" y="1229380"/>
            <a:ext cx="874855" cy="523220"/>
          </a:xfrm>
          <a:prstGeom prst="rect">
            <a:avLst/>
          </a:prstGeom>
          <a:noFill/>
        </p:spPr>
        <p:txBody>
          <a:bodyPr wrap="none" rtlCol="0">
            <a:spAutoFit/>
          </a:bodyPr>
          <a:lstStyle/>
          <a:p>
            <a:r>
              <a:rPr lang="en-US" sz="2800" b="1" dirty="0" smtClean="0">
                <a:solidFill>
                  <a:srgbClr val="FF0000"/>
                </a:solidFill>
              </a:rPr>
              <a:t>slow</a:t>
            </a:r>
            <a:endParaRPr lang="en-US" sz="2800" b="1" dirty="0">
              <a:solidFill>
                <a:srgbClr val="FF0000"/>
              </a:solidFill>
            </a:endParaRPr>
          </a:p>
        </p:txBody>
      </p:sp>
      <p:cxnSp>
        <p:nvCxnSpPr>
          <p:cNvPr id="32" name="AutoShape 8"/>
          <p:cNvCxnSpPr>
            <a:cxnSpLocks noChangeShapeType="1"/>
            <a:stCxn id="24" idx="2"/>
            <a:endCxn id="33" idx="0"/>
          </p:cNvCxnSpPr>
          <p:nvPr/>
        </p:nvCxnSpPr>
        <p:spPr bwMode="auto">
          <a:xfrm rot="16200000" flipH="1">
            <a:off x="4197185" y="1457955"/>
            <a:ext cx="583582" cy="13648"/>
          </a:xfrm>
          <a:prstGeom prst="bentConnector3">
            <a:avLst>
              <a:gd name="adj1" fmla="val 50000"/>
            </a:avLst>
          </a:prstGeom>
          <a:noFill/>
          <a:ln w="38100">
            <a:solidFill>
              <a:srgbClr val="000000"/>
            </a:solidFill>
            <a:miter lim="800000"/>
            <a:headEnd/>
            <a:tailEnd type="triangle" w="med" len="med"/>
          </a:ln>
          <a:effectLst/>
        </p:spPr>
      </p:cxnSp>
      <p:sp>
        <p:nvSpPr>
          <p:cNvPr id="33" name="Rectangle 9"/>
          <p:cNvSpPr>
            <a:spLocks noChangeArrowheads="1"/>
          </p:cNvSpPr>
          <p:nvPr/>
        </p:nvSpPr>
        <p:spPr bwMode="auto">
          <a:xfrm>
            <a:off x="3962400" y="1756570"/>
            <a:ext cx="1066800" cy="5048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delay</a:t>
            </a:r>
            <a:endParaRPr lang="en-US" sz="2800" kern="0" dirty="0">
              <a:solidFill>
                <a:srgbClr val="FF0000"/>
              </a:solidFill>
              <a:latin typeface="Times New Roman" pitchFamily="18" charset="0"/>
            </a:endParaRPr>
          </a:p>
        </p:txBody>
      </p:sp>
      <p:cxnSp>
        <p:nvCxnSpPr>
          <p:cNvPr id="34" name="AutoShape 8"/>
          <p:cNvCxnSpPr>
            <a:cxnSpLocks noChangeShapeType="1"/>
            <a:stCxn id="33" idx="2"/>
            <a:endCxn id="28" idx="2"/>
          </p:cNvCxnSpPr>
          <p:nvPr/>
        </p:nvCxnSpPr>
        <p:spPr bwMode="auto">
          <a:xfrm rot="5400000" flipH="1" flipV="1">
            <a:off x="5984214" y="688600"/>
            <a:ext cx="84381" cy="3061211"/>
          </a:xfrm>
          <a:prstGeom prst="bentConnector3">
            <a:avLst>
              <a:gd name="adj1" fmla="val -270914"/>
            </a:avLst>
          </a:prstGeom>
          <a:noFill/>
          <a:ln w="38100">
            <a:solidFill>
              <a:srgbClr val="000000"/>
            </a:solidFill>
            <a:miter lim="800000"/>
            <a:headEnd/>
            <a:tailEnd type="triangle" w="med" len="med"/>
          </a:ln>
          <a:effectLst/>
        </p:spPr>
      </p:cxnSp>
      <p:cxnSp>
        <p:nvCxnSpPr>
          <p:cNvPr id="35" name="AutoShape 8"/>
          <p:cNvCxnSpPr>
            <a:cxnSpLocks noChangeShapeType="1"/>
            <a:stCxn id="26" idx="2"/>
            <a:endCxn id="36" idx="0"/>
          </p:cNvCxnSpPr>
          <p:nvPr/>
        </p:nvCxnSpPr>
        <p:spPr bwMode="auto">
          <a:xfrm rot="16200000" flipH="1">
            <a:off x="5418335" y="766425"/>
            <a:ext cx="643086" cy="4276"/>
          </a:xfrm>
          <a:prstGeom prst="bentConnector3">
            <a:avLst>
              <a:gd name="adj1" fmla="val 50000"/>
            </a:avLst>
          </a:prstGeom>
          <a:noFill/>
          <a:ln w="57150">
            <a:solidFill>
              <a:srgbClr val="3333FF"/>
            </a:solidFill>
            <a:miter lim="800000"/>
            <a:headEnd/>
            <a:tailEnd type="triangle" w="med" len="med"/>
          </a:ln>
          <a:effectLst/>
        </p:spPr>
      </p:cxnSp>
      <p:sp>
        <p:nvSpPr>
          <p:cNvPr id="36" name="Rectangle 9"/>
          <p:cNvSpPr>
            <a:spLocks noChangeArrowheads="1"/>
          </p:cNvSpPr>
          <p:nvPr/>
        </p:nvSpPr>
        <p:spPr bwMode="auto">
          <a:xfrm>
            <a:off x="5284816" y="1090106"/>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7" name="AutoShape 10"/>
          <p:cNvCxnSpPr>
            <a:cxnSpLocks noChangeShapeType="1"/>
            <a:stCxn id="36" idx="2"/>
            <a:endCxn id="28" idx="1"/>
          </p:cNvCxnSpPr>
          <p:nvPr/>
        </p:nvCxnSpPr>
        <p:spPr bwMode="auto">
          <a:xfrm rot="16200000" flipH="1">
            <a:off x="6303793" y="1109354"/>
            <a:ext cx="288397" cy="1411950"/>
          </a:xfrm>
          <a:prstGeom prst="bentConnector2">
            <a:avLst/>
          </a:prstGeom>
          <a:noFill/>
          <a:ln w="57150">
            <a:solidFill>
              <a:srgbClr val="3333FF"/>
            </a:solidFill>
            <a:miter lim="800000"/>
            <a:headEnd/>
            <a:tailEnd type="triangle" w="med" len="med"/>
          </a:ln>
          <a:effectLst/>
        </p:spPr>
      </p:cxnSp>
      <p:sp>
        <p:nvSpPr>
          <p:cNvPr id="38" name="TextBox 37"/>
          <p:cNvSpPr txBox="1"/>
          <p:nvPr/>
        </p:nvSpPr>
        <p:spPr>
          <a:xfrm>
            <a:off x="5602745" y="1921119"/>
            <a:ext cx="734304" cy="523220"/>
          </a:xfrm>
          <a:prstGeom prst="rect">
            <a:avLst/>
          </a:prstGeom>
          <a:noFill/>
        </p:spPr>
        <p:txBody>
          <a:bodyPr wrap="none" rtlCol="0">
            <a:spAutoFit/>
          </a:bodyPr>
          <a:lstStyle/>
          <a:p>
            <a:r>
              <a:rPr lang="en-US" sz="2800" b="1" dirty="0" smtClean="0">
                <a:solidFill>
                  <a:srgbClr val="3333FF"/>
                </a:solidFill>
              </a:rPr>
              <a:t>fast</a:t>
            </a:r>
            <a:endParaRPr lang="en-US" sz="2800" b="1" dirty="0">
              <a:solidFill>
                <a:srgbClr val="3333FF"/>
              </a:solidFill>
            </a:endParaRPr>
          </a:p>
        </p:txBody>
      </p:sp>
      <p:sp>
        <p:nvSpPr>
          <p:cNvPr id="42" name="Rectangle 9"/>
          <p:cNvSpPr>
            <a:spLocks noChangeArrowheads="1"/>
          </p:cNvSpPr>
          <p:nvPr/>
        </p:nvSpPr>
        <p:spPr bwMode="auto">
          <a:xfrm>
            <a:off x="2071942" y="3381374"/>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vision</a:t>
            </a:r>
            <a:endParaRPr lang="en-US" sz="2800" kern="0" dirty="0">
              <a:solidFill>
                <a:srgbClr val="FF0000"/>
              </a:solidFill>
              <a:latin typeface="Times New Roman" pitchFamily="18" charset="0"/>
            </a:endParaRPr>
          </a:p>
        </p:txBody>
      </p:sp>
      <p:sp>
        <p:nvSpPr>
          <p:cNvPr id="43" name="TextBox 42"/>
          <p:cNvSpPr txBox="1"/>
          <p:nvPr/>
        </p:nvSpPr>
        <p:spPr>
          <a:xfrm>
            <a:off x="228600" y="228600"/>
            <a:ext cx="2438400" cy="1384995"/>
          </a:xfrm>
          <a:prstGeom prst="rect">
            <a:avLst/>
          </a:prstGeom>
          <a:noFill/>
        </p:spPr>
        <p:txBody>
          <a:bodyPr wrap="square" rtlCol="0">
            <a:spAutoFit/>
          </a:bodyPr>
          <a:lstStyle/>
          <a:p>
            <a:r>
              <a:rPr lang="en-US" sz="2800" dirty="0" smtClean="0">
                <a:solidFill>
                  <a:prstClr val="black"/>
                </a:solidFill>
                <a:latin typeface="Arial Black" pitchFamily="34" charset="0"/>
              </a:rPr>
              <a:t>Speed and flexibility tradeoffs</a:t>
            </a:r>
            <a:endParaRPr lang="en-US" sz="2800" dirty="0">
              <a:solidFill>
                <a:prstClr val="black"/>
              </a:solidFill>
              <a:latin typeface="Arial Black" pitchFamily="34" charset="0"/>
            </a:endParaRPr>
          </a:p>
        </p:txBody>
      </p:sp>
      <p:sp>
        <p:nvSpPr>
          <p:cNvPr id="44" name="TextBox 43"/>
          <p:cNvSpPr txBox="1"/>
          <p:nvPr/>
        </p:nvSpPr>
        <p:spPr>
          <a:xfrm>
            <a:off x="5181600" y="3429000"/>
            <a:ext cx="3581400" cy="1077218"/>
          </a:xfrm>
          <a:prstGeom prst="rect">
            <a:avLst/>
          </a:prstGeom>
          <a:noFill/>
        </p:spPr>
        <p:txBody>
          <a:bodyPr wrap="square" rtlCol="0">
            <a:spAutoFit/>
          </a:bodyPr>
          <a:lstStyle/>
          <a:p>
            <a:pPr algn="r"/>
            <a:r>
              <a:rPr lang="en-US" sz="3200" b="1" dirty="0" smtClean="0">
                <a:solidFill>
                  <a:prstClr val="black"/>
                </a:solidFill>
                <a:latin typeface="Arial" pitchFamily="34" charset="0"/>
                <a:cs typeface="Arial" pitchFamily="34" charset="0"/>
              </a:rPr>
              <a:t>Vestibular Ocular Reflex (VOR)</a:t>
            </a:r>
          </a:p>
        </p:txBody>
      </p:sp>
    </p:spTree>
  </p:cSld>
  <p:clrMapOvr>
    <a:masterClrMapping/>
  </p:clrMapOvr>
  <p:transition spd="slow"/>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p:nvPr/>
        </p:nvGrpSpPr>
        <p:grpSpPr>
          <a:xfrm>
            <a:off x="4267200" y="1876745"/>
            <a:ext cx="1291665" cy="990600"/>
            <a:chOff x="6341782" y="2133600"/>
            <a:chExt cx="1887818" cy="1447800"/>
          </a:xfrm>
        </p:grpSpPr>
        <p:sp>
          <p:nvSpPr>
            <p:cNvPr id="37" name="Rectangle 36"/>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8" name="Oval 37"/>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latin typeface="Arial" pitchFamily="34" charset="0"/>
                  <a:cs typeface="Arial" pitchFamily="34" charset="0"/>
                </a:rPr>
                <a:t>eye</a:t>
              </a:r>
              <a:endParaRPr lang="en-US" sz="3200" b="1" dirty="0">
                <a:solidFill>
                  <a:prstClr val="black"/>
                </a:solidFill>
                <a:latin typeface="Arial" pitchFamily="34" charset="0"/>
                <a:cs typeface="Arial" pitchFamily="34" charset="0"/>
              </a:endParaRPr>
            </a:p>
          </p:txBody>
        </p:sp>
        <p:sp>
          <p:nvSpPr>
            <p:cNvPr id="39" name="Chord 38"/>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 name="Group 105"/>
          <p:cNvGrpSpPr/>
          <p:nvPr/>
        </p:nvGrpSpPr>
        <p:grpSpPr>
          <a:xfrm>
            <a:off x="6799263" y="1822078"/>
            <a:ext cx="1201737" cy="1502467"/>
            <a:chOff x="6497116" y="691654"/>
            <a:chExt cx="1201737" cy="1502467"/>
          </a:xfrm>
        </p:grpSpPr>
        <p:sp>
          <p:nvSpPr>
            <p:cNvPr id="41" name="Freeform 7"/>
            <p:cNvSpPr>
              <a:spLocks/>
            </p:cNvSpPr>
            <p:nvPr/>
          </p:nvSpPr>
          <p:spPr bwMode="auto">
            <a:xfrm rot="20101482">
              <a:off x="6497116" y="719576"/>
              <a:ext cx="1201737" cy="1444263"/>
            </a:xfrm>
            <a:custGeom>
              <a:avLst/>
              <a:gdLst/>
              <a:ahLst/>
              <a:cxnLst>
                <a:cxn ang="0">
                  <a:pos x="754" y="73"/>
                </a:cxn>
                <a:cxn ang="0">
                  <a:pos x="741" y="120"/>
                </a:cxn>
                <a:cxn ang="0">
                  <a:pos x="716" y="167"/>
                </a:cxn>
                <a:cxn ang="0">
                  <a:pos x="654" y="264"/>
                </a:cxn>
                <a:cxn ang="0">
                  <a:pos x="580" y="378"/>
                </a:cxn>
                <a:cxn ang="0">
                  <a:pos x="601" y="367"/>
                </a:cxn>
                <a:cxn ang="0">
                  <a:pos x="651" y="313"/>
                </a:cxn>
                <a:cxn ang="0">
                  <a:pos x="703" y="260"/>
                </a:cxn>
                <a:cxn ang="0">
                  <a:pos x="755" y="207"/>
                </a:cxn>
                <a:cxn ang="0">
                  <a:pos x="793" y="190"/>
                </a:cxn>
                <a:cxn ang="0">
                  <a:pos x="827" y="196"/>
                </a:cxn>
                <a:cxn ang="0">
                  <a:pos x="846" y="233"/>
                </a:cxn>
                <a:cxn ang="0">
                  <a:pos x="807" y="300"/>
                </a:cxn>
                <a:cxn ang="0">
                  <a:pos x="747" y="378"/>
                </a:cxn>
                <a:cxn ang="0">
                  <a:pos x="684" y="458"/>
                </a:cxn>
                <a:cxn ang="0">
                  <a:pos x="623" y="530"/>
                </a:cxn>
                <a:cxn ang="0">
                  <a:pos x="620" y="542"/>
                </a:cxn>
                <a:cxn ang="0">
                  <a:pos x="640" y="530"/>
                </a:cxn>
                <a:cxn ang="0">
                  <a:pos x="699" y="489"/>
                </a:cxn>
                <a:cxn ang="0">
                  <a:pos x="779" y="420"/>
                </a:cxn>
                <a:cxn ang="0">
                  <a:pos x="812" y="398"/>
                </a:cxn>
                <a:cxn ang="0">
                  <a:pos x="827" y="391"/>
                </a:cxn>
                <a:cxn ang="0">
                  <a:pos x="858" y="402"/>
                </a:cxn>
                <a:cxn ang="0">
                  <a:pos x="881" y="424"/>
                </a:cxn>
                <a:cxn ang="0">
                  <a:pos x="877" y="447"/>
                </a:cxn>
                <a:cxn ang="0">
                  <a:pos x="793" y="545"/>
                </a:cxn>
                <a:cxn ang="0">
                  <a:pos x="678" y="664"/>
                </a:cxn>
                <a:cxn ang="0">
                  <a:pos x="557" y="778"/>
                </a:cxn>
                <a:cxn ang="0">
                  <a:pos x="435" y="891"/>
                </a:cxn>
                <a:cxn ang="0">
                  <a:pos x="430" y="1031"/>
                </a:cxn>
                <a:cxn ang="0">
                  <a:pos x="422" y="1061"/>
                </a:cxn>
                <a:cxn ang="0">
                  <a:pos x="386" y="1061"/>
                </a:cxn>
                <a:cxn ang="0">
                  <a:pos x="328" y="1061"/>
                </a:cxn>
                <a:cxn ang="0">
                  <a:pos x="249" y="1061"/>
                </a:cxn>
                <a:cxn ang="0">
                  <a:pos x="159" y="1056"/>
                </a:cxn>
                <a:cxn ang="0">
                  <a:pos x="78" y="1036"/>
                </a:cxn>
                <a:cxn ang="0">
                  <a:pos x="20" y="1018"/>
                </a:cxn>
                <a:cxn ang="0">
                  <a:pos x="0" y="1011"/>
                </a:cxn>
                <a:cxn ang="0">
                  <a:pos x="18" y="893"/>
                </a:cxn>
                <a:cxn ang="0">
                  <a:pos x="71" y="666"/>
                </a:cxn>
                <a:cxn ang="0">
                  <a:pos x="83" y="534"/>
                </a:cxn>
                <a:cxn ang="0">
                  <a:pos x="111" y="431"/>
                </a:cxn>
                <a:cxn ang="0">
                  <a:pos x="131" y="341"/>
                </a:cxn>
                <a:cxn ang="0">
                  <a:pos x="147" y="203"/>
                </a:cxn>
                <a:cxn ang="0">
                  <a:pos x="162" y="156"/>
                </a:cxn>
                <a:cxn ang="0">
                  <a:pos x="186" y="152"/>
                </a:cxn>
                <a:cxn ang="0">
                  <a:pos x="212" y="158"/>
                </a:cxn>
                <a:cxn ang="0">
                  <a:pos x="230" y="165"/>
                </a:cxn>
                <a:cxn ang="0">
                  <a:pos x="250" y="195"/>
                </a:cxn>
                <a:cxn ang="0">
                  <a:pos x="277" y="260"/>
                </a:cxn>
                <a:cxn ang="0">
                  <a:pos x="263" y="351"/>
                </a:cxn>
                <a:cxn ang="0">
                  <a:pos x="326" y="273"/>
                </a:cxn>
                <a:cxn ang="0">
                  <a:pos x="412" y="132"/>
                </a:cxn>
                <a:cxn ang="0">
                  <a:pos x="509" y="6"/>
                </a:cxn>
                <a:cxn ang="0">
                  <a:pos x="532" y="4"/>
                </a:cxn>
                <a:cxn ang="0">
                  <a:pos x="570" y="27"/>
                </a:cxn>
                <a:cxn ang="0">
                  <a:pos x="580" y="69"/>
                </a:cxn>
                <a:cxn ang="0">
                  <a:pos x="549" y="137"/>
                </a:cxn>
                <a:cxn ang="0">
                  <a:pos x="504" y="239"/>
                </a:cxn>
                <a:cxn ang="0">
                  <a:pos x="526" y="228"/>
                </a:cxn>
                <a:cxn ang="0">
                  <a:pos x="615" y="106"/>
                </a:cxn>
                <a:cxn ang="0">
                  <a:pos x="671" y="34"/>
                </a:cxn>
                <a:cxn ang="0">
                  <a:pos x="697" y="19"/>
                </a:cxn>
              </a:cxnLst>
              <a:rect l="0" t="0" r="r" b="b"/>
              <a:pathLst>
                <a:path w="883" h="1061">
                  <a:moveTo>
                    <a:pt x="748" y="46"/>
                  </a:moveTo>
                  <a:lnTo>
                    <a:pt x="752" y="53"/>
                  </a:lnTo>
                  <a:lnTo>
                    <a:pt x="753" y="63"/>
                  </a:lnTo>
                  <a:lnTo>
                    <a:pt x="754" y="73"/>
                  </a:lnTo>
                  <a:lnTo>
                    <a:pt x="755" y="83"/>
                  </a:lnTo>
                  <a:lnTo>
                    <a:pt x="752" y="96"/>
                  </a:lnTo>
                  <a:lnTo>
                    <a:pt x="747" y="109"/>
                  </a:lnTo>
                  <a:lnTo>
                    <a:pt x="741" y="120"/>
                  </a:lnTo>
                  <a:lnTo>
                    <a:pt x="736" y="132"/>
                  </a:lnTo>
                  <a:lnTo>
                    <a:pt x="729" y="144"/>
                  </a:lnTo>
                  <a:lnTo>
                    <a:pt x="722" y="156"/>
                  </a:lnTo>
                  <a:lnTo>
                    <a:pt x="716" y="167"/>
                  </a:lnTo>
                  <a:lnTo>
                    <a:pt x="710" y="180"/>
                  </a:lnTo>
                  <a:lnTo>
                    <a:pt x="692" y="208"/>
                  </a:lnTo>
                  <a:lnTo>
                    <a:pt x="672" y="237"/>
                  </a:lnTo>
                  <a:lnTo>
                    <a:pt x="654" y="264"/>
                  </a:lnTo>
                  <a:lnTo>
                    <a:pt x="634" y="293"/>
                  </a:lnTo>
                  <a:lnTo>
                    <a:pt x="616" y="322"/>
                  </a:lnTo>
                  <a:lnTo>
                    <a:pt x="597" y="351"/>
                  </a:lnTo>
                  <a:lnTo>
                    <a:pt x="580" y="378"/>
                  </a:lnTo>
                  <a:lnTo>
                    <a:pt x="562" y="407"/>
                  </a:lnTo>
                  <a:lnTo>
                    <a:pt x="574" y="394"/>
                  </a:lnTo>
                  <a:lnTo>
                    <a:pt x="588" y="381"/>
                  </a:lnTo>
                  <a:lnTo>
                    <a:pt x="601" y="367"/>
                  </a:lnTo>
                  <a:lnTo>
                    <a:pt x="613" y="354"/>
                  </a:lnTo>
                  <a:lnTo>
                    <a:pt x="626" y="340"/>
                  </a:lnTo>
                  <a:lnTo>
                    <a:pt x="639" y="326"/>
                  </a:lnTo>
                  <a:lnTo>
                    <a:pt x="651" y="313"/>
                  </a:lnTo>
                  <a:lnTo>
                    <a:pt x="664" y="300"/>
                  </a:lnTo>
                  <a:lnTo>
                    <a:pt x="677" y="286"/>
                  </a:lnTo>
                  <a:lnTo>
                    <a:pt x="689" y="272"/>
                  </a:lnTo>
                  <a:lnTo>
                    <a:pt x="703" y="260"/>
                  </a:lnTo>
                  <a:lnTo>
                    <a:pt x="716" y="246"/>
                  </a:lnTo>
                  <a:lnTo>
                    <a:pt x="729" y="233"/>
                  </a:lnTo>
                  <a:lnTo>
                    <a:pt x="742" y="219"/>
                  </a:lnTo>
                  <a:lnTo>
                    <a:pt x="755" y="207"/>
                  </a:lnTo>
                  <a:lnTo>
                    <a:pt x="769" y="194"/>
                  </a:lnTo>
                  <a:lnTo>
                    <a:pt x="777" y="193"/>
                  </a:lnTo>
                  <a:lnTo>
                    <a:pt x="785" y="192"/>
                  </a:lnTo>
                  <a:lnTo>
                    <a:pt x="793" y="190"/>
                  </a:lnTo>
                  <a:lnTo>
                    <a:pt x="800" y="189"/>
                  </a:lnTo>
                  <a:lnTo>
                    <a:pt x="809" y="192"/>
                  </a:lnTo>
                  <a:lnTo>
                    <a:pt x="817" y="194"/>
                  </a:lnTo>
                  <a:lnTo>
                    <a:pt x="827" y="196"/>
                  </a:lnTo>
                  <a:lnTo>
                    <a:pt x="833" y="203"/>
                  </a:lnTo>
                  <a:lnTo>
                    <a:pt x="839" y="209"/>
                  </a:lnTo>
                  <a:lnTo>
                    <a:pt x="844" y="220"/>
                  </a:lnTo>
                  <a:lnTo>
                    <a:pt x="846" y="233"/>
                  </a:lnTo>
                  <a:lnTo>
                    <a:pt x="845" y="246"/>
                  </a:lnTo>
                  <a:lnTo>
                    <a:pt x="833" y="263"/>
                  </a:lnTo>
                  <a:lnTo>
                    <a:pt x="821" y="281"/>
                  </a:lnTo>
                  <a:lnTo>
                    <a:pt x="807" y="300"/>
                  </a:lnTo>
                  <a:lnTo>
                    <a:pt x="792" y="319"/>
                  </a:lnTo>
                  <a:lnTo>
                    <a:pt x="778" y="339"/>
                  </a:lnTo>
                  <a:lnTo>
                    <a:pt x="762" y="359"/>
                  </a:lnTo>
                  <a:lnTo>
                    <a:pt x="747" y="378"/>
                  </a:lnTo>
                  <a:lnTo>
                    <a:pt x="731" y="399"/>
                  </a:lnTo>
                  <a:lnTo>
                    <a:pt x="715" y="419"/>
                  </a:lnTo>
                  <a:lnTo>
                    <a:pt x="700" y="438"/>
                  </a:lnTo>
                  <a:lnTo>
                    <a:pt x="684" y="458"/>
                  </a:lnTo>
                  <a:lnTo>
                    <a:pt x="668" y="476"/>
                  </a:lnTo>
                  <a:lnTo>
                    <a:pt x="653" y="495"/>
                  </a:lnTo>
                  <a:lnTo>
                    <a:pt x="638" y="513"/>
                  </a:lnTo>
                  <a:lnTo>
                    <a:pt x="623" y="530"/>
                  </a:lnTo>
                  <a:lnTo>
                    <a:pt x="609" y="546"/>
                  </a:lnTo>
                  <a:lnTo>
                    <a:pt x="612" y="546"/>
                  </a:lnTo>
                  <a:lnTo>
                    <a:pt x="616" y="544"/>
                  </a:lnTo>
                  <a:lnTo>
                    <a:pt x="620" y="542"/>
                  </a:lnTo>
                  <a:lnTo>
                    <a:pt x="626" y="539"/>
                  </a:lnTo>
                  <a:lnTo>
                    <a:pt x="631" y="536"/>
                  </a:lnTo>
                  <a:lnTo>
                    <a:pt x="635" y="533"/>
                  </a:lnTo>
                  <a:lnTo>
                    <a:pt x="640" y="530"/>
                  </a:lnTo>
                  <a:lnTo>
                    <a:pt x="643" y="529"/>
                  </a:lnTo>
                  <a:lnTo>
                    <a:pt x="661" y="519"/>
                  </a:lnTo>
                  <a:lnTo>
                    <a:pt x="679" y="505"/>
                  </a:lnTo>
                  <a:lnTo>
                    <a:pt x="699" y="489"/>
                  </a:lnTo>
                  <a:lnTo>
                    <a:pt x="719" y="472"/>
                  </a:lnTo>
                  <a:lnTo>
                    <a:pt x="740" y="453"/>
                  </a:lnTo>
                  <a:lnTo>
                    <a:pt x="761" y="436"/>
                  </a:lnTo>
                  <a:lnTo>
                    <a:pt x="779" y="420"/>
                  </a:lnTo>
                  <a:lnTo>
                    <a:pt x="795" y="406"/>
                  </a:lnTo>
                  <a:lnTo>
                    <a:pt x="802" y="402"/>
                  </a:lnTo>
                  <a:lnTo>
                    <a:pt x="807" y="400"/>
                  </a:lnTo>
                  <a:lnTo>
                    <a:pt x="812" y="398"/>
                  </a:lnTo>
                  <a:lnTo>
                    <a:pt x="816" y="395"/>
                  </a:lnTo>
                  <a:lnTo>
                    <a:pt x="820" y="393"/>
                  </a:lnTo>
                  <a:lnTo>
                    <a:pt x="823" y="392"/>
                  </a:lnTo>
                  <a:lnTo>
                    <a:pt x="827" y="391"/>
                  </a:lnTo>
                  <a:lnTo>
                    <a:pt x="831" y="390"/>
                  </a:lnTo>
                  <a:lnTo>
                    <a:pt x="840" y="393"/>
                  </a:lnTo>
                  <a:lnTo>
                    <a:pt x="850" y="398"/>
                  </a:lnTo>
                  <a:lnTo>
                    <a:pt x="858" y="402"/>
                  </a:lnTo>
                  <a:lnTo>
                    <a:pt x="865" y="408"/>
                  </a:lnTo>
                  <a:lnTo>
                    <a:pt x="871" y="414"/>
                  </a:lnTo>
                  <a:lnTo>
                    <a:pt x="876" y="420"/>
                  </a:lnTo>
                  <a:lnTo>
                    <a:pt x="881" y="424"/>
                  </a:lnTo>
                  <a:lnTo>
                    <a:pt x="883" y="430"/>
                  </a:lnTo>
                  <a:lnTo>
                    <a:pt x="880" y="436"/>
                  </a:lnTo>
                  <a:lnTo>
                    <a:pt x="878" y="442"/>
                  </a:lnTo>
                  <a:lnTo>
                    <a:pt x="877" y="447"/>
                  </a:lnTo>
                  <a:lnTo>
                    <a:pt x="875" y="452"/>
                  </a:lnTo>
                  <a:lnTo>
                    <a:pt x="848" y="484"/>
                  </a:lnTo>
                  <a:lnTo>
                    <a:pt x="821" y="515"/>
                  </a:lnTo>
                  <a:lnTo>
                    <a:pt x="793" y="545"/>
                  </a:lnTo>
                  <a:lnTo>
                    <a:pt x="765" y="576"/>
                  </a:lnTo>
                  <a:lnTo>
                    <a:pt x="737" y="606"/>
                  </a:lnTo>
                  <a:lnTo>
                    <a:pt x="708" y="635"/>
                  </a:lnTo>
                  <a:lnTo>
                    <a:pt x="678" y="664"/>
                  </a:lnTo>
                  <a:lnTo>
                    <a:pt x="648" y="693"/>
                  </a:lnTo>
                  <a:lnTo>
                    <a:pt x="618" y="722"/>
                  </a:lnTo>
                  <a:lnTo>
                    <a:pt x="588" y="750"/>
                  </a:lnTo>
                  <a:lnTo>
                    <a:pt x="557" y="778"/>
                  </a:lnTo>
                  <a:lnTo>
                    <a:pt x="527" y="806"/>
                  </a:lnTo>
                  <a:lnTo>
                    <a:pt x="496" y="834"/>
                  </a:lnTo>
                  <a:lnTo>
                    <a:pt x="466" y="862"/>
                  </a:lnTo>
                  <a:lnTo>
                    <a:pt x="435" y="891"/>
                  </a:lnTo>
                  <a:lnTo>
                    <a:pt x="405" y="919"/>
                  </a:lnTo>
                  <a:lnTo>
                    <a:pt x="414" y="938"/>
                  </a:lnTo>
                  <a:lnTo>
                    <a:pt x="423" y="983"/>
                  </a:lnTo>
                  <a:lnTo>
                    <a:pt x="430" y="1031"/>
                  </a:lnTo>
                  <a:lnTo>
                    <a:pt x="431" y="1061"/>
                  </a:lnTo>
                  <a:lnTo>
                    <a:pt x="430" y="1061"/>
                  </a:lnTo>
                  <a:lnTo>
                    <a:pt x="427" y="1061"/>
                  </a:lnTo>
                  <a:lnTo>
                    <a:pt x="422" y="1061"/>
                  </a:lnTo>
                  <a:lnTo>
                    <a:pt x="416" y="1061"/>
                  </a:lnTo>
                  <a:lnTo>
                    <a:pt x="407" y="1061"/>
                  </a:lnTo>
                  <a:lnTo>
                    <a:pt x="398" y="1061"/>
                  </a:lnTo>
                  <a:lnTo>
                    <a:pt x="386" y="1061"/>
                  </a:lnTo>
                  <a:lnTo>
                    <a:pt x="374" y="1061"/>
                  </a:lnTo>
                  <a:lnTo>
                    <a:pt x="360" y="1061"/>
                  </a:lnTo>
                  <a:lnTo>
                    <a:pt x="344" y="1061"/>
                  </a:lnTo>
                  <a:lnTo>
                    <a:pt x="328" y="1061"/>
                  </a:lnTo>
                  <a:lnTo>
                    <a:pt x="309" y="1061"/>
                  </a:lnTo>
                  <a:lnTo>
                    <a:pt x="291" y="1061"/>
                  </a:lnTo>
                  <a:lnTo>
                    <a:pt x="270" y="1061"/>
                  </a:lnTo>
                  <a:lnTo>
                    <a:pt x="249" y="1061"/>
                  </a:lnTo>
                  <a:lnTo>
                    <a:pt x="227" y="1061"/>
                  </a:lnTo>
                  <a:lnTo>
                    <a:pt x="204" y="1060"/>
                  </a:lnTo>
                  <a:lnTo>
                    <a:pt x="181" y="1059"/>
                  </a:lnTo>
                  <a:lnTo>
                    <a:pt x="159" y="1056"/>
                  </a:lnTo>
                  <a:lnTo>
                    <a:pt x="138" y="1051"/>
                  </a:lnTo>
                  <a:lnTo>
                    <a:pt x="117" y="1046"/>
                  </a:lnTo>
                  <a:lnTo>
                    <a:pt x="96" y="1042"/>
                  </a:lnTo>
                  <a:lnTo>
                    <a:pt x="78" y="1036"/>
                  </a:lnTo>
                  <a:lnTo>
                    <a:pt x="60" y="1031"/>
                  </a:lnTo>
                  <a:lnTo>
                    <a:pt x="44" y="1026"/>
                  </a:lnTo>
                  <a:lnTo>
                    <a:pt x="32" y="1021"/>
                  </a:lnTo>
                  <a:lnTo>
                    <a:pt x="20" y="1018"/>
                  </a:lnTo>
                  <a:lnTo>
                    <a:pt x="11" y="1014"/>
                  </a:lnTo>
                  <a:lnTo>
                    <a:pt x="4" y="1012"/>
                  </a:lnTo>
                  <a:lnTo>
                    <a:pt x="0" y="1011"/>
                  </a:lnTo>
                  <a:lnTo>
                    <a:pt x="0" y="1011"/>
                  </a:lnTo>
                  <a:lnTo>
                    <a:pt x="3" y="1013"/>
                  </a:lnTo>
                  <a:lnTo>
                    <a:pt x="2" y="995"/>
                  </a:lnTo>
                  <a:lnTo>
                    <a:pt x="7" y="951"/>
                  </a:lnTo>
                  <a:lnTo>
                    <a:pt x="18" y="893"/>
                  </a:lnTo>
                  <a:lnTo>
                    <a:pt x="32" y="826"/>
                  </a:lnTo>
                  <a:lnTo>
                    <a:pt x="45" y="762"/>
                  </a:lnTo>
                  <a:lnTo>
                    <a:pt x="59" y="705"/>
                  </a:lnTo>
                  <a:lnTo>
                    <a:pt x="71" y="666"/>
                  </a:lnTo>
                  <a:lnTo>
                    <a:pt x="76" y="652"/>
                  </a:lnTo>
                  <a:lnTo>
                    <a:pt x="71" y="620"/>
                  </a:lnTo>
                  <a:lnTo>
                    <a:pt x="75" y="576"/>
                  </a:lnTo>
                  <a:lnTo>
                    <a:pt x="83" y="534"/>
                  </a:lnTo>
                  <a:lnTo>
                    <a:pt x="90" y="500"/>
                  </a:lnTo>
                  <a:lnTo>
                    <a:pt x="98" y="475"/>
                  </a:lnTo>
                  <a:lnTo>
                    <a:pt x="105" y="452"/>
                  </a:lnTo>
                  <a:lnTo>
                    <a:pt x="111" y="431"/>
                  </a:lnTo>
                  <a:lnTo>
                    <a:pt x="117" y="412"/>
                  </a:lnTo>
                  <a:lnTo>
                    <a:pt x="121" y="390"/>
                  </a:lnTo>
                  <a:lnTo>
                    <a:pt x="126" y="367"/>
                  </a:lnTo>
                  <a:lnTo>
                    <a:pt x="131" y="341"/>
                  </a:lnTo>
                  <a:lnTo>
                    <a:pt x="139" y="309"/>
                  </a:lnTo>
                  <a:lnTo>
                    <a:pt x="138" y="286"/>
                  </a:lnTo>
                  <a:lnTo>
                    <a:pt x="141" y="247"/>
                  </a:lnTo>
                  <a:lnTo>
                    <a:pt x="147" y="203"/>
                  </a:lnTo>
                  <a:lnTo>
                    <a:pt x="154" y="162"/>
                  </a:lnTo>
                  <a:lnTo>
                    <a:pt x="155" y="159"/>
                  </a:lnTo>
                  <a:lnTo>
                    <a:pt x="157" y="158"/>
                  </a:lnTo>
                  <a:lnTo>
                    <a:pt x="162" y="156"/>
                  </a:lnTo>
                  <a:lnTo>
                    <a:pt x="166" y="155"/>
                  </a:lnTo>
                  <a:lnTo>
                    <a:pt x="172" y="154"/>
                  </a:lnTo>
                  <a:lnTo>
                    <a:pt x="179" y="152"/>
                  </a:lnTo>
                  <a:lnTo>
                    <a:pt x="186" y="152"/>
                  </a:lnTo>
                  <a:lnTo>
                    <a:pt x="193" y="152"/>
                  </a:lnTo>
                  <a:lnTo>
                    <a:pt x="200" y="154"/>
                  </a:lnTo>
                  <a:lnTo>
                    <a:pt x="207" y="156"/>
                  </a:lnTo>
                  <a:lnTo>
                    <a:pt x="212" y="158"/>
                  </a:lnTo>
                  <a:lnTo>
                    <a:pt x="218" y="160"/>
                  </a:lnTo>
                  <a:lnTo>
                    <a:pt x="223" y="162"/>
                  </a:lnTo>
                  <a:lnTo>
                    <a:pt x="226" y="164"/>
                  </a:lnTo>
                  <a:lnTo>
                    <a:pt x="230" y="165"/>
                  </a:lnTo>
                  <a:lnTo>
                    <a:pt x="231" y="165"/>
                  </a:lnTo>
                  <a:lnTo>
                    <a:pt x="235" y="170"/>
                  </a:lnTo>
                  <a:lnTo>
                    <a:pt x="242" y="180"/>
                  </a:lnTo>
                  <a:lnTo>
                    <a:pt x="250" y="195"/>
                  </a:lnTo>
                  <a:lnTo>
                    <a:pt x="258" y="211"/>
                  </a:lnTo>
                  <a:lnTo>
                    <a:pt x="267" y="230"/>
                  </a:lnTo>
                  <a:lnTo>
                    <a:pt x="272" y="246"/>
                  </a:lnTo>
                  <a:lnTo>
                    <a:pt x="277" y="260"/>
                  </a:lnTo>
                  <a:lnTo>
                    <a:pt x="279" y="269"/>
                  </a:lnTo>
                  <a:lnTo>
                    <a:pt x="273" y="292"/>
                  </a:lnTo>
                  <a:lnTo>
                    <a:pt x="267" y="321"/>
                  </a:lnTo>
                  <a:lnTo>
                    <a:pt x="263" y="351"/>
                  </a:lnTo>
                  <a:lnTo>
                    <a:pt x="267" y="372"/>
                  </a:lnTo>
                  <a:lnTo>
                    <a:pt x="285" y="342"/>
                  </a:lnTo>
                  <a:lnTo>
                    <a:pt x="305" y="309"/>
                  </a:lnTo>
                  <a:lnTo>
                    <a:pt x="326" y="273"/>
                  </a:lnTo>
                  <a:lnTo>
                    <a:pt x="348" y="237"/>
                  </a:lnTo>
                  <a:lnTo>
                    <a:pt x="370" y="200"/>
                  </a:lnTo>
                  <a:lnTo>
                    <a:pt x="392" y="164"/>
                  </a:lnTo>
                  <a:lnTo>
                    <a:pt x="412" y="132"/>
                  </a:lnTo>
                  <a:lnTo>
                    <a:pt x="431" y="102"/>
                  </a:lnTo>
                  <a:lnTo>
                    <a:pt x="499" y="11"/>
                  </a:lnTo>
                  <a:lnTo>
                    <a:pt x="504" y="10"/>
                  </a:lnTo>
                  <a:lnTo>
                    <a:pt x="509" y="6"/>
                  </a:lnTo>
                  <a:lnTo>
                    <a:pt x="512" y="3"/>
                  </a:lnTo>
                  <a:lnTo>
                    <a:pt x="517" y="0"/>
                  </a:lnTo>
                  <a:lnTo>
                    <a:pt x="524" y="1"/>
                  </a:lnTo>
                  <a:lnTo>
                    <a:pt x="532" y="4"/>
                  </a:lnTo>
                  <a:lnTo>
                    <a:pt x="541" y="6"/>
                  </a:lnTo>
                  <a:lnTo>
                    <a:pt x="550" y="8"/>
                  </a:lnTo>
                  <a:lnTo>
                    <a:pt x="560" y="16"/>
                  </a:lnTo>
                  <a:lnTo>
                    <a:pt x="570" y="27"/>
                  </a:lnTo>
                  <a:lnTo>
                    <a:pt x="577" y="38"/>
                  </a:lnTo>
                  <a:lnTo>
                    <a:pt x="583" y="50"/>
                  </a:lnTo>
                  <a:lnTo>
                    <a:pt x="582" y="60"/>
                  </a:lnTo>
                  <a:lnTo>
                    <a:pt x="580" y="69"/>
                  </a:lnTo>
                  <a:lnTo>
                    <a:pt x="578" y="79"/>
                  </a:lnTo>
                  <a:lnTo>
                    <a:pt x="577" y="89"/>
                  </a:lnTo>
                  <a:lnTo>
                    <a:pt x="562" y="113"/>
                  </a:lnTo>
                  <a:lnTo>
                    <a:pt x="549" y="137"/>
                  </a:lnTo>
                  <a:lnTo>
                    <a:pt x="537" y="163"/>
                  </a:lnTo>
                  <a:lnTo>
                    <a:pt x="526" y="188"/>
                  </a:lnTo>
                  <a:lnTo>
                    <a:pt x="515" y="213"/>
                  </a:lnTo>
                  <a:lnTo>
                    <a:pt x="504" y="239"/>
                  </a:lnTo>
                  <a:lnTo>
                    <a:pt x="492" y="264"/>
                  </a:lnTo>
                  <a:lnTo>
                    <a:pt x="480" y="288"/>
                  </a:lnTo>
                  <a:lnTo>
                    <a:pt x="503" y="258"/>
                  </a:lnTo>
                  <a:lnTo>
                    <a:pt x="526" y="228"/>
                  </a:lnTo>
                  <a:lnTo>
                    <a:pt x="549" y="198"/>
                  </a:lnTo>
                  <a:lnTo>
                    <a:pt x="571" y="167"/>
                  </a:lnTo>
                  <a:lnTo>
                    <a:pt x="593" y="137"/>
                  </a:lnTo>
                  <a:lnTo>
                    <a:pt x="615" y="106"/>
                  </a:lnTo>
                  <a:lnTo>
                    <a:pt x="636" y="75"/>
                  </a:lnTo>
                  <a:lnTo>
                    <a:pt x="659" y="45"/>
                  </a:lnTo>
                  <a:lnTo>
                    <a:pt x="665" y="41"/>
                  </a:lnTo>
                  <a:lnTo>
                    <a:pt x="671" y="34"/>
                  </a:lnTo>
                  <a:lnTo>
                    <a:pt x="677" y="27"/>
                  </a:lnTo>
                  <a:lnTo>
                    <a:pt x="685" y="21"/>
                  </a:lnTo>
                  <a:lnTo>
                    <a:pt x="692" y="21"/>
                  </a:lnTo>
                  <a:lnTo>
                    <a:pt x="697" y="19"/>
                  </a:lnTo>
                  <a:lnTo>
                    <a:pt x="704" y="18"/>
                  </a:lnTo>
                  <a:lnTo>
                    <a:pt x="710" y="18"/>
                  </a:lnTo>
                  <a:lnTo>
                    <a:pt x="748" y="46"/>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2" name="Freeform 8"/>
            <p:cNvSpPr>
              <a:spLocks/>
            </p:cNvSpPr>
            <p:nvPr/>
          </p:nvSpPr>
          <p:spPr bwMode="auto">
            <a:xfrm rot="20101482">
              <a:off x="6565176" y="1183093"/>
              <a:ext cx="49050" cy="70851"/>
            </a:xfrm>
            <a:custGeom>
              <a:avLst/>
              <a:gdLst/>
              <a:ahLst/>
              <a:cxnLst>
                <a:cxn ang="0">
                  <a:pos x="36" y="9"/>
                </a:cxn>
                <a:cxn ang="0">
                  <a:pos x="32" y="19"/>
                </a:cxn>
                <a:cxn ang="0">
                  <a:pos x="30" y="30"/>
                </a:cxn>
                <a:cxn ang="0">
                  <a:pos x="28" y="39"/>
                </a:cxn>
                <a:cxn ang="0">
                  <a:pos x="24" y="48"/>
                </a:cxn>
                <a:cxn ang="0">
                  <a:pos x="20" y="51"/>
                </a:cxn>
                <a:cxn ang="0">
                  <a:pos x="11" y="51"/>
                </a:cxn>
                <a:cxn ang="0">
                  <a:pos x="3" y="49"/>
                </a:cxn>
                <a:cxn ang="0">
                  <a:pos x="0" y="48"/>
                </a:cxn>
                <a:cxn ang="0">
                  <a:pos x="0" y="34"/>
                </a:cxn>
                <a:cxn ang="0">
                  <a:pos x="1" y="25"/>
                </a:cxn>
                <a:cxn ang="0">
                  <a:pos x="1" y="16"/>
                </a:cxn>
                <a:cxn ang="0">
                  <a:pos x="5" y="3"/>
                </a:cxn>
                <a:cxn ang="0">
                  <a:pos x="8" y="2"/>
                </a:cxn>
                <a:cxn ang="0">
                  <a:pos x="14" y="0"/>
                </a:cxn>
                <a:cxn ang="0">
                  <a:pos x="22" y="1"/>
                </a:cxn>
                <a:cxn ang="0">
                  <a:pos x="36" y="9"/>
                </a:cxn>
              </a:cxnLst>
              <a:rect l="0" t="0" r="r" b="b"/>
              <a:pathLst>
                <a:path w="36" h="51">
                  <a:moveTo>
                    <a:pt x="36" y="9"/>
                  </a:moveTo>
                  <a:lnTo>
                    <a:pt x="32" y="19"/>
                  </a:lnTo>
                  <a:lnTo>
                    <a:pt x="30" y="30"/>
                  </a:lnTo>
                  <a:lnTo>
                    <a:pt x="28" y="39"/>
                  </a:lnTo>
                  <a:lnTo>
                    <a:pt x="24" y="48"/>
                  </a:lnTo>
                  <a:lnTo>
                    <a:pt x="20" y="51"/>
                  </a:lnTo>
                  <a:lnTo>
                    <a:pt x="11" y="51"/>
                  </a:lnTo>
                  <a:lnTo>
                    <a:pt x="3" y="49"/>
                  </a:lnTo>
                  <a:lnTo>
                    <a:pt x="0" y="48"/>
                  </a:lnTo>
                  <a:lnTo>
                    <a:pt x="0" y="34"/>
                  </a:lnTo>
                  <a:lnTo>
                    <a:pt x="1" y="25"/>
                  </a:lnTo>
                  <a:lnTo>
                    <a:pt x="1" y="16"/>
                  </a:lnTo>
                  <a:lnTo>
                    <a:pt x="5" y="3"/>
                  </a:lnTo>
                  <a:lnTo>
                    <a:pt x="8" y="2"/>
                  </a:lnTo>
                  <a:lnTo>
                    <a:pt x="14" y="0"/>
                  </a:lnTo>
                  <a:lnTo>
                    <a:pt x="22" y="1"/>
                  </a:lnTo>
                  <a:lnTo>
                    <a:pt x="36" y="9"/>
                  </a:lnTo>
                  <a:close/>
                </a:path>
              </a:pathLst>
            </a:custGeom>
            <a:solidFill>
              <a:srgbClr val="FFBFD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3" name="Freeform 9"/>
            <p:cNvSpPr>
              <a:spLocks/>
            </p:cNvSpPr>
            <p:nvPr/>
          </p:nvSpPr>
          <p:spPr bwMode="auto">
            <a:xfrm rot="20101482">
              <a:off x="7055899" y="691654"/>
              <a:ext cx="177128" cy="215278"/>
            </a:xfrm>
            <a:custGeom>
              <a:avLst/>
              <a:gdLst/>
              <a:ahLst/>
              <a:cxnLst>
                <a:cxn ang="0">
                  <a:pos x="120" y="13"/>
                </a:cxn>
                <a:cxn ang="0">
                  <a:pos x="121" y="22"/>
                </a:cxn>
                <a:cxn ang="0">
                  <a:pos x="127" y="29"/>
                </a:cxn>
                <a:cxn ang="0">
                  <a:pos x="131" y="35"/>
                </a:cxn>
                <a:cxn ang="0">
                  <a:pos x="130" y="43"/>
                </a:cxn>
                <a:cxn ang="0">
                  <a:pos x="121" y="57"/>
                </a:cxn>
                <a:cxn ang="0">
                  <a:pos x="115" y="72"/>
                </a:cxn>
                <a:cxn ang="0">
                  <a:pos x="106" y="87"/>
                </a:cxn>
                <a:cxn ang="0">
                  <a:pos x="100" y="102"/>
                </a:cxn>
                <a:cxn ang="0">
                  <a:pos x="93" y="116"/>
                </a:cxn>
                <a:cxn ang="0">
                  <a:pos x="86" y="131"/>
                </a:cxn>
                <a:cxn ang="0">
                  <a:pos x="78" y="144"/>
                </a:cxn>
                <a:cxn ang="0">
                  <a:pos x="70" y="158"/>
                </a:cxn>
                <a:cxn ang="0">
                  <a:pos x="60" y="152"/>
                </a:cxn>
                <a:cxn ang="0">
                  <a:pos x="52" y="146"/>
                </a:cxn>
                <a:cxn ang="0">
                  <a:pos x="43" y="139"/>
                </a:cxn>
                <a:cxn ang="0">
                  <a:pos x="35" y="133"/>
                </a:cxn>
                <a:cxn ang="0">
                  <a:pos x="27" y="126"/>
                </a:cxn>
                <a:cxn ang="0">
                  <a:pos x="18" y="120"/>
                </a:cxn>
                <a:cxn ang="0">
                  <a:pos x="10" y="116"/>
                </a:cxn>
                <a:cxn ang="0">
                  <a:pos x="0" y="111"/>
                </a:cxn>
                <a:cxn ang="0">
                  <a:pos x="11" y="97"/>
                </a:cxn>
                <a:cxn ang="0">
                  <a:pos x="22" y="82"/>
                </a:cxn>
                <a:cxn ang="0">
                  <a:pos x="33" y="67"/>
                </a:cxn>
                <a:cxn ang="0">
                  <a:pos x="43" y="53"/>
                </a:cxn>
                <a:cxn ang="0">
                  <a:pos x="55" y="38"/>
                </a:cxn>
                <a:cxn ang="0">
                  <a:pos x="65" y="25"/>
                </a:cxn>
                <a:cxn ang="0">
                  <a:pos x="77" y="12"/>
                </a:cxn>
                <a:cxn ang="0">
                  <a:pos x="88" y="0"/>
                </a:cxn>
                <a:cxn ang="0">
                  <a:pos x="96" y="0"/>
                </a:cxn>
                <a:cxn ang="0">
                  <a:pos x="104" y="3"/>
                </a:cxn>
                <a:cxn ang="0">
                  <a:pos x="113" y="8"/>
                </a:cxn>
                <a:cxn ang="0">
                  <a:pos x="120" y="13"/>
                </a:cxn>
              </a:cxnLst>
              <a:rect l="0" t="0" r="r" b="b"/>
              <a:pathLst>
                <a:path w="131" h="158">
                  <a:moveTo>
                    <a:pt x="120" y="13"/>
                  </a:moveTo>
                  <a:lnTo>
                    <a:pt x="121" y="22"/>
                  </a:lnTo>
                  <a:lnTo>
                    <a:pt x="127" y="29"/>
                  </a:lnTo>
                  <a:lnTo>
                    <a:pt x="131" y="35"/>
                  </a:lnTo>
                  <a:lnTo>
                    <a:pt x="130" y="43"/>
                  </a:lnTo>
                  <a:lnTo>
                    <a:pt x="121" y="57"/>
                  </a:lnTo>
                  <a:lnTo>
                    <a:pt x="115" y="72"/>
                  </a:lnTo>
                  <a:lnTo>
                    <a:pt x="106" y="87"/>
                  </a:lnTo>
                  <a:lnTo>
                    <a:pt x="100" y="102"/>
                  </a:lnTo>
                  <a:lnTo>
                    <a:pt x="93" y="116"/>
                  </a:lnTo>
                  <a:lnTo>
                    <a:pt x="86" y="131"/>
                  </a:lnTo>
                  <a:lnTo>
                    <a:pt x="78" y="144"/>
                  </a:lnTo>
                  <a:lnTo>
                    <a:pt x="70" y="158"/>
                  </a:lnTo>
                  <a:lnTo>
                    <a:pt x="60" y="152"/>
                  </a:lnTo>
                  <a:lnTo>
                    <a:pt x="52" y="146"/>
                  </a:lnTo>
                  <a:lnTo>
                    <a:pt x="43" y="139"/>
                  </a:lnTo>
                  <a:lnTo>
                    <a:pt x="35" y="133"/>
                  </a:lnTo>
                  <a:lnTo>
                    <a:pt x="27" y="126"/>
                  </a:lnTo>
                  <a:lnTo>
                    <a:pt x="18" y="120"/>
                  </a:lnTo>
                  <a:lnTo>
                    <a:pt x="10" y="116"/>
                  </a:lnTo>
                  <a:lnTo>
                    <a:pt x="0" y="111"/>
                  </a:lnTo>
                  <a:lnTo>
                    <a:pt x="11" y="97"/>
                  </a:lnTo>
                  <a:lnTo>
                    <a:pt x="22" y="82"/>
                  </a:lnTo>
                  <a:lnTo>
                    <a:pt x="33" y="67"/>
                  </a:lnTo>
                  <a:lnTo>
                    <a:pt x="43" y="53"/>
                  </a:lnTo>
                  <a:lnTo>
                    <a:pt x="55" y="38"/>
                  </a:lnTo>
                  <a:lnTo>
                    <a:pt x="65" y="25"/>
                  </a:lnTo>
                  <a:lnTo>
                    <a:pt x="77" y="12"/>
                  </a:lnTo>
                  <a:lnTo>
                    <a:pt x="88" y="0"/>
                  </a:lnTo>
                  <a:lnTo>
                    <a:pt x="96" y="0"/>
                  </a:lnTo>
                  <a:lnTo>
                    <a:pt x="104" y="3"/>
                  </a:lnTo>
                  <a:lnTo>
                    <a:pt x="113" y="8"/>
                  </a:lnTo>
                  <a:lnTo>
                    <a:pt x="120" y="1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5" name="Freeform 10"/>
            <p:cNvSpPr>
              <a:spLocks/>
            </p:cNvSpPr>
            <p:nvPr/>
          </p:nvSpPr>
          <p:spPr bwMode="auto">
            <a:xfrm rot="20101482">
              <a:off x="7259739" y="841597"/>
              <a:ext cx="174402" cy="171677"/>
            </a:xfrm>
            <a:custGeom>
              <a:avLst/>
              <a:gdLst/>
              <a:ahLst/>
              <a:cxnLst>
                <a:cxn ang="0">
                  <a:pos x="121" y="17"/>
                </a:cxn>
                <a:cxn ang="0">
                  <a:pos x="122" y="23"/>
                </a:cxn>
                <a:cxn ang="0">
                  <a:pos x="126" y="29"/>
                </a:cxn>
                <a:cxn ang="0">
                  <a:pos x="129" y="32"/>
                </a:cxn>
                <a:cxn ang="0">
                  <a:pos x="129" y="37"/>
                </a:cxn>
                <a:cxn ang="0">
                  <a:pos x="125" y="45"/>
                </a:cxn>
                <a:cxn ang="0">
                  <a:pos x="121" y="53"/>
                </a:cxn>
                <a:cxn ang="0">
                  <a:pos x="115" y="61"/>
                </a:cxn>
                <a:cxn ang="0">
                  <a:pos x="111" y="68"/>
                </a:cxn>
                <a:cxn ang="0">
                  <a:pos x="105" y="76"/>
                </a:cxn>
                <a:cxn ang="0">
                  <a:pos x="99" y="83"/>
                </a:cxn>
                <a:cxn ang="0">
                  <a:pos x="93" y="89"/>
                </a:cxn>
                <a:cxn ang="0">
                  <a:pos x="87" y="96"/>
                </a:cxn>
                <a:cxn ang="0">
                  <a:pos x="81" y="91"/>
                </a:cxn>
                <a:cxn ang="0">
                  <a:pos x="74" y="87"/>
                </a:cxn>
                <a:cxn ang="0">
                  <a:pos x="67" y="84"/>
                </a:cxn>
                <a:cxn ang="0">
                  <a:pos x="60" y="82"/>
                </a:cxn>
                <a:cxn ang="0">
                  <a:pos x="60" y="89"/>
                </a:cxn>
                <a:cxn ang="0">
                  <a:pos x="62" y="96"/>
                </a:cxn>
                <a:cxn ang="0">
                  <a:pos x="65" y="103"/>
                </a:cxn>
                <a:cxn ang="0">
                  <a:pos x="67" y="108"/>
                </a:cxn>
                <a:cxn ang="0">
                  <a:pos x="62" y="105"/>
                </a:cxn>
                <a:cxn ang="0">
                  <a:pos x="58" y="100"/>
                </a:cxn>
                <a:cxn ang="0">
                  <a:pos x="52" y="98"/>
                </a:cxn>
                <a:cxn ang="0">
                  <a:pos x="47" y="98"/>
                </a:cxn>
                <a:cxn ang="0">
                  <a:pos x="52" y="105"/>
                </a:cxn>
                <a:cxn ang="0">
                  <a:pos x="58" y="112"/>
                </a:cxn>
                <a:cxn ang="0">
                  <a:pos x="61" y="120"/>
                </a:cxn>
                <a:cxn ang="0">
                  <a:pos x="59" y="127"/>
                </a:cxn>
                <a:cxn ang="0">
                  <a:pos x="51" y="121"/>
                </a:cxn>
                <a:cxn ang="0">
                  <a:pos x="43" y="115"/>
                </a:cxn>
                <a:cxn ang="0">
                  <a:pos x="36" y="108"/>
                </a:cxn>
                <a:cxn ang="0">
                  <a:pos x="29" y="100"/>
                </a:cxn>
                <a:cxn ang="0">
                  <a:pos x="22" y="93"/>
                </a:cxn>
                <a:cxn ang="0">
                  <a:pos x="15" y="87"/>
                </a:cxn>
                <a:cxn ang="0">
                  <a:pos x="8" y="81"/>
                </a:cxn>
                <a:cxn ang="0">
                  <a:pos x="0" y="75"/>
                </a:cxn>
                <a:cxn ang="0">
                  <a:pos x="10" y="66"/>
                </a:cxn>
                <a:cxn ang="0">
                  <a:pos x="20" y="57"/>
                </a:cxn>
                <a:cxn ang="0">
                  <a:pos x="30" y="46"/>
                </a:cxn>
                <a:cxn ang="0">
                  <a:pos x="40" y="37"/>
                </a:cxn>
                <a:cxn ang="0">
                  <a:pos x="50" y="28"/>
                </a:cxn>
                <a:cxn ang="0">
                  <a:pos x="60" y="19"/>
                </a:cxn>
                <a:cxn ang="0">
                  <a:pos x="69" y="9"/>
                </a:cxn>
                <a:cxn ang="0">
                  <a:pos x="80" y="0"/>
                </a:cxn>
                <a:cxn ang="0">
                  <a:pos x="85" y="1"/>
                </a:cxn>
                <a:cxn ang="0">
                  <a:pos x="91" y="1"/>
                </a:cxn>
                <a:cxn ang="0">
                  <a:pos x="96" y="2"/>
                </a:cxn>
                <a:cxn ang="0">
                  <a:pos x="100" y="2"/>
                </a:cxn>
                <a:cxn ang="0">
                  <a:pos x="121" y="17"/>
                </a:cxn>
              </a:cxnLst>
              <a:rect l="0" t="0" r="r" b="b"/>
              <a:pathLst>
                <a:path w="129" h="127">
                  <a:moveTo>
                    <a:pt x="121" y="17"/>
                  </a:moveTo>
                  <a:lnTo>
                    <a:pt x="122" y="23"/>
                  </a:lnTo>
                  <a:lnTo>
                    <a:pt x="126" y="29"/>
                  </a:lnTo>
                  <a:lnTo>
                    <a:pt x="129" y="32"/>
                  </a:lnTo>
                  <a:lnTo>
                    <a:pt x="129" y="37"/>
                  </a:lnTo>
                  <a:lnTo>
                    <a:pt x="125" y="45"/>
                  </a:lnTo>
                  <a:lnTo>
                    <a:pt x="121" y="53"/>
                  </a:lnTo>
                  <a:lnTo>
                    <a:pt x="115" y="61"/>
                  </a:lnTo>
                  <a:lnTo>
                    <a:pt x="111" y="68"/>
                  </a:lnTo>
                  <a:lnTo>
                    <a:pt x="105" y="76"/>
                  </a:lnTo>
                  <a:lnTo>
                    <a:pt x="99" y="83"/>
                  </a:lnTo>
                  <a:lnTo>
                    <a:pt x="93" y="89"/>
                  </a:lnTo>
                  <a:lnTo>
                    <a:pt x="87" y="96"/>
                  </a:lnTo>
                  <a:lnTo>
                    <a:pt x="81" y="91"/>
                  </a:lnTo>
                  <a:lnTo>
                    <a:pt x="74" y="87"/>
                  </a:lnTo>
                  <a:lnTo>
                    <a:pt x="67" y="84"/>
                  </a:lnTo>
                  <a:lnTo>
                    <a:pt x="60" y="82"/>
                  </a:lnTo>
                  <a:lnTo>
                    <a:pt x="60" y="89"/>
                  </a:lnTo>
                  <a:lnTo>
                    <a:pt x="62" y="96"/>
                  </a:lnTo>
                  <a:lnTo>
                    <a:pt x="65" y="103"/>
                  </a:lnTo>
                  <a:lnTo>
                    <a:pt x="67" y="108"/>
                  </a:lnTo>
                  <a:lnTo>
                    <a:pt x="62" y="105"/>
                  </a:lnTo>
                  <a:lnTo>
                    <a:pt x="58" y="100"/>
                  </a:lnTo>
                  <a:lnTo>
                    <a:pt x="52" y="98"/>
                  </a:lnTo>
                  <a:lnTo>
                    <a:pt x="47" y="98"/>
                  </a:lnTo>
                  <a:lnTo>
                    <a:pt x="52" y="105"/>
                  </a:lnTo>
                  <a:lnTo>
                    <a:pt x="58" y="112"/>
                  </a:lnTo>
                  <a:lnTo>
                    <a:pt x="61" y="120"/>
                  </a:lnTo>
                  <a:lnTo>
                    <a:pt x="59" y="127"/>
                  </a:lnTo>
                  <a:lnTo>
                    <a:pt x="51" y="121"/>
                  </a:lnTo>
                  <a:lnTo>
                    <a:pt x="43" y="115"/>
                  </a:lnTo>
                  <a:lnTo>
                    <a:pt x="36" y="108"/>
                  </a:lnTo>
                  <a:lnTo>
                    <a:pt x="29" y="100"/>
                  </a:lnTo>
                  <a:lnTo>
                    <a:pt x="22" y="93"/>
                  </a:lnTo>
                  <a:lnTo>
                    <a:pt x="15" y="87"/>
                  </a:lnTo>
                  <a:lnTo>
                    <a:pt x="8" y="81"/>
                  </a:lnTo>
                  <a:lnTo>
                    <a:pt x="0" y="75"/>
                  </a:lnTo>
                  <a:lnTo>
                    <a:pt x="10" y="66"/>
                  </a:lnTo>
                  <a:lnTo>
                    <a:pt x="20" y="57"/>
                  </a:lnTo>
                  <a:lnTo>
                    <a:pt x="30" y="46"/>
                  </a:lnTo>
                  <a:lnTo>
                    <a:pt x="40" y="37"/>
                  </a:lnTo>
                  <a:lnTo>
                    <a:pt x="50" y="28"/>
                  </a:lnTo>
                  <a:lnTo>
                    <a:pt x="60" y="19"/>
                  </a:lnTo>
                  <a:lnTo>
                    <a:pt x="69" y="9"/>
                  </a:lnTo>
                  <a:lnTo>
                    <a:pt x="80" y="0"/>
                  </a:lnTo>
                  <a:lnTo>
                    <a:pt x="85" y="1"/>
                  </a:lnTo>
                  <a:lnTo>
                    <a:pt x="91" y="1"/>
                  </a:lnTo>
                  <a:lnTo>
                    <a:pt x="96" y="2"/>
                  </a:lnTo>
                  <a:lnTo>
                    <a:pt x="100" y="2"/>
                  </a:lnTo>
                  <a:lnTo>
                    <a:pt x="121" y="17"/>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6" name="Freeform 11"/>
            <p:cNvSpPr>
              <a:spLocks/>
            </p:cNvSpPr>
            <p:nvPr/>
          </p:nvSpPr>
          <p:spPr bwMode="auto">
            <a:xfrm rot="20101482">
              <a:off x="6848007" y="759019"/>
              <a:ext cx="158051" cy="198928"/>
            </a:xfrm>
            <a:custGeom>
              <a:avLst/>
              <a:gdLst/>
              <a:ahLst/>
              <a:cxnLst>
                <a:cxn ang="0">
                  <a:pos x="108" y="19"/>
                </a:cxn>
                <a:cxn ang="0">
                  <a:pos x="108" y="24"/>
                </a:cxn>
                <a:cxn ang="0">
                  <a:pos x="112" y="27"/>
                </a:cxn>
                <a:cxn ang="0">
                  <a:pos x="115" y="31"/>
                </a:cxn>
                <a:cxn ang="0">
                  <a:pos x="116" y="34"/>
                </a:cxn>
                <a:cxn ang="0">
                  <a:pos x="111" y="48"/>
                </a:cxn>
                <a:cxn ang="0">
                  <a:pos x="106" y="62"/>
                </a:cxn>
                <a:cxn ang="0">
                  <a:pos x="100" y="76"/>
                </a:cxn>
                <a:cxn ang="0">
                  <a:pos x="94" y="89"/>
                </a:cxn>
                <a:cxn ang="0">
                  <a:pos x="89" y="104"/>
                </a:cxn>
                <a:cxn ang="0">
                  <a:pos x="82" y="118"/>
                </a:cxn>
                <a:cxn ang="0">
                  <a:pos x="76" y="132"/>
                </a:cxn>
                <a:cxn ang="0">
                  <a:pos x="69" y="146"/>
                </a:cxn>
                <a:cxn ang="0">
                  <a:pos x="0" y="94"/>
                </a:cxn>
                <a:cxn ang="0">
                  <a:pos x="9" y="83"/>
                </a:cxn>
                <a:cxn ang="0">
                  <a:pos x="18" y="71"/>
                </a:cxn>
                <a:cxn ang="0">
                  <a:pos x="25" y="58"/>
                </a:cxn>
                <a:cxn ang="0">
                  <a:pos x="33" y="45"/>
                </a:cxn>
                <a:cxn ang="0">
                  <a:pos x="41" y="32"/>
                </a:cxn>
                <a:cxn ang="0">
                  <a:pos x="49" y="19"/>
                </a:cxn>
                <a:cxn ang="0">
                  <a:pos x="59" y="9"/>
                </a:cxn>
                <a:cxn ang="0">
                  <a:pos x="70" y="0"/>
                </a:cxn>
                <a:cxn ang="0">
                  <a:pos x="75" y="1"/>
                </a:cxn>
                <a:cxn ang="0">
                  <a:pos x="81" y="2"/>
                </a:cxn>
                <a:cxn ang="0">
                  <a:pos x="85" y="4"/>
                </a:cxn>
                <a:cxn ang="0">
                  <a:pos x="90" y="5"/>
                </a:cxn>
                <a:cxn ang="0">
                  <a:pos x="93" y="9"/>
                </a:cxn>
                <a:cxn ang="0">
                  <a:pos x="98" y="11"/>
                </a:cxn>
                <a:cxn ang="0">
                  <a:pos x="104" y="15"/>
                </a:cxn>
                <a:cxn ang="0">
                  <a:pos x="108" y="19"/>
                </a:cxn>
              </a:cxnLst>
              <a:rect l="0" t="0" r="r" b="b"/>
              <a:pathLst>
                <a:path w="116" h="146">
                  <a:moveTo>
                    <a:pt x="108" y="19"/>
                  </a:moveTo>
                  <a:lnTo>
                    <a:pt x="108" y="24"/>
                  </a:lnTo>
                  <a:lnTo>
                    <a:pt x="112" y="27"/>
                  </a:lnTo>
                  <a:lnTo>
                    <a:pt x="115" y="31"/>
                  </a:lnTo>
                  <a:lnTo>
                    <a:pt x="116" y="34"/>
                  </a:lnTo>
                  <a:lnTo>
                    <a:pt x="111" y="48"/>
                  </a:lnTo>
                  <a:lnTo>
                    <a:pt x="106" y="62"/>
                  </a:lnTo>
                  <a:lnTo>
                    <a:pt x="100" y="76"/>
                  </a:lnTo>
                  <a:lnTo>
                    <a:pt x="94" y="89"/>
                  </a:lnTo>
                  <a:lnTo>
                    <a:pt x="89" y="104"/>
                  </a:lnTo>
                  <a:lnTo>
                    <a:pt x="82" y="118"/>
                  </a:lnTo>
                  <a:lnTo>
                    <a:pt x="76" y="132"/>
                  </a:lnTo>
                  <a:lnTo>
                    <a:pt x="69" y="146"/>
                  </a:lnTo>
                  <a:lnTo>
                    <a:pt x="0" y="94"/>
                  </a:lnTo>
                  <a:lnTo>
                    <a:pt x="9" y="83"/>
                  </a:lnTo>
                  <a:lnTo>
                    <a:pt x="18" y="71"/>
                  </a:lnTo>
                  <a:lnTo>
                    <a:pt x="25" y="58"/>
                  </a:lnTo>
                  <a:lnTo>
                    <a:pt x="33" y="45"/>
                  </a:lnTo>
                  <a:lnTo>
                    <a:pt x="41" y="32"/>
                  </a:lnTo>
                  <a:lnTo>
                    <a:pt x="49" y="19"/>
                  </a:lnTo>
                  <a:lnTo>
                    <a:pt x="59" y="9"/>
                  </a:lnTo>
                  <a:lnTo>
                    <a:pt x="70" y="0"/>
                  </a:lnTo>
                  <a:lnTo>
                    <a:pt x="75" y="1"/>
                  </a:lnTo>
                  <a:lnTo>
                    <a:pt x="81" y="2"/>
                  </a:lnTo>
                  <a:lnTo>
                    <a:pt x="85" y="4"/>
                  </a:lnTo>
                  <a:lnTo>
                    <a:pt x="90" y="5"/>
                  </a:lnTo>
                  <a:lnTo>
                    <a:pt x="93" y="9"/>
                  </a:lnTo>
                  <a:lnTo>
                    <a:pt x="98" y="11"/>
                  </a:lnTo>
                  <a:lnTo>
                    <a:pt x="104" y="15"/>
                  </a:lnTo>
                  <a:lnTo>
                    <a:pt x="108" y="1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7" name="Freeform 12"/>
            <p:cNvSpPr>
              <a:spLocks/>
            </p:cNvSpPr>
            <p:nvPr/>
          </p:nvSpPr>
          <p:spPr bwMode="auto">
            <a:xfrm rot="20101482">
              <a:off x="7029830" y="882051"/>
              <a:ext cx="182578" cy="198928"/>
            </a:xfrm>
            <a:custGeom>
              <a:avLst/>
              <a:gdLst/>
              <a:ahLst/>
              <a:cxnLst>
                <a:cxn ang="0">
                  <a:pos x="134" y="49"/>
                </a:cxn>
                <a:cxn ang="0">
                  <a:pos x="128" y="54"/>
                </a:cxn>
                <a:cxn ang="0">
                  <a:pos x="124" y="61"/>
                </a:cxn>
                <a:cxn ang="0">
                  <a:pos x="120" y="69"/>
                </a:cxn>
                <a:cxn ang="0">
                  <a:pos x="117" y="77"/>
                </a:cxn>
                <a:cxn ang="0">
                  <a:pos x="110" y="72"/>
                </a:cxn>
                <a:cxn ang="0">
                  <a:pos x="105" y="69"/>
                </a:cxn>
                <a:cxn ang="0">
                  <a:pos x="98" y="68"/>
                </a:cxn>
                <a:cxn ang="0">
                  <a:pos x="91" y="65"/>
                </a:cxn>
                <a:cxn ang="0">
                  <a:pos x="91" y="72"/>
                </a:cxn>
                <a:cxn ang="0">
                  <a:pos x="94" y="77"/>
                </a:cxn>
                <a:cxn ang="0">
                  <a:pos x="99" y="82"/>
                </a:cxn>
                <a:cxn ang="0">
                  <a:pos x="100" y="87"/>
                </a:cxn>
                <a:cxn ang="0">
                  <a:pos x="83" y="75"/>
                </a:cxn>
                <a:cxn ang="0">
                  <a:pos x="83" y="83"/>
                </a:cxn>
                <a:cxn ang="0">
                  <a:pos x="86" y="90"/>
                </a:cxn>
                <a:cxn ang="0">
                  <a:pos x="92" y="97"/>
                </a:cxn>
                <a:cxn ang="0">
                  <a:pos x="97" y="104"/>
                </a:cxn>
                <a:cxn ang="0">
                  <a:pos x="93" y="114"/>
                </a:cxn>
                <a:cxn ang="0">
                  <a:pos x="85" y="125"/>
                </a:cxn>
                <a:cxn ang="0">
                  <a:pos x="77" y="136"/>
                </a:cxn>
                <a:cxn ang="0">
                  <a:pos x="69" y="146"/>
                </a:cxn>
                <a:cxn ang="0">
                  <a:pos x="60" y="140"/>
                </a:cxn>
                <a:cxn ang="0">
                  <a:pos x="51" y="133"/>
                </a:cxn>
                <a:cxn ang="0">
                  <a:pos x="43" y="126"/>
                </a:cxn>
                <a:cxn ang="0">
                  <a:pos x="34" y="118"/>
                </a:cxn>
                <a:cxn ang="0">
                  <a:pos x="25" y="110"/>
                </a:cxn>
                <a:cxn ang="0">
                  <a:pos x="17" y="103"/>
                </a:cxn>
                <a:cxn ang="0">
                  <a:pos x="9" y="95"/>
                </a:cxn>
                <a:cxn ang="0">
                  <a:pos x="0" y="88"/>
                </a:cxn>
                <a:cxn ang="0">
                  <a:pos x="66" y="0"/>
                </a:cxn>
                <a:cxn ang="0">
                  <a:pos x="74" y="6"/>
                </a:cxn>
                <a:cxn ang="0">
                  <a:pos x="83" y="13"/>
                </a:cxn>
                <a:cxn ang="0">
                  <a:pos x="91" y="20"/>
                </a:cxn>
                <a:cxn ang="0">
                  <a:pos x="100" y="27"/>
                </a:cxn>
                <a:cxn ang="0">
                  <a:pos x="108" y="32"/>
                </a:cxn>
                <a:cxn ang="0">
                  <a:pos x="116" y="39"/>
                </a:cxn>
                <a:cxn ang="0">
                  <a:pos x="125" y="44"/>
                </a:cxn>
                <a:cxn ang="0">
                  <a:pos x="134" y="49"/>
                </a:cxn>
              </a:cxnLst>
              <a:rect l="0" t="0" r="r" b="b"/>
              <a:pathLst>
                <a:path w="134" h="146">
                  <a:moveTo>
                    <a:pt x="134" y="49"/>
                  </a:moveTo>
                  <a:lnTo>
                    <a:pt x="128" y="54"/>
                  </a:lnTo>
                  <a:lnTo>
                    <a:pt x="124" y="61"/>
                  </a:lnTo>
                  <a:lnTo>
                    <a:pt x="120" y="69"/>
                  </a:lnTo>
                  <a:lnTo>
                    <a:pt x="117" y="77"/>
                  </a:lnTo>
                  <a:lnTo>
                    <a:pt x="110" y="72"/>
                  </a:lnTo>
                  <a:lnTo>
                    <a:pt x="105" y="69"/>
                  </a:lnTo>
                  <a:lnTo>
                    <a:pt x="98" y="68"/>
                  </a:lnTo>
                  <a:lnTo>
                    <a:pt x="91" y="65"/>
                  </a:lnTo>
                  <a:lnTo>
                    <a:pt x="91" y="72"/>
                  </a:lnTo>
                  <a:lnTo>
                    <a:pt x="94" y="77"/>
                  </a:lnTo>
                  <a:lnTo>
                    <a:pt x="99" y="82"/>
                  </a:lnTo>
                  <a:lnTo>
                    <a:pt x="100" y="87"/>
                  </a:lnTo>
                  <a:lnTo>
                    <a:pt x="83" y="75"/>
                  </a:lnTo>
                  <a:lnTo>
                    <a:pt x="83" y="83"/>
                  </a:lnTo>
                  <a:lnTo>
                    <a:pt x="86" y="90"/>
                  </a:lnTo>
                  <a:lnTo>
                    <a:pt x="92" y="97"/>
                  </a:lnTo>
                  <a:lnTo>
                    <a:pt x="97" y="104"/>
                  </a:lnTo>
                  <a:lnTo>
                    <a:pt x="93" y="114"/>
                  </a:lnTo>
                  <a:lnTo>
                    <a:pt x="85" y="125"/>
                  </a:lnTo>
                  <a:lnTo>
                    <a:pt x="77" y="136"/>
                  </a:lnTo>
                  <a:lnTo>
                    <a:pt x="69" y="146"/>
                  </a:lnTo>
                  <a:lnTo>
                    <a:pt x="60" y="140"/>
                  </a:lnTo>
                  <a:lnTo>
                    <a:pt x="51" y="133"/>
                  </a:lnTo>
                  <a:lnTo>
                    <a:pt x="43" y="126"/>
                  </a:lnTo>
                  <a:lnTo>
                    <a:pt x="34" y="118"/>
                  </a:lnTo>
                  <a:lnTo>
                    <a:pt x="25" y="110"/>
                  </a:lnTo>
                  <a:lnTo>
                    <a:pt x="17" y="103"/>
                  </a:lnTo>
                  <a:lnTo>
                    <a:pt x="9" y="95"/>
                  </a:lnTo>
                  <a:lnTo>
                    <a:pt x="0" y="88"/>
                  </a:lnTo>
                  <a:lnTo>
                    <a:pt x="66" y="0"/>
                  </a:lnTo>
                  <a:lnTo>
                    <a:pt x="74" y="6"/>
                  </a:lnTo>
                  <a:lnTo>
                    <a:pt x="83" y="13"/>
                  </a:lnTo>
                  <a:lnTo>
                    <a:pt x="91" y="20"/>
                  </a:lnTo>
                  <a:lnTo>
                    <a:pt x="100" y="27"/>
                  </a:lnTo>
                  <a:lnTo>
                    <a:pt x="108" y="32"/>
                  </a:lnTo>
                  <a:lnTo>
                    <a:pt x="116" y="39"/>
                  </a:lnTo>
                  <a:lnTo>
                    <a:pt x="125" y="44"/>
                  </a:lnTo>
                  <a:lnTo>
                    <a:pt x="134" y="4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rot="20101482">
              <a:off x="7184267" y="1001750"/>
              <a:ext cx="215278" cy="215278"/>
            </a:xfrm>
            <a:custGeom>
              <a:avLst/>
              <a:gdLst/>
              <a:ahLst/>
              <a:cxnLst>
                <a:cxn ang="0">
                  <a:pos x="138" y="33"/>
                </a:cxn>
                <a:cxn ang="0">
                  <a:pos x="158" y="49"/>
                </a:cxn>
                <a:cxn ang="0">
                  <a:pos x="147" y="63"/>
                </a:cxn>
                <a:cxn ang="0">
                  <a:pos x="136" y="78"/>
                </a:cxn>
                <a:cxn ang="0">
                  <a:pos x="124" y="92"/>
                </a:cxn>
                <a:cxn ang="0">
                  <a:pos x="113" y="106"/>
                </a:cxn>
                <a:cxn ang="0">
                  <a:pos x="101" y="119"/>
                </a:cxn>
                <a:cxn ang="0">
                  <a:pos x="90" y="133"/>
                </a:cxn>
                <a:cxn ang="0">
                  <a:pos x="78" y="146"/>
                </a:cxn>
                <a:cxn ang="0">
                  <a:pos x="67" y="159"/>
                </a:cxn>
                <a:cxn ang="0">
                  <a:pos x="58" y="152"/>
                </a:cxn>
                <a:cxn ang="0">
                  <a:pos x="49" y="145"/>
                </a:cxn>
                <a:cxn ang="0">
                  <a:pos x="41" y="137"/>
                </a:cxn>
                <a:cxn ang="0">
                  <a:pos x="33" y="129"/>
                </a:cxn>
                <a:cxn ang="0">
                  <a:pos x="25" y="121"/>
                </a:cxn>
                <a:cxn ang="0">
                  <a:pos x="17" y="111"/>
                </a:cxn>
                <a:cxn ang="0">
                  <a:pos x="9" y="104"/>
                </a:cxn>
                <a:cxn ang="0">
                  <a:pos x="0" y="96"/>
                </a:cxn>
                <a:cxn ang="0">
                  <a:pos x="7" y="92"/>
                </a:cxn>
                <a:cxn ang="0">
                  <a:pos x="14" y="86"/>
                </a:cxn>
                <a:cxn ang="0">
                  <a:pos x="21" y="80"/>
                </a:cxn>
                <a:cxn ang="0">
                  <a:pos x="28" y="75"/>
                </a:cxn>
                <a:cxn ang="0">
                  <a:pos x="33" y="69"/>
                </a:cxn>
                <a:cxn ang="0">
                  <a:pos x="40" y="63"/>
                </a:cxn>
                <a:cxn ang="0">
                  <a:pos x="46" y="57"/>
                </a:cxn>
                <a:cxn ang="0">
                  <a:pos x="53" y="54"/>
                </a:cxn>
                <a:cxn ang="0">
                  <a:pos x="59" y="47"/>
                </a:cxn>
                <a:cxn ang="0">
                  <a:pos x="63" y="40"/>
                </a:cxn>
                <a:cxn ang="0">
                  <a:pos x="70" y="33"/>
                </a:cxn>
                <a:cxn ang="0">
                  <a:pos x="76" y="26"/>
                </a:cxn>
                <a:cxn ang="0">
                  <a:pos x="82" y="20"/>
                </a:cxn>
                <a:cxn ang="0">
                  <a:pos x="88" y="13"/>
                </a:cxn>
                <a:cxn ang="0">
                  <a:pos x="93" y="7"/>
                </a:cxn>
                <a:cxn ang="0">
                  <a:pos x="99" y="0"/>
                </a:cxn>
                <a:cxn ang="0">
                  <a:pos x="104" y="3"/>
                </a:cxn>
                <a:cxn ang="0">
                  <a:pos x="109" y="8"/>
                </a:cxn>
                <a:cxn ang="0">
                  <a:pos x="115" y="11"/>
                </a:cxn>
                <a:cxn ang="0">
                  <a:pos x="121" y="16"/>
                </a:cxn>
                <a:cxn ang="0">
                  <a:pos x="126" y="19"/>
                </a:cxn>
                <a:cxn ang="0">
                  <a:pos x="130" y="24"/>
                </a:cxn>
                <a:cxn ang="0">
                  <a:pos x="135" y="28"/>
                </a:cxn>
                <a:cxn ang="0">
                  <a:pos x="138" y="33"/>
                </a:cxn>
              </a:cxnLst>
              <a:rect l="0" t="0" r="r" b="b"/>
              <a:pathLst>
                <a:path w="158" h="159">
                  <a:moveTo>
                    <a:pt x="138" y="33"/>
                  </a:moveTo>
                  <a:lnTo>
                    <a:pt x="158" y="49"/>
                  </a:lnTo>
                  <a:lnTo>
                    <a:pt x="147" y="63"/>
                  </a:lnTo>
                  <a:lnTo>
                    <a:pt x="136" y="78"/>
                  </a:lnTo>
                  <a:lnTo>
                    <a:pt x="124" y="92"/>
                  </a:lnTo>
                  <a:lnTo>
                    <a:pt x="113" y="106"/>
                  </a:lnTo>
                  <a:lnTo>
                    <a:pt x="101" y="119"/>
                  </a:lnTo>
                  <a:lnTo>
                    <a:pt x="90" y="133"/>
                  </a:lnTo>
                  <a:lnTo>
                    <a:pt x="78" y="146"/>
                  </a:lnTo>
                  <a:lnTo>
                    <a:pt x="67" y="159"/>
                  </a:lnTo>
                  <a:lnTo>
                    <a:pt x="58" y="152"/>
                  </a:lnTo>
                  <a:lnTo>
                    <a:pt x="49" y="145"/>
                  </a:lnTo>
                  <a:lnTo>
                    <a:pt x="41" y="137"/>
                  </a:lnTo>
                  <a:lnTo>
                    <a:pt x="33" y="129"/>
                  </a:lnTo>
                  <a:lnTo>
                    <a:pt x="25" y="121"/>
                  </a:lnTo>
                  <a:lnTo>
                    <a:pt x="17" y="111"/>
                  </a:lnTo>
                  <a:lnTo>
                    <a:pt x="9" y="104"/>
                  </a:lnTo>
                  <a:lnTo>
                    <a:pt x="0" y="96"/>
                  </a:lnTo>
                  <a:lnTo>
                    <a:pt x="7" y="92"/>
                  </a:lnTo>
                  <a:lnTo>
                    <a:pt x="14" y="86"/>
                  </a:lnTo>
                  <a:lnTo>
                    <a:pt x="21" y="80"/>
                  </a:lnTo>
                  <a:lnTo>
                    <a:pt x="28" y="75"/>
                  </a:lnTo>
                  <a:lnTo>
                    <a:pt x="33" y="69"/>
                  </a:lnTo>
                  <a:lnTo>
                    <a:pt x="40" y="63"/>
                  </a:lnTo>
                  <a:lnTo>
                    <a:pt x="46" y="57"/>
                  </a:lnTo>
                  <a:lnTo>
                    <a:pt x="53" y="54"/>
                  </a:lnTo>
                  <a:lnTo>
                    <a:pt x="59" y="47"/>
                  </a:lnTo>
                  <a:lnTo>
                    <a:pt x="63" y="40"/>
                  </a:lnTo>
                  <a:lnTo>
                    <a:pt x="70" y="33"/>
                  </a:lnTo>
                  <a:lnTo>
                    <a:pt x="76" y="26"/>
                  </a:lnTo>
                  <a:lnTo>
                    <a:pt x="82" y="20"/>
                  </a:lnTo>
                  <a:lnTo>
                    <a:pt x="88" y="13"/>
                  </a:lnTo>
                  <a:lnTo>
                    <a:pt x="93" y="7"/>
                  </a:lnTo>
                  <a:lnTo>
                    <a:pt x="99" y="0"/>
                  </a:lnTo>
                  <a:lnTo>
                    <a:pt x="104" y="3"/>
                  </a:lnTo>
                  <a:lnTo>
                    <a:pt x="109" y="8"/>
                  </a:lnTo>
                  <a:lnTo>
                    <a:pt x="115" y="11"/>
                  </a:lnTo>
                  <a:lnTo>
                    <a:pt x="121" y="16"/>
                  </a:lnTo>
                  <a:lnTo>
                    <a:pt x="126" y="19"/>
                  </a:lnTo>
                  <a:lnTo>
                    <a:pt x="130" y="24"/>
                  </a:lnTo>
                  <a:lnTo>
                    <a:pt x="135" y="28"/>
                  </a:lnTo>
                  <a:lnTo>
                    <a:pt x="138" y="3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rot="20101482">
              <a:off x="7419348" y="1077874"/>
              <a:ext cx="168952" cy="166227"/>
            </a:xfrm>
            <a:custGeom>
              <a:avLst/>
              <a:gdLst/>
              <a:ahLst/>
              <a:cxnLst>
                <a:cxn ang="0">
                  <a:pos x="119" y="15"/>
                </a:cxn>
                <a:cxn ang="0">
                  <a:pos x="119" y="19"/>
                </a:cxn>
                <a:cxn ang="0">
                  <a:pos x="122" y="23"/>
                </a:cxn>
                <a:cxn ang="0">
                  <a:pos x="124" y="28"/>
                </a:cxn>
                <a:cxn ang="0">
                  <a:pos x="124" y="32"/>
                </a:cxn>
                <a:cxn ang="0">
                  <a:pos x="122" y="40"/>
                </a:cxn>
                <a:cxn ang="0">
                  <a:pos x="118" y="46"/>
                </a:cxn>
                <a:cxn ang="0">
                  <a:pos x="114" y="53"/>
                </a:cxn>
                <a:cxn ang="0">
                  <a:pos x="108" y="59"/>
                </a:cxn>
                <a:cxn ang="0">
                  <a:pos x="102" y="64"/>
                </a:cxn>
                <a:cxn ang="0">
                  <a:pos x="96" y="69"/>
                </a:cxn>
                <a:cxn ang="0">
                  <a:pos x="92" y="75"/>
                </a:cxn>
                <a:cxn ang="0">
                  <a:pos x="87" y="82"/>
                </a:cxn>
                <a:cxn ang="0">
                  <a:pos x="80" y="77"/>
                </a:cxn>
                <a:cxn ang="0">
                  <a:pos x="76" y="70"/>
                </a:cxn>
                <a:cxn ang="0">
                  <a:pos x="71" y="64"/>
                </a:cxn>
                <a:cxn ang="0">
                  <a:pos x="63" y="60"/>
                </a:cxn>
                <a:cxn ang="0">
                  <a:pos x="63" y="67"/>
                </a:cxn>
                <a:cxn ang="0">
                  <a:pos x="65" y="75"/>
                </a:cxn>
                <a:cxn ang="0">
                  <a:pos x="69" y="82"/>
                </a:cxn>
                <a:cxn ang="0">
                  <a:pos x="72" y="89"/>
                </a:cxn>
                <a:cxn ang="0">
                  <a:pos x="69" y="85"/>
                </a:cxn>
                <a:cxn ang="0">
                  <a:pos x="63" y="81"/>
                </a:cxn>
                <a:cxn ang="0">
                  <a:pos x="56" y="76"/>
                </a:cxn>
                <a:cxn ang="0">
                  <a:pos x="49" y="75"/>
                </a:cxn>
                <a:cxn ang="0">
                  <a:pos x="52" y="81"/>
                </a:cxn>
                <a:cxn ang="0">
                  <a:pos x="55" y="87"/>
                </a:cxn>
                <a:cxn ang="0">
                  <a:pos x="58" y="93"/>
                </a:cxn>
                <a:cxn ang="0">
                  <a:pos x="62" y="99"/>
                </a:cxn>
                <a:cxn ang="0">
                  <a:pos x="61" y="103"/>
                </a:cxn>
                <a:cxn ang="0">
                  <a:pos x="60" y="106"/>
                </a:cxn>
                <a:cxn ang="0">
                  <a:pos x="58" y="110"/>
                </a:cxn>
                <a:cxn ang="0">
                  <a:pos x="60" y="113"/>
                </a:cxn>
                <a:cxn ang="0">
                  <a:pos x="56" y="113"/>
                </a:cxn>
                <a:cxn ang="0">
                  <a:pos x="53" y="115"/>
                </a:cxn>
                <a:cxn ang="0">
                  <a:pos x="50" y="119"/>
                </a:cxn>
                <a:cxn ang="0">
                  <a:pos x="48" y="122"/>
                </a:cxn>
                <a:cxn ang="0">
                  <a:pos x="42" y="117"/>
                </a:cxn>
                <a:cxn ang="0">
                  <a:pos x="37" y="110"/>
                </a:cxn>
                <a:cxn ang="0">
                  <a:pos x="31" y="103"/>
                </a:cxn>
                <a:cxn ang="0">
                  <a:pos x="25" y="96"/>
                </a:cxn>
                <a:cxn ang="0">
                  <a:pos x="19" y="90"/>
                </a:cxn>
                <a:cxn ang="0">
                  <a:pos x="13" y="83"/>
                </a:cxn>
                <a:cxn ang="0">
                  <a:pos x="7" y="77"/>
                </a:cxn>
                <a:cxn ang="0">
                  <a:pos x="0" y="73"/>
                </a:cxn>
                <a:cxn ang="0">
                  <a:pos x="10" y="64"/>
                </a:cxn>
                <a:cxn ang="0">
                  <a:pos x="20" y="54"/>
                </a:cxn>
                <a:cxn ang="0">
                  <a:pos x="31" y="45"/>
                </a:cxn>
                <a:cxn ang="0">
                  <a:pos x="41" y="36"/>
                </a:cxn>
                <a:cxn ang="0">
                  <a:pos x="52" y="28"/>
                </a:cxn>
                <a:cxn ang="0">
                  <a:pos x="62" y="19"/>
                </a:cxn>
                <a:cxn ang="0">
                  <a:pos x="73" y="9"/>
                </a:cxn>
                <a:cxn ang="0">
                  <a:pos x="84" y="0"/>
                </a:cxn>
                <a:cxn ang="0">
                  <a:pos x="90" y="1"/>
                </a:cxn>
                <a:cxn ang="0">
                  <a:pos x="95" y="1"/>
                </a:cxn>
                <a:cxn ang="0">
                  <a:pos x="100" y="2"/>
                </a:cxn>
                <a:cxn ang="0">
                  <a:pos x="105" y="4"/>
                </a:cxn>
                <a:cxn ang="0">
                  <a:pos x="109" y="5"/>
                </a:cxn>
                <a:cxn ang="0">
                  <a:pos x="113" y="7"/>
                </a:cxn>
                <a:cxn ang="0">
                  <a:pos x="116" y="11"/>
                </a:cxn>
                <a:cxn ang="0">
                  <a:pos x="119" y="15"/>
                </a:cxn>
              </a:cxnLst>
              <a:rect l="0" t="0" r="r" b="b"/>
              <a:pathLst>
                <a:path w="124" h="122">
                  <a:moveTo>
                    <a:pt x="119" y="15"/>
                  </a:moveTo>
                  <a:lnTo>
                    <a:pt x="119" y="19"/>
                  </a:lnTo>
                  <a:lnTo>
                    <a:pt x="122" y="23"/>
                  </a:lnTo>
                  <a:lnTo>
                    <a:pt x="124" y="28"/>
                  </a:lnTo>
                  <a:lnTo>
                    <a:pt x="124" y="32"/>
                  </a:lnTo>
                  <a:lnTo>
                    <a:pt x="122" y="40"/>
                  </a:lnTo>
                  <a:lnTo>
                    <a:pt x="118" y="46"/>
                  </a:lnTo>
                  <a:lnTo>
                    <a:pt x="114" y="53"/>
                  </a:lnTo>
                  <a:lnTo>
                    <a:pt x="108" y="59"/>
                  </a:lnTo>
                  <a:lnTo>
                    <a:pt x="102" y="64"/>
                  </a:lnTo>
                  <a:lnTo>
                    <a:pt x="96" y="69"/>
                  </a:lnTo>
                  <a:lnTo>
                    <a:pt x="92" y="75"/>
                  </a:lnTo>
                  <a:lnTo>
                    <a:pt x="87" y="82"/>
                  </a:lnTo>
                  <a:lnTo>
                    <a:pt x="80" y="77"/>
                  </a:lnTo>
                  <a:lnTo>
                    <a:pt x="76" y="70"/>
                  </a:lnTo>
                  <a:lnTo>
                    <a:pt x="71" y="64"/>
                  </a:lnTo>
                  <a:lnTo>
                    <a:pt x="63" y="60"/>
                  </a:lnTo>
                  <a:lnTo>
                    <a:pt x="63" y="67"/>
                  </a:lnTo>
                  <a:lnTo>
                    <a:pt x="65" y="75"/>
                  </a:lnTo>
                  <a:lnTo>
                    <a:pt x="69" y="82"/>
                  </a:lnTo>
                  <a:lnTo>
                    <a:pt x="72" y="89"/>
                  </a:lnTo>
                  <a:lnTo>
                    <a:pt x="69" y="85"/>
                  </a:lnTo>
                  <a:lnTo>
                    <a:pt x="63" y="81"/>
                  </a:lnTo>
                  <a:lnTo>
                    <a:pt x="56" y="76"/>
                  </a:lnTo>
                  <a:lnTo>
                    <a:pt x="49" y="75"/>
                  </a:lnTo>
                  <a:lnTo>
                    <a:pt x="52" y="81"/>
                  </a:lnTo>
                  <a:lnTo>
                    <a:pt x="55" y="87"/>
                  </a:lnTo>
                  <a:lnTo>
                    <a:pt x="58" y="93"/>
                  </a:lnTo>
                  <a:lnTo>
                    <a:pt x="62" y="99"/>
                  </a:lnTo>
                  <a:lnTo>
                    <a:pt x="61" y="103"/>
                  </a:lnTo>
                  <a:lnTo>
                    <a:pt x="60" y="106"/>
                  </a:lnTo>
                  <a:lnTo>
                    <a:pt x="58" y="110"/>
                  </a:lnTo>
                  <a:lnTo>
                    <a:pt x="60" y="113"/>
                  </a:lnTo>
                  <a:lnTo>
                    <a:pt x="56" y="113"/>
                  </a:lnTo>
                  <a:lnTo>
                    <a:pt x="53" y="115"/>
                  </a:lnTo>
                  <a:lnTo>
                    <a:pt x="50" y="119"/>
                  </a:lnTo>
                  <a:lnTo>
                    <a:pt x="48" y="122"/>
                  </a:lnTo>
                  <a:lnTo>
                    <a:pt x="42" y="117"/>
                  </a:lnTo>
                  <a:lnTo>
                    <a:pt x="37" y="110"/>
                  </a:lnTo>
                  <a:lnTo>
                    <a:pt x="31" y="103"/>
                  </a:lnTo>
                  <a:lnTo>
                    <a:pt x="25" y="96"/>
                  </a:lnTo>
                  <a:lnTo>
                    <a:pt x="19" y="90"/>
                  </a:lnTo>
                  <a:lnTo>
                    <a:pt x="13" y="83"/>
                  </a:lnTo>
                  <a:lnTo>
                    <a:pt x="7" y="77"/>
                  </a:lnTo>
                  <a:lnTo>
                    <a:pt x="0" y="73"/>
                  </a:lnTo>
                  <a:lnTo>
                    <a:pt x="10" y="64"/>
                  </a:lnTo>
                  <a:lnTo>
                    <a:pt x="20" y="54"/>
                  </a:lnTo>
                  <a:lnTo>
                    <a:pt x="31" y="45"/>
                  </a:lnTo>
                  <a:lnTo>
                    <a:pt x="41" y="36"/>
                  </a:lnTo>
                  <a:lnTo>
                    <a:pt x="52" y="28"/>
                  </a:lnTo>
                  <a:lnTo>
                    <a:pt x="62" y="19"/>
                  </a:lnTo>
                  <a:lnTo>
                    <a:pt x="73" y="9"/>
                  </a:lnTo>
                  <a:lnTo>
                    <a:pt x="84" y="0"/>
                  </a:lnTo>
                  <a:lnTo>
                    <a:pt x="90" y="1"/>
                  </a:lnTo>
                  <a:lnTo>
                    <a:pt x="95" y="1"/>
                  </a:lnTo>
                  <a:lnTo>
                    <a:pt x="100" y="2"/>
                  </a:lnTo>
                  <a:lnTo>
                    <a:pt x="105" y="4"/>
                  </a:lnTo>
                  <a:lnTo>
                    <a:pt x="109" y="5"/>
                  </a:lnTo>
                  <a:lnTo>
                    <a:pt x="113" y="7"/>
                  </a:lnTo>
                  <a:lnTo>
                    <a:pt x="116" y="11"/>
                  </a:lnTo>
                  <a:lnTo>
                    <a:pt x="119" y="1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rot="20101482">
              <a:off x="6829136" y="932698"/>
              <a:ext cx="171677" cy="193478"/>
            </a:xfrm>
            <a:custGeom>
              <a:avLst/>
              <a:gdLst/>
              <a:ahLst/>
              <a:cxnLst>
                <a:cxn ang="0">
                  <a:pos x="125" y="45"/>
                </a:cxn>
                <a:cxn ang="0">
                  <a:pos x="128" y="50"/>
                </a:cxn>
                <a:cxn ang="0">
                  <a:pos x="126" y="53"/>
                </a:cxn>
                <a:cxn ang="0">
                  <a:pos x="122" y="58"/>
                </a:cxn>
                <a:cxn ang="0">
                  <a:pos x="122" y="64"/>
                </a:cxn>
                <a:cxn ang="0">
                  <a:pos x="118" y="59"/>
                </a:cxn>
                <a:cxn ang="0">
                  <a:pos x="112" y="58"/>
                </a:cxn>
                <a:cxn ang="0">
                  <a:pos x="105" y="57"/>
                </a:cxn>
                <a:cxn ang="0">
                  <a:pos x="99" y="53"/>
                </a:cxn>
                <a:cxn ang="0">
                  <a:pos x="97" y="55"/>
                </a:cxn>
                <a:cxn ang="0">
                  <a:pos x="95" y="55"/>
                </a:cxn>
                <a:cxn ang="0">
                  <a:pos x="93" y="57"/>
                </a:cxn>
                <a:cxn ang="0">
                  <a:pos x="92" y="59"/>
                </a:cxn>
                <a:cxn ang="0">
                  <a:pos x="97" y="64"/>
                </a:cxn>
                <a:cxn ang="0">
                  <a:pos x="101" y="69"/>
                </a:cxn>
                <a:cxn ang="0">
                  <a:pos x="106" y="76"/>
                </a:cxn>
                <a:cxn ang="0">
                  <a:pos x="108" y="81"/>
                </a:cxn>
                <a:cxn ang="0">
                  <a:pos x="104" y="76"/>
                </a:cxn>
                <a:cxn ang="0">
                  <a:pos x="98" y="75"/>
                </a:cxn>
                <a:cxn ang="0">
                  <a:pos x="92" y="76"/>
                </a:cxn>
                <a:cxn ang="0">
                  <a:pos x="88" y="76"/>
                </a:cxn>
                <a:cxn ang="0">
                  <a:pos x="93" y="82"/>
                </a:cxn>
                <a:cxn ang="0">
                  <a:pos x="97" y="88"/>
                </a:cxn>
                <a:cxn ang="0">
                  <a:pos x="99" y="95"/>
                </a:cxn>
                <a:cxn ang="0">
                  <a:pos x="104" y="101"/>
                </a:cxn>
                <a:cxn ang="0">
                  <a:pos x="98" y="110"/>
                </a:cxn>
                <a:cxn ang="0">
                  <a:pos x="93" y="121"/>
                </a:cxn>
                <a:cxn ang="0">
                  <a:pos x="91" y="132"/>
                </a:cxn>
                <a:cxn ang="0">
                  <a:pos x="87" y="142"/>
                </a:cxn>
                <a:cxn ang="0">
                  <a:pos x="76" y="136"/>
                </a:cxn>
                <a:cxn ang="0">
                  <a:pos x="66" y="131"/>
                </a:cxn>
                <a:cxn ang="0">
                  <a:pos x="54" y="122"/>
                </a:cxn>
                <a:cxn ang="0">
                  <a:pos x="44" y="116"/>
                </a:cxn>
                <a:cxn ang="0">
                  <a:pos x="33" y="109"/>
                </a:cxn>
                <a:cxn ang="0">
                  <a:pos x="23" y="101"/>
                </a:cxn>
                <a:cxn ang="0">
                  <a:pos x="12" y="94"/>
                </a:cxn>
                <a:cxn ang="0">
                  <a:pos x="0" y="87"/>
                </a:cxn>
                <a:cxn ang="0">
                  <a:pos x="7" y="76"/>
                </a:cxn>
                <a:cxn ang="0">
                  <a:pos x="14" y="65"/>
                </a:cxn>
                <a:cxn ang="0">
                  <a:pos x="21" y="55"/>
                </a:cxn>
                <a:cxn ang="0">
                  <a:pos x="28" y="43"/>
                </a:cxn>
                <a:cxn ang="0">
                  <a:pos x="35" y="33"/>
                </a:cxn>
                <a:cxn ang="0">
                  <a:pos x="43" y="21"/>
                </a:cxn>
                <a:cxn ang="0">
                  <a:pos x="51" y="11"/>
                </a:cxn>
                <a:cxn ang="0">
                  <a:pos x="59" y="0"/>
                </a:cxn>
                <a:cxn ang="0">
                  <a:pos x="67" y="6"/>
                </a:cxn>
                <a:cxn ang="0">
                  <a:pos x="75" y="12"/>
                </a:cxn>
                <a:cxn ang="0">
                  <a:pos x="83" y="18"/>
                </a:cxn>
                <a:cxn ang="0">
                  <a:pos x="91" y="25"/>
                </a:cxn>
                <a:cxn ang="0">
                  <a:pos x="99" y="30"/>
                </a:cxn>
                <a:cxn ang="0">
                  <a:pos x="107" y="36"/>
                </a:cxn>
                <a:cxn ang="0">
                  <a:pos x="115" y="41"/>
                </a:cxn>
                <a:cxn ang="0">
                  <a:pos x="125" y="45"/>
                </a:cxn>
              </a:cxnLst>
              <a:rect l="0" t="0" r="r" b="b"/>
              <a:pathLst>
                <a:path w="128" h="142">
                  <a:moveTo>
                    <a:pt x="125" y="45"/>
                  </a:moveTo>
                  <a:lnTo>
                    <a:pt x="128" y="50"/>
                  </a:lnTo>
                  <a:lnTo>
                    <a:pt x="126" y="53"/>
                  </a:lnTo>
                  <a:lnTo>
                    <a:pt x="122" y="58"/>
                  </a:lnTo>
                  <a:lnTo>
                    <a:pt x="122" y="64"/>
                  </a:lnTo>
                  <a:lnTo>
                    <a:pt x="118" y="59"/>
                  </a:lnTo>
                  <a:lnTo>
                    <a:pt x="112" y="58"/>
                  </a:lnTo>
                  <a:lnTo>
                    <a:pt x="105" y="57"/>
                  </a:lnTo>
                  <a:lnTo>
                    <a:pt x="99" y="53"/>
                  </a:lnTo>
                  <a:lnTo>
                    <a:pt x="97" y="55"/>
                  </a:lnTo>
                  <a:lnTo>
                    <a:pt x="95" y="55"/>
                  </a:lnTo>
                  <a:lnTo>
                    <a:pt x="93" y="57"/>
                  </a:lnTo>
                  <a:lnTo>
                    <a:pt x="92" y="59"/>
                  </a:lnTo>
                  <a:lnTo>
                    <a:pt x="97" y="64"/>
                  </a:lnTo>
                  <a:lnTo>
                    <a:pt x="101" y="69"/>
                  </a:lnTo>
                  <a:lnTo>
                    <a:pt x="106" y="76"/>
                  </a:lnTo>
                  <a:lnTo>
                    <a:pt x="108" y="81"/>
                  </a:lnTo>
                  <a:lnTo>
                    <a:pt x="104" y="76"/>
                  </a:lnTo>
                  <a:lnTo>
                    <a:pt x="98" y="75"/>
                  </a:lnTo>
                  <a:lnTo>
                    <a:pt x="92" y="76"/>
                  </a:lnTo>
                  <a:lnTo>
                    <a:pt x="88" y="76"/>
                  </a:lnTo>
                  <a:lnTo>
                    <a:pt x="93" y="82"/>
                  </a:lnTo>
                  <a:lnTo>
                    <a:pt x="97" y="88"/>
                  </a:lnTo>
                  <a:lnTo>
                    <a:pt x="99" y="95"/>
                  </a:lnTo>
                  <a:lnTo>
                    <a:pt x="104" y="101"/>
                  </a:lnTo>
                  <a:lnTo>
                    <a:pt x="98" y="110"/>
                  </a:lnTo>
                  <a:lnTo>
                    <a:pt x="93" y="121"/>
                  </a:lnTo>
                  <a:lnTo>
                    <a:pt x="91" y="132"/>
                  </a:lnTo>
                  <a:lnTo>
                    <a:pt x="87" y="142"/>
                  </a:lnTo>
                  <a:lnTo>
                    <a:pt x="76" y="136"/>
                  </a:lnTo>
                  <a:lnTo>
                    <a:pt x="66" y="131"/>
                  </a:lnTo>
                  <a:lnTo>
                    <a:pt x="54" y="122"/>
                  </a:lnTo>
                  <a:lnTo>
                    <a:pt x="44" y="116"/>
                  </a:lnTo>
                  <a:lnTo>
                    <a:pt x="33" y="109"/>
                  </a:lnTo>
                  <a:lnTo>
                    <a:pt x="23" y="101"/>
                  </a:lnTo>
                  <a:lnTo>
                    <a:pt x="12" y="94"/>
                  </a:lnTo>
                  <a:lnTo>
                    <a:pt x="0" y="87"/>
                  </a:lnTo>
                  <a:lnTo>
                    <a:pt x="7" y="76"/>
                  </a:lnTo>
                  <a:lnTo>
                    <a:pt x="14" y="65"/>
                  </a:lnTo>
                  <a:lnTo>
                    <a:pt x="21" y="55"/>
                  </a:lnTo>
                  <a:lnTo>
                    <a:pt x="28" y="43"/>
                  </a:lnTo>
                  <a:lnTo>
                    <a:pt x="35" y="33"/>
                  </a:lnTo>
                  <a:lnTo>
                    <a:pt x="43" y="21"/>
                  </a:lnTo>
                  <a:lnTo>
                    <a:pt x="51" y="11"/>
                  </a:lnTo>
                  <a:lnTo>
                    <a:pt x="59" y="0"/>
                  </a:lnTo>
                  <a:lnTo>
                    <a:pt x="67" y="6"/>
                  </a:lnTo>
                  <a:lnTo>
                    <a:pt x="75" y="12"/>
                  </a:lnTo>
                  <a:lnTo>
                    <a:pt x="83" y="18"/>
                  </a:lnTo>
                  <a:lnTo>
                    <a:pt x="91" y="25"/>
                  </a:lnTo>
                  <a:lnTo>
                    <a:pt x="99" y="30"/>
                  </a:lnTo>
                  <a:lnTo>
                    <a:pt x="107" y="36"/>
                  </a:lnTo>
                  <a:lnTo>
                    <a:pt x="115" y="41"/>
                  </a:lnTo>
                  <a:lnTo>
                    <a:pt x="125" y="4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rot="20101482">
              <a:off x="6852814" y="1009993"/>
              <a:ext cx="525931" cy="591331"/>
            </a:xfrm>
            <a:custGeom>
              <a:avLst/>
              <a:gdLst/>
              <a:ahLst/>
              <a:cxnLst>
                <a:cxn ang="0">
                  <a:pos x="270" y="125"/>
                </a:cxn>
                <a:cxn ang="0">
                  <a:pos x="238" y="176"/>
                </a:cxn>
                <a:cxn ang="0">
                  <a:pos x="205" y="172"/>
                </a:cxn>
                <a:cxn ang="0">
                  <a:pos x="177" y="151"/>
                </a:cxn>
                <a:cxn ang="0">
                  <a:pos x="171" y="156"/>
                </a:cxn>
                <a:cxn ang="0">
                  <a:pos x="187" y="178"/>
                </a:cxn>
                <a:cxn ang="0">
                  <a:pos x="209" y="206"/>
                </a:cxn>
                <a:cxn ang="0">
                  <a:pos x="194" y="199"/>
                </a:cxn>
                <a:cxn ang="0">
                  <a:pos x="192" y="208"/>
                </a:cxn>
                <a:cxn ang="0">
                  <a:pos x="201" y="224"/>
                </a:cxn>
                <a:cxn ang="0">
                  <a:pos x="177" y="212"/>
                </a:cxn>
                <a:cxn ang="0">
                  <a:pos x="180" y="231"/>
                </a:cxn>
                <a:cxn ang="0">
                  <a:pos x="189" y="259"/>
                </a:cxn>
                <a:cxn ang="0">
                  <a:pos x="196" y="265"/>
                </a:cxn>
                <a:cxn ang="0">
                  <a:pos x="232" y="229"/>
                </a:cxn>
                <a:cxn ang="0">
                  <a:pos x="275" y="182"/>
                </a:cxn>
                <a:cxn ang="0">
                  <a:pos x="311" y="192"/>
                </a:cxn>
                <a:cxn ang="0">
                  <a:pos x="344" y="223"/>
                </a:cxn>
                <a:cxn ang="0">
                  <a:pos x="298" y="273"/>
                </a:cxn>
                <a:cxn ang="0">
                  <a:pos x="287" y="282"/>
                </a:cxn>
                <a:cxn ang="0">
                  <a:pos x="281" y="286"/>
                </a:cxn>
                <a:cxn ang="0">
                  <a:pos x="277" y="303"/>
                </a:cxn>
                <a:cxn ang="0">
                  <a:pos x="277" y="339"/>
                </a:cxn>
                <a:cxn ang="0">
                  <a:pos x="281" y="353"/>
                </a:cxn>
                <a:cxn ang="0">
                  <a:pos x="306" y="339"/>
                </a:cxn>
                <a:cxn ang="0">
                  <a:pos x="338" y="344"/>
                </a:cxn>
                <a:cxn ang="0">
                  <a:pos x="372" y="382"/>
                </a:cxn>
                <a:cxn ang="0">
                  <a:pos x="368" y="406"/>
                </a:cxn>
                <a:cxn ang="0">
                  <a:pos x="336" y="385"/>
                </a:cxn>
                <a:cxn ang="0">
                  <a:pos x="318" y="377"/>
                </a:cxn>
                <a:cxn ang="0">
                  <a:pos x="342" y="403"/>
                </a:cxn>
                <a:cxn ang="0">
                  <a:pos x="344" y="435"/>
                </a:cxn>
                <a:cxn ang="0">
                  <a:pos x="287" y="377"/>
                </a:cxn>
                <a:cxn ang="0">
                  <a:pos x="231" y="321"/>
                </a:cxn>
                <a:cxn ang="0">
                  <a:pos x="174" y="270"/>
                </a:cxn>
                <a:cxn ang="0">
                  <a:pos x="119" y="220"/>
                </a:cxn>
                <a:cxn ang="0">
                  <a:pos x="60" y="173"/>
                </a:cxn>
                <a:cxn ang="0">
                  <a:pos x="0" y="128"/>
                </a:cxn>
                <a:cxn ang="0">
                  <a:pos x="35" y="64"/>
                </a:cxn>
                <a:cxn ang="0">
                  <a:pos x="73" y="0"/>
                </a:cxn>
                <a:cxn ang="0">
                  <a:pos x="119" y="26"/>
                </a:cxn>
                <a:cxn ang="0">
                  <a:pos x="164" y="56"/>
                </a:cxn>
                <a:cxn ang="0">
                  <a:pos x="145" y="90"/>
                </a:cxn>
                <a:cxn ang="0">
                  <a:pos x="126" y="125"/>
                </a:cxn>
                <a:cxn ang="0">
                  <a:pos x="96" y="110"/>
                </a:cxn>
                <a:cxn ang="0">
                  <a:pos x="111" y="134"/>
                </a:cxn>
                <a:cxn ang="0">
                  <a:pos x="95" y="125"/>
                </a:cxn>
                <a:cxn ang="0">
                  <a:pos x="99" y="150"/>
                </a:cxn>
                <a:cxn ang="0">
                  <a:pos x="106" y="178"/>
                </a:cxn>
                <a:cxn ang="0">
                  <a:pos x="110" y="182"/>
                </a:cxn>
                <a:cxn ang="0">
                  <a:pos x="155" y="127"/>
                </a:cxn>
                <a:cxn ang="0">
                  <a:pos x="207" y="50"/>
                </a:cxn>
              </a:cxnLst>
              <a:rect l="0" t="0" r="r" b="b"/>
              <a:pathLst>
                <a:path w="387" h="435">
                  <a:moveTo>
                    <a:pt x="294" y="86"/>
                  </a:moveTo>
                  <a:lnTo>
                    <a:pt x="286" y="98"/>
                  </a:lnTo>
                  <a:lnTo>
                    <a:pt x="278" y="112"/>
                  </a:lnTo>
                  <a:lnTo>
                    <a:pt x="270" y="125"/>
                  </a:lnTo>
                  <a:lnTo>
                    <a:pt x="263" y="138"/>
                  </a:lnTo>
                  <a:lnTo>
                    <a:pt x="255" y="151"/>
                  </a:lnTo>
                  <a:lnTo>
                    <a:pt x="246" y="163"/>
                  </a:lnTo>
                  <a:lnTo>
                    <a:pt x="238" y="176"/>
                  </a:lnTo>
                  <a:lnTo>
                    <a:pt x="227" y="187"/>
                  </a:lnTo>
                  <a:lnTo>
                    <a:pt x="220" y="182"/>
                  </a:lnTo>
                  <a:lnTo>
                    <a:pt x="212" y="177"/>
                  </a:lnTo>
                  <a:lnTo>
                    <a:pt x="205" y="172"/>
                  </a:lnTo>
                  <a:lnTo>
                    <a:pt x="198" y="166"/>
                  </a:lnTo>
                  <a:lnTo>
                    <a:pt x="192" y="162"/>
                  </a:lnTo>
                  <a:lnTo>
                    <a:pt x="185" y="156"/>
                  </a:lnTo>
                  <a:lnTo>
                    <a:pt x="177" y="151"/>
                  </a:lnTo>
                  <a:lnTo>
                    <a:pt x="170" y="147"/>
                  </a:lnTo>
                  <a:lnTo>
                    <a:pt x="169" y="149"/>
                  </a:lnTo>
                  <a:lnTo>
                    <a:pt x="170" y="153"/>
                  </a:lnTo>
                  <a:lnTo>
                    <a:pt x="171" y="156"/>
                  </a:lnTo>
                  <a:lnTo>
                    <a:pt x="170" y="158"/>
                  </a:lnTo>
                  <a:lnTo>
                    <a:pt x="175" y="165"/>
                  </a:lnTo>
                  <a:lnTo>
                    <a:pt x="181" y="172"/>
                  </a:lnTo>
                  <a:lnTo>
                    <a:pt x="187" y="178"/>
                  </a:lnTo>
                  <a:lnTo>
                    <a:pt x="193" y="185"/>
                  </a:lnTo>
                  <a:lnTo>
                    <a:pt x="198" y="192"/>
                  </a:lnTo>
                  <a:lnTo>
                    <a:pt x="204" y="199"/>
                  </a:lnTo>
                  <a:lnTo>
                    <a:pt x="209" y="206"/>
                  </a:lnTo>
                  <a:lnTo>
                    <a:pt x="213" y="211"/>
                  </a:lnTo>
                  <a:lnTo>
                    <a:pt x="208" y="208"/>
                  </a:lnTo>
                  <a:lnTo>
                    <a:pt x="201" y="203"/>
                  </a:lnTo>
                  <a:lnTo>
                    <a:pt x="194" y="199"/>
                  </a:lnTo>
                  <a:lnTo>
                    <a:pt x="187" y="194"/>
                  </a:lnTo>
                  <a:lnTo>
                    <a:pt x="186" y="200"/>
                  </a:lnTo>
                  <a:lnTo>
                    <a:pt x="188" y="203"/>
                  </a:lnTo>
                  <a:lnTo>
                    <a:pt x="192" y="208"/>
                  </a:lnTo>
                  <a:lnTo>
                    <a:pt x="190" y="212"/>
                  </a:lnTo>
                  <a:lnTo>
                    <a:pt x="194" y="217"/>
                  </a:lnTo>
                  <a:lnTo>
                    <a:pt x="198" y="220"/>
                  </a:lnTo>
                  <a:lnTo>
                    <a:pt x="201" y="224"/>
                  </a:lnTo>
                  <a:lnTo>
                    <a:pt x="200" y="230"/>
                  </a:lnTo>
                  <a:lnTo>
                    <a:pt x="192" y="224"/>
                  </a:lnTo>
                  <a:lnTo>
                    <a:pt x="185" y="218"/>
                  </a:lnTo>
                  <a:lnTo>
                    <a:pt x="177" y="212"/>
                  </a:lnTo>
                  <a:lnTo>
                    <a:pt x="169" y="208"/>
                  </a:lnTo>
                  <a:lnTo>
                    <a:pt x="172" y="216"/>
                  </a:lnTo>
                  <a:lnTo>
                    <a:pt x="175" y="224"/>
                  </a:lnTo>
                  <a:lnTo>
                    <a:pt x="180" y="231"/>
                  </a:lnTo>
                  <a:lnTo>
                    <a:pt x="186" y="238"/>
                  </a:lnTo>
                  <a:lnTo>
                    <a:pt x="187" y="245"/>
                  </a:lnTo>
                  <a:lnTo>
                    <a:pt x="189" y="252"/>
                  </a:lnTo>
                  <a:lnTo>
                    <a:pt x="189" y="259"/>
                  </a:lnTo>
                  <a:lnTo>
                    <a:pt x="187" y="267"/>
                  </a:lnTo>
                  <a:lnTo>
                    <a:pt x="190" y="267"/>
                  </a:lnTo>
                  <a:lnTo>
                    <a:pt x="193" y="265"/>
                  </a:lnTo>
                  <a:lnTo>
                    <a:pt x="196" y="265"/>
                  </a:lnTo>
                  <a:lnTo>
                    <a:pt x="200" y="264"/>
                  </a:lnTo>
                  <a:lnTo>
                    <a:pt x="210" y="253"/>
                  </a:lnTo>
                  <a:lnTo>
                    <a:pt x="220" y="240"/>
                  </a:lnTo>
                  <a:lnTo>
                    <a:pt x="232" y="229"/>
                  </a:lnTo>
                  <a:lnTo>
                    <a:pt x="242" y="217"/>
                  </a:lnTo>
                  <a:lnTo>
                    <a:pt x="253" y="206"/>
                  </a:lnTo>
                  <a:lnTo>
                    <a:pt x="264" y="194"/>
                  </a:lnTo>
                  <a:lnTo>
                    <a:pt x="275" y="182"/>
                  </a:lnTo>
                  <a:lnTo>
                    <a:pt x="285" y="171"/>
                  </a:lnTo>
                  <a:lnTo>
                    <a:pt x="294" y="178"/>
                  </a:lnTo>
                  <a:lnTo>
                    <a:pt x="303" y="184"/>
                  </a:lnTo>
                  <a:lnTo>
                    <a:pt x="311" y="192"/>
                  </a:lnTo>
                  <a:lnTo>
                    <a:pt x="319" y="199"/>
                  </a:lnTo>
                  <a:lnTo>
                    <a:pt x="328" y="207"/>
                  </a:lnTo>
                  <a:lnTo>
                    <a:pt x="336" y="215"/>
                  </a:lnTo>
                  <a:lnTo>
                    <a:pt x="344" y="223"/>
                  </a:lnTo>
                  <a:lnTo>
                    <a:pt x="352" y="231"/>
                  </a:lnTo>
                  <a:lnTo>
                    <a:pt x="311" y="285"/>
                  </a:lnTo>
                  <a:lnTo>
                    <a:pt x="304" y="279"/>
                  </a:lnTo>
                  <a:lnTo>
                    <a:pt x="298" y="273"/>
                  </a:lnTo>
                  <a:lnTo>
                    <a:pt x="289" y="267"/>
                  </a:lnTo>
                  <a:lnTo>
                    <a:pt x="281" y="262"/>
                  </a:lnTo>
                  <a:lnTo>
                    <a:pt x="283" y="272"/>
                  </a:lnTo>
                  <a:lnTo>
                    <a:pt x="287" y="282"/>
                  </a:lnTo>
                  <a:lnTo>
                    <a:pt x="292" y="290"/>
                  </a:lnTo>
                  <a:lnTo>
                    <a:pt x="293" y="299"/>
                  </a:lnTo>
                  <a:lnTo>
                    <a:pt x="287" y="293"/>
                  </a:lnTo>
                  <a:lnTo>
                    <a:pt x="281" y="286"/>
                  </a:lnTo>
                  <a:lnTo>
                    <a:pt x="275" y="282"/>
                  </a:lnTo>
                  <a:lnTo>
                    <a:pt x="266" y="282"/>
                  </a:lnTo>
                  <a:lnTo>
                    <a:pt x="269" y="293"/>
                  </a:lnTo>
                  <a:lnTo>
                    <a:pt x="277" y="303"/>
                  </a:lnTo>
                  <a:lnTo>
                    <a:pt x="284" y="314"/>
                  </a:lnTo>
                  <a:lnTo>
                    <a:pt x="286" y="326"/>
                  </a:lnTo>
                  <a:lnTo>
                    <a:pt x="280" y="332"/>
                  </a:lnTo>
                  <a:lnTo>
                    <a:pt x="277" y="339"/>
                  </a:lnTo>
                  <a:lnTo>
                    <a:pt x="275" y="346"/>
                  </a:lnTo>
                  <a:lnTo>
                    <a:pt x="273" y="353"/>
                  </a:lnTo>
                  <a:lnTo>
                    <a:pt x="278" y="354"/>
                  </a:lnTo>
                  <a:lnTo>
                    <a:pt x="281" y="353"/>
                  </a:lnTo>
                  <a:lnTo>
                    <a:pt x="285" y="352"/>
                  </a:lnTo>
                  <a:lnTo>
                    <a:pt x="289" y="351"/>
                  </a:lnTo>
                  <a:lnTo>
                    <a:pt x="296" y="344"/>
                  </a:lnTo>
                  <a:lnTo>
                    <a:pt x="306" y="339"/>
                  </a:lnTo>
                  <a:lnTo>
                    <a:pt x="315" y="335"/>
                  </a:lnTo>
                  <a:lnTo>
                    <a:pt x="323" y="329"/>
                  </a:lnTo>
                  <a:lnTo>
                    <a:pt x="330" y="336"/>
                  </a:lnTo>
                  <a:lnTo>
                    <a:pt x="338" y="344"/>
                  </a:lnTo>
                  <a:lnTo>
                    <a:pt x="347" y="353"/>
                  </a:lnTo>
                  <a:lnTo>
                    <a:pt x="355" y="362"/>
                  </a:lnTo>
                  <a:lnTo>
                    <a:pt x="364" y="373"/>
                  </a:lnTo>
                  <a:lnTo>
                    <a:pt x="372" y="382"/>
                  </a:lnTo>
                  <a:lnTo>
                    <a:pt x="381" y="391"/>
                  </a:lnTo>
                  <a:lnTo>
                    <a:pt x="387" y="399"/>
                  </a:lnTo>
                  <a:lnTo>
                    <a:pt x="374" y="409"/>
                  </a:lnTo>
                  <a:lnTo>
                    <a:pt x="368" y="406"/>
                  </a:lnTo>
                  <a:lnTo>
                    <a:pt x="361" y="401"/>
                  </a:lnTo>
                  <a:lnTo>
                    <a:pt x="353" y="396"/>
                  </a:lnTo>
                  <a:lnTo>
                    <a:pt x="345" y="391"/>
                  </a:lnTo>
                  <a:lnTo>
                    <a:pt x="336" y="385"/>
                  </a:lnTo>
                  <a:lnTo>
                    <a:pt x="328" y="381"/>
                  </a:lnTo>
                  <a:lnTo>
                    <a:pt x="322" y="376"/>
                  </a:lnTo>
                  <a:lnTo>
                    <a:pt x="316" y="373"/>
                  </a:lnTo>
                  <a:lnTo>
                    <a:pt x="318" y="377"/>
                  </a:lnTo>
                  <a:lnTo>
                    <a:pt x="322" y="383"/>
                  </a:lnTo>
                  <a:lnTo>
                    <a:pt x="328" y="390"/>
                  </a:lnTo>
                  <a:lnTo>
                    <a:pt x="334" y="397"/>
                  </a:lnTo>
                  <a:lnTo>
                    <a:pt x="342" y="403"/>
                  </a:lnTo>
                  <a:lnTo>
                    <a:pt x="349" y="409"/>
                  </a:lnTo>
                  <a:lnTo>
                    <a:pt x="355" y="414"/>
                  </a:lnTo>
                  <a:lnTo>
                    <a:pt x="361" y="419"/>
                  </a:lnTo>
                  <a:lnTo>
                    <a:pt x="344" y="435"/>
                  </a:lnTo>
                  <a:lnTo>
                    <a:pt x="330" y="422"/>
                  </a:lnTo>
                  <a:lnTo>
                    <a:pt x="315" y="408"/>
                  </a:lnTo>
                  <a:lnTo>
                    <a:pt x="301" y="392"/>
                  </a:lnTo>
                  <a:lnTo>
                    <a:pt x="287" y="377"/>
                  </a:lnTo>
                  <a:lnTo>
                    <a:pt x="272" y="362"/>
                  </a:lnTo>
                  <a:lnTo>
                    <a:pt x="258" y="347"/>
                  </a:lnTo>
                  <a:lnTo>
                    <a:pt x="245" y="333"/>
                  </a:lnTo>
                  <a:lnTo>
                    <a:pt x="231" y="321"/>
                  </a:lnTo>
                  <a:lnTo>
                    <a:pt x="217" y="308"/>
                  </a:lnTo>
                  <a:lnTo>
                    <a:pt x="203" y="295"/>
                  </a:lnTo>
                  <a:lnTo>
                    <a:pt x="189" y="283"/>
                  </a:lnTo>
                  <a:lnTo>
                    <a:pt x="174" y="270"/>
                  </a:lnTo>
                  <a:lnTo>
                    <a:pt x="160" y="257"/>
                  </a:lnTo>
                  <a:lnTo>
                    <a:pt x="147" y="246"/>
                  </a:lnTo>
                  <a:lnTo>
                    <a:pt x="133" y="233"/>
                  </a:lnTo>
                  <a:lnTo>
                    <a:pt x="119" y="220"/>
                  </a:lnTo>
                  <a:lnTo>
                    <a:pt x="104" y="209"/>
                  </a:lnTo>
                  <a:lnTo>
                    <a:pt x="90" y="196"/>
                  </a:lnTo>
                  <a:lnTo>
                    <a:pt x="75" y="185"/>
                  </a:lnTo>
                  <a:lnTo>
                    <a:pt x="60" y="173"/>
                  </a:lnTo>
                  <a:lnTo>
                    <a:pt x="46" y="162"/>
                  </a:lnTo>
                  <a:lnTo>
                    <a:pt x="31" y="150"/>
                  </a:lnTo>
                  <a:lnTo>
                    <a:pt x="15" y="139"/>
                  </a:lnTo>
                  <a:lnTo>
                    <a:pt x="0" y="128"/>
                  </a:lnTo>
                  <a:lnTo>
                    <a:pt x="9" y="112"/>
                  </a:lnTo>
                  <a:lnTo>
                    <a:pt x="19" y="96"/>
                  </a:lnTo>
                  <a:lnTo>
                    <a:pt x="27" y="80"/>
                  </a:lnTo>
                  <a:lnTo>
                    <a:pt x="35" y="64"/>
                  </a:lnTo>
                  <a:lnTo>
                    <a:pt x="44" y="48"/>
                  </a:lnTo>
                  <a:lnTo>
                    <a:pt x="53" y="32"/>
                  </a:lnTo>
                  <a:lnTo>
                    <a:pt x="62" y="15"/>
                  </a:lnTo>
                  <a:lnTo>
                    <a:pt x="73" y="0"/>
                  </a:lnTo>
                  <a:lnTo>
                    <a:pt x="86" y="5"/>
                  </a:lnTo>
                  <a:lnTo>
                    <a:pt x="97" y="11"/>
                  </a:lnTo>
                  <a:lnTo>
                    <a:pt x="109" y="19"/>
                  </a:lnTo>
                  <a:lnTo>
                    <a:pt x="119" y="26"/>
                  </a:lnTo>
                  <a:lnTo>
                    <a:pt x="130" y="34"/>
                  </a:lnTo>
                  <a:lnTo>
                    <a:pt x="141" y="42"/>
                  </a:lnTo>
                  <a:lnTo>
                    <a:pt x="152" y="50"/>
                  </a:lnTo>
                  <a:lnTo>
                    <a:pt x="164" y="56"/>
                  </a:lnTo>
                  <a:lnTo>
                    <a:pt x="158" y="64"/>
                  </a:lnTo>
                  <a:lnTo>
                    <a:pt x="152" y="72"/>
                  </a:lnTo>
                  <a:lnTo>
                    <a:pt x="149" y="81"/>
                  </a:lnTo>
                  <a:lnTo>
                    <a:pt x="145" y="90"/>
                  </a:lnTo>
                  <a:lnTo>
                    <a:pt x="141" y="100"/>
                  </a:lnTo>
                  <a:lnTo>
                    <a:pt x="137" y="109"/>
                  </a:lnTo>
                  <a:lnTo>
                    <a:pt x="132" y="118"/>
                  </a:lnTo>
                  <a:lnTo>
                    <a:pt x="126" y="125"/>
                  </a:lnTo>
                  <a:lnTo>
                    <a:pt x="99" y="106"/>
                  </a:lnTo>
                  <a:lnTo>
                    <a:pt x="98" y="106"/>
                  </a:lnTo>
                  <a:lnTo>
                    <a:pt x="97" y="109"/>
                  </a:lnTo>
                  <a:lnTo>
                    <a:pt x="96" y="110"/>
                  </a:lnTo>
                  <a:lnTo>
                    <a:pt x="95" y="111"/>
                  </a:lnTo>
                  <a:lnTo>
                    <a:pt x="101" y="119"/>
                  </a:lnTo>
                  <a:lnTo>
                    <a:pt x="105" y="127"/>
                  </a:lnTo>
                  <a:lnTo>
                    <a:pt x="111" y="134"/>
                  </a:lnTo>
                  <a:lnTo>
                    <a:pt x="118" y="140"/>
                  </a:lnTo>
                  <a:lnTo>
                    <a:pt x="110" y="135"/>
                  </a:lnTo>
                  <a:lnTo>
                    <a:pt x="103" y="129"/>
                  </a:lnTo>
                  <a:lnTo>
                    <a:pt x="95" y="125"/>
                  </a:lnTo>
                  <a:lnTo>
                    <a:pt x="86" y="124"/>
                  </a:lnTo>
                  <a:lnTo>
                    <a:pt x="90" y="133"/>
                  </a:lnTo>
                  <a:lnTo>
                    <a:pt x="94" y="142"/>
                  </a:lnTo>
                  <a:lnTo>
                    <a:pt x="99" y="150"/>
                  </a:lnTo>
                  <a:lnTo>
                    <a:pt x="109" y="158"/>
                  </a:lnTo>
                  <a:lnTo>
                    <a:pt x="107" y="165"/>
                  </a:lnTo>
                  <a:lnTo>
                    <a:pt x="107" y="171"/>
                  </a:lnTo>
                  <a:lnTo>
                    <a:pt x="106" y="178"/>
                  </a:lnTo>
                  <a:lnTo>
                    <a:pt x="104" y="185"/>
                  </a:lnTo>
                  <a:lnTo>
                    <a:pt x="106" y="186"/>
                  </a:lnTo>
                  <a:lnTo>
                    <a:pt x="109" y="184"/>
                  </a:lnTo>
                  <a:lnTo>
                    <a:pt x="110" y="182"/>
                  </a:lnTo>
                  <a:lnTo>
                    <a:pt x="112" y="184"/>
                  </a:lnTo>
                  <a:lnTo>
                    <a:pt x="127" y="166"/>
                  </a:lnTo>
                  <a:lnTo>
                    <a:pt x="141" y="147"/>
                  </a:lnTo>
                  <a:lnTo>
                    <a:pt x="155" y="127"/>
                  </a:lnTo>
                  <a:lnTo>
                    <a:pt x="167" y="108"/>
                  </a:lnTo>
                  <a:lnTo>
                    <a:pt x="180" y="88"/>
                  </a:lnTo>
                  <a:lnTo>
                    <a:pt x="193" y="68"/>
                  </a:lnTo>
                  <a:lnTo>
                    <a:pt x="207" y="50"/>
                  </a:lnTo>
                  <a:lnTo>
                    <a:pt x="222" y="32"/>
                  </a:lnTo>
                  <a:lnTo>
                    <a:pt x="294" y="8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17"/>
            <p:cNvSpPr>
              <a:spLocks/>
            </p:cNvSpPr>
            <p:nvPr/>
          </p:nvSpPr>
          <p:spPr bwMode="auto">
            <a:xfrm rot="20101482">
              <a:off x="7342119" y="1232654"/>
              <a:ext cx="188028" cy="166227"/>
            </a:xfrm>
            <a:custGeom>
              <a:avLst/>
              <a:gdLst/>
              <a:ahLst/>
              <a:cxnLst>
                <a:cxn ang="0">
                  <a:pos x="91" y="6"/>
                </a:cxn>
                <a:cxn ang="0">
                  <a:pos x="96" y="10"/>
                </a:cxn>
                <a:cxn ang="0">
                  <a:pos x="102" y="15"/>
                </a:cxn>
                <a:cxn ang="0">
                  <a:pos x="108" y="21"/>
                </a:cxn>
                <a:cxn ang="0">
                  <a:pos x="114" y="25"/>
                </a:cxn>
                <a:cxn ang="0">
                  <a:pos x="119" y="31"/>
                </a:cxn>
                <a:cxn ang="0">
                  <a:pos x="125" y="37"/>
                </a:cxn>
                <a:cxn ang="0">
                  <a:pos x="131" y="42"/>
                </a:cxn>
                <a:cxn ang="0">
                  <a:pos x="137" y="46"/>
                </a:cxn>
                <a:cxn ang="0">
                  <a:pos x="134" y="51"/>
                </a:cxn>
                <a:cxn ang="0">
                  <a:pos x="133" y="55"/>
                </a:cxn>
                <a:cxn ang="0">
                  <a:pos x="132" y="60"/>
                </a:cxn>
                <a:cxn ang="0">
                  <a:pos x="127" y="65"/>
                </a:cxn>
                <a:cxn ang="0">
                  <a:pos x="119" y="72"/>
                </a:cxn>
                <a:cxn ang="0">
                  <a:pos x="111" y="78"/>
                </a:cxn>
                <a:cxn ang="0">
                  <a:pos x="103" y="85"/>
                </a:cxn>
                <a:cxn ang="0">
                  <a:pos x="95" y="92"/>
                </a:cxn>
                <a:cxn ang="0">
                  <a:pos x="87" y="99"/>
                </a:cxn>
                <a:cxn ang="0">
                  <a:pos x="79" y="106"/>
                </a:cxn>
                <a:cxn ang="0">
                  <a:pos x="72" y="114"/>
                </a:cxn>
                <a:cxn ang="0">
                  <a:pos x="65" y="122"/>
                </a:cxn>
                <a:cxn ang="0">
                  <a:pos x="57" y="116"/>
                </a:cxn>
                <a:cxn ang="0">
                  <a:pos x="49" y="111"/>
                </a:cxn>
                <a:cxn ang="0">
                  <a:pos x="40" y="104"/>
                </a:cxn>
                <a:cxn ang="0">
                  <a:pos x="32" y="96"/>
                </a:cxn>
                <a:cxn ang="0">
                  <a:pos x="23" y="88"/>
                </a:cxn>
                <a:cxn ang="0">
                  <a:pos x="15" y="80"/>
                </a:cxn>
                <a:cxn ang="0">
                  <a:pos x="6" y="72"/>
                </a:cxn>
                <a:cxn ang="0">
                  <a:pos x="0" y="63"/>
                </a:cxn>
                <a:cxn ang="0">
                  <a:pos x="10" y="54"/>
                </a:cxn>
                <a:cxn ang="0">
                  <a:pos x="20" y="46"/>
                </a:cxn>
                <a:cxn ang="0">
                  <a:pos x="32" y="38"/>
                </a:cxn>
                <a:cxn ang="0">
                  <a:pos x="45" y="31"/>
                </a:cxn>
                <a:cxn ang="0">
                  <a:pos x="56" y="24"/>
                </a:cxn>
                <a:cxn ang="0">
                  <a:pos x="66" y="17"/>
                </a:cxn>
                <a:cxn ang="0">
                  <a:pos x="77" y="9"/>
                </a:cxn>
                <a:cxn ang="0">
                  <a:pos x="86" y="0"/>
                </a:cxn>
                <a:cxn ang="0">
                  <a:pos x="87" y="1"/>
                </a:cxn>
                <a:cxn ang="0">
                  <a:pos x="91" y="2"/>
                </a:cxn>
                <a:cxn ang="0">
                  <a:pos x="92" y="5"/>
                </a:cxn>
                <a:cxn ang="0">
                  <a:pos x="91" y="6"/>
                </a:cxn>
              </a:cxnLst>
              <a:rect l="0" t="0" r="r" b="b"/>
              <a:pathLst>
                <a:path w="137" h="122">
                  <a:moveTo>
                    <a:pt x="91" y="6"/>
                  </a:moveTo>
                  <a:lnTo>
                    <a:pt x="96" y="10"/>
                  </a:lnTo>
                  <a:lnTo>
                    <a:pt x="102" y="15"/>
                  </a:lnTo>
                  <a:lnTo>
                    <a:pt x="108" y="21"/>
                  </a:lnTo>
                  <a:lnTo>
                    <a:pt x="114" y="25"/>
                  </a:lnTo>
                  <a:lnTo>
                    <a:pt x="119" y="31"/>
                  </a:lnTo>
                  <a:lnTo>
                    <a:pt x="125" y="37"/>
                  </a:lnTo>
                  <a:lnTo>
                    <a:pt x="131" y="42"/>
                  </a:lnTo>
                  <a:lnTo>
                    <a:pt x="137" y="46"/>
                  </a:lnTo>
                  <a:lnTo>
                    <a:pt x="134" y="51"/>
                  </a:lnTo>
                  <a:lnTo>
                    <a:pt x="133" y="55"/>
                  </a:lnTo>
                  <a:lnTo>
                    <a:pt x="132" y="60"/>
                  </a:lnTo>
                  <a:lnTo>
                    <a:pt x="127" y="65"/>
                  </a:lnTo>
                  <a:lnTo>
                    <a:pt x="119" y="72"/>
                  </a:lnTo>
                  <a:lnTo>
                    <a:pt x="111" y="78"/>
                  </a:lnTo>
                  <a:lnTo>
                    <a:pt x="103" y="85"/>
                  </a:lnTo>
                  <a:lnTo>
                    <a:pt x="95" y="92"/>
                  </a:lnTo>
                  <a:lnTo>
                    <a:pt x="87" y="99"/>
                  </a:lnTo>
                  <a:lnTo>
                    <a:pt x="79" y="106"/>
                  </a:lnTo>
                  <a:lnTo>
                    <a:pt x="72" y="114"/>
                  </a:lnTo>
                  <a:lnTo>
                    <a:pt x="65" y="122"/>
                  </a:lnTo>
                  <a:lnTo>
                    <a:pt x="57" y="116"/>
                  </a:lnTo>
                  <a:lnTo>
                    <a:pt x="49" y="111"/>
                  </a:lnTo>
                  <a:lnTo>
                    <a:pt x="40" y="104"/>
                  </a:lnTo>
                  <a:lnTo>
                    <a:pt x="32" y="96"/>
                  </a:lnTo>
                  <a:lnTo>
                    <a:pt x="23" y="88"/>
                  </a:lnTo>
                  <a:lnTo>
                    <a:pt x="15" y="80"/>
                  </a:lnTo>
                  <a:lnTo>
                    <a:pt x="6" y="72"/>
                  </a:lnTo>
                  <a:lnTo>
                    <a:pt x="0" y="63"/>
                  </a:lnTo>
                  <a:lnTo>
                    <a:pt x="10" y="54"/>
                  </a:lnTo>
                  <a:lnTo>
                    <a:pt x="20" y="46"/>
                  </a:lnTo>
                  <a:lnTo>
                    <a:pt x="32" y="38"/>
                  </a:lnTo>
                  <a:lnTo>
                    <a:pt x="45" y="31"/>
                  </a:lnTo>
                  <a:lnTo>
                    <a:pt x="56" y="24"/>
                  </a:lnTo>
                  <a:lnTo>
                    <a:pt x="66" y="17"/>
                  </a:lnTo>
                  <a:lnTo>
                    <a:pt x="77" y="9"/>
                  </a:lnTo>
                  <a:lnTo>
                    <a:pt x="86" y="0"/>
                  </a:lnTo>
                  <a:lnTo>
                    <a:pt x="87" y="1"/>
                  </a:lnTo>
                  <a:lnTo>
                    <a:pt x="91" y="2"/>
                  </a:lnTo>
                  <a:lnTo>
                    <a:pt x="92" y="5"/>
                  </a:lnTo>
                  <a:lnTo>
                    <a:pt x="91" y="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18"/>
            <p:cNvSpPr>
              <a:spLocks/>
            </p:cNvSpPr>
            <p:nvPr/>
          </p:nvSpPr>
          <p:spPr bwMode="auto">
            <a:xfrm rot="20101482">
              <a:off x="6592667" y="1025085"/>
              <a:ext cx="722133" cy="1169036"/>
            </a:xfrm>
            <a:custGeom>
              <a:avLst/>
              <a:gdLst/>
              <a:ahLst/>
              <a:cxnLst>
                <a:cxn ang="0">
                  <a:pos x="210" y="38"/>
                </a:cxn>
                <a:cxn ang="0">
                  <a:pos x="224" y="135"/>
                </a:cxn>
                <a:cxn ang="0">
                  <a:pos x="219" y="225"/>
                </a:cxn>
                <a:cxn ang="0">
                  <a:pos x="211" y="262"/>
                </a:cxn>
                <a:cxn ang="0">
                  <a:pos x="179" y="263"/>
                </a:cxn>
                <a:cxn ang="0">
                  <a:pos x="225" y="283"/>
                </a:cxn>
                <a:cxn ang="0">
                  <a:pos x="228" y="307"/>
                </a:cxn>
                <a:cxn ang="0">
                  <a:pos x="188" y="294"/>
                </a:cxn>
                <a:cxn ang="0">
                  <a:pos x="214" y="316"/>
                </a:cxn>
                <a:cxn ang="0">
                  <a:pos x="230" y="342"/>
                </a:cxn>
                <a:cxn ang="0">
                  <a:pos x="195" y="335"/>
                </a:cxn>
                <a:cxn ang="0">
                  <a:pos x="190" y="345"/>
                </a:cxn>
                <a:cxn ang="0">
                  <a:pos x="219" y="383"/>
                </a:cxn>
                <a:cxn ang="0">
                  <a:pos x="221" y="420"/>
                </a:cxn>
                <a:cxn ang="0">
                  <a:pos x="259" y="368"/>
                </a:cxn>
                <a:cxn ang="0">
                  <a:pos x="347" y="428"/>
                </a:cxn>
                <a:cxn ang="0">
                  <a:pos x="436" y="494"/>
                </a:cxn>
                <a:cxn ang="0">
                  <a:pos x="434" y="513"/>
                </a:cxn>
                <a:cxn ang="0">
                  <a:pos x="363" y="505"/>
                </a:cxn>
                <a:cxn ang="0">
                  <a:pos x="307" y="516"/>
                </a:cxn>
                <a:cxn ang="0">
                  <a:pos x="297" y="531"/>
                </a:cxn>
                <a:cxn ang="0">
                  <a:pos x="351" y="525"/>
                </a:cxn>
                <a:cxn ang="0">
                  <a:pos x="432" y="535"/>
                </a:cxn>
                <a:cxn ang="0">
                  <a:pos x="497" y="554"/>
                </a:cxn>
                <a:cxn ang="0">
                  <a:pos x="519" y="586"/>
                </a:cxn>
                <a:cxn ang="0">
                  <a:pos x="431" y="657"/>
                </a:cxn>
                <a:cxn ang="0">
                  <a:pos x="388" y="660"/>
                </a:cxn>
                <a:cxn ang="0">
                  <a:pos x="377" y="668"/>
                </a:cxn>
                <a:cxn ang="0">
                  <a:pos x="387" y="686"/>
                </a:cxn>
                <a:cxn ang="0">
                  <a:pos x="356" y="676"/>
                </a:cxn>
                <a:cxn ang="0">
                  <a:pos x="360" y="690"/>
                </a:cxn>
                <a:cxn ang="0">
                  <a:pos x="369" y="703"/>
                </a:cxn>
                <a:cxn ang="0">
                  <a:pos x="336" y="698"/>
                </a:cxn>
                <a:cxn ang="0">
                  <a:pos x="350" y="718"/>
                </a:cxn>
                <a:cxn ang="0">
                  <a:pos x="309" y="708"/>
                </a:cxn>
                <a:cxn ang="0">
                  <a:pos x="255" y="676"/>
                </a:cxn>
                <a:cxn ang="0">
                  <a:pos x="213" y="642"/>
                </a:cxn>
                <a:cxn ang="0">
                  <a:pos x="232" y="673"/>
                </a:cxn>
                <a:cxn ang="0">
                  <a:pos x="315" y="733"/>
                </a:cxn>
                <a:cxn ang="0">
                  <a:pos x="368" y="816"/>
                </a:cxn>
                <a:cxn ang="0">
                  <a:pos x="347" y="855"/>
                </a:cxn>
                <a:cxn ang="0">
                  <a:pos x="242" y="859"/>
                </a:cxn>
                <a:cxn ang="0">
                  <a:pos x="135" y="854"/>
                </a:cxn>
                <a:cxn ang="0">
                  <a:pos x="69" y="835"/>
                </a:cxn>
                <a:cxn ang="0">
                  <a:pos x="4" y="794"/>
                </a:cxn>
                <a:cxn ang="0">
                  <a:pos x="58" y="535"/>
                </a:cxn>
                <a:cxn ang="0">
                  <a:pos x="84" y="528"/>
                </a:cxn>
                <a:cxn ang="0">
                  <a:pos x="78" y="504"/>
                </a:cxn>
                <a:cxn ang="0">
                  <a:pos x="101" y="502"/>
                </a:cxn>
                <a:cxn ang="0">
                  <a:pos x="80" y="468"/>
                </a:cxn>
                <a:cxn ang="0">
                  <a:pos x="90" y="460"/>
                </a:cxn>
                <a:cxn ang="0">
                  <a:pos x="67" y="404"/>
                </a:cxn>
                <a:cxn ang="0">
                  <a:pos x="98" y="275"/>
                </a:cxn>
                <a:cxn ang="0">
                  <a:pos x="122" y="193"/>
                </a:cxn>
                <a:cxn ang="0">
                  <a:pos x="166" y="199"/>
                </a:cxn>
                <a:cxn ang="0">
                  <a:pos x="138" y="183"/>
                </a:cxn>
                <a:cxn ang="0">
                  <a:pos x="141" y="177"/>
                </a:cxn>
                <a:cxn ang="0">
                  <a:pos x="126" y="160"/>
                </a:cxn>
                <a:cxn ang="0">
                  <a:pos x="144" y="94"/>
                </a:cxn>
                <a:cxn ang="0">
                  <a:pos x="175" y="31"/>
                </a:cxn>
                <a:cxn ang="0">
                  <a:pos x="146" y="18"/>
                </a:cxn>
                <a:cxn ang="0">
                  <a:pos x="144" y="0"/>
                </a:cxn>
              </a:cxnLst>
              <a:rect l="0" t="0" r="r" b="b"/>
              <a:pathLst>
                <a:path w="531" h="859">
                  <a:moveTo>
                    <a:pt x="173" y="3"/>
                  </a:moveTo>
                  <a:lnTo>
                    <a:pt x="183" y="8"/>
                  </a:lnTo>
                  <a:lnTo>
                    <a:pt x="192" y="13"/>
                  </a:lnTo>
                  <a:lnTo>
                    <a:pt x="198" y="18"/>
                  </a:lnTo>
                  <a:lnTo>
                    <a:pt x="201" y="20"/>
                  </a:lnTo>
                  <a:lnTo>
                    <a:pt x="210" y="38"/>
                  </a:lnTo>
                  <a:lnTo>
                    <a:pt x="219" y="58"/>
                  </a:lnTo>
                  <a:lnTo>
                    <a:pt x="225" y="78"/>
                  </a:lnTo>
                  <a:lnTo>
                    <a:pt x="229" y="94"/>
                  </a:lnTo>
                  <a:lnTo>
                    <a:pt x="230" y="108"/>
                  </a:lnTo>
                  <a:lnTo>
                    <a:pt x="227" y="122"/>
                  </a:lnTo>
                  <a:lnTo>
                    <a:pt x="224" y="135"/>
                  </a:lnTo>
                  <a:lnTo>
                    <a:pt x="225" y="148"/>
                  </a:lnTo>
                  <a:lnTo>
                    <a:pt x="219" y="164"/>
                  </a:lnTo>
                  <a:lnTo>
                    <a:pt x="214" y="177"/>
                  </a:lnTo>
                  <a:lnTo>
                    <a:pt x="213" y="190"/>
                  </a:lnTo>
                  <a:lnTo>
                    <a:pt x="217" y="203"/>
                  </a:lnTo>
                  <a:lnTo>
                    <a:pt x="219" y="225"/>
                  </a:lnTo>
                  <a:lnTo>
                    <a:pt x="219" y="240"/>
                  </a:lnTo>
                  <a:lnTo>
                    <a:pt x="221" y="253"/>
                  </a:lnTo>
                  <a:lnTo>
                    <a:pt x="225" y="268"/>
                  </a:lnTo>
                  <a:lnTo>
                    <a:pt x="222" y="266"/>
                  </a:lnTo>
                  <a:lnTo>
                    <a:pt x="217" y="263"/>
                  </a:lnTo>
                  <a:lnTo>
                    <a:pt x="211" y="262"/>
                  </a:lnTo>
                  <a:lnTo>
                    <a:pt x="203" y="262"/>
                  </a:lnTo>
                  <a:lnTo>
                    <a:pt x="195" y="262"/>
                  </a:lnTo>
                  <a:lnTo>
                    <a:pt x="188" y="262"/>
                  </a:lnTo>
                  <a:lnTo>
                    <a:pt x="181" y="261"/>
                  </a:lnTo>
                  <a:lnTo>
                    <a:pt x="176" y="260"/>
                  </a:lnTo>
                  <a:lnTo>
                    <a:pt x="179" y="263"/>
                  </a:lnTo>
                  <a:lnTo>
                    <a:pt x="184" y="267"/>
                  </a:lnTo>
                  <a:lnTo>
                    <a:pt x="192" y="270"/>
                  </a:lnTo>
                  <a:lnTo>
                    <a:pt x="202" y="275"/>
                  </a:lnTo>
                  <a:lnTo>
                    <a:pt x="211" y="278"/>
                  </a:lnTo>
                  <a:lnTo>
                    <a:pt x="219" y="282"/>
                  </a:lnTo>
                  <a:lnTo>
                    <a:pt x="225" y="283"/>
                  </a:lnTo>
                  <a:lnTo>
                    <a:pt x="227" y="284"/>
                  </a:lnTo>
                  <a:lnTo>
                    <a:pt x="228" y="290"/>
                  </a:lnTo>
                  <a:lnTo>
                    <a:pt x="232" y="294"/>
                  </a:lnTo>
                  <a:lnTo>
                    <a:pt x="234" y="301"/>
                  </a:lnTo>
                  <a:lnTo>
                    <a:pt x="234" y="309"/>
                  </a:lnTo>
                  <a:lnTo>
                    <a:pt x="228" y="307"/>
                  </a:lnTo>
                  <a:lnTo>
                    <a:pt x="222" y="305"/>
                  </a:lnTo>
                  <a:lnTo>
                    <a:pt x="216" y="303"/>
                  </a:lnTo>
                  <a:lnTo>
                    <a:pt x="209" y="300"/>
                  </a:lnTo>
                  <a:lnTo>
                    <a:pt x="201" y="298"/>
                  </a:lnTo>
                  <a:lnTo>
                    <a:pt x="194" y="296"/>
                  </a:lnTo>
                  <a:lnTo>
                    <a:pt x="188" y="294"/>
                  </a:lnTo>
                  <a:lnTo>
                    <a:pt x="182" y="294"/>
                  </a:lnTo>
                  <a:lnTo>
                    <a:pt x="187" y="300"/>
                  </a:lnTo>
                  <a:lnTo>
                    <a:pt x="192" y="305"/>
                  </a:lnTo>
                  <a:lnTo>
                    <a:pt x="199" y="309"/>
                  </a:lnTo>
                  <a:lnTo>
                    <a:pt x="206" y="313"/>
                  </a:lnTo>
                  <a:lnTo>
                    <a:pt x="214" y="316"/>
                  </a:lnTo>
                  <a:lnTo>
                    <a:pt x="221" y="320"/>
                  </a:lnTo>
                  <a:lnTo>
                    <a:pt x="228" y="323"/>
                  </a:lnTo>
                  <a:lnTo>
                    <a:pt x="234" y="327"/>
                  </a:lnTo>
                  <a:lnTo>
                    <a:pt x="232" y="330"/>
                  </a:lnTo>
                  <a:lnTo>
                    <a:pt x="230" y="336"/>
                  </a:lnTo>
                  <a:lnTo>
                    <a:pt x="230" y="342"/>
                  </a:lnTo>
                  <a:lnTo>
                    <a:pt x="229" y="345"/>
                  </a:lnTo>
                  <a:lnTo>
                    <a:pt x="224" y="343"/>
                  </a:lnTo>
                  <a:lnTo>
                    <a:pt x="218" y="341"/>
                  </a:lnTo>
                  <a:lnTo>
                    <a:pt x="211" y="338"/>
                  </a:lnTo>
                  <a:lnTo>
                    <a:pt x="203" y="337"/>
                  </a:lnTo>
                  <a:lnTo>
                    <a:pt x="195" y="335"/>
                  </a:lnTo>
                  <a:lnTo>
                    <a:pt x="188" y="332"/>
                  </a:lnTo>
                  <a:lnTo>
                    <a:pt x="182" y="331"/>
                  </a:lnTo>
                  <a:lnTo>
                    <a:pt x="176" y="329"/>
                  </a:lnTo>
                  <a:lnTo>
                    <a:pt x="179" y="336"/>
                  </a:lnTo>
                  <a:lnTo>
                    <a:pt x="183" y="341"/>
                  </a:lnTo>
                  <a:lnTo>
                    <a:pt x="190" y="345"/>
                  </a:lnTo>
                  <a:lnTo>
                    <a:pt x="198" y="350"/>
                  </a:lnTo>
                  <a:lnTo>
                    <a:pt x="206" y="353"/>
                  </a:lnTo>
                  <a:lnTo>
                    <a:pt x="214" y="358"/>
                  </a:lnTo>
                  <a:lnTo>
                    <a:pt x="220" y="362"/>
                  </a:lnTo>
                  <a:lnTo>
                    <a:pt x="225" y="368"/>
                  </a:lnTo>
                  <a:lnTo>
                    <a:pt x="219" y="383"/>
                  </a:lnTo>
                  <a:lnTo>
                    <a:pt x="212" y="405"/>
                  </a:lnTo>
                  <a:lnTo>
                    <a:pt x="206" y="427"/>
                  </a:lnTo>
                  <a:lnTo>
                    <a:pt x="201" y="445"/>
                  </a:lnTo>
                  <a:lnTo>
                    <a:pt x="206" y="444"/>
                  </a:lnTo>
                  <a:lnTo>
                    <a:pt x="214" y="433"/>
                  </a:lnTo>
                  <a:lnTo>
                    <a:pt x="221" y="420"/>
                  </a:lnTo>
                  <a:lnTo>
                    <a:pt x="227" y="412"/>
                  </a:lnTo>
                  <a:lnTo>
                    <a:pt x="235" y="400"/>
                  </a:lnTo>
                  <a:lnTo>
                    <a:pt x="239" y="387"/>
                  </a:lnTo>
                  <a:lnTo>
                    <a:pt x="242" y="374"/>
                  </a:lnTo>
                  <a:lnTo>
                    <a:pt x="247" y="360"/>
                  </a:lnTo>
                  <a:lnTo>
                    <a:pt x="259" y="368"/>
                  </a:lnTo>
                  <a:lnTo>
                    <a:pt x="273" y="377"/>
                  </a:lnTo>
                  <a:lnTo>
                    <a:pt x="287" y="387"/>
                  </a:lnTo>
                  <a:lnTo>
                    <a:pt x="302" y="397"/>
                  </a:lnTo>
                  <a:lnTo>
                    <a:pt x="317" y="407"/>
                  </a:lnTo>
                  <a:lnTo>
                    <a:pt x="332" y="418"/>
                  </a:lnTo>
                  <a:lnTo>
                    <a:pt x="347" y="428"/>
                  </a:lnTo>
                  <a:lnTo>
                    <a:pt x="363" y="440"/>
                  </a:lnTo>
                  <a:lnTo>
                    <a:pt x="378" y="451"/>
                  </a:lnTo>
                  <a:lnTo>
                    <a:pt x="393" y="462"/>
                  </a:lnTo>
                  <a:lnTo>
                    <a:pt x="408" y="473"/>
                  </a:lnTo>
                  <a:lnTo>
                    <a:pt x="422" y="483"/>
                  </a:lnTo>
                  <a:lnTo>
                    <a:pt x="436" y="494"/>
                  </a:lnTo>
                  <a:lnTo>
                    <a:pt x="449" y="504"/>
                  </a:lnTo>
                  <a:lnTo>
                    <a:pt x="461" y="513"/>
                  </a:lnTo>
                  <a:lnTo>
                    <a:pt x="472" y="523"/>
                  </a:lnTo>
                  <a:lnTo>
                    <a:pt x="460" y="519"/>
                  </a:lnTo>
                  <a:lnTo>
                    <a:pt x="447" y="516"/>
                  </a:lnTo>
                  <a:lnTo>
                    <a:pt x="434" y="513"/>
                  </a:lnTo>
                  <a:lnTo>
                    <a:pt x="422" y="511"/>
                  </a:lnTo>
                  <a:lnTo>
                    <a:pt x="409" y="510"/>
                  </a:lnTo>
                  <a:lnTo>
                    <a:pt x="396" y="509"/>
                  </a:lnTo>
                  <a:lnTo>
                    <a:pt x="384" y="508"/>
                  </a:lnTo>
                  <a:lnTo>
                    <a:pt x="372" y="506"/>
                  </a:lnTo>
                  <a:lnTo>
                    <a:pt x="363" y="505"/>
                  </a:lnTo>
                  <a:lnTo>
                    <a:pt x="354" y="505"/>
                  </a:lnTo>
                  <a:lnTo>
                    <a:pt x="345" y="506"/>
                  </a:lnTo>
                  <a:lnTo>
                    <a:pt x="335" y="508"/>
                  </a:lnTo>
                  <a:lnTo>
                    <a:pt x="325" y="510"/>
                  </a:lnTo>
                  <a:lnTo>
                    <a:pt x="316" y="512"/>
                  </a:lnTo>
                  <a:lnTo>
                    <a:pt x="307" y="516"/>
                  </a:lnTo>
                  <a:lnTo>
                    <a:pt x="298" y="519"/>
                  </a:lnTo>
                  <a:lnTo>
                    <a:pt x="295" y="521"/>
                  </a:lnTo>
                  <a:lnTo>
                    <a:pt x="293" y="525"/>
                  </a:lnTo>
                  <a:lnTo>
                    <a:pt x="290" y="528"/>
                  </a:lnTo>
                  <a:lnTo>
                    <a:pt x="288" y="533"/>
                  </a:lnTo>
                  <a:lnTo>
                    <a:pt x="297" y="531"/>
                  </a:lnTo>
                  <a:lnTo>
                    <a:pt x="307" y="529"/>
                  </a:lnTo>
                  <a:lnTo>
                    <a:pt x="316" y="528"/>
                  </a:lnTo>
                  <a:lnTo>
                    <a:pt x="325" y="527"/>
                  </a:lnTo>
                  <a:lnTo>
                    <a:pt x="334" y="526"/>
                  </a:lnTo>
                  <a:lnTo>
                    <a:pt x="343" y="526"/>
                  </a:lnTo>
                  <a:lnTo>
                    <a:pt x="351" y="525"/>
                  </a:lnTo>
                  <a:lnTo>
                    <a:pt x="361" y="524"/>
                  </a:lnTo>
                  <a:lnTo>
                    <a:pt x="376" y="524"/>
                  </a:lnTo>
                  <a:lnTo>
                    <a:pt x="389" y="525"/>
                  </a:lnTo>
                  <a:lnTo>
                    <a:pt x="404" y="528"/>
                  </a:lnTo>
                  <a:lnTo>
                    <a:pt x="418" y="532"/>
                  </a:lnTo>
                  <a:lnTo>
                    <a:pt x="432" y="535"/>
                  </a:lnTo>
                  <a:lnTo>
                    <a:pt x="447" y="539"/>
                  </a:lnTo>
                  <a:lnTo>
                    <a:pt x="461" y="542"/>
                  </a:lnTo>
                  <a:lnTo>
                    <a:pt x="476" y="544"/>
                  </a:lnTo>
                  <a:lnTo>
                    <a:pt x="483" y="547"/>
                  </a:lnTo>
                  <a:lnTo>
                    <a:pt x="490" y="550"/>
                  </a:lnTo>
                  <a:lnTo>
                    <a:pt x="497" y="554"/>
                  </a:lnTo>
                  <a:lnTo>
                    <a:pt x="505" y="557"/>
                  </a:lnTo>
                  <a:lnTo>
                    <a:pt x="512" y="561"/>
                  </a:lnTo>
                  <a:lnTo>
                    <a:pt x="519" y="565"/>
                  </a:lnTo>
                  <a:lnTo>
                    <a:pt x="525" y="569"/>
                  </a:lnTo>
                  <a:lnTo>
                    <a:pt x="531" y="572"/>
                  </a:lnTo>
                  <a:lnTo>
                    <a:pt x="519" y="586"/>
                  </a:lnTo>
                  <a:lnTo>
                    <a:pt x="505" y="600"/>
                  </a:lnTo>
                  <a:lnTo>
                    <a:pt x="490" y="612"/>
                  </a:lnTo>
                  <a:lnTo>
                    <a:pt x="476" y="624"/>
                  </a:lnTo>
                  <a:lnTo>
                    <a:pt x="460" y="635"/>
                  </a:lnTo>
                  <a:lnTo>
                    <a:pt x="445" y="647"/>
                  </a:lnTo>
                  <a:lnTo>
                    <a:pt x="431" y="657"/>
                  </a:lnTo>
                  <a:lnTo>
                    <a:pt x="416" y="669"/>
                  </a:lnTo>
                  <a:lnTo>
                    <a:pt x="410" y="669"/>
                  </a:lnTo>
                  <a:lnTo>
                    <a:pt x="404" y="668"/>
                  </a:lnTo>
                  <a:lnTo>
                    <a:pt x="399" y="667"/>
                  </a:lnTo>
                  <a:lnTo>
                    <a:pt x="394" y="663"/>
                  </a:lnTo>
                  <a:lnTo>
                    <a:pt x="388" y="660"/>
                  </a:lnTo>
                  <a:lnTo>
                    <a:pt x="383" y="656"/>
                  </a:lnTo>
                  <a:lnTo>
                    <a:pt x="378" y="654"/>
                  </a:lnTo>
                  <a:lnTo>
                    <a:pt x="372" y="652"/>
                  </a:lnTo>
                  <a:lnTo>
                    <a:pt x="371" y="659"/>
                  </a:lnTo>
                  <a:lnTo>
                    <a:pt x="373" y="663"/>
                  </a:lnTo>
                  <a:lnTo>
                    <a:pt x="377" y="668"/>
                  </a:lnTo>
                  <a:lnTo>
                    <a:pt x="383" y="671"/>
                  </a:lnTo>
                  <a:lnTo>
                    <a:pt x="387" y="675"/>
                  </a:lnTo>
                  <a:lnTo>
                    <a:pt x="392" y="678"/>
                  </a:lnTo>
                  <a:lnTo>
                    <a:pt x="393" y="683"/>
                  </a:lnTo>
                  <a:lnTo>
                    <a:pt x="392" y="688"/>
                  </a:lnTo>
                  <a:lnTo>
                    <a:pt x="387" y="686"/>
                  </a:lnTo>
                  <a:lnTo>
                    <a:pt x="381" y="685"/>
                  </a:lnTo>
                  <a:lnTo>
                    <a:pt x="377" y="683"/>
                  </a:lnTo>
                  <a:lnTo>
                    <a:pt x="371" y="680"/>
                  </a:lnTo>
                  <a:lnTo>
                    <a:pt x="366" y="679"/>
                  </a:lnTo>
                  <a:lnTo>
                    <a:pt x="361" y="677"/>
                  </a:lnTo>
                  <a:lnTo>
                    <a:pt x="356" y="676"/>
                  </a:lnTo>
                  <a:lnTo>
                    <a:pt x="351" y="673"/>
                  </a:lnTo>
                  <a:lnTo>
                    <a:pt x="354" y="677"/>
                  </a:lnTo>
                  <a:lnTo>
                    <a:pt x="355" y="678"/>
                  </a:lnTo>
                  <a:lnTo>
                    <a:pt x="355" y="680"/>
                  </a:lnTo>
                  <a:lnTo>
                    <a:pt x="353" y="683"/>
                  </a:lnTo>
                  <a:lnTo>
                    <a:pt x="360" y="690"/>
                  </a:lnTo>
                  <a:lnTo>
                    <a:pt x="366" y="695"/>
                  </a:lnTo>
                  <a:lnTo>
                    <a:pt x="373" y="700"/>
                  </a:lnTo>
                  <a:lnTo>
                    <a:pt x="380" y="701"/>
                  </a:lnTo>
                  <a:lnTo>
                    <a:pt x="377" y="705"/>
                  </a:lnTo>
                  <a:lnTo>
                    <a:pt x="373" y="705"/>
                  </a:lnTo>
                  <a:lnTo>
                    <a:pt x="369" y="703"/>
                  </a:lnTo>
                  <a:lnTo>
                    <a:pt x="364" y="705"/>
                  </a:lnTo>
                  <a:lnTo>
                    <a:pt x="357" y="699"/>
                  </a:lnTo>
                  <a:lnTo>
                    <a:pt x="351" y="697"/>
                  </a:lnTo>
                  <a:lnTo>
                    <a:pt x="345" y="695"/>
                  </a:lnTo>
                  <a:lnTo>
                    <a:pt x="338" y="693"/>
                  </a:lnTo>
                  <a:lnTo>
                    <a:pt x="336" y="698"/>
                  </a:lnTo>
                  <a:lnTo>
                    <a:pt x="336" y="701"/>
                  </a:lnTo>
                  <a:lnTo>
                    <a:pt x="338" y="705"/>
                  </a:lnTo>
                  <a:lnTo>
                    <a:pt x="338" y="708"/>
                  </a:lnTo>
                  <a:lnTo>
                    <a:pt x="342" y="711"/>
                  </a:lnTo>
                  <a:lnTo>
                    <a:pt x="347" y="715"/>
                  </a:lnTo>
                  <a:lnTo>
                    <a:pt x="350" y="718"/>
                  </a:lnTo>
                  <a:lnTo>
                    <a:pt x="351" y="722"/>
                  </a:lnTo>
                  <a:lnTo>
                    <a:pt x="343" y="721"/>
                  </a:lnTo>
                  <a:lnTo>
                    <a:pt x="334" y="718"/>
                  </a:lnTo>
                  <a:lnTo>
                    <a:pt x="326" y="715"/>
                  </a:lnTo>
                  <a:lnTo>
                    <a:pt x="317" y="711"/>
                  </a:lnTo>
                  <a:lnTo>
                    <a:pt x="309" y="708"/>
                  </a:lnTo>
                  <a:lnTo>
                    <a:pt x="300" y="703"/>
                  </a:lnTo>
                  <a:lnTo>
                    <a:pt x="292" y="700"/>
                  </a:lnTo>
                  <a:lnTo>
                    <a:pt x="282" y="697"/>
                  </a:lnTo>
                  <a:lnTo>
                    <a:pt x="273" y="691"/>
                  </a:lnTo>
                  <a:lnTo>
                    <a:pt x="264" y="684"/>
                  </a:lnTo>
                  <a:lnTo>
                    <a:pt x="255" y="676"/>
                  </a:lnTo>
                  <a:lnTo>
                    <a:pt x="247" y="669"/>
                  </a:lnTo>
                  <a:lnTo>
                    <a:pt x="239" y="661"/>
                  </a:lnTo>
                  <a:lnTo>
                    <a:pt x="230" y="653"/>
                  </a:lnTo>
                  <a:lnTo>
                    <a:pt x="221" y="645"/>
                  </a:lnTo>
                  <a:lnTo>
                    <a:pt x="213" y="638"/>
                  </a:lnTo>
                  <a:lnTo>
                    <a:pt x="213" y="642"/>
                  </a:lnTo>
                  <a:lnTo>
                    <a:pt x="214" y="647"/>
                  </a:lnTo>
                  <a:lnTo>
                    <a:pt x="214" y="652"/>
                  </a:lnTo>
                  <a:lnTo>
                    <a:pt x="216" y="655"/>
                  </a:lnTo>
                  <a:lnTo>
                    <a:pt x="221" y="662"/>
                  </a:lnTo>
                  <a:lnTo>
                    <a:pt x="227" y="668"/>
                  </a:lnTo>
                  <a:lnTo>
                    <a:pt x="232" y="673"/>
                  </a:lnTo>
                  <a:lnTo>
                    <a:pt x="235" y="680"/>
                  </a:lnTo>
                  <a:lnTo>
                    <a:pt x="245" y="690"/>
                  </a:lnTo>
                  <a:lnTo>
                    <a:pt x="260" y="700"/>
                  </a:lnTo>
                  <a:lnTo>
                    <a:pt x="278" y="710"/>
                  </a:lnTo>
                  <a:lnTo>
                    <a:pt x="296" y="722"/>
                  </a:lnTo>
                  <a:lnTo>
                    <a:pt x="315" y="733"/>
                  </a:lnTo>
                  <a:lnTo>
                    <a:pt x="332" y="744"/>
                  </a:lnTo>
                  <a:lnTo>
                    <a:pt x="347" y="753"/>
                  </a:lnTo>
                  <a:lnTo>
                    <a:pt x="360" y="760"/>
                  </a:lnTo>
                  <a:lnTo>
                    <a:pt x="361" y="779"/>
                  </a:lnTo>
                  <a:lnTo>
                    <a:pt x="363" y="798"/>
                  </a:lnTo>
                  <a:lnTo>
                    <a:pt x="368" y="816"/>
                  </a:lnTo>
                  <a:lnTo>
                    <a:pt x="372" y="831"/>
                  </a:lnTo>
                  <a:lnTo>
                    <a:pt x="375" y="844"/>
                  </a:lnTo>
                  <a:lnTo>
                    <a:pt x="373" y="853"/>
                  </a:lnTo>
                  <a:lnTo>
                    <a:pt x="370" y="857"/>
                  </a:lnTo>
                  <a:lnTo>
                    <a:pt x="360" y="855"/>
                  </a:lnTo>
                  <a:lnTo>
                    <a:pt x="347" y="855"/>
                  </a:lnTo>
                  <a:lnTo>
                    <a:pt x="333" y="857"/>
                  </a:lnTo>
                  <a:lnTo>
                    <a:pt x="317" y="858"/>
                  </a:lnTo>
                  <a:lnTo>
                    <a:pt x="300" y="858"/>
                  </a:lnTo>
                  <a:lnTo>
                    <a:pt x="281" y="859"/>
                  </a:lnTo>
                  <a:lnTo>
                    <a:pt x="262" y="859"/>
                  </a:lnTo>
                  <a:lnTo>
                    <a:pt x="242" y="859"/>
                  </a:lnTo>
                  <a:lnTo>
                    <a:pt x="222" y="859"/>
                  </a:lnTo>
                  <a:lnTo>
                    <a:pt x="203" y="859"/>
                  </a:lnTo>
                  <a:lnTo>
                    <a:pt x="184" y="859"/>
                  </a:lnTo>
                  <a:lnTo>
                    <a:pt x="166" y="858"/>
                  </a:lnTo>
                  <a:lnTo>
                    <a:pt x="150" y="857"/>
                  </a:lnTo>
                  <a:lnTo>
                    <a:pt x="135" y="854"/>
                  </a:lnTo>
                  <a:lnTo>
                    <a:pt x="121" y="852"/>
                  </a:lnTo>
                  <a:lnTo>
                    <a:pt x="110" y="849"/>
                  </a:lnTo>
                  <a:lnTo>
                    <a:pt x="101" y="845"/>
                  </a:lnTo>
                  <a:lnTo>
                    <a:pt x="95" y="842"/>
                  </a:lnTo>
                  <a:lnTo>
                    <a:pt x="84" y="838"/>
                  </a:lnTo>
                  <a:lnTo>
                    <a:pt x="69" y="835"/>
                  </a:lnTo>
                  <a:lnTo>
                    <a:pt x="53" y="830"/>
                  </a:lnTo>
                  <a:lnTo>
                    <a:pt x="36" y="827"/>
                  </a:lnTo>
                  <a:lnTo>
                    <a:pt x="21" y="823"/>
                  </a:lnTo>
                  <a:lnTo>
                    <a:pt x="8" y="819"/>
                  </a:lnTo>
                  <a:lnTo>
                    <a:pt x="0" y="813"/>
                  </a:lnTo>
                  <a:lnTo>
                    <a:pt x="4" y="794"/>
                  </a:lnTo>
                  <a:lnTo>
                    <a:pt x="10" y="761"/>
                  </a:lnTo>
                  <a:lnTo>
                    <a:pt x="21" y="716"/>
                  </a:lnTo>
                  <a:lnTo>
                    <a:pt x="31" y="665"/>
                  </a:lnTo>
                  <a:lnTo>
                    <a:pt x="42" y="615"/>
                  </a:lnTo>
                  <a:lnTo>
                    <a:pt x="51" y="570"/>
                  </a:lnTo>
                  <a:lnTo>
                    <a:pt x="58" y="535"/>
                  </a:lnTo>
                  <a:lnTo>
                    <a:pt x="62" y="517"/>
                  </a:lnTo>
                  <a:lnTo>
                    <a:pt x="66" y="520"/>
                  </a:lnTo>
                  <a:lnTo>
                    <a:pt x="70" y="523"/>
                  </a:lnTo>
                  <a:lnTo>
                    <a:pt x="75" y="525"/>
                  </a:lnTo>
                  <a:lnTo>
                    <a:pt x="80" y="527"/>
                  </a:lnTo>
                  <a:lnTo>
                    <a:pt x="84" y="528"/>
                  </a:lnTo>
                  <a:lnTo>
                    <a:pt x="89" y="529"/>
                  </a:lnTo>
                  <a:lnTo>
                    <a:pt x="92" y="529"/>
                  </a:lnTo>
                  <a:lnTo>
                    <a:pt x="97" y="528"/>
                  </a:lnTo>
                  <a:lnTo>
                    <a:pt x="89" y="523"/>
                  </a:lnTo>
                  <a:lnTo>
                    <a:pt x="84" y="513"/>
                  </a:lnTo>
                  <a:lnTo>
                    <a:pt x="78" y="504"/>
                  </a:lnTo>
                  <a:lnTo>
                    <a:pt x="70" y="498"/>
                  </a:lnTo>
                  <a:lnTo>
                    <a:pt x="74" y="494"/>
                  </a:lnTo>
                  <a:lnTo>
                    <a:pt x="80" y="498"/>
                  </a:lnTo>
                  <a:lnTo>
                    <a:pt x="86" y="501"/>
                  </a:lnTo>
                  <a:lnTo>
                    <a:pt x="93" y="502"/>
                  </a:lnTo>
                  <a:lnTo>
                    <a:pt x="101" y="502"/>
                  </a:lnTo>
                  <a:lnTo>
                    <a:pt x="92" y="493"/>
                  </a:lnTo>
                  <a:lnTo>
                    <a:pt x="84" y="485"/>
                  </a:lnTo>
                  <a:lnTo>
                    <a:pt x="76" y="475"/>
                  </a:lnTo>
                  <a:lnTo>
                    <a:pt x="69" y="467"/>
                  </a:lnTo>
                  <a:lnTo>
                    <a:pt x="73" y="463"/>
                  </a:lnTo>
                  <a:lnTo>
                    <a:pt x="80" y="468"/>
                  </a:lnTo>
                  <a:lnTo>
                    <a:pt x="88" y="473"/>
                  </a:lnTo>
                  <a:lnTo>
                    <a:pt x="96" y="478"/>
                  </a:lnTo>
                  <a:lnTo>
                    <a:pt x="104" y="480"/>
                  </a:lnTo>
                  <a:lnTo>
                    <a:pt x="101" y="473"/>
                  </a:lnTo>
                  <a:lnTo>
                    <a:pt x="97" y="466"/>
                  </a:lnTo>
                  <a:lnTo>
                    <a:pt x="90" y="460"/>
                  </a:lnTo>
                  <a:lnTo>
                    <a:pt x="83" y="455"/>
                  </a:lnTo>
                  <a:lnTo>
                    <a:pt x="76" y="449"/>
                  </a:lnTo>
                  <a:lnTo>
                    <a:pt x="70" y="443"/>
                  </a:lnTo>
                  <a:lnTo>
                    <a:pt x="66" y="437"/>
                  </a:lnTo>
                  <a:lnTo>
                    <a:pt x="62" y="432"/>
                  </a:lnTo>
                  <a:lnTo>
                    <a:pt x="67" y="404"/>
                  </a:lnTo>
                  <a:lnTo>
                    <a:pt x="73" y="376"/>
                  </a:lnTo>
                  <a:lnTo>
                    <a:pt x="78" y="349"/>
                  </a:lnTo>
                  <a:lnTo>
                    <a:pt x="83" y="321"/>
                  </a:lnTo>
                  <a:lnTo>
                    <a:pt x="90" y="306"/>
                  </a:lnTo>
                  <a:lnTo>
                    <a:pt x="95" y="290"/>
                  </a:lnTo>
                  <a:lnTo>
                    <a:pt x="98" y="275"/>
                  </a:lnTo>
                  <a:lnTo>
                    <a:pt x="101" y="259"/>
                  </a:lnTo>
                  <a:lnTo>
                    <a:pt x="105" y="243"/>
                  </a:lnTo>
                  <a:lnTo>
                    <a:pt x="108" y="226"/>
                  </a:lnTo>
                  <a:lnTo>
                    <a:pt x="112" y="210"/>
                  </a:lnTo>
                  <a:lnTo>
                    <a:pt x="118" y="193"/>
                  </a:lnTo>
                  <a:lnTo>
                    <a:pt x="122" y="193"/>
                  </a:lnTo>
                  <a:lnTo>
                    <a:pt x="129" y="193"/>
                  </a:lnTo>
                  <a:lnTo>
                    <a:pt x="136" y="195"/>
                  </a:lnTo>
                  <a:lnTo>
                    <a:pt x="145" y="198"/>
                  </a:lnTo>
                  <a:lnTo>
                    <a:pt x="153" y="199"/>
                  </a:lnTo>
                  <a:lnTo>
                    <a:pt x="160" y="199"/>
                  </a:lnTo>
                  <a:lnTo>
                    <a:pt x="166" y="199"/>
                  </a:lnTo>
                  <a:lnTo>
                    <a:pt x="169" y="195"/>
                  </a:lnTo>
                  <a:lnTo>
                    <a:pt x="167" y="192"/>
                  </a:lnTo>
                  <a:lnTo>
                    <a:pt x="161" y="190"/>
                  </a:lnTo>
                  <a:lnTo>
                    <a:pt x="154" y="186"/>
                  </a:lnTo>
                  <a:lnTo>
                    <a:pt x="146" y="185"/>
                  </a:lnTo>
                  <a:lnTo>
                    <a:pt x="138" y="183"/>
                  </a:lnTo>
                  <a:lnTo>
                    <a:pt x="130" y="180"/>
                  </a:lnTo>
                  <a:lnTo>
                    <a:pt x="124" y="178"/>
                  </a:lnTo>
                  <a:lnTo>
                    <a:pt x="120" y="175"/>
                  </a:lnTo>
                  <a:lnTo>
                    <a:pt x="126" y="175"/>
                  </a:lnTo>
                  <a:lnTo>
                    <a:pt x="133" y="176"/>
                  </a:lnTo>
                  <a:lnTo>
                    <a:pt x="141" y="177"/>
                  </a:lnTo>
                  <a:lnTo>
                    <a:pt x="150" y="178"/>
                  </a:lnTo>
                  <a:lnTo>
                    <a:pt x="158" y="179"/>
                  </a:lnTo>
                  <a:lnTo>
                    <a:pt x="166" y="180"/>
                  </a:lnTo>
                  <a:lnTo>
                    <a:pt x="172" y="180"/>
                  </a:lnTo>
                  <a:lnTo>
                    <a:pt x="176" y="178"/>
                  </a:lnTo>
                  <a:lnTo>
                    <a:pt x="126" y="160"/>
                  </a:lnTo>
                  <a:lnTo>
                    <a:pt x="124" y="145"/>
                  </a:lnTo>
                  <a:lnTo>
                    <a:pt x="124" y="125"/>
                  </a:lnTo>
                  <a:lnTo>
                    <a:pt x="124" y="106"/>
                  </a:lnTo>
                  <a:lnTo>
                    <a:pt x="128" y="92"/>
                  </a:lnTo>
                  <a:lnTo>
                    <a:pt x="136" y="93"/>
                  </a:lnTo>
                  <a:lnTo>
                    <a:pt x="144" y="94"/>
                  </a:lnTo>
                  <a:lnTo>
                    <a:pt x="151" y="96"/>
                  </a:lnTo>
                  <a:lnTo>
                    <a:pt x="158" y="97"/>
                  </a:lnTo>
                  <a:lnTo>
                    <a:pt x="167" y="81"/>
                  </a:lnTo>
                  <a:lnTo>
                    <a:pt x="172" y="65"/>
                  </a:lnTo>
                  <a:lnTo>
                    <a:pt x="173" y="48"/>
                  </a:lnTo>
                  <a:lnTo>
                    <a:pt x="175" y="31"/>
                  </a:lnTo>
                  <a:lnTo>
                    <a:pt x="172" y="26"/>
                  </a:lnTo>
                  <a:lnTo>
                    <a:pt x="167" y="23"/>
                  </a:lnTo>
                  <a:lnTo>
                    <a:pt x="163" y="20"/>
                  </a:lnTo>
                  <a:lnTo>
                    <a:pt x="158" y="19"/>
                  </a:lnTo>
                  <a:lnTo>
                    <a:pt x="152" y="19"/>
                  </a:lnTo>
                  <a:lnTo>
                    <a:pt x="146" y="18"/>
                  </a:lnTo>
                  <a:lnTo>
                    <a:pt x="142" y="18"/>
                  </a:lnTo>
                  <a:lnTo>
                    <a:pt x="136" y="17"/>
                  </a:lnTo>
                  <a:lnTo>
                    <a:pt x="138" y="3"/>
                  </a:lnTo>
                  <a:lnTo>
                    <a:pt x="138" y="2"/>
                  </a:lnTo>
                  <a:lnTo>
                    <a:pt x="141" y="1"/>
                  </a:lnTo>
                  <a:lnTo>
                    <a:pt x="144" y="0"/>
                  </a:lnTo>
                  <a:lnTo>
                    <a:pt x="149" y="0"/>
                  </a:lnTo>
                  <a:lnTo>
                    <a:pt x="154" y="0"/>
                  </a:lnTo>
                  <a:lnTo>
                    <a:pt x="160" y="0"/>
                  </a:lnTo>
                  <a:lnTo>
                    <a:pt x="167" y="1"/>
                  </a:lnTo>
                  <a:lnTo>
                    <a:pt x="173" y="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19"/>
            <p:cNvSpPr>
              <a:spLocks/>
            </p:cNvSpPr>
            <p:nvPr/>
          </p:nvSpPr>
          <p:spPr bwMode="auto">
            <a:xfrm rot="20101482">
              <a:off x="6875480" y="1219280"/>
              <a:ext cx="487780" cy="485054"/>
            </a:xfrm>
            <a:custGeom>
              <a:avLst/>
              <a:gdLst/>
              <a:ahLst/>
              <a:cxnLst>
                <a:cxn ang="0">
                  <a:pos x="137" y="93"/>
                </a:cxn>
                <a:cxn ang="0">
                  <a:pos x="167" y="119"/>
                </a:cxn>
                <a:cxn ang="0">
                  <a:pos x="198" y="147"/>
                </a:cxn>
                <a:cxn ang="0">
                  <a:pos x="231" y="173"/>
                </a:cxn>
                <a:cxn ang="0">
                  <a:pos x="262" y="201"/>
                </a:cxn>
                <a:cxn ang="0">
                  <a:pos x="292" y="230"/>
                </a:cxn>
                <a:cxn ang="0">
                  <a:pos x="320" y="259"/>
                </a:cxn>
                <a:cxn ang="0">
                  <a:pos x="347" y="290"/>
                </a:cxn>
                <a:cxn ang="0">
                  <a:pos x="353" y="307"/>
                </a:cxn>
                <a:cxn ang="0">
                  <a:pos x="341" y="320"/>
                </a:cxn>
                <a:cxn ang="0">
                  <a:pos x="293" y="292"/>
                </a:cxn>
                <a:cxn ang="0">
                  <a:pos x="289" y="294"/>
                </a:cxn>
                <a:cxn ang="0">
                  <a:pos x="287" y="298"/>
                </a:cxn>
                <a:cxn ang="0">
                  <a:pos x="294" y="309"/>
                </a:cxn>
                <a:cxn ang="0">
                  <a:pos x="306" y="322"/>
                </a:cxn>
                <a:cxn ang="0">
                  <a:pos x="317" y="332"/>
                </a:cxn>
                <a:cxn ang="0">
                  <a:pos x="322" y="343"/>
                </a:cxn>
                <a:cxn ang="0">
                  <a:pos x="311" y="336"/>
                </a:cxn>
                <a:cxn ang="0">
                  <a:pos x="301" y="325"/>
                </a:cxn>
                <a:cxn ang="0">
                  <a:pos x="289" y="315"/>
                </a:cxn>
                <a:cxn ang="0">
                  <a:pos x="279" y="309"/>
                </a:cxn>
                <a:cxn ang="0">
                  <a:pos x="293" y="333"/>
                </a:cxn>
                <a:cxn ang="0">
                  <a:pos x="300" y="358"/>
                </a:cxn>
                <a:cxn ang="0">
                  <a:pos x="270" y="333"/>
                </a:cxn>
                <a:cxn ang="0">
                  <a:pos x="239" y="308"/>
                </a:cxn>
                <a:cxn ang="0">
                  <a:pos x="208" y="282"/>
                </a:cxn>
                <a:cxn ang="0">
                  <a:pos x="176" y="256"/>
                </a:cxn>
                <a:cxn ang="0">
                  <a:pos x="145" y="231"/>
                </a:cxn>
                <a:cxn ang="0">
                  <a:pos x="113" y="207"/>
                </a:cxn>
                <a:cxn ang="0">
                  <a:pos x="81" y="184"/>
                </a:cxn>
                <a:cxn ang="0">
                  <a:pos x="47" y="163"/>
                </a:cxn>
                <a:cxn ang="0">
                  <a:pos x="44" y="157"/>
                </a:cxn>
                <a:cxn ang="0">
                  <a:pos x="29" y="150"/>
                </a:cxn>
                <a:cxn ang="0">
                  <a:pos x="14" y="144"/>
                </a:cxn>
                <a:cxn ang="0">
                  <a:pos x="9" y="139"/>
                </a:cxn>
                <a:cxn ang="0">
                  <a:pos x="0" y="68"/>
                </a:cxn>
                <a:cxn ang="0">
                  <a:pos x="14" y="0"/>
                </a:cxn>
                <a:cxn ang="0">
                  <a:pos x="39" y="20"/>
                </a:cxn>
                <a:cxn ang="0">
                  <a:pos x="69" y="40"/>
                </a:cxn>
                <a:cxn ang="0">
                  <a:pos x="98" y="60"/>
                </a:cxn>
                <a:cxn ang="0">
                  <a:pos x="122" y="80"/>
                </a:cxn>
              </a:cxnLst>
              <a:rect l="0" t="0" r="r" b="b"/>
              <a:pathLst>
                <a:path w="359" h="358">
                  <a:moveTo>
                    <a:pt x="122" y="80"/>
                  </a:moveTo>
                  <a:lnTo>
                    <a:pt x="137" y="93"/>
                  </a:lnTo>
                  <a:lnTo>
                    <a:pt x="152" y="106"/>
                  </a:lnTo>
                  <a:lnTo>
                    <a:pt x="167" y="119"/>
                  </a:lnTo>
                  <a:lnTo>
                    <a:pt x="183" y="133"/>
                  </a:lnTo>
                  <a:lnTo>
                    <a:pt x="198" y="147"/>
                  </a:lnTo>
                  <a:lnTo>
                    <a:pt x="214" y="161"/>
                  </a:lnTo>
                  <a:lnTo>
                    <a:pt x="231" y="173"/>
                  </a:lnTo>
                  <a:lnTo>
                    <a:pt x="246" y="187"/>
                  </a:lnTo>
                  <a:lnTo>
                    <a:pt x="262" y="201"/>
                  </a:lnTo>
                  <a:lnTo>
                    <a:pt x="277" y="216"/>
                  </a:lnTo>
                  <a:lnTo>
                    <a:pt x="292" y="230"/>
                  </a:lnTo>
                  <a:lnTo>
                    <a:pt x="307" y="245"/>
                  </a:lnTo>
                  <a:lnTo>
                    <a:pt x="320" y="259"/>
                  </a:lnTo>
                  <a:lnTo>
                    <a:pt x="333" y="273"/>
                  </a:lnTo>
                  <a:lnTo>
                    <a:pt x="347" y="290"/>
                  </a:lnTo>
                  <a:lnTo>
                    <a:pt x="359" y="305"/>
                  </a:lnTo>
                  <a:lnTo>
                    <a:pt x="353" y="307"/>
                  </a:lnTo>
                  <a:lnTo>
                    <a:pt x="347" y="313"/>
                  </a:lnTo>
                  <a:lnTo>
                    <a:pt x="341" y="320"/>
                  </a:lnTo>
                  <a:lnTo>
                    <a:pt x="337" y="325"/>
                  </a:lnTo>
                  <a:lnTo>
                    <a:pt x="293" y="292"/>
                  </a:lnTo>
                  <a:lnTo>
                    <a:pt x="291" y="293"/>
                  </a:lnTo>
                  <a:lnTo>
                    <a:pt x="289" y="294"/>
                  </a:lnTo>
                  <a:lnTo>
                    <a:pt x="288" y="297"/>
                  </a:lnTo>
                  <a:lnTo>
                    <a:pt x="287" y="298"/>
                  </a:lnTo>
                  <a:lnTo>
                    <a:pt x="289" y="303"/>
                  </a:lnTo>
                  <a:lnTo>
                    <a:pt x="294" y="309"/>
                  </a:lnTo>
                  <a:lnTo>
                    <a:pt x="300" y="316"/>
                  </a:lnTo>
                  <a:lnTo>
                    <a:pt x="306" y="322"/>
                  </a:lnTo>
                  <a:lnTo>
                    <a:pt x="311" y="328"/>
                  </a:lnTo>
                  <a:lnTo>
                    <a:pt x="317" y="332"/>
                  </a:lnTo>
                  <a:lnTo>
                    <a:pt x="320" y="338"/>
                  </a:lnTo>
                  <a:lnTo>
                    <a:pt x="322" y="343"/>
                  </a:lnTo>
                  <a:lnTo>
                    <a:pt x="316" y="340"/>
                  </a:lnTo>
                  <a:lnTo>
                    <a:pt x="311" y="336"/>
                  </a:lnTo>
                  <a:lnTo>
                    <a:pt x="306" y="331"/>
                  </a:lnTo>
                  <a:lnTo>
                    <a:pt x="301" y="325"/>
                  </a:lnTo>
                  <a:lnTo>
                    <a:pt x="295" y="320"/>
                  </a:lnTo>
                  <a:lnTo>
                    <a:pt x="289" y="315"/>
                  </a:lnTo>
                  <a:lnTo>
                    <a:pt x="285" y="311"/>
                  </a:lnTo>
                  <a:lnTo>
                    <a:pt x="279" y="309"/>
                  </a:lnTo>
                  <a:lnTo>
                    <a:pt x="284" y="321"/>
                  </a:lnTo>
                  <a:lnTo>
                    <a:pt x="293" y="333"/>
                  </a:lnTo>
                  <a:lnTo>
                    <a:pt x="300" y="346"/>
                  </a:lnTo>
                  <a:lnTo>
                    <a:pt x="300" y="358"/>
                  </a:lnTo>
                  <a:lnTo>
                    <a:pt x="285" y="346"/>
                  </a:lnTo>
                  <a:lnTo>
                    <a:pt x="270" y="333"/>
                  </a:lnTo>
                  <a:lnTo>
                    <a:pt x="254" y="321"/>
                  </a:lnTo>
                  <a:lnTo>
                    <a:pt x="239" y="308"/>
                  </a:lnTo>
                  <a:lnTo>
                    <a:pt x="224" y="295"/>
                  </a:lnTo>
                  <a:lnTo>
                    <a:pt x="208" y="282"/>
                  </a:lnTo>
                  <a:lnTo>
                    <a:pt x="193" y="269"/>
                  </a:lnTo>
                  <a:lnTo>
                    <a:pt x="176" y="256"/>
                  </a:lnTo>
                  <a:lnTo>
                    <a:pt x="160" y="244"/>
                  </a:lnTo>
                  <a:lnTo>
                    <a:pt x="145" y="231"/>
                  </a:lnTo>
                  <a:lnTo>
                    <a:pt x="129" y="219"/>
                  </a:lnTo>
                  <a:lnTo>
                    <a:pt x="113" y="207"/>
                  </a:lnTo>
                  <a:lnTo>
                    <a:pt x="97" y="195"/>
                  </a:lnTo>
                  <a:lnTo>
                    <a:pt x="81" y="184"/>
                  </a:lnTo>
                  <a:lnTo>
                    <a:pt x="64" y="173"/>
                  </a:lnTo>
                  <a:lnTo>
                    <a:pt x="47" y="163"/>
                  </a:lnTo>
                  <a:lnTo>
                    <a:pt x="47" y="161"/>
                  </a:lnTo>
                  <a:lnTo>
                    <a:pt x="44" y="157"/>
                  </a:lnTo>
                  <a:lnTo>
                    <a:pt x="37" y="154"/>
                  </a:lnTo>
                  <a:lnTo>
                    <a:pt x="29" y="150"/>
                  </a:lnTo>
                  <a:lnTo>
                    <a:pt x="21" y="148"/>
                  </a:lnTo>
                  <a:lnTo>
                    <a:pt x="14" y="144"/>
                  </a:lnTo>
                  <a:lnTo>
                    <a:pt x="9" y="141"/>
                  </a:lnTo>
                  <a:lnTo>
                    <a:pt x="9" y="139"/>
                  </a:lnTo>
                  <a:lnTo>
                    <a:pt x="5" y="102"/>
                  </a:lnTo>
                  <a:lnTo>
                    <a:pt x="0" y="68"/>
                  </a:lnTo>
                  <a:lnTo>
                    <a:pt x="1" y="35"/>
                  </a:lnTo>
                  <a:lnTo>
                    <a:pt x="14" y="0"/>
                  </a:lnTo>
                  <a:lnTo>
                    <a:pt x="27" y="10"/>
                  </a:lnTo>
                  <a:lnTo>
                    <a:pt x="39" y="20"/>
                  </a:lnTo>
                  <a:lnTo>
                    <a:pt x="54" y="29"/>
                  </a:lnTo>
                  <a:lnTo>
                    <a:pt x="69" y="40"/>
                  </a:lnTo>
                  <a:lnTo>
                    <a:pt x="84" y="50"/>
                  </a:lnTo>
                  <a:lnTo>
                    <a:pt x="98" y="60"/>
                  </a:lnTo>
                  <a:lnTo>
                    <a:pt x="111" y="71"/>
                  </a:lnTo>
                  <a:lnTo>
                    <a:pt x="122" y="80"/>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8" name="Freeform 25"/>
            <p:cNvSpPr>
              <a:spLocks/>
            </p:cNvSpPr>
            <p:nvPr/>
          </p:nvSpPr>
          <p:spPr bwMode="auto">
            <a:xfrm rot="20101482">
              <a:off x="7380337" y="1563538"/>
              <a:ext cx="201652" cy="168952"/>
            </a:xfrm>
            <a:custGeom>
              <a:avLst/>
              <a:gdLst/>
              <a:ahLst/>
              <a:cxnLst>
                <a:cxn ang="0">
                  <a:pos x="0" y="124"/>
                </a:cxn>
                <a:cxn ang="0">
                  <a:pos x="148" y="0"/>
                </a:cxn>
                <a:cxn ang="0">
                  <a:pos x="145" y="3"/>
                </a:cxn>
                <a:cxn ang="0">
                  <a:pos x="141" y="13"/>
                </a:cxn>
                <a:cxn ang="0">
                  <a:pos x="130" y="28"/>
                </a:cxn>
                <a:cxn ang="0">
                  <a:pos x="115" y="45"/>
                </a:cxn>
                <a:cxn ang="0">
                  <a:pos x="96" y="66"/>
                </a:cxn>
                <a:cxn ang="0">
                  <a:pos x="71" y="86"/>
                </a:cxn>
                <a:cxn ang="0">
                  <a:pos x="38" y="106"/>
                </a:cxn>
                <a:cxn ang="0">
                  <a:pos x="0" y="124"/>
                </a:cxn>
              </a:cxnLst>
              <a:rect l="0" t="0" r="r" b="b"/>
              <a:pathLst>
                <a:path w="148" h="124">
                  <a:moveTo>
                    <a:pt x="0" y="124"/>
                  </a:moveTo>
                  <a:lnTo>
                    <a:pt x="148" y="0"/>
                  </a:lnTo>
                  <a:lnTo>
                    <a:pt x="145" y="3"/>
                  </a:lnTo>
                  <a:lnTo>
                    <a:pt x="141" y="13"/>
                  </a:lnTo>
                  <a:lnTo>
                    <a:pt x="130" y="28"/>
                  </a:lnTo>
                  <a:lnTo>
                    <a:pt x="115" y="45"/>
                  </a:lnTo>
                  <a:lnTo>
                    <a:pt x="96" y="66"/>
                  </a:lnTo>
                  <a:lnTo>
                    <a:pt x="71" y="86"/>
                  </a:lnTo>
                  <a:lnTo>
                    <a:pt x="38" y="106"/>
                  </a:lnTo>
                  <a:lnTo>
                    <a:pt x="0" y="124"/>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9" name="Freeform 26"/>
            <p:cNvSpPr>
              <a:spLocks/>
            </p:cNvSpPr>
            <p:nvPr/>
          </p:nvSpPr>
          <p:spPr bwMode="auto">
            <a:xfrm rot="20101482">
              <a:off x="7426862" y="1719113"/>
              <a:ext cx="141701" cy="70851"/>
            </a:xfrm>
            <a:custGeom>
              <a:avLst/>
              <a:gdLst/>
              <a:ahLst/>
              <a:cxnLst>
                <a:cxn ang="0">
                  <a:pos x="0" y="52"/>
                </a:cxn>
                <a:cxn ang="0">
                  <a:pos x="104" y="0"/>
                </a:cxn>
                <a:cxn ang="0">
                  <a:pos x="103" y="2"/>
                </a:cxn>
                <a:cxn ang="0">
                  <a:pos x="98" y="9"/>
                </a:cxn>
                <a:cxn ang="0">
                  <a:pos x="90" y="18"/>
                </a:cxn>
                <a:cxn ang="0">
                  <a:pos x="79" y="29"/>
                </a:cxn>
                <a:cxn ang="0">
                  <a:pos x="65" y="39"/>
                </a:cxn>
                <a:cxn ang="0">
                  <a:pos x="46" y="47"/>
                </a:cxn>
                <a:cxn ang="0">
                  <a:pos x="26" y="52"/>
                </a:cxn>
                <a:cxn ang="0">
                  <a:pos x="0" y="52"/>
                </a:cxn>
              </a:cxnLst>
              <a:rect l="0" t="0" r="r" b="b"/>
              <a:pathLst>
                <a:path w="104" h="52">
                  <a:moveTo>
                    <a:pt x="0" y="52"/>
                  </a:moveTo>
                  <a:lnTo>
                    <a:pt x="104" y="0"/>
                  </a:lnTo>
                  <a:lnTo>
                    <a:pt x="103" y="2"/>
                  </a:lnTo>
                  <a:lnTo>
                    <a:pt x="98" y="9"/>
                  </a:lnTo>
                  <a:lnTo>
                    <a:pt x="90" y="18"/>
                  </a:lnTo>
                  <a:lnTo>
                    <a:pt x="79" y="29"/>
                  </a:lnTo>
                  <a:lnTo>
                    <a:pt x="65" y="39"/>
                  </a:lnTo>
                  <a:lnTo>
                    <a:pt x="46" y="47"/>
                  </a:lnTo>
                  <a:lnTo>
                    <a:pt x="26" y="52"/>
                  </a:lnTo>
                  <a:lnTo>
                    <a:pt x="0" y="52"/>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70" name="Left-Right Arrow 69"/>
          <p:cNvSpPr/>
          <p:nvPr/>
        </p:nvSpPr>
        <p:spPr>
          <a:xfrm>
            <a:off x="1524000" y="555486"/>
            <a:ext cx="3505200" cy="1549859"/>
          </a:xfrm>
          <a:prstGeom prst="leftRightArrow">
            <a:avLst/>
          </a:prstGeom>
          <a:solidFill>
            <a:schemeClr val="bg1"/>
          </a:solidFill>
          <a:ln w="762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3333FF"/>
                </a:solidFill>
                <a:latin typeface="Times New Roman" pitchFamily="18" charset="0"/>
              </a:rPr>
              <a:t>head</a:t>
            </a:r>
            <a:endParaRPr lang="en-US" sz="2000" b="1" dirty="0">
              <a:solidFill>
                <a:srgbClr val="3333FF"/>
              </a:solidFill>
            </a:endParaRPr>
          </a:p>
        </p:txBody>
      </p:sp>
      <p:sp>
        <p:nvSpPr>
          <p:cNvPr id="71" name="Left-Right Arrow 70"/>
          <p:cNvSpPr/>
          <p:nvPr/>
        </p:nvSpPr>
        <p:spPr>
          <a:xfrm>
            <a:off x="6705600" y="1012686"/>
            <a:ext cx="1371600" cy="711659"/>
          </a:xfrm>
          <a:prstGeom prst="leftRight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FF0000"/>
                </a:solidFill>
                <a:latin typeface="Times New Roman" pitchFamily="18" charset="0"/>
              </a:rPr>
              <a:t>hand</a:t>
            </a:r>
            <a:endParaRPr lang="en-US" dirty="0">
              <a:solidFill>
                <a:srgbClr val="FF0000"/>
              </a:solidFill>
            </a:endParaRPr>
          </a:p>
        </p:txBody>
      </p:sp>
      <p:cxnSp>
        <p:nvCxnSpPr>
          <p:cNvPr id="72" name="AutoShape 8"/>
          <p:cNvCxnSpPr>
            <a:cxnSpLocks noChangeShapeType="1"/>
            <a:stCxn id="38" idx="2"/>
            <a:endCxn id="73" idx="3"/>
          </p:cNvCxnSpPr>
          <p:nvPr/>
        </p:nvCxnSpPr>
        <p:spPr bwMode="auto">
          <a:xfrm rot="10800000">
            <a:off x="2133600" y="2369375"/>
            <a:ext cx="2382528" cy="2670"/>
          </a:xfrm>
          <a:prstGeom prst="bentConnector3">
            <a:avLst>
              <a:gd name="adj1" fmla="val 50000"/>
            </a:avLst>
          </a:prstGeom>
          <a:noFill/>
          <a:ln w="38100">
            <a:solidFill>
              <a:srgbClr val="0070C0"/>
            </a:solidFill>
            <a:miter lim="800000"/>
            <a:headEnd/>
            <a:tailEnd type="triangle" w="med" len="med"/>
          </a:ln>
          <a:effectLst/>
        </p:spPr>
      </p:cxnSp>
      <p:sp>
        <p:nvSpPr>
          <p:cNvPr id="73" name="Rectangle 9"/>
          <p:cNvSpPr>
            <a:spLocks noChangeArrowheads="1"/>
          </p:cNvSpPr>
          <p:nvPr/>
        </p:nvSpPr>
        <p:spPr bwMode="auto">
          <a:xfrm>
            <a:off x="1066800" y="2040762"/>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sp>
        <p:nvSpPr>
          <p:cNvPr id="74" name="Left-Right Arrow 73"/>
          <p:cNvSpPr/>
          <p:nvPr/>
        </p:nvSpPr>
        <p:spPr>
          <a:xfrm>
            <a:off x="4343400" y="2546866"/>
            <a:ext cx="1295400" cy="914400"/>
          </a:xfrm>
          <a:prstGeom prst="leftRightArrow">
            <a:avLst>
              <a:gd name="adj1" fmla="val 50000"/>
              <a:gd name="adj2" fmla="val 41045"/>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sp>
        <p:nvSpPr>
          <p:cNvPr id="30" name="TextBox 29"/>
          <p:cNvSpPr txBox="1"/>
          <p:nvPr/>
        </p:nvSpPr>
        <p:spPr>
          <a:xfrm>
            <a:off x="2656490" y="76200"/>
            <a:ext cx="1382110" cy="707886"/>
          </a:xfrm>
          <a:prstGeom prst="rect">
            <a:avLst/>
          </a:prstGeom>
          <a:noFill/>
        </p:spPr>
        <p:txBody>
          <a:bodyPr wrap="none" rtlCol="0">
            <a:spAutoFit/>
          </a:bodyPr>
          <a:lstStyle/>
          <a:p>
            <a:r>
              <a:rPr lang="en-US" sz="4000" b="1" dirty="0" smtClean="0">
                <a:solidFill>
                  <a:srgbClr val="3333FF"/>
                </a:solidFill>
                <a:latin typeface="Arial" pitchFamily="34" charset="0"/>
                <a:cs typeface="Arial" pitchFamily="34" charset="0"/>
              </a:rPr>
              <a:t>Easy</a:t>
            </a:r>
          </a:p>
        </p:txBody>
      </p:sp>
      <p:sp>
        <p:nvSpPr>
          <p:cNvPr id="31" name="TextBox 30"/>
          <p:cNvSpPr txBox="1"/>
          <p:nvPr/>
        </p:nvSpPr>
        <p:spPr>
          <a:xfrm>
            <a:off x="6705600" y="76200"/>
            <a:ext cx="1353256" cy="707886"/>
          </a:xfrm>
          <a:prstGeom prst="rect">
            <a:avLst/>
          </a:prstGeom>
          <a:noFill/>
        </p:spPr>
        <p:txBody>
          <a:bodyPr wrap="none" rtlCol="0">
            <a:spAutoFit/>
          </a:bodyPr>
          <a:lstStyle/>
          <a:p>
            <a:r>
              <a:rPr lang="en-US" sz="4000" b="1" dirty="0" smtClean="0">
                <a:solidFill>
                  <a:srgbClr val="FF0000"/>
                </a:solidFill>
                <a:latin typeface="Arial" pitchFamily="34" charset="0"/>
                <a:cs typeface="Arial" pitchFamily="34" charset="0"/>
              </a:rPr>
              <a:t>Hard</a:t>
            </a:r>
          </a:p>
        </p:txBody>
      </p:sp>
      <p:sp>
        <p:nvSpPr>
          <p:cNvPr id="32" name="TextBox 31"/>
          <p:cNvSpPr txBox="1"/>
          <p:nvPr/>
        </p:nvSpPr>
        <p:spPr>
          <a:xfrm>
            <a:off x="990600" y="3657600"/>
            <a:ext cx="1441420" cy="646331"/>
          </a:xfrm>
          <a:prstGeom prst="rect">
            <a:avLst/>
          </a:prstGeom>
          <a:noFill/>
        </p:spPr>
        <p:txBody>
          <a:bodyPr wrap="none" rtlCol="0">
            <a:spAutoFit/>
          </a:bodyPr>
          <a:lstStyle/>
          <a:p>
            <a:r>
              <a:rPr lang="en-US" sz="3600" b="1" dirty="0" smtClean="0">
                <a:solidFill>
                  <a:prstClr val="black"/>
                </a:solidFill>
                <a:latin typeface="Arial" pitchFamily="34" charset="0"/>
                <a:cs typeface="Arial" pitchFamily="34" charset="0"/>
              </a:rPr>
              <a:t>Why?</a:t>
            </a:r>
          </a:p>
        </p:txBody>
      </p:sp>
      <p:graphicFrame>
        <p:nvGraphicFramePr>
          <p:cNvPr id="33" name="Table 32"/>
          <p:cNvGraphicFramePr>
            <a:graphicFrameLocks noGrp="1"/>
          </p:cNvGraphicFramePr>
          <p:nvPr/>
        </p:nvGraphicFramePr>
        <p:xfrm>
          <a:off x="1524000" y="4714220"/>
          <a:ext cx="5029200" cy="1554480"/>
        </p:xfrm>
        <a:graphic>
          <a:graphicData uri="http://schemas.openxmlformats.org/drawingml/2006/table">
            <a:tbl>
              <a:tblPr firstRow="1" bandRow="1"/>
              <a:tblGrid>
                <a:gridCol w="1676400"/>
                <a:gridCol w="1676400"/>
                <a:gridCol w="1676400"/>
              </a:tblGrid>
              <a:tr h="482600">
                <a:tc>
                  <a:txBody>
                    <a:bodyPr/>
                    <a:lstStyle/>
                    <a:p>
                      <a:pPr algn="ctr"/>
                      <a:endParaRPr lang="en-US" sz="2800" dirty="0">
                        <a:solidFill>
                          <a:schemeClr val="tx1"/>
                        </a:solidFill>
                      </a:endParaRPr>
                    </a:p>
                  </a:txBody>
                  <a:tcPr anchor="ctr" anchorCtr="1">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defPPr>
                        <a:defRPr lang="en-US"/>
                      </a:defPPr>
                      <a:lvl1pPr marL="0" algn="l" defTabSz="914400" rtl="0" eaLnBrk="1" latinLnBrk="0" hangingPunct="1">
                        <a:defRPr sz="1800" b="1" kern="1200">
                          <a:solidFill>
                            <a:schemeClr val="lt1"/>
                          </a:solidFill>
                          <a:latin typeface="Arial"/>
                          <a:cs typeface="Arial"/>
                        </a:defRPr>
                      </a:lvl1pPr>
                      <a:lvl2pPr marL="457200" algn="l" defTabSz="914400" rtl="0" eaLnBrk="1" latinLnBrk="0" hangingPunct="1">
                        <a:defRPr sz="1800" b="1" kern="1200">
                          <a:solidFill>
                            <a:schemeClr val="lt1"/>
                          </a:solidFill>
                          <a:latin typeface="Arial"/>
                          <a:cs typeface="Arial"/>
                        </a:defRPr>
                      </a:lvl2pPr>
                      <a:lvl3pPr marL="914400" algn="l" defTabSz="914400" rtl="0" eaLnBrk="1" latinLnBrk="0" hangingPunct="1">
                        <a:defRPr sz="1800" b="1" kern="1200">
                          <a:solidFill>
                            <a:schemeClr val="lt1"/>
                          </a:solidFill>
                          <a:latin typeface="Arial"/>
                          <a:cs typeface="Arial"/>
                        </a:defRPr>
                      </a:lvl3pPr>
                      <a:lvl4pPr marL="1371600" algn="l" defTabSz="914400" rtl="0" eaLnBrk="1" latinLnBrk="0" hangingPunct="1">
                        <a:defRPr sz="1800" b="1" kern="1200">
                          <a:solidFill>
                            <a:schemeClr val="lt1"/>
                          </a:solidFill>
                          <a:latin typeface="Arial"/>
                          <a:cs typeface="Arial"/>
                        </a:defRPr>
                      </a:lvl4pPr>
                      <a:lvl5pPr marL="1828800" algn="l" defTabSz="914400" rtl="0" eaLnBrk="1" latinLnBrk="0" hangingPunct="1">
                        <a:defRPr sz="1800" b="1" kern="1200">
                          <a:solidFill>
                            <a:schemeClr val="lt1"/>
                          </a:solidFill>
                          <a:latin typeface="Arial"/>
                          <a:cs typeface="Arial"/>
                        </a:defRPr>
                      </a:lvl5pPr>
                      <a:lvl6pPr marL="2286000" algn="l" defTabSz="914400" rtl="0" eaLnBrk="1" latinLnBrk="0" hangingPunct="1">
                        <a:defRPr sz="1800" b="1" kern="1200">
                          <a:solidFill>
                            <a:schemeClr val="lt1"/>
                          </a:solidFill>
                          <a:latin typeface="Arial"/>
                          <a:cs typeface="Arial"/>
                        </a:defRPr>
                      </a:lvl6pPr>
                      <a:lvl7pPr marL="2743200" algn="l" defTabSz="914400" rtl="0" eaLnBrk="1" latinLnBrk="0" hangingPunct="1">
                        <a:defRPr sz="1800" b="1" kern="1200">
                          <a:solidFill>
                            <a:schemeClr val="lt1"/>
                          </a:solidFill>
                          <a:latin typeface="Arial"/>
                          <a:cs typeface="Arial"/>
                        </a:defRPr>
                      </a:lvl7pPr>
                      <a:lvl8pPr marL="3200400" algn="l" defTabSz="914400" rtl="0" eaLnBrk="1" latinLnBrk="0" hangingPunct="1">
                        <a:defRPr sz="1800" b="1" kern="1200">
                          <a:solidFill>
                            <a:schemeClr val="lt1"/>
                          </a:solidFill>
                          <a:latin typeface="Arial"/>
                          <a:cs typeface="Arial"/>
                        </a:defRPr>
                      </a:lvl8pPr>
                      <a:lvl9pPr marL="3657600" algn="l" defTabSz="914400" rtl="0" eaLnBrk="1" latinLnBrk="0" hangingPunct="1">
                        <a:defRPr sz="1800" b="1" kern="1200">
                          <a:solidFill>
                            <a:schemeClr val="lt1"/>
                          </a:solidFill>
                          <a:latin typeface="Arial"/>
                          <a:cs typeface="Arial"/>
                        </a:defRPr>
                      </a:lvl9pPr>
                    </a:lstStyle>
                    <a:p>
                      <a:pPr algn="ctr"/>
                      <a:r>
                        <a:rPr lang="en-US" sz="2800" b="0" dirty="0" smtClean="0">
                          <a:solidFill>
                            <a:schemeClr val="tx1"/>
                          </a:solidFill>
                        </a:rPr>
                        <a:t>Still</a:t>
                      </a:r>
                      <a:endParaRPr lang="en-US" sz="2800" b="0" dirty="0">
                        <a:solidFill>
                          <a:schemeClr val="tx1"/>
                        </a:solidFill>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defPPr>
                        <a:defRPr lang="en-US"/>
                      </a:defPPr>
                      <a:lvl1pPr marL="0" algn="l" defTabSz="914400" rtl="0" eaLnBrk="1" latinLnBrk="0" hangingPunct="1">
                        <a:defRPr sz="1800" b="1" kern="1200">
                          <a:solidFill>
                            <a:schemeClr val="lt1"/>
                          </a:solidFill>
                          <a:latin typeface="Arial"/>
                          <a:cs typeface="Arial"/>
                        </a:defRPr>
                      </a:lvl1pPr>
                      <a:lvl2pPr marL="457200" algn="l" defTabSz="914400" rtl="0" eaLnBrk="1" latinLnBrk="0" hangingPunct="1">
                        <a:defRPr sz="1800" b="1" kern="1200">
                          <a:solidFill>
                            <a:schemeClr val="lt1"/>
                          </a:solidFill>
                          <a:latin typeface="Arial"/>
                          <a:cs typeface="Arial"/>
                        </a:defRPr>
                      </a:lvl2pPr>
                      <a:lvl3pPr marL="914400" algn="l" defTabSz="914400" rtl="0" eaLnBrk="1" latinLnBrk="0" hangingPunct="1">
                        <a:defRPr sz="1800" b="1" kern="1200">
                          <a:solidFill>
                            <a:schemeClr val="lt1"/>
                          </a:solidFill>
                          <a:latin typeface="Arial"/>
                          <a:cs typeface="Arial"/>
                        </a:defRPr>
                      </a:lvl3pPr>
                      <a:lvl4pPr marL="1371600" algn="l" defTabSz="914400" rtl="0" eaLnBrk="1" latinLnBrk="0" hangingPunct="1">
                        <a:defRPr sz="1800" b="1" kern="1200">
                          <a:solidFill>
                            <a:schemeClr val="lt1"/>
                          </a:solidFill>
                          <a:latin typeface="Arial"/>
                          <a:cs typeface="Arial"/>
                        </a:defRPr>
                      </a:lvl4pPr>
                      <a:lvl5pPr marL="1828800" algn="l" defTabSz="914400" rtl="0" eaLnBrk="1" latinLnBrk="0" hangingPunct="1">
                        <a:defRPr sz="1800" b="1" kern="1200">
                          <a:solidFill>
                            <a:schemeClr val="lt1"/>
                          </a:solidFill>
                          <a:latin typeface="Arial"/>
                          <a:cs typeface="Arial"/>
                        </a:defRPr>
                      </a:lvl5pPr>
                      <a:lvl6pPr marL="2286000" algn="l" defTabSz="914400" rtl="0" eaLnBrk="1" latinLnBrk="0" hangingPunct="1">
                        <a:defRPr sz="1800" b="1" kern="1200">
                          <a:solidFill>
                            <a:schemeClr val="lt1"/>
                          </a:solidFill>
                          <a:latin typeface="Arial"/>
                          <a:cs typeface="Arial"/>
                        </a:defRPr>
                      </a:lvl6pPr>
                      <a:lvl7pPr marL="2743200" algn="l" defTabSz="914400" rtl="0" eaLnBrk="1" latinLnBrk="0" hangingPunct="1">
                        <a:defRPr sz="1800" b="1" kern="1200">
                          <a:solidFill>
                            <a:schemeClr val="lt1"/>
                          </a:solidFill>
                          <a:latin typeface="Arial"/>
                          <a:cs typeface="Arial"/>
                        </a:defRPr>
                      </a:lvl7pPr>
                      <a:lvl8pPr marL="3200400" algn="l" defTabSz="914400" rtl="0" eaLnBrk="1" latinLnBrk="0" hangingPunct="1">
                        <a:defRPr sz="1800" b="1" kern="1200">
                          <a:solidFill>
                            <a:schemeClr val="lt1"/>
                          </a:solidFill>
                          <a:latin typeface="Arial"/>
                          <a:cs typeface="Arial"/>
                        </a:defRPr>
                      </a:lvl8pPr>
                      <a:lvl9pPr marL="3657600" algn="l" defTabSz="914400" rtl="0" eaLnBrk="1" latinLnBrk="0" hangingPunct="1">
                        <a:defRPr sz="1800" b="1" kern="1200">
                          <a:solidFill>
                            <a:schemeClr val="lt1"/>
                          </a:solidFill>
                          <a:latin typeface="Arial"/>
                          <a:cs typeface="Arial"/>
                        </a:defRPr>
                      </a:lvl9pPr>
                    </a:lstStyle>
                    <a:p>
                      <a:pPr algn="ctr"/>
                      <a:r>
                        <a:rPr lang="en-US" sz="2800" b="0" dirty="0" smtClean="0">
                          <a:solidFill>
                            <a:schemeClr val="tx1"/>
                          </a:solidFill>
                        </a:rPr>
                        <a:t>Move</a:t>
                      </a:r>
                      <a:endParaRPr lang="en-US" sz="2800" b="0" dirty="0">
                        <a:solidFill>
                          <a:schemeClr val="tx1"/>
                        </a:solidFill>
                      </a:endParaRPr>
                    </a:p>
                  </a:txBody>
                  <a:tcPr anchor="ctr" anchorCtr="1">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r>
              <a:tr h="482600">
                <a:tc>
                  <a:txBody>
                    <a:bodyPr/>
                    <a:lstStyle>
                      <a:defPPr>
                        <a:defRPr lang="en-US"/>
                      </a:defPPr>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2800" dirty="0" smtClean="0">
                          <a:solidFill>
                            <a:schemeClr val="tx1"/>
                          </a:solidFill>
                        </a:rPr>
                        <a:t>Still</a:t>
                      </a:r>
                      <a:endParaRPr lang="en-US" sz="2800" dirty="0">
                        <a:solidFill>
                          <a:schemeClr val="tx1"/>
                        </a:solidFill>
                      </a:endParaRPr>
                    </a:p>
                  </a:txBody>
                  <a:tcPr anchor="ctr" anchorCtr="1">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tint val="40000"/>
                      </a:srgbClr>
                    </a:solidFill>
                  </a:tcPr>
                </a:tc>
                <a:tc>
                  <a:txBody>
                    <a:bodyPr/>
                    <a:lstStyle>
                      <a:defPPr>
                        <a:defRPr lang="en-US"/>
                      </a:defPPr>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2800" dirty="0" smtClean="0">
                          <a:solidFill>
                            <a:schemeClr val="tx1"/>
                          </a:solidFill>
                        </a:rPr>
                        <a:t>Easy</a:t>
                      </a:r>
                      <a:endParaRPr lang="en-US" sz="2800" dirty="0">
                        <a:solidFill>
                          <a:schemeClr val="tx1"/>
                        </a:solidFill>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tint val="40000"/>
                      </a:srgbClr>
                    </a:solidFill>
                  </a:tcPr>
                </a:tc>
                <a:tc>
                  <a:txBody>
                    <a:bodyPr/>
                    <a:lstStyle>
                      <a:defPPr>
                        <a:defRPr lang="en-US"/>
                      </a:defPPr>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2800" b="1" kern="1200" dirty="0" smtClean="0">
                          <a:solidFill>
                            <a:srgbClr val="3333FF"/>
                          </a:solidFill>
                          <a:latin typeface="Arial" pitchFamily="34" charset="0"/>
                          <a:ea typeface="+mn-ea"/>
                          <a:cs typeface="Arial" pitchFamily="34" charset="0"/>
                        </a:rPr>
                        <a:t>Easy</a:t>
                      </a:r>
                    </a:p>
                  </a:txBody>
                  <a:tcPr anchor="ctr" anchorCtr="1">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tint val="40000"/>
                      </a:srgbClr>
                    </a:solidFill>
                  </a:tcPr>
                </a:tc>
              </a:tr>
              <a:tr h="482600">
                <a:tc>
                  <a:txBody>
                    <a:bodyPr/>
                    <a:lstStyle>
                      <a:defPPr>
                        <a:defRPr lang="en-US"/>
                      </a:defPPr>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2800" dirty="0" smtClean="0">
                          <a:solidFill>
                            <a:schemeClr val="tx1"/>
                          </a:solidFill>
                        </a:rPr>
                        <a:t>Move</a:t>
                      </a:r>
                      <a:endParaRPr lang="en-US" sz="2800" dirty="0">
                        <a:solidFill>
                          <a:schemeClr val="tx1"/>
                        </a:solidFill>
                      </a:endParaRPr>
                    </a:p>
                  </a:txBody>
                  <a:tcPr anchor="ctr" anchorCtr="1">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tint val="20000"/>
                      </a:srgbClr>
                    </a:solidFill>
                  </a:tcPr>
                </a:tc>
                <a:tc>
                  <a:txBody>
                    <a:bodyPr/>
                    <a:lstStyle>
                      <a:defPPr>
                        <a:defRPr lang="en-US"/>
                      </a:defPPr>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2800" b="1" dirty="0" smtClean="0">
                          <a:solidFill>
                            <a:srgbClr val="FF0000"/>
                          </a:solidFill>
                        </a:rPr>
                        <a:t>Hard</a:t>
                      </a:r>
                      <a:endParaRPr lang="en-US" sz="2800" b="1" dirty="0">
                        <a:solidFill>
                          <a:srgbClr val="FF0000"/>
                        </a:solidFill>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tint val="20000"/>
                      </a:srgbClr>
                    </a:solidFill>
                  </a:tcPr>
                </a:tc>
                <a:tc>
                  <a:txBody>
                    <a:bodyPr/>
                    <a:lstStyle>
                      <a:defPPr>
                        <a:defRPr lang="en-US"/>
                      </a:defPPr>
                      <a:lvl1pPr marL="0" algn="l" defTabSz="914400" rtl="0" eaLnBrk="1" latinLnBrk="0" hangingPunct="1">
                        <a:defRPr sz="1800" kern="1200">
                          <a:solidFill>
                            <a:schemeClr val="dk1"/>
                          </a:solidFill>
                          <a:latin typeface="Arial"/>
                          <a:cs typeface="Arial"/>
                        </a:defRPr>
                      </a:lvl1pPr>
                      <a:lvl2pPr marL="457200" algn="l" defTabSz="914400" rtl="0" eaLnBrk="1" latinLnBrk="0" hangingPunct="1">
                        <a:defRPr sz="1800" kern="1200">
                          <a:solidFill>
                            <a:schemeClr val="dk1"/>
                          </a:solidFill>
                          <a:latin typeface="Arial"/>
                          <a:cs typeface="Arial"/>
                        </a:defRPr>
                      </a:lvl2pPr>
                      <a:lvl3pPr marL="914400" algn="l" defTabSz="914400" rtl="0" eaLnBrk="1" latinLnBrk="0" hangingPunct="1">
                        <a:defRPr sz="1800" kern="1200">
                          <a:solidFill>
                            <a:schemeClr val="dk1"/>
                          </a:solidFill>
                          <a:latin typeface="Arial"/>
                          <a:cs typeface="Arial"/>
                        </a:defRPr>
                      </a:lvl3pPr>
                      <a:lvl4pPr marL="1371600" algn="l" defTabSz="914400" rtl="0" eaLnBrk="1" latinLnBrk="0" hangingPunct="1">
                        <a:defRPr sz="1800" kern="1200">
                          <a:solidFill>
                            <a:schemeClr val="dk1"/>
                          </a:solidFill>
                          <a:latin typeface="Arial"/>
                          <a:cs typeface="Arial"/>
                        </a:defRPr>
                      </a:lvl4pPr>
                      <a:lvl5pPr marL="1828800" algn="l" defTabSz="914400" rtl="0" eaLnBrk="1" latinLnBrk="0" hangingPunct="1">
                        <a:defRPr sz="1800" kern="1200">
                          <a:solidFill>
                            <a:schemeClr val="dk1"/>
                          </a:solidFill>
                          <a:latin typeface="Arial"/>
                          <a:cs typeface="Arial"/>
                        </a:defRPr>
                      </a:lvl5pPr>
                      <a:lvl6pPr marL="2286000" algn="l" defTabSz="914400" rtl="0" eaLnBrk="1" latinLnBrk="0" hangingPunct="1">
                        <a:defRPr sz="1800" kern="1200">
                          <a:solidFill>
                            <a:schemeClr val="dk1"/>
                          </a:solidFill>
                          <a:latin typeface="Arial"/>
                          <a:cs typeface="Arial"/>
                        </a:defRPr>
                      </a:lvl6pPr>
                      <a:lvl7pPr marL="2743200" algn="l" defTabSz="914400" rtl="0" eaLnBrk="1" latinLnBrk="0" hangingPunct="1">
                        <a:defRPr sz="1800" kern="1200">
                          <a:solidFill>
                            <a:schemeClr val="dk1"/>
                          </a:solidFill>
                          <a:latin typeface="Arial"/>
                          <a:cs typeface="Arial"/>
                        </a:defRPr>
                      </a:lvl7pPr>
                      <a:lvl8pPr marL="3200400" algn="l" defTabSz="914400" rtl="0" eaLnBrk="1" latinLnBrk="0" hangingPunct="1">
                        <a:defRPr sz="1800" kern="1200">
                          <a:solidFill>
                            <a:schemeClr val="dk1"/>
                          </a:solidFill>
                          <a:latin typeface="Arial"/>
                          <a:cs typeface="Arial"/>
                        </a:defRPr>
                      </a:lvl8pPr>
                      <a:lvl9pPr marL="3657600" algn="l" defTabSz="914400" rtl="0" eaLnBrk="1" latinLnBrk="0" hangingPunct="1">
                        <a:defRPr sz="1800" kern="1200">
                          <a:solidFill>
                            <a:schemeClr val="dk1"/>
                          </a:solidFill>
                          <a:latin typeface="Arial"/>
                          <a:cs typeface="Arial"/>
                        </a:defRPr>
                      </a:lvl9pPr>
                    </a:lstStyle>
                    <a:p>
                      <a:pPr algn="ctr"/>
                      <a:r>
                        <a:rPr lang="en-US" sz="2800" b="0" dirty="0" smtClean="0">
                          <a:solidFill>
                            <a:schemeClr val="tx1"/>
                          </a:solidFill>
                        </a:rPr>
                        <a:t>Hardest</a:t>
                      </a:r>
                      <a:endParaRPr lang="en-US" sz="2800" b="0" dirty="0">
                        <a:solidFill>
                          <a:schemeClr val="tx1"/>
                        </a:solidFill>
                      </a:endParaRPr>
                    </a:p>
                  </a:txBody>
                  <a:tcPr anchor="ctr" anchorCtr="1">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tint val="20000"/>
                      </a:srgbClr>
                    </a:solidFill>
                  </a:tcPr>
                </a:tc>
              </a:tr>
            </a:tbl>
          </a:graphicData>
        </a:graphic>
      </p:graphicFrame>
      <p:sp>
        <p:nvSpPr>
          <p:cNvPr id="35" name="TextBox 34"/>
          <p:cNvSpPr txBox="1"/>
          <p:nvPr/>
        </p:nvSpPr>
        <p:spPr>
          <a:xfrm>
            <a:off x="4343400" y="4191000"/>
            <a:ext cx="1164101" cy="584775"/>
          </a:xfrm>
          <a:prstGeom prst="rect">
            <a:avLst/>
          </a:prstGeom>
          <a:noFill/>
        </p:spPr>
        <p:txBody>
          <a:bodyPr wrap="none" rtlCol="0">
            <a:spAutoFit/>
          </a:bodyPr>
          <a:lstStyle/>
          <a:p>
            <a:r>
              <a:rPr lang="en-US" sz="3200" dirty="0" smtClean="0">
                <a:solidFill>
                  <a:prstClr val="black"/>
                </a:solidFill>
                <a:latin typeface="Arial" pitchFamily="34" charset="0"/>
                <a:cs typeface="Arial" pitchFamily="34" charset="0"/>
              </a:rPr>
              <a:t>Head</a:t>
            </a:r>
          </a:p>
        </p:txBody>
      </p:sp>
      <p:sp>
        <p:nvSpPr>
          <p:cNvPr id="36" name="TextBox 35"/>
          <p:cNvSpPr txBox="1"/>
          <p:nvPr/>
        </p:nvSpPr>
        <p:spPr>
          <a:xfrm>
            <a:off x="304800" y="5476220"/>
            <a:ext cx="1164101" cy="584775"/>
          </a:xfrm>
          <a:prstGeom prst="rect">
            <a:avLst/>
          </a:prstGeom>
          <a:noFill/>
        </p:spPr>
        <p:txBody>
          <a:bodyPr wrap="none" rtlCol="0">
            <a:spAutoFit/>
          </a:bodyPr>
          <a:lstStyle/>
          <a:p>
            <a:r>
              <a:rPr lang="en-US" sz="3200" dirty="0" smtClean="0">
                <a:solidFill>
                  <a:srgbClr val="FF0000"/>
                </a:solidFill>
                <a:latin typeface="Arial" pitchFamily="34" charset="0"/>
                <a:cs typeface="Arial" pitchFamily="34" charset="0"/>
              </a:rPr>
              <a:t>Hand</a:t>
            </a:r>
          </a:p>
        </p:txBody>
      </p:sp>
      <p:sp>
        <p:nvSpPr>
          <p:cNvPr id="40" name="TextBox 39"/>
          <p:cNvSpPr txBox="1"/>
          <p:nvPr/>
        </p:nvSpPr>
        <p:spPr>
          <a:xfrm>
            <a:off x="6781800" y="5029200"/>
            <a:ext cx="2514599" cy="954107"/>
          </a:xfrm>
          <a:prstGeom prst="rect">
            <a:avLst/>
          </a:prstGeom>
          <a:noFill/>
        </p:spPr>
        <p:txBody>
          <a:bodyPr wrap="square" rtlCol="0">
            <a:spAutoFit/>
          </a:bodyPr>
          <a:lstStyle/>
          <a:p>
            <a:pPr algn="ctr"/>
            <a:r>
              <a:rPr lang="en-US" sz="2800" b="1" dirty="0" smtClean="0">
                <a:solidFill>
                  <a:srgbClr val="3333FF"/>
                </a:solidFill>
                <a:latin typeface="Arial" pitchFamily="34" charset="0"/>
                <a:cs typeface="Arial" pitchFamily="34" charset="0"/>
              </a:rPr>
              <a:t>Accident or necessity?</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AutoShape 7"/>
          <p:cNvCxnSpPr>
            <a:cxnSpLocks noChangeShapeType="1"/>
            <a:stCxn id="72" idx="0"/>
            <a:endCxn id="75" idx="6"/>
          </p:cNvCxnSpPr>
          <p:nvPr/>
        </p:nvCxnSpPr>
        <p:spPr bwMode="auto">
          <a:xfrm rot="16200000" flipV="1">
            <a:off x="6179105" y="3564656"/>
            <a:ext cx="434255" cy="2194975"/>
          </a:xfrm>
          <a:prstGeom prst="bentConnector2">
            <a:avLst/>
          </a:prstGeom>
          <a:noFill/>
          <a:ln w="38100">
            <a:solidFill>
              <a:srgbClr val="000000"/>
            </a:solidFill>
            <a:miter lim="800000"/>
            <a:headEnd/>
            <a:tailEnd type="triangle" w="med" len="med"/>
          </a:ln>
          <a:effectLst/>
        </p:spPr>
      </p:cxnSp>
      <p:sp>
        <p:nvSpPr>
          <p:cNvPr id="72" name="Text Box 12"/>
          <p:cNvSpPr txBox="1">
            <a:spLocks noChangeArrowheads="1"/>
          </p:cNvSpPr>
          <p:nvPr/>
        </p:nvSpPr>
        <p:spPr bwMode="auto">
          <a:xfrm>
            <a:off x="6409126" y="4879271"/>
            <a:ext cx="2169185" cy="1569660"/>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pPr>
            <a:r>
              <a:rPr lang="en-US" sz="3200" b="1" i="1" dirty="0" smtClean="0">
                <a:solidFill>
                  <a:srgbClr val="000000"/>
                </a:solidFill>
                <a:latin typeface="Times New Roman" pitchFamily="18" charset="0"/>
              </a:rPr>
              <a:t>d =</a:t>
            </a:r>
          </a:p>
          <a:p>
            <a:pPr algn="ctr" eaLnBrk="0" fontAlgn="base" hangingPunct="0">
              <a:spcBef>
                <a:spcPct val="0"/>
              </a:spcBef>
              <a:spcAft>
                <a:spcPct val="0"/>
              </a:spcAft>
            </a:pPr>
            <a:r>
              <a:rPr lang="en-US" sz="3200" b="1" i="1" dirty="0" smtClean="0">
                <a:solidFill>
                  <a:srgbClr val="000000"/>
                </a:solidFill>
                <a:latin typeface="Times New Roman" pitchFamily="18" charset="0"/>
              </a:rPr>
              <a:t>disturbance</a:t>
            </a:r>
          </a:p>
          <a:p>
            <a:pPr algn="ctr" eaLnBrk="0" fontAlgn="base" hangingPunct="0">
              <a:spcBef>
                <a:spcPct val="0"/>
              </a:spcBef>
              <a:spcAft>
                <a:spcPct val="0"/>
              </a:spcAft>
            </a:pPr>
            <a:r>
              <a:rPr lang="en-US" sz="3200" b="1" i="1" dirty="0" smtClean="0">
                <a:solidFill>
                  <a:srgbClr val="000000"/>
                </a:solidFill>
                <a:latin typeface="Times New Roman" pitchFamily="18" charset="0"/>
              </a:rPr>
              <a:t> </a:t>
            </a:r>
            <a:r>
              <a:rPr lang="en-US" sz="3200" b="1" dirty="0" smtClean="0">
                <a:solidFill>
                  <a:srgbClr val="000000"/>
                </a:solidFill>
                <a:latin typeface="Times New Roman" pitchFamily="18" charset="0"/>
              </a:rPr>
              <a:t>= hand</a:t>
            </a:r>
            <a:endParaRPr lang="en-US" sz="3200" b="1" i="1" dirty="0">
              <a:solidFill>
                <a:srgbClr val="000000"/>
              </a:solidFill>
              <a:latin typeface="Times New Roman" pitchFamily="18" charset="0"/>
            </a:endParaRPr>
          </a:p>
        </p:txBody>
      </p:sp>
      <p:sp>
        <p:nvSpPr>
          <p:cNvPr id="75" name="Oval 2"/>
          <p:cNvSpPr>
            <a:spLocks noChangeArrowheads="1"/>
          </p:cNvSpPr>
          <p:nvPr/>
        </p:nvSpPr>
        <p:spPr bwMode="auto">
          <a:xfrm>
            <a:off x="5024926" y="4300170"/>
            <a:ext cx="273818" cy="289692"/>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4000" b="1" kern="0" dirty="0">
                <a:solidFill>
                  <a:srgbClr val="000000"/>
                </a:solidFill>
                <a:latin typeface="Times New Roman" pitchFamily="18" charset="0"/>
              </a:rPr>
              <a:t>-</a:t>
            </a:r>
          </a:p>
        </p:txBody>
      </p:sp>
      <p:cxnSp>
        <p:nvCxnSpPr>
          <p:cNvPr id="79" name="AutoShape 8"/>
          <p:cNvCxnSpPr>
            <a:cxnSpLocks noChangeShapeType="1"/>
            <a:stCxn id="75" idx="2"/>
            <a:endCxn id="80" idx="3"/>
          </p:cNvCxnSpPr>
          <p:nvPr/>
        </p:nvCxnSpPr>
        <p:spPr bwMode="auto">
          <a:xfrm rot="10800000">
            <a:off x="2119952" y="4443414"/>
            <a:ext cx="2904974" cy="1603"/>
          </a:xfrm>
          <a:prstGeom prst="bentConnector3">
            <a:avLst>
              <a:gd name="adj1" fmla="val 50000"/>
            </a:avLst>
          </a:prstGeom>
          <a:noFill/>
          <a:ln w="38100">
            <a:solidFill>
              <a:srgbClr val="000000"/>
            </a:solidFill>
            <a:miter lim="800000"/>
            <a:headEnd/>
            <a:tailEnd type="triangle" w="med" len="med"/>
          </a:ln>
          <a:effectLst/>
        </p:spPr>
      </p:cxnSp>
      <p:sp>
        <p:nvSpPr>
          <p:cNvPr id="80" name="Rectangle 9"/>
          <p:cNvSpPr>
            <a:spLocks noChangeArrowheads="1"/>
          </p:cNvSpPr>
          <p:nvPr/>
        </p:nvSpPr>
        <p:spPr bwMode="auto">
          <a:xfrm>
            <a:off x="1053152" y="4114800"/>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sp>
        <p:nvSpPr>
          <p:cNvPr id="36" name="Text Box 3"/>
          <p:cNvSpPr txBox="1">
            <a:spLocks noChangeArrowheads="1"/>
          </p:cNvSpPr>
          <p:nvPr/>
        </p:nvSpPr>
        <p:spPr bwMode="auto">
          <a:xfrm>
            <a:off x="2819400" y="4419600"/>
            <a:ext cx="1856598"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b="1" i="1" dirty="0" smtClean="0">
                <a:solidFill>
                  <a:srgbClr val="000000"/>
                </a:solidFill>
                <a:latin typeface="Times New Roman" pitchFamily="18" charset="0"/>
              </a:rPr>
              <a:t>error=d-u</a:t>
            </a:r>
            <a:endParaRPr lang="en-US" sz="3200" b="1" i="1" dirty="0">
              <a:solidFill>
                <a:srgbClr val="000000"/>
              </a:solidFill>
              <a:latin typeface="Times New Roman" pitchFamily="18" charset="0"/>
            </a:endParaRPr>
          </a:p>
        </p:txBody>
      </p:sp>
      <p:sp>
        <p:nvSpPr>
          <p:cNvPr id="43" name="Rectangle 4"/>
          <p:cNvSpPr>
            <a:spLocks noChangeArrowheads="1"/>
          </p:cNvSpPr>
          <p:nvPr/>
        </p:nvSpPr>
        <p:spPr bwMode="auto">
          <a:xfrm>
            <a:off x="4577094" y="5663496"/>
            <a:ext cx="1173162"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3200" b="1" dirty="0" smtClean="0">
                <a:solidFill>
                  <a:srgbClr val="3333FF"/>
                </a:solidFill>
                <a:latin typeface="Times New Roman" pitchFamily="18" charset="0"/>
              </a:rPr>
              <a:t>Act</a:t>
            </a:r>
            <a:endParaRPr lang="en-US" sz="3200" b="1" dirty="0">
              <a:solidFill>
                <a:srgbClr val="3333FF"/>
              </a:solidFill>
              <a:latin typeface="Times New Roman" pitchFamily="18" charset="0"/>
            </a:endParaRPr>
          </a:p>
        </p:txBody>
      </p:sp>
      <p:sp>
        <p:nvSpPr>
          <p:cNvPr id="49" name="Text Box 5"/>
          <p:cNvSpPr txBox="1">
            <a:spLocks noChangeArrowheads="1"/>
          </p:cNvSpPr>
          <p:nvPr/>
        </p:nvSpPr>
        <p:spPr bwMode="auto">
          <a:xfrm>
            <a:off x="5238413" y="4726871"/>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50" name="AutoShape 11"/>
          <p:cNvCxnSpPr>
            <a:cxnSpLocks noChangeShapeType="1"/>
            <a:stCxn id="43" idx="0"/>
            <a:endCxn id="75" idx="4"/>
          </p:cNvCxnSpPr>
          <p:nvPr/>
        </p:nvCxnSpPr>
        <p:spPr bwMode="auto">
          <a:xfrm rot="16200000" flipV="1">
            <a:off x="4625938" y="5125759"/>
            <a:ext cx="1073634" cy="1840"/>
          </a:xfrm>
          <a:prstGeom prst="bentConnector3">
            <a:avLst>
              <a:gd name="adj1" fmla="val 50000"/>
            </a:avLst>
          </a:prstGeom>
          <a:noFill/>
          <a:ln w="38100">
            <a:solidFill>
              <a:srgbClr val="000000"/>
            </a:solidFill>
            <a:miter lim="800000"/>
            <a:headEnd/>
            <a:tailEnd type="triangle" w="med" len="med"/>
          </a:ln>
          <a:effectLst/>
        </p:spPr>
      </p:cxnSp>
      <p:sp>
        <p:nvSpPr>
          <p:cNvPr id="51" name="Text Box 12"/>
          <p:cNvSpPr txBox="1">
            <a:spLocks noChangeArrowheads="1"/>
          </p:cNvSpPr>
          <p:nvPr/>
        </p:nvSpPr>
        <p:spPr bwMode="auto">
          <a:xfrm>
            <a:off x="2467795" y="5461575"/>
            <a:ext cx="2180405" cy="1077218"/>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pPr>
            <a:r>
              <a:rPr lang="en-US" sz="3200" b="1" i="1" dirty="0" smtClean="0">
                <a:solidFill>
                  <a:srgbClr val="3333FF"/>
                </a:solidFill>
                <a:latin typeface="Times New Roman" pitchFamily="18" charset="0"/>
              </a:rPr>
              <a:t>u =</a:t>
            </a:r>
          </a:p>
          <a:p>
            <a:pPr algn="ctr" eaLnBrk="0" fontAlgn="base" hangingPunct="0">
              <a:spcBef>
                <a:spcPct val="0"/>
              </a:spcBef>
              <a:spcAft>
                <a:spcPct val="0"/>
              </a:spcAft>
            </a:pPr>
            <a:r>
              <a:rPr lang="en-US" sz="3200" b="1" i="1" dirty="0" smtClean="0">
                <a:solidFill>
                  <a:srgbClr val="3333FF"/>
                </a:solidFill>
                <a:latin typeface="Times New Roman" pitchFamily="18" charset="0"/>
              </a:rPr>
              <a:t>eye position</a:t>
            </a:r>
          </a:p>
        </p:txBody>
      </p:sp>
      <p:grpSp>
        <p:nvGrpSpPr>
          <p:cNvPr id="2" name="Group 25"/>
          <p:cNvGrpSpPr/>
          <p:nvPr/>
        </p:nvGrpSpPr>
        <p:grpSpPr>
          <a:xfrm>
            <a:off x="4267200" y="1463479"/>
            <a:ext cx="1291665" cy="990600"/>
            <a:chOff x="6341782" y="2133600"/>
            <a:chExt cx="1887818" cy="1447800"/>
          </a:xfrm>
        </p:grpSpPr>
        <p:sp>
          <p:nvSpPr>
            <p:cNvPr id="96" name="Rectangle 9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7" name="Oval 9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latin typeface="Arial" pitchFamily="34" charset="0"/>
                  <a:cs typeface="Arial" pitchFamily="34" charset="0"/>
                </a:rPr>
                <a:t>eye</a:t>
              </a:r>
              <a:endParaRPr lang="en-US" sz="3200" b="1" dirty="0">
                <a:solidFill>
                  <a:prstClr val="black"/>
                </a:solidFill>
                <a:latin typeface="Arial" pitchFamily="34" charset="0"/>
                <a:cs typeface="Arial" pitchFamily="34" charset="0"/>
              </a:endParaRPr>
            </a:p>
          </p:txBody>
        </p:sp>
        <p:sp>
          <p:nvSpPr>
            <p:cNvPr id="98" name="Chord 97"/>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 name="Group 105"/>
          <p:cNvGrpSpPr/>
          <p:nvPr/>
        </p:nvGrpSpPr>
        <p:grpSpPr>
          <a:xfrm>
            <a:off x="6799263" y="1088333"/>
            <a:ext cx="1201737" cy="1502467"/>
            <a:chOff x="6497116" y="691654"/>
            <a:chExt cx="1201737" cy="1502467"/>
          </a:xfrm>
        </p:grpSpPr>
        <p:sp>
          <p:nvSpPr>
            <p:cNvPr id="100" name="Freeform 7"/>
            <p:cNvSpPr>
              <a:spLocks/>
            </p:cNvSpPr>
            <p:nvPr/>
          </p:nvSpPr>
          <p:spPr bwMode="auto">
            <a:xfrm rot="20101482">
              <a:off x="6497116" y="719576"/>
              <a:ext cx="1201737" cy="1444263"/>
            </a:xfrm>
            <a:custGeom>
              <a:avLst/>
              <a:gdLst/>
              <a:ahLst/>
              <a:cxnLst>
                <a:cxn ang="0">
                  <a:pos x="754" y="73"/>
                </a:cxn>
                <a:cxn ang="0">
                  <a:pos x="741" y="120"/>
                </a:cxn>
                <a:cxn ang="0">
                  <a:pos x="716" y="167"/>
                </a:cxn>
                <a:cxn ang="0">
                  <a:pos x="654" y="264"/>
                </a:cxn>
                <a:cxn ang="0">
                  <a:pos x="580" y="378"/>
                </a:cxn>
                <a:cxn ang="0">
                  <a:pos x="601" y="367"/>
                </a:cxn>
                <a:cxn ang="0">
                  <a:pos x="651" y="313"/>
                </a:cxn>
                <a:cxn ang="0">
                  <a:pos x="703" y="260"/>
                </a:cxn>
                <a:cxn ang="0">
                  <a:pos x="755" y="207"/>
                </a:cxn>
                <a:cxn ang="0">
                  <a:pos x="793" y="190"/>
                </a:cxn>
                <a:cxn ang="0">
                  <a:pos x="827" y="196"/>
                </a:cxn>
                <a:cxn ang="0">
                  <a:pos x="846" y="233"/>
                </a:cxn>
                <a:cxn ang="0">
                  <a:pos x="807" y="300"/>
                </a:cxn>
                <a:cxn ang="0">
                  <a:pos x="747" y="378"/>
                </a:cxn>
                <a:cxn ang="0">
                  <a:pos x="684" y="458"/>
                </a:cxn>
                <a:cxn ang="0">
                  <a:pos x="623" y="530"/>
                </a:cxn>
                <a:cxn ang="0">
                  <a:pos x="620" y="542"/>
                </a:cxn>
                <a:cxn ang="0">
                  <a:pos x="640" y="530"/>
                </a:cxn>
                <a:cxn ang="0">
                  <a:pos x="699" y="489"/>
                </a:cxn>
                <a:cxn ang="0">
                  <a:pos x="779" y="420"/>
                </a:cxn>
                <a:cxn ang="0">
                  <a:pos x="812" y="398"/>
                </a:cxn>
                <a:cxn ang="0">
                  <a:pos x="827" y="391"/>
                </a:cxn>
                <a:cxn ang="0">
                  <a:pos x="858" y="402"/>
                </a:cxn>
                <a:cxn ang="0">
                  <a:pos x="881" y="424"/>
                </a:cxn>
                <a:cxn ang="0">
                  <a:pos x="877" y="447"/>
                </a:cxn>
                <a:cxn ang="0">
                  <a:pos x="793" y="545"/>
                </a:cxn>
                <a:cxn ang="0">
                  <a:pos x="678" y="664"/>
                </a:cxn>
                <a:cxn ang="0">
                  <a:pos x="557" y="778"/>
                </a:cxn>
                <a:cxn ang="0">
                  <a:pos x="435" y="891"/>
                </a:cxn>
                <a:cxn ang="0">
                  <a:pos x="430" y="1031"/>
                </a:cxn>
                <a:cxn ang="0">
                  <a:pos x="422" y="1061"/>
                </a:cxn>
                <a:cxn ang="0">
                  <a:pos x="386" y="1061"/>
                </a:cxn>
                <a:cxn ang="0">
                  <a:pos x="328" y="1061"/>
                </a:cxn>
                <a:cxn ang="0">
                  <a:pos x="249" y="1061"/>
                </a:cxn>
                <a:cxn ang="0">
                  <a:pos x="159" y="1056"/>
                </a:cxn>
                <a:cxn ang="0">
                  <a:pos x="78" y="1036"/>
                </a:cxn>
                <a:cxn ang="0">
                  <a:pos x="20" y="1018"/>
                </a:cxn>
                <a:cxn ang="0">
                  <a:pos x="0" y="1011"/>
                </a:cxn>
                <a:cxn ang="0">
                  <a:pos x="18" y="893"/>
                </a:cxn>
                <a:cxn ang="0">
                  <a:pos x="71" y="666"/>
                </a:cxn>
                <a:cxn ang="0">
                  <a:pos x="83" y="534"/>
                </a:cxn>
                <a:cxn ang="0">
                  <a:pos x="111" y="431"/>
                </a:cxn>
                <a:cxn ang="0">
                  <a:pos x="131" y="341"/>
                </a:cxn>
                <a:cxn ang="0">
                  <a:pos x="147" y="203"/>
                </a:cxn>
                <a:cxn ang="0">
                  <a:pos x="162" y="156"/>
                </a:cxn>
                <a:cxn ang="0">
                  <a:pos x="186" y="152"/>
                </a:cxn>
                <a:cxn ang="0">
                  <a:pos x="212" y="158"/>
                </a:cxn>
                <a:cxn ang="0">
                  <a:pos x="230" y="165"/>
                </a:cxn>
                <a:cxn ang="0">
                  <a:pos x="250" y="195"/>
                </a:cxn>
                <a:cxn ang="0">
                  <a:pos x="277" y="260"/>
                </a:cxn>
                <a:cxn ang="0">
                  <a:pos x="263" y="351"/>
                </a:cxn>
                <a:cxn ang="0">
                  <a:pos x="326" y="273"/>
                </a:cxn>
                <a:cxn ang="0">
                  <a:pos x="412" y="132"/>
                </a:cxn>
                <a:cxn ang="0">
                  <a:pos x="509" y="6"/>
                </a:cxn>
                <a:cxn ang="0">
                  <a:pos x="532" y="4"/>
                </a:cxn>
                <a:cxn ang="0">
                  <a:pos x="570" y="27"/>
                </a:cxn>
                <a:cxn ang="0">
                  <a:pos x="580" y="69"/>
                </a:cxn>
                <a:cxn ang="0">
                  <a:pos x="549" y="137"/>
                </a:cxn>
                <a:cxn ang="0">
                  <a:pos x="504" y="239"/>
                </a:cxn>
                <a:cxn ang="0">
                  <a:pos x="526" y="228"/>
                </a:cxn>
                <a:cxn ang="0">
                  <a:pos x="615" y="106"/>
                </a:cxn>
                <a:cxn ang="0">
                  <a:pos x="671" y="34"/>
                </a:cxn>
                <a:cxn ang="0">
                  <a:pos x="697" y="19"/>
                </a:cxn>
              </a:cxnLst>
              <a:rect l="0" t="0" r="r" b="b"/>
              <a:pathLst>
                <a:path w="883" h="1061">
                  <a:moveTo>
                    <a:pt x="748" y="46"/>
                  </a:moveTo>
                  <a:lnTo>
                    <a:pt x="752" y="53"/>
                  </a:lnTo>
                  <a:lnTo>
                    <a:pt x="753" y="63"/>
                  </a:lnTo>
                  <a:lnTo>
                    <a:pt x="754" y="73"/>
                  </a:lnTo>
                  <a:lnTo>
                    <a:pt x="755" y="83"/>
                  </a:lnTo>
                  <a:lnTo>
                    <a:pt x="752" y="96"/>
                  </a:lnTo>
                  <a:lnTo>
                    <a:pt x="747" y="109"/>
                  </a:lnTo>
                  <a:lnTo>
                    <a:pt x="741" y="120"/>
                  </a:lnTo>
                  <a:lnTo>
                    <a:pt x="736" y="132"/>
                  </a:lnTo>
                  <a:lnTo>
                    <a:pt x="729" y="144"/>
                  </a:lnTo>
                  <a:lnTo>
                    <a:pt x="722" y="156"/>
                  </a:lnTo>
                  <a:lnTo>
                    <a:pt x="716" y="167"/>
                  </a:lnTo>
                  <a:lnTo>
                    <a:pt x="710" y="180"/>
                  </a:lnTo>
                  <a:lnTo>
                    <a:pt x="692" y="208"/>
                  </a:lnTo>
                  <a:lnTo>
                    <a:pt x="672" y="237"/>
                  </a:lnTo>
                  <a:lnTo>
                    <a:pt x="654" y="264"/>
                  </a:lnTo>
                  <a:lnTo>
                    <a:pt x="634" y="293"/>
                  </a:lnTo>
                  <a:lnTo>
                    <a:pt x="616" y="322"/>
                  </a:lnTo>
                  <a:lnTo>
                    <a:pt x="597" y="351"/>
                  </a:lnTo>
                  <a:lnTo>
                    <a:pt x="580" y="378"/>
                  </a:lnTo>
                  <a:lnTo>
                    <a:pt x="562" y="407"/>
                  </a:lnTo>
                  <a:lnTo>
                    <a:pt x="574" y="394"/>
                  </a:lnTo>
                  <a:lnTo>
                    <a:pt x="588" y="381"/>
                  </a:lnTo>
                  <a:lnTo>
                    <a:pt x="601" y="367"/>
                  </a:lnTo>
                  <a:lnTo>
                    <a:pt x="613" y="354"/>
                  </a:lnTo>
                  <a:lnTo>
                    <a:pt x="626" y="340"/>
                  </a:lnTo>
                  <a:lnTo>
                    <a:pt x="639" y="326"/>
                  </a:lnTo>
                  <a:lnTo>
                    <a:pt x="651" y="313"/>
                  </a:lnTo>
                  <a:lnTo>
                    <a:pt x="664" y="300"/>
                  </a:lnTo>
                  <a:lnTo>
                    <a:pt x="677" y="286"/>
                  </a:lnTo>
                  <a:lnTo>
                    <a:pt x="689" y="272"/>
                  </a:lnTo>
                  <a:lnTo>
                    <a:pt x="703" y="260"/>
                  </a:lnTo>
                  <a:lnTo>
                    <a:pt x="716" y="246"/>
                  </a:lnTo>
                  <a:lnTo>
                    <a:pt x="729" y="233"/>
                  </a:lnTo>
                  <a:lnTo>
                    <a:pt x="742" y="219"/>
                  </a:lnTo>
                  <a:lnTo>
                    <a:pt x="755" y="207"/>
                  </a:lnTo>
                  <a:lnTo>
                    <a:pt x="769" y="194"/>
                  </a:lnTo>
                  <a:lnTo>
                    <a:pt x="777" y="193"/>
                  </a:lnTo>
                  <a:lnTo>
                    <a:pt x="785" y="192"/>
                  </a:lnTo>
                  <a:lnTo>
                    <a:pt x="793" y="190"/>
                  </a:lnTo>
                  <a:lnTo>
                    <a:pt x="800" y="189"/>
                  </a:lnTo>
                  <a:lnTo>
                    <a:pt x="809" y="192"/>
                  </a:lnTo>
                  <a:lnTo>
                    <a:pt x="817" y="194"/>
                  </a:lnTo>
                  <a:lnTo>
                    <a:pt x="827" y="196"/>
                  </a:lnTo>
                  <a:lnTo>
                    <a:pt x="833" y="203"/>
                  </a:lnTo>
                  <a:lnTo>
                    <a:pt x="839" y="209"/>
                  </a:lnTo>
                  <a:lnTo>
                    <a:pt x="844" y="220"/>
                  </a:lnTo>
                  <a:lnTo>
                    <a:pt x="846" y="233"/>
                  </a:lnTo>
                  <a:lnTo>
                    <a:pt x="845" y="246"/>
                  </a:lnTo>
                  <a:lnTo>
                    <a:pt x="833" y="263"/>
                  </a:lnTo>
                  <a:lnTo>
                    <a:pt x="821" y="281"/>
                  </a:lnTo>
                  <a:lnTo>
                    <a:pt x="807" y="300"/>
                  </a:lnTo>
                  <a:lnTo>
                    <a:pt x="792" y="319"/>
                  </a:lnTo>
                  <a:lnTo>
                    <a:pt x="778" y="339"/>
                  </a:lnTo>
                  <a:lnTo>
                    <a:pt x="762" y="359"/>
                  </a:lnTo>
                  <a:lnTo>
                    <a:pt x="747" y="378"/>
                  </a:lnTo>
                  <a:lnTo>
                    <a:pt x="731" y="399"/>
                  </a:lnTo>
                  <a:lnTo>
                    <a:pt x="715" y="419"/>
                  </a:lnTo>
                  <a:lnTo>
                    <a:pt x="700" y="438"/>
                  </a:lnTo>
                  <a:lnTo>
                    <a:pt x="684" y="458"/>
                  </a:lnTo>
                  <a:lnTo>
                    <a:pt x="668" y="476"/>
                  </a:lnTo>
                  <a:lnTo>
                    <a:pt x="653" y="495"/>
                  </a:lnTo>
                  <a:lnTo>
                    <a:pt x="638" y="513"/>
                  </a:lnTo>
                  <a:lnTo>
                    <a:pt x="623" y="530"/>
                  </a:lnTo>
                  <a:lnTo>
                    <a:pt x="609" y="546"/>
                  </a:lnTo>
                  <a:lnTo>
                    <a:pt x="612" y="546"/>
                  </a:lnTo>
                  <a:lnTo>
                    <a:pt x="616" y="544"/>
                  </a:lnTo>
                  <a:lnTo>
                    <a:pt x="620" y="542"/>
                  </a:lnTo>
                  <a:lnTo>
                    <a:pt x="626" y="539"/>
                  </a:lnTo>
                  <a:lnTo>
                    <a:pt x="631" y="536"/>
                  </a:lnTo>
                  <a:lnTo>
                    <a:pt x="635" y="533"/>
                  </a:lnTo>
                  <a:lnTo>
                    <a:pt x="640" y="530"/>
                  </a:lnTo>
                  <a:lnTo>
                    <a:pt x="643" y="529"/>
                  </a:lnTo>
                  <a:lnTo>
                    <a:pt x="661" y="519"/>
                  </a:lnTo>
                  <a:lnTo>
                    <a:pt x="679" y="505"/>
                  </a:lnTo>
                  <a:lnTo>
                    <a:pt x="699" y="489"/>
                  </a:lnTo>
                  <a:lnTo>
                    <a:pt x="719" y="472"/>
                  </a:lnTo>
                  <a:lnTo>
                    <a:pt x="740" y="453"/>
                  </a:lnTo>
                  <a:lnTo>
                    <a:pt x="761" y="436"/>
                  </a:lnTo>
                  <a:lnTo>
                    <a:pt x="779" y="420"/>
                  </a:lnTo>
                  <a:lnTo>
                    <a:pt x="795" y="406"/>
                  </a:lnTo>
                  <a:lnTo>
                    <a:pt x="802" y="402"/>
                  </a:lnTo>
                  <a:lnTo>
                    <a:pt x="807" y="400"/>
                  </a:lnTo>
                  <a:lnTo>
                    <a:pt x="812" y="398"/>
                  </a:lnTo>
                  <a:lnTo>
                    <a:pt x="816" y="395"/>
                  </a:lnTo>
                  <a:lnTo>
                    <a:pt x="820" y="393"/>
                  </a:lnTo>
                  <a:lnTo>
                    <a:pt x="823" y="392"/>
                  </a:lnTo>
                  <a:lnTo>
                    <a:pt x="827" y="391"/>
                  </a:lnTo>
                  <a:lnTo>
                    <a:pt x="831" y="390"/>
                  </a:lnTo>
                  <a:lnTo>
                    <a:pt x="840" y="393"/>
                  </a:lnTo>
                  <a:lnTo>
                    <a:pt x="850" y="398"/>
                  </a:lnTo>
                  <a:lnTo>
                    <a:pt x="858" y="402"/>
                  </a:lnTo>
                  <a:lnTo>
                    <a:pt x="865" y="408"/>
                  </a:lnTo>
                  <a:lnTo>
                    <a:pt x="871" y="414"/>
                  </a:lnTo>
                  <a:lnTo>
                    <a:pt x="876" y="420"/>
                  </a:lnTo>
                  <a:lnTo>
                    <a:pt x="881" y="424"/>
                  </a:lnTo>
                  <a:lnTo>
                    <a:pt x="883" y="430"/>
                  </a:lnTo>
                  <a:lnTo>
                    <a:pt x="880" y="436"/>
                  </a:lnTo>
                  <a:lnTo>
                    <a:pt x="878" y="442"/>
                  </a:lnTo>
                  <a:lnTo>
                    <a:pt x="877" y="447"/>
                  </a:lnTo>
                  <a:lnTo>
                    <a:pt x="875" y="452"/>
                  </a:lnTo>
                  <a:lnTo>
                    <a:pt x="848" y="484"/>
                  </a:lnTo>
                  <a:lnTo>
                    <a:pt x="821" y="515"/>
                  </a:lnTo>
                  <a:lnTo>
                    <a:pt x="793" y="545"/>
                  </a:lnTo>
                  <a:lnTo>
                    <a:pt x="765" y="576"/>
                  </a:lnTo>
                  <a:lnTo>
                    <a:pt x="737" y="606"/>
                  </a:lnTo>
                  <a:lnTo>
                    <a:pt x="708" y="635"/>
                  </a:lnTo>
                  <a:lnTo>
                    <a:pt x="678" y="664"/>
                  </a:lnTo>
                  <a:lnTo>
                    <a:pt x="648" y="693"/>
                  </a:lnTo>
                  <a:lnTo>
                    <a:pt x="618" y="722"/>
                  </a:lnTo>
                  <a:lnTo>
                    <a:pt x="588" y="750"/>
                  </a:lnTo>
                  <a:lnTo>
                    <a:pt x="557" y="778"/>
                  </a:lnTo>
                  <a:lnTo>
                    <a:pt x="527" y="806"/>
                  </a:lnTo>
                  <a:lnTo>
                    <a:pt x="496" y="834"/>
                  </a:lnTo>
                  <a:lnTo>
                    <a:pt x="466" y="862"/>
                  </a:lnTo>
                  <a:lnTo>
                    <a:pt x="435" y="891"/>
                  </a:lnTo>
                  <a:lnTo>
                    <a:pt x="405" y="919"/>
                  </a:lnTo>
                  <a:lnTo>
                    <a:pt x="414" y="938"/>
                  </a:lnTo>
                  <a:lnTo>
                    <a:pt x="423" y="983"/>
                  </a:lnTo>
                  <a:lnTo>
                    <a:pt x="430" y="1031"/>
                  </a:lnTo>
                  <a:lnTo>
                    <a:pt x="431" y="1061"/>
                  </a:lnTo>
                  <a:lnTo>
                    <a:pt x="430" y="1061"/>
                  </a:lnTo>
                  <a:lnTo>
                    <a:pt x="427" y="1061"/>
                  </a:lnTo>
                  <a:lnTo>
                    <a:pt x="422" y="1061"/>
                  </a:lnTo>
                  <a:lnTo>
                    <a:pt x="416" y="1061"/>
                  </a:lnTo>
                  <a:lnTo>
                    <a:pt x="407" y="1061"/>
                  </a:lnTo>
                  <a:lnTo>
                    <a:pt x="398" y="1061"/>
                  </a:lnTo>
                  <a:lnTo>
                    <a:pt x="386" y="1061"/>
                  </a:lnTo>
                  <a:lnTo>
                    <a:pt x="374" y="1061"/>
                  </a:lnTo>
                  <a:lnTo>
                    <a:pt x="360" y="1061"/>
                  </a:lnTo>
                  <a:lnTo>
                    <a:pt x="344" y="1061"/>
                  </a:lnTo>
                  <a:lnTo>
                    <a:pt x="328" y="1061"/>
                  </a:lnTo>
                  <a:lnTo>
                    <a:pt x="309" y="1061"/>
                  </a:lnTo>
                  <a:lnTo>
                    <a:pt x="291" y="1061"/>
                  </a:lnTo>
                  <a:lnTo>
                    <a:pt x="270" y="1061"/>
                  </a:lnTo>
                  <a:lnTo>
                    <a:pt x="249" y="1061"/>
                  </a:lnTo>
                  <a:lnTo>
                    <a:pt x="227" y="1061"/>
                  </a:lnTo>
                  <a:lnTo>
                    <a:pt x="204" y="1060"/>
                  </a:lnTo>
                  <a:lnTo>
                    <a:pt x="181" y="1059"/>
                  </a:lnTo>
                  <a:lnTo>
                    <a:pt x="159" y="1056"/>
                  </a:lnTo>
                  <a:lnTo>
                    <a:pt x="138" y="1051"/>
                  </a:lnTo>
                  <a:lnTo>
                    <a:pt x="117" y="1046"/>
                  </a:lnTo>
                  <a:lnTo>
                    <a:pt x="96" y="1042"/>
                  </a:lnTo>
                  <a:lnTo>
                    <a:pt x="78" y="1036"/>
                  </a:lnTo>
                  <a:lnTo>
                    <a:pt x="60" y="1031"/>
                  </a:lnTo>
                  <a:lnTo>
                    <a:pt x="44" y="1026"/>
                  </a:lnTo>
                  <a:lnTo>
                    <a:pt x="32" y="1021"/>
                  </a:lnTo>
                  <a:lnTo>
                    <a:pt x="20" y="1018"/>
                  </a:lnTo>
                  <a:lnTo>
                    <a:pt x="11" y="1014"/>
                  </a:lnTo>
                  <a:lnTo>
                    <a:pt x="4" y="1012"/>
                  </a:lnTo>
                  <a:lnTo>
                    <a:pt x="0" y="1011"/>
                  </a:lnTo>
                  <a:lnTo>
                    <a:pt x="0" y="1011"/>
                  </a:lnTo>
                  <a:lnTo>
                    <a:pt x="3" y="1013"/>
                  </a:lnTo>
                  <a:lnTo>
                    <a:pt x="2" y="995"/>
                  </a:lnTo>
                  <a:lnTo>
                    <a:pt x="7" y="951"/>
                  </a:lnTo>
                  <a:lnTo>
                    <a:pt x="18" y="893"/>
                  </a:lnTo>
                  <a:lnTo>
                    <a:pt x="32" y="826"/>
                  </a:lnTo>
                  <a:lnTo>
                    <a:pt x="45" y="762"/>
                  </a:lnTo>
                  <a:lnTo>
                    <a:pt x="59" y="705"/>
                  </a:lnTo>
                  <a:lnTo>
                    <a:pt x="71" y="666"/>
                  </a:lnTo>
                  <a:lnTo>
                    <a:pt x="76" y="652"/>
                  </a:lnTo>
                  <a:lnTo>
                    <a:pt x="71" y="620"/>
                  </a:lnTo>
                  <a:lnTo>
                    <a:pt x="75" y="576"/>
                  </a:lnTo>
                  <a:lnTo>
                    <a:pt x="83" y="534"/>
                  </a:lnTo>
                  <a:lnTo>
                    <a:pt x="90" y="500"/>
                  </a:lnTo>
                  <a:lnTo>
                    <a:pt x="98" y="475"/>
                  </a:lnTo>
                  <a:lnTo>
                    <a:pt x="105" y="452"/>
                  </a:lnTo>
                  <a:lnTo>
                    <a:pt x="111" y="431"/>
                  </a:lnTo>
                  <a:lnTo>
                    <a:pt x="117" y="412"/>
                  </a:lnTo>
                  <a:lnTo>
                    <a:pt x="121" y="390"/>
                  </a:lnTo>
                  <a:lnTo>
                    <a:pt x="126" y="367"/>
                  </a:lnTo>
                  <a:lnTo>
                    <a:pt x="131" y="341"/>
                  </a:lnTo>
                  <a:lnTo>
                    <a:pt x="139" y="309"/>
                  </a:lnTo>
                  <a:lnTo>
                    <a:pt x="138" y="286"/>
                  </a:lnTo>
                  <a:lnTo>
                    <a:pt x="141" y="247"/>
                  </a:lnTo>
                  <a:lnTo>
                    <a:pt x="147" y="203"/>
                  </a:lnTo>
                  <a:lnTo>
                    <a:pt x="154" y="162"/>
                  </a:lnTo>
                  <a:lnTo>
                    <a:pt x="155" y="159"/>
                  </a:lnTo>
                  <a:lnTo>
                    <a:pt x="157" y="158"/>
                  </a:lnTo>
                  <a:lnTo>
                    <a:pt x="162" y="156"/>
                  </a:lnTo>
                  <a:lnTo>
                    <a:pt x="166" y="155"/>
                  </a:lnTo>
                  <a:lnTo>
                    <a:pt x="172" y="154"/>
                  </a:lnTo>
                  <a:lnTo>
                    <a:pt x="179" y="152"/>
                  </a:lnTo>
                  <a:lnTo>
                    <a:pt x="186" y="152"/>
                  </a:lnTo>
                  <a:lnTo>
                    <a:pt x="193" y="152"/>
                  </a:lnTo>
                  <a:lnTo>
                    <a:pt x="200" y="154"/>
                  </a:lnTo>
                  <a:lnTo>
                    <a:pt x="207" y="156"/>
                  </a:lnTo>
                  <a:lnTo>
                    <a:pt x="212" y="158"/>
                  </a:lnTo>
                  <a:lnTo>
                    <a:pt x="218" y="160"/>
                  </a:lnTo>
                  <a:lnTo>
                    <a:pt x="223" y="162"/>
                  </a:lnTo>
                  <a:lnTo>
                    <a:pt x="226" y="164"/>
                  </a:lnTo>
                  <a:lnTo>
                    <a:pt x="230" y="165"/>
                  </a:lnTo>
                  <a:lnTo>
                    <a:pt x="231" y="165"/>
                  </a:lnTo>
                  <a:lnTo>
                    <a:pt x="235" y="170"/>
                  </a:lnTo>
                  <a:lnTo>
                    <a:pt x="242" y="180"/>
                  </a:lnTo>
                  <a:lnTo>
                    <a:pt x="250" y="195"/>
                  </a:lnTo>
                  <a:lnTo>
                    <a:pt x="258" y="211"/>
                  </a:lnTo>
                  <a:lnTo>
                    <a:pt x="267" y="230"/>
                  </a:lnTo>
                  <a:lnTo>
                    <a:pt x="272" y="246"/>
                  </a:lnTo>
                  <a:lnTo>
                    <a:pt x="277" y="260"/>
                  </a:lnTo>
                  <a:lnTo>
                    <a:pt x="279" y="269"/>
                  </a:lnTo>
                  <a:lnTo>
                    <a:pt x="273" y="292"/>
                  </a:lnTo>
                  <a:lnTo>
                    <a:pt x="267" y="321"/>
                  </a:lnTo>
                  <a:lnTo>
                    <a:pt x="263" y="351"/>
                  </a:lnTo>
                  <a:lnTo>
                    <a:pt x="267" y="372"/>
                  </a:lnTo>
                  <a:lnTo>
                    <a:pt x="285" y="342"/>
                  </a:lnTo>
                  <a:lnTo>
                    <a:pt x="305" y="309"/>
                  </a:lnTo>
                  <a:lnTo>
                    <a:pt x="326" y="273"/>
                  </a:lnTo>
                  <a:lnTo>
                    <a:pt x="348" y="237"/>
                  </a:lnTo>
                  <a:lnTo>
                    <a:pt x="370" y="200"/>
                  </a:lnTo>
                  <a:lnTo>
                    <a:pt x="392" y="164"/>
                  </a:lnTo>
                  <a:lnTo>
                    <a:pt x="412" y="132"/>
                  </a:lnTo>
                  <a:lnTo>
                    <a:pt x="431" y="102"/>
                  </a:lnTo>
                  <a:lnTo>
                    <a:pt x="499" y="11"/>
                  </a:lnTo>
                  <a:lnTo>
                    <a:pt x="504" y="10"/>
                  </a:lnTo>
                  <a:lnTo>
                    <a:pt x="509" y="6"/>
                  </a:lnTo>
                  <a:lnTo>
                    <a:pt x="512" y="3"/>
                  </a:lnTo>
                  <a:lnTo>
                    <a:pt x="517" y="0"/>
                  </a:lnTo>
                  <a:lnTo>
                    <a:pt x="524" y="1"/>
                  </a:lnTo>
                  <a:lnTo>
                    <a:pt x="532" y="4"/>
                  </a:lnTo>
                  <a:lnTo>
                    <a:pt x="541" y="6"/>
                  </a:lnTo>
                  <a:lnTo>
                    <a:pt x="550" y="8"/>
                  </a:lnTo>
                  <a:lnTo>
                    <a:pt x="560" y="16"/>
                  </a:lnTo>
                  <a:lnTo>
                    <a:pt x="570" y="27"/>
                  </a:lnTo>
                  <a:lnTo>
                    <a:pt x="577" y="38"/>
                  </a:lnTo>
                  <a:lnTo>
                    <a:pt x="583" y="50"/>
                  </a:lnTo>
                  <a:lnTo>
                    <a:pt x="582" y="60"/>
                  </a:lnTo>
                  <a:lnTo>
                    <a:pt x="580" y="69"/>
                  </a:lnTo>
                  <a:lnTo>
                    <a:pt x="578" y="79"/>
                  </a:lnTo>
                  <a:lnTo>
                    <a:pt x="577" y="89"/>
                  </a:lnTo>
                  <a:lnTo>
                    <a:pt x="562" y="113"/>
                  </a:lnTo>
                  <a:lnTo>
                    <a:pt x="549" y="137"/>
                  </a:lnTo>
                  <a:lnTo>
                    <a:pt x="537" y="163"/>
                  </a:lnTo>
                  <a:lnTo>
                    <a:pt x="526" y="188"/>
                  </a:lnTo>
                  <a:lnTo>
                    <a:pt x="515" y="213"/>
                  </a:lnTo>
                  <a:lnTo>
                    <a:pt x="504" y="239"/>
                  </a:lnTo>
                  <a:lnTo>
                    <a:pt x="492" y="264"/>
                  </a:lnTo>
                  <a:lnTo>
                    <a:pt x="480" y="288"/>
                  </a:lnTo>
                  <a:lnTo>
                    <a:pt x="503" y="258"/>
                  </a:lnTo>
                  <a:lnTo>
                    <a:pt x="526" y="228"/>
                  </a:lnTo>
                  <a:lnTo>
                    <a:pt x="549" y="198"/>
                  </a:lnTo>
                  <a:lnTo>
                    <a:pt x="571" y="167"/>
                  </a:lnTo>
                  <a:lnTo>
                    <a:pt x="593" y="137"/>
                  </a:lnTo>
                  <a:lnTo>
                    <a:pt x="615" y="106"/>
                  </a:lnTo>
                  <a:lnTo>
                    <a:pt x="636" y="75"/>
                  </a:lnTo>
                  <a:lnTo>
                    <a:pt x="659" y="45"/>
                  </a:lnTo>
                  <a:lnTo>
                    <a:pt x="665" y="41"/>
                  </a:lnTo>
                  <a:lnTo>
                    <a:pt x="671" y="34"/>
                  </a:lnTo>
                  <a:lnTo>
                    <a:pt x="677" y="27"/>
                  </a:lnTo>
                  <a:lnTo>
                    <a:pt x="685" y="21"/>
                  </a:lnTo>
                  <a:lnTo>
                    <a:pt x="692" y="21"/>
                  </a:lnTo>
                  <a:lnTo>
                    <a:pt x="697" y="19"/>
                  </a:lnTo>
                  <a:lnTo>
                    <a:pt x="704" y="18"/>
                  </a:lnTo>
                  <a:lnTo>
                    <a:pt x="710" y="18"/>
                  </a:lnTo>
                  <a:lnTo>
                    <a:pt x="748" y="46"/>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1" name="Freeform 8"/>
            <p:cNvSpPr>
              <a:spLocks/>
            </p:cNvSpPr>
            <p:nvPr/>
          </p:nvSpPr>
          <p:spPr bwMode="auto">
            <a:xfrm rot="20101482">
              <a:off x="6565176" y="1183093"/>
              <a:ext cx="49050" cy="70851"/>
            </a:xfrm>
            <a:custGeom>
              <a:avLst/>
              <a:gdLst/>
              <a:ahLst/>
              <a:cxnLst>
                <a:cxn ang="0">
                  <a:pos x="36" y="9"/>
                </a:cxn>
                <a:cxn ang="0">
                  <a:pos x="32" y="19"/>
                </a:cxn>
                <a:cxn ang="0">
                  <a:pos x="30" y="30"/>
                </a:cxn>
                <a:cxn ang="0">
                  <a:pos x="28" y="39"/>
                </a:cxn>
                <a:cxn ang="0">
                  <a:pos x="24" y="48"/>
                </a:cxn>
                <a:cxn ang="0">
                  <a:pos x="20" y="51"/>
                </a:cxn>
                <a:cxn ang="0">
                  <a:pos x="11" y="51"/>
                </a:cxn>
                <a:cxn ang="0">
                  <a:pos x="3" y="49"/>
                </a:cxn>
                <a:cxn ang="0">
                  <a:pos x="0" y="48"/>
                </a:cxn>
                <a:cxn ang="0">
                  <a:pos x="0" y="34"/>
                </a:cxn>
                <a:cxn ang="0">
                  <a:pos x="1" y="25"/>
                </a:cxn>
                <a:cxn ang="0">
                  <a:pos x="1" y="16"/>
                </a:cxn>
                <a:cxn ang="0">
                  <a:pos x="5" y="3"/>
                </a:cxn>
                <a:cxn ang="0">
                  <a:pos x="8" y="2"/>
                </a:cxn>
                <a:cxn ang="0">
                  <a:pos x="14" y="0"/>
                </a:cxn>
                <a:cxn ang="0">
                  <a:pos x="22" y="1"/>
                </a:cxn>
                <a:cxn ang="0">
                  <a:pos x="36" y="9"/>
                </a:cxn>
              </a:cxnLst>
              <a:rect l="0" t="0" r="r" b="b"/>
              <a:pathLst>
                <a:path w="36" h="51">
                  <a:moveTo>
                    <a:pt x="36" y="9"/>
                  </a:moveTo>
                  <a:lnTo>
                    <a:pt x="32" y="19"/>
                  </a:lnTo>
                  <a:lnTo>
                    <a:pt x="30" y="30"/>
                  </a:lnTo>
                  <a:lnTo>
                    <a:pt x="28" y="39"/>
                  </a:lnTo>
                  <a:lnTo>
                    <a:pt x="24" y="48"/>
                  </a:lnTo>
                  <a:lnTo>
                    <a:pt x="20" y="51"/>
                  </a:lnTo>
                  <a:lnTo>
                    <a:pt x="11" y="51"/>
                  </a:lnTo>
                  <a:lnTo>
                    <a:pt x="3" y="49"/>
                  </a:lnTo>
                  <a:lnTo>
                    <a:pt x="0" y="48"/>
                  </a:lnTo>
                  <a:lnTo>
                    <a:pt x="0" y="34"/>
                  </a:lnTo>
                  <a:lnTo>
                    <a:pt x="1" y="25"/>
                  </a:lnTo>
                  <a:lnTo>
                    <a:pt x="1" y="16"/>
                  </a:lnTo>
                  <a:lnTo>
                    <a:pt x="5" y="3"/>
                  </a:lnTo>
                  <a:lnTo>
                    <a:pt x="8" y="2"/>
                  </a:lnTo>
                  <a:lnTo>
                    <a:pt x="14" y="0"/>
                  </a:lnTo>
                  <a:lnTo>
                    <a:pt x="22" y="1"/>
                  </a:lnTo>
                  <a:lnTo>
                    <a:pt x="36" y="9"/>
                  </a:lnTo>
                  <a:close/>
                </a:path>
              </a:pathLst>
            </a:custGeom>
            <a:solidFill>
              <a:srgbClr val="FFBFD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2" name="Freeform 9"/>
            <p:cNvSpPr>
              <a:spLocks/>
            </p:cNvSpPr>
            <p:nvPr/>
          </p:nvSpPr>
          <p:spPr bwMode="auto">
            <a:xfrm rot="20101482">
              <a:off x="7055899" y="691654"/>
              <a:ext cx="177128" cy="215278"/>
            </a:xfrm>
            <a:custGeom>
              <a:avLst/>
              <a:gdLst/>
              <a:ahLst/>
              <a:cxnLst>
                <a:cxn ang="0">
                  <a:pos x="120" y="13"/>
                </a:cxn>
                <a:cxn ang="0">
                  <a:pos x="121" y="22"/>
                </a:cxn>
                <a:cxn ang="0">
                  <a:pos x="127" y="29"/>
                </a:cxn>
                <a:cxn ang="0">
                  <a:pos x="131" y="35"/>
                </a:cxn>
                <a:cxn ang="0">
                  <a:pos x="130" y="43"/>
                </a:cxn>
                <a:cxn ang="0">
                  <a:pos x="121" y="57"/>
                </a:cxn>
                <a:cxn ang="0">
                  <a:pos x="115" y="72"/>
                </a:cxn>
                <a:cxn ang="0">
                  <a:pos x="106" y="87"/>
                </a:cxn>
                <a:cxn ang="0">
                  <a:pos x="100" y="102"/>
                </a:cxn>
                <a:cxn ang="0">
                  <a:pos x="93" y="116"/>
                </a:cxn>
                <a:cxn ang="0">
                  <a:pos x="86" y="131"/>
                </a:cxn>
                <a:cxn ang="0">
                  <a:pos x="78" y="144"/>
                </a:cxn>
                <a:cxn ang="0">
                  <a:pos x="70" y="158"/>
                </a:cxn>
                <a:cxn ang="0">
                  <a:pos x="60" y="152"/>
                </a:cxn>
                <a:cxn ang="0">
                  <a:pos x="52" y="146"/>
                </a:cxn>
                <a:cxn ang="0">
                  <a:pos x="43" y="139"/>
                </a:cxn>
                <a:cxn ang="0">
                  <a:pos x="35" y="133"/>
                </a:cxn>
                <a:cxn ang="0">
                  <a:pos x="27" y="126"/>
                </a:cxn>
                <a:cxn ang="0">
                  <a:pos x="18" y="120"/>
                </a:cxn>
                <a:cxn ang="0">
                  <a:pos x="10" y="116"/>
                </a:cxn>
                <a:cxn ang="0">
                  <a:pos x="0" y="111"/>
                </a:cxn>
                <a:cxn ang="0">
                  <a:pos x="11" y="97"/>
                </a:cxn>
                <a:cxn ang="0">
                  <a:pos x="22" y="82"/>
                </a:cxn>
                <a:cxn ang="0">
                  <a:pos x="33" y="67"/>
                </a:cxn>
                <a:cxn ang="0">
                  <a:pos x="43" y="53"/>
                </a:cxn>
                <a:cxn ang="0">
                  <a:pos x="55" y="38"/>
                </a:cxn>
                <a:cxn ang="0">
                  <a:pos x="65" y="25"/>
                </a:cxn>
                <a:cxn ang="0">
                  <a:pos x="77" y="12"/>
                </a:cxn>
                <a:cxn ang="0">
                  <a:pos x="88" y="0"/>
                </a:cxn>
                <a:cxn ang="0">
                  <a:pos x="96" y="0"/>
                </a:cxn>
                <a:cxn ang="0">
                  <a:pos x="104" y="3"/>
                </a:cxn>
                <a:cxn ang="0">
                  <a:pos x="113" y="8"/>
                </a:cxn>
                <a:cxn ang="0">
                  <a:pos x="120" y="13"/>
                </a:cxn>
              </a:cxnLst>
              <a:rect l="0" t="0" r="r" b="b"/>
              <a:pathLst>
                <a:path w="131" h="158">
                  <a:moveTo>
                    <a:pt x="120" y="13"/>
                  </a:moveTo>
                  <a:lnTo>
                    <a:pt x="121" y="22"/>
                  </a:lnTo>
                  <a:lnTo>
                    <a:pt x="127" y="29"/>
                  </a:lnTo>
                  <a:lnTo>
                    <a:pt x="131" y="35"/>
                  </a:lnTo>
                  <a:lnTo>
                    <a:pt x="130" y="43"/>
                  </a:lnTo>
                  <a:lnTo>
                    <a:pt x="121" y="57"/>
                  </a:lnTo>
                  <a:lnTo>
                    <a:pt x="115" y="72"/>
                  </a:lnTo>
                  <a:lnTo>
                    <a:pt x="106" y="87"/>
                  </a:lnTo>
                  <a:lnTo>
                    <a:pt x="100" y="102"/>
                  </a:lnTo>
                  <a:lnTo>
                    <a:pt x="93" y="116"/>
                  </a:lnTo>
                  <a:lnTo>
                    <a:pt x="86" y="131"/>
                  </a:lnTo>
                  <a:lnTo>
                    <a:pt x="78" y="144"/>
                  </a:lnTo>
                  <a:lnTo>
                    <a:pt x="70" y="158"/>
                  </a:lnTo>
                  <a:lnTo>
                    <a:pt x="60" y="152"/>
                  </a:lnTo>
                  <a:lnTo>
                    <a:pt x="52" y="146"/>
                  </a:lnTo>
                  <a:lnTo>
                    <a:pt x="43" y="139"/>
                  </a:lnTo>
                  <a:lnTo>
                    <a:pt x="35" y="133"/>
                  </a:lnTo>
                  <a:lnTo>
                    <a:pt x="27" y="126"/>
                  </a:lnTo>
                  <a:lnTo>
                    <a:pt x="18" y="120"/>
                  </a:lnTo>
                  <a:lnTo>
                    <a:pt x="10" y="116"/>
                  </a:lnTo>
                  <a:lnTo>
                    <a:pt x="0" y="111"/>
                  </a:lnTo>
                  <a:lnTo>
                    <a:pt x="11" y="97"/>
                  </a:lnTo>
                  <a:lnTo>
                    <a:pt x="22" y="82"/>
                  </a:lnTo>
                  <a:lnTo>
                    <a:pt x="33" y="67"/>
                  </a:lnTo>
                  <a:lnTo>
                    <a:pt x="43" y="53"/>
                  </a:lnTo>
                  <a:lnTo>
                    <a:pt x="55" y="38"/>
                  </a:lnTo>
                  <a:lnTo>
                    <a:pt x="65" y="25"/>
                  </a:lnTo>
                  <a:lnTo>
                    <a:pt x="77" y="12"/>
                  </a:lnTo>
                  <a:lnTo>
                    <a:pt x="88" y="0"/>
                  </a:lnTo>
                  <a:lnTo>
                    <a:pt x="96" y="0"/>
                  </a:lnTo>
                  <a:lnTo>
                    <a:pt x="104" y="3"/>
                  </a:lnTo>
                  <a:lnTo>
                    <a:pt x="113" y="8"/>
                  </a:lnTo>
                  <a:lnTo>
                    <a:pt x="120" y="1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3" name="Freeform 10"/>
            <p:cNvSpPr>
              <a:spLocks/>
            </p:cNvSpPr>
            <p:nvPr/>
          </p:nvSpPr>
          <p:spPr bwMode="auto">
            <a:xfrm rot="20101482">
              <a:off x="7259739" y="841597"/>
              <a:ext cx="174402" cy="171677"/>
            </a:xfrm>
            <a:custGeom>
              <a:avLst/>
              <a:gdLst/>
              <a:ahLst/>
              <a:cxnLst>
                <a:cxn ang="0">
                  <a:pos x="121" y="17"/>
                </a:cxn>
                <a:cxn ang="0">
                  <a:pos x="122" y="23"/>
                </a:cxn>
                <a:cxn ang="0">
                  <a:pos x="126" y="29"/>
                </a:cxn>
                <a:cxn ang="0">
                  <a:pos x="129" y="32"/>
                </a:cxn>
                <a:cxn ang="0">
                  <a:pos x="129" y="37"/>
                </a:cxn>
                <a:cxn ang="0">
                  <a:pos x="125" y="45"/>
                </a:cxn>
                <a:cxn ang="0">
                  <a:pos x="121" y="53"/>
                </a:cxn>
                <a:cxn ang="0">
                  <a:pos x="115" y="61"/>
                </a:cxn>
                <a:cxn ang="0">
                  <a:pos x="111" y="68"/>
                </a:cxn>
                <a:cxn ang="0">
                  <a:pos x="105" y="76"/>
                </a:cxn>
                <a:cxn ang="0">
                  <a:pos x="99" y="83"/>
                </a:cxn>
                <a:cxn ang="0">
                  <a:pos x="93" y="89"/>
                </a:cxn>
                <a:cxn ang="0">
                  <a:pos x="87" y="96"/>
                </a:cxn>
                <a:cxn ang="0">
                  <a:pos x="81" y="91"/>
                </a:cxn>
                <a:cxn ang="0">
                  <a:pos x="74" y="87"/>
                </a:cxn>
                <a:cxn ang="0">
                  <a:pos x="67" y="84"/>
                </a:cxn>
                <a:cxn ang="0">
                  <a:pos x="60" y="82"/>
                </a:cxn>
                <a:cxn ang="0">
                  <a:pos x="60" y="89"/>
                </a:cxn>
                <a:cxn ang="0">
                  <a:pos x="62" y="96"/>
                </a:cxn>
                <a:cxn ang="0">
                  <a:pos x="65" y="103"/>
                </a:cxn>
                <a:cxn ang="0">
                  <a:pos x="67" y="108"/>
                </a:cxn>
                <a:cxn ang="0">
                  <a:pos x="62" y="105"/>
                </a:cxn>
                <a:cxn ang="0">
                  <a:pos x="58" y="100"/>
                </a:cxn>
                <a:cxn ang="0">
                  <a:pos x="52" y="98"/>
                </a:cxn>
                <a:cxn ang="0">
                  <a:pos x="47" y="98"/>
                </a:cxn>
                <a:cxn ang="0">
                  <a:pos x="52" y="105"/>
                </a:cxn>
                <a:cxn ang="0">
                  <a:pos x="58" y="112"/>
                </a:cxn>
                <a:cxn ang="0">
                  <a:pos x="61" y="120"/>
                </a:cxn>
                <a:cxn ang="0">
                  <a:pos x="59" y="127"/>
                </a:cxn>
                <a:cxn ang="0">
                  <a:pos x="51" y="121"/>
                </a:cxn>
                <a:cxn ang="0">
                  <a:pos x="43" y="115"/>
                </a:cxn>
                <a:cxn ang="0">
                  <a:pos x="36" y="108"/>
                </a:cxn>
                <a:cxn ang="0">
                  <a:pos x="29" y="100"/>
                </a:cxn>
                <a:cxn ang="0">
                  <a:pos x="22" y="93"/>
                </a:cxn>
                <a:cxn ang="0">
                  <a:pos x="15" y="87"/>
                </a:cxn>
                <a:cxn ang="0">
                  <a:pos x="8" y="81"/>
                </a:cxn>
                <a:cxn ang="0">
                  <a:pos x="0" y="75"/>
                </a:cxn>
                <a:cxn ang="0">
                  <a:pos x="10" y="66"/>
                </a:cxn>
                <a:cxn ang="0">
                  <a:pos x="20" y="57"/>
                </a:cxn>
                <a:cxn ang="0">
                  <a:pos x="30" y="46"/>
                </a:cxn>
                <a:cxn ang="0">
                  <a:pos x="40" y="37"/>
                </a:cxn>
                <a:cxn ang="0">
                  <a:pos x="50" y="28"/>
                </a:cxn>
                <a:cxn ang="0">
                  <a:pos x="60" y="19"/>
                </a:cxn>
                <a:cxn ang="0">
                  <a:pos x="69" y="9"/>
                </a:cxn>
                <a:cxn ang="0">
                  <a:pos x="80" y="0"/>
                </a:cxn>
                <a:cxn ang="0">
                  <a:pos x="85" y="1"/>
                </a:cxn>
                <a:cxn ang="0">
                  <a:pos x="91" y="1"/>
                </a:cxn>
                <a:cxn ang="0">
                  <a:pos x="96" y="2"/>
                </a:cxn>
                <a:cxn ang="0">
                  <a:pos x="100" y="2"/>
                </a:cxn>
                <a:cxn ang="0">
                  <a:pos x="121" y="17"/>
                </a:cxn>
              </a:cxnLst>
              <a:rect l="0" t="0" r="r" b="b"/>
              <a:pathLst>
                <a:path w="129" h="127">
                  <a:moveTo>
                    <a:pt x="121" y="17"/>
                  </a:moveTo>
                  <a:lnTo>
                    <a:pt x="122" y="23"/>
                  </a:lnTo>
                  <a:lnTo>
                    <a:pt x="126" y="29"/>
                  </a:lnTo>
                  <a:lnTo>
                    <a:pt x="129" y="32"/>
                  </a:lnTo>
                  <a:lnTo>
                    <a:pt x="129" y="37"/>
                  </a:lnTo>
                  <a:lnTo>
                    <a:pt x="125" y="45"/>
                  </a:lnTo>
                  <a:lnTo>
                    <a:pt x="121" y="53"/>
                  </a:lnTo>
                  <a:lnTo>
                    <a:pt x="115" y="61"/>
                  </a:lnTo>
                  <a:lnTo>
                    <a:pt x="111" y="68"/>
                  </a:lnTo>
                  <a:lnTo>
                    <a:pt x="105" y="76"/>
                  </a:lnTo>
                  <a:lnTo>
                    <a:pt x="99" y="83"/>
                  </a:lnTo>
                  <a:lnTo>
                    <a:pt x="93" y="89"/>
                  </a:lnTo>
                  <a:lnTo>
                    <a:pt x="87" y="96"/>
                  </a:lnTo>
                  <a:lnTo>
                    <a:pt x="81" y="91"/>
                  </a:lnTo>
                  <a:lnTo>
                    <a:pt x="74" y="87"/>
                  </a:lnTo>
                  <a:lnTo>
                    <a:pt x="67" y="84"/>
                  </a:lnTo>
                  <a:lnTo>
                    <a:pt x="60" y="82"/>
                  </a:lnTo>
                  <a:lnTo>
                    <a:pt x="60" y="89"/>
                  </a:lnTo>
                  <a:lnTo>
                    <a:pt x="62" y="96"/>
                  </a:lnTo>
                  <a:lnTo>
                    <a:pt x="65" y="103"/>
                  </a:lnTo>
                  <a:lnTo>
                    <a:pt x="67" y="108"/>
                  </a:lnTo>
                  <a:lnTo>
                    <a:pt x="62" y="105"/>
                  </a:lnTo>
                  <a:lnTo>
                    <a:pt x="58" y="100"/>
                  </a:lnTo>
                  <a:lnTo>
                    <a:pt x="52" y="98"/>
                  </a:lnTo>
                  <a:lnTo>
                    <a:pt x="47" y="98"/>
                  </a:lnTo>
                  <a:lnTo>
                    <a:pt x="52" y="105"/>
                  </a:lnTo>
                  <a:lnTo>
                    <a:pt x="58" y="112"/>
                  </a:lnTo>
                  <a:lnTo>
                    <a:pt x="61" y="120"/>
                  </a:lnTo>
                  <a:lnTo>
                    <a:pt x="59" y="127"/>
                  </a:lnTo>
                  <a:lnTo>
                    <a:pt x="51" y="121"/>
                  </a:lnTo>
                  <a:lnTo>
                    <a:pt x="43" y="115"/>
                  </a:lnTo>
                  <a:lnTo>
                    <a:pt x="36" y="108"/>
                  </a:lnTo>
                  <a:lnTo>
                    <a:pt x="29" y="100"/>
                  </a:lnTo>
                  <a:lnTo>
                    <a:pt x="22" y="93"/>
                  </a:lnTo>
                  <a:lnTo>
                    <a:pt x="15" y="87"/>
                  </a:lnTo>
                  <a:lnTo>
                    <a:pt x="8" y="81"/>
                  </a:lnTo>
                  <a:lnTo>
                    <a:pt x="0" y="75"/>
                  </a:lnTo>
                  <a:lnTo>
                    <a:pt x="10" y="66"/>
                  </a:lnTo>
                  <a:lnTo>
                    <a:pt x="20" y="57"/>
                  </a:lnTo>
                  <a:lnTo>
                    <a:pt x="30" y="46"/>
                  </a:lnTo>
                  <a:lnTo>
                    <a:pt x="40" y="37"/>
                  </a:lnTo>
                  <a:lnTo>
                    <a:pt x="50" y="28"/>
                  </a:lnTo>
                  <a:lnTo>
                    <a:pt x="60" y="19"/>
                  </a:lnTo>
                  <a:lnTo>
                    <a:pt x="69" y="9"/>
                  </a:lnTo>
                  <a:lnTo>
                    <a:pt x="80" y="0"/>
                  </a:lnTo>
                  <a:lnTo>
                    <a:pt x="85" y="1"/>
                  </a:lnTo>
                  <a:lnTo>
                    <a:pt x="91" y="1"/>
                  </a:lnTo>
                  <a:lnTo>
                    <a:pt x="96" y="2"/>
                  </a:lnTo>
                  <a:lnTo>
                    <a:pt x="100" y="2"/>
                  </a:lnTo>
                  <a:lnTo>
                    <a:pt x="121" y="17"/>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4" name="Freeform 11"/>
            <p:cNvSpPr>
              <a:spLocks/>
            </p:cNvSpPr>
            <p:nvPr/>
          </p:nvSpPr>
          <p:spPr bwMode="auto">
            <a:xfrm rot="20101482">
              <a:off x="6848007" y="759019"/>
              <a:ext cx="158051" cy="198928"/>
            </a:xfrm>
            <a:custGeom>
              <a:avLst/>
              <a:gdLst/>
              <a:ahLst/>
              <a:cxnLst>
                <a:cxn ang="0">
                  <a:pos x="108" y="19"/>
                </a:cxn>
                <a:cxn ang="0">
                  <a:pos x="108" y="24"/>
                </a:cxn>
                <a:cxn ang="0">
                  <a:pos x="112" y="27"/>
                </a:cxn>
                <a:cxn ang="0">
                  <a:pos x="115" y="31"/>
                </a:cxn>
                <a:cxn ang="0">
                  <a:pos x="116" y="34"/>
                </a:cxn>
                <a:cxn ang="0">
                  <a:pos x="111" y="48"/>
                </a:cxn>
                <a:cxn ang="0">
                  <a:pos x="106" y="62"/>
                </a:cxn>
                <a:cxn ang="0">
                  <a:pos x="100" y="76"/>
                </a:cxn>
                <a:cxn ang="0">
                  <a:pos x="94" y="89"/>
                </a:cxn>
                <a:cxn ang="0">
                  <a:pos x="89" y="104"/>
                </a:cxn>
                <a:cxn ang="0">
                  <a:pos x="82" y="118"/>
                </a:cxn>
                <a:cxn ang="0">
                  <a:pos x="76" y="132"/>
                </a:cxn>
                <a:cxn ang="0">
                  <a:pos x="69" y="146"/>
                </a:cxn>
                <a:cxn ang="0">
                  <a:pos x="0" y="94"/>
                </a:cxn>
                <a:cxn ang="0">
                  <a:pos x="9" y="83"/>
                </a:cxn>
                <a:cxn ang="0">
                  <a:pos x="18" y="71"/>
                </a:cxn>
                <a:cxn ang="0">
                  <a:pos x="25" y="58"/>
                </a:cxn>
                <a:cxn ang="0">
                  <a:pos x="33" y="45"/>
                </a:cxn>
                <a:cxn ang="0">
                  <a:pos x="41" y="32"/>
                </a:cxn>
                <a:cxn ang="0">
                  <a:pos x="49" y="19"/>
                </a:cxn>
                <a:cxn ang="0">
                  <a:pos x="59" y="9"/>
                </a:cxn>
                <a:cxn ang="0">
                  <a:pos x="70" y="0"/>
                </a:cxn>
                <a:cxn ang="0">
                  <a:pos x="75" y="1"/>
                </a:cxn>
                <a:cxn ang="0">
                  <a:pos x="81" y="2"/>
                </a:cxn>
                <a:cxn ang="0">
                  <a:pos x="85" y="4"/>
                </a:cxn>
                <a:cxn ang="0">
                  <a:pos x="90" y="5"/>
                </a:cxn>
                <a:cxn ang="0">
                  <a:pos x="93" y="9"/>
                </a:cxn>
                <a:cxn ang="0">
                  <a:pos x="98" y="11"/>
                </a:cxn>
                <a:cxn ang="0">
                  <a:pos x="104" y="15"/>
                </a:cxn>
                <a:cxn ang="0">
                  <a:pos x="108" y="19"/>
                </a:cxn>
              </a:cxnLst>
              <a:rect l="0" t="0" r="r" b="b"/>
              <a:pathLst>
                <a:path w="116" h="146">
                  <a:moveTo>
                    <a:pt x="108" y="19"/>
                  </a:moveTo>
                  <a:lnTo>
                    <a:pt x="108" y="24"/>
                  </a:lnTo>
                  <a:lnTo>
                    <a:pt x="112" y="27"/>
                  </a:lnTo>
                  <a:lnTo>
                    <a:pt x="115" y="31"/>
                  </a:lnTo>
                  <a:lnTo>
                    <a:pt x="116" y="34"/>
                  </a:lnTo>
                  <a:lnTo>
                    <a:pt x="111" y="48"/>
                  </a:lnTo>
                  <a:lnTo>
                    <a:pt x="106" y="62"/>
                  </a:lnTo>
                  <a:lnTo>
                    <a:pt x="100" y="76"/>
                  </a:lnTo>
                  <a:lnTo>
                    <a:pt x="94" y="89"/>
                  </a:lnTo>
                  <a:lnTo>
                    <a:pt x="89" y="104"/>
                  </a:lnTo>
                  <a:lnTo>
                    <a:pt x="82" y="118"/>
                  </a:lnTo>
                  <a:lnTo>
                    <a:pt x="76" y="132"/>
                  </a:lnTo>
                  <a:lnTo>
                    <a:pt x="69" y="146"/>
                  </a:lnTo>
                  <a:lnTo>
                    <a:pt x="0" y="94"/>
                  </a:lnTo>
                  <a:lnTo>
                    <a:pt x="9" y="83"/>
                  </a:lnTo>
                  <a:lnTo>
                    <a:pt x="18" y="71"/>
                  </a:lnTo>
                  <a:lnTo>
                    <a:pt x="25" y="58"/>
                  </a:lnTo>
                  <a:lnTo>
                    <a:pt x="33" y="45"/>
                  </a:lnTo>
                  <a:lnTo>
                    <a:pt x="41" y="32"/>
                  </a:lnTo>
                  <a:lnTo>
                    <a:pt x="49" y="19"/>
                  </a:lnTo>
                  <a:lnTo>
                    <a:pt x="59" y="9"/>
                  </a:lnTo>
                  <a:lnTo>
                    <a:pt x="70" y="0"/>
                  </a:lnTo>
                  <a:lnTo>
                    <a:pt x="75" y="1"/>
                  </a:lnTo>
                  <a:lnTo>
                    <a:pt x="81" y="2"/>
                  </a:lnTo>
                  <a:lnTo>
                    <a:pt x="85" y="4"/>
                  </a:lnTo>
                  <a:lnTo>
                    <a:pt x="90" y="5"/>
                  </a:lnTo>
                  <a:lnTo>
                    <a:pt x="93" y="9"/>
                  </a:lnTo>
                  <a:lnTo>
                    <a:pt x="98" y="11"/>
                  </a:lnTo>
                  <a:lnTo>
                    <a:pt x="104" y="15"/>
                  </a:lnTo>
                  <a:lnTo>
                    <a:pt x="108" y="1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5" name="Freeform 12"/>
            <p:cNvSpPr>
              <a:spLocks/>
            </p:cNvSpPr>
            <p:nvPr/>
          </p:nvSpPr>
          <p:spPr bwMode="auto">
            <a:xfrm rot="20101482">
              <a:off x="7029830" y="882051"/>
              <a:ext cx="182578" cy="198928"/>
            </a:xfrm>
            <a:custGeom>
              <a:avLst/>
              <a:gdLst/>
              <a:ahLst/>
              <a:cxnLst>
                <a:cxn ang="0">
                  <a:pos x="134" y="49"/>
                </a:cxn>
                <a:cxn ang="0">
                  <a:pos x="128" y="54"/>
                </a:cxn>
                <a:cxn ang="0">
                  <a:pos x="124" y="61"/>
                </a:cxn>
                <a:cxn ang="0">
                  <a:pos x="120" y="69"/>
                </a:cxn>
                <a:cxn ang="0">
                  <a:pos x="117" y="77"/>
                </a:cxn>
                <a:cxn ang="0">
                  <a:pos x="110" y="72"/>
                </a:cxn>
                <a:cxn ang="0">
                  <a:pos x="105" y="69"/>
                </a:cxn>
                <a:cxn ang="0">
                  <a:pos x="98" y="68"/>
                </a:cxn>
                <a:cxn ang="0">
                  <a:pos x="91" y="65"/>
                </a:cxn>
                <a:cxn ang="0">
                  <a:pos x="91" y="72"/>
                </a:cxn>
                <a:cxn ang="0">
                  <a:pos x="94" y="77"/>
                </a:cxn>
                <a:cxn ang="0">
                  <a:pos x="99" y="82"/>
                </a:cxn>
                <a:cxn ang="0">
                  <a:pos x="100" y="87"/>
                </a:cxn>
                <a:cxn ang="0">
                  <a:pos x="83" y="75"/>
                </a:cxn>
                <a:cxn ang="0">
                  <a:pos x="83" y="83"/>
                </a:cxn>
                <a:cxn ang="0">
                  <a:pos x="86" y="90"/>
                </a:cxn>
                <a:cxn ang="0">
                  <a:pos x="92" y="97"/>
                </a:cxn>
                <a:cxn ang="0">
                  <a:pos x="97" y="104"/>
                </a:cxn>
                <a:cxn ang="0">
                  <a:pos x="93" y="114"/>
                </a:cxn>
                <a:cxn ang="0">
                  <a:pos x="85" y="125"/>
                </a:cxn>
                <a:cxn ang="0">
                  <a:pos x="77" y="136"/>
                </a:cxn>
                <a:cxn ang="0">
                  <a:pos x="69" y="146"/>
                </a:cxn>
                <a:cxn ang="0">
                  <a:pos x="60" y="140"/>
                </a:cxn>
                <a:cxn ang="0">
                  <a:pos x="51" y="133"/>
                </a:cxn>
                <a:cxn ang="0">
                  <a:pos x="43" y="126"/>
                </a:cxn>
                <a:cxn ang="0">
                  <a:pos x="34" y="118"/>
                </a:cxn>
                <a:cxn ang="0">
                  <a:pos x="25" y="110"/>
                </a:cxn>
                <a:cxn ang="0">
                  <a:pos x="17" y="103"/>
                </a:cxn>
                <a:cxn ang="0">
                  <a:pos x="9" y="95"/>
                </a:cxn>
                <a:cxn ang="0">
                  <a:pos x="0" y="88"/>
                </a:cxn>
                <a:cxn ang="0">
                  <a:pos x="66" y="0"/>
                </a:cxn>
                <a:cxn ang="0">
                  <a:pos x="74" y="6"/>
                </a:cxn>
                <a:cxn ang="0">
                  <a:pos x="83" y="13"/>
                </a:cxn>
                <a:cxn ang="0">
                  <a:pos x="91" y="20"/>
                </a:cxn>
                <a:cxn ang="0">
                  <a:pos x="100" y="27"/>
                </a:cxn>
                <a:cxn ang="0">
                  <a:pos x="108" y="32"/>
                </a:cxn>
                <a:cxn ang="0">
                  <a:pos x="116" y="39"/>
                </a:cxn>
                <a:cxn ang="0">
                  <a:pos x="125" y="44"/>
                </a:cxn>
                <a:cxn ang="0">
                  <a:pos x="134" y="49"/>
                </a:cxn>
              </a:cxnLst>
              <a:rect l="0" t="0" r="r" b="b"/>
              <a:pathLst>
                <a:path w="134" h="146">
                  <a:moveTo>
                    <a:pt x="134" y="49"/>
                  </a:moveTo>
                  <a:lnTo>
                    <a:pt x="128" y="54"/>
                  </a:lnTo>
                  <a:lnTo>
                    <a:pt x="124" y="61"/>
                  </a:lnTo>
                  <a:lnTo>
                    <a:pt x="120" y="69"/>
                  </a:lnTo>
                  <a:lnTo>
                    <a:pt x="117" y="77"/>
                  </a:lnTo>
                  <a:lnTo>
                    <a:pt x="110" y="72"/>
                  </a:lnTo>
                  <a:lnTo>
                    <a:pt x="105" y="69"/>
                  </a:lnTo>
                  <a:lnTo>
                    <a:pt x="98" y="68"/>
                  </a:lnTo>
                  <a:lnTo>
                    <a:pt x="91" y="65"/>
                  </a:lnTo>
                  <a:lnTo>
                    <a:pt x="91" y="72"/>
                  </a:lnTo>
                  <a:lnTo>
                    <a:pt x="94" y="77"/>
                  </a:lnTo>
                  <a:lnTo>
                    <a:pt x="99" y="82"/>
                  </a:lnTo>
                  <a:lnTo>
                    <a:pt x="100" y="87"/>
                  </a:lnTo>
                  <a:lnTo>
                    <a:pt x="83" y="75"/>
                  </a:lnTo>
                  <a:lnTo>
                    <a:pt x="83" y="83"/>
                  </a:lnTo>
                  <a:lnTo>
                    <a:pt x="86" y="90"/>
                  </a:lnTo>
                  <a:lnTo>
                    <a:pt x="92" y="97"/>
                  </a:lnTo>
                  <a:lnTo>
                    <a:pt x="97" y="104"/>
                  </a:lnTo>
                  <a:lnTo>
                    <a:pt x="93" y="114"/>
                  </a:lnTo>
                  <a:lnTo>
                    <a:pt x="85" y="125"/>
                  </a:lnTo>
                  <a:lnTo>
                    <a:pt x="77" y="136"/>
                  </a:lnTo>
                  <a:lnTo>
                    <a:pt x="69" y="146"/>
                  </a:lnTo>
                  <a:lnTo>
                    <a:pt x="60" y="140"/>
                  </a:lnTo>
                  <a:lnTo>
                    <a:pt x="51" y="133"/>
                  </a:lnTo>
                  <a:lnTo>
                    <a:pt x="43" y="126"/>
                  </a:lnTo>
                  <a:lnTo>
                    <a:pt x="34" y="118"/>
                  </a:lnTo>
                  <a:lnTo>
                    <a:pt x="25" y="110"/>
                  </a:lnTo>
                  <a:lnTo>
                    <a:pt x="17" y="103"/>
                  </a:lnTo>
                  <a:lnTo>
                    <a:pt x="9" y="95"/>
                  </a:lnTo>
                  <a:lnTo>
                    <a:pt x="0" y="88"/>
                  </a:lnTo>
                  <a:lnTo>
                    <a:pt x="66" y="0"/>
                  </a:lnTo>
                  <a:lnTo>
                    <a:pt x="74" y="6"/>
                  </a:lnTo>
                  <a:lnTo>
                    <a:pt x="83" y="13"/>
                  </a:lnTo>
                  <a:lnTo>
                    <a:pt x="91" y="20"/>
                  </a:lnTo>
                  <a:lnTo>
                    <a:pt x="100" y="27"/>
                  </a:lnTo>
                  <a:lnTo>
                    <a:pt x="108" y="32"/>
                  </a:lnTo>
                  <a:lnTo>
                    <a:pt x="116" y="39"/>
                  </a:lnTo>
                  <a:lnTo>
                    <a:pt x="125" y="44"/>
                  </a:lnTo>
                  <a:lnTo>
                    <a:pt x="134" y="4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6" name="Freeform 13"/>
            <p:cNvSpPr>
              <a:spLocks/>
            </p:cNvSpPr>
            <p:nvPr/>
          </p:nvSpPr>
          <p:spPr bwMode="auto">
            <a:xfrm rot="20101482">
              <a:off x="7184267" y="1001750"/>
              <a:ext cx="215278" cy="215278"/>
            </a:xfrm>
            <a:custGeom>
              <a:avLst/>
              <a:gdLst/>
              <a:ahLst/>
              <a:cxnLst>
                <a:cxn ang="0">
                  <a:pos x="138" y="33"/>
                </a:cxn>
                <a:cxn ang="0">
                  <a:pos x="158" y="49"/>
                </a:cxn>
                <a:cxn ang="0">
                  <a:pos x="147" y="63"/>
                </a:cxn>
                <a:cxn ang="0">
                  <a:pos x="136" y="78"/>
                </a:cxn>
                <a:cxn ang="0">
                  <a:pos x="124" y="92"/>
                </a:cxn>
                <a:cxn ang="0">
                  <a:pos x="113" y="106"/>
                </a:cxn>
                <a:cxn ang="0">
                  <a:pos x="101" y="119"/>
                </a:cxn>
                <a:cxn ang="0">
                  <a:pos x="90" y="133"/>
                </a:cxn>
                <a:cxn ang="0">
                  <a:pos x="78" y="146"/>
                </a:cxn>
                <a:cxn ang="0">
                  <a:pos x="67" y="159"/>
                </a:cxn>
                <a:cxn ang="0">
                  <a:pos x="58" y="152"/>
                </a:cxn>
                <a:cxn ang="0">
                  <a:pos x="49" y="145"/>
                </a:cxn>
                <a:cxn ang="0">
                  <a:pos x="41" y="137"/>
                </a:cxn>
                <a:cxn ang="0">
                  <a:pos x="33" y="129"/>
                </a:cxn>
                <a:cxn ang="0">
                  <a:pos x="25" y="121"/>
                </a:cxn>
                <a:cxn ang="0">
                  <a:pos x="17" y="111"/>
                </a:cxn>
                <a:cxn ang="0">
                  <a:pos x="9" y="104"/>
                </a:cxn>
                <a:cxn ang="0">
                  <a:pos x="0" y="96"/>
                </a:cxn>
                <a:cxn ang="0">
                  <a:pos x="7" y="92"/>
                </a:cxn>
                <a:cxn ang="0">
                  <a:pos x="14" y="86"/>
                </a:cxn>
                <a:cxn ang="0">
                  <a:pos x="21" y="80"/>
                </a:cxn>
                <a:cxn ang="0">
                  <a:pos x="28" y="75"/>
                </a:cxn>
                <a:cxn ang="0">
                  <a:pos x="33" y="69"/>
                </a:cxn>
                <a:cxn ang="0">
                  <a:pos x="40" y="63"/>
                </a:cxn>
                <a:cxn ang="0">
                  <a:pos x="46" y="57"/>
                </a:cxn>
                <a:cxn ang="0">
                  <a:pos x="53" y="54"/>
                </a:cxn>
                <a:cxn ang="0">
                  <a:pos x="59" y="47"/>
                </a:cxn>
                <a:cxn ang="0">
                  <a:pos x="63" y="40"/>
                </a:cxn>
                <a:cxn ang="0">
                  <a:pos x="70" y="33"/>
                </a:cxn>
                <a:cxn ang="0">
                  <a:pos x="76" y="26"/>
                </a:cxn>
                <a:cxn ang="0">
                  <a:pos x="82" y="20"/>
                </a:cxn>
                <a:cxn ang="0">
                  <a:pos x="88" y="13"/>
                </a:cxn>
                <a:cxn ang="0">
                  <a:pos x="93" y="7"/>
                </a:cxn>
                <a:cxn ang="0">
                  <a:pos x="99" y="0"/>
                </a:cxn>
                <a:cxn ang="0">
                  <a:pos x="104" y="3"/>
                </a:cxn>
                <a:cxn ang="0">
                  <a:pos x="109" y="8"/>
                </a:cxn>
                <a:cxn ang="0">
                  <a:pos x="115" y="11"/>
                </a:cxn>
                <a:cxn ang="0">
                  <a:pos x="121" y="16"/>
                </a:cxn>
                <a:cxn ang="0">
                  <a:pos x="126" y="19"/>
                </a:cxn>
                <a:cxn ang="0">
                  <a:pos x="130" y="24"/>
                </a:cxn>
                <a:cxn ang="0">
                  <a:pos x="135" y="28"/>
                </a:cxn>
                <a:cxn ang="0">
                  <a:pos x="138" y="33"/>
                </a:cxn>
              </a:cxnLst>
              <a:rect l="0" t="0" r="r" b="b"/>
              <a:pathLst>
                <a:path w="158" h="159">
                  <a:moveTo>
                    <a:pt x="138" y="33"/>
                  </a:moveTo>
                  <a:lnTo>
                    <a:pt x="158" y="49"/>
                  </a:lnTo>
                  <a:lnTo>
                    <a:pt x="147" y="63"/>
                  </a:lnTo>
                  <a:lnTo>
                    <a:pt x="136" y="78"/>
                  </a:lnTo>
                  <a:lnTo>
                    <a:pt x="124" y="92"/>
                  </a:lnTo>
                  <a:lnTo>
                    <a:pt x="113" y="106"/>
                  </a:lnTo>
                  <a:lnTo>
                    <a:pt x="101" y="119"/>
                  </a:lnTo>
                  <a:lnTo>
                    <a:pt x="90" y="133"/>
                  </a:lnTo>
                  <a:lnTo>
                    <a:pt x="78" y="146"/>
                  </a:lnTo>
                  <a:lnTo>
                    <a:pt x="67" y="159"/>
                  </a:lnTo>
                  <a:lnTo>
                    <a:pt x="58" y="152"/>
                  </a:lnTo>
                  <a:lnTo>
                    <a:pt x="49" y="145"/>
                  </a:lnTo>
                  <a:lnTo>
                    <a:pt x="41" y="137"/>
                  </a:lnTo>
                  <a:lnTo>
                    <a:pt x="33" y="129"/>
                  </a:lnTo>
                  <a:lnTo>
                    <a:pt x="25" y="121"/>
                  </a:lnTo>
                  <a:lnTo>
                    <a:pt x="17" y="111"/>
                  </a:lnTo>
                  <a:lnTo>
                    <a:pt x="9" y="104"/>
                  </a:lnTo>
                  <a:lnTo>
                    <a:pt x="0" y="96"/>
                  </a:lnTo>
                  <a:lnTo>
                    <a:pt x="7" y="92"/>
                  </a:lnTo>
                  <a:lnTo>
                    <a:pt x="14" y="86"/>
                  </a:lnTo>
                  <a:lnTo>
                    <a:pt x="21" y="80"/>
                  </a:lnTo>
                  <a:lnTo>
                    <a:pt x="28" y="75"/>
                  </a:lnTo>
                  <a:lnTo>
                    <a:pt x="33" y="69"/>
                  </a:lnTo>
                  <a:lnTo>
                    <a:pt x="40" y="63"/>
                  </a:lnTo>
                  <a:lnTo>
                    <a:pt x="46" y="57"/>
                  </a:lnTo>
                  <a:lnTo>
                    <a:pt x="53" y="54"/>
                  </a:lnTo>
                  <a:lnTo>
                    <a:pt x="59" y="47"/>
                  </a:lnTo>
                  <a:lnTo>
                    <a:pt x="63" y="40"/>
                  </a:lnTo>
                  <a:lnTo>
                    <a:pt x="70" y="33"/>
                  </a:lnTo>
                  <a:lnTo>
                    <a:pt x="76" y="26"/>
                  </a:lnTo>
                  <a:lnTo>
                    <a:pt x="82" y="20"/>
                  </a:lnTo>
                  <a:lnTo>
                    <a:pt x="88" y="13"/>
                  </a:lnTo>
                  <a:lnTo>
                    <a:pt x="93" y="7"/>
                  </a:lnTo>
                  <a:lnTo>
                    <a:pt x="99" y="0"/>
                  </a:lnTo>
                  <a:lnTo>
                    <a:pt x="104" y="3"/>
                  </a:lnTo>
                  <a:lnTo>
                    <a:pt x="109" y="8"/>
                  </a:lnTo>
                  <a:lnTo>
                    <a:pt x="115" y="11"/>
                  </a:lnTo>
                  <a:lnTo>
                    <a:pt x="121" y="16"/>
                  </a:lnTo>
                  <a:lnTo>
                    <a:pt x="126" y="19"/>
                  </a:lnTo>
                  <a:lnTo>
                    <a:pt x="130" y="24"/>
                  </a:lnTo>
                  <a:lnTo>
                    <a:pt x="135" y="28"/>
                  </a:lnTo>
                  <a:lnTo>
                    <a:pt x="138" y="3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7" name="Freeform 14"/>
            <p:cNvSpPr>
              <a:spLocks/>
            </p:cNvSpPr>
            <p:nvPr/>
          </p:nvSpPr>
          <p:spPr bwMode="auto">
            <a:xfrm rot="20101482">
              <a:off x="7419348" y="1077874"/>
              <a:ext cx="168952" cy="166227"/>
            </a:xfrm>
            <a:custGeom>
              <a:avLst/>
              <a:gdLst/>
              <a:ahLst/>
              <a:cxnLst>
                <a:cxn ang="0">
                  <a:pos x="119" y="15"/>
                </a:cxn>
                <a:cxn ang="0">
                  <a:pos x="119" y="19"/>
                </a:cxn>
                <a:cxn ang="0">
                  <a:pos x="122" y="23"/>
                </a:cxn>
                <a:cxn ang="0">
                  <a:pos x="124" y="28"/>
                </a:cxn>
                <a:cxn ang="0">
                  <a:pos x="124" y="32"/>
                </a:cxn>
                <a:cxn ang="0">
                  <a:pos x="122" y="40"/>
                </a:cxn>
                <a:cxn ang="0">
                  <a:pos x="118" y="46"/>
                </a:cxn>
                <a:cxn ang="0">
                  <a:pos x="114" y="53"/>
                </a:cxn>
                <a:cxn ang="0">
                  <a:pos x="108" y="59"/>
                </a:cxn>
                <a:cxn ang="0">
                  <a:pos x="102" y="64"/>
                </a:cxn>
                <a:cxn ang="0">
                  <a:pos x="96" y="69"/>
                </a:cxn>
                <a:cxn ang="0">
                  <a:pos x="92" y="75"/>
                </a:cxn>
                <a:cxn ang="0">
                  <a:pos x="87" y="82"/>
                </a:cxn>
                <a:cxn ang="0">
                  <a:pos x="80" y="77"/>
                </a:cxn>
                <a:cxn ang="0">
                  <a:pos x="76" y="70"/>
                </a:cxn>
                <a:cxn ang="0">
                  <a:pos x="71" y="64"/>
                </a:cxn>
                <a:cxn ang="0">
                  <a:pos x="63" y="60"/>
                </a:cxn>
                <a:cxn ang="0">
                  <a:pos x="63" y="67"/>
                </a:cxn>
                <a:cxn ang="0">
                  <a:pos x="65" y="75"/>
                </a:cxn>
                <a:cxn ang="0">
                  <a:pos x="69" y="82"/>
                </a:cxn>
                <a:cxn ang="0">
                  <a:pos x="72" y="89"/>
                </a:cxn>
                <a:cxn ang="0">
                  <a:pos x="69" y="85"/>
                </a:cxn>
                <a:cxn ang="0">
                  <a:pos x="63" y="81"/>
                </a:cxn>
                <a:cxn ang="0">
                  <a:pos x="56" y="76"/>
                </a:cxn>
                <a:cxn ang="0">
                  <a:pos x="49" y="75"/>
                </a:cxn>
                <a:cxn ang="0">
                  <a:pos x="52" y="81"/>
                </a:cxn>
                <a:cxn ang="0">
                  <a:pos x="55" y="87"/>
                </a:cxn>
                <a:cxn ang="0">
                  <a:pos x="58" y="93"/>
                </a:cxn>
                <a:cxn ang="0">
                  <a:pos x="62" y="99"/>
                </a:cxn>
                <a:cxn ang="0">
                  <a:pos x="61" y="103"/>
                </a:cxn>
                <a:cxn ang="0">
                  <a:pos x="60" y="106"/>
                </a:cxn>
                <a:cxn ang="0">
                  <a:pos x="58" y="110"/>
                </a:cxn>
                <a:cxn ang="0">
                  <a:pos x="60" y="113"/>
                </a:cxn>
                <a:cxn ang="0">
                  <a:pos x="56" y="113"/>
                </a:cxn>
                <a:cxn ang="0">
                  <a:pos x="53" y="115"/>
                </a:cxn>
                <a:cxn ang="0">
                  <a:pos x="50" y="119"/>
                </a:cxn>
                <a:cxn ang="0">
                  <a:pos x="48" y="122"/>
                </a:cxn>
                <a:cxn ang="0">
                  <a:pos x="42" y="117"/>
                </a:cxn>
                <a:cxn ang="0">
                  <a:pos x="37" y="110"/>
                </a:cxn>
                <a:cxn ang="0">
                  <a:pos x="31" y="103"/>
                </a:cxn>
                <a:cxn ang="0">
                  <a:pos x="25" y="96"/>
                </a:cxn>
                <a:cxn ang="0">
                  <a:pos x="19" y="90"/>
                </a:cxn>
                <a:cxn ang="0">
                  <a:pos x="13" y="83"/>
                </a:cxn>
                <a:cxn ang="0">
                  <a:pos x="7" y="77"/>
                </a:cxn>
                <a:cxn ang="0">
                  <a:pos x="0" y="73"/>
                </a:cxn>
                <a:cxn ang="0">
                  <a:pos x="10" y="64"/>
                </a:cxn>
                <a:cxn ang="0">
                  <a:pos x="20" y="54"/>
                </a:cxn>
                <a:cxn ang="0">
                  <a:pos x="31" y="45"/>
                </a:cxn>
                <a:cxn ang="0">
                  <a:pos x="41" y="36"/>
                </a:cxn>
                <a:cxn ang="0">
                  <a:pos x="52" y="28"/>
                </a:cxn>
                <a:cxn ang="0">
                  <a:pos x="62" y="19"/>
                </a:cxn>
                <a:cxn ang="0">
                  <a:pos x="73" y="9"/>
                </a:cxn>
                <a:cxn ang="0">
                  <a:pos x="84" y="0"/>
                </a:cxn>
                <a:cxn ang="0">
                  <a:pos x="90" y="1"/>
                </a:cxn>
                <a:cxn ang="0">
                  <a:pos x="95" y="1"/>
                </a:cxn>
                <a:cxn ang="0">
                  <a:pos x="100" y="2"/>
                </a:cxn>
                <a:cxn ang="0">
                  <a:pos x="105" y="4"/>
                </a:cxn>
                <a:cxn ang="0">
                  <a:pos x="109" y="5"/>
                </a:cxn>
                <a:cxn ang="0">
                  <a:pos x="113" y="7"/>
                </a:cxn>
                <a:cxn ang="0">
                  <a:pos x="116" y="11"/>
                </a:cxn>
                <a:cxn ang="0">
                  <a:pos x="119" y="15"/>
                </a:cxn>
              </a:cxnLst>
              <a:rect l="0" t="0" r="r" b="b"/>
              <a:pathLst>
                <a:path w="124" h="122">
                  <a:moveTo>
                    <a:pt x="119" y="15"/>
                  </a:moveTo>
                  <a:lnTo>
                    <a:pt x="119" y="19"/>
                  </a:lnTo>
                  <a:lnTo>
                    <a:pt x="122" y="23"/>
                  </a:lnTo>
                  <a:lnTo>
                    <a:pt x="124" y="28"/>
                  </a:lnTo>
                  <a:lnTo>
                    <a:pt x="124" y="32"/>
                  </a:lnTo>
                  <a:lnTo>
                    <a:pt x="122" y="40"/>
                  </a:lnTo>
                  <a:lnTo>
                    <a:pt x="118" y="46"/>
                  </a:lnTo>
                  <a:lnTo>
                    <a:pt x="114" y="53"/>
                  </a:lnTo>
                  <a:lnTo>
                    <a:pt x="108" y="59"/>
                  </a:lnTo>
                  <a:lnTo>
                    <a:pt x="102" y="64"/>
                  </a:lnTo>
                  <a:lnTo>
                    <a:pt x="96" y="69"/>
                  </a:lnTo>
                  <a:lnTo>
                    <a:pt x="92" y="75"/>
                  </a:lnTo>
                  <a:lnTo>
                    <a:pt x="87" y="82"/>
                  </a:lnTo>
                  <a:lnTo>
                    <a:pt x="80" y="77"/>
                  </a:lnTo>
                  <a:lnTo>
                    <a:pt x="76" y="70"/>
                  </a:lnTo>
                  <a:lnTo>
                    <a:pt x="71" y="64"/>
                  </a:lnTo>
                  <a:lnTo>
                    <a:pt x="63" y="60"/>
                  </a:lnTo>
                  <a:lnTo>
                    <a:pt x="63" y="67"/>
                  </a:lnTo>
                  <a:lnTo>
                    <a:pt x="65" y="75"/>
                  </a:lnTo>
                  <a:lnTo>
                    <a:pt x="69" y="82"/>
                  </a:lnTo>
                  <a:lnTo>
                    <a:pt x="72" y="89"/>
                  </a:lnTo>
                  <a:lnTo>
                    <a:pt x="69" y="85"/>
                  </a:lnTo>
                  <a:lnTo>
                    <a:pt x="63" y="81"/>
                  </a:lnTo>
                  <a:lnTo>
                    <a:pt x="56" y="76"/>
                  </a:lnTo>
                  <a:lnTo>
                    <a:pt x="49" y="75"/>
                  </a:lnTo>
                  <a:lnTo>
                    <a:pt x="52" y="81"/>
                  </a:lnTo>
                  <a:lnTo>
                    <a:pt x="55" y="87"/>
                  </a:lnTo>
                  <a:lnTo>
                    <a:pt x="58" y="93"/>
                  </a:lnTo>
                  <a:lnTo>
                    <a:pt x="62" y="99"/>
                  </a:lnTo>
                  <a:lnTo>
                    <a:pt x="61" y="103"/>
                  </a:lnTo>
                  <a:lnTo>
                    <a:pt x="60" y="106"/>
                  </a:lnTo>
                  <a:lnTo>
                    <a:pt x="58" y="110"/>
                  </a:lnTo>
                  <a:lnTo>
                    <a:pt x="60" y="113"/>
                  </a:lnTo>
                  <a:lnTo>
                    <a:pt x="56" y="113"/>
                  </a:lnTo>
                  <a:lnTo>
                    <a:pt x="53" y="115"/>
                  </a:lnTo>
                  <a:lnTo>
                    <a:pt x="50" y="119"/>
                  </a:lnTo>
                  <a:lnTo>
                    <a:pt x="48" y="122"/>
                  </a:lnTo>
                  <a:lnTo>
                    <a:pt x="42" y="117"/>
                  </a:lnTo>
                  <a:lnTo>
                    <a:pt x="37" y="110"/>
                  </a:lnTo>
                  <a:lnTo>
                    <a:pt x="31" y="103"/>
                  </a:lnTo>
                  <a:lnTo>
                    <a:pt x="25" y="96"/>
                  </a:lnTo>
                  <a:lnTo>
                    <a:pt x="19" y="90"/>
                  </a:lnTo>
                  <a:lnTo>
                    <a:pt x="13" y="83"/>
                  </a:lnTo>
                  <a:lnTo>
                    <a:pt x="7" y="77"/>
                  </a:lnTo>
                  <a:lnTo>
                    <a:pt x="0" y="73"/>
                  </a:lnTo>
                  <a:lnTo>
                    <a:pt x="10" y="64"/>
                  </a:lnTo>
                  <a:lnTo>
                    <a:pt x="20" y="54"/>
                  </a:lnTo>
                  <a:lnTo>
                    <a:pt x="31" y="45"/>
                  </a:lnTo>
                  <a:lnTo>
                    <a:pt x="41" y="36"/>
                  </a:lnTo>
                  <a:lnTo>
                    <a:pt x="52" y="28"/>
                  </a:lnTo>
                  <a:lnTo>
                    <a:pt x="62" y="19"/>
                  </a:lnTo>
                  <a:lnTo>
                    <a:pt x="73" y="9"/>
                  </a:lnTo>
                  <a:lnTo>
                    <a:pt x="84" y="0"/>
                  </a:lnTo>
                  <a:lnTo>
                    <a:pt x="90" y="1"/>
                  </a:lnTo>
                  <a:lnTo>
                    <a:pt x="95" y="1"/>
                  </a:lnTo>
                  <a:lnTo>
                    <a:pt x="100" y="2"/>
                  </a:lnTo>
                  <a:lnTo>
                    <a:pt x="105" y="4"/>
                  </a:lnTo>
                  <a:lnTo>
                    <a:pt x="109" y="5"/>
                  </a:lnTo>
                  <a:lnTo>
                    <a:pt x="113" y="7"/>
                  </a:lnTo>
                  <a:lnTo>
                    <a:pt x="116" y="11"/>
                  </a:lnTo>
                  <a:lnTo>
                    <a:pt x="119" y="1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8" name="Freeform 15"/>
            <p:cNvSpPr>
              <a:spLocks/>
            </p:cNvSpPr>
            <p:nvPr/>
          </p:nvSpPr>
          <p:spPr bwMode="auto">
            <a:xfrm rot="20101482">
              <a:off x="6829136" y="932698"/>
              <a:ext cx="171677" cy="193478"/>
            </a:xfrm>
            <a:custGeom>
              <a:avLst/>
              <a:gdLst/>
              <a:ahLst/>
              <a:cxnLst>
                <a:cxn ang="0">
                  <a:pos x="125" y="45"/>
                </a:cxn>
                <a:cxn ang="0">
                  <a:pos x="128" y="50"/>
                </a:cxn>
                <a:cxn ang="0">
                  <a:pos x="126" y="53"/>
                </a:cxn>
                <a:cxn ang="0">
                  <a:pos x="122" y="58"/>
                </a:cxn>
                <a:cxn ang="0">
                  <a:pos x="122" y="64"/>
                </a:cxn>
                <a:cxn ang="0">
                  <a:pos x="118" y="59"/>
                </a:cxn>
                <a:cxn ang="0">
                  <a:pos x="112" y="58"/>
                </a:cxn>
                <a:cxn ang="0">
                  <a:pos x="105" y="57"/>
                </a:cxn>
                <a:cxn ang="0">
                  <a:pos x="99" y="53"/>
                </a:cxn>
                <a:cxn ang="0">
                  <a:pos x="97" y="55"/>
                </a:cxn>
                <a:cxn ang="0">
                  <a:pos x="95" y="55"/>
                </a:cxn>
                <a:cxn ang="0">
                  <a:pos x="93" y="57"/>
                </a:cxn>
                <a:cxn ang="0">
                  <a:pos x="92" y="59"/>
                </a:cxn>
                <a:cxn ang="0">
                  <a:pos x="97" y="64"/>
                </a:cxn>
                <a:cxn ang="0">
                  <a:pos x="101" y="69"/>
                </a:cxn>
                <a:cxn ang="0">
                  <a:pos x="106" y="76"/>
                </a:cxn>
                <a:cxn ang="0">
                  <a:pos x="108" y="81"/>
                </a:cxn>
                <a:cxn ang="0">
                  <a:pos x="104" y="76"/>
                </a:cxn>
                <a:cxn ang="0">
                  <a:pos x="98" y="75"/>
                </a:cxn>
                <a:cxn ang="0">
                  <a:pos x="92" y="76"/>
                </a:cxn>
                <a:cxn ang="0">
                  <a:pos x="88" y="76"/>
                </a:cxn>
                <a:cxn ang="0">
                  <a:pos x="93" y="82"/>
                </a:cxn>
                <a:cxn ang="0">
                  <a:pos x="97" y="88"/>
                </a:cxn>
                <a:cxn ang="0">
                  <a:pos x="99" y="95"/>
                </a:cxn>
                <a:cxn ang="0">
                  <a:pos x="104" y="101"/>
                </a:cxn>
                <a:cxn ang="0">
                  <a:pos x="98" y="110"/>
                </a:cxn>
                <a:cxn ang="0">
                  <a:pos x="93" y="121"/>
                </a:cxn>
                <a:cxn ang="0">
                  <a:pos x="91" y="132"/>
                </a:cxn>
                <a:cxn ang="0">
                  <a:pos x="87" y="142"/>
                </a:cxn>
                <a:cxn ang="0">
                  <a:pos x="76" y="136"/>
                </a:cxn>
                <a:cxn ang="0">
                  <a:pos x="66" y="131"/>
                </a:cxn>
                <a:cxn ang="0">
                  <a:pos x="54" y="122"/>
                </a:cxn>
                <a:cxn ang="0">
                  <a:pos x="44" y="116"/>
                </a:cxn>
                <a:cxn ang="0">
                  <a:pos x="33" y="109"/>
                </a:cxn>
                <a:cxn ang="0">
                  <a:pos x="23" y="101"/>
                </a:cxn>
                <a:cxn ang="0">
                  <a:pos x="12" y="94"/>
                </a:cxn>
                <a:cxn ang="0">
                  <a:pos x="0" y="87"/>
                </a:cxn>
                <a:cxn ang="0">
                  <a:pos x="7" y="76"/>
                </a:cxn>
                <a:cxn ang="0">
                  <a:pos x="14" y="65"/>
                </a:cxn>
                <a:cxn ang="0">
                  <a:pos x="21" y="55"/>
                </a:cxn>
                <a:cxn ang="0">
                  <a:pos x="28" y="43"/>
                </a:cxn>
                <a:cxn ang="0">
                  <a:pos x="35" y="33"/>
                </a:cxn>
                <a:cxn ang="0">
                  <a:pos x="43" y="21"/>
                </a:cxn>
                <a:cxn ang="0">
                  <a:pos x="51" y="11"/>
                </a:cxn>
                <a:cxn ang="0">
                  <a:pos x="59" y="0"/>
                </a:cxn>
                <a:cxn ang="0">
                  <a:pos x="67" y="6"/>
                </a:cxn>
                <a:cxn ang="0">
                  <a:pos x="75" y="12"/>
                </a:cxn>
                <a:cxn ang="0">
                  <a:pos x="83" y="18"/>
                </a:cxn>
                <a:cxn ang="0">
                  <a:pos x="91" y="25"/>
                </a:cxn>
                <a:cxn ang="0">
                  <a:pos x="99" y="30"/>
                </a:cxn>
                <a:cxn ang="0">
                  <a:pos x="107" y="36"/>
                </a:cxn>
                <a:cxn ang="0">
                  <a:pos x="115" y="41"/>
                </a:cxn>
                <a:cxn ang="0">
                  <a:pos x="125" y="45"/>
                </a:cxn>
              </a:cxnLst>
              <a:rect l="0" t="0" r="r" b="b"/>
              <a:pathLst>
                <a:path w="128" h="142">
                  <a:moveTo>
                    <a:pt x="125" y="45"/>
                  </a:moveTo>
                  <a:lnTo>
                    <a:pt x="128" y="50"/>
                  </a:lnTo>
                  <a:lnTo>
                    <a:pt x="126" y="53"/>
                  </a:lnTo>
                  <a:lnTo>
                    <a:pt x="122" y="58"/>
                  </a:lnTo>
                  <a:lnTo>
                    <a:pt x="122" y="64"/>
                  </a:lnTo>
                  <a:lnTo>
                    <a:pt x="118" y="59"/>
                  </a:lnTo>
                  <a:lnTo>
                    <a:pt x="112" y="58"/>
                  </a:lnTo>
                  <a:lnTo>
                    <a:pt x="105" y="57"/>
                  </a:lnTo>
                  <a:lnTo>
                    <a:pt x="99" y="53"/>
                  </a:lnTo>
                  <a:lnTo>
                    <a:pt x="97" y="55"/>
                  </a:lnTo>
                  <a:lnTo>
                    <a:pt x="95" y="55"/>
                  </a:lnTo>
                  <a:lnTo>
                    <a:pt x="93" y="57"/>
                  </a:lnTo>
                  <a:lnTo>
                    <a:pt x="92" y="59"/>
                  </a:lnTo>
                  <a:lnTo>
                    <a:pt x="97" y="64"/>
                  </a:lnTo>
                  <a:lnTo>
                    <a:pt x="101" y="69"/>
                  </a:lnTo>
                  <a:lnTo>
                    <a:pt x="106" y="76"/>
                  </a:lnTo>
                  <a:lnTo>
                    <a:pt x="108" y="81"/>
                  </a:lnTo>
                  <a:lnTo>
                    <a:pt x="104" y="76"/>
                  </a:lnTo>
                  <a:lnTo>
                    <a:pt x="98" y="75"/>
                  </a:lnTo>
                  <a:lnTo>
                    <a:pt x="92" y="76"/>
                  </a:lnTo>
                  <a:lnTo>
                    <a:pt x="88" y="76"/>
                  </a:lnTo>
                  <a:lnTo>
                    <a:pt x="93" y="82"/>
                  </a:lnTo>
                  <a:lnTo>
                    <a:pt x="97" y="88"/>
                  </a:lnTo>
                  <a:lnTo>
                    <a:pt x="99" y="95"/>
                  </a:lnTo>
                  <a:lnTo>
                    <a:pt x="104" y="101"/>
                  </a:lnTo>
                  <a:lnTo>
                    <a:pt x="98" y="110"/>
                  </a:lnTo>
                  <a:lnTo>
                    <a:pt x="93" y="121"/>
                  </a:lnTo>
                  <a:lnTo>
                    <a:pt x="91" y="132"/>
                  </a:lnTo>
                  <a:lnTo>
                    <a:pt x="87" y="142"/>
                  </a:lnTo>
                  <a:lnTo>
                    <a:pt x="76" y="136"/>
                  </a:lnTo>
                  <a:lnTo>
                    <a:pt x="66" y="131"/>
                  </a:lnTo>
                  <a:lnTo>
                    <a:pt x="54" y="122"/>
                  </a:lnTo>
                  <a:lnTo>
                    <a:pt x="44" y="116"/>
                  </a:lnTo>
                  <a:lnTo>
                    <a:pt x="33" y="109"/>
                  </a:lnTo>
                  <a:lnTo>
                    <a:pt x="23" y="101"/>
                  </a:lnTo>
                  <a:lnTo>
                    <a:pt x="12" y="94"/>
                  </a:lnTo>
                  <a:lnTo>
                    <a:pt x="0" y="87"/>
                  </a:lnTo>
                  <a:lnTo>
                    <a:pt x="7" y="76"/>
                  </a:lnTo>
                  <a:lnTo>
                    <a:pt x="14" y="65"/>
                  </a:lnTo>
                  <a:lnTo>
                    <a:pt x="21" y="55"/>
                  </a:lnTo>
                  <a:lnTo>
                    <a:pt x="28" y="43"/>
                  </a:lnTo>
                  <a:lnTo>
                    <a:pt x="35" y="33"/>
                  </a:lnTo>
                  <a:lnTo>
                    <a:pt x="43" y="21"/>
                  </a:lnTo>
                  <a:lnTo>
                    <a:pt x="51" y="11"/>
                  </a:lnTo>
                  <a:lnTo>
                    <a:pt x="59" y="0"/>
                  </a:lnTo>
                  <a:lnTo>
                    <a:pt x="67" y="6"/>
                  </a:lnTo>
                  <a:lnTo>
                    <a:pt x="75" y="12"/>
                  </a:lnTo>
                  <a:lnTo>
                    <a:pt x="83" y="18"/>
                  </a:lnTo>
                  <a:lnTo>
                    <a:pt x="91" y="25"/>
                  </a:lnTo>
                  <a:lnTo>
                    <a:pt x="99" y="30"/>
                  </a:lnTo>
                  <a:lnTo>
                    <a:pt x="107" y="36"/>
                  </a:lnTo>
                  <a:lnTo>
                    <a:pt x="115" y="41"/>
                  </a:lnTo>
                  <a:lnTo>
                    <a:pt x="125" y="4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09" name="Freeform 16"/>
            <p:cNvSpPr>
              <a:spLocks/>
            </p:cNvSpPr>
            <p:nvPr/>
          </p:nvSpPr>
          <p:spPr bwMode="auto">
            <a:xfrm rot="20101482">
              <a:off x="6852814" y="1009993"/>
              <a:ext cx="525931" cy="591331"/>
            </a:xfrm>
            <a:custGeom>
              <a:avLst/>
              <a:gdLst/>
              <a:ahLst/>
              <a:cxnLst>
                <a:cxn ang="0">
                  <a:pos x="270" y="125"/>
                </a:cxn>
                <a:cxn ang="0">
                  <a:pos x="238" y="176"/>
                </a:cxn>
                <a:cxn ang="0">
                  <a:pos x="205" y="172"/>
                </a:cxn>
                <a:cxn ang="0">
                  <a:pos x="177" y="151"/>
                </a:cxn>
                <a:cxn ang="0">
                  <a:pos x="171" y="156"/>
                </a:cxn>
                <a:cxn ang="0">
                  <a:pos x="187" y="178"/>
                </a:cxn>
                <a:cxn ang="0">
                  <a:pos x="209" y="206"/>
                </a:cxn>
                <a:cxn ang="0">
                  <a:pos x="194" y="199"/>
                </a:cxn>
                <a:cxn ang="0">
                  <a:pos x="192" y="208"/>
                </a:cxn>
                <a:cxn ang="0">
                  <a:pos x="201" y="224"/>
                </a:cxn>
                <a:cxn ang="0">
                  <a:pos x="177" y="212"/>
                </a:cxn>
                <a:cxn ang="0">
                  <a:pos x="180" y="231"/>
                </a:cxn>
                <a:cxn ang="0">
                  <a:pos x="189" y="259"/>
                </a:cxn>
                <a:cxn ang="0">
                  <a:pos x="196" y="265"/>
                </a:cxn>
                <a:cxn ang="0">
                  <a:pos x="232" y="229"/>
                </a:cxn>
                <a:cxn ang="0">
                  <a:pos x="275" y="182"/>
                </a:cxn>
                <a:cxn ang="0">
                  <a:pos x="311" y="192"/>
                </a:cxn>
                <a:cxn ang="0">
                  <a:pos x="344" y="223"/>
                </a:cxn>
                <a:cxn ang="0">
                  <a:pos x="298" y="273"/>
                </a:cxn>
                <a:cxn ang="0">
                  <a:pos x="287" y="282"/>
                </a:cxn>
                <a:cxn ang="0">
                  <a:pos x="281" y="286"/>
                </a:cxn>
                <a:cxn ang="0">
                  <a:pos x="277" y="303"/>
                </a:cxn>
                <a:cxn ang="0">
                  <a:pos x="277" y="339"/>
                </a:cxn>
                <a:cxn ang="0">
                  <a:pos x="281" y="353"/>
                </a:cxn>
                <a:cxn ang="0">
                  <a:pos x="306" y="339"/>
                </a:cxn>
                <a:cxn ang="0">
                  <a:pos x="338" y="344"/>
                </a:cxn>
                <a:cxn ang="0">
                  <a:pos x="372" y="382"/>
                </a:cxn>
                <a:cxn ang="0">
                  <a:pos x="368" y="406"/>
                </a:cxn>
                <a:cxn ang="0">
                  <a:pos x="336" y="385"/>
                </a:cxn>
                <a:cxn ang="0">
                  <a:pos x="318" y="377"/>
                </a:cxn>
                <a:cxn ang="0">
                  <a:pos x="342" y="403"/>
                </a:cxn>
                <a:cxn ang="0">
                  <a:pos x="344" y="435"/>
                </a:cxn>
                <a:cxn ang="0">
                  <a:pos x="287" y="377"/>
                </a:cxn>
                <a:cxn ang="0">
                  <a:pos x="231" y="321"/>
                </a:cxn>
                <a:cxn ang="0">
                  <a:pos x="174" y="270"/>
                </a:cxn>
                <a:cxn ang="0">
                  <a:pos x="119" y="220"/>
                </a:cxn>
                <a:cxn ang="0">
                  <a:pos x="60" y="173"/>
                </a:cxn>
                <a:cxn ang="0">
                  <a:pos x="0" y="128"/>
                </a:cxn>
                <a:cxn ang="0">
                  <a:pos x="35" y="64"/>
                </a:cxn>
                <a:cxn ang="0">
                  <a:pos x="73" y="0"/>
                </a:cxn>
                <a:cxn ang="0">
                  <a:pos x="119" y="26"/>
                </a:cxn>
                <a:cxn ang="0">
                  <a:pos x="164" y="56"/>
                </a:cxn>
                <a:cxn ang="0">
                  <a:pos x="145" y="90"/>
                </a:cxn>
                <a:cxn ang="0">
                  <a:pos x="126" y="125"/>
                </a:cxn>
                <a:cxn ang="0">
                  <a:pos x="96" y="110"/>
                </a:cxn>
                <a:cxn ang="0">
                  <a:pos x="111" y="134"/>
                </a:cxn>
                <a:cxn ang="0">
                  <a:pos x="95" y="125"/>
                </a:cxn>
                <a:cxn ang="0">
                  <a:pos x="99" y="150"/>
                </a:cxn>
                <a:cxn ang="0">
                  <a:pos x="106" y="178"/>
                </a:cxn>
                <a:cxn ang="0">
                  <a:pos x="110" y="182"/>
                </a:cxn>
                <a:cxn ang="0">
                  <a:pos x="155" y="127"/>
                </a:cxn>
                <a:cxn ang="0">
                  <a:pos x="207" y="50"/>
                </a:cxn>
              </a:cxnLst>
              <a:rect l="0" t="0" r="r" b="b"/>
              <a:pathLst>
                <a:path w="387" h="435">
                  <a:moveTo>
                    <a:pt x="294" y="86"/>
                  </a:moveTo>
                  <a:lnTo>
                    <a:pt x="286" y="98"/>
                  </a:lnTo>
                  <a:lnTo>
                    <a:pt x="278" y="112"/>
                  </a:lnTo>
                  <a:lnTo>
                    <a:pt x="270" y="125"/>
                  </a:lnTo>
                  <a:lnTo>
                    <a:pt x="263" y="138"/>
                  </a:lnTo>
                  <a:lnTo>
                    <a:pt x="255" y="151"/>
                  </a:lnTo>
                  <a:lnTo>
                    <a:pt x="246" y="163"/>
                  </a:lnTo>
                  <a:lnTo>
                    <a:pt x="238" y="176"/>
                  </a:lnTo>
                  <a:lnTo>
                    <a:pt x="227" y="187"/>
                  </a:lnTo>
                  <a:lnTo>
                    <a:pt x="220" y="182"/>
                  </a:lnTo>
                  <a:lnTo>
                    <a:pt x="212" y="177"/>
                  </a:lnTo>
                  <a:lnTo>
                    <a:pt x="205" y="172"/>
                  </a:lnTo>
                  <a:lnTo>
                    <a:pt x="198" y="166"/>
                  </a:lnTo>
                  <a:lnTo>
                    <a:pt x="192" y="162"/>
                  </a:lnTo>
                  <a:lnTo>
                    <a:pt x="185" y="156"/>
                  </a:lnTo>
                  <a:lnTo>
                    <a:pt x="177" y="151"/>
                  </a:lnTo>
                  <a:lnTo>
                    <a:pt x="170" y="147"/>
                  </a:lnTo>
                  <a:lnTo>
                    <a:pt x="169" y="149"/>
                  </a:lnTo>
                  <a:lnTo>
                    <a:pt x="170" y="153"/>
                  </a:lnTo>
                  <a:lnTo>
                    <a:pt x="171" y="156"/>
                  </a:lnTo>
                  <a:lnTo>
                    <a:pt x="170" y="158"/>
                  </a:lnTo>
                  <a:lnTo>
                    <a:pt x="175" y="165"/>
                  </a:lnTo>
                  <a:lnTo>
                    <a:pt x="181" y="172"/>
                  </a:lnTo>
                  <a:lnTo>
                    <a:pt x="187" y="178"/>
                  </a:lnTo>
                  <a:lnTo>
                    <a:pt x="193" y="185"/>
                  </a:lnTo>
                  <a:lnTo>
                    <a:pt x="198" y="192"/>
                  </a:lnTo>
                  <a:lnTo>
                    <a:pt x="204" y="199"/>
                  </a:lnTo>
                  <a:lnTo>
                    <a:pt x="209" y="206"/>
                  </a:lnTo>
                  <a:lnTo>
                    <a:pt x="213" y="211"/>
                  </a:lnTo>
                  <a:lnTo>
                    <a:pt x="208" y="208"/>
                  </a:lnTo>
                  <a:lnTo>
                    <a:pt x="201" y="203"/>
                  </a:lnTo>
                  <a:lnTo>
                    <a:pt x="194" y="199"/>
                  </a:lnTo>
                  <a:lnTo>
                    <a:pt x="187" y="194"/>
                  </a:lnTo>
                  <a:lnTo>
                    <a:pt x="186" y="200"/>
                  </a:lnTo>
                  <a:lnTo>
                    <a:pt x="188" y="203"/>
                  </a:lnTo>
                  <a:lnTo>
                    <a:pt x="192" y="208"/>
                  </a:lnTo>
                  <a:lnTo>
                    <a:pt x="190" y="212"/>
                  </a:lnTo>
                  <a:lnTo>
                    <a:pt x="194" y="217"/>
                  </a:lnTo>
                  <a:lnTo>
                    <a:pt x="198" y="220"/>
                  </a:lnTo>
                  <a:lnTo>
                    <a:pt x="201" y="224"/>
                  </a:lnTo>
                  <a:lnTo>
                    <a:pt x="200" y="230"/>
                  </a:lnTo>
                  <a:lnTo>
                    <a:pt x="192" y="224"/>
                  </a:lnTo>
                  <a:lnTo>
                    <a:pt x="185" y="218"/>
                  </a:lnTo>
                  <a:lnTo>
                    <a:pt x="177" y="212"/>
                  </a:lnTo>
                  <a:lnTo>
                    <a:pt x="169" y="208"/>
                  </a:lnTo>
                  <a:lnTo>
                    <a:pt x="172" y="216"/>
                  </a:lnTo>
                  <a:lnTo>
                    <a:pt x="175" y="224"/>
                  </a:lnTo>
                  <a:lnTo>
                    <a:pt x="180" y="231"/>
                  </a:lnTo>
                  <a:lnTo>
                    <a:pt x="186" y="238"/>
                  </a:lnTo>
                  <a:lnTo>
                    <a:pt x="187" y="245"/>
                  </a:lnTo>
                  <a:lnTo>
                    <a:pt x="189" y="252"/>
                  </a:lnTo>
                  <a:lnTo>
                    <a:pt x="189" y="259"/>
                  </a:lnTo>
                  <a:lnTo>
                    <a:pt x="187" y="267"/>
                  </a:lnTo>
                  <a:lnTo>
                    <a:pt x="190" y="267"/>
                  </a:lnTo>
                  <a:lnTo>
                    <a:pt x="193" y="265"/>
                  </a:lnTo>
                  <a:lnTo>
                    <a:pt x="196" y="265"/>
                  </a:lnTo>
                  <a:lnTo>
                    <a:pt x="200" y="264"/>
                  </a:lnTo>
                  <a:lnTo>
                    <a:pt x="210" y="253"/>
                  </a:lnTo>
                  <a:lnTo>
                    <a:pt x="220" y="240"/>
                  </a:lnTo>
                  <a:lnTo>
                    <a:pt x="232" y="229"/>
                  </a:lnTo>
                  <a:lnTo>
                    <a:pt x="242" y="217"/>
                  </a:lnTo>
                  <a:lnTo>
                    <a:pt x="253" y="206"/>
                  </a:lnTo>
                  <a:lnTo>
                    <a:pt x="264" y="194"/>
                  </a:lnTo>
                  <a:lnTo>
                    <a:pt x="275" y="182"/>
                  </a:lnTo>
                  <a:lnTo>
                    <a:pt x="285" y="171"/>
                  </a:lnTo>
                  <a:lnTo>
                    <a:pt x="294" y="178"/>
                  </a:lnTo>
                  <a:lnTo>
                    <a:pt x="303" y="184"/>
                  </a:lnTo>
                  <a:lnTo>
                    <a:pt x="311" y="192"/>
                  </a:lnTo>
                  <a:lnTo>
                    <a:pt x="319" y="199"/>
                  </a:lnTo>
                  <a:lnTo>
                    <a:pt x="328" y="207"/>
                  </a:lnTo>
                  <a:lnTo>
                    <a:pt x="336" y="215"/>
                  </a:lnTo>
                  <a:lnTo>
                    <a:pt x="344" y="223"/>
                  </a:lnTo>
                  <a:lnTo>
                    <a:pt x="352" y="231"/>
                  </a:lnTo>
                  <a:lnTo>
                    <a:pt x="311" y="285"/>
                  </a:lnTo>
                  <a:lnTo>
                    <a:pt x="304" y="279"/>
                  </a:lnTo>
                  <a:lnTo>
                    <a:pt x="298" y="273"/>
                  </a:lnTo>
                  <a:lnTo>
                    <a:pt x="289" y="267"/>
                  </a:lnTo>
                  <a:lnTo>
                    <a:pt x="281" y="262"/>
                  </a:lnTo>
                  <a:lnTo>
                    <a:pt x="283" y="272"/>
                  </a:lnTo>
                  <a:lnTo>
                    <a:pt x="287" y="282"/>
                  </a:lnTo>
                  <a:lnTo>
                    <a:pt x="292" y="290"/>
                  </a:lnTo>
                  <a:lnTo>
                    <a:pt x="293" y="299"/>
                  </a:lnTo>
                  <a:lnTo>
                    <a:pt x="287" y="293"/>
                  </a:lnTo>
                  <a:lnTo>
                    <a:pt x="281" y="286"/>
                  </a:lnTo>
                  <a:lnTo>
                    <a:pt x="275" y="282"/>
                  </a:lnTo>
                  <a:lnTo>
                    <a:pt x="266" y="282"/>
                  </a:lnTo>
                  <a:lnTo>
                    <a:pt x="269" y="293"/>
                  </a:lnTo>
                  <a:lnTo>
                    <a:pt x="277" y="303"/>
                  </a:lnTo>
                  <a:lnTo>
                    <a:pt x="284" y="314"/>
                  </a:lnTo>
                  <a:lnTo>
                    <a:pt x="286" y="326"/>
                  </a:lnTo>
                  <a:lnTo>
                    <a:pt x="280" y="332"/>
                  </a:lnTo>
                  <a:lnTo>
                    <a:pt x="277" y="339"/>
                  </a:lnTo>
                  <a:lnTo>
                    <a:pt x="275" y="346"/>
                  </a:lnTo>
                  <a:lnTo>
                    <a:pt x="273" y="353"/>
                  </a:lnTo>
                  <a:lnTo>
                    <a:pt x="278" y="354"/>
                  </a:lnTo>
                  <a:lnTo>
                    <a:pt x="281" y="353"/>
                  </a:lnTo>
                  <a:lnTo>
                    <a:pt x="285" y="352"/>
                  </a:lnTo>
                  <a:lnTo>
                    <a:pt x="289" y="351"/>
                  </a:lnTo>
                  <a:lnTo>
                    <a:pt x="296" y="344"/>
                  </a:lnTo>
                  <a:lnTo>
                    <a:pt x="306" y="339"/>
                  </a:lnTo>
                  <a:lnTo>
                    <a:pt x="315" y="335"/>
                  </a:lnTo>
                  <a:lnTo>
                    <a:pt x="323" y="329"/>
                  </a:lnTo>
                  <a:lnTo>
                    <a:pt x="330" y="336"/>
                  </a:lnTo>
                  <a:lnTo>
                    <a:pt x="338" y="344"/>
                  </a:lnTo>
                  <a:lnTo>
                    <a:pt x="347" y="353"/>
                  </a:lnTo>
                  <a:lnTo>
                    <a:pt x="355" y="362"/>
                  </a:lnTo>
                  <a:lnTo>
                    <a:pt x="364" y="373"/>
                  </a:lnTo>
                  <a:lnTo>
                    <a:pt x="372" y="382"/>
                  </a:lnTo>
                  <a:lnTo>
                    <a:pt x="381" y="391"/>
                  </a:lnTo>
                  <a:lnTo>
                    <a:pt x="387" y="399"/>
                  </a:lnTo>
                  <a:lnTo>
                    <a:pt x="374" y="409"/>
                  </a:lnTo>
                  <a:lnTo>
                    <a:pt x="368" y="406"/>
                  </a:lnTo>
                  <a:lnTo>
                    <a:pt x="361" y="401"/>
                  </a:lnTo>
                  <a:lnTo>
                    <a:pt x="353" y="396"/>
                  </a:lnTo>
                  <a:lnTo>
                    <a:pt x="345" y="391"/>
                  </a:lnTo>
                  <a:lnTo>
                    <a:pt x="336" y="385"/>
                  </a:lnTo>
                  <a:lnTo>
                    <a:pt x="328" y="381"/>
                  </a:lnTo>
                  <a:lnTo>
                    <a:pt x="322" y="376"/>
                  </a:lnTo>
                  <a:lnTo>
                    <a:pt x="316" y="373"/>
                  </a:lnTo>
                  <a:lnTo>
                    <a:pt x="318" y="377"/>
                  </a:lnTo>
                  <a:lnTo>
                    <a:pt x="322" y="383"/>
                  </a:lnTo>
                  <a:lnTo>
                    <a:pt x="328" y="390"/>
                  </a:lnTo>
                  <a:lnTo>
                    <a:pt x="334" y="397"/>
                  </a:lnTo>
                  <a:lnTo>
                    <a:pt x="342" y="403"/>
                  </a:lnTo>
                  <a:lnTo>
                    <a:pt x="349" y="409"/>
                  </a:lnTo>
                  <a:lnTo>
                    <a:pt x="355" y="414"/>
                  </a:lnTo>
                  <a:lnTo>
                    <a:pt x="361" y="419"/>
                  </a:lnTo>
                  <a:lnTo>
                    <a:pt x="344" y="435"/>
                  </a:lnTo>
                  <a:lnTo>
                    <a:pt x="330" y="422"/>
                  </a:lnTo>
                  <a:lnTo>
                    <a:pt x="315" y="408"/>
                  </a:lnTo>
                  <a:lnTo>
                    <a:pt x="301" y="392"/>
                  </a:lnTo>
                  <a:lnTo>
                    <a:pt x="287" y="377"/>
                  </a:lnTo>
                  <a:lnTo>
                    <a:pt x="272" y="362"/>
                  </a:lnTo>
                  <a:lnTo>
                    <a:pt x="258" y="347"/>
                  </a:lnTo>
                  <a:lnTo>
                    <a:pt x="245" y="333"/>
                  </a:lnTo>
                  <a:lnTo>
                    <a:pt x="231" y="321"/>
                  </a:lnTo>
                  <a:lnTo>
                    <a:pt x="217" y="308"/>
                  </a:lnTo>
                  <a:lnTo>
                    <a:pt x="203" y="295"/>
                  </a:lnTo>
                  <a:lnTo>
                    <a:pt x="189" y="283"/>
                  </a:lnTo>
                  <a:lnTo>
                    <a:pt x="174" y="270"/>
                  </a:lnTo>
                  <a:lnTo>
                    <a:pt x="160" y="257"/>
                  </a:lnTo>
                  <a:lnTo>
                    <a:pt x="147" y="246"/>
                  </a:lnTo>
                  <a:lnTo>
                    <a:pt x="133" y="233"/>
                  </a:lnTo>
                  <a:lnTo>
                    <a:pt x="119" y="220"/>
                  </a:lnTo>
                  <a:lnTo>
                    <a:pt x="104" y="209"/>
                  </a:lnTo>
                  <a:lnTo>
                    <a:pt x="90" y="196"/>
                  </a:lnTo>
                  <a:lnTo>
                    <a:pt x="75" y="185"/>
                  </a:lnTo>
                  <a:lnTo>
                    <a:pt x="60" y="173"/>
                  </a:lnTo>
                  <a:lnTo>
                    <a:pt x="46" y="162"/>
                  </a:lnTo>
                  <a:lnTo>
                    <a:pt x="31" y="150"/>
                  </a:lnTo>
                  <a:lnTo>
                    <a:pt x="15" y="139"/>
                  </a:lnTo>
                  <a:lnTo>
                    <a:pt x="0" y="128"/>
                  </a:lnTo>
                  <a:lnTo>
                    <a:pt x="9" y="112"/>
                  </a:lnTo>
                  <a:lnTo>
                    <a:pt x="19" y="96"/>
                  </a:lnTo>
                  <a:lnTo>
                    <a:pt x="27" y="80"/>
                  </a:lnTo>
                  <a:lnTo>
                    <a:pt x="35" y="64"/>
                  </a:lnTo>
                  <a:lnTo>
                    <a:pt x="44" y="48"/>
                  </a:lnTo>
                  <a:lnTo>
                    <a:pt x="53" y="32"/>
                  </a:lnTo>
                  <a:lnTo>
                    <a:pt x="62" y="15"/>
                  </a:lnTo>
                  <a:lnTo>
                    <a:pt x="73" y="0"/>
                  </a:lnTo>
                  <a:lnTo>
                    <a:pt x="86" y="5"/>
                  </a:lnTo>
                  <a:lnTo>
                    <a:pt x="97" y="11"/>
                  </a:lnTo>
                  <a:lnTo>
                    <a:pt x="109" y="19"/>
                  </a:lnTo>
                  <a:lnTo>
                    <a:pt x="119" y="26"/>
                  </a:lnTo>
                  <a:lnTo>
                    <a:pt x="130" y="34"/>
                  </a:lnTo>
                  <a:lnTo>
                    <a:pt x="141" y="42"/>
                  </a:lnTo>
                  <a:lnTo>
                    <a:pt x="152" y="50"/>
                  </a:lnTo>
                  <a:lnTo>
                    <a:pt x="164" y="56"/>
                  </a:lnTo>
                  <a:lnTo>
                    <a:pt x="158" y="64"/>
                  </a:lnTo>
                  <a:lnTo>
                    <a:pt x="152" y="72"/>
                  </a:lnTo>
                  <a:lnTo>
                    <a:pt x="149" y="81"/>
                  </a:lnTo>
                  <a:lnTo>
                    <a:pt x="145" y="90"/>
                  </a:lnTo>
                  <a:lnTo>
                    <a:pt x="141" y="100"/>
                  </a:lnTo>
                  <a:lnTo>
                    <a:pt x="137" y="109"/>
                  </a:lnTo>
                  <a:lnTo>
                    <a:pt x="132" y="118"/>
                  </a:lnTo>
                  <a:lnTo>
                    <a:pt x="126" y="125"/>
                  </a:lnTo>
                  <a:lnTo>
                    <a:pt x="99" y="106"/>
                  </a:lnTo>
                  <a:lnTo>
                    <a:pt x="98" y="106"/>
                  </a:lnTo>
                  <a:lnTo>
                    <a:pt x="97" y="109"/>
                  </a:lnTo>
                  <a:lnTo>
                    <a:pt x="96" y="110"/>
                  </a:lnTo>
                  <a:lnTo>
                    <a:pt x="95" y="111"/>
                  </a:lnTo>
                  <a:lnTo>
                    <a:pt x="101" y="119"/>
                  </a:lnTo>
                  <a:lnTo>
                    <a:pt x="105" y="127"/>
                  </a:lnTo>
                  <a:lnTo>
                    <a:pt x="111" y="134"/>
                  </a:lnTo>
                  <a:lnTo>
                    <a:pt x="118" y="140"/>
                  </a:lnTo>
                  <a:lnTo>
                    <a:pt x="110" y="135"/>
                  </a:lnTo>
                  <a:lnTo>
                    <a:pt x="103" y="129"/>
                  </a:lnTo>
                  <a:lnTo>
                    <a:pt x="95" y="125"/>
                  </a:lnTo>
                  <a:lnTo>
                    <a:pt x="86" y="124"/>
                  </a:lnTo>
                  <a:lnTo>
                    <a:pt x="90" y="133"/>
                  </a:lnTo>
                  <a:lnTo>
                    <a:pt x="94" y="142"/>
                  </a:lnTo>
                  <a:lnTo>
                    <a:pt x="99" y="150"/>
                  </a:lnTo>
                  <a:lnTo>
                    <a:pt x="109" y="158"/>
                  </a:lnTo>
                  <a:lnTo>
                    <a:pt x="107" y="165"/>
                  </a:lnTo>
                  <a:lnTo>
                    <a:pt x="107" y="171"/>
                  </a:lnTo>
                  <a:lnTo>
                    <a:pt x="106" y="178"/>
                  </a:lnTo>
                  <a:lnTo>
                    <a:pt x="104" y="185"/>
                  </a:lnTo>
                  <a:lnTo>
                    <a:pt x="106" y="186"/>
                  </a:lnTo>
                  <a:lnTo>
                    <a:pt x="109" y="184"/>
                  </a:lnTo>
                  <a:lnTo>
                    <a:pt x="110" y="182"/>
                  </a:lnTo>
                  <a:lnTo>
                    <a:pt x="112" y="184"/>
                  </a:lnTo>
                  <a:lnTo>
                    <a:pt x="127" y="166"/>
                  </a:lnTo>
                  <a:lnTo>
                    <a:pt x="141" y="147"/>
                  </a:lnTo>
                  <a:lnTo>
                    <a:pt x="155" y="127"/>
                  </a:lnTo>
                  <a:lnTo>
                    <a:pt x="167" y="108"/>
                  </a:lnTo>
                  <a:lnTo>
                    <a:pt x="180" y="88"/>
                  </a:lnTo>
                  <a:lnTo>
                    <a:pt x="193" y="68"/>
                  </a:lnTo>
                  <a:lnTo>
                    <a:pt x="207" y="50"/>
                  </a:lnTo>
                  <a:lnTo>
                    <a:pt x="222" y="32"/>
                  </a:lnTo>
                  <a:lnTo>
                    <a:pt x="294" y="8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10" name="Freeform 17"/>
            <p:cNvSpPr>
              <a:spLocks/>
            </p:cNvSpPr>
            <p:nvPr/>
          </p:nvSpPr>
          <p:spPr bwMode="auto">
            <a:xfrm rot="20101482">
              <a:off x="7342119" y="1232654"/>
              <a:ext cx="188028" cy="166227"/>
            </a:xfrm>
            <a:custGeom>
              <a:avLst/>
              <a:gdLst/>
              <a:ahLst/>
              <a:cxnLst>
                <a:cxn ang="0">
                  <a:pos x="91" y="6"/>
                </a:cxn>
                <a:cxn ang="0">
                  <a:pos x="96" y="10"/>
                </a:cxn>
                <a:cxn ang="0">
                  <a:pos x="102" y="15"/>
                </a:cxn>
                <a:cxn ang="0">
                  <a:pos x="108" y="21"/>
                </a:cxn>
                <a:cxn ang="0">
                  <a:pos x="114" y="25"/>
                </a:cxn>
                <a:cxn ang="0">
                  <a:pos x="119" y="31"/>
                </a:cxn>
                <a:cxn ang="0">
                  <a:pos x="125" y="37"/>
                </a:cxn>
                <a:cxn ang="0">
                  <a:pos x="131" y="42"/>
                </a:cxn>
                <a:cxn ang="0">
                  <a:pos x="137" y="46"/>
                </a:cxn>
                <a:cxn ang="0">
                  <a:pos x="134" y="51"/>
                </a:cxn>
                <a:cxn ang="0">
                  <a:pos x="133" y="55"/>
                </a:cxn>
                <a:cxn ang="0">
                  <a:pos x="132" y="60"/>
                </a:cxn>
                <a:cxn ang="0">
                  <a:pos x="127" y="65"/>
                </a:cxn>
                <a:cxn ang="0">
                  <a:pos x="119" y="72"/>
                </a:cxn>
                <a:cxn ang="0">
                  <a:pos x="111" y="78"/>
                </a:cxn>
                <a:cxn ang="0">
                  <a:pos x="103" y="85"/>
                </a:cxn>
                <a:cxn ang="0">
                  <a:pos x="95" y="92"/>
                </a:cxn>
                <a:cxn ang="0">
                  <a:pos x="87" y="99"/>
                </a:cxn>
                <a:cxn ang="0">
                  <a:pos x="79" y="106"/>
                </a:cxn>
                <a:cxn ang="0">
                  <a:pos x="72" y="114"/>
                </a:cxn>
                <a:cxn ang="0">
                  <a:pos x="65" y="122"/>
                </a:cxn>
                <a:cxn ang="0">
                  <a:pos x="57" y="116"/>
                </a:cxn>
                <a:cxn ang="0">
                  <a:pos x="49" y="111"/>
                </a:cxn>
                <a:cxn ang="0">
                  <a:pos x="40" y="104"/>
                </a:cxn>
                <a:cxn ang="0">
                  <a:pos x="32" y="96"/>
                </a:cxn>
                <a:cxn ang="0">
                  <a:pos x="23" y="88"/>
                </a:cxn>
                <a:cxn ang="0">
                  <a:pos x="15" y="80"/>
                </a:cxn>
                <a:cxn ang="0">
                  <a:pos x="6" y="72"/>
                </a:cxn>
                <a:cxn ang="0">
                  <a:pos x="0" y="63"/>
                </a:cxn>
                <a:cxn ang="0">
                  <a:pos x="10" y="54"/>
                </a:cxn>
                <a:cxn ang="0">
                  <a:pos x="20" y="46"/>
                </a:cxn>
                <a:cxn ang="0">
                  <a:pos x="32" y="38"/>
                </a:cxn>
                <a:cxn ang="0">
                  <a:pos x="45" y="31"/>
                </a:cxn>
                <a:cxn ang="0">
                  <a:pos x="56" y="24"/>
                </a:cxn>
                <a:cxn ang="0">
                  <a:pos x="66" y="17"/>
                </a:cxn>
                <a:cxn ang="0">
                  <a:pos x="77" y="9"/>
                </a:cxn>
                <a:cxn ang="0">
                  <a:pos x="86" y="0"/>
                </a:cxn>
                <a:cxn ang="0">
                  <a:pos x="87" y="1"/>
                </a:cxn>
                <a:cxn ang="0">
                  <a:pos x="91" y="2"/>
                </a:cxn>
                <a:cxn ang="0">
                  <a:pos x="92" y="5"/>
                </a:cxn>
                <a:cxn ang="0">
                  <a:pos x="91" y="6"/>
                </a:cxn>
              </a:cxnLst>
              <a:rect l="0" t="0" r="r" b="b"/>
              <a:pathLst>
                <a:path w="137" h="122">
                  <a:moveTo>
                    <a:pt x="91" y="6"/>
                  </a:moveTo>
                  <a:lnTo>
                    <a:pt x="96" y="10"/>
                  </a:lnTo>
                  <a:lnTo>
                    <a:pt x="102" y="15"/>
                  </a:lnTo>
                  <a:lnTo>
                    <a:pt x="108" y="21"/>
                  </a:lnTo>
                  <a:lnTo>
                    <a:pt x="114" y="25"/>
                  </a:lnTo>
                  <a:lnTo>
                    <a:pt x="119" y="31"/>
                  </a:lnTo>
                  <a:lnTo>
                    <a:pt x="125" y="37"/>
                  </a:lnTo>
                  <a:lnTo>
                    <a:pt x="131" y="42"/>
                  </a:lnTo>
                  <a:lnTo>
                    <a:pt x="137" y="46"/>
                  </a:lnTo>
                  <a:lnTo>
                    <a:pt x="134" y="51"/>
                  </a:lnTo>
                  <a:lnTo>
                    <a:pt x="133" y="55"/>
                  </a:lnTo>
                  <a:lnTo>
                    <a:pt x="132" y="60"/>
                  </a:lnTo>
                  <a:lnTo>
                    <a:pt x="127" y="65"/>
                  </a:lnTo>
                  <a:lnTo>
                    <a:pt x="119" y="72"/>
                  </a:lnTo>
                  <a:lnTo>
                    <a:pt x="111" y="78"/>
                  </a:lnTo>
                  <a:lnTo>
                    <a:pt x="103" y="85"/>
                  </a:lnTo>
                  <a:lnTo>
                    <a:pt x="95" y="92"/>
                  </a:lnTo>
                  <a:lnTo>
                    <a:pt x="87" y="99"/>
                  </a:lnTo>
                  <a:lnTo>
                    <a:pt x="79" y="106"/>
                  </a:lnTo>
                  <a:lnTo>
                    <a:pt x="72" y="114"/>
                  </a:lnTo>
                  <a:lnTo>
                    <a:pt x="65" y="122"/>
                  </a:lnTo>
                  <a:lnTo>
                    <a:pt x="57" y="116"/>
                  </a:lnTo>
                  <a:lnTo>
                    <a:pt x="49" y="111"/>
                  </a:lnTo>
                  <a:lnTo>
                    <a:pt x="40" y="104"/>
                  </a:lnTo>
                  <a:lnTo>
                    <a:pt x="32" y="96"/>
                  </a:lnTo>
                  <a:lnTo>
                    <a:pt x="23" y="88"/>
                  </a:lnTo>
                  <a:lnTo>
                    <a:pt x="15" y="80"/>
                  </a:lnTo>
                  <a:lnTo>
                    <a:pt x="6" y="72"/>
                  </a:lnTo>
                  <a:lnTo>
                    <a:pt x="0" y="63"/>
                  </a:lnTo>
                  <a:lnTo>
                    <a:pt x="10" y="54"/>
                  </a:lnTo>
                  <a:lnTo>
                    <a:pt x="20" y="46"/>
                  </a:lnTo>
                  <a:lnTo>
                    <a:pt x="32" y="38"/>
                  </a:lnTo>
                  <a:lnTo>
                    <a:pt x="45" y="31"/>
                  </a:lnTo>
                  <a:lnTo>
                    <a:pt x="56" y="24"/>
                  </a:lnTo>
                  <a:lnTo>
                    <a:pt x="66" y="17"/>
                  </a:lnTo>
                  <a:lnTo>
                    <a:pt x="77" y="9"/>
                  </a:lnTo>
                  <a:lnTo>
                    <a:pt x="86" y="0"/>
                  </a:lnTo>
                  <a:lnTo>
                    <a:pt x="87" y="1"/>
                  </a:lnTo>
                  <a:lnTo>
                    <a:pt x="91" y="2"/>
                  </a:lnTo>
                  <a:lnTo>
                    <a:pt x="92" y="5"/>
                  </a:lnTo>
                  <a:lnTo>
                    <a:pt x="91" y="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11" name="Freeform 18"/>
            <p:cNvSpPr>
              <a:spLocks/>
            </p:cNvSpPr>
            <p:nvPr/>
          </p:nvSpPr>
          <p:spPr bwMode="auto">
            <a:xfrm rot="20101482">
              <a:off x="6592667" y="1025085"/>
              <a:ext cx="722133" cy="1169036"/>
            </a:xfrm>
            <a:custGeom>
              <a:avLst/>
              <a:gdLst/>
              <a:ahLst/>
              <a:cxnLst>
                <a:cxn ang="0">
                  <a:pos x="210" y="38"/>
                </a:cxn>
                <a:cxn ang="0">
                  <a:pos x="224" y="135"/>
                </a:cxn>
                <a:cxn ang="0">
                  <a:pos x="219" y="225"/>
                </a:cxn>
                <a:cxn ang="0">
                  <a:pos x="211" y="262"/>
                </a:cxn>
                <a:cxn ang="0">
                  <a:pos x="179" y="263"/>
                </a:cxn>
                <a:cxn ang="0">
                  <a:pos x="225" y="283"/>
                </a:cxn>
                <a:cxn ang="0">
                  <a:pos x="228" y="307"/>
                </a:cxn>
                <a:cxn ang="0">
                  <a:pos x="188" y="294"/>
                </a:cxn>
                <a:cxn ang="0">
                  <a:pos x="214" y="316"/>
                </a:cxn>
                <a:cxn ang="0">
                  <a:pos x="230" y="342"/>
                </a:cxn>
                <a:cxn ang="0">
                  <a:pos x="195" y="335"/>
                </a:cxn>
                <a:cxn ang="0">
                  <a:pos x="190" y="345"/>
                </a:cxn>
                <a:cxn ang="0">
                  <a:pos x="219" y="383"/>
                </a:cxn>
                <a:cxn ang="0">
                  <a:pos x="221" y="420"/>
                </a:cxn>
                <a:cxn ang="0">
                  <a:pos x="259" y="368"/>
                </a:cxn>
                <a:cxn ang="0">
                  <a:pos x="347" y="428"/>
                </a:cxn>
                <a:cxn ang="0">
                  <a:pos x="436" y="494"/>
                </a:cxn>
                <a:cxn ang="0">
                  <a:pos x="434" y="513"/>
                </a:cxn>
                <a:cxn ang="0">
                  <a:pos x="363" y="505"/>
                </a:cxn>
                <a:cxn ang="0">
                  <a:pos x="307" y="516"/>
                </a:cxn>
                <a:cxn ang="0">
                  <a:pos x="297" y="531"/>
                </a:cxn>
                <a:cxn ang="0">
                  <a:pos x="351" y="525"/>
                </a:cxn>
                <a:cxn ang="0">
                  <a:pos x="432" y="535"/>
                </a:cxn>
                <a:cxn ang="0">
                  <a:pos x="497" y="554"/>
                </a:cxn>
                <a:cxn ang="0">
                  <a:pos x="519" y="586"/>
                </a:cxn>
                <a:cxn ang="0">
                  <a:pos x="431" y="657"/>
                </a:cxn>
                <a:cxn ang="0">
                  <a:pos x="388" y="660"/>
                </a:cxn>
                <a:cxn ang="0">
                  <a:pos x="377" y="668"/>
                </a:cxn>
                <a:cxn ang="0">
                  <a:pos x="387" y="686"/>
                </a:cxn>
                <a:cxn ang="0">
                  <a:pos x="356" y="676"/>
                </a:cxn>
                <a:cxn ang="0">
                  <a:pos x="360" y="690"/>
                </a:cxn>
                <a:cxn ang="0">
                  <a:pos x="369" y="703"/>
                </a:cxn>
                <a:cxn ang="0">
                  <a:pos x="336" y="698"/>
                </a:cxn>
                <a:cxn ang="0">
                  <a:pos x="350" y="718"/>
                </a:cxn>
                <a:cxn ang="0">
                  <a:pos x="309" y="708"/>
                </a:cxn>
                <a:cxn ang="0">
                  <a:pos x="255" y="676"/>
                </a:cxn>
                <a:cxn ang="0">
                  <a:pos x="213" y="642"/>
                </a:cxn>
                <a:cxn ang="0">
                  <a:pos x="232" y="673"/>
                </a:cxn>
                <a:cxn ang="0">
                  <a:pos x="315" y="733"/>
                </a:cxn>
                <a:cxn ang="0">
                  <a:pos x="368" y="816"/>
                </a:cxn>
                <a:cxn ang="0">
                  <a:pos x="347" y="855"/>
                </a:cxn>
                <a:cxn ang="0">
                  <a:pos x="242" y="859"/>
                </a:cxn>
                <a:cxn ang="0">
                  <a:pos x="135" y="854"/>
                </a:cxn>
                <a:cxn ang="0">
                  <a:pos x="69" y="835"/>
                </a:cxn>
                <a:cxn ang="0">
                  <a:pos x="4" y="794"/>
                </a:cxn>
                <a:cxn ang="0">
                  <a:pos x="58" y="535"/>
                </a:cxn>
                <a:cxn ang="0">
                  <a:pos x="84" y="528"/>
                </a:cxn>
                <a:cxn ang="0">
                  <a:pos x="78" y="504"/>
                </a:cxn>
                <a:cxn ang="0">
                  <a:pos x="101" y="502"/>
                </a:cxn>
                <a:cxn ang="0">
                  <a:pos x="80" y="468"/>
                </a:cxn>
                <a:cxn ang="0">
                  <a:pos x="90" y="460"/>
                </a:cxn>
                <a:cxn ang="0">
                  <a:pos x="67" y="404"/>
                </a:cxn>
                <a:cxn ang="0">
                  <a:pos x="98" y="275"/>
                </a:cxn>
                <a:cxn ang="0">
                  <a:pos x="122" y="193"/>
                </a:cxn>
                <a:cxn ang="0">
                  <a:pos x="166" y="199"/>
                </a:cxn>
                <a:cxn ang="0">
                  <a:pos x="138" y="183"/>
                </a:cxn>
                <a:cxn ang="0">
                  <a:pos x="141" y="177"/>
                </a:cxn>
                <a:cxn ang="0">
                  <a:pos x="126" y="160"/>
                </a:cxn>
                <a:cxn ang="0">
                  <a:pos x="144" y="94"/>
                </a:cxn>
                <a:cxn ang="0">
                  <a:pos x="175" y="31"/>
                </a:cxn>
                <a:cxn ang="0">
                  <a:pos x="146" y="18"/>
                </a:cxn>
                <a:cxn ang="0">
                  <a:pos x="144" y="0"/>
                </a:cxn>
              </a:cxnLst>
              <a:rect l="0" t="0" r="r" b="b"/>
              <a:pathLst>
                <a:path w="531" h="859">
                  <a:moveTo>
                    <a:pt x="173" y="3"/>
                  </a:moveTo>
                  <a:lnTo>
                    <a:pt x="183" y="8"/>
                  </a:lnTo>
                  <a:lnTo>
                    <a:pt x="192" y="13"/>
                  </a:lnTo>
                  <a:lnTo>
                    <a:pt x="198" y="18"/>
                  </a:lnTo>
                  <a:lnTo>
                    <a:pt x="201" y="20"/>
                  </a:lnTo>
                  <a:lnTo>
                    <a:pt x="210" y="38"/>
                  </a:lnTo>
                  <a:lnTo>
                    <a:pt x="219" y="58"/>
                  </a:lnTo>
                  <a:lnTo>
                    <a:pt x="225" y="78"/>
                  </a:lnTo>
                  <a:lnTo>
                    <a:pt x="229" y="94"/>
                  </a:lnTo>
                  <a:lnTo>
                    <a:pt x="230" y="108"/>
                  </a:lnTo>
                  <a:lnTo>
                    <a:pt x="227" y="122"/>
                  </a:lnTo>
                  <a:lnTo>
                    <a:pt x="224" y="135"/>
                  </a:lnTo>
                  <a:lnTo>
                    <a:pt x="225" y="148"/>
                  </a:lnTo>
                  <a:lnTo>
                    <a:pt x="219" y="164"/>
                  </a:lnTo>
                  <a:lnTo>
                    <a:pt x="214" y="177"/>
                  </a:lnTo>
                  <a:lnTo>
                    <a:pt x="213" y="190"/>
                  </a:lnTo>
                  <a:lnTo>
                    <a:pt x="217" y="203"/>
                  </a:lnTo>
                  <a:lnTo>
                    <a:pt x="219" y="225"/>
                  </a:lnTo>
                  <a:lnTo>
                    <a:pt x="219" y="240"/>
                  </a:lnTo>
                  <a:lnTo>
                    <a:pt x="221" y="253"/>
                  </a:lnTo>
                  <a:lnTo>
                    <a:pt x="225" y="268"/>
                  </a:lnTo>
                  <a:lnTo>
                    <a:pt x="222" y="266"/>
                  </a:lnTo>
                  <a:lnTo>
                    <a:pt x="217" y="263"/>
                  </a:lnTo>
                  <a:lnTo>
                    <a:pt x="211" y="262"/>
                  </a:lnTo>
                  <a:lnTo>
                    <a:pt x="203" y="262"/>
                  </a:lnTo>
                  <a:lnTo>
                    <a:pt x="195" y="262"/>
                  </a:lnTo>
                  <a:lnTo>
                    <a:pt x="188" y="262"/>
                  </a:lnTo>
                  <a:lnTo>
                    <a:pt x="181" y="261"/>
                  </a:lnTo>
                  <a:lnTo>
                    <a:pt x="176" y="260"/>
                  </a:lnTo>
                  <a:lnTo>
                    <a:pt x="179" y="263"/>
                  </a:lnTo>
                  <a:lnTo>
                    <a:pt x="184" y="267"/>
                  </a:lnTo>
                  <a:lnTo>
                    <a:pt x="192" y="270"/>
                  </a:lnTo>
                  <a:lnTo>
                    <a:pt x="202" y="275"/>
                  </a:lnTo>
                  <a:lnTo>
                    <a:pt x="211" y="278"/>
                  </a:lnTo>
                  <a:lnTo>
                    <a:pt x="219" y="282"/>
                  </a:lnTo>
                  <a:lnTo>
                    <a:pt x="225" y="283"/>
                  </a:lnTo>
                  <a:lnTo>
                    <a:pt x="227" y="284"/>
                  </a:lnTo>
                  <a:lnTo>
                    <a:pt x="228" y="290"/>
                  </a:lnTo>
                  <a:lnTo>
                    <a:pt x="232" y="294"/>
                  </a:lnTo>
                  <a:lnTo>
                    <a:pt x="234" y="301"/>
                  </a:lnTo>
                  <a:lnTo>
                    <a:pt x="234" y="309"/>
                  </a:lnTo>
                  <a:lnTo>
                    <a:pt x="228" y="307"/>
                  </a:lnTo>
                  <a:lnTo>
                    <a:pt x="222" y="305"/>
                  </a:lnTo>
                  <a:lnTo>
                    <a:pt x="216" y="303"/>
                  </a:lnTo>
                  <a:lnTo>
                    <a:pt x="209" y="300"/>
                  </a:lnTo>
                  <a:lnTo>
                    <a:pt x="201" y="298"/>
                  </a:lnTo>
                  <a:lnTo>
                    <a:pt x="194" y="296"/>
                  </a:lnTo>
                  <a:lnTo>
                    <a:pt x="188" y="294"/>
                  </a:lnTo>
                  <a:lnTo>
                    <a:pt x="182" y="294"/>
                  </a:lnTo>
                  <a:lnTo>
                    <a:pt x="187" y="300"/>
                  </a:lnTo>
                  <a:lnTo>
                    <a:pt x="192" y="305"/>
                  </a:lnTo>
                  <a:lnTo>
                    <a:pt x="199" y="309"/>
                  </a:lnTo>
                  <a:lnTo>
                    <a:pt x="206" y="313"/>
                  </a:lnTo>
                  <a:lnTo>
                    <a:pt x="214" y="316"/>
                  </a:lnTo>
                  <a:lnTo>
                    <a:pt x="221" y="320"/>
                  </a:lnTo>
                  <a:lnTo>
                    <a:pt x="228" y="323"/>
                  </a:lnTo>
                  <a:lnTo>
                    <a:pt x="234" y="327"/>
                  </a:lnTo>
                  <a:lnTo>
                    <a:pt x="232" y="330"/>
                  </a:lnTo>
                  <a:lnTo>
                    <a:pt x="230" y="336"/>
                  </a:lnTo>
                  <a:lnTo>
                    <a:pt x="230" y="342"/>
                  </a:lnTo>
                  <a:lnTo>
                    <a:pt x="229" y="345"/>
                  </a:lnTo>
                  <a:lnTo>
                    <a:pt x="224" y="343"/>
                  </a:lnTo>
                  <a:lnTo>
                    <a:pt x="218" y="341"/>
                  </a:lnTo>
                  <a:lnTo>
                    <a:pt x="211" y="338"/>
                  </a:lnTo>
                  <a:lnTo>
                    <a:pt x="203" y="337"/>
                  </a:lnTo>
                  <a:lnTo>
                    <a:pt x="195" y="335"/>
                  </a:lnTo>
                  <a:lnTo>
                    <a:pt x="188" y="332"/>
                  </a:lnTo>
                  <a:lnTo>
                    <a:pt x="182" y="331"/>
                  </a:lnTo>
                  <a:lnTo>
                    <a:pt x="176" y="329"/>
                  </a:lnTo>
                  <a:lnTo>
                    <a:pt x="179" y="336"/>
                  </a:lnTo>
                  <a:lnTo>
                    <a:pt x="183" y="341"/>
                  </a:lnTo>
                  <a:lnTo>
                    <a:pt x="190" y="345"/>
                  </a:lnTo>
                  <a:lnTo>
                    <a:pt x="198" y="350"/>
                  </a:lnTo>
                  <a:lnTo>
                    <a:pt x="206" y="353"/>
                  </a:lnTo>
                  <a:lnTo>
                    <a:pt x="214" y="358"/>
                  </a:lnTo>
                  <a:lnTo>
                    <a:pt x="220" y="362"/>
                  </a:lnTo>
                  <a:lnTo>
                    <a:pt x="225" y="368"/>
                  </a:lnTo>
                  <a:lnTo>
                    <a:pt x="219" y="383"/>
                  </a:lnTo>
                  <a:lnTo>
                    <a:pt x="212" y="405"/>
                  </a:lnTo>
                  <a:lnTo>
                    <a:pt x="206" y="427"/>
                  </a:lnTo>
                  <a:lnTo>
                    <a:pt x="201" y="445"/>
                  </a:lnTo>
                  <a:lnTo>
                    <a:pt x="206" y="444"/>
                  </a:lnTo>
                  <a:lnTo>
                    <a:pt x="214" y="433"/>
                  </a:lnTo>
                  <a:lnTo>
                    <a:pt x="221" y="420"/>
                  </a:lnTo>
                  <a:lnTo>
                    <a:pt x="227" y="412"/>
                  </a:lnTo>
                  <a:lnTo>
                    <a:pt x="235" y="400"/>
                  </a:lnTo>
                  <a:lnTo>
                    <a:pt x="239" y="387"/>
                  </a:lnTo>
                  <a:lnTo>
                    <a:pt x="242" y="374"/>
                  </a:lnTo>
                  <a:lnTo>
                    <a:pt x="247" y="360"/>
                  </a:lnTo>
                  <a:lnTo>
                    <a:pt x="259" y="368"/>
                  </a:lnTo>
                  <a:lnTo>
                    <a:pt x="273" y="377"/>
                  </a:lnTo>
                  <a:lnTo>
                    <a:pt x="287" y="387"/>
                  </a:lnTo>
                  <a:lnTo>
                    <a:pt x="302" y="397"/>
                  </a:lnTo>
                  <a:lnTo>
                    <a:pt x="317" y="407"/>
                  </a:lnTo>
                  <a:lnTo>
                    <a:pt x="332" y="418"/>
                  </a:lnTo>
                  <a:lnTo>
                    <a:pt x="347" y="428"/>
                  </a:lnTo>
                  <a:lnTo>
                    <a:pt x="363" y="440"/>
                  </a:lnTo>
                  <a:lnTo>
                    <a:pt x="378" y="451"/>
                  </a:lnTo>
                  <a:lnTo>
                    <a:pt x="393" y="462"/>
                  </a:lnTo>
                  <a:lnTo>
                    <a:pt x="408" y="473"/>
                  </a:lnTo>
                  <a:lnTo>
                    <a:pt x="422" y="483"/>
                  </a:lnTo>
                  <a:lnTo>
                    <a:pt x="436" y="494"/>
                  </a:lnTo>
                  <a:lnTo>
                    <a:pt x="449" y="504"/>
                  </a:lnTo>
                  <a:lnTo>
                    <a:pt x="461" y="513"/>
                  </a:lnTo>
                  <a:lnTo>
                    <a:pt x="472" y="523"/>
                  </a:lnTo>
                  <a:lnTo>
                    <a:pt x="460" y="519"/>
                  </a:lnTo>
                  <a:lnTo>
                    <a:pt x="447" y="516"/>
                  </a:lnTo>
                  <a:lnTo>
                    <a:pt x="434" y="513"/>
                  </a:lnTo>
                  <a:lnTo>
                    <a:pt x="422" y="511"/>
                  </a:lnTo>
                  <a:lnTo>
                    <a:pt x="409" y="510"/>
                  </a:lnTo>
                  <a:lnTo>
                    <a:pt x="396" y="509"/>
                  </a:lnTo>
                  <a:lnTo>
                    <a:pt x="384" y="508"/>
                  </a:lnTo>
                  <a:lnTo>
                    <a:pt x="372" y="506"/>
                  </a:lnTo>
                  <a:lnTo>
                    <a:pt x="363" y="505"/>
                  </a:lnTo>
                  <a:lnTo>
                    <a:pt x="354" y="505"/>
                  </a:lnTo>
                  <a:lnTo>
                    <a:pt x="345" y="506"/>
                  </a:lnTo>
                  <a:lnTo>
                    <a:pt x="335" y="508"/>
                  </a:lnTo>
                  <a:lnTo>
                    <a:pt x="325" y="510"/>
                  </a:lnTo>
                  <a:lnTo>
                    <a:pt x="316" y="512"/>
                  </a:lnTo>
                  <a:lnTo>
                    <a:pt x="307" y="516"/>
                  </a:lnTo>
                  <a:lnTo>
                    <a:pt x="298" y="519"/>
                  </a:lnTo>
                  <a:lnTo>
                    <a:pt x="295" y="521"/>
                  </a:lnTo>
                  <a:lnTo>
                    <a:pt x="293" y="525"/>
                  </a:lnTo>
                  <a:lnTo>
                    <a:pt x="290" y="528"/>
                  </a:lnTo>
                  <a:lnTo>
                    <a:pt x="288" y="533"/>
                  </a:lnTo>
                  <a:lnTo>
                    <a:pt x="297" y="531"/>
                  </a:lnTo>
                  <a:lnTo>
                    <a:pt x="307" y="529"/>
                  </a:lnTo>
                  <a:lnTo>
                    <a:pt x="316" y="528"/>
                  </a:lnTo>
                  <a:lnTo>
                    <a:pt x="325" y="527"/>
                  </a:lnTo>
                  <a:lnTo>
                    <a:pt x="334" y="526"/>
                  </a:lnTo>
                  <a:lnTo>
                    <a:pt x="343" y="526"/>
                  </a:lnTo>
                  <a:lnTo>
                    <a:pt x="351" y="525"/>
                  </a:lnTo>
                  <a:lnTo>
                    <a:pt x="361" y="524"/>
                  </a:lnTo>
                  <a:lnTo>
                    <a:pt x="376" y="524"/>
                  </a:lnTo>
                  <a:lnTo>
                    <a:pt x="389" y="525"/>
                  </a:lnTo>
                  <a:lnTo>
                    <a:pt x="404" y="528"/>
                  </a:lnTo>
                  <a:lnTo>
                    <a:pt x="418" y="532"/>
                  </a:lnTo>
                  <a:lnTo>
                    <a:pt x="432" y="535"/>
                  </a:lnTo>
                  <a:lnTo>
                    <a:pt x="447" y="539"/>
                  </a:lnTo>
                  <a:lnTo>
                    <a:pt x="461" y="542"/>
                  </a:lnTo>
                  <a:lnTo>
                    <a:pt x="476" y="544"/>
                  </a:lnTo>
                  <a:lnTo>
                    <a:pt x="483" y="547"/>
                  </a:lnTo>
                  <a:lnTo>
                    <a:pt x="490" y="550"/>
                  </a:lnTo>
                  <a:lnTo>
                    <a:pt x="497" y="554"/>
                  </a:lnTo>
                  <a:lnTo>
                    <a:pt x="505" y="557"/>
                  </a:lnTo>
                  <a:lnTo>
                    <a:pt x="512" y="561"/>
                  </a:lnTo>
                  <a:lnTo>
                    <a:pt x="519" y="565"/>
                  </a:lnTo>
                  <a:lnTo>
                    <a:pt x="525" y="569"/>
                  </a:lnTo>
                  <a:lnTo>
                    <a:pt x="531" y="572"/>
                  </a:lnTo>
                  <a:lnTo>
                    <a:pt x="519" y="586"/>
                  </a:lnTo>
                  <a:lnTo>
                    <a:pt x="505" y="600"/>
                  </a:lnTo>
                  <a:lnTo>
                    <a:pt x="490" y="612"/>
                  </a:lnTo>
                  <a:lnTo>
                    <a:pt x="476" y="624"/>
                  </a:lnTo>
                  <a:lnTo>
                    <a:pt x="460" y="635"/>
                  </a:lnTo>
                  <a:lnTo>
                    <a:pt x="445" y="647"/>
                  </a:lnTo>
                  <a:lnTo>
                    <a:pt x="431" y="657"/>
                  </a:lnTo>
                  <a:lnTo>
                    <a:pt x="416" y="669"/>
                  </a:lnTo>
                  <a:lnTo>
                    <a:pt x="410" y="669"/>
                  </a:lnTo>
                  <a:lnTo>
                    <a:pt x="404" y="668"/>
                  </a:lnTo>
                  <a:lnTo>
                    <a:pt x="399" y="667"/>
                  </a:lnTo>
                  <a:lnTo>
                    <a:pt x="394" y="663"/>
                  </a:lnTo>
                  <a:lnTo>
                    <a:pt x="388" y="660"/>
                  </a:lnTo>
                  <a:lnTo>
                    <a:pt x="383" y="656"/>
                  </a:lnTo>
                  <a:lnTo>
                    <a:pt x="378" y="654"/>
                  </a:lnTo>
                  <a:lnTo>
                    <a:pt x="372" y="652"/>
                  </a:lnTo>
                  <a:lnTo>
                    <a:pt x="371" y="659"/>
                  </a:lnTo>
                  <a:lnTo>
                    <a:pt x="373" y="663"/>
                  </a:lnTo>
                  <a:lnTo>
                    <a:pt x="377" y="668"/>
                  </a:lnTo>
                  <a:lnTo>
                    <a:pt x="383" y="671"/>
                  </a:lnTo>
                  <a:lnTo>
                    <a:pt x="387" y="675"/>
                  </a:lnTo>
                  <a:lnTo>
                    <a:pt x="392" y="678"/>
                  </a:lnTo>
                  <a:lnTo>
                    <a:pt x="393" y="683"/>
                  </a:lnTo>
                  <a:lnTo>
                    <a:pt x="392" y="688"/>
                  </a:lnTo>
                  <a:lnTo>
                    <a:pt x="387" y="686"/>
                  </a:lnTo>
                  <a:lnTo>
                    <a:pt x="381" y="685"/>
                  </a:lnTo>
                  <a:lnTo>
                    <a:pt x="377" y="683"/>
                  </a:lnTo>
                  <a:lnTo>
                    <a:pt x="371" y="680"/>
                  </a:lnTo>
                  <a:lnTo>
                    <a:pt x="366" y="679"/>
                  </a:lnTo>
                  <a:lnTo>
                    <a:pt x="361" y="677"/>
                  </a:lnTo>
                  <a:lnTo>
                    <a:pt x="356" y="676"/>
                  </a:lnTo>
                  <a:lnTo>
                    <a:pt x="351" y="673"/>
                  </a:lnTo>
                  <a:lnTo>
                    <a:pt x="354" y="677"/>
                  </a:lnTo>
                  <a:lnTo>
                    <a:pt x="355" y="678"/>
                  </a:lnTo>
                  <a:lnTo>
                    <a:pt x="355" y="680"/>
                  </a:lnTo>
                  <a:lnTo>
                    <a:pt x="353" y="683"/>
                  </a:lnTo>
                  <a:lnTo>
                    <a:pt x="360" y="690"/>
                  </a:lnTo>
                  <a:lnTo>
                    <a:pt x="366" y="695"/>
                  </a:lnTo>
                  <a:lnTo>
                    <a:pt x="373" y="700"/>
                  </a:lnTo>
                  <a:lnTo>
                    <a:pt x="380" y="701"/>
                  </a:lnTo>
                  <a:lnTo>
                    <a:pt x="377" y="705"/>
                  </a:lnTo>
                  <a:lnTo>
                    <a:pt x="373" y="705"/>
                  </a:lnTo>
                  <a:lnTo>
                    <a:pt x="369" y="703"/>
                  </a:lnTo>
                  <a:lnTo>
                    <a:pt x="364" y="705"/>
                  </a:lnTo>
                  <a:lnTo>
                    <a:pt x="357" y="699"/>
                  </a:lnTo>
                  <a:lnTo>
                    <a:pt x="351" y="697"/>
                  </a:lnTo>
                  <a:lnTo>
                    <a:pt x="345" y="695"/>
                  </a:lnTo>
                  <a:lnTo>
                    <a:pt x="338" y="693"/>
                  </a:lnTo>
                  <a:lnTo>
                    <a:pt x="336" y="698"/>
                  </a:lnTo>
                  <a:lnTo>
                    <a:pt x="336" y="701"/>
                  </a:lnTo>
                  <a:lnTo>
                    <a:pt x="338" y="705"/>
                  </a:lnTo>
                  <a:lnTo>
                    <a:pt x="338" y="708"/>
                  </a:lnTo>
                  <a:lnTo>
                    <a:pt x="342" y="711"/>
                  </a:lnTo>
                  <a:lnTo>
                    <a:pt x="347" y="715"/>
                  </a:lnTo>
                  <a:lnTo>
                    <a:pt x="350" y="718"/>
                  </a:lnTo>
                  <a:lnTo>
                    <a:pt x="351" y="722"/>
                  </a:lnTo>
                  <a:lnTo>
                    <a:pt x="343" y="721"/>
                  </a:lnTo>
                  <a:lnTo>
                    <a:pt x="334" y="718"/>
                  </a:lnTo>
                  <a:lnTo>
                    <a:pt x="326" y="715"/>
                  </a:lnTo>
                  <a:lnTo>
                    <a:pt x="317" y="711"/>
                  </a:lnTo>
                  <a:lnTo>
                    <a:pt x="309" y="708"/>
                  </a:lnTo>
                  <a:lnTo>
                    <a:pt x="300" y="703"/>
                  </a:lnTo>
                  <a:lnTo>
                    <a:pt x="292" y="700"/>
                  </a:lnTo>
                  <a:lnTo>
                    <a:pt x="282" y="697"/>
                  </a:lnTo>
                  <a:lnTo>
                    <a:pt x="273" y="691"/>
                  </a:lnTo>
                  <a:lnTo>
                    <a:pt x="264" y="684"/>
                  </a:lnTo>
                  <a:lnTo>
                    <a:pt x="255" y="676"/>
                  </a:lnTo>
                  <a:lnTo>
                    <a:pt x="247" y="669"/>
                  </a:lnTo>
                  <a:lnTo>
                    <a:pt x="239" y="661"/>
                  </a:lnTo>
                  <a:lnTo>
                    <a:pt x="230" y="653"/>
                  </a:lnTo>
                  <a:lnTo>
                    <a:pt x="221" y="645"/>
                  </a:lnTo>
                  <a:lnTo>
                    <a:pt x="213" y="638"/>
                  </a:lnTo>
                  <a:lnTo>
                    <a:pt x="213" y="642"/>
                  </a:lnTo>
                  <a:lnTo>
                    <a:pt x="214" y="647"/>
                  </a:lnTo>
                  <a:lnTo>
                    <a:pt x="214" y="652"/>
                  </a:lnTo>
                  <a:lnTo>
                    <a:pt x="216" y="655"/>
                  </a:lnTo>
                  <a:lnTo>
                    <a:pt x="221" y="662"/>
                  </a:lnTo>
                  <a:lnTo>
                    <a:pt x="227" y="668"/>
                  </a:lnTo>
                  <a:lnTo>
                    <a:pt x="232" y="673"/>
                  </a:lnTo>
                  <a:lnTo>
                    <a:pt x="235" y="680"/>
                  </a:lnTo>
                  <a:lnTo>
                    <a:pt x="245" y="690"/>
                  </a:lnTo>
                  <a:lnTo>
                    <a:pt x="260" y="700"/>
                  </a:lnTo>
                  <a:lnTo>
                    <a:pt x="278" y="710"/>
                  </a:lnTo>
                  <a:lnTo>
                    <a:pt x="296" y="722"/>
                  </a:lnTo>
                  <a:lnTo>
                    <a:pt x="315" y="733"/>
                  </a:lnTo>
                  <a:lnTo>
                    <a:pt x="332" y="744"/>
                  </a:lnTo>
                  <a:lnTo>
                    <a:pt x="347" y="753"/>
                  </a:lnTo>
                  <a:lnTo>
                    <a:pt x="360" y="760"/>
                  </a:lnTo>
                  <a:lnTo>
                    <a:pt x="361" y="779"/>
                  </a:lnTo>
                  <a:lnTo>
                    <a:pt x="363" y="798"/>
                  </a:lnTo>
                  <a:lnTo>
                    <a:pt x="368" y="816"/>
                  </a:lnTo>
                  <a:lnTo>
                    <a:pt x="372" y="831"/>
                  </a:lnTo>
                  <a:lnTo>
                    <a:pt x="375" y="844"/>
                  </a:lnTo>
                  <a:lnTo>
                    <a:pt x="373" y="853"/>
                  </a:lnTo>
                  <a:lnTo>
                    <a:pt x="370" y="857"/>
                  </a:lnTo>
                  <a:lnTo>
                    <a:pt x="360" y="855"/>
                  </a:lnTo>
                  <a:lnTo>
                    <a:pt x="347" y="855"/>
                  </a:lnTo>
                  <a:lnTo>
                    <a:pt x="333" y="857"/>
                  </a:lnTo>
                  <a:lnTo>
                    <a:pt x="317" y="858"/>
                  </a:lnTo>
                  <a:lnTo>
                    <a:pt x="300" y="858"/>
                  </a:lnTo>
                  <a:lnTo>
                    <a:pt x="281" y="859"/>
                  </a:lnTo>
                  <a:lnTo>
                    <a:pt x="262" y="859"/>
                  </a:lnTo>
                  <a:lnTo>
                    <a:pt x="242" y="859"/>
                  </a:lnTo>
                  <a:lnTo>
                    <a:pt x="222" y="859"/>
                  </a:lnTo>
                  <a:lnTo>
                    <a:pt x="203" y="859"/>
                  </a:lnTo>
                  <a:lnTo>
                    <a:pt x="184" y="859"/>
                  </a:lnTo>
                  <a:lnTo>
                    <a:pt x="166" y="858"/>
                  </a:lnTo>
                  <a:lnTo>
                    <a:pt x="150" y="857"/>
                  </a:lnTo>
                  <a:lnTo>
                    <a:pt x="135" y="854"/>
                  </a:lnTo>
                  <a:lnTo>
                    <a:pt x="121" y="852"/>
                  </a:lnTo>
                  <a:lnTo>
                    <a:pt x="110" y="849"/>
                  </a:lnTo>
                  <a:lnTo>
                    <a:pt x="101" y="845"/>
                  </a:lnTo>
                  <a:lnTo>
                    <a:pt x="95" y="842"/>
                  </a:lnTo>
                  <a:lnTo>
                    <a:pt x="84" y="838"/>
                  </a:lnTo>
                  <a:lnTo>
                    <a:pt x="69" y="835"/>
                  </a:lnTo>
                  <a:lnTo>
                    <a:pt x="53" y="830"/>
                  </a:lnTo>
                  <a:lnTo>
                    <a:pt x="36" y="827"/>
                  </a:lnTo>
                  <a:lnTo>
                    <a:pt x="21" y="823"/>
                  </a:lnTo>
                  <a:lnTo>
                    <a:pt x="8" y="819"/>
                  </a:lnTo>
                  <a:lnTo>
                    <a:pt x="0" y="813"/>
                  </a:lnTo>
                  <a:lnTo>
                    <a:pt x="4" y="794"/>
                  </a:lnTo>
                  <a:lnTo>
                    <a:pt x="10" y="761"/>
                  </a:lnTo>
                  <a:lnTo>
                    <a:pt x="21" y="716"/>
                  </a:lnTo>
                  <a:lnTo>
                    <a:pt x="31" y="665"/>
                  </a:lnTo>
                  <a:lnTo>
                    <a:pt x="42" y="615"/>
                  </a:lnTo>
                  <a:lnTo>
                    <a:pt x="51" y="570"/>
                  </a:lnTo>
                  <a:lnTo>
                    <a:pt x="58" y="535"/>
                  </a:lnTo>
                  <a:lnTo>
                    <a:pt x="62" y="517"/>
                  </a:lnTo>
                  <a:lnTo>
                    <a:pt x="66" y="520"/>
                  </a:lnTo>
                  <a:lnTo>
                    <a:pt x="70" y="523"/>
                  </a:lnTo>
                  <a:lnTo>
                    <a:pt x="75" y="525"/>
                  </a:lnTo>
                  <a:lnTo>
                    <a:pt x="80" y="527"/>
                  </a:lnTo>
                  <a:lnTo>
                    <a:pt x="84" y="528"/>
                  </a:lnTo>
                  <a:lnTo>
                    <a:pt x="89" y="529"/>
                  </a:lnTo>
                  <a:lnTo>
                    <a:pt x="92" y="529"/>
                  </a:lnTo>
                  <a:lnTo>
                    <a:pt x="97" y="528"/>
                  </a:lnTo>
                  <a:lnTo>
                    <a:pt x="89" y="523"/>
                  </a:lnTo>
                  <a:lnTo>
                    <a:pt x="84" y="513"/>
                  </a:lnTo>
                  <a:lnTo>
                    <a:pt x="78" y="504"/>
                  </a:lnTo>
                  <a:lnTo>
                    <a:pt x="70" y="498"/>
                  </a:lnTo>
                  <a:lnTo>
                    <a:pt x="74" y="494"/>
                  </a:lnTo>
                  <a:lnTo>
                    <a:pt x="80" y="498"/>
                  </a:lnTo>
                  <a:lnTo>
                    <a:pt x="86" y="501"/>
                  </a:lnTo>
                  <a:lnTo>
                    <a:pt x="93" y="502"/>
                  </a:lnTo>
                  <a:lnTo>
                    <a:pt x="101" y="502"/>
                  </a:lnTo>
                  <a:lnTo>
                    <a:pt x="92" y="493"/>
                  </a:lnTo>
                  <a:lnTo>
                    <a:pt x="84" y="485"/>
                  </a:lnTo>
                  <a:lnTo>
                    <a:pt x="76" y="475"/>
                  </a:lnTo>
                  <a:lnTo>
                    <a:pt x="69" y="467"/>
                  </a:lnTo>
                  <a:lnTo>
                    <a:pt x="73" y="463"/>
                  </a:lnTo>
                  <a:lnTo>
                    <a:pt x="80" y="468"/>
                  </a:lnTo>
                  <a:lnTo>
                    <a:pt x="88" y="473"/>
                  </a:lnTo>
                  <a:lnTo>
                    <a:pt x="96" y="478"/>
                  </a:lnTo>
                  <a:lnTo>
                    <a:pt x="104" y="480"/>
                  </a:lnTo>
                  <a:lnTo>
                    <a:pt x="101" y="473"/>
                  </a:lnTo>
                  <a:lnTo>
                    <a:pt x="97" y="466"/>
                  </a:lnTo>
                  <a:lnTo>
                    <a:pt x="90" y="460"/>
                  </a:lnTo>
                  <a:lnTo>
                    <a:pt x="83" y="455"/>
                  </a:lnTo>
                  <a:lnTo>
                    <a:pt x="76" y="449"/>
                  </a:lnTo>
                  <a:lnTo>
                    <a:pt x="70" y="443"/>
                  </a:lnTo>
                  <a:lnTo>
                    <a:pt x="66" y="437"/>
                  </a:lnTo>
                  <a:lnTo>
                    <a:pt x="62" y="432"/>
                  </a:lnTo>
                  <a:lnTo>
                    <a:pt x="67" y="404"/>
                  </a:lnTo>
                  <a:lnTo>
                    <a:pt x="73" y="376"/>
                  </a:lnTo>
                  <a:lnTo>
                    <a:pt x="78" y="349"/>
                  </a:lnTo>
                  <a:lnTo>
                    <a:pt x="83" y="321"/>
                  </a:lnTo>
                  <a:lnTo>
                    <a:pt x="90" y="306"/>
                  </a:lnTo>
                  <a:lnTo>
                    <a:pt x="95" y="290"/>
                  </a:lnTo>
                  <a:lnTo>
                    <a:pt x="98" y="275"/>
                  </a:lnTo>
                  <a:lnTo>
                    <a:pt x="101" y="259"/>
                  </a:lnTo>
                  <a:lnTo>
                    <a:pt x="105" y="243"/>
                  </a:lnTo>
                  <a:lnTo>
                    <a:pt x="108" y="226"/>
                  </a:lnTo>
                  <a:lnTo>
                    <a:pt x="112" y="210"/>
                  </a:lnTo>
                  <a:lnTo>
                    <a:pt x="118" y="193"/>
                  </a:lnTo>
                  <a:lnTo>
                    <a:pt x="122" y="193"/>
                  </a:lnTo>
                  <a:lnTo>
                    <a:pt x="129" y="193"/>
                  </a:lnTo>
                  <a:lnTo>
                    <a:pt x="136" y="195"/>
                  </a:lnTo>
                  <a:lnTo>
                    <a:pt x="145" y="198"/>
                  </a:lnTo>
                  <a:lnTo>
                    <a:pt x="153" y="199"/>
                  </a:lnTo>
                  <a:lnTo>
                    <a:pt x="160" y="199"/>
                  </a:lnTo>
                  <a:lnTo>
                    <a:pt x="166" y="199"/>
                  </a:lnTo>
                  <a:lnTo>
                    <a:pt x="169" y="195"/>
                  </a:lnTo>
                  <a:lnTo>
                    <a:pt x="167" y="192"/>
                  </a:lnTo>
                  <a:lnTo>
                    <a:pt x="161" y="190"/>
                  </a:lnTo>
                  <a:lnTo>
                    <a:pt x="154" y="186"/>
                  </a:lnTo>
                  <a:lnTo>
                    <a:pt x="146" y="185"/>
                  </a:lnTo>
                  <a:lnTo>
                    <a:pt x="138" y="183"/>
                  </a:lnTo>
                  <a:lnTo>
                    <a:pt x="130" y="180"/>
                  </a:lnTo>
                  <a:lnTo>
                    <a:pt x="124" y="178"/>
                  </a:lnTo>
                  <a:lnTo>
                    <a:pt x="120" y="175"/>
                  </a:lnTo>
                  <a:lnTo>
                    <a:pt x="126" y="175"/>
                  </a:lnTo>
                  <a:lnTo>
                    <a:pt x="133" y="176"/>
                  </a:lnTo>
                  <a:lnTo>
                    <a:pt x="141" y="177"/>
                  </a:lnTo>
                  <a:lnTo>
                    <a:pt x="150" y="178"/>
                  </a:lnTo>
                  <a:lnTo>
                    <a:pt x="158" y="179"/>
                  </a:lnTo>
                  <a:lnTo>
                    <a:pt x="166" y="180"/>
                  </a:lnTo>
                  <a:lnTo>
                    <a:pt x="172" y="180"/>
                  </a:lnTo>
                  <a:lnTo>
                    <a:pt x="176" y="178"/>
                  </a:lnTo>
                  <a:lnTo>
                    <a:pt x="126" y="160"/>
                  </a:lnTo>
                  <a:lnTo>
                    <a:pt x="124" y="145"/>
                  </a:lnTo>
                  <a:lnTo>
                    <a:pt x="124" y="125"/>
                  </a:lnTo>
                  <a:lnTo>
                    <a:pt x="124" y="106"/>
                  </a:lnTo>
                  <a:lnTo>
                    <a:pt x="128" y="92"/>
                  </a:lnTo>
                  <a:lnTo>
                    <a:pt x="136" y="93"/>
                  </a:lnTo>
                  <a:lnTo>
                    <a:pt x="144" y="94"/>
                  </a:lnTo>
                  <a:lnTo>
                    <a:pt x="151" y="96"/>
                  </a:lnTo>
                  <a:lnTo>
                    <a:pt x="158" y="97"/>
                  </a:lnTo>
                  <a:lnTo>
                    <a:pt x="167" y="81"/>
                  </a:lnTo>
                  <a:lnTo>
                    <a:pt x="172" y="65"/>
                  </a:lnTo>
                  <a:lnTo>
                    <a:pt x="173" y="48"/>
                  </a:lnTo>
                  <a:lnTo>
                    <a:pt x="175" y="31"/>
                  </a:lnTo>
                  <a:lnTo>
                    <a:pt x="172" y="26"/>
                  </a:lnTo>
                  <a:lnTo>
                    <a:pt x="167" y="23"/>
                  </a:lnTo>
                  <a:lnTo>
                    <a:pt x="163" y="20"/>
                  </a:lnTo>
                  <a:lnTo>
                    <a:pt x="158" y="19"/>
                  </a:lnTo>
                  <a:lnTo>
                    <a:pt x="152" y="19"/>
                  </a:lnTo>
                  <a:lnTo>
                    <a:pt x="146" y="18"/>
                  </a:lnTo>
                  <a:lnTo>
                    <a:pt x="142" y="18"/>
                  </a:lnTo>
                  <a:lnTo>
                    <a:pt x="136" y="17"/>
                  </a:lnTo>
                  <a:lnTo>
                    <a:pt x="138" y="3"/>
                  </a:lnTo>
                  <a:lnTo>
                    <a:pt x="138" y="2"/>
                  </a:lnTo>
                  <a:lnTo>
                    <a:pt x="141" y="1"/>
                  </a:lnTo>
                  <a:lnTo>
                    <a:pt x="144" y="0"/>
                  </a:lnTo>
                  <a:lnTo>
                    <a:pt x="149" y="0"/>
                  </a:lnTo>
                  <a:lnTo>
                    <a:pt x="154" y="0"/>
                  </a:lnTo>
                  <a:lnTo>
                    <a:pt x="160" y="0"/>
                  </a:lnTo>
                  <a:lnTo>
                    <a:pt x="167" y="1"/>
                  </a:lnTo>
                  <a:lnTo>
                    <a:pt x="173" y="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12" name="Freeform 19"/>
            <p:cNvSpPr>
              <a:spLocks/>
            </p:cNvSpPr>
            <p:nvPr/>
          </p:nvSpPr>
          <p:spPr bwMode="auto">
            <a:xfrm rot="20101482">
              <a:off x="6875480" y="1219280"/>
              <a:ext cx="487780" cy="485054"/>
            </a:xfrm>
            <a:custGeom>
              <a:avLst/>
              <a:gdLst/>
              <a:ahLst/>
              <a:cxnLst>
                <a:cxn ang="0">
                  <a:pos x="137" y="93"/>
                </a:cxn>
                <a:cxn ang="0">
                  <a:pos x="167" y="119"/>
                </a:cxn>
                <a:cxn ang="0">
                  <a:pos x="198" y="147"/>
                </a:cxn>
                <a:cxn ang="0">
                  <a:pos x="231" y="173"/>
                </a:cxn>
                <a:cxn ang="0">
                  <a:pos x="262" y="201"/>
                </a:cxn>
                <a:cxn ang="0">
                  <a:pos x="292" y="230"/>
                </a:cxn>
                <a:cxn ang="0">
                  <a:pos x="320" y="259"/>
                </a:cxn>
                <a:cxn ang="0">
                  <a:pos x="347" y="290"/>
                </a:cxn>
                <a:cxn ang="0">
                  <a:pos x="353" y="307"/>
                </a:cxn>
                <a:cxn ang="0">
                  <a:pos x="341" y="320"/>
                </a:cxn>
                <a:cxn ang="0">
                  <a:pos x="293" y="292"/>
                </a:cxn>
                <a:cxn ang="0">
                  <a:pos x="289" y="294"/>
                </a:cxn>
                <a:cxn ang="0">
                  <a:pos x="287" y="298"/>
                </a:cxn>
                <a:cxn ang="0">
                  <a:pos x="294" y="309"/>
                </a:cxn>
                <a:cxn ang="0">
                  <a:pos x="306" y="322"/>
                </a:cxn>
                <a:cxn ang="0">
                  <a:pos x="317" y="332"/>
                </a:cxn>
                <a:cxn ang="0">
                  <a:pos x="322" y="343"/>
                </a:cxn>
                <a:cxn ang="0">
                  <a:pos x="311" y="336"/>
                </a:cxn>
                <a:cxn ang="0">
                  <a:pos x="301" y="325"/>
                </a:cxn>
                <a:cxn ang="0">
                  <a:pos x="289" y="315"/>
                </a:cxn>
                <a:cxn ang="0">
                  <a:pos x="279" y="309"/>
                </a:cxn>
                <a:cxn ang="0">
                  <a:pos x="293" y="333"/>
                </a:cxn>
                <a:cxn ang="0">
                  <a:pos x="300" y="358"/>
                </a:cxn>
                <a:cxn ang="0">
                  <a:pos x="270" y="333"/>
                </a:cxn>
                <a:cxn ang="0">
                  <a:pos x="239" y="308"/>
                </a:cxn>
                <a:cxn ang="0">
                  <a:pos x="208" y="282"/>
                </a:cxn>
                <a:cxn ang="0">
                  <a:pos x="176" y="256"/>
                </a:cxn>
                <a:cxn ang="0">
                  <a:pos x="145" y="231"/>
                </a:cxn>
                <a:cxn ang="0">
                  <a:pos x="113" y="207"/>
                </a:cxn>
                <a:cxn ang="0">
                  <a:pos x="81" y="184"/>
                </a:cxn>
                <a:cxn ang="0">
                  <a:pos x="47" y="163"/>
                </a:cxn>
                <a:cxn ang="0">
                  <a:pos x="44" y="157"/>
                </a:cxn>
                <a:cxn ang="0">
                  <a:pos x="29" y="150"/>
                </a:cxn>
                <a:cxn ang="0">
                  <a:pos x="14" y="144"/>
                </a:cxn>
                <a:cxn ang="0">
                  <a:pos x="9" y="139"/>
                </a:cxn>
                <a:cxn ang="0">
                  <a:pos x="0" y="68"/>
                </a:cxn>
                <a:cxn ang="0">
                  <a:pos x="14" y="0"/>
                </a:cxn>
                <a:cxn ang="0">
                  <a:pos x="39" y="20"/>
                </a:cxn>
                <a:cxn ang="0">
                  <a:pos x="69" y="40"/>
                </a:cxn>
                <a:cxn ang="0">
                  <a:pos x="98" y="60"/>
                </a:cxn>
                <a:cxn ang="0">
                  <a:pos x="122" y="80"/>
                </a:cxn>
              </a:cxnLst>
              <a:rect l="0" t="0" r="r" b="b"/>
              <a:pathLst>
                <a:path w="359" h="358">
                  <a:moveTo>
                    <a:pt x="122" y="80"/>
                  </a:moveTo>
                  <a:lnTo>
                    <a:pt x="137" y="93"/>
                  </a:lnTo>
                  <a:lnTo>
                    <a:pt x="152" y="106"/>
                  </a:lnTo>
                  <a:lnTo>
                    <a:pt x="167" y="119"/>
                  </a:lnTo>
                  <a:lnTo>
                    <a:pt x="183" y="133"/>
                  </a:lnTo>
                  <a:lnTo>
                    <a:pt x="198" y="147"/>
                  </a:lnTo>
                  <a:lnTo>
                    <a:pt x="214" y="161"/>
                  </a:lnTo>
                  <a:lnTo>
                    <a:pt x="231" y="173"/>
                  </a:lnTo>
                  <a:lnTo>
                    <a:pt x="246" y="187"/>
                  </a:lnTo>
                  <a:lnTo>
                    <a:pt x="262" y="201"/>
                  </a:lnTo>
                  <a:lnTo>
                    <a:pt x="277" y="216"/>
                  </a:lnTo>
                  <a:lnTo>
                    <a:pt x="292" y="230"/>
                  </a:lnTo>
                  <a:lnTo>
                    <a:pt x="307" y="245"/>
                  </a:lnTo>
                  <a:lnTo>
                    <a:pt x="320" y="259"/>
                  </a:lnTo>
                  <a:lnTo>
                    <a:pt x="333" y="273"/>
                  </a:lnTo>
                  <a:lnTo>
                    <a:pt x="347" y="290"/>
                  </a:lnTo>
                  <a:lnTo>
                    <a:pt x="359" y="305"/>
                  </a:lnTo>
                  <a:lnTo>
                    <a:pt x="353" y="307"/>
                  </a:lnTo>
                  <a:lnTo>
                    <a:pt x="347" y="313"/>
                  </a:lnTo>
                  <a:lnTo>
                    <a:pt x="341" y="320"/>
                  </a:lnTo>
                  <a:lnTo>
                    <a:pt x="337" y="325"/>
                  </a:lnTo>
                  <a:lnTo>
                    <a:pt x="293" y="292"/>
                  </a:lnTo>
                  <a:lnTo>
                    <a:pt x="291" y="293"/>
                  </a:lnTo>
                  <a:lnTo>
                    <a:pt x="289" y="294"/>
                  </a:lnTo>
                  <a:lnTo>
                    <a:pt x="288" y="297"/>
                  </a:lnTo>
                  <a:lnTo>
                    <a:pt x="287" y="298"/>
                  </a:lnTo>
                  <a:lnTo>
                    <a:pt x="289" y="303"/>
                  </a:lnTo>
                  <a:lnTo>
                    <a:pt x="294" y="309"/>
                  </a:lnTo>
                  <a:lnTo>
                    <a:pt x="300" y="316"/>
                  </a:lnTo>
                  <a:lnTo>
                    <a:pt x="306" y="322"/>
                  </a:lnTo>
                  <a:lnTo>
                    <a:pt x="311" y="328"/>
                  </a:lnTo>
                  <a:lnTo>
                    <a:pt x="317" y="332"/>
                  </a:lnTo>
                  <a:lnTo>
                    <a:pt x="320" y="338"/>
                  </a:lnTo>
                  <a:lnTo>
                    <a:pt x="322" y="343"/>
                  </a:lnTo>
                  <a:lnTo>
                    <a:pt x="316" y="340"/>
                  </a:lnTo>
                  <a:lnTo>
                    <a:pt x="311" y="336"/>
                  </a:lnTo>
                  <a:lnTo>
                    <a:pt x="306" y="331"/>
                  </a:lnTo>
                  <a:lnTo>
                    <a:pt x="301" y="325"/>
                  </a:lnTo>
                  <a:lnTo>
                    <a:pt x="295" y="320"/>
                  </a:lnTo>
                  <a:lnTo>
                    <a:pt x="289" y="315"/>
                  </a:lnTo>
                  <a:lnTo>
                    <a:pt x="285" y="311"/>
                  </a:lnTo>
                  <a:lnTo>
                    <a:pt x="279" y="309"/>
                  </a:lnTo>
                  <a:lnTo>
                    <a:pt x="284" y="321"/>
                  </a:lnTo>
                  <a:lnTo>
                    <a:pt x="293" y="333"/>
                  </a:lnTo>
                  <a:lnTo>
                    <a:pt x="300" y="346"/>
                  </a:lnTo>
                  <a:lnTo>
                    <a:pt x="300" y="358"/>
                  </a:lnTo>
                  <a:lnTo>
                    <a:pt x="285" y="346"/>
                  </a:lnTo>
                  <a:lnTo>
                    <a:pt x="270" y="333"/>
                  </a:lnTo>
                  <a:lnTo>
                    <a:pt x="254" y="321"/>
                  </a:lnTo>
                  <a:lnTo>
                    <a:pt x="239" y="308"/>
                  </a:lnTo>
                  <a:lnTo>
                    <a:pt x="224" y="295"/>
                  </a:lnTo>
                  <a:lnTo>
                    <a:pt x="208" y="282"/>
                  </a:lnTo>
                  <a:lnTo>
                    <a:pt x="193" y="269"/>
                  </a:lnTo>
                  <a:lnTo>
                    <a:pt x="176" y="256"/>
                  </a:lnTo>
                  <a:lnTo>
                    <a:pt x="160" y="244"/>
                  </a:lnTo>
                  <a:lnTo>
                    <a:pt x="145" y="231"/>
                  </a:lnTo>
                  <a:lnTo>
                    <a:pt x="129" y="219"/>
                  </a:lnTo>
                  <a:lnTo>
                    <a:pt x="113" y="207"/>
                  </a:lnTo>
                  <a:lnTo>
                    <a:pt x="97" y="195"/>
                  </a:lnTo>
                  <a:lnTo>
                    <a:pt x="81" y="184"/>
                  </a:lnTo>
                  <a:lnTo>
                    <a:pt x="64" y="173"/>
                  </a:lnTo>
                  <a:lnTo>
                    <a:pt x="47" y="163"/>
                  </a:lnTo>
                  <a:lnTo>
                    <a:pt x="47" y="161"/>
                  </a:lnTo>
                  <a:lnTo>
                    <a:pt x="44" y="157"/>
                  </a:lnTo>
                  <a:lnTo>
                    <a:pt x="37" y="154"/>
                  </a:lnTo>
                  <a:lnTo>
                    <a:pt x="29" y="150"/>
                  </a:lnTo>
                  <a:lnTo>
                    <a:pt x="21" y="148"/>
                  </a:lnTo>
                  <a:lnTo>
                    <a:pt x="14" y="144"/>
                  </a:lnTo>
                  <a:lnTo>
                    <a:pt x="9" y="141"/>
                  </a:lnTo>
                  <a:lnTo>
                    <a:pt x="9" y="139"/>
                  </a:lnTo>
                  <a:lnTo>
                    <a:pt x="5" y="102"/>
                  </a:lnTo>
                  <a:lnTo>
                    <a:pt x="0" y="68"/>
                  </a:lnTo>
                  <a:lnTo>
                    <a:pt x="1" y="35"/>
                  </a:lnTo>
                  <a:lnTo>
                    <a:pt x="14" y="0"/>
                  </a:lnTo>
                  <a:lnTo>
                    <a:pt x="27" y="10"/>
                  </a:lnTo>
                  <a:lnTo>
                    <a:pt x="39" y="20"/>
                  </a:lnTo>
                  <a:lnTo>
                    <a:pt x="54" y="29"/>
                  </a:lnTo>
                  <a:lnTo>
                    <a:pt x="69" y="40"/>
                  </a:lnTo>
                  <a:lnTo>
                    <a:pt x="84" y="50"/>
                  </a:lnTo>
                  <a:lnTo>
                    <a:pt x="98" y="60"/>
                  </a:lnTo>
                  <a:lnTo>
                    <a:pt x="111" y="71"/>
                  </a:lnTo>
                  <a:lnTo>
                    <a:pt x="122" y="80"/>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13" name="Freeform 25"/>
            <p:cNvSpPr>
              <a:spLocks/>
            </p:cNvSpPr>
            <p:nvPr/>
          </p:nvSpPr>
          <p:spPr bwMode="auto">
            <a:xfrm rot="20101482">
              <a:off x="7380337" y="1563538"/>
              <a:ext cx="201652" cy="168952"/>
            </a:xfrm>
            <a:custGeom>
              <a:avLst/>
              <a:gdLst/>
              <a:ahLst/>
              <a:cxnLst>
                <a:cxn ang="0">
                  <a:pos x="0" y="124"/>
                </a:cxn>
                <a:cxn ang="0">
                  <a:pos x="148" y="0"/>
                </a:cxn>
                <a:cxn ang="0">
                  <a:pos x="145" y="3"/>
                </a:cxn>
                <a:cxn ang="0">
                  <a:pos x="141" y="13"/>
                </a:cxn>
                <a:cxn ang="0">
                  <a:pos x="130" y="28"/>
                </a:cxn>
                <a:cxn ang="0">
                  <a:pos x="115" y="45"/>
                </a:cxn>
                <a:cxn ang="0">
                  <a:pos x="96" y="66"/>
                </a:cxn>
                <a:cxn ang="0">
                  <a:pos x="71" y="86"/>
                </a:cxn>
                <a:cxn ang="0">
                  <a:pos x="38" y="106"/>
                </a:cxn>
                <a:cxn ang="0">
                  <a:pos x="0" y="124"/>
                </a:cxn>
              </a:cxnLst>
              <a:rect l="0" t="0" r="r" b="b"/>
              <a:pathLst>
                <a:path w="148" h="124">
                  <a:moveTo>
                    <a:pt x="0" y="124"/>
                  </a:moveTo>
                  <a:lnTo>
                    <a:pt x="148" y="0"/>
                  </a:lnTo>
                  <a:lnTo>
                    <a:pt x="145" y="3"/>
                  </a:lnTo>
                  <a:lnTo>
                    <a:pt x="141" y="13"/>
                  </a:lnTo>
                  <a:lnTo>
                    <a:pt x="130" y="28"/>
                  </a:lnTo>
                  <a:lnTo>
                    <a:pt x="115" y="45"/>
                  </a:lnTo>
                  <a:lnTo>
                    <a:pt x="96" y="66"/>
                  </a:lnTo>
                  <a:lnTo>
                    <a:pt x="71" y="86"/>
                  </a:lnTo>
                  <a:lnTo>
                    <a:pt x="38" y="106"/>
                  </a:lnTo>
                  <a:lnTo>
                    <a:pt x="0" y="124"/>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14" name="Freeform 26"/>
            <p:cNvSpPr>
              <a:spLocks/>
            </p:cNvSpPr>
            <p:nvPr/>
          </p:nvSpPr>
          <p:spPr bwMode="auto">
            <a:xfrm rot="20101482">
              <a:off x="7426862" y="1719113"/>
              <a:ext cx="141701" cy="70851"/>
            </a:xfrm>
            <a:custGeom>
              <a:avLst/>
              <a:gdLst/>
              <a:ahLst/>
              <a:cxnLst>
                <a:cxn ang="0">
                  <a:pos x="0" y="52"/>
                </a:cxn>
                <a:cxn ang="0">
                  <a:pos x="104" y="0"/>
                </a:cxn>
                <a:cxn ang="0">
                  <a:pos x="103" y="2"/>
                </a:cxn>
                <a:cxn ang="0">
                  <a:pos x="98" y="9"/>
                </a:cxn>
                <a:cxn ang="0">
                  <a:pos x="90" y="18"/>
                </a:cxn>
                <a:cxn ang="0">
                  <a:pos x="79" y="29"/>
                </a:cxn>
                <a:cxn ang="0">
                  <a:pos x="65" y="39"/>
                </a:cxn>
                <a:cxn ang="0">
                  <a:pos x="46" y="47"/>
                </a:cxn>
                <a:cxn ang="0">
                  <a:pos x="26" y="52"/>
                </a:cxn>
                <a:cxn ang="0">
                  <a:pos x="0" y="52"/>
                </a:cxn>
              </a:cxnLst>
              <a:rect l="0" t="0" r="r" b="b"/>
              <a:pathLst>
                <a:path w="104" h="52">
                  <a:moveTo>
                    <a:pt x="0" y="52"/>
                  </a:moveTo>
                  <a:lnTo>
                    <a:pt x="104" y="0"/>
                  </a:lnTo>
                  <a:lnTo>
                    <a:pt x="103" y="2"/>
                  </a:lnTo>
                  <a:lnTo>
                    <a:pt x="98" y="9"/>
                  </a:lnTo>
                  <a:lnTo>
                    <a:pt x="90" y="18"/>
                  </a:lnTo>
                  <a:lnTo>
                    <a:pt x="79" y="29"/>
                  </a:lnTo>
                  <a:lnTo>
                    <a:pt x="65" y="39"/>
                  </a:lnTo>
                  <a:lnTo>
                    <a:pt x="46" y="47"/>
                  </a:lnTo>
                  <a:lnTo>
                    <a:pt x="26" y="52"/>
                  </a:lnTo>
                  <a:lnTo>
                    <a:pt x="0" y="52"/>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cxnSp>
        <p:nvCxnSpPr>
          <p:cNvPr id="117" name="AutoShape 8"/>
          <p:cNvCxnSpPr>
            <a:cxnSpLocks noChangeShapeType="1"/>
            <a:stCxn id="97" idx="2"/>
            <a:endCxn id="118" idx="3"/>
          </p:cNvCxnSpPr>
          <p:nvPr/>
        </p:nvCxnSpPr>
        <p:spPr bwMode="auto">
          <a:xfrm rot="10800000">
            <a:off x="2133600" y="1956109"/>
            <a:ext cx="2382528" cy="2670"/>
          </a:xfrm>
          <a:prstGeom prst="bentConnector3">
            <a:avLst>
              <a:gd name="adj1" fmla="val 50000"/>
            </a:avLst>
          </a:prstGeom>
          <a:noFill/>
          <a:ln w="38100">
            <a:solidFill>
              <a:srgbClr val="000000"/>
            </a:solidFill>
            <a:miter lim="800000"/>
            <a:headEnd/>
            <a:tailEnd type="triangle" w="med" len="med"/>
          </a:ln>
          <a:effectLst/>
        </p:spPr>
      </p:cxnSp>
      <p:sp>
        <p:nvSpPr>
          <p:cNvPr id="118" name="Rectangle 9"/>
          <p:cNvSpPr>
            <a:spLocks noChangeArrowheads="1"/>
          </p:cNvSpPr>
          <p:nvPr/>
        </p:nvSpPr>
        <p:spPr bwMode="auto">
          <a:xfrm>
            <a:off x="1066800" y="1627496"/>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grpSp>
        <p:nvGrpSpPr>
          <p:cNvPr id="4" name="Group 36"/>
          <p:cNvGrpSpPr/>
          <p:nvPr/>
        </p:nvGrpSpPr>
        <p:grpSpPr>
          <a:xfrm>
            <a:off x="3962400" y="152400"/>
            <a:ext cx="4724400" cy="2895600"/>
            <a:chOff x="3962400" y="152400"/>
            <a:chExt cx="4724400" cy="2895600"/>
          </a:xfrm>
        </p:grpSpPr>
        <p:sp>
          <p:nvSpPr>
            <p:cNvPr id="116" name="Left-Right Arrow 115"/>
            <p:cNvSpPr/>
            <p:nvPr/>
          </p:nvSpPr>
          <p:spPr>
            <a:xfrm>
              <a:off x="60198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hand</a:t>
              </a:r>
              <a:endParaRPr lang="en-US" dirty="0">
                <a:solidFill>
                  <a:prstClr val="white"/>
                </a:solidFill>
              </a:endParaRPr>
            </a:p>
          </p:txBody>
        </p:sp>
        <p:sp>
          <p:nvSpPr>
            <p:cNvPr id="119" name="Left-Right Arrow 118"/>
            <p:cNvSpPr/>
            <p:nvPr/>
          </p:nvSpPr>
          <p:spPr>
            <a:xfrm>
              <a:off x="3962400" y="2133600"/>
              <a:ext cx="2057400" cy="914400"/>
            </a:xfrm>
            <a:prstGeom prst="leftRightArrow">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5.55556E-6 1.42461E-6 L -0.06112 0.00161 L 0.05312 0.00161 L -0.05851 1.42461E-6 L 0.04669 0.00161 L -5.55556E-6 1.42461E-6 Z " pathEditMode="relative" ptsTypes="AAAAAA">
                                      <p:cBhvr>
                                        <p:cTn id="6" dur="3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AutoShape 7"/>
          <p:cNvCxnSpPr>
            <a:cxnSpLocks noChangeShapeType="1"/>
            <a:stCxn id="17" idx="0"/>
            <a:endCxn id="18" idx="6"/>
          </p:cNvCxnSpPr>
          <p:nvPr/>
        </p:nvCxnSpPr>
        <p:spPr bwMode="auto">
          <a:xfrm rot="16200000" flipV="1">
            <a:off x="6135294" y="3966064"/>
            <a:ext cx="430210" cy="2158203"/>
          </a:xfrm>
          <a:prstGeom prst="bentConnector2">
            <a:avLst/>
          </a:prstGeom>
          <a:noFill/>
          <a:ln w="38100">
            <a:solidFill>
              <a:srgbClr val="000000"/>
            </a:solidFill>
            <a:miter lim="800000"/>
            <a:headEnd/>
            <a:tailEnd type="triangle" w="med" len="med"/>
          </a:ln>
          <a:effectLst/>
        </p:spPr>
      </p:cxnSp>
      <p:sp>
        <p:nvSpPr>
          <p:cNvPr id="17" name="Text Box 12"/>
          <p:cNvSpPr txBox="1">
            <a:spLocks noChangeArrowheads="1"/>
          </p:cNvSpPr>
          <p:nvPr/>
        </p:nvSpPr>
        <p:spPr bwMode="auto">
          <a:xfrm>
            <a:off x="6400800" y="5260271"/>
            <a:ext cx="2057400" cy="584775"/>
          </a:xfrm>
          <a:prstGeom prst="rect">
            <a:avLst/>
          </a:prstGeom>
          <a:noFill/>
          <a:ln w="9525">
            <a:noFill/>
            <a:miter lim="800000"/>
            <a:headEnd/>
            <a:tailEnd/>
          </a:ln>
          <a:effectLst/>
        </p:spPr>
        <p:txBody>
          <a:bodyPr wrap="square">
            <a:spAutoFit/>
          </a:bodyPr>
          <a:lstStyle/>
          <a:p>
            <a:pPr algn="ctr" eaLnBrk="0" fontAlgn="base" hangingPunct="0">
              <a:spcBef>
                <a:spcPct val="0"/>
              </a:spcBef>
              <a:spcAft>
                <a:spcPct val="0"/>
              </a:spcAft>
            </a:pPr>
            <a:r>
              <a:rPr lang="en-US" sz="3200" i="1" dirty="0" smtClean="0">
                <a:solidFill>
                  <a:srgbClr val="000000"/>
                </a:solidFill>
                <a:latin typeface="Times New Roman" pitchFamily="18" charset="0"/>
              </a:rPr>
              <a:t>d = </a:t>
            </a:r>
            <a:r>
              <a:rPr lang="en-US" sz="3200" dirty="0" smtClean="0">
                <a:solidFill>
                  <a:srgbClr val="000000"/>
                </a:solidFill>
                <a:latin typeface="Times New Roman" pitchFamily="18" charset="0"/>
              </a:rPr>
              <a:t>hand</a:t>
            </a:r>
            <a:endParaRPr lang="en-US" sz="3200" i="1" dirty="0">
              <a:solidFill>
                <a:srgbClr val="000000"/>
              </a:solidFill>
              <a:latin typeface="Times New Roman" pitchFamily="18" charset="0"/>
            </a:endParaRPr>
          </a:p>
        </p:txBody>
      </p:sp>
      <p:sp>
        <p:nvSpPr>
          <p:cNvPr id="18" name="Oval 2"/>
          <p:cNvSpPr>
            <a:spLocks noChangeArrowheads="1"/>
          </p:cNvSpPr>
          <p:nvPr/>
        </p:nvSpPr>
        <p:spPr bwMode="auto">
          <a:xfrm>
            <a:off x="5052222" y="4714173"/>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4000" kern="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1662892" y="4830060"/>
            <a:ext cx="3389330" cy="1539"/>
          </a:xfrm>
          <a:prstGeom prst="bentConnector3">
            <a:avLst>
              <a:gd name="adj1" fmla="val 50000"/>
            </a:avLst>
          </a:prstGeom>
          <a:noFill/>
          <a:ln w="38100">
            <a:solidFill>
              <a:srgbClr val="000000"/>
            </a:solidFill>
            <a:miter lim="800000"/>
            <a:headEnd/>
            <a:tailEnd type="triangle" w="med" len="med"/>
          </a:ln>
          <a:effectLst/>
        </p:spPr>
      </p:cxnSp>
      <p:sp>
        <p:nvSpPr>
          <p:cNvPr id="20" name="Rectangle 9"/>
          <p:cNvSpPr>
            <a:spLocks noChangeArrowheads="1"/>
          </p:cNvSpPr>
          <p:nvPr/>
        </p:nvSpPr>
        <p:spPr bwMode="auto">
          <a:xfrm>
            <a:off x="596092" y="4502987"/>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kern="0" dirty="0" smtClean="0">
                <a:solidFill>
                  <a:srgbClr val="FF0000"/>
                </a:solidFill>
                <a:latin typeface="Times New Roman" pitchFamily="18" charset="0"/>
              </a:rPr>
              <a:t>vision</a:t>
            </a:r>
            <a:endParaRPr lang="en-US" sz="3200" kern="0" dirty="0">
              <a:solidFill>
                <a:srgbClr val="FF0000"/>
              </a:solidFill>
              <a:latin typeface="Times New Roman" pitchFamily="18" charset="0"/>
            </a:endParaRPr>
          </a:p>
        </p:txBody>
      </p:sp>
      <p:sp>
        <p:nvSpPr>
          <p:cNvPr id="23" name="Text Box 3"/>
          <p:cNvSpPr txBox="1">
            <a:spLocks noChangeArrowheads="1"/>
          </p:cNvSpPr>
          <p:nvPr/>
        </p:nvSpPr>
        <p:spPr bwMode="auto">
          <a:xfrm>
            <a:off x="3934887" y="4873556"/>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4577094" y="5729265"/>
            <a:ext cx="1173162"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5238413" y="5104627"/>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4771060" y="5336649"/>
            <a:ext cx="783317" cy="1915"/>
          </a:xfrm>
          <a:prstGeom prst="bentConnector3">
            <a:avLst>
              <a:gd name="adj1" fmla="val 50000"/>
            </a:avLst>
          </a:prstGeom>
          <a:noFill/>
          <a:ln w="38100">
            <a:solidFill>
              <a:srgbClr val="000000"/>
            </a:solidFill>
            <a:miter lim="800000"/>
            <a:headEnd/>
            <a:tailEnd type="triangle" w="med" len="med"/>
          </a:ln>
          <a:effectLst/>
        </p:spPr>
      </p:cxnSp>
      <p:sp>
        <p:nvSpPr>
          <p:cNvPr id="27" name="Curved Right Arrow 26"/>
          <p:cNvSpPr/>
          <p:nvPr/>
        </p:nvSpPr>
        <p:spPr bwMode="auto">
          <a:xfrm>
            <a:off x="1752600" y="4953726"/>
            <a:ext cx="1308908" cy="1447074"/>
          </a:xfrm>
          <a:prstGeom prst="curvedRightArrow">
            <a:avLst>
              <a:gd name="adj1" fmla="val 15294"/>
              <a:gd name="adj2" fmla="val 50000"/>
              <a:gd name="adj3" fmla="val 25000"/>
            </a:avLst>
          </a:pr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prstClr val="black"/>
              </a:solidFill>
              <a:latin typeface="Arial" charset="0"/>
            </a:endParaRPr>
          </a:p>
        </p:txBody>
      </p:sp>
      <p:sp>
        <p:nvSpPr>
          <p:cNvPr id="28" name="TextBox 27"/>
          <p:cNvSpPr txBox="1"/>
          <p:nvPr/>
        </p:nvSpPr>
        <p:spPr>
          <a:xfrm>
            <a:off x="2043892" y="5181600"/>
            <a:ext cx="947695" cy="584775"/>
          </a:xfrm>
          <a:prstGeom prst="rect">
            <a:avLst/>
          </a:prstGeom>
          <a:noFill/>
        </p:spPr>
        <p:txBody>
          <a:bodyPr wrap="none" rtlCol="0">
            <a:spAutoFit/>
          </a:bodyPr>
          <a:lstStyle/>
          <a:p>
            <a:r>
              <a:rPr lang="en-US" sz="3200" dirty="0" smtClean="0">
                <a:solidFill>
                  <a:srgbClr val="FF0000"/>
                </a:solidFill>
              </a:rPr>
              <a:t>slow</a:t>
            </a:r>
            <a:endParaRPr lang="en-US" sz="3200" dirty="0">
              <a:solidFill>
                <a:srgbClr val="FF0000"/>
              </a:solidFill>
            </a:endParaRPr>
          </a:p>
        </p:txBody>
      </p:sp>
      <p:cxnSp>
        <p:nvCxnSpPr>
          <p:cNvPr id="29" name="AutoShape 8"/>
          <p:cNvCxnSpPr>
            <a:cxnSpLocks noChangeShapeType="1"/>
            <a:stCxn id="20" idx="2"/>
            <a:endCxn id="30" idx="0"/>
          </p:cNvCxnSpPr>
          <p:nvPr/>
        </p:nvCxnSpPr>
        <p:spPr bwMode="auto">
          <a:xfrm rot="16200000" flipH="1">
            <a:off x="844525" y="5445180"/>
            <a:ext cx="583582" cy="13648"/>
          </a:xfrm>
          <a:prstGeom prst="bentConnector3">
            <a:avLst>
              <a:gd name="adj1" fmla="val 50000"/>
            </a:avLst>
          </a:prstGeom>
          <a:noFill/>
          <a:ln w="38100">
            <a:solidFill>
              <a:srgbClr val="000000"/>
            </a:solidFill>
            <a:miter lim="800000"/>
            <a:headEnd/>
            <a:tailEnd type="triangle" w="med" len="med"/>
          </a:ln>
          <a:effectLst/>
        </p:spPr>
      </p:cxnSp>
      <p:sp>
        <p:nvSpPr>
          <p:cNvPr id="30" name="Rectangle 9"/>
          <p:cNvSpPr>
            <a:spLocks noChangeArrowheads="1"/>
          </p:cNvSpPr>
          <p:nvPr/>
        </p:nvSpPr>
        <p:spPr bwMode="auto">
          <a:xfrm>
            <a:off x="609740" y="5743795"/>
            <a:ext cx="1066800" cy="5048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delay</a:t>
            </a:r>
            <a:endParaRPr lang="en-US" sz="2800" kern="0" dirty="0">
              <a:solidFill>
                <a:srgbClr val="FF0000"/>
              </a:solidFill>
              <a:latin typeface="Times New Roman" pitchFamily="18" charset="0"/>
            </a:endParaRPr>
          </a:p>
        </p:txBody>
      </p:sp>
      <p:cxnSp>
        <p:nvCxnSpPr>
          <p:cNvPr id="31" name="AutoShape 8"/>
          <p:cNvCxnSpPr>
            <a:cxnSpLocks noChangeShapeType="1"/>
            <a:stCxn id="30" idx="2"/>
            <a:endCxn id="24" idx="2"/>
          </p:cNvCxnSpPr>
          <p:nvPr/>
        </p:nvCxnSpPr>
        <p:spPr bwMode="auto">
          <a:xfrm rot="5400000" flipH="1" flipV="1">
            <a:off x="3111216" y="4196163"/>
            <a:ext cx="84381" cy="4020535"/>
          </a:xfrm>
          <a:prstGeom prst="bentConnector3">
            <a:avLst>
              <a:gd name="adj1" fmla="val -270914"/>
            </a:avLst>
          </a:prstGeom>
          <a:noFill/>
          <a:ln w="38100">
            <a:solidFill>
              <a:srgbClr val="000000"/>
            </a:solidFill>
            <a:miter lim="800000"/>
            <a:headEnd/>
            <a:tailEnd type="triangle" w="med" len="med"/>
          </a:ln>
          <a:effectLst/>
        </p:spPr>
      </p:cxnSp>
      <p:grpSp>
        <p:nvGrpSpPr>
          <p:cNvPr id="2" name="Group 25"/>
          <p:cNvGrpSpPr/>
          <p:nvPr/>
        </p:nvGrpSpPr>
        <p:grpSpPr>
          <a:xfrm>
            <a:off x="4267200" y="1463479"/>
            <a:ext cx="1291665" cy="990600"/>
            <a:chOff x="6341782" y="2133600"/>
            <a:chExt cx="1887818" cy="1447800"/>
          </a:xfrm>
        </p:grpSpPr>
        <p:sp>
          <p:nvSpPr>
            <p:cNvPr id="37" name="Rectangle 36"/>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8" name="Oval 37"/>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latin typeface="Arial" pitchFamily="34" charset="0"/>
                  <a:cs typeface="Arial" pitchFamily="34" charset="0"/>
                </a:rPr>
                <a:t>eye</a:t>
              </a:r>
              <a:endParaRPr lang="en-US" sz="3200" b="1" dirty="0">
                <a:solidFill>
                  <a:prstClr val="black"/>
                </a:solidFill>
                <a:latin typeface="Arial" pitchFamily="34" charset="0"/>
                <a:cs typeface="Arial" pitchFamily="34" charset="0"/>
              </a:endParaRPr>
            </a:p>
          </p:txBody>
        </p:sp>
        <p:sp>
          <p:nvSpPr>
            <p:cNvPr id="39" name="Chord 38"/>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 name="Group 105"/>
          <p:cNvGrpSpPr/>
          <p:nvPr/>
        </p:nvGrpSpPr>
        <p:grpSpPr>
          <a:xfrm>
            <a:off x="6799263" y="1088333"/>
            <a:ext cx="1201737" cy="1502467"/>
            <a:chOff x="6497116" y="691654"/>
            <a:chExt cx="1201737" cy="1502467"/>
          </a:xfrm>
        </p:grpSpPr>
        <p:sp>
          <p:nvSpPr>
            <p:cNvPr id="41" name="Freeform 7"/>
            <p:cNvSpPr>
              <a:spLocks/>
            </p:cNvSpPr>
            <p:nvPr/>
          </p:nvSpPr>
          <p:spPr bwMode="auto">
            <a:xfrm rot="20101482">
              <a:off x="6497116" y="719576"/>
              <a:ext cx="1201737" cy="1444263"/>
            </a:xfrm>
            <a:custGeom>
              <a:avLst/>
              <a:gdLst/>
              <a:ahLst/>
              <a:cxnLst>
                <a:cxn ang="0">
                  <a:pos x="754" y="73"/>
                </a:cxn>
                <a:cxn ang="0">
                  <a:pos x="741" y="120"/>
                </a:cxn>
                <a:cxn ang="0">
                  <a:pos x="716" y="167"/>
                </a:cxn>
                <a:cxn ang="0">
                  <a:pos x="654" y="264"/>
                </a:cxn>
                <a:cxn ang="0">
                  <a:pos x="580" y="378"/>
                </a:cxn>
                <a:cxn ang="0">
                  <a:pos x="601" y="367"/>
                </a:cxn>
                <a:cxn ang="0">
                  <a:pos x="651" y="313"/>
                </a:cxn>
                <a:cxn ang="0">
                  <a:pos x="703" y="260"/>
                </a:cxn>
                <a:cxn ang="0">
                  <a:pos x="755" y="207"/>
                </a:cxn>
                <a:cxn ang="0">
                  <a:pos x="793" y="190"/>
                </a:cxn>
                <a:cxn ang="0">
                  <a:pos x="827" y="196"/>
                </a:cxn>
                <a:cxn ang="0">
                  <a:pos x="846" y="233"/>
                </a:cxn>
                <a:cxn ang="0">
                  <a:pos x="807" y="300"/>
                </a:cxn>
                <a:cxn ang="0">
                  <a:pos x="747" y="378"/>
                </a:cxn>
                <a:cxn ang="0">
                  <a:pos x="684" y="458"/>
                </a:cxn>
                <a:cxn ang="0">
                  <a:pos x="623" y="530"/>
                </a:cxn>
                <a:cxn ang="0">
                  <a:pos x="620" y="542"/>
                </a:cxn>
                <a:cxn ang="0">
                  <a:pos x="640" y="530"/>
                </a:cxn>
                <a:cxn ang="0">
                  <a:pos x="699" y="489"/>
                </a:cxn>
                <a:cxn ang="0">
                  <a:pos x="779" y="420"/>
                </a:cxn>
                <a:cxn ang="0">
                  <a:pos x="812" y="398"/>
                </a:cxn>
                <a:cxn ang="0">
                  <a:pos x="827" y="391"/>
                </a:cxn>
                <a:cxn ang="0">
                  <a:pos x="858" y="402"/>
                </a:cxn>
                <a:cxn ang="0">
                  <a:pos x="881" y="424"/>
                </a:cxn>
                <a:cxn ang="0">
                  <a:pos x="877" y="447"/>
                </a:cxn>
                <a:cxn ang="0">
                  <a:pos x="793" y="545"/>
                </a:cxn>
                <a:cxn ang="0">
                  <a:pos x="678" y="664"/>
                </a:cxn>
                <a:cxn ang="0">
                  <a:pos x="557" y="778"/>
                </a:cxn>
                <a:cxn ang="0">
                  <a:pos x="435" y="891"/>
                </a:cxn>
                <a:cxn ang="0">
                  <a:pos x="430" y="1031"/>
                </a:cxn>
                <a:cxn ang="0">
                  <a:pos x="422" y="1061"/>
                </a:cxn>
                <a:cxn ang="0">
                  <a:pos x="386" y="1061"/>
                </a:cxn>
                <a:cxn ang="0">
                  <a:pos x="328" y="1061"/>
                </a:cxn>
                <a:cxn ang="0">
                  <a:pos x="249" y="1061"/>
                </a:cxn>
                <a:cxn ang="0">
                  <a:pos x="159" y="1056"/>
                </a:cxn>
                <a:cxn ang="0">
                  <a:pos x="78" y="1036"/>
                </a:cxn>
                <a:cxn ang="0">
                  <a:pos x="20" y="1018"/>
                </a:cxn>
                <a:cxn ang="0">
                  <a:pos x="0" y="1011"/>
                </a:cxn>
                <a:cxn ang="0">
                  <a:pos x="18" y="893"/>
                </a:cxn>
                <a:cxn ang="0">
                  <a:pos x="71" y="666"/>
                </a:cxn>
                <a:cxn ang="0">
                  <a:pos x="83" y="534"/>
                </a:cxn>
                <a:cxn ang="0">
                  <a:pos x="111" y="431"/>
                </a:cxn>
                <a:cxn ang="0">
                  <a:pos x="131" y="341"/>
                </a:cxn>
                <a:cxn ang="0">
                  <a:pos x="147" y="203"/>
                </a:cxn>
                <a:cxn ang="0">
                  <a:pos x="162" y="156"/>
                </a:cxn>
                <a:cxn ang="0">
                  <a:pos x="186" y="152"/>
                </a:cxn>
                <a:cxn ang="0">
                  <a:pos x="212" y="158"/>
                </a:cxn>
                <a:cxn ang="0">
                  <a:pos x="230" y="165"/>
                </a:cxn>
                <a:cxn ang="0">
                  <a:pos x="250" y="195"/>
                </a:cxn>
                <a:cxn ang="0">
                  <a:pos x="277" y="260"/>
                </a:cxn>
                <a:cxn ang="0">
                  <a:pos x="263" y="351"/>
                </a:cxn>
                <a:cxn ang="0">
                  <a:pos x="326" y="273"/>
                </a:cxn>
                <a:cxn ang="0">
                  <a:pos x="412" y="132"/>
                </a:cxn>
                <a:cxn ang="0">
                  <a:pos x="509" y="6"/>
                </a:cxn>
                <a:cxn ang="0">
                  <a:pos x="532" y="4"/>
                </a:cxn>
                <a:cxn ang="0">
                  <a:pos x="570" y="27"/>
                </a:cxn>
                <a:cxn ang="0">
                  <a:pos x="580" y="69"/>
                </a:cxn>
                <a:cxn ang="0">
                  <a:pos x="549" y="137"/>
                </a:cxn>
                <a:cxn ang="0">
                  <a:pos x="504" y="239"/>
                </a:cxn>
                <a:cxn ang="0">
                  <a:pos x="526" y="228"/>
                </a:cxn>
                <a:cxn ang="0">
                  <a:pos x="615" y="106"/>
                </a:cxn>
                <a:cxn ang="0">
                  <a:pos x="671" y="34"/>
                </a:cxn>
                <a:cxn ang="0">
                  <a:pos x="697" y="19"/>
                </a:cxn>
              </a:cxnLst>
              <a:rect l="0" t="0" r="r" b="b"/>
              <a:pathLst>
                <a:path w="883" h="1061">
                  <a:moveTo>
                    <a:pt x="748" y="46"/>
                  </a:moveTo>
                  <a:lnTo>
                    <a:pt x="752" y="53"/>
                  </a:lnTo>
                  <a:lnTo>
                    <a:pt x="753" y="63"/>
                  </a:lnTo>
                  <a:lnTo>
                    <a:pt x="754" y="73"/>
                  </a:lnTo>
                  <a:lnTo>
                    <a:pt x="755" y="83"/>
                  </a:lnTo>
                  <a:lnTo>
                    <a:pt x="752" y="96"/>
                  </a:lnTo>
                  <a:lnTo>
                    <a:pt x="747" y="109"/>
                  </a:lnTo>
                  <a:lnTo>
                    <a:pt x="741" y="120"/>
                  </a:lnTo>
                  <a:lnTo>
                    <a:pt x="736" y="132"/>
                  </a:lnTo>
                  <a:lnTo>
                    <a:pt x="729" y="144"/>
                  </a:lnTo>
                  <a:lnTo>
                    <a:pt x="722" y="156"/>
                  </a:lnTo>
                  <a:lnTo>
                    <a:pt x="716" y="167"/>
                  </a:lnTo>
                  <a:lnTo>
                    <a:pt x="710" y="180"/>
                  </a:lnTo>
                  <a:lnTo>
                    <a:pt x="692" y="208"/>
                  </a:lnTo>
                  <a:lnTo>
                    <a:pt x="672" y="237"/>
                  </a:lnTo>
                  <a:lnTo>
                    <a:pt x="654" y="264"/>
                  </a:lnTo>
                  <a:lnTo>
                    <a:pt x="634" y="293"/>
                  </a:lnTo>
                  <a:lnTo>
                    <a:pt x="616" y="322"/>
                  </a:lnTo>
                  <a:lnTo>
                    <a:pt x="597" y="351"/>
                  </a:lnTo>
                  <a:lnTo>
                    <a:pt x="580" y="378"/>
                  </a:lnTo>
                  <a:lnTo>
                    <a:pt x="562" y="407"/>
                  </a:lnTo>
                  <a:lnTo>
                    <a:pt x="574" y="394"/>
                  </a:lnTo>
                  <a:lnTo>
                    <a:pt x="588" y="381"/>
                  </a:lnTo>
                  <a:lnTo>
                    <a:pt x="601" y="367"/>
                  </a:lnTo>
                  <a:lnTo>
                    <a:pt x="613" y="354"/>
                  </a:lnTo>
                  <a:lnTo>
                    <a:pt x="626" y="340"/>
                  </a:lnTo>
                  <a:lnTo>
                    <a:pt x="639" y="326"/>
                  </a:lnTo>
                  <a:lnTo>
                    <a:pt x="651" y="313"/>
                  </a:lnTo>
                  <a:lnTo>
                    <a:pt x="664" y="300"/>
                  </a:lnTo>
                  <a:lnTo>
                    <a:pt x="677" y="286"/>
                  </a:lnTo>
                  <a:lnTo>
                    <a:pt x="689" y="272"/>
                  </a:lnTo>
                  <a:lnTo>
                    <a:pt x="703" y="260"/>
                  </a:lnTo>
                  <a:lnTo>
                    <a:pt x="716" y="246"/>
                  </a:lnTo>
                  <a:lnTo>
                    <a:pt x="729" y="233"/>
                  </a:lnTo>
                  <a:lnTo>
                    <a:pt x="742" y="219"/>
                  </a:lnTo>
                  <a:lnTo>
                    <a:pt x="755" y="207"/>
                  </a:lnTo>
                  <a:lnTo>
                    <a:pt x="769" y="194"/>
                  </a:lnTo>
                  <a:lnTo>
                    <a:pt x="777" y="193"/>
                  </a:lnTo>
                  <a:lnTo>
                    <a:pt x="785" y="192"/>
                  </a:lnTo>
                  <a:lnTo>
                    <a:pt x="793" y="190"/>
                  </a:lnTo>
                  <a:lnTo>
                    <a:pt x="800" y="189"/>
                  </a:lnTo>
                  <a:lnTo>
                    <a:pt x="809" y="192"/>
                  </a:lnTo>
                  <a:lnTo>
                    <a:pt x="817" y="194"/>
                  </a:lnTo>
                  <a:lnTo>
                    <a:pt x="827" y="196"/>
                  </a:lnTo>
                  <a:lnTo>
                    <a:pt x="833" y="203"/>
                  </a:lnTo>
                  <a:lnTo>
                    <a:pt x="839" y="209"/>
                  </a:lnTo>
                  <a:lnTo>
                    <a:pt x="844" y="220"/>
                  </a:lnTo>
                  <a:lnTo>
                    <a:pt x="846" y="233"/>
                  </a:lnTo>
                  <a:lnTo>
                    <a:pt x="845" y="246"/>
                  </a:lnTo>
                  <a:lnTo>
                    <a:pt x="833" y="263"/>
                  </a:lnTo>
                  <a:lnTo>
                    <a:pt x="821" y="281"/>
                  </a:lnTo>
                  <a:lnTo>
                    <a:pt x="807" y="300"/>
                  </a:lnTo>
                  <a:lnTo>
                    <a:pt x="792" y="319"/>
                  </a:lnTo>
                  <a:lnTo>
                    <a:pt x="778" y="339"/>
                  </a:lnTo>
                  <a:lnTo>
                    <a:pt x="762" y="359"/>
                  </a:lnTo>
                  <a:lnTo>
                    <a:pt x="747" y="378"/>
                  </a:lnTo>
                  <a:lnTo>
                    <a:pt x="731" y="399"/>
                  </a:lnTo>
                  <a:lnTo>
                    <a:pt x="715" y="419"/>
                  </a:lnTo>
                  <a:lnTo>
                    <a:pt x="700" y="438"/>
                  </a:lnTo>
                  <a:lnTo>
                    <a:pt x="684" y="458"/>
                  </a:lnTo>
                  <a:lnTo>
                    <a:pt x="668" y="476"/>
                  </a:lnTo>
                  <a:lnTo>
                    <a:pt x="653" y="495"/>
                  </a:lnTo>
                  <a:lnTo>
                    <a:pt x="638" y="513"/>
                  </a:lnTo>
                  <a:lnTo>
                    <a:pt x="623" y="530"/>
                  </a:lnTo>
                  <a:lnTo>
                    <a:pt x="609" y="546"/>
                  </a:lnTo>
                  <a:lnTo>
                    <a:pt x="612" y="546"/>
                  </a:lnTo>
                  <a:lnTo>
                    <a:pt x="616" y="544"/>
                  </a:lnTo>
                  <a:lnTo>
                    <a:pt x="620" y="542"/>
                  </a:lnTo>
                  <a:lnTo>
                    <a:pt x="626" y="539"/>
                  </a:lnTo>
                  <a:lnTo>
                    <a:pt x="631" y="536"/>
                  </a:lnTo>
                  <a:lnTo>
                    <a:pt x="635" y="533"/>
                  </a:lnTo>
                  <a:lnTo>
                    <a:pt x="640" y="530"/>
                  </a:lnTo>
                  <a:lnTo>
                    <a:pt x="643" y="529"/>
                  </a:lnTo>
                  <a:lnTo>
                    <a:pt x="661" y="519"/>
                  </a:lnTo>
                  <a:lnTo>
                    <a:pt x="679" y="505"/>
                  </a:lnTo>
                  <a:lnTo>
                    <a:pt x="699" y="489"/>
                  </a:lnTo>
                  <a:lnTo>
                    <a:pt x="719" y="472"/>
                  </a:lnTo>
                  <a:lnTo>
                    <a:pt x="740" y="453"/>
                  </a:lnTo>
                  <a:lnTo>
                    <a:pt x="761" y="436"/>
                  </a:lnTo>
                  <a:lnTo>
                    <a:pt x="779" y="420"/>
                  </a:lnTo>
                  <a:lnTo>
                    <a:pt x="795" y="406"/>
                  </a:lnTo>
                  <a:lnTo>
                    <a:pt x="802" y="402"/>
                  </a:lnTo>
                  <a:lnTo>
                    <a:pt x="807" y="400"/>
                  </a:lnTo>
                  <a:lnTo>
                    <a:pt x="812" y="398"/>
                  </a:lnTo>
                  <a:lnTo>
                    <a:pt x="816" y="395"/>
                  </a:lnTo>
                  <a:lnTo>
                    <a:pt x="820" y="393"/>
                  </a:lnTo>
                  <a:lnTo>
                    <a:pt x="823" y="392"/>
                  </a:lnTo>
                  <a:lnTo>
                    <a:pt x="827" y="391"/>
                  </a:lnTo>
                  <a:lnTo>
                    <a:pt x="831" y="390"/>
                  </a:lnTo>
                  <a:lnTo>
                    <a:pt x="840" y="393"/>
                  </a:lnTo>
                  <a:lnTo>
                    <a:pt x="850" y="398"/>
                  </a:lnTo>
                  <a:lnTo>
                    <a:pt x="858" y="402"/>
                  </a:lnTo>
                  <a:lnTo>
                    <a:pt x="865" y="408"/>
                  </a:lnTo>
                  <a:lnTo>
                    <a:pt x="871" y="414"/>
                  </a:lnTo>
                  <a:lnTo>
                    <a:pt x="876" y="420"/>
                  </a:lnTo>
                  <a:lnTo>
                    <a:pt x="881" y="424"/>
                  </a:lnTo>
                  <a:lnTo>
                    <a:pt x="883" y="430"/>
                  </a:lnTo>
                  <a:lnTo>
                    <a:pt x="880" y="436"/>
                  </a:lnTo>
                  <a:lnTo>
                    <a:pt x="878" y="442"/>
                  </a:lnTo>
                  <a:lnTo>
                    <a:pt x="877" y="447"/>
                  </a:lnTo>
                  <a:lnTo>
                    <a:pt x="875" y="452"/>
                  </a:lnTo>
                  <a:lnTo>
                    <a:pt x="848" y="484"/>
                  </a:lnTo>
                  <a:lnTo>
                    <a:pt x="821" y="515"/>
                  </a:lnTo>
                  <a:lnTo>
                    <a:pt x="793" y="545"/>
                  </a:lnTo>
                  <a:lnTo>
                    <a:pt x="765" y="576"/>
                  </a:lnTo>
                  <a:lnTo>
                    <a:pt x="737" y="606"/>
                  </a:lnTo>
                  <a:lnTo>
                    <a:pt x="708" y="635"/>
                  </a:lnTo>
                  <a:lnTo>
                    <a:pt x="678" y="664"/>
                  </a:lnTo>
                  <a:lnTo>
                    <a:pt x="648" y="693"/>
                  </a:lnTo>
                  <a:lnTo>
                    <a:pt x="618" y="722"/>
                  </a:lnTo>
                  <a:lnTo>
                    <a:pt x="588" y="750"/>
                  </a:lnTo>
                  <a:lnTo>
                    <a:pt x="557" y="778"/>
                  </a:lnTo>
                  <a:lnTo>
                    <a:pt x="527" y="806"/>
                  </a:lnTo>
                  <a:lnTo>
                    <a:pt x="496" y="834"/>
                  </a:lnTo>
                  <a:lnTo>
                    <a:pt x="466" y="862"/>
                  </a:lnTo>
                  <a:lnTo>
                    <a:pt x="435" y="891"/>
                  </a:lnTo>
                  <a:lnTo>
                    <a:pt x="405" y="919"/>
                  </a:lnTo>
                  <a:lnTo>
                    <a:pt x="414" y="938"/>
                  </a:lnTo>
                  <a:lnTo>
                    <a:pt x="423" y="983"/>
                  </a:lnTo>
                  <a:lnTo>
                    <a:pt x="430" y="1031"/>
                  </a:lnTo>
                  <a:lnTo>
                    <a:pt x="431" y="1061"/>
                  </a:lnTo>
                  <a:lnTo>
                    <a:pt x="430" y="1061"/>
                  </a:lnTo>
                  <a:lnTo>
                    <a:pt x="427" y="1061"/>
                  </a:lnTo>
                  <a:lnTo>
                    <a:pt x="422" y="1061"/>
                  </a:lnTo>
                  <a:lnTo>
                    <a:pt x="416" y="1061"/>
                  </a:lnTo>
                  <a:lnTo>
                    <a:pt x="407" y="1061"/>
                  </a:lnTo>
                  <a:lnTo>
                    <a:pt x="398" y="1061"/>
                  </a:lnTo>
                  <a:lnTo>
                    <a:pt x="386" y="1061"/>
                  </a:lnTo>
                  <a:lnTo>
                    <a:pt x="374" y="1061"/>
                  </a:lnTo>
                  <a:lnTo>
                    <a:pt x="360" y="1061"/>
                  </a:lnTo>
                  <a:lnTo>
                    <a:pt x="344" y="1061"/>
                  </a:lnTo>
                  <a:lnTo>
                    <a:pt x="328" y="1061"/>
                  </a:lnTo>
                  <a:lnTo>
                    <a:pt x="309" y="1061"/>
                  </a:lnTo>
                  <a:lnTo>
                    <a:pt x="291" y="1061"/>
                  </a:lnTo>
                  <a:lnTo>
                    <a:pt x="270" y="1061"/>
                  </a:lnTo>
                  <a:lnTo>
                    <a:pt x="249" y="1061"/>
                  </a:lnTo>
                  <a:lnTo>
                    <a:pt x="227" y="1061"/>
                  </a:lnTo>
                  <a:lnTo>
                    <a:pt x="204" y="1060"/>
                  </a:lnTo>
                  <a:lnTo>
                    <a:pt x="181" y="1059"/>
                  </a:lnTo>
                  <a:lnTo>
                    <a:pt x="159" y="1056"/>
                  </a:lnTo>
                  <a:lnTo>
                    <a:pt x="138" y="1051"/>
                  </a:lnTo>
                  <a:lnTo>
                    <a:pt x="117" y="1046"/>
                  </a:lnTo>
                  <a:lnTo>
                    <a:pt x="96" y="1042"/>
                  </a:lnTo>
                  <a:lnTo>
                    <a:pt x="78" y="1036"/>
                  </a:lnTo>
                  <a:lnTo>
                    <a:pt x="60" y="1031"/>
                  </a:lnTo>
                  <a:lnTo>
                    <a:pt x="44" y="1026"/>
                  </a:lnTo>
                  <a:lnTo>
                    <a:pt x="32" y="1021"/>
                  </a:lnTo>
                  <a:lnTo>
                    <a:pt x="20" y="1018"/>
                  </a:lnTo>
                  <a:lnTo>
                    <a:pt x="11" y="1014"/>
                  </a:lnTo>
                  <a:lnTo>
                    <a:pt x="4" y="1012"/>
                  </a:lnTo>
                  <a:lnTo>
                    <a:pt x="0" y="1011"/>
                  </a:lnTo>
                  <a:lnTo>
                    <a:pt x="0" y="1011"/>
                  </a:lnTo>
                  <a:lnTo>
                    <a:pt x="3" y="1013"/>
                  </a:lnTo>
                  <a:lnTo>
                    <a:pt x="2" y="995"/>
                  </a:lnTo>
                  <a:lnTo>
                    <a:pt x="7" y="951"/>
                  </a:lnTo>
                  <a:lnTo>
                    <a:pt x="18" y="893"/>
                  </a:lnTo>
                  <a:lnTo>
                    <a:pt x="32" y="826"/>
                  </a:lnTo>
                  <a:lnTo>
                    <a:pt x="45" y="762"/>
                  </a:lnTo>
                  <a:lnTo>
                    <a:pt x="59" y="705"/>
                  </a:lnTo>
                  <a:lnTo>
                    <a:pt x="71" y="666"/>
                  </a:lnTo>
                  <a:lnTo>
                    <a:pt x="76" y="652"/>
                  </a:lnTo>
                  <a:lnTo>
                    <a:pt x="71" y="620"/>
                  </a:lnTo>
                  <a:lnTo>
                    <a:pt x="75" y="576"/>
                  </a:lnTo>
                  <a:lnTo>
                    <a:pt x="83" y="534"/>
                  </a:lnTo>
                  <a:lnTo>
                    <a:pt x="90" y="500"/>
                  </a:lnTo>
                  <a:lnTo>
                    <a:pt x="98" y="475"/>
                  </a:lnTo>
                  <a:lnTo>
                    <a:pt x="105" y="452"/>
                  </a:lnTo>
                  <a:lnTo>
                    <a:pt x="111" y="431"/>
                  </a:lnTo>
                  <a:lnTo>
                    <a:pt x="117" y="412"/>
                  </a:lnTo>
                  <a:lnTo>
                    <a:pt x="121" y="390"/>
                  </a:lnTo>
                  <a:lnTo>
                    <a:pt x="126" y="367"/>
                  </a:lnTo>
                  <a:lnTo>
                    <a:pt x="131" y="341"/>
                  </a:lnTo>
                  <a:lnTo>
                    <a:pt x="139" y="309"/>
                  </a:lnTo>
                  <a:lnTo>
                    <a:pt x="138" y="286"/>
                  </a:lnTo>
                  <a:lnTo>
                    <a:pt x="141" y="247"/>
                  </a:lnTo>
                  <a:lnTo>
                    <a:pt x="147" y="203"/>
                  </a:lnTo>
                  <a:lnTo>
                    <a:pt x="154" y="162"/>
                  </a:lnTo>
                  <a:lnTo>
                    <a:pt x="155" y="159"/>
                  </a:lnTo>
                  <a:lnTo>
                    <a:pt x="157" y="158"/>
                  </a:lnTo>
                  <a:lnTo>
                    <a:pt x="162" y="156"/>
                  </a:lnTo>
                  <a:lnTo>
                    <a:pt x="166" y="155"/>
                  </a:lnTo>
                  <a:lnTo>
                    <a:pt x="172" y="154"/>
                  </a:lnTo>
                  <a:lnTo>
                    <a:pt x="179" y="152"/>
                  </a:lnTo>
                  <a:lnTo>
                    <a:pt x="186" y="152"/>
                  </a:lnTo>
                  <a:lnTo>
                    <a:pt x="193" y="152"/>
                  </a:lnTo>
                  <a:lnTo>
                    <a:pt x="200" y="154"/>
                  </a:lnTo>
                  <a:lnTo>
                    <a:pt x="207" y="156"/>
                  </a:lnTo>
                  <a:lnTo>
                    <a:pt x="212" y="158"/>
                  </a:lnTo>
                  <a:lnTo>
                    <a:pt x="218" y="160"/>
                  </a:lnTo>
                  <a:lnTo>
                    <a:pt x="223" y="162"/>
                  </a:lnTo>
                  <a:lnTo>
                    <a:pt x="226" y="164"/>
                  </a:lnTo>
                  <a:lnTo>
                    <a:pt x="230" y="165"/>
                  </a:lnTo>
                  <a:lnTo>
                    <a:pt x="231" y="165"/>
                  </a:lnTo>
                  <a:lnTo>
                    <a:pt x="235" y="170"/>
                  </a:lnTo>
                  <a:lnTo>
                    <a:pt x="242" y="180"/>
                  </a:lnTo>
                  <a:lnTo>
                    <a:pt x="250" y="195"/>
                  </a:lnTo>
                  <a:lnTo>
                    <a:pt x="258" y="211"/>
                  </a:lnTo>
                  <a:lnTo>
                    <a:pt x="267" y="230"/>
                  </a:lnTo>
                  <a:lnTo>
                    <a:pt x="272" y="246"/>
                  </a:lnTo>
                  <a:lnTo>
                    <a:pt x="277" y="260"/>
                  </a:lnTo>
                  <a:lnTo>
                    <a:pt x="279" y="269"/>
                  </a:lnTo>
                  <a:lnTo>
                    <a:pt x="273" y="292"/>
                  </a:lnTo>
                  <a:lnTo>
                    <a:pt x="267" y="321"/>
                  </a:lnTo>
                  <a:lnTo>
                    <a:pt x="263" y="351"/>
                  </a:lnTo>
                  <a:lnTo>
                    <a:pt x="267" y="372"/>
                  </a:lnTo>
                  <a:lnTo>
                    <a:pt x="285" y="342"/>
                  </a:lnTo>
                  <a:lnTo>
                    <a:pt x="305" y="309"/>
                  </a:lnTo>
                  <a:lnTo>
                    <a:pt x="326" y="273"/>
                  </a:lnTo>
                  <a:lnTo>
                    <a:pt x="348" y="237"/>
                  </a:lnTo>
                  <a:lnTo>
                    <a:pt x="370" y="200"/>
                  </a:lnTo>
                  <a:lnTo>
                    <a:pt x="392" y="164"/>
                  </a:lnTo>
                  <a:lnTo>
                    <a:pt x="412" y="132"/>
                  </a:lnTo>
                  <a:lnTo>
                    <a:pt x="431" y="102"/>
                  </a:lnTo>
                  <a:lnTo>
                    <a:pt x="499" y="11"/>
                  </a:lnTo>
                  <a:lnTo>
                    <a:pt x="504" y="10"/>
                  </a:lnTo>
                  <a:lnTo>
                    <a:pt x="509" y="6"/>
                  </a:lnTo>
                  <a:lnTo>
                    <a:pt x="512" y="3"/>
                  </a:lnTo>
                  <a:lnTo>
                    <a:pt x="517" y="0"/>
                  </a:lnTo>
                  <a:lnTo>
                    <a:pt x="524" y="1"/>
                  </a:lnTo>
                  <a:lnTo>
                    <a:pt x="532" y="4"/>
                  </a:lnTo>
                  <a:lnTo>
                    <a:pt x="541" y="6"/>
                  </a:lnTo>
                  <a:lnTo>
                    <a:pt x="550" y="8"/>
                  </a:lnTo>
                  <a:lnTo>
                    <a:pt x="560" y="16"/>
                  </a:lnTo>
                  <a:lnTo>
                    <a:pt x="570" y="27"/>
                  </a:lnTo>
                  <a:lnTo>
                    <a:pt x="577" y="38"/>
                  </a:lnTo>
                  <a:lnTo>
                    <a:pt x="583" y="50"/>
                  </a:lnTo>
                  <a:lnTo>
                    <a:pt x="582" y="60"/>
                  </a:lnTo>
                  <a:lnTo>
                    <a:pt x="580" y="69"/>
                  </a:lnTo>
                  <a:lnTo>
                    <a:pt x="578" y="79"/>
                  </a:lnTo>
                  <a:lnTo>
                    <a:pt x="577" y="89"/>
                  </a:lnTo>
                  <a:lnTo>
                    <a:pt x="562" y="113"/>
                  </a:lnTo>
                  <a:lnTo>
                    <a:pt x="549" y="137"/>
                  </a:lnTo>
                  <a:lnTo>
                    <a:pt x="537" y="163"/>
                  </a:lnTo>
                  <a:lnTo>
                    <a:pt x="526" y="188"/>
                  </a:lnTo>
                  <a:lnTo>
                    <a:pt x="515" y="213"/>
                  </a:lnTo>
                  <a:lnTo>
                    <a:pt x="504" y="239"/>
                  </a:lnTo>
                  <a:lnTo>
                    <a:pt x="492" y="264"/>
                  </a:lnTo>
                  <a:lnTo>
                    <a:pt x="480" y="288"/>
                  </a:lnTo>
                  <a:lnTo>
                    <a:pt x="503" y="258"/>
                  </a:lnTo>
                  <a:lnTo>
                    <a:pt x="526" y="228"/>
                  </a:lnTo>
                  <a:lnTo>
                    <a:pt x="549" y="198"/>
                  </a:lnTo>
                  <a:lnTo>
                    <a:pt x="571" y="167"/>
                  </a:lnTo>
                  <a:lnTo>
                    <a:pt x="593" y="137"/>
                  </a:lnTo>
                  <a:lnTo>
                    <a:pt x="615" y="106"/>
                  </a:lnTo>
                  <a:lnTo>
                    <a:pt x="636" y="75"/>
                  </a:lnTo>
                  <a:lnTo>
                    <a:pt x="659" y="45"/>
                  </a:lnTo>
                  <a:lnTo>
                    <a:pt x="665" y="41"/>
                  </a:lnTo>
                  <a:lnTo>
                    <a:pt x="671" y="34"/>
                  </a:lnTo>
                  <a:lnTo>
                    <a:pt x="677" y="27"/>
                  </a:lnTo>
                  <a:lnTo>
                    <a:pt x="685" y="21"/>
                  </a:lnTo>
                  <a:lnTo>
                    <a:pt x="692" y="21"/>
                  </a:lnTo>
                  <a:lnTo>
                    <a:pt x="697" y="19"/>
                  </a:lnTo>
                  <a:lnTo>
                    <a:pt x="704" y="18"/>
                  </a:lnTo>
                  <a:lnTo>
                    <a:pt x="710" y="18"/>
                  </a:lnTo>
                  <a:lnTo>
                    <a:pt x="748" y="46"/>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2" name="Freeform 8"/>
            <p:cNvSpPr>
              <a:spLocks/>
            </p:cNvSpPr>
            <p:nvPr/>
          </p:nvSpPr>
          <p:spPr bwMode="auto">
            <a:xfrm rot="20101482">
              <a:off x="6565176" y="1183093"/>
              <a:ext cx="49050" cy="70851"/>
            </a:xfrm>
            <a:custGeom>
              <a:avLst/>
              <a:gdLst/>
              <a:ahLst/>
              <a:cxnLst>
                <a:cxn ang="0">
                  <a:pos x="36" y="9"/>
                </a:cxn>
                <a:cxn ang="0">
                  <a:pos x="32" y="19"/>
                </a:cxn>
                <a:cxn ang="0">
                  <a:pos x="30" y="30"/>
                </a:cxn>
                <a:cxn ang="0">
                  <a:pos x="28" y="39"/>
                </a:cxn>
                <a:cxn ang="0">
                  <a:pos x="24" y="48"/>
                </a:cxn>
                <a:cxn ang="0">
                  <a:pos x="20" y="51"/>
                </a:cxn>
                <a:cxn ang="0">
                  <a:pos x="11" y="51"/>
                </a:cxn>
                <a:cxn ang="0">
                  <a:pos x="3" y="49"/>
                </a:cxn>
                <a:cxn ang="0">
                  <a:pos x="0" y="48"/>
                </a:cxn>
                <a:cxn ang="0">
                  <a:pos x="0" y="34"/>
                </a:cxn>
                <a:cxn ang="0">
                  <a:pos x="1" y="25"/>
                </a:cxn>
                <a:cxn ang="0">
                  <a:pos x="1" y="16"/>
                </a:cxn>
                <a:cxn ang="0">
                  <a:pos x="5" y="3"/>
                </a:cxn>
                <a:cxn ang="0">
                  <a:pos x="8" y="2"/>
                </a:cxn>
                <a:cxn ang="0">
                  <a:pos x="14" y="0"/>
                </a:cxn>
                <a:cxn ang="0">
                  <a:pos x="22" y="1"/>
                </a:cxn>
                <a:cxn ang="0">
                  <a:pos x="36" y="9"/>
                </a:cxn>
              </a:cxnLst>
              <a:rect l="0" t="0" r="r" b="b"/>
              <a:pathLst>
                <a:path w="36" h="51">
                  <a:moveTo>
                    <a:pt x="36" y="9"/>
                  </a:moveTo>
                  <a:lnTo>
                    <a:pt x="32" y="19"/>
                  </a:lnTo>
                  <a:lnTo>
                    <a:pt x="30" y="30"/>
                  </a:lnTo>
                  <a:lnTo>
                    <a:pt x="28" y="39"/>
                  </a:lnTo>
                  <a:lnTo>
                    <a:pt x="24" y="48"/>
                  </a:lnTo>
                  <a:lnTo>
                    <a:pt x="20" y="51"/>
                  </a:lnTo>
                  <a:lnTo>
                    <a:pt x="11" y="51"/>
                  </a:lnTo>
                  <a:lnTo>
                    <a:pt x="3" y="49"/>
                  </a:lnTo>
                  <a:lnTo>
                    <a:pt x="0" y="48"/>
                  </a:lnTo>
                  <a:lnTo>
                    <a:pt x="0" y="34"/>
                  </a:lnTo>
                  <a:lnTo>
                    <a:pt x="1" y="25"/>
                  </a:lnTo>
                  <a:lnTo>
                    <a:pt x="1" y="16"/>
                  </a:lnTo>
                  <a:lnTo>
                    <a:pt x="5" y="3"/>
                  </a:lnTo>
                  <a:lnTo>
                    <a:pt x="8" y="2"/>
                  </a:lnTo>
                  <a:lnTo>
                    <a:pt x="14" y="0"/>
                  </a:lnTo>
                  <a:lnTo>
                    <a:pt x="22" y="1"/>
                  </a:lnTo>
                  <a:lnTo>
                    <a:pt x="36" y="9"/>
                  </a:lnTo>
                  <a:close/>
                </a:path>
              </a:pathLst>
            </a:custGeom>
            <a:solidFill>
              <a:srgbClr val="FFBFD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3" name="Freeform 9"/>
            <p:cNvSpPr>
              <a:spLocks/>
            </p:cNvSpPr>
            <p:nvPr/>
          </p:nvSpPr>
          <p:spPr bwMode="auto">
            <a:xfrm rot="20101482">
              <a:off x="7055899" y="691654"/>
              <a:ext cx="177128" cy="215278"/>
            </a:xfrm>
            <a:custGeom>
              <a:avLst/>
              <a:gdLst/>
              <a:ahLst/>
              <a:cxnLst>
                <a:cxn ang="0">
                  <a:pos x="120" y="13"/>
                </a:cxn>
                <a:cxn ang="0">
                  <a:pos x="121" y="22"/>
                </a:cxn>
                <a:cxn ang="0">
                  <a:pos x="127" y="29"/>
                </a:cxn>
                <a:cxn ang="0">
                  <a:pos x="131" y="35"/>
                </a:cxn>
                <a:cxn ang="0">
                  <a:pos x="130" y="43"/>
                </a:cxn>
                <a:cxn ang="0">
                  <a:pos x="121" y="57"/>
                </a:cxn>
                <a:cxn ang="0">
                  <a:pos x="115" y="72"/>
                </a:cxn>
                <a:cxn ang="0">
                  <a:pos x="106" y="87"/>
                </a:cxn>
                <a:cxn ang="0">
                  <a:pos x="100" y="102"/>
                </a:cxn>
                <a:cxn ang="0">
                  <a:pos x="93" y="116"/>
                </a:cxn>
                <a:cxn ang="0">
                  <a:pos x="86" y="131"/>
                </a:cxn>
                <a:cxn ang="0">
                  <a:pos x="78" y="144"/>
                </a:cxn>
                <a:cxn ang="0">
                  <a:pos x="70" y="158"/>
                </a:cxn>
                <a:cxn ang="0">
                  <a:pos x="60" y="152"/>
                </a:cxn>
                <a:cxn ang="0">
                  <a:pos x="52" y="146"/>
                </a:cxn>
                <a:cxn ang="0">
                  <a:pos x="43" y="139"/>
                </a:cxn>
                <a:cxn ang="0">
                  <a:pos x="35" y="133"/>
                </a:cxn>
                <a:cxn ang="0">
                  <a:pos x="27" y="126"/>
                </a:cxn>
                <a:cxn ang="0">
                  <a:pos x="18" y="120"/>
                </a:cxn>
                <a:cxn ang="0">
                  <a:pos x="10" y="116"/>
                </a:cxn>
                <a:cxn ang="0">
                  <a:pos x="0" y="111"/>
                </a:cxn>
                <a:cxn ang="0">
                  <a:pos x="11" y="97"/>
                </a:cxn>
                <a:cxn ang="0">
                  <a:pos x="22" y="82"/>
                </a:cxn>
                <a:cxn ang="0">
                  <a:pos x="33" y="67"/>
                </a:cxn>
                <a:cxn ang="0">
                  <a:pos x="43" y="53"/>
                </a:cxn>
                <a:cxn ang="0">
                  <a:pos x="55" y="38"/>
                </a:cxn>
                <a:cxn ang="0">
                  <a:pos x="65" y="25"/>
                </a:cxn>
                <a:cxn ang="0">
                  <a:pos x="77" y="12"/>
                </a:cxn>
                <a:cxn ang="0">
                  <a:pos x="88" y="0"/>
                </a:cxn>
                <a:cxn ang="0">
                  <a:pos x="96" y="0"/>
                </a:cxn>
                <a:cxn ang="0">
                  <a:pos x="104" y="3"/>
                </a:cxn>
                <a:cxn ang="0">
                  <a:pos x="113" y="8"/>
                </a:cxn>
                <a:cxn ang="0">
                  <a:pos x="120" y="13"/>
                </a:cxn>
              </a:cxnLst>
              <a:rect l="0" t="0" r="r" b="b"/>
              <a:pathLst>
                <a:path w="131" h="158">
                  <a:moveTo>
                    <a:pt x="120" y="13"/>
                  </a:moveTo>
                  <a:lnTo>
                    <a:pt x="121" y="22"/>
                  </a:lnTo>
                  <a:lnTo>
                    <a:pt x="127" y="29"/>
                  </a:lnTo>
                  <a:lnTo>
                    <a:pt x="131" y="35"/>
                  </a:lnTo>
                  <a:lnTo>
                    <a:pt x="130" y="43"/>
                  </a:lnTo>
                  <a:lnTo>
                    <a:pt x="121" y="57"/>
                  </a:lnTo>
                  <a:lnTo>
                    <a:pt x="115" y="72"/>
                  </a:lnTo>
                  <a:lnTo>
                    <a:pt x="106" y="87"/>
                  </a:lnTo>
                  <a:lnTo>
                    <a:pt x="100" y="102"/>
                  </a:lnTo>
                  <a:lnTo>
                    <a:pt x="93" y="116"/>
                  </a:lnTo>
                  <a:lnTo>
                    <a:pt x="86" y="131"/>
                  </a:lnTo>
                  <a:lnTo>
                    <a:pt x="78" y="144"/>
                  </a:lnTo>
                  <a:lnTo>
                    <a:pt x="70" y="158"/>
                  </a:lnTo>
                  <a:lnTo>
                    <a:pt x="60" y="152"/>
                  </a:lnTo>
                  <a:lnTo>
                    <a:pt x="52" y="146"/>
                  </a:lnTo>
                  <a:lnTo>
                    <a:pt x="43" y="139"/>
                  </a:lnTo>
                  <a:lnTo>
                    <a:pt x="35" y="133"/>
                  </a:lnTo>
                  <a:lnTo>
                    <a:pt x="27" y="126"/>
                  </a:lnTo>
                  <a:lnTo>
                    <a:pt x="18" y="120"/>
                  </a:lnTo>
                  <a:lnTo>
                    <a:pt x="10" y="116"/>
                  </a:lnTo>
                  <a:lnTo>
                    <a:pt x="0" y="111"/>
                  </a:lnTo>
                  <a:lnTo>
                    <a:pt x="11" y="97"/>
                  </a:lnTo>
                  <a:lnTo>
                    <a:pt x="22" y="82"/>
                  </a:lnTo>
                  <a:lnTo>
                    <a:pt x="33" y="67"/>
                  </a:lnTo>
                  <a:lnTo>
                    <a:pt x="43" y="53"/>
                  </a:lnTo>
                  <a:lnTo>
                    <a:pt x="55" y="38"/>
                  </a:lnTo>
                  <a:lnTo>
                    <a:pt x="65" y="25"/>
                  </a:lnTo>
                  <a:lnTo>
                    <a:pt x="77" y="12"/>
                  </a:lnTo>
                  <a:lnTo>
                    <a:pt x="88" y="0"/>
                  </a:lnTo>
                  <a:lnTo>
                    <a:pt x="96" y="0"/>
                  </a:lnTo>
                  <a:lnTo>
                    <a:pt x="104" y="3"/>
                  </a:lnTo>
                  <a:lnTo>
                    <a:pt x="113" y="8"/>
                  </a:lnTo>
                  <a:lnTo>
                    <a:pt x="120" y="1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5" name="Freeform 10"/>
            <p:cNvSpPr>
              <a:spLocks/>
            </p:cNvSpPr>
            <p:nvPr/>
          </p:nvSpPr>
          <p:spPr bwMode="auto">
            <a:xfrm rot="20101482">
              <a:off x="7259739" y="841597"/>
              <a:ext cx="174402" cy="171677"/>
            </a:xfrm>
            <a:custGeom>
              <a:avLst/>
              <a:gdLst/>
              <a:ahLst/>
              <a:cxnLst>
                <a:cxn ang="0">
                  <a:pos x="121" y="17"/>
                </a:cxn>
                <a:cxn ang="0">
                  <a:pos x="122" y="23"/>
                </a:cxn>
                <a:cxn ang="0">
                  <a:pos x="126" y="29"/>
                </a:cxn>
                <a:cxn ang="0">
                  <a:pos x="129" y="32"/>
                </a:cxn>
                <a:cxn ang="0">
                  <a:pos x="129" y="37"/>
                </a:cxn>
                <a:cxn ang="0">
                  <a:pos x="125" y="45"/>
                </a:cxn>
                <a:cxn ang="0">
                  <a:pos x="121" y="53"/>
                </a:cxn>
                <a:cxn ang="0">
                  <a:pos x="115" y="61"/>
                </a:cxn>
                <a:cxn ang="0">
                  <a:pos x="111" y="68"/>
                </a:cxn>
                <a:cxn ang="0">
                  <a:pos x="105" y="76"/>
                </a:cxn>
                <a:cxn ang="0">
                  <a:pos x="99" y="83"/>
                </a:cxn>
                <a:cxn ang="0">
                  <a:pos x="93" y="89"/>
                </a:cxn>
                <a:cxn ang="0">
                  <a:pos x="87" y="96"/>
                </a:cxn>
                <a:cxn ang="0">
                  <a:pos x="81" y="91"/>
                </a:cxn>
                <a:cxn ang="0">
                  <a:pos x="74" y="87"/>
                </a:cxn>
                <a:cxn ang="0">
                  <a:pos x="67" y="84"/>
                </a:cxn>
                <a:cxn ang="0">
                  <a:pos x="60" y="82"/>
                </a:cxn>
                <a:cxn ang="0">
                  <a:pos x="60" y="89"/>
                </a:cxn>
                <a:cxn ang="0">
                  <a:pos x="62" y="96"/>
                </a:cxn>
                <a:cxn ang="0">
                  <a:pos x="65" y="103"/>
                </a:cxn>
                <a:cxn ang="0">
                  <a:pos x="67" y="108"/>
                </a:cxn>
                <a:cxn ang="0">
                  <a:pos x="62" y="105"/>
                </a:cxn>
                <a:cxn ang="0">
                  <a:pos x="58" y="100"/>
                </a:cxn>
                <a:cxn ang="0">
                  <a:pos x="52" y="98"/>
                </a:cxn>
                <a:cxn ang="0">
                  <a:pos x="47" y="98"/>
                </a:cxn>
                <a:cxn ang="0">
                  <a:pos x="52" y="105"/>
                </a:cxn>
                <a:cxn ang="0">
                  <a:pos x="58" y="112"/>
                </a:cxn>
                <a:cxn ang="0">
                  <a:pos x="61" y="120"/>
                </a:cxn>
                <a:cxn ang="0">
                  <a:pos x="59" y="127"/>
                </a:cxn>
                <a:cxn ang="0">
                  <a:pos x="51" y="121"/>
                </a:cxn>
                <a:cxn ang="0">
                  <a:pos x="43" y="115"/>
                </a:cxn>
                <a:cxn ang="0">
                  <a:pos x="36" y="108"/>
                </a:cxn>
                <a:cxn ang="0">
                  <a:pos x="29" y="100"/>
                </a:cxn>
                <a:cxn ang="0">
                  <a:pos x="22" y="93"/>
                </a:cxn>
                <a:cxn ang="0">
                  <a:pos x="15" y="87"/>
                </a:cxn>
                <a:cxn ang="0">
                  <a:pos x="8" y="81"/>
                </a:cxn>
                <a:cxn ang="0">
                  <a:pos x="0" y="75"/>
                </a:cxn>
                <a:cxn ang="0">
                  <a:pos x="10" y="66"/>
                </a:cxn>
                <a:cxn ang="0">
                  <a:pos x="20" y="57"/>
                </a:cxn>
                <a:cxn ang="0">
                  <a:pos x="30" y="46"/>
                </a:cxn>
                <a:cxn ang="0">
                  <a:pos x="40" y="37"/>
                </a:cxn>
                <a:cxn ang="0">
                  <a:pos x="50" y="28"/>
                </a:cxn>
                <a:cxn ang="0">
                  <a:pos x="60" y="19"/>
                </a:cxn>
                <a:cxn ang="0">
                  <a:pos x="69" y="9"/>
                </a:cxn>
                <a:cxn ang="0">
                  <a:pos x="80" y="0"/>
                </a:cxn>
                <a:cxn ang="0">
                  <a:pos x="85" y="1"/>
                </a:cxn>
                <a:cxn ang="0">
                  <a:pos x="91" y="1"/>
                </a:cxn>
                <a:cxn ang="0">
                  <a:pos x="96" y="2"/>
                </a:cxn>
                <a:cxn ang="0">
                  <a:pos x="100" y="2"/>
                </a:cxn>
                <a:cxn ang="0">
                  <a:pos x="121" y="17"/>
                </a:cxn>
              </a:cxnLst>
              <a:rect l="0" t="0" r="r" b="b"/>
              <a:pathLst>
                <a:path w="129" h="127">
                  <a:moveTo>
                    <a:pt x="121" y="17"/>
                  </a:moveTo>
                  <a:lnTo>
                    <a:pt x="122" y="23"/>
                  </a:lnTo>
                  <a:lnTo>
                    <a:pt x="126" y="29"/>
                  </a:lnTo>
                  <a:lnTo>
                    <a:pt x="129" y="32"/>
                  </a:lnTo>
                  <a:lnTo>
                    <a:pt x="129" y="37"/>
                  </a:lnTo>
                  <a:lnTo>
                    <a:pt x="125" y="45"/>
                  </a:lnTo>
                  <a:lnTo>
                    <a:pt x="121" y="53"/>
                  </a:lnTo>
                  <a:lnTo>
                    <a:pt x="115" y="61"/>
                  </a:lnTo>
                  <a:lnTo>
                    <a:pt x="111" y="68"/>
                  </a:lnTo>
                  <a:lnTo>
                    <a:pt x="105" y="76"/>
                  </a:lnTo>
                  <a:lnTo>
                    <a:pt x="99" y="83"/>
                  </a:lnTo>
                  <a:lnTo>
                    <a:pt x="93" y="89"/>
                  </a:lnTo>
                  <a:lnTo>
                    <a:pt x="87" y="96"/>
                  </a:lnTo>
                  <a:lnTo>
                    <a:pt x="81" y="91"/>
                  </a:lnTo>
                  <a:lnTo>
                    <a:pt x="74" y="87"/>
                  </a:lnTo>
                  <a:lnTo>
                    <a:pt x="67" y="84"/>
                  </a:lnTo>
                  <a:lnTo>
                    <a:pt x="60" y="82"/>
                  </a:lnTo>
                  <a:lnTo>
                    <a:pt x="60" y="89"/>
                  </a:lnTo>
                  <a:lnTo>
                    <a:pt x="62" y="96"/>
                  </a:lnTo>
                  <a:lnTo>
                    <a:pt x="65" y="103"/>
                  </a:lnTo>
                  <a:lnTo>
                    <a:pt x="67" y="108"/>
                  </a:lnTo>
                  <a:lnTo>
                    <a:pt x="62" y="105"/>
                  </a:lnTo>
                  <a:lnTo>
                    <a:pt x="58" y="100"/>
                  </a:lnTo>
                  <a:lnTo>
                    <a:pt x="52" y="98"/>
                  </a:lnTo>
                  <a:lnTo>
                    <a:pt x="47" y="98"/>
                  </a:lnTo>
                  <a:lnTo>
                    <a:pt x="52" y="105"/>
                  </a:lnTo>
                  <a:lnTo>
                    <a:pt x="58" y="112"/>
                  </a:lnTo>
                  <a:lnTo>
                    <a:pt x="61" y="120"/>
                  </a:lnTo>
                  <a:lnTo>
                    <a:pt x="59" y="127"/>
                  </a:lnTo>
                  <a:lnTo>
                    <a:pt x="51" y="121"/>
                  </a:lnTo>
                  <a:lnTo>
                    <a:pt x="43" y="115"/>
                  </a:lnTo>
                  <a:lnTo>
                    <a:pt x="36" y="108"/>
                  </a:lnTo>
                  <a:lnTo>
                    <a:pt x="29" y="100"/>
                  </a:lnTo>
                  <a:lnTo>
                    <a:pt x="22" y="93"/>
                  </a:lnTo>
                  <a:lnTo>
                    <a:pt x="15" y="87"/>
                  </a:lnTo>
                  <a:lnTo>
                    <a:pt x="8" y="81"/>
                  </a:lnTo>
                  <a:lnTo>
                    <a:pt x="0" y="75"/>
                  </a:lnTo>
                  <a:lnTo>
                    <a:pt x="10" y="66"/>
                  </a:lnTo>
                  <a:lnTo>
                    <a:pt x="20" y="57"/>
                  </a:lnTo>
                  <a:lnTo>
                    <a:pt x="30" y="46"/>
                  </a:lnTo>
                  <a:lnTo>
                    <a:pt x="40" y="37"/>
                  </a:lnTo>
                  <a:lnTo>
                    <a:pt x="50" y="28"/>
                  </a:lnTo>
                  <a:lnTo>
                    <a:pt x="60" y="19"/>
                  </a:lnTo>
                  <a:lnTo>
                    <a:pt x="69" y="9"/>
                  </a:lnTo>
                  <a:lnTo>
                    <a:pt x="80" y="0"/>
                  </a:lnTo>
                  <a:lnTo>
                    <a:pt x="85" y="1"/>
                  </a:lnTo>
                  <a:lnTo>
                    <a:pt x="91" y="1"/>
                  </a:lnTo>
                  <a:lnTo>
                    <a:pt x="96" y="2"/>
                  </a:lnTo>
                  <a:lnTo>
                    <a:pt x="100" y="2"/>
                  </a:lnTo>
                  <a:lnTo>
                    <a:pt x="121" y="17"/>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6" name="Freeform 11"/>
            <p:cNvSpPr>
              <a:spLocks/>
            </p:cNvSpPr>
            <p:nvPr/>
          </p:nvSpPr>
          <p:spPr bwMode="auto">
            <a:xfrm rot="20101482">
              <a:off x="6848007" y="759019"/>
              <a:ext cx="158051" cy="198928"/>
            </a:xfrm>
            <a:custGeom>
              <a:avLst/>
              <a:gdLst/>
              <a:ahLst/>
              <a:cxnLst>
                <a:cxn ang="0">
                  <a:pos x="108" y="19"/>
                </a:cxn>
                <a:cxn ang="0">
                  <a:pos x="108" y="24"/>
                </a:cxn>
                <a:cxn ang="0">
                  <a:pos x="112" y="27"/>
                </a:cxn>
                <a:cxn ang="0">
                  <a:pos x="115" y="31"/>
                </a:cxn>
                <a:cxn ang="0">
                  <a:pos x="116" y="34"/>
                </a:cxn>
                <a:cxn ang="0">
                  <a:pos x="111" y="48"/>
                </a:cxn>
                <a:cxn ang="0">
                  <a:pos x="106" y="62"/>
                </a:cxn>
                <a:cxn ang="0">
                  <a:pos x="100" y="76"/>
                </a:cxn>
                <a:cxn ang="0">
                  <a:pos x="94" y="89"/>
                </a:cxn>
                <a:cxn ang="0">
                  <a:pos x="89" y="104"/>
                </a:cxn>
                <a:cxn ang="0">
                  <a:pos x="82" y="118"/>
                </a:cxn>
                <a:cxn ang="0">
                  <a:pos x="76" y="132"/>
                </a:cxn>
                <a:cxn ang="0">
                  <a:pos x="69" y="146"/>
                </a:cxn>
                <a:cxn ang="0">
                  <a:pos x="0" y="94"/>
                </a:cxn>
                <a:cxn ang="0">
                  <a:pos x="9" y="83"/>
                </a:cxn>
                <a:cxn ang="0">
                  <a:pos x="18" y="71"/>
                </a:cxn>
                <a:cxn ang="0">
                  <a:pos x="25" y="58"/>
                </a:cxn>
                <a:cxn ang="0">
                  <a:pos x="33" y="45"/>
                </a:cxn>
                <a:cxn ang="0">
                  <a:pos x="41" y="32"/>
                </a:cxn>
                <a:cxn ang="0">
                  <a:pos x="49" y="19"/>
                </a:cxn>
                <a:cxn ang="0">
                  <a:pos x="59" y="9"/>
                </a:cxn>
                <a:cxn ang="0">
                  <a:pos x="70" y="0"/>
                </a:cxn>
                <a:cxn ang="0">
                  <a:pos x="75" y="1"/>
                </a:cxn>
                <a:cxn ang="0">
                  <a:pos x="81" y="2"/>
                </a:cxn>
                <a:cxn ang="0">
                  <a:pos x="85" y="4"/>
                </a:cxn>
                <a:cxn ang="0">
                  <a:pos x="90" y="5"/>
                </a:cxn>
                <a:cxn ang="0">
                  <a:pos x="93" y="9"/>
                </a:cxn>
                <a:cxn ang="0">
                  <a:pos x="98" y="11"/>
                </a:cxn>
                <a:cxn ang="0">
                  <a:pos x="104" y="15"/>
                </a:cxn>
                <a:cxn ang="0">
                  <a:pos x="108" y="19"/>
                </a:cxn>
              </a:cxnLst>
              <a:rect l="0" t="0" r="r" b="b"/>
              <a:pathLst>
                <a:path w="116" h="146">
                  <a:moveTo>
                    <a:pt x="108" y="19"/>
                  </a:moveTo>
                  <a:lnTo>
                    <a:pt x="108" y="24"/>
                  </a:lnTo>
                  <a:lnTo>
                    <a:pt x="112" y="27"/>
                  </a:lnTo>
                  <a:lnTo>
                    <a:pt x="115" y="31"/>
                  </a:lnTo>
                  <a:lnTo>
                    <a:pt x="116" y="34"/>
                  </a:lnTo>
                  <a:lnTo>
                    <a:pt x="111" y="48"/>
                  </a:lnTo>
                  <a:lnTo>
                    <a:pt x="106" y="62"/>
                  </a:lnTo>
                  <a:lnTo>
                    <a:pt x="100" y="76"/>
                  </a:lnTo>
                  <a:lnTo>
                    <a:pt x="94" y="89"/>
                  </a:lnTo>
                  <a:lnTo>
                    <a:pt x="89" y="104"/>
                  </a:lnTo>
                  <a:lnTo>
                    <a:pt x="82" y="118"/>
                  </a:lnTo>
                  <a:lnTo>
                    <a:pt x="76" y="132"/>
                  </a:lnTo>
                  <a:lnTo>
                    <a:pt x="69" y="146"/>
                  </a:lnTo>
                  <a:lnTo>
                    <a:pt x="0" y="94"/>
                  </a:lnTo>
                  <a:lnTo>
                    <a:pt x="9" y="83"/>
                  </a:lnTo>
                  <a:lnTo>
                    <a:pt x="18" y="71"/>
                  </a:lnTo>
                  <a:lnTo>
                    <a:pt x="25" y="58"/>
                  </a:lnTo>
                  <a:lnTo>
                    <a:pt x="33" y="45"/>
                  </a:lnTo>
                  <a:lnTo>
                    <a:pt x="41" y="32"/>
                  </a:lnTo>
                  <a:lnTo>
                    <a:pt x="49" y="19"/>
                  </a:lnTo>
                  <a:lnTo>
                    <a:pt x="59" y="9"/>
                  </a:lnTo>
                  <a:lnTo>
                    <a:pt x="70" y="0"/>
                  </a:lnTo>
                  <a:lnTo>
                    <a:pt x="75" y="1"/>
                  </a:lnTo>
                  <a:lnTo>
                    <a:pt x="81" y="2"/>
                  </a:lnTo>
                  <a:lnTo>
                    <a:pt x="85" y="4"/>
                  </a:lnTo>
                  <a:lnTo>
                    <a:pt x="90" y="5"/>
                  </a:lnTo>
                  <a:lnTo>
                    <a:pt x="93" y="9"/>
                  </a:lnTo>
                  <a:lnTo>
                    <a:pt x="98" y="11"/>
                  </a:lnTo>
                  <a:lnTo>
                    <a:pt x="104" y="15"/>
                  </a:lnTo>
                  <a:lnTo>
                    <a:pt x="108" y="1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7" name="Freeform 12"/>
            <p:cNvSpPr>
              <a:spLocks/>
            </p:cNvSpPr>
            <p:nvPr/>
          </p:nvSpPr>
          <p:spPr bwMode="auto">
            <a:xfrm rot="20101482">
              <a:off x="7029830" y="882051"/>
              <a:ext cx="182578" cy="198928"/>
            </a:xfrm>
            <a:custGeom>
              <a:avLst/>
              <a:gdLst/>
              <a:ahLst/>
              <a:cxnLst>
                <a:cxn ang="0">
                  <a:pos x="134" y="49"/>
                </a:cxn>
                <a:cxn ang="0">
                  <a:pos x="128" y="54"/>
                </a:cxn>
                <a:cxn ang="0">
                  <a:pos x="124" y="61"/>
                </a:cxn>
                <a:cxn ang="0">
                  <a:pos x="120" y="69"/>
                </a:cxn>
                <a:cxn ang="0">
                  <a:pos x="117" y="77"/>
                </a:cxn>
                <a:cxn ang="0">
                  <a:pos x="110" y="72"/>
                </a:cxn>
                <a:cxn ang="0">
                  <a:pos x="105" y="69"/>
                </a:cxn>
                <a:cxn ang="0">
                  <a:pos x="98" y="68"/>
                </a:cxn>
                <a:cxn ang="0">
                  <a:pos x="91" y="65"/>
                </a:cxn>
                <a:cxn ang="0">
                  <a:pos x="91" y="72"/>
                </a:cxn>
                <a:cxn ang="0">
                  <a:pos x="94" y="77"/>
                </a:cxn>
                <a:cxn ang="0">
                  <a:pos x="99" y="82"/>
                </a:cxn>
                <a:cxn ang="0">
                  <a:pos x="100" y="87"/>
                </a:cxn>
                <a:cxn ang="0">
                  <a:pos x="83" y="75"/>
                </a:cxn>
                <a:cxn ang="0">
                  <a:pos x="83" y="83"/>
                </a:cxn>
                <a:cxn ang="0">
                  <a:pos x="86" y="90"/>
                </a:cxn>
                <a:cxn ang="0">
                  <a:pos x="92" y="97"/>
                </a:cxn>
                <a:cxn ang="0">
                  <a:pos x="97" y="104"/>
                </a:cxn>
                <a:cxn ang="0">
                  <a:pos x="93" y="114"/>
                </a:cxn>
                <a:cxn ang="0">
                  <a:pos x="85" y="125"/>
                </a:cxn>
                <a:cxn ang="0">
                  <a:pos x="77" y="136"/>
                </a:cxn>
                <a:cxn ang="0">
                  <a:pos x="69" y="146"/>
                </a:cxn>
                <a:cxn ang="0">
                  <a:pos x="60" y="140"/>
                </a:cxn>
                <a:cxn ang="0">
                  <a:pos x="51" y="133"/>
                </a:cxn>
                <a:cxn ang="0">
                  <a:pos x="43" y="126"/>
                </a:cxn>
                <a:cxn ang="0">
                  <a:pos x="34" y="118"/>
                </a:cxn>
                <a:cxn ang="0">
                  <a:pos x="25" y="110"/>
                </a:cxn>
                <a:cxn ang="0">
                  <a:pos x="17" y="103"/>
                </a:cxn>
                <a:cxn ang="0">
                  <a:pos x="9" y="95"/>
                </a:cxn>
                <a:cxn ang="0">
                  <a:pos x="0" y="88"/>
                </a:cxn>
                <a:cxn ang="0">
                  <a:pos x="66" y="0"/>
                </a:cxn>
                <a:cxn ang="0">
                  <a:pos x="74" y="6"/>
                </a:cxn>
                <a:cxn ang="0">
                  <a:pos x="83" y="13"/>
                </a:cxn>
                <a:cxn ang="0">
                  <a:pos x="91" y="20"/>
                </a:cxn>
                <a:cxn ang="0">
                  <a:pos x="100" y="27"/>
                </a:cxn>
                <a:cxn ang="0">
                  <a:pos x="108" y="32"/>
                </a:cxn>
                <a:cxn ang="0">
                  <a:pos x="116" y="39"/>
                </a:cxn>
                <a:cxn ang="0">
                  <a:pos x="125" y="44"/>
                </a:cxn>
                <a:cxn ang="0">
                  <a:pos x="134" y="49"/>
                </a:cxn>
              </a:cxnLst>
              <a:rect l="0" t="0" r="r" b="b"/>
              <a:pathLst>
                <a:path w="134" h="146">
                  <a:moveTo>
                    <a:pt x="134" y="49"/>
                  </a:moveTo>
                  <a:lnTo>
                    <a:pt x="128" y="54"/>
                  </a:lnTo>
                  <a:lnTo>
                    <a:pt x="124" y="61"/>
                  </a:lnTo>
                  <a:lnTo>
                    <a:pt x="120" y="69"/>
                  </a:lnTo>
                  <a:lnTo>
                    <a:pt x="117" y="77"/>
                  </a:lnTo>
                  <a:lnTo>
                    <a:pt x="110" y="72"/>
                  </a:lnTo>
                  <a:lnTo>
                    <a:pt x="105" y="69"/>
                  </a:lnTo>
                  <a:lnTo>
                    <a:pt x="98" y="68"/>
                  </a:lnTo>
                  <a:lnTo>
                    <a:pt x="91" y="65"/>
                  </a:lnTo>
                  <a:lnTo>
                    <a:pt x="91" y="72"/>
                  </a:lnTo>
                  <a:lnTo>
                    <a:pt x="94" y="77"/>
                  </a:lnTo>
                  <a:lnTo>
                    <a:pt x="99" y="82"/>
                  </a:lnTo>
                  <a:lnTo>
                    <a:pt x="100" y="87"/>
                  </a:lnTo>
                  <a:lnTo>
                    <a:pt x="83" y="75"/>
                  </a:lnTo>
                  <a:lnTo>
                    <a:pt x="83" y="83"/>
                  </a:lnTo>
                  <a:lnTo>
                    <a:pt x="86" y="90"/>
                  </a:lnTo>
                  <a:lnTo>
                    <a:pt x="92" y="97"/>
                  </a:lnTo>
                  <a:lnTo>
                    <a:pt x="97" y="104"/>
                  </a:lnTo>
                  <a:lnTo>
                    <a:pt x="93" y="114"/>
                  </a:lnTo>
                  <a:lnTo>
                    <a:pt x="85" y="125"/>
                  </a:lnTo>
                  <a:lnTo>
                    <a:pt x="77" y="136"/>
                  </a:lnTo>
                  <a:lnTo>
                    <a:pt x="69" y="146"/>
                  </a:lnTo>
                  <a:lnTo>
                    <a:pt x="60" y="140"/>
                  </a:lnTo>
                  <a:lnTo>
                    <a:pt x="51" y="133"/>
                  </a:lnTo>
                  <a:lnTo>
                    <a:pt x="43" y="126"/>
                  </a:lnTo>
                  <a:lnTo>
                    <a:pt x="34" y="118"/>
                  </a:lnTo>
                  <a:lnTo>
                    <a:pt x="25" y="110"/>
                  </a:lnTo>
                  <a:lnTo>
                    <a:pt x="17" y="103"/>
                  </a:lnTo>
                  <a:lnTo>
                    <a:pt x="9" y="95"/>
                  </a:lnTo>
                  <a:lnTo>
                    <a:pt x="0" y="88"/>
                  </a:lnTo>
                  <a:lnTo>
                    <a:pt x="66" y="0"/>
                  </a:lnTo>
                  <a:lnTo>
                    <a:pt x="74" y="6"/>
                  </a:lnTo>
                  <a:lnTo>
                    <a:pt x="83" y="13"/>
                  </a:lnTo>
                  <a:lnTo>
                    <a:pt x="91" y="20"/>
                  </a:lnTo>
                  <a:lnTo>
                    <a:pt x="100" y="27"/>
                  </a:lnTo>
                  <a:lnTo>
                    <a:pt x="108" y="32"/>
                  </a:lnTo>
                  <a:lnTo>
                    <a:pt x="116" y="39"/>
                  </a:lnTo>
                  <a:lnTo>
                    <a:pt x="125" y="44"/>
                  </a:lnTo>
                  <a:lnTo>
                    <a:pt x="134" y="4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rot="20101482">
              <a:off x="7184267" y="1001750"/>
              <a:ext cx="215278" cy="215278"/>
            </a:xfrm>
            <a:custGeom>
              <a:avLst/>
              <a:gdLst/>
              <a:ahLst/>
              <a:cxnLst>
                <a:cxn ang="0">
                  <a:pos x="138" y="33"/>
                </a:cxn>
                <a:cxn ang="0">
                  <a:pos x="158" y="49"/>
                </a:cxn>
                <a:cxn ang="0">
                  <a:pos x="147" y="63"/>
                </a:cxn>
                <a:cxn ang="0">
                  <a:pos x="136" y="78"/>
                </a:cxn>
                <a:cxn ang="0">
                  <a:pos x="124" y="92"/>
                </a:cxn>
                <a:cxn ang="0">
                  <a:pos x="113" y="106"/>
                </a:cxn>
                <a:cxn ang="0">
                  <a:pos x="101" y="119"/>
                </a:cxn>
                <a:cxn ang="0">
                  <a:pos x="90" y="133"/>
                </a:cxn>
                <a:cxn ang="0">
                  <a:pos x="78" y="146"/>
                </a:cxn>
                <a:cxn ang="0">
                  <a:pos x="67" y="159"/>
                </a:cxn>
                <a:cxn ang="0">
                  <a:pos x="58" y="152"/>
                </a:cxn>
                <a:cxn ang="0">
                  <a:pos x="49" y="145"/>
                </a:cxn>
                <a:cxn ang="0">
                  <a:pos x="41" y="137"/>
                </a:cxn>
                <a:cxn ang="0">
                  <a:pos x="33" y="129"/>
                </a:cxn>
                <a:cxn ang="0">
                  <a:pos x="25" y="121"/>
                </a:cxn>
                <a:cxn ang="0">
                  <a:pos x="17" y="111"/>
                </a:cxn>
                <a:cxn ang="0">
                  <a:pos x="9" y="104"/>
                </a:cxn>
                <a:cxn ang="0">
                  <a:pos x="0" y="96"/>
                </a:cxn>
                <a:cxn ang="0">
                  <a:pos x="7" y="92"/>
                </a:cxn>
                <a:cxn ang="0">
                  <a:pos x="14" y="86"/>
                </a:cxn>
                <a:cxn ang="0">
                  <a:pos x="21" y="80"/>
                </a:cxn>
                <a:cxn ang="0">
                  <a:pos x="28" y="75"/>
                </a:cxn>
                <a:cxn ang="0">
                  <a:pos x="33" y="69"/>
                </a:cxn>
                <a:cxn ang="0">
                  <a:pos x="40" y="63"/>
                </a:cxn>
                <a:cxn ang="0">
                  <a:pos x="46" y="57"/>
                </a:cxn>
                <a:cxn ang="0">
                  <a:pos x="53" y="54"/>
                </a:cxn>
                <a:cxn ang="0">
                  <a:pos x="59" y="47"/>
                </a:cxn>
                <a:cxn ang="0">
                  <a:pos x="63" y="40"/>
                </a:cxn>
                <a:cxn ang="0">
                  <a:pos x="70" y="33"/>
                </a:cxn>
                <a:cxn ang="0">
                  <a:pos x="76" y="26"/>
                </a:cxn>
                <a:cxn ang="0">
                  <a:pos x="82" y="20"/>
                </a:cxn>
                <a:cxn ang="0">
                  <a:pos x="88" y="13"/>
                </a:cxn>
                <a:cxn ang="0">
                  <a:pos x="93" y="7"/>
                </a:cxn>
                <a:cxn ang="0">
                  <a:pos x="99" y="0"/>
                </a:cxn>
                <a:cxn ang="0">
                  <a:pos x="104" y="3"/>
                </a:cxn>
                <a:cxn ang="0">
                  <a:pos x="109" y="8"/>
                </a:cxn>
                <a:cxn ang="0">
                  <a:pos x="115" y="11"/>
                </a:cxn>
                <a:cxn ang="0">
                  <a:pos x="121" y="16"/>
                </a:cxn>
                <a:cxn ang="0">
                  <a:pos x="126" y="19"/>
                </a:cxn>
                <a:cxn ang="0">
                  <a:pos x="130" y="24"/>
                </a:cxn>
                <a:cxn ang="0">
                  <a:pos x="135" y="28"/>
                </a:cxn>
                <a:cxn ang="0">
                  <a:pos x="138" y="33"/>
                </a:cxn>
              </a:cxnLst>
              <a:rect l="0" t="0" r="r" b="b"/>
              <a:pathLst>
                <a:path w="158" h="159">
                  <a:moveTo>
                    <a:pt x="138" y="33"/>
                  </a:moveTo>
                  <a:lnTo>
                    <a:pt x="158" y="49"/>
                  </a:lnTo>
                  <a:lnTo>
                    <a:pt x="147" y="63"/>
                  </a:lnTo>
                  <a:lnTo>
                    <a:pt x="136" y="78"/>
                  </a:lnTo>
                  <a:lnTo>
                    <a:pt x="124" y="92"/>
                  </a:lnTo>
                  <a:lnTo>
                    <a:pt x="113" y="106"/>
                  </a:lnTo>
                  <a:lnTo>
                    <a:pt x="101" y="119"/>
                  </a:lnTo>
                  <a:lnTo>
                    <a:pt x="90" y="133"/>
                  </a:lnTo>
                  <a:lnTo>
                    <a:pt x="78" y="146"/>
                  </a:lnTo>
                  <a:lnTo>
                    <a:pt x="67" y="159"/>
                  </a:lnTo>
                  <a:lnTo>
                    <a:pt x="58" y="152"/>
                  </a:lnTo>
                  <a:lnTo>
                    <a:pt x="49" y="145"/>
                  </a:lnTo>
                  <a:lnTo>
                    <a:pt x="41" y="137"/>
                  </a:lnTo>
                  <a:lnTo>
                    <a:pt x="33" y="129"/>
                  </a:lnTo>
                  <a:lnTo>
                    <a:pt x="25" y="121"/>
                  </a:lnTo>
                  <a:lnTo>
                    <a:pt x="17" y="111"/>
                  </a:lnTo>
                  <a:lnTo>
                    <a:pt x="9" y="104"/>
                  </a:lnTo>
                  <a:lnTo>
                    <a:pt x="0" y="96"/>
                  </a:lnTo>
                  <a:lnTo>
                    <a:pt x="7" y="92"/>
                  </a:lnTo>
                  <a:lnTo>
                    <a:pt x="14" y="86"/>
                  </a:lnTo>
                  <a:lnTo>
                    <a:pt x="21" y="80"/>
                  </a:lnTo>
                  <a:lnTo>
                    <a:pt x="28" y="75"/>
                  </a:lnTo>
                  <a:lnTo>
                    <a:pt x="33" y="69"/>
                  </a:lnTo>
                  <a:lnTo>
                    <a:pt x="40" y="63"/>
                  </a:lnTo>
                  <a:lnTo>
                    <a:pt x="46" y="57"/>
                  </a:lnTo>
                  <a:lnTo>
                    <a:pt x="53" y="54"/>
                  </a:lnTo>
                  <a:lnTo>
                    <a:pt x="59" y="47"/>
                  </a:lnTo>
                  <a:lnTo>
                    <a:pt x="63" y="40"/>
                  </a:lnTo>
                  <a:lnTo>
                    <a:pt x="70" y="33"/>
                  </a:lnTo>
                  <a:lnTo>
                    <a:pt x="76" y="26"/>
                  </a:lnTo>
                  <a:lnTo>
                    <a:pt x="82" y="20"/>
                  </a:lnTo>
                  <a:lnTo>
                    <a:pt x="88" y="13"/>
                  </a:lnTo>
                  <a:lnTo>
                    <a:pt x="93" y="7"/>
                  </a:lnTo>
                  <a:lnTo>
                    <a:pt x="99" y="0"/>
                  </a:lnTo>
                  <a:lnTo>
                    <a:pt x="104" y="3"/>
                  </a:lnTo>
                  <a:lnTo>
                    <a:pt x="109" y="8"/>
                  </a:lnTo>
                  <a:lnTo>
                    <a:pt x="115" y="11"/>
                  </a:lnTo>
                  <a:lnTo>
                    <a:pt x="121" y="16"/>
                  </a:lnTo>
                  <a:lnTo>
                    <a:pt x="126" y="19"/>
                  </a:lnTo>
                  <a:lnTo>
                    <a:pt x="130" y="24"/>
                  </a:lnTo>
                  <a:lnTo>
                    <a:pt x="135" y="28"/>
                  </a:lnTo>
                  <a:lnTo>
                    <a:pt x="138" y="3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rot="20101482">
              <a:off x="7419348" y="1077874"/>
              <a:ext cx="168952" cy="166227"/>
            </a:xfrm>
            <a:custGeom>
              <a:avLst/>
              <a:gdLst/>
              <a:ahLst/>
              <a:cxnLst>
                <a:cxn ang="0">
                  <a:pos x="119" y="15"/>
                </a:cxn>
                <a:cxn ang="0">
                  <a:pos x="119" y="19"/>
                </a:cxn>
                <a:cxn ang="0">
                  <a:pos x="122" y="23"/>
                </a:cxn>
                <a:cxn ang="0">
                  <a:pos x="124" y="28"/>
                </a:cxn>
                <a:cxn ang="0">
                  <a:pos x="124" y="32"/>
                </a:cxn>
                <a:cxn ang="0">
                  <a:pos x="122" y="40"/>
                </a:cxn>
                <a:cxn ang="0">
                  <a:pos x="118" y="46"/>
                </a:cxn>
                <a:cxn ang="0">
                  <a:pos x="114" y="53"/>
                </a:cxn>
                <a:cxn ang="0">
                  <a:pos x="108" y="59"/>
                </a:cxn>
                <a:cxn ang="0">
                  <a:pos x="102" y="64"/>
                </a:cxn>
                <a:cxn ang="0">
                  <a:pos x="96" y="69"/>
                </a:cxn>
                <a:cxn ang="0">
                  <a:pos x="92" y="75"/>
                </a:cxn>
                <a:cxn ang="0">
                  <a:pos x="87" y="82"/>
                </a:cxn>
                <a:cxn ang="0">
                  <a:pos x="80" y="77"/>
                </a:cxn>
                <a:cxn ang="0">
                  <a:pos x="76" y="70"/>
                </a:cxn>
                <a:cxn ang="0">
                  <a:pos x="71" y="64"/>
                </a:cxn>
                <a:cxn ang="0">
                  <a:pos x="63" y="60"/>
                </a:cxn>
                <a:cxn ang="0">
                  <a:pos x="63" y="67"/>
                </a:cxn>
                <a:cxn ang="0">
                  <a:pos x="65" y="75"/>
                </a:cxn>
                <a:cxn ang="0">
                  <a:pos x="69" y="82"/>
                </a:cxn>
                <a:cxn ang="0">
                  <a:pos x="72" y="89"/>
                </a:cxn>
                <a:cxn ang="0">
                  <a:pos x="69" y="85"/>
                </a:cxn>
                <a:cxn ang="0">
                  <a:pos x="63" y="81"/>
                </a:cxn>
                <a:cxn ang="0">
                  <a:pos x="56" y="76"/>
                </a:cxn>
                <a:cxn ang="0">
                  <a:pos x="49" y="75"/>
                </a:cxn>
                <a:cxn ang="0">
                  <a:pos x="52" y="81"/>
                </a:cxn>
                <a:cxn ang="0">
                  <a:pos x="55" y="87"/>
                </a:cxn>
                <a:cxn ang="0">
                  <a:pos x="58" y="93"/>
                </a:cxn>
                <a:cxn ang="0">
                  <a:pos x="62" y="99"/>
                </a:cxn>
                <a:cxn ang="0">
                  <a:pos x="61" y="103"/>
                </a:cxn>
                <a:cxn ang="0">
                  <a:pos x="60" y="106"/>
                </a:cxn>
                <a:cxn ang="0">
                  <a:pos x="58" y="110"/>
                </a:cxn>
                <a:cxn ang="0">
                  <a:pos x="60" y="113"/>
                </a:cxn>
                <a:cxn ang="0">
                  <a:pos x="56" y="113"/>
                </a:cxn>
                <a:cxn ang="0">
                  <a:pos x="53" y="115"/>
                </a:cxn>
                <a:cxn ang="0">
                  <a:pos x="50" y="119"/>
                </a:cxn>
                <a:cxn ang="0">
                  <a:pos x="48" y="122"/>
                </a:cxn>
                <a:cxn ang="0">
                  <a:pos x="42" y="117"/>
                </a:cxn>
                <a:cxn ang="0">
                  <a:pos x="37" y="110"/>
                </a:cxn>
                <a:cxn ang="0">
                  <a:pos x="31" y="103"/>
                </a:cxn>
                <a:cxn ang="0">
                  <a:pos x="25" y="96"/>
                </a:cxn>
                <a:cxn ang="0">
                  <a:pos x="19" y="90"/>
                </a:cxn>
                <a:cxn ang="0">
                  <a:pos x="13" y="83"/>
                </a:cxn>
                <a:cxn ang="0">
                  <a:pos x="7" y="77"/>
                </a:cxn>
                <a:cxn ang="0">
                  <a:pos x="0" y="73"/>
                </a:cxn>
                <a:cxn ang="0">
                  <a:pos x="10" y="64"/>
                </a:cxn>
                <a:cxn ang="0">
                  <a:pos x="20" y="54"/>
                </a:cxn>
                <a:cxn ang="0">
                  <a:pos x="31" y="45"/>
                </a:cxn>
                <a:cxn ang="0">
                  <a:pos x="41" y="36"/>
                </a:cxn>
                <a:cxn ang="0">
                  <a:pos x="52" y="28"/>
                </a:cxn>
                <a:cxn ang="0">
                  <a:pos x="62" y="19"/>
                </a:cxn>
                <a:cxn ang="0">
                  <a:pos x="73" y="9"/>
                </a:cxn>
                <a:cxn ang="0">
                  <a:pos x="84" y="0"/>
                </a:cxn>
                <a:cxn ang="0">
                  <a:pos x="90" y="1"/>
                </a:cxn>
                <a:cxn ang="0">
                  <a:pos x="95" y="1"/>
                </a:cxn>
                <a:cxn ang="0">
                  <a:pos x="100" y="2"/>
                </a:cxn>
                <a:cxn ang="0">
                  <a:pos x="105" y="4"/>
                </a:cxn>
                <a:cxn ang="0">
                  <a:pos x="109" y="5"/>
                </a:cxn>
                <a:cxn ang="0">
                  <a:pos x="113" y="7"/>
                </a:cxn>
                <a:cxn ang="0">
                  <a:pos x="116" y="11"/>
                </a:cxn>
                <a:cxn ang="0">
                  <a:pos x="119" y="15"/>
                </a:cxn>
              </a:cxnLst>
              <a:rect l="0" t="0" r="r" b="b"/>
              <a:pathLst>
                <a:path w="124" h="122">
                  <a:moveTo>
                    <a:pt x="119" y="15"/>
                  </a:moveTo>
                  <a:lnTo>
                    <a:pt x="119" y="19"/>
                  </a:lnTo>
                  <a:lnTo>
                    <a:pt x="122" y="23"/>
                  </a:lnTo>
                  <a:lnTo>
                    <a:pt x="124" y="28"/>
                  </a:lnTo>
                  <a:lnTo>
                    <a:pt x="124" y="32"/>
                  </a:lnTo>
                  <a:lnTo>
                    <a:pt x="122" y="40"/>
                  </a:lnTo>
                  <a:lnTo>
                    <a:pt x="118" y="46"/>
                  </a:lnTo>
                  <a:lnTo>
                    <a:pt x="114" y="53"/>
                  </a:lnTo>
                  <a:lnTo>
                    <a:pt x="108" y="59"/>
                  </a:lnTo>
                  <a:lnTo>
                    <a:pt x="102" y="64"/>
                  </a:lnTo>
                  <a:lnTo>
                    <a:pt x="96" y="69"/>
                  </a:lnTo>
                  <a:lnTo>
                    <a:pt x="92" y="75"/>
                  </a:lnTo>
                  <a:lnTo>
                    <a:pt x="87" y="82"/>
                  </a:lnTo>
                  <a:lnTo>
                    <a:pt x="80" y="77"/>
                  </a:lnTo>
                  <a:lnTo>
                    <a:pt x="76" y="70"/>
                  </a:lnTo>
                  <a:lnTo>
                    <a:pt x="71" y="64"/>
                  </a:lnTo>
                  <a:lnTo>
                    <a:pt x="63" y="60"/>
                  </a:lnTo>
                  <a:lnTo>
                    <a:pt x="63" y="67"/>
                  </a:lnTo>
                  <a:lnTo>
                    <a:pt x="65" y="75"/>
                  </a:lnTo>
                  <a:lnTo>
                    <a:pt x="69" y="82"/>
                  </a:lnTo>
                  <a:lnTo>
                    <a:pt x="72" y="89"/>
                  </a:lnTo>
                  <a:lnTo>
                    <a:pt x="69" y="85"/>
                  </a:lnTo>
                  <a:lnTo>
                    <a:pt x="63" y="81"/>
                  </a:lnTo>
                  <a:lnTo>
                    <a:pt x="56" y="76"/>
                  </a:lnTo>
                  <a:lnTo>
                    <a:pt x="49" y="75"/>
                  </a:lnTo>
                  <a:lnTo>
                    <a:pt x="52" y="81"/>
                  </a:lnTo>
                  <a:lnTo>
                    <a:pt x="55" y="87"/>
                  </a:lnTo>
                  <a:lnTo>
                    <a:pt x="58" y="93"/>
                  </a:lnTo>
                  <a:lnTo>
                    <a:pt x="62" y="99"/>
                  </a:lnTo>
                  <a:lnTo>
                    <a:pt x="61" y="103"/>
                  </a:lnTo>
                  <a:lnTo>
                    <a:pt x="60" y="106"/>
                  </a:lnTo>
                  <a:lnTo>
                    <a:pt x="58" y="110"/>
                  </a:lnTo>
                  <a:lnTo>
                    <a:pt x="60" y="113"/>
                  </a:lnTo>
                  <a:lnTo>
                    <a:pt x="56" y="113"/>
                  </a:lnTo>
                  <a:lnTo>
                    <a:pt x="53" y="115"/>
                  </a:lnTo>
                  <a:lnTo>
                    <a:pt x="50" y="119"/>
                  </a:lnTo>
                  <a:lnTo>
                    <a:pt x="48" y="122"/>
                  </a:lnTo>
                  <a:lnTo>
                    <a:pt x="42" y="117"/>
                  </a:lnTo>
                  <a:lnTo>
                    <a:pt x="37" y="110"/>
                  </a:lnTo>
                  <a:lnTo>
                    <a:pt x="31" y="103"/>
                  </a:lnTo>
                  <a:lnTo>
                    <a:pt x="25" y="96"/>
                  </a:lnTo>
                  <a:lnTo>
                    <a:pt x="19" y="90"/>
                  </a:lnTo>
                  <a:lnTo>
                    <a:pt x="13" y="83"/>
                  </a:lnTo>
                  <a:lnTo>
                    <a:pt x="7" y="77"/>
                  </a:lnTo>
                  <a:lnTo>
                    <a:pt x="0" y="73"/>
                  </a:lnTo>
                  <a:lnTo>
                    <a:pt x="10" y="64"/>
                  </a:lnTo>
                  <a:lnTo>
                    <a:pt x="20" y="54"/>
                  </a:lnTo>
                  <a:lnTo>
                    <a:pt x="31" y="45"/>
                  </a:lnTo>
                  <a:lnTo>
                    <a:pt x="41" y="36"/>
                  </a:lnTo>
                  <a:lnTo>
                    <a:pt x="52" y="28"/>
                  </a:lnTo>
                  <a:lnTo>
                    <a:pt x="62" y="19"/>
                  </a:lnTo>
                  <a:lnTo>
                    <a:pt x="73" y="9"/>
                  </a:lnTo>
                  <a:lnTo>
                    <a:pt x="84" y="0"/>
                  </a:lnTo>
                  <a:lnTo>
                    <a:pt x="90" y="1"/>
                  </a:lnTo>
                  <a:lnTo>
                    <a:pt x="95" y="1"/>
                  </a:lnTo>
                  <a:lnTo>
                    <a:pt x="100" y="2"/>
                  </a:lnTo>
                  <a:lnTo>
                    <a:pt x="105" y="4"/>
                  </a:lnTo>
                  <a:lnTo>
                    <a:pt x="109" y="5"/>
                  </a:lnTo>
                  <a:lnTo>
                    <a:pt x="113" y="7"/>
                  </a:lnTo>
                  <a:lnTo>
                    <a:pt x="116" y="11"/>
                  </a:lnTo>
                  <a:lnTo>
                    <a:pt x="119" y="1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rot="20101482">
              <a:off x="6829136" y="932698"/>
              <a:ext cx="171677" cy="193478"/>
            </a:xfrm>
            <a:custGeom>
              <a:avLst/>
              <a:gdLst/>
              <a:ahLst/>
              <a:cxnLst>
                <a:cxn ang="0">
                  <a:pos x="125" y="45"/>
                </a:cxn>
                <a:cxn ang="0">
                  <a:pos x="128" y="50"/>
                </a:cxn>
                <a:cxn ang="0">
                  <a:pos x="126" y="53"/>
                </a:cxn>
                <a:cxn ang="0">
                  <a:pos x="122" y="58"/>
                </a:cxn>
                <a:cxn ang="0">
                  <a:pos x="122" y="64"/>
                </a:cxn>
                <a:cxn ang="0">
                  <a:pos x="118" y="59"/>
                </a:cxn>
                <a:cxn ang="0">
                  <a:pos x="112" y="58"/>
                </a:cxn>
                <a:cxn ang="0">
                  <a:pos x="105" y="57"/>
                </a:cxn>
                <a:cxn ang="0">
                  <a:pos x="99" y="53"/>
                </a:cxn>
                <a:cxn ang="0">
                  <a:pos x="97" y="55"/>
                </a:cxn>
                <a:cxn ang="0">
                  <a:pos x="95" y="55"/>
                </a:cxn>
                <a:cxn ang="0">
                  <a:pos x="93" y="57"/>
                </a:cxn>
                <a:cxn ang="0">
                  <a:pos x="92" y="59"/>
                </a:cxn>
                <a:cxn ang="0">
                  <a:pos x="97" y="64"/>
                </a:cxn>
                <a:cxn ang="0">
                  <a:pos x="101" y="69"/>
                </a:cxn>
                <a:cxn ang="0">
                  <a:pos x="106" y="76"/>
                </a:cxn>
                <a:cxn ang="0">
                  <a:pos x="108" y="81"/>
                </a:cxn>
                <a:cxn ang="0">
                  <a:pos x="104" y="76"/>
                </a:cxn>
                <a:cxn ang="0">
                  <a:pos x="98" y="75"/>
                </a:cxn>
                <a:cxn ang="0">
                  <a:pos x="92" y="76"/>
                </a:cxn>
                <a:cxn ang="0">
                  <a:pos x="88" y="76"/>
                </a:cxn>
                <a:cxn ang="0">
                  <a:pos x="93" y="82"/>
                </a:cxn>
                <a:cxn ang="0">
                  <a:pos x="97" y="88"/>
                </a:cxn>
                <a:cxn ang="0">
                  <a:pos x="99" y="95"/>
                </a:cxn>
                <a:cxn ang="0">
                  <a:pos x="104" y="101"/>
                </a:cxn>
                <a:cxn ang="0">
                  <a:pos x="98" y="110"/>
                </a:cxn>
                <a:cxn ang="0">
                  <a:pos x="93" y="121"/>
                </a:cxn>
                <a:cxn ang="0">
                  <a:pos x="91" y="132"/>
                </a:cxn>
                <a:cxn ang="0">
                  <a:pos x="87" y="142"/>
                </a:cxn>
                <a:cxn ang="0">
                  <a:pos x="76" y="136"/>
                </a:cxn>
                <a:cxn ang="0">
                  <a:pos x="66" y="131"/>
                </a:cxn>
                <a:cxn ang="0">
                  <a:pos x="54" y="122"/>
                </a:cxn>
                <a:cxn ang="0">
                  <a:pos x="44" y="116"/>
                </a:cxn>
                <a:cxn ang="0">
                  <a:pos x="33" y="109"/>
                </a:cxn>
                <a:cxn ang="0">
                  <a:pos x="23" y="101"/>
                </a:cxn>
                <a:cxn ang="0">
                  <a:pos x="12" y="94"/>
                </a:cxn>
                <a:cxn ang="0">
                  <a:pos x="0" y="87"/>
                </a:cxn>
                <a:cxn ang="0">
                  <a:pos x="7" y="76"/>
                </a:cxn>
                <a:cxn ang="0">
                  <a:pos x="14" y="65"/>
                </a:cxn>
                <a:cxn ang="0">
                  <a:pos x="21" y="55"/>
                </a:cxn>
                <a:cxn ang="0">
                  <a:pos x="28" y="43"/>
                </a:cxn>
                <a:cxn ang="0">
                  <a:pos x="35" y="33"/>
                </a:cxn>
                <a:cxn ang="0">
                  <a:pos x="43" y="21"/>
                </a:cxn>
                <a:cxn ang="0">
                  <a:pos x="51" y="11"/>
                </a:cxn>
                <a:cxn ang="0">
                  <a:pos x="59" y="0"/>
                </a:cxn>
                <a:cxn ang="0">
                  <a:pos x="67" y="6"/>
                </a:cxn>
                <a:cxn ang="0">
                  <a:pos x="75" y="12"/>
                </a:cxn>
                <a:cxn ang="0">
                  <a:pos x="83" y="18"/>
                </a:cxn>
                <a:cxn ang="0">
                  <a:pos x="91" y="25"/>
                </a:cxn>
                <a:cxn ang="0">
                  <a:pos x="99" y="30"/>
                </a:cxn>
                <a:cxn ang="0">
                  <a:pos x="107" y="36"/>
                </a:cxn>
                <a:cxn ang="0">
                  <a:pos x="115" y="41"/>
                </a:cxn>
                <a:cxn ang="0">
                  <a:pos x="125" y="45"/>
                </a:cxn>
              </a:cxnLst>
              <a:rect l="0" t="0" r="r" b="b"/>
              <a:pathLst>
                <a:path w="128" h="142">
                  <a:moveTo>
                    <a:pt x="125" y="45"/>
                  </a:moveTo>
                  <a:lnTo>
                    <a:pt x="128" y="50"/>
                  </a:lnTo>
                  <a:lnTo>
                    <a:pt x="126" y="53"/>
                  </a:lnTo>
                  <a:lnTo>
                    <a:pt x="122" y="58"/>
                  </a:lnTo>
                  <a:lnTo>
                    <a:pt x="122" y="64"/>
                  </a:lnTo>
                  <a:lnTo>
                    <a:pt x="118" y="59"/>
                  </a:lnTo>
                  <a:lnTo>
                    <a:pt x="112" y="58"/>
                  </a:lnTo>
                  <a:lnTo>
                    <a:pt x="105" y="57"/>
                  </a:lnTo>
                  <a:lnTo>
                    <a:pt x="99" y="53"/>
                  </a:lnTo>
                  <a:lnTo>
                    <a:pt x="97" y="55"/>
                  </a:lnTo>
                  <a:lnTo>
                    <a:pt x="95" y="55"/>
                  </a:lnTo>
                  <a:lnTo>
                    <a:pt x="93" y="57"/>
                  </a:lnTo>
                  <a:lnTo>
                    <a:pt x="92" y="59"/>
                  </a:lnTo>
                  <a:lnTo>
                    <a:pt x="97" y="64"/>
                  </a:lnTo>
                  <a:lnTo>
                    <a:pt x="101" y="69"/>
                  </a:lnTo>
                  <a:lnTo>
                    <a:pt x="106" y="76"/>
                  </a:lnTo>
                  <a:lnTo>
                    <a:pt x="108" y="81"/>
                  </a:lnTo>
                  <a:lnTo>
                    <a:pt x="104" y="76"/>
                  </a:lnTo>
                  <a:lnTo>
                    <a:pt x="98" y="75"/>
                  </a:lnTo>
                  <a:lnTo>
                    <a:pt x="92" y="76"/>
                  </a:lnTo>
                  <a:lnTo>
                    <a:pt x="88" y="76"/>
                  </a:lnTo>
                  <a:lnTo>
                    <a:pt x="93" y="82"/>
                  </a:lnTo>
                  <a:lnTo>
                    <a:pt x="97" y="88"/>
                  </a:lnTo>
                  <a:lnTo>
                    <a:pt x="99" y="95"/>
                  </a:lnTo>
                  <a:lnTo>
                    <a:pt x="104" y="101"/>
                  </a:lnTo>
                  <a:lnTo>
                    <a:pt x="98" y="110"/>
                  </a:lnTo>
                  <a:lnTo>
                    <a:pt x="93" y="121"/>
                  </a:lnTo>
                  <a:lnTo>
                    <a:pt x="91" y="132"/>
                  </a:lnTo>
                  <a:lnTo>
                    <a:pt x="87" y="142"/>
                  </a:lnTo>
                  <a:lnTo>
                    <a:pt x="76" y="136"/>
                  </a:lnTo>
                  <a:lnTo>
                    <a:pt x="66" y="131"/>
                  </a:lnTo>
                  <a:lnTo>
                    <a:pt x="54" y="122"/>
                  </a:lnTo>
                  <a:lnTo>
                    <a:pt x="44" y="116"/>
                  </a:lnTo>
                  <a:lnTo>
                    <a:pt x="33" y="109"/>
                  </a:lnTo>
                  <a:lnTo>
                    <a:pt x="23" y="101"/>
                  </a:lnTo>
                  <a:lnTo>
                    <a:pt x="12" y="94"/>
                  </a:lnTo>
                  <a:lnTo>
                    <a:pt x="0" y="87"/>
                  </a:lnTo>
                  <a:lnTo>
                    <a:pt x="7" y="76"/>
                  </a:lnTo>
                  <a:lnTo>
                    <a:pt x="14" y="65"/>
                  </a:lnTo>
                  <a:lnTo>
                    <a:pt x="21" y="55"/>
                  </a:lnTo>
                  <a:lnTo>
                    <a:pt x="28" y="43"/>
                  </a:lnTo>
                  <a:lnTo>
                    <a:pt x="35" y="33"/>
                  </a:lnTo>
                  <a:lnTo>
                    <a:pt x="43" y="21"/>
                  </a:lnTo>
                  <a:lnTo>
                    <a:pt x="51" y="11"/>
                  </a:lnTo>
                  <a:lnTo>
                    <a:pt x="59" y="0"/>
                  </a:lnTo>
                  <a:lnTo>
                    <a:pt x="67" y="6"/>
                  </a:lnTo>
                  <a:lnTo>
                    <a:pt x="75" y="12"/>
                  </a:lnTo>
                  <a:lnTo>
                    <a:pt x="83" y="18"/>
                  </a:lnTo>
                  <a:lnTo>
                    <a:pt x="91" y="25"/>
                  </a:lnTo>
                  <a:lnTo>
                    <a:pt x="99" y="30"/>
                  </a:lnTo>
                  <a:lnTo>
                    <a:pt x="107" y="36"/>
                  </a:lnTo>
                  <a:lnTo>
                    <a:pt x="115" y="41"/>
                  </a:lnTo>
                  <a:lnTo>
                    <a:pt x="125" y="4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rot="20101482">
              <a:off x="6852814" y="1009993"/>
              <a:ext cx="525931" cy="591331"/>
            </a:xfrm>
            <a:custGeom>
              <a:avLst/>
              <a:gdLst/>
              <a:ahLst/>
              <a:cxnLst>
                <a:cxn ang="0">
                  <a:pos x="270" y="125"/>
                </a:cxn>
                <a:cxn ang="0">
                  <a:pos x="238" y="176"/>
                </a:cxn>
                <a:cxn ang="0">
                  <a:pos x="205" y="172"/>
                </a:cxn>
                <a:cxn ang="0">
                  <a:pos x="177" y="151"/>
                </a:cxn>
                <a:cxn ang="0">
                  <a:pos x="171" y="156"/>
                </a:cxn>
                <a:cxn ang="0">
                  <a:pos x="187" y="178"/>
                </a:cxn>
                <a:cxn ang="0">
                  <a:pos x="209" y="206"/>
                </a:cxn>
                <a:cxn ang="0">
                  <a:pos x="194" y="199"/>
                </a:cxn>
                <a:cxn ang="0">
                  <a:pos x="192" y="208"/>
                </a:cxn>
                <a:cxn ang="0">
                  <a:pos x="201" y="224"/>
                </a:cxn>
                <a:cxn ang="0">
                  <a:pos x="177" y="212"/>
                </a:cxn>
                <a:cxn ang="0">
                  <a:pos x="180" y="231"/>
                </a:cxn>
                <a:cxn ang="0">
                  <a:pos x="189" y="259"/>
                </a:cxn>
                <a:cxn ang="0">
                  <a:pos x="196" y="265"/>
                </a:cxn>
                <a:cxn ang="0">
                  <a:pos x="232" y="229"/>
                </a:cxn>
                <a:cxn ang="0">
                  <a:pos x="275" y="182"/>
                </a:cxn>
                <a:cxn ang="0">
                  <a:pos x="311" y="192"/>
                </a:cxn>
                <a:cxn ang="0">
                  <a:pos x="344" y="223"/>
                </a:cxn>
                <a:cxn ang="0">
                  <a:pos x="298" y="273"/>
                </a:cxn>
                <a:cxn ang="0">
                  <a:pos x="287" y="282"/>
                </a:cxn>
                <a:cxn ang="0">
                  <a:pos x="281" y="286"/>
                </a:cxn>
                <a:cxn ang="0">
                  <a:pos x="277" y="303"/>
                </a:cxn>
                <a:cxn ang="0">
                  <a:pos x="277" y="339"/>
                </a:cxn>
                <a:cxn ang="0">
                  <a:pos x="281" y="353"/>
                </a:cxn>
                <a:cxn ang="0">
                  <a:pos x="306" y="339"/>
                </a:cxn>
                <a:cxn ang="0">
                  <a:pos x="338" y="344"/>
                </a:cxn>
                <a:cxn ang="0">
                  <a:pos x="372" y="382"/>
                </a:cxn>
                <a:cxn ang="0">
                  <a:pos x="368" y="406"/>
                </a:cxn>
                <a:cxn ang="0">
                  <a:pos x="336" y="385"/>
                </a:cxn>
                <a:cxn ang="0">
                  <a:pos x="318" y="377"/>
                </a:cxn>
                <a:cxn ang="0">
                  <a:pos x="342" y="403"/>
                </a:cxn>
                <a:cxn ang="0">
                  <a:pos x="344" y="435"/>
                </a:cxn>
                <a:cxn ang="0">
                  <a:pos x="287" y="377"/>
                </a:cxn>
                <a:cxn ang="0">
                  <a:pos x="231" y="321"/>
                </a:cxn>
                <a:cxn ang="0">
                  <a:pos x="174" y="270"/>
                </a:cxn>
                <a:cxn ang="0">
                  <a:pos x="119" y="220"/>
                </a:cxn>
                <a:cxn ang="0">
                  <a:pos x="60" y="173"/>
                </a:cxn>
                <a:cxn ang="0">
                  <a:pos x="0" y="128"/>
                </a:cxn>
                <a:cxn ang="0">
                  <a:pos x="35" y="64"/>
                </a:cxn>
                <a:cxn ang="0">
                  <a:pos x="73" y="0"/>
                </a:cxn>
                <a:cxn ang="0">
                  <a:pos x="119" y="26"/>
                </a:cxn>
                <a:cxn ang="0">
                  <a:pos x="164" y="56"/>
                </a:cxn>
                <a:cxn ang="0">
                  <a:pos x="145" y="90"/>
                </a:cxn>
                <a:cxn ang="0">
                  <a:pos x="126" y="125"/>
                </a:cxn>
                <a:cxn ang="0">
                  <a:pos x="96" y="110"/>
                </a:cxn>
                <a:cxn ang="0">
                  <a:pos x="111" y="134"/>
                </a:cxn>
                <a:cxn ang="0">
                  <a:pos x="95" y="125"/>
                </a:cxn>
                <a:cxn ang="0">
                  <a:pos x="99" y="150"/>
                </a:cxn>
                <a:cxn ang="0">
                  <a:pos x="106" y="178"/>
                </a:cxn>
                <a:cxn ang="0">
                  <a:pos x="110" y="182"/>
                </a:cxn>
                <a:cxn ang="0">
                  <a:pos x="155" y="127"/>
                </a:cxn>
                <a:cxn ang="0">
                  <a:pos x="207" y="50"/>
                </a:cxn>
              </a:cxnLst>
              <a:rect l="0" t="0" r="r" b="b"/>
              <a:pathLst>
                <a:path w="387" h="435">
                  <a:moveTo>
                    <a:pt x="294" y="86"/>
                  </a:moveTo>
                  <a:lnTo>
                    <a:pt x="286" y="98"/>
                  </a:lnTo>
                  <a:lnTo>
                    <a:pt x="278" y="112"/>
                  </a:lnTo>
                  <a:lnTo>
                    <a:pt x="270" y="125"/>
                  </a:lnTo>
                  <a:lnTo>
                    <a:pt x="263" y="138"/>
                  </a:lnTo>
                  <a:lnTo>
                    <a:pt x="255" y="151"/>
                  </a:lnTo>
                  <a:lnTo>
                    <a:pt x="246" y="163"/>
                  </a:lnTo>
                  <a:lnTo>
                    <a:pt x="238" y="176"/>
                  </a:lnTo>
                  <a:lnTo>
                    <a:pt x="227" y="187"/>
                  </a:lnTo>
                  <a:lnTo>
                    <a:pt x="220" y="182"/>
                  </a:lnTo>
                  <a:lnTo>
                    <a:pt x="212" y="177"/>
                  </a:lnTo>
                  <a:lnTo>
                    <a:pt x="205" y="172"/>
                  </a:lnTo>
                  <a:lnTo>
                    <a:pt x="198" y="166"/>
                  </a:lnTo>
                  <a:lnTo>
                    <a:pt x="192" y="162"/>
                  </a:lnTo>
                  <a:lnTo>
                    <a:pt x="185" y="156"/>
                  </a:lnTo>
                  <a:lnTo>
                    <a:pt x="177" y="151"/>
                  </a:lnTo>
                  <a:lnTo>
                    <a:pt x="170" y="147"/>
                  </a:lnTo>
                  <a:lnTo>
                    <a:pt x="169" y="149"/>
                  </a:lnTo>
                  <a:lnTo>
                    <a:pt x="170" y="153"/>
                  </a:lnTo>
                  <a:lnTo>
                    <a:pt x="171" y="156"/>
                  </a:lnTo>
                  <a:lnTo>
                    <a:pt x="170" y="158"/>
                  </a:lnTo>
                  <a:lnTo>
                    <a:pt x="175" y="165"/>
                  </a:lnTo>
                  <a:lnTo>
                    <a:pt x="181" y="172"/>
                  </a:lnTo>
                  <a:lnTo>
                    <a:pt x="187" y="178"/>
                  </a:lnTo>
                  <a:lnTo>
                    <a:pt x="193" y="185"/>
                  </a:lnTo>
                  <a:lnTo>
                    <a:pt x="198" y="192"/>
                  </a:lnTo>
                  <a:lnTo>
                    <a:pt x="204" y="199"/>
                  </a:lnTo>
                  <a:lnTo>
                    <a:pt x="209" y="206"/>
                  </a:lnTo>
                  <a:lnTo>
                    <a:pt x="213" y="211"/>
                  </a:lnTo>
                  <a:lnTo>
                    <a:pt x="208" y="208"/>
                  </a:lnTo>
                  <a:lnTo>
                    <a:pt x="201" y="203"/>
                  </a:lnTo>
                  <a:lnTo>
                    <a:pt x="194" y="199"/>
                  </a:lnTo>
                  <a:lnTo>
                    <a:pt x="187" y="194"/>
                  </a:lnTo>
                  <a:lnTo>
                    <a:pt x="186" y="200"/>
                  </a:lnTo>
                  <a:lnTo>
                    <a:pt x="188" y="203"/>
                  </a:lnTo>
                  <a:lnTo>
                    <a:pt x="192" y="208"/>
                  </a:lnTo>
                  <a:lnTo>
                    <a:pt x="190" y="212"/>
                  </a:lnTo>
                  <a:lnTo>
                    <a:pt x="194" y="217"/>
                  </a:lnTo>
                  <a:lnTo>
                    <a:pt x="198" y="220"/>
                  </a:lnTo>
                  <a:lnTo>
                    <a:pt x="201" y="224"/>
                  </a:lnTo>
                  <a:lnTo>
                    <a:pt x="200" y="230"/>
                  </a:lnTo>
                  <a:lnTo>
                    <a:pt x="192" y="224"/>
                  </a:lnTo>
                  <a:lnTo>
                    <a:pt x="185" y="218"/>
                  </a:lnTo>
                  <a:lnTo>
                    <a:pt x="177" y="212"/>
                  </a:lnTo>
                  <a:lnTo>
                    <a:pt x="169" y="208"/>
                  </a:lnTo>
                  <a:lnTo>
                    <a:pt x="172" y="216"/>
                  </a:lnTo>
                  <a:lnTo>
                    <a:pt x="175" y="224"/>
                  </a:lnTo>
                  <a:lnTo>
                    <a:pt x="180" y="231"/>
                  </a:lnTo>
                  <a:lnTo>
                    <a:pt x="186" y="238"/>
                  </a:lnTo>
                  <a:lnTo>
                    <a:pt x="187" y="245"/>
                  </a:lnTo>
                  <a:lnTo>
                    <a:pt x="189" y="252"/>
                  </a:lnTo>
                  <a:lnTo>
                    <a:pt x="189" y="259"/>
                  </a:lnTo>
                  <a:lnTo>
                    <a:pt x="187" y="267"/>
                  </a:lnTo>
                  <a:lnTo>
                    <a:pt x="190" y="267"/>
                  </a:lnTo>
                  <a:lnTo>
                    <a:pt x="193" y="265"/>
                  </a:lnTo>
                  <a:lnTo>
                    <a:pt x="196" y="265"/>
                  </a:lnTo>
                  <a:lnTo>
                    <a:pt x="200" y="264"/>
                  </a:lnTo>
                  <a:lnTo>
                    <a:pt x="210" y="253"/>
                  </a:lnTo>
                  <a:lnTo>
                    <a:pt x="220" y="240"/>
                  </a:lnTo>
                  <a:lnTo>
                    <a:pt x="232" y="229"/>
                  </a:lnTo>
                  <a:lnTo>
                    <a:pt x="242" y="217"/>
                  </a:lnTo>
                  <a:lnTo>
                    <a:pt x="253" y="206"/>
                  </a:lnTo>
                  <a:lnTo>
                    <a:pt x="264" y="194"/>
                  </a:lnTo>
                  <a:lnTo>
                    <a:pt x="275" y="182"/>
                  </a:lnTo>
                  <a:lnTo>
                    <a:pt x="285" y="171"/>
                  </a:lnTo>
                  <a:lnTo>
                    <a:pt x="294" y="178"/>
                  </a:lnTo>
                  <a:lnTo>
                    <a:pt x="303" y="184"/>
                  </a:lnTo>
                  <a:lnTo>
                    <a:pt x="311" y="192"/>
                  </a:lnTo>
                  <a:lnTo>
                    <a:pt x="319" y="199"/>
                  </a:lnTo>
                  <a:lnTo>
                    <a:pt x="328" y="207"/>
                  </a:lnTo>
                  <a:lnTo>
                    <a:pt x="336" y="215"/>
                  </a:lnTo>
                  <a:lnTo>
                    <a:pt x="344" y="223"/>
                  </a:lnTo>
                  <a:lnTo>
                    <a:pt x="352" y="231"/>
                  </a:lnTo>
                  <a:lnTo>
                    <a:pt x="311" y="285"/>
                  </a:lnTo>
                  <a:lnTo>
                    <a:pt x="304" y="279"/>
                  </a:lnTo>
                  <a:lnTo>
                    <a:pt x="298" y="273"/>
                  </a:lnTo>
                  <a:lnTo>
                    <a:pt x="289" y="267"/>
                  </a:lnTo>
                  <a:lnTo>
                    <a:pt x="281" y="262"/>
                  </a:lnTo>
                  <a:lnTo>
                    <a:pt x="283" y="272"/>
                  </a:lnTo>
                  <a:lnTo>
                    <a:pt x="287" y="282"/>
                  </a:lnTo>
                  <a:lnTo>
                    <a:pt x="292" y="290"/>
                  </a:lnTo>
                  <a:lnTo>
                    <a:pt x="293" y="299"/>
                  </a:lnTo>
                  <a:lnTo>
                    <a:pt x="287" y="293"/>
                  </a:lnTo>
                  <a:lnTo>
                    <a:pt x="281" y="286"/>
                  </a:lnTo>
                  <a:lnTo>
                    <a:pt x="275" y="282"/>
                  </a:lnTo>
                  <a:lnTo>
                    <a:pt x="266" y="282"/>
                  </a:lnTo>
                  <a:lnTo>
                    <a:pt x="269" y="293"/>
                  </a:lnTo>
                  <a:lnTo>
                    <a:pt x="277" y="303"/>
                  </a:lnTo>
                  <a:lnTo>
                    <a:pt x="284" y="314"/>
                  </a:lnTo>
                  <a:lnTo>
                    <a:pt x="286" y="326"/>
                  </a:lnTo>
                  <a:lnTo>
                    <a:pt x="280" y="332"/>
                  </a:lnTo>
                  <a:lnTo>
                    <a:pt x="277" y="339"/>
                  </a:lnTo>
                  <a:lnTo>
                    <a:pt x="275" y="346"/>
                  </a:lnTo>
                  <a:lnTo>
                    <a:pt x="273" y="353"/>
                  </a:lnTo>
                  <a:lnTo>
                    <a:pt x="278" y="354"/>
                  </a:lnTo>
                  <a:lnTo>
                    <a:pt x="281" y="353"/>
                  </a:lnTo>
                  <a:lnTo>
                    <a:pt x="285" y="352"/>
                  </a:lnTo>
                  <a:lnTo>
                    <a:pt x="289" y="351"/>
                  </a:lnTo>
                  <a:lnTo>
                    <a:pt x="296" y="344"/>
                  </a:lnTo>
                  <a:lnTo>
                    <a:pt x="306" y="339"/>
                  </a:lnTo>
                  <a:lnTo>
                    <a:pt x="315" y="335"/>
                  </a:lnTo>
                  <a:lnTo>
                    <a:pt x="323" y="329"/>
                  </a:lnTo>
                  <a:lnTo>
                    <a:pt x="330" y="336"/>
                  </a:lnTo>
                  <a:lnTo>
                    <a:pt x="338" y="344"/>
                  </a:lnTo>
                  <a:lnTo>
                    <a:pt x="347" y="353"/>
                  </a:lnTo>
                  <a:lnTo>
                    <a:pt x="355" y="362"/>
                  </a:lnTo>
                  <a:lnTo>
                    <a:pt x="364" y="373"/>
                  </a:lnTo>
                  <a:lnTo>
                    <a:pt x="372" y="382"/>
                  </a:lnTo>
                  <a:lnTo>
                    <a:pt x="381" y="391"/>
                  </a:lnTo>
                  <a:lnTo>
                    <a:pt x="387" y="399"/>
                  </a:lnTo>
                  <a:lnTo>
                    <a:pt x="374" y="409"/>
                  </a:lnTo>
                  <a:lnTo>
                    <a:pt x="368" y="406"/>
                  </a:lnTo>
                  <a:lnTo>
                    <a:pt x="361" y="401"/>
                  </a:lnTo>
                  <a:lnTo>
                    <a:pt x="353" y="396"/>
                  </a:lnTo>
                  <a:lnTo>
                    <a:pt x="345" y="391"/>
                  </a:lnTo>
                  <a:lnTo>
                    <a:pt x="336" y="385"/>
                  </a:lnTo>
                  <a:lnTo>
                    <a:pt x="328" y="381"/>
                  </a:lnTo>
                  <a:lnTo>
                    <a:pt x="322" y="376"/>
                  </a:lnTo>
                  <a:lnTo>
                    <a:pt x="316" y="373"/>
                  </a:lnTo>
                  <a:lnTo>
                    <a:pt x="318" y="377"/>
                  </a:lnTo>
                  <a:lnTo>
                    <a:pt x="322" y="383"/>
                  </a:lnTo>
                  <a:lnTo>
                    <a:pt x="328" y="390"/>
                  </a:lnTo>
                  <a:lnTo>
                    <a:pt x="334" y="397"/>
                  </a:lnTo>
                  <a:lnTo>
                    <a:pt x="342" y="403"/>
                  </a:lnTo>
                  <a:lnTo>
                    <a:pt x="349" y="409"/>
                  </a:lnTo>
                  <a:lnTo>
                    <a:pt x="355" y="414"/>
                  </a:lnTo>
                  <a:lnTo>
                    <a:pt x="361" y="419"/>
                  </a:lnTo>
                  <a:lnTo>
                    <a:pt x="344" y="435"/>
                  </a:lnTo>
                  <a:lnTo>
                    <a:pt x="330" y="422"/>
                  </a:lnTo>
                  <a:lnTo>
                    <a:pt x="315" y="408"/>
                  </a:lnTo>
                  <a:lnTo>
                    <a:pt x="301" y="392"/>
                  </a:lnTo>
                  <a:lnTo>
                    <a:pt x="287" y="377"/>
                  </a:lnTo>
                  <a:lnTo>
                    <a:pt x="272" y="362"/>
                  </a:lnTo>
                  <a:lnTo>
                    <a:pt x="258" y="347"/>
                  </a:lnTo>
                  <a:lnTo>
                    <a:pt x="245" y="333"/>
                  </a:lnTo>
                  <a:lnTo>
                    <a:pt x="231" y="321"/>
                  </a:lnTo>
                  <a:lnTo>
                    <a:pt x="217" y="308"/>
                  </a:lnTo>
                  <a:lnTo>
                    <a:pt x="203" y="295"/>
                  </a:lnTo>
                  <a:lnTo>
                    <a:pt x="189" y="283"/>
                  </a:lnTo>
                  <a:lnTo>
                    <a:pt x="174" y="270"/>
                  </a:lnTo>
                  <a:lnTo>
                    <a:pt x="160" y="257"/>
                  </a:lnTo>
                  <a:lnTo>
                    <a:pt x="147" y="246"/>
                  </a:lnTo>
                  <a:lnTo>
                    <a:pt x="133" y="233"/>
                  </a:lnTo>
                  <a:lnTo>
                    <a:pt x="119" y="220"/>
                  </a:lnTo>
                  <a:lnTo>
                    <a:pt x="104" y="209"/>
                  </a:lnTo>
                  <a:lnTo>
                    <a:pt x="90" y="196"/>
                  </a:lnTo>
                  <a:lnTo>
                    <a:pt x="75" y="185"/>
                  </a:lnTo>
                  <a:lnTo>
                    <a:pt x="60" y="173"/>
                  </a:lnTo>
                  <a:lnTo>
                    <a:pt x="46" y="162"/>
                  </a:lnTo>
                  <a:lnTo>
                    <a:pt x="31" y="150"/>
                  </a:lnTo>
                  <a:lnTo>
                    <a:pt x="15" y="139"/>
                  </a:lnTo>
                  <a:lnTo>
                    <a:pt x="0" y="128"/>
                  </a:lnTo>
                  <a:lnTo>
                    <a:pt x="9" y="112"/>
                  </a:lnTo>
                  <a:lnTo>
                    <a:pt x="19" y="96"/>
                  </a:lnTo>
                  <a:lnTo>
                    <a:pt x="27" y="80"/>
                  </a:lnTo>
                  <a:lnTo>
                    <a:pt x="35" y="64"/>
                  </a:lnTo>
                  <a:lnTo>
                    <a:pt x="44" y="48"/>
                  </a:lnTo>
                  <a:lnTo>
                    <a:pt x="53" y="32"/>
                  </a:lnTo>
                  <a:lnTo>
                    <a:pt x="62" y="15"/>
                  </a:lnTo>
                  <a:lnTo>
                    <a:pt x="73" y="0"/>
                  </a:lnTo>
                  <a:lnTo>
                    <a:pt x="86" y="5"/>
                  </a:lnTo>
                  <a:lnTo>
                    <a:pt x="97" y="11"/>
                  </a:lnTo>
                  <a:lnTo>
                    <a:pt x="109" y="19"/>
                  </a:lnTo>
                  <a:lnTo>
                    <a:pt x="119" y="26"/>
                  </a:lnTo>
                  <a:lnTo>
                    <a:pt x="130" y="34"/>
                  </a:lnTo>
                  <a:lnTo>
                    <a:pt x="141" y="42"/>
                  </a:lnTo>
                  <a:lnTo>
                    <a:pt x="152" y="50"/>
                  </a:lnTo>
                  <a:lnTo>
                    <a:pt x="164" y="56"/>
                  </a:lnTo>
                  <a:lnTo>
                    <a:pt x="158" y="64"/>
                  </a:lnTo>
                  <a:lnTo>
                    <a:pt x="152" y="72"/>
                  </a:lnTo>
                  <a:lnTo>
                    <a:pt x="149" y="81"/>
                  </a:lnTo>
                  <a:lnTo>
                    <a:pt x="145" y="90"/>
                  </a:lnTo>
                  <a:lnTo>
                    <a:pt x="141" y="100"/>
                  </a:lnTo>
                  <a:lnTo>
                    <a:pt x="137" y="109"/>
                  </a:lnTo>
                  <a:lnTo>
                    <a:pt x="132" y="118"/>
                  </a:lnTo>
                  <a:lnTo>
                    <a:pt x="126" y="125"/>
                  </a:lnTo>
                  <a:lnTo>
                    <a:pt x="99" y="106"/>
                  </a:lnTo>
                  <a:lnTo>
                    <a:pt x="98" y="106"/>
                  </a:lnTo>
                  <a:lnTo>
                    <a:pt x="97" y="109"/>
                  </a:lnTo>
                  <a:lnTo>
                    <a:pt x="96" y="110"/>
                  </a:lnTo>
                  <a:lnTo>
                    <a:pt x="95" y="111"/>
                  </a:lnTo>
                  <a:lnTo>
                    <a:pt x="101" y="119"/>
                  </a:lnTo>
                  <a:lnTo>
                    <a:pt x="105" y="127"/>
                  </a:lnTo>
                  <a:lnTo>
                    <a:pt x="111" y="134"/>
                  </a:lnTo>
                  <a:lnTo>
                    <a:pt x="118" y="140"/>
                  </a:lnTo>
                  <a:lnTo>
                    <a:pt x="110" y="135"/>
                  </a:lnTo>
                  <a:lnTo>
                    <a:pt x="103" y="129"/>
                  </a:lnTo>
                  <a:lnTo>
                    <a:pt x="95" y="125"/>
                  </a:lnTo>
                  <a:lnTo>
                    <a:pt x="86" y="124"/>
                  </a:lnTo>
                  <a:lnTo>
                    <a:pt x="90" y="133"/>
                  </a:lnTo>
                  <a:lnTo>
                    <a:pt x="94" y="142"/>
                  </a:lnTo>
                  <a:lnTo>
                    <a:pt x="99" y="150"/>
                  </a:lnTo>
                  <a:lnTo>
                    <a:pt x="109" y="158"/>
                  </a:lnTo>
                  <a:lnTo>
                    <a:pt x="107" y="165"/>
                  </a:lnTo>
                  <a:lnTo>
                    <a:pt x="107" y="171"/>
                  </a:lnTo>
                  <a:lnTo>
                    <a:pt x="106" y="178"/>
                  </a:lnTo>
                  <a:lnTo>
                    <a:pt x="104" y="185"/>
                  </a:lnTo>
                  <a:lnTo>
                    <a:pt x="106" y="186"/>
                  </a:lnTo>
                  <a:lnTo>
                    <a:pt x="109" y="184"/>
                  </a:lnTo>
                  <a:lnTo>
                    <a:pt x="110" y="182"/>
                  </a:lnTo>
                  <a:lnTo>
                    <a:pt x="112" y="184"/>
                  </a:lnTo>
                  <a:lnTo>
                    <a:pt x="127" y="166"/>
                  </a:lnTo>
                  <a:lnTo>
                    <a:pt x="141" y="147"/>
                  </a:lnTo>
                  <a:lnTo>
                    <a:pt x="155" y="127"/>
                  </a:lnTo>
                  <a:lnTo>
                    <a:pt x="167" y="108"/>
                  </a:lnTo>
                  <a:lnTo>
                    <a:pt x="180" y="88"/>
                  </a:lnTo>
                  <a:lnTo>
                    <a:pt x="193" y="68"/>
                  </a:lnTo>
                  <a:lnTo>
                    <a:pt x="207" y="50"/>
                  </a:lnTo>
                  <a:lnTo>
                    <a:pt x="222" y="32"/>
                  </a:lnTo>
                  <a:lnTo>
                    <a:pt x="294" y="8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17"/>
            <p:cNvSpPr>
              <a:spLocks/>
            </p:cNvSpPr>
            <p:nvPr/>
          </p:nvSpPr>
          <p:spPr bwMode="auto">
            <a:xfrm rot="20101482">
              <a:off x="7342119" y="1232654"/>
              <a:ext cx="188028" cy="166227"/>
            </a:xfrm>
            <a:custGeom>
              <a:avLst/>
              <a:gdLst/>
              <a:ahLst/>
              <a:cxnLst>
                <a:cxn ang="0">
                  <a:pos x="91" y="6"/>
                </a:cxn>
                <a:cxn ang="0">
                  <a:pos x="96" y="10"/>
                </a:cxn>
                <a:cxn ang="0">
                  <a:pos x="102" y="15"/>
                </a:cxn>
                <a:cxn ang="0">
                  <a:pos x="108" y="21"/>
                </a:cxn>
                <a:cxn ang="0">
                  <a:pos x="114" y="25"/>
                </a:cxn>
                <a:cxn ang="0">
                  <a:pos x="119" y="31"/>
                </a:cxn>
                <a:cxn ang="0">
                  <a:pos x="125" y="37"/>
                </a:cxn>
                <a:cxn ang="0">
                  <a:pos x="131" y="42"/>
                </a:cxn>
                <a:cxn ang="0">
                  <a:pos x="137" y="46"/>
                </a:cxn>
                <a:cxn ang="0">
                  <a:pos x="134" y="51"/>
                </a:cxn>
                <a:cxn ang="0">
                  <a:pos x="133" y="55"/>
                </a:cxn>
                <a:cxn ang="0">
                  <a:pos x="132" y="60"/>
                </a:cxn>
                <a:cxn ang="0">
                  <a:pos x="127" y="65"/>
                </a:cxn>
                <a:cxn ang="0">
                  <a:pos x="119" y="72"/>
                </a:cxn>
                <a:cxn ang="0">
                  <a:pos x="111" y="78"/>
                </a:cxn>
                <a:cxn ang="0">
                  <a:pos x="103" y="85"/>
                </a:cxn>
                <a:cxn ang="0">
                  <a:pos x="95" y="92"/>
                </a:cxn>
                <a:cxn ang="0">
                  <a:pos x="87" y="99"/>
                </a:cxn>
                <a:cxn ang="0">
                  <a:pos x="79" y="106"/>
                </a:cxn>
                <a:cxn ang="0">
                  <a:pos x="72" y="114"/>
                </a:cxn>
                <a:cxn ang="0">
                  <a:pos x="65" y="122"/>
                </a:cxn>
                <a:cxn ang="0">
                  <a:pos x="57" y="116"/>
                </a:cxn>
                <a:cxn ang="0">
                  <a:pos x="49" y="111"/>
                </a:cxn>
                <a:cxn ang="0">
                  <a:pos x="40" y="104"/>
                </a:cxn>
                <a:cxn ang="0">
                  <a:pos x="32" y="96"/>
                </a:cxn>
                <a:cxn ang="0">
                  <a:pos x="23" y="88"/>
                </a:cxn>
                <a:cxn ang="0">
                  <a:pos x="15" y="80"/>
                </a:cxn>
                <a:cxn ang="0">
                  <a:pos x="6" y="72"/>
                </a:cxn>
                <a:cxn ang="0">
                  <a:pos x="0" y="63"/>
                </a:cxn>
                <a:cxn ang="0">
                  <a:pos x="10" y="54"/>
                </a:cxn>
                <a:cxn ang="0">
                  <a:pos x="20" y="46"/>
                </a:cxn>
                <a:cxn ang="0">
                  <a:pos x="32" y="38"/>
                </a:cxn>
                <a:cxn ang="0">
                  <a:pos x="45" y="31"/>
                </a:cxn>
                <a:cxn ang="0">
                  <a:pos x="56" y="24"/>
                </a:cxn>
                <a:cxn ang="0">
                  <a:pos x="66" y="17"/>
                </a:cxn>
                <a:cxn ang="0">
                  <a:pos x="77" y="9"/>
                </a:cxn>
                <a:cxn ang="0">
                  <a:pos x="86" y="0"/>
                </a:cxn>
                <a:cxn ang="0">
                  <a:pos x="87" y="1"/>
                </a:cxn>
                <a:cxn ang="0">
                  <a:pos x="91" y="2"/>
                </a:cxn>
                <a:cxn ang="0">
                  <a:pos x="92" y="5"/>
                </a:cxn>
                <a:cxn ang="0">
                  <a:pos x="91" y="6"/>
                </a:cxn>
              </a:cxnLst>
              <a:rect l="0" t="0" r="r" b="b"/>
              <a:pathLst>
                <a:path w="137" h="122">
                  <a:moveTo>
                    <a:pt x="91" y="6"/>
                  </a:moveTo>
                  <a:lnTo>
                    <a:pt x="96" y="10"/>
                  </a:lnTo>
                  <a:lnTo>
                    <a:pt x="102" y="15"/>
                  </a:lnTo>
                  <a:lnTo>
                    <a:pt x="108" y="21"/>
                  </a:lnTo>
                  <a:lnTo>
                    <a:pt x="114" y="25"/>
                  </a:lnTo>
                  <a:lnTo>
                    <a:pt x="119" y="31"/>
                  </a:lnTo>
                  <a:lnTo>
                    <a:pt x="125" y="37"/>
                  </a:lnTo>
                  <a:lnTo>
                    <a:pt x="131" y="42"/>
                  </a:lnTo>
                  <a:lnTo>
                    <a:pt x="137" y="46"/>
                  </a:lnTo>
                  <a:lnTo>
                    <a:pt x="134" y="51"/>
                  </a:lnTo>
                  <a:lnTo>
                    <a:pt x="133" y="55"/>
                  </a:lnTo>
                  <a:lnTo>
                    <a:pt x="132" y="60"/>
                  </a:lnTo>
                  <a:lnTo>
                    <a:pt x="127" y="65"/>
                  </a:lnTo>
                  <a:lnTo>
                    <a:pt x="119" y="72"/>
                  </a:lnTo>
                  <a:lnTo>
                    <a:pt x="111" y="78"/>
                  </a:lnTo>
                  <a:lnTo>
                    <a:pt x="103" y="85"/>
                  </a:lnTo>
                  <a:lnTo>
                    <a:pt x="95" y="92"/>
                  </a:lnTo>
                  <a:lnTo>
                    <a:pt x="87" y="99"/>
                  </a:lnTo>
                  <a:lnTo>
                    <a:pt x="79" y="106"/>
                  </a:lnTo>
                  <a:lnTo>
                    <a:pt x="72" y="114"/>
                  </a:lnTo>
                  <a:lnTo>
                    <a:pt x="65" y="122"/>
                  </a:lnTo>
                  <a:lnTo>
                    <a:pt x="57" y="116"/>
                  </a:lnTo>
                  <a:lnTo>
                    <a:pt x="49" y="111"/>
                  </a:lnTo>
                  <a:lnTo>
                    <a:pt x="40" y="104"/>
                  </a:lnTo>
                  <a:lnTo>
                    <a:pt x="32" y="96"/>
                  </a:lnTo>
                  <a:lnTo>
                    <a:pt x="23" y="88"/>
                  </a:lnTo>
                  <a:lnTo>
                    <a:pt x="15" y="80"/>
                  </a:lnTo>
                  <a:lnTo>
                    <a:pt x="6" y="72"/>
                  </a:lnTo>
                  <a:lnTo>
                    <a:pt x="0" y="63"/>
                  </a:lnTo>
                  <a:lnTo>
                    <a:pt x="10" y="54"/>
                  </a:lnTo>
                  <a:lnTo>
                    <a:pt x="20" y="46"/>
                  </a:lnTo>
                  <a:lnTo>
                    <a:pt x="32" y="38"/>
                  </a:lnTo>
                  <a:lnTo>
                    <a:pt x="45" y="31"/>
                  </a:lnTo>
                  <a:lnTo>
                    <a:pt x="56" y="24"/>
                  </a:lnTo>
                  <a:lnTo>
                    <a:pt x="66" y="17"/>
                  </a:lnTo>
                  <a:lnTo>
                    <a:pt x="77" y="9"/>
                  </a:lnTo>
                  <a:lnTo>
                    <a:pt x="86" y="0"/>
                  </a:lnTo>
                  <a:lnTo>
                    <a:pt x="87" y="1"/>
                  </a:lnTo>
                  <a:lnTo>
                    <a:pt x="91" y="2"/>
                  </a:lnTo>
                  <a:lnTo>
                    <a:pt x="92" y="5"/>
                  </a:lnTo>
                  <a:lnTo>
                    <a:pt x="91" y="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18"/>
            <p:cNvSpPr>
              <a:spLocks/>
            </p:cNvSpPr>
            <p:nvPr/>
          </p:nvSpPr>
          <p:spPr bwMode="auto">
            <a:xfrm rot="20101482">
              <a:off x="6592667" y="1025085"/>
              <a:ext cx="722133" cy="1169036"/>
            </a:xfrm>
            <a:custGeom>
              <a:avLst/>
              <a:gdLst/>
              <a:ahLst/>
              <a:cxnLst>
                <a:cxn ang="0">
                  <a:pos x="210" y="38"/>
                </a:cxn>
                <a:cxn ang="0">
                  <a:pos x="224" y="135"/>
                </a:cxn>
                <a:cxn ang="0">
                  <a:pos x="219" y="225"/>
                </a:cxn>
                <a:cxn ang="0">
                  <a:pos x="211" y="262"/>
                </a:cxn>
                <a:cxn ang="0">
                  <a:pos x="179" y="263"/>
                </a:cxn>
                <a:cxn ang="0">
                  <a:pos x="225" y="283"/>
                </a:cxn>
                <a:cxn ang="0">
                  <a:pos x="228" y="307"/>
                </a:cxn>
                <a:cxn ang="0">
                  <a:pos x="188" y="294"/>
                </a:cxn>
                <a:cxn ang="0">
                  <a:pos x="214" y="316"/>
                </a:cxn>
                <a:cxn ang="0">
                  <a:pos x="230" y="342"/>
                </a:cxn>
                <a:cxn ang="0">
                  <a:pos x="195" y="335"/>
                </a:cxn>
                <a:cxn ang="0">
                  <a:pos x="190" y="345"/>
                </a:cxn>
                <a:cxn ang="0">
                  <a:pos x="219" y="383"/>
                </a:cxn>
                <a:cxn ang="0">
                  <a:pos x="221" y="420"/>
                </a:cxn>
                <a:cxn ang="0">
                  <a:pos x="259" y="368"/>
                </a:cxn>
                <a:cxn ang="0">
                  <a:pos x="347" y="428"/>
                </a:cxn>
                <a:cxn ang="0">
                  <a:pos x="436" y="494"/>
                </a:cxn>
                <a:cxn ang="0">
                  <a:pos x="434" y="513"/>
                </a:cxn>
                <a:cxn ang="0">
                  <a:pos x="363" y="505"/>
                </a:cxn>
                <a:cxn ang="0">
                  <a:pos x="307" y="516"/>
                </a:cxn>
                <a:cxn ang="0">
                  <a:pos x="297" y="531"/>
                </a:cxn>
                <a:cxn ang="0">
                  <a:pos x="351" y="525"/>
                </a:cxn>
                <a:cxn ang="0">
                  <a:pos x="432" y="535"/>
                </a:cxn>
                <a:cxn ang="0">
                  <a:pos x="497" y="554"/>
                </a:cxn>
                <a:cxn ang="0">
                  <a:pos x="519" y="586"/>
                </a:cxn>
                <a:cxn ang="0">
                  <a:pos x="431" y="657"/>
                </a:cxn>
                <a:cxn ang="0">
                  <a:pos x="388" y="660"/>
                </a:cxn>
                <a:cxn ang="0">
                  <a:pos x="377" y="668"/>
                </a:cxn>
                <a:cxn ang="0">
                  <a:pos x="387" y="686"/>
                </a:cxn>
                <a:cxn ang="0">
                  <a:pos x="356" y="676"/>
                </a:cxn>
                <a:cxn ang="0">
                  <a:pos x="360" y="690"/>
                </a:cxn>
                <a:cxn ang="0">
                  <a:pos x="369" y="703"/>
                </a:cxn>
                <a:cxn ang="0">
                  <a:pos x="336" y="698"/>
                </a:cxn>
                <a:cxn ang="0">
                  <a:pos x="350" y="718"/>
                </a:cxn>
                <a:cxn ang="0">
                  <a:pos x="309" y="708"/>
                </a:cxn>
                <a:cxn ang="0">
                  <a:pos x="255" y="676"/>
                </a:cxn>
                <a:cxn ang="0">
                  <a:pos x="213" y="642"/>
                </a:cxn>
                <a:cxn ang="0">
                  <a:pos x="232" y="673"/>
                </a:cxn>
                <a:cxn ang="0">
                  <a:pos x="315" y="733"/>
                </a:cxn>
                <a:cxn ang="0">
                  <a:pos x="368" y="816"/>
                </a:cxn>
                <a:cxn ang="0">
                  <a:pos x="347" y="855"/>
                </a:cxn>
                <a:cxn ang="0">
                  <a:pos x="242" y="859"/>
                </a:cxn>
                <a:cxn ang="0">
                  <a:pos x="135" y="854"/>
                </a:cxn>
                <a:cxn ang="0">
                  <a:pos x="69" y="835"/>
                </a:cxn>
                <a:cxn ang="0">
                  <a:pos x="4" y="794"/>
                </a:cxn>
                <a:cxn ang="0">
                  <a:pos x="58" y="535"/>
                </a:cxn>
                <a:cxn ang="0">
                  <a:pos x="84" y="528"/>
                </a:cxn>
                <a:cxn ang="0">
                  <a:pos x="78" y="504"/>
                </a:cxn>
                <a:cxn ang="0">
                  <a:pos x="101" y="502"/>
                </a:cxn>
                <a:cxn ang="0">
                  <a:pos x="80" y="468"/>
                </a:cxn>
                <a:cxn ang="0">
                  <a:pos x="90" y="460"/>
                </a:cxn>
                <a:cxn ang="0">
                  <a:pos x="67" y="404"/>
                </a:cxn>
                <a:cxn ang="0">
                  <a:pos x="98" y="275"/>
                </a:cxn>
                <a:cxn ang="0">
                  <a:pos x="122" y="193"/>
                </a:cxn>
                <a:cxn ang="0">
                  <a:pos x="166" y="199"/>
                </a:cxn>
                <a:cxn ang="0">
                  <a:pos x="138" y="183"/>
                </a:cxn>
                <a:cxn ang="0">
                  <a:pos x="141" y="177"/>
                </a:cxn>
                <a:cxn ang="0">
                  <a:pos x="126" y="160"/>
                </a:cxn>
                <a:cxn ang="0">
                  <a:pos x="144" y="94"/>
                </a:cxn>
                <a:cxn ang="0">
                  <a:pos x="175" y="31"/>
                </a:cxn>
                <a:cxn ang="0">
                  <a:pos x="146" y="18"/>
                </a:cxn>
                <a:cxn ang="0">
                  <a:pos x="144" y="0"/>
                </a:cxn>
              </a:cxnLst>
              <a:rect l="0" t="0" r="r" b="b"/>
              <a:pathLst>
                <a:path w="531" h="859">
                  <a:moveTo>
                    <a:pt x="173" y="3"/>
                  </a:moveTo>
                  <a:lnTo>
                    <a:pt x="183" y="8"/>
                  </a:lnTo>
                  <a:lnTo>
                    <a:pt x="192" y="13"/>
                  </a:lnTo>
                  <a:lnTo>
                    <a:pt x="198" y="18"/>
                  </a:lnTo>
                  <a:lnTo>
                    <a:pt x="201" y="20"/>
                  </a:lnTo>
                  <a:lnTo>
                    <a:pt x="210" y="38"/>
                  </a:lnTo>
                  <a:lnTo>
                    <a:pt x="219" y="58"/>
                  </a:lnTo>
                  <a:lnTo>
                    <a:pt x="225" y="78"/>
                  </a:lnTo>
                  <a:lnTo>
                    <a:pt x="229" y="94"/>
                  </a:lnTo>
                  <a:lnTo>
                    <a:pt x="230" y="108"/>
                  </a:lnTo>
                  <a:lnTo>
                    <a:pt x="227" y="122"/>
                  </a:lnTo>
                  <a:lnTo>
                    <a:pt x="224" y="135"/>
                  </a:lnTo>
                  <a:lnTo>
                    <a:pt x="225" y="148"/>
                  </a:lnTo>
                  <a:lnTo>
                    <a:pt x="219" y="164"/>
                  </a:lnTo>
                  <a:lnTo>
                    <a:pt x="214" y="177"/>
                  </a:lnTo>
                  <a:lnTo>
                    <a:pt x="213" y="190"/>
                  </a:lnTo>
                  <a:lnTo>
                    <a:pt x="217" y="203"/>
                  </a:lnTo>
                  <a:lnTo>
                    <a:pt x="219" y="225"/>
                  </a:lnTo>
                  <a:lnTo>
                    <a:pt x="219" y="240"/>
                  </a:lnTo>
                  <a:lnTo>
                    <a:pt x="221" y="253"/>
                  </a:lnTo>
                  <a:lnTo>
                    <a:pt x="225" y="268"/>
                  </a:lnTo>
                  <a:lnTo>
                    <a:pt x="222" y="266"/>
                  </a:lnTo>
                  <a:lnTo>
                    <a:pt x="217" y="263"/>
                  </a:lnTo>
                  <a:lnTo>
                    <a:pt x="211" y="262"/>
                  </a:lnTo>
                  <a:lnTo>
                    <a:pt x="203" y="262"/>
                  </a:lnTo>
                  <a:lnTo>
                    <a:pt x="195" y="262"/>
                  </a:lnTo>
                  <a:lnTo>
                    <a:pt x="188" y="262"/>
                  </a:lnTo>
                  <a:lnTo>
                    <a:pt x="181" y="261"/>
                  </a:lnTo>
                  <a:lnTo>
                    <a:pt x="176" y="260"/>
                  </a:lnTo>
                  <a:lnTo>
                    <a:pt x="179" y="263"/>
                  </a:lnTo>
                  <a:lnTo>
                    <a:pt x="184" y="267"/>
                  </a:lnTo>
                  <a:lnTo>
                    <a:pt x="192" y="270"/>
                  </a:lnTo>
                  <a:lnTo>
                    <a:pt x="202" y="275"/>
                  </a:lnTo>
                  <a:lnTo>
                    <a:pt x="211" y="278"/>
                  </a:lnTo>
                  <a:lnTo>
                    <a:pt x="219" y="282"/>
                  </a:lnTo>
                  <a:lnTo>
                    <a:pt x="225" y="283"/>
                  </a:lnTo>
                  <a:lnTo>
                    <a:pt x="227" y="284"/>
                  </a:lnTo>
                  <a:lnTo>
                    <a:pt x="228" y="290"/>
                  </a:lnTo>
                  <a:lnTo>
                    <a:pt x="232" y="294"/>
                  </a:lnTo>
                  <a:lnTo>
                    <a:pt x="234" y="301"/>
                  </a:lnTo>
                  <a:lnTo>
                    <a:pt x="234" y="309"/>
                  </a:lnTo>
                  <a:lnTo>
                    <a:pt x="228" y="307"/>
                  </a:lnTo>
                  <a:lnTo>
                    <a:pt x="222" y="305"/>
                  </a:lnTo>
                  <a:lnTo>
                    <a:pt x="216" y="303"/>
                  </a:lnTo>
                  <a:lnTo>
                    <a:pt x="209" y="300"/>
                  </a:lnTo>
                  <a:lnTo>
                    <a:pt x="201" y="298"/>
                  </a:lnTo>
                  <a:lnTo>
                    <a:pt x="194" y="296"/>
                  </a:lnTo>
                  <a:lnTo>
                    <a:pt x="188" y="294"/>
                  </a:lnTo>
                  <a:lnTo>
                    <a:pt x="182" y="294"/>
                  </a:lnTo>
                  <a:lnTo>
                    <a:pt x="187" y="300"/>
                  </a:lnTo>
                  <a:lnTo>
                    <a:pt x="192" y="305"/>
                  </a:lnTo>
                  <a:lnTo>
                    <a:pt x="199" y="309"/>
                  </a:lnTo>
                  <a:lnTo>
                    <a:pt x="206" y="313"/>
                  </a:lnTo>
                  <a:lnTo>
                    <a:pt x="214" y="316"/>
                  </a:lnTo>
                  <a:lnTo>
                    <a:pt x="221" y="320"/>
                  </a:lnTo>
                  <a:lnTo>
                    <a:pt x="228" y="323"/>
                  </a:lnTo>
                  <a:lnTo>
                    <a:pt x="234" y="327"/>
                  </a:lnTo>
                  <a:lnTo>
                    <a:pt x="232" y="330"/>
                  </a:lnTo>
                  <a:lnTo>
                    <a:pt x="230" y="336"/>
                  </a:lnTo>
                  <a:lnTo>
                    <a:pt x="230" y="342"/>
                  </a:lnTo>
                  <a:lnTo>
                    <a:pt x="229" y="345"/>
                  </a:lnTo>
                  <a:lnTo>
                    <a:pt x="224" y="343"/>
                  </a:lnTo>
                  <a:lnTo>
                    <a:pt x="218" y="341"/>
                  </a:lnTo>
                  <a:lnTo>
                    <a:pt x="211" y="338"/>
                  </a:lnTo>
                  <a:lnTo>
                    <a:pt x="203" y="337"/>
                  </a:lnTo>
                  <a:lnTo>
                    <a:pt x="195" y="335"/>
                  </a:lnTo>
                  <a:lnTo>
                    <a:pt x="188" y="332"/>
                  </a:lnTo>
                  <a:lnTo>
                    <a:pt x="182" y="331"/>
                  </a:lnTo>
                  <a:lnTo>
                    <a:pt x="176" y="329"/>
                  </a:lnTo>
                  <a:lnTo>
                    <a:pt x="179" y="336"/>
                  </a:lnTo>
                  <a:lnTo>
                    <a:pt x="183" y="341"/>
                  </a:lnTo>
                  <a:lnTo>
                    <a:pt x="190" y="345"/>
                  </a:lnTo>
                  <a:lnTo>
                    <a:pt x="198" y="350"/>
                  </a:lnTo>
                  <a:lnTo>
                    <a:pt x="206" y="353"/>
                  </a:lnTo>
                  <a:lnTo>
                    <a:pt x="214" y="358"/>
                  </a:lnTo>
                  <a:lnTo>
                    <a:pt x="220" y="362"/>
                  </a:lnTo>
                  <a:lnTo>
                    <a:pt x="225" y="368"/>
                  </a:lnTo>
                  <a:lnTo>
                    <a:pt x="219" y="383"/>
                  </a:lnTo>
                  <a:lnTo>
                    <a:pt x="212" y="405"/>
                  </a:lnTo>
                  <a:lnTo>
                    <a:pt x="206" y="427"/>
                  </a:lnTo>
                  <a:lnTo>
                    <a:pt x="201" y="445"/>
                  </a:lnTo>
                  <a:lnTo>
                    <a:pt x="206" y="444"/>
                  </a:lnTo>
                  <a:lnTo>
                    <a:pt x="214" y="433"/>
                  </a:lnTo>
                  <a:lnTo>
                    <a:pt x="221" y="420"/>
                  </a:lnTo>
                  <a:lnTo>
                    <a:pt x="227" y="412"/>
                  </a:lnTo>
                  <a:lnTo>
                    <a:pt x="235" y="400"/>
                  </a:lnTo>
                  <a:lnTo>
                    <a:pt x="239" y="387"/>
                  </a:lnTo>
                  <a:lnTo>
                    <a:pt x="242" y="374"/>
                  </a:lnTo>
                  <a:lnTo>
                    <a:pt x="247" y="360"/>
                  </a:lnTo>
                  <a:lnTo>
                    <a:pt x="259" y="368"/>
                  </a:lnTo>
                  <a:lnTo>
                    <a:pt x="273" y="377"/>
                  </a:lnTo>
                  <a:lnTo>
                    <a:pt x="287" y="387"/>
                  </a:lnTo>
                  <a:lnTo>
                    <a:pt x="302" y="397"/>
                  </a:lnTo>
                  <a:lnTo>
                    <a:pt x="317" y="407"/>
                  </a:lnTo>
                  <a:lnTo>
                    <a:pt x="332" y="418"/>
                  </a:lnTo>
                  <a:lnTo>
                    <a:pt x="347" y="428"/>
                  </a:lnTo>
                  <a:lnTo>
                    <a:pt x="363" y="440"/>
                  </a:lnTo>
                  <a:lnTo>
                    <a:pt x="378" y="451"/>
                  </a:lnTo>
                  <a:lnTo>
                    <a:pt x="393" y="462"/>
                  </a:lnTo>
                  <a:lnTo>
                    <a:pt x="408" y="473"/>
                  </a:lnTo>
                  <a:lnTo>
                    <a:pt x="422" y="483"/>
                  </a:lnTo>
                  <a:lnTo>
                    <a:pt x="436" y="494"/>
                  </a:lnTo>
                  <a:lnTo>
                    <a:pt x="449" y="504"/>
                  </a:lnTo>
                  <a:lnTo>
                    <a:pt x="461" y="513"/>
                  </a:lnTo>
                  <a:lnTo>
                    <a:pt x="472" y="523"/>
                  </a:lnTo>
                  <a:lnTo>
                    <a:pt x="460" y="519"/>
                  </a:lnTo>
                  <a:lnTo>
                    <a:pt x="447" y="516"/>
                  </a:lnTo>
                  <a:lnTo>
                    <a:pt x="434" y="513"/>
                  </a:lnTo>
                  <a:lnTo>
                    <a:pt x="422" y="511"/>
                  </a:lnTo>
                  <a:lnTo>
                    <a:pt x="409" y="510"/>
                  </a:lnTo>
                  <a:lnTo>
                    <a:pt x="396" y="509"/>
                  </a:lnTo>
                  <a:lnTo>
                    <a:pt x="384" y="508"/>
                  </a:lnTo>
                  <a:lnTo>
                    <a:pt x="372" y="506"/>
                  </a:lnTo>
                  <a:lnTo>
                    <a:pt x="363" y="505"/>
                  </a:lnTo>
                  <a:lnTo>
                    <a:pt x="354" y="505"/>
                  </a:lnTo>
                  <a:lnTo>
                    <a:pt x="345" y="506"/>
                  </a:lnTo>
                  <a:lnTo>
                    <a:pt x="335" y="508"/>
                  </a:lnTo>
                  <a:lnTo>
                    <a:pt x="325" y="510"/>
                  </a:lnTo>
                  <a:lnTo>
                    <a:pt x="316" y="512"/>
                  </a:lnTo>
                  <a:lnTo>
                    <a:pt x="307" y="516"/>
                  </a:lnTo>
                  <a:lnTo>
                    <a:pt x="298" y="519"/>
                  </a:lnTo>
                  <a:lnTo>
                    <a:pt x="295" y="521"/>
                  </a:lnTo>
                  <a:lnTo>
                    <a:pt x="293" y="525"/>
                  </a:lnTo>
                  <a:lnTo>
                    <a:pt x="290" y="528"/>
                  </a:lnTo>
                  <a:lnTo>
                    <a:pt x="288" y="533"/>
                  </a:lnTo>
                  <a:lnTo>
                    <a:pt x="297" y="531"/>
                  </a:lnTo>
                  <a:lnTo>
                    <a:pt x="307" y="529"/>
                  </a:lnTo>
                  <a:lnTo>
                    <a:pt x="316" y="528"/>
                  </a:lnTo>
                  <a:lnTo>
                    <a:pt x="325" y="527"/>
                  </a:lnTo>
                  <a:lnTo>
                    <a:pt x="334" y="526"/>
                  </a:lnTo>
                  <a:lnTo>
                    <a:pt x="343" y="526"/>
                  </a:lnTo>
                  <a:lnTo>
                    <a:pt x="351" y="525"/>
                  </a:lnTo>
                  <a:lnTo>
                    <a:pt x="361" y="524"/>
                  </a:lnTo>
                  <a:lnTo>
                    <a:pt x="376" y="524"/>
                  </a:lnTo>
                  <a:lnTo>
                    <a:pt x="389" y="525"/>
                  </a:lnTo>
                  <a:lnTo>
                    <a:pt x="404" y="528"/>
                  </a:lnTo>
                  <a:lnTo>
                    <a:pt x="418" y="532"/>
                  </a:lnTo>
                  <a:lnTo>
                    <a:pt x="432" y="535"/>
                  </a:lnTo>
                  <a:lnTo>
                    <a:pt x="447" y="539"/>
                  </a:lnTo>
                  <a:lnTo>
                    <a:pt x="461" y="542"/>
                  </a:lnTo>
                  <a:lnTo>
                    <a:pt x="476" y="544"/>
                  </a:lnTo>
                  <a:lnTo>
                    <a:pt x="483" y="547"/>
                  </a:lnTo>
                  <a:lnTo>
                    <a:pt x="490" y="550"/>
                  </a:lnTo>
                  <a:lnTo>
                    <a:pt x="497" y="554"/>
                  </a:lnTo>
                  <a:lnTo>
                    <a:pt x="505" y="557"/>
                  </a:lnTo>
                  <a:lnTo>
                    <a:pt x="512" y="561"/>
                  </a:lnTo>
                  <a:lnTo>
                    <a:pt x="519" y="565"/>
                  </a:lnTo>
                  <a:lnTo>
                    <a:pt x="525" y="569"/>
                  </a:lnTo>
                  <a:lnTo>
                    <a:pt x="531" y="572"/>
                  </a:lnTo>
                  <a:lnTo>
                    <a:pt x="519" y="586"/>
                  </a:lnTo>
                  <a:lnTo>
                    <a:pt x="505" y="600"/>
                  </a:lnTo>
                  <a:lnTo>
                    <a:pt x="490" y="612"/>
                  </a:lnTo>
                  <a:lnTo>
                    <a:pt x="476" y="624"/>
                  </a:lnTo>
                  <a:lnTo>
                    <a:pt x="460" y="635"/>
                  </a:lnTo>
                  <a:lnTo>
                    <a:pt x="445" y="647"/>
                  </a:lnTo>
                  <a:lnTo>
                    <a:pt x="431" y="657"/>
                  </a:lnTo>
                  <a:lnTo>
                    <a:pt x="416" y="669"/>
                  </a:lnTo>
                  <a:lnTo>
                    <a:pt x="410" y="669"/>
                  </a:lnTo>
                  <a:lnTo>
                    <a:pt x="404" y="668"/>
                  </a:lnTo>
                  <a:lnTo>
                    <a:pt x="399" y="667"/>
                  </a:lnTo>
                  <a:lnTo>
                    <a:pt x="394" y="663"/>
                  </a:lnTo>
                  <a:lnTo>
                    <a:pt x="388" y="660"/>
                  </a:lnTo>
                  <a:lnTo>
                    <a:pt x="383" y="656"/>
                  </a:lnTo>
                  <a:lnTo>
                    <a:pt x="378" y="654"/>
                  </a:lnTo>
                  <a:lnTo>
                    <a:pt x="372" y="652"/>
                  </a:lnTo>
                  <a:lnTo>
                    <a:pt x="371" y="659"/>
                  </a:lnTo>
                  <a:lnTo>
                    <a:pt x="373" y="663"/>
                  </a:lnTo>
                  <a:lnTo>
                    <a:pt x="377" y="668"/>
                  </a:lnTo>
                  <a:lnTo>
                    <a:pt x="383" y="671"/>
                  </a:lnTo>
                  <a:lnTo>
                    <a:pt x="387" y="675"/>
                  </a:lnTo>
                  <a:lnTo>
                    <a:pt x="392" y="678"/>
                  </a:lnTo>
                  <a:lnTo>
                    <a:pt x="393" y="683"/>
                  </a:lnTo>
                  <a:lnTo>
                    <a:pt x="392" y="688"/>
                  </a:lnTo>
                  <a:lnTo>
                    <a:pt x="387" y="686"/>
                  </a:lnTo>
                  <a:lnTo>
                    <a:pt x="381" y="685"/>
                  </a:lnTo>
                  <a:lnTo>
                    <a:pt x="377" y="683"/>
                  </a:lnTo>
                  <a:lnTo>
                    <a:pt x="371" y="680"/>
                  </a:lnTo>
                  <a:lnTo>
                    <a:pt x="366" y="679"/>
                  </a:lnTo>
                  <a:lnTo>
                    <a:pt x="361" y="677"/>
                  </a:lnTo>
                  <a:lnTo>
                    <a:pt x="356" y="676"/>
                  </a:lnTo>
                  <a:lnTo>
                    <a:pt x="351" y="673"/>
                  </a:lnTo>
                  <a:lnTo>
                    <a:pt x="354" y="677"/>
                  </a:lnTo>
                  <a:lnTo>
                    <a:pt x="355" y="678"/>
                  </a:lnTo>
                  <a:lnTo>
                    <a:pt x="355" y="680"/>
                  </a:lnTo>
                  <a:lnTo>
                    <a:pt x="353" y="683"/>
                  </a:lnTo>
                  <a:lnTo>
                    <a:pt x="360" y="690"/>
                  </a:lnTo>
                  <a:lnTo>
                    <a:pt x="366" y="695"/>
                  </a:lnTo>
                  <a:lnTo>
                    <a:pt x="373" y="700"/>
                  </a:lnTo>
                  <a:lnTo>
                    <a:pt x="380" y="701"/>
                  </a:lnTo>
                  <a:lnTo>
                    <a:pt x="377" y="705"/>
                  </a:lnTo>
                  <a:lnTo>
                    <a:pt x="373" y="705"/>
                  </a:lnTo>
                  <a:lnTo>
                    <a:pt x="369" y="703"/>
                  </a:lnTo>
                  <a:lnTo>
                    <a:pt x="364" y="705"/>
                  </a:lnTo>
                  <a:lnTo>
                    <a:pt x="357" y="699"/>
                  </a:lnTo>
                  <a:lnTo>
                    <a:pt x="351" y="697"/>
                  </a:lnTo>
                  <a:lnTo>
                    <a:pt x="345" y="695"/>
                  </a:lnTo>
                  <a:lnTo>
                    <a:pt x="338" y="693"/>
                  </a:lnTo>
                  <a:lnTo>
                    <a:pt x="336" y="698"/>
                  </a:lnTo>
                  <a:lnTo>
                    <a:pt x="336" y="701"/>
                  </a:lnTo>
                  <a:lnTo>
                    <a:pt x="338" y="705"/>
                  </a:lnTo>
                  <a:lnTo>
                    <a:pt x="338" y="708"/>
                  </a:lnTo>
                  <a:lnTo>
                    <a:pt x="342" y="711"/>
                  </a:lnTo>
                  <a:lnTo>
                    <a:pt x="347" y="715"/>
                  </a:lnTo>
                  <a:lnTo>
                    <a:pt x="350" y="718"/>
                  </a:lnTo>
                  <a:lnTo>
                    <a:pt x="351" y="722"/>
                  </a:lnTo>
                  <a:lnTo>
                    <a:pt x="343" y="721"/>
                  </a:lnTo>
                  <a:lnTo>
                    <a:pt x="334" y="718"/>
                  </a:lnTo>
                  <a:lnTo>
                    <a:pt x="326" y="715"/>
                  </a:lnTo>
                  <a:lnTo>
                    <a:pt x="317" y="711"/>
                  </a:lnTo>
                  <a:lnTo>
                    <a:pt x="309" y="708"/>
                  </a:lnTo>
                  <a:lnTo>
                    <a:pt x="300" y="703"/>
                  </a:lnTo>
                  <a:lnTo>
                    <a:pt x="292" y="700"/>
                  </a:lnTo>
                  <a:lnTo>
                    <a:pt x="282" y="697"/>
                  </a:lnTo>
                  <a:lnTo>
                    <a:pt x="273" y="691"/>
                  </a:lnTo>
                  <a:lnTo>
                    <a:pt x="264" y="684"/>
                  </a:lnTo>
                  <a:lnTo>
                    <a:pt x="255" y="676"/>
                  </a:lnTo>
                  <a:lnTo>
                    <a:pt x="247" y="669"/>
                  </a:lnTo>
                  <a:lnTo>
                    <a:pt x="239" y="661"/>
                  </a:lnTo>
                  <a:lnTo>
                    <a:pt x="230" y="653"/>
                  </a:lnTo>
                  <a:lnTo>
                    <a:pt x="221" y="645"/>
                  </a:lnTo>
                  <a:lnTo>
                    <a:pt x="213" y="638"/>
                  </a:lnTo>
                  <a:lnTo>
                    <a:pt x="213" y="642"/>
                  </a:lnTo>
                  <a:lnTo>
                    <a:pt x="214" y="647"/>
                  </a:lnTo>
                  <a:lnTo>
                    <a:pt x="214" y="652"/>
                  </a:lnTo>
                  <a:lnTo>
                    <a:pt x="216" y="655"/>
                  </a:lnTo>
                  <a:lnTo>
                    <a:pt x="221" y="662"/>
                  </a:lnTo>
                  <a:lnTo>
                    <a:pt x="227" y="668"/>
                  </a:lnTo>
                  <a:lnTo>
                    <a:pt x="232" y="673"/>
                  </a:lnTo>
                  <a:lnTo>
                    <a:pt x="235" y="680"/>
                  </a:lnTo>
                  <a:lnTo>
                    <a:pt x="245" y="690"/>
                  </a:lnTo>
                  <a:lnTo>
                    <a:pt x="260" y="700"/>
                  </a:lnTo>
                  <a:lnTo>
                    <a:pt x="278" y="710"/>
                  </a:lnTo>
                  <a:lnTo>
                    <a:pt x="296" y="722"/>
                  </a:lnTo>
                  <a:lnTo>
                    <a:pt x="315" y="733"/>
                  </a:lnTo>
                  <a:lnTo>
                    <a:pt x="332" y="744"/>
                  </a:lnTo>
                  <a:lnTo>
                    <a:pt x="347" y="753"/>
                  </a:lnTo>
                  <a:lnTo>
                    <a:pt x="360" y="760"/>
                  </a:lnTo>
                  <a:lnTo>
                    <a:pt x="361" y="779"/>
                  </a:lnTo>
                  <a:lnTo>
                    <a:pt x="363" y="798"/>
                  </a:lnTo>
                  <a:lnTo>
                    <a:pt x="368" y="816"/>
                  </a:lnTo>
                  <a:lnTo>
                    <a:pt x="372" y="831"/>
                  </a:lnTo>
                  <a:lnTo>
                    <a:pt x="375" y="844"/>
                  </a:lnTo>
                  <a:lnTo>
                    <a:pt x="373" y="853"/>
                  </a:lnTo>
                  <a:lnTo>
                    <a:pt x="370" y="857"/>
                  </a:lnTo>
                  <a:lnTo>
                    <a:pt x="360" y="855"/>
                  </a:lnTo>
                  <a:lnTo>
                    <a:pt x="347" y="855"/>
                  </a:lnTo>
                  <a:lnTo>
                    <a:pt x="333" y="857"/>
                  </a:lnTo>
                  <a:lnTo>
                    <a:pt x="317" y="858"/>
                  </a:lnTo>
                  <a:lnTo>
                    <a:pt x="300" y="858"/>
                  </a:lnTo>
                  <a:lnTo>
                    <a:pt x="281" y="859"/>
                  </a:lnTo>
                  <a:lnTo>
                    <a:pt x="262" y="859"/>
                  </a:lnTo>
                  <a:lnTo>
                    <a:pt x="242" y="859"/>
                  </a:lnTo>
                  <a:lnTo>
                    <a:pt x="222" y="859"/>
                  </a:lnTo>
                  <a:lnTo>
                    <a:pt x="203" y="859"/>
                  </a:lnTo>
                  <a:lnTo>
                    <a:pt x="184" y="859"/>
                  </a:lnTo>
                  <a:lnTo>
                    <a:pt x="166" y="858"/>
                  </a:lnTo>
                  <a:lnTo>
                    <a:pt x="150" y="857"/>
                  </a:lnTo>
                  <a:lnTo>
                    <a:pt x="135" y="854"/>
                  </a:lnTo>
                  <a:lnTo>
                    <a:pt x="121" y="852"/>
                  </a:lnTo>
                  <a:lnTo>
                    <a:pt x="110" y="849"/>
                  </a:lnTo>
                  <a:lnTo>
                    <a:pt x="101" y="845"/>
                  </a:lnTo>
                  <a:lnTo>
                    <a:pt x="95" y="842"/>
                  </a:lnTo>
                  <a:lnTo>
                    <a:pt x="84" y="838"/>
                  </a:lnTo>
                  <a:lnTo>
                    <a:pt x="69" y="835"/>
                  </a:lnTo>
                  <a:lnTo>
                    <a:pt x="53" y="830"/>
                  </a:lnTo>
                  <a:lnTo>
                    <a:pt x="36" y="827"/>
                  </a:lnTo>
                  <a:lnTo>
                    <a:pt x="21" y="823"/>
                  </a:lnTo>
                  <a:lnTo>
                    <a:pt x="8" y="819"/>
                  </a:lnTo>
                  <a:lnTo>
                    <a:pt x="0" y="813"/>
                  </a:lnTo>
                  <a:lnTo>
                    <a:pt x="4" y="794"/>
                  </a:lnTo>
                  <a:lnTo>
                    <a:pt x="10" y="761"/>
                  </a:lnTo>
                  <a:lnTo>
                    <a:pt x="21" y="716"/>
                  </a:lnTo>
                  <a:lnTo>
                    <a:pt x="31" y="665"/>
                  </a:lnTo>
                  <a:lnTo>
                    <a:pt x="42" y="615"/>
                  </a:lnTo>
                  <a:lnTo>
                    <a:pt x="51" y="570"/>
                  </a:lnTo>
                  <a:lnTo>
                    <a:pt x="58" y="535"/>
                  </a:lnTo>
                  <a:lnTo>
                    <a:pt x="62" y="517"/>
                  </a:lnTo>
                  <a:lnTo>
                    <a:pt x="66" y="520"/>
                  </a:lnTo>
                  <a:lnTo>
                    <a:pt x="70" y="523"/>
                  </a:lnTo>
                  <a:lnTo>
                    <a:pt x="75" y="525"/>
                  </a:lnTo>
                  <a:lnTo>
                    <a:pt x="80" y="527"/>
                  </a:lnTo>
                  <a:lnTo>
                    <a:pt x="84" y="528"/>
                  </a:lnTo>
                  <a:lnTo>
                    <a:pt x="89" y="529"/>
                  </a:lnTo>
                  <a:lnTo>
                    <a:pt x="92" y="529"/>
                  </a:lnTo>
                  <a:lnTo>
                    <a:pt x="97" y="528"/>
                  </a:lnTo>
                  <a:lnTo>
                    <a:pt x="89" y="523"/>
                  </a:lnTo>
                  <a:lnTo>
                    <a:pt x="84" y="513"/>
                  </a:lnTo>
                  <a:lnTo>
                    <a:pt x="78" y="504"/>
                  </a:lnTo>
                  <a:lnTo>
                    <a:pt x="70" y="498"/>
                  </a:lnTo>
                  <a:lnTo>
                    <a:pt x="74" y="494"/>
                  </a:lnTo>
                  <a:lnTo>
                    <a:pt x="80" y="498"/>
                  </a:lnTo>
                  <a:lnTo>
                    <a:pt x="86" y="501"/>
                  </a:lnTo>
                  <a:lnTo>
                    <a:pt x="93" y="502"/>
                  </a:lnTo>
                  <a:lnTo>
                    <a:pt x="101" y="502"/>
                  </a:lnTo>
                  <a:lnTo>
                    <a:pt x="92" y="493"/>
                  </a:lnTo>
                  <a:lnTo>
                    <a:pt x="84" y="485"/>
                  </a:lnTo>
                  <a:lnTo>
                    <a:pt x="76" y="475"/>
                  </a:lnTo>
                  <a:lnTo>
                    <a:pt x="69" y="467"/>
                  </a:lnTo>
                  <a:lnTo>
                    <a:pt x="73" y="463"/>
                  </a:lnTo>
                  <a:lnTo>
                    <a:pt x="80" y="468"/>
                  </a:lnTo>
                  <a:lnTo>
                    <a:pt x="88" y="473"/>
                  </a:lnTo>
                  <a:lnTo>
                    <a:pt x="96" y="478"/>
                  </a:lnTo>
                  <a:lnTo>
                    <a:pt x="104" y="480"/>
                  </a:lnTo>
                  <a:lnTo>
                    <a:pt x="101" y="473"/>
                  </a:lnTo>
                  <a:lnTo>
                    <a:pt x="97" y="466"/>
                  </a:lnTo>
                  <a:lnTo>
                    <a:pt x="90" y="460"/>
                  </a:lnTo>
                  <a:lnTo>
                    <a:pt x="83" y="455"/>
                  </a:lnTo>
                  <a:lnTo>
                    <a:pt x="76" y="449"/>
                  </a:lnTo>
                  <a:lnTo>
                    <a:pt x="70" y="443"/>
                  </a:lnTo>
                  <a:lnTo>
                    <a:pt x="66" y="437"/>
                  </a:lnTo>
                  <a:lnTo>
                    <a:pt x="62" y="432"/>
                  </a:lnTo>
                  <a:lnTo>
                    <a:pt x="67" y="404"/>
                  </a:lnTo>
                  <a:lnTo>
                    <a:pt x="73" y="376"/>
                  </a:lnTo>
                  <a:lnTo>
                    <a:pt x="78" y="349"/>
                  </a:lnTo>
                  <a:lnTo>
                    <a:pt x="83" y="321"/>
                  </a:lnTo>
                  <a:lnTo>
                    <a:pt x="90" y="306"/>
                  </a:lnTo>
                  <a:lnTo>
                    <a:pt x="95" y="290"/>
                  </a:lnTo>
                  <a:lnTo>
                    <a:pt x="98" y="275"/>
                  </a:lnTo>
                  <a:lnTo>
                    <a:pt x="101" y="259"/>
                  </a:lnTo>
                  <a:lnTo>
                    <a:pt x="105" y="243"/>
                  </a:lnTo>
                  <a:lnTo>
                    <a:pt x="108" y="226"/>
                  </a:lnTo>
                  <a:lnTo>
                    <a:pt x="112" y="210"/>
                  </a:lnTo>
                  <a:lnTo>
                    <a:pt x="118" y="193"/>
                  </a:lnTo>
                  <a:lnTo>
                    <a:pt x="122" y="193"/>
                  </a:lnTo>
                  <a:lnTo>
                    <a:pt x="129" y="193"/>
                  </a:lnTo>
                  <a:lnTo>
                    <a:pt x="136" y="195"/>
                  </a:lnTo>
                  <a:lnTo>
                    <a:pt x="145" y="198"/>
                  </a:lnTo>
                  <a:lnTo>
                    <a:pt x="153" y="199"/>
                  </a:lnTo>
                  <a:lnTo>
                    <a:pt x="160" y="199"/>
                  </a:lnTo>
                  <a:lnTo>
                    <a:pt x="166" y="199"/>
                  </a:lnTo>
                  <a:lnTo>
                    <a:pt x="169" y="195"/>
                  </a:lnTo>
                  <a:lnTo>
                    <a:pt x="167" y="192"/>
                  </a:lnTo>
                  <a:lnTo>
                    <a:pt x="161" y="190"/>
                  </a:lnTo>
                  <a:lnTo>
                    <a:pt x="154" y="186"/>
                  </a:lnTo>
                  <a:lnTo>
                    <a:pt x="146" y="185"/>
                  </a:lnTo>
                  <a:lnTo>
                    <a:pt x="138" y="183"/>
                  </a:lnTo>
                  <a:lnTo>
                    <a:pt x="130" y="180"/>
                  </a:lnTo>
                  <a:lnTo>
                    <a:pt x="124" y="178"/>
                  </a:lnTo>
                  <a:lnTo>
                    <a:pt x="120" y="175"/>
                  </a:lnTo>
                  <a:lnTo>
                    <a:pt x="126" y="175"/>
                  </a:lnTo>
                  <a:lnTo>
                    <a:pt x="133" y="176"/>
                  </a:lnTo>
                  <a:lnTo>
                    <a:pt x="141" y="177"/>
                  </a:lnTo>
                  <a:lnTo>
                    <a:pt x="150" y="178"/>
                  </a:lnTo>
                  <a:lnTo>
                    <a:pt x="158" y="179"/>
                  </a:lnTo>
                  <a:lnTo>
                    <a:pt x="166" y="180"/>
                  </a:lnTo>
                  <a:lnTo>
                    <a:pt x="172" y="180"/>
                  </a:lnTo>
                  <a:lnTo>
                    <a:pt x="176" y="178"/>
                  </a:lnTo>
                  <a:lnTo>
                    <a:pt x="126" y="160"/>
                  </a:lnTo>
                  <a:lnTo>
                    <a:pt x="124" y="145"/>
                  </a:lnTo>
                  <a:lnTo>
                    <a:pt x="124" y="125"/>
                  </a:lnTo>
                  <a:lnTo>
                    <a:pt x="124" y="106"/>
                  </a:lnTo>
                  <a:lnTo>
                    <a:pt x="128" y="92"/>
                  </a:lnTo>
                  <a:lnTo>
                    <a:pt x="136" y="93"/>
                  </a:lnTo>
                  <a:lnTo>
                    <a:pt x="144" y="94"/>
                  </a:lnTo>
                  <a:lnTo>
                    <a:pt x="151" y="96"/>
                  </a:lnTo>
                  <a:lnTo>
                    <a:pt x="158" y="97"/>
                  </a:lnTo>
                  <a:lnTo>
                    <a:pt x="167" y="81"/>
                  </a:lnTo>
                  <a:lnTo>
                    <a:pt x="172" y="65"/>
                  </a:lnTo>
                  <a:lnTo>
                    <a:pt x="173" y="48"/>
                  </a:lnTo>
                  <a:lnTo>
                    <a:pt x="175" y="31"/>
                  </a:lnTo>
                  <a:lnTo>
                    <a:pt x="172" y="26"/>
                  </a:lnTo>
                  <a:lnTo>
                    <a:pt x="167" y="23"/>
                  </a:lnTo>
                  <a:lnTo>
                    <a:pt x="163" y="20"/>
                  </a:lnTo>
                  <a:lnTo>
                    <a:pt x="158" y="19"/>
                  </a:lnTo>
                  <a:lnTo>
                    <a:pt x="152" y="19"/>
                  </a:lnTo>
                  <a:lnTo>
                    <a:pt x="146" y="18"/>
                  </a:lnTo>
                  <a:lnTo>
                    <a:pt x="142" y="18"/>
                  </a:lnTo>
                  <a:lnTo>
                    <a:pt x="136" y="17"/>
                  </a:lnTo>
                  <a:lnTo>
                    <a:pt x="138" y="3"/>
                  </a:lnTo>
                  <a:lnTo>
                    <a:pt x="138" y="2"/>
                  </a:lnTo>
                  <a:lnTo>
                    <a:pt x="141" y="1"/>
                  </a:lnTo>
                  <a:lnTo>
                    <a:pt x="144" y="0"/>
                  </a:lnTo>
                  <a:lnTo>
                    <a:pt x="149" y="0"/>
                  </a:lnTo>
                  <a:lnTo>
                    <a:pt x="154" y="0"/>
                  </a:lnTo>
                  <a:lnTo>
                    <a:pt x="160" y="0"/>
                  </a:lnTo>
                  <a:lnTo>
                    <a:pt x="167" y="1"/>
                  </a:lnTo>
                  <a:lnTo>
                    <a:pt x="173" y="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19"/>
            <p:cNvSpPr>
              <a:spLocks/>
            </p:cNvSpPr>
            <p:nvPr/>
          </p:nvSpPr>
          <p:spPr bwMode="auto">
            <a:xfrm rot="20101482">
              <a:off x="6875480" y="1219280"/>
              <a:ext cx="487780" cy="485054"/>
            </a:xfrm>
            <a:custGeom>
              <a:avLst/>
              <a:gdLst/>
              <a:ahLst/>
              <a:cxnLst>
                <a:cxn ang="0">
                  <a:pos x="137" y="93"/>
                </a:cxn>
                <a:cxn ang="0">
                  <a:pos x="167" y="119"/>
                </a:cxn>
                <a:cxn ang="0">
                  <a:pos x="198" y="147"/>
                </a:cxn>
                <a:cxn ang="0">
                  <a:pos x="231" y="173"/>
                </a:cxn>
                <a:cxn ang="0">
                  <a:pos x="262" y="201"/>
                </a:cxn>
                <a:cxn ang="0">
                  <a:pos x="292" y="230"/>
                </a:cxn>
                <a:cxn ang="0">
                  <a:pos x="320" y="259"/>
                </a:cxn>
                <a:cxn ang="0">
                  <a:pos x="347" y="290"/>
                </a:cxn>
                <a:cxn ang="0">
                  <a:pos x="353" y="307"/>
                </a:cxn>
                <a:cxn ang="0">
                  <a:pos x="341" y="320"/>
                </a:cxn>
                <a:cxn ang="0">
                  <a:pos x="293" y="292"/>
                </a:cxn>
                <a:cxn ang="0">
                  <a:pos x="289" y="294"/>
                </a:cxn>
                <a:cxn ang="0">
                  <a:pos x="287" y="298"/>
                </a:cxn>
                <a:cxn ang="0">
                  <a:pos x="294" y="309"/>
                </a:cxn>
                <a:cxn ang="0">
                  <a:pos x="306" y="322"/>
                </a:cxn>
                <a:cxn ang="0">
                  <a:pos x="317" y="332"/>
                </a:cxn>
                <a:cxn ang="0">
                  <a:pos x="322" y="343"/>
                </a:cxn>
                <a:cxn ang="0">
                  <a:pos x="311" y="336"/>
                </a:cxn>
                <a:cxn ang="0">
                  <a:pos x="301" y="325"/>
                </a:cxn>
                <a:cxn ang="0">
                  <a:pos x="289" y="315"/>
                </a:cxn>
                <a:cxn ang="0">
                  <a:pos x="279" y="309"/>
                </a:cxn>
                <a:cxn ang="0">
                  <a:pos x="293" y="333"/>
                </a:cxn>
                <a:cxn ang="0">
                  <a:pos x="300" y="358"/>
                </a:cxn>
                <a:cxn ang="0">
                  <a:pos x="270" y="333"/>
                </a:cxn>
                <a:cxn ang="0">
                  <a:pos x="239" y="308"/>
                </a:cxn>
                <a:cxn ang="0">
                  <a:pos x="208" y="282"/>
                </a:cxn>
                <a:cxn ang="0">
                  <a:pos x="176" y="256"/>
                </a:cxn>
                <a:cxn ang="0">
                  <a:pos x="145" y="231"/>
                </a:cxn>
                <a:cxn ang="0">
                  <a:pos x="113" y="207"/>
                </a:cxn>
                <a:cxn ang="0">
                  <a:pos x="81" y="184"/>
                </a:cxn>
                <a:cxn ang="0">
                  <a:pos x="47" y="163"/>
                </a:cxn>
                <a:cxn ang="0">
                  <a:pos x="44" y="157"/>
                </a:cxn>
                <a:cxn ang="0">
                  <a:pos x="29" y="150"/>
                </a:cxn>
                <a:cxn ang="0">
                  <a:pos x="14" y="144"/>
                </a:cxn>
                <a:cxn ang="0">
                  <a:pos x="9" y="139"/>
                </a:cxn>
                <a:cxn ang="0">
                  <a:pos x="0" y="68"/>
                </a:cxn>
                <a:cxn ang="0">
                  <a:pos x="14" y="0"/>
                </a:cxn>
                <a:cxn ang="0">
                  <a:pos x="39" y="20"/>
                </a:cxn>
                <a:cxn ang="0">
                  <a:pos x="69" y="40"/>
                </a:cxn>
                <a:cxn ang="0">
                  <a:pos x="98" y="60"/>
                </a:cxn>
                <a:cxn ang="0">
                  <a:pos x="122" y="80"/>
                </a:cxn>
              </a:cxnLst>
              <a:rect l="0" t="0" r="r" b="b"/>
              <a:pathLst>
                <a:path w="359" h="358">
                  <a:moveTo>
                    <a:pt x="122" y="80"/>
                  </a:moveTo>
                  <a:lnTo>
                    <a:pt x="137" y="93"/>
                  </a:lnTo>
                  <a:lnTo>
                    <a:pt x="152" y="106"/>
                  </a:lnTo>
                  <a:lnTo>
                    <a:pt x="167" y="119"/>
                  </a:lnTo>
                  <a:lnTo>
                    <a:pt x="183" y="133"/>
                  </a:lnTo>
                  <a:lnTo>
                    <a:pt x="198" y="147"/>
                  </a:lnTo>
                  <a:lnTo>
                    <a:pt x="214" y="161"/>
                  </a:lnTo>
                  <a:lnTo>
                    <a:pt x="231" y="173"/>
                  </a:lnTo>
                  <a:lnTo>
                    <a:pt x="246" y="187"/>
                  </a:lnTo>
                  <a:lnTo>
                    <a:pt x="262" y="201"/>
                  </a:lnTo>
                  <a:lnTo>
                    <a:pt x="277" y="216"/>
                  </a:lnTo>
                  <a:lnTo>
                    <a:pt x="292" y="230"/>
                  </a:lnTo>
                  <a:lnTo>
                    <a:pt x="307" y="245"/>
                  </a:lnTo>
                  <a:lnTo>
                    <a:pt x="320" y="259"/>
                  </a:lnTo>
                  <a:lnTo>
                    <a:pt x="333" y="273"/>
                  </a:lnTo>
                  <a:lnTo>
                    <a:pt x="347" y="290"/>
                  </a:lnTo>
                  <a:lnTo>
                    <a:pt x="359" y="305"/>
                  </a:lnTo>
                  <a:lnTo>
                    <a:pt x="353" y="307"/>
                  </a:lnTo>
                  <a:lnTo>
                    <a:pt x="347" y="313"/>
                  </a:lnTo>
                  <a:lnTo>
                    <a:pt x="341" y="320"/>
                  </a:lnTo>
                  <a:lnTo>
                    <a:pt x="337" y="325"/>
                  </a:lnTo>
                  <a:lnTo>
                    <a:pt x="293" y="292"/>
                  </a:lnTo>
                  <a:lnTo>
                    <a:pt x="291" y="293"/>
                  </a:lnTo>
                  <a:lnTo>
                    <a:pt x="289" y="294"/>
                  </a:lnTo>
                  <a:lnTo>
                    <a:pt x="288" y="297"/>
                  </a:lnTo>
                  <a:lnTo>
                    <a:pt x="287" y="298"/>
                  </a:lnTo>
                  <a:lnTo>
                    <a:pt x="289" y="303"/>
                  </a:lnTo>
                  <a:lnTo>
                    <a:pt x="294" y="309"/>
                  </a:lnTo>
                  <a:lnTo>
                    <a:pt x="300" y="316"/>
                  </a:lnTo>
                  <a:lnTo>
                    <a:pt x="306" y="322"/>
                  </a:lnTo>
                  <a:lnTo>
                    <a:pt x="311" y="328"/>
                  </a:lnTo>
                  <a:lnTo>
                    <a:pt x="317" y="332"/>
                  </a:lnTo>
                  <a:lnTo>
                    <a:pt x="320" y="338"/>
                  </a:lnTo>
                  <a:lnTo>
                    <a:pt x="322" y="343"/>
                  </a:lnTo>
                  <a:lnTo>
                    <a:pt x="316" y="340"/>
                  </a:lnTo>
                  <a:lnTo>
                    <a:pt x="311" y="336"/>
                  </a:lnTo>
                  <a:lnTo>
                    <a:pt x="306" y="331"/>
                  </a:lnTo>
                  <a:lnTo>
                    <a:pt x="301" y="325"/>
                  </a:lnTo>
                  <a:lnTo>
                    <a:pt x="295" y="320"/>
                  </a:lnTo>
                  <a:lnTo>
                    <a:pt x="289" y="315"/>
                  </a:lnTo>
                  <a:lnTo>
                    <a:pt x="285" y="311"/>
                  </a:lnTo>
                  <a:lnTo>
                    <a:pt x="279" y="309"/>
                  </a:lnTo>
                  <a:lnTo>
                    <a:pt x="284" y="321"/>
                  </a:lnTo>
                  <a:lnTo>
                    <a:pt x="293" y="333"/>
                  </a:lnTo>
                  <a:lnTo>
                    <a:pt x="300" y="346"/>
                  </a:lnTo>
                  <a:lnTo>
                    <a:pt x="300" y="358"/>
                  </a:lnTo>
                  <a:lnTo>
                    <a:pt x="285" y="346"/>
                  </a:lnTo>
                  <a:lnTo>
                    <a:pt x="270" y="333"/>
                  </a:lnTo>
                  <a:lnTo>
                    <a:pt x="254" y="321"/>
                  </a:lnTo>
                  <a:lnTo>
                    <a:pt x="239" y="308"/>
                  </a:lnTo>
                  <a:lnTo>
                    <a:pt x="224" y="295"/>
                  </a:lnTo>
                  <a:lnTo>
                    <a:pt x="208" y="282"/>
                  </a:lnTo>
                  <a:lnTo>
                    <a:pt x="193" y="269"/>
                  </a:lnTo>
                  <a:lnTo>
                    <a:pt x="176" y="256"/>
                  </a:lnTo>
                  <a:lnTo>
                    <a:pt x="160" y="244"/>
                  </a:lnTo>
                  <a:lnTo>
                    <a:pt x="145" y="231"/>
                  </a:lnTo>
                  <a:lnTo>
                    <a:pt x="129" y="219"/>
                  </a:lnTo>
                  <a:lnTo>
                    <a:pt x="113" y="207"/>
                  </a:lnTo>
                  <a:lnTo>
                    <a:pt x="97" y="195"/>
                  </a:lnTo>
                  <a:lnTo>
                    <a:pt x="81" y="184"/>
                  </a:lnTo>
                  <a:lnTo>
                    <a:pt x="64" y="173"/>
                  </a:lnTo>
                  <a:lnTo>
                    <a:pt x="47" y="163"/>
                  </a:lnTo>
                  <a:lnTo>
                    <a:pt x="47" y="161"/>
                  </a:lnTo>
                  <a:lnTo>
                    <a:pt x="44" y="157"/>
                  </a:lnTo>
                  <a:lnTo>
                    <a:pt x="37" y="154"/>
                  </a:lnTo>
                  <a:lnTo>
                    <a:pt x="29" y="150"/>
                  </a:lnTo>
                  <a:lnTo>
                    <a:pt x="21" y="148"/>
                  </a:lnTo>
                  <a:lnTo>
                    <a:pt x="14" y="144"/>
                  </a:lnTo>
                  <a:lnTo>
                    <a:pt x="9" y="141"/>
                  </a:lnTo>
                  <a:lnTo>
                    <a:pt x="9" y="139"/>
                  </a:lnTo>
                  <a:lnTo>
                    <a:pt x="5" y="102"/>
                  </a:lnTo>
                  <a:lnTo>
                    <a:pt x="0" y="68"/>
                  </a:lnTo>
                  <a:lnTo>
                    <a:pt x="1" y="35"/>
                  </a:lnTo>
                  <a:lnTo>
                    <a:pt x="14" y="0"/>
                  </a:lnTo>
                  <a:lnTo>
                    <a:pt x="27" y="10"/>
                  </a:lnTo>
                  <a:lnTo>
                    <a:pt x="39" y="20"/>
                  </a:lnTo>
                  <a:lnTo>
                    <a:pt x="54" y="29"/>
                  </a:lnTo>
                  <a:lnTo>
                    <a:pt x="69" y="40"/>
                  </a:lnTo>
                  <a:lnTo>
                    <a:pt x="84" y="50"/>
                  </a:lnTo>
                  <a:lnTo>
                    <a:pt x="98" y="60"/>
                  </a:lnTo>
                  <a:lnTo>
                    <a:pt x="111" y="71"/>
                  </a:lnTo>
                  <a:lnTo>
                    <a:pt x="122" y="80"/>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8" name="Freeform 25"/>
            <p:cNvSpPr>
              <a:spLocks/>
            </p:cNvSpPr>
            <p:nvPr/>
          </p:nvSpPr>
          <p:spPr bwMode="auto">
            <a:xfrm rot="20101482">
              <a:off x="7380337" y="1563538"/>
              <a:ext cx="201652" cy="168952"/>
            </a:xfrm>
            <a:custGeom>
              <a:avLst/>
              <a:gdLst/>
              <a:ahLst/>
              <a:cxnLst>
                <a:cxn ang="0">
                  <a:pos x="0" y="124"/>
                </a:cxn>
                <a:cxn ang="0">
                  <a:pos x="148" y="0"/>
                </a:cxn>
                <a:cxn ang="0">
                  <a:pos x="145" y="3"/>
                </a:cxn>
                <a:cxn ang="0">
                  <a:pos x="141" y="13"/>
                </a:cxn>
                <a:cxn ang="0">
                  <a:pos x="130" y="28"/>
                </a:cxn>
                <a:cxn ang="0">
                  <a:pos x="115" y="45"/>
                </a:cxn>
                <a:cxn ang="0">
                  <a:pos x="96" y="66"/>
                </a:cxn>
                <a:cxn ang="0">
                  <a:pos x="71" y="86"/>
                </a:cxn>
                <a:cxn ang="0">
                  <a:pos x="38" y="106"/>
                </a:cxn>
                <a:cxn ang="0">
                  <a:pos x="0" y="124"/>
                </a:cxn>
              </a:cxnLst>
              <a:rect l="0" t="0" r="r" b="b"/>
              <a:pathLst>
                <a:path w="148" h="124">
                  <a:moveTo>
                    <a:pt x="0" y="124"/>
                  </a:moveTo>
                  <a:lnTo>
                    <a:pt x="148" y="0"/>
                  </a:lnTo>
                  <a:lnTo>
                    <a:pt x="145" y="3"/>
                  </a:lnTo>
                  <a:lnTo>
                    <a:pt x="141" y="13"/>
                  </a:lnTo>
                  <a:lnTo>
                    <a:pt x="130" y="28"/>
                  </a:lnTo>
                  <a:lnTo>
                    <a:pt x="115" y="45"/>
                  </a:lnTo>
                  <a:lnTo>
                    <a:pt x="96" y="66"/>
                  </a:lnTo>
                  <a:lnTo>
                    <a:pt x="71" y="86"/>
                  </a:lnTo>
                  <a:lnTo>
                    <a:pt x="38" y="106"/>
                  </a:lnTo>
                  <a:lnTo>
                    <a:pt x="0" y="124"/>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9" name="Freeform 26"/>
            <p:cNvSpPr>
              <a:spLocks/>
            </p:cNvSpPr>
            <p:nvPr/>
          </p:nvSpPr>
          <p:spPr bwMode="auto">
            <a:xfrm rot="20101482">
              <a:off x="7426862" y="1719113"/>
              <a:ext cx="141701" cy="70851"/>
            </a:xfrm>
            <a:custGeom>
              <a:avLst/>
              <a:gdLst/>
              <a:ahLst/>
              <a:cxnLst>
                <a:cxn ang="0">
                  <a:pos x="0" y="52"/>
                </a:cxn>
                <a:cxn ang="0">
                  <a:pos x="104" y="0"/>
                </a:cxn>
                <a:cxn ang="0">
                  <a:pos x="103" y="2"/>
                </a:cxn>
                <a:cxn ang="0">
                  <a:pos x="98" y="9"/>
                </a:cxn>
                <a:cxn ang="0">
                  <a:pos x="90" y="18"/>
                </a:cxn>
                <a:cxn ang="0">
                  <a:pos x="79" y="29"/>
                </a:cxn>
                <a:cxn ang="0">
                  <a:pos x="65" y="39"/>
                </a:cxn>
                <a:cxn ang="0">
                  <a:pos x="46" y="47"/>
                </a:cxn>
                <a:cxn ang="0">
                  <a:pos x="26" y="52"/>
                </a:cxn>
                <a:cxn ang="0">
                  <a:pos x="0" y="52"/>
                </a:cxn>
              </a:cxnLst>
              <a:rect l="0" t="0" r="r" b="b"/>
              <a:pathLst>
                <a:path w="104" h="52">
                  <a:moveTo>
                    <a:pt x="0" y="52"/>
                  </a:moveTo>
                  <a:lnTo>
                    <a:pt x="104" y="0"/>
                  </a:lnTo>
                  <a:lnTo>
                    <a:pt x="103" y="2"/>
                  </a:lnTo>
                  <a:lnTo>
                    <a:pt x="98" y="9"/>
                  </a:lnTo>
                  <a:lnTo>
                    <a:pt x="90" y="18"/>
                  </a:lnTo>
                  <a:lnTo>
                    <a:pt x="79" y="29"/>
                  </a:lnTo>
                  <a:lnTo>
                    <a:pt x="65" y="39"/>
                  </a:lnTo>
                  <a:lnTo>
                    <a:pt x="46" y="47"/>
                  </a:lnTo>
                  <a:lnTo>
                    <a:pt x="26" y="52"/>
                  </a:lnTo>
                  <a:lnTo>
                    <a:pt x="0" y="52"/>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71" name="Left-Right Arrow 70"/>
          <p:cNvSpPr/>
          <p:nvPr/>
        </p:nvSpPr>
        <p:spPr>
          <a:xfrm>
            <a:off x="60198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hand</a:t>
            </a:r>
            <a:endParaRPr lang="en-US" dirty="0">
              <a:solidFill>
                <a:prstClr val="white"/>
              </a:solidFill>
            </a:endParaRPr>
          </a:p>
        </p:txBody>
      </p:sp>
      <p:cxnSp>
        <p:nvCxnSpPr>
          <p:cNvPr id="72" name="AutoShape 8"/>
          <p:cNvCxnSpPr>
            <a:cxnSpLocks noChangeShapeType="1"/>
            <a:stCxn id="38" idx="2"/>
            <a:endCxn id="73" idx="3"/>
          </p:cNvCxnSpPr>
          <p:nvPr/>
        </p:nvCxnSpPr>
        <p:spPr bwMode="auto">
          <a:xfrm rot="10800000">
            <a:off x="2133600" y="1956109"/>
            <a:ext cx="2382528" cy="2670"/>
          </a:xfrm>
          <a:prstGeom prst="bentConnector3">
            <a:avLst>
              <a:gd name="adj1" fmla="val 50000"/>
            </a:avLst>
          </a:prstGeom>
          <a:noFill/>
          <a:ln w="38100">
            <a:solidFill>
              <a:srgbClr val="000000"/>
            </a:solidFill>
            <a:miter lim="800000"/>
            <a:headEnd/>
            <a:tailEnd type="triangle" w="med" len="med"/>
          </a:ln>
          <a:effectLst/>
        </p:spPr>
      </p:cxnSp>
      <p:sp>
        <p:nvSpPr>
          <p:cNvPr id="73" name="Rectangle 9"/>
          <p:cNvSpPr>
            <a:spLocks noChangeArrowheads="1"/>
          </p:cNvSpPr>
          <p:nvPr/>
        </p:nvSpPr>
        <p:spPr bwMode="auto">
          <a:xfrm>
            <a:off x="1066800" y="1627496"/>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cxnSp>
        <p:nvCxnSpPr>
          <p:cNvPr id="75" name="AutoShape 8"/>
          <p:cNvCxnSpPr>
            <a:cxnSpLocks noChangeShapeType="1"/>
            <a:stCxn id="73" idx="2"/>
            <a:endCxn id="52" idx="5"/>
          </p:cNvCxnSpPr>
          <p:nvPr/>
        </p:nvCxnSpPr>
        <p:spPr bwMode="auto">
          <a:xfrm rot="16200000" flipH="1">
            <a:off x="3028311" y="856611"/>
            <a:ext cx="534678" cy="3390900"/>
          </a:xfrm>
          <a:prstGeom prst="bentConnector3">
            <a:avLst>
              <a:gd name="adj1" fmla="val 185509"/>
            </a:avLst>
          </a:prstGeom>
          <a:noFill/>
          <a:ln w="38100">
            <a:solidFill>
              <a:srgbClr val="000000"/>
            </a:solidFill>
            <a:miter lim="800000"/>
            <a:headEnd/>
            <a:tailEnd type="triangle" w="med" len="med"/>
          </a:ln>
          <a:effectLst/>
        </p:spPr>
      </p:cxnSp>
      <p:sp>
        <p:nvSpPr>
          <p:cNvPr id="82" name="TextBox 81"/>
          <p:cNvSpPr txBox="1"/>
          <p:nvPr/>
        </p:nvSpPr>
        <p:spPr>
          <a:xfrm>
            <a:off x="685800" y="2286000"/>
            <a:ext cx="947695" cy="584775"/>
          </a:xfrm>
          <a:prstGeom prst="rect">
            <a:avLst/>
          </a:prstGeom>
          <a:noFill/>
        </p:spPr>
        <p:txBody>
          <a:bodyPr wrap="none" rtlCol="0">
            <a:spAutoFit/>
          </a:bodyPr>
          <a:lstStyle/>
          <a:p>
            <a:r>
              <a:rPr lang="en-US" sz="3200" dirty="0" smtClean="0">
                <a:solidFill>
                  <a:srgbClr val="FF0000"/>
                </a:solidFill>
              </a:rPr>
              <a:t>slow</a:t>
            </a:r>
            <a:endParaRPr lang="en-US" sz="3200" dirty="0">
              <a:solidFill>
                <a:srgbClr val="FF0000"/>
              </a:solidFill>
            </a:endParaRPr>
          </a:p>
        </p:txBody>
      </p:sp>
      <p:sp>
        <p:nvSpPr>
          <p:cNvPr id="52" name="Left-Right Arrow 51"/>
          <p:cNvSpPr/>
          <p:nvPr/>
        </p:nvSpPr>
        <p:spPr>
          <a:xfrm>
            <a:off x="3962400" y="2133600"/>
            <a:ext cx="2057400" cy="914400"/>
          </a:xfrm>
          <a:prstGeom prst="leftRightArrow">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sp>
        <p:nvSpPr>
          <p:cNvPr id="54" name="TextBox 53"/>
          <p:cNvSpPr txBox="1"/>
          <p:nvPr/>
        </p:nvSpPr>
        <p:spPr>
          <a:xfrm>
            <a:off x="6629400" y="3352800"/>
            <a:ext cx="1072730" cy="584775"/>
          </a:xfrm>
          <a:prstGeom prst="rect">
            <a:avLst/>
          </a:prstGeom>
          <a:noFill/>
        </p:spPr>
        <p:txBody>
          <a:bodyPr wrap="none" rtlCol="0">
            <a:spAutoFit/>
          </a:bodyPr>
          <a:lstStyle/>
          <a:p>
            <a:r>
              <a:rPr lang="en-US" sz="3200" dirty="0" smtClean="0">
                <a:solidFill>
                  <a:prstClr val="black"/>
                </a:solidFill>
                <a:latin typeface="Arial" pitchFamily="34" charset="0"/>
                <a:cs typeface="Arial" pitchFamily="34" charset="0"/>
              </a:rPr>
              <a:t>Hard</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5052222" y="4714173"/>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4000" kern="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1662892" y="4830060"/>
            <a:ext cx="3389330" cy="1539"/>
          </a:xfrm>
          <a:prstGeom prst="bentConnector3">
            <a:avLst>
              <a:gd name="adj1" fmla="val 50000"/>
            </a:avLst>
          </a:prstGeom>
          <a:noFill/>
          <a:ln w="38100">
            <a:solidFill>
              <a:srgbClr val="000000"/>
            </a:solidFill>
            <a:miter lim="800000"/>
            <a:headEnd/>
            <a:tailEnd type="triangle" w="med" len="med"/>
          </a:ln>
          <a:effectLst/>
        </p:spPr>
      </p:cxnSp>
      <p:sp>
        <p:nvSpPr>
          <p:cNvPr id="20" name="Rectangle 9"/>
          <p:cNvSpPr>
            <a:spLocks noChangeArrowheads="1"/>
          </p:cNvSpPr>
          <p:nvPr/>
        </p:nvSpPr>
        <p:spPr bwMode="auto">
          <a:xfrm>
            <a:off x="596092" y="4502987"/>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kern="0" dirty="0" smtClean="0">
                <a:solidFill>
                  <a:srgbClr val="FF0000"/>
                </a:solidFill>
                <a:latin typeface="Times New Roman" pitchFamily="18" charset="0"/>
              </a:rPr>
              <a:t>vision</a:t>
            </a:r>
            <a:endParaRPr lang="en-US" sz="3200" kern="0" dirty="0">
              <a:solidFill>
                <a:srgbClr val="FF0000"/>
              </a:solidFill>
              <a:latin typeface="Times New Roman" pitchFamily="18" charset="0"/>
            </a:endParaRPr>
          </a:p>
        </p:txBody>
      </p:sp>
      <p:cxnSp>
        <p:nvCxnSpPr>
          <p:cNvPr id="21" name="AutoShape 7"/>
          <p:cNvCxnSpPr>
            <a:cxnSpLocks noChangeShapeType="1"/>
            <a:stCxn id="22" idx="3"/>
            <a:endCxn id="18" idx="0"/>
          </p:cNvCxnSpPr>
          <p:nvPr/>
        </p:nvCxnSpPr>
        <p:spPr bwMode="auto">
          <a:xfrm>
            <a:off x="4186853" y="4026188"/>
            <a:ext cx="974907" cy="687985"/>
          </a:xfrm>
          <a:prstGeom prst="bentConnector2">
            <a:avLst/>
          </a:prstGeom>
          <a:noFill/>
          <a:ln w="38100">
            <a:solidFill>
              <a:srgbClr val="000000"/>
            </a:solidFill>
            <a:miter lim="800000"/>
            <a:headEnd/>
            <a:tailEnd type="triangle" w="med" len="med"/>
          </a:ln>
          <a:effectLst/>
        </p:spPr>
      </p:cxnSp>
      <p:sp>
        <p:nvSpPr>
          <p:cNvPr id="22" name="Text Box 12"/>
          <p:cNvSpPr txBox="1">
            <a:spLocks noChangeArrowheads="1"/>
          </p:cNvSpPr>
          <p:nvPr/>
        </p:nvSpPr>
        <p:spPr bwMode="auto">
          <a:xfrm>
            <a:off x="2514600" y="3733800"/>
            <a:ext cx="1672253"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b="1" i="1" dirty="0" smtClean="0">
                <a:solidFill>
                  <a:srgbClr val="000000"/>
                </a:solidFill>
                <a:latin typeface="Times New Roman" pitchFamily="18" charset="0"/>
              </a:rPr>
              <a:t>d </a:t>
            </a:r>
            <a:r>
              <a:rPr lang="en-US" sz="3200" b="1" dirty="0" smtClean="0">
                <a:solidFill>
                  <a:srgbClr val="000000"/>
                </a:solidFill>
                <a:latin typeface="Times New Roman" pitchFamily="18" charset="0"/>
              </a:rPr>
              <a:t>= head</a:t>
            </a:r>
            <a:endParaRPr lang="en-US" sz="3200" b="1" i="1" dirty="0">
              <a:solidFill>
                <a:srgbClr val="000000"/>
              </a:solidFill>
              <a:latin typeface="Times New Roman" pitchFamily="18" charset="0"/>
            </a:endParaRPr>
          </a:p>
        </p:txBody>
      </p:sp>
      <p:sp>
        <p:nvSpPr>
          <p:cNvPr id="23" name="Text Box 3"/>
          <p:cNvSpPr txBox="1">
            <a:spLocks noChangeArrowheads="1"/>
          </p:cNvSpPr>
          <p:nvPr/>
        </p:nvSpPr>
        <p:spPr bwMode="auto">
          <a:xfrm>
            <a:off x="3934887" y="4873556"/>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4577094" y="5729265"/>
            <a:ext cx="1173162"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5238413" y="5104627"/>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4771060" y="5336649"/>
            <a:ext cx="783317" cy="1915"/>
          </a:xfrm>
          <a:prstGeom prst="bentConnector3">
            <a:avLst>
              <a:gd name="adj1" fmla="val 50000"/>
            </a:avLst>
          </a:prstGeom>
          <a:noFill/>
          <a:ln w="38100">
            <a:solidFill>
              <a:srgbClr val="000000"/>
            </a:solidFill>
            <a:miter lim="800000"/>
            <a:headEnd/>
            <a:tailEnd type="triangle" w="med" len="med"/>
          </a:ln>
          <a:effectLst/>
        </p:spPr>
      </p:cxnSp>
      <p:grpSp>
        <p:nvGrpSpPr>
          <p:cNvPr id="2" name="Group 25"/>
          <p:cNvGrpSpPr/>
          <p:nvPr/>
        </p:nvGrpSpPr>
        <p:grpSpPr>
          <a:xfrm>
            <a:off x="4267200" y="1463479"/>
            <a:ext cx="1291665" cy="990600"/>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latin typeface="Arial" pitchFamily="34" charset="0"/>
                  <a:cs typeface="Arial" pitchFamily="34" charset="0"/>
                </a:rPr>
                <a:t>eye</a:t>
              </a:r>
              <a:endParaRPr lang="en-US" sz="3200" b="1" dirty="0">
                <a:solidFill>
                  <a:prstClr val="black"/>
                </a:solidFill>
                <a:latin typeface="Arial" pitchFamily="34" charset="0"/>
                <a:cs typeface="Arial" pitchFamily="34" charset="0"/>
              </a:endParaRPr>
            </a:p>
          </p:txBody>
        </p:sp>
        <p:sp>
          <p:nvSpPr>
            <p:cNvPr id="48" name="Chord 47"/>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9" name="Left-Right Arrow 48"/>
          <p:cNvSpPr/>
          <p:nvPr/>
        </p:nvSpPr>
        <p:spPr>
          <a:xfrm>
            <a:off x="20574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head</a:t>
            </a:r>
            <a:endParaRPr lang="en-US" dirty="0">
              <a:solidFill>
                <a:prstClr val="white"/>
              </a:solidFill>
            </a:endParaRPr>
          </a:p>
        </p:txBody>
      </p:sp>
      <p:cxnSp>
        <p:nvCxnSpPr>
          <p:cNvPr id="50" name="AutoShape 8"/>
          <p:cNvCxnSpPr>
            <a:cxnSpLocks noChangeShapeType="1"/>
            <a:stCxn id="47" idx="2"/>
            <a:endCxn id="51" idx="3"/>
          </p:cNvCxnSpPr>
          <p:nvPr/>
        </p:nvCxnSpPr>
        <p:spPr bwMode="auto">
          <a:xfrm rot="10800000">
            <a:off x="2133600" y="1956109"/>
            <a:ext cx="2382528" cy="2670"/>
          </a:xfrm>
          <a:prstGeom prst="bentConnector3">
            <a:avLst>
              <a:gd name="adj1" fmla="val 50000"/>
            </a:avLst>
          </a:prstGeom>
          <a:noFill/>
          <a:ln w="38100">
            <a:solidFill>
              <a:srgbClr val="000000"/>
            </a:solidFill>
            <a:miter lim="800000"/>
            <a:headEnd/>
            <a:tailEnd type="triangle" w="med" len="med"/>
          </a:ln>
          <a:effectLst/>
        </p:spPr>
      </p:cxnSp>
      <p:sp>
        <p:nvSpPr>
          <p:cNvPr id="51" name="Rectangle 9"/>
          <p:cNvSpPr>
            <a:spLocks noChangeArrowheads="1"/>
          </p:cNvSpPr>
          <p:nvPr/>
        </p:nvSpPr>
        <p:spPr bwMode="auto">
          <a:xfrm>
            <a:off x="1066800" y="1627496"/>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sp>
        <p:nvSpPr>
          <p:cNvPr id="56" name="Left-Right Arrow 55"/>
          <p:cNvSpPr/>
          <p:nvPr/>
        </p:nvSpPr>
        <p:spPr>
          <a:xfrm>
            <a:off x="3962400" y="2133600"/>
            <a:ext cx="2057400" cy="914400"/>
          </a:xfrm>
          <a:prstGeom prst="leftRightArrow">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5052222" y="4714173"/>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4000" kern="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1662892" y="4830060"/>
            <a:ext cx="3389330" cy="1539"/>
          </a:xfrm>
          <a:prstGeom prst="bentConnector3">
            <a:avLst>
              <a:gd name="adj1" fmla="val 50000"/>
            </a:avLst>
          </a:prstGeom>
          <a:noFill/>
          <a:ln w="38100">
            <a:solidFill>
              <a:srgbClr val="000000"/>
            </a:solidFill>
            <a:miter lim="800000"/>
            <a:headEnd/>
            <a:tailEnd type="triangle" w="med" len="med"/>
          </a:ln>
          <a:effectLst/>
        </p:spPr>
      </p:cxnSp>
      <p:sp>
        <p:nvSpPr>
          <p:cNvPr id="20" name="Rectangle 9"/>
          <p:cNvSpPr>
            <a:spLocks noChangeArrowheads="1"/>
          </p:cNvSpPr>
          <p:nvPr/>
        </p:nvSpPr>
        <p:spPr bwMode="auto">
          <a:xfrm>
            <a:off x="596092" y="4502987"/>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kern="0" dirty="0" smtClean="0">
                <a:solidFill>
                  <a:srgbClr val="FF0000"/>
                </a:solidFill>
                <a:latin typeface="Times New Roman" pitchFamily="18" charset="0"/>
              </a:rPr>
              <a:t>vision</a:t>
            </a:r>
            <a:endParaRPr lang="en-US" sz="3200" kern="0" dirty="0">
              <a:solidFill>
                <a:srgbClr val="FF0000"/>
              </a:solidFill>
              <a:latin typeface="Times New Roman" pitchFamily="18" charset="0"/>
            </a:endParaRPr>
          </a:p>
        </p:txBody>
      </p:sp>
      <p:cxnSp>
        <p:nvCxnSpPr>
          <p:cNvPr id="21" name="AutoShape 7"/>
          <p:cNvCxnSpPr>
            <a:cxnSpLocks noChangeShapeType="1"/>
            <a:stCxn id="22" idx="3"/>
            <a:endCxn id="18" idx="0"/>
          </p:cNvCxnSpPr>
          <p:nvPr/>
        </p:nvCxnSpPr>
        <p:spPr bwMode="auto">
          <a:xfrm>
            <a:off x="4186853" y="4026188"/>
            <a:ext cx="974907" cy="687985"/>
          </a:xfrm>
          <a:prstGeom prst="bentConnector2">
            <a:avLst/>
          </a:prstGeom>
          <a:noFill/>
          <a:ln w="38100">
            <a:solidFill>
              <a:srgbClr val="000000"/>
            </a:solidFill>
            <a:miter lim="800000"/>
            <a:headEnd/>
            <a:tailEnd type="triangle" w="med" len="med"/>
          </a:ln>
          <a:effectLst/>
        </p:spPr>
      </p:cxnSp>
      <p:sp>
        <p:nvSpPr>
          <p:cNvPr id="22" name="Text Box 12"/>
          <p:cNvSpPr txBox="1">
            <a:spLocks noChangeArrowheads="1"/>
          </p:cNvSpPr>
          <p:nvPr/>
        </p:nvSpPr>
        <p:spPr bwMode="auto">
          <a:xfrm>
            <a:off x="2514600" y="3733800"/>
            <a:ext cx="1672253"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b="1" i="1" dirty="0" smtClean="0">
                <a:solidFill>
                  <a:srgbClr val="000000"/>
                </a:solidFill>
                <a:latin typeface="Times New Roman" pitchFamily="18" charset="0"/>
              </a:rPr>
              <a:t>d </a:t>
            </a:r>
            <a:r>
              <a:rPr lang="en-US" sz="3200" b="1" dirty="0" smtClean="0">
                <a:solidFill>
                  <a:srgbClr val="000000"/>
                </a:solidFill>
                <a:latin typeface="Times New Roman" pitchFamily="18" charset="0"/>
              </a:rPr>
              <a:t>= head</a:t>
            </a:r>
            <a:endParaRPr lang="en-US" sz="3200" b="1" i="1" dirty="0">
              <a:solidFill>
                <a:srgbClr val="000000"/>
              </a:solidFill>
              <a:latin typeface="Times New Roman" pitchFamily="18" charset="0"/>
            </a:endParaRPr>
          </a:p>
        </p:txBody>
      </p:sp>
      <p:sp>
        <p:nvSpPr>
          <p:cNvPr id="23" name="Text Box 3"/>
          <p:cNvSpPr txBox="1">
            <a:spLocks noChangeArrowheads="1"/>
          </p:cNvSpPr>
          <p:nvPr/>
        </p:nvSpPr>
        <p:spPr bwMode="auto">
          <a:xfrm>
            <a:off x="3934887" y="4873556"/>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4577094" y="5729265"/>
            <a:ext cx="1173162"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5238413" y="5104627"/>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4771060" y="5336649"/>
            <a:ext cx="783317" cy="1915"/>
          </a:xfrm>
          <a:prstGeom prst="bentConnector3">
            <a:avLst>
              <a:gd name="adj1" fmla="val 50000"/>
            </a:avLst>
          </a:prstGeom>
          <a:noFill/>
          <a:ln w="38100">
            <a:solidFill>
              <a:srgbClr val="000000"/>
            </a:solidFill>
            <a:miter lim="800000"/>
            <a:headEnd/>
            <a:tailEnd type="triangle" w="med" len="med"/>
          </a:ln>
          <a:effectLst/>
        </p:spPr>
      </p:cxnSp>
      <p:cxnSp>
        <p:nvCxnSpPr>
          <p:cNvPr id="32" name="AutoShape 8"/>
          <p:cNvCxnSpPr>
            <a:cxnSpLocks noChangeShapeType="1"/>
            <a:stCxn id="22" idx="2"/>
            <a:endCxn id="33" idx="0"/>
          </p:cNvCxnSpPr>
          <p:nvPr/>
        </p:nvCxnSpPr>
        <p:spPr bwMode="auto">
          <a:xfrm rot="16200000" flipH="1">
            <a:off x="2972385" y="4696916"/>
            <a:ext cx="758756" cy="2073"/>
          </a:xfrm>
          <a:prstGeom prst="bentConnector3">
            <a:avLst>
              <a:gd name="adj1" fmla="val 50000"/>
            </a:avLst>
          </a:prstGeom>
          <a:noFill/>
          <a:ln w="57150">
            <a:solidFill>
              <a:srgbClr val="3333FF"/>
            </a:solidFill>
            <a:miter lim="800000"/>
            <a:headEnd/>
            <a:tailEnd type="triangle" w="med" len="med"/>
          </a:ln>
          <a:effectLst/>
        </p:spPr>
      </p:cxnSp>
      <p:sp>
        <p:nvSpPr>
          <p:cNvPr id="33" name="Rectangle 9"/>
          <p:cNvSpPr>
            <a:spLocks noChangeArrowheads="1"/>
          </p:cNvSpPr>
          <p:nvPr/>
        </p:nvSpPr>
        <p:spPr bwMode="auto">
          <a:xfrm>
            <a:off x="2895600" y="5077331"/>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4" name="AutoShape 10"/>
          <p:cNvCxnSpPr>
            <a:cxnSpLocks noChangeShapeType="1"/>
            <a:stCxn id="33" idx="2"/>
            <a:endCxn id="24" idx="1"/>
          </p:cNvCxnSpPr>
          <p:nvPr/>
        </p:nvCxnSpPr>
        <p:spPr bwMode="auto">
          <a:xfrm rot="16200000" flipH="1">
            <a:off x="3820749" y="5190407"/>
            <a:ext cx="288397" cy="1224294"/>
          </a:xfrm>
          <a:prstGeom prst="bentConnector2">
            <a:avLst/>
          </a:prstGeom>
          <a:noFill/>
          <a:ln w="57150">
            <a:solidFill>
              <a:srgbClr val="3333FF"/>
            </a:solidFill>
            <a:miter lim="800000"/>
            <a:headEnd/>
            <a:tailEnd type="triangle" w="med" len="med"/>
          </a:ln>
          <a:effectLst/>
        </p:spPr>
      </p:cxnSp>
      <p:sp>
        <p:nvSpPr>
          <p:cNvPr id="35" name="TextBox 34"/>
          <p:cNvSpPr txBox="1"/>
          <p:nvPr/>
        </p:nvSpPr>
        <p:spPr>
          <a:xfrm>
            <a:off x="3213529" y="5908344"/>
            <a:ext cx="811441" cy="584775"/>
          </a:xfrm>
          <a:prstGeom prst="rect">
            <a:avLst/>
          </a:prstGeom>
          <a:noFill/>
        </p:spPr>
        <p:txBody>
          <a:bodyPr wrap="none" rtlCol="0">
            <a:spAutoFit/>
          </a:bodyPr>
          <a:lstStyle/>
          <a:p>
            <a:r>
              <a:rPr lang="en-US" sz="3200" b="1" dirty="0" smtClean="0">
                <a:solidFill>
                  <a:srgbClr val="3333FF"/>
                </a:solidFill>
              </a:rPr>
              <a:t>fast</a:t>
            </a:r>
            <a:endParaRPr lang="en-US" sz="3200" b="1" dirty="0">
              <a:solidFill>
                <a:srgbClr val="3333FF"/>
              </a:solidFill>
            </a:endParaRPr>
          </a:p>
        </p:txBody>
      </p:sp>
      <p:sp>
        <p:nvSpPr>
          <p:cNvPr id="36" name="TextBox 35"/>
          <p:cNvSpPr txBox="1"/>
          <p:nvPr/>
        </p:nvSpPr>
        <p:spPr>
          <a:xfrm>
            <a:off x="6858000" y="3124200"/>
            <a:ext cx="1096775" cy="584775"/>
          </a:xfrm>
          <a:prstGeom prst="rect">
            <a:avLst/>
          </a:prstGeom>
          <a:noFill/>
        </p:spPr>
        <p:txBody>
          <a:bodyPr wrap="none" rtlCol="0">
            <a:spAutoFit/>
          </a:bodyPr>
          <a:lstStyle/>
          <a:p>
            <a:r>
              <a:rPr lang="en-US" sz="3200" dirty="0" smtClean="0">
                <a:solidFill>
                  <a:prstClr val="black"/>
                </a:solidFill>
                <a:latin typeface="Arial" pitchFamily="34" charset="0"/>
                <a:cs typeface="Arial" pitchFamily="34" charset="0"/>
              </a:rPr>
              <a:t>Easy</a:t>
            </a:r>
          </a:p>
        </p:txBody>
      </p:sp>
      <p:grpSp>
        <p:nvGrpSpPr>
          <p:cNvPr id="2" name="Group 25"/>
          <p:cNvGrpSpPr/>
          <p:nvPr/>
        </p:nvGrpSpPr>
        <p:grpSpPr>
          <a:xfrm>
            <a:off x="4267200" y="1463479"/>
            <a:ext cx="1291665" cy="990600"/>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latin typeface="Arial" pitchFamily="34" charset="0"/>
                  <a:cs typeface="Arial" pitchFamily="34" charset="0"/>
                </a:rPr>
                <a:t>eye</a:t>
              </a:r>
              <a:endParaRPr lang="en-US" sz="3200" b="1" dirty="0">
                <a:solidFill>
                  <a:prstClr val="black"/>
                </a:solidFill>
                <a:latin typeface="Arial" pitchFamily="34" charset="0"/>
                <a:cs typeface="Arial" pitchFamily="34" charset="0"/>
              </a:endParaRPr>
            </a:p>
          </p:txBody>
        </p:sp>
        <p:sp>
          <p:nvSpPr>
            <p:cNvPr id="48" name="Chord 47"/>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9" name="Left-Right Arrow 48"/>
          <p:cNvSpPr/>
          <p:nvPr/>
        </p:nvSpPr>
        <p:spPr>
          <a:xfrm>
            <a:off x="20574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head</a:t>
            </a:r>
            <a:endParaRPr lang="en-US" dirty="0">
              <a:solidFill>
                <a:prstClr val="white"/>
              </a:solidFill>
            </a:endParaRPr>
          </a:p>
        </p:txBody>
      </p:sp>
      <p:cxnSp>
        <p:nvCxnSpPr>
          <p:cNvPr id="50" name="AutoShape 8"/>
          <p:cNvCxnSpPr>
            <a:cxnSpLocks noChangeShapeType="1"/>
            <a:stCxn id="47" idx="2"/>
            <a:endCxn id="51" idx="3"/>
          </p:cNvCxnSpPr>
          <p:nvPr/>
        </p:nvCxnSpPr>
        <p:spPr bwMode="auto">
          <a:xfrm rot="10800000">
            <a:off x="2133600" y="1956109"/>
            <a:ext cx="2382528" cy="2670"/>
          </a:xfrm>
          <a:prstGeom prst="bentConnector3">
            <a:avLst>
              <a:gd name="adj1" fmla="val 50000"/>
            </a:avLst>
          </a:prstGeom>
          <a:noFill/>
          <a:ln w="38100">
            <a:solidFill>
              <a:srgbClr val="000000"/>
            </a:solidFill>
            <a:miter lim="800000"/>
            <a:headEnd/>
            <a:tailEnd type="triangle" w="med" len="med"/>
          </a:ln>
          <a:effectLst/>
        </p:spPr>
      </p:cxnSp>
      <p:sp>
        <p:nvSpPr>
          <p:cNvPr id="51" name="Rectangle 9"/>
          <p:cNvSpPr>
            <a:spLocks noChangeArrowheads="1"/>
          </p:cNvSpPr>
          <p:nvPr/>
        </p:nvSpPr>
        <p:spPr bwMode="auto">
          <a:xfrm>
            <a:off x="1066800" y="1627496"/>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sp>
        <p:nvSpPr>
          <p:cNvPr id="56" name="Left-Right Arrow 55"/>
          <p:cNvSpPr/>
          <p:nvPr/>
        </p:nvSpPr>
        <p:spPr>
          <a:xfrm>
            <a:off x="3962400" y="2133600"/>
            <a:ext cx="2057400" cy="914400"/>
          </a:xfrm>
          <a:prstGeom prst="leftRightArrow">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cxnSp>
        <p:nvCxnSpPr>
          <p:cNvPr id="58" name="AutoShape 10"/>
          <p:cNvCxnSpPr>
            <a:cxnSpLocks noChangeShapeType="1"/>
            <a:stCxn id="49" idx="5"/>
            <a:endCxn id="56" idx="3"/>
          </p:cNvCxnSpPr>
          <p:nvPr/>
        </p:nvCxnSpPr>
        <p:spPr bwMode="auto">
          <a:xfrm rot="16200000" flipH="1">
            <a:off x="2914650" y="1543050"/>
            <a:ext cx="1524000" cy="571500"/>
          </a:xfrm>
          <a:prstGeom prst="bentConnector2">
            <a:avLst/>
          </a:prstGeom>
          <a:noFill/>
          <a:ln w="76200">
            <a:solidFill>
              <a:srgbClr val="3333FF"/>
            </a:solidFill>
            <a:miter lim="800000"/>
            <a:headEnd/>
            <a:tailEnd type="triangle" w="med" len="med"/>
          </a:ln>
          <a:effectLst/>
        </p:spPr>
      </p:cxnSp>
      <p:sp>
        <p:nvSpPr>
          <p:cNvPr id="69" name="TextBox 68"/>
          <p:cNvSpPr txBox="1"/>
          <p:nvPr/>
        </p:nvSpPr>
        <p:spPr>
          <a:xfrm>
            <a:off x="2514600" y="1981200"/>
            <a:ext cx="715452" cy="523220"/>
          </a:xfrm>
          <a:prstGeom prst="rect">
            <a:avLst/>
          </a:prstGeom>
          <a:noFill/>
        </p:spPr>
        <p:txBody>
          <a:bodyPr wrap="none" rtlCol="0">
            <a:spAutoFit/>
          </a:bodyPr>
          <a:lstStyle/>
          <a:p>
            <a:r>
              <a:rPr lang="en-US" sz="2800" dirty="0" smtClean="0">
                <a:solidFill>
                  <a:srgbClr val="3333FF"/>
                </a:solidFill>
              </a:rPr>
              <a:t>fast</a:t>
            </a:r>
            <a:endParaRPr lang="en-US" sz="2800" dirty="0">
              <a:solidFill>
                <a:srgbClr val="3333FF"/>
              </a:solidFill>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Oval 2"/>
          <p:cNvSpPr>
            <a:spLocks noChangeArrowheads="1"/>
          </p:cNvSpPr>
          <p:nvPr/>
        </p:nvSpPr>
        <p:spPr bwMode="auto">
          <a:xfrm>
            <a:off x="5052222" y="4714173"/>
            <a:ext cx="219075" cy="231775"/>
          </a:xfrm>
          <a:prstGeom prst="ellipse">
            <a:avLst/>
          </a:prstGeom>
          <a:noFill/>
          <a:ln w="9525">
            <a:solidFill>
              <a:schemeClr val="tx1"/>
            </a:solidFill>
            <a:round/>
            <a:headEnd/>
            <a:tailEnd/>
          </a:ln>
          <a:effectLst/>
        </p:spPr>
        <p:txBody>
          <a:bodyPr wrap="none" anchor="ctr"/>
          <a:lstStyle/>
          <a:p>
            <a:pPr algn="ctr" eaLnBrk="0" fontAlgn="base" hangingPunct="0">
              <a:spcBef>
                <a:spcPct val="0"/>
              </a:spcBef>
              <a:spcAft>
                <a:spcPct val="0"/>
              </a:spcAft>
              <a:defRPr/>
            </a:pPr>
            <a:r>
              <a:rPr lang="en-US" sz="4000" kern="0">
                <a:solidFill>
                  <a:srgbClr val="FFFFFF"/>
                </a:solidFill>
              </a:rPr>
              <a:t>-</a:t>
            </a:r>
          </a:p>
        </p:txBody>
      </p:sp>
      <p:cxnSp>
        <p:nvCxnSpPr>
          <p:cNvPr id="21" name="AutoShape 7"/>
          <p:cNvCxnSpPr>
            <a:cxnSpLocks noChangeShapeType="1"/>
            <a:stCxn id="22" idx="3"/>
            <a:endCxn id="18" idx="0"/>
          </p:cNvCxnSpPr>
          <p:nvPr/>
        </p:nvCxnSpPr>
        <p:spPr bwMode="auto">
          <a:xfrm>
            <a:off x="4186853" y="4026188"/>
            <a:ext cx="974907" cy="687985"/>
          </a:xfrm>
          <a:prstGeom prst="bentConnector2">
            <a:avLst/>
          </a:prstGeom>
          <a:noFill/>
          <a:ln w="38100">
            <a:solidFill>
              <a:schemeClr val="tx1"/>
            </a:solidFill>
            <a:miter lim="800000"/>
            <a:headEnd/>
            <a:tailEnd type="triangle" w="med" len="med"/>
          </a:ln>
          <a:effectLst/>
        </p:spPr>
      </p:cxnSp>
      <p:sp>
        <p:nvSpPr>
          <p:cNvPr id="22" name="Text Box 12"/>
          <p:cNvSpPr txBox="1">
            <a:spLocks noChangeArrowheads="1"/>
          </p:cNvSpPr>
          <p:nvPr/>
        </p:nvSpPr>
        <p:spPr bwMode="auto">
          <a:xfrm>
            <a:off x="2514600" y="3733800"/>
            <a:ext cx="1672253"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b="1" i="1" dirty="0" smtClean="0">
                <a:solidFill>
                  <a:srgbClr val="FFFFFF"/>
                </a:solidFill>
              </a:rPr>
              <a:t>d </a:t>
            </a:r>
            <a:r>
              <a:rPr lang="en-US" sz="3200" b="1" dirty="0" smtClean="0">
                <a:solidFill>
                  <a:srgbClr val="FFFFFF"/>
                </a:solidFill>
              </a:rPr>
              <a:t>= head</a:t>
            </a:r>
            <a:endParaRPr lang="en-US" sz="3200" b="1" i="1" dirty="0">
              <a:solidFill>
                <a:srgbClr val="FFFFFF"/>
              </a:solidFill>
            </a:endParaRPr>
          </a:p>
        </p:txBody>
      </p:sp>
      <p:sp>
        <p:nvSpPr>
          <p:cNvPr id="23" name="Text Box 3"/>
          <p:cNvSpPr txBox="1">
            <a:spLocks noChangeArrowheads="1"/>
          </p:cNvSpPr>
          <p:nvPr/>
        </p:nvSpPr>
        <p:spPr bwMode="auto">
          <a:xfrm>
            <a:off x="3934887" y="4873556"/>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FFFFFF"/>
                </a:solidFill>
              </a:rPr>
              <a:t>e=d-u</a:t>
            </a:r>
            <a:endParaRPr lang="en-US" sz="3200" i="1" dirty="0">
              <a:solidFill>
                <a:srgbClr val="FFFFFF"/>
              </a:solidFill>
            </a:endParaRPr>
          </a:p>
        </p:txBody>
      </p:sp>
      <p:sp>
        <p:nvSpPr>
          <p:cNvPr id="24" name="Rectangle 4"/>
          <p:cNvSpPr>
            <a:spLocks noChangeArrowheads="1"/>
          </p:cNvSpPr>
          <p:nvPr/>
        </p:nvSpPr>
        <p:spPr bwMode="auto">
          <a:xfrm>
            <a:off x="4577094" y="5729265"/>
            <a:ext cx="1173162" cy="434975"/>
          </a:xfrm>
          <a:prstGeom prst="rect">
            <a:avLst/>
          </a:prstGeom>
          <a:noFill/>
          <a:ln w="38100">
            <a:solidFill>
              <a:srgbClr val="6699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6699FF"/>
                </a:solidFill>
              </a:rPr>
              <a:t>Act</a:t>
            </a:r>
            <a:endParaRPr lang="en-US" sz="2800" dirty="0">
              <a:solidFill>
                <a:srgbClr val="6699FF"/>
              </a:solidFill>
            </a:endParaRPr>
          </a:p>
        </p:txBody>
      </p:sp>
      <p:sp>
        <p:nvSpPr>
          <p:cNvPr id="25" name="Text Box 5"/>
          <p:cNvSpPr txBox="1">
            <a:spLocks noChangeArrowheads="1"/>
          </p:cNvSpPr>
          <p:nvPr/>
        </p:nvSpPr>
        <p:spPr bwMode="auto">
          <a:xfrm>
            <a:off x="5238413" y="5104627"/>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FFFFFF"/>
                </a:solidFill>
              </a:rPr>
              <a:t>u</a:t>
            </a:r>
          </a:p>
        </p:txBody>
      </p:sp>
      <p:cxnSp>
        <p:nvCxnSpPr>
          <p:cNvPr id="26" name="AutoShape 11"/>
          <p:cNvCxnSpPr>
            <a:cxnSpLocks noChangeShapeType="1"/>
            <a:stCxn id="24" idx="0"/>
            <a:endCxn id="18" idx="4"/>
          </p:cNvCxnSpPr>
          <p:nvPr/>
        </p:nvCxnSpPr>
        <p:spPr bwMode="auto">
          <a:xfrm rot="16200000" flipV="1">
            <a:off x="4771060" y="5336649"/>
            <a:ext cx="783317" cy="1915"/>
          </a:xfrm>
          <a:prstGeom prst="bentConnector3">
            <a:avLst>
              <a:gd name="adj1" fmla="val 50000"/>
            </a:avLst>
          </a:prstGeom>
          <a:noFill/>
          <a:ln w="38100">
            <a:solidFill>
              <a:schemeClr val="tx1"/>
            </a:solidFill>
            <a:miter lim="800000"/>
            <a:headEnd/>
            <a:tailEnd type="triangle" w="med" len="med"/>
          </a:ln>
          <a:effectLst/>
        </p:spPr>
      </p:cxnSp>
      <p:cxnSp>
        <p:nvCxnSpPr>
          <p:cNvPr id="32" name="AutoShape 8"/>
          <p:cNvCxnSpPr>
            <a:cxnSpLocks noChangeShapeType="1"/>
            <a:stCxn id="22" idx="2"/>
            <a:endCxn id="33" idx="0"/>
          </p:cNvCxnSpPr>
          <p:nvPr/>
        </p:nvCxnSpPr>
        <p:spPr bwMode="auto">
          <a:xfrm rot="16200000" flipH="1">
            <a:off x="2972385" y="4696916"/>
            <a:ext cx="758756" cy="2073"/>
          </a:xfrm>
          <a:prstGeom prst="bentConnector3">
            <a:avLst>
              <a:gd name="adj1" fmla="val 50000"/>
            </a:avLst>
          </a:prstGeom>
          <a:noFill/>
          <a:ln w="57150">
            <a:solidFill>
              <a:srgbClr val="6699FF"/>
            </a:solidFill>
            <a:miter lim="800000"/>
            <a:headEnd/>
            <a:tailEnd type="triangle" w="med" len="med"/>
          </a:ln>
          <a:effectLst/>
        </p:spPr>
      </p:cxnSp>
      <p:sp>
        <p:nvSpPr>
          <p:cNvPr id="33" name="Rectangle 9"/>
          <p:cNvSpPr>
            <a:spLocks noChangeArrowheads="1"/>
          </p:cNvSpPr>
          <p:nvPr/>
        </p:nvSpPr>
        <p:spPr bwMode="auto">
          <a:xfrm>
            <a:off x="2895600" y="5077331"/>
            <a:ext cx="914400" cy="581025"/>
          </a:xfrm>
          <a:prstGeom prst="rect">
            <a:avLst/>
          </a:prstGeom>
          <a:noFill/>
          <a:ln w="57150">
            <a:solidFill>
              <a:srgbClr val="6699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6699FF"/>
                </a:solidFill>
              </a:rPr>
              <a:t>VOR</a:t>
            </a:r>
            <a:endParaRPr lang="en-US" sz="2800" b="1" kern="0" dirty="0">
              <a:solidFill>
                <a:srgbClr val="6699FF"/>
              </a:solidFill>
            </a:endParaRPr>
          </a:p>
        </p:txBody>
      </p:sp>
      <p:cxnSp>
        <p:nvCxnSpPr>
          <p:cNvPr id="34" name="AutoShape 10"/>
          <p:cNvCxnSpPr>
            <a:cxnSpLocks noChangeShapeType="1"/>
            <a:stCxn id="33" idx="2"/>
            <a:endCxn id="24" idx="1"/>
          </p:cNvCxnSpPr>
          <p:nvPr/>
        </p:nvCxnSpPr>
        <p:spPr bwMode="auto">
          <a:xfrm rot="16200000" flipH="1">
            <a:off x="3820749" y="5190407"/>
            <a:ext cx="288397" cy="1224294"/>
          </a:xfrm>
          <a:prstGeom prst="bentConnector2">
            <a:avLst/>
          </a:prstGeom>
          <a:noFill/>
          <a:ln w="57150">
            <a:solidFill>
              <a:srgbClr val="6699FF"/>
            </a:solidFill>
            <a:miter lim="800000"/>
            <a:headEnd/>
            <a:tailEnd type="triangle" w="med" len="med"/>
          </a:ln>
          <a:effectLst/>
        </p:spPr>
      </p:cxnSp>
      <p:sp>
        <p:nvSpPr>
          <p:cNvPr id="35" name="TextBox 34"/>
          <p:cNvSpPr txBox="1"/>
          <p:nvPr/>
        </p:nvSpPr>
        <p:spPr>
          <a:xfrm>
            <a:off x="3213529" y="5908344"/>
            <a:ext cx="822661" cy="584775"/>
          </a:xfrm>
          <a:prstGeom prst="rect">
            <a:avLst/>
          </a:prstGeom>
          <a:noFill/>
        </p:spPr>
        <p:txBody>
          <a:bodyPr wrap="none" rtlCol="0">
            <a:spAutoFit/>
          </a:bodyPr>
          <a:lstStyle/>
          <a:p>
            <a:r>
              <a:rPr lang="en-US" sz="3200" b="1" dirty="0" smtClean="0">
                <a:solidFill>
                  <a:srgbClr val="6699FF"/>
                </a:solidFill>
              </a:rPr>
              <a:t>fast</a:t>
            </a:r>
            <a:endParaRPr lang="en-US" sz="3200" b="1" dirty="0">
              <a:solidFill>
                <a:srgbClr val="6699FF"/>
              </a:solidFill>
            </a:endParaRPr>
          </a:p>
        </p:txBody>
      </p:sp>
      <p:sp>
        <p:nvSpPr>
          <p:cNvPr id="36" name="TextBox 35"/>
          <p:cNvSpPr txBox="1"/>
          <p:nvPr/>
        </p:nvSpPr>
        <p:spPr>
          <a:xfrm>
            <a:off x="6858000" y="3124200"/>
            <a:ext cx="1096775" cy="584775"/>
          </a:xfrm>
          <a:prstGeom prst="rect">
            <a:avLst/>
          </a:prstGeom>
          <a:noFill/>
        </p:spPr>
        <p:txBody>
          <a:bodyPr wrap="none" rtlCol="0">
            <a:spAutoFit/>
          </a:bodyPr>
          <a:lstStyle/>
          <a:p>
            <a:r>
              <a:rPr lang="en-US" sz="3200" dirty="0" smtClean="0">
                <a:solidFill>
                  <a:srgbClr val="FFFFFF"/>
                </a:solidFill>
                <a:latin typeface="Arial" pitchFamily="34" charset="0"/>
              </a:rPr>
              <a:t>Easy</a:t>
            </a:r>
          </a:p>
        </p:txBody>
      </p:sp>
      <p:grpSp>
        <p:nvGrpSpPr>
          <p:cNvPr id="2" name="Group 25"/>
          <p:cNvGrpSpPr/>
          <p:nvPr/>
        </p:nvGrpSpPr>
        <p:grpSpPr>
          <a:xfrm>
            <a:off x="4267200" y="1463479"/>
            <a:ext cx="1291665" cy="990600"/>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srgbClr val="000000"/>
                  </a:solidFill>
                  <a:latin typeface="Arial" pitchFamily="34" charset="0"/>
                </a:rPr>
                <a:t>eye</a:t>
              </a:r>
              <a:endParaRPr lang="en-US" sz="3200" b="1" dirty="0">
                <a:solidFill>
                  <a:srgbClr val="000000"/>
                </a:solidFill>
                <a:latin typeface="Arial" pitchFamily="34" charset="0"/>
              </a:endParaRPr>
            </a:p>
          </p:txBody>
        </p:sp>
        <p:sp>
          <p:nvSpPr>
            <p:cNvPr id="48" name="Chord 47"/>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49" name="Left-Right Arrow 48"/>
          <p:cNvSpPr/>
          <p:nvPr/>
        </p:nvSpPr>
        <p:spPr>
          <a:xfrm>
            <a:off x="20574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FFFFFF"/>
                </a:solidFill>
              </a:rPr>
              <a:t>head</a:t>
            </a:r>
            <a:endParaRPr lang="en-US" dirty="0">
              <a:solidFill>
                <a:srgbClr val="FFFFFF"/>
              </a:solidFill>
            </a:endParaRPr>
          </a:p>
        </p:txBody>
      </p:sp>
      <p:sp>
        <p:nvSpPr>
          <p:cNvPr id="56" name="Left-Right Arrow 55"/>
          <p:cNvSpPr/>
          <p:nvPr/>
        </p:nvSpPr>
        <p:spPr>
          <a:xfrm>
            <a:off x="3962400" y="2133600"/>
            <a:ext cx="2057400" cy="914400"/>
          </a:xfrm>
          <a:prstGeom prst="leftRightArrow">
            <a:avLst/>
          </a:prstGeom>
          <a:solidFill>
            <a:schemeClr val="bg1"/>
          </a:solidFill>
          <a:ln w="3810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6699FF"/>
                </a:solidFill>
              </a:rPr>
              <a:t>eye</a:t>
            </a:r>
            <a:endParaRPr lang="en-US" b="1" dirty="0">
              <a:solidFill>
                <a:srgbClr val="6699FF"/>
              </a:solidFill>
            </a:endParaRPr>
          </a:p>
        </p:txBody>
      </p:sp>
      <p:cxnSp>
        <p:nvCxnSpPr>
          <p:cNvPr id="58" name="AutoShape 10"/>
          <p:cNvCxnSpPr>
            <a:cxnSpLocks noChangeShapeType="1"/>
            <a:stCxn id="49" idx="5"/>
            <a:endCxn id="56" idx="3"/>
          </p:cNvCxnSpPr>
          <p:nvPr/>
        </p:nvCxnSpPr>
        <p:spPr bwMode="auto">
          <a:xfrm rot="16200000" flipH="1">
            <a:off x="2914650" y="1543050"/>
            <a:ext cx="1524000" cy="571500"/>
          </a:xfrm>
          <a:prstGeom prst="bentConnector2">
            <a:avLst/>
          </a:prstGeom>
          <a:noFill/>
          <a:ln w="76200">
            <a:solidFill>
              <a:srgbClr val="6699FF"/>
            </a:solidFill>
            <a:miter lim="800000"/>
            <a:headEnd/>
            <a:tailEnd type="triangle" w="med" len="med"/>
          </a:ln>
          <a:effectLst/>
        </p:spPr>
      </p:cxnSp>
      <p:sp>
        <p:nvSpPr>
          <p:cNvPr id="69" name="TextBox 68"/>
          <p:cNvSpPr txBox="1"/>
          <p:nvPr/>
        </p:nvSpPr>
        <p:spPr>
          <a:xfrm>
            <a:off x="2514600" y="1981200"/>
            <a:ext cx="715452" cy="523220"/>
          </a:xfrm>
          <a:prstGeom prst="rect">
            <a:avLst/>
          </a:prstGeom>
          <a:noFill/>
        </p:spPr>
        <p:txBody>
          <a:bodyPr wrap="none" rtlCol="0">
            <a:spAutoFit/>
          </a:bodyPr>
          <a:lstStyle/>
          <a:p>
            <a:r>
              <a:rPr lang="en-US" sz="2800" dirty="0" smtClean="0">
                <a:solidFill>
                  <a:srgbClr val="6699FF"/>
                </a:solidFill>
              </a:rPr>
              <a:t>fast</a:t>
            </a:r>
            <a:endParaRPr lang="en-US" sz="2800" dirty="0">
              <a:solidFill>
                <a:srgbClr val="6699FF"/>
              </a:solidFill>
            </a:endParaRPr>
          </a:p>
        </p:txBody>
      </p:sp>
      <p:cxnSp>
        <p:nvCxnSpPr>
          <p:cNvPr id="31" name="AutoShape 8"/>
          <p:cNvCxnSpPr>
            <a:cxnSpLocks noChangeShapeType="1"/>
          </p:cNvCxnSpPr>
          <p:nvPr/>
        </p:nvCxnSpPr>
        <p:spPr bwMode="auto">
          <a:xfrm rot="10800000">
            <a:off x="3886200" y="4800600"/>
            <a:ext cx="1166022" cy="42160"/>
          </a:xfrm>
          <a:prstGeom prst="bentConnector3">
            <a:avLst>
              <a:gd name="adj1" fmla="val 50000"/>
            </a:avLst>
          </a:prstGeom>
          <a:noFill/>
          <a:ln w="38100">
            <a:solidFill>
              <a:schemeClr val="tx1"/>
            </a:solidFill>
            <a:miter lim="800000"/>
            <a:headEnd/>
            <a:tailEnd type="triangle" w="med" len="med"/>
          </a:ln>
          <a:effectLst/>
        </p:spPr>
      </p:cxnSp>
      <p:sp>
        <p:nvSpPr>
          <p:cNvPr id="27" name="TextBox 26"/>
          <p:cNvSpPr txBox="1"/>
          <p:nvPr/>
        </p:nvSpPr>
        <p:spPr>
          <a:xfrm>
            <a:off x="5867400" y="0"/>
            <a:ext cx="3235237" cy="1384995"/>
          </a:xfrm>
          <a:prstGeom prst="rect">
            <a:avLst/>
          </a:prstGeom>
          <a:noFill/>
        </p:spPr>
        <p:txBody>
          <a:bodyPr wrap="square" rtlCol="0">
            <a:spAutoFit/>
          </a:bodyPr>
          <a:lstStyle/>
          <a:p>
            <a:pPr algn="r"/>
            <a:r>
              <a:rPr lang="en-US" sz="2800" dirty="0" smtClean="0">
                <a:solidFill>
                  <a:srgbClr val="FFFFFF"/>
                </a:solidFill>
                <a:latin typeface="Arial" pitchFamily="34" charset="0"/>
              </a:rPr>
              <a:t>Doesn’t depend on vision</a:t>
            </a:r>
          </a:p>
          <a:p>
            <a:pPr algn="r"/>
            <a:r>
              <a:rPr lang="en-US" sz="2800" dirty="0" smtClean="0">
                <a:solidFill>
                  <a:srgbClr val="FFFFFF"/>
                </a:solidFill>
                <a:latin typeface="Arial" pitchFamily="34" charset="0"/>
              </a:rPr>
              <a:t>Works in the dark </a:t>
            </a:r>
            <a:endParaRPr lang="en-US" sz="2800" dirty="0">
              <a:solidFill>
                <a:srgbClr val="FFFFFF"/>
              </a:solidFill>
              <a:latin typeface="Arial" pitchFamily="34" charset="0"/>
            </a:endParaRP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5052222" y="4714173"/>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4000" kern="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1662892" y="4830060"/>
            <a:ext cx="3389330" cy="1539"/>
          </a:xfrm>
          <a:prstGeom prst="bentConnector3">
            <a:avLst>
              <a:gd name="adj1" fmla="val 50000"/>
            </a:avLst>
          </a:prstGeom>
          <a:noFill/>
          <a:ln w="38100">
            <a:solidFill>
              <a:srgbClr val="000000"/>
            </a:solidFill>
            <a:miter lim="800000"/>
            <a:headEnd/>
            <a:tailEnd type="triangle" w="med" len="med"/>
          </a:ln>
          <a:effectLst/>
        </p:spPr>
      </p:cxnSp>
      <p:sp>
        <p:nvSpPr>
          <p:cNvPr id="20" name="Rectangle 9"/>
          <p:cNvSpPr>
            <a:spLocks noChangeArrowheads="1"/>
          </p:cNvSpPr>
          <p:nvPr/>
        </p:nvSpPr>
        <p:spPr bwMode="auto">
          <a:xfrm>
            <a:off x="596092" y="4502987"/>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kern="0" dirty="0" smtClean="0">
                <a:solidFill>
                  <a:srgbClr val="FF0000"/>
                </a:solidFill>
                <a:latin typeface="Times New Roman" pitchFamily="18" charset="0"/>
              </a:rPr>
              <a:t>vision</a:t>
            </a:r>
            <a:endParaRPr lang="en-US" sz="3200" kern="0" dirty="0">
              <a:solidFill>
                <a:srgbClr val="FF0000"/>
              </a:solidFill>
              <a:latin typeface="Times New Roman" pitchFamily="18" charset="0"/>
            </a:endParaRPr>
          </a:p>
        </p:txBody>
      </p:sp>
      <p:cxnSp>
        <p:nvCxnSpPr>
          <p:cNvPr id="21" name="AutoShape 7"/>
          <p:cNvCxnSpPr>
            <a:cxnSpLocks noChangeShapeType="1"/>
            <a:stCxn id="22" idx="3"/>
            <a:endCxn id="18" idx="0"/>
          </p:cNvCxnSpPr>
          <p:nvPr/>
        </p:nvCxnSpPr>
        <p:spPr bwMode="auto">
          <a:xfrm>
            <a:off x="4186853" y="4026188"/>
            <a:ext cx="974907" cy="687985"/>
          </a:xfrm>
          <a:prstGeom prst="bentConnector2">
            <a:avLst/>
          </a:prstGeom>
          <a:noFill/>
          <a:ln w="38100">
            <a:solidFill>
              <a:srgbClr val="000000"/>
            </a:solidFill>
            <a:miter lim="800000"/>
            <a:headEnd/>
            <a:tailEnd type="triangle" w="med" len="med"/>
          </a:ln>
          <a:effectLst/>
        </p:spPr>
      </p:cxnSp>
      <p:sp>
        <p:nvSpPr>
          <p:cNvPr id="22" name="Text Box 12"/>
          <p:cNvSpPr txBox="1">
            <a:spLocks noChangeArrowheads="1"/>
          </p:cNvSpPr>
          <p:nvPr/>
        </p:nvSpPr>
        <p:spPr bwMode="auto">
          <a:xfrm>
            <a:off x="2514600" y="3733800"/>
            <a:ext cx="1672253"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b="1" i="1" dirty="0" smtClean="0">
                <a:solidFill>
                  <a:srgbClr val="000000"/>
                </a:solidFill>
                <a:latin typeface="Times New Roman" pitchFamily="18" charset="0"/>
              </a:rPr>
              <a:t>d </a:t>
            </a:r>
            <a:r>
              <a:rPr lang="en-US" sz="3200" b="1" dirty="0" smtClean="0">
                <a:solidFill>
                  <a:srgbClr val="000000"/>
                </a:solidFill>
                <a:latin typeface="Times New Roman" pitchFamily="18" charset="0"/>
              </a:rPr>
              <a:t>= head</a:t>
            </a:r>
            <a:endParaRPr lang="en-US" sz="3200" b="1" i="1" dirty="0">
              <a:solidFill>
                <a:srgbClr val="000000"/>
              </a:solidFill>
              <a:latin typeface="Times New Roman" pitchFamily="18" charset="0"/>
            </a:endParaRPr>
          </a:p>
        </p:txBody>
      </p:sp>
      <p:sp>
        <p:nvSpPr>
          <p:cNvPr id="23" name="Text Box 3"/>
          <p:cNvSpPr txBox="1">
            <a:spLocks noChangeArrowheads="1"/>
          </p:cNvSpPr>
          <p:nvPr/>
        </p:nvSpPr>
        <p:spPr bwMode="auto">
          <a:xfrm>
            <a:off x="3934887" y="4873556"/>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4577094" y="5729265"/>
            <a:ext cx="1173162"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5238413" y="5104627"/>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4771060" y="5336649"/>
            <a:ext cx="783317" cy="1915"/>
          </a:xfrm>
          <a:prstGeom prst="bentConnector3">
            <a:avLst>
              <a:gd name="adj1" fmla="val 50000"/>
            </a:avLst>
          </a:prstGeom>
          <a:noFill/>
          <a:ln w="38100">
            <a:solidFill>
              <a:srgbClr val="000000"/>
            </a:solidFill>
            <a:miter lim="800000"/>
            <a:headEnd/>
            <a:tailEnd type="triangle" w="med" len="med"/>
          </a:ln>
          <a:effectLst/>
        </p:spPr>
      </p:cxnSp>
      <p:cxnSp>
        <p:nvCxnSpPr>
          <p:cNvPr id="32" name="AutoShape 8"/>
          <p:cNvCxnSpPr>
            <a:cxnSpLocks noChangeShapeType="1"/>
            <a:stCxn id="22" idx="2"/>
            <a:endCxn id="33" idx="0"/>
          </p:cNvCxnSpPr>
          <p:nvPr/>
        </p:nvCxnSpPr>
        <p:spPr bwMode="auto">
          <a:xfrm rot="16200000" flipH="1">
            <a:off x="2972385" y="4696916"/>
            <a:ext cx="758756" cy="2073"/>
          </a:xfrm>
          <a:prstGeom prst="bentConnector3">
            <a:avLst>
              <a:gd name="adj1" fmla="val 50000"/>
            </a:avLst>
          </a:prstGeom>
          <a:noFill/>
          <a:ln w="57150">
            <a:solidFill>
              <a:srgbClr val="3333FF"/>
            </a:solidFill>
            <a:miter lim="800000"/>
            <a:headEnd/>
            <a:tailEnd type="triangle" w="med" len="med"/>
          </a:ln>
          <a:effectLst/>
        </p:spPr>
      </p:cxnSp>
      <p:sp>
        <p:nvSpPr>
          <p:cNvPr id="33" name="Rectangle 9"/>
          <p:cNvSpPr>
            <a:spLocks noChangeArrowheads="1"/>
          </p:cNvSpPr>
          <p:nvPr/>
        </p:nvSpPr>
        <p:spPr bwMode="auto">
          <a:xfrm>
            <a:off x="2895600" y="5077331"/>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4" name="AutoShape 10"/>
          <p:cNvCxnSpPr>
            <a:cxnSpLocks noChangeShapeType="1"/>
            <a:stCxn id="33" idx="2"/>
            <a:endCxn id="24" idx="1"/>
          </p:cNvCxnSpPr>
          <p:nvPr/>
        </p:nvCxnSpPr>
        <p:spPr bwMode="auto">
          <a:xfrm rot="16200000" flipH="1">
            <a:off x="3820749" y="5190407"/>
            <a:ext cx="288397" cy="1224294"/>
          </a:xfrm>
          <a:prstGeom prst="bentConnector2">
            <a:avLst/>
          </a:prstGeom>
          <a:noFill/>
          <a:ln w="57150">
            <a:solidFill>
              <a:srgbClr val="3333FF"/>
            </a:solidFill>
            <a:miter lim="800000"/>
            <a:headEnd/>
            <a:tailEnd type="triangle" w="med" len="med"/>
          </a:ln>
          <a:effectLst/>
        </p:spPr>
      </p:cxnSp>
      <p:sp>
        <p:nvSpPr>
          <p:cNvPr id="35" name="TextBox 34"/>
          <p:cNvSpPr txBox="1"/>
          <p:nvPr/>
        </p:nvSpPr>
        <p:spPr>
          <a:xfrm>
            <a:off x="3213529" y="5908344"/>
            <a:ext cx="811441" cy="584775"/>
          </a:xfrm>
          <a:prstGeom prst="rect">
            <a:avLst/>
          </a:prstGeom>
          <a:noFill/>
        </p:spPr>
        <p:txBody>
          <a:bodyPr wrap="none" rtlCol="0">
            <a:spAutoFit/>
          </a:bodyPr>
          <a:lstStyle/>
          <a:p>
            <a:r>
              <a:rPr lang="en-US" sz="3200" b="1" dirty="0" smtClean="0">
                <a:solidFill>
                  <a:srgbClr val="3333FF"/>
                </a:solidFill>
              </a:rPr>
              <a:t>fast</a:t>
            </a:r>
            <a:endParaRPr lang="en-US" sz="3200" b="1" dirty="0">
              <a:solidFill>
                <a:srgbClr val="3333FF"/>
              </a:solidFill>
            </a:endParaRPr>
          </a:p>
        </p:txBody>
      </p:sp>
      <p:sp>
        <p:nvSpPr>
          <p:cNvPr id="36" name="TextBox 35"/>
          <p:cNvSpPr txBox="1"/>
          <p:nvPr/>
        </p:nvSpPr>
        <p:spPr>
          <a:xfrm>
            <a:off x="6858000" y="3124200"/>
            <a:ext cx="1096775" cy="584775"/>
          </a:xfrm>
          <a:prstGeom prst="rect">
            <a:avLst/>
          </a:prstGeom>
          <a:noFill/>
        </p:spPr>
        <p:txBody>
          <a:bodyPr wrap="none" rtlCol="0">
            <a:spAutoFit/>
          </a:bodyPr>
          <a:lstStyle/>
          <a:p>
            <a:r>
              <a:rPr lang="en-US" sz="3200" dirty="0" smtClean="0">
                <a:solidFill>
                  <a:prstClr val="black"/>
                </a:solidFill>
                <a:latin typeface="Arial" pitchFamily="34" charset="0"/>
                <a:cs typeface="Arial" pitchFamily="34" charset="0"/>
              </a:rPr>
              <a:t>Easy</a:t>
            </a:r>
          </a:p>
        </p:txBody>
      </p:sp>
      <p:grpSp>
        <p:nvGrpSpPr>
          <p:cNvPr id="2" name="Group 25"/>
          <p:cNvGrpSpPr/>
          <p:nvPr/>
        </p:nvGrpSpPr>
        <p:grpSpPr>
          <a:xfrm>
            <a:off x="4267200" y="1463479"/>
            <a:ext cx="1291665" cy="990600"/>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latin typeface="Arial" pitchFamily="34" charset="0"/>
                  <a:cs typeface="Arial" pitchFamily="34" charset="0"/>
                </a:rPr>
                <a:t>eye</a:t>
              </a:r>
              <a:endParaRPr lang="en-US" sz="3200" b="1" dirty="0">
                <a:solidFill>
                  <a:prstClr val="black"/>
                </a:solidFill>
                <a:latin typeface="Arial" pitchFamily="34" charset="0"/>
                <a:cs typeface="Arial" pitchFamily="34" charset="0"/>
              </a:endParaRPr>
            </a:p>
          </p:txBody>
        </p:sp>
        <p:sp>
          <p:nvSpPr>
            <p:cNvPr id="48" name="Chord 47"/>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9" name="Left-Right Arrow 48"/>
          <p:cNvSpPr/>
          <p:nvPr/>
        </p:nvSpPr>
        <p:spPr>
          <a:xfrm>
            <a:off x="20574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head</a:t>
            </a:r>
            <a:endParaRPr lang="en-US" dirty="0">
              <a:solidFill>
                <a:prstClr val="white"/>
              </a:solidFill>
            </a:endParaRPr>
          </a:p>
        </p:txBody>
      </p:sp>
      <p:cxnSp>
        <p:nvCxnSpPr>
          <p:cNvPr id="50" name="AutoShape 8"/>
          <p:cNvCxnSpPr>
            <a:cxnSpLocks noChangeShapeType="1"/>
            <a:stCxn id="47" idx="2"/>
            <a:endCxn id="51" idx="3"/>
          </p:cNvCxnSpPr>
          <p:nvPr/>
        </p:nvCxnSpPr>
        <p:spPr bwMode="auto">
          <a:xfrm rot="10800000">
            <a:off x="2133600" y="1956109"/>
            <a:ext cx="2382528" cy="2670"/>
          </a:xfrm>
          <a:prstGeom prst="bentConnector3">
            <a:avLst>
              <a:gd name="adj1" fmla="val 50000"/>
            </a:avLst>
          </a:prstGeom>
          <a:noFill/>
          <a:ln w="38100">
            <a:solidFill>
              <a:srgbClr val="000000"/>
            </a:solidFill>
            <a:miter lim="800000"/>
            <a:headEnd/>
            <a:tailEnd type="triangle" w="med" len="med"/>
          </a:ln>
          <a:effectLst/>
        </p:spPr>
      </p:cxnSp>
      <p:sp>
        <p:nvSpPr>
          <p:cNvPr id="51" name="Rectangle 9"/>
          <p:cNvSpPr>
            <a:spLocks noChangeArrowheads="1"/>
          </p:cNvSpPr>
          <p:nvPr/>
        </p:nvSpPr>
        <p:spPr bwMode="auto">
          <a:xfrm>
            <a:off x="1066800" y="1627496"/>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sp>
        <p:nvSpPr>
          <p:cNvPr id="56" name="Left-Right Arrow 55"/>
          <p:cNvSpPr/>
          <p:nvPr/>
        </p:nvSpPr>
        <p:spPr>
          <a:xfrm>
            <a:off x="3962400" y="2133600"/>
            <a:ext cx="2057400" cy="914400"/>
          </a:xfrm>
          <a:prstGeom prst="leftRightArrow">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cxnSp>
        <p:nvCxnSpPr>
          <p:cNvPr id="58" name="AutoShape 10"/>
          <p:cNvCxnSpPr>
            <a:cxnSpLocks noChangeShapeType="1"/>
            <a:stCxn id="49" idx="5"/>
            <a:endCxn id="56" idx="3"/>
          </p:cNvCxnSpPr>
          <p:nvPr/>
        </p:nvCxnSpPr>
        <p:spPr bwMode="auto">
          <a:xfrm rot="16200000" flipH="1">
            <a:off x="2914650" y="1543050"/>
            <a:ext cx="1524000" cy="571500"/>
          </a:xfrm>
          <a:prstGeom prst="bentConnector2">
            <a:avLst/>
          </a:prstGeom>
          <a:noFill/>
          <a:ln w="76200">
            <a:solidFill>
              <a:srgbClr val="3333FF"/>
            </a:solidFill>
            <a:miter lim="800000"/>
            <a:headEnd/>
            <a:tailEnd type="triangle" w="med" len="med"/>
          </a:ln>
          <a:effectLst/>
        </p:spPr>
      </p:cxnSp>
      <p:sp>
        <p:nvSpPr>
          <p:cNvPr id="69" name="TextBox 68"/>
          <p:cNvSpPr txBox="1"/>
          <p:nvPr/>
        </p:nvSpPr>
        <p:spPr>
          <a:xfrm>
            <a:off x="2514600" y="1981200"/>
            <a:ext cx="715452" cy="523220"/>
          </a:xfrm>
          <a:prstGeom prst="rect">
            <a:avLst/>
          </a:prstGeom>
          <a:noFill/>
        </p:spPr>
        <p:txBody>
          <a:bodyPr wrap="none" rtlCol="0">
            <a:spAutoFit/>
          </a:bodyPr>
          <a:lstStyle/>
          <a:p>
            <a:r>
              <a:rPr lang="en-US" sz="2800" dirty="0" smtClean="0">
                <a:solidFill>
                  <a:srgbClr val="3333FF"/>
                </a:solidFill>
              </a:rPr>
              <a:t>fast</a:t>
            </a:r>
            <a:endParaRPr lang="en-US" sz="2800" dirty="0">
              <a:solidFill>
                <a:srgbClr val="3333FF"/>
              </a:solidFill>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AutoShape 7"/>
          <p:cNvCxnSpPr>
            <a:cxnSpLocks noChangeShapeType="1"/>
            <a:stCxn id="17" idx="0"/>
            <a:endCxn id="18" idx="6"/>
          </p:cNvCxnSpPr>
          <p:nvPr/>
        </p:nvCxnSpPr>
        <p:spPr bwMode="auto">
          <a:xfrm rot="16200000" flipV="1">
            <a:off x="6135294" y="3966064"/>
            <a:ext cx="430210" cy="2158203"/>
          </a:xfrm>
          <a:prstGeom prst="bentConnector2">
            <a:avLst/>
          </a:prstGeom>
          <a:noFill/>
          <a:ln w="38100">
            <a:solidFill>
              <a:srgbClr val="000000"/>
            </a:solidFill>
            <a:miter lim="800000"/>
            <a:headEnd/>
            <a:tailEnd type="triangle" w="med" len="med"/>
          </a:ln>
          <a:effectLst/>
        </p:spPr>
      </p:cxnSp>
      <p:sp>
        <p:nvSpPr>
          <p:cNvPr id="17" name="Text Box 12"/>
          <p:cNvSpPr txBox="1">
            <a:spLocks noChangeArrowheads="1"/>
          </p:cNvSpPr>
          <p:nvPr/>
        </p:nvSpPr>
        <p:spPr bwMode="auto">
          <a:xfrm>
            <a:off x="6400800" y="5260271"/>
            <a:ext cx="2057400" cy="584775"/>
          </a:xfrm>
          <a:prstGeom prst="rect">
            <a:avLst/>
          </a:prstGeom>
          <a:noFill/>
          <a:ln w="9525">
            <a:noFill/>
            <a:miter lim="800000"/>
            <a:headEnd/>
            <a:tailEnd/>
          </a:ln>
          <a:effectLst/>
        </p:spPr>
        <p:txBody>
          <a:bodyPr wrap="square">
            <a:spAutoFit/>
          </a:bodyPr>
          <a:lstStyle/>
          <a:p>
            <a:pPr algn="ctr" eaLnBrk="0" fontAlgn="base" hangingPunct="0">
              <a:spcBef>
                <a:spcPct val="0"/>
              </a:spcBef>
              <a:spcAft>
                <a:spcPct val="0"/>
              </a:spcAft>
            </a:pPr>
            <a:r>
              <a:rPr lang="en-US" sz="3200" i="1" dirty="0" smtClean="0">
                <a:solidFill>
                  <a:srgbClr val="000000"/>
                </a:solidFill>
                <a:latin typeface="Times New Roman" pitchFamily="18" charset="0"/>
              </a:rPr>
              <a:t>d = </a:t>
            </a:r>
            <a:r>
              <a:rPr lang="en-US" sz="3200" dirty="0" smtClean="0">
                <a:solidFill>
                  <a:srgbClr val="000000"/>
                </a:solidFill>
                <a:latin typeface="Times New Roman" pitchFamily="18" charset="0"/>
              </a:rPr>
              <a:t>hand</a:t>
            </a:r>
            <a:endParaRPr lang="en-US" sz="3200" i="1" dirty="0">
              <a:solidFill>
                <a:srgbClr val="000000"/>
              </a:solidFill>
              <a:latin typeface="Times New Roman" pitchFamily="18" charset="0"/>
            </a:endParaRPr>
          </a:p>
        </p:txBody>
      </p:sp>
      <p:sp>
        <p:nvSpPr>
          <p:cNvPr id="18" name="Oval 2"/>
          <p:cNvSpPr>
            <a:spLocks noChangeArrowheads="1"/>
          </p:cNvSpPr>
          <p:nvPr/>
        </p:nvSpPr>
        <p:spPr bwMode="auto">
          <a:xfrm>
            <a:off x="5052222" y="4714173"/>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4000" kern="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1662892" y="4830060"/>
            <a:ext cx="3389330" cy="1539"/>
          </a:xfrm>
          <a:prstGeom prst="bentConnector3">
            <a:avLst>
              <a:gd name="adj1" fmla="val 50000"/>
            </a:avLst>
          </a:prstGeom>
          <a:noFill/>
          <a:ln w="38100">
            <a:solidFill>
              <a:srgbClr val="000000"/>
            </a:solidFill>
            <a:miter lim="800000"/>
            <a:headEnd/>
            <a:tailEnd type="triangle" w="med" len="med"/>
          </a:ln>
          <a:effectLst/>
        </p:spPr>
      </p:cxnSp>
      <p:sp>
        <p:nvSpPr>
          <p:cNvPr id="20" name="Rectangle 9"/>
          <p:cNvSpPr>
            <a:spLocks noChangeArrowheads="1"/>
          </p:cNvSpPr>
          <p:nvPr/>
        </p:nvSpPr>
        <p:spPr bwMode="auto">
          <a:xfrm>
            <a:off x="596092" y="4502987"/>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kern="0" dirty="0" smtClean="0">
                <a:solidFill>
                  <a:srgbClr val="FF0000"/>
                </a:solidFill>
                <a:latin typeface="Times New Roman" pitchFamily="18" charset="0"/>
              </a:rPr>
              <a:t>vision</a:t>
            </a:r>
            <a:endParaRPr lang="en-US" sz="3200" kern="0" dirty="0">
              <a:solidFill>
                <a:srgbClr val="FF0000"/>
              </a:solidFill>
              <a:latin typeface="Times New Roman" pitchFamily="18" charset="0"/>
            </a:endParaRPr>
          </a:p>
        </p:txBody>
      </p:sp>
      <p:cxnSp>
        <p:nvCxnSpPr>
          <p:cNvPr id="21" name="AutoShape 7"/>
          <p:cNvCxnSpPr>
            <a:cxnSpLocks noChangeShapeType="1"/>
            <a:stCxn id="22" idx="3"/>
            <a:endCxn id="18" idx="0"/>
          </p:cNvCxnSpPr>
          <p:nvPr/>
        </p:nvCxnSpPr>
        <p:spPr bwMode="auto">
          <a:xfrm>
            <a:off x="4143617" y="4026188"/>
            <a:ext cx="1018143" cy="687985"/>
          </a:xfrm>
          <a:prstGeom prst="bentConnector2">
            <a:avLst/>
          </a:prstGeom>
          <a:noFill/>
          <a:ln w="38100">
            <a:solidFill>
              <a:srgbClr val="000000"/>
            </a:solidFill>
            <a:miter lim="800000"/>
            <a:headEnd/>
            <a:tailEnd type="triangle" w="med" len="med"/>
          </a:ln>
          <a:effectLst/>
        </p:spPr>
      </p:cxnSp>
      <p:sp>
        <p:nvSpPr>
          <p:cNvPr id="22" name="Text Box 12"/>
          <p:cNvSpPr txBox="1">
            <a:spLocks noChangeArrowheads="1"/>
          </p:cNvSpPr>
          <p:nvPr/>
        </p:nvSpPr>
        <p:spPr bwMode="auto">
          <a:xfrm>
            <a:off x="2541896" y="3733800"/>
            <a:ext cx="1601721"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d </a:t>
            </a:r>
            <a:r>
              <a:rPr lang="en-US" sz="3200" dirty="0" smtClean="0">
                <a:solidFill>
                  <a:srgbClr val="000000"/>
                </a:solidFill>
                <a:latin typeface="Times New Roman" pitchFamily="18" charset="0"/>
              </a:rPr>
              <a:t>= head</a:t>
            </a:r>
            <a:endParaRPr lang="en-US" sz="3200" i="1" dirty="0">
              <a:solidFill>
                <a:srgbClr val="000000"/>
              </a:solidFill>
              <a:latin typeface="Times New Roman" pitchFamily="18" charset="0"/>
            </a:endParaRPr>
          </a:p>
        </p:txBody>
      </p:sp>
      <p:sp>
        <p:nvSpPr>
          <p:cNvPr id="23" name="Text Box 3"/>
          <p:cNvSpPr txBox="1">
            <a:spLocks noChangeArrowheads="1"/>
          </p:cNvSpPr>
          <p:nvPr/>
        </p:nvSpPr>
        <p:spPr bwMode="auto">
          <a:xfrm>
            <a:off x="3934887" y="4873556"/>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4577094" y="5729265"/>
            <a:ext cx="1173162"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5238413" y="5104627"/>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4771060" y="5336649"/>
            <a:ext cx="783317" cy="1915"/>
          </a:xfrm>
          <a:prstGeom prst="bentConnector3">
            <a:avLst>
              <a:gd name="adj1" fmla="val 50000"/>
            </a:avLst>
          </a:prstGeom>
          <a:noFill/>
          <a:ln w="38100">
            <a:solidFill>
              <a:srgbClr val="000000"/>
            </a:solidFill>
            <a:miter lim="800000"/>
            <a:headEnd/>
            <a:tailEnd type="triangle" w="med" len="med"/>
          </a:ln>
          <a:effectLst/>
        </p:spPr>
      </p:cxnSp>
      <p:sp>
        <p:nvSpPr>
          <p:cNvPr id="27" name="Curved Right Arrow 26"/>
          <p:cNvSpPr/>
          <p:nvPr/>
        </p:nvSpPr>
        <p:spPr bwMode="auto">
          <a:xfrm>
            <a:off x="1586692" y="4953726"/>
            <a:ext cx="1143000" cy="1219200"/>
          </a:xfrm>
          <a:prstGeom prst="curvedRightArrow">
            <a:avLst>
              <a:gd name="adj1" fmla="val 15294"/>
              <a:gd name="adj2" fmla="val 50000"/>
              <a:gd name="adj3" fmla="val 25000"/>
            </a:avLst>
          </a:pr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prstClr val="black"/>
              </a:solidFill>
              <a:latin typeface="Arial" charset="0"/>
            </a:endParaRPr>
          </a:p>
        </p:txBody>
      </p:sp>
      <p:sp>
        <p:nvSpPr>
          <p:cNvPr id="28" name="TextBox 27"/>
          <p:cNvSpPr txBox="1"/>
          <p:nvPr/>
        </p:nvSpPr>
        <p:spPr>
          <a:xfrm>
            <a:off x="1891492" y="5182326"/>
            <a:ext cx="851708" cy="523220"/>
          </a:xfrm>
          <a:prstGeom prst="rect">
            <a:avLst/>
          </a:prstGeom>
          <a:noFill/>
        </p:spPr>
        <p:txBody>
          <a:bodyPr wrap="none" rtlCol="0">
            <a:spAutoFit/>
          </a:bodyPr>
          <a:lstStyle/>
          <a:p>
            <a:r>
              <a:rPr lang="en-US" sz="2800" dirty="0" smtClean="0">
                <a:solidFill>
                  <a:srgbClr val="FF0000"/>
                </a:solidFill>
              </a:rPr>
              <a:t>slow</a:t>
            </a:r>
            <a:endParaRPr lang="en-US" sz="2800" dirty="0">
              <a:solidFill>
                <a:srgbClr val="FF0000"/>
              </a:solidFill>
            </a:endParaRPr>
          </a:p>
        </p:txBody>
      </p:sp>
      <p:cxnSp>
        <p:nvCxnSpPr>
          <p:cNvPr id="29" name="AutoShape 8"/>
          <p:cNvCxnSpPr>
            <a:cxnSpLocks noChangeShapeType="1"/>
            <a:stCxn id="20" idx="2"/>
            <a:endCxn id="30" idx="0"/>
          </p:cNvCxnSpPr>
          <p:nvPr/>
        </p:nvCxnSpPr>
        <p:spPr bwMode="auto">
          <a:xfrm rot="16200000" flipH="1">
            <a:off x="844525" y="5445180"/>
            <a:ext cx="583582" cy="13648"/>
          </a:xfrm>
          <a:prstGeom prst="bentConnector3">
            <a:avLst>
              <a:gd name="adj1" fmla="val 50000"/>
            </a:avLst>
          </a:prstGeom>
          <a:noFill/>
          <a:ln w="38100">
            <a:solidFill>
              <a:srgbClr val="000000"/>
            </a:solidFill>
            <a:miter lim="800000"/>
            <a:headEnd/>
            <a:tailEnd type="triangle" w="med" len="med"/>
          </a:ln>
          <a:effectLst/>
        </p:spPr>
      </p:cxnSp>
      <p:sp>
        <p:nvSpPr>
          <p:cNvPr id="30" name="Rectangle 9"/>
          <p:cNvSpPr>
            <a:spLocks noChangeArrowheads="1"/>
          </p:cNvSpPr>
          <p:nvPr/>
        </p:nvSpPr>
        <p:spPr bwMode="auto">
          <a:xfrm>
            <a:off x="609740" y="5743795"/>
            <a:ext cx="1066800" cy="5048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delay</a:t>
            </a:r>
            <a:endParaRPr lang="en-US" sz="2800" kern="0" dirty="0">
              <a:solidFill>
                <a:srgbClr val="FF0000"/>
              </a:solidFill>
              <a:latin typeface="Times New Roman" pitchFamily="18" charset="0"/>
            </a:endParaRPr>
          </a:p>
        </p:txBody>
      </p:sp>
      <p:cxnSp>
        <p:nvCxnSpPr>
          <p:cNvPr id="31" name="AutoShape 8"/>
          <p:cNvCxnSpPr>
            <a:cxnSpLocks noChangeShapeType="1"/>
            <a:stCxn id="30" idx="2"/>
            <a:endCxn id="24" idx="2"/>
          </p:cNvCxnSpPr>
          <p:nvPr/>
        </p:nvCxnSpPr>
        <p:spPr bwMode="auto">
          <a:xfrm rot="5400000" flipH="1" flipV="1">
            <a:off x="3111216" y="4196163"/>
            <a:ext cx="84381" cy="4020535"/>
          </a:xfrm>
          <a:prstGeom prst="bentConnector3">
            <a:avLst>
              <a:gd name="adj1" fmla="val -270914"/>
            </a:avLst>
          </a:prstGeom>
          <a:noFill/>
          <a:ln w="38100">
            <a:solidFill>
              <a:srgbClr val="000000"/>
            </a:solidFill>
            <a:miter lim="800000"/>
            <a:headEnd/>
            <a:tailEnd type="triangle" w="med" len="med"/>
          </a:ln>
          <a:effectLst/>
        </p:spPr>
      </p:cxnSp>
      <p:cxnSp>
        <p:nvCxnSpPr>
          <p:cNvPr id="32" name="AutoShape 8"/>
          <p:cNvCxnSpPr>
            <a:cxnSpLocks noChangeShapeType="1"/>
            <a:stCxn id="22" idx="2"/>
            <a:endCxn id="33" idx="0"/>
          </p:cNvCxnSpPr>
          <p:nvPr/>
        </p:nvCxnSpPr>
        <p:spPr bwMode="auto">
          <a:xfrm rot="16200000" flipH="1">
            <a:off x="2968400" y="4692931"/>
            <a:ext cx="758756" cy="10043"/>
          </a:xfrm>
          <a:prstGeom prst="bentConnector3">
            <a:avLst>
              <a:gd name="adj1" fmla="val 50000"/>
            </a:avLst>
          </a:prstGeom>
          <a:noFill/>
          <a:ln w="57150">
            <a:solidFill>
              <a:srgbClr val="3333FF"/>
            </a:solidFill>
            <a:miter lim="800000"/>
            <a:headEnd/>
            <a:tailEnd type="triangle" w="med" len="med"/>
          </a:ln>
          <a:effectLst/>
        </p:spPr>
      </p:cxnSp>
      <p:sp>
        <p:nvSpPr>
          <p:cNvPr id="33" name="Rectangle 9"/>
          <p:cNvSpPr>
            <a:spLocks noChangeArrowheads="1"/>
          </p:cNvSpPr>
          <p:nvPr/>
        </p:nvSpPr>
        <p:spPr bwMode="auto">
          <a:xfrm>
            <a:off x="2895600" y="5077331"/>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4" name="AutoShape 10"/>
          <p:cNvCxnSpPr>
            <a:cxnSpLocks noChangeShapeType="1"/>
            <a:stCxn id="33" idx="2"/>
            <a:endCxn id="24" idx="1"/>
          </p:cNvCxnSpPr>
          <p:nvPr/>
        </p:nvCxnSpPr>
        <p:spPr bwMode="auto">
          <a:xfrm rot="16200000" flipH="1">
            <a:off x="3820749" y="5190407"/>
            <a:ext cx="288397" cy="1224294"/>
          </a:xfrm>
          <a:prstGeom prst="bentConnector2">
            <a:avLst/>
          </a:prstGeom>
          <a:noFill/>
          <a:ln w="57150">
            <a:solidFill>
              <a:srgbClr val="3333FF"/>
            </a:solidFill>
            <a:miter lim="800000"/>
            <a:headEnd/>
            <a:tailEnd type="triangle" w="med" len="med"/>
          </a:ln>
          <a:effectLst/>
        </p:spPr>
      </p:cxnSp>
      <p:sp>
        <p:nvSpPr>
          <p:cNvPr id="35" name="TextBox 34"/>
          <p:cNvSpPr txBox="1"/>
          <p:nvPr/>
        </p:nvSpPr>
        <p:spPr>
          <a:xfrm>
            <a:off x="3213529" y="5908344"/>
            <a:ext cx="811441" cy="584775"/>
          </a:xfrm>
          <a:prstGeom prst="rect">
            <a:avLst/>
          </a:prstGeom>
          <a:noFill/>
        </p:spPr>
        <p:txBody>
          <a:bodyPr wrap="none" rtlCol="0">
            <a:spAutoFit/>
          </a:bodyPr>
          <a:lstStyle/>
          <a:p>
            <a:r>
              <a:rPr lang="en-US" sz="3200" b="1" dirty="0" smtClean="0">
                <a:solidFill>
                  <a:srgbClr val="3333FF"/>
                </a:solidFill>
              </a:rPr>
              <a:t>fast</a:t>
            </a:r>
            <a:endParaRPr lang="en-US" sz="3200" b="1" dirty="0">
              <a:solidFill>
                <a:srgbClr val="3333FF"/>
              </a:solidFill>
            </a:endParaRPr>
          </a:p>
        </p:txBody>
      </p:sp>
      <p:grpSp>
        <p:nvGrpSpPr>
          <p:cNvPr id="2" name="Group 25"/>
          <p:cNvGrpSpPr/>
          <p:nvPr/>
        </p:nvGrpSpPr>
        <p:grpSpPr>
          <a:xfrm>
            <a:off x="4267200" y="1463479"/>
            <a:ext cx="1291665" cy="990600"/>
            <a:chOff x="6341782" y="2133600"/>
            <a:chExt cx="1887818" cy="1447800"/>
          </a:xfrm>
        </p:grpSpPr>
        <p:sp>
          <p:nvSpPr>
            <p:cNvPr id="37" name="Rectangle 36"/>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8" name="Oval 37"/>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latin typeface="Arial" pitchFamily="34" charset="0"/>
                  <a:cs typeface="Arial" pitchFamily="34" charset="0"/>
                </a:rPr>
                <a:t>eye</a:t>
              </a:r>
              <a:endParaRPr lang="en-US" sz="3200" b="1" dirty="0">
                <a:solidFill>
                  <a:prstClr val="black"/>
                </a:solidFill>
                <a:latin typeface="Arial" pitchFamily="34" charset="0"/>
                <a:cs typeface="Arial" pitchFamily="34" charset="0"/>
              </a:endParaRPr>
            </a:p>
          </p:txBody>
        </p:sp>
        <p:sp>
          <p:nvSpPr>
            <p:cNvPr id="39" name="Chord 38"/>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 name="Group 105"/>
          <p:cNvGrpSpPr/>
          <p:nvPr/>
        </p:nvGrpSpPr>
        <p:grpSpPr>
          <a:xfrm>
            <a:off x="6799263" y="1088333"/>
            <a:ext cx="1201737" cy="1502467"/>
            <a:chOff x="6497116" y="691654"/>
            <a:chExt cx="1201737" cy="1502467"/>
          </a:xfrm>
        </p:grpSpPr>
        <p:sp>
          <p:nvSpPr>
            <p:cNvPr id="41" name="Freeform 7"/>
            <p:cNvSpPr>
              <a:spLocks/>
            </p:cNvSpPr>
            <p:nvPr/>
          </p:nvSpPr>
          <p:spPr bwMode="auto">
            <a:xfrm rot="20101482">
              <a:off x="6497116" y="719576"/>
              <a:ext cx="1201737" cy="1444263"/>
            </a:xfrm>
            <a:custGeom>
              <a:avLst/>
              <a:gdLst/>
              <a:ahLst/>
              <a:cxnLst>
                <a:cxn ang="0">
                  <a:pos x="754" y="73"/>
                </a:cxn>
                <a:cxn ang="0">
                  <a:pos x="741" y="120"/>
                </a:cxn>
                <a:cxn ang="0">
                  <a:pos x="716" y="167"/>
                </a:cxn>
                <a:cxn ang="0">
                  <a:pos x="654" y="264"/>
                </a:cxn>
                <a:cxn ang="0">
                  <a:pos x="580" y="378"/>
                </a:cxn>
                <a:cxn ang="0">
                  <a:pos x="601" y="367"/>
                </a:cxn>
                <a:cxn ang="0">
                  <a:pos x="651" y="313"/>
                </a:cxn>
                <a:cxn ang="0">
                  <a:pos x="703" y="260"/>
                </a:cxn>
                <a:cxn ang="0">
                  <a:pos x="755" y="207"/>
                </a:cxn>
                <a:cxn ang="0">
                  <a:pos x="793" y="190"/>
                </a:cxn>
                <a:cxn ang="0">
                  <a:pos x="827" y="196"/>
                </a:cxn>
                <a:cxn ang="0">
                  <a:pos x="846" y="233"/>
                </a:cxn>
                <a:cxn ang="0">
                  <a:pos x="807" y="300"/>
                </a:cxn>
                <a:cxn ang="0">
                  <a:pos x="747" y="378"/>
                </a:cxn>
                <a:cxn ang="0">
                  <a:pos x="684" y="458"/>
                </a:cxn>
                <a:cxn ang="0">
                  <a:pos x="623" y="530"/>
                </a:cxn>
                <a:cxn ang="0">
                  <a:pos x="620" y="542"/>
                </a:cxn>
                <a:cxn ang="0">
                  <a:pos x="640" y="530"/>
                </a:cxn>
                <a:cxn ang="0">
                  <a:pos x="699" y="489"/>
                </a:cxn>
                <a:cxn ang="0">
                  <a:pos x="779" y="420"/>
                </a:cxn>
                <a:cxn ang="0">
                  <a:pos x="812" y="398"/>
                </a:cxn>
                <a:cxn ang="0">
                  <a:pos x="827" y="391"/>
                </a:cxn>
                <a:cxn ang="0">
                  <a:pos x="858" y="402"/>
                </a:cxn>
                <a:cxn ang="0">
                  <a:pos x="881" y="424"/>
                </a:cxn>
                <a:cxn ang="0">
                  <a:pos x="877" y="447"/>
                </a:cxn>
                <a:cxn ang="0">
                  <a:pos x="793" y="545"/>
                </a:cxn>
                <a:cxn ang="0">
                  <a:pos x="678" y="664"/>
                </a:cxn>
                <a:cxn ang="0">
                  <a:pos x="557" y="778"/>
                </a:cxn>
                <a:cxn ang="0">
                  <a:pos x="435" y="891"/>
                </a:cxn>
                <a:cxn ang="0">
                  <a:pos x="430" y="1031"/>
                </a:cxn>
                <a:cxn ang="0">
                  <a:pos x="422" y="1061"/>
                </a:cxn>
                <a:cxn ang="0">
                  <a:pos x="386" y="1061"/>
                </a:cxn>
                <a:cxn ang="0">
                  <a:pos x="328" y="1061"/>
                </a:cxn>
                <a:cxn ang="0">
                  <a:pos x="249" y="1061"/>
                </a:cxn>
                <a:cxn ang="0">
                  <a:pos x="159" y="1056"/>
                </a:cxn>
                <a:cxn ang="0">
                  <a:pos x="78" y="1036"/>
                </a:cxn>
                <a:cxn ang="0">
                  <a:pos x="20" y="1018"/>
                </a:cxn>
                <a:cxn ang="0">
                  <a:pos x="0" y="1011"/>
                </a:cxn>
                <a:cxn ang="0">
                  <a:pos x="18" y="893"/>
                </a:cxn>
                <a:cxn ang="0">
                  <a:pos x="71" y="666"/>
                </a:cxn>
                <a:cxn ang="0">
                  <a:pos x="83" y="534"/>
                </a:cxn>
                <a:cxn ang="0">
                  <a:pos x="111" y="431"/>
                </a:cxn>
                <a:cxn ang="0">
                  <a:pos x="131" y="341"/>
                </a:cxn>
                <a:cxn ang="0">
                  <a:pos x="147" y="203"/>
                </a:cxn>
                <a:cxn ang="0">
                  <a:pos x="162" y="156"/>
                </a:cxn>
                <a:cxn ang="0">
                  <a:pos x="186" y="152"/>
                </a:cxn>
                <a:cxn ang="0">
                  <a:pos x="212" y="158"/>
                </a:cxn>
                <a:cxn ang="0">
                  <a:pos x="230" y="165"/>
                </a:cxn>
                <a:cxn ang="0">
                  <a:pos x="250" y="195"/>
                </a:cxn>
                <a:cxn ang="0">
                  <a:pos x="277" y="260"/>
                </a:cxn>
                <a:cxn ang="0">
                  <a:pos x="263" y="351"/>
                </a:cxn>
                <a:cxn ang="0">
                  <a:pos x="326" y="273"/>
                </a:cxn>
                <a:cxn ang="0">
                  <a:pos x="412" y="132"/>
                </a:cxn>
                <a:cxn ang="0">
                  <a:pos x="509" y="6"/>
                </a:cxn>
                <a:cxn ang="0">
                  <a:pos x="532" y="4"/>
                </a:cxn>
                <a:cxn ang="0">
                  <a:pos x="570" y="27"/>
                </a:cxn>
                <a:cxn ang="0">
                  <a:pos x="580" y="69"/>
                </a:cxn>
                <a:cxn ang="0">
                  <a:pos x="549" y="137"/>
                </a:cxn>
                <a:cxn ang="0">
                  <a:pos x="504" y="239"/>
                </a:cxn>
                <a:cxn ang="0">
                  <a:pos x="526" y="228"/>
                </a:cxn>
                <a:cxn ang="0">
                  <a:pos x="615" y="106"/>
                </a:cxn>
                <a:cxn ang="0">
                  <a:pos x="671" y="34"/>
                </a:cxn>
                <a:cxn ang="0">
                  <a:pos x="697" y="19"/>
                </a:cxn>
              </a:cxnLst>
              <a:rect l="0" t="0" r="r" b="b"/>
              <a:pathLst>
                <a:path w="883" h="1061">
                  <a:moveTo>
                    <a:pt x="748" y="46"/>
                  </a:moveTo>
                  <a:lnTo>
                    <a:pt x="752" y="53"/>
                  </a:lnTo>
                  <a:lnTo>
                    <a:pt x="753" y="63"/>
                  </a:lnTo>
                  <a:lnTo>
                    <a:pt x="754" y="73"/>
                  </a:lnTo>
                  <a:lnTo>
                    <a:pt x="755" y="83"/>
                  </a:lnTo>
                  <a:lnTo>
                    <a:pt x="752" y="96"/>
                  </a:lnTo>
                  <a:lnTo>
                    <a:pt x="747" y="109"/>
                  </a:lnTo>
                  <a:lnTo>
                    <a:pt x="741" y="120"/>
                  </a:lnTo>
                  <a:lnTo>
                    <a:pt x="736" y="132"/>
                  </a:lnTo>
                  <a:lnTo>
                    <a:pt x="729" y="144"/>
                  </a:lnTo>
                  <a:lnTo>
                    <a:pt x="722" y="156"/>
                  </a:lnTo>
                  <a:lnTo>
                    <a:pt x="716" y="167"/>
                  </a:lnTo>
                  <a:lnTo>
                    <a:pt x="710" y="180"/>
                  </a:lnTo>
                  <a:lnTo>
                    <a:pt x="692" y="208"/>
                  </a:lnTo>
                  <a:lnTo>
                    <a:pt x="672" y="237"/>
                  </a:lnTo>
                  <a:lnTo>
                    <a:pt x="654" y="264"/>
                  </a:lnTo>
                  <a:lnTo>
                    <a:pt x="634" y="293"/>
                  </a:lnTo>
                  <a:lnTo>
                    <a:pt x="616" y="322"/>
                  </a:lnTo>
                  <a:lnTo>
                    <a:pt x="597" y="351"/>
                  </a:lnTo>
                  <a:lnTo>
                    <a:pt x="580" y="378"/>
                  </a:lnTo>
                  <a:lnTo>
                    <a:pt x="562" y="407"/>
                  </a:lnTo>
                  <a:lnTo>
                    <a:pt x="574" y="394"/>
                  </a:lnTo>
                  <a:lnTo>
                    <a:pt x="588" y="381"/>
                  </a:lnTo>
                  <a:lnTo>
                    <a:pt x="601" y="367"/>
                  </a:lnTo>
                  <a:lnTo>
                    <a:pt x="613" y="354"/>
                  </a:lnTo>
                  <a:lnTo>
                    <a:pt x="626" y="340"/>
                  </a:lnTo>
                  <a:lnTo>
                    <a:pt x="639" y="326"/>
                  </a:lnTo>
                  <a:lnTo>
                    <a:pt x="651" y="313"/>
                  </a:lnTo>
                  <a:lnTo>
                    <a:pt x="664" y="300"/>
                  </a:lnTo>
                  <a:lnTo>
                    <a:pt x="677" y="286"/>
                  </a:lnTo>
                  <a:lnTo>
                    <a:pt x="689" y="272"/>
                  </a:lnTo>
                  <a:lnTo>
                    <a:pt x="703" y="260"/>
                  </a:lnTo>
                  <a:lnTo>
                    <a:pt x="716" y="246"/>
                  </a:lnTo>
                  <a:lnTo>
                    <a:pt x="729" y="233"/>
                  </a:lnTo>
                  <a:lnTo>
                    <a:pt x="742" y="219"/>
                  </a:lnTo>
                  <a:lnTo>
                    <a:pt x="755" y="207"/>
                  </a:lnTo>
                  <a:lnTo>
                    <a:pt x="769" y="194"/>
                  </a:lnTo>
                  <a:lnTo>
                    <a:pt x="777" y="193"/>
                  </a:lnTo>
                  <a:lnTo>
                    <a:pt x="785" y="192"/>
                  </a:lnTo>
                  <a:lnTo>
                    <a:pt x="793" y="190"/>
                  </a:lnTo>
                  <a:lnTo>
                    <a:pt x="800" y="189"/>
                  </a:lnTo>
                  <a:lnTo>
                    <a:pt x="809" y="192"/>
                  </a:lnTo>
                  <a:lnTo>
                    <a:pt x="817" y="194"/>
                  </a:lnTo>
                  <a:lnTo>
                    <a:pt x="827" y="196"/>
                  </a:lnTo>
                  <a:lnTo>
                    <a:pt x="833" y="203"/>
                  </a:lnTo>
                  <a:lnTo>
                    <a:pt x="839" y="209"/>
                  </a:lnTo>
                  <a:lnTo>
                    <a:pt x="844" y="220"/>
                  </a:lnTo>
                  <a:lnTo>
                    <a:pt x="846" y="233"/>
                  </a:lnTo>
                  <a:lnTo>
                    <a:pt x="845" y="246"/>
                  </a:lnTo>
                  <a:lnTo>
                    <a:pt x="833" y="263"/>
                  </a:lnTo>
                  <a:lnTo>
                    <a:pt x="821" y="281"/>
                  </a:lnTo>
                  <a:lnTo>
                    <a:pt x="807" y="300"/>
                  </a:lnTo>
                  <a:lnTo>
                    <a:pt x="792" y="319"/>
                  </a:lnTo>
                  <a:lnTo>
                    <a:pt x="778" y="339"/>
                  </a:lnTo>
                  <a:lnTo>
                    <a:pt x="762" y="359"/>
                  </a:lnTo>
                  <a:lnTo>
                    <a:pt x="747" y="378"/>
                  </a:lnTo>
                  <a:lnTo>
                    <a:pt x="731" y="399"/>
                  </a:lnTo>
                  <a:lnTo>
                    <a:pt x="715" y="419"/>
                  </a:lnTo>
                  <a:lnTo>
                    <a:pt x="700" y="438"/>
                  </a:lnTo>
                  <a:lnTo>
                    <a:pt x="684" y="458"/>
                  </a:lnTo>
                  <a:lnTo>
                    <a:pt x="668" y="476"/>
                  </a:lnTo>
                  <a:lnTo>
                    <a:pt x="653" y="495"/>
                  </a:lnTo>
                  <a:lnTo>
                    <a:pt x="638" y="513"/>
                  </a:lnTo>
                  <a:lnTo>
                    <a:pt x="623" y="530"/>
                  </a:lnTo>
                  <a:lnTo>
                    <a:pt x="609" y="546"/>
                  </a:lnTo>
                  <a:lnTo>
                    <a:pt x="612" y="546"/>
                  </a:lnTo>
                  <a:lnTo>
                    <a:pt x="616" y="544"/>
                  </a:lnTo>
                  <a:lnTo>
                    <a:pt x="620" y="542"/>
                  </a:lnTo>
                  <a:lnTo>
                    <a:pt x="626" y="539"/>
                  </a:lnTo>
                  <a:lnTo>
                    <a:pt x="631" y="536"/>
                  </a:lnTo>
                  <a:lnTo>
                    <a:pt x="635" y="533"/>
                  </a:lnTo>
                  <a:lnTo>
                    <a:pt x="640" y="530"/>
                  </a:lnTo>
                  <a:lnTo>
                    <a:pt x="643" y="529"/>
                  </a:lnTo>
                  <a:lnTo>
                    <a:pt x="661" y="519"/>
                  </a:lnTo>
                  <a:lnTo>
                    <a:pt x="679" y="505"/>
                  </a:lnTo>
                  <a:lnTo>
                    <a:pt x="699" y="489"/>
                  </a:lnTo>
                  <a:lnTo>
                    <a:pt x="719" y="472"/>
                  </a:lnTo>
                  <a:lnTo>
                    <a:pt x="740" y="453"/>
                  </a:lnTo>
                  <a:lnTo>
                    <a:pt x="761" y="436"/>
                  </a:lnTo>
                  <a:lnTo>
                    <a:pt x="779" y="420"/>
                  </a:lnTo>
                  <a:lnTo>
                    <a:pt x="795" y="406"/>
                  </a:lnTo>
                  <a:lnTo>
                    <a:pt x="802" y="402"/>
                  </a:lnTo>
                  <a:lnTo>
                    <a:pt x="807" y="400"/>
                  </a:lnTo>
                  <a:lnTo>
                    <a:pt x="812" y="398"/>
                  </a:lnTo>
                  <a:lnTo>
                    <a:pt x="816" y="395"/>
                  </a:lnTo>
                  <a:lnTo>
                    <a:pt x="820" y="393"/>
                  </a:lnTo>
                  <a:lnTo>
                    <a:pt x="823" y="392"/>
                  </a:lnTo>
                  <a:lnTo>
                    <a:pt x="827" y="391"/>
                  </a:lnTo>
                  <a:lnTo>
                    <a:pt x="831" y="390"/>
                  </a:lnTo>
                  <a:lnTo>
                    <a:pt x="840" y="393"/>
                  </a:lnTo>
                  <a:lnTo>
                    <a:pt x="850" y="398"/>
                  </a:lnTo>
                  <a:lnTo>
                    <a:pt x="858" y="402"/>
                  </a:lnTo>
                  <a:lnTo>
                    <a:pt x="865" y="408"/>
                  </a:lnTo>
                  <a:lnTo>
                    <a:pt x="871" y="414"/>
                  </a:lnTo>
                  <a:lnTo>
                    <a:pt x="876" y="420"/>
                  </a:lnTo>
                  <a:lnTo>
                    <a:pt x="881" y="424"/>
                  </a:lnTo>
                  <a:lnTo>
                    <a:pt x="883" y="430"/>
                  </a:lnTo>
                  <a:lnTo>
                    <a:pt x="880" y="436"/>
                  </a:lnTo>
                  <a:lnTo>
                    <a:pt x="878" y="442"/>
                  </a:lnTo>
                  <a:lnTo>
                    <a:pt x="877" y="447"/>
                  </a:lnTo>
                  <a:lnTo>
                    <a:pt x="875" y="452"/>
                  </a:lnTo>
                  <a:lnTo>
                    <a:pt x="848" y="484"/>
                  </a:lnTo>
                  <a:lnTo>
                    <a:pt x="821" y="515"/>
                  </a:lnTo>
                  <a:lnTo>
                    <a:pt x="793" y="545"/>
                  </a:lnTo>
                  <a:lnTo>
                    <a:pt x="765" y="576"/>
                  </a:lnTo>
                  <a:lnTo>
                    <a:pt x="737" y="606"/>
                  </a:lnTo>
                  <a:lnTo>
                    <a:pt x="708" y="635"/>
                  </a:lnTo>
                  <a:lnTo>
                    <a:pt x="678" y="664"/>
                  </a:lnTo>
                  <a:lnTo>
                    <a:pt x="648" y="693"/>
                  </a:lnTo>
                  <a:lnTo>
                    <a:pt x="618" y="722"/>
                  </a:lnTo>
                  <a:lnTo>
                    <a:pt x="588" y="750"/>
                  </a:lnTo>
                  <a:lnTo>
                    <a:pt x="557" y="778"/>
                  </a:lnTo>
                  <a:lnTo>
                    <a:pt x="527" y="806"/>
                  </a:lnTo>
                  <a:lnTo>
                    <a:pt x="496" y="834"/>
                  </a:lnTo>
                  <a:lnTo>
                    <a:pt x="466" y="862"/>
                  </a:lnTo>
                  <a:lnTo>
                    <a:pt x="435" y="891"/>
                  </a:lnTo>
                  <a:lnTo>
                    <a:pt x="405" y="919"/>
                  </a:lnTo>
                  <a:lnTo>
                    <a:pt x="414" y="938"/>
                  </a:lnTo>
                  <a:lnTo>
                    <a:pt x="423" y="983"/>
                  </a:lnTo>
                  <a:lnTo>
                    <a:pt x="430" y="1031"/>
                  </a:lnTo>
                  <a:lnTo>
                    <a:pt x="431" y="1061"/>
                  </a:lnTo>
                  <a:lnTo>
                    <a:pt x="430" y="1061"/>
                  </a:lnTo>
                  <a:lnTo>
                    <a:pt x="427" y="1061"/>
                  </a:lnTo>
                  <a:lnTo>
                    <a:pt x="422" y="1061"/>
                  </a:lnTo>
                  <a:lnTo>
                    <a:pt x="416" y="1061"/>
                  </a:lnTo>
                  <a:lnTo>
                    <a:pt x="407" y="1061"/>
                  </a:lnTo>
                  <a:lnTo>
                    <a:pt x="398" y="1061"/>
                  </a:lnTo>
                  <a:lnTo>
                    <a:pt x="386" y="1061"/>
                  </a:lnTo>
                  <a:lnTo>
                    <a:pt x="374" y="1061"/>
                  </a:lnTo>
                  <a:lnTo>
                    <a:pt x="360" y="1061"/>
                  </a:lnTo>
                  <a:lnTo>
                    <a:pt x="344" y="1061"/>
                  </a:lnTo>
                  <a:lnTo>
                    <a:pt x="328" y="1061"/>
                  </a:lnTo>
                  <a:lnTo>
                    <a:pt x="309" y="1061"/>
                  </a:lnTo>
                  <a:lnTo>
                    <a:pt x="291" y="1061"/>
                  </a:lnTo>
                  <a:lnTo>
                    <a:pt x="270" y="1061"/>
                  </a:lnTo>
                  <a:lnTo>
                    <a:pt x="249" y="1061"/>
                  </a:lnTo>
                  <a:lnTo>
                    <a:pt x="227" y="1061"/>
                  </a:lnTo>
                  <a:lnTo>
                    <a:pt x="204" y="1060"/>
                  </a:lnTo>
                  <a:lnTo>
                    <a:pt x="181" y="1059"/>
                  </a:lnTo>
                  <a:lnTo>
                    <a:pt x="159" y="1056"/>
                  </a:lnTo>
                  <a:lnTo>
                    <a:pt x="138" y="1051"/>
                  </a:lnTo>
                  <a:lnTo>
                    <a:pt x="117" y="1046"/>
                  </a:lnTo>
                  <a:lnTo>
                    <a:pt x="96" y="1042"/>
                  </a:lnTo>
                  <a:lnTo>
                    <a:pt x="78" y="1036"/>
                  </a:lnTo>
                  <a:lnTo>
                    <a:pt x="60" y="1031"/>
                  </a:lnTo>
                  <a:lnTo>
                    <a:pt x="44" y="1026"/>
                  </a:lnTo>
                  <a:lnTo>
                    <a:pt x="32" y="1021"/>
                  </a:lnTo>
                  <a:lnTo>
                    <a:pt x="20" y="1018"/>
                  </a:lnTo>
                  <a:lnTo>
                    <a:pt x="11" y="1014"/>
                  </a:lnTo>
                  <a:lnTo>
                    <a:pt x="4" y="1012"/>
                  </a:lnTo>
                  <a:lnTo>
                    <a:pt x="0" y="1011"/>
                  </a:lnTo>
                  <a:lnTo>
                    <a:pt x="0" y="1011"/>
                  </a:lnTo>
                  <a:lnTo>
                    <a:pt x="3" y="1013"/>
                  </a:lnTo>
                  <a:lnTo>
                    <a:pt x="2" y="995"/>
                  </a:lnTo>
                  <a:lnTo>
                    <a:pt x="7" y="951"/>
                  </a:lnTo>
                  <a:lnTo>
                    <a:pt x="18" y="893"/>
                  </a:lnTo>
                  <a:lnTo>
                    <a:pt x="32" y="826"/>
                  </a:lnTo>
                  <a:lnTo>
                    <a:pt x="45" y="762"/>
                  </a:lnTo>
                  <a:lnTo>
                    <a:pt x="59" y="705"/>
                  </a:lnTo>
                  <a:lnTo>
                    <a:pt x="71" y="666"/>
                  </a:lnTo>
                  <a:lnTo>
                    <a:pt x="76" y="652"/>
                  </a:lnTo>
                  <a:lnTo>
                    <a:pt x="71" y="620"/>
                  </a:lnTo>
                  <a:lnTo>
                    <a:pt x="75" y="576"/>
                  </a:lnTo>
                  <a:lnTo>
                    <a:pt x="83" y="534"/>
                  </a:lnTo>
                  <a:lnTo>
                    <a:pt x="90" y="500"/>
                  </a:lnTo>
                  <a:lnTo>
                    <a:pt x="98" y="475"/>
                  </a:lnTo>
                  <a:lnTo>
                    <a:pt x="105" y="452"/>
                  </a:lnTo>
                  <a:lnTo>
                    <a:pt x="111" y="431"/>
                  </a:lnTo>
                  <a:lnTo>
                    <a:pt x="117" y="412"/>
                  </a:lnTo>
                  <a:lnTo>
                    <a:pt x="121" y="390"/>
                  </a:lnTo>
                  <a:lnTo>
                    <a:pt x="126" y="367"/>
                  </a:lnTo>
                  <a:lnTo>
                    <a:pt x="131" y="341"/>
                  </a:lnTo>
                  <a:lnTo>
                    <a:pt x="139" y="309"/>
                  </a:lnTo>
                  <a:lnTo>
                    <a:pt x="138" y="286"/>
                  </a:lnTo>
                  <a:lnTo>
                    <a:pt x="141" y="247"/>
                  </a:lnTo>
                  <a:lnTo>
                    <a:pt x="147" y="203"/>
                  </a:lnTo>
                  <a:lnTo>
                    <a:pt x="154" y="162"/>
                  </a:lnTo>
                  <a:lnTo>
                    <a:pt x="155" y="159"/>
                  </a:lnTo>
                  <a:lnTo>
                    <a:pt x="157" y="158"/>
                  </a:lnTo>
                  <a:lnTo>
                    <a:pt x="162" y="156"/>
                  </a:lnTo>
                  <a:lnTo>
                    <a:pt x="166" y="155"/>
                  </a:lnTo>
                  <a:lnTo>
                    <a:pt x="172" y="154"/>
                  </a:lnTo>
                  <a:lnTo>
                    <a:pt x="179" y="152"/>
                  </a:lnTo>
                  <a:lnTo>
                    <a:pt x="186" y="152"/>
                  </a:lnTo>
                  <a:lnTo>
                    <a:pt x="193" y="152"/>
                  </a:lnTo>
                  <a:lnTo>
                    <a:pt x="200" y="154"/>
                  </a:lnTo>
                  <a:lnTo>
                    <a:pt x="207" y="156"/>
                  </a:lnTo>
                  <a:lnTo>
                    <a:pt x="212" y="158"/>
                  </a:lnTo>
                  <a:lnTo>
                    <a:pt x="218" y="160"/>
                  </a:lnTo>
                  <a:lnTo>
                    <a:pt x="223" y="162"/>
                  </a:lnTo>
                  <a:lnTo>
                    <a:pt x="226" y="164"/>
                  </a:lnTo>
                  <a:lnTo>
                    <a:pt x="230" y="165"/>
                  </a:lnTo>
                  <a:lnTo>
                    <a:pt x="231" y="165"/>
                  </a:lnTo>
                  <a:lnTo>
                    <a:pt x="235" y="170"/>
                  </a:lnTo>
                  <a:lnTo>
                    <a:pt x="242" y="180"/>
                  </a:lnTo>
                  <a:lnTo>
                    <a:pt x="250" y="195"/>
                  </a:lnTo>
                  <a:lnTo>
                    <a:pt x="258" y="211"/>
                  </a:lnTo>
                  <a:lnTo>
                    <a:pt x="267" y="230"/>
                  </a:lnTo>
                  <a:lnTo>
                    <a:pt x="272" y="246"/>
                  </a:lnTo>
                  <a:lnTo>
                    <a:pt x="277" y="260"/>
                  </a:lnTo>
                  <a:lnTo>
                    <a:pt x="279" y="269"/>
                  </a:lnTo>
                  <a:lnTo>
                    <a:pt x="273" y="292"/>
                  </a:lnTo>
                  <a:lnTo>
                    <a:pt x="267" y="321"/>
                  </a:lnTo>
                  <a:lnTo>
                    <a:pt x="263" y="351"/>
                  </a:lnTo>
                  <a:lnTo>
                    <a:pt x="267" y="372"/>
                  </a:lnTo>
                  <a:lnTo>
                    <a:pt x="285" y="342"/>
                  </a:lnTo>
                  <a:lnTo>
                    <a:pt x="305" y="309"/>
                  </a:lnTo>
                  <a:lnTo>
                    <a:pt x="326" y="273"/>
                  </a:lnTo>
                  <a:lnTo>
                    <a:pt x="348" y="237"/>
                  </a:lnTo>
                  <a:lnTo>
                    <a:pt x="370" y="200"/>
                  </a:lnTo>
                  <a:lnTo>
                    <a:pt x="392" y="164"/>
                  </a:lnTo>
                  <a:lnTo>
                    <a:pt x="412" y="132"/>
                  </a:lnTo>
                  <a:lnTo>
                    <a:pt x="431" y="102"/>
                  </a:lnTo>
                  <a:lnTo>
                    <a:pt x="499" y="11"/>
                  </a:lnTo>
                  <a:lnTo>
                    <a:pt x="504" y="10"/>
                  </a:lnTo>
                  <a:lnTo>
                    <a:pt x="509" y="6"/>
                  </a:lnTo>
                  <a:lnTo>
                    <a:pt x="512" y="3"/>
                  </a:lnTo>
                  <a:lnTo>
                    <a:pt x="517" y="0"/>
                  </a:lnTo>
                  <a:lnTo>
                    <a:pt x="524" y="1"/>
                  </a:lnTo>
                  <a:lnTo>
                    <a:pt x="532" y="4"/>
                  </a:lnTo>
                  <a:lnTo>
                    <a:pt x="541" y="6"/>
                  </a:lnTo>
                  <a:lnTo>
                    <a:pt x="550" y="8"/>
                  </a:lnTo>
                  <a:lnTo>
                    <a:pt x="560" y="16"/>
                  </a:lnTo>
                  <a:lnTo>
                    <a:pt x="570" y="27"/>
                  </a:lnTo>
                  <a:lnTo>
                    <a:pt x="577" y="38"/>
                  </a:lnTo>
                  <a:lnTo>
                    <a:pt x="583" y="50"/>
                  </a:lnTo>
                  <a:lnTo>
                    <a:pt x="582" y="60"/>
                  </a:lnTo>
                  <a:lnTo>
                    <a:pt x="580" y="69"/>
                  </a:lnTo>
                  <a:lnTo>
                    <a:pt x="578" y="79"/>
                  </a:lnTo>
                  <a:lnTo>
                    <a:pt x="577" y="89"/>
                  </a:lnTo>
                  <a:lnTo>
                    <a:pt x="562" y="113"/>
                  </a:lnTo>
                  <a:lnTo>
                    <a:pt x="549" y="137"/>
                  </a:lnTo>
                  <a:lnTo>
                    <a:pt x="537" y="163"/>
                  </a:lnTo>
                  <a:lnTo>
                    <a:pt x="526" y="188"/>
                  </a:lnTo>
                  <a:lnTo>
                    <a:pt x="515" y="213"/>
                  </a:lnTo>
                  <a:lnTo>
                    <a:pt x="504" y="239"/>
                  </a:lnTo>
                  <a:lnTo>
                    <a:pt x="492" y="264"/>
                  </a:lnTo>
                  <a:lnTo>
                    <a:pt x="480" y="288"/>
                  </a:lnTo>
                  <a:lnTo>
                    <a:pt x="503" y="258"/>
                  </a:lnTo>
                  <a:lnTo>
                    <a:pt x="526" y="228"/>
                  </a:lnTo>
                  <a:lnTo>
                    <a:pt x="549" y="198"/>
                  </a:lnTo>
                  <a:lnTo>
                    <a:pt x="571" y="167"/>
                  </a:lnTo>
                  <a:lnTo>
                    <a:pt x="593" y="137"/>
                  </a:lnTo>
                  <a:lnTo>
                    <a:pt x="615" y="106"/>
                  </a:lnTo>
                  <a:lnTo>
                    <a:pt x="636" y="75"/>
                  </a:lnTo>
                  <a:lnTo>
                    <a:pt x="659" y="45"/>
                  </a:lnTo>
                  <a:lnTo>
                    <a:pt x="665" y="41"/>
                  </a:lnTo>
                  <a:lnTo>
                    <a:pt x="671" y="34"/>
                  </a:lnTo>
                  <a:lnTo>
                    <a:pt x="677" y="27"/>
                  </a:lnTo>
                  <a:lnTo>
                    <a:pt x="685" y="21"/>
                  </a:lnTo>
                  <a:lnTo>
                    <a:pt x="692" y="21"/>
                  </a:lnTo>
                  <a:lnTo>
                    <a:pt x="697" y="19"/>
                  </a:lnTo>
                  <a:lnTo>
                    <a:pt x="704" y="18"/>
                  </a:lnTo>
                  <a:lnTo>
                    <a:pt x="710" y="18"/>
                  </a:lnTo>
                  <a:lnTo>
                    <a:pt x="748" y="46"/>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2" name="Freeform 8"/>
            <p:cNvSpPr>
              <a:spLocks/>
            </p:cNvSpPr>
            <p:nvPr/>
          </p:nvSpPr>
          <p:spPr bwMode="auto">
            <a:xfrm rot="20101482">
              <a:off x="6565176" y="1183093"/>
              <a:ext cx="49050" cy="70851"/>
            </a:xfrm>
            <a:custGeom>
              <a:avLst/>
              <a:gdLst/>
              <a:ahLst/>
              <a:cxnLst>
                <a:cxn ang="0">
                  <a:pos x="36" y="9"/>
                </a:cxn>
                <a:cxn ang="0">
                  <a:pos x="32" y="19"/>
                </a:cxn>
                <a:cxn ang="0">
                  <a:pos x="30" y="30"/>
                </a:cxn>
                <a:cxn ang="0">
                  <a:pos x="28" y="39"/>
                </a:cxn>
                <a:cxn ang="0">
                  <a:pos x="24" y="48"/>
                </a:cxn>
                <a:cxn ang="0">
                  <a:pos x="20" y="51"/>
                </a:cxn>
                <a:cxn ang="0">
                  <a:pos x="11" y="51"/>
                </a:cxn>
                <a:cxn ang="0">
                  <a:pos x="3" y="49"/>
                </a:cxn>
                <a:cxn ang="0">
                  <a:pos x="0" y="48"/>
                </a:cxn>
                <a:cxn ang="0">
                  <a:pos x="0" y="34"/>
                </a:cxn>
                <a:cxn ang="0">
                  <a:pos x="1" y="25"/>
                </a:cxn>
                <a:cxn ang="0">
                  <a:pos x="1" y="16"/>
                </a:cxn>
                <a:cxn ang="0">
                  <a:pos x="5" y="3"/>
                </a:cxn>
                <a:cxn ang="0">
                  <a:pos x="8" y="2"/>
                </a:cxn>
                <a:cxn ang="0">
                  <a:pos x="14" y="0"/>
                </a:cxn>
                <a:cxn ang="0">
                  <a:pos x="22" y="1"/>
                </a:cxn>
                <a:cxn ang="0">
                  <a:pos x="36" y="9"/>
                </a:cxn>
              </a:cxnLst>
              <a:rect l="0" t="0" r="r" b="b"/>
              <a:pathLst>
                <a:path w="36" h="51">
                  <a:moveTo>
                    <a:pt x="36" y="9"/>
                  </a:moveTo>
                  <a:lnTo>
                    <a:pt x="32" y="19"/>
                  </a:lnTo>
                  <a:lnTo>
                    <a:pt x="30" y="30"/>
                  </a:lnTo>
                  <a:lnTo>
                    <a:pt x="28" y="39"/>
                  </a:lnTo>
                  <a:lnTo>
                    <a:pt x="24" y="48"/>
                  </a:lnTo>
                  <a:lnTo>
                    <a:pt x="20" y="51"/>
                  </a:lnTo>
                  <a:lnTo>
                    <a:pt x="11" y="51"/>
                  </a:lnTo>
                  <a:lnTo>
                    <a:pt x="3" y="49"/>
                  </a:lnTo>
                  <a:lnTo>
                    <a:pt x="0" y="48"/>
                  </a:lnTo>
                  <a:lnTo>
                    <a:pt x="0" y="34"/>
                  </a:lnTo>
                  <a:lnTo>
                    <a:pt x="1" y="25"/>
                  </a:lnTo>
                  <a:lnTo>
                    <a:pt x="1" y="16"/>
                  </a:lnTo>
                  <a:lnTo>
                    <a:pt x="5" y="3"/>
                  </a:lnTo>
                  <a:lnTo>
                    <a:pt x="8" y="2"/>
                  </a:lnTo>
                  <a:lnTo>
                    <a:pt x="14" y="0"/>
                  </a:lnTo>
                  <a:lnTo>
                    <a:pt x="22" y="1"/>
                  </a:lnTo>
                  <a:lnTo>
                    <a:pt x="36" y="9"/>
                  </a:lnTo>
                  <a:close/>
                </a:path>
              </a:pathLst>
            </a:custGeom>
            <a:solidFill>
              <a:srgbClr val="FFBFD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3" name="Freeform 9"/>
            <p:cNvSpPr>
              <a:spLocks/>
            </p:cNvSpPr>
            <p:nvPr/>
          </p:nvSpPr>
          <p:spPr bwMode="auto">
            <a:xfrm rot="20101482">
              <a:off x="7055899" y="691654"/>
              <a:ext cx="177128" cy="215278"/>
            </a:xfrm>
            <a:custGeom>
              <a:avLst/>
              <a:gdLst/>
              <a:ahLst/>
              <a:cxnLst>
                <a:cxn ang="0">
                  <a:pos x="120" y="13"/>
                </a:cxn>
                <a:cxn ang="0">
                  <a:pos x="121" y="22"/>
                </a:cxn>
                <a:cxn ang="0">
                  <a:pos x="127" y="29"/>
                </a:cxn>
                <a:cxn ang="0">
                  <a:pos x="131" y="35"/>
                </a:cxn>
                <a:cxn ang="0">
                  <a:pos x="130" y="43"/>
                </a:cxn>
                <a:cxn ang="0">
                  <a:pos x="121" y="57"/>
                </a:cxn>
                <a:cxn ang="0">
                  <a:pos x="115" y="72"/>
                </a:cxn>
                <a:cxn ang="0">
                  <a:pos x="106" y="87"/>
                </a:cxn>
                <a:cxn ang="0">
                  <a:pos x="100" y="102"/>
                </a:cxn>
                <a:cxn ang="0">
                  <a:pos x="93" y="116"/>
                </a:cxn>
                <a:cxn ang="0">
                  <a:pos x="86" y="131"/>
                </a:cxn>
                <a:cxn ang="0">
                  <a:pos x="78" y="144"/>
                </a:cxn>
                <a:cxn ang="0">
                  <a:pos x="70" y="158"/>
                </a:cxn>
                <a:cxn ang="0">
                  <a:pos x="60" y="152"/>
                </a:cxn>
                <a:cxn ang="0">
                  <a:pos x="52" y="146"/>
                </a:cxn>
                <a:cxn ang="0">
                  <a:pos x="43" y="139"/>
                </a:cxn>
                <a:cxn ang="0">
                  <a:pos x="35" y="133"/>
                </a:cxn>
                <a:cxn ang="0">
                  <a:pos x="27" y="126"/>
                </a:cxn>
                <a:cxn ang="0">
                  <a:pos x="18" y="120"/>
                </a:cxn>
                <a:cxn ang="0">
                  <a:pos x="10" y="116"/>
                </a:cxn>
                <a:cxn ang="0">
                  <a:pos x="0" y="111"/>
                </a:cxn>
                <a:cxn ang="0">
                  <a:pos x="11" y="97"/>
                </a:cxn>
                <a:cxn ang="0">
                  <a:pos x="22" y="82"/>
                </a:cxn>
                <a:cxn ang="0">
                  <a:pos x="33" y="67"/>
                </a:cxn>
                <a:cxn ang="0">
                  <a:pos x="43" y="53"/>
                </a:cxn>
                <a:cxn ang="0">
                  <a:pos x="55" y="38"/>
                </a:cxn>
                <a:cxn ang="0">
                  <a:pos x="65" y="25"/>
                </a:cxn>
                <a:cxn ang="0">
                  <a:pos x="77" y="12"/>
                </a:cxn>
                <a:cxn ang="0">
                  <a:pos x="88" y="0"/>
                </a:cxn>
                <a:cxn ang="0">
                  <a:pos x="96" y="0"/>
                </a:cxn>
                <a:cxn ang="0">
                  <a:pos x="104" y="3"/>
                </a:cxn>
                <a:cxn ang="0">
                  <a:pos x="113" y="8"/>
                </a:cxn>
                <a:cxn ang="0">
                  <a:pos x="120" y="13"/>
                </a:cxn>
              </a:cxnLst>
              <a:rect l="0" t="0" r="r" b="b"/>
              <a:pathLst>
                <a:path w="131" h="158">
                  <a:moveTo>
                    <a:pt x="120" y="13"/>
                  </a:moveTo>
                  <a:lnTo>
                    <a:pt x="121" y="22"/>
                  </a:lnTo>
                  <a:lnTo>
                    <a:pt x="127" y="29"/>
                  </a:lnTo>
                  <a:lnTo>
                    <a:pt x="131" y="35"/>
                  </a:lnTo>
                  <a:lnTo>
                    <a:pt x="130" y="43"/>
                  </a:lnTo>
                  <a:lnTo>
                    <a:pt x="121" y="57"/>
                  </a:lnTo>
                  <a:lnTo>
                    <a:pt x="115" y="72"/>
                  </a:lnTo>
                  <a:lnTo>
                    <a:pt x="106" y="87"/>
                  </a:lnTo>
                  <a:lnTo>
                    <a:pt x="100" y="102"/>
                  </a:lnTo>
                  <a:lnTo>
                    <a:pt x="93" y="116"/>
                  </a:lnTo>
                  <a:lnTo>
                    <a:pt x="86" y="131"/>
                  </a:lnTo>
                  <a:lnTo>
                    <a:pt x="78" y="144"/>
                  </a:lnTo>
                  <a:lnTo>
                    <a:pt x="70" y="158"/>
                  </a:lnTo>
                  <a:lnTo>
                    <a:pt x="60" y="152"/>
                  </a:lnTo>
                  <a:lnTo>
                    <a:pt x="52" y="146"/>
                  </a:lnTo>
                  <a:lnTo>
                    <a:pt x="43" y="139"/>
                  </a:lnTo>
                  <a:lnTo>
                    <a:pt x="35" y="133"/>
                  </a:lnTo>
                  <a:lnTo>
                    <a:pt x="27" y="126"/>
                  </a:lnTo>
                  <a:lnTo>
                    <a:pt x="18" y="120"/>
                  </a:lnTo>
                  <a:lnTo>
                    <a:pt x="10" y="116"/>
                  </a:lnTo>
                  <a:lnTo>
                    <a:pt x="0" y="111"/>
                  </a:lnTo>
                  <a:lnTo>
                    <a:pt x="11" y="97"/>
                  </a:lnTo>
                  <a:lnTo>
                    <a:pt x="22" y="82"/>
                  </a:lnTo>
                  <a:lnTo>
                    <a:pt x="33" y="67"/>
                  </a:lnTo>
                  <a:lnTo>
                    <a:pt x="43" y="53"/>
                  </a:lnTo>
                  <a:lnTo>
                    <a:pt x="55" y="38"/>
                  </a:lnTo>
                  <a:lnTo>
                    <a:pt x="65" y="25"/>
                  </a:lnTo>
                  <a:lnTo>
                    <a:pt x="77" y="12"/>
                  </a:lnTo>
                  <a:lnTo>
                    <a:pt x="88" y="0"/>
                  </a:lnTo>
                  <a:lnTo>
                    <a:pt x="96" y="0"/>
                  </a:lnTo>
                  <a:lnTo>
                    <a:pt x="104" y="3"/>
                  </a:lnTo>
                  <a:lnTo>
                    <a:pt x="113" y="8"/>
                  </a:lnTo>
                  <a:lnTo>
                    <a:pt x="120" y="1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5" name="Freeform 10"/>
            <p:cNvSpPr>
              <a:spLocks/>
            </p:cNvSpPr>
            <p:nvPr/>
          </p:nvSpPr>
          <p:spPr bwMode="auto">
            <a:xfrm rot="20101482">
              <a:off x="7259739" y="841597"/>
              <a:ext cx="174402" cy="171677"/>
            </a:xfrm>
            <a:custGeom>
              <a:avLst/>
              <a:gdLst/>
              <a:ahLst/>
              <a:cxnLst>
                <a:cxn ang="0">
                  <a:pos x="121" y="17"/>
                </a:cxn>
                <a:cxn ang="0">
                  <a:pos x="122" y="23"/>
                </a:cxn>
                <a:cxn ang="0">
                  <a:pos x="126" y="29"/>
                </a:cxn>
                <a:cxn ang="0">
                  <a:pos x="129" y="32"/>
                </a:cxn>
                <a:cxn ang="0">
                  <a:pos x="129" y="37"/>
                </a:cxn>
                <a:cxn ang="0">
                  <a:pos x="125" y="45"/>
                </a:cxn>
                <a:cxn ang="0">
                  <a:pos x="121" y="53"/>
                </a:cxn>
                <a:cxn ang="0">
                  <a:pos x="115" y="61"/>
                </a:cxn>
                <a:cxn ang="0">
                  <a:pos x="111" y="68"/>
                </a:cxn>
                <a:cxn ang="0">
                  <a:pos x="105" y="76"/>
                </a:cxn>
                <a:cxn ang="0">
                  <a:pos x="99" y="83"/>
                </a:cxn>
                <a:cxn ang="0">
                  <a:pos x="93" y="89"/>
                </a:cxn>
                <a:cxn ang="0">
                  <a:pos x="87" y="96"/>
                </a:cxn>
                <a:cxn ang="0">
                  <a:pos x="81" y="91"/>
                </a:cxn>
                <a:cxn ang="0">
                  <a:pos x="74" y="87"/>
                </a:cxn>
                <a:cxn ang="0">
                  <a:pos x="67" y="84"/>
                </a:cxn>
                <a:cxn ang="0">
                  <a:pos x="60" y="82"/>
                </a:cxn>
                <a:cxn ang="0">
                  <a:pos x="60" y="89"/>
                </a:cxn>
                <a:cxn ang="0">
                  <a:pos x="62" y="96"/>
                </a:cxn>
                <a:cxn ang="0">
                  <a:pos x="65" y="103"/>
                </a:cxn>
                <a:cxn ang="0">
                  <a:pos x="67" y="108"/>
                </a:cxn>
                <a:cxn ang="0">
                  <a:pos x="62" y="105"/>
                </a:cxn>
                <a:cxn ang="0">
                  <a:pos x="58" y="100"/>
                </a:cxn>
                <a:cxn ang="0">
                  <a:pos x="52" y="98"/>
                </a:cxn>
                <a:cxn ang="0">
                  <a:pos x="47" y="98"/>
                </a:cxn>
                <a:cxn ang="0">
                  <a:pos x="52" y="105"/>
                </a:cxn>
                <a:cxn ang="0">
                  <a:pos x="58" y="112"/>
                </a:cxn>
                <a:cxn ang="0">
                  <a:pos x="61" y="120"/>
                </a:cxn>
                <a:cxn ang="0">
                  <a:pos x="59" y="127"/>
                </a:cxn>
                <a:cxn ang="0">
                  <a:pos x="51" y="121"/>
                </a:cxn>
                <a:cxn ang="0">
                  <a:pos x="43" y="115"/>
                </a:cxn>
                <a:cxn ang="0">
                  <a:pos x="36" y="108"/>
                </a:cxn>
                <a:cxn ang="0">
                  <a:pos x="29" y="100"/>
                </a:cxn>
                <a:cxn ang="0">
                  <a:pos x="22" y="93"/>
                </a:cxn>
                <a:cxn ang="0">
                  <a:pos x="15" y="87"/>
                </a:cxn>
                <a:cxn ang="0">
                  <a:pos x="8" y="81"/>
                </a:cxn>
                <a:cxn ang="0">
                  <a:pos x="0" y="75"/>
                </a:cxn>
                <a:cxn ang="0">
                  <a:pos x="10" y="66"/>
                </a:cxn>
                <a:cxn ang="0">
                  <a:pos x="20" y="57"/>
                </a:cxn>
                <a:cxn ang="0">
                  <a:pos x="30" y="46"/>
                </a:cxn>
                <a:cxn ang="0">
                  <a:pos x="40" y="37"/>
                </a:cxn>
                <a:cxn ang="0">
                  <a:pos x="50" y="28"/>
                </a:cxn>
                <a:cxn ang="0">
                  <a:pos x="60" y="19"/>
                </a:cxn>
                <a:cxn ang="0">
                  <a:pos x="69" y="9"/>
                </a:cxn>
                <a:cxn ang="0">
                  <a:pos x="80" y="0"/>
                </a:cxn>
                <a:cxn ang="0">
                  <a:pos x="85" y="1"/>
                </a:cxn>
                <a:cxn ang="0">
                  <a:pos x="91" y="1"/>
                </a:cxn>
                <a:cxn ang="0">
                  <a:pos x="96" y="2"/>
                </a:cxn>
                <a:cxn ang="0">
                  <a:pos x="100" y="2"/>
                </a:cxn>
                <a:cxn ang="0">
                  <a:pos x="121" y="17"/>
                </a:cxn>
              </a:cxnLst>
              <a:rect l="0" t="0" r="r" b="b"/>
              <a:pathLst>
                <a:path w="129" h="127">
                  <a:moveTo>
                    <a:pt x="121" y="17"/>
                  </a:moveTo>
                  <a:lnTo>
                    <a:pt x="122" y="23"/>
                  </a:lnTo>
                  <a:lnTo>
                    <a:pt x="126" y="29"/>
                  </a:lnTo>
                  <a:lnTo>
                    <a:pt x="129" y="32"/>
                  </a:lnTo>
                  <a:lnTo>
                    <a:pt x="129" y="37"/>
                  </a:lnTo>
                  <a:lnTo>
                    <a:pt x="125" y="45"/>
                  </a:lnTo>
                  <a:lnTo>
                    <a:pt x="121" y="53"/>
                  </a:lnTo>
                  <a:lnTo>
                    <a:pt x="115" y="61"/>
                  </a:lnTo>
                  <a:lnTo>
                    <a:pt x="111" y="68"/>
                  </a:lnTo>
                  <a:lnTo>
                    <a:pt x="105" y="76"/>
                  </a:lnTo>
                  <a:lnTo>
                    <a:pt x="99" y="83"/>
                  </a:lnTo>
                  <a:lnTo>
                    <a:pt x="93" y="89"/>
                  </a:lnTo>
                  <a:lnTo>
                    <a:pt x="87" y="96"/>
                  </a:lnTo>
                  <a:lnTo>
                    <a:pt x="81" y="91"/>
                  </a:lnTo>
                  <a:lnTo>
                    <a:pt x="74" y="87"/>
                  </a:lnTo>
                  <a:lnTo>
                    <a:pt x="67" y="84"/>
                  </a:lnTo>
                  <a:lnTo>
                    <a:pt x="60" y="82"/>
                  </a:lnTo>
                  <a:lnTo>
                    <a:pt x="60" y="89"/>
                  </a:lnTo>
                  <a:lnTo>
                    <a:pt x="62" y="96"/>
                  </a:lnTo>
                  <a:lnTo>
                    <a:pt x="65" y="103"/>
                  </a:lnTo>
                  <a:lnTo>
                    <a:pt x="67" y="108"/>
                  </a:lnTo>
                  <a:lnTo>
                    <a:pt x="62" y="105"/>
                  </a:lnTo>
                  <a:lnTo>
                    <a:pt x="58" y="100"/>
                  </a:lnTo>
                  <a:lnTo>
                    <a:pt x="52" y="98"/>
                  </a:lnTo>
                  <a:lnTo>
                    <a:pt x="47" y="98"/>
                  </a:lnTo>
                  <a:lnTo>
                    <a:pt x="52" y="105"/>
                  </a:lnTo>
                  <a:lnTo>
                    <a:pt x="58" y="112"/>
                  </a:lnTo>
                  <a:lnTo>
                    <a:pt x="61" y="120"/>
                  </a:lnTo>
                  <a:lnTo>
                    <a:pt x="59" y="127"/>
                  </a:lnTo>
                  <a:lnTo>
                    <a:pt x="51" y="121"/>
                  </a:lnTo>
                  <a:lnTo>
                    <a:pt x="43" y="115"/>
                  </a:lnTo>
                  <a:lnTo>
                    <a:pt x="36" y="108"/>
                  </a:lnTo>
                  <a:lnTo>
                    <a:pt x="29" y="100"/>
                  </a:lnTo>
                  <a:lnTo>
                    <a:pt x="22" y="93"/>
                  </a:lnTo>
                  <a:lnTo>
                    <a:pt x="15" y="87"/>
                  </a:lnTo>
                  <a:lnTo>
                    <a:pt x="8" y="81"/>
                  </a:lnTo>
                  <a:lnTo>
                    <a:pt x="0" y="75"/>
                  </a:lnTo>
                  <a:lnTo>
                    <a:pt x="10" y="66"/>
                  </a:lnTo>
                  <a:lnTo>
                    <a:pt x="20" y="57"/>
                  </a:lnTo>
                  <a:lnTo>
                    <a:pt x="30" y="46"/>
                  </a:lnTo>
                  <a:lnTo>
                    <a:pt x="40" y="37"/>
                  </a:lnTo>
                  <a:lnTo>
                    <a:pt x="50" y="28"/>
                  </a:lnTo>
                  <a:lnTo>
                    <a:pt x="60" y="19"/>
                  </a:lnTo>
                  <a:lnTo>
                    <a:pt x="69" y="9"/>
                  </a:lnTo>
                  <a:lnTo>
                    <a:pt x="80" y="0"/>
                  </a:lnTo>
                  <a:lnTo>
                    <a:pt x="85" y="1"/>
                  </a:lnTo>
                  <a:lnTo>
                    <a:pt x="91" y="1"/>
                  </a:lnTo>
                  <a:lnTo>
                    <a:pt x="96" y="2"/>
                  </a:lnTo>
                  <a:lnTo>
                    <a:pt x="100" y="2"/>
                  </a:lnTo>
                  <a:lnTo>
                    <a:pt x="121" y="17"/>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6" name="Freeform 11"/>
            <p:cNvSpPr>
              <a:spLocks/>
            </p:cNvSpPr>
            <p:nvPr/>
          </p:nvSpPr>
          <p:spPr bwMode="auto">
            <a:xfrm rot="20101482">
              <a:off x="6848007" y="759019"/>
              <a:ext cx="158051" cy="198928"/>
            </a:xfrm>
            <a:custGeom>
              <a:avLst/>
              <a:gdLst/>
              <a:ahLst/>
              <a:cxnLst>
                <a:cxn ang="0">
                  <a:pos x="108" y="19"/>
                </a:cxn>
                <a:cxn ang="0">
                  <a:pos x="108" y="24"/>
                </a:cxn>
                <a:cxn ang="0">
                  <a:pos x="112" y="27"/>
                </a:cxn>
                <a:cxn ang="0">
                  <a:pos x="115" y="31"/>
                </a:cxn>
                <a:cxn ang="0">
                  <a:pos x="116" y="34"/>
                </a:cxn>
                <a:cxn ang="0">
                  <a:pos x="111" y="48"/>
                </a:cxn>
                <a:cxn ang="0">
                  <a:pos x="106" y="62"/>
                </a:cxn>
                <a:cxn ang="0">
                  <a:pos x="100" y="76"/>
                </a:cxn>
                <a:cxn ang="0">
                  <a:pos x="94" y="89"/>
                </a:cxn>
                <a:cxn ang="0">
                  <a:pos x="89" y="104"/>
                </a:cxn>
                <a:cxn ang="0">
                  <a:pos x="82" y="118"/>
                </a:cxn>
                <a:cxn ang="0">
                  <a:pos x="76" y="132"/>
                </a:cxn>
                <a:cxn ang="0">
                  <a:pos x="69" y="146"/>
                </a:cxn>
                <a:cxn ang="0">
                  <a:pos x="0" y="94"/>
                </a:cxn>
                <a:cxn ang="0">
                  <a:pos x="9" y="83"/>
                </a:cxn>
                <a:cxn ang="0">
                  <a:pos x="18" y="71"/>
                </a:cxn>
                <a:cxn ang="0">
                  <a:pos x="25" y="58"/>
                </a:cxn>
                <a:cxn ang="0">
                  <a:pos x="33" y="45"/>
                </a:cxn>
                <a:cxn ang="0">
                  <a:pos x="41" y="32"/>
                </a:cxn>
                <a:cxn ang="0">
                  <a:pos x="49" y="19"/>
                </a:cxn>
                <a:cxn ang="0">
                  <a:pos x="59" y="9"/>
                </a:cxn>
                <a:cxn ang="0">
                  <a:pos x="70" y="0"/>
                </a:cxn>
                <a:cxn ang="0">
                  <a:pos x="75" y="1"/>
                </a:cxn>
                <a:cxn ang="0">
                  <a:pos x="81" y="2"/>
                </a:cxn>
                <a:cxn ang="0">
                  <a:pos x="85" y="4"/>
                </a:cxn>
                <a:cxn ang="0">
                  <a:pos x="90" y="5"/>
                </a:cxn>
                <a:cxn ang="0">
                  <a:pos x="93" y="9"/>
                </a:cxn>
                <a:cxn ang="0">
                  <a:pos x="98" y="11"/>
                </a:cxn>
                <a:cxn ang="0">
                  <a:pos x="104" y="15"/>
                </a:cxn>
                <a:cxn ang="0">
                  <a:pos x="108" y="19"/>
                </a:cxn>
              </a:cxnLst>
              <a:rect l="0" t="0" r="r" b="b"/>
              <a:pathLst>
                <a:path w="116" h="146">
                  <a:moveTo>
                    <a:pt x="108" y="19"/>
                  </a:moveTo>
                  <a:lnTo>
                    <a:pt x="108" y="24"/>
                  </a:lnTo>
                  <a:lnTo>
                    <a:pt x="112" y="27"/>
                  </a:lnTo>
                  <a:lnTo>
                    <a:pt x="115" y="31"/>
                  </a:lnTo>
                  <a:lnTo>
                    <a:pt x="116" y="34"/>
                  </a:lnTo>
                  <a:lnTo>
                    <a:pt x="111" y="48"/>
                  </a:lnTo>
                  <a:lnTo>
                    <a:pt x="106" y="62"/>
                  </a:lnTo>
                  <a:lnTo>
                    <a:pt x="100" y="76"/>
                  </a:lnTo>
                  <a:lnTo>
                    <a:pt x="94" y="89"/>
                  </a:lnTo>
                  <a:lnTo>
                    <a:pt x="89" y="104"/>
                  </a:lnTo>
                  <a:lnTo>
                    <a:pt x="82" y="118"/>
                  </a:lnTo>
                  <a:lnTo>
                    <a:pt x="76" y="132"/>
                  </a:lnTo>
                  <a:lnTo>
                    <a:pt x="69" y="146"/>
                  </a:lnTo>
                  <a:lnTo>
                    <a:pt x="0" y="94"/>
                  </a:lnTo>
                  <a:lnTo>
                    <a:pt x="9" y="83"/>
                  </a:lnTo>
                  <a:lnTo>
                    <a:pt x="18" y="71"/>
                  </a:lnTo>
                  <a:lnTo>
                    <a:pt x="25" y="58"/>
                  </a:lnTo>
                  <a:lnTo>
                    <a:pt x="33" y="45"/>
                  </a:lnTo>
                  <a:lnTo>
                    <a:pt x="41" y="32"/>
                  </a:lnTo>
                  <a:lnTo>
                    <a:pt x="49" y="19"/>
                  </a:lnTo>
                  <a:lnTo>
                    <a:pt x="59" y="9"/>
                  </a:lnTo>
                  <a:lnTo>
                    <a:pt x="70" y="0"/>
                  </a:lnTo>
                  <a:lnTo>
                    <a:pt x="75" y="1"/>
                  </a:lnTo>
                  <a:lnTo>
                    <a:pt x="81" y="2"/>
                  </a:lnTo>
                  <a:lnTo>
                    <a:pt x="85" y="4"/>
                  </a:lnTo>
                  <a:lnTo>
                    <a:pt x="90" y="5"/>
                  </a:lnTo>
                  <a:lnTo>
                    <a:pt x="93" y="9"/>
                  </a:lnTo>
                  <a:lnTo>
                    <a:pt x="98" y="11"/>
                  </a:lnTo>
                  <a:lnTo>
                    <a:pt x="104" y="15"/>
                  </a:lnTo>
                  <a:lnTo>
                    <a:pt x="108" y="1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7" name="Freeform 12"/>
            <p:cNvSpPr>
              <a:spLocks/>
            </p:cNvSpPr>
            <p:nvPr/>
          </p:nvSpPr>
          <p:spPr bwMode="auto">
            <a:xfrm rot="20101482">
              <a:off x="7029830" y="882051"/>
              <a:ext cx="182578" cy="198928"/>
            </a:xfrm>
            <a:custGeom>
              <a:avLst/>
              <a:gdLst/>
              <a:ahLst/>
              <a:cxnLst>
                <a:cxn ang="0">
                  <a:pos x="134" y="49"/>
                </a:cxn>
                <a:cxn ang="0">
                  <a:pos x="128" y="54"/>
                </a:cxn>
                <a:cxn ang="0">
                  <a:pos x="124" y="61"/>
                </a:cxn>
                <a:cxn ang="0">
                  <a:pos x="120" y="69"/>
                </a:cxn>
                <a:cxn ang="0">
                  <a:pos x="117" y="77"/>
                </a:cxn>
                <a:cxn ang="0">
                  <a:pos x="110" y="72"/>
                </a:cxn>
                <a:cxn ang="0">
                  <a:pos x="105" y="69"/>
                </a:cxn>
                <a:cxn ang="0">
                  <a:pos x="98" y="68"/>
                </a:cxn>
                <a:cxn ang="0">
                  <a:pos x="91" y="65"/>
                </a:cxn>
                <a:cxn ang="0">
                  <a:pos x="91" y="72"/>
                </a:cxn>
                <a:cxn ang="0">
                  <a:pos x="94" y="77"/>
                </a:cxn>
                <a:cxn ang="0">
                  <a:pos x="99" y="82"/>
                </a:cxn>
                <a:cxn ang="0">
                  <a:pos x="100" y="87"/>
                </a:cxn>
                <a:cxn ang="0">
                  <a:pos x="83" y="75"/>
                </a:cxn>
                <a:cxn ang="0">
                  <a:pos x="83" y="83"/>
                </a:cxn>
                <a:cxn ang="0">
                  <a:pos x="86" y="90"/>
                </a:cxn>
                <a:cxn ang="0">
                  <a:pos x="92" y="97"/>
                </a:cxn>
                <a:cxn ang="0">
                  <a:pos x="97" y="104"/>
                </a:cxn>
                <a:cxn ang="0">
                  <a:pos x="93" y="114"/>
                </a:cxn>
                <a:cxn ang="0">
                  <a:pos x="85" y="125"/>
                </a:cxn>
                <a:cxn ang="0">
                  <a:pos x="77" y="136"/>
                </a:cxn>
                <a:cxn ang="0">
                  <a:pos x="69" y="146"/>
                </a:cxn>
                <a:cxn ang="0">
                  <a:pos x="60" y="140"/>
                </a:cxn>
                <a:cxn ang="0">
                  <a:pos x="51" y="133"/>
                </a:cxn>
                <a:cxn ang="0">
                  <a:pos x="43" y="126"/>
                </a:cxn>
                <a:cxn ang="0">
                  <a:pos x="34" y="118"/>
                </a:cxn>
                <a:cxn ang="0">
                  <a:pos x="25" y="110"/>
                </a:cxn>
                <a:cxn ang="0">
                  <a:pos x="17" y="103"/>
                </a:cxn>
                <a:cxn ang="0">
                  <a:pos x="9" y="95"/>
                </a:cxn>
                <a:cxn ang="0">
                  <a:pos x="0" y="88"/>
                </a:cxn>
                <a:cxn ang="0">
                  <a:pos x="66" y="0"/>
                </a:cxn>
                <a:cxn ang="0">
                  <a:pos x="74" y="6"/>
                </a:cxn>
                <a:cxn ang="0">
                  <a:pos x="83" y="13"/>
                </a:cxn>
                <a:cxn ang="0">
                  <a:pos x="91" y="20"/>
                </a:cxn>
                <a:cxn ang="0">
                  <a:pos x="100" y="27"/>
                </a:cxn>
                <a:cxn ang="0">
                  <a:pos x="108" y="32"/>
                </a:cxn>
                <a:cxn ang="0">
                  <a:pos x="116" y="39"/>
                </a:cxn>
                <a:cxn ang="0">
                  <a:pos x="125" y="44"/>
                </a:cxn>
                <a:cxn ang="0">
                  <a:pos x="134" y="49"/>
                </a:cxn>
              </a:cxnLst>
              <a:rect l="0" t="0" r="r" b="b"/>
              <a:pathLst>
                <a:path w="134" h="146">
                  <a:moveTo>
                    <a:pt x="134" y="49"/>
                  </a:moveTo>
                  <a:lnTo>
                    <a:pt x="128" y="54"/>
                  </a:lnTo>
                  <a:lnTo>
                    <a:pt x="124" y="61"/>
                  </a:lnTo>
                  <a:lnTo>
                    <a:pt x="120" y="69"/>
                  </a:lnTo>
                  <a:lnTo>
                    <a:pt x="117" y="77"/>
                  </a:lnTo>
                  <a:lnTo>
                    <a:pt x="110" y="72"/>
                  </a:lnTo>
                  <a:lnTo>
                    <a:pt x="105" y="69"/>
                  </a:lnTo>
                  <a:lnTo>
                    <a:pt x="98" y="68"/>
                  </a:lnTo>
                  <a:lnTo>
                    <a:pt x="91" y="65"/>
                  </a:lnTo>
                  <a:lnTo>
                    <a:pt x="91" y="72"/>
                  </a:lnTo>
                  <a:lnTo>
                    <a:pt x="94" y="77"/>
                  </a:lnTo>
                  <a:lnTo>
                    <a:pt x="99" y="82"/>
                  </a:lnTo>
                  <a:lnTo>
                    <a:pt x="100" y="87"/>
                  </a:lnTo>
                  <a:lnTo>
                    <a:pt x="83" y="75"/>
                  </a:lnTo>
                  <a:lnTo>
                    <a:pt x="83" y="83"/>
                  </a:lnTo>
                  <a:lnTo>
                    <a:pt x="86" y="90"/>
                  </a:lnTo>
                  <a:lnTo>
                    <a:pt x="92" y="97"/>
                  </a:lnTo>
                  <a:lnTo>
                    <a:pt x="97" y="104"/>
                  </a:lnTo>
                  <a:lnTo>
                    <a:pt x="93" y="114"/>
                  </a:lnTo>
                  <a:lnTo>
                    <a:pt x="85" y="125"/>
                  </a:lnTo>
                  <a:lnTo>
                    <a:pt x="77" y="136"/>
                  </a:lnTo>
                  <a:lnTo>
                    <a:pt x="69" y="146"/>
                  </a:lnTo>
                  <a:lnTo>
                    <a:pt x="60" y="140"/>
                  </a:lnTo>
                  <a:lnTo>
                    <a:pt x="51" y="133"/>
                  </a:lnTo>
                  <a:lnTo>
                    <a:pt x="43" y="126"/>
                  </a:lnTo>
                  <a:lnTo>
                    <a:pt x="34" y="118"/>
                  </a:lnTo>
                  <a:lnTo>
                    <a:pt x="25" y="110"/>
                  </a:lnTo>
                  <a:lnTo>
                    <a:pt x="17" y="103"/>
                  </a:lnTo>
                  <a:lnTo>
                    <a:pt x="9" y="95"/>
                  </a:lnTo>
                  <a:lnTo>
                    <a:pt x="0" y="88"/>
                  </a:lnTo>
                  <a:lnTo>
                    <a:pt x="66" y="0"/>
                  </a:lnTo>
                  <a:lnTo>
                    <a:pt x="74" y="6"/>
                  </a:lnTo>
                  <a:lnTo>
                    <a:pt x="83" y="13"/>
                  </a:lnTo>
                  <a:lnTo>
                    <a:pt x="91" y="20"/>
                  </a:lnTo>
                  <a:lnTo>
                    <a:pt x="100" y="27"/>
                  </a:lnTo>
                  <a:lnTo>
                    <a:pt x="108" y="32"/>
                  </a:lnTo>
                  <a:lnTo>
                    <a:pt x="116" y="39"/>
                  </a:lnTo>
                  <a:lnTo>
                    <a:pt x="125" y="44"/>
                  </a:lnTo>
                  <a:lnTo>
                    <a:pt x="134" y="4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rot="20101482">
              <a:off x="7184267" y="1001750"/>
              <a:ext cx="215278" cy="215278"/>
            </a:xfrm>
            <a:custGeom>
              <a:avLst/>
              <a:gdLst/>
              <a:ahLst/>
              <a:cxnLst>
                <a:cxn ang="0">
                  <a:pos x="138" y="33"/>
                </a:cxn>
                <a:cxn ang="0">
                  <a:pos x="158" y="49"/>
                </a:cxn>
                <a:cxn ang="0">
                  <a:pos x="147" y="63"/>
                </a:cxn>
                <a:cxn ang="0">
                  <a:pos x="136" y="78"/>
                </a:cxn>
                <a:cxn ang="0">
                  <a:pos x="124" y="92"/>
                </a:cxn>
                <a:cxn ang="0">
                  <a:pos x="113" y="106"/>
                </a:cxn>
                <a:cxn ang="0">
                  <a:pos x="101" y="119"/>
                </a:cxn>
                <a:cxn ang="0">
                  <a:pos x="90" y="133"/>
                </a:cxn>
                <a:cxn ang="0">
                  <a:pos x="78" y="146"/>
                </a:cxn>
                <a:cxn ang="0">
                  <a:pos x="67" y="159"/>
                </a:cxn>
                <a:cxn ang="0">
                  <a:pos x="58" y="152"/>
                </a:cxn>
                <a:cxn ang="0">
                  <a:pos x="49" y="145"/>
                </a:cxn>
                <a:cxn ang="0">
                  <a:pos x="41" y="137"/>
                </a:cxn>
                <a:cxn ang="0">
                  <a:pos x="33" y="129"/>
                </a:cxn>
                <a:cxn ang="0">
                  <a:pos x="25" y="121"/>
                </a:cxn>
                <a:cxn ang="0">
                  <a:pos x="17" y="111"/>
                </a:cxn>
                <a:cxn ang="0">
                  <a:pos x="9" y="104"/>
                </a:cxn>
                <a:cxn ang="0">
                  <a:pos x="0" y="96"/>
                </a:cxn>
                <a:cxn ang="0">
                  <a:pos x="7" y="92"/>
                </a:cxn>
                <a:cxn ang="0">
                  <a:pos x="14" y="86"/>
                </a:cxn>
                <a:cxn ang="0">
                  <a:pos x="21" y="80"/>
                </a:cxn>
                <a:cxn ang="0">
                  <a:pos x="28" y="75"/>
                </a:cxn>
                <a:cxn ang="0">
                  <a:pos x="33" y="69"/>
                </a:cxn>
                <a:cxn ang="0">
                  <a:pos x="40" y="63"/>
                </a:cxn>
                <a:cxn ang="0">
                  <a:pos x="46" y="57"/>
                </a:cxn>
                <a:cxn ang="0">
                  <a:pos x="53" y="54"/>
                </a:cxn>
                <a:cxn ang="0">
                  <a:pos x="59" y="47"/>
                </a:cxn>
                <a:cxn ang="0">
                  <a:pos x="63" y="40"/>
                </a:cxn>
                <a:cxn ang="0">
                  <a:pos x="70" y="33"/>
                </a:cxn>
                <a:cxn ang="0">
                  <a:pos x="76" y="26"/>
                </a:cxn>
                <a:cxn ang="0">
                  <a:pos x="82" y="20"/>
                </a:cxn>
                <a:cxn ang="0">
                  <a:pos x="88" y="13"/>
                </a:cxn>
                <a:cxn ang="0">
                  <a:pos x="93" y="7"/>
                </a:cxn>
                <a:cxn ang="0">
                  <a:pos x="99" y="0"/>
                </a:cxn>
                <a:cxn ang="0">
                  <a:pos x="104" y="3"/>
                </a:cxn>
                <a:cxn ang="0">
                  <a:pos x="109" y="8"/>
                </a:cxn>
                <a:cxn ang="0">
                  <a:pos x="115" y="11"/>
                </a:cxn>
                <a:cxn ang="0">
                  <a:pos x="121" y="16"/>
                </a:cxn>
                <a:cxn ang="0">
                  <a:pos x="126" y="19"/>
                </a:cxn>
                <a:cxn ang="0">
                  <a:pos x="130" y="24"/>
                </a:cxn>
                <a:cxn ang="0">
                  <a:pos x="135" y="28"/>
                </a:cxn>
                <a:cxn ang="0">
                  <a:pos x="138" y="33"/>
                </a:cxn>
              </a:cxnLst>
              <a:rect l="0" t="0" r="r" b="b"/>
              <a:pathLst>
                <a:path w="158" h="159">
                  <a:moveTo>
                    <a:pt x="138" y="33"/>
                  </a:moveTo>
                  <a:lnTo>
                    <a:pt x="158" y="49"/>
                  </a:lnTo>
                  <a:lnTo>
                    <a:pt x="147" y="63"/>
                  </a:lnTo>
                  <a:lnTo>
                    <a:pt x="136" y="78"/>
                  </a:lnTo>
                  <a:lnTo>
                    <a:pt x="124" y="92"/>
                  </a:lnTo>
                  <a:lnTo>
                    <a:pt x="113" y="106"/>
                  </a:lnTo>
                  <a:lnTo>
                    <a:pt x="101" y="119"/>
                  </a:lnTo>
                  <a:lnTo>
                    <a:pt x="90" y="133"/>
                  </a:lnTo>
                  <a:lnTo>
                    <a:pt x="78" y="146"/>
                  </a:lnTo>
                  <a:lnTo>
                    <a:pt x="67" y="159"/>
                  </a:lnTo>
                  <a:lnTo>
                    <a:pt x="58" y="152"/>
                  </a:lnTo>
                  <a:lnTo>
                    <a:pt x="49" y="145"/>
                  </a:lnTo>
                  <a:lnTo>
                    <a:pt x="41" y="137"/>
                  </a:lnTo>
                  <a:lnTo>
                    <a:pt x="33" y="129"/>
                  </a:lnTo>
                  <a:lnTo>
                    <a:pt x="25" y="121"/>
                  </a:lnTo>
                  <a:lnTo>
                    <a:pt x="17" y="111"/>
                  </a:lnTo>
                  <a:lnTo>
                    <a:pt x="9" y="104"/>
                  </a:lnTo>
                  <a:lnTo>
                    <a:pt x="0" y="96"/>
                  </a:lnTo>
                  <a:lnTo>
                    <a:pt x="7" y="92"/>
                  </a:lnTo>
                  <a:lnTo>
                    <a:pt x="14" y="86"/>
                  </a:lnTo>
                  <a:lnTo>
                    <a:pt x="21" y="80"/>
                  </a:lnTo>
                  <a:lnTo>
                    <a:pt x="28" y="75"/>
                  </a:lnTo>
                  <a:lnTo>
                    <a:pt x="33" y="69"/>
                  </a:lnTo>
                  <a:lnTo>
                    <a:pt x="40" y="63"/>
                  </a:lnTo>
                  <a:lnTo>
                    <a:pt x="46" y="57"/>
                  </a:lnTo>
                  <a:lnTo>
                    <a:pt x="53" y="54"/>
                  </a:lnTo>
                  <a:lnTo>
                    <a:pt x="59" y="47"/>
                  </a:lnTo>
                  <a:lnTo>
                    <a:pt x="63" y="40"/>
                  </a:lnTo>
                  <a:lnTo>
                    <a:pt x="70" y="33"/>
                  </a:lnTo>
                  <a:lnTo>
                    <a:pt x="76" y="26"/>
                  </a:lnTo>
                  <a:lnTo>
                    <a:pt x="82" y="20"/>
                  </a:lnTo>
                  <a:lnTo>
                    <a:pt x="88" y="13"/>
                  </a:lnTo>
                  <a:lnTo>
                    <a:pt x="93" y="7"/>
                  </a:lnTo>
                  <a:lnTo>
                    <a:pt x="99" y="0"/>
                  </a:lnTo>
                  <a:lnTo>
                    <a:pt x="104" y="3"/>
                  </a:lnTo>
                  <a:lnTo>
                    <a:pt x="109" y="8"/>
                  </a:lnTo>
                  <a:lnTo>
                    <a:pt x="115" y="11"/>
                  </a:lnTo>
                  <a:lnTo>
                    <a:pt x="121" y="16"/>
                  </a:lnTo>
                  <a:lnTo>
                    <a:pt x="126" y="19"/>
                  </a:lnTo>
                  <a:lnTo>
                    <a:pt x="130" y="24"/>
                  </a:lnTo>
                  <a:lnTo>
                    <a:pt x="135" y="28"/>
                  </a:lnTo>
                  <a:lnTo>
                    <a:pt x="138" y="3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rot="20101482">
              <a:off x="7419348" y="1077874"/>
              <a:ext cx="168952" cy="166227"/>
            </a:xfrm>
            <a:custGeom>
              <a:avLst/>
              <a:gdLst/>
              <a:ahLst/>
              <a:cxnLst>
                <a:cxn ang="0">
                  <a:pos x="119" y="15"/>
                </a:cxn>
                <a:cxn ang="0">
                  <a:pos x="119" y="19"/>
                </a:cxn>
                <a:cxn ang="0">
                  <a:pos x="122" y="23"/>
                </a:cxn>
                <a:cxn ang="0">
                  <a:pos x="124" y="28"/>
                </a:cxn>
                <a:cxn ang="0">
                  <a:pos x="124" y="32"/>
                </a:cxn>
                <a:cxn ang="0">
                  <a:pos x="122" y="40"/>
                </a:cxn>
                <a:cxn ang="0">
                  <a:pos x="118" y="46"/>
                </a:cxn>
                <a:cxn ang="0">
                  <a:pos x="114" y="53"/>
                </a:cxn>
                <a:cxn ang="0">
                  <a:pos x="108" y="59"/>
                </a:cxn>
                <a:cxn ang="0">
                  <a:pos x="102" y="64"/>
                </a:cxn>
                <a:cxn ang="0">
                  <a:pos x="96" y="69"/>
                </a:cxn>
                <a:cxn ang="0">
                  <a:pos x="92" y="75"/>
                </a:cxn>
                <a:cxn ang="0">
                  <a:pos x="87" y="82"/>
                </a:cxn>
                <a:cxn ang="0">
                  <a:pos x="80" y="77"/>
                </a:cxn>
                <a:cxn ang="0">
                  <a:pos x="76" y="70"/>
                </a:cxn>
                <a:cxn ang="0">
                  <a:pos x="71" y="64"/>
                </a:cxn>
                <a:cxn ang="0">
                  <a:pos x="63" y="60"/>
                </a:cxn>
                <a:cxn ang="0">
                  <a:pos x="63" y="67"/>
                </a:cxn>
                <a:cxn ang="0">
                  <a:pos x="65" y="75"/>
                </a:cxn>
                <a:cxn ang="0">
                  <a:pos x="69" y="82"/>
                </a:cxn>
                <a:cxn ang="0">
                  <a:pos x="72" y="89"/>
                </a:cxn>
                <a:cxn ang="0">
                  <a:pos x="69" y="85"/>
                </a:cxn>
                <a:cxn ang="0">
                  <a:pos x="63" y="81"/>
                </a:cxn>
                <a:cxn ang="0">
                  <a:pos x="56" y="76"/>
                </a:cxn>
                <a:cxn ang="0">
                  <a:pos x="49" y="75"/>
                </a:cxn>
                <a:cxn ang="0">
                  <a:pos x="52" y="81"/>
                </a:cxn>
                <a:cxn ang="0">
                  <a:pos x="55" y="87"/>
                </a:cxn>
                <a:cxn ang="0">
                  <a:pos x="58" y="93"/>
                </a:cxn>
                <a:cxn ang="0">
                  <a:pos x="62" y="99"/>
                </a:cxn>
                <a:cxn ang="0">
                  <a:pos x="61" y="103"/>
                </a:cxn>
                <a:cxn ang="0">
                  <a:pos x="60" y="106"/>
                </a:cxn>
                <a:cxn ang="0">
                  <a:pos x="58" y="110"/>
                </a:cxn>
                <a:cxn ang="0">
                  <a:pos x="60" y="113"/>
                </a:cxn>
                <a:cxn ang="0">
                  <a:pos x="56" y="113"/>
                </a:cxn>
                <a:cxn ang="0">
                  <a:pos x="53" y="115"/>
                </a:cxn>
                <a:cxn ang="0">
                  <a:pos x="50" y="119"/>
                </a:cxn>
                <a:cxn ang="0">
                  <a:pos x="48" y="122"/>
                </a:cxn>
                <a:cxn ang="0">
                  <a:pos x="42" y="117"/>
                </a:cxn>
                <a:cxn ang="0">
                  <a:pos x="37" y="110"/>
                </a:cxn>
                <a:cxn ang="0">
                  <a:pos x="31" y="103"/>
                </a:cxn>
                <a:cxn ang="0">
                  <a:pos x="25" y="96"/>
                </a:cxn>
                <a:cxn ang="0">
                  <a:pos x="19" y="90"/>
                </a:cxn>
                <a:cxn ang="0">
                  <a:pos x="13" y="83"/>
                </a:cxn>
                <a:cxn ang="0">
                  <a:pos x="7" y="77"/>
                </a:cxn>
                <a:cxn ang="0">
                  <a:pos x="0" y="73"/>
                </a:cxn>
                <a:cxn ang="0">
                  <a:pos x="10" y="64"/>
                </a:cxn>
                <a:cxn ang="0">
                  <a:pos x="20" y="54"/>
                </a:cxn>
                <a:cxn ang="0">
                  <a:pos x="31" y="45"/>
                </a:cxn>
                <a:cxn ang="0">
                  <a:pos x="41" y="36"/>
                </a:cxn>
                <a:cxn ang="0">
                  <a:pos x="52" y="28"/>
                </a:cxn>
                <a:cxn ang="0">
                  <a:pos x="62" y="19"/>
                </a:cxn>
                <a:cxn ang="0">
                  <a:pos x="73" y="9"/>
                </a:cxn>
                <a:cxn ang="0">
                  <a:pos x="84" y="0"/>
                </a:cxn>
                <a:cxn ang="0">
                  <a:pos x="90" y="1"/>
                </a:cxn>
                <a:cxn ang="0">
                  <a:pos x="95" y="1"/>
                </a:cxn>
                <a:cxn ang="0">
                  <a:pos x="100" y="2"/>
                </a:cxn>
                <a:cxn ang="0">
                  <a:pos x="105" y="4"/>
                </a:cxn>
                <a:cxn ang="0">
                  <a:pos x="109" y="5"/>
                </a:cxn>
                <a:cxn ang="0">
                  <a:pos x="113" y="7"/>
                </a:cxn>
                <a:cxn ang="0">
                  <a:pos x="116" y="11"/>
                </a:cxn>
                <a:cxn ang="0">
                  <a:pos x="119" y="15"/>
                </a:cxn>
              </a:cxnLst>
              <a:rect l="0" t="0" r="r" b="b"/>
              <a:pathLst>
                <a:path w="124" h="122">
                  <a:moveTo>
                    <a:pt x="119" y="15"/>
                  </a:moveTo>
                  <a:lnTo>
                    <a:pt x="119" y="19"/>
                  </a:lnTo>
                  <a:lnTo>
                    <a:pt x="122" y="23"/>
                  </a:lnTo>
                  <a:lnTo>
                    <a:pt x="124" y="28"/>
                  </a:lnTo>
                  <a:lnTo>
                    <a:pt x="124" y="32"/>
                  </a:lnTo>
                  <a:lnTo>
                    <a:pt x="122" y="40"/>
                  </a:lnTo>
                  <a:lnTo>
                    <a:pt x="118" y="46"/>
                  </a:lnTo>
                  <a:lnTo>
                    <a:pt x="114" y="53"/>
                  </a:lnTo>
                  <a:lnTo>
                    <a:pt x="108" y="59"/>
                  </a:lnTo>
                  <a:lnTo>
                    <a:pt x="102" y="64"/>
                  </a:lnTo>
                  <a:lnTo>
                    <a:pt x="96" y="69"/>
                  </a:lnTo>
                  <a:lnTo>
                    <a:pt x="92" y="75"/>
                  </a:lnTo>
                  <a:lnTo>
                    <a:pt x="87" y="82"/>
                  </a:lnTo>
                  <a:lnTo>
                    <a:pt x="80" y="77"/>
                  </a:lnTo>
                  <a:lnTo>
                    <a:pt x="76" y="70"/>
                  </a:lnTo>
                  <a:lnTo>
                    <a:pt x="71" y="64"/>
                  </a:lnTo>
                  <a:lnTo>
                    <a:pt x="63" y="60"/>
                  </a:lnTo>
                  <a:lnTo>
                    <a:pt x="63" y="67"/>
                  </a:lnTo>
                  <a:lnTo>
                    <a:pt x="65" y="75"/>
                  </a:lnTo>
                  <a:lnTo>
                    <a:pt x="69" y="82"/>
                  </a:lnTo>
                  <a:lnTo>
                    <a:pt x="72" y="89"/>
                  </a:lnTo>
                  <a:lnTo>
                    <a:pt x="69" y="85"/>
                  </a:lnTo>
                  <a:lnTo>
                    <a:pt x="63" y="81"/>
                  </a:lnTo>
                  <a:lnTo>
                    <a:pt x="56" y="76"/>
                  </a:lnTo>
                  <a:lnTo>
                    <a:pt x="49" y="75"/>
                  </a:lnTo>
                  <a:lnTo>
                    <a:pt x="52" y="81"/>
                  </a:lnTo>
                  <a:lnTo>
                    <a:pt x="55" y="87"/>
                  </a:lnTo>
                  <a:lnTo>
                    <a:pt x="58" y="93"/>
                  </a:lnTo>
                  <a:lnTo>
                    <a:pt x="62" y="99"/>
                  </a:lnTo>
                  <a:lnTo>
                    <a:pt x="61" y="103"/>
                  </a:lnTo>
                  <a:lnTo>
                    <a:pt x="60" y="106"/>
                  </a:lnTo>
                  <a:lnTo>
                    <a:pt x="58" y="110"/>
                  </a:lnTo>
                  <a:lnTo>
                    <a:pt x="60" y="113"/>
                  </a:lnTo>
                  <a:lnTo>
                    <a:pt x="56" y="113"/>
                  </a:lnTo>
                  <a:lnTo>
                    <a:pt x="53" y="115"/>
                  </a:lnTo>
                  <a:lnTo>
                    <a:pt x="50" y="119"/>
                  </a:lnTo>
                  <a:lnTo>
                    <a:pt x="48" y="122"/>
                  </a:lnTo>
                  <a:lnTo>
                    <a:pt x="42" y="117"/>
                  </a:lnTo>
                  <a:lnTo>
                    <a:pt x="37" y="110"/>
                  </a:lnTo>
                  <a:lnTo>
                    <a:pt x="31" y="103"/>
                  </a:lnTo>
                  <a:lnTo>
                    <a:pt x="25" y="96"/>
                  </a:lnTo>
                  <a:lnTo>
                    <a:pt x="19" y="90"/>
                  </a:lnTo>
                  <a:lnTo>
                    <a:pt x="13" y="83"/>
                  </a:lnTo>
                  <a:lnTo>
                    <a:pt x="7" y="77"/>
                  </a:lnTo>
                  <a:lnTo>
                    <a:pt x="0" y="73"/>
                  </a:lnTo>
                  <a:lnTo>
                    <a:pt x="10" y="64"/>
                  </a:lnTo>
                  <a:lnTo>
                    <a:pt x="20" y="54"/>
                  </a:lnTo>
                  <a:lnTo>
                    <a:pt x="31" y="45"/>
                  </a:lnTo>
                  <a:lnTo>
                    <a:pt x="41" y="36"/>
                  </a:lnTo>
                  <a:lnTo>
                    <a:pt x="52" y="28"/>
                  </a:lnTo>
                  <a:lnTo>
                    <a:pt x="62" y="19"/>
                  </a:lnTo>
                  <a:lnTo>
                    <a:pt x="73" y="9"/>
                  </a:lnTo>
                  <a:lnTo>
                    <a:pt x="84" y="0"/>
                  </a:lnTo>
                  <a:lnTo>
                    <a:pt x="90" y="1"/>
                  </a:lnTo>
                  <a:lnTo>
                    <a:pt x="95" y="1"/>
                  </a:lnTo>
                  <a:lnTo>
                    <a:pt x="100" y="2"/>
                  </a:lnTo>
                  <a:lnTo>
                    <a:pt x="105" y="4"/>
                  </a:lnTo>
                  <a:lnTo>
                    <a:pt x="109" y="5"/>
                  </a:lnTo>
                  <a:lnTo>
                    <a:pt x="113" y="7"/>
                  </a:lnTo>
                  <a:lnTo>
                    <a:pt x="116" y="11"/>
                  </a:lnTo>
                  <a:lnTo>
                    <a:pt x="119" y="1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rot="20101482">
              <a:off x="6829136" y="932698"/>
              <a:ext cx="171677" cy="193478"/>
            </a:xfrm>
            <a:custGeom>
              <a:avLst/>
              <a:gdLst/>
              <a:ahLst/>
              <a:cxnLst>
                <a:cxn ang="0">
                  <a:pos x="125" y="45"/>
                </a:cxn>
                <a:cxn ang="0">
                  <a:pos x="128" y="50"/>
                </a:cxn>
                <a:cxn ang="0">
                  <a:pos x="126" y="53"/>
                </a:cxn>
                <a:cxn ang="0">
                  <a:pos x="122" y="58"/>
                </a:cxn>
                <a:cxn ang="0">
                  <a:pos x="122" y="64"/>
                </a:cxn>
                <a:cxn ang="0">
                  <a:pos x="118" y="59"/>
                </a:cxn>
                <a:cxn ang="0">
                  <a:pos x="112" y="58"/>
                </a:cxn>
                <a:cxn ang="0">
                  <a:pos x="105" y="57"/>
                </a:cxn>
                <a:cxn ang="0">
                  <a:pos x="99" y="53"/>
                </a:cxn>
                <a:cxn ang="0">
                  <a:pos x="97" y="55"/>
                </a:cxn>
                <a:cxn ang="0">
                  <a:pos x="95" y="55"/>
                </a:cxn>
                <a:cxn ang="0">
                  <a:pos x="93" y="57"/>
                </a:cxn>
                <a:cxn ang="0">
                  <a:pos x="92" y="59"/>
                </a:cxn>
                <a:cxn ang="0">
                  <a:pos x="97" y="64"/>
                </a:cxn>
                <a:cxn ang="0">
                  <a:pos x="101" y="69"/>
                </a:cxn>
                <a:cxn ang="0">
                  <a:pos x="106" y="76"/>
                </a:cxn>
                <a:cxn ang="0">
                  <a:pos x="108" y="81"/>
                </a:cxn>
                <a:cxn ang="0">
                  <a:pos x="104" y="76"/>
                </a:cxn>
                <a:cxn ang="0">
                  <a:pos x="98" y="75"/>
                </a:cxn>
                <a:cxn ang="0">
                  <a:pos x="92" y="76"/>
                </a:cxn>
                <a:cxn ang="0">
                  <a:pos x="88" y="76"/>
                </a:cxn>
                <a:cxn ang="0">
                  <a:pos x="93" y="82"/>
                </a:cxn>
                <a:cxn ang="0">
                  <a:pos x="97" y="88"/>
                </a:cxn>
                <a:cxn ang="0">
                  <a:pos x="99" y="95"/>
                </a:cxn>
                <a:cxn ang="0">
                  <a:pos x="104" y="101"/>
                </a:cxn>
                <a:cxn ang="0">
                  <a:pos x="98" y="110"/>
                </a:cxn>
                <a:cxn ang="0">
                  <a:pos x="93" y="121"/>
                </a:cxn>
                <a:cxn ang="0">
                  <a:pos x="91" y="132"/>
                </a:cxn>
                <a:cxn ang="0">
                  <a:pos x="87" y="142"/>
                </a:cxn>
                <a:cxn ang="0">
                  <a:pos x="76" y="136"/>
                </a:cxn>
                <a:cxn ang="0">
                  <a:pos x="66" y="131"/>
                </a:cxn>
                <a:cxn ang="0">
                  <a:pos x="54" y="122"/>
                </a:cxn>
                <a:cxn ang="0">
                  <a:pos x="44" y="116"/>
                </a:cxn>
                <a:cxn ang="0">
                  <a:pos x="33" y="109"/>
                </a:cxn>
                <a:cxn ang="0">
                  <a:pos x="23" y="101"/>
                </a:cxn>
                <a:cxn ang="0">
                  <a:pos x="12" y="94"/>
                </a:cxn>
                <a:cxn ang="0">
                  <a:pos x="0" y="87"/>
                </a:cxn>
                <a:cxn ang="0">
                  <a:pos x="7" y="76"/>
                </a:cxn>
                <a:cxn ang="0">
                  <a:pos x="14" y="65"/>
                </a:cxn>
                <a:cxn ang="0">
                  <a:pos x="21" y="55"/>
                </a:cxn>
                <a:cxn ang="0">
                  <a:pos x="28" y="43"/>
                </a:cxn>
                <a:cxn ang="0">
                  <a:pos x="35" y="33"/>
                </a:cxn>
                <a:cxn ang="0">
                  <a:pos x="43" y="21"/>
                </a:cxn>
                <a:cxn ang="0">
                  <a:pos x="51" y="11"/>
                </a:cxn>
                <a:cxn ang="0">
                  <a:pos x="59" y="0"/>
                </a:cxn>
                <a:cxn ang="0">
                  <a:pos x="67" y="6"/>
                </a:cxn>
                <a:cxn ang="0">
                  <a:pos x="75" y="12"/>
                </a:cxn>
                <a:cxn ang="0">
                  <a:pos x="83" y="18"/>
                </a:cxn>
                <a:cxn ang="0">
                  <a:pos x="91" y="25"/>
                </a:cxn>
                <a:cxn ang="0">
                  <a:pos x="99" y="30"/>
                </a:cxn>
                <a:cxn ang="0">
                  <a:pos x="107" y="36"/>
                </a:cxn>
                <a:cxn ang="0">
                  <a:pos x="115" y="41"/>
                </a:cxn>
                <a:cxn ang="0">
                  <a:pos x="125" y="45"/>
                </a:cxn>
              </a:cxnLst>
              <a:rect l="0" t="0" r="r" b="b"/>
              <a:pathLst>
                <a:path w="128" h="142">
                  <a:moveTo>
                    <a:pt x="125" y="45"/>
                  </a:moveTo>
                  <a:lnTo>
                    <a:pt x="128" y="50"/>
                  </a:lnTo>
                  <a:lnTo>
                    <a:pt x="126" y="53"/>
                  </a:lnTo>
                  <a:lnTo>
                    <a:pt x="122" y="58"/>
                  </a:lnTo>
                  <a:lnTo>
                    <a:pt x="122" y="64"/>
                  </a:lnTo>
                  <a:lnTo>
                    <a:pt x="118" y="59"/>
                  </a:lnTo>
                  <a:lnTo>
                    <a:pt x="112" y="58"/>
                  </a:lnTo>
                  <a:lnTo>
                    <a:pt x="105" y="57"/>
                  </a:lnTo>
                  <a:lnTo>
                    <a:pt x="99" y="53"/>
                  </a:lnTo>
                  <a:lnTo>
                    <a:pt x="97" y="55"/>
                  </a:lnTo>
                  <a:lnTo>
                    <a:pt x="95" y="55"/>
                  </a:lnTo>
                  <a:lnTo>
                    <a:pt x="93" y="57"/>
                  </a:lnTo>
                  <a:lnTo>
                    <a:pt x="92" y="59"/>
                  </a:lnTo>
                  <a:lnTo>
                    <a:pt x="97" y="64"/>
                  </a:lnTo>
                  <a:lnTo>
                    <a:pt x="101" y="69"/>
                  </a:lnTo>
                  <a:lnTo>
                    <a:pt x="106" y="76"/>
                  </a:lnTo>
                  <a:lnTo>
                    <a:pt x="108" y="81"/>
                  </a:lnTo>
                  <a:lnTo>
                    <a:pt x="104" y="76"/>
                  </a:lnTo>
                  <a:lnTo>
                    <a:pt x="98" y="75"/>
                  </a:lnTo>
                  <a:lnTo>
                    <a:pt x="92" y="76"/>
                  </a:lnTo>
                  <a:lnTo>
                    <a:pt x="88" y="76"/>
                  </a:lnTo>
                  <a:lnTo>
                    <a:pt x="93" y="82"/>
                  </a:lnTo>
                  <a:lnTo>
                    <a:pt x="97" y="88"/>
                  </a:lnTo>
                  <a:lnTo>
                    <a:pt x="99" y="95"/>
                  </a:lnTo>
                  <a:lnTo>
                    <a:pt x="104" y="101"/>
                  </a:lnTo>
                  <a:lnTo>
                    <a:pt x="98" y="110"/>
                  </a:lnTo>
                  <a:lnTo>
                    <a:pt x="93" y="121"/>
                  </a:lnTo>
                  <a:lnTo>
                    <a:pt x="91" y="132"/>
                  </a:lnTo>
                  <a:lnTo>
                    <a:pt x="87" y="142"/>
                  </a:lnTo>
                  <a:lnTo>
                    <a:pt x="76" y="136"/>
                  </a:lnTo>
                  <a:lnTo>
                    <a:pt x="66" y="131"/>
                  </a:lnTo>
                  <a:lnTo>
                    <a:pt x="54" y="122"/>
                  </a:lnTo>
                  <a:lnTo>
                    <a:pt x="44" y="116"/>
                  </a:lnTo>
                  <a:lnTo>
                    <a:pt x="33" y="109"/>
                  </a:lnTo>
                  <a:lnTo>
                    <a:pt x="23" y="101"/>
                  </a:lnTo>
                  <a:lnTo>
                    <a:pt x="12" y="94"/>
                  </a:lnTo>
                  <a:lnTo>
                    <a:pt x="0" y="87"/>
                  </a:lnTo>
                  <a:lnTo>
                    <a:pt x="7" y="76"/>
                  </a:lnTo>
                  <a:lnTo>
                    <a:pt x="14" y="65"/>
                  </a:lnTo>
                  <a:lnTo>
                    <a:pt x="21" y="55"/>
                  </a:lnTo>
                  <a:lnTo>
                    <a:pt x="28" y="43"/>
                  </a:lnTo>
                  <a:lnTo>
                    <a:pt x="35" y="33"/>
                  </a:lnTo>
                  <a:lnTo>
                    <a:pt x="43" y="21"/>
                  </a:lnTo>
                  <a:lnTo>
                    <a:pt x="51" y="11"/>
                  </a:lnTo>
                  <a:lnTo>
                    <a:pt x="59" y="0"/>
                  </a:lnTo>
                  <a:lnTo>
                    <a:pt x="67" y="6"/>
                  </a:lnTo>
                  <a:lnTo>
                    <a:pt x="75" y="12"/>
                  </a:lnTo>
                  <a:lnTo>
                    <a:pt x="83" y="18"/>
                  </a:lnTo>
                  <a:lnTo>
                    <a:pt x="91" y="25"/>
                  </a:lnTo>
                  <a:lnTo>
                    <a:pt x="99" y="30"/>
                  </a:lnTo>
                  <a:lnTo>
                    <a:pt x="107" y="36"/>
                  </a:lnTo>
                  <a:lnTo>
                    <a:pt x="115" y="41"/>
                  </a:lnTo>
                  <a:lnTo>
                    <a:pt x="125" y="4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rot="20101482">
              <a:off x="6852814" y="1009993"/>
              <a:ext cx="525931" cy="591331"/>
            </a:xfrm>
            <a:custGeom>
              <a:avLst/>
              <a:gdLst/>
              <a:ahLst/>
              <a:cxnLst>
                <a:cxn ang="0">
                  <a:pos x="270" y="125"/>
                </a:cxn>
                <a:cxn ang="0">
                  <a:pos x="238" y="176"/>
                </a:cxn>
                <a:cxn ang="0">
                  <a:pos x="205" y="172"/>
                </a:cxn>
                <a:cxn ang="0">
                  <a:pos x="177" y="151"/>
                </a:cxn>
                <a:cxn ang="0">
                  <a:pos x="171" y="156"/>
                </a:cxn>
                <a:cxn ang="0">
                  <a:pos x="187" y="178"/>
                </a:cxn>
                <a:cxn ang="0">
                  <a:pos x="209" y="206"/>
                </a:cxn>
                <a:cxn ang="0">
                  <a:pos x="194" y="199"/>
                </a:cxn>
                <a:cxn ang="0">
                  <a:pos x="192" y="208"/>
                </a:cxn>
                <a:cxn ang="0">
                  <a:pos x="201" y="224"/>
                </a:cxn>
                <a:cxn ang="0">
                  <a:pos x="177" y="212"/>
                </a:cxn>
                <a:cxn ang="0">
                  <a:pos x="180" y="231"/>
                </a:cxn>
                <a:cxn ang="0">
                  <a:pos x="189" y="259"/>
                </a:cxn>
                <a:cxn ang="0">
                  <a:pos x="196" y="265"/>
                </a:cxn>
                <a:cxn ang="0">
                  <a:pos x="232" y="229"/>
                </a:cxn>
                <a:cxn ang="0">
                  <a:pos x="275" y="182"/>
                </a:cxn>
                <a:cxn ang="0">
                  <a:pos x="311" y="192"/>
                </a:cxn>
                <a:cxn ang="0">
                  <a:pos x="344" y="223"/>
                </a:cxn>
                <a:cxn ang="0">
                  <a:pos x="298" y="273"/>
                </a:cxn>
                <a:cxn ang="0">
                  <a:pos x="287" y="282"/>
                </a:cxn>
                <a:cxn ang="0">
                  <a:pos x="281" y="286"/>
                </a:cxn>
                <a:cxn ang="0">
                  <a:pos x="277" y="303"/>
                </a:cxn>
                <a:cxn ang="0">
                  <a:pos x="277" y="339"/>
                </a:cxn>
                <a:cxn ang="0">
                  <a:pos x="281" y="353"/>
                </a:cxn>
                <a:cxn ang="0">
                  <a:pos x="306" y="339"/>
                </a:cxn>
                <a:cxn ang="0">
                  <a:pos x="338" y="344"/>
                </a:cxn>
                <a:cxn ang="0">
                  <a:pos x="372" y="382"/>
                </a:cxn>
                <a:cxn ang="0">
                  <a:pos x="368" y="406"/>
                </a:cxn>
                <a:cxn ang="0">
                  <a:pos x="336" y="385"/>
                </a:cxn>
                <a:cxn ang="0">
                  <a:pos x="318" y="377"/>
                </a:cxn>
                <a:cxn ang="0">
                  <a:pos x="342" y="403"/>
                </a:cxn>
                <a:cxn ang="0">
                  <a:pos x="344" y="435"/>
                </a:cxn>
                <a:cxn ang="0">
                  <a:pos x="287" y="377"/>
                </a:cxn>
                <a:cxn ang="0">
                  <a:pos x="231" y="321"/>
                </a:cxn>
                <a:cxn ang="0">
                  <a:pos x="174" y="270"/>
                </a:cxn>
                <a:cxn ang="0">
                  <a:pos x="119" y="220"/>
                </a:cxn>
                <a:cxn ang="0">
                  <a:pos x="60" y="173"/>
                </a:cxn>
                <a:cxn ang="0">
                  <a:pos x="0" y="128"/>
                </a:cxn>
                <a:cxn ang="0">
                  <a:pos x="35" y="64"/>
                </a:cxn>
                <a:cxn ang="0">
                  <a:pos x="73" y="0"/>
                </a:cxn>
                <a:cxn ang="0">
                  <a:pos x="119" y="26"/>
                </a:cxn>
                <a:cxn ang="0">
                  <a:pos x="164" y="56"/>
                </a:cxn>
                <a:cxn ang="0">
                  <a:pos x="145" y="90"/>
                </a:cxn>
                <a:cxn ang="0">
                  <a:pos x="126" y="125"/>
                </a:cxn>
                <a:cxn ang="0">
                  <a:pos x="96" y="110"/>
                </a:cxn>
                <a:cxn ang="0">
                  <a:pos x="111" y="134"/>
                </a:cxn>
                <a:cxn ang="0">
                  <a:pos x="95" y="125"/>
                </a:cxn>
                <a:cxn ang="0">
                  <a:pos x="99" y="150"/>
                </a:cxn>
                <a:cxn ang="0">
                  <a:pos x="106" y="178"/>
                </a:cxn>
                <a:cxn ang="0">
                  <a:pos x="110" y="182"/>
                </a:cxn>
                <a:cxn ang="0">
                  <a:pos x="155" y="127"/>
                </a:cxn>
                <a:cxn ang="0">
                  <a:pos x="207" y="50"/>
                </a:cxn>
              </a:cxnLst>
              <a:rect l="0" t="0" r="r" b="b"/>
              <a:pathLst>
                <a:path w="387" h="435">
                  <a:moveTo>
                    <a:pt x="294" y="86"/>
                  </a:moveTo>
                  <a:lnTo>
                    <a:pt x="286" y="98"/>
                  </a:lnTo>
                  <a:lnTo>
                    <a:pt x="278" y="112"/>
                  </a:lnTo>
                  <a:lnTo>
                    <a:pt x="270" y="125"/>
                  </a:lnTo>
                  <a:lnTo>
                    <a:pt x="263" y="138"/>
                  </a:lnTo>
                  <a:lnTo>
                    <a:pt x="255" y="151"/>
                  </a:lnTo>
                  <a:lnTo>
                    <a:pt x="246" y="163"/>
                  </a:lnTo>
                  <a:lnTo>
                    <a:pt x="238" y="176"/>
                  </a:lnTo>
                  <a:lnTo>
                    <a:pt x="227" y="187"/>
                  </a:lnTo>
                  <a:lnTo>
                    <a:pt x="220" y="182"/>
                  </a:lnTo>
                  <a:lnTo>
                    <a:pt x="212" y="177"/>
                  </a:lnTo>
                  <a:lnTo>
                    <a:pt x="205" y="172"/>
                  </a:lnTo>
                  <a:lnTo>
                    <a:pt x="198" y="166"/>
                  </a:lnTo>
                  <a:lnTo>
                    <a:pt x="192" y="162"/>
                  </a:lnTo>
                  <a:lnTo>
                    <a:pt x="185" y="156"/>
                  </a:lnTo>
                  <a:lnTo>
                    <a:pt x="177" y="151"/>
                  </a:lnTo>
                  <a:lnTo>
                    <a:pt x="170" y="147"/>
                  </a:lnTo>
                  <a:lnTo>
                    <a:pt x="169" y="149"/>
                  </a:lnTo>
                  <a:lnTo>
                    <a:pt x="170" y="153"/>
                  </a:lnTo>
                  <a:lnTo>
                    <a:pt x="171" y="156"/>
                  </a:lnTo>
                  <a:lnTo>
                    <a:pt x="170" y="158"/>
                  </a:lnTo>
                  <a:lnTo>
                    <a:pt x="175" y="165"/>
                  </a:lnTo>
                  <a:lnTo>
                    <a:pt x="181" y="172"/>
                  </a:lnTo>
                  <a:lnTo>
                    <a:pt x="187" y="178"/>
                  </a:lnTo>
                  <a:lnTo>
                    <a:pt x="193" y="185"/>
                  </a:lnTo>
                  <a:lnTo>
                    <a:pt x="198" y="192"/>
                  </a:lnTo>
                  <a:lnTo>
                    <a:pt x="204" y="199"/>
                  </a:lnTo>
                  <a:lnTo>
                    <a:pt x="209" y="206"/>
                  </a:lnTo>
                  <a:lnTo>
                    <a:pt x="213" y="211"/>
                  </a:lnTo>
                  <a:lnTo>
                    <a:pt x="208" y="208"/>
                  </a:lnTo>
                  <a:lnTo>
                    <a:pt x="201" y="203"/>
                  </a:lnTo>
                  <a:lnTo>
                    <a:pt x="194" y="199"/>
                  </a:lnTo>
                  <a:lnTo>
                    <a:pt x="187" y="194"/>
                  </a:lnTo>
                  <a:lnTo>
                    <a:pt x="186" y="200"/>
                  </a:lnTo>
                  <a:lnTo>
                    <a:pt x="188" y="203"/>
                  </a:lnTo>
                  <a:lnTo>
                    <a:pt x="192" y="208"/>
                  </a:lnTo>
                  <a:lnTo>
                    <a:pt x="190" y="212"/>
                  </a:lnTo>
                  <a:lnTo>
                    <a:pt x="194" y="217"/>
                  </a:lnTo>
                  <a:lnTo>
                    <a:pt x="198" y="220"/>
                  </a:lnTo>
                  <a:lnTo>
                    <a:pt x="201" y="224"/>
                  </a:lnTo>
                  <a:lnTo>
                    <a:pt x="200" y="230"/>
                  </a:lnTo>
                  <a:lnTo>
                    <a:pt x="192" y="224"/>
                  </a:lnTo>
                  <a:lnTo>
                    <a:pt x="185" y="218"/>
                  </a:lnTo>
                  <a:lnTo>
                    <a:pt x="177" y="212"/>
                  </a:lnTo>
                  <a:lnTo>
                    <a:pt x="169" y="208"/>
                  </a:lnTo>
                  <a:lnTo>
                    <a:pt x="172" y="216"/>
                  </a:lnTo>
                  <a:lnTo>
                    <a:pt x="175" y="224"/>
                  </a:lnTo>
                  <a:lnTo>
                    <a:pt x="180" y="231"/>
                  </a:lnTo>
                  <a:lnTo>
                    <a:pt x="186" y="238"/>
                  </a:lnTo>
                  <a:lnTo>
                    <a:pt x="187" y="245"/>
                  </a:lnTo>
                  <a:lnTo>
                    <a:pt x="189" y="252"/>
                  </a:lnTo>
                  <a:lnTo>
                    <a:pt x="189" y="259"/>
                  </a:lnTo>
                  <a:lnTo>
                    <a:pt x="187" y="267"/>
                  </a:lnTo>
                  <a:lnTo>
                    <a:pt x="190" y="267"/>
                  </a:lnTo>
                  <a:lnTo>
                    <a:pt x="193" y="265"/>
                  </a:lnTo>
                  <a:lnTo>
                    <a:pt x="196" y="265"/>
                  </a:lnTo>
                  <a:lnTo>
                    <a:pt x="200" y="264"/>
                  </a:lnTo>
                  <a:lnTo>
                    <a:pt x="210" y="253"/>
                  </a:lnTo>
                  <a:lnTo>
                    <a:pt x="220" y="240"/>
                  </a:lnTo>
                  <a:lnTo>
                    <a:pt x="232" y="229"/>
                  </a:lnTo>
                  <a:lnTo>
                    <a:pt x="242" y="217"/>
                  </a:lnTo>
                  <a:lnTo>
                    <a:pt x="253" y="206"/>
                  </a:lnTo>
                  <a:lnTo>
                    <a:pt x="264" y="194"/>
                  </a:lnTo>
                  <a:lnTo>
                    <a:pt x="275" y="182"/>
                  </a:lnTo>
                  <a:lnTo>
                    <a:pt x="285" y="171"/>
                  </a:lnTo>
                  <a:lnTo>
                    <a:pt x="294" y="178"/>
                  </a:lnTo>
                  <a:lnTo>
                    <a:pt x="303" y="184"/>
                  </a:lnTo>
                  <a:lnTo>
                    <a:pt x="311" y="192"/>
                  </a:lnTo>
                  <a:lnTo>
                    <a:pt x="319" y="199"/>
                  </a:lnTo>
                  <a:lnTo>
                    <a:pt x="328" y="207"/>
                  </a:lnTo>
                  <a:lnTo>
                    <a:pt x="336" y="215"/>
                  </a:lnTo>
                  <a:lnTo>
                    <a:pt x="344" y="223"/>
                  </a:lnTo>
                  <a:lnTo>
                    <a:pt x="352" y="231"/>
                  </a:lnTo>
                  <a:lnTo>
                    <a:pt x="311" y="285"/>
                  </a:lnTo>
                  <a:lnTo>
                    <a:pt x="304" y="279"/>
                  </a:lnTo>
                  <a:lnTo>
                    <a:pt x="298" y="273"/>
                  </a:lnTo>
                  <a:lnTo>
                    <a:pt x="289" y="267"/>
                  </a:lnTo>
                  <a:lnTo>
                    <a:pt x="281" y="262"/>
                  </a:lnTo>
                  <a:lnTo>
                    <a:pt x="283" y="272"/>
                  </a:lnTo>
                  <a:lnTo>
                    <a:pt x="287" y="282"/>
                  </a:lnTo>
                  <a:lnTo>
                    <a:pt x="292" y="290"/>
                  </a:lnTo>
                  <a:lnTo>
                    <a:pt x="293" y="299"/>
                  </a:lnTo>
                  <a:lnTo>
                    <a:pt x="287" y="293"/>
                  </a:lnTo>
                  <a:lnTo>
                    <a:pt x="281" y="286"/>
                  </a:lnTo>
                  <a:lnTo>
                    <a:pt x="275" y="282"/>
                  </a:lnTo>
                  <a:lnTo>
                    <a:pt x="266" y="282"/>
                  </a:lnTo>
                  <a:lnTo>
                    <a:pt x="269" y="293"/>
                  </a:lnTo>
                  <a:lnTo>
                    <a:pt x="277" y="303"/>
                  </a:lnTo>
                  <a:lnTo>
                    <a:pt x="284" y="314"/>
                  </a:lnTo>
                  <a:lnTo>
                    <a:pt x="286" y="326"/>
                  </a:lnTo>
                  <a:lnTo>
                    <a:pt x="280" y="332"/>
                  </a:lnTo>
                  <a:lnTo>
                    <a:pt x="277" y="339"/>
                  </a:lnTo>
                  <a:lnTo>
                    <a:pt x="275" y="346"/>
                  </a:lnTo>
                  <a:lnTo>
                    <a:pt x="273" y="353"/>
                  </a:lnTo>
                  <a:lnTo>
                    <a:pt x="278" y="354"/>
                  </a:lnTo>
                  <a:lnTo>
                    <a:pt x="281" y="353"/>
                  </a:lnTo>
                  <a:lnTo>
                    <a:pt x="285" y="352"/>
                  </a:lnTo>
                  <a:lnTo>
                    <a:pt x="289" y="351"/>
                  </a:lnTo>
                  <a:lnTo>
                    <a:pt x="296" y="344"/>
                  </a:lnTo>
                  <a:lnTo>
                    <a:pt x="306" y="339"/>
                  </a:lnTo>
                  <a:lnTo>
                    <a:pt x="315" y="335"/>
                  </a:lnTo>
                  <a:lnTo>
                    <a:pt x="323" y="329"/>
                  </a:lnTo>
                  <a:lnTo>
                    <a:pt x="330" y="336"/>
                  </a:lnTo>
                  <a:lnTo>
                    <a:pt x="338" y="344"/>
                  </a:lnTo>
                  <a:lnTo>
                    <a:pt x="347" y="353"/>
                  </a:lnTo>
                  <a:lnTo>
                    <a:pt x="355" y="362"/>
                  </a:lnTo>
                  <a:lnTo>
                    <a:pt x="364" y="373"/>
                  </a:lnTo>
                  <a:lnTo>
                    <a:pt x="372" y="382"/>
                  </a:lnTo>
                  <a:lnTo>
                    <a:pt x="381" y="391"/>
                  </a:lnTo>
                  <a:lnTo>
                    <a:pt x="387" y="399"/>
                  </a:lnTo>
                  <a:lnTo>
                    <a:pt x="374" y="409"/>
                  </a:lnTo>
                  <a:lnTo>
                    <a:pt x="368" y="406"/>
                  </a:lnTo>
                  <a:lnTo>
                    <a:pt x="361" y="401"/>
                  </a:lnTo>
                  <a:lnTo>
                    <a:pt x="353" y="396"/>
                  </a:lnTo>
                  <a:lnTo>
                    <a:pt x="345" y="391"/>
                  </a:lnTo>
                  <a:lnTo>
                    <a:pt x="336" y="385"/>
                  </a:lnTo>
                  <a:lnTo>
                    <a:pt x="328" y="381"/>
                  </a:lnTo>
                  <a:lnTo>
                    <a:pt x="322" y="376"/>
                  </a:lnTo>
                  <a:lnTo>
                    <a:pt x="316" y="373"/>
                  </a:lnTo>
                  <a:lnTo>
                    <a:pt x="318" y="377"/>
                  </a:lnTo>
                  <a:lnTo>
                    <a:pt x="322" y="383"/>
                  </a:lnTo>
                  <a:lnTo>
                    <a:pt x="328" y="390"/>
                  </a:lnTo>
                  <a:lnTo>
                    <a:pt x="334" y="397"/>
                  </a:lnTo>
                  <a:lnTo>
                    <a:pt x="342" y="403"/>
                  </a:lnTo>
                  <a:lnTo>
                    <a:pt x="349" y="409"/>
                  </a:lnTo>
                  <a:lnTo>
                    <a:pt x="355" y="414"/>
                  </a:lnTo>
                  <a:lnTo>
                    <a:pt x="361" y="419"/>
                  </a:lnTo>
                  <a:lnTo>
                    <a:pt x="344" y="435"/>
                  </a:lnTo>
                  <a:lnTo>
                    <a:pt x="330" y="422"/>
                  </a:lnTo>
                  <a:lnTo>
                    <a:pt x="315" y="408"/>
                  </a:lnTo>
                  <a:lnTo>
                    <a:pt x="301" y="392"/>
                  </a:lnTo>
                  <a:lnTo>
                    <a:pt x="287" y="377"/>
                  </a:lnTo>
                  <a:lnTo>
                    <a:pt x="272" y="362"/>
                  </a:lnTo>
                  <a:lnTo>
                    <a:pt x="258" y="347"/>
                  </a:lnTo>
                  <a:lnTo>
                    <a:pt x="245" y="333"/>
                  </a:lnTo>
                  <a:lnTo>
                    <a:pt x="231" y="321"/>
                  </a:lnTo>
                  <a:lnTo>
                    <a:pt x="217" y="308"/>
                  </a:lnTo>
                  <a:lnTo>
                    <a:pt x="203" y="295"/>
                  </a:lnTo>
                  <a:lnTo>
                    <a:pt x="189" y="283"/>
                  </a:lnTo>
                  <a:lnTo>
                    <a:pt x="174" y="270"/>
                  </a:lnTo>
                  <a:lnTo>
                    <a:pt x="160" y="257"/>
                  </a:lnTo>
                  <a:lnTo>
                    <a:pt x="147" y="246"/>
                  </a:lnTo>
                  <a:lnTo>
                    <a:pt x="133" y="233"/>
                  </a:lnTo>
                  <a:lnTo>
                    <a:pt x="119" y="220"/>
                  </a:lnTo>
                  <a:lnTo>
                    <a:pt x="104" y="209"/>
                  </a:lnTo>
                  <a:lnTo>
                    <a:pt x="90" y="196"/>
                  </a:lnTo>
                  <a:lnTo>
                    <a:pt x="75" y="185"/>
                  </a:lnTo>
                  <a:lnTo>
                    <a:pt x="60" y="173"/>
                  </a:lnTo>
                  <a:lnTo>
                    <a:pt x="46" y="162"/>
                  </a:lnTo>
                  <a:lnTo>
                    <a:pt x="31" y="150"/>
                  </a:lnTo>
                  <a:lnTo>
                    <a:pt x="15" y="139"/>
                  </a:lnTo>
                  <a:lnTo>
                    <a:pt x="0" y="128"/>
                  </a:lnTo>
                  <a:lnTo>
                    <a:pt x="9" y="112"/>
                  </a:lnTo>
                  <a:lnTo>
                    <a:pt x="19" y="96"/>
                  </a:lnTo>
                  <a:lnTo>
                    <a:pt x="27" y="80"/>
                  </a:lnTo>
                  <a:lnTo>
                    <a:pt x="35" y="64"/>
                  </a:lnTo>
                  <a:lnTo>
                    <a:pt x="44" y="48"/>
                  </a:lnTo>
                  <a:lnTo>
                    <a:pt x="53" y="32"/>
                  </a:lnTo>
                  <a:lnTo>
                    <a:pt x="62" y="15"/>
                  </a:lnTo>
                  <a:lnTo>
                    <a:pt x="73" y="0"/>
                  </a:lnTo>
                  <a:lnTo>
                    <a:pt x="86" y="5"/>
                  </a:lnTo>
                  <a:lnTo>
                    <a:pt x="97" y="11"/>
                  </a:lnTo>
                  <a:lnTo>
                    <a:pt x="109" y="19"/>
                  </a:lnTo>
                  <a:lnTo>
                    <a:pt x="119" y="26"/>
                  </a:lnTo>
                  <a:lnTo>
                    <a:pt x="130" y="34"/>
                  </a:lnTo>
                  <a:lnTo>
                    <a:pt x="141" y="42"/>
                  </a:lnTo>
                  <a:lnTo>
                    <a:pt x="152" y="50"/>
                  </a:lnTo>
                  <a:lnTo>
                    <a:pt x="164" y="56"/>
                  </a:lnTo>
                  <a:lnTo>
                    <a:pt x="158" y="64"/>
                  </a:lnTo>
                  <a:lnTo>
                    <a:pt x="152" y="72"/>
                  </a:lnTo>
                  <a:lnTo>
                    <a:pt x="149" y="81"/>
                  </a:lnTo>
                  <a:lnTo>
                    <a:pt x="145" y="90"/>
                  </a:lnTo>
                  <a:lnTo>
                    <a:pt x="141" y="100"/>
                  </a:lnTo>
                  <a:lnTo>
                    <a:pt x="137" y="109"/>
                  </a:lnTo>
                  <a:lnTo>
                    <a:pt x="132" y="118"/>
                  </a:lnTo>
                  <a:lnTo>
                    <a:pt x="126" y="125"/>
                  </a:lnTo>
                  <a:lnTo>
                    <a:pt x="99" y="106"/>
                  </a:lnTo>
                  <a:lnTo>
                    <a:pt x="98" y="106"/>
                  </a:lnTo>
                  <a:lnTo>
                    <a:pt x="97" y="109"/>
                  </a:lnTo>
                  <a:lnTo>
                    <a:pt x="96" y="110"/>
                  </a:lnTo>
                  <a:lnTo>
                    <a:pt x="95" y="111"/>
                  </a:lnTo>
                  <a:lnTo>
                    <a:pt x="101" y="119"/>
                  </a:lnTo>
                  <a:lnTo>
                    <a:pt x="105" y="127"/>
                  </a:lnTo>
                  <a:lnTo>
                    <a:pt x="111" y="134"/>
                  </a:lnTo>
                  <a:lnTo>
                    <a:pt x="118" y="140"/>
                  </a:lnTo>
                  <a:lnTo>
                    <a:pt x="110" y="135"/>
                  </a:lnTo>
                  <a:lnTo>
                    <a:pt x="103" y="129"/>
                  </a:lnTo>
                  <a:lnTo>
                    <a:pt x="95" y="125"/>
                  </a:lnTo>
                  <a:lnTo>
                    <a:pt x="86" y="124"/>
                  </a:lnTo>
                  <a:lnTo>
                    <a:pt x="90" y="133"/>
                  </a:lnTo>
                  <a:lnTo>
                    <a:pt x="94" y="142"/>
                  </a:lnTo>
                  <a:lnTo>
                    <a:pt x="99" y="150"/>
                  </a:lnTo>
                  <a:lnTo>
                    <a:pt x="109" y="158"/>
                  </a:lnTo>
                  <a:lnTo>
                    <a:pt x="107" y="165"/>
                  </a:lnTo>
                  <a:lnTo>
                    <a:pt x="107" y="171"/>
                  </a:lnTo>
                  <a:lnTo>
                    <a:pt x="106" y="178"/>
                  </a:lnTo>
                  <a:lnTo>
                    <a:pt x="104" y="185"/>
                  </a:lnTo>
                  <a:lnTo>
                    <a:pt x="106" y="186"/>
                  </a:lnTo>
                  <a:lnTo>
                    <a:pt x="109" y="184"/>
                  </a:lnTo>
                  <a:lnTo>
                    <a:pt x="110" y="182"/>
                  </a:lnTo>
                  <a:lnTo>
                    <a:pt x="112" y="184"/>
                  </a:lnTo>
                  <a:lnTo>
                    <a:pt x="127" y="166"/>
                  </a:lnTo>
                  <a:lnTo>
                    <a:pt x="141" y="147"/>
                  </a:lnTo>
                  <a:lnTo>
                    <a:pt x="155" y="127"/>
                  </a:lnTo>
                  <a:lnTo>
                    <a:pt x="167" y="108"/>
                  </a:lnTo>
                  <a:lnTo>
                    <a:pt x="180" y="88"/>
                  </a:lnTo>
                  <a:lnTo>
                    <a:pt x="193" y="68"/>
                  </a:lnTo>
                  <a:lnTo>
                    <a:pt x="207" y="50"/>
                  </a:lnTo>
                  <a:lnTo>
                    <a:pt x="222" y="32"/>
                  </a:lnTo>
                  <a:lnTo>
                    <a:pt x="294" y="8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17"/>
            <p:cNvSpPr>
              <a:spLocks/>
            </p:cNvSpPr>
            <p:nvPr/>
          </p:nvSpPr>
          <p:spPr bwMode="auto">
            <a:xfrm rot="20101482">
              <a:off x="7342119" y="1232654"/>
              <a:ext cx="188028" cy="166227"/>
            </a:xfrm>
            <a:custGeom>
              <a:avLst/>
              <a:gdLst/>
              <a:ahLst/>
              <a:cxnLst>
                <a:cxn ang="0">
                  <a:pos x="91" y="6"/>
                </a:cxn>
                <a:cxn ang="0">
                  <a:pos x="96" y="10"/>
                </a:cxn>
                <a:cxn ang="0">
                  <a:pos x="102" y="15"/>
                </a:cxn>
                <a:cxn ang="0">
                  <a:pos x="108" y="21"/>
                </a:cxn>
                <a:cxn ang="0">
                  <a:pos x="114" y="25"/>
                </a:cxn>
                <a:cxn ang="0">
                  <a:pos x="119" y="31"/>
                </a:cxn>
                <a:cxn ang="0">
                  <a:pos x="125" y="37"/>
                </a:cxn>
                <a:cxn ang="0">
                  <a:pos x="131" y="42"/>
                </a:cxn>
                <a:cxn ang="0">
                  <a:pos x="137" y="46"/>
                </a:cxn>
                <a:cxn ang="0">
                  <a:pos x="134" y="51"/>
                </a:cxn>
                <a:cxn ang="0">
                  <a:pos x="133" y="55"/>
                </a:cxn>
                <a:cxn ang="0">
                  <a:pos x="132" y="60"/>
                </a:cxn>
                <a:cxn ang="0">
                  <a:pos x="127" y="65"/>
                </a:cxn>
                <a:cxn ang="0">
                  <a:pos x="119" y="72"/>
                </a:cxn>
                <a:cxn ang="0">
                  <a:pos x="111" y="78"/>
                </a:cxn>
                <a:cxn ang="0">
                  <a:pos x="103" y="85"/>
                </a:cxn>
                <a:cxn ang="0">
                  <a:pos x="95" y="92"/>
                </a:cxn>
                <a:cxn ang="0">
                  <a:pos x="87" y="99"/>
                </a:cxn>
                <a:cxn ang="0">
                  <a:pos x="79" y="106"/>
                </a:cxn>
                <a:cxn ang="0">
                  <a:pos x="72" y="114"/>
                </a:cxn>
                <a:cxn ang="0">
                  <a:pos x="65" y="122"/>
                </a:cxn>
                <a:cxn ang="0">
                  <a:pos x="57" y="116"/>
                </a:cxn>
                <a:cxn ang="0">
                  <a:pos x="49" y="111"/>
                </a:cxn>
                <a:cxn ang="0">
                  <a:pos x="40" y="104"/>
                </a:cxn>
                <a:cxn ang="0">
                  <a:pos x="32" y="96"/>
                </a:cxn>
                <a:cxn ang="0">
                  <a:pos x="23" y="88"/>
                </a:cxn>
                <a:cxn ang="0">
                  <a:pos x="15" y="80"/>
                </a:cxn>
                <a:cxn ang="0">
                  <a:pos x="6" y="72"/>
                </a:cxn>
                <a:cxn ang="0">
                  <a:pos x="0" y="63"/>
                </a:cxn>
                <a:cxn ang="0">
                  <a:pos x="10" y="54"/>
                </a:cxn>
                <a:cxn ang="0">
                  <a:pos x="20" y="46"/>
                </a:cxn>
                <a:cxn ang="0">
                  <a:pos x="32" y="38"/>
                </a:cxn>
                <a:cxn ang="0">
                  <a:pos x="45" y="31"/>
                </a:cxn>
                <a:cxn ang="0">
                  <a:pos x="56" y="24"/>
                </a:cxn>
                <a:cxn ang="0">
                  <a:pos x="66" y="17"/>
                </a:cxn>
                <a:cxn ang="0">
                  <a:pos x="77" y="9"/>
                </a:cxn>
                <a:cxn ang="0">
                  <a:pos x="86" y="0"/>
                </a:cxn>
                <a:cxn ang="0">
                  <a:pos x="87" y="1"/>
                </a:cxn>
                <a:cxn ang="0">
                  <a:pos x="91" y="2"/>
                </a:cxn>
                <a:cxn ang="0">
                  <a:pos x="92" y="5"/>
                </a:cxn>
                <a:cxn ang="0">
                  <a:pos x="91" y="6"/>
                </a:cxn>
              </a:cxnLst>
              <a:rect l="0" t="0" r="r" b="b"/>
              <a:pathLst>
                <a:path w="137" h="122">
                  <a:moveTo>
                    <a:pt x="91" y="6"/>
                  </a:moveTo>
                  <a:lnTo>
                    <a:pt x="96" y="10"/>
                  </a:lnTo>
                  <a:lnTo>
                    <a:pt x="102" y="15"/>
                  </a:lnTo>
                  <a:lnTo>
                    <a:pt x="108" y="21"/>
                  </a:lnTo>
                  <a:lnTo>
                    <a:pt x="114" y="25"/>
                  </a:lnTo>
                  <a:lnTo>
                    <a:pt x="119" y="31"/>
                  </a:lnTo>
                  <a:lnTo>
                    <a:pt x="125" y="37"/>
                  </a:lnTo>
                  <a:lnTo>
                    <a:pt x="131" y="42"/>
                  </a:lnTo>
                  <a:lnTo>
                    <a:pt x="137" y="46"/>
                  </a:lnTo>
                  <a:lnTo>
                    <a:pt x="134" y="51"/>
                  </a:lnTo>
                  <a:lnTo>
                    <a:pt x="133" y="55"/>
                  </a:lnTo>
                  <a:lnTo>
                    <a:pt x="132" y="60"/>
                  </a:lnTo>
                  <a:lnTo>
                    <a:pt x="127" y="65"/>
                  </a:lnTo>
                  <a:lnTo>
                    <a:pt x="119" y="72"/>
                  </a:lnTo>
                  <a:lnTo>
                    <a:pt x="111" y="78"/>
                  </a:lnTo>
                  <a:lnTo>
                    <a:pt x="103" y="85"/>
                  </a:lnTo>
                  <a:lnTo>
                    <a:pt x="95" y="92"/>
                  </a:lnTo>
                  <a:lnTo>
                    <a:pt x="87" y="99"/>
                  </a:lnTo>
                  <a:lnTo>
                    <a:pt x="79" y="106"/>
                  </a:lnTo>
                  <a:lnTo>
                    <a:pt x="72" y="114"/>
                  </a:lnTo>
                  <a:lnTo>
                    <a:pt x="65" y="122"/>
                  </a:lnTo>
                  <a:lnTo>
                    <a:pt x="57" y="116"/>
                  </a:lnTo>
                  <a:lnTo>
                    <a:pt x="49" y="111"/>
                  </a:lnTo>
                  <a:lnTo>
                    <a:pt x="40" y="104"/>
                  </a:lnTo>
                  <a:lnTo>
                    <a:pt x="32" y="96"/>
                  </a:lnTo>
                  <a:lnTo>
                    <a:pt x="23" y="88"/>
                  </a:lnTo>
                  <a:lnTo>
                    <a:pt x="15" y="80"/>
                  </a:lnTo>
                  <a:lnTo>
                    <a:pt x="6" y="72"/>
                  </a:lnTo>
                  <a:lnTo>
                    <a:pt x="0" y="63"/>
                  </a:lnTo>
                  <a:lnTo>
                    <a:pt x="10" y="54"/>
                  </a:lnTo>
                  <a:lnTo>
                    <a:pt x="20" y="46"/>
                  </a:lnTo>
                  <a:lnTo>
                    <a:pt x="32" y="38"/>
                  </a:lnTo>
                  <a:lnTo>
                    <a:pt x="45" y="31"/>
                  </a:lnTo>
                  <a:lnTo>
                    <a:pt x="56" y="24"/>
                  </a:lnTo>
                  <a:lnTo>
                    <a:pt x="66" y="17"/>
                  </a:lnTo>
                  <a:lnTo>
                    <a:pt x="77" y="9"/>
                  </a:lnTo>
                  <a:lnTo>
                    <a:pt x="86" y="0"/>
                  </a:lnTo>
                  <a:lnTo>
                    <a:pt x="87" y="1"/>
                  </a:lnTo>
                  <a:lnTo>
                    <a:pt x="91" y="2"/>
                  </a:lnTo>
                  <a:lnTo>
                    <a:pt x="92" y="5"/>
                  </a:lnTo>
                  <a:lnTo>
                    <a:pt x="91" y="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18"/>
            <p:cNvSpPr>
              <a:spLocks/>
            </p:cNvSpPr>
            <p:nvPr/>
          </p:nvSpPr>
          <p:spPr bwMode="auto">
            <a:xfrm rot="20101482">
              <a:off x="6592667" y="1025085"/>
              <a:ext cx="722133" cy="1169036"/>
            </a:xfrm>
            <a:custGeom>
              <a:avLst/>
              <a:gdLst/>
              <a:ahLst/>
              <a:cxnLst>
                <a:cxn ang="0">
                  <a:pos x="210" y="38"/>
                </a:cxn>
                <a:cxn ang="0">
                  <a:pos x="224" y="135"/>
                </a:cxn>
                <a:cxn ang="0">
                  <a:pos x="219" y="225"/>
                </a:cxn>
                <a:cxn ang="0">
                  <a:pos x="211" y="262"/>
                </a:cxn>
                <a:cxn ang="0">
                  <a:pos x="179" y="263"/>
                </a:cxn>
                <a:cxn ang="0">
                  <a:pos x="225" y="283"/>
                </a:cxn>
                <a:cxn ang="0">
                  <a:pos x="228" y="307"/>
                </a:cxn>
                <a:cxn ang="0">
                  <a:pos x="188" y="294"/>
                </a:cxn>
                <a:cxn ang="0">
                  <a:pos x="214" y="316"/>
                </a:cxn>
                <a:cxn ang="0">
                  <a:pos x="230" y="342"/>
                </a:cxn>
                <a:cxn ang="0">
                  <a:pos x="195" y="335"/>
                </a:cxn>
                <a:cxn ang="0">
                  <a:pos x="190" y="345"/>
                </a:cxn>
                <a:cxn ang="0">
                  <a:pos x="219" y="383"/>
                </a:cxn>
                <a:cxn ang="0">
                  <a:pos x="221" y="420"/>
                </a:cxn>
                <a:cxn ang="0">
                  <a:pos x="259" y="368"/>
                </a:cxn>
                <a:cxn ang="0">
                  <a:pos x="347" y="428"/>
                </a:cxn>
                <a:cxn ang="0">
                  <a:pos x="436" y="494"/>
                </a:cxn>
                <a:cxn ang="0">
                  <a:pos x="434" y="513"/>
                </a:cxn>
                <a:cxn ang="0">
                  <a:pos x="363" y="505"/>
                </a:cxn>
                <a:cxn ang="0">
                  <a:pos x="307" y="516"/>
                </a:cxn>
                <a:cxn ang="0">
                  <a:pos x="297" y="531"/>
                </a:cxn>
                <a:cxn ang="0">
                  <a:pos x="351" y="525"/>
                </a:cxn>
                <a:cxn ang="0">
                  <a:pos x="432" y="535"/>
                </a:cxn>
                <a:cxn ang="0">
                  <a:pos x="497" y="554"/>
                </a:cxn>
                <a:cxn ang="0">
                  <a:pos x="519" y="586"/>
                </a:cxn>
                <a:cxn ang="0">
                  <a:pos x="431" y="657"/>
                </a:cxn>
                <a:cxn ang="0">
                  <a:pos x="388" y="660"/>
                </a:cxn>
                <a:cxn ang="0">
                  <a:pos x="377" y="668"/>
                </a:cxn>
                <a:cxn ang="0">
                  <a:pos x="387" y="686"/>
                </a:cxn>
                <a:cxn ang="0">
                  <a:pos x="356" y="676"/>
                </a:cxn>
                <a:cxn ang="0">
                  <a:pos x="360" y="690"/>
                </a:cxn>
                <a:cxn ang="0">
                  <a:pos x="369" y="703"/>
                </a:cxn>
                <a:cxn ang="0">
                  <a:pos x="336" y="698"/>
                </a:cxn>
                <a:cxn ang="0">
                  <a:pos x="350" y="718"/>
                </a:cxn>
                <a:cxn ang="0">
                  <a:pos x="309" y="708"/>
                </a:cxn>
                <a:cxn ang="0">
                  <a:pos x="255" y="676"/>
                </a:cxn>
                <a:cxn ang="0">
                  <a:pos x="213" y="642"/>
                </a:cxn>
                <a:cxn ang="0">
                  <a:pos x="232" y="673"/>
                </a:cxn>
                <a:cxn ang="0">
                  <a:pos x="315" y="733"/>
                </a:cxn>
                <a:cxn ang="0">
                  <a:pos x="368" y="816"/>
                </a:cxn>
                <a:cxn ang="0">
                  <a:pos x="347" y="855"/>
                </a:cxn>
                <a:cxn ang="0">
                  <a:pos x="242" y="859"/>
                </a:cxn>
                <a:cxn ang="0">
                  <a:pos x="135" y="854"/>
                </a:cxn>
                <a:cxn ang="0">
                  <a:pos x="69" y="835"/>
                </a:cxn>
                <a:cxn ang="0">
                  <a:pos x="4" y="794"/>
                </a:cxn>
                <a:cxn ang="0">
                  <a:pos x="58" y="535"/>
                </a:cxn>
                <a:cxn ang="0">
                  <a:pos x="84" y="528"/>
                </a:cxn>
                <a:cxn ang="0">
                  <a:pos x="78" y="504"/>
                </a:cxn>
                <a:cxn ang="0">
                  <a:pos x="101" y="502"/>
                </a:cxn>
                <a:cxn ang="0">
                  <a:pos x="80" y="468"/>
                </a:cxn>
                <a:cxn ang="0">
                  <a:pos x="90" y="460"/>
                </a:cxn>
                <a:cxn ang="0">
                  <a:pos x="67" y="404"/>
                </a:cxn>
                <a:cxn ang="0">
                  <a:pos x="98" y="275"/>
                </a:cxn>
                <a:cxn ang="0">
                  <a:pos x="122" y="193"/>
                </a:cxn>
                <a:cxn ang="0">
                  <a:pos x="166" y="199"/>
                </a:cxn>
                <a:cxn ang="0">
                  <a:pos x="138" y="183"/>
                </a:cxn>
                <a:cxn ang="0">
                  <a:pos x="141" y="177"/>
                </a:cxn>
                <a:cxn ang="0">
                  <a:pos x="126" y="160"/>
                </a:cxn>
                <a:cxn ang="0">
                  <a:pos x="144" y="94"/>
                </a:cxn>
                <a:cxn ang="0">
                  <a:pos x="175" y="31"/>
                </a:cxn>
                <a:cxn ang="0">
                  <a:pos x="146" y="18"/>
                </a:cxn>
                <a:cxn ang="0">
                  <a:pos x="144" y="0"/>
                </a:cxn>
              </a:cxnLst>
              <a:rect l="0" t="0" r="r" b="b"/>
              <a:pathLst>
                <a:path w="531" h="859">
                  <a:moveTo>
                    <a:pt x="173" y="3"/>
                  </a:moveTo>
                  <a:lnTo>
                    <a:pt x="183" y="8"/>
                  </a:lnTo>
                  <a:lnTo>
                    <a:pt x="192" y="13"/>
                  </a:lnTo>
                  <a:lnTo>
                    <a:pt x="198" y="18"/>
                  </a:lnTo>
                  <a:lnTo>
                    <a:pt x="201" y="20"/>
                  </a:lnTo>
                  <a:lnTo>
                    <a:pt x="210" y="38"/>
                  </a:lnTo>
                  <a:lnTo>
                    <a:pt x="219" y="58"/>
                  </a:lnTo>
                  <a:lnTo>
                    <a:pt x="225" y="78"/>
                  </a:lnTo>
                  <a:lnTo>
                    <a:pt x="229" y="94"/>
                  </a:lnTo>
                  <a:lnTo>
                    <a:pt x="230" y="108"/>
                  </a:lnTo>
                  <a:lnTo>
                    <a:pt x="227" y="122"/>
                  </a:lnTo>
                  <a:lnTo>
                    <a:pt x="224" y="135"/>
                  </a:lnTo>
                  <a:lnTo>
                    <a:pt x="225" y="148"/>
                  </a:lnTo>
                  <a:lnTo>
                    <a:pt x="219" y="164"/>
                  </a:lnTo>
                  <a:lnTo>
                    <a:pt x="214" y="177"/>
                  </a:lnTo>
                  <a:lnTo>
                    <a:pt x="213" y="190"/>
                  </a:lnTo>
                  <a:lnTo>
                    <a:pt x="217" y="203"/>
                  </a:lnTo>
                  <a:lnTo>
                    <a:pt x="219" y="225"/>
                  </a:lnTo>
                  <a:lnTo>
                    <a:pt x="219" y="240"/>
                  </a:lnTo>
                  <a:lnTo>
                    <a:pt x="221" y="253"/>
                  </a:lnTo>
                  <a:lnTo>
                    <a:pt x="225" y="268"/>
                  </a:lnTo>
                  <a:lnTo>
                    <a:pt x="222" y="266"/>
                  </a:lnTo>
                  <a:lnTo>
                    <a:pt x="217" y="263"/>
                  </a:lnTo>
                  <a:lnTo>
                    <a:pt x="211" y="262"/>
                  </a:lnTo>
                  <a:lnTo>
                    <a:pt x="203" y="262"/>
                  </a:lnTo>
                  <a:lnTo>
                    <a:pt x="195" y="262"/>
                  </a:lnTo>
                  <a:lnTo>
                    <a:pt x="188" y="262"/>
                  </a:lnTo>
                  <a:lnTo>
                    <a:pt x="181" y="261"/>
                  </a:lnTo>
                  <a:lnTo>
                    <a:pt x="176" y="260"/>
                  </a:lnTo>
                  <a:lnTo>
                    <a:pt x="179" y="263"/>
                  </a:lnTo>
                  <a:lnTo>
                    <a:pt x="184" y="267"/>
                  </a:lnTo>
                  <a:lnTo>
                    <a:pt x="192" y="270"/>
                  </a:lnTo>
                  <a:lnTo>
                    <a:pt x="202" y="275"/>
                  </a:lnTo>
                  <a:lnTo>
                    <a:pt x="211" y="278"/>
                  </a:lnTo>
                  <a:lnTo>
                    <a:pt x="219" y="282"/>
                  </a:lnTo>
                  <a:lnTo>
                    <a:pt x="225" y="283"/>
                  </a:lnTo>
                  <a:lnTo>
                    <a:pt x="227" y="284"/>
                  </a:lnTo>
                  <a:lnTo>
                    <a:pt x="228" y="290"/>
                  </a:lnTo>
                  <a:lnTo>
                    <a:pt x="232" y="294"/>
                  </a:lnTo>
                  <a:lnTo>
                    <a:pt x="234" y="301"/>
                  </a:lnTo>
                  <a:lnTo>
                    <a:pt x="234" y="309"/>
                  </a:lnTo>
                  <a:lnTo>
                    <a:pt x="228" y="307"/>
                  </a:lnTo>
                  <a:lnTo>
                    <a:pt x="222" y="305"/>
                  </a:lnTo>
                  <a:lnTo>
                    <a:pt x="216" y="303"/>
                  </a:lnTo>
                  <a:lnTo>
                    <a:pt x="209" y="300"/>
                  </a:lnTo>
                  <a:lnTo>
                    <a:pt x="201" y="298"/>
                  </a:lnTo>
                  <a:lnTo>
                    <a:pt x="194" y="296"/>
                  </a:lnTo>
                  <a:lnTo>
                    <a:pt x="188" y="294"/>
                  </a:lnTo>
                  <a:lnTo>
                    <a:pt x="182" y="294"/>
                  </a:lnTo>
                  <a:lnTo>
                    <a:pt x="187" y="300"/>
                  </a:lnTo>
                  <a:lnTo>
                    <a:pt x="192" y="305"/>
                  </a:lnTo>
                  <a:lnTo>
                    <a:pt x="199" y="309"/>
                  </a:lnTo>
                  <a:lnTo>
                    <a:pt x="206" y="313"/>
                  </a:lnTo>
                  <a:lnTo>
                    <a:pt x="214" y="316"/>
                  </a:lnTo>
                  <a:lnTo>
                    <a:pt x="221" y="320"/>
                  </a:lnTo>
                  <a:lnTo>
                    <a:pt x="228" y="323"/>
                  </a:lnTo>
                  <a:lnTo>
                    <a:pt x="234" y="327"/>
                  </a:lnTo>
                  <a:lnTo>
                    <a:pt x="232" y="330"/>
                  </a:lnTo>
                  <a:lnTo>
                    <a:pt x="230" y="336"/>
                  </a:lnTo>
                  <a:lnTo>
                    <a:pt x="230" y="342"/>
                  </a:lnTo>
                  <a:lnTo>
                    <a:pt x="229" y="345"/>
                  </a:lnTo>
                  <a:lnTo>
                    <a:pt x="224" y="343"/>
                  </a:lnTo>
                  <a:lnTo>
                    <a:pt x="218" y="341"/>
                  </a:lnTo>
                  <a:lnTo>
                    <a:pt x="211" y="338"/>
                  </a:lnTo>
                  <a:lnTo>
                    <a:pt x="203" y="337"/>
                  </a:lnTo>
                  <a:lnTo>
                    <a:pt x="195" y="335"/>
                  </a:lnTo>
                  <a:lnTo>
                    <a:pt x="188" y="332"/>
                  </a:lnTo>
                  <a:lnTo>
                    <a:pt x="182" y="331"/>
                  </a:lnTo>
                  <a:lnTo>
                    <a:pt x="176" y="329"/>
                  </a:lnTo>
                  <a:lnTo>
                    <a:pt x="179" y="336"/>
                  </a:lnTo>
                  <a:lnTo>
                    <a:pt x="183" y="341"/>
                  </a:lnTo>
                  <a:lnTo>
                    <a:pt x="190" y="345"/>
                  </a:lnTo>
                  <a:lnTo>
                    <a:pt x="198" y="350"/>
                  </a:lnTo>
                  <a:lnTo>
                    <a:pt x="206" y="353"/>
                  </a:lnTo>
                  <a:lnTo>
                    <a:pt x="214" y="358"/>
                  </a:lnTo>
                  <a:lnTo>
                    <a:pt x="220" y="362"/>
                  </a:lnTo>
                  <a:lnTo>
                    <a:pt x="225" y="368"/>
                  </a:lnTo>
                  <a:lnTo>
                    <a:pt x="219" y="383"/>
                  </a:lnTo>
                  <a:lnTo>
                    <a:pt x="212" y="405"/>
                  </a:lnTo>
                  <a:lnTo>
                    <a:pt x="206" y="427"/>
                  </a:lnTo>
                  <a:lnTo>
                    <a:pt x="201" y="445"/>
                  </a:lnTo>
                  <a:lnTo>
                    <a:pt x="206" y="444"/>
                  </a:lnTo>
                  <a:lnTo>
                    <a:pt x="214" y="433"/>
                  </a:lnTo>
                  <a:lnTo>
                    <a:pt x="221" y="420"/>
                  </a:lnTo>
                  <a:lnTo>
                    <a:pt x="227" y="412"/>
                  </a:lnTo>
                  <a:lnTo>
                    <a:pt x="235" y="400"/>
                  </a:lnTo>
                  <a:lnTo>
                    <a:pt x="239" y="387"/>
                  </a:lnTo>
                  <a:lnTo>
                    <a:pt x="242" y="374"/>
                  </a:lnTo>
                  <a:lnTo>
                    <a:pt x="247" y="360"/>
                  </a:lnTo>
                  <a:lnTo>
                    <a:pt x="259" y="368"/>
                  </a:lnTo>
                  <a:lnTo>
                    <a:pt x="273" y="377"/>
                  </a:lnTo>
                  <a:lnTo>
                    <a:pt x="287" y="387"/>
                  </a:lnTo>
                  <a:lnTo>
                    <a:pt x="302" y="397"/>
                  </a:lnTo>
                  <a:lnTo>
                    <a:pt x="317" y="407"/>
                  </a:lnTo>
                  <a:lnTo>
                    <a:pt x="332" y="418"/>
                  </a:lnTo>
                  <a:lnTo>
                    <a:pt x="347" y="428"/>
                  </a:lnTo>
                  <a:lnTo>
                    <a:pt x="363" y="440"/>
                  </a:lnTo>
                  <a:lnTo>
                    <a:pt x="378" y="451"/>
                  </a:lnTo>
                  <a:lnTo>
                    <a:pt x="393" y="462"/>
                  </a:lnTo>
                  <a:lnTo>
                    <a:pt x="408" y="473"/>
                  </a:lnTo>
                  <a:lnTo>
                    <a:pt x="422" y="483"/>
                  </a:lnTo>
                  <a:lnTo>
                    <a:pt x="436" y="494"/>
                  </a:lnTo>
                  <a:lnTo>
                    <a:pt x="449" y="504"/>
                  </a:lnTo>
                  <a:lnTo>
                    <a:pt x="461" y="513"/>
                  </a:lnTo>
                  <a:lnTo>
                    <a:pt x="472" y="523"/>
                  </a:lnTo>
                  <a:lnTo>
                    <a:pt x="460" y="519"/>
                  </a:lnTo>
                  <a:lnTo>
                    <a:pt x="447" y="516"/>
                  </a:lnTo>
                  <a:lnTo>
                    <a:pt x="434" y="513"/>
                  </a:lnTo>
                  <a:lnTo>
                    <a:pt x="422" y="511"/>
                  </a:lnTo>
                  <a:lnTo>
                    <a:pt x="409" y="510"/>
                  </a:lnTo>
                  <a:lnTo>
                    <a:pt x="396" y="509"/>
                  </a:lnTo>
                  <a:lnTo>
                    <a:pt x="384" y="508"/>
                  </a:lnTo>
                  <a:lnTo>
                    <a:pt x="372" y="506"/>
                  </a:lnTo>
                  <a:lnTo>
                    <a:pt x="363" y="505"/>
                  </a:lnTo>
                  <a:lnTo>
                    <a:pt x="354" y="505"/>
                  </a:lnTo>
                  <a:lnTo>
                    <a:pt x="345" y="506"/>
                  </a:lnTo>
                  <a:lnTo>
                    <a:pt x="335" y="508"/>
                  </a:lnTo>
                  <a:lnTo>
                    <a:pt x="325" y="510"/>
                  </a:lnTo>
                  <a:lnTo>
                    <a:pt x="316" y="512"/>
                  </a:lnTo>
                  <a:lnTo>
                    <a:pt x="307" y="516"/>
                  </a:lnTo>
                  <a:lnTo>
                    <a:pt x="298" y="519"/>
                  </a:lnTo>
                  <a:lnTo>
                    <a:pt x="295" y="521"/>
                  </a:lnTo>
                  <a:lnTo>
                    <a:pt x="293" y="525"/>
                  </a:lnTo>
                  <a:lnTo>
                    <a:pt x="290" y="528"/>
                  </a:lnTo>
                  <a:lnTo>
                    <a:pt x="288" y="533"/>
                  </a:lnTo>
                  <a:lnTo>
                    <a:pt x="297" y="531"/>
                  </a:lnTo>
                  <a:lnTo>
                    <a:pt x="307" y="529"/>
                  </a:lnTo>
                  <a:lnTo>
                    <a:pt x="316" y="528"/>
                  </a:lnTo>
                  <a:lnTo>
                    <a:pt x="325" y="527"/>
                  </a:lnTo>
                  <a:lnTo>
                    <a:pt x="334" y="526"/>
                  </a:lnTo>
                  <a:lnTo>
                    <a:pt x="343" y="526"/>
                  </a:lnTo>
                  <a:lnTo>
                    <a:pt x="351" y="525"/>
                  </a:lnTo>
                  <a:lnTo>
                    <a:pt x="361" y="524"/>
                  </a:lnTo>
                  <a:lnTo>
                    <a:pt x="376" y="524"/>
                  </a:lnTo>
                  <a:lnTo>
                    <a:pt x="389" y="525"/>
                  </a:lnTo>
                  <a:lnTo>
                    <a:pt x="404" y="528"/>
                  </a:lnTo>
                  <a:lnTo>
                    <a:pt x="418" y="532"/>
                  </a:lnTo>
                  <a:lnTo>
                    <a:pt x="432" y="535"/>
                  </a:lnTo>
                  <a:lnTo>
                    <a:pt x="447" y="539"/>
                  </a:lnTo>
                  <a:lnTo>
                    <a:pt x="461" y="542"/>
                  </a:lnTo>
                  <a:lnTo>
                    <a:pt x="476" y="544"/>
                  </a:lnTo>
                  <a:lnTo>
                    <a:pt x="483" y="547"/>
                  </a:lnTo>
                  <a:lnTo>
                    <a:pt x="490" y="550"/>
                  </a:lnTo>
                  <a:lnTo>
                    <a:pt x="497" y="554"/>
                  </a:lnTo>
                  <a:lnTo>
                    <a:pt x="505" y="557"/>
                  </a:lnTo>
                  <a:lnTo>
                    <a:pt x="512" y="561"/>
                  </a:lnTo>
                  <a:lnTo>
                    <a:pt x="519" y="565"/>
                  </a:lnTo>
                  <a:lnTo>
                    <a:pt x="525" y="569"/>
                  </a:lnTo>
                  <a:lnTo>
                    <a:pt x="531" y="572"/>
                  </a:lnTo>
                  <a:lnTo>
                    <a:pt x="519" y="586"/>
                  </a:lnTo>
                  <a:lnTo>
                    <a:pt x="505" y="600"/>
                  </a:lnTo>
                  <a:lnTo>
                    <a:pt x="490" y="612"/>
                  </a:lnTo>
                  <a:lnTo>
                    <a:pt x="476" y="624"/>
                  </a:lnTo>
                  <a:lnTo>
                    <a:pt x="460" y="635"/>
                  </a:lnTo>
                  <a:lnTo>
                    <a:pt x="445" y="647"/>
                  </a:lnTo>
                  <a:lnTo>
                    <a:pt x="431" y="657"/>
                  </a:lnTo>
                  <a:lnTo>
                    <a:pt x="416" y="669"/>
                  </a:lnTo>
                  <a:lnTo>
                    <a:pt x="410" y="669"/>
                  </a:lnTo>
                  <a:lnTo>
                    <a:pt x="404" y="668"/>
                  </a:lnTo>
                  <a:lnTo>
                    <a:pt x="399" y="667"/>
                  </a:lnTo>
                  <a:lnTo>
                    <a:pt x="394" y="663"/>
                  </a:lnTo>
                  <a:lnTo>
                    <a:pt x="388" y="660"/>
                  </a:lnTo>
                  <a:lnTo>
                    <a:pt x="383" y="656"/>
                  </a:lnTo>
                  <a:lnTo>
                    <a:pt x="378" y="654"/>
                  </a:lnTo>
                  <a:lnTo>
                    <a:pt x="372" y="652"/>
                  </a:lnTo>
                  <a:lnTo>
                    <a:pt x="371" y="659"/>
                  </a:lnTo>
                  <a:lnTo>
                    <a:pt x="373" y="663"/>
                  </a:lnTo>
                  <a:lnTo>
                    <a:pt x="377" y="668"/>
                  </a:lnTo>
                  <a:lnTo>
                    <a:pt x="383" y="671"/>
                  </a:lnTo>
                  <a:lnTo>
                    <a:pt x="387" y="675"/>
                  </a:lnTo>
                  <a:lnTo>
                    <a:pt x="392" y="678"/>
                  </a:lnTo>
                  <a:lnTo>
                    <a:pt x="393" y="683"/>
                  </a:lnTo>
                  <a:lnTo>
                    <a:pt x="392" y="688"/>
                  </a:lnTo>
                  <a:lnTo>
                    <a:pt x="387" y="686"/>
                  </a:lnTo>
                  <a:lnTo>
                    <a:pt x="381" y="685"/>
                  </a:lnTo>
                  <a:lnTo>
                    <a:pt x="377" y="683"/>
                  </a:lnTo>
                  <a:lnTo>
                    <a:pt x="371" y="680"/>
                  </a:lnTo>
                  <a:lnTo>
                    <a:pt x="366" y="679"/>
                  </a:lnTo>
                  <a:lnTo>
                    <a:pt x="361" y="677"/>
                  </a:lnTo>
                  <a:lnTo>
                    <a:pt x="356" y="676"/>
                  </a:lnTo>
                  <a:lnTo>
                    <a:pt x="351" y="673"/>
                  </a:lnTo>
                  <a:lnTo>
                    <a:pt x="354" y="677"/>
                  </a:lnTo>
                  <a:lnTo>
                    <a:pt x="355" y="678"/>
                  </a:lnTo>
                  <a:lnTo>
                    <a:pt x="355" y="680"/>
                  </a:lnTo>
                  <a:lnTo>
                    <a:pt x="353" y="683"/>
                  </a:lnTo>
                  <a:lnTo>
                    <a:pt x="360" y="690"/>
                  </a:lnTo>
                  <a:lnTo>
                    <a:pt x="366" y="695"/>
                  </a:lnTo>
                  <a:lnTo>
                    <a:pt x="373" y="700"/>
                  </a:lnTo>
                  <a:lnTo>
                    <a:pt x="380" y="701"/>
                  </a:lnTo>
                  <a:lnTo>
                    <a:pt x="377" y="705"/>
                  </a:lnTo>
                  <a:lnTo>
                    <a:pt x="373" y="705"/>
                  </a:lnTo>
                  <a:lnTo>
                    <a:pt x="369" y="703"/>
                  </a:lnTo>
                  <a:lnTo>
                    <a:pt x="364" y="705"/>
                  </a:lnTo>
                  <a:lnTo>
                    <a:pt x="357" y="699"/>
                  </a:lnTo>
                  <a:lnTo>
                    <a:pt x="351" y="697"/>
                  </a:lnTo>
                  <a:lnTo>
                    <a:pt x="345" y="695"/>
                  </a:lnTo>
                  <a:lnTo>
                    <a:pt x="338" y="693"/>
                  </a:lnTo>
                  <a:lnTo>
                    <a:pt x="336" y="698"/>
                  </a:lnTo>
                  <a:lnTo>
                    <a:pt x="336" y="701"/>
                  </a:lnTo>
                  <a:lnTo>
                    <a:pt x="338" y="705"/>
                  </a:lnTo>
                  <a:lnTo>
                    <a:pt x="338" y="708"/>
                  </a:lnTo>
                  <a:lnTo>
                    <a:pt x="342" y="711"/>
                  </a:lnTo>
                  <a:lnTo>
                    <a:pt x="347" y="715"/>
                  </a:lnTo>
                  <a:lnTo>
                    <a:pt x="350" y="718"/>
                  </a:lnTo>
                  <a:lnTo>
                    <a:pt x="351" y="722"/>
                  </a:lnTo>
                  <a:lnTo>
                    <a:pt x="343" y="721"/>
                  </a:lnTo>
                  <a:lnTo>
                    <a:pt x="334" y="718"/>
                  </a:lnTo>
                  <a:lnTo>
                    <a:pt x="326" y="715"/>
                  </a:lnTo>
                  <a:lnTo>
                    <a:pt x="317" y="711"/>
                  </a:lnTo>
                  <a:lnTo>
                    <a:pt x="309" y="708"/>
                  </a:lnTo>
                  <a:lnTo>
                    <a:pt x="300" y="703"/>
                  </a:lnTo>
                  <a:lnTo>
                    <a:pt x="292" y="700"/>
                  </a:lnTo>
                  <a:lnTo>
                    <a:pt x="282" y="697"/>
                  </a:lnTo>
                  <a:lnTo>
                    <a:pt x="273" y="691"/>
                  </a:lnTo>
                  <a:lnTo>
                    <a:pt x="264" y="684"/>
                  </a:lnTo>
                  <a:lnTo>
                    <a:pt x="255" y="676"/>
                  </a:lnTo>
                  <a:lnTo>
                    <a:pt x="247" y="669"/>
                  </a:lnTo>
                  <a:lnTo>
                    <a:pt x="239" y="661"/>
                  </a:lnTo>
                  <a:lnTo>
                    <a:pt x="230" y="653"/>
                  </a:lnTo>
                  <a:lnTo>
                    <a:pt x="221" y="645"/>
                  </a:lnTo>
                  <a:lnTo>
                    <a:pt x="213" y="638"/>
                  </a:lnTo>
                  <a:lnTo>
                    <a:pt x="213" y="642"/>
                  </a:lnTo>
                  <a:lnTo>
                    <a:pt x="214" y="647"/>
                  </a:lnTo>
                  <a:lnTo>
                    <a:pt x="214" y="652"/>
                  </a:lnTo>
                  <a:lnTo>
                    <a:pt x="216" y="655"/>
                  </a:lnTo>
                  <a:lnTo>
                    <a:pt x="221" y="662"/>
                  </a:lnTo>
                  <a:lnTo>
                    <a:pt x="227" y="668"/>
                  </a:lnTo>
                  <a:lnTo>
                    <a:pt x="232" y="673"/>
                  </a:lnTo>
                  <a:lnTo>
                    <a:pt x="235" y="680"/>
                  </a:lnTo>
                  <a:lnTo>
                    <a:pt x="245" y="690"/>
                  </a:lnTo>
                  <a:lnTo>
                    <a:pt x="260" y="700"/>
                  </a:lnTo>
                  <a:lnTo>
                    <a:pt x="278" y="710"/>
                  </a:lnTo>
                  <a:lnTo>
                    <a:pt x="296" y="722"/>
                  </a:lnTo>
                  <a:lnTo>
                    <a:pt x="315" y="733"/>
                  </a:lnTo>
                  <a:lnTo>
                    <a:pt x="332" y="744"/>
                  </a:lnTo>
                  <a:lnTo>
                    <a:pt x="347" y="753"/>
                  </a:lnTo>
                  <a:lnTo>
                    <a:pt x="360" y="760"/>
                  </a:lnTo>
                  <a:lnTo>
                    <a:pt x="361" y="779"/>
                  </a:lnTo>
                  <a:lnTo>
                    <a:pt x="363" y="798"/>
                  </a:lnTo>
                  <a:lnTo>
                    <a:pt x="368" y="816"/>
                  </a:lnTo>
                  <a:lnTo>
                    <a:pt x="372" y="831"/>
                  </a:lnTo>
                  <a:lnTo>
                    <a:pt x="375" y="844"/>
                  </a:lnTo>
                  <a:lnTo>
                    <a:pt x="373" y="853"/>
                  </a:lnTo>
                  <a:lnTo>
                    <a:pt x="370" y="857"/>
                  </a:lnTo>
                  <a:lnTo>
                    <a:pt x="360" y="855"/>
                  </a:lnTo>
                  <a:lnTo>
                    <a:pt x="347" y="855"/>
                  </a:lnTo>
                  <a:lnTo>
                    <a:pt x="333" y="857"/>
                  </a:lnTo>
                  <a:lnTo>
                    <a:pt x="317" y="858"/>
                  </a:lnTo>
                  <a:lnTo>
                    <a:pt x="300" y="858"/>
                  </a:lnTo>
                  <a:lnTo>
                    <a:pt x="281" y="859"/>
                  </a:lnTo>
                  <a:lnTo>
                    <a:pt x="262" y="859"/>
                  </a:lnTo>
                  <a:lnTo>
                    <a:pt x="242" y="859"/>
                  </a:lnTo>
                  <a:lnTo>
                    <a:pt x="222" y="859"/>
                  </a:lnTo>
                  <a:lnTo>
                    <a:pt x="203" y="859"/>
                  </a:lnTo>
                  <a:lnTo>
                    <a:pt x="184" y="859"/>
                  </a:lnTo>
                  <a:lnTo>
                    <a:pt x="166" y="858"/>
                  </a:lnTo>
                  <a:lnTo>
                    <a:pt x="150" y="857"/>
                  </a:lnTo>
                  <a:lnTo>
                    <a:pt x="135" y="854"/>
                  </a:lnTo>
                  <a:lnTo>
                    <a:pt x="121" y="852"/>
                  </a:lnTo>
                  <a:lnTo>
                    <a:pt x="110" y="849"/>
                  </a:lnTo>
                  <a:lnTo>
                    <a:pt x="101" y="845"/>
                  </a:lnTo>
                  <a:lnTo>
                    <a:pt x="95" y="842"/>
                  </a:lnTo>
                  <a:lnTo>
                    <a:pt x="84" y="838"/>
                  </a:lnTo>
                  <a:lnTo>
                    <a:pt x="69" y="835"/>
                  </a:lnTo>
                  <a:lnTo>
                    <a:pt x="53" y="830"/>
                  </a:lnTo>
                  <a:lnTo>
                    <a:pt x="36" y="827"/>
                  </a:lnTo>
                  <a:lnTo>
                    <a:pt x="21" y="823"/>
                  </a:lnTo>
                  <a:lnTo>
                    <a:pt x="8" y="819"/>
                  </a:lnTo>
                  <a:lnTo>
                    <a:pt x="0" y="813"/>
                  </a:lnTo>
                  <a:lnTo>
                    <a:pt x="4" y="794"/>
                  </a:lnTo>
                  <a:lnTo>
                    <a:pt x="10" y="761"/>
                  </a:lnTo>
                  <a:lnTo>
                    <a:pt x="21" y="716"/>
                  </a:lnTo>
                  <a:lnTo>
                    <a:pt x="31" y="665"/>
                  </a:lnTo>
                  <a:lnTo>
                    <a:pt x="42" y="615"/>
                  </a:lnTo>
                  <a:lnTo>
                    <a:pt x="51" y="570"/>
                  </a:lnTo>
                  <a:lnTo>
                    <a:pt x="58" y="535"/>
                  </a:lnTo>
                  <a:lnTo>
                    <a:pt x="62" y="517"/>
                  </a:lnTo>
                  <a:lnTo>
                    <a:pt x="66" y="520"/>
                  </a:lnTo>
                  <a:lnTo>
                    <a:pt x="70" y="523"/>
                  </a:lnTo>
                  <a:lnTo>
                    <a:pt x="75" y="525"/>
                  </a:lnTo>
                  <a:lnTo>
                    <a:pt x="80" y="527"/>
                  </a:lnTo>
                  <a:lnTo>
                    <a:pt x="84" y="528"/>
                  </a:lnTo>
                  <a:lnTo>
                    <a:pt x="89" y="529"/>
                  </a:lnTo>
                  <a:lnTo>
                    <a:pt x="92" y="529"/>
                  </a:lnTo>
                  <a:lnTo>
                    <a:pt x="97" y="528"/>
                  </a:lnTo>
                  <a:lnTo>
                    <a:pt x="89" y="523"/>
                  </a:lnTo>
                  <a:lnTo>
                    <a:pt x="84" y="513"/>
                  </a:lnTo>
                  <a:lnTo>
                    <a:pt x="78" y="504"/>
                  </a:lnTo>
                  <a:lnTo>
                    <a:pt x="70" y="498"/>
                  </a:lnTo>
                  <a:lnTo>
                    <a:pt x="74" y="494"/>
                  </a:lnTo>
                  <a:lnTo>
                    <a:pt x="80" y="498"/>
                  </a:lnTo>
                  <a:lnTo>
                    <a:pt x="86" y="501"/>
                  </a:lnTo>
                  <a:lnTo>
                    <a:pt x="93" y="502"/>
                  </a:lnTo>
                  <a:lnTo>
                    <a:pt x="101" y="502"/>
                  </a:lnTo>
                  <a:lnTo>
                    <a:pt x="92" y="493"/>
                  </a:lnTo>
                  <a:lnTo>
                    <a:pt x="84" y="485"/>
                  </a:lnTo>
                  <a:lnTo>
                    <a:pt x="76" y="475"/>
                  </a:lnTo>
                  <a:lnTo>
                    <a:pt x="69" y="467"/>
                  </a:lnTo>
                  <a:lnTo>
                    <a:pt x="73" y="463"/>
                  </a:lnTo>
                  <a:lnTo>
                    <a:pt x="80" y="468"/>
                  </a:lnTo>
                  <a:lnTo>
                    <a:pt x="88" y="473"/>
                  </a:lnTo>
                  <a:lnTo>
                    <a:pt x="96" y="478"/>
                  </a:lnTo>
                  <a:lnTo>
                    <a:pt x="104" y="480"/>
                  </a:lnTo>
                  <a:lnTo>
                    <a:pt x="101" y="473"/>
                  </a:lnTo>
                  <a:lnTo>
                    <a:pt x="97" y="466"/>
                  </a:lnTo>
                  <a:lnTo>
                    <a:pt x="90" y="460"/>
                  </a:lnTo>
                  <a:lnTo>
                    <a:pt x="83" y="455"/>
                  </a:lnTo>
                  <a:lnTo>
                    <a:pt x="76" y="449"/>
                  </a:lnTo>
                  <a:lnTo>
                    <a:pt x="70" y="443"/>
                  </a:lnTo>
                  <a:lnTo>
                    <a:pt x="66" y="437"/>
                  </a:lnTo>
                  <a:lnTo>
                    <a:pt x="62" y="432"/>
                  </a:lnTo>
                  <a:lnTo>
                    <a:pt x="67" y="404"/>
                  </a:lnTo>
                  <a:lnTo>
                    <a:pt x="73" y="376"/>
                  </a:lnTo>
                  <a:lnTo>
                    <a:pt x="78" y="349"/>
                  </a:lnTo>
                  <a:lnTo>
                    <a:pt x="83" y="321"/>
                  </a:lnTo>
                  <a:lnTo>
                    <a:pt x="90" y="306"/>
                  </a:lnTo>
                  <a:lnTo>
                    <a:pt x="95" y="290"/>
                  </a:lnTo>
                  <a:lnTo>
                    <a:pt x="98" y="275"/>
                  </a:lnTo>
                  <a:lnTo>
                    <a:pt x="101" y="259"/>
                  </a:lnTo>
                  <a:lnTo>
                    <a:pt x="105" y="243"/>
                  </a:lnTo>
                  <a:lnTo>
                    <a:pt x="108" y="226"/>
                  </a:lnTo>
                  <a:lnTo>
                    <a:pt x="112" y="210"/>
                  </a:lnTo>
                  <a:lnTo>
                    <a:pt x="118" y="193"/>
                  </a:lnTo>
                  <a:lnTo>
                    <a:pt x="122" y="193"/>
                  </a:lnTo>
                  <a:lnTo>
                    <a:pt x="129" y="193"/>
                  </a:lnTo>
                  <a:lnTo>
                    <a:pt x="136" y="195"/>
                  </a:lnTo>
                  <a:lnTo>
                    <a:pt x="145" y="198"/>
                  </a:lnTo>
                  <a:lnTo>
                    <a:pt x="153" y="199"/>
                  </a:lnTo>
                  <a:lnTo>
                    <a:pt x="160" y="199"/>
                  </a:lnTo>
                  <a:lnTo>
                    <a:pt x="166" y="199"/>
                  </a:lnTo>
                  <a:lnTo>
                    <a:pt x="169" y="195"/>
                  </a:lnTo>
                  <a:lnTo>
                    <a:pt x="167" y="192"/>
                  </a:lnTo>
                  <a:lnTo>
                    <a:pt x="161" y="190"/>
                  </a:lnTo>
                  <a:lnTo>
                    <a:pt x="154" y="186"/>
                  </a:lnTo>
                  <a:lnTo>
                    <a:pt x="146" y="185"/>
                  </a:lnTo>
                  <a:lnTo>
                    <a:pt x="138" y="183"/>
                  </a:lnTo>
                  <a:lnTo>
                    <a:pt x="130" y="180"/>
                  </a:lnTo>
                  <a:lnTo>
                    <a:pt x="124" y="178"/>
                  </a:lnTo>
                  <a:lnTo>
                    <a:pt x="120" y="175"/>
                  </a:lnTo>
                  <a:lnTo>
                    <a:pt x="126" y="175"/>
                  </a:lnTo>
                  <a:lnTo>
                    <a:pt x="133" y="176"/>
                  </a:lnTo>
                  <a:lnTo>
                    <a:pt x="141" y="177"/>
                  </a:lnTo>
                  <a:lnTo>
                    <a:pt x="150" y="178"/>
                  </a:lnTo>
                  <a:lnTo>
                    <a:pt x="158" y="179"/>
                  </a:lnTo>
                  <a:lnTo>
                    <a:pt x="166" y="180"/>
                  </a:lnTo>
                  <a:lnTo>
                    <a:pt x="172" y="180"/>
                  </a:lnTo>
                  <a:lnTo>
                    <a:pt x="176" y="178"/>
                  </a:lnTo>
                  <a:lnTo>
                    <a:pt x="126" y="160"/>
                  </a:lnTo>
                  <a:lnTo>
                    <a:pt x="124" y="145"/>
                  </a:lnTo>
                  <a:lnTo>
                    <a:pt x="124" y="125"/>
                  </a:lnTo>
                  <a:lnTo>
                    <a:pt x="124" y="106"/>
                  </a:lnTo>
                  <a:lnTo>
                    <a:pt x="128" y="92"/>
                  </a:lnTo>
                  <a:lnTo>
                    <a:pt x="136" y="93"/>
                  </a:lnTo>
                  <a:lnTo>
                    <a:pt x="144" y="94"/>
                  </a:lnTo>
                  <a:lnTo>
                    <a:pt x="151" y="96"/>
                  </a:lnTo>
                  <a:lnTo>
                    <a:pt x="158" y="97"/>
                  </a:lnTo>
                  <a:lnTo>
                    <a:pt x="167" y="81"/>
                  </a:lnTo>
                  <a:lnTo>
                    <a:pt x="172" y="65"/>
                  </a:lnTo>
                  <a:lnTo>
                    <a:pt x="173" y="48"/>
                  </a:lnTo>
                  <a:lnTo>
                    <a:pt x="175" y="31"/>
                  </a:lnTo>
                  <a:lnTo>
                    <a:pt x="172" y="26"/>
                  </a:lnTo>
                  <a:lnTo>
                    <a:pt x="167" y="23"/>
                  </a:lnTo>
                  <a:lnTo>
                    <a:pt x="163" y="20"/>
                  </a:lnTo>
                  <a:lnTo>
                    <a:pt x="158" y="19"/>
                  </a:lnTo>
                  <a:lnTo>
                    <a:pt x="152" y="19"/>
                  </a:lnTo>
                  <a:lnTo>
                    <a:pt x="146" y="18"/>
                  </a:lnTo>
                  <a:lnTo>
                    <a:pt x="142" y="18"/>
                  </a:lnTo>
                  <a:lnTo>
                    <a:pt x="136" y="17"/>
                  </a:lnTo>
                  <a:lnTo>
                    <a:pt x="138" y="3"/>
                  </a:lnTo>
                  <a:lnTo>
                    <a:pt x="138" y="2"/>
                  </a:lnTo>
                  <a:lnTo>
                    <a:pt x="141" y="1"/>
                  </a:lnTo>
                  <a:lnTo>
                    <a:pt x="144" y="0"/>
                  </a:lnTo>
                  <a:lnTo>
                    <a:pt x="149" y="0"/>
                  </a:lnTo>
                  <a:lnTo>
                    <a:pt x="154" y="0"/>
                  </a:lnTo>
                  <a:lnTo>
                    <a:pt x="160" y="0"/>
                  </a:lnTo>
                  <a:lnTo>
                    <a:pt x="167" y="1"/>
                  </a:lnTo>
                  <a:lnTo>
                    <a:pt x="173" y="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19"/>
            <p:cNvSpPr>
              <a:spLocks/>
            </p:cNvSpPr>
            <p:nvPr/>
          </p:nvSpPr>
          <p:spPr bwMode="auto">
            <a:xfrm rot="20101482">
              <a:off x="6875480" y="1219280"/>
              <a:ext cx="487780" cy="485054"/>
            </a:xfrm>
            <a:custGeom>
              <a:avLst/>
              <a:gdLst/>
              <a:ahLst/>
              <a:cxnLst>
                <a:cxn ang="0">
                  <a:pos x="137" y="93"/>
                </a:cxn>
                <a:cxn ang="0">
                  <a:pos x="167" y="119"/>
                </a:cxn>
                <a:cxn ang="0">
                  <a:pos x="198" y="147"/>
                </a:cxn>
                <a:cxn ang="0">
                  <a:pos x="231" y="173"/>
                </a:cxn>
                <a:cxn ang="0">
                  <a:pos x="262" y="201"/>
                </a:cxn>
                <a:cxn ang="0">
                  <a:pos x="292" y="230"/>
                </a:cxn>
                <a:cxn ang="0">
                  <a:pos x="320" y="259"/>
                </a:cxn>
                <a:cxn ang="0">
                  <a:pos x="347" y="290"/>
                </a:cxn>
                <a:cxn ang="0">
                  <a:pos x="353" y="307"/>
                </a:cxn>
                <a:cxn ang="0">
                  <a:pos x="341" y="320"/>
                </a:cxn>
                <a:cxn ang="0">
                  <a:pos x="293" y="292"/>
                </a:cxn>
                <a:cxn ang="0">
                  <a:pos x="289" y="294"/>
                </a:cxn>
                <a:cxn ang="0">
                  <a:pos x="287" y="298"/>
                </a:cxn>
                <a:cxn ang="0">
                  <a:pos x="294" y="309"/>
                </a:cxn>
                <a:cxn ang="0">
                  <a:pos x="306" y="322"/>
                </a:cxn>
                <a:cxn ang="0">
                  <a:pos x="317" y="332"/>
                </a:cxn>
                <a:cxn ang="0">
                  <a:pos x="322" y="343"/>
                </a:cxn>
                <a:cxn ang="0">
                  <a:pos x="311" y="336"/>
                </a:cxn>
                <a:cxn ang="0">
                  <a:pos x="301" y="325"/>
                </a:cxn>
                <a:cxn ang="0">
                  <a:pos x="289" y="315"/>
                </a:cxn>
                <a:cxn ang="0">
                  <a:pos x="279" y="309"/>
                </a:cxn>
                <a:cxn ang="0">
                  <a:pos x="293" y="333"/>
                </a:cxn>
                <a:cxn ang="0">
                  <a:pos x="300" y="358"/>
                </a:cxn>
                <a:cxn ang="0">
                  <a:pos x="270" y="333"/>
                </a:cxn>
                <a:cxn ang="0">
                  <a:pos x="239" y="308"/>
                </a:cxn>
                <a:cxn ang="0">
                  <a:pos x="208" y="282"/>
                </a:cxn>
                <a:cxn ang="0">
                  <a:pos x="176" y="256"/>
                </a:cxn>
                <a:cxn ang="0">
                  <a:pos x="145" y="231"/>
                </a:cxn>
                <a:cxn ang="0">
                  <a:pos x="113" y="207"/>
                </a:cxn>
                <a:cxn ang="0">
                  <a:pos x="81" y="184"/>
                </a:cxn>
                <a:cxn ang="0">
                  <a:pos x="47" y="163"/>
                </a:cxn>
                <a:cxn ang="0">
                  <a:pos x="44" y="157"/>
                </a:cxn>
                <a:cxn ang="0">
                  <a:pos x="29" y="150"/>
                </a:cxn>
                <a:cxn ang="0">
                  <a:pos x="14" y="144"/>
                </a:cxn>
                <a:cxn ang="0">
                  <a:pos x="9" y="139"/>
                </a:cxn>
                <a:cxn ang="0">
                  <a:pos x="0" y="68"/>
                </a:cxn>
                <a:cxn ang="0">
                  <a:pos x="14" y="0"/>
                </a:cxn>
                <a:cxn ang="0">
                  <a:pos x="39" y="20"/>
                </a:cxn>
                <a:cxn ang="0">
                  <a:pos x="69" y="40"/>
                </a:cxn>
                <a:cxn ang="0">
                  <a:pos x="98" y="60"/>
                </a:cxn>
                <a:cxn ang="0">
                  <a:pos x="122" y="80"/>
                </a:cxn>
              </a:cxnLst>
              <a:rect l="0" t="0" r="r" b="b"/>
              <a:pathLst>
                <a:path w="359" h="358">
                  <a:moveTo>
                    <a:pt x="122" y="80"/>
                  </a:moveTo>
                  <a:lnTo>
                    <a:pt x="137" y="93"/>
                  </a:lnTo>
                  <a:lnTo>
                    <a:pt x="152" y="106"/>
                  </a:lnTo>
                  <a:lnTo>
                    <a:pt x="167" y="119"/>
                  </a:lnTo>
                  <a:lnTo>
                    <a:pt x="183" y="133"/>
                  </a:lnTo>
                  <a:lnTo>
                    <a:pt x="198" y="147"/>
                  </a:lnTo>
                  <a:lnTo>
                    <a:pt x="214" y="161"/>
                  </a:lnTo>
                  <a:lnTo>
                    <a:pt x="231" y="173"/>
                  </a:lnTo>
                  <a:lnTo>
                    <a:pt x="246" y="187"/>
                  </a:lnTo>
                  <a:lnTo>
                    <a:pt x="262" y="201"/>
                  </a:lnTo>
                  <a:lnTo>
                    <a:pt x="277" y="216"/>
                  </a:lnTo>
                  <a:lnTo>
                    <a:pt x="292" y="230"/>
                  </a:lnTo>
                  <a:lnTo>
                    <a:pt x="307" y="245"/>
                  </a:lnTo>
                  <a:lnTo>
                    <a:pt x="320" y="259"/>
                  </a:lnTo>
                  <a:lnTo>
                    <a:pt x="333" y="273"/>
                  </a:lnTo>
                  <a:lnTo>
                    <a:pt x="347" y="290"/>
                  </a:lnTo>
                  <a:lnTo>
                    <a:pt x="359" y="305"/>
                  </a:lnTo>
                  <a:lnTo>
                    <a:pt x="353" y="307"/>
                  </a:lnTo>
                  <a:lnTo>
                    <a:pt x="347" y="313"/>
                  </a:lnTo>
                  <a:lnTo>
                    <a:pt x="341" y="320"/>
                  </a:lnTo>
                  <a:lnTo>
                    <a:pt x="337" y="325"/>
                  </a:lnTo>
                  <a:lnTo>
                    <a:pt x="293" y="292"/>
                  </a:lnTo>
                  <a:lnTo>
                    <a:pt x="291" y="293"/>
                  </a:lnTo>
                  <a:lnTo>
                    <a:pt x="289" y="294"/>
                  </a:lnTo>
                  <a:lnTo>
                    <a:pt x="288" y="297"/>
                  </a:lnTo>
                  <a:lnTo>
                    <a:pt x="287" y="298"/>
                  </a:lnTo>
                  <a:lnTo>
                    <a:pt x="289" y="303"/>
                  </a:lnTo>
                  <a:lnTo>
                    <a:pt x="294" y="309"/>
                  </a:lnTo>
                  <a:lnTo>
                    <a:pt x="300" y="316"/>
                  </a:lnTo>
                  <a:lnTo>
                    <a:pt x="306" y="322"/>
                  </a:lnTo>
                  <a:lnTo>
                    <a:pt x="311" y="328"/>
                  </a:lnTo>
                  <a:lnTo>
                    <a:pt x="317" y="332"/>
                  </a:lnTo>
                  <a:lnTo>
                    <a:pt x="320" y="338"/>
                  </a:lnTo>
                  <a:lnTo>
                    <a:pt x="322" y="343"/>
                  </a:lnTo>
                  <a:lnTo>
                    <a:pt x="316" y="340"/>
                  </a:lnTo>
                  <a:lnTo>
                    <a:pt x="311" y="336"/>
                  </a:lnTo>
                  <a:lnTo>
                    <a:pt x="306" y="331"/>
                  </a:lnTo>
                  <a:lnTo>
                    <a:pt x="301" y="325"/>
                  </a:lnTo>
                  <a:lnTo>
                    <a:pt x="295" y="320"/>
                  </a:lnTo>
                  <a:lnTo>
                    <a:pt x="289" y="315"/>
                  </a:lnTo>
                  <a:lnTo>
                    <a:pt x="285" y="311"/>
                  </a:lnTo>
                  <a:lnTo>
                    <a:pt x="279" y="309"/>
                  </a:lnTo>
                  <a:lnTo>
                    <a:pt x="284" y="321"/>
                  </a:lnTo>
                  <a:lnTo>
                    <a:pt x="293" y="333"/>
                  </a:lnTo>
                  <a:lnTo>
                    <a:pt x="300" y="346"/>
                  </a:lnTo>
                  <a:lnTo>
                    <a:pt x="300" y="358"/>
                  </a:lnTo>
                  <a:lnTo>
                    <a:pt x="285" y="346"/>
                  </a:lnTo>
                  <a:lnTo>
                    <a:pt x="270" y="333"/>
                  </a:lnTo>
                  <a:lnTo>
                    <a:pt x="254" y="321"/>
                  </a:lnTo>
                  <a:lnTo>
                    <a:pt x="239" y="308"/>
                  </a:lnTo>
                  <a:lnTo>
                    <a:pt x="224" y="295"/>
                  </a:lnTo>
                  <a:lnTo>
                    <a:pt x="208" y="282"/>
                  </a:lnTo>
                  <a:lnTo>
                    <a:pt x="193" y="269"/>
                  </a:lnTo>
                  <a:lnTo>
                    <a:pt x="176" y="256"/>
                  </a:lnTo>
                  <a:lnTo>
                    <a:pt x="160" y="244"/>
                  </a:lnTo>
                  <a:lnTo>
                    <a:pt x="145" y="231"/>
                  </a:lnTo>
                  <a:lnTo>
                    <a:pt x="129" y="219"/>
                  </a:lnTo>
                  <a:lnTo>
                    <a:pt x="113" y="207"/>
                  </a:lnTo>
                  <a:lnTo>
                    <a:pt x="97" y="195"/>
                  </a:lnTo>
                  <a:lnTo>
                    <a:pt x="81" y="184"/>
                  </a:lnTo>
                  <a:lnTo>
                    <a:pt x="64" y="173"/>
                  </a:lnTo>
                  <a:lnTo>
                    <a:pt x="47" y="163"/>
                  </a:lnTo>
                  <a:lnTo>
                    <a:pt x="47" y="161"/>
                  </a:lnTo>
                  <a:lnTo>
                    <a:pt x="44" y="157"/>
                  </a:lnTo>
                  <a:lnTo>
                    <a:pt x="37" y="154"/>
                  </a:lnTo>
                  <a:lnTo>
                    <a:pt x="29" y="150"/>
                  </a:lnTo>
                  <a:lnTo>
                    <a:pt x="21" y="148"/>
                  </a:lnTo>
                  <a:lnTo>
                    <a:pt x="14" y="144"/>
                  </a:lnTo>
                  <a:lnTo>
                    <a:pt x="9" y="141"/>
                  </a:lnTo>
                  <a:lnTo>
                    <a:pt x="9" y="139"/>
                  </a:lnTo>
                  <a:lnTo>
                    <a:pt x="5" y="102"/>
                  </a:lnTo>
                  <a:lnTo>
                    <a:pt x="0" y="68"/>
                  </a:lnTo>
                  <a:lnTo>
                    <a:pt x="1" y="35"/>
                  </a:lnTo>
                  <a:lnTo>
                    <a:pt x="14" y="0"/>
                  </a:lnTo>
                  <a:lnTo>
                    <a:pt x="27" y="10"/>
                  </a:lnTo>
                  <a:lnTo>
                    <a:pt x="39" y="20"/>
                  </a:lnTo>
                  <a:lnTo>
                    <a:pt x="54" y="29"/>
                  </a:lnTo>
                  <a:lnTo>
                    <a:pt x="69" y="40"/>
                  </a:lnTo>
                  <a:lnTo>
                    <a:pt x="84" y="50"/>
                  </a:lnTo>
                  <a:lnTo>
                    <a:pt x="98" y="60"/>
                  </a:lnTo>
                  <a:lnTo>
                    <a:pt x="111" y="71"/>
                  </a:lnTo>
                  <a:lnTo>
                    <a:pt x="122" y="80"/>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8" name="Freeform 25"/>
            <p:cNvSpPr>
              <a:spLocks/>
            </p:cNvSpPr>
            <p:nvPr/>
          </p:nvSpPr>
          <p:spPr bwMode="auto">
            <a:xfrm rot="20101482">
              <a:off x="7380337" y="1563538"/>
              <a:ext cx="201652" cy="168952"/>
            </a:xfrm>
            <a:custGeom>
              <a:avLst/>
              <a:gdLst/>
              <a:ahLst/>
              <a:cxnLst>
                <a:cxn ang="0">
                  <a:pos x="0" y="124"/>
                </a:cxn>
                <a:cxn ang="0">
                  <a:pos x="148" y="0"/>
                </a:cxn>
                <a:cxn ang="0">
                  <a:pos x="145" y="3"/>
                </a:cxn>
                <a:cxn ang="0">
                  <a:pos x="141" y="13"/>
                </a:cxn>
                <a:cxn ang="0">
                  <a:pos x="130" y="28"/>
                </a:cxn>
                <a:cxn ang="0">
                  <a:pos x="115" y="45"/>
                </a:cxn>
                <a:cxn ang="0">
                  <a:pos x="96" y="66"/>
                </a:cxn>
                <a:cxn ang="0">
                  <a:pos x="71" y="86"/>
                </a:cxn>
                <a:cxn ang="0">
                  <a:pos x="38" y="106"/>
                </a:cxn>
                <a:cxn ang="0">
                  <a:pos x="0" y="124"/>
                </a:cxn>
              </a:cxnLst>
              <a:rect l="0" t="0" r="r" b="b"/>
              <a:pathLst>
                <a:path w="148" h="124">
                  <a:moveTo>
                    <a:pt x="0" y="124"/>
                  </a:moveTo>
                  <a:lnTo>
                    <a:pt x="148" y="0"/>
                  </a:lnTo>
                  <a:lnTo>
                    <a:pt x="145" y="3"/>
                  </a:lnTo>
                  <a:lnTo>
                    <a:pt x="141" y="13"/>
                  </a:lnTo>
                  <a:lnTo>
                    <a:pt x="130" y="28"/>
                  </a:lnTo>
                  <a:lnTo>
                    <a:pt x="115" y="45"/>
                  </a:lnTo>
                  <a:lnTo>
                    <a:pt x="96" y="66"/>
                  </a:lnTo>
                  <a:lnTo>
                    <a:pt x="71" y="86"/>
                  </a:lnTo>
                  <a:lnTo>
                    <a:pt x="38" y="106"/>
                  </a:lnTo>
                  <a:lnTo>
                    <a:pt x="0" y="124"/>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9" name="Freeform 26"/>
            <p:cNvSpPr>
              <a:spLocks/>
            </p:cNvSpPr>
            <p:nvPr/>
          </p:nvSpPr>
          <p:spPr bwMode="auto">
            <a:xfrm rot="20101482">
              <a:off x="7426862" y="1719113"/>
              <a:ext cx="141701" cy="70851"/>
            </a:xfrm>
            <a:custGeom>
              <a:avLst/>
              <a:gdLst/>
              <a:ahLst/>
              <a:cxnLst>
                <a:cxn ang="0">
                  <a:pos x="0" y="52"/>
                </a:cxn>
                <a:cxn ang="0">
                  <a:pos x="104" y="0"/>
                </a:cxn>
                <a:cxn ang="0">
                  <a:pos x="103" y="2"/>
                </a:cxn>
                <a:cxn ang="0">
                  <a:pos x="98" y="9"/>
                </a:cxn>
                <a:cxn ang="0">
                  <a:pos x="90" y="18"/>
                </a:cxn>
                <a:cxn ang="0">
                  <a:pos x="79" y="29"/>
                </a:cxn>
                <a:cxn ang="0">
                  <a:pos x="65" y="39"/>
                </a:cxn>
                <a:cxn ang="0">
                  <a:pos x="46" y="47"/>
                </a:cxn>
                <a:cxn ang="0">
                  <a:pos x="26" y="52"/>
                </a:cxn>
                <a:cxn ang="0">
                  <a:pos x="0" y="52"/>
                </a:cxn>
              </a:cxnLst>
              <a:rect l="0" t="0" r="r" b="b"/>
              <a:pathLst>
                <a:path w="104" h="52">
                  <a:moveTo>
                    <a:pt x="0" y="52"/>
                  </a:moveTo>
                  <a:lnTo>
                    <a:pt x="104" y="0"/>
                  </a:lnTo>
                  <a:lnTo>
                    <a:pt x="103" y="2"/>
                  </a:lnTo>
                  <a:lnTo>
                    <a:pt x="98" y="9"/>
                  </a:lnTo>
                  <a:lnTo>
                    <a:pt x="90" y="18"/>
                  </a:lnTo>
                  <a:lnTo>
                    <a:pt x="79" y="29"/>
                  </a:lnTo>
                  <a:lnTo>
                    <a:pt x="65" y="39"/>
                  </a:lnTo>
                  <a:lnTo>
                    <a:pt x="46" y="47"/>
                  </a:lnTo>
                  <a:lnTo>
                    <a:pt x="26" y="52"/>
                  </a:lnTo>
                  <a:lnTo>
                    <a:pt x="0" y="52"/>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70" name="Left-Right Arrow 69"/>
          <p:cNvSpPr/>
          <p:nvPr/>
        </p:nvSpPr>
        <p:spPr>
          <a:xfrm>
            <a:off x="20574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head</a:t>
            </a:r>
            <a:endParaRPr lang="en-US" dirty="0">
              <a:solidFill>
                <a:prstClr val="white"/>
              </a:solidFill>
            </a:endParaRPr>
          </a:p>
        </p:txBody>
      </p:sp>
      <p:sp>
        <p:nvSpPr>
          <p:cNvPr id="71" name="Left-Right Arrow 70"/>
          <p:cNvSpPr/>
          <p:nvPr/>
        </p:nvSpPr>
        <p:spPr>
          <a:xfrm>
            <a:off x="60198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hand</a:t>
            </a:r>
            <a:endParaRPr lang="en-US" dirty="0">
              <a:solidFill>
                <a:prstClr val="white"/>
              </a:solidFill>
            </a:endParaRPr>
          </a:p>
        </p:txBody>
      </p:sp>
      <p:cxnSp>
        <p:nvCxnSpPr>
          <p:cNvPr id="72" name="AutoShape 8"/>
          <p:cNvCxnSpPr>
            <a:cxnSpLocks noChangeShapeType="1"/>
            <a:stCxn id="38" idx="2"/>
            <a:endCxn id="73" idx="3"/>
          </p:cNvCxnSpPr>
          <p:nvPr/>
        </p:nvCxnSpPr>
        <p:spPr bwMode="auto">
          <a:xfrm rot="10800000">
            <a:off x="2133600" y="1956109"/>
            <a:ext cx="2382528" cy="2670"/>
          </a:xfrm>
          <a:prstGeom prst="bentConnector3">
            <a:avLst>
              <a:gd name="adj1" fmla="val 50000"/>
            </a:avLst>
          </a:prstGeom>
          <a:noFill/>
          <a:ln w="38100">
            <a:solidFill>
              <a:srgbClr val="000000"/>
            </a:solidFill>
            <a:miter lim="800000"/>
            <a:headEnd/>
            <a:tailEnd type="triangle" w="med" len="med"/>
          </a:ln>
          <a:effectLst/>
        </p:spPr>
      </p:cxnSp>
      <p:sp>
        <p:nvSpPr>
          <p:cNvPr id="73" name="Rectangle 9"/>
          <p:cNvSpPr>
            <a:spLocks noChangeArrowheads="1"/>
          </p:cNvSpPr>
          <p:nvPr/>
        </p:nvSpPr>
        <p:spPr bwMode="auto">
          <a:xfrm>
            <a:off x="1066800" y="1627496"/>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sp>
        <p:nvSpPr>
          <p:cNvPr id="74" name="Left-Right Arrow 73"/>
          <p:cNvSpPr/>
          <p:nvPr/>
        </p:nvSpPr>
        <p:spPr>
          <a:xfrm>
            <a:off x="3962400" y="2133600"/>
            <a:ext cx="2057400" cy="914400"/>
          </a:xfrm>
          <a:prstGeom prst="leftRightArrow">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cxnSp>
        <p:nvCxnSpPr>
          <p:cNvPr id="75" name="AutoShape 8"/>
          <p:cNvCxnSpPr>
            <a:cxnSpLocks noChangeShapeType="1"/>
            <a:stCxn id="73" idx="2"/>
            <a:endCxn id="74" idx="5"/>
          </p:cNvCxnSpPr>
          <p:nvPr/>
        </p:nvCxnSpPr>
        <p:spPr bwMode="auto">
          <a:xfrm rot="16200000" flipH="1">
            <a:off x="3028311" y="856611"/>
            <a:ext cx="534678" cy="3390900"/>
          </a:xfrm>
          <a:prstGeom prst="bentConnector3">
            <a:avLst>
              <a:gd name="adj1" fmla="val 185509"/>
            </a:avLst>
          </a:prstGeom>
          <a:noFill/>
          <a:ln w="38100">
            <a:solidFill>
              <a:srgbClr val="000000"/>
            </a:solidFill>
            <a:miter lim="800000"/>
            <a:headEnd/>
            <a:tailEnd type="triangle" w="med" len="med"/>
          </a:ln>
          <a:effectLst/>
        </p:spPr>
      </p:cxnSp>
      <p:cxnSp>
        <p:nvCxnSpPr>
          <p:cNvPr id="79" name="AutoShape 10"/>
          <p:cNvCxnSpPr>
            <a:cxnSpLocks noChangeShapeType="1"/>
            <a:stCxn id="70" idx="5"/>
            <a:endCxn id="74" idx="3"/>
          </p:cNvCxnSpPr>
          <p:nvPr/>
        </p:nvCxnSpPr>
        <p:spPr bwMode="auto">
          <a:xfrm rot="16200000" flipH="1">
            <a:off x="2914650" y="1543050"/>
            <a:ext cx="1524000" cy="571500"/>
          </a:xfrm>
          <a:prstGeom prst="bentConnector2">
            <a:avLst/>
          </a:prstGeom>
          <a:noFill/>
          <a:ln w="76200">
            <a:solidFill>
              <a:srgbClr val="3333FF"/>
            </a:solidFill>
            <a:miter lim="800000"/>
            <a:headEnd/>
            <a:tailEnd type="triangle" w="med" len="med"/>
          </a:ln>
          <a:effectLst/>
        </p:spPr>
      </p:cxnSp>
      <p:sp>
        <p:nvSpPr>
          <p:cNvPr id="82" name="TextBox 81"/>
          <p:cNvSpPr txBox="1"/>
          <p:nvPr/>
        </p:nvSpPr>
        <p:spPr>
          <a:xfrm>
            <a:off x="685800" y="2362200"/>
            <a:ext cx="851708" cy="523220"/>
          </a:xfrm>
          <a:prstGeom prst="rect">
            <a:avLst/>
          </a:prstGeom>
          <a:noFill/>
        </p:spPr>
        <p:txBody>
          <a:bodyPr wrap="none" rtlCol="0">
            <a:spAutoFit/>
          </a:bodyPr>
          <a:lstStyle/>
          <a:p>
            <a:r>
              <a:rPr lang="en-US" sz="2800" dirty="0" smtClean="0">
                <a:solidFill>
                  <a:srgbClr val="FF0000"/>
                </a:solidFill>
              </a:rPr>
              <a:t>slow</a:t>
            </a:r>
            <a:endParaRPr lang="en-US" sz="2800" dirty="0">
              <a:solidFill>
                <a:srgbClr val="FF0000"/>
              </a:solidFill>
            </a:endParaRPr>
          </a:p>
        </p:txBody>
      </p:sp>
      <p:sp>
        <p:nvSpPr>
          <p:cNvPr id="83" name="TextBox 82"/>
          <p:cNvSpPr txBox="1"/>
          <p:nvPr/>
        </p:nvSpPr>
        <p:spPr>
          <a:xfrm>
            <a:off x="2514600" y="1981200"/>
            <a:ext cx="715452" cy="523220"/>
          </a:xfrm>
          <a:prstGeom prst="rect">
            <a:avLst/>
          </a:prstGeom>
          <a:noFill/>
        </p:spPr>
        <p:txBody>
          <a:bodyPr wrap="none" rtlCol="0">
            <a:spAutoFit/>
          </a:bodyPr>
          <a:lstStyle/>
          <a:p>
            <a:r>
              <a:rPr lang="en-US" sz="2800" dirty="0" smtClean="0">
                <a:solidFill>
                  <a:srgbClr val="3333FF"/>
                </a:solidFill>
              </a:rPr>
              <a:t>fast</a:t>
            </a:r>
            <a:endParaRPr lang="en-US" sz="2800" dirty="0">
              <a:solidFill>
                <a:srgbClr val="3333FF"/>
              </a:solidFill>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Arrow Connector 17"/>
          <p:cNvCxnSpPr/>
          <p:nvPr/>
        </p:nvCxnSpPr>
        <p:spPr bwMode="auto">
          <a:xfrm flipV="1">
            <a:off x="1386142" y="3200400"/>
            <a:ext cx="0" cy="28194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1386142" y="6019800"/>
            <a:ext cx="4176458"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152400" y="5334000"/>
            <a:ext cx="92525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Fast</a:t>
            </a:r>
            <a:endParaRPr lang="en-US" sz="2800" b="1" dirty="0">
              <a:solidFill>
                <a:srgbClr val="000000"/>
              </a:solidFill>
              <a:latin typeface="Arial" pitchFamily="34" charset="0"/>
              <a:cs typeface="Arial" pitchFamily="34" charset="0"/>
            </a:endParaRPr>
          </a:p>
        </p:txBody>
      </p:sp>
      <p:sp>
        <p:nvSpPr>
          <p:cNvPr id="11" name="TextBox 10"/>
          <p:cNvSpPr txBox="1"/>
          <p:nvPr/>
        </p:nvSpPr>
        <p:spPr>
          <a:xfrm>
            <a:off x="90742" y="3429000"/>
            <a:ext cx="102143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Slow</a:t>
            </a:r>
            <a:endParaRPr lang="en-US" sz="2800" b="1" dirty="0">
              <a:solidFill>
                <a:srgbClr val="000000"/>
              </a:solidFill>
              <a:latin typeface="Arial" pitchFamily="34" charset="0"/>
              <a:cs typeface="Arial" pitchFamily="34" charset="0"/>
            </a:endParaRPr>
          </a:p>
        </p:txBody>
      </p:sp>
      <p:sp>
        <p:nvSpPr>
          <p:cNvPr id="12" name="TextBox 11"/>
          <p:cNvSpPr txBox="1"/>
          <p:nvPr/>
        </p:nvSpPr>
        <p:spPr>
          <a:xfrm>
            <a:off x="1676400" y="6258580"/>
            <a:ext cx="1523174"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Flexible</a:t>
            </a:r>
            <a:endParaRPr lang="en-US" sz="2800" b="1" dirty="0">
              <a:solidFill>
                <a:srgbClr val="000000"/>
              </a:solidFill>
              <a:latin typeface="Arial" pitchFamily="34" charset="0"/>
              <a:cs typeface="Arial" pitchFamily="34" charset="0"/>
            </a:endParaRPr>
          </a:p>
        </p:txBody>
      </p:sp>
      <p:sp>
        <p:nvSpPr>
          <p:cNvPr id="13" name="TextBox 12"/>
          <p:cNvSpPr txBox="1"/>
          <p:nvPr/>
        </p:nvSpPr>
        <p:spPr>
          <a:xfrm>
            <a:off x="4191000" y="6248400"/>
            <a:ext cx="1742785"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Inflexible</a:t>
            </a:r>
            <a:endParaRPr lang="en-US" sz="2800" b="1" dirty="0">
              <a:solidFill>
                <a:srgbClr val="000000"/>
              </a:solidFill>
              <a:latin typeface="Arial" pitchFamily="34" charset="0"/>
              <a:cs typeface="Arial" pitchFamily="34" charset="0"/>
            </a:endParaRPr>
          </a:p>
        </p:txBody>
      </p:sp>
      <p:sp>
        <p:nvSpPr>
          <p:cNvPr id="19" name="Rectangle 9"/>
          <p:cNvSpPr>
            <a:spLocks noChangeArrowheads="1"/>
          </p:cNvSpPr>
          <p:nvPr/>
        </p:nvSpPr>
        <p:spPr bwMode="auto">
          <a:xfrm>
            <a:off x="4648200" y="5029200"/>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14" name="AutoShape 7"/>
          <p:cNvCxnSpPr>
            <a:cxnSpLocks noChangeShapeType="1"/>
            <a:stCxn id="16" idx="0"/>
            <a:endCxn id="17" idx="6"/>
          </p:cNvCxnSpPr>
          <p:nvPr/>
        </p:nvCxnSpPr>
        <p:spPr bwMode="auto">
          <a:xfrm rot="16200000" flipV="1">
            <a:off x="7997888" y="505462"/>
            <a:ext cx="351539" cy="1026287"/>
          </a:xfrm>
          <a:prstGeom prst="bentConnector2">
            <a:avLst/>
          </a:prstGeom>
          <a:noFill/>
          <a:ln w="38100">
            <a:solidFill>
              <a:srgbClr val="000000"/>
            </a:solidFill>
            <a:miter lim="800000"/>
            <a:headEnd/>
            <a:tailEnd type="triangle" w="med" len="med"/>
          </a:ln>
          <a:effectLst/>
        </p:spPr>
      </p:cxnSp>
      <p:sp>
        <p:nvSpPr>
          <p:cNvPr id="16" name="Text Box 12"/>
          <p:cNvSpPr txBox="1">
            <a:spLocks noChangeArrowheads="1"/>
          </p:cNvSpPr>
          <p:nvPr/>
        </p:nvSpPr>
        <p:spPr bwMode="auto">
          <a:xfrm>
            <a:off x="8077200" y="1194375"/>
            <a:ext cx="1219200" cy="954107"/>
          </a:xfrm>
          <a:prstGeom prst="rect">
            <a:avLst/>
          </a:prstGeom>
          <a:noFill/>
          <a:ln w="9525">
            <a:noFill/>
            <a:miter lim="800000"/>
            <a:headEnd/>
            <a:tailEnd/>
          </a:ln>
          <a:effectLst/>
        </p:spPr>
        <p:txBody>
          <a:bodyPr wrap="square">
            <a:spAutoFit/>
          </a:bodyPr>
          <a:lstStyle/>
          <a:p>
            <a:pPr algn="ctr" eaLnBrk="0" fontAlgn="base" hangingPunct="0">
              <a:spcBef>
                <a:spcPct val="0"/>
              </a:spcBef>
              <a:spcAft>
                <a:spcPct val="0"/>
              </a:spcAft>
            </a:pPr>
            <a:r>
              <a:rPr lang="en-US" sz="2800" i="1" dirty="0" smtClean="0">
                <a:solidFill>
                  <a:srgbClr val="000000"/>
                </a:solidFill>
                <a:latin typeface="Times New Roman" pitchFamily="18" charset="0"/>
              </a:rPr>
              <a:t>d = </a:t>
            </a:r>
            <a:r>
              <a:rPr lang="en-US" sz="2800" dirty="0" smtClean="0">
                <a:solidFill>
                  <a:srgbClr val="000000"/>
                </a:solidFill>
                <a:latin typeface="Times New Roman" pitchFamily="18" charset="0"/>
              </a:rPr>
              <a:t>hand</a:t>
            </a:r>
            <a:endParaRPr lang="en-US" sz="2800" i="1" dirty="0">
              <a:solidFill>
                <a:srgbClr val="000000"/>
              </a:solidFill>
              <a:latin typeface="Times New Roman" pitchFamily="18" charset="0"/>
            </a:endParaRPr>
          </a:p>
        </p:txBody>
      </p:sp>
      <p:sp>
        <p:nvSpPr>
          <p:cNvPr id="17" name="Oval 2"/>
          <p:cNvSpPr>
            <a:spLocks noChangeArrowheads="1"/>
          </p:cNvSpPr>
          <p:nvPr/>
        </p:nvSpPr>
        <p:spPr bwMode="auto">
          <a:xfrm>
            <a:off x="7441438" y="726948"/>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2800" kern="0">
                <a:solidFill>
                  <a:srgbClr val="000000"/>
                </a:solidFill>
                <a:latin typeface="Times New Roman" pitchFamily="18" charset="0"/>
              </a:rPr>
              <a:t>-</a:t>
            </a:r>
          </a:p>
        </p:txBody>
      </p:sp>
      <p:cxnSp>
        <p:nvCxnSpPr>
          <p:cNvPr id="20" name="AutoShape 8"/>
          <p:cNvCxnSpPr>
            <a:cxnSpLocks noChangeShapeType="1"/>
            <a:stCxn id="17" idx="2"/>
            <a:endCxn id="24" idx="3"/>
          </p:cNvCxnSpPr>
          <p:nvPr/>
        </p:nvCxnSpPr>
        <p:spPr bwMode="auto">
          <a:xfrm rot="10800000" flipV="1">
            <a:off x="5015552" y="842835"/>
            <a:ext cx="2425886" cy="1539"/>
          </a:xfrm>
          <a:prstGeom prst="bentConnector3">
            <a:avLst>
              <a:gd name="adj1" fmla="val 50000"/>
            </a:avLst>
          </a:prstGeom>
          <a:noFill/>
          <a:ln w="38100">
            <a:solidFill>
              <a:srgbClr val="000000"/>
            </a:solidFill>
            <a:miter lim="800000"/>
            <a:headEnd/>
            <a:tailEnd type="triangle" w="med" len="med"/>
          </a:ln>
          <a:effectLst/>
        </p:spPr>
      </p:cxnSp>
      <p:sp>
        <p:nvSpPr>
          <p:cNvPr id="24" name="Rectangle 9"/>
          <p:cNvSpPr>
            <a:spLocks noChangeArrowheads="1"/>
          </p:cNvSpPr>
          <p:nvPr/>
        </p:nvSpPr>
        <p:spPr bwMode="auto">
          <a:xfrm>
            <a:off x="3948752" y="515762"/>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vision</a:t>
            </a:r>
            <a:endParaRPr lang="en-US" sz="2800" kern="0" dirty="0">
              <a:solidFill>
                <a:srgbClr val="FF0000"/>
              </a:solidFill>
              <a:latin typeface="Times New Roman" pitchFamily="18" charset="0"/>
            </a:endParaRPr>
          </a:p>
        </p:txBody>
      </p:sp>
      <p:cxnSp>
        <p:nvCxnSpPr>
          <p:cNvPr id="25" name="AutoShape 7"/>
          <p:cNvCxnSpPr>
            <a:cxnSpLocks noChangeShapeType="1"/>
            <a:stCxn id="26" idx="3"/>
            <a:endCxn id="17" idx="0"/>
          </p:cNvCxnSpPr>
          <p:nvPr/>
        </p:nvCxnSpPr>
        <p:spPr bwMode="auto">
          <a:xfrm>
            <a:off x="6448832" y="185410"/>
            <a:ext cx="1102144" cy="541538"/>
          </a:xfrm>
          <a:prstGeom prst="bentConnector2">
            <a:avLst/>
          </a:prstGeom>
          <a:noFill/>
          <a:ln w="38100">
            <a:solidFill>
              <a:srgbClr val="000000"/>
            </a:solidFill>
            <a:miter lim="800000"/>
            <a:headEnd/>
            <a:tailEnd type="triangle" w="med" len="med"/>
          </a:ln>
          <a:effectLst/>
        </p:spPr>
      </p:cxnSp>
      <p:sp>
        <p:nvSpPr>
          <p:cNvPr id="26" name="Text Box 12"/>
          <p:cNvSpPr txBox="1">
            <a:spLocks noChangeArrowheads="1"/>
          </p:cNvSpPr>
          <p:nvPr/>
        </p:nvSpPr>
        <p:spPr bwMode="auto">
          <a:xfrm>
            <a:off x="5026648" y="-76200"/>
            <a:ext cx="1422184"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smtClean="0">
                <a:solidFill>
                  <a:srgbClr val="000000"/>
                </a:solidFill>
                <a:latin typeface="Times New Roman" pitchFamily="18" charset="0"/>
              </a:rPr>
              <a:t>d </a:t>
            </a:r>
            <a:r>
              <a:rPr lang="en-US" sz="2800" dirty="0" smtClean="0">
                <a:solidFill>
                  <a:srgbClr val="000000"/>
                </a:solidFill>
                <a:latin typeface="Times New Roman" pitchFamily="18" charset="0"/>
              </a:rPr>
              <a:t>= head</a:t>
            </a:r>
            <a:endParaRPr lang="en-US" sz="2800" i="1" dirty="0">
              <a:solidFill>
                <a:srgbClr val="000000"/>
              </a:solidFill>
              <a:latin typeface="Times New Roman" pitchFamily="18" charset="0"/>
            </a:endParaRPr>
          </a:p>
        </p:txBody>
      </p:sp>
      <p:sp>
        <p:nvSpPr>
          <p:cNvPr id="27" name="Text Box 3"/>
          <p:cNvSpPr txBox="1">
            <a:spLocks noChangeArrowheads="1"/>
          </p:cNvSpPr>
          <p:nvPr/>
        </p:nvSpPr>
        <p:spPr bwMode="auto">
          <a:xfrm>
            <a:off x="6324103" y="886331"/>
            <a:ext cx="1064715"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smtClean="0">
                <a:solidFill>
                  <a:srgbClr val="000000"/>
                </a:solidFill>
                <a:latin typeface="Times New Roman" pitchFamily="18" charset="0"/>
              </a:rPr>
              <a:t>e=d-u</a:t>
            </a:r>
            <a:endParaRPr lang="en-US" sz="2800" i="1" dirty="0">
              <a:solidFill>
                <a:srgbClr val="000000"/>
              </a:solidFill>
              <a:latin typeface="Times New Roman" pitchFamily="18" charset="0"/>
            </a:endParaRPr>
          </a:p>
        </p:txBody>
      </p:sp>
      <p:sp>
        <p:nvSpPr>
          <p:cNvPr id="28" name="Rectangle 4"/>
          <p:cNvSpPr>
            <a:spLocks noChangeArrowheads="1"/>
          </p:cNvSpPr>
          <p:nvPr/>
        </p:nvSpPr>
        <p:spPr bwMode="auto">
          <a:xfrm>
            <a:off x="7153966" y="1742040"/>
            <a:ext cx="806090"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9" name="Text Box 5"/>
          <p:cNvSpPr txBox="1">
            <a:spLocks noChangeArrowheads="1"/>
          </p:cNvSpPr>
          <p:nvPr/>
        </p:nvSpPr>
        <p:spPr bwMode="auto">
          <a:xfrm>
            <a:off x="7627629" y="1117402"/>
            <a:ext cx="364202"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a:solidFill>
                  <a:srgbClr val="000000"/>
                </a:solidFill>
                <a:latin typeface="Times New Roman" pitchFamily="18" charset="0"/>
              </a:rPr>
              <a:t>u</a:t>
            </a:r>
          </a:p>
        </p:txBody>
      </p:sp>
      <p:cxnSp>
        <p:nvCxnSpPr>
          <p:cNvPr id="30" name="AutoShape 11"/>
          <p:cNvCxnSpPr>
            <a:cxnSpLocks noChangeShapeType="1"/>
            <a:stCxn id="28" idx="0"/>
            <a:endCxn id="17" idx="4"/>
          </p:cNvCxnSpPr>
          <p:nvPr/>
        </p:nvCxnSpPr>
        <p:spPr bwMode="auto">
          <a:xfrm rot="16200000" flipV="1">
            <a:off x="7162336" y="1347364"/>
            <a:ext cx="783317" cy="6035"/>
          </a:xfrm>
          <a:prstGeom prst="bentConnector3">
            <a:avLst>
              <a:gd name="adj1" fmla="val 50000"/>
            </a:avLst>
          </a:prstGeom>
          <a:noFill/>
          <a:ln w="38100">
            <a:solidFill>
              <a:srgbClr val="000000"/>
            </a:solidFill>
            <a:miter lim="800000"/>
            <a:headEnd/>
            <a:tailEnd type="triangle" w="med" len="med"/>
          </a:ln>
          <a:effectLst/>
        </p:spPr>
      </p:cxnSp>
      <p:sp>
        <p:nvSpPr>
          <p:cNvPr id="31" name="TextBox 30"/>
          <p:cNvSpPr txBox="1"/>
          <p:nvPr/>
        </p:nvSpPr>
        <p:spPr>
          <a:xfrm>
            <a:off x="3505200" y="1229380"/>
            <a:ext cx="874855" cy="523220"/>
          </a:xfrm>
          <a:prstGeom prst="rect">
            <a:avLst/>
          </a:prstGeom>
          <a:noFill/>
        </p:spPr>
        <p:txBody>
          <a:bodyPr wrap="none" rtlCol="0">
            <a:spAutoFit/>
          </a:bodyPr>
          <a:lstStyle/>
          <a:p>
            <a:r>
              <a:rPr lang="en-US" sz="2800" b="1" dirty="0" smtClean="0">
                <a:solidFill>
                  <a:srgbClr val="FF0000"/>
                </a:solidFill>
              </a:rPr>
              <a:t>slow</a:t>
            </a:r>
            <a:endParaRPr lang="en-US" sz="2800" b="1" dirty="0">
              <a:solidFill>
                <a:srgbClr val="FF0000"/>
              </a:solidFill>
            </a:endParaRPr>
          </a:p>
        </p:txBody>
      </p:sp>
      <p:cxnSp>
        <p:nvCxnSpPr>
          <p:cNvPr id="32" name="AutoShape 8"/>
          <p:cNvCxnSpPr>
            <a:cxnSpLocks noChangeShapeType="1"/>
            <a:stCxn id="24" idx="2"/>
            <a:endCxn id="33" idx="0"/>
          </p:cNvCxnSpPr>
          <p:nvPr/>
        </p:nvCxnSpPr>
        <p:spPr bwMode="auto">
          <a:xfrm rot="16200000" flipH="1">
            <a:off x="4197185" y="1457955"/>
            <a:ext cx="583582" cy="13648"/>
          </a:xfrm>
          <a:prstGeom prst="bentConnector3">
            <a:avLst>
              <a:gd name="adj1" fmla="val 50000"/>
            </a:avLst>
          </a:prstGeom>
          <a:noFill/>
          <a:ln w="38100">
            <a:solidFill>
              <a:srgbClr val="000000"/>
            </a:solidFill>
            <a:miter lim="800000"/>
            <a:headEnd/>
            <a:tailEnd type="triangle" w="med" len="med"/>
          </a:ln>
          <a:effectLst/>
        </p:spPr>
      </p:cxnSp>
      <p:sp>
        <p:nvSpPr>
          <p:cNvPr id="33" name="Rectangle 9"/>
          <p:cNvSpPr>
            <a:spLocks noChangeArrowheads="1"/>
          </p:cNvSpPr>
          <p:nvPr/>
        </p:nvSpPr>
        <p:spPr bwMode="auto">
          <a:xfrm>
            <a:off x="3962400" y="1756570"/>
            <a:ext cx="1066800" cy="5048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delay</a:t>
            </a:r>
            <a:endParaRPr lang="en-US" sz="2800" kern="0" dirty="0">
              <a:solidFill>
                <a:srgbClr val="FF0000"/>
              </a:solidFill>
              <a:latin typeface="Times New Roman" pitchFamily="18" charset="0"/>
            </a:endParaRPr>
          </a:p>
        </p:txBody>
      </p:sp>
      <p:cxnSp>
        <p:nvCxnSpPr>
          <p:cNvPr id="34" name="AutoShape 8"/>
          <p:cNvCxnSpPr>
            <a:cxnSpLocks noChangeShapeType="1"/>
            <a:stCxn id="33" idx="2"/>
            <a:endCxn id="28" idx="2"/>
          </p:cNvCxnSpPr>
          <p:nvPr/>
        </p:nvCxnSpPr>
        <p:spPr bwMode="auto">
          <a:xfrm rot="5400000" flipH="1" flipV="1">
            <a:off x="5984214" y="688600"/>
            <a:ext cx="84381" cy="3061211"/>
          </a:xfrm>
          <a:prstGeom prst="bentConnector3">
            <a:avLst>
              <a:gd name="adj1" fmla="val -270914"/>
            </a:avLst>
          </a:prstGeom>
          <a:noFill/>
          <a:ln w="38100">
            <a:solidFill>
              <a:srgbClr val="000000"/>
            </a:solidFill>
            <a:miter lim="800000"/>
            <a:headEnd/>
            <a:tailEnd type="triangle" w="med" len="med"/>
          </a:ln>
          <a:effectLst/>
        </p:spPr>
      </p:cxnSp>
      <p:cxnSp>
        <p:nvCxnSpPr>
          <p:cNvPr id="35" name="AutoShape 8"/>
          <p:cNvCxnSpPr>
            <a:cxnSpLocks noChangeShapeType="1"/>
            <a:stCxn id="26" idx="2"/>
            <a:endCxn id="36" idx="0"/>
          </p:cNvCxnSpPr>
          <p:nvPr/>
        </p:nvCxnSpPr>
        <p:spPr bwMode="auto">
          <a:xfrm rot="16200000" flipH="1">
            <a:off x="5418335" y="766425"/>
            <a:ext cx="643086" cy="4276"/>
          </a:xfrm>
          <a:prstGeom prst="bentConnector3">
            <a:avLst>
              <a:gd name="adj1" fmla="val 50000"/>
            </a:avLst>
          </a:prstGeom>
          <a:noFill/>
          <a:ln w="57150">
            <a:solidFill>
              <a:srgbClr val="3333FF"/>
            </a:solidFill>
            <a:miter lim="800000"/>
            <a:headEnd/>
            <a:tailEnd type="triangle" w="med" len="med"/>
          </a:ln>
          <a:effectLst/>
        </p:spPr>
      </p:cxnSp>
      <p:sp>
        <p:nvSpPr>
          <p:cNvPr id="36" name="Rectangle 9"/>
          <p:cNvSpPr>
            <a:spLocks noChangeArrowheads="1"/>
          </p:cNvSpPr>
          <p:nvPr/>
        </p:nvSpPr>
        <p:spPr bwMode="auto">
          <a:xfrm>
            <a:off x="5284816" y="1090106"/>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7" name="AutoShape 10"/>
          <p:cNvCxnSpPr>
            <a:cxnSpLocks noChangeShapeType="1"/>
            <a:stCxn id="36" idx="2"/>
            <a:endCxn id="28" idx="1"/>
          </p:cNvCxnSpPr>
          <p:nvPr/>
        </p:nvCxnSpPr>
        <p:spPr bwMode="auto">
          <a:xfrm rot="16200000" flipH="1">
            <a:off x="6303793" y="1109354"/>
            <a:ext cx="288397" cy="1411950"/>
          </a:xfrm>
          <a:prstGeom prst="bentConnector2">
            <a:avLst/>
          </a:prstGeom>
          <a:noFill/>
          <a:ln w="57150">
            <a:solidFill>
              <a:srgbClr val="3333FF"/>
            </a:solidFill>
            <a:miter lim="800000"/>
            <a:headEnd/>
            <a:tailEnd type="triangle" w="med" len="med"/>
          </a:ln>
          <a:effectLst/>
        </p:spPr>
      </p:cxnSp>
      <p:sp>
        <p:nvSpPr>
          <p:cNvPr id="38" name="TextBox 37"/>
          <p:cNvSpPr txBox="1"/>
          <p:nvPr/>
        </p:nvSpPr>
        <p:spPr>
          <a:xfrm>
            <a:off x="5602745" y="1921119"/>
            <a:ext cx="734304" cy="523220"/>
          </a:xfrm>
          <a:prstGeom prst="rect">
            <a:avLst/>
          </a:prstGeom>
          <a:noFill/>
        </p:spPr>
        <p:txBody>
          <a:bodyPr wrap="none" rtlCol="0">
            <a:spAutoFit/>
          </a:bodyPr>
          <a:lstStyle/>
          <a:p>
            <a:r>
              <a:rPr lang="en-US" sz="2800" b="1" dirty="0" smtClean="0">
                <a:solidFill>
                  <a:srgbClr val="3333FF"/>
                </a:solidFill>
              </a:rPr>
              <a:t>fast</a:t>
            </a:r>
            <a:endParaRPr lang="en-US" sz="2800" b="1" dirty="0">
              <a:solidFill>
                <a:srgbClr val="3333FF"/>
              </a:solidFill>
            </a:endParaRPr>
          </a:p>
        </p:txBody>
      </p:sp>
      <p:sp>
        <p:nvSpPr>
          <p:cNvPr id="42" name="Rectangle 9"/>
          <p:cNvSpPr>
            <a:spLocks noChangeArrowheads="1"/>
          </p:cNvSpPr>
          <p:nvPr/>
        </p:nvSpPr>
        <p:spPr bwMode="auto">
          <a:xfrm>
            <a:off x="2071942" y="3381374"/>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vision</a:t>
            </a:r>
            <a:endParaRPr lang="en-US" sz="2800" kern="0" dirty="0">
              <a:solidFill>
                <a:srgbClr val="FF0000"/>
              </a:solidFill>
              <a:latin typeface="Times New Roman" pitchFamily="18" charset="0"/>
            </a:endParaRPr>
          </a:p>
        </p:txBody>
      </p:sp>
      <p:sp>
        <p:nvSpPr>
          <p:cNvPr id="43" name="TextBox 42"/>
          <p:cNvSpPr txBox="1"/>
          <p:nvPr/>
        </p:nvSpPr>
        <p:spPr>
          <a:xfrm>
            <a:off x="228600" y="228600"/>
            <a:ext cx="2438400" cy="1384995"/>
          </a:xfrm>
          <a:prstGeom prst="rect">
            <a:avLst/>
          </a:prstGeom>
          <a:noFill/>
        </p:spPr>
        <p:txBody>
          <a:bodyPr wrap="square" rtlCol="0">
            <a:spAutoFit/>
          </a:bodyPr>
          <a:lstStyle/>
          <a:p>
            <a:r>
              <a:rPr lang="en-US" sz="2800" dirty="0" smtClean="0">
                <a:solidFill>
                  <a:prstClr val="black"/>
                </a:solidFill>
                <a:latin typeface="Arial Black" pitchFamily="34" charset="0"/>
              </a:rPr>
              <a:t>Speed and flexibility tradeoffs</a:t>
            </a:r>
            <a:endParaRPr lang="en-US" sz="2800" dirty="0">
              <a:solidFill>
                <a:prstClr val="black"/>
              </a:solidFill>
              <a:latin typeface="Arial Black" pitchFamily="34" charset="0"/>
            </a:endParaRPr>
          </a:p>
        </p:txBody>
      </p:sp>
      <p:sp>
        <p:nvSpPr>
          <p:cNvPr id="44" name="TextBox 43"/>
          <p:cNvSpPr txBox="1"/>
          <p:nvPr/>
        </p:nvSpPr>
        <p:spPr>
          <a:xfrm>
            <a:off x="5562600" y="2743200"/>
            <a:ext cx="2971800" cy="954107"/>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Vestibular Ocular Reflex (VOR)</a:t>
            </a:r>
          </a:p>
        </p:txBody>
      </p:sp>
    </p:spTree>
  </p:cSld>
  <p:clrMapOvr>
    <a:masterClrMapping/>
  </p:clrMapOvr>
  <p:transition spd="slow"/>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228600"/>
            <a:ext cx="6089488" cy="523220"/>
          </a:xfrm>
          <a:prstGeom prst="rect">
            <a:avLst/>
          </a:prstGeom>
          <a:noFill/>
        </p:spPr>
        <p:txBody>
          <a:bodyPr wrap="none" rtlCol="0">
            <a:spAutoFit/>
          </a:bodyPr>
          <a:lstStyle/>
          <a:p>
            <a:r>
              <a:rPr lang="en-US" sz="2800" dirty="0" smtClean="0">
                <a:solidFill>
                  <a:prstClr val="black"/>
                </a:solidFill>
                <a:latin typeface="Arial Black" pitchFamily="34" charset="0"/>
              </a:rPr>
              <a:t>Speed and flexibility tradeoffs</a:t>
            </a:r>
            <a:endParaRPr lang="en-US" sz="2800" dirty="0">
              <a:solidFill>
                <a:prstClr val="black"/>
              </a:solidFill>
              <a:latin typeface="Arial Black" pitchFamily="34" charset="0"/>
            </a:endParaRPr>
          </a:p>
        </p:txBody>
      </p:sp>
      <p:cxnSp>
        <p:nvCxnSpPr>
          <p:cNvPr id="18" name="Straight Arrow Connector 17"/>
          <p:cNvCxnSpPr/>
          <p:nvPr/>
        </p:nvCxnSpPr>
        <p:spPr bwMode="auto">
          <a:xfrm flipV="1">
            <a:off x="1676400" y="19050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1676400" y="5562600"/>
            <a:ext cx="4495800"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617985" y="5029200"/>
            <a:ext cx="92525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Fast</a:t>
            </a:r>
            <a:endParaRPr lang="en-US" sz="2800" b="1" dirty="0">
              <a:solidFill>
                <a:srgbClr val="000000"/>
              </a:solidFill>
              <a:latin typeface="Arial" pitchFamily="34" charset="0"/>
              <a:cs typeface="Arial" pitchFamily="34" charset="0"/>
            </a:endParaRPr>
          </a:p>
        </p:txBody>
      </p:sp>
      <p:sp>
        <p:nvSpPr>
          <p:cNvPr id="11" name="TextBox 10"/>
          <p:cNvSpPr txBox="1"/>
          <p:nvPr/>
        </p:nvSpPr>
        <p:spPr>
          <a:xfrm>
            <a:off x="381000" y="2286000"/>
            <a:ext cx="102143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Slow</a:t>
            </a:r>
            <a:endParaRPr lang="en-US" sz="2800" b="1" dirty="0">
              <a:solidFill>
                <a:srgbClr val="000000"/>
              </a:solidFill>
              <a:latin typeface="Arial" pitchFamily="34" charset="0"/>
              <a:cs typeface="Arial" pitchFamily="34" charset="0"/>
            </a:endParaRPr>
          </a:p>
        </p:txBody>
      </p:sp>
      <p:sp>
        <p:nvSpPr>
          <p:cNvPr id="12" name="TextBox 11"/>
          <p:cNvSpPr txBox="1"/>
          <p:nvPr/>
        </p:nvSpPr>
        <p:spPr>
          <a:xfrm>
            <a:off x="2141985" y="5801380"/>
            <a:ext cx="1523174"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Flexible</a:t>
            </a:r>
            <a:endParaRPr lang="en-US" sz="2800" b="1" dirty="0">
              <a:solidFill>
                <a:srgbClr val="000000"/>
              </a:solidFill>
              <a:latin typeface="Arial" pitchFamily="34" charset="0"/>
              <a:cs typeface="Arial" pitchFamily="34" charset="0"/>
            </a:endParaRPr>
          </a:p>
        </p:txBody>
      </p:sp>
      <p:sp>
        <p:nvSpPr>
          <p:cNvPr id="13" name="TextBox 12"/>
          <p:cNvSpPr txBox="1"/>
          <p:nvPr/>
        </p:nvSpPr>
        <p:spPr>
          <a:xfrm>
            <a:off x="5176873" y="5791200"/>
            <a:ext cx="1742785"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Inflexible</a:t>
            </a:r>
            <a:endParaRPr lang="en-US" sz="2800" b="1" dirty="0">
              <a:solidFill>
                <a:srgbClr val="000000"/>
              </a:solidFill>
              <a:latin typeface="Arial" pitchFamily="34" charset="0"/>
              <a:cs typeface="Arial" pitchFamily="34" charset="0"/>
            </a:endParaRPr>
          </a:p>
        </p:txBody>
      </p:sp>
      <p:sp>
        <p:nvSpPr>
          <p:cNvPr id="15" name="Rectangle 9"/>
          <p:cNvSpPr>
            <a:spLocks noChangeArrowheads="1"/>
          </p:cNvSpPr>
          <p:nvPr/>
        </p:nvSpPr>
        <p:spPr bwMode="auto">
          <a:xfrm>
            <a:off x="2667000" y="2238374"/>
            <a:ext cx="1066800" cy="657226"/>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prstClr val="black"/>
                </a:solidFill>
                <a:latin typeface="Times New Roman" pitchFamily="18" charset="0"/>
              </a:rPr>
              <a:t>vision</a:t>
            </a:r>
            <a:endParaRPr lang="en-US" sz="2800" kern="0" dirty="0">
              <a:solidFill>
                <a:prstClr val="black"/>
              </a:solidFill>
              <a:latin typeface="Times New Roman" pitchFamily="18" charset="0"/>
            </a:endParaRPr>
          </a:p>
        </p:txBody>
      </p:sp>
      <p:sp>
        <p:nvSpPr>
          <p:cNvPr id="19" name="Rectangle 9"/>
          <p:cNvSpPr>
            <a:spLocks noChangeArrowheads="1"/>
          </p:cNvSpPr>
          <p:nvPr/>
        </p:nvSpPr>
        <p:spPr bwMode="auto">
          <a:xfrm>
            <a:off x="5562600" y="4267200"/>
            <a:ext cx="914400" cy="58102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kern="0" dirty="0" smtClean="0">
                <a:solidFill>
                  <a:prstClr val="black"/>
                </a:solidFill>
                <a:latin typeface="Times New Roman" pitchFamily="18" charset="0"/>
              </a:rPr>
              <a:t>VOR</a:t>
            </a:r>
            <a:endParaRPr lang="en-US" sz="2800" kern="0" dirty="0">
              <a:solidFill>
                <a:prstClr val="black"/>
              </a:solidFill>
              <a:latin typeface="Times New Roman" pitchFamily="18" charset="0"/>
            </a:endParaRPr>
          </a:p>
        </p:txBody>
      </p:sp>
      <p:sp>
        <p:nvSpPr>
          <p:cNvPr id="21" name="TextBox 20"/>
          <p:cNvSpPr txBox="1"/>
          <p:nvPr/>
        </p:nvSpPr>
        <p:spPr>
          <a:xfrm>
            <a:off x="1981200" y="4985187"/>
            <a:ext cx="1322798" cy="348813"/>
          </a:xfrm>
          <a:prstGeom prst="rect">
            <a:avLst/>
          </a:prstGeom>
          <a:noFill/>
        </p:spPr>
        <p:txBody>
          <a:bodyPr wrap="none" rtlCol="0">
            <a:spAutoFit/>
          </a:bodyPr>
          <a:lstStyle/>
          <a:p>
            <a:pPr marL="274320" indent="-274320">
              <a:lnSpc>
                <a:spcPts val="2000"/>
              </a:lnSpc>
              <a:defRPr/>
            </a:pPr>
            <a:r>
              <a:rPr lang="en-US" sz="3200" dirty="0" smtClean="0">
                <a:solidFill>
                  <a:srgbClr val="3366FF"/>
                </a:solidFill>
                <a:latin typeface="Arial" pitchFamily="34" charset="0"/>
                <a:cs typeface="Arial" pitchFamily="34" charset="0"/>
              </a:rPr>
              <a:t>robust</a:t>
            </a:r>
            <a:endParaRPr lang="en-US" sz="2400" dirty="0" smtClean="0">
              <a:solidFill>
                <a:srgbClr val="3366FF"/>
              </a:solidFill>
              <a:latin typeface="Arial" pitchFamily="34" charset="0"/>
              <a:cs typeface="Arial" pitchFamily="34" charset="0"/>
            </a:endParaRPr>
          </a:p>
        </p:txBody>
      </p:sp>
      <p:sp>
        <p:nvSpPr>
          <p:cNvPr id="23" name="TextBox 22"/>
          <p:cNvSpPr txBox="1"/>
          <p:nvPr/>
        </p:nvSpPr>
        <p:spPr>
          <a:xfrm>
            <a:off x="5486400" y="1981200"/>
            <a:ext cx="1300356" cy="348813"/>
          </a:xfrm>
          <a:prstGeom prst="rect">
            <a:avLst/>
          </a:prstGeom>
          <a:noFill/>
        </p:spPr>
        <p:txBody>
          <a:bodyPr wrap="none" rtlCol="0">
            <a:spAutoFit/>
          </a:bodyPr>
          <a:lstStyle/>
          <a:p>
            <a:pPr marL="274320" indent="-274320">
              <a:lnSpc>
                <a:spcPts val="2000"/>
              </a:lnSpc>
              <a:defRPr/>
            </a:pPr>
            <a:r>
              <a:rPr lang="en-US" sz="3200" dirty="0" smtClean="0">
                <a:solidFill>
                  <a:srgbClr val="FF0000"/>
                </a:solidFill>
                <a:latin typeface="Arial" pitchFamily="34" charset="0"/>
                <a:cs typeface="Arial" pitchFamily="34" charset="0"/>
              </a:rPr>
              <a:t>fragile</a:t>
            </a:r>
            <a:endParaRPr lang="en-US" sz="2400" dirty="0" smtClean="0">
              <a:solidFill>
                <a:srgbClr val="FF0000"/>
              </a:solidFill>
              <a:latin typeface="Arial" pitchFamily="34" charset="0"/>
              <a:cs typeface="Arial" pitchFamily="34" charset="0"/>
            </a:endParaRPr>
          </a:p>
        </p:txBody>
      </p:sp>
    </p:spTree>
  </p:cSld>
  <p:clrMapOvr>
    <a:masterClrMapping/>
  </p:clrMapOvr>
  <p:transition spd="slow"/>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solidFill>
                  <a:srgbClr val="FF0000"/>
                </a:solidFill>
              </a:rPr>
              <a:t>accessible</a:t>
            </a:r>
          </a:p>
          <a:p>
            <a:pPr marL="274320" indent="-274320">
              <a:lnSpc>
                <a:spcPts val="2000"/>
              </a:lnSpc>
              <a:spcBef>
                <a:spcPts val="0"/>
              </a:spcBef>
              <a:buNone/>
            </a:pPr>
            <a:r>
              <a:rPr lang="en-US" sz="2400" dirty="0" smtClean="0">
                <a:solidFill>
                  <a:srgbClr val="FF0000"/>
                </a:solidFill>
              </a:rPr>
              <a:t>accountable</a:t>
            </a:r>
          </a:p>
          <a:p>
            <a:pPr marL="274320" indent="-274320">
              <a:lnSpc>
                <a:spcPts val="2000"/>
              </a:lnSpc>
              <a:spcBef>
                <a:spcPts val="0"/>
              </a:spcBef>
              <a:buNone/>
            </a:pPr>
            <a:r>
              <a:rPr lang="en-US" sz="2400" dirty="0" smtClean="0">
                <a:solidFill>
                  <a:srgbClr val="FF0000"/>
                </a:solidFill>
              </a:rPr>
              <a:t>accurate</a:t>
            </a:r>
          </a:p>
          <a:p>
            <a:pPr marL="274320" indent="-274320">
              <a:lnSpc>
                <a:spcPts val="2000"/>
              </a:lnSpc>
              <a:spcBef>
                <a:spcPts val="0"/>
              </a:spcBef>
              <a:buNone/>
            </a:pPr>
            <a:r>
              <a:rPr lang="en-US" sz="2400" dirty="0" smtClean="0">
                <a:solidFill>
                  <a:srgbClr val="FF0000"/>
                </a:solidFill>
              </a:rPr>
              <a:t>adaptable</a:t>
            </a:r>
          </a:p>
          <a:p>
            <a:pPr marL="274320" indent="-274320">
              <a:lnSpc>
                <a:spcPts val="2000"/>
              </a:lnSpc>
              <a:spcBef>
                <a:spcPts val="0"/>
              </a:spcBef>
              <a:buNone/>
            </a:pPr>
            <a:r>
              <a:rPr lang="en-US" sz="2400" dirty="0" smtClean="0">
                <a:solidFill>
                  <a:srgbClr val="FF0000"/>
                </a:solidFill>
              </a:rPr>
              <a:t>administrable</a:t>
            </a:r>
          </a:p>
          <a:p>
            <a:pPr marL="274320" indent="-274320">
              <a:lnSpc>
                <a:spcPts val="2000"/>
              </a:lnSpc>
              <a:spcBef>
                <a:spcPts val="0"/>
              </a:spcBef>
              <a:buNone/>
            </a:pPr>
            <a:r>
              <a:rPr lang="en-US" sz="2400" dirty="0" smtClean="0">
                <a:solidFill>
                  <a:srgbClr val="3333FF"/>
                </a:solidFill>
              </a:rPr>
              <a:t>affordable</a:t>
            </a:r>
          </a:p>
          <a:p>
            <a:pPr marL="274320" indent="-274320">
              <a:lnSpc>
                <a:spcPts val="2000"/>
              </a:lnSpc>
              <a:spcBef>
                <a:spcPts val="0"/>
              </a:spcBef>
              <a:buNone/>
            </a:pPr>
            <a:r>
              <a:rPr lang="en-US" sz="2400" dirty="0" smtClean="0">
                <a:solidFill>
                  <a:srgbClr val="FF0000"/>
                </a:solidFill>
              </a:rPr>
              <a:t>auditable</a:t>
            </a:r>
          </a:p>
          <a:p>
            <a:pPr marL="274320" indent="-274320">
              <a:lnSpc>
                <a:spcPts val="2000"/>
              </a:lnSpc>
              <a:spcBef>
                <a:spcPts val="0"/>
              </a:spcBef>
              <a:buNone/>
            </a:pPr>
            <a:r>
              <a:rPr lang="en-US" sz="2400" dirty="0" smtClean="0">
                <a:solidFill>
                  <a:srgbClr val="FF0000"/>
                </a:solidFill>
              </a:rPr>
              <a:t>autonomy</a:t>
            </a:r>
          </a:p>
          <a:p>
            <a:pPr marL="274320" indent="-274320">
              <a:lnSpc>
                <a:spcPts val="2000"/>
              </a:lnSpc>
              <a:spcBef>
                <a:spcPts val="0"/>
              </a:spcBef>
              <a:buNone/>
            </a:pPr>
            <a:r>
              <a:rPr lang="en-US" sz="2400" dirty="0" smtClean="0">
                <a:solidFill>
                  <a:srgbClr val="FF0000"/>
                </a:solidFill>
              </a:rPr>
              <a:t>available</a:t>
            </a:r>
            <a:endParaRPr lang="en-US" sz="2400" dirty="0" smtClean="0"/>
          </a:p>
          <a:p>
            <a:pPr marL="274320" indent="-274320">
              <a:lnSpc>
                <a:spcPts val="2000"/>
              </a:lnSpc>
              <a:spcBef>
                <a:spcPts val="0"/>
              </a:spcBef>
              <a:buNone/>
            </a:pPr>
            <a:r>
              <a:rPr lang="en-US" sz="2400" dirty="0" smtClean="0">
                <a:solidFill>
                  <a:srgbClr val="FF0000"/>
                </a:solidFill>
              </a:rPr>
              <a:t>compatible</a:t>
            </a:r>
          </a:p>
          <a:p>
            <a:pPr marL="274320" indent="-274320">
              <a:lnSpc>
                <a:spcPts val="2000"/>
              </a:lnSpc>
              <a:spcBef>
                <a:spcPts val="0"/>
              </a:spcBef>
              <a:buNone/>
            </a:pPr>
            <a:r>
              <a:rPr lang="en-US" sz="2400" dirty="0" err="1" smtClean="0">
                <a:solidFill>
                  <a:srgbClr val="FF0000"/>
                </a:solidFill>
              </a:rPr>
              <a:t>composable</a:t>
            </a:r>
            <a:r>
              <a:rPr lang="en-US" sz="2400" dirty="0" smtClean="0">
                <a:solidFill>
                  <a:srgbClr val="FF0000"/>
                </a:solidFill>
              </a:rPr>
              <a:t> </a:t>
            </a:r>
          </a:p>
          <a:p>
            <a:pPr marL="274320" indent="-274320">
              <a:lnSpc>
                <a:spcPts val="2000"/>
              </a:lnSpc>
              <a:spcBef>
                <a:spcPts val="0"/>
              </a:spcBef>
              <a:buNone/>
            </a:pPr>
            <a:r>
              <a:rPr lang="en-US" sz="2400" dirty="0" smtClean="0">
                <a:solidFill>
                  <a:srgbClr val="FF0000"/>
                </a:solidFill>
              </a:rPr>
              <a:t>configurable</a:t>
            </a:r>
          </a:p>
          <a:p>
            <a:pPr marL="274320" indent="-274320">
              <a:lnSpc>
                <a:spcPts val="2000"/>
              </a:lnSpc>
              <a:spcBef>
                <a:spcPts val="0"/>
              </a:spcBef>
              <a:buNone/>
            </a:pPr>
            <a:r>
              <a:rPr lang="en-US" sz="2400" dirty="0" smtClean="0">
                <a:solidFill>
                  <a:srgbClr val="FF0000"/>
                </a:solidFill>
              </a:rPr>
              <a:t>correctness</a:t>
            </a:r>
          </a:p>
          <a:p>
            <a:pPr marL="274320" indent="-274320">
              <a:lnSpc>
                <a:spcPts val="2000"/>
              </a:lnSpc>
              <a:spcBef>
                <a:spcPts val="0"/>
              </a:spcBef>
              <a:buNone/>
            </a:pPr>
            <a:r>
              <a:rPr lang="en-US" sz="2400" dirty="0" smtClean="0">
                <a:solidFill>
                  <a:srgbClr val="FF0000"/>
                </a:solidFill>
              </a:rPr>
              <a:t>customizable</a:t>
            </a:r>
          </a:p>
          <a:p>
            <a:pPr marL="274320" lvl="0" indent="-274320">
              <a:lnSpc>
                <a:spcPts val="2000"/>
              </a:lnSpc>
              <a:spcBef>
                <a:spcPts val="0"/>
              </a:spcBef>
              <a:buNone/>
              <a:defRPr/>
            </a:pPr>
            <a:r>
              <a:rPr lang="en-US" sz="2400" dirty="0" err="1" smtClean="0">
                <a:solidFill>
                  <a:srgbClr val="FF0000"/>
                </a:solidFill>
              </a:rPr>
              <a:t>debugable</a:t>
            </a:r>
            <a:endParaRPr lang="en-US" sz="2400" dirty="0" smtClean="0">
              <a:solidFill>
                <a:srgbClr val="FF0000"/>
              </a:solidFill>
            </a:endParaRPr>
          </a:p>
          <a:p>
            <a:pPr marL="274320" lvl="0" indent="-274320">
              <a:lnSpc>
                <a:spcPts val="2000"/>
              </a:lnSpc>
              <a:spcBef>
                <a:spcPts val="0"/>
              </a:spcBef>
              <a:buNone/>
              <a:defRPr/>
            </a:pPr>
            <a:r>
              <a:rPr lang="en-US" sz="2400" dirty="0" smtClean="0">
                <a:solidFill>
                  <a:srgbClr val="3333FF"/>
                </a:solidFill>
              </a:rPr>
              <a:t>degradable</a:t>
            </a:r>
          </a:p>
          <a:p>
            <a:pPr marL="274320" lvl="0" indent="-274320">
              <a:lnSpc>
                <a:spcPts val="2000"/>
              </a:lnSpc>
              <a:spcBef>
                <a:spcPts val="0"/>
              </a:spcBef>
              <a:buNone/>
              <a:defRPr/>
            </a:pPr>
            <a:r>
              <a:rPr lang="en-US" sz="2400" dirty="0" smtClean="0">
                <a:solidFill>
                  <a:srgbClr val="FF0000"/>
                </a:solidFill>
              </a:rPr>
              <a:t>determinable</a:t>
            </a:r>
          </a:p>
          <a:p>
            <a:pPr marL="274320" lvl="0" indent="-274320">
              <a:lnSpc>
                <a:spcPts val="2000"/>
              </a:lnSpc>
              <a:spcBef>
                <a:spcPts val="0"/>
              </a:spcBef>
              <a:buNone/>
              <a:defRPr/>
            </a:pPr>
            <a:r>
              <a:rPr lang="en-US" sz="2400" dirty="0" smtClean="0">
                <a:solidFill>
                  <a:srgbClr val="FF0000"/>
                </a:solidFill>
              </a:rPr>
              <a:t>demonstrable</a:t>
            </a:r>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smtClean="0"/>
          </a:p>
          <a:p>
            <a:pPr marL="274320" indent="-274320">
              <a:lnSpc>
                <a:spcPts val="2000"/>
              </a:lnSpc>
              <a:spcBef>
                <a:spcPts val="0"/>
              </a:spcBef>
              <a:buNone/>
            </a:pPr>
            <a:endParaRPr lang="en-US" sz="2400" dirty="0"/>
          </a:p>
        </p:txBody>
      </p:sp>
      <p:sp>
        <p:nvSpPr>
          <p:cNvPr id="48"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dependable</a:t>
            </a:r>
          </a:p>
          <a:p>
            <a:pPr marL="274320" indent="-274320">
              <a:lnSpc>
                <a:spcPts val="2000"/>
              </a:lnSpc>
              <a:defRPr/>
            </a:pPr>
            <a:r>
              <a:rPr lang="en-US" sz="2400" dirty="0" smtClean="0">
                <a:solidFill>
                  <a:srgbClr val="FF0000"/>
                </a:solidFill>
              </a:rPr>
              <a:t>deployable</a:t>
            </a:r>
          </a:p>
          <a:p>
            <a:pPr marL="274320" indent="-274320">
              <a:lnSpc>
                <a:spcPts val="2000"/>
              </a:lnSpc>
              <a:defRPr/>
            </a:pPr>
            <a:r>
              <a:rPr lang="en-US" sz="2400" dirty="0" smtClean="0">
                <a:solidFill>
                  <a:srgbClr val="FF0000"/>
                </a:solidFill>
              </a:rPr>
              <a:t>discoverable </a:t>
            </a:r>
          </a:p>
          <a:p>
            <a:pPr marL="274320" indent="-274320">
              <a:lnSpc>
                <a:spcPts val="2000"/>
              </a:lnSpc>
              <a:defRPr/>
            </a:pPr>
            <a:r>
              <a:rPr lang="en-US" sz="2400" dirty="0" smtClean="0">
                <a:solidFill>
                  <a:srgbClr val="FF0000"/>
                </a:solidFill>
              </a:rPr>
              <a:t>distributable</a:t>
            </a:r>
          </a:p>
          <a:p>
            <a:pPr marL="274320" indent="-274320">
              <a:lnSpc>
                <a:spcPts val="2000"/>
              </a:lnSpc>
              <a:defRPr/>
            </a:pPr>
            <a:r>
              <a:rPr lang="en-US" sz="2400" dirty="0" smtClean="0">
                <a:solidFill>
                  <a:srgbClr val="FF0000"/>
                </a:solidFill>
              </a:rPr>
              <a:t>durable</a:t>
            </a:r>
          </a:p>
          <a:p>
            <a:pPr marL="274320" indent="-274320">
              <a:lnSpc>
                <a:spcPts val="2000"/>
              </a:lnSpc>
              <a:defRPr/>
            </a:pPr>
            <a:r>
              <a:rPr lang="en-US" sz="2400" dirty="0" smtClean="0">
                <a:solidFill>
                  <a:srgbClr val="FF0000"/>
                </a:solidFill>
              </a:rPr>
              <a:t>effective</a:t>
            </a:r>
          </a:p>
          <a:p>
            <a:pPr marL="274320" indent="-274320">
              <a:lnSpc>
                <a:spcPts val="2000"/>
              </a:lnSpc>
              <a:defRPr/>
            </a:pPr>
            <a:endParaRPr lang="en-US" sz="2400" b="1" dirty="0" smtClean="0">
              <a:solidFill>
                <a:prstClr val="black"/>
              </a:solidFill>
              <a:latin typeface="Arial Black" pitchFamily="34" charset="0"/>
            </a:endParaRPr>
          </a:p>
          <a:p>
            <a:pPr marL="274320" indent="-274320">
              <a:lnSpc>
                <a:spcPts val="2000"/>
              </a:lnSpc>
              <a:defRPr/>
            </a:pPr>
            <a:r>
              <a:rPr lang="en-US" sz="2400" dirty="0" smtClean="0">
                <a:solidFill>
                  <a:srgbClr val="FF0000"/>
                </a:solidFill>
              </a:rPr>
              <a:t>evolvable</a:t>
            </a:r>
          </a:p>
          <a:p>
            <a:pPr marL="274320" indent="-274320">
              <a:lnSpc>
                <a:spcPts val="2000"/>
              </a:lnSpc>
              <a:defRPr/>
            </a:pPr>
            <a:r>
              <a:rPr lang="en-US" sz="2400" dirty="0" smtClean="0">
                <a:solidFill>
                  <a:srgbClr val="FF0000"/>
                </a:solidFill>
              </a:rPr>
              <a:t>extensible</a:t>
            </a:r>
          </a:p>
          <a:p>
            <a:pPr marL="274320" indent="-274320">
              <a:lnSpc>
                <a:spcPts val="2000"/>
              </a:lnSpc>
              <a:defRPr/>
            </a:pPr>
            <a:r>
              <a:rPr lang="en-US" sz="2400" dirty="0" smtClean="0">
                <a:solidFill>
                  <a:srgbClr val="FF0000"/>
                </a:solidFill>
              </a:rPr>
              <a:t>fail  transparent</a:t>
            </a:r>
          </a:p>
          <a:p>
            <a:pPr marL="274320" indent="-274320">
              <a:lnSpc>
                <a:spcPts val="2000"/>
              </a:lnSpc>
              <a:defRPr/>
            </a:pPr>
            <a:r>
              <a:rPr lang="en-US" sz="2400" dirty="0" smtClean="0">
                <a:solidFill>
                  <a:srgbClr val="FF0000"/>
                </a:solidFill>
              </a:rPr>
              <a:t>fast</a:t>
            </a:r>
          </a:p>
          <a:p>
            <a:pPr marL="274320" indent="-274320">
              <a:lnSpc>
                <a:spcPts val="2000"/>
              </a:lnSpc>
              <a:defRPr/>
            </a:pPr>
            <a:r>
              <a:rPr lang="en-US" sz="2400" dirty="0" smtClean="0">
                <a:solidFill>
                  <a:srgbClr val="FF0000"/>
                </a:solidFill>
              </a:rPr>
              <a:t>fault-tolerant</a:t>
            </a:r>
          </a:p>
          <a:p>
            <a:pPr marL="274320" indent="-274320">
              <a:lnSpc>
                <a:spcPts val="2000"/>
              </a:lnSpc>
              <a:defRPr/>
            </a:pPr>
            <a:r>
              <a:rPr lang="en-US" sz="2400" dirty="0" smtClean="0">
                <a:solidFill>
                  <a:srgbClr val="FF0000"/>
                </a:solidFill>
              </a:rPr>
              <a:t>fidelity</a:t>
            </a:r>
          </a:p>
          <a:p>
            <a:pPr marL="274320" indent="-274320">
              <a:lnSpc>
                <a:spcPts val="2000"/>
              </a:lnSpc>
              <a:defRPr/>
            </a:pPr>
            <a:r>
              <a:rPr lang="en-US" sz="2400" dirty="0" smtClean="0">
                <a:solidFill>
                  <a:srgbClr val="FF0000"/>
                </a:solidFill>
              </a:rPr>
              <a:t>flexible</a:t>
            </a:r>
          </a:p>
          <a:p>
            <a:pPr marL="274320" indent="-274320">
              <a:lnSpc>
                <a:spcPts val="2000"/>
              </a:lnSpc>
              <a:defRPr/>
            </a:pPr>
            <a:r>
              <a:rPr lang="en-US" sz="2400" dirty="0" smtClean="0">
                <a:solidFill>
                  <a:srgbClr val="FF0000"/>
                </a:solidFill>
              </a:rPr>
              <a:t>inspectable</a:t>
            </a:r>
          </a:p>
          <a:p>
            <a:pPr marL="274320" indent="-274320">
              <a:lnSpc>
                <a:spcPts val="2000"/>
              </a:lnSpc>
              <a:defRPr/>
            </a:pPr>
            <a:r>
              <a:rPr lang="en-US" sz="2400" dirty="0" smtClean="0">
                <a:solidFill>
                  <a:srgbClr val="FF0000"/>
                </a:solidFill>
              </a:rPr>
              <a:t>installable</a:t>
            </a:r>
          </a:p>
          <a:p>
            <a:pPr marL="274320" indent="-274320">
              <a:lnSpc>
                <a:spcPts val="2000"/>
              </a:lnSpc>
              <a:defRPr/>
            </a:pPr>
            <a:r>
              <a:rPr lang="en-US" sz="2400" dirty="0" smtClean="0">
                <a:solidFill>
                  <a:srgbClr val="FF0000"/>
                </a:solidFill>
              </a:rPr>
              <a:t>Integrity</a:t>
            </a:r>
          </a:p>
          <a:p>
            <a:pPr marL="274320" indent="-274320">
              <a:lnSpc>
                <a:spcPts val="2000"/>
              </a:lnSpc>
              <a:defRPr/>
            </a:pPr>
            <a:r>
              <a:rPr lang="en-US" sz="2400" dirty="0" smtClean="0">
                <a:solidFill>
                  <a:srgbClr val="FF0000"/>
                </a:solidFill>
              </a:rPr>
              <a:t>interchangeable</a:t>
            </a:r>
          </a:p>
          <a:p>
            <a:pPr marL="274320" indent="-274320">
              <a:lnSpc>
                <a:spcPts val="2000"/>
              </a:lnSpc>
              <a:defRPr/>
            </a:pPr>
            <a:r>
              <a:rPr lang="en-US" sz="2400" dirty="0" smtClean="0">
                <a:solidFill>
                  <a:srgbClr val="FF0000"/>
                </a:solidFill>
              </a:rPr>
              <a:t>interoperable </a:t>
            </a:r>
          </a:p>
          <a:p>
            <a:pPr marL="274320" indent="-274320">
              <a:lnSpc>
                <a:spcPts val="2000"/>
              </a:lnSpc>
              <a:defRPr/>
            </a:pPr>
            <a:r>
              <a:rPr lang="en-US" sz="2400" dirty="0" smtClean="0">
                <a:solidFill>
                  <a:srgbClr val="FF0000"/>
                </a:solidFill>
              </a:rPr>
              <a:t>learnable</a:t>
            </a:r>
          </a:p>
          <a:p>
            <a:pPr marL="274320" indent="-274320">
              <a:lnSpc>
                <a:spcPts val="2000"/>
              </a:lnSpc>
              <a:defRPr/>
            </a:pPr>
            <a:r>
              <a:rPr lang="en-US" sz="2400" dirty="0" smtClean="0">
                <a:solidFill>
                  <a:srgbClr val="FF0000"/>
                </a:solidFill>
              </a:rPr>
              <a:t>maintainable</a:t>
            </a:r>
          </a:p>
          <a:p>
            <a:pPr marL="274320" indent="-274320">
              <a:lnSpc>
                <a:spcPts val="2000"/>
              </a:lnSpc>
              <a:defRPr/>
            </a:pPr>
            <a:endParaRPr lang="en-US" sz="2400" dirty="0" smtClean="0">
              <a:solidFill>
                <a:prstClr val="black"/>
              </a:solidFill>
            </a:endParaRPr>
          </a:p>
          <a:p>
            <a:pPr marL="274320" indent="-274320">
              <a:lnSpc>
                <a:spcPts val="2000"/>
              </a:lnSpc>
              <a:defRPr/>
            </a:pPr>
            <a:endParaRPr lang="en-US" sz="2400" dirty="0" smtClean="0">
              <a:solidFill>
                <a:prstClr val="black"/>
              </a:solidFill>
            </a:endParaRPr>
          </a:p>
        </p:txBody>
      </p:sp>
      <p:sp>
        <p:nvSpPr>
          <p:cNvPr id="49"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manageable</a:t>
            </a:r>
          </a:p>
          <a:p>
            <a:pPr marL="274320" indent="-274320">
              <a:lnSpc>
                <a:spcPts val="2000"/>
              </a:lnSpc>
              <a:defRPr/>
            </a:pPr>
            <a:r>
              <a:rPr lang="en-US" sz="2400" dirty="0" smtClean="0">
                <a:solidFill>
                  <a:srgbClr val="FF0000"/>
                </a:solidFill>
              </a:rPr>
              <a:t>mobile</a:t>
            </a:r>
          </a:p>
          <a:p>
            <a:pPr marL="274320" indent="-274320">
              <a:lnSpc>
                <a:spcPts val="2000"/>
              </a:lnSpc>
              <a:defRPr/>
            </a:pPr>
            <a:r>
              <a:rPr lang="en-US" sz="2400" dirty="0" smtClean="0">
                <a:solidFill>
                  <a:srgbClr val="FF0000"/>
                </a:solidFill>
              </a:rPr>
              <a:t>modifiable</a:t>
            </a:r>
          </a:p>
          <a:p>
            <a:pPr marL="274320" indent="-274320">
              <a:lnSpc>
                <a:spcPts val="2000"/>
              </a:lnSpc>
              <a:defRPr/>
            </a:pPr>
            <a:r>
              <a:rPr lang="en-US" sz="2400" dirty="0" smtClean="0">
                <a:solidFill>
                  <a:srgbClr val="FF0000"/>
                </a:solidFill>
              </a:rPr>
              <a:t>modular</a:t>
            </a:r>
          </a:p>
          <a:p>
            <a:pPr marL="274320" indent="-274320">
              <a:lnSpc>
                <a:spcPts val="2000"/>
              </a:lnSpc>
              <a:defRPr/>
            </a:pPr>
            <a:r>
              <a:rPr lang="en-US" sz="2400" dirty="0" smtClean="0">
                <a:solidFill>
                  <a:srgbClr val="FF0000"/>
                </a:solidFill>
              </a:rPr>
              <a:t>nomadic</a:t>
            </a:r>
          </a:p>
          <a:p>
            <a:pPr marL="274320" indent="-274320">
              <a:lnSpc>
                <a:spcPts val="2000"/>
              </a:lnSpc>
              <a:defRPr/>
            </a:pPr>
            <a:r>
              <a:rPr lang="en-US" sz="2400" dirty="0" smtClean="0">
                <a:solidFill>
                  <a:srgbClr val="FF0000"/>
                </a:solidFill>
              </a:rPr>
              <a:t>operable</a:t>
            </a:r>
          </a:p>
          <a:p>
            <a:pPr marL="274320" indent="-274320">
              <a:lnSpc>
                <a:spcPts val="2000"/>
              </a:lnSpc>
              <a:buFont typeface="Arial" pitchFamily="34" charset="0"/>
              <a:buNone/>
              <a:defRPr/>
            </a:pPr>
            <a:r>
              <a:rPr lang="en-US" sz="2400" dirty="0" err="1" smtClean="0">
                <a:solidFill>
                  <a:srgbClr val="3333FF"/>
                </a:solidFill>
              </a:rPr>
              <a:t>orthogonality</a:t>
            </a:r>
            <a:endParaRPr lang="en-US" sz="2400" dirty="0" smtClean="0">
              <a:solidFill>
                <a:srgbClr val="3333FF"/>
              </a:solidFill>
            </a:endParaRPr>
          </a:p>
          <a:p>
            <a:pPr marL="274320" indent="-274320">
              <a:lnSpc>
                <a:spcPts val="2000"/>
              </a:lnSpc>
              <a:buFont typeface="Arial" pitchFamily="34" charset="0"/>
              <a:buNone/>
              <a:defRPr/>
            </a:pPr>
            <a:r>
              <a:rPr lang="en-US" sz="2400" dirty="0" smtClean="0">
                <a:solidFill>
                  <a:srgbClr val="FF0000"/>
                </a:solidFill>
              </a:rPr>
              <a:t>portable</a:t>
            </a:r>
          </a:p>
          <a:p>
            <a:pPr marL="274320" indent="-274320">
              <a:lnSpc>
                <a:spcPts val="2000"/>
              </a:lnSpc>
              <a:buFont typeface="Arial" pitchFamily="34" charset="0"/>
              <a:buNone/>
              <a:defRPr/>
            </a:pPr>
            <a:r>
              <a:rPr lang="en-US" sz="2400" dirty="0" smtClean="0">
                <a:solidFill>
                  <a:srgbClr val="FF0000"/>
                </a:solidFill>
              </a:rPr>
              <a:t>precision</a:t>
            </a:r>
          </a:p>
          <a:p>
            <a:pPr marL="274320" indent="-274320">
              <a:lnSpc>
                <a:spcPts val="2000"/>
              </a:lnSpc>
              <a:buFont typeface="Arial" pitchFamily="34" charset="0"/>
              <a:buNone/>
              <a:defRPr/>
            </a:pPr>
            <a:r>
              <a:rPr lang="en-US" sz="2400" dirty="0" smtClean="0">
                <a:solidFill>
                  <a:srgbClr val="FF0000"/>
                </a:solidFill>
              </a:rPr>
              <a:t>predictable</a:t>
            </a:r>
          </a:p>
          <a:p>
            <a:pPr marL="274320" indent="-274320">
              <a:lnSpc>
                <a:spcPts val="2000"/>
              </a:lnSpc>
              <a:buFont typeface="Arial" pitchFamily="34" charset="0"/>
              <a:buNone/>
              <a:defRPr/>
            </a:pPr>
            <a:r>
              <a:rPr lang="en-US" sz="2400" dirty="0" smtClean="0">
                <a:solidFill>
                  <a:srgbClr val="FF0000"/>
                </a:solidFill>
              </a:rPr>
              <a:t>producible</a:t>
            </a:r>
          </a:p>
          <a:p>
            <a:pPr marL="274320" indent="-274320">
              <a:lnSpc>
                <a:spcPts val="2000"/>
              </a:lnSpc>
              <a:buFont typeface="Arial" pitchFamily="34" charset="0"/>
              <a:buNone/>
              <a:defRPr/>
            </a:pPr>
            <a:r>
              <a:rPr lang="en-US" sz="2400" dirty="0" smtClean="0">
                <a:solidFill>
                  <a:srgbClr val="FF0000"/>
                </a:solidFill>
              </a:rPr>
              <a:t>provable</a:t>
            </a:r>
          </a:p>
          <a:p>
            <a:pPr marL="274320" indent="-274320">
              <a:lnSpc>
                <a:spcPts val="2000"/>
              </a:lnSpc>
              <a:buFont typeface="Arial" pitchFamily="34" charset="0"/>
              <a:buNone/>
              <a:defRPr/>
            </a:pPr>
            <a:r>
              <a:rPr lang="en-US" sz="2400" dirty="0" smtClean="0">
                <a:solidFill>
                  <a:srgbClr val="FF0000"/>
                </a:solidFill>
              </a:rPr>
              <a:t>recoverable</a:t>
            </a:r>
          </a:p>
          <a:p>
            <a:pPr marL="274320" indent="-274320">
              <a:lnSpc>
                <a:spcPts val="2000"/>
              </a:lnSpc>
              <a:buFont typeface="Arial" pitchFamily="34" charset="0"/>
              <a:buNone/>
              <a:defRPr/>
            </a:pPr>
            <a:r>
              <a:rPr lang="en-US" sz="2400" dirty="0" smtClean="0">
                <a:solidFill>
                  <a:srgbClr val="FF0000"/>
                </a:solidFill>
              </a:rPr>
              <a:t>relevant</a:t>
            </a:r>
          </a:p>
          <a:p>
            <a:pPr marL="274320" indent="-274320">
              <a:lnSpc>
                <a:spcPts val="2000"/>
              </a:lnSpc>
              <a:buFont typeface="Arial" pitchFamily="34" charset="0"/>
              <a:buNone/>
              <a:defRPr/>
            </a:pPr>
            <a:r>
              <a:rPr lang="en-US" sz="2400" dirty="0" smtClean="0">
                <a:solidFill>
                  <a:srgbClr val="FF0000"/>
                </a:solidFill>
              </a:rPr>
              <a:t>reliable</a:t>
            </a:r>
          </a:p>
          <a:p>
            <a:pPr marL="274320" indent="-274320">
              <a:lnSpc>
                <a:spcPts val="2000"/>
              </a:lnSpc>
              <a:buFont typeface="Arial" pitchFamily="34" charset="0"/>
              <a:buNone/>
              <a:defRPr/>
            </a:pPr>
            <a:r>
              <a:rPr lang="en-US" sz="2400" dirty="0" smtClean="0">
                <a:solidFill>
                  <a:srgbClr val="FF0000"/>
                </a:solidFill>
              </a:rPr>
              <a:t>repeatable</a:t>
            </a:r>
          </a:p>
          <a:p>
            <a:pPr marL="274320" indent="-274320">
              <a:lnSpc>
                <a:spcPts val="2000"/>
              </a:lnSpc>
              <a:buFont typeface="Arial" pitchFamily="34" charset="0"/>
              <a:buNone/>
              <a:defRPr/>
            </a:pPr>
            <a:r>
              <a:rPr lang="en-US" sz="2400" dirty="0" smtClean="0">
                <a:solidFill>
                  <a:srgbClr val="FF0000"/>
                </a:solidFill>
              </a:rPr>
              <a:t>reproducible</a:t>
            </a:r>
          </a:p>
          <a:p>
            <a:pPr marL="274320" indent="-274320">
              <a:lnSpc>
                <a:spcPts val="2000"/>
              </a:lnSpc>
              <a:buFont typeface="Arial" pitchFamily="34" charset="0"/>
              <a:buNone/>
              <a:defRPr/>
            </a:pPr>
            <a:r>
              <a:rPr lang="en-US" sz="2400" dirty="0" smtClean="0">
                <a:solidFill>
                  <a:srgbClr val="FF0000"/>
                </a:solidFill>
              </a:rPr>
              <a:t>resilient</a:t>
            </a:r>
            <a:endParaRPr lang="en-US" sz="2000" dirty="0" smtClean="0">
              <a:solidFill>
                <a:srgbClr val="FF0000"/>
              </a:solidFill>
            </a:endParaRPr>
          </a:p>
          <a:p>
            <a:pPr marL="274320" indent="-274320">
              <a:lnSpc>
                <a:spcPts val="2000"/>
              </a:lnSpc>
              <a:buFont typeface="Arial" pitchFamily="34" charset="0"/>
              <a:buNone/>
              <a:defRPr/>
            </a:pPr>
            <a:r>
              <a:rPr lang="en-US" sz="2400" dirty="0" smtClean="0">
                <a:solidFill>
                  <a:srgbClr val="FF0000"/>
                </a:solidFill>
              </a:rPr>
              <a:t>responsive</a:t>
            </a:r>
          </a:p>
          <a:p>
            <a:pPr marL="274320" indent="-274320">
              <a:lnSpc>
                <a:spcPts val="2000"/>
              </a:lnSpc>
              <a:buFont typeface="Arial" pitchFamily="34" charset="0"/>
              <a:buNone/>
              <a:defRPr/>
            </a:pPr>
            <a:r>
              <a:rPr lang="en-US" sz="2400" dirty="0" smtClean="0">
                <a:solidFill>
                  <a:srgbClr val="3333FF"/>
                </a:solidFill>
              </a:rPr>
              <a:t>reusable </a:t>
            </a:r>
          </a:p>
          <a:p>
            <a:pPr marL="274320" indent="-274320">
              <a:lnSpc>
                <a:spcPts val="2000"/>
              </a:lnSpc>
              <a:buFont typeface="Arial" pitchFamily="34" charset="0"/>
              <a:buNone/>
              <a:defRPr/>
            </a:pPr>
            <a:endParaRPr lang="en-US" sz="2400" b="1" dirty="0" smtClean="0">
              <a:solidFill>
                <a:srgbClr val="FF0000"/>
              </a:solidFill>
              <a:latin typeface="Arial Black" pitchFamily="34" charset="0"/>
            </a:endParaRPr>
          </a:p>
          <a:p>
            <a:pPr marL="274320" indent="-274320">
              <a:lnSpc>
                <a:spcPts val="2000"/>
              </a:lnSpc>
              <a:buFont typeface="Arial" pitchFamily="34" charset="0"/>
              <a:buNone/>
              <a:defRPr/>
            </a:pPr>
            <a:endParaRPr lang="en-US" sz="2400" dirty="0" smtClean="0">
              <a:solidFill>
                <a:prstClr val="black"/>
              </a:solidFill>
            </a:endParaRPr>
          </a:p>
        </p:txBody>
      </p:sp>
      <p:sp>
        <p:nvSpPr>
          <p:cNvPr id="50" name="Content Placeholder 2"/>
          <p:cNvSpPr txBox="1">
            <a:spLocks/>
          </p:cNvSpPr>
          <p:nvPr/>
        </p:nvSpPr>
        <p:spPr>
          <a:xfrm>
            <a:off x="6858000" y="914400"/>
            <a:ext cx="24384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FF0000"/>
                </a:solidFill>
              </a:rPr>
              <a:t>safety </a:t>
            </a:r>
          </a:p>
          <a:p>
            <a:pPr marL="274320" indent="-274320">
              <a:lnSpc>
                <a:spcPts val="2000"/>
              </a:lnSpc>
              <a:defRPr/>
            </a:pPr>
            <a:r>
              <a:rPr lang="en-US" sz="2400" dirty="0" smtClean="0">
                <a:solidFill>
                  <a:srgbClr val="FF0000"/>
                </a:solidFill>
              </a:rPr>
              <a:t>scalable</a:t>
            </a:r>
          </a:p>
          <a:p>
            <a:pPr marL="274320" indent="-274320">
              <a:lnSpc>
                <a:spcPts val="2000"/>
              </a:lnSpc>
              <a:defRPr/>
            </a:pPr>
            <a:r>
              <a:rPr lang="en-US" sz="2400" dirty="0" smtClean="0">
                <a:solidFill>
                  <a:srgbClr val="3333FF"/>
                </a:solidFill>
              </a:rPr>
              <a:t>seamless</a:t>
            </a:r>
          </a:p>
          <a:p>
            <a:pPr marL="274320" indent="-274320">
              <a:lnSpc>
                <a:spcPts val="2000"/>
              </a:lnSpc>
              <a:defRPr/>
            </a:pPr>
            <a:r>
              <a:rPr lang="en-US" sz="2400" dirty="0" smtClean="0">
                <a:solidFill>
                  <a:srgbClr val="3333FF"/>
                </a:solidFill>
              </a:rPr>
              <a:t>self-sustainable</a:t>
            </a:r>
          </a:p>
          <a:p>
            <a:pPr marL="274320" indent="-274320">
              <a:lnSpc>
                <a:spcPts val="2000"/>
              </a:lnSpc>
              <a:defRPr/>
            </a:pPr>
            <a:r>
              <a:rPr lang="en-US" sz="2400" dirty="0" smtClean="0">
                <a:solidFill>
                  <a:srgbClr val="FF0000"/>
                </a:solidFill>
              </a:rPr>
              <a:t>serviceable</a:t>
            </a:r>
          </a:p>
          <a:p>
            <a:pPr marL="274320" indent="-274320">
              <a:lnSpc>
                <a:spcPts val="2000"/>
              </a:lnSpc>
              <a:defRPr/>
            </a:pPr>
            <a:r>
              <a:rPr lang="en-US" sz="2400" dirty="0" smtClean="0">
                <a:solidFill>
                  <a:srgbClr val="FF0000"/>
                </a:solidFill>
              </a:rPr>
              <a:t>supportable</a:t>
            </a:r>
          </a:p>
          <a:p>
            <a:pPr marL="274320" indent="-274320">
              <a:lnSpc>
                <a:spcPts val="2000"/>
              </a:lnSpc>
              <a:defRPr/>
            </a:pPr>
            <a:r>
              <a:rPr lang="en-US" sz="2400" dirty="0" smtClean="0">
                <a:solidFill>
                  <a:srgbClr val="FF0000"/>
                </a:solidFill>
              </a:rPr>
              <a:t>securable</a:t>
            </a:r>
          </a:p>
          <a:p>
            <a:pPr marL="274320" indent="-274320">
              <a:lnSpc>
                <a:spcPts val="2000"/>
              </a:lnSpc>
              <a:buFont typeface="Arial" pitchFamily="34" charset="0"/>
              <a:buNone/>
              <a:defRPr/>
            </a:pPr>
            <a:r>
              <a:rPr lang="en-US" sz="2400" dirty="0" smtClean="0">
                <a:solidFill>
                  <a:srgbClr val="3333FF"/>
                </a:solidFill>
              </a:rPr>
              <a:t>simple</a:t>
            </a:r>
          </a:p>
          <a:p>
            <a:pPr marL="274320" indent="-274320">
              <a:lnSpc>
                <a:spcPts val="2000"/>
              </a:lnSpc>
              <a:buFont typeface="Arial" pitchFamily="34" charset="0"/>
              <a:buNone/>
              <a:defRPr/>
            </a:pPr>
            <a:r>
              <a:rPr lang="en-US" sz="2400" dirty="0" smtClean="0">
                <a:solidFill>
                  <a:srgbClr val="FF0000"/>
                </a:solidFill>
              </a:rPr>
              <a:t>stable</a:t>
            </a:r>
          </a:p>
          <a:p>
            <a:pPr marL="274320" indent="-274320">
              <a:lnSpc>
                <a:spcPts val="2000"/>
              </a:lnSpc>
              <a:buFont typeface="Arial" pitchFamily="34" charset="0"/>
              <a:buNone/>
              <a:defRPr/>
            </a:pPr>
            <a:r>
              <a:rPr lang="en-US" sz="2400" dirty="0" smtClean="0">
                <a:solidFill>
                  <a:srgbClr val="3333FF"/>
                </a:solidFill>
              </a:rPr>
              <a:t>standards</a:t>
            </a:r>
          </a:p>
          <a:p>
            <a:pPr marL="274320" indent="-274320">
              <a:lnSpc>
                <a:spcPts val="2000"/>
              </a:lnSpc>
              <a:buFont typeface="Arial" pitchFamily="34" charset="0"/>
              <a:buNone/>
              <a:defRPr/>
            </a:pPr>
            <a:r>
              <a:rPr lang="en-US" sz="2400" dirty="0" smtClean="0">
                <a:solidFill>
                  <a:srgbClr val="FF0000"/>
                </a:solidFill>
              </a:rPr>
              <a:t>survivable</a:t>
            </a:r>
          </a:p>
          <a:p>
            <a:pPr marL="274320" indent="-274320">
              <a:lnSpc>
                <a:spcPts val="2000"/>
              </a:lnSpc>
              <a:buFont typeface="Arial" pitchFamily="34" charset="0"/>
              <a:buNone/>
              <a:defRPr/>
            </a:pPr>
            <a:endParaRPr lang="en-US" sz="2400" b="1" dirty="0" smtClean="0">
              <a:solidFill>
                <a:prstClr val="black"/>
              </a:solidFill>
              <a:latin typeface="Arial Black" pitchFamily="34" charset="0"/>
            </a:endParaRPr>
          </a:p>
          <a:p>
            <a:pPr marL="274320" indent="-274320">
              <a:lnSpc>
                <a:spcPts val="2000"/>
              </a:lnSpc>
              <a:buFont typeface="Arial" pitchFamily="34" charset="0"/>
              <a:buNone/>
              <a:defRPr/>
            </a:pPr>
            <a:r>
              <a:rPr lang="en-US" sz="2400" dirty="0" err="1" smtClean="0">
                <a:solidFill>
                  <a:srgbClr val="FF0000"/>
                </a:solidFill>
              </a:rPr>
              <a:t>tailorable</a:t>
            </a:r>
            <a:endParaRPr lang="en-US" sz="2400" dirty="0" smtClean="0">
              <a:solidFill>
                <a:srgbClr val="FF0000"/>
              </a:solidFill>
            </a:endParaRPr>
          </a:p>
          <a:p>
            <a:pPr marL="274320" indent="-274320">
              <a:lnSpc>
                <a:spcPts val="2000"/>
              </a:lnSpc>
              <a:buFont typeface="Arial" pitchFamily="34" charset="0"/>
              <a:buNone/>
              <a:defRPr/>
            </a:pPr>
            <a:r>
              <a:rPr lang="en-US" sz="2400" dirty="0" smtClean="0">
                <a:solidFill>
                  <a:srgbClr val="FF0000"/>
                </a:solidFill>
              </a:rPr>
              <a:t>testable</a:t>
            </a:r>
          </a:p>
          <a:p>
            <a:pPr marL="274320" indent="-274320">
              <a:lnSpc>
                <a:spcPts val="2000"/>
              </a:lnSpc>
              <a:buFont typeface="Arial" pitchFamily="34" charset="0"/>
              <a:buNone/>
              <a:defRPr/>
            </a:pPr>
            <a:r>
              <a:rPr lang="en-US" sz="2400" dirty="0" smtClean="0">
                <a:solidFill>
                  <a:srgbClr val="FF0000"/>
                </a:solidFill>
              </a:rPr>
              <a:t>timely</a:t>
            </a:r>
          </a:p>
          <a:p>
            <a:pPr marL="274320" indent="-274320">
              <a:lnSpc>
                <a:spcPts val="2000"/>
              </a:lnSpc>
              <a:buFont typeface="Arial" pitchFamily="34" charset="0"/>
              <a:buNone/>
              <a:defRPr/>
            </a:pPr>
            <a:r>
              <a:rPr lang="en-US" sz="2400" dirty="0" smtClean="0">
                <a:solidFill>
                  <a:srgbClr val="FF0000"/>
                </a:solidFill>
              </a:rPr>
              <a:t>traceable</a:t>
            </a:r>
          </a:p>
          <a:p>
            <a:pPr marL="274320" indent="-274320">
              <a:lnSpc>
                <a:spcPts val="2000"/>
              </a:lnSpc>
              <a:buFont typeface="Arial" pitchFamily="34" charset="0"/>
              <a:buNone/>
              <a:defRPr/>
            </a:pPr>
            <a:r>
              <a:rPr lang="en-US" sz="2400" dirty="0" smtClean="0">
                <a:solidFill>
                  <a:srgbClr val="3333FF"/>
                </a:solidFill>
              </a:rPr>
              <a:t>ubiquitous</a:t>
            </a:r>
          </a:p>
          <a:p>
            <a:pPr marL="274320" indent="-274320">
              <a:lnSpc>
                <a:spcPts val="2000"/>
              </a:lnSpc>
              <a:buFont typeface="Arial" pitchFamily="34" charset="0"/>
              <a:buNone/>
              <a:defRPr/>
            </a:pPr>
            <a:r>
              <a:rPr lang="en-US" sz="2400" dirty="0" smtClean="0">
                <a:solidFill>
                  <a:srgbClr val="FF0000"/>
                </a:solidFill>
              </a:rPr>
              <a:t>understandable</a:t>
            </a:r>
          </a:p>
          <a:p>
            <a:pPr marL="274320" indent="-274320">
              <a:lnSpc>
                <a:spcPts val="2000"/>
              </a:lnSpc>
              <a:buFont typeface="Arial" pitchFamily="34" charset="0"/>
              <a:buNone/>
              <a:defRPr/>
            </a:pPr>
            <a:r>
              <a:rPr lang="en-US" sz="2400" dirty="0" smtClean="0">
                <a:solidFill>
                  <a:srgbClr val="FF0000"/>
                </a:solidFill>
              </a:rPr>
              <a:t>upgradable</a:t>
            </a:r>
          </a:p>
          <a:p>
            <a:pPr marL="274320" indent="-274320">
              <a:lnSpc>
                <a:spcPts val="2000"/>
              </a:lnSpc>
              <a:buFont typeface="Arial" pitchFamily="34" charset="0"/>
              <a:buNone/>
              <a:defRPr/>
            </a:pPr>
            <a:r>
              <a:rPr lang="en-US" sz="2400" dirty="0" smtClean="0">
                <a:solidFill>
                  <a:srgbClr val="3333FF"/>
                </a:solidFill>
              </a:rPr>
              <a:t>usable</a:t>
            </a:r>
          </a:p>
          <a:p>
            <a:pPr marL="274320" indent="-274320">
              <a:lnSpc>
                <a:spcPts val="2000"/>
              </a:lnSpc>
              <a:buFont typeface="Arial" pitchFamily="34" charset="0"/>
              <a:buNone/>
              <a:defRPr/>
            </a:pPr>
            <a:endParaRPr lang="en-US" sz="2400" dirty="0">
              <a:solidFill>
                <a:prstClr val="black"/>
              </a:solidFill>
            </a:endParaRPr>
          </a:p>
        </p:txBody>
      </p:sp>
      <p:sp>
        <p:nvSpPr>
          <p:cNvPr id="51" name="TextBox 50"/>
          <p:cNvSpPr txBox="1"/>
          <p:nvPr/>
        </p:nvSpPr>
        <p:spPr>
          <a:xfrm>
            <a:off x="1295400" y="76200"/>
            <a:ext cx="6356805" cy="523220"/>
          </a:xfrm>
          <a:prstGeom prst="rect">
            <a:avLst/>
          </a:prstGeom>
          <a:noFill/>
        </p:spPr>
        <p:txBody>
          <a:bodyPr wrap="none" rtlCol="0">
            <a:spAutoFit/>
          </a:bodyPr>
          <a:lstStyle/>
          <a:p>
            <a:r>
              <a:rPr lang="en-US" sz="2800" dirty="0" smtClean="0">
                <a:solidFill>
                  <a:prstClr val="black"/>
                </a:solidFill>
                <a:latin typeface="Arial Black" pitchFamily="34" charset="0"/>
              </a:rPr>
              <a:t>Sustainable = </a:t>
            </a:r>
            <a:r>
              <a:rPr lang="en-US" sz="2800" dirty="0" smtClean="0">
                <a:solidFill>
                  <a:srgbClr val="3333FF"/>
                </a:solidFill>
                <a:latin typeface="Arial Black" pitchFamily="34" charset="0"/>
              </a:rPr>
              <a:t>efficient</a:t>
            </a:r>
            <a:r>
              <a:rPr lang="en-US" sz="2800" dirty="0" smtClean="0">
                <a:solidFill>
                  <a:prstClr val="black"/>
                </a:solidFill>
                <a:latin typeface="Arial Black" pitchFamily="34" charset="0"/>
              </a:rPr>
              <a:t> + </a:t>
            </a:r>
            <a:r>
              <a:rPr lang="en-US" sz="2800" dirty="0" smtClean="0">
                <a:solidFill>
                  <a:srgbClr val="FF0000"/>
                </a:solidFill>
                <a:latin typeface="Arial Black" pitchFamily="34" charset="0"/>
              </a:rPr>
              <a:t>robust</a:t>
            </a:r>
            <a:endParaRPr lang="en-US" sz="2800" dirty="0">
              <a:solidFill>
                <a:srgbClr val="FF0000"/>
              </a:solidFill>
              <a:latin typeface="Arial Black" pitchFamily="34" charset="0"/>
            </a:endParaRPr>
          </a:p>
        </p:txBody>
      </p:sp>
      <p:sp>
        <p:nvSpPr>
          <p:cNvPr id="52" name="TextBox 51"/>
          <p:cNvSpPr txBox="1"/>
          <p:nvPr/>
        </p:nvSpPr>
        <p:spPr>
          <a:xfrm>
            <a:off x="2514600" y="2478975"/>
            <a:ext cx="2209800" cy="392800"/>
          </a:xfrm>
          <a:prstGeom prst="rect">
            <a:avLst/>
          </a:prstGeom>
          <a:noFill/>
        </p:spPr>
        <p:txBody>
          <a:bodyPr wrap="square" rtlCol="0">
            <a:spAutoFit/>
          </a:bodyPr>
          <a:lstStyle/>
          <a:p>
            <a:pPr marL="274320" indent="-274320">
              <a:lnSpc>
                <a:spcPts val="2000"/>
              </a:lnSpc>
              <a:defRPr/>
            </a:pPr>
            <a:r>
              <a:rPr lang="en-US" sz="3200" b="1" dirty="0" smtClean="0">
                <a:solidFill>
                  <a:srgbClr val="3366FF"/>
                </a:solidFill>
                <a:latin typeface="Arial Black" pitchFamily="34" charset="0"/>
              </a:rPr>
              <a:t>efficient</a:t>
            </a:r>
            <a:endParaRPr lang="en-US" sz="2400" b="1" dirty="0" smtClean="0">
              <a:solidFill>
                <a:srgbClr val="3366FF"/>
              </a:solidFill>
              <a:latin typeface="Arial Black" pitchFamily="34" charset="0"/>
            </a:endParaRPr>
          </a:p>
        </p:txBody>
      </p:sp>
      <p:sp>
        <p:nvSpPr>
          <p:cNvPr id="53" name="TextBox 52"/>
          <p:cNvSpPr txBox="1"/>
          <p:nvPr/>
        </p:nvSpPr>
        <p:spPr>
          <a:xfrm>
            <a:off x="4847836" y="6084200"/>
            <a:ext cx="1629164" cy="392800"/>
          </a:xfrm>
          <a:prstGeom prst="rect">
            <a:avLst/>
          </a:prstGeom>
          <a:noFill/>
        </p:spPr>
        <p:txBody>
          <a:bodyPr wrap="none" rtlCol="0">
            <a:spAutoFit/>
          </a:bodyPr>
          <a:lstStyle/>
          <a:p>
            <a:pPr marL="274320" indent="-274320">
              <a:lnSpc>
                <a:spcPts val="2000"/>
              </a:lnSpc>
              <a:defRPr/>
            </a:pPr>
            <a:r>
              <a:rPr lang="en-US" sz="3200" b="1" dirty="0" smtClean="0">
                <a:solidFill>
                  <a:srgbClr val="FF0000"/>
                </a:solidFill>
                <a:latin typeface="Arial Black" pitchFamily="34" charset="0"/>
              </a:rPr>
              <a:t>robust</a:t>
            </a:r>
            <a:endParaRPr lang="en-US" sz="2400" b="1" dirty="0" smtClean="0">
              <a:solidFill>
                <a:srgbClr val="FF0000"/>
              </a:solidFill>
              <a:latin typeface="Arial Black" pitchFamily="34" charset="0"/>
            </a:endParaRPr>
          </a:p>
        </p:txBody>
      </p:sp>
      <p:sp>
        <p:nvSpPr>
          <p:cNvPr id="54" name="TextBox 53"/>
          <p:cNvSpPr txBox="1"/>
          <p:nvPr/>
        </p:nvSpPr>
        <p:spPr>
          <a:xfrm>
            <a:off x="6490648" y="3530025"/>
            <a:ext cx="2788777" cy="584775"/>
          </a:xfrm>
          <a:prstGeom prst="rect">
            <a:avLst/>
          </a:prstGeom>
          <a:noFill/>
        </p:spPr>
        <p:txBody>
          <a:bodyPr wrap="none" rtlCol="0">
            <a:spAutoFit/>
          </a:bodyPr>
          <a:lstStyle/>
          <a:p>
            <a:r>
              <a:rPr lang="en-US" sz="3200" b="1" dirty="0" smtClean="0">
                <a:solidFill>
                  <a:prstClr val="black"/>
                </a:solidFill>
                <a:latin typeface="Arial Black" pitchFamily="34" charset="0"/>
              </a:rPr>
              <a:t>sustainable</a:t>
            </a:r>
            <a:endParaRPr lang="en-US" sz="2800" b="1" dirty="0" smtClean="0">
              <a:solidFill>
                <a:prstClr val="black"/>
              </a:solidFill>
              <a:latin typeface="Arial Black" pitchFamily="34" charset="0"/>
            </a:endParaRPr>
          </a:p>
        </p:txBody>
      </p:sp>
      <p:sp>
        <p:nvSpPr>
          <p:cNvPr id="39" name="Rectangle 38"/>
          <p:cNvSpPr/>
          <p:nvPr/>
        </p:nvSpPr>
        <p:spPr>
          <a:xfrm>
            <a:off x="1447800" y="1905000"/>
            <a:ext cx="6248400" cy="4114800"/>
          </a:xfrm>
          <a:prstGeom prst="rect">
            <a:avLst/>
          </a:prstGeom>
          <a:solidFill>
            <a:schemeClr val="bg1"/>
          </a:solidFill>
          <a:ln w="38100">
            <a:solidFill>
              <a:schemeClr val="tx1"/>
            </a:solidFill>
          </a:ln>
          <a:effectLst>
            <a:outerShdw blurRad="50800" dist="190500" dir="13500000" algn="br" rotWithShape="0">
              <a:prstClr val="black">
                <a:alpha val="59000"/>
              </a:prstClr>
            </a:outerShdw>
          </a:effectLst>
        </p:spPr>
        <p:txBody>
          <a:bodyPr vert="horz" lIns="91440" tIns="45720" rIns="91440" bIns="45720" rtlCol="0" anchor="ctr">
            <a:normAutofit/>
          </a:bodyPr>
          <a:lstStyle/>
          <a:p>
            <a:pPr algn="r">
              <a:spcBef>
                <a:spcPct val="0"/>
              </a:spcBef>
            </a:pPr>
            <a:endParaRPr lang="en-US" sz="3600" dirty="0" smtClean="0">
              <a:solidFill>
                <a:prstClr val="black"/>
              </a:solidFill>
              <a:latin typeface="Arial" pitchFamily="34" charset="0"/>
              <a:cs typeface="Arial" pitchFamily="34" charset="0"/>
            </a:endParaRPr>
          </a:p>
        </p:txBody>
      </p:sp>
      <p:cxnSp>
        <p:nvCxnSpPr>
          <p:cNvPr id="18" name="Straight Arrow Connector 17"/>
          <p:cNvCxnSpPr/>
          <p:nvPr/>
        </p:nvCxnSpPr>
        <p:spPr bwMode="auto">
          <a:xfrm flipV="1">
            <a:off x="2819400" y="2286000"/>
            <a:ext cx="0" cy="22860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2819400" y="4572000"/>
            <a:ext cx="3581400"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1738884" y="3810000"/>
            <a:ext cx="92525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Fast</a:t>
            </a:r>
            <a:endParaRPr lang="en-US" sz="2800" b="1" dirty="0">
              <a:solidFill>
                <a:srgbClr val="000000"/>
              </a:solidFill>
              <a:latin typeface="Arial" pitchFamily="34" charset="0"/>
              <a:cs typeface="Arial" pitchFamily="34" charset="0"/>
            </a:endParaRPr>
          </a:p>
        </p:txBody>
      </p:sp>
      <p:sp>
        <p:nvSpPr>
          <p:cNvPr id="11" name="TextBox 10"/>
          <p:cNvSpPr txBox="1"/>
          <p:nvPr/>
        </p:nvSpPr>
        <p:spPr>
          <a:xfrm>
            <a:off x="1600200" y="2209800"/>
            <a:ext cx="102143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Slow</a:t>
            </a:r>
            <a:endParaRPr lang="en-US" sz="2800" b="1" dirty="0">
              <a:solidFill>
                <a:srgbClr val="000000"/>
              </a:solidFill>
              <a:latin typeface="Arial" pitchFamily="34" charset="0"/>
              <a:cs typeface="Arial" pitchFamily="34" charset="0"/>
            </a:endParaRPr>
          </a:p>
        </p:txBody>
      </p:sp>
      <p:sp>
        <p:nvSpPr>
          <p:cNvPr id="12" name="TextBox 11"/>
          <p:cNvSpPr txBox="1"/>
          <p:nvPr/>
        </p:nvSpPr>
        <p:spPr>
          <a:xfrm>
            <a:off x="2972626" y="4763869"/>
            <a:ext cx="1523174"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Flexible</a:t>
            </a:r>
            <a:endParaRPr lang="en-US" sz="2800" b="1" dirty="0">
              <a:solidFill>
                <a:srgbClr val="000000"/>
              </a:solidFill>
              <a:latin typeface="Arial" pitchFamily="34" charset="0"/>
              <a:cs typeface="Arial" pitchFamily="34" charset="0"/>
            </a:endParaRPr>
          </a:p>
        </p:txBody>
      </p:sp>
      <p:sp>
        <p:nvSpPr>
          <p:cNvPr id="13" name="TextBox 12"/>
          <p:cNvSpPr txBox="1"/>
          <p:nvPr/>
        </p:nvSpPr>
        <p:spPr>
          <a:xfrm>
            <a:off x="5334000" y="4800600"/>
            <a:ext cx="1742785"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Inflexible</a:t>
            </a:r>
            <a:endParaRPr lang="en-US" sz="2800" b="1" dirty="0">
              <a:solidFill>
                <a:srgbClr val="000000"/>
              </a:solidFill>
              <a:latin typeface="Arial" pitchFamily="34" charset="0"/>
              <a:cs typeface="Arial" pitchFamily="34" charset="0"/>
            </a:endParaRPr>
          </a:p>
        </p:txBody>
      </p:sp>
      <p:sp>
        <p:nvSpPr>
          <p:cNvPr id="19" name="Rectangle 9"/>
          <p:cNvSpPr>
            <a:spLocks noChangeArrowheads="1"/>
          </p:cNvSpPr>
          <p:nvPr/>
        </p:nvSpPr>
        <p:spPr bwMode="auto">
          <a:xfrm>
            <a:off x="4800600" y="3733800"/>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sp>
        <p:nvSpPr>
          <p:cNvPr id="42" name="Rectangle 9"/>
          <p:cNvSpPr>
            <a:spLocks noChangeArrowheads="1"/>
          </p:cNvSpPr>
          <p:nvPr/>
        </p:nvSpPr>
        <p:spPr bwMode="auto">
          <a:xfrm>
            <a:off x="3124200" y="2362200"/>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vision</a:t>
            </a:r>
            <a:endParaRPr lang="en-US" sz="2800" kern="0" dirty="0">
              <a:solidFill>
                <a:srgbClr val="FF0000"/>
              </a:solidFill>
              <a:latin typeface="Times New Roman" pitchFamily="18" charset="0"/>
            </a:endParaRPr>
          </a:p>
        </p:txBody>
      </p:sp>
      <p:sp>
        <p:nvSpPr>
          <p:cNvPr id="20" name="TextBox 19"/>
          <p:cNvSpPr txBox="1"/>
          <p:nvPr/>
        </p:nvSpPr>
        <p:spPr>
          <a:xfrm>
            <a:off x="2971800" y="5307449"/>
            <a:ext cx="1301959" cy="523220"/>
          </a:xfrm>
          <a:prstGeom prst="rect">
            <a:avLst/>
          </a:prstGeom>
          <a:noFill/>
        </p:spPr>
        <p:txBody>
          <a:bodyPr wrap="none" rtlCol="0">
            <a:spAutoFit/>
          </a:bodyPr>
          <a:lstStyle/>
          <a:p>
            <a:r>
              <a:rPr lang="en-US" sz="2800" b="1" dirty="0" smtClean="0">
                <a:solidFill>
                  <a:srgbClr val="7030A0"/>
                </a:solidFill>
                <a:latin typeface="Arial" pitchFamily="34" charset="0"/>
                <a:cs typeface="Arial" pitchFamily="34" charset="0"/>
              </a:rPr>
              <a:t>Global</a:t>
            </a:r>
            <a:endParaRPr lang="en-US" sz="2800" b="1" dirty="0">
              <a:solidFill>
                <a:srgbClr val="7030A0"/>
              </a:solidFill>
              <a:latin typeface="Arial" pitchFamily="34" charset="0"/>
              <a:cs typeface="Arial" pitchFamily="34" charset="0"/>
            </a:endParaRPr>
          </a:p>
        </p:txBody>
      </p:sp>
      <p:sp>
        <p:nvSpPr>
          <p:cNvPr id="21" name="TextBox 20"/>
          <p:cNvSpPr txBox="1"/>
          <p:nvPr/>
        </p:nvSpPr>
        <p:spPr>
          <a:xfrm>
            <a:off x="5333174" y="5344180"/>
            <a:ext cx="1124026" cy="523220"/>
          </a:xfrm>
          <a:prstGeom prst="rect">
            <a:avLst/>
          </a:prstGeom>
          <a:noFill/>
        </p:spPr>
        <p:txBody>
          <a:bodyPr wrap="none" rtlCol="0">
            <a:spAutoFit/>
          </a:bodyPr>
          <a:lstStyle/>
          <a:p>
            <a:r>
              <a:rPr lang="en-US" sz="2800" b="1" dirty="0" smtClean="0">
                <a:solidFill>
                  <a:srgbClr val="7030A0"/>
                </a:solidFill>
                <a:latin typeface="Arial" pitchFamily="34" charset="0"/>
                <a:cs typeface="Arial" pitchFamily="34" charset="0"/>
              </a:rPr>
              <a:t>Local</a:t>
            </a:r>
            <a:endParaRPr lang="en-US" sz="2800" b="1" dirty="0">
              <a:solidFill>
                <a:srgbClr val="7030A0"/>
              </a:solidFill>
              <a:latin typeface="Arial" pitchFamily="34" charset="0"/>
              <a:cs typeface="Arial"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Arrow Connector 17"/>
          <p:cNvCxnSpPr/>
          <p:nvPr/>
        </p:nvCxnSpPr>
        <p:spPr bwMode="auto">
          <a:xfrm flipV="1">
            <a:off x="1676400" y="19050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1676400" y="5562600"/>
            <a:ext cx="4495800"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617985" y="5029200"/>
            <a:ext cx="92525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Fast</a:t>
            </a:r>
            <a:endParaRPr lang="en-US" sz="2800" b="1" dirty="0">
              <a:solidFill>
                <a:srgbClr val="000000"/>
              </a:solidFill>
              <a:latin typeface="Arial" pitchFamily="34" charset="0"/>
              <a:cs typeface="Arial" pitchFamily="34" charset="0"/>
            </a:endParaRPr>
          </a:p>
        </p:txBody>
      </p:sp>
      <p:sp>
        <p:nvSpPr>
          <p:cNvPr id="11" name="TextBox 10"/>
          <p:cNvSpPr txBox="1"/>
          <p:nvPr/>
        </p:nvSpPr>
        <p:spPr>
          <a:xfrm>
            <a:off x="381000" y="2286000"/>
            <a:ext cx="102143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Slow</a:t>
            </a:r>
            <a:endParaRPr lang="en-US" sz="2800" b="1" dirty="0">
              <a:solidFill>
                <a:srgbClr val="000000"/>
              </a:solidFill>
              <a:latin typeface="Arial" pitchFamily="34" charset="0"/>
              <a:cs typeface="Arial" pitchFamily="34" charset="0"/>
            </a:endParaRPr>
          </a:p>
        </p:txBody>
      </p:sp>
      <p:sp>
        <p:nvSpPr>
          <p:cNvPr id="12" name="TextBox 11"/>
          <p:cNvSpPr txBox="1"/>
          <p:nvPr/>
        </p:nvSpPr>
        <p:spPr>
          <a:xfrm>
            <a:off x="2141985" y="5801380"/>
            <a:ext cx="1523174"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Flexible</a:t>
            </a:r>
            <a:endParaRPr lang="en-US" sz="2800" b="1" dirty="0">
              <a:solidFill>
                <a:srgbClr val="000000"/>
              </a:solidFill>
              <a:latin typeface="Arial" pitchFamily="34" charset="0"/>
              <a:cs typeface="Arial" pitchFamily="34" charset="0"/>
            </a:endParaRPr>
          </a:p>
        </p:txBody>
      </p:sp>
      <p:sp>
        <p:nvSpPr>
          <p:cNvPr id="13" name="TextBox 12"/>
          <p:cNvSpPr txBox="1"/>
          <p:nvPr/>
        </p:nvSpPr>
        <p:spPr>
          <a:xfrm>
            <a:off x="5176873" y="5791200"/>
            <a:ext cx="1742785"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Inflexible</a:t>
            </a:r>
            <a:endParaRPr lang="en-US" sz="2800" b="1" dirty="0">
              <a:solidFill>
                <a:srgbClr val="000000"/>
              </a:solidFill>
              <a:latin typeface="Arial" pitchFamily="34" charset="0"/>
              <a:cs typeface="Arial" pitchFamily="34" charset="0"/>
            </a:endParaRPr>
          </a:p>
        </p:txBody>
      </p:sp>
      <p:sp>
        <p:nvSpPr>
          <p:cNvPr id="14" name="TextBox 13"/>
          <p:cNvSpPr txBox="1"/>
          <p:nvPr/>
        </p:nvSpPr>
        <p:spPr>
          <a:xfrm>
            <a:off x="1371600" y="228600"/>
            <a:ext cx="6089488" cy="523220"/>
          </a:xfrm>
          <a:prstGeom prst="rect">
            <a:avLst/>
          </a:prstGeom>
          <a:noFill/>
        </p:spPr>
        <p:txBody>
          <a:bodyPr wrap="none" rtlCol="0">
            <a:spAutoFit/>
          </a:bodyPr>
          <a:lstStyle/>
          <a:p>
            <a:r>
              <a:rPr lang="en-US" sz="2800" dirty="0" smtClean="0">
                <a:solidFill>
                  <a:prstClr val="black"/>
                </a:solidFill>
                <a:latin typeface="Arial Black" pitchFamily="34" charset="0"/>
              </a:rPr>
              <a:t>Speed and flexibility tradeoffs</a:t>
            </a:r>
            <a:endParaRPr lang="en-US" sz="2800" dirty="0">
              <a:solidFill>
                <a:prstClr val="black"/>
              </a:solidFill>
              <a:latin typeface="Arial Black" pitchFamily="34" charset="0"/>
            </a:endParaRPr>
          </a:p>
        </p:txBody>
      </p:sp>
      <p:sp>
        <p:nvSpPr>
          <p:cNvPr id="20" name="Rectangle 9"/>
          <p:cNvSpPr>
            <a:spLocks noChangeArrowheads="1"/>
          </p:cNvSpPr>
          <p:nvPr/>
        </p:nvSpPr>
        <p:spPr bwMode="auto">
          <a:xfrm>
            <a:off x="3429000" y="3838574"/>
            <a:ext cx="1066800" cy="657226"/>
          </a:xfrm>
          <a:prstGeom prst="rect">
            <a:avLst/>
          </a:prstGeom>
          <a:noFill/>
          <a:ln w="38100">
            <a:solidFill>
              <a:srgbClr val="006699"/>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006699"/>
                </a:solidFill>
                <a:latin typeface="Times New Roman" pitchFamily="18" charset="0"/>
              </a:rPr>
              <a:t>both</a:t>
            </a:r>
            <a:endParaRPr lang="en-US" sz="3200" b="1" kern="0" dirty="0">
              <a:solidFill>
                <a:srgbClr val="006699"/>
              </a:solidFill>
              <a:latin typeface="Times New Roman" pitchFamily="18" charset="0"/>
            </a:endParaRPr>
          </a:p>
        </p:txBody>
      </p:sp>
      <p:sp>
        <p:nvSpPr>
          <p:cNvPr id="17" name="Rectangle 9"/>
          <p:cNvSpPr>
            <a:spLocks noChangeArrowheads="1"/>
          </p:cNvSpPr>
          <p:nvPr/>
        </p:nvSpPr>
        <p:spPr bwMode="auto">
          <a:xfrm>
            <a:off x="2667000" y="2238374"/>
            <a:ext cx="1066800" cy="657226"/>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prstClr val="black"/>
                </a:solidFill>
                <a:latin typeface="Times New Roman" pitchFamily="18" charset="0"/>
              </a:rPr>
              <a:t>vision</a:t>
            </a:r>
            <a:endParaRPr lang="en-US" sz="2800" kern="0" dirty="0">
              <a:solidFill>
                <a:prstClr val="black"/>
              </a:solidFill>
              <a:latin typeface="Times New Roman" pitchFamily="18" charset="0"/>
            </a:endParaRPr>
          </a:p>
        </p:txBody>
      </p:sp>
      <p:sp>
        <p:nvSpPr>
          <p:cNvPr id="19" name="Rectangle 9"/>
          <p:cNvSpPr>
            <a:spLocks noChangeArrowheads="1"/>
          </p:cNvSpPr>
          <p:nvPr/>
        </p:nvSpPr>
        <p:spPr bwMode="auto">
          <a:xfrm>
            <a:off x="5562600" y="4267200"/>
            <a:ext cx="914400" cy="58102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kern="0" dirty="0" smtClean="0">
                <a:solidFill>
                  <a:prstClr val="black"/>
                </a:solidFill>
                <a:latin typeface="Times New Roman" pitchFamily="18" charset="0"/>
              </a:rPr>
              <a:t>VOR</a:t>
            </a:r>
            <a:endParaRPr lang="en-US" sz="2800" kern="0" dirty="0">
              <a:solidFill>
                <a:prstClr val="black"/>
              </a:solidFill>
              <a:latin typeface="Times New Roman" pitchFamily="18" charset="0"/>
            </a:endParaRPr>
          </a:p>
        </p:txBody>
      </p:sp>
      <p:sp>
        <p:nvSpPr>
          <p:cNvPr id="21" name="TextBox 20"/>
          <p:cNvSpPr txBox="1"/>
          <p:nvPr/>
        </p:nvSpPr>
        <p:spPr>
          <a:xfrm>
            <a:off x="5410200" y="1981200"/>
            <a:ext cx="2514599" cy="1077218"/>
          </a:xfrm>
          <a:prstGeom prst="rect">
            <a:avLst/>
          </a:prstGeom>
          <a:noFill/>
        </p:spPr>
        <p:txBody>
          <a:bodyPr wrap="square" rtlCol="0">
            <a:spAutoFit/>
          </a:bodyPr>
          <a:lstStyle/>
          <a:p>
            <a:pPr algn="ctr"/>
            <a:r>
              <a:rPr lang="en-US" sz="3200" b="1" dirty="0" smtClean="0">
                <a:solidFill>
                  <a:srgbClr val="3333FF"/>
                </a:solidFill>
                <a:latin typeface="Arial" pitchFamily="34" charset="0"/>
                <a:cs typeface="Arial" pitchFamily="34" charset="0"/>
              </a:rPr>
              <a:t>Combining controls</a:t>
            </a:r>
          </a:p>
        </p:txBody>
      </p:sp>
    </p:spTree>
  </p:cSld>
  <p:clrMapOvr>
    <a:masterClrMapping/>
  </p:clrMapOvr>
  <p:transition spd="slow"/>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Arrow Connector 17"/>
          <p:cNvCxnSpPr/>
          <p:nvPr/>
        </p:nvCxnSpPr>
        <p:spPr bwMode="auto">
          <a:xfrm flipV="1">
            <a:off x="1676400" y="19050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1676400" y="5562600"/>
            <a:ext cx="4495800"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617985" y="5029200"/>
            <a:ext cx="92525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Fast</a:t>
            </a:r>
            <a:endParaRPr lang="en-US" sz="2800" b="1" dirty="0">
              <a:solidFill>
                <a:srgbClr val="000000"/>
              </a:solidFill>
              <a:latin typeface="Arial" pitchFamily="34" charset="0"/>
              <a:cs typeface="Arial" pitchFamily="34" charset="0"/>
            </a:endParaRPr>
          </a:p>
        </p:txBody>
      </p:sp>
      <p:sp>
        <p:nvSpPr>
          <p:cNvPr id="11" name="TextBox 10"/>
          <p:cNvSpPr txBox="1"/>
          <p:nvPr/>
        </p:nvSpPr>
        <p:spPr>
          <a:xfrm>
            <a:off x="381000" y="2286000"/>
            <a:ext cx="1021433"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Slow</a:t>
            </a:r>
            <a:endParaRPr lang="en-US" sz="2800" b="1" dirty="0">
              <a:solidFill>
                <a:srgbClr val="000000"/>
              </a:solidFill>
              <a:latin typeface="Arial" pitchFamily="34" charset="0"/>
              <a:cs typeface="Arial" pitchFamily="34" charset="0"/>
            </a:endParaRPr>
          </a:p>
        </p:txBody>
      </p:sp>
      <p:sp>
        <p:nvSpPr>
          <p:cNvPr id="12" name="TextBox 11"/>
          <p:cNvSpPr txBox="1"/>
          <p:nvPr/>
        </p:nvSpPr>
        <p:spPr>
          <a:xfrm>
            <a:off x="2141985" y="5801380"/>
            <a:ext cx="1523174"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Flexible</a:t>
            </a:r>
            <a:endParaRPr lang="en-US" sz="2800" b="1" dirty="0">
              <a:solidFill>
                <a:srgbClr val="000000"/>
              </a:solidFill>
              <a:latin typeface="Arial" pitchFamily="34" charset="0"/>
              <a:cs typeface="Arial" pitchFamily="34" charset="0"/>
            </a:endParaRPr>
          </a:p>
        </p:txBody>
      </p:sp>
      <p:sp>
        <p:nvSpPr>
          <p:cNvPr id="13" name="TextBox 12"/>
          <p:cNvSpPr txBox="1"/>
          <p:nvPr/>
        </p:nvSpPr>
        <p:spPr>
          <a:xfrm>
            <a:off x="5176873" y="5791200"/>
            <a:ext cx="1742785" cy="523220"/>
          </a:xfrm>
          <a:prstGeom prst="rect">
            <a:avLst/>
          </a:prstGeom>
          <a:noFill/>
        </p:spPr>
        <p:txBody>
          <a:bodyPr wrap="none" rtlCol="0">
            <a:spAutoFit/>
          </a:bodyPr>
          <a:lstStyle/>
          <a:p>
            <a:r>
              <a:rPr lang="en-US" sz="2800" b="1" dirty="0" smtClean="0">
                <a:solidFill>
                  <a:srgbClr val="000000"/>
                </a:solidFill>
                <a:latin typeface="Arial" pitchFamily="34" charset="0"/>
                <a:cs typeface="Arial" pitchFamily="34" charset="0"/>
              </a:rPr>
              <a:t>Inflexible</a:t>
            </a:r>
            <a:endParaRPr lang="en-US" sz="2800" b="1" dirty="0">
              <a:solidFill>
                <a:srgbClr val="000000"/>
              </a:solidFill>
              <a:latin typeface="Arial" pitchFamily="34" charset="0"/>
              <a:cs typeface="Arial" pitchFamily="34" charset="0"/>
            </a:endParaRPr>
          </a:p>
        </p:txBody>
      </p:sp>
      <p:sp>
        <p:nvSpPr>
          <p:cNvPr id="25" name="Rectangle 9"/>
          <p:cNvSpPr>
            <a:spLocks noChangeArrowheads="1"/>
          </p:cNvSpPr>
          <p:nvPr/>
        </p:nvSpPr>
        <p:spPr bwMode="auto">
          <a:xfrm>
            <a:off x="3429000" y="3838574"/>
            <a:ext cx="1066800" cy="657226"/>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prstClr val="black"/>
                </a:solidFill>
                <a:latin typeface="Times New Roman" pitchFamily="18" charset="0"/>
              </a:rPr>
              <a:t>both</a:t>
            </a:r>
            <a:endParaRPr lang="en-US" sz="2800" kern="0" dirty="0">
              <a:solidFill>
                <a:prstClr val="black"/>
              </a:solidFill>
              <a:latin typeface="Times New Roman" pitchFamily="18" charset="0"/>
            </a:endParaRPr>
          </a:p>
        </p:txBody>
      </p:sp>
      <p:sp>
        <p:nvSpPr>
          <p:cNvPr id="20" name="TextBox 19"/>
          <p:cNvSpPr txBox="1"/>
          <p:nvPr/>
        </p:nvSpPr>
        <p:spPr>
          <a:xfrm rot="1371677">
            <a:off x="1652986" y="4517658"/>
            <a:ext cx="3183885" cy="523220"/>
          </a:xfrm>
          <a:prstGeom prst="rect">
            <a:avLst/>
          </a:prstGeom>
          <a:noFill/>
        </p:spPr>
        <p:txBody>
          <a:bodyPr wrap="none" rtlCol="0">
            <a:spAutoFit/>
          </a:bodyPr>
          <a:lstStyle/>
          <a:p>
            <a:r>
              <a:rPr lang="en-US" sz="2800" dirty="0" smtClean="0">
                <a:solidFill>
                  <a:srgbClr val="FF0000"/>
                </a:solidFill>
                <a:latin typeface="Arial" pitchFamily="34" charset="0"/>
                <a:cs typeface="Arial" pitchFamily="34" charset="0"/>
              </a:rPr>
              <a:t>laws? (constraints)</a:t>
            </a:r>
            <a:endParaRPr lang="en-US" sz="2800" dirty="0">
              <a:solidFill>
                <a:srgbClr val="FF0000"/>
              </a:solidFill>
              <a:latin typeface="Arial" pitchFamily="34" charset="0"/>
              <a:cs typeface="Arial" pitchFamily="34" charset="0"/>
            </a:endParaRPr>
          </a:p>
        </p:txBody>
      </p:sp>
      <p:sp>
        <p:nvSpPr>
          <p:cNvPr id="16" name="Freeform 15"/>
          <p:cNvSpPr/>
          <p:nvPr/>
        </p:nvSpPr>
        <p:spPr>
          <a:xfrm>
            <a:off x="2057400" y="2819400"/>
            <a:ext cx="3962400" cy="2438400"/>
          </a:xfrm>
          <a:custGeom>
            <a:avLst/>
            <a:gdLst>
              <a:gd name="connsiteX0" fmla="*/ 0 w 4094328"/>
              <a:gd name="connsiteY0" fmla="*/ 0 h 2347415"/>
              <a:gd name="connsiteX1" fmla="*/ 1624084 w 4094328"/>
              <a:gd name="connsiteY1" fmla="*/ 1296538 h 2347415"/>
              <a:gd name="connsiteX2" fmla="*/ 4094328 w 4094328"/>
              <a:gd name="connsiteY2" fmla="*/ 2347415 h 2347415"/>
              <a:gd name="connsiteX0" fmla="*/ 0 w 4094328"/>
              <a:gd name="connsiteY0" fmla="*/ 0 h 2347415"/>
              <a:gd name="connsiteX1" fmla="*/ 1694597 w 4094328"/>
              <a:gd name="connsiteY1" fmla="*/ 1559257 h 2347415"/>
              <a:gd name="connsiteX2" fmla="*/ 4094328 w 4094328"/>
              <a:gd name="connsiteY2" fmla="*/ 2347415 h 2347415"/>
              <a:gd name="connsiteX0" fmla="*/ 0 w 4094328"/>
              <a:gd name="connsiteY0" fmla="*/ 0 h 2347415"/>
              <a:gd name="connsiteX1" fmla="*/ 1676400 w 4094328"/>
              <a:gd name="connsiteY1" fmla="*/ 1585415 h 2347415"/>
              <a:gd name="connsiteX2" fmla="*/ 4094328 w 4094328"/>
              <a:gd name="connsiteY2" fmla="*/ 2347415 h 2347415"/>
              <a:gd name="connsiteX0" fmla="*/ 0 w 4038600"/>
              <a:gd name="connsiteY0" fmla="*/ 0 h 2423615"/>
              <a:gd name="connsiteX1" fmla="*/ 1676400 w 4038600"/>
              <a:gd name="connsiteY1" fmla="*/ 1585415 h 2423615"/>
              <a:gd name="connsiteX2" fmla="*/ 4038600 w 4038600"/>
              <a:gd name="connsiteY2" fmla="*/ 2423615 h 2423615"/>
              <a:gd name="connsiteX0" fmla="*/ 0 w 4038600"/>
              <a:gd name="connsiteY0" fmla="*/ 0 h 2423615"/>
              <a:gd name="connsiteX1" fmla="*/ 1600200 w 4038600"/>
              <a:gd name="connsiteY1" fmla="*/ 1661615 h 2423615"/>
              <a:gd name="connsiteX2" fmla="*/ 4038600 w 4038600"/>
              <a:gd name="connsiteY2" fmla="*/ 2423615 h 2423615"/>
              <a:gd name="connsiteX0" fmla="*/ 0 w 4191000"/>
              <a:gd name="connsiteY0" fmla="*/ 0 h 2271215"/>
              <a:gd name="connsiteX1" fmla="*/ 1600200 w 4191000"/>
              <a:gd name="connsiteY1" fmla="*/ 1661615 h 2271215"/>
              <a:gd name="connsiteX2" fmla="*/ 4191000 w 4191000"/>
              <a:gd name="connsiteY2" fmla="*/ 2271215 h 2271215"/>
              <a:gd name="connsiteX0" fmla="*/ 0 w 4114800"/>
              <a:gd name="connsiteY0" fmla="*/ 0 h 2362200"/>
              <a:gd name="connsiteX1" fmla="*/ 1524000 w 4114800"/>
              <a:gd name="connsiteY1" fmla="*/ 1752600 h 2362200"/>
              <a:gd name="connsiteX2" fmla="*/ 4114800 w 4114800"/>
              <a:gd name="connsiteY2" fmla="*/ 2362200 h 2362200"/>
              <a:gd name="connsiteX0" fmla="*/ 0 w 4114800"/>
              <a:gd name="connsiteY0" fmla="*/ 0 h 2362200"/>
              <a:gd name="connsiteX1" fmla="*/ 1524000 w 4114800"/>
              <a:gd name="connsiteY1" fmla="*/ 1752600 h 2362200"/>
              <a:gd name="connsiteX2" fmla="*/ 4114800 w 4114800"/>
              <a:gd name="connsiteY2" fmla="*/ 2362200 h 2362200"/>
              <a:gd name="connsiteX0" fmla="*/ 0 w 3962400"/>
              <a:gd name="connsiteY0" fmla="*/ 0 h 2438400"/>
              <a:gd name="connsiteX1" fmla="*/ 1371600 w 3962400"/>
              <a:gd name="connsiteY1" fmla="*/ 1828800 h 2438400"/>
              <a:gd name="connsiteX2" fmla="*/ 3962400 w 3962400"/>
              <a:gd name="connsiteY2" fmla="*/ 2438400 h 2438400"/>
            </a:gdLst>
            <a:ahLst/>
            <a:cxnLst>
              <a:cxn ang="0">
                <a:pos x="connsiteX0" y="connsiteY0"/>
              </a:cxn>
              <a:cxn ang="0">
                <a:pos x="connsiteX1" y="connsiteY1"/>
              </a:cxn>
              <a:cxn ang="0">
                <a:pos x="connsiteX2" y="connsiteY2"/>
              </a:cxn>
            </a:cxnLst>
            <a:rect l="l" t="t" r="r" b="b"/>
            <a:pathLst>
              <a:path w="3962400" h="2438400">
                <a:moveTo>
                  <a:pt x="0" y="0"/>
                </a:moveTo>
                <a:cubicBezTo>
                  <a:pt x="366215" y="601639"/>
                  <a:pt x="711200" y="1422400"/>
                  <a:pt x="1371600" y="1828800"/>
                </a:cubicBezTo>
                <a:cubicBezTo>
                  <a:pt x="2032000" y="2235200"/>
                  <a:pt x="3962400" y="2438400"/>
                  <a:pt x="3962400" y="2438400"/>
                </a:cubicBezTo>
              </a:path>
            </a:pathLst>
          </a:custGeom>
          <a:ln w="571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1" name="TextBox 20"/>
          <p:cNvSpPr txBox="1"/>
          <p:nvPr/>
        </p:nvSpPr>
        <p:spPr>
          <a:xfrm>
            <a:off x="1371600" y="228600"/>
            <a:ext cx="6089488" cy="523220"/>
          </a:xfrm>
          <a:prstGeom prst="rect">
            <a:avLst/>
          </a:prstGeom>
          <a:noFill/>
        </p:spPr>
        <p:txBody>
          <a:bodyPr wrap="none" rtlCol="0">
            <a:spAutoFit/>
          </a:bodyPr>
          <a:lstStyle/>
          <a:p>
            <a:r>
              <a:rPr lang="en-US" sz="2800" dirty="0" smtClean="0">
                <a:solidFill>
                  <a:prstClr val="black"/>
                </a:solidFill>
                <a:latin typeface="Arial Black" pitchFamily="34" charset="0"/>
              </a:rPr>
              <a:t>Speed and flexibility tradeoffs</a:t>
            </a:r>
            <a:endParaRPr lang="en-US" sz="2800" dirty="0">
              <a:solidFill>
                <a:prstClr val="black"/>
              </a:solidFill>
              <a:latin typeface="Arial Black" pitchFamily="34" charset="0"/>
            </a:endParaRPr>
          </a:p>
        </p:txBody>
      </p:sp>
      <p:sp>
        <p:nvSpPr>
          <p:cNvPr id="17" name="TextBox 16"/>
          <p:cNvSpPr txBox="1"/>
          <p:nvPr/>
        </p:nvSpPr>
        <p:spPr>
          <a:xfrm>
            <a:off x="5410200" y="1981200"/>
            <a:ext cx="2514599" cy="1077218"/>
          </a:xfrm>
          <a:prstGeom prst="rect">
            <a:avLst/>
          </a:prstGeom>
          <a:noFill/>
        </p:spPr>
        <p:txBody>
          <a:bodyPr wrap="square" rtlCol="0">
            <a:spAutoFit/>
          </a:bodyPr>
          <a:lstStyle/>
          <a:p>
            <a:pPr algn="ctr"/>
            <a:r>
              <a:rPr lang="en-US" sz="3200" b="1" dirty="0" smtClean="0">
                <a:solidFill>
                  <a:srgbClr val="3333FF"/>
                </a:solidFill>
                <a:latin typeface="Arial" pitchFamily="34" charset="0"/>
                <a:cs typeface="Arial" pitchFamily="34" charset="0"/>
              </a:rPr>
              <a:t>Accident or necessity?</a:t>
            </a:r>
          </a:p>
        </p:txBody>
      </p:sp>
      <p:sp>
        <p:nvSpPr>
          <p:cNvPr id="19" name="Rectangle 9"/>
          <p:cNvSpPr>
            <a:spLocks noChangeArrowheads="1"/>
          </p:cNvSpPr>
          <p:nvPr/>
        </p:nvSpPr>
        <p:spPr bwMode="auto">
          <a:xfrm>
            <a:off x="2667000" y="2238374"/>
            <a:ext cx="1066800" cy="657226"/>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prstClr val="black"/>
                </a:solidFill>
                <a:latin typeface="Times New Roman" pitchFamily="18" charset="0"/>
              </a:rPr>
              <a:t>vision</a:t>
            </a:r>
            <a:endParaRPr lang="en-US" sz="2800" kern="0" dirty="0">
              <a:solidFill>
                <a:prstClr val="black"/>
              </a:solidFill>
              <a:latin typeface="Times New Roman" pitchFamily="18" charset="0"/>
            </a:endParaRPr>
          </a:p>
        </p:txBody>
      </p:sp>
      <p:sp>
        <p:nvSpPr>
          <p:cNvPr id="23" name="Rectangle 9"/>
          <p:cNvSpPr>
            <a:spLocks noChangeArrowheads="1"/>
          </p:cNvSpPr>
          <p:nvPr/>
        </p:nvSpPr>
        <p:spPr bwMode="auto">
          <a:xfrm>
            <a:off x="5562600" y="4267200"/>
            <a:ext cx="914400" cy="58102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kern="0" dirty="0" smtClean="0">
                <a:solidFill>
                  <a:prstClr val="black"/>
                </a:solidFill>
                <a:latin typeface="Times New Roman" pitchFamily="18" charset="0"/>
              </a:rPr>
              <a:t>VOR</a:t>
            </a:r>
            <a:endParaRPr lang="en-US" sz="2800" kern="0" dirty="0">
              <a:solidFill>
                <a:prstClr val="black"/>
              </a:solidFill>
              <a:latin typeface="Times New Roman" pitchFamily="18" charset="0"/>
            </a:endParaRPr>
          </a:p>
        </p:txBody>
      </p:sp>
    </p:spTree>
  </p:cSld>
  <p:clrMapOvr>
    <a:masterClrMapping/>
  </p:clrMapOvr>
  <p:transition spd="slow"/>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Standing and seeing</a:t>
            </a:r>
            <a:endParaRPr lang="en-US" dirty="0"/>
          </a:p>
        </p:txBody>
      </p:sp>
      <p:graphicFrame>
        <p:nvGraphicFramePr>
          <p:cNvPr id="6" name="Content Placeholder 5"/>
          <p:cNvGraphicFramePr>
            <a:graphicFrameLocks noGrp="1"/>
          </p:cNvGraphicFramePr>
          <p:nvPr>
            <p:ph idx="1"/>
          </p:nvPr>
        </p:nvGraphicFramePr>
        <p:xfrm>
          <a:off x="1066800" y="1676400"/>
          <a:ext cx="7010400" cy="2286000"/>
        </p:xfrm>
        <a:graphic>
          <a:graphicData uri="http://schemas.openxmlformats.org/drawingml/2006/table">
            <a:tbl>
              <a:tblPr firstRow="1" bandRow="1">
                <a:tableStyleId>{F5AB1C69-6EDB-4FF4-983F-18BD219EF322}</a:tableStyleId>
              </a:tblPr>
              <a:tblGrid>
                <a:gridCol w="2336800"/>
                <a:gridCol w="2336800"/>
                <a:gridCol w="2336800"/>
              </a:tblGrid>
              <a:tr h="762000">
                <a:tc>
                  <a:txBody>
                    <a:bodyPr/>
                    <a:lstStyle/>
                    <a:p>
                      <a:endParaRPr lang="en-US" sz="3200" b="1"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3200" b="1" dirty="0" smtClean="0">
                          <a:solidFill>
                            <a:sysClr val="windowText" lastClr="000000"/>
                          </a:solidFill>
                        </a:rPr>
                        <a:t>2 legs</a:t>
                      </a:r>
                      <a:endParaRPr lang="en-US" sz="3200" b="1"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200" b="1" dirty="0" smtClean="0">
                          <a:solidFill>
                            <a:sysClr val="windowText" lastClr="000000"/>
                          </a:solidFill>
                        </a:rPr>
                        <a:t>1 leg</a:t>
                      </a: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762000">
                <a:tc>
                  <a:txBody>
                    <a:bodyPr/>
                    <a:lstStyle/>
                    <a:p>
                      <a:r>
                        <a:rPr lang="en-US" sz="3200" b="1" dirty="0" smtClean="0">
                          <a:solidFill>
                            <a:sysClr val="windowText" lastClr="000000"/>
                          </a:solidFill>
                        </a:rPr>
                        <a:t>eyes</a:t>
                      </a:r>
                      <a:r>
                        <a:rPr lang="en-US" sz="3200" b="1" baseline="0" dirty="0" smtClean="0">
                          <a:solidFill>
                            <a:sysClr val="windowText" lastClr="000000"/>
                          </a:solidFill>
                        </a:rPr>
                        <a:t> open</a:t>
                      </a:r>
                      <a:endParaRPr lang="en-US" sz="3200" b="1"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3200" b="0" dirty="0" smtClean="0">
                          <a:solidFill>
                            <a:sysClr val="windowText" lastClr="000000"/>
                          </a:solidFill>
                        </a:rPr>
                        <a:t>Easiest</a:t>
                      </a:r>
                      <a:endParaRPr lang="en-US" sz="3200" b="0"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3200" b="0" dirty="0" smtClean="0">
                          <a:solidFill>
                            <a:sysClr val="windowText" lastClr="000000"/>
                          </a:solidFill>
                        </a:rPr>
                        <a:t>Harder</a:t>
                      </a:r>
                      <a:endParaRPr lang="en-US" sz="3200" b="0"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762000">
                <a:tc>
                  <a:txBody>
                    <a:bodyPr/>
                    <a:lstStyle/>
                    <a:p>
                      <a:r>
                        <a:rPr lang="en-US" sz="3200" b="1" dirty="0" smtClean="0">
                          <a:solidFill>
                            <a:sysClr val="windowText" lastClr="000000"/>
                          </a:solidFill>
                        </a:rPr>
                        <a:t>eyes shut</a:t>
                      </a:r>
                      <a:endParaRPr lang="en-US" sz="3200" b="1"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3200" b="0" dirty="0" smtClean="0">
                          <a:solidFill>
                            <a:sysClr val="windowText" lastClr="000000"/>
                          </a:solidFill>
                        </a:rPr>
                        <a:t>Easy</a:t>
                      </a:r>
                      <a:endParaRPr lang="en-US" sz="3200" b="0"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3200" b="1" dirty="0" smtClean="0">
                          <a:solidFill>
                            <a:srgbClr val="FF0000"/>
                          </a:solidFill>
                        </a:rPr>
                        <a:t>Hardest</a:t>
                      </a:r>
                      <a:endParaRPr lang="en-US" sz="3200" b="1" dirty="0">
                        <a:solidFill>
                          <a:srgbClr val="FF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bl>
          </a:graphicData>
        </a:graphic>
      </p:graphicFrame>
      <p:sp>
        <p:nvSpPr>
          <p:cNvPr id="7" name="Title 3"/>
          <p:cNvSpPr txBox="1">
            <a:spLocks/>
          </p:cNvSpPr>
          <p:nvPr/>
        </p:nvSpPr>
        <p:spPr bwMode="auto">
          <a:xfrm>
            <a:off x="457200" y="5638800"/>
            <a:ext cx="82296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defRPr/>
            </a:pPr>
            <a:r>
              <a:rPr lang="en-US" sz="4400" kern="0" dirty="0" smtClean="0">
                <a:solidFill>
                  <a:srgbClr val="000000"/>
                </a:solidFill>
              </a:rPr>
              <a:t>Why?</a:t>
            </a:r>
            <a:endParaRPr lang="en-US" sz="4400" kern="0" dirty="0">
              <a:solidFill>
                <a:srgbClr val="000000"/>
              </a:solidFill>
            </a:endParaRPr>
          </a:p>
        </p:txBody>
      </p:sp>
      <p:sp>
        <p:nvSpPr>
          <p:cNvPr id="5" name="TextBox 4"/>
          <p:cNvSpPr txBox="1"/>
          <p:nvPr/>
        </p:nvSpPr>
        <p:spPr>
          <a:xfrm>
            <a:off x="1905000" y="4876800"/>
            <a:ext cx="5488939" cy="523220"/>
          </a:xfrm>
          <a:prstGeom prst="rect">
            <a:avLst/>
          </a:prstGeom>
          <a:noFill/>
        </p:spPr>
        <p:txBody>
          <a:bodyPr wrap="none" rtlCol="0">
            <a:spAutoFit/>
          </a:bodyPr>
          <a:lstStyle/>
          <a:p>
            <a:r>
              <a:rPr lang="en-US" sz="2800" b="1" dirty="0" smtClean="0">
                <a:solidFill>
                  <a:srgbClr val="FF0000"/>
                </a:solidFill>
              </a:rPr>
              <a:t>Vision is important in balance?</a:t>
            </a:r>
            <a:endParaRPr lang="en-US" sz="2800" b="1" dirty="0">
              <a:solidFill>
                <a:srgbClr val="FF0000"/>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4191000" y="1524000"/>
          <a:ext cx="4648200" cy="1600200"/>
        </p:xfrm>
        <a:graphic>
          <a:graphicData uri="http://schemas.openxmlformats.org/drawingml/2006/table">
            <a:tbl>
              <a:tblPr firstRow="1" bandRow="1">
                <a:tableStyleId>{F5AB1C69-6EDB-4FF4-983F-18BD219EF322}</a:tableStyleId>
              </a:tblPr>
              <a:tblGrid>
                <a:gridCol w="1549400"/>
                <a:gridCol w="1549400"/>
                <a:gridCol w="1549400"/>
              </a:tblGrid>
              <a:tr h="533400">
                <a:tc>
                  <a:txBody>
                    <a:bodyPr/>
                    <a:lstStyle/>
                    <a:p>
                      <a:r>
                        <a:rPr lang="en-US" sz="2800" b="1" dirty="0" smtClean="0">
                          <a:solidFill>
                            <a:sysClr val="windowText" lastClr="000000"/>
                          </a:solidFill>
                        </a:rPr>
                        <a:t>eyes</a:t>
                      </a:r>
                      <a:endParaRPr lang="en-US" sz="2800" b="1"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2800" b="1" dirty="0" smtClean="0">
                          <a:solidFill>
                            <a:sysClr val="windowText" lastClr="000000"/>
                          </a:solidFill>
                        </a:rPr>
                        <a:t>2 legs</a:t>
                      </a:r>
                      <a:endParaRPr lang="en-US" sz="2800" b="1"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800" b="1" dirty="0" smtClean="0">
                          <a:solidFill>
                            <a:sysClr val="windowText" lastClr="000000"/>
                          </a:solidFill>
                        </a:rPr>
                        <a:t>1 leg</a:t>
                      </a: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533400">
                <a:tc>
                  <a:txBody>
                    <a:bodyPr/>
                    <a:lstStyle/>
                    <a:p>
                      <a:r>
                        <a:rPr lang="en-US" sz="2800" b="1" baseline="0" dirty="0" smtClean="0">
                          <a:solidFill>
                            <a:sysClr val="windowText" lastClr="000000"/>
                          </a:solidFill>
                        </a:rPr>
                        <a:t>open</a:t>
                      </a:r>
                      <a:endParaRPr lang="en-US" sz="2800" b="1"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2800" b="0" dirty="0" smtClean="0">
                          <a:solidFill>
                            <a:sysClr val="windowText" lastClr="000000"/>
                          </a:solidFill>
                        </a:rPr>
                        <a:t>Easiest</a:t>
                      </a:r>
                      <a:endParaRPr lang="en-US" sz="2800" b="0"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2800" b="0" dirty="0" smtClean="0">
                          <a:solidFill>
                            <a:sysClr val="windowText" lastClr="000000"/>
                          </a:solidFill>
                        </a:rPr>
                        <a:t>Harder</a:t>
                      </a:r>
                      <a:endParaRPr lang="en-US" sz="2800" b="0"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533400">
                <a:tc>
                  <a:txBody>
                    <a:bodyPr/>
                    <a:lstStyle/>
                    <a:p>
                      <a:r>
                        <a:rPr lang="en-US" sz="2800" b="1" dirty="0" smtClean="0">
                          <a:solidFill>
                            <a:sysClr val="windowText" lastClr="000000"/>
                          </a:solidFill>
                        </a:rPr>
                        <a:t>shut</a:t>
                      </a:r>
                      <a:endParaRPr lang="en-US" sz="2800" b="1"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2800" b="0" dirty="0" smtClean="0">
                          <a:solidFill>
                            <a:sysClr val="windowText" lastClr="000000"/>
                          </a:solidFill>
                        </a:rPr>
                        <a:t>Easy</a:t>
                      </a:r>
                      <a:endParaRPr lang="en-US" sz="2800" b="0" dirty="0">
                        <a:solidFill>
                          <a:sysClr val="windowText" lastClr="00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sz="2800" b="1" dirty="0" smtClean="0">
                          <a:solidFill>
                            <a:srgbClr val="FF0000"/>
                          </a:solidFill>
                        </a:rPr>
                        <a:t>Hardest</a:t>
                      </a:r>
                      <a:endParaRPr lang="en-US" sz="2800" b="1" dirty="0">
                        <a:solidFill>
                          <a:srgbClr val="FF0000"/>
                        </a:solidFill>
                      </a:endParaRPr>
                    </a:p>
                  </a:txBody>
                  <a:tcPr anchor="ctr" anchorCtr="1">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bl>
          </a:graphicData>
        </a:graphic>
      </p:graphicFrame>
      <p:cxnSp>
        <p:nvCxnSpPr>
          <p:cNvPr id="29" name="Straight Arrow Connector 28"/>
          <p:cNvCxnSpPr/>
          <p:nvPr/>
        </p:nvCxnSpPr>
        <p:spPr bwMode="auto">
          <a:xfrm flipV="1">
            <a:off x="1386142" y="3200400"/>
            <a:ext cx="0" cy="2819400"/>
          </a:xfrm>
          <a:prstGeom prst="straightConnector1">
            <a:avLst/>
          </a:prstGeom>
          <a:noFill/>
          <a:ln w="57150" cap="flat" cmpd="sng" algn="ctr">
            <a:solidFill>
              <a:schemeClr val="tx1"/>
            </a:solidFill>
            <a:prstDash val="solid"/>
            <a:round/>
            <a:headEnd type="none" w="med" len="med"/>
            <a:tailEnd type="arrow"/>
          </a:ln>
          <a:effectLst/>
        </p:spPr>
      </p:cxnSp>
      <p:cxnSp>
        <p:nvCxnSpPr>
          <p:cNvPr id="30" name="Straight Arrow Connector 29"/>
          <p:cNvCxnSpPr/>
          <p:nvPr/>
        </p:nvCxnSpPr>
        <p:spPr bwMode="auto">
          <a:xfrm>
            <a:off x="1386142" y="6019800"/>
            <a:ext cx="4176458" cy="0"/>
          </a:xfrm>
          <a:prstGeom prst="straightConnector1">
            <a:avLst/>
          </a:prstGeom>
          <a:noFill/>
          <a:ln w="57150" cap="flat" cmpd="sng" algn="ctr">
            <a:solidFill>
              <a:schemeClr val="tx1"/>
            </a:solidFill>
            <a:prstDash val="solid"/>
            <a:round/>
            <a:headEnd type="none" w="med" len="med"/>
            <a:tailEnd type="arrow"/>
          </a:ln>
          <a:effectLst/>
        </p:spPr>
      </p:cxnSp>
      <p:sp>
        <p:nvSpPr>
          <p:cNvPr id="31" name="TextBox 30"/>
          <p:cNvSpPr txBox="1"/>
          <p:nvPr/>
        </p:nvSpPr>
        <p:spPr>
          <a:xfrm>
            <a:off x="152400" y="5334000"/>
            <a:ext cx="925253" cy="523220"/>
          </a:xfrm>
          <a:prstGeom prst="rect">
            <a:avLst/>
          </a:prstGeom>
          <a:noFill/>
        </p:spPr>
        <p:txBody>
          <a:bodyPr wrap="none" rtlCol="0">
            <a:spAutoFit/>
          </a:bodyPr>
          <a:lstStyle/>
          <a:p>
            <a:r>
              <a:rPr lang="en-US" sz="2800" b="1" dirty="0" smtClean="0">
                <a:solidFill>
                  <a:srgbClr val="000000"/>
                </a:solidFill>
              </a:rPr>
              <a:t>Fast</a:t>
            </a:r>
            <a:endParaRPr lang="en-US" sz="2800" b="1" dirty="0">
              <a:solidFill>
                <a:srgbClr val="000000"/>
              </a:solidFill>
            </a:endParaRPr>
          </a:p>
        </p:txBody>
      </p:sp>
      <p:sp>
        <p:nvSpPr>
          <p:cNvPr id="32" name="TextBox 31"/>
          <p:cNvSpPr txBox="1"/>
          <p:nvPr/>
        </p:nvSpPr>
        <p:spPr>
          <a:xfrm>
            <a:off x="90742" y="3429000"/>
            <a:ext cx="1021433" cy="523220"/>
          </a:xfrm>
          <a:prstGeom prst="rect">
            <a:avLst/>
          </a:prstGeom>
          <a:noFill/>
        </p:spPr>
        <p:txBody>
          <a:bodyPr wrap="none" rtlCol="0">
            <a:spAutoFit/>
          </a:bodyPr>
          <a:lstStyle/>
          <a:p>
            <a:r>
              <a:rPr lang="en-US" sz="2800" b="1" dirty="0" smtClean="0">
                <a:solidFill>
                  <a:srgbClr val="000000"/>
                </a:solidFill>
              </a:rPr>
              <a:t>Slow</a:t>
            </a:r>
            <a:endParaRPr lang="en-US" sz="2800" b="1" dirty="0">
              <a:solidFill>
                <a:srgbClr val="000000"/>
              </a:solidFill>
            </a:endParaRPr>
          </a:p>
        </p:txBody>
      </p:sp>
      <p:sp>
        <p:nvSpPr>
          <p:cNvPr id="33" name="TextBox 32"/>
          <p:cNvSpPr txBox="1"/>
          <p:nvPr/>
        </p:nvSpPr>
        <p:spPr>
          <a:xfrm>
            <a:off x="1676400" y="62585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34" name="TextBox 33"/>
          <p:cNvSpPr txBox="1"/>
          <p:nvPr/>
        </p:nvSpPr>
        <p:spPr>
          <a:xfrm>
            <a:off x="4191000" y="62484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35" name="Rectangle 9"/>
          <p:cNvSpPr>
            <a:spLocks noChangeArrowheads="1"/>
          </p:cNvSpPr>
          <p:nvPr/>
        </p:nvSpPr>
        <p:spPr bwMode="auto">
          <a:xfrm>
            <a:off x="4648200" y="5029200"/>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sp>
        <p:nvSpPr>
          <p:cNvPr id="36" name="Rectangle 9"/>
          <p:cNvSpPr>
            <a:spLocks noChangeArrowheads="1"/>
          </p:cNvSpPr>
          <p:nvPr/>
        </p:nvSpPr>
        <p:spPr bwMode="auto">
          <a:xfrm>
            <a:off x="2071942" y="3381374"/>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kern="0" dirty="0" smtClean="0">
                <a:solidFill>
                  <a:srgbClr val="FF0000"/>
                </a:solidFill>
                <a:latin typeface="Times New Roman" pitchFamily="18" charset="0"/>
              </a:rPr>
              <a:t>vision</a:t>
            </a:r>
            <a:endParaRPr lang="en-US" sz="3200" kern="0" dirty="0">
              <a:solidFill>
                <a:srgbClr val="FF0000"/>
              </a:solidFill>
              <a:latin typeface="Times New Roman" pitchFamily="18" charset="0"/>
            </a:endParaRPr>
          </a:p>
        </p:txBody>
      </p:sp>
      <p:sp>
        <p:nvSpPr>
          <p:cNvPr id="37" name="TextBox 36"/>
          <p:cNvSpPr txBox="1"/>
          <p:nvPr/>
        </p:nvSpPr>
        <p:spPr>
          <a:xfrm>
            <a:off x="1371600" y="2286000"/>
            <a:ext cx="2362200" cy="954107"/>
          </a:xfrm>
          <a:prstGeom prst="rect">
            <a:avLst/>
          </a:prstGeom>
          <a:noFill/>
        </p:spPr>
        <p:txBody>
          <a:bodyPr wrap="square" rtlCol="0">
            <a:spAutoFit/>
          </a:bodyPr>
          <a:lstStyle/>
          <a:p>
            <a:pPr algn="r"/>
            <a:r>
              <a:rPr lang="en-US" sz="2800" b="1" dirty="0" smtClean="0">
                <a:solidFill>
                  <a:srgbClr val="FF0000"/>
                </a:solidFill>
              </a:rPr>
              <a:t>Better at low frequencies</a:t>
            </a:r>
            <a:endParaRPr lang="en-US" sz="2800" b="1" dirty="0">
              <a:solidFill>
                <a:srgbClr val="FF0000"/>
              </a:solidFill>
            </a:endParaRPr>
          </a:p>
        </p:txBody>
      </p:sp>
      <p:sp>
        <p:nvSpPr>
          <p:cNvPr id="38" name="TextBox 37"/>
          <p:cNvSpPr txBox="1"/>
          <p:nvPr/>
        </p:nvSpPr>
        <p:spPr>
          <a:xfrm>
            <a:off x="5638800" y="4876800"/>
            <a:ext cx="2514600" cy="954107"/>
          </a:xfrm>
          <a:prstGeom prst="rect">
            <a:avLst/>
          </a:prstGeom>
          <a:noFill/>
        </p:spPr>
        <p:txBody>
          <a:bodyPr wrap="square" rtlCol="0">
            <a:spAutoFit/>
          </a:bodyPr>
          <a:lstStyle/>
          <a:p>
            <a:pPr algn="r"/>
            <a:r>
              <a:rPr lang="en-US" sz="2800" b="1" dirty="0" smtClean="0">
                <a:solidFill>
                  <a:srgbClr val="0070C0"/>
                </a:solidFill>
              </a:rPr>
              <a:t>Better at high frequencies</a:t>
            </a:r>
            <a:endParaRPr lang="en-US" sz="2800" b="1" dirty="0">
              <a:solidFill>
                <a:srgbClr val="0070C0"/>
              </a:solidFill>
            </a:endParaRPr>
          </a:p>
        </p:txBody>
      </p:sp>
      <p:sp>
        <p:nvSpPr>
          <p:cNvPr id="13" name="Title 3"/>
          <p:cNvSpPr>
            <a:spLocks noGrp="1"/>
          </p:cNvSpPr>
          <p:nvPr>
            <p:ph type="title"/>
          </p:nvPr>
        </p:nvSpPr>
        <p:spPr>
          <a:xfrm>
            <a:off x="457200" y="274638"/>
            <a:ext cx="8229600" cy="715962"/>
          </a:xfrm>
        </p:spPr>
        <p:txBody>
          <a:bodyPr/>
          <a:lstStyle/>
          <a:p>
            <a:r>
              <a:rPr lang="en-US" sz="3600" dirty="0" smtClean="0"/>
              <a:t>Standing and seeing</a:t>
            </a:r>
            <a:endParaRPr lang="en-US" sz="3600"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2"/>
          <p:cNvSpPr>
            <a:spLocks noChangeArrowheads="1"/>
          </p:cNvSpPr>
          <p:nvPr/>
        </p:nvSpPr>
        <p:spPr bwMode="auto">
          <a:xfrm>
            <a:off x="4707407" y="1944225"/>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2800" kern="0">
                <a:solidFill>
                  <a:srgbClr val="000000"/>
                </a:solidFill>
                <a:latin typeface="Times New Roman" pitchFamily="18" charset="0"/>
              </a:rPr>
              <a:t>-</a:t>
            </a:r>
          </a:p>
        </p:txBody>
      </p:sp>
      <p:cxnSp>
        <p:nvCxnSpPr>
          <p:cNvPr id="20" name="AutoShape 8"/>
          <p:cNvCxnSpPr>
            <a:cxnSpLocks noChangeShapeType="1"/>
            <a:stCxn id="17" idx="2"/>
            <a:endCxn id="24" idx="3"/>
          </p:cNvCxnSpPr>
          <p:nvPr/>
        </p:nvCxnSpPr>
        <p:spPr bwMode="auto">
          <a:xfrm rot="10800000" flipV="1">
            <a:off x="2281521" y="2060112"/>
            <a:ext cx="2425886" cy="1539"/>
          </a:xfrm>
          <a:prstGeom prst="bentConnector3">
            <a:avLst>
              <a:gd name="adj1" fmla="val 50000"/>
            </a:avLst>
          </a:prstGeom>
          <a:noFill/>
          <a:ln w="57150">
            <a:solidFill>
              <a:srgbClr val="000000"/>
            </a:solidFill>
            <a:miter lim="800000"/>
            <a:headEnd/>
            <a:tailEnd type="triangle" w="med" len="med"/>
          </a:ln>
          <a:effectLst/>
        </p:spPr>
      </p:cxnSp>
      <p:sp>
        <p:nvSpPr>
          <p:cNvPr id="24" name="Rectangle 9"/>
          <p:cNvSpPr>
            <a:spLocks noChangeArrowheads="1"/>
          </p:cNvSpPr>
          <p:nvPr/>
        </p:nvSpPr>
        <p:spPr bwMode="auto">
          <a:xfrm>
            <a:off x="1214721" y="1733039"/>
            <a:ext cx="1066800" cy="657226"/>
          </a:xfrm>
          <a:prstGeom prst="rect">
            <a:avLst/>
          </a:prstGeom>
          <a:noFill/>
          <a:ln w="57150">
            <a:solidFill>
              <a:srgbClr val="0000FF"/>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vision</a:t>
            </a:r>
            <a:endParaRPr lang="en-US" sz="2800" kern="0" dirty="0">
              <a:solidFill>
                <a:srgbClr val="0000FF"/>
              </a:solidFill>
              <a:latin typeface="Times New Roman" pitchFamily="18" charset="0"/>
            </a:endParaRPr>
          </a:p>
        </p:txBody>
      </p:sp>
      <p:sp>
        <p:nvSpPr>
          <p:cNvPr id="28" name="Rectangle 4"/>
          <p:cNvSpPr>
            <a:spLocks noChangeArrowheads="1"/>
          </p:cNvSpPr>
          <p:nvPr/>
        </p:nvSpPr>
        <p:spPr bwMode="auto">
          <a:xfrm>
            <a:off x="4419935" y="3218459"/>
            <a:ext cx="806090" cy="43497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9" name="Text Box 5"/>
          <p:cNvSpPr txBox="1">
            <a:spLocks noChangeArrowheads="1"/>
          </p:cNvSpPr>
          <p:nvPr/>
        </p:nvSpPr>
        <p:spPr bwMode="auto">
          <a:xfrm>
            <a:off x="4893598" y="2334679"/>
            <a:ext cx="364202"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a:solidFill>
                  <a:srgbClr val="000000"/>
                </a:solidFill>
                <a:latin typeface="Times New Roman" pitchFamily="18" charset="0"/>
              </a:rPr>
              <a:t>u</a:t>
            </a:r>
          </a:p>
        </p:txBody>
      </p:sp>
      <p:cxnSp>
        <p:nvCxnSpPr>
          <p:cNvPr id="30" name="AutoShape 11"/>
          <p:cNvCxnSpPr>
            <a:cxnSpLocks noChangeShapeType="1"/>
            <a:stCxn id="28" idx="0"/>
            <a:endCxn id="47" idx="4"/>
          </p:cNvCxnSpPr>
          <p:nvPr/>
        </p:nvCxnSpPr>
        <p:spPr bwMode="auto">
          <a:xfrm rot="5400000" flipH="1" flipV="1">
            <a:off x="4454312" y="2849471"/>
            <a:ext cx="737657" cy="320"/>
          </a:xfrm>
          <a:prstGeom prst="bentConnector3">
            <a:avLst>
              <a:gd name="adj1" fmla="val 50000"/>
            </a:avLst>
          </a:prstGeom>
          <a:noFill/>
          <a:ln w="57150">
            <a:solidFill>
              <a:srgbClr val="000000"/>
            </a:solidFill>
            <a:miter lim="800000"/>
            <a:headEnd/>
            <a:tailEnd type="triangle" w="med" len="med"/>
          </a:ln>
          <a:effectLst/>
        </p:spPr>
      </p:cxnSp>
      <p:cxnSp>
        <p:nvCxnSpPr>
          <p:cNvPr id="32" name="AutoShape 8"/>
          <p:cNvCxnSpPr>
            <a:cxnSpLocks noChangeShapeType="1"/>
            <a:stCxn id="24" idx="2"/>
            <a:endCxn id="33" idx="0"/>
          </p:cNvCxnSpPr>
          <p:nvPr/>
        </p:nvCxnSpPr>
        <p:spPr bwMode="auto">
          <a:xfrm rot="16200000" flipH="1">
            <a:off x="1333583" y="2804803"/>
            <a:ext cx="842724" cy="13648"/>
          </a:xfrm>
          <a:prstGeom prst="bentConnector3">
            <a:avLst>
              <a:gd name="adj1" fmla="val 50000"/>
            </a:avLst>
          </a:prstGeom>
          <a:noFill/>
          <a:ln w="57150">
            <a:solidFill>
              <a:srgbClr val="0000FF"/>
            </a:solidFill>
            <a:miter lim="800000"/>
            <a:headEnd/>
            <a:tailEnd type="triangle" w="med" len="med"/>
          </a:ln>
          <a:effectLst/>
        </p:spPr>
      </p:cxnSp>
      <p:sp>
        <p:nvSpPr>
          <p:cNvPr id="33" name="Rectangle 9"/>
          <p:cNvSpPr>
            <a:spLocks noChangeArrowheads="1"/>
          </p:cNvSpPr>
          <p:nvPr/>
        </p:nvSpPr>
        <p:spPr bwMode="auto">
          <a:xfrm>
            <a:off x="1228369" y="3232989"/>
            <a:ext cx="1066800" cy="504826"/>
          </a:xfrm>
          <a:prstGeom prst="rect">
            <a:avLst/>
          </a:prstGeom>
          <a:noFill/>
          <a:ln w="57150">
            <a:solidFill>
              <a:srgbClr val="0000FF"/>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delay</a:t>
            </a:r>
            <a:endParaRPr lang="en-US" sz="2800" kern="0" dirty="0">
              <a:solidFill>
                <a:srgbClr val="0000FF"/>
              </a:solidFill>
              <a:latin typeface="Times New Roman" pitchFamily="18" charset="0"/>
            </a:endParaRPr>
          </a:p>
        </p:txBody>
      </p:sp>
      <p:cxnSp>
        <p:nvCxnSpPr>
          <p:cNvPr id="34" name="AutoShape 8"/>
          <p:cNvCxnSpPr>
            <a:cxnSpLocks noChangeShapeType="1"/>
            <a:stCxn id="33" idx="2"/>
            <a:endCxn id="28" idx="2"/>
          </p:cNvCxnSpPr>
          <p:nvPr/>
        </p:nvCxnSpPr>
        <p:spPr bwMode="auto">
          <a:xfrm rot="5400000" flipH="1" flipV="1">
            <a:off x="3250183" y="2165019"/>
            <a:ext cx="84381" cy="3061211"/>
          </a:xfrm>
          <a:prstGeom prst="bentConnector3">
            <a:avLst>
              <a:gd name="adj1" fmla="val -270914"/>
            </a:avLst>
          </a:prstGeom>
          <a:noFill/>
          <a:ln w="57150">
            <a:solidFill>
              <a:srgbClr val="0000FF"/>
            </a:solidFill>
            <a:miter lim="800000"/>
            <a:headEnd/>
            <a:tailEnd type="triangle" w="med" len="med"/>
          </a:ln>
          <a:effectLst/>
        </p:spPr>
      </p:cxnSp>
      <p:cxnSp>
        <p:nvCxnSpPr>
          <p:cNvPr id="35" name="AutoShape 8"/>
          <p:cNvCxnSpPr>
            <a:cxnSpLocks noChangeShapeType="1"/>
            <a:endCxn id="36" idx="0"/>
          </p:cNvCxnSpPr>
          <p:nvPr/>
        </p:nvCxnSpPr>
        <p:spPr bwMode="auto">
          <a:xfrm rot="16200000" flipH="1">
            <a:off x="2684304" y="1983702"/>
            <a:ext cx="643086" cy="4276"/>
          </a:xfrm>
          <a:prstGeom prst="bentConnector3">
            <a:avLst>
              <a:gd name="adj1" fmla="val 50000"/>
            </a:avLst>
          </a:prstGeom>
          <a:noFill/>
          <a:ln w="57150">
            <a:solidFill>
              <a:schemeClr val="tx1"/>
            </a:solidFill>
            <a:miter lim="800000"/>
            <a:headEnd/>
            <a:tailEnd type="triangle" w="med" len="med"/>
          </a:ln>
          <a:effectLst/>
        </p:spPr>
      </p:cxnSp>
      <p:sp>
        <p:nvSpPr>
          <p:cNvPr id="36" name="Rectangle 9"/>
          <p:cNvSpPr>
            <a:spLocks noChangeArrowheads="1"/>
          </p:cNvSpPr>
          <p:nvPr/>
        </p:nvSpPr>
        <p:spPr bwMode="auto">
          <a:xfrm>
            <a:off x="2550785" y="2307383"/>
            <a:ext cx="914400" cy="58102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7" name="AutoShape 10"/>
          <p:cNvCxnSpPr>
            <a:cxnSpLocks noChangeShapeType="1"/>
            <a:stCxn id="36" idx="2"/>
            <a:endCxn id="28" idx="1"/>
          </p:cNvCxnSpPr>
          <p:nvPr/>
        </p:nvCxnSpPr>
        <p:spPr bwMode="auto">
          <a:xfrm rot="16200000" flipH="1">
            <a:off x="3440191" y="2456202"/>
            <a:ext cx="547539" cy="1411950"/>
          </a:xfrm>
          <a:prstGeom prst="bentConnector2">
            <a:avLst/>
          </a:prstGeom>
          <a:noFill/>
          <a:ln w="57150">
            <a:solidFill>
              <a:srgbClr val="3333FF"/>
            </a:solidFill>
            <a:miter lim="800000"/>
            <a:headEnd/>
            <a:tailEnd type="triangle" w="med" len="med"/>
          </a:ln>
          <a:effectLst/>
        </p:spPr>
      </p:cxnSp>
      <p:grpSp>
        <p:nvGrpSpPr>
          <p:cNvPr id="2" name="Group 25"/>
          <p:cNvGrpSpPr/>
          <p:nvPr/>
        </p:nvGrpSpPr>
        <p:grpSpPr>
          <a:xfrm>
            <a:off x="4164729" y="1604216"/>
            <a:ext cx="1143000" cy="876586"/>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48" name="Chord 47"/>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50" name="Left Arrow 49"/>
          <p:cNvSpPr/>
          <p:nvPr/>
        </p:nvSpPr>
        <p:spPr bwMode="auto">
          <a:xfrm>
            <a:off x="5334000" y="1680416"/>
            <a:ext cx="937846" cy="762000"/>
          </a:xfrm>
          <a:prstGeom prst="leftArrow">
            <a:avLst/>
          </a:prstGeom>
          <a:noFill/>
          <a:ln w="57150" cap="flat" cmpd="sng" algn="ctr">
            <a:solidFill>
              <a:schemeClr val="tx1"/>
            </a:solid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algn="ctr" fontAlgn="base">
              <a:spcBef>
                <a:spcPct val="0"/>
              </a:spcBef>
              <a:spcAft>
                <a:spcPct val="0"/>
              </a:spcAft>
            </a:pPr>
            <a:endParaRPr lang="en-US" sz="2800" b="1" dirty="0" smtClean="0">
              <a:solidFill>
                <a:srgbClr val="000000"/>
              </a:solidFill>
            </a:endParaRPr>
          </a:p>
        </p:txBody>
      </p:sp>
      <p:sp>
        <p:nvSpPr>
          <p:cNvPr id="67" name="Rectangle 9"/>
          <p:cNvSpPr>
            <a:spLocks noChangeArrowheads="1"/>
          </p:cNvSpPr>
          <p:nvPr/>
        </p:nvSpPr>
        <p:spPr bwMode="auto">
          <a:xfrm>
            <a:off x="1752600" y="5085598"/>
            <a:ext cx="1447800" cy="685121"/>
          </a:xfrm>
          <a:prstGeom prst="rect">
            <a:avLst/>
          </a:prstGeom>
          <a:noFill/>
          <a:ln w="57150">
            <a:solidFill>
              <a:srgbClr val="0070C0"/>
            </a:solidFill>
            <a:miter lim="800000"/>
            <a:headEnd/>
            <a:tailEnd/>
          </a:ln>
          <a:effectLst/>
        </p:spPr>
        <p:txBody>
          <a:bodyPr wrap="none" anchor="ctr"/>
          <a:lstStyle/>
          <a:p>
            <a:pPr algn="ctr" eaLnBrk="0" fontAlgn="base" hangingPunct="0">
              <a:spcBef>
                <a:spcPct val="0"/>
              </a:spcBef>
              <a:spcAft>
                <a:spcPct val="0"/>
              </a:spcAft>
            </a:pPr>
            <a:r>
              <a:rPr lang="en-US" sz="4400" kern="0" dirty="0" smtClean="0">
                <a:solidFill>
                  <a:srgbClr val="0000FF"/>
                </a:solidFill>
                <a:latin typeface="Times New Roman" pitchFamily="18" charset="0"/>
              </a:rPr>
              <a:t>delay</a:t>
            </a:r>
            <a:endParaRPr lang="en-US" sz="4400" kern="0" dirty="0">
              <a:solidFill>
                <a:srgbClr val="0000FF"/>
              </a:solidFill>
              <a:latin typeface="Times New Roman" pitchFamily="18" charset="0"/>
            </a:endParaRPr>
          </a:p>
        </p:txBody>
      </p:sp>
      <p:sp>
        <p:nvSpPr>
          <p:cNvPr id="68" name="Rectangle 4"/>
          <p:cNvSpPr>
            <a:spLocks noChangeArrowheads="1"/>
          </p:cNvSpPr>
          <p:nvPr/>
        </p:nvSpPr>
        <p:spPr bwMode="auto">
          <a:xfrm>
            <a:off x="3733800" y="5065584"/>
            <a:ext cx="1570038" cy="729632"/>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3600" dirty="0" smtClean="0">
                <a:solidFill>
                  <a:srgbClr val="000000"/>
                </a:solidFill>
                <a:latin typeface="Times New Roman" pitchFamily="18" charset="0"/>
              </a:rPr>
              <a:t>Act</a:t>
            </a:r>
            <a:endParaRPr lang="en-US" sz="3600" dirty="0">
              <a:solidFill>
                <a:srgbClr val="000000"/>
              </a:solidFill>
              <a:latin typeface="Times New Roman" pitchFamily="18" charset="0"/>
            </a:endParaRPr>
          </a:p>
        </p:txBody>
      </p:sp>
      <p:cxnSp>
        <p:nvCxnSpPr>
          <p:cNvPr id="69" name="AutoShape 8"/>
          <p:cNvCxnSpPr>
            <a:cxnSpLocks noChangeShapeType="1"/>
            <a:stCxn id="67" idx="3"/>
            <a:endCxn id="68" idx="1"/>
          </p:cNvCxnSpPr>
          <p:nvPr/>
        </p:nvCxnSpPr>
        <p:spPr bwMode="auto">
          <a:xfrm>
            <a:off x="3200400" y="5428159"/>
            <a:ext cx="533400" cy="2241"/>
          </a:xfrm>
          <a:prstGeom prst="bentConnector3">
            <a:avLst>
              <a:gd name="adj1" fmla="val 50000"/>
            </a:avLst>
          </a:prstGeom>
          <a:noFill/>
          <a:ln w="76200">
            <a:solidFill>
              <a:srgbClr val="0070C0"/>
            </a:solidFill>
            <a:miter lim="800000"/>
            <a:headEnd/>
            <a:tailEnd type="triangle" w="med" len="med"/>
          </a:ln>
          <a:effectLst/>
        </p:spPr>
      </p:cxnSp>
      <p:cxnSp>
        <p:nvCxnSpPr>
          <p:cNvPr id="70" name="Straight Arrow Connector 69"/>
          <p:cNvCxnSpPr>
            <a:stCxn id="68" idx="3"/>
          </p:cNvCxnSpPr>
          <p:nvPr/>
        </p:nvCxnSpPr>
        <p:spPr bwMode="auto">
          <a:xfrm flipV="1">
            <a:off x="5303838" y="5416167"/>
            <a:ext cx="1173162" cy="14233"/>
          </a:xfrm>
          <a:prstGeom prst="straightConnector1">
            <a:avLst/>
          </a:prstGeom>
          <a:noFill/>
          <a:ln w="76200" cap="flat" cmpd="sng" algn="ctr">
            <a:solidFill>
              <a:srgbClr val="FF0000"/>
            </a:solidFill>
            <a:prstDash val="solid"/>
            <a:round/>
            <a:headEnd type="none" w="med" len="med"/>
            <a:tailEnd type="arrow"/>
          </a:ln>
          <a:effectLst/>
        </p:spPr>
      </p:cxnSp>
      <p:cxnSp>
        <p:nvCxnSpPr>
          <p:cNvPr id="71" name="AutoShape 8"/>
          <p:cNvCxnSpPr>
            <a:cxnSpLocks noChangeShapeType="1"/>
            <a:stCxn id="24" idx="1"/>
            <a:endCxn id="67" idx="1"/>
          </p:cNvCxnSpPr>
          <p:nvPr/>
        </p:nvCxnSpPr>
        <p:spPr bwMode="auto">
          <a:xfrm rot="10800000" flipH="1" flipV="1">
            <a:off x="1214720" y="2061651"/>
            <a:ext cx="537879" cy="3366507"/>
          </a:xfrm>
          <a:prstGeom prst="bentConnector3">
            <a:avLst>
              <a:gd name="adj1" fmla="val -42500"/>
            </a:avLst>
          </a:prstGeom>
          <a:noFill/>
          <a:ln w="76200">
            <a:solidFill>
              <a:srgbClr val="0070C0"/>
            </a:solidFill>
            <a:miter lim="800000"/>
            <a:headEnd/>
            <a:tailEnd type="triangle" w="med" len="med"/>
          </a:ln>
          <a:effectLst/>
        </p:spPr>
      </p:cxnSp>
      <p:pic>
        <p:nvPicPr>
          <p:cNvPr id="72" name="Picture 4" descr="http://www.clker.com/cliparts/0/d/f/a/11971054571978491887biswajyotim_Leg.svg.thumb.png"/>
          <p:cNvPicPr>
            <a:picLocks noChangeAspect="1" noChangeArrowheads="1"/>
          </p:cNvPicPr>
          <p:nvPr/>
        </p:nvPicPr>
        <p:blipFill>
          <a:blip r:embed="rId3" cstate="print"/>
          <a:stretch>
            <a:fillRect/>
          </a:stretch>
        </p:blipFill>
        <p:spPr bwMode="auto">
          <a:xfrm rot="20804174" flipH="1">
            <a:off x="6705600" y="4347416"/>
            <a:ext cx="1552156" cy="1668985"/>
          </a:xfrm>
          <a:prstGeom prst="rect">
            <a:avLst/>
          </a:prstGeom>
          <a:noFill/>
          <a:ln>
            <a:noFill/>
          </a:ln>
        </p:spPr>
      </p:pic>
      <p:pic>
        <p:nvPicPr>
          <p:cNvPr id="74" name="Picture 4" descr="http://www.clker.com/cliparts/0/d/f/a/11971054571978491887biswajyotim_Leg.svg.thumb.png"/>
          <p:cNvPicPr>
            <a:picLocks noChangeAspect="1" noChangeArrowheads="1"/>
          </p:cNvPicPr>
          <p:nvPr/>
        </p:nvPicPr>
        <p:blipFill>
          <a:blip r:embed="rId3" cstate="print"/>
          <a:stretch>
            <a:fillRect/>
          </a:stretch>
        </p:blipFill>
        <p:spPr bwMode="auto">
          <a:xfrm rot="19532117" flipH="1">
            <a:off x="7041618" y="3649523"/>
            <a:ext cx="1552156" cy="1668985"/>
          </a:xfrm>
          <a:prstGeom prst="rect">
            <a:avLst/>
          </a:prstGeom>
          <a:noFill/>
          <a:ln>
            <a:noFill/>
          </a:ln>
        </p:spPr>
      </p:pic>
      <p:sp>
        <p:nvSpPr>
          <p:cNvPr id="54" name="Title 3"/>
          <p:cNvSpPr>
            <a:spLocks noGrp="1"/>
          </p:cNvSpPr>
          <p:nvPr>
            <p:ph type="title"/>
          </p:nvPr>
        </p:nvSpPr>
        <p:spPr>
          <a:xfrm>
            <a:off x="457200" y="274638"/>
            <a:ext cx="8229600" cy="715962"/>
          </a:xfrm>
        </p:spPr>
        <p:txBody>
          <a:bodyPr/>
          <a:lstStyle/>
          <a:p>
            <a:r>
              <a:rPr lang="en-US" sz="3600" dirty="0" smtClean="0"/>
              <a:t>Standing and seeing</a:t>
            </a:r>
            <a:endParaRPr lang="en-US" sz="3600" dirty="0"/>
          </a:p>
        </p:txBody>
      </p:sp>
    </p:spTree>
  </p:cSld>
  <p:clrMapOvr>
    <a:masterClrMapping/>
  </p:clrMapOvr>
  <p:transition spd="slow"/>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914400"/>
            <a:ext cx="8229600" cy="5791200"/>
          </a:xfrm>
        </p:spPr>
        <p:txBody>
          <a:bodyPr>
            <a:normAutofit/>
          </a:bodyPr>
          <a:lstStyle/>
          <a:p>
            <a:pPr>
              <a:buNone/>
            </a:pPr>
            <a:r>
              <a:rPr lang="en-US" dirty="0" smtClean="0"/>
              <a:t>…if it were done when 'tis done, </a:t>
            </a:r>
          </a:p>
          <a:p>
            <a:pPr>
              <a:buNone/>
            </a:pPr>
            <a:r>
              <a:rPr lang="en-US" dirty="0" smtClean="0"/>
              <a:t>then '</a:t>
            </a:r>
            <a:r>
              <a:rPr lang="en-US" dirty="0" err="1" smtClean="0"/>
              <a:t>twer</a:t>
            </a:r>
            <a:r>
              <a:rPr lang="en-US" dirty="0" smtClean="0"/>
              <a:t> well it '</a:t>
            </a:r>
            <a:r>
              <a:rPr lang="en-US" dirty="0" err="1" smtClean="0"/>
              <a:t>twer</a:t>
            </a:r>
            <a:r>
              <a:rPr lang="en-US" dirty="0" smtClean="0"/>
              <a:t> done </a:t>
            </a:r>
            <a:r>
              <a:rPr lang="en-US" b="1" i="1" dirty="0" smtClean="0"/>
              <a:t>quickly</a:t>
            </a:r>
            <a:r>
              <a:rPr lang="en-US" dirty="0" smtClean="0"/>
              <a:t>…</a:t>
            </a:r>
          </a:p>
          <a:p>
            <a:pPr algn="r">
              <a:buNone/>
            </a:pPr>
            <a:r>
              <a:rPr lang="en-US" dirty="0" smtClean="0"/>
              <a:t>Macbeth, act 1 scene 7</a:t>
            </a:r>
          </a:p>
          <a:p>
            <a:pPr algn="r">
              <a:buNone/>
            </a:pPr>
            <a:endParaRPr lang="en-US" dirty="0" smtClean="0"/>
          </a:p>
          <a:p>
            <a:pPr>
              <a:buNone/>
            </a:pPr>
            <a:r>
              <a:rPr lang="en-US" dirty="0" smtClean="0"/>
              <a:t>Well done is </a:t>
            </a:r>
            <a:r>
              <a:rPr lang="en-US" b="1" i="1" dirty="0" smtClean="0"/>
              <a:t>quickly</a:t>
            </a:r>
            <a:r>
              <a:rPr lang="en-US" dirty="0" smtClean="0"/>
              <a:t> done.</a:t>
            </a:r>
          </a:p>
          <a:p>
            <a:pPr algn="r">
              <a:buNone/>
            </a:pPr>
            <a:r>
              <a:rPr lang="en-US" dirty="0" smtClean="0"/>
              <a:t>Augustus Caesar, from Suetonius</a:t>
            </a:r>
          </a:p>
          <a:p>
            <a:pPr algn="r">
              <a:buNone/>
            </a:pPr>
            <a:endParaRPr lang="en-US" dirty="0" smtClean="0"/>
          </a:p>
          <a:p>
            <a:pPr algn="r">
              <a:buNone/>
            </a:pPr>
            <a:endParaRPr lang="en-US" dirty="0" smtClean="0"/>
          </a:p>
          <a:p>
            <a:pPr algn="r">
              <a:buNone/>
            </a:pPr>
            <a:endParaRPr lang="en-US" dirty="0" smtClean="0"/>
          </a:p>
          <a:p>
            <a:pPr algn="ctr">
              <a:buNone/>
            </a:pPr>
            <a:r>
              <a:rPr lang="en-US" sz="2400" b="1" i="1" dirty="0" smtClean="0"/>
              <a:t>emphasis</a:t>
            </a:r>
            <a:r>
              <a:rPr lang="en-US" sz="2400" dirty="0" smtClean="0"/>
              <a:t> mine</a:t>
            </a:r>
            <a:endParaRPr lang="en-US" sz="2400"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Sensing fast and slow</a:t>
            </a:r>
            <a:endParaRPr lang="en-US" dirty="0"/>
          </a:p>
        </p:txBody>
      </p:sp>
      <p:sp>
        <p:nvSpPr>
          <p:cNvPr id="3" name="Content Placeholder 2"/>
          <p:cNvSpPr>
            <a:spLocks noGrp="1"/>
          </p:cNvSpPr>
          <p:nvPr>
            <p:ph idx="1"/>
          </p:nvPr>
        </p:nvSpPr>
        <p:spPr>
          <a:xfrm>
            <a:off x="304800" y="1600200"/>
            <a:ext cx="8610600" cy="4525963"/>
          </a:xfrm>
        </p:spPr>
        <p:txBody>
          <a:bodyPr/>
          <a:lstStyle/>
          <a:p>
            <a:r>
              <a:rPr lang="en-US" dirty="0" smtClean="0"/>
              <a:t>Applies to vision and hearing?</a:t>
            </a:r>
          </a:p>
          <a:p>
            <a:endParaRPr lang="en-US" dirty="0" smtClean="0"/>
          </a:p>
          <a:p>
            <a:r>
              <a:rPr lang="en-US" dirty="0" smtClean="0"/>
              <a:t>For action (fast, luminance, expensive)</a:t>
            </a:r>
          </a:p>
          <a:p>
            <a:r>
              <a:rPr lang="en-US" dirty="0" smtClean="0"/>
              <a:t>For “perception” (slow, inc. color, cheap)</a:t>
            </a:r>
          </a:p>
          <a:p>
            <a:endParaRPr lang="en-US" dirty="0" smtClean="0"/>
          </a:p>
          <a:p>
            <a:endParaRPr lang="en-US"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AutoShape 7"/>
          <p:cNvCxnSpPr>
            <a:cxnSpLocks noChangeShapeType="1"/>
            <a:stCxn id="17" idx="0"/>
            <a:endCxn id="18" idx="6"/>
          </p:cNvCxnSpPr>
          <p:nvPr/>
        </p:nvCxnSpPr>
        <p:spPr bwMode="auto">
          <a:xfrm rot="16200000" flipV="1">
            <a:off x="6135294" y="3966064"/>
            <a:ext cx="430210" cy="2158203"/>
          </a:xfrm>
          <a:prstGeom prst="bentConnector2">
            <a:avLst/>
          </a:prstGeom>
          <a:noFill/>
          <a:ln w="38100">
            <a:solidFill>
              <a:srgbClr val="000000"/>
            </a:solidFill>
            <a:miter lim="800000"/>
            <a:headEnd/>
            <a:tailEnd type="triangle" w="med" len="med"/>
          </a:ln>
          <a:effectLst/>
        </p:spPr>
      </p:cxnSp>
      <p:sp>
        <p:nvSpPr>
          <p:cNvPr id="17" name="Text Box 12"/>
          <p:cNvSpPr txBox="1">
            <a:spLocks noChangeArrowheads="1"/>
          </p:cNvSpPr>
          <p:nvPr/>
        </p:nvSpPr>
        <p:spPr bwMode="auto">
          <a:xfrm>
            <a:off x="6400800" y="5260271"/>
            <a:ext cx="2057400" cy="584775"/>
          </a:xfrm>
          <a:prstGeom prst="rect">
            <a:avLst/>
          </a:prstGeom>
          <a:noFill/>
          <a:ln w="9525">
            <a:noFill/>
            <a:miter lim="800000"/>
            <a:headEnd/>
            <a:tailEnd/>
          </a:ln>
          <a:effectLst/>
        </p:spPr>
        <p:txBody>
          <a:bodyPr wrap="square">
            <a:spAutoFit/>
          </a:bodyPr>
          <a:lstStyle/>
          <a:p>
            <a:pPr algn="ctr" eaLnBrk="0" fontAlgn="base" hangingPunct="0">
              <a:spcBef>
                <a:spcPct val="0"/>
              </a:spcBef>
              <a:spcAft>
                <a:spcPct val="0"/>
              </a:spcAft>
            </a:pPr>
            <a:r>
              <a:rPr lang="en-US" sz="3200" i="1" dirty="0" smtClean="0">
                <a:solidFill>
                  <a:srgbClr val="000000"/>
                </a:solidFill>
                <a:latin typeface="Times New Roman" pitchFamily="18" charset="0"/>
              </a:rPr>
              <a:t>d = </a:t>
            </a:r>
            <a:r>
              <a:rPr lang="en-US" sz="3200" dirty="0" smtClean="0">
                <a:solidFill>
                  <a:srgbClr val="000000"/>
                </a:solidFill>
                <a:latin typeface="Times New Roman" pitchFamily="18" charset="0"/>
              </a:rPr>
              <a:t>hand</a:t>
            </a:r>
            <a:endParaRPr lang="en-US" sz="3200" i="1" dirty="0">
              <a:solidFill>
                <a:srgbClr val="000000"/>
              </a:solidFill>
              <a:latin typeface="Times New Roman" pitchFamily="18" charset="0"/>
            </a:endParaRPr>
          </a:p>
        </p:txBody>
      </p:sp>
      <p:sp>
        <p:nvSpPr>
          <p:cNvPr id="18" name="Oval 2"/>
          <p:cNvSpPr>
            <a:spLocks noChangeArrowheads="1"/>
          </p:cNvSpPr>
          <p:nvPr/>
        </p:nvSpPr>
        <p:spPr bwMode="auto">
          <a:xfrm>
            <a:off x="5052222" y="4714173"/>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4000" kern="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1662892" y="4830060"/>
            <a:ext cx="3389330" cy="1539"/>
          </a:xfrm>
          <a:prstGeom prst="bentConnector3">
            <a:avLst>
              <a:gd name="adj1" fmla="val 50000"/>
            </a:avLst>
          </a:prstGeom>
          <a:noFill/>
          <a:ln w="38100">
            <a:solidFill>
              <a:srgbClr val="000000"/>
            </a:solidFill>
            <a:miter lim="800000"/>
            <a:headEnd/>
            <a:tailEnd type="triangle" w="med" len="med"/>
          </a:ln>
          <a:effectLst/>
        </p:spPr>
      </p:cxnSp>
      <p:sp>
        <p:nvSpPr>
          <p:cNvPr id="20" name="Rectangle 9"/>
          <p:cNvSpPr>
            <a:spLocks noChangeArrowheads="1"/>
          </p:cNvSpPr>
          <p:nvPr/>
        </p:nvSpPr>
        <p:spPr bwMode="auto">
          <a:xfrm>
            <a:off x="596092" y="4502987"/>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kern="0" dirty="0" smtClean="0">
                <a:solidFill>
                  <a:srgbClr val="FF0000"/>
                </a:solidFill>
                <a:latin typeface="Times New Roman" pitchFamily="18" charset="0"/>
              </a:rPr>
              <a:t>vision</a:t>
            </a:r>
            <a:endParaRPr lang="en-US" sz="3200" kern="0" dirty="0">
              <a:solidFill>
                <a:srgbClr val="FF0000"/>
              </a:solidFill>
              <a:latin typeface="Times New Roman" pitchFamily="18" charset="0"/>
            </a:endParaRPr>
          </a:p>
        </p:txBody>
      </p:sp>
      <p:cxnSp>
        <p:nvCxnSpPr>
          <p:cNvPr id="21" name="AutoShape 7"/>
          <p:cNvCxnSpPr>
            <a:cxnSpLocks noChangeShapeType="1"/>
            <a:stCxn id="22" idx="3"/>
            <a:endCxn id="18" idx="0"/>
          </p:cNvCxnSpPr>
          <p:nvPr/>
        </p:nvCxnSpPr>
        <p:spPr bwMode="auto">
          <a:xfrm>
            <a:off x="4143617" y="4026188"/>
            <a:ext cx="1018143" cy="687985"/>
          </a:xfrm>
          <a:prstGeom prst="bentConnector2">
            <a:avLst/>
          </a:prstGeom>
          <a:noFill/>
          <a:ln w="38100">
            <a:solidFill>
              <a:srgbClr val="000000"/>
            </a:solidFill>
            <a:miter lim="800000"/>
            <a:headEnd/>
            <a:tailEnd type="triangle" w="med" len="med"/>
          </a:ln>
          <a:effectLst/>
        </p:spPr>
      </p:cxnSp>
      <p:sp>
        <p:nvSpPr>
          <p:cNvPr id="22" name="Text Box 12"/>
          <p:cNvSpPr txBox="1">
            <a:spLocks noChangeArrowheads="1"/>
          </p:cNvSpPr>
          <p:nvPr/>
        </p:nvSpPr>
        <p:spPr bwMode="auto">
          <a:xfrm>
            <a:off x="2541896" y="3733800"/>
            <a:ext cx="1601721"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d </a:t>
            </a:r>
            <a:r>
              <a:rPr lang="en-US" sz="3200" dirty="0" smtClean="0">
                <a:solidFill>
                  <a:srgbClr val="000000"/>
                </a:solidFill>
                <a:latin typeface="Times New Roman" pitchFamily="18" charset="0"/>
              </a:rPr>
              <a:t>= head</a:t>
            </a:r>
            <a:endParaRPr lang="en-US" sz="3200" i="1" dirty="0">
              <a:solidFill>
                <a:srgbClr val="000000"/>
              </a:solidFill>
              <a:latin typeface="Times New Roman" pitchFamily="18" charset="0"/>
            </a:endParaRPr>
          </a:p>
        </p:txBody>
      </p:sp>
      <p:sp>
        <p:nvSpPr>
          <p:cNvPr id="23" name="Text Box 3"/>
          <p:cNvSpPr txBox="1">
            <a:spLocks noChangeArrowheads="1"/>
          </p:cNvSpPr>
          <p:nvPr/>
        </p:nvSpPr>
        <p:spPr bwMode="auto">
          <a:xfrm>
            <a:off x="3934887" y="4873556"/>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4577094" y="5729265"/>
            <a:ext cx="1173162" cy="434975"/>
          </a:xfrm>
          <a:prstGeom prst="rect">
            <a:avLst/>
          </a:prstGeom>
          <a:noFill/>
          <a:ln w="38100">
            <a:solidFill>
              <a:srgbClr val="3366FF"/>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5238413" y="5104627"/>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4771060" y="5336649"/>
            <a:ext cx="783317" cy="1915"/>
          </a:xfrm>
          <a:prstGeom prst="bentConnector3">
            <a:avLst>
              <a:gd name="adj1" fmla="val 50000"/>
            </a:avLst>
          </a:prstGeom>
          <a:noFill/>
          <a:ln w="38100">
            <a:solidFill>
              <a:srgbClr val="000000"/>
            </a:solidFill>
            <a:miter lim="800000"/>
            <a:headEnd/>
            <a:tailEnd type="triangle" w="med" len="med"/>
          </a:ln>
          <a:effectLst/>
        </p:spPr>
      </p:cxnSp>
      <p:sp>
        <p:nvSpPr>
          <p:cNvPr id="27" name="Curved Right Arrow 26"/>
          <p:cNvSpPr/>
          <p:nvPr/>
        </p:nvSpPr>
        <p:spPr bwMode="auto">
          <a:xfrm>
            <a:off x="1586692" y="4953726"/>
            <a:ext cx="1143000" cy="1219200"/>
          </a:xfrm>
          <a:prstGeom prst="curvedRightArrow">
            <a:avLst>
              <a:gd name="adj1" fmla="val 15294"/>
              <a:gd name="adj2" fmla="val 50000"/>
              <a:gd name="adj3" fmla="val 25000"/>
            </a:avLst>
          </a:prstGeom>
          <a:no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prstClr val="black"/>
              </a:solidFill>
            </a:endParaRPr>
          </a:p>
        </p:txBody>
      </p:sp>
      <p:sp>
        <p:nvSpPr>
          <p:cNvPr id="28" name="TextBox 27"/>
          <p:cNvSpPr txBox="1"/>
          <p:nvPr/>
        </p:nvSpPr>
        <p:spPr>
          <a:xfrm>
            <a:off x="1891492" y="5182326"/>
            <a:ext cx="851708" cy="523220"/>
          </a:xfrm>
          <a:prstGeom prst="rect">
            <a:avLst/>
          </a:prstGeom>
          <a:noFill/>
        </p:spPr>
        <p:txBody>
          <a:bodyPr wrap="none" rtlCol="0">
            <a:spAutoFit/>
          </a:bodyPr>
          <a:lstStyle/>
          <a:p>
            <a:r>
              <a:rPr lang="en-US" sz="2800" dirty="0" smtClean="0">
                <a:solidFill>
                  <a:srgbClr val="FF0000"/>
                </a:solidFill>
              </a:rPr>
              <a:t>slow</a:t>
            </a:r>
            <a:endParaRPr lang="en-US" sz="2800" dirty="0">
              <a:solidFill>
                <a:srgbClr val="FF0000"/>
              </a:solidFill>
            </a:endParaRPr>
          </a:p>
        </p:txBody>
      </p:sp>
      <p:cxnSp>
        <p:nvCxnSpPr>
          <p:cNvPr id="29" name="AutoShape 8"/>
          <p:cNvCxnSpPr>
            <a:cxnSpLocks noChangeShapeType="1"/>
            <a:stCxn id="20" idx="2"/>
            <a:endCxn id="30" idx="0"/>
          </p:cNvCxnSpPr>
          <p:nvPr/>
        </p:nvCxnSpPr>
        <p:spPr bwMode="auto">
          <a:xfrm rot="16200000" flipH="1">
            <a:off x="844525" y="5445180"/>
            <a:ext cx="583582" cy="13648"/>
          </a:xfrm>
          <a:prstGeom prst="bentConnector3">
            <a:avLst>
              <a:gd name="adj1" fmla="val 50000"/>
            </a:avLst>
          </a:prstGeom>
          <a:noFill/>
          <a:ln w="38100">
            <a:solidFill>
              <a:srgbClr val="000000"/>
            </a:solidFill>
            <a:miter lim="800000"/>
            <a:headEnd/>
            <a:tailEnd type="triangle" w="med" len="med"/>
          </a:ln>
          <a:effectLst/>
        </p:spPr>
      </p:cxnSp>
      <p:sp>
        <p:nvSpPr>
          <p:cNvPr id="30" name="Rectangle 9"/>
          <p:cNvSpPr>
            <a:spLocks noChangeArrowheads="1"/>
          </p:cNvSpPr>
          <p:nvPr/>
        </p:nvSpPr>
        <p:spPr bwMode="auto">
          <a:xfrm>
            <a:off x="609740" y="5743795"/>
            <a:ext cx="1066800" cy="5048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FF0000"/>
                </a:solidFill>
                <a:latin typeface="Times New Roman" pitchFamily="18" charset="0"/>
              </a:rPr>
              <a:t>delay</a:t>
            </a:r>
            <a:endParaRPr lang="en-US" sz="2800" kern="0" dirty="0">
              <a:solidFill>
                <a:srgbClr val="FF0000"/>
              </a:solidFill>
              <a:latin typeface="Times New Roman" pitchFamily="18" charset="0"/>
            </a:endParaRPr>
          </a:p>
        </p:txBody>
      </p:sp>
      <p:cxnSp>
        <p:nvCxnSpPr>
          <p:cNvPr id="31" name="AutoShape 8"/>
          <p:cNvCxnSpPr>
            <a:cxnSpLocks noChangeShapeType="1"/>
            <a:stCxn id="30" idx="2"/>
            <a:endCxn id="24" idx="2"/>
          </p:cNvCxnSpPr>
          <p:nvPr/>
        </p:nvCxnSpPr>
        <p:spPr bwMode="auto">
          <a:xfrm rot="5400000" flipH="1" flipV="1">
            <a:off x="3111216" y="4196163"/>
            <a:ext cx="84381" cy="4020535"/>
          </a:xfrm>
          <a:prstGeom prst="bentConnector3">
            <a:avLst>
              <a:gd name="adj1" fmla="val -270914"/>
            </a:avLst>
          </a:prstGeom>
          <a:noFill/>
          <a:ln w="38100">
            <a:solidFill>
              <a:srgbClr val="000000"/>
            </a:solidFill>
            <a:miter lim="800000"/>
            <a:headEnd/>
            <a:tailEnd type="triangle" w="med" len="med"/>
          </a:ln>
          <a:effectLst/>
        </p:spPr>
      </p:cxnSp>
      <p:cxnSp>
        <p:nvCxnSpPr>
          <p:cNvPr id="32" name="AutoShape 8"/>
          <p:cNvCxnSpPr>
            <a:cxnSpLocks noChangeShapeType="1"/>
            <a:stCxn id="22" idx="2"/>
            <a:endCxn id="33" idx="0"/>
          </p:cNvCxnSpPr>
          <p:nvPr/>
        </p:nvCxnSpPr>
        <p:spPr bwMode="auto">
          <a:xfrm rot="16200000" flipH="1">
            <a:off x="2968400" y="4692931"/>
            <a:ext cx="758756" cy="10043"/>
          </a:xfrm>
          <a:prstGeom prst="bentConnector3">
            <a:avLst>
              <a:gd name="adj1" fmla="val 50000"/>
            </a:avLst>
          </a:prstGeom>
          <a:noFill/>
          <a:ln w="57150">
            <a:solidFill>
              <a:srgbClr val="3333FF"/>
            </a:solidFill>
            <a:miter lim="800000"/>
            <a:headEnd/>
            <a:tailEnd type="triangle" w="med" len="med"/>
          </a:ln>
          <a:effectLst/>
        </p:spPr>
      </p:cxnSp>
      <p:sp>
        <p:nvSpPr>
          <p:cNvPr id="33" name="Rectangle 9"/>
          <p:cNvSpPr>
            <a:spLocks noChangeArrowheads="1"/>
          </p:cNvSpPr>
          <p:nvPr/>
        </p:nvSpPr>
        <p:spPr bwMode="auto">
          <a:xfrm>
            <a:off x="2895600" y="5077331"/>
            <a:ext cx="914400" cy="581025"/>
          </a:xfrm>
          <a:prstGeom prst="rect">
            <a:avLst/>
          </a:prstGeom>
          <a:noFill/>
          <a:ln w="57150">
            <a:solidFill>
              <a:srgbClr val="3333FF"/>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4" name="AutoShape 10"/>
          <p:cNvCxnSpPr>
            <a:cxnSpLocks noChangeShapeType="1"/>
            <a:stCxn id="33" idx="2"/>
            <a:endCxn id="24" idx="1"/>
          </p:cNvCxnSpPr>
          <p:nvPr/>
        </p:nvCxnSpPr>
        <p:spPr bwMode="auto">
          <a:xfrm rot="16200000" flipH="1">
            <a:off x="3820749" y="5190407"/>
            <a:ext cx="288397" cy="1224294"/>
          </a:xfrm>
          <a:prstGeom prst="bentConnector2">
            <a:avLst/>
          </a:prstGeom>
          <a:noFill/>
          <a:ln w="57150">
            <a:solidFill>
              <a:srgbClr val="3333FF"/>
            </a:solidFill>
            <a:miter lim="800000"/>
            <a:headEnd/>
            <a:tailEnd type="triangle" w="med" len="med"/>
          </a:ln>
          <a:effectLst/>
        </p:spPr>
      </p:cxnSp>
      <p:sp>
        <p:nvSpPr>
          <p:cNvPr id="35" name="TextBox 34"/>
          <p:cNvSpPr txBox="1"/>
          <p:nvPr/>
        </p:nvSpPr>
        <p:spPr>
          <a:xfrm>
            <a:off x="3213529" y="5908344"/>
            <a:ext cx="811441" cy="584775"/>
          </a:xfrm>
          <a:prstGeom prst="rect">
            <a:avLst/>
          </a:prstGeom>
          <a:noFill/>
        </p:spPr>
        <p:txBody>
          <a:bodyPr wrap="none" rtlCol="0">
            <a:spAutoFit/>
          </a:bodyPr>
          <a:lstStyle/>
          <a:p>
            <a:r>
              <a:rPr lang="en-US" sz="3200" b="1" dirty="0" smtClean="0">
                <a:solidFill>
                  <a:srgbClr val="3333FF"/>
                </a:solidFill>
              </a:rPr>
              <a:t>fast</a:t>
            </a:r>
            <a:endParaRPr lang="en-US" sz="3200" b="1" dirty="0">
              <a:solidFill>
                <a:srgbClr val="3333FF"/>
              </a:solidFill>
            </a:endParaRPr>
          </a:p>
        </p:txBody>
      </p:sp>
      <p:grpSp>
        <p:nvGrpSpPr>
          <p:cNvPr id="2" name="Group 25"/>
          <p:cNvGrpSpPr/>
          <p:nvPr/>
        </p:nvGrpSpPr>
        <p:grpSpPr>
          <a:xfrm>
            <a:off x="4267200" y="1463479"/>
            <a:ext cx="1291665" cy="990600"/>
            <a:chOff x="6341782" y="2133600"/>
            <a:chExt cx="1887818" cy="1447800"/>
          </a:xfrm>
        </p:grpSpPr>
        <p:sp>
          <p:nvSpPr>
            <p:cNvPr id="37" name="Rectangle 36"/>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8" name="Oval 37"/>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prstClr val="black"/>
                  </a:solidFill>
                </a:rPr>
                <a:t>eye</a:t>
              </a:r>
              <a:endParaRPr lang="en-US" sz="3200" b="1" dirty="0">
                <a:solidFill>
                  <a:prstClr val="black"/>
                </a:solidFill>
              </a:endParaRPr>
            </a:p>
          </p:txBody>
        </p:sp>
        <p:sp>
          <p:nvSpPr>
            <p:cNvPr id="39" name="Chord 38"/>
            <p:cNvSpPr/>
            <p:nvPr/>
          </p:nvSpPr>
          <p:spPr>
            <a:xfrm rot="10800000">
              <a:off x="7772400" y="2438400"/>
              <a:ext cx="457200" cy="762000"/>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 name="Group 105"/>
          <p:cNvGrpSpPr/>
          <p:nvPr/>
        </p:nvGrpSpPr>
        <p:grpSpPr>
          <a:xfrm>
            <a:off x="6799263" y="1088333"/>
            <a:ext cx="1201737" cy="1502467"/>
            <a:chOff x="6497116" y="691654"/>
            <a:chExt cx="1201737" cy="1502467"/>
          </a:xfrm>
        </p:grpSpPr>
        <p:sp>
          <p:nvSpPr>
            <p:cNvPr id="41" name="Freeform 7"/>
            <p:cNvSpPr>
              <a:spLocks/>
            </p:cNvSpPr>
            <p:nvPr/>
          </p:nvSpPr>
          <p:spPr bwMode="auto">
            <a:xfrm rot="20101482">
              <a:off x="6497116" y="719576"/>
              <a:ext cx="1201737" cy="1444263"/>
            </a:xfrm>
            <a:custGeom>
              <a:avLst/>
              <a:gdLst/>
              <a:ahLst/>
              <a:cxnLst>
                <a:cxn ang="0">
                  <a:pos x="754" y="73"/>
                </a:cxn>
                <a:cxn ang="0">
                  <a:pos x="741" y="120"/>
                </a:cxn>
                <a:cxn ang="0">
                  <a:pos x="716" y="167"/>
                </a:cxn>
                <a:cxn ang="0">
                  <a:pos x="654" y="264"/>
                </a:cxn>
                <a:cxn ang="0">
                  <a:pos x="580" y="378"/>
                </a:cxn>
                <a:cxn ang="0">
                  <a:pos x="601" y="367"/>
                </a:cxn>
                <a:cxn ang="0">
                  <a:pos x="651" y="313"/>
                </a:cxn>
                <a:cxn ang="0">
                  <a:pos x="703" y="260"/>
                </a:cxn>
                <a:cxn ang="0">
                  <a:pos x="755" y="207"/>
                </a:cxn>
                <a:cxn ang="0">
                  <a:pos x="793" y="190"/>
                </a:cxn>
                <a:cxn ang="0">
                  <a:pos x="827" y="196"/>
                </a:cxn>
                <a:cxn ang="0">
                  <a:pos x="846" y="233"/>
                </a:cxn>
                <a:cxn ang="0">
                  <a:pos x="807" y="300"/>
                </a:cxn>
                <a:cxn ang="0">
                  <a:pos x="747" y="378"/>
                </a:cxn>
                <a:cxn ang="0">
                  <a:pos x="684" y="458"/>
                </a:cxn>
                <a:cxn ang="0">
                  <a:pos x="623" y="530"/>
                </a:cxn>
                <a:cxn ang="0">
                  <a:pos x="620" y="542"/>
                </a:cxn>
                <a:cxn ang="0">
                  <a:pos x="640" y="530"/>
                </a:cxn>
                <a:cxn ang="0">
                  <a:pos x="699" y="489"/>
                </a:cxn>
                <a:cxn ang="0">
                  <a:pos x="779" y="420"/>
                </a:cxn>
                <a:cxn ang="0">
                  <a:pos x="812" y="398"/>
                </a:cxn>
                <a:cxn ang="0">
                  <a:pos x="827" y="391"/>
                </a:cxn>
                <a:cxn ang="0">
                  <a:pos x="858" y="402"/>
                </a:cxn>
                <a:cxn ang="0">
                  <a:pos x="881" y="424"/>
                </a:cxn>
                <a:cxn ang="0">
                  <a:pos x="877" y="447"/>
                </a:cxn>
                <a:cxn ang="0">
                  <a:pos x="793" y="545"/>
                </a:cxn>
                <a:cxn ang="0">
                  <a:pos x="678" y="664"/>
                </a:cxn>
                <a:cxn ang="0">
                  <a:pos x="557" y="778"/>
                </a:cxn>
                <a:cxn ang="0">
                  <a:pos x="435" y="891"/>
                </a:cxn>
                <a:cxn ang="0">
                  <a:pos x="430" y="1031"/>
                </a:cxn>
                <a:cxn ang="0">
                  <a:pos x="422" y="1061"/>
                </a:cxn>
                <a:cxn ang="0">
                  <a:pos x="386" y="1061"/>
                </a:cxn>
                <a:cxn ang="0">
                  <a:pos x="328" y="1061"/>
                </a:cxn>
                <a:cxn ang="0">
                  <a:pos x="249" y="1061"/>
                </a:cxn>
                <a:cxn ang="0">
                  <a:pos x="159" y="1056"/>
                </a:cxn>
                <a:cxn ang="0">
                  <a:pos x="78" y="1036"/>
                </a:cxn>
                <a:cxn ang="0">
                  <a:pos x="20" y="1018"/>
                </a:cxn>
                <a:cxn ang="0">
                  <a:pos x="0" y="1011"/>
                </a:cxn>
                <a:cxn ang="0">
                  <a:pos x="18" y="893"/>
                </a:cxn>
                <a:cxn ang="0">
                  <a:pos x="71" y="666"/>
                </a:cxn>
                <a:cxn ang="0">
                  <a:pos x="83" y="534"/>
                </a:cxn>
                <a:cxn ang="0">
                  <a:pos x="111" y="431"/>
                </a:cxn>
                <a:cxn ang="0">
                  <a:pos x="131" y="341"/>
                </a:cxn>
                <a:cxn ang="0">
                  <a:pos x="147" y="203"/>
                </a:cxn>
                <a:cxn ang="0">
                  <a:pos x="162" y="156"/>
                </a:cxn>
                <a:cxn ang="0">
                  <a:pos x="186" y="152"/>
                </a:cxn>
                <a:cxn ang="0">
                  <a:pos x="212" y="158"/>
                </a:cxn>
                <a:cxn ang="0">
                  <a:pos x="230" y="165"/>
                </a:cxn>
                <a:cxn ang="0">
                  <a:pos x="250" y="195"/>
                </a:cxn>
                <a:cxn ang="0">
                  <a:pos x="277" y="260"/>
                </a:cxn>
                <a:cxn ang="0">
                  <a:pos x="263" y="351"/>
                </a:cxn>
                <a:cxn ang="0">
                  <a:pos x="326" y="273"/>
                </a:cxn>
                <a:cxn ang="0">
                  <a:pos x="412" y="132"/>
                </a:cxn>
                <a:cxn ang="0">
                  <a:pos x="509" y="6"/>
                </a:cxn>
                <a:cxn ang="0">
                  <a:pos x="532" y="4"/>
                </a:cxn>
                <a:cxn ang="0">
                  <a:pos x="570" y="27"/>
                </a:cxn>
                <a:cxn ang="0">
                  <a:pos x="580" y="69"/>
                </a:cxn>
                <a:cxn ang="0">
                  <a:pos x="549" y="137"/>
                </a:cxn>
                <a:cxn ang="0">
                  <a:pos x="504" y="239"/>
                </a:cxn>
                <a:cxn ang="0">
                  <a:pos x="526" y="228"/>
                </a:cxn>
                <a:cxn ang="0">
                  <a:pos x="615" y="106"/>
                </a:cxn>
                <a:cxn ang="0">
                  <a:pos x="671" y="34"/>
                </a:cxn>
                <a:cxn ang="0">
                  <a:pos x="697" y="19"/>
                </a:cxn>
              </a:cxnLst>
              <a:rect l="0" t="0" r="r" b="b"/>
              <a:pathLst>
                <a:path w="883" h="1061">
                  <a:moveTo>
                    <a:pt x="748" y="46"/>
                  </a:moveTo>
                  <a:lnTo>
                    <a:pt x="752" y="53"/>
                  </a:lnTo>
                  <a:lnTo>
                    <a:pt x="753" y="63"/>
                  </a:lnTo>
                  <a:lnTo>
                    <a:pt x="754" y="73"/>
                  </a:lnTo>
                  <a:lnTo>
                    <a:pt x="755" y="83"/>
                  </a:lnTo>
                  <a:lnTo>
                    <a:pt x="752" y="96"/>
                  </a:lnTo>
                  <a:lnTo>
                    <a:pt x="747" y="109"/>
                  </a:lnTo>
                  <a:lnTo>
                    <a:pt x="741" y="120"/>
                  </a:lnTo>
                  <a:lnTo>
                    <a:pt x="736" y="132"/>
                  </a:lnTo>
                  <a:lnTo>
                    <a:pt x="729" y="144"/>
                  </a:lnTo>
                  <a:lnTo>
                    <a:pt x="722" y="156"/>
                  </a:lnTo>
                  <a:lnTo>
                    <a:pt x="716" y="167"/>
                  </a:lnTo>
                  <a:lnTo>
                    <a:pt x="710" y="180"/>
                  </a:lnTo>
                  <a:lnTo>
                    <a:pt x="692" y="208"/>
                  </a:lnTo>
                  <a:lnTo>
                    <a:pt x="672" y="237"/>
                  </a:lnTo>
                  <a:lnTo>
                    <a:pt x="654" y="264"/>
                  </a:lnTo>
                  <a:lnTo>
                    <a:pt x="634" y="293"/>
                  </a:lnTo>
                  <a:lnTo>
                    <a:pt x="616" y="322"/>
                  </a:lnTo>
                  <a:lnTo>
                    <a:pt x="597" y="351"/>
                  </a:lnTo>
                  <a:lnTo>
                    <a:pt x="580" y="378"/>
                  </a:lnTo>
                  <a:lnTo>
                    <a:pt x="562" y="407"/>
                  </a:lnTo>
                  <a:lnTo>
                    <a:pt x="574" y="394"/>
                  </a:lnTo>
                  <a:lnTo>
                    <a:pt x="588" y="381"/>
                  </a:lnTo>
                  <a:lnTo>
                    <a:pt x="601" y="367"/>
                  </a:lnTo>
                  <a:lnTo>
                    <a:pt x="613" y="354"/>
                  </a:lnTo>
                  <a:lnTo>
                    <a:pt x="626" y="340"/>
                  </a:lnTo>
                  <a:lnTo>
                    <a:pt x="639" y="326"/>
                  </a:lnTo>
                  <a:lnTo>
                    <a:pt x="651" y="313"/>
                  </a:lnTo>
                  <a:lnTo>
                    <a:pt x="664" y="300"/>
                  </a:lnTo>
                  <a:lnTo>
                    <a:pt x="677" y="286"/>
                  </a:lnTo>
                  <a:lnTo>
                    <a:pt x="689" y="272"/>
                  </a:lnTo>
                  <a:lnTo>
                    <a:pt x="703" y="260"/>
                  </a:lnTo>
                  <a:lnTo>
                    <a:pt x="716" y="246"/>
                  </a:lnTo>
                  <a:lnTo>
                    <a:pt x="729" y="233"/>
                  </a:lnTo>
                  <a:lnTo>
                    <a:pt x="742" y="219"/>
                  </a:lnTo>
                  <a:lnTo>
                    <a:pt x="755" y="207"/>
                  </a:lnTo>
                  <a:lnTo>
                    <a:pt x="769" y="194"/>
                  </a:lnTo>
                  <a:lnTo>
                    <a:pt x="777" y="193"/>
                  </a:lnTo>
                  <a:lnTo>
                    <a:pt x="785" y="192"/>
                  </a:lnTo>
                  <a:lnTo>
                    <a:pt x="793" y="190"/>
                  </a:lnTo>
                  <a:lnTo>
                    <a:pt x="800" y="189"/>
                  </a:lnTo>
                  <a:lnTo>
                    <a:pt x="809" y="192"/>
                  </a:lnTo>
                  <a:lnTo>
                    <a:pt x="817" y="194"/>
                  </a:lnTo>
                  <a:lnTo>
                    <a:pt x="827" y="196"/>
                  </a:lnTo>
                  <a:lnTo>
                    <a:pt x="833" y="203"/>
                  </a:lnTo>
                  <a:lnTo>
                    <a:pt x="839" y="209"/>
                  </a:lnTo>
                  <a:lnTo>
                    <a:pt x="844" y="220"/>
                  </a:lnTo>
                  <a:lnTo>
                    <a:pt x="846" y="233"/>
                  </a:lnTo>
                  <a:lnTo>
                    <a:pt x="845" y="246"/>
                  </a:lnTo>
                  <a:lnTo>
                    <a:pt x="833" y="263"/>
                  </a:lnTo>
                  <a:lnTo>
                    <a:pt x="821" y="281"/>
                  </a:lnTo>
                  <a:lnTo>
                    <a:pt x="807" y="300"/>
                  </a:lnTo>
                  <a:lnTo>
                    <a:pt x="792" y="319"/>
                  </a:lnTo>
                  <a:lnTo>
                    <a:pt x="778" y="339"/>
                  </a:lnTo>
                  <a:lnTo>
                    <a:pt x="762" y="359"/>
                  </a:lnTo>
                  <a:lnTo>
                    <a:pt x="747" y="378"/>
                  </a:lnTo>
                  <a:lnTo>
                    <a:pt x="731" y="399"/>
                  </a:lnTo>
                  <a:lnTo>
                    <a:pt x="715" y="419"/>
                  </a:lnTo>
                  <a:lnTo>
                    <a:pt x="700" y="438"/>
                  </a:lnTo>
                  <a:lnTo>
                    <a:pt x="684" y="458"/>
                  </a:lnTo>
                  <a:lnTo>
                    <a:pt x="668" y="476"/>
                  </a:lnTo>
                  <a:lnTo>
                    <a:pt x="653" y="495"/>
                  </a:lnTo>
                  <a:lnTo>
                    <a:pt x="638" y="513"/>
                  </a:lnTo>
                  <a:lnTo>
                    <a:pt x="623" y="530"/>
                  </a:lnTo>
                  <a:lnTo>
                    <a:pt x="609" y="546"/>
                  </a:lnTo>
                  <a:lnTo>
                    <a:pt x="612" y="546"/>
                  </a:lnTo>
                  <a:lnTo>
                    <a:pt x="616" y="544"/>
                  </a:lnTo>
                  <a:lnTo>
                    <a:pt x="620" y="542"/>
                  </a:lnTo>
                  <a:lnTo>
                    <a:pt x="626" y="539"/>
                  </a:lnTo>
                  <a:lnTo>
                    <a:pt x="631" y="536"/>
                  </a:lnTo>
                  <a:lnTo>
                    <a:pt x="635" y="533"/>
                  </a:lnTo>
                  <a:lnTo>
                    <a:pt x="640" y="530"/>
                  </a:lnTo>
                  <a:lnTo>
                    <a:pt x="643" y="529"/>
                  </a:lnTo>
                  <a:lnTo>
                    <a:pt x="661" y="519"/>
                  </a:lnTo>
                  <a:lnTo>
                    <a:pt x="679" y="505"/>
                  </a:lnTo>
                  <a:lnTo>
                    <a:pt x="699" y="489"/>
                  </a:lnTo>
                  <a:lnTo>
                    <a:pt x="719" y="472"/>
                  </a:lnTo>
                  <a:lnTo>
                    <a:pt x="740" y="453"/>
                  </a:lnTo>
                  <a:lnTo>
                    <a:pt x="761" y="436"/>
                  </a:lnTo>
                  <a:lnTo>
                    <a:pt x="779" y="420"/>
                  </a:lnTo>
                  <a:lnTo>
                    <a:pt x="795" y="406"/>
                  </a:lnTo>
                  <a:lnTo>
                    <a:pt x="802" y="402"/>
                  </a:lnTo>
                  <a:lnTo>
                    <a:pt x="807" y="400"/>
                  </a:lnTo>
                  <a:lnTo>
                    <a:pt x="812" y="398"/>
                  </a:lnTo>
                  <a:lnTo>
                    <a:pt x="816" y="395"/>
                  </a:lnTo>
                  <a:lnTo>
                    <a:pt x="820" y="393"/>
                  </a:lnTo>
                  <a:lnTo>
                    <a:pt x="823" y="392"/>
                  </a:lnTo>
                  <a:lnTo>
                    <a:pt x="827" y="391"/>
                  </a:lnTo>
                  <a:lnTo>
                    <a:pt x="831" y="390"/>
                  </a:lnTo>
                  <a:lnTo>
                    <a:pt x="840" y="393"/>
                  </a:lnTo>
                  <a:lnTo>
                    <a:pt x="850" y="398"/>
                  </a:lnTo>
                  <a:lnTo>
                    <a:pt x="858" y="402"/>
                  </a:lnTo>
                  <a:lnTo>
                    <a:pt x="865" y="408"/>
                  </a:lnTo>
                  <a:lnTo>
                    <a:pt x="871" y="414"/>
                  </a:lnTo>
                  <a:lnTo>
                    <a:pt x="876" y="420"/>
                  </a:lnTo>
                  <a:lnTo>
                    <a:pt x="881" y="424"/>
                  </a:lnTo>
                  <a:lnTo>
                    <a:pt x="883" y="430"/>
                  </a:lnTo>
                  <a:lnTo>
                    <a:pt x="880" y="436"/>
                  </a:lnTo>
                  <a:lnTo>
                    <a:pt x="878" y="442"/>
                  </a:lnTo>
                  <a:lnTo>
                    <a:pt x="877" y="447"/>
                  </a:lnTo>
                  <a:lnTo>
                    <a:pt x="875" y="452"/>
                  </a:lnTo>
                  <a:lnTo>
                    <a:pt x="848" y="484"/>
                  </a:lnTo>
                  <a:lnTo>
                    <a:pt x="821" y="515"/>
                  </a:lnTo>
                  <a:lnTo>
                    <a:pt x="793" y="545"/>
                  </a:lnTo>
                  <a:lnTo>
                    <a:pt x="765" y="576"/>
                  </a:lnTo>
                  <a:lnTo>
                    <a:pt x="737" y="606"/>
                  </a:lnTo>
                  <a:lnTo>
                    <a:pt x="708" y="635"/>
                  </a:lnTo>
                  <a:lnTo>
                    <a:pt x="678" y="664"/>
                  </a:lnTo>
                  <a:lnTo>
                    <a:pt x="648" y="693"/>
                  </a:lnTo>
                  <a:lnTo>
                    <a:pt x="618" y="722"/>
                  </a:lnTo>
                  <a:lnTo>
                    <a:pt x="588" y="750"/>
                  </a:lnTo>
                  <a:lnTo>
                    <a:pt x="557" y="778"/>
                  </a:lnTo>
                  <a:lnTo>
                    <a:pt x="527" y="806"/>
                  </a:lnTo>
                  <a:lnTo>
                    <a:pt x="496" y="834"/>
                  </a:lnTo>
                  <a:lnTo>
                    <a:pt x="466" y="862"/>
                  </a:lnTo>
                  <a:lnTo>
                    <a:pt x="435" y="891"/>
                  </a:lnTo>
                  <a:lnTo>
                    <a:pt x="405" y="919"/>
                  </a:lnTo>
                  <a:lnTo>
                    <a:pt x="414" y="938"/>
                  </a:lnTo>
                  <a:lnTo>
                    <a:pt x="423" y="983"/>
                  </a:lnTo>
                  <a:lnTo>
                    <a:pt x="430" y="1031"/>
                  </a:lnTo>
                  <a:lnTo>
                    <a:pt x="431" y="1061"/>
                  </a:lnTo>
                  <a:lnTo>
                    <a:pt x="430" y="1061"/>
                  </a:lnTo>
                  <a:lnTo>
                    <a:pt x="427" y="1061"/>
                  </a:lnTo>
                  <a:lnTo>
                    <a:pt x="422" y="1061"/>
                  </a:lnTo>
                  <a:lnTo>
                    <a:pt x="416" y="1061"/>
                  </a:lnTo>
                  <a:lnTo>
                    <a:pt x="407" y="1061"/>
                  </a:lnTo>
                  <a:lnTo>
                    <a:pt x="398" y="1061"/>
                  </a:lnTo>
                  <a:lnTo>
                    <a:pt x="386" y="1061"/>
                  </a:lnTo>
                  <a:lnTo>
                    <a:pt x="374" y="1061"/>
                  </a:lnTo>
                  <a:lnTo>
                    <a:pt x="360" y="1061"/>
                  </a:lnTo>
                  <a:lnTo>
                    <a:pt x="344" y="1061"/>
                  </a:lnTo>
                  <a:lnTo>
                    <a:pt x="328" y="1061"/>
                  </a:lnTo>
                  <a:lnTo>
                    <a:pt x="309" y="1061"/>
                  </a:lnTo>
                  <a:lnTo>
                    <a:pt x="291" y="1061"/>
                  </a:lnTo>
                  <a:lnTo>
                    <a:pt x="270" y="1061"/>
                  </a:lnTo>
                  <a:lnTo>
                    <a:pt x="249" y="1061"/>
                  </a:lnTo>
                  <a:lnTo>
                    <a:pt x="227" y="1061"/>
                  </a:lnTo>
                  <a:lnTo>
                    <a:pt x="204" y="1060"/>
                  </a:lnTo>
                  <a:lnTo>
                    <a:pt x="181" y="1059"/>
                  </a:lnTo>
                  <a:lnTo>
                    <a:pt x="159" y="1056"/>
                  </a:lnTo>
                  <a:lnTo>
                    <a:pt x="138" y="1051"/>
                  </a:lnTo>
                  <a:lnTo>
                    <a:pt x="117" y="1046"/>
                  </a:lnTo>
                  <a:lnTo>
                    <a:pt x="96" y="1042"/>
                  </a:lnTo>
                  <a:lnTo>
                    <a:pt x="78" y="1036"/>
                  </a:lnTo>
                  <a:lnTo>
                    <a:pt x="60" y="1031"/>
                  </a:lnTo>
                  <a:lnTo>
                    <a:pt x="44" y="1026"/>
                  </a:lnTo>
                  <a:lnTo>
                    <a:pt x="32" y="1021"/>
                  </a:lnTo>
                  <a:lnTo>
                    <a:pt x="20" y="1018"/>
                  </a:lnTo>
                  <a:lnTo>
                    <a:pt x="11" y="1014"/>
                  </a:lnTo>
                  <a:lnTo>
                    <a:pt x="4" y="1012"/>
                  </a:lnTo>
                  <a:lnTo>
                    <a:pt x="0" y="1011"/>
                  </a:lnTo>
                  <a:lnTo>
                    <a:pt x="0" y="1011"/>
                  </a:lnTo>
                  <a:lnTo>
                    <a:pt x="3" y="1013"/>
                  </a:lnTo>
                  <a:lnTo>
                    <a:pt x="2" y="995"/>
                  </a:lnTo>
                  <a:lnTo>
                    <a:pt x="7" y="951"/>
                  </a:lnTo>
                  <a:lnTo>
                    <a:pt x="18" y="893"/>
                  </a:lnTo>
                  <a:lnTo>
                    <a:pt x="32" y="826"/>
                  </a:lnTo>
                  <a:lnTo>
                    <a:pt x="45" y="762"/>
                  </a:lnTo>
                  <a:lnTo>
                    <a:pt x="59" y="705"/>
                  </a:lnTo>
                  <a:lnTo>
                    <a:pt x="71" y="666"/>
                  </a:lnTo>
                  <a:lnTo>
                    <a:pt x="76" y="652"/>
                  </a:lnTo>
                  <a:lnTo>
                    <a:pt x="71" y="620"/>
                  </a:lnTo>
                  <a:lnTo>
                    <a:pt x="75" y="576"/>
                  </a:lnTo>
                  <a:lnTo>
                    <a:pt x="83" y="534"/>
                  </a:lnTo>
                  <a:lnTo>
                    <a:pt x="90" y="500"/>
                  </a:lnTo>
                  <a:lnTo>
                    <a:pt x="98" y="475"/>
                  </a:lnTo>
                  <a:lnTo>
                    <a:pt x="105" y="452"/>
                  </a:lnTo>
                  <a:lnTo>
                    <a:pt x="111" y="431"/>
                  </a:lnTo>
                  <a:lnTo>
                    <a:pt x="117" y="412"/>
                  </a:lnTo>
                  <a:lnTo>
                    <a:pt x="121" y="390"/>
                  </a:lnTo>
                  <a:lnTo>
                    <a:pt x="126" y="367"/>
                  </a:lnTo>
                  <a:lnTo>
                    <a:pt x="131" y="341"/>
                  </a:lnTo>
                  <a:lnTo>
                    <a:pt x="139" y="309"/>
                  </a:lnTo>
                  <a:lnTo>
                    <a:pt x="138" y="286"/>
                  </a:lnTo>
                  <a:lnTo>
                    <a:pt x="141" y="247"/>
                  </a:lnTo>
                  <a:lnTo>
                    <a:pt x="147" y="203"/>
                  </a:lnTo>
                  <a:lnTo>
                    <a:pt x="154" y="162"/>
                  </a:lnTo>
                  <a:lnTo>
                    <a:pt x="155" y="159"/>
                  </a:lnTo>
                  <a:lnTo>
                    <a:pt x="157" y="158"/>
                  </a:lnTo>
                  <a:lnTo>
                    <a:pt x="162" y="156"/>
                  </a:lnTo>
                  <a:lnTo>
                    <a:pt x="166" y="155"/>
                  </a:lnTo>
                  <a:lnTo>
                    <a:pt x="172" y="154"/>
                  </a:lnTo>
                  <a:lnTo>
                    <a:pt x="179" y="152"/>
                  </a:lnTo>
                  <a:lnTo>
                    <a:pt x="186" y="152"/>
                  </a:lnTo>
                  <a:lnTo>
                    <a:pt x="193" y="152"/>
                  </a:lnTo>
                  <a:lnTo>
                    <a:pt x="200" y="154"/>
                  </a:lnTo>
                  <a:lnTo>
                    <a:pt x="207" y="156"/>
                  </a:lnTo>
                  <a:lnTo>
                    <a:pt x="212" y="158"/>
                  </a:lnTo>
                  <a:lnTo>
                    <a:pt x="218" y="160"/>
                  </a:lnTo>
                  <a:lnTo>
                    <a:pt x="223" y="162"/>
                  </a:lnTo>
                  <a:lnTo>
                    <a:pt x="226" y="164"/>
                  </a:lnTo>
                  <a:lnTo>
                    <a:pt x="230" y="165"/>
                  </a:lnTo>
                  <a:lnTo>
                    <a:pt x="231" y="165"/>
                  </a:lnTo>
                  <a:lnTo>
                    <a:pt x="235" y="170"/>
                  </a:lnTo>
                  <a:lnTo>
                    <a:pt x="242" y="180"/>
                  </a:lnTo>
                  <a:lnTo>
                    <a:pt x="250" y="195"/>
                  </a:lnTo>
                  <a:lnTo>
                    <a:pt x="258" y="211"/>
                  </a:lnTo>
                  <a:lnTo>
                    <a:pt x="267" y="230"/>
                  </a:lnTo>
                  <a:lnTo>
                    <a:pt x="272" y="246"/>
                  </a:lnTo>
                  <a:lnTo>
                    <a:pt x="277" y="260"/>
                  </a:lnTo>
                  <a:lnTo>
                    <a:pt x="279" y="269"/>
                  </a:lnTo>
                  <a:lnTo>
                    <a:pt x="273" y="292"/>
                  </a:lnTo>
                  <a:lnTo>
                    <a:pt x="267" y="321"/>
                  </a:lnTo>
                  <a:lnTo>
                    <a:pt x="263" y="351"/>
                  </a:lnTo>
                  <a:lnTo>
                    <a:pt x="267" y="372"/>
                  </a:lnTo>
                  <a:lnTo>
                    <a:pt x="285" y="342"/>
                  </a:lnTo>
                  <a:lnTo>
                    <a:pt x="305" y="309"/>
                  </a:lnTo>
                  <a:lnTo>
                    <a:pt x="326" y="273"/>
                  </a:lnTo>
                  <a:lnTo>
                    <a:pt x="348" y="237"/>
                  </a:lnTo>
                  <a:lnTo>
                    <a:pt x="370" y="200"/>
                  </a:lnTo>
                  <a:lnTo>
                    <a:pt x="392" y="164"/>
                  </a:lnTo>
                  <a:lnTo>
                    <a:pt x="412" y="132"/>
                  </a:lnTo>
                  <a:lnTo>
                    <a:pt x="431" y="102"/>
                  </a:lnTo>
                  <a:lnTo>
                    <a:pt x="499" y="11"/>
                  </a:lnTo>
                  <a:lnTo>
                    <a:pt x="504" y="10"/>
                  </a:lnTo>
                  <a:lnTo>
                    <a:pt x="509" y="6"/>
                  </a:lnTo>
                  <a:lnTo>
                    <a:pt x="512" y="3"/>
                  </a:lnTo>
                  <a:lnTo>
                    <a:pt x="517" y="0"/>
                  </a:lnTo>
                  <a:lnTo>
                    <a:pt x="524" y="1"/>
                  </a:lnTo>
                  <a:lnTo>
                    <a:pt x="532" y="4"/>
                  </a:lnTo>
                  <a:lnTo>
                    <a:pt x="541" y="6"/>
                  </a:lnTo>
                  <a:lnTo>
                    <a:pt x="550" y="8"/>
                  </a:lnTo>
                  <a:lnTo>
                    <a:pt x="560" y="16"/>
                  </a:lnTo>
                  <a:lnTo>
                    <a:pt x="570" y="27"/>
                  </a:lnTo>
                  <a:lnTo>
                    <a:pt x="577" y="38"/>
                  </a:lnTo>
                  <a:lnTo>
                    <a:pt x="583" y="50"/>
                  </a:lnTo>
                  <a:lnTo>
                    <a:pt x="582" y="60"/>
                  </a:lnTo>
                  <a:lnTo>
                    <a:pt x="580" y="69"/>
                  </a:lnTo>
                  <a:lnTo>
                    <a:pt x="578" y="79"/>
                  </a:lnTo>
                  <a:lnTo>
                    <a:pt x="577" y="89"/>
                  </a:lnTo>
                  <a:lnTo>
                    <a:pt x="562" y="113"/>
                  </a:lnTo>
                  <a:lnTo>
                    <a:pt x="549" y="137"/>
                  </a:lnTo>
                  <a:lnTo>
                    <a:pt x="537" y="163"/>
                  </a:lnTo>
                  <a:lnTo>
                    <a:pt x="526" y="188"/>
                  </a:lnTo>
                  <a:lnTo>
                    <a:pt x="515" y="213"/>
                  </a:lnTo>
                  <a:lnTo>
                    <a:pt x="504" y="239"/>
                  </a:lnTo>
                  <a:lnTo>
                    <a:pt x="492" y="264"/>
                  </a:lnTo>
                  <a:lnTo>
                    <a:pt x="480" y="288"/>
                  </a:lnTo>
                  <a:lnTo>
                    <a:pt x="503" y="258"/>
                  </a:lnTo>
                  <a:lnTo>
                    <a:pt x="526" y="228"/>
                  </a:lnTo>
                  <a:lnTo>
                    <a:pt x="549" y="198"/>
                  </a:lnTo>
                  <a:lnTo>
                    <a:pt x="571" y="167"/>
                  </a:lnTo>
                  <a:lnTo>
                    <a:pt x="593" y="137"/>
                  </a:lnTo>
                  <a:lnTo>
                    <a:pt x="615" y="106"/>
                  </a:lnTo>
                  <a:lnTo>
                    <a:pt x="636" y="75"/>
                  </a:lnTo>
                  <a:lnTo>
                    <a:pt x="659" y="45"/>
                  </a:lnTo>
                  <a:lnTo>
                    <a:pt x="665" y="41"/>
                  </a:lnTo>
                  <a:lnTo>
                    <a:pt x="671" y="34"/>
                  </a:lnTo>
                  <a:lnTo>
                    <a:pt x="677" y="27"/>
                  </a:lnTo>
                  <a:lnTo>
                    <a:pt x="685" y="21"/>
                  </a:lnTo>
                  <a:lnTo>
                    <a:pt x="692" y="21"/>
                  </a:lnTo>
                  <a:lnTo>
                    <a:pt x="697" y="19"/>
                  </a:lnTo>
                  <a:lnTo>
                    <a:pt x="704" y="18"/>
                  </a:lnTo>
                  <a:lnTo>
                    <a:pt x="710" y="18"/>
                  </a:lnTo>
                  <a:lnTo>
                    <a:pt x="748" y="46"/>
                  </a:lnTo>
                  <a:close/>
                </a:path>
              </a:pathLst>
            </a:custGeom>
            <a:solidFill>
              <a:schemeClr val="tx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2" name="Freeform 8"/>
            <p:cNvSpPr>
              <a:spLocks/>
            </p:cNvSpPr>
            <p:nvPr/>
          </p:nvSpPr>
          <p:spPr bwMode="auto">
            <a:xfrm rot="20101482">
              <a:off x="6565176" y="1183093"/>
              <a:ext cx="49050" cy="70851"/>
            </a:xfrm>
            <a:custGeom>
              <a:avLst/>
              <a:gdLst/>
              <a:ahLst/>
              <a:cxnLst>
                <a:cxn ang="0">
                  <a:pos x="36" y="9"/>
                </a:cxn>
                <a:cxn ang="0">
                  <a:pos x="32" y="19"/>
                </a:cxn>
                <a:cxn ang="0">
                  <a:pos x="30" y="30"/>
                </a:cxn>
                <a:cxn ang="0">
                  <a:pos x="28" y="39"/>
                </a:cxn>
                <a:cxn ang="0">
                  <a:pos x="24" y="48"/>
                </a:cxn>
                <a:cxn ang="0">
                  <a:pos x="20" y="51"/>
                </a:cxn>
                <a:cxn ang="0">
                  <a:pos x="11" y="51"/>
                </a:cxn>
                <a:cxn ang="0">
                  <a:pos x="3" y="49"/>
                </a:cxn>
                <a:cxn ang="0">
                  <a:pos x="0" y="48"/>
                </a:cxn>
                <a:cxn ang="0">
                  <a:pos x="0" y="34"/>
                </a:cxn>
                <a:cxn ang="0">
                  <a:pos x="1" y="25"/>
                </a:cxn>
                <a:cxn ang="0">
                  <a:pos x="1" y="16"/>
                </a:cxn>
                <a:cxn ang="0">
                  <a:pos x="5" y="3"/>
                </a:cxn>
                <a:cxn ang="0">
                  <a:pos x="8" y="2"/>
                </a:cxn>
                <a:cxn ang="0">
                  <a:pos x="14" y="0"/>
                </a:cxn>
                <a:cxn ang="0">
                  <a:pos x="22" y="1"/>
                </a:cxn>
                <a:cxn ang="0">
                  <a:pos x="36" y="9"/>
                </a:cxn>
              </a:cxnLst>
              <a:rect l="0" t="0" r="r" b="b"/>
              <a:pathLst>
                <a:path w="36" h="51">
                  <a:moveTo>
                    <a:pt x="36" y="9"/>
                  </a:moveTo>
                  <a:lnTo>
                    <a:pt x="32" y="19"/>
                  </a:lnTo>
                  <a:lnTo>
                    <a:pt x="30" y="30"/>
                  </a:lnTo>
                  <a:lnTo>
                    <a:pt x="28" y="39"/>
                  </a:lnTo>
                  <a:lnTo>
                    <a:pt x="24" y="48"/>
                  </a:lnTo>
                  <a:lnTo>
                    <a:pt x="20" y="51"/>
                  </a:lnTo>
                  <a:lnTo>
                    <a:pt x="11" y="51"/>
                  </a:lnTo>
                  <a:lnTo>
                    <a:pt x="3" y="49"/>
                  </a:lnTo>
                  <a:lnTo>
                    <a:pt x="0" y="48"/>
                  </a:lnTo>
                  <a:lnTo>
                    <a:pt x="0" y="34"/>
                  </a:lnTo>
                  <a:lnTo>
                    <a:pt x="1" y="25"/>
                  </a:lnTo>
                  <a:lnTo>
                    <a:pt x="1" y="16"/>
                  </a:lnTo>
                  <a:lnTo>
                    <a:pt x="5" y="3"/>
                  </a:lnTo>
                  <a:lnTo>
                    <a:pt x="8" y="2"/>
                  </a:lnTo>
                  <a:lnTo>
                    <a:pt x="14" y="0"/>
                  </a:lnTo>
                  <a:lnTo>
                    <a:pt x="22" y="1"/>
                  </a:lnTo>
                  <a:lnTo>
                    <a:pt x="36" y="9"/>
                  </a:lnTo>
                  <a:close/>
                </a:path>
              </a:pathLst>
            </a:custGeom>
            <a:solidFill>
              <a:srgbClr val="FFBFD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3" name="Freeform 9"/>
            <p:cNvSpPr>
              <a:spLocks/>
            </p:cNvSpPr>
            <p:nvPr/>
          </p:nvSpPr>
          <p:spPr bwMode="auto">
            <a:xfrm rot="20101482">
              <a:off x="7055899" y="691654"/>
              <a:ext cx="177128" cy="215278"/>
            </a:xfrm>
            <a:custGeom>
              <a:avLst/>
              <a:gdLst/>
              <a:ahLst/>
              <a:cxnLst>
                <a:cxn ang="0">
                  <a:pos x="120" y="13"/>
                </a:cxn>
                <a:cxn ang="0">
                  <a:pos x="121" y="22"/>
                </a:cxn>
                <a:cxn ang="0">
                  <a:pos x="127" y="29"/>
                </a:cxn>
                <a:cxn ang="0">
                  <a:pos x="131" y="35"/>
                </a:cxn>
                <a:cxn ang="0">
                  <a:pos x="130" y="43"/>
                </a:cxn>
                <a:cxn ang="0">
                  <a:pos x="121" y="57"/>
                </a:cxn>
                <a:cxn ang="0">
                  <a:pos x="115" y="72"/>
                </a:cxn>
                <a:cxn ang="0">
                  <a:pos x="106" y="87"/>
                </a:cxn>
                <a:cxn ang="0">
                  <a:pos x="100" y="102"/>
                </a:cxn>
                <a:cxn ang="0">
                  <a:pos x="93" y="116"/>
                </a:cxn>
                <a:cxn ang="0">
                  <a:pos x="86" y="131"/>
                </a:cxn>
                <a:cxn ang="0">
                  <a:pos x="78" y="144"/>
                </a:cxn>
                <a:cxn ang="0">
                  <a:pos x="70" y="158"/>
                </a:cxn>
                <a:cxn ang="0">
                  <a:pos x="60" y="152"/>
                </a:cxn>
                <a:cxn ang="0">
                  <a:pos x="52" y="146"/>
                </a:cxn>
                <a:cxn ang="0">
                  <a:pos x="43" y="139"/>
                </a:cxn>
                <a:cxn ang="0">
                  <a:pos x="35" y="133"/>
                </a:cxn>
                <a:cxn ang="0">
                  <a:pos x="27" y="126"/>
                </a:cxn>
                <a:cxn ang="0">
                  <a:pos x="18" y="120"/>
                </a:cxn>
                <a:cxn ang="0">
                  <a:pos x="10" y="116"/>
                </a:cxn>
                <a:cxn ang="0">
                  <a:pos x="0" y="111"/>
                </a:cxn>
                <a:cxn ang="0">
                  <a:pos x="11" y="97"/>
                </a:cxn>
                <a:cxn ang="0">
                  <a:pos x="22" y="82"/>
                </a:cxn>
                <a:cxn ang="0">
                  <a:pos x="33" y="67"/>
                </a:cxn>
                <a:cxn ang="0">
                  <a:pos x="43" y="53"/>
                </a:cxn>
                <a:cxn ang="0">
                  <a:pos x="55" y="38"/>
                </a:cxn>
                <a:cxn ang="0">
                  <a:pos x="65" y="25"/>
                </a:cxn>
                <a:cxn ang="0">
                  <a:pos x="77" y="12"/>
                </a:cxn>
                <a:cxn ang="0">
                  <a:pos x="88" y="0"/>
                </a:cxn>
                <a:cxn ang="0">
                  <a:pos x="96" y="0"/>
                </a:cxn>
                <a:cxn ang="0">
                  <a:pos x="104" y="3"/>
                </a:cxn>
                <a:cxn ang="0">
                  <a:pos x="113" y="8"/>
                </a:cxn>
                <a:cxn ang="0">
                  <a:pos x="120" y="13"/>
                </a:cxn>
              </a:cxnLst>
              <a:rect l="0" t="0" r="r" b="b"/>
              <a:pathLst>
                <a:path w="131" h="158">
                  <a:moveTo>
                    <a:pt x="120" y="13"/>
                  </a:moveTo>
                  <a:lnTo>
                    <a:pt x="121" y="22"/>
                  </a:lnTo>
                  <a:lnTo>
                    <a:pt x="127" y="29"/>
                  </a:lnTo>
                  <a:lnTo>
                    <a:pt x="131" y="35"/>
                  </a:lnTo>
                  <a:lnTo>
                    <a:pt x="130" y="43"/>
                  </a:lnTo>
                  <a:lnTo>
                    <a:pt x="121" y="57"/>
                  </a:lnTo>
                  <a:lnTo>
                    <a:pt x="115" y="72"/>
                  </a:lnTo>
                  <a:lnTo>
                    <a:pt x="106" y="87"/>
                  </a:lnTo>
                  <a:lnTo>
                    <a:pt x="100" y="102"/>
                  </a:lnTo>
                  <a:lnTo>
                    <a:pt x="93" y="116"/>
                  </a:lnTo>
                  <a:lnTo>
                    <a:pt x="86" y="131"/>
                  </a:lnTo>
                  <a:lnTo>
                    <a:pt x="78" y="144"/>
                  </a:lnTo>
                  <a:lnTo>
                    <a:pt x="70" y="158"/>
                  </a:lnTo>
                  <a:lnTo>
                    <a:pt x="60" y="152"/>
                  </a:lnTo>
                  <a:lnTo>
                    <a:pt x="52" y="146"/>
                  </a:lnTo>
                  <a:lnTo>
                    <a:pt x="43" y="139"/>
                  </a:lnTo>
                  <a:lnTo>
                    <a:pt x="35" y="133"/>
                  </a:lnTo>
                  <a:lnTo>
                    <a:pt x="27" y="126"/>
                  </a:lnTo>
                  <a:lnTo>
                    <a:pt x="18" y="120"/>
                  </a:lnTo>
                  <a:lnTo>
                    <a:pt x="10" y="116"/>
                  </a:lnTo>
                  <a:lnTo>
                    <a:pt x="0" y="111"/>
                  </a:lnTo>
                  <a:lnTo>
                    <a:pt x="11" y="97"/>
                  </a:lnTo>
                  <a:lnTo>
                    <a:pt x="22" y="82"/>
                  </a:lnTo>
                  <a:lnTo>
                    <a:pt x="33" y="67"/>
                  </a:lnTo>
                  <a:lnTo>
                    <a:pt x="43" y="53"/>
                  </a:lnTo>
                  <a:lnTo>
                    <a:pt x="55" y="38"/>
                  </a:lnTo>
                  <a:lnTo>
                    <a:pt x="65" y="25"/>
                  </a:lnTo>
                  <a:lnTo>
                    <a:pt x="77" y="12"/>
                  </a:lnTo>
                  <a:lnTo>
                    <a:pt x="88" y="0"/>
                  </a:lnTo>
                  <a:lnTo>
                    <a:pt x="96" y="0"/>
                  </a:lnTo>
                  <a:lnTo>
                    <a:pt x="104" y="3"/>
                  </a:lnTo>
                  <a:lnTo>
                    <a:pt x="113" y="8"/>
                  </a:lnTo>
                  <a:lnTo>
                    <a:pt x="120" y="1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5" name="Freeform 10"/>
            <p:cNvSpPr>
              <a:spLocks/>
            </p:cNvSpPr>
            <p:nvPr/>
          </p:nvSpPr>
          <p:spPr bwMode="auto">
            <a:xfrm rot="20101482">
              <a:off x="7259739" y="841597"/>
              <a:ext cx="174402" cy="171677"/>
            </a:xfrm>
            <a:custGeom>
              <a:avLst/>
              <a:gdLst/>
              <a:ahLst/>
              <a:cxnLst>
                <a:cxn ang="0">
                  <a:pos x="121" y="17"/>
                </a:cxn>
                <a:cxn ang="0">
                  <a:pos x="122" y="23"/>
                </a:cxn>
                <a:cxn ang="0">
                  <a:pos x="126" y="29"/>
                </a:cxn>
                <a:cxn ang="0">
                  <a:pos x="129" y="32"/>
                </a:cxn>
                <a:cxn ang="0">
                  <a:pos x="129" y="37"/>
                </a:cxn>
                <a:cxn ang="0">
                  <a:pos x="125" y="45"/>
                </a:cxn>
                <a:cxn ang="0">
                  <a:pos x="121" y="53"/>
                </a:cxn>
                <a:cxn ang="0">
                  <a:pos x="115" y="61"/>
                </a:cxn>
                <a:cxn ang="0">
                  <a:pos x="111" y="68"/>
                </a:cxn>
                <a:cxn ang="0">
                  <a:pos x="105" y="76"/>
                </a:cxn>
                <a:cxn ang="0">
                  <a:pos x="99" y="83"/>
                </a:cxn>
                <a:cxn ang="0">
                  <a:pos x="93" y="89"/>
                </a:cxn>
                <a:cxn ang="0">
                  <a:pos x="87" y="96"/>
                </a:cxn>
                <a:cxn ang="0">
                  <a:pos x="81" y="91"/>
                </a:cxn>
                <a:cxn ang="0">
                  <a:pos x="74" y="87"/>
                </a:cxn>
                <a:cxn ang="0">
                  <a:pos x="67" y="84"/>
                </a:cxn>
                <a:cxn ang="0">
                  <a:pos x="60" y="82"/>
                </a:cxn>
                <a:cxn ang="0">
                  <a:pos x="60" y="89"/>
                </a:cxn>
                <a:cxn ang="0">
                  <a:pos x="62" y="96"/>
                </a:cxn>
                <a:cxn ang="0">
                  <a:pos x="65" y="103"/>
                </a:cxn>
                <a:cxn ang="0">
                  <a:pos x="67" y="108"/>
                </a:cxn>
                <a:cxn ang="0">
                  <a:pos x="62" y="105"/>
                </a:cxn>
                <a:cxn ang="0">
                  <a:pos x="58" y="100"/>
                </a:cxn>
                <a:cxn ang="0">
                  <a:pos x="52" y="98"/>
                </a:cxn>
                <a:cxn ang="0">
                  <a:pos x="47" y="98"/>
                </a:cxn>
                <a:cxn ang="0">
                  <a:pos x="52" y="105"/>
                </a:cxn>
                <a:cxn ang="0">
                  <a:pos x="58" y="112"/>
                </a:cxn>
                <a:cxn ang="0">
                  <a:pos x="61" y="120"/>
                </a:cxn>
                <a:cxn ang="0">
                  <a:pos x="59" y="127"/>
                </a:cxn>
                <a:cxn ang="0">
                  <a:pos x="51" y="121"/>
                </a:cxn>
                <a:cxn ang="0">
                  <a:pos x="43" y="115"/>
                </a:cxn>
                <a:cxn ang="0">
                  <a:pos x="36" y="108"/>
                </a:cxn>
                <a:cxn ang="0">
                  <a:pos x="29" y="100"/>
                </a:cxn>
                <a:cxn ang="0">
                  <a:pos x="22" y="93"/>
                </a:cxn>
                <a:cxn ang="0">
                  <a:pos x="15" y="87"/>
                </a:cxn>
                <a:cxn ang="0">
                  <a:pos x="8" y="81"/>
                </a:cxn>
                <a:cxn ang="0">
                  <a:pos x="0" y="75"/>
                </a:cxn>
                <a:cxn ang="0">
                  <a:pos x="10" y="66"/>
                </a:cxn>
                <a:cxn ang="0">
                  <a:pos x="20" y="57"/>
                </a:cxn>
                <a:cxn ang="0">
                  <a:pos x="30" y="46"/>
                </a:cxn>
                <a:cxn ang="0">
                  <a:pos x="40" y="37"/>
                </a:cxn>
                <a:cxn ang="0">
                  <a:pos x="50" y="28"/>
                </a:cxn>
                <a:cxn ang="0">
                  <a:pos x="60" y="19"/>
                </a:cxn>
                <a:cxn ang="0">
                  <a:pos x="69" y="9"/>
                </a:cxn>
                <a:cxn ang="0">
                  <a:pos x="80" y="0"/>
                </a:cxn>
                <a:cxn ang="0">
                  <a:pos x="85" y="1"/>
                </a:cxn>
                <a:cxn ang="0">
                  <a:pos x="91" y="1"/>
                </a:cxn>
                <a:cxn ang="0">
                  <a:pos x="96" y="2"/>
                </a:cxn>
                <a:cxn ang="0">
                  <a:pos x="100" y="2"/>
                </a:cxn>
                <a:cxn ang="0">
                  <a:pos x="121" y="17"/>
                </a:cxn>
              </a:cxnLst>
              <a:rect l="0" t="0" r="r" b="b"/>
              <a:pathLst>
                <a:path w="129" h="127">
                  <a:moveTo>
                    <a:pt x="121" y="17"/>
                  </a:moveTo>
                  <a:lnTo>
                    <a:pt x="122" y="23"/>
                  </a:lnTo>
                  <a:lnTo>
                    <a:pt x="126" y="29"/>
                  </a:lnTo>
                  <a:lnTo>
                    <a:pt x="129" y="32"/>
                  </a:lnTo>
                  <a:lnTo>
                    <a:pt x="129" y="37"/>
                  </a:lnTo>
                  <a:lnTo>
                    <a:pt x="125" y="45"/>
                  </a:lnTo>
                  <a:lnTo>
                    <a:pt x="121" y="53"/>
                  </a:lnTo>
                  <a:lnTo>
                    <a:pt x="115" y="61"/>
                  </a:lnTo>
                  <a:lnTo>
                    <a:pt x="111" y="68"/>
                  </a:lnTo>
                  <a:lnTo>
                    <a:pt x="105" y="76"/>
                  </a:lnTo>
                  <a:lnTo>
                    <a:pt x="99" y="83"/>
                  </a:lnTo>
                  <a:lnTo>
                    <a:pt x="93" y="89"/>
                  </a:lnTo>
                  <a:lnTo>
                    <a:pt x="87" y="96"/>
                  </a:lnTo>
                  <a:lnTo>
                    <a:pt x="81" y="91"/>
                  </a:lnTo>
                  <a:lnTo>
                    <a:pt x="74" y="87"/>
                  </a:lnTo>
                  <a:lnTo>
                    <a:pt x="67" y="84"/>
                  </a:lnTo>
                  <a:lnTo>
                    <a:pt x="60" y="82"/>
                  </a:lnTo>
                  <a:lnTo>
                    <a:pt x="60" y="89"/>
                  </a:lnTo>
                  <a:lnTo>
                    <a:pt x="62" y="96"/>
                  </a:lnTo>
                  <a:lnTo>
                    <a:pt x="65" y="103"/>
                  </a:lnTo>
                  <a:lnTo>
                    <a:pt x="67" y="108"/>
                  </a:lnTo>
                  <a:lnTo>
                    <a:pt x="62" y="105"/>
                  </a:lnTo>
                  <a:lnTo>
                    <a:pt x="58" y="100"/>
                  </a:lnTo>
                  <a:lnTo>
                    <a:pt x="52" y="98"/>
                  </a:lnTo>
                  <a:lnTo>
                    <a:pt x="47" y="98"/>
                  </a:lnTo>
                  <a:lnTo>
                    <a:pt x="52" y="105"/>
                  </a:lnTo>
                  <a:lnTo>
                    <a:pt x="58" y="112"/>
                  </a:lnTo>
                  <a:lnTo>
                    <a:pt x="61" y="120"/>
                  </a:lnTo>
                  <a:lnTo>
                    <a:pt x="59" y="127"/>
                  </a:lnTo>
                  <a:lnTo>
                    <a:pt x="51" y="121"/>
                  </a:lnTo>
                  <a:lnTo>
                    <a:pt x="43" y="115"/>
                  </a:lnTo>
                  <a:lnTo>
                    <a:pt x="36" y="108"/>
                  </a:lnTo>
                  <a:lnTo>
                    <a:pt x="29" y="100"/>
                  </a:lnTo>
                  <a:lnTo>
                    <a:pt x="22" y="93"/>
                  </a:lnTo>
                  <a:lnTo>
                    <a:pt x="15" y="87"/>
                  </a:lnTo>
                  <a:lnTo>
                    <a:pt x="8" y="81"/>
                  </a:lnTo>
                  <a:lnTo>
                    <a:pt x="0" y="75"/>
                  </a:lnTo>
                  <a:lnTo>
                    <a:pt x="10" y="66"/>
                  </a:lnTo>
                  <a:lnTo>
                    <a:pt x="20" y="57"/>
                  </a:lnTo>
                  <a:lnTo>
                    <a:pt x="30" y="46"/>
                  </a:lnTo>
                  <a:lnTo>
                    <a:pt x="40" y="37"/>
                  </a:lnTo>
                  <a:lnTo>
                    <a:pt x="50" y="28"/>
                  </a:lnTo>
                  <a:lnTo>
                    <a:pt x="60" y="19"/>
                  </a:lnTo>
                  <a:lnTo>
                    <a:pt x="69" y="9"/>
                  </a:lnTo>
                  <a:lnTo>
                    <a:pt x="80" y="0"/>
                  </a:lnTo>
                  <a:lnTo>
                    <a:pt x="85" y="1"/>
                  </a:lnTo>
                  <a:lnTo>
                    <a:pt x="91" y="1"/>
                  </a:lnTo>
                  <a:lnTo>
                    <a:pt x="96" y="2"/>
                  </a:lnTo>
                  <a:lnTo>
                    <a:pt x="100" y="2"/>
                  </a:lnTo>
                  <a:lnTo>
                    <a:pt x="121" y="17"/>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6" name="Freeform 11"/>
            <p:cNvSpPr>
              <a:spLocks/>
            </p:cNvSpPr>
            <p:nvPr/>
          </p:nvSpPr>
          <p:spPr bwMode="auto">
            <a:xfrm rot="20101482">
              <a:off x="6848007" y="759019"/>
              <a:ext cx="158051" cy="198928"/>
            </a:xfrm>
            <a:custGeom>
              <a:avLst/>
              <a:gdLst/>
              <a:ahLst/>
              <a:cxnLst>
                <a:cxn ang="0">
                  <a:pos x="108" y="19"/>
                </a:cxn>
                <a:cxn ang="0">
                  <a:pos x="108" y="24"/>
                </a:cxn>
                <a:cxn ang="0">
                  <a:pos x="112" y="27"/>
                </a:cxn>
                <a:cxn ang="0">
                  <a:pos x="115" y="31"/>
                </a:cxn>
                <a:cxn ang="0">
                  <a:pos x="116" y="34"/>
                </a:cxn>
                <a:cxn ang="0">
                  <a:pos x="111" y="48"/>
                </a:cxn>
                <a:cxn ang="0">
                  <a:pos x="106" y="62"/>
                </a:cxn>
                <a:cxn ang="0">
                  <a:pos x="100" y="76"/>
                </a:cxn>
                <a:cxn ang="0">
                  <a:pos x="94" y="89"/>
                </a:cxn>
                <a:cxn ang="0">
                  <a:pos x="89" y="104"/>
                </a:cxn>
                <a:cxn ang="0">
                  <a:pos x="82" y="118"/>
                </a:cxn>
                <a:cxn ang="0">
                  <a:pos x="76" y="132"/>
                </a:cxn>
                <a:cxn ang="0">
                  <a:pos x="69" y="146"/>
                </a:cxn>
                <a:cxn ang="0">
                  <a:pos x="0" y="94"/>
                </a:cxn>
                <a:cxn ang="0">
                  <a:pos x="9" y="83"/>
                </a:cxn>
                <a:cxn ang="0">
                  <a:pos x="18" y="71"/>
                </a:cxn>
                <a:cxn ang="0">
                  <a:pos x="25" y="58"/>
                </a:cxn>
                <a:cxn ang="0">
                  <a:pos x="33" y="45"/>
                </a:cxn>
                <a:cxn ang="0">
                  <a:pos x="41" y="32"/>
                </a:cxn>
                <a:cxn ang="0">
                  <a:pos x="49" y="19"/>
                </a:cxn>
                <a:cxn ang="0">
                  <a:pos x="59" y="9"/>
                </a:cxn>
                <a:cxn ang="0">
                  <a:pos x="70" y="0"/>
                </a:cxn>
                <a:cxn ang="0">
                  <a:pos x="75" y="1"/>
                </a:cxn>
                <a:cxn ang="0">
                  <a:pos x="81" y="2"/>
                </a:cxn>
                <a:cxn ang="0">
                  <a:pos x="85" y="4"/>
                </a:cxn>
                <a:cxn ang="0">
                  <a:pos x="90" y="5"/>
                </a:cxn>
                <a:cxn ang="0">
                  <a:pos x="93" y="9"/>
                </a:cxn>
                <a:cxn ang="0">
                  <a:pos x="98" y="11"/>
                </a:cxn>
                <a:cxn ang="0">
                  <a:pos x="104" y="15"/>
                </a:cxn>
                <a:cxn ang="0">
                  <a:pos x="108" y="19"/>
                </a:cxn>
              </a:cxnLst>
              <a:rect l="0" t="0" r="r" b="b"/>
              <a:pathLst>
                <a:path w="116" h="146">
                  <a:moveTo>
                    <a:pt x="108" y="19"/>
                  </a:moveTo>
                  <a:lnTo>
                    <a:pt x="108" y="24"/>
                  </a:lnTo>
                  <a:lnTo>
                    <a:pt x="112" y="27"/>
                  </a:lnTo>
                  <a:lnTo>
                    <a:pt x="115" y="31"/>
                  </a:lnTo>
                  <a:lnTo>
                    <a:pt x="116" y="34"/>
                  </a:lnTo>
                  <a:lnTo>
                    <a:pt x="111" y="48"/>
                  </a:lnTo>
                  <a:lnTo>
                    <a:pt x="106" y="62"/>
                  </a:lnTo>
                  <a:lnTo>
                    <a:pt x="100" y="76"/>
                  </a:lnTo>
                  <a:lnTo>
                    <a:pt x="94" y="89"/>
                  </a:lnTo>
                  <a:lnTo>
                    <a:pt x="89" y="104"/>
                  </a:lnTo>
                  <a:lnTo>
                    <a:pt x="82" y="118"/>
                  </a:lnTo>
                  <a:lnTo>
                    <a:pt x="76" y="132"/>
                  </a:lnTo>
                  <a:lnTo>
                    <a:pt x="69" y="146"/>
                  </a:lnTo>
                  <a:lnTo>
                    <a:pt x="0" y="94"/>
                  </a:lnTo>
                  <a:lnTo>
                    <a:pt x="9" y="83"/>
                  </a:lnTo>
                  <a:lnTo>
                    <a:pt x="18" y="71"/>
                  </a:lnTo>
                  <a:lnTo>
                    <a:pt x="25" y="58"/>
                  </a:lnTo>
                  <a:lnTo>
                    <a:pt x="33" y="45"/>
                  </a:lnTo>
                  <a:lnTo>
                    <a:pt x="41" y="32"/>
                  </a:lnTo>
                  <a:lnTo>
                    <a:pt x="49" y="19"/>
                  </a:lnTo>
                  <a:lnTo>
                    <a:pt x="59" y="9"/>
                  </a:lnTo>
                  <a:lnTo>
                    <a:pt x="70" y="0"/>
                  </a:lnTo>
                  <a:lnTo>
                    <a:pt x="75" y="1"/>
                  </a:lnTo>
                  <a:lnTo>
                    <a:pt x="81" y="2"/>
                  </a:lnTo>
                  <a:lnTo>
                    <a:pt x="85" y="4"/>
                  </a:lnTo>
                  <a:lnTo>
                    <a:pt x="90" y="5"/>
                  </a:lnTo>
                  <a:lnTo>
                    <a:pt x="93" y="9"/>
                  </a:lnTo>
                  <a:lnTo>
                    <a:pt x="98" y="11"/>
                  </a:lnTo>
                  <a:lnTo>
                    <a:pt x="104" y="15"/>
                  </a:lnTo>
                  <a:lnTo>
                    <a:pt x="108" y="1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7" name="Freeform 12"/>
            <p:cNvSpPr>
              <a:spLocks/>
            </p:cNvSpPr>
            <p:nvPr/>
          </p:nvSpPr>
          <p:spPr bwMode="auto">
            <a:xfrm rot="20101482">
              <a:off x="7029830" y="882051"/>
              <a:ext cx="182578" cy="198928"/>
            </a:xfrm>
            <a:custGeom>
              <a:avLst/>
              <a:gdLst/>
              <a:ahLst/>
              <a:cxnLst>
                <a:cxn ang="0">
                  <a:pos x="134" y="49"/>
                </a:cxn>
                <a:cxn ang="0">
                  <a:pos x="128" y="54"/>
                </a:cxn>
                <a:cxn ang="0">
                  <a:pos x="124" y="61"/>
                </a:cxn>
                <a:cxn ang="0">
                  <a:pos x="120" y="69"/>
                </a:cxn>
                <a:cxn ang="0">
                  <a:pos x="117" y="77"/>
                </a:cxn>
                <a:cxn ang="0">
                  <a:pos x="110" y="72"/>
                </a:cxn>
                <a:cxn ang="0">
                  <a:pos x="105" y="69"/>
                </a:cxn>
                <a:cxn ang="0">
                  <a:pos x="98" y="68"/>
                </a:cxn>
                <a:cxn ang="0">
                  <a:pos x="91" y="65"/>
                </a:cxn>
                <a:cxn ang="0">
                  <a:pos x="91" y="72"/>
                </a:cxn>
                <a:cxn ang="0">
                  <a:pos x="94" y="77"/>
                </a:cxn>
                <a:cxn ang="0">
                  <a:pos x="99" y="82"/>
                </a:cxn>
                <a:cxn ang="0">
                  <a:pos x="100" y="87"/>
                </a:cxn>
                <a:cxn ang="0">
                  <a:pos x="83" y="75"/>
                </a:cxn>
                <a:cxn ang="0">
                  <a:pos x="83" y="83"/>
                </a:cxn>
                <a:cxn ang="0">
                  <a:pos x="86" y="90"/>
                </a:cxn>
                <a:cxn ang="0">
                  <a:pos x="92" y="97"/>
                </a:cxn>
                <a:cxn ang="0">
                  <a:pos x="97" y="104"/>
                </a:cxn>
                <a:cxn ang="0">
                  <a:pos x="93" y="114"/>
                </a:cxn>
                <a:cxn ang="0">
                  <a:pos x="85" y="125"/>
                </a:cxn>
                <a:cxn ang="0">
                  <a:pos x="77" y="136"/>
                </a:cxn>
                <a:cxn ang="0">
                  <a:pos x="69" y="146"/>
                </a:cxn>
                <a:cxn ang="0">
                  <a:pos x="60" y="140"/>
                </a:cxn>
                <a:cxn ang="0">
                  <a:pos x="51" y="133"/>
                </a:cxn>
                <a:cxn ang="0">
                  <a:pos x="43" y="126"/>
                </a:cxn>
                <a:cxn ang="0">
                  <a:pos x="34" y="118"/>
                </a:cxn>
                <a:cxn ang="0">
                  <a:pos x="25" y="110"/>
                </a:cxn>
                <a:cxn ang="0">
                  <a:pos x="17" y="103"/>
                </a:cxn>
                <a:cxn ang="0">
                  <a:pos x="9" y="95"/>
                </a:cxn>
                <a:cxn ang="0">
                  <a:pos x="0" y="88"/>
                </a:cxn>
                <a:cxn ang="0">
                  <a:pos x="66" y="0"/>
                </a:cxn>
                <a:cxn ang="0">
                  <a:pos x="74" y="6"/>
                </a:cxn>
                <a:cxn ang="0">
                  <a:pos x="83" y="13"/>
                </a:cxn>
                <a:cxn ang="0">
                  <a:pos x="91" y="20"/>
                </a:cxn>
                <a:cxn ang="0">
                  <a:pos x="100" y="27"/>
                </a:cxn>
                <a:cxn ang="0">
                  <a:pos x="108" y="32"/>
                </a:cxn>
                <a:cxn ang="0">
                  <a:pos x="116" y="39"/>
                </a:cxn>
                <a:cxn ang="0">
                  <a:pos x="125" y="44"/>
                </a:cxn>
                <a:cxn ang="0">
                  <a:pos x="134" y="49"/>
                </a:cxn>
              </a:cxnLst>
              <a:rect l="0" t="0" r="r" b="b"/>
              <a:pathLst>
                <a:path w="134" h="146">
                  <a:moveTo>
                    <a:pt x="134" y="49"/>
                  </a:moveTo>
                  <a:lnTo>
                    <a:pt x="128" y="54"/>
                  </a:lnTo>
                  <a:lnTo>
                    <a:pt x="124" y="61"/>
                  </a:lnTo>
                  <a:lnTo>
                    <a:pt x="120" y="69"/>
                  </a:lnTo>
                  <a:lnTo>
                    <a:pt x="117" y="77"/>
                  </a:lnTo>
                  <a:lnTo>
                    <a:pt x="110" y="72"/>
                  </a:lnTo>
                  <a:lnTo>
                    <a:pt x="105" y="69"/>
                  </a:lnTo>
                  <a:lnTo>
                    <a:pt x="98" y="68"/>
                  </a:lnTo>
                  <a:lnTo>
                    <a:pt x="91" y="65"/>
                  </a:lnTo>
                  <a:lnTo>
                    <a:pt x="91" y="72"/>
                  </a:lnTo>
                  <a:lnTo>
                    <a:pt x="94" y="77"/>
                  </a:lnTo>
                  <a:lnTo>
                    <a:pt x="99" y="82"/>
                  </a:lnTo>
                  <a:lnTo>
                    <a:pt x="100" y="87"/>
                  </a:lnTo>
                  <a:lnTo>
                    <a:pt x="83" y="75"/>
                  </a:lnTo>
                  <a:lnTo>
                    <a:pt x="83" y="83"/>
                  </a:lnTo>
                  <a:lnTo>
                    <a:pt x="86" y="90"/>
                  </a:lnTo>
                  <a:lnTo>
                    <a:pt x="92" y="97"/>
                  </a:lnTo>
                  <a:lnTo>
                    <a:pt x="97" y="104"/>
                  </a:lnTo>
                  <a:lnTo>
                    <a:pt x="93" y="114"/>
                  </a:lnTo>
                  <a:lnTo>
                    <a:pt x="85" y="125"/>
                  </a:lnTo>
                  <a:lnTo>
                    <a:pt x="77" y="136"/>
                  </a:lnTo>
                  <a:lnTo>
                    <a:pt x="69" y="146"/>
                  </a:lnTo>
                  <a:lnTo>
                    <a:pt x="60" y="140"/>
                  </a:lnTo>
                  <a:lnTo>
                    <a:pt x="51" y="133"/>
                  </a:lnTo>
                  <a:lnTo>
                    <a:pt x="43" y="126"/>
                  </a:lnTo>
                  <a:lnTo>
                    <a:pt x="34" y="118"/>
                  </a:lnTo>
                  <a:lnTo>
                    <a:pt x="25" y="110"/>
                  </a:lnTo>
                  <a:lnTo>
                    <a:pt x="17" y="103"/>
                  </a:lnTo>
                  <a:lnTo>
                    <a:pt x="9" y="95"/>
                  </a:lnTo>
                  <a:lnTo>
                    <a:pt x="0" y="88"/>
                  </a:lnTo>
                  <a:lnTo>
                    <a:pt x="66" y="0"/>
                  </a:lnTo>
                  <a:lnTo>
                    <a:pt x="74" y="6"/>
                  </a:lnTo>
                  <a:lnTo>
                    <a:pt x="83" y="13"/>
                  </a:lnTo>
                  <a:lnTo>
                    <a:pt x="91" y="20"/>
                  </a:lnTo>
                  <a:lnTo>
                    <a:pt x="100" y="27"/>
                  </a:lnTo>
                  <a:lnTo>
                    <a:pt x="108" y="32"/>
                  </a:lnTo>
                  <a:lnTo>
                    <a:pt x="116" y="39"/>
                  </a:lnTo>
                  <a:lnTo>
                    <a:pt x="125" y="44"/>
                  </a:lnTo>
                  <a:lnTo>
                    <a:pt x="134" y="49"/>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rot="20101482">
              <a:off x="7184267" y="1001750"/>
              <a:ext cx="215278" cy="215278"/>
            </a:xfrm>
            <a:custGeom>
              <a:avLst/>
              <a:gdLst/>
              <a:ahLst/>
              <a:cxnLst>
                <a:cxn ang="0">
                  <a:pos x="138" y="33"/>
                </a:cxn>
                <a:cxn ang="0">
                  <a:pos x="158" y="49"/>
                </a:cxn>
                <a:cxn ang="0">
                  <a:pos x="147" y="63"/>
                </a:cxn>
                <a:cxn ang="0">
                  <a:pos x="136" y="78"/>
                </a:cxn>
                <a:cxn ang="0">
                  <a:pos x="124" y="92"/>
                </a:cxn>
                <a:cxn ang="0">
                  <a:pos x="113" y="106"/>
                </a:cxn>
                <a:cxn ang="0">
                  <a:pos x="101" y="119"/>
                </a:cxn>
                <a:cxn ang="0">
                  <a:pos x="90" y="133"/>
                </a:cxn>
                <a:cxn ang="0">
                  <a:pos x="78" y="146"/>
                </a:cxn>
                <a:cxn ang="0">
                  <a:pos x="67" y="159"/>
                </a:cxn>
                <a:cxn ang="0">
                  <a:pos x="58" y="152"/>
                </a:cxn>
                <a:cxn ang="0">
                  <a:pos x="49" y="145"/>
                </a:cxn>
                <a:cxn ang="0">
                  <a:pos x="41" y="137"/>
                </a:cxn>
                <a:cxn ang="0">
                  <a:pos x="33" y="129"/>
                </a:cxn>
                <a:cxn ang="0">
                  <a:pos x="25" y="121"/>
                </a:cxn>
                <a:cxn ang="0">
                  <a:pos x="17" y="111"/>
                </a:cxn>
                <a:cxn ang="0">
                  <a:pos x="9" y="104"/>
                </a:cxn>
                <a:cxn ang="0">
                  <a:pos x="0" y="96"/>
                </a:cxn>
                <a:cxn ang="0">
                  <a:pos x="7" y="92"/>
                </a:cxn>
                <a:cxn ang="0">
                  <a:pos x="14" y="86"/>
                </a:cxn>
                <a:cxn ang="0">
                  <a:pos x="21" y="80"/>
                </a:cxn>
                <a:cxn ang="0">
                  <a:pos x="28" y="75"/>
                </a:cxn>
                <a:cxn ang="0">
                  <a:pos x="33" y="69"/>
                </a:cxn>
                <a:cxn ang="0">
                  <a:pos x="40" y="63"/>
                </a:cxn>
                <a:cxn ang="0">
                  <a:pos x="46" y="57"/>
                </a:cxn>
                <a:cxn ang="0">
                  <a:pos x="53" y="54"/>
                </a:cxn>
                <a:cxn ang="0">
                  <a:pos x="59" y="47"/>
                </a:cxn>
                <a:cxn ang="0">
                  <a:pos x="63" y="40"/>
                </a:cxn>
                <a:cxn ang="0">
                  <a:pos x="70" y="33"/>
                </a:cxn>
                <a:cxn ang="0">
                  <a:pos x="76" y="26"/>
                </a:cxn>
                <a:cxn ang="0">
                  <a:pos x="82" y="20"/>
                </a:cxn>
                <a:cxn ang="0">
                  <a:pos x="88" y="13"/>
                </a:cxn>
                <a:cxn ang="0">
                  <a:pos x="93" y="7"/>
                </a:cxn>
                <a:cxn ang="0">
                  <a:pos x="99" y="0"/>
                </a:cxn>
                <a:cxn ang="0">
                  <a:pos x="104" y="3"/>
                </a:cxn>
                <a:cxn ang="0">
                  <a:pos x="109" y="8"/>
                </a:cxn>
                <a:cxn ang="0">
                  <a:pos x="115" y="11"/>
                </a:cxn>
                <a:cxn ang="0">
                  <a:pos x="121" y="16"/>
                </a:cxn>
                <a:cxn ang="0">
                  <a:pos x="126" y="19"/>
                </a:cxn>
                <a:cxn ang="0">
                  <a:pos x="130" y="24"/>
                </a:cxn>
                <a:cxn ang="0">
                  <a:pos x="135" y="28"/>
                </a:cxn>
                <a:cxn ang="0">
                  <a:pos x="138" y="33"/>
                </a:cxn>
              </a:cxnLst>
              <a:rect l="0" t="0" r="r" b="b"/>
              <a:pathLst>
                <a:path w="158" h="159">
                  <a:moveTo>
                    <a:pt x="138" y="33"/>
                  </a:moveTo>
                  <a:lnTo>
                    <a:pt x="158" y="49"/>
                  </a:lnTo>
                  <a:lnTo>
                    <a:pt x="147" y="63"/>
                  </a:lnTo>
                  <a:lnTo>
                    <a:pt x="136" y="78"/>
                  </a:lnTo>
                  <a:lnTo>
                    <a:pt x="124" y="92"/>
                  </a:lnTo>
                  <a:lnTo>
                    <a:pt x="113" y="106"/>
                  </a:lnTo>
                  <a:lnTo>
                    <a:pt x="101" y="119"/>
                  </a:lnTo>
                  <a:lnTo>
                    <a:pt x="90" y="133"/>
                  </a:lnTo>
                  <a:lnTo>
                    <a:pt x="78" y="146"/>
                  </a:lnTo>
                  <a:lnTo>
                    <a:pt x="67" y="159"/>
                  </a:lnTo>
                  <a:lnTo>
                    <a:pt x="58" y="152"/>
                  </a:lnTo>
                  <a:lnTo>
                    <a:pt x="49" y="145"/>
                  </a:lnTo>
                  <a:lnTo>
                    <a:pt x="41" y="137"/>
                  </a:lnTo>
                  <a:lnTo>
                    <a:pt x="33" y="129"/>
                  </a:lnTo>
                  <a:lnTo>
                    <a:pt x="25" y="121"/>
                  </a:lnTo>
                  <a:lnTo>
                    <a:pt x="17" y="111"/>
                  </a:lnTo>
                  <a:lnTo>
                    <a:pt x="9" y="104"/>
                  </a:lnTo>
                  <a:lnTo>
                    <a:pt x="0" y="96"/>
                  </a:lnTo>
                  <a:lnTo>
                    <a:pt x="7" y="92"/>
                  </a:lnTo>
                  <a:lnTo>
                    <a:pt x="14" y="86"/>
                  </a:lnTo>
                  <a:lnTo>
                    <a:pt x="21" y="80"/>
                  </a:lnTo>
                  <a:lnTo>
                    <a:pt x="28" y="75"/>
                  </a:lnTo>
                  <a:lnTo>
                    <a:pt x="33" y="69"/>
                  </a:lnTo>
                  <a:lnTo>
                    <a:pt x="40" y="63"/>
                  </a:lnTo>
                  <a:lnTo>
                    <a:pt x="46" y="57"/>
                  </a:lnTo>
                  <a:lnTo>
                    <a:pt x="53" y="54"/>
                  </a:lnTo>
                  <a:lnTo>
                    <a:pt x="59" y="47"/>
                  </a:lnTo>
                  <a:lnTo>
                    <a:pt x="63" y="40"/>
                  </a:lnTo>
                  <a:lnTo>
                    <a:pt x="70" y="33"/>
                  </a:lnTo>
                  <a:lnTo>
                    <a:pt x="76" y="26"/>
                  </a:lnTo>
                  <a:lnTo>
                    <a:pt x="82" y="20"/>
                  </a:lnTo>
                  <a:lnTo>
                    <a:pt x="88" y="13"/>
                  </a:lnTo>
                  <a:lnTo>
                    <a:pt x="93" y="7"/>
                  </a:lnTo>
                  <a:lnTo>
                    <a:pt x="99" y="0"/>
                  </a:lnTo>
                  <a:lnTo>
                    <a:pt x="104" y="3"/>
                  </a:lnTo>
                  <a:lnTo>
                    <a:pt x="109" y="8"/>
                  </a:lnTo>
                  <a:lnTo>
                    <a:pt x="115" y="11"/>
                  </a:lnTo>
                  <a:lnTo>
                    <a:pt x="121" y="16"/>
                  </a:lnTo>
                  <a:lnTo>
                    <a:pt x="126" y="19"/>
                  </a:lnTo>
                  <a:lnTo>
                    <a:pt x="130" y="24"/>
                  </a:lnTo>
                  <a:lnTo>
                    <a:pt x="135" y="28"/>
                  </a:lnTo>
                  <a:lnTo>
                    <a:pt x="138" y="3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rot="20101482">
              <a:off x="7419348" y="1077874"/>
              <a:ext cx="168952" cy="166227"/>
            </a:xfrm>
            <a:custGeom>
              <a:avLst/>
              <a:gdLst/>
              <a:ahLst/>
              <a:cxnLst>
                <a:cxn ang="0">
                  <a:pos x="119" y="15"/>
                </a:cxn>
                <a:cxn ang="0">
                  <a:pos x="119" y="19"/>
                </a:cxn>
                <a:cxn ang="0">
                  <a:pos x="122" y="23"/>
                </a:cxn>
                <a:cxn ang="0">
                  <a:pos x="124" y="28"/>
                </a:cxn>
                <a:cxn ang="0">
                  <a:pos x="124" y="32"/>
                </a:cxn>
                <a:cxn ang="0">
                  <a:pos x="122" y="40"/>
                </a:cxn>
                <a:cxn ang="0">
                  <a:pos x="118" y="46"/>
                </a:cxn>
                <a:cxn ang="0">
                  <a:pos x="114" y="53"/>
                </a:cxn>
                <a:cxn ang="0">
                  <a:pos x="108" y="59"/>
                </a:cxn>
                <a:cxn ang="0">
                  <a:pos x="102" y="64"/>
                </a:cxn>
                <a:cxn ang="0">
                  <a:pos x="96" y="69"/>
                </a:cxn>
                <a:cxn ang="0">
                  <a:pos x="92" y="75"/>
                </a:cxn>
                <a:cxn ang="0">
                  <a:pos x="87" y="82"/>
                </a:cxn>
                <a:cxn ang="0">
                  <a:pos x="80" y="77"/>
                </a:cxn>
                <a:cxn ang="0">
                  <a:pos x="76" y="70"/>
                </a:cxn>
                <a:cxn ang="0">
                  <a:pos x="71" y="64"/>
                </a:cxn>
                <a:cxn ang="0">
                  <a:pos x="63" y="60"/>
                </a:cxn>
                <a:cxn ang="0">
                  <a:pos x="63" y="67"/>
                </a:cxn>
                <a:cxn ang="0">
                  <a:pos x="65" y="75"/>
                </a:cxn>
                <a:cxn ang="0">
                  <a:pos x="69" y="82"/>
                </a:cxn>
                <a:cxn ang="0">
                  <a:pos x="72" y="89"/>
                </a:cxn>
                <a:cxn ang="0">
                  <a:pos x="69" y="85"/>
                </a:cxn>
                <a:cxn ang="0">
                  <a:pos x="63" y="81"/>
                </a:cxn>
                <a:cxn ang="0">
                  <a:pos x="56" y="76"/>
                </a:cxn>
                <a:cxn ang="0">
                  <a:pos x="49" y="75"/>
                </a:cxn>
                <a:cxn ang="0">
                  <a:pos x="52" y="81"/>
                </a:cxn>
                <a:cxn ang="0">
                  <a:pos x="55" y="87"/>
                </a:cxn>
                <a:cxn ang="0">
                  <a:pos x="58" y="93"/>
                </a:cxn>
                <a:cxn ang="0">
                  <a:pos x="62" y="99"/>
                </a:cxn>
                <a:cxn ang="0">
                  <a:pos x="61" y="103"/>
                </a:cxn>
                <a:cxn ang="0">
                  <a:pos x="60" y="106"/>
                </a:cxn>
                <a:cxn ang="0">
                  <a:pos x="58" y="110"/>
                </a:cxn>
                <a:cxn ang="0">
                  <a:pos x="60" y="113"/>
                </a:cxn>
                <a:cxn ang="0">
                  <a:pos x="56" y="113"/>
                </a:cxn>
                <a:cxn ang="0">
                  <a:pos x="53" y="115"/>
                </a:cxn>
                <a:cxn ang="0">
                  <a:pos x="50" y="119"/>
                </a:cxn>
                <a:cxn ang="0">
                  <a:pos x="48" y="122"/>
                </a:cxn>
                <a:cxn ang="0">
                  <a:pos x="42" y="117"/>
                </a:cxn>
                <a:cxn ang="0">
                  <a:pos x="37" y="110"/>
                </a:cxn>
                <a:cxn ang="0">
                  <a:pos x="31" y="103"/>
                </a:cxn>
                <a:cxn ang="0">
                  <a:pos x="25" y="96"/>
                </a:cxn>
                <a:cxn ang="0">
                  <a:pos x="19" y="90"/>
                </a:cxn>
                <a:cxn ang="0">
                  <a:pos x="13" y="83"/>
                </a:cxn>
                <a:cxn ang="0">
                  <a:pos x="7" y="77"/>
                </a:cxn>
                <a:cxn ang="0">
                  <a:pos x="0" y="73"/>
                </a:cxn>
                <a:cxn ang="0">
                  <a:pos x="10" y="64"/>
                </a:cxn>
                <a:cxn ang="0">
                  <a:pos x="20" y="54"/>
                </a:cxn>
                <a:cxn ang="0">
                  <a:pos x="31" y="45"/>
                </a:cxn>
                <a:cxn ang="0">
                  <a:pos x="41" y="36"/>
                </a:cxn>
                <a:cxn ang="0">
                  <a:pos x="52" y="28"/>
                </a:cxn>
                <a:cxn ang="0">
                  <a:pos x="62" y="19"/>
                </a:cxn>
                <a:cxn ang="0">
                  <a:pos x="73" y="9"/>
                </a:cxn>
                <a:cxn ang="0">
                  <a:pos x="84" y="0"/>
                </a:cxn>
                <a:cxn ang="0">
                  <a:pos x="90" y="1"/>
                </a:cxn>
                <a:cxn ang="0">
                  <a:pos x="95" y="1"/>
                </a:cxn>
                <a:cxn ang="0">
                  <a:pos x="100" y="2"/>
                </a:cxn>
                <a:cxn ang="0">
                  <a:pos x="105" y="4"/>
                </a:cxn>
                <a:cxn ang="0">
                  <a:pos x="109" y="5"/>
                </a:cxn>
                <a:cxn ang="0">
                  <a:pos x="113" y="7"/>
                </a:cxn>
                <a:cxn ang="0">
                  <a:pos x="116" y="11"/>
                </a:cxn>
                <a:cxn ang="0">
                  <a:pos x="119" y="15"/>
                </a:cxn>
              </a:cxnLst>
              <a:rect l="0" t="0" r="r" b="b"/>
              <a:pathLst>
                <a:path w="124" h="122">
                  <a:moveTo>
                    <a:pt x="119" y="15"/>
                  </a:moveTo>
                  <a:lnTo>
                    <a:pt x="119" y="19"/>
                  </a:lnTo>
                  <a:lnTo>
                    <a:pt x="122" y="23"/>
                  </a:lnTo>
                  <a:lnTo>
                    <a:pt x="124" y="28"/>
                  </a:lnTo>
                  <a:lnTo>
                    <a:pt x="124" y="32"/>
                  </a:lnTo>
                  <a:lnTo>
                    <a:pt x="122" y="40"/>
                  </a:lnTo>
                  <a:lnTo>
                    <a:pt x="118" y="46"/>
                  </a:lnTo>
                  <a:lnTo>
                    <a:pt x="114" y="53"/>
                  </a:lnTo>
                  <a:lnTo>
                    <a:pt x="108" y="59"/>
                  </a:lnTo>
                  <a:lnTo>
                    <a:pt x="102" y="64"/>
                  </a:lnTo>
                  <a:lnTo>
                    <a:pt x="96" y="69"/>
                  </a:lnTo>
                  <a:lnTo>
                    <a:pt x="92" y="75"/>
                  </a:lnTo>
                  <a:lnTo>
                    <a:pt x="87" y="82"/>
                  </a:lnTo>
                  <a:lnTo>
                    <a:pt x="80" y="77"/>
                  </a:lnTo>
                  <a:lnTo>
                    <a:pt x="76" y="70"/>
                  </a:lnTo>
                  <a:lnTo>
                    <a:pt x="71" y="64"/>
                  </a:lnTo>
                  <a:lnTo>
                    <a:pt x="63" y="60"/>
                  </a:lnTo>
                  <a:lnTo>
                    <a:pt x="63" y="67"/>
                  </a:lnTo>
                  <a:lnTo>
                    <a:pt x="65" y="75"/>
                  </a:lnTo>
                  <a:lnTo>
                    <a:pt x="69" y="82"/>
                  </a:lnTo>
                  <a:lnTo>
                    <a:pt x="72" y="89"/>
                  </a:lnTo>
                  <a:lnTo>
                    <a:pt x="69" y="85"/>
                  </a:lnTo>
                  <a:lnTo>
                    <a:pt x="63" y="81"/>
                  </a:lnTo>
                  <a:lnTo>
                    <a:pt x="56" y="76"/>
                  </a:lnTo>
                  <a:lnTo>
                    <a:pt x="49" y="75"/>
                  </a:lnTo>
                  <a:lnTo>
                    <a:pt x="52" y="81"/>
                  </a:lnTo>
                  <a:lnTo>
                    <a:pt x="55" y="87"/>
                  </a:lnTo>
                  <a:lnTo>
                    <a:pt x="58" y="93"/>
                  </a:lnTo>
                  <a:lnTo>
                    <a:pt x="62" y="99"/>
                  </a:lnTo>
                  <a:lnTo>
                    <a:pt x="61" y="103"/>
                  </a:lnTo>
                  <a:lnTo>
                    <a:pt x="60" y="106"/>
                  </a:lnTo>
                  <a:lnTo>
                    <a:pt x="58" y="110"/>
                  </a:lnTo>
                  <a:lnTo>
                    <a:pt x="60" y="113"/>
                  </a:lnTo>
                  <a:lnTo>
                    <a:pt x="56" y="113"/>
                  </a:lnTo>
                  <a:lnTo>
                    <a:pt x="53" y="115"/>
                  </a:lnTo>
                  <a:lnTo>
                    <a:pt x="50" y="119"/>
                  </a:lnTo>
                  <a:lnTo>
                    <a:pt x="48" y="122"/>
                  </a:lnTo>
                  <a:lnTo>
                    <a:pt x="42" y="117"/>
                  </a:lnTo>
                  <a:lnTo>
                    <a:pt x="37" y="110"/>
                  </a:lnTo>
                  <a:lnTo>
                    <a:pt x="31" y="103"/>
                  </a:lnTo>
                  <a:lnTo>
                    <a:pt x="25" y="96"/>
                  </a:lnTo>
                  <a:lnTo>
                    <a:pt x="19" y="90"/>
                  </a:lnTo>
                  <a:lnTo>
                    <a:pt x="13" y="83"/>
                  </a:lnTo>
                  <a:lnTo>
                    <a:pt x="7" y="77"/>
                  </a:lnTo>
                  <a:lnTo>
                    <a:pt x="0" y="73"/>
                  </a:lnTo>
                  <a:lnTo>
                    <a:pt x="10" y="64"/>
                  </a:lnTo>
                  <a:lnTo>
                    <a:pt x="20" y="54"/>
                  </a:lnTo>
                  <a:lnTo>
                    <a:pt x="31" y="45"/>
                  </a:lnTo>
                  <a:lnTo>
                    <a:pt x="41" y="36"/>
                  </a:lnTo>
                  <a:lnTo>
                    <a:pt x="52" y="28"/>
                  </a:lnTo>
                  <a:lnTo>
                    <a:pt x="62" y="19"/>
                  </a:lnTo>
                  <a:lnTo>
                    <a:pt x="73" y="9"/>
                  </a:lnTo>
                  <a:lnTo>
                    <a:pt x="84" y="0"/>
                  </a:lnTo>
                  <a:lnTo>
                    <a:pt x="90" y="1"/>
                  </a:lnTo>
                  <a:lnTo>
                    <a:pt x="95" y="1"/>
                  </a:lnTo>
                  <a:lnTo>
                    <a:pt x="100" y="2"/>
                  </a:lnTo>
                  <a:lnTo>
                    <a:pt x="105" y="4"/>
                  </a:lnTo>
                  <a:lnTo>
                    <a:pt x="109" y="5"/>
                  </a:lnTo>
                  <a:lnTo>
                    <a:pt x="113" y="7"/>
                  </a:lnTo>
                  <a:lnTo>
                    <a:pt x="116" y="11"/>
                  </a:lnTo>
                  <a:lnTo>
                    <a:pt x="119" y="1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rot="20101482">
              <a:off x="6829136" y="932698"/>
              <a:ext cx="171677" cy="193478"/>
            </a:xfrm>
            <a:custGeom>
              <a:avLst/>
              <a:gdLst/>
              <a:ahLst/>
              <a:cxnLst>
                <a:cxn ang="0">
                  <a:pos x="125" y="45"/>
                </a:cxn>
                <a:cxn ang="0">
                  <a:pos x="128" y="50"/>
                </a:cxn>
                <a:cxn ang="0">
                  <a:pos x="126" y="53"/>
                </a:cxn>
                <a:cxn ang="0">
                  <a:pos x="122" y="58"/>
                </a:cxn>
                <a:cxn ang="0">
                  <a:pos x="122" y="64"/>
                </a:cxn>
                <a:cxn ang="0">
                  <a:pos x="118" y="59"/>
                </a:cxn>
                <a:cxn ang="0">
                  <a:pos x="112" y="58"/>
                </a:cxn>
                <a:cxn ang="0">
                  <a:pos x="105" y="57"/>
                </a:cxn>
                <a:cxn ang="0">
                  <a:pos x="99" y="53"/>
                </a:cxn>
                <a:cxn ang="0">
                  <a:pos x="97" y="55"/>
                </a:cxn>
                <a:cxn ang="0">
                  <a:pos x="95" y="55"/>
                </a:cxn>
                <a:cxn ang="0">
                  <a:pos x="93" y="57"/>
                </a:cxn>
                <a:cxn ang="0">
                  <a:pos x="92" y="59"/>
                </a:cxn>
                <a:cxn ang="0">
                  <a:pos x="97" y="64"/>
                </a:cxn>
                <a:cxn ang="0">
                  <a:pos x="101" y="69"/>
                </a:cxn>
                <a:cxn ang="0">
                  <a:pos x="106" y="76"/>
                </a:cxn>
                <a:cxn ang="0">
                  <a:pos x="108" y="81"/>
                </a:cxn>
                <a:cxn ang="0">
                  <a:pos x="104" y="76"/>
                </a:cxn>
                <a:cxn ang="0">
                  <a:pos x="98" y="75"/>
                </a:cxn>
                <a:cxn ang="0">
                  <a:pos x="92" y="76"/>
                </a:cxn>
                <a:cxn ang="0">
                  <a:pos x="88" y="76"/>
                </a:cxn>
                <a:cxn ang="0">
                  <a:pos x="93" y="82"/>
                </a:cxn>
                <a:cxn ang="0">
                  <a:pos x="97" y="88"/>
                </a:cxn>
                <a:cxn ang="0">
                  <a:pos x="99" y="95"/>
                </a:cxn>
                <a:cxn ang="0">
                  <a:pos x="104" y="101"/>
                </a:cxn>
                <a:cxn ang="0">
                  <a:pos x="98" y="110"/>
                </a:cxn>
                <a:cxn ang="0">
                  <a:pos x="93" y="121"/>
                </a:cxn>
                <a:cxn ang="0">
                  <a:pos x="91" y="132"/>
                </a:cxn>
                <a:cxn ang="0">
                  <a:pos x="87" y="142"/>
                </a:cxn>
                <a:cxn ang="0">
                  <a:pos x="76" y="136"/>
                </a:cxn>
                <a:cxn ang="0">
                  <a:pos x="66" y="131"/>
                </a:cxn>
                <a:cxn ang="0">
                  <a:pos x="54" y="122"/>
                </a:cxn>
                <a:cxn ang="0">
                  <a:pos x="44" y="116"/>
                </a:cxn>
                <a:cxn ang="0">
                  <a:pos x="33" y="109"/>
                </a:cxn>
                <a:cxn ang="0">
                  <a:pos x="23" y="101"/>
                </a:cxn>
                <a:cxn ang="0">
                  <a:pos x="12" y="94"/>
                </a:cxn>
                <a:cxn ang="0">
                  <a:pos x="0" y="87"/>
                </a:cxn>
                <a:cxn ang="0">
                  <a:pos x="7" y="76"/>
                </a:cxn>
                <a:cxn ang="0">
                  <a:pos x="14" y="65"/>
                </a:cxn>
                <a:cxn ang="0">
                  <a:pos x="21" y="55"/>
                </a:cxn>
                <a:cxn ang="0">
                  <a:pos x="28" y="43"/>
                </a:cxn>
                <a:cxn ang="0">
                  <a:pos x="35" y="33"/>
                </a:cxn>
                <a:cxn ang="0">
                  <a:pos x="43" y="21"/>
                </a:cxn>
                <a:cxn ang="0">
                  <a:pos x="51" y="11"/>
                </a:cxn>
                <a:cxn ang="0">
                  <a:pos x="59" y="0"/>
                </a:cxn>
                <a:cxn ang="0">
                  <a:pos x="67" y="6"/>
                </a:cxn>
                <a:cxn ang="0">
                  <a:pos x="75" y="12"/>
                </a:cxn>
                <a:cxn ang="0">
                  <a:pos x="83" y="18"/>
                </a:cxn>
                <a:cxn ang="0">
                  <a:pos x="91" y="25"/>
                </a:cxn>
                <a:cxn ang="0">
                  <a:pos x="99" y="30"/>
                </a:cxn>
                <a:cxn ang="0">
                  <a:pos x="107" y="36"/>
                </a:cxn>
                <a:cxn ang="0">
                  <a:pos x="115" y="41"/>
                </a:cxn>
                <a:cxn ang="0">
                  <a:pos x="125" y="45"/>
                </a:cxn>
              </a:cxnLst>
              <a:rect l="0" t="0" r="r" b="b"/>
              <a:pathLst>
                <a:path w="128" h="142">
                  <a:moveTo>
                    <a:pt x="125" y="45"/>
                  </a:moveTo>
                  <a:lnTo>
                    <a:pt x="128" y="50"/>
                  </a:lnTo>
                  <a:lnTo>
                    <a:pt x="126" y="53"/>
                  </a:lnTo>
                  <a:lnTo>
                    <a:pt x="122" y="58"/>
                  </a:lnTo>
                  <a:lnTo>
                    <a:pt x="122" y="64"/>
                  </a:lnTo>
                  <a:lnTo>
                    <a:pt x="118" y="59"/>
                  </a:lnTo>
                  <a:lnTo>
                    <a:pt x="112" y="58"/>
                  </a:lnTo>
                  <a:lnTo>
                    <a:pt x="105" y="57"/>
                  </a:lnTo>
                  <a:lnTo>
                    <a:pt x="99" y="53"/>
                  </a:lnTo>
                  <a:lnTo>
                    <a:pt x="97" y="55"/>
                  </a:lnTo>
                  <a:lnTo>
                    <a:pt x="95" y="55"/>
                  </a:lnTo>
                  <a:lnTo>
                    <a:pt x="93" y="57"/>
                  </a:lnTo>
                  <a:lnTo>
                    <a:pt x="92" y="59"/>
                  </a:lnTo>
                  <a:lnTo>
                    <a:pt x="97" y="64"/>
                  </a:lnTo>
                  <a:lnTo>
                    <a:pt x="101" y="69"/>
                  </a:lnTo>
                  <a:lnTo>
                    <a:pt x="106" y="76"/>
                  </a:lnTo>
                  <a:lnTo>
                    <a:pt x="108" y="81"/>
                  </a:lnTo>
                  <a:lnTo>
                    <a:pt x="104" y="76"/>
                  </a:lnTo>
                  <a:lnTo>
                    <a:pt x="98" y="75"/>
                  </a:lnTo>
                  <a:lnTo>
                    <a:pt x="92" y="76"/>
                  </a:lnTo>
                  <a:lnTo>
                    <a:pt x="88" y="76"/>
                  </a:lnTo>
                  <a:lnTo>
                    <a:pt x="93" y="82"/>
                  </a:lnTo>
                  <a:lnTo>
                    <a:pt x="97" y="88"/>
                  </a:lnTo>
                  <a:lnTo>
                    <a:pt x="99" y="95"/>
                  </a:lnTo>
                  <a:lnTo>
                    <a:pt x="104" y="101"/>
                  </a:lnTo>
                  <a:lnTo>
                    <a:pt x="98" y="110"/>
                  </a:lnTo>
                  <a:lnTo>
                    <a:pt x="93" y="121"/>
                  </a:lnTo>
                  <a:lnTo>
                    <a:pt x="91" y="132"/>
                  </a:lnTo>
                  <a:lnTo>
                    <a:pt x="87" y="142"/>
                  </a:lnTo>
                  <a:lnTo>
                    <a:pt x="76" y="136"/>
                  </a:lnTo>
                  <a:lnTo>
                    <a:pt x="66" y="131"/>
                  </a:lnTo>
                  <a:lnTo>
                    <a:pt x="54" y="122"/>
                  </a:lnTo>
                  <a:lnTo>
                    <a:pt x="44" y="116"/>
                  </a:lnTo>
                  <a:lnTo>
                    <a:pt x="33" y="109"/>
                  </a:lnTo>
                  <a:lnTo>
                    <a:pt x="23" y="101"/>
                  </a:lnTo>
                  <a:lnTo>
                    <a:pt x="12" y="94"/>
                  </a:lnTo>
                  <a:lnTo>
                    <a:pt x="0" y="87"/>
                  </a:lnTo>
                  <a:lnTo>
                    <a:pt x="7" y="76"/>
                  </a:lnTo>
                  <a:lnTo>
                    <a:pt x="14" y="65"/>
                  </a:lnTo>
                  <a:lnTo>
                    <a:pt x="21" y="55"/>
                  </a:lnTo>
                  <a:lnTo>
                    <a:pt x="28" y="43"/>
                  </a:lnTo>
                  <a:lnTo>
                    <a:pt x="35" y="33"/>
                  </a:lnTo>
                  <a:lnTo>
                    <a:pt x="43" y="21"/>
                  </a:lnTo>
                  <a:lnTo>
                    <a:pt x="51" y="11"/>
                  </a:lnTo>
                  <a:lnTo>
                    <a:pt x="59" y="0"/>
                  </a:lnTo>
                  <a:lnTo>
                    <a:pt x="67" y="6"/>
                  </a:lnTo>
                  <a:lnTo>
                    <a:pt x="75" y="12"/>
                  </a:lnTo>
                  <a:lnTo>
                    <a:pt x="83" y="18"/>
                  </a:lnTo>
                  <a:lnTo>
                    <a:pt x="91" y="25"/>
                  </a:lnTo>
                  <a:lnTo>
                    <a:pt x="99" y="30"/>
                  </a:lnTo>
                  <a:lnTo>
                    <a:pt x="107" y="36"/>
                  </a:lnTo>
                  <a:lnTo>
                    <a:pt x="115" y="41"/>
                  </a:lnTo>
                  <a:lnTo>
                    <a:pt x="125" y="45"/>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rot="20101482">
              <a:off x="6852814" y="1009993"/>
              <a:ext cx="525931" cy="591331"/>
            </a:xfrm>
            <a:custGeom>
              <a:avLst/>
              <a:gdLst/>
              <a:ahLst/>
              <a:cxnLst>
                <a:cxn ang="0">
                  <a:pos x="270" y="125"/>
                </a:cxn>
                <a:cxn ang="0">
                  <a:pos x="238" y="176"/>
                </a:cxn>
                <a:cxn ang="0">
                  <a:pos x="205" y="172"/>
                </a:cxn>
                <a:cxn ang="0">
                  <a:pos x="177" y="151"/>
                </a:cxn>
                <a:cxn ang="0">
                  <a:pos x="171" y="156"/>
                </a:cxn>
                <a:cxn ang="0">
                  <a:pos x="187" y="178"/>
                </a:cxn>
                <a:cxn ang="0">
                  <a:pos x="209" y="206"/>
                </a:cxn>
                <a:cxn ang="0">
                  <a:pos x="194" y="199"/>
                </a:cxn>
                <a:cxn ang="0">
                  <a:pos x="192" y="208"/>
                </a:cxn>
                <a:cxn ang="0">
                  <a:pos x="201" y="224"/>
                </a:cxn>
                <a:cxn ang="0">
                  <a:pos x="177" y="212"/>
                </a:cxn>
                <a:cxn ang="0">
                  <a:pos x="180" y="231"/>
                </a:cxn>
                <a:cxn ang="0">
                  <a:pos x="189" y="259"/>
                </a:cxn>
                <a:cxn ang="0">
                  <a:pos x="196" y="265"/>
                </a:cxn>
                <a:cxn ang="0">
                  <a:pos x="232" y="229"/>
                </a:cxn>
                <a:cxn ang="0">
                  <a:pos x="275" y="182"/>
                </a:cxn>
                <a:cxn ang="0">
                  <a:pos x="311" y="192"/>
                </a:cxn>
                <a:cxn ang="0">
                  <a:pos x="344" y="223"/>
                </a:cxn>
                <a:cxn ang="0">
                  <a:pos x="298" y="273"/>
                </a:cxn>
                <a:cxn ang="0">
                  <a:pos x="287" y="282"/>
                </a:cxn>
                <a:cxn ang="0">
                  <a:pos x="281" y="286"/>
                </a:cxn>
                <a:cxn ang="0">
                  <a:pos x="277" y="303"/>
                </a:cxn>
                <a:cxn ang="0">
                  <a:pos x="277" y="339"/>
                </a:cxn>
                <a:cxn ang="0">
                  <a:pos x="281" y="353"/>
                </a:cxn>
                <a:cxn ang="0">
                  <a:pos x="306" y="339"/>
                </a:cxn>
                <a:cxn ang="0">
                  <a:pos x="338" y="344"/>
                </a:cxn>
                <a:cxn ang="0">
                  <a:pos x="372" y="382"/>
                </a:cxn>
                <a:cxn ang="0">
                  <a:pos x="368" y="406"/>
                </a:cxn>
                <a:cxn ang="0">
                  <a:pos x="336" y="385"/>
                </a:cxn>
                <a:cxn ang="0">
                  <a:pos x="318" y="377"/>
                </a:cxn>
                <a:cxn ang="0">
                  <a:pos x="342" y="403"/>
                </a:cxn>
                <a:cxn ang="0">
                  <a:pos x="344" y="435"/>
                </a:cxn>
                <a:cxn ang="0">
                  <a:pos x="287" y="377"/>
                </a:cxn>
                <a:cxn ang="0">
                  <a:pos x="231" y="321"/>
                </a:cxn>
                <a:cxn ang="0">
                  <a:pos x="174" y="270"/>
                </a:cxn>
                <a:cxn ang="0">
                  <a:pos x="119" y="220"/>
                </a:cxn>
                <a:cxn ang="0">
                  <a:pos x="60" y="173"/>
                </a:cxn>
                <a:cxn ang="0">
                  <a:pos x="0" y="128"/>
                </a:cxn>
                <a:cxn ang="0">
                  <a:pos x="35" y="64"/>
                </a:cxn>
                <a:cxn ang="0">
                  <a:pos x="73" y="0"/>
                </a:cxn>
                <a:cxn ang="0">
                  <a:pos x="119" y="26"/>
                </a:cxn>
                <a:cxn ang="0">
                  <a:pos x="164" y="56"/>
                </a:cxn>
                <a:cxn ang="0">
                  <a:pos x="145" y="90"/>
                </a:cxn>
                <a:cxn ang="0">
                  <a:pos x="126" y="125"/>
                </a:cxn>
                <a:cxn ang="0">
                  <a:pos x="96" y="110"/>
                </a:cxn>
                <a:cxn ang="0">
                  <a:pos x="111" y="134"/>
                </a:cxn>
                <a:cxn ang="0">
                  <a:pos x="95" y="125"/>
                </a:cxn>
                <a:cxn ang="0">
                  <a:pos x="99" y="150"/>
                </a:cxn>
                <a:cxn ang="0">
                  <a:pos x="106" y="178"/>
                </a:cxn>
                <a:cxn ang="0">
                  <a:pos x="110" y="182"/>
                </a:cxn>
                <a:cxn ang="0">
                  <a:pos x="155" y="127"/>
                </a:cxn>
                <a:cxn ang="0">
                  <a:pos x="207" y="50"/>
                </a:cxn>
              </a:cxnLst>
              <a:rect l="0" t="0" r="r" b="b"/>
              <a:pathLst>
                <a:path w="387" h="435">
                  <a:moveTo>
                    <a:pt x="294" y="86"/>
                  </a:moveTo>
                  <a:lnTo>
                    <a:pt x="286" y="98"/>
                  </a:lnTo>
                  <a:lnTo>
                    <a:pt x="278" y="112"/>
                  </a:lnTo>
                  <a:lnTo>
                    <a:pt x="270" y="125"/>
                  </a:lnTo>
                  <a:lnTo>
                    <a:pt x="263" y="138"/>
                  </a:lnTo>
                  <a:lnTo>
                    <a:pt x="255" y="151"/>
                  </a:lnTo>
                  <a:lnTo>
                    <a:pt x="246" y="163"/>
                  </a:lnTo>
                  <a:lnTo>
                    <a:pt x="238" y="176"/>
                  </a:lnTo>
                  <a:lnTo>
                    <a:pt x="227" y="187"/>
                  </a:lnTo>
                  <a:lnTo>
                    <a:pt x="220" y="182"/>
                  </a:lnTo>
                  <a:lnTo>
                    <a:pt x="212" y="177"/>
                  </a:lnTo>
                  <a:lnTo>
                    <a:pt x="205" y="172"/>
                  </a:lnTo>
                  <a:lnTo>
                    <a:pt x="198" y="166"/>
                  </a:lnTo>
                  <a:lnTo>
                    <a:pt x="192" y="162"/>
                  </a:lnTo>
                  <a:lnTo>
                    <a:pt x="185" y="156"/>
                  </a:lnTo>
                  <a:lnTo>
                    <a:pt x="177" y="151"/>
                  </a:lnTo>
                  <a:lnTo>
                    <a:pt x="170" y="147"/>
                  </a:lnTo>
                  <a:lnTo>
                    <a:pt x="169" y="149"/>
                  </a:lnTo>
                  <a:lnTo>
                    <a:pt x="170" y="153"/>
                  </a:lnTo>
                  <a:lnTo>
                    <a:pt x="171" y="156"/>
                  </a:lnTo>
                  <a:lnTo>
                    <a:pt x="170" y="158"/>
                  </a:lnTo>
                  <a:lnTo>
                    <a:pt x="175" y="165"/>
                  </a:lnTo>
                  <a:lnTo>
                    <a:pt x="181" y="172"/>
                  </a:lnTo>
                  <a:lnTo>
                    <a:pt x="187" y="178"/>
                  </a:lnTo>
                  <a:lnTo>
                    <a:pt x="193" y="185"/>
                  </a:lnTo>
                  <a:lnTo>
                    <a:pt x="198" y="192"/>
                  </a:lnTo>
                  <a:lnTo>
                    <a:pt x="204" y="199"/>
                  </a:lnTo>
                  <a:lnTo>
                    <a:pt x="209" y="206"/>
                  </a:lnTo>
                  <a:lnTo>
                    <a:pt x="213" y="211"/>
                  </a:lnTo>
                  <a:lnTo>
                    <a:pt x="208" y="208"/>
                  </a:lnTo>
                  <a:lnTo>
                    <a:pt x="201" y="203"/>
                  </a:lnTo>
                  <a:lnTo>
                    <a:pt x="194" y="199"/>
                  </a:lnTo>
                  <a:lnTo>
                    <a:pt x="187" y="194"/>
                  </a:lnTo>
                  <a:lnTo>
                    <a:pt x="186" y="200"/>
                  </a:lnTo>
                  <a:lnTo>
                    <a:pt x="188" y="203"/>
                  </a:lnTo>
                  <a:lnTo>
                    <a:pt x="192" y="208"/>
                  </a:lnTo>
                  <a:lnTo>
                    <a:pt x="190" y="212"/>
                  </a:lnTo>
                  <a:lnTo>
                    <a:pt x="194" y="217"/>
                  </a:lnTo>
                  <a:lnTo>
                    <a:pt x="198" y="220"/>
                  </a:lnTo>
                  <a:lnTo>
                    <a:pt x="201" y="224"/>
                  </a:lnTo>
                  <a:lnTo>
                    <a:pt x="200" y="230"/>
                  </a:lnTo>
                  <a:lnTo>
                    <a:pt x="192" y="224"/>
                  </a:lnTo>
                  <a:lnTo>
                    <a:pt x="185" y="218"/>
                  </a:lnTo>
                  <a:lnTo>
                    <a:pt x="177" y="212"/>
                  </a:lnTo>
                  <a:lnTo>
                    <a:pt x="169" y="208"/>
                  </a:lnTo>
                  <a:lnTo>
                    <a:pt x="172" y="216"/>
                  </a:lnTo>
                  <a:lnTo>
                    <a:pt x="175" y="224"/>
                  </a:lnTo>
                  <a:lnTo>
                    <a:pt x="180" y="231"/>
                  </a:lnTo>
                  <a:lnTo>
                    <a:pt x="186" y="238"/>
                  </a:lnTo>
                  <a:lnTo>
                    <a:pt x="187" y="245"/>
                  </a:lnTo>
                  <a:lnTo>
                    <a:pt x="189" y="252"/>
                  </a:lnTo>
                  <a:lnTo>
                    <a:pt x="189" y="259"/>
                  </a:lnTo>
                  <a:lnTo>
                    <a:pt x="187" y="267"/>
                  </a:lnTo>
                  <a:lnTo>
                    <a:pt x="190" y="267"/>
                  </a:lnTo>
                  <a:lnTo>
                    <a:pt x="193" y="265"/>
                  </a:lnTo>
                  <a:lnTo>
                    <a:pt x="196" y="265"/>
                  </a:lnTo>
                  <a:lnTo>
                    <a:pt x="200" y="264"/>
                  </a:lnTo>
                  <a:lnTo>
                    <a:pt x="210" y="253"/>
                  </a:lnTo>
                  <a:lnTo>
                    <a:pt x="220" y="240"/>
                  </a:lnTo>
                  <a:lnTo>
                    <a:pt x="232" y="229"/>
                  </a:lnTo>
                  <a:lnTo>
                    <a:pt x="242" y="217"/>
                  </a:lnTo>
                  <a:lnTo>
                    <a:pt x="253" y="206"/>
                  </a:lnTo>
                  <a:lnTo>
                    <a:pt x="264" y="194"/>
                  </a:lnTo>
                  <a:lnTo>
                    <a:pt x="275" y="182"/>
                  </a:lnTo>
                  <a:lnTo>
                    <a:pt x="285" y="171"/>
                  </a:lnTo>
                  <a:lnTo>
                    <a:pt x="294" y="178"/>
                  </a:lnTo>
                  <a:lnTo>
                    <a:pt x="303" y="184"/>
                  </a:lnTo>
                  <a:lnTo>
                    <a:pt x="311" y="192"/>
                  </a:lnTo>
                  <a:lnTo>
                    <a:pt x="319" y="199"/>
                  </a:lnTo>
                  <a:lnTo>
                    <a:pt x="328" y="207"/>
                  </a:lnTo>
                  <a:lnTo>
                    <a:pt x="336" y="215"/>
                  </a:lnTo>
                  <a:lnTo>
                    <a:pt x="344" y="223"/>
                  </a:lnTo>
                  <a:lnTo>
                    <a:pt x="352" y="231"/>
                  </a:lnTo>
                  <a:lnTo>
                    <a:pt x="311" y="285"/>
                  </a:lnTo>
                  <a:lnTo>
                    <a:pt x="304" y="279"/>
                  </a:lnTo>
                  <a:lnTo>
                    <a:pt x="298" y="273"/>
                  </a:lnTo>
                  <a:lnTo>
                    <a:pt x="289" y="267"/>
                  </a:lnTo>
                  <a:lnTo>
                    <a:pt x="281" y="262"/>
                  </a:lnTo>
                  <a:lnTo>
                    <a:pt x="283" y="272"/>
                  </a:lnTo>
                  <a:lnTo>
                    <a:pt x="287" y="282"/>
                  </a:lnTo>
                  <a:lnTo>
                    <a:pt x="292" y="290"/>
                  </a:lnTo>
                  <a:lnTo>
                    <a:pt x="293" y="299"/>
                  </a:lnTo>
                  <a:lnTo>
                    <a:pt x="287" y="293"/>
                  </a:lnTo>
                  <a:lnTo>
                    <a:pt x="281" y="286"/>
                  </a:lnTo>
                  <a:lnTo>
                    <a:pt x="275" y="282"/>
                  </a:lnTo>
                  <a:lnTo>
                    <a:pt x="266" y="282"/>
                  </a:lnTo>
                  <a:lnTo>
                    <a:pt x="269" y="293"/>
                  </a:lnTo>
                  <a:lnTo>
                    <a:pt x="277" y="303"/>
                  </a:lnTo>
                  <a:lnTo>
                    <a:pt x="284" y="314"/>
                  </a:lnTo>
                  <a:lnTo>
                    <a:pt x="286" y="326"/>
                  </a:lnTo>
                  <a:lnTo>
                    <a:pt x="280" y="332"/>
                  </a:lnTo>
                  <a:lnTo>
                    <a:pt x="277" y="339"/>
                  </a:lnTo>
                  <a:lnTo>
                    <a:pt x="275" y="346"/>
                  </a:lnTo>
                  <a:lnTo>
                    <a:pt x="273" y="353"/>
                  </a:lnTo>
                  <a:lnTo>
                    <a:pt x="278" y="354"/>
                  </a:lnTo>
                  <a:lnTo>
                    <a:pt x="281" y="353"/>
                  </a:lnTo>
                  <a:lnTo>
                    <a:pt x="285" y="352"/>
                  </a:lnTo>
                  <a:lnTo>
                    <a:pt x="289" y="351"/>
                  </a:lnTo>
                  <a:lnTo>
                    <a:pt x="296" y="344"/>
                  </a:lnTo>
                  <a:lnTo>
                    <a:pt x="306" y="339"/>
                  </a:lnTo>
                  <a:lnTo>
                    <a:pt x="315" y="335"/>
                  </a:lnTo>
                  <a:lnTo>
                    <a:pt x="323" y="329"/>
                  </a:lnTo>
                  <a:lnTo>
                    <a:pt x="330" y="336"/>
                  </a:lnTo>
                  <a:lnTo>
                    <a:pt x="338" y="344"/>
                  </a:lnTo>
                  <a:lnTo>
                    <a:pt x="347" y="353"/>
                  </a:lnTo>
                  <a:lnTo>
                    <a:pt x="355" y="362"/>
                  </a:lnTo>
                  <a:lnTo>
                    <a:pt x="364" y="373"/>
                  </a:lnTo>
                  <a:lnTo>
                    <a:pt x="372" y="382"/>
                  </a:lnTo>
                  <a:lnTo>
                    <a:pt x="381" y="391"/>
                  </a:lnTo>
                  <a:lnTo>
                    <a:pt x="387" y="399"/>
                  </a:lnTo>
                  <a:lnTo>
                    <a:pt x="374" y="409"/>
                  </a:lnTo>
                  <a:lnTo>
                    <a:pt x="368" y="406"/>
                  </a:lnTo>
                  <a:lnTo>
                    <a:pt x="361" y="401"/>
                  </a:lnTo>
                  <a:lnTo>
                    <a:pt x="353" y="396"/>
                  </a:lnTo>
                  <a:lnTo>
                    <a:pt x="345" y="391"/>
                  </a:lnTo>
                  <a:lnTo>
                    <a:pt x="336" y="385"/>
                  </a:lnTo>
                  <a:lnTo>
                    <a:pt x="328" y="381"/>
                  </a:lnTo>
                  <a:lnTo>
                    <a:pt x="322" y="376"/>
                  </a:lnTo>
                  <a:lnTo>
                    <a:pt x="316" y="373"/>
                  </a:lnTo>
                  <a:lnTo>
                    <a:pt x="318" y="377"/>
                  </a:lnTo>
                  <a:lnTo>
                    <a:pt x="322" y="383"/>
                  </a:lnTo>
                  <a:lnTo>
                    <a:pt x="328" y="390"/>
                  </a:lnTo>
                  <a:lnTo>
                    <a:pt x="334" y="397"/>
                  </a:lnTo>
                  <a:lnTo>
                    <a:pt x="342" y="403"/>
                  </a:lnTo>
                  <a:lnTo>
                    <a:pt x="349" y="409"/>
                  </a:lnTo>
                  <a:lnTo>
                    <a:pt x="355" y="414"/>
                  </a:lnTo>
                  <a:lnTo>
                    <a:pt x="361" y="419"/>
                  </a:lnTo>
                  <a:lnTo>
                    <a:pt x="344" y="435"/>
                  </a:lnTo>
                  <a:lnTo>
                    <a:pt x="330" y="422"/>
                  </a:lnTo>
                  <a:lnTo>
                    <a:pt x="315" y="408"/>
                  </a:lnTo>
                  <a:lnTo>
                    <a:pt x="301" y="392"/>
                  </a:lnTo>
                  <a:lnTo>
                    <a:pt x="287" y="377"/>
                  </a:lnTo>
                  <a:lnTo>
                    <a:pt x="272" y="362"/>
                  </a:lnTo>
                  <a:lnTo>
                    <a:pt x="258" y="347"/>
                  </a:lnTo>
                  <a:lnTo>
                    <a:pt x="245" y="333"/>
                  </a:lnTo>
                  <a:lnTo>
                    <a:pt x="231" y="321"/>
                  </a:lnTo>
                  <a:lnTo>
                    <a:pt x="217" y="308"/>
                  </a:lnTo>
                  <a:lnTo>
                    <a:pt x="203" y="295"/>
                  </a:lnTo>
                  <a:lnTo>
                    <a:pt x="189" y="283"/>
                  </a:lnTo>
                  <a:lnTo>
                    <a:pt x="174" y="270"/>
                  </a:lnTo>
                  <a:lnTo>
                    <a:pt x="160" y="257"/>
                  </a:lnTo>
                  <a:lnTo>
                    <a:pt x="147" y="246"/>
                  </a:lnTo>
                  <a:lnTo>
                    <a:pt x="133" y="233"/>
                  </a:lnTo>
                  <a:lnTo>
                    <a:pt x="119" y="220"/>
                  </a:lnTo>
                  <a:lnTo>
                    <a:pt x="104" y="209"/>
                  </a:lnTo>
                  <a:lnTo>
                    <a:pt x="90" y="196"/>
                  </a:lnTo>
                  <a:lnTo>
                    <a:pt x="75" y="185"/>
                  </a:lnTo>
                  <a:lnTo>
                    <a:pt x="60" y="173"/>
                  </a:lnTo>
                  <a:lnTo>
                    <a:pt x="46" y="162"/>
                  </a:lnTo>
                  <a:lnTo>
                    <a:pt x="31" y="150"/>
                  </a:lnTo>
                  <a:lnTo>
                    <a:pt x="15" y="139"/>
                  </a:lnTo>
                  <a:lnTo>
                    <a:pt x="0" y="128"/>
                  </a:lnTo>
                  <a:lnTo>
                    <a:pt x="9" y="112"/>
                  </a:lnTo>
                  <a:lnTo>
                    <a:pt x="19" y="96"/>
                  </a:lnTo>
                  <a:lnTo>
                    <a:pt x="27" y="80"/>
                  </a:lnTo>
                  <a:lnTo>
                    <a:pt x="35" y="64"/>
                  </a:lnTo>
                  <a:lnTo>
                    <a:pt x="44" y="48"/>
                  </a:lnTo>
                  <a:lnTo>
                    <a:pt x="53" y="32"/>
                  </a:lnTo>
                  <a:lnTo>
                    <a:pt x="62" y="15"/>
                  </a:lnTo>
                  <a:lnTo>
                    <a:pt x="73" y="0"/>
                  </a:lnTo>
                  <a:lnTo>
                    <a:pt x="86" y="5"/>
                  </a:lnTo>
                  <a:lnTo>
                    <a:pt x="97" y="11"/>
                  </a:lnTo>
                  <a:lnTo>
                    <a:pt x="109" y="19"/>
                  </a:lnTo>
                  <a:lnTo>
                    <a:pt x="119" y="26"/>
                  </a:lnTo>
                  <a:lnTo>
                    <a:pt x="130" y="34"/>
                  </a:lnTo>
                  <a:lnTo>
                    <a:pt x="141" y="42"/>
                  </a:lnTo>
                  <a:lnTo>
                    <a:pt x="152" y="50"/>
                  </a:lnTo>
                  <a:lnTo>
                    <a:pt x="164" y="56"/>
                  </a:lnTo>
                  <a:lnTo>
                    <a:pt x="158" y="64"/>
                  </a:lnTo>
                  <a:lnTo>
                    <a:pt x="152" y="72"/>
                  </a:lnTo>
                  <a:lnTo>
                    <a:pt x="149" y="81"/>
                  </a:lnTo>
                  <a:lnTo>
                    <a:pt x="145" y="90"/>
                  </a:lnTo>
                  <a:lnTo>
                    <a:pt x="141" y="100"/>
                  </a:lnTo>
                  <a:lnTo>
                    <a:pt x="137" y="109"/>
                  </a:lnTo>
                  <a:lnTo>
                    <a:pt x="132" y="118"/>
                  </a:lnTo>
                  <a:lnTo>
                    <a:pt x="126" y="125"/>
                  </a:lnTo>
                  <a:lnTo>
                    <a:pt x="99" y="106"/>
                  </a:lnTo>
                  <a:lnTo>
                    <a:pt x="98" y="106"/>
                  </a:lnTo>
                  <a:lnTo>
                    <a:pt x="97" y="109"/>
                  </a:lnTo>
                  <a:lnTo>
                    <a:pt x="96" y="110"/>
                  </a:lnTo>
                  <a:lnTo>
                    <a:pt x="95" y="111"/>
                  </a:lnTo>
                  <a:lnTo>
                    <a:pt x="101" y="119"/>
                  </a:lnTo>
                  <a:lnTo>
                    <a:pt x="105" y="127"/>
                  </a:lnTo>
                  <a:lnTo>
                    <a:pt x="111" y="134"/>
                  </a:lnTo>
                  <a:lnTo>
                    <a:pt x="118" y="140"/>
                  </a:lnTo>
                  <a:lnTo>
                    <a:pt x="110" y="135"/>
                  </a:lnTo>
                  <a:lnTo>
                    <a:pt x="103" y="129"/>
                  </a:lnTo>
                  <a:lnTo>
                    <a:pt x="95" y="125"/>
                  </a:lnTo>
                  <a:lnTo>
                    <a:pt x="86" y="124"/>
                  </a:lnTo>
                  <a:lnTo>
                    <a:pt x="90" y="133"/>
                  </a:lnTo>
                  <a:lnTo>
                    <a:pt x="94" y="142"/>
                  </a:lnTo>
                  <a:lnTo>
                    <a:pt x="99" y="150"/>
                  </a:lnTo>
                  <a:lnTo>
                    <a:pt x="109" y="158"/>
                  </a:lnTo>
                  <a:lnTo>
                    <a:pt x="107" y="165"/>
                  </a:lnTo>
                  <a:lnTo>
                    <a:pt x="107" y="171"/>
                  </a:lnTo>
                  <a:lnTo>
                    <a:pt x="106" y="178"/>
                  </a:lnTo>
                  <a:lnTo>
                    <a:pt x="104" y="185"/>
                  </a:lnTo>
                  <a:lnTo>
                    <a:pt x="106" y="186"/>
                  </a:lnTo>
                  <a:lnTo>
                    <a:pt x="109" y="184"/>
                  </a:lnTo>
                  <a:lnTo>
                    <a:pt x="110" y="182"/>
                  </a:lnTo>
                  <a:lnTo>
                    <a:pt x="112" y="184"/>
                  </a:lnTo>
                  <a:lnTo>
                    <a:pt x="127" y="166"/>
                  </a:lnTo>
                  <a:lnTo>
                    <a:pt x="141" y="147"/>
                  </a:lnTo>
                  <a:lnTo>
                    <a:pt x="155" y="127"/>
                  </a:lnTo>
                  <a:lnTo>
                    <a:pt x="167" y="108"/>
                  </a:lnTo>
                  <a:lnTo>
                    <a:pt x="180" y="88"/>
                  </a:lnTo>
                  <a:lnTo>
                    <a:pt x="193" y="68"/>
                  </a:lnTo>
                  <a:lnTo>
                    <a:pt x="207" y="50"/>
                  </a:lnTo>
                  <a:lnTo>
                    <a:pt x="222" y="32"/>
                  </a:lnTo>
                  <a:lnTo>
                    <a:pt x="294" y="8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17"/>
            <p:cNvSpPr>
              <a:spLocks/>
            </p:cNvSpPr>
            <p:nvPr/>
          </p:nvSpPr>
          <p:spPr bwMode="auto">
            <a:xfrm rot="20101482">
              <a:off x="7342119" y="1232654"/>
              <a:ext cx="188028" cy="166227"/>
            </a:xfrm>
            <a:custGeom>
              <a:avLst/>
              <a:gdLst/>
              <a:ahLst/>
              <a:cxnLst>
                <a:cxn ang="0">
                  <a:pos x="91" y="6"/>
                </a:cxn>
                <a:cxn ang="0">
                  <a:pos x="96" y="10"/>
                </a:cxn>
                <a:cxn ang="0">
                  <a:pos x="102" y="15"/>
                </a:cxn>
                <a:cxn ang="0">
                  <a:pos x="108" y="21"/>
                </a:cxn>
                <a:cxn ang="0">
                  <a:pos x="114" y="25"/>
                </a:cxn>
                <a:cxn ang="0">
                  <a:pos x="119" y="31"/>
                </a:cxn>
                <a:cxn ang="0">
                  <a:pos x="125" y="37"/>
                </a:cxn>
                <a:cxn ang="0">
                  <a:pos x="131" y="42"/>
                </a:cxn>
                <a:cxn ang="0">
                  <a:pos x="137" y="46"/>
                </a:cxn>
                <a:cxn ang="0">
                  <a:pos x="134" y="51"/>
                </a:cxn>
                <a:cxn ang="0">
                  <a:pos x="133" y="55"/>
                </a:cxn>
                <a:cxn ang="0">
                  <a:pos x="132" y="60"/>
                </a:cxn>
                <a:cxn ang="0">
                  <a:pos x="127" y="65"/>
                </a:cxn>
                <a:cxn ang="0">
                  <a:pos x="119" y="72"/>
                </a:cxn>
                <a:cxn ang="0">
                  <a:pos x="111" y="78"/>
                </a:cxn>
                <a:cxn ang="0">
                  <a:pos x="103" y="85"/>
                </a:cxn>
                <a:cxn ang="0">
                  <a:pos x="95" y="92"/>
                </a:cxn>
                <a:cxn ang="0">
                  <a:pos x="87" y="99"/>
                </a:cxn>
                <a:cxn ang="0">
                  <a:pos x="79" y="106"/>
                </a:cxn>
                <a:cxn ang="0">
                  <a:pos x="72" y="114"/>
                </a:cxn>
                <a:cxn ang="0">
                  <a:pos x="65" y="122"/>
                </a:cxn>
                <a:cxn ang="0">
                  <a:pos x="57" y="116"/>
                </a:cxn>
                <a:cxn ang="0">
                  <a:pos x="49" y="111"/>
                </a:cxn>
                <a:cxn ang="0">
                  <a:pos x="40" y="104"/>
                </a:cxn>
                <a:cxn ang="0">
                  <a:pos x="32" y="96"/>
                </a:cxn>
                <a:cxn ang="0">
                  <a:pos x="23" y="88"/>
                </a:cxn>
                <a:cxn ang="0">
                  <a:pos x="15" y="80"/>
                </a:cxn>
                <a:cxn ang="0">
                  <a:pos x="6" y="72"/>
                </a:cxn>
                <a:cxn ang="0">
                  <a:pos x="0" y="63"/>
                </a:cxn>
                <a:cxn ang="0">
                  <a:pos x="10" y="54"/>
                </a:cxn>
                <a:cxn ang="0">
                  <a:pos x="20" y="46"/>
                </a:cxn>
                <a:cxn ang="0">
                  <a:pos x="32" y="38"/>
                </a:cxn>
                <a:cxn ang="0">
                  <a:pos x="45" y="31"/>
                </a:cxn>
                <a:cxn ang="0">
                  <a:pos x="56" y="24"/>
                </a:cxn>
                <a:cxn ang="0">
                  <a:pos x="66" y="17"/>
                </a:cxn>
                <a:cxn ang="0">
                  <a:pos x="77" y="9"/>
                </a:cxn>
                <a:cxn ang="0">
                  <a:pos x="86" y="0"/>
                </a:cxn>
                <a:cxn ang="0">
                  <a:pos x="87" y="1"/>
                </a:cxn>
                <a:cxn ang="0">
                  <a:pos x="91" y="2"/>
                </a:cxn>
                <a:cxn ang="0">
                  <a:pos x="92" y="5"/>
                </a:cxn>
                <a:cxn ang="0">
                  <a:pos x="91" y="6"/>
                </a:cxn>
              </a:cxnLst>
              <a:rect l="0" t="0" r="r" b="b"/>
              <a:pathLst>
                <a:path w="137" h="122">
                  <a:moveTo>
                    <a:pt x="91" y="6"/>
                  </a:moveTo>
                  <a:lnTo>
                    <a:pt x="96" y="10"/>
                  </a:lnTo>
                  <a:lnTo>
                    <a:pt x="102" y="15"/>
                  </a:lnTo>
                  <a:lnTo>
                    <a:pt x="108" y="21"/>
                  </a:lnTo>
                  <a:lnTo>
                    <a:pt x="114" y="25"/>
                  </a:lnTo>
                  <a:lnTo>
                    <a:pt x="119" y="31"/>
                  </a:lnTo>
                  <a:lnTo>
                    <a:pt x="125" y="37"/>
                  </a:lnTo>
                  <a:lnTo>
                    <a:pt x="131" y="42"/>
                  </a:lnTo>
                  <a:lnTo>
                    <a:pt x="137" y="46"/>
                  </a:lnTo>
                  <a:lnTo>
                    <a:pt x="134" y="51"/>
                  </a:lnTo>
                  <a:lnTo>
                    <a:pt x="133" y="55"/>
                  </a:lnTo>
                  <a:lnTo>
                    <a:pt x="132" y="60"/>
                  </a:lnTo>
                  <a:lnTo>
                    <a:pt x="127" y="65"/>
                  </a:lnTo>
                  <a:lnTo>
                    <a:pt x="119" y="72"/>
                  </a:lnTo>
                  <a:lnTo>
                    <a:pt x="111" y="78"/>
                  </a:lnTo>
                  <a:lnTo>
                    <a:pt x="103" y="85"/>
                  </a:lnTo>
                  <a:lnTo>
                    <a:pt x="95" y="92"/>
                  </a:lnTo>
                  <a:lnTo>
                    <a:pt x="87" y="99"/>
                  </a:lnTo>
                  <a:lnTo>
                    <a:pt x="79" y="106"/>
                  </a:lnTo>
                  <a:lnTo>
                    <a:pt x="72" y="114"/>
                  </a:lnTo>
                  <a:lnTo>
                    <a:pt x="65" y="122"/>
                  </a:lnTo>
                  <a:lnTo>
                    <a:pt x="57" y="116"/>
                  </a:lnTo>
                  <a:lnTo>
                    <a:pt x="49" y="111"/>
                  </a:lnTo>
                  <a:lnTo>
                    <a:pt x="40" y="104"/>
                  </a:lnTo>
                  <a:lnTo>
                    <a:pt x="32" y="96"/>
                  </a:lnTo>
                  <a:lnTo>
                    <a:pt x="23" y="88"/>
                  </a:lnTo>
                  <a:lnTo>
                    <a:pt x="15" y="80"/>
                  </a:lnTo>
                  <a:lnTo>
                    <a:pt x="6" y="72"/>
                  </a:lnTo>
                  <a:lnTo>
                    <a:pt x="0" y="63"/>
                  </a:lnTo>
                  <a:lnTo>
                    <a:pt x="10" y="54"/>
                  </a:lnTo>
                  <a:lnTo>
                    <a:pt x="20" y="46"/>
                  </a:lnTo>
                  <a:lnTo>
                    <a:pt x="32" y="38"/>
                  </a:lnTo>
                  <a:lnTo>
                    <a:pt x="45" y="31"/>
                  </a:lnTo>
                  <a:lnTo>
                    <a:pt x="56" y="24"/>
                  </a:lnTo>
                  <a:lnTo>
                    <a:pt x="66" y="17"/>
                  </a:lnTo>
                  <a:lnTo>
                    <a:pt x="77" y="9"/>
                  </a:lnTo>
                  <a:lnTo>
                    <a:pt x="86" y="0"/>
                  </a:lnTo>
                  <a:lnTo>
                    <a:pt x="87" y="1"/>
                  </a:lnTo>
                  <a:lnTo>
                    <a:pt x="91" y="2"/>
                  </a:lnTo>
                  <a:lnTo>
                    <a:pt x="92" y="5"/>
                  </a:lnTo>
                  <a:lnTo>
                    <a:pt x="91" y="6"/>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18"/>
            <p:cNvSpPr>
              <a:spLocks/>
            </p:cNvSpPr>
            <p:nvPr/>
          </p:nvSpPr>
          <p:spPr bwMode="auto">
            <a:xfrm rot="20101482">
              <a:off x="6592667" y="1025085"/>
              <a:ext cx="722133" cy="1169036"/>
            </a:xfrm>
            <a:custGeom>
              <a:avLst/>
              <a:gdLst/>
              <a:ahLst/>
              <a:cxnLst>
                <a:cxn ang="0">
                  <a:pos x="210" y="38"/>
                </a:cxn>
                <a:cxn ang="0">
                  <a:pos x="224" y="135"/>
                </a:cxn>
                <a:cxn ang="0">
                  <a:pos x="219" y="225"/>
                </a:cxn>
                <a:cxn ang="0">
                  <a:pos x="211" y="262"/>
                </a:cxn>
                <a:cxn ang="0">
                  <a:pos x="179" y="263"/>
                </a:cxn>
                <a:cxn ang="0">
                  <a:pos x="225" y="283"/>
                </a:cxn>
                <a:cxn ang="0">
                  <a:pos x="228" y="307"/>
                </a:cxn>
                <a:cxn ang="0">
                  <a:pos x="188" y="294"/>
                </a:cxn>
                <a:cxn ang="0">
                  <a:pos x="214" y="316"/>
                </a:cxn>
                <a:cxn ang="0">
                  <a:pos x="230" y="342"/>
                </a:cxn>
                <a:cxn ang="0">
                  <a:pos x="195" y="335"/>
                </a:cxn>
                <a:cxn ang="0">
                  <a:pos x="190" y="345"/>
                </a:cxn>
                <a:cxn ang="0">
                  <a:pos x="219" y="383"/>
                </a:cxn>
                <a:cxn ang="0">
                  <a:pos x="221" y="420"/>
                </a:cxn>
                <a:cxn ang="0">
                  <a:pos x="259" y="368"/>
                </a:cxn>
                <a:cxn ang="0">
                  <a:pos x="347" y="428"/>
                </a:cxn>
                <a:cxn ang="0">
                  <a:pos x="436" y="494"/>
                </a:cxn>
                <a:cxn ang="0">
                  <a:pos x="434" y="513"/>
                </a:cxn>
                <a:cxn ang="0">
                  <a:pos x="363" y="505"/>
                </a:cxn>
                <a:cxn ang="0">
                  <a:pos x="307" y="516"/>
                </a:cxn>
                <a:cxn ang="0">
                  <a:pos x="297" y="531"/>
                </a:cxn>
                <a:cxn ang="0">
                  <a:pos x="351" y="525"/>
                </a:cxn>
                <a:cxn ang="0">
                  <a:pos x="432" y="535"/>
                </a:cxn>
                <a:cxn ang="0">
                  <a:pos x="497" y="554"/>
                </a:cxn>
                <a:cxn ang="0">
                  <a:pos x="519" y="586"/>
                </a:cxn>
                <a:cxn ang="0">
                  <a:pos x="431" y="657"/>
                </a:cxn>
                <a:cxn ang="0">
                  <a:pos x="388" y="660"/>
                </a:cxn>
                <a:cxn ang="0">
                  <a:pos x="377" y="668"/>
                </a:cxn>
                <a:cxn ang="0">
                  <a:pos x="387" y="686"/>
                </a:cxn>
                <a:cxn ang="0">
                  <a:pos x="356" y="676"/>
                </a:cxn>
                <a:cxn ang="0">
                  <a:pos x="360" y="690"/>
                </a:cxn>
                <a:cxn ang="0">
                  <a:pos x="369" y="703"/>
                </a:cxn>
                <a:cxn ang="0">
                  <a:pos x="336" y="698"/>
                </a:cxn>
                <a:cxn ang="0">
                  <a:pos x="350" y="718"/>
                </a:cxn>
                <a:cxn ang="0">
                  <a:pos x="309" y="708"/>
                </a:cxn>
                <a:cxn ang="0">
                  <a:pos x="255" y="676"/>
                </a:cxn>
                <a:cxn ang="0">
                  <a:pos x="213" y="642"/>
                </a:cxn>
                <a:cxn ang="0">
                  <a:pos x="232" y="673"/>
                </a:cxn>
                <a:cxn ang="0">
                  <a:pos x="315" y="733"/>
                </a:cxn>
                <a:cxn ang="0">
                  <a:pos x="368" y="816"/>
                </a:cxn>
                <a:cxn ang="0">
                  <a:pos x="347" y="855"/>
                </a:cxn>
                <a:cxn ang="0">
                  <a:pos x="242" y="859"/>
                </a:cxn>
                <a:cxn ang="0">
                  <a:pos x="135" y="854"/>
                </a:cxn>
                <a:cxn ang="0">
                  <a:pos x="69" y="835"/>
                </a:cxn>
                <a:cxn ang="0">
                  <a:pos x="4" y="794"/>
                </a:cxn>
                <a:cxn ang="0">
                  <a:pos x="58" y="535"/>
                </a:cxn>
                <a:cxn ang="0">
                  <a:pos x="84" y="528"/>
                </a:cxn>
                <a:cxn ang="0">
                  <a:pos x="78" y="504"/>
                </a:cxn>
                <a:cxn ang="0">
                  <a:pos x="101" y="502"/>
                </a:cxn>
                <a:cxn ang="0">
                  <a:pos x="80" y="468"/>
                </a:cxn>
                <a:cxn ang="0">
                  <a:pos x="90" y="460"/>
                </a:cxn>
                <a:cxn ang="0">
                  <a:pos x="67" y="404"/>
                </a:cxn>
                <a:cxn ang="0">
                  <a:pos x="98" y="275"/>
                </a:cxn>
                <a:cxn ang="0">
                  <a:pos x="122" y="193"/>
                </a:cxn>
                <a:cxn ang="0">
                  <a:pos x="166" y="199"/>
                </a:cxn>
                <a:cxn ang="0">
                  <a:pos x="138" y="183"/>
                </a:cxn>
                <a:cxn ang="0">
                  <a:pos x="141" y="177"/>
                </a:cxn>
                <a:cxn ang="0">
                  <a:pos x="126" y="160"/>
                </a:cxn>
                <a:cxn ang="0">
                  <a:pos x="144" y="94"/>
                </a:cxn>
                <a:cxn ang="0">
                  <a:pos x="175" y="31"/>
                </a:cxn>
                <a:cxn ang="0">
                  <a:pos x="146" y="18"/>
                </a:cxn>
                <a:cxn ang="0">
                  <a:pos x="144" y="0"/>
                </a:cxn>
              </a:cxnLst>
              <a:rect l="0" t="0" r="r" b="b"/>
              <a:pathLst>
                <a:path w="531" h="859">
                  <a:moveTo>
                    <a:pt x="173" y="3"/>
                  </a:moveTo>
                  <a:lnTo>
                    <a:pt x="183" y="8"/>
                  </a:lnTo>
                  <a:lnTo>
                    <a:pt x="192" y="13"/>
                  </a:lnTo>
                  <a:lnTo>
                    <a:pt x="198" y="18"/>
                  </a:lnTo>
                  <a:lnTo>
                    <a:pt x="201" y="20"/>
                  </a:lnTo>
                  <a:lnTo>
                    <a:pt x="210" y="38"/>
                  </a:lnTo>
                  <a:lnTo>
                    <a:pt x="219" y="58"/>
                  </a:lnTo>
                  <a:lnTo>
                    <a:pt x="225" y="78"/>
                  </a:lnTo>
                  <a:lnTo>
                    <a:pt x="229" y="94"/>
                  </a:lnTo>
                  <a:lnTo>
                    <a:pt x="230" y="108"/>
                  </a:lnTo>
                  <a:lnTo>
                    <a:pt x="227" y="122"/>
                  </a:lnTo>
                  <a:lnTo>
                    <a:pt x="224" y="135"/>
                  </a:lnTo>
                  <a:lnTo>
                    <a:pt x="225" y="148"/>
                  </a:lnTo>
                  <a:lnTo>
                    <a:pt x="219" y="164"/>
                  </a:lnTo>
                  <a:lnTo>
                    <a:pt x="214" y="177"/>
                  </a:lnTo>
                  <a:lnTo>
                    <a:pt x="213" y="190"/>
                  </a:lnTo>
                  <a:lnTo>
                    <a:pt x="217" y="203"/>
                  </a:lnTo>
                  <a:lnTo>
                    <a:pt x="219" y="225"/>
                  </a:lnTo>
                  <a:lnTo>
                    <a:pt x="219" y="240"/>
                  </a:lnTo>
                  <a:lnTo>
                    <a:pt x="221" y="253"/>
                  </a:lnTo>
                  <a:lnTo>
                    <a:pt x="225" y="268"/>
                  </a:lnTo>
                  <a:lnTo>
                    <a:pt x="222" y="266"/>
                  </a:lnTo>
                  <a:lnTo>
                    <a:pt x="217" y="263"/>
                  </a:lnTo>
                  <a:lnTo>
                    <a:pt x="211" y="262"/>
                  </a:lnTo>
                  <a:lnTo>
                    <a:pt x="203" y="262"/>
                  </a:lnTo>
                  <a:lnTo>
                    <a:pt x="195" y="262"/>
                  </a:lnTo>
                  <a:lnTo>
                    <a:pt x="188" y="262"/>
                  </a:lnTo>
                  <a:lnTo>
                    <a:pt x="181" y="261"/>
                  </a:lnTo>
                  <a:lnTo>
                    <a:pt x="176" y="260"/>
                  </a:lnTo>
                  <a:lnTo>
                    <a:pt x="179" y="263"/>
                  </a:lnTo>
                  <a:lnTo>
                    <a:pt x="184" y="267"/>
                  </a:lnTo>
                  <a:lnTo>
                    <a:pt x="192" y="270"/>
                  </a:lnTo>
                  <a:lnTo>
                    <a:pt x="202" y="275"/>
                  </a:lnTo>
                  <a:lnTo>
                    <a:pt x="211" y="278"/>
                  </a:lnTo>
                  <a:lnTo>
                    <a:pt x="219" y="282"/>
                  </a:lnTo>
                  <a:lnTo>
                    <a:pt x="225" y="283"/>
                  </a:lnTo>
                  <a:lnTo>
                    <a:pt x="227" y="284"/>
                  </a:lnTo>
                  <a:lnTo>
                    <a:pt x="228" y="290"/>
                  </a:lnTo>
                  <a:lnTo>
                    <a:pt x="232" y="294"/>
                  </a:lnTo>
                  <a:lnTo>
                    <a:pt x="234" y="301"/>
                  </a:lnTo>
                  <a:lnTo>
                    <a:pt x="234" y="309"/>
                  </a:lnTo>
                  <a:lnTo>
                    <a:pt x="228" y="307"/>
                  </a:lnTo>
                  <a:lnTo>
                    <a:pt x="222" y="305"/>
                  </a:lnTo>
                  <a:lnTo>
                    <a:pt x="216" y="303"/>
                  </a:lnTo>
                  <a:lnTo>
                    <a:pt x="209" y="300"/>
                  </a:lnTo>
                  <a:lnTo>
                    <a:pt x="201" y="298"/>
                  </a:lnTo>
                  <a:lnTo>
                    <a:pt x="194" y="296"/>
                  </a:lnTo>
                  <a:lnTo>
                    <a:pt x="188" y="294"/>
                  </a:lnTo>
                  <a:lnTo>
                    <a:pt x="182" y="294"/>
                  </a:lnTo>
                  <a:lnTo>
                    <a:pt x="187" y="300"/>
                  </a:lnTo>
                  <a:lnTo>
                    <a:pt x="192" y="305"/>
                  </a:lnTo>
                  <a:lnTo>
                    <a:pt x="199" y="309"/>
                  </a:lnTo>
                  <a:lnTo>
                    <a:pt x="206" y="313"/>
                  </a:lnTo>
                  <a:lnTo>
                    <a:pt x="214" y="316"/>
                  </a:lnTo>
                  <a:lnTo>
                    <a:pt x="221" y="320"/>
                  </a:lnTo>
                  <a:lnTo>
                    <a:pt x="228" y="323"/>
                  </a:lnTo>
                  <a:lnTo>
                    <a:pt x="234" y="327"/>
                  </a:lnTo>
                  <a:lnTo>
                    <a:pt x="232" y="330"/>
                  </a:lnTo>
                  <a:lnTo>
                    <a:pt x="230" y="336"/>
                  </a:lnTo>
                  <a:lnTo>
                    <a:pt x="230" y="342"/>
                  </a:lnTo>
                  <a:lnTo>
                    <a:pt x="229" y="345"/>
                  </a:lnTo>
                  <a:lnTo>
                    <a:pt x="224" y="343"/>
                  </a:lnTo>
                  <a:lnTo>
                    <a:pt x="218" y="341"/>
                  </a:lnTo>
                  <a:lnTo>
                    <a:pt x="211" y="338"/>
                  </a:lnTo>
                  <a:lnTo>
                    <a:pt x="203" y="337"/>
                  </a:lnTo>
                  <a:lnTo>
                    <a:pt x="195" y="335"/>
                  </a:lnTo>
                  <a:lnTo>
                    <a:pt x="188" y="332"/>
                  </a:lnTo>
                  <a:lnTo>
                    <a:pt x="182" y="331"/>
                  </a:lnTo>
                  <a:lnTo>
                    <a:pt x="176" y="329"/>
                  </a:lnTo>
                  <a:lnTo>
                    <a:pt x="179" y="336"/>
                  </a:lnTo>
                  <a:lnTo>
                    <a:pt x="183" y="341"/>
                  </a:lnTo>
                  <a:lnTo>
                    <a:pt x="190" y="345"/>
                  </a:lnTo>
                  <a:lnTo>
                    <a:pt x="198" y="350"/>
                  </a:lnTo>
                  <a:lnTo>
                    <a:pt x="206" y="353"/>
                  </a:lnTo>
                  <a:lnTo>
                    <a:pt x="214" y="358"/>
                  </a:lnTo>
                  <a:lnTo>
                    <a:pt x="220" y="362"/>
                  </a:lnTo>
                  <a:lnTo>
                    <a:pt x="225" y="368"/>
                  </a:lnTo>
                  <a:lnTo>
                    <a:pt x="219" y="383"/>
                  </a:lnTo>
                  <a:lnTo>
                    <a:pt x="212" y="405"/>
                  </a:lnTo>
                  <a:lnTo>
                    <a:pt x="206" y="427"/>
                  </a:lnTo>
                  <a:lnTo>
                    <a:pt x="201" y="445"/>
                  </a:lnTo>
                  <a:lnTo>
                    <a:pt x="206" y="444"/>
                  </a:lnTo>
                  <a:lnTo>
                    <a:pt x="214" y="433"/>
                  </a:lnTo>
                  <a:lnTo>
                    <a:pt x="221" y="420"/>
                  </a:lnTo>
                  <a:lnTo>
                    <a:pt x="227" y="412"/>
                  </a:lnTo>
                  <a:lnTo>
                    <a:pt x="235" y="400"/>
                  </a:lnTo>
                  <a:lnTo>
                    <a:pt x="239" y="387"/>
                  </a:lnTo>
                  <a:lnTo>
                    <a:pt x="242" y="374"/>
                  </a:lnTo>
                  <a:lnTo>
                    <a:pt x="247" y="360"/>
                  </a:lnTo>
                  <a:lnTo>
                    <a:pt x="259" y="368"/>
                  </a:lnTo>
                  <a:lnTo>
                    <a:pt x="273" y="377"/>
                  </a:lnTo>
                  <a:lnTo>
                    <a:pt x="287" y="387"/>
                  </a:lnTo>
                  <a:lnTo>
                    <a:pt x="302" y="397"/>
                  </a:lnTo>
                  <a:lnTo>
                    <a:pt x="317" y="407"/>
                  </a:lnTo>
                  <a:lnTo>
                    <a:pt x="332" y="418"/>
                  </a:lnTo>
                  <a:lnTo>
                    <a:pt x="347" y="428"/>
                  </a:lnTo>
                  <a:lnTo>
                    <a:pt x="363" y="440"/>
                  </a:lnTo>
                  <a:lnTo>
                    <a:pt x="378" y="451"/>
                  </a:lnTo>
                  <a:lnTo>
                    <a:pt x="393" y="462"/>
                  </a:lnTo>
                  <a:lnTo>
                    <a:pt x="408" y="473"/>
                  </a:lnTo>
                  <a:lnTo>
                    <a:pt x="422" y="483"/>
                  </a:lnTo>
                  <a:lnTo>
                    <a:pt x="436" y="494"/>
                  </a:lnTo>
                  <a:lnTo>
                    <a:pt x="449" y="504"/>
                  </a:lnTo>
                  <a:lnTo>
                    <a:pt x="461" y="513"/>
                  </a:lnTo>
                  <a:lnTo>
                    <a:pt x="472" y="523"/>
                  </a:lnTo>
                  <a:lnTo>
                    <a:pt x="460" y="519"/>
                  </a:lnTo>
                  <a:lnTo>
                    <a:pt x="447" y="516"/>
                  </a:lnTo>
                  <a:lnTo>
                    <a:pt x="434" y="513"/>
                  </a:lnTo>
                  <a:lnTo>
                    <a:pt x="422" y="511"/>
                  </a:lnTo>
                  <a:lnTo>
                    <a:pt x="409" y="510"/>
                  </a:lnTo>
                  <a:lnTo>
                    <a:pt x="396" y="509"/>
                  </a:lnTo>
                  <a:lnTo>
                    <a:pt x="384" y="508"/>
                  </a:lnTo>
                  <a:lnTo>
                    <a:pt x="372" y="506"/>
                  </a:lnTo>
                  <a:lnTo>
                    <a:pt x="363" y="505"/>
                  </a:lnTo>
                  <a:lnTo>
                    <a:pt x="354" y="505"/>
                  </a:lnTo>
                  <a:lnTo>
                    <a:pt x="345" y="506"/>
                  </a:lnTo>
                  <a:lnTo>
                    <a:pt x="335" y="508"/>
                  </a:lnTo>
                  <a:lnTo>
                    <a:pt x="325" y="510"/>
                  </a:lnTo>
                  <a:lnTo>
                    <a:pt x="316" y="512"/>
                  </a:lnTo>
                  <a:lnTo>
                    <a:pt x="307" y="516"/>
                  </a:lnTo>
                  <a:lnTo>
                    <a:pt x="298" y="519"/>
                  </a:lnTo>
                  <a:lnTo>
                    <a:pt x="295" y="521"/>
                  </a:lnTo>
                  <a:lnTo>
                    <a:pt x="293" y="525"/>
                  </a:lnTo>
                  <a:lnTo>
                    <a:pt x="290" y="528"/>
                  </a:lnTo>
                  <a:lnTo>
                    <a:pt x="288" y="533"/>
                  </a:lnTo>
                  <a:lnTo>
                    <a:pt x="297" y="531"/>
                  </a:lnTo>
                  <a:lnTo>
                    <a:pt x="307" y="529"/>
                  </a:lnTo>
                  <a:lnTo>
                    <a:pt x="316" y="528"/>
                  </a:lnTo>
                  <a:lnTo>
                    <a:pt x="325" y="527"/>
                  </a:lnTo>
                  <a:lnTo>
                    <a:pt x="334" y="526"/>
                  </a:lnTo>
                  <a:lnTo>
                    <a:pt x="343" y="526"/>
                  </a:lnTo>
                  <a:lnTo>
                    <a:pt x="351" y="525"/>
                  </a:lnTo>
                  <a:lnTo>
                    <a:pt x="361" y="524"/>
                  </a:lnTo>
                  <a:lnTo>
                    <a:pt x="376" y="524"/>
                  </a:lnTo>
                  <a:lnTo>
                    <a:pt x="389" y="525"/>
                  </a:lnTo>
                  <a:lnTo>
                    <a:pt x="404" y="528"/>
                  </a:lnTo>
                  <a:lnTo>
                    <a:pt x="418" y="532"/>
                  </a:lnTo>
                  <a:lnTo>
                    <a:pt x="432" y="535"/>
                  </a:lnTo>
                  <a:lnTo>
                    <a:pt x="447" y="539"/>
                  </a:lnTo>
                  <a:lnTo>
                    <a:pt x="461" y="542"/>
                  </a:lnTo>
                  <a:lnTo>
                    <a:pt x="476" y="544"/>
                  </a:lnTo>
                  <a:lnTo>
                    <a:pt x="483" y="547"/>
                  </a:lnTo>
                  <a:lnTo>
                    <a:pt x="490" y="550"/>
                  </a:lnTo>
                  <a:lnTo>
                    <a:pt x="497" y="554"/>
                  </a:lnTo>
                  <a:lnTo>
                    <a:pt x="505" y="557"/>
                  </a:lnTo>
                  <a:lnTo>
                    <a:pt x="512" y="561"/>
                  </a:lnTo>
                  <a:lnTo>
                    <a:pt x="519" y="565"/>
                  </a:lnTo>
                  <a:lnTo>
                    <a:pt x="525" y="569"/>
                  </a:lnTo>
                  <a:lnTo>
                    <a:pt x="531" y="572"/>
                  </a:lnTo>
                  <a:lnTo>
                    <a:pt x="519" y="586"/>
                  </a:lnTo>
                  <a:lnTo>
                    <a:pt x="505" y="600"/>
                  </a:lnTo>
                  <a:lnTo>
                    <a:pt x="490" y="612"/>
                  </a:lnTo>
                  <a:lnTo>
                    <a:pt x="476" y="624"/>
                  </a:lnTo>
                  <a:lnTo>
                    <a:pt x="460" y="635"/>
                  </a:lnTo>
                  <a:lnTo>
                    <a:pt x="445" y="647"/>
                  </a:lnTo>
                  <a:lnTo>
                    <a:pt x="431" y="657"/>
                  </a:lnTo>
                  <a:lnTo>
                    <a:pt x="416" y="669"/>
                  </a:lnTo>
                  <a:lnTo>
                    <a:pt x="410" y="669"/>
                  </a:lnTo>
                  <a:lnTo>
                    <a:pt x="404" y="668"/>
                  </a:lnTo>
                  <a:lnTo>
                    <a:pt x="399" y="667"/>
                  </a:lnTo>
                  <a:lnTo>
                    <a:pt x="394" y="663"/>
                  </a:lnTo>
                  <a:lnTo>
                    <a:pt x="388" y="660"/>
                  </a:lnTo>
                  <a:lnTo>
                    <a:pt x="383" y="656"/>
                  </a:lnTo>
                  <a:lnTo>
                    <a:pt x="378" y="654"/>
                  </a:lnTo>
                  <a:lnTo>
                    <a:pt x="372" y="652"/>
                  </a:lnTo>
                  <a:lnTo>
                    <a:pt x="371" y="659"/>
                  </a:lnTo>
                  <a:lnTo>
                    <a:pt x="373" y="663"/>
                  </a:lnTo>
                  <a:lnTo>
                    <a:pt x="377" y="668"/>
                  </a:lnTo>
                  <a:lnTo>
                    <a:pt x="383" y="671"/>
                  </a:lnTo>
                  <a:lnTo>
                    <a:pt x="387" y="675"/>
                  </a:lnTo>
                  <a:lnTo>
                    <a:pt x="392" y="678"/>
                  </a:lnTo>
                  <a:lnTo>
                    <a:pt x="393" y="683"/>
                  </a:lnTo>
                  <a:lnTo>
                    <a:pt x="392" y="688"/>
                  </a:lnTo>
                  <a:lnTo>
                    <a:pt x="387" y="686"/>
                  </a:lnTo>
                  <a:lnTo>
                    <a:pt x="381" y="685"/>
                  </a:lnTo>
                  <a:lnTo>
                    <a:pt x="377" y="683"/>
                  </a:lnTo>
                  <a:lnTo>
                    <a:pt x="371" y="680"/>
                  </a:lnTo>
                  <a:lnTo>
                    <a:pt x="366" y="679"/>
                  </a:lnTo>
                  <a:lnTo>
                    <a:pt x="361" y="677"/>
                  </a:lnTo>
                  <a:lnTo>
                    <a:pt x="356" y="676"/>
                  </a:lnTo>
                  <a:lnTo>
                    <a:pt x="351" y="673"/>
                  </a:lnTo>
                  <a:lnTo>
                    <a:pt x="354" y="677"/>
                  </a:lnTo>
                  <a:lnTo>
                    <a:pt x="355" y="678"/>
                  </a:lnTo>
                  <a:lnTo>
                    <a:pt x="355" y="680"/>
                  </a:lnTo>
                  <a:lnTo>
                    <a:pt x="353" y="683"/>
                  </a:lnTo>
                  <a:lnTo>
                    <a:pt x="360" y="690"/>
                  </a:lnTo>
                  <a:lnTo>
                    <a:pt x="366" y="695"/>
                  </a:lnTo>
                  <a:lnTo>
                    <a:pt x="373" y="700"/>
                  </a:lnTo>
                  <a:lnTo>
                    <a:pt x="380" y="701"/>
                  </a:lnTo>
                  <a:lnTo>
                    <a:pt x="377" y="705"/>
                  </a:lnTo>
                  <a:lnTo>
                    <a:pt x="373" y="705"/>
                  </a:lnTo>
                  <a:lnTo>
                    <a:pt x="369" y="703"/>
                  </a:lnTo>
                  <a:lnTo>
                    <a:pt x="364" y="705"/>
                  </a:lnTo>
                  <a:lnTo>
                    <a:pt x="357" y="699"/>
                  </a:lnTo>
                  <a:lnTo>
                    <a:pt x="351" y="697"/>
                  </a:lnTo>
                  <a:lnTo>
                    <a:pt x="345" y="695"/>
                  </a:lnTo>
                  <a:lnTo>
                    <a:pt x="338" y="693"/>
                  </a:lnTo>
                  <a:lnTo>
                    <a:pt x="336" y="698"/>
                  </a:lnTo>
                  <a:lnTo>
                    <a:pt x="336" y="701"/>
                  </a:lnTo>
                  <a:lnTo>
                    <a:pt x="338" y="705"/>
                  </a:lnTo>
                  <a:lnTo>
                    <a:pt x="338" y="708"/>
                  </a:lnTo>
                  <a:lnTo>
                    <a:pt x="342" y="711"/>
                  </a:lnTo>
                  <a:lnTo>
                    <a:pt x="347" y="715"/>
                  </a:lnTo>
                  <a:lnTo>
                    <a:pt x="350" y="718"/>
                  </a:lnTo>
                  <a:lnTo>
                    <a:pt x="351" y="722"/>
                  </a:lnTo>
                  <a:lnTo>
                    <a:pt x="343" y="721"/>
                  </a:lnTo>
                  <a:lnTo>
                    <a:pt x="334" y="718"/>
                  </a:lnTo>
                  <a:lnTo>
                    <a:pt x="326" y="715"/>
                  </a:lnTo>
                  <a:lnTo>
                    <a:pt x="317" y="711"/>
                  </a:lnTo>
                  <a:lnTo>
                    <a:pt x="309" y="708"/>
                  </a:lnTo>
                  <a:lnTo>
                    <a:pt x="300" y="703"/>
                  </a:lnTo>
                  <a:lnTo>
                    <a:pt x="292" y="700"/>
                  </a:lnTo>
                  <a:lnTo>
                    <a:pt x="282" y="697"/>
                  </a:lnTo>
                  <a:lnTo>
                    <a:pt x="273" y="691"/>
                  </a:lnTo>
                  <a:lnTo>
                    <a:pt x="264" y="684"/>
                  </a:lnTo>
                  <a:lnTo>
                    <a:pt x="255" y="676"/>
                  </a:lnTo>
                  <a:lnTo>
                    <a:pt x="247" y="669"/>
                  </a:lnTo>
                  <a:lnTo>
                    <a:pt x="239" y="661"/>
                  </a:lnTo>
                  <a:lnTo>
                    <a:pt x="230" y="653"/>
                  </a:lnTo>
                  <a:lnTo>
                    <a:pt x="221" y="645"/>
                  </a:lnTo>
                  <a:lnTo>
                    <a:pt x="213" y="638"/>
                  </a:lnTo>
                  <a:lnTo>
                    <a:pt x="213" y="642"/>
                  </a:lnTo>
                  <a:lnTo>
                    <a:pt x="214" y="647"/>
                  </a:lnTo>
                  <a:lnTo>
                    <a:pt x="214" y="652"/>
                  </a:lnTo>
                  <a:lnTo>
                    <a:pt x="216" y="655"/>
                  </a:lnTo>
                  <a:lnTo>
                    <a:pt x="221" y="662"/>
                  </a:lnTo>
                  <a:lnTo>
                    <a:pt x="227" y="668"/>
                  </a:lnTo>
                  <a:lnTo>
                    <a:pt x="232" y="673"/>
                  </a:lnTo>
                  <a:lnTo>
                    <a:pt x="235" y="680"/>
                  </a:lnTo>
                  <a:lnTo>
                    <a:pt x="245" y="690"/>
                  </a:lnTo>
                  <a:lnTo>
                    <a:pt x="260" y="700"/>
                  </a:lnTo>
                  <a:lnTo>
                    <a:pt x="278" y="710"/>
                  </a:lnTo>
                  <a:lnTo>
                    <a:pt x="296" y="722"/>
                  </a:lnTo>
                  <a:lnTo>
                    <a:pt x="315" y="733"/>
                  </a:lnTo>
                  <a:lnTo>
                    <a:pt x="332" y="744"/>
                  </a:lnTo>
                  <a:lnTo>
                    <a:pt x="347" y="753"/>
                  </a:lnTo>
                  <a:lnTo>
                    <a:pt x="360" y="760"/>
                  </a:lnTo>
                  <a:lnTo>
                    <a:pt x="361" y="779"/>
                  </a:lnTo>
                  <a:lnTo>
                    <a:pt x="363" y="798"/>
                  </a:lnTo>
                  <a:lnTo>
                    <a:pt x="368" y="816"/>
                  </a:lnTo>
                  <a:lnTo>
                    <a:pt x="372" y="831"/>
                  </a:lnTo>
                  <a:lnTo>
                    <a:pt x="375" y="844"/>
                  </a:lnTo>
                  <a:lnTo>
                    <a:pt x="373" y="853"/>
                  </a:lnTo>
                  <a:lnTo>
                    <a:pt x="370" y="857"/>
                  </a:lnTo>
                  <a:lnTo>
                    <a:pt x="360" y="855"/>
                  </a:lnTo>
                  <a:lnTo>
                    <a:pt x="347" y="855"/>
                  </a:lnTo>
                  <a:lnTo>
                    <a:pt x="333" y="857"/>
                  </a:lnTo>
                  <a:lnTo>
                    <a:pt x="317" y="858"/>
                  </a:lnTo>
                  <a:lnTo>
                    <a:pt x="300" y="858"/>
                  </a:lnTo>
                  <a:lnTo>
                    <a:pt x="281" y="859"/>
                  </a:lnTo>
                  <a:lnTo>
                    <a:pt x="262" y="859"/>
                  </a:lnTo>
                  <a:lnTo>
                    <a:pt x="242" y="859"/>
                  </a:lnTo>
                  <a:lnTo>
                    <a:pt x="222" y="859"/>
                  </a:lnTo>
                  <a:lnTo>
                    <a:pt x="203" y="859"/>
                  </a:lnTo>
                  <a:lnTo>
                    <a:pt x="184" y="859"/>
                  </a:lnTo>
                  <a:lnTo>
                    <a:pt x="166" y="858"/>
                  </a:lnTo>
                  <a:lnTo>
                    <a:pt x="150" y="857"/>
                  </a:lnTo>
                  <a:lnTo>
                    <a:pt x="135" y="854"/>
                  </a:lnTo>
                  <a:lnTo>
                    <a:pt x="121" y="852"/>
                  </a:lnTo>
                  <a:lnTo>
                    <a:pt x="110" y="849"/>
                  </a:lnTo>
                  <a:lnTo>
                    <a:pt x="101" y="845"/>
                  </a:lnTo>
                  <a:lnTo>
                    <a:pt x="95" y="842"/>
                  </a:lnTo>
                  <a:lnTo>
                    <a:pt x="84" y="838"/>
                  </a:lnTo>
                  <a:lnTo>
                    <a:pt x="69" y="835"/>
                  </a:lnTo>
                  <a:lnTo>
                    <a:pt x="53" y="830"/>
                  </a:lnTo>
                  <a:lnTo>
                    <a:pt x="36" y="827"/>
                  </a:lnTo>
                  <a:lnTo>
                    <a:pt x="21" y="823"/>
                  </a:lnTo>
                  <a:lnTo>
                    <a:pt x="8" y="819"/>
                  </a:lnTo>
                  <a:lnTo>
                    <a:pt x="0" y="813"/>
                  </a:lnTo>
                  <a:lnTo>
                    <a:pt x="4" y="794"/>
                  </a:lnTo>
                  <a:lnTo>
                    <a:pt x="10" y="761"/>
                  </a:lnTo>
                  <a:lnTo>
                    <a:pt x="21" y="716"/>
                  </a:lnTo>
                  <a:lnTo>
                    <a:pt x="31" y="665"/>
                  </a:lnTo>
                  <a:lnTo>
                    <a:pt x="42" y="615"/>
                  </a:lnTo>
                  <a:lnTo>
                    <a:pt x="51" y="570"/>
                  </a:lnTo>
                  <a:lnTo>
                    <a:pt x="58" y="535"/>
                  </a:lnTo>
                  <a:lnTo>
                    <a:pt x="62" y="517"/>
                  </a:lnTo>
                  <a:lnTo>
                    <a:pt x="66" y="520"/>
                  </a:lnTo>
                  <a:lnTo>
                    <a:pt x="70" y="523"/>
                  </a:lnTo>
                  <a:lnTo>
                    <a:pt x="75" y="525"/>
                  </a:lnTo>
                  <a:lnTo>
                    <a:pt x="80" y="527"/>
                  </a:lnTo>
                  <a:lnTo>
                    <a:pt x="84" y="528"/>
                  </a:lnTo>
                  <a:lnTo>
                    <a:pt x="89" y="529"/>
                  </a:lnTo>
                  <a:lnTo>
                    <a:pt x="92" y="529"/>
                  </a:lnTo>
                  <a:lnTo>
                    <a:pt x="97" y="528"/>
                  </a:lnTo>
                  <a:lnTo>
                    <a:pt x="89" y="523"/>
                  </a:lnTo>
                  <a:lnTo>
                    <a:pt x="84" y="513"/>
                  </a:lnTo>
                  <a:lnTo>
                    <a:pt x="78" y="504"/>
                  </a:lnTo>
                  <a:lnTo>
                    <a:pt x="70" y="498"/>
                  </a:lnTo>
                  <a:lnTo>
                    <a:pt x="74" y="494"/>
                  </a:lnTo>
                  <a:lnTo>
                    <a:pt x="80" y="498"/>
                  </a:lnTo>
                  <a:lnTo>
                    <a:pt x="86" y="501"/>
                  </a:lnTo>
                  <a:lnTo>
                    <a:pt x="93" y="502"/>
                  </a:lnTo>
                  <a:lnTo>
                    <a:pt x="101" y="502"/>
                  </a:lnTo>
                  <a:lnTo>
                    <a:pt x="92" y="493"/>
                  </a:lnTo>
                  <a:lnTo>
                    <a:pt x="84" y="485"/>
                  </a:lnTo>
                  <a:lnTo>
                    <a:pt x="76" y="475"/>
                  </a:lnTo>
                  <a:lnTo>
                    <a:pt x="69" y="467"/>
                  </a:lnTo>
                  <a:lnTo>
                    <a:pt x="73" y="463"/>
                  </a:lnTo>
                  <a:lnTo>
                    <a:pt x="80" y="468"/>
                  </a:lnTo>
                  <a:lnTo>
                    <a:pt x="88" y="473"/>
                  </a:lnTo>
                  <a:lnTo>
                    <a:pt x="96" y="478"/>
                  </a:lnTo>
                  <a:lnTo>
                    <a:pt x="104" y="480"/>
                  </a:lnTo>
                  <a:lnTo>
                    <a:pt x="101" y="473"/>
                  </a:lnTo>
                  <a:lnTo>
                    <a:pt x="97" y="466"/>
                  </a:lnTo>
                  <a:lnTo>
                    <a:pt x="90" y="460"/>
                  </a:lnTo>
                  <a:lnTo>
                    <a:pt x="83" y="455"/>
                  </a:lnTo>
                  <a:lnTo>
                    <a:pt x="76" y="449"/>
                  </a:lnTo>
                  <a:lnTo>
                    <a:pt x="70" y="443"/>
                  </a:lnTo>
                  <a:lnTo>
                    <a:pt x="66" y="437"/>
                  </a:lnTo>
                  <a:lnTo>
                    <a:pt x="62" y="432"/>
                  </a:lnTo>
                  <a:lnTo>
                    <a:pt x="67" y="404"/>
                  </a:lnTo>
                  <a:lnTo>
                    <a:pt x="73" y="376"/>
                  </a:lnTo>
                  <a:lnTo>
                    <a:pt x="78" y="349"/>
                  </a:lnTo>
                  <a:lnTo>
                    <a:pt x="83" y="321"/>
                  </a:lnTo>
                  <a:lnTo>
                    <a:pt x="90" y="306"/>
                  </a:lnTo>
                  <a:lnTo>
                    <a:pt x="95" y="290"/>
                  </a:lnTo>
                  <a:lnTo>
                    <a:pt x="98" y="275"/>
                  </a:lnTo>
                  <a:lnTo>
                    <a:pt x="101" y="259"/>
                  </a:lnTo>
                  <a:lnTo>
                    <a:pt x="105" y="243"/>
                  </a:lnTo>
                  <a:lnTo>
                    <a:pt x="108" y="226"/>
                  </a:lnTo>
                  <a:lnTo>
                    <a:pt x="112" y="210"/>
                  </a:lnTo>
                  <a:lnTo>
                    <a:pt x="118" y="193"/>
                  </a:lnTo>
                  <a:lnTo>
                    <a:pt x="122" y="193"/>
                  </a:lnTo>
                  <a:lnTo>
                    <a:pt x="129" y="193"/>
                  </a:lnTo>
                  <a:lnTo>
                    <a:pt x="136" y="195"/>
                  </a:lnTo>
                  <a:lnTo>
                    <a:pt x="145" y="198"/>
                  </a:lnTo>
                  <a:lnTo>
                    <a:pt x="153" y="199"/>
                  </a:lnTo>
                  <a:lnTo>
                    <a:pt x="160" y="199"/>
                  </a:lnTo>
                  <a:lnTo>
                    <a:pt x="166" y="199"/>
                  </a:lnTo>
                  <a:lnTo>
                    <a:pt x="169" y="195"/>
                  </a:lnTo>
                  <a:lnTo>
                    <a:pt x="167" y="192"/>
                  </a:lnTo>
                  <a:lnTo>
                    <a:pt x="161" y="190"/>
                  </a:lnTo>
                  <a:lnTo>
                    <a:pt x="154" y="186"/>
                  </a:lnTo>
                  <a:lnTo>
                    <a:pt x="146" y="185"/>
                  </a:lnTo>
                  <a:lnTo>
                    <a:pt x="138" y="183"/>
                  </a:lnTo>
                  <a:lnTo>
                    <a:pt x="130" y="180"/>
                  </a:lnTo>
                  <a:lnTo>
                    <a:pt x="124" y="178"/>
                  </a:lnTo>
                  <a:lnTo>
                    <a:pt x="120" y="175"/>
                  </a:lnTo>
                  <a:lnTo>
                    <a:pt x="126" y="175"/>
                  </a:lnTo>
                  <a:lnTo>
                    <a:pt x="133" y="176"/>
                  </a:lnTo>
                  <a:lnTo>
                    <a:pt x="141" y="177"/>
                  </a:lnTo>
                  <a:lnTo>
                    <a:pt x="150" y="178"/>
                  </a:lnTo>
                  <a:lnTo>
                    <a:pt x="158" y="179"/>
                  </a:lnTo>
                  <a:lnTo>
                    <a:pt x="166" y="180"/>
                  </a:lnTo>
                  <a:lnTo>
                    <a:pt x="172" y="180"/>
                  </a:lnTo>
                  <a:lnTo>
                    <a:pt x="176" y="178"/>
                  </a:lnTo>
                  <a:lnTo>
                    <a:pt x="126" y="160"/>
                  </a:lnTo>
                  <a:lnTo>
                    <a:pt x="124" y="145"/>
                  </a:lnTo>
                  <a:lnTo>
                    <a:pt x="124" y="125"/>
                  </a:lnTo>
                  <a:lnTo>
                    <a:pt x="124" y="106"/>
                  </a:lnTo>
                  <a:lnTo>
                    <a:pt x="128" y="92"/>
                  </a:lnTo>
                  <a:lnTo>
                    <a:pt x="136" y="93"/>
                  </a:lnTo>
                  <a:lnTo>
                    <a:pt x="144" y="94"/>
                  </a:lnTo>
                  <a:lnTo>
                    <a:pt x="151" y="96"/>
                  </a:lnTo>
                  <a:lnTo>
                    <a:pt x="158" y="97"/>
                  </a:lnTo>
                  <a:lnTo>
                    <a:pt x="167" y="81"/>
                  </a:lnTo>
                  <a:lnTo>
                    <a:pt x="172" y="65"/>
                  </a:lnTo>
                  <a:lnTo>
                    <a:pt x="173" y="48"/>
                  </a:lnTo>
                  <a:lnTo>
                    <a:pt x="175" y="31"/>
                  </a:lnTo>
                  <a:lnTo>
                    <a:pt x="172" y="26"/>
                  </a:lnTo>
                  <a:lnTo>
                    <a:pt x="167" y="23"/>
                  </a:lnTo>
                  <a:lnTo>
                    <a:pt x="163" y="20"/>
                  </a:lnTo>
                  <a:lnTo>
                    <a:pt x="158" y="19"/>
                  </a:lnTo>
                  <a:lnTo>
                    <a:pt x="152" y="19"/>
                  </a:lnTo>
                  <a:lnTo>
                    <a:pt x="146" y="18"/>
                  </a:lnTo>
                  <a:lnTo>
                    <a:pt x="142" y="18"/>
                  </a:lnTo>
                  <a:lnTo>
                    <a:pt x="136" y="17"/>
                  </a:lnTo>
                  <a:lnTo>
                    <a:pt x="138" y="3"/>
                  </a:lnTo>
                  <a:lnTo>
                    <a:pt x="138" y="2"/>
                  </a:lnTo>
                  <a:lnTo>
                    <a:pt x="141" y="1"/>
                  </a:lnTo>
                  <a:lnTo>
                    <a:pt x="144" y="0"/>
                  </a:lnTo>
                  <a:lnTo>
                    <a:pt x="149" y="0"/>
                  </a:lnTo>
                  <a:lnTo>
                    <a:pt x="154" y="0"/>
                  </a:lnTo>
                  <a:lnTo>
                    <a:pt x="160" y="0"/>
                  </a:lnTo>
                  <a:lnTo>
                    <a:pt x="167" y="1"/>
                  </a:lnTo>
                  <a:lnTo>
                    <a:pt x="173" y="3"/>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19"/>
            <p:cNvSpPr>
              <a:spLocks/>
            </p:cNvSpPr>
            <p:nvPr/>
          </p:nvSpPr>
          <p:spPr bwMode="auto">
            <a:xfrm rot="20101482">
              <a:off x="6875480" y="1219280"/>
              <a:ext cx="487780" cy="485054"/>
            </a:xfrm>
            <a:custGeom>
              <a:avLst/>
              <a:gdLst/>
              <a:ahLst/>
              <a:cxnLst>
                <a:cxn ang="0">
                  <a:pos x="137" y="93"/>
                </a:cxn>
                <a:cxn ang="0">
                  <a:pos x="167" y="119"/>
                </a:cxn>
                <a:cxn ang="0">
                  <a:pos x="198" y="147"/>
                </a:cxn>
                <a:cxn ang="0">
                  <a:pos x="231" y="173"/>
                </a:cxn>
                <a:cxn ang="0">
                  <a:pos x="262" y="201"/>
                </a:cxn>
                <a:cxn ang="0">
                  <a:pos x="292" y="230"/>
                </a:cxn>
                <a:cxn ang="0">
                  <a:pos x="320" y="259"/>
                </a:cxn>
                <a:cxn ang="0">
                  <a:pos x="347" y="290"/>
                </a:cxn>
                <a:cxn ang="0">
                  <a:pos x="353" y="307"/>
                </a:cxn>
                <a:cxn ang="0">
                  <a:pos x="341" y="320"/>
                </a:cxn>
                <a:cxn ang="0">
                  <a:pos x="293" y="292"/>
                </a:cxn>
                <a:cxn ang="0">
                  <a:pos x="289" y="294"/>
                </a:cxn>
                <a:cxn ang="0">
                  <a:pos x="287" y="298"/>
                </a:cxn>
                <a:cxn ang="0">
                  <a:pos x="294" y="309"/>
                </a:cxn>
                <a:cxn ang="0">
                  <a:pos x="306" y="322"/>
                </a:cxn>
                <a:cxn ang="0">
                  <a:pos x="317" y="332"/>
                </a:cxn>
                <a:cxn ang="0">
                  <a:pos x="322" y="343"/>
                </a:cxn>
                <a:cxn ang="0">
                  <a:pos x="311" y="336"/>
                </a:cxn>
                <a:cxn ang="0">
                  <a:pos x="301" y="325"/>
                </a:cxn>
                <a:cxn ang="0">
                  <a:pos x="289" y="315"/>
                </a:cxn>
                <a:cxn ang="0">
                  <a:pos x="279" y="309"/>
                </a:cxn>
                <a:cxn ang="0">
                  <a:pos x="293" y="333"/>
                </a:cxn>
                <a:cxn ang="0">
                  <a:pos x="300" y="358"/>
                </a:cxn>
                <a:cxn ang="0">
                  <a:pos x="270" y="333"/>
                </a:cxn>
                <a:cxn ang="0">
                  <a:pos x="239" y="308"/>
                </a:cxn>
                <a:cxn ang="0">
                  <a:pos x="208" y="282"/>
                </a:cxn>
                <a:cxn ang="0">
                  <a:pos x="176" y="256"/>
                </a:cxn>
                <a:cxn ang="0">
                  <a:pos x="145" y="231"/>
                </a:cxn>
                <a:cxn ang="0">
                  <a:pos x="113" y="207"/>
                </a:cxn>
                <a:cxn ang="0">
                  <a:pos x="81" y="184"/>
                </a:cxn>
                <a:cxn ang="0">
                  <a:pos x="47" y="163"/>
                </a:cxn>
                <a:cxn ang="0">
                  <a:pos x="44" y="157"/>
                </a:cxn>
                <a:cxn ang="0">
                  <a:pos x="29" y="150"/>
                </a:cxn>
                <a:cxn ang="0">
                  <a:pos x="14" y="144"/>
                </a:cxn>
                <a:cxn ang="0">
                  <a:pos x="9" y="139"/>
                </a:cxn>
                <a:cxn ang="0">
                  <a:pos x="0" y="68"/>
                </a:cxn>
                <a:cxn ang="0">
                  <a:pos x="14" y="0"/>
                </a:cxn>
                <a:cxn ang="0">
                  <a:pos x="39" y="20"/>
                </a:cxn>
                <a:cxn ang="0">
                  <a:pos x="69" y="40"/>
                </a:cxn>
                <a:cxn ang="0">
                  <a:pos x="98" y="60"/>
                </a:cxn>
                <a:cxn ang="0">
                  <a:pos x="122" y="80"/>
                </a:cxn>
              </a:cxnLst>
              <a:rect l="0" t="0" r="r" b="b"/>
              <a:pathLst>
                <a:path w="359" h="358">
                  <a:moveTo>
                    <a:pt x="122" y="80"/>
                  </a:moveTo>
                  <a:lnTo>
                    <a:pt x="137" y="93"/>
                  </a:lnTo>
                  <a:lnTo>
                    <a:pt x="152" y="106"/>
                  </a:lnTo>
                  <a:lnTo>
                    <a:pt x="167" y="119"/>
                  </a:lnTo>
                  <a:lnTo>
                    <a:pt x="183" y="133"/>
                  </a:lnTo>
                  <a:lnTo>
                    <a:pt x="198" y="147"/>
                  </a:lnTo>
                  <a:lnTo>
                    <a:pt x="214" y="161"/>
                  </a:lnTo>
                  <a:lnTo>
                    <a:pt x="231" y="173"/>
                  </a:lnTo>
                  <a:lnTo>
                    <a:pt x="246" y="187"/>
                  </a:lnTo>
                  <a:lnTo>
                    <a:pt x="262" y="201"/>
                  </a:lnTo>
                  <a:lnTo>
                    <a:pt x="277" y="216"/>
                  </a:lnTo>
                  <a:lnTo>
                    <a:pt x="292" y="230"/>
                  </a:lnTo>
                  <a:lnTo>
                    <a:pt x="307" y="245"/>
                  </a:lnTo>
                  <a:lnTo>
                    <a:pt x="320" y="259"/>
                  </a:lnTo>
                  <a:lnTo>
                    <a:pt x="333" y="273"/>
                  </a:lnTo>
                  <a:lnTo>
                    <a:pt x="347" y="290"/>
                  </a:lnTo>
                  <a:lnTo>
                    <a:pt x="359" y="305"/>
                  </a:lnTo>
                  <a:lnTo>
                    <a:pt x="353" y="307"/>
                  </a:lnTo>
                  <a:lnTo>
                    <a:pt x="347" y="313"/>
                  </a:lnTo>
                  <a:lnTo>
                    <a:pt x="341" y="320"/>
                  </a:lnTo>
                  <a:lnTo>
                    <a:pt x="337" y="325"/>
                  </a:lnTo>
                  <a:lnTo>
                    <a:pt x="293" y="292"/>
                  </a:lnTo>
                  <a:lnTo>
                    <a:pt x="291" y="293"/>
                  </a:lnTo>
                  <a:lnTo>
                    <a:pt x="289" y="294"/>
                  </a:lnTo>
                  <a:lnTo>
                    <a:pt x="288" y="297"/>
                  </a:lnTo>
                  <a:lnTo>
                    <a:pt x="287" y="298"/>
                  </a:lnTo>
                  <a:lnTo>
                    <a:pt x="289" y="303"/>
                  </a:lnTo>
                  <a:lnTo>
                    <a:pt x="294" y="309"/>
                  </a:lnTo>
                  <a:lnTo>
                    <a:pt x="300" y="316"/>
                  </a:lnTo>
                  <a:lnTo>
                    <a:pt x="306" y="322"/>
                  </a:lnTo>
                  <a:lnTo>
                    <a:pt x="311" y="328"/>
                  </a:lnTo>
                  <a:lnTo>
                    <a:pt x="317" y="332"/>
                  </a:lnTo>
                  <a:lnTo>
                    <a:pt x="320" y="338"/>
                  </a:lnTo>
                  <a:lnTo>
                    <a:pt x="322" y="343"/>
                  </a:lnTo>
                  <a:lnTo>
                    <a:pt x="316" y="340"/>
                  </a:lnTo>
                  <a:lnTo>
                    <a:pt x="311" y="336"/>
                  </a:lnTo>
                  <a:lnTo>
                    <a:pt x="306" y="331"/>
                  </a:lnTo>
                  <a:lnTo>
                    <a:pt x="301" y="325"/>
                  </a:lnTo>
                  <a:lnTo>
                    <a:pt x="295" y="320"/>
                  </a:lnTo>
                  <a:lnTo>
                    <a:pt x="289" y="315"/>
                  </a:lnTo>
                  <a:lnTo>
                    <a:pt x="285" y="311"/>
                  </a:lnTo>
                  <a:lnTo>
                    <a:pt x="279" y="309"/>
                  </a:lnTo>
                  <a:lnTo>
                    <a:pt x="284" y="321"/>
                  </a:lnTo>
                  <a:lnTo>
                    <a:pt x="293" y="333"/>
                  </a:lnTo>
                  <a:lnTo>
                    <a:pt x="300" y="346"/>
                  </a:lnTo>
                  <a:lnTo>
                    <a:pt x="300" y="358"/>
                  </a:lnTo>
                  <a:lnTo>
                    <a:pt x="285" y="346"/>
                  </a:lnTo>
                  <a:lnTo>
                    <a:pt x="270" y="333"/>
                  </a:lnTo>
                  <a:lnTo>
                    <a:pt x="254" y="321"/>
                  </a:lnTo>
                  <a:lnTo>
                    <a:pt x="239" y="308"/>
                  </a:lnTo>
                  <a:lnTo>
                    <a:pt x="224" y="295"/>
                  </a:lnTo>
                  <a:lnTo>
                    <a:pt x="208" y="282"/>
                  </a:lnTo>
                  <a:lnTo>
                    <a:pt x="193" y="269"/>
                  </a:lnTo>
                  <a:lnTo>
                    <a:pt x="176" y="256"/>
                  </a:lnTo>
                  <a:lnTo>
                    <a:pt x="160" y="244"/>
                  </a:lnTo>
                  <a:lnTo>
                    <a:pt x="145" y="231"/>
                  </a:lnTo>
                  <a:lnTo>
                    <a:pt x="129" y="219"/>
                  </a:lnTo>
                  <a:lnTo>
                    <a:pt x="113" y="207"/>
                  </a:lnTo>
                  <a:lnTo>
                    <a:pt x="97" y="195"/>
                  </a:lnTo>
                  <a:lnTo>
                    <a:pt x="81" y="184"/>
                  </a:lnTo>
                  <a:lnTo>
                    <a:pt x="64" y="173"/>
                  </a:lnTo>
                  <a:lnTo>
                    <a:pt x="47" y="163"/>
                  </a:lnTo>
                  <a:lnTo>
                    <a:pt x="47" y="161"/>
                  </a:lnTo>
                  <a:lnTo>
                    <a:pt x="44" y="157"/>
                  </a:lnTo>
                  <a:lnTo>
                    <a:pt x="37" y="154"/>
                  </a:lnTo>
                  <a:lnTo>
                    <a:pt x="29" y="150"/>
                  </a:lnTo>
                  <a:lnTo>
                    <a:pt x="21" y="148"/>
                  </a:lnTo>
                  <a:lnTo>
                    <a:pt x="14" y="144"/>
                  </a:lnTo>
                  <a:lnTo>
                    <a:pt x="9" y="141"/>
                  </a:lnTo>
                  <a:lnTo>
                    <a:pt x="9" y="139"/>
                  </a:lnTo>
                  <a:lnTo>
                    <a:pt x="5" y="102"/>
                  </a:lnTo>
                  <a:lnTo>
                    <a:pt x="0" y="68"/>
                  </a:lnTo>
                  <a:lnTo>
                    <a:pt x="1" y="35"/>
                  </a:lnTo>
                  <a:lnTo>
                    <a:pt x="14" y="0"/>
                  </a:lnTo>
                  <a:lnTo>
                    <a:pt x="27" y="10"/>
                  </a:lnTo>
                  <a:lnTo>
                    <a:pt x="39" y="20"/>
                  </a:lnTo>
                  <a:lnTo>
                    <a:pt x="54" y="29"/>
                  </a:lnTo>
                  <a:lnTo>
                    <a:pt x="69" y="40"/>
                  </a:lnTo>
                  <a:lnTo>
                    <a:pt x="84" y="50"/>
                  </a:lnTo>
                  <a:lnTo>
                    <a:pt x="98" y="60"/>
                  </a:lnTo>
                  <a:lnTo>
                    <a:pt x="111" y="71"/>
                  </a:lnTo>
                  <a:lnTo>
                    <a:pt x="122" y="80"/>
                  </a:lnTo>
                  <a:close/>
                </a:path>
              </a:pathLst>
            </a:custGeom>
            <a:solidFill>
              <a:srgbClr val="FFBFB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8" name="Freeform 25"/>
            <p:cNvSpPr>
              <a:spLocks/>
            </p:cNvSpPr>
            <p:nvPr/>
          </p:nvSpPr>
          <p:spPr bwMode="auto">
            <a:xfrm rot="20101482">
              <a:off x="7380337" y="1563538"/>
              <a:ext cx="201652" cy="168952"/>
            </a:xfrm>
            <a:custGeom>
              <a:avLst/>
              <a:gdLst/>
              <a:ahLst/>
              <a:cxnLst>
                <a:cxn ang="0">
                  <a:pos x="0" y="124"/>
                </a:cxn>
                <a:cxn ang="0">
                  <a:pos x="148" y="0"/>
                </a:cxn>
                <a:cxn ang="0">
                  <a:pos x="145" y="3"/>
                </a:cxn>
                <a:cxn ang="0">
                  <a:pos x="141" y="13"/>
                </a:cxn>
                <a:cxn ang="0">
                  <a:pos x="130" y="28"/>
                </a:cxn>
                <a:cxn ang="0">
                  <a:pos x="115" y="45"/>
                </a:cxn>
                <a:cxn ang="0">
                  <a:pos x="96" y="66"/>
                </a:cxn>
                <a:cxn ang="0">
                  <a:pos x="71" y="86"/>
                </a:cxn>
                <a:cxn ang="0">
                  <a:pos x="38" y="106"/>
                </a:cxn>
                <a:cxn ang="0">
                  <a:pos x="0" y="124"/>
                </a:cxn>
              </a:cxnLst>
              <a:rect l="0" t="0" r="r" b="b"/>
              <a:pathLst>
                <a:path w="148" h="124">
                  <a:moveTo>
                    <a:pt x="0" y="124"/>
                  </a:moveTo>
                  <a:lnTo>
                    <a:pt x="148" y="0"/>
                  </a:lnTo>
                  <a:lnTo>
                    <a:pt x="145" y="3"/>
                  </a:lnTo>
                  <a:lnTo>
                    <a:pt x="141" y="13"/>
                  </a:lnTo>
                  <a:lnTo>
                    <a:pt x="130" y="28"/>
                  </a:lnTo>
                  <a:lnTo>
                    <a:pt x="115" y="45"/>
                  </a:lnTo>
                  <a:lnTo>
                    <a:pt x="96" y="66"/>
                  </a:lnTo>
                  <a:lnTo>
                    <a:pt x="71" y="86"/>
                  </a:lnTo>
                  <a:lnTo>
                    <a:pt x="38" y="106"/>
                  </a:lnTo>
                  <a:lnTo>
                    <a:pt x="0" y="124"/>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9" name="Freeform 26"/>
            <p:cNvSpPr>
              <a:spLocks/>
            </p:cNvSpPr>
            <p:nvPr/>
          </p:nvSpPr>
          <p:spPr bwMode="auto">
            <a:xfrm rot="20101482">
              <a:off x="7426862" y="1719113"/>
              <a:ext cx="141701" cy="70851"/>
            </a:xfrm>
            <a:custGeom>
              <a:avLst/>
              <a:gdLst/>
              <a:ahLst/>
              <a:cxnLst>
                <a:cxn ang="0">
                  <a:pos x="0" y="52"/>
                </a:cxn>
                <a:cxn ang="0">
                  <a:pos x="104" y="0"/>
                </a:cxn>
                <a:cxn ang="0">
                  <a:pos x="103" y="2"/>
                </a:cxn>
                <a:cxn ang="0">
                  <a:pos x="98" y="9"/>
                </a:cxn>
                <a:cxn ang="0">
                  <a:pos x="90" y="18"/>
                </a:cxn>
                <a:cxn ang="0">
                  <a:pos x="79" y="29"/>
                </a:cxn>
                <a:cxn ang="0">
                  <a:pos x="65" y="39"/>
                </a:cxn>
                <a:cxn ang="0">
                  <a:pos x="46" y="47"/>
                </a:cxn>
                <a:cxn ang="0">
                  <a:pos x="26" y="52"/>
                </a:cxn>
                <a:cxn ang="0">
                  <a:pos x="0" y="52"/>
                </a:cxn>
              </a:cxnLst>
              <a:rect l="0" t="0" r="r" b="b"/>
              <a:pathLst>
                <a:path w="104" h="52">
                  <a:moveTo>
                    <a:pt x="0" y="52"/>
                  </a:moveTo>
                  <a:lnTo>
                    <a:pt x="104" y="0"/>
                  </a:lnTo>
                  <a:lnTo>
                    <a:pt x="103" y="2"/>
                  </a:lnTo>
                  <a:lnTo>
                    <a:pt x="98" y="9"/>
                  </a:lnTo>
                  <a:lnTo>
                    <a:pt x="90" y="18"/>
                  </a:lnTo>
                  <a:lnTo>
                    <a:pt x="79" y="29"/>
                  </a:lnTo>
                  <a:lnTo>
                    <a:pt x="65" y="39"/>
                  </a:lnTo>
                  <a:lnTo>
                    <a:pt x="46" y="47"/>
                  </a:lnTo>
                  <a:lnTo>
                    <a:pt x="26" y="52"/>
                  </a:lnTo>
                  <a:lnTo>
                    <a:pt x="0" y="52"/>
                  </a:lnTo>
                  <a:close/>
                </a:path>
              </a:pathLst>
            </a:custGeom>
            <a:solidFill>
              <a:srgbClr val="7F7F7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70" name="Left-Right Arrow 69"/>
          <p:cNvSpPr/>
          <p:nvPr/>
        </p:nvSpPr>
        <p:spPr>
          <a:xfrm>
            <a:off x="20574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head</a:t>
            </a:r>
            <a:endParaRPr lang="en-US" dirty="0">
              <a:solidFill>
                <a:prstClr val="white"/>
              </a:solidFill>
            </a:endParaRPr>
          </a:p>
        </p:txBody>
      </p:sp>
      <p:sp>
        <p:nvSpPr>
          <p:cNvPr id="71" name="Left-Right Arrow 70"/>
          <p:cNvSpPr/>
          <p:nvPr/>
        </p:nvSpPr>
        <p:spPr>
          <a:xfrm>
            <a:off x="6019800" y="152400"/>
            <a:ext cx="2667000" cy="1219200"/>
          </a:xfrm>
          <a:prstGeom prst="lef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000000"/>
                </a:solidFill>
                <a:latin typeface="Times New Roman" pitchFamily="18" charset="0"/>
              </a:rPr>
              <a:t>hand</a:t>
            </a:r>
            <a:endParaRPr lang="en-US" dirty="0">
              <a:solidFill>
                <a:prstClr val="white"/>
              </a:solidFill>
            </a:endParaRPr>
          </a:p>
        </p:txBody>
      </p:sp>
      <p:cxnSp>
        <p:nvCxnSpPr>
          <p:cNvPr id="72" name="AutoShape 8"/>
          <p:cNvCxnSpPr>
            <a:cxnSpLocks noChangeShapeType="1"/>
            <a:stCxn id="38" idx="2"/>
            <a:endCxn id="73" idx="3"/>
          </p:cNvCxnSpPr>
          <p:nvPr/>
        </p:nvCxnSpPr>
        <p:spPr bwMode="auto">
          <a:xfrm rot="10800000">
            <a:off x="2133600" y="1956109"/>
            <a:ext cx="2382528" cy="2670"/>
          </a:xfrm>
          <a:prstGeom prst="bentConnector3">
            <a:avLst>
              <a:gd name="adj1" fmla="val 50000"/>
            </a:avLst>
          </a:prstGeom>
          <a:noFill/>
          <a:ln w="38100">
            <a:solidFill>
              <a:srgbClr val="000000"/>
            </a:solidFill>
            <a:miter lim="800000"/>
            <a:headEnd/>
            <a:tailEnd type="triangle" w="med" len="med"/>
          </a:ln>
          <a:effectLst/>
        </p:spPr>
      </p:cxnSp>
      <p:sp>
        <p:nvSpPr>
          <p:cNvPr id="73" name="Rectangle 9"/>
          <p:cNvSpPr>
            <a:spLocks noChangeArrowheads="1"/>
          </p:cNvSpPr>
          <p:nvPr/>
        </p:nvSpPr>
        <p:spPr bwMode="auto">
          <a:xfrm>
            <a:off x="1066800" y="1627496"/>
            <a:ext cx="1066800" cy="657226"/>
          </a:xfrm>
          <a:prstGeom prst="rect">
            <a:avLst/>
          </a:prstGeom>
          <a:noFill/>
          <a:ln w="38100">
            <a:solidFill>
              <a:srgbClr val="FF0000"/>
            </a:solidFill>
            <a:miter lim="800000"/>
            <a:headEnd/>
            <a:tailEnd/>
          </a:ln>
          <a:effectLst/>
        </p:spPr>
        <p:txBody>
          <a:bodyPr wrap="none" anchor="ctr"/>
          <a:lstStyle/>
          <a:p>
            <a:pPr algn="ctr" eaLnBrk="0" fontAlgn="base" hangingPunct="0">
              <a:spcBef>
                <a:spcPct val="0"/>
              </a:spcBef>
              <a:spcAft>
                <a:spcPct val="0"/>
              </a:spcAft>
            </a:pPr>
            <a:r>
              <a:rPr lang="en-US" sz="3200" b="1" kern="0" dirty="0" smtClean="0">
                <a:solidFill>
                  <a:srgbClr val="FF0000"/>
                </a:solidFill>
                <a:latin typeface="Times New Roman" pitchFamily="18" charset="0"/>
              </a:rPr>
              <a:t>vision</a:t>
            </a:r>
            <a:endParaRPr lang="en-US" sz="3200" b="1" kern="0" dirty="0">
              <a:solidFill>
                <a:srgbClr val="FF0000"/>
              </a:solidFill>
              <a:latin typeface="Times New Roman" pitchFamily="18" charset="0"/>
            </a:endParaRPr>
          </a:p>
        </p:txBody>
      </p:sp>
      <p:sp>
        <p:nvSpPr>
          <p:cNvPr id="74" name="Left-Right Arrow 73"/>
          <p:cNvSpPr/>
          <p:nvPr/>
        </p:nvSpPr>
        <p:spPr>
          <a:xfrm>
            <a:off x="3962400" y="2133600"/>
            <a:ext cx="2057400" cy="914400"/>
          </a:xfrm>
          <a:prstGeom prst="leftRightArrow">
            <a:avLst/>
          </a:prstGeom>
          <a:solidFill>
            <a:schemeClr val="bg1"/>
          </a:solidFill>
          <a:ln w="3810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3333FF"/>
                </a:solidFill>
                <a:latin typeface="Times New Roman" pitchFamily="18" charset="0"/>
              </a:rPr>
              <a:t>eye</a:t>
            </a:r>
            <a:endParaRPr lang="en-US" b="1" dirty="0">
              <a:solidFill>
                <a:srgbClr val="3333FF"/>
              </a:solidFill>
            </a:endParaRPr>
          </a:p>
        </p:txBody>
      </p:sp>
      <p:cxnSp>
        <p:nvCxnSpPr>
          <p:cNvPr id="75" name="AutoShape 8"/>
          <p:cNvCxnSpPr>
            <a:cxnSpLocks noChangeShapeType="1"/>
            <a:stCxn id="73" idx="2"/>
            <a:endCxn id="74" idx="5"/>
          </p:cNvCxnSpPr>
          <p:nvPr/>
        </p:nvCxnSpPr>
        <p:spPr bwMode="auto">
          <a:xfrm rot="16200000" flipH="1">
            <a:off x="3028311" y="856611"/>
            <a:ext cx="534678" cy="3390900"/>
          </a:xfrm>
          <a:prstGeom prst="bentConnector3">
            <a:avLst>
              <a:gd name="adj1" fmla="val 185509"/>
            </a:avLst>
          </a:prstGeom>
          <a:noFill/>
          <a:ln w="38100">
            <a:solidFill>
              <a:srgbClr val="000000"/>
            </a:solidFill>
            <a:miter lim="800000"/>
            <a:headEnd/>
            <a:tailEnd type="triangle" w="med" len="med"/>
          </a:ln>
          <a:effectLst/>
        </p:spPr>
      </p:cxnSp>
      <p:cxnSp>
        <p:nvCxnSpPr>
          <p:cNvPr id="79" name="AutoShape 10"/>
          <p:cNvCxnSpPr>
            <a:cxnSpLocks noChangeShapeType="1"/>
            <a:stCxn id="70" idx="5"/>
            <a:endCxn id="74" idx="3"/>
          </p:cNvCxnSpPr>
          <p:nvPr/>
        </p:nvCxnSpPr>
        <p:spPr bwMode="auto">
          <a:xfrm rot="16200000" flipH="1">
            <a:off x="2914650" y="1543050"/>
            <a:ext cx="1524000" cy="571500"/>
          </a:xfrm>
          <a:prstGeom prst="bentConnector2">
            <a:avLst/>
          </a:prstGeom>
          <a:noFill/>
          <a:ln w="76200">
            <a:solidFill>
              <a:srgbClr val="3333FF"/>
            </a:solidFill>
            <a:miter lim="800000"/>
            <a:headEnd/>
            <a:tailEnd type="triangle" w="med" len="med"/>
          </a:ln>
          <a:effectLst/>
        </p:spPr>
      </p:cxnSp>
      <p:sp>
        <p:nvSpPr>
          <p:cNvPr id="82" name="TextBox 81"/>
          <p:cNvSpPr txBox="1"/>
          <p:nvPr/>
        </p:nvSpPr>
        <p:spPr>
          <a:xfrm>
            <a:off x="685800" y="2362200"/>
            <a:ext cx="851708" cy="523220"/>
          </a:xfrm>
          <a:prstGeom prst="rect">
            <a:avLst/>
          </a:prstGeom>
          <a:noFill/>
        </p:spPr>
        <p:txBody>
          <a:bodyPr wrap="none" rtlCol="0">
            <a:spAutoFit/>
          </a:bodyPr>
          <a:lstStyle/>
          <a:p>
            <a:r>
              <a:rPr lang="en-US" sz="2800" dirty="0" smtClean="0">
                <a:solidFill>
                  <a:srgbClr val="FF0000"/>
                </a:solidFill>
              </a:rPr>
              <a:t>slow</a:t>
            </a:r>
            <a:endParaRPr lang="en-US" sz="2800" dirty="0">
              <a:solidFill>
                <a:srgbClr val="FF0000"/>
              </a:solidFill>
            </a:endParaRPr>
          </a:p>
        </p:txBody>
      </p:sp>
      <p:sp>
        <p:nvSpPr>
          <p:cNvPr id="83" name="TextBox 82"/>
          <p:cNvSpPr txBox="1"/>
          <p:nvPr/>
        </p:nvSpPr>
        <p:spPr>
          <a:xfrm>
            <a:off x="2514600" y="1981200"/>
            <a:ext cx="715452" cy="523220"/>
          </a:xfrm>
          <a:prstGeom prst="rect">
            <a:avLst/>
          </a:prstGeom>
          <a:noFill/>
        </p:spPr>
        <p:txBody>
          <a:bodyPr wrap="none" rtlCol="0">
            <a:spAutoFit/>
          </a:bodyPr>
          <a:lstStyle/>
          <a:p>
            <a:r>
              <a:rPr lang="en-US" sz="2800" dirty="0" smtClean="0">
                <a:solidFill>
                  <a:srgbClr val="3333FF"/>
                </a:solidFill>
              </a:rPr>
              <a:t>fast</a:t>
            </a:r>
            <a:endParaRPr lang="en-US" sz="2800" dirty="0">
              <a:solidFill>
                <a:srgbClr val="3333FF"/>
              </a:solidFill>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6172989" y="2797792"/>
            <a:ext cx="788647" cy="834366"/>
          </a:xfrm>
          <a:prstGeom prst="ellipse">
            <a:avLst/>
          </a:prstGeom>
          <a:noFill/>
          <a:ln w="76200">
            <a:solidFill>
              <a:srgbClr val="000000"/>
            </a:solidFill>
            <a:round/>
            <a:headEnd/>
            <a:tailEn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a:off x="2590801" y="3211205"/>
            <a:ext cx="3582189" cy="3771"/>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1524000" y="2792104"/>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cxnSp>
        <p:nvCxnSpPr>
          <p:cNvPr id="21" name="AutoShape 7"/>
          <p:cNvCxnSpPr>
            <a:cxnSpLocks noChangeShapeType="1"/>
            <a:stCxn id="22" idx="3"/>
            <a:endCxn id="18" idx="0"/>
          </p:cNvCxnSpPr>
          <p:nvPr/>
        </p:nvCxnSpPr>
        <p:spPr bwMode="auto">
          <a:xfrm>
            <a:off x="5389973" y="2146013"/>
            <a:ext cx="1177340" cy="651779"/>
          </a:xfrm>
          <a:prstGeom prst="bentConnector2">
            <a:avLst/>
          </a:prstGeom>
          <a:noFill/>
          <a:ln w="38100">
            <a:solidFill>
              <a:srgbClr val="000000"/>
            </a:solidFill>
            <a:miter lim="800000"/>
            <a:headEnd/>
            <a:tailEnd type="triangle" w="med" len="med"/>
          </a:ln>
          <a:effectLst/>
        </p:spPr>
      </p:cxnSp>
      <p:sp>
        <p:nvSpPr>
          <p:cNvPr id="22" name="Text Box 12"/>
          <p:cNvSpPr txBox="1">
            <a:spLocks noChangeArrowheads="1"/>
          </p:cNvSpPr>
          <p:nvPr/>
        </p:nvSpPr>
        <p:spPr bwMode="auto">
          <a:xfrm>
            <a:off x="3788252" y="1853625"/>
            <a:ext cx="1601721"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d </a:t>
            </a:r>
            <a:r>
              <a:rPr lang="en-US" sz="3200" dirty="0" smtClean="0">
                <a:solidFill>
                  <a:srgbClr val="000000"/>
                </a:solidFill>
                <a:latin typeface="Times New Roman" pitchFamily="18" charset="0"/>
              </a:rPr>
              <a:t>= head</a:t>
            </a:r>
            <a:endParaRPr lang="en-US" sz="3200" i="1" dirty="0">
              <a:solidFill>
                <a:srgbClr val="000000"/>
              </a:solidFill>
              <a:latin typeface="Times New Roman" pitchFamily="18" charset="0"/>
            </a:endParaRPr>
          </a:p>
        </p:txBody>
      </p:sp>
      <p:sp>
        <p:nvSpPr>
          <p:cNvPr id="23" name="Text Box 3"/>
          <p:cNvSpPr txBox="1">
            <a:spLocks noChangeArrowheads="1"/>
          </p:cNvSpPr>
          <p:nvPr/>
        </p:nvSpPr>
        <p:spPr bwMode="auto">
          <a:xfrm>
            <a:off x="5181600" y="3276600"/>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5989638" y="4860681"/>
            <a:ext cx="1173162" cy="434975"/>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6650957" y="3488308"/>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5957505" y="4241967"/>
            <a:ext cx="1228523" cy="8906"/>
          </a:xfrm>
          <a:prstGeom prst="bentConnector3">
            <a:avLst>
              <a:gd name="adj1" fmla="val 50000"/>
            </a:avLst>
          </a:prstGeom>
          <a:noFill/>
          <a:ln w="254000">
            <a:solidFill>
              <a:schemeClr val="tx1"/>
            </a:solidFill>
            <a:miter lim="800000"/>
            <a:headEnd/>
            <a:tailEnd type="triangle" w="med" len="med"/>
          </a:ln>
          <a:effectLst/>
        </p:spPr>
      </p:cxnSp>
      <p:sp>
        <p:nvSpPr>
          <p:cNvPr id="27" name="Curved Right Arrow 26"/>
          <p:cNvSpPr/>
          <p:nvPr/>
        </p:nvSpPr>
        <p:spPr bwMode="auto">
          <a:xfrm>
            <a:off x="2590800" y="3464256"/>
            <a:ext cx="1143000" cy="1945944"/>
          </a:xfrm>
          <a:prstGeom prst="curvedRightArrow">
            <a:avLst>
              <a:gd name="adj1" fmla="val 15294"/>
              <a:gd name="adj2" fmla="val 50000"/>
              <a:gd name="adj3" fmla="val 25000"/>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8" name="TextBox 27"/>
          <p:cNvSpPr txBox="1"/>
          <p:nvPr/>
        </p:nvSpPr>
        <p:spPr>
          <a:xfrm>
            <a:off x="2872107" y="4114800"/>
            <a:ext cx="904415" cy="523220"/>
          </a:xfrm>
          <a:prstGeom prst="rect">
            <a:avLst/>
          </a:prstGeom>
          <a:noFill/>
          <a:ln>
            <a:noFill/>
          </a:ln>
        </p:spPr>
        <p:txBody>
          <a:bodyPr wrap="none" rtlCol="0">
            <a:spAutoFit/>
          </a:bodyPr>
          <a:lstStyle/>
          <a:p>
            <a:r>
              <a:rPr lang="en-US" sz="2800" dirty="0" smtClean="0">
                <a:solidFill>
                  <a:srgbClr val="000000"/>
                </a:solidFill>
              </a:rPr>
              <a:t>slow</a:t>
            </a:r>
            <a:endParaRPr lang="en-US" sz="2800" dirty="0">
              <a:solidFill>
                <a:srgbClr val="000000"/>
              </a:solidFill>
            </a:endParaRPr>
          </a:p>
        </p:txBody>
      </p:sp>
      <p:cxnSp>
        <p:nvCxnSpPr>
          <p:cNvPr id="29" name="AutoShape 8"/>
          <p:cNvCxnSpPr>
            <a:cxnSpLocks noChangeShapeType="1"/>
            <a:stCxn id="20" idx="2"/>
            <a:endCxn id="30" idx="0"/>
          </p:cNvCxnSpPr>
          <p:nvPr/>
        </p:nvCxnSpPr>
        <p:spPr bwMode="auto">
          <a:xfrm rot="16200000" flipH="1">
            <a:off x="1441771" y="4245933"/>
            <a:ext cx="1244907" cy="13648"/>
          </a:xfrm>
          <a:prstGeom prst="bentConnector3">
            <a:avLst>
              <a:gd name="adj1" fmla="val 50000"/>
            </a:avLst>
          </a:prstGeom>
          <a:noFill/>
          <a:ln w="127000">
            <a:solidFill>
              <a:schemeClr val="tx1"/>
            </a:solidFill>
            <a:miter lim="800000"/>
            <a:headEnd/>
            <a:tailEnd type="triangle" w="med" len="med"/>
          </a:ln>
          <a:effectLst/>
        </p:spPr>
      </p:cxnSp>
      <p:sp>
        <p:nvSpPr>
          <p:cNvPr id="30" name="Rectangle 9"/>
          <p:cNvSpPr>
            <a:spLocks noChangeArrowheads="1"/>
          </p:cNvSpPr>
          <p:nvPr/>
        </p:nvSpPr>
        <p:spPr bwMode="auto">
          <a:xfrm>
            <a:off x="1537648" y="4875211"/>
            <a:ext cx="1066800" cy="504826"/>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00"/>
                </a:solidFill>
                <a:latin typeface="Times New Roman" pitchFamily="18" charset="0"/>
              </a:rPr>
              <a:t>delay</a:t>
            </a:r>
            <a:endParaRPr lang="en-US" sz="2800" kern="0" dirty="0">
              <a:solidFill>
                <a:srgbClr val="000000"/>
              </a:solidFill>
              <a:latin typeface="Times New Roman" pitchFamily="18" charset="0"/>
            </a:endParaRPr>
          </a:p>
        </p:txBody>
      </p:sp>
      <p:cxnSp>
        <p:nvCxnSpPr>
          <p:cNvPr id="31" name="AutoShape 8"/>
          <p:cNvCxnSpPr>
            <a:cxnSpLocks noChangeShapeType="1"/>
            <a:stCxn id="30" idx="2"/>
            <a:endCxn id="24" idx="2"/>
          </p:cNvCxnSpPr>
          <p:nvPr/>
        </p:nvCxnSpPr>
        <p:spPr bwMode="auto">
          <a:xfrm rot="5400000" flipH="1" flipV="1">
            <a:off x="4281442" y="3085261"/>
            <a:ext cx="84381" cy="4505171"/>
          </a:xfrm>
          <a:prstGeom prst="bentConnector3">
            <a:avLst>
              <a:gd name="adj1" fmla="val -476434"/>
            </a:avLst>
          </a:prstGeom>
          <a:noFill/>
          <a:ln w="127000">
            <a:solidFill>
              <a:schemeClr val="tx1"/>
            </a:solidFill>
            <a:miter lim="800000"/>
            <a:headEnd/>
            <a:tailEnd type="triangle" w="med" len="med"/>
          </a:ln>
          <a:effectLst/>
        </p:spPr>
      </p:cxnSp>
      <p:cxnSp>
        <p:nvCxnSpPr>
          <p:cNvPr id="32" name="AutoShape 8"/>
          <p:cNvCxnSpPr>
            <a:cxnSpLocks noChangeShapeType="1"/>
            <a:stCxn id="22" idx="2"/>
            <a:endCxn id="33" idx="0"/>
          </p:cNvCxnSpPr>
          <p:nvPr/>
        </p:nvCxnSpPr>
        <p:spPr bwMode="auto">
          <a:xfrm rot="5400000">
            <a:off x="4039624" y="2984285"/>
            <a:ext cx="1095375" cy="3605"/>
          </a:xfrm>
          <a:prstGeom prst="bentConnector3">
            <a:avLst>
              <a:gd name="adj1" fmla="val 50000"/>
            </a:avLst>
          </a:prstGeom>
          <a:noFill/>
          <a:ln w="254000">
            <a:solidFill>
              <a:schemeClr val="tx1"/>
            </a:solidFill>
            <a:miter lim="800000"/>
            <a:headEnd/>
            <a:tailEnd type="triangle" w="med" len="med"/>
          </a:ln>
          <a:effectLst/>
        </p:spPr>
      </p:cxnSp>
      <p:sp>
        <p:nvSpPr>
          <p:cNvPr id="33" name="Rectangle 9"/>
          <p:cNvSpPr>
            <a:spLocks noChangeArrowheads="1"/>
          </p:cNvSpPr>
          <p:nvPr/>
        </p:nvSpPr>
        <p:spPr bwMode="auto">
          <a:xfrm>
            <a:off x="4128308" y="35337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cxnSp>
        <p:nvCxnSpPr>
          <p:cNvPr id="34" name="AutoShape 10"/>
          <p:cNvCxnSpPr>
            <a:cxnSpLocks noChangeShapeType="1"/>
            <a:stCxn id="33" idx="2"/>
            <a:endCxn id="24" idx="1"/>
          </p:cNvCxnSpPr>
          <p:nvPr/>
        </p:nvCxnSpPr>
        <p:spPr bwMode="auto">
          <a:xfrm rot="16200000" flipH="1">
            <a:off x="4805889" y="3894419"/>
            <a:ext cx="963369" cy="1404130"/>
          </a:xfrm>
          <a:prstGeom prst="bentConnector2">
            <a:avLst/>
          </a:prstGeom>
          <a:noFill/>
          <a:ln w="254000">
            <a:solidFill>
              <a:schemeClr val="tx1"/>
            </a:solidFill>
            <a:miter lim="800000"/>
            <a:headEnd/>
            <a:tailEnd type="triangle" w="med" len="med"/>
          </a:ln>
          <a:effectLst/>
        </p:spPr>
      </p:cxnSp>
      <p:sp>
        <p:nvSpPr>
          <p:cNvPr id="35" name="TextBox 34"/>
          <p:cNvSpPr txBox="1"/>
          <p:nvPr/>
        </p:nvSpPr>
        <p:spPr>
          <a:xfrm>
            <a:off x="4800600" y="4114800"/>
            <a:ext cx="912429" cy="584775"/>
          </a:xfrm>
          <a:prstGeom prst="rect">
            <a:avLst/>
          </a:prstGeom>
          <a:noFill/>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84" name="Left Arrow 83"/>
          <p:cNvSpPr/>
          <p:nvPr/>
        </p:nvSpPr>
        <p:spPr bwMode="auto">
          <a:xfrm>
            <a:off x="6983104" y="2000536"/>
            <a:ext cx="1932296" cy="2460008"/>
          </a:xfrm>
          <a:prstGeom prst="leftArrow">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3200" dirty="0" smtClean="0">
                <a:solidFill>
                  <a:srgbClr val="000000"/>
                </a:solidFill>
              </a:rPr>
              <a:t>3D + </a:t>
            </a:r>
          </a:p>
          <a:p>
            <a:pPr algn="ctr" fontAlgn="base">
              <a:spcBef>
                <a:spcPct val="0"/>
              </a:spcBef>
              <a:spcAft>
                <a:spcPct val="0"/>
              </a:spcAft>
            </a:pPr>
            <a:r>
              <a:rPr lang="en-US" sz="3200" dirty="0" smtClean="0">
                <a:solidFill>
                  <a:srgbClr val="000000"/>
                </a:solidFill>
              </a:rPr>
              <a:t>motion</a:t>
            </a:r>
          </a:p>
        </p:txBody>
      </p:sp>
      <p:sp>
        <p:nvSpPr>
          <p:cNvPr id="92" name="TextBox 91"/>
          <p:cNvSpPr txBox="1"/>
          <p:nvPr/>
        </p:nvSpPr>
        <p:spPr>
          <a:xfrm>
            <a:off x="838200" y="228600"/>
            <a:ext cx="4929555" cy="1200329"/>
          </a:xfrm>
          <a:prstGeom prst="rect">
            <a:avLst/>
          </a:prstGeom>
          <a:noFill/>
        </p:spPr>
        <p:txBody>
          <a:bodyPr wrap="none" rtlCol="0">
            <a:spAutoFit/>
          </a:bodyPr>
          <a:lstStyle/>
          <a:p>
            <a:r>
              <a:rPr lang="en-US" sz="3600" dirty="0" smtClean="0">
                <a:solidFill>
                  <a:srgbClr val="000000"/>
                </a:solidFill>
              </a:rPr>
              <a:t>B&amp;W (</a:t>
            </a:r>
            <a:r>
              <a:rPr lang="en-US" sz="3600" dirty="0" err="1" smtClean="0">
                <a:solidFill>
                  <a:srgbClr val="000000"/>
                </a:solidFill>
              </a:rPr>
              <a:t>luminence</a:t>
            </a:r>
            <a:r>
              <a:rPr lang="en-US" sz="3600" dirty="0" smtClean="0">
                <a:solidFill>
                  <a:srgbClr val="000000"/>
                </a:solidFill>
              </a:rPr>
              <a:t> only):</a:t>
            </a:r>
          </a:p>
          <a:p>
            <a:r>
              <a:rPr lang="en-US" sz="3600" dirty="0" smtClean="0">
                <a:solidFill>
                  <a:srgbClr val="000000"/>
                </a:solidFill>
              </a:rPr>
              <a:t>3D, motion, and </a:t>
            </a:r>
            <a:r>
              <a:rPr lang="en-US" sz="3600" b="1" i="1" dirty="0" smtClean="0">
                <a:solidFill>
                  <a:srgbClr val="000000"/>
                </a:solidFill>
              </a:rPr>
              <a:t>action</a:t>
            </a:r>
            <a:endParaRPr lang="en-US" sz="3600" b="1" i="1" dirty="0">
              <a:solidFill>
                <a:srgbClr val="000000"/>
              </a:solidFill>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6172989" y="2797792"/>
            <a:ext cx="788647" cy="834366"/>
          </a:xfrm>
          <a:prstGeom prst="ellipse">
            <a:avLst/>
          </a:prstGeom>
          <a:noFill/>
          <a:ln w="76200">
            <a:solidFill>
              <a:srgbClr val="000000"/>
            </a:solidFill>
            <a:round/>
            <a:headEnd/>
            <a:tailEn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a:off x="2590801" y="3211205"/>
            <a:ext cx="3582189" cy="3771"/>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1524000" y="2792104"/>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sp>
        <p:nvSpPr>
          <p:cNvPr id="23" name="Text Box 3"/>
          <p:cNvSpPr txBox="1">
            <a:spLocks noChangeArrowheads="1"/>
          </p:cNvSpPr>
          <p:nvPr/>
        </p:nvSpPr>
        <p:spPr bwMode="auto">
          <a:xfrm>
            <a:off x="5181600" y="3276600"/>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5989638" y="4860681"/>
            <a:ext cx="1173162" cy="434975"/>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6650957" y="3488308"/>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5957505" y="4241967"/>
            <a:ext cx="1228523" cy="8906"/>
          </a:xfrm>
          <a:prstGeom prst="bentConnector3">
            <a:avLst>
              <a:gd name="adj1" fmla="val 50000"/>
            </a:avLst>
          </a:prstGeom>
          <a:noFill/>
          <a:ln w="254000">
            <a:solidFill>
              <a:schemeClr val="tx1"/>
            </a:solidFill>
            <a:miter lim="800000"/>
            <a:headEnd/>
            <a:tailEnd type="triangle" w="med" len="med"/>
          </a:ln>
          <a:effectLst/>
        </p:spPr>
      </p:cxnSp>
      <p:sp>
        <p:nvSpPr>
          <p:cNvPr id="27" name="Curved Right Arrow 26"/>
          <p:cNvSpPr/>
          <p:nvPr/>
        </p:nvSpPr>
        <p:spPr bwMode="auto">
          <a:xfrm>
            <a:off x="2590800" y="3464256"/>
            <a:ext cx="1143000" cy="1945944"/>
          </a:xfrm>
          <a:prstGeom prst="curvedRightArrow">
            <a:avLst>
              <a:gd name="adj1" fmla="val 15294"/>
              <a:gd name="adj2" fmla="val 50000"/>
              <a:gd name="adj3" fmla="val 25000"/>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8" name="TextBox 27"/>
          <p:cNvSpPr txBox="1"/>
          <p:nvPr/>
        </p:nvSpPr>
        <p:spPr>
          <a:xfrm>
            <a:off x="2872107" y="4114800"/>
            <a:ext cx="904415" cy="523220"/>
          </a:xfrm>
          <a:prstGeom prst="rect">
            <a:avLst/>
          </a:prstGeom>
          <a:noFill/>
          <a:ln>
            <a:noFill/>
          </a:ln>
        </p:spPr>
        <p:txBody>
          <a:bodyPr wrap="none" rtlCol="0">
            <a:spAutoFit/>
          </a:bodyPr>
          <a:lstStyle/>
          <a:p>
            <a:r>
              <a:rPr lang="en-US" sz="2800" dirty="0" smtClean="0">
                <a:solidFill>
                  <a:srgbClr val="000000"/>
                </a:solidFill>
              </a:rPr>
              <a:t>slow</a:t>
            </a:r>
            <a:endParaRPr lang="en-US" sz="2800" dirty="0">
              <a:solidFill>
                <a:srgbClr val="000000"/>
              </a:solidFill>
            </a:endParaRPr>
          </a:p>
        </p:txBody>
      </p:sp>
      <p:cxnSp>
        <p:nvCxnSpPr>
          <p:cNvPr id="29" name="AutoShape 8"/>
          <p:cNvCxnSpPr>
            <a:cxnSpLocks noChangeShapeType="1"/>
            <a:stCxn id="20" idx="2"/>
            <a:endCxn id="30" idx="0"/>
          </p:cNvCxnSpPr>
          <p:nvPr/>
        </p:nvCxnSpPr>
        <p:spPr bwMode="auto">
          <a:xfrm rot="16200000" flipH="1">
            <a:off x="1441771" y="4245933"/>
            <a:ext cx="1244907" cy="13648"/>
          </a:xfrm>
          <a:prstGeom prst="bentConnector3">
            <a:avLst>
              <a:gd name="adj1" fmla="val 50000"/>
            </a:avLst>
          </a:prstGeom>
          <a:noFill/>
          <a:ln w="127000">
            <a:solidFill>
              <a:schemeClr val="tx1"/>
            </a:solidFill>
            <a:miter lim="800000"/>
            <a:headEnd/>
            <a:tailEnd type="triangle" w="med" len="med"/>
          </a:ln>
          <a:effectLst/>
        </p:spPr>
      </p:cxnSp>
      <p:sp>
        <p:nvSpPr>
          <p:cNvPr id="30" name="Rectangle 9"/>
          <p:cNvSpPr>
            <a:spLocks noChangeArrowheads="1"/>
          </p:cNvSpPr>
          <p:nvPr/>
        </p:nvSpPr>
        <p:spPr bwMode="auto">
          <a:xfrm>
            <a:off x="1537648" y="4875211"/>
            <a:ext cx="1066800" cy="504826"/>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00"/>
                </a:solidFill>
                <a:latin typeface="Times New Roman" pitchFamily="18" charset="0"/>
              </a:rPr>
              <a:t>delay</a:t>
            </a:r>
            <a:endParaRPr lang="en-US" sz="2800" kern="0" dirty="0">
              <a:solidFill>
                <a:srgbClr val="000000"/>
              </a:solidFill>
              <a:latin typeface="Times New Roman" pitchFamily="18" charset="0"/>
            </a:endParaRPr>
          </a:p>
        </p:txBody>
      </p:sp>
      <p:cxnSp>
        <p:nvCxnSpPr>
          <p:cNvPr id="31" name="AutoShape 8"/>
          <p:cNvCxnSpPr>
            <a:cxnSpLocks noChangeShapeType="1"/>
            <a:stCxn id="30" idx="2"/>
            <a:endCxn id="24" idx="2"/>
          </p:cNvCxnSpPr>
          <p:nvPr/>
        </p:nvCxnSpPr>
        <p:spPr bwMode="auto">
          <a:xfrm rot="5400000" flipH="1" flipV="1">
            <a:off x="4281442" y="3085261"/>
            <a:ext cx="84381" cy="4505171"/>
          </a:xfrm>
          <a:prstGeom prst="bentConnector3">
            <a:avLst>
              <a:gd name="adj1" fmla="val -476434"/>
            </a:avLst>
          </a:prstGeom>
          <a:noFill/>
          <a:ln w="127000">
            <a:solidFill>
              <a:schemeClr val="tx1"/>
            </a:solidFill>
            <a:miter lim="800000"/>
            <a:headEnd/>
            <a:tailEnd type="triangle" w="med" len="med"/>
          </a:ln>
          <a:effectLst/>
        </p:spPr>
      </p:cxnSp>
      <p:sp>
        <p:nvSpPr>
          <p:cNvPr id="35" name="TextBox 34"/>
          <p:cNvSpPr txBox="1"/>
          <p:nvPr/>
        </p:nvSpPr>
        <p:spPr>
          <a:xfrm>
            <a:off x="4800600" y="4114800"/>
            <a:ext cx="912429" cy="584775"/>
          </a:xfrm>
          <a:prstGeom prst="rect">
            <a:avLst/>
          </a:prstGeom>
          <a:noFill/>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84" name="Left Arrow 83"/>
          <p:cNvSpPr/>
          <p:nvPr/>
        </p:nvSpPr>
        <p:spPr bwMode="auto">
          <a:xfrm>
            <a:off x="6983104" y="2000536"/>
            <a:ext cx="2160896" cy="2460008"/>
          </a:xfrm>
          <a:prstGeom prst="leftArrow">
            <a:avLst/>
          </a:prstGeom>
          <a:noFill/>
          <a:ln w="57150" cap="flat" cmpd="sng" algn="ctr">
            <a:solidFill>
              <a:schemeClr val="tx1"/>
            </a:solid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algn="ctr" fontAlgn="base">
              <a:spcBef>
                <a:spcPct val="0"/>
              </a:spcBef>
              <a:spcAft>
                <a:spcPct val="0"/>
              </a:spcAft>
            </a:pPr>
            <a:r>
              <a:rPr lang="en-US" sz="3600" b="1" dirty="0" smtClean="0">
                <a:solidFill>
                  <a:srgbClr val="000000"/>
                </a:solidFill>
              </a:rPr>
              <a:t>3D + </a:t>
            </a:r>
          </a:p>
          <a:p>
            <a:pPr algn="ctr" fontAlgn="base">
              <a:spcBef>
                <a:spcPct val="0"/>
              </a:spcBef>
              <a:spcAft>
                <a:spcPct val="0"/>
              </a:spcAft>
            </a:pPr>
            <a:r>
              <a:rPr lang="en-US" sz="3600" b="1" dirty="0" smtClean="0">
                <a:solidFill>
                  <a:srgbClr val="000000"/>
                </a:solidFill>
              </a:rPr>
              <a:t>motion</a:t>
            </a:r>
          </a:p>
        </p:txBody>
      </p:sp>
      <p:sp>
        <p:nvSpPr>
          <p:cNvPr id="36" name="Rectangle 9"/>
          <p:cNvSpPr>
            <a:spLocks noChangeArrowheads="1"/>
          </p:cNvSpPr>
          <p:nvPr/>
        </p:nvSpPr>
        <p:spPr bwMode="auto">
          <a:xfrm>
            <a:off x="4419600" y="60483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cxnSp>
        <p:nvCxnSpPr>
          <p:cNvPr id="37" name="AutoShape 10"/>
          <p:cNvCxnSpPr>
            <a:cxnSpLocks noChangeShapeType="1"/>
            <a:stCxn id="36" idx="0"/>
            <a:endCxn id="24" idx="1"/>
          </p:cNvCxnSpPr>
          <p:nvPr/>
        </p:nvCxnSpPr>
        <p:spPr bwMode="auto">
          <a:xfrm rot="5400000" flipH="1" flipV="1">
            <a:off x="4948116" y="5006853"/>
            <a:ext cx="970206" cy="1112838"/>
          </a:xfrm>
          <a:prstGeom prst="bentConnector2">
            <a:avLst/>
          </a:prstGeom>
          <a:noFill/>
          <a:ln w="254000">
            <a:solidFill>
              <a:schemeClr val="tx1"/>
            </a:solidFill>
            <a:miter lim="800000"/>
            <a:headEnd/>
            <a:tailEnd type="triangle" w="med" len="med"/>
          </a:ln>
          <a:effectLst/>
        </p:spPr>
      </p:cxnSp>
      <p:sp>
        <p:nvSpPr>
          <p:cNvPr id="39" name="TextBox 38"/>
          <p:cNvSpPr txBox="1"/>
          <p:nvPr/>
        </p:nvSpPr>
        <p:spPr>
          <a:xfrm>
            <a:off x="838200" y="228600"/>
            <a:ext cx="4929555" cy="1200329"/>
          </a:xfrm>
          <a:prstGeom prst="rect">
            <a:avLst/>
          </a:prstGeom>
          <a:noFill/>
        </p:spPr>
        <p:txBody>
          <a:bodyPr wrap="none" rtlCol="0">
            <a:spAutoFit/>
          </a:bodyPr>
          <a:lstStyle/>
          <a:p>
            <a:r>
              <a:rPr lang="en-US" sz="3600" dirty="0" smtClean="0">
                <a:solidFill>
                  <a:srgbClr val="000000"/>
                </a:solidFill>
              </a:rPr>
              <a:t>B&amp;W (</a:t>
            </a:r>
            <a:r>
              <a:rPr lang="en-US" sz="3600" dirty="0" err="1" smtClean="0">
                <a:solidFill>
                  <a:srgbClr val="000000"/>
                </a:solidFill>
              </a:rPr>
              <a:t>luminence</a:t>
            </a:r>
            <a:r>
              <a:rPr lang="en-US" sz="3600" dirty="0" smtClean="0">
                <a:solidFill>
                  <a:srgbClr val="000000"/>
                </a:solidFill>
              </a:rPr>
              <a:t> only):</a:t>
            </a:r>
          </a:p>
          <a:p>
            <a:r>
              <a:rPr lang="en-US" sz="3600" dirty="0" smtClean="0">
                <a:solidFill>
                  <a:srgbClr val="000000"/>
                </a:solidFill>
              </a:rPr>
              <a:t>3D, motion, and </a:t>
            </a:r>
            <a:r>
              <a:rPr lang="en-US" sz="3600" b="1" i="1" dirty="0" smtClean="0">
                <a:solidFill>
                  <a:srgbClr val="000000"/>
                </a:solidFill>
              </a:rPr>
              <a:t>action</a:t>
            </a:r>
            <a:endParaRPr lang="en-US" sz="3600" b="1" i="1" dirty="0">
              <a:solidFill>
                <a:srgbClr val="000000"/>
              </a:solidFill>
            </a:endParaRP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6172989" y="2797792"/>
            <a:ext cx="788647" cy="834366"/>
          </a:xfrm>
          <a:prstGeom prst="ellipse">
            <a:avLst/>
          </a:prstGeom>
          <a:noFill/>
          <a:ln w="76200">
            <a:solidFill>
              <a:srgbClr val="000000"/>
            </a:solidFill>
            <a:round/>
            <a:headEnd/>
            <a:tailEn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a:off x="2590801" y="3211205"/>
            <a:ext cx="3582189" cy="3771"/>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1524000" y="2792104"/>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sp>
        <p:nvSpPr>
          <p:cNvPr id="23" name="Text Box 3"/>
          <p:cNvSpPr txBox="1">
            <a:spLocks noChangeArrowheads="1"/>
          </p:cNvSpPr>
          <p:nvPr/>
        </p:nvSpPr>
        <p:spPr bwMode="auto">
          <a:xfrm>
            <a:off x="5181600" y="3276600"/>
            <a:ext cx="1191352"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00"/>
                </a:solidFill>
                <a:latin typeface="Times New Roman" pitchFamily="18" charset="0"/>
              </a:rPr>
              <a:t>e=d-u</a:t>
            </a:r>
            <a:endParaRPr lang="en-US" sz="3200" i="1" dirty="0">
              <a:solidFill>
                <a:srgbClr val="000000"/>
              </a:solidFill>
              <a:latin typeface="Times New Roman" pitchFamily="18" charset="0"/>
            </a:endParaRPr>
          </a:p>
        </p:txBody>
      </p:sp>
      <p:sp>
        <p:nvSpPr>
          <p:cNvPr id="24" name="Rectangle 4"/>
          <p:cNvSpPr>
            <a:spLocks noChangeArrowheads="1"/>
          </p:cNvSpPr>
          <p:nvPr/>
        </p:nvSpPr>
        <p:spPr bwMode="auto">
          <a:xfrm>
            <a:off x="5989638" y="4860681"/>
            <a:ext cx="1173162" cy="434975"/>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5" name="Text Box 5"/>
          <p:cNvSpPr txBox="1">
            <a:spLocks noChangeArrowheads="1"/>
          </p:cNvSpPr>
          <p:nvPr/>
        </p:nvSpPr>
        <p:spPr bwMode="auto">
          <a:xfrm>
            <a:off x="6650957" y="3488308"/>
            <a:ext cx="389850" cy="5847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3200" i="1" dirty="0">
                <a:solidFill>
                  <a:srgbClr val="000000"/>
                </a:solidFill>
                <a:latin typeface="Times New Roman" pitchFamily="18" charset="0"/>
              </a:rPr>
              <a:t>u</a:t>
            </a:r>
          </a:p>
        </p:txBody>
      </p:sp>
      <p:cxnSp>
        <p:nvCxnSpPr>
          <p:cNvPr id="26" name="AutoShape 11"/>
          <p:cNvCxnSpPr>
            <a:cxnSpLocks noChangeShapeType="1"/>
            <a:stCxn id="24" idx="0"/>
            <a:endCxn id="18" idx="4"/>
          </p:cNvCxnSpPr>
          <p:nvPr/>
        </p:nvCxnSpPr>
        <p:spPr bwMode="auto">
          <a:xfrm rot="16200000" flipV="1">
            <a:off x="5957505" y="4241967"/>
            <a:ext cx="1228523" cy="8906"/>
          </a:xfrm>
          <a:prstGeom prst="bentConnector3">
            <a:avLst>
              <a:gd name="adj1" fmla="val 50000"/>
            </a:avLst>
          </a:prstGeom>
          <a:noFill/>
          <a:ln w="254000">
            <a:solidFill>
              <a:schemeClr val="tx1"/>
            </a:solidFill>
            <a:miter lim="800000"/>
            <a:headEnd/>
            <a:tailEnd type="triangle" w="med" len="med"/>
          </a:ln>
          <a:effectLst/>
        </p:spPr>
      </p:cxnSp>
      <p:sp>
        <p:nvSpPr>
          <p:cNvPr id="27" name="Curved Right Arrow 26"/>
          <p:cNvSpPr/>
          <p:nvPr/>
        </p:nvSpPr>
        <p:spPr bwMode="auto">
          <a:xfrm>
            <a:off x="2590800" y="3464256"/>
            <a:ext cx="1143000" cy="1945944"/>
          </a:xfrm>
          <a:prstGeom prst="curvedRightArrow">
            <a:avLst>
              <a:gd name="adj1" fmla="val 15294"/>
              <a:gd name="adj2" fmla="val 50000"/>
              <a:gd name="adj3" fmla="val 25000"/>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8" name="TextBox 27"/>
          <p:cNvSpPr txBox="1"/>
          <p:nvPr/>
        </p:nvSpPr>
        <p:spPr>
          <a:xfrm>
            <a:off x="2872107" y="4114800"/>
            <a:ext cx="904415" cy="523220"/>
          </a:xfrm>
          <a:prstGeom prst="rect">
            <a:avLst/>
          </a:prstGeom>
          <a:noFill/>
          <a:ln>
            <a:noFill/>
          </a:ln>
        </p:spPr>
        <p:txBody>
          <a:bodyPr wrap="none" rtlCol="0">
            <a:spAutoFit/>
          </a:bodyPr>
          <a:lstStyle/>
          <a:p>
            <a:r>
              <a:rPr lang="en-US" sz="2800" dirty="0" smtClean="0">
                <a:solidFill>
                  <a:srgbClr val="000000"/>
                </a:solidFill>
              </a:rPr>
              <a:t>slow</a:t>
            </a:r>
            <a:endParaRPr lang="en-US" sz="2800" dirty="0">
              <a:solidFill>
                <a:srgbClr val="000000"/>
              </a:solidFill>
            </a:endParaRPr>
          </a:p>
        </p:txBody>
      </p:sp>
      <p:cxnSp>
        <p:nvCxnSpPr>
          <p:cNvPr id="29" name="AutoShape 8"/>
          <p:cNvCxnSpPr>
            <a:cxnSpLocks noChangeShapeType="1"/>
            <a:stCxn id="20" idx="2"/>
            <a:endCxn id="30" idx="0"/>
          </p:cNvCxnSpPr>
          <p:nvPr/>
        </p:nvCxnSpPr>
        <p:spPr bwMode="auto">
          <a:xfrm rot="16200000" flipH="1">
            <a:off x="1441771" y="4245933"/>
            <a:ext cx="1244907" cy="13648"/>
          </a:xfrm>
          <a:prstGeom prst="bentConnector3">
            <a:avLst>
              <a:gd name="adj1" fmla="val 50000"/>
            </a:avLst>
          </a:prstGeom>
          <a:noFill/>
          <a:ln w="127000">
            <a:solidFill>
              <a:schemeClr val="tx1"/>
            </a:solidFill>
            <a:miter lim="800000"/>
            <a:headEnd/>
            <a:tailEnd type="triangle" w="med" len="med"/>
          </a:ln>
          <a:effectLst/>
        </p:spPr>
      </p:cxnSp>
      <p:sp>
        <p:nvSpPr>
          <p:cNvPr id="30" name="Rectangle 9"/>
          <p:cNvSpPr>
            <a:spLocks noChangeArrowheads="1"/>
          </p:cNvSpPr>
          <p:nvPr/>
        </p:nvSpPr>
        <p:spPr bwMode="auto">
          <a:xfrm>
            <a:off x="1537648" y="4875211"/>
            <a:ext cx="1066800" cy="504826"/>
          </a:xfrm>
          <a:prstGeom prst="rect">
            <a:avLst/>
          </a:prstGeom>
          <a:noFill/>
          <a:ln w="3810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00"/>
                </a:solidFill>
                <a:latin typeface="Times New Roman" pitchFamily="18" charset="0"/>
              </a:rPr>
              <a:t>delay</a:t>
            </a:r>
            <a:endParaRPr lang="en-US" sz="2800" kern="0" dirty="0">
              <a:solidFill>
                <a:srgbClr val="000000"/>
              </a:solidFill>
              <a:latin typeface="Times New Roman" pitchFamily="18" charset="0"/>
            </a:endParaRPr>
          </a:p>
        </p:txBody>
      </p:sp>
      <p:cxnSp>
        <p:nvCxnSpPr>
          <p:cNvPr id="31" name="AutoShape 8"/>
          <p:cNvCxnSpPr>
            <a:cxnSpLocks noChangeShapeType="1"/>
            <a:stCxn id="30" idx="2"/>
            <a:endCxn id="24" idx="2"/>
          </p:cNvCxnSpPr>
          <p:nvPr/>
        </p:nvCxnSpPr>
        <p:spPr bwMode="auto">
          <a:xfrm rot="5400000" flipH="1" flipV="1">
            <a:off x="4281442" y="3085261"/>
            <a:ext cx="84381" cy="4505171"/>
          </a:xfrm>
          <a:prstGeom prst="bentConnector3">
            <a:avLst>
              <a:gd name="adj1" fmla="val -476434"/>
            </a:avLst>
          </a:prstGeom>
          <a:noFill/>
          <a:ln w="127000">
            <a:solidFill>
              <a:schemeClr val="tx1"/>
            </a:solidFill>
            <a:miter lim="800000"/>
            <a:headEnd/>
            <a:tailEnd type="triangle" w="med" len="med"/>
          </a:ln>
          <a:effectLst/>
        </p:spPr>
      </p:cxnSp>
      <p:sp>
        <p:nvSpPr>
          <p:cNvPr id="35" name="TextBox 34"/>
          <p:cNvSpPr txBox="1"/>
          <p:nvPr/>
        </p:nvSpPr>
        <p:spPr>
          <a:xfrm>
            <a:off x="4800600" y="4114800"/>
            <a:ext cx="912429" cy="584775"/>
          </a:xfrm>
          <a:prstGeom prst="rect">
            <a:avLst/>
          </a:prstGeom>
          <a:noFill/>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84" name="Left Arrow 83"/>
          <p:cNvSpPr/>
          <p:nvPr/>
        </p:nvSpPr>
        <p:spPr bwMode="auto">
          <a:xfrm>
            <a:off x="7010400" y="1981200"/>
            <a:ext cx="2133600" cy="2460008"/>
          </a:xfrm>
          <a:prstGeom prst="leftArrow">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w="57150" cap="flat" cmpd="sng" algn="ctr">
            <a:solidFill>
              <a:schemeClr val="tx1"/>
            </a:solid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algn="ctr" fontAlgn="base">
              <a:spcBef>
                <a:spcPct val="0"/>
              </a:spcBef>
              <a:spcAft>
                <a:spcPct val="0"/>
              </a:spcAft>
            </a:pPr>
            <a:r>
              <a:rPr lang="en-US" sz="3600" b="1" dirty="0" smtClean="0">
                <a:solidFill>
                  <a:srgbClr val="FFFFFF"/>
                </a:solidFill>
              </a:rPr>
              <a:t>3D + </a:t>
            </a:r>
          </a:p>
          <a:p>
            <a:pPr algn="ctr" fontAlgn="base">
              <a:spcBef>
                <a:spcPct val="0"/>
              </a:spcBef>
              <a:spcAft>
                <a:spcPct val="0"/>
              </a:spcAft>
            </a:pPr>
            <a:r>
              <a:rPr lang="en-US" sz="3600" b="1" dirty="0" smtClean="0">
                <a:solidFill>
                  <a:srgbClr val="FFFFFF"/>
                </a:solidFill>
              </a:rPr>
              <a:t>motion</a:t>
            </a:r>
          </a:p>
        </p:txBody>
      </p:sp>
      <p:sp>
        <p:nvSpPr>
          <p:cNvPr id="36" name="Rectangle 9"/>
          <p:cNvSpPr>
            <a:spLocks noChangeArrowheads="1"/>
          </p:cNvSpPr>
          <p:nvPr/>
        </p:nvSpPr>
        <p:spPr bwMode="auto">
          <a:xfrm>
            <a:off x="4419600" y="60483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cxnSp>
        <p:nvCxnSpPr>
          <p:cNvPr id="37" name="AutoShape 10"/>
          <p:cNvCxnSpPr>
            <a:cxnSpLocks noChangeShapeType="1"/>
            <a:stCxn id="36" idx="0"/>
            <a:endCxn id="24" idx="1"/>
          </p:cNvCxnSpPr>
          <p:nvPr/>
        </p:nvCxnSpPr>
        <p:spPr bwMode="auto">
          <a:xfrm rot="5400000" flipH="1" flipV="1">
            <a:off x="4948116" y="5006853"/>
            <a:ext cx="970206" cy="1112838"/>
          </a:xfrm>
          <a:prstGeom prst="bentConnector2">
            <a:avLst/>
          </a:prstGeom>
          <a:noFill/>
          <a:ln w="254000">
            <a:solidFill>
              <a:schemeClr val="tx1"/>
            </a:solidFill>
            <a:miter lim="800000"/>
            <a:headEnd/>
            <a:tailEnd type="triangle" w="med" len="med"/>
          </a:ln>
          <a:effectLst/>
        </p:spPr>
      </p:cxnSp>
      <p:sp>
        <p:nvSpPr>
          <p:cNvPr id="22" name="Rectangle 9"/>
          <p:cNvSpPr>
            <a:spLocks noChangeArrowheads="1"/>
          </p:cNvSpPr>
          <p:nvPr/>
        </p:nvSpPr>
        <p:spPr bwMode="auto">
          <a:xfrm>
            <a:off x="914400" y="997281"/>
            <a:ext cx="1600200" cy="914400"/>
          </a:xfrm>
          <a:prstGeom prst="rect">
            <a:avLst/>
          </a:prstGeom>
          <a:gradFill>
            <a:gsLst>
              <a:gs pos="0">
                <a:srgbClr val="A603AB">
                  <a:alpha val="46000"/>
                </a:srgbClr>
              </a:gs>
              <a:gs pos="21001">
                <a:srgbClr val="0819FB"/>
              </a:gs>
              <a:gs pos="35001">
                <a:srgbClr val="1A8D48"/>
              </a:gs>
              <a:gs pos="52000">
                <a:srgbClr val="FFFF00"/>
              </a:gs>
              <a:gs pos="73000">
                <a:srgbClr val="EE3F17"/>
              </a:gs>
              <a:gs pos="88000">
                <a:srgbClr val="E81766"/>
              </a:gs>
              <a:gs pos="100000">
                <a:srgbClr val="A603AB"/>
              </a:gs>
            </a:gsLst>
            <a:lin ang="5400000" scaled="0"/>
          </a:gradFill>
          <a:ln w="2857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bodyPr>
          <a:lstStyle/>
          <a:p>
            <a:pPr fontAlgn="base">
              <a:spcBef>
                <a:spcPct val="0"/>
              </a:spcBef>
              <a:spcAft>
                <a:spcPct val="0"/>
              </a:spcAft>
            </a:pPr>
            <a:r>
              <a:rPr lang="en-US" sz="3200" b="1" dirty="0" smtClean="0">
                <a:solidFill>
                  <a:srgbClr val="FFFFFF"/>
                </a:solidFill>
                <a:latin typeface="Arial Black" pitchFamily="34" charset="0"/>
              </a:rPr>
              <a:t>color</a:t>
            </a:r>
          </a:p>
          <a:p>
            <a:pPr fontAlgn="base">
              <a:spcBef>
                <a:spcPct val="0"/>
              </a:spcBef>
              <a:spcAft>
                <a:spcPct val="0"/>
              </a:spcAft>
            </a:pPr>
            <a:r>
              <a:rPr lang="en-US" sz="3200" b="1" dirty="0" smtClean="0">
                <a:solidFill>
                  <a:srgbClr val="FFFFFF"/>
                </a:solidFill>
                <a:latin typeface="Arial Black" pitchFamily="34" charset="0"/>
              </a:rPr>
              <a:t>vision</a:t>
            </a:r>
            <a:endParaRPr lang="en-US" sz="3200" b="1" dirty="0">
              <a:solidFill>
                <a:srgbClr val="FFFFFF"/>
              </a:solidFill>
              <a:latin typeface="Arial Black" pitchFamily="34" charset="0"/>
            </a:endParaRPr>
          </a:p>
        </p:txBody>
      </p:sp>
      <p:cxnSp>
        <p:nvCxnSpPr>
          <p:cNvPr id="32" name="AutoShape 8"/>
          <p:cNvCxnSpPr>
            <a:cxnSpLocks noChangeShapeType="1"/>
            <a:stCxn id="18" idx="0"/>
            <a:endCxn id="22" idx="3"/>
          </p:cNvCxnSpPr>
          <p:nvPr/>
        </p:nvCxnSpPr>
        <p:spPr bwMode="auto">
          <a:xfrm rot="16200000" flipV="1">
            <a:off x="3869302" y="99780"/>
            <a:ext cx="1343311" cy="4052713"/>
          </a:xfrm>
          <a:prstGeom prst="bentConnector2">
            <a:avLst/>
          </a:prstGeom>
          <a:noFill/>
          <a:ln w="7620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miter lim="800000"/>
            <a:headEnd/>
            <a:tailEnd type="triangle" w="med" len="med"/>
          </a:ln>
          <a:effectLst/>
        </p:spPr>
      </p:cxnSp>
      <p:sp>
        <p:nvSpPr>
          <p:cNvPr id="33" name="TextBox 32"/>
          <p:cNvSpPr txBox="1"/>
          <p:nvPr/>
        </p:nvSpPr>
        <p:spPr>
          <a:xfrm>
            <a:off x="2971800" y="1500518"/>
            <a:ext cx="2418611" cy="707886"/>
          </a:xfrm>
          <a:prstGeom prst="rect">
            <a:avLst/>
          </a:prstGeom>
          <a:noFill/>
        </p:spPr>
        <p:txBody>
          <a:bodyPr wrap="none" rtlCol="0">
            <a:spAutoFit/>
          </a:bodyPr>
          <a:lstStyle/>
          <a:p>
            <a:r>
              <a:rPr lang="en-US" sz="4000" dirty="0" smtClean="0">
                <a:solidFill>
                  <a:srgbClr val="D60093"/>
                </a:solidFill>
                <a:latin typeface="Arial Black" pitchFamily="34" charset="0"/>
              </a:rPr>
              <a:t>S</a:t>
            </a:r>
            <a:r>
              <a:rPr lang="en-US" sz="4000" dirty="0" smtClean="0">
                <a:solidFill>
                  <a:srgbClr val="FF0000"/>
                </a:solidFill>
                <a:latin typeface="Arial Black" pitchFamily="34" charset="0"/>
              </a:rPr>
              <a:t>l</a:t>
            </a:r>
            <a:r>
              <a:rPr lang="en-US" sz="4000" dirty="0" smtClean="0">
                <a:solidFill>
                  <a:srgbClr val="FF9900"/>
                </a:solidFill>
                <a:latin typeface="Arial Black" pitchFamily="34" charset="0"/>
              </a:rPr>
              <a:t>o</a:t>
            </a:r>
            <a:r>
              <a:rPr lang="en-US" sz="4000" dirty="0" smtClean="0">
                <a:solidFill>
                  <a:srgbClr val="00B050"/>
                </a:solidFill>
                <a:latin typeface="Arial Black" pitchFamily="34" charset="0"/>
              </a:rPr>
              <a:t>w</a:t>
            </a:r>
            <a:r>
              <a:rPr lang="en-US" sz="4000" dirty="0" smtClean="0">
                <a:solidFill>
                  <a:srgbClr val="009999"/>
                </a:solidFill>
                <a:latin typeface="Arial Black" pitchFamily="34" charset="0"/>
              </a:rPr>
              <a:t>e</a:t>
            </a:r>
            <a:r>
              <a:rPr lang="en-US" sz="4000" dirty="0" smtClean="0">
                <a:solidFill>
                  <a:srgbClr val="0070C0"/>
                </a:solidFill>
                <a:latin typeface="Arial Black" pitchFamily="34" charset="0"/>
              </a:rPr>
              <a:t>s</a:t>
            </a:r>
            <a:r>
              <a:rPr lang="en-US" sz="4000" dirty="0" smtClean="0">
                <a:solidFill>
                  <a:srgbClr val="CC00CC"/>
                </a:solidFill>
                <a:latin typeface="Arial Black" pitchFamily="34" charset="0"/>
              </a:rPr>
              <a:t>t</a:t>
            </a:r>
            <a:endParaRPr lang="en-US" sz="4000" dirty="0">
              <a:solidFill>
                <a:srgbClr val="CC00CC"/>
              </a:solidFill>
              <a:latin typeface="Arial Black" pitchFamily="34" charset="0"/>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6172989" y="2797792"/>
            <a:ext cx="788647" cy="834366"/>
          </a:xfrm>
          <a:prstGeom prst="ellipse">
            <a:avLst/>
          </a:prstGeom>
          <a:noFill/>
          <a:ln w="76200">
            <a:solidFill>
              <a:srgbClr val="000000"/>
            </a:solidFill>
            <a:round/>
            <a:headEnd/>
            <a:tailEn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sp>
        <p:nvSpPr>
          <p:cNvPr id="84" name="Left Arrow 83"/>
          <p:cNvSpPr/>
          <p:nvPr/>
        </p:nvSpPr>
        <p:spPr bwMode="auto">
          <a:xfrm>
            <a:off x="7010400" y="1981200"/>
            <a:ext cx="2133600" cy="2460008"/>
          </a:xfrm>
          <a:prstGeom prst="leftArrow">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w="57150" cap="flat" cmpd="sng" algn="ctr">
            <a:solidFill>
              <a:schemeClr val="tx1"/>
            </a:solid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algn="ctr" fontAlgn="base">
              <a:spcBef>
                <a:spcPct val="0"/>
              </a:spcBef>
              <a:spcAft>
                <a:spcPct val="0"/>
              </a:spcAft>
            </a:pPr>
            <a:r>
              <a:rPr lang="en-US" sz="3600" b="1" dirty="0" smtClean="0">
                <a:solidFill>
                  <a:srgbClr val="FFFFFF"/>
                </a:solidFill>
              </a:rPr>
              <a:t>3D + </a:t>
            </a:r>
          </a:p>
          <a:p>
            <a:pPr algn="ctr" fontAlgn="base">
              <a:spcBef>
                <a:spcPct val="0"/>
              </a:spcBef>
              <a:spcAft>
                <a:spcPct val="0"/>
              </a:spcAft>
            </a:pPr>
            <a:r>
              <a:rPr lang="en-US" sz="3600" b="1" dirty="0" smtClean="0">
                <a:solidFill>
                  <a:srgbClr val="FFFFFF"/>
                </a:solidFill>
              </a:rPr>
              <a:t>motion</a:t>
            </a:r>
          </a:p>
        </p:txBody>
      </p:sp>
      <p:sp>
        <p:nvSpPr>
          <p:cNvPr id="22" name="Rectangle 9"/>
          <p:cNvSpPr>
            <a:spLocks noChangeArrowheads="1"/>
          </p:cNvSpPr>
          <p:nvPr/>
        </p:nvSpPr>
        <p:spPr bwMode="auto">
          <a:xfrm>
            <a:off x="914400" y="997281"/>
            <a:ext cx="1600200" cy="914400"/>
          </a:xfrm>
          <a:prstGeom prst="rect">
            <a:avLst/>
          </a:prstGeom>
          <a:gradFill>
            <a:gsLst>
              <a:gs pos="0">
                <a:srgbClr val="A603AB">
                  <a:alpha val="46000"/>
                </a:srgbClr>
              </a:gs>
              <a:gs pos="21001">
                <a:srgbClr val="0819FB"/>
              </a:gs>
              <a:gs pos="35001">
                <a:srgbClr val="1A8D48"/>
              </a:gs>
              <a:gs pos="52000">
                <a:srgbClr val="FFFF00"/>
              </a:gs>
              <a:gs pos="73000">
                <a:srgbClr val="EE3F17"/>
              </a:gs>
              <a:gs pos="88000">
                <a:srgbClr val="E81766"/>
              </a:gs>
              <a:gs pos="100000">
                <a:srgbClr val="A603AB"/>
              </a:gs>
            </a:gsLst>
            <a:lin ang="5400000" scaled="0"/>
          </a:gradFill>
          <a:ln w="2857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bodyPr>
          <a:lstStyle/>
          <a:p>
            <a:pPr fontAlgn="base">
              <a:spcBef>
                <a:spcPct val="0"/>
              </a:spcBef>
              <a:spcAft>
                <a:spcPct val="0"/>
              </a:spcAft>
            </a:pPr>
            <a:r>
              <a:rPr lang="en-US" sz="3200" b="1" dirty="0" smtClean="0">
                <a:solidFill>
                  <a:srgbClr val="FFFFFF"/>
                </a:solidFill>
                <a:latin typeface="Arial Black" pitchFamily="34" charset="0"/>
              </a:rPr>
              <a:t>color</a:t>
            </a:r>
          </a:p>
          <a:p>
            <a:pPr fontAlgn="base">
              <a:spcBef>
                <a:spcPct val="0"/>
              </a:spcBef>
              <a:spcAft>
                <a:spcPct val="0"/>
              </a:spcAft>
            </a:pPr>
            <a:r>
              <a:rPr lang="en-US" sz="3200" b="1" dirty="0" smtClean="0">
                <a:solidFill>
                  <a:srgbClr val="FFFFFF"/>
                </a:solidFill>
                <a:latin typeface="Arial Black" pitchFamily="34" charset="0"/>
              </a:rPr>
              <a:t>vision</a:t>
            </a:r>
            <a:endParaRPr lang="en-US" sz="3200" b="1" dirty="0">
              <a:solidFill>
                <a:srgbClr val="FFFFFF"/>
              </a:solidFill>
              <a:latin typeface="Arial Black" pitchFamily="34" charset="0"/>
            </a:endParaRPr>
          </a:p>
        </p:txBody>
      </p:sp>
      <p:cxnSp>
        <p:nvCxnSpPr>
          <p:cNvPr id="32" name="AutoShape 8"/>
          <p:cNvCxnSpPr>
            <a:cxnSpLocks noChangeShapeType="1"/>
            <a:stCxn id="18" idx="0"/>
            <a:endCxn id="22" idx="3"/>
          </p:cNvCxnSpPr>
          <p:nvPr/>
        </p:nvCxnSpPr>
        <p:spPr bwMode="auto">
          <a:xfrm rot="16200000" flipV="1">
            <a:off x="3869302" y="99780"/>
            <a:ext cx="1343311" cy="4052713"/>
          </a:xfrm>
          <a:prstGeom prst="bentConnector2">
            <a:avLst/>
          </a:prstGeom>
          <a:noFill/>
          <a:ln w="7620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miter lim="800000"/>
            <a:headEnd/>
            <a:tailEnd type="triangle" w="med" len="med"/>
          </a:ln>
          <a:effectLst/>
        </p:spPr>
      </p:cxnSp>
      <p:sp>
        <p:nvSpPr>
          <p:cNvPr id="33" name="TextBox 32"/>
          <p:cNvSpPr txBox="1"/>
          <p:nvPr/>
        </p:nvSpPr>
        <p:spPr>
          <a:xfrm>
            <a:off x="2971800" y="1500518"/>
            <a:ext cx="2418611" cy="707886"/>
          </a:xfrm>
          <a:prstGeom prst="rect">
            <a:avLst/>
          </a:prstGeom>
          <a:noFill/>
        </p:spPr>
        <p:txBody>
          <a:bodyPr wrap="none" rtlCol="0">
            <a:spAutoFit/>
          </a:bodyPr>
          <a:lstStyle/>
          <a:p>
            <a:r>
              <a:rPr lang="en-US" sz="4000" dirty="0" smtClean="0">
                <a:solidFill>
                  <a:srgbClr val="D60093"/>
                </a:solidFill>
                <a:latin typeface="Arial Black" pitchFamily="34" charset="0"/>
              </a:rPr>
              <a:t>S</a:t>
            </a:r>
            <a:r>
              <a:rPr lang="en-US" sz="4000" dirty="0" smtClean="0">
                <a:solidFill>
                  <a:srgbClr val="FF0000"/>
                </a:solidFill>
                <a:latin typeface="Arial Black" pitchFamily="34" charset="0"/>
              </a:rPr>
              <a:t>l</a:t>
            </a:r>
            <a:r>
              <a:rPr lang="en-US" sz="4000" dirty="0" smtClean="0">
                <a:solidFill>
                  <a:srgbClr val="FF9900"/>
                </a:solidFill>
                <a:latin typeface="Arial Black" pitchFamily="34" charset="0"/>
              </a:rPr>
              <a:t>o</a:t>
            </a:r>
            <a:r>
              <a:rPr lang="en-US" sz="4000" dirty="0" smtClean="0">
                <a:solidFill>
                  <a:srgbClr val="00B050"/>
                </a:solidFill>
                <a:latin typeface="Arial Black" pitchFamily="34" charset="0"/>
              </a:rPr>
              <a:t>w</a:t>
            </a:r>
            <a:r>
              <a:rPr lang="en-US" sz="4000" dirty="0" smtClean="0">
                <a:solidFill>
                  <a:srgbClr val="009999"/>
                </a:solidFill>
                <a:latin typeface="Arial Black" pitchFamily="34" charset="0"/>
              </a:rPr>
              <a:t>e</a:t>
            </a:r>
            <a:r>
              <a:rPr lang="en-US" sz="4000" dirty="0" smtClean="0">
                <a:solidFill>
                  <a:srgbClr val="0070C0"/>
                </a:solidFill>
                <a:latin typeface="Arial Black" pitchFamily="34" charset="0"/>
              </a:rPr>
              <a:t>s</a:t>
            </a:r>
            <a:r>
              <a:rPr lang="en-US" sz="4000" dirty="0" smtClean="0">
                <a:solidFill>
                  <a:srgbClr val="CC00CC"/>
                </a:solidFill>
                <a:latin typeface="Arial Black" pitchFamily="34" charset="0"/>
              </a:rPr>
              <a:t>t</a:t>
            </a:r>
            <a:endParaRPr lang="en-US" sz="4000" dirty="0">
              <a:solidFill>
                <a:srgbClr val="CC00CC"/>
              </a:solidFill>
              <a:latin typeface="Arial Black" pitchFamily="34" charset="0"/>
            </a:endParaRPr>
          </a:p>
        </p:txBody>
      </p:sp>
      <p:sp>
        <p:nvSpPr>
          <p:cNvPr id="34" name="TextBox 33"/>
          <p:cNvSpPr txBox="1"/>
          <p:nvPr/>
        </p:nvSpPr>
        <p:spPr>
          <a:xfrm>
            <a:off x="1219200" y="4953000"/>
            <a:ext cx="5181600" cy="1508105"/>
          </a:xfrm>
          <a:prstGeom prst="rect">
            <a:avLst/>
          </a:prstGeom>
          <a:noFill/>
        </p:spPr>
        <p:txBody>
          <a:bodyPr wrap="square" rtlCol="0">
            <a:spAutoFit/>
          </a:bodyPr>
          <a:lstStyle/>
          <a:p>
            <a:pPr algn="ctr"/>
            <a:r>
              <a:rPr lang="en-US" sz="3200" b="1" dirty="0" smtClean="0"/>
              <a:t>Art and vision</a:t>
            </a:r>
          </a:p>
          <a:p>
            <a:pPr algn="ctr"/>
            <a:r>
              <a:rPr lang="en-US" sz="3200" b="1" dirty="0" smtClean="0"/>
              <a:t>Marge Livingstone</a:t>
            </a:r>
          </a:p>
          <a:p>
            <a:pPr algn="ctr"/>
            <a:r>
              <a:rPr lang="en-US" sz="2800" dirty="0" smtClean="0"/>
              <a:t>(Doris </a:t>
            </a:r>
            <a:r>
              <a:rPr lang="en-US" sz="2800" dirty="0" err="1" smtClean="0"/>
              <a:t>Tsao’s</a:t>
            </a:r>
            <a:r>
              <a:rPr lang="en-US" sz="2800" dirty="0" smtClean="0"/>
              <a:t> PhD advisor)</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p:cNvSpPr/>
          <p:nvPr/>
        </p:nvSpPr>
        <p:spPr>
          <a:xfrm>
            <a:off x="1191904" y="1385248"/>
            <a:ext cx="3352800" cy="2971800"/>
          </a:xfrm>
          <a:prstGeom prst="rect">
            <a:avLst/>
          </a:prstGeom>
          <a:solidFill>
            <a:srgbClr val="3333FF"/>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Oval 2"/>
          <p:cNvSpPr/>
          <p:nvPr/>
        </p:nvSpPr>
        <p:spPr>
          <a:xfrm>
            <a:off x="4495800" y="1600200"/>
            <a:ext cx="3276600" cy="3276600"/>
          </a:xfrm>
          <a:prstGeom prst="ellipse">
            <a:avLst/>
          </a:prstGeom>
          <a:solidFill>
            <a:srgbClr val="00CC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66FF66"/>
              </a:solidFill>
            </a:endParaRPr>
          </a:p>
        </p:txBody>
      </p:sp>
      <p:sp>
        <p:nvSpPr>
          <p:cNvPr id="4" name="Isosceles Triangle 3"/>
          <p:cNvSpPr/>
          <p:nvPr/>
        </p:nvSpPr>
        <p:spPr>
          <a:xfrm>
            <a:off x="2971800" y="2895600"/>
            <a:ext cx="3148584" cy="2714297"/>
          </a:xfrm>
          <a:prstGeom prst="triangl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p:cNvSpPr txBox="1"/>
          <p:nvPr/>
        </p:nvSpPr>
        <p:spPr>
          <a:xfrm>
            <a:off x="3200400" y="228600"/>
            <a:ext cx="3222357" cy="523220"/>
          </a:xfrm>
          <a:prstGeom prst="rect">
            <a:avLst/>
          </a:prstGeom>
          <a:noFill/>
        </p:spPr>
        <p:txBody>
          <a:bodyPr wrap="none" rtlCol="0">
            <a:spAutoFit/>
          </a:bodyPr>
          <a:lstStyle/>
          <a:p>
            <a:r>
              <a:rPr lang="en-US" sz="2800" dirty="0" smtClean="0">
                <a:solidFill>
                  <a:prstClr val="black"/>
                </a:solidFill>
                <a:latin typeface="Arial" pitchFamily="34" charset="0"/>
              </a:rPr>
              <a:t>This is pretty good.</a:t>
            </a:r>
            <a:endParaRPr lang="en-US" sz="2800" dirty="0" err="1" smtClean="0">
              <a:solidFill>
                <a:prstClr val="black"/>
              </a:solidFill>
              <a:latin typeface="Arial" pitchFamily="34" charset="0"/>
            </a:endParaRPr>
          </a:p>
        </p:txBody>
      </p:sp>
      <p:cxnSp>
        <p:nvCxnSpPr>
          <p:cNvPr id="7" name="Straight Arrow Connector 6"/>
          <p:cNvCxnSpPr/>
          <p:nvPr/>
        </p:nvCxnSpPr>
        <p:spPr>
          <a:xfrm flipH="1">
            <a:off x="4648200" y="685800"/>
            <a:ext cx="685800" cy="160020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581400" y="162580"/>
            <a:ext cx="3982180" cy="523220"/>
          </a:xfrm>
          <a:prstGeom prst="rect">
            <a:avLst/>
          </a:prstGeom>
          <a:noFill/>
        </p:spPr>
        <p:txBody>
          <a:bodyPr wrap="none" rtlCol="0">
            <a:spAutoFit/>
          </a:bodyPr>
          <a:lstStyle/>
          <a:p>
            <a:r>
              <a:rPr lang="en-US" sz="2800" dirty="0" smtClean="0">
                <a:solidFill>
                  <a:srgbClr val="FFFFFF"/>
                </a:solidFill>
                <a:latin typeface="Arial" pitchFamily="34" charset="0"/>
              </a:rPr>
              <a:t>Stare at the intersection</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6858000"/>
          </a:xfrm>
          <a:prstGeom prst="rect">
            <a:avLst/>
          </a:prstGeom>
          <a:solidFill>
            <a:srgbClr val="C2C2C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Rectangle 4"/>
          <p:cNvSpPr/>
          <p:nvPr/>
        </p:nvSpPr>
        <p:spPr>
          <a:xfrm>
            <a:off x="1191904" y="1385248"/>
            <a:ext cx="3352800" cy="2971800"/>
          </a:xfrm>
          <a:prstGeom prst="rect">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Oval 2"/>
          <p:cNvSpPr/>
          <p:nvPr/>
        </p:nvSpPr>
        <p:spPr>
          <a:xfrm>
            <a:off x="4495800" y="1600200"/>
            <a:ext cx="3276600" cy="3276600"/>
          </a:xfrm>
          <a:prstGeom prst="ellipse">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66FF66"/>
              </a:solidFill>
            </a:endParaRPr>
          </a:p>
        </p:txBody>
      </p:sp>
      <p:sp>
        <p:nvSpPr>
          <p:cNvPr id="4" name="Isosceles Triangle 3"/>
          <p:cNvSpPr/>
          <p:nvPr/>
        </p:nvSpPr>
        <p:spPr>
          <a:xfrm>
            <a:off x="2971800" y="2895600"/>
            <a:ext cx="3148584" cy="2714297"/>
          </a:xfrm>
          <a:prstGeom prst="triangle">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p:cNvSpPr/>
          <p:nvPr/>
        </p:nvSpPr>
        <p:spPr>
          <a:xfrm>
            <a:off x="1191904" y="1385248"/>
            <a:ext cx="3352800" cy="2971800"/>
          </a:xfrm>
          <a:prstGeom prst="rect">
            <a:avLst/>
          </a:prstGeom>
          <a:solidFill>
            <a:srgbClr val="3333FF"/>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Oval 2"/>
          <p:cNvSpPr/>
          <p:nvPr/>
        </p:nvSpPr>
        <p:spPr>
          <a:xfrm>
            <a:off x="4495800" y="1600200"/>
            <a:ext cx="3276600" cy="3276600"/>
          </a:xfrm>
          <a:prstGeom prst="ellipse">
            <a:avLst/>
          </a:prstGeom>
          <a:solidFill>
            <a:srgbClr val="00CC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66FF66"/>
              </a:solidFill>
            </a:endParaRPr>
          </a:p>
        </p:txBody>
      </p:sp>
      <p:sp>
        <p:nvSpPr>
          <p:cNvPr id="4" name="Isosceles Triangle 3"/>
          <p:cNvSpPr/>
          <p:nvPr/>
        </p:nvSpPr>
        <p:spPr>
          <a:xfrm>
            <a:off x="2971800" y="2895600"/>
            <a:ext cx="3148584" cy="2714297"/>
          </a:xfrm>
          <a:prstGeom prst="triangl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p:cNvSpPr txBox="1"/>
          <p:nvPr/>
        </p:nvSpPr>
        <p:spPr>
          <a:xfrm>
            <a:off x="3200400" y="228600"/>
            <a:ext cx="3222357" cy="523220"/>
          </a:xfrm>
          <a:prstGeom prst="rect">
            <a:avLst/>
          </a:prstGeom>
          <a:noFill/>
        </p:spPr>
        <p:txBody>
          <a:bodyPr wrap="none" rtlCol="0">
            <a:spAutoFit/>
          </a:bodyPr>
          <a:lstStyle/>
          <a:p>
            <a:r>
              <a:rPr lang="en-US" sz="2800" dirty="0" smtClean="0">
                <a:solidFill>
                  <a:prstClr val="black"/>
                </a:solidFill>
                <a:latin typeface="Arial" pitchFamily="34" charset="0"/>
              </a:rPr>
              <a:t>This is pretty good.</a:t>
            </a:r>
            <a:endParaRPr lang="en-US" sz="2800" dirty="0" err="1" smtClean="0">
              <a:solidFill>
                <a:prstClr val="black"/>
              </a:solidFill>
              <a:latin typeface="Arial" pitchFamily="34" charset="0"/>
            </a:endParaRPr>
          </a:p>
        </p:txBody>
      </p:sp>
      <p:cxnSp>
        <p:nvCxnSpPr>
          <p:cNvPr id="7" name="Straight Arrow Connector 6"/>
          <p:cNvCxnSpPr/>
          <p:nvPr/>
        </p:nvCxnSpPr>
        <p:spPr>
          <a:xfrm flipH="1">
            <a:off x="4648200" y="685800"/>
            <a:ext cx="685800" cy="160020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581400" y="162580"/>
            <a:ext cx="3982180" cy="523220"/>
          </a:xfrm>
          <a:prstGeom prst="rect">
            <a:avLst/>
          </a:prstGeom>
          <a:noFill/>
        </p:spPr>
        <p:txBody>
          <a:bodyPr wrap="none" rtlCol="0">
            <a:spAutoFit/>
          </a:bodyPr>
          <a:lstStyle/>
          <a:p>
            <a:r>
              <a:rPr lang="en-US" sz="2800" dirty="0" smtClean="0">
                <a:solidFill>
                  <a:srgbClr val="FFFFFF"/>
                </a:solidFill>
                <a:latin typeface="Arial" pitchFamily="34" charset="0"/>
              </a:rPr>
              <a:t>Stare at the intersection</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6858000"/>
          </a:xfrm>
          <a:prstGeom prst="rect">
            <a:avLst/>
          </a:prstGeom>
          <a:solidFill>
            <a:srgbClr val="C2C2C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Rectangle 4"/>
          <p:cNvSpPr/>
          <p:nvPr/>
        </p:nvSpPr>
        <p:spPr>
          <a:xfrm>
            <a:off x="2286000" y="1143000"/>
            <a:ext cx="2258704" cy="3214048"/>
          </a:xfrm>
          <a:prstGeom prst="rect">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Chord 7"/>
          <p:cNvSpPr/>
          <p:nvPr/>
        </p:nvSpPr>
        <p:spPr>
          <a:xfrm>
            <a:off x="4495800" y="1600200"/>
            <a:ext cx="3276600" cy="3276600"/>
          </a:xfrm>
          <a:prstGeom prst="chord">
            <a:avLst>
              <a:gd name="adj1" fmla="val 2172659"/>
              <a:gd name="adj2" fmla="val 16839625"/>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66FF66"/>
              </a:solidFill>
            </a:endParaRPr>
          </a:p>
        </p:txBody>
      </p:sp>
      <p:sp>
        <p:nvSpPr>
          <p:cNvPr id="7" name="Diamond 6"/>
          <p:cNvSpPr/>
          <p:nvPr/>
        </p:nvSpPr>
        <p:spPr>
          <a:xfrm>
            <a:off x="3429000" y="2914650"/>
            <a:ext cx="2209800" cy="3790950"/>
          </a:xfrm>
          <a:prstGeom prst="diamond">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66FF66"/>
              </a:solidFill>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p:cNvSpPr/>
          <p:nvPr/>
        </p:nvSpPr>
        <p:spPr>
          <a:xfrm>
            <a:off x="1191904" y="1385248"/>
            <a:ext cx="3352800" cy="2971800"/>
          </a:xfrm>
          <a:prstGeom prst="rect">
            <a:avLst/>
          </a:prstGeom>
          <a:solidFill>
            <a:srgbClr val="3333FF"/>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Oval 2"/>
          <p:cNvSpPr/>
          <p:nvPr/>
        </p:nvSpPr>
        <p:spPr>
          <a:xfrm>
            <a:off x="4495800" y="1600200"/>
            <a:ext cx="3276600" cy="3276600"/>
          </a:xfrm>
          <a:prstGeom prst="ellipse">
            <a:avLst/>
          </a:prstGeom>
          <a:solidFill>
            <a:srgbClr val="00CC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66FF66"/>
              </a:solidFill>
            </a:endParaRPr>
          </a:p>
        </p:txBody>
      </p:sp>
      <p:sp>
        <p:nvSpPr>
          <p:cNvPr id="4" name="Isosceles Triangle 3"/>
          <p:cNvSpPr/>
          <p:nvPr/>
        </p:nvSpPr>
        <p:spPr>
          <a:xfrm>
            <a:off x="2971800" y="2895600"/>
            <a:ext cx="3148584" cy="2714297"/>
          </a:xfrm>
          <a:prstGeom prst="triangl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p:cNvSpPr txBox="1"/>
          <p:nvPr/>
        </p:nvSpPr>
        <p:spPr>
          <a:xfrm>
            <a:off x="3200400" y="228600"/>
            <a:ext cx="3222357" cy="523220"/>
          </a:xfrm>
          <a:prstGeom prst="rect">
            <a:avLst/>
          </a:prstGeom>
          <a:noFill/>
        </p:spPr>
        <p:txBody>
          <a:bodyPr wrap="none" rtlCol="0">
            <a:spAutoFit/>
          </a:bodyPr>
          <a:lstStyle/>
          <a:p>
            <a:r>
              <a:rPr lang="en-US" sz="2800" dirty="0" smtClean="0">
                <a:solidFill>
                  <a:prstClr val="black"/>
                </a:solidFill>
                <a:latin typeface="Arial" pitchFamily="34" charset="0"/>
              </a:rPr>
              <a:t>This is pretty good.</a:t>
            </a:r>
            <a:endParaRPr lang="en-US" sz="2800" dirty="0" err="1" smtClean="0">
              <a:solidFill>
                <a:prstClr val="black"/>
              </a:solidFill>
              <a:latin typeface="Arial" pitchFamily="34" charset="0"/>
            </a:endParaRPr>
          </a:p>
        </p:txBody>
      </p:sp>
      <p:cxnSp>
        <p:nvCxnSpPr>
          <p:cNvPr id="7" name="Straight Arrow Connector 6"/>
          <p:cNvCxnSpPr/>
          <p:nvPr/>
        </p:nvCxnSpPr>
        <p:spPr>
          <a:xfrm flipH="1">
            <a:off x="4648200" y="685800"/>
            <a:ext cx="685800" cy="160020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581400" y="162580"/>
            <a:ext cx="3982180" cy="523220"/>
          </a:xfrm>
          <a:prstGeom prst="rect">
            <a:avLst/>
          </a:prstGeom>
          <a:noFill/>
        </p:spPr>
        <p:txBody>
          <a:bodyPr wrap="none" rtlCol="0">
            <a:spAutoFit/>
          </a:bodyPr>
          <a:lstStyle/>
          <a:p>
            <a:r>
              <a:rPr lang="en-US" sz="2800" dirty="0" smtClean="0">
                <a:solidFill>
                  <a:srgbClr val="FFFFFF"/>
                </a:solidFill>
                <a:latin typeface="Arial" pitchFamily="34" charset="0"/>
              </a:rPr>
              <a:t>Stare at the intersection</a:t>
            </a:r>
          </a:p>
        </p:txBody>
      </p:sp>
    </p:spTree>
  </p:cSld>
  <p:clrMapOvr>
    <a:overrideClrMapping bg1="dk2" tx1="lt1" bg2="dk1" tx2="lt2" accent1="accent1" accent2="accent2" accent3="accent3" accent4="accent4" accent5="accent5" accent6="accent6" hlink="hlink" folHlink="folHlink"/>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6858000"/>
          </a:xfrm>
          <a:prstGeom prst="rect">
            <a:avLst/>
          </a:prstGeom>
          <a:solidFill>
            <a:srgbClr val="C2C2C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Rectangle 4"/>
          <p:cNvSpPr/>
          <p:nvPr/>
        </p:nvSpPr>
        <p:spPr>
          <a:xfrm>
            <a:off x="1191904" y="1385248"/>
            <a:ext cx="3352800" cy="2971800"/>
          </a:xfrm>
          <a:prstGeom prst="rect">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Oval 2"/>
          <p:cNvSpPr/>
          <p:nvPr/>
        </p:nvSpPr>
        <p:spPr>
          <a:xfrm>
            <a:off x="4495800" y="1600200"/>
            <a:ext cx="3276600" cy="3276600"/>
          </a:xfrm>
          <a:prstGeom prst="ellipse">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66FF66"/>
              </a:solidFill>
            </a:endParaRPr>
          </a:p>
        </p:txBody>
      </p:sp>
      <p:sp>
        <p:nvSpPr>
          <p:cNvPr id="4" name="Isosceles Triangle 3"/>
          <p:cNvSpPr/>
          <p:nvPr/>
        </p:nvSpPr>
        <p:spPr>
          <a:xfrm>
            <a:off x="2971800" y="2895600"/>
            <a:ext cx="3148584" cy="2714297"/>
          </a:xfrm>
          <a:prstGeom prst="triangle">
            <a:avLst/>
          </a:prstGeom>
          <a:solidFill>
            <a:srgbClr val="C2C2C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Oval 6"/>
          <p:cNvSpPr/>
          <p:nvPr/>
        </p:nvSpPr>
        <p:spPr>
          <a:xfrm>
            <a:off x="5638800" y="1066800"/>
            <a:ext cx="2667000" cy="2667000"/>
          </a:xfrm>
          <a:prstGeom prst="ellipse">
            <a:avLst/>
          </a:prstGeom>
          <a:solidFill>
            <a:srgbClr val="C2C2C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66FF66"/>
              </a:solidFill>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6858789" y="2033939"/>
            <a:ext cx="788647" cy="834366"/>
          </a:xfrm>
          <a:prstGeom prst="ellipse">
            <a:avLst/>
          </a:prstGeom>
          <a:noFill/>
          <a:ln w="127000">
            <a:solidFill>
              <a:schemeClr val="tx1"/>
            </a:solidFill>
            <a:miter lim="800000"/>
            <a:headEnd/>
            <a:tailEnd type="triangle" w="med" len="me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3324429" y="2451121"/>
            <a:ext cx="3534361" cy="5445"/>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2257628" y="2037467"/>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cxnSp>
        <p:nvCxnSpPr>
          <p:cNvPr id="26" name="AutoShape 11"/>
          <p:cNvCxnSpPr>
            <a:cxnSpLocks noChangeShapeType="1"/>
            <a:stCxn id="33" idx="0"/>
            <a:endCxn id="18" idx="4"/>
          </p:cNvCxnSpPr>
          <p:nvPr/>
        </p:nvCxnSpPr>
        <p:spPr bwMode="auto">
          <a:xfrm rot="5400000" flipH="1" flipV="1">
            <a:off x="6341821" y="3765484"/>
            <a:ext cx="1808470" cy="14113"/>
          </a:xfrm>
          <a:prstGeom prst="bentConnector3">
            <a:avLst>
              <a:gd name="adj1" fmla="val 50000"/>
            </a:avLst>
          </a:prstGeom>
          <a:noFill/>
          <a:ln w="254000">
            <a:solidFill>
              <a:schemeClr val="tx1"/>
            </a:solidFill>
            <a:miter lim="800000"/>
            <a:headEnd/>
            <a:tailEnd type="triangle" w="med" len="med"/>
          </a:ln>
          <a:effectLst/>
        </p:spPr>
      </p:cxnSp>
      <p:sp>
        <p:nvSpPr>
          <p:cNvPr id="28" name="TextBox 27"/>
          <p:cNvSpPr txBox="1"/>
          <p:nvPr/>
        </p:nvSpPr>
        <p:spPr>
          <a:xfrm>
            <a:off x="3400628" y="2539425"/>
            <a:ext cx="1095172" cy="584775"/>
          </a:xfrm>
          <a:prstGeom prst="rect">
            <a:avLst/>
          </a:prstGeom>
          <a:noFill/>
          <a:ln>
            <a:noFill/>
          </a:ln>
        </p:spPr>
        <p:txBody>
          <a:bodyPr wrap="none" rtlCol="0">
            <a:spAutoFit/>
          </a:bodyPr>
          <a:lstStyle/>
          <a:p>
            <a:r>
              <a:rPr lang="en-US" sz="3200" b="1" dirty="0" smtClean="0">
                <a:solidFill>
                  <a:srgbClr val="000000"/>
                </a:solidFill>
              </a:rPr>
              <a:t>slow</a:t>
            </a:r>
            <a:endParaRPr lang="en-US" sz="3200" b="1" dirty="0">
              <a:solidFill>
                <a:srgbClr val="000000"/>
              </a:solidFill>
            </a:endParaRPr>
          </a:p>
        </p:txBody>
      </p:sp>
      <p:sp>
        <p:nvSpPr>
          <p:cNvPr id="33" name="Rectangle 9"/>
          <p:cNvSpPr>
            <a:spLocks noChangeArrowheads="1"/>
          </p:cNvSpPr>
          <p:nvPr/>
        </p:nvSpPr>
        <p:spPr bwMode="auto">
          <a:xfrm>
            <a:off x="6781800" y="46767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sp>
        <p:nvSpPr>
          <p:cNvPr id="35" name="TextBox 34"/>
          <p:cNvSpPr txBox="1"/>
          <p:nvPr/>
        </p:nvSpPr>
        <p:spPr>
          <a:xfrm>
            <a:off x="5943600" y="4038600"/>
            <a:ext cx="912429" cy="584775"/>
          </a:xfrm>
          <a:prstGeom prst="rect">
            <a:avLst/>
          </a:prstGeom>
          <a:noFill/>
          <a:ln>
            <a:noFill/>
          </a:ln>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36" name="Rectangle 9"/>
          <p:cNvSpPr>
            <a:spLocks noChangeArrowheads="1"/>
          </p:cNvSpPr>
          <p:nvPr/>
        </p:nvSpPr>
        <p:spPr bwMode="auto">
          <a:xfrm>
            <a:off x="4121613" y="914400"/>
            <a:ext cx="1600200" cy="609600"/>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w="2857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bodyPr>
          <a:lstStyle/>
          <a:p>
            <a:pPr fontAlgn="base">
              <a:spcBef>
                <a:spcPct val="0"/>
              </a:spcBef>
              <a:spcAft>
                <a:spcPct val="0"/>
              </a:spcAft>
            </a:pPr>
            <a:r>
              <a:rPr lang="en-US" sz="3200" b="1" dirty="0" smtClean="0">
                <a:solidFill>
                  <a:srgbClr val="FFFFFF"/>
                </a:solidFill>
                <a:latin typeface="Arial Black" pitchFamily="34" charset="0"/>
              </a:rPr>
              <a:t>color</a:t>
            </a:r>
          </a:p>
        </p:txBody>
      </p:sp>
      <p:cxnSp>
        <p:nvCxnSpPr>
          <p:cNvPr id="37" name="AutoShape 8"/>
          <p:cNvCxnSpPr>
            <a:cxnSpLocks noChangeShapeType="1"/>
            <a:stCxn id="18" idx="0"/>
            <a:endCxn id="36" idx="3"/>
          </p:cNvCxnSpPr>
          <p:nvPr/>
        </p:nvCxnSpPr>
        <p:spPr bwMode="auto">
          <a:xfrm rot="16200000" flipV="1">
            <a:off x="6080094" y="860920"/>
            <a:ext cx="814739" cy="1531300"/>
          </a:xfrm>
          <a:prstGeom prst="bentConnector2">
            <a:avLst/>
          </a:prstGeom>
          <a:noFill/>
          <a:ln w="7620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miter lim="800000"/>
            <a:headEnd/>
            <a:tailEnd type="triangle" w="med" len="med"/>
          </a:ln>
          <a:effectLst/>
        </p:spPr>
      </p:cxnSp>
      <p:sp>
        <p:nvSpPr>
          <p:cNvPr id="40" name="TextBox 39"/>
          <p:cNvSpPr txBox="1"/>
          <p:nvPr/>
        </p:nvSpPr>
        <p:spPr>
          <a:xfrm>
            <a:off x="4038600" y="304800"/>
            <a:ext cx="1748299" cy="523220"/>
          </a:xfrm>
          <a:prstGeom prst="rect">
            <a:avLst/>
          </a:prstGeom>
          <a:noFill/>
        </p:spPr>
        <p:txBody>
          <a:bodyPr wrap="none" rtlCol="0">
            <a:spAutoFit/>
          </a:bodyPr>
          <a:lstStyle/>
          <a:p>
            <a:r>
              <a:rPr lang="en-US" sz="2800" dirty="0" smtClean="0">
                <a:solidFill>
                  <a:srgbClr val="D60093"/>
                </a:solidFill>
                <a:latin typeface="Arial Black" pitchFamily="34" charset="0"/>
              </a:rPr>
              <a:t>S</a:t>
            </a:r>
            <a:r>
              <a:rPr lang="en-US" sz="2800" dirty="0" smtClean="0">
                <a:solidFill>
                  <a:srgbClr val="FF0000"/>
                </a:solidFill>
                <a:latin typeface="Arial Black" pitchFamily="34" charset="0"/>
              </a:rPr>
              <a:t>l</a:t>
            </a:r>
            <a:r>
              <a:rPr lang="en-US" sz="2800" dirty="0" smtClean="0">
                <a:solidFill>
                  <a:srgbClr val="FF9900"/>
                </a:solidFill>
                <a:latin typeface="Arial Black" pitchFamily="34" charset="0"/>
              </a:rPr>
              <a:t>o</a:t>
            </a:r>
            <a:r>
              <a:rPr lang="en-US" sz="2800" dirty="0" smtClean="0">
                <a:solidFill>
                  <a:srgbClr val="00B050"/>
                </a:solidFill>
                <a:latin typeface="Arial Black" pitchFamily="34" charset="0"/>
              </a:rPr>
              <a:t>w</a:t>
            </a:r>
            <a:r>
              <a:rPr lang="en-US" sz="2800" dirty="0" smtClean="0">
                <a:solidFill>
                  <a:srgbClr val="009999"/>
                </a:solidFill>
                <a:latin typeface="Arial Black" pitchFamily="34" charset="0"/>
              </a:rPr>
              <a:t>e</a:t>
            </a:r>
            <a:r>
              <a:rPr lang="en-US" sz="2800" dirty="0" smtClean="0">
                <a:solidFill>
                  <a:srgbClr val="0070C0"/>
                </a:solidFill>
                <a:latin typeface="Arial Black" pitchFamily="34" charset="0"/>
              </a:rPr>
              <a:t>s</a:t>
            </a:r>
            <a:r>
              <a:rPr lang="en-US" sz="2800" dirty="0" smtClean="0">
                <a:solidFill>
                  <a:srgbClr val="CC00CC"/>
                </a:solidFill>
                <a:latin typeface="Arial Black" pitchFamily="34" charset="0"/>
              </a:rPr>
              <a:t>t</a:t>
            </a:r>
            <a:endParaRPr lang="en-US" sz="2800" dirty="0">
              <a:solidFill>
                <a:srgbClr val="CC00CC"/>
              </a:solidFill>
              <a:latin typeface="Arial Black" pitchFamily="34" charset="0"/>
            </a:endParaRPr>
          </a:p>
        </p:txBody>
      </p:sp>
      <p:sp>
        <p:nvSpPr>
          <p:cNvPr id="38" name="TextBox 37"/>
          <p:cNvSpPr txBox="1"/>
          <p:nvPr/>
        </p:nvSpPr>
        <p:spPr>
          <a:xfrm>
            <a:off x="152401" y="62805"/>
            <a:ext cx="3276599" cy="1384995"/>
          </a:xfrm>
          <a:prstGeom prst="rect">
            <a:avLst/>
          </a:prstGeom>
          <a:noFill/>
        </p:spPr>
        <p:txBody>
          <a:bodyPr wrap="square" rtlCol="0">
            <a:spAutoFit/>
          </a:bodyPr>
          <a:lstStyle/>
          <a:p>
            <a:r>
              <a:rPr lang="en-US" sz="2800" dirty="0" smtClean="0">
                <a:solidFill>
                  <a:srgbClr val="000000"/>
                </a:solidFill>
                <a:latin typeface="Arial Black" pitchFamily="34" charset="0"/>
              </a:rPr>
              <a:t>Extreme heterogeneity in delay</a:t>
            </a:r>
            <a:endParaRPr lang="en-US" sz="2800" dirty="0">
              <a:solidFill>
                <a:srgbClr val="000000"/>
              </a:solidFill>
              <a:latin typeface="Arial Black" pitchFamily="34" charset="0"/>
            </a:endParaRPr>
          </a:p>
        </p:txBody>
      </p:sp>
      <p:cxnSp>
        <p:nvCxnSpPr>
          <p:cNvPr id="39" name="Straight Arrow Connector 38"/>
          <p:cNvCxnSpPr/>
          <p:nvPr/>
        </p:nvCxnSpPr>
        <p:spPr bwMode="auto">
          <a:xfrm flipV="1">
            <a:off x="1371600" y="19050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41" name="Straight Arrow Connector 40"/>
          <p:cNvCxnSpPr/>
          <p:nvPr/>
        </p:nvCxnSpPr>
        <p:spPr bwMode="auto">
          <a:xfrm>
            <a:off x="1371600" y="5562600"/>
            <a:ext cx="6705600" cy="0"/>
          </a:xfrm>
          <a:prstGeom prst="straightConnector1">
            <a:avLst/>
          </a:prstGeom>
          <a:noFill/>
          <a:ln w="57150" cap="flat" cmpd="sng" algn="ctr">
            <a:solidFill>
              <a:schemeClr val="tx1"/>
            </a:solidFill>
            <a:prstDash val="solid"/>
            <a:round/>
            <a:headEnd type="none" w="med" len="med"/>
            <a:tailEnd type="arrow"/>
          </a:ln>
          <a:effectLst/>
        </p:spPr>
      </p:cxnSp>
      <p:sp>
        <p:nvSpPr>
          <p:cNvPr id="42" name="TextBox 41"/>
          <p:cNvSpPr txBox="1"/>
          <p:nvPr/>
        </p:nvSpPr>
        <p:spPr>
          <a:xfrm>
            <a:off x="152400" y="4953000"/>
            <a:ext cx="1225015" cy="954107"/>
          </a:xfrm>
          <a:prstGeom prst="rect">
            <a:avLst/>
          </a:prstGeom>
          <a:noFill/>
        </p:spPr>
        <p:txBody>
          <a:bodyPr wrap="none" rtlCol="0">
            <a:spAutoFit/>
          </a:bodyPr>
          <a:lstStyle/>
          <a:p>
            <a:r>
              <a:rPr lang="en-US" sz="2800" b="1" dirty="0" smtClean="0">
                <a:solidFill>
                  <a:srgbClr val="000000"/>
                </a:solidFill>
              </a:rPr>
              <a:t>Fast/</a:t>
            </a:r>
          </a:p>
          <a:p>
            <a:r>
              <a:rPr lang="en-US" sz="2800" b="1" dirty="0" smtClean="0">
                <a:solidFill>
                  <a:srgbClr val="000000"/>
                </a:solidFill>
              </a:rPr>
              <a:t>costly</a:t>
            </a:r>
            <a:endParaRPr lang="en-US" sz="2800" b="1" dirty="0">
              <a:solidFill>
                <a:srgbClr val="000000"/>
              </a:solidFill>
            </a:endParaRPr>
          </a:p>
        </p:txBody>
      </p:sp>
      <p:sp>
        <p:nvSpPr>
          <p:cNvPr id="43" name="TextBox 42"/>
          <p:cNvSpPr txBox="1"/>
          <p:nvPr/>
        </p:nvSpPr>
        <p:spPr>
          <a:xfrm>
            <a:off x="76200" y="2286000"/>
            <a:ext cx="1225015" cy="954107"/>
          </a:xfrm>
          <a:prstGeom prst="rect">
            <a:avLst/>
          </a:prstGeom>
          <a:noFill/>
        </p:spPr>
        <p:txBody>
          <a:bodyPr wrap="none" rtlCol="0">
            <a:spAutoFit/>
          </a:bodyPr>
          <a:lstStyle/>
          <a:p>
            <a:r>
              <a:rPr lang="en-US" sz="2800" b="1" dirty="0" smtClean="0">
                <a:solidFill>
                  <a:srgbClr val="000000"/>
                </a:solidFill>
              </a:rPr>
              <a:t>Slow/</a:t>
            </a:r>
          </a:p>
          <a:p>
            <a:r>
              <a:rPr lang="en-US" sz="2800" b="1" dirty="0" smtClean="0">
                <a:solidFill>
                  <a:srgbClr val="000000"/>
                </a:solidFill>
              </a:rPr>
              <a:t>cheap</a:t>
            </a:r>
            <a:endParaRPr lang="en-US" sz="2800" b="1" dirty="0">
              <a:solidFill>
                <a:srgbClr val="000000"/>
              </a:solidFill>
            </a:endParaRPr>
          </a:p>
        </p:txBody>
      </p:sp>
      <p:sp>
        <p:nvSpPr>
          <p:cNvPr id="44" name="TextBox 43"/>
          <p:cNvSpPr txBox="1"/>
          <p:nvPr/>
        </p:nvSpPr>
        <p:spPr>
          <a:xfrm>
            <a:off x="1837185" y="58013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45" name="TextBox 44"/>
          <p:cNvSpPr txBox="1"/>
          <p:nvPr/>
        </p:nvSpPr>
        <p:spPr>
          <a:xfrm>
            <a:off x="6629400" y="57912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7097204" y="2186339"/>
            <a:ext cx="788647" cy="834366"/>
          </a:xfrm>
          <a:prstGeom prst="ellipse">
            <a:avLst/>
          </a:prstGeom>
          <a:noFill/>
          <a:ln w="127000">
            <a:solidFill>
              <a:schemeClr val="tx1"/>
            </a:solidFill>
            <a:miter lim="800000"/>
            <a:headEnd/>
            <a:tailEnd type="triangle" w="med" len="me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3562844" y="2603521"/>
            <a:ext cx="3534361" cy="5445"/>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2496043" y="2189867"/>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cxnSp>
        <p:nvCxnSpPr>
          <p:cNvPr id="26" name="AutoShape 11"/>
          <p:cNvCxnSpPr>
            <a:cxnSpLocks noChangeShapeType="1"/>
            <a:stCxn id="33" idx="0"/>
            <a:endCxn id="18" idx="4"/>
          </p:cNvCxnSpPr>
          <p:nvPr/>
        </p:nvCxnSpPr>
        <p:spPr bwMode="auto">
          <a:xfrm rot="5400000" flipH="1" flipV="1">
            <a:off x="6580236" y="3917884"/>
            <a:ext cx="1808470" cy="14113"/>
          </a:xfrm>
          <a:prstGeom prst="bentConnector3">
            <a:avLst>
              <a:gd name="adj1" fmla="val 50000"/>
            </a:avLst>
          </a:prstGeom>
          <a:noFill/>
          <a:ln w="254000">
            <a:solidFill>
              <a:schemeClr val="tx1"/>
            </a:solidFill>
            <a:miter lim="800000"/>
            <a:headEnd/>
            <a:tailEnd type="triangle" w="med" len="med"/>
          </a:ln>
          <a:effectLst/>
        </p:spPr>
      </p:cxnSp>
      <p:sp>
        <p:nvSpPr>
          <p:cNvPr id="28" name="TextBox 27"/>
          <p:cNvSpPr txBox="1"/>
          <p:nvPr/>
        </p:nvSpPr>
        <p:spPr>
          <a:xfrm>
            <a:off x="3639043" y="2691825"/>
            <a:ext cx="1095172" cy="584775"/>
          </a:xfrm>
          <a:prstGeom prst="rect">
            <a:avLst/>
          </a:prstGeom>
          <a:noFill/>
          <a:ln>
            <a:noFill/>
          </a:ln>
        </p:spPr>
        <p:txBody>
          <a:bodyPr wrap="none" rtlCol="0">
            <a:spAutoFit/>
          </a:bodyPr>
          <a:lstStyle/>
          <a:p>
            <a:r>
              <a:rPr lang="en-US" sz="3200" b="1" dirty="0" smtClean="0">
                <a:solidFill>
                  <a:srgbClr val="000000"/>
                </a:solidFill>
              </a:rPr>
              <a:t>slow</a:t>
            </a:r>
            <a:endParaRPr lang="en-US" sz="3200" b="1" dirty="0">
              <a:solidFill>
                <a:srgbClr val="000000"/>
              </a:solidFill>
            </a:endParaRPr>
          </a:p>
        </p:txBody>
      </p:sp>
      <p:sp>
        <p:nvSpPr>
          <p:cNvPr id="33" name="Rectangle 9"/>
          <p:cNvSpPr>
            <a:spLocks noChangeArrowheads="1"/>
          </p:cNvSpPr>
          <p:nvPr/>
        </p:nvSpPr>
        <p:spPr bwMode="auto">
          <a:xfrm>
            <a:off x="7020215" y="48291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sp>
        <p:nvSpPr>
          <p:cNvPr id="35" name="TextBox 34"/>
          <p:cNvSpPr txBox="1"/>
          <p:nvPr/>
        </p:nvSpPr>
        <p:spPr>
          <a:xfrm>
            <a:off x="6182015" y="4191000"/>
            <a:ext cx="912429" cy="584775"/>
          </a:xfrm>
          <a:prstGeom prst="rect">
            <a:avLst/>
          </a:prstGeom>
          <a:noFill/>
          <a:ln>
            <a:noFill/>
          </a:ln>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36" name="Rectangle 9"/>
          <p:cNvSpPr>
            <a:spLocks noChangeArrowheads="1"/>
          </p:cNvSpPr>
          <p:nvPr/>
        </p:nvSpPr>
        <p:spPr bwMode="auto">
          <a:xfrm>
            <a:off x="4360028" y="1066800"/>
            <a:ext cx="1600200" cy="609600"/>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w="2857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bodyPr>
          <a:lstStyle/>
          <a:p>
            <a:pPr fontAlgn="base">
              <a:spcBef>
                <a:spcPct val="0"/>
              </a:spcBef>
              <a:spcAft>
                <a:spcPct val="0"/>
              </a:spcAft>
            </a:pPr>
            <a:r>
              <a:rPr lang="en-US" sz="3200" b="1" dirty="0" smtClean="0">
                <a:solidFill>
                  <a:srgbClr val="FFFFFF"/>
                </a:solidFill>
                <a:latin typeface="Arial Black" pitchFamily="34" charset="0"/>
              </a:rPr>
              <a:t>color</a:t>
            </a:r>
          </a:p>
        </p:txBody>
      </p:sp>
      <p:cxnSp>
        <p:nvCxnSpPr>
          <p:cNvPr id="37" name="AutoShape 8"/>
          <p:cNvCxnSpPr>
            <a:cxnSpLocks noChangeShapeType="1"/>
            <a:stCxn id="18" idx="0"/>
            <a:endCxn id="36" idx="3"/>
          </p:cNvCxnSpPr>
          <p:nvPr/>
        </p:nvCxnSpPr>
        <p:spPr bwMode="auto">
          <a:xfrm rot="16200000" flipV="1">
            <a:off x="6318509" y="1013320"/>
            <a:ext cx="814739" cy="1531300"/>
          </a:xfrm>
          <a:prstGeom prst="bentConnector2">
            <a:avLst/>
          </a:prstGeom>
          <a:noFill/>
          <a:ln w="7620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miter lim="800000"/>
            <a:headEnd/>
            <a:tailEnd type="triangle" w="med" len="med"/>
          </a:ln>
          <a:effectLst/>
        </p:spPr>
      </p:cxnSp>
      <p:sp>
        <p:nvSpPr>
          <p:cNvPr id="40" name="TextBox 39"/>
          <p:cNvSpPr txBox="1"/>
          <p:nvPr/>
        </p:nvSpPr>
        <p:spPr>
          <a:xfrm>
            <a:off x="4277015" y="457200"/>
            <a:ext cx="1748299" cy="523220"/>
          </a:xfrm>
          <a:prstGeom prst="rect">
            <a:avLst/>
          </a:prstGeom>
          <a:noFill/>
        </p:spPr>
        <p:txBody>
          <a:bodyPr wrap="none" rtlCol="0">
            <a:spAutoFit/>
          </a:bodyPr>
          <a:lstStyle/>
          <a:p>
            <a:r>
              <a:rPr lang="en-US" sz="2800" dirty="0" smtClean="0">
                <a:solidFill>
                  <a:srgbClr val="D60093"/>
                </a:solidFill>
                <a:latin typeface="Arial Black" pitchFamily="34" charset="0"/>
              </a:rPr>
              <a:t>S</a:t>
            </a:r>
            <a:r>
              <a:rPr lang="en-US" sz="2800" dirty="0" smtClean="0">
                <a:solidFill>
                  <a:srgbClr val="FF0000"/>
                </a:solidFill>
                <a:latin typeface="Arial Black" pitchFamily="34" charset="0"/>
              </a:rPr>
              <a:t>l</a:t>
            </a:r>
            <a:r>
              <a:rPr lang="en-US" sz="2800" dirty="0" smtClean="0">
                <a:solidFill>
                  <a:srgbClr val="FF9900"/>
                </a:solidFill>
                <a:latin typeface="Arial Black" pitchFamily="34" charset="0"/>
              </a:rPr>
              <a:t>o</a:t>
            </a:r>
            <a:r>
              <a:rPr lang="en-US" sz="2800" dirty="0" smtClean="0">
                <a:solidFill>
                  <a:srgbClr val="00B050"/>
                </a:solidFill>
                <a:latin typeface="Arial Black" pitchFamily="34" charset="0"/>
              </a:rPr>
              <a:t>w</a:t>
            </a:r>
            <a:r>
              <a:rPr lang="en-US" sz="2800" dirty="0" smtClean="0">
                <a:solidFill>
                  <a:srgbClr val="009999"/>
                </a:solidFill>
                <a:latin typeface="Arial Black" pitchFamily="34" charset="0"/>
              </a:rPr>
              <a:t>e</a:t>
            </a:r>
            <a:r>
              <a:rPr lang="en-US" sz="2800" dirty="0" smtClean="0">
                <a:solidFill>
                  <a:srgbClr val="0070C0"/>
                </a:solidFill>
                <a:latin typeface="Arial Black" pitchFamily="34" charset="0"/>
              </a:rPr>
              <a:t>s</a:t>
            </a:r>
            <a:r>
              <a:rPr lang="en-US" sz="2800" dirty="0" smtClean="0">
                <a:solidFill>
                  <a:srgbClr val="CC00CC"/>
                </a:solidFill>
                <a:latin typeface="Arial Black" pitchFamily="34" charset="0"/>
              </a:rPr>
              <a:t>t</a:t>
            </a:r>
            <a:endParaRPr lang="en-US" sz="2800" dirty="0">
              <a:solidFill>
                <a:srgbClr val="CC00CC"/>
              </a:solidFill>
              <a:latin typeface="Arial Black" pitchFamily="34" charset="0"/>
            </a:endParaRPr>
          </a:p>
        </p:txBody>
      </p:sp>
      <p:sp>
        <p:nvSpPr>
          <p:cNvPr id="38" name="TextBox 37"/>
          <p:cNvSpPr txBox="1"/>
          <p:nvPr/>
        </p:nvSpPr>
        <p:spPr>
          <a:xfrm>
            <a:off x="152401" y="62805"/>
            <a:ext cx="3276599" cy="1384995"/>
          </a:xfrm>
          <a:prstGeom prst="rect">
            <a:avLst/>
          </a:prstGeom>
          <a:noFill/>
        </p:spPr>
        <p:txBody>
          <a:bodyPr wrap="square" rtlCol="0">
            <a:spAutoFit/>
          </a:bodyPr>
          <a:lstStyle/>
          <a:p>
            <a:r>
              <a:rPr lang="en-US" sz="2800" dirty="0" smtClean="0">
                <a:solidFill>
                  <a:srgbClr val="000000"/>
                </a:solidFill>
                <a:latin typeface="Arial Black" pitchFamily="34" charset="0"/>
              </a:rPr>
              <a:t>Extreme heterogeneity in delay</a:t>
            </a:r>
            <a:endParaRPr lang="en-US" sz="2800" dirty="0">
              <a:solidFill>
                <a:srgbClr val="000000"/>
              </a:solidFill>
              <a:latin typeface="Arial Black" pitchFamily="34" charset="0"/>
            </a:endParaRPr>
          </a:p>
        </p:txBody>
      </p:sp>
      <p:cxnSp>
        <p:nvCxnSpPr>
          <p:cNvPr id="39" name="Straight Arrow Connector 38"/>
          <p:cNvCxnSpPr/>
          <p:nvPr/>
        </p:nvCxnSpPr>
        <p:spPr bwMode="auto">
          <a:xfrm flipV="1">
            <a:off x="1610015" y="20574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41" name="Straight Arrow Connector 40"/>
          <p:cNvCxnSpPr/>
          <p:nvPr/>
        </p:nvCxnSpPr>
        <p:spPr bwMode="auto">
          <a:xfrm>
            <a:off x="1610015" y="5715000"/>
            <a:ext cx="6705600" cy="0"/>
          </a:xfrm>
          <a:prstGeom prst="straightConnector1">
            <a:avLst/>
          </a:prstGeom>
          <a:noFill/>
          <a:ln w="57150" cap="flat" cmpd="sng" algn="ctr">
            <a:solidFill>
              <a:schemeClr val="tx1"/>
            </a:solidFill>
            <a:prstDash val="solid"/>
            <a:round/>
            <a:headEnd type="none" w="med" len="med"/>
            <a:tailEnd type="arrow"/>
          </a:ln>
          <a:effectLst/>
        </p:spPr>
      </p:cxnSp>
      <p:sp>
        <p:nvSpPr>
          <p:cNvPr id="42" name="TextBox 41"/>
          <p:cNvSpPr txBox="1"/>
          <p:nvPr/>
        </p:nvSpPr>
        <p:spPr>
          <a:xfrm>
            <a:off x="390815" y="5105400"/>
            <a:ext cx="1225015" cy="954107"/>
          </a:xfrm>
          <a:prstGeom prst="rect">
            <a:avLst/>
          </a:prstGeom>
          <a:noFill/>
        </p:spPr>
        <p:txBody>
          <a:bodyPr wrap="none" rtlCol="0">
            <a:spAutoFit/>
          </a:bodyPr>
          <a:lstStyle/>
          <a:p>
            <a:r>
              <a:rPr lang="en-US" sz="2800" b="1" dirty="0" smtClean="0">
                <a:solidFill>
                  <a:srgbClr val="000000"/>
                </a:solidFill>
              </a:rPr>
              <a:t>Fast/</a:t>
            </a:r>
          </a:p>
          <a:p>
            <a:r>
              <a:rPr lang="en-US" sz="2800" b="1" dirty="0" smtClean="0">
                <a:solidFill>
                  <a:srgbClr val="000000"/>
                </a:solidFill>
              </a:rPr>
              <a:t>costly</a:t>
            </a:r>
            <a:endParaRPr lang="en-US" sz="2800" b="1" dirty="0">
              <a:solidFill>
                <a:srgbClr val="000000"/>
              </a:solidFill>
            </a:endParaRPr>
          </a:p>
        </p:txBody>
      </p:sp>
      <p:sp>
        <p:nvSpPr>
          <p:cNvPr id="43" name="TextBox 42"/>
          <p:cNvSpPr txBox="1"/>
          <p:nvPr/>
        </p:nvSpPr>
        <p:spPr>
          <a:xfrm>
            <a:off x="314615" y="2438400"/>
            <a:ext cx="1225015" cy="954107"/>
          </a:xfrm>
          <a:prstGeom prst="rect">
            <a:avLst/>
          </a:prstGeom>
          <a:noFill/>
        </p:spPr>
        <p:txBody>
          <a:bodyPr wrap="none" rtlCol="0">
            <a:spAutoFit/>
          </a:bodyPr>
          <a:lstStyle/>
          <a:p>
            <a:r>
              <a:rPr lang="en-US" sz="2800" b="1" dirty="0" smtClean="0">
                <a:solidFill>
                  <a:srgbClr val="000000"/>
                </a:solidFill>
              </a:rPr>
              <a:t>Slow/</a:t>
            </a:r>
          </a:p>
          <a:p>
            <a:r>
              <a:rPr lang="en-US" sz="2800" b="1" dirty="0" smtClean="0">
                <a:solidFill>
                  <a:srgbClr val="000000"/>
                </a:solidFill>
              </a:rPr>
              <a:t>cheap</a:t>
            </a:r>
            <a:endParaRPr lang="en-US" sz="2800" b="1" dirty="0">
              <a:solidFill>
                <a:srgbClr val="000000"/>
              </a:solidFill>
            </a:endParaRPr>
          </a:p>
        </p:txBody>
      </p:sp>
      <p:sp>
        <p:nvSpPr>
          <p:cNvPr id="44" name="TextBox 43"/>
          <p:cNvSpPr txBox="1"/>
          <p:nvPr/>
        </p:nvSpPr>
        <p:spPr>
          <a:xfrm>
            <a:off x="2075600" y="59537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45" name="TextBox 44"/>
          <p:cNvSpPr txBox="1"/>
          <p:nvPr/>
        </p:nvSpPr>
        <p:spPr>
          <a:xfrm>
            <a:off x="6867815" y="59436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48" name="Explosion 2 47"/>
          <p:cNvSpPr/>
          <p:nvPr/>
        </p:nvSpPr>
        <p:spPr bwMode="auto">
          <a:xfrm>
            <a:off x="2676815" y="3352800"/>
            <a:ext cx="2895600" cy="2133600"/>
          </a:xfrm>
          <a:prstGeom prst="irregularSeal2">
            <a:avLst/>
          </a:prstGeom>
          <a:gradFill flip="none" rotWithShape="1">
            <a:gsLst>
              <a:gs pos="0">
                <a:srgbClr val="FF3399"/>
              </a:gs>
              <a:gs pos="25000">
                <a:srgbClr val="FF6633"/>
              </a:gs>
              <a:gs pos="50000">
                <a:srgbClr val="FFFF00"/>
              </a:gs>
              <a:gs pos="75000">
                <a:srgbClr val="01A78F"/>
              </a:gs>
              <a:gs pos="100000">
                <a:srgbClr val="3366FF"/>
              </a:gs>
            </a:gsLst>
            <a:lin ang="5400000" scaled="0"/>
            <a:tileRect/>
          </a:gradFill>
          <a:ln w="28575" cap="flat" cmpd="sng" algn="ctr">
            <a:no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fontAlgn="base">
              <a:spcBef>
                <a:spcPct val="0"/>
              </a:spcBef>
              <a:spcAft>
                <a:spcPct val="0"/>
              </a:spcAft>
            </a:pPr>
            <a:r>
              <a:rPr lang="en-US" sz="3200" dirty="0" smtClean="0">
                <a:solidFill>
                  <a:srgbClr val="000000"/>
                </a:solidFill>
                <a:latin typeface="Arial Black" pitchFamily="34" charset="0"/>
              </a:rPr>
              <a:t>Mixed?</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7097204" y="2186339"/>
            <a:ext cx="788647" cy="834366"/>
          </a:xfrm>
          <a:prstGeom prst="ellipse">
            <a:avLst/>
          </a:prstGeom>
          <a:noFill/>
          <a:ln w="127000">
            <a:solidFill>
              <a:schemeClr val="tx1"/>
            </a:solidFill>
            <a:miter lim="800000"/>
            <a:headEnd/>
            <a:tailEnd type="triangle" w="med" len="me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3562844" y="2603521"/>
            <a:ext cx="3534361" cy="5445"/>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2496043" y="2189867"/>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cxnSp>
        <p:nvCxnSpPr>
          <p:cNvPr id="26" name="AutoShape 11"/>
          <p:cNvCxnSpPr>
            <a:cxnSpLocks noChangeShapeType="1"/>
            <a:stCxn id="33" idx="0"/>
            <a:endCxn id="18" idx="4"/>
          </p:cNvCxnSpPr>
          <p:nvPr/>
        </p:nvCxnSpPr>
        <p:spPr bwMode="auto">
          <a:xfrm rot="5400000" flipH="1" flipV="1">
            <a:off x="6580236" y="3917884"/>
            <a:ext cx="1808470" cy="14113"/>
          </a:xfrm>
          <a:prstGeom prst="bentConnector3">
            <a:avLst>
              <a:gd name="adj1" fmla="val 50000"/>
            </a:avLst>
          </a:prstGeom>
          <a:noFill/>
          <a:ln w="254000">
            <a:solidFill>
              <a:schemeClr val="tx1"/>
            </a:solidFill>
            <a:miter lim="800000"/>
            <a:headEnd/>
            <a:tailEnd type="triangle" w="med" len="med"/>
          </a:ln>
          <a:effectLst/>
        </p:spPr>
      </p:cxnSp>
      <p:sp>
        <p:nvSpPr>
          <p:cNvPr id="28" name="TextBox 27"/>
          <p:cNvSpPr txBox="1"/>
          <p:nvPr/>
        </p:nvSpPr>
        <p:spPr>
          <a:xfrm>
            <a:off x="3639043" y="2691825"/>
            <a:ext cx="1095172" cy="584775"/>
          </a:xfrm>
          <a:prstGeom prst="rect">
            <a:avLst/>
          </a:prstGeom>
          <a:noFill/>
          <a:ln>
            <a:noFill/>
          </a:ln>
        </p:spPr>
        <p:txBody>
          <a:bodyPr wrap="none" rtlCol="0">
            <a:spAutoFit/>
          </a:bodyPr>
          <a:lstStyle/>
          <a:p>
            <a:r>
              <a:rPr lang="en-US" sz="3200" b="1" dirty="0" smtClean="0">
                <a:solidFill>
                  <a:srgbClr val="000000"/>
                </a:solidFill>
              </a:rPr>
              <a:t>slow</a:t>
            </a:r>
            <a:endParaRPr lang="en-US" sz="3200" b="1" dirty="0">
              <a:solidFill>
                <a:srgbClr val="000000"/>
              </a:solidFill>
            </a:endParaRPr>
          </a:p>
        </p:txBody>
      </p:sp>
      <p:sp>
        <p:nvSpPr>
          <p:cNvPr id="33" name="Rectangle 9"/>
          <p:cNvSpPr>
            <a:spLocks noChangeArrowheads="1"/>
          </p:cNvSpPr>
          <p:nvPr/>
        </p:nvSpPr>
        <p:spPr bwMode="auto">
          <a:xfrm>
            <a:off x="7020215" y="48291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sp>
        <p:nvSpPr>
          <p:cNvPr id="35" name="TextBox 34"/>
          <p:cNvSpPr txBox="1"/>
          <p:nvPr/>
        </p:nvSpPr>
        <p:spPr>
          <a:xfrm>
            <a:off x="6182015" y="4191000"/>
            <a:ext cx="912429" cy="584775"/>
          </a:xfrm>
          <a:prstGeom prst="rect">
            <a:avLst/>
          </a:prstGeom>
          <a:noFill/>
          <a:ln>
            <a:noFill/>
          </a:ln>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36" name="Rectangle 9"/>
          <p:cNvSpPr>
            <a:spLocks noChangeArrowheads="1"/>
          </p:cNvSpPr>
          <p:nvPr/>
        </p:nvSpPr>
        <p:spPr bwMode="auto">
          <a:xfrm>
            <a:off x="4360028" y="1066800"/>
            <a:ext cx="1600200" cy="609600"/>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w="2857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bodyPr>
          <a:lstStyle/>
          <a:p>
            <a:pPr fontAlgn="base">
              <a:spcBef>
                <a:spcPct val="0"/>
              </a:spcBef>
              <a:spcAft>
                <a:spcPct val="0"/>
              </a:spcAft>
            </a:pPr>
            <a:r>
              <a:rPr lang="en-US" sz="3200" b="1" dirty="0" smtClean="0">
                <a:solidFill>
                  <a:srgbClr val="FFFFFF"/>
                </a:solidFill>
                <a:latin typeface="Arial Black" pitchFamily="34" charset="0"/>
              </a:rPr>
              <a:t>color</a:t>
            </a:r>
          </a:p>
        </p:txBody>
      </p:sp>
      <p:cxnSp>
        <p:nvCxnSpPr>
          <p:cNvPr id="37" name="AutoShape 8"/>
          <p:cNvCxnSpPr>
            <a:cxnSpLocks noChangeShapeType="1"/>
            <a:stCxn id="18" idx="0"/>
            <a:endCxn id="36" idx="3"/>
          </p:cNvCxnSpPr>
          <p:nvPr/>
        </p:nvCxnSpPr>
        <p:spPr bwMode="auto">
          <a:xfrm rot="16200000" flipV="1">
            <a:off x="6318509" y="1013320"/>
            <a:ext cx="814739" cy="1531300"/>
          </a:xfrm>
          <a:prstGeom prst="bentConnector2">
            <a:avLst/>
          </a:prstGeom>
          <a:noFill/>
          <a:ln w="7620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miter lim="800000"/>
            <a:headEnd/>
            <a:tailEnd type="triangle" w="med" len="med"/>
          </a:ln>
          <a:effectLst/>
        </p:spPr>
      </p:cxnSp>
      <p:sp>
        <p:nvSpPr>
          <p:cNvPr id="40" name="TextBox 39"/>
          <p:cNvSpPr txBox="1"/>
          <p:nvPr/>
        </p:nvSpPr>
        <p:spPr>
          <a:xfrm>
            <a:off x="4277015" y="457200"/>
            <a:ext cx="1748299" cy="523220"/>
          </a:xfrm>
          <a:prstGeom prst="rect">
            <a:avLst/>
          </a:prstGeom>
          <a:noFill/>
        </p:spPr>
        <p:txBody>
          <a:bodyPr wrap="none" rtlCol="0">
            <a:spAutoFit/>
          </a:bodyPr>
          <a:lstStyle/>
          <a:p>
            <a:r>
              <a:rPr lang="en-US" sz="2800" dirty="0" smtClean="0">
                <a:solidFill>
                  <a:srgbClr val="D60093"/>
                </a:solidFill>
                <a:latin typeface="Arial Black" pitchFamily="34" charset="0"/>
              </a:rPr>
              <a:t>S</a:t>
            </a:r>
            <a:r>
              <a:rPr lang="en-US" sz="2800" dirty="0" smtClean="0">
                <a:solidFill>
                  <a:srgbClr val="FF0000"/>
                </a:solidFill>
                <a:latin typeface="Arial Black" pitchFamily="34" charset="0"/>
              </a:rPr>
              <a:t>l</a:t>
            </a:r>
            <a:r>
              <a:rPr lang="en-US" sz="2800" dirty="0" smtClean="0">
                <a:solidFill>
                  <a:srgbClr val="FF9900"/>
                </a:solidFill>
                <a:latin typeface="Arial Black" pitchFamily="34" charset="0"/>
              </a:rPr>
              <a:t>o</a:t>
            </a:r>
            <a:r>
              <a:rPr lang="en-US" sz="2800" dirty="0" smtClean="0">
                <a:solidFill>
                  <a:srgbClr val="00B050"/>
                </a:solidFill>
                <a:latin typeface="Arial Black" pitchFamily="34" charset="0"/>
              </a:rPr>
              <a:t>w</a:t>
            </a:r>
            <a:r>
              <a:rPr lang="en-US" sz="2800" dirty="0" smtClean="0">
                <a:solidFill>
                  <a:srgbClr val="009999"/>
                </a:solidFill>
                <a:latin typeface="Arial Black" pitchFamily="34" charset="0"/>
              </a:rPr>
              <a:t>e</a:t>
            </a:r>
            <a:r>
              <a:rPr lang="en-US" sz="2800" dirty="0" smtClean="0">
                <a:solidFill>
                  <a:srgbClr val="0070C0"/>
                </a:solidFill>
                <a:latin typeface="Arial Black" pitchFamily="34" charset="0"/>
              </a:rPr>
              <a:t>s</a:t>
            </a:r>
            <a:r>
              <a:rPr lang="en-US" sz="2800" dirty="0" smtClean="0">
                <a:solidFill>
                  <a:srgbClr val="CC00CC"/>
                </a:solidFill>
                <a:latin typeface="Arial Black" pitchFamily="34" charset="0"/>
              </a:rPr>
              <a:t>t</a:t>
            </a:r>
            <a:endParaRPr lang="en-US" sz="2800" dirty="0">
              <a:solidFill>
                <a:srgbClr val="CC00CC"/>
              </a:solidFill>
              <a:latin typeface="Arial Black" pitchFamily="34" charset="0"/>
            </a:endParaRPr>
          </a:p>
        </p:txBody>
      </p:sp>
      <p:sp>
        <p:nvSpPr>
          <p:cNvPr id="21" name="Cloud 20"/>
          <p:cNvSpPr/>
          <p:nvPr/>
        </p:nvSpPr>
        <p:spPr bwMode="auto">
          <a:xfrm flipV="1">
            <a:off x="1676400" y="76200"/>
            <a:ext cx="4800600" cy="5715000"/>
          </a:xfrm>
          <a:prstGeom prst="cloud">
            <a:avLst/>
          </a:prstGeom>
          <a:solidFill>
            <a:schemeClr val="bg1">
              <a:lumMod val="75000"/>
            </a:schemeClr>
          </a:solidFill>
          <a:ln w="2857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2" name="Cloud 21"/>
          <p:cNvSpPr/>
          <p:nvPr/>
        </p:nvSpPr>
        <p:spPr bwMode="auto">
          <a:xfrm rot="21359139" flipV="1">
            <a:off x="4030390" y="-5664"/>
            <a:ext cx="4495800" cy="5797152"/>
          </a:xfrm>
          <a:prstGeom prst="cloud">
            <a:avLst/>
          </a:prstGeom>
          <a:solidFill>
            <a:schemeClr val="bg1">
              <a:lumMod val="75000"/>
            </a:schemeClr>
          </a:solidFill>
          <a:ln w="2857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cxnSp>
        <p:nvCxnSpPr>
          <p:cNvPr id="39" name="Straight Arrow Connector 38"/>
          <p:cNvCxnSpPr/>
          <p:nvPr/>
        </p:nvCxnSpPr>
        <p:spPr bwMode="auto">
          <a:xfrm flipV="1">
            <a:off x="1610015" y="20574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41" name="Straight Arrow Connector 40"/>
          <p:cNvCxnSpPr/>
          <p:nvPr/>
        </p:nvCxnSpPr>
        <p:spPr bwMode="auto">
          <a:xfrm>
            <a:off x="1610015" y="5715000"/>
            <a:ext cx="6705600" cy="0"/>
          </a:xfrm>
          <a:prstGeom prst="straightConnector1">
            <a:avLst/>
          </a:prstGeom>
          <a:noFill/>
          <a:ln w="57150" cap="flat" cmpd="sng" algn="ctr">
            <a:solidFill>
              <a:schemeClr val="tx1"/>
            </a:solidFill>
            <a:prstDash val="solid"/>
            <a:round/>
            <a:headEnd type="none" w="med" len="med"/>
            <a:tailEnd type="arrow"/>
          </a:ln>
          <a:effectLst/>
        </p:spPr>
      </p:cxnSp>
      <p:sp>
        <p:nvSpPr>
          <p:cNvPr id="42" name="TextBox 41"/>
          <p:cNvSpPr txBox="1"/>
          <p:nvPr/>
        </p:nvSpPr>
        <p:spPr>
          <a:xfrm>
            <a:off x="390815" y="5105400"/>
            <a:ext cx="1225015" cy="954107"/>
          </a:xfrm>
          <a:prstGeom prst="rect">
            <a:avLst/>
          </a:prstGeom>
          <a:noFill/>
        </p:spPr>
        <p:txBody>
          <a:bodyPr wrap="none" rtlCol="0">
            <a:spAutoFit/>
          </a:bodyPr>
          <a:lstStyle/>
          <a:p>
            <a:r>
              <a:rPr lang="en-US" sz="2800" b="1" dirty="0" smtClean="0">
                <a:solidFill>
                  <a:srgbClr val="000000"/>
                </a:solidFill>
              </a:rPr>
              <a:t>Fast/</a:t>
            </a:r>
          </a:p>
          <a:p>
            <a:r>
              <a:rPr lang="en-US" sz="2800" b="1" dirty="0" smtClean="0">
                <a:solidFill>
                  <a:srgbClr val="000000"/>
                </a:solidFill>
              </a:rPr>
              <a:t>costly</a:t>
            </a:r>
            <a:endParaRPr lang="en-US" sz="2800" b="1" dirty="0">
              <a:solidFill>
                <a:srgbClr val="000000"/>
              </a:solidFill>
            </a:endParaRPr>
          </a:p>
        </p:txBody>
      </p:sp>
      <p:sp>
        <p:nvSpPr>
          <p:cNvPr id="43" name="TextBox 42"/>
          <p:cNvSpPr txBox="1"/>
          <p:nvPr/>
        </p:nvSpPr>
        <p:spPr>
          <a:xfrm>
            <a:off x="314615" y="2438400"/>
            <a:ext cx="1225015" cy="954107"/>
          </a:xfrm>
          <a:prstGeom prst="rect">
            <a:avLst/>
          </a:prstGeom>
          <a:noFill/>
        </p:spPr>
        <p:txBody>
          <a:bodyPr wrap="none" rtlCol="0">
            <a:spAutoFit/>
          </a:bodyPr>
          <a:lstStyle/>
          <a:p>
            <a:r>
              <a:rPr lang="en-US" sz="2800" b="1" dirty="0" smtClean="0">
                <a:solidFill>
                  <a:srgbClr val="000000"/>
                </a:solidFill>
              </a:rPr>
              <a:t>Slow/</a:t>
            </a:r>
          </a:p>
          <a:p>
            <a:r>
              <a:rPr lang="en-US" sz="2800" b="1" dirty="0" smtClean="0">
                <a:solidFill>
                  <a:srgbClr val="000000"/>
                </a:solidFill>
              </a:rPr>
              <a:t>cheap</a:t>
            </a:r>
            <a:endParaRPr lang="en-US" sz="2800" b="1" dirty="0">
              <a:solidFill>
                <a:srgbClr val="000000"/>
              </a:solidFill>
            </a:endParaRPr>
          </a:p>
        </p:txBody>
      </p:sp>
      <p:sp>
        <p:nvSpPr>
          <p:cNvPr id="44" name="TextBox 43"/>
          <p:cNvSpPr txBox="1"/>
          <p:nvPr/>
        </p:nvSpPr>
        <p:spPr>
          <a:xfrm>
            <a:off x="2075600" y="59537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45" name="TextBox 44"/>
          <p:cNvSpPr txBox="1"/>
          <p:nvPr/>
        </p:nvSpPr>
        <p:spPr>
          <a:xfrm>
            <a:off x="6867815" y="59436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48" name="Explosion 2 47"/>
          <p:cNvSpPr/>
          <p:nvPr/>
        </p:nvSpPr>
        <p:spPr bwMode="auto">
          <a:xfrm>
            <a:off x="2676815" y="3352800"/>
            <a:ext cx="2895600" cy="2133600"/>
          </a:xfrm>
          <a:prstGeom prst="irregularSeal2">
            <a:avLst/>
          </a:prstGeom>
          <a:gradFill flip="none" rotWithShape="1">
            <a:gsLst>
              <a:gs pos="0">
                <a:srgbClr val="FF3399"/>
              </a:gs>
              <a:gs pos="25000">
                <a:srgbClr val="FF6633"/>
              </a:gs>
              <a:gs pos="50000">
                <a:srgbClr val="FFFF00"/>
              </a:gs>
              <a:gs pos="75000">
                <a:srgbClr val="01A78F"/>
              </a:gs>
              <a:gs pos="100000">
                <a:srgbClr val="3366FF"/>
              </a:gs>
            </a:gsLst>
            <a:lin ang="5400000" scaled="0"/>
            <a:tileRect/>
          </a:gradFill>
          <a:ln w="28575" cap="flat" cmpd="sng" algn="ctr">
            <a:no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fontAlgn="base">
              <a:spcBef>
                <a:spcPct val="0"/>
              </a:spcBef>
              <a:spcAft>
                <a:spcPct val="0"/>
              </a:spcAft>
            </a:pPr>
            <a:r>
              <a:rPr lang="en-US" sz="3200" dirty="0" smtClean="0">
                <a:solidFill>
                  <a:srgbClr val="000000"/>
                </a:solidFill>
                <a:latin typeface="Arial Black" pitchFamily="34" charset="0"/>
              </a:rPr>
              <a:t>Mixed?</a:t>
            </a:r>
          </a:p>
        </p:txBody>
      </p:sp>
      <p:sp>
        <p:nvSpPr>
          <p:cNvPr id="38" name="TextBox 37"/>
          <p:cNvSpPr txBox="1"/>
          <p:nvPr/>
        </p:nvSpPr>
        <p:spPr>
          <a:xfrm>
            <a:off x="152401" y="62805"/>
            <a:ext cx="3276599" cy="1384995"/>
          </a:xfrm>
          <a:prstGeom prst="rect">
            <a:avLst/>
          </a:prstGeom>
          <a:noFill/>
        </p:spPr>
        <p:txBody>
          <a:bodyPr wrap="square" rtlCol="0">
            <a:spAutoFit/>
          </a:bodyPr>
          <a:lstStyle/>
          <a:p>
            <a:r>
              <a:rPr lang="en-US" sz="2800" dirty="0" smtClean="0">
                <a:solidFill>
                  <a:srgbClr val="000000"/>
                </a:solidFill>
                <a:latin typeface="Arial Black" pitchFamily="34" charset="0"/>
              </a:rPr>
              <a:t>Extreme heterogeneity in delay</a:t>
            </a:r>
            <a:endParaRPr lang="en-US" sz="2800" dirty="0">
              <a:solidFill>
                <a:srgbClr val="000000"/>
              </a:solidFill>
              <a:latin typeface="Arial Black" pitchFamily="34" charset="0"/>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7097204" y="2186339"/>
            <a:ext cx="788647" cy="834366"/>
          </a:xfrm>
          <a:prstGeom prst="ellipse">
            <a:avLst/>
          </a:prstGeom>
          <a:noFill/>
          <a:ln w="127000">
            <a:solidFill>
              <a:schemeClr val="tx1"/>
            </a:solidFill>
            <a:miter lim="800000"/>
            <a:headEnd/>
            <a:tailEnd type="triangle" w="med" len="me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3562844" y="2603521"/>
            <a:ext cx="3534361" cy="5445"/>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2496043" y="2189867"/>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cxnSp>
        <p:nvCxnSpPr>
          <p:cNvPr id="26" name="AutoShape 11"/>
          <p:cNvCxnSpPr>
            <a:cxnSpLocks noChangeShapeType="1"/>
            <a:stCxn id="33" idx="0"/>
            <a:endCxn id="18" idx="4"/>
          </p:cNvCxnSpPr>
          <p:nvPr/>
        </p:nvCxnSpPr>
        <p:spPr bwMode="auto">
          <a:xfrm rot="5400000" flipH="1" flipV="1">
            <a:off x="6580236" y="3917884"/>
            <a:ext cx="1808470" cy="14113"/>
          </a:xfrm>
          <a:prstGeom prst="bentConnector3">
            <a:avLst>
              <a:gd name="adj1" fmla="val 50000"/>
            </a:avLst>
          </a:prstGeom>
          <a:noFill/>
          <a:ln w="254000">
            <a:solidFill>
              <a:schemeClr val="tx1"/>
            </a:solidFill>
            <a:miter lim="800000"/>
            <a:headEnd/>
            <a:tailEnd type="triangle" w="med" len="med"/>
          </a:ln>
          <a:effectLst/>
        </p:spPr>
      </p:cxnSp>
      <p:sp>
        <p:nvSpPr>
          <p:cNvPr id="28" name="TextBox 27"/>
          <p:cNvSpPr txBox="1"/>
          <p:nvPr/>
        </p:nvSpPr>
        <p:spPr>
          <a:xfrm>
            <a:off x="3639043" y="2691825"/>
            <a:ext cx="1095172" cy="584775"/>
          </a:xfrm>
          <a:prstGeom prst="rect">
            <a:avLst/>
          </a:prstGeom>
          <a:noFill/>
          <a:ln>
            <a:noFill/>
          </a:ln>
        </p:spPr>
        <p:txBody>
          <a:bodyPr wrap="none" rtlCol="0">
            <a:spAutoFit/>
          </a:bodyPr>
          <a:lstStyle/>
          <a:p>
            <a:r>
              <a:rPr lang="en-US" sz="3200" b="1" dirty="0" smtClean="0">
                <a:solidFill>
                  <a:srgbClr val="000000"/>
                </a:solidFill>
              </a:rPr>
              <a:t>slow</a:t>
            </a:r>
            <a:endParaRPr lang="en-US" sz="3200" b="1" dirty="0">
              <a:solidFill>
                <a:srgbClr val="000000"/>
              </a:solidFill>
            </a:endParaRPr>
          </a:p>
        </p:txBody>
      </p:sp>
      <p:sp>
        <p:nvSpPr>
          <p:cNvPr id="33" name="Rectangle 9"/>
          <p:cNvSpPr>
            <a:spLocks noChangeArrowheads="1"/>
          </p:cNvSpPr>
          <p:nvPr/>
        </p:nvSpPr>
        <p:spPr bwMode="auto">
          <a:xfrm>
            <a:off x="7020215" y="48291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sp>
        <p:nvSpPr>
          <p:cNvPr id="35" name="TextBox 34"/>
          <p:cNvSpPr txBox="1"/>
          <p:nvPr/>
        </p:nvSpPr>
        <p:spPr>
          <a:xfrm>
            <a:off x="6182015" y="4191000"/>
            <a:ext cx="912429" cy="584775"/>
          </a:xfrm>
          <a:prstGeom prst="rect">
            <a:avLst/>
          </a:prstGeom>
          <a:noFill/>
          <a:ln>
            <a:noFill/>
          </a:ln>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36" name="Rectangle 9"/>
          <p:cNvSpPr>
            <a:spLocks noChangeArrowheads="1"/>
          </p:cNvSpPr>
          <p:nvPr/>
        </p:nvSpPr>
        <p:spPr bwMode="auto">
          <a:xfrm>
            <a:off x="4360028" y="1066800"/>
            <a:ext cx="1600200" cy="609600"/>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w="2857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bodyPr>
          <a:lstStyle/>
          <a:p>
            <a:pPr fontAlgn="base">
              <a:spcBef>
                <a:spcPct val="0"/>
              </a:spcBef>
              <a:spcAft>
                <a:spcPct val="0"/>
              </a:spcAft>
            </a:pPr>
            <a:r>
              <a:rPr lang="en-US" sz="3200" b="1" dirty="0" smtClean="0">
                <a:solidFill>
                  <a:srgbClr val="FFFFFF"/>
                </a:solidFill>
                <a:latin typeface="Arial Black" pitchFamily="34" charset="0"/>
              </a:rPr>
              <a:t>color</a:t>
            </a:r>
          </a:p>
        </p:txBody>
      </p:sp>
      <p:cxnSp>
        <p:nvCxnSpPr>
          <p:cNvPr id="37" name="AutoShape 8"/>
          <p:cNvCxnSpPr>
            <a:cxnSpLocks noChangeShapeType="1"/>
            <a:stCxn id="18" idx="0"/>
            <a:endCxn id="36" idx="3"/>
          </p:cNvCxnSpPr>
          <p:nvPr/>
        </p:nvCxnSpPr>
        <p:spPr bwMode="auto">
          <a:xfrm rot="16200000" flipV="1">
            <a:off x="6318509" y="1013320"/>
            <a:ext cx="814739" cy="1531300"/>
          </a:xfrm>
          <a:prstGeom prst="bentConnector2">
            <a:avLst/>
          </a:prstGeom>
          <a:noFill/>
          <a:ln w="7620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miter lim="800000"/>
            <a:headEnd/>
            <a:tailEnd type="triangle" w="med" len="med"/>
          </a:ln>
          <a:effectLst/>
        </p:spPr>
      </p:cxnSp>
      <p:sp>
        <p:nvSpPr>
          <p:cNvPr id="40" name="TextBox 39"/>
          <p:cNvSpPr txBox="1"/>
          <p:nvPr/>
        </p:nvSpPr>
        <p:spPr>
          <a:xfrm>
            <a:off x="4277015" y="457200"/>
            <a:ext cx="1748299" cy="523220"/>
          </a:xfrm>
          <a:prstGeom prst="rect">
            <a:avLst/>
          </a:prstGeom>
          <a:noFill/>
        </p:spPr>
        <p:txBody>
          <a:bodyPr wrap="none" rtlCol="0">
            <a:spAutoFit/>
          </a:bodyPr>
          <a:lstStyle/>
          <a:p>
            <a:r>
              <a:rPr lang="en-US" sz="2800" dirty="0" smtClean="0">
                <a:solidFill>
                  <a:srgbClr val="D60093"/>
                </a:solidFill>
                <a:latin typeface="Arial Black" pitchFamily="34" charset="0"/>
              </a:rPr>
              <a:t>S</a:t>
            </a:r>
            <a:r>
              <a:rPr lang="en-US" sz="2800" dirty="0" smtClean="0">
                <a:solidFill>
                  <a:srgbClr val="FF0000"/>
                </a:solidFill>
                <a:latin typeface="Arial Black" pitchFamily="34" charset="0"/>
              </a:rPr>
              <a:t>l</a:t>
            </a:r>
            <a:r>
              <a:rPr lang="en-US" sz="2800" dirty="0" smtClean="0">
                <a:solidFill>
                  <a:srgbClr val="FF9900"/>
                </a:solidFill>
                <a:latin typeface="Arial Black" pitchFamily="34" charset="0"/>
              </a:rPr>
              <a:t>o</a:t>
            </a:r>
            <a:r>
              <a:rPr lang="en-US" sz="2800" dirty="0" smtClean="0">
                <a:solidFill>
                  <a:srgbClr val="00B050"/>
                </a:solidFill>
                <a:latin typeface="Arial Black" pitchFamily="34" charset="0"/>
              </a:rPr>
              <a:t>w</a:t>
            </a:r>
            <a:r>
              <a:rPr lang="en-US" sz="2800" dirty="0" smtClean="0">
                <a:solidFill>
                  <a:srgbClr val="009999"/>
                </a:solidFill>
                <a:latin typeface="Arial Black" pitchFamily="34" charset="0"/>
              </a:rPr>
              <a:t>e</a:t>
            </a:r>
            <a:r>
              <a:rPr lang="en-US" sz="2800" dirty="0" smtClean="0">
                <a:solidFill>
                  <a:srgbClr val="0070C0"/>
                </a:solidFill>
                <a:latin typeface="Arial Black" pitchFamily="34" charset="0"/>
              </a:rPr>
              <a:t>s</a:t>
            </a:r>
            <a:r>
              <a:rPr lang="en-US" sz="2800" dirty="0" smtClean="0">
                <a:solidFill>
                  <a:srgbClr val="CC00CC"/>
                </a:solidFill>
                <a:latin typeface="Arial Black" pitchFamily="34" charset="0"/>
              </a:rPr>
              <a:t>t</a:t>
            </a:r>
            <a:endParaRPr lang="en-US" sz="2800" dirty="0">
              <a:solidFill>
                <a:srgbClr val="CC00CC"/>
              </a:solidFill>
              <a:latin typeface="Arial Black" pitchFamily="34" charset="0"/>
            </a:endParaRPr>
          </a:p>
        </p:txBody>
      </p:sp>
      <p:sp>
        <p:nvSpPr>
          <p:cNvPr id="38" name="TextBox 37"/>
          <p:cNvSpPr txBox="1"/>
          <p:nvPr/>
        </p:nvSpPr>
        <p:spPr>
          <a:xfrm>
            <a:off x="152401" y="62805"/>
            <a:ext cx="3276599" cy="1384995"/>
          </a:xfrm>
          <a:prstGeom prst="rect">
            <a:avLst/>
          </a:prstGeom>
          <a:noFill/>
        </p:spPr>
        <p:txBody>
          <a:bodyPr wrap="square" rtlCol="0">
            <a:spAutoFit/>
          </a:bodyPr>
          <a:lstStyle/>
          <a:p>
            <a:r>
              <a:rPr lang="en-US" sz="2800" dirty="0" smtClean="0">
                <a:solidFill>
                  <a:srgbClr val="000000"/>
                </a:solidFill>
                <a:latin typeface="Arial Black" pitchFamily="34" charset="0"/>
              </a:rPr>
              <a:t>Extreme heterogeneity in delay</a:t>
            </a:r>
            <a:endParaRPr lang="en-US" sz="2800" dirty="0">
              <a:solidFill>
                <a:srgbClr val="000000"/>
              </a:solidFill>
              <a:latin typeface="Arial Black" pitchFamily="34" charset="0"/>
            </a:endParaRPr>
          </a:p>
        </p:txBody>
      </p:sp>
      <p:cxnSp>
        <p:nvCxnSpPr>
          <p:cNvPr id="39" name="Straight Arrow Connector 38"/>
          <p:cNvCxnSpPr/>
          <p:nvPr/>
        </p:nvCxnSpPr>
        <p:spPr bwMode="auto">
          <a:xfrm flipV="1">
            <a:off x="1610015" y="20574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41" name="Straight Arrow Connector 40"/>
          <p:cNvCxnSpPr/>
          <p:nvPr/>
        </p:nvCxnSpPr>
        <p:spPr bwMode="auto">
          <a:xfrm>
            <a:off x="1610015" y="5715000"/>
            <a:ext cx="6705600" cy="0"/>
          </a:xfrm>
          <a:prstGeom prst="straightConnector1">
            <a:avLst/>
          </a:prstGeom>
          <a:noFill/>
          <a:ln w="57150" cap="flat" cmpd="sng" algn="ctr">
            <a:solidFill>
              <a:schemeClr val="tx1"/>
            </a:solidFill>
            <a:prstDash val="solid"/>
            <a:round/>
            <a:headEnd type="none" w="med" len="med"/>
            <a:tailEnd type="arrow"/>
          </a:ln>
          <a:effectLst/>
        </p:spPr>
      </p:cxnSp>
      <p:sp>
        <p:nvSpPr>
          <p:cNvPr id="42" name="TextBox 41"/>
          <p:cNvSpPr txBox="1"/>
          <p:nvPr/>
        </p:nvSpPr>
        <p:spPr>
          <a:xfrm>
            <a:off x="390815" y="5105400"/>
            <a:ext cx="1225015" cy="954107"/>
          </a:xfrm>
          <a:prstGeom prst="rect">
            <a:avLst/>
          </a:prstGeom>
          <a:noFill/>
        </p:spPr>
        <p:txBody>
          <a:bodyPr wrap="none" rtlCol="0">
            <a:spAutoFit/>
          </a:bodyPr>
          <a:lstStyle/>
          <a:p>
            <a:r>
              <a:rPr lang="en-US" sz="2800" b="1" dirty="0" smtClean="0">
                <a:solidFill>
                  <a:srgbClr val="000000"/>
                </a:solidFill>
              </a:rPr>
              <a:t>Fast/</a:t>
            </a:r>
          </a:p>
          <a:p>
            <a:r>
              <a:rPr lang="en-US" sz="2800" b="1" dirty="0" smtClean="0">
                <a:solidFill>
                  <a:srgbClr val="000000"/>
                </a:solidFill>
              </a:rPr>
              <a:t>costly</a:t>
            </a:r>
            <a:endParaRPr lang="en-US" sz="2800" b="1" dirty="0">
              <a:solidFill>
                <a:srgbClr val="000000"/>
              </a:solidFill>
            </a:endParaRPr>
          </a:p>
        </p:txBody>
      </p:sp>
      <p:sp>
        <p:nvSpPr>
          <p:cNvPr id="43" name="TextBox 42"/>
          <p:cNvSpPr txBox="1"/>
          <p:nvPr/>
        </p:nvSpPr>
        <p:spPr>
          <a:xfrm>
            <a:off x="314615" y="2438400"/>
            <a:ext cx="1225015" cy="954107"/>
          </a:xfrm>
          <a:prstGeom prst="rect">
            <a:avLst/>
          </a:prstGeom>
          <a:noFill/>
        </p:spPr>
        <p:txBody>
          <a:bodyPr wrap="none" rtlCol="0">
            <a:spAutoFit/>
          </a:bodyPr>
          <a:lstStyle/>
          <a:p>
            <a:r>
              <a:rPr lang="en-US" sz="2800" b="1" dirty="0" smtClean="0">
                <a:solidFill>
                  <a:srgbClr val="000000"/>
                </a:solidFill>
              </a:rPr>
              <a:t>Slow/</a:t>
            </a:r>
          </a:p>
          <a:p>
            <a:r>
              <a:rPr lang="en-US" sz="2800" b="1" dirty="0" smtClean="0">
                <a:solidFill>
                  <a:srgbClr val="000000"/>
                </a:solidFill>
              </a:rPr>
              <a:t>cheap</a:t>
            </a:r>
            <a:endParaRPr lang="en-US" sz="2800" b="1" dirty="0">
              <a:solidFill>
                <a:srgbClr val="000000"/>
              </a:solidFill>
            </a:endParaRPr>
          </a:p>
        </p:txBody>
      </p:sp>
      <p:sp>
        <p:nvSpPr>
          <p:cNvPr id="44" name="TextBox 43"/>
          <p:cNvSpPr txBox="1"/>
          <p:nvPr/>
        </p:nvSpPr>
        <p:spPr>
          <a:xfrm>
            <a:off x="2075600" y="59537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45" name="TextBox 44"/>
          <p:cNvSpPr txBox="1"/>
          <p:nvPr/>
        </p:nvSpPr>
        <p:spPr>
          <a:xfrm>
            <a:off x="6867815" y="59436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48" name="Explosion 2 47"/>
          <p:cNvSpPr/>
          <p:nvPr/>
        </p:nvSpPr>
        <p:spPr bwMode="auto">
          <a:xfrm>
            <a:off x="1524000" y="3200400"/>
            <a:ext cx="4267200" cy="2819400"/>
          </a:xfrm>
          <a:prstGeom prst="irregularSeal2">
            <a:avLst/>
          </a:prstGeom>
          <a:gradFill flip="none" rotWithShape="1">
            <a:gsLst>
              <a:gs pos="0">
                <a:srgbClr val="FF99CC"/>
              </a:gs>
              <a:gs pos="25000">
                <a:srgbClr val="FF9C7D"/>
              </a:gs>
              <a:gs pos="50000">
                <a:srgbClr val="FFFF99"/>
              </a:gs>
              <a:gs pos="75000">
                <a:srgbClr val="16FEDD"/>
              </a:gs>
              <a:gs pos="100000">
                <a:srgbClr val="99CCFF"/>
              </a:gs>
            </a:gsLst>
            <a:lin ang="5400000" scaled="0"/>
            <a:tileRect/>
          </a:gradFill>
          <a:ln w="28575" cap="flat" cmpd="sng" algn="ctr">
            <a:no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2800" dirty="0" smtClean="0">
                <a:solidFill>
                  <a:srgbClr val="000000"/>
                </a:solidFill>
                <a:latin typeface="Arial Black" pitchFamily="34" charset="0"/>
              </a:rPr>
              <a:t>Universal </a:t>
            </a:r>
          </a:p>
          <a:p>
            <a:pPr algn="ctr" fontAlgn="base">
              <a:spcBef>
                <a:spcPct val="0"/>
              </a:spcBef>
              <a:spcAft>
                <a:spcPct val="0"/>
              </a:spcAft>
            </a:pPr>
            <a:r>
              <a:rPr lang="en-US" sz="2800" dirty="0" smtClean="0">
                <a:solidFill>
                  <a:srgbClr val="000000"/>
                </a:solidFill>
                <a:latin typeface="Arial Black" pitchFamily="34" charset="0"/>
              </a:rPr>
              <a:t>architectures</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94968" y="228600"/>
            <a:ext cx="3236784" cy="646331"/>
          </a:xfrm>
          <a:prstGeom prst="rect">
            <a:avLst/>
          </a:prstGeom>
          <a:noFill/>
        </p:spPr>
        <p:txBody>
          <a:bodyPr wrap="none" rtlCol="0">
            <a:spAutoFit/>
          </a:bodyPr>
          <a:lstStyle/>
          <a:p>
            <a:r>
              <a:rPr lang="en-US" sz="3600" b="1" dirty="0" smtClean="0">
                <a:solidFill>
                  <a:srgbClr val="FF0000"/>
                </a:solidFill>
                <a:latin typeface="Arial" pitchFamily="34" charset="0"/>
                <a:cs typeface="Arial" pitchFamily="34" charset="0"/>
              </a:rPr>
              <a:t>Communicate</a:t>
            </a:r>
            <a:endParaRPr lang="en-US" sz="3600" b="1" dirty="0">
              <a:solidFill>
                <a:srgbClr val="FF0000"/>
              </a:solidFill>
              <a:latin typeface="Arial" pitchFamily="34" charset="0"/>
              <a:cs typeface="Arial" pitchFamily="34" charset="0"/>
            </a:endParaRPr>
          </a:p>
        </p:txBody>
      </p:sp>
      <p:sp>
        <p:nvSpPr>
          <p:cNvPr id="5" name="TextBox 4"/>
          <p:cNvSpPr txBox="1"/>
          <p:nvPr/>
        </p:nvSpPr>
        <p:spPr>
          <a:xfrm>
            <a:off x="6820419" y="5754469"/>
            <a:ext cx="1928733" cy="646331"/>
          </a:xfrm>
          <a:prstGeom prst="rect">
            <a:avLst/>
          </a:prstGeom>
          <a:noFill/>
        </p:spPr>
        <p:txBody>
          <a:bodyPr wrap="none" rtlCol="0">
            <a:spAutoFit/>
          </a:bodyPr>
          <a:lstStyle/>
          <a:p>
            <a:r>
              <a:rPr lang="en-US" sz="3600" b="1" dirty="0" smtClean="0">
                <a:solidFill>
                  <a:srgbClr val="FF0000"/>
                </a:solidFill>
                <a:latin typeface="Arial" pitchFamily="34" charset="0"/>
                <a:cs typeface="Arial" pitchFamily="34" charset="0"/>
              </a:rPr>
              <a:t>Physics</a:t>
            </a:r>
            <a:endParaRPr lang="en-US" sz="3600" b="1" dirty="0">
              <a:solidFill>
                <a:srgbClr val="FF0000"/>
              </a:solidFill>
              <a:latin typeface="Arial" pitchFamily="34" charset="0"/>
              <a:cs typeface="Arial" pitchFamily="34" charset="0"/>
            </a:endParaRPr>
          </a:p>
        </p:txBody>
      </p:sp>
      <p:sp>
        <p:nvSpPr>
          <p:cNvPr id="24" name="TextBox 23"/>
          <p:cNvSpPr txBox="1"/>
          <p:nvPr/>
        </p:nvSpPr>
        <p:spPr>
          <a:xfrm>
            <a:off x="6477000" y="2514600"/>
            <a:ext cx="2286000" cy="2062103"/>
          </a:xfrm>
          <a:prstGeom prst="rect">
            <a:avLst/>
          </a:prstGeom>
          <a:noFill/>
        </p:spPr>
        <p:txBody>
          <a:bodyPr wrap="square" rtlCol="0">
            <a:spAutoFit/>
          </a:bodyPr>
          <a:lstStyle/>
          <a:p>
            <a:pPr algn="ctr">
              <a:buFont typeface="Symbol"/>
              <a:buChar char="¥"/>
            </a:pPr>
            <a:r>
              <a:rPr lang="en-US" sz="3200" b="1" dirty="0" smtClean="0">
                <a:solidFill>
                  <a:prstClr val="black"/>
                </a:solidFill>
                <a:latin typeface="Arial" pitchFamily="34" charset="0"/>
                <a:cs typeface="Arial" pitchFamily="34" charset="0"/>
                <a:sym typeface="Symbol"/>
              </a:rPr>
              <a:t> d</a:t>
            </a:r>
            <a:r>
              <a:rPr lang="en-US" sz="3200" b="1" dirty="0" smtClean="0">
                <a:solidFill>
                  <a:prstClr val="black"/>
                </a:solidFill>
                <a:latin typeface="Arial" pitchFamily="34" charset="0"/>
                <a:cs typeface="Arial" pitchFamily="34" charset="0"/>
              </a:rPr>
              <a:t>elay </a:t>
            </a:r>
          </a:p>
          <a:p>
            <a:pPr algn="ctr"/>
            <a:r>
              <a:rPr lang="en-US" sz="3200" b="1" dirty="0" smtClean="0">
                <a:solidFill>
                  <a:prstClr val="black"/>
                </a:solidFill>
                <a:latin typeface="Arial" pitchFamily="34" charset="0"/>
                <a:cs typeface="Arial" pitchFamily="34" charset="0"/>
              </a:rPr>
              <a:t>and perfect parts</a:t>
            </a:r>
            <a:endParaRPr lang="en-US" sz="3200" b="1" dirty="0">
              <a:solidFill>
                <a:prstClr val="black"/>
              </a:solidFill>
              <a:latin typeface="Arial" pitchFamily="34" charset="0"/>
              <a:cs typeface="Arial" pitchFamily="34" charset="0"/>
            </a:endParaRPr>
          </a:p>
        </p:txBody>
      </p:sp>
      <p:cxnSp>
        <p:nvCxnSpPr>
          <p:cNvPr id="12" name="AutoShape 8"/>
          <p:cNvCxnSpPr>
            <a:cxnSpLocks noChangeShapeType="1"/>
            <a:endCxn id="18" idx="3"/>
          </p:cNvCxnSpPr>
          <p:nvPr/>
        </p:nvCxnSpPr>
        <p:spPr bwMode="auto">
          <a:xfrm rot="10800000">
            <a:off x="1600200" y="1861829"/>
            <a:ext cx="1986868" cy="3771"/>
          </a:xfrm>
          <a:prstGeom prst="bentConnector3">
            <a:avLst>
              <a:gd name="adj1" fmla="val 50000"/>
            </a:avLst>
          </a:prstGeom>
          <a:noFill/>
          <a:ln w="76200">
            <a:solidFill>
              <a:srgbClr val="0070C0"/>
            </a:solidFill>
            <a:miter lim="800000"/>
            <a:headEnd/>
            <a:tailEnd type="triangle" w="med" len="med"/>
          </a:ln>
          <a:effectLst/>
        </p:spPr>
      </p:cxnSp>
      <p:sp>
        <p:nvSpPr>
          <p:cNvPr id="18" name="Rectangle 9"/>
          <p:cNvSpPr>
            <a:spLocks noChangeArrowheads="1"/>
          </p:cNvSpPr>
          <p:nvPr/>
        </p:nvSpPr>
        <p:spPr bwMode="auto">
          <a:xfrm>
            <a:off x="533400" y="1442728"/>
            <a:ext cx="1066800" cy="838200"/>
          </a:xfrm>
          <a:prstGeom prst="rect">
            <a:avLst/>
          </a:prstGeom>
          <a:noFill/>
          <a:ln w="57150">
            <a:solidFill>
              <a:srgbClr val="0070C0"/>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FF"/>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FF"/>
                </a:solidFill>
                <a:latin typeface="Times New Roman" pitchFamily="18" charset="0"/>
              </a:rPr>
              <a:t>vision</a:t>
            </a:r>
            <a:endParaRPr lang="en-US" sz="3200" kern="0" dirty="0">
              <a:solidFill>
                <a:srgbClr val="0000FF"/>
              </a:solidFill>
              <a:latin typeface="Times New Roman" pitchFamily="18" charset="0"/>
            </a:endParaRPr>
          </a:p>
        </p:txBody>
      </p:sp>
      <p:sp>
        <p:nvSpPr>
          <p:cNvPr id="20" name="Text Box 3"/>
          <p:cNvSpPr txBox="1">
            <a:spLocks noChangeArrowheads="1"/>
          </p:cNvSpPr>
          <p:nvPr/>
        </p:nvSpPr>
        <p:spPr bwMode="auto">
          <a:xfrm>
            <a:off x="2062279" y="1165224"/>
            <a:ext cx="1191352" cy="584775"/>
          </a:xfrm>
          <a:prstGeom prst="rect">
            <a:avLst/>
          </a:prstGeom>
          <a:noFill/>
          <a:ln w="9525">
            <a:solidFill>
              <a:srgbClr val="0070C0"/>
            </a:solidFill>
            <a:miter lim="800000"/>
            <a:headEnd/>
            <a:tailEnd/>
          </a:ln>
          <a:effectLst/>
        </p:spPr>
        <p:txBody>
          <a:bodyPr wrap="none">
            <a:spAutoFit/>
          </a:bodyPr>
          <a:lstStyle/>
          <a:p>
            <a:pPr eaLnBrk="0" fontAlgn="base" hangingPunct="0">
              <a:spcBef>
                <a:spcPct val="0"/>
              </a:spcBef>
              <a:spcAft>
                <a:spcPct val="0"/>
              </a:spcAft>
            </a:pPr>
            <a:r>
              <a:rPr lang="en-US" sz="3200" i="1" dirty="0" smtClean="0">
                <a:solidFill>
                  <a:srgbClr val="0000FF"/>
                </a:solidFill>
                <a:latin typeface="Times New Roman" pitchFamily="18" charset="0"/>
              </a:rPr>
              <a:t>e=d-u</a:t>
            </a:r>
            <a:endParaRPr lang="en-US" sz="3200" i="1" dirty="0">
              <a:solidFill>
                <a:srgbClr val="0000FF"/>
              </a:solidFill>
              <a:latin typeface="Times New Roman" pitchFamily="18" charset="0"/>
            </a:endParaRPr>
          </a:p>
        </p:txBody>
      </p:sp>
      <p:sp>
        <p:nvSpPr>
          <p:cNvPr id="21" name="TextBox 20"/>
          <p:cNvSpPr txBox="1"/>
          <p:nvPr/>
        </p:nvSpPr>
        <p:spPr>
          <a:xfrm>
            <a:off x="1376479" y="2384424"/>
            <a:ext cx="1095172" cy="584775"/>
          </a:xfrm>
          <a:prstGeom prst="rect">
            <a:avLst/>
          </a:prstGeom>
          <a:noFill/>
          <a:ln>
            <a:solidFill>
              <a:srgbClr val="0070C0"/>
            </a:solidFill>
          </a:ln>
        </p:spPr>
        <p:txBody>
          <a:bodyPr wrap="none" rtlCol="0">
            <a:spAutoFit/>
          </a:bodyPr>
          <a:lstStyle/>
          <a:p>
            <a:r>
              <a:rPr lang="en-US" sz="3200" b="1" dirty="0" smtClean="0">
                <a:solidFill>
                  <a:srgbClr val="0000FF"/>
                </a:solidFill>
              </a:rPr>
              <a:t>slow</a:t>
            </a:r>
            <a:endParaRPr lang="en-US" sz="3200" b="1" dirty="0">
              <a:solidFill>
                <a:srgbClr val="0000FF"/>
              </a:solidFill>
            </a:endParaRPr>
          </a:p>
        </p:txBody>
      </p:sp>
      <p:cxnSp>
        <p:nvCxnSpPr>
          <p:cNvPr id="22" name="AutoShape 8"/>
          <p:cNvCxnSpPr>
            <a:cxnSpLocks noChangeShapeType="1"/>
            <a:stCxn id="18" idx="2"/>
            <a:endCxn id="23" idx="1"/>
          </p:cNvCxnSpPr>
          <p:nvPr/>
        </p:nvCxnSpPr>
        <p:spPr bwMode="auto">
          <a:xfrm rot="16200000" flipH="1">
            <a:off x="796285" y="2551443"/>
            <a:ext cx="1154047" cy="613016"/>
          </a:xfrm>
          <a:prstGeom prst="bentConnector2">
            <a:avLst/>
          </a:prstGeom>
          <a:noFill/>
          <a:ln w="76200">
            <a:solidFill>
              <a:srgbClr val="0070C0"/>
            </a:solidFill>
            <a:miter lim="800000"/>
            <a:headEnd/>
            <a:tailEnd type="triangle" w="med" len="med"/>
          </a:ln>
          <a:effectLst/>
        </p:spPr>
      </p:cxnSp>
      <p:sp>
        <p:nvSpPr>
          <p:cNvPr id="23" name="Rectangle 9"/>
          <p:cNvSpPr>
            <a:spLocks noChangeArrowheads="1"/>
          </p:cNvSpPr>
          <p:nvPr/>
        </p:nvSpPr>
        <p:spPr bwMode="auto">
          <a:xfrm>
            <a:off x="1679816" y="3182562"/>
            <a:ext cx="1066800" cy="504826"/>
          </a:xfrm>
          <a:prstGeom prst="rect">
            <a:avLst/>
          </a:prstGeom>
          <a:noFill/>
          <a:ln w="57150">
            <a:solidFill>
              <a:srgbClr val="0070C0"/>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delay</a:t>
            </a:r>
            <a:endParaRPr lang="en-US" sz="2800" kern="0" dirty="0">
              <a:solidFill>
                <a:srgbClr val="0000FF"/>
              </a:solidFill>
              <a:latin typeface="Times New Roman" pitchFamily="18" charset="0"/>
            </a:endParaRPr>
          </a:p>
        </p:txBody>
      </p:sp>
      <p:cxnSp>
        <p:nvCxnSpPr>
          <p:cNvPr id="25" name="AutoShape 8"/>
          <p:cNvCxnSpPr>
            <a:cxnSpLocks noChangeShapeType="1"/>
            <a:stCxn id="23" idx="3"/>
          </p:cNvCxnSpPr>
          <p:nvPr/>
        </p:nvCxnSpPr>
        <p:spPr bwMode="auto">
          <a:xfrm>
            <a:off x="2746616" y="3434975"/>
            <a:ext cx="657101" cy="5137"/>
          </a:xfrm>
          <a:prstGeom prst="bentConnector3">
            <a:avLst>
              <a:gd name="adj1" fmla="val 50000"/>
            </a:avLst>
          </a:prstGeom>
          <a:noFill/>
          <a:ln w="76200">
            <a:solidFill>
              <a:srgbClr val="0070C0"/>
            </a:solidFill>
            <a:miter lim="800000"/>
            <a:headEnd/>
            <a:tailEnd type="triangle" w="med" len="med"/>
          </a:ln>
          <a:effectLst/>
        </p:spPr>
      </p:cxnSp>
      <p:sp>
        <p:nvSpPr>
          <p:cNvPr id="26" name="TextBox 25"/>
          <p:cNvSpPr txBox="1"/>
          <p:nvPr/>
        </p:nvSpPr>
        <p:spPr>
          <a:xfrm>
            <a:off x="1600200" y="228600"/>
            <a:ext cx="1332374" cy="571413"/>
          </a:xfrm>
          <a:prstGeom prst="rect">
            <a:avLst/>
          </a:prstGeom>
          <a:noFill/>
          <a:ln>
            <a:noFill/>
          </a:ln>
        </p:spPr>
        <p:txBody>
          <a:bodyPr wrap="none" lIns="0" rIns="0" rtlCol="0">
            <a:noAutofit/>
          </a:bodyPr>
          <a:lstStyle/>
          <a:p>
            <a:pPr algn="ctr"/>
            <a:r>
              <a:rPr lang="en-US" sz="3600" b="1" dirty="0" smtClean="0">
                <a:solidFill>
                  <a:srgbClr val="0000FF"/>
                </a:solidFill>
                <a:latin typeface="Arial" pitchFamily="34" charset="0"/>
                <a:cs typeface="Arial" pitchFamily="34" charset="0"/>
              </a:rPr>
              <a:t>brains</a:t>
            </a:r>
            <a:endParaRPr lang="en-US" sz="3600" b="1" dirty="0">
              <a:solidFill>
                <a:srgbClr val="0000FF"/>
              </a:solidFill>
              <a:latin typeface="Arial" pitchFamily="34" charset="0"/>
              <a:cs typeface="Arial" pitchFamily="34" charset="0"/>
            </a:endParaRPr>
          </a:p>
        </p:txBody>
      </p:sp>
      <p:sp>
        <p:nvSpPr>
          <p:cNvPr id="27" name="TextBox 26"/>
          <p:cNvSpPr txBox="1"/>
          <p:nvPr/>
        </p:nvSpPr>
        <p:spPr>
          <a:xfrm>
            <a:off x="2667000" y="2133600"/>
            <a:ext cx="3352800" cy="1143000"/>
          </a:xfrm>
          <a:prstGeom prst="rect">
            <a:avLst/>
          </a:prstGeom>
          <a:solidFill>
            <a:srgbClr val="FFFF00"/>
          </a:solidFill>
          <a:ln>
            <a:noFill/>
          </a:ln>
          <a:effectLst>
            <a:outerShdw blurRad="50800" dist="127000" dir="13500000" sx="102000" sy="102000" algn="br" rotWithShape="0">
              <a:prstClr val="black">
                <a:alpha val="67000"/>
              </a:prstClr>
            </a:outerShdw>
          </a:effectLst>
        </p:spPr>
        <p:txBody>
          <a:bodyPr wrap="none" lIns="0" rIns="0" rtlCol="0">
            <a:noAutofit/>
          </a:bodyPr>
          <a:lstStyle/>
          <a:p>
            <a:pPr algn="ctr">
              <a:buFont typeface="Symbol"/>
              <a:buChar char="»"/>
            </a:pPr>
            <a:r>
              <a:rPr lang="en-US" sz="3200" b="1" dirty="0" smtClean="0">
                <a:solidFill>
                  <a:srgbClr val="0000FF"/>
                </a:solidFill>
                <a:latin typeface="Arial" pitchFamily="34" charset="0"/>
                <a:cs typeface="Arial" pitchFamily="34" charset="0"/>
                <a:sym typeface="Symbol"/>
              </a:rPr>
              <a:t>1e5-1e8 </a:t>
            </a:r>
            <a:r>
              <a:rPr lang="en-US" sz="3200" b="1" dirty="0" err="1" smtClean="0">
                <a:solidFill>
                  <a:srgbClr val="0000FF"/>
                </a:solidFill>
                <a:latin typeface="Arial" pitchFamily="34" charset="0"/>
                <a:cs typeface="Arial" pitchFamily="34" charset="0"/>
                <a:sym typeface="Symbol"/>
              </a:rPr>
              <a:t>kT</a:t>
            </a:r>
            <a:r>
              <a:rPr lang="en-US" sz="3200" b="1" dirty="0" smtClean="0">
                <a:solidFill>
                  <a:srgbClr val="0000FF"/>
                </a:solidFill>
                <a:latin typeface="Arial" pitchFamily="34" charset="0"/>
                <a:cs typeface="Arial" pitchFamily="34" charset="0"/>
                <a:sym typeface="Symbol"/>
              </a:rPr>
              <a:t> J/bit</a:t>
            </a:r>
          </a:p>
          <a:p>
            <a:pPr algn="ctr"/>
            <a:r>
              <a:rPr lang="en-US" sz="3200" b="1" dirty="0" smtClean="0">
                <a:solidFill>
                  <a:srgbClr val="0000FF"/>
                </a:solidFill>
                <a:latin typeface="Arial" pitchFamily="34" charset="0"/>
                <a:cs typeface="Arial" pitchFamily="34" charset="0"/>
                <a:sym typeface="Symbol"/>
              </a:rPr>
              <a:t>(Laughlin) </a:t>
            </a:r>
            <a:endParaRPr lang="en-US" sz="3200" b="1" dirty="0">
              <a:solidFill>
                <a:srgbClr val="0000FF"/>
              </a:solidFill>
              <a:latin typeface="Arial" pitchFamily="34" charset="0"/>
              <a:cs typeface="Arial" pitchFamily="34" charset="0"/>
            </a:endParaRPr>
          </a:p>
        </p:txBody>
      </p:sp>
      <p:sp>
        <p:nvSpPr>
          <p:cNvPr id="28" name="TextBox 27"/>
          <p:cNvSpPr txBox="1"/>
          <p:nvPr/>
        </p:nvSpPr>
        <p:spPr>
          <a:xfrm>
            <a:off x="2667000" y="5334000"/>
            <a:ext cx="3352800" cy="1143000"/>
          </a:xfrm>
          <a:prstGeom prst="rect">
            <a:avLst/>
          </a:prstGeom>
          <a:solidFill>
            <a:srgbClr val="FFFF00"/>
          </a:solidFill>
          <a:ln>
            <a:noFill/>
          </a:ln>
          <a:effectLst>
            <a:outerShdw blurRad="50800" dist="127000" dir="13500000" sx="102000" sy="102000" algn="br" rotWithShape="0">
              <a:prstClr val="black">
                <a:alpha val="67000"/>
              </a:prstClr>
            </a:outerShdw>
          </a:effectLst>
        </p:spPr>
        <p:txBody>
          <a:bodyPr wrap="none" lIns="0" rIns="0" rtlCol="0">
            <a:noAutofit/>
          </a:bodyPr>
          <a:lstStyle/>
          <a:p>
            <a:pPr algn="ctr">
              <a:buFont typeface="Symbol"/>
              <a:buChar char="»"/>
            </a:pPr>
            <a:r>
              <a:rPr lang="en-US" sz="3200" b="1" dirty="0" smtClean="0">
                <a:solidFill>
                  <a:srgbClr val="FF0000"/>
                </a:solidFill>
                <a:latin typeface="Arial" pitchFamily="34" charset="0"/>
                <a:cs typeface="Arial" pitchFamily="34" charset="0"/>
                <a:sym typeface="Symbol"/>
              </a:rPr>
              <a:t>1 </a:t>
            </a:r>
            <a:r>
              <a:rPr lang="en-US" sz="3200" b="1" dirty="0" err="1" smtClean="0">
                <a:solidFill>
                  <a:srgbClr val="FF0000"/>
                </a:solidFill>
                <a:latin typeface="Arial" pitchFamily="34" charset="0"/>
                <a:cs typeface="Arial" pitchFamily="34" charset="0"/>
                <a:sym typeface="Symbol"/>
              </a:rPr>
              <a:t>kT</a:t>
            </a:r>
            <a:r>
              <a:rPr lang="en-US" sz="3200" b="1" dirty="0" smtClean="0">
                <a:solidFill>
                  <a:srgbClr val="FF0000"/>
                </a:solidFill>
                <a:latin typeface="Arial" pitchFamily="34" charset="0"/>
                <a:cs typeface="Arial" pitchFamily="34" charset="0"/>
                <a:sym typeface="Symbol"/>
              </a:rPr>
              <a:t> J/bit</a:t>
            </a:r>
          </a:p>
          <a:p>
            <a:pPr algn="ctr"/>
            <a:r>
              <a:rPr lang="en-US" sz="3200" b="1" dirty="0" smtClean="0">
                <a:solidFill>
                  <a:srgbClr val="FF0000"/>
                </a:solidFill>
                <a:latin typeface="Arial" pitchFamily="34" charset="0"/>
                <a:cs typeface="Arial" pitchFamily="34" charset="0"/>
                <a:sym typeface="Symbol"/>
              </a:rPr>
              <a:t>(</a:t>
            </a:r>
            <a:r>
              <a:rPr lang="en-US" sz="3200" b="1" dirty="0" err="1" smtClean="0">
                <a:solidFill>
                  <a:srgbClr val="FF0000"/>
                </a:solidFill>
                <a:latin typeface="Arial" pitchFamily="34" charset="0"/>
                <a:cs typeface="Arial" pitchFamily="34" charset="0"/>
                <a:sym typeface="Symbol"/>
              </a:rPr>
              <a:t>Landauer</a:t>
            </a:r>
            <a:r>
              <a:rPr lang="en-US" sz="3200" b="1" dirty="0" smtClean="0">
                <a:solidFill>
                  <a:srgbClr val="FF0000"/>
                </a:solidFill>
                <a:latin typeface="Arial" pitchFamily="34" charset="0"/>
                <a:cs typeface="Arial" pitchFamily="34" charset="0"/>
                <a:sym typeface="Symbol"/>
              </a:rPr>
              <a:t>) </a:t>
            </a:r>
            <a:endParaRPr lang="en-US" sz="3200" b="1" dirty="0">
              <a:solidFill>
                <a:srgbClr val="FF0000"/>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457200" y="685800"/>
            <a:ext cx="8229600" cy="1143000"/>
          </a:xfrm>
        </p:spPr>
        <p:txBody>
          <a:bodyPr>
            <a:noAutofit/>
          </a:bodyPr>
          <a:lstStyle/>
          <a:p>
            <a:r>
              <a:rPr lang="en-US" sz="3200" dirty="0" smtClean="0">
                <a:latin typeface="Arial" pitchFamily="34" charset="0"/>
                <a:cs typeface="Arial" pitchFamily="34" charset="0"/>
              </a:rPr>
              <a:t>Happy families are all alike; every </a:t>
            </a:r>
            <a:br>
              <a:rPr lang="en-US" sz="3200" dirty="0" smtClean="0">
                <a:latin typeface="Arial" pitchFamily="34" charset="0"/>
                <a:cs typeface="Arial" pitchFamily="34" charset="0"/>
              </a:rPr>
            </a:br>
            <a:r>
              <a:rPr lang="en-US" sz="3200" dirty="0" smtClean="0">
                <a:latin typeface="Arial" pitchFamily="34" charset="0"/>
                <a:cs typeface="Arial" pitchFamily="34" charset="0"/>
              </a:rPr>
              <a:t>unhappy family is unhappy in its own way. </a:t>
            </a:r>
            <a:endParaRPr lang="en-US" sz="3200"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8534400" cy="4876800"/>
          </a:xfrm>
        </p:spPr>
        <p:txBody>
          <a:bodyPr>
            <a:normAutofit fontScale="85000" lnSpcReduction="10000"/>
          </a:bodyPr>
          <a:lstStyle/>
          <a:p>
            <a:pPr algn="r">
              <a:spcBef>
                <a:spcPts val="0"/>
              </a:spcBef>
              <a:buNone/>
            </a:pPr>
            <a:r>
              <a:rPr lang="en-US" sz="2800" b="1" dirty="0" smtClean="0">
                <a:latin typeface="Arial" pitchFamily="34" charset="0"/>
                <a:cs typeface="Arial" pitchFamily="34" charset="0"/>
              </a:rPr>
              <a:t>Leo Tolstoy</a:t>
            </a:r>
            <a:r>
              <a:rPr lang="en-US" sz="2800" dirty="0" smtClean="0">
                <a:latin typeface="Arial" pitchFamily="34" charset="0"/>
                <a:cs typeface="Arial" pitchFamily="34" charset="0"/>
              </a:rPr>
              <a:t>, </a:t>
            </a:r>
          </a:p>
          <a:p>
            <a:pPr algn="r">
              <a:spcBef>
                <a:spcPts val="0"/>
              </a:spcBef>
              <a:buNone/>
            </a:pPr>
            <a:r>
              <a:rPr lang="en-US" sz="2800" i="1" dirty="0" smtClean="0">
                <a:latin typeface="Arial" pitchFamily="34" charset="0"/>
                <a:cs typeface="Arial" pitchFamily="34" charset="0"/>
              </a:rPr>
              <a:t>Anna Karenina, </a:t>
            </a:r>
          </a:p>
          <a:p>
            <a:pPr algn="r">
              <a:spcBef>
                <a:spcPts val="0"/>
              </a:spcBef>
              <a:buNone/>
            </a:pPr>
            <a:r>
              <a:rPr lang="en-US" sz="2800" i="1" dirty="0" smtClean="0">
                <a:latin typeface="Arial" pitchFamily="34" charset="0"/>
                <a:cs typeface="Arial" pitchFamily="34" charset="0"/>
              </a:rPr>
              <a:t>Chapter 1, first line</a:t>
            </a:r>
          </a:p>
          <a:p>
            <a:pPr>
              <a:buNone/>
            </a:pPr>
            <a:endParaRPr lang="en-US" sz="3300" dirty="0" smtClean="0">
              <a:latin typeface="Arial" pitchFamily="34" charset="0"/>
              <a:cs typeface="Arial" pitchFamily="34" charset="0"/>
            </a:endParaRPr>
          </a:p>
          <a:p>
            <a:r>
              <a:rPr lang="en-US" sz="3300" dirty="0" smtClean="0">
                <a:latin typeface="Arial" pitchFamily="34" charset="0"/>
                <a:cs typeface="Arial" pitchFamily="34" charset="0"/>
              </a:rPr>
              <a:t>What does this mean?</a:t>
            </a:r>
          </a:p>
          <a:p>
            <a:r>
              <a:rPr lang="en-US" sz="3300" dirty="0" smtClean="0">
                <a:latin typeface="Arial" pitchFamily="34" charset="0"/>
                <a:cs typeface="Arial" pitchFamily="34" charset="0"/>
              </a:rPr>
              <a:t>Given </a:t>
            </a:r>
            <a:r>
              <a:rPr lang="en-US" sz="3300" b="1" i="1" dirty="0" smtClean="0">
                <a:latin typeface="Arial" pitchFamily="34" charset="0"/>
                <a:cs typeface="Arial" pitchFamily="34" charset="0"/>
              </a:rPr>
              <a:t>diversity</a:t>
            </a:r>
            <a:r>
              <a:rPr lang="en-US" sz="3300" dirty="0" smtClean="0">
                <a:latin typeface="Arial" pitchFamily="34" charset="0"/>
                <a:cs typeface="Arial" pitchFamily="34" charset="0"/>
              </a:rPr>
              <a:t> of people and environments?</a:t>
            </a:r>
          </a:p>
          <a:p>
            <a:r>
              <a:rPr lang="en-US" sz="3300" b="1" dirty="0" smtClean="0">
                <a:latin typeface="Arial" pitchFamily="34" charset="0"/>
                <a:cs typeface="Arial" pitchFamily="34" charset="0"/>
                <a:sym typeface="Symbol"/>
              </a:rPr>
              <a:t></a:t>
            </a:r>
            <a:r>
              <a:rPr lang="en-US" sz="3300" dirty="0" smtClean="0">
                <a:latin typeface="Arial" pitchFamily="34" charset="0"/>
                <a:cs typeface="Arial" pitchFamily="34" charset="0"/>
                <a:sym typeface="Symbol"/>
              </a:rPr>
              <a:t> </a:t>
            </a:r>
            <a:r>
              <a:rPr lang="en-US" sz="3300" dirty="0" smtClean="0">
                <a:latin typeface="Arial" pitchFamily="34" charset="0"/>
                <a:cs typeface="Arial" pitchFamily="34" charset="0"/>
              </a:rPr>
              <a:t>About organization and </a:t>
            </a:r>
            <a:r>
              <a:rPr lang="en-US" sz="3300" b="1" i="1" dirty="0" smtClean="0">
                <a:latin typeface="Arial" pitchFamily="34" charset="0"/>
                <a:cs typeface="Arial" pitchFamily="34" charset="0"/>
              </a:rPr>
              <a:t>architecture</a:t>
            </a:r>
            <a:r>
              <a:rPr lang="en-US" sz="3300" dirty="0" smtClean="0">
                <a:latin typeface="Arial" pitchFamily="34" charset="0"/>
                <a:cs typeface="Arial" pitchFamily="34" charset="0"/>
              </a:rPr>
              <a:t>.</a:t>
            </a:r>
          </a:p>
          <a:p>
            <a:r>
              <a:rPr lang="en-US" sz="3300" dirty="0" smtClean="0">
                <a:latin typeface="Arial" pitchFamily="34" charset="0"/>
                <a:cs typeface="Arial" pitchFamily="34" charset="0"/>
              </a:rPr>
              <a:t>Happy </a:t>
            </a:r>
            <a:r>
              <a:rPr lang="en-US" sz="3300" b="1" dirty="0" smtClean="0">
                <a:latin typeface="Arial" pitchFamily="34" charset="0"/>
                <a:cs typeface="Arial" pitchFamily="34" charset="0"/>
                <a:sym typeface="Symbol"/>
              </a:rPr>
              <a:t></a:t>
            </a:r>
            <a:r>
              <a:rPr lang="en-US" sz="3300" dirty="0" smtClean="0">
                <a:latin typeface="Arial" pitchFamily="34" charset="0"/>
                <a:cs typeface="Arial" pitchFamily="34" charset="0"/>
                <a:sym typeface="Symbol"/>
              </a:rPr>
              <a:t> </a:t>
            </a:r>
            <a:r>
              <a:rPr lang="en-US" sz="3300" dirty="0" smtClean="0">
                <a:latin typeface="Arial" pitchFamily="34" charset="0"/>
                <a:cs typeface="Arial" pitchFamily="34" charset="0"/>
              </a:rPr>
              <a:t>empathy + cooperation + simple rules?</a:t>
            </a:r>
          </a:p>
          <a:p>
            <a:endParaRPr lang="en-US" sz="3600" dirty="0" smtClean="0">
              <a:latin typeface="Arial" pitchFamily="34" charset="0"/>
              <a:cs typeface="Arial" pitchFamily="34" charset="0"/>
            </a:endParaRPr>
          </a:p>
          <a:p>
            <a:r>
              <a:rPr lang="en-US" sz="3600" b="1" i="1" dirty="0" smtClean="0">
                <a:latin typeface="Arial" pitchFamily="34" charset="0"/>
                <a:cs typeface="Arial" pitchFamily="34" charset="0"/>
              </a:rPr>
              <a:t>Constraints</a:t>
            </a:r>
            <a:r>
              <a:rPr lang="en-US" sz="3600" dirty="0" smtClean="0">
                <a:latin typeface="Arial" pitchFamily="34" charset="0"/>
                <a:cs typeface="Arial" pitchFamily="34" charset="0"/>
              </a:rPr>
              <a:t> on components and architecture</a:t>
            </a:r>
          </a:p>
        </p:txBody>
      </p:sp>
      <p:sp>
        <p:nvSpPr>
          <p:cNvPr id="6" name="Title 3"/>
          <p:cNvSpPr>
            <a:spLocks noGrp="1"/>
          </p:cNvSpPr>
          <p:nvPr>
            <p:ph type="title"/>
          </p:nvPr>
        </p:nvSpPr>
        <p:spPr>
          <a:xfrm>
            <a:off x="457200" y="685800"/>
            <a:ext cx="8229600" cy="1143000"/>
          </a:xfrm>
        </p:spPr>
        <p:txBody>
          <a:bodyPr>
            <a:noAutofit/>
          </a:bodyPr>
          <a:lstStyle/>
          <a:p>
            <a:r>
              <a:rPr lang="en-US" sz="3200" dirty="0" smtClean="0">
                <a:latin typeface="Arial" pitchFamily="34" charset="0"/>
                <a:cs typeface="Arial" pitchFamily="34" charset="0"/>
              </a:rPr>
              <a:t>Happy families are all alike; every </a:t>
            </a:r>
            <a:br>
              <a:rPr lang="en-US" sz="3200" dirty="0" smtClean="0">
                <a:latin typeface="Arial" pitchFamily="34" charset="0"/>
                <a:cs typeface="Arial" pitchFamily="34" charset="0"/>
              </a:rPr>
            </a:br>
            <a:r>
              <a:rPr lang="en-US" sz="3200" dirty="0" smtClean="0">
                <a:latin typeface="Arial" pitchFamily="34" charset="0"/>
                <a:cs typeface="Arial" pitchFamily="34" charset="0"/>
              </a:rPr>
              <a:t>unhappy family is unhappy in its own way. </a:t>
            </a:r>
            <a:endParaRPr lang="en-US" sz="3200"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76200"/>
            <a:ext cx="8229600" cy="1325562"/>
          </a:xfrm>
        </p:spPr>
        <p:txBody>
          <a:bodyPr/>
          <a:lstStyle/>
          <a:p>
            <a:r>
              <a:rPr lang="en-US" sz="3600" dirty="0" smtClean="0"/>
              <a:t>Laws and architectures: </a:t>
            </a:r>
            <a:br>
              <a:rPr lang="en-US" sz="3600" dirty="0" smtClean="0"/>
            </a:br>
            <a:r>
              <a:rPr lang="en-US" sz="3600" dirty="0" smtClean="0"/>
              <a:t>lessons from VOR and vision</a:t>
            </a:r>
            <a:endParaRPr lang="en-US" sz="3600" dirty="0"/>
          </a:p>
        </p:txBody>
      </p:sp>
      <p:sp>
        <p:nvSpPr>
          <p:cNvPr id="5" name="Content Placeholder 4"/>
          <p:cNvSpPr>
            <a:spLocks noGrp="1"/>
          </p:cNvSpPr>
          <p:nvPr>
            <p:ph idx="1"/>
          </p:nvPr>
        </p:nvSpPr>
        <p:spPr>
          <a:xfrm>
            <a:off x="457200" y="1752600"/>
            <a:ext cx="8382000" cy="4648200"/>
          </a:xfrm>
        </p:spPr>
        <p:txBody>
          <a:bodyPr/>
          <a:lstStyle/>
          <a:p>
            <a:pPr>
              <a:spcBef>
                <a:spcPts val="0"/>
              </a:spcBef>
              <a:spcAft>
                <a:spcPts val="600"/>
              </a:spcAft>
            </a:pPr>
            <a:r>
              <a:rPr lang="en-US" dirty="0" smtClean="0"/>
              <a:t>Robust control</a:t>
            </a:r>
          </a:p>
          <a:p>
            <a:pPr lvl="1">
              <a:spcBef>
                <a:spcPts val="0"/>
              </a:spcBef>
              <a:spcAft>
                <a:spcPts val="600"/>
              </a:spcAft>
            </a:pPr>
            <a:r>
              <a:rPr lang="en-US" dirty="0" smtClean="0"/>
              <a:t>nested, diverse feedbacks</a:t>
            </a:r>
          </a:p>
          <a:p>
            <a:pPr lvl="1">
              <a:spcBef>
                <a:spcPts val="0"/>
              </a:spcBef>
              <a:spcAft>
                <a:spcPts val="600"/>
              </a:spcAft>
            </a:pPr>
            <a:r>
              <a:rPr lang="en-US" dirty="0" smtClean="0"/>
              <a:t>hidden, automatic, unconscious</a:t>
            </a:r>
          </a:p>
          <a:p>
            <a:pPr>
              <a:spcBef>
                <a:spcPts val="0"/>
              </a:spcBef>
              <a:spcAft>
                <a:spcPts val="600"/>
              </a:spcAft>
            </a:pPr>
            <a:r>
              <a:rPr lang="en-US" dirty="0" smtClean="0"/>
              <a:t>Speed </a:t>
            </a:r>
            <a:r>
              <a:rPr lang="en-US" dirty="0" err="1" smtClean="0"/>
              <a:t>vs</a:t>
            </a:r>
            <a:r>
              <a:rPr lang="en-US" dirty="0" smtClean="0"/>
              <a:t> flexibility tradeoffs (laws?)</a:t>
            </a:r>
          </a:p>
          <a:p>
            <a:pPr>
              <a:spcBef>
                <a:spcPts val="0"/>
              </a:spcBef>
              <a:spcAft>
                <a:spcPts val="600"/>
              </a:spcAft>
            </a:pPr>
            <a:r>
              <a:rPr lang="en-US" dirty="0" smtClean="0"/>
              <a:t>Good architectures manage tradeoffs</a:t>
            </a:r>
          </a:p>
          <a:p>
            <a:pPr>
              <a:spcBef>
                <a:spcPts val="0"/>
              </a:spcBef>
              <a:spcAft>
                <a:spcPts val="600"/>
              </a:spcAft>
            </a:pPr>
            <a:r>
              <a:rPr lang="en-US" dirty="0" smtClean="0"/>
              <a:t>Evolution: necessity </a:t>
            </a:r>
            <a:r>
              <a:rPr lang="en-US" dirty="0" err="1" smtClean="0"/>
              <a:t>vs</a:t>
            </a:r>
            <a:r>
              <a:rPr lang="en-US" dirty="0" smtClean="0"/>
              <a:t> accident?</a:t>
            </a:r>
          </a:p>
          <a:p>
            <a:pPr>
              <a:spcBef>
                <a:spcPts val="0"/>
              </a:spcBef>
              <a:spcAft>
                <a:spcPts val="600"/>
              </a:spcAft>
            </a:pPr>
            <a:r>
              <a:rPr lang="en-US" dirty="0" smtClean="0"/>
              <a:t>Universal?</a:t>
            </a: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228600"/>
            <a:ext cx="8229600" cy="6400800"/>
          </a:xfrm>
        </p:spPr>
        <p:txBody>
          <a:bodyPr/>
          <a:lstStyle/>
          <a:p>
            <a:r>
              <a:rPr lang="en-US" dirty="0" smtClean="0"/>
              <a:t>Formalize architecture as constraints</a:t>
            </a:r>
          </a:p>
          <a:p>
            <a:r>
              <a:rPr lang="en-US" dirty="0" smtClean="0"/>
              <a:t>Good architecture = “constraints that deconstrain” (G&amp;K)</a:t>
            </a:r>
          </a:p>
          <a:p>
            <a:r>
              <a:rPr lang="en-US" dirty="0" smtClean="0"/>
              <a:t>Most effective architectures are </a:t>
            </a:r>
            <a:r>
              <a:rPr lang="en-US" b="1" i="1" dirty="0" smtClean="0"/>
              <a:t>layered</a:t>
            </a:r>
          </a:p>
          <a:p>
            <a:endParaRPr lang="en-US" dirty="0" smtClean="0"/>
          </a:p>
          <a:p>
            <a:r>
              <a:rPr lang="en-US" b="1" i="1" dirty="0" smtClean="0"/>
              <a:t>Constraints</a:t>
            </a:r>
            <a:r>
              <a:rPr lang="en-US" dirty="0" smtClean="0"/>
              <a:t> on system and components</a:t>
            </a:r>
          </a:p>
          <a:p>
            <a:pPr lvl="1"/>
            <a:r>
              <a:rPr lang="en-US" dirty="0" smtClean="0"/>
              <a:t>System level function and uncertainty</a:t>
            </a:r>
          </a:p>
          <a:p>
            <a:pPr lvl="1"/>
            <a:r>
              <a:rPr lang="en-US" dirty="0" smtClean="0"/>
              <a:t>Component level capability and uncertainty</a:t>
            </a:r>
          </a:p>
          <a:p>
            <a:r>
              <a:rPr lang="en-US" b="1" i="1" dirty="0" smtClean="0"/>
              <a:t>Laws</a:t>
            </a:r>
            <a:r>
              <a:rPr lang="en-US" dirty="0" smtClean="0"/>
              <a:t>, hard limits, tradeoffs</a:t>
            </a:r>
          </a:p>
          <a:p>
            <a:r>
              <a:rPr lang="en-US" b="1" i="1" dirty="0" smtClean="0"/>
              <a:t>Protocols </a:t>
            </a:r>
            <a:r>
              <a:rPr lang="en-US" dirty="0" smtClean="0"/>
              <a:t>(are the essence of constraints that deconstrain)</a:t>
            </a:r>
            <a:endParaRPr lang="en-US" b="1" i="1" dirty="0"/>
          </a:p>
        </p:txBody>
      </p:sp>
    </p:spTree>
  </p:cSld>
  <p:clrMapOvr>
    <a:masterClrMapping/>
  </p:clrMapOv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685800"/>
            <a:ext cx="8229600" cy="1143000"/>
          </a:xfrm>
        </p:spPr>
        <p:txBody>
          <a:bodyPr>
            <a:noAutofit/>
          </a:bodyPr>
          <a:lstStyle/>
          <a:p>
            <a:r>
              <a:rPr lang="en-US" sz="3200" dirty="0" smtClean="0">
                <a:latin typeface="Arial" pitchFamily="34" charset="0"/>
                <a:cs typeface="Arial" pitchFamily="34" charset="0"/>
              </a:rPr>
              <a:t>Happy families are all alike; every </a:t>
            </a:r>
            <a:br>
              <a:rPr lang="en-US" sz="3200" dirty="0" smtClean="0">
                <a:latin typeface="Arial" pitchFamily="34" charset="0"/>
                <a:cs typeface="Arial" pitchFamily="34" charset="0"/>
              </a:rPr>
            </a:br>
            <a:r>
              <a:rPr lang="en-US" sz="3200" dirty="0" smtClean="0">
                <a:latin typeface="Arial" pitchFamily="34" charset="0"/>
                <a:cs typeface="Arial" pitchFamily="34" charset="0"/>
              </a:rPr>
              <a:t>unhappy family is unhappy in its own way. </a:t>
            </a:r>
            <a:endParaRPr lang="en-US" sz="3200" dirty="0">
              <a:latin typeface="Arial" pitchFamily="34" charset="0"/>
              <a:cs typeface="Arial" pitchFamily="34" charset="0"/>
            </a:endParaRPr>
          </a:p>
        </p:txBody>
      </p:sp>
      <p:sp>
        <p:nvSpPr>
          <p:cNvPr id="3" name="Content Placeholder 2"/>
          <p:cNvSpPr>
            <a:spLocks noGrp="1"/>
          </p:cNvSpPr>
          <p:nvPr>
            <p:ph idx="1"/>
          </p:nvPr>
        </p:nvSpPr>
        <p:spPr>
          <a:xfrm>
            <a:off x="304800" y="1828800"/>
            <a:ext cx="8534400" cy="4876800"/>
          </a:xfrm>
        </p:spPr>
        <p:txBody>
          <a:bodyPr>
            <a:normAutofit fontScale="85000" lnSpcReduction="10000"/>
          </a:bodyPr>
          <a:lstStyle/>
          <a:p>
            <a:pPr algn="r">
              <a:spcBef>
                <a:spcPts val="0"/>
              </a:spcBef>
              <a:buNone/>
            </a:pPr>
            <a:r>
              <a:rPr lang="en-US" sz="2800" b="1" dirty="0" smtClean="0">
                <a:latin typeface="Arial" pitchFamily="34" charset="0"/>
                <a:cs typeface="Arial" pitchFamily="34" charset="0"/>
              </a:rPr>
              <a:t>Leo Tolstoy</a:t>
            </a:r>
            <a:r>
              <a:rPr lang="en-US" sz="2800" dirty="0" smtClean="0">
                <a:latin typeface="Arial" pitchFamily="34" charset="0"/>
                <a:cs typeface="Arial" pitchFamily="34" charset="0"/>
              </a:rPr>
              <a:t>, </a:t>
            </a:r>
          </a:p>
          <a:p>
            <a:pPr algn="r">
              <a:spcBef>
                <a:spcPts val="0"/>
              </a:spcBef>
              <a:buNone/>
            </a:pPr>
            <a:r>
              <a:rPr lang="en-US" sz="2800" i="1" dirty="0" smtClean="0">
                <a:latin typeface="Arial" pitchFamily="34" charset="0"/>
                <a:cs typeface="Arial" pitchFamily="34" charset="0"/>
              </a:rPr>
              <a:t>Anna Karenina, </a:t>
            </a:r>
          </a:p>
          <a:p>
            <a:pPr algn="r">
              <a:spcBef>
                <a:spcPts val="0"/>
              </a:spcBef>
              <a:buNone/>
            </a:pPr>
            <a:r>
              <a:rPr lang="en-US" sz="2800" i="1" dirty="0" smtClean="0">
                <a:latin typeface="Arial" pitchFamily="34" charset="0"/>
                <a:cs typeface="Arial" pitchFamily="34" charset="0"/>
              </a:rPr>
              <a:t>Chapter 1, first line</a:t>
            </a:r>
          </a:p>
          <a:p>
            <a:pPr>
              <a:buNone/>
            </a:pPr>
            <a:endParaRPr lang="en-US" sz="3300" dirty="0" smtClean="0">
              <a:latin typeface="Arial" pitchFamily="34" charset="0"/>
              <a:cs typeface="Arial" pitchFamily="34" charset="0"/>
            </a:endParaRPr>
          </a:p>
          <a:p>
            <a:r>
              <a:rPr lang="en-US" sz="3300" dirty="0" smtClean="0">
                <a:latin typeface="Arial" pitchFamily="34" charset="0"/>
                <a:cs typeface="Arial" pitchFamily="34" charset="0"/>
              </a:rPr>
              <a:t>What does this mean?</a:t>
            </a:r>
          </a:p>
          <a:p>
            <a:r>
              <a:rPr lang="en-US" sz="3300" dirty="0" smtClean="0">
                <a:latin typeface="Arial" pitchFamily="34" charset="0"/>
                <a:cs typeface="Arial" pitchFamily="34" charset="0"/>
              </a:rPr>
              <a:t>Given </a:t>
            </a:r>
            <a:r>
              <a:rPr lang="en-US" sz="3300" b="1" i="1" dirty="0" smtClean="0">
                <a:latin typeface="Arial" pitchFamily="34" charset="0"/>
                <a:cs typeface="Arial" pitchFamily="34" charset="0"/>
              </a:rPr>
              <a:t>diversity</a:t>
            </a:r>
            <a:r>
              <a:rPr lang="en-US" sz="3300" dirty="0" smtClean="0">
                <a:latin typeface="Arial" pitchFamily="34" charset="0"/>
                <a:cs typeface="Arial" pitchFamily="34" charset="0"/>
              </a:rPr>
              <a:t> of people and environments?</a:t>
            </a:r>
          </a:p>
          <a:p>
            <a:r>
              <a:rPr lang="en-US" sz="3300" b="1" dirty="0" smtClean="0">
                <a:latin typeface="Arial" pitchFamily="34" charset="0"/>
                <a:cs typeface="Arial" pitchFamily="34" charset="0"/>
                <a:sym typeface="Symbol"/>
              </a:rPr>
              <a:t></a:t>
            </a:r>
            <a:r>
              <a:rPr lang="en-US" sz="3300" dirty="0" smtClean="0">
                <a:latin typeface="Arial" pitchFamily="34" charset="0"/>
                <a:cs typeface="Arial" pitchFamily="34" charset="0"/>
                <a:sym typeface="Symbol"/>
              </a:rPr>
              <a:t> </a:t>
            </a:r>
            <a:r>
              <a:rPr lang="en-US" sz="3300" dirty="0" smtClean="0">
                <a:latin typeface="Arial" pitchFamily="34" charset="0"/>
                <a:cs typeface="Arial" pitchFamily="34" charset="0"/>
              </a:rPr>
              <a:t>About organization and </a:t>
            </a:r>
            <a:r>
              <a:rPr lang="en-US" sz="3300" b="1" i="1" dirty="0" smtClean="0">
                <a:latin typeface="Arial" pitchFamily="34" charset="0"/>
                <a:cs typeface="Arial" pitchFamily="34" charset="0"/>
              </a:rPr>
              <a:t>architecture</a:t>
            </a:r>
            <a:r>
              <a:rPr lang="en-US" sz="3300" dirty="0" smtClean="0">
                <a:latin typeface="Arial" pitchFamily="34" charset="0"/>
                <a:cs typeface="Arial" pitchFamily="34" charset="0"/>
              </a:rPr>
              <a:t>.</a:t>
            </a:r>
          </a:p>
          <a:p>
            <a:r>
              <a:rPr lang="en-US" sz="3300" dirty="0" smtClean="0">
                <a:latin typeface="Arial" pitchFamily="34" charset="0"/>
                <a:cs typeface="Arial" pitchFamily="34" charset="0"/>
              </a:rPr>
              <a:t>Happy </a:t>
            </a:r>
            <a:r>
              <a:rPr lang="en-US" sz="3300" b="1" dirty="0" smtClean="0">
                <a:latin typeface="Arial" pitchFamily="34" charset="0"/>
                <a:cs typeface="Arial" pitchFamily="34" charset="0"/>
                <a:sym typeface="Symbol"/>
              </a:rPr>
              <a:t></a:t>
            </a:r>
            <a:r>
              <a:rPr lang="en-US" sz="3300" dirty="0" smtClean="0">
                <a:latin typeface="Arial" pitchFamily="34" charset="0"/>
                <a:cs typeface="Arial" pitchFamily="34" charset="0"/>
                <a:sym typeface="Symbol"/>
              </a:rPr>
              <a:t> </a:t>
            </a:r>
            <a:r>
              <a:rPr lang="en-US" sz="3300" dirty="0" smtClean="0">
                <a:latin typeface="Arial" pitchFamily="34" charset="0"/>
                <a:cs typeface="Arial" pitchFamily="34" charset="0"/>
              </a:rPr>
              <a:t>empathy + cooperation + simple rules?</a:t>
            </a:r>
          </a:p>
          <a:p>
            <a:endParaRPr lang="en-US" sz="3600" dirty="0" smtClean="0">
              <a:latin typeface="Arial" pitchFamily="34" charset="0"/>
              <a:cs typeface="Arial" pitchFamily="34" charset="0"/>
            </a:endParaRPr>
          </a:p>
          <a:p>
            <a:r>
              <a:rPr lang="en-US" sz="3600" b="1" i="1" dirty="0" smtClean="0">
                <a:latin typeface="Arial" pitchFamily="34" charset="0"/>
                <a:cs typeface="Arial" pitchFamily="34" charset="0"/>
              </a:rPr>
              <a:t>Constraints</a:t>
            </a:r>
            <a:r>
              <a:rPr lang="en-US" sz="3600" dirty="0" smtClean="0">
                <a:latin typeface="Arial" pitchFamily="34" charset="0"/>
                <a:cs typeface="Arial" pitchFamily="34" charset="0"/>
              </a:rPr>
              <a:t> on components and architecture</a:t>
            </a:r>
          </a:p>
        </p:txBody>
      </p:sp>
      <p:cxnSp>
        <p:nvCxnSpPr>
          <p:cNvPr id="6" name="Straight Connector 5"/>
          <p:cNvCxnSpPr/>
          <p:nvPr/>
        </p:nvCxnSpPr>
        <p:spPr bwMode="auto">
          <a:xfrm flipV="1">
            <a:off x="1143000" y="914400"/>
            <a:ext cx="3352800" cy="304800"/>
          </a:xfrm>
          <a:prstGeom prst="line">
            <a:avLst/>
          </a:prstGeom>
          <a:noFill/>
          <a:ln w="57150" cap="flat" cmpd="sng" algn="ctr">
            <a:solidFill>
              <a:srgbClr val="FF3300"/>
            </a:solidFill>
            <a:prstDash val="solid"/>
            <a:round/>
            <a:headEnd type="none" w="med" len="med"/>
            <a:tailEnd type="none" w="med" len="med"/>
          </a:ln>
          <a:effectLst/>
        </p:spPr>
      </p:cxnSp>
      <p:sp>
        <p:nvSpPr>
          <p:cNvPr id="7" name="TextBox 6"/>
          <p:cNvSpPr txBox="1"/>
          <p:nvPr/>
        </p:nvSpPr>
        <p:spPr>
          <a:xfrm>
            <a:off x="685800" y="152400"/>
            <a:ext cx="3482043" cy="523220"/>
          </a:xfrm>
          <a:prstGeom prst="rect">
            <a:avLst/>
          </a:prstGeom>
          <a:noFill/>
        </p:spPr>
        <p:txBody>
          <a:bodyPr wrap="none" rtlCol="0">
            <a:spAutoFit/>
          </a:bodyPr>
          <a:lstStyle/>
          <a:p>
            <a:r>
              <a:rPr lang="en-US" sz="2800" b="1" dirty="0" smtClean="0">
                <a:solidFill>
                  <a:srgbClr val="FF0000"/>
                </a:solidFill>
              </a:rPr>
              <a:t>Good architectures</a:t>
            </a:r>
            <a:endParaRPr lang="en-US" sz="2800" b="1" dirty="0">
              <a:solidFill>
                <a:srgbClr val="FF0000"/>
              </a:solidFill>
            </a:endParaRPr>
          </a:p>
        </p:txBody>
      </p:sp>
      <p:cxnSp>
        <p:nvCxnSpPr>
          <p:cNvPr id="8" name="Straight Connector 7"/>
          <p:cNvCxnSpPr/>
          <p:nvPr/>
        </p:nvCxnSpPr>
        <p:spPr bwMode="auto">
          <a:xfrm flipV="1">
            <a:off x="381000" y="1371600"/>
            <a:ext cx="3352800" cy="304800"/>
          </a:xfrm>
          <a:prstGeom prst="line">
            <a:avLst/>
          </a:prstGeom>
          <a:noFill/>
          <a:ln w="57150" cap="flat" cmpd="sng" algn="ctr">
            <a:solidFill>
              <a:srgbClr val="FF3300"/>
            </a:solidFill>
            <a:prstDash val="solid"/>
            <a:round/>
            <a:headEnd type="none" w="med" len="med"/>
            <a:tailEnd type="none" w="med" len="med"/>
          </a:ln>
          <a:effectLst/>
        </p:spPr>
      </p:cxnSp>
      <p:sp>
        <p:nvSpPr>
          <p:cNvPr id="9" name="TextBox 8"/>
          <p:cNvSpPr txBox="1"/>
          <p:nvPr/>
        </p:nvSpPr>
        <p:spPr>
          <a:xfrm>
            <a:off x="533400" y="1817559"/>
            <a:ext cx="3183885" cy="523220"/>
          </a:xfrm>
          <a:prstGeom prst="rect">
            <a:avLst/>
          </a:prstGeom>
          <a:noFill/>
        </p:spPr>
        <p:txBody>
          <a:bodyPr wrap="none" rtlCol="0">
            <a:spAutoFit/>
          </a:bodyPr>
          <a:lstStyle/>
          <a:p>
            <a:r>
              <a:rPr lang="en-US" sz="2800" b="1" dirty="0" smtClean="0">
                <a:solidFill>
                  <a:srgbClr val="FF0000"/>
                </a:solidFill>
              </a:rPr>
              <a:t>bad architectures</a:t>
            </a:r>
            <a:endParaRPr lang="en-US" sz="2800" b="1" dirty="0">
              <a:solidFill>
                <a:srgbClr val="FF0000"/>
              </a:solidFill>
            </a:endParaRPr>
          </a:p>
        </p:txBody>
      </p:sp>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Arrow Connector 65"/>
          <p:cNvCxnSpPr/>
          <p:nvPr/>
        </p:nvCxnSpPr>
        <p:spPr bwMode="auto">
          <a:xfrm>
            <a:off x="2057400" y="5486400"/>
            <a:ext cx="4621063" cy="0"/>
          </a:xfrm>
          <a:prstGeom prst="straightConnector1">
            <a:avLst/>
          </a:prstGeom>
          <a:noFill/>
          <a:ln w="57150" cap="flat" cmpd="sng" algn="ctr">
            <a:solidFill>
              <a:schemeClr val="tx1"/>
            </a:solidFill>
            <a:prstDash val="solid"/>
            <a:round/>
            <a:headEnd type="none" w="med" len="med"/>
            <a:tailEnd type="arrow"/>
          </a:ln>
          <a:effectLst/>
        </p:spPr>
      </p:cxnSp>
      <p:cxnSp>
        <p:nvCxnSpPr>
          <p:cNvPr id="69" name="Straight Arrow Connector 68"/>
          <p:cNvCxnSpPr/>
          <p:nvPr/>
        </p:nvCxnSpPr>
        <p:spPr bwMode="auto">
          <a:xfrm flipV="1">
            <a:off x="2065785" y="1981200"/>
            <a:ext cx="0" cy="3505200"/>
          </a:xfrm>
          <a:prstGeom prst="straightConnector1">
            <a:avLst/>
          </a:prstGeom>
          <a:noFill/>
          <a:ln w="57150" cap="flat" cmpd="sng" algn="ctr">
            <a:solidFill>
              <a:schemeClr val="tx1"/>
            </a:solidFill>
            <a:prstDash val="solid"/>
            <a:round/>
            <a:headEnd type="none" w="med" len="med"/>
            <a:tailEnd type="arrow"/>
          </a:ln>
          <a:effectLst/>
        </p:spPr>
      </p:cxnSp>
      <p:sp>
        <p:nvSpPr>
          <p:cNvPr id="95" name="TextBox 94"/>
          <p:cNvSpPr txBox="1"/>
          <p:nvPr/>
        </p:nvSpPr>
        <p:spPr>
          <a:xfrm>
            <a:off x="685800" y="2209800"/>
            <a:ext cx="963725" cy="523220"/>
          </a:xfrm>
          <a:prstGeom prst="rect">
            <a:avLst/>
          </a:prstGeom>
          <a:noFill/>
        </p:spPr>
        <p:txBody>
          <a:bodyPr wrap="none" rtlCol="0">
            <a:spAutoFit/>
          </a:bodyPr>
          <a:lstStyle/>
          <a:p>
            <a:r>
              <a:rPr lang="en-US" sz="2800" dirty="0" smtClean="0">
                <a:solidFill>
                  <a:srgbClr val="000000"/>
                </a:solidFill>
              </a:rPr>
              <a:t>Slow</a:t>
            </a:r>
            <a:endParaRPr lang="en-US" sz="2800" dirty="0">
              <a:solidFill>
                <a:srgbClr val="000000"/>
              </a:solidFill>
            </a:endParaRPr>
          </a:p>
        </p:txBody>
      </p:sp>
      <p:cxnSp>
        <p:nvCxnSpPr>
          <p:cNvPr id="14" name="Straight Connector 13"/>
          <p:cNvCxnSpPr/>
          <p:nvPr/>
        </p:nvCxnSpPr>
        <p:spPr bwMode="auto">
          <a:xfrm>
            <a:off x="2286000" y="2895600"/>
            <a:ext cx="3962400" cy="2286000"/>
          </a:xfrm>
          <a:prstGeom prst="line">
            <a:avLst/>
          </a:prstGeom>
          <a:noFill/>
          <a:ln w="57150" cap="flat" cmpd="sng" algn="ctr">
            <a:solidFill>
              <a:srgbClr val="FF3300"/>
            </a:solidFill>
            <a:prstDash val="dash"/>
            <a:round/>
            <a:headEnd type="none" w="med" len="med"/>
            <a:tailEnd type="none" w="med" len="med"/>
          </a:ln>
          <a:effectLst/>
        </p:spPr>
      </p:cxnSp>
      <p:sp>
        <p:nvSpPr>
          <p:cNvPr id="16" name="TextBox 15"/>
          <p:cNvSpPr txBox="1"/>
          <p:nvPr/>
        </p:nvSpPr>
        <p:spPr>
          <a:xfrm>
            <a:off x="762000" y="4953000"/>
            <a:ext cx="883575" cy="523220"/>
          </a:xfrm>
          <a:prstGeom prst="rect">
            <a:avLst/>
          </a:prstGeom>
          <a:noFill/>
        </p:spPr>
        <p:txBody>
          <a:bodyPr wrap="none" rtlCol="0">
            <a:spAutoFit/>
          </a:bodyPr>
          <a:lstStyle/>
          <a:p>
            <a:r>
              <a:rPr lang="en-US" sz="2800" dirty="0" smtClean="0">
                <a:solidFill>
                  <a:srgbClr val="000000"/>
                </a:solidFill>
              </a:rPr>
              <a:t>Fast</a:t>
            </a:r>
            <a:endParaRPr lang="en-US" sz="2800" dirty="0">
              <a:solidFill>
                <a:srgbClr val="000000"/>
              </a:solidFill>
            </a:endParaRPr>
          </a:p>
        </p:txBody>
      </p:sp>
      <p:sp>
        <p:nvSpPr>
          <p:cNvPr id="15" name="TextBox 14"/>
          <p:cNvSpPr txBox="1"/>
          <p:nvPr/>
        </p:nvSpPr>
        <p:spPr>
          <a:xfrm>
            <a:off x="2497966" y="5725180"/>
            <a:ext cx="1247457" cy="461665"/>
          </a:xfrm>
          <a:prstGeom prst="rect">
            <a:avLst/>
          </a:prstGeom>
          <a:noFill/>
        </p:spPr>
        <p:txBody>
          <a:bodyPr wrap="none" rtlCol="0">
            <a:spAutoFit/>
          </a:bodyPr>
          <a:lstStyle/>
          <a:p>
            <a:r>
              <a:rPr lang="en-US" sz="2400" dirty="0" smtClean="0">
                <a:solidFill>
                  <a:srgbClr val="000000"/>
                </a:solidFill>
              </a:rPr>
              <a:t>Flexible</a:t>
            </a:r>
            <a:endParaRPr lang="en-US" sz="2400" dirty="0">
              <a:solidFill>
                <a:srgbClr val="000000"/>
              </a:solidFill>
            </a:endParaRPr>
          </a:p>
        </p:txBody>
      </p:sp>
      <p:sp>
        <p:nvSpPr>
          <p:cNvPr id="18" name="TextBox 17"/>
          <p:cNvSpPr txBox="1"/>
          <p:nvPr/>
        </p:nvSpPr>
        <p:spPr>
          <a:xfrm>
            <a:off x="5532854" y="5715000"/>
            <a:ext cx="1401346" cy="461665"/>
          </a:xfrm>
          <a:prstGeom prst="rect">
            <a:avLst/>
          </a:prstGeom>
          <a:noFill/>
        </p:spPr>
        <p:txBody>
          <a:bodyPr wrap="none" rtlCol="0">
            <a:spAutoFit/>
          </a:bodyPr>
          <a:lstStyle/>
          <a:p>
            <a:r>
              <a:rPr lang="en-US" sz="2400" dirty="0" smtClean="0">
                <a:solidFill>
                  <a:srgbClr val="000000"/>
                </a:solidFill>
              </a:rPr>
              <a:t>Inflexible</a:t>
            </a:r>
            <a:endParaRPr lang="en-US" sz="2400" dirty="0">
              <a:solidFill>
                <a:srgbClr val="000000"/>
              </a:solidFill>
            </a:endParaRPr>
          </a:p>
        </p:txBody>
      </p:sp>
      <p:sp>
        <p:nvSpPr>
          <p:cNvPr id="20" name="TextBox 19"/>
          <p:cNvSpPr txBox="1"/>
          <p:nvPr/>
        </p:nvSpPr>
        <p:spPr>
          <a:xfrm rot="1800000">
            <a:off x="2811716" y="3994324"/>
            <a:ext cx="1904689" cy="523220"/>
          </a:xfrm>
          <a:prstGeom prst="rect">
            <a:avLst/>
          </a:prstGeom>
          <a:noFill/>
        </p:spPr>
        <p:txBody>
          <a:bodyPr wrap="none" rtlCol="0">
            <a:spAutoFit/>
          </a:bodyPr>
          <a:lstStyle/>
          <a:p>
            <a:r>
              <a:rPr lang="en-US" sz="2800" dirty="0" smtClean="0">
                <a:solidFill>
                  <a:srgbClr val="FF0000"/>
                </a:solidFill>
              </a:rPr>
              <a:t>Impossible</a:t>
            </a:r>
            <a:endParaRPr lang="en-US" sz="2800" dirty="0">
              <a:solidFill>
                <a:srgbClr val="FF0000"/>
              </a:solidFill>
            </a:endParaRPr>
          </a:p>
        </p:txBody>
      </p:sp>
      <p:sp>
        <p:nvSpPr>
          <p:cNvPr id="23" name="Left-Right Arrow 22"/>
          <p:cNvSpPr/>
          <p:nvPr/>
        </p:nvSpPr>
        <p:spPr bwMode="auto">
          <a:xfrm rot="1800000">
            <a:off x="2586881" y="3024136"/>
            <a:ext cx="3962400" cy="858273"/>
          </a:xfrm>
          <a:prstGeom prst="leftRightArrow">
            <a:avLst>
              <a:gd name="adj1" fmla="val 66848"/>
              <a:gd name="adj2" fmla="val 50000"/>
            </a:avLst>
          </a:prstGeom>
          <a:noFill/>
          <a:ln w="28575"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2800" dirty="0" smtClean="0">
                <a:solidFill>
                  <a:srgbClr val="3366FF"/>
                </a:solidFill>
              </a:rPr>
              <a:t>Architecture</a:t>
            </a:r>
          </a:p>
        </p:txBody>
      </p:sp>
      <p:sp>
        <p:nvSpPr>
          <p:cNvPr id="24" name="TextBox 23"/>
          <p:cNvSpPr txBox="1"/>
          <p:nvPr/>
        </p:nvSpPr>
        <p:spPr>
          <a:xfrm>
            <a:off x="6248400" y="3657600"/>
            <a:ext cx="3048000" cy="1384995"/>
          </a:xfrm>
          <a:prstGeom prst="rect">
            <a:avLst/>
          </a:prstGeom>
          <a:noFill/>
        </p:spPr>
        <p:txBody>
          <a:bodyPr wrap="square" rtlCol="0">
            <a:spAutoFit/>
          </a:bodyPr>
          <a:lstStyle/>
          <a:p>
            <a:pPr algn="ctr"/>
            <a:r>
              <a:rPr lang="en-US" sz="2800" dirty="0" smtClean="0">
                <a:solidFill>
                  <a:srgbClr val="000000"/>
                </a:solidFill>
              </a:rPr>
              <a:t>Architecture (constraints that deconstrain)</a:t>
            </a:r>
            <a:endParaRPr lang="en-US" sz="2800" dirty="0">
              <a:solidFill>
                <a:srgbClr val="000000"/>
              </a:solidFill>
            </a:endParaRPr>
          </a:p>
        </p:txBody>
      </p:sp>
      <p:sp>
        <p:nvSpPr>
          <p:cNvPr id="25" name="TextBox 24"/>
          <p:cNvSpPr txBox="1"/>
          <p:nvPr/>
        </p:nvSpPr>
        <p:spPr>
          <a:xfrm>
            <a:off x="2438400" y="6182380"/>
            <a:ext cx="1523174" cy="523220"/>
          </a:xfrm>
          <a:prstGeom prst="rect">
            <a:avLst/>
          </a:prstGeom>
          <a:noFill/>
        </p:spPr>
        <p:txBody>
          <a:bodyPr wrap="none" rtlCol="0">
            <a:spAutoFit/>
          </a:bodyPr>
          <a:lstStyle/>
          <a:p>
            <a:r>
              <a:rPr lang="en-US" sz="2800" b="1" dirty="0" smtClean="0">
                <a:solidFill>
                  <a:srgbClr val="000000"/>
                </a:solidFill>
              </a:rPr>
              <a:t>General</a:t>
            </a:r>
            <a:endParaRPr lang="en-US" sz="2800" b="1" dirty="0">
              <a:solidFill>
                <a:srgbClr val="000000"/>
              </a:solidFill>
            </a:endParaRPr>
          </a:p>
        </p:txBody>
      </p:sp>
      <p:sp>
        <p:nvSpPr>
          <p:cNvPr id="26" name="TextBox 25"/>
          <p:cNvSpPr txBox="1"/>
          <p:nvPr/>
        </p:nvSpPr>
        <p:spPr>
          <a:xfrm>
            <a:off x="5473288" y="6172200"/>
            <a:ext cx="1443024" cy="523220"/>
          </a:xfrm>
          <a:prstGeom prst="rect">
            <a:avLst/>
          </a:prstGeom>
          <a:noFill/>
        </p:spPr>
        <p:txBody>
          <a:bodyPr wrap="none" rtlCol="0">
            <a:spAutoFit/>
          </a:bodyPr>
          <a:lstStyle/>
          <a:p>
            <a:r>
              <a:rPr lang="en-US" sz="2800" b="1" dirty="0" smtClean="0">
                <a:solidFill>
                  <a:srgbClr val="000000"/>
                </a:solidFill>
              </a:rPr>
              <a:t>Special</a:t>
            </a:r>
            <a:endParaRPr lang="en-US" sz="2800" b="1" dirty="0">
              <a:solidFill>
                <a:srgbClr val="000000"/>
              </a:solidFill>
            </a:endParaRPr>
          </a:p>
        </p:txBody>
      </p:sp>
      <p:sp>
        <p:nvSpPr>
          <p:cNvPr id="17" name="TextBox 16"/>
          <p:cNvSpPr txBox="1"/>
          <p:nvPr/>
        </p:nvSpPr>
        <p:spPr>
          <a:xfrm>
            <a:off x="1219200" y="381000"/>
            <a:ext cx="6502614" cy="646331"/>
          </a:xfrm>
          <a:prstGeom prst="rect">
            <a:avLst/>
          </a:prstGeom>
          <a:noFill/>
        </p:spPr>
        <p:txBody>
          <a:bodyPr wrap="none" rtlCol="0">
            <a:spAutoFit/>
          </a:bodyPr>
          <a:lstStyle/>
          <a:p>
            <a:r>
              <a:rPr lang="en-US" sz="3600" dirty="0" smtClean="0">
                <a:solidFill>
                  <a:srgbClr val="000000"/>
                </a:solidFill>
              </a:rPr>
              <a:t>Want fast, flexible, and general</a:t>
            </a:r>
            <a:endParaRPr lang="en-US" sz="3600" dirty="0">
              <a:solidFill>
                <a:srgbClr val="000000"/>
              </a:solidFill>
            </a:endParaRPr>
          </a:p>
        </p:txBody>
      </p:sp>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362200" y="304800"/>
            <a:ext cx="4165179" cy="523220"/>
          </a:xfrm>
          <a:prstGeom prst="rect">
            <a:avLst/>
          </a:prstGeom>
          <a:noFill/>
        </p:spPr>
        <p:txBody>
          <a:bodyPr wrap="none" rtlCol="0">
            <a:spAutoFit/>
          </a:bodyPr>
          <a:lstStyle/>
          <a:p>
            <a:r>
              <a:rPr lang="en-US" sz="2800" dirty="0" smtClean="0">
                <a:solidFill>
                  <a:prstClr val="black"/>
                </a:solidFill>
                <a:latin typeface="Arial Black" pitchFamily="34" charset="0"/>
              </a:rPr>
              <a:t>Universal tradeoffs?</a:t>
            </a:r>
            <a:endParaRPr lang="en-US" sz="2800" dirty="0">
              <a:solidFill>
                <a:prstClr val="black"/>
              </a:solidFill>
              <a:latin typeface="Arial Black" pitchFamily="34" charset="0"/>
            </a:endParaRPr>
          </a:p>
        </p:txBody>
      </p:sp>
      <p:cxnSp>
        <p:nvCxnSpPr>
          <p:cNvPr id="18" name="Straight Arrow Connector 17"/>
          <p:cNvCxnSpPr/>
          <p:nvPr/>
        </p:nvCxnSpPr>
        <p:spPr bwMode="auto">
          <a:xfrm flipV="1">
            <a:off x="1676400" y="19050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1676400" y="5562600"/>
            <a:ext cx="4495800"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617985" y="5029200"/>
            <a:ext cx="925253" cy="523220"/>
          </a:xfrm>
          <a:prstGeom prst="rect">
            <a:avLst/>
          </a:prstGeom>
          <a:noFill/>
        </p:spPr>
        <p:txBody>
          <a:bodyPr wrap="none" rtlCol="0">
            <a:spAutoFit/>
          </a:bodyPr>
          <a:lstStyle/>
          <a:p>
            <a:r>
              <a:rPr lang="en-US" sz="2800" b="1" dirty="0" smtClean="0">
                <a:solidFill>
                  <a:srgbClr val="000000"/>
                </a:solidFill>
              </a:rPr>
              <a:t>Fast</a:t>
            </a:r>
            <a:endParaRPr lang="en-US" sz="2800" b="1" dirty="0">
              <a:solidFill>
                <a:srgbClr val="000000"/>
              </a:solidFill>
            </a:endParaRPr>
          </a:p>
        </p:txBody>
      </p:sp>
      <p:sp>
        <p:nvSpPr>
          <p:cNvPr id="11" name="TextBox 10"/>
          <p:cNvSpPr txBox="1"/>
          <p:nvPr/>
        </p:nvSpPr>
        <p:spPr>
          <a:xfrm>
            <a:off x="381000" y="2286000"/>
            <a:ext cx="1021433" cy="523220"/>
          </a:xfrm>
          <a:prstGeom prst="rect">
            <a:avLst/>
          </a:prstGeom>
          <a:noFill/>
        </p:spPr>
        <p:txBody>
          <a:bodyPr wrap="none" rtlCol="0">
            <a:spAutoFit/>
          </a:bodyPr>
          <a:lstStyle/>
          <a:p>
            <a:r>
              <a:rPr lang="en-US" sz="2800" b="1" dirty="0" smtClean="0">
                <a:solidFill>
                  <a:srgbClr val="000000"/>
                </a:solidFill>
              </a:rPr>
              <a:t>Slow</a:t>
            </a:r>
            <a:endParaRPr lang="en-US" sz="2800" b="1" dirty="0">
              <a:solidFill>
                <a:srgbClr val="000000"/>
              </a:solidFill>
            </a:endParaRPr>
          </a:p>
        </p:txBody>
      </p:sp>
      <p:sp>
        <p:nvSpPr>
          <p:cNvPr id="12" name="TextBox 11"/>
          <p:cNvSpPr txBox="1"/>
          <p:nvPr/>
        </p:nvSpPr>
        <p:spPr>
          <a:xfrm>
            <a:off x="2141985" y="58013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13" name="TextBox 12"/>
          <p:cNvSpPr txBox="1"/>
          <p:nvPr/>
        </p:nvSpPr>
        <p:spPr>
          <a:xfrm>
            <a:off x="5176873" y="57912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21" name="Right Arrow 20"/>
          <p:cNvSpPr/>
          <p:nvPr/>
        </p:nvSpPr>
        <p:spPr bwMode="auto">
          <a:xfrm rot="1614512">
            <a:off x="2110103" y="2393686"/>
            <a:ext cx="2078086" cy="1066800"/>
          </a:xfrm>
          <a:prstGeom prst="rightArrow">
            <a:avLst/>
          </a:prstGeom>
          <a:solidFill>
            <a:srgbClr val="99FF99"/>
          </a:solidFill>
          <a:ln w="28575" cap="flat" cmpd="sng" algn="ctr">
            <a:solidFill>
              <a:schemeClr val="tx1"/>
            </a:solidFill>
            <a:prstDash val="solid"/>
            <a:round/>
            <a:headEnd type="none" w="med" len="med"/>
            <a:tailEnd type="none" w="med" len="med"/>
          </a:ln>
          <a:effectLst>
            <a:outerShdw blurRad="50800" dist="165100" dir="13500000" algn="br" rotWithShape="0">
              <a:prstClr val="black">
                <a:alpha val="90000"/>
              </a:prstClr>
            </a:outerShdw>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800" b="1" dirty="0" smtClean="0">
                <a:solidFill>
                  <a:srgbClr val="000000"/>
                </a:solidFill>
              </a:rPr>
              <a:t>Learning</a:t>
            </a:r>
          </a:p>
        </p:txBody>
      </p:sp>
      <p:sp>
        <p:nvSpPr>
          <p:cNvPr id="23" name="Right Arrow 22"/>
          <p:cNvSpPr/>
          <p:nvPr/>
        </p:nvSpPr>
        <p:spPr bwMode="auto">
          <a:xfrm rot="1614512">
            <a:off x="4310403" y="3576395"/>
            <a:ext cx="2253568" cy="1066800"/>
          </a:xfrm>
          <a:prstGeom prst="rightArrow">
            <a:avLst/>
          </a:prstGeom>
          <a:solidFill>
            <a:srgbClr val="FFCCCC"/>
          </a:solidFill>
          <a:ln w="28575" cap="flat" cmpd="sng" algn="ctr">
            <a:solidFill>
              <a:schemeClr val="tx1"/>
            </a:solidFill>
            <a:prstDash val="solid"/>
            <a:round/>
            <a:headEnd type="none" w="med" len="med"/>
            <a:tailEnd type="none" w="med" len="med"/>
          </a:ln>
          <a:effectLst>
            <a:outerShdw blurRad="50800" dist="165100" dir="13500000" algn="br" rotWithShape="0">
              <a:prstClr val="black">
                <a:alpha val="90000"/>
              </a:prstClr>
            </a:outerShdw>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800" b="1" dirty="0" smtClean="0">
                <a:solidFill>
                  <a:srgbClr val="000000"/>
                </a:solidFill>
              </a:rPr>
              <a:t>Evolution</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5334000" y="1691045"/>
            <a:ext cx="1600200" cy="523220"/>
          </a:xfrm>
          <a:prstGeom prst="rect">
            <a:avLst/>
          </a:prstGeom>
          <a:solidFill>
            <a:schemeClr val="bg1"/>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Sensory</a:t>
            </a:r>
          </a:p>
        </p:txBody>
      </p:sp>
      <p:sp>
        <p:nvSpPr>
          <p:cNvPr id="29" name="TextBox 28"/>
          <p:cNvSpPr txBox="1"/>
          <p:nvPr/>
        </p:nvSpPr>
        <p:spPr>
          <a:xfrm>
            <a:off x="2590800" y="1691045"/>
            <a:ext cx="1600200" cy="523220"/>
          </a:xfrm>
          <a:prstGeom prst="rect">
            <a:avLst/>
          </a:prstGeom>
          <a:solidFill>
            <a:schemeClr val="bg1"/>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Motor</a:t>
            </a:r>
          </a:p>
        </p:txBody>
      </p:sp>
      <p:sp>
        <p:nvSpPr>
          <p:cNvPr id="30" name="TextBox 29"/>
          <p:cNvSpPr txBox="1"/>
          <p:nvPr/>
        </p:nvSpPr>
        <p:spPr>
          <a:xfrm>
            <a:off x="3810000" y="929045"/>
            <a:ext cx="1828800" cy="523220"/>
          </a:xfrm>
          <a:prstGeom prst="rect">
            <a:avLst/>
          </a:prstGeom>
          <a:solidFill>
            <a:srgbClr val="00FFFF"/>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Prefrontal</a:t>
            </a:r>
          </a:p>
        </p:txBody>
      </p:sp>
      <p:sp>
        <p:nvSpPr>
          <p:cNvPr id="31" name="TextBox 30"/>
          <p:cNvSpPr txBox="1"/>
          <p:nvPr/>
        </p:nvSpPr>
        <p:spPr>
          <a:xfrm>
            <a:off x="3810000" y="2453045"/>
            <a:ext cx="1828800" cy="523220"/>
          </a:xfrm>
          <a:prstGeom prst="rect">
            <a:avLst/>
          </a:prstGeom>
          <a:solidFill>
            <a:srgbClr val="00FFFF"/>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Striatum</a:t>
            </a:r>
          </a:p>
        </p:txBody>
      </p:sp>
      <p:sp>
        <p:nvSpPr>
          <p:cNvPr id="36" name="Left Arrow 35"/>
          <p:cNvSpPr/>
          <p:nvPr/>
        </p:nvSpPr>
        <p:spPr bwMode="auto">
          <a:xfrm rot="1684913">
            <a:off x="4964192" y="1500598"/>
            <a:ext cx="876300" cy="266700"/>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7" name="Left Arrow 36"/>
          <p:cNvSpPr/>
          <p:nvPr/>
        </p:nvSpPr>
        <p:spPr bwMode="auto">
          <a:xfrm rot="1684913">
            <a:off x="3744991" y="2110198"/>
            <a:ext cx="876300" cy="266700"/>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8" name="Left Arrow 37"/>
          <p:cNvSpPr/>
          <p:nvPr/>
        </p:nvSpPr>
        <p:spPr bwMode="auto">
          <a:xfrm rot="20150828">
            <a:off x="3673806" y="1477649"/>
            <a:ext cx="876300" cy="266700"/>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9" name="Left Arrow 38"/>
          <p:cNvSpPr/>
          <p:nvPr/>
        </p:nvSpPr>
        <p:spPr bwMode="auto">
          <a:xfrm rot="20150828">
            <a:off x="4740606" y="2163450"/>
            <a:ext cx="876300" cy="266700"/>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40" name="Left Arrow 39"/>
          <p:cNvSpPr/>
          <p:nvPr/>
        </p:nvSpPr>
        <p:spPr bwMode="auto">
          <a:xfrm rot="5400000">
            <a:off x="5268750" y="2906552"/>
            <a:ext cx="1814156" cy="449943"/>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41" name="Left Arrow 40"/>
          <p:cNvSpPr/>
          <p:nvPr/>
        </p:nvSpPr>
        <p:spPr bwMode="auto">
          <a:xfrm rot="16200000">
            <a:off x="2365895" y="2906552"/>
            <a:ext cx="1814155" cy="449943"/>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42" name="TextBox 41"/>
          <p:cNvSpPr txBox="1"/>
          <p:nvPr/>
        </p:nvSpPr>
        <p:spPr>
          <a:xfrm>
            <a:off x="762000" y="929045"/>
            <a:ext cx="1676400" cy="954107"/>
          </a:xfrm>
          <a:prstGeom prst="rect">
            <a:avLst/>
          </a:prstGeom>
          <a:solidFill>
            <a:srgbClr val="00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Slow</a:t>
            </a:r>
          </a:p>
          <a:p>
            <a:pPr algn="ctr">
              <a:defRPr/>
            </a:pPr>
            <a:r>
              <a:rPr lang="en-US" sz="2800" b="1" kern="0" dirty="0" smtClean="0">
                <a:solidFill>
                  <a:sysClr val="windowText" lastClr="000000"/>
                </a:solidFill>
              </a:rPr>
              <a:t>Flexible</a:t>
            </a:r>
            <a:endParaRPr lang="en-US" sz="2800" kern="0" dirty="0">
              <a:solidFill>
                <a:sysClr val="windowText" lastClr="000000"/>
              </a:solidFill>
            </a:endParaRPr>
          </a:p>
        </p:txBody>
      </p:sp>
      <p:sp>
        <p:nvSpPr>
          <p:cNvPr id="44" name="TextBox 43"/>
          <p:cNvSpPr txBox="1"/>
          <p:nvPr/>
        </p:nvSpPr>
        <p:spPr>
          <a:xfrm>
            <a:off x="3505200" y="0"/>
            <a:ext cx="2413418" cy="646331"/>
          </a:xfrm>
          <a:prstGeom prst="rect">
            <a:avLst/>
          </a:prstGeom>
          <a:noFill/>
        </p:spPr>
        <p:txBody>
          <a:bodyPr wrap="none" rtlCol="0">
            <a:spAutoFit/>
          </a:bodyPr>
          <a:lstStyle/>
          <a:p>
            <a:r>
              <a:rPr lang="en-US" sz="3600" b="1" dirty="0" smtClean="0">
                <a:solidFill>
                  <a:srgbClr val="000000"/>
                </a:solidFill>
                <a:latin typeface="Arial Black" pitchFamily="34" charset="0"/>
              </a:rPr>
              <a:t>Learning</a:t>
            </a:r>
            <a:endParaRPr lang="en-US" sz="3600" b="1" dirty="0">
              <a:solidFill>
                <a:srgbClr val="000000"/>
              </a:solidFill>
              <a:latin typeface="Arial Black" pitchFamily="34" charset="0"/>
            </a:endParaRPr>
          </a:p>
        </p:txBody>
      </p:sp>
      <p:sp>
        <p:nvSpPr>
          <p:cNvPr id="45" name="Rectangle 44"/>
          <p:cNvSpPr/>
          <p:nvPr/>
        </p:nvSpPr>
        <p:spPr>
          <a:xfrm>
            <a:off x="6529182" y="6396335"/>
            <a:ext cx="2614818" cy="461665"/>
          </a:xfrm>
          <a:prstGeom prst="rect">
            <a:avLst/>
          </a:prstGeom>
        </p:spPr>
        <p:txBody>
          <a:bodyPr wrap="none">
            <a:spAutoFit/>
          </a:bodyPr>
          <a:lstStyle/>
          <a:p>
            <a:r>
              <a:rPr lang="en-US" sz="2400" dirty="0" smtClean="0">
                <a:solidFill>
                  <a:srgbClr val="000000"/>
                </a:solidFill>
              </a:rPr>
              <a:t>Ashby &amp; </a:t>
            </a:r>
            <a:r>
              <a:rPr lang="en-US" sz="2400" dirty="0" err="1" smtClean="0">
                <a:solidFill>
                  <a:srgbClr val="000000"/>
                </a:solidFill>
              </a:rPr>
              <a:t>Crossley</a:t>
            </a:r>
            <a:endParaRPr lang="en-US" sz="2400" dirty="0">
              <a:solidFill>
                <a:srgbClr val="000000"/>
              </a:solidFill>
            </a:endParaRPr>
          </a:p>
        </p:txBody>
      </p:sp>
      <p:sp>
        <p:nvSpPr>
          <p:cNvPr id="32" name="TextBox 31"/>
          <p:cNvSpPr txBox="1"/>
          <p:nvPr/>
        </p:nvSpPr>
        <p:spPr>
          <a:xfrm>
            <a:off x="4236367" y="1691045"/>
            <a:ext cx="1021433" cy="523220"/>
          </a:xfrm>
          <a:prstGeom prst="rect">
            <a:avLst/>
          </a:prstGeom>
          <a:noFill/>
        </p:spPr>
        <p:txBody>
          <a:bodyPr wrap="none" rtlCol="0">
            <a:spAutoFit/>
          </a:bodyPr>
          <a:lstStyle/>
          <a:p>
            <a:r>
              <a:rPr lang="en-US" sz="2800" b="1" dirty="0" smtClean="0">
                <a:solidFill>
                  <a:srgbClr val="0099CC"/>
                </a:solidFill>
              </a:rPr>
              <a:t>Slow</a:t>
            </a:r>
            <a:endParaRPr lang="en-US" sz="2800" b="1" dirty="0">
              <a:solidFill>
                <a:srgbClr val="0099CC"/>
              </a:solidFill>
            </a:endParaRPr>
          </a:p>
        </p:txBody>
      </p:sp>
      <p:sp>
        <p:nvSpPr>
          <p:cNvPr id="33" name="Circular Arrow 32"/>
          <p:cNvSpPr/>
          <p:nvPr/>
        </p:nvSpPr>
        <p:spPr bwMode="auto">
          <a:xfrm flipH="1">
            <a:off x="3352800" y="3672245"/>
            <a:ext cx="2971800" cy="2438400"/>
          </a:xfrm>
          <a:prstGeom prst="circularArrow">
            <a:avLst>
              <a:gd name="adj1" fmla="val 12500"/>
              <a:gd name="adj2" fmla="val 1142319"/>
              <a:gd name="adj3" fmla="val 20457681"/>
              <a:gd name="adj4" fmla="val 11033835"/>
              <a:gd name="adj5" fmla="val 12500"/>
            </a:avLst>
          </a:prstGeom>
          <a:no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4" name="TextBox 33"/>
          <p:cNvSpPr txBox="1"/>
          <p:nvPr/>
        </p:nvSpPr>
        <p:spPr>
          <a:xfrm>
            <a:off x="4080278" y="4370963"/>
            <a:ext cx="1582484" cy="1877437"/>
          </a:xfrm>
          <a:prstGeom prst="rect">
            <a:avLst/>
          </a:prstGeom>
          <a:noFill/>
        </p:spPr>
        <p:txBody>
          <a:bodyPr wrap="none" rtlCol="0">
            <a:spAutoFit/>
          </a:bodyPr>
          <a:lstStyle/>
          <a:p>
            <a:pPr algn="ctr"/>
            <a:r>
              <a:rPr lang="en-US" sz="3200" b="1" dirty="0" smtClean="0">
                <a:solidFill>
                  <a:srgbClr val="FF0000"/>
                </a:solidFill>
              </a:rPr>
              <a:t>Reflex</a:t>
            </a:r>
            <a:endParaRPr lang="en-US" sz="2800" b="1" dirty="0" smtClean="0">
              <a:solidFill>
                <a:srgbClr val="FF0000"/>
              </a:solidFill>
            </a:endParaRPr>
          </a:p>
          <a:p>
            <a:pPr algn="ctr"/>
            <a:r>
              <a:rPr lang="en-US" sz="2800" dirty="0" smtClean="0">
                <a:solidFill>
                  <a:srgbClr val="FF0000"/>
                </a:solidFill>
              </a:rPr>
              <a:t>(Fastest,</a:t>
            </a:r>
          </a:p>
          <a:p>
            <a:pPr algn="ctr"/>
            <a:r>
              <a:rPr lang="en-US" sz="2800" dirty="0" smtClean="0">
                <a:solidFill>
                  <a:srgbClr val="FF0000"/>
                </a:solidFill>
              </a:rPr>
              <a:t>Least</a:t>
            </a:r>
          </a:p>
          <a:p>
            <a:pPr algn="ctr"/>
            <a:r>
              <a:rPr lang="en-US" sz="2800" dirty="0" smtClean="0">
                <a:solidFill>
                  <a:srgbClr val="FF0000"/>
                </a:solidFill>
              </a:rPr>
              <a:t>Flexible)</a:t>
            </a:r>
            <a:endParaRPr lang="en-US" sz="2800" dirty="0">
              <a:solidFill>
                <a:srgbClr val="FF0000"/>
              </a:solidFill>
            </a:endParaRPr>
          </a:p>
        </p:txBody>
      </p:sp>
      <p:sp>
        <p:nvSpPr>
          <p:cNvPr id="18" name="TextBox 17"/>
          <p:cNvSpPr txBox="1"/>
          <p:nvPr/>
        </p:nvSpPr>
        <p:spPr>
          <a:xfrm>
            <a:off x="685800" y="4114800"/>
            <a:ext cx="2505814" cy="369332"/>
          </a:xfrm>
          <a:prstGeom prst="rect">
            <a:avLst/>
          </a:prstGeom>
          <a:noFill/>
        </p:spPr>
        <p:txBody>
          <a:bodyPr wrap="none" rtlCol="0">
            <a:spAutoFit/>
          </a:bodyPr>
          <a:lstStyle/>
          <a:p>
            <a:r>
              <a:rPr lang="en-US" dirty="0" smtClean="0"/>
              <a:t>Extreme heterogeneity</a:t>
            </a:r>
            <a:endParaRPr lang="en-US" dirty="0"/>
          </a:p>
        </p:txBody>
      </p:sp>
    </p:spTree>
  </p:cSld>
  <p:clrMapOvr>
    <a:masterClrMapping/>
  </p:clrMapOv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5334000" y="1691045"/>
            <a:ext cx="1600200" cy="523220"/>
          </a:xfrm>
          <a:prstGeom prst="rect">
            <a:avLst/>
          </a:prstGeom>
          <a:solidFill>
            <a:schemeClr val="bg1"/>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Sensory</a:t>
            </a:r>
          </a:p>
        </p:txBody>
      </p:sp>
      <p:sp>
        <p:nvSpPr>
          <p:cNvPr id="29" name="TextBox 28"/>
          <p:cNvSpPr txBox="1"/>
          <p:nvPr/>
        </p:nvSpPr>
        <p:spPr>
          <a:xfrm>
            <a:off x="2590800" y="1691045"/>
            <a:ext cx="1600200" cy="523220"/>
          </a:xfrm>
          <a:prstGeom prst="rect">
            <a:avLst/>
          </a:prstGeom>
          <a:solidFill>
            <a:schemeClr val="bg1"/>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Motor</a:t>
            </a:r>
          </a:p>
        </p:txBody>
      </p:sp>
      <p:sp>
        <p:nvSpPr>
          <p:cNvPr id="30" name="TextBox 29"/>
          <p:cNvSpPr txBox="1"/>
          <p:nvPr/>
        </p:nvSpPr>
        <p:spPr>
          <a:xfrm>
            <a:off x="3810000" y="929045"/>
            <a:ext cx="1828800" cy="523220"/>
          </a:xfrm>
          <a:prstGeom prst="rect">
            <a:avLst/>
          </a:prstGeom>
          <a:no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Prefrontal</a:t>
            </a:r>
          </a:p>
        </p:txBody>
      </p:sp>
      <p:sp>
        <p:nvSpPr>
          <p:cNvPr id="31" name="TextBox 30"/>
          <p:cNvSpPr txBox="1"/>
          <p:nvPr/>
        </p:nvSpPr>
        <p:spPr>
          <a:xfrm>
            <a:off x="3810000" y="2453045"/>
            <a:ext cx="1828800" cy="523220"/>
          </a:xfrm>
          <a:prstGeom prst="rect">
            <a:avLst/>
          </a:prstGeom>
          <a:no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Striatum</a:t>
            </a:r>
          </a:p>
        </p:txBody>
      </p:sp>
      <p:sp>
        <p:nvSpPr>
          <p:cNvPr id="36" name="Left Arrow 35"/>
          <p:cNvSpPr/>
          <p:nvPr/>
        </p:nvSpPr>
        <p:spPr bwMode="auto">
          <a:xfrm rot="1684913">
            <a:off x="4964192" y="1500598"/>
            <a:ext cx="876300" cy="266700"/>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7" name="Left Arrow 36"/>
          <p:cNvSpPr/>
          <p:nvPr/>
        </p:nvSpPr>
        <p:spPr bwMode="auto">
          <a:xfrm rot="1684913">
            <a:off x="3744991" y="2110198"/>
            <a:ext cx="876300" cy="266700"/>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8" name="Left Arrow 37"/>
          <p:cNvSpPr/>
          <p:nvPr/>
        </p:nvSpPr>
        <p:spPr bwMode="auto">
          <a:xfrm rot="20150828">
            <a:off x="3673806" y="1477649"/>
            <a:ext cx="876300" cy="266700"/>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9" name="Left Arrow 38"/>
          <p:cNvSpPr/>
          <p:nvPr/>
        </p:nvSpPr>
        <p:spPr bwMode="auto">
          <a:xfrm rot="20150828">
            <a:off x="4740606" y="2163450"/>
            <a:ext cx="876300" cy="266700"/>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40" name="Left Arrow 39"/>
          <p:cNvSpPr/>
          <p:nvPr/>
        </p:nvSpPr>
        <p:spPr bwMode="auto">
          <a:xfrm rot="5400000">
            <a:off x="5268750" y="2906552"/>
            <a:ext cx="1814156" cy="449943"/>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41" name="Left Arrow 40"/>
          <p:cNvSpPr/>
          <p:nvPr/>
        </p:nvSpPr>
        <p:spPr bwMode="auto">
          <a:xfrm rot="16200000">
            <a:off x="2365895" y="2906552"/>
            <a:ext cx="1814155" cy="449943"/>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45" name="Rectangle 44"/>
          <p:cNvSpPr/>
          <p:nvPr/>
        </p:nvSpPr>
        <p:spPr>
          <a:xfrm>
            <a:off x="6529182" y="6396335"/>
            <a:ext cx="2614818" cy="461665"/>
          </a:xfrm>
          <a:prstGeom prst="rect">
            <a:avLst/>
          </a:prstGeom>
        </p:spPr>
        <p:txBody>
          <a:bodyPr wrap="none">
            <a:spAutoFit/>
          </a:bodyPr>
          <a:lstStyle/>
          <a:p>
            <a:r>
              <a:rPr lang="en-US" sz="2400" dirty="0" smtClean="0">
                <a:solidFill>
                  <a:srgbClr val="000000"/>
                </a:solidFill>
              </a:rPr>
              <a:t>Ashby &amp; </a:t>
            </a:r>
            <a:r>
              <a:rPr lang="en-US" sz="2400" dirty="0" err="1" smtClean="0">
                <a:solidFill>
                  <a:srgbClr val="000000"/>
                </a:solidFill>
              </a:rPr>
              <a:t>Crossley</a:t>
            </a:r>
            <a:endParaRPr lang="en-US" sz="2400" dirty="0">
              <a:solidFill>
                <a:srgbClr val="000000"/>
              </a:solidFill>
            </a:endParaRPr>
          </a:p>
        </p:txBody>
      </p:sp>
      <p:sp>
        <p:nvSpPr>
          <p:cNvPr id="33" name="Circular Arrow 32"/>
          <p:cNvSpPr/>
          <p:nvPr/>
        </p:nvSpPr>
        <p:spPr bwMode="auto">
          <a:xfrm flipH="1">
            <a:off x="3352800" y="3672245"/>
            <a:ext cx="2971800" cy="2438400"/>
          </a:xfrm>
          <a:prstGeom prst="circularArrow">
            <a:avLst>
              <a:gd name="adj1" fmla="val 12500"/>
              <a:gd name="adj2" fmla="val 1142319"/>
              <a:gd name="adj3" fmla="val 20457681"/>
              <a:gd name="adj4" fmla="val 11033835"/>
              <a:gd name="adj5" fmla="val 12500"/>
            </a:avLst>
          </a:prstGeom>
          <a:no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4" name="TextBox 33"/>
          <p:cNvSpPr txBox="1"/>
          <p:nvPr/>
        </p:nvSpPr>
        <p:spPr>
          <a:xfrm>
            <a:off x="4080278" y="4370963"/>
            <a:ext cx="1582484" cy="1877437"/>
          </a:xfrm>
          <a:prstGeom prst="rect">
            <a:avLst/>
          </a:prstGeom>
          <a:noFill/>
        </p:spPr>
        <p:txBody>
          <a:bodyPr wrap="none" rtlCol="0">
            <a:spAutoFit/>
          </a:bodyPr>
          <a:lstStyle/>
          <a:p>
            <a:pPr algn="ctr"/>
            <a:r>
              <a:rPr lang="en-US" sz="3200" b="1" dirty="0" smtClean="0">
                <a:solidFill>
                  <a:srgbClr val="FF0000"/>
                </a:solidFill>
              </a:rPr>
              <a:t>Reflex</a:t>
            </a:r>
            <a:endParaRPr lang="en-US" sz="2800" b="1" dirty="0" smtClean="0">
              <a:solidFill>
                <a:srgbClr val="FF0000"/>
              </a:solidFill>
            </a:endParaRPr>
          </a:p>
          <a:p>
            <a:pPr algn="ctr"/>
            <a:r>
              <a:rPr lang="en-US" sz="2800" dirty="0" smtClean="0">
                <a:solidFill>
                  <a:srgbClr val="FF0000"/>
                </a:solidFill>
              </a:rPr>
              <a:t>(Fastest,</a:t>
            </a:r>
          </a:p>
          <a:p>
            <a:pPr algn="ctr"/>
            <a:r>
              <a:rPr lang="en-US" sz="2800" dirty="0" smtClean="0">
                <a:solidFill>
                  <a:srgbClr val="FF0000"/>
                </a:solidFill>
              </a:rPr>
              <a:t>Least</a:t>
            </a:r>
          </a:p>
          <a:p>
            <a:pPr algn="ctr"/>
            <a:r>
              <a:rPr lang="en-US" sz="2800" dirty="0" smtClean="0">
                <a:solidFill>
                  <a:srgbClr val="FF0000"/>
                </a:solidFill>
              </a:rPr>
              <a:t>Flexible)</a:t>
            </a:r>
            <a:endParaRPr lang="en-US" sz="2800" dirty="0">
              <a:solidFill>
                <a:srgbClr val="FF0000"/>
              </a:solidFill>
            </a:endParaRPr>
          </a:p>
        </p:txBody>
      </p:sp>
      <p:sp>
        <p:nvSpPr>
          <p:cNvPr id="18" name="TextBox 17"/>
          <p:cNvSpPr txBox="1"/>
          <p:nvPr/>
        </p:nvSpPr>
        <p:spPr>
          <a:xfrm>
            <a:off x="2286000" y="238780"/>
            <a:ext cx="4695837" cy="523220"/>
          </a:xfrm>
          <a:prstGeom prst="rect">
            <a:avLst/>
          </a:prstGeom>
          <a:noFill/>
        </p:spPr>
        <p:txBody>
          <a:bodyPr wrap="none" rtlCol="0">
            <a:spAutoFit/>
          </a:bodyPr>
          <a:lstStyle/>
          <a:p>
            <a:r>
              <a:rPr lang="en-US" sz="2800" dirty="0" smtClean="0">
                <a:latin typeface="Arial Black" pitchFamily="34" charset="0"/>
              </a:rPr>
              <a:t>Extreme heterogeneity</a:t>
            </a:r>
            <a:endParaRPr lang="en-US" sz="2800" dirty="0">
              <a:latin typeface="Arial Black" pitchFamily="34" charset="0"/>
            </a:endParaRPr>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Left Arrow 49"/>
          <p:cNvSpPr/>
          <p:nvPr/>
        </p:nvSpPr>
        <p:spPr bwMode="auto">
          <a:xfrm rot="5400000">
            <a:off x="5268750" y="2906552"/>
            <a:ext cx="1814156" cy="449943"/>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51" name="Left Arrow 50"/>
          <p:cNvSpPr/>
          <p:nvPr/>
        </p:nvSpPr>
        <p:spPr bwMode="auto">
          <a:xfrm rot="16200000">
            <a:off x="2365895" y="2906552"/>
            <a:ext cx="1814155" cy="449943"/>
          </a:xfrm>
          <a:prstGeom prst="leftArrow">
            <a:avLst>
              <a:gd name="adj1" fmla="val 33866"/>
              <a:gd name="adj2" fmla="val 50000"/>
            </a:avLst>
          </a:prstGeom>
          <a:solidFill>
            <a:schemeClr val="tx1"/>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8" name="TextBox 27"/>
          <p:cNvSpPr txBox="1"/>
          <p:nvPr/>
        </p:nvSpPr>
        <p:spPr>
          <a:xfrm>
            <a:off x="5334000" y="1676400"/>
            <a:ext cx="1600200" cy="523220"/>
          </a:xfrm>
          <a:prstGeom prst="rect">
            <a:avLst/>
          </a:prstGeom>
          <a:solidFill>
            <a:srgbClr val="FFFF00"/>
          </a:solidFill>
          <a:ln w="38100">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Sensory</a:t>
            </a:r>
          </a:p>
        </p:txBody>
      </p:sp>
      <p:sp>
        <p:nvSpPr>
          <p:cNvPr id="29" name="TextBox 28"/>
          <p:cNvSpPr txBox="1"/>
          <p:nvPr/>
        </p:nvSpPr>
        <p:spPr>
          <a:xfrm>
            <a:off x="2590800" y="1676400"/>
            <a:ext cx="1600200" cy="523220"/>
          </a:xfrm>
          <a:prstGeom prst="rect">
            <a:avLst/>
          </a:prstGeom>
          <a:solidFill>
            <a:srgbClr val="FFFF00"/>
          </a:solidFill>
          <a:ln w="38100">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Motor</a:t>
            </a:r>
          </a:p>
        </p:txBody>
      </p:sp>
      <p:sp>
        <p:nvSpPr>
          <p:cNvPr id="30" name="TextBox 29"/>
          <p:cNvSpPr txBox="1"/>
          <p:nvPr/>
        </p:nvSpPr>
        <p:spPr>
          <a:xfrm>
            <a:off x="3810000" y="914400"/>
            <a:ext cx="1828800" cy="523220"/>
          </a:xfrm>
          <a:prstGeom prst="rect">
            <a:avLst/>
          </a:prstGeom>
          <a:solidFill>
            <a:srgbClr val="CCFFFF"/>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Prefrontal</a:t>
            </a:r>
          </a:p>
        </p:txBody>
      </p:sp>
      <p:sp>
        <p:nvSpPr>
          <p:cNvPr id="31" name="TextBox 30"/>
          <p:cNvSpPr txBox="1"/>
          <p:nvPr/>
        </p:nvSpPr>
        <p:spPr>
          <a:xfrm>
            <a:off x="3810000" y="2438400"/>
            <a:ext cx="1828800" cy="523220"/>
          </a:xfrm>
          <a:prstGeom prst="rect">
            <a:avLst/>
          </a:prstGeom>
          <a:solidFill>
            <a:srgbClr val="CCFFFF"/>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Striatum</a:t>
            </a:r>
          </a:p>
        </p:txBody>
      </p:sp>
      <p:sp>
        <p:nvSpPr>
          <p:cNvPr id="36" name="Left Arrow 35"/>
          <p:cNvSpPr/>
          <p:nvPr/>
        </p:nvSpPr>
        <p:spPr bwMode="auto">
          <a:xfrm rot="1684913">
            <a:off x="4964192" y="1485953"/>
            <a:ext cx="876300" cy="266700"/>
          </a:xfrm>
          <a:prstGeom prst="leftArrow">
            <a:avLst>
              <a:gd name="adj1" fmla="val 33866"/>
              <a:gd name="adj2" fmla="val 50000"/>
            </a:avLst>
          </a:prstGeom>
          <a:solidFill>
            <a:schemeClr val="bg2">
              <a:lumMod val="60000"/>
              <a:lumOff val="40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7" name="Left Arrow 36"/>
          <p:cNvSpPr/>
          <p:nvPr/>
        </p:nvSpPr>
        <p:spPr bwMode="auto">
          <a:xfrm rot="1684913">
            <a:off x="3744991" y="2095553"/>
            <a:ext cx="876300" cy="266700"/>
          </a:xfrm>
          <a:prstGeom prst="leftArrow">
            <a:avLst>
              <a:gd name="adj1" fmla="val 33866"/>
              <a:gd name="adj2" fmla="val 50000"/>
            </a:avLst>
          </a:prstGeom>
          <a:solidFill>
            <a:schemeClr val="bg2">
              <a:lumMod val="60000"/>
              <a:lumOff val="40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8" name="Left Arrow 37"/>
          <p:cNvSpPr/>
          <p:nvPr/>
        </p:nvSpPr>
        <p:spPr bwMode="auto">
          <a:xfrm rot="20150828">
            <a:off x="3673806" y="1463004"/>
            <a:ext cx="876300" cy="266700"/>
          </a:xfrm>
          <a:prstGeom prst="leftArrow">
            <a:avLst>
              <a:gd name="adj1" fmla="val 33866"/>
              <a:gd name="adj2" fmla="val 50000"/>
            </a:avLst>
          </a:prstGeom>
          <a:solidFill>
            <a:schemeClr val="bg2">
              <a:lumMod val="60000"/>
              <a:lumOff val="40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9" name="Left Arrow 38"/>
          <p:cNvSpPr/>
          <p:nvPr/>
        </p:nvSpPr>
        <p:spPr bwMode="auto">
          <a:xfrm rot="20150828">
            <a:off x="4740606" y="2148805"/>
            <a:ext cx="876300" cy="266700"/>
          </a:xfrm>
          <a:prstGeom prst="leftArrow">
            <a:avLst>
              <a:gd name="adj1" fmla="val 33866"/>
              <a:gd name="adj2" fmla="val 50000"/>
            </a:avLst>
          </a:prstGeom>
          <a:solidFill>
            <a:schemeClr val="bg2">
              <a:lumMod val="60000"/>
              <a:lumOff val="40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32" name="Left Arrow 31"/>
          <p:cNvSpPr/>
          <p:nvPr/>
        </p:nvSpPr>
        <p:spPr bwMode="auto">
          <a:xfrm>
            <a:off x="4114800" y="1676400"/>
            <a:ext cx="1219200" cy="533400"/>
          </a:xfrm>
          <a:prstGeom prst="leftArrow">
            <a:avLst/>
          </a:prstGeom>
          <a:solidFill>
            <a:srgbClr val="FFFF00"/>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400" dirty="0" smtClean="0">
                <a:solidFill>
                  <a:srgbClr val="000000"/>
                </a:solidFill>
              </a:rPr>
              <a:t>Fast</a:t>
            </a:r>
          </a:p>
        </p:txBody>
      </p:sp>
      <p:sp>
        <p:nvSpPr>
          <p:cNvPr id="33" name="TextBox 32"/>
          <p:cNvSpPr txBox="1"/>
          <p:nvPr/>
        </p:nvSpPr>
        <p:spPr>
          <a:xfrm>
            <a:off x="7162800" y="3200400"/>
            <a:ext cx="1905000" cy="954107"/>
          </a:xfrm>
          <a:prstGeom prst="rect">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Fast</a:t>
            </a:r>
            <a:endParaRPr lang="en-US" sz="2800" kern="0" dirty="0" smtClean="0">
              <a:solidFill>
                <a:sysClr val="windowText" lastClr="000000"/>
              </a:solidFill>
            </a:endParaRPr>
          </a:p>
          <a:p>
            <a:pPr algn="ctr">
              <a:defRPr/>
            </a:pPr>
            <a:r>
              <a:rPr lang="en-US" sz="2800" b="1" kern="0" dirty="0" smtClean="0">
                <a:solidFill>
                  <a:sysClr val="windowText" lastClr="000000"/>
                </a:solidFill>
              </a:rPr>
              <a:t>Inflexible</a:t>
            </a:r>
            <a:endParaRPr lang="en-US" sz="2800" b="1" kern="0" dirty="0">
              <a:solidFill>
                <a:sysClr val="windowText" lastClr="000000"/>
              </a:solidFill>
            </a:endParaRPr>
          </a:p>
        </p:txBody>
      </p:sp>
      <p:sp>
        <p:nvSpPr>
          <p:cNvPr id="43" name="TextBox 42"/>
          <p:cNvSpPr txBox="1"/>
          <p:nvPr/>
        </p:nvSpPr>
        <p:spPr>
          <a:xfrm>
            <a:off x="762000" y="914400"/>
            <a:ext cx="1676400" cy="954107"/>
          </a:xfrm>
          <a:prstGeom prst="rect">
            <a:avLst/>
          </a:prstGeom>
          <a:solidFill>
            <a:srgbClr val="CC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Slow</a:t>
            </a:r>
          </a:p>
          <a:p>
            <a:pPr algn="ctr">
              <a:defRPr/>
            </a:pPr>
            <a:r>
              <a:rPr lang="en-US" sz="2800" b="1" kern="0" dirty="0" smtClean="0">
                <a:solidFill>
                  <a:sysClr val="windowText" lastClr="000000"/>
                </a:solidFill>
              </a:rPr>
              <a:t>Flexible</a:t>
            </a:r>
            <a:endParaRPr lang="en-US" sz="2800" kern="0" dirty="0">
              <a:solidFill>
                <a:sysClr val="windowText" lastClr="000000"/>
              </a:solidFill>
            </a:endParaRPr>
          </a:p>
        </p:txBody>
      </p:sp>
      <p:sp>
        <p:nvSpPr>
          <p:cNvPr id="35" name="Right Arrow 34"/>
          <p:cNvSpPr/>
          <p:nvPr/>
        </p:nvSpPr>
        <p:spPr bwMode="auto">
          <a:xfrm rot="1614512">
            <a:off x="5309705" y="2320817"/>
            <a:ext cx="2092811" cy="1066800"/>
          </a:xfrm>
          <a:prstGeom prst="rightArrow">
            <a:avLst/>
          </a:prstGeom>
          <a:solidFill>
            <a:srgbClr val="99FF99"/>
          </a:solidFill>
          <a:ln w="28575" cap="flat" cmpd="sng" algn="ctr">
            <a:solidFill>
              <a:schemeClr val="tx1"/>
            </a:solidFill>
            <a:prstDash val="solid"/>
            <a:round/>
            <a:headEnd type="none" w="med" len="med"/>
            <a:tailEnd type="none" w="med" len="med"/>
          </a:ln>
          <a:effectLst>
            <a:outerShdw blurRad="50800" dist="165100" dir="13500000" algn="br" rotWithShape="0">
              <a:prstClr val="black">
                <a:alpha val="90000"/>
              </a:prstClr>
            </a:outerShdw>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800" b="1" dirty="0" smtClean="0">
                <a:solidFill>
                  <a:srgbClr val="000000"/>
                </a:solidFill>
              </a:rPr>
              <a:t>Learning</a:t>
            </a:r>
          </a:p>
        </p:txBody>
      </p:sp>
      <p:sp>
        <p:nvSpPr>
          <p:cNvPr id="42" name="Circular Arrow 41"/>
          <p:cNvSpPr/>
          <p:nvPr/>
        </p:nvSpPr>
        <p:spPr bwMode="auto">
          <a:xfrm flipH="1">
            <a:off x="3352800" y="3810000"/>
            <a:ext cx="2971800" cy="2438400"/>
          </a:xfrm>
          <a:prstGeom prst="circularArrow">
            <a:avLst>
              <a:gd name="adj1" fmla="val 12500"/>
              <a:gd name="adj2" fmla="val 1142319"/>
              <a:gd name="adj3" fmla="val 20457681"/>
              <a:gd name="adj4" fmla="val 11033835"/>
              <a:gd name="adj5" fmla="val 12500"/>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dirty="0" smtClean="0">
              <a:solidFill>
                <a:srgbClr val="FF9999"/>
              </a:solidFill>
            </a:endParaRPr>
          </a:p>
        </p:txBody>
      </p:sp>
      <p:sp>
        <p:nvSpPr>
          <p:cNvPr id="47" name="TextBox 46"/>
          <p:cNvSpPr txBox="1"/>
          <p:nvPr/>
        </p:nvSpPr>
        <p:spPr>
          <a:xfrm>
            <a:off x="4181267" y="4388584"/>
            <a:ext cx="1380506" cy="1631216"/>
          </a:xfrm>
          <a:prstGeom prst="rect">
            <a:avLst/>
          </a:prstGeom>
          <a:noFill/>
        </p:spPr>
        <p:txBody>
          <a:bodyPr wrap="none" rtlCol="0">
            <a:spAutoFit/>
          </a:bodyPr>
          <a:lstStyle/>
          <a:p>
            <a:pPr algn="ctr"/>
            <a:r>
              <a:rPr lang="en-US" sz="2800" b="1" dirty="0" smtClean="0">
                <a:solidFill>
                  <a:srgbClr val="FF0000"/>
                </a:solidFill>
              </a:rPr>
              <a:t>Reflex</a:t>
            </a:r>
            <a:endParaRPr lang="en-US" sz="2400" b="1" dirty="0" smtClean="0">
              <a:solidFill>
                <a:srgbClr val="FF0000"/>
              </a:solidFill>
            </a:endParaRPr>
          </a:p>
          <a:p>
            <a:pPr algn="ctr"/>
            <a:r>
              <a:rPr lang="en-US" sz="2400" dirty="0" smtClean="0">
                <a:solidFill>
                  <a:srgbClr val="FF0000"/>
                </a:solidFill>
              </a:rPr>
              <a:t>(Fastest,</a:t>
            </a:r>
          </a:p>
          <a:p>
            <a:pPr algn="ctr"/>
            <a:r>
              <a:rPr lang="en-US" sz="2400" dirty="0" smtClean="0">
                <a:solidFill>
                  <a:srgbClr val="FF0000"/>
                </a:solidFill>
              </a:rPr>
              <a:t>Least</a:t>
            </a:r>
          </a:p>
          <a:p>
            <a:pPr algn="ctr"/>
            <a:r>
              <a:rPr lang="en-US" sz="2400" dirty="0" smtClean="0">
                <a:solidFill>
                  <a:srgbClr val="FF0000"/>
                </a:solidFill>
              </a:rPr>
              <a:t>Flexible)</a:t>
            </a:r>
            <a:endParaRPr lang="en-US" sz="2400" dirty="0">
              <a:solidFill>
                <a:srgbClr val="FF0000"/>
              </a:solidFill>
            </a:endParaRPr>
          </a:p>
        </p:txBody>
      </p:sp>
      <p:sp>
        <p:nvSpPr>
          <p:cNvPr id="48" name="Rectangle 47"/>
          <p:cNvSpPr/>
          <p:nvPr/>
        </p:nvSpPr>
        <p:spPr>
          <a:xfrm>
            <a:off x="6529182" y="6396335"/>
            <a:ext cx="2614818" cy="461665"/>
          </a:xfrm>
          <a:prstGeom prst="rect">
            <a:avLst/>
          </a:prstGeom>
        </p:spPr>
        <p:txBody>
          <a:bodyPr wrap="none">
            <a:spAutoFit/>
          </a:bodyPr>
          <a:lstStyle/>
          <a:p>
            <a:r>
              <a:rPr lang="en-US" sz="2400" dirty="0" smtClean="0">
                <a:solidFill>
                  <a:srgbClr val="000000"/>
                </a:solidFill>
              </a:rPr>
              <a:t>Ashby &amp; </a:t>
            </a:r>
            <a:r>
              <a:rPr lang="en-US" sz="2400" dirty="0" err="1" smtClean="0">
                <a:solidFill>
                  <a:srgbClr val="000000"/>
                </a:solidFill>
              </a:rPr>
              <a:t>Crossley</a:t>
            </a:r>
            <a:endParaRPr lang="en-US" sz="2400" dirty="0">
              <a:solidFill>
                <a:srgbClr val="000000"/>
              </a:solidFill>
            </a:endParaRPr>
          </a:p>
        </p:txBody>
      </p:sp>
      <p:sp>
        <p:nvSpPr>
          <p:cNvPr id="49" name="TextBox 48"/>
          <p:cNvSpPr txBox="1"/>
          <p:nvPr/>
        </p:nvSpPr>
        <p:spPr>
          <a:xfrm>
            <a:off x="6781800" y="0"/>
            <a:ext cx="2362200" cy="954107"/>
          </a:xfrm>
          <a:prstGeom prst="rect">
            <a:avLst/>
          </a:prstGeom>
          <a:noFill/>
        </p:spPr>
        <p:txBody>
          <a:bodyPr wrap="square" rtlCol="0">
            <a:spAutoFit/>
          </a:bodyPr>
          <a:lstStyle/>
          <a:p>
            <a:r>
              <a:rPr lang="en-US" sz="2800" dirty="0" smtClean="0">
                <a:solidFill>
                  <a:srgbClr val="008000"/>
                </a:solidFill>
              </a:rPr>
              <a:t>Learning can be </a:t>
            </a:r>
            <a:r>
              <a:rPr lang="en-US" sz="2800" b="1" i="1" dirty="0" smtClean="0">
                <a:solidFill>
                  <a:srgbClr val="008000"/>
                </a:solidFill>
              </a:rPr>
              <a:t>very</a:t>
            </a:r>
            <a:r>
              <a:rPr lang="en-US" sz="2800" dirty="0" smtClean="0">
                <a:solidFill>
                  <a:srgbClr val="008000"/>
                </a:solidFill>
              </a:rPr>
              <a:t> slow.</a:t>
            </a:r>
            <a:endParaRPr lang="en-US" sz="2800" dirty="0">
              <a:solidFill>
                <a:srgbClr val="008000"/>
              </a:solidFill>
            </a:endParaRPr>
          </a:p>
        </p:txBody>
      </p:sp>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5159992" y="3276600"/>
            <a:ext cx="1219200" cy="523220"/>
          </a:xfrm>
          <a:prstGeom prst="rect">
            <a:avLst/>
          </a:prstGeom>
          <a:solidFill>
            <a:srgbClr val="FFFF00"/>
          </a:solidFill>
          <a:ln w="38100">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Sense</a:t>
            </a:r>
          </a:p>
        </p:txBody>
      </p:sp>
      <p:sp>
        <p:nvSpPr>
          <p:cNvPr id="9" name="TextBox 8"/>
          <p:cNvSpPr txBox="1"/>
          <p:nvPr/>
        </p:nvSpPr>
        <p:spPr>
          <a:xfrm>
            <a:off x="2362200" y="304800"/>
            <a:ext cx="4165179" cy="523220"/>
          </a:xfrm>
          <a:prstGeom prst="rect">
            <a:avLst/>
          </a:prstGeom>
          <a:noFill/>
        </p:spPr>
        <p:txBody>
          <a:bodyPr wrap="none" rtlCol="0">
            <a:spAutoFit/>
          </a:bodyPr>
          <a:lstStyle/>
          <a:p>
            <a:r>
              <a:rPr lang="en-US" sz="2800" dirty="0" smtClean="0">
                <a:solidFill>
                  <a:prstClr val="black"/>
                </a:solidFill>
                <a:latin typeface="Arial Black" pitchFamily="34" charset="0"/>
              </a:rPr>
              <a:t>Universal tradeoffs?</a:t>
            </a:r>
            <a:endParaRPr lang="en-US" sz="2800" dirty="0">
              <a:solidFill>
                <a:prstClr val="black"/>
              </a:solidFill>
              <a:latin typeface="Arial Black" pitchFamily="34" charset="0"/>
            </a:endParaRPr>
          </a:p>
        </p:txBody>
      </p:sp>
      <p:cxnSp>
        <p:nvCxnSpPr>
          <p:cNvPr id="18" name="Straight Arrow Connector 17"/>
          <p:cNvCxnSpPr/>
          <p:nvPr/>
        </p:nvCxnSpPr>
        <p:spPr bwMode="auto">
          <a:xfrm flipV="1">
            <a:off x="1676400" y="19050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1676400" y="5562600"/>
            <a:ext cx="4495800" cy="0"/>
          </a:xfrm>
          <a:prstGeom prst="straightConnector1">
            <a:avLst/>
          </a:prstGeom>
          <a:noFill/>
          <a:ln w="57150" cap="flat" cmpd="sng" algn="ctr">
            <a:solidFill>
              <a:schemeClr val="tx1"/>
            </a:solidFill>
            <a:prstDash val="solid"/>
            <a:round/>
            <a:headEnd type="none" w="med" len="med"/>
            <a:tailEnd type="arrow"/>
          </a:ln>
          <a:effectLst/>
        </p:spPr>
      </p:cxnSp>
      <p:sp>
        <p:nvSpPr>
          <p:cNvPr id="10" name="TextBox 9"/>
          <p:cNvSpPr txBox="1"/>
          <p:nvPr/>
        </p:nvSpPr>
        <p:spPr>
          <a:xfrm>
            <a:off x="617985" y="5029200"/>
            <a:ext cx="925253" cy="523220"/>
          </a:xfrm>
          <a:prstGeom prst="rect">
            <a:avLst/>
          </a:prstGeom>
          <a:noFill/>
        </p:spPr>
        <p:txBody>
          <a:bodyPr wrap="none" rtlCol="0">
            <a:spAutoFit/>
          </a:bodyPr>
          <a:lstStyle/>
          <a:p>
            <a:r>
              <a:rPr lang="en-US" sz="2800" b="1" dirty="0" smtClean="0">
                <a:solidFill>
                  <a:srgbClr val="000000"/>
                </a:solidFill>
              </a:rPr>
              <a:t>Fast</a:t>
            </a:r>
            <a:endParaRPr lang="en-US" sz="2800" b="1" dirty="0">
              <a:solidFill>
                <a:srgbClr val="000000"/>
              </a:solidFill>
            </a:endParaRPr>
          </a:p>
        </p:txBody>
      </p:sp>
      <p:sp>
        <p:nvSpPr>
          <p:cNvPr id="11" name="TextBox 10"/>
          <p:cNvSpPr txBox="1"/>
          <p:nvPr/>
        </p:nvSpPr>
        <p:spPr>
          <a:xfrm>
            <a:off x="381000" y="2286000"/>
            <a:ext cx="1021433" cy="523220"/>
          </a:xfrm>
          <a:prstGeom prst="rect">
            <a:avLst/>
          </a:prstGeom>
          <a:noFill/>
        </p:spPr>
        <p:txBody>
          <a:bodyPr wrap="none" rtlCol="0">
            <a:spAutoFit/>
          </a:bodyPr>
          <a:lstStyle/>
          <a:p>
            <a:r>
              <a:rPr lang="en-US" sz="2800" b="1" dirty="0" smtClean="0">
                <a:solidFill>
                  <a:srgbClr val="000000"/>
                </a:solidFill>
              </a:rPr>
              <a:t>Slow</a:t>
            </a:r>
            <a:endParaRPr lang="en-US" sz="2800" b="1" dirty="0">
              <a:solidFill>
                <a:srgbClr val="000000"/>
              </a:solidFill>
            </a:endParaRPr>
          </a:p>
        </p:txBody>
      </p:sp>
      <p:sp>
        <p:nvSpPr>
          <p:cNvPr id="12" name="TextBox 11"/>
          <p:cNvSpPr txBox="1"/>
          <p:nvPr/>
        </p:nvSpPr>
        <p:spPr>
          <a:xfrm>
            <a:off x="2141985" y="58013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13" name="TextBox 12"/>
          <p:cNvSpPr txBox="1"/>
          <p:nvPr/>
        </p:nvSpPr>
        <p:spPr>
          <a:xfrm>
            <a:off x="5176873" y="57912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14" name="TextBox 13"/>
          <p:cNvSpPr txBox="1"/>
          <p:nvPr/>
        </p:nvSpPr>
        <p:spPr>
          <a:xfrm>
            <a:off x="3276600" y="3276600"/>
            <a:ext cx="1143000" cy="523220"/>
          </a:xfrm>
          <a:prstGeom prst="rect">
            <a:avLst/>
          </a:prstGeom>
          <a:solidFill>
            <a:srgbClr val="FFFF00"/>
          </a:solidFill>
          <a:ln w="38100">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Motor</a:t>
            </a:r>
          </a:p>
        </p:txBody>
      </p:sp>
      <p:sp>
        <p:nvSpPr>
          <p:cNvPr id="15" name="TextBox 14"/>
          <p:cNvSpPr txBox="1"/>
          <p:nvPr/>
        </p:nvSpPr>
        <p:spPr>
          <a:xfrm>
            <a:off x="1981200" y="1676400"/>
            <a:ext cx="1828800" cy="523220"/>
          </a:xfrm>
          <a:prstGeom prst="rect">
            <a:avLst/>
          </a:prstGeom>
          <a:solidFill>
            <a:srgbClr val="CCFFFF"/>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Prefrontal</a:t>
            </a:r>
          </a:p>
        </p:txBody>
      </p:sp>
      <p:sp>
        <p:nvSpPr>
          <p:cNvPr id="16" name="Left Arrow 15"/>
          <p:cNvSpPr/>
          <p:nvPr/>
        </p:nvSpPr>
        <p:spPr bwMode="auto">
          <a:xfrm>
            <a:off x="4343400" y="3276600"/>
            <a:ext cx="914400" cy="533400"/>
          </a:xfrm>
          <a:prstGeom prst="leftArrow">
            <a:avLst/>
          </a:prstGeom>
          <a:solidFill>
            <a:srgbClr val="FFFF00"/>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400" dirty="0" smtClean="0">
                <a:solidFill>
                  <a:srgbClr val="000000"/>
                </a:solidFill>
              </a:rPr>
              <a:t>Fast</a:t>
            </a:r>
          </a:p>
        </p:txBody>
      </p:sp>
      <p:sp>
        <p:nvSpPr>
          <p:cNvPr id="17" name="Right Arrow 16"/>
          <p:cNvSpPr/>
          <p:nvPr/>
        </p:nvSpPr>
        <p:spPr bwMode="auto">
          <a:xfrm rot="1614512">
            <a:off x="2894073" y="2190916"/>
            <a:ext cx="1518744" cy="1066800"/>
          </a:xfrm>
          <a:prstGeom prst="rightArrow">
            <a:avLst/>
          </a:prstGeom>
          <a:solidFill>
            <a:srgbClr val="99FF99"/>
          </a:solidFill>
          <a:ln w="28575" cap="flat" cmpd="sng" algn="ctr">
            <a:solidFill>
              <a:schemeClr val="tx1"/>
            </a:solidFill>
            <a:prstDash val="solid"/>
            <a:round/>
            <a:headEnd type="none" w="med" len="med"/>
            <a:tailEnd type="none" w="med" len="med"/>
          </a:ln>
          <a:effectLst>
            <a:outerShdw blurRad="50800" dist="165100" dir="13500000" algn="br" rotWithShape="0">
              <a:prstClr val="black">
                <a:alpha val="90000"/>
              </a:prstClr>
            </a:outerShdw>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800" b="1" dirty="0" smtClean="0">
                <a:solidFill>
                  <a:srgbClr val="000000"/>
                </a:solidFill>
              </a:rPr>
              <a:t>Learn</a:t>
            </a:r>
          </a:p>
        </p:txBody>
      </p:sp>
      <p:sp>
        <p:nvSpPr>
          <p:cNvPr id="19" name="TextBox 18"/>
          <p:cNvSpPr txBox="1"/>
          <p:nvPr/>
        </p:nvSpPr>
        <p:spPr>
          <a:xfrm>
            <a:off x="6248400" y="4800600"/>
            <a:ext cx="1414169" cy="584775"/>
          </a:xfrm>
          <a:prstGeom prst="rect">
            <a:avLst/>
          </a:prstGeom>
          <a:noFill/>
        </p:spPr>
        <p:txBody>
          <a:bodyPr wrap="none" rtlCol="0">
            <a:spAutoFit/>
          </a:bodyPr>
          <a:lstStyle/>
          <a:p>
            <a:pPr algn="ctr"/>
            <a:r>
              <a:rPr lang="en-US" sz="3200" b="1" dirty="0" smtClean="0">
                <a:solidFill>
                  <a:srgbClr val="FF0000"/>
                </a:solidFill>
              </a:rPr>
              <a:t>Reflex</a:t>
            </a:r>
            <a:endParaRPr lang="en-US" sz="2800" b="1" dirty="0" smtClean="0">
              <a:solidFill>
                <a:srgbClr val="FF0000"/>
              </a:solidFill>
            </a:endParaRPr>
          </a:p>
        </p:txBody>
      </p:sp>
      <p:sp>
        <p:nvSpPr>
          <p:cNvPr id="24" name="Right Arrow 23"/>
          <p:cNvSpPr/>
          <p:nvPr/>
        </p:nvSpPr>
        <p:spPr bwMode="auto">
          <a:xfrm rot="1614512">
            <a:off x="5143460" y="3836335"/>
            <a:ext cx="1718575" cy="1066800"/>
          </a:xfrm>
          <a:prstGeom prst="rightArrow">
            <a:avLst/>
          </a:prstGeom>
          <a:solidFill>
            <a:srgbClr val="FFCCCC"/>
          </a:solidFill>
          <a:ln w="28575" cap="flat" cmpd="sng" algn="ctr">
            <a:solidFill>
              <a:schemeClr val="tx1"/>
            </a:solidFill>
            <a:prstDash val="solid"/>
            <a:round/>
            <a:headEnd type="none" w="med" len="med"/>
            <a:tailEnd type="none" w="med" len="med"/>
          </a:ln>
          <a:effectLst>
            <a:outerShdw blurRad="50800" dist="165100" dir="13500000" algn="br" rotWithShape="0">
              <a:prstClr val="black">
                <a:alpha val="90000"/>
              </a:prstClr>
            </a:outerShdw>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800" b="1" dirty="0" smtClean="0">
                <a:solidFill>
                  <a:srgbClr val="000000"/>
                </a:solidFill>
              </a:rPr>
              <a:t>Evolve</a:t>
            </a:r>
          </a:p>
        </p:txBody>
      </p:sp>
      <p:sp>
        <p:nvSpPr>
          <p:cNvPr id="25" name="TextBox 24"/>
          <p:cNvSpPr txBox="1"/>
          <p:nvPr/>
        </p:nvSpPr>
        <p:spPr>
          <a:xfrm>
            <a:off x="6781800" y="0"/>
            <a:ext cx="2362200" cy="954107"/>
          </a:xfrm>
          <a:prstGeom prst="rect">
            <a:avLst/>
          </a:prstGeom>
          <a:noFill/>
        </p:spPr>
        <p:txBody>
          <a:bodyPr wrap="square" rtlCol="0">
            <a:spAutoFit/>
          </a:bodyPr>
          <a:lstStyle/>
          <a:p>
            <a:r>
              <a:rPr lang="en-US" sz="2800" dirty="0" smtClean="0">
                <a:solidFill>
                  <a:srgbClr val="008000"/>
                </a:solidFill>
              </a:rPr>
              <a:t>Learning can be </a:t>
            </a:r>
            <a:r>
              <a:rPr lang="en-US" sz="2800" b="1" i="1" dirty="0" smtClean="0">
                <a:solidFill>
                  <a:srgbClr val="008000"/>
                </a:solidFill>
              </a:rPr>
              <a:t>very</a:t>
            </a:r>
            <a:r>
              <a:rPr lang="en-US" sz="2800" dirty="0" smtClean="0">
                <a:solidFill>
                  <a:srgbClr val="008000"/>
                </a:solidFill>
              </a:rPr>
              <a:t> slow.</a:t>
            </a:r>
            <a:endParaRPr lang="en-US" sz="2800" dirty="0">
              <a:solidFill>
                <a:srgbClr val="008000"/>
              </a:solidFill>
            </a:endParaRPr>
          </a:p>
        </p:txBody>
      </p:sp>
      <p:sp>
        <p:nvSpPr>
          <p:cNvPr id="26" name="TextBox 25"/>
          <p:cNvSpPr txBox="1"/>
          <p:nvPr/>
        </p:nvSpPr>
        <p:spPr>
          <a:xfrm>
            <a:off x="6858000" y="1219200"/>
            <a:ext cx="2362200" cy="954107"/>
          </a:xfrm>
          <a:prstGeom prst="rect">
            <a:avLst/>
          </a:prstGeom>
          <a:noFill/>
        </p:spPr>
        <p:txBody>
          <a:bodyPr wrap="square" rtlCol="0">
            <a:spAutoFit/>
          </a:bodyPr>
          <a:lstStyle/>
          <a:p>
            <a:r>
              <a:rPr lang="en-US" sz="2800" dirty="0" smtClean="0">
                <a:solidFill>
                  <a:srgbClr val="FF0000"/>
                </a:solidFill>
              </a:rPr>
              <a:t>Evolution is even slower.</a:t>
            </a:r>
            <a:endParaRPr lang="en-US" sz="2800" dirty="0">
              <a:solidFill>
                <a:srgbClr val="FF0000"/>
              </a:solidFill>
            </a:endParaRPr>
          </a:p>
        </p:txBody>
      </p:sp>
    </p:spTree>
  </p:cSld>
  <p:clrMapOvr>
    <a:masterClrMapping/>
  </p:clrMapOvr>
  <p:transition spd="slow">
    <p:fad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64930" name="Picture 2" descr="the reticular activating system"/>
          <p:cNvPicPr>
            <a:picLocks noChangeAspect="1" noChangeArrowheads="1"/>
          </p:cNvPicPr>
          <p:nvPr/>
        </p:nvPicPr>
        <p:blipFill>
          <a:blip r:embed="rId3" cstate="print"/>
          <a:srcRect/>
          <a:stretch>
            <a:fillRect/>
          </a:stretch>
        </p:blipFill>
        <p:spPr bwMode="auto">
          <a:xfrm>
            <a:off x="5486400" y="66675"/>
            <a:ext cx="3038475" cy="2828925"/>
          </a:xfrm>
          <a:prstGeom prst="rect">
            <a:avLst/>
          </a:prstGeom>
          <a:noFill/>
        </p:spPr>
      </p:pic>
      <p:grpSp>
        <p:nvGrpSpPr>
          <p:cNvPr id="2" name="Group 8"/>
          <p:cNvGrpSpPr/>
          <p:nvPr/>
        </p:nvGrpSpPr>
        <p:grpSpPr>
          <a:xfrm rot="19612489">
            <a:off x="691900" y="4803887"/>
            <a:ext cx="1211262" cy="1219200"/>
            <a:chOff x="869950" y="2251075"/>
            <a:chExt cx="1211262" cy="1219200"/>
          </a:xfrm>
        </p:grpSpPr>
        <p:sp>
          <p:nvSpPr>
            <p:cNvPr id="3" name="Freeform 24"/>
            <p:cNvSpPr>
              <a:spLocks/>
            </p:cNvSpPr>
            <p:nvPr/>
          </p:nvSpPr>
          <p:spPr bwMode="auto">
            <a:xfrm>
              <a:off x="869950" y="22510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 name="Freeform 25"/>
            <p:cNvSpPr>
              <a:spLocks/>
            </p:cNvSpPr>
            <p:nvPr/>
          </p:nvSpPr>
          <p:spPr bwMode="auto">
            <a:xfrm>
              <a:off x="1227137" y="26654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 name="Freeform 26"/>
            <p:cNvSpPr>
              <a:spLocks/>
            </p:cNvSpPr>
            <p:nvPr/>
          </p:nvSpPr>
          <p:spPr bwMode="auto">
            <a:xfrm>
              <a:off x="1001712" y="23161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6" name="Freeform 27"/>
            <p:cNvSpPr>
              <a:spLocks/>
            </p:cNvSpPr>
            <p:nvPr/>
          </p:nvSpPr>
          <p:spPr bwMode="auto">
            <a:xfrm>
              <a:off x="914400" y="22860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7" name="Freeform 28"/>
            <p:cNvSpPr>
              <a:spLocks/>
            </p:cNvSpPr>
            <p:nvPr/>
          </p:nvSpPr>
          <p:spPr bwMode="auto">
            <a:xfrm>
              <a:off x="915987" y="24955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8" name="Freeform 29"/>
            <p:cNvSpPr>
              <a:spLocks/>
            </p:cNvSpPr>
            <p:nvPr/>
          </p:nvSpPr>
          <p:spPr bwMode="auto">
            <a:xfrm>
              <a:off x="906462" y="25669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sp>
        <p:nvSpPr>
          <p:cNvPr id="10" name="Circular Arrow 9"/>
          <p:cNvSpPr/>
          <p:nvPr/>
        </p:nvSpPr>
        <p:spPr>
          <a:xfrm rot="5400000">
            <a:off x="990600" y="1295400"/>
            <a:ext cx="2590800" cy="8839200"/>
          </a:xfrm>
          <a:prstGeom prst="circularArrow">
            <a:avLst>
              <a:gd name="adj1" fmla="val 29353"/>
              <a:gd name="adj2" fmla="val 1405149"/>
              <a:gd name="adj3" fmla="val 19818727"/>
              <a:gd name="adj4" fmla="val 10961107"/>
              <a:gd name="adj5" fmla="val 2306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1" name="TextBox 10"/>
          <p:cNvSpPr txBox="1"/>
          <p:nvPr/>
        </p:nvSpPr>
        <p:spPr>
          <a:xfrm>
            <a:off x="2438400" y="4648200"/>
            <a:ext cx="1266693" cy="646331"/>
          </a:xfrm>
          <a:prstGeom prst="rect">
            <a:avLst/>
          </a:prstGeom>
          <a:noFill/>
        </p:spPr>
        <p:txBody>
          <a:bodyPr wrap="none" rtlCol="0">
            <a:spAutoFit/>
          </a:bodyPr>
          <a:lstStyle/>
          <a:p>
            <a:r>
              <a:rPr lang="en-US" sz="3600" b="1" dirty="0" smtClean="0">
                <a:solidFill>
                  <a:prstClr val="white"/>
                </a:solidFill>
              </a:rPr>
              <a:t>sense</a:t>
            </a:r>
            <a:endParaRPr lang="en-US" sz="3600" b="1" dirty="0">
              <a:solidFill>
                <a:prstClr val="white"/>
              </a:solidFill>
            </a:endParaRPr>
          </a:p>
        </p:txBody>
      </p:sp>
      <p:sp>
        <p:nvSpPr>
          <p:cNvPr id="12" name="TextBox 11"/>
          <p:cNvSpPr txBox="1"/>
          <p:nvPr/>
        </p:nvSpPr>
        <p:spPr>
          <a:xfrm>
            <a:off x="2667000" y="6019800"/>
            <a:ext cx="1253035" cy="646331"/>
          </a:xfrm>
          <a:prstGeom prst="rect">
            <a:avLst/>
          </a:prstGeom>
          <a:noFill/>
        </p:spPr>
        <p:txBody>
          <a:bodyPr wrap="none" rtlCol="0">
            <a:spAutoFit/>
          </a:bodyPr>
          <a:lstStyle/>
          <a:p>
            <a:r>
              <a:rPr lang="en-US" sz="3600" b="1" dirty="0" smtClean="0">
                <a:solidFill>
                  <a:prstClr val="white"/>
                </a:solidFill>
              </a:rPr>
              <a:t>move</a:t>
            </a:r>
            <a:endParaRPr lang="en-US" sz="3600" b="1" dirty="0">
              <a:solidFill>
                <a:prstClr val="white"/>
              </a:solidFill>
            </a:endParaRPr>
          </a:p>
        </p:txBody>
      </p:sp>
      <p:sp>
        <p:nvSpPr>
          <p:cNvPr id="13" name="Oval 12"/>
          <p:cNvSpPr/>
          <p:nvPr/>
        </p:nvSpPr>
        <p:spPr>
          <a:xfrm>
            <a:off x="5410200" y="3886200"/>
            <a:ext cx="2667000" cy="25908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Freeform 15"/>
          <p:cNvSpPr/>
          <p:nvPr/>
        </p:nvSpPr>
        <p:spPr>
          <a:xfrm>
            <a:off x="2286000" y="26670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7" name="Freeform 16"/>
          <p:cNvSpPr/>
          <p:nvPr/>
        </p:nvSpPr>
        <p:spPr>
          <a:xfrm>
            <a:off x="2057400" y="2441811"/>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8" name="Freeform 17"/>
          <p:cNvSpPr/>
          <p:nvPr/>
        </p:nvSpPr>
        <p:spPr>
          <a:xfrm>
            <a:off x="1905000" y="22098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7030A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9" name="Freeform 18"/>
          <p:cNvSpPr/>
          <p:nvPr/>
        </p:nvSpPr>
        <p:spPr>
          <a:xfrm>
            <a:off x="6851176" y="2183642"/>
            <a:ext cx="725606" cy="3398292"/>
          </a:xfrm>
          <a:custGeom>
            <a:avLst/>
            <a:gdLst>
              <a:gd name="connsiteX0" fmla="*/ 586854 w 725606"/>
              <a:gd name="connsiteY0" fmla="*/ 0 h 3398292"/>
              <a:gd name="connsiteX1" fmla="*/ 627797 w 725606"/>
              <a:gd name="connsiteY1" fmla="*/ 2306471 h 3398292"/>
              <a:gd name="connsiteX2" fmla="*/ 0 w 725606"/>
              <a:gd name="connsiteY2" fmla="*/ 3398292 h 3398292"/>
            </a:gdLst>
            <a:ahLst/>
            <a:cxnLst>
              <a:cxn ang="0">
                <a:pos x="connsiteX0" y="connsiteY0"/>
              </a:cxn>
              <a:cxn ang="0">
                <a:pos x="connsiteX1" y="connsiteY1"/>
              </a:cxn>
              <a:cxn ang="0">
                <a:pos x="connsiteX2" y="connsiteY2"/>
              </a:cxn>
            </a:cxnLst>
            <a:rect l="l" t="t" r="r" b="b"/>
            <a:pathLst>
              <a:path w="725606" h="3398292">
                <a:moveTo>
                  <a:pt x="586854" y="0"/>
                </a:moveTo>
                <a:cubicBezTo>
                  <a:pt x="656230" y="870044"/>
                  <a:pt x="725606" y="1740089"/>
                  <a:pt x="627797" y="2306471"/>
                </a:cubicBezTo>
                <a:cubicBezTo>
                  <a:pt x="529988" y="2872853"/>
                  <a:pt x="264994" y="3135572"/>
                  <a:pt x="0" y="3398292"/>
                </a:cubicBezTo>
              </a:path>
            </a:pathLst>
          </a:cu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1" name="TextBox 20"/>
          <p:cNvSpPr txBox="1"/>
          <p:nvPr/>
        </p:nvSpPr>
        <p:spPr>
          <a:xfrm>
            <a:off x="6248400" y="5791200"/>
            <a:ext cx="1245854" cy="646331"/>
          </a:xfrm>
          <a:prstGeom prst="rect">
            <a:avLst/>
          </a:prstGeom>
          <a:noFill/>
        </p:spPr>
        <p:txBody>
          <a:bodyPr wrap="none" rtlCol="0">
            <a:spAutoFit/>
          </a:bodyPr>
          <a:lstStyle/>
          <a:p>
            <a:r>
              <a:rPr lang="en-US" sz="3600" b="1" dirty="0" smtClean="0">
                <a:solidFill>
                  <a:prstClr val="black"/>
                </a:solidFill>
              </a:rPr>
              <a:t>Spine</a:t>
            </a:r>
            <a:endParaRPr lang="en-US" sz="3600" b="1" dirty="0">
              <a:solidFill>
                <a:prstClr val="black"/>
              </a:solidFill>
            </a:endParaRPr>
          </a:p>
        </p:txBody>
      </p:sp>
      <p:sp>
        <p:nvSpPr>
          <p:cNvPr id="20" name="TextBox 19"/>
          <p:cNvSpPr txBox="1"/>
          <p:nvPr/>
        </p:nvSpPr>
        <p:spPr>
          <a:xfrm>
            <a:off x="381000" y="2133600"/>
            <a:ext cx="2558906" cy="646331"/>
          </a:xfrm>
          <a:prstGeom prst="rect">
            <a:avLst/>
          </a:prstGeom>
          <a:noFill/>
        </p:spPr>
        <p:txBody>
          <a:bodyPr wrap="none" rtlCol="0">
            <a:spAutoFit/>
          </a:bodyPr>
          <a:lstStyle/>
          <a:p>
            <a:r>
              <a:rPr lang="en-US" sz="3600" b="1" dirty="0" smtClean="0">
                <a:solidFill>
                  <a:prstClr val="black"/>
                </a:solidFill>
              </a:rPr>
              <a:t>delay=death</a:t>
            </a:r>
            <a:endParaRPr lang="en-US" sz="3600" b="1" dirty="0">
              <a:solidFill>
                <a:prstClr val="black"/>
              </a:solidFill>
            </a:endParaRPr>
          </a:p>
        </p:txBody>
      </p:sp>
      <p:sp>
        <p:nvSpPr>
          <p:cNvPr id="23" name="Up Arrow 22"/>
          <p:cNvSpPr/>
          <p:nvPr/>
        </p:nvSpPr>
        <p:spPr>
          <a:xfrm rot="2897501" flipH="1">
            <a:off x="268919" y="5368001"/>
            <a:ext cx="262695" cy="838200"/>
          </a:xfrm>
          <a:prstGeom prst="up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Explosion 2 23"/>
          <p:cNvSpPr/>
          <p:nvPr/>
        </p:nvSpPr>
        <p:spPr>
          <a:xfrm>
            <a:off x="1828800" y="4876800"/>
            <a:ext cx="609600" cy="685800"/>
          </a:xfrm>
          <a:prstGeom prst="irregularSeal2">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Explosion 2 24"/>
          <p:cNvSpPr/>
          <p:nvPr/>
        </p:nvSpPr>
        <p:spPr>
          <a:xfrm>
            <a:off x="1600200" y="3657600"/>
            <a:ext cx="609600" cy="685800"/>
          </a:xfrm>
          <a:prstGeom prst="irregularSeal2">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27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strVal val="2/3*#ppt_w"/>
                                          </p:val>
                                        </p:tav>
                                        <p:tav tm="100000">
                                          <p:val>
                                            <p:strVal val="#ppt_w"/>
                                          </p:val>
                                        </p:tav>
                                      </p:tavLst>
                                    </p:anim>
                                    <p:anim calcmode="lin" valueType="num">
                                      <p:cBhvr>
                                        <p:cTn id="13" dur="500" fill="hold"/>
                                        <p:tgtEl>
                                          <p:spTgt spid="24"/>
                                        </p:tgtEl>
                                        <p:attrNameLst>
                                          <p:attrName>ppt_h</p:attrName>
                                        </p:attrNameLst>
                                      </p:cBhvr>
                                      <p:tavLst>
                                        <p:tav tm="0">
                                          <p:val>
                                            <p:strVal val="2/3*#ppt_h"/>
                                          </p:val>
                                        </p:tav>
                                        <p:tav tm="100000">
                                          <p:val>
                                            <p:strVal val="#ppt_h"/>
                                          </p:val>
                                        </p:tav>
                                      </p:tavLst>
                                    </p:anim>
                                  </p:childTnLst>
                                </p:cTn>
                              </p:par>
                            </p:childTnLst>
                          </p:cTn>
                        </p:par>
                        <p:par>
                          <p:cTn id="14" fill="hold">
                            <p:stCondLst>
                              <p:cond delay="1000"/>
                            </p:stCondLst>
                            <p:childTnLst>
                              <p:par>
                                <p:cTn id="15" presetID="0" presetClass="path" presetSubtype="0" accel="50000" decel="50000" fill="hold" grpId="1" nodeType="afterEffect">
                                  <p:stCondLst>
                                    <p:cond delay="0"/>
                                  </p:stCondLst>
                                  <p:childTnLst>
                                    <p:animMotion origin="layout" path="M 0 0 C 0.10226 -0.00023 0.20452 -0.00046 0.27136 0.01203 C 0.3382 0.02452 0.39965 0.05088 0.40122 0.07447 C 0.40278 0.09806 0.34792 0.1383 0.28038 0.15403 C 0.21285 0.16975 0.10434 0.16952 -0.00399 0.16952 " pathEditMode="relative" ptsTypes="aaaaA">
                                      <p:cBhvr>
                                        <p:cTn id="16" dur="500" fill="hold"/>
                                        <p:tgtEl>
                                          <p:spTgt spid="24"/>
                                        </p:tgtEl>
                                        <p:attrNameLst>
                                          <p:attrName>ppt_x</p:attrName>
                                          <p:attrName>ppt_y</p:attrName>
                                        </p:attrNameLst>
                                      </p:cBhvr>
                                    </p:animMotion>
                                  </p:childTnLst>
                                </p:cTn>
                              </p:par>
                            </p:childTnLst>
                          </p:cTn>
                        </p:par>
                        <p:par>
                          <p:cTn id="17" fill="hold">
                            <p:stCondLst>
                              <p:cond delay="1500"/>
                            </p:stCondLst>
                            <p:childTnLst>
                              <p:par>
                                <p:cTn id="18" presetID="64" presetClass="path" presetSubtype="0" accel="50000" decel="50000" fill="hold" nodeType="afterEffect">
                                  <p:stCondLst>
                                    <p:cond delay="0"/>
                                  </p:stCondLst>
                                  <p:childTnLst>
                                    <p:animMotion origin="layout" path="M -2.77778E-7 -1.64662E-6 L 0.07483 -0.08927 " pathEditMode="relative" rAng="0" ptsTypes="AA">
                                      <p:cBhvr>
                                        <p:cTn id="19" dur="500" fill="hold"/>
                                        <p:tgtEl>
                                          <p:spTgt spid="2"/>
                                        </p:tgtEl>
                                        <p:attrNameLst>
                                          <p:attrName>ppt_x</p:attrName>
                                          <p:attrName>ppt_y</p:attrName>
                                        </p:attrNameLst>
                                      </p:cBhvr>
                                      <p:rCtr x="37" y="-45"/>
                                    </p:animMotion>
                                  </p:childTnLst>
                                </p:cTn>
                              </p:par>
                            </p:childTnLst>
                          </p:cTn>
                        </p:par>
                        <p:par>
                          <p:cTn id="20" fill="hold">
                            <p:stCondLst>
                              <p:cond delay="2000"/>
                            </p:stCondLst>
                            <p:childTnLst>
                              <p:par>
                                <p:cTn id="21" presetID="23" presetClass="entr" presetSubtype="272"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strVal val="2/3*#ppt_w"/>
                                          </p:val>
                                        </p:tav>
                                        <p:tav tm="100000">
                                          <p:val>
                                            <p:strVal val="#ppt_w"/>
                                          </p:val>
                                        </p:tav>
                                      </p:tavLst>
                                    </p:anim>
                                    <p:anim calcmode="lin" valueType="num">
                                      <p:cBhvr>
                                        <p:cTn id="24" dur="500" fill="hold"/>
                                        <p:tgtEl>
                                          <p:spTgt spid="25"/>
                                        </p:tgtEl>
                                        <p:attrNameLst>
                                          <p:attrName>ppt_h</p:attrName>
                                        </p:attrNameLst>
                                      </p:cBhvr>
                                      <p:tavLst>
                                        <p:tav tm="0">
                                          <p:val>
                                            <p:strVal val="2/3*#ppt_h"/>
                                          </p:val>
                                        </p:tav>
                                        <p:tav tm="100000">
                                          <p:val>
                                            <p:strVal val="#ppt_h"/>
                                          </p:val>
                                        </p:tav>
                                      </p:tavLst>
                                    </p:anim>
                                  </p:childTnLst>
                                </p:cTn>
                              </p:par>
                            </p:childTnLst>
                          </p:cTn>
                        </p:par>
                        <p:par>
                          <p:cTn id="25" fill="hold">
                            <p:stCondLst>
                              <p:cond delay="2500"/>
                            </p:stCondLst>
                            <p:childTnLst>
                              <p:par>
                                <p:cTn id="26" presetID="0" presetClass="path" presetSubtype="0" accel="50000" decel="50000" fill="hold" grpId="1" nodeType="afterEffect">
                                  <p:stCondLst>
                                    <p:cond delay="0"/>
                                  </p:stCondLst>
                                  <p:childTnLst>
                                    <p:animMotion origin="layout" path="M -3.33333E-6 -3.70953E-6 C 0.04584 0.00949 0.20018 0.03839 0.27483 0.05736 C 0.34948 0.07632 0.40625 0.10824 0.44757 0.11448 C 0.48889 0.12073 0.50938 0.14686 0.52292 0.09529 C 0.53646 0.04371 0.529 -0.111 0.52934 -0.19519 C 0.52969 -0.2796 0.52622 -0.36632 0.52535 -0.41142 " pathEditMode="relative" rAng="0" ptsTypes="aaaaaa">
                                      <p:cBhvr>
                                        <p:cTn id="27" dur="5000" fill="hold"/>
                                        <p:tgtEl>
                                          <p:spTgt spid="25"/>
                                        </p:tgtEl>
                                        <p:attrNameLst>
                                          <p:attrName>ppt_x</p:attrName>
                                          <p:attrName>ppt_y</p:attrName>
                                        </p:attrNameLst>
                                      </p:cBhvr>
                                      <p:rCtr x="268" y="-1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4" grpId="1" animBg="1"/>
      <p:bldP spid="25" grpId="0" animBg="1"/>
      <p:bldP spid="25" grpId="1"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64930" name="Picture 2" descr="the reticular activating system"/>
          <p:cNvPicPr>
            <a:picLocks noChangeAspect="1" noChangeArrowheads="1"/>
          </p:cNvPicPr>
          <p:nvPr/>
        </p:nvPicPr>
        <p:blipFill>
          <a:blip r:embed="rId3" cstate="print"/>
          <a:srcRect/>
          <a:stretch>
            <a:fillRect/>
          </a:stretch>
        </p:blipFill>
        <p:spPr bwMode="auto">
          <a:xfrm>
            <a:off x="5486400" y="66675"/>
            <a:ext cx="3038475" cy="2828925"/>
          </a:xfrm>
          <a:prstGeom prst="rect">
            <a:avLst/>
          </a:prstGeom>
          <a:noFill/>
        </p:spPr>
      </p:pic>
      <p:grpSp>
        <p:nvGrpSpPr>
          <p:cNvPr id="2" name="Group 8"/>
          <p:cNvGrpSpPr/>
          <p:nvPr/>
        </p:nvGrpSpPr>
        <p:grpSpPr>
          <a:xfrm rot="19612489">
            <a:off x="691901" y="4727686"/>
            <a:ext cx="1211262" cy="1219200"/>
            <a:chOff x="869950" y="2251075"/>
            <a:chExt cx="1211262" cy="1219200"/>
          </a:xfrm>
        </p:grpSpPr>
        <p:sp>
          <p:nvSpPr>
            <p:cNvPr id="3" name="Freeform 24"/>
            <p:cNvSpPr>
              <a:spLocks/>
            </p:cNvSpPr>
            <p:nvPr/>
          </p:nvSpPr>
          <p:spPr bwMode="auto">
            <a:xfrm>
              <a:off x="869950" y="22510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 name="Freeform 25"/>
            <p:cNvSpPr>
              <a:spLocks/>
            </p:cNvSpPr>
            <p:nvPr/>
          </p:nvSpPr>
          <p:spPr bwMode="auto">
            <a:xfrm>
              <a:off x="1227137" y="26654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 name="Freeform 26"/>
            <p:cNvSpPr>
              <a:spLocks/>
            </p:cNvSpPr>
            <p:nvPr/>
          </p:nvSpPr>
          <p:spPr bwMode="auto">
            <a:xfrm>
              <a:off x="1001712" y="23161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6" name="Freeform 27"/>
            <p:cNvSpPr>
              <a:spLocks/>
            </p:cNvSpPr>
            <p:nvPr/>
          </p:nvSpPr>
          <p:spPr bwMode="auto">
            <a:xfrm>
              <a:off x="914400" y="22860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7" name="Freeform 28"/>
            <p:cNvSpPr>
              <a:spLocks/>
            </p:cNvSpPr>
            <p:nvPr/>
          </p:nvSpPr>
          <p:spPr bwMode="auto">
            <a:xfrm>
              <a:off x="915987" y="24955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8" name="Freeform 29"/>
            <p:cNvSpPr>
              <a:spLocks/>
            </p:cNvSpPr>
            <p:nvPr/>
          </p:nvSpPr>
          <p:spPr bwMode="auto">
            <a:xfrm>
              <a:off x="906462" y="25669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sp>
        <p:nvSpPr>
          <p:cNvPr id="10" name="Circular Arrow 9"/>
          <p:cNvSpPr/>
          <p:nvPr/>
        </p:nvSpPr>
        <p:spPr>
          <a:xfrm rot="5400000">
            <a:off x="990600" y="1295400"/>
            <a:ext cx="2590800" cy="8839200"/>
          </a:xfrm>
          <a:prstGeom prst="circularArrow">
            <a:avLst>
              <a:gd name="adj1" fmla="val 29353"/>
              <a:gd name="adj2" fmla="val 1405149"/>
              <a:gd name="adj3" fmla="val 19818727"/>
              <a:gd name="adj4" fmla="val 10961107"/>
              <a:gd name="adj5" fmla="val 2306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1" name="TextBox 10"/>
          <p:cNvSpPr txBox="1"/>
          <p:nvPr/>
        </p:nvSpPr>
        <p:spPr>
          <a:xfrm>
            <a:off x="2438400" y="4648200"/>
            <a:ext cx="1266693" cy="646331"/>
          </a:xfrm>
          <a:prstGeom prst="rect">
            <a:avLst/>
          </a:prstGeom>
          <a:noFill/>
        </p:spPr>
        <p:txBody>
          <a:bodyPr wrap="none" rtlCol="0">
            <a:spAutoFit/>
          </a:bodyPr>
          <a:lstStyle/>
          <a:p>
            <a:r>
              <a:rPr lang="en-US" sz="3600" b="1" dirty="0" smtClean="0">
                <a:solidFill>
                  <a:prstClr val="white"/>
                </a:solidFill>
              </a:rPr>
              <a:t>sense</a:t>
            </a:r>
            <a:endParaRPr lang="en-US" sz="3600" b="1" dirty="0">
              <a:solidFill>
                <a:prstClr val="white"/>
              </a:solidFill>
            </a:endParaRPr>
          </a:p>
        </p:txBody>
      </p:sp>
      <p:sp>
        <p:nvSpPr>
          <p:cNvPr id="12" name="TextBox 11"/>
          <p:cNvSpPr txBox="1"/>
          <p:nvPr/>
        </p:nvSpPr>
        <p:spPr>
          <a:xfrm>
            <a:off x="2667000" y="6019800"/>
            <a:ext cx="1253035" cy="646331"/>
          </a:xfrm>
          <a:prstGeom prst="rect">
            <a:avLst/>
          </a:prstGeom>
          <a:noFill/>
        </p:spPr>
        <p:txBody>
          <a:bodyPr wrap="none" rtlCol="0">
            <a:spAutoFit/>
          </a:bodyPr>
          <a:lstStyle/>
          <a:p>
            <a:r>
              <a:rPr lang="en-US" sz="3600" b="1" dirty="0" smtClean="0">
                <a:solidFill>
                  <a:prstClr val="white"/>
                </a:solidFill>
              </a:rPr>
              <a:t>move</a:t>
            </a:r>
            <a:endParaRPr lang="en-US" sz="3600" b="1" dirty="0">
              <a:solidFill>
                <a:prstClr val="white"/>
              </a:solidFill>
            </a:endParaRPr>
          </a:p>
        </p:txBody>
      </p:sp>
      <p:sp>
        <p:nvSpPr>
          <p:cNvPr id="13" name="Oval 12"/>
          <p:cNvSpPr/>
          <p:nvPr/>
        </p:nvSpPr>
        <p:spPr>
          <a:xfrm>
            <a:off x="5410200" y="3886200"/>
            <a:ext cx="2667000" cy="25908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Freeform 15"/>
          <p:cNvSpPr/>
          <p:nvPr/>
        </p:nvSpPr>
        <p:spPr>
          <a:xfrm>
            <a:off x="2286000" y="26670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7" name="Freeform 16"/>
          <p:cNvSpPr/>
          <p:nvPr/>
        </p:nvSpPr>
        <p:spPr>
          <a:xfrm>
            <a:off x="2057400" y="2441811"/>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8" name="Freeform 17"/>
          <p:cNvSpPr/>
          <p:nvPr/>
        </p:nvSpPr>
        <p:spPr>
          <a:xfrm>
            <a:off x="1905000" y="22098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7030A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9" name="Freeform 18"/>
          <p:cNvSpPr/>
          <p:nvPr/>
        </p:nvSpPr>
        <p:spPr>
          <a:xfrm>
            <a:off x="6851176" y="2183642"/>
            <a:ext cx="725606" cy="3398292"/>
          </a:xfrm>
          <a:custGeom>
            <a:avLst/>
            <a:gdLst>
              <a:gd name="connsiteX0" fmla="*/ 586854 w 725606"/>
              <a:gd name="connsiteY0" fmla="*/ 0 h 3398292"/>
              <a:gd name="connsiteX1" fmla="*/ 627797 w 725606"/>
              <a:gd name="connsiteY1" fmla="*/ 2306471 h 3398292"/>
              <a:gd name="connsiteX2" fmla="*/ 0 w 725606"/>
              <a:gd name="connsiteY2" fmla="*/ 3398292 h 3398292"/>
            </a:gdLst>
            <a:ahLst/>
            <a:cxnLst>
              <a:cxn ang="0">
                <a:pos x="connsiteX0" y="connsiteY0"/>
              </a:cxn>
              <a:cxn ang="0">
                <a:pos x="connsiteX1" y="connsiteY1"/>
              </a:cxn>
              <a:cxn ang="0">
                <a:pos x="connsiteX2" y="connsiteY2"/>
              </a:cxn>
            </a:cxnLst>
            <a:rect l="l" t="t" r="r" b="b"/>
            <a:pathLst>
              <a:path w="725606" h="3398292">
                <a:moveTo>
                  <a:pt x="586854" y="0"/>
                </a:moveTo>
                <a:cubicBezTo>
                  <a:pt x="656230" y="870044"/>
                  <a:pt x="725606" y="1740089"/>
                  <a:pt x="627797" y="2306471"/>
                </a:cubicBezTo>
                <a:cubicBezTo>
                  <a:pt x="529988" y="2872853"/>
                  <a:pt x="264994" y="3135572"/>
                  <a:pt x="0" y="3398292"/>
                </a:cubicBezTo>
              </a:path>
            </a:pathLst>
          </a:cu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1" name="TextBox 20"/>
          <p:cNvSpPr txBox="1"/>
          <p:nvPr/>
        </p:nvSpPr>
        <p:spPr>
          <a:xfrm>
            <a:off x="6248400" y="5791200"/>
            <a:ext cx="1245854" cy="646331"/>
          </a:xfrm>
          <a:prstGeom prst="rect">
            <a:avLst/>
          </a:prstGeom>
          <a:noFill/>
        </p:spPr>
        <p:txBody>
          <a:bodyPr wrap="none" rtlCol="0">
            <a:spAutoFit/>
          </a:bodyPr>
          <a:lstStyle/>
          <a:p>
            <a:r>
              <a:rPr lang="en-US" sz="3600" b="1" dirty="0" smtClean="0">
                <a:solidFill>
                  <a:prstClr val="black"/>
                </a:solidFill>
              </a:rPr>
              <a:t>Spine</a:t>
            </a:r>
            <a:endParaRPr lang="en-US" sz="3600" b="1" dirty="0">
              <a:solidFill>
                <a:prstClr val="black"/>
              </a:solidFill>
            </a:endParaRPr>
          </a:p>
        </p:txBody>
      </p:sp>
      <p:sp>
        <p:nvSpPr>
          <p:cNvPr id="20" name="Rectangle 19"/>
          <p:cNvSpPr/>
          <p:nvPr/>
        </p:nvSpPr>
        <p:spPr>
          <a:xfrm>
            <a:off x="1524000" y="3429000"/>
            <a:ext cx="4191000" cy="3429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TextBox 21"/>
          <p:cNvSpPr txBox="1"/>
          <p:nvPr/>
        </p:nvSpPr>
        <p:spPr>
          <a:xfrm>
            <a:off x="2895600" y="4419600"/>
            <a:ext cx="1363130" cy="646331"/>
          </a:xfrm>
          <a:prstGeom prst="rect">
            <a:avLst/>
          </a:prstGeom>
          <a:noFill/>
        </p:spPr>
        <p:txBody>
          <a:bodyPr wrap="none" rtlCol="0">
            <a:spAutoFit/>
          </a:bodyPr>
          <a:lstStyle/>
          <a:p>
            <a:r>
              <a:rPr lang="en-US" sz="3600" b="1" dirty="0" smtClean="0">
                <a:solidFill>
                  <a:prstClr val="white"/>
                </a:solidFill>
              </a:rPr>
              <a:t>Reflex</a:t>
            </a:r>
            <a:endParaRPr lang="en-US" sz="3600" b="1" dirty="0">
              <a:solidFill>
                <a:prstClr val="white"/>
              </a:solidFill>
            </a:endParaRPr>
          </a:p>
        </p:txBody>
      </p:sp>
      <p:sp>
        <p:nvSpPr>
          <p:cNvPr id="23" name="Rectangle 22"/>
          <p:cNvSpPr/>
          <p:nvPr/>
        </p:nvSpPr>
        <p:spPr>
          <a:xfrm>
            <a:off x="1524000" y="228600"/>
            <a:ext cx="4191000" cy="32004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p:cNvSpPr txBox="1"/>
          <p:nvPr/>
        </p:nvSpPr>
        <p:spPr>
          <a:xfrm>
            <a:off x="2895600" y="1447800"/>
            <a:ext cx="1513043" cy="646331"/>
          </a:xfrm>
          <a:prstGeom prst="rect">
            <a:avLst/>
          </a:prstGeom>
          <a:noFill/>
        </p:spPr>
        <p:txBody>
          <a:bodyPr wrap="none" rtlCol="0">
            <a:spAutoFit/>
          </a:bodyPr>
          <a:lstStyle/>
          <a:p>
            <a:r>
              <a:rPr lang="en-US" sz="3600" b="1" dirty="0" smtClean="0">
                <a:solidFill>
                  <a:prstClr val="white"/>
                </a:solidFill>
              </a:rPr>
              <a:t>Reflect</a:t>
            </a:r>
            <a:endParaRPr lang="en-US" sz="3600" b="1" dirty="0">
              <a:solidFill>
                <a:prstClr val="white"/>
              </a:solidFill>
            </a:endParaRPr>
          </a:p>
        </p:txBody>
      </p:sp>
    </p:spTree>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64930" name="Picture 2" descr="the reticular activating system"/>
          <p:cNvPicPr>
            <a:picLocks noChangeAspect="1" noChangeArrowheads="1"/>
          </p:cNvPicPr>
          <p:nvPr/>
        </p:nvPicPr>
        <p:blipFill>
          <a:blip r:embed="rId3" cstate="print"/>
          <a:srcRect/>
          <a:stretch>
            <a:fillRect/>
          </a:stretch>
        </p:blipFill>
        <p:spPr bwMode="auto">
          <a:xfrm>
            <a:off x="5486400" y="66675"/>
            <a:ext cx="3038475" cy="2828925"/>
          </a:xfrm>
          <a:prstGeom prst="rect">
            <a:avLst/>
          </a:prstGeom>
          <a:noFill/>
        </p:spPr>
      </p:pic>
      <p:grpSp>
        <p:nvGrpSpPr>
          <p:cNvPr id="2" name="Group 8"/>
          <p:cNvGrpSpPr/>
          <p:nvPr/>
        </p:nvGrpSpPr>
        <p:grpSpPr>
          <a:xfrm rot="19612489">
            <a:off x="691901" y="4727686"/>
            <a:ext cx="1211262" cy="1219200"/>
            <a:chOff x="869950" y="2251075"/>
            <a:chExt cx="1211262" cy="1219200"/>
          </a:xfrm>
        </p:grpSpPr>
        <p:sp>
          <p:nvSpPr>
            <p:cNvPr id="3" name="Freeform 24"/>
            <p:cNvSpPr>
              <a:spLocks/>
            </p:cNvSpPr>
            <p:nvPr/>
          </p:nvSpPr>
          <p:spPr bwMode="auto">
            <a:xfrm>
              <a:off x="869950" y="22510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 name="Freeform 25"/>
            <p:cNvSpPr>
              <a:spLocks/>
            </p:cNvSpPr>
            <p:nvPr/>
          </p:nvSpPr>
          <p:spPr bwMode="auto">
            <a:xfrm>
              <a:off x="1227137" y="26654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 name="Freeform 26"/>
            <p:cNvSpPr>
              <a:spLocks/>
            </p:cNvSpPr>
            <p:nvPr/>
          </p:nvSpPr>
          <p:spPr bwMode="auto">
            <a:xfrm>
              <a:off x="1001712" y="23161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6" name="Freeform 27"/>
            <p:cNvSpPr>
              <a:spLocks/>
            </p:cNvSpPr>
            <p:nvPr/>
          </p:nvSpPr>
          <p:spPr bwMode="auto">
            <a:xfrm>
              <a:off x="914400" y="22860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7" name="Freeform 28"/>
            <p:cNvSpPr>
              <a:spLocks/>
            </p:cNvSpPr>
            <p:nvPr/>
          </p:nvSpPr>
          <p:spPr bwMode="auto">
            <a:xfrm>
              <a:off x="915987" y="24955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8" name="Freeform 29"/>
            <p:cNvSpPr>
              <a:spLocks/>
            </p:cNvSpPr>
            <p:nvPr/>
          </p:nvSpPr>
          <p:spPr bwMode="auto">
            <a:xfrm>
              <a:off x="906462" y="25669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sp>
        <p:nvSpPr>
          <p:cNvPr id="10" name="Circular Arrow 9"/>
          <p:cNvSpPr/>
          <p:nvPr/>
        </p:nvSpPr>
        <p:spPr>
          <a:xfrm rot="5400000">
            <a:off x="990600" y="1295400"/>
            <a:ext cx="2590800" cy="8839200"/>
          </a:xfrm>
          <a:prstGeom prst="circularArrow">
            <a:avLst>
              <a:gd name="adj1" fmla="val 29353"/>
              <a:gd name="adj2" fmla="val 1405149"/>
              <a:gd name="adj3" fmla="val 19818727"/>
              <a:gd name="adj4" fmla="val 10961107"/>
              <a:gd name="adj5" fmla="val 2306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1" name="TextBox 10"/>
          <p:cNvSpPr txBox="1"/>
          <p:nvPr/>
        </p:nvSpPr>
        <p:spPr>
          <a:xfrm>
            <a:off x="2438400" y="4648200"/>
            <a:ext cx="1266693" cy="646331"/>
          </a:xfrm>
          <a:prstGeom prst="rect">
            <a:avLst/>
          </a:prstGeom>
          <a:noFill/>
        </p:spPr>
        <p:txBody>
          <a:bodyPr wrap="none" rtlCol="0">
            <a:spAutoFit/>
          </a:bodyPr>
          <a:lstStyle/>
          <a:p>
            <a:r>
              <a:rPr lang="en-US" sz="3600" b="1" dirty="0" smtClean="0">
                <a:solidFill>
                  <a:prstClr val="white"/>
                </a:solidFill>
              </a:rPr>
              <a:t>sense</a:t>
            </a:r>
            <a:endParaRPr lang="en-US" sz="3600" b="1" dirty="0">
              <a:solidFill>
                <a:prstClr val="white"/>
              </a:solidFill>
            </a:endParaRPr>
          </a:p>
        </p:txBody>
      </p:sp>
      <p:sp>
        <p:nvSpPr>
          <p:cNvPr id="12" name="TextBox 11"/>
          <p:cNvSpPr txBox="1"/>
          <p:nvPr/>
        </p:nvSpPr>
        <p:spPr>
          <a:xfrm>
            <a:off x="2667000" y="6019800"/>
            <a:ext cx="1253035" cy="646331"/>
          </a:xfrm>
          <a:prstGeom prst="rect">
            <a:avLst/>
          </a:prstGeom>
          <a:noFill/>
        </p:spPr>
        <p:txBody>
          <a:bodyPr wrap="none" rtlCol="0">
            <a:spAutoFit/>
          </a:bodyPr>
          <a:lstStyle/>
          <a:p>
            <a:r>
              <a:rPr lang="en-US" sz="3600" b="1" dirty="0" smtClean="0">
                <a:solidFill>
                  <a:prstClr val="white"/>
                </a:solidFill>
              </a:rPr>
              <a:t>move</a:t>
            </a:r>
            <a:endParaRPr lang="en-US" sz="3600" b="1" dirty="0">
              <a:solidFill>
                <a:prstClr val="white"/>
              </a:solidFill>
            </a:endParaRPr>
          </a:p>
        </p:txBody>
      </p:sp>
      <p:sp>
        <p:nvSpPr>
          <p:cNvPr id="13" name="Oval 12"/>
          <p:cNvSpPr/>
          <p:nvPr/>
        </p:nvSpPr>
        <p:spPr>
          <a:xfrm>
            <a:off x="5410200" y="3886200"/>
            <a:ext cx="2667000" cy="25908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Freeform 15"/>
          <p:cNvSpPr/>
          <p:nvPr/>
        </p:nvSpPr>
        <p:spPr>
          <a:xfrm>
            <a:off x="2286000" y="26670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7" name="Freeform 16"/>
          <p:cNvSpPr/>
          <p:nvPr/>
        </p:nvSpPr>
        <p:spPr>
          <a:xfrm>
            <a:off x="2057400" y="2441811"/>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8" name="Freeform 17"/>
          <p:cNvSpPr/>
          <p:nvPr/>
        </p:nvSpPr>
        <p:spPr>
          <a:xfrm>
            <a:off x="1905000" y="22098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7030A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9" name="Freeform 18"/>
          <p:cNvSpPr/>
          <p:nvPr/>
        </p:nvSpPr>
        <p:spPr>
          <a:xfrm>
            <a:off x="6851176" y="2183642"/>
            <a:ext cx="725606" cy="3398292"/>
          </a:xfrm>
          <a:custGeom>
            <a:avLst/>
            <a:gdLst>
              <a:gd name="connsiteX0" fmla="*/ 586854 w 725606"/>
              <a:gd name="connsiteY0" fmla="*/ 0 h 3398292"/>
              <a:gd name="connsiteX1" fmla="*/ 627797 w 725606"/>
              <a:gd name="connsiteY1" fmla="*/ 2306471 h 3398292"/>
              <a:gd name="connsiteX2" fmla="*/ 0 w 725606"/>
              <a:gd name="connsiteY2" fmla="*/ 3398292 h 3398292"/>
            </a:gdLst>
            <a:ahLst/>
            <a:cxnLst>
              <a:cxn ang="0">
                <a:pos x="connsiteX0" y="connsiteY0"/>
              </a:cxn>
              <a:cxn ang="0">
                <a:pos x="connsiteX1" y="connsiteY1"/>
              </a:cxn>
              <a:cxn ang="0">
                <a:pos x="connsiteX2" y="connsiteY2"/>
              </a:cxn>
            </a:cxnLst>
            <a:rect l="l" t="t" r="r" b="b"/>
            <a:pathLst>
              <a:path w="725606" h="3398292">
                <a:moveTo>
                  <a:pt x="586854" y="0"/>
                </a:moveTo>
                <a:cubicBezTo>
                  <a:pt x="656230" y="870044"/>
                  <a:pt x="725606" y="1740089"/>
                  <a:pt x="627797" y="2306471"/>
                </a:cubicBezTo>
                <a:cubicBezTo>
                  <a:pt x="529988" y="2872853"/>
                  <a:pt x="264994" y="3135572"/>
                  <a:pt x="0" y="3398292"/>
                </a:cubicBezTo>
              </a:path>
            </a:pathLst>
          </a:cu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1" name="TextBox 20"/>
          <p:cNvSpPr txBox="1"/>
          <p:nvPr/>
        </p:nvSpPr>
        <p:spPr>
          <a:xfrm>
            <a:off x="6248400" y="5791200"/>
            <a:ext cx="1245854" cy="646331"/>
          </a:xfrm>
          <a:prstGeom prst="rect">
            <a:avLst/>
          </a:prstGeom>
          <a:noFill/>
        </p:spPr>
        <p:txBody>
          <a:bodyPr wrap="none" rtlCol="0">
            <a:spAutoFit/>
          </a:bodyPr>
          <a:lstStyle/>
          <a:p>
            <a:r>
              <a:rPr lang="en-US" sz="3600" b="1" dirty="0" smtClean="0">
                <a:solidFill>
                  <a:prstClr val="black"/>
                </a:solidFill>
              </a:rPr>
              <a:t>Spine</a:t>
            </a:r>
            <a:endParaRPr lang="en-US" sz="3600" b="1" dirty="0">
              <a:solidFill>
                <a:prstClr val="black"/>
              </a:solidFill>
            </a:endParaRPr>
          </a:p>
        </p:txBody>
      </p:sp>
      <p:sp>
        <p:nvSpPr>
          <p:cNvPr id="20" name="Rectangle 19"/>
          <p:cNvSpPr/>
          <p:nvPr/>
        </p:nvSpPr>
        <p:spPr>
          <a:xfrm>
            <a:off x="0" y="533400"/>
            <a:ext cx="7391400" cy="63246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TextBox 21"/>
          <p:cNvSpPr txBox="1"/>
          <p:nvPr/>
        </p:nvSpPr>
        <p:spPr>
          <a:xfrm>
            <a:off x="2895600" y="2743200"/>
            <a:ext cx="1363130" cy="646331"/>
          </a:xfrm>
          <a:prstGeom prst="rect">
            <a:avLst/>
          </a:prstGeom>
          <a:noFill/>
        </p:spPr>
        <p:txBody>
          <a:bodyPr wrap="none" rtlCol="0">
            <a:spAutoFit/>
          </a:bodyPr>
          <a:lstStyle/>
          <a:p>
            <a:r>
              <a:rPr lang="en-US" sz="3600" b="1" dirty="0" smtClean="0">
                <a:solidFill>
                  <a:prstClr val="white"/>
                </a:solidFill>
              </a:rPr>
              <a:t>Reflex</a:t>
            </a:r>
            <a:endParaRPr lang="en-US" sz="3600" b="1" dirty="0">
              <a:solidFill>
                <a:prstClr val="white"/>
              </a:solidFill>
            </a:endParaRPr>
          </a:p>
        </p:txBody>
      </p:sp>
      <p:sp>
        <p:nvSpPr>
          <p:cNvPr id="23" name="Rectangle 22"/>
          <p:cNvSpPr/>
          <p:nvPr/>
        </p:nvSpPr>
        <p:spPr>
          <a:xfrm>
            <a:off x="1524000" y="228600"/>
            <a:ext cx="4191000" cy="3048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p:cNvSpPr txBox="1"/>
          <p:nvPr/>
        </p:nvSpPr>
        <p:spPr>
          <a:xfrm>
            <a:off x="3124668" y="97808"/>
            <a:ext cx="1218732" cy="523220"/>
          </a:xfrm>
          <a:prstGeom prst="rect">
            <a:avLst/>
          </a:prstGeom>
          <a:noFill/>
        </p:spPr>
        <p:txBody>
          <a:bodyPr wrap="none" rtlCol="0">
            <a:spAutoFit/>
          </a:bodyPr>
          <a:lstStyle/>
          <a:p>
            <a:r>
              <a:rPr lang="en-US" sz="2800" b="1" dirty="0" smtClean="0">
                <a:solidFill>
                  <a:prstClr val="white"/>
                </a:solidFill>
              </a:rPr>
              <a:t>Reflect</a:t>
            </a:r>
            <a:endParaRPr lang="en-US" sz="2800" b="1" dirty="0">
              <a:solidFill>
                <a:prstClr val="white"/>
              </a:solidFill>
            </a:endParaRPr>
          </a:p>
        </p:txBody>
      </p:sp>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64930" name="Picture 2" descr="the reticular activating system"/>
          <p:cNvPicPr>
            <a:picLocks noChangeAspect="1" noChangeArrowheads="1"/>
          </p:cNvPicPr>
          <p:nvPr/>
        </p:nvPicPr>
        <p:blipFill>
          <a:blip r:embed="rId3" cstate="print"/>
          <a:srcRect/>
          <a:stretch>
            <a:fillRect/>
          </a:stretch>
        </p:blipFill>
        <p:spPr bwMode="auto">
          <a:xfrm>
            <a:off x="5486400" y="66675"/>
            <a:ext cx="3038475" cy="2828925"/>
          </a:xfrm>
          <a:prstGeom prst="rect">
            <a:avLst/>
          </a:prstGeom>
          <a:noFill/>
        </p:spPr>
      </p:pic>
      <p:grpSp>
        <p:nvGrpSpPr>
          <p:cNvPr id="2" name="Group 8"/>
          <p:cNvGrpSpPr/>
          <p:nvPr/>
        </p:nvGrpSpPr>
        <p:grpSpPr>
          <a:xfrm rot="19612489">
            <a:off x="691901" y="4727686"/>
            <a:ext cx="1211262" cy="1219200"/>
            <a:chOff x="869950" y="2251075"/>
            <a:chExt cx="1211262" cy="1219200"/>
          </a:xfrm>
        </p:grpSpPr>
        <p:sp>
          <p:nvSpPr>
            <p:cNvPr id="3" name="Freeform 24"/>
            <p:cNvSpPr>
              <a:spLocks/>
            </p:cNvSpPr>
            <p:nvPr/>
          </p:nvSpPr>
          <p:spPr bwMode="auto">
            <a:xfrm>
              <a:off x="869950" y="22510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 name="Freeform 25"/>
            <p:cNvSpPr>
              <a:spLocks/>
            </p:cNvSpPr>
            <p:nvPr/>
          </p:nvSpPr>
          <p:spPr bwMode="auto">
            <a:xfrm>
              <a:off x="1227137" y="26654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 name="Freeform 26"/>
            <p:cNvSpPr>
              <a:spLocks/>
            </p:cNvSpPr>
            <p:nvPr/>
          </p:nvSpPr>
          <p:spPr bwMode="auto">
            <a:xfrm>
              <a:off x="1001712" y="23161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6" name="Freeform 27"/>
            <p:cNvSpPr>
              <a:spLocks/>
            </p:cNvSpPr>
            <p:nvPr/>
          </p:nvSpPr>
          <p:spPr bwMode="auto">
            <a:xfrm>
              <a:off x="914400" y="22860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7" name="Freeform 28"/>
            <p:cNvSpPr>
              <a:spLocks/>
            </p:cNvSpPr>
            <p:nvPr/>
          </p:nvSpPr>
          <p:spPr bwMode="auto">
            <a:xfrm>
              <a:off x="915987" y="24955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8" name="Freeform 29"/>
            <p:cNvSpPr>
              <a:spLocks/>
            </p:cNvSpPr>
            <p:nvPr/>
          </p:nvSpPr>
          <p:spPr bwMode="auto">
            <a:xfrm>
              <a:off x="906462" y="25669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sp>
        <p:nvSpPr>
          <p:cNvPr id="10" name="Circular Arrow 9"/>
          <p:cNvSpPr/>
          <p:nvPr/>
        </p:nvSpPr>
        <p:spPr>
          <a:xfrm rot="5400000">
            <a:off x="990600" y="1295400"/>
            <a:ext cx="2590800" cy="8839200"/>
          </a:xfrm>
          <a:prstGeom prst="circularArrow">
            <a:avLst>
              <a:gd name="adj1" fmla="val 29353"/>
              <a:gd name="adj2" fmla="val 1405149"/>
              <a:gd name="adj3" fmla="val 19818727"/>
              <a:gd name="adj4" fmla="val 10961107"/>
              <a:gd name="adj5" fmla="val 2306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1" name="TextBox 10"/>
          <p:cNvSpPr txBox="1"/>
          <p:nvPr/>
        </p:nvSpPr>
        <p:spPr>
          <a:xfrm>
            <a:off x="2438400" y="4648200"/>
            <a:ext cx="1266693" cy="646331"/>
          </a:xfrm>
          <a:prstGeom prst="rect">
            <a:avLst/>
          </a:prstGeom>
          <a:noFill/>
        </p:spPr>
        <p:txBody>
          <a:bodyPr wrap="none" rtlCol="0">
            <a:spAutoFit/>
          </a:bodyPr>
          <a:lstStyle/>
          <a:p>
            <a:r>
              <a:rPr lang="en-US" sz="3600" b="1" dirty="0" smtClean="0">
                <a:solidFill>
                  <a:prstClr val="white"/>
                </a:solidFill>
              </a:rPr>
              <a:t>sense</a:t>
            </a:r>
            <a:endParaRPr lang="en-US" sz="3600" b="1" dirty="0">
              <a:solidFill>
                <a:prstClr val="white"/>
              </a:solidFill>
            </a:endParaRPr>
          </a:p>
        </p:txBody>
      </p:sp>
      <p:sp>
        <p:nvSpPr>
          <p:cNvPr id="12" name="TextBox 11"/>
          <p:cNvSpPr txBox="1"/>
          <p:nvPr/>
        </p:nvSpPr>
        <p:spPr>
          <a:xfrm>
            <a:off x="2667000" y="6019800"/>
            <a:ext cx="1253035" cy="646331"/>
          </a:xfrm>
          <a:prstGeom prst="rect">
            <a:avLst/>
          </a:prstGeom>
          <a:noFill/>
        </p:spPr>
        <p:txBody>
          <a:bodyPr wrap="none" rtlCol="0">
            <a:spAutoFit/>
          </a:bodyPr>
          <a:lstStyle/>
          <a:p>
            <a:r>
              <a:rPr lang="en-US" sz="3600" b="1" dirty="0" smtClean="0">
                <a:solidFill>
                  <a:prstClr val="white"/>
                </a:solidFill>
              </a:rPr>
              <a:t>move</a:t>
            </a:r>
            <a:endParaRPr lang="en-US" sz="3600" b="1" dirty="0">
              <a:solidFill>
                <a:prstClr val="white"/>
              </a:solidFill>
            </a:endParaRPr>
          </a:p>
        </p:txBody>
      </p:sp>
      <p:sp>
        <p:nvSpPr>
          <p:cNvPr id="13" name="Oval 12"/>
          <p:cNvSpPr/>
          <p:nvPr/>
        </p:nvSpPr>
        <p:spPr>
          <a:xfrm>
            <a:off x="5410200" y="3886200"/>
            <a:ext cx="2667000" cy="25908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Freeform 15"/>
          <p:cNvSpPr/>
          <p:nvPr/>
        </p:nvSpPr>
        <p:spPr>
          <a:xfrm>
            <a:off x="2286000" y="26670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7" name="Freeform 16"/>
          <p:cNvSpPr/>
          <p:nvPr/>
        </p:nvSpPr>
        <p:spPr>
          <a:xfrm>
            <a:off x="2057400" y="2441811"/>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8" name="Freeform 17"/>
          <p:cNvSpPr/>
          <p:nvPr/>
        </p:nvSpPr>
        <p:spPr>
          <a:xfrm>
            <a:off x="1905000" y="22098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7030A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9" name="Freeform 18"/>
          <p:cNvSpPr/>
          <p:nvPr/>
        </p:nvSpPr>
        <p:spPr>
          <a:xfrm>
            <a:off x="6851176" y="2183642"/>
            <a:ext cx="725606" cy="3398292"/>
          </a:xfrm>
          <a:custGeom>
            <a:avLst/>
            <a:gdLst>
              <a:gd name="connsiteX0" fmla="*/ 586854 w 725606"/>
              <a:gd name="connsiteY0" fmla="*/ 0 h 3398292"/>
              <a:gd name="connsiteX1" fmla="*/ 627797 w 725606"/>
              <a:gd name="connsiteY1" fmla="*/ 2306471 h 3398292"/>
              <a:gd name="connsiteX2" fmla="*/ 0 w 725606"/>
              <a:gd name="connsiteY2" fmla="*/ 3398292 h 3398292"/>
            </a:gdLst>
            <a:ahLst/>
            <a:cxnLst>
              <a:cxn ang="0">
                <a:pos x="connsiteX0" y="connsiteY0"/>
              </a:cxn>
              <a:cxn ang="0">
                <a:pos x="connsiteX1" y="connsiteY1"/>
              </a:cxn>
              <a:cxn ang="0">
                <a:pos x="connsiteX2" y="connsiteY2"/>
              </a:cxn>
            </a:cxnLst>
            <a:rect l="l" t="t" r="r" b="b"/>
            <a:pathLst>
              <a:path w="725606" h="3398292">
                <a:moveTo>
                  <a:pt x="586854" y="0"/>
                </a:moveTo>
                <a:cubicBezTo>
                  <a:pt x="656230" y="870044"/>
                  <a:pt x="725606" y="1740089"/>
                  <a:pt x="627797" y="2306471"/>
                </a:cubicBezTo>
                <a:cubicBezTo>
                  <a:pt x="529988" y="2872853"/>
                  <a:pt x="264994" y="3135572"/>
                  <a:pt x="0" y="3398292"/>
                </a:cubicBezTo>
              </a:path>
            </a:pathLst>
          </a:cu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1" name="TextBox 20"/>
          <p:cNvSpPr txBox="1"/>
          <p:nvPr/>
        </p:nvSpPr>
        <p:spPr>
          <a:xfrm>
            <a:off x="6248400" y="5791200"/>
            <a:ext cx="1245854" cy="646331"/>
          </a:xfrm>
          <a:prstGeom prst="rect">
            <a:avLst/>
          </a:prstGeom>
          <a:noFill/>
        </p:spPr>
        <p:txBody>
          <a:bodyPr wrap="none" rtlCol="0">
            <a:spAutoFit/>
          </a:bodyPr>
          <a:lstStyle/>
          <a:p>
            <a:r>
              <a:rPr lang="en-US" sz="3600" b="1" dirty="0" smtClean="0">
                <a:solidFill>
                  <a:prstClr val="black"/>
                </a:solidFill>
              </a:rPr>
              <a:t>Spine</a:t>
            </a:r>
            <a:endParaRPr lang="en-US" sz="3600" b="1" dirty="0">
              <a:solidFill>
                <a:prstClr val="black"/>
              </a:solidFill>
            </a:endParaRPr>
          </a:p>
        </p:txBody>
      </p:sp>
      <p:sp>
        <p:nvSpPr>
          <p:cNvPr id="20" name="Rectangle 19"/>
          <p:cNvSpPr/>
          <p:nvPr/>
        </p:nvSpPr>
        <p:spPr>
          <a:xfrm>
            <a:off x="0" y="533400"/>
            <a:ext cx="7391400" cy="8382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22"/>
          <p:cNvSpPr/>
          <p:nvPr/>
        </p:nvSpPr>
        <p:spPr>
          <a:xfrm>
            <a:off x="1524000" y="228600"/>
            <a:ext cx="4191000" cy="3048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p:cNvSpPr txBox="1"/>
          <p:nvPr/>
        </p:nvSpPr>
        <p:spPr>
          <a:xfrm>
            <a:off x="3124668" y="97808"/>
            <a:ext cx="1218732" cy="523220"/>
          </a:xfrm>
          <a:prstGeom prst="rect">
            <a:avLst/>
          </a:prstGeom>
          <a:noFill/>
        </p:spPr>
        <p:txBody>
          <a:bodyPr wrap="none" rtlCol="0">
            <a:spAutoFit/>
          </a:bodyPr>
          <a:lstStyle/>
          <a:p>
            <a:r>
              <a:rPr lang="en-US" sz="2800" b="1" dirty="0" smtClean="0">
                <a:solidFill>
                  <a:prstClr val="white"/>
                </a:solidFill>
              </a:rPr>
              <a:t>Reflect</a:t>
            </a:r>
            <a:endParaRPr lang="en-US" sz="2800" b="1" dirty="0">
              <a:solidFill>
                <a:prstClr val="white"/>
              </a:solidFill>
            </a:endParaRPr>
          </a:p>
        </p:txBody>
      </p:sp>
      <p:sp>
        <p:nvSpPr>
          <p:cNvPr id="25" name="Rectangle 24"/>
          <p:cNvSpPr/>
          <p:nvPr/>
        </p:nvSpPr>
        <p:spPr>
          <a:xfrm>
            <a:off x="0" y="1600200"/>
            <a:ext cx="7391400" cy="8382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6" name="Rectangle 25"/>
          <p:cNvSpPr/>
          <p:nvPr/>
        </p:nvSpPr>
        <p:spPr>
          <a:xfrm>
            <a:off x="0" y="2743200"/>
            <a:ext cx="7391400" cy="762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26"/>
          <p:cNvSpPr/>
          <p:nvPr/>
        </p:nvSpPr>
        <p:spPr>
          <a:xfrm>
            <a:off x="0" y="3733800"/>
            <a:ext cx="7391400" cy="533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TextBox 21"/>
          <p:cNvSpPr txBox="1"/>
          <p:nvPr/>
        </p:nvSpPr>
        <p:spPr>
          <a:xfrm>
            <a:off x="2971800" y="2819400"/>
            <a:ext cx="1363130" cy="646331"/>
          </a:xfrm>
          <a:prstGeom prst="rect">
            <a:avLst/>
          </a:prstGeom>
          <a:noFill/>
        </p:spPr>
        <p:txBody>
          <a:bodyPr wrap="none" rtlCol="0">
            <a:spAutoFit/>
          </a:bodyPr>
          <a:lstStyle/>
          <a:p>
            <a:r>
              <a:rPr lang="en-US" sz="3600" b="1" dirty="0" smtClean="0">
                <a:solidFill>
                  <a:prstClr val="white"/>
                </a:solidFill>
              </a:rPr>
              <a:t>Reflex</a:t>
            </a:r>
            <a:endParaRPr lang="en-US" sz="3600" b="1" dirty="0">
              <a:solidFill>
                <a:prstClr val="white"/>
              </a:solidFill>
            </a:endParaRPr>
          </a:p>
        </p:txBody>
      </p:sp>
      <p:sp>
        <p:nvSpPr>
          <p:cNvPr id="29" name="TextBox 28"/>
          <p:cNvSpPr txBox="1"/>
          <p:nvPr/>
        </p:nvSpPr>
        <p:spPr>
          <a:xfrm rot="2852184">
            <a:off x="423502" y="2688028"/>
            <a:ext cx="1814856" cy="707886"/>
          </a:xfrm>
          <a:prstGeom prst="rect">
            <a:avLst/>
          </a:prstGeom>
          <a:solidFill>
            <a:srgbClr val="FFFF00"/>
          </a:solidFill>
        </p:spPr>
        <p:txBody>
          <a:bodyPr wrap="none" rtlCol="0">
            <a:spAutoFit/>
          </a:bodyPr>
          <a:lstStyle/>
          <a:p>
            <a:r>
              <a:rPr lang="en-US" sz="4000" dirty="0" smtClean="0">
                <a:solidFill>
                  <a:prstClr val="black"/>
                </a:solidFill>
              </a:rPr>
              <a:t>Layered</a:t>
            </a:r>
            <a:endParaRPr lang="en-US" sz="4000" dirty="0">
              <a:solidFill>
                <a:prstClr val="black"/>
              </a:solidFill>
            </a:endParaRPr>
          </a:p>
        </p:txBody>
      </p:sp>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ircular Arrow 9"/>
          <p:cNvSpPr/>
          <p:nvPr/>
        </p:nvSpPr>
        <p:spPr>
          <a:xfrm rot="5400000">
            <a:off x="990600" y="1295400"/>
            <a:ext cx="2590800" cy="8839200"/>
          </a:xfrm>
          <a:prstGeom prst="circularArrow">
            <a:avLst>
              <a:gd name="adj1" fmla="val 29353"/>
              <a:gd name="adj2" fmla="val 1405149"/>
              <a:gd name="adj3" fmla="val 19818727"/>
              <a:gd name="adj4" fmla="val 10961107"/>
              <a:gd name="adj5" fmla="val 2306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2" name="TextBox 11"/>
          <p:cNvSpPr txBox="1"/>
          <p:nvPr/>
        </p:nvSpPr>
        <p:spPr>
          <a:xfrm>
            <a:off x="2667000" y="6019800"/>
            <a:ext cx="1253035" cy="646331"/>
          </a:xfrm>
          <a:prstGeom prst="rect">
            <a:avLst/>
          </a:prstGeom>
          <a:noFill/>
        </p:spPr>
        <p:txBody>
          <a:bodyPr wrap="none" rtlCol="0">
            <a:spAutoFit/>
          </a:bodyPr>
          <a:lstStyle/>
          <a:p>
            <a:r>
              <a:rPr lang="en-US" sz="3600" b="1" dirty="0" smtClean="0">
                <a:solidFill>
                  <a:prstClr val="white"/>
                </a:solidFill>
              </a:rPr>
              <a:t>move</a:t>
            </a:r>
            <a:endParaRPr lang="en-US" sz="3600" b="1" dirty="0">
              <a:solidFill>
                <a:prstClr val="white"/>
              </a:solidFill>
            </a:endParaRPr>
          </a:p>
        </p:txBody>
      </p:sp>
      <p:sp>
        <p:nvSpPr>
          <p:cNvPr id="23" name="Rectangle 22"/>
          <p:cNvSpPr/>
          <p:nvPr/>
        </p:nvSpPr>
        <p:spPr>
          <a:xfrm>
            <a:off x="1524000" y="228600"/>
            <a:ext cx="4191000" cy="4572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p:cNvSpPr txBox="1"/>
          <p:nvPr/>
        </p:nvSpPr>
        <p:spPr>
          <a:xfrm>
            <a:off x="2819400" y="115669"/>
            <a:ext cx="1513043" cy="646331"/>
          </a:xfrm>
          <a:prstGeom prst="rect">
            <a:avLst/>
          </a:prstGeom>
          <a:noFill/>
        </p:spPr>
        <p:txBody>
          <a:bodyPr wrap="none" rtlCol="0">
            <a:spAutoFit/>
          </a:bodyPr>
          <a:lstStyle/>
          <a:p>
            <a:r>
              <a:rPr lang="en-US" sz="3600" b="1" dirty="0" smtClean="0">
                <a:solidFill>
                  <a:prstClr val="white"/>
                </a:solidFill>
              </a:rPr>
              <a:t>Reflect</a:t>
            </a:r>
            <a:endParaRPr lang="en-US" sz="3600" b="1" dirty="0">
              <a:solidFill>
                <a:prstClr val="white"/>
              </a:solidFill>
            </a:endParaRPr>
          </a:p>
        </p:txBody>
      </p:sp>
      <p:sp>
        <p:nvSpPr>
          <p:cNvPr id="28" name="Cloud 27"/>
          <p:cNvSpPr/>
          <p:nvPr/>
        </p:nvSpPr>
        <p:spPr>
          <a:xfrm>
            <a:off x="838200" y="685800"/>
            <a:ext cx="5334000" cy="5105400"/>
          </a:xfrm>
          <a:prstGeom prst="cloud">
            <a:avLst/>
          </a:prstGeom>
          <a:solidFill>
            <a:srgbClr val="C0C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2124075" y="66675"/>
            <a:ext cx="10658475" cy="6943725"/>
            <a:chOff x="-2133600" y="66675"/>
            <a:chExt cx="10658475" cy="6943725"/>
          </a:xfrm>
        </p:grpSpPr>
        <p:pic>
          <p:nvPicPr>
            <p:cNvPr id="3964930" name="Picture 2" descr="the reticular activating system"/>
            <p:cNvPicPr>
              <a:picLocks noChangeAspect="1" noChangeArrowheads="1"/>
            </p:cNvPicPr>
            <p:nvPr/>
          </p:nvPicPr>
          <p:blipFill>
            <a:blip r:embed="rId3" cstate="print"/>
            <a:srcRect/>
            <a:stretch>
              <a:fillRect/>
            </a:stretch>
          </p:blipFill>
          <p:spPr bwMode="auto">
            <a:xfrm>
              <a:off x="5486400" y="66675"/>
              <a:ext cx="3038475" cy="2828925"/>
            </a:xfrm>
            <a:prstGeom prst="rect">
              <a:avLst/>
            </a:prstGeom>
            <a:noFill/>
          </p:spPr>
        </p:pic>
        <p:grpSp>
          <p:nvGrpSpPr>
            <p:cNvPr id="9" name="Group 8"/>
            <p:cNvGrpSpPr/>
            <p:nvPr/>
          </p:nvGrpSpPr>
          <p:grpSpPr>
            <a:xfrm rot="19612489">
              <a:off x="691901" y="4727686"/>
              <a:ext cx="1211262" cy="1219200"/>
              <a:chOff x="869950" y="2251075"/>
              <a:chExt cx="1211262" cy="1219200"/>
            </a:xfrm>
          </p:grpSpPr>
          <p:sp>
            <p:nvSpPr>
              <p:cNvPr id="3" name="Freeform 24"/>
              <p:cNvSpPr>
                <a:spLocks/>
              </p:cNvSpPr>
              <p:nvPr/>
            </p:nvSpPr>
            <p:spPr bwMode="auto">
              <a:xfrm>
                <a:off x="869950" y="22510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 name="Freeform 25"/>
              <p:cNvSpPr>
                <a:spLocks/>
              </p:cNvSpPr>
              <p:nvPr/>
            </p:nvSpPr>
            <p:spPr bwMode="auto">
              <a:xfrm>
                <a:off x="1227137" y="26654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 name="Freeform 26"/>
              <p:cNvSpPr>
                <a:spLocks/>
              </p:cNvSpPr>
              <p:nvPr/>
            </p:nvSpPr>
            <p:spPr bwMode="auto">
              <a:xfrm>
                <a:off x="1001712" y="23161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6" name="Freeform 27"/>
              <p:cNvSpPr>
                <a:spLocks/>
              </p:cNvSpPr>
              <p:nvPr/>
            </p:nvSpPr>
            <p:spPr bwMode="auto">
              <a:xfrm>
                <a:off x="914400" y="22860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7" name="Freeform 28"/>
              <p:cNvSpPr>
                <a:spLocks/>
              </p:cNvSpPr>
              <p:nvPr/>
            </p:nvSpPr>
            <p:spPr bwMode="auto">
              <a:xfrm>
                <a:off x="915987" y="24955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8" name="Freeform 29"/>
              <p:cNvSpPr>
                <a:spLocks/>
              </p:cNvSpPr>
              <p:nvPr/>
            </p:nvSpPr>
            <p:spPr bwMode="auto">
              <a:xfrm>
                <a:off x="906462" y="25669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sp>
          <p:nvSpPr>
            <p:cNvPr id="10" name="Circular Arrow 9"/>
            <p:cNvSpPr/>
            <p:nvPr/>
          </p:nvSpPr>
          <p:spPr>
            <a:xfrm rot="5400000">
              <a:off x="990600" y="1295400"/>
              <a:ext cx="2590800" cy="8839200"/>
            </a:xfrm>
            <a:prstGeom prst="circularArrow">
              <a:avLst>
                <a:gd name="adj1" fmla="val 29353"/>
                <a:gd name="adj2" fmla="val 1405149"/>
                <a:gd name="adj3" fmla="val 19818727"/>
                <a:gd name="adj4" fmla="val 10961107"/>
                <a:gd name="adj5" fmla="val 2306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1" name="TextBox 10"/>
            <p:cNvSpPr txBox="1"/>
            <p:nvPr/>
          </p:nvSpPr>
          <p:spPr>
            <a:xfrm>
              <a:off x="2438400" y="4648200"/>
              <a:ext cx="1266693" cy="646331"/>
            </a:xfrm>
            <a:prstGeom prst="rect">
              <a:avLst/>
            </a:prstGeom>
            <a:noFill/>
          </p:spPr>
          <p:txBody>
            <a:bodyPr wrap="none" rtlCol="0">
              <a:spAutoFit/>
            </a:bodyPr>
            <a:lstStyle/>
            <a:p>
              <a:r>
                <a:rPr lang="en-US" sz="3600" b="1" dirty="0" smtClean="0">
                  <a:solidFill>
                    <a:prstClr val="white"/>
                  </a:solidFill>
                </a:rPr>
                <a:t>sense</a:t>
              </a:r>
              <a:endParaRPr lang="en-US" sz="3600" b="1" dirty="0">
                <a:solidFill>
                  <a:prstClr val="white"/>
                </a:solidFill>
              </a:endParaRPr>
            </a:p>
          </p:txBody>
        </p:sp>
        <p:sp>
          <p:nvSpPr>
            <p:cNvPr id="12" name="TextBox 11"/>
            <p:cNvSpPr txBox="1"/>
            <p:nvPr/>
          </p:nvSpPr>
          <p:spPr>
            <a:xfrm>
              <a:off x="2667000" y="6019800"/>
              <a:ext cx="1253035" cy="646331"/>
            </a:xfrm>
            <a:prstGeom prst="rect">
              <a:avLst/>
            </a:prstGeom>
            <a:noFill/>
          </p:spPr>
          <p:txBody>
            <a:bodyPr wrap="none" rtlCol="0">
              <a:spAutoFit/>
            </a:bodyPr>
            <a:lstStyle/>
            <a:p>
              <a:r>
                <a:rPr lang="en-US" sz="3600" b="1" dirty="0" smtClean="0">
                  <a:solidFill>
                    <a:prstClr val="white"/>
                  </a:solidFill>
                </a:rPr>
                <a:t>move</a:t>
              </a:r>
              <a:endParaRPr lang="en-US" sz="3600" b="1" dirty="0">
                <a:solidFill>
                  <a:prstClr val="white"/>
                </a:solidFill>
              </a:endParaRPr>
            </a:p>
          </p:txBody>
        </p:sp>
        <p:sp>
          <p:nvSpPr>
            <p:cNvPr id="13" name="Oval 12"/>
            <p:cNvSpPr/>
            <p:nvPr/>
          </p:nvSpPr>
          <p:spPr>
            <a:xfrm>
              <a:off x="5410200" y="3886200"/>
              <a:ext cx="2667000" cy="25908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Freeform 15"/>
            <p:cNvSpPr/>
            <p:nvPr/>
          </p:nvSpPr>
          <p:spPr>
            <a:xfrm>
              <a:off x="2286000" y="26670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7" name="Freeform 16"/>
            <p:cNvSpPr/>
            <p:nvPr/>
          </p:nvSpPr>
          <p:spPr>
            <a:xfrm>
              <a:off x="2057400" y="2441811"/>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8" name="Freeform 17"/>
            <p:cNvSpPr/>
            <p:nvPr/>
          </p:nvSpPr>
          <p:spPr>
            <a:xfrm>
              <a:off x="1905000" y="22098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7030A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9" name="Freeform 18"/>
            <p:cNvSpPr/>
            <p:nvPr/>
          </p:nvSpPr>
          <p:spPr>
            <a:xfrm>
              <a:off x="6851176" y="2183642"/>
              <a:ext cx="725606" cy="3398292"/>
            </a:xfrm>
            <a:custGeom>
              <a:avLst/>
              <a:gdLst>
                <a:gd name="connsiteX0" fmla="*/ 586854 w 725606"/>
                <a:gd name="connsiteY0" fmla="*/ 0 h 3398292"/>
                <a:gd name="connsiteX1" fmla="*/ 627797 w 725606"/>
                <a:gd name="connsiteY1" fmla="*/ 2306471 h 3398292"/>
                <a:gd name="connsiteX2" fmla="*/ 0 w 725606"/>
                <a:gd name="connsiteY2" fmla="*/ 3398292 h 3398292"/>
              </a:gdLst>
              <a:ahLst/>
              <a:cxnLst>
                <a:cxn ang="0">
                  <a:pos x="connsiteX0" y="connsiteY0"/>
                </a:cxn>
                <a:cxn ang="0">
                  <a:pos x="connsiteX1" y="connsiteY1"/>
                </a:cxn>
                <a:cxn ang="0">
                  <a:pos x="connsiteX2" y="connsiteY2"/>
                </a:cxn>
              </a:cxnLst>
              <a:rect l="l" t="t" r="r" b="b"/>
              <a:pathLst>
                <a:path w="725606" h="3398292">
                  <a:moveTo>
                    <a:pt x="586854" y="0"/>
                  </a:moveTo>
                  <a:cubicBezTo>
                    <a:pt x="656230" y="870044"/>
                    <a:pt x="725606" y="1740089"/>
                    <a:pt x="627797" y="2306471"/>
                  </a:cubicBezTo>
                  <a:cubicBezTo>
                    <a:pt x="529988" y="2872853"/>
                    <a:pt x="264994" y="3135572"/>
                    <a:pt x="0" y="3398292"/>
                  </a:cubicBezTo>
                </a:path>
              </a:pathLst>
            </a:cu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1" name="TextBox 20"/>
            <p:cNvSpPr txBox="1"/>
            <p:nvPr/>
          </p:nvSpPr>
          <p:spPr>
            <a:xfrm>
              <a:off x="6248400" y="5791200"/>
              <a:ext cx="1245854" cy="646331"/>
            </a:xfrm>
            <a:prstGeom prst="rect">
              <a:avLst/>
            </a:prstGeom>
            <a:noFill/>
          </p:spPr>
          <p:txBody>
            <a:bodyPr wrap="none" rtlCol="0">
              <a:spAutoFit/>
            </a:bodyPr>
            <a:lstStyle/>
            <a:p>
              <a:r>
                <a:rPr lang="en-US" sz="3600" b="1" dirty="0" smtClean="0">
                  <a:solidFill>
                    <a:prstClr val="black"/>
                  </a:solidFill>
                </a:rPr>
                <a:t>Spine</a:t>
              </a:r>
              <a:endParaRPr lang="en-US" sz="3600" b="1" dirty="0">
                <a:solidFill>
                  <a:prstClr val="black"/>
                </a:solidFill>
              </a:endParaRPr>
            </a:p>
          </p:txBody>
        </p:sp>
        <p:sp>
          <p:nvSpPr>
            <p:cNvPr id="20" name="Rectangle 19"/>
            <p:cNvSpPr/>
            <p:nvPr/>
          </p:nvSpPr>
          <p:spPr>
            <a:xfrm>
              <a:off x="0" y="533400"/>
              <a:ext cx="7391400" cy="8382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22"/>
            <p:cNvSpPr/>
            <p:nvPr/>
          </p:nvSpPr>
          <p:spPr>
            <a:xfrm>
              <a:off x="1524000" y="228600"/>
              <a:ext cx="4191000" cy="3048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p:cNvSpPr txBox="1"/>
            <p:nvPr/>
          </p:nvSpPr>
          <p:spPr>
            <a:xfrm>
              <a:off x="3124668" y="97808"/>
              <a:ext cx="1218732" cy="523220"/>
            </a:xfrm>
            <a:prstGeom prst="rect">
              <a:avLst/>
            </a:prstGeom>
            <a:noFill/>
          </p:spPr>
          <p:txBody>
            <a:bodyPr wrap="none" rtlCol="0">
              <a:spAutoFit/>
            </a:bodyPr>
            <a:lstStyle/>
            <a:p>
              <a:r>
                <a:rPr lang="en-US" sz="2800" b="1" dirty="0" smtClean="0">
                  <a:solidFill>
                    <a:prstClr val="white"/>
                  </a:solidFill>
                </a:rPr>
                <a:t>Reflect</a:t>
              </a:r>
              <a:endParaRPr lang="en-US" sz="2800" b="1" dirty="0">
                <a:solidFill>
                  <a:prstClr val="white"/>
                </a:solidFill>
              </a:endParaRPr>
            </a:p>
          </p:txBody>
        </p:sp>
        <p:sp>
          <p:nvSpPr>
            <p:cNvPr id="25" name="Rectangle 24"/>
            <p:cNvSpPr/>
            <p:nvPr/>
          </p:nvSpPr>
          <p:spPr>
            <a:xfrm>
              <a:off x="0" y="1600200"/>
              <a:ext cx="7391400" cy="8382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6" name="Rectangle 25"/>
            <p:cNvSpPr/>
            <p:nvPr/>
          </p:nvSpPr>
          <p:spPr>
            <a:xfrm>
              <a:off x="0" y="2743200"/>
              <a:ext cx="7391400" cy="762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26"/>
            <p:cNvSpPr/>
            <p:nvPr/>
          </p:nvSpPr>
          <p:spPr>
            <a:xfrm>
              <a:off x="0" y="3733800"/>
              <a:ext cx="7391400" cy="533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TextBox 21"/>
            <p:cNvSpPr txBox="1"/>
            <p:nvPr/>
          </p:nvSpPr>
          <p:spPr>
            <a:xfrm>
              <a:off x="2971800" y="2819400"/>
              <a:ext cx="1363130" cy="646331"/>
            </a:xfrm>
            <a:prstGeom prst="rect">
              <a:avLst/>
            </a:prstGeom>
            <a:noFill/>
          </p:spPr>
          <p:txBody>
            <a:bodyPr wrap="none" rtlCol="0">
              <a:spAutoFit/>
            </a:bodyPr>
            <a:lstStyle/>
            <a:p>
              <a:r>
                <a:rPr lang="en-US" sz="3600" b="1" dirty="0" smtClean="0">
                  <a:solidFill>
                    <a:prstClr val="white"/>
                  </a:solidFill>
                </a:rPr>
                <a:t>Reflex</a:t>
              </a:r>
              <a:endParaRPr lang="en-US" sz="3600" b="1" dirty="0">
                <a:solidFill>
                  <a:prstClr val="white"/>
                </a:solidFill>
              </a:endParaRPr>
            </a:p>
          </p:txBody>
        </p:sp>
        <p:sp>
          <p:nvSpPr>
            <p:cNvPr id="29" name="TextBox 28"/>
            <p:cNvSpPr txBox="1"/>
            <p:nvPr/>
          </p:nvSpPr>
          <p:spPr>
            <a:xfrm rot="2852184">
              <a:off x="423502" y="2688028"/>
              <a:ext cx="1814856" cy="707886"/>
            </a:xfrm>
            <a:prstGeom prst="rect">
              <a:avLst/>
            </a:prstGeom>
            <a:solidFill>
              <a:srgbClr val="FFFF00"/>
            </a:solidFill>
          </p:spPr>
          <p:txBody>
            <a:bodyPr wrap="none" rtlCol="0">
              <a:spAutoFit/>
            </a:bodyPr>
            <a:lstStyle/>
            <a:p>
              <a:r>
                <a:rPr lang="en-US" sz="4000" dirty="0" smtClean="0">
                  <a:solidFill>
                    <a:prstClr val="black"/>
                  </a:solidFill>
                </a:rPr>
                <a:t>Layered</a:t>
              </a:r>
              <a:endParaRPr lang="en-US" sz="4000" dirty="0">
                <a:solidFill>
                  <a:prstClr val="black"/>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54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bwMode="auto">
          <a:xfrm flipH="1">
            <a:off x="5105400" y="928670"/>
            <a:ext cx="1109674" cy="5643602"/>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70" name="Rectangle 69"/>
          <p:cNvSpPr/>
          <p:nvPr/>
        </p:nvSpPr>
        <p:spPr bwMode="auto">
          <a:xfrm flipH="1">
            <a:off x="571474" y="928670"/>
            <a:ext cx="1181126" cy="564360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8" name="Cloud 37"/>
          <p:cNvSpPr/>
          <p:nvPr/>
        </p:nvSpPr>
        <p:spPr bwMode="auto">
          <a:xfrm>
            <a:off x="6572264" y="1000108"/>
            <a:ext cx="2357454" cy="5553092"/>
          </a:xfrm>
          <a:prstGeom prst="cloud">
            <a:avLst/>
          </a:prstGeom>
          <a:noFill/>
          <a:ln w="28575"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r>
              <a:rPr lang="en-US" sz="2800" dirty="0" smtClean="0">
                <a:solidFill>
                  <a:srgbClr val="000000"/>
                </a:solidFill>
                <a:latin typeface="Arial" charset="0"/>
                <a:ea typeface="ＭＳ Ｐゴシック" pitchFamily="-72" charset="-128"/>
              </a:rPr>
              <a:t>Physiology</a:t>
            </a: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r>
              <a:rPr lang="en-US" sz="2800" dirty="0" smtClean="0">
                <a:solidFill>
                  <a:srgbClr val="000000"/>
                </a:solidFill>
                <a:latin typeface="Arial" charset="0"/>
                <a:ea typeface="ＭＳ Ｐゴシック" pitchFamily="-72" charset="-128"/>
              </a:rPr>
              <a:t>Organs</a:t>
            </a: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5" name="Rectangle 34"/>
          <p:cNvSpPr/>
          <p:nvPr/>
        </p:nvSpPr>
        <p:spPr bwMode="auto">
          <a:xfrm flipH="1">
            <a:off x="2133600" y="914400"/>
            <a:ext cx="1181126" cy="564360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6" name="Rectangle 35"/>
          <p:cNvSpPr/>
          <p:nvPr/>
        </p:nvSpPr>
        <p:spPr bwMode="auto">
          <a:xfrm flipH="1">
            <a:off x="3619474" y="914400"/>
            <a:ext cx="1181126" cy="564360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7" name="TextBox 36"/>
          <p:cNvSpPr txBox="1"/>
          <p:nvPr/>
        </p:nvSpPr>
        <p:spPr>
          <a:xfrm rot="17469297">
            <a:off x="357779" y="5364777"/>
            <a:ext cx="1545616" cy="523220"/>
          </a:xfrm>
          <a:prstGeom prst="rect">
            <a:avLst/>
          </a:prstGeom>
          <a:noFill/>
        </p:spPr>
        <p:txBody>
          <a:bodyPr wrap="none" rtlCol="0">
            <a:spAutoFit/>
          </a:bodyPr>
          <a:lstStyle/>
          <a:p>
            <a:pPr fontAlgn="base">
              <a:spcBef>
                <a:spcPct val="0"/>
              </a:spcBef>
              <a:spcAft>
                <a:spcPct val="0"/>
              </a:spcAft>
            </a:pPr>
            <a:r>
              <a:rPr lang="en-US" sz="2800" dirty="0" smtClean="0">
                <a:solidFill>
                  <a:srgbClr val="000000"/>
                </a:solidFill>
                <a:latin typeface="Arial" charset="0"/>
              </a:rPr>
              <a:t>Neurons</a:t>
            </a:r>
            <a:endParaRPr lang="en-US" sz="2800" dirty="0">
              <a:solidFill>
                <a:srgbClr val="000000"/>
              </a:solidFill>
              <a:latin typeface="Arial" charset="0"/>
            </a:endParaRPr>
          </a:p>
        </p:txBody>
      </p:sp>
      <p:sp>
        <p:nvSpPr>
          <p:cNvPr id="41" name="TextBox 40"/>
          <p:cNvSpPr txBox="1"/>
          <p:nvPr/>
        </p:nvSpPr>
        <p:spPr>
          <a:xfrm rot="17469297">
            <a:off x="1937381" y="5387998"/>
            <a:ext cx="1545616" cy="523220"/>
          </a:xfrm>
          <a:prstGeom prst="rect">
            <a:avLst/>
          </a:prstGeom>
          <a:noFill/>
        </p:spPr>
        <p:txBody>
          <a:bodyPr wrap="none" rtlCol="0">
            <a:spAutoFit/>
          </a:bodyPr>
          <a:lstStyle/>
          <a:p>
            <a:pPr fontAlgn="base">
              <a:spcBef>
                <a:spcPct val="0"/>
              </a:spcBef>
              <a:spcAft>
                <a:spcPct val="0"/>
              </a:spcAft>
            </a:pPr>
            <a:r>
              <a:rPr lang="en-US" sz="2800" dirty="0" smtClean="0">
                <a:solidFill>
                  <a:srgbClr val="000000"/>
                </a:solidFill>
                <a:latin typeface="Arial" charset="0"/>
              </a:rPr>
              <a:t>Neurons</a:t>
            </a:r>
            <a:endParaRPr lang="en-US" sz="2800" dirty="0">
              <a:solidFill>
                <a:srgbClr val="000000"/>
              </a:solidFill>
              <a:latin typeface="Arial" charset="0"/>
            </a:endParaRPr>
          </a:p>
        </p:txBody>
      </p:sp>
      <p:sp>
        <p:nvSpPr>
          <p:cNvPr id="46" name="TextBox 45"/>
          <p:cNvSpPr txBox="1"/>
          <p:nvPr/>
        </p:nvSpPr>
        <p:spPr>
          <a:xfrm rot="17469297">
            <a:off x="3461382" y="5387999"/>
            <a:ext cx="1545616" cy="523220"/>
          </a:xfrm>
          <a:prstGeom prst="rect">
            <a:avLst/>
          </a:prstGeom>
          <a:noFill/>
        </p:spPr>
        <p:txBody>
          <a:bodyPr wrap="none" rtlCol="0">
            <a:spAutoFit/>
          </a:bodyPr>
          <a:lstStyle/>
          <a:p>
            <a:pPr fontAlgn="base">
              <a:spcBef>
                <a:spcPct val="0"/>
              </a:spcBef>
              <a:spcAft>
                <a:spcPct val="0"/>
              </a:spcAft>
            </a:pPr>
            <a:r>
              <a:rPr lang="en-US" sz="2800" dirty="0" smtClean="0">
                <a:solidFill>
                  <a:srgbClr val="000000"/>
                </a:solidFill>
                <a:latin typeface="Arial" charset="0"/>
              </a:rPr>
              <a:t>Neurons</a:t>
            </a:r>
            <a:endParaRPr lang="en-US" sz="2800" dirty="0">
              <a:solidFill>
                <a:srgbClr val="000000"/>
              </a:solidFill>
              <a:latin typeface="Arial" charset="0"/>
            </a:endParaRPr>
          </a:p>
        </p:txBody>
      </p:sp>
      <p:sp>
        <p:nvSpPr>
          <p:cNvPr id="48" name="TextBox 47"/>
          <p:cNvSpPr txBox="1"/>
          <p:nvPr/>
        </p:nvSpPr>
        <p:spPr>
          <a:xfrm rot="17469297">
            <a:off x="510355" y="1479802"/>
            <a:ext cx="1244251" cy="523220"/>
          </a:xfrm>
          <a:prstGeom prst="rect">
            <a:avLst/>
          </a:prstGeom>
          <a:noFill/>
        </p:spPr>
        <p:txBody>
          <a:bodyPr wrap="none" rtlCol="0">
            <a:spAutoFit/>
          </a:bodyPr>
          <a:lstStyle/>
          <a:p>
            <a:pPr fontAlgn="base">
              <a:spcBef>
                <a:spcPct val="0"/>
              </a:spcBef>
              <a:spcAft>
                <a:spcPct val="0"/>
              </a:spcAft>
            </a:pPr>
            <a:r>
              <a:rPr lang="en-US" sz="2800" dirty="0" smtClean="0">
                <a:solidFill>
                  <a:srgbClr val="000000"/>
                </a:solidFill>
                <a:latin typeface="Arial" charset="0"/>
              </a:rPr>
              <a:t>Cortex</a:t>
            </a:r>
            <a:endParaRPr lang="en-US" sz="2800" dirty="0">
              <a:solidFill>
                <a:srgbClr val="000000"/>
              </a:solidFill>
              <a:latin typeface="Arial" charset="0"/>
            </a:endParaRPr>
          </a:p>
        </p:txBody>
      </p:sp>
      <p:sp>
        <p:nvSpPr>
          <p:cNvPr id="53" name="TextBox 52"/>
          <p:cNvSpPr txBox="1"/>
          <p:nvPr/>
        </p:nvSpPr>
        <p:spPr>
          <a:xfrm rot="17469297">
            <a:off x="5187157" y="5549710"/>
            <a:ext cx="984565" cy="523220"/>
          </a:xfrm>
          <a:prstGeom prst="rect">
            <a:avLst/>
          </a:prstGeom>
          <a:noFill/>
        </p:spPr>
        <p:txBody>
          <a:bodyPr wrap="none" rtlCol="0">
            <a:spAutoFit/>
          </a:bodyPr>
          <a:lstStyle/>
          <a:p>
            <a:pPr fontAlgn="base">
              <a:spcBef>
                <a:spcPct val="0"/>
              </a:spcBef>
              <a:spcAft>
                <a:spcPct val="0"/>
              </a:spcAft>
            </a:pPr>
            <a:r>
              <a:rPr lang="en-US" sz="2800" dirty="0" smtClean="0">
                <a:solidFill>
                  <a:srgbClr val="000000"/>
                </a:solidFill>
                <a:latin typeface="Arial" charset="0"/>
              </a:rPr>
              <a:t>Cells</a:t>
            </a:r>
            <a:endParaRPr lang="en-US" sz="2800" dirty="0">
              <a:solidFill>
                <a:srgbClr val="000000"/>
              </a:solidFill>
              <a:latin typeface="Arial" charset="0"/>
            </a:endParaRPr>
          </a:p>
        </p:txBody>
      </p:sp>
      <p:sp>
        <p:nvSpPr>
          <p:cNvPr id="54" name="TextBox 53"/>
          <p:cNvSpPr txBox="1"/>
          <p:nvPr/>
        </p:nvSpPr>
        <p:spPr>
          <a:xfrm rot="17469297">
            <a:off x="2109775" y="1491674"/>
            <a:ext cx="1244251" cy="523220"/>
          </a:xfrm>
          <a:prstGeom prst="rect">
            <a:avLst/>
          </a:prstGeom>
          <a:noFill/>
        </p:spPr>
        <p:txBody>
          <a:bodyPr wrap="none" rtlCol="0">
            <a:spAutoFit/>
          </a:bodyPr>
          <a:lstStyle/>
          <a:p>
            <a:pPr fontAlgn="base">
              <a:spcBef>
                <a:spcPct val="0"/>
              </a:spcBef>
              <a:spcAft>
                <a:spcPct val="0"/>
              </a:spcAft>
            </a:pPr>
            <a:r>
              <a:rPr lang="en-US" sz="2800" dirty="0" smtClean="0">
                <a:solidFill>
                  <a:srgbClr val="000000"/>
                </a:solidFill>
                <a:latin typeface="Arial" charset="0"/>
              </a:rPr>
              <a:t>Cortex</a:t>
            </a:r>
            <a:endParaRPr lang="en-US" sz="2800" dirty="0">
              <a:solidFill>
                <a:srgbClr val="000000"/>
              </a:solidFill>
              <a:latin typeface="Arial" charset="0"/>
            </a:endParaRPr>
          </a:p>
        </p:txBody>
      </p:sp>
      <p:sp>
        <p:nvSpPr>
          <p:cNvPr id="55" name="TextBox 54"/>
          <p:cNvSpPr txBox="1"/>
          <p:nvPr/>
        </p:nvSpPr>
        <p:spPr>
          <a:xfrm rot="17469297">
            <a:off x="3580174" y="1491674"/>
            <a:ext cx="1244251" cy="523220"/>
          </a:xfrm>
          <a:prstGeom prst="rect">
            <a:avLst/>
          </a:prstGeom>
          <a:noFill/>
        </p:spPr>
        <p:txBody>
          <a:bodyPr wrap="none" rtlCol="0">
            <a:spAutoFit/>
          </a:bodyPr>
          <a:lstStyle/>
          <a:p>
            <a:pPr fontAlgn="base">
              <a:spcBef>
                <a:spcPct val="0"/>
              </a:spcBef>
              <a:spcAft>
                <a:spcPct val="0"/>
              </a:spcAft>
            </a:pPr>
            <a:r>
              <a:rPr lang="en-US" sz="2800" dirty="0" smtClean="0">
                <a:solidFill>
                  <a:srgbClr val="000000"/>
                </a:solidFill>
                <a:latin typeface="Arial" charset="0"/>
              </a:rPr>
              <a:t>Cortex</a:t>
            </a:r>
            <a:endParaRPr lang="en-US" sz="2800" dirty="0">
              <a:solidFill>
                <a:srgbClr val="000000"/>
              </a:solidFill>
              <a:latin typeface="Arial" charset="0"/>
            </a:endParaRPr>
          </a:p>
        </p:txBody>
      </p:sp>
      <p:sp>
        <p:nvSpPr>
          <p:cNvPr id="56" name="TextBox 55"/>
          <p:cNvSpPr txBox="1"/>
          <p:nvPr/>
        </p:nvSpPr>
        <p:spPr>
          <a:xfrm>
            <a:off x="1213221" y="142852"/>
            <a:ext cx="6330579" cy="584775"/>
          </a:xfrm>
          <a:prstGeom prst="rect">
            <a:avLst/>
          </a:prstGeom>
          <a:solidFill>
            <a:srgbClr val="FFFF99"/>
          </a:solidFill>
        </p:spPr>
        <p:txBody>
          <a:bodyPr wrap="none" rtlCol="0">
            <a:spAutoFit/>
          </a:bodyPr>
          <a:lstStyle/>
          <a:p>
            <a:pPr fontAlgn="base">
              <a:spcBef>
                <a:spcPct val="0"/>
              </a:spcBef>
              <a:spcAft>
                <a:spcPct val="0"/>
              </a:spcAft>
            </a:pPr>
            <a:r>
              <a:rPr lang="en-US" sz="3200" b="1" dirty="0" smtClean="0">
                <a:solidFill>
                  <a:srgbClr val="000000"/>
                </a:solidFill>
                <a:latin typeface="Arial" pitchFamily="-72" charset="0"/>
                <a:ea typeface="ＭＳ Ｐゴシック" pitchFamily="-72" charset="-128"/>
              </a:rPr>
              <a:t>Layered architectures (cartoon)</a:t>
            </a:r>
            <a:endParaRPr lang="en-US" sz="3200" b="1" dirty="0">
              <a:solidFill>
                <a:srgbClr val="000000"/>
              </a:solidFill>
              <a:latin typeface="Arial" pitchFamily="-72" charset="0"/>
              <a:ea typeface="ＭＳ Ｐゴシック" pitchFamily="-72" charset="-128"/>
            </a:endParaRPr>
          </a:p>
        </p:txBody>
      </p:sp>
      <p:sp>
        <p:nvSpPr>
          <p:cNvPr id="16" name="TextBox 15"/>
          <p:cNvSpPr txBox="1"/>
          <p:nvPr/>
        </p:nvSpPr>
        <p:spPr>
          <a:xfrm>
            <a:off x="7168835" y="5181600"/>
            <a:ext cx="984565" cy="523220"/>
          </a:xfrm>
          <a:prstGeom prst="rect">
            <a:avLst/>
          </a:prstGeom>
          <a:noFill/>
        </p:spPr>
        <p:txBody>
          <a:bodyPr wrap="none" rtlCol="0">
            <a:spAutoFit/>
          </a:bodyPr>
          <a:lstStyle/>
          <a:p>
            <a:pPr fontAlgn="base">
              <a:spcBef>
                <a:spcPct val="0"/>
              </a:spcBef>
              <a:spcAft>
                <a:spcPct val="0"/>
              </a:spcAft>
            </a:pPr>
            <a:r>
              <a:rPr lang="en-US" sz="2800" dirty="0" smtClean="0">
                <a:solidFill>
                  <a:srgbClr val="000000"/>
                </a:solidFill>
                <a:latin typeface="Arial" charset="0"/>
              </a:rPr>
              <a:t>Cells</a:t>
            </a:r>
            <a:endParaRPr lang="en-US" sz="2800" dirty="0">
              <a:solidFill>
                <a:srgbClr val="000000"/>
              </a:solidFill>
              <a:latin typeface="Arial" charset="0"/>
            </a:endParaRPr>
          </a:p>
        </p:txBody>
      </p:sp>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rot="16200000">
            <a:off x="319089" y="-366714"/>
            <a:ext cx="8343900" cy="9305927"/>
            <a:chOff x="-2133600" y="66675"/>
            <a:chExt cx="10658475" cy="6943725"/>
          </a:xfrm>
        </p:grpSpPr>
        <p:pic>
          <p:nvPicPr>
            <p:cNvPr id="3964930" name="Picture 2" descr="the reticular activating system"/>
            <p:cNvPicPr>
              <a:picLocks noChangeAspect="1" noChangeArrowheads="1"/>
            </p:cNvPicPr>
            <p:nvPr/>
          </p:nvPicPr>
          <p:blipFill>
            <a:blip r:embed="rId3" cstate="print"/>
            <a:srcRect/>
            <a:stretch>
              <a:fillRect/>
            </a:stretch>
          </p:blipFill>
          <p:spPr bwMode="auto">
            <a:xfrm>
              <a:off x="5486400" y="66675"/>
              <a:ext cx="3038475" cy="2828925"/>
            </a:xfrm>
            <a:prstGeom prst="rect">
              <a:avLst/>
            </a:prstGeom>
            <a:noFill/>
          </p:spPr>
        </p:pic>
        <p:grpSp>
          <p:nvGrpSpPr>
            <p:cNvPr id="9" name="Group 8"/>
            <p:cNvGrpSpPr/>
            <p:nvPr/>
          </p:nvGrpSpPr>
          <p:grpSpPr>
            <a:xfrm rot="19612489">
              <a:off x="691901" y="4727686"/>
              <a:ext cx="1211262" cy="1219200"/>
              <a:chOff x="869950" y="2251075"/>
              <a:chExt cx="1211262" cy="1219200"/>
            </a:xfrm>
          </p:grpSpPr>
          <p:sp>
            <p:nvSpPr>
              <p:cNvPr id="3" name="Freeform 24"/>
              <p:cNvSpPr>
                <a:spLocks/>
              </p:cNvSpPr>
              <p:nvPr/>
            </p:nvSpPr>
            <p:spPr bwMode="auto">
              <a:xfrm>
                <a:off x="869950" y="22510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 name="Freeform 25"/>
              <p:cNvSpPr>
                <a:spLocks/>
              </p:cNvSpPr>
              <p:nvPr/>
            </p:nvSpPr>
            <p:spPr bwMode="auto">
              <a:xfrm>
                <a:off x="1227137" y="26654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 name="Freeform 26"/>
              <p:cNvSpPr>
                <a:spLocks/>
              </p:cNvSpPr>
              <p:nvPr/>
            </p:nvSpPr>
            <p:spPr bwMode="auto">
              <a:xfrm>
                <a:off x="1001712" y="23161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6" name="Freeform 27"/>
              <p:cNvSpPr>
                <a:spLocks/>
              </p:cNvSpPr>
              <p:nvPr/>
            </p:nvSpPr>
            <p:spPr bwMode="auto">
              <a:xfrm>
                <a:off x="914400" y="22860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7" name="Freeform 28"/>
              <p:cNvSpPr>
                <a:spLocks/>
              </p:cNvSpPr>
              <p:nvPr/>
            </p:nvSpPr>
            <p:spPr bwMode="auto">
              <a:xfrm>
                <a:off x="915987" y="24955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8" name="Freeform 29"/>
              <p:cNvSpPr>
                <a:spLocks/>
              </p:cNvSpPr>
              <p:nvPr/>
            </p:nvSpPr>
            <p:spPr bwMode="auto">
              <a:xfrm>
                <a:off x="906462" y="25669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sp>
          <p:nvSpPr>
            <p:cNvPr id="10" name="Circular Arrow 9"/>
            <p:cNvSpPr/>
            <p:nvPr/>
          </p:nvSpPr>
          <p:spPr>
            <a:xfrm rot="5400000">
              <a:off x="990600" y="1295400"/>
              <a:ext cx="2590800" cy="8839200"/>
            </a:xfrm>
            <a:prstGeom prst="circularArrow">
              <a:avLst>
                <a:gd name="adj1" fmla="val 29353"/>
                <a:gd name="adj2" fmla="val 1405149"/>
                <a:gd name="adj3" fmla="val 19818727"/>
                <a:gd name="adj4" fmla="val 10961107"/>
                <a:gd name="adj5" fmla="val 2306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1" name="TextBox 10"/>
            <p:cNvSpPr txBox="1"/>
            <p:nvPr/>
          </p:nvSpPr>
          <p:spPr>
            <a:xfrm>
              <a:off x="2438400" y="4648200"/>
              <a:ext cx="1266693" cy="646331"/>
            </a:xfrm>
            <a:prstGeom prst="rect">
              <a:avLst/>
            </a:prstGeom>
            <a:noFill/>
          </p:spPr>
          <p:txBody>
            <a:bodyPr wrap="none" rtlCol="0">
              <a:spAutoFit/>
            </a:bodyPr>
            <a:lstStyle/>
            <a:p>
              <a:r>
                <a:rPr lang="en-US" sz="3600" b="1" dirty="0" smtClean="0">
                  <a:solidFill>
                    <a:prstClr val="white"/>
                  </a:solidFill>
                </a:rPr>
                <a:t>sense</a:t>
              </a:r>
              <a:endParaRPr lang="en-US" sz="3600" b="1" dirty="0">
                <a:solidFill>
                  <a:prstClr val="white"/>
                </a:solidFill>
              </a:endParaRPr>
            </a:p>
          </p:txBody>
        </p:sp>
        <p:sp>
          <p:nvSpPr>
            <p:cNvPr id="12" name="TextBox 11"/>
            <p:cNvSpPr txBox="1"/>
            <p:nvPr/>
          </p:nvSpPr>
          <p:spPr>
            <a:xfrm>
              <a:off x="2667000" y="6019800"/>
              <a:ext cx="1253035" cy="646331"/>
            </a:xfrm>
            <a:prstGeom prst="rect">
              <a:avLst/>
            </a:prstGeom>
            <a:noFill/>
          </p:spPr>
          <p:txBody>
            <a:bodyPr wrap="none" rtlCol="0">
              <a:spAutoFit/>
            </a:bodyPr>
            <a:lstStyle/>
            <a:p>
              <a:r>
                <a:rPr lang="en-US" sz="3600" b="1" dirty="0" smtClean="0">
                  <a:solidFill>
                    <a:prstClr val="white"/>
                  </a:solidFill>
                </a:rPr>
                <a:t>move</a:t>
              </a:r>
              <a:endParaRPr lang="en-US" sz="3600" b="1" dirty="0">
                <a:solidFill>
                  <a:prstClr val="white"/>
                </a:solidFill>
              </a:endParaRPr>
            </a:p>
          </p:txBody>
        </p:sp>
        <p:sp>
          <p:nvSpPr>
            <p:cNvPr id="13" name="Oval 12"/>
            <p:cNvSpPr/>
            <p:nvPr/>
          </p:nvSpPr>
          <p:spPr>
            <a:xfrm>
              <a:off x="5410200" y="3886200"/>
              <a:ext cx="2667000" cy="25908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Freeform 15"/>
            <p:cNvSpPr/>
            <p:nvPr/>
          </p:nvSpPr>
          <p:spPr>
            <a:xfrm>
              <a:off x="2286000" y="26670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7" name="Freeform 16"/>
            <p:cNvSpPr/>
            <p:nvPr/>
          </p:nvSpPr>
          <p:spPr>
            <a:xfrm>
              <a:off x="2057400" y="2441811"/>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00B05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8" name="Freeform 17"/>
            <p:cNvSpPr/>
            <p:nvPr/>
          </p:nvSpPr>
          <p:spPr>
            <a:xfrm>
              <a:off x="1905000" y="2209800"/>
              <a:ext cx="4717575" cy="2587389"/>
            </a:xfrm>
            <a:custGeom>
              <a:avLst/>
              <a:gdLst>
                <a:gd name="connsiteX0" fmla="*/ 0 w 4717575"/>
                <a:gd name="connsiteY0" fmla="*/ 2115403 h 3273189"/>
                <a:gd name="connsiteX1" fmla="*/ 1610436 w 4717575"/>
                <a:gd name="connsiteY1" fmla="*/ 2320120 h 3273189"/>
                <a:gd name="connsiteX2" fmla="*/ 3944203 w 4717575"/>
                <a:gd name="connsiteY2" fmla="*/ 2934269 h 3273189"/>
                <a:gd name="connsiteX3" fmla="*/ 4599295 w 4717575"/>
                <a:gd name="connsiteY3" fmla="*/ 2784144 h 3273189"/>
                <a:gd name="connsiteX4" fmla="*/ 4653886 w 4717575"/>
                <a:gd name="connsiteY4" fmla="*/ 0 h 3273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575" h="3273189">
                  <a:moveTo>
                    <a:pt x="0" y="2115403"/>
                  </a:moveTo>
                  <a:cubicBezTo>
                    <a:pt x="476534" y="2149522"/>
                    <a:pt x="953069" y="2183642"/>
                    <a:pt x="1610436" y="2320120"/>
                  </a:cubicBezTo>
                  <a:cubicBezTo>
                    <a:pt x="2267803" y="2456598"/>
                    <a:pt x="3446060" y="2856932"/>
                    <a:pt x="3944203" y="2934269"/>
                  </a:cubicBezTo>
                  <a:cubicBezTo>
                    <a:pt x="4442346" y="3011606"/>
                    <a:pt x="4481015" y="3273189"/>
                    <a:pt x="4599295" y="2784144"/>
                  </a:cubicBezTo>
                  <a:cubicBezTo>
                    <a:pt x="4717575" y="2295099"/>
                    <a:pt x="4653886" y="0"/>
                    <a:pt x="4653886" y="0"/>
                  </a:cubicBezTo>
                </a:path>
              </a:pathLst>
            </a:custGeom>
            <a:ln w="38100">
              <a:solidFill>
                <a:srgbClr val="7030A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9" name="Freeform 18"/>
            <p:cNvSpPr/>
            <p:nvPr/>
          </p:nvSpPr>
          <p:spPr>
            <a:xfrm>
              <a:off x="6851176" y="2183642"/>
              <a:ext cx="725606" cy="3398292"/>
            </a:xfrm>
            <a:custGeom>
              <a:avLst/>
              <a:gdLst>
                <a:gd name="connsiteX0" fmla="*/ 586854 w 725606"/>
                <a:gd name="connsiteY0" fmla="*/ 0 h 3398292"/>
                <a:gd name="connsiteX1" fmla="*/ 627797 w 725606"/>
                <a:gd name="connsiteY1" fmla="*/ 2306471 h 3398292"/>
                <a:gd name="connsiteX2" fmla="*/ 0 w 725606"/>
                <a:gd name="connsiteY2" fmla="*/ 3398292 h 3398292"/>
              </a:gdLst>
              <a:ahLst/>
              <a:cxnLst>
                <a:cxn ang="0">
                  <a:pos x="connsiteX0" y="connsiteY0"/>
                </a:cxn>
                <a:cxn ang="0">
                  <a:pos x="connsiteX1" y="connsiteY1"/>
                </a:cxn>
                <a:cxn ang="0">
                  <a:pos x="connsiteX2" y="connsiteY2"/>
                </a:cxn>
              </a:cxnLst>
              <a:rect l="l" t="t" r="r" b="b"/>
              <a:pathLst>
                <a:path w="725606" h="3398292">
                  <a:moveTo>
                    <a:pt x="586854" y="0"/>
                  </a:moveTo>
                  <a:cubicBezTo>
                    <a:pt x="656230" y="870044"/>
                    <a:pt x="725606" y="1740089"/>
                    <a:pt x="627797" y="2306471"/>
                  </a:cubicBezTo>
                  <a:cubicBezTo>
                    <a:pt x="529988" y="2872853"/>
                    <a:pt x="264994" y="3135572"/>
                    <a:pt x="0" y="3398292"/>
                  </a:cubicBezTo>
                </a:path>
              </a:pathLst>
            </a:cu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1" name="TextBox 20"/>
            <p:cNvSpPr txBox="1"/>
            <p:nvPr/>
          </p:nvSpPr>
          <p:spPr>
            <a:xfrm>
              <a:off x="6248400" y="5791200"/>
              <a:ext cx="1245854" cy="646331"/>
            </a:xfrm>
            <a:prstGeom prst="rect">
              <a:avLst/>
            </a:prstGeom>
            <a:noFill/>
          </p:spPr>
          <p:txBody>
            <a:bodyPr wrap="none" rtlCol="0">
              <a:spAutoFit/>
            </a:bodyPr>
            <a:lstStyle/>
            <a:p>
              <a:r>
                <a:rPr lang="en-US" sz="3600" b="1" dirty="0" smtClean="0">
                  <a:solidFill>
                    <a:prstClr val="black"/>
                  </a:solidFill>
                </a:rPr>
                <a:t>Spine</a:t>
              </a:r>
              <a:endParaRPr lang="en-US" sz="3600" b="1" dirty="0">
                <a:solidFill>
                  <a:prstClr val="black"/>
                </a:solidFill>
              </a:endParaRPr>
            </a:p>
          </p:txBody>
        </p:sp>
        <p:sp>
          <p:nvSpPr>
            <p:cNvPr id="20" name="Rectangle 19"/>
            <p:cNvSpPr/>
            <p:nvPr/>
          </p:nvSpPr>
          <p:spPr>
            <a:xfrm>
              <a:off x="0" y="533400"/>
              <a:ext cx="7391400" cy="8382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22"/>
            <p:cNvSpPr/>
            <p:nvPr/>
          </p:nvSpPr>
          <p:spPr>
            <a:xfrm>
              <a:off x="1524000" y="228600"/>
              <a:ext cx="4191000" cy="304800"/>
            </a:xfrm>
            <a:prstGeom prst="rect">
              <a:avLst/>
            </a:prstGeom>
            <a:solidFill>
              <a:srgbClr val="0000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p:cNvSpPr txBox="1"/>
            <p:nvPr/>
          </p:nvSpPr>
          <p:spPr>
            <a:xfrm>
              <a:off x="3124669" y="164215"/>
              <a:ext cx="1847381" cy="390407"/>
            </a:xfrm>
            <a:prstGeom prst="rect">
              <a:avLst/>
            </a:prstGeom>
            <a:noFill/>
          </p:spPr>
          <p:txBody>
            <a:bodyPr wrap="square" rtlCol="0">
              <a:spAutoFit/>
            </a:bodyPr>
            <a:lstStyle/>
            <a:p>
              <a:r>
                <a:rPr lang="en-US" sz="2800" b="1" dirty="0" smtClean="0">
                  <a:solidFill>
                    <a:prstClr val="white"/>
                  </a:solidFill>
                </a:rPr>
                <a:t>Reflect</a:t>
              </a:r>
              <a:endParaRPr lang="en-US" sz="2800" b="1" dirty="0">
                <a:solidFill>
                  <a:prstClr val="white"/>
                </a:solidFill>
              </a:endParaRPr>
            </a:p>
          </p:txBody>
        </p:sp>
        <p:sp>
          <p:nvSpPr>
            <p:cNvPr id="25" name="Rectangle 24"/>
            <p:cNvSpPr/>
            <p:nvPr/>
          </p:nvSpPr>
          <p:spPr>
            <a:xfrm>
              <a:off x="0" y="1600200"/>
              <a:ext cx="7391400" cy="8382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6" name="Rectangle 25"/>
            <p:cNvSpPr/>
            <p:nvPr/>
          </p:nvSpPr>
          <p:spPr>
            <a:xfrm>
              <a:off x="0" y="2743200"/>
              <a:ext cx="7391400" cy="762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Rectangle 26"/>
            <p:cNvSpPr/>
            <p:nvPr/>
          </p:nvSpPr>
          <p:spPr>
            <a:xfrm>
              <a:off x="0" y="3733800"/>
              <a:ext cx="7391400" cy="533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TextBox 21"/>
            <p:cNvSpPr txBox="1"/>
            <p:nvPr/>
          </p:nvSpPr>
          <p:spPr>
            <a:xfrm>
              <a:off x="2971800" y="2819400"/>
              <a:ext cx="1363130" cy="646331"/>
            </a:xfrm>
            <a:prstGeom prst="rect">
              <a:avLst/>
            </a:prstGeom>
            <a:noFill/>
          </p:spPr>
          <p:txBody>
            <a:bodyPr wrap="none" rtlCol="0">
              <a:spAutoFit/>
            </a:bodyPr>
            <a:lstStyle/>
            <a:p>
              <a:r>
                <a:rPr lang="en-US" sz="3600" b="1" dirty="0" smtClean="0">
                  <a:solidFill>
                    <a:prstClr val="white"/>
                  </a:solidFill>
                </a:rPr>
                <a:t>Reflex</a:t>
              </a:r>
              <a:endParaRPr lang="en-US" sz="3600" b="1" dirty="0">
                <a:solidFill>
                  <a:prstClr val="white"/>
                </a:solidFill>
              </a:endParaRPr>
            </a:p>
          </p:txBody>
        </p:sp>
        <p:sp>
          <p:nvSpPr>
            <p:cNvPr id="29" name="TextBox 28"/>
            <p:cNvSpPr txBox="1"/>
            <p:nvPr/>
          </p:nvSpPr>
          <p:spPr>
            <a:xfrm rot="2852184">
              <a:off x="423502" y="2688028"/>
              <a:ext cx="1814856" cy="707886"/>
            </a:xfrm>
            <a:prstGeom prst="rect">
              <a:avLst/>
            </a:prstGeom>
            <a:solidFill>
              <a:srgbClr val="FFFF00"/>
            </a:solidFill>
          </p:spPr>
          <p:txBody>
            <a:bodyPr wrap="none" rtlCol="0">
              <a:spAutoFit/>
            </a:bodyPr>
            <a:lstStyle/>
            <a:p>
              <a:r>
                <a:rPr lang="en-US" sz="4000" dirty="0" smtClean="0">
                  <a:solidFill>
                    <a:prstClr val="black"/>
                  </a:solidFill>
                </a:rPr>
                <a:t>Layered</a:t>
              </a:r>
              <a:endParaRPr lang="en-US" sz="4000" dirty="0">
                <a:solidFill>
                  <a:prstClr val="black"/>
                </a:solidFill>
              </a:endParaRPr>
            </a:p>
          </p:txBody>
        </p:sp>
      </p:grpSp>
      <p:sp>
        <p:nvSpPr>
          <p:cNvPr id="28" name="Right Arrow 27"/>
          <p:cNvSpPr/>
          <p:nvPr/>
        </p:nvSpPr>
        <p:spPr bwMode="auto">
          <a:xfrm>
            <a:off x="1676400" y="838200"/>
            <a:ext cx="4267200" cy="4724400"/>
          </a:xfrm>
          <a:prstGeom prst="rightArrow">
            <a:avLst>
              <a:gd name="adj1" fmla="val 75807"/>
              <a:gd name="adj2" fmla="val 50000"/>
            </a:avLst>
          </a:prstGeom>
          <a:solidFill>
            <a:srgbClr val="FFCCCC"/>
          </a:solidFill>
          <a:ln w="28575"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2000" dirty="0" smtClean="0">
                <a:solidFill>
                  <a:srgbClr val="000000"/>
                </a:solidFill>
                <a:latin typeface="Arial" charset="0"/>
              </a:rPr>
              <a:t>Prediction </a:t>
            </a:r>
          </a:p>
          <a:p>
            <a:pPr algn="ctr" fontAlgn="base">
              <a:spcBef>
                <a:spcPct val="0"/>
              </a:spcBef>
              <a:spcAft>
                <a:spcPct val="0"/>
              </a:spcAft>
            </a:pPr>
            <a:r>
              <a:rPr lang="en-US" sz="3200" dirty="0" smtClean="0">
                <a:solidFill>
                  <a:srgbClr val="000000"/>
                </a:solidFill>
                <a:latin typeface="Arial" charset="0"/>
              </a:rPr>
              <a:t>Goals</a:t>
            </a:r>
            <a:endParaRPr lang="en-US" sz="2000" dirty="0" smtClean="0">
              <a:solidFill>
                <a:srgbClr val="000000"/>
              </a:solidFill>
              <a:latin typeface="Arial" charset="0"/>
            </a:endParaRPr>
          </a:p>
          <a:p>
            <a:pPr algn="ctr" fontAlgn="base">
              <a:spcBef>
                <a:spcPct val="0"/>
              </a:spcBef>
              <a:spcAft>
                <a:spcPct val="0"/>
              </a:spcAft>
            </a:pPr>
            <a:r>
              <a:rPr lang="en-US" sz="3200" dirty="0" smtClean="0">
                <a:solidFill>
                  <a:srgbClr val="000000"/>
                </a:solidFill>
                <a:latin typeface="Arial" charset="0"/>
              </a:rPr>
              <a:t>Actions</a:t>
            </a:r>
          </a:p>
        </p:txBody>
      </p:sp>
      <p:sp>
        <p:nvSpPr>
          <p:cNvPr id="30" name="Left Arrow 29"/>
          <p:cNvSpPr/>
          <p:nvPr/>
        </p:nvSpPr>
        <p:spPr bwMode="auto">
          <a:xfrm>
            <a:off x="533400" y="5562600"/>
            <a:ext cx="5943600" cy="609600"/>
          </a:xfrm>
          <a:prstGeom prst="leftArrow">
            <a:avLst/>
          </a:prstGeom>
          <a:solidFill>
            <a:srgbClr val="66FF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3200" dirty="0" smtClean="0">
                <a:solidFill>
                  <a:srgbClr val="000000"/>
                </a:solidFill>
                <a:latin typeface="Arial" charset="0"/>
              </a:rPr>
              <a:t>errors</a:t>
            </a:r>
          </a:p>
        </p:txBody>
      </p:sp>
      <p:sp>
        <p:nvSpPr>
          <p:cNvPr id="31" name="Right Arrow 30"/>
          <p:cNvSpPr/>
          <p:nvPr/>
        </p:nvSpPr>
        <p:spPr bwMode="auto">
          <a:xfrm>
            <a:off x="5410200" y="2743200"/>
            <a:ext cx="3581400" cy="1981200"/>
          </a:xfrm>
          <a:prstGeom prst="rightArrow">
            <a:avLst/>
          </a:prstGeom>
          <a:solidFill>
            <a:schemeClr val="bg1"/>
          </a:solidFill>
          <a:ln w="76200"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4000" b="1" dirty="0" smtClean="0">
                <a:solidFill>
                  <a:srgbClr val="FF0000"/>
                </a:solidFill>
                <a:latin typeface="Arial" charset="0"/>
              </a:rPr>
              <a:t>Actions</a:t>
            </a:r>
          </a:p>
        </p:txBody>
      </p:sp>
    </p:spTree>
  </p:cSld>
  <p:clrMapOvr>
    <a:masterClrMapping/>
  </p:clrMapOvr>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bwMode="auto">
          <a:xfrm flipH="1">
            <a:off x="5105400" y="928670"/>
            <a:ext cx="1109674" cy="5643602"/>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70" name="Rectangle 69"/>
          <p:cNvSpPr/>
          <p:nvPr/>
        </p:nvSpPr>
        <p:spPr bwMode="auto">
          <a:xfrm flipH="1">
            <a:off x="571474" y="928670"/>
            <a:ext cx="1181126" cy="564360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8" name="Cloud 37"/>
          <p:cNvSpPr/>
          <p:nvPr/>
        </p:nvSpPr>
        <p:spPr bwMode="auto">
          <a:xfrm>
            <a:off x="6572264" y="1000108"/>
            <a:ext cx="2357454" cy="5553092"/>
          </a:xfrm>
          <a:prstGeom prst="cloud">
            <a:avLst/>
          </a:prstGeom>
          <a:no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r>
              <a:rPr lang="en-US" sz="2800" dirty="0" smtClean="0">
                <a:solidFill>
                  <a:srgbClr val="000000"/>
                </a:solidFill>
                <a:latin typeface="Arial" charset="0"/>
                <a:ea typeface="ＭＳ Ｐゴシック" pitchFamily="-72" charset="-128"/>
              </a:rPr>
              <a:t>Physiology</a:t>
            </a: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r>
              <a:rPr lang="en-US" sz="2800" dirty="0" smtClean="0">
                <a:solidFill>
                  <a:srgbClr val="000000"/>
                </a:solidFill>
                <a:latin typeface="Arial" charset="0"/>
                <a:ea typeface="ＭＳ Ｐゴシック" pitchFamily="-72" charset="-128"/>
              </a:rPr>
              <a:t>Organs</a:t>
            </a: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5" name="Rectangle 34"/>
          <p:cNvSpPr/>
          <p:nvPr/>
        </p:nvSpPr>
        <p:spPr bwMode="auto">
          <a:xfrm flipH="1">
            <a:off x="2133600" y="914400"/>
            <a:ext cx="1181126" cy="564360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6" name="Rectangle 35"/>
          <p:cNvSpPr/>
          <p:nvPr/>
        </p:nvSpPr>
        <p:spPr bwMode="auto">
          <a:xfrm flipH="1">
            <a:off x="3619474" y="914400"/>
            <a:ext cx="1181126" cy="564360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56" name="TextBox 55"/>
          <p:cNvSpPr txBox="1"/>
          <p:nvPr/>
        </p:nvSpPr>
        <p:spPr>
          <a:xfrm>
            <a:off x="2000232" y="142852"/>
            <a:ext cx="3365024" cy="523220"/>
          </a:xfrm>
          <a:prstGeom prst="rect">
            <a:avLst/>
          </a:prstGeom>
          <a:solidFill>
            <a:srgbClr val="FFFF99"/>
          </a:solidFill>
        </p:spPr>
        <p:txBody>
          <a:bodyPr wrap="none" rtlCol="0">
            <a:spAutoFit/>
          </a:bodyPr>
          <a:lstStyle/>
          <a:p>
            <a:pPr fontAlgn="base">
              <a:spcBef>
                <a:spcPct val="0"/>
              </a:spcBef>
              <a:spcAft>
                <a:spcPct val="0"/>
              </a:spcAft>
            </a:pPr>
            <a:r>
              <a:rPr lang="en-US" sz="2800" dirty="0" smtClean="0">
                <a:solidFill>
                  <a:srgbClr val="000000"/>
                </a:solidFill>
                <a:latin typeface="Arial" pitchFamily="-72" charset="0"/>
                <a:ea typeface="ＭＳ Ｐゴシック" pitchFamily="-72" charset="-128"/>
              </a:rPr>
              <a:t>Meta-layers cartoon</a:t>
            </a:r>
            <a:endParaRPr lang="en-US" sz="2800" dirty="0">
              <a:solidFill>
                <a:srgbClr val="000000"/>
              </a:solidFill>
              <a:latin typeface="Arial" pitchFamily="-72" charset="0"/>
              <a:ea typeface="ＭＳ Ｐゴシック" pitchFamily="-72" charset="-128"/>
            </a:endParaRPr>
          </a:p>
        </p:txBody>
      </p:sp>
      <p:sp>
        <p:nvSpPr>
          <p:cNvPr id="57" name="Right Arrow 56"/>
          <p:cNvSpPr/>
          <p:nvPr/>
        </p:nvSpPr>
        <p:spPr bwMode="auto">
          <a:xfrm>
            <a:off x="1676400" y="838200"/>
            <a:ext cx="4267200" cy="4724400"/>
          </a:xfrm>
          <a:prstGeom prst="rightArrow">
            <a:avLst>
              <a:gd name="adj1" fmla="val 75807"/>
              <a:gd name="adj2" fmla="val 50000"/>
            </a:avLst>
          </a:prstGeom>
          <a:solidFill>
            <a:srgbClr val="FFCCCC"/>
          </a:solidFill>
          <a:ln w="28575"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2000" dirty="0" smtClean="0">
                <a:solidFill>
                  <a:srgbClr val="000000"/>
                </a:solidFill>
                <a:latin typeface="Arial" charset="0"/>
              </a:rPr>
              <a:t>Prediction </a:t>
            </a:r>
          </a:p>
          <a:p>
            <a:pPr algn="ctr" fontAlgn="base">
              <a:spcBef>
                <a:spcPct val="0"/>
              </a:spcBef>
              <a:spcAft>
                <a:spcPct val="0"/>
              </a:spcAft>
            </a:pPr>
            <a:r>
              <a:rPr lang="en-US" sz="3200" dirty="0" smtClean="0">
                <a:solidFill>
                  <a:srgbClr val="000000"/>
                </a:solidFill>
                <a:latin typeface="Arial" charset="0"/>
              </a:rPr>
              <a:t>Goals</a:t>
            </a:r>
            <a:endParaRPr lang="en-US" sz="2000" dirty="0" smtClean="0">
              <a:solidFill>
                <a:srgbClr val="000000"/>
              </a:solidFill>
              <a:latin typeface="Arial" charset="0"/>
            </a:endParaRPr>
          </a:p>
          <a:p>
            <a:pPr algn="ctr" fontAlgn="base">
              <a:spcBef>
                <a:spcPct val="0"/>
              </a:spcBef>
              <a:spcAft>
                <a:spcPct val="0"/>
              </a:spcAft>
            </a:pPr>
            <a:r>
              <a:rPr lang="en-US" sz="3200" dirty="0" smtClean="0">
                <a:solidFill>
                  <a:srgbClr val="000000"/>
                </a:solidFill>
                <a:latin typeface="Arial" charset="0"/>
              </a:rPr>
              <a:t>Actions</a:t>
            </a:r>
          </a:p>
        </p:txBody>
      </p:sp>
      <p:sp>
        <p:nvSpPr>
          <p:cNvPr id="58" name="Left Arrow 57"/>
          <p:cNvSpPr/>
          <p:nvPr/>
        </p:nvSpPr>
        <p:spPr bwMode="auto">
          <a:xfrm>
            <a:off x="533400" y="5562600"/>
            <a:ext cx="5943600" cy="609600"/>
          </a:xfrm>
          <a:prstGeom prst="leftArrow">
            <a:avLst/>
          </a:prstGeom>
          <a:solidFill>
            <a:srgbClr val="66FF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3200" dirty="0" smtClean="0">
                <a:solidFill>
                  <a:srgbClr val="000000"/>
                </a:solidFill>
                <a:latin typeface="Arial" charset="0"/>
              </a:rPr>
              <a:t>errors</a:t>
            </a:r>
          </a:p>
        </p:txBody>
      </p:sp>
      <p:sp>
        <p:nvSpPr>
          <p:cNvPr id="59" name="Right Arrow 58"/>
          <p:cNvSpPr/>
          <p:nvPr/>
        </p:nvSpPr>
        <p:spPr bwMode="auto">
          <a:xfrm>
            <a:off x="5410200" y="2743200"/>
            <a:ext cx="3581400" cy="1981200"/>
          </a:xfrm>
          <a:prstGeom prst="rightArrow">
            <a:avLst/>
          </a:prstGeom>
          <a:solidFill>
            <a:schemeClr val="bg1"/>
          </a:solidFill>
          <a:ln w="76200"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4000" b="1" dirty="0" smtClean="0">
                <a:solidFill>
                  <a:srgbClr val="FF0000"/>
                </a:solidFill>
                <a:latin typeface="Arial" charset="0"/>
              </a:rPr>
              <a:t>Actions</a:t>
            </a:r>
          </a:p>
        </p:txBody>
      </p:sp>
      <p:sp>
        <p:nvSpPr>
          <p:cNvPr id="19" name="TextBox 18"/>
          <p:cNvSpPr txBox="1"/>
          <p:nvPr/>
        </p:nvSpPr>
        <p:spPr>
          <a:xfrm rot="16200000">
            <a:off x="210889" y="2760913"/>
            <a:ext cx="1810111" cy="707886"/>
          </a:xfrm>
          <a:prstGeom prst="rect">
            <a:avLst/>
          </a:prstGeom>
          <a:noFill/>
        </p:spPr>
        <p:txBody>
          <a:bodyPr wrap="none" rtlCol="0">
            <a:spAutoFit/>
          </a:bodyPr>
          <a:lstStyle/>
          <a:p>
            <a:pPr fontAlgn="base">
              <a:spcBef>
                <a:spcPct val="0"/>
              </a:spcBef>
              <a:spcAft>
                <a:spcPct val="0"/>
              </a:spcAft>
            </a:pPr>
            <a:r>
              <a:rPr lang="en-US" sz="4000" b="1" dirty="0" smtClean="0">
                <a:solidFill>
                  <a:srgbClr val="000000"/>
                </a:solidFill>
                <a:latin typeface="Arial" charset="0"/>
              </a:rPr>
              <a:t>Cortex</a:t>
            </a:r>
            <a:endParaRPr lang="en-US" sz="4000" b="1" dirty="0">
              <a:solidFill>
                <a:srgbClr val="000000"/>
              </a:solidFill>
              <a:latin typeface="Arial" charset="0"/>
            </a:endParaRPr>
          </a:p>
        </p:txBody>
      </p:sp>
    </p:spTree>
  </p:cSld>
  <p:clrMapOvr>
    <a:masterClrMapping/>
  </p:clrMapOv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7"/>
          <p:cNvGrpSpPr/>
          <p:nvPr/>
        </p:nvGrpSpPr>
        <p:grpSpPr>
          <a:xfrm flipH="1">
            <a:off x="6850062" y="4038600"/>
            <a:ext cx="2293938" cy="2260600"/>
            <a:chOff x="685800" y="2209800"/>
            <a:chExt cx="2293938" cy="2260600"/>
          </a:xfrm>
        </p:grpSpPr>
        <p:sp>
          <p:nvSpPr>
            <p:cNvPr id="65"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66"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67"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68"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69"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0"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1"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2"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3"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4"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5"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6"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7"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8"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79"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80"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81"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83"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86"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87"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88"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89"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90"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91"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92"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93"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94"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95"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96"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sp>
          <p:nvSpPr>
            <p:cNvPr id="97"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rgbClr val="FFFFFF"/>
                </a:solidFill>
              </a:endParaRPr>
            </a:p>
          </p:txBody>
        </p:sp>
      </p:grpSp>
      <p:sp>
        <p:nvSpPr>
          <p:cNvPr id="98" name="Oval 3"/>
          <p:cNvSpPr>
            <a:spLocks noChangeArrowheads="1"/>
          </p:cNvSpPr>
          <p:nvPr/>
        </p:nvSpPr>
        <p:spPr bwMode="auto">
          <a:xfrm flipH="1">
            <a:off x="228600" y="4301184"/>
            <a:ext cx="2085517" cy="1514773"/>
          </a:xfrm>
          <a:prstGeom prst="ellipse">
            <a:avLst/>
          </a:prstGeom>
          <a:solidFill>
            <a:srgbClr val="C0C0C0"/>
          </a:solidFill>
          <a:ln w="9525" algn="ctr">
            <a:noFill/>
            <a:round/>
            <a:headEnd/>
            <a:tailEnd/>
          </a:ln>
          <a:effectLst/>
        </p:spPr>
        <p:txBody>
          <a:bodyPr wrap="none" anchor="ctr">
            <a:spAutoFit/>
          </a:bodyPr>
          <a:lstStyle/>
          <a:p>
            <a:pPr algn="ctr" fontAlgn="base">
              <a:spcBef>
                <a:spcPct val="0"/>
              </a:spcBef>
              <a:spcAft>
                <a:spcPct val="0"/>
              </a:spcAft>
            </a:pPr>
            <a:r>
              <a:rPr lang="en-US" sz="3200" b="1" dirty="0" smtClean="0">
                <a:solidFill>
                  <a:srgbClr val="000000"/>
                </a:solidFill>
                <a:latin typeface="Arial" pitchFamily="34" charset="0"/>
              </a:rPr>
              <a:t>Visual</a:t>
            </a:r>
          </a:p>
          <a:p>
            <a:pPr algn="ctr" fontAlgn="base">
              <a:spcBef>
                <a:spcPct val="0"/>
              </a:spcBef>
              <a:spcAft>
                <a:spcPct val="0"/>
              </a:spcAft>
            </a:pPr>
            <a:r>
              <a:rPr lang="en-US" sz="3200" b="1" dirty="0" smtClean="0">
                <a:solidFill>
                  <a:srgbClr val="000000"/>
                </a:solidFill>
                <a:latin typeface="Arial" pitchFamily="34" charset="0"/>
              </a:rPr>
              <a:t>Cortex</a:t>
            </a:r>
          </a:p>
        </p:txBody>
      </p:sp>
      <p:cxnSp>
        <p:nvCxnSpPr>
          <p:cNvPr id="99" name="AutoShape 4"/>
          <p:cNvCxnSpPr>
            <a:cxnSpLocks noChangeShapeType="1"/>
            <a:stCxn id="100" idx="6"/>
            <a:endCxn id="98" idx="2"/>
          </p:cNvCxnSpPr>
          <p:nvPr/>
        </p:nvCxnSpPr>
        <p:spPr bwMode="auto">
          <a:xfrm flipH="1">
            <a:off x="2314117" y="5054670"/>
            <a:ext cx="1209015" cy="3901"/>
          </a:xfrm>
          <a:prstGeom prst="straightConnector1">
            <a:avLst/>
          </a:prstGeom>
          <a:noFill/>
          <a:ln w="38100">
            <a:solidFill>
              <a:schemeClr val="tx1"/>
            </a:solidFill>
            <a:round/>
            <a:headEnd/>
            <a:tailEnd type="triangle" w="med" len="med"/>
          </a:ln>
          <a:effectLst/>
        </p:spPr>
      </p:cxnSp>
      <p:sp>
        <p:nvSpPr>
          <p:cNvPr id="100" name="Oval 3"/>
          <p:cNvSpPr>
            <a:spLocks noChangeArrowheads="1"/>
          </p:cNvSpPr>
          <p:nvPr/>
        </p:nvSpPr>
        <p:spPr bwMode="auto">
          <a:xfrm flipH="1">
            <a:off x="3523132" y="4470400"/>
            <a:ext cx="2301913" cy="1168539"/>
          </a:xfrm>
          <a:prstGeom prst="ellipse">
            <a:avLst/>
          </a:prstGeom>
          <a:solidFill>
            <a:srgbClr val="C0C0C0"/>
          </a:solidFill>
          <a:ln w="9525" algn="ctr">
            <a:noFill/>
            <a:round/>
            <a:headEnd/>
            <a:tailEnd/>
          </a:ln>
          <a:effectLst/>
        </p:spPr>
        <p:txBody>
          <a:bodyPr wrap="none" anchor="ctr">
            <a:spAutoFit/>
          </a:bodyPr>
          <a:lstStyle/>
          <a:p>
            <a:pPr algn="ctr" fontAlgn="base">
              <a:spcBef>
                <a:spcPct val="0"/>
              </a:spcBef>
              <a:spcAft>
                <a:spcPct val="0"/>
              </a:spcAft>
            </a:pPr>
            <a:r>
              <a:rPr lang="en-US" sz="2400" b="1" dirty="0" smtClean="0">
                <a:solidFill>
                  <a:srgbClr val="000000"/>
                </a:solidFill>
                <a:latin typeface="Arial" pitchFamily="34" charset="0"/>
              </a:rPr>
              <a:t>Visual</a:t>
            </a:r>
          </a:p>
          <a:p>
            <a:pPr algn="ctr" fontAlgn="base">
              <a:spcBef>
                <a:spcPct val="0"/>
              </a:spcBef>
              <a:spcAft>
                <a:spcPct val="0"/>
              </a:spcAft>
            </a:pPr>
            <a:r>
              <a:rPr lang="en-US" sz="2400" b="1" dirty="0" smtClean="0">
                <a:solidFill>
                  <a:srgbClr val="000000"/>
                </a:solidFill>
                <a:latin typeface="Arial" pitchFamily="34" charset="0"/>
              </a:rPr>
              <a:t>Thalamus</a:t>
            </a:r>
          </a:p>
        </p:txBody>
      </p:sp>
      <p:cxnSp>
        <p:nvCxnSpPr>
          <p:cNvPr id="101" name="AutoShape 4"/>
          <p:cNvCxnSpPr>
            <a:cxnSpLocks noChangeShapeType="1"/>
            <a:endCxn id="100" idx="2"/>
          </p:cNvCxnSpPr>
          <p:nvPr/>
        </p:nvCxnSpPr>
        <p:spPr bwMode="auto">
          <a:xfrm flipH="1" flipV="1">
            <a:off x="5825045" y="5054670"/>
            <a:ext cx="880555" cy="25330"/>
          </a:xfrm>
          <a:prstGeom prst="straightConnector1">
            <a:avLst/>
          </a:prstGeom>
          <a:noFill/>
          <a:ln w="38100">
            <a:solidFill>
              <a:schemeClr val="tx1"/>
            </a:solidFill>
            <a:round/>
            <a:headEnd/>
            <a:tailEnd type="triangle" w="med" len="med"/>
          </a:ln>
          <a:effectLst/>
        </p:spPr>
      </p:cxnSp>
      <p:cxnSp>
        <p:nvCxnSpPr>
          <p:cNvPr id="102" name="AutoShape 5"/>
          <p:cNvCxnSpPr>
            <a:cxnSpLocks noChangeShapeType="1"/>
            <a:stCxn id="98" idx="3"/>
            <a:endCxn id="100" idx="5"/>
          </p:cNvCxnSpPr>
          <p:nvPr/>
        </p:nvCxnSpPr>
        <p:spPr bwMode="auto">
          <a:xfrm rot="5400000" flipH="1" flipV="1">
            <a:off x="2871313" y="4605198"/>
            <a:ext cx="126313" cy="1851540"/>
          </a:xfrm>
          <a:prstGeom prst="curvedConnector3">
            <a:avLst>
              <a:gd name="adj1" fmla="val -324188"/>
            </a:avLst>
          </a:prstGeom>
          <a:noFill/>
          <a:ln w="38100">
            <a:solidFill>
              <a:srgbClr val="FF0000"/>
            </a:solidFill>
            <a:round/>
            <a:headEnd/>
            <a:tailEnd type="triangle" w="med" len="med"/>
          </a:ln>
          <a:effectLst/>
        </p:spPr>
      </p:cxnSp>
      <p:cxnSp>
        <p:nvCxnSpPr>
          <p:cNvPr id="103" name="AutoShape 5"/>
          <p:cNvCxnSpPr>
            <a:cxnSpLocks noChangeShapeType="1"/>
            <a:stCxn id="98" idx="3"/>
            <a:endCxn id="100" idx="5"/>
          </p:cNvCxnSpPr>
          <p:nvPr/>
        </p:nvCxnSpPr>
        <p:spPr bwMode="auto">
          <a:xfrm rot="5400000" flipH="1" flipV="1">
            <a:off x="2871313" y="4605198"/>
            <a:ext cx="126313" cy="1851540"/>
          </a:xfrm>
          <a:prstGeom prst="curvedConnector3">
            <a:avLst>
              <a:gd name="adj1" fmla="val -194530"/>
            </a:avLst>
          </a:prstGeom>
          <a:noFill/>
          <a:ln w="38100">
            <a:solidFill>
              <a:srgbClr val="FF0000"/>
            </a:solidFill>
            <a:round/>
            <a:headEnd/>
            <a:tailEnd type="triangle" w="med" len="med"/>
          </a:ln>
          <a:effectLst/>
        </p:spPr>
      </p:cxnSp>
      <p:cxnSp>
        <p:nvCxnSpPr>
          <p:cNvPr id="104" name="AutoShape 5"/>
          <p:cNvCxnSpPr>
            <a:cxnSpLocks noChangeShapeType="1"/>
            <a:stCxn id="98" idx="3"/>
            <a:endCxn id="100" idx="5"/>
          </p:cNvCxnSpPr>
          <p:nvPr/>
        </p:nvCxnSpPr>
        <p:spPr bwMode="auto">
          <a:xfrm rot="5400000" flipH="1" flipV="1">
            <a:off x="2871313" y="4605198"/>
            <a:ext cx="126313" cy="1851540"/>
          </a:xfrm>
          <a:prstGeom prst="curvedConnector3">
            <a:avLst>
              <a:gd name="adj1" fmla="val -32459"/>
            </a:avLst>
          </a:prstGeom>
          <a:noFill/>
          <a:ln w="38100">
            <a:solidFill>
              <a:srgbClr val="FF0000"/>
            </a:solidFill>
            <a:round/>
            <a:headEnd/>
            <a:tailEnd type="triangle" w="med" len="med"/>
          </a:ln>
          <a:effectLst/>
        </p:spPr>
      </p:cxnSp>
      <p:cxnSp>
        <p:nvCxnSpPr>
          <p:cNvPr id="105" name="AutoShape 5"/>
          <p:cNvCxnSpPr>
            <a:cxnSpLocks noChangeShapeType="1"/>
            <a:stCxn id="98" idx="3"/>
            <a:endCxn id="100" idx="5"/>
          </p:cNvCxnSpPr>
          <p:nvPr/>
        </p:nvCxnSpPr>
        <p:spPr bwMode="auto">
          <a:xfrm rot="5400000" flipH="1" flipV="1">
            <a:off x="2871313" y="4605198"/>
            <a:ext cx="126313" cy="1851540"/>
          </a:xfrm>
          <a:prstGeom prst="curvedConnector3">
            <a:avLst>
              <a:gd name="adj1" fmla="val 162025"/>
            </a:avLst>
          </a:prstGeom>
          <a:noFill/>
          <a:ln w="38100">
            <a:solidFill>
              <a:srgbClr val="FF0000"/>
            </a:solidFill>
            <a:round/>
            <a:headEnd/>
            <a:tailEnd type="triangle" w="med" len="med"/>
          </a:ln>
          <a:effectLst/>
        </p:spPr>
      </p:cxnSp>
      <p:cxnSp>
        <p:nvCxnSpPr>
          <p:cNvPr id="106" name="AutoShape 5"/>
          <p:cNvCxnSpPr>
            <a:cxnSpLocks noChangeShapeType="1"/>
            <a:stCxn id="98" idx="4"/>
            <a:endCxn id="100" idx="4"/>
          </p:cNvCxnSpPr>
          <p:nvPr/>
        </p:nvCxnSpPr>
        <p:spPr bwMode="auto">
          <a:xfrm rot="5400000" flipH="1" flipV="1">
            <a:off x="2884214" y="4026083"/>
            <a:ext cx="177018" cy="3402730"/>
          </a:xfrm>
          <a:prstGeom prst="curvedConnector3">
            <a:avLst>
              <a:gd name="adj1" fmla="val -213947"/>
            </a:avLst>
          </a:prstGeom>
          <a:noFill/>
          <a:ln w="38100">
            <a:solidFill>
              <a:srgbClr val="FF0000"/>
            </a:solidFill>
            <a:round/>
            <a:headEnd/>
            <a:tailEnd type="triangle" w="med" len="med"/>
          </a:ln>
          <a:effectLst/>
        </p:spPr>
      </p:cxnSp>
      <p:cxnSp>
        <p:nvCxnSpPr>
          <p:cNvPr id="107" name="AutoShape 5"/>
          <p:cNvCxnSpPr>
            <a:cxnSpLocks noChangeShapeType="1"/>
            <a:stCxn id="98" idx="4"/>
            <a:endCxn id="100" idx="4"/>
          </p:cNvCxnSpPr>
          <p:nvPr/>
        </p:nvCxnSpPr>
        <p:spPr bwMode="auto">
          <a:xfrm rot="5400000" flipH="1" flipV="1">
            <a:off x="2884214" y="4026083"/>
            <a:ext cx="177018" cy="3402730"/>
          </a:xfrm>
          <a:prstGeom prst="curvedConnector3">
            <a:avLst>
              <a:gd name="adj1" fmla="val -298755"/>
            </a:avLst>
          </a:prstGeom>
          <a:noFill/>
          <a:ln w="38100">
            <a:solidFill>
              <a:srgbClr val="FF0000"/>
            </a:solidFill>
            <a:round/>
            <a:headEnd/>
            <a:tailEnd type="triangle" w="med" len="med"/>
          </a:ln>
          <a:effectLst/>
        </p:spPr>
      </p:cxnSp>
      <p:cxnSp>
        <p:nvCxnSpPr>
          <p:cNvPr id="108" name="AutoShape 5"/>
          <p:cNvCxnSpPr>
            <a:cxnSpLocks noChangeShapeType="1"/>
            <a:stCxn id="98" idx="4"/>
            <a:endCxn id="100" idx="4"/>
          </p:cNvCxnSpPr>
          <p:nvPr/>
        </p:nvCxnSpPr>
        <p:spPr bwMode="auto">
          <a:xfrm rot="5400000" flipH="1" flipV="1">
            <a:off x="2884214" y="4026083"/>
            <a:ext cx="177018" cy="3402730"/>
          </a:xfrm>
          <a:prstGeom prst="curvedConnector3">
            <a:avLst>
              <a:gd name="adj1" fmla="val -429823"/>
            </a:avLst>
          </a:prstGeom>
          <a:noFill/>
          <a:ln w="38100">
            <a:solidFill>
              <a:srgbClr val="FF0000"/>
            </a:solidFill>
            <a:round/>
            <a:headEnd/>
            <a:tailEnd type="triangle" w="med" len="med"/>
          </a:ln>
          <a:effectLst/>
        </p:spPr>
      </p:cxnSp>
      <p:cxnSp>
        <p:nvCxnSpPr>
          <p:cNvPr id="109" name="AutoShape 5"/>
          <p:cNvCxnSpPr>
            <a:cxnSpLocks noChangeShapeType="1"/>
            <a:stCxn id="98" idx="4"/>
            <a:endCxn id="100" idx="4"/>
          </p:cNvCxnSpPr>
          <p:nvPr/>
        </p:nvCxnSpPr>
        <p:spPr bwMode="auto">
          <a:xfrm rot="5400000" flipH="1" flipV="1">
            <a:off x="2884214" y="4026083"/>
            <a:ext cx="177018" cy="3402730"/>
          </a:xfrm>
          <a:prstGeom prst="curvedConnector3">
            <a:avLst>
              <a:gd name="adj1" fmla="val -545470"/>
            </a:avLst>
          </a:prstGeom>
          <a:noFill/>
          <a:ln w="38100">
            <a:solidFill>
              <a:srgbClr val="FF0000"/>
            </a:solidFill>
            <a:round/>
            <a:headEnd/>
            <a:tailEnd type="triangle" w="med" len="med"/>
          </a:ln>
          <a:effectLst/>
        </p:spPr>
      </p:cxnSp>
      <p:cxnSp>
        <p:nvCxnSpPr>
          <p:cNvPr id="110" name="AutoShape 5"/>
          <p:cNvCxnSpPr>
            <a:cxnSpLocks noChangeShapeType="1"/>
            <a:stCxn id="98" idx="4"/>
            <a:endCxn id="100" idx="4"/>
          </p:cNvCxnSpPr>
          <p:nvPr/>
        </p:nvCxnSpPr>
        <p:spPr bwMode="auto">
          <a:xfrm rot="5400000" flipH="1" flipV="1">
            <a:off x="2884214" y="4026083"/>
            <a:ext cx="177018" cy="3402730"/>
          </a:xfrm>
          <a:prstGeom prst="curvedConnector3">
            <a:avLst>
              <a:gd name="adj1" fmla="val -668827"/>
            </a:avLst>
          </a:prstGeom>
          <a:noFill/>
          <a:ln w="38100">
            <a:solidFill>
              <a:srgbClr val="FF0000"/>
            </a:solidFill>
            <a:round/>
            <a:headEnd/>
            <a:tailEnd type="triangle" w="med" len="med"/>
          </a:ln>
          <a:effectLst/>
        </p:spPr>
      </p:cxnSp>
      <p:cxnSp>
        <p:nvCxnSpPr>
          <p:cNvPr id="111" name="AutoShape 5"/>
          <p:cNvCxnSpPr>
            <a:cxnSpLocks noChangeShapeType="1"/>
            <a:stCxn id="98" idx="4"/>
            <a:endCxn id="100" idx="4"/>
          </p:cNvCxnSpPr>
          <p:nvPr/>
        </p:nvCxnSpPr>
        <p:spPr bwMode="auto">
          <a:xfrm rot="5400000" flipH="1" flipV="1">
            <a:off x="2884214" y="4026083"/>
            <a:ext cx="177018" cy="3402730"/>
          </a:xfrm>
          <a:prstGeom prst="curvedConnector3">
            <a:avLst>
              <a:gd name="adj1" fmla="val -776763"/>
            </a:avLst>
          </a:prstGeom>
          <a:noFill/>
          <a:ln w="38100">
            <a:solidFill>
              <a:srgbClr val="FF0000"/>
            </a:solidFill>
            <a:round/>
            <a:headEnd/>
            <a:tailEnd type="triangle" w="med" len="med"/>
          </a:ln>
          <a:effectLst/>
        </p:spPr>
      </p:cxnSp>
      <p:sp>
        <p:nvSpPr>
          <p:cNvPr id="112" name="Right Arrow 111"/>
          <p:cNvSpPr/>
          <p:nvPr/>
        </p:nvSpPr>
        <p:spPr bwMode="auto">
          <a:xfrm>
            <a:off x="2133600" y="5765800"/>
            <a:ext cx="1752600" cy="1219200"/>
          </a:xfrm>
          <a:prstGeom prst="rightArrow">
            <a:avLst/>
          </a:prstGeom>
          <a:solidFill>
            <a:srgbClr val="FF99CC"/>
          </a:solid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3200" dirty="0" smtClean="0">
                <a:solidFill>
                  <a:srgbClr val="000000"/>
                </a:solidFill>
                <a:latin typeface="Arial" pitchFamily="34" charset="0"/>
              </a:rPr>
              <a:t>10x</a:t>
            </a:r>
          </a:p>
        </p:txBody>
      </p:sp>
      <p:sp>
        <p:nvSpPr>
          <p:cNvPr id="113" name="TextBox 112"/>
          <p:cNvSpPr txBox="1"/>
          <p:nvPr/>
        </p:nvSpPr>
        <p:spPr>
          <a:xfrm>
            <a:off x="6096000" y="4397176"/>
            <a:ext cx="389850" cy="646331"/>
          </a:xfrm>
          <a:prstGeom prst="rect">
            <a:avLst/>
          </a:prstGeom>
          <a:noFill/>
        </p:spPr>
        <p:txBody>
          <a:bodyPr wrap="none" rtlCol="0">
            <a:spAutoFit/>
          </a:bodyPr>
          <a:lstStyle/>
          <a:p>
            <a:r>
              <a:rPr lang="en-US" sz="3600" dirty="0" smtClean="0">
                <a:solidFill>
                  <a:srgbClr val="FFFFFF"/>
                </a:solidFill>
              </a:rPr>
              <a:t>?</a:t>
            </a:r>
            <a:endParaRPr lang="en-US" sz="3600" dirty="0">
              <a:solidFill>
                <a:srgbClr val="FFFFFF"/>
              </a:solidFill>
            </a:endParaRPr>
          </a:p>
        </p:txBody>
      </p:sp>
      <p:sp>
        <p:nvSpPr>
          <p:cNvPr id="84" name="TextBox 83"/>
          <p:cNvSpPr txBox="1"/>
          <p:nvPr/>
        </p:nvSpPr>
        <p:spPr>
          <a:xfrm>
            <a:off x="1905000" y="3886200"/>
            <a:ext cx="2209800" cy="1066800"/>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srgbClr val="FF0000"/>
                </a:solidFill>
              </a:rPr>
              <a:t>Why?</a:t>
            </a:r>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7"/>
          <p:cNvGrpSpPr/>
          <p:nvPr/>
        </p:nvGrpSpPr>
        <p:grpSpPr>
          <a:xfrm flipH="1">
            <a:off x="6545262" y="4902200"/>
            <a:ext cx="2293938" cy="2260600"/>
            <a:chOff x="685800" y="2209800"/>
            <a:chExt cx="2293938" cy="2260600"/>
          </a:xfrm>
        </p:grpSpPr>
        <p:sp>
          <p:nvSpPr>
            <p:cNvPr id="7025673"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77"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78"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79"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0"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1"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2"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3"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4"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5"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6"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7"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8"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9"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0"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1"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2"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3"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4"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5"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6"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7"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8"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9"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07"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08"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09"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10"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11"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12"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55" name="Oval 3"/>
          <p:cNvSpPr>
            <a:spLocks noChangeArrowheads="1"/>
          </p:cNvSpPr>
          <p:nvPr/>
        </p:nvSpPr>
        <p:spPr bwMode="auto">
          <a:xfrm flipH="1">
            <a:off x="228600" y="5164784"/>
            <a:ext cx="2085517" cy="1514773"/>
          </a:xfrm>
          <a:prstGeom prst="ellipse">
            <a:avLst/>
          </a:prstGeom>
          <a:solidFill>
            <a:srgbClr val="C0C0C0"/>
          </a:solidFill>
          <a:ln w="9525" algn="ctr">
            <a:noFill/>
            <a:round/>
            <a:headEnd/>
            <a:tailEnd/>
          </a:ln>
          <a:effectLst/>
        </p:spPr>
        <p:txBody>
          <a:bodyPr wrap="none" anchor="ctr">
            <a:spAutoFit/>
          </a:bodyPr>
          <a:lstStyle/>
          <a:p>
            <a:pPr algn="ctr" fontAlgn="base">
              <a:spcBef>
                <a:spcPct val="0"/>
              </a:spcBef>
              <a:spcAft>
                <a:spcPct val="0"/>
              </a:spcAft>
            </a:pPr>
            <a:r>
              <a:rPr lang="en-US" sz="3200" b="1" dirty="0" smtClean="0">
                <a:solidFill>
                  <a:srgbClr val="000000"/>
                </a:solidFill>
                <a:latin typeface="Arial" pitchFamily="34" charset="0"/>
              </a:rPr>
              <a:t>Visual</a:t>
            </a:r>
          </a:p>
          <a:p>
            <a:pPr algn="ctr" fontAlgn="base">
              <a:spcBef>
                <a:spcPct val="0"/>
              </a:spcBef>
              <a:spcAft>
                <a:spcPct val="0"/>
              </a:spcAft>
            </a:pPr>
            <a:r>
              <a:rPr lang="en-US" sz="3200" b="1" dirty="0" smtClean="0">
                <a:solidFill>
                  <a:srgbClr val="000000"/>
                </a:solidFill>
                <a:latin typeface="Arial" pitchFamily="34" charset="0"/>
              </a:rPr>
              <a:t>Cortex</a:t>
            </a:r>
          </a:p>
        </p:txBody>
      </p:sp>
      <p:cxnSp>
        <p:nvCxnSpPr>
          <p:cNvPr id="56" name="AutoShape 4"/>
          <p:cNvCxnSpPr>
            <a:cxnSpLocks noChangeShapeType="1"/>
            <a:stCxn id="60" idx="6"/>
            <a:endCxn id="55" idx="2"/>
          </p:cNvCxnSpPr>
          <p:nvPr/>
        </p:nvCxnSpPr>
        <p:spPr bwMode="auto">
          <a:xfrm flipH="1">
            <a:off x="2314117" y="5918270"/>
            <a:ext cx="1209015" cy="3901"/>
          </a:xfrm>
          <a:prstGeom prst="straightConnector1">
            <a:avLst/>
          </a:prstGeom>
          <a:noFill/>
          <a:ln w="38100">
            <a:solidFill>
              <a:schemeClr val="tx1"/>
            </a:solidFill>
            <a:round/>
            <a:headEnd/>
            <a:tailEnd type="triangle" w="med" len="med"/>
          </a:ln>
          <a:effectLst/>
        </p:spPr>
      </p:cxnSp>
      <p:sp>
        <p:nvSpPr>
          <p:cNvPr id="60" name="Oval 3"/>
          <p:cNvSpPr>
            <a:spLocks noChangeArrowheads="1"/>
          </p:cNvSpPr>
          <p:nvPr/>
        </p:nvSpPr>
        <p:spPr bwMode="auto">
          <a:xfrm flipH="1">
            <a:off x="3523132" y="5334000"/>
            <a:ext cx="2301913" cy="1168539"/>
          </a:xfrm>
          <a:prstGeom prst="ellipse">
            <a:avLst/>
          </a:prstGeom>
          <a:solidFill>
            <a:srgbClr val="C0C0C0"/>
          </a:solidFill>
          <a:ln w="9525" algn="ctr">
            <a:noFill/>
            <a:round/>
            <a:headEnd/>
            <a:tailEnd/>
          </a:ln>
          <a:effectLst/>
        </p:spPr>
        <p:txBody>
          <a:bodyPr wrap="none" anchor="ctr">
            <a:spAutoFit/>
          </a:bodyPr>
          <a:lstStyle/>
          <a:p>
            <a:pPr algn="ctr" fontAlgn="base">
              <a:spcBef>
                <a:spcPct val="0"/>
              </a:spcBef>
              <a:spcAft>
                <a:spcPct val="0"/>
              </a:spcAft>
            </a:pPr>
            <a:r>
              <a:rPr lang="en-US" sz="2400" b="1" dirty="0" smtClean="0">
                <a:solidFill>
                  <a:srgbClr val="000000"/>
                </a:solidFill>
                <a:latin typeface="Arial" pitchFamily="34" charset="0"/>
              </a:rPr>
              <a:t>Visual</a:t>
            </a:r>
          </a:p>
          <a:p>
            <a:pPr algn="ctr" fontAlgn="base">
              <a:spcBef>
                <a:spcPct val="0"/>
              </a:spcBef>
              <a:spcAft>
                <a:spcPct val="0"/>
              </a:spcAft>
            </a:pPr>
            <a:r>
              <a:rPr lang="en-US" sz="2400" b="1" dirty="0" smtClean="0">
                <a:solidFill>
                  <a:srgbClr val="000000"/>
                </a:solidFill>
                <a:latin typeface="Arial" pitchFamily="34" charset="0"/>
              </a:rPr>
              <a:t>Thalamus</a:t>
            </a:r>
          </a:p>
        </p:txBody>
      </p:sp>
      <p:cxnSp>
        <p:nvCxnSpPr>
          <p:cNvPr id="62" name="AutoShape 4"/>
          <p:cNvCxnSpPr>
            <a:cxnSpLocks noChangeShapeType="1"/>
            <a:endCxn id="60" idx="2"/>
          </p:cNvCxnSpPr>
          <p:nvPr/>
        </p:nvCxnSpPr>
        <p:spPr bwMode="auto">
          <a:xfrm flipH="1" flipV="1">
            <a:off x="5825045" y="5918270"/>
            <a:ext cx="880555" cy="25330"/>
          </a:xfrm>
          <a:prstGeom prst="straightConnector1">
            <a:avLst/>
          </a:prstGeom>
          <a:noFill/>
          <a:ln w="38100">
            <a:solidFill>
              <a:schemeClr val="tx1"/>
            </a:solidFill>
            <a:round/>
            <a:headEnd/>
            <a:tailEnd type="triangle" w="med" len="med"/>
          </a:ln>
          <a:effectLst/>
        </p:spPr>
      </p:cxnSp>
      <p:sp>
        <p:nvSpPr>
          <p:cNvPr id="118" name="TextBox 117"/>
          <p:cNvSpPr txBox="1"/>
          <p:nvPr/>
        </p:nvSpPr>
        <p:spPr>
          <a:xfrm>
            <a:off x="6096000" y="5260776"/>
            <a:ext cx="389850" cy="646331"/>
          </a:xfrm>
          <a:prstGeom prst="rect">
            <a:avLst/>
          </a:prstGeom>
          <a:noFill/>
        </p:spPr>
        <p:txBody>
          <a:bodyPr wrap="none" rtlCol="0">
            <a:spAutoFit/>
          </a:bodyPr>
          <a:lstStyle/>
          <a:p>
            <a:r>
              <a:rPr lang="en-US" sz="3600" dirty="0" smtClean="0">
                <a:solidFill>
                  <a:prstClr val="black"/>
                </a:solidFill>
              </a:rPr>
              <a:t>?</a:t>
            </a:r>
            <a:endParaRPr lang="en-US" sz="3600" dirty="0">
              <a:solidFill>
                <a:prstClr val="black"/>
              </a:solidFill>
            </a:endParaRPr>
          </a:p>
        </p:txBody>
      </p:sp>
      <p:sp>
        <p:nvSpPr>
          <p:cNvPr id="119" name="TextBox 118"/>
          <p:cNvSpPr txBox="1"/>
          <p:nvPr/>
        </p:nvSpPr>
        <p:spPr>
          <a:xfrm>
            <a:off x="5257800" y="4191000"/>
            <a:ext cx="3200400" cy="954107"/>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There are 10x feedback neurons </a:t>
            </a:r>
            <a:endParaRPr lang="en-US" sz="2800" dirty="0">
              <a:solidFill>
                <a:prstClr val="black"/>
              </a:solidFill>
              <a:latin typeface="Arial" pitchFamily="34" charset="0"/>
              <a:cs typeface="Arial" pitchFamily="34" charset="0"/>
            </a:endParaRPr>
          </a:p>
        </p:txBody>
      </p:sp>
      <p:sp>
        <p:nvSpPr>
          <p:cNvPr id="50" name="Rectangle 49"/>
          <p:cNvSpPr/>
          <p:nvPr/>
        </p:nvSpPr>
        <p:spPr bwMode="auto">
          <a:xfrm flipH="1">
            <a:off x="5105400" y="238461"/>
            <a:ext cx="1109674" cy="3452544"/>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p:txBody>
      </p:sp>
      <p:sp>
        <p:nvSpPr>
          <p:cNvPr id="51" name="Rectangle 50"/>
          <p:cNvSpPr/>
          <p:nvPr/>
        </p:nvSpPr>
        <p:spPr bwMode="auto">
          <a:xfrm flipH="1">
            <a:off x="457200" y="242769"/>
            <a:ext cx="457200" cy="2066774"/>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dirty="0" smtClean="0">
              <a:solidFill>
                <a:srgbClr val="000000"/>
              </a:solidFill>
              <a:latin typeface="Arial" charset="0"/>
              <a:ea typeface="ＭＳ Ｐゴシック" pitchFamily="-72" charset="-128"/>
            </a:endParaRPr>
          </a:p>
        </p:txBody>
      </p:sp>
      <p:sp>
        <p:nvSpPr>
          <p:cNvPr id="52" name="Cloud 51"/>
          <p:cNvSpPr/>
          <p:nvPr/>
        </p:nvSpPr>
        <p:spPr bwMode="auto">
          <a:xfrm>
            <a:off x="6572264" y="287826"/>
            <a:ext cx="2357454" cy="3545717"/>
          </a:xfrm>
          <a:prstGeom prst="cloud">
            <a:avLst/>
          </a:prstGeom>
          <a:solidFill>
            <a:srgbClr val="FF9999"/>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a:p>
            <a:pPr algn="ctr" fontAlgn="base">
              <a:spcBef>
                <a:spcPct val="0"/>
              </a:spcBef>
              <a:spcAft>
                <a:spcPct val="0"/>
              </a:spcAft>
            </a:pPr>
            <a:r>
              <a:rPr lang="en-US" sz="2400" dirty="0" smtClean="0">
                <a:solidFill>
                  <a:srgbClr val="000000"/>
                </a:solidFill>
                <a:latin typeface="Arial" charset="0"/>
                <a:ea typeface="ＭＳ Ｐゴシック" pitchFamily="-72" charset="-128"/>
              </a:rPr>
              <a:t>Physiology</a:t>
            </a:r>
          </a:p>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a:p>
            <a:pPr algn="ctr" fontAlgn="base">
              <a:spcBef>
                <a:spcPct val="0"/>
              </a:spcBef>
              <a:spcAft>
                <a:spcPct val="0"/>
              </a:spcAft>
            </a:pPr>
            <a:r>
              <a:rPr lang="en-US" sz="2400" dirty="0" smtClean="0">
                <a:solidFill>
                  <a:srgbClr val="000000"/>
                </a:solidFill>
                <a:latin typeface="Arial" charset="0"/>
                <a:ea typeface="ＭＳ Ｐゴシック" pitchFamily="-72" charset="-128"/>
              </a:rPr>
              <a:t>Organs</a:t>
            </a:r>
          </a:p>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400" dirty="0" smtClean="0">
              <a:solidFill>
                <a:srgbClr val="000000"/>
              </a:solidFill>
              <a:latin typeface="Arial" charset="0"/>
              <a:ea typeface="ＭＳ Ｐゴシック" pitchFamily="-72" charset="-128"/>
            </a:endParaRPr>
          </a:p>
        </p:txBody>
      </p:sp>
      <p:sp>
        <p:nvSpPr>
          <p:cNvPr id="53" name="Rectangle 52"/>
          <p:cNvSpPr/>
          <p:nvPr/>
        </p:nvSpPr>
        <p:spPr bwMode="auto">
          <a:xfrm flipH="1">
            <a:off x="2133600" y="228600"/>
            <a:ext cx="1181126" cy="3452544"/>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dirty="0" smtClean="0">
              <a:solidFill>
                <a:srgbClr val="000000"/>
              </a:solidFill>
              <a:latin typeface="Arial" charset="0"/>
              <a:ea typeface="ＭＳ Ｐゴシック" pitchFamily="-72" charset="-128"/>
            </a:endParaRPr>
          </a:p>
        </p:txBody>
      </p:sp>
      <p:sp>
        <p:nvSpPr>
          <p:cNvPr id="54" name="Rectangle 53"/>
          <p:cNvSpPr/>
          <p:nvPr/>
        </p:nvSpPr>
        <p:spPr bwMode="auto">
          <a:xfrm flipH="1">
            <a:off x="3619474" y="228600"/>
            <a:ext cx="1181126" cy="3452544"/>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dirty="0" smtClean="0">
              <a:solidFill>
                <a:srgbClr val="000000"/>
              </a:solidFill>
              <a:latin typeface="Arial" charset="0"/>
              <a:ea typeface="ＭＳ Ｐゴシック" pitchFamily="-72" charset="-128"/>
            </a:endParaRPr>
          </a:p>
        </p:txBody>
      </p:sp>
      <p:sp>
        <p:nvSpPr>
          <p:cNvPr id="57" name="Right Arrow 56"/>
          <p:cNvSpPr/>
          <p:nvPr/>
        </p:nvSpPr>
        <p:spPr bwMode="auto">
          <a:xfrm>
            <a:off x="2743200" y="387341"/>
            <a:ext cx="3200400" cy="3370002"/>
          </a:xfrm>
          <a:prstGeom prst="rightArrow">
            <a:avLst>
              <a:gd name="adj1" fmla="val 75807"/>
              <a:gd name="adj2" fmla="val 50000"/>
            </a:avLst>
          </a:prstGeom>
          <a:solidFill>
            <a:srgbClr val="FFCCCC"/>
          </a:solidFill>
          <a:ln w="28575"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2000" dirty="0" smtClean="0">
                <a:solidFill>
                  <a:srgbClr val="000000"/>
                </a:solidFill>
                <a:latin typeface="Arial" charset="0"/>
              </a:rPr>
              <a:t>Prediction </a:t>
            </a:r>
          </a:p>
          <a:p>
            <a:pPr algn="ctr" fontAlgn="base">
              <a:spcBef>
                <a:spcPct val="0"/>
              </a:spcBef>
              <a:spcAft>
                <a:spcPct val="0"/>
              </a:spcAft>
            </a:pPr>
            <a:r>
              <a:rPr lang="en-US" sz="3200" dirty="0" smtClean="0">
                <a:solidFill>
                  <a:srgbClr val="000000"/>
                </a:solidFill>
                <a:latin typeface="Arial" charset="0"/>
              </a:rPr>
              <a:t>Goals</a:t>
            </a:r>
            <a:endParaRPr lang="en-US" sz="2000" dirty="0" smtClean="0">
              <a:solidFill>
                <a:srgbClr val="000000"/>
              </a:solidFill>
              <a:latin typeface="Arial" charset="0"/>
            </a:endParaRPr>
          </a:p>
          <a:p>
            <a:pPr algn="ctr" fontAlgn="base">
              <a:spcBef>
                <a:spcPct val="0"/>
              </a:spcBef>
              <a:spcAft>
                <a:spcPct val="0"/>
              </a:spcAft>
            </a:pPr>
            <a:r>
              <a:rPr lang="en-US" sz="3200" dirty="0" smtClean="0">
                <a:solidFill>
                  <a:srgbClr val="000000"/>
                </a:solidFill>
                <a:latin typeface="Arial" charset="0"/>
              </a:rPr>
              <a:t>Actions</a:t>
            </a:r>
          </a:p>
        </p:txBody>
      </p:sp>
      <p:sp>
        <p:nvSpPr>
          <p:cNvPr id="58" name="Left Arrow 57"/>
          <p:cNvSpPr/>
          <p:nvPr/>
        </p:nvSpPr>
        <p:spPr bwMode="auto">
          <a:xfrm>
            <a:off x="685800" y="3429000"/>
            <a:ext cx="5943600" cy="421250"/>
          </a:xfrm>
          <a:prstGeom prst="leftArrow">
            <a:avLst/>
          </a:prstGeom>
          <a:solidFill>
            <a:srgbClr val="66FF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2800" dirty="0" smtClean="0">
                <a:solidFill>
                  <a:srgbClr val="000000"/>
                </a:solidFill>
                <a:latin typeface="Arial" charset="0"/>
              </a:rPr>
              <a:t>errors</a:t>
            </a:r>
          </a:p>
        </p:txBody>
      </p:sp>
      <p:sp>
        <p:nvSpPr>
          <p:cNvPr id="59" name="Right Arrow 58"/>
          <p:cNvSpPr/>
          <p:nvPr/>
        </p:nvSpPr>
        <p:spPr bwMode="auto">
          <a:xfrm>
            <a:off x="5410200" y="1454141"/>
            <a:ext cx="3581400" cy="1369063"/>
          </a:xfrm>
          <a:prstGeom prst="rightArrow">
            <a:avLst/>
          </a:prstGeom>
          <a:solidFill>
            <a:schemeClr val="bg1"/>
          </a:solidFill>
          <a:ln w="76200"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3600" b="1" dirty="0" smtClean="0">
                <a:solidFill>
                  <a:srgbClr val="FF0000"/>
                </a:solidFill>
                <a:latin typeface="Arial" charset="0"/>
              </a:rPr>
              <a:t>Actions</a:t>
            </a:r>
          </a:p>
        </p:txBody>
      </p:sp>
      <p:sp>
        <p:nvSpPr>
          <p:cNvPr id="61" name="Right Arrow 60"/>
          <p:cNvSpPr/>
          <p:nvPr/>
        </p:nvSpPr>
        <p:spPr bwMode="auto">
          <a:xfrm>
            <a:off x="609600" y="533400"/>
            <a:ext cx="2667000" cy="1000469"/>
          </a:xfrm>
          <a:prstGeom prst="rightArrow">
            <a:avLst>
              <a:gd name="adj1" fmla="val 75807"/>
              <a:gd name="adj2" fmla="val 50000"/>
            </a:avLst>
          </a:prstGeom>
          <a:solidFill>
            <a:srgbClr val="FFCCCC"/>
          </a:solidFill>
          <a:ln w="28575"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2000" dirty="0" smtClean="0">
                <a:solidFill>
                  <a:srgbClr val="000000"/>
                </a:solidFill>
                <a:latin typeface="Arial" charset="0"/>
              </a:rPr>
              <a:t>Prediction </a:t>
            </a:r>
          </a:p>
          <a:p>
            <a:pPr algn="ctr" fontAlgn="base">
              <a:spcBef>
                <a:spcPct val="0"/>
              </a:spcBef>
              <a:spcAft>
                <a:spcPct val="0"/>
              </a:spcAft>
            </a:pPr>
            <a:r>
              <a:rPr lang="en-US" sz="3200" dirty="0" smtClean="0">
                <a:solidFill>
                  <a:srgbClr val="000000"/>
                </a:solidFill>
                <a:latin typeface="Arial" charset="0"/>
              </a:rPr>
              <a:t>Goals</a:t>
            </a:r>
            <a:endParaRPr lang="en-US" sz="2000" dirty="0" smtClean="0">
              <a:solidFill>
                <a:srgbClr val="000000"/>
              </a:solidFill>
              <a:latin typeface="Arial" charset="0"/>
            </a:endParaRPr>
          </a:p>
        </p:txBody>
      </p:sp>
      <p:sp>
        <p:nvSpPr>
          <p:cNvPr id="63" name="TextBox 62"/>
          <p:cNvSpPr txBox="1"/>
          <p:nvPr/>
        </p:nvSpPr>
        <p:spPr>
          <a:xfrm>
            <a:off x="381000" y="2362200"/>
            <a:ext cx="1624163" cy="861774"/>
          </a:xfrm>
          <a:prstGeom prst="rect">
            <a:avLst/>
          </a:prstGeom>
          <a:noFill/>
        </p:spPr>
        <p:txBody>
          <a:bodyPr wrap="none" rtlCol="0">
            <a:spAutoFit/>
          </a:bodyPr>
          <a:lstStyle/>
          <a:p>
            <a:pPr algn="ctr" fontAlgn="base">
              <a:lnSpc>
                <a:spcPts val="3000"/>
              </a:lnSpc>
              <a:spcBef>
                <a:spcPct val="0"/>
              </a:spcBef>
              <a:spcAft>
                <a:spcPct val="0"/>
              </a:spcAft>
            </a:pPr>
            <a:r>
              <a:rPr lang="en-US" sz="2400" dirty="0" smtClean="0">
                <a:solidFill>
                  <a:prstClr val="black"/>
                </a:solidFill>
                <a:latin typeface="Arial" charset="0"/>
              </a:rPr>
              <a:t>Conscious</a:t>
            </a:r>
          </a:p>
          <a:p>
            <a:pPr algn="ctr" fontAlgn="base">
              <a:lnSpc>
                <a:spcPts val="3000"/>
              </a:lnSpc>
              <a:spcBef>
                <a:spcPct val="0"/>
              </a:spcBef>
              <a:spcAft>
                <a:spcPct val="0"/>
              </a:spcAft>
            </a:pPr>
            <a:r>
              <a:rPr lang="en-US" sz="2400" dirty="0" smtClean="0">
                <a:solidFill>
                  <a:prstClr val="black"/>
                </a:solidFill>
                <a:latin typeface="Arial" charset="0"/>
              </a:rPr>
              <a:t>perception</a:t>
            </a:r>
            <a:endParaRPr lang="en-US" sz="3600" dirty="0" smtClean="0">
              <a:solidFill>
                <a:prstClr val="black"/>
              </a:solidFill>
              <a:latin typeface="Arial" charset="0"/>
            </a:endParaRPr>
          </a:p>
        </p:txBody>
      </p:sp>
      <p:cxnSp>
        <p:nvCxnSpPr>
          <p:cNvPr id="82" name="Curved Connector 81"/>
          <p:cNvCxnSpPr>
            <a:stCxn id="55" idx="0"/>
            <a:endCxn id="60" idx="0"/>
          </p:cNvCxnSpPr>
          <p:nvPr/>
        </p:nvCxnSpPr>
        <p:spPr>
          <a:xfrm rot="16200000" flipH="1">
            <a:off x="2888115" y="3548027"/>
            <a:ext cx="169216" cy="3402730"/>
          </a:xfrm>
          <a:prstGeom prst="curvedConnector3">
            <a:avLst>
              <a:gd name="adj1" fmla="val -514163"/>
            </a:avLst>
          </a:prstGeom>
          <a:ln w="2540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7" name="Right Arrow 116"/>
          <p:cNvSpPr/>
          <p:nvPr/>
        </p:nvSpPr>
        <p:spPr bwMode="auto">
          <a:xfrm>
            <a:off x="2133600" y="4419600"/>
            <a:ext cx="1752600" cy="1219200"/>
          </a:xfrm>
          <a:prstGeom prst="rightArrow">
            <a:avLst/>
          </a:prstGeom>
          <a:solidFill>
            <a:srgbClr val="FF99CC"/>
          </a:solid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3200" dirty="0" smtClean="0">
                <a:solidFill>
                  <a:prstClr val="black"/>
                </a:solidFill>
                <a:latin typeface="Arial" pitchFamily="34" charset="0"/>
              </a:rPr>
              <a:t>10x</a:t>
            </a:r>
          </a:p>
        </p:txBody>
      </p:sp>
      <p:sp>
        <p:nvSpPr>
          <p:cNvPr id="84" name="TextBox 83"/>
          <p:cNvSpPr txBox="1"/>
          <p:nvPr/>
        </p:nvSpPr>
        <p:spPr>
          <a:xfrm>
            <a:off x="381000" y="3733800"/>
            <a:ext cx="2209800" cy="1066800"/>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srgbClr val="FF0000"/>
                </a:solidFill>
              </a:rPr>
              <a:t>Why?</a:t>
            </a:r>
          </a:p>
        </p:txBody>
      </p:sp>
      <p:sp>
        <p:nvSpPr>
          <p:cNvPr id="85" name="Explosion 1 84"/>
          <p:cNvSpPr/>
          <p:nvPr/>
        </p:nvSpPr>
        <p:spPr>
          <a:xfrm>
            <a:off x="4114800" y="-304800"/>
            <a:ext cx="4572000" cy="2819400"/>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3200" b="1" dirty="0" smtClean="0">
                <a:solidFill>
                  <a:srgbClr val="FF0000"/>
                </a:solidFill>
              </a:rPr>
              <a:t>What are the </a:t>
            </a:r>
          </a:p>
          <a:p>
            <a:pPr algn="ctr"/>
            <a:r>
              <a:rPr lang="en-US" sz="3200" b="1" dirty="0" smtClean="0">
                <a:solidFill>
                  <a:srgbClr val="FF0000"/>
                </a:solidFill>
              </a:rPr>
              <a:t>consequences?</a:t>
            </a:r>
            <a:endParaRPr lang="en-US" sz="3200" b="1" dirty="0">
              <a:solidFill>
                <a:srgbClr val="FF0000"/>
              </a:solidFill>
            </a:endParaRP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69"/>
          <p:cNvSpPr/>
          <p:nvPr/>
        </p:nvSpPr>
        <p:spPr bwMode="auto">
          <a:xfrm flipH="1">
            <a:off x="457200" y="3581400"/>
            <a:ext cx="457200" cy="299087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5" name="Rectangle 34"/>
          <p:cNvSpPr/>
          <p:nvPr/>
        </p:nvSpPr>
        <p:spPr bwMode="auto">
          <a:xfrm flipH="1">
            <a:off x="2133600" y="914400"/>
            <a:ext cx="2133600" cy="5638800"/>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algn="ctr" fontAlgn="base">
              <a:spcBef>
                <a:spcPct val="0"/>
              </a:spcBef>
              <a:spcAft>
                <a:spcPct val="0"/>
              </a:spcAft>
            </a:pPr>
            <a:r>
              <a:rPr lang="en-US" sz="4000" b="1" dirty="0" smtClean="0">
                <a:solidFill>
                  <a:srgbClr val="000000"/>
                </a:solidFill>
                <a:latin typeface="Arial" charset="0"/>
                <a:ea typeface="ＭＳ Ｐゴシック" pitchFamily="-72" charset="-128"/>
              </a:rPr>
              <a:t>3D</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+time</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Simulation</a:t>
            </a:r>
          </a:p>
        </p:txBody>
      </p:sp>
      <p:sp>
        <p:nvSpPr>
          <p:cNvPr id="12" name="TextBox 11"/>
          <p:cNvSpPr txBox="1"/>
          <p:nvPr/>
        </p:nvSpPr>
        <p:spPr>
          <a:xfrm>
            <a:off x="228600" y="142852"/>
            <a:ext cx="3829895" cy="584775"/>
          </a:xfrm>
          <a:prstGeom prst="rect">
            <a:avLst/>
          </a:prstGeom>
          <a:solidFill>
            <a:srgbClr val="FFFF99"/>
          </a:solidFill>
        </p:spPr>
        <p:txBody>
          <a:bodyPr wrap="none" rtlCol="0">
            <a:spAutoFit/>
          </a:bodyPr>
          <a:lstStyle/>
          <a:p>
            <a:pPr fontAlgn="base">
              <a:spcBef>
                <a:spcPct val="0"/>
              </a:spcBef>
              <a:spcAft>
                <a:spcPct val="0"/>
              </a:spcAft>
            </a:pPr>
            <a:r>
              <a:rPr lang="en-US" sz="3200" dirty="0" smtClean="0">
                <a:solidFill>
                  <a:srgbClr val="000000"/>
                </a:solidFill>
                <a:latin typeface="Arial" pitchFamily="-72" charset="0"/>
                <a:ea typeface="ＭＳ Ｐゴシック" pitchFamily="-72" charset="-128"/>
              </a:rPr>
              <a:t>Seeing is </a:t>
            </a:r>
            <a:r>
              <a:rPr lang="en-US" sz="3200" b="1" i="1" dirty="0" smtClean="0">
                <a:solidFill>
                  <a:srgbClr val="000000"/>
                </a:solidFill>
                <a:latin typeface="Arial" pitchFamily="-72" charset="0"/>
                <a:ea typeface="ＭＳ Ｐゴシック" pitchFamily="-72" charset="-128"/>
              </a:rPr>
              <a:t>dreaming</a:t>
            </a:r>
            <a:endParaRPr lang="en-US" sz="3200" b="1" i="1" dirty="0">
              <a:solidFill>
                <a:srgbClr val="000000"/>
              </a:solidFill>
              <a:latin typeface="Arial" pitchFamily="-72" charset="0"/>
              <a:ea typeface="ＭＳ Ｐゴシック" pitchFamily="-72" charset="-128"/>
            </a:endParaRPr>
          </a:p>
        </p:txBody>
      </p:sp>
      <p:sp>
        <p:nvSpPr>
          <p:cNvPr id="13" name="Right Arrow 12"/>
          <p:cNvSpPr/>
          <p:nvPr/>
        </p:nvSpPr>
        <p:spPr bwMode="auto">
          <a:xfrm flipH="1">
            <a:off x="533400" y="5302404"/>
            <a:ext cx="2133600" cy="1143000"/>
          </a:xfrm>
          <a:prstGeom prst="rightArrow">
            <a:avLst>
              <a:gd name="adj1" fmla="val 75807"/>
              <a:gd name="adj2" fmla="val 50000"/>
            </a:avLst>
          </a:prstGeom>
          <a:solidFill>
            <a:srgbClr val="66FF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endParaRPr lang="en-US" sz="3200" dirty="0" smtClean="0">
              <a:solidFill>
                <a:srgbClr val="000000"/>
              </a:solidFill>
              <a:latin typeface="Arial" charset="0"/>
            </a:endParaRPr>
          </a:p>
        </p:txBody>
      </p:sp>
      <p:sp>
        <p:nvSpPr>
          <p:cNvPr id="14" name="TextBox 13"/>
          <p:cNvSpPr txBox="1"/>
          <p:nvPr/>
        </p:nvSpPr>
        <p:spPr>
          <a:xfrm>
            <a:off x="762000" y="5431230"/>
            <a:ext cx="1866216" cy="861774"/>
          </a:xfrm>
          <a:prstGeom prst="rect">
            <a:avLst/>
          </a:prstGeom>
          <a:noFill/>
        </p:spPr>
        <p:txBody>
          <a:bodyPr wrap="none" rtlCol="0">
            <a:spAutoFit/>
          </a:bodyPr>
          <a:lstStyle/>
          <a:p>
            <a:pPr algn="ctr" fontAlgn="base">
              <a:lnSpc>
                <a:spcPts val="3000"/>
              </a:lnSpc>
              <a:spcBef>
                <a:spcPct val="0"/>
              </a:spcBef>
              <a:spcAft>
                <a:spcPct val="0"/>
              </a:spcAft>
            </a:pPr>
            <a:r>
              <a:rPr lang="en-US" sz="2800" dirty="0" smtClean="0">
                <a:solidFill>
                  <a:srgbClr val="000000"/>
                </a:solidFill>
                <a:latin typeface="Arial" charset="0"/>
              </a:rPr>
              <a:t>Conscious</a:t>
            </a:r>
          </a:p>
          <a:p>
            <a:pPr algn="ctr" fontAlgn="base">
              <a:lnSpc>
                <a:spcPts val="3000"/>
              </a:lnSpc>
              <a:spcBef>
                <a:spcPct val="0"/>
              </a:spcBef>
              <a:spcAft>
                <a:spcPct val="0"/>
              </a:spcAft>
            </a:pPr>
            <a:r>
              <a:rPr lang="en-US" sz="2800" dirty="0" smtClean="0">
                <a:solidFill>
                  <a:srgbClr val="000000"/>
                </a:solidFill>
                <a:latin typeface="Arial" charset="0"/>
              </a:rPr>
              <a:t>perception</a:t>
            </a:r>
            <a:endParaRPr lang="en-US" sz="4000" dirty="0" smtClean="0">
              <a:solidFill>
                <a:srgbClr val="000000"/>
              </a:solidFill>
              <a:latin typeface="Arial" charset="0"/>
            </a:endParaRPr>
          </a:p>
        </p:txBody>
      </p:sp>
      <p:sp>
        <p:nvSpPr>
          <p:cNvPr id="16" name="TextBox 15"/>
          <p:cNvSpPr txBox="1"/>
          <p:nvPr/>
        </p:nvSpPr>
        <p:spPr>
          <a:xfrm>
            <a:off x="114984" y="2643426"/>
            <a:ext cx="1866216" cy="861774"/>
          </a:xfrm>
          <a:prstGeom prst="rect">
            <a:avLst/>
          </a:prstGeom>
          <a:noFill/>
        </p:spPr>
        <p:txBody>
          <a:bodyPr wrap="none" rtlCol="0">
            <a:spAutoFit/>
          </a:bodyPr>
          <a:lstStyle/>
          <a:p>
            <a:pPr algn="ctr" fontAlgn="base">
              <a:lnSpc>
                <a:spcPts val="3000"/>
              </a:lnSpc>
              <a:spcBef>
                <a:spcPct val="0"/>
              </a:spcBef>
              <a:spcAft>
                <a:spcPct val="0"/>
              </a:spcAft>
            </a:pPr>
            <a:r>
              <a:rPr lang="en-US" sz="2800" dirty="0" smtClean="0">
                <a:solidFill>
                  <a:srgbClr val="000000"/>
                </a:solidFill>
                <a:latin typeface="Arial" charset="0"/>
              </a:rPr>
              <a:t>Conscious</a:t>
            </a:r>
          </a:p>
          <a:p>
            <a:pPr algn="ctr" fontAlgn="base">
              <a:lnSpc>
                <a:spcPts val="3000"/>
              </a:lnSpc>
              <a:spcBef>
                <a:spcPct val="0"/>
              </a:spcBef>
              <a:spcAft>
                <a:spcPct val="0"/>
              </a:spcAft>
            </a:pPr>
            <a:r>
              <a:rPr lang="en-US" sz="2800" dirty="0" smtClean="0">
                <a:solidFill>
                  <a:srgbClr val="000000"/>
                </a:solidFill>
                <a:latin typeface="Arial" charset="0"/>
              </a:rPr>
              <a:t>perception</a:t>
            </a:r>
            <a:endParaRPr lang="en-US" sz="4000" dirty="0" smtClean="0">
              <a:solidFill>
                <a:srgbClr val="000000"/>
              </a:solidFill>
              <a:latin typeface="Arial" charset="0"/>
            </a:endParaRPr>
          </a:p>
        </p:txBody>
      </p:sp>
      <p:sp>
        <p:nvSpPr>
          <p:cNvPr id="8" name="Cloud 7"/>
          <p:cNvSpPr/>
          <p:nvPr/>
        </p:nvSpPr>
        <p:spPr bwMode="auto">
          <a:xfrm>
            <a:off x="4495800" y="1600200"/>
            <a:ext cx="4191000" cy="3581400"/>
          </a:xfrm>
          <a:prstGeom prst="cloud">
            <a:avLst/>
          </a:prstGeom>
          <a:solidFill>
            <a:srgbClr val="F8F8F8"/>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3200" dirty="0" err="1" smtClean="0">
                <a:solidFill>
                  <a:srgbClr val="000000"/>
                </a:solidFill>
                <a:latin typeface="Arial" charset="0"/>
              </a:rPr>
              <a:t>Zzzzzz</a:t>
            </a:r>
            <a:r>
              <a:rPr lang="en-US" sz="3200" dirty="0" smtClean="0">
                <a:solidFill>
                  <a:srgbClr val="000000"/>
                </a:solidFill>
                <a:latin typeface="Arial" charset="0"/>
              </a:rPr>
              <a:t>…..</a:t>
            </a:r>
          </a:p>
        </p:txBody>
      </p:sp>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457200" y="746909"/>
            <a:ext cx="7941350" cy="4464224"/>
            <a:chOff x="457200" y="640330"/>
            <a:chExt cx="5628269" cy="3163926"/>
          </a:xfrm>
        </p:grpSpPr>
        <p:sp>
          <p:nvSpPr>
            <p:cNvPr id="23" name="Parallelogram 22"/>
            <p:cNvSpPr/>
            <p:nvPr/>
          </p:nvSpPr>
          <p:spPr bwMode="auto">
            <a:xfrm>
              <a:off x="457200" y="802345"/>
              <a:ext cx="2286001" cy="2256971"/>
            </a:xfrm>
            <a:prstGeom prst="parallelogram">
              <a:avLst>
                <a:gd name="adj" fmla="val 52151"/>
              </a:avLst>
            </a:prstGeom>
            <a:solidFill>
              <a:srgbClr val="F8F8F8"/>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4" name="Parallelogram 23"/>
            <p:cNvSpPr/>
            <p:nvPr/>
          </p:nvSpPr>
          <p:spPr bwMode="auto">
            <a:xfrm rot="3600000">
              <a:off x="3813983" y="1532770"/>
              <a:ext cx="2286000" cy="2256972"/>
            </a:xfrm>
            <a:prstGeom prst="parallelogram">
              <a:avLst>
                <a:gd name="adj" fmla="val 52151"/>
              </a:avLst>
            </a:prstGeom>
            <a:solidFill>
              <a:srgbClr val="F8F8F8"/>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6" name="Parallelogram 25"/>
            <p:cNvSpPr/>
            <p:nvPr/>
          </p:nvSpPr>
          <p:spPr bwMode="auto">
            <a:xfrm>
              <a:off x="457200" y="640330"/>
              <a:ext cx="2286001" cy="2256970"/>
            </a:xfrm>
            <a:prstGeom prst="parallelogram">
              <a:avLst>
                <a:gd name="adj" fmla="val 52151"/>
              </a:avLst>
            </a:prstGeom>
            <a:solidFill>
              <a:schemeClr val="bg1"/>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7" name="Parallelogram 26"/>
            <p:cNvSpPr/>
            <p:nvPr/>
          </p:nvSpPr>
          <p:spPr bwMode="auto">
            <a:xfrm rot="3600000">
              <a:off x="3813983" y="1370754"/>
              <a:ext cx="2286000" cy="2256972"/>
            </a:xfrm>
            <a:prstGeom prst="parallelogram">
              <a:avLst>
                <a:gd name="adj" fmla="val 52151"/>
              </a:avLst>
            </a:prstGeom>
            <a:solidFill>
              <a:schemeClr val="bg1"/>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sp>
        <p:nvSpPr>
          <p:cNvPr id="30" name="TextBox 29"/>
          <p:cNvSpPr txBox="1"/>
          <p:nvPr/>
        </p:nvSpPr>
        <p:spPr>
          <a:xfrm>
            <a:off x="3429000" y="1905000"/>
            <a:ext cx="2595582" cy="646331"/>
          </a:xfrm>
          <a:prstGeom prst="rect">
            <a:avLst/>
          </a:prstGeom>
          <a:noFill/>
        </p:spPr>
        <p:txBody>
          <a:bodyPr wrap="none" rtlCol="0">
            <a:spAutoFit/>
          </a:bodyPr>
          <a:lstStyle/>
          <a:p>
            <a:r>
              <a:rPr lang="en-US" sz="3600" dirty="0" smtClean="0">
                <a:solidFill>
                  <a:srgbClr val="000000"/>
                </a:solidFill>
                <a:latin typeface="Arial" pitchFamily="34" charset="0"/>
              </a:rPr>
              <a:t>Same size?</a:t>
            </a:r>
            <a:endParaRPr lang="en-US" sz="3600" dirty="0">
              <a:solidFill>
                <a:srgbClr val="000000"/>
              </a:solidFill>
              <a:latin typeface="Arial" pitchFamily="34" charset="0"/>
            </a:endParaRP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457200" y="746909"/>
            <a:ext cx="7941350" cy="4235624"/>
            <a:chOff x="457200" y="640330"/>
            <a:chExt cx="5628269" cy="3001910"/>
          </a:xfrm>
        </p:grpSpPr>
        <p:sp>
          <p:nvSpPr>
            <p:cNvPr id="26" name="Parallelogram 25"/>
            <p:cNvSpPr/>
            <p:nvPr/>
          </p:nvSpPr>
          <p:spPr bwMode="auto">
            <a:xfrm>
              <a:off x="457200" y="640330"/>
              <a:ext cx="2286001" cy="2256970"/>
            </a:xfrm>
            <a:prstGeom prst="parallelogram">
              <a:avLst>
                <a:gd name="adj" fmla="val 52151"/>
              </a:avLst>
            </a:prstGeom>
            <a:solidFill>
              <a:schemeClr val="bg1"/>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7" name="Parallelogram 26"/>
            <p:cNvSpPr/>
            <p:nvPr/>
          </p:nvSpPr>
          <p:spPr bwMode="auto">
            <a:xfrm rot="3600000">
              <a:off x="3813983" y="1370754"/>
              <a:ext cx="2286000" cy="2256972"/>
            </a:xfrm>
            <a:prstGeom prst="parallelogram">
              <a:avLst>
                <a:gd name="adj" fmla="val 52151"/>
              </a:avLst>
            </a:prstGeom>
            <a:solidFill>
              <a:schemeClr val="bg1"/>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3" name="Group 10"/>
          <p:cNvGrpSpPr/>
          <p:nvPr/>
        </p:nvGrpSpPr>
        <p:grpSpPr>
          <a:xfrm>
            <a:off x="441434" y="714702"/>
            <a:ext cx="3247698" cy="3247698"/>
            <a:chOff x="381000" y="4343400"/>
            <a:chExt cx="2286000" cy="2286000"/>
          </a:xfrm>
        </p:grpSpPr>
        <p:sp>
          <p:nvSpPr>
            <p:cNvPr id="7" name="Rectangle 6"/>
            <p:cNvSpPr/>
            <p:nvPr/>
          </p:nvSpPr>
          <p:spPr bwMode="auto">
            <a:xfrm>
              <a:off x="381000" y="4343400"/>
              <a:ext cx="1143000" cy="1143000"/>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8" name="Rectangle 7"/>
            <p:cNvSpPr/>
            <p:nvPr/>
          </p:nvSpPr>
          <p:spPr bwMode="auto">
            <a:xfrm>
              <a:off x="1524000" y="4343400"/>
              <a:ext cx="1143000" cy="1143000"/>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9" name="Rectangle 8"/>
            <p:cNvSpPr/>
            <p:nvPr/>
          </p:nvSpPr>
          <p:spPr bwMode="auto">
            <a:xfrm>
              <a:off x="381000" y="5486400"/>
              <a:ext cx="1143000" cy="1143000"/>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10" name="Rectangle 9"/>
            <p:cNvSpPr/>
            <p:nvPr/>
          </p:nvSpPr>
          <p:spPr bwMode="auto">
            <a:xfrm>
              <a:off x="1524000" y="5486400"/>
              <a:ext cx="1143000" cy="1143000"/>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grpSp>
      <p:grpSp>
        <p:nvGrpSpPr>
          <p:cNvPr id="4" name="Group 11"/>
          <p:cNvGrpSpPr/>
          <p:nvPr/>
        </p:nvGrpSpPr>
        <p:grpSpPr>
          <a:xfrm rot="3600000">
            <a:off x="5182361" y="1734964"/>
            <a:ext cx="3247698" cy="3247698"/>
            <a:chOff x="381000" y="4343400"/>
            <a:chExt cx="2286000" cy="2286000"/>
          </a:xfrm>
        </p:grpSpPr>
        <p:sp>
          <p:nvSpPr>
            <p:cNvPr id="13" name="Rectangle 12"/>
            <p:cNvSpPr/>
            <p:nvPr/>
          </p:nvSpPr>
          <p:spPr bwMode="auto">
            <a:xfrm>
              <a:off x="381000" y="4343400"/>
              <a:ext cx="1143000" cy="1143000"/>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14" name="Rectangle 13"/>
            <p:cNvSpPr/>
            <p:nvPr/>
          </p:nvSpPr>
          <p:spPr bwMode="auto">
            <a:xfrm>
              <a:off x="1524000" y="4343400"/>
              <a:ext cx="1143000" cy="1143000"/>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15" name="Rectangle 14"/>
            <p:cNvSpPr/>
            <p:nvPr/>
          </p:nvSpPr>
          <p:spPr bwMode="auto">
            <a:xfrm>
              <a:off x="381000" y="5486400"/>
              <a:ext cx="1143000" cy="1143000"/>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16" name="Rectangle 15"/>
            <p:cNvSpPr/>
            <p:nvPr/>
          </p:nvSpPr>
          <p:spPr bwMode="auto">
            <a:xfrm>
              <a:off x="1524000" y="5486400"/>
              <a:ext cx="1143000" cy="1143000"/>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gr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p:nvPr/>
        </p:nvGrpSpPr>
        <p:grpSpPr>
          <a:xfrm>
            <a:off x="457200" y="453138"/>
            <a:ext cx="2594862" cy="2594862"/>
            <a:chOff x="762000" y="4016846"/>
            <a:chExt cx="2594862" cy="2594862"/>
          </a:xfrm>
        </p:grpSpPr>
        <p:sp>
          <p:nvSpPr>
            <p:cNvPr id="24" name="Parallelogram 23"/>
            <p:cNvSpPr/>
            <p:nvPr/>
          </p:nvSpPr>
          <p:spPr bwMode="auto">
            <a:xfrm>
              <a:off x="774597" y="4042579"/>
              <a:ext cx="2577120" cy="2544393"/>
            </a:xfrm>
            <a:prstGeom prst="parallelogram">
              <a:avLst>
                <a:gd name="adj" fmla="val 52151"/>
              </a:avLst>
            </a:prstGeom>
            <a:solidFill>
              <a:schemeClr val="bg1"/>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8" name="Rectangle 27"/>
            <p:cNvSpPr/>
            <p:nvPr/>
          </p:nvSpPr>
          <p:spPr bwMode="auto">
            <a:xfrm>
              <a:off x="762000" y="401684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29" name="Rectangle 28"/>
            <p:cNvSpPr/>
            <p:nvPr/>
          </p:nvSpPr>
          <p:spPr bwMode="auto">
            <a:xfrm>
              <a:off x="2059431" y="401684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0" name="Rectangle 29"/>
            <p:cNvSpPr/>
            <p:nvPr/>
          </p:nvSpPr>
          <p:spPr bwMode="auto">
            <a:xfrm>
              <a:off x="762000" y="5314277"/>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1" name="Rectangle 30"/>
            <p:cNvSpPr/>
            <p:nvPr/>
          </p:nvSpPr>
          <p:spPr bwMode="auto">
            <a:xfrm>
              <a:off x="2059431" y="5314277"/>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grpSp>
      <p:grpSp>
        <p:nvGrpSpPr>
          <p:cNvPr id="3" name="Group 36"/>
          <p:cNvGrpSpPr/>
          <p:nvPr/>
        </p:nvGrpSpPr>
        <p:grpSpPr>
          <a:xfrm>
            <a:off x="5769445" y="228600"/>
            <a:ext cx="3069755" cy="3069755"/>
            <a:chOff x="5305762" y="4084198"/>
            <a:chExt cx="3069755" cy="3069755"/>
          </a:xfrm>
        </p:grpSpPr>
        <p:sp>
          <p:nvSpPr>
            <p:cNvPr id="25" name="Parallelogram 24"/>
            <p:cNvSpPr/>
            <p:nvPr/>
          </p:nvSpPr>
          <p:spPr bwMode="auto">
            <a:xfrm rot="3600000">
              <a:off x="5552139" y="4355647"/>
              <a:ext cx="2577120" cy="2544394"/>
            </a:xfrm>
            <a:prstGeom prst="parallelogram">
              <a:avLst>
                <a:gd name="adj" fmla="val 52151"/>
              </a:avLst>
            </a:prstGeom>
            <a:solidFill>
              <a:schemeClr val="bg1"/>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2" name="Rectangle 31"/>
            <p:cNvSpPr/>
            <p:nvPr/>
          </p:nvSpPr>
          <p:spPr bwMode="auto">
            <a:xfrm rot="3600000">
              <a:off x="6429370" y="4084198"/>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3" name="Rectangle 32"/>
            <p:cNvSpPr/>
            <p:nvPr/>
          </p:nvSpPr>
          <p:spPr bwMode="auto">
            <a:xfrm rot="3600000">
              <a:off x="7078086" y="520780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4" name="Rectangle 33"/>
            <p:cNvSpPr/>
            <p:nvPr/>
          </p:nvSpPr>
          <p:spPr bwMode="auto">
            <a:xfrm rot="3600000">
              <a:off x="5305762" y="4732914"/>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5" name="Rectangle 34"/>
            <p:cNvSpPr/>
            <p:nvPr/>
          </p:nvSpPr>
          <p:spPr bwMode="auto">
            <a:xfrm rot="3600000">
              <a:off x="5954478" y="5856522"/>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grpSp>
      <p:grpSp>
        <p:nvGrpSpPr>
          <p:cNvPr id="4" name="Group 37"/>
          <p:cNvGrpSpPr/>
          <p:nvPr/>
        </p:nvGrpSpPr>
        <p:grpSpPr>
          <a:xfrm rot="1800000">
            <a:off x="1578445" y="3712045"/>
            <a:ext cx="2594862" cy="2594862"/>
            <a:chOff x="762000" y="4016846"/>
            <a:chExt cx="2594862" cy="2594862"/>
          </a:xfrm>
        </p:grpSpPr>
        <p:sp>
          <p:nvSpPr>
            <p:cNvPr id="39" name="Parallelogram 38"/>
            <p:cNvSpPr/>
            <p:nvPr/>
          </p:nvSpPr>
          <p:spPr bwMode="auto">
            <a:xfrm>
              <a:off x="774597" y="4042579"/>
              <a:ext cx="2577120" cy="2544393"/>
            </a:xfrm>
            <a:prstGeom prst="parallelogram">
              <a:avLst>
                <a:gd name="adj" fmla="val 52151"/>
              </a:avLst>
            </a:prstGeom>
            <a:solidFill>
              <a:schemeClr val="bg1"/>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40" name="Rectangle 39"/>
            <p:cNvSpPr/>
            <p:nvPr/>
          </p:nvSpPr>
          <p:spPr bwMode="auto">
            <a:xfrm>
              <a:off x="762000" y="401684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41" name="Rectangle 40"/>
            <p:cNvSpPr/>
            <p:nvPr/>
          </p:nvSpPr>
          <p:spPr bwMode="auto">
            <a:xfrm>
              <a:off x="2059431" y="401684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42" name="Rectangle 41"/>
            <p:cNvSpPr/>
            <p:nvPr/>
          </p:nvSpPr>
          <p:spPr bwMode="auto">
            <a:xfrm>
              <a:off x="762000" y="5314277"/>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43" name="Rectangle 42"/>
            <p:cNvSpPr/>
            <p:nvPr/>
          </p:nvSpPr>
          <p:spPr bwMode="auto">
            <a:xfrm>
              <a:off x="2059431" y="5314277"/>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grpSp>
      <p:grpSp>
        <p:nvGrpSpPr>
          <p:cNvPr id="5" name="Group 43"/>
          <p:cNvGrpSpPr/>
          <p:nvPr/>
        </p:nvGrpSpPr>
        <p:grpSpPr>
          <a:xfrm rot="19800000">
            <a:off x="4600405" y="3457405"/>
            <a:ext cx="3069755" cy="3069755"/>
            <a:chOff x="5305762" y="4084198"/>
            <a:chExt cx="3069755" cy="3069755"/>
          </a:xfrm>
        </p:grpSpPr>
        <p:sp>
          <p:nvSpPr>
            <p:cNvPr id="45" name="Parallelogram 44"/>
            <p:cNvSpPr/>
            <p:nvPr/>
          </p:nvSpPr>
          <p:spPr bwMode="auto">
            <a:xfrm rot="3600000">
              <a:off x="5552139" y="4355647"/>
              <a:ext cx="2577120" cy="2544394"/>
            </a:xfrm>
            <a:prstGeom prst="parallelogram">
              <a:avLst>
                <a:gd name="adj" fmla="val 52151"/>
              </a:avLst>
            </a:prstGeom>
            <a:solidFill>
              <a:schemeClr val="bg1"/>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46" name="Rectangle 45"/>
            <p:cNvSpPr/>
            <p:nvPr/>
          </p:nvSpPr>
          <p:spPr bwMode="auto">
            <a:xfrm rot="3600000">
              <a:off x="6429370" y="4084198"/>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47" name="Rectangle 46"/>
            <p:cNvSpPr/>
            <p:nvPr/>
          </p:nvSpPr>
          <p:spPr bwMode="auto">
            <a:xfrm rot="3600000">
              <a:off x="7078086" y="520780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48" name="Rectangle 47"/>
            <p:cNvSpPr/>
            <p:nvPr/>
          </p:nvSpPr>
          <p:spPr bwMode="auto">
            <a:xfrm rot="3600000">
              <a:off x="5305762" y="4732914"/>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49" name="Rectangle 48"/>
            <p:cNvSpPr/>
            <p:nvPr/>
          </p:nvSpPr>
          <p:spPr bwMode="auto">
            <a:xfrm rot="3600000">
              <a:off x="5954478" y="5856522"/>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grpSp>
      <p:sp>
        <p:nvSpPr>
          <p:cNvPr id="50" name="TextBox 49"/>
          <p:cNvSpPr txBox="1"/>
          <p:nvPr/>
        </p:nvSpPr>
        <p:spPr>
          <a:xfrm>
            <a:off x="3429000" y="2209800"/>
            <a:ext cx="2339102" cy="646331"/>
          </a:xfrm>
          <a:prstGeom prst="rect">
            <a:avLst/>
          </a:prstGeom>
          <a:noFill/>
        </p:spPr>
        <p:txBody>
          <a:bodyPr wrap="none" rtlCol="0">
            <a:spAutoFit/>
          </a:bodyPr>
          <a:lstStyle/>
          <a:p>
            <a:r>
              <a:rPr lang="en-US" sz="3600" dirty="0" smtClean="0">
                <a:solidFill>
                  <a:srgbClr val="000000"/>
                </a:solidFill>
                <a:latin typeface="Arial" pitchFamily="34" charset="0"/>
              </a:rPr>
              <a:t>Same size</a:t>
            </a:r>
            <a:endParaRPr lang="en-US" sz="3600" dirty="0">
              <a:solidFill>
                <a:srgbClr val="000000"/>
              </a:solidFill>
              <a:latin typeface="Arial" pitchFamily="34" charset="0"/>
            </a:endParaRP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p:nvPr/>
        </p:nvGrpSpPr>
        <p:grpSpPr>
          <a:xfrm>
            <a:off x="457200" y="453138"/>
            <a:ext cx="2594862" cy="2594862"/>
            <a:chOff x="762000" y="4016846"/>
            <a:chExt cx="2594862" cy="2594862"/>
          </a:xfrm>
        </p:grpSpPr>
        <p:sp>
          <p:nvSpPr>
            <p:cNvPr id="24" name="Parallelogram 23"/>
            <p:cNvSpPr/>
            <p:nvPr/>
          </p:nvSpPr>
          <p:spPr bwMode="auto">
            <a:xfrm>
              <a:off x="774597" y="4042579"/>
              <a:ext cx="2577120" cy="2544393"/>
            </a:xfrm>
            <a:prstGeom prst="parallelogram">
              <a:avLst>
                <a:gd name="adj" fmla="val 52151"/>
              </a:avLst>
            </a:prstGeom>
            <a:solidFill>
              <a:schemeClr val="bg1"/>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8" name="Rectangle 27"/>
            <p:cNvSpPr/>
            <p:nvPr/>
          </p:nvSpPr>
          <p:spPr bwMode="auto">
            <a:xfrm>
              <a:off x="762000" y="401684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29" name="Rectangle 28"/>
            <p:cNvSpPr/>
            <p:nvPr/>
          </p:nvSpPr>
          <p:spPr bwMode="auto">
            <a:xfrm>
              <a:off x="2059431" y="401684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0" name="Rectangle 29"/>
            <p:cNvSpPr/>
            <p:nvPr/>
          </p:nvSpPr>
          <p:spPr bwMode="auto">
            <a:xfrm>
              <a:off x="762000" y="5314277"/>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1" name="Rectangle 30"/>
            <p:cNvSpPr/>
            <p:nvPr/>
          </p:nvSpPr>
          <p:spPr bwMode="auto">
            <a:xfrm>
              <a:off x="2059431" y="5314277"/>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grpSp>
      <p:grpSp>
        <p:nvGrpSpPr>
          <p:cNvPr id="3" name="Group 36"/>
          <p:cNvGrpSpPr/>
          <p:nvPr/>
        </p:nvGrpSpPr>
        <p:grpSpPr>
          <a:xfrm>
            <a:off x="5769445" y="228600"/>
            <a:ext cx="3069755" cy="3069755"/>
            <a:chOff x="5305762" y="4084198"/>
            <a:chExt cx="3069755" cy="3069755"/>
          </a:xfrm>
        </p:grpSpPr>
        <p:sp>
          <p:nvSpPr>
            <p:cNvPr id="25" name="Parallelogram 24"/>
            <p:cNvSpPr/>
            <p:nvPr/>
          </p:nvSpPr>
          <p:spPr bwMode="auto">
            <a:xfrm rot="3600000">
              <a:off x="5552139" y="4355647"/>
              <a:ext cx="2577120" cy="2544394"/>
            </a:xfrm>
            <a:prstGeom prst="parallelogram">
              <a:avLst>
                <a:gd name="adj" fmla="val 52151"/>
              </a:avLst>
            </a:prstGeom>
            <a:solidFill>
              <a:schemeClr val="bg1"/>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2" name="Rectangle 31"/>
            <p:cNvSpPr/>
            <p:nvPr/>
          </p:nvSpPr>
          <p:spPr bwMode="auto">
            <a:xfrm rot="3600000">
              <a:off x="6429370" y="4084198"/>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3" name="Rectangle 32"/>
            <p:cNvSpPr/>
            <p:nvPr/>
          </p:nvSpPr>
          <p:spPr bwMode="auto">
            <a:xfrm rot="3600000">
              <a:off x="7078086" y="5207806"/>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4" name="Rectangle 33"/>
            <p:cNvSpPr/>
            <p:nvPr/>
          </p:nvSpPr>
          <p:spPr bwMode="auto">
            <a:xfrm rot="3600000">
              <a:off x="5305762" y="4732914"/>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sp>
          <p:nvSpPr>
            <p:cNvPr id="35" name="Rectangle 34"/>
            <p:cNvSpPr/>
            <p:nvPr/>
          </p:nvSpPr>
          <p:spPr bwMode="auto">
            <a:xfrm rot="3600000">
              <a:off x="5954478" y="5856522"/>
              <a:ext cx="1297431" cy="1297431"/>
            </a:xfrm>
            <a:prstGeom prst="rect">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dirty="0" smtClean="0">
                <a:solidFill>
                  <a:srgbClr val="000000"/>
                </a:solidFill>
                <a:latin typeface="Arial" charset="0"/>
              </a:endParaRPr>
            </a:p>
          </p:txBody>
        </p:sp>
      </p:grpSp>
      <p:sp>
        <p:nvSpPr>
          <p:cNvPr id="26" name="TextBox 25"/>
          <p:cNvSpPr txBox="1"/>
          <p:nvPr/>
        </p:nvSpPr>
        <p:spPr>
          <a:xfrm>
            <a:off x="3429000" y="2209800"/>
            <a:ext cx="2339102" cy="646331"/>
          </a:xfrm>
          <a:prstGeom prst="rect">
            <a:avLst/>
          </a:prstGeom>
          <a:noFill/>
        </p:spPr>
        <p:txBody>
          <a:bodyPr wrap="none" rtlCol="0">
            <a:spAutoFit/>
          </a:bodyPr>
          <a:lstStyle/>
          <a:p>
            <a:r>
              <a:rPr lang="en-US" sz="3600" dirty="0" smtClean="0">
                <a:solidFill>
                  <a:srgbClr val="000000"/>
                </a:solidFill>
                <a:latin typeface="Arial" pitchFamily="34" charset="0"/>
              </a:rPr>
              <a:t>Same size</a:t>
            </a:r>
            <a:endParaRPr lang="en-US" sz="3600" dirty="0">
              <a:solidFill>
                <a:srgbClr val="000000"/>
              </a:solidFill>
              <a:latin typeface="Arial" pitchFamily="34" charset="0"/>
            </a:endParaRP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p:cNvSpPr txBox="1"/>
          <p:nvPr/>
        </p:nvSpPr>
        <p:spPr>
          <a:xfrm>
            <a:off x="3429000" y="2209800"/>
            <a:ext cx="2339102" cy="646331"/>
          </a:xfrm>
          <a:prstGeom prst="rect">
            <a:avLst/>
          </a:prstGeom>
          <a:noFill/>
        </p:spPr>
        <p:txBody>
          <a:bodyPr wrap="none" rtlCol="0">
            <a:spAutoFit/>
          </a:bodyPr>
          <a:lstStyle/>
          <a:p>
            <a:r>
              <a:rPr lang="en-US" sz="3600" dirty="0" smtClean="0">
                <a:solidFill>
                  <a:srgbClr val="000000"/>
                </a:solidFill>
                <a:latin typeface="Arial" pitchFamily="34" charset="0"/>
              </a:rPr>
              <a:t>Same size</a:t>
            </a:r>
            <a:endParaRPr lang="en-US" sz="3600" dirty="0">
              <a:solidFill>
                <a:srgbClr val="000000"/>
              </a:solidFill>
              <a:latin typeface="Arial" pitchFamily="34" charset="0"/>
            </a:endParaRPr>
          </a:p>
        </p:txBody>
      </p:sp>
      <p:sp>
        <p:nvSpPr>
          <p:cNvPr id="15" name="Parallelogram 14"/>
          <p:cNvSpPr/>
          <p:nvPr/>
        </p:nvSpPr>
        <p:spPr bwMode="auto">
          <a:xfrm>
            <a:off x="469797" y="478871"/>
            <a:ext cx="2577120" cy="2544393"/>
          </a:xfrm>
          <a:prstGeom prst="parallelogram">
            <a:avLst>
              <a:gd name="adj" fmla="val 52151"/>
            </a:avLst>
          </a:prstGeom>
          <a:solidFill>
            <a:schemeClr val="bg1"/>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16" name="Parallelogram 15"/>
          <p:cNvSpPr/>
          <p:nvPr/>
        </p:nvSpPr>
        <p:spPr bwMode="auto">
          <a:xfrm rot="3600000">
            <a:off x="6015822" y="500049"/>
            <a:ext cx="2577120" cy="2544394"/>
          </a:xfrm>
          <a:prstGeom prst="parallelogram">
            <a:avLst>
              <a:gd name="adj" fmla="val 52151"/>
            </a:avLst>
          </a:prstGeom>
          <a:solidFill>
            <a:schemeClr val="bg1"/>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18" name="TextBox 17"/>
          <p:cNvSpPr txBox="1"/>
          <p:nvPr/>
        </p:nvSpPr>
        <p:spPr>
          <a:xfrm>
            <a:off x="2057400" y="5638800"/>
            <a:ext cx="5334000" cy="954107"/>
          </a:xfrm>
          <a:prstGeom prst="rect">
            <a:avLst/>
          </a:prstGeom>
          <a:noFill/>
        </p:spPr>
        <p:txBody>
          <a:bodyPr wrap="square" rtlCol="0">
            <a:spAutoFit/>
          </a:bodyPr>
          <a:lstStyle/>
          <a:p>
            <a:pPr algn="ctr"/>
            <a:r>
              <a:rPr lang="en-US" sz="2800" dirty="0" smtClean="0">
                <a:solidFill>
                  <a:srgbClr val="000000"/>
                </a:solidFill>
                <a:latin typeface="Arial" pitchFamily="34" charset="0"/>
              </a:rPr>
              <a:t>Even when you “know” they are the same, they appear different</a:t>
            </a:r>
            <a:endParaRPr lang="en-US" sz="2800" dirty="0">
              <a:solidFill>
                <a:srgbClr val="000000"/>
              </a:solidFill>
              <a:latin typeface="Arial" pitchFamily="34" charset="0"/>
            </a:endParaRPr>
          </a:p>
        </p:txBody>
      </p:sp>
      <p:sp>
        <p:nvSpPr>
          <p:cNvPr id="19" name="TextBox 18"/>
          <p:cNvSpPr txBox="1"/>
          <p:nvPr/>
        </p:nvSpPr>
        <p:spPr>
          <a:xfrm>
            <a:off x="2057400" y="4267200"/>
            <a:ext cx="5334000" cy="954107"/>
          </a:xfrm>
          <a:prstGeom prst="rect">
            <a:avLst/>
          </a:prstGeom>
          <a:noFill/>
        </p:spPr>
        <p:txBody>
          <a:bodyPr wrap="square" rtlCol="0">
            <a:spAutoFit/>
          </a:bodyPr>
          <a:lstStyle/>
          <a:p>
            <a:pPr algn="ctr"/>
            <a:r>
              <a:rPr lang="en-US" sz="2800" dirty="0" smtClean="0">
                <a:solidFill>
                  <a:srgbClr val="000000"/>
                </a:solidFill>
                <a:latin typeface="Arial" pitchFamily="34" charset="0"/>
              </a:rPr>
              <a:t>Toggle between this slide and the ones before and after</a:t>
            </a:r>
            <a:endParaRPr lang="en-US" sz="2800" dirty="0">
              <a:solidFill>
                <a:srgbClr val="000000"/>
              </a:solidFill>
              <a:latin typeface="Arial" pitchFamily="34" charset="0"/>
            </a:endParaRP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Parallelogram 13"/>
          <p:cNvSpPr/>
          <p:nvPr/>
        </p:nvSpPr>
        <p:spPr bwMode="auto">
          <a:xfrm>
            <a:off x="457200" y="667374"/>
            <a:ext cx="2577120" cy="2544393"/>
          </a:xfrm>
          <a:prstGeom prst="parallelogram">
            <a:avLst>
              <a:gd name="adj" fmla="val 52151"/>
            </a:avLst>
          </a:prstGeom>
          <a:solidFill>
            <a:srgbClr val="F8F8F8"/>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15" name="Parallelogram 14"/>
          <p:cNvSpPr/>
          <p:nvPr/>
        </p:nvSpPr>
        <p:spPr bwMode="auto">
          <a:xfrm rot="3600000">
            <a:off x="6003225" y="688552"/>
            <a:ext cx="2577120" cy="2544394"/>
          </a:xfrm>
          <a:prstGeom prst="parallelogram">
            <a:avLst>
              <a:gd name="adj" fmla="val 52151"/>
            </a:avLst>
          </a:prstGeom>
          <a:solidFill>
            <a:srgbClr val="F8F8F8"/>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4" name="Parallelogram 23"/>
          <p:cNvSpPr/>
          <p:nvPr/>
        </p:nvSpPr>
        <p:spPr bwMode="auto">
          <a:xfrm>
            <a:off x="469797" y="478871"/>
            <a:ext cx="2577120" cy="2544393"/>
          </a:xfrm>
          <a:prstGeom prst="parallelogram">
            <a:avLst>
              <a:gd name="adj" fmla="val 52151"/>
            </a:avLst>
          </a:prstGeom>
          <a:solidFill>
            <a:schemeClr val="bg1"/>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5" name="Parallelogram 24"/>
          <p:cNvSpPr/>
          <p:nvPr/>
        </p:nvSpPr>
        <p:spPr bwMode="auto">
          <a:xfrm rot="3600000">
            <a:off x="6015822" y="500049"/>
            <a:ext cx="2577120" cy="2544394"/>
          </a:xfrm>
          <a:prstGeom prst="parallelogram">
            <a:avLst>
              <a:gd name="adj" fmla="val 52151"/>
            </a:avLst>
          </a:prstGeom>
          <a:solidFill>
            <a:schemeClr val="bg1"/>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17" name="TextBox 16"/>
          <p:cNvSpPr txBox="1"/>
          <p:nvPr/>
        </p:nvSpPr>
        <p:spPr>
          <a:xfrm>
            <a:off x="2667000" y="1905000"/>
            <a:ext cx="2595582" cy="646331"/>
          </a:xfrm>
          <a:prstGeom prst="rect">
            <a:avLst/>
          </a:prstGeom>
          <a:noFill/>
        </p:spPr>
        <p:txBody>
          <a:bodyPr wrap="none" rtlCol="0">
            <a:spAutoFit/>
          </a:bodyPr>
          <a:lstStyle/>
          <a:p>
            <a:r>
              <a:rPr lang="en-US" sz="3600" dirty="0" smtClean="0">
                <a:solidFill>
                  <a:srgbClr val="000000"/>
                </a:solidFill>
                <a:latin typeface="Arial" pitchFamily="34" charset="0"/>
              </a:rPr>
              <a:t>Same size?</a:t>
            </a:r>
            <a:endParaRPr lang="en-US" sz="3600" dirty="0">
              <a:solidFill>
                <a:srgbClr val="000000"/>
              </a:solidFill>
              <a:latin typeface="Arial" pitchFamily="34" charset="0"/>
            </a:endParaRPr>
          </a:p>
        </p:txBody>
      </p:sp>
      <p:sp>
        <p:nvSpPr>
          <p:cNvPr id="18" name="TextBox 17"/>
          <p:cNvSpPr txBox="1"/>
          <p:nvPr/>
        </p:nvSpPr>
        <p:spPr>
          <a:xfrm>
            <a:off x="1981200" y="3429000"/>
            <a:ext cx="5334000" cy="1569660"/>
          </a:xfrm>
          <a:prstGeom prst="rect">
            <a:avLst/>
          </a:prstGeom>
          <a:noFill/>
        </p:spPr>
        <p:txBody>
          <a:bodyPr wrap="square" rtlCol="0">
            <a:spAutoFit/>
          </a:bodyPr>
          <a:lstStyle/>
          <a:p>
            <a:pPr algn="ctr"/>
            <a:r>
              <a:rPr lang="en-US" sz="3200" dirty="0" smtClean="0">
                <a:solidFill>
                  <a:srgbClr val="000000"/>
                </a:solidFill>
                <a:latin typeface="Arial" pitchFamily="34" charset="0"/>
              </a:rPr>
              <a:t>Vision: evolved for complex simulation and control, not 2d static pictures</a:t>
            </a:r>
            <a:endParaRPr lang="en-US" sz="3200" dirty="0">
              <a:solidFill>
                <a:srgbClr val="000000"/>
              </a:solidFill>
              <a:latin typeface="Arial" pitchFamily="34" charset="0"/>
            </a:endParaRPr>
          </a:p>
        </p:txBody>
      </p:sp>
      <p:sp>
        <p:nvSpPr>
          <p:cNvPr id="8" name="TextBox 7"/>
          <p:cNvSpPr txBox="1"/>
          <p:nvPr/>
        </p:nvSpPr>
        <p:spPr>
          <a:xfrm>
            <a:off x="2057400" y="5638800"/>
            <a:ext cx="5334000" cy="954107"/>
          </a:xfrm>
          <a:prstGeom prst="rect">
            <a:avLst/>
          </a:prstGeom>
          <a:noFill/>
        </p:spPr>
        <p:txBody>
          <a:bodyPr wrap="square" rtlCol="0">
            <a:spAutoFit/>
          </a:bodyPr>
          <a:lstStyle/>
          <a:p>
            <a:pPr algn="ctr"/>
            <a:r>
              <a:rPr lang="en-US" sz="2800" dirty="0" smtClean="0">
                <a:solidFill>
                  <a:srgbClr val="000000"/>
                </a:solidFill>
                <a:latin typeface="Arial" pitchFamily="34" charset="0"/>
              </a:rPr>
              <a:t>Even when you “know” they are the same, they appear different</a:t>
            </a:r>
            <a:endParaRPr lang="en-US" sz="2800" dirty="0">
              <a:solidFill>
                <a:srgbClr val="000000"/>
              </a:solidFill>
              <a:latin typeface="Arial" pitchFamily="34" charset="0"/>
            </a:endParaRPr>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69"/>
          <p:cNvSpPr/>
          <p:nvPr/>
        </p:nvSpPr>
        <p:spPr bwMode="auto">
          <a:xfrm flipH="1">
            <a:off x="1199305" y="3581400"/>
            <a:ext cx="457200" cy="299087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5" name="Rectangle 34"/>
          <p:cNvSpPr/>
          <p:nvPr/>
        </p:nvSpPr>
        <p:spPr bwMode="auto">
          <a:xfrm flipH="1">
            <a:off x="2189905" y="914400"/>
            <a:ext cx="2133600" cy="5638800"/>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algn="ctr" fontAlgn="base">
              <a:spcBef>
                <a:spcPct val="0"/>
              </a:spcBef>
              <a:spcAft>
                <a:spcPct val="0"/>
              </a:spcAft>
            </a:pPr>
            <a:r>
              <a:rPr lang="en-US" sz="4000" b="1" dirty="0" smtClean="0">
                <a:solidFill>
                  <a:srgbClr val="000000"/>
                </a:solidFill>
                <a:latin typeface="Arial" charset="0"/>
                <a:ea typeface="ＭＳ Ｐゴシック" pitchFamily="-72" charset="-128"/>
              </a:rPr>
              <a:t>3D</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+time</a:t>
            </a:r>
          </a:p>
          <a:p>
            <a:pPr algn="ctr" fontAlgn="base">
              <a:spcBef>
                <a:spcPct val="0"/>
              </a:spcBef>
              <a:spcAft>
                <a:spcPct val="0"/>
              </a:spcAft>
            </a:pPr>
            <a:endParaRPr lang="en-US" sz="2800" b="1" dirty="0" smtClean="0">
              <a:solidFill>
                <a:srgbClr val="000000"/>
              </a:solidFill>
              <a:latin typeface="Arial" charset="0"/>
              <a:ea typeface="ＭＳ Ｐゴシック" pitchFamily="-72" charset="-128"/>
            </a:endParaRPr>
          </a:p>
          <a:p>
            <a:pPr algn="ctr" fontAlgn="base">
              <a:spcBef>
                <a:spcPct val="0"/>
              </a:spcBef>
              <a:spcAft>
                <a:spcPct val="0"/>
              </a:spcAft>
            </a:pPr>
            <a:r>
              <a:rPr lang="en-US" sz="2800" b="1" dirty="0" smtClean="0">
                <a:solidFill>
                  <a:srgbClr val="000000"/>
                </a:solidFill>
                <a:latin typeface="Arial" charset="0"/>
                <a:ea typeface="ＭＳ Ｐゴシック" pitchFamily="-72" charset="-128"/>
              </a:rPr>
              <a:t>Simulation</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 complex</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models</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(“priors”)</a:t>
            </a:r>
          </a:p>
          <a:p>
            <a:pPr algn="ctr" fontAlgn="base">
              <a:spcBef>
                <a:spcPct val="0"/>
              </a:spcBef>
              <a:spcAft>
                <a:spcPct val="0"/>
              </a:spcAft>
            </a:pPr>
            <a:endParaRPr lang="en-US" sz="2800" b="1"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b="1" dirty="0" smtClean="0">
              <a:solidFill>
                <a:srgbClr val="000000"/>
              </a:solidFill>
              <a:latin typeface="Arial" charset="0"/>
              <a:ea typeface="ＭＳ Ｐゴシック" pitchFamily="-72" charset="-128"/>
            </a:endParaRPr>
          </a:p>
        </p:txBody>
      </p:sp>
      <p:sp>
        <p:nvSpPr>
          <p:cNvPr id="12" name="TextBox 11"/>
          <p:cNvSpPr txBox="1"/>
          <p:nvPr/>
        </p:nvSpPr>
        <p:spPr>
          <a:xfrm>
            <a:off x="970705" y="142852"/>
            <a:ext cx="3829895" cy="584775"/>
          </a:xfrm>
          <a:prstGeom prst="rect">
            <a:avLst/>
          </a:prstGeom>
          <a:solidFill>
            <a:srgbClr val="FFFF99"/>
          </a:solidFill>
        </p:spPr>
        <p:txBody>
          <a:bodyPr wrap="none" rtlCol="0">
            <a:spAutoFit/>
          </a:bodyPr>
          <a:lstStyle/>
          <a:p>
            <a:pPr fontAlgn="base">
              <a:spcBef>
                <a:spcPct val="0"/>
              </a:spcBef>
              <a:spcAft>
                <a:spcPct val="0"/>
              </a:spcAft>
            </a:pPr>
            <a:r>
              <a:rPr lang="en-US" sz="3200" dirty="0" smtClean="0">
                <a:solidFill>
                  <a:srgbClr val="000000"/>
                </a:solidFill>
                <a:latin typeface="Arial" pitchFamily="-72" charset="0"/>
                <a:ea typeface="ＭＳ Ｐゴシック" pitchFamily="-72" charset="-128"/>
              </a:rPr>
              <a:t>Seeing is </a:t>
            </a:r>
            <a:r>
              <a:rPr lang="en-US" sz="3200" b="1" i="1" dirty="0" smtClean="0">
                <a:solidFill>
                  <a:srgbClr val="000000"/>
                </a:solidFill>
                <a:latin typeface="Arial" pitchFamily="-72" charset="0"/>
                <a:ea typeface="ＭＳ Ｐゴシック" pitchFamily="-72" charset="-128"/>
              </a:rPr>
              <a:t>dreaming</a:t>
            </a:r>
            <a:endParaRPr lang="en-US" sz="3200" b="1" i="1" dirty="0">
              <a:solidFill>
                <a:srgbClr val="000000"/>
              </a:solidFill>
              <a:latin typeface="Arial" pitchFamily="-72" charset="0"/>
              <a:ea typeface="ＭＳ Ｐゴシック" pitchFamily="-72" charset="-128"/>
            </a:endParaRPr>
          </a:p>
        </p:txBody>
      </p:sp>
      <p:sp>
        <p:nvSpPr>
          <p:cNvPr id="13" name="Right Arrow 12"/>
          <p:cNvSpPr/>
          <p:nvPr/>
        </p:nvSpPr>
        <p:spPr bwMode="auto">
          <a:xfrm flipH="1">
            <a:off x="1275505" y="5302404"/>
            <a:ext cx="2133600" cy="1143000"/>
          </a:xfrm>
          <a:prstGeom prst="rightArrow">
            <a:avLst>
              <a:gd name="adj1" fmla="val 75807"/>
              <a:gd name="adj2" fmla="val 50000"/>
            </a:avLst>
          </a:prstGeom>
          <a:solidFill>
            <a:srgbClr val="66FF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endParaRPr lang="en-US" sz="3200" dirty="0" smtClean="0">
              <a:solidFill>
                <a:srgbClr val="000000"/>
              </a:solidFill>
              <a:latin typeface="Arial" charset="0"/>
            </a:endParaRPr>
          </a:p>
        </p:txBody>
      </p:sp>
      <p:sp>
        <p:nvSpPr>
          <p:cNvPr id="14" name="TextBox 13"/>
          <p:cNvSpPr txBox="1"/>
          <p:nvPr/>
        </p:nvSpPr>
        <p:spPr>
          <a:xfrm>
            <a:off x="1504105" y="5431230"/>
            <a:ext cx="1866216" cy="861774"/>
          </a:xfrm>
          <a:prstGeom prst="rect">
            <a:avLst/>
          </a:prstGeom>
          <a:noFill/>
        </p:spPr>
        <p:txBody>
          <a:bodyPr wrap="none" rtlCol="0">
            <a:spAutoFit/>
          </a:bodyPr>
          <a:lstStyle/>
          <a:p>
            <a:pPr algn="ctr" fontAlgn="base">
              <a:lnSpc>
                <a:spcPts val="3000"/>
              </a:lnSpc>
              <a:spcBef>
                <a:spcPct val="0"/>
              </a:spcBef>
              <a:spcAft>
                <a:spcPct val="0"/>
              </a:spcAft>
            </a:pPr>
            <a:r>
              <a:rPr lang="en-US" sz="2800" dirty="0" smtClean="0">
                <a:solidFill>
                  <a:srgbClr val="000000"/>
                </a:solidFill>
                <a:latin typeface="Arial" charset="0"/>
              </a:rPr>
              <a:t>Conscious</a:t>
            </a:r>
          </a:p>
          <a:p>
            <a:pPr algn="ctr" fontAlgn="base">
              <a:lnSpc>
                <a:spcPts val="3000"/>
              </a:lnSpc>
              <a:spcBef>
                <a:spcPct val="0"/>
              </a:spcBef>
              <a:spcAft>
                <a:spcPct val="0"/>
              </a:spcAft>
            </a:pPr>
            <a:r>
              <a:rPr lang="en-US" sz="2800" dirty="0" smtClean="0">
                <a:solidFill>
                  <a:srgbClr val="000000"/>
                </a:solidFill>
                <a:latin typeface="Arial" charset="0"/>
              </a:rPr>
              <a:t>perception</a:t>
            </a:r>
            <a:endParaRPr lang="en-US" sz="4000" dirty="0" smtClean="0">
              <a:solidFill>
                <a:srgbClr val="000000"/>
              </a:solidFill>
              <a:latin typeface="Arial" charset="0"/>
            </a:endParaRPr>
          </a:p>
        </p:txBody>
      </p:sp>
      <p:sp>
        <p:nvSpPr>
          <p:cNvPr id="16" name="TextBox 15"/>
          <p:cNvSpPr txBox="1"/>
          <p:nvPr/>
        </p:nvSpPr>
        <p:spPr>
          <a:xfrm>
            <a:off x="7812" y="2491026"/>
            <a:ext cx="2278188" cy="861774"/>
          </a:xfrm>
          <a:prstGeom prst="rect">
            <a:avLst/>
          </a:prstGeom>
          <a:noFill/>
        </p:spPr>
        <p:txBody>
          <a:bodyPr wrap="none" rtlCol="0">
            <a:spAutoFit/>
          </a:bodyPr>
          <a:lstStyle/>
          <a:p>
            <a:pPr algn="ctr" fontAlgn="base">
              <a:lnSpc>
                <a:spcPts val="3000"/>
              </a:lnSpc>
              <a:spcBef>
                <a:spcPct val="0"/>
              </a:spcBef>
              <a:spcAft>
                <a:spcPct val="0"/>
              </a:spcAft>
            </a:pPr>
            <a:r>
              <a:rPr lang="en-US" sz="3200" b="1" dirty="0" smtClean="0">
                <a:solidFill>
                  <a:srgbClr val="000000"/>
                </a:solidFill>
                <a:latin typeface="Arial" charset="0"/>
              </a:rPr>
              <a:t>Conscious</a:t>
            </a:r>
          </a:p>
          <a:p>
            <a:pPr algn="ctr" fontAlgn="base">
              <a:lnSpc>
                <a:spcPts val="3000"/>
              </a:lnSpc>
              <a:spcBef>
                <a:spcPct val="0"/>
              </a:spcBef>
              <a:spcAft>
                <a:spcPct val="0"/>
              </a:spcAft>
            </a:pPr>
            <a:r>
              <a:rPr lang="en-US" sz="3200" b="1" dirty="0" smtClean="0">
                <a:solidFill>
                  <a:srgbClr val="000000"/>
                </a:solidFill>
                <a:latin typeface="Arial" charset="0"/>
              </a:rPr>
              <a:t>perception</a:t>
            </a:r>
            <a:endParaRPr lang="en-US" sz="4400" b="1" dirty="0" smtClean="0">
              <a:solidFill>
                <a:srgbClr val="000000"/>
              </a:solidFill>
              <a:latin typeface="Arial" charset="0"/>
            </a:endParaRPr>
          </a:p>
        </p:txBody>
      </p:sp>
      <p:sp>
        <p:nvSpPr>
          <p:cNvPr id="20" name="Cloud 19"/>
          <p:cNvSpPr/>
          <p:nvPr/>
        </p:nvSpPr>
        <p:spPr bwMode="auto">
          <a:xfrm>
            <a:off x="4495800" y="1600200"/>
            <a:ext cx="4191000" cy="3581400"/>
          </a:xfrm>
          <a:prstGeom prst="cloud">
            <a:avLst/>
          </a:prstGeom>
          <a:solidFill>
            <a:srgbClr val="F8F8F8"/>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3200" dirty="0" err="1" smtClean="0">
                <a:solidFill>
                  <a:srgbClr val="000000"/>
                </a:solidFill>
                <a:latin typeface="Arial" charset="0"/>
              </a:rPr>
              <a:t>Zzzzzz</a:t>
            </a:r>
            <a:r>
              <a:rPr lang="en-US" sz="3200" dirty="0" smtClean="0">
                <a:solidFill>
                  <a:srgbClr val="000000"/>
                </a:solidFill>
                <a:latin typeface="Arial" charset="0"/>
              </a:rPr>
              <a:t>…..</a:t>
            </a:r>
          </a:p>
        </p:txBody>
      </p:sp>
    </p:spTree>
  </p:cSld>
  <p:clrMapOvr>
    <a:masterClrMapping/>
  </p:clrMapOvr>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flipH="1">
            <a:off x="3810000" y="914400"/>
            <a:ext cx="1181126" cy="564360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19" name="Rectangle 18"/>
          <p:cNvSpPr/>
          <p:nvPr/>
        </p:nvSpPr>
        <p:spPr bwMode="auto">
          <a:xfrm flipH="1">
            <a:off x="5295874" y="914400"/>
            <a:ext cx="1181126" cy="564360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70" name="Rectangle 69"/>
          <p:cNvSpPr/>
          <p:nvPr/>
        </p:nvSpPr>
        <p:spPr bwMode="auto">
          <a:xfrm flipH="1">
            <a:off x="457200" y="3581400"/>
            <a:ext cx="457200" cy="2990872"/>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dirty="0" smtClean="0">
              <a:solidFill>
                <a:srgbClr val="000000"/>
              </a:solidFill>
              <a:latin typeface="Arial" charset="0"/>
              <a:ea typeface="ＭＳ Ｐゴシック" pitchFamily="-72" charset="-128"/>
            </a:endParaRPr>
          </a:p>
        </p:txBody>
      </p:sp>
      <p:sp>
        <p:nvSpPr>
          <p:cNvPr id="35" name="Rectangle 34"/>
          <p:cNvSpPr/>
          <p:nvPr/>
        </p:nvSpPr>
        <p:spPr bwMode="auto">
          <a:xfrm flipH="1">
            <a:off x="1447800" y="914400"/>
            <a:ext cx="2133600" cy="5638800"/>
          </a:xfrm>
          <a:prstGeom prst="rect">
            <a:avLst/>
          </a:prstGeom>
          <a:solidFill>
            <a:srgbClr val="DDDDDD"/>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algn="ctr" fontAlgn="base">
              <a:spcBef>
                <a:spcPct val="0"/>
              </a:spcBef>
              <a:spcAft>
                <a:spcPct val="0"/>
              </a:spcAft>
            </a:pPr>
            <a:r>
              <a:rPr lang="en-US" sz="4000" b="1" dirty="0" smtClean="0">
                <a:solidFill>
                  <a:srgbClr val="000000"/>
                </a:solidFill>
                <a:latin typeface="Arial" charset="0"/>
                <a:ea typeface="ＭＳ Ｐゴシック" pitchFamily="-72" charset="-128"/>
              </a:rPr>
              <a:t>3D</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+time</a:t>
            </a:r>
          </a:p>
          <a:p>
            <a:pPr algn="ctr" fontAlgn="base">
              <a:spcBef>
                <a:spcPct val="0"/>
              </a:spcBef>
              <a:spcAft>
                <a:spcPct val="0"/>
              </a:spcAft>
            </a:pPr>
            <a:endParaRPr lang="en-US" sz="2800" b="1" dirty="0" smtClean="0">
              <a:solidFill>
                <a:srgbClr val="000000"/>
              </a:solidFill>
              <a:latin typeface="Arial" charset="0"/>
              <a:ea typeface="ＭＳ Ｐゴシック" pitchFamily="-72" charset="-128"/>
            </a:endParaRPr>
          </a:p>
          <a:p>
            <a:pPr algn="ctr" fontAlgn="base">
              <a:spcBef>
                <a:spcPct val="0"/>
              </a:spcBef>
              <a:spcAft>
                <a:spcPct val="0"/>
              </a:spcAft>
            </a:pPr>
            <a:r>
              <a:rPr lang="en-US" sz="2800" b="1" dirty="0" smtClean="0">
                <a:solidFill>
                  <a:srgbClr val="000000"/>
                </a:solidFill>
                <a:latin typeface="Arial" charset="0"/>
                <a:ea typeface="ＭＳ Ｐゴシック" pitchFamily="-72" charset="-128"/>
              </a:rPr>
              <a:t>Simulation</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 complex</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models</a:t>
            </a:r>
          </a:p>
          <a:p>
            <a:pPr algn="ctr" fontAlgn="base">
              <a:spcBef>
                <a:spcPct val="0"/>
              </a:spcBef>
              <a:spcAft>
                <a:spcPct val="0"/>
              </a:spcAft>
            </a:pPr>
            <a:r>
              <a:rPr lang="en-US" sz="2800" b="1" dirty="0" smtClean="0">
                <a:solidFill>
                  <a:srgbClr val="000000"/>
                </a:solidFill>
                <a:latin typeface="Arial" charset="0"/>
                <a:ea typeface="ＭＳ Ｐゴシック" pitchFamily="-72" charset="-128"/>
              </a:rPr>
              <a:t>(“priors”)</a:t>
            </a:r>
          </a:p>
          <a:p>
            <a:pPr algn="ctr" fontAlgn="base">
              <a:spcBef>
                <a:spcPct val="0"/>
              </a:spcBef>
              <a:spcAft>
                <a:spcPct val="0"/>
              </a:spcAft>
            </a:pPr>
            <a:endParaRPr lang="en-US" sz="2800" b="1" dirty="0" smtClean="0">
              <a:solidFill>
                <a:srgbClr val="000000"/>
              </a:solidFill>
              <a:latin typeface="Arial" charset="0"/>
              <a:ea typeface="ＭＳ Ｐゴシック" pitchFamily="-72" charset="-128"/>
            </a:endParaRPr>
          </a:p>
          <a:p>
            <a:pPr algn="ctr" fontAlgn="base">
              <a:spcBef>
                <a:spcPct val="0"/>
              </a:spcBef>
              <a:spcAft>
                <a:spcPct val="0"/>
              </a:spcAft>
            </a:pPr>
            <a:endParaRPr lang="en-US" sz="2800" b="1" dirty="0" smtClean="0">
              <a:solidFill>
                <a:srgbClr val="000000"/>
              </a:solidFill>
              <a:latin typeface="Arial" charset="0"/>
              <a:ea typeface="ＭＳ Ｐゴシック" pitchFamily="-72" charset="-128"/>
            </a:endParaRPr>
          </a:p>
        </p:txBody>
      </p:sp>
      <p:sp>
        <p:nvSpPr>
          <p:cNvPr id="12" name="TextBox 11"/>
          <p:cNvSpPr txBox="1"/>
          <p:nvPr/>
        </p:nvSpPr>
        <p:spPr>
          <a:xfrm>
            <a:off x="228600" y="142852"/>
            <a:ext cx="3829895" cy="584775"/>
          </a:xfrm>
          <a:prstGeom prst="rect">
            <a:avLst/>
          </a:prstGeom>
          <a:solidFill>
            <a:srgbClr val="FFFF99"/>
          </a:solidFill>
        </p:spPr>
        <p:txBody>
          <a:bodyPr wrap="none" rtlCol="0">
            <a:spAutoFit/>
          </a:bodyPr>
          <a:lstStyle/>
          <a:p>
            <a:pPr fontAlgn="base">
              <a:spcBef>
                <a:spcPct val="0"/>
              </a:spcBef>
              <a:spcAft>
                <a:spcPct val="0"/>
              </a:spcAft>
            </a:pPr>
            <a:r>
              <a:rPr lang="en-US" sz="3200" dirty="0" smtClean="0">
                <a:solidFill>
                  <a:srgbClr val="000000"/>
                </a:solidFill>
                <a:latin typeface="Arial" pitchFamily="-72" charset="0"/>
                <a:ea typeface="ＭＳ Ｐゴシック" pitchFamily="-72" charset="-128"/>
              </a:rPr>
              <a:t>Seeing is </a:t>
            </a:r>
            <a:r>
              <a:rPr lang="en-US" sz="3200" b="1" i="1" dirty="0" smtClean="0">
                <a:solidFill>
                  <a:srgbClr val="000000"/>
                </a:solidFill>
                <a:latin typeface="Arial" pitchFamily="-72" charset="0"/>
                <a:ea typeface="ＭＳ Ｐゴシック" pitchFamily="-72" charset="-128"/>
              </a:rPr>
              <a:t>dreaming</a:t>
            </a:r>
            <a:endParaRPr lang="en-US" sz="3200" b="1" i="1" dirty="0">
              <a:solidFill>
                <a:srgbClr val="000000"/>
              </a:solidFill>
              <a:latin typeface="Arial" pitchFamily="-72" charset="0"/>
              <a:ea typeface="ＭＳ Ｐゴシック" pitchFamily="-72" charset="-128"/>
            </a:endParaRPr>
          </a:p>
        </p:txBody>
      </p:sp>
      <p:sp>
        <p:nvSpPr>
          <p:cNvPr id="13" name="Right Arrow 12"/>
          <p:cNvSpPr/>
          <p:nvPr/>
        </p:nvSpPr>
        <p:spPr bwMode="auto">
          <a:xfrm flipH="1">
            <a:off x="533400" y="5302404"/>
            <a:ext cx="2133600" cy="1143000"/>
          </a:xfrm>
          <a:prstGeom prst="rightArrow">
            <a:avLst>
              <a:gd name="adj1" fmla="val 75807"/>
              <a:gd name="adj2" fmla="val 50000"/>
            </a:avLst>
          </a:prstGeom>
          <a:solidFill>
            <a:srgbClr val="66FF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endParaRPr lang="en-US" sz="3200" dirty="0" smtClean="0">
              <a:solidFill>
                <a:srgbClr val="000000"/>
              </a:solidFill>
              <a:latin typeface="Arial" charset="0"/>
            </a:endParaRPr>
          </a:p>
        </p:txBody>
      </p:sp>
      <p:sp>
        <p:nvSpPr>
          <p:cNvPr id="14" name="TextBox 13"/>
          <p:cNvSpPr txBox="1"/>
          <p:nvPr/>
        </p:nvSpPr>
        <p:spPr>
          <a:xfrm>
            <a:off x="762000" y="5431230"/>
            <a:ext cx="1866216" cy="861774"/>
          </a:xfrm>
          <a:prstGeom prst="rect">
            <a:avLst/>
          </a:prstGeom>
          <a:noFill/>
        </p:spPr>
        <p:txBody>
          <a:bodyPr wrap="none" rtlCol="0">
            <a:spAutoFit/>
          </a:bodyPr>
          <a:lstStyle/>
          <a:p>
            <a:pPr algn="ctr" fontAlgn="base">
              <a:lnSpc>
                <a:spcPts val="3000"/>
              </a:lnSpc>
              <a:spcBef>
                <a:spcPct val="0"/>
              </a:spcBef>
              <a:spcAft>
                <a:spcPct val="0"/>
              </a:spcAft>
            </a:pPr>
            <a:r>
              <a:rPr lang="en-US" sz="2800" dirty="0" smtClean="0">
                <a:solidFill>
                  <a:srgbClr val="000000"/>
                </a:solidFill>
                <a:latin typeface="Arial" charset="0"/>
              </a:rPr>
              <a:t>Conscious</a:t>
            </a:r>
          </a:p>
          <a:p>
            <a:pPr algn="ctr" fontAlgn="base">
              <a:lnSpc>
                <a:spcPts val="3000"/>
              </a:lnSpc>
              <a:spcBef>
                <a:spcPct val="0"/>
              </a:spcBef>
              <a:spcAft>
                <a:spcPct val="0"/>
              </a:spcAft>
            </a:pPr>
            <a:r>
              <a:rPr lang="en-US" sz="2800" dirty="0" smtClean="0">
                <a:solidFill>
                  <a:srgbClr val="000000"/>
                </a:solidFill>
                <a:latin typeface="Arial" charset="0"/>
              </a:rPr>
              <a:t>perception</a:t>
            </a:r>
            <a:endParaRPr lang="en-US" sz="4000" dirty="0" smtClean="0">
              <a:solidFill>
                <a:srgbClr val="000000"/>
              </a:solidFill>
              <a:latin typeface="Arial" charset="0"/>
            </a:endParaRPr>
          </a:p>
        </p:txBody>
      </p:sp>
      <p:sp>
        <p:nvSpPr>
          <p:cNvPr id="16" name="TextBox 15"/>
          <p:cNvSpPr txBox="1"/>
          <p:nvPr/>
        </p:nvSpPr>
        <p:spPr>
          <a:xfrm rot="16200000">
            <a:off x="-273621" y="1836405"/>
            <a:ext cx="1866216" cy="861774"/>
          </a:xfrm>
          <a:prstGeom prst="rect">
            <a:avLst/>
          </a:prstGeom>
          <a:noFill/>
        </p:spPr>
        <p:txBody>
          <a:bodyPr wrap="none" rtlCol="0">
            <a:spAutoFit/>
          </a:bodyPr>
          <a:lstStyle/>
          <a:p>
            <a:pPr algn="ctr" fontAlgn="base">
              <a:lnSpc>
                <a:spcPts val="3000"/>
              </a:lnSpc>
              <a:spcBef>
                <a:spcPct val="0"/>
              </a:spcBef>
              <a:spcAft>
                <a:spcPct val="0"/>
              </a:spcAft>
            </a:pPr>
            <a:r>
              <a:rPr lang="en-US" sz="2800" dirty="0" smtClean="0">
                <a:solidFill>
                  <a:srgbClr val="000000"/>
                </a:solidFill>
                <a:latin typeface="Arial" charset="0"/>
              </a:rPr>
              <a:t>Conscious</a:t>
            </a:r>
          </a:p>
          <a:p>
            <a:pPr algn="ctr" fontAlgn="base">
              <a:lnSpc>
                <a:spcPts val="3000"/>
              </a:lnSpc>
              <a:spcBef>
                <a:spcPct val="0"/>
              </a:spcBef>
              <a:spcAft>
                <a:spcPct val="0"/>
              </a:spcAft>
            </a:pPr>
            <a:r>
              <a:rPr lang="en-US" sz="2800" dirty="0" smtClean="0">
                <a:solidFill>
                  <a:srgbClr val="000000"/>
                </a:solidFill>
                <a:latin typeface="Arial" charset="0"/>
              </a:rPr>
              <a:t>perception</a:t>
            </a:r>
            <a:endParaRPr lang="en-US" sz="4000" dirty="0" smtClean="0">
              <a:solidFill>
                <a:srgbClr val="000000"/>
              </a:solidFill>
              <a:latin typeface="Arial" charset="0"/>
            </a:endParaRPr>
          </a:p>
        </p:txBody>
      </p:sp>
      <p:sp>
        <p:nvSpPr>
          <p:cNvPr id="15" name="Right Arrow 14"/>
          <p:cNvSpPr/>
          <p:nvPr/>
        </p:nvSpPr>
        <p:spPr bwMode="auto">
          <a:xfrm>
            <a:off x="3505200" y="1066800"/>
            <a:ext cx="3810000" cy="4343400"/>
          </a:xfrm>
          <a:prstGeom prst="rightArrow">
            <a:avLst>
              <a:gd name="adj1" fmla="val 75807"/>
              <a:gd name="adj2" fmla="val 50000"/>
            </a:avLst>
          </a:prstGeom>
          <a:solidFill>
            <a:srgbClr val="FFCCCC"/>
          </a:solidFill>
          <a:ln w="28575" cap="flat" cmpd="sng" algn="ctr">
            <a:solidFill>
              <a:srgbClr val="FF3300"/>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r" fontAlgn="base">
              <a:spcBef>
                <a:spcPct val="0"/>
              </a:spcBef>
              <a:spcAft>
                <a:spcPct val="0"/>
              </a:spcAft>
            </a:pPr>
            <a:r>
              <a:rPr lang="en-US" sz="3600" dirty="0" smtClean="0">
                <a:solidFill>
                  <a:srgbClr val="000000"/>
                </a:solidFill>
                <a:latin typeface="Arial" charset="0"/>
              </a:rPr>
              <a:t>Prediction </a:t>
            </a:r>
          </a:p>
        </p:txBody>
      </p:sp>
      <p:sp>
        <p:nvSpPr>
          <p:cNvPr id="17" name="Left Arrow 16"/>
          <p:cNvSpPr/>
          <p:nvPr/>
        </p:nvSpPr>
        <p:spPr bwMode="auto">
          <a:xfrm>
            <a:off x="2743200" y="5562600"/>
            <a:ext cx="4038600" cy="609600"/>
          </a:xfrm>
          <a:prstGeom prst="leftArrow">
            <a:avLst/>
          </a:prstGeom>
          <a:solidFill>
            <a:srgbClr val="66FFFF"/>
          </a:solidFill>
          <a:ln w="2857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algn="ctr" fontAlgn="base">
              <a:spcBef>
                <a:spcPct val="0"/>
              </a:spcBef>
              <a:spcAft>
                <a:spcPct val="0"/>
              </a:spcAft>
            </a:pPr>
            <a:r>
              <a:rPr lang="en-US" sz="3200" dirty="0" smtClean="0">
                <a:solidFill>
                  <a:srgbClr val="000000"/>
                </a:solidFill>
                <a:latin typeface="Arial" charset="0"/>
              </a:rPr>
              <a:t>errors</a:t>
            </a:r>
          </a:p>
        </p:txBody>
      </p:sp>
      <p:sp>
        <p:nvSpPr>
          <p:cNvPr id="8" name="Parallelogram 7"/>
          <p:cNvSpPr/>
          <p:nvPr/>
        </p:nvSpPr>
        <p:spPr bwMode="auto">
          <a:xfrm>
            <a:off x="6427611" y="4085007"/>
            <a:ext cx="2577120" cy="2544393"/>
          </a:xfrm>
          <a:prstGeom prst="parallelogram">
            <a:avLst>
              <a:gd name="adj" fmla="val 52151"/>
            </a:avLst>
          </a:prstGeom>
          <a:solidFill>
            <a:srgbClr val="F8F8F8"/>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9" name="Parallelogram 8"/>
          <p:cNvSpPr/>
          <p:nvPr/>
        </p:nvSpPr>
        <p:spPr bwMode="auto">
          <a:xfrm rot="3600000">
            <a:off x="6033206" y="-322269"/>
            <a:ext cx="2577120" cy="2544394"/>
          </a:xfrm>
          <a:prstGeom prst="parallelogram">
            <a:avLst>
              <a:gd name="adj" fmla="val 52151"/>
            </a:avLst>
          </a:prstGeom>
          <a:solidFill>
            <a:srgbClr val="F8F8F8"/>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10" name="Parallelogram 9"/>
          <p:cNvSpPr/>
          <p:nvPr/>
        </p:nvSpPr>
        <p:spPr bwMode="auto">
          <a:xfrm>
            <a:off x="6440208" y="3896504"/>
            <a:ext cx="2577120" cy="2544393"/>
          </a:xfrm>
          <a:prstGeom prst="parallelogram">
            <a:avLst>
              <a:gd name="adj" fmla="val 52151"/>
            </a:avLst>
          </a:prstGeom>
          <a:solidFill>
            <a:schemeClr val="bg1"/>
          </a:solidFill>
          <a:ln w="57150"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11" name="Parallelogram 10"/>
          <p:cNvSpPr/>
          <p:nvPr/>
        </p:nvSpPr>
        <p:spPr bwMode="auto">
          <a:xfrm rot="3600000">
            <a:off x="6020075" y="-510772"/>
            <a:ext cx="2577120" cy="2544394"/>
          </a:xfrm>
          <a:prstGeom prst="parallelogram">
            <a:avLst>
              <a:gd name="adj" fmla="val 52151"/>
            </a:avLst>
          </a:prstGeom>
          <a:solidFill>
            <a:schemeClr val="bg1"/>
          </a:solidFill>
          <a:ln w="57150"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Tree>
  </p:cSld>
  <p:clrMapOvr>
    <a:masterClrMapping/>
  </p:clrMapOvr>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Straight Connector 25"/>
          <p:cNvCxnSpPr/>
          <p:nvPr/>
        </p:nvCxnSpPr>
        <p:spPr>
          <a:xfrm rot="5400000">
            <a:off x="5750778" y="3372101"/>
            <a:ext cx="261025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a:off x="785678" y="3372101"/>
            <a:ext cx="261025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782968" y="3372101"/>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5748068" y="3372101"/>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286000" y="101025"/>
            <a:ext cx="4854214"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rPr>
              <a:t>Which blue line is longer?</a:t>
            </a:r>
            <a:endParaRPr lang="en-US" sz="3200" dirty="0">
              <a:solidFill>
                <a:prstClr val="black"/>
              </a:solidFill>
              <a:latin typeface="Arial" charset="0"/>
            </a:endParaRPr>
          </a:p>
        </p:txBody>
      </p:sp>
    </p:spTree>
  </p:cSld>
  <p:clrMapOvr>
    <a:masterClrMapping/>
  </p:clrMapOv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2057400" y="761999"/>
            <a:ext cx="5029200" cy="5334002"/>
            <a:chOff x="2438400" y="761999"/>
            <a:chExt cx="4370072" cy="5334002"/>
          </a:xfrm>
        </p:grpSpPr>
        <p:cxnSp>
          <p:nvCxnSpPr>
            <p:cNvPr id="13" name="Straight Connector 12"/>
            <p:cNvCxnSpPr/>
            <p:nvPr/>
          </p:nvCxnSpPr>
          <p:spPr>
            <a:xfrm rot="10800000" flipV="1">
              <a:off x="2438401" y="761999"/>
              <a:ext cx="4370071" cy="13110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2438401" y="4665796"/>
              <a:ext cx="4370071" cy="14302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2438400" y="3923800"/>
              <a:ext cx="4370072" cy="72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0800000" flipV="1">
              <a:off x="2438401" y="2057399"/>
              <a:ext cx="4370071" cy="68157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p:nvCxnSpPr>
          <p:spPr>
            <a:xfrm rot="16200000" flipH="1">
              <a:off x="4112444" y="3429000"/>
              <a:ext cx="53340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rot="16200000" flipH="1">
              <a:off x="1159944" y="3372100"/>
              <a:ext cx="261025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16200000" flipH="1">
              <a:off x="5474317" y="3372100"/>
              <a:ext cx="261025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5476672" y="3372100"/>
              <a:ext cx="2610255" cy="0"/>
            </a:xfrm>
            <a:prstGeom prst="line">
              <a:avLst/>
            </a:prstGeom>
            <a:ln w="38100">
              <a:solidFill>
                <a:srgbClr val="3333FF"/>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1162299" y="3372100"/>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grpSp>
      <p:sp>
        <p:nvSpPr>
          <p:cNvPr id="12" name="TextBox 11"/>
          <p:cNvSpPr txBox="1"/>
          <p:nvPr/>
        </p:nvSpPr>
        <p:spPr>
          <a:xfrm>
            <a:off x="2286000" y="101025"/>
            <a:ext cx="4854214"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Which blue line is longer?</a:t>
            </a:r>
            <a:endParaRPr lang="en-US" sz="3200" dirty="0">
              <a:solidFill>
                <a:prstClr val="black"/>
              </a:solidFill>
              <a:latin typeface="Arial" charset="0"/>
              <a:cs typeface="Arial" charset="0"/>
            </a:endParaRPr>
          </a:p>
        </p:txBody>
      </p:sp>
    </p:spTree>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2057400" y="761999"/>
            <a:ext cx="5029200" cy="5334002"/>
            <a:chOff x="2438400" y="761999"/>
            <a:chExt cx="4370072" cy="5334002"/>
          </a:xfrm>
        </p:grpSpPr>
        <p:cxnSp>
          <p:nvCxnSpPr>
            <p:cNvPr id="13" name="Straight Connector 12"/>
            <p:cNvCxnSpPr/>
            <p:nvPr/>
          </p:nvCxnSpPr>
          <p:spPr>
            <a:xfrm rot="10800000" flipV="1">
              <a:off x="2438401" y="761999"/>
              <a:ext cx="4370071" cy="13110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2438401" y="4665796"/>
              <a:ext cx="4370071" cy="14302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2438400" y="3923800"/>
              <a:ext cx="4370072" cy="72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0800000" flipV="1">
              <a:off x="2438401" y="2057399"/>
              <a:ext cx="4370071" cy="68157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p:nvCxnSpPr>
          <p:spPr>
            <a:xfrm rot="16200000" flipH="1">
              <a:off x="4112444" y="3429000"/>
              <a:ext cx="53340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rot="16200000" flipH="1">
              <a:off x="1159944" y="3372100"/>
              <a:ext cx="261025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16200000" flipH="1">
              <a:off x="5474317" y="3372100"/>
              <a:ext cx="261025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5476672" y="3372100"/>
              <a:ext cx="2610255" cy="0"/>
            </a:xfrm>
            <a:prstGeom prst="line">
              <a:avLst/>
            </a:prstGeom>
            <a:ln w="38100">
              <a:solidFill>
                <a:srgbClr val="3333FF"/>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1162299" y="3372100"/>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grpSp>
      <p:grpSp>
        <p:nvGrpSpPr>
          <p:cNvPr id="6" name="Group 27"/>
          <p:cNvGrpSpPr/>
          <p:nvPr/>
        </p:nvGrpSpPr>
        <p:grpSpPr>
          <a:xfrm flipH="1">
            <a:off x="2057400" y="762000"/>
            <a:ext cx="5029200" cy="5334002"/>
            <a:chOff x="2438400" y="761999"/>
            <a:chExt cx="4370072" cy="5334002"/>
          </a:xfrm>
        </p:grpSpPr>
        <p:cxnSp>
          <p:nvCxnSpPr>
            <p:cNvPr id="21" name="Straight Connector 20"/>
            <p:cNvCxnSpPr/>
            <p:nvPr/>
          </p:nvCxnSpPr>
          <p:spPr>
            <a:xfrm rot="10800000" flipV="1">
              <a:off x="2438401" y="761999"/>
              <a:ext cx="4370071" cy="13110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0800000">
              <a:off x="2438401" y="4665796"/>
              <a:ext cx="4370071" cy="14302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a:off x="2438400" y="3923800"/>
              <a:ext cx="4370072" cy="72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0800000" flipV="1">
              <a:off x="2438401" y="2057399"/>
              <a:ext cx="4370071" cy="68157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4112444" y="3429000"/>
              <a:ext cx="53340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1159944" y="3372100"/>
              <a:ext cx="261025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5474317" y="3372100"/>
              <a:ext cx="261025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5476672" y="3372100"/>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1162299" y="3372100"/>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2286000" y="101025"/>
            <a:ext cx="4854214"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Which blue line is longer?</a:t>
            </a:r>
            <a:endParaRPr lang="en-US" sz="3200" dirty="0">
              <a:solidFill>
                <a:prstClr val="black"/>
              </a:solidFill>
              <a:latin typeface="Arial" charset="0"/>
              <a:cs typeface="Arial" charset="0"/>
            </a:endParaRPr>
          </a:p>
        </p:txBody>
      </p:sp>
    </p:spTree>
  </p:cSld>
  <p:clrMapOvr>
    <a:masterClrMapping/>
  </p:clrMapOvr>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flipH="1">
            <a:off x="2057400" y="762000"/>
            <a:ext cx="5029200" cy="5334002"/>
            <a:chOff x="2438400" y="761999"/>
            <a:chExt cx="4370072" cy="5334002"/>
          </a:xfrm>
        </p:grpSpPr>
        <p:cxnSp>
          <p:nvCxnSpPr>
            <p:cNvPr id="21" name="Straight Connector 20"/>
            <p:cNvCxnSpPr/>
            <p:nvPr/>
          </p:nvCxnSpPr>
          <p:spPr>
            <a:xfrm rot="10800000" flipV="1">
              <a:off x="2438401" y="761999"/>
              <a:ext cx="4370071" cy="13110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0800000">
              <a:off x="2438401" y="4665796"/>
              <a:ext cx="4370071" cy="143020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a:off x="2438400" y="3923800"/>
              <a:ext cx="4370072" cy="724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0800000" flipV="1">
              <a:off x="2438401" y="2057399"/>
              <a:ext cx="4370071" cy="68157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4112444" y="3429000"/>
              <a:ext cx="533400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1159944" y="3372100"/>
              <a:ext cx="261025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5474317" y="3372100"/>
              <a:ext cx="261025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5476672" y="3372100"/>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1162299" y="3372100"/>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grpSp>
      <p:sp>
        <p:nvSpPr>
          <p:cNvPr id="12" name="TextBox 11"/>
          <p:cNvSpPr txBox="1"/>
          <p:nvPr/>
        </p:nvSpPr>
        <p:spPr>
          <a:xfrm>
            <a:off x="2286000" y="101025"/>
            <a:ext cx="4854214"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Which blue line is longer?</a:t>
            </a:r>
            <a:endParaRPr lang="en-US" sz="3200" dirty="0">
              <a:solidFill>
                <a:prstClr val="black"/>
              </a:solidFill>
              <a:latin typeface="Arial" charset="0"/>
              <a:cs typeface="Arial" charset="0"/>
            </a:endParaRPr>
          </a:p>
        </p:txBody>
      </p:sp>
    </p:spTree>
  </p:cSld>
  <p:clrMapOvr>
    <a:masterClrMapping/>
  </p:clrMapOvr>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Straight Connector 25"/>
          <p:cNvCxnSpPr/>
          <p:nvPr/>
        </p:nvCxnSpPr>
        <p:spPr>
          <a:xfrm rot="5400000">
            <a:off x="5750778" y="3372101"/>
            <a:ext cx="2610255"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a:off x="785678" y="3372101"/>
            <a:ext cx="261025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782968" y="3372101"/>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5748068" y="3372101"/>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286000" y="101025"/>
            <a:ext cx="4854214"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Which blue line is longer?</a:t>
            </a:r>
            <a:endParaRPr lang="en-US" sz="3200" dirty="0">
              <a:solidFill>
                <a:prstClr val="black"/>
              </a:solidFill>
              <a:latin typeface="Arial" charset="0"/>
              <a:cs typeface="Arial" charset="0"/>
            </a:endParaRPr>
          </a:p>
        </p:txBody>
      </p:sp>
    </p:spTree>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a:xfrm rot="16200000" flipH="1">
            <a:off x="2276272" y="3372101"/>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3314700" y="3390900"/>
            <a:ext cx="3429000"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286000" y="101025"/>
            <a:ext cx="4854214"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Which blue line is longer?</a:t>
            </a:r>
            <a:endParaRPr lang="en-US" sz="3200" dirty="0">
              <a:solidFill>
                <a:prstClr val="black"/>
              </a:solidFill>
              <a:latin typeface="Arial" charset="0"/>
              <a:cs typeface="Arial" charset="0"/>
            </a:endParaRPr>
          </a:p>
        </p:txBody>
      </p:sp>
    </p:spTree>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a:xfrm rot="16200000" flipH="1">
            <a:off x="2276272" y="3372101"/>
            <a:ext cx="2610255"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3314700" y="3390900"/>
            <a:ext cx="3429000" cy="0"/>
          </a:xfrm>
          <a:prstGeom prst="line">
            <a:avLst/>
          </a:prstGeom>
          <a:ln w="57150">
            <a:solidFill>
              <a:srgbClr val="3333FF"/>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286000" y="101025"/>
            <a:ext cx="4854214" cy="584775"/>
          </a:xfrm>
          <a:prstGeom prst="rect">
            <a:avLst/>
          </a:prstGeom>
          <a:noFill/>
        </p:spPr>
        <p:txBody>
          <a:bodyPr wrap="none" rtlCol="0">
            <a:spAutoFit/>
          </a:bodyPr>
          <a:lstStyle/>
          <a:p>
            <a:pPr fontAlgn="base">
              <a:spcBef>
                <a:spcPct val="0"/>
              </a:spcBef>
              <a:spcAft>
                <a:spcPct val="0"/>
              </a:spcAft>
            </a:pPr>
            <a:r>
              <a:rPr lang="en-US" sz="3200" dirty="0" smtClean="0">
                <a:solidFill>
                  <a:prstClr val="black"/>
                </a:solidFill>
                <a:latin typeface="Arial" charset="0"/>
                <a:cs typeface="Arial" charset="0"/>
              </a:rPr>
              <a:t>Which blue line is longer?</a:t>
            </a:r>
            <a:endParaRPr lang="en-US" sz="3200" dirty="0">
              <a:solidFill>
                <a:prstClr val="black"/>
              </a:solidFill>
              <a:latin typeface="Arial" charset="0"/>
              <a:cs typeface="Arial" charset="0"/>
            </a:endParaRPr>
          </a:p>
        </p:txBody>
      </p:sp>
      <p:sp>
        <p:nvSpPr>
          <p:cNvPr id="5" name="Oval Callout 4"/>
          <p:cNvSpPr/>
          <p:nvPr/>
        </p:nvSpPr>
        <p:spPr>
          <a:xfrm>
            <a:off x="609600" y="1066800"/>
            <a:ext cx="2438400" cy="1981200"/>
          </a:xfrm>
          <a:prstGeom prst="wedgeEllipseCallout">
            <a:avLst>
              <a:gd name="adj1" fmla="val 56753"/>
              <a:gd name="adj2" fmla="val 70458"/>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prstClr val="black"/>
                </a:solidFill>
              </a:rPr>
              <a:t>With social pressure, this one.</a:t>
            </a:r>
            <a:endParaRPr lang="en-US" sz="2800" dirty="0">
              <a:solidFill>
                <a:prstClr val="black"/>
              </a:solidFill>
            </a:endParaRPr>
          </a:p>
        </p:txBody>
      </p:sp>
      <p:sp>
        <p:nvSpPr>
          <p:cNvPr id="6" name="TextBox 5"/>
          <p:cNvSpPr txBox="1"/>
          <p:nvPr/>
        </p:nvSpPr>
        <p:spPr>
          <a:xfrm>
            <a:off x="1676400" y="5943600"/>
            <a:ext cx="6766596" cy="584775"/>
          </a:xfrm>
          <a:prstGeom prst="rect">
            <a:avLst/>
          </a:prstGeom>
          <a:noFill/>
        </p:spPr>
        <p:txBody>
          <a:bodyPr wrap="none" rtlCol="0">
            <a:spAutoFit/>
          </a:bodyPr>
          <a:lstStyle/>
          <a:p>
            <a:r>
              <a:rPr lang="en-US" sz="3200" dirty="0" smtClean="0">
                <a:solidFill>
                  <a:prstClr val="black"/>
                </a:solidFill>
              </a:rPr>
              <a:t>Standard social psychology experiment.</a:t>
            </a:r>
            <a:endParaRPr lang="en-US" sz="3200" dirty="0">
              <a:solidFill>
                <a:prstClr val="black"/>
              </a:solidFill>
            </a:endParaRPr>
          </a:p>
        </p:txBody>
      </p:sp>
    </p:spTree>
  </p:cSld>
  <p:clrMapOvr>
    <a:masterClrMapping/>
  </p:clrMapOvr>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ase"/>
          <p:cNvPicPr>
            <a:picLocks noChangeAspect="1" noChangeArrowheads="1"/>
          </p:cNvPicPr>
          <p:nvPr/>
        </p:nvPicPr>
        <p:blipFill>
          <a:blip r:embed="rId3" cstate="print"/>
          <a:srcRect/>
          <a:stretch>
            <a:fillRect/>
          </a:stretch>
        </p:blipFill>
        <p:spPr bwMode="auto">
          <a:xfrm>
            <a:off x="5410200" y="3133019"/>
            <a:ext cx="3810000" cy="3801181"/>
          </a:xfrm>
          <a:prstGeom prst="rect">
            <a:avLst/>
          </a:prstGeom>
          <a:noFill/>
          <a:ln w="9525">
            <a:noFill/>
            <a:miter lim="800000"/>
            <a:headEnd/>
            <a:tailEnd/>
          </a:ln>
        </p:spPr>
      </p:pic>
      <p:pic>
        <p:nvPicPr>
          <p:cNvPr id="4" name="Picture 2" descr="Hase"/>
          <p:cNvPicPr>
            <a:picLocks noChangeAspect="1" noChangeArrowheads="1"/>
          </p:cNvPicPr>
          <p:nvPr/>
        </p:nvPicPr>
        <p:blipFill>
          <a:blip r:embed="rId3" cstate="print"/>
          <a:srcRect/>
          <a:stretch>
            <a:fillRect/>
          </a:stretch>
        </p:blipFill>
        <p:spPr bwMode="auto">
          <a:xfrm rot="16200000">
            <a:off x="-4410" y="3204811"/>
            <a:ext cx="3810000" cy="3801181"/>
          </a:xfrm>
          <a:prstGeom prst="rect">
            <a:avLst/>
          </a:prstGeom>
          <a:noFill/>
          <a:ln w="9525">
            <a:noFill/>
            <a:miter lim="800000"/>
            <a:headEnd/>
            <a:tailEnd/>
          </a:ln>
        </p:spPr>
      </p:pic>
      <p:pic>
        <p:nvPicPr>
          <p:cNvPr id="5" name="Picture 2" descr="Hase"/>
          <p:cNvPicPr>
            <a:picLocks noChangeAspect="1" noChangeArrowheads="1"/>
          </p:cNvPicPr>
          <p:nvPr/>
        </p:nvPicPr>
        <p:blipFill>
          <a:blip r:embed="rId3" cstate="print"/>
          <a:srcRect/>
          <a:stretch>
            <a:fillRect/>
          </a:stretch>
        </p:blipFill>
        <p:spPr bwMode="auto">
          <a:xfrm rot="19189680">
            <a:off x="2087996" y="-762343"/>
            <a:ext cx="4461623" cy="4451296"/>
          </a:xfrm>
          <a:prstGeom prst="rect">
            <a:avLst/>
          </a:prstGeom>
          <a:noFill/>
          <a:ln w="9525">
            <a:noFill/>
            <a:miter lim="800000"/>
            <a:headEnd/>
            <a:tailEnd/>
          </a:ln>
        </p:spPr>
      </p:pic>
      <p:sp>
        <p:nvSpPr>
          <p:cNvPr id="6" name="TextBox 5"/>
          <p:cNvSpPr txBox="1"/>
          <p:nvPr/>
        </p:nvSpPr>
        <p:spPr>
          <a:xfrm>
            <a:off x="3352800" y="3352800"/>
            <a:ext cx="2286000" cy="954107"/>
          </a:xfrm>
          <a:prstGeom prst="rect">
            <a:avLst/>
          </a:prstGeom>
          <a:noFill/>
        </p:spPr>
        <p:txBody>
          <a:bodyPr wrap="square" rtlCol="0">
            <a:spAutoFit/>
          </a:bodyPr>
          <a:lstStyle/>
          <a:p>
            <a:pPr algn="ctr"/>
            <a:r>
              <a:rPr lang="en-US" sz="2800" dirty="0" smtClean="0">
                <a:solidFill>
                  <a:srgbClr val="000000"/>
                </a:solidFill>
                <a:latin typeface="Arial" pitchFamily="34" charset="0"/>
                <a:cs typeface="Arial" pitchFamily="34" charset="0"/>
              </a:rPr>
              <a:t>Unconscious but high level</a:t>
            </a:r>
            <a:endParaRPr lang="en-US" sz="2800" dirty="0">
              <a:solidFill>
                <a:srgbClr val="000000"/>
              </a:solidFill>
              <a:latin typeface="Arial" pitchFamily="34" charset="0"/>
              <a:cs typeface="Arial" pitchFamily="34" charset="0"/>
            </a:endParaRPr>
          </a:p>
        </p:txBody>
      </p:sp>
      <p:sp>
        <p:nvSpPr>
          <p:cNvPr id="7" name="Text Box 6"/>
          <p:cNvSpPr txBox="1">
            <a:spLocks noChangeArrowheads="1"/>
          </p:cNvSpPr>
          <p:nvPr/>
        </p:nvSpPr>
        <p:spPr bwMode="auto">
          <a:xfrm>
            <a:off x="2590800" y="6400800"/>
            <a:ext cx="4505325" cy="457200"/>
          </a:xfrm>
          <a:prstGeom prst="rect">
            <a:avLst/>
          </a:prstGeom>
          <a:noFill/>
          <a:ln w="9525">
            <a:noFill/>
            <a:miter lim="800000"/>
            <a:headEnd/>
            <a:tailEnd/>
          </a:ln>
        </p:spPr>
        <p:txBody>
          <a:bodyPr wrap="none">
            <a:spAutoFit/>
          </a:bodyPr>
          <a:lstStyle/>
          <a:p>
            <a:r>
              <a:rPr lang="de-DE" sz="2400" dirty="0">
                <a:solidFill>
                  <a:srgbClr val="000000"/>
                </a:solidFill>
                <a:latin typeface="Arial" pitchFamily="34" charset="0"/>
                <a:cs typeface="Arial" pitchFamily="34" charset="0"/>
              </a:rPr>
              <a:t>Effect: rival-schemata ambiguity</a:t>
            </a: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O-10Sep16-252521.jpg"/>
          <p:cNvPicPr>
            <a:picLocks noChangeAspect="1"/>
          </p:cNvPicPr>
          <p:nvPr/>
        </p:nvPicPr>
        <p:blipFill>
          <a:blip r:embed="rId3" cstate="print"/>
          <a:stretch>
            <a:fillRect/>
          </a:stretch>
        </p:blipFill>
        <p:spPr>
          <a:xfrm>
            <a:off x="-1" y="381000"/>
            <a:ext cx="9126175" cy="60960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08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psywww.com/intropsych/ch07_cognition/07chessmy.jpg"/>
          <p:cNvPicPr>
            <a:picLocks noChangeAspect="1" noChangeArrowheads="1"/>
          </p:cNvPicPr>
          <p:nvPr/>
        </p:nvPicPr>
        <p:blipFill>
          <a:blip r:embed="rId3" cstate="print"/>
          <a:srcRect/>
          <a:stretch>
            <a:fillRect/>
          </a:stretch>
        </p:blipFill>
        <p:spPr bwMode="auto">
          <a:xfrm>
            <a:off x="5492561" y="0"/>
            <a:ext cx="3651439" cy="6263418"/>
          </a:xfrm>
          <a:prstGeom prst="rect">
            <a:avLst/>
          </a:prstGeom>
          <a:noFill/>
        </p:spPr>
      </p:pic>
      <p:sp>
        <p:nvSpPr>
          <p:cNvPr id="3" name="TextBox 2"/>
          <p:cNvSpPr txBox="1"/>
          <p:nvPr/>
        </p:nvSpPr>
        <p:spPr>
          <a:xfrm>
            <a:off x="152400" y="533400"/>
            <a:ext cx="4953000" cy="5201424"/>
          </a:xfrm>
          <a:prstGeom prst="rect">
            <a:avLst/>
          </a:prstGeom>
          <a:noFill/>
        </p:spPr>
        <p:txBody>
          <a:bodyPr wrap="square" rtlCol="0">
            <a:spAutoFit/>
          </a:bodyPr>
          <a:lstStyle/>
          <a:p>
            <a:r>
              <a:rPr lang="en-US" sz="2800" b="1" dirty="0" smtClean="0">
                <a:solidFill>
                  <a:srgbClr val="000000"/>
                </a:solidFill>
                <a:latin typeface="Arial" pitchFamily="34" charset="0"/>
              </a:rPr>
              <a:t>Chess experts</a:t>
            </a:r>
          </a:p>
          <a:p>
            <a:pPr>
              <a:buFont typeface="Arial" pitchFamily="34" charset="0"/>
              <a:buChar char="•"/>
            </a:pPr>
            <a:r>
              <a:rPr lang="en-US" sz="2800" dirty="0" smtClean="0">
                <a:solidFill>
                  <a:srgbClr val="000000"/>
                </a:solidFill>
                <a:latin typeface="Arial" pitchFamily="34" charset="0"/>
              </a:rPr>
              <a:t>  can reconstruct entire chessboard with &lt; ~ 5s inspection</a:t>
            </a:r>
          </a:p>
          <a:p>
            <a:pPr>
              <a:buFont typeface="Arial" pitchFamily="34" charset="0"/>
              <a:buChar char="•"/>
            </a:pPr>
            <a:r>
              <a:rPr lang="en-US" sz="2800" dirty="0" smtClean="0">
                <a:solidFill>
                  <a:srgbClr val="000000"/>
                </a:solidFill>
                <a:latin typeface="Arial" pitchFamily="34" charset="0"/>
              </a:rPr>
              <a:t> can recognize 1e5 distinct patterns</a:t>
            </a:r>
          </a:p>
          <a:p>
            <a:pPr>
              <a:buFont typeface="Arial" pitchFamily="34" charset="0"/>
              <a:buChar char="•"/>
            </a:pPr>
            <a:r>
              <a:rPr lang="en-US" sz="2800" dirty="0" smtClean="0">
                <a:solidFill>
                  <a:srgbClr val="000000"/>
                </a:solidFill>
                <a:latin typeface="Arial" pitchFamily="34" charset="0"/>
              </a:rPr>
              <a:t> can play multiple games blindfolded and simultaneous</a:t>
            </a:r>
          </a:p>
          <a:p>
            <a:pPr>
              <a:buFont typeface="Arial" pitchFamily="34" charset="0"/>
              <a:buChar char="•"/>
            </a:pPr>
            <a:r>
              <a:rPr lang="en-US" sz="2800" dirty="0" smtClean="0">
                <a:solidFill>
                  <a:srgbClr val="000000"/>
                </a:solidFill>
                <a:latin typeface="Arial" pitchFamily="34" charset="0"/>
              </a:rPr>
              <a:t> are no better on random boards</a:t>
            </a:r>
          </a:p>
          <a:p>
            <a:endParaRPr lang="en-US" sz="2800" dirty="0" smtClean="0">
              <a:solidFill>
                <a:srgbClr val="000000"/>
              </a:solidFill>
              <a:latin typeface="Arial" pitchFamily="34" charset="0"/>
            </a:endParaRPr>
          </a:p>
          <a:p>
            <a:r>
              <a:rPr lang="en-US" sz="2400" dirty="0" smtClean="0">
                <a:solidFill>
                  <a:srgbClr val="000000"/>
                </a:solidFill>
                <a:latin typeface="Arial" pitchFamily="34" charset="0"/>
              </a:rPr>
              <a:t>(Simon and </a:t>
            </a:r>
            <a:r>
              <a:rPr lang="en-US" sz="2400" dirty="0" err="1" smtClean="0">
                <a:solidFill>
                  <a:srgbClr val="000000"/>
                </a:solidFill>
                <a:latin typeface="Arial" pitchFamily="34" charset="0"/>
              </a:rPr>
              <a:t>Gilmartin</a:t>
            </a:r>
            <a:r>
              <a:rPr lang="en-US" sz="2400" dirty="0" smtClean="0">
                <a:solidFill>
                  <a:srgbClr val="000000"/>
                </a:solidFill>
                <a:latin typeface="Arial" pitchFamily="34" charset="0"/>
              </a:rPr>
              <a:t>, de </a:t>
            </a:r>
            <a:r>
              <a:rPr lang="en-US" sz="2400" dirty="0" err="1" smtClean="0">
                <a:solidFill>
                  <a:srgbClr val="000000"/>
                </a:solidFill>
                <a:latin typeface="Arial" pitchFamily="34" charset="0"/>
              </a:rPr>
              <a:t>Groot</a:t>
            </a:r>
            <a:r>
              <a:rPr lang="en-US" sz="2400" dirty="0" smtClean="0">
                <a:solidFill>
                  <a:srgbClr val="000000"/>
                </a:solidFill>
                <a:latin typeface="Arial" pitchFamily="34" charset="0"/>
              </a:rPr>
              <a:t>)</a:t>
            </a:r>
            <a:endParaRPr lang="en-US" sz="2400" dirty="0">
              <a:solidFill>
                <a:srgbClr val="000000"/>
              </a:solidFill>
              <a:latin typeface="Arial" pitchFamily="34" charset="0"/>
            </a:endParaRPr>
          </a:p>
        </p:txBody>
      </p:sp>
      <p:sp>
        <p:nvSpPr>
          <p:cNvPr id="4" name="TextBox 3"/>
          <p:cNvSpPr txBox="1"/>
          <p:nvPr/>
        </p:nvSpPr>
        <p:spPr>
          <a:xfrm>
            <a:off x="0" y="6412468"/>
            <a:ext cx="9144000" cy="369332"/>
          </a:xfrm>
          <a:prstGeom prst="rect">
            <a:avLst/>
          </a:prstGeom>
          <a:noFill/>
        </p:spPr>
        <p:txBody>
          <a:bodyPr wrap="square" rtlCol="0">
            <a:spAutoFit/>
          </a:bodyPr>
          <a:lstStyle/>
          <a:p>
            <a:r>
              <a:rPr lang="en-US" dirty="0" smtClean="0">
                <a:solidFill>
                  <a:srgbClr val="000000"/>
                </a:solidFill>
              </a:rPr>
              <a:t>www.psywww.com/intropsych/ch07_cognition/expertise_and_domain_specific_knowledge.html</a:t>
            </a:r>
            <a:endParaRPr lang="en-US" dirty="0">
              <a:solidFill>
                <a:srgbClr val="000000"/>
              </a:solidFill>
            </a:endParaRPr>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0"/>
            <a:ext cx="8495405" cy="4648200"/>
          </a:xfrm>
          <a:prstGeom prst="rect">
            <a:avLst/>
          </a:prstGeom>
          <a:noFill/>
          <a:ln w="9525">
            <a:noFill/>
            <a:miter lim="800000"/>
            <a:headEnd/>
            <a:tailEnd/>
          </a:ln>
        </p:spPr>
      </p:pic>
      <p:pic>
        <p:nvPicPr>
          <p:cNvPr id="1027" name="Picture 3"/>
          <p:cNvPicPr>
            <a:picLocks noChangeAspect="1" noChangeArrowheads="1"/>
          </p:cNvPicPr>
          <p:nvPr/>
        </p:nvPicPr>
        <p:blipFill>
          <a:blip r:embed="rId4" cstate="print"/>
          <a:srcRect/>
          <a:stretch>
            <a:fillRect/>
          </a:stretch>
        </p:blipFill>
        <p:spPr bwMode="auto">
          <a:xfrm>
            <a:off x="13648" y="6374984"/>
            <a:ext cx="9144000" cy="483016"/>
          </a:xfrm>
          <a:prstGeom prst="rect">
            <a:avLst/>
          </a:prstGeom>
          <a:noFill/>
          <a:ln w="9525">
            <a:noFill/>
            <a:miter lim="800000"/>
            <a:headEnd/>
            <a:tailEnd/>
          </a:ln>
        </p:spPr>
      </p:pic>
      <p:pic>
        <p:nvPicPr>
          <p:cNvPr id="1030" name="Picture 6"/>
          <p:cNvPicPr>
            <a:picLocks noChangeAspect="1" noChangeArrowheads="1"/>
          </p:cNvPicPr>
          <p:nvPr/>
        </p:nvPicPr>
        <p:blipFill>
          <a:blip r:embed="rId5" cstate="print"/>
          <a:srcRect/>
          <a:stretch>
            <a:fillRect/>
          </a:stretch>
        </p:blipFill>
        <p:spPr bwMode="auto">
          <a:xfrm>
            <a:off x="6496050" y="0"/>
            <a:ext cx="2647950" cy="1438275"/>
          </a:xfrm>
          <a:prstGeom prst="rect">
            <a:avLst/>
          </a:prstGeom>
          <a:noFill/>
          <a:ln w="9525">
            <a:noFill/>
            <a:miter lim="800000"/>
            <a:headEnd/>
            <a:tailEnd/>
          </a:ln>
        </p:spPr>
      </p:pic>
      <p:sp>
        <p:nvSpPr>
          <p:cNvPr id="5" name="TextBox 4"/>
          <p:cNvSpPr txBox="1"/>
          <p:nvPr/>
        </p:nvSpPr>
        <p:spPr>
          <a:xfrm>
            <a:off x="990600" y="5181600"/>
            <a:ext cx="6082114" cy="523220"/>
          </a:xfrm>
          <a:prstGeom prst="rect">
            <a:avLst/>
          </a:prstGeom>
          <a:noFill/>
        </p:spPr>
        <p:txBody>
          <a:bodyPr wrap="none" rtlCol="0">
            <a:spAutoFit/>
          </a:bodyPr>
          <a:lstStyle/>
          <a:p>
            <a:r>
              <a:rPr lang="en-US" sz="2800" dirty="0" smtClean="0">
                <a:solidFill>
                  <a:srgbClr val="FF0000"/>
                </a:solidFill>
                <a:latin typeface="Arial" pitchFamily="34" charset="0"/>
              </a:rPr>
              <a:t>When needed, even wasps can do it.</a:t>
            </a:r>
            <a:endParaRPr lang="en-US" sz="2800" dirty="0">
              <a:solidFill>
                <a:srgbClr val="FF0000"/>
              </a:solidFill>
              <a:latin typeface="Arial" pitchFamily="34" charset="0"/>
            </a:endParaRPr>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302359"/>
            <a:ext cx="8229600" cy="6555641"/>
          </a:xfrm>
          <a:prstGeom prst="rect">
            <a:avLst/>
          </a:prstGeom>
          <a:noFill/>
        </p:spPr>
        <p:txBody>
          <a:bodyPr wrap="square" rtlCol="0">
            <a:spAutoFit/>
          </a:bodyPr>
          <a:lstStyle/>
          <a:p>
            <a:pPr>
              <a:buFont typeface="Arial" pitchFamily="34" charset="0"/>
              <a:buChar char="•"/>
            </a:pPr>
            <a:r>
              <a:rPr lang="en-US" sz="2800" i="1" dirty="0" smtClean="0">
                <a:solidFill>
                  <a:srgbClr val="000000"/>
                </a:solidFill>
              </a:rPr>
              <a:t> </a:t>
            </a:r>
            <a:r>
              <a:rPr lang="en-US" sz="2800" i="1" dirty="0" err="1" smtClean="0">
                <a:solidFill>
                  <a:srgbClr val="000000"/>
                </a:solidFill>
              </a:rPr>
              <a:t>Polistes</a:t>
            </a:r>
            <a:r>
              <a:rPr lang="en-US" sz="2800" i="1" dirty="0" smtClean="0">
                <a:solidFill>
                  <a:srgbClr val="000000"/>
                </a:solidFill>
              </a:rPr>
              <a:t> </a:t>
            </a:r>
            <a:r>
              <a:rPr lang="en-US" sz="2800" i="1" dirty="0" err="1" smtClean="0">
                <a:solidFill>
                  <a:srgbClr val="000000"/>
                </a:solidFill>
              </a:rPr>
              <a:t>fuscatus</a:t>
            </a:r>
            <a:r>
              <a:rPr lang="en-US" sz="2800" dirty="0" smtClean="0">
                <a:solidFill>
                  <a:srgbClr val="000000"/>
                </a:solidFill>
              </a:rPr>
              <a:t> can differentiate among normal wasp face images more rapidly and accurately than </a:t>
            </a:r>
            <a:r>
              <a:rPr lang="en-US" sz="2800" dirty="0" err="1" smtClean="0">
                <a:solidFill>
                  <a:srgbClr val="000000"/>
                </a:solidFill>
              </a:rPr>
              <a:t>nonface</a:t>
            </a:r>
            <a:r>
              <a:rPr lang="en-US" sz="2800" dirty="0" smtClean="0">
                <a:solidFill>
                  <a:srgbClr val="000000"/>
                </a:solidFill>
              </a:rPr>
              <a:t> images or manipulated faces. </a:t>
            </a:r>
          </a:p>
          <a:p>
            <a:pPr>
              <a:buFont typeface="Arial" pitchFamily="34" charset="0"/>
              <a:buChar char="•"/>
            </a:pPr>
            <a:r>
              <a:rPr lang="en-US" sz="2800" dirty="0" smtClean="0">
                <a:solidFill>
                  <a:srgbClr val="000000"/>
                </a:solidFill>
              </a:rPr>
              <a:t> </a:t>
            </a:r>
            <a:r>
              <a:rPr lang="en-US" sz="2800" i="1" dirty="0" err="1" smtClean="0">
                <a:solidFill>
                  <a:srgbClr val="000000"/>
                </a:solidFill>
              </a:rPr>
              <a:t>Polistes</a:t>
            </a:r>
            <a:r>
              <a:rPr lang="en-US" sz="2800" i="1" dirty="0" smtClean="0">
                <a:solidFill>
                  <a:srgbClr val="000000"/>
                </a:solidFill>
              </a:rPr>
              <a:t> </a:t>
            </a:r>
            <a:r>
              <a:rPr lang="en-US" sz="2800" i="1" dirty="0" err="1" smtClean="0">
                <a:solidFill>
                  <a:srgbClr val="000000"/>
                </a:solidFill>
              </a:rPr>
              <a:t>metricus</a:t>
            </a:r>
            <a:r>
              <a:rPr lang="en-US" sz="2800" i="1" dirty="0" smtClean="0">
                <a:solidFill>
                  <a:srgbClr val="000000"/>
                </a:solidFill>
              </a:rPr>
              <a:t> </a:t>
            </a:r>
            <a:r>
              <a:rPr lang="en-US" sz="2800" dirty="0" smtClean="0">
                <a:solidFill>
                  <a:srgbClr val="000000"/>
                </a:solidFill>
              </a:rPr>
              <a:t>is a close relative lacking facial recognition and specialized face learning. </a:t>
            </a:r>
          </a:p>
          <a:p>
            <a:pPr>
              <a:buFont typeface="Arial" pitchFamily="34" charset="0"/>
              <a:buChar char="•"/>
            </a:pPr>
            <a:r>
              <a:rPr lang="en-US" sz="2800" dirty="0" smtClean="0">
                <a:solidFill>
                  <a:srgbClr val="000000"/>
                </a:solidFill>
              </a:rPr>
              <a:t> Similar specializations for face learning are found in primates and other mammals, although </a:t>
            </a:r>
            <a:r>
              <a:rPr lang="en-US" sz="2800" i="1" dirty="0" smtClean="0">
                <a:solidFill>
                  <a:srgbClr val="000000"/>
                </a:solidFill>
              </a:rPr>
              <a:t>P. </a:t>
            </a:r>
            <a:r>
              <a:rPr lang="en-US" sz="2800" i="1" dirty="0" err="1" smtClean="0">
                <a:solidFill>
                  <a:srgbClr val="000000"/>
                </a:solidFill>
              </a:rPr>
              <a:t>fuscatus</a:t>
            </a:r>
            <a:r>
              <a:rPr lang="en-US" sz="2800" dirty="0" smtClean="0">
                <a:solidFill>
                  <a:srgbClr val="000000"/>
                </a:solidFill>
              </a:rPr>
              <a:t> represents an independent evolution of specialization. </a:t>
            </a:r>
          </a:p>
          <a:p>
            <a:pPr>
              <a:buFont typeface="Arial" pitchFamily="34" charset="0"/>
              <a:buChar char="•"/>
            </a:pPr>
            <a:r>
              <a:rPr lang="en-US" sz="2800" dirty="0" smtClean="0">
                <a:solidFill>
                  <a:srgbClr val="000000"/>
                </a:solidFill>
              </a:rPr>
              <a:t> Convergence toward face specialization in distant </a:t>
            </a:r>
            <a:r>
              <a:rPr lang="en-US" sz="2800" dirty="0" err="1" smtClean="0">
                <a:solidFill>
                  <a:srgbClr val="000000"/>
                </a:solidFill>
              </a:rPr>
              <a:t>taxa</a:t>
            </a:r>
            <a:r>
              <a:rPr lang="en-US" sz="2800" dirty="0" smtClean="0">
                <a:solidFill>
                  <a:srgbClr val="000000"/>
                </a:solidFill>
              </a:rPr>
              <a:t> as well as divergence among closely related </a:t>
            </a:r>
            <a:r>
              <a:rPr lang="en-US" sz="2800" dirty="0" err="1" smtClean="0">
                <a:solidFill>
                  <a:srgbClr val="000000"/>
                </a:solidFill>
              </a:rPr>
              <a:t>taxa</a:t>
            </a:r>
            <a:r>
              <a:rPr lang="en-US" sz="2800" dirty="0" smtClean="0">
                <a:solidFill>
                  <a:srgbClr val="000000"/>
                </a:solidFill>
              </a:rPr>
              <a:t> with different recognition behavior suggests that specialized cognition is surprisingly labile and may be adaptively shaped by species-specific selective pressures such as face recognition.</a:t>
            </a:r>
          </a:p>
          <a:p>
            <a:endParaRPr lang="en-US" sz="2800" dirty="0">
              <a:solidFill>
                <a:srgbClr val="000000"/>
              </a:solidFill>
            </a:endParaRP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325440" y="228600"/>
            <a:ext cx="8493120" cy="414764"/>
          </a:xfrm>
          <a:prstGeom prst="rect">
            <a:avLst/>
          </a:prstGeom>
          <a:noFill/>
          <a:ln w="9525">
            <a:noFill/>
            <a:round/>
            <a:headEnd/>
            <a:tailEnd/>
          </a:ln>
          <a:effectLst/>
        </p:spPr>
        <p:txBody>
          <a:bodyPr lIns="0" tIns="0" rIns="0" bIns="0"/>
          <a:lstStyle/>
          <a:p>
            <a:pPr algn="ctr">
              <a:tabLst>
                <a:tab pos="656650" algn="l"/>
                <a:tab pos="1313299" algn="l"/>
                <a:tab pos="1969949" algn="l"/>
                <a:tab pos="2626599" algn="l"/>
                <a:tab pos="3283248" algn="l"/>
                <a:tab pos="3939898" algn="l"/>
                <a:tab pos="4596548" algn="l"/>
                <a:tab pos="5253198" algn="l"/>
                <a:tab pos="5909847" algn="l"/>
                <a:tab pos="6566497" algn="l"/>
                <a:tab pos="7223147" algn="l"/>
                <a:tab pos="7879796" algn="l"/>
              </a:tabLst>
            </a:pPr>
            <a:r>
              <a:rPr lang="en-GB" sz="1500" b="1" dirty="0">
                <a:solidFill>
                  <a:srgbClr val="000000"/>
                </a:solidFill>
                <a:latin typeface="Arial" charset="0"/>
                <a:ea typeface="msgothic" charset="0"/>
                <a:cs typeface="msgothic" charset="0"/>
              </a:rPr>
              <a:t>Fig. 1 Images used for training wasps.</a:t>
            </a:r>
          </a:p>
        </p:txBody>
      </p:sp>
      <p:pic>
        <p:nvPicPr>
          <p:cNvPr id="3074" name="Picture 2"/>
          <p:cNvPicPr>
            <a:picLocks noChangeAspect="1" noChangeArrowheads="1"/>
          </p:cNvPicPr>
          <p:nvPr/>
        </p:nvPicPr>
        <p:blipFill>
          <a:blip r:embed="rId3" cstate="print"/>
          <a:srcRect/>
          <a:stretch>
            <a:fillRect/>
          </a:stretch>
        </p:blipFill>
        <p:spPr bwMode="auto">
          <a:xfrm>
            <a:off x="7917120" y="6205612"/>
            <a:ext cx="1226880" cy="652388"/>
          </a:xfrm>
          <a:prstGeom prst="rect">
            <a:avLst/>
          </a:prstGeom>
          <a:noFill/>
          <a:ln w="9525">
            <a:noFill/>
            <a:round/>
            <a:headEnd/>
            <a:tailEnd/>
          </a:ln>
          <a:effectLst/>
        </p:spPr>
      </p:pic>
      <p:pic>
        <p:nvPicPr>
          <p:cNvPr id="3075" name="Picture 3"/>
          <p:cNvPicPr>
            <a:picLocks noChangeAspect="1" noChangeArrowheads="1"/>
          </p:cNvPicPr>
          <p:nvPr/>
        </p:nvPicPr>
        <p:blipFill>
          <a:blip r:embed="rId4" cstate="print"/>
          <a:srcRect/>
          <a:stretch>
            <a:fillRect/>
          </a:stretch>
        </p:blipFill>
        <p:spPr bwMode="auto">
          <a:xfrm>
            <a:off x="64325" y="638645"/>
            <a:ext cx="9067800" cy="5228755"/>
          </a:xfrm>
          <a:prstGeom prst="rect">
            <a:avLst/>
          </a:prstGeom>
          <a:noFill/>
          <a:ln w="9525">
            <a:noFill/>
            <a:round/>
            <a:headEnd/>
            <a:tailEnd/>
          </a:ln>
          <a:effectLst/>
        </p:spPr>
      </p:pic>
      <p:sp>
        <p:nvSpPr>
          <p:cNvPr id="3076" name="Text Box 4"/>
          <p:cNvSpPr txBox="1">
            <a:spLocks noChangeArrowheads="1"/>
          </p:cNvSpPr>
          <p:nvPr/>
        </p:nvSpPr>
        <p:spPr bwMode="auto">
          <a:xfrm>
            <a:off x="1981200" y="6400800"/>
            <a:ext cx="3918240" cy="231864"/>
          </a:xfrm>
          <a:prstGeom prst="rect">
            <a:avLst/>
          </a:prstGeom>
          <a:noFill/>
          <a:ln w="9525">
            <a:noFill/>
            <a:round/>
            <a:headEnd/>
            <a:tailEnd/>
          </a:ln>
          <a:effectLst/>
        </p:spPr>
        <p:txBody>
          <a:bodyPr lIns="0" tIns="0" rIns="0" bIns="0"/>
          <a:lstStyle/>
          <a:p>
            <a:pPr>
              <a:tabLst>
                <a:tab pos="656650" algn="l"/>
                <a:tab pos="1313299" algn="l"/>
                <a:tab pos="1969949" algn="l"/>
                <a:tab pos="2626599" algn="l"/>
                <a:tab pos="3283248" algn="l"/>
              </a:tabLst>
            </a:pPr>
            <a:r>
              <a:rPr lang="en-GB" sz="1100" b="1" dirty="0">
                <a:solidFill>
                  <a:srgbClr val="000000"/>
                </a:solidFill>
                <a:latin typeface="Arial" charset="0"/>
                <a:ea typeface="msgothic" charset="0"/>
                <a:cs typeface="msgothic" charset="0"/>
              </a:rPr>
              <a:t>M J Sheehan, E A </a:t>
            </a:r>
            <a:r>
              <a:rPr lang="en-GB" sz="1100" b="1" dirty="0" err="1">
                <a:solidFill>
                  <a:srgbClr val="000000"/>
                </a:solidFill>
                <a:latin typeface="Arial" charset="0"/>
                <a:ea typeface="msgothic" charset="0"/>
                <a:cs typeface="msgothic" charset="0"/>
              </a:rPr>
              <a:t>Tibbetts</a:t>
            </a:r>
            <a:r>
              <a:rPr lang="en-GB" sz="1100" b="1" dirty="0">
                <a:solidFill>
                  <a:srgbClr val="000000"/>
                </a:solidFill>
                <a:latin typeface="Arial" charset="0"/>
                <a:ea typeface="msgothic" charset="0"/>
                <a:cs typeface="msgothic" charset="0"/>
              </a:rPr>
              <a:t> Science 2011;334:1272-1275</a:t>
            </a:r>
          </a:p>
        </p:txBody>
      </p:sp>
      <p:sp>
        <p:nvSpPr>
          <p:cNvPr id="3077" name="Text Box 5"/>
          <p:cNvSpPr txBox="1">
            <a:spLocks noChangeArrowheads="1"/>
          </p:cNvSpPr>
          <p:nvPr/>
        </p:nvSpPr>
        <p:spPr bwMode="auto">
          <a:xfrm>
            <a:off x="97920" y="6613175"/>
            <a:ext cx="4930560" cy="3470764"/>
          </a:xfrm>
          <a:prstGeom prst="rect">
            <a:avLst/>
          </a:prstGeom>
          <a:noFill/>
          <a:ln w="9525">
            <a:noFill/>
            <a:round/>
            <a:headEnd/>
            <a:tailEnd/>
          </a:ln>
          <a:effectLst/>
        </p:spPr>
        <p:txBody>
          <a:bodyPr lIns="0" tIns="0" rIns="0" bIns="0"/>
          <a:lstStyle/>
          <a:p>
            <a:pPr marL="77761" indent="-77761">
              <a:tabLst>
                <a:tab pos="656650" algn="l"/>
                <a:tab pos="1313299" algn="l"/>
                <a:tab pos="1969949" algn="l"/>
                <a:tab pos="2626599" algn="l"/>
                <a:tab pos="3283248" algn="l"/>
                <a:tab pos="3939898" algn="l"/>
                <a:tab pos="4596548" algn="l"/>
              </a:tabLst>
            </a:pPr>
            <a:r>
              <a:rPr lang="en-GB" sz="900" dirty="0">
                <a:solidFill>
                  <a:srgbClr val="000000"/>
                </a:solidFill>
                <a:latin typeface="Arial" charset="0"/>
                <a:ea typeface="msgothic" charset="0"/>
                <a:cs typeface="msgothic" charset="0"/>
              </a:rPr>
              <a:t>Published by AAAS</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5193625" y="3200400"/>
            <a:ext cx="1219200" cy="523220"/>
          </a:xfrm>
          <a:prstGeom prst="rect">
            <a:avLst/>
          </a:prstGeom>
          <a:solidFill>
            <a:srgbClr val="FFFF00"/>
          </a:solidFill>
          <a:ln w="38100">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Sense</a:t>
            </a:r>
          </a:p>
        </p:txBody>
      </p:sp>
      <p:sp>
        <p:nvSpPr>
          <p:cNvPr id="9" name="TextBox 8"/>
          <p:cNvSpPr txBox="1"/>
          <p:nvPr/>
        </p:nvSpPr>
        <p:spPr>
          <a:xfrm>
            <a:off x="3810000" y="304800"/>
            <a:ext cx="4811510" cy="523220"/>
          </a:xfrm>
          <a:prstGeom prst="rect">
            <a:avLst/>
          </a:prstGeom>
          <a:noFill/>
        </p:spPr>
        <p:txBody>
          <a:bodyPr wrap="none" rtlCol="0">
            <a:spAutoFit/>
          </a:bodyPr>
          <a:lstStyle/>
          <a:p>
            <a:r>
              <a:rPr lang="en-US" sz="2800" dirty="0" smtClean="0">
                <a:solidFill>
                  <a:prstClr val="black"/>
                </a:solidFill>
                <a:latin typeface="Arial Black" pitchFamily="34" charset="0"/>
              </a:rPr>
              <a:t>Universal architectures</a:t>
            </a:r>
            <a:endParaRPr lang="en-US" sz="2800" dirty="0">
              <a:solidFill>
                <a:prstClr val="black"/>
              </a:solidFill>
              <a:latin typeface="Arial Black" pitchFamily="34" charset="0"/>
            </a:endParaRPr>
          </a:p>
        </p:txBody>
      </p:sp>
      <p:sp>
        <p:nvSpPr>
          <p:cNvPr id="14" name="TextBox 13"/>
          <p:cNvSpPr txBox="1"/>
          <p:nvPr/>
        </p:nvSpPr>
        <p:spPr>
          <a:xfrm>
            <a:off x="3310233" y="3200400"/>
            <a:ext cx="1143000" cy="523220"/>
          </a:xfrm>
          <a:prstGeom prst="rect">
            <a:avLst/>
          </a:prstGeom>
          <a:solidFill>
            <a:srgbClr val="FFFF00"/>
          </a:solidFill>
          <a:ln w="38100">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Motor</a:t>
            </a:r>
          </a:p>
        </p:txBody>
      </p:sp>
      <p:sp>
        <p:nvSpPr>
          <p:cNvPr id="15" name="TextBox 14"/>
          <p:cNvSpPr txBox="1"/>
          <p:nvPr/>
        </p:nvSpPr>
        <p:spPr>
          <a:xfrm>
            <a:off x="2700633" y="1524000"/>
            <a:ext cx="1828800" cy="523220"/>
          </a:xfrm>
          <a:prstGeom prst="rect">
            <a:avLst/>
          </a:prstGeom>
          <a:solidFill>
            <a:srgbClr val="CCFFFF"/>
          </a:solidFill>
          <a:ln>
            <a:solidFill>
              <a:sysClr val="windowText" lastClr="000000"/>
            </a:solidFill>
          </a:ln>
          <a:effectLst/>
        </p:spPr>
        <p:txBody>
          <a:bodyPr wrap="square" rtlCol="0">
            <a:spAutoFit/>
          </a:bodyPr>
          <a:lstStyle/>
          <a:p>
            <a:pPr algn="ctr">
              <a:defRPr/>
            </a:pPr>
            <a:r>
              <a:rPr lang="en-US" sz="2800" kern="0" dirty="0" smtClean="0">
                <a:solidFill>
                  <a:sysClr val="windowText" lastClr="000000"/>
                </a:solidFill>
              </a:rPr>
              <a:t>Prefrontal</a:t>
            </a:r>
          </a:p>
        </p:txBody>
      </p:sp>
      <p:sp>
        <p:nvSpPr>
          <p:cNvPr id="16" name="Left Arrow 15"/>
          <p:cNvSpPr/>
          <p:nvPr/>
        </p:nvSpPr>
        <p:spPr bwMode="auto">
          <a:xfrm>
            <a:off x="4377033" y="3200400"/>
            <a:ext cx="914400" cy="533400"/>
          </a:xfrm>
          <a:prstGeom prst="leftArrow">
            <a:avLst/>
          </a:prstGeom>
          <a:solidFill>
            <a:srgbClr val="FFFF00"/>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400" dirty="0" smtClean="0">
                <a:solidFill>
                  <a:srgbClr val="000000"/>
                </a:solidFill>
              </a:rPr>
              <a:t>Fast</a:t>
            </a:r>
          </a:p>
        </p:txBody>
      </p:sp>
      <p:sp>
        <p:nvSpPr>
          <p:cNvPr id="19" name="TextBox 18"/>
          <p:cNvSpPr txBox="1"/>
          <p:nvPr/>
        </p:nvSpPr>
        <p:spPr>
          <a:xfrm>
            <a:off x="5139033" y="5257800"/>
            <a:ext cx="1414169" cy="584775"/>
          </a:xfrm>
          <a:prstGeom prst="rect">
            <a:avLst/>
          </a:prstGeom>
          <a:noFill/>
          <a:ln w="38100">
            <a:solidFill>
              <a:srgbClr val="FF0000"/>
            </a:solidFill>
          </a:ln>
        </p:spPr>
        <p:txBody>
          <a:bodyPr wrap="none" rtlCol="0">
            <a:spAutoFit/>
          </a:bodyPr>
          <a:lstStyle/>
          <a:p>
            <a:pPr algn="ctr"/>
            <a:r>
              <a:rPr lang="en-US" sz="3200" b="1" dirty="0" smtClean="0">
                <a:solidFill>
                  <a:srgbClr val="FF0000"/>
                </a:solidFill>
              </a:rPr>
              <a:t>Reflex</a:t>
            </a:r>
            <a:endParaRPr lang="en-US" sz="2800" b="1" dirty="0" smtClean="0">
              <a:solidFill>
                <a:srgbClr val="FF0000"/>
              </a:solidFill>
            </a:endParaRPr>
          </a:p>
        </p:txBody>
      </p:sp>
      <p:sp>
        <p:nvSpPr>
          <p:cNvPr id="21" name="Left Arrow 20"/>
          <p:cNvSpPr/>
          <p:nvPr/>
        </p:nvSpPr>
        <p:spPr bwMode="auto">
          <a:xfrm rot="3913933">
            <a:off x="695089" y="2831158"/>
            <a:ext cx="3886200" cy="1835971"/>
          </a:xfrm>
          <a:prstGeom prst="leftArrow">
            <a:avLst/>
          </a:prstGeom>
          <a:solidFill>
            <a:srgbClr val="FFCCFF"/>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Evolution on </a:t>
            </a:r>
          </a:p>
          <a:p>
            <a:pPr marL="0" marR="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Arial" charset="0"/>
              </a:rPr>
              <a:t>long</a:t>
            </a:r>
            <a:r>
              <a:rPr kumimoji="0" lang="en-US" sz="2800" b="1" i="0" u="none" strike="noStrike" cap="none" normalizeH="0" dirty="0" smtClean="0">
                <a:ln>
                  <a:noFill/>
                </a:ln>
                <a:solidFill>
                  <a:schemeClr val="tx1"/>
                </a:solidFill>
                <a:effectLst/>
                <a:latin typeface="Arial" charset="0"/>
              </a:rPr>
              <a:t> timescales</a:t>
            </a:r>
            <a:endParaRPr kumimoji="0" lang="en-US" sz="2800" b="1" i="0" u="none" strike="noStrike" cap="none" normalizeH="0" baseline="0" dirty="0" smtClean="0">
              <a:ln>
                <a:noFill/>
              </a:ln>
              <a:solidFill>
                <a:schemeClr val="tx1"/>
              </a:solidFill>
              <a:effectLst/>
              <a:latin typeface="Arial" charset="0"/>
            </a:endParaRPr>
          </a:p>
        </p:txBody>
      </p:sp>
      <p:sp>
        <p:nvSpPr>
          <p:cNvPr id="28" name="Right Arrow 27"/>
          <p:cNvSpPr/>
          <p:nvPr/>
        </p:nvSpPr>
        <p:spPr bwMode="auto">
          <a:xfrm rot="3548524">
            <a:off x="3626843" y="2144664"/>
            <a:ext cx="1518744" cy="1066800"/>
          </a:xfrm>
          <a:prstGeom prst="rightArrow">
            <a:avLst/>
          </a:prstGeom>
          <a:solidFill>
            <a:srgbClr val="99FF99"/>
          </a:solidFill>
          <a:ln w="28575" cap="flat" cmpd="sng" algn="ctr">
            <a:solidFill>
              <a:srgbClr val="B2B2B2"/>
            </a:solidFill>
            <a:prstDash val="solid"/>
            <a:round/>
            <a:headEnd type="none" w="med" len="med"/>
            <a:tailEnd type="none" w="med" len="med"/>
          </a:ln>
          <a:effectLst>
            <a:outerShdw blurRad="50800" dist="165100" dir="13500000" algn="br" rotWithShape="0">
              <a:srgbClr val="B2B2B2">
                <a:alpha val="90000"/>
              </a:srgbClr>
            </a:outerShdw>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800" dirty="0" smtClean="0">
                <a:solidFill>
                  <a:srgbClr val="B2B2B2"/>
                </a:solidFill>
              </a:rPr>
              <a:t>Learn</a:t>
            </a:r>
          </a:p>
        </p:txBody>
      </p:sp>
      <p:sp>
        <p:nvSpPr>
          <p:cNvPr id="29" name="Right Arrow 28"/>
          <p:cNvSpPr/>
          <p:nvPr/>
        </p:nvSpPr>
        <p:spPr bwMode="auto">
          <a:xfrm rot="3557499">
            <a:off x="4415496" y="4094213"/>
            <a:ext cx="1718575" cy="1066800"/>
          </a:xfrm>
          <a:prstGeom prst="rightArrow">
            <a:avLst/>
          </a:prstGeom>
          <a:solidFill>
            <a:srgbClr val="FFCCCC"/>
          </a:solidFill>
          <a:ln w="28575" cap="flat" cmpd="sng" algn="ctr">
            <a:solidFill>
              <a:srgbClr val="B2B2B2"/>
            </a:solidFill>
            <a:prstDash val="solid"/>
            <a:round/>
            <a:headEnd type="none" w="med" len="med"/>
            <a:tailEnd type="none" w="med" len="med"/>
          </a:ln>
          <a:effectLst>
            <a:outerShdw blurRad="50800" dist="165100" dir="13500000" algn="br" rotWithShape="0">
              <a:srgbClr val="B2B2B2">
                <a:alpha val="90000"/>
              </a:srgbClr>
            </a:outerShdw>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800" dirty="0" smtClean="0">
                <a:solidFill>
                  <a:srgbClr val="B2B2B2"/>
                </a:solidFill>
              </a:rPr>
              <a:t>Evolve</a:t>
            </a:r>
          </a:p>
        </p:txBody>
      </p:sp>
      <p:sp>
        <p:nvSpPr>
          <p:cNvPr id="30" name="TextBox 29"/>
          <p:cNvSpPr txBox="1"/>
          <p:nvPr/>
        </p:nvSpPr>
        <p:spPr>
          <a:xfrm>
            <a:off x="5410200" y="2057400"/>
            <a:ext cx="3526452" cy="954107"/>
          </a:xfrm>
          <a:prstGeom prst="rect">
            <a:avLst/>
          </a:prstGeom>
          <a:noFill/>
        </p:spPr>
        <p:txBody>
          <a:bodyPr wrap="square" rtlCol="0">
            <a:spAutoFit/>
          </a:bodyPr>
          <a:lstStyle/>
          <a:p>
            <a:pPr lvl="0" algn="ctr" fontAlgn="base">
              <a:spcBef>
                <a:spcPct val="0"/>
              </a:spcBef>
              <a:spcAft>
                <a:spcPct val="0"/>
              </a:spcAft>
            </a:pPr>
            <a:r>
              <a:rPr lang="en-US" sz="2800" b="1" dirty="0" smtClean="0">
                <a:solidFill>
                  <a:srgbClr val="000000"/>
                </a:solidFill>
                <a:latin typeface="Arial" charset="0"/>
              </a:rPr>
              <a:t>Evolution on </a:t>
            </a:r>
          </a:p>
          <a:p>
            <a:pPr lvl="0" algn="ctr" fontAlgn="base">
              <a:spcBef>
                <a:spcPct val="0"/>
              </a:spcBef>
              <a:spcAft>
                <a:spcPct val="0"/>
              </a:spcAft>
            </a:pPr>
            <a:r>
              <a:rPr lang="en-US" sz="2800" b="1" dirty="0" smtClean="0">
                <a:solidFill>
                  <a:srgbClr val="000000"/>
                </a:solidFill>
                <a:latin typeface="Arial" charset="0"/>
              </a:rPr>
              <a:t>long timescales</a:t>
            </a:r>
          </a:p>
        </p:txBody>
      </p:sp>
    </p:spTree>
  </p:cSld>
  <p:clrMapOvr>
    <a:masterClrMapping/>
  </p:clrMapOvr>
  <p:transition spd="slow">
    <p:fade/>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2133600" cy="5486400"/>
          </a:xfrm>
        </p:spPr>
        <p:txBody>
          <a:bodyPr>
            <a:noAutofit/>
          </a:bodyPr>
          <a:lstStyle/>
          <a:p>
            <a:pPr marL="274320" indent="-274320">
              <a:lnSpc>
                <a:spcPts val="2000"/>
              </a:lnSpc>
              <a:spcBef>
                <a:spcPts val="0"/>
              </a:spcBef>
              <a:buNone/>
            </a:pPr>
            <a:r>
              <a:rPr lang="en-US" sz="2400" dirty="0" smtClean="0">
                <a:solidFill>
                  <a:srgbClr val="DDDDDD"/>
                </a:solidFill>
              </a:rPr>
              <a:t>accessible</a:t>
            </a:r>
          </a:p>
          <a:p>
            <a:pPr marL="274320" indent="-274320">
              <a:lnSpc>
                <a:spcPts val="2000"/>
              </a:lnSpc>
              <a:spcBef>
                <a:spcPts val="0"/>
              </a:spcBef>
              <a:buNone/>
            </a:pPr>
            <a:r>
              <a:rPr lang="en-US" sz="2400" dirty="0" smtClean="0">
                <a:solidFill>
                  <a:srgbClr val="DDDDDD"/>
                </a:solidFill>
              </a:rPr>
              <a:t>accountable</a:t>
            </a:r>
          </a:p>
          <a:p>
            <a:pPr marL="274320" indent="-274320">
              <a:lnSpc>
                <a:spcPts val="2000"/>
              </a:lnSpc>
              <a:spcBef>
                <a:spcPts val="0"/>
              </a:spcBef>
              <a:buNone/>
            </a:pPr>
            <a:r>
              <a:rPr lang="en-US" sz="2400" dirty="0" smtClean="0">
                <a:solidFill>
                  <a:srgbClr val="DDDDDD"/>
                </a:solidFill>
              </a:rPr>
              <a:t>accurate</a:t>
            </a: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r>
              <a:rPr lang="en-US" sz="2400" dirty="0" smtClean="0">
                <a:solidFill>
                  <a:srgbClr val="DDDDDD"/>
                </a:solidFill>
              </a:rPr>
              <a:t>administrable</a:t>
            </a:r>
          </a:p>
          <a:p>
            <a:pPr marL="274320" indent="-274320">
              <a:lnSpc>
                <a:spcPts val="2000"/>
              </a:lnSpc>
              <a:spcBef>
                <a:spcPts val="0"/>
              </a:spcBef>
              <a:buNone/>
            </a:pPr>
            <a:r>
              <a:rPr lang="en-US" sz="2400" dirty="0" smtClean="0">
                <a:solidFill>
                  <a:srgbClr val="DDDDDD"/>
                </a:solidFill>
              </a:rPr>
              <a:t>affordable</a:t>
            </a:r>
          </a:p>
          <a:p>
            <a:pPr marL="274320" indent="-274320">
              <a:lnSpc>
                <a:spcPts val="2000"/>
              </a:lnSpc>
              <a:spcBef>
                <a:spcPts val="0"/>
              </a:spcBef>
              <a:buNone/>
            </a:pPr>
            <a:r>
              <a:rPr lang="en-US" sz="2400" dirty="0" smtClean="0">
                <a:solidFill>
                  <a:srgbClr val="DDDDDD"/>
                </a:solidFill>
              </a:rPr>
              <a:t>auditable</a:t>
            </a:r>
          </a:p>
          <a:p>
            <a:pPr marL="274320" indent="-274320">
              <a:lnSpc>
                <a:spcPts val="2000"/>
              </a:lnSpc>
              <a:spcBef>
                <a:spcPts val="0"/>
              </a:spcBef>
              <a:buNone/>
            </a:pPr>
            <a:r>
              <a:rPr lang="en-US" sz="2400" dirty="0" smtClean="0">
                <a:solidFill>
                  <a:srgbClr val="DDDDDD"/>
                </a:solidFill>
              </a:rPr>
              <a:t>autonomy</a:t>
            </a:r>
          </a:p>
          <a:p>
            <a:pPr marL="274320" indent="-274320">
              <a:lnSpc>
                <a:spcPts val="2000"/>
              </a:lnSpc>
              <a:spcBef>
                <a:spcPts val="0"/>
              </a:spcBef>
              <a:buNone/>
            </a:pPr>
            <a:r>
              <a:rPr lang="en-US" sz="2400" dirty="0" smtClean="0">
                <a:solidFill>
                  <a:srgbClr val="DDDDDD"/>
                </a:solidFill>
              </a:rPr>
              <a:t>available</a:t>
            </a:r>
          </a:p>
          <a:p>
            <a:pPr marL="274320" indent="-274320">
              <a:lnSpc>
                <a:spcPts val="2000"/>
              </a:lnSpc>
              <a:spcBef>
                <a:spcPts val="0"/>
              </a:spcBef>
              <a:buNone/>
            </a:pPr>
            <a:r>
              <a:rPr lang="en-US" sz="2400" dirty="0" smtClean="0">
                <a:solidFill>
                  <a:srgbClr val="DDDDDD"/>
                </a:solidFill>
              </a:rPr>
              <a:t>credible</a:t>
            </a:r>
          </a:p>
          <a:p>
            <a:pPr marL="274320" indent="-274320">
              <a:lnSpc>
                <a:spcPts val="2000"/>
              </a:lnSpc>
              <a:spcBef>
                <a:spcPts val="0"/>
              </a:spcBef>
              <a:buNone/>
            </a:pPr>
            <a:r>
              <a:rPr lang="en-US" sz="2400" dirty="0" smtClean="0">
                <a:solidFill>
                  <a:srgbClr val="DDDDDD"/>
                </a:solidFill>
              </a:rPr>
              <a:t>process capable</a:t>
            </a:r>
          </a:p>
          <a:p>
            <a:pPr marL="274320" indent="-274320">
              <a:lnSpc>
                <a:spcPts val="2000"/>
              </a:lnSpc>
              <a:spcBef>
                <a:spcPts val="0"/>
              </a:spcBef>
              <a:buNone/>
            </a:pPr>
            <a:r>
              <a:rPr lang="en-US" sz="2400" dirty="0" smtClean="0">
                <a:solidFill>
                  <a:srgbClr val="DDDDDD"/>
                </a:solidFill>
              </a:rPr>
              <a:t>compatible</a:t>
            </a:r>
          </a:p>
          <a:p>
            <a:pPr marL="274320" indent="-274320">
              <a:lnSpc>
                <a:spcPts val="2000"/>
              </a:lnSpc>
              <a:spcBef>
                <a:spcPts val="0"/>
              </a:spcBef>
              <a:buNone/>
            </a:pPr>
            <a:r>
              <a:rPr lang="en-US" sz="2400" dirty="0" err="1" smtClean="0">
                <a:solidFill>
                  <a:srgbClr val="DDDDDD"/>
                </a:solidFill>
              </a:rPr>
              <a:t>composable</a:t>
            </a:r>
            <a:r>
              <a:rPr lang="en-US" sz="2400" dirty="0" smtClean="0">
                <a:solidFill>
                  <a:srgbClr val="DDDDDD"/>
                </a:solidFill>
              </a:rPr>
              <a:t> </a:t>
            </a:r>
          </a:p>
          <a:p>
            <a:pPr marL="274320" indent="-274320">
              <a:lnSpc>
                <a:spcPts val="2000"/>
              </a:lnSpc>
              <a:spcBef>
                <a:spcPts val="0"/>
              </a:spcBef>
              <a:buNone/>
            </a:pPr>
            <a:r>
              <a:rPr lang="en-US" sz="2400" dirty="0" smtClean="0">
                <a:solidFill>
                  <a:srgbClr val="DDDDDD"/>
                </a:solidFill>
              </a:rPr>
              <a:t>configurable</a:t>
            </a:r>
          </a:p>
          <a:p>
            <a:pPr marL="274320" indent="-274320">
              <a:lnSpc>
                <a:spcPts val="2000"/>
              </a:lnSpc>
              <a:spcBef>
                <a:spcPts val="0"/>
              </a:spcBef>
              <a:buNone/>
            </a:pPr>
            <a:r>
              <a:rPr lang="en-US" sz="2400" dirty="0" smtClean="0">
                <a:solidFill>
                  <a:srgbClr val="DDDDDD"/>
                </a:solidFill>
              </a:rPr>
              <a:t>correctness</a:t>
            </a:r>
          </a:p>
          <a:p>
            <a:pPr marL="274320" indent="-274320">
              <a:lnSpc>
                <a:spcPts val="2000"/>
              </a:lnSpc>
              <a:spcBef>
                <a:spcPts val="0"/>
              </a:spcBef>
              <a:buNone/>
            </a:pPr>
            <a:r>
              <a:rPr lang="en-US" sz="2400" dirty="0" smtClean="0">
                <a:solidFill>
                  <a:srgbClr val="DDDDDD"/>
                </a:solidFill>
              </a:rPr>
              <a:t>customizable</a:t>
            </a:r>
          </a:p>
          <a:p>
            <a:pPr marL="274320" lvl="0" indent="-274320">
              <a:lnSpc>
                <a:spcPts val="2000"/>
              </a:lnSpc>
              <a:spcBef>
                <a:spcPts val="0"/>
              </a:spcBef>
              <a:buNone/>
              <a:defRPr/>
            </a:pPr>
            <a:r>
              <a:rPr lang="en-US" sz="2400" dirty="0" err="1" smtClean="0">
                <a:solidFill>
                  <a:srgbClr val="DDDDDD"/>
                </a:solidFill>
              </a:rPr>
              <a:t>debugable</a:t>
            </a:r>
            <a:endParaRPr lang="en-US" sz="2400" dirty="0" smtClean="0">
              <a:solidFill>
                <a:srgbClr val="DDDDDD"/>
              </a:solidFill>
            </a:endParaRPr>
          </a:p>
          <a:p>
            <a:pPr marL="274320" lvl="0" indent="-274320">
              <a:lnSpc>
                <a:spcPts val="2000"/>
              </a:lnSpc>
              <a:spcBef>
                <a:spcPts val="0"/>
              </a:spcBef>
              <a:buNone/>
              <a:defRPr/>
            </a:pPr>
            <a:r>
              <a:rPr lang="en-US" sz="2400" dirty="0" smtClean="0">
                <a:solidFill>
                  <a:srgbClr val="DDDDDD"/>
                </a:solidFill>
              </a:rPr>
              <a:t>degradable</a:t>
            </a:r>
          </a:p>
          <a:p>
            <a:pPr marL="274320" lvl="0" indent="-274320">
              <a:lnSpc>
                <a:spcPts val="2000"/>
              </a:lnSpc>
              <a:spcBef>
                <a:spcPts val="0"/>
              </a:spcBef>
              <a:buNone/>
              <a:defRPr/>
            </a:pPr>
            <a:r>
              <a:rPr lang="en-US" sz="2400" dirty="0" smtClean="0">
                <a:solidFill>
                  <a:srgbClr val="DDDDDD"/>
                </a:solidFill>
              </a:rPr>
              <a:t>determinable</a:t>
            </a:r>
          </a:p>
          <a:p>
            <a:pPr marL="274320" lvl="0" indent="-274320">
              <a:lnSpc>
                <a:spcPts val="2000"/>
              </a:lnSpc>
              <a:spcBef>
                <a:spcPts val="0"/>
              </a:spcBef>
              <a:buNone/>
              <a:defRPr/>
            </a:pPr>
            <a:r>
              <a:rPr lang="en-US" sz="2400" dirty="0" smtClean="0">
                <a:solidFill>
                  <a:srgbClr val="DDDDDD"/>
                </a:solidFill>
              </a:rPr>
              <a:t>demonstrable</a:t>
            </a: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endParaRPr lang="en-US" sz="2400" dirty="0" smtClean="0">
              <a:solidFill>
                <a:srgbClr val="DDDDDD"/>
              </a:solidFill>
            </a:endParaRPr>
          </a:p>
          <a:p>
            <a:pPr marL="274320" indent="-274320">
              <a:lnSpc>
                <a:spcPts val="2000"/>
              </a:lnSpc>
              <a:spcBef>
                <a:spcPts val="0"/>
              </a:spcBef>
              <a:buNone/>
            </a:pPr>
            <a:endParaRPr lang="en-US" sz="2400" dirty="0">
              <a:solidFill>
                <a:srgbClr val="DDDDDD"/>
              </a:solidFill>
            </a:endParaRPr>
          </a:p>
        </p:txBody>
      </p:sp>
      <p:sp>
        <p:nvSpPr>
          <p:cNvPr id="5" name="Content Placeholder 2"/>
          <p:cNvSpPr txBox="1">
            <a:spLocks/>
          </p:cNvSpPr>
          <p:nvPr/>
        </p:nvSpPr>
        <p:spPr>
          <a:xfrm>
            <a:off x="2590800" y="914400"/>
            <a:ext cx="22098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dependable</a:t>
            </a:r>
          </a:p>
          <a:p>
            <a:pPr marL="274320" indent="-274320">
              <a:lnSpc>
                <a:spcPts val="2000"/>
              </a:lnSpc>
              <a:defRPr/>
            </a:pPr>
            <a:r>
              <a:rPr lang="en-US" sz="2400" dirty="0" smtClean="0">
                <a:solidFill>
                  <a:srgbClr val="DDDDDD"/>
                </a:solidFill>
              </a:rPr>
              <a:t>deployable</a:t>
            </a:r>
          </a:p>
          <a:p>
            <a:pPr marL="274320" indent="-274320">
              <a:lnSpc>
                <a:spcPts val="2000"/>
              </a:lnSpc>
              <a:defRPr/>
            </a:pPr>
            <a:r>
              <a:rPr lang="en-US" sz="2400" dirty="0" smtClean="0">
                <a:solidFill>
                  <a:srgbClr val="DDDDDD"/>
                </a:solidFill>
              </a:rPr>
              <a:t>discoverable </a:t>
            </a:r>
          </a:p>
          <a:p>
            <a:pPr marL="274320" indent="-274320">
              <a:lnSpc>
                <a:spcPts val="2000"/>
              </a:lnSpc>
              <a:defRPr/>
            </a:pPr>
            <a:r>
              <a:rPr lang="en-US" sz="2400" dirty="0" smtClean="0">
                <a:solidFill>
                  <a:srgbClr val="DDDDDD"/>
                </a:solidFill>
              </a:rPr>
              <a:t>distributable</a:t>
            </a:r>
          </a:p>
          <a:p>
            <a:pPr marL="274320" indent="-274320">
              <a:lnSpc>
                <a:spcPts val="2000"/>
              </a:lnSpc>
              <a:defRPr/>
            </a:pPr>
            <a:r>
              <a:rPr lang="en-US" sz="2400" dirty="0" smtClean="0">
                <a:solidFill>
                  <a:srgbClr val="DDDDDD"/>
                </a:solidFill>
              </a:rPr>
              <a:t>durable</a:t>
            </a:r>
          </a:p>
          <a:p>
            <a:pPr marL="274320" indent="-274320">
              <a:lnSpc>
                <a:spcPts val="2000"/>
              </a:lnSpc>
              <a:defRPr/>
            </a:pPr>
            <a:r>
              <a:rPr lang="en-US" sz="2400" dirty="0" smtClean="0">
                <a:solidFill>
                  <a:srgbClr val="DDDDDD"/>
                </a:solidFill>
              </a:rPr>
              <a:t>effective</a:t>
            </a:r>
          </a:p>
          <a:p>
            <a:pPr marL="274320" indent="-274320">
              <a:lnSpc>
                <a:spcPts val="2000"/>
              </a:lnSpc>
              <a:defRPr/>
            </a:pPr>
            <a:r>
              <a:rPr lang="en-US" sz="2400" dirty="0" smtClean="0">
                <a:solidFill>
                  <a:srgbClr val="DDDDDD"/>
                </a:solidFill>
              </a:rPr>
              <a:t>efficient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extensible</a:t>
            </a:r>
          </a:p>
          <a:p>
            <a:pPr marL="274320" indent="-274320">
              <a:lnSpc>
                <a:spcPts val="2000"/>
              </a:lnSpc>
              <a:defRPr/>
            </a:pPr>
            <a:r>
              <a:rPr lang="en-US" sz="2400" dirty="0" smtClean="0">
                <a:solidFill>
                  <a:srgbClr val="DDDDDD"/>
                </a:solidFill>
              </a:rPr>
              <a:t>fail  transparent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fault-tolerant</a:t>
            </a:r>
          </a:p>
          <a:p>
            <a:pPr marL="274320" indent="-274320">
              <a:lnSpc>
                <a:spcPts val="2000"/>
              </a:lnSpc>
              <a:defRPr/>
            </a:pPr>
            <a:r>
              <a:rPr lang="en-US" sz="2400" dirty="0" smtClean="0">
                <a:solidFill>
                  <a:srgbClr val="DDDDDD"/>
                </a:solidFill>
              </a:rPr>
              <a:t>fidelity</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inspectable</a:t>
            </a:r>
          </a:p>
          <a:p>
            <a:pPr marL="274320" indent="-274320">
              <a:lnSpc>
                <a:spcPts val="2000"/>
              </a:lnSpc>
              <a:defRPr/>
            </a:pPr>
            <a:r>
              <a:rPr lang="en-US" sz="2400" dirty="0" smtClean="0">
                <a:solidFill>
                  <a:srgbClr val="DDDDDD"/>
                </a:solidFill>
              </a:rPr>
              <a:t>installable</a:t>
            </a:r>
          </a:p>
          <a:p>
            <a:pPr marL="274320" indent="-274320">
              <a:lnSpc>
                <a:spcPts val="2000"/>
              </a:lnSpc>
              <a:defRPr/>
            </a:pPr>
            <a:r>
              <a:rPr lang="en-US" sz="2400" dirty="0" smtClean="0">
                <a:solidFill>
                  <a:srgbClr val="DDDDDD"/>
                </a:solidFill>
              </a:rPr>
              <a:t>Integrity</a:t>
            </a:r>
          </a:p>
          <a:p>
            <a:pPr marL="274320" indent="-274320">
              <a:lnSpc>
                <a:spcPts val="2000"/>
              </a:lnSpc>
              <a:defRPr/>
            </a:pPr>
            <a:r>
              <a:rPr lang="en-US" sz="2400" dirty="0" smtClean="0">
                <a:solidFill>
                  <a:srgbClr val="DDDDDD"/>
                </a:solidFill>
              </a:rPr>
              <a:t>interchangeable</a:t>
            </a:r>
          </a:p>
          <a:p>
            <a:pPr marL="274320" indent="-274320">
              <a:lnSpc>
                <a:spcPts val="2000"/>
              </a:lnSpc>
              <a:defRPr/>
            </a:pPr>
            <a:r>
              <a:rPr lang="en-US" sz="2400" dirty="0" smtClean="0">
                <a:solidFill>
                  <a:srgbClr val="DDDDDD"/>
                </a:solidFill>
              </a:rPr>
              <a:t>interoperable </a:t>
            </a:r>
          </a:p>
          <a:p>
            <a:pPr marL="274320" indent="-274320">
              <a:lnSpc>
                <a:spcPts val="2000"/>
              </a:lnSpc>
              <a:defRPr/>
            </a:pPr>
            <a:r>
              <a:rPr lang="en-US" sz="2400" dirty="0" smtClean="0">
                <a:solidFill>
                  <a:srgbClr val="DDDDDD"/>
                </a:solidFill>
              </a:rPr>
              <a:t>learnable</a:t>
            </a:r>
          </a:p>
          <a:p>
            <a:pPr marL="274320" indent="-274320">
              <a:lnSpc>
                <a:spcPts val="2000"/>
              </a:lnSpc>
              <a:defRPr/>
            </a:pPr>
            <a:r>
              <a:rPr lang="en-US" sz="2400" dirty="0" smtClean="0">
                <a:solidFill>
                  <a:srgbClr val="DDDDDD"/>
                </a:solidFill>
              </a:rPr>
              <a:t>maintainable</a:t>
            </a:r>
          </a:p>
          <a:p>
            <a:pPr marL="274320" indent="-274320">
              <a:lnSpc>
                <a:spcPts val="2000"/>
              </a:lnSpc>
              <a:defRPr/>
            </a:pPr>
            <a:endParaRPr lang="en-US" sz="2400" dirty="0" smtClean="0">
              <a:solidFill>
                <a:srgbClr val="DDDDDD"/>
              </a:solidFill>
            </a:endParaRPr>
          </a:p>
          <a:p>
            <a:pPr marL="274320" indent="-274320">
              <a:lnSpc>
                <a:spcPts val="2000"/>
              </a:lnSpc>
              <a:defRPr/>
            </a:pPr>
            <a:endParaRPr lang="en-US" sz="2400" dirty="0" smtClean="0">
              <a:solidFill>
                <a:srgbClr val="DDDDDD"/>
              </a:solidFill>
            </a:endParaRPr>
          </a:p>
        </p:txBody>
      </p:sp>
      <p:sp>
        <p:nvSpPr>
          <p:cNvPr id="6" name="Content Placeholder 2"/>
          <p:cNvSpPr txBox="1">
            <a:spLocks/>
          </p:cNvSpPr>
          <p:nvPr/>
        </p:nvSpPr>
        <p:spPr>
          <a:xfrm>
            <a:off x="4876800" y="914400"/>
            <a:ext cx="1905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manageable</a:t>
            </a:r>
          </a:p>
          <a:p>
            <a:pPr marL="274320" indent="-274320">
              <a:lnSpc>
                <a:spcPts val="2000"/>
              </a:lnSpc>
              <a:defRPr/>
            </a:pPr>
            <a:r>
              <a:rPr lang="en-US" sz="2400" dirty="0" smtClean="0">
                <a:solidFill>
                  <a:srgbClr val="DDDDDD"/>
                </a:solidFill>
              </a:rPr>
              <a:t>mobile</a:t>
            </a:r>
          </a:p>
          <a:p>
            <a:pPr marL="274320" indent="-274320">
              <a:lnSpc>
                <a:spcPts val="2000"/>
              </a:lnSpc>
              <a:defRPr/>
            </a:pPr>
            <a:r>
              <a:rPr lang="en-US" sz="2400" dirty="0" smtClean="0">
                <a:solidFill>
                  <a:srgbClr val="DDDDDD"/>
                </a:solidFill>
              </a:rPr>
              <a:t>modifiable</a:t>
            </a:r>
          </a:p>
          <a:p>
            <a:pPr marL="274320" indent="-274320">
              <a:lnSpc>
                <a:spcPts val="2000"/>
              </a:lnSpc>
              <a:defRPr/>
            </a:pPr>
            <a:r>
              <a:rPr lang="en-US" sz="2400" dirty="0" smtClean="0">
                <a:solidFill>
                  <a:srgbClr val="DDDDDD"/>
                </a:solidFill>
              </a:rPr>
              <a:t>modular</a:t>
            </a:r>
          </a:p>
          <a:p>
            <a:pPr marL="274320" indent="-274320">
              <a:lnSpc>
                <a:spcPts val="2000"/>
              </a:lnSpc>
              <a:defRPr/>
            </a:pPr>
            <a:r>
              <a:rPr lang="en-US" sz="2400" dirty="0" smtClean="0">
                <a:solidFill>
                  <a:srgbClr val="DDDDDD"/>
                </a:solidFill>
              </a:rPr>
              <a:t>nomadic</a:t>
            </a:r>
          </a:p>
          <a:p>
            <a:pPr marL="274320" indent="-274320">
              <a:lnSpc>
                <a:spcPts val="2000"/>
              </a:lnSpc>
              <a:defRPr/>
            </a:pPr>
            <a:r>
              <a:rPr lang="en-US" sz="2400" dirty="0" smtClean="0">
                <a:solidFill>
                  <a:srgbClr val="DDDDDD"/>
                </a:solidFill>
              </a:rPr>
              <a:t>operable</a:t>
            </a:r>
          </a:p>
          <a:p>
            <a:pPr marL="274320" indent="-274320">
              <a:lnSpc>
                <a:spcPts val="2000"/>
              </a:lnSpc>
              <a:defRPr/>
            </a:pPr>
            <a:r>
              <a:rPr lang="en-US" sz="2400" dirty="0" err="1" smtClean="0">
                <a:solidFill>
                  <a:srgbClr val="DDDDDD"/>
                </a:solidFill>
              </a:rPr>
              <a:t>orthogonality</a:t>
            </a:r>
            <a:endParaRPr lang="en-US" sz="2400" dirty="0" smtClean="0">
              <a:solidFill>
                <a:srgbClr val="DDDDDD"/>
              </a:solidFill>
            </a:endParaRPr>
          </a:p>
          <a:p>
            <a:pPr marL="274320" indent="-274320">
              <a:lnSpc>
                <a:spcPts val="2000"/>
              </a:lnSpc>
              <a:defRPr/>
            </a:pPr>
            <a:r>
              <a:rPr lang="en-US" sz="2400" dirty="0" smtClean="0">
                <a:solidFill>
                  <a:srgbClr val="DDDDDD"/>
                </a:solidFill>
              </a:rPr>
              <a:t>portable</a:t>
            </a:r>
          </a:p>
          <a:p>
            <a:pPr marL="274320" indent="-274320">
              <a:lnSpc>
                <a:spcPts val="2000"/>
              </a:lnSpc>
              <a:defRPr/>
            </a:pPr>
            <a:r>
              <a:rPr lang="en-US" sz="2400" dirty="0" smtClean="0">
                <a:solidFill>
                  <a:srgbClr val="DDDDDD"/>
                </a:solidFill>
              </a:rPr>
              <a:t>precision</a:t>
            </a:r>
          </a:p>
          <a:p>
            <a:pPr marL="274320" indent="-274320">
              <a:lnSpc>
                <a:spcPts val="2000"/>
              </a:lnSpc>
              <a:defRPr/>
            </a:pPr>
            <a:r>
              <a:rPr lang="en-US" sz="2400" dirty="0" smtClean="0">
                <a:solidFill>
                  <a:srgbClr val="DDDDDD"/>
                </a:solidFill>
              </a:rPr>
              <a:t>predictable</a:t>
            </a:r>
          </a:p>
          <a:p>
            <a:pPr marL="274320" indent="-274320">
              <a:lnSpc>
                <a:spcPts val="2000"/>
              </a:lnSpc>
              <a:defRPr/>
            </a:pPr>
            <a:r>
              <a:rPr lang="en-US" sz="2400" dirty="0" smtClean="0">
                <a:solidFill>
                  <a:srgbClr val="DDDDDD"/>
                </a:solidFill>
              </a:rPr>
              <a:t>producible</a:t>
            </a:r>
          </a:p>
          <a:p>
            <a:pPr marL="274320" indent="-274320">
              <a:lnSpc>
                <a:spcPts val="2000"/>
              </a:lnSpc>
              <a:defRPr/>
            </a:pPr>
            <a:r>
              <a:rPr lang="en-US" sz="2400" dirty="0" smtClean="0">
                <a:solidFill>
                  <a:srgbClr val="DDDDDD"/>
                </a:solidFill>
              </a:rPr>
              <a:t>provable</a:t>
            </a:r>
          </a:p>
          <a:p>
            <a:pPr marL="274320" indent="-274320">
              <a:lnSpc>
                <a:spcPts val="2000"/>
              </a:lnSpc>
              <a:defRPr/>
            </a:pPr>
            <a:r>
              <a:rPr lang="en-US" sz="2400" dirty="0" smtClean="0">
                <a:solidFill>
                  <a:srgbClr val="DDDDDD"/>
                </a:solidFill>
              </a:rPr>
              <a:t>recoverable</a:t>
            </a:r>
          </a:p>
          <a:p>
            <a:pPr marL="274320" indent="-274320">
              <a:lnSpc>
                <a:spcPts val="2000"/>
              </a:lnSpc>
              <a:defRPr/>
            </a:pPr>
            <a:r>
              <a:rPr lang="en-US" sz="2400" dirty="0" smtClean="0">
                <a:solidFill>
                  <a:srgbClr val="DDDDDD"/>
                </a:solidFill>
              </a:rPr>
              <a:t>relevant</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repeatable</a:t>
            </a:r>
          </a:p>
          <a:p>
            <a:pPr marL="274320" indent="-274320">
              <a:lnSpc>
                <a:spcPts val="2000"/>
              </a:lnSpc>
              <a:defRPr/>
            </a:pPr>
            <a:r>
              <a:rPr lang="en-US" sz="2400" dirty="0" smtClean="0">
                <a:solidFill>
                  <a:srgbClr val="DDDDDD"/>
                </a:solidFill>
              </a:rPr>
              <a:t>reproducible</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responsive</a:t>
            </a:r>
          </a:p>
          <a:p>
            <a:pPr marL="274320" indent="-274320">
              <a:lnSpc>
                <a:spcPts val="2000"/>
              </a:lnSpc>
              <a:defRPr/>
            </a:pPr>
            <a:r>
              <a:rPr lang="en-US" sz="2400" dirty="0" smtClean="0">
                <a:solidFill>
                  <a:srgbClr val="DDDDDD"/>
                </a:solidFill>
              </a:rPr>
              <a:t>reusable </a:t>
            </a:r>
          </a:p>
          <a:p>
            <a:pPr marL="274320" indent="-274320">
              <a:lnSpc>
                <a:spcPts val="2000"/>
              </a:lnSpc>
              <a:defRPr/>
            </a:pPr>
            <a:endParaRPr lang="en-US" sz="2400" dirty="0" smtClean="0">
              <a:solidFill>
                <a:srgbClr val="DDDDDD"/>
              </a:solidFill>
            </a:endParaRPr>
          </a:p>
          <a:p>
            <a:pPr marL="274320" indent="-274320">
              <a:lnSpc>
                <a:spcPts val="2000"/>
              </a:lnSpc>
              <a:defRPr/>
            </a:pPr>
            <a:endParaRPr lang="en-US" sz="2400" dirty="0" smtClean="0">
              <a:solidFill>
                <a:srgbClr val="DDDDDD"/>
              </a:solidFill>
            </a:endParaRPr>
          </a:p>
        </p:txBody>
      </p:sp>
      <p:sp>
        <p:nvSpPr>
          <p:cNvPr id="7" name="Content Placeholder 2"/>
          <p:cNvSpPr txBox="1">
            <a:spLocks/>
          </p:cNvSpPr>
          <p:nvPr/>
        </p:nvSpPr>
        <p:spPr>
          <a:xfrm>
            <a:off x="6858000" y="914400"/>
            <a:ext cx="2286000" cy="5486400"/>
          </a:xfrm>
          <a:prstGeom prst="rect">
            <a:avLst/>
          </a:prstGeom>
        </p:spPr>
        <p:txBody>
          <a:bodyPr vert="horz" lIns="91440" tIns="45720" rIns="91440" bIns="45720" rtlCol="0">
            <a:noAutofit/>
          </a:bodyPr>
          <a:lstStyle/>
          <a:p>
            <a:pPr marL="274320" indent="-274320">
              <a:lnSpc>
                <a:spcPts val="2000"/>
              </a:lnSpc>
              <a:defRPr/>
            </a:pPr>
            <a:r>
              <a:rPr lang="en-US" sz="2400" dirty="0" smtClean="0">
                <a:solidFill>
                  <a:srgbClr val="DDDDDD"/>
                </a:solidFill>
              </a:rPr>
              <a:t>safety </a:t>
            </a:r>
          </a:p>
          <a:p>
            <a:pPr marL="274320" indent="-274320">
              <a:lnSpc>
                <a:spcPts val="2000"/>
              </a:lnSpc>
              <a:defRPr/>
            </a:pPr>
            <a:r>
              <a:rPr lang="en-US" sz="2400" dirty="0" smtClean="0">
                <a:solidFill>
                  <a:srgbClr val="DDDDDD"/>
                </a:solidFill>
              </a:rPr>
              <a:t>scalable</a:t>
            </a:r>
          </a:p>
          <a:p>
            <a:pPr marL="274320" indent="-274320">
              <a:lnSpc>
                <a:spcPts val="2000"/>
              </a:lnSpc>
              <a:defRPr/>
            </a:pPr>
            <a:r>
              <a:rPr lang="en-US" sz="2400" dirty="0" smtClean="0">
                <a:solidFill>
                  <a:srgbClr val="DDDDDD"/>
                </a:solidFill>
              </a:rPr>
              <a:t>seamless</a:t>
            </a:r>
          </a:p>
          <a:p>
            <a:pPr marL="274320" indent="-274320">
              <a:lnSpc>
                <a:spcPts val="2000"/>
              </a:lnSpc>
              <a:defRPr/>
            </a:pPr>
            <a:r>
              <a:rPr lang="en-US" sz="2400" dirty="0" smtClean="0">
                <a:solidFill>
                  <a:srgbClr val="DDDDDD"/>
                </a:solidFill>
              </a:rPr>
              <a:t>self-sustainable</a:t>
            </a:r>
          </a:p>
          <a:p>
            <a:pPr marL="274320" indent="-274320">
              <a:lnSpc>
                <a:spcPts val="2000"/>
              </a:lnSpc>
              <a:defRPr/>
            </a:pPr>
            <a:r>
              <a:rPr lang="en-US" sz="2400" dirty="0" smtClean="0">
                <a:solidFill>
                  <a:srgbClr val="DDDDDD"/>
                </a:solidFill>
              </a:rPr>
              <a:t>serviceable</a:t>
            </a:r>
          </a:p>
          <a:p>
            <a:pPr marL="274320" indent="-274320">
              <a:lnSpc>
                <a:spcPts val="2000"/>
              </a:lnSpc>
              <a:defRPr/>
            </a:pPr>
            <a:r>
              <a:rPr lang="en-US" sz="2400" dirty="0" smtClean="0">
                <a:solidFill>
                  <a:srgbClr val="DDDDDD"/>
                </a:solidFill>
              </a:rPr>
              <a:t>supportable</a:t>
            </a:r>
          </a:p>
          <a:p>
            <a:pPr marL="274320" indent="-274320">
              <a:lnSpc>
                <a:spcPts val="2000"/>
              </a:lnSpc>
              <a:defRPr/>
            </a:pPr>
            <a:r>
              <a:rPr lang="en-US" sz="2400" dirty="0" smtClean="0">
                <a:solidFill>
                  <a:srgbClr val="DDDDDD"/>
                </a:solidFill>
              </a:rPr>
              <a:t>securable</a:t>
            </a:r>
          </a:p>
          <a:p>
            <a:pPr marL="274320" indent="-274320">
              <a:lnSpc>
                <a:spcPts val="2000"/>
              </a:lnSpc>
              <a:defRPr/>
            </a:pPr>
            <a:r>
              <a:rPr lang="en-US" sz="2400" dirty="0" smtClean="0">
                <a:solidFill>
                  <a:srgbClr val="DDDDDD"/>
                </a:solidFill>
              </a:rPr>
              <a:t>simplicity</a:t>
            </a:r>
          </a:p>
          <a:p>
            <a:pPr marL="274320" indent="-274320">
              <a:lnSpc>
                <a:spcPts val="2000"/>
              </a:lnSpc>
              <a:defRPr/>
            </a:pPr>
            <a:endParaRPr lang="en-US" sz="2400" dirty="0" smtClean="0">
              <a:solidFill>
                <a:srgbClr val="DDDDDD"/>
              </a:solidFill>
            </a:endParaRPr>
          </a:p>
          <a:p>
            <a:pPr marL="274320" indent="-274320">
              <a:lnSpc>
                <a:spcPts val="2000"/>
              </a:lnSpc>
              <a:defRPr/>
            </a:pPr>
            <a:r>
              <a:rPr lang="en-US" sz="2400" dirty="0" smtClean="0">
                <a:solidFill>
                  <a:srgbClr val="DDDDDD"/>
                </a:solidFill>
              </a:rPr>
              <a:t>standards compliant</a:t>
            </a:r>
          </a:p>
          <a:p>
            <a:pPr marL="274320" indent="-274320">
              <a:lnSpc>
                <a:spcPts val="2000"/>
              </a:lnSpc>
              <a:defRPr/>
            </a:pPr>
            <a:r>
              <a:rPr lang="en-US" sz="2400" dirty="0" smtClean="0">
                <a:solidFill>
                  <a:srgbClr val="DDDDDD"/>
                </a:solidFill>
              </a:rPr>
              <a:t>survivable</a:t>
            </a:r>
          </a:p>
          <a:p>
            <a:pPr marL="274320" indent="-274320">
              <a:lnSpc>
                <a:spcPts val="2000"/>
              </a:lnSpc>
              <a:defRPr/>
            </a:pPr>
            <a:r>
              <a:rPr lang="en-US" sz="2400" dirty="0" smtClean="0">
                <a:solidFill>
                  <a:srgbClr val="DDDDDD"/>
                </a:solidFill>
              </a:rPr>
              <a:t>sustainable</a:t>
            </a:r>
          </a:p>
          <a:p>
            <a:pPr marL="274320" indent="-274320">
              <a:lnSpc>
                <a:spcPts val="2000"/>
              </a:lnSpc>
              <a:defRPr/>
            </a:pPr>
            <a:r>
              <a:rPr lang="en-US" sz="2400" dirty="0" err="1" smtClean="0">
                <a:solidFill>
                  <a:srgbClr val="DDDDDD"/>
                </a:solidFill>
              </a:rPr>
              <a:t>tailorable</a:t>
            </a:r>
            <a:endParaRPr lang="en-US" sz="2400" dirty="0" smtClean="0">
              <a:solidFill>
                <a:srgbClr val="DDDDDD"/>
              </a:solidFill>
            </a:endParaRPr>
          </a:p>
          <a:p>
            <a:pPr marL="274320" indent="-274320">
              <a:lnSpc>
                <a:spcPts val="2000"/>
              </a:lnSpc>
              <a:defRPr/>
            </a:pPr>
            <a:r>
              <a:rPr lang="en-US" sz="2400" dirty="0" smtClean="0">
                <a:solidFill>
                  <a:srgbClr val="DDDDDD"/>
                </a:solidFill>
              </a:rPr>
              <a:t>testable</a:t>
            </a:r>
          </a:p>
          <a:p>
            <a:pPr marL="274320" indent="-274320">
              <a:lnSpc>
                <a:spcPts val="2000"/>
              </a:lnSpc>
              <a:defRPr/>
            </a:pPr>
            <a:r>
              <a:rPr lang="en-US" sz="2400" dirty="0" smtClean="0">
                <a:solidFill>
                  <a:srgbClr val="DDDDDD"/>
                </a:solidFill>
              </a:rPr>
              <a:t>timely</a:t>
            </a:r>
          </a:p>
          <a:p>
            <a:pPr marL="274320" indent="-274320">
              <a:lnSpc>
                <a:spcPts val="2000"/>
              </a:lnSpc>
              <a:defRPr/>
            </a:pPr>
            <a:r>
              <a:rPr lang="en-US" sz="2400" dirty="0" smtClean="0">
                <a:solidFill>
                  <a:srgbClr val="DDDDDD"/>
                </a:solidFill>
              </a:rPr>
              <a:t>traceable</a:t>
            </a:r>
          </a:p>
          <a:p>
            <a:pPr marL="274320" indent="-274320">
              <a:lnSpc>
                <a:spcPts val="2000"/>
              </a:lnSpc>
              <a:defRPr/>
            </a:pPr>
            <a:r>
              <a:rPr lang="en-US" sz="2400" dirty="0" smtClean="0">
                <a:solidFill>
                  <a:srgbClr val="DDDDDD"/>
                </a:solidFill>
              </a:rPr>
              <a:t>ubiquitous</a:t>
            </a:r>
          </a:p>
          <a:p>
            <a:pPr marL="274320" indent="-274320">
              <a:lnSpc>
                <a:spcPts val="2000"/>
              </a:lnSpc>
              <a:defRPr/>
            </a:pPr>
            <a:r>
              <a:rPr lang="en-US" sz="2400" dirty="0" smtClean="0">
                <a:solidFill>
                  <a:srgbClr val="DDDDDD"/>
                </a:solidFill>
              </a:rPr>
              <a:t>understandable</a:t>
            </a:r>
          </a:p>
          <a:p>
            <a:pPr marL="274320" indent="-274320">
              <a:lnSpc>
                <a:spcPts val="2000"/>
              </a:lnSpc>
              <a:defRPr/>
            </a:pPr>
            <a:r>
              <a:rPr lang="en-US" sz="2400" dirty="0" smtClean="0">
                <a:solidFill>
                  <a:srgbClr val="DDDDDD"/>
                </a:solidFill>
              </a:rPr>
              <a:t>upgradable</a:t>
            </a:r>
          </a:p>
          <a:p>
            <a:pPr marL="274320" indent="-274320">
              <a:lnSpc>
                <a:spcPts val="2000"/>
              </a:lnSpc>
              <a:defRPr/>
            </a:pPr>
            <a:r>
              <a:rPr lang="en-US" sz="2400" dirty="0" smtClean="0">
                <a:solidFill>
                  <a:srgbClr val="DDDDDD"/>
                </a:solidFill>
              </a:rPr>
              <a:t>usable</a:t>
            </a:r>
          </a:p>
          <a:p>
            <a:pPr marL="274320" indent="-274320">
              <a:lnSpc>
                <a:spcPts val="2000"/>
              </a:lnSpc>
              <a:defRPr/>
            </a:pPr>
            <a:endParaRPr lang="en-US" sz="2400" dirty="0" smtClean="0">
              <a:solidFill>
                <a:srgbClr val="DDDDDD"/>
              </a:solidFill>
            </a:endParaRPr>
          </a:p>
        </p:txBody>
      </p:sp>
      <p:sp>
        <p:nvSpPr>
          <p:cNvPr id="17" name="TextBox 16"/>
          <p:cNvSpPr txBox="1"/>
          <p:nvPr/>
        </p:nvSpPr>
        <p:spPr>
          <a:xfrm>
            <a:off x="2163125" y="86380"/>
            <a:ext cx="4694875" cy="523220"/>
          </a:xfrm>
          <a:prstGeom prst="rect">
            <a:avLst/>
          </a:prstGeom>
          <a:noFill/>
        </p:spPr>
        <p:txBody>
          <a:bodyPr wrap="none" rtlCol="0">
            <a:spAutoFit/>
          </a:bodyPr>
          <a:lstStyle/>
          <a:p>
            <a:r>
              <a:rPr lang="en-US" sz="2800" dirty="0" smtClean="0">
                <a:solidFill>
                  <a:srgbClr val="FF0000"/>
                </a:solidFill>
                <a:latin typeface="Arial Black" pitchFamily="34" charset="0"/>
              </a:rPr>
              <a:t>Many more dimensions</a:t>
            </a:r>
            <a:endParaRPr lang="en-US" sz="2800" dirty="0">
              <a:solidFill>
                <a:srgbClr val="FF0000"/>
              </a:solidFill>
              <a:latin typeface="Arial Black" pitchFamily="34" charset="0"/>
            </a:endParaRPr>
          </a:p>
        </p:txBody>
      </p:sp>
      <p:sp>
        <p:nvSpPr>
          <p:cNvPr id="15" name="TextBox 14"/>
          <p:cNvSpPr txBox="1"/>
          <p:nvPr/>
        </p:nvSpPr>
        <p:spPr>
          <a:xfrm>
            <a:off x="4899951" y="6033448"/>
            <a:ext cx="896399" cy="348813"/>
          </a:xfrm>
          <a:prstGeom prst="rect">
            <a:avLst/>
          </a:prstGeom>
          <a:noFill/>
        </p:spPr>
        <p:txBody>
          <a:bodyPr wrap="none" rtlCol="0">
            <a:spAutoFit/>
          </a:bodyPr>
          <a:lstStyle/>
          <a:p>
            <a:pPr marL="274320" indent="-274320">
              <a:lnSpc>
                <a:spcPts val="2000"/>
              </a:lnSpc>
              <a:defRPr/>
            </a:pPr>
            <a:r>
              <a:rPr lang="en-US" sz="2000" dirty="0" smtClean="0">
                <a:solidFill>
                  <a:prstClr val="black"/>
                </a:solidFill>
                <a:latin typeface="Arial" pitchFamily="34" charset="0"/>
                <a:cs typeface="Arial" pitchFamily="34" charset="0"/>
              </a:rPr>
              <a:t>robust</a:t>
            </a:r>
            <a:endParaRPr lang="en-US" dirty="0" smtClean="0">
              <a:solidFill>
                <a:prstClr val="black"/>
              </a:solidFill>
              <a:latin typeface="Arial" pitchFamily="34" charset="0"/>
              <a:cs typeface="Arial" pitchFamily="34" charset="0"/>
            </a:endParaRPr>
          </a:p>
        </p:txBody>
      </p:sp>
      <p:sp>
        <p:nvSpPr>
          <p:cNvPr id="16" name="TextBox 15"/>
          <p:cNvSpPr txBox="1"/>
          <p:nvPr/>
        </p:nvSpPr>
        <p:spPr>
          <a:xfrm>
            <a:off x="4876800" y="5259465"/>
            <a:ext cx="1069524" cy="348813"/>
          </a:xfrm>
          <a:prstGeom prst="rect">
            <a:avLst/>
          </a:prstGeom>
          <a:noFill/>
        </p:spPr>
        <p:txBody>
          <a:bodyPr wrap="none" rtlCol="0">
            <a:spAutoFit/>
          </a:bodyPr>
          <a:lstStyle/>
          <a:p>
            <a:pPr marL="274320" indent="-274320">
              <a:lnSpc>
                <a:spcPts val="2000"/>
              </a:lnSpc>
              <a:defRPr/>
            </a:pPr>
            <a:r>
              <a:rPr lang="en-US" sz="2000" dirty="0" smtClean="0">
                <a:solidFill>
                  <a:prstClr val="black"/>
                </a:solidFill>
                <a:latin typeface="Arial" pitchFamily="34" charset="0"/>
                <a:cs typeface="Arial" pitchFamily="34" charset="0"/>
              </a:rPr>
              <a:t>resilient</a:t>
            </a:r>
            <a:endParaRPr lang="en-US" dirty="0" smtClean="0">
              <a:solidFill>
                <a:prstClr val="black"/>
              </a:solidFill>
              <a:latin typeface="Arial" pitchFamily="34" charset="0"/>
              <a:cs typeface="Arial" pitchFamily="34" charset="0"/>
            </a:endParaRPr>
          </a:p>
        </p:txBody>
      </p:sp>
      <p:sp>
        <p:nvSpPr>
          <p:cNvPr id="25" name="TextBox 24"/>
          <p:cNvSpPr txBox="1"/>
          <p:nvPr/>
        </p:nvSpPr>
        <p:spPr>
          <a:xfrm>
            <a:off x="6858000" y="2959817"/>
            <a:ext cx="869149" cy="348813"/>
          </a:xfrm>
          <a:prstGeom prst="rect">
            <a:avLst/>
          </a:prstGeom>
          <a:noFill/>
        </p:spPr>
        <p:txBody>
          <a:bodyPr wrap="none" rtlCol="0">
            <a:spAutoFit/>
          </a:bodyPr>
          <a:lstStyle/>
          <a:p>
            <a:pPr marL="274320" indent="-274320">
              <a:lnSpc>
                <a:spcPts val="2000"/>
              </a:lnSpc>
              <a:defRPr/>
            </a:pPr>
            <a:r>
              <a:rPr lang="en-US" sz="2000" dirty="0" smtClean="0">
                <a:solidFill>
                  <a:prstClr val="black"/>
                </a:solidFill>
                <a:latin typeface="Arial" pitchFamily="34" charset="0"/>
                <a:cs typeface="Arial" pitchFamily="34" charset="0"/>
              </a:rPr>
              <a:t>stable</a:t>
            </a:r>
            <a:endParaRPr lang="en-US" dirty="0" smtClean="0">
              <a:solidFill>
                <a:prstClr val="black"/>
              </a:solidFill>
              <a:latin typeface="Arial" pitchFamily="34" charset="0"/>
              <a:cs typeface="Arial" pitchFamily="34" charset="0"/>
            </a:endParaRPr>
          </a:p>
        </p:txBody>
      </p:sp>
      <p:sp>
        <p:nvSpPr>
          <p:cNvPr id="26" name="TextBox 25"/>
          <p:cNvSpPr txBox="1"/>
          <p:nvPr/>
        </p:nvSpPr>
        <p:spPr>
          <a:xfrm>
            <a:off x="363579" y="1703696"/>
            <a:ext cx="1311578" cy="348813"/>
          </a:xfrm>
          <a:prstGeom prst="rect">
            <a:avLst/>
          </a:prstGeom>
          <a:noFill/>
        </p:spPr>
        <p:txBody>
          <a:bodyPr wrap="none" rtlCol="0">
            <a:spAutoFit/>
          </a:bodyPr>
          <a:lstStyle/>
          <a:p>
            <a:pPr marL="274320" indent="-274320">
              <a:lnSpc>
                <a:spcPts val="2000"/>
              </a:lnSpc>
              <a:defRPr/>
            </a:pPr>
            <a:r>
              <a:rPr lang="en-US" sz="2000" dirty="0" smtClean="0">
                <a:solidFill>
                  <a:prstClr val="black"/>
                </a:solidFill>
                <a:latin typeface="Arial" pitchFamily="34" charset="0"/>
                <a:cs typeface="Arial" pitchFamily="34" charset="0"/>
              </a:rPr>
              <a:t>adaptable</a:t>
            </a:r>
            <a:endParaRPr lang="en-US" dirty="0" smtClean="0">
              <a:solidFill>
                <a:prstClr val="black"/>
              </a:solidFill>
              <a:latin typeface="Arial" pitchFamily="34" charset="0"/>
              <a:cs typeface="Arial" pitchFamily="34" charset="0"/>
            </a:endParaRPr>
          </a:p>
        </p:txBody>
      </p:sp>
      <p:sp>
        <p:nvSpPr>
          <p:cNvPr id="27" name="TextBox 26"/>
          <p:cNvSpPr txBox="1"/>
          <p:nvPr/>
        </p:nvSpPr>
        <p:spPr>
          <a:xfrm>
            <a:off x="2577988" y="2729552"/>
            <a:ext cx="1269899" cy="348813"/>
          </a:xfrm>
          <a:prstGeom prst="rect">
            <a:avLst/>
          </a:prstGeom>
          <a:noFill/>
        </p:spPr>
        <p:txBody>
          <a:bodyPr wrap="none" rtlCol="0">
            <a:spAutoFit/>
          </a:bodyPr>
          <a:lstStyle/>
          <a:p>
            <a:pPr marL="274320" indent="-274320">
              <a:lnSpc>
                <a:spcPts val="2000"/>
              </a:lnSpc>
              <a:defRPr/>
            </a:pPr>
            <a:r>
              <a:rPr lang="en-US" sz="2000" dirty="0" smtClean="0">
                <a:solidFill>
                  <a:prstClr val="black"/>
                </a:solidFill>
                <a:latin typeface="Arial" pitchFamily="34" charset="0"/>
                <a:cs typeface="Arial" pitchFamily="34" charset="0"/>
              </a:rPr>
              <a:t>evolvable</a:t>
            </a:r>
            <a:endParaRPr lang="en-US" dirty="0" smtClean="0">
              <a:solidFill>
                <a:prstClr val="black"/>
              </a:solidFill>
              <a:latin typeface="Arial" pitchFamily="34" charset="0"/>
              <a:cs typeface="Arial" pitchFamily="34" charset="0"/>
            </a:endParaRPr>
          </a:p>
        </p:txBody>
      </p:sp>
      <p:sp>
        <p:nvSpPr>
          <p:cNvPr id="28" name="TextBox 27"/>
          <p:cNvSpPr txBox="1"/>
          <p:nvPr/>
        </p:nvSpPr>
        <p:spPr>
          <a:xfrm>
            <a:off x="4896136" y="4495800"/>
            <a:ext cx="1013419" cy="348813"/>
          </a:xfrm>
          <a:prstGeom prst="rect">
            <a:avLst/>
          </a:prstGeom>
          <a:noFill/>
        </p:spPr>
        <p:txBody>
          <a:bodyPr wrap="none" rtlCol="0">
            <a:spAutoFit/>
          </a:bodyPr>
          <a:lstStyle/>
          <a:p>
            <a:pPr marL="274320" indent="-274320">
              <a:lnSpc>
                <a:spcPts val="2000"/>
              </a:lnSpc>
              <a:defRPr/>
            </a:pPr>
            <a:r>
              <a:rPr lang="en-US" sz="2000" dirty="0" smtClean="0">
                <a:solidFill>
                  <a:prstClr val="black"/>
                </a:solidFill>
                <a:latin typeface="Arial" pitchFamily="34" charset="0"/>
                <a:cs typeface="Arial" pitchFamily="34" charset="0"/>
              </a:rPr>
              <a:t>reliable</a:t>
            </a:r>
            <a:endParaRPr lang="en-US" dirty="0" smtClean="0">
              <a:solidFill>
                <a:prstClr val="black"/>
              </a:solidFill>
              <a:latin typeface="Arial" pitchFamily="34" charset="0"/>
              <a:cs typeface="Arial" pitchFamily="34" charset="0"/>
            </a:endParaRPr>
          </a:p>
        </p:txBody>
      </p:sp>
      <p:sp>
        <p:nvSpPr>
          <p:cNvPr id="29" name="TextBox 28"/>
          <p:cNvSpPr txBox="1"/>
          <p:nvPr/>
        </p:nvSpPr>
        <p:spPr>
          <a:xfrm>
            <a:off x="2555544" y="4259240"/>
            <a:ext cx="1839543" cy="392800"/>
          </a:xfrm>
          <a:prstGeom prst="rect">
            <a:avLst/>
          </a:prstGeom>
          <a:noFill/>
        </p:spPr>
        <p:txBody>
          <a:bodyPr wrap="none" rtlCol="0">
            <a:spAutoFit/>
          </a:bodyPr>
          <a:lstStyle/>
          <a:p>
            <a:pPr marL="274320" indent="-274320">
              <a:lnSpc>
                <a:spcPts val="2000"/>
              </a:lnSpc>
              <a:defRPr/>
            </a:pPr>
            <a:r>
              <a:rPr lang="en-US" sz="3200" b="1" dirty="0" smtClean="0">
                <a:solidFill>
                  <a:srgbClr val="FF0000"/>
                </a:solidFill>
                <a:latin typeface="Arial Black" pitchFamily="34" charset="0"/>
              </a:rPr>
              <a:t>flexible</a:t>
            </a:r>
            <a:endParaRPr lang="en-US" sz="2800" b="1" dirty="0" smtClean="0">
              <a:solidFill>
                <a:srgbClr val="FF0000"/>
              </a:solidFill>
              <a:latin typeface="Arial Black" pitchFamily="34" charset="0"/>
            </a:endParaRPr>
          </a:p>
        </p:txBody>
      </p:sp>
      <p:sp>
        <p:nvSpPr>
          <p:cNvPr id="30" name="TextBox 29"/>
          <p:cNvSpPr txBox="1"/>
          <p:nvPr/>
        </p:nvSpPr>
        <p:spPr>
          <a:xfrm>
            <a:off x="2586240" y="3506865"/>
            <a:ext cx="1047851" cy="392800"/>
          </a:xfrm>
          <a:prstGeom prst="rect">
            <a:avLst/>
          </a:prstGeom>
          <a:noFill/>
        </p:spPr>
        <p:txBody>
          <a:bodyPr wrap="none" rtlCol="0">
            <a:spAutoFit/>
          </a:bodyPr>
          <a:lstStyle/>
          <a:p>
            <a:pPr marL="274320" indent="-274320">
              <a:lnSpc>
                <a:spcPts val="2000"/>
              </a:lnSpc>
              <a:defRPr/>
            </a:pPr>
            <a:r>
              <a:rPr lang="en-US" sz="3200" b="1" dirty="0" smtClean="0">
                <a:solidFill>
                  <a:srgbClr val="FF0000"/>
                </a:solidFill>
                <a:latin typeface="Arial Black" pitchFamily="34" charset="0"/>
              </a:rPr>
              <a:t>fast</a:t>
            </a:r>
            <a:endParaRPr lang="en-US" sz="2800" b="1" dirty="0" smtClean="0">
              <a:solidFill>
                <a:srgbClr val="FF0000"/>
              </a:solidFill>
              <a:latin typeface="Arial Black" pitchFamily="34" charset="0"/>
            </a:endParaRPr>
          </a:p>
        </p:txBody>
      </p:sp>
      <p:cxnSp>
        <p:nvCxnSpPr>
          <p:cNvPr id="20" name="Straight Arrow Connector 19"/>
          <p:cNvCxnSpPr/>
          <p:nvPr/>
        </p:nvCxnSpPr>
        <p:spPr bwMode="auto">
          <a:xfrm>
            <a:off x="2389337" y="4773304"/>
            <a:ext cx="4621063" cy="0"/>
          </a:xfrm>
          <a:prstGeom prst="straightConnector1">
            <a:avLst/>
          </a:prstGeom>
          <a:noFill/>
          <a:ln w="152400" cap="flat" cmpd="sng" algn="ctr">
            <a:solidFill>
              <a:schemeClr val="tx1"/>
            </a:solidFill>
            <a:prstDash val="solid"/>
            <a:round/>
            <a:headEnd type="none" w="med" len="med"/>
            <a:tailEnd type="arrow"/>
          </a:ln>
          <a:effectLst/>
        </p:spPr>
      </p:cxnSp>
      <p:cxnSp>
        <p:nvCxnSpPr>
          <p:cNvPr id="21" name="Straight Arrow Connector 20"/>
          <p:cNvCxnSpPr/>
          <p:nvPr/>
        </p:nvCxnSpPr>
        <p:spPr bwMode="auto">
          <a:xfrm flipV="1">
            <a:off x="2452314" y="1295400"/>
            <a:ext cx="0" cy="3505200"/>
          </a:xfrm>
          <a:prstGeom prst="straightConnector1">
            <a:avLst/>
          </a:prstGeom>
          <a:noFill/>
          <a:ln w="152400" cap="flat" cmpd="sng" algn="ctr">
            <a:solidFill>
              <a:schemeClr val="tx1"/>
            </a:solidFill>
            <a:prstDash val="solid"/>
            <a:round/>
            <a:headEnd type="none" w="med" len="med"/>
            <a:tailEnd type="arrow"/>
          </a:ln>
          <a:effectLst/>
        </p:spPr>
      </p:cxnSp>
    </p:spTree>
  </p:cSld>
  <p:clrMapOvr>
    <a:masterClrMapping/>
  </p:clrMapOvr>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325562"/>
          </a:xfrm>
        </p:spPr>
        <p:txBody>
          <a:bodyPr/>
          <a:lstStyle/>
          <a:p>
            <a:r>
              <a:rPr lang="en-US" sz="3200" dirty="0" smtClean="0"/>
              <a:t>Modern Turing tradeoffs: </a:t>
            </a:r>
            <a:br>
              <a:rPr lang="en-US" sz="3200" dirty="0" smtClean="0"/>
            </a:br>
            <a:r>
              <a:rPr lang="en-US" sz="3200" dirty="0" smtClean="0"/>
              <a:t>PC, </a:t>
            </a:r>
            <a:r>
              <a:rPr lang="en-US" sz="3200" dirty="0" err="1" smtClean="0"/>
              <a:t>smartphone</a:t>
            </a:r>
            <a:r>
              <a:rPr lang="en-US" sz="3200" dirty="0" smtClean="0"/>
              <a:t>, router, etc</a:t>
            </a:r>
            <a:endParaRPr lang="en-US" sz="3200" dirty="0"/>
          </a:p>
        </p:txBody>
      </p:sp>
      <p:sp>
        <p:nvSpPr>
          <p:cNvPr id="6" name="Content Placeholder 5"/>
          <p:cNvSpPr>
            <a:spLocks noGrp="1"/>
          </p:cNvSpPr>
          <p:nvPr>
            <p:ph sz="half" idx="1"/>
          </p:nvPr>
        </p:nvSpPr>
        <p:spPr>
          <a:xfrm>
            <a:off x="1524000" y="2209800"/>
            <a:ext cx="1447800" cy="2819400"/>
          </a:xfrm>
        </p:spPr>
        <p:txBody>
          <a:bodyPr/>
          <a:lstStyle/>
          <a:p>
            <a:pPr algn="ctr">
              <a:lnSpc>
                <a:spcPts val="3000"/>
              </a:lnSpc>
              <a:buNone/>
            </a:pPr>
            <a:r>
              <a:rPr lang="en-US" b="1" dirty="0" smtClean="0">
                <a:solidFill>
                  <a:srgbClr val="0070C0"/>
                </a:solidFill>
              </a:rPr>
              <a:t>Apps</a:t>
            </a:r>
            <a:endParaRPr lang="en-US" sz="2400" b="1" dirty="0" smtClean="0">
              <a:solidFill>
                <a:srgbClr val="0070C0"/>
              </a:solidFill>
            </a:endParaRPr>
          </a:p>
          <a:p>
            <a:pPr algn="ctr">
              <a:lnSpc>
                <a:spcPts val="3000"/>
              </a:lnSpc>
              <a:buNone/>
            </a:pPr>
            <a:r>
              <a:rPr lang="en-US" sz="2400" dirty="0" smtClean="0">
                <a:solidFill>
                  <a:srgbClr val="0070C0"/>
                </a:solidFill>
              </a:rPr>
              <a:t>OS</a:t>
            </a:r>
          </a:p>
          <a:p>
            <a:pPr algn="ctr">
              <a:lnSpc>
                <a:spcPts val="3000"/>
              </a:lnSpc>
              <a:buNone/>
            </a:pPr>
            <a:r>
              <a:rPr lang="en-US" sz="2400" dirty="0" smtClean="0">
                <a:solidFill>
                  <a:srgbClr val="0070C0"/>
                </a:solidFill>
              </a:rPr>
              <a:t>HW</a:t>
            </a:r>
          </a:p>
          <a:p>
            <a:pPr algn="ctr">
              <a:lnSpc>
                <a:spcPts val="3000"/>
              </a:lnSpc>
              <a:buNone/>
            </a:pPr>
            <a:r>
              <a:rPr lang="en-US" sz="2400" dirty="0" smtClean="0">
                <a:solidFill>
                  <a:srgbClr val="0070C0"/>
                </a:solidFill>
              </a:rPr>
              <a:t>Digital</a:t>
            </a:r>
          </a:p>
          <a:p>
            <a:pPr algn="ctr">
              <a:lnSpc>
                <a:spcPts val="3000"/>
              </a:lnSpc>
              <a:buNone/>
            </a:pPr>
            <a:r>
              <a:rPr lang="en-US" sz="2400" dirty="0" smtClean="0">
                <a:solidFill>
                  <a:srgbClr val="0070C0"/>
                </a:solidFill>
              </a:rPr>
              <a:t>Lumped</a:t>
            </a:r>
          </a:p>
          <a:p>
            <a:pPr algn="ctr">
              <a:lnSpc>
                <a:spcPts val="3000"/>
              </a:lnSpc>
              <a:buNone/>
            </a:pPr>
            <a:r>
              <a:rPr lang="en-US" sz="2400" dirty="0" err="1" smtClean="0">
                <a:solidFill>
                  <a:srgbClr val="0070C0"/>
                </a:solidFill>
              </a:rPr>
              <a:t>Distrib</a:t>
            </a:r>
            <a:r>
              <a:rPr lang="en-US" sz="2400" dirty="0" smtClean="0">
                <a:solidFill>
                  <a:srgbClr val="0070C0"/>
                </a:solidFill>
              </a:rPr>
              <a:t>.</a:t>
            </a:r>
            <a:endParaRPr lang="en-US" sz="2400" dirty="0">
              <a:solidFill>
                <a:srgbClr val="0070C0"/>
              </a:solidFill>
            </a:endParaRPr>
          </a:p>
        </p:txBody>
      </p:sp>
      <p:sp>
        <p:nvSpPr>
          <p:cNvPr id="7" name="Content Placeholder 5"/>
          <p:cNvSpPr>
            <a:spLocks noGrp="1"/>
          </p:cNvSpPr>
          <p:nvPr>
            <p:ph sz="half" idx="1"/>
          </p:nvPr>
        </p:nvSpPr>
        <p:spPr>
          <a:xfrm>
            <a:off x="2895600" y="2209800"/>
            <a:ext cx="1447800" cy="2819400"/>
          </a:xfrm>
        </p:spPr>
        <p:txBody>
          <a:bodyPr/>
          <a:lstStyle/>
          <a:p>
            <a:pPr algn="ctr">
              <a:lnSpc>
                <a:spcPts val="3000"/>
              </a:lnSpc>
              <a:buNone/>
            </a:pPr>
            <a:endParaRPr lang="en-US" sz="2400" dirty="0" smtClean="0">
              <a:solidFill>
                <a:srgbClr val="0070C0"/>
              </a:solidFill>
            </a:endParaRPr>
          </a:p>
          <a:p>
            <a:pPr algn="ctr">
              <a:lnSpc>
                <a:spcPts val="3000"/>
              </a:lnSpc>
              <a:buNone/>
            </a:pPr>
            <a:r>
              <a:rPr lang="en-US" b="1" dirty="0" smtClean="0">
                <a:solidFill>
                  <a:srgbClr val="0070C0"/>
                </a:solidFill>
              </a:rPr>
              <a:t>OS</a:t>
            </a:r>
            <a:endParaRPr lang="en-US" sz="2400" b="1" dirty="0" smtClean="0">
              <a:solidFill>
                <a:srgbClr val="0070C0"/>
              </a:solidFill>
            </a:endParaRPr>
          </a:p>
          <a:p>
            <a:pPr algn="ctr">
              <a:lnSpc>
                <a:spcPts val="3000"/>
              </a:lnSpc>
              <a:buNone/>
            </a:pPr>
            <a:r>
              <a:rPr lang="en-US" sz="2400" dirty="0" smtClean="0">
                <a:solidFill>
                  <a:srgbClr val="0070C0"/>
                </a:solidFill>
              </a:rPr>
              <a:t>HW</a:t>
            </a:r>
          </a:p>
          <a:p>
            <a:pPr algn="ctr">
              <a:lnSpc>
                <a:spcPts val="3000"/>
              </a:lnSpc>
              <a:buNone/>
            </a:pPr>
            <a:r>
              <a:rPr lang="en-US" sz="2400" dirty="0" smtClean="0">
                <a:solidFill>
                  <a:srgbClr val="0070C0"/>
                </a:solidFill>
              </a:rPr>
              <a:t>Digital</a:t>
            </a:r>
          </a:p>
          <a:p>
            <a:pPr algn="ctr">
              <a:lnSpc>
                <a:spcPts val="3000"/>
              </a:lnSpc>
              <a:buNone/>
            </a:pPr>
            <a:r>
              <a:rPr lang="en-US" sz="2400" dirty="0" smtClean="0">
                <a:solidFill>
                  <a:srgbClr val="0070C0"/>
                </a:solidFill>
              </a:rPr>
              <a:t>Lumped</a:t>
            </a:r>
          </a:p>
          <a:p>
            <a:pPr algn="ctr">
              <a:lnSpc>
                <a:spcPts val="3000"/>
              </a:lnSpc>
              <a:buNone/>
            </a:pPr>
            <a:r>
              <a:rPr lang="en-US" sz="2400" dirty="0" err="1" smtClean="0">
                <a:solidFill>
                  <a:srgbClr val="0070C0"/>
                </a:solidFill>
              </a:rPr>
              <a:t>Distrib</a:t>
            </a:r>
            <a:r>
              <a:rPr lang="en-US" sz="2400" dirty="0" smtClean="0">
                <a:solidFill>
                  <a:srgbClr val="0070C0"/>
                </a:solidFill>
              </a:rPr>
              <a:t>.</a:t>
            </a:r>
            <a:endParaRPr lang="en-US" sz="2400" dirty="0">
              <a:solidFill>
                <a:srgbClr val="0070C0"/>
              </a:solidFill>
            </a:endParaRPr>
          </a:p>
        </p:txBody>
      </p:sp>
      <p:sp>
        <p:nvSpPr>
          <p:cNvPr id="8" name="Content Placeholder 5"/>
          <p:cNvSpPr>
            <a:spLocks noGrp="1"/>
          </p:cNvSpPr>
          <p:nvPr>
            <p:ph sz="half" idx="1"/>
          </p:nvPr>
        </p:nvSpPr>
        <p:spPr>
          <a:xfrm>
            <a:off x="4343400" y="2209800"/>
            <a:ext cx="1447800" cy="2819400"/>
          </a:xfrm>
        </p:spPr>
        <p:txBody>
          <a:bodyPr/>
          <a:lstStyle/>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r>
              <a:rPr lang="en-US" b="1" dirty="0" smtClean="0">
                <a:solidFill>
                  <a:srgbClr val="0070C0"/>
                </a:solidFill>
              </a:rPr>
              <a:t>Digital</a:t>
            </a:r>
            <a:endParaRPr lang="en-US" sz="2400" b="1" dirty="0" smtClean="0">
              <a:solidFill>
                <a:srgbClr val="0070C0"/>
              </a:solidFill>
            </a:endParaRPr>
          </a:p>
          <a:p>
            <a:pPr algn="ctr">
              <a:lnSpc>
                <a:spcPts val="3000"/>
              </a:lnSpc>
              <a:buNone/>
            </a:pPr>
            <a:r>
              <a:rPr lang="en-US" sz="2400" dirty="0" smtClean="0">
                <a:solidFill>
                  <a:srgbClr val="0070C0"/>
                </a:solidFill>
              </a:rPr>
              <a:t>Lumped</a:t>
            </a:r>
          </a:p>
          <a:p>
            <a:pPr algn="ctr">
              <a:lnSpc>
                <a:spcPts val="3000"/>
              </a:lnSpc>
              <a:buNone/>
            </a:pPr>
            <a:r>
              <a:rPr lang="en-US" sz="2400" dirty="0" err="1" smtClean="0">
                <a:solidFill>
                  <a:srgbClr val="0070C0"/>
                </a:solidFill>
              </a:rPr>
              <a:t>Distrib</a:t>
            </a:r>
            <a:r>
              <a:rPr lang="en-US" sz="2400" dirty="0" smtClean="0">
                <a:solidFill>
                  <a:srgbClr val="0070C0"/>
                </a:solidFill>
              </a:rPr>
              <a:t>.</a:t>
            </a:r>
            <a:endParaRPr lang="en-US" sz="2400" dirty="0">
              <a:solidFill>
                <a:srgbClr val="0070C0"/>
              </a:solidFill>
            </a:endParaRPr>
          </a:p>
        </p:txBody>
      </p:sp>
      <p:sp>
        <p:nvSpPr>
          <p:cNvPr id="9" name="Content Placeholder 5"/>
          <p:cNvSpPr>
            <a:spLocks noGrp="1"/>
          </p:cNvSpPr>
          <p:nvPr>
            <p:ph sz="half" idx="1"/>
          </p:nvPr>
        </p:nvSpPr>
        <p:spPr>
          <a:xfrm>
            <a:off x="5867400" y="2209800"/>
            <a:ext cx="1600200" cy="2819400"/>
          </a:xfrm>
        </p:spPr>
        <p:txBody>
          <a:bodyPr/>
          <a:lstStyle/>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r>
              <a:rPr lang="en-US" b="1" dirty="0" smtClean="0">
                <a:solidFill>
                  <a:srgbClr val="0070C0"/>
                </a:solidFill>
              </a:rPr>
              <a:t>Lumped</a:t>
            </a:r>
            <a:endParaRPr lang="en-US" sz="2400" b="1" dirty="0" smtClean="0">
              <a:solidFill>
                <a:srgbClr val="0070C0"/>
              </a:solidFill>
            </a:endParaRPr>
          </a:p>
          <a:p>
            <a:pPr algn="ctr">
              <a:lnSpc>
                <a:spcPts val="3000"/>
              </a:lnSpc>
              <a:buNone/>
            </a:pPr>
            <a:r>
              <a:rPr lang="en-US" sz="2400" dirty="0" err="1" smtClean="0">
                <a:solidFill>
                  <a:srgbClr val="0070C0"/>
                </a:solidFill>
              </a:rPr>
              <a:t>Distrib</a:t>
            </a:r>
            <a:r>
              <a:rPr lang="en-US" sz="2400" dirty="0" smtClean="0">
                <a:solidFill>
                  <a:srgbClr val="0070C0"/>
                </a:solidFill>
              </a:rPr>
              <a:t>.</a:t>
            </a:r>
            <a:endParaRPr lang="en-US" sz="2400" dirty="0">
              <a:solidFill>
                <a:srgbClr val="0070C0"/>
              </a:solidFill>
            </a:endParaRPr>
          </a:p>
        </p:txBody>
      </p:sp>
      <p:sp>
        <p:nvSpPr>
          <p:cNvPr id="10" name="Content Placeholder 5"/>
          <p:cNvSpPr>
            <a:spLocks noGrp="1"/>
          </p:cNvSpPr>
          <p:nvPr>
            <p:ph sz="half" idx="1"/>
          </p:nvPr>
        </p:nvSpPr>
        <p:spPr>
          <a:xfrm>
            <a:off x="7467600" y="2209800"/>
            <a:ext cx="1447800" cy="2819400"/>
          </a:xfrm>
        </p:spPr>
        <p:txBody>
          <a:bodyPr/>
          <a:lstStyle/>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endParaRPr lang="en-US" sz="2400" dirty="0" smtClean="0">
              <a:solidFill>
                <a:srgbClr val="0070C0"/>
              </a:solidFill>
            </a:endParaRPr>
          </a:p>
          <a:p>
            <a:pPr algn="ctr">
              <a:lnSpc>
                <a:spcPts val="3000"/>
              </a:lnSpc>
              <a:buNone/>
            </a:pPr>
            <a:r>
              <a:rPr lang="en-US" b="1" dirty="0" err="1" smtClean="0">
                <a:solidFill>
                  <a:srgbClr val="0070C0"/>
                </a:solidFill>
              </a:rPr>
              <a:t>Distrib</a:t>
            </a:r>
            <a:r>
              <a:rPr lang="en-US" b="1" dirty="0" smtClean="0">
                <a:solidFill>
                  <a:srgbClr val="0070C0"/>
                </a:solidFill>
              </a:rPr>
              <a:t>.</a:t>
            </a:r>
            <a:endParaRPr lang="en-US" b="1" dirty="0">
              <a:solidFill>
                <a:srgbClr val="0070C0"/>
              </a:solidFill>
            </a:endParaRPr>
          </a:p>
        </p:txBody>
      </p:sp>
      <p:cxnSp>
        <p:nvCxnSpPr>
          <p:cNvPr id="13" name="Straight Arrow Connector 12"/>
          <p:cNvCxnSpPr/>
          <p:nvPr/>
        </p:nvCxnSpPr>
        <p:spPr bwMode="auto">
          <a:xfrm>
            <a:off x="1371600" y="5334000"/>
            <a:ext cx="7162800" cy="0"/>
          </a:xfrm>
          <a:prstGeom prst="straightConnector1">
            <a:avLst/>
          </a:prstGeom>
          <a:noFill/>
          <a:ln w="57150" cap="flat" cmpd="sng" algn="ctr">
            <a:solidFill>
              <a:schemeClr val="tx1"/>
            </a:solidFill>
            <a:prstDash val="solid"/>
            <a:round/>
            <a:headEnd type="none" w="med" len="med"/>
            <a:tailEnd type="arrow"/>
          </a:ln>
          <a:effectLst/>
        </p:spPr>
      </p:cxnSp>
      <p:cxnSp>
        <p:nvCxnSpPr>
          <p:cNvPr id="14" name="Straight Arrow Connector 13"/>
          <p:cNvCxnSpPr/>
          <p:nvPr/>
        </p:nvCxnSpPr>
        <p:spPr bwMode="auto">
          <a:xfrm flipV="1">
            <a:off x="1379985" y="1828800"/>
            <a:ext cx="0" cy="3505200"/>
          </a:xfrm>
          <a:prstGeom prst="straightConnector1">
            <a:avLst/>
          </a:prstGeom>
          <a:noFill/>
          <a:ln w="57150" cap="flat" cmpd="sng" algn="ctr">
            <a:solidFill>
              <a:schemeClr val="tx1"/>
            </a:solidFill>
            <a:prstDash val="solid"/>
            <a:round/>
            <a:headEnd type="none" w="med" len="med"/>
            <a:tailEnd type="arrow"/>
          </a:ln>
          <a:effectLst/>
        </p:spPr>
      </p:cxnSp>
      <p:sp>
        <p:nvSpPr>
          <p:cNvPr id="15" name="TextBox 14"/>
          <p:cNvSpPr txBox="1"/>
          <p:nvPr/>
        </p:nvSpPr>
        <p:spPr>
          <a:xfrm>
            <a:off x="236985" y="4800600"/>
            <a:ext cx="883575" cy="523220"/>
          </a:xfrm>
          <a:prstGeom prst="rect">
            <a:avLst/>
          </a:prstGeom>
          <a:noFill/>
        </p:spPr>
        <p:txBody>
          <a:bodyPr wrap="none" rtlCol="0">
            <a:spAutoFit/>
          </a:bodyPr>
          <a:lstStyle/>
          <a:p>
            <a:r>
              <a:rPr lang="en-US" sz="2800" dirty="0" smtClean="0">
                <a:solidFill>
                  <a:srgbClr val="000000"/>
                </a:solidFill>
              </a:rPr>
              <a:t>Fast</a:t>
            </a:r>
            <a:endParaRPr lang="en-US" sz="2800" dirty="0">
              <a:solidFill>
                <a:srgbClr val="000000"/>
              </a:solidFill>
            </a:endParaRPr>
          </a:p>
        </p:txBody>
      </p:sp>
      <p:sp>
        <p:nvSpPr>
          <p:cNvPr id="16" name="TextBox 15"/>
          <p:cNvSpPr txBox="1"/>
          <p:nvPr/>
        </p:nvSpPr>
        <p:spPr>
          <a:xfrm>
            <a:off x="179275" y="2057400"/>
            <a:ext cx="963725" cy="523220"/>
          </a:xfrm>
          <a:prstGeom prst="rect">
            <a:avLst/>
          </a:prstGeom>
          <a:noFill/>
        </p:spPr>
        <p:txBody>
          <a:bodyPr wrap="none" rtlCol="0">
            <a:spAutoFit/>
          </a:bodyPr>
          <a:lstStyle/>
          <a:p>
            <a:r>
              <a:rPr lang="en-US" sz="2800" dirty="0" smtClean="0">
                <a:solidFill>
                  <a:srgbClr val="000000"/>
                </a:solidFill>
              </a:rPr>
              <a:t>Slow</a:t>
            </a:r>
            <a:endParaRPr lang="en-US" sz="2800" dirty="0">
              <a:solidFill>
                <a:srgbClr val="000000"/>
              </a:solidFill>
            </a:endParaRPr>
          </a:p>
        </p:txBody>
      </p:sp>
      <p:sp>
        <p:nvSpPr>
          <p:cNvPr id="17" name="TextBox 16"/>
          <p:cNvSpPr txBox="1"/>
          <p:nvPr/>
        </p:nvSpPr>
        <p:spPr>
          <a:xfrm>
            <a:off x="1760985" y="5572780"/>
            <a:ext cx="1425390" cy="523220"/>
          </a:xfrm>
          <a:prstGeom prst="rect">
            <a:avLst/>
          </a:prstGeom>
          <a:noFill/>
        </p:spPr>
        <p:txBody>
          <a:bodyPr wrap="none" rtlCol="0">
            <a:spAutoFit/>
          </a:bodyPr>
          <a:lstStyle/>
          <a:p>
            <a:r>
              <a:rPr lang="en-US" sz="2800" dirty="0" smtClean="0">
                <a:solidFill>
                  <a:srgbClr val="000000"/>
                </a:solidFill>
              </a:rPr>
              <a:t>Flexible</a:t>
            </a:r>
            <a:endParaRPr lang="en-US" sz="2800" dirty="0">
              <a:solidFill>
                <a:srgbClr val="000000"/>
              </a:solidFill>
            </a:endParaRPr>
          </a:p>
        </p:txBody>
      </p:sp>
      <p:sp>
        <p:nvSpPr>
          <p:cNvPr id="18" name="TextBox 17"/>
          <p:cNvSpPr txBox="1"/>
          <p:nvPr/>
        </p:nvSpPr>
        <p:spPr>
          <a:xfrm>
            <a:off x="7086600" y="5562600"/>
            <a:ext cx="1604927" cy="523220"/>
          </a:xfrm>
          <a:prstGeom prst="rect">
            <a:avLst/>
          </a:prstGeom>
          <a:noFill/>
        </p:spPr>
        <p:txBody>
          <a:bodyPr wrap="none" rtlCol="0">
            <a:spAutoFit/>
          </a:bodyPr>
          <a:lstStyle/>
          <a:p>
            <a:r>
              <a:rPr lang="en-US" sz="2800" dirty="0" smtClean="0">
                <a:solidFill>
                  <a:srgbClr val="000000"/>
                </a:solidFill>
              </a:rPr>
              <a:t>Inflexible</a:t>
            </a:r>
            <a:endParaRPr lang="en-US" sz="2800" dirty="0">
              <a:solidFill>
                <a:srgbClr val="000000"/>
              </a:solidFill>
            </a:endParaRPr>
          </a:p>
        </p:txBody>
      </p:sp>
      <p:sp>
        <p:nvSpPr>
          <p:cNvPr id="20" name="TextBox 19"/>
          <p:cNvSpPr txBox="1"/>
          <p:nvPr/>
        </p:nvSpPr>
        <p:spPr>
          <a:xfrm>
            <a:off x="6172200" y="2209800"/>
            <a:ext cx="2438400" cy="954107"/>
          </a:xfrm>
          <a:prstGeom prst="rect">
            <a:avLst/>
          </a:prstGeom>
          <a:noFill/>
        </p:spPr>
        <p:txBody>
          <a:bodyPr wrap="square" rtlCol="0">
            <a:spAutoFit/>
          </a:bodyPr>
          <a:lstStyle/>
          <a:p>
            <a:pPr algn="ctr"/>
            <a:r>
              <a:rPr lang="en-US" sz="2800" dirty="0" smtClean="0">
                <a:solidFill>
                  <a:srgbClr val="FF0000"/>
                </a:solidFill>
              </a:rPr>
              <a:t>Accident or necessity?</a:t>
            </a:r>
            <a:endParaRPr lang="en-US" sz="2800" dirty="0">
              <a:solidFill>
                <a:srgbClr val="FF0000"/>
              </a:solidFill>
            </a:endParaRPr>
          </a:p>
        </p:txBody>
      </p:sp>
      <p:sp>
        <p:nvSpPr>
          <p:cNvPr id="19" name="TextBox 18"/>
          <p:cNvSpPr txBox="1"/>
          <p:nvPr/>
        </p:nvSpPr>
        <p:spPr>
          <a:xfrm>
            <a:off x="1676400" y="6182380"/>
            <a:ext cx="1523174" cy="523220"/>
          </a:xfrm>
          <a:prstGeom prst="rect">
            <a:avLst/>
          </a:prstGeom>
          <a:noFill/>
        </p:spPr>
        <p:txBody>
          <a:bodyPr wrap="none" rtlCol="0">
            <a:spAutoFit/>
          </a:bodyPr>
          <a:lstStyle/>
          <a:p>
            <a:r>
              <a:rPr lang="en-US" sz="2800" b="1" dirty="0" smtClean="0">
                <a:solidFill>
                  <a:srgbClr val="000000"/>
                </a:solidFill>
              </a:rPr>
              <a:t>General</a:t>
            </a:r>
            <a:endParaRPr lang="en-US" sz="2800" b="1" dirty="0">
              <a:solidFill>
                <a:srgbClr val="000000"/>
              </a:solidFill>
            </a:endParaRPr>
          </a:p>
        </p:txBody>
      </p:sp>
      <p:sp>
        <p:nvSpPr>
          <p:cNvPr id="21" name="TextBox 20"/>
          <p:cNvSpPr txBox="1"/>
          <p:nvPr/>
        </p:nvSpPr>
        <p:spPr>
          <a:xfrm>
            <a:off x="7086600" y="6172200"/>
            <a:ext cx="1443024" cy="523220"/>
          </a:xfrm>
          <a:prstGeom prst="rect">
            <a:avLst/>
          </a:prstGeom>
          <a:noFill/>
        </p:spPr>
        <p:txBody>
          <a:bodyPr wrap="none" rtlCol="0">
            <a:spAutoFit/>
          </a:bodyPr>
          <a:lstStyle/>
          <a:p>
            <a:r>
              <a:rPr lang="en-US" sz="2800" b="1" dirty="0" smtClean="0">
                <a:solidFill>
                  <a:srgbClr val="000000"/>
                </a:solidFill>
              </a:rPr>
              <a:t>Special</a:t>
            </a:r>
            <a:endParaRPr lang="en-US" sz="2800" b="1" dirty="0">
              <a:solidFill>
                <a:srgbClr val="000000"/>
              </a:solidFill>
            </a:endParaRPr>
          </a:p>
        </p:txBody>
      </p:sp>
    </p:spTree>
  </p:cSld>
  <p:clrMapOvr>
    <a:masterClrMapping/>
  </p:clrMapOvr>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Rectangle 159"/>
          <p:cNvSpPr/>
          <p:nvPr/>
        </p:nvSpPr>
        <p:spPr>
          <a:xfrm>
            <a:off x="3124200" y="1219200"/>
            <a:ext cx="1828800" cy="13716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1" name="Rectangle 160"/>
          <p:cNvSpPr/>
          <p:nvPr/>
        </p:nvSpPr>
        <p:spPr>
          <a:xfrm>
            <a:off x="5181600" y="3200400"/>
            <a:ext cx="1828800" cy="1371600"/>
          </a:xfrm>
          <a:prstGeom prst="rect">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2" name="TextBox 161"/>
          <p:cNvSpPr txBox="1"/>
          <p:nvPr/>
        </p:nvSpPr>
        <p:spPr>
          <a:xfrm>
            <a:off x="3283525" y="1324100"/>
            <a:ext cx="1490344" cy="523220"/>
          </a:xfrm>
          <a:prstGeom prst="rect">
            <a:avLst/>
          </a:prstGeom>
          <a:solidFill>
            <a:schemeClr val="bg1"/>
          </a:solidFill>
          <a:ln w="38100">
            <a:solidFill>
              <a:schemeClr val="accent1"/>
            </a:solidFill>
          </a:ln>
        </p:spPr>
        <p:txBody>
          <a:bodyPr wrap="none" rtlCol="0">
            <a:spAutoFit/>
          </a:bodyPr>
          <a:lstStyle/>
          <a:p>
            <a:r>
              <a:rPr lang="en-US" sz="2800" dirty="0" smtClean="0">
                <a:solidFill>
                  <a:prstClr val="black"/>
                </a:solidFill>
              </a:rPr>
              <a:t>Software</a:t>
            </a:r>
          </a:p>
        </p:txBody>
      </p:sp>
      <p:sp>
        <p:nvSpPr>
          <p:cNvPr id="163" name="TextBox 162"/>
          <p:cNvSpPr txBox="1"/>
          <p:nvPr/>
        </p:nvSpPr>
        <p:spPr>
          <a:xfrm>
            <a:off x="3200400" y="1905000"/>
            <a:ext cx="1612044" cy="523220"/>
          </a:xfrm>
          <a:prstGeom prst="rect">
            <a:avLst/>
          </a:prstGeom>
          <a:solidFill>
            <a:schemeClr val="bg1"/>
          </a:solidFill>
        </p:spPr>
        <p:txBody>
          <a:bodyPr wrap="none" rtlCol="0">
            <a:spAutoFit/>
          </a:bodyPr>
          <a:lstStyle/>
          <a:p>
            <a:r>
              <a:rPr lang="en-US" sz="2800" dirty="0" smtClean="0">
                <a:solidFill>
                  <a:prstClr val="black"/>
                </a:solidFill>
              </a:rPr>
              <a:t>Hardware</a:t>
            </a:r>
            <a:endParaRPr lang="en-US" sz="2800" dirty="0">
              <a:solidFill>
                <a:prstClr val="black"/>
              </a:solidFill>
            </a:endParaRPr>
          </a:p>
        </p:txBody>
      </p:sp>
      <p:sp>
        <p:nvSpPr>
          <p:cNvPr id="164" name="TextBox 163"/>
          <p:cNvSpPr txBox="1"/>
          <p:nvPr/>
        </p:nvSpPr>
        <p:spPr>
          <a:xfrm>
            <a:off x="5522559" y="3352800"/>
            <a:ext cx="1106841" cy="523220"/>
          </a:xfrm>
          <a:prstGeom prst="rect">
            <a:avLst/>
          </a:prstGeom>
          <a:solidFill>
            <a:schemeClr val="bg1"/>
          </a:solidFill>
          <a:ln w="38100">
            <a:solidFill>
              <a:schemeClr val="tx1"/>
            </a:solidFill>
          </a:ln>
        </p:spPr>
        <p:txBody>
          <a:bodyPr wrap="none" rtlCol="0">
            <a:spAutoFit/>
          </a:bodyPr>
          <a:lstStyle/>
          <a:p>
            <a:r>
              <a:rPr lang="en-US" sz="2800" dirty="0" smtClean="0">
                <a:solidFill>
                  <a:prstClr val="black"/>
                </a:solidFill>
              </a:rPr>
              <a:t>Digital</a:t>
            </a:r>
          </a:p>
        </p:txBody>
      </p:sp>
      <p:sp>
        <p:nvSpPr>
          <p:cNvPr id="165" name="TextBox 164"/>
          <p:cNvSpPr txBox="1"/>
          <p:nvPr/>
        </p:nvSpPr>
        <p:spPr>
          <a:xfrm>
            <a:off x="5486400" y="3886200"/>
            <a:ext cx="1192955" cy="523220"/>
          </a:xfrm>
          <a:prstGeom prst="rect">
            <a:avLst/>
          </a:prstGeom>
          <a:solidFill>
            <a:schemeClr val="bg1"/>
          </a:solidFill>
        </p:spPr>
        <p:txBody>
          <a:bodyPr wrap="none" rtlCol="0">
            <a:spAutoFit/>
          </a:bodyPr>
          <a:lstStyle/>
          <a:p>
            <a:r>
              <a:rPr lang="en-US" sz="2800" dirty="0" smtClean="0">
                <a:solidFill>
                  <a:prstClr val="black"/>
                </a:solidFill>
              </a:rPr>
              <a:t>Analog</a:t>
            </a:r>
            <a:endParaRPr lang="en-US" sz="2800" dirty="0">
              <a:solidFill>
                <a:prstClr val="black"/>
              </a:solidFill>
            </a:endParaRPr>
          </a:p>
        </p:txBody>
      </p:sp>
      <p:cxnSp>
        <p:nvCxnSpPr>
          <p:cNvPr id="166" name="Straight Connector 165"/>
          <p:cNvCxnSpPr>
            <a:stCxn id="160" idx="2"/>
            <a:endCxn id="164" idx="0"/>
          </p:cNvCxnSpPr>
          <p:nvPr/>
        </p:nvCxnSpPr>
        <p:spPr>
          <a:xfrm>
            <a:off x="4038600" y="2590800"/>
            <a:ext cx="2037380" cy="762000"/>
          </a:xfrm>
          <a:prstGeom prst="line">
            <a:avLst/>
          </a:pr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04800" y="30480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Flexible/ Adaptable/Evolvable</a:t>
            </a:r>
            <a:endParaRPr lang="en-US" sz="2800" b="1" kern="0" dirty="0">
              <a:solidFill>
                <a:sysClr val="windowText" lastClr="000000"/>
              </a:solidFill>
            </a:endParaRPr>
          </a:p>
        </p:txBody>
      </p:sp>
      <p:sp>
        <p:nvSpPr>
          <p:cNvPr id="66" name="TextBox 65"/>
          <p:cNvSpPr txBox="1"/>
          <p:nvPr/>
        </p:nvSpPr>
        <p:spPr>
          <a:xfrm>
            <a:off x="3048000" y="236220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Horizontal App Transfer</a:t>
            </a:r>
          </a:p>
        </p:txBody>
      </p:sp>
      <p:sp>
        <p:nvSpPr>
          <p:cNvPr id="70" name="TextBox 69"/>
          <p:cNvSpPr txBox="1"/>
          <p:nvPr/>
        </p:nvSpPr>
        <p:spPr>
          <a:xfrm>
            <a:off x="6629400" y="4876800"/>
            <a:ext cx="2286000" cy="1815882"/>
          </a:xfrm>
          <a:prstGeom prst="rect">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Depends crucially on layered architecture</a:t>
            </a:r>
            <a:endParaRPr lang="en-US" sz="2800" b="1" kern="0" dirty="0">
              <a:solidFill>
                <a:sysClr val="windowText" lastClr="000000"/>
              </a:solidFill>
            </a:endParaRPr>
          </a:p>
        </p:txBody>
      </p:sp>
      <p:sp>
        <p:nvSpPr>
          <p:cNvPr id="107" name="Content Placeholder 5"/>
          <p:cNvSpPr txBox="1">
            <a:spLocks/>
          </p:cNvSpPr>
          <p:nvPr/>
        </p:nvSpPr>
        <p:spPr>
          <a:xfrm>
            <a:off x="914400" y="3886200"/>
            <a:ext cx="1295400" cy="2286000"/>
          </a:xfrm>
          <a:prstGeom prst="rect">
            <a:avLst/>
          </a:prstGeom>
        </p:spPr>
        <p:txBody>
          <a:bodyPr/>
          <a:lstStyle/>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2000" b="1" i="0" u="none" strike="noStrike" kern="0" cap="none" spc="0" normalizeH="0" baseline="0" noProof="0" smtClean="0">
                <a:ln>
                  <a:noFill/>
                </a:ln>
                <a:solidFill>
                  <a:srgbClr val="0070C0"/>
                </a:solidFill>
                <a:effectLst/>
                <a:uLnTx/>
                <a:uFillTx/>
                <a:latin typeface="+mn-lt"/>
                <a:ea typeface="+mn-ea"/>
                <a:cs typeface="+mn-cs"/>
              </a:rPr>
              <a:t>Apps</a:t>
            </a:r>
            <a:endParaRPr kumimoji="0" lang="en-US" sz="1800" b="1"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OS</a:t>
            </a: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HW</a:t>
            </a: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Digital</a:t>
            </a: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Lumped</a:t>
            </a: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Distrib.</a:t>
            </a:r>
            <a:endParaRPr kumimoji="0" lang="en-US" sz="1800" b="0" i="0" u="none" strike="noStrike" kern="0" cap="none" spc="0" normalizeH="0" baseline="0" noProof="0" dirty="0">
              <a:ln>
                <a:noFill/>
              </a:ln>
              <a:solidFill>
                <a:srgbClr val="0070C0"/>
              </a:solidFill>
              <a:effectLst/>
              <a:uLnTx/>
              <a:uFillTx/>
              <a:latin typeface="+mn-lt"/>
              <a:ea typeface="+mn-ea"/>
              <a:cs typeface="+mn-cs"/>
            </a:endParaRPr>
          </a:p>
        </p:txBody>
      </p:sp>
      <p:sp>
        <p:nvSpPr>
          <p:cNvPr id="108" name="Content Placeholder 5"/>
          <p:cNvSpPr txBox="1">
            <a:spLocks/>
          </p:cNvSpPr>
          <p:nvPr/>
        </p:nvSpPr>
        <p:spPr>
          <a:xfrm>
            <a:off x="1905000" y="3886200"/>
            <a:ext cx="1295400" cy="2286000"/>
          </a:xfrm>
          <a:prstGeom prst="rect">
            <a:avLst/>
          </a:prstGeom>
        </p:spPr>
        <p:txBody>
          <a:bodyPr/>
          <a:lstStyle/>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2000" b="1" i="0" u="none" strike="noStrike" kern="0" cap="none" spc="0" normalizeH="0" baseline="0" noProof="0" smtClean="0">
                <a:ln>
                  <a:noFill/>
                </a:ln>
                <a:solidFill>
                  <a:srgbClr val="0070C0"/>
                </a:solidFill>
                <a:effectLst/>
                <a:uLnTx/>
                <a:uFillTx/>
                <a:latin typeface="+mn-lt"/>
                <a:ea typeface="+mn-ea"/>
                <a:cs typeface="+mn-cs"/>
              </a:rPr>
              <a:t>OS</a:t>
            </a:r>
            <a:endParaRPr kumimoji="0" lang="en-US" sz="1800" b="1"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HW</a:t>
            </a: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Digital</a:t>
            </a: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Lumped</a:t>
            </a: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Distrib.</a:t>
            </a:r>
            <a:endParaRPr kumimoji="0" lang="en-US" sz="1800" b="0" i="0" u="none" strike="noStrike" kern="0" cap="none" spc="0" normalizeH="0" baseline="0" noProof="0" dirty="0">
              <a:ln>
                <a:noFill/>
              </a:ln>
              <a:solidFill>
                <a:srgbClr val="0070C0"/>
              </a:solidFill>
              <a:effectLst/>
              <a:uLnTx/>
              <a:uFillTx/>
              <a:latin typeface="+mn-lt"/>
              <a:ea typeface="+mn-ea"/>
              <a:cs typeface="+mn-cs"/>
            </a:endParaRPr>
          </a:p>
        </p:txBody>
      </p:sp>
      <p:sp>
        <p:nvSpPr>
          <p:cNvPr id="109" name="Content Placeholder 5"/>
          <p:cNvSpPr txBox="1">
            <a:spLocks/>
          </p:cNvSpPr>
          <p:nvPr/>
        </p:nvSpPr>
        <p:spPr>
          <a:xfrm>
            <a:off x="2971800" y="3886200"/>
            <a:ext cx="1295400" cy="2286000"/>
          </a:xfrm>
          <a:prstGeom prst="rect">
            <a:avLst/>
          </a:prstGeom>
        </p:spPr>
        <p:txBody>
          <a:bodyPr/>
          <a:lstStyle/>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2000" b="1" i="0" u="none" strike="noStrike" kern="0" cap="none" spc="0" normalizeH="0" baseline="0" noProof="0" smtClean="0">
                <a:ln>
                  <a:noFill/>
                </a:ln>
                <a:solidFill>
                  <a:srgbClr val="0070C0"/>
                </a:solidFill>
                <a:effectLst/>
                <a:uLnTx/>
                <a:uFillTx/>
                <a:latin typeface="+mn-lt"/>
                <a:ea typeface="+mn-ea"/>
                <a:cs typeface="+mn-cs"/>
              </a:rPr>
              <a:t>Digital</a:t>
            </a:r>
            <a:endParaRPr kumimoji="0" lang="en-US" sz="1800" b="1"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Lumped</a:t>
            </a: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Distrib.</a:t>
            </a:r>
            <a:endParaRPr kumimoji="0" lang="en-US" sz="1800" b="0" i="0" u="none" strike="noStrike" kern="0" cap="none" spc="0" normalizeH="0" baseline="0" noProof="0" dirty="0">
              <a:ln>
                <a:noFill/>
              </a:ln>
              <a:solidFill>
                <a:srgbClr val="0070C0"/>
              </a:solidFill>
              <a:effectLst/>
              <a:uLnTx/>
              <a:uFillTx/>
              <a:latin typeface="+mn-lt"/>
              <a:ea typeface="+mn-ea"/>
              <a:cs typeface="+mn-cs"/>
            </a:endParaRPr>
          </a:p>
        </p:txBody>
      </p:sp>
      <p:sp>
        <p:nvSpPr>
          <p:cNvPr id="110" name="Content Placeholder 5"/>
          <p:cNvSpPr txBox="1">
            <a:spLocks/>
          </p:cNvSpPr>
          <p:nvPr/>
        </p:nvSpPr>
        <p:spPr>
          <a:xfrm>
            <a:off x="4191000" y="3886200"/>
            <a:ext cx="1431758" cy="2286000"/>
          </a:xfrm>
          <a:prstGeom prst="rect">
            <a:avLst/>
          </a:prstGeom>
        </p:spPr>
        <p:txBody>
          <a:bodyPr/>
          <a:lstStyle/>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2000" b="1" i="0" u="none" strike="noStrike" kern="0" cap="none" spc="0" normalizeH="0" baseline="0" noProof="0" smtClean="0">
                <a:ln>
                  <a:noFill/>
                </a:ln>
                <a:solidFill>
                  <a:srgbClr val="0070C0"/>
                </a:solidFill>
                <a:effectLst/>
                <a:uLnTx/>
                <a:uFillTx/>
                <a:latin typeface="+mn-lt"/>
                <a:ea typeface="+mn-ea"/>
                <a:cs typeface="+mn-cs"/>
              </a:rPr>
              <a:t>Lumped</a:t>
            </a:r>
            <a:endParaRPr kumimoji="0" lang="en-US" sz="1800" b="1"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1800" b="0" i="0" u="none" strike="noStrike" kern="0" cap="none" spc="0" normalizeH="0" baseline="0" noProof="0" smtClean="0">
                <a:ln>
                  <a:noFill/>
                </a:ln>
                <a:solidFill>
                  <a:srgbClr val="0070C0"/>
                </a:solidFill>
                <a:effectLst/>
                <a:uLnTx/>
                <a:uFillTx/>
                <a:latin typeface="+mn-lt"/>
                <a:ea typeface="+mn-ea"/>
                <a:cs typeface="+mn-cs"/>
              </a:rPr>
              <a:t>Distrib.</a:t>
            </a:r>
            <a:endParaRPr kumimoji="0" lang="en-US" sz="1800" b="0" i="0" u="none" strike="noStrike" kern="0" cap="none" spc="0" normalizeH="0" baseline="0" noProof="0" dirty="0">
              <a:ln>
                <a:noFill/>
              </a:ln>
              <a:solidFill>
                <a:srgbClr val="0070C0"/>
              </a:solidFill>
              <a:effectLst/>
              <a:uLnTx/>
              <a:uFillTx/>
              <a:latin typeface="+mn-lt"/>
              <a:ea typeface="+mn-ea"/>
              <a:cs typeface="+mn-cs"/>
            </a:endParaRPr>
          </a:p>
        </p:txBody>
      </p:sp>
      <p:sp>
        <p:nvSpPr>
          <p:cNvPr id="111" name="Content Placeholder 5"/>
          <p:cNvSpPr txBox="1">
            <a:spLocks/>
          </p:cNvSpPr>
          <p:nvPr/>
        </p:nvSpPr>
        <p:spPr>
          <a:xfrm>
            <a:off x="5486400" y="3886200"/>
            <a:ext cx="1295400" cy="2286000"/>
          </a:xfrm>
          <a:prstGeom prst="rect">
            <a:avLst/>
          </a:prstGeom>
        </p:spPr>
        <p:txBody>
          <a:bodyPr/>
          <a:lstStyle/>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endParaRPr kumimoji="0" lang="en-US" sz="1800" b="0" i="0" u="none" strike="noStrike" kern="0" cap="none" spc="0" normalizeH="0" baseline="0" noProof="0" smtClean="0">
              <a:ln>
                <a:noFill/>
              </a:ln>
              <a:solidFill>
                <a:srgbClr val="0070C0"/>
              </a:solidFill>
              <a:effectLst/>
              <a:uLnTx/>
              <a:uFillTx/>
              <a:latin typeface="+mn-lt"/>
              <a:ea typeface="+mn-ea"/>
              <a:cs typeface="+mn-cs"/>
            </a:endParaRPr>
          </a:p>
          <a:p>
            <a:pPr marL="342900" marR="0" lvl="0" indent="-342900" algn="ctr" defTabSz="914400" rtl="0" eaLnBrk="1" fontAlgn="base" latinLnBrk="0" hangingPunct="1">
              <a:lnSpc>
                <a:spcPts val="3000"/>
              </a:lnSpc>
              <a:spcBef>
                <a:spcPts val="0"/>
              </a:spcBef>
              <a:spcAft>
                <a:spcPct val="0"/>
              </a:spcAft>
              <a:buClrTx/>
              <a:buSzTx/>
              <a:buFontTx/>
              <a:buNone/>
              <a:tabLst/>
              <a:defRPr/>
            </a:pPr>
            <a:r>
              <a:rPr kumimoji="0" lang="en-US" sz="2000" b="1" i="0" u="none" strike="noStrike" kern="0" cap="none" spc="0" normalizeH="0" baseline="0" noProof="0" smtClean="0">
                <a:ln>
                  <a:noFill/>
                </a:ln>
                <a:solidFill>
                  <a:srgbClr val="0070C0"/>
                </a:solidFill>
                <a:effectLst/>
                <a:uLnTx/>
                <a:uFillTx/>
                <a:latin typeface="+mn-lt"/>
                <a:ea typeface="+mn-ea"/>
                <a:cs typeface="+mn-cs"/>
              </a:rPr>
              <a:t>Distrib.</a:t>
            </a:r>
            <a:endParaRPr kumimoji="0" lang="en-US" sz="2000" b="1" i="0" u="none" strike="noStrike" kern="0" cap="none" spc="0" normalizeH="0" baseline="0" noProof="0" dirty="0">
              <a:ln>
                <a:noFill/>
              </a:ln>
              <a:solidFill>
                <a:srgbClr val="0070C0"/>
              </a:solidFill>
              <a:effectLst/>
              <a:uLnTx/>
              <a:uFillTx/>
              <a:latin typeface="+mn-lt"/>
              <a:ea typeface="+mn-ea"/>
              <a:cs typeface="+mn-cs"/>
            </a:endParaRPr>
          </a:p>
        </p:txBody>
      </p:sp>
      <p:grpSp>
        <p:nvGrpSpPr>
          <p:cNvPr id="112" name="Group 111"/>
          <p:cNvGrpSpPr/>
          <p:nvPr/>
        </p:nvGrpSpPr>
        <p:grpSpPr>
          <a:xfrm>
            <a:off x="-76200" y="3713371"/>
            <a:ext cx="6697177" cy="3144629"/>
            <a:chOff x="-54552" y="2534515"/>
            <a:chExt cx="8735093" cy="4101523"/>
          </a:xfrm>
        </p:grpSpPr>
        <p:cxnSp>
          <p:nvCxnSpPr>
            <p:cNvPr id="113" name="Straight Arrow Connector 112"/>
            <p:cNvCxnSpPr/>
            <p:nvPr/>
          </p:nvCxnSpPr>
          <p:spPr bwMode="auto">
            <a:xfrm>
              <a:off x="1038708" y="6039714"/>
              <a:ext cx="7162800" cy="0"/>
            </a:xfrm>
            <a:prstGeom prst="straightConnector1">
              <a:avLst/>
            </a:prstGeom>
            <a:noFill/>
            <a:ln w="57150" cap="flat" cmpd="sng" algn="ctr">
              <a:solidFill>
                <a:schemeClr val="tx1"/>
              </a:solidFill>
              <a:prstDash val="solid"/>
              <a:round/>
              <a:headEnd type="none" w="med" len="med"/>
              <a:tailEnd type="arrow"/>
            </a:ln>
            <a:effectLst/>
          </p:spPr>
        </p:cxnSp>
        <p:cxnSp>
          <p:nvCxnSpPr>
            <p:cNvPr id="114" name="Straight Arrow Connector 113"/>
            <p:cNvCxnSpPr/>
            <p:nvPr/>
          </p:nvCxnSpPr>
          <p:spPr bwMode="auto">
            <a:xfrm flipV="1">
              <a:off x="1047093" y="2534515"/>
              <a:ext cx="0" cy="3505199"/>
            </a:xfrm>
            <a:prstGeom prst="straightConnector1">
              <a:avLst/>
            </a:prstGeom>
            <a:noFill/>
            <a:ln w="57150" cap="flat" cmpd="sng" algn="ctr">
              <a:solidFill>
                <a:schemeClr val="tx1"/>
              </a:solidFill>
              <a:prstDash val="solid"/>
              <a:round/>
              <a:headEnd type="none" w="med" len="med"/>
              <a:tailEnd type="arrow"/>
            </a:ln>
            <a:effectLst/>
          </p:spPr>
        </p:cxnSp>
        <p:sp>
          <p:nvSpPr>
            <p:cNvPr id="115" name="TextBox 114"/>
            <p:cNvSpPr txBox="1"/>
            <p:nvPr/>
          </p:nvSpPr>
          <p:spPr>
            <a:xfrm>
              <a:off x="3158" y="5530048"/>
              <a:ext cx="1020724" cy="602147"/>
            </a:xfrm>
            <a:prstGeom prst="rect">
              <a:avLst/>
            </a:prstGeom>
            <a:noFill/>
          </p:spPr>
          <p:txBody>
            <a:bodyPr wrap="none" rtlCol="0">
              <a:spAutoFit/>
            </a:bodyPr>
            <a:lstStyle/>
            <a:p>
              <a:r>
                <a:rPr lang="en-US" sz="2400" dirty="0" smtClean="0">
                  <a:solidFill>
                    <a:srgbClr val="000000"/>
                  </a:solidFill>
                </a:rPr>
                <a:t>Fast</a:t>
              </a:r>
              <a:endParaRPr lang="en-US" sz="2400" dirty="0">
                <a:solidFill>
                  <a:srgbClr val="000000"/>
                </a:solidFill>
              </a:endParaRPr>
            </a:p>
          </p:txBody>
        </p:sp>
        <p:sp>
          <p:nvSpPr>
            <p:cNvPr id="116" name="TextBox 115"/>
            <p:cNvSpPr txBox="1"/>
            <p:nvPr/>
          </p:nvSpPr>
          <p:spPr>
            <a:xfrm>
              <a:off x="-54552" y="2786848"/>
              <a:ext cx="1112719" cy="602147"/>
            </a:xfrm>
            <a:prstGeom prst="rect">
              <a:avLst/>
            </a:prstGeom>
            <a:noFill/>
          </p:spPr>
          <p:txBody>
            <a:bodyPr wrap="none" rtlCol="0">
              <a:spAutoFit/>
            </a:bodyPr>
            <a:lstStyle/>
            <a:p>
              <a:r>
                <a:rPr lang="en-US" sz="2400" dirty="0" smtClean="0">
                  <a:solidFill>
                    <a:srgbClr val="000000"/>
                  </a:solidFill>
                </a:rPr>
                <a:t>Slow</a:t>
              </a:r>
              <a:endParaRPr lang="en-US" sz="2400" dirty="0">
                <a:solidFill>
                  <a:srgbClr val="000000"/>
                </a:solidFill>
              </a:endParaRPr>
            </a:p>
          </p:txBody>
        </p:sp>
        <p:sp>
          <p:nvSpPr>
            <p:cNvPr id="117" name="TextBox 116"/>
            <p:cNvSpPr txBox="1"/>
            <p:nvPr/>
          </p:nvSpPr>
          <p:spPr>
            <a:xfrm>
              <a:off x="1527158" y="6033891"/>
              <a:ext cx="1627052" cy="602147"/>
            </a:xfrm>
            <a:prstGeom prst="rect">
              <a:avLst/>
            </a:prstGeom>
            <a:noFill/>
          </p:spPr>
          <p:txBody>
            <a:bodyPr wrap="none" rtlCol="0">
              <a:spAutoFit/>
            </a:bodyPr>
            <a:lstStyle/>
            <a:p>
              <a:r>
                <a:rPr lang="en-US" sz="2400" dirty="0" smtClean="0">
                  <a:solidFill>
                    <a:srgbClr val="000000"/>
                  </a:solidFill>
                </a:rPr>
                <a:t>Flexible</a:t>
              </a:r>
              <a:endParaRPr lang="en-US" sz="2400" dirty="0">
                <a:solidFill>
                  <a:srgbClr val="000000"/>
                </a:solidFill>
              </a:endParaRPr>
            </a:p>
          </p:txBody>
        </p:sp>
        <p:sp>
          <p:nvSpPr>
            <p:cNvPr id="118" name="TextBox 117"/>
            <p:cNvSpPr txBox="1"/>
            <p:nvPr/>
          </p:nvSpPr>
          <p:spPr>
            <a:xfrm>
              <a:off x="6852773" y="6023710"/>
              <a:ext cx="1827768" cy="602147"/>
            </a:xfrm>
            <a:prstGeom prst="rect">
              <a:avLst/>
            </a:prstGeom>
            <a:noFill/>
          </p:spPr>
          <p:txBody>
            <a:bodyPr wrap="none" rtlCol="0">
              <a:spAutoFit/>
            </a:bodyPr>
            <a:lstStyle/>
            <a:p>
              <a:r>
                <a:rPr lang="en-US" sz="2400" dirty="0" smtClean="0">
                  <a:solidFill>
                    <a:srgbClr val="000000"/>
                  </a:solidFill>
                </a:rPr>
                <a:t>Inflexible</a:t>
              </a:r>
              <a:endParaRPr lang="en-US" sz="2400" dirty="0">
                <a:solidFill>
                  <a:srgbClr val="000000"/>
                </a:solidFill>
              </a:endParaRPr>
            </a:p>
          </p:txBody>
        </p:sp>
      </p:grpSp>
    </p:spTree>
  </p:cSld>
  <p:clrMapOvr>
    <a:masterClrMapping/>
  </p:clrMapOvr>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7"/>
          <p:cNvGrpSpPr/>
          <p:nvPr/>
        </p:nvGrpSpPr>
        <p:grpSpPr>
          <a:xfrm>
            <a:off x="5410200" y="22248"/>
            <a:ext cx="3581400" cy="2720952"/>
            <a:chOff x="4800600" y="0"/>
            <a:chExt cx="4343400" cy="3276499"/>
          </a:xfrm>
        </p:grpSpPr>
        <p:sp>
          <p:nvSpPr>
            <p:cNvPr id="84" name="TextBox 83"/>
            <p:cNvSpPr txBox="1"/>
            <p:nvPr/>
          </p:nvSpPr>
          <p:spPr>
            <a:xfrm>
              <a:off x="7543800" y="762000"/>
              <a:ext cx="1600200" cy="555925"/>
            </a:xfrm>
            <a:prstGeom prst="rect">
              <a:avLst/>
            </a:prstGeom>
            <a:solidFill>
              <a:schemeClr val="bg1"/>
            </a:solidFill>
            <a:ln w="38100">
              <a:solidFill>
                <a:sysClr val="windowText" lastClr="000000"/>
              </a:solidFill>
            </a:ln>
            <a:effectLst/>
          </p:spPr>
          <p:txBody>
            <a:bodyPr wrap="square" rtlCol="0">
              <a:spAutoFit/>
            </a:bodyPr>
            <a:lstStyle/>
            <a:p>
              <a:pPr algn="ctr">
                <a:defRPr/>
              </a:pPr>
              <a:r>
                <a:rPr lang="en-US" sz="2400" kern="0" dirty="0" smtClean="0">
                  <a:solidFill>
                    <a:sysClr val="windowText" lastClr="000000"/>
                  </a:solidFill>
                </a:rPr>
                <a:t>Sensory</a:t>
              </a:r>
            </a:p>
          </p:txBody>
        </p:sp>
        <p:sp>
          <p:nvSpPr>
            <p:cNvPr id="85" name="TextBox 84"/>
            <p:cNvSpPr txBox="1"/>
            <p:nvPr/>
          </p:nvSpPr>
          <p:spPr>
            <a:xfrm>
              <a:off x="4800600" y="762000"/>
              <a:ext cx="1600200" cy="555925"/>
            </a:xfrm>
            <a:prstGeom prst="rect">
              <a:avLst/>
            </a:prstGeom>
            <a:solidFill>
              <a:schemeClr val="bg1"/>
            </a:solidFill>
            <a:ln w="38100">
              <a:solidFill>
                <a:sysClr val="windowText" lastClr="000000"/>
              </a:solidFill>
            </a:ln>
            <a:effectLst/>
          </p:spPr>
          <p:txBody>
            <a:bodyPr wrap="square" rtlCol="0">
              <a:spAutoFit/>
            </a:bodyPr>
            <a:lstStyle/>
            <a:p>
              <a:pPr algn="ctr">
                <a:defRPr/>
              </a:pPr>
              <a:r>
                <a:rPr lang="en-US" sz="2400" kern="0" dirty="0" smtClean="0">
                  <a:solidFill>
                    <a:sysClr val="windowText" lastClr="000000"/>
                  </a:solidFill>
                </a:rPr>
                <a:t>Motor</a:t>
              </a:r>
            </a:p>
          </p:txBody>
        </p:sp>
        <p:sp>
          <p:nvSpPr>
            <p:cNvPr id="86" name="TextBox 85"/>
            <p:cNvSpPr txBox="1"/>
            <p:nvPr/>
          </p:nvSpPr>
          <p:spPr>
            <a:xfrm>
              <a:off x="6019800" y="0"/>
              <a:ext cx="1828800" cy="555925"/>
            </a:xfrm>
            <a:prstGeom prst="rect">
              <a:avLst/>
            </a:prstGeom>
            <a:solidFill>
              <a:schemeClr val="bg1"/>
            </a:solidFill>
            <a:ln>
              <a:solidFill>
                <a:sysClr val="windowText" lastClr="000000"/>
              </a:solidFill>
            </a:ln>
            <a:effectLst/>
          </p:spPr>
          <p:txBody>
            <a:bodyPr wrap="square" rtlCol="0">
              <a:spAutoFit/>
            </a:bodyPr>
            <a:lstStyle/>
            <a:p>
              <a:pPr algn="ctr">
                <a:defRPr/>
              </a:pPr>
              <a:r>
                <a:rPr lang="en-US" sz="2400" kern="0" dirty="0" smtClean="0">
                  <a:solidFill>
                    <a:sysClr val="windowText" lastClr="000000"/>
                  </a:solidFill>
                </a:rPr>
                <a:t>Prefrontal</a:t>
              </a:r>
            </a:p>
          </p:txBody>
        </p:sp>
        <p:sp>
          <p:nvSpPr>
            <p:cNvPr id="87" name="TextBox 86"/>
            <p:cNvSpPr txBox="1"/>
            <p:nvPr/>
          </p:nvSpPr>
          <p:spPr>
            <a:xfrm>
              <a:off x="6019800" y="1524000"/>
              <a:ext cx="1828800" cy="555925"/>
            </a:xfrm>
            <a:prstGeom prst="rect">
              <a:avLst/>
            </a:prstGeom>
            <a:solidFill>
              <a:schemeClr val="bg1"/>
            </a:solidFill>
            <a:ln>
              <a:solidFill>
                <a:sysClr val="windowText" lastClr="000000"/>
              </a:solidFill>
            </a:ln>
            <a:effectLst/>
          </p:spPr>
          <p:txBody>
            <a:bodyPr wrap="square" rtlCol="0">
              <a:spAutoFit/>
            </a:bodyPr>
            <a:lstStyle/>
            <a:p>
              <a:pPr algn="ctr">
                <a:defRPr/>
              </a:pPr>
              <a:r>
                <a:rPr lang="en-US" sz="2400" kern="0" dirty="0" smtClean="0">
                  <a:solidFill>
                    <a:sysClr val="windowText" lastClr="000000"/>
                  </a:solidFill>
                </a:rPr>
                <a:t>Striatum</a:t>
              </a:r>
            </a:p>
          </p:txBody>
        </p:sp>
        <p:sp>
          <p:nvSpPr>
            <p:cNvPr id="88" name="Left Arrow 87"/>
            <p:cNvSpPr/>
            <p:nvPr/>
          </p:nvSpPr>
          <p:spPr bwMode="auto">
            <a:xfrm rot="1684913">
              <a:off x="7173992" y="571553"/>
              <a:ext cx="876300" cy="266700"/>
            </a:xfrm>
            <a:prstGeom prst="leftArrow">
              <a:avLst>
                <a:gd name="adj1" fmla="val 33866"/>
                <a:gd name="adj2" fmla="val 50000"/>
              </a:avLst>
            </a:prstGeom>
            <a:solidFill>
              <a:schemeClr val="bg2">
                <a:lumMod val="60000"/>
                <a:lumOff val="40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mtClean="0">
                <a:solidFill>
                  <a:srgbClr val="000000"/>
                </a:solidFill>
              </a:endParaRPr>
            </a:p>
          </p:txBody>
        </p:sp>
        <p:sp>
          <p:nvSpPr>
            <p:cNvPr id="89" name="Left Arrow 88"/>
            <p:cNvSpPr/>
            <p:nvPr/>
          </p:nvSpPr>
          <p:spPr bwMode="auto">
            <a:xfrm rot="1684913">
              <a:off x="5954791" y="1181153"/>
              <a:ext cx="876300" cy="266700"/>
            </a:xfrm>
            <a:prstGeom prst="leftArrow">
              <a:avLst>
                <a:gd name="adj1" fmla="val 33866"/>
                <a:gd name="adj2" fmla="val 50000"/>
              </a:avLst>
            </a:prstGeom>
            <a:solidFill>
              <a:schemeClr val="bg2">
                <a:lumMod val="60000"/>
                <a:lumOff val="40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mtClean="0">
                <a:solidFill>
                  <a:srgbClr val="000000"/>
                </a:solidFill>
              </a:endParaRPr>
            </a:p>
          </p:txBody>
        </p:sp>
        <p:sp>
          <p:nvSpPr>
            <p:cNvPr id="90" name="Left Arrow 89"/>
            <p:cNvSpPr/>
            <p:nvPr/>
          </p:nvSpPr>
          <p:spPr bwMode="auto">
            <a:xfrm rot="20150828">
              <a:off x="5883606" y="548604"/>
              <a:ext cx="876300" cy="266700"/>
            </a:xfrm>
            <a:prstGeom prst="leftArrow">
              <a:avLst>
                <a:gd name="adj1" fmla="val 33866"/>
                <a:gd name="adj2" fmla="val 50000"/>
              </a:avLst>
            </a:prstGeom>
            <a:solidFill>
              <a:schemeClr val="bg2">
                <a:lumMod val="60000"/>
                <a:lumOff val="40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mtClean="0">
                <a:solidFill>
                  <a:srgbClr val="000000"/>
                </a:solidFill>
              </a:endParaRPr>
            </a:p>
          </p:txBody>
        </p:sp>
        <p:sp>
          <p:nvSpPr>
            <p:cNvPr id="91" name="Left Arrow 90"/>
            <p:cNvSpPr/>
            <p:nvPr/>
          </p:nvSpPr>
          <p:spPr bwMode="auto">
            <a:xfrm rot="20150828">
              <a:off x="6950406" y="1234405"/>
              <a:ext cx="876300" cy="266700"/>
            </a:xfrm>
            <a:prstGeom prst="leftArrow">
              <a:avLst>
                <a:gd name="adj1" fmla="val 33866"/>
                <a:gd name="adj2" fmla="val 50000"/>
              </a:avLst>
            </a:prstGeom>
            <a:solidFill>
              <a:schemeClr val="bg2">
                <a:lumMod val="60000"/>
                <a:lumOff val="40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mtClean="0">
                <a:solidFill>
                  <a:srgbClr val="000000"/>
                </a:solidFill>
              </a:endParaRPr>
            </a:p>
          </p:txBody>
        </p:sp>
        <p:sp>
          <p:nvSpPr>
            <p:cNvPr id="92" name="Left Arrow 91"/>
            <p:cNvSpPr/>
            <p:nvPr/>
          </p:nvSpPr>
          <p:spPr bwMode="auto">
            <a:xfrm rot="5400000">
              <a:off x="7543800" y="1855113"/>
              <a:ext cx="1600200" cy="533400"/>
            </a:xfrm>
            <a:prstGeom prst="leftArrow">
              <a:avLst>
                <a:gd name="adj1" fmla="val 33866"/>
                <a:gd name="adj2" fmla="val 50000"/>
              </a:avLst>
            </a:prstGeom>
            <a:solidFill>
              <a:schemeClr val="bg1"/>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mtClean="0">
                <a:solidFill>
                  <a:srgbClr val="000000"/>
                </a:solidFill>
              </a:endParaRPr>
            </a:p>
          </p:txBody>
        </p:sp>
        <p:sp>
          <p:nvSpPr>
            <p:cNvPr id="93" name="Left Arrow 92"/>
            <p:cNvSpPr/>
            <p:nvPr/>
          </p:nvSpPr>
          <p:spPr bwMode="auto">
            <a:xfrm rot="16200000">
              <a:off x="4914900" y="1893213"/>
              <a:ext cx="1600200" cy="457200"/>
            </a:xfrm>
            <a:prstGeom prst="leftArrow">
              <a:avLst>
                <a:gd name="adj1" fmla="val 33866"/>
                <a:gd name="adj2" fmla="val 50000"/>
              </a:avLst>
            </a:prstGeom>
            <a:solidFill>
              <a:schemeClr val="bg1"/>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mtClean="0">
                <a:solidFill>
                  <a:srgbClr val="000000"/>
                </a:solidFill>
              </a:endParaRPr>
            </a:p>
          </p:txBody>
        </p:sp>
        <p:sp>
          <p:nvSpPr>
            <p:cNvPr id="94" name="Left Arrow 93"/>
            <p:cNvSpPr/>
            <p:nvPr/>
          </p:nvSpPr>
          <p:spPr bwMode="auto">
            <a:xfrm>
              <a:off x="6324600" y="762000"/>
              <a:ext cx="1219200" cy="533400"/>
            </a:xfrm>
            <a:prstGeom prst="leftArrow">
              <a:avLst/>
            </a:prstGeom>
            <a:solidFill>
              <a:schemeClr val="bg1"/>
            </a:solid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mtClean="0">
                <a:solidFill>
                  <a:srgbClr val="000000"/>
                </a:solidFill>
              </a:endParaRPr>
            </a:p>
          </p:txBody>
        </p:sp>
        <p:sp>
          <p:nvSpPr>
            <p:cNvPr id="133" name="TextBox 132"/>
            <p:cNvSpPr txBox="1"/>
            <p:nvPr/>
          </p:nvSpPr>
          <p:spPr>
            <a:xfrm>
              <a:off x="6019800" y="2172176"/>
              <a:ext cx="1904999" cy="1104323"/>
            </a:xfrm>
            <a:prstGeom prst="leftArrow">
              <a:avLst/>
            </a:prstGeom>
            <a:solidFill>
              <a:schemeClr val="bg1"/>
            </a:solidFill>
            <a:ln>
              <a:solidFill>
                <a:srgbClr val="FF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400" b="1" kern="0" dirty="0" smtClean="0">
                  <a:solidFill>
                    <a:srgbClr val="FF0000"/>
                  </a:solidFill>
                </a:rPr>
                <a:t>Reflex</a:t>
              </a:r>
              <a:endParaRPr lang="en-US" sz="2400" b="1" kern="0" dirty="0">
                <a:solidFill>
                  <a:srgbClr val="FF0000"/>
                </a:solidFill>
              </a:endParaRPr>
            </a:p>
          </p:txBody>
        </p:sp>
      </p:grpSp>
      <p:sp>
        <p:nvSpPr>
          <p:cNvPr id="134" name="Right Arrow 133"/>
          <p:cNvSpPr/>
          <p:nvPr/>
        </p:nvSpPr>
        <p:spPr bwMode="auto">
          <a:xfrm rot="1713327">
            <a:off x="6382869" y="581969"/>
            <a:ext cx="1981200" cy="1066800"/>
          </a:xfrm>
          <a:prstGeom prst="rightArrow">
            <a:avLst/>
          </a:prstGeom>
          <a:solidFill>
            <a:srgbClr val="CCFF99"/>
          </a:solidFill>
          <a:ln w="28575" cap="flat" cmpd="sng" algn="ctr">
            <a:solidFill>
              <a:schemeClr val="tx1"/>
            </a:solidFill>
            <a:prstDash val="solid"/>
            <a:round/>
            <a:headEnd type="none" w="med" len="med"/>
            <a:tailEnd type="none" w="med" len="med"/>
          </a:ln>
          <a:effectLst>
            <a:outerShdw blurRad="50800" dist="165100" dir="13500000" algn="br" rotWithShape="0">
              <a:prstClr val="black">
                <a:alpha val="90000"/>
              </a:prstClr>
            </a:outerShdw>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2800" b="1" dirty="0" smtClean="0">
                <a:solidFill>
                  <a:srgbClr val="000000"/>
                </a:solidFill>
              </a:rPr>
              <a:t>Learning</a:t>
            </a:r>
          </a:p>
        </p:txBody>
      </p:sp>
      <p:grpSp>
        <p:nvGrpSpPr>
          <p:cNvPr id="3" name="Group 166"/>
          <p:cNvGrpSpPr/>
          <p:nvPr/>
        </p:nvGrpSpPr>
        <p:grpSpPr>
          <a:xfrm>
            <a:off x="0" y="3126092"/>
            <a:ext cx="5368586" cy="3808108"/>
            <a:chOff x="0" y="3126092"/>
            <a:chExt cx="5368586" cy="3808108"/>
          </a:xfrm>
        </p:grpSpPr>
        <p:sp>
          <p:nvSpPr>
            <p:cNvPr id="71" name="AutoShape 5"/>
            <p:cNvSpPr>
              <a:spLocks noChangeArrowheads="1"/>
            </p:cNvSpPr>
            <p:nvPr/>
          </p:nvSpPr>
          <p:spPr bwMode="auto">
            <a:xfrm rot="5400000" flipH="1" flipV="1">
              <a:off x="4356753" y="5928220"/>
              <a:ext cx="1322363" cy="689597"/>
            </a:xfrm>
            <a:prstGeom prst="triangle">
              <a:avLst>
                <a:gd name="adj" fmla="val 50000"/>
              </a:avLst>
            </a:prstGeom>
            <a:solidFill>
              <a:srgbClr val="FFCCCC"/>
            </a:solidFill>
            <a:ln w="9525">
              <a:noFill/>
              <a:miter lim="800000"/>
              <a:headEnd/>
              <a:tailEnd/>
            </a:ln>
          </p:spPr>
          <p:txBody>
            <a:bodyPr rot="10800000" vert="eaVert" wrap="none" lIns="0" tIns="0" rIns="0" bIns="0" anchor="ctr"/>
            <a:lstStyle/>
            <a:p>
              <a:pPr algn="ctr" eaLnBrk="0" hangingPunct="0">
                <a:defRPr/>
              </a:pPr>
              <a:r>
                <a:rPr lang="en-US" sz="2000" kern="0">
                  <a:solidFill>
                    <a:srgbClr val="000000"/>
                  </a:solidFill>
                  <a:latin typeface="Times New Roman" pitchFamily="18" charset="0"/>
                </a:rPr>
                <a:t>    </a:t>
              </a:r>
            </a:p>
          </p:txBody>
        </p:sp>
        <p:sp>
          <p:nvSpPr>
            <p:cNvPr id="72" name="Text Box 6"/>
            <p:cNvSpPr txBox="1">
              <a:spLocks noChangeArrowheads="1"/>
            </p:cNvSpPr>
            <p:nvPr/>
          </p:nvSpPr>
          <p:spPr bwMode="auto">
            <a:xfrm rot="16200000" flipH="1" flipV="1">
              <a:off x="4830425" y="6090539"/>
              <a:ext cx="777077" cy="299244"/>
            </a:xfrm>
            <a:prstGeom prst="rect">
              <a:avLst/>
            </a:prstGeom>
            <a:noFill/>
            <a:ln w="9525">
              <a:noFill/>
              <a:miter lim="800000"/>
              <a:headEnd/>
              <a:tailEnd/>
            </a:ln>
          </p:spPr>
          <p:txBody>
            <a:bodyPr wrap="none" lIns="0" tIns="0" rIns="0" bIns="0"/>
            <a:lstStyle/>
            <a:p>
              <a:pPr algn="ctr" eaLnBrk="0" hangingPunct="0">
                <a:defRPr/>
              </a:pPr>
              <a:r>
                <a:rPr lang="en-US" sz="2000" kern="0" dirty="0">
                  <a:solidFill>
                    <a:srgbClr val="000000"/>
                  </a:solidFill>
                  <a:latin typeface="Times New Roman" pitchFamily="18" charset="0"/>
                </a:rPr>
                <a:t>Catabolism</a:t>
              </a:r>
            </a:p>
          </p:txBody>
        </p:sp>
        <p:sp>
          <p:nvSpPr>
            <p:cNvPr id="73" name="Text Box 7"/>
            <p:cNvSpPr txBox="1">
              <a:spLocks noChangeArrowheads="1"/>
            </p:cNvSpPr>
            <p:nvPr/>
          </p:nvSpPr>
          <p:spPr bwMode="auto">
            <a:xfrm flipH="1">
              <a:off x="3662788" y="4647225"/>
              <a:ext cx="617532" cy="368740"/>
            </a:xfrm>
            <a:prstGeom prst="rect">
              <a:avLst/>
            </a:prstGeom>
            <a:solidFill>
              <a:srgbClr val="FFCC00"/>
            </a:solidFill>
            <a:ln w="9525" algn="ctr">
              <a:noFill/>
              <a:miter lim="800000"/>
              <a:headEnd/>
              <a:tailEnd/>
            </a:ln>
          </p:spPr>
          <p:txBody>
            <a:bodyPr wrap="square">
              <a:spAutoFit/>
            </a:bodyPr>
            <a:lstStyle/>
            <a:p>
              <a:pPr marL="609600" indent="-609600">
                <a:spcBef>
                  <a:spcPct val="20000"/>
                </a:spcBef>
                <a:defRPr/>
              </a:pPr>
              <a:r>
                <a:rPr lang="en-US" sz="2000" kern="0" dirty="0">
                  <a:solidFill>
                    <a:srgbClr val="000000"/>
                  </a:solidFill>
                  <a:latin typeface="Times New Roman" pitchFamily="18" charset="0"/>
                </a:rPr>
                <a:t>AA</a:t>
              </a:r>
            </a:p>
          </p:txBody>
        </p:sp>
        <p:sp>
          <p:nvSpPr>
            <p:cNvPr id="74" name="Text Box 10"/>
            <p:cNvSpPr txBox="1">
              <a:spLocks noChangeArrowheads="1"/>
            </p:cNvSpPr>
            <p:nvPr/>
          </p:nvSpPr>
          <p:spPr bwMode="auto">
            <a:xfrm flipH="1">
              <a:off x="2912744" y="3998079"/>
              <a:ext cx="671480" cy="368740"/>
            </a:xfrm>
            <a:prstGeom prst="rect">
              <a:avLst/>
            </a:prstGeom>
            <a:solidFill>
              <a:srgbClr val="FF9933"/>
            </a:solidFill>
            <a:ln w="9525" algn="ctr">
              <a:noFill/>
              <a:miter lim="800000"/>
              <a:headEnd/>
              <a:tailEnd/>
            </a:ln>
          </p:spPr>
          <p:txBody>
            <a:bodyPr wrap="square">
              <a:spAutoFit/>
            </a:bodyPr>
            <a:lstStyle/>
            <a:p>
              <a:pPr marL="609600" indent="-609600">
                <a:spcBef>
                  <a:spcPct val="20000"/>
                </a:spcBef>
                <a:defRPr/>
              </a:pPr>
              <a:r>
                <a:rPr lang="en-US" sz="2000" kern="0" dirty="0">
                  <a:solidFill>
                    <a:srgbClr val="000000"/>
                  </a:solidFill>
                  <a:latin typeface="Times New Roman" pitchFamily="18" charset="0"/>
                </a:rPr>
                <a:t>RNA</a:t>
              </a:r>
            </a:p>
          </p:txBody>
        </p:sp>
        <p:sp>
          <p:nvSpPr>
            <p:cNvPr id="75" name="AutoShape 13"/>
            <p:cNvSpPr>
              <a:spLocks noChangeArrowheads="1"/>
            </p:cNvSpPr>
            <p:nvPr/>
          </p:nvSpPr>
          <p:spPr bwMode="auto">
            <a:xfrm flipH="1">
              <a:off x="3109206" y="4686606"/>
              <a:ext cx="641952" cy="341026"/>
            </a:xfrm>
            <a:prstGeom prst="rightArrow">
              <a:avLst>
                <a:gd name="adj1" fmla="val 50000"/>
                <a:gd name="adj2" fmla="val 62500"/>
              </a:avLst>
            </a:prstGeom>
            <a:solidFill>
              <a:srgbClr val="99CCFF"/>
            </a:solidFill>
            <a:ln w="9525" algn="ctr">
              <a:solidFill>
                <a:sysClr val="windowText" lastClr="000000"/>
              </a:solidFill>
              <a:miter lim="800000"/>
              <a:headEnd/>
              <a:tailEnd/>
            </a:ln>
          </p:spPr>
          <p:txBody>
            <a:bodyPr wrap="none" anchor="ctr"/>
            <a:lstStyle/>
            <a:p>
              <a:pPr marL="609600" indent="-609600" algn="ctr">
                <a:spcBef>
                  <a:spcPct val="20000"/>
                </a:spcBef>
                <a:defRPr/>
              </a:pPr>
              <a:r>
                <a:rPr lang="en-US" sz="2000" kern="0" dirty="0">
                  <a:solidFill>
                    <a:srgbClr val="000000"/>
                  </a:solidFill>
                  <a:latin typeface="Times New Roman" pitchFamily="18" charset="0"/>
                </a:rPr>
                <a:t>transl.</a:t>
              </a:r>
            </a:p>
          </p:txBody>
        </p:sp>
        <p:sp>
          <p:nvSpPr>
            <p:cNvPr id="76" name="Text Box 14"/>
            <p:cNvSpPr txBox="1">
              <a:spLocks noChangeArrowheads="1"/>
            </p:cNvSpPr>
            <p:nvPr/>
          </p:nvSpPr>
          <p:spPr bwMode="auto">
            <a:xfrm flipH="1">
              <a:off x="2064803" y="4777989"/>
              <a:ext cx="1077090" cy="400110"/>
            </a:xfrm>
            <a:prstGeom prst="rect">
              <a:avLst/>
            </a:prstGeom>
            <a:solidFill>
              <a:srgbClr val="FF66FF"/>
            </a:solidFill>
            <a:ln w="9525" algn="ctr">
              <a:noFill/>
              <a:miter lim="800000"/>
              <a:headEnd/>
              <a:tailEnd/>
            </a:ln>
          </p:spPr>
          <p:txBody>
            <a:bodyPr wrap="square">
              <a:spAutoFit/>
            </a:bodyPr>
            <a:lstStyle/>
            <a:p>
              <a:pPr marL="609600" indent="-609600">
                <a:spcBef>
                  <a:spcPct val="20000"/>
                </a:spcBef>
                <a:defRPr/>
              </a:pPr>
              <a:r>
                <a:rPr lang="en-US" sz="2000" kern="0" dirty="0">
                  <a:solidFill>
                    <a:srgbClr val="000000"/>
                  </a:solidFill>
                  <a:latin typeface="Times New Roman" pitchFamily="18" charset="0"/>
                </a:rPr>
                <a:t>Proteins</a:t>
              </a:r>
            </a:p>
          </p:txBody>
        </p:sp>
        <p:sp>
          <p:nvSpPr>
            <p:cNvPr id="77" name="Text Box 15"/>
            <p:cNvSpPr txBox="1">
              <a:spLocks noChangeArrowheads="1"/>
            </p:cNvSpPr>
            <p:nvPr/>
          </p:nvSpPr>
          <p:spPr bwMode="auto">
            <a:xfrm flipH="1">
              <a:off x="1531403" y="3962400"/>
              <a:ext cx="914400" cy="400110"/>
            </a:xfrm>
            <a:prstGeom prst="rect">
              <a:avLst/>
            </a:prstGeom>
            <a:solidFill>
              <a:srgbClr val="C0C0C0"/>
            </a:solidFill>
            <a:ln w="9525" algn="ctr">
              <a:noFill/>
              <a:miter lim="800000"/>
              <a:headEnd/>
              <a:tailEnd/>
            </a:ln>
          </p:spPr>
          <p:txBody>
            <a:bodyPr wrap="square">
              <a:spAutoFit/>
            </a:bodyPr>
            <a:lstStyle/>
            <a:p>
              <a:pPr marL="609600" indent="-609600">
                <a:spcBef>
                  <a:spcPct val="20000"/>
                </a:spcBef>
                <a:defRPr/>
              </a:pPr>
              <a:r>
                <a:rPr lang="en-US" sz="2000" kern="0" dirty="0" err="1">
                  <a:solidFill>
                    <a:srgbClr val="808080"/>
                  </a:solidFill>
                  <a:latin typeface="Times New Roman" pitchFamily="18" charset="0"/>
                </a:rPr>
                <a:t>xRNA</a:t>
              </a:r>
              <a:endParaRPr lang="en-US" sz="2000" kern="0" dirty="0">
                <a:solidFill>
                  <a:srgbClr val="808080"/>
                </a:solidFill>
                <a:latin typeface="Times New Roman" pitchFamily="18" charset="0"/>
              </a:endParaRPr>
            </a:p>
          </p:txBody>
        </p:sp>
        <p:sp>
          <p:nvSpPr>
            <p:cNvPr id="78" name="AutoShape 16"/>
            <p:cNvSpPr>
              <a:spLocks noChangeArrowheads="1"/>
            </p:cNvSpPr>
            <p:nvPr/>
          </p:nvSpPr>
          <p:spPr bwMode="auto">
            <a:xfrm flipH="1">
              <a:off x="2393317" y="3961925"/>
              <a:ext cx="561708" cy="341026"/>
            </a:xfrm>
            <a:prstGeom prst="rightArrow">
              <a:avLst>
                <a:gd name="adj1" fmla="val 50000"/>
                <a:gd name="adj2" fmla="val 43750"/>
              </a:avLst>
            </a:prstGeom>
            <a:solidFill>
              <a:srgbClr val="99CCFF"/>
            </a:solidFill>
            <a:ln w="9525" algn="ctr">
              <a:solidFill>
                <a:sysClr val="windowText" lastClr="000000"/>
              </a:solidFill>
              <a:miter lim="800000"/>
              <a:headEnd/>
              <a:tailEnd/>
            </a:ln>
          </p:spPr>
          <p:txBody>
            <a:bodyPr wrap="none" anchor="ctr"/>
            <a:lstStyle/>
            <a:p>
              <a:pPr marL="609600" indent="-609600" algn="ctr">
                <a:spcBef>
                  <a:spcPct val="20000"/>
                </a:spcBef>
                <a:defRPr/>
              </a:pPr>
              <a:r>
                <a:rPr lang="en-US" sz="2000" kern="0" dirty="0" err="1">
                  <a:solidFill>
                    <a:srgbClr val="000000"/>
                  </a:solidFill>
                  <a:latin typeface="Times New Roman" pitchFamily="18" charset="0"/>
                </a:rPr>
                <a:t>transc</a:t>
              </a:r>
              <a:r>
                <a:rPr lang="en-US" sz="2000" kern="0" dirty="0">
                  <a:solidFill>
                    <a:srgbClr val="000000"/>
                  </a:solidFill>
                  <a:latin typeface="Times New Roman" pitchFamily="18" charset="0"/>
                </a:rPr>
                <a:t>.</a:t>
              </a:r>
            </a:p>
          </p:txBody>
        </p:sp>
        <p:cxnSp>
          <p:nvCxnSpPr>
            <p:cNvPr id="79" name="AutoShape 17"/>
            <p:cNvCxnSpPr>
              <a:cxnSpLocks noChangeShapeType="1"/>
              <a:stCxn id="76" idx="2"/>
              <a:endCxn id="157" idx="0"/>
            </p:cNvCxnSpPr>
            <p:nvPr/>
          </p:nvCxnSpPr>
          <p:spPr bwMode="auto">
            <a:xfrm rot="5400000" flipH="1">
              <a:off x="1408997" y="3983749"/>
              <a:ext cx="608047" cy="1780655"/>
            </a:xfrm>
            <a:prstGeom prst="curvedConnector5">
              <a:avLst>
                <a:gd name="adj1" fmla="val -37596"/>
                <a:gd name="adj2" fmla="val 42021"/>
                <a:gd name="adj3" fmla="val 137596"/>
              </a:avLst>
            </a:prstGeom>
            <a:noFill/>
            <a:ln w="76200">
              <a:solidFill>
                <a:srgbClr val="9900CC"/>
              </a:solidFill>
              <a:round/>
              <a:headEnd/>
              <a:tailEnd type="triangle" w="med" len="med"/>
            </a:ln>
          </p:spPr>
        </p:cxnSp>
        <p:cxnSp>
          <p:nvCxnSpPr>
            <p:cNvPr id="80" name="AutoShape 18"/>
            <p:cNvCxnSpPr>
              <a:cxnSpLocks noChangeShapeType="1"/>
              <a:stCxn id="76" idx="0"/>
              <a:endCxn id="139" idx="0"/>
            </p:cNvCxnSpPr>
            <p:nvPr/>
          </p:nvCxnSpPr>
          <p:spPr bwMode="auto">
            <a:xfrm rot="16200000" flipH="1">
              <a:off x="2908893" y="4472444"/>
              <a:ext cx="1039948" cy="1651039"/>
            </a:xfrm>
            <a:prstGeom prst="curvedConnector3">
              <a:avLst>
                <a:gd name="adj1" fmla="val -21982"/>
              </a:avLst>
            </a:prstGeom>
            <a:noFill/>
            <a:ln w="76200">
              <a:solidFill>
                <a:srgbClr val="9900CC"/>
              </a:solidFill>
              <a:round/>
              <a:headEnd/>
              <a:tailEnd type="triangle" w="med" len="med"/>
            </a:ln>
          </p:spPr>
        </p:cxnSp>
        <p:cxnSp>
          <p:nvCxnSpPr>
            <p:cNvPr id="81" name="AutoShape 20"/>
            <p:cNvCxnSpPr>
              <a:cxnSpLocks noChangeShapeType="1"/>
              <a:stCxn id="77" idx="2"/>
              <a:endCxn id="158" idx="0"/>
            </p:cNvCxnSpPr>
            <p:nvPr/>
          </p:nvCxnSpPr>
          <p:spPr bwMode="auto">
            <a:xfrm rot="5400000" flipH="1">
              <a:off x="1166968" y="3540875"/>
              <a:ext cx="420052" cy="1223219"/>
            </a:xfrm>
            <a:prstGeom prst="curvedConnector5">
              <a:avLst>
                <a:gd name="adj1" fmla="val -54422"/>
                <a:gd name="adj2" fmla="val 44144"/>
                <a:gd name="adj3" fmla="val 154422"/>
              </a:avLst>
            </a:prstGeom>
            <a:noFill/>
            <a:ln w="38100">
              <a:solidFill>
                <a:srgbClr val="9900CC"/>
              </a:solidFill>
              <a:round/>
              <a:headEnd/>
              <a:tailEnd type="triangle" w="med" len="med"/>
            </a:ln>
          </p:spPr>
        </p:cxnSp>
        <p:cxnSp>
          <p:nvCxnSpPr>
            <p:cNvPr id="82" name="AutoShape 21"/>
            <p:cNvCxnSpPr>
              <a:cxnSpLocks noChangeShapeType="1"/>
              <a:stCxn id="139" idx="3"/>
              <a:endCxn id="73" idx="2"/>
            </p:cNvCxnSpPr>
            <p:nvPr/>
          </p:nvCxnSpPr>
          <p:spPr bwMode="auto">
            <a:xfrm rot="10800000">
              <a:off x="3971554" y="5015965"/>
              <a:ext cx="141800" cy="976650"/>
            </a:xfrm>
            <a:prstGeom prst="curvedConnector2">
              <a:avLst/>
            </a:prstGeom>
            <a:noFill/>
            <a:ln w="57150">
              <a:solidFill>
                <a:srgbClr val="9900CC"/>
              </a:solidFill>
              <a:round/>
              <a:headEnd/>
              <a:tailEnd type="triangle" w="med" len="med"/>
            </a:ln>
          </p:spPr>
        </p:cxnSp>
        <p:cxnSp>
          <p:nvCxnSpPr>
            <p:cNvPr id="83" name="AutoShape 22"/>
            <p:cNvCxnSpPr>
              <a:cxnSpLocks noChangeShapeType="1"/>
              <a:stCxn id="138" idx="3"/>
              <a:endCxn id="74" idx="1"/>
            </p:cNvCxnSpPr>
            <p:nvPr/>
          </p:nvCxnSpPr>
          <p:spPr bwMode="auto">
            <a:xfrm rot="10800000">
              <a:off x="3584225" y="4182449"/>
              <a:ext cx="546935" cy="1303872"/>
            </a:xfrm>
            <a:prstGeom prst="curvedConnector3">
              <a:avLst>
                <a:gd name="adj1" fmla="val 50000"/>
              </a:avLst>
            </a:prstGeom>
            <a:noFill/>
            <a:ln w="57150">
              <a:solidFill>
                <a:srgbClr val="9900CC"/>
              </a:solidFill>
              <a:round/>
              <a:headEnd/>
              <a:tailEnd type="triangle" w="med" len="med"/>
            </a:ln>
          </p:spPr>
        </p:cxnSp>
        <p:cxnSp>
          <p:nvCxnSpPr>
            <p:cNvPr id="135" name="AutoShape 23"/>
            <p:cNvCxnSpPr>
              <a:cxnSpLocks noChangeShapeType="1"/>
              <a:stCxn id="77" idx="0"/>
              <a:endCxn id="157" idx="2"/>
            </p:cNvCxnSpPr>
            <p:nvPr/>
          </p:nvCxnSpPr>
          <p:spPr bwMode="auto">
            <a:xfrm rot="16200000" flipH="1" flipV="1">
              <a:off x="860723" y="3924369"/>
              <a:ext cx="1089849" cy="1165910"/>
            </a:xfrm>
            <a:prstGeom prst="curvedConnector5">
              <a:avLst>
                <a:gd name="adj1" fmla="val -20975"/>
                <a:gd name="adj2" fmla="val 190169"/>
                <a:gd name="adj3" fmla="val 120975"/>
              </a:avLst>
            </a:prstGeom>
            <a:noFill/>
            <a:ln w="38100">
              <a:solidFill>
                <a:srgbClr val="9900CC"/>
              </a:solidFill>
              <a:round/>
              <a:headEnd/>
              <a:tailEnd type="triangle" w="med" len="med"/>
            </a:ln>
          </p:spPr>
        </p:cxnSp>
        <p:cxnSp>
          <p:nvCxnSpPr>
            <p:cNvPr id="136" name="AutoShape 24"/>
            <p:cNvCxnSpPr>
              <a:cxnSpLocks noChangeShapeType="1"/>
              <a:stCxn id="76" idx="2"/>
              <a:endCxn id="158" idx="3"/>
            </p:cNvCxnSpPr>
            <p:nvPr/>
          </p:nvCxnSpPr>
          <p:spPr bwMode="auto">
            <a:xfrm rot="5400000" flipH="1">
              <a:off x="897121" y="3471873"/>
              <a:ext cx="974031" cy="2438423"/>
            </a:xfrm>
            <a:prstGeom prst="curvedConnector4">
              <a:avLst>
                <a:gd name="adj1" fmla="val -23469"/>
                <a:gd name="adj2" fmla="val 109375"/>
              </a:avLst>
            </a:prstGeom>
            <a:noFill/>
            <a:ln w="76200">
              <a:solidFill>
                <a:srgbClr val="9900CC"/>
              </a:solidFill>
              <a:round/>
              <a:headEnd/>
              <a:tailEnd type="triangle" w="med" len="med"/>
            </a:ln>
          </p:spPr>
        </p:cxnSp>
        <p:sp>
          <p:nvSpPr>
            <p:cNvPr id="137" name="AutoShape 25"/>
            <p:cNvSpPr>
              <a:spLocks noChangeArrowheads="1"/>
            </p:cNvSpPr>
            <p:nvPr/>
          </p:nvSpPr>
          <p:spPr bwMode="auto">
            <a:xfrm rot="16200000" flipH="1" flipV="1">
              <a:off x="4279825" y="6124730"/>
              <a:ext cx="1195367" cy="313453"/>
            </a:xfrm>
            <a:prstGeom prst="roundRect">
              <a:avLst>
                <a:gd name="adj" fmla="val 16667"/>
              </a:avLst>
            </a:prstGeom>
            <a:solidFill>
              <a:srgbClr val="CCECFF"/>
            </a:solidFill>
            <a:ln w="19050">
              <a:solidFill>
                <a:srgbClr val="3333FF"/>
              </a:solidFill>
              <a:round/>
              <a:headEnd/>
              <a:tailEnd/>
            </a:ln>
          </p:spPr>
          <p:txBody>
            <a:bodyPr wrap="none" lIns="0" tIns="0" rIns="0" bIns="0" anchor="ctr"/>
            <a:lstStyle/>
            <a:p>
              <a:pPr algn="ctr" eaLnBrk="0" hangingPunct="0">
                <a:defRPr/>
              </a:pPr>
              <a:r>
                <a:rPr lang="en-US" sz="2000" kern="0">
                  <a:solidFill>
                    <a:srgbClr val="000000"/>
                  </a:solidFill>
                  <a:latin typeface="Times New Roman" pitchFamily="18" charset="0"/>
                </a:rPr>
                <a:t>Precursors</a:t>
              </a:r>
            </a:p>
          </p:txBody>
        </p:sp>
        <p:sp>
          <p:nvSpPr>
            <p:cNvPr id="138" name="AutoShape 26"/>
            <p:cNvSpPr>
              <a:spLocks noChangeArrowheads="1"/>
            </p:cNvSpPr>
            <p:nvPr/>
          </p:nvSpPr>
          <p:spPr bwMode="auto">
            <a:xfrm rot="1752473" flipH="1">
              <a:off x="4090349" y="5468441"/>
              <a:ext cx="641952" cy="349019"/>
            </a:xfrm>
            <a:prstGeom prst="rightArrow">
              <a:avLst>
                <a:gd name="adj1" fmla="val 50000"/>
                <a:gd name="adj2" fmla="val 48855"/>
              </a:avLst>
            </a:prstGeom>
            <a:solidFill>
              <a:srgbClr val="FF9933"/>
            </a:solidFill>
            <a:ln w="9525">
              <a:noFill/>
              <a:miter lim="800000"/>
              <a:headEnd/>
              <a:tailEnd/>
            </a:ln>
          </p:spPr>
          <p:txBody>
            <a:bodyPr wrap="none" lIns="0" tIns="0" rIns="0" bIns="0" anchor="ctr" anchorCtr="1"/>
            <a:lstStyle/>
            <a:p>
              <a:pPr>
                <a:defRPr/>
              </a:pPr>
              <a:r>
                <a:rPr lang="en-US" kern="0" dirty="0" err="1">
                  <a:solidFill>
                    <a:srgbClr val="000000"/>
                  </a:solidFill>
                  <a:latin typeface="Times New Roman" pitchFamily="18" charset="0"/>
                </a:rPr>
                <a:t>Nucl</a:t>
              </a:r>
              <a:r>
                <a:rPr lang="en-US" kern="0" dirty="0">
                  <a:solidFill>
                    <a:srgbClr val="000000"/>
                  </a:solidFill>
                  <a:latin typeface="Times New Roman" pitchFamily="18" charset="0"/>
                </a:rPr>
                <a:t>.</a:t>
              </a:r>
            </a:p>
          </p:txBody>
        </p:sp>
        <p:sp>
          <p:nvSpPr>
            <p:cNvPr id="139" name="AutoShape 27"/>
            <p:cNvSpPr>
              <a:spLocks noChangeArrowheads="1"/>
            </p:cNvSpPr>
            <p:nvPr/>
          </p:nvSpPr>
          <p:spPr bwMode="auto">
            <a:xfrm rot="21210983" flipH="1">
              <a:off x="4111429" y="5801000"/>
              <a:ext cx="601831" cy="315272"/>
            </a:xfrm>
            <a:prstGeom prst="rightArrow">
              <a:avLst>
                <a:gd name="adj1" fmla="val 50000"/>
                <a:gd name="adj2" fmla="val 50704"/>
              </a:avLst>
            </a:prstGeom>
            <a:solidFill>
              <a:srgbClr val="FFCC00"/>
            </a:solidFill>
            <a:ln w="9525">
              <a:noFill/>
              <a:miter lim="800000"/>
              <a:headEnd/>
              <a:tailEnd/>
            </a:ln>
          </p:spPr>
          <p:txBody>
            <a:bodyPr wrap="none" lIns="0" tIns="0" rIns="0" bIns="0" anchor="ctr" anchorCtr="1"/>
            <a:lstStyle/>
            <a:p>
              <a:pPr>
                <a:defRPr/>
              </a:pPr>
              <a:r>
                <a:rPr lang="en-US" kern="0" dirty="0">
                  <a:solidFill>
                    <a:srgbClr val="000000"/>
                  </a:solidFill>
                  <a:latin typeface="Times New Roman" pitchFamily="18" charset="0"/>
                </a:rPr>
                <a:t>AA</a:t>
              </a:r>
            </a:p>
          </p:txBody>
        </p:sp>
        <p:cxnSp>
          <p:nvCxnSpPr>
            <p:cNvPr id="140" name="AutoShape 28"/>
            <p:cNvCxnSpPr>
              <a:cxnSpLocks noChangeShapeType="1"/>
              <a:stCxn id="76" idx="2"/>
              <a:endCxn id="138" idx="2"/>
            </p:cNvCxnSpPr>
            <p:nvPr/>
          </p:nvCxnSpPr>
          <p:spPr bwMode="auto">
            <a:xfrm rot="16200000" flipH="1">
              <a:off x="3127217" y="4654230"/>
              <a:ext cx="543750" cy="1591488"/>
            </a:xfrm>
            <a:prstGeom prst="curvedConnector3">
              <a:avLst>
                <a:gd name="adj1" fmla="val 159625"/>
              </a:avLst>
            </a:prstGeom>
            <a:noFill/>
            <a:ln w="76200">
              <a:solidFill>
                <a:srgbClr val="9900CC"/>
              </a:solidFill>
              <a:round/>
              <a:headEnd/>
              <a:tailEnd type="triangle" w="med" len="med"/>
            </a:ln>
          </p:spPr>
        </p:cxnSp>
        <p:cxnSp>
          <p:nvCxnSpPr>
            <p:cNvPr id="141" name="AutoShape 29"/>
            <p:cNvCxnSpPr>
              <a:cxnSpLocks noChangeShapeType="1"/>
              <a:stCxn id="76" idx="2"/>
              <a:endCxn id="137" idx="3"/>
            </p:cNvCxnSpPr>
            <p:nvPr/>
          </p:nvCxnSpPr>
          <p:spPr bwMode="auto">
            <a:xfrm rot="16200000" flipH="1">
              <a:off x="2889908" y="4891539"/>
              <a:ext cx="1701041" cy="2274160"/>
            </a:xfrm>
            <a:prstGeom prst="curvedConnector3">
              <a:avLst>
                <a:gd name="adj1" fmla="val 87516"/>
              </a:avLst>
            </a:prstGeom>
            <a:noFill/>
            <a:ln w="76200">
              <a:solidFill>
                <a:srgbClr val="9900CC"/>
              </a:solidFill>
              <a:round/>
              <a:headEnd/>
              <a:tailEnd type="triangle" w="med" len="med"/>
            </a:ln>
          </p:spPr>
        </p:cxnSp>
        <p:sp>
          <p:nvSpPr>
            <p:cNvPr id="142" name="Text Box 9"/>
            <p:cNvSpPr txBox="1">
              <a:spLocks noChangeArrowheads="1"/>
            </p:cNvSpPr>
            <p:nvPr/>
          </p:nvSpPr>
          <p:spPr bwMode="auto">
            <a:xfrm flipH="1">
              <a:off x="2789658" y="3293765"/>
              <a:ext cx="740618" cy="368740"/>
            </a:xfrm>
            <a:prstGeom prst="rect">
              <a:avLst/>
            </a:prstGeom>
            <a:solidFill>
              <a:srgbClr val="FFFF99"/>
            </a:solidFill>
            <a:ln w="9525" algn="ctr">
              <a:noFill/>
              <a:miter lim="800000"/>
              <a:headEnd/>
              <a:tailEnd/>
            </a:ln>
          </p:spPr>
          <p:txBody>
            <a:bodyPr wrap="square">
              <a:spAutoFit/>
            </a:bodyPr>
            <a:lstStyle/>
            <a:p>
              <a:pPr marL="609600" indent="-609600">
                <a:spcBef>
                  <a:spcPct val="20000"/>
                </a:spcBef>
                <a:defRPr/>
              </a:pPr>
              <a:r>
                <a:rPr lang="en-US" sz="2000" kern="0" dirty="0" smtClean="0">
                  <a:solidFill>
                    <a:srgbClr val="000000"/>
                  </a:solidFill>
                  <a:latin typeface="Times New Roman" pitchFamily="18" charset="0"/>
                </a:rPr>
                <a:t>DNA</a:t>
              </a:r>
              <a:endParaRPr lang="en-US" sz="2000" kern="0" dirty="0">
                <a:solidFill>
                  <a:srgbClr val="000000"/>
                </a:solidFill>
                <a:latin typeface="Times New Roman" pitchFamily="18" charset="0"/>
              </a:endParaRPr>
            </a:p>
          </p:txBody>
        </p:sp>
        <p:sp>
          <p:nvSpPr>
            <p:cNvPr id="143" name="AutoShape 19"/>
            <p:cNvSpPr>
              <a:spLocks noChangeArrowheads="1"/>
            </p:cNvSpPr>
            <p:nvPr/>
          </p:nvSpPr>
          <p:spPr bwMode="auto">
            <a:xfrm flipH="1">
              <a:off x="2241719" y="3256990"/>
              <a:ext cx="621891" cy="341026"/>
            </a:xfrm>
            <a:prstGeom prst="rightArrow">
              <a:avLst>
                <a:gd name="adj1" fmla="val 50000"/>
                <a:gd name="adj2" fmla="val 52865"/>
              </a:avLst>
            </a:prstGeom>
            <a:solidFill>
              <a:srgbClr val="99CCFF"/>
            </a:solidFill>
            <a:ln w="9525" algn="ctr">
              <a:solidFill>
                <a:sysClr val="windowText" lastClr="000000"/>
              </a:solidFill>
              <a:miter lim="800000"/>
              <a:headEnd/>
              <a:tailEnd/>
            </a:ln>
          </p:spPr>
          <p:txBody>
            <a:bodyPr wrap="none" anchor="ctr"/>
            <a:lstStyle/>
            <a:p>
              <a:pPr marL="609600" indent="-609600" algn="ctr">
                <a:spcBef>
                  <a:spcPct val="20000"/>
                </a:spcBef>
                <a:defRPr/>
              </a:pPr>
              <a:r>
                <a:rPr lang="en-US" sz="2000" kern="0" dirty="0" smtClean="0">
                  <a:solidFill>
                    <a:srgbClr val="000000"/>
                  </a:solidFill>
                  <a:latin typeface="Times New Roman" pitchFamily="18" charset="0"/>
                </a:rPr>
                <a:t>Repl.</a:t>
              </a:r>
              <a:endParaRPr lang="en-US" sz="2000" kern="0" dirty="0">
                <a:solidFill>
                  <a:srgbClr val="000000"/>
                </a:solidFill>
                <a:latin typeface="Times New Roman" pitchFamily="18" charset="0"/>
              </a:endParaRPr>
            </a:p>
          </p:txBody>
        </p:sp>
        <p:cxnSp>
          <p:nvCxnSpPr>
            <p:cNvPr id="144" name="AutoShape 14"/>
            <p:cNvCxnSpPr>
              <a:cxnSpLocks noChangeShapeType="1"/>
              <a:stCxn id="138" idx="3"/>
              <a:endCxn id="142" idx="1"/>
            </p:cNvCxnSpPr>
            <p:nvPr/>
          </p:nvCxnSpPr>
          <p:spPr bwMode="auto">
            <a:xfrm rot="10800000">
              <a:off x="3530277" y="3478135"/>
              <a:ext cx="600883" cy="2008186"/>
            </a:xfrm>
            <a:prstGeom prst="curvedConnector3">
              <a:avLst>
                <a:gd name="adj1" fmla="val 50000"/>
              </a:avLst>
            </a:prstGeom>
            <a:noFill/>
            <a:ln w="57150">
              <a:solidFill>
                <a:srgbClr val="9900CC"/>
              </a:solidFill>
              <a:round/>
              <a:headEnd/>
              <a:tailEnd type="triangle" w="med" len="med"/>
            </a:ln>
          </p:spPr>
        </p:cxnSp>
        <p:cxnSp>
          <p:nvCxnSpPr>
            <p:cNvPr id="145" name="AutoShape 24"/>
            <p:cNvCxnSpPr>
              <a:cxnSpLocks noChangeShapeType="1"/>
              <a:stCxn id="76" idx="2"/>
              <a:endCxn id="159" idx="3"/>
            </p:cNvCxnSpPr>
            <p:nvPr/>
          </p:nvCxnSpPr>
          <p:spPr bwMode="auto">
            <a:xfrm rot="5400000" flipH="1">
              <a:off x="673175" y="3247927"/>
              <a:ext cx="1790397" cy="2069948"/>
            </a:xfrm>
            <a:prstGeom prst="curvedConnector4">
              <a:avLst>
                <a:gd name="adj1" fmla="val -12768"/>
                <a:gd name="adj2" fmla="val 111044"/>
              </a:avLst>
            </a:prstGeom>
            <a:noFill/>
            <a:ln w="76200">
              <a:solidFill>
                <a:srgbClr val="9900CC"/>
              </a:solidFill>
              <a:round/>
              <a:headEnd/>
              <a:tailEnd type="triangle" w="med" len="med"/>
            </a:ln>
          </p:spPr>
        </p:cxnSp>
        <p:cxnSp>
          <p:nvCxnSpPr>
            <p:cNvPr id="146" name="AutoShape 20"/>
            <p:cNvCxnSpPr>
              <a:cxnSpLocks noChangeShapeType="1"/>
              <a:stCxn id="77" idx="2"/>
              <a:endCxn id="159" idx="1"/>
            </p:cNvCxnSpPr>
            <p:nvPr/>
          </p:nvCxnSpPr>
          <p:spPr bwMode="auto">
            <a:xfrm rot="5400000" flipH="1">
              <a:off x="1366902" y="3740809"/>
              <a:ext cx="974808" cy="268595"/>
            </a:xfrm>
            <a:prstGeom prst="curvedConnector4">
              <a:avLst>
                <a:gd name="adj1" fmla="val -23451"/>
                <a:gd name="adj2" fmla="val -255329"/>
              </a:avLst>
            </a:prstGeom>
            <a:noFill/>
            <a:ln w="38100">
              <a:solidFill>
                <a:srgbClr val="9900CC"/>
              </a:solidFill>
              <a:round/>
              <a:headEnd/>
              <a:tailEnd type="triangle" w="med" len="med"/>
            </a:ln>
          </p:spPr>
        </p:cxnSp>
        <p:cxnSp>
          <p:nvCxnSpPr>
            <p:cNvPr id="147" name="AutoShape 26"/>
            <p:cNvCxnSpPr>
              <a:cxnSpLocks noChangeShapeType="1"/>
              <a:stCxn id="77" idx="0"/>
              <a:endCxn id="75" idx="2"/>
            </p:cNvCxnSpPr>
            <p:nvPr/>
          </p:nvCxnSpPr>
          <p:spPr bwMode="auto">
            <a:xfrm rot="16200000" flipH="1">
              <a:off x="2122859" y="3828144"/>
              <a:ext cx="1065232" cy="1333744"/>
            </a:xfrm>
            <a:prstGeom prst="curvedConnector5">
              <a:avLst>
                <a:gd name="adj1" fmla="val -21460"/>
                <a:gd name="adj2" fmla="val 59149"/>
                <a:gd name="adj3" fmla="val 121460"/>
              </a:avLst>
            </a:prstGeom>
            <a:noFill/>
            <a:ln w="57150">
              <a:solidFill>
                <a:sysClr val="windowText" lastClr="000000"/>
              </a:solidFill>
              <a:prstDash val="sysDot"/>
              <a:round/>
              <a:headEnd/>
              <a:tailEnd type="triangle" w="med" len="med"/>
            </a:ln>
          </p:spPr>
        </p:cxnSp>
        <p:sp>
          <p:nvSpPr>
            <p:cNvPr id="148" name="Text Box 18"/>
            <p:cNvSpPr txBox="1">
              <a:spLocks noChangeArrowheads="1"/>
            </p:cNvSpPr>
            <p:nvPr/>
          </p:nvSpPr>
          <p:spPr bwMode="auto">
            <a:xfrm flipH="1">
              <a:off x="1607602" y="3261652"/>
              <a:ext cx="685799" cy="338554"/>
            </a:xfrm>
            <a:prstGeom prst="rect">
              <a:avLst/>
            </a:prstGeom>
            <a:solidFill>
              <a:srgbClr val="C0C0C0"/>
            </a:solidFill>
            <a:ln w="9525" algn="ctr">
              <a:noFill/>
              <a:miter lim="800000"/>
              <a:headEnd/>
              <a:tailEnd/>
            </a:ln>
          </p:spPr>
          <p:txBody>
            <a:bodyPr wrap="square">
              <a:spAutoFit/>
            </a:bodyPr>
            <a:lstStyle/>
            <a:p>
              <a:pPr marL="609600" indent="-609600">
                <a:spcBef>
                  <a:spcPct val="20000"/>
                </a:spcBef>
                <a:defRPr/>
              </a:pPr>
              <a:r>
                <a:rPr lang="en-US" sz="1600" kern="0" dirty="0">
                  <a:solidFill>
                    <a:srgbClr val="808080"/>
                  </a:solidFill>
                  <a:latin typeface="Times New Roman" pitchFamily="18" charset="0"/>
                </a:rPr>
                <a:t>Gene</a:t>
              </a:r>
            </a:p>
          </p:txBody>
        </p:sp>
        <p:cxnSp>
          <p:nvCxnSpPr>
            <p:cNvPr id="149" name="AutoShape 22"/>
            <p:cNvCxnSpPr>
              <a:cxnSpLocks noChangeShapeType="1"/>
              <a:stCxn id="148" idx="0"/>
              <a:endCxn id="78" idx="2"/>
            </p:cNvCxnSpPr>
            <p:nvPr/>
          </p:nvCxnSpPr>
          <p:spPr bwMode="auto">
            <a:xfrm rot="16200000" flipH="1">
              <a:off x="1725858" y="3486294"/>
              <a:ext cx="1041299" cy="592015"/>
            </a:xfrm>
            <a:prstGeom prst="curvedConnector5">
              <a:avLst>
                <a:gd name="adj1" fmla="val -21953"/>
                <a:gd name="adj2" fmla="val 66359"/>
                <a:gd name="adj3" fmla="val 121953"/>
              </a:avLst>
            </a:prstGeom>
            <a:noFill/>
            <a:ln w="57150">
              <a:solidFill>
                <a:sysClr val="windowText" lastClr="000000"/>
              </a:solidFill>
              <a:prstDash val="sysDot"/>
              <a:round/>
              <a:headEnd/>
              <a:tailEnd type="triangle" w="med" len="med"/>
            </a:ln>
          </p:spPr>
        </p:cxnSp>
        <p:cxnSp>
          <p:nvCxnSpPr>
            <p:cNvPr id="150" name="AutoShape 24"/>
            <p:cNvCxnSpPr>
              <a:cxnSpLocks noChangeShapeType="1"/>
              <a:stCxn id="158" idx="2"/>
              <a:endCxn id="78" idx="2"/>
            </p:cNvCxnSpPr>
            <p:nvPr/>
          </p:nvCxnSpPr>
          <p:spPr bwMode="auto">
            <a:xfrm rot="5400000" flipH="1" flipV="1">
              <a:off x="1572586" y="3495749"/>
              <a:ext cx="162727" cy="1777132"/>
            </a:xfrm>
            <a:prstGeom prst="curvedConnector3">
              <a:avLst>
                <a:gd name="adj1" fmla="val -140481"/>
              </a:avLst>
            </a:prstGeom>
            <a:noFill/>
            <a:ln w="76200">
              <a:solidFill>
                <a:srgbClr val="0000CC"/>
              </a:solidFill>
              <a:round/>
              <a:headEnd/>
              <a:tailEnd type="triangle" w="med" len="med"/>
            </a:ln>
          </p:spPr>
        </p:cxnSp>
        <p:cxnSp>
          <p:nvCxnSpPr>
            <p:cNvPr id="151" name="AutoShape 30"/>
            <p:cNvCxnSpPr>
              <a:cxnSpLocks noChangeShapeType="1"/>
              <a:stCxn id="157" idx="1"/>
              <a:endCxn id="75" idx="2"/>
            </p:cNvCxnSpPr>
            <p:nvPr/>
          </p:nvCxnSpPr>
          <p:spPr bwMode="auto">
            <a:xfrm>
              <a:off x="1645387" y="4811151"/>
              <a:ext cx="1676960" cy="216481"/>
            </a:xfrm>
            <a:prstGeom prst="curvedConnector4">
              <a:avLst>
                <a:gd name="adj1" fmla="val 43645"/>
                <a:gd name="adj2" fmla="val 205598"/>
              </a:avLst>
            </a:prstGeom>
            <a:noFill/>
            <a:ln w="76200">
              <a:solidFill>
                <a:srgbClr val="0000CC"/>
              </a:solidFill>
              <a:round/>
              <a:headEnd/>
              <a:tailEnd type="triangle" w="med" len="med"/>
            </a:ln>
          </p:spPr>
        </p:cxnSp>
        <p:cxnSp>
          <p:nvCxnSpPr>
            <p:cNvPr id="152" name="AutoShape 24"/>
            <p:cNvCxnSpPr>
              <a:cxnSpLocks noChangeShapeType="1"/>
              <a:stCxn id="159" idx="2"/>
              <a:endCxn id="143" idx="2"/>
            </p:cNvCxnSpPr>
            <p:nvPr/>
          </p:nvCxnSpPr>
          <p:spPr bwMode="auto">
            <a:xfrm rot="5400000" flipH="1" flipV="1">
              <a:off x="1748705" y="2976015"/>
              <a:ext cx="51296" cy="1295298"/>
            </a:xfrm>
            <a:prstGeom prst="curvedConnector3">
              <a:avLst>
                <a:gd name="adj1" fmla="val -445649"/>
              </a:avLst>
            </a:prstGeom>
            <a:noFill/>
            <a:ln w="76200">
              <a:solidFill>
                <a:srgbClr val="0000CC"/>
              </a:solidFill>
              <a:round/>
              <a:headEnd/>
              <a:tailEnd type="triangle" w="med" len="med"/>
            </a:ln>
          </p:spPr>
        </p:cxnSp>
        <p:sp>
          <p:nvSpPr>
            <p:cNvPr id="153" name="Right Arrow 152"/>
            <p:cNvSpPr/>
            <p:nvPr/>
          </p:nvSpPr>
          <p:spPr bwMode="auto">
            <a:xfrm flipH="1">
              <a:off x="2895599" y="5867400"/>
              <a:ext cx="1245167" cy="724680"/>
            </a:xfrm>
            <a:prstGeom prst="rightArrow">
              <a:avLst/>
            </a:prstGeom>
            <a:solidFill>
              <a:sysClr val="window" lastClr="FFFFFF"/>
            </a:solid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defRPr/>
              </a:pPr>
              <a:r>
                <a:rPr lang="en-US" sz="2800" b="1" kern="0" dirty="0" smtClean="0">
                  <a:solidFill>
                    <a:srgbClr val="000000"/>
                  </a:solidFill>
                </a:rPr>
                <a:t>ATP</a:t>
              </a:r>
            </a:p>
          </p:txBody>
        </p:sp>
        <p:cxnSp>
          <p:nvCxnSpPr>
            <p:cNvPr id="154" name="AutoShape 14"/>
            <p:cNvCxnSpPr>
              <a:cxnSpLocks noChangeShapeType="1"/>
              <a:stCxn id="137" idx="2"/>
              <a:endCxn id="153" idx="1"/>
            </p:cNvCxnSpPr>
            <p:nvPr/>
          </p:nvCxnSpPr>
          <p:spPr bwMode="auto">
            <a:xfrm rot="10800000">
              <a:off x="4140766" y="6229741"/>
              <a:ext cx="580016" cy="51717"/>
            </a:xfrm>
            <a:prstGeom prst="curvedConnector3">
              <a:avLst>
                <a:gd name="adj1" fmla="val 50000"/>
              </a:avLst>
            </a:prstGeom>
            <a:noFill/>
            <a:ln w="57150">
              <a:solidFill>
                <a:srgbClr val="9900CC"/>
              </a:solidFill>
              <a:round/>
              <a:headEnd/>
              <a:tailEnd type="triangle" w="med" len="med"/>
            </a:ln>
          </p:spPr>
        </p:cxnSp>
        <p:sp>
          <p:nvSpPr>
            <p:cNvPr id="155" name="Right Arrow 154"/>
            <p:cNvSpPr/>
            <p:nvPr/>
          </p:nvSpPr>
          <p:spPr bwMode="auto">
            <a:xfrm flipH="1">
              <a:off x="3733800" y="3963275"/>
              <a:ext cx="1130334" cy="761125"/>
            </a:xfrm>
            <a:prstGeom prst="rightArrow">
              <a:avLst/>
            </a:prstGeom>
            <a:solidFill>
              <a:sysClr val="window" lastClr="FFFFFF"/>
            </a:solidFill>
            <a:ln w="38100" cap="flat" cmpd="sng" algn="ctr">
              <a:solidFill>
                <a:srgbClr val="FF33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defRPr/>
              </a:pPr>
              <a:r>
                <a:rPr lang="en-US" sz="2800" b="1" kern="0" dirty="0" smtClean="0">
                  <a:solidFill>
                    <a:srgbClr val="000000"/>
                  </a:solidFill>
                </a:rPr>
                <a:t>ATP</a:t>
              </a:r>
            </a:p>
          </p:txBody>
        </p:sp>
        <p:cxnSp>
          <p:nvCxnSpPr>
            <p:cNvPr id="156" name="AutoShape 14"/>
            <p:cNvCxnSpPr>
              <a:cxnSpLocks noChangeShapeType="1"/>
              <a:stCxn id="71" idx="0"/>
              <a:endCxn id="155" idx="1"/>
            </p:cNvCxnSpPr>
            <p:nvPr/>
          </p:nvCxnSpPr>
          <p:spPr bwMode="auto">
            <a:xfrm rot="10800000" flipH="1">
              <a:off x="4673136" y="4343838"/>
              <a:ext cx="190998" cy="1929180"/>
            </a:xfrm>
            <a:prstGeom prst="curvedConnector5">
              <a:avLst>
                <a:gd name="adj1" fmla="val -119687"/>
                <a:gd name="adj2" fmla="val 49073"/>
                <a:gd name="adj3" fmla="val 219687"/>
              </a:avLst>
            </a:prstGeom>
            <a:noFill/>
            <a:ln w="57150">
              <a:solidFill>
                <a:srgbClr val="9900CC"/>
              </a:solidFill>
              <a:round/>
              <a:headEnd/>
              <a:tailEnd type="triangle" w="med" len="med"/>
            </a:ln>
          </p:spPr>
        </p:cxnSp>
        <p:sp>
          <p:nvSpPr>
            <p:cNvPr id="157" name="Text Box 9"/>
            <p:cNvSpPr txBox="1">
              <a:spLocks noChangeArrowheads="1"/>
            </p:cNvSpPr>
            <p:nvPr/>
          </p:nvSpPr>
          <p:spPr bwMode="auto">
            <a:xfrm flipH="1">
              <a:off x="0" y="4570052"/>
              <a:ext cx="1645387" cy="482197"/>
            </a:xfrm>
            <a:prstGeom prst="rect">
              <a:avLst/>
            </a:prstGeom>
            <a:solidFill>
              <a:srgbClr val="FF66FF"/>
            </a:solidFill>
            <a:ln w="9525" algn="ctr">
              <a:noFill/>
              <a:miter lim="800000"/>
              <a:headEnd/>
              <a:tailEnd/>
            </a:ln>
          </p:spPr>
          <p:txBody>
            <a:bodyPr wrap="square">
              <a:spAutoFit/>
            </a:bodyPr>
            <a:lstStyle/>
            <a:p>
              <a:pPr marL="609600" indent="-609600">
                <a:spcBef>
                  <a:spcPct val="20000"/>
                </a:spcBef>
                <a:defRPr/>
              </a:pPr>
              <a:r>
                <a:rPr lang="en-US" sz="2800" kern="0" dirty="0">
                  <a:solidFill>
                    <a:srgbClr val="000000"/>
                  </a:solidFill>
                  <a:latin typeface="Times New Roman" pitchFamily="18" charset="0"/>
                </a:rPr>
                <a:t>Ribosome</a:t>
              </a:r>
              <a:endParaRPr lang="en-US" sz="2400" kern="0" dirty="0">
                <a:solidFill>
                  <a:srgbClr val="000000"/>
                </a:solidFill>
                <a:latin typeface="Times New Roman" pitchFamily="18" charset="0"/>
              </a:endParaRPr>
            </a:p>
          </p:txBody>
        </p:sp>
        <p:sp>
          <p:nvSpPr>
            <p:cNvPr id="158" name="Text Box 11"/>
            <p:cNvSpPr txBox="1">
              <a:spLocks noChangeArrowheads="1"/>
            </p:cNvSpPr>
            <p:nvPr/>
          </p:nvSpPr>
          <p:spPr bwMode="auto">
            <a:xfrm flipH="1">
              <a:off x="164925" y="3942458"/>
              <a:ext cx="1200919" cy="523220"/>
            </a:xfrm>
            <a:prstGeom prst="rect">
              <a:avLst/>
            </a:prstGeom>
            <a:solidFill>
              <a:srgbClr val="FF66FF"/>
            </a:solidFill>
            <a:ln w="9525" algn="ctr">
              <a:noFill/>
              <a:miter lim="800000"/>
              <a:headEnd/>
              <a:tailEnd/>
            </a:ln>
          </p:spPr>
          <p:txBody>
            <a:bodyPr wrap="square">
              <a:spAutoFit/>
            </a:bodyPr>
            <a:lstStyle/>
            <a:p>
              <a:pPr marL="609600" indent="-609600">
                <a:spcBef>
                  <a:spcPct val="20000"/>
                </a:spcBef>
                <a:defRPr/>
              </a:pPr>
              <a:r>
                <a:rPr lang="en-US" sz="2800" kern="0" dirty="0" err="1">
                  <a:solidFill>
                    <a:srgbClr val="000000"/>
                  </a:solidFill>
                  <a:latin typeface="Times New Roman" pitchFamily="18" charset="0"/>
                </a:rPr>
                <a:t>RNAp</a:t>
              </a:r>
              <a:endParaRPr lang="en-US" sz="2800" kern="0" dirty="0">
                <a:solidFill>
                  <a:srgbClr val="000000"/>
                </a:solidFill>
                <a:latin typeface="Times New Roman" pitchFamily="18" charset="0"/>
              </a:endParaRPr>
            </a:p>
          </p:txBody>
        </p:sp>
        <p:sp>
          <p:nvSpPr>
            <p:cNvPr id="159" name="Text Box 10"/>
            <p:cNvSpPr txBox="1">
              <a:spLocks noChangeArrowheads="1"/>
            </p:cNvSpPr>
            <p:nvPr/>
          </p:nvSpPr>
          <p:spPr bwMode="auto">
            <a:xfrm flipH="1">
              <a:off x="533400" y="3126092"/>
              <a:ext cx="1186608" cy="523220"/>
            </a:xfrm>
            <a:prstGeom prst="rect">
              <a:avLst/>
            </a:prstGeom>
            <a:solidFill>
              <a:srgbClr val="FF66FF"/>
            </a:solidFill>
            <a:ln w="9525" algn="ctr">
              <a:noFill/>
              <a:miter lim="800000"/>
              <a:headEnd/>
              <a:tailEnd/>
            </a:ln>
          </p:spPr>
          <p:txBody>
            <a:bodyPr wrap="square">
              <a:spAutoFit/>
            </a:bodyPr>
            <a:lstStyle/>
            <a:p>
              <a:pPr marL="609600" indent="-609600">
                <a:spcBef>
                  <a:spcPct val="20000"/>
                </a:spcBef>
                <a:defRPr/>
              </a:pPr>
              <a:r>
                <a:rPr lang="en-US" sz="2800" kern="0" dirty="0" err="1">
                  <a:solidFill>
                    <a:srgbClr val="000000"/>
                  </a:solidFill>
                  <a:latin typeface="Times New Roman" pitchFamily="18" charset="0"/>
                </a:rPr>
                <a:t>D</a:t>
              </a:r>
              <a:r>
                <a:rPr lang="en-US" sz="2800" kern="0" dirty="0" err="1" smtClean="0">
                  <a:solidFill>
                    <a:srgbClr val="000000"/>
                  </a:solidFill>
                  <a:latin typeface="Times New Roman" pitchFamily="18" charset="0"/>
                </a:rPr>
                <a:t>NAp</a:t>
              </a:r>
              <a:endParaRPr lang="en-US" sz="2800" kern="0" dirty="0">
                <a:solidFill>
                  <a:srgbClr val="000000"/>
                </a:solidFill>
                <a:latin typeface="Times New Roman" pitchFamily="18" charset="0"/>
              </a:endParaRPr>
            </a:p>
          </p:txBody>
        </p:sp>
      </p:grpSp>
      <p:sp>
        <p:nvSpPr>
          <p:cNvPr id="160" name="Rectangle 159"/>
          <p:cNvSpPr/>
          <p:nvPr/>
        </p:nvSpPr>
        <p:spPr>
          <a:xfrm>
            <a:off x="3124200" y="1219200"/>
            <a:ext cx="1828800" cy="13716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1" name="Rectangle 160"/>
          <p:cNvSpPr/>
          <p:nvPr/>
        </p:nvSpPr>
        <p:spPr>
          <a:xfrm>
            <a:off x="5181600" y="3200400"/>
            <a:ext cx="1828800" cy="1371600"/>
          </a:xfrm>
          <a:prstGeom prst="rect">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2" name="TextBox 161"/>
          <p:cNvSpPr txBox="1"/>
          <p:nvPr/>
        </p:nvSpPr>
        <p:spPr>
          <a:xfrm>
            <a:off x="3283525" y="1324100"/>
            <a:ext cx="1490344" cy="523220"/>
          </a:xfrm>
          <a:prstGeom prst="rect">
            <a:avLst/>
          </a:prstGeom>
          <a:solidFill>
            <a:schemeClr val="bg1"/>
          </a:solidFill>
          <a:ln w="38100">
            <a:solidFill>
              <a:schemeClr val="accent1"/>
            </a:solidFill>
          </a:ln>
        </p:spPr>
        <p:txBody>
          <a:bodyPr wrap="none" rtlCol="0">
            <a:spAutoFit/>
          </a:bodyPr>
          <a:lstStyle/>
          <a:p>
            <a:r>
              <a:rPr lang="en-US" sz="2800" dirty="0" smtClean="0">
                <a:solidFill>
                  <a:prstClr val="black"/>
                </a:solidFill>
              </a:rPr>
              <a:t>Software</a:t>
            </a:r>
          </a:p>
        </p:txBody>
      </p:sp>
      <p:sp>
        <p:nvSpPr>
          <p:cNvPr id="163" name="TextBox 162"/>
          <p:cNvSpPr txBox="1"/>
          <p:nvPr/>
        </p:nvSpPr>
        <p:spPr>
          <a:xfrm>
            <a:off x="3200400" y="1905000"/>
            <a:ext cx="1612044" cy="523220"/>
          </a:xfrm>
          <a:prstGeom prst="rect">
            <a:avLst/>
          </a:prstGeom>
          <a:solidFill>
            <a:schemeClr val="bg1"/>
          </a:solidFill>
        </p:spPr>
        <p:txBody>
          <a:bodyPr wrap="none" rtlCol="0">
            <a:spAutoFit/>
          </a:bodyPr>
          <a:lstStyle/>
          <a:p>
            <a:r>
              <a:rPr lang="en-US" sz="2800" dirty="0" smtClean="0">
                <a:solidFill>
                  <a:prstClr val="black"/>
                </a:solidFill>
              </a:rPr>
              <a:t>Hardware</a:t>
            </a:r>
            <a:endParaRPr lang="en-US" sz="2800" dirty="0">
              <a:solidFill>
                <a:prstClr val="black"/>
              </a:solidFill>
            </a:endParaRPr>
          </a:p>
        </p:txBody>
      </p:sp>
      <p:sp>
        <p:nvSpPr>
          <p:cNvPr id="164" name="TextBox 163"/>
          <p:cNvSpPr txBox="1"/>
          <p:nvPr/>
        </p:nvSpPr>
        <p:spPr>
          <a:xfrm>
            <a:off x="5522559" y="3352800"/>
            <a:ext cx="1106841" cy="523220"/>
          </a:xfrm>
          <a:prstGeom prst="rect">
            <a:avLst/>
          </a:prstGeom>
          <a:solidFill>
            <a:schemeClr val="bg1"/>
          </a:solidFill>
          <a:ln w="38100">
            <a:solidFill>
              <a:schemeClr val="tx1"/>
            </a:solidFill>
          </a:ln>
        </p:spPr>
        <p:txBody>
          <a:bodyPr wrap="none" rtlCol="0">
            <a:spAutoFit/>
          </a:bodyPr>
          <a:lstStyle/>
          <a:p>
            <a:r>
              <a:rPr lang="en-US" sz="2800" dirty="0" smtClean="0">
                <a:solidFill>
                  <a:prstClr val="black"/>
                </a:solidFill>
              </a:rPr>
              <a:t>Digital</a:t>
            </a:r>
          </a:p>
        </p:txBody>
      </p:sp>
      <p:sp>
        <p:nvSpPr>
          <p:cNvPr id="165" name="TextBox 164"/>
          <p:cNvSpPr txBox="1"/>
          <p:nvPr/>
        </p:nvSpPr>
        <p:spPr>
          <a:xfrm>
            <a:off x="5486400" y="3886200"/>
            <a:ext cx="1192955" cy="523220"/>
          </a:xfrm>
          <a:prstGeom prst="rect">
            <a:avLst/>
          </a:prstGeom>
          <a:solidFill>
            <a:schemeClr val="bg1"/>
          </a:solidFill>
        </p:spPr>
        <p:txBody>
          <a:bodyPr wrap="none" rtlCol="0">
            <a:spAutoFit/>
          </a:bodyPr>
          <a:lstStyle/>
          <a:p>
            <a:r>
              <a:rPr lang="en-US" sz="2800" dirty="0" smtClean="0">
                <a:solidFill>
                  <a:prstClr val="black"/>
                </a:solidFill>
              </a:rPr>
              <a:t>Analog</a:t>
            </a:r>
            <a:endParaRPr lang="en-US" sz="2800" dirty="0">
              <a:solidFill>
                <a:prstClr val="black"/>
              </a:solidFill>
            </a:endParaRPr>
          </a:p>
        </p:txBody>
      </p:sp>
      <p:cxnSp>
        <p:nvCxnSpPr>
          <p:cNvPr id="166" name="Straight Connector 165"/>
          <p:cNvCxnSpPr>
            <a:stCxn id="160" idx="2"/>
            <a:endCxn id="164" idx="0"/>
          </p:cNvCxnSpPr>
          <p:nvPr/>
        </p:nvCxnSpPr>
        <p:spPr>
          <a:xfrm>
            <a:off x="4038600" y="2590800"/>
            <a:ext cx="2037380" cy="762000"/>
          </a:xfrm>
          <a:prstGeom prst="line">
            <a:avLst/>
          </a:pr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04800" y="30480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Flexible/ Adaptable/Evolvable</a:t>
            </a:r>
            <a:endParaRPr lang="en-US" sz="2800" b="1" kern="0" dirty="0">
              <a:solidFill>
                <a:sysClr val="windowText" lastClr="000000"/>
              </a:solidFill>
            </a:endParaRPr>
          </a:p>
        </p:txBody>
      </p:sp>
      <p:sp>
        <p:nvSpPr>
          <p:cNvPr id="65" name="TextBox 64"/>
          <p:cNvSpPr txBox="1"/>
          <p:nvPr/>
        </p:nvSpPr>
        <p:spPr>
          <a:xfrm>
            <a:off x="990600" y="480060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Horizontal Gene Transfer</a:t>
            </a:r>
          </a:p>
        </p:txBody>
      </p:sp>
      <p:sp>
        <p:nvSpPr>
          <p:cNvPr id="66" name="TextBox 65"/>
          <p:cNvSpPr txBox="1"/>
          <p:nvPr/>
        </p:nvSpPr>
        <p:spPr>
          <a:xfrm>
            <a:off x="3048000" y="236220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Horizontal App Transfer</a:t>
            </a:r>
          </a:p>
        </p:txBody>
      </p:sp>
      <p:sp>
        <p:nvSpPr>
          <p:cNvPr id="69" name="TextBox 68"/>
          <p:cNvSpPr txBox="1"/>
          <p:nvPr/>
        </p:nvSpPr>
        <p:spPr>
          <a:xfrm>
            <a:off x="4953000" y="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Horizontal Meme Transfer</a:t>
            </a:r>
          </a:p>
        </p:txBody>
      </p:sp>
      <p:sp>
        <p:nvSpPr>
          <p:cNvPr id="70" name="TextBox 69"/>
          <p:cNvSpPr txBox="1"/>
          <p:nvPr/>
        </p:nvSpPr>
        <p:spPr>
          <a:xfrm>
            <a:off x="6629400" y="4876800"/>
            <a:ext cx="2286000" cy="1815882"/>
          </a:xfrm>
          <a:prstGeom prst="rect">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Depends crucially on layered architecture</a:t>
            </a:r>
            <a:endParaRPr lang="en-US" sz="2800" b="1" kern="0" dirty="0">
              <a:solidFill>
                <a:sysClr val="windowText" lastClr="000000"/>
              </a:solidFill>
            </a:endParaRPr>
          </a:p>
        </p:txBody>
      </p:sp>
    </p:spTree>
  </p:cSld>
  <p:clrMapOvr>
    <a:masterClrMapping/>
  </p:clrMapOvr>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6"/>
          <p:cNvGrpSpPr/>
          <p:nvPr/>
        </p:nvGrpSpPr>
        <p:grpSpPr>
          <a:xfrm>
            <a:off x="0" y="3126092"/>
            <a:ext cx="5368586" cy="3808108"/>
            <a:chOff x="0" y="3126092"/>
            <a:chExt cx="5368586" cy="3808108"/>
          </a:xfrm>
        </p:grpSpPr>
        <p:sp>
          <p:nvSpPr>
            <p:cNvPr id="71" name="AutoShape 5"/>
            <p:cNvSpPr>
              <a:spLocks noChangeArrowheads="1"/>
            </p:cNvSpPr>
            <p:nvPr/>
          </p:nvSpPr>
          <p:spPr bwMode="auto">
            <a:xfrm rot="5400000" flipH="1" flipV="1">
              <a:off x="4356753" y="5928220"/>
              <a:ext cx="1322363" cy="689597"/>
            </a:xfrm>
            <a:prstGeom prst="triangle">
              <a:avLst>
                <a:gd name="adj" fmla="val 50000"/>
              </a:avLst>
            </a:prstGeom>
            <a:solidFill>
              <a:srgbClr val="FFCCCC"/>
            </a:solidFill>
            <a:ln w="9525">
              <a:noFill/>
              <a:miter lim="800000"/>
              <a:headEnd/>
              <a:tailEnd/>
            </a:ln>
          </p:spPr>
          <p:txBody>
            <a:bodyPr rot="10800000" vert="eaVert" wrap="none" lIns="0" tIns="0" rIns="0" bIns="0" anchor="ctr"/>
            <a:lstStyle/>
            <a:p>
              <a:pPr algn="ctr" eaLnBrk="0" hangingPunct="0">
                <a:defRPr/>
              </a:pPr>
              <a:r>
                <a:rPr lang="en-US" sz="2000" kern="0">
                  <a:solidFill>
                    <a:srgbClr val="000000"/>
                  </a:solidFill>
                  <a:latin typeface="Times New Roman" pitchFamily="18" charset="0"/>
                </a:rPr>
                <a:t>    </a:t>
              </a:r>
            </a:p>
          </p:txBody>
        </p:sp>
        <p:sp>
          <p:nvSpPr>
            <p:cNvPr id="72" name="Text Box 6"/>
            <p:cNvSpPr txBox="1">
              <a:spLocks noChangeArrowheads="1"/>
            </p:cNvSpPr>
            <p:nvPr/>
          </p:nvSpPr>
          <p:spPr bwMode="auto">
            <a:xfrm rot="16200000" flipH="1" flipV="1">
              <a:off x="4830425" y="6090539"/>
              <a:ext cx="777077" cy="299244"/>
            </a:xfrm>
            <a:prstGeom prst="rect">
              <a:avLst/>
            </a:prstGeom>
            <a:noFill/>
            <a:ln w="9525">
              <a:noFill/>
              <a:miter lim="800000"/>
              <a:headEnd/>
              <a:tailEnd/>
            </a:ln>
          </p:spPr>
          <p:txBody>
            <a:bodyPr wrap="none" lIns="0" tIns="0" rIns="0" bIns="0"/>
            <a:lstStyle/>
            <a:p>
              <a:pPr algn="ctr" eaLnBrk="0" hangingPunct="0">
                <a:defRPr/>
              </a:pPr>
              <a:r>
                <a:rPr lang="en-US" sz="2000" kern="0" dirty="0">
                  <a:solidFill>
                    <a:srgbClr val="000000"/>
                  </a:solidFill>
                  <a:latin typeface="Times New Roman" pitchFamily="18" charset="0"/>
                </a:rPr>
                <a:t>Catabolism</a:t>
              </a:r>
            </a:p>
          </p:txBody>
        </p:sp>
        <p:sp>
          <p:nvSpPr>
            <p:cNvPr id="73" name="Text Box 7"/>
            <p:cNvSpPr txBox="1">
              <a:spLocks noChangeArrowheads="1"/>
            </p:cNvSpPr>
            <p:nvPr/>
          </p:nvSpPr>
          <p:spPr bwMode="auto">
            <a:xfrm flipH="1">
              <a:off x="3662788" y="4647225"/>
              <a:ext cx="617532" cy="368740"/>
            </a:xfrm>
            <a:prstGeom prst="rect">
              <a:avLst/>
            </a:prstGeom>
            <a:solidFill>
              <a:srgbClr val="FFCC00"/>
            </a:solidFill>
            <a:ln w="9525" algn="ctr">
              <a:noFill/>
              <a:miter lim="800000"/>
              <a:headEnd/>
              <a:tailEnd/>
            </a:ln>
          </p:spPr>
          <p:txBody>
            <a:bodyPr wrap="square">
              <a:spAutoFit/>
            </a:bodyPr>
            <a:lstStyle/>
            <a:p>
              <a:pPr marL="609600" indent="-609600">
                <a:spcBef>
                  <a:spcPct val="20000"/>
                </a:spcBef>
                <a:defRPr/>
              </a:pPr>
              <a:r>
                <a:rPr lang="en-US" sz="2000" kern="0" dirty="0">
                  <a:solidFill>
                    <a:srgbClr val="000000"/>
                  </a:solidFill>
                  <a:latin typeface="Times New Roman" pitchFamily="18" charset="0"/>
                </a:rPr>
                <a:t>AA</a:t>
              </a:r>
            </a:p>
          </p:txBody>
        </p:sp>
        <p:sp>
          <p:nvSpPr>
            <p:cNvPr id="74" name="Text Box 10"/>
            <p:cNvSpPr txBox="1">
              <a:spLocks noChangeArrowheads="1"/>
            </p:cNvSpPr>
            <p:nvPr/>
          </p:nvSpPr>
          <p:spPr bwMode="auto">
            <a:xfrm flipH="1">
              <a:off x="2912744" y="3998079"/>
              <a:ext cx="671480" cy="368740"/>
            </a:xfrm>
            <a:prstGeom prst="rect">
              <a:avLst/>
            </a:prstGeom>
            <a:solidFill>
              <a:srgbClr val="FF9933"/>
            </a:solidFill>
            <a:ln w="9525" algn="ctr">
              <a:noFill/>
              <a:miter lim="800000"/>
              <a:headEnd/>
              <a:tailEnd/>
            </a:ln>
          </p:spPr>
          <p:txBody>
            <a:bodyPr wrap="square">
              <a:spAutoFit/>
            </a:bodyPr>
            <a:lstStyle/>
            <a:p>
              <a:pPr marL="609600" indent="-609600">
                <a:spcBef>
                  <a:spcPct val="20000"/>
                </a:spcBef>
                <a:defRPr/>
              </a:pPr>
              <a:r>
                <a:rPr lang="en-US" sz="2000" kern="0" dirty="0">
                  <a:solidFill>
                    <a:srgbClr val="000000"/>
                  </a:solidFill>
                  <a:latin typeface="Times New Roman" pitchFamily="18" charset="0"/>
                </a:rPr>
                <a:t>RNA</a:t>
              </a:r>
            </a:p>
          </p:txBody>
        </p:sp>
        <p:sp>
          <p:nvSpPr>
            <p:cNvPr id="75" name="AutoShape 13"/>
            <p:cNvSpPr>
              <a:spLocks noChangeArrowheads="1"/>
            </p:cNvSpPr>
            <p:nvPr/>
          </p:nvSpPr>
          <p:spPr bwMode="auto">
            <a:xfrm flipH="1">
              <a:off x="3109206" y="4686606"/>
              <a:ext cx="641952" cy="341026"/>
            </a:xfrm>
            <a:prstGeom prst="rightArrow">
              <a:avLst>
                <a:gd name="adj1" fmla="val 50000"/>
                <a:gd name="adj2" fmla="val 62500"/>
              </a:avLst>
            </a:prstGeom>
            <a:solidFill>
              <a:srgbClr val="99CCFF"/>
            </a:solidFill>
            <a:ln w="9525" algn="ctr">
              <a:solidFill>
                <a:sysClr val="windowText" lastClr="000000"/>
              </a:solidFill>
              <a:miter lim="800000"/>
              <a:headEnd/>
              <a:tailEnd/>
            </a:ln>
          </p:spPr>
          <p:txBody>
            <a:bodyPr wrap="none" anchor="ctr"/>
            <a:lstStyle/>
            <a:p>
              <a:pPr marL="609600" indent="-609600" algn="ctr">
                <a:spcBef>
                  <a:spcPct val="20000"/>
                </a:spcBef>
                <a:defRPr/>
              </a:pPr>
              <a:r>
                <a:rPr lang="en-US" sz="2000" kern="0" dirty="0">
                  <a:solidFill>
                    <a:srgbClr val="000000"/>
                  </a:solidFill>
                  <a:latin typeface="Times New Roman" pitchFamily="18" charset="0"/>
                </a:rPr>
                <a:t>transl.</a:t>
              </a:r>
            </a:p>
          </p:txBody>
        </p:sp>
        <p:sp>
          <p:nvSpPr>
            <p:cNvPr id="76" name="Text Box 14"/>
            <p:cNvSpPr txBox="1">
              <a:spLocks noChangeArrowheads="1"/>
            </p:cNvSpPr>
            <p:nvPr/>
          </p:nvSpPr>
          <p:spPr bwMode="auto">
            <a:xfrm flipH="1">
              <a:off x="2064803" y="4777989"/>
              <a:ext cx="1077090" cy="400110"/>
            </a:xfrm>
            <a:prstGeom prst="rect">
              <a:avLst/>
            </a:prstGeom>
            <a:solidFill>
              <a:srgbClr val="FF66FF"/>
            </a:solidFill>
            <a:ln w="9525" algn="ctr">
              <a:noFill/>
              <a:miter lim="800000"/>
              <a:headEnd/>
              <a:tailEnd/>
            </a:ln>
          </p:spPr>
          <p:txBody>
            <a:bodyPr wrap="square">
              <a:spAutoFit/>
            </a:bodyPr>
            <a:lstStyle/>
            <a:p>
              <a:pPr marL="609600" indent="-609600">
                <a:spcBef>
                  <a:spcPct val="20000"/>
                </a:spcBef>
                <a:defRPr/>
              </a:pPr>
              <a:r>
                <a:rPr lang="en-US" sz="2000" kern="0" dirty="0">
                  <a:solidFill>
                    <a:srgbClr val="000000"/>
                  </a:solidFill>
                  <a:latin typeface="Times New Roman" pitchFamily="18" charset="0"/>
                </a:rPr>
                <a:t>Proteins</a:t>
              </a:r>
            </a:p>
          </p:txBody>
        </p:sp>
        <p:sp>
          <p:nvSpPr>
            <p:cNvPr id="77" name="Text Box 15"/>
            <p:cNvSpPr txBox="1">
              <a:spLocks noChangeArrowheads="1"/>
            </p:cNvSpPr>
            <p:nvPr/>
          </p:nvSpPr>
          <p:spPr bwMode="auto">
            <a:xfrm flipH="1">
              <a:off x="1531403" y="3962400"/>
              <a:ext cx="914400" cy="400110"/>
            </a:xfrm>
            <a:prstGeom prst="rect">
              <a:avLst/>
            </a:prstGeom>
            <a:solidFill>
              <a:srgbClr val="C0C0C0"/>
            </a:solidFill>
            <a:ln w="9525" algn="ctr">
              <a:noFill/>
              <a:miter lim="800000"/>
              <a:headEnd/>
              <a:tailEnd/>
            </a:ln>
          </p:spPr>
          <p:txBody>
            <a:bodyPr wrap="square">
              <a:spAutoFit/>
            </a:bodyPr>
            <a:lstStyle/>
            <a:p>
              <a:pPr marL="609600" indent="-609600">
                <a:spcBef>
                  <a:spcPct val="20000"/>
                </a:spcBef>
                <a:defRPr/>
              </a:pPr>
              <a:r>
                <a:rPr lang="en-US" sz="2000" kern="0" dirty="0" err="1">
                  <a:solidFill>
                    <a:srgbClr val="808080"/>
                  </a:solidFill>
                  <a:latin typeface="Times New Roman" pitchFamily="18" charset="0"/>
                </a:rPr>
                <a:t>xRNA</a:t>
              </a:r>
              <a:endParaRPr lang="en-US" sz="2000" kern="0" dirty="0">
                <a:solidFill>
                  <a:srgbClr val="808080"/>
                </a:solidFill>
                <a:latin typeface="Times New Roman" pitchFamily="18" charset="0"/>
              </a:endParaRPr>
            </a:p>
          </p:txBody>
        </p:sp>
        <p:sp>
          <p:nvSpPr>
            <p:cNvPr id="78" name="AutoShape 16"/>
            <p:cNvSpPr>
              <a:spLocks noChangeArrowheads="1"/>
            </p:cNvSpPr>
            <p:nvPr/>
          </p:nvSpPr>
          <p:spPr bwMode="auto">
            <a:xfrm flipH="1">
              <a:off x="2393317" y="3961925"/>
              <a:ext cx="561708" cy="341026"/>
            </a:xfrm>
            <a:prstGeom prst="rightArrow">
              <a:avLst>
                <a:gd name="adj1" fmla="val 50000"/>
                <a:gd name="adj2" fmla="val 43750"/>
              </a:avLst>
            </a:prstGeom>
            <a:solidFill>
              <a:srgbClr val="99CCFF"/>
            </a:solidFill>
            <a:ln w="9525" algn="ctr">
              <a:solidFill>
                <a:sysClr val="windowText" lastClr="000000"/>
              </a:solidFill>
              <a:miter lim="800000"/>
              <a:headEnd/>
              <a:tailEnd/>
            </a:ln>
          </p:spPr>
          <p:txBody>
            <a:bodyPr wrap="none" anchor="ctr"/>
            <a:lstStyle/>
            <a:p>
              <a:pPr marL="609600" indent="-609600" algn="ctr">
                <a:spcBef>
                  <a:spcPct val="20000"/>
                </a:spcBef>
                <a:defRPr/>
              </a:pPr>
              <a:r>
                <a:rPr lang="en-US" sz="2000" kern="0" dirty="0" err="1">
                  <a:solidFill>
                    <a:srgbClr val="000000"/>
                  </a:solidFill>
                  <a:latin typeface="Times New Roman" pitchFamily="18" charset="0"/>
                </a:rPr>
                <a:t>transc</a:t>
              </a:r>
              <a:r>
                <a:rPr lang="en-US" sz="2000" kern="0" dirty="0">
                  <a:solidFill>
                    <a:srgbClr val="000000"/>
                  </a:solidFill>
                  <a:latin typeface="Times New Roman" pitchFamily="18" charset="0"/>
                </a:rPr>
                <a:t>.</a:t>
              </a:r>
            </a:p>
          </p:txBody>
        </p:sp>
        <p:cxnSp>
          <p:nvCxnSpPr>
            <p:cNvPr id="79" name="AutoShape 17"/>
            <p:cNvCxnSpPr>
              <a:cxnSpLocks noChangeShapeType="1"/>
              <a:stCxn id="76" idx="2"/>
              <a:endCxn id="157" idx="0"/>
            </p:cNvCxnSpPr>
            <p:nvPr/>
          </p:nvCxnSpPr>
          <p:spPr bwMode="auto">
            <a:xfrm rot="5400000" flipH="1">
              <a:off x="1408997" y="3983749"/>
              <a:ext cx="608047" cy="1780655"/>
            </a:xfrm>
            <a:prstGeom prst="curvedConnector5">
              <a:avLst>
                <a:gd name="adj1" fmla="val -37596"/>
                <a:gd name="adj2" fmla="val 42021"/>
                <a:gd name="adj3" fmla="val 137596"/>
              </a:avLst>
            </a:prstGeom>
            <a:noFill/>
            <a:ln w="76200">
              <a:solidFill>
                <a:srgbClr val="9900CC"/>
              </a:solidFill>
              <a:round/>
              <a:headEnd/>
              <a:tailEnd type="triangle" w="med" len="med"/>
            </a:ln>
          </p:spPr>
        </p:cxnSp>
        <p:cxnSp>
          <p:nvCxnSpPr>
            <p:cNvPr id="80" name="AutoShape 18"/>
            <p:cNvCxnSpPr>
              <a:cxnSpLocks noChangeShapeType="1"/>
              <a:stCxn id="76" idx="0"/>
              <a:endCxn id="139" idx="0"/>
            </p:cNvCxnSpPr>
            <p:nvPr/>
          </p:nvCxnSpPr>
          <p:spPr bwMode="auto">
            <a:xfrm rot="16200000" flipH="1">
              <a:off x="2908893" y="4472444"/>
              <a:ext cx="1039948" cy="1651039"/>
            </a:xfrm>
            <a:prstGeom prst="curvedConnector3">
              <a:avLst>
                <a:gd name="adj1" fmla="val -21982"/>
              </a:avLst>
            </a:prstGeom>
            <a:noFill/>
            <a:ln w="76200">
              <a:solidFill>
                <a:srgbClr val="9900CC"/>
              </a:solidFill>
              <a:round/>
              <a:headEnd/>
              <a:tailEnd type="triangle" w="med" len="med"/>
            </a:ln>
          </p:spPr>
        </p:cxnSp>
        <p:cxnSp>
          <p:nvCxnSpPr>
            <p:cNvPr id="81" name="AutoShape 20"/>
            <p:cNvCxnSpPr>
              <a:cxnSpLocks noChangeShapeType="1"/>
              <a:stCxn id="77" idx="2"/>
              <a:endCxn id="158" idx="0"/>
            </p:cNvCxnSpPr>
            <p:nvPr/>
          </p:nvCxnSpPr>
          <p:spPr bwMode="auto">
            <a:xfrm rot="5400000" flipH="1">
              <a:off x="1166968" y="3540875"/>
              <a:ext cx="420052" cy="1223219"/>
            </a:xfrm>
            <a:prstGeom prst="curvedConnector5">
              <a:avLst>
                <a:gd name="adj1" fmla="val -54422"/>
                <a:gd name="adj2" fmla="val 44144"/>
                <a:gd name="adj3" fmla="val 154422"/>
              </a:avLst>
            </a:prstGeom>
            <a:noFill/>
            <a:ln w="38100">
              <a:solidFill>
                <a:srgbClr val="9900CC"/>
              </a:solidFill>
              <a:round/>
              <a:headEnd/>
              <a:tailEnd type="triangle" w="med" len="med"/>
            </a:ln>
          </p:spPr>
        </p:cxnSp>
        <p:cxnSp>
          <p:nvCxnSpPr>
            <p:cNvPr id="82" name="AutoShape 21"/>
            <p:cNvCxnSpPr>
              <a:cxnSpLocks noChangeShapeType="1"/>
              <a:stCxn id="139" idx="3"/>
              <a:endCxn id="73" idx="2"/>
            </p:cNvCxnSpPr>
            <p:nvPr/>
          </p:nvCxnSpPr>
          <p:spPr bwMode="auto">
            <a:xfrm rot="10800000">
              <a:off x="3971554" y="5015965"/>
              <a:ext cx="141800" cy="976650"/>
            </a:xfrm>
            <a:prstGeom prst="curvedConnector2">
              <a:avLst/>
            </a:prstGeom>
            <a:noFill/>
            <a:ln w="57150">
              <a:solidFill>
                <a:srgbClr val="9900CC"/>
              </a:solidFill>
              <a:round/>
              <a:headEnd/>
              <a:tailEnd type="triangle" w="med" len="med"/>
            </a:ln>
          </p:spPr>
        </p:cxnSp>
        <p:cxnSp>
          <p:nvCxnSpPr>
            <p:cNvPr id="83" name="AutoShape 22"/>
            <p:cNvCxnSpPr>
              <a:cxnSpLocks noChangeShapeType="1"/>
              <a:stCxn id="138" idx="3"/>
              <a:endCxn id="74" idx="1"/>
            </p:cNvCxnSpPr>
            <p:nvPr/>
          </p:nvCxnSpPr>
          <p:spPr bwMode="auto">
            <a:xfrm rot="10800000">
              <a:off x="3584225" y="4182449"/>
              <a:ext cx="546935" cy="1303872"/>
            </a:xfrm>
            <a:prstGeom prst="curvedConnector3">
              <a:avLst>
                <a:gd name="adj1" fmla="val 50000"/>
              </a:avLst>
            </a:prstGeom>
            <a:noFill/>
            <a:ln w="57150">
              <a:solidFill>
                <a:srgbClr val="9900CC"/>
              </a:solidFill>
              <a:round/>
              <a:headEnd/>
              <a:tailEnd type="triangle" w="med" len="med"/>
            </a:ln>
          </p:spPr>
        </p:cxnSp>
        <p:cxnSp>
          <p:nvCxnSpPr>
            <p:cNvPr id="135" name="AutoShape 23"/>
            <p:cNvCxnSpPr>
              <a:cxnSpLocks noChangeShapeType="1"/>
              <a:stCxn id="77" idx="0"/>
              <a:endCxn id="157" idx="2"/>
            </p:cNvCxnSpPr>
            <p:nvPr/>
          </p:nvCxnSpPr>
          <p:spPr bwMode="auto">
            <a:xfrm rot="16200000" flipH="1" flipV="1">
              <a:off x="860723" y="3924369"/>
              <a:ext cx="1089849" cy="1165910"/>
            </a:xfrm>
            <a:prstGeom prst="curvedConnector5">
              <a:avLst>
                <a:gd name="adj1" fmla="val -20975"/>
                <a:gd name="adj2" fmla="val 190169"/>
                <a:gd name="adj3" fmla="val 120975"/>
              </a:avLst>
            </a:prstGeom>
            <a:noFill/>
            <a:ln w="38100">
              <a:solidFill>
                <a:srgbClr val="9900CC"/>
              </a:solidFill>
              <a:round/>
              <a:headEnd/>
              <a:tailEnd type="triangle" w="med" len="med"/>
            </a:ln>
          </p:spPr>
        </p:cxnSp>
        <p:cxnSp>
          <p:nvCxnSpPr>
            <p:cNvPr id="136" name="AutoShape 24"/>
            <p:cNvCxnSpPr>
              <a:cxnSpLocks noChangeShapeType="1"/>
              <a:stCxn id="76" idx="2"/>
              <a:endCxn id="158" idx="3"/>
            </p:cNvCxnSpPr>
            <p:nvPr/>
          </p:nvCxnSpPr>
          <p:spPr bwMode="auto">
            <a:xfrm rot="5400000" flipH="1">
              <a:off x="897121" y="3471873"/>
              <a:ext cx="974031" cy="2438423"/>
            </a:xfrm>
            <a:prstGeom prst="curvedConnector4">
              <a:avLst>
                <a:gd name="adj1" fmla="val -23469"/>
                <a:gd name="adj2" fmla="val 109375"/>
              </a:avLst>
            </a:prstGeom>
            <a:noFill/>
            <a:ln w="76200">
              <a:solidFill>
                <a:srgbClr val="9900CC"/>
              </a:solidFill>
              <a:round/>
              <a:headEnd/>
              <a:tailEnd type="triangle" w="med" len="med"/>
            </a:ln>
          </p:spPr>
        </p:cxnSp>
        <p:sp>
          <p:nvSpPr>
            <p:cNvPr id="137" name="AutoShape 25"/>
            <p:cNvSpPr>
              <a:spLocks noChangeArrowheads="1"/>
            </p:cNvSpPr>
            <p:nvPr/>
          </p:nvSpPr>
          <p:spPr bwMode="auto">
            <a:xfrm rot="16200000" flipH="1" flipV="1">
              <a:off x="4279825" y="6124730"/>
              <a:ext cx="1195367" cy="313453"/>
            </a:xfrm>
            <a:prstGeom prst="roundRect">
              <a:avLst>
                <a:gd name="adj" fmla="val 16667"/>
              </a:avLst>
            </a:prstGeom>
            <a:solidFill>
              <a:srgbClr val="CCECFF"/>
            </a:solidFill>
            <a:ln w="19050">
              <a:solidFill>
                <a:srgbClr val="3333FF"/>
              </a:solidFill>
              <a:round/>
              <a:headEnd/>
              <a:tailEnd/>
            </a:ln>
          </p:spPr>
          <p:txBody>
            <a:bodyPr wrap="none" lIns="0" tIns="0" rIns="0" bIns="0" anchor="ctr"/>
            <a:lstStyle/>
            <a:p>
              <a:pPr algn="ctr" eaLnBrk="0" hangingPunct="0">
                <a:defRPr/>
              </a:pPr>
              <a:r>
                <a:rPr lang="en-US" sz="2000" kern="0">
                  <a:solidFill>
                    <a:srgbClr val="000000"/>
                  </a:solidFill>
                  <a:latin typeface="Times New Roman" pitchFamily="18" charset="0"/>
                </a:rPr>
                <a:t>Precursors</a:t>
              </a:r>
            </a:p>
          </p:txBody>
        </p:sp>
        <p:sp>
          <p:nvSpPr>
            <p:cNvPr id="138" name="AutoShape 26"/>
            <p:cNvSpPr>
              <a:spLocks noChangeArrowheads="1"/>
            </p:cNvSpPr>
            <p:nvPr/>
          </p:nvSpPr>
          <p:spPr bwMode="auto">
            <a:xfrm rot="1752473" flipH="1">
              <a:off x="4090349" y="5468441"/>
              <a:ext cx="641952" cy="349019"/>
            </a:xfrm>
            <a:prstGeom prst="rightArrow">
              <a:avLst>
                <a:gd name="adj1" fmla="val 50000"/>
                <a:gd name="adj2" fmla="val 48855"/>
              </a:avLst>
            </a:prstGeom>
            <a:solidFill>
              <a:srgbClr val="FF9933"/>
            </a:solidFill>
            <a:ln w="9525">
              <a:noFill/>
              <a:miter lim="800000"/>
              <a:headEnd/>
              <a:tailEnd/>
            </a:ln>
          </p:spPr>
          <p:txBody>
            <a:bodyPr wrap="none" lIns="0" tIns="0" rIns="0" bIns="0" anchor="ctr" anchorCtr="1"/>
            <a:lstStyle/>
            <a:p>
              <a:pPr>
                <a:defRPr/>
              </a:pPr>
              <a:r>
                <a:rPr lang="en-US" kern="0" dirty="0" err="1">
                  <a:solidFill>
                    <a:srgbClr val="000000"/>
                  </a:solidFill>
                  <a:latin typeface="Times New Roman" pitchFamily="18" charset="0"/>
                </a:rPr>
                <a:t>Nucl</a:t>
              </a:r>
              <a:r>
                <a:rPr lang="en-US" kern="0" dirty="0">
                  <a:solidFill>
                    <a:srgbClr val="000000"/>
                  </a:solidFill>
                  <a:latin typeface="Times New Roman" pitchFamily="18" charset="0"/>
                </a:rPr>
                <a:t>.</a:t>
              </a:r>
            </a:p>
          </p:txBody>
        </p:sp>
        <p:sp>
          <p:nvSpPr>
            <p:cNvPr id="139" name="AutoShape 27"/>
            <p:cNvSpPr>
              <a:spLocks noChangeArrowheads="1"/>
            </p:cNvSpPr>
            <p:nvPr/>
          </p:nvSpPr>
          <p:spPr bwMode="auto">
            <a:xfrm rot="21210983" flipH="1">
              <a:off x="4111429" y="5801000"/>
              <a:ext cx="601831" cy="315272"/>
            </a:xfrm>
            <a:prstGeom prst="rightArrow">
              <a:avLst>
                <a:gd name="adj1" fmla="val 50000"/>
                <a:gd name="adj2" fmla="val 50704"/>
              </a:avLst>
            </a:prstGeom>
            <a:solidFill>
              <a:srgbClr val="FFCC00"/>
            </a:solidFill>
            <a:ln w="9525">
              <a:noFill/>
              <a:miter lim="800000"/>
              <a:headEnd/>
              <a:tailEnd/>
            </a:ln>
          </p:spPr>
          <p:txBody>
            <a:bodyPr wrap="none" lIns="0" tIns="0" rIns="0" bIns="0" anchor="ctr" anchorCtr="1"/>
            <a:lstStyle/>
            <a:p>
              <a:pPr>
                <a:defRPr/>
              </a:pPr>
              <a:r>
                <a:rPr lang="en-US" kern="0" dirty="0">
                  <a:solidFill>
                    <a:srgbClr val="000000"/>
                  </a:solidFill>
                  <a:latin typeface="Times New Roman" pitchFamily="18" charset="0"/>
                </a:rPr>
                <a:t>AA</a:t>
              </a:r>
            </a:p>
          </p:txBody>
        </p:sp>
        <p:cxnSp>
          <p:nvCxnSpPr>
            <p:cNvPr id="140" name="AutoShape 28"/>
            <p:cNvCxnSpPr>
              <a:cxnSpLocks noChangeShapeType="1"/>
              <a:stCxn id="76" idx="2"/>
              <a:endCxn id="138" idx="2"/>
            </p:cNvCxnSpPr>
            <p:nvPr/>
          </p:nvCxnSpPr>
          <p:spPr bwMode="auto">
            <a:xfrm rot="16200000" flipH="1">
              <a:off x="3127217" y="4654230"/>
              <a:ext cx="543750" cy="1591488"/>
            </a:xfrm>
            <a:prstGeom prst="curvedConnector3">
              <a:avLst>
                <a:gd name="adj1" fmla="val 159625"/>
              </a:avLst>
            </a:prstGeom>
            <a:noFill/>
            <a:ln w="76200">
              <a:solidFill>
                <a:srgbClr val="9900CC"/>
              </a:solidFill>
              <a:round/>
              <a:headEnd/>
              <a:tailEnd type="triangle" w="med" len="med"/>
            </a:ln>
          </p:spPr>
        </p:cxnSp>
        <p:cxnSp>
          <p:nvCxnSpPr>
            <p:cNvPr id="141" name="AutoShape 29"/>
            <p:cNvCxnSpPr>
              <a:cxnSpLocks noChangeShapeType="1"/>
              <a:stCxn id="76" idx="2"/>
              <a:endCxn id="137" idx="3"/>
            </p:cNvCxnSpPr>
            <p:nvPr/>
          </p:nvCxnSpPr>
          <p:spPr bwMode="auto">
            <a:xfrm rot="16200000" flipH="1">
              <a:off x="2889908" y="4891539"/>
              <a:ext cx="1701041" cy="2274160"/>
            </a:xfrm>
            <a:prstGeom prst="curvedConnector3">
              <a:avLst>
                <a:gd name="adj1" fmla="val 87516"/>
              </a:avLst>
            </a:prstGeom>
            <a:noFill/>
            <a:ln w="76200">
              <a:solidFill>
                <a:srgbClr val="9900CC"/>
              </a:solidFill>
              <a:round/>
              <a:headEnd/>
              <a:tailEnd type="triangle" w="med" len="med"/>
            </a:ln>
          </p:spPr>
        </p:cxnSp>
        <p:sp>
          <p:nvSpPr>
            <p:cNvPr id="142" name="Text Box 9"/>
            <p:cNvSpPr txBox="1">
              <a:spLocks noChangeArrowheads="1"/>
            </p:cNvSpPr>
            <p:nvPr/>
          </p:nvSpPr>
          <p:spPr bwMode="auto">
            <a:xfrm flipH="1">
              <a:off x="2789658" y="3293765"/>
              <a:ext cx="740618" cy="368740"/>
            </a:xfrm>
            <a:prstGeom prst="rect">
              <a:avLst/>
            </a:prstGeom>
            <a:solidFill>
              <a:srgbClr val="FFFF99"/>
            </a:solidFill>
            <a:ln w="9525" algn="ctr">
              <a:noFill/>
              <a:miter lim="800000"/>
              <a:headEnd/>
              <a:tailEnd/>
            </a:ln>
          </p:spPr>
          <p:txBody>
            <a:bodyPr wrap="square">
              <a:spAutoFit/>
            </a:bodyPr>
            <a:lstStyle/>
            <a:p>
              <a:pPr marL="609600" indent="-609600">
                <a:spcBef>
                  <a:spcPct val="20000"/>
                </a:spcBef>
                <a:defRPr/>
              </a:pPr>
              <a:r>
                <a:rPr lang="en-US" sz="2000" kern="0" dirty="0" smtClean="0">
                  <a:solidFill>
                    <a:srgbClr val="000000"/>
                  </a:solidFill>
                  <a:latin typeface="Times New Roman" pitchFamily="18" charset="0"/>
                </a:rPr>
                <a:t>DNA</a:t>
              </a:r>
              <a:endParaRPr lang="en-US" sz="2000" kern="0" dirty="0">
                <a:solidFill>
                  <a:srgbClr val="000000"/>
                </a:solidFill>
                <a:latin typeface="Times New Roman" pitchFamily="18" charset="0"/>
              </a:endParaRPr>
            </a:p>
          </p:txBody>
        </p:sp>
        <p:sp>
          <p:nvSpPr>
            <p:cNvPr id="143" name="AutoShape 19"/>
            <p:cNvSpPr>
              <a:spLocks noChangeArrowheads="1"/>
            </p:cNvSpPr>
            <p:nvPr/>
          </p:nvSpPr>
          <p:spPr bwMode="auto">
            <a:xfrm flipH="1">
              <a:off x="2241719" y="3256990"/>
              <a:ext cx="621891" cy="341026"/>
            </a:xfrm>
            <a:prstGeom prst="rightArrow">
              <a:avLst>
                <a:gd name="adj1" fmla="val 50000"/>
                <a:gd name="adj2" fmla="val 52865"/>
              </a:avLst>
            </a:prstGeom>
            <a:solidFill>
              <a:srgbClr val="99CCFF"/>
            </a:solidFill>
            <a:ln w="9525" algn="ctr">
              <a:solidFill>
                <a:sysClr val="windowText" lastClr="000000"/>
              </a:solidFill>
              <a:miter lim="800000"/>
              <a:headEnd/>
              <a:tailEnd/>
            </a:ln>
          </p:spPr>
          <p:txBody>
            <a:bodyPr wrap="none" anchor="ctr"/>
            <a:lstStyle/>
            <a:p>
              <a:pPr marL="609600" indent="-609600" algn="ctr">
                <a:spcBef>
                  <a:spcPct val="20000"/>
                </a:spcBef>
                <a:defRPr/>
              </a:pPr>
              <a:r>
                <a:rPr lang="en-US" sz="2000" kern="0" dirty="0" smtClean="0">
                  <a:solidFill>
                    <a:srgbClr val="000000"/>
                  </a:solidFill>
                  <a:latin typeface="Times New Roman" pitchFamily="18" charset="0"/>
                </a:rPr>
                <a:t>Repl.</a:t>
              </a:r>
              <a:endParaRPr lang="en-US" sz="2000" kern="0" dirty="0">
                <a:solidFill>
                  <a:srgbClr val="000000"/>
                </a:solidFill>
                <a:latin typeface="Times New Roman" pitchFamily="18" charset="0"/>
              </a:endParaRPr>
            </a:p>
          </p:txBody>
        </p:sp>
        <p:cxnSp>
          <p:nvCxnSpPr>
            <p:cNvPr id="144" name="AutoShape 14"/>
            <p:cNvCxnSpPr>
              <a:cxnSpLocks noChangeShapeType="1"/>
              <a:stCxn id="138" idx="3"/>
              <a:endCxn id="142" idx="1"/>
            </p:cNvCxnSpPr>
            <p:nvPr/>
          </p:nvCxnSpPr>
          <p:spPr bwMode="auto">
            <a:xfrm rot="10800000">
              <a:off x="3530277" y="3478135"/>
              <a:ext cx="600883" cy="2008186"/>
            </a:xfrm>
            <a:prstGeom prst="curvedConnector3">
              <a:avLst>
                <a:gd name="adj1" fmla="val 50000"/>
              </a:avLst>
            </a:prstGeom>
            <a:noFill/>
            <a:ln w="57150">
              <a:solidFill>
                <a:srgbClr val="9900CC"/>
              </a:solidFill>
              <a:round/>
              <a:headEnd/>
              <a:tailEnd type="triangle" w="med" len="med"/>
            </a:ln>
          </p:spPr>
        </p:cxnSp>
        <p:cxnSp>
          <p:nvCxnSpPr>
            <p:cNvPr id="145" name="AutoShape 24"/>
            <p:cNvCxnSpPr>
              <a:cxnSpLocks noChangeShapeType="1"/>
              <a:stCxn id="76" idx="2"/>
              <a:endCxn id="159" idx="3"/>
            </p:cNvCxnSpPr>
            <p:nvPr/>
          </p:nvCxnSpPr>
          <p:spPr bwMode="auto">
            <a:xfrm rot="5400000" flipH="1">
              <a:off x="673175" y="3247927"/>
              <a:ext cx="1790397" cy="2069948"/>
            </a:xfrm>
            <a:prstGeom prst="curvedConnector4">
              <a:avLst>
                <a:gd name="adj1" fmla="val -12768"/>
                <a:gd name="adj2" fmla="val 111044"/>
              </a:avLst>
            </a:prstGeom>
            <a:noFill/>
            <a:ln w="76200">
              <a:solidFill>
                <a:srgbClr val="9900CC"/>
              </a:solidFill>
              <a:round/>
              <a:headEnd/>
              <a:tailEnd type="triangle" w="med" len="med"/>
            </a:ln>
          </p:spPr>
        </p:cxnSp>
        <p:cxnSp>
          <p:nvCxnSpPr>
            <p:cNvPr id="146" name="AutoShape 20"/>
            <p:cNvCxnSpPr>
              <a:cxnSpLocks noChangeShapeType="1"/>
              <a:stCxn id="77" idx="2"/>
              <a:endCxn id="159" idx="1"/>
            </p:cNvCxnSpPr>
            <p:nvPr/>
          </p:nvCxnSpPr>
          <p:spPr bwMode="auto">
            <a:xfrm rot="5400000" flipH="1">
              <a:off x="1366902" y="3740809"/>
              <a:ext cx="974808" cy="268595"/>
            </a:xfrm>
            <a:prstGeom prst="curvedConnector4">
              <a:avLst>
                <a:gd name="adj1" fmla="val -23451"/>
                <a:gd name="adj2" fmla="val -255329"/>
              </a:avLst>
            </a:prstGeom>
            <a:noFill/>
            <a:ln w="38100">
              <a:solidFill>
                <a:srgbClr val="9900CC"/>
              </a:solidFill>
              <a:round/>
              <a:headEnd/>
              <a:tailEnd type="triangle" w="med" len="med"/>
            </a:ln>
          </p:spPr>
        </p:cxnSp>
        <p:cxnSp>
          <p:nvCxnSpPr>
            <p:cNvPr id="147" name="AutoShape 26"/>
            <p:cNvCxnSpPr>
              <a:cxnSpLocks noChangeShapeType="1"/>
              <a:stCxn id="77" idx="0"/>
              <a:endCxn id="75" idx="2"/>
            </p:cNvCxnSpPr>
            <p:nvPr/>
          </p:nvCxnSpPr>
          <p:spPr bwMode="auto">
            <a:xfrm rot="16200000" flipH="1">
              <a:off x="2122859" y="3828144"/>
              <a:ext cx="1065232" cy="1333744"/>
            </a:xfrm>
            <a:prstGeom prst="curvedConnector5">
              <a:avLst>
                <a:gd name="adj1" fmla="val -21460"/>
                <a:gd name="adj2" fmla="val 59149"/>
                <a:gd name="adj3" fmla="val 121460"/>
              </a:avLst>
            </a:prstGeom>
            <a:noFill/>
            <a:ln w="57150">
              <a:solidFill>
                <a:sysClr val="windowText" lastClr="000000"/>
              </a:solidFill>
              <a:prstDash val="sysDot"/>
              <a:round/>
              <a:headEnd/>
              <a:tailEnd type="triangle" w="med" len="med"/>
            </a:ln>
          </p:spPr>
        </p:cxnSp>
        <p:sp>
          <p:nvSpPr>
            <p:cNvPr id="148" name="Text Box 18"/>
            <p:cNvSpPr txBox="1">
              <a:spLocks noChangeArrowheads="1"/>
            </p:cNvSpPr>
            <p:nvPr/>
          </p:nvSpPr>
          <p:spPr bwMode="auto">
            <a:xfrm flipH="1">
              <a:off x="1607602" y="3261652"/>
              <a:ext cx="685799" cy="338554"/>
            </a:xfrm>
            <a:prstGeom prst="rect">
              <a:avLst/>
            </a:prstGeom>
            <a:solidFill>
              <a:srgbClr val="C0C0C0"/>
            </a:solidFill>
            <a:ln w="9525" algn="ctr">
              <a:noFill/>
              <a:miter lim="800000"/>
              <a:headEnd/>
              <a:tailEnd/>
            </a:ln>
          </p:spPr>
          <p:txBody>
            <a:bodyPr wrap="square">
              <a:spAutoFit/>
            </a:bodyPr>
            <a:lstStyle/>
            <a:p>
              <a:pPr marL="609600" indent="-609600">
                <a:spcBef>
                  <a:spcPct val="20000"/>
                </a:spcBef>
                <a:defRPr/>
              </a:pPr>
              <a:r>
                <a:rPr lang="en-US" sz="1600" kern="0" dirty="0">
                  <a:solidFill>
                    <a:srgbClr val="808080"/>
                  </a:solidFill>
                  <a:latin typeface="Times New Roman" pitchFamily="18" charset="0"/>
                </a:rPr>
                <a:t>Gene</a:t>
              </a:r>
            </a:p>
          </p:txBody>
        </p:sp>
        <p:cxnSp>
          <p:nvCxnSpPr>
            <p:cNvPr id="149" name="AutoShape 22"/>
            <p:cNvCxnSpPr>
              <a:cxnSpLocks noChangeShapeType="1"/>
              <a:stCxn id="148" idx="0"/>
              <a:endCxn id="78" idx="2"/>
            </p:cNvCxnSpPr>
            <p:nvPr/>
          </p:nvCxnSpPr>
          <p:spPr bwMode="auto">
            <a:xfrm rot="16200000" flipH="1">
              <a:off x="1725858" y="3486294"/>
              <a:ext cx="1041299" cy="592015"/>
            </a:xfrm>
            <a:prstGeom prst="curvedConnector5">
              <a:avLst>
                <a:gd name="adj1" fmla="val -21953"/>
                <a:gd name="adj2" fmla="val 66359"/>
                <a:gd name="adj3" fmla="val 121953"/>
              </a:avLst>
            </a:prstGeom>
            <a:noFill/>
            <a:ln w="57150">
              <a:solidFill>
                <a:sysClr val="windowText" lastClr="000000"/>
              </a:solidFill>
              <a:prstDash val="sysDot"/>
              <a:round/>
              <a:headEnd/>
              <a:tailEnd type="triangle" w="med" len="med"/>
            </a:ln>
          </p:spPr>
        </p:cxnSp>
        <p:cxnSp>
          <p:nvCxnSpPr>
            <p:cNvPr id="150" name="AutoShape 24"/>
            <p:cNvCxnSpPr>
              <a:cxnSpLocks noChangeShapeType="1"/>
              <a:stCxn id="158" idx="2"/>
              <a:endCxn id="78" idx="2"/>
            </p:cNvCxnSpPr>
            <p:nvPr/>
          </p:nvCxnSpPr>
          <p:spPr bwMode="auto">
            <a:xfrm rot="5400000" flipH="1" flipV="1">
              <a:off x="1572586" y="3495749"/>
              <a:ext cx="162727" cy="1777132"/>
            </a:xfrm>
            <a:prstGeom prst="curvedConnector3">
              <a:avLst>
                <a:gd name="adj1" fmla="val -140481"/>
              </a:avLst>
            </a:prstGeom>
            <a:noFill/>
            <a:ln w="76200">
              <a:solidFill>
                <a:srgbClr val="0000CC"/>
              </a:solidFill>
              <a:round/>
              <a:headEnd/>
              <a:tailEnd type="triangle" w="med" len="med"/>
            </a:ln>
          </p:spPr>
        </p:cxnSp>
        <p:cxnSp>
          <p:nvCxnSpPr>
            <p:cNvPr id="151" name="AutoShape 30"/>
            <p:cNvCxnSpPr>
              <a:cxnSpLocks noChangeShapeType="1"/>
              <a:stCxn id="157" idx="1"/>
              <a:endCxn id="75" idx="2"/>
            </p:cNvCxnSpPr>
            <p:nvPr/>
          </p:nvCxnSpPr>
          <p:spPr bwMode="auto">
            <a:xfrm>
              <a:off x="1645387" y="4811151"/>
              <a:ext cx="1676960" cy="216481"/>
            </a:xfrm>
            <a:prstGeom prst="curvedConnector4">
              <a:avLst>
                <a:gd name="adj1" fmla="val 43645"/>
                <a:gd name="adj2" fmla="val 205598"/>
              </a:avLst>
            </a:prstGeom>
            <a:noFill/>
            <a:ln w="76200">
              <a:solidFill>
                <a:srgbClr val="0000CC"/>
              </a:solidFill>
              <a:round/>
              <a:headEnd/>
              <a:tailEnd type="triangle" w="med" len="med"/>
            </a:ln>
          </p:spPr>
        </p:cxnSp>
        <p:cxnSp>
          <p:nvCxnSpPr>
            <p:cNvPr id="152" name="AutoShape 24"/>
            <p:cNvCxnSpPr>
              <a:cxnSpLocks noChangeShapeType="1"/>
              <a:stCxn id="159" idx="2"/>
              <a:endCxn id="143" idx="2"/>
            </p:cNvCxnSpPr>
            <p:nvPr/>
          </p:nvCxnSpPr>
          <p:spPr bwMode="auto">
            <a:xfrm rot="5400000" flipH="1" flipV="1">
              <a:off x="1748705" y="2976015"/>
              <a:ext cx="51296" cy="1295298"/>
            </a:xfrm>
            <a:prstGeom prst="curvedConnector3">
              <a:avLst>
                <a:gd name="adj1" fmla="val -445649"/>
              </a:avLst>
            </a:prstGeom>
            <a:noFill/>
            <a:ln w="76200">
              <a:solidFill>
                <a:srgbClr val="0000CC"/>
              </a:solidFill>
              <a:round/>
              <a:headEnd/>
              <a:tailEnd type="triangle" w="med" len="med"/>
            </a:ln>
          </p:spPr>
        </p:cxnSp>
        <p:sp>
          <p:nvSpPr>
            <p:cNvPr id="153" name="Right Arrow 152"/>
            <p:cNvSpPr/>
            <p:nvPr/>
          </p:nvSpPr>
          <p:spPr bwMode="auto">
            <a:xfrm flipH="1">
              <a:off x="2895599" y="5867400"/>
              <a:ext cx="1245167" cy="724680"/>
            </a:xfrm>
            <a:prstGeom prst="rightArrow">
              <a:avLst/>
            </a:prstGeom>
            <a:solidFill>
              <a:sysClr val="window" lastClr="FFFFFF"/>
            </a:solid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defRPr/>
              </a:pPr>
              <a:r>
                <a:rPr lang="en-US" sz="2800" b="1" kern="0" dirty="0" smtClean="0">
                  <a:solidFill>
                    <a:srgbClr val="000000"/>
                  </a:solidFill>
                </a:rPr>
                <a:t>ATP</a:t>
              </a:r>
            </a:p>
          </p:txBody>
        </p:sp>
        <p:cxnSp>
          <p:nvCxnSpPr>
            <p:cNvPr id="154" name="AutoShape 14"/>
            <p:cNvCxnSpPr>
              <a:cxnSpLocks noChangeShapeType="1"/>
              <a:stCxn id="137" idx="2"/>
              <a:endCxn id="153" idx="1"/>
            </p:cNvCxnSpPr>
            <p:nvPr/>
          </p:nvCxnSpPr>
          <p:spPr bwMode="auto">
            <a:xfrm rot="10800000">
              <a:off x="4140766" y="6229741"/>
              <a:ext cx="580016" cy="51717"/>
            </a:xfrm>
            <a:prstGeom prst="curvedConnector3">
              <a:avLst>
                <a:gd name="adj1" fmla="val 50000"/>
              </a:avLst>
            </a:prstGeom>
            <a:noFill/>
            <a:ln w="57150">
              <a:solidFill>
                <a:srgbClr val="9900CC"/>
              </a:solidFill>
              <a:round/>
              <a:headEnd/>
              <a:tailEnd type="triangle" w="med" len="med"/>
            </a:ln>
          </p:spPr>
        </p:cxnSp>
        <p:sp>
          <p:nvSpPr>
            <p:cNvPr id="155" name="Right Arrow 154"/>
            <p:cNvSpPr/>
            <p:nvPr/>
          </p:nvSpPr>
          <p:spPr bwMode="auto">
            <a:xfrm flipH="1">
              <a:off x="3733800" y="3963275"/>
              <a:ext cx="1130334" cy="761125"/>
            </a:xfrm>
            <a:prstGeom prst="rightArrow">
              <a:avLst/>
            </a:prstGeom>
            <a:solidFill>
              <a:sysClr val="window" lastClr="FFFFFF"/>
            </a:solidFill>
            <a:ln w="38100" cap="flat" cmpd="sng" algn="ctr">
              <a:solidFill>
                <a:srgbClr val="FF33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defRPr/>
              </a:pPr>
              <a:r>
                <a:rPr lang="en-US" sz="2800" b="1" kern="0" dirty="0" smtClean="0">
                  <a:solidFill>
                    <a:srgbClr val="000000"/>
                  </a:solidFill>
                </a:rPr>
                <a:t>ATP</a:t>
              </a:r>
            </a:p>
          </p:txBody>
        </p:sp>
        <p:cxnSp>
          <p:nvCxnSpPr>
            <p:cNvPr id="156" name="AutoShape 14"/>
            <p:cNvCxnSpPr>
              <a:cxnSpLocks noChangeShapeType="1"/>
              <a:stCxn id="71" idx="0"/>
              <a:endCxn id="155" idx="1"/>
            </p:cNvCxnSpPr>
            <p:nvPr/>
          </p:nvCxnSpPr>
          <p:spPr bwMode="auto">
            <a:xfrm rot="10800000" flipH="1">
              <a:off x="4673136" y="4343838"/>
              <a:ext cx="190998" cy="1929180"/>
            </a:xfrm>
            <a:prstGeom prst="curvedConnector5">
              <a:avLst>
                <a:gd name="adj1" fmla="val -119687"/>
                <a:gd name="adj2" fmla="val 49073"/>
                <a:gd name="adj3" fmla="val 219687"/>
              </a:avLst>
            </a:prstGeom>
            <a:noFill/>
            <a:ln w="57150">
              <a:solidFill>
                <a:srgbClr val="9900CC"/>
              </a:solidFill>
              <a:round/>
              <a:headEnd/>
              <a:tailEnd type="triangle" w="med" len="med"/>
            </a:ln>
          </p:spPr>
        </p:cxnSp>
        <p:sp>
          <p:nvSpPr>
            <p:cNvPr id="157" name="Text Box 9"/>
            <p:cNvSpPr txBox="1">
              <a:spLocks noChangeArrowheads="1"/>
            </p:cNvSpPr>
            <p:nvPr/>
          </p:nvSpPr>
          <p:spPr bwMode="auto">
            <a:xfrm flipH="1">
              <a:off x="0" y="4570052"/>
              <a:ext cx="1645387" cy="482197"/>
            </a:xfrm>
            <a:prstGeom prst="rect">
              <a:avLst/>
            </a:prstGeom>
            <a:solidFill>
              <a:srgbClr val="FF66FF"/>
            </a:solidFill>
            <a:ln w="9525" algn="ctr">
              <a:noFill/>
              <a:miter lim="800000"/>
              <a:headEnd/>
              <a:tailEnd/>
            </a:ln>
          </p:spPr>
          <p:txBody>
            <a:bodyPr wrap="square">
              <a:spAutoFit/>
            </a:bodyPr>
            <a:lstStyle/>
            <a:p>
              <a:pPr marL="609600" indent="-609600">
                <a:spcBef>
                  <a:spcPct val="20000"/>
                </a:spcBef>
                <a:defRPr/>
              </a:pPr>
              <a:r>
                <a:rPr lang="en-US" sz="2800" kern="0" dirty="0">
                  <a:solidFill>
                    <a:srgbClr val="000000"/>
                  </a:solidFill>
                  <a:latin typeface="Times New Roman" pitchFamily="18" charset="0"/>
                </a:rPr>
                <a:t>Ribosome</a:t>
              </a:r>
              <a:endParaRPr lang="en-US" sz="2400" kern="0" dirty="0">
                <a:solidFill>
                  <a:srgbClr val="000000"/>
                </a:solidFill>
                <a:latin typeface="Times New Roman" pitchFamily="18" charset="0"/>
              </a:endParaRPr>
            </a:p>
          </p:txBody>
        </p:sp>
        <p:sp>
          <p:nvSpPr>
            <p:cNvPr id="158" name="Text Box 11"/>
            <p:cNvSpPr txBox="1">
              <a:spLocks noChangeArrowheads="1"/>
            </p:cNvSpPr>
            <p:nvPr/>
          </p:nvSpPr>
          <p:spPr bwMode="auto">
            <a:xfrm flipH="1">
              <a:off x="164925" y="3942458"/>
              <a:ext cx="1200919" cy="523220"/>
            </a:xfrm>
            <a:prstGeom prst="rect">
              <a:avLst/>
            </a:prstGeom>
            <a:solidFill>
              <a:srgbClr val="FF66FF"/>
            </a:solidFill>
            <a:ln w="9525" algn="ctr">
              <a:noFill/>
              <a:miter lim="800000"/>
              <a:headEnd/>
              <a:tailEnd/>
            </a:ln>
          </p:spPr>
          <p:txBody>
            <a:bodyPr wrap="square">
              <a:spAutoFit/>
            </a:bodyPr>
            <a:lstStyle/>
            <a:p>
              <a:pPr marL="609600" indent="-609600">
                <a:spcBef>
                  <a:spcPct val="20000"/>
                </a:spcBef>
                <a:defRPr/>
              </a:pPr>
              <a:r>
                <a:rPr lang="en-US" sz="2800" kern="0" dirty="0" err="1">
                  <a:solidFill>
                    <a:srgbClr val="000000"/>
                  </a:solidFill>
                  <a:latin typeface="Times New Roman" pitchFamily="18" charset="0"/>
                </a:rPr>
                <a:t>RNAp</a:t>
              </a:r>
              <a:endParaRPr lang="en-US" sz="2800" kern="0" dirty="0">
                <a:solidFill>
                  <a:srgbClr val="000000"/>
                </a:solidFill>
                <a:latin typeface="Times New Roman" pitchFamily="18" charset="0"/>
              </a:endParaRPr>
            </a:p>
          </p:txBody>
        </p:sp>
        <p:sp>
          <p:nvSpPr>
            <p:cNvPr id="159" name="Text Box 10"/>
            <p:cNvSpPr txBox="1">
              <a:spLocks noChangeArrowheads="1"/>
            </p:cNvSpPr>
            <p:nvPr/>
          </p:nvSpPr>
          <p:spPr bwMode="auto">
            <a:xfrm flipH="1">
              <a:off x="533400" y="3126092"/>
              <a:ext cx="1186608" cy="523220"/>
            </a:xfrm>
            <a:prstGeom prst="rect">
              <a:avLst/>
            </a:prstGeom>
            <a:solidFill>
              <a:srgbClr val="FF66FF"/>
            </a:solidFill>
            <a:ln w="9525" algn="ctr">
              <a:noFill/>
              <a:miter lim="800000"/>
              <a:headEnd/>
              <a:tailEnd/>
            </a:ln>
          </p:spPr>
          <p:txBody>
            <a:bodyPr wrap="square">
              <a:spAutoFit/>
            </a:bodyPr>
            <a:lstStyle/>
            <a:p>
              <a:pPr marL="609600" indent="-609600">
                <a:spcBef>
                  <a:spcPct val="20000"/>
                </a:spcBef>
                <a:defRPr/>
              </a:pPr>
              <a:r>
                <a:rPr lang="en-US" sz="2800" kern="0" dirty="0" err="1">
                  <a:solidFill>
                    <a:srgbClr val="000000"/>
                  </a:solidFill>
                  <a:latin typeface="Times New Roman" pitchFamily="18" charset="0"/>
                </a:rPr>
                <a:t>D</a:t>
              </a:r>
              <a:r>
                <a:rPr lang="en-US" sz="2800" kern="0" dirty="0" err="1" smtClean="0">
                  <a:solidFill>
                    <a:srgbClr val="000000"/>
                  </a:solidFill>
                  <a:latin typeface="Times New Roman" pitchFamily="18" charset="0"/>
                </a:rPr>
                <a:t>NAp</a:t>
              </a:r>
              <a:endParaRPr lang="en-US" sz="2800" kern="0" dirty="0">
                <a:solidFill>
                  <a:srgbClr val="000000"/>
                </a:solidFill>
                <a:latin typeface="Times New Roman" pitchFamily="18" charset="0"/>
              </a:endParaRPr>
            </a:p>
          </p:txBody>
        </p:sp>
      </p:grpSp>
      <p:sp>
        <p:nvSpPr>
          <p:cNvPr id="65" name="TextBox 64"/>
          <p:cNvSpPr txBox="1"/>
          <p:nvPr/>
        </p:nvSpPr>
        <p:spPr>
          <a:xfrm>
            <a:off x="990600" y="480060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Horizontal Gene Transfer</a:t>
            </a:r>
          </a:p>
        </p:txBody>
      </p:sp>
      <p:sp>
        <p:nvSpPr>
          <p:cNvPr id="67" name="TextBox 66"/>
          <p:cNvSpPr txBox="1"/>
          <p:nvPr/>
        </p:nvSpPr>
        <p:spPr>
          <a:xfrm>
            <a:off x="1143000" y="609600"/>
            <a:ext cx="7620000" cy="2677656"/>
          </a:xfrm>
          <a:prstGeom prst="rect">
            <a:avLst/>
          </a:prstGeom>
          <a:noFill/>
        </p:spPr>
        <p:txBody>
          <a:bodyPr wrap="square" rtlCol="0">
            <a:spAutoFit/>
          </a:bodyPr>
          <a:lstStyle/>
          <a:p>
            <a:r>
              <a:rPr lang="en-US" sz="2800" dirty="0" smtClean="0">
                <a:solidFill>
                  <a:srgbClr val="000000"/>
                </a:solidFill>
              </a:rPr>
              <a:t>Sequence ~100 E Coli (</a:t>
            </a:r>
            <a:r>
              <a:rPr lang="en-US" sz="2800" i="1" dirty="0" smtClean="0">
                <a:solidFill>
                  <a:srgbClr val="000000"/>
                </a:solidFill>
              </a:rPr>
              <a:t>not</a:t>
            </a:r>
            <a:r>
              <a:rPr lang="en-US" sz="2800" dirty="0" smtClean="0">
                <a:solidFill>
                  <a:srgbClr val="000000"/>
                </a:solidFill>
              </a:rPr>
              <a:t> chosen randomly)</a:t>
            </a:r>
          </a:p>
          <a:p>
            <a:pPr>
              <a:buFont typeface="Arial" pitchFamily="34" charset="0"/>
              <a:buChar char="•"/>
            </a:pPr>
            <a:r>
              <a:rPr lang="en-US" sz="2800" dirty="0" smtClean="0">
                <a:solidFill>
                  <a:srgbClr val="000000"/>
                </a:solidFill>
              </a:rPr>
              <a:t> ~ 4K genes per cell</a:t>
            </a:r>
          </a:p>
          <a:p>
            <a:pPr>
              <a:buFont typeface="Arial" pitchFamily="34" charset="0"/>
              <a:buChar char="•"/>
            </a:pPr>
            <a:r>
              <a:rPr lang="en-US" sz="2800" dirty="0" smtClean="0">
                <a:solidFill>
                  <a:srgbClr val="000000"/>
                </a:solidFill>
              </a:rPr>
              <a:t> ~20K </a:t>
            </a:r>
            <a:r>
              <a:rPr lang="en-US" sz="2800" i="1" dirty="0" smtClean="0">
                <a:solidFill>
                  <a:srgbClr val="000000"/>
                </a:solidFill>
              </a:rPr>
              <a:t>different</a:t>
            </a:r>
            <a:r>
              <a:rPr lang="en-US" sz="2800" dirty="0" smtClean="0">
                <a:solidFill>
                  <a:srgbClr val="000000"/>
                </a:solidFill>
              </a:rPr>
              <a:t> genes in total</a:t>
            </a:r>
          </a:p>
          <a:p>
            <a:pPr>
              <a:buFont typeface="Arial" pitchFamily="34" charset="0"/>
              <a:buChar char="•"/>
            </a:pPr>
            <a:r>
              <a:rPr lang="en-US" sz="2800" dirty="0" smtClean="0">
                <a:solidFill>
                  <a:srgbClr val="000000"/>
                </a:solidFill>
              </a:rPr>
              <a:t> ~ 1K universally shared genes </a:t>
            </a:r>
          </a:p>
          <a:p>
            <a:pPr>
              <a:buFont typeface="Arial" pitchFamily="34" charset="0"/>
              <a:buChar char="•"/>
            </a:pPr>
            <a:r>
              <a:rPr lang="en-US" sz="2800" dirty="0" smtClean="0">
                <a:solidFill>
                  <a:srgbClr val="000000"/>
                </a:solidFill>
              </a:rPr>
              <a:t> ~ 300 essential (minimal) genes</a:t>
            </a:r>
          </a:p>
          <a:p>
            <a:pPr>
              <a:buFont typeface="Arial" pitchFamily="34" charset="0"/>
              <a:buChar char="•"/>
            </a:pPr>
            <a:endParaRPr lang="en-US" sz="2800" dirty="0" smtClean="0">
              <a:solidFill>
                <a:srgbClr val="000000"/>
              </a:solidFill>
            </a:endParaRPr>
          </a:p>
        </p:txBody>
      </p:sp>
      <p:sp>
        <p:nvSpPr>
          <p:cNvPr id="43" name="TextBox 42"/>
          <p:cNvSpPr txBox="1"/>
          <p:nvPr/>
        </p:nvSpPr>
        <p:spPr>
          <a:xfrm>
            <a:off x="6553200" y="5257800"/>
            <a:ext cx="2362200" cy="1200329"/>
          </a:xfrm>
          <a:prstGeom prst="rect">
            <a:avLst/>
          </a:prstGeom>
          <a:noFill/>
        </p:spPr>
        <p:txBody>
          <a:bodyPr wrap="square" rtlCol="0">
            <a:spAutoFit/>
          </a:bodyPr>
          <a:lstStyle/>
          <a:p>
            <a:pPr algn="r"/>
            <a:r>
              <a:rPr lang="en-US" sz="2400" dirty="0" smtClean="0">
                <a:solidFill>
                  <a:srgbClr val="000000"/>
                </a:solidFill>
              </a:rPr>
              <a:t>See slides on bacterial biosphere</a:t>
            </a:r>
            <a:endParaRPr lang="en-US" sz="2400" dirty="0">
              <a:solidFill>
                <a:srgbClr val="000000"/>
              </a:solidFill>
            </a:endParaRPr>
          </a:p>
        </p:txBody>
      </p:sp>
    </p:spTree>
  </p:cSld>
  <p:clrMapOvr>
    <a:masterClrMapping/>
  </p:clrMapOvr>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0"/>
          <p:cNvSpPr>
            <a:spLocks noChangeArrowheads="1"/>
          </p:cNvSpPr>
          <p:nvPr/>
        </p:nvSpPr>
        <p:spPr bwMode="auto">
          <a:xfrm>
            <a:off x="263525" y="4457700"/>
            <a:ext cx="184150" cy="579438"/>
          </a:xfrm>
          <a:prstGeom prst="rect">
            <a:avLst/>
          </a:prstGeom>
          <a:noFill/>
          <a:ln w="9525">
            <a:noFill/>
            <a:miter lim="800000"/>
            <a:headEnd/>
            <a:tailEnd/>
          </a:ln>
        </p:spPr>
        <p:txBody>
          <a:bodyPr wrap="none">
            <a:spAutoFit/>
          </a:bodyPr>
          <a:lstStyle/>
          <a:p>
            <a:pPr eaLnBrk="0" fontAlgn="base" hangingPunct="0">
              <a:spcBef>
                <a:spcPct val="0"/>
              </a:spcBef>
              <a:spcAft>
                <a:spcPct val="0"/>
              </a:spcAft>
            </a:pPr>
            <a:endParaRPr lang="en-US" sz="3200" smtClean="0">
              <a:solidFill>
                <a:srgbClr val="000000"/>
              </a:solidFill>
              <a:latin typeface="Comic Sans MS" charset="0"/>
            </a:endParaRPr>
          </a:p>
        </p:txBody>
      </p:sp>
      <p:sp>
        <p:nvSpPr>
          <p:cNvPr id="77827" name="Rectangle 6"/>
          <p:cNvSpPr>
            <a:spLocks noChangeArrowheads="1"/>
          </p:cNvSpPr>
          <p:nvPr/>
        </p:nvSpPr>
        <p:spPr bwMode="auto">
          <a:xfrm>
            <a:off x="0" y="228600"/>
            <a:ext cx="9144000" cy="838200"/>
          </a:xfrm>
          <a:prstGeom prst="rect">
            <a:avLst/>
          </a:prstGeom>
          <a:noFill/>
          <a:ln w="9525">
            <a:noFill/>
            <a:miter lim="800000"/>
            <a:headEnd/>
            <a:tailEnd/>
          </a:ln>
        </p:spPr>
        <p:txBody>
          <a:bodyPr anchor="ctr"/>
          <a:lstStyle/>
          <a:p>
            <a:pPr algn="ctr" eaLnBrk="0" fontAlgn="base" hangingPunct="0">
              <a:spcBef>
                <a:spcPct val="0"/>
              </a:spcBef>
              <a:spcAft>
                <a:spcPct val="0"/>
              </a:spcAft>
            </a:pPr>
            <a:r>
              <a:rPr lang="en-US" sz="3600" dirty="0" smtClean="0">
                <a:solidFill>
                  <a:srgbClr val="0000CC"/>
                </a:solidFill>
                <a:latin typeface="Arial" charset="0"/>
              </a:rPr>
              <a:t>Mechanisms in molecular biology</a:t>
            </a:r>
            <a:endParaRPr lang="en-US" sz="4400" dirty="0" smtClean="0">
              <a:solidFill>
                <a:srgbClr val="0000CC"/>
              </a:solidFill>
              <a:latin typeface="Times" charset="0"/>
            </a:endParaRPr>
          </a:p>
        </p:txBody>
      </p:sp>
      <p:sp>
        <p:nvSpPr>
          <p:cNvPr id="77828" name="Rectangle 5"/>
          <p:cNvSpPr>
            <a:spLocks noChangeArrowheads="1"/>
          </p:cNvSpPr>
          <p:nvPr/>
        </p:nvSpPr>
        <p:spPr bwMode="auto">
          <a:xfrm>
            <a:off x="1066800" y="5638800"/>
            <a:ext cx="6965368" cy="646331"/>
          </a:xfrm>
          <a:prstGeom prst="rect">
            <a:avLst/>
          </a:prstGeom>
          <a:noFill/>
          <a:ln w="9525">
            <a:noFill/>
            <a:miter lim="800000"/>
            <a:headEnd/>
            <a:tailEnd/>
          </a:ln>
        </p:spPr>
        <p:txBody>
          <a:bodyPr wrap="none">
            <a:spAutoFit/>
          </a:bodyPr>
          <a:lstStyle/>
          <a:p>
            <a:pPr eaLnBrk="0" fontAlgn="base" hangingPunct="0">
              <a:spcBef>
                <a:spcPct val="0"/>
              </a:spcBef>
              <a:spcAft>
                <a:spcPct val="0"/>
              </a:spcAft>
            </a:pPr>
            <a:r>
              <a:rPr lang="en-US" sz="3600" dirty="0" smtClean="0">
                <a:solidFill>
                  <a:srgbClr val="0000CC"/>
                </a:solidFill>
                <a:latin typeface="Arial" charset="0"/>
              </a:rPr>
              <a:t>Think of this as a “protocol stack”</a:t>
            </a:r>
          </a:p>
        </p:txBody>
      </p:sp>
      <p:sp>
        <p:nvSpPr>
          <p:cNvPr id="77829" name="Rectangle 6"/>
          <p:cNvSpPr>
            <a:spLocks noChangeArrowheads="1"/>
          </p:cNvSpPr>
          <p:nvPr/>
        </p:nvSpPr>
        <p:spPr bwMode="auto">
          <a:xfrm>
            <a:off x="1632245" y="1363682"/>
            <a:ext cx="5911555" cy="3970318"/>
          </a:xfrm>
          <a:prstGeom prst="rect">
            <a:avLst/>
          </a:prstGeom>
          <a:noFill/>
          <a:ln w="9525">
            <a:noFill/>
            <a:miter lim="800000"/>
            <a:headEnd/>
            <a:tailEnd/>
          </a:ln>
        </p:spPr>
        <p:txBody>
          <a:bodyPr wrap="none">
            <a:spAutoFit/>
          </a:bodyPr>
          <a:lstStyle/>
          <a:p>
            <a:pPr marL="609600" indent="-609600" eaLnBrk="0" fontAlgn="base" hangingPunct="0">
              <a:spcBef>
                <a:spcPct val="0"/>
              </a:spcBef>
              <a:spcAft>
                <a:spcPct val="0"/>
              </a:spcAft>
            </a:pPr>
            <a:r>
              <a:rPr lang="en-US" sz="2800" dirty="0" smtClean="0">
                <a:solidFill>
                  <a:srgbClr val="FF0000"/>
                </a:solidFill>
                <a:latin typeface="Arial" charset="0"/>
              </a:rPr>
              <a:t>0.	HGT (Horizontal Gene Transfer)</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DNA replication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DNA repair</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Mutation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Transcription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Translation</a:t>
            </a:r>
          </a:p>
          <a:p>
            <a:pPr marL="609600" indent="-609600" eaLnBrk="0" fontAlgn="base" hangingPunct="0">
              <a:spcBef>
                <a:spcPct val="0"/>
              </a:spcBef>
              <a:spcAft>
                <a:spcPct val="0"/>
              </a:spcAft>
              <a:buFont typeface="Arial" charset="0"/>
              <a:buAutoNum type="arabicPeriod"/>
            </a:pPr>
            <a:r>
              <a:rPr lang="en-US" sz="2800" dirty="0" smtClean="0">
                <a:solidFill>
                  <a:srgbClr val="FF0000"/>
                </a:solidFill>
                <a:latin typeface="Arial" charset="0"/>
              </a:rPr>
              <a:t>Metabolism</a:t>
            </a:r>
          </a:p>
          <a:p>
            <a:pPr marL="609600" indent="-609600" eaLnBrk="0" fontAlgn="base" hangingPunct="0">
              <a:spcBef>
                <a:spcPct val="0"/>
              </a:spcBef>
              <a:spcAft>
                <a:spcPct val="0"/>
              </a:spcAft>
              <a:buFont typeface="Arial" charset="0"/>
              <a:buAutoNum type="arabicPeriod"/>
            </a:pPr>
            <a:r>
              <a:rPr lang="en-US" sz="2800" dirty="0" smtClean="0">
                <a:solidFill>
                  <a:srgbClr val="FF0000"/>
                </a:solidFill>
                <a:latin typeface="Arial" charset="0"/>
              </a:rPr>
              <a:t>Signal transduction</a:t>
            </a:r>
          </a:p>
          <a:p>
            <a:pPr marL="609600" indent="-609600" eaLnBrk="0" fontAlgn="base" hangingPunct="0">
              <a:spcBef>
                <a:spcPct val="0"/>
              </a:spcBef>
              <a:spcAft>
                <a:spcPct val="0"/>
              </a:spcAft>
              <a:buFont typeface="Arial" charset="0"/>
              <a:buAutoNum type="arabicPeriod"/>
            </a:pPr>
            <a:r>
              <a:rPr lang="en-US" sz="2800" dirty="0" smtClean="0">
                <a:solidFill>
                  <a:srgbClr val="FF0000"/>
                </a:solidFill>
                <a:latin typeface="Arial" charset="0"/>
              </a:rPr>
              <a:t>…</a:t>
            </a:r>
          </a:p>
        </p:txBody>
      </p:sp>
    </p:spTree>
  </p:cSld>
  <p:clrMapOvr>
    <a:masterClrMapping/>
  </p:clrMapOvr>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0"/>
          <p:cNvSpPr>
            <a:spLocks noChangeArrowheads="1"/>
          </p:cNvSpPr>
          <p:nvPr/>
        </p:nvSpPr>
        <p:spPr bwMode="auto">
          <a:xfrm>
            <a:off x="263525" y="4457700"/>
            <a:ext cx="184150" cy="579438"/>
          </a:xfrm>
          <a:prstGeom prst="rect">
            <a:avLst/>
          </a:prstGeom>
          <a:noFill/>
          <a:ln w="9525">
            <a:noFill/>
            <a:miter lim="800000"/>
            <a:headEnd/>
            <a:tailEnd/>
          </a:ln>
        </p:spPr>
        <p:txBody>
          <a:bodyPr wrap="none">
            <a:spAutoFit/>
          </a:bodyPr>
          <a:lstStyle/>
          <a:p>
            <a:pPr eaLnBrk="0" fontAlgn="base" hangingPunct="0">
              <a:spcBef>
                <a:spcPct val="0"/>
              </a:spcBef>
              <a:spcAft>
                <a:spcPct val="0"/>
              </a:spcAft>
            </a:pPr>
            <a:endParaRPr lang="en-US" sz="3200" smtClean="0">
              <a:solidFill>
                <a:srgbClr val="000000"/>
              </a:solidFill>
              <a:latin typeface="Comic Sans MS" charset="0"/>
            </a:endParaRPr>
          </a:p>
        </p:txBody>
      </p:sp>
      <p:sp>
        <p:nvSpPr>
          <p:cNvPr id="77828" name="Rectangle 5"/>
          <p:cNvSpPr>
            <a:spLocks noChangeArrowheads="1"/>
          </p:cNvSpPr>
          <p:nvPr/>
        </p:nvSpPr>
        <p:spPr bwMode="auto">
          <a:xfrm>
            <a:off x="1778851" y="5638800"/>
            <a:ext cx="5460149" cy="523220"/>
          </a:xfrm>
          <a:prstGeom prst="rect">
            <a:avLst/>
          </a:prstGeom>
          <a:noFill/>
          <a:ln w="9525">
            <a:noFill/>
            <a:miter lim="800000"/>
            <a:headEnd/>
            <a:tailEnd/>
          </a:ln>
        </p:spPr>
        <p:txBody>
          <a:bodyPr wrap="none">
            <a:spAutoFit/>
          </a:bodyPr>
          <a:lstStyle/>
          <a:p>
            <a:pPr eaLnBrk="0" fontAlgn="base" hangingPunct="0">
              <a:spcBef>
                <a:spcPct val="0"/>
              </a:spcBef>
              <a:spcAft>
                <a:spcPct val="0"/>
              </a:spcAft>
            </a:pPr>
            <a:r>
              <a:rPr lang="en-US" sz="2800" dirty="0" smtClean="0">
                <a:solidFill>
                  <a:srgbClr val="0000CC"/>
                </a:solidFill>
                <a:latin typeface="Arial" charset="0"/>
              </a:rPr>
              <a:t>Think of this as a “protocol stack”</a:t>
            </a:r>
          </a:p>
        </p:txBody>
      </p:sp>
      <p:sp>
        <p:nvSpPr>
          <p:cNvPr id="77829" name="Rectangle 6"/>
          <p:cNvSpPr>
            <a:spLocks noChangeArrowheads="1"/>
          </p:cNvSpPr>
          <p:nvPr/>
        </p:nvSpPr>
        <p:spPr bwMode="auto">
          <a:xfrm>
            <a:off x="1632245" y="1363682"/>
            <a:ext cx="3860352" cy="3970318"/>
          </a:xfrm>
          <a:prstGeom prst="rect">
            <a:avLst/>
          </a:prstGeom>
          <a:noFill/>
          <a:ln w="9525">
            <a:noFill/>
            <a:miter lim="800000"/>
            <a:headEnd/>
            <a:tailEnd/>
          </a:ln>
        </p:spPr>
        <p:txBody>
          <a:bodyPr wrap="none">
            <a:spAutoFit/>
          </a:bodyPr>
          <a:lstStyle/>
          <a:p>
            <a:pPr marL="609600" indent="-609600" eaLnBrk="0" fontAlgn="base" hangingPunct="0">
              <a:spcBef>
                <a:spcPct val="0"/>
              </a:spcBef>
              <a:spcAft>
                <a:spcPct val="0"/>
              </a:spcAft>
            </a:pPr>
            <a:r>
              <a:rPr lang="en-US" sz="2800" dirty="0" smtClean="0">
                <a:solidFill>
                  <a:srgbClr val="000000"/>
                </a:solidFill>
                <a:latin typeface="Arial" charset="0"/>
              </a:rPr>
              <a:t>0.	HGT</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DNA replication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DNA repair</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Mutation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Transcription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Translation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Metabolism</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Signal transduction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a:t>
            </a:r>
          </a:p>
        </p:txBody>
      </p:sp>
      <p:sp>
        <p:nvSpPr>
          <p:cNvPr id="6" name="Right Brace 5"/>
          <p:cNvSpPr/>
          <p:nvPr/>
        </p:nvSpPr>
        <p:spPr bwMode="auto">
          <a:xfrm>
            <a:off x="5486400" y="3124200"/>
            <a:ext cx="609600" cy="2133600"/>
          </a:xfrm>
          <a:prstGeom prst="rightBrace">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3200">
              <a:solidFill>
                <a:srgbClr val="000000"/>
              </a:solidFill>
              <a:latin typeface="Comic Sans MS" pitchFamily="-109" charset="0"/>
            </a:endParaRPr>
          </a:p>
        </p:txBody>
      </p:sp>
      <p:sp>
        <p:nvSpPr>
          <p:cNvPr id="7" name="TextBox 6"/>
          <p:cNvSpPr txBox="1"/>
          <p:nvPr/>
        </p:nvSpPr>
        <p:spPr>
          <a:xfrm>
            <a:off x="6172200" y="3723382"/>
            <a:ext cx="2209800" cy="1077218"/>
          </a:xfrm>
          <a:prstGeom prst="rect">
            <a:avLst/>
          </a:prstGeom>
          <a:noFill/>
        </p:spPr>
        <p:txBody>
          <a:bodyPr wrap="square" rtlCol="0">
            <a:spAutoFit/>
          </a:bodyPr>
          <a:lstStyle/>
          <a:p>
            <a:pPr algn="ctr"/>
            <a:r>
              <a:rPr lang="en-US" sz="3200" b="1" dirty="0" smtClean="0">
                <a:solidFill>
                  <a:srgbClr val="3366FF"/>
                </a:solidFill>
              </a:rPr>
              <a:t>Highly controlled</a:t>
            </a:r>
            <a:endParaRPr lang="en-US" sz="3200" b="1" dirty="0">
              <a:solidFill>
                <a:srgbClr val="3366FF"/>
              </a:solidFill>
            </a:endParaRPr>
          </a:p>
        </p:txBody>
      </p:sp>
      <p:sp>
        <p:nvSpPr>
          <p:cNvPr id="8" name="Rectangle 6"/>
          <p:cNvSpPr>
            <a:spLocks noChangeArrowheads="1"/>
          </p:cNvSpPr>
          <p:nvPr/>
        </p:nvSpPr>
        <p:spPr bwMode="auto">
          <a:xfrm>
            <a:off x="0" y="228600"/>
            <a:ext cx="9144000" cy="838200"/>
          </a:xfrm>
          <a:prstGeom prst="rect">
            <a:avLst/>
          </a:prstGeom>
          <a:noFill/>
          <a:ln w="9525">
            <a:noFill/>
            <a:miter lim="800000"/>
            <a:headEnd/>
            <a:tailEnd/>
          </a:ln>
        </p:spPr>
        <p:txBody>
          <a:bodyPr anchor="ctr"/>
          <a:lstStyle/>
          <a:p>
            <a:pPr algn="ctr" eaLnBrk="0" fontAlgn="base" hangingPunct="0">
              <a:spcBef>
                <a:spcPct val="0"/>
              </a:spcBef>
              <a:spcAft>
                <a:spcPct val="0"/>
              </a:spcAft>
            </a:pPr>
            <a:r>
              <a:rPr lang="en-US" sz="3600" dirty="0" smtClean="0">
                <a:solidFill>
                  <a:srgbClr val="0000CC"/>
                </a:solidFill>
                <a:latin typeface="Arial" charset="0"/>
              </a:rPr>
              <a:t>Control 1.0</a:t>
            </a:r>
            <a:endParaRPr lang="en-US" sz="4400" dirty="0" smtClean="0">
              <a:solidFill>
                <a:srgbClr val="0000CC"/>
              </a:solidFill>
              <a:latin typeface="Times" charset="0"/>
            </a:endParaRPr>
          </a:p>
        </p:txBody>
      </p:sp>
    </p:spTree>
  </p:cSld>
  <p:clrMapOvr>
    <a:masterClrMapping/>
  </p:clrMapOvr>
  <p:transition/>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0"/>
          <p:cNvSpPr>
            <a:spLocks noChangeArrowheads="1"/>
          </p:cNvSpPr>
          <p:nvPr/>
        </p:nvSpPr>
        <p:spPr bwMode="auto">
          <a:xfrm>
            <a:off x="263525" y="4457700"/>
            <a:ext cx="184150" cy="579438"/>
          </a:xfrm>
          <a:prstGeom prst="rect">
            <a:avLst/>
          </a:prstGeom>
          <a:noFill/>
          <a:ln w="9525">
            <a:noFill/>
            <a:miter lim="800000"/>
            <a:headEnd/>
            <a:tailEnd/>
          </a:ln>
        </p:spPr>
        <p:txBody>
          <a:bodyPr wrap="none">
            <a:spAutoFit/>
          </a:bodyPr>
          <a:lstStyle/>
          <a:p>
            <a:pPr eaLnBrk="0" fontAlgn="base" hangingPunct="0">
              <a:spcBef>
                <a:spcPct val="0"/>
              </a:spcBef>
              <a:spcAft>
                <a:spcPct val="0"/>
              </a:spcAft>
            </a:pPr>
            <a:endParaRPr lang="en-US" sz="3200" smtClean="0">
              <a:solidFill>
                <a:srgbClr val="000000"/>
              </a:solidFill>
              <a:latin typeface="Comic Sans MS" charset="0"/>
            </a:endParaRPr>
          </a:p>
        </p:txBody>
      </p:sp>
      <p:sp>
        <p:nvSpPr>
          <p:cNvPr id="77828" name="Rectangle 5"/>
          <p:cNvSpPr>
            <a:spLocks noChangeArrowheads="1"/>
          </p:cNvSpPr>
          <p:nvPr/>
        </p:nvSpPr>
        <p:spPr bwMode="auto">
          <a:xfrm>
            <a:off x="1778851" y="5638800"/>
            <a:ext cx="5460149" cy="523220"/>
          </a:xfrm>
          <a:prstGeom prst="rect">
            <a:avLst/>
          </a:prstGeom>
          <a:noFill/>
          <a:ln w="9525">
            <a:noFill/>
            <a:miter lim="800000"/>
            <a:headEnd/>
            <a:tailEnd/>
          </a:ln>
        </p:spPr>
        <p:txBody>
          <a:bodyPr wrap="none">
            <a:spAutoFit/>
          </a:bodyPr>
          <a:lstStyle/>
          <a:p>
            <a:pPr eaLnBrk="0" fontAlgn="base" hangingPunct="0">
              <a:spcBef>
                <a:spcPct val="0"/>
              </a:spcBef>
              <a:spcAft>
                <a:spcPct val="0"/>
              </a:spcAft>
            </a:pPr>
            <a:r>
              <a:rPr lang="en-US" sz="2800" dirty="0" smtClean="0">
                <a:solidFill>
                  <a:srgbClr val="0000CC"/>
                </a:solidFill>
                <a:latin typeface="Arial" charset="0"/>
              </a:rPr>
              <a:t>Think of this as a “protocol stack”</a:t>
            </a:r>
          </a:p>
        </p:txBody>
      </p:sp>
      <p:sp>
        <p:nvSpPr>
          <p:cNvPr id="77829" name="Rectangle 6"/>
          <p:cNvSpPr>
            <a:spLocks noChangeArrowheads="1"/>
          </p:cNvSpPr>
          <p:nvPr/>
        </p:nvSpPr>
        <p:spPr bwMode="auto">
          <a:xfrm>
            <a:off x="1632245" y="1363682"/>
            <a:ext cx="3860352" cy="3970318"/>
          </a:xfrm>
          <a:prstGeom prst="rect">
            <a:avLst/>
          </a:prstGeom>
          <a:noFill/>
          <a:ln w="9525">
            <a:noFill/>
            <a:miter lim="800000"/>
            <a:headEnd/>
            <a:tailEnd/>
          </a:ln>
        </p:spPr>
        <p:txBody>
          <a:bodyPr wrap="none">
            <a:spAutoFit/>
          </a:bodyPr>
          <a:lstStyle/>
          <a:p>
            <a:pPr marL="609600" indent="-609600" eaLnBrk="0" fontAlgn="base" hangingPunct="0">
              <a:spcBef>
                <a:spcPct val="0"/>
              </a:spcBef>
              <a:spcAft>
                <a:spcPct val="0"/>
              </a:spcAft>
            </a:pPr>
            <a:r>
              <a:rPr lang="en-US" sz="2800" dirty="0" smtClean="0">
                <a:solidFill>
                  <a:srgbClr val="000000"/>
                </a:solidFill>
                <a:latin typeface="Arial" charset="0"/>
              </a:rPr>
              <a:t>0.	HGT</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DNA replication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DNA repair</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Mutation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Transcription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Translation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Metabolism</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Signal transduction</a:t>
            </a:r>
          </a:p>
          <a:p>
            <a:pPr marL="609600" indent="-609600" eaLnBrk="0" fontAlgn="base" hangingPunct="0">
              <a:spcBef>
                <a:spcPct val="0"/>
              </a:spcBef>
              <a:spcAft>
                <a:spcPct val="0"/>
              </a:spcAft>
              <a:buFont typeface="Arial" charset="0"/>
              <a:buAutoNum type="arabicPeriod"/>
            </a:pPr>
            <a:r>
              <a:rPr lang="en-US" sz="2800" dirty="0" smtClean="0">
                <a:solidFill>
                  <a:srgbClr val="000000"/>
                </a:solidFill>
                <a:latin typeface="Arial" charset="0"/>
              </a:rPr>
              <a:t>…</a:t>
            </a:r>
          </a:p>
        </p:txBody>
      </p:sp>
      <p:sp>
        <p:nvSpPr>
          <p:cNvPr id="6" name="Right Brace 5"/>
          <p:cNvSpPr/>
          <p:nvPr/>
        </p:nvSpPr>
        <p:spPr bwMode="auto">
          <a:xfrm>
            <a:off x="5486400" y="3124200"/>
            <a:ext cx="609600" cy="2133600"/>
          </a:xfrm>
          <a:prstGeom prst="rightBrace">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3200">
              <a:solidFill>
                <a:srgbClr val="000000"/>
              </a:solidFill>
              <a:latin typeface="Comic Sans MS" pitchFamily="-109" charset="0"/>
            </a:endParaRPr>
          </a:p>
        </p:txBody>
      </p:sp>
      <p:sp>
        <p:nvSpPr>
          <p:cNvPr id="7" name="TextBox 6"/>
          <p:cNvSpPr txBox="1"/>
          <p:nvPr/>
        </p:nvSpPr>
        <p:spPr>
          <a:xfrm>
            <a:off x="6172200" y="3723382"/>
            <a:ext cx="2209800" cy="1077218"/>
          </a:xfrm>
          <a:prstGeom prst="rect">
            <a:avLst/>
          </a:prstGeom>
          <a:noFill/>
        </p:spPr>
        <p:txBody>
          <a:bodyPr wrap="square" rtlCol="0">
            <a:spAutoFit/>
          </a:bodyPr>
          <a:lstStyle/>
          <a:p>
            <a:pPr algn="ctr"/>
            <a:r>
              <a:rPr lang="en-US" sz="3200" dirty="0" smtClean="0">
                <a:solidFill>
                  <a:srgbClr val="3366FF"/>
                </a:solidFill>
              </a:rPr>
              <a:t>Highly controlled</a:t>
            </a:r>
            <a:endParaRPr lang="en-US" sz="3200" dirty="0">
              <a:solidFill>
                <a:srgbClr val="3366FF"/>
              </a:solidFill>
            </a:endParaRPr>
          </a:p>
        </p:txBody>
      </p:sp>
      <p:sp>
        <p:nvSpPr>
          <p:cNvPr id="8" name="Right Brace 7"/>
          <p:cNvSpPr/>
          <p:nvPr/>
        </p:nvSpPr>
        <p:spPr bwMode="auto">
          <a:xfrm>
            <a:off x="5486400" y="1371600"/>
            <a:ext cx="609600" cy="1676400"/>
          </a:xfrm>
          <a:prstGeom prst="rightBrace">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3200">
              <a:solidFill>
                <a:srgbClr val="000000"/>
              </a:solidFill>
              <a:latin typeface="Comic Sans MS" pitchFamily="-109" charset="0"/>
            </a:endParaRPr>
          </a:p>
        </p:txBody>
      </p:sp>
      <p:sp>
        <p:nvSpPr>
          <p:cNvPr id="9" name="TextBox 8"/>
          <p:cNvSpPr txBox="1"/>
          <p:nvPr/>
        </p:nvSpPr>
        <p:spPr>
          <a:xfrm>
            <a:off x="6172200" y="1513582"/>
            <a:ext cx="2209800" cy="1569660"/>
          </a:xfrm>
          <a:prstGeom prst="rect">
            <a:avLst/>
          </a:prstGeom>
          <a:noFill/>
        </p:spPr>
        <p:txBody>
          <a:bodyPr wrap="square" rtlCol="0">
            <a:spAutoFit/>
          </a:bodyPr>
          <a:lstStyle/>
          <a:p>
            <a:pPr algn="ctr"/>
            <a:r>
              <a:rPr lang="en-US" sz="3200" dirty="0" smtClean="0">
                <a:solidFill>
                  <a:srgbClr val="FF0000"/>
                </a:solidFill>
              </a:rPr>
              <a:t>Highly controlled ?!?</a:t>
            </a:r>
            <a:endParaRPr lang="en-US" sz="3200" dirty="0">
              <a:solidFill>
                <a:srgbClr val="FF0000"/>
              </a:solidFill>
            </a:endParaRPr>
          </a:p>
        </p:txBody>
      </p:sp>
      <p:sp>
        <p:nvSpPr>
          <p:cNvPr id="10" name="Rectangle 6"/>
          <p:cNvSpPr>
            <a:spLocks noChangeArrowheads="1"/>
          </p:cNvSpPr>
          <p:nvPr/>
        </p:nvSpPr>
        <p:spPr bwMode="auto">
          <a:xfrm>
            <a:off x="0" y="228600"/>
            <a:ext cx="9144000" cy="838200"/>
          </a:xfrm>
          <a:prstGeom prst="rect">
            <a:avLst/>
          </a:prstGeom>
          <a:noFill/>
          <a:ln w="9525">
            <a:noFill/>
            <a:miter lim="800000"/>
            <a:headEnd/>
            <a:tailEnd/>
          </a:ln>
        </p:spPr>
        <p:txBody>
          <a:bodyPr anchor="ctr"/>
          <a:lstStyle/>
          <a:p>
            <a:pPr algn="ctr" eaLnBrk="0" fontAlgn="base" hangingPunct="0">
              <a:spcBef>
                <a:spcPct val="0"/>
              </a:spcBef>
              <a:spcAft>
                <a:spcPct val="0"/>
              </a:spcAft>
            </a:pPr>
            <a:r>
              <a:rPr lang="en-US" sz="3600" dirty="0" smtClean="0">
                <a:solidFill>
                  <a:srgbClr val="FF0000"/>
                </a:solidFill>
                <a:latin typeface="Arial" charset="0"/>
              </a:rPr>
              <a:t>Control 2.0</a:t>
            </a:r>
            <a:endParaRPr lang="en-US" sz="4400" dirty="0" smtClean="0">
              <a:solidFill>
                <a:srgbClr val="FF0000"/>
              </a:solidFill>
              <a:latin typeface="Times" charset="0"/>
            </a:endParaRPr>
          </a:p>
        </p:txBody>
      </p:sp>
    </p:spTree>
  </p:cSld>
  <p:clrMapOvr>
    <a:masterClrMapping/>
  </p:clrMapOvr>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1600200" y="1676400"/>
            <a:ext cx="1447800" cy="2819400"/>
          </a:xfrm>
        </p:spPr>
        <p:txBody>
          <a:bodyPr/>
          <a:lstStyle/>
          <a:p>
            <a:pPr algn="ctr">
              <a:lnSpc>
                <a:spcPts val="2400"/>
              </a:lnSpc>
              <a:buNone/>
            </a:pPr>
            <a:r>
              <a:rPr lang="en-US" b="1" dirty="0" smtClean="0">
                <a:solidFill>
                  <a:srgbClr val="6699FF"/>
                </a:solidFill>
              </a:rPr>
              <a:t>Apps</a:t>
            </a:r>
            <a:endParaRPr lang="en-US" sz="2400" b="1" dirty="0" smtClean="0">
              <a:solidFill>
                <a:srgbClr val="6699FF"/>
              </a:solidFill>
            </a:endParaRPr>
          </a:p>
          <a:p>
            <a:pPr algn="ctr">
              <a:lnSpc>
                <a:spcPts val="2400"/>
              </a:lnSpc>
              <a:buNone/>
            </a:pPr>
            <a:r>
              <a:rPr lang="en-US" sz="2400" dirty="0" smtClean="0">
                <a:solidFill>
                  <a:srgbClr val="6699FF"/>
                </a:solidFill>
              </a:rPr>
              <a:t>OS</a:t>
            </a:r>
          </a:p>
          <a:p>
            <a:pPr algn="ctr">
              <a:lnSpc>
                <a:spcPts val="2400"/>
              </a:lnSpc>
              <a:buNone/>
            </a:pPr>
            <a:r>
              <a:rPr lang="en-US" sz="2400" dirty="0" smtClean="0">
                <a:solidFill>
                  <a:srgbClr val="6699FF"/>
                </a:solidFill>
              </a:rPr>
              <a:t>HW</a:t>
            </a:r>
          </a:p>
          <a:p>
            <a:pPr algn="ctr">
              <a:lnSpc>
                <a:spcPts val="2400"/>
              </a:lnSpc>
              <a:buNone/>
            </a:pPr>
            <a:r>
              <a:rPr lang="en-US" sz="2400" dirty="0" smtClean="0">
                <a:solidFill>
                  <a:srgbClr val="6699FF"/>
                </a:solidFill>
              </a:rPr>
              <a:t>Digital</a:t>
            </a:r>
          </a:p>
          <a:p>
            <a:pPr algn="ctr">
              <a:lnSpc>
                <a:spcPts val="2400"/>
              </a:lnSpc>
              <a:buNone/>
            </a:pPr>
            <a:r>
              <a:rPr lang="en-US" sz="2400" dirty="0" smtClean="0">
                <a:solidFill>
                  <a:srgbClr val="6699FF"/>
                </a:solidFill>
              </a:rPr>
              <a:t>Lumped</a:t>
            </a:r>
          </a:p>
          <a:p>
            <a:pPr algn="ctr">
              <a:lnSpc>
                <a:spcPts val="2400"/>
              </a:lnSpc>
              <a:buNone/>
            </a:pPr>
            <a:r>
              <a:rPr lang="en-US" sz="2400" dirty="0" err="1" smtClean="0">
                <a:solidFill>
                  <a:srgbClr val="6699FF"/>
                </a:solidFill>
              </a:rPr>
              <a:t>Distrib</a:t>
            </a:r>
            <a:r>
              <a:rPr lang="en-US" sz="2400" dirty="0" smtClean="0">
                <a:solidFill>
                  <a:srgbClr val="6699FF"/>
                </a:solidFill>
              </a:rPr>
              <a:t>.</a:t>
            </a:r>
            <a:endParaRPr lang="en-US" sz="2400" dirty="0">
              <a:solidFill>
                <a:srgbClr val="6699FF"/>
              </a:solidFill>
            </a:endParaRPr>
          </a:p>
        </p:txBody>
      </p:sp>
      <p:sp>
        <p:nvSpPr>
          <p:cNvPr id="7" name="Content Placeholder 5"/>
          <p:cNvSpPr>
            <a:spLocks noGrp="1"/>
          </p:cNvSpPr>
          <p:nvPr>
            <p:ph sz="half" idx="1"/>
          </p:nvPr>
        </p:nvSpPr>
        <p:spPr>
          <a:xfrm>
            <a:off x="2971800" y="1676400"/>
            <a:ext cx="1447800" cy="2819400"/>
          </a:xfrm>
        </p:spPr>
        <p:txBody>
          <a:bodyPr/>
          <a:lstStyle/>
          <a:p>
            <a:pPr algn="ctr">
              <a:lnSpc>
                <a:spcPts val="2400"/>
              </a:lnSpc>
              <a:buNone/>
            </a:pPr>
            <a:endParaRPr lang="en-US" sz="2400" dirty="0" smtClean="0">
              <a:solidFill>
                <a:srgbClr val="6699FF"/>
              </a:solidFill>
            </a:endParaRPr>
          </a:p>
          <a:p>
            <a:pPr algn="ctr">
              <a:lnSpc>
                <a:spcPts val="2400"/>
              </a:lnSpc>
              <a:buNone/>
            </a:pPr>
            <a:r>
              <a:rPr lang="en-US" b="1" dirty="0" smtClean="0">
                <a:solidFill>
                  <a:srgbClr val="6699FF"/>
                </a:solidFill>
              </a:rPr>
              <a:t>OS</a:t>
            </a:r>
            <a:endParaRPr lang="en-US" sz="2400" b="1" dirty="0" smtClean="0">
              <a:solidFill>
                <a:srgbClr val="6699FF"/>
              </a:solidFill>
            </a:endParaRPr>
          </a:p>
          <a:p>
            <a:pPr algn="ctr">
              <a:lnSpc>
                <a:spcPts val="2400"/>
              </a:lnSpc>
              <a:buNone/>
            </a:pPr>
            <a:r>
              <a:rPr lang="en-US" sz="2400" dirty="0" smtClean="0">
                <a:solidFill>
                  <a:srgbClr val="6699FF"/>
                </a:solidFill>
              </a:rPr>
              <a:t>HW</a:t>
            </a:r>
          </a:p>
          <a:p>
            <a:pPr algn="ctr">
              <a:lnSpc>
                <a:spcPts val="2400"/>
              </a:lnSpc>
              <a:buNone/>
            </a:pPr>
            <a:r>
              <a:rPr lang="en-US" sz="2400" dirty="0" smtClean="0">
                <a:solidFill>
                  <a:srgbClr val="6699FF"/>
                </a:solidFill>
              </a:rPr>
              <a:t>Digital</a:t>
            </a:r>
          </a:p>
          <a:p>
            <a:pPr algn="ctr">
              <a:lnSpc>
                <a:spcPts val="2400"/>
              </a:lnSpc>
              <a:buNone/>
            </a:pPr>
            <a:r>
              <a:rPr lang="en-US" sz="2400" dirty="0" smtClean="0">
                <a:solidFill>
                  <a:srgbClr val="6699FF"/>
                </a:solidFill>
              </a:rPr>
              <a:t>Lumped</a:t>
            </a:r>
          </a:p>
          <a:p>
            <a:pPr algn="ctr">
              <a:lnSpc>
                <a:spcPts val="2400"/>
              </a:lnSpc>
              <a:buNone/>
            </a:pPr>
            <a:r>
              <a:rPr lang="en-US" sz="2400" dirty="0" err="1" smtClean="0">
                <a:solidFill>
                  <a:srgbClr val="6699FF"/>
                </a:solidFill>
              </a:rPr>
              <a:t>Distrib</a:t>
            </a:r>
            <a:r>
              <a:rPr lang="en-US" sz="2400" dirty="0" smtClean="0">
                <a:solidFill>
                  <a:srgbClr val="6699FF"/>
                </a:solidFill>
              </a:rPr>
              <a:t>.</a:t>
            </a:r>
            <a:endParaRPr lang="en-US" sz="2400" dirty="0">
              <a:solidFill>
                <a:srgbClr val="6699FF"/>
              </a:solidFill>
            </a:endParaRPr>
          </a:p>
        </p:txBody>
      </p:sp>
      <p:sp>
        <p:nvSpPr>
          <p:cNvPr id="8" name="Content Placeholder 5"/>
          <p:cNvSpPr>
            <a:spLocks noGrp="1"/>
          </p:cNvSpPr>
          <p:nvPr>
            <p:ph sz="half" idx="1"/>
          </p:nvPr>
        </p:nvSpPr>
        <p:spPr>
          <a:xfrm>
            <a:off x="4419600" y="1676400"/>
            <a:ext cx="1447800" cy="2819400"/>
          </a:xfrm>
        </p:spPr>
        <p:txBody>
          <a:bodyPr/>
          <a:lstStyle/>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r>
              <a:rPr lang="en-US" b="1" dirty="0" smtClean="0">
                <a:solidFill>
                  <a:srgbClr val="6699FF"/>
                </a:solidFill>
              </a:rPr>
              <a:t>Digital</a:t>
            </a:r>
            <a:endParaRPr lang="en-US" sz="2400" b="1" dirty="0" smtClean="0">
              <a:solidFill>
                <a:srgbClr val="6699FF"/>
              </a:solidFill>
            </a:endParaRPr>
          </a:p>
          <a:p>
            <a:pPr algn="ctr">
              <a:lnSpc>
                <a:spcPts val="2400"/>
              </a:lnSpc>
              <a:buNone/>
            </a:pPr>
            <a:r>
              <a:rPr lang="en-US" sz="2400" dirty="0" smtClean="0">
                <a:solidFill>
                  <a:srgbClr val="6699FF"/>
                </a:solidFill>
              </a:rPr>
              <a:t>Lumped</a:t>
            </a:r>
          </a:p>
          <a:p>
            <a:pPr algn="ctr">
              <a:lnSpc>
                <a:spcPts val="2400"/>
              </a:lnSpc>
              <a:buNone/>
            </a:pPr>
            <a:r>
              <a:rPr lang="en-US" sz="2400" dirty="0" err="1" smtClean="0">
                <a:solidFill>
                  <a:srgbClr val="6699FF"/>
                </a:solidFill>
              </a:rPr>
              <a:t>Distrib</a:t>
            </a:r>
            <a:r>
              <a:rPr lang="en-US" sz="2400" dirty="0" smtClean="0">
                <a:solidFill>
                  <a:srgbClr val="6699FF"/>
                </a:solidFill>
              </a:rPr>
              <a:t>.</a:t>
            </a:r>
            <a:endParaRPr lang="en-US" sz="2400" dirty="0">
              <a:solidFill>
                <a:srgbClr val="6699FF"/>
              </a:solidFill>
            </a:endParaRPr>
          </a:p>
        </p:txBody>
      </p:sp>
      <p:sp>
        <p:nvSpPr>
          <p:cNvPr id="9" name="Content Placeholder 5"/>
          <p:cNvSpPr>
            <a:spLocks noGrp="1"/>
          </p:cNvSpPr>
          <p:nvPr>
            <p:ph sz="half" idx="1"/>
          </p:nvPr>
        </p:nvSpPr>
        <p:spPr>
          <a:xfrm>
            <a:off x="5943600" y="1676400"/>
            <a:ext cx="1600200" cy="2819400"/>
          </a:xfrm>
        </p:spPr>
        <p:txBody>
          <a:bodyPr/>
          <a:lstStyle/>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r>
              <a:rPr lang="en-US" b="1" dirty="0" smtClean="0">
                <a:solidFill>
                  <a:srgbClr val="6699FF"/>
                </a:solidFill>
              </a:rPr>
              <a:t>Lumped</a:t>
            </a:r>
            <a:endParaRPr lang="en-US" sz="2400" b="1" dirty="0" smtClean="0">
              <a:solidFill>
                <a:srgbClr val="6699FF"/>
              </a:solidFill>
            </a:endParaRPr>
          </a:p>
          <a:p>
            <a:pPr algn="ctr">
              <a:lnSpc>
                <a:spcPts val="2400"/>
              </a:lnSpc>
              <a:buNone/>
            </a:pPr>
            <a:r>
              <a:rPr lang="en-US" sz="2400" dirty="0" err="1" smtClean="0">
                <a:solidFill>
                  <a:srgbClr val="6699FF"/>
                </a:solidFill>
              </a:rPr>
              <a:t>Distrib</a:t>
            </a:r>
            <a:r>
              <a:rPr lang="en-US" sz="2400" dirty="0" smtClean="0">
                <a:solidFill>
                  <a:srgbClr val="6699FF"/>
                </a:solidFill>
              </a:rPr>
              <a:t>.</a:t>
            </a:r>
            <a:endParaRPr lang="en-US" sz="2400" dirty="0">
              <a:solidFill>
                <a:srgbClr val="6699FF"/>
              </a:solidFill>
            </a:endParaRPr>
          </a:p>
        </p:txBody>
      </p:sp>
      <p:sp>
        <p:nvSpPr>
          <p:cNvPr id="10" name="Content Placeholder 5"/>
          <p:cNvSpPr>
            <a:spLocks noGrp="1"/>
          </p:cNvSpPr>
          <p:nvPr>
            <p:ph sz="half" idx="1"/>
          </p:nvPr>
        </p:nvSpPr>
        <p:spPr>
          <a:xfrm>
            <a:off x="7543800" y="1676400"/>
            <a:ext cx="1447800" cy="2819400"/>
          </a:xfrm>
        </p:spPr>
        <p:txBody>
          <a:bodyPr/>
          <a:lstStyle/>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endParaRPr lang="en-US" sz="2400" dirty="0" smtClean="0">
              <a:solidFill>
                <a:srgbClr val="6699FF"/>
              </a:solidFill>
            </a:endParaRPr>
          </a:p>
          <a:p>
            <a:pPr algn="ctr">
              <a:lnSpc>
                <a:spcPts val="2400"/>
              </a:lnSpc>
              <a:buNone/>
            </a:pPr>
            <a:r>
              <a:rPr lang="en-US" b="1" dirty="0" err="1" smtClean="0">
                <a:solidFill>
                  <a:srgbClr val="6699FF"/>
                </a:solidFill>
              </a:rPr>
              <a:t>Distrib</a:t>
            </a:r>
            <a:r>
              <a:rPr lang="en-US" b="1" dirty="0" smtClean="0">
                <a:solidFill>
                  <a:srgbClr val="6699FF"/>
                </a:solidFill>
              </a:rPr>
              <a:t>.</a:t>
            </a:r>
            <a:endParaRPr lang="en-US" b="1" dirty="0">
              <a:solidFill>
                <a:srgbClr val="6699FF"/>
              </a:solidFill>
            </a:endParaRPr>
          </a:p>
        </p:txBody>
      </p:sp>
      <p:sp>
        <p:nvSpPr>
          <p:cNvPr id="20" name="Freeform 19"/>
          <p:cNvSpPr/>
          <p:nvPr/>
        </p:nvSpPr>
        <p:spPr bwMode="auto">
          <a:xfrm>
            <a:off x="1080655" y="2362200"/>
            <a:ext cx="8336477" cy="3276600"/>
          </a:xfrm>
          <a:custGeom>
            <a:avLst/>
            <a:gdLst>
              <a:gd name="connsiteX0" fmla="*/ 35626 w 8336477"/>
              <a:gd name="connsiteY0" fmla="*/ 296883 h 2873829"/>
              <a:gd name="connsiteX1" fmla="*/ 1163781 w 8336477"/>
              <a:gd name="connsiteY1" fmla="*/ 985652 h 2873829"/>
              <a:gd name="connsiteX2" fmla="*/ 6947064 w 8336477"/>
              <a:gd name="connsiteY2" fmla="*/ 2873829 h 2873829"/>
              <a:gd name="connsiteX3" fmla="*/ 8336477 w 8336477"/>
              <a:gd name="connsiteY3" fmla="*/ 2802577 h 2873829"/>
              <a:gd name="connsiteX4" fmla="*/ 7908966 w 8336477"/>
              <a:gd name="connsiteY4" fmla="*/ 2101933 h 2873829"/>
              <a:gd name="connsiteX5" fmla="*/ 3241963 w 8336477"/>
              <a:gd name="connsiteY5" fmla="*/ 403761 h 2873829"/>
              <a:gd name="connsiteX6" fmla="*/ 1021277 w 8336477"/>
              <a:gd name="connsiteY6" fmla="*/ 0 h 2873829"/>
              <a:gd name="connsiteX7" fmla="*/ 0 w 8336477"/>
              <a:gd name="connsiteY7" fmla="*/ 0 h 2873829"/>
              <a:gd name="connsiteX8" fmla="*/ 35626 w 8336477"/>
              <a:gd name="connsiteY8" fmla="*/ 296883 h 2873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36477" h="2873829">
                <a:moveTo>
                  <a:pt x="35626" y="296883"/>
                </a:moveTo>
                <a:lnTo>
                  <a:pt x="1163781" y="985652"/>
                </a:lnTo>
                <a:lnTo>
                  <a:pt x="6947064" y="2873829"/>
                </a:lnTo>
                <a:lnTo>
                  <a:pt x="8336477" y="2802577"/>
                </a:lnTo>
                <a:lnTo>
                  <a:pt x="7908966" y="2101933"/>
                </a:lnTo>
                <a:lnTo>
                  <a:pt x="3241963" y="403761"/>
                </a:lnTo>
                <a:lnTo>
                  <a:pt x="1021277" y="0"/>
                </a:lnTo>
                <a:lnTo>
                  <a:pt x="0" y="0"/>
                </a:lnTo>
                <a:lnTo>
                  <a:pt x="35626" y="296883"/>
                </a:lnTo>
                <a:close/>
              </a:path>
            </a:pathLst>
          </a:custGeom>
          <a:solidFill>
            <a:srgbClr val="FFFFCC"/>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a:ln>
                <a:noFill/>
              </a:ln>
              <a:solidFill>
                <a:schemeClr val="tx1"/>
              </a:solidFill>
              <a:effectLst/>
              <a:latin typeface="Comic Sans MS" pitchFamily="-109" charset="0"/>
            </a:endParaRPr>
          </a:p>
        </p:txBody>
      </p:sp>
      <p:cxnSp>
        <p:nvCxnSpPr>
          <p:cNvPr id="13" name="Straight Arrow Connector 12"/>
          <p:cNvCxnSpPr/>
          <p:nvPr/>
        </p:nvCxnSpPr>
        <p:spPr bwMode="auto">
          <a:xfrm>
            <a:off x="1268525" y="5486400"/>
            <a:ext cx="7162800" cy="0"/>
          </a:xfrm>
          <a:prstGeom prst="straightConnector1">
            <a:avLst/>
          </a:prstGeom>
          <a:noFill/>
          <a:ln w="57150" cap="flat" cmpd="sng" algn="ctr">
            <a:solidFill>
              <a:schemeClr val="tx1"/>
            </a:solidFill>
            <a:prstDash val="solid"/>
            <a:round/>
            <a:headEnd type="none" w="med" len="med"/>
            <a:tailEnd type="arrow"/>
          </a:ln>
          <a:effectLst/>
        </p:spPr>
      </p:cxnSp>
      <p:cxnSp>
        <p:nvCxnSpPr>
          <p:cNvPr id="14" name="Straight Arrow Connector 13"/>
          <p:cNvCxnSpPr/>
          <p:nvPr/>
        </p:nvCxnSpPr>
        <p:spPr bwMode="auto">
          <a:xfrm flipV="1">
            <a:off x="1276910" y="1981200"/>
            <a:ext cx="0" cy="3505200"/>
          </a:xfrm>
          <a:prstGeom prst="straightConnector1">
            <a:avLst/>
          </a:prstGeom>
          <a:noFill/>
          <a:ln w="57150" cap="flat" cmpd="sng" algn="ctr">
            <a:solidFill>
              <a:schemeClr val="tx1"/>
            </a:solidFill>
            <a:prstDash val="solid"/>
            <a:round/>
            <a:headEnd type="none" w="med" len="med"/>
            <a:tailEnd type="arrow"/>
          </a:ln>
          <a:effectLst/>
        </p:spPr>
      </p:cxnSp>
      <p:sp>
        <p:nvSpPr>
          <p:cNvPr id="15" name="TextBox 14"/>
          <p:cNvSpPr txBox="1"/>
          <p:nvPr/>
        </p:nvSpPr>
        <p:spPr>
          <a:xfrm>
            <a:off x="133910" y="4953000"/>
            <a:ext cx="1183337" cy="954107"/>
          </a:xfrm>
          <a:prstGeom prst="rect">
            <a:avLst/>
          </a:prstGeom>
          <a:noFill/>
        </p:spPr>
        <p:txBody>
          <a:bodyPr wrap="none" rtlCol="0">
            <a:spAutoFit/>
          </a:bodyPr>
          <a:lstStyle/>
          <a:p>
            <a:r>
              <a:rPr lang="en-US" sz="2800" dirty="0" smtClean="0">
                <a:solidFill>
                  <a:srgbClr val="000000"/>
                </a:solidFill>
              </a:rPr>
              <a:t>Fast</a:t>
            </a:r>
            <a:endParaRPr lang="en-US" sz="2800" dirty="0">
              <a:solidFill>
                <a:srgbClr val="000000"/>
              </a:solidFill>
            </a:endParaRPr>
          </a:p>
          <a:p>
            <a:r>
              <a:rPr lang="en-US" sz="2800" dirty="0" smtClean="0">
                <a:solidFill>
                  <a:srgbClr val="000000"/>
                </a:solidFill>
              </a:rPr>
              <a:t>Costly</a:t>
            </a:r>
          </a:p>
        </p:txBody>
      </p:sp>
      <p:sp>
        <p:nvSpPr>
          <p:cNvPr id="16" name="TextBox 15"/>
          <p:cNvSpPr txBox="1"/>
          <p:nvPr/>
        </p:nvSpPr>
        <p:spPr>
          <a:xfrm>
            <a:off x="76200" y="2209800"/>
            <a:ext cx="1245854" cy="954107"/>
          </a:xfrm>
          <a:prstGeom prst="rect">
            <a:avLst/>
          </a:prstGeom>
          <a:noFill/>
        </p:spPr>
        <p:txBody>
          <a:bodyPr wrap="none" rtlCol="0">
            <a:spAutoFit/>
          </a:bodyPr>
          <a:lstStyle/>
          <a:p>
            <a:r>
              <a:rPr lang="en-US" sz="2800" dirty="0" smtClean="0">
                <a:solidFill>
                  <a:srgbClr val="000000"/>
                </a:solidFill>
              </a:rPr>
              <a:t>Slow</a:t>
            </a:r>
          </a:p>
          <a:p>
            <a:r>
              <a:rPr lang="en-US" sz="2800" dirty="0" smtClean="0">
                <a:solidFill>
                  <a:srgbClr val="000000"/>
                </a:solidFill>
              </a:rPr>
              <a:t>Cheap</a:t>
            </a:r>
            <a:endParaRPr lang="en-US" sz="2800" dirty="0">
              <a:solidFill>
                <a:srgbClr val="000000"/>
              </a:solidFill>
            </a:endParaRPr>
          </a:p>
        </p:txBody>
      </p:sp>
      <p:sp>
        <p:nvSpPr>
          <p:cNvPr id="17" name="TextBox 16"/>
          <p:cNvSpPr txBox="1"/>
          <p:nvPr/>
        </p:nvSpPr>
        <p:spPr>
          <a:xfrm>
            <a:off x="1657910" y="5725180"/>
            <a:ext cx="1425390" cy="523220"/>
          </a:xfrm>
          <a:prstGeom prst="rect">
            <a:avLst/>
          </a:prstGeom>
          <a:noFill/>
        </p:spPr>
        <p:txBody>
          <a:bodyPr wrap="none" rtlCol="0">
            <a:spAutoFit/>
          </a:bodyPr>
          <a:lstStyle/>
          <a:p>
            <a:r>
              <a:rPr lang="en-US" sz="2800" dirty="0" smtClean="0">
                <a:solidFill>
                  <a:srgbClr val="000000"/>
                </a:solidFill>
              </a:rPr>
              <a:t>Flexible</a:t>
            </a:r>
            <a:endParaRPr lang="en-US" sz="2800" dirty="0">
              <a:solidFill>
                <a:srgbClr val="000000"/>
              </a:solidFill>
            </a:endParaRPr>
          </a:p>
        </p:txBody>
      </p:sp>
      <p:sp>
        <p:nvSpPr>
          <p:cNvPr id="18" name="TextBox 17"/>
          <p:cNvSpPr txBox="1"/>
          <p:nvPr/>
        </p:nvSpPr>
        <p:spPr>
          <a:xfrm>
            <a:off x="6983525" y="5715000"/>
            <a:ext cx="1604927" cy="523220"/>
          </a:xfrm>
          <a:prstGeom prst="rect">
            <a:avLst/>
          </a:prstGeom>
          <a:noFill/>
        </p:spPr>
        <p:txBody>
          <a:bodyPr wrap="none" rtlCol="0">
            <a:spAutoFit/>
          </a:bodyPr>
          <a:lstStyle/>
          <a:p>
            <a:r>
              <a:rPr lang="en-US" sz="2800" dirty="0" smtClean="0">
                <a:solidFill>
                  <a:srgbClr val="000000"/>
                </a:solidFill>
              </a:rPr>
              <a:t>Inflexible</a:t>
            </a:r>
            <a:endParaRPr lang="en-US" sz="2800" dirty="0">
              <a:solidFill>
                <a:srgbClr val="000000"/>
              </a:solidFill>
            </a:endParaRPr>
          </a:p>
        </p:txBody>
      </p:sp>
      <p:sp>
        <p:nvSpPr>
          <p:cNvPr id="19" name="TextBox 18"/>
          <p:cNvSpPr txBox="1"/>
          <p:nvPr/>
        </p:nvSpPr>
        <p:spPr>
          <a:xfrm>
            <a:off x="1573325" y="6334780"/>
            <a:ext cx="1523174" cy="523220"/>
          </a:xfrm>
          <a:prstGeom prst="rect">
            <a:avLst/>
          </a:prstGeom>
          <a:noFill/>
        </p:spPr>
        <p:txBody>
          <a:bodyPr wrap="none" rtlCol="0">
            <a:spAutoFit/>
          </a:bodyPr>
          <a:lstStyle/>
          <a:p>
            <a:r>
              <a:rPr lang="en-US" sz="2800" b="1" dirty="0" smtClean="0">
                <a:solidFill>
                  <a:srgbClr val="000000"/>
                </a:solidFill>
              </a:rPr>
              <a:t>General</a:t>
            </a:r>
            <a:endParaRPr lang="en-US" sz="2800" b="1" dirty="0">
              <a:solidFill>
                <a:srgbClr val="000000"/>
              </a:solidFill>
            </a:endParaRPr>
          </a:p>
        </p:txBody>
      </p:sp>
      <p:sp>
        <p:nvSpPr>
          <p:cNvPr id="21" name="TextBox 20"/>
          <p:cNvSpPr txBox="1"/>
          <p:nvPr/>
        </p:nvSpPr>
        <p:spPr>
          <a:xfrm>
            <a:off x="6983525" y="6324600"/>
            <a:ext cx="1443024" cy="523220"/>
          </a:xfrm>
          <a:prstGeom prst="rect">
            <a:avLst/>
          </a:prstGeom>
          <a:noFill/>
        </p:spPr>
        <p:txBody>
          <a:bodyPr wrap="none" rtlCol="0">
            <a:spAutoFit/>
          </a:bodyPr>
          <a:lstStyle/>
          <a:p>
            <a:r>
              <a:rPr lang="en-US" sz="2800" b="1" dirty="0" smtClean="0">
                <a:solidFill>
                  <a:srgbClr val="000000"/>
                </a:solidFill>
              </a:rPr>
              <a:t>Special</a:t>
            </a:r>
            <a:endParaRPr lang="en-US" sz="2800" b="1" dirty="0">
              <a:solidFill>
                <a:srgbClr val="000000"/>
              </a:solidFill>
            </a:endParaRPr>
          </a:p>
        </p:txBody>
      </p:sp>
      <p:sp>
        <p:nvSpPr>
          <p:cNvPr id="23" name="Rectangle 6"/>
          <p:cNvSpPr>
            <a:spLocks noChangeArrowheads="1"/>
          </p:cNvSpPr>
          <p:nvPr/>
        </p:nvSpPr>
        <p:spPr bwMode="auto">
          <a:xfrm>
            <a:off x="1295400" y="2590800"/>
            <a:ext cx="9067800" cy="2862322"/>
          </a:xfrm>
          <a:prstGeom prst="rect">
            <a:avLst/>
          </a:prstGeom>
          <a:noFill/>
          <a:ln w="9525">
            <a:noFill/>
            <a:miter lim="800000"/>
            <a:headEnd/>
            <a:tailEnd/>
          </a:ln>
        </p:spPr>
        <p:txBody>
          <a:bodyPr wrap="square">
            <a:spAutoFit/>
          </a:bodyPr>
          <a:lstStyle/>
          <a:p>
            <a:pPr marL="609600" indent="-609600" eaLnBrk="0" fontAlgn="base" hangingPunct="0">
              <a:lnSpc>
                <a:spcPts val="2700"/>
              </a:lnSpc>
              <a:spcBef>
                <a:spcPct val="0"/>
              </a:spcBef>
              <a:spcAft>
                <a:spcPct val="0"/>
              </a:spcAft>
            </a:pPr>
            <a:r>
              <a:rPr lang="en-US" sz="2800" b="1" dirty="0" smtClean="0">
                <a:solidFill>
                  <a:srgbClr val="000000"/>
                </a:solidFill>
                <a:latin typeface="Arial" charset="0"/>
              </a:rPr>
              <a:t>HGT</a:t>
            </a:r>
          </a:p>
          <a:p>
            <a:pPr marL="1066800" lvl="1" indent="-609600" eaLnBrk="0" fontAlgn="base" hangingPunct="0">
              <a:lnSpc>
                <a:spcPts val="2700"/>
              </a:lnSpc>
              <a:spcBef>
                <a:spcPct val="0"/>
              </a:spcBef>
              <a:spcAft>
                <a:spcPct val="0"/>
              </a:spcAft>
            </a:pPr>
            <a:r>
              <a:rPr lang="en-US" sz="2800" b="1" dirty="0" smtClean="0">
                <a:solidFill>
                  <a:srgbClr val="000000"/>
                </a:solidFill>
                <a:latin typeface="Arial" charset="0"/>
              </a:rPr>
              <a:t>DNA replication</a:t>
            </a:r>
          </a:p>
          <a:p>
            <a:pPr marL="1524000" lvl="2" indent="-609600" eaLnBrk="0" fontAlgn="base" hangingPunct="0">
              <a:lnSpc>
                <a:spcPts val="2700"/>
              </a:lnSpc>
              <a:spcBef>
                <a:spcPct val="0"/>
              </a:spcBef>
              <a:spcAft>
                <a:spcPct val="0"/>
              </a:spcAft>
            </a:pPr>
            <a:r>
              <a:rPr lang="en-US" sz="2800" b="1" dirty="0" smtClean="0">
                <a:solidFill>
                  <a:srgbClr val="000000"/>
                </a:solidFill>
                <a:latin typeface="Arial" charset="0"/>
              </a:rPr>
              <a:t>      DNA repair</a:t>
            </a:r>
          </a:p>
          <a:p>
            <a:pPr marL="1981200" lvl="3" indent="-609600" eaLnBrk="0" fontAlgn="base" hangingPunct="0">
              <a:lnSpc>
                <a:spcPts val="2700"/>
              </a:lnSpc>
              <a:spcBef>
                <a:spcPct val="0"/>
              </a:spcBef>
              <a:spcAft>
                <a:spcPct val="0"/>
              </a:spcAft>
            </a:pPr>
            <a:r>
              <a:rPr lang="en-US" sz="2800" b="1" dirty="0" smtClean="0">
                <a:solidFill>
                  <a:srgbClr val="000000"/>
                </a:solidFill>
                <a:latin typeface="Arial" charset="0"/>
              </a:rPr>
              <a:t>          Mutation</a:t>
            </a:r>
          </a:p>
          <a:p>
            <a:pPr marL="2438400" lvl="4" indent="-609600" eaLnBrk="0" fontAlgn="base" hangingPunct="0">
              <a:lnSpc>
                <a:spcPts val="2700"/>
              </a:lnSpc>
              <a:spcBef>
                <a:spcPct val="0"/>
              </a:spcBef>
              <a:spcAft>
                <a:spcPct val="0"/>
              </a:spcAft>
            </a:pPr>
            <a:r>
              <a:rPr lang="en-US" sz="2800" b="1" dirty="0" smtClean="0">
                <a:solidFill>
                  <a:srgbClr val="000000"/>
                </a:solidFill>
                <a:latin typeface="Arial" charset="0"/>
              </a:rPr>
              <a:t>		     Transcription</a:t>
            </a:r>
          </a:p>
          <a:p>
            <a:pPr marL="2895600" lvl="5" indent="-609600" eaLnBrk="0" fontAlgn="base" hangingPunct="0">
              <a:lnSpc>
                <a:spcPts val="2700"/>
              </a:lnSpc>
              <a:spcBef>
                <a:spcPct val="0"/>
              </a:spcBef>
              <a:spcAft>
                <a:spcPct val="0"/>
              </a:spcAft>
            </a:pPr>
            <a:r>
              <a:rPr lang="en-US" sz="2800" b="1" dirty="0" smtClean="0">
                <a:solidFill>
                  <a:srgbClr val="000000"/>
                </a:solidFill>
                <a:latin typeface="Arial" charset="0"/>
              </a:rPr>
              <a:t>		      Translation</a:t>
            </a:r>
          </a:p>
          <a:p>
            <a:pPr marL="3352800" lvl="6" indent="-609600" eaLnBrk="0" fontAlgn="base" hangingPunct="0">
              <a:lnSpc>
                <a:spcPts val="2700"/>
              </a:lnSpc>
              <a:spcBef>
                <a:spcPct val="0"/>
              </a:spcBef>
              <a:spcAft>
                <a:spcPct val="0"/>
              </a:spcAft>
            </a:pPr>
            <a:r>
              <a:rPr lang="en-US" sz="2800" b="1" dirty="0" smtClean="0">
                <a:solidFill>
                  <a:srgbClr val="000000"/>
                </a:solidFill>
                <a:latin typeface="Arial" charset="0"/>
              </a:rPr>
              <a:t>				Metabolism</a:t>
            </a:r>
          </a:p>
          <a:p>
            <a:pPr marL="3810000" lvl="7" indent="-609600" eaLnBrk="0" fontAlgn="base" hangingPunct="0">
              <a:lnSpc>
                <a:spcPts val="2700"/>
              </a:lnSpc>
              <a:spcBef>
                <a:spcPct val="0"/>
              </a:spcBef>
              <a:spcAft>
                <a:spcPct val="0"/>
              </a:spcAft>
            </a:pPr>
            <a:r>
              <a:rPr lang="en-US" sz="2800" b="1" dirty="0" smtClean="0">
                <a:solidFill>
                  <a:srgbClr val="000000"/>
                </a:solidFill>
                <a:latin typeface="Arial" charset="0"/>
              </a:rPr>
              <a:t>				Signal…</a:t>
            </a:r>
          </a:p>
        </p:txBody>
      </p:sp>
    </p:spTree>
  </p:cSld>
  <p:clrMapOvr>
    <a:masterClrMapping/>
  </p:clrMapOvr>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0" y="1"/>
          <a:ext cx="9144000" cy="6903357"/>
        </p:xfrm>
        <a:graphic>
          <a:graphicData uri="http://schemas.openxmlformats.org/drawingml/2006/table">
            <a:tbl>
              <a:tblPr/>
              <a:tblGrid>
                <a:gridCol w="1418896"/>
                <a:gridCol w="1891862"/>
                <a:gridCol w="1970689"/>
                <a:gridCol w="2286001"/>
                <a:gridCol w="1576552"/>
              </a:tblGrid>
              <a:tr h="1867364">
                <a:tc rowSpan="5">
                  <a:txBody>
                    <a:bodyPr/>
                    <a:lstStyle/>
                    <a:p>
                      <a:pPr algn="ctr"/>
                      <a:endParaRPr lang="en-US" sz="2000" b="1" dirty="0">
                        <a:solidFill>
                          <a:schemeClr val="bg1">
                            <a:lumMod val="50000"/>
                          </a:schemeClr>
                        </a:solidFill>
                      </a:endParaRP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r>
                        <a:rPr lang="en-US" sz="2800" dirty="0" err="1" smtClean="0">
                          <a:solidFill>
                            <a:srgbClr val="CC00A5"/>
                          </a:solidFill>
                        </a:rPr>
                        <a:t>Prosen-cephalon</a:t>
                      </a:r>
                      <a:endParaRPr lang="en-US" sz="2000" dirty="0">
                        <a:solidFill>
                          <a:srgbClr val="CC00A5"/>
                        </a:solidFill>
                      </a:endParaRP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smtClean="0">
                          <a:solidFill>
                            <a:srgbClr val="0070C0"/>
                          </a:solidFill>
                        </a:rPr>
                        <a:t>Telen</a:t>
                      </a:r>
                      <a:r>
                        <a:rPr lang="en-US" sz="2800" dirty="0" smtClean="0">
                          <a:solidFill>
                            <a:srgbClr val="0070C0"/>
                          </a:solidFill>
                        </a:rPr>
                        <a:t>-</a:t>
                      </a:r>
                    </a:p>
                    <a:p>
                      <a:pPr algn="ctr"/>
                      <a:r>
                        <a:rPr lang="en-US" sz="2800" dirty="0" err="1" smtClean="0">
                          <a:solidFill>
                            <a:srgbClr val="0070C0"/>
                          </a:solidFill>
                        </a:rPr>
                        <a:t>cephalon</a:t>
                      </a:r>
                      <a:endParaRPr lang="en-US" sz="2800" dirty="0">
                        <a:solidFill>
                          <a:srgbClr val="0070C0"/>
                        </a:solidFill>
                      </a:endParaRP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2400" dirty="0">
                          <a:solidFill>
                            <a:srgbClr val="FF0000"/>
                          </a:solidFill>
                        </a:rPr>
                        <a:t>Rhinencephalon, </a:t>
                      </a:r>
                      <a:r>
                        <a:rPr lang="en-US" sz="2400" dirty="0" err="1">
                          <a:solidFill>
                            <a:srgbClr val="FF0000"/>
                          </a:solidFill>
                        </a:rPr>
                        <a:t>Amygdala</a:t>
                      </a:r>
                      <a:r>
                        <a:rPr lang="en-US" sz="2400" dirty="0">
                          <a:solidFill>
                            <a:srgbClr val="FF0000"/>
                          </a:solidFill>
                        </a:rPr>
                        <a:t>, Hippocampus, </a:t>
                      </a:r>
                      <a:r>
                        <a:rPr lang="en-US" sz="2400" dirty="0" err="1">
                          <a:solidFill>
                            <a:srgbClr val="FF0000"/>
                          </a:solidFill>
                        </a:rPr>
                        <a:t>Neocortex</a:t>
                      </a:r>
                      <a:r>
                        <a:rPr lang="en-US" sz="2400" dirty="0">
                          <a:solidFill>
                            <a:srgbClr val="FF0000"/>
                          </a:solidFill>
                        </a:rPr>
                        <a:t>, Basal ganglia, Lateral ventricles</a:t>
                      </a: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1812592">
                <a:tc vMerge="1">
                  <a:txBody>
                    <a:bodyPr/>
                    <a:lstStyle/>
                    <a:p>
                      <a:endParaRPr lang="en-US"/>
                    </a:p>
                  </a:txBody>
                  <a:tcPr/>
                </a:tc>
                <a:tc vMerge="1">
                  <a:txBody>
                    <a:bodyPr/>
                    <a:lstStyle/>
                    <a:p>
                      <a:endParaRPr lang="en-US"/>
                    </a:p>
                  </a:txBody>
                  <a:tcPr/>
                </a:tc>
                <a:tc>
                  <a:txBody>
                    <a:bodyPr/>
                    <a:lstStyle/>
                    <a:p>
                      <a:pPr algn="ctr"/>
                      <a:r>
                        <a:rPr lang="en-US" sz="2800" dirty="0" err="1" smtClean="0">
                          <a:solidFill>
                            <a:srgbClr val="0070C0"/>
                          </a:solidFill>
                        </a:rPr>
                        <a:t>Dien</a:t>
                      </a:r>
                      <a:r>
                        <a:rPr lang="en-US" sz="2800" dirty="0" smtClean="0">
                          <a:solidFill>
                            <a:srgbClr val="0070C0"/>
                          </a:solidFill>
                        </a:rPr>
                        <a:t>-</a:t>
                      </a:r>
                    </a:p>
                    <a:p>
                      <a:pPr algn="ctr"/>
                      <a:r>
                        <a:rPr lang="en-US" sz="2800" dirty="0" err="1" smtClean="0">
                          <a:solidFill>
                            <a:srgbClr val="0070C0"/>
                          </a:solidFill>
                        </a:rPr>
                        <a:t>cephalon</a:t>
                      </a:r>
                      <a:endParaRPr lang="en-US" sz="2800" dirty="0">
                        <a:solidFill>
                          <a:srgbClr val="0070C0"/>
                        </a:solidFill>
                      </a:endParaRP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US" sz="2400" dirty="0">
                          <a:solidFill>
                            <a:srgbClr val="FF0000"/>
                          </a:solidFill>
                        </a:rPr>
                        <a:t>Epithalamus, Thalamus, Hypothalamus, Subthalamus, Pituitary gland, Pineal gland, Third ventricle</a:t>
                      </a: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1089164">
                <a:tc vMerge="1">
                  <a:txBody>
                    <a:bodyPr/>
                    <a:lstStyle/>
                    <a:p>
                      <a:endParaRPr lang="en-US"/>
                    </a:p>
                  </a:txBody>
                  <a:tcPr/>
                </a:tc>
                <a:tc rowSpan="3">
                  <a:txBody>
                    <a:bodyPr/>
                    <a:lstStyle/>
                    <a:p>
                      <a:pPr algn="ctr"/>
                      <a:r>
                        <a:rPr lang="en-US" sz="2800" dirty="0">
                          <a:solidFill>
                            <a:srgbClr val="CC00A5"/>
                          </a:solidFill>
                        </a:rPr>
                        <a:t>Brain stem</a:t>
                      </a: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smtClean="0">
                          <a:solidFill>
                            <a:srgbClr val="0070C0"/>
                          </a:solidFill>
                        </a:rPr>
                        <a:t>Mesen-cephalon</a:t>
                      </a:r>
                      <a:endParaRPr lang="en-US" sz="2800" dirty="0">
                        <a:solidFill>
                          <a:srgbClr val="0070C0"/>
                        </a:solidFill>
                      </a:endParaRP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pt-BR" sz="2400" dirty="0">
                          <a:solidFill>
                            <a:srgbClr val="FF0000"/>
                          </a:solidFill>
                        </a:rPr>
                        <a:t>Tectum, Cerebral peduncle, Pretectum, Mesencephalic duct</a:t>
                      </a: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r>
              <a:tr h="935409">
                <a:tc vMerge="1">
                  <a:txBody>
                    <a:bodyPr/>
                    <a:lstStyle/>
                    <a:p>
                      <a:endParaRPr lang="en-US"/>
                    </a:p>
                  </a:txBody>
                  <a:tcPr/>
                </a:tc>
                <a:tc vMerge="1">
                  <a:txBody>
                    <a:bodyPr/>
                    <a:lstStyle/>
                    <a:p>
                      <a:endParaRPr lang="en-US"/>
                    </a:p>
                  </a:txBody>
                  <a:tcPr/>
                </a:tc>
                <a:tc rowSpan="2">
                  <a:txBody>
                    <a:bodyPr/>
                    <a:lstStyle/>
                    <a:p>
                      <a:pPr algn="ctr"/>
                      <a:r>
                        <a:rPr lang="en-US" sz="2800" dirty="0" smtClean="0">
                          <a:solidFill>
                            <a:srgbClr val="0070C0"/>
                          </a:solidFill>
                        </a:rPr>
                        <a:t>Rhomb-encephalon</a:t>
                      </a:r>
                      <a:endParaRPr lang="en-US" sz="2800" dirty="0">
                        <a:solidFill>
                          <a:srgbClr val="0070C0"/>
                        </a:solidFill>
                      </a:endParaRP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dirty="0" err="1" smtClean="0">
                          <a:solidFill>
                            <a:srgbClr val="FF0000"/>
                          </a:solidFill>
                        </a:rPr>
                        <a:t>Meten</a:t>
                      </a:r>
                      <a:r>
                        <a:rPr lang="en-US" sz="2400" dirty="0" smtClean="0">
                          <a:solidFill>
                            <a:srgbClr val="FF0000"/>
                          </a:solidFill>
                        </a:rPr>
                        <a:t>-</a:t>
                      </a:r>
                    </a:p>
                    <a:p>
                      <a:pPr algn="ctr"/>
                      <a:r>
                        <a:rPr lang="en-US" sz="2400" dirty="0" err="1" smtClean="0">
                          <a:solidFill>
                            <a:srgbClr val="FF0000"/>
                          </a:solidFill>
                        </a:rPr>
                        <a:t>cephalon</a:t>
                      </a:r>
                      <a:endParaRPr lang="en-US" sz="2400" dirty="0">
                        <a:solidFill>
                          <a:srgbClr val="FF0000"/>
                        </a:solidFill>
                      </a:endParaRP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dirty="0">
                          <a:solidFill>
                            <a:srgbClr val="FF0000"/>
                          </a:solidFill>
                        </a:rPr>
                        <a:t>Pons, Cerebellum</a:t>
                      </a: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27449">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r>
                        <a:rPr lang="en-US" sz="2400" dirty="0" smtClean="0">
                          <a:solidFill>
                            <a:srgbClr val="FF0000"/>
                          </a:solidFill>
                        </a:rPr>
                        <a:t>Myelen-cephalon</a:t>
                      </a:r>
                      <a:endParaRPr lang="en-US" sz="2400" dirty="0">
                        <a:solidFill>
                          <a:srgbClr val="FF0000"/>
                        </a:solidFill>
                      </a:endParaRP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dirty="0">
                          <a:solidFill>
                            <a:srgbClr val="FF0000"/>
                          </a:solidFill>
                        </a:rPr>
                        <a:t>Medulla oblongata</a:t>
                      </a: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26021">
                <a:tc gridSpan="5">
                  <a:txBody>
                    <a:bodyPr/>
                    <a:lstStyle/>
                    <a:p>
                      <a:pPr algn="ctr"/>
                      <a:r>
                        <a:rPr lang="en-US" sz="2800" b="1" dirty="0">
                          <a:solidFill>
                            <a:schemeClr val="tx1"/>
                          </a:solidFill>
                        </a:rPr>
                        <a:t>Spinal cord</a:t>
                      </a:r>
                    </a:p>
                  </a:txBody>
                  <a:tcPr marL="2033" marR="2033" marT="2033" marB="2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3" name="TextBox 2"/>
          <p:cNvSpPr txBox="1"/>
          <p:nvPr/>
        </p:nvSpPr>
        <p:spPr>
          <a:xfrm>
            <a:off x="152400" y="381000"/>
            <a:ext cx="1752600" cy="954107"/>
          </a:xfrm>
          <a:prstGeom prst="rect">
            <a:avLst/>
          </a:prstGeom>
          <a:solidFill>
            <a:schemeClr val="bg1"/>
          </a:solidFill>
        </p:spPr>
        <p:txBody>
          <a:bodyPr wrap="square" rtlCol="0">
            <a:spAutoFit/>
          </a:bodyPr>
          <a:lstStyle/>
          <a:p>
            <a:pPr algn="ctr"/>
            <a:r>
              <a:rPr lang="en-US" sz="2800" b="1" dirty="0" smtClean="0">
                <a:solidFill>
                  <a:srgbClr val="000000"/>
                </a:solidFill>
              </a:rPr>
              <a:t>CNS HW “stack”</a:t>
            </a:r>
            <a:endParaRPr lang="en-US" sz="2800" b="1" dirty="0">
              <a:solidFill>
                <a:srgbClr val="000000"/>
              </a:solidFill>
            </a:endParaRPr>
          </a:p>
        </p:txBody>
      </p:sp>
      <p:sp>
        <p:nvSpPr>
          <p:cNvPr id="4" name="TextBox 3"/>
          <p:cNvSpPr txBox="1"/>
          <p:nvPr/>
        </p:nvSpPr>
        <p:spPr>
          <a:xfrm>
            <a:off x="0" y="3087469"/>
            <a:ext cx="1364476" cy="646331"/>
          </a:xfrm>
          <a:prstGeom prst="rect">
            <a:avLst/>
          </a:prstGeom>
          <a:noFill/>
        </p:spPr>
        <p:txBody>
          <a:bodyPr wrap="none" rtlCol="0">
            <a:spAutoFit/>
          </a:bodyPr>
          <a:lstStyle/>
          <a:p>
            <a:r>
              <a:rPr lang="en-US" sz="3600" b="1" dirty="0" smtClean="0">
                <a:solidFill>
                  <a:schemeClr val="bg1">
                    <a:lumMod val="50000"/>
                  </a:schemeClr>
                </a:solidFill>
              </a:rPr>
              <a:t>Brain</a:t>
            </a:r>
            <a:endParaRPr lang="en-US" sz="3600" dirty="0"/>
          </a:p>
        </p:txBody>
      </p:sp>
    </p:spTree>
  </p:cSld>
  <p:clrMapOvr>
    <a:masterClrMapping/>
  </p:clrMapOvr>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Universal architectures</a:t>
            </a:r>
            <a:endParaRPr lang="en-US" dirty="0"/>
          </a:p>
        </p:txBody>
      </p:sp>
      <p:sp>
        <p:nvSpPr>
          <p:cNvPr id="3" name="Subtitle 2"/>
          <p:cNvSpPr>
            <a:spLocks noGrp="1"/>
          </p:cNvSpPr>
          <p:nvPr>
            <p:ph type="subTitle" idx="1"/>
          </p:nvPr>
        </p:nvSpPr>
        <p:spPr/>
        <p:txBody>
          <a:bodyPr/>
          <a:lstStyle/>
          <a:p>
            <a:r>
              <a:rPr lang="en-US" dirty="0" smtClean="0"/>
              <a:t>What can go wrong?</a:t>
            </a:r>
            <a:endParaRPr lang="en-US" dirty="0"/>
          </a:p>
        </p:txBody>
      </p:sp>
    </p:spTree>
  </p:cSld>
  <p:clrMapOvr>
    <a:masterClrMapping/>
  </p:clrMapOvr>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TextBox 64"/>
          <p:cNvSpPr txBox="1"/>
          <p:nvPr/>
        </p:nvSpPr>
        <p:spPr>
          <a:xfrm>
            <a:off x="990600" y="480060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kern="0" dirty="0" smtClean="0">
                <a:solidFill>
                  <a:sysClr val="windowText" lastClr="000000"/>
                </a:solidFill>
              </a:rPr>
              <a:t>Horizontal</a:t>
            </a:r>
            <a:r>
              <a:rPr lang="en-US" sz="2800" b="1" kern="0" dirty="0" smtClean="0">
                <a:solidFill>
                  <a:sysClr val="windowText" lastClr="000000"/>
                </a:solidFill>
              </a:rPr>
              <a:t> Bad Gene </a:t>
            </a:r>
            <a:r>
              <a:rPr lang="en-US" sz="2800" kern="0" dirty="0" smtClean="0">
                <a:solidFill>
                  <a:sysClr val="windowText" lastClr="000000"/>
                </a:solidFill>
              </a:rPr>
              <a:t>Transfer</a:t>
            </a:r>
          </a:p>
        </p:txBody>
      </p:sp>
      <p:sp>
        <p:nvSpPr>
          <p:cNvPr id="66" name="TextBox 65"/>
          <p:cNvSpPr txBox="1"/>
          <p:nvPr/>
        </p:nvSpPr>
        <p:spPr>
          <a:xfrm>
            <a:off x="3048000" y="236220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kern="0" dirty="0" smtClean="0">
                <a:solidFill>
                  <a:sysClr val="windowText" lastClr="000000"/>
                </a:solidFill>
              </a:rPr>
              <a:t>Horizontal</a:t>
            </a:r>
            <a:r>
              <a:rPr lang="en-US" sz="2800" b="1" kern="0" dirty="0" smtClean="0">
                <a:solidFill>
                  <a:sysClr val="windowText" lastClr="000000"/>
                </a:solidFill>
              </a:rPr>
              <a:t> Bad App </a:t>
            </a:r>
            <a:r>
              <a:rPr lang="en-US" sz="2800" kern="0" dirty="0" smtClean="0">
                <a:solidFill>
                  <a:sysClr val="windowText" lastClr="000000"/>
                </a:solidFill>
              </a:rPr>
              <a:t>Transfer</a:t>
            </a:r>
          </a:p>
        </p:txBody>
      </p:sp>
      <p:sp>
        <p:nvSpPr>
          <p:cNvPr id="69" name="TextBox 68"/>
          <p:cNvSpPr txBox="1"/>
          <p:nvPr/>
        </p:nvSpPr>
        <p:spPr>
          <a:xfrm>
            <a:off x="4953000" y="0"/>
            <a:ext cx="20574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kern="0" dirty="0" smtClean="0">
                <a:solidFill>
                  <a:sysClr val="windowText" lastClr="000000"/>
                </a:solidFill>
              </a:rPr>
              <a:t>Horizontal</a:t>
            </a:r>
            <a:r>
              <a:rPr lang="en-US" sz="2800" b="1" kern="0" dirty="0" smtClean="0">
                <a:solidFill>
                  <a:sysClr val="windowText" lastClr="000000"/>
                </a:solidFill>
              </a:rPr>
              <a:t> Bad Meme </a:t>
            </a:r>
            <a:r>
              <a:rPr lang="en-US" sz="2800" kern="0" dirty="0" smtClean="0">
                <a:solidFill>
                  <a:sysClr val="windowText" lastClr="000000"/>
                </a:solidFill>
              </a:rPr>
              <a:t>Transfer</a:t>
            </a:r>
          </a:p>
        </p:txBody>
      </p:sp>
      <p:sp>
        <p:nvSpPr>
          <p:cNvPr id="67" name="TextBox 66"/>
          <p:cNvSpPr txBox="1"/>
          <p:nvPr/>
        </p:nvSpPr>
        <p:spPr>
          <a:xfrm>
            <a:off x="6324600" y="5105400"/>
            <a:ext cx="2133600" cy="954107"/>
          </a:xfrm>
          <a:prstGeom prst="rect">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Parasites &amp; Hijacking</a:t>
            </a:r>
            <a:endParaRPr lang="en-US" sz="2800" kern="0" dirty="0">
              <a:solidFill>
                <a:sysClr val="windowText" lastClr="000000"/>
              </a:solidFill>
            </a:endParaRPr>
          </a:p>
        </p:txBody>
      </p:sp>
      <p:sp>
        <p:nvSpPr>
          <p:cNvPr id="68" name="TextBox 67"/>
          <p:cNvSpPr txBox="1"/>
          <p:nvPr/>
        </p:nvSpPr>
        <p:spPr>
          <a:xfrm>
            <a:off x="5943600" y="2362200"/>
            <a:ext cx="2286000" cy="523220"/>
          </a:xfrm>
          <a:prstGeom prst="rect">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Fragility?</a:t>
            </a:r>
            <a:endParaRPr lang="en-US" sz="2800" kern="0" dirty="0">
              <a:solidFill>
                <a:sysClr val="windowText" lastClr="000000"/>
              </a:solidFill>
            </a:endParaRPr>
          </a:p>
        </p:txBody>
      </p:sp>
      <p:sp>
        <p:nvSpPr>
          <p:cNvPr id="95" name="TextBox 94"/>
          <p:cNvSpPr txBox="1"/>
          <p:nvPr/>
        </p:nvSpPr>
        <p:spPr>
          <a:xfrm>
            <a:off x="304800" y="241518"/>
            <a:ext cx="2286000" cy="1384995"/>
          </a:xfrm>
          <a:prstGeom prst="rect">
            <a:avLst/>
          </a:prstGeom>
          <a:solidFill>
            <a:srgbClr val="66FFFF"/>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Exploiting layered architecture</a:t>
            </a:r>
            <a:endParaRPr lang="en-US" sz="2800" b="1" kern="0" dirty="0">
              <a:solidFill>
                <a:sysClr val="windowText" lastClr="000000"/>
              </a:solidFill>
            </a:endParaRPr>
          </a:p>
        </p:txBody>
      </p:sp>
      <p:sp>
        <p:nvSpPr>
          <p:cNvPr id="96" name="TextBox 95"/>
          <p:cNvSpPr txBox="1"/>
          <p:nvPr/>
        </p:nvSpPr>
        <p:spPr>
          <a:xfrm>
            <a:off x="1447800" y="2514600"/>
            <a:ext cx="1524000" cy="1039356"/>
          </a:xfrm>
          <a:prstGeom prst="rightArrow">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Virus</a:t>
            </a:r>
            <a:endParaRPr lang="en-US" sz="2800" kern="0" dirty="0">
              <a:solidFill>
                <a:sysClr val="windowText" lastClr="000000"/>
              </a:solidFill>
            </a:endParaRPr>
          </a:p>
        </p:txBody>
      </p:sp>
      <p:sp>
        <p:nvSpPr>
          <p:cNvPr id="97" name="TextBox 96"/>
          <p:cNvSpPr txBox="1"/>
          <p:nvPr/>
        </p:nvSpPr>
        <p:spPr>
          <a:xfrm>
            <a:off x="3048000" y="5029200"/>
            <a:ext cx="1447800" cy="1039356"/>
          </a:xfrm>
          <a:prstGeom prst="leftArrow">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b="1" kern="0" dirty="0" smtClean="0">
                <a:solidFill>
                  <a:sysClr val="windowText" lastClr="000000"/>
                </a:solidFill>
              </a:rPr>
              <a:t>Virus</a:t>
            </a:r>
            <a:endParaRPr lang="en-US" sz="2800" kern="0" dirty="0">
              <a:solidFill>
                <a:sysClr val="windowText" lastClr="000000"/>
              </a:solidFill>
            </a:endParaRPr>
          </a:p>
        </p:txBody>
      </p:sp>
      <p:sp>
        <p:nvSpPr>
          <p:cNvPr id="11" name="TextBox 10"/>
          <p:cNvSpPr txBox="1"/>
          <p:nvPr/>
        </p:nvSpPr>
        <p:spPr>
          <a:xfrm rot="20323248">
            <a:off x="6402668" y="765448"/>
            <a:ext cx="2624850" cy="923330"/>
          </a:xfrm>
          <a:prstGeom prst="rect">
            <a:avLst/>
          </a:prstGeom>
          <a:noFill/>
        </p:spPr>
        <p:txBody>
          <a:bodyPr wrap="square" rtlCol="0">
            <a:spAutoFit/>
          </a:bodyPr>
          <a:lstStyle/>
          <a:p>
            <a:pPr algn="ctr"/>
            <a:r>
              <a:rPr lang="en-US" sz="5400" b="1" dirty="0" smtClean="0">
                <a:solidFill>
                  <a:srgbClr val="FF0000"/>
                </a:solidFill>
                <a:latin typeface="Chiller" pitchFamily="82" charset="0"/>
              </a:rPr>
              <a:t>and zombies</a:t>
            </a:r>
            <a:endParaRPr lang="en-US" sz="5400" b="1" dirty="0">
              <a:solidFill>
                <a:srgbClr val="FF0000"/>
              </a:solidFill>
              <a:latin typeface="Chiller" pitchFamily="8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05"/>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 calcmode="lin" valueType="num">
                                      <p:cBhvr>
                                        <p:cTn id="9" dur="1000" fill="hold"/>
                                        <p:tgtEl>
                                          <p:spTgt spid="11"/>
                                        </p:tgtEl>
                                        <p:attrNameLst>
                                          <p:attrName>ppt_x</p:attrName>
                                        </p:attrNameLst>
                                      </p:cBhvr>
                                      <p:tavLst>
                                        <p:tav tm="0">
                                          <p:val>
                                            <p:strVal val="#ppt_x-.2"/>
                                          </p:val>
                                        </p:tav>
                                        <p:tav tm="100000">
                                          <p:val>
                                            <p:strVal val="#ppt_x"/>
                                          </p:val>
                                        </p:tav>
                                      </p:tavLst>
                                    </p:anim>
                                    <p:anim calcmode="lin" valueType="num">
                                      <p:cBhvr>
                                        <p:cTn id="10" dur="1000" fill="hold"/>
                                        <p:tgtEl>
                                          <p:spTgt spid="11"/>
                                        </p:tgtEl>
                                        <p:attrNameLst>
                                          <p:attrName>ppt_y</p:attrName>
                                        </p:attrNameLst>
                                      </p:cBhvr>
                                      <p:tavLst>
                                        <p:tav tm="0">
                                          <p:val>
                                            <p:strVal val="#ppt_y"/>
                                          </p:val>
                                        </p:tav>
                                        <p:tav tm="100000">
                                          <p:val>
                                            <p:strVal val="#ppt_y"/>
                                          </p:val>
                                        </p:tav>
                                      </p:tavLst>
                                    </p:anim>
                                    <p:animEffect transition="in" filter="fade">
                                      <p:cBhvr>
                                        <p:cTn id="1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lucylastic.files.wordpress.com/2011/02/bad-back.jpg"/>
          <p:cNvPicPr>
            <a:picLocks noChangeAspect="1" noChangeArrowheads="1"/>
          </p:cNvPicPr>
          <p:nvPr/>
        </p:nvPicPr>
        <p:blipFill>
          <a:blip r:embed="rId3" cstate="print"/>
          <a:srcRect/>
          <a:stretch>
            <a:fillRect/>
          </a:stretch>
        </p:blipFill>
        <p:spPr bwMode="auto">
          <a:xfrm>
            <a:off x="7162800" y="0"/>
            <a:ext cx="1981200" cy="1849120"/>
          </a:xfrm>
          <a:prstGeom prst="rect">
            <a:avLst/>
          </a:prstGeom>
          <a:noFill/>
        </p:spPr>
      </p:pic>
      <p:pic>
        <p:nvPicPr>
          <p:cNvPr id="7671810" name="Picture 2" descr="http://www.bay-of-fundie.com/img/powells/shubin-fish2.jpg"/>
          <p:cNvPicPr>
            <a:picLocks noChangeAspect="1" noChangeArrowheads="1"/>
          </p:cNvPicPr>
          <p:nvPr/>
        </p:nvPicPr>
        <p:blipFill>
          <a:blip r:embed="rId4" cstate="print"/>
          <a:srcRect/>
          <a:stretch>
            <a:fillRect/>
          </a:stretch>
        </p:blipFill>
        <p:spPr bwMode="auto">
          <a:xfrm>
            <a:off x="-76200" y="1286749"/>
            <a:ext cx="3733800" cy="5571252"/>
          </a:xfrm>
          <a:prstGeom prst="rect">
            <a:avLst/>
          </a:prstGeom>
          <a:noFill/>
        </p:spPr>
      </p:pic>
      <p:pic>
        <p:nvPicPr>
          <p:cNvPr id="2" name="Picture 3" descr="C:\Users\John\Documents\0_even_newer\213\TTI\Pictures\evolution21.jpg"/>
          <p:cNvPicPr>
            <a:picLocks noChangeAspect="1" noChangeArrowheads="1"/>
          </p:cNvPicPr>
          <p:nvPr/>
        </p:nvPicPr>
        <p:blipFill>
          <a:blip r:embed="rId5" cstate="print"/>
          <a:srcRect t="56667" r="79398" b="13333"/>
          <a:stretch>
            <a:fillRect/>
          </a:stretch>
        </p:blipFill>
        <p:spPr bwMode="auto">
          <a:xfrm>
            <a:off x="3733800" y="3149025"/>
            <a:ext cx="914398" cy="1234438"/>
          </a:xfrm>
          <a:prstGeom prst="rect">
            <a:avLst/>
          </a:prstGeom>
          <a:noFill/>
        </p:spPr>
      </p:pic>
      <p:pic>
        <p:nvPicPr>
          <p:cNvPr id="4" name="Picture 3" descr="C:\Users\John\Documents\0_even_newer\213\TTI\Pictures\evolution21.jpg"/>
          <p:cNvPicPr>
            <a:picLocks noChangeAspect="1" noChangeArrowheads="1"/>
          </p:cNvPicPr>
          <p:nvPr/>
        </p:nvPicPr>
        <p:blipFill>
          <a:blip r:embed="rId5" cstate="print"/>
          <a:srcRect l="56181" t="34445" r="24247" b="14444"/>
          <a:stretch>
            <a:fillRect/>
          </a:stretch>
        </p:blipFill>
        <p:spPr bwMode="auto">
          <a:xfrm>
            <a:off x="6096000" y="939225"/>
            <a:ext cx="818322" cy="1981200"/>
          </a:xfrm>
          <a:prstGeom prst="rect">
            <a:avLst/>
          </a:prstGeom>
          <a:noFill/>
        </p:spPr>
      </p:pic>
      <p:pic>
        <p:nvPicPr>
          <p:cNvPr id="5" name="Picture 3" descr="C:\Users\John\Documents\0_even_newer\213\TTI\Pictures\evolution21.jpg"/>
          <p:cNvPicPr>
            <a:picLocks noChangeAspect="1" noChangeArrowheads="1"/>
          </p:cNvPicPr>
          <p:nvPr/>
        </p:nvPicPr>
        <p:blipFill>
          <a:blip r:embed="rId5" cstate="print"/>
          <a:srcRect l="37767" t="42169" r="43819" b="14796"/>
          <a:stretch>
            <a:fillRect/>
          </a:stretch>
        </p:blipFill>
        <p:spPr bwMode="auto">
          <a:xfrm>
            <a:off x="5029200" y="2082225"/>
            <a:ext cx="703386" cy="1524002"/>
          </a:xfrm>
          <a:prstGeom prst="rect">
            <a:avLst/>
          </a:prstGeom>
          <a:noFill/>
          <a:ln>
            <a:noFill/>
          </a:ln>
        </p:spPr>
      </p:pic>
      <p:sp>
        <p:nvSpPr>
          <p:cNvPr id="10" name="TextBox 9"/>
          <p:cNvSpPr txBox="1"/>
          <p:nvPr/>
        </p:nvSpPr>
        <p:spPr>
          <a:xfrm>
            <a:off x="152401" y="141982"/>
            <a:ext cx="3428999" cy="1077218"/>
          </a:xfrm>
          <a:prstGeom prst="rect">
            <a:avLst/>
          </a:prstGeom>
          <a:noFill/>
        </p:spPr>
        <p:txBody>
          <a:bodyPr wrap="square" rtlCol="0">
            <a:spAutoFit/>
          </a:bodyPr>
          <a:lstStyle/>
          <a:p>
            <a:pPr algn="r"/>
            <a:r>
              <a:rPr lang="en-US" sz="3200" dirty="0" smtClean="0">
                <a:solidFill>
                  <a:prstClr val="black"/>
                </a:solidFill>
              </a:rPr>
              <a:t>Unfortunately, not intelligent design</a:t>
            </a:r>
            <a:endParaRPr lang="en-US" sz="3200" dirty="0">
              <a:solidFill>
                <a:prstClr val="black"/>
              </a:solidFill>
            </a:endParaRPr>
          </a:p>
        </p:txBody>
      </p:sp>
      <p:sp>
        <p:nvSpPr>
          <p:cNvPr id="12" name="TextBox 11"/>
          <p:cNvSpPr txBox="1"/>
          <p:nvPr/>
        </p:nvSpPr>
        <p:spPr>
          <a:xfrm>
            <a:off x="7620000" y="1828800"/>
            <a:ext cx="1167307" cy="584775"/>
          </a:xfrm>
          <a:prstGeom prst="rect">
            <a:avLst/>
          </a:prstGeom>
          <a:noFill/>
        </p:spPr>
        <p:txBody>
          <a:bodyPr wrap="none" rtlCol="0">
            <a:spAutoFit/>
          </a:bodyPr>
          <a:lstStyle/>
          <a:p>
            <a:r>
              <a:rPr lang="en-US" sz="3200" dirty="0" smtClean="0">
                <a:solidFill>
                  <a:prstClr val="black"/>
                </a:solidFill>
              </a:rPr>
              <a:t>Ouch.</a:t>
            </a:r>
            <a:endParaRPr lang="en-US" sz="3200" dirty="0">
              <a:solidFill>
                <a:prstClr val="black"/>
              </a:solidFill>
            </a:endParaRPr>
          </a:p>
        </p:txBody>
      </p:sp>
    </p:spTree>
  </p:cSld>
  <p:clrMapOvr>
    <a:masterClrMapping/>
  </p:clrMapOvr>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s://lh4.googleusercontent.com/-A-Z2RvPk8wk/TYvThZVvjwI/AAAAAAAAACY/eL2djFaqwH4/why-evolution-coyne.jpg"/>
          <p:cNvPicPr>
            <a:picLocks noChangeAspect="1" noChangeArrowheads="1"/>
          </p:cNvPicPr>
          <p:nvPr/>
        </p:nvPicPr>
        <p:blipFill>
          <a:blip r:embed="rId3" cstate="print"/>
          <a:srcRect/>
          <a:stretch>
            <a:fillRect/>
          </a:stretch>
        </p:blipFill>
        <p:spPr bwMode="auto">
          <a:xfrm>
            <a:off x="0" y="2095500"/>
            <a:ext cx="3152775" cy="4762500"/>
          </a:xfrm>
          <a:prstGeom prst="rect">
            <a:avLst/>
          </a:prstGeom>
          <a:noFill/>
        </p:spPr>
      </p:pic>
      <p:pic>
        <p:nvPicPr>
          <p:cNvPr id="10904578" name="Picture 2" descr="http://whyevolutionistrue.files.wordpress.com/2011/05/good-recurrent-laryngeal-nerve.jpg"/>
          <p:cNvPicPr>
            <a:picLocks noChangeAspect="1" noChangeArrowheads="1"/>
          </p:cNvPicPr>
          <p:nvPr/>
        </p:nvPicPr>
        <p:blipFill>
          <a:blip r:embed="rId4" cstate="print"/>
          <a:srcRect/>
          <a:stretch>
            <a:fillRect/>
          </a:stretch>
        </p:blipFill>
        <p:spPr bwMode="auto">
          <a:xfrm>
            <a:off x="3962400" y="-1"/>
            <a:ext cx="5105400" cy="6841235"/>
          </a:xfrm>
          <a:prstGeom prst="rect">
            <a:avLst/>
          </a:prstGeom>
          <a:noFill/>
        </p:spPr>
      </p:pic>
      <p:sp>
        <p:nvSpPr>
          <p:cNvPr id="6" name="Down Arrow 5"/>
          <p:cNvSpPr/>
          <p:nvPr/>
        </p:nvSpPr>
        <p:spPr>
          <a:xfrm rot="20229423">
            <a:off x="7659041" y="1502776"/>
            <a:ext cx="914400" cy="3124200"/>
          </a:xfrm>
          <a:prstGeom prst="down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TextBox 7"/>
          <p:cNvSpPr txBox="1"/>
          <p:nvPr/>
        </p:nvSpPr>
        <p:spPr>
          <a:xfrm>
            <a:off x="838200" y="685800"/>
            <a:ext cx="1274388" cy="646331"/>
          </a:xfrm>
          <a:prstGeom prst="rect">
            <a:avLst/>
          </a:prstGeom>
          <a:noFill/>
        </p:spPr>
        <p:txBody>
          <a:bodyPr wrap="none" rtlCol="0">
            <a:spAutoFit/>
          </a:bodyPr>
          <a:lstStyle/>
          <a:p>
            <a:r>
              <a:rPr lang="en-US" sz="3600" b="1" dirty="0" smtClean="0">
                <a:solidFill>
                  <a:prstClr val="black"/>
                </a:solidFill>
              </a:rPr>
              <a:t>Why?</a:t>
            </a:r>
            <a:endParaRPr lang="en-US" sz="3600" b="1" dirty="0">
              <a:solidFill>
                <a:prstClr val="black"/>
              </a:solidFill>
            </a:endParaRPr>
          </a:p>
        </p:txBody>
      </p:sp>
      <p:sp>
        <p:nvSpPr>
          <p:cNvPr id="9" name="TextBox 8"/>
          <p:cNvSpPr txBox="1"/>
          <p:nvPr/>
        </p:nvSpPr>
        <p:spPr>
          <a:xfrm>
            <a:off x="4191000" y="3657600"/>
            <a:ext cx="1752600" cy="1815882"/>
          </a:xfrm>
          <a:prstGeom prst="rect">
            <a:avLst/>
          </a:prstGeom>
          <a:solidFill>
            <a:schemeClr val="bg1"/>
          </a:solidFill>
        </p:spPr>
        <p:txBody>
          <a:bodyPr wrap="square" rtlCol="0">
            <a:spAutoFit/>
          </a:bodyPr>
          <a:lstStyle/>
          <a:p>
            <a:r>
              <a:rPr lang="en-US" sz="2800" dirty="0" smtClean="0">
                <a:solidFill>
                  <a:prstClr val="black"/>
                </a:solidFill>
              </a:rPr>
              <a:t>left recurrent laryngeal nerve</a:t>
            </a:r>
            <a:endParaRPr lang="en-US" sz="2800" dirty="0">
              <a:solidFill>
                <a:prstClr val="black"/>
              </a:solidFill>
            </a:endParaRPr>
          </a:p>
        </p:txBody>
      </p:sp>
      <p:sp>
        <p:nvSpPr>
          <p:cNvPr id="7" name="Down Arrow 6"/>
          <p:cNvSpPr/>
          <p:nvPr/>
        </p:nvSpPr>
        <p:spPr>
          <a:xfrm rot="9257953">
            <a:off x="6005479" y="2965144"/>
            <a:ext cx="914400" cy="2602474"/>
          </a:xfrm>
          <a:prstGeom prst="down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21282" name="Picture 2" descr="http://whyevolutionistrue.files.wordpress.com/2011/05/laryngeal-nerve.jpg"/>
          <p:cNvPicPr>
            <a:picLocks noChangeAspect="1" noChangeArrowheads="1"/>
          </p:cNvPicPr>
          <p:nvPr/>
        </p:nvPicPr>
        <p:blipFill>
          <a:blip r:embed="rId3" cstate="print"/>
          <a:srcRect/>
          <a:stretch>
            <a:fillRect/>
          </a:stretch>
        </p:blipFill>
        <p:spPr bwMode="auto">
          <a:xfrm>
            <a:off x="0" y="1"/>
            <a:ext cx="8996234" cy="6857999"/>
          </a:xfrm>
          <a:prstGeom prst="rect">
            <a:avLst/>
          </a:prstGeom>
          <a:noFill/>
        </p:spPr>
      </p:pic>
      <p:sp>
        <p:nvSpPr>
          <p:cNvPr id="3" name="TextBox 2"/>
          <p:cNvSpPr txBox="1"/>
          <p:nvPr/>
        </p:nvSpPr>
        <p:spPr>
          <a:xfrm>
            <a:off x="1371600" y="162580"/>
            <a:ext cx="5830827" cy="523220"/>
          </a:xfrm>
          <a:prstGeom prst="rect">
            <a:avLst/>
          </a:prstGeom>
          <a:noFill/>
        </p:spPr>
        <p:txBody>
          <a:bodyPr wrap="none" rtlCol="0">
            <a:spAutoFit/>
          </a:bodyPr>
          <a:lstStyle/>
          <a:p>
            <a:r>
              <a:rPr lang="en-US" sz="2800" dirty="0" smtClean="0">
                <a:solidFill>
                  <a:prstClr val="black"/>
                </a:solidFill>
              </a:rPr>
              <a:t>Why? Building humans from fish parts.</a:t>
            </a:r>
            <a:endParaRPr lang="en-US" sz="2800" dirty="0">
              <a:solidFill>
                <a:prstClr val="black"/>
              </a:solidFill>
            </a:endParaRPr>
          </a:p>
        </p:txBody>
      </p:sp>
      <p:sp>
        <p:nvSpPr>
          <p:cNvPr id="4" name="Right Arrow 3"/>
          <p:cNvSpPr/>
          <p:nvPr/>
        </p:nvSpPr>
        <p:spPr>
          <a:xfrm>
            <a:off x="3733800" y="1752600"/>
            <a:ext cx="1524000" cy="1981200"/>
          </a:xfrm>
          <a:prstGeom prst="right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rgbClr val="FF0000"/>
                </a:solidFill>
              </a:rPr>
              <a:t>Fish parts</a:t>
            </a:r>
            <a:endParaRPr lang="en-US" sz="2800" dirty="0">
              <a:solidFill>
                <a:srgbClr val="FF0000"/>
              </a:solidFill>
            </a:endParaRPr>
          </a:p>
        </p:txBody>
      </p:sp>
    </p:spTree>
  </p:cSld>
  <p:clrMapOvr>
    <a:masterClrMapping/>
  </p:clrMapOvr>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06626" name="Picture 2" descr="http://whyevolutionistrue.files.wordpress.com/2011/05/450px-giraffarecurren-svg.png"/>
          <p:cNvPicPr>
            <a:picLocks noChangeAspect="1" noChangeArrowheads="1"/>
          </p:cNvPicPr>
          <p:nvPr/>
        </p:nvPicPr>
        <p:blipFill>
          <a:blip r:embed="rId3" cstate="print"/>
          <a:srcRect/>
          <a:stretch>
            <a:fillRect/>
          </a:stretch>
        </p:blipFill>
        <p:spPr bwMode="auto">
          <a:xfrm>
            <a:off x="63500" y="701675"/>
            <a:ext cx="8970676" cy="6080125"/>
          </a:xfrm>
          <a:prstGeom prst="rect">
            <a:avLst/>
          </a:prstGeom>
          <a:noFill/>
        </p:spPr>
      </p:pic>
      <p:sp>
        <p:nvSpPr>
          <p:cNvPr id="3" name="TextBox 2"/>
          <p:cNvSpPr txBox="1"/>
          <p:nvPr/>
        </p:nvSpPr>
        <p:spPr>
          <a:xfrm>
            <a:off x="1371600" y="228600"/>
            <a:ext cx="2777107" cy="523220"/>
          </a:xfrm>
          <a:prstGeom prst="rect">
            <a:avLst/>
          </a:prstGeom>
          <a:noFill/>
        </p:spPr>
        <p:txBody>
          <a:bodyPr wrap="none" rtlCol="0">
            <a:spAutoFit/>
          </a:bodyPr>
          <a:lstStyle/>
          <a:p>
            <a:r>
              <a:rPr lang="en-US" sz="2800" dirty="0" smtClean="0">
                <a:solidFill>
                  <a:prstClr val="black"/>
                </a:solidFill>
              </a:rPr>
              <a:t>It could be worse.</a:t>
            </a:r>
            <a:endParaRPr lang="en-US" sz="2800" dirty="0">
              <a:solidFill>
                <a:prstClr val="black"/>
              </a:solidFill>
            </a:endParaRPr>
          </a:p>
        </p:txBody>
      </p:sp>
      <p:sp>
        <p:nvSpPr>
          <p:cNvPr id="4" name="Down Arrow 3"/>
          <p:cNvSpPr/>
          <p:nvPr/>
        </p:nvSpPr>
        <p:spPr>
          <a:xfrm rot="1473512">
            <a:off x="2880165" y="1406712"/>
            <a:ext cx="914400" cy="3424859"/>
          </a:xfrm>
          <a:prstGeom prst="down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Down Arrow 4"/>
          <p:cNvSpPr/>
          <p:nvPr/>
        </p:nvSpPr>
        <p:spPr>
          <a:xfrm rot="11595977">
            <a:off x="4266438" y="2269081"/>
            <a:ext cx="914400" cy="3420292"/>
          </a:xfrm>
          <a:prstGeom prst="down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p:cNvSpPr txBox="1"/>
          <p:nvPr/>
        </p:nvSpPr>
        <p:spPr>
          <a:xfrm>
            <a:off x="3725529" y="228600"/>
            <a:ext cx="5418471" cy="584775"/>
          </a:xfrm>
          <a:prstGeom prst="rect">
            <a:avLst/>
          </a:prstGeom>
          <a:solidFill>
            <a:srgbClr val="FFFF99"/>
          </a:solidFill>
        </p:spPr>
        <p:txBody>
          <a:bodyPr wrap="none" rtlCol="0">
            <a:spAutoFit/>
          </a:bodyPr>
          <a:lstStyle/>
          <a:p>
            <a:pPr fontAlgn="base">
              <a:spcBef>
                <a:spcPct val="0"/>
              </a:spcBef>
              <a:spcAft>
                <a:spcPct val="0"/>
              </a:spcAft>
            </a:pPr>
            <a:r>
              <a:rPr lang="en-US" sz="3200" b="1" dirty="0" smtClean="0">
                <a:solidFill>
                  <a:srgbClr val="000000"/>
                </a:solidFill>
                <a:ea typeface="ＭＳ Ｐゴシック" pitchFamily="-72" charset="-128"/>
              </a:rPr>
              <a:t>Original design challenge?</a:t>
            </a:r>
            <a:endParaRPr lang="en-US" sz="3200" b="1" dirty="0">
              <a:solidFill>
                <a:srgbClr val="000000"/>
              </a:solidFill>
              <a:ea typeface="ＭＳ Ｐゴシック" pitchFamily="-72" charset="-128"/>
            </a:endParaRPr>
          </a:p>
        </p:txBody>
      </p:sp>
      <p:grpSp>
        <p:nvGrpSpPr>
          <p:cNvPr id="2" name="Group 12"/>
          <p:cNvGrpSpPr/>
          <p:nvPr/>
        </p:nvGrpSpPr>
        <p:grpSpPr>
          <a:xfrm>
            <a:off x="0" y="990600"/>
            <a:ext cx="3747247" cy="3370364"/>
            <a:chOff x="0" y="838200"/>
            <a:chExt cx="5791200" cy="5208745"/>
          </a:xfrm>
        </p:grpSpPr>
        <p:sp>
          <p:nvSpPr>
            <p:cNvPr id="38" name="Trapezoid 37"/>
            <p:cNvSpPr/>
            <p:nvPr/>
          </p:nvSpPr>
          <p:spPr bwMode="auto">
            <a:xfrm>
              <a:off x="76200" y="4038600"/>
              <a:ext cx="5715000" cy="1981200"/>
            </a:xfrm>
            <a:prstGeom prst="trapezoid">
              <a:avLst>
                <a:gd name="adj" fmla="val 123263"/>
              </a:avLst>
            </a:prstGeom>
            <a:solidFill>
              <a:srgbClr val="FFCCCC"/>
            </a:solid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smtClean="0">
                <a:solidFill>
                  <a:srgbClr val="000000"/>
                </a:solidFill>
              </a:endParaRPr>
            </a:p>
          </p:txBody>
        </p:sp>
        <p:sp>
          <p:nvSpPr>
            <p:cNvPr id="39" name="Trapezoid 38"/>
            <p:cNvSpPr/>
            <p:nvPr/>
          </p:nvSpPr>
          <p:spPr bwMode="auto">
            <a:xfrm rot="10800000">
              <a:off x="76200" y="838200"/>
              <a:ext cx="5715000" cy="1981200"/>
            </a:xfrm>
            <a:prstGeom prst="trapezoid">
              <a:avLst>
                <a:gd name="adj" fmla="val 123263"/>
              </a:avLst>
            </a:prstGeom>
            <a:solidFill>
              <a:srgbClr val="66FFFF"/>
            </a:solidFill>
            <a:ln w="28575" cap="flat" cmpd="sng" algn="ctr">
              <a:solidFill>
                <a:srgbClr val="0000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400" smtClean="0">
                <a:solidFill>
                  <a:srgbClr val="000000"/>
                </a:solidFill>
              </a:endParaRPr>
            </a:p>
          </p:txBody>
        </p:sp>
        <p:sp>
          <p:nvSpPr>
            <p:cNvPr id="66565" name="AutoShape 3"/>
            <p:cNvSpPr>
              <a:spLocks noChangeArrowheads="1"/>
            </p:cNvSpPr>
            <p:nvPr/>
          </p:nvSpPr>
          <p:spPr bwMode="auto">
            <a:xfrm>
              <a:off x="2209800" y="2697162"/>
              <a:ext cx="1447800" cy="1295400"/>
            </a:xfrm>
            <a:prstGeom prst="roundRect">
              <a:avLst>
                <a:gd name="adj" fmla="val 16667"/>
              </a:avLst>
            </a:prstGeom>
            <a:solidFill>
              <a:srgbClr val="FFFFCC"/>
            </a:solidFill>
            <a:ln w="38100">
              <a:solidFill>
                <a:srgbClr val="663300"/>
              </a:solidFill>
              <a:round/>
              <a:headEnd/>
              <a:tailEnd/>
            </a:ln>
          </p:spPr>
          <p:txBody>
            <a:bodyPr wrap="none" anchor="ctr"/>
            <a:lstStyle/>
            <a:p>
              <a:pPr fontAlgn="base">
                <a:spcBef>
                  <a:spcPct val="0"/>
                </a:spcBef>
                <a:spcAft>
                  <a:spcPct val="0"/>
                </a:spcAft>
              </a:pPr>
              <a:endParaRPr lang="en-US" sz="2000">
                <a:solidFill>
                  <a:srgbClr val="000000"/>
                </a:solidFill>
              </a:endParaRPr>
            </a:p>
          </p:txBody>
        </p:sp>
        <p:sp>
          <p:nvSpPr>
            <p:cNvPr id="66573" name="Text Box 13"/>
            <p:cNvSpPr txBox="1">
              <a:spLocks noChangeArrowheads="1"/>
            </p:cNvSpPr>
            <p:nvPr/>
          </p:nvSpPr>
          <p:spPr bwMode="auto">
            <a:xfrm>
              <a:off x="2327017" y="2895601"/>
              <a:ext cx="1189487" cy="1093944"/>
            </a:xfrm>
            <a:prstGeom prst="rect">
              <a:avLst/>
            </a:prstGeom>
            <a:noFill/>
            <a:ln w="9525">
              <a:noFill/>
              <a:miter lim="800000"/>
              <a:headEnd/>
              <a:tailEnd/>
            </a:ln>
          </p:spPr>
          <p:txBody>
            <a:bodyPr wrap="none" lIns="91393" tIns="45700" rIns="91393" bIns="45700">
              <a:spAutoFit/>
            </a:bodyPr>
            <a:lstStyle/>
            <a:p>
              <a:pPr algn="ctr" eaLnBrk="0" fontAlgn="base" hangingPunct="0">
                <a:spcBef>
                  <a:spcPct val="0"/>
                </a:spcBef>
                <a:spcAft>
                  <a:spcPct val="0"/>
                </a:spcAft>
              </a:pPr>
              <a:r>
                <a:rPr lang="en-US" sz="2000" b="1" dirty="0" smtClean="0">
                  <a:solidFill>
                    <a:srgbClr val="000000"/>
                  </a:solidFill>
                </a:rPr>
                <a:t>TCP/</a:t>
              </a:r>
            </a:p>
            <a:p>
              <a:pPr algn="ctr" eaLnBrk="0" fontAlgn="base" hangingPunct="0">
                <a:spcBef>
                  <a:spcPct val="0"/>
                </a:spcBef>
                <a:spcAft>
                  <a:spcPct val="0"/>
                </a:spcAft>
              </a:pPr>
              <a:r>
                <a:rPr lang="en-US" sz="2000" b="1" dirty="0" smtClean="0">
                  <a:solidFill>
                    <a:srgbClr val="000000"/>
                  </a:solidFill>
                </a:rPr>
                <a:t>IP</a:t>
              </a:r>
              <a:endParaRPr lang="en-US" sz="2000" b="1" dirty="0">
                <a:solidFill>
                  <a:srgbClr val="000000"/>
                </a:solidFill>
              </a:endParaRPr>
            </a:p>
          </p:txBody>
        </p:sp>
        <p:sp>
          <p:nvSpPr>
            <p:cNvPr id="66587" name="Text Box 27"/>
            <p:cNvSpPr txBox="1">
              <a:spLocks noChangeArrowheads="1"/>
            </p:cNvSpPr>
            <p:nvPr/>
          </p:nvSpPr>
          <p:spPr bwMode="auto">
            <a:xfrm>
              <a:off x="1592415" y="4953001"/>
              <a:ext cx="2841890" cy="1093944"/>
            </a:xfrm>
            <a:prstGeom prst="rect">
              <a:avLst/>
            </a:prstGeom>
            <a:noFill/>
            <a:ln w="9525">
              <a:noFill/>
              <a:miter lim="800000"/>
              <a:headEnd/>
              <a:tailEnd/>
            </a:ln>
          </p:spPr>
          <p:txBody>
            <a:bodyPr wrap="none" lIns="91393" tIns="45700" rIns="91393" bIns="45700">
              <a:spAutoFit/>
            </a:bodyPr>
            <a:lstStyle/>
            <a:p>
              <a:pPr algn="ctr" eaLnBrk="0" fontAlgn="base" hangingPunct="0">
                <a:spcBef>
                  <a:spcPct val="0"/>
                </a:spcBef>
                <a:spcAft>
                  <a:spcPct val="0"/>
                </a:spcAft>
              </a:pPr>
              <a:r>
                <a:rPr lang="en-US" sz="2000" dirty="0" smtClean="0">
                  <a:solidFill>
                    <a:srgbClr val="000000"/>
                  </a:solidFill>
                </a:rPr>
                <a:t>Deconstrained</a:t>
              </a:r>
            </a:p>
            <a:p>
              <a:pPr algn="ctr" eaLnBrk="0" fontAlgn="base" hangingPunct="0">
                <a:spcBef>
                  <a:spcPct val="0"/>
                </a:spcBef>
                <a:spcAft>
                  <a:spcPct val="0"/>
                </a:spcAft>
              </a:pPr>
              <a:r>
                <a:rPr lang="en-US" sz="2000" dirty="0" smtClean="0">
                  <a:solidFill>
                    <a:srgbClr val="000000"/>
                  </a:solidFill>
                </a:rPr>
                <a:t>(Hardware)</a:t>
              </a:r>
              <a:endParaRPr lang="en-US" sz="2000" dirty="0">
                <a:solidFill>
                  <a:srgbClr val="000000"/>
                </a:solidFill>
              </a:endParaRPr>
            </a:p>
          </p:txBody>
        </p:sp>
        <p:sp>
          <p:nvSpPr>
            <p:cNvPr id="69" name="TextBox 68"/>
            <p:cNvSpPr txBox="1"/>
            <p:nvPr/>
          </p:nvSpPr>
          <p:spPr>
            <a:xfrm>
              <a:off x="1592388" y="990600"/>
              <a:ext cx="2842037" cy="1094006"/>
            </a:xfrm>
            <a:prstGeom prst="rect">
              <a:avLst/>
            </a:prstGeom>
            <a:noFill/>
          </p:spPr>
          <p:txBody>
            <a:bodyPr wrap="none" rtlCol="0">
              <a:spAutoFit/>
            </a:bodyPr>
            <a:lstStyle/>
            <a:p>
              <a:pPr algn="ctr" fontAlgn="base">
                <a:spcBef>
                  <a:spcPct val="0"/>
                </a:spcBef>
                <a:spcAft>
                  <a:spcPct val="0"/>
                </a:spcAft>
              </a:pPr>
              <a:r>
                <a:rPr lang="en-US" sz="2000" dirty="0" smtClean="0">
                  <a:solidFill>
                    <a:srgbClr val="000000"/>
                  </a:solidFill>
                </a:rPr>
                <a:t>Deconstrained</a:t>
              </a:r>
            </a:p>
            <a:p>
              <a:pPr algn="ctr" fontAlgn="base">
                <a:spcBef>
                  <a:spcPct val="0"/>
                </a:spcBef>
                <a:spcAft>
                  <a:spcPct val="0"/>
                </a:spcAft>
              </a:pPr>
              <a:r>
                <a:rPr lang="en-US" sz="2000" dirty="0" smtClean="0">
                  <a:solidFill>
                    <a:srgbClr val="000000"/>
                  </a:solidFill>
                </a:rPr>
                <a:t>(Applications)</a:t>
              </a:r>
            </a:p>
          </p:txBody>
        </p:sp>
        <p:sp>
          <p:nvSpPr>
            <p:cNvPr id="37" name="TextBox 36"/>
            <p:cNvSpPr txBox="1"/>
            <p:nvPr/>
          </p:nvSpPr>
          <p:spPr>
            <a:xfrm>
              <a:off x="0" y="3048001"/>
              <a:ext cx="2423362" cy="618352"/>
            </a:xfrm>
            <a:prstGeom prst="rect">
              <a:avLst/>
            </a:prstGeom>
            <a:solidFill>
              <a:schemeClr val="bg1"/>
            </a:solidFill>
          </p:spPr>
          <p:txBody>
            <a:bodyPr wrap="none" rtlCol="0">
              <a:spAutoFit/>
            </a:bodyPr>
            <a:lstStyle/>
            <a:p>
              <a:pPr fontAlgn="base">
                <a:spcBef>
                  <a:spcPct val="0"/>
                </a:spcBef>
                <a:spcAft>
                  <a:spcPct val="0"/>
                </a:spcAft>
              </a:pPr>
              <a:r>
                <a:rPr lang="en-US" sz="2000" dirty="0" smtClean="0">
                  <a:solidFill>
                    <a:srgbClr val="000000"/>
                  </a:solidFill>
                </a:rPr>
                <a:t>Constrained</a:t>
              </a:r>
            </a:p>
          </p:txBody>
        </p:sp>
      </p:grpSp>
      <p:sp>
        <p:nvSpPr>
          <p:cNvPr id="14" name="TextBox 13"/>
          <p:cNvSpPr txBox="1"/>
          <p:nvPr/>
        </p:nvSpPr>
        <p:spPr>
          <a:xfrm>
            <a:off x="4098685" y="2209800"/>
            <a:ext cx="4588115" cy="2554545"/>
          </a:xfrm>
          <a:prstGeom prst="rect">
            <a:avLst/>
          </a:prstGeom>
          <a:noFill/>
        </p:spPr>
        <p:txBody>
          <a:bodyPr wrap="none" rtlCol="0">
            <a:spAutoFit/>
          </a:bodyPr>
          <a:lstStyle/>
          <a:p>
            <a:pPr>
              <a:buFont typeface="Arial" pitchFamily="34" charset="0"/>
              <a:buChar char="•"/>
            </a:pPr>
            <a:r>
              <a:rPr lang="en-US" sz="3200" dirty="0" smtClean="0">
                <a:solidFill>
                  <a:srgbClr val="000000"/>
                </a:solidFill>
              </a:rPr>
              <a:t> Expensive mainframes</a:t>
            </a:r>
          </a:p>
          <a:p>
            <a:pPr>
              <a:buFont typeface="Arial" pitchFamily="34" charset="0"/>
              <a:buChar char="•"/>
            </a:pPr>
            <a:r>
              <a:rPr lang="en-US" sz="3200" dirty="0" smtClean="0">
                <a:solidFill>
                  <a:srgbClr val="000000"/>
                </a:solidFill>
              </a:rPr>
              <a:t> Trusted end systems</a:t>
            </a:r>
          </a:p>
          <a:p>
            <a:pPr>
              <a:buFont typeface="Arial" pitchFamily="34" charset="0"/>
              <a:buChar char="•"/>
            </a:pPr>
            <a:r>
              <a:rPr lang="en-US" sz="3200" dirty="0" smtClean="0">
                <a:solidFill>
                  <a:srgbClr val="000000"/>
                </a:solidFill>
              </a:rPr>
              <a:t> Homogeneous</a:t>
            </a:r>
          </a:p>
          <a:p>
            <a:pPr>
              <a:buFont typeface="Arial" pitchFamily="34" charset="0"/>
              <a:buChar char="•"/>
            </a:pPr>
            <a:r>
              <a:rPr lang="en-US" sz="3200" dirty="0" smtClean="0">
                <a:solidFill>
                  <a:srgbClr val="000000"/>
                </a:solidFill>
              </a:rPr>
              <a:t> Sender centric</a:t>
            </a:r>
          </a:p>
          <a:p>
            <a:pPr>
              <a:buFont typeface="Arial" pitchFamily="34" charset="0"/>
              <a:buChar char="•"/>
            </a:pPr>
            <a:r>
              <a:rPr lang="en-US" sz="3200" dirty="0" smtClean="0">
                <a:solidFill>
                  <a:srgbClr val="000000"/>
                </a:solidFill>
              </a:rPr>
              <a:t> Unreliable </a:t>
            </a:r>
            <a:r>
              <a:rPr lang="en-US" sz="3200" dirty="0" err="1" smtClean="0">
                <a:solidFill>
                  <a:srgbClr val="000000"/>
                </a:solidFill>
              </a:rPr>
              <a:t>comms</a:t>
            </a:r>
            <a:endParaRPr lang="en-US" sz="3200" dirty="0" smtClean="0">
              <a:solidFill>
                <a:srgbClr val="000000"/>
              </a:solidFill>
            </a:endParaRPr>
          </a:p>
        </p:txBody>
      </p:sp>
      <p:sp>
        <p:nvSpPr>
          <p:cNvPr id="16" name="TextBox 15"/>
          <p:cNvSpPr txBox="1"/>
          <p:nvPr/>
        </p:nvSpPr>
        <p:spPr>
          <a:xfrm>
            <a:off x="304800" y="4724400"/>
            <a:ext cx="4389343" cy="1815882"/>
          </a:xfrm>
          <a:prstGeom prst="rect">
            <a:avLst/>
          </a:prstGeom>
          <a:noFill/>
        </p:spPr>
        <p:txBody>
          <a:bodyPr wrap="none" rtlCol="0">
            <a:spAutoFit/>
          </a:bodyPr>
          <a:lstStyle/>
          <a:p>
            <a:r>
              <a:rPr lang="en-US" sz="2800" dirty="0" smtClean="0">
                <a:solidFill>
                  <a:srgbClr val="000000"/>
                </a:solidFill>
              </a:rPr>
              <a:t>Facilitated wild evolution</a:t>
            </a:r>
          </a:p>
          <a:p>
            <a:r>
              <a:rPr lang="en-US" sz="2800" dirty="0" smtClean="0">
                <a:solidFill>
                  <a:srgbClr val="000000"/>
                </a:solidFill>
              </a:rPr>
              <a:t>Created </a:t>
            </a:r>
          </a:p>
          <a:p>
            <a:pPr lvl="1">
              <a:buFont typeface="Arial" pitchFamily="34" charset="0"/>
              <a:buChar char="•"/>
            </a:pPr>
            <a:r>
              <a:rPr lang="en-US" sz="2800" dirty="0" smtClean="0">
                <a:solidFill>
                  <a:srgbClr val="000000"/>
                </a:solidFill>
              </a:rPr>
              <a:t> whole new ecosystem</a:t>
            </a:r>
          </a:p>
          <a:p>
            <a:pPr lvl="1">
              <a:buFont typeface="Arial" pitchFamily="34" charset="0"/>
              <a:buChar char="•"/>
            </a:pPr>
            <a:r>
              <a:rPr lang="en-US" sz="2800" dirty="0" smtClean="0">
                <a:solidFill>
                  <a:srgbClr val="000000"/>
                </a:solidFill>
              </a:rPr>
              <a:t> completely opposite </a:t>
            </a:r>
            <a:endParaRPr lang="en-US" sz="2800" dirty="0">
              <a:solidFill>
                <a:srgbClr val="000000"/>
              </a:solidFill>
            </a:endParaRPr>
          </a:p>
        </p:txBody>
      </p:sp>
      <p:sp>
        <p:nvSpPr>
          <p:cNvPr id="12" name="TextBox 11"/>
          <p:cNvSpPr txBox="1"/>
          <p:nvPr/>
        </p:nvSpPr>
        <p:spPr>
          <a:xfrm>
            <a:off x="4953000" y="1371600"/>
            <a:ext cx="2850460" cy="584775"/>
          </a:xfrm>
          <a:prstGeom prst="rect">
            <a:avLst/>
          </a:prstGeom>
          <a:solidFill>
            <a:srgbClr val="FFFF99"/>
          </a:solidFill>
        </p:spPr>
        <p:txBody>
          <a:bodyPr wrap="none" rtlCol="0">
            <a:spAutoFit/>
          </a:bodyPr>
          <a:lstStyle/>
          <a:p>
            <a:pPr fontAlgn="base">
              <a:spcBef>
                <a:spcPct val="0"/>
              </a:spcBef>
              <a:spcAft>
                <a:spcPct val="0"/>
              </a:spcAft>
            </a:pPr>
            <a:r>
              <a:rPr lang="en-US" sz="3200" dirty="0" smtClean="0">
                <a:solidFill>
                  <a:srgbClr val="000000"/>
                </a:solidFill>
                <a:ea typeface="ＭＳ Ｐゴシック" pitchFamily="-72" charset="-128"/>
              </a:rPr>
              <a:t>Networked OS</a:t>
            </a:r>
            <a:endParaRPr lang="en-US" sz="3200" dirty="0">
              <a:solidFill>
                <a:srgbClr val="000000"/>
              </a:solidFill>
              <a:ea typeface="ＭＳ Ｐゴシック" pitchFamily="-72" charset="-128"/>
            </a:endParaRPr>
          </a:p>
        </p:txBody>
      </p:sp>
      <p:sp>
        <p:nvSpPr>
          <p:cNvPr id="15" name="Freeform 14"/>
          <p:cNvSpPr/>
          <p:nvPr/>
        </p:nvSpPr>
        <p:spPr bwMode="auto">
          <a:xfrm>
            <a:off x="4152900" y="2305050"/>
            <a:ext cx="4775200" cy="3981450"/>
          </a:xfrm>
          <a:custGeom>
            <a:avLst/>
            <a:gdLst>
              <a:gd name="connsiteX0" fmla="*/ 0 w 4775200"/>
              <a:gd name="connsiteY0" fmla="*/ 3981450 h 3981450"/>
              <a:gd name="connsiteX1" fmla="*/ 4133850 w 4775200"/>
              <a:gd name="connsiteY1" fmla="*/ 2476500 h 3981450"/>
              <a:gd name="connsiteX2" fmla="*/ 3848100 w 4775200"/>
              <a:gd name="connsiteY2" fmla="*/ 1657350 h 3981450"/>
              <a:gd name="connsiteX3" fmla="*/ 76200 w 4775200"/>
              <a:gd name="connsiteY3" fmla="*/ 0 h 3981450"/>
            </a:gdLst>
            <a:ahLst/>
            <a:cxnLst>
              <a:cxn ang="0">
                <a:pos x="connsiteX0" y="connsiteY0"/>
              </a:cxn>
              <a:cxn ang="0">
                <a:pos x="connsiteX1" y="connsiteY1"/>
              </a:cxn>
              <a:cxn ang="0">
                <a:pos x="connsiteX2" y="connsiteY2"/>
              </a:cxn>
              <a:cxn ang="0">
                <a:pos x="connsiteX3" y="connsiteY3"/>
              </a:cxn>
            </a:cxnLst>
            <a:rect l="l" t="t" r="r" b="b"/>
            <a:pathLst>
              <a:path w="4775200" h="3981450">
                <a:moveTo>
                  <a:pt x="0" y="3981450"/>
                </a:moveTo>
                <a:cubicBezTo>
                  <a:pt x="1746250" y="3422650"/>
                  <a:pt x="3492500" y="2863850"/>
                  <a:pt x="4133850" y="2476500"/>
                </a:cubicBezTo>
                <a:cubicBezTo>
                  <a:pt x="4775200" y="2089150"/>
                  <a:pt x="4524375" y="2070100"/>
                  <a:pt x="3848100" y="1657350"/>
                </a:cubicBezTo>
                <a:cubicBezTo>
                  <a:pt x="3171825" y="1244600"/>
                  <a:pt x="76200" y="0"/>
                  <a:pt x="76200" y="0"/>
                </a:cubicBezTo>
              </a:path>
            </a:pathLst>
          </a:custGeom>
          <a:no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endParaRPr>
          </a:p>
        </p:txBody>
      </p:sp>
      <p:cxnSp>
        <p:nvCxnSpPr>
          <p:cNvPr id="18" name="Straight Connector 17"/>
          <p:cNvCxnSpPr/>
          <p:nvPr/>
        </p:nvCxnSpPr>
        <p:spPr bwMode="auto">
          <a:xfrm flipV="1">
            <a:off x="4191000" y="2286000"/>
            <a:ext cx="4495800" cy="1981200"/>
          </a:xfrm>
          <a:prstGeom prst="line">
            <a:avLst/>
          </a:prstGeom>
          <a:noFill/>
          <a:ln w="57150" cap="flat" cmpd="sng" algn="ctr">
            <a:solidFill>
              <a:srgbClr val="FF3300"/>
            </a:solidFill>
            <a:prstDash val="solid"/>
            <a:round/>
            <a:headEnd type="none" w="med" len="med"/>
            <a:tailEnd type="none" w="med" len="med"/>
          </a:ln>
          <a:effectLst/>
        </p:spPr>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p:cBhvr override="childStyle">
                                        <p:cTn id="6" dur="1000" fill="hold"/>
                                        <p:tgtEl>
                                          <p:spTgt spid="16">
                                            <p:txEl>
                                              <p:pRg st="3" end="3"/>
                                            </p:txEl>
                                          </p:spTgt>
                                        </p:tgtEl>
                                        <p:attrNameLst>
                                          <p:attrName>style.color</p:attrName>
                                        </p:attrNameLst>
                                      </p:cBhvr>
                                      <p:to>
                                        <a:srgbClr val="FF0000"/>
                                      </p:to>
                                    </p:animClr>
                                  </p:childTnLst>
                                </p:cTn>
                              </p:par>
                            </p:childTnLst>
                          </p:cTn>
                        </p:par>
                        <p:par>
                          <p:cTn id="7" fill="hold">
                            <p:stCondLst>
                              <p:cond delay="1000"/>
                            </p:stCondLst>
                            <p:childTnLst>
                              <p:par>
                                <p:cTn id="8" presetID="22" presetClass="entr" presetSubtype="4" fill="hold" grpId="0" nodeType="after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childTnLst>
                          </p:cTn>
                        </p:par>
                        <p:par>
                          <p:cTn id="11" fill="hold">
                            <p:stCondLst>
                              <p:cond delay="1500"/>
                            </p:stCondLst>
                            <p:childTnLst>
                              <p:par>
                                <p:cTn id="12" presetID="22" presetClass="entr" presetSubtype="4"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down)">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flipH="1">
            <a:off x="4138561" y="5521324"/>
            <a:ext cx="659488" cy="745882"/>
          </a:xfrm>
          <a:prstGeom prst="rect">
            <a:avLst/>
          </a:prstGeom>
          <a:noFill/>
          <a:ln w="28575" cap="flat" cmpd="sng" algn="ctr">
            <a:solidFill>
              <a:srgbClr val="CC6600"/>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CPU/</a:t>
            </a:r>
            <a:r>
              <a:rPr lang="en-US" sz="1400" dirty="0" err="1" smtClean="0">
                <a:ln>
                  <a:solidFill>
                    <a:srgbClr val="CC6600"/>
                  </a:solidFill>
                </a:ln>
                <a:solidFill>
                  <a:srgbClr val="000000"/>
                </a:solidFill>
                <a:ea typeface="ＭＳ Ｐゴシック" pitchFamily="-72" charset="-128"/>
              </a:rPr>
              <a:t>Mem</a:t>
            </a:r>
            <a:endParaRPr lang="en-US" sz="1400" dirty="0">
              <a:ln>
                <a:solidFill>
                  <a:srgbClr val="CC6600"/>
                </a:solidFill>
              </a:ln>
              <a:solidFill>
                <a:srgbClr val="000000"/>
              </a:solidFill>
              <a:ea typeface="ＭＳ Ｐゴシック" pitchFamily="-72" charset="-128"/>
            </a:endParaRPr>
          </a:p>
        </p:txBody>
      </p:sp>
      <p:cxnSp>
        <p:nvCxnSpPr>
          <p:cNvPr id="3" name="Elbow Connector 39"/>
          <p:cNvCxnSpPr>
            <a:cxnSpLocks noChangeShapeType="1"/>
            <a:stCxn id="2" idx="2"/>
            <a:endCxn id="4" idx="1"/>
          </p:cNvCxnSpPr>
          <p:nvPr/>
        </p:nvCxnSpPr>
        <p:spPr bwMode="auto">
          <a:xfrm rot="5400000">
            <a:off x="3851333" y="5761606"/>
            <a:ext cx="111373" cy="1122572"/>
          </a:xfrm>
          <a:prstGeom prst="bentConnector3">
            <a:avLst>
              <a:gd name="adj1" fmla="val 205256"/>
            </a:avLst>
          </a:prstGeom>
          <a:noFill/>
          <a:ln w="57150">
            <a:solidFill>
              <a:srgbClr val="FF9900"/>
            </a:solidFill>
            <a:round/>
            <a:headEnd/>
            <a:tailEnd/>
          </a:ln>
        </p:spPr>
      </p:cxnSp>
      <p:sp>
        <p:nvSpPr>
          <p:cNvPr id="4" name="Rectangle 3"/>
          <p:cNvSpPr/>
          <p:nvPr/>
        </p:nvSpPr>
        <p:spPr bwMode="auto">
          <a:xfrm rot="5400000" flipH="1">
            <a:off x="2727400" y="5467485"/>
            <a:ext cx="1236667" cy="585521"/>
          </a:xfrm>
          <a:prstGeom prst="rect">
            <a:avLst/>
          </a:prstGeom>
          <a:noFill/>
          <a:ln w="28575" cap="flat" cmpd="sng" algn="ctr">
            <a:solidFill>
              <a:schemeClr val="tx1"/>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Dev2</a:t>
            </a:r>
            <a:endParaRPr lang="en-US" sz="1400" dirty="0">
              <a:ln>
                <a:solidFill>
                  <a:srgbClr val="CC6600"/>
                </a:solidFill>
              </a:ln>
              <a:solidFill>
                <a:srgbClr val="000000"/>
              </a:solidFill>
              <a:ea typeface="ＭＳ Ｐゴシック" pitchFamily="-72" charset="-128"/>
            </a:endParaRPr>
          </a:p>
        </p:txBody>
      </p:sp>
      <p:cxnSp>
        <p:nvCxnSpPr>
          <p:cNvPr id="5" name="Elbow Connector 23"/>
          <p:cNvCxnSpPr>
            <a:cxnSpLocks noChangeShapeType="1"/>
            <a:stCxn id="8" idx="0"/>
            <a:endCxn id="4" idx="2"/>
          </p:cNvCxnSpPr>
          <p:nvPr/>
        </p:nvCxnSpPr>
        <p:spPr bwMode="auto">
          <a:xfrm flipV="1">
            <a:off x="2080875" y="5760245"/>
            <a:ext cx="972098" cy="22221"/>
          </a:xfrm>
          <a:prstGeom prst="bentConnector3">
            <a:avLst>
              <a:gd name="adj1" fmla="val 50000"/>
            </a:avLst>
          </a:prstGeom>
          <a:noFill/>
          <a:ln w="57150">
            <a:solidFill>
              <a:srgbClr val="000000"/>
            </a:solidFill>
            <a:round/>
            <a:headEnd/>
            <a:tailEnd/>
          </a:ln>
        </p:spPr>
      </p:cxnSp>
      <p:sp>
        <p:nvSpPr>
          <p:cNvPr id="6" name="Rectangle 5"/>
          <p:cNvSpPr/>
          <p:nvPr/>
        </p:nvSpPr>
        <p:spPr bwMode="auto">
          <a:xfrm flipH="1">
            <a:off x="638101" y="5592762"/>
            <a:ext cx="659488" cy="745882"/>
          </a:xfrm>
          <a:prstGeom prst="rect">
            <a:avLst/>
          </a:prstGeom>
          <a:noFill/>
          <a:ln w="28575" cap="flat" cmpd="sng" algn="ctr">
            <a:solidFill>
              <a:srgbClr val="CC6600"/>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CPU/</a:t>
            </a:r>
            <a:r>
              <a:rPr lang="en-US" sz="1400" dirty="0" err="1" smtClean="0">
                <a:ln>
                  <a:solidFill>
                    <a:srgbClr val="CC6600"/>
                  </a:solidFill>
                </a:ln>
                <a:solidFill>
                  <a:srgbClr val="000000"/>
                </a:solidFill>
                <a:ea typeface="ＭＳ Ｐゴシック" pitchFamily="-72" charset="-128"/>
              </a:rPr>
              <a:t>Mem</a:t>
            </a:r>
            <a:endParaRPr lang="en-US" sz="1400" dirty="0">
              <a:ln>
                <a:solidFill>
                  <a:srgbClr val="CC6600"/>
                </a:solidFill>
              </a:ln>
              <a:solidFill>
                <a:srgbClr val="000000"/>
              </a:solidFill>
              <a:ea typeface="ＭＳ Ｐゴシック" pitchFamily="-72" charset="-128"/>
            </a:endParaRPr>
          </a:p>
        </p:txBody>
      </p:sp>
      <p:cxnSp>
        <p:nvCxnSpPr>
          <p:cNvPr id="7" name="Elbow Connector 39"/>
          <p:cNvCxnSpPr>
            <a:cxnSpLocks noChangeShapeType="1"/>
            <a:stCxn id="6" idx="2"/>
            <a:endCxn id="8" idx="1"/>
          </p:cNvCxnSpPr>
          <p:nvPr/>
        </p:nvCxnSpPr>
        <p:spPr bwMode="auto">
          <a:xfrm rot="16200000" flipH="1">
            <a:off x="1346901" y="5959587"/>
            <a:ext cx="62156" cy="820269"/>
          </a:xfrm>
          <a:prstGeom prst="bentConnector3">
            <a:avLst>
              <a:gd name="adj1" fmla="val 367784"/>
            </a:avLst>
          </a:prstGeom>
          <a:noFill/>
          <a:ln w="57150">
            <a:solidFill>
              <a:srgbClr val="FF9900"/>
            </a:solidFill>
            <a:round/>
            <a:headEnd/>
            <a:tailEnd/>
          </a:ln>
        </p:spPr>
      </p:cxnSp>
      <p:sp>
        <p:nvSpPr>
          <p:cNvPr id="8" name="Rectangle 7"/>
          <p:cNvSpPr/>
          <p:nvPr/>
        </p:nvSpPr>
        <p:spPr bwMode="auto">
          <a:xfrm rot="5400000" flipH="1">
            <a:off x="1169781" y="5489706"/>
            <a:ext cx="1236667" cy="585521"/>
          </a:xfrm>
          <a:prstGeom prst="rect">
            <a:avLst/>
          </a:prstGeom>
          <a:noFill/>
          <a:ln w="28575" cap="flat" cmpd="sng" algn="ctr">
            <a:solidFill>
              <a:schemeClr val="tx1"/>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Dev</a:t>
            </a:r>
            <a:endParaRPr lang="en-US" sz="1400" dirty="0">
              <a:ln>
                <a:solidFill>
                  <a:srgbClr val="CC6600"/>
                </a:solidFill>
              </a:ln>
              <a:solidFill>
                <a:srgbClr val="000000"/>
              </a:solidFill>
              <a:ea typeface="ＭＳ Ｐゴシック" pitchFamily="-72" charset="-128"/>
            </a:endParaRPr>
          </a:p>
        </p:txBody>
      </p:sp>
      <p:sp>
        <p:nvSpPr>
          <p:cNvPr id="9" name="Rectangle 8"/>
          <p:cNvSpPr/>
          <p:nvPr/>
        </p:nvSpPr>
        <p:spPr bwMode="auto">
          <a:xfrm flipH="1">
            <a:off x="7643629" y="5572237"/>
            <a:ext cx="659488" cy="745882"/>
          </a:xfrm>
          <a:prstGeom prst="rect">
            <a:avLst/>
          </a:prstGeom>
          <a:noFill/>
          <a:ln w="28575" cap="flat" cmpd="sng" algn="ctr">
            <a:solidFill>
              <a:srgbClr val="CC6600"/>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CPU/</a:t>
            </a:r>
            <a:r>
              <a:rPr lang="en-US" sz="1400" dirty="0" err="1" smtClean="0">
                <a:ln>
                  <a:solidFill>
                    <a:srgbClr val="CC6600"/>
                  </a:solidFill>
                </a:ln>
                <a:solidFill>
                  <a:srgbClr val="000000"/>
                </a:solidFill>
                <a:ea typeface="ＭＳ Ｐゴシック" pitchFamily="-72" charset="-128"/>
              </a:rPr>
              <a:t>Mem</a:t>
            </a:r>
            <a:endParaRPr lang="en-US" sz="1400" dirty="0">
              <a:ln>
                <a:solidFill>
                  <a:srgbClr val="CC6600"/>
                </a:solidFill>
              </a:ln>
              <a:solidFill>
                <a:srgbClr val="000000"/>
              </a:solidFill>
              <a:ea typeface="ＭＳ Ｐゴシック" pitchFamily="-72" charset="-128"/>
            </a:endParaRPr>
          </a:p>
        </p:txBody>
      </p:sp>
      <p:cxnSp>
        <p:nvCxnSpPr>
          <p:cNvPr id="10" name="Elbow Connector 39"/>
          <p:cNvCxnSpPr>
            <a:cxnSpLocks noChangeShapeType="1"/>
            <a:stCxn id="9" idx="2"/>
            <a:endCxn id="11" idx="1"/>
          </p:cNvCxnSpPr>
          <p:nvPr/>
        </p:nvCxnSpPr>
        <p:spPr bwMode="auto">
          <a:xfrm rot="5400000">
            <a:off x="7522430" y="5927636"/>
            <a:ext cx="60460" cy="841426"/>
          </a:xfrm>
          <a:prstGeom prst="bentConnector3">
            <a:avLst>
              <a:gd name="adj1" fmla="val 378101"/>
            </a:avLst>
          </a:prstGeom>
          <a:noFill/>
          <a:ln w="57150">
            <a:solidFill>
              <a:srgbClr val="FF9900"/>
            </a:solidFill>
            <a:round/>
            <a:headEnd/>
            <a:tailEnd/>
          </a:ln>
        </p:spPr>
      </p:cxnSp>
      <p:sp>
        <p:nvSpPr>
          <p:cNvPr id="11" name="Rectangle 10"/>
          <p:cNvSpPr/>
          <p:nvPr/>
        </p:nvSpPr>
        <p:spPr bwMode="auto">
          <a:xfrm rot="5400000" flipH="1">
            <a:off x="6513614" y="5467485"/>
            <a:ext cx="1236667" cy="585521"/>
          </a:xfrm>
          <a:prstGeom prst="rect">
            <a:avLst/>
          </a:prstGeom>
          <a:noFill/>
          <a:ln w="28575" cap="flat" cmpd="sng" algn="ctr">
            <a:solidFill>
              <a:schemeClr val="tx1"/>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Dev2</a:t>
            </a:r>
            <a:endParaRPr lang="en-US" sz="1400" dirty="0">
              <a:ln>
                <a:solidFill>
                  <a:srgbClr val="CC6600"/>
                </a:solidFill>
              </a:ln>
              <a:solidFill>
                <a:srgbClr val="000000"/>
              </a:solidFill>
              <a:ea typeface="ＭＳ Ｐゴシック" pitchFamily="-72" charset="-128"/>
            </a:endParaRPr>
          </a:p>
        </p:txBody>
      </p:sp>
      <p:sp>
        <p:nvSpPr>
          <p:cNvPr id="12" name="Rectangle 11"/>
          <p:cNvSpPr/>
          <p:nvPr/>
        </p:nvSpPr>
        <p:spPr bwMode="auto">
          <a:xfrm rot="5400000" flipH="1">
            <a:off x="4598803" y="5418268"/>
            <a:ext cx="1236667" cy="585521"/>
          </a:xfrm>
          <a:prstGeom prst="rect">
            <a:avLst/>
          </a:prstGeom>
          <a:noFill/>
          <a:ln w="28575" cap="flat" cmpd="sng" algn="ctr">
            <a:solidFill>
              <a:schemeClr val="tx1"/>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Dev2</a:t>
            </a:r>
            <a:endParaRPr lang="en-US" sz="1400" dirty="0">
              <a:ln>
                <a:solidFill>
                  <a:srgbClr val="CC6600"/>
                </a:solidFill>
              </a:ln>
              <a:solidFill>
                <a:srgbClr val="000000"/>
              </a:solidFill>
              <a:ea typeface="ＭＳ Ｐゴシック" pitchFamily="-72" charset="-128"/>
            </a:endParaRPr>
          </a:p>
        </p:txBody>
      </p:sp>
      <p:cxnSp>
        <p:nvCxnSpPr>
          <p:cNvPr id="13" name="Elbow Connector 39"/>
          <p:cNvCxnSpPr>
            <a:cxnSpLocks noChangeShapeType="1"/>
            <a:stCxn id="2" idx="2"/>
            <a:endCxn id="12" idx="1"/>
          </p:cNvCxnSpPr>
          <p:nvPr/>
        </p:nvCxnSpPr>
        <p:spPr bwMode="auto">
          <a:xfrm rot="16200000" flipH="1">
            <a:off x="4811642" y="5923868"/>
            <a:ext cx="62156" cy="748831"/>
          </a:xfrm>
          <a:prstGeom prst="bentConnector3">
            <a:avLst>
              <a:gd name="adj1" fmla="val 367784"/>
            </a:avLst>
          </a:prstGeom>
          <a:noFill/>
          <a:ln w="57150">
            <a:solidFill>
              <a:srgbClr val="FF9900"/>
            </a:solidFill>
            <a:round/>
            <a:headEnd/>
            <a:tailEnd/>
          </a:ln>
        </p:spPr>
      </p:cxnSp>
      <p:cxnSp>
        <p:nvCxnSpPr>
          <p:cNvPr id="14" name="Elbow Connector 23"/>
          <p:cNvCxnSpPr>
            <a:cxnSpLocks noChangeShapeType="1"/>
            <a:stCxn id="12" idx="0"/>
            <a:endCxn id="11" idx="2"/>
          </p:cNvCxnSpPr>
          <p:nvPr/>
        </p:nvCxnSpPr>
        <p:spPr bwMode="auto">
          <a:xfrm>
            <a:off x="5509897" y="5711028"/>
            <a:ext cx="1329290" cy="49217"/>
          </a:xfrm>
          <a:prstGeom prst="bentConnector3">
            <a:avLst>
              <a:gd name="adj1" fmla="val 50000"/>
            </a:avLst>
          </a:prstGeom>
          <a:noFill/>
          <a:ln w="57150">
            <a:solidFill>
              <a:srgbClr val="000000"/>
            </a:solidFill>
            <a:round/>
            <a:headEnd/>
            <a:tailEnd/>
          </a:ln>
        </p:spPr>
      </p:cxnSp>
      <p:sp>
        <p:nvSpPr>
          <p:cNvPr id="15" name="Rectangle 9"/>
          <p:cNvSpPr>
            <a:spLocks noChangeArrowheads="1"/>
          </p:cNvSpPr>
          <p:nvPr/>
        </p:nvSpPr>
        <p:spPr bwMode="auto">
          <a:xfrm flipH="1">
            <a:off x="780978" y="537562"/>
            <a:ext cx="1071570" cy="554606"/>
          </a:xfrm>
          <a:prstGeom prst="ellipse">
            <a:avLst/>
          </a:prstGeom>
          <a:noFill/>
          <a:ln w="28575">
            <a:solidFill>
              <a:srgbClr val="00B050"/>
            </a:solidFill>
            <a:round/>
            <a:headEnd/>
            <a:tailEnd/>
          </a:ln>
        </p:spPr>
        <p:txBody>
          <a:bodyPr anchor="ctr">
            <a:prstTxWarp prst="textNoShape">
              <a:avLst/>
            </a:prstTxWarp>
          </a:bodyPr>
          <a:lstStyle/>
          <a:p>
            <a:pPr algn="ctr" fontAlgn="base">
              <a:spcBef>
                <a:spcPct val="0"/>
              </a:spcBef>
              <a:spcAft>
                <a:spcPct val="0"/>
              </a:spcAft>
            </a:pPr>
            <a:r>
              <a:rPr lang="en-US" sz="1600" dirty="0" smtClean="0">
                <a:solidFill>
                  <a:srgbClr val="00B050"/>
                </a:solidFill>
                <a:ea typeface="ＭＳ Ｐゴシック" pitchFamily="-72" charset="-128"/>
              </a:rPr>
              <a:t>App</a:t>
            </a:r>
            <a:endParaRPr lang="en-US" sz="1600" dirty="0">
              <a:solidFill>
                <a:srgbClr val="00B050"/>
              </a:solidFill>
              <a:ea typeface="ＭＳ Ｐゴシック" pitchFamily="-72" charset="-128"/>
            </a:endParaRPr>
          </a:p>
        </p:txBody>
      </p:sp>
      <p:cxnSp>
        <p:nvCxnSpPr>
          <p:cNvPr id="16" name="Shape 33"/>
          <p:cNvCxnSpPr>
            <a:stCxn id="17" idx="6"/>
            <a:endCxn id="15" idx="2"/>
          </p:cNvCxnSpPr>
          <p:nvPr/>
        </p:nvCxnSpPr>
        <p:spPr bwMode="auto">
          <a:xfrm rot="10800000">
            <a:off x="1852548" y="814865"/>
            <a:ext cx="5429286" cy="1588"/>
          </a:xfrm>
          <a:prstGeom prst="curvedConnector3">
            <a:avLst>
              <a:gd name="adj1" fmla="val 50000"/>
            </a:avLst>
          </a:prstGeom>
          <a:noFill/>
          <a:ln w="38100" cap="flat" cmpd="sng" algn="ctr">
            <a:solidFill>
              <a:srgbClr val="00B050"/>
            </a:solidFill>
            <a:prstDash val="dash"/>
            <a:round/>
            <a:headEnd type="triangle" w="med" len="med"/>
            <a:tailEnd type="triangle" w="med" len="med"/>
          </a:ln>
          <a:effectLst/>
        </p:spPr>
      </p:cxnSp>
      <p:sp>
        <p:nvSpPr>
          <p:cNvPr id="17" name="Rectangle 9"/>
          <p:cNvSpPr>
            <a:spLocks noChangeArrowheads="1"/>
          </p:cNvSpPr>
          <p:nvPr/>
        </p:nvSpPr>
        <p:spPr bwMode="auto">
          <a:xfrm flipH="1">
            <a:off x="7281834" y="537562"/>
            <a:ext cx="1071570" cy="554606"/>
          </a:xfrm>
          <a:prstGeom prst="ellipse">
            <a:avLst/>
          </a:prstGeom>
          <a:noFill/>
          <a:ln w="28575">
            <a:solidFill>
              <a:srgbClr val="00B050"/>
            </a:solidFill>
            <a:round/>
            <a:headEnd/>
            <a:tailEnd/>
          </a:ln>
        </p:spPr>
        <p:txBody>
          <a:bodyPr anchor="ctr">
            <a:prstTxWarp prst="textNoShape">
              <a:avLst/>
            </a:prstTxWarp>
          </a:bodyPr>
          <a:lstStyle/>
          <a:p>
            <a:pPr algn="ctr" fontAlgn="base">
              <a:spcBef>
                <a:spcPct val="0"/>
              </a:spcBef>
              <a:spcAft>
                <a:spcPct val="0"/>
              </a:spcAft>
            </a:pPr>
            <a:r>
              <a:rPr lang="en-US" sz="1600" dirty="0" smtClean="0">
                <a:solidFill>
                  <a:srgbClr val="00B050"/>
                </a:solidFill>
                <a:ea typeface="ＭＳ Ｐゴシック" pitchFamily="-72" charset="-128"/>
              </a:rPr>
              <a:t>App</a:t>
            </a:r>
            <a:endParaRPr lang="en-US" sz="1600" dirty="0">
              <a:solidFill>
                <a:srgbClr val="00B050"/>
              </a:solidFill>
              <a:ea typeface="ＭＳ Ｐゴシック" pitchFamily="-72" charset="-128"/>
            </a:endParaRPr>
          </a:p>
        </p:txBody>
      </p:sp>
      <p:sp>
        <p:nvSpPr>
          <p:cNvPr id="18" name="TextBox 17"/>
          <p:cNvSpPr txBox="1"/>
          <p:nvPr/>
        </p:nvSpPr>
        <p:spPr>
          <a:xfrm>
            <a:off x="3781371" y="180372"/>
            <a:ext cx="869149" cy="584775"/>
          </a:xfrm>
          <a:prstGeom prst="rect">
            <a:avLst/>
          </a:prstGeom>
          <a:noFill/>
          <a:ln>
            <a:noFill/>
          </a:ln>
        </p:spPr>
        <p:txBody>
          <a:bodyPr wrap="none" rtlCol="0">
            <a:spAutoFit/>
          </a:bodyPr>
          <a:lstStyle/>
          <a:p>
            <a:pPr fontAlgn="base">
              <a:spcBef>
                <a:spcPct val="0"/>
              </a:spcBef>
              <a:spcAft>
                <a:spcPct val="0"/>
              </a:spcAft>
            </a:pPr>
            <a:r>
              <a:rPr lang="en-US" sz="3200" dirty="0" smtClean="0">
                <a:solidFill>
                  <a:srgbClr val="00B050"/>
                </a:solidFill>
                <a:ea typeface="ＭＳ Ｐゴシック" pitchFamily="-72" charset="-128"/>
              </a:rPr>
              <a:t>IPC</a:t>
            </a:r>
            <a:endParaRPr lang="en-US" sz="3200" dirty="0">
              <a:solidFill>
                <a:srgbClr val="00B050"/>
              </a:solidFill>
              <a:ea typeface="ＭＳ Ｐゴシック" pitchFamily="-72" charset="-128"/>
            </a:endParaRPr>
          </a:p>
        </p:txBody>
      </p:sp>
      <p:cxnSp>
        <p:nvCxnSpPr>
          <p:cNvPr id="23" name="Shape 122"/>
          <p:cNvCxnSpPr>
            <a:stCxn id="15" idx="1"/>
            <a:endCxn id="11" idx="3"/>
          </p:cNvCxnSpPr>
          <p:nvPr/>
        </p:nvCxnSpPr>
        <p:spPr bwMode="auto">
          <a:xfrm rot="16200000" flipH="1">
            <a:off x="2152218" y="162184"/>
            <a:ext cx="4523130" cy="5436327"/>
          </a:xfrm>
          <a:prstGeom prst="curvedConnector3">
            <a:avLst>
              <a:gd name="adj1" fmla="val -6850"/>
            </a:avLst>
          </a:prstGeom>
          <a:noFill/>
          <a:ln w="76200" cap="flat" cmpd="sng" algn="ctr">
            <a:solidFill>
              <a:srgbClr val="FF0000"/>
            </a:solidFill>
            <a:prstDash val="solid"/>
            <a:round/>
            <a:headEnd type="none" w="med" len="med"/>
            <a:tailEnd type="arrow"/>
          </a:ln>
          <a:effectLst/>
        </p:spPr>
      </p:cxnSp>
      <p:sp>
        <p:nvSpPr>
          <p:cNvPr id="24" name="TextBox 23"/>
          <p:cNvSpPr txBox="1"/>
          <p:nvPr/>
        </p:nvSpPr>
        <p:spPr>
          <a:xfrm>
            <a:off x="6848475" y="1387444"/>
            <a:ext cx="1857356" cy="2246769"/>
          </a:xfrm>
          <a:prstGeom prst="rect">
            <a:avLst/>
          </a:prstGeom>
          <a:noFill/>
        </p:spPr>
        <p:txBody>
          <a:bodyPr wrap="square" rtlCol="0">
            <a:spAutoFit/>
          </a:bodyPr>
          <a:lstStyle/>
          <a:p>
            <a:pPr algn="r" fontAlgn="base">
              <a:spcBef>
                <a:spcPct val="0"/>
              </a:spcBef>
              <a:spcAft>
                <a:spcPct val="0"/>
              </a:spcAft>
            </a:pPr>
            <a:r>
              <a:rPr lang="en-US" sz="2800" dirty="0" smtClean="0">
                <a:solidFill>
                  <a:srgbClr val="FF0000"/>
                </a:solidFill>
                <a:ea typeface="ＭＳ Ｐゴシック" pitchFamily="-72" charset="-128"/>
              </a:rPr>
              <a:t>Global and direct access to physical address!</a:t>
            </a:r>
            <a:endParaRPr lang="en-US" sz="2800" dirty="0">
              <a:solidFill>
                <a:srgbClr val="FF0000"/>
              </a:solidFill>
              <a:ea typeface="ＭＳ Ｐゴシック" pitchFamily="-72" charset="-128"/>
            </a:endParaRPr>
          </a:p>
        </p:txBody>
      </p:sp>
      <p:sp>
        <p:nvSpPr>
          <p:cNvPr id="28" name="TextBox 27"/>
          <p:cNvSpPr txBox="1"/>
          <p:nvPr/>
        </p:nvSpPr>
        <p:spPr>
          <a:xfrm>
            <a:off x="3357513" y="1082660"/>
            <a:ext cx="2362200" cy="523220"/>
          </a:xfrm>
          <a:prstGeom prst="rect">
            <a:avLst/>
          </a:prstGeom>
          <a:noFill/>
        </p:spPr>
        <p:txBody>
          <a:bodyPr wrap="square" rtlCol="0">
            <a:spAutoFit/>
          </a:bodyPr>
          <a:lstStyle/>
          <a:p>
            <a:pPr algn="r" fontAlgn="base">
              <a:spcBef>
                <a:spcPct val="0"/>
              </a:spcBef>
              <a:spcAft>
                <a:spcPct val="0"/>
              </a:spcAft>
            </a:pPr>
            <a:r>
              <a:rPr lang="en-US" sz="2800" b="1" dirty="0" smtClean="0">
                <a:solidFill>
                  <a:srgbClr val="FF0000"/>
                </a:solidFill>
                <a:ea typeface="ＭＳ Ｐゴシック" pitchFamily="-72" charset="-128"/>
              </a:rPr>
              <a:t>DNS</a:t>
            </a:r>
            <a:endParaRPr lang="en-US" sz="2800" b="1" dirty="0">
              <a:solidFill>
                <a:srgbClr val="FF0000"/>
              </a:solidFill>
              <a:ea typeface="ＭＳ Ｐゴシック" pitchFamily="-72" charset="-128"/>
            </a:endParaRPr>
          </a:p>
        </p:txBody>
      </p:sp>
      <p:grpSp>
        <p:nvGrpSpPr>
          <p:cNvPr id="25" name="Group 29"/>
          <p:cNvGrpSpPr/>
          <p:nvPr/>
        </p:nvGrpSpPr>
        <p:grpSpPr>
          <a:xfrm>
            <a:off x="2209735" y="2149460"/>
            <a:ext cx="4857786" cy="2943236"/>
            <a:chOff x="2209735" y="2149460"/>
            <a:chExt cx="4857786" cy="2943236"/>
          </a:xfrm>
        </p:grpSpPr>
        <p:cxnSp>
          <p:nvCxnSpPr>
            <p:cNvPr id="19" name="Straight Arrow Connector 18"/>
            <p:cNvCxnSpPr/>
            <p:nvPr/>
          </p:nvCxnSpPr>
          <p:spPr bwMode="auto">
            <a:xfrm rot="10800000" flipV="1">
              <a:off x="2209735" y="3735374"/>
              <a:ext cx="1428760" cy="1285884"/>
            </a:xfrm>
            <a:prstGeom prst="straightConnector1">
              <a:avLst/>
            </a:prstGeom>
            <a:noFill/>
            <a:ln w="57150" cap="flat" cmpd="sng" algn="ctr">
              <a:solidFill>
                <a:schemeClr val="tx1"/>
              </a:solidFill>
              <a:prstDash val="solid"/>
              <a:round/>
              <a:headEnd type="none" w="med" len="med"/>
              <a:tailEnd type="arrow"/>
            </a:ln>
            <a:effectLst/>
          </p:spPr>
        </p:cxnSp>
        <p:cxnSp>
          <p:nvCxnSpPr>
            <p:cNvPr id="20" name="Straight Arrow Connector 19"/>
            <p:cNvCxnSpPr/>
            <p:nvPr/>
          </p:nvCxnSpPr>
          <p:spPr bwMode="auto">
            <a:xfrm rot="5400000">
              <a:off x="3066991" y="4021126"/>
              <a:ext cx="1357322" cy="785818"/>
            </a:xfrm>
            <a:prstGeom prst="straightConnector1">
              <a:avLst/>
            </a:prstGeom>
            <a:noFill/>
            <a:ln w="57150" cap="flat" cmpd="sng" algn="ctr">
              <a:solidFill>
                <a:schemeClr val="tx1"/>
              </a:solidFill>
              <a:prstDash val="solid"/>
              <a:round/>
              <a:headEnd type="none" w="med" len="med"/>
              <a:tailEnd type="arrow"/>
            </a:ln>
            <a:effectLst/>
          </p:spPr>
        </p:cxnSp>
        <p:cxnSp>
          <p:nvCxnSpPr>
            <p:cNvPr id="21" name="Straight Arrow Connector 20"/>
            <p:cNvCxnSpPr/>
            <p:nvPr/>
          </p:nvCxnSpPr>
          <p:spPr bwMode="auto">
            <a:xfrm rot="16200000" flipH="1">
              <a:off x="4352875" y="4092563"/>
              <a:ext cx="1214447" cy="500066"/>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5210131" y="3663936"/>
              <a:ext cx="1857390" cy="1357324"/>
            </a:xfrm>
            <a:prstGeom prst="straightConnector1">
              <a:avLst/>
            </a:prstGeom>
            <a:noFill/>
            <a:ln w="57150" cap="flat" cmpd="sng" algn="ctr">
              <a:solidFill>
                <a:schemeClr val="tx1"/>
              </a:solidFill>
              <a:prstDash val="solid"/>
              <a:round/>
              <a:headEnd type="none" w="med" len="med"/>
              <a:tailEnd type="arrow"/>
            </a:ln>
            <a:effectLst/>
          </p:spPr>
        </p:cxnSp>
        <p:sp>
          <p:nvSpPr>
            <p:cNvPr id="29" name="TextBox 28"/>
            <p:cNvSpPr txBox="1"/>
            <p:nvPr/>
          </p:nvSpPr>
          <p:spPr>
            <a:xfrm>
              <a:off x="3205113" y="2149460"/>
              <a:ext cx="2195562" cy="1200329"/>
            </a:xfrm>
            <a:prstGeom prst="rect">
              <a:avLst/>
            </a:prstGeom>
            <a:solidFill>
              <a:schemeClr val="bg1"/>
            </a:solidFill>
            <a:ln>
              <a:solidFill>
                <a:schemeClr val="tx1"/>
              </a:solidFill>
            </a:ln>
            <a:effectLst>
              <a:outerShdw blurRad="50800" dist="254000" dir="13500000" algn="br" rotWithShape="0">
                <a:prstClr val="black">
                  <a:alpha val="47000"/>
                </a:prstClr>
              </a:outerShdw>
            </a:effectLst>
          </p:spPr>
          <p:txBody>
            <a:bodyPr wrap="square" rtlCol="0">
              <a:spAutoFit/>
            </a:bodyPr>
            <a:lstStyle/>
            <a:p>
              <a:pPr algn="ctr" fontAlgn="base">
                <a:spcBef>
                  <a:spcPct val="0"/>
                </a:spcBef>
                <a:spcAft>
                  <a:spcPct val="0"/>
                </a:spcAft>
                <a:buFont typeface="Arial" pitchFamily="34" charset="0"/>
                <a:buNone/>
              </a:pPr>
              <a:r>
                <a:rPr lang="en-US" sz="2400" b="1" dirty="0" smtClean="0">
                  <a:solidFill>
                    <a:srgbClr val="000000"/>
                  </a:solidFill>
                </a:rPr>
                <a:t>IP addresses interfaces (not nodes)</a:t>
              </a:r>
            </a:p>
          </p:txBody>
        </p:sp>
      </p:grpSp>
      <p:sp>
        <p:nvSpPr>
          <p:cNvPr id="31" name="TextBox 30"/>
          <p:cNvSpPr txBox="1"/>
          <p:nvPr/>
        </p:nvSpPr>
        <p:spPr>
          <a:xfrm>
            <a:off x="381000" y="1219200"/>
            <a:ext cx="2225289" cy="523220"/>
          </a:xfrm>
          <a:prstGeom prst="rect">
            <a:avLst/>
          </a:prstGeom>
          <a:noFill/>
        </p:spPr>
        <p:txBody>
          <a:bodyPr wrap="none" rtlCol="0">
            <a:spAutoFit/>
          </a:bodyPr>
          <a:lstStyle/>
          <a:p>
            <a:r>
              <a:rPr lang="en-US" sz="2800" dirty="0" smtClean="0">
                <a:solidFill>
                  <a:srgbClr val="000000"/>
                </a:solidFill>
              </a:rPr>
              <a:t>caltech.edu?</a:t>
            </a:r>
            <a:endParaRPr lang="en-US" sz="2800" dirty="0">
              <a:solidFill>
                <a:srgbClr val="000000"/>
              </a:solidFill>
            </a:endParaRPr>
          </a:p>
        </p:txBody>
      </p:sp>
      <p:sp>
        <p:nvSpPr>
          <p:cNvPr id="33" name="TextBox 32"/>
          <p:cNvSpPr txBox="1"/>
          <p:nvPr/>
        </p:nvSpPr>
        <p:spPr>
          <a:xfrm>
            <a:off x="6553200" y="3962400"/>
            <a:ext cx="2286203" cy="523220"/>
          </a:xfrm>
          <a:prstGeom prst="rect">
            <a:avLst/>
          </a:prstGeom>
          <a:noFill/>
        </p:spPr>
        <p:txBody>
          <a:bodyPr wrap="none" rtlCol="0">
            <a:spAutoFit/>
          </a:bodyPr>
          <a:lstStyle/>
          <a:p>
            <a:r>
              <a:rPr lang="en-US" sz="2800" dirty="0" smtClean="0">
                <a:solidFill>
                  <a:srgbClr val="000000"/>
                </a:solidFill>
              </a:rPr>
              <a:t>131.215.9.49</a:t>
            </a:r>
            <a:endParaRPr lang="en-US" sz="2800" dirty="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grpId="1" nodeType="clickEffect">
                                  <p:stCondLst>
                                    <p:cond delay="0"/>
                                  </p:stCondLst>
                                  <p:childTnLst>
                                    <p:animMotion origin="layout" path="M 3.33333E-6 -2.22222E-6 L -0.68334 -0.31597 " pathEditMode="relative" rAng="0" ptsTypes="AA">
                                      <p:cBhvr>
                                        <p:cTn id="14" dur="500" fill="hold"/>
                                        <p:tgtEl>
                                          <p:spTgt spid="33"/>
                                        </p:tgtEl>
                                        <p:attrNameLst>
                                          <p:attrName>ppt_x</p:attrName>
                                          <p:attrName>ppt_y</p:attrName>
                                        </p:attrNameLst>
                                      </p:cBhvr>
                                      <p:rCtr x="-342" y="-158"/>
                                    </p:animMotion>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up)">
                                      <p:cBhvr>
                                        <p:cTn id="1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3" grpId="0"/>
      <p:bldP spid="33" grpId="1"/>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flipH="1">
            <a:off x="4138561" y="5521324"/>
            <a:ext cx="659488" cy="745882"/>
          </a:xfrm>
          <a:prstGeom prst="rect">
            <a:avLst/>
          </a:prstGeom>
          <a:noFill/>
          <a:ln w="28575" cap="flat" cmpd="sng" algn="ctr">
            <a:solidFill>
              <a:srgbClr val="CC6600"/>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CPU/</a:t>
            </a:r>
            <a:r>
              <a:rPr lang="en-US" sz="1400" dirty="0" err="1" smtClean="0">
                <a:ln>
                  <a:solidFill>
                    <a:srgbClr val="CC6600"/>
                  </a:solidFill>
                </a:ln>
                <a:solidFill>
                  <a:srgbClr val="000000"/>
                </a:solidFill>
                <a:ea typeface="ＭＳ Ｐゴシック" pitchFamily="-72" charset="-128"/>
              </a:rPr>
              <a:t>Mem</a:t>
            </a:r>
            <a:endParaRPr lang="en-US" sz="1400" dirty="0">
              <a:ln>
                <a:solidFill>
                  <a:srgbClr val="CC6600"/>
                </a:solidFill>
              </a:ln>
              <a:solidFill>
                <a:srgbClr val="000000"/>
              </a:solidFill>
              <a:ea typeface="ＭＳ Ｐゴシック" pitchFamily="-72" charset="-128"/>
            </a:endParaRPr>
          </a:p>
        </p:txBody>
      </p:sp>
      <p:cxnSp>
        <p:nvCxnSpPr>
          <p:cNvPr id="3" name="Elbow Connector 39"/>
          <p:cNvCxnSpPr>
            <a:cxnSpLocks noChangeShapeType="1"/>
            <a:stCxn id="2" idx="2"/>
            <a:endCxn id="4" idx="1"/>
          </p:cNvCxnSpPr>
          <p:nvPr/>
        </p:nvCxnSpPr>
        <p:spPr bwMode="auto">
          <a:xfrm rot="5400000">
            <a:off x="3851333" y="5761606"/>
            <a:ext cx="111373" cy="1122572"/>
          </a:xfrm>
          <a:prstGeom prst="bentConnector3">
            <a:avLst>
              <a:gd name="adj1" fmla="val 205256"/>
            </a:avLst>
          </a:prstGeom>
          <a:noFill/>
          <a:ln w="57150">
            <a:solidFill>
              <a:srgbClr val="FF9900"/>
            </a:solidFill>
            <a:round/>
            <a:headEnd/>
            <a:tailEnd/>
          </a:ln>
        </p:spPr>
      </p:cxnSp>
      <p:sp>
        <p:nvSpPr>
          <p:cNvPr id="4" name="Rectangle 3"/>
          <p:cNvSpPr/>
          <p:nvPr/>
        </p:nvSpPr>
        <p:spPr bwMode="auto">
          <a:xfrm rot="5400000" flipH="1">
            <a:off x="2727400" y="5467485"/>
            <a:ext cx="1236667" cy="585521"/>
          </a:xfrm>
          <a:prstGeom prst="rect">
            <a:avLst/>
          </a:prstGeom>
          <a:noFill/>
          <a:ln w="28575" cap="flat" cmpd="sng" algn="ctr">
            <a:solidFill>
              <a:schemeClr val="tx1"/>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Dev2</a:t>
            </a:r>
            <a:endParaRPr lang="en-US" sz="1400" dirty="0">
              <a:ln>
                <a:solidFill>
                  <a:srgbClr val="CC6600"/>
                </a:solidFill>
              </a:ln>
              <a:solidFill>
                <a:srgbClr val="000000"/>
              </a:solidFill>
              <a:ea typeface="ＭＳ Ｐゴシック" pitchFamily="-72" charset="-128"/>
            </a:endParaRPr>
          </a:p>
        </p:txBody>
      </p:sp>
      <p:cxnSp>
        <p:nvCxnSpPr>
          <p:cNvPr id="5" name="Elbow Connector 23"/>
          <p:cNvCxnSpPr>
            <a:cxnSpLocks noChangeShapeType="1"/>
            <a:stCxn id="8" idx="0"/>
            <a:endCxn id="4" idx="2"/>
          </p:cNvCxnSpPr>
          <p:nvPr/>
        </p:nvCxnSpPr>
        <p:spPr bwMode="auto">
          <a:xfrm flipV="1">
            <a:off x="2080875" y="5760245"/>
            <a:ext cx="972098" cy="22221"/>
          </a:xfrm>
          <a:prstGeom prst="bentConnector3">
            <a:avLst>
              <a:gd name="adj1" fmla="val 50000"/>
            </a:avLst>
          </a:prstGeom>
          <a:noFill/>
          <a:ln w="57150">
            <a:solidFill>
              <a:srgbClr val="000000"/>
            </a:solidFill>
            <a:round/>
            <a:headEnd/>
            <a:tailEnd/>
          </a:ln>
        </p:spPr>
      </p:cxnSp>
      <p:sp>
        <p:nvSpPr>
          <p:cNvPr id="6" name="Rectangle 5"/>
          <p:cNvSpPr/>
          <p:nvPr/>
        </p:nvSpPr>
        <p:spPr bwMode="auto">
          <a:xfrm flipH="1">
            <a:off x="638101" y="5592762"/>
            <a:ext cx="659488" cy="745882"/>
          </a:xfrm>
          <a:prstGeom prst="rect">
            <a:avLst/>
          </a:prstGeom>
          <a:noFill/>
          <a:ln w="28575" cap="flat" cmpd="sng" algn="ctr">
            <a:solidFill>
              <a:srgbClr val="CC6600"/>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CPU/</a:t>
            </a:r>
            <a:r>
              <a:rPr lang="en-US" sz="1400" dirty="0" err="1" smtClean="0">
                <a:ln>
                  <a:solidFill>
                    <a:srgbClr val="CC6600"/>
                  </a:solidFill>
                </a:ln>
                <a:solidFill>
                  <a:srgbClr val="000000"/>
                </a:solidFill>
                <a:ea typeface="ＭＳ Ｐゴシック" pitchFamily="-72" charset="-128"/>
              </a:rPr>
              <a:t>Mem</a:t>
            </a:r>
            <a:endParaRPr lang="en-US" sz="1400" dirty="0">
              <a:ln>
                <a:solidFill>
                  <a:srgbClr val="CC6600"/>
                </a:solidFill>
              </a:ln>
              <a:solidFill>
                <a:srgbClr val="000000"/>
              </a:solidFill>
              <a:ea typeface="ＭＳ Ｐゴシック" pitchFamily="-72" charset="-128"/>
            </a:endParaRPr>
          </a:p>
        </p:txBody>
      </p:sp>
      <p:cxnSp>
        <p:nvCxnSpPr>
          <p:cNvPr id="7" name="Elbow Connector 39"/>
          <p:cNvCxnSpPr>
            <a:cxnSpLocks noChangeShapeType="1"/>
            <a:stCxn id="6" idx="2"/>
            <a:endCxn id="8" idx="1"/>
          </p:cNvCxnSpPr>
          <p:nvPr/>
        </p:nvCxnSpPr>
        <p:spPr bwMode="auto">
          <a:xfrm rot="16200000" flipH="1">
            <a:off x="1346901" y="5959587"/>
            <a:ext cx="62156" cy="820269"/>
          </a:xfrm>
          <a:prstGeom prst="bentConnector3">
            <a:avLst>
              <a:gd name="adj1" fmla="val 367784"/>
            </a:avLst>
          </a:prstGeom>
          <a:noFill/>
          <a:ln w="57150">
            <a:solidFill>
              <a:srgbClr val="FF9900"/>
            </a:solidFill>
            <a:round/>
            <a:headEnd/>
            <a:tailEnd/>
          </a:ln>
        </p:spPr>
      </p:cxnSp>
      <p:sp>
        <p:nvSpPr>
          <p:cNvPr id="8" name="Rectangle 7"/>
          <p:cNvSpPr/>
          <p:nvPr/>
        </p:nvSpPr>
        <p:spPr bwMode="auto">
          <a:xfrm rot="5400000" flipH="1">
            <a:off x="1169781" y="5489706"/>
            <a:ext cx="1236667" cy="585521"/>
          </a:xfrm>
          <a:prstGeom prst="rect">
            <a:avLst/>
          </a:prstGeom>
          <a:noFill/>
          <a:ln w="28575" cap="flat" cmpd="sng" algn="ctr">
            <a:solidFill>
              <a:schemeClr val="tx1"/>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Dev</a:t>
            </a:r>
            <a:endParaRPr lang="en-US" sz="1400" dirty="0">
              <a:ln>
                <a:solidFill>
                  <a:srgbClr val="CC6600"/>
                </a:solidFill>
              </a:ln>
              <a:solidFill>
                <a:srgbClr val="000000"/>
              </a:solidFill>
              <a:ea typeface="ＭＳ Ｐゴシック" pitchFamily="-72" charset="-128"/>
            </a:endParaRPr>
          </a:p>
        </p:txBody>
      </p:sp>
      <p:sp>
        <p:nvSpPr>
          <p:cNvPr id="9" name="Rectangle 8"/>
          <p:cNvSpPr/>
          <p:nvPr/>
        </p:nvSpPr>
        <p:spPr bwMode="auto">
          <a:xfrm flipH="1">
            <a:off x="7643629" y="5572237"/>
            <a:ext cx="659488" cy="745882"/>
          </a:xfrm>
          <a:prstGeom prst="rect">
            <a:avLst/>
          </a:prstGeom>
          <a:noFill/>
          <a:ln w="28575" cap="flat" cmpd="sng" algn="ctr">
            <a:solidFill>
              <a:srgbClr val="CC6600"/>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CPU/</a:t>
            </a:r>
            <a:r>
              <a:rPr lang="en-US" sz="1400" dirty="0" err="1" smtClean="0">
                <a:ln>
                  <a:solidFill>
                    <a:srgbClr val="CC6600"/>
                  </a:solidFill>
                </a:ln>
                <a:solidFill>
                  <a:srgbClr val="000000"/>
                </a:solidFill>
                <a:ea typeface="ＭＳ Ｐゴシック" pitchFamily="-72" charset="-128"/>
              </a:rPr>
              <a:t>Mem</a:t>
            </a:r>
            <a:endParaRPr lang="en-US" sz="1400" dirty="0">
              <a:ln>
                <a:solidFill>
                  <a:srgbClr val="CC6600"/>
                </a:solidFill>
              </a:ln>
              <a:solidFill>
                <a:srgbClr val="000000"/>
              </a:solidFill>
              <a:ea typeface="ＭＳ Ｐゴシック" pitchFamily="-72" charset="-128"/>
            </a:endParaRPr>
          </a:p>
        </p:txBody>
      </p:sp>
      <p:cxnSp>
        <p:nvCxnSpPr>
          <p:cNvPr id="10" name="Elbow Connector 39"/>
          <p:cNvCxnSpPr>
            <a:cxnSpLocks noChangeShapeType="1"/>
            <a:stCxn id="9" idx="2"/>
            <a:endCxn id="11" idx="1"/>
          </p:cNvCxnSpPr>
          <p:nvPr/>
        </p:nvCxnSpPr>
        <p:spPr bwMode="auto">
          <a:xfrm rot="5400000">
            <a:off x="7522430" y="5927636"/>
            <a:ext cx="60460" cy="841426"/>
          </a:xfrm>
          <a:prstGeom prst="bentConnector3">
            <a:avLst>
              <a:gd name="adj1" fmla="val 378101"/>
            </a:avLst>
          </a:prstGeom>
          <a:noFill/>
          <a:ln w="57150">
            <a:solidFill>
              <a:srgbClr val="FF9900"/>
            </a:solidFill>
            <a:round/>
            <a:headEnd/>
            <a:tailEnd/>
          </a:ln>
        </p:spPr>
      </p:cxnSp>
      <p:sp>
        <p:nvSpPr>
          <p:cNvPr id="11" name="Rectangle 10"/>
          <p:cNvSpPr/>
          <p:nvPr/>
        </p:nvSpPr>
        <p:spPr bwMode="auto">
          <a:xfrm rot="5400000" flipH="1">
            <a:off x="6513614" y="5467485"/>
            <a:ext cx="1236667" cy="585521"/>
          </a:xfrm>
          <a:prstGeom prst="rect">
            <a:avLst/>
          </a:prstGeom>
          <a:noFill/>
          <a:ln w="28575" cap="flat" cmpd="sng" algn="ctr">
            <a:solidFill>
              <a:schemeClr val="tx1"/>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Dev2</a:t>
            </a:r>
            <a:endParaRPr lang="en-US" sz="1400" dirty="0">
              <a:ln>
                <a:solidFill>
                  <a:srgbClr val="CC6600"/>
                </a:solidFill>
              </a:ln>
              <a:solidFill>
                <a:srgbClr val="000000"/>
              </a:solidFill>
              <a:ea typeface="ＭＳ Ｐゴシック" pitchFamily="-72" charset="-128"/>
            </a:endParaRPr>
          </a:p>
        </p:txBody>
      </p:sp>
      <p:sp>
        <p:nvSpPr>
          <p:cNvPr id="12" name="Rectangle 11"/>
          <p:cNvSpPr/>
          <p:nvPr/>
        </p:nvSpPr>
        <p:spPr bwMode="auto">
          <a:xfrm rot="5400000" flipH="1">
            <a:off x="4598803" y="5418268"/>
            <a:ext cx="1236667" cy="585521"/>
          </a:xfrm>
          <a:prstGeom prst="rect">
            <a:avLst/>
          </a:prstGeom>
          <a:noFill/>
          <a:ln w="28575" cap="flat" cmpd="sng" algn="ctr">
            <a:solidFill>
              <a:schemeClr val="tx1"/>
            </a:solidFill>
            <a:prstDash val="solid"/>
            <a:round/>
            <a:headEnd type="none" w="med" len="med"/>
            <a:tailEnd type="none" w="med" len="med"/>
          </a:ln>
          <a:effectLst/>
        </p:spPr>
        <p:txBody>
          <a:bodyPr anchor="ctr">
            <a:prstTxWarp prst="textNoShape">
              <a:avLst/>
            </a:prstTxWarp>
          </a:bodyPr>
          <a:lstStyle/>
          <a:p>
            <a:pPr algn="ctr" fontAlgn="base">
              <a:spcBef>
                <a:spcPct val="0"/>
              </a:spcBef>
              <a:spcAft>
                <a:spcPct val="0"/>
              </a:spcAft>
              <a:defRPr/>
            </a:pPr>
            <a:r>
              <a:rPr lang="en-US" sz="1400" dirty="0" smtClean="0">
                <a:ln>
                  <a:solidFill>
                    <a:srgbClr val="CC6600"/>
                  </a:solidFill>
                </a:ln>
                <a:solidFill>
                  <a:srgbClr val="000000"/>
                </a:solidFill>
                <a:ea typeface="ＭＳ Ｐゴシック" pitchFamily="-72" charset="-128"/>
              </a:rPr>
              <a:t>Dev2</a:t>
            </a:r>
            <a:endParaRPr lang="en-US" sz="1400" dirty="0">
              <a:ln>
                <a:solidFill>
                  <a:srgbClr val="CC6600"/>
                </a:solidFill>
              </a:ln>
              <a:solidFill>
                <a:srgbClr val="000000"/>
              </a:solidFill>
              <a:ea typeface="ＭＳ Ｐゴシック" pitchFamily="-72" charset="-128"/>
            </a:endParaRPr>
          </a:p>
        </p:txBody>
      </p:sp>
      <p:cxnSp>
        <p:nvCxnSpPr>
          <p:cNvPr id="13" name="Elbow Connector 39"/>
          <p:cNvCxnSpPr>
            <a:cxnSpLocks noChangeShapeType="1"/>
            <a:stCxn id="2" idx="2"/>
            <a:endCxn id="12" idx="1"/>
          </p:cNvCxnSpPr>
          <p:nvPr/>
        </p:nvCxnSpPr>
        <p:spPr bwMode="auto">
          <a:xfrm rot="16200000" flipH="1">
            <a:off x="4811642" y="5923868"/>
            <a:ext cx="62156" cy="748831"/>
          </a:xfrm>
          <a:prstGeom prst="bentConnector3">
            <a:avLst>
              <a:gd name="adj1" fmla="val 367784"/>
            </a:avLst>
          </a:prstGeom>
          <a:noFill/>
          <a:ln w="57150">
            <a:solidFill>
              <a:srgbClr val="FF9900"/>
            </a:solidFill>
            <a:round/>
            <a:headEnd/>
            <a:tailEnd/>
          </a:ln>
        </p:spPr>
      </p:cxnSp>
      <p:cxnSp>
        <p:nvCxnSpPr>
          <p:cNvPr id="14" name="Elbow Connector 23"/>
          <p:cNvCxnSpPr>
            <a:cxnSpLocks noChangeShapeType="1"/>
            <a:stCxn id="12" idx="0"/>
            <a:endCxn id="11" idx="2"/>
          </p:cNvCxnSpPr>
          <p:nvPr/>
        </p:nvCxnSpPr>
        <p:spPr bwMode="auto">
          <a:xfrm>
            <a:off x="5509897" y="5711028"/>
            <a:ext cx="1329290" cy="49217"/>
          </a:xfrm>
          <a:prstGeom prst="bentConnector3">
            <a:avLst>
              <a:gd name="adj1" fmla="val 50000"/>
            </a:avLst>
          </a:prstGeom>
          <a:noFill/>
          <a:ln w="57150">
            <a:solidFill>
              <a:srgbClr val="000000"/>
            </a:solidFill>
            <a:round/>
            <a:headEnd/>
            <a:tailEnd/>
          </a:ln>
        </p:spPr>
      </p:cxnSp>
      <p:sp>
        <p:nvSpPr>
          <p:cNvPr id="15" name="Rectangle 9"/>
          <p:cNvSpPr>
            <a:spLocks noChangeArrowheads="1"/>
          </p:cNvSpPr>
          <p:nvPr/>
        </p:nvSpPr>
        <p:spPr bwMode="auto">
          <a:xfrm flipH="1">
            <a:off x="780978" y="537562"/>
            <a:ext cx="1071570" cy="554606"/>
          </a:xfrm>
          <a:prstGeom prst="ellipse">
            <a:avLst/>
          </a:prstGeom>
          <a:noFill/>
          <a:ln w="28575">
            <a:solidFill>
              <a:srgbClr val="00B050"/>
            </a:solidFill>
            <a:round/>
            <a:headEnd/>
            <a:tailEnd/>
          </a:ln>
        </p:spPr>
        <p:txBody>
          <a:bodyPr anchor="ctr">
            <a:prstTxWarp prst="textNoShape">
              <a:avLst/>
            </a:prstTxWarp>
          </a:bodyPr>
          <a:lstStyle/>
          <a:p>
            <a:pPr algn="ctr" fontAlgn="base">
              <a:spcBef>
                <a:spcPct val="0"/>
              </a:spcBef>
              <a:spcAft>
                <a:spcPct val="0"/>
              </a:spcAft>
            </a:pPr>
            <a:r>
              <a:rPr lang="en-US" sz="1600" dirty="0" smtClean="0">
                <a:solidFill>
                  <a:srgbClr val="00B050"/>
                </a:solidFill>
                <a:ea typeface="ＭＳ Ｐゴシック" pitchFamily="-72" charset="-128"/>
              </a:rPr>
              <a:t>App</a:t>
            </a:r>
            <a:endParaRPr lang="en-US" sz="1600" dirty="0">
              <a:solidFill>
                <a:srgbClr val="00B050"/>
              </a:solidFill>
              <a:ea typeface="ＭＳ Ｐゴシック" pitchFamily="-72" charset="-128"/>
            </a:endParaRPr>
          </a:p>
        </p:txBody>
      </p:sp>
      <p:cxnSp>
        <p:nvCxnSpPr>
          <p:cNvPr id="16" name="Shape 33"/>
          <p:cNvCxnSpPr>
            <a:stCxn id="17" idx="6"/>
            <a:endCxn id="15" idx="2"/>
          </p:cNvCxnSpPr>
          <p:nvPr/>
        </p:nvCxnSpPr>
        <p:spPr bwMode="auto">
          <a:xfrm rot="10800000">
            <a:off x="1852548" y="814865"/>
            <a:ext cx="5429286" cy="1588"/>
          </a:xfrm>
          <a:prstGeom prst="curvedConnector3">
            <a:avLst>
              <a:gd name="adj1" fmla="val 50000"/>
            </a:avLst>
          </a:prstGeom>
          <a:noFill/>
          <a:ln w="38100" cap="flat" cmpd="sng" algn="ctr">
            <a:solidFill>
              <a:srgbClr val="00B050"/>
            </a:solidFill>
            <a:prstDash val="dash"/>
            <a:round/>
            <a:headEnd type="triangle" w="med" len="med"/>
            <a:tailEnd type="triangle" w="med" len="med"/>
          </a:ln>
          <a:effectLst/>
        </p:spPr>
      </p:cxnSp>
      <p:sp>
        <p:nvSpPr>
          <p:cNvPr id="17" name="Rectangle 9"/>
          <p:cNvSpPr>
            <a:spLocks noChangeArrowheads="1"/>
          </p:cNvSpPr>
          <p:nvPr/>
        </p:nvSpPr>
        <p:spPr bwMode="auto">
          <a:xfrm flipH="1">
            <a:off x="7281834" y="537562"/>
            <a:ext cx="1071570" cy="554606"/>
          </a:xfrm>
          <a:prstGeom prst="ellipse">
            <a:avLst/>
          </a:prstGeom>
          <a:noFill/>
          <a:ln w="28575">
            <a:solidFill>
              <a:srgbClr val="00B050"/>
            </a:solidFill>
            <a:round/>
            <a:headEnd/>
            <a:tailEnd/>
          </a:ln>
        </p:spPr>
        <p:txBody>
          <a:bodyPr anchor="ctr">
            <a:prstTxWarp prst="textNoShape">
              <a:avLst/>
            </a:prstTxWarp>
          </a:bodyPr>
          <a:lstStyle/>
          <a:p>
            <a:pPr algn="ctr" fontAlgn="base">
              <a:spcBef>
                <a:spcPct val="0"/>
              </a:spcBef>
              <a:spcAft>
                <a:spcPct val="0"/>
              </a:spcAft>
            </a:pPr>
            <a:r>
              <a:rPr lang="en-US" sz="1600" dirty="0" smtClean="0">
                <a:solidFill>
                  <a:srgbClr val="00B050"/>
                </a:solidFill>
                <a:ea typeface="ＭＳ Ｐゴシック" pitchFamily="-72" charset="-128"/>
              </a:rPr>
              <a:t>App</a:t>
            </a:r>
            <a:endParaRPr lang="en-US" sz="1600" dirty="0">
              <a:solidFill>
                <a:srgbClr val="00B050"/>
              </a:solidFill>
              <a:ea typeface="ＭＳ Ｐゴシック" pitchFamily="-72" charset="-128"/>
            </a:endParaRPr>
          </a:p>
        </p:txBody>
      </p:sp>
      <p:sp>
        <p:nvSpPr>
          <p:cNvPr id="18" name="TextBox 17"/>
          <p:cNvSpPr txBox="1"/>
          <p:nvPr/>
        </p:nvSpPr>
        <p:spPr>
          <a:xfrm>
            <a:off x="3781371" y="180372"/>
            <a:ext cx="869149" cy="584775"/>
          </a:xfrm>
          <a:prstGeom prst="rect">
            <a:avLst/>
          </a:prstGeom>
          <a:noFill/>
          <a:ln>
            <a:noFill/>
          </a:ln>
        </p:spPr>
        <p:txBody>
          <a:bodyPr wrap="none" rtlCol="0">
            <a:spAutoFit/>
          </a:bodyPr>
          <a:lstStyle/>
          <a:p>
            <a:pPr fontAlgn="base">
              <a:spcBef>
                <a:spcPct val="0"/>
              </a:spcBef>
              <a:spcAft>
                <a:spcPct val="0"/>
              </a:spcAft>
            </a:pPr>
            <a:r>
              <a:rPr lang="en-US" sz="3200" dirty="0" smtClean="0">
                <a:solidFill>
                  <a:srgbClr val="00B050"/>
                </a:solidFill>
                <a:ea typeface="ＭＳ Ｐゴシック" pitchFamily="-72" charset="-128"/>
              </a:rPr>
              <a:t>IPC</a:t>
            </a:r>
            <a:endParaRPr lang="en-US" sz="3200" dirty="0">
              <a:solidFill>
                <a:srgbClr val="00B050"/>
              </a:solidFill>
              <a:ea typeface="ＭＳ Ｐゴシック" pitchFamily="-72" charset="-128"/>
            </a:endParaRPr>
          </a:p>
        </p:txBody>
      </p:sp>
      <p:cxnSp>
        <p:nvCxnSpPr>
          <p:cNvPr id="23" name="Shape 122"/>
          <p:cNvCxnSpPr>
            <a:stCxn id="15" idx="1"/>
            <a:endCxn id="11" idx="3"/>
          </p:cNvCxnSpPr>
          <p:nvPr/>
        </p:nvCxnSpPr>
        <p:spPr bwMode="auto">
          <a:xfrm rot="16200000" flipH="1">
            <a:off x="2152218" y="162184"/>
            <a:ext cx="4523130" cy="5436327"/>
          </a:xfrm>
          <a:prstGeom prst="curvedConnector3">
            <a:avLst>
              <a:gd name="adj1" fmla="val -6850"/>
            </a:avLst>
          </a:prstGeom>
          <a:noFill/>
          <a:ln w="76200" cap="flat" cmpd="sng" algn="ctr">
            <a:solidFill>
              <a:srgbClr val="FF0000"/>
            </a:solidFill>
            <a:prstDash val="solid"/>
            <a:round/>
            <a:headEnd type="none" w="med" len="med"/>
            <a:tailEnd type="arrow"/>
          </a:ln>
          <a:effectLst/>
        </p:spPr>
      </p:cxnSp>
      <p:sp>
        <p:nvSpPr>
          <p:cNvPr id="24" name="TextBox 23"/>
          <p:cNvSpPr txBox="1"/>
          <p:nvPr/>
        </p:nvSpPr>
        <p:spPr>
          <a:xfrm>
            <a:off x="6848475" y="1387444"/>
            <a:ext cx="1857356" cy="2246769"/>
          </a:xfrm>
          <a:prstGeom prst="rect">
            <a:avLst/>
          </a:prstGeom>
          <a:noFill/>
        </p:spPr>
        <p:txBody>
          <a:bodyPr wrap="square" rtlCol="0">
            <a:spAutoFit/>
          </a:bodyPr>
          <a:lstStyle/>
          <a:p>
            <a:pPr algn="r" fontAlgn="base">
              <a:spcBef>
                <a:spcPct val="0"/>
              </a:spcBef>
              <a:spcAft>
                <a:spcPct val="0"/>
              </a:spcAft>
            </a:pPr>
            <a:r>
              <a:rPr lang="en-US" sz="2800" dirty="0" smtClean="0">
                <a:solidFill>
                  <a:srgbClr val="FF0000"/>
                </a:solidFill>
                <a:ea typeface="ＭＳ Ｐゴシック" pitchFamily="-72" charset="-128"/>
              </a:rPr>
              <a:t>Global and direct access to physical address!</a:t>
            </a:r>
            <a:endParaRPr lang="en-US" sz="2800" dirty="0">
              <a:solidFill>
                <a:srgbClr val="FF0000"/>
              </a:solidFill>
              <a:ea typeface="ＭＳ Ｐゴシック" pitchFamily="-72" charset="-128"/>
            </a:endParaRPr>
          </a:p>
        </p:txBody>
      </p:sp>
      <p:sp>
        <p:nvSpPr>
          <p:cNvPr id="25" name="TextBox 24"/>
          <p:cNvSpPr txBox="1"/>
          <p:nvPr/>
        </p:nvSpPr>
        <p:spPr>
          <a:xfrm>
            <a:off x="533400" y="1768444"/>
            <a:ext cx="2286015" cy="3046988"/>
          </a:xfrm>
          <a:prstGeom prst="rect">
            <a:avLst/>
          </a:prstGeom>
          <a:noFill/>
        </p:spPr>
        <p:txBody>
          <a:bodyPr wrap="square" rtlCol="0">
            <a:spAutoFit/>
          </a:bodyPr>
          <a:lstStyle/>
          <a:p>
            <a:pPr fontAlgn="base">
              <a:spcBef>
                <a:spcPct val="0"/>
              </a:spcBef>
              <a:spcAft>
                <a:spcPct val="0"/>
              </a:spcAft>
            </a:pPr>
            <a:r>
              <a:rPr lang="en-US" sz="2400" dirty="0" smtClean="0">
                <a:solidFill>
                  <a:srgbClr val="000000"/>
                </a:solidFill>
                <a:ea typeface="ＭＳ Ｐゴシック" pitchFamily="-72" charset="-128"/>
              </a:rPr>
              <a:t>Robust?</a:t>
            </a:r>
          </a:p>
          <a:p>
            <a:pPr fontAlgn="base">
              <a:spcBef>
                <a:spcPct val="0"/>
              </a:spcBef>
              <a:spcAft>
                <a:spcPct val="0"/>
              </a:spcAft>
              <a:buFont typeface="Arial" pitchFamily="34" charset="0"/>
              <a:buChar char="•"/>
            </a:pPr>
            <a:r>
              <a:rPr lang="en-US" sz="2400" dirty="0" smtClean="0">
                <a:solidFill>
                  <a:srgbClr val="000000"/>
                </a:solidFill>
                <a:ea typeface="ＭＳ Ｐゴシック" pitchFamily="-72" charset="-128"/>
              </a:rPr>
              <a:t> Secure</a:t>
            </a:r>
          </a:p>
          <a:p>
            <a:pPr fontAlgn="base">
              <a:spcBef>
                <a:spcPct val="0"/>
              </a:spcBef>
              <a:spcAft>
                <a:spcPct val="0"/>
              </a:spcAft>
              <a:buFont typeface="Arial" pitchFamily="34" charset="0"/>
              <a:buChar char="•"/>
            </a:pPr>
            <a:r>
              <a:rPr lang="en-US" sz="2400" dirty="0" smtClean="0">
                <a:solidFill>
                  <a:srgbClr val="000000"/>
                </a:solidFill>
                <a:ea typeface="ＭＳ Ｐゴシック" pitchFamily="-72" charset="-128"/>
              </a:rPr>
              <a:t> Scalable</a:t>
            </a:r>
          </a:p>
          <a:p>
            <a:pPr fontAlgn="base">
              <a:spcBef>
                <a:spcPct val="0"/>
              </a:spcBef>
              <a:spcAft>
                <a:spcPct val="0"/>
              </a:spcAft>
              <a:buFont typeface="Arial" pitchFamily="34" charset="0"/>
              <a:buChar char="•"/>
            </a:pPr>
            <a:r>
              <a:rPr lang="en-US" sz="2400" dirty="0" smtClean="0">
                <a:solidFill>
                  <a:srgbClr val="000000"/>
                </a:solidFill>
                <a:ea typeface="ＭＳ Ｐゴシック" pitchFamily="-72" charset="-128"/>
              </a:rPr>
              <a:t> Verifiable</a:t>
            </a:r>
          </a:p>
          <a:p>
            <a:pPr fontAlgn="base">
              <a:spcBef>
                <a:spcPct val="0"/>
              </a:spcBef>
              <a:spcAft>
                <a:spcPct val="0"/>
              </a:spcAft>
              <a:buFont typeface="Arial" pitchFamily="34" charset="0"/>
              <a:buChar char="•"/>
            </a:pPr>
            <a:r>
              <a:rPr lang="en-US" sz="2400" dirty="0" smtClean="0">
                <a:solidFill>
                  <a:srgbClr val="000000"/>
                </a:solidFill>
                <a:ea typeface="ＭＳ Ｐゴシック" pitchFamily="-72" charset="-128"/>
              </a:rPr>
              <a:t> Evolvable</a:t>
            </a:r>
          </a:p>
          <a:p>
            <a:pPr fontAlgn="base">
              <a:spcBef>
                <a:spcPct val="0"/>
              </a:spcBef>
              <a:spcAft>
                <a:spcPct val="0"/>
              </a:spcAft>
              <a:buFont typeface="Arial" pitchFamily="34" charset="0"/>
              <a:buChar char="•"/>
            </a:pPr>
            <a:r>
              <a:rPr lang="en-US" sz="2400" dirty="0" smtClean="0">
                <a:solidFill>
                  <a:srgbClr val="000000"/>
                </a:solidFill>
                <a:ea typeface="ＭＳ Ｐゴシック" pitchFamily="-72" charset="-128"/>
              </a:rPr>
              <a:t> Maintainable</a:t>
            </a:r>
          </a:p>
          <a:p>
            <a:pPr fontAlgn="base">
              <a:spcBef>
                <a:spcPct val="0"/>
              </a:spcBef>
              <a:spcAft>
                <a:spcPct val="0"/>
              </a:spcAft>
              <a:buFont typeface="Arial" pitchFamily="34" charset="0"/>
              <a:buChar char="•"/>
            </a:pPr>
            <a:r>
              <a:rPr lang="en-US" sz="2400" dirty="0" smtClean="0">
                <a:solidFill>
                  <a:srgbClr val="000000"/>
                </a:solidFill>
                <a:ea typeface="ＭＳ Ｐゴシック" pitchFamily="-72" charset="-128"/>
              </a:rPr>
              <a:t> Designable</a:t>
            </a:r>
          </a:p>
          <a:p>
            <a:pPr fontAlgn="base">
              <a:spcBef>
                <a:spcPct val="0"/>
              </a:spcBef>
              <a:spcAft>
                <a:spcPct val="0"/>
              </a:spcAft>
              <a:buFont typeface="Arial" pitchFamily="34" charset="0"/>
              <a:buChar char="•"/>
            </a:pPr>
            <a:r>
              <a:rPr lang="en-US" sz="2400" dirty="0" smtClean="0">
                <a:solidFill>
                  <a:srgbClr val="000000"/>
                </a:solidFill>
                <a:ea typeface="ＭＳ Ｐゴシック" pitchFamily="-72" charset="-128"/>
              </a:rPr>
              <a:t> …</a:t>
            </a:r>
          </a:p>
        </p:txBody>
      </p:sp>
      <p:cxnSp>
        <p:nvCxnSpPr>
          <p:cNvPr id="26" name="Straight Connector 25"/>
          <p:cNvCxnSpPr/>
          <p:nvPr/>
        </p:nvCxnSpPr>
        <p:spPr bwMode="auto">
          <a:xfrm rot="16200000" flipH="1">
            <a:off x="283366" y="2161353"/>
            <a:ext cx="2571768" cy="1785950"/>
          </a:xfrm>
          <a:prstGeom prst="line">
            <a:avLst/>
          </a:prstGeom>
          <a:noFill/>
          <a:ln w="76200" cap="flat" cmpd="sng" algn="ctr">
            <a:solidFill>
              <a:srgbClr val="FF3300"/>
            </a:solidFill>
            <a:prstDash val="solid"/>
            <a:round/>
            <a:headEnd type="none" w="med" len="med"/>
            <a:tailEnd type="none" w="med" len="med"/>
          </a:ln>
          <a:effectLst/>
        </p:spPr>
      </p:cxnSp>
      <p:cxnSp>
        <p:nvCxnSpPr>
          <p:cNvPr id="27" name="Straight Connector 26"/>
          <p:cNvCxnSpPr/>
          <p:nvPr/>
        </p:nvCxnSpPr>
        <p:spPr bwMode="auto">
          <a:xfrm rot="5400000">
            <a:off x="247651" y="2268508"/>
            <a:ext cx="2571767" cy="1714517"/>
          </a:xfrm>
          <a:prstGeom prst="line">
            <a:avLst/>
          </a:prstGeom>
          <a:noFill/>
          <a:ln w="76200" cap="flat" cmpd="sng" algn="ctr">
            <a:solidFill>
              <a:srgbClr val="FF3300"/>
            </a:solidFill>
            <a:prstDash val="solid"/>
            <a:round/>
            <a:headEnd type="none" w="med" len="med"/>
            <a:tailEnd type="none" w="med" len="med"/>
          </a:ln>
          <a:effectLst/>
        </p:spPr>
      </p:cxnSp>
      <p:sp>
        <p:nvSpPr>
          <p:cNvPr id="28" name="TextBox 27"/>
          <p:cNvSpPr txBox="1"/>
          <p:nvPr/>
        </p:nvSpPr>
        <p:spPr>
          <a:xfrm>
            <a:off x="3357513" y="1082660"/>
            <a:ext cx="2362200" cy="523220"/>
          </a:xfrm>
          <a:prstGeom prst="rect">
            <a:avLst/>
          </a:prstGeom>
          <a:noFill/>
        </p:spPr>
        <p:txBody>
          <a:bodyPr wrap="square" rtlCol="0">
            <a:spAutoFit/>
          </a:bodyPr>
          <a:lstStyle/>
          <a:p>
            <a:pPr algn="r" fontAlgn="base">
              <a:spcBef>
                <a:spcPct val="0"/>
              </a:spcBef>
              <a:spcAft>
                <a:spcPct val="0"/>
              </a:spcAft>
            </a:pPr>
            <a:r>
              <a:rPr lang="en-US" sz="2800" b="1" dirty="0" smtClean="0">
                <a:solidFill>
                  <a:srgbClr val="FF0000"/>
                </a:solidFill>
                <a:ea typeface="ＭＳ Ｐゴシック" pitchFamily="-72" charset="-128"/>
              </a:rPr>
              <a:t>DNS</a:t>
            </a:r>
            <a:endParaRPr lang="en-US" sz="2800" b="1" dirty="0">
              <a:solidFill>
                <a:srgbClr val="FF0000"/>
              </a:solidFill>
              <a:ea typeface="ＭＳ Ｐゴシック" pitchFamily="-72" charset="-128"/>
            </a:endParaRPr>
          </a:p>
        </p:txBody>
      </p:sp>
      <p:grpSp>
        <p:nvGrpSpPr>
          <p:cNvPr id="30" name="Group 29"/>
          <p:cNvGrpSpPr/>
          <p:nvPr/>
        </p:nvGrpSpPr>
        <p:grpSpPr>
          <a:xfrm>
            <a:off x="2209735" y="2149460"/>
            <a:ext cx="4857786" cy="2943236"/>
            <a:chOff x="2209735" y="2149460"/>
            <a:chExt cx="4857786" cy="2943236"/>
          </a:xfrm>
        </p:grpSpPr>
        <p:cxnSp>
          <p:nvCxnSpPr>
            <p:cNvPr id="19" name="Straight Arrow Connector 18"/>
            <p:cNvCxnSpPr/>
            <p:nvPr/>
          </p:nvCxnSpPr>
          <p:spPr bwMode="auto">
            <a:xfrm rot="10800000" flipV="1">
              <a:off x="2209735" y="3735374"/>
              <a:ext cx="1428760" cy="1285884"/>
            </a:xfrm>
            <a:prstGeom prst="straightConnector1">
              <a:avLst/>
            </a:prstGeom>
            <a:noFill/>
            <a:ln w="57150" cap="flat" cmpd="sng" algn="ctr">
              <a:solidFill>
                <a:schemeClr val="tx1"/>
              </a:solidFill>
              <a:prstDash val="solid"/>
              <a:round/>
              <a:headEnd type="none" w="med" len="med"/>
              <a:tailEnd type="arrow"/>
            </a:ln>
            <a:effectLst/>
          </p:spPr>
        </p:cxnSp>
        <p:cxnSp>
          <p:nvCxnSpPr>
            <p:cNvPr id="20" name="Straight Arrow Connector 19"/>
            <p:cNvCxnSpPr/>
            <p:nvPr/>
          </p:nvCxnSpPr>
          <p:spPr bwMode="auto">
            <a:xfrm rot="5400000">
              <a:off x="3066991" y="4021126"/>
              <a:ext cx="1357322" cy="785818"/>
            </a:xfrm>
            <a:prstGeom prst="straightConnector1">
              <a:avLst/>
            </a:prstGeom>
            <a:noFill/>
            <a:ln w="57150" cap="flat" cmpd="sng" algn="ctr">
              <a:solidFill>
                <a:schemeClr val="tx1"/>
              </a:solidFill>
              <a:prstDash val="solid"/>
              <a:round/>
              <a:headEnd type="none" w="med" len="med"/>
              <a:tailEnd type="arrow"/>
            </a:ln>
            <a:effectLst/>
          </p:spPr>
        </p:cxnSp>
        <p:cxnSp>
          <p:nvCxnSpPr>
            <p:cNvPr id="21" name="Straight Arrow Connector 20"/>
            <p:cNvCxnSpPr/>
            <p:nvPr/>
          </p:nvCxnSpPr>
          <p:spPr bwMode="auto">
            <a:xfrm rot="16200000" flipH="1">
              <a:off x="4352875" y="4092563"/>
              <a:ext cx="1214447" cy="500066"/>
            </a:xfrm>
            <a:prstGeom prst="straightConnector1">
              <a:avLst/>
            </a:prstGeom>
            <a:noFill/>
            <a:ln w="57150" cap="flat" cmpd="sng" algn="ctr">
              <a:solidFill>
                <a:schemeClr val="tx1"/>
              </a:solidFill>
              <a:prstDash val="solid"/>
              <a:round/>
              <a:headEnd type="none" w="med" len="med"/>
              <a:tailEnd type="arrow"/>
            </a:ln>
            <a:effectLst/>
          </p:spPr>
        </p:cxnSp>
        <p:cxnSp>
          <p:nvCxnSpPr>
            <p:cNvPr id="22" name="Straight Arrow Connector 21"/>
            <p:cNvCxnSpPr/>
            <p:nvPr/>
          </p:nvCxnSpPr>
          <p:spPr bwMode="auto">
            <a:xfrm>
              <a:off x="5210131" y="3663936"/>
              <a:ext cx="1857390" cy="1357324"/>
            </a:xfrm>
            <a:prstGeom prst="straightConnector1">
              <a:avLst/>
            </a:prstGeom>
            <a:noFill/>
            <a:ln w="57150" cap="flat" cmpd="sng" algn="ctr">
              <a:solidFill>
                <a:schemeClr val="tx1"/>
              </a:solidFill>
              <a:prstDash val="solid"/>
              <a:round/>
              <a:headEnd type="none" w="med" len="med"/>
              <a:tailEnd type="arrow"/>
            </a:ln>
            <a:effectLst/>
          </p:spPr>
        </p:cxnSp>
        <p:sp>
          <p:nvSpPr>
            <p:cNvPr id="29" name="TextBox 28"/>
            <p:cNvSpPr txBox="1"/>
            <p:nvPr/>
          </p:nvSpPr>
          <p:spPr>
            <a:xfrm>
              <a:off x="3205113" y="2149460"/>
              <a:ext cx="2195562" cy="1200329"/>
            </a:xfrm>
            <a:prstGeom prst="rect">
              <a:avLst/>
            </a:prstGeom>
            <a:solidFill>
              <a:schemeClr val="bg1"/>
            </a:solidFill>
            <a:ln>
              <a:solidFill>
                <a:schemeClr val="tx1"/>
              </a:solidFill>
            </a:ln>
            <a:effectLst>
              <a:outerShdw blurRad="50800" dist="254000" dir="13500000" algn="br" rotWithShape="0">
                <a:prstClr val="black">
                  <a:alpha val="47000"/>
                </a:prstClr>
              </a:outerShdw>
            </a:effectLst>
          </p:spPr>
          <p:txBody>
            <a:bodyPr wrap="square" rtlCol="0">
              <a:spAutoFit/>
            </a:bodyPr>
            <a:lstStyle/>
            <a:p>
              <a:pPr algn="ctr" fontAlgn="base">
                <a:spcBef>
                  <a:spcPct val="0"/>
                </a:spcBef>
                <a:spcAft>
                  <a:spcPct val="0"/>
                </a:spcAft>
                <a:buFont typeface="Arial" pitchFamily="34" charset="0"/>
                <a:buNone/>
              </a:pPr>
              <a:r>
                <a:rPr lang="en-US" sz="2400" b="1" dirty="0" smtClean="0">
                  <a:solidFill>
                    <a:srgbClr val="000000"/>
                  </a:solidFill>
                </a:rPr>
                <a:t>IP addresses interfaces (not nodes)</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up)">
                                      <p:cBhvr>
                                        <p:cTn id="7" dur="500"/>
                                        <p:tgtEl>
                                          <p:spTgt spid="2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up)">
                                      <p:cBhvr>
                                        <p:cTn id="1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3844955" y="2214554"/>
            <a:ext cx="5084763" cy="4262446"/>
            <a:chOff x="576" y="240"/>
            <a:chExt cx="4272" cy="3840"/>
          </a:xfrm>
        </p:grpSpPr>
        <p:sp>
          <p:nvSpPr>
            <p:cNvPr id="71685" name="Line 3"/>
            <p:cNvSpPr>
              <a:spLocks noChangeShapeType="1"/>
            </p:cNvSpPr>
            <p:nvPr/>
          </p:nvSpPr>
          <p:spPr bwMode="auto">
            <a:xfrm>
              <a:off x="1519" y="3774"/>
              <a:ext cx="458" cy="95"/>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86" name="Line 4"/>
            <p:cNvSpPr>
              <a:spLocks noChangeShapeType="1"/>
            </p:cNvSpPr>
            <p:nvPr/>
          </p:nvSpPr>
          <p:spPr bwMode="auto">
            <a:xfrm flipH="1" flipV="1">
              <a:off x="1433" y="3416"/>
              <a:ext cx="86" cy="358"/>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87" name="Line 5"/>
            <p:cNvSpPr>
              <a:spLocks noChangeShapeType="1"/>
            </p:cNvSpPr>
            <p:nvPr/>
          </p:nvSpPr>
          <p:spPr bwMode="auto">
            <a:xfrm flipH="1">
              <a:off x="876" y="3774"/>
              <a:ext cx="643" cy="73"/>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88" name="Line 6"/>
            <p:cNvSpPr>
              <a:spLocks noChangeShapeType="1"/>
            </p:cNvSpPr>
            <p:nvPr/>
          </p:nvSpPr>
          <p:spPr bwMode="auto">
            <a:xfrm flipH="1">
              <a:off x="933" y="3774"/>
              <a:ext cx="586" cy="95"/>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89" name="Line 7"/>
            <p:cNvSpPr>
              <a:spLocks noChangeShapeType="1"/>
            </p:cNvSpPr>
            <p:nvPr/>
          </p:nvSpPr>
          <p:spPr bwMode="auto">
            <a:xfrm flipH="1">
              <a:off x="1034" y="3774"/>
              <a:ext cx="485" cy="125"/>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0" name="Line 8"/>
            <p:cNvSpPr>
              <a:spLocks noChangeShapeType="1"/>
            </p:cNvSpPr>
            <p:nvPr/>
          </p:nvSpPr>
          <p:spPr bwMode="auto">
            <a:xfrm>
              <a:off x="1977" y="3869"/>
              <a:ext cx="1200" cy="21"/>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1" name="Line 9"/>
            <p:cNvSpPr>
              <a:spLocks noChangeShapeType="1"/>
            </p:cNvSpPr>
            <p:nvPr/>
          </p:nvSpPr>
          <p:spPr bwMode="auto">
            <a:xfrm flipV="1">
              <a:off x="1977" y="3253"/>
              <a:ext cx="1070" cy="616"/>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2" name="Line 10"/>
            <p:cNvSpPr>
              <a:spLocks noChangeShapeType="1"/>
            </p:cNvSpPr>
            <p:nvPr/>
          </p:nvSpPr>
          <p:spPr bwMode="auto">
            <a:xfrm flipH="1">
              <a:off x="1132" y="3869"/>
              <a:ext cx="845" cy="56"/>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3" name="Line 11"/>
            <p:cNvSpPr>
              <a:spLocks noChangeShapeType="1"/>
            </p:cNvSpPr>
            <p:nvPr/>
          </p:nvSpPr>
          <p:spPr bwMode="auto">
            <a:xfrm flipH="1">
              <a:off x="1191" y="3869"/>
              <a:ext cx="786" cy="69"/>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4" name="Line 12"/>
            <p:cNvSpPr>
              <a:spLocks noChangeShapeType="1"/>
            </p:cNvSpPr>
            <p:nvPr/>
          </p:nvSpPr>
          <p:spPr bwMode="auto">
            <a:xfrm flipH="1">
              <a:off x="1261" y="3869"/>
              <a:ext cx="716" cy="86"/>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5" name="Line 13"/>
            <p:cNvSpPr>
              <a:spLocks noChangeShapeType="1"/>
            </p:cNvSpPr>
            <p:nvPr/>
          </p:nvSpPr>
          <p:spPr bwMode="auto">
            <a:xfrm flipH="1">
              <a:off x="1334" y="3869"/>
              <a:ext cx="643" cy="99"/>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6" name="Line 14"/>
            <p:cNvSpPr>
              <a:spLocks noChangeShapeType="1"/>
            </p:cNvSpPr>
            <p:nvPr/>
          </p:nvSpPr>
          <p:spPr bwMode="auto">
            <a:xfrm flipH="1">
              <a:off x="1419" y="3869"/>
              <a:ext cx="558" cy="116"/>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7" name="Line 15"/>
            <p:cNvSpPr>
              <a:spLocks noChangeShapeType="1"/>
            </p:cNvSpPr>
            <p:nvPr/>
          </p:nvSpPr>
          <p:spPr bwMode="auto">
            <a:xfrm flipH="1">
              <a:off x="1848" y="3869"/>
              <a:ext cx="129" cy="172"/>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8" name="Line 16"/>
            <p:cNvSpPr>
              <a:spLocks noChangeShapeType="1"/>
            </p:cNvSpPr>
            <p:nvPr/>
          </p:nvSpPr>
          <p:spPr bwMode="auto">
            <a:xfrm>
              <a:off x="1977" y="3869"/>
              <a:ext cx="442" cy="211"/>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699" name="Line 17"/>
            <p:cNvSpPr>
              <a:spLocks noChangeShapeType="1"/>
            </p:cNvSpPr>
            <p:nvPr/>
          </p:nvSpPr>
          <p:spPr bwMode="auto">
            <a:xfrm>
              <a:off x="1977" y="3869"/>
              <a:ext cx="742" cy="211"/>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0" name="Line 18"/>
            <p:cNvSpPr>
              <a:spLocks noChangeShapeType="1"/>
            </p:cNvSpPr>
            <p:nvPr/>
          </p:nvSpPr>
          <p:spPr bwMode="auto">
            <a:xfrm flipV="1">
              <a:off x="3177" y="3700"/>
              <a:ext cx="800" cy="190"/>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1" name="Line 19"/>
            <p:cNvSpPr>
              <a:spLocks noChangeShapeType="1"/>
            </p:cNvSpPr>
            <p:nvPr/>
          </p:nvSpPr>
          <p:spPr bwMode="auto">
            <a:xfrm flipV="1">
              <a:off x="3177" y="3283"/>
              <a:ext cx="185" cy="607"/>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2" name="Line 20"/>
            <p:cNvSpPr>
              <a:spLocks noChangeShapeType="1"/>
            </p:cNvSpPr>
            <p:nvPr/>
          </p:nvSpPr>
          <p:spPr bwMode="auto">
            <a:xfrm flipH="1">
              <a:off x="2918" y="3890"/>
              <a:ext cx="259" cy="190"/>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3" name="Line 21"/>
            <p:cNvSpPr>
              <a:spLocks noChangeShapeType="1"/>
            </p:cNvSpPr>
            <p:nvPr/>
          </p:nvSpPr>
          <p:spPr bwMode="auto">
            <a:xfrm flipH="1">
              <a:off x="3019" y="3890"/>
              <a:ext cx="158" cy="186"/>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4" name="Line 22"/>
            <p:cNvSpPr>
              <a:spLocks noChangeShapeType="1"/>
            </p:cNvSpPr>
            <p:nvPr/>
          </p:nvSpPr>
          <p:spPr bwMode="auto">
            <a:xfrm>
              <a:off x="3177" y="3890"/>
              <a:ext cx="143" cy="169"/>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5" name="Line 23"/>
            <p:cNvSpPr>
              <a:spLocks noChangeShapeType="1"/>
            </p:cNvSpPr>
            <p:nvPr/>
          </p:nvSpPr>
          <p:spPr bwMode="auto">
            <a:xfrm>
              <a:off x="3177" y="3890"/>
              <a:ext cx="570" cy="121"/>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6" name="Line 24"/>
            <p:cNvSpPr>
              <a:spLocks noChangeShapeType="1"/>
            </p:cNvSpPr>
            <p:nvPr/>
          </p:nvSpPr>
          <p:spPr bwMode="auto">
            <a:xfrm>
              <a:off x="3177" y="3890"/>
              <a:ext cx="884" cy="65"/>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7" name="Line 25"/>
            <p:cNvSpPr>
              <a:spLocks noChangeShapeType="1"/>
            </p:cNvSpPr>
            <p:nvPr/>
          </p:nvSpPr>
          <p:spPr bwMode="auto">
            <a:xfrm flipH="1" flipV="1">
              <a:off x="3904" y="3408"/>
              <a:ext cx="73" cy="292"/>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8" name="Line 26"/>
            <p:cNvSpPr>
              <a:spLocks noChangeShapeType="1"/>
            </p:cNvSpPr>
            <p:nvPr/>
          </p:nvSpPr>
          <p:spPr bwMode="auto">
            <a:xfrm flipH="1" flipV="1">
              <a:off x="3648" y="3331"/>
              <a:ext cx="329" cy="369"/>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09" name="Line 27"/>
            <p:cNvSpPr>
              <a:spLocks noChangeShapeType="1"/>
            </p:cNvSpPr>
            <p:nvPr/>
          </p:nvSpPr>
          <p:spPr bwMode="auto">
            <a:xfrm>
              <a:off x="3977" y="3700"/>
              <a:ext cx="256" cy="216"/>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0" name="Line 28"/>
            <p:cNvSpPr>
              <a:spLocks noChangeShapeType="1"/>
            </p:cNvSpPr>
            <p:nvPr/>
          </p:nvSpPr>
          <p:spPr bwMode="auto">
            <a:xfrm>
              <a:off x="3977" y="3700"/>
              <a:ext cx="312" cy="203"/>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1" name="Line 29"/>
            <p:cNvSpPr>
              <a:spLocks noChangeShapeType="1"/>
            </p:cNvSpPr>
            <p:nvPr/>
          </p:nvSpPr>
          <p:spPr bwMode="auto">
            <a:xfrm>
              <a:off x="3977" y="3700"/>
              <a:ext cx="371" cy="186"/>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2" name="Line 30"/>
            <p:cNvSpPr>
              <a:spLocks noChangeShapeType="1"/>
            </p:cNvSpPr>
            <p:nvPr/>
          </p:nvSpPr>
          <p:spPr bwMode="auto">
            <a:xfrm>
              <a:off x="3977" y="3700"/>
              <a:ext cx="427" cy="165"/>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3" name="Line 31"/>
            <p:cNvSpPr>
              <a:spLocks noChangeShapeType="1"/>
            </p:cNvSpPr>
            <p:nvPr/>
          </p:nvSpPr>
          <p:spPr bwMode="auto">
            <a:xfrm>
              <a:off x="3977" y="3700"/>
              <a:ext cx="486" cy="143"/>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4" name="Line 32"/>
            <p:cNvSpPr>
              <a:spLocks noChangeShapeType="1"/>
            </p:cNvSpPr>
            <p:nvPr/>
          </p:nvSpPr>
          <p:spPr bwMode="auto">
            <a:xfrm flipV="1">
              <a:off x="3977" y="3688"/>
              <a:ext cx="756" cy="12"/>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5" name="Line 33"/>
            <p:cNvSpPr>
              <a:spLocks noChangeShapeType="1"/>
            </p:cNvSpPr>
            <p:nvPr/>
          </p:nvSpPr>
          <p:spPr bwMode="auto">
            <a:xfrm flipV="1">
              <a:off x="3977" y="3498"/>
              <a:ext cx="784" cy="202"/>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6" name="Line 34"/>
            <p:cNvSpPr>
              <a:spLocks noChangeShapeType="1"/>
            </p:cNvSpPr>
            <p:nvPr/>
          </p:nvSpPr>
          <p:spPr bwMode="auto">
            <a:xfrm flipV="1">
              <a:off x="3977" y="3442"/>
              <a:ext cx="742" cy="258"/>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7" name="Line 35"/>
            <p:cNvSpPr>
              <a:spLocks noChangeShapeType="1"/>
            </p:cNvSpPr>
            <p:nvPr/>
          </p:nvSpPr>
          <p:spPr bwMode="auto">
            <a:xfrm flipH="1" flipV="1">
              <a:off x="3648" y="3331"/>
              <a:ext cx="256" cy="77"/>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8" name="Line 36"/>
            <p:cNvSpPr>
              <a:spLocks noChangeShapeType="1"/>
            </p:cNvSpPr>
            <p:nvPr/>
          </p:nvSpPr>
          <p:spPr bwMode="auto">
            <a:xfrm flipH="1">
              <a:off x="1433" y="3408"/>
              <a:ext cx="2471" cy="8"/>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19" name="Line 37"/>
            <p:cNvSpPr>
              <a:spLocks noChangeShapeType="1"/>
            </p:cNvSpPr>
            <p:nvPr/>
          </p:nvSpPr>
          <p:spPr bwMode="auto">
            <a:xfrm flipV="1">
              <a:off x="3904" y="3403"/>
              <a:ext cx="758" cy="5"/>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0" name="Line 38"/>
            <p:cNvSpPr>
              <a:spLocks noChangeShapeType="1"/>
            </p:cNvSpPr>
            <p:nvPr/>
          </p:nvSpPr>
          <p:spPr bwMode="auto">
            <a:xfrm flipV="1">
              <a:off x="3904" y="3386"/>
              <a:ext cx="730" cy="22"/>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1" name="Line 39"/>
            <p:cNvSpPr>
              <a:spLocks noChangeShapeType="1"/>
            </p:cNvSpPr>
            <p:nvPr/>
          </p:nvSpPr>
          <p:spPr bwMode="auto">
            <a:xfrm flipV="1">
              <a:off x="3904" y="3365"/>
              <a:ext cx="686" cy="43"/>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2" name="Line 40"/>
            <p:cNvSpPr>
              <a:spLocks noChangeShapeType="1"/>
            </p:cNvSpPr>
            <p:nvPr/>
          </p:nvSpPr>
          <p:spPr bwMode="auto">
            <a:xfrm flipV="1">
              <a:off x="3904" y="3339"/>
              <a:ext cx="643" cy="69"/>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3" name="Line 41"/>
            <p:cNvSpPr>
              <a:spLocks noChangeShapeType="1"/>
            </p:cNvSpPr>
            <p:nvPr/>
          </p:nvSpPr>
          <p:spPr bwMode="auto">
            <a:xfrm flipV="1">
              <a:off x="3904" y="3317"/>
              <a:ext cx="587" cy="91"/>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4" name="Line 42"/>
            <p:cNvSpPr>
              <a:spLocks noChangeShapeType="1"/>
            </p:cNvSpPr>
            <p:nvPr/>
          </p:nvSpPr>
          <p:spPr bwMode="auto">
            <a:xfrm flipV="1">
              <a:off x="3904" y="3295"/>
              <a:ext cx="528" cy="113"/>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5" name="Line 43"/>
            <p:cNvSpPr>
              <a:spLocks noChangeShapeType="1"/>
            </p:cNvSpPr>
            <p:nvPr/>
          </p:nvSpPr>
          <p:spPr bwMode="auto">
            <a:xfrm flipV="1">
              <a:off x="3904" y="3274"/>
              <a:ext cx="472" cy="134"/>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6" name="Line 44"/>
            <p:cNvSpPr>
              <a:spLocks noChangeShapeType="1"/>
            </p:cNvSpPr>
            <p:nvPr/>
          </p:nvSpPr>
          <p:spPr bwMode="auto">
            <a:xfrm flipV="1">
              <a:off x="3904" y="3248"/>
              <a:ext cx="385" cy="160"/>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7" name="Line 45"/>
            <p:cNvSpPr>
              <a:spLocks noChangeShapeType="1"/>
            </p:cNvSpPr>
            <p:nvPr/>
          </p:nvSpPr>
          <p:spPr bwMode="auto">
            <a:xfrm flipH="1" flipV="1">
              <a:off x="3362" y="3283"/>
              <a:ext cx="286" cy="48"/>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8" name="Line 46"/>
            <p:cNvSpPr>
              <a:spLocks noChangeShapeType="1"/>
            </p:cNvSpPr>
            <p:nvPr/>
          </p:nvSpPr>
          <p:spPr bwMode="auto">
            <a:xfrm flipH="1">
              <a:off x="1433" y="3331"/>
              <a:ext cx="2215" cy="85"/>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29" name="Line 47"/>
            <p:cNvSpPr>
              <a:spLocks noChangeShapeType="1"/>
            </p:cNvSpPr>
            <p:nvPr/>
          </p:nvSpPr>
          <p:spPr bwMode="auto">
            <a:xfrm flipV="1">
              <a:off x="3648" y="3248"/>
              <a:ext cx="641" cy="83"/>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0" name="Line 48"/>
            <p:cNvSpPr>
              <a:spLocks noChangeShapeType="1"/>
            </p:cNvSpPr>
            <p:nvPr/>
          </p:nvSpPr>
          <p:spPr bwMode="auto">
            <a:xfrm flipV="1">
              <a:off x="3648" y="3227"/>
              <a:ext cx="557" cy="104"/>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1" name="Line 49"/>
            <p:cNvSpPr>
              <a:spLocks noChangeShapeType="1"/>
            </p:cNvSpPr>
            <p:nvPr/>
          </p:nvSpPr>
          <p:spPr bwMode="auto">
            <a:xfrm flipV="1">
              <a:off x="3648" y="3210"/>
              <a:ext cx="486" cy="121"/>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2" name="Line 50"/>
            <p:cNvSpPr>
              <a:spLocks noChangeShapeType="1"/>
            </p:cNvSpPr>
            <p:nvPr/>
          </p:nvSpPr>
          <p:spPr bwMode="auto">
            <a:xfrm flipV="1">
              <a:off x="3648" y="3192"/>
              <a:ext cx="399" cy="139"/>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3" name="Line 51"/>
            <p:cNvSpPr>
              <a:spLocks noChangeShapeType="1"/>
            </p:cNvSpPr>
            <p:nvPr/>
          </p:nvSpPr>
          <p:spPr bwMode="auto">
            <a:xfrm flipH="1" flipV="1">
              <a:off x="3047" y="3253"/>
              <a:ext cx="315" cy="30"/>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4" name="Line 52"/>
            <p:cNvSpPr>
              <a:spLocks noChangeShapeType="1"/>
            </p:cNvSpPr>
            <p:nvPr/>
          </p:nvSpPr>
          <p:spPr bwMode="auto">
            <a:xfrm flipV="1">
              <a:off x="3362" y="3175"/>
              <a:ext cx="585" cy="108"/>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5" name="Line 53"/>
            <p:cNvSpPr>
              <a:spLocks noChangeShapeType="1"/>
            </p:cNvSpPr>
            <p:nvPr/>
          </p:nvSpPr>
          <p:spPr bwMode="auto">
            <a:xfrm flipV="1">
              <a:off x="3362" y="3159"/>
              <a:ext cx="514" cy="124"/>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6" name="Line 54"/>
            <p:cNvSpPr>
              <a:spLocks noChangeShapeType="1"/>
            </p:cNvSpPr>
            <p:nvPr/>
          </p:nvSpPr>
          <p:spPr bwMode="auto">
            <a:xfrm flipV="1">
              <a:off x="3362" y="3145"/>
              <a:ext cx="413" cy="138"/>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7" name="Line 55"/>
            <p:cNvSpPr>
              <a:spLocks noChangeShapeType="1"/>
            </p:cNvSpPr>
            <p:nvPr/>
          </p:nvSpPr>
          <p:spPr bwMode="auto">
            <a:xfrm flipV="1">
              <a:off x="3362" y="3128"/>
              <a:ext cx="300" cy="155"/>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8" name="Line 56"/>
            <p:cNvSpPr>
              <a:spLocks noChangeShapeType="1"/>
            </p:cNvSpPr>
            <p:nvPr/>
          </p:nvSpPr>
          <p:spPr bwMode="auto">
            <a:xfrm flipV="1">
              <a:off x="3362" y="3115"/>
              <a:ext cx="185" cy="168"/>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39" name="Line 57"/>
            <p:cNvSpPr>
              <a:spLocks noChangeShapeType="1"/>
            </p:cNvSpPr>
            <p:nvPr/>
          </p:nvSpPr>
          <p:spPr bwMode="auto">
            <a:xfrm flipV="1">
              <a:off x="3362" y="3106"/>
              <a:ext cx="101" cy="177"/>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0" name="Line 58"/>
            <p:cNvSpPr>
              <a:spLocks noChangeShapeType="1"/>
            </p:cNvSpPr>
            <p:nvPr/>
          </p:nvSpPr>
          <p:spPr bwMode="auto">
            <a:xfrm flipH="1" flipV="1">
              <a:off x="2477" y="3240"/>
              <a:ext cx="570" cy="13"/>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1" name="Line 59"/>
            <p:cNvSpPr>
              <a:spLocks noChangeShapeType="1"/>
            </p:cNvSpPr>
            <p:nvPr/>
          </p:nvSpPr>
          <p:spPr bwMode="auto">
            <a:xfrm flipV="1">
              <a:off x="3047" y="3097"/>
              <a:ext cx="329" cy="156"/>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2" name="Line 60"/>
            <p:cNvSpPr>
              <a:spLocks noChangeShapeType="1"/>
            </p:cNvSpPr>
            <p:nvPr/>
          </p:nvSpPr>
          <p:spPr bwMode="auto">
            <a:xfrm flipV="1">
              <a:off x="3047" y="3093"/>
              <a:ext cx="228" cy="160"/>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3" name="Line 61"/>
            <p:cNvSpPr>
              <a:spLocks noChangeShapeType="1"/>
            </p:cNvSpPr>
            <p:nvPr/>
          </p:nvSpPr>
          <p:spPr bwMode="auto">
            <a:xfrm flipV="1">
              <a:off x="3047" y="3085"/>
              <a:ext cx="130" cy="168"/>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4" name="Line 62"/>
            <p:cNvSpPr>
              <a:spLocks noChangeShapeType="1"/>
            </p:cNvSpPr>
            <p:nvPr/>
          </p:nvSpPr>
          <p:spPr bwMode="auto">
            <a:xfrm flipV="1">
              <a:off x="3047" y="3080"/>
              <a:ext cx="29" cy="173"/>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5" name="Line 63"/>
            <p:cNvSpPr>
              <a:spLocks noChangeShapeType="1"/>
            </p:cNvSpPr>
            <p:nvPr/>
          </p:nvSpPr>
          <p:spPr bwMode="auto">
            <a:xfrm flipH="1">
              <a:off x="1933" y="3240"/>
              <a:ext cx="544" cy="47"/>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6" name="Line 64"/>
            <p:cNvSpPr>
              <a:spLocks noChangeShapeType="1"/>
            </p:cNvSpPr>
            <p:nvPr/>
          </p:nvSpPr>
          <p:spPr bwMode="auto">
            <a:xfrm flipH="1">
              <a:off x="1433" y="3240"/>
              <a:ext cx="1044" cy="176"/>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7" name="Line 65"/>
            <p:cNvSpPr>
              <a:spLocks noChangeShapeType="1"/>
            </p:cNvSpPr>
            <p:nvPr/>
          </p:nvSpPr>
          <p:spPr bwMode="auto">
            <a:xfrm flipV="1">
              <a:off x="2477" y="3076"/>
              <a:ext cx="500" cy="164"/>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8" name="Line 66"/>
            <p:cNvSpPr>
              <a:spLocks noChangeShapeType="1"/>
            </p:cNvSpPr>
            <p:nvPr/>
          </p:nvSpPr>
          <p:spPr bwMode="auto">
            <a:xfrm flipV="1">
              <a:off x="2477" y="3072"/>
              <a:ext cx="399" cy="168"/>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49" name="Line 67"/>
            <p:cNvSpPr>
              <a:spLocks noChangeShapeType="1"/>
            </p:cNvSpPr>
            <p:nvPr/>
          </p:nvSpPr>
          <p:spPr bwMode="auto">
            <a:xfrm flipV="1">
              <a:off x="2477" y="3072"/>
              <a:ext cx="284" cy="168"/>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0" name="Line 68"/>
            <p:cNvSpPr>
              <a:spLocks noChangeShapeType="1"/>
            </p:cNvSpPr>
            <p:nvPr/>
          </p:nvSpPr>
          <p:spPr bwMode="auto">
            <a:xfrm flipH="1" flipV="1">
              <a:off x="2376" y="3076"/>
              <a:ext cx="101" cy="164"/>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1" name="Line 69"/>
            <p:cNvSpPr>
              <a:spLocks noChangeShapeType="1"/>
            </p:cNvSpPr>
            <p:nvPr/>
          </p:nvSpPr>
          <p:spPr bwMode="auto">
            <a:xfrm flipH="1" flipV="1">
              <a:off x="2005" y="3097"/>
              <a:ext cx="472" cy="143"/>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2" name="Line 70"/>
            <p:cNvSpPr>
              <a:spLocks noChangeShapeType="1"/>
            </p:cNvSpPr>
            <p:nvPr/>
          </p:nvSpPr>
          <p:spPr bwMode="auto">
            <a:xfrm flipH="1" flipV="1">
              <a:off x="1904" y="3101"/>
              <a:ext cx="573" cy="139"/>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3" name="Line 71"/>
            <p:cNvSpPr>
              <a:spLocks noChangeShapeType="1"/>
            </p:cNvSpPr>
            <p:nvPr/>
          </p:nvSpPr>
          <p:spPr bwMode="auto">
            <a:xfrm flipH="1" flipV="1">
              <a:off x="1806" y="3115"/>
              <a:ext cx="671" cy="125"/>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4" name="Line 72"/>
            <p:cNvSpPr>
              <a:spLocks noChangeShapeType="1"/>
            </p:cNvSpPr>
            <p:nvPr/>
          </p:nvSpPr>
          <p:spPr bwMode="auto">
            <a:xfrm flipH="1">
              <a:off x="1433" y="3287"/>
              <a:ext cx="500" cy="129"/>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5" name="Line 73"/>
            <p:cNvSpPr>
              <a:spLocks noChangeShapeType="1"/>
            </p:cNvSpPr>
            <p:nvPr/>
          </p:nvSpPr>
          <p:spPr bwMode="auto">
            <a:xfrm flipH="1" flipV="1">
              <a:off x="1691" y="3128"/>
              <a:ext cx="242" cy="159"/>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6" name="Line 74"/>
            <p:cNvSpPr>
              <a:spLocks noChangeShapeType="1"/>
            </p:cNvSpPr>
            <p:nvPr/>
          </p:nvSpPr>
          <p:spPr bwMode="auto">
            <a:xfrm flipH="1" flipV="1">
              <a:off x="1590" y="3141"/>
              <a:ext cx="343" cy="146"/>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7" name="Line 75"/>
            <p:cNvSpPr>
              <a:spLocks noChangeShapeType="1"/>
            </p:cNvSpPr>
            <p:nvPr/>
          </p:nvSpPr>
          <p:spPr bwMode="auto">
            <a:xfrm flipH="1" flipV="1">
              <a:off x="1419" y="3167"/>
              <a:ext cx="514" cy="120"/>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8" name="Line 76"/>
            <p:cNvSpPr>
              <a:spLocks noChangeShapeType="1"/>
            </p:cNvSpPr>
            <p:nvPr/>
          </p:nvSpPr>
          <p:spPr bwMode="auto">
            <a:xfrm flipH="1">
              <a:off x="876" y="3416"/>
              <a:ext cx="557" cy="431"/>
            </a:xfrm>
            <a:prstGeom prst="line">
              <a:avLst/>
            </a:prstGeom>
            <a:noFill/>
            <a:ln w="3810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59" name="Line 77"/>
            <p:cNvSpPr>
              <a:spLocks noChangeShapeType="1"/>
            </p:cNvSpPr>
            <p:nvPr/>
          </p:nvSpPr>
          <p:spPr bwMode="auto">
            <a:xfrm flipV="1">
              <a:off x="1433" y="3101"/>
              <a:ext cx="471" cy="315"/>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0" name="Line 78"/>
            <p:cNvSpPr>
              <a:spLocks noChangeShapeType="1"/>
            </p:cNvSpPr>
            <p:nvPr/>
          </p:nvSpPr>
          <p:spPr bwMode="auto">
            <a:xfrm flipH="1" flipV="1">
              <a:off x="1276" y="3196"/>
              <a:ext cx="157" cy="220"/>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1" name="Line 79"/>
            <p:cNvSpPr>
              <a:spLocks noChangeShapeType="1"/>
            </p:cNvSpPr>
            <p:nvPr/>
          </p:nvSpPr>
          <p:spPr bwMode="auto">
            <a:xfrm flipH="1">
              <a:off x="576" y="3416"/>
              <a:ext cx="857" cy="87"/>
            </a:xfrm>
            <a:prstGeom prst="line">
              <a:avLst/>
            </a:prstGeom>
            <a:noFill/>
            <a:ln w="19050">
              <a:solidFill>
                <a:srgbClr val="80808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2" name="Oval 80"/>
            <p:cNvSpPr>
              <a:spLocks noChangeArrowheads="1"/>
            </p:cNvSpPr>
            <p:nvPr/>
          </p:nvSpPr>
          <p:spPr bwMode="auto">
            <a:xfrm>
              <a:off x="1447" y="3752"/>
              <a:ext cx="157" cy="47"/>
            </a:xfrm>
            <a:prstGeom prst="ellipse">
              <a:avLst/>
            </a:prstGeom>
            <a:solidFill>
              <a:srgbClr val="FAFAFA"/>
            </a:solidFill>
            <a:ln w="3810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3" name="Oval 81"/>
            <p:cNvSpPr>
              <a:spLocks noChangeArrowheads="1"/>
            </p:cNvSpPr>
            <p:nvPr/>
          </p:nvSpPr>
          <p:spPr bwMode="auto">
            <a:xfrm>
              <a:off x="1447" y="3752"/>
              <a:ext cx="157" cy="47"/>
            </a:xfrm>
            <a:prstGeom prst="ellipse">
              <a:avLst/>
            </a:prstGeom>
            <a:noFill/>
            <a:ln w="3810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4" name="Oval 82"/>
            <p:cNvSpPr>
              <a:spLocks noChangeArrowheads="1"/>
            </p:cNvSpPr>
            <p:nvPr/>
          </p:nvSpPr>
          <p:spPr bwMode="auto">
            <a:xfrm>
              <a:off x="1904" y="3847"/>
              <a:ext cx="158" cy="47"/>
            </a:xfrm>
            <a:prstGeom prst="ellipse">
              <a:avLst/>
            </a:prstGeom>
            <a:solidFill>
              <a:srgbClr val="FAFAFA"/>
            </a:solidFill>
            <a:ln w="3810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5" name="Oval 83"/>
            <p:cNvSpPr>
              <a:spLocks noChangeArrowheads="1"/>
            </p:cNvSpPr>
            <p:nvPr/>
          </p:nvSpPr>
          <p:spPr bwMode="auto">
            <a:xfrm>
              <a:off x="1904" y="3847"/>
              <a:ext cx="158" cy="47"/>
            </a:xfrm>
            <a:prstGeom prst="ellipse">
              <a:avLst/>
            </a:prstGeom>
            <a:noFill/>
            <a:ln w="3810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6" name="Oval 84"/>
            <p:cNvSpPr>
              <a:spLocks noChangeArrowheads="1"/>
            </p:cNvSpPr>
            <p:nvPr/>
          </p:nvSpPr>
          <p:spPr bwMode="auto">
            <a:xfrm>
              <a:off x="3104" y="3869"/>
              <a:ext cx="157" cy="47"/>
            </a:xfrm>
            <a:prstGeom prst="ellipse">
              <a:avLst/>
            </a:prstGeom>
            <a:solidFill>
              <a:srgbClr val="FAFAFA"/>
            </a:solidFill>
            <a:ln w="3810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7" name="Oval 85"/>
            <p:cNvSpPr>
              <a:spLocks noChangeArrowheads="1"/>
            </p:cNvSpPr>
            <p:nvPr/>
          </p:nvSpPr>
          <p:spPr bwMode="auto">
            <a:xfrm>
              <a:off x="3104" y="3869"/>
              <a:ext cx="157" cy="47"/>
            </a:xfrm>
            <a:prstGeom prst="ellipse">
              <a:avLst/>
            </a:prstGeom>
            <a:noFill/>
            <a:ln w="3810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8" name="Oval 86"/>
            <p:cNvSpPr>
              <a:spLocks noChangeArrowheads="1"/>
            </p:cNvSpPr>
            <p:nvPr/>
          </p:nvSpPr>
          <p:spPr bwMode="auto">
            <a:xfrm>
              <a:off x="3904" y="3679"/>
              <a:ext cx="157" cy="47"/>
            </a:xfrm>
            <a:prstGeom prst="ellipse">
              <a:avLst/>
            </a:prstGeom>
            <a:solidFill>
              <a:srgbClr val="FAFAFA"/>
            </a:solidFill>
            <a:ln w="3810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69" name="Oval 87"/>
            <p:cNvSpPr>
              <a:spLocks noChangeArrowheads="1"/>
            </p:cNvSpPr>
            <p:nvPr/>
          </p:nvSpPr>
          <p:spPr bwMode="auto">
            <a:xfrm>
              <a:off x="3904" y="3679"/>
              <a:ext cx="157" cy="47"/>
            </a:xfrm>
            <a:prstGeom prst="ellipse">
              <a:avLst/>
            </a:prstGeom>
            <a:noFill/>
            <a:ln w="3810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0" name="Oval 88"/>
            <p:cNvSpPr>
              <a:spLocks noChangeArrowheads="1"/>
            </p:cNvSpPr>
            <p:nvPr/>
          </p:nvSpPr>
          <p:spPr bwMode="auto">
            <a:xfrm>
              <a:off x="3834" y="3386"/>
              <a:ext cx="157" cy="48"/>
            </a:xfrm>
            <a:prstGeom prst="ellipse">
              <a:avLst/>
            </a:prstGeom>
            <a:solidFill>
              <a:srgbClr val="FAFAFA"/>
            </a:solid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1" name="Oval 89"/>
            <p:cNvSpPr>
              <a:spLocks noChangeArrowheads="1"/>
            </p:cNvSpPr>
            <p:nvPr/>
          </p:nvSpPr>
          <p:spPr bwMode="auto">
            <a:xfrm>
              <a:off x="3834" y="3386"/>
              <a:ext cx="157" cy="48"/>
            </a:xfrm>
            <a:prstGeom prst="ellipse">
              <a:avLst/>
            </a:prstGeom>
            <a:no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2" name="Oval 90"/>
            <p:cNvSpPr>
              <a:spLocks noChangeArrowheads="1"/>
            </p:cNvSpPr>
            <p:nvPr/>
          </p:nvSpPr>
          <p:spPr bwMode="auto">
            <a:xfrm>
              <a:off x="3576" y="3309"/>
              <a:ext cx="157" cy="48"/>
            </a:xfrm>
            <a:prstGeom prst="ellipse">
              <a:avLst/>
            </a:prstGeom>
            <a:solidFill>
              <a:srgbClr val="FAFAFA"/>
            </a:solid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3" name="Oval 91"/>
            <p:cNvSpPr>
              <a:spLocks noChangeArrowheads="1"/>
            </p:cNvSpPr>
            <p:nvPr/>
          </p:nvSpPr>
          <p:spPr bwMode="auto">
            <a:xfrm>
              <a:off x="3576" y="3309"/>
              <a:ext cx="157" cy="48"/>
            </a:xfrm>
            <a:prstGeom prst="ellipse">
              <a:avLst/>
            </a:prstGeom>
            <a:no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4" name="Oval 92"/>
            <p:cNvSpPr>
              <a:spLocks noChangeArrowheads="1"/>
            </p:cNvSpPr>
            <p:nvPr/>
          </p:nvSpPr>
          <p:spPr bwMode="auto">
            <a:xfrm>
              <a:off x="3289" y="3262"/>
              <a:ext cx="158" cy="47"/>
            </a:xfrm>
            <a:prstGeom prst="ellipse">
              <a:avLst/>
            </a:prstGeom>
            <a:solidFill>
              <a:srgbClr val="FAFAFA"/>
            </a:solid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5" name="Oval 93"/>
            <p:cNvSpPr>
              <a:spLocks noChangeArrowheads="1"/>
            </p:cNvSpPr>
            <p:nvPr/>
          </p:nvSpPr>
          <p:spPr bwMode="auto">
            <a:xfrm>
              <a:off x="3289" y="3262"/>
              <a:ext cx="158" cy="47"/>
            </a:xfrm>
            <a:prstGeom prst="ellipse">
              <a:avLst/>
            </a:prstGeom>
            <a:no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6" name="Oval 94"/>
            <p:cNvSpPr>
              <a:spLocks noChangeArrowheads="1"/>
            </p:cNvSpPr>
            <p:nvPr/>
          </p:nvSpPr>
          <p:spPr bwMode="auto">
            <a:xfrm>
              <a:off x="2977" y="3232"/>
              <a:ext cx="157" cy="47"/>
            </a:xfrm>
            <a:prstGeom prst="ellipse">
              <a:avLst/>
            </a:prstGeom>
            <a:solidFill>
              <a:srgbClr val="FAFAFA"/>
            </a:solid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7" name="Oval 95"/>
            <p:cNvSpPr>
              <a:spLocks noChangeArrowheads="1"/>
            </p:cNvSpPr>
            <p:nvPr/>
          </p:nvSpPr>
          <p:spPr bwMode="auto">
            <a:xfrm>
              <a:off x="2977" y="3232"/>
              <a:ext cx="157" cy="47"/>
            </a:xfrm>
            <a:prstGeom prst="ellipse">
              <a:avLst/>
            </a:prstGeom>
            <a:no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8" name="Oval 96"/>
            <p:cNvSpPr>
              <a:spLocks noChangeArrowheads="1"/>
            </p:cNvSpPr>
            <p:nvPr/>
          </p:nvSpPr>
          <p:spPr bwMode="auto">
            <a:xfrm>
              <a:off x="2404" y="3218"/>
              <a:ext cx="158" cy="48"/>
            </a:xfrm>
            <a:prstGeom prst="ellipse">
              <a:avLst/>
            </a:prstGeom>
            <a:solidFill>
              <a:srgbClr val="FAFAFA"/>
            </a:solid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79" name="Oval 97"/>
            <p:cNvSpPr>
              <a:spLocks noChangeArrowheads="1"/>
            </p:cNvSpPr>
            <p:nvPr/>
          </p:nvSpPr>
          <p:spPr bwMode="auto">
            <a:xfrm>
              <a:off x="2404" y="3218"/>
              <a:ext cx="158" cy="48"/>
            </a:xfrm>
            <a:prstGeom prst="ellipse">
              <a:avLst/>
            </a:prstGeom>
            <a:no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80" name="Oval 98"/>
            <p:cNvSpPr>
              <a:spLocks noChangeArrowheads="1"/>
            </p:cNvSpPr>
            <p:nvPr/>
          </p:nvSpPr>
          <p:spPr bwMode="auto">
            <a:xfrm>
              <a:off x="1862" y="3266"/>
              <a:ext cx="157" cy="47"/>
            </a:xfrm>
            <a:prstGeom prst="ellipse">
              <a:avLst/>
            </a:prstGeom>
            <a:solidFill>
              <a:srgbClr val="FAFAFA"/>
            </a:solid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81" name="Oval 99"/>
            <p:cNvSpPr>
              <a:spLocks noChangeArrowheads="1"/>
            </p:cNvSpPr>
            <p:nvPr/>
          </p:nvSpPr>
          <p:spPr bwMode="auto">
            <a:xfrm>
              <a:off x="1862" y="3266"/>
              <a:ext cx="157" cy="47"/>
            </a:xfrm>
            <a:prstGeom prst="ellipse">
              <a:avLst/>
            </a:prstGeom>
            <a:no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82" name="Oval 100"/>
            <p:cNvSpPr>
              <a:spLocks noChangeArrowheads="1"/>
            </p:cNvSpPr>
            <p:nvPr/>
          </p:nvSpPr>
          <p:spPr bwMode="auto">
            <a:xfrm>
              <a:off x="1362" y="3395"/>
              <a:ext cx="157" cy="47"/>
            </a:xfrm>
            <a:prstGeom prst="ellipse">
              <a:avLst/>
            </a:prstGeom>
            <a:solidFill>
              <a:srgbClr val="FAFAFA"/>
            </a:solid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83" name="Oval 101"/>
            <p:cNvSpPr>
              <a:spLocks noChangeArrowheads="1"/>
            </p:cNvSpPr>
            <p:nvPr/>
          </p:nvSpPr>
          <p:spPr bwMode="auto">
            <a:xfrm>
              <a:off x="1362" y="3395"/>
              <a:ext cx="157" cy="47"/>
            </a:xfrm>
            <a:prstGeom prst="ellipse">
              <a:avLst/>
            </a:prstGeom>
            <a:noFill/>
            <a:ln w="19050">
              <a:solidFill>
                <a:srgbClr val="808080"/>
              </a:solidFill>
              <a:round/>
              <a:headEnd/>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84" name="Text Box 102"/>
            <p:cNvSpPr txBox="1">
              <a:spLocks noChangeArrowheads="1"/>
            </p:cNvSpPr>
            <p:nvPr/>
          </p:nvSpPr>
          <p:spPr bwMode="auto">
            <a:xfrm>
              <a:off x="2160" y="3375"/>
              <a:ext cx="1194" cy="288"/>
            </a:xfrm>
            <a:prstGeom prst="rect">
              <a:avLst/>
            </a:prstGeom>
            <a:solidFill>
              <a:schemeClr val="bg1"/>
            </a:solidFill>
            <a:ln w="28575" algn="ctr">
              <a:noFill/>
              <a:miter lim="800000"/>
              <a:headEnd/>
              <a:tailEnd/>
            </a:ln>
          </p:spPr>
          <p:txBody>
            <a:bodyPr wrap="none">
              <a:spAutoFit/>
            </a:bodyPr>
            <a:lstStyle/>
            <a:p>
              <a:pPr fontAlgn="base">
                <a:spcBef>
                  <a:spcPct val="0"/>
                </a:spcBef>
                <a:spcAft>
                  <a:spcPct val="0"/>
                </a:spcAft>
              </a:pPr>
              <a:r>
                <a:rPr lang="en-US" sz="2400" b="1">
                  <a:solidFill>
                    <a:srgbClr val="000000"/>
                  </a:solidFill>
                  <a:ea typeface="ＭＳ Ｐゴシック" pitchFamily="-72" charset="-128"/>
                </a:rPr>
                <a:t>Physical</a:t>
              </a:r>
            </a:p>
          </p:txBody>
        </p:sp>
        <p:grpSp>
          <p:nvGrpSpPr>
            <p:cNvPr id="3" name="Group 103"/>
            <p:cNvGrpSpPr>
              <a:grpSpLocks/>
            </p:cNvGrpSpPr>
            <p:nvPr/>
          </p:nvGrpSpPr>
          <p:grpSpPr bwMode="auto">
            <a:xfrm>
              <a:off x="659" y="2154"/>
              <a:ext cx="4189" cy="1014"/>
              <a:chOff x="576" y="1866"/>
              <a:chExt cx="4189" cy="1014"/>
            </a:xfrm>
          </p:grpSpPr>
          <p:sp>
            <p:nvSpPr>
              <p:cNvPr id="71798" name="Line 104"/>
              <p:cNvSpPr>
                <a:spLocks noChangeShapeType="1"/>
              </p:cNvSpPr>
              <p:nvPr/>
            </p:nvSpPr>
            <p:spPr bwMode="auto">
              <a:xfrm>
                <a:off x="2016" y="2667"/>
                <a:ext cx="1200" cy="22"/>
              </a:xfrm>
              <a:prstGeom prst="line">
                <a:avLst/>
              </a:prstGeom>
              <a:noFill/>
              <a:ln w="19050">
                <a:solidFill>
                  <a:srgbClr val="00CC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99" name="Line 105"/>
              <p:cNvSpPr>
                <a:spLocks noChangeShapeType="1"/>
              </p:cNvSpPr>
              <p:nvPr/>
            </p:nvSpPr>
            <p:spPr bwMode="auto">
              <a:xfrm>
                <a:off x="2016" y="2667"/>
                <a:ext cx="742" cy="213"/>
              </a:xfrm>
              <a:prstGeom prst="line">
                <a:avLst/>
              </a:prstGeom>
              <a:noFill/>
              <a:ln w="19050">
                <a:solidFill>
                  <a:srgbClr val="00CC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0" name="Line 106"/>
              <p:cNvSpPr>
                <a:spLocks noChangeShapeType="1"/>
              </p:cNvSpPr>
              <p:nvPr/>
            </p:nvSpPr>
            <p:spPr bwMode="auto">
              <a:xfrm flipV="1">
                <a:off x="3216" y="2077"/>
                <a:ext cx="185" cy="612"/>
              </a:xfrm>
              <a:prstGeom prst="line">
                <a:avLst/>
              </a:prstGeom>
              <a:noFill/>
              <a:ln w="19050">
                <a:solidFill>
                  <a:srgbClr val="00CC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1" name="Line 107"/>
              <p:cNvSpPr>
                <a:spLocks noChangeShapeType="1"/>
              </p:cNvSpPr>
              <p:nvPr/>
            </p:nvSpPr>
            <p:spPr bwMode="auto">
              <a:xfrm flipV="1">
                <a:off x="3401" y="1921"/>
                <a:ext cx="300" cy="156"/>
              </a:xfrm>
              <a:prstGeom prst="line">
                <a:avLst/>
              </a:prstGeom>
              <a:noFill/>
              <a:ln w="19050">
                <a:solidFill>
                  <a:srgbClr val="00CC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2" name="Line 108"/>
              <p:cNvSpPr>
                <a:spLocks noChangeShapeType="1"/>
              </p:cNvSpPr>
              <p:nvPr/>
            </p:nvSpPr>
            <p:spPr bwMode="auto">
              <a:xfrm flipH="1" flipV="1">
                <a:off x="3936" y="2189"/>
                <a:ext cx="73" cy="294"/>
              </a:xfrm>
              <a:prstGeom prst="line">
                <a:avLst/>
              </a:prstGeom>
              <a:noFill/>
              <a:ln w="19050">
                <a:solidFill>
                  <a:srgbClr val="9933FF"/>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3" name="Line 109"/>
              <p:cNvSpPr>
                <a:spLocks noChangeShapeType="1"/>
              </p:cNvSpPr>
              <p:nvPr/>
            </p:nvSpPr>
            <p:spPr bwMode="auto">
              <a:xfrm flipV="1">
                <a:off x="4009" y="2470"/>
                <a:ext cx="756" cy="13"/>
              </a:xfrm>
              <a:prstGeom prst="line">
                <a:avLst/>
              </a:prstGeom>
              <a:noFill/>
              <a:ln w="19050">
                <a:solidFill>
                  <a:srgbClr val="9933FF"/>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4" name="Line 110"/>
              <p:cNvSpPr>
                <a:spLocks noChangeShapeType="1"/>
              </p:cNvSpPr>
              <p:nvPr/>
            </p:nvSpPr>
            <p:spPr bwMode="auto">
              <a:xfrm flipV="1">
                <a:off x="3936" y="2054"/>
                <a:ext cx="472" cy="135"/>
              </a:xfrm>
              <a:prstGeom prst="line">
                <a:avLst/>
              </a:prstGeom>
              <a:noFill/>
              <a:ln w="19050">
                <a:solidFill>
                  <a:srgbClr val="9933FF"/>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5" name="Line 111"/>
              <p:cNvSpPr>
                <a:spLocks noChangeShapeType="1"/>
              </p:cNvSpPr>
              <p:nvPr/>
            </p:nvSpPr>
            <p:spPr bwMode="auto">
              <a:xfrm>
                <a:off x="1490" y="2555"/>
                <a:ext cx="458" cy="96"/>
              </a:xfrm>
              <a:prstGeom prst="line">
                <a:avLst/>
              </a:prstGeom>
              <a:noFill/>
              <a:ln w="19050">
                <a:solidFill>
                  <a:srgbClr val="CC3399"/>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6" name="Line 112"/>
              <p:cNvSpPr>
                <a:spLocks noChangeShapeType="1"/>
              </p:cNvSpPr>
              <p:nvPr/>
            </p:nvSpPr>
            <p:spPr bwMode="auto">
              <a:xfrm flipH="1">
                <a:off x="1005" y="2555"/>
                <a:ext cx="485" cy="126"/>
              </a:xfrm>
              <a:prstGeom prst="line">
                <a:avLst/>
              </a:prstGeom>
              <a:noFill/>
              <a:ln w="19050">
                <a:solidFill>
                  <a:srgbClr val="CC3399"/>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7" name="Line 113"/>
              <p:cNvSpPr>
                <a:spLocks noChangeShapeType="1"/>
              </p:cNvSpPr>
              <p:nvPr/>
            </p:nvSpPr>
            <p:spPr bwMode="auto">
              <a:xfrm>
                <a:off x="1948" y="2651"/>
                <a:ext cx="1200" cy="21"/>
              </a:xfrm>
              <a:prstGeom prst="line">
                <a:avLst/>
              </a:prstGeom>
              <a:noFill/>
              <a:ln w="19050">
                <a:solidFill>
                  <a:srgbClr val="CC3399"/>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8" name="Line 114"/>
              <p:cNvSpPr>
                <a:spLocks noChangeShapeType="1"/>
              </p:cNvSpPr>
              <p:nvPr/>
            </p:nvSpPr>
            <p:spPr bwMode="auto">
              <a:xfrm>
                <a:off x="3148" y="2672"/>
                <a:ext cx="884" cy="65"/>
              </a:xfrm>
              <a:prstGeom prst="line">
                <a:avLst/>
              </a:prstGeom>
              <a:noFill/>
              <a:ln w="19050">
                <a:solidFill>
                  <a:srgbClr val="CC3399"/>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09" name="Line 115"/>
              <p:cNvSpPr>
                <a:spLocks noChangeShapeType="1"/>
              </p:cNvSpPr>
              <p:nvPr/>
            </p:nvSpPr>
            <p:spPr bwMode="auto">
              <a:xfrm flipV="1">
                <a:off x="1977" y="2044"/>
                <a:ext cx="1070" cy="621"/>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grpSp>
            <p:nvGrpSpPr>
              <p:cNvPr id="4" name="Group 116"/>
              <p:cNvGrpSpPr>
                <a:grpSpLocks/>
              </p:cNvGrpSpPr>
              <p:nvPr/>
            </p:nvGrpSpPr>
            <p:grpSpPr bwMode="auto">
              <a:xfrm>
                <a:off x="2918" y="2235"/>
                <a:ext cx="1801" cy="642"/>
                <a:chOff x="2918" y="1748"/>
                <a:chExt cx="1801" cy="2185"/>
              </a:xfrm>
            </p:grpSpPr>
            <p:sp>
              <p:nvSpPr>
                <p:cNvPr id="71828" name="Line 117"/>
                <p:cNvSpPr>
                  <a:spLocks noChangeShapeType="1"/>
                </p:cNvSpPr>
                <p:nvPr/>
              </p:nvSpPr>
              <p:spPr bwMode="auto">
                <a:xfrm flipV="1">
                  <a:off x="3177" y="2633"/>
                  <a:ext cx="800" cy="650"/>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9" name="Line 118"/>
                <p:cNvSpPr>
                  <a:spLocks noChangeShapeType="1"/>
                </p:cNvSpPr>
                <p:nvPr/>
              </p:nvSpPr>
              <p:spPr bwMode="auto">
                <a:xfrm flipH="1">
                  <a:off x="2918" y="3283"/>
                  <a:ext cx="259" cy="650"/>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30" name="Line 119"/>
                <p:cNvSpPr>
                  <a:spLocks noChangeShapeType="1"/>
                </p:cNvSpPr>
                <p:nvPr/>
              </p:nvSpPr>
              <p:spPr bwMode="auto">
                <a:xfrm flipV="1">
                  <a:off x="3977" y="1748"/>
                  <a:ext cx="742" cy="885"/>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grpSp>
          <p:sp>
            <p:nvSpPr>
              <p:cNvPr id="71811" name="Line 120"/>
              <p:cNvSpPr>
                <a:spLocks noChangeShapeType="1"/>
              </p:cNvSpPr>
              <p:nvPr/>
            </p:nvSpPr>
            <p:spPr bwMode="auto">
              <a:xfrm flipV="1">
                <a:off x="3362" y="1966"/>
                <a:ext cx="585" cy="108"/>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12" name="Line 121"/>
              <p:cNvSpPr>
                <a:spLocks noChangeShapeType="1"/>
              </p:cNvSpPr>
              <p:nvPr/>
            </p:nvSpPr>
            <p:spPr bwMode="auto">
              <a:xfrm flipV="1">
                <a:off x="3362" y="1897"/>
                <a:ext cx="101" cy="177"/>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13" name="Line 122"/>
              <p:cNvSpPr>
                <a:spLocks noChangeShapeType="1"/>
              </p:cNvSpPr>
              <p:nvPr/>
            </p:nvSpPr>
            <p:spPr bwMode="auto">
              <a:xfrm flipH="1">
                <a:off x="1848" y="2664"/>
                <a:ext cx="129" cy="174"/>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14" name="Line 123"/>
              <p:cNvSpPr>
                <a:spLocks noChangeShapeType="1"/>
              </p:cNvSpPr>
              <p:nvPr/>
            </p:nvSpPr>
            <p:spPr bwMode="auto">
              <a:xfrm flipH="1" flipV="1">
                <a:off x="2477" y="2031"/>
                <a:ext cx="570" cy="13"/>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15" name="Line 124"/>
              <p:cNvSpPr>
                <a:spLocks noChangeShapeType="1"/>
              </p:cNvSpPr>
              <p:nvPr/>
            </p:nvSpPr>
            <p:spPr bwMode="auto">
              <a:xfrm flipH="1" flipV="1">
                <a:off x="2376" y="1866"/>
                <a:ext cx="101" cy="165"/>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16" name="Line 125"/>
              <p:cNvSpPr>
                <a:spLocks noChangeShapeType="1"/>
              </p:cNvSpPr>
              <p:nvPr/>
            </p:nvSpPr>
            <p:spPr bwMode="auto">
              <a:xfrm flipH="1">
                <a:off x="1433" y="2200"/>
                <a:ext cx="2471" cy="9"/>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17" name="Line 126"/>
              <p:cNvSpPr>
                <a:spLocks noChangeShapeType="1"/>
              </p:cNvSpPr>
              <p:nvPr/>
            </p:nvSpPr>
            <p:spPr bwMode="auto">
              <a:xfrm flipV="1">
                <a:off x="3904" y="2195"/>
                <a:ext cx="758" cy="5"/>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18" name="Line 127"/>
              <p:cNvSpPr>
                <a:spLocks noChangeShapeType="1"/>
              </p:cNvSpPr>
              <p:nvPr/>
            </p:nvSpPr>
            <p:spPr bwMode="auto">
              <a:xfrm flipH="1">
                <a:off x="576" y="2209"/>
                <a:ext cx="857" cy="86"/>
              </a:xfrm>
              <a:prstGeom prst="line">
                <a:avLst/>
              </a:prstGeom>
              <a:noFill/>
              <a:ln w="1905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19" name="Line 128"/>
              <p:cNvSpPr>
                <a:spLocks noChangeShapeType="1"/>
              </p:cNvSpPr>
              <p:nvPr/>
            </p:nvSpPr>
            <p:spPr bwMode="auto">
              <a:xfrm flipV="1">
                <a:off x="3157" y="2509"/>
                <a:ext cx="800" cy="191"/>
              </a:xfrm>
              <a:prstGeom prst="line">
                <a:avLst/>
              </a:prstGeom>
              <a:noFill/>
              <a:ln w="1905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0" name="Line 129"/>
              <p:cNvSpPr>
                <a:spLocks noChangeShapeType="1"/>
              </p:cNvSpPr>
              <p:nvPr/>
            </p:nvSpPr>
            <p:spPr bwMode="auto">
              <a:xfrm>
                <a:off x="3157" y="2700"/>
                <a:ext cx="570" cy="122"/>
              </a:xfrm>
              <a:prstGeom prst="line">
                <a:avLst/>
              </a:prstGeom>
              <a:noFill/>
              <a:ln w="1905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1" name="Line 130"/>
              <p:cNvSpPr>
                <a:spLocks noChangeShapeType="1"/>
              </p:cNvSpPr>
              <p:nvPr/>
            </p:nvSpPr>
            <p:spPr bwMode="auto">
              <a:xfrm flipH="1" flipV="1">
                <a:off x="3884" y="2214"/>
                <a:ext cx="73" cy="295"/>
              </a:xfrm>
              <a:prstGeom prst="line">
                <a:avLst/>
              </a:prstGeom>
              <a:noFill/>
              <a:ln w="1905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2" name="Line 131"/>
              <p:cNvSpPr>
                <a:spLocks noChangeShapeType="1"/>
              </p:cNvSpPr>
              <p:nvPr/>
            </p:nvSpPr>
            <p:spPr bwMode="auto">
              <a:xfrm flipH="1">
                <a:off x="1413" y="2214"/>
                <a:ext cx="2471" cy="9"/>
              </a:xfrm>
              <a:prstGeom prst="line">
                <a:avLst/>
              </a:prstGeom>
              <a:noFill/>
              <a:ln w="1905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3" name="Line 132"/>
              <p:cNvSpPr>
                <a:spLocks noChangeShapeType="1"/>
              </p:cNvSpPr>
              <p:nvPr/>
            </p:nvSpPr>
            <p:spPr bwMode="auto">
              <a:xfrm flipH="1" flipV="1">
                <a:off x="1256" y="2001"/>
                <a:ext cx="157" cy="222"/>
              </a:xfrm>
              <a:prstGeom prst="line">
                <a:avLst/>
              </a:prstGeom>
              <a:noFill/>
              <a:ln w="1905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4" name="Line 133"/>
              <p:cNvSpPr>
                <a:spLocks noChangeShapeType="1"/>
              </p:cNvSpPr>
              <p:nvPr/>
            </p:nvSpPr>
            <p:spPr bwMode="auto">
              <a:xfrm flipH="1" flipV="1">
                <a:off x="1389" y="2229"/>
                <a:ext cx="82" cy="312"/>
              </a:xfrm>
              <a:prstGeom prst="line">
                <a:avLst/>
              </a:prstGeom>
              <a:noFill/>
              <a:ln w="19050">
                <a:solidFill>
                  <a:srgbClr val="FF99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5" name="Line 134"/>
              <p:cNvSpPr>
                <a:spLocks noChangeShapeType="1"/>
              </p:cNvSpPr>
              <p:nvPr/>
            </p:nvSpPr>
            <p:spPr bwMode="auto">
              <a:xfrm flipH="1">
                <a:off x="915" y="2541"/>
                <a:ext cx="556" cy="83"/>
              </a:xfrm>
              <a:prstGeom prst="line">
                <a:avLst/>
              </a:prstGeom>
              <a:noFill/>
              <a:ln w="19050">
                <a:solidFill>
                  <a:srgbClr val="FF99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6" name="Line 135"/>
              <p:cNvSpPr>
                <a:spLocks noChangeShapeType="1"/>
              </p:cNvSpPr>
              <p:nvPr/>
            </p:nvSpPr>
            <p:spPr bwMode="auto">
              <a:xfrm flipH="1">
                <a:off x="576" y="2229"/>
                <a:ext cx="813" cy="75"/>
              </a:xfrm>
              <a:prstGeom prst="line">
                <a:avLst/>
              </a:prstGeom>
              <a:noFill/>
              <a:ln w="19050">
                <a:solidFill>
                  <a:srgbClr val="FF9900"/>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827" name="Text Box 136"/>
              <p:cNvSpPr txBox="1">
                <a:spLocks noChangeArrowheads="1"/>
              </p:cNvSpPr>
              <p:nvPr/>
            </p:nvSpPr>
            <p:spPr bwMode="auto">
              <a:xfrm>
                <a:off x="2687" y="2206"/>
                <a:ext cx="396" cy="288"/>
              </a:xfrm>
              <a:prstGeom prst="rect">
                <a:avLst/>
              </a:prstGeom>
              <a:solidFill>
                <a:schemeClr val="bg1"/>
              </a:solidFill>
              <a:ln w="19050" algn="ctr">
                <a:noFill/>
                <a:miter lim="800000"/>
                <a:headEnd/>
                <a:tailEnd/>
              </a:ln>
            </p:spPr>
            <p:txBody>
              <a:bodyPr wrap="none">
                <a:spAutoFit/>
              </a:bodyPr>
              <a:lstStyle/>
              <a:p>
                <a:pPr fontAlgn="base">
                  <a:spcBef>
                    <a:spcPct val="0"/>
                  </a:spcBef>
                  <a:spcAft>
                    <a:spcPct val="0"/>
                  </a:spcAft>
                </a:pPr>
                <a:r>
                  <a:rPr lang="en-US" sz="2400" b="1">
                    <a:solidFill>
                      <a:srgbClr val="FF0000"/>
                    </a:solidFill>
                    <a:ea typeface="ＭＳ Ｐゴシック" pitchFamily="-72" charset="-128"/>
                  </a:rPr>
                  <a:t>IP</a:t>
                </a:r>
              </a:p>
            </p:txBody>
          </p:sp>
        </p:grpSp>
        <p:sp>
          <p:nvSpPr>
            <p:cNvPr id="71786" name="Line 137"/>
            <p:cNvSpPr>
              <a:spLocks noChangeShapeType="1"/>
            </p:cNvSpPr>
            <p:nvPr/>
          </p:nvSpPr>
          <p:spPr bwMode="auto">
            <a:xfrm flipH="1">
              <a:off x="1523" y="1860"/>
              <a:ext cx="2471" cy="9"/>
            </a:xfrm>
            <a:prstGeom prst="line">
              <a:avLst/>
            </a:prstGeom>
            <a:noFill/>
            <a:ln w="57150">
              <a:solidFill>
                <a:srgbClr val="3333FF"/>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87" name="Line 138"/>
            <p:cNvSpPr>
              <a:spLocks noChangeShapeType="1"/>
            </p:cNvSpPr>
            <p:nvPr/>
          </p:nvSpPr>
          <p:spPr bwMode="auto">
            <a:xfrm flipV="1">
              <a:off x="3994" y="1855"/>
              <a:ext cx="758" cy="5"/>
            </a:xfrm>
            <a:prstGeom prst="line">
              <a:avLst/>
            </a:prstGeom>
            <a:noFill/>
            <a:ln w="57150">
              <a:solidFill>
                <a:srgbClr val="3333FF"/>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88" name="Line 139"/>
            <p:cNvSpPr>
              <a:spLocks noChangeShapeType="1"/>
            </p:cNvSpPr>
            <p:nvPr/>
          </p:nvSpPr>
          <p:spPr bwMode="auto">
            <a:xfrm flipH="1">
              <a:off x="666" y="1869"/>
              <a:ext cx="857" cy="86"/>
            </a:xfrm>
            <a:prstGeom prst="line">
              <a:avLst/>
            </a:prstGeom>
            <a:noFill/>
            <a:ln w="57150">
              <a:solidFill>
                <a:srgbClr val="3333FF"/>
              </a:solidFill>
              <a:round/>
              <a:headEnd type="oval" w="med" len="med"/>
              <a:tailEnd type="oval" w="med" len="me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89" name="Text Box 140"/>
            <p:cNvSpPr txBox="1">
              <a:spLocks noChangeArrowheads="1"/>
            </p:cNvSpPr>
            <p:nvPr/>
          </p:nvSpPr>
          <p:spPr bwMode="auto">
            <a:xfrm>
              <a:off x="2637" y="1726"/>
              <a:ext cx="667" cy="288"/>
            </a:xfrm>
            <a:prstGeom prst="rect">
              <a:avLst/>
            </a:prstGeom>
            <a:solidFill>
              <a:schemeClr val="bg1"/>
            </a:solidFill>
            <a:ln w="28575" algn="ctr">
              <a:noFill/>
              <a:miter lim="800000"/>
              <a:headEnd/>
              <a:tailEnd/>
            </a:ln>
          </p:spPr>
          <p:txBody>
            <a:bodyPr wrap="none">
              <a:spAutoFit/>
            </a:bodyPr>
            <a:lstStyle/>
            <a:p>
              <a:pPr fontAlgn="base">
                <a:spcBef>
                  <a:spcPct val="0"/>
                </a:spcBef>
                <a:spcAft>
                  <a:spcPct val="0"/>
                </a:spcAft>
              </a:pPr>
              <a:r>
                <a:rPr lang="en-US" sz="2400" b="1">
                  <a:solidFill>
                    <a:srgbClr val="3333FF"/>
                  </a:solidFill>
                  <a:ea typeface="ＭＳ Ｐゴシック" pitchFamily="-72" charset="-128"/>
                </a:rPr>
                <a:t>TCP</a:t>
              </a:r>
            </a:p>
          </p:txBody>
        </p:sp>
        <p:sp>
          <p:nvSpPr>
            <p:cNvPr id="71790" name="Line 141"/>
            <p:cNvSpPr>
              <a:spLocks noChangeShapeType="1"/>
            </p:cNvSpPr>
            <p:nvPr/>
          </p:nvSpPr>
          <p:spPr bwMode="auto">
            <a:xfrm>
              <a:off x="1526" y="412"/>
              <a:ext cx="2938" cy="20"/>
            </a:xfrm>
            <a:prstGeom prst="line">
              <a:avLst/>
            </a:prstGeom>
            <a:noFill/>
            <a:ln w="76200">
              <a:solidFill>
                <a:schemeClr val="tx1"/>
              </a:solidFill>
              <a:round/>
              <a:headEnd/>
              <a:tailEnd type="triangle" w="lg" len="lg"/>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91" name="Line 142"/>
            <p:cNvSpPr>
              <a:spLocks noChangeShapeType="1"/>
            </p:cNvSpPr>
            <p:nvPr/>
          </p:nvSpPr>
          <p:spPr bwMode="auto">
            <a:xfrm>
              <a:off x="1526" y="412"/>
              <a:ext cx="3178" cy="168"/>
            </a:xfrm>
            <a:prstGeom prst="line">
              <a:avLst/>
            </a:prstGeom>
            <a:noFill/>
            <a:ln w="76200">
              <a:solidFill>
                <a:schemeClr val="tx1"/>
              </a:solidFill>
              <a:round/>
              <a:headEnd/>
              <a:tailEnd type="triangle" w="lg" len="lg"/>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92" name="Line 143"/>
            <p:cNvSpPr>
              <a:spLocks noChangeShapeType="1"/>
            </p:cNvSpPr>
            <p:nvPr/>
          </p:nvSpPr>
          <p:spPr bwMode="auto">
            <a:xfrm>
              <a:off x="864" y="775"/>
              <a:ext cx="2563" cy="617"/>
            </a:xfrm>
            <a:prstGeom prst="line">
              <a:avLst/>
            </a:prstGeom>
            <a:noFill/>
            <a:ln w="76200">
              <a:solidFill>
                <a:schemeClr val="tx1"/>
              </a:solidFill>
              <a:round/>
              <a:headEnd type="triangle" w="lg" len="lg"/>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93" name="Line 144"/>
            <p:cNvSpPr>
              <a:spLocks noChangeShapeType="1"/>
            </p:cNvSpPr>
            <p:nvPr/>
          </p:nvSpPr>
          <p:spPr bwMode="auto">
            <a:xfrm>
              <a:off x="2640" y="288"/>
              <a:ext cx="845" cy="1065"/>
            </a:xfrm>
            <a:prstGeom prst="line">
              <a:avLst/>
            </a:prstGeom>
            <a:noFill/>
            <a:ln w="76200">
              <a:solidFill>
                <a:schemeClr val="tx1"/>
              </a:solidFill>
              <a:round/>
              <a:headEnd type="triangle" w="lg" len="lg"/>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94" name="Line 145"/>
            <p:cNvSpPr>
              <a:spLocks noChangeShapeType="1"/>
            </p:cNvSpPr>
            <p:nvPr/>
          </p:nvSpPr>
          <p:spPr bwMode="auto">
            <a:xfrm flipH="1">
              <a:off x="3485" y="373"/>
              <a:ext cx="576" cy="999"/>
            </a:xfrm>
            <a:prstGeom prst="line">
              <a:avLst/>
            </a:prstGeom>
            <a:noFill/>
            <a:ln w="76200">
              <a:solidFill>
                <a:schemeClr val="tx1"/>
              </a:solidFill>
              <a:round/>
              <a:headEnd type="triangle" w="lg" len="lg"/>
              <a:tailEnd/>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95" name="Line 146"/>
            <p:cNvSpPr>
              <a:spLocks noChangeShapeType="1"/>
            </p:cNvSpPr>
            <p:nvPr/>
          </p:nvSpPr>
          <p:spPr bwMode="auto">
            <a:xfrm flipH="1">
              <a:off x="1680" y="288"/>
              <a:ext cx="960" cy="990"/>
            </a:xfrm>
            <a:prstGeom prst="line">
              <a:avLst/>
            </a:prstGeom>
            <a:noFill/>
            <a:ln w="76200">
              <a:solidFill>
                <a:schemeClr val="tx1"/>
              </a:solidFill>
              <a:round/>
              <a:headEnd/>
              <a:tailEnd type="triangle" w="lg" len="lg"/>
            </a:ln>
          </p:spPr>
          <p:txBody>
            <a:bodyPr/>
            <a:lstStyle/>
            <a:p>
              <a:pPr fontAlgn="base">
                <a:spcBef>
                  <a:spcPct val="0"/>
                </a:spcBef>
                <a:spcAft>
                  <a:spcPct val="0"/>
                </a:spcAft>
              </a:pPr>
              <a:endParaRPr lang="en-US" sz="3200">
                <a:solidFill>
                  <a:srgbClr val="000000"/>
                </a:solidFill>
                <a:ea typeface="ＭＳ Ｐゴシック" pitchFamily="-72" charset="-128"/>
              </a:endParaRPr>
            </a:p>
          </p:txBody>
        </p:sp>
        <p:sp>
          <p:nvSpPr>
            <p:cNvPr id="71796" name="Text Box 147"/>
            <p:cNvSpPr txBox="1">
              <a:spLocks noChangeArrowheads="1"/>
            </p:cNvSpPr>
            <p:nvPr/>
          </p:nvSpPr>
          <p:spPr bwMode="auto">
            <a:xfrm>
              <a:off x="1921" y="718"/>
              <a:ext cx="1547" cy="288"/>
            </a:xfrm>
            <a:prstGeom prst="rect">
              <a:avLst/>
            </a:prstGeom>
            <a:solidFill>
              <a:schemeClr val="bg1"/>
            </a:solidFill>
            <a:ln w="28575" algn="ctr">
              <a:noFill/>
              <a:miter lim="800000"/>
              <a:headEnd/>
              <a:tailEnd/>
            </a:ln>
          </p:spPr>
          <p:txBody>
            <a:bodyPr wrap="none">
              <a:spAutoFit/>
            </a:bodyPr>
            <a:lstStyle/>
            <a:p>
              <a:pPr fontAlgn="base">
                <a:spcBef>
                  <a:spcPct val="0"/>
                </a:spcBef>
                <a:spcAft>
                  <a:spcPct val="0"/>
                </a:spcAft>
              </a:pPr>
              <a:r>
                <a:rPr lang="en-US" sz="2400" b="1" dirty="0">
                  <a:solidFill>
                    <a:srgbClr val="000000"/>
                  </a:solidFill>
                  <a:ea typeface="ＭＳ Ｐゴシック" pitchFamily="-72" charset="-128"/>
                </a:rPr>
                <a:t>Application</a:t>
              </a:r>
            </a:p>
          </p:txBody>
        </p:sp>
        <p:sp>
          <p:nvSpPr>
            <p:cNvPr id="71797" name="Line 148"/>
            <p:cNvSpPr>
              <a:spLocks noChangeShapeType="1"/>
            </p:cNvSpPr>
            <p:nvPr/>
          </p:nvSpPr>
          <p:spPr bwMode="auto">
            <a:xfrm flipV="1">
              <a:off x="1536" y="240"/>
              <a:ext cx="2832" cy="192"/>
            </a:xfrm>
            <a:prstGeom prst="line">
              <a:avLst/>
            </a:prstGeom>
            <a:noFill/>
            <a:ln w="76200">
              <a:solidFill>
                <a:schemeClr val="tx1"/>
              </a:solidFill>
              <a:round/>
              <a:headEnd/>
              <a:tailEnd type="triangle" w="lg" len="lg"/>
            </a:ln>
          </p:spPr>
          <p:txBody>
            <a:bodyPr/>
            <a:lstStyle/>
            <a:p>
              <a:pPr fontAlgn="base">
                <a:spcBef>
                  <a:spcPct val="0"/>
                </a:spcBef>
                <a:spcAft>
                  <a:spcPct val="0"/>
                </a:spcAft>
              </a:pPr>
              <a:endParaRPr lang="en-US" sz="3200">
                <a:solidFill>
                  <a:srgbClr val="000000"/>
                </a:solidFill>
                <a:ea typeface="ＭＳ Ｐゴシック" pitchFamily="-72" charset="-128"/>
              </a:endParaRPr>
            </a:p>
          </p:txBody>
        </p:sp>
      </p:grpSp>
      <p:sp>
        <p:nvSpPr>
          <p:cNvPr id="151" name="TextBox 150"/>
          <p:cNvSpPr txBox="1"/>
          <p:nvPr/>
        </p:nvSpPr>
        <p:spPr>
          <a:xfrm>
            <a:off x="285720" y="142852"/>
            <a:ext cx="8172480" cy="1815882"/>
          </a:xfrm>
          <a:prstGeom prst="rect">
            <a:avLst/>
          </a:prstGeom>
          <a:noFill/>
        </p:spPr>
        <p:txBody>
          <a:bodyPr wrap="square" rtlCol="0">
            <a:spAutoFit/>
          </a:bodyPr>
          <a:lstStyle/>
          <a:p>
            <a:pPr fontAlgn="base">
              <a:spcBef>
                <a:spcPct val="0"/>
              </a:spcBef>
              <a:spcAft>
                <a:spcPct val="0"/>
              </a:spcAft>
            </a:pPr>
            <a:r>
              <a:rPr lang="en-US" sz="2800" kern="0" dirty="0" smtClean="0">
                <a:solidFill>
                  <a:srgbClr val="000000"/>
                </a:solidFill>
                <a:ea typeface="ＭＳ Ｐゴシック" pitchFamily="-72" charset="-128"/>
              </a:rPr>
              <a:t>Naming and addressing need to have </a:t>
            </a:r>
            <a:r>
              <a:rPr lang="en-US" sz="2800" b="1" i="1" kern="0" dirty="0" smtClean="0">
                <a:solidFill>
                  <a:srgbClr val="000000"/>
                </a:solidFill>
                <a:ea typeface="ＭＳ Ｐゴシック" pitchFamily="-72" charset="-128"/>
              </a:rPr>
              <a:t>scope</a:t>
            </a:r>
            <a:r>
              <a:rPr lang="en-US" sz="2800" kern="0" dirty="0" smtClean="0">
                <a:solidFill>
                  <a:srgbClr val="000000"/>
                </a:solidFill>
                <a:ea typeface="ＭＳ Ｐゴシック" pitchFamily="-72" charset="-128"/>
              </a:rPr>
              <a:t> and  </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resolved within layer</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translated between layers</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not exposed outside of layer</a:t>
            </a:r>
            <a:endParaRPr lang="en-US" sz="2400" kern="0" dirty="0" smtClean="0">
              <a:solidFill>
                <a:srgbClr val="000000"/>
              </a:solidFill>
              <a:ea typeface="ＭＳ Ｐゴシック" pitchFamily="-72" charset="-128"/>
            </a:endParaRPr>
          </a:p>
        </p:txBody>
      </p:sp>
      <p:sp>
        <p:nvSpPr>
          <p:cNvPr id="150" name="TextBox 149"/>
          <p:cNvSpPr txBox="1"/>
          <p:nvPr/>
        </p:nvSpPr>
        <p:spPr>
          <a:xfrm>
            <a:off x="228600" y="2514600"/>
            <a:ext cx="3429000" cy="3970318"/>
          </a:xfrm>
          <a:prstGeom prst="rect">
            <a:avLst/>
          </a:prstGeom>
          <a:solidFill>
            <a:srgbClr val="FFFF99"/>
          </a:solidFill>
        </p:spPr>
        <p:txBody>
          <a:bodyPr wrap="square" rtlCol="0">
            <a:spAutoFit/>
          </a:bodyPr>
          <a:lstStyle/>
          <a:p>
            <a:pPr fontAlgn="base">
              <a:spcBef>
                <a:spcPct val="0"/>
              </a:spcBef>
              <a:spcAft>
                <a:spcPct val="0"/>
              </a:spcAft>
            </a:pPr>
            <a:r>
              <a:rPr lang="en-US" sz="2800" kern="0" dirty="0" smtClean="0">
                <a:solidFill>
                  <a:srgbClr val="000000"/>
                </a:solidFill>
                <a:ea typeface="ＭＳ Ｐゴシック" pitchFamily="-72" charset="-128"/>
              </a:rPr>
              <a:t>Related “issues”</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VPNs</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NATS</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Firewalls</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a:t>
            </a:r>
            <a:r>
              <a:rPr lang="en-US" sz="2800" kern="0" dirty="0" err="1" smtClean="0">
                <a:solidFill>
                  <a:srgbClr val="000000"/>
                </a:solidFill>
                <a:ea typeface="ＭＳ Ｐゴシック" pitchFamily="-72" charset="-128"/>
              </a:rPr>
              <a:t>Multihoming</a:t>
            </a:r>
            <a:endParaRPr lang="en-US" sz="2800" kern="0" dirty="0" smtClean="0">
              <a:solidFill>
                <a:srgbClr val="000000"/>
              </a:solidFill>
              <a:ea typeface="ＭＳ Ｐゴシック" pitchFamily="-72" charset="-128"/>
            </a:endParaRP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Mobility</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Routing table size</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Overlays</a:t>
            </a:r>
          </a:p>
          <a:p>
            <a:pPr fontAlgn="base">
              <a:spcBef>
                <a:spcPct val="0"/>
              </a:spcBef>
              <a:spcAft>
                <a:spcPct val="0"/>
              </a:spcAft>
              <a:buFont typeface="Arial" pitchFamily="34" charset="0"/>
              <a:buChar char="•"/>
            </a:pPr>
            <a:r>
              <a:rPr lang="en-US" sz="2800" kern="0" dirty="0" smtClean="0">
                <a:solidFill>
                  <a:srgbClr val="000000"/>
                </a:solidFill>
                <a:ea typeface="ＭＳ Ｐゴシック" pitchFamily="-72" charset="-128"/>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animBg="1"/>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rapezoid 37"/>
          <p:cNvSpPr/>
          <p:nvPr/>
        </p:nvSpPr>
        <p:spPr bwMode="auto">
          <a:xfrm>
            <a:off x="76200" y="4038600"/>
            <a:ext cx="5715000" cy="1981200"/>
          </a:xfrm>
          <a:prstGeom prst="trapezoid">
            <a:avLst>
              <a:gd name="adj" fmla="val 123263"/>
            </a:avLst>
          </a:prstGeom>
          <a:solidFill>
            <a:srgbClr val="FFCCCC"/>
          </a:solidFill>
          <a:ln w="28575"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endParaRPr>
          </a:p>
        </p:txBody>
      </p:sp>
      <p:sp>
        <p:nvSpPr>
          <p:cNvPr id="39" name="Trapezoid 38"/>
          <p:cNvSpPr/>
          <p:nvPr/>
        </p:nvSpPr>
        <p:spPr bwMode="auto">
          <a:xfrm rot="10800000">
            <a:off x="76200" y="838200"/>
            <a:ext cx="5715000" cy="1981200"/>
          </a:xfrm>
          <a:prstGeom prst="trapezoid">
            <a:avLst>
              <a:gd name="adj" fmla="val 123263"/>
            </a:avLst>
          </a:prstGeom>
          <a:solidFill>
            <a:srgbClr val="66FFFF"/>
          </a:solidFill>
          <a:ln w="28575" cap="flat" cmpd="sng" algn="ctr">
            <a:solidFill>
              <a:srgbClr val="0000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endParaRPr>
          </a:p>
        </p:txBody>
      </p:sp>
      <p:sp>
        <p:nvSpPr>
          <p:cNvPr id="66565" name="AutoShape 3"/>
          <p:cNvSpPr>
            <a:spLocks noChangeArrowheads="1"/>
          </p:cNvSpPr>
          <p:nvPr/>
        </p:nvSpPr>
        <p:spPr bwMode="auto">
          <a:xfrm>
            <a:off x="2209800" y="2697162"/>
            <a:ext cx="1447800" cy="1295400"/>
          </a:xfrm>
          <a:prstGeom prst="roundRect">
            <a:avLst>
              <a:gd name="adj" fmla="val 16667"/>
            </a:avLst>
          </a:prstGeom>
          <a:solidFill>
            <a:srgbClr val="FFFFCC"/>
          </a:solidFill>
          <a:ln w="38100">
            <a:solidFill>
              <a:srgbClr val="663300"/>
            </a:solidFill>
            <a:round/>
            <a:headEnd/>
            <a:tailEnd/>
          </a:ln>
        </p:spPr>
        <p:txBody>
          <a:bodyPr wrap="none" anchor="ctr"/>
          <a:lstStyle/>
          <a:p>
            <a:pPr fontAlgn="base">
              <a:spcBef>
                <a:spcPct val="0"/>
              </a:spcBef>
              <a:spcAft>
                <a:spcPct val="0"/>
              </a:spcAft>
            </a:pPr>
            <a:endParaRPr lang="en-US" sz="2800">
              <a:solidFill>
                <a:srgbClr val="000000"/>
              </a:solidFill>
            </a:endParaRPr>
          </a:p>
        </p:txBody>
      </p:sp>
      <p:sp>
        <p:nvSpPr>
          <p:cNvPr id="66573" name="Text Box 13"/>
          <p:cNvSpPr txBox="1">
            <a:spLocks noChangeArrowheads="1"/>
          </p:cNvSpPr>
          <p:nvPr/>
        </p:nvSpPr>
        <p:spPr bwMode="auto">
          <a:xfrm>
            <a:off x="2711941" y="2971800"/>
            <a:ext cx="466701" cy="646290"/>
          </a:xfrm>
          <a:prstGeom prst="rect">
            <a:avLst/>
          </a:prstGeom>
          <a:noFill/>
          <a:ln w="9525">
            <a:noFill/>
            <a:miter lim="800000"/>
            <a:headEnd/>
            <a:tailEnd/>
          </a:ln>
        </p:spPr>
        <p:txBody>
          <a:bodyPr wrap="none" lIns="91393" tIns="45700" rIns="91393" bIns="45700">
            <a:spAutoFit/>
          </a:bodyPr>
          <a:lstStyle/>
          <a:p>
            <a:pPr algn="ctr" eaLnBrk="0" fontAlgn="base" hangingPunct="0">
              <a:spcBef>
                <a:spcPct val="0"/>
              </a:spcBef>
              <a:spcAft>
                <a:spcPct val="0"/>
              </a:spcAft>
            </a:pPr>
            <a:r>
              <a:rPr lang="en-US" sz="3600" b="1" dirty="0" smtClean="0">
                <a:solidFill>
                  <a:srgbClr val="000000"/>
                </a:solidFill>
              </a:rPr>
              <a:t>?</a:t>
            </a:r>
            <a:endParaRPr lang="en-US" sz="3600" b="1" dirty="0">
              <a:solidFill>
                <a:srgbClr val="000000"/>
              </a:solidFill>
            </a:endParaRPr>
          </a:p>
        </p:txBody>
      </p:sp>
      <p:sp>
        <p:nvSpPr>
          <p:cNvPr id="66587" name="Text Box 27"/>
          <p:cNvSpPr txBox="1">
            <a:spLocks noChangeArrowheads="1"/>
          </p:cNvSpPr>
          <p:nvPr/>
        </p:nvSpPr>
        <p:spPr bwMode="auto">
          <a:xfrm>
            <a:off x="1760500" y="4953000"/>
            <a:ext cx="2505719" cy="954067"/>
          </a:xfrm>
          <a:prstGeom prst="rect">
            <a:avLst/>
          </a:prstGeom>
          <a:noFill/>
          <a:ln w="9525">
            <a:noFill/>
            <a:miter lim="800000"/>
            <a:headEnd/>
            <a:tailEnd/>
          </a:ln>
        </p:spPr>
        <p:txBody>
          <a:bodyPr wrap="none" lIns="91393" tIns="45700" rIns="91393" bIns="45700">
            <a:spAutoFit/>
          </a:bodyPr>
          <a:lstStyle/>
          <a:p>
            <a:pPr algn="ctr" eaLnBrk="0" fontAlgn="base" hangingPunct="0">
              <a:spcBef>
                <a:spcPct val="0"/>
              </a:spcBef>
              <a:spcAft>
                <a:spcPct val="0"/>
              </a:spcAft>
            </a:pPr>
            <a:r>
              <a:rPr lang="en-US" sz="2800" dirty="0" smtClean="0">
                <a:solidFill>
                  <a:srgbClr val="000000"/>
                </a:solidFill>
              </a:rPr>
              <a:t>Deconstrained</a:t>
            </a:r>
          </a:p>
          <a:p>
            <a:pPr algn="ctr" eaLnBrk="0" fontAlgn="base" hangingPunct="0">
              <a:spcBef>
                <a:spcPct val="0"/>
              </a:spcBef>
              <a:spcAft>
                <a:spcPct val="0"/>
              </a:spcAft>
            </a:pPr>
            <a:r>
              <a:rPr lang="en-US" sz="2800" dirty="0" smtClean="0">
                <a:solidFill>
                  <a:srgbClr val="000000"/>
                </a:solidFill>
              </a:rPr>
              <a:t>(Hardware)</a:t>
            </a:r>
            <a:endParaRPr lang="en-US" sz="2800" dirty="0">
              <a:solidFill>
                <a:srgbClr val="000000"/>
              </a:solidFill>
            </a:endParaRPr>
          </a:p>
        </p:txBody>
      </p:sp>
      <p:sp>
        <p:nvSpPr>
          <p:cNvPr id="69" name="TextBox 68"/>
          <p:cNvSpPr txBox="1"/>
          <p:nvPr/>
        </p:nvSpPr>
        <p:spPr>
          <a:xfrm>
            <a:off x="1760500" y="990600"/>
            <a:ext cx="2505814" cy="954107"/>
          </a:xfrm>
          <a:prstGeom prst="rect">
            <a:avLst/>
          </a:prstGeom>
          <a:noFill/>
        </p:spPr>
        <p:txBody>
          <a:bodyPr wrap="none" rtlCol="0">
            <a:spAutoFit/>
          </a:bodyPr>
          <a:lstStyle/>
          <a:p>
            <a:pPr algn="ctr" fontAlgn="base">
              <a:spcBef>
                <a:spcPct val="0"/>
              </a:spcBef>
              <a:spcAft>
                <a:spcPct val="0"/>
              </a:spcAft>
            </a:pPr>
            <a:r>
              <a:rPr lang="en-US" sz="2800" dirty="0" smtClean="0">
                <a:solidFill>
                  <a:srgbClr val="000000"/>
                </a:solidFill>
              </a:rPr>
              <a:t>Deconstrained</a:t>
            </a:r>
          </a:p>
          <a:p>
            <a:pPr algn="ctr" fontAlgn="base">
              <a:spcBef>
                <a:spcPct val="0"/>
              </a:spcBef>
              <a:spcAft>
                <a:spcPct val="0"/>
              </a:spcAft>
            </a:pPr>
            <a:r>
              <a:rPr lang="en-US" sz="2800" dirty="0" smtClean="0">
                <a:solidFill>
                  <a:srgbClr val="000000"/>
                </a:solidFill>
              </a:rPr>
              <a:t>(Applications)</a:t>
            </a:r>
          </a:p>
        </p:txBody>
      </p:sp>
      <p:sp>
        <p:nvSpPr>
          <p:cNvPr id="55" name="TextBox 54"/>
          <p:cNvSpPr txBox="1"/>
          <p:nvPr/>
        </p:nvSpPr>
        <p:spPr>
          <a:xfrm>
            <a:off x="400032" y="142852"/>
            <a:ext cx="5307863" cy="584775"/>
          </a:xfrm>
          <a:prstGeom prst="rect">
            <a:avLst/>
          </a:prstGeom>
          <a:solidFill>
            <a:srgbClr val="FFFF99"/>
          </a:solidFill>
        </p:spPr>
        <p:txBody>
          <a:bodyPr wrap="none" rtlCol="0">
            <a:spAutoFit/>
          </a:bodyPr>
          <a:lstStyle/>
          <a:p>
            <a:pPr fontAlgn="base">
              <a:spcBef>
                <a:spcPct val="0"/>
              </a:spcBef>
              <a:spcAft>
                <a:spcPct val="0"/>
              </a:spcAft>
            </a:pPr>
            <a:r>
              <a:rPr lang="en-US" sz="3200" b="1" dirty="0" smtClean="0">
                <a:solidFill>
                  <a:srgbClr val="000000"/>
                </a:solidFill>
                <a:ea typeface="ＭＳ Ｐゴシック" pitchFamily="-72" charset="-128"/>
              </a:rPr>
              <a:t>Next layered architectures</a:t>
            </a:r>
            <a:endParaRPr lang="en-US" sz="3200" b="1" dirty="0">
              <a:solidFill>
                <a:srgbClr val="000000"/>
              </a:solidFill>
              <a:ea typeface="ＭＳ Ｐゴシック" pitchFamily="-72" charset="-128"/>
            </a:endParaRPr>
          </a:p>
        </p:txBody>
      </p:sp>
      <p:sp>
        <p:nvSpPr>
          <p:cNvPr id="37" name="TextBox 36"/>
          <p:cNvSpPr txBox="1"/>
          <p:nvPr/>
        </p:nvSpPr>
        <p:spPr>
          <a:xfrm>
            <a:off x="0" y="3048000"/>
            <a:ext cx="2125903" cy="523220"/>
          </a:xfrm>
          <a:prstGeom prst="rect">
            <a:avLst/>
          </a:prstGeom>
          <a:solidFill>
            <a:schemeClr val="bg1"/>
          </a:solidFill>
        </p:spPr>
        <p:txBody>
          <a:bodyPr wrap="none" rtlCol="0">
            <a:spAutoFit/>
          </a:bodyPr>
          <a:lstStyle/>
          <a:p>
            <a:pPr fontAlgn="base">
              <a:spcBef>
                <a:spcPct val="0"/>
              </a:spcBef>
              <a:spcAft>
                <a:spcPct val="0"/>
              </a:spcAft>
            </a:pPr>
            <a:r>
              <a:rPr lang="en-US" sz="2800" dirty="0" smtClean="0">
                <a:solidFill>
                  <a:srgbClr val="000000"/>
                </a:solidFill>
              </a:rPr>
              <a:t>Constrained</a:t>
            </a:r>
          </a:p>
        </p:txBody>
      </p:sp>
      <p:sp>
        <p:nvSpPr>
          <p:cNvPr id="10" name="TextBox 9"/>
          <p:cNvSpPr txBox="1"/>
          <p:nvPr/>
        </p:nvSpPr>
        <p:spPr>
          <a:xfrm>
            <a:off x="3962400" y="2932093"/>
            <a:ext cx="4648200" cy="954107"/>
          </a:xfrm>
          <a:prstGeom prst="rect">
            <a:avLst/>
          </a:prstGeom>
          <a:noFill/>
        </p:spPr>
        <p:txBody>
          <a:bodyPr wrap="square" rtlCol="0">
            <a:spAutoFit/>
          </a:bodyPr>
          <a:lstStyle/>
          <a:p>
            <a:r>
              <a:rPr lang="en-US" sz="2800" dirty="0" smtClean="0">
                <a:solidFill>
                  <a:srgbClr val="000000"/>
                </a:solidFill>
              </a:rPr>
              <a:t>Control, share, </a:t>
            </a:r>
            <a:r>
              <a:rPr lang="en-US" sz="2800" dirty="0" err="1" smtClean="0">
                <a:solidFill>
                  <a:srgbClr val="000000"/>
                </a:solidFill>
              </a:rPr>
              <a:t>virtualize</a:t>
            </a:r>
            <a:r>
              <a:rPr lang="en-US" sz="2800" dirty="0" smtClean="0">
                <a:solidFill>
                  <a:srgbClr val="000000"/>
                </a:solidFill>
              </a:rPr>
              <a:t>, and manage resources</a:t>
            </a:r>
          </a:p>
        </p:txBody>
      </p:sp>
      <p:sp>
        <p:nvSpPr>
          <p:cNvPr id="11" name="TextBox 10"/>
          <p:cNvSpPr txBox="1"/>
          <p:nvPr/>
        </p:nvSpPr>
        <p:spPr>
          <a:xfrm>
            <a:off x="5791200" y="4114800"/>
            <a:ext cx="3124200" cy="2246769"/>
          </a:xfrm>
          <a:prstGeom prst="rect">
            <a:avLst/>
          </a:prstGeom>
          <a:noFill/>
        </p:spPr>
        <p:txBody>
          <a:bodyPr wrap="square" rtlCol="0">
            <a:spAutoFit/>
          </a:bodyPr>
          <a:lstStyle/>
          <a:p>
            <a:r>
              <a:rPr lang="en-US" sz="2800" dirty="0" err="1" smtClean="0">
                <a:solidFill>
                  <a:srgbClr val="000000"/>
                </a:solidFill>
              </a:rPr>
              <a:t>Comms</a:t>
            </a:r>
            <a:endParaRPr lang="en-US" sz="2800" dirty="0" smtClean="0">
              <a:solidFill>
                <a:srgbClr val="000000"/>
              </a:solidFill>
            </a:endParaRPr>
          </a:p>
          <a:p>
            <a:r>
              <a:rPr lang="en-US" sz="2800" dirty="0" smtClean="0">
                <a:solidFill>
                  <a:srgbClr val="000000"/>
                </a:solidFill>
              </a:rPr>
              <a:t>Memory, storage</a:t>
            </a:r>
          </a:p>
          <a:p>
            <a:r>
              <a:rPr lang="en-US" sz="2800" dirty="0" smtClean="0">
                <a:solidFill>
                  <a:srgbClr val="000000"/>
                </a:solidFill>
              </a:rPr>
              <a:t>Latency</a:t>
            </a:r>
          </a:p>
          <a:p>
            <a:r>
              <a:rPr lang="en-US" sz="2800" dirty="0" smtClean="0">
                <a:solidFill>
                  <a:srgbClr val="000000"/>
                </a:solidFill>
              </a:rPr>
              <a:t>Processing</a:t>
            </a:r>
          </a:p>
          <a:p>
            <a:r>
              <a:rPr lang="en-US" sz="2800" b="1" dirty="0" smtClean="0">
                <a:solidFill>
                  <a:srgbClr val="000000"/>
                </a:solidFill>
              </a:rPr>
              <a:t>Cyber-physical</a:t>
            </a:r>
          </a:p>
        </p:txBody>
      </p:sp>
      <p:sp>
        <p:nvSpPr>
          <p:cNvPr id="12" name="TextBox 11"/>
          <p:cNvSpPr txBox="1"/>
          <p:nvPr/>
        </p:nvSpPr>
        <p:spPr>
          <a:xfrm>
            <a:off x="5105400" y="1295400"/>
            <a:ext cx="3581400" cy="523220"/>
          </a:xfrm>
          <a:prstGeom prst="rect">
            <a:avLst/>
          </a:prstGeom>
          <a:solidFill>
            <a:schemeClr val="bg1"/>
          </a:solidFill>
          <a:ln>
            <a:solidFill>
              <a:schemeClr val="tx1"/>
            </a:solidFill>
          </a:ln>
          <a:effectLst>
            <a:outerShdw blurRad="50800" dist="190500" dir="13500000" algn="br" rotWithShape="0">
              <a:prstClr val="black">
                <a:alpha val="40000"/>
              </a:prstClr>
            </a:outerShdw>
          </a:effectLst>
        </p:spPr>
        <p:txBody>
          <a:bodyPr wrap="square" rtlCol="0">
            <a:spAutoFit/>
          </a:bodyPr>
          <a:lstStyle/>
          <a:p>
            <a:pPr algn="ctr" fontAlgn="base">
              <a:spcBef>
                <a:spcPct val="0"/>
              </a:spcBef>
              <a:spcAft>
                <a:spcPct val="0"/>
              </a:spcAft>
            </a:pPr>
            <a:r>
              <a:rPr lang="en-US" sz="2800" dirty="0" smtClean="0">
                <a:solidFill>
                  <a:srgbClr val="000000"/>
                </a:solidFill>
                <a:ea typeface="ＭＳ Ｐゴシック" pitchFamily="-72" charset="-128"/>
              </a:rPr>
              <a:t>Few global variables</a:t>
            </a:r>
          </a:p>
        </p:txBody>
      </p:sp>
      <p:sp>
        <p:nvSpPr>
          <p:cNvPr id="13" name="TextBox 12"/>
          <p:cNvSpPr txBox="1"/>
          <p:nvPr/>
        </p:nvSpPr>
        <p:spPr>
          <a:xfrm>
            <a:off x="5410200" y="2067580"/>
            <a:ext cx="3300506" cy="523220"/>
          </a:xfrm>
          <a:prstGeom prst="rect">
            <a:avLst/>
          </a:prstGeom>
          <a:solidFill>
            <a:schemeClr val="bg1"/>
          </a:solidFill>
          <a:ln>
            <a:solidFill>
              <a:schemeClr val="tx1"/>
            </a:solidFill>
          </a:ln>
          <a:effectLst>
            <a:outerShdw blurRad="50800" dist="190500" dir="13500000" algn="br" rotWithShape="0">
              <a:prstClr val="black">
                <a:alpha val="40000"/>
              </a:prstClr>
            </a:outerShdw>
          </a:effectLst>
        </p:spPr>
        <p:txBody>
          <a:bodyPr wrap="square" rtlCol="0">
            <a:spAutoFit/>
          </a:bodyPr>
          <a:lstStyle/>
          <a:p>
            <a:pPr algn="ctr" fontAlgn="base">
              <a:spcBef>
                <a:spcPct val="0"/>
              </a:spcBef>
              <a:spcAft>
                <a:spcPct val="0"/>
              </a:spcAft>
            </a:pPr>
            <a:r>
              <a:rPr lang="en-US" sz="2800" dirty="0" smtClean="0">
                <a:solidFill>
                  <a:srgbClr val="000000"/>
                </a:solidFill>
                <a:ea typeface="ＭＳ Ｐゴシック" pitchFamily="-72" charset="-128"/>
              </a:rPr>
              <a:t>Don’t cross layers</a:t>
            </a:r>
          </a:p>
        </p:txBody>
      </p:sp>
    </p:spTree>
  </p:cSld>
  <p:clrMapOvr>
    <a:masterClrMapping/>
  </p:clrMapOvr>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Text Box 151"/>
          <p:cNvSpPr txBox="1">
            <a:spLocks noChangeArrowheads="1"/>
          </p:cNvSpPr>
          <p:nvPr/>
        </p:nvSpPr>
        <p:spPr bwMode="auto">
          <a:xfrm>
            <a:off x="0" y="2514600"/>
            <a:ext cx="2133600" cy="2246769"/>
          </a:xfrm>
          <a:prstGeom prst="rect">
            <a:avLst/>
          </a:prstGeom>
          <a:solidFill>
            <a:schemeClr val="bg1"/>
          </a:solidFill>
          <a:ln w="28575" algn="ctr">
            <a:noFill/>
            <a:miter lim="800000"/>
            <a:headEnd/>
            <a:tailEnd/>
          </a:ln>
        </p:spPr>
        <p:txBody>
          <a:bodyPr wrap="square">
            <a:spAutoFit/>
          </a:bodyPr>
          <a:lstStyle/>
          <a:p>
            <a:pPr algn="ctr" fontAlgn="base">
              <a:spcBef>
                <a:spcPct val="0"/>
              </a:spcBef>
              <a:spcAft>
                <a:spcPct val="0"/>
              </a:spcAft>
            </a:pPr>
            <a:r>
              <a:rPr lang="en-US" sz="2800" dirty="0" smtClean="0">
                <a:solidFill>
                  <a:srgbClr val="000000"/>
                </a:solidFill>
              </a:rPr>
              <a:t>Every layer has different diverse graphs.</a:t>
            </a:r>
            <a:endParaRPr lang="en-US" sz="2800" dirty="0">
              <a:solidFill>
                <a:srgbClr val="000000"/>
              </a:solidFill>
            </a:endParaRPr>
          </a:p>
        </p:txBody>
      </p:sp>
      <p:sp>
        <p:nvSpPr>
          <p:cNvPr id="56" name="Line 3"/>
          <p:cNvSpPr>
            <a:spLocks noChangeShapeType="1"/>
          </p:cNvSpPr>
          <p:nvPr/>
        </p:nvSpPr>
        <p:spPr bwMode="auto">
          <a:xfrm>
            <a:off x="2951209" y="6135437"/>
            <a:ext cx="545136" cy="10604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57" name="Line 4"/>
          <p:cNvSpPr>
            <a:spLocks noChangeShapeType="1"/>
          </p:cNvSpPr>
          <p:nvPr/>
        </p:nvSpPr>
        <p:spPr bwMode="auto">
          <a:xfrm flipH="1" flipV="1">
            <a:off x="2848847" y="5735830"/>
            <a:ext cx="102362" cy="39960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58" name="Line 5"/>
          <p:cNvSpPr>
            <a:spLocks noChangeShapeType="1"/>
          </p:cNvSpPr>
          <p:nvPr/>
        </p:nvSpPr>
        <p:spPr bwMode="auto">
          <a:xfrm flipH="1">
            <a:off x="2185876" y="6135437"/>
            <a:ext cx="765333" cy="81484"/>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68" name="Line 6"/>
          <p:cNvSpPr>
            <a:spLocks noChangeShapeType="1"/>
          </p:cNvSpPr>
          <p:nvPr/>
        </p:nvSpPr>
        <p:spPr bwMode="auto">
          <a:xfrm flipH="1">
            <a:off x="2253721" y="6135437"/>
            <a:ext cx="697489" cy="10604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0" name="Line 7"/>
          <p:cNvSpPr>
            <a:spLocks noChangeShapeType="1"/>
          </p:cNvSpPr>
          <p:nvPr/>
        </p:nvSpPr>
        <p:spPr bwMode="auto">
          <a:xfrm flipH="1">
            <a:off x="2373936" y="6135437"/>
            <a:ext cx="577273" cy="13952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1" name="Line 8"/>
          <p:cNvSpPr>
            <a:spLocks noChangeShapeType="1"/>
          </p:cNvSpPr>
          <p:nvPr/>
        </p:nvSpPr>
        <p:spPr bwMode="auto">
          <a:xfrm>
            <a:off x="3496345" y="6241478"/>
            <a:ext cx="1428304" cy="2344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2" name="Line 9"/>
          <p:cNvSpPr>
            <a:spLocks noChangeShapeType="1"/>
          </p:cNvSpPr>
          <p:nvPr/>
        </p:nvSpPr>
        <p:spPr bwMode="auto">
          <a:xfrm flipV="1">
            <a:off x="3496345" y="5553886"/>
            <a:ext cx="1273571" cy="68759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3" name="Line 10"/>
          <p:cNvSpPr>
            <a:spLocks noChangeShapeType="1"/>
          </p:cNvSpPr>
          <p:nvPr/>
        </p:nvSpPr>
        <p:spPr bwMode="auto">
          <a:xfrm flipH="1">
            <a:off x="2490581" y="6241478"/>
            <a:ext cx="1005764" cy="62508"/>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4" name="Line 11"/>
          <p:cNvSpPr>
            <a:spLocks noChangeShapeType="1"/>
          </p:cNvSpPr>
          <p:nvPr/>
        </p:nvSpPr>
        <p:spPr bwMode="auto">
          <a:xfrm flipH="1">
            <a:off x="2560806" y="6241478"/>
            <a:ext cx="935539" cy="7701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5" name="Line 12"/>
          <p:cNvSpPr>
            <a:spLocks noChangeShapeType="1"/>
          </p:cNvSpPr>
          <p:nvPr/>
        </p:nvSpPr>
        <p:spPr bwMode="auto">
          <a:xfrm flipH="1">
            <a:off x="2644124" y="6241478"/>
            <a:ext cx="852222" cy="9599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6" name="Line 13"/>
          <p:cNvSpPr>
            <a:spLocks noChangeShapeType="1"/>
          </p:cNvSpPr>
          <p:nvPr/>
        </p:nvSpPr>
        <p:spPr bwMode="auto">
          <a:xfrm flipH="1">
            <a:off x="2731012" y="6241478"/>
            <a:ext cx="765333" cy="110506"/>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7" name="Line 14"/>
          <p:cNvSpPr>
            <a:spLocks noChangeShapeType="1"/>
          </p:cNvSpPr>
          <p:nvPr/>
        </p:nvSpPr>
        <p:spPr bwMode="auto">
          <a:xfrm flipH="1">
            <a:off x="2832184" y="6241478"/>
            <a:ext cx="664161" cy="12948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8" name="Line 15"/>
          <p:cNvSpPr>
            <a:spLocks noChangeShapeType="1"/>
          </p:cNvSpPr>
          <p:nvPr/>
        </p:nvSpPr>
        <p:spPr bwMode="auto">
          <a:xfrm flipH="1">
            <a:off x="3342802" y="6241478"/>
            <a:ext cx="153543" cy="191990"/>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79" name="Line 16"/>
          <p:cNvSpPr>
            <a:spLocks noChangeShapeType="1"/>
          </p:cNvSpPr>
          <p:nvPr/>
        </p:nvSpPr>
        <p:spPr bwMode="auto">
          <a:xfrm>
            <a:off x="3496345" y="6241478"/>
            <a:ext cx="526092" cy="235522"/>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0" name="Line 17"/>
          <p:cNvSpPr>
            <a:spLocks noChangeShapeType="1"/>
          </p:cNvSpPr>
          <p:nvPr/>
        </p:nvSpPr>
        <p:spPr bwMode="auto">
          <a:xfrm>
            <a:off x="3496345" y="6241478"/>
            <a:ext cx="883168" cy="235522"/>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1" name="Line 18"/>
          <p:cNvSpPr>
            <a:spLocks noChangeShapeType="1"/>
          </p:cNvSpPr>
          <p:nvPr/>
        </p:nvSpPr>
        <p:spPr bwMode="auto">
          <a:xfrm flipV="1">
            <a:off x="4924649" y="6052837"/>
            <a:ext cx="952203" cy="212082"/>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2" name="Line 19"/>
          <p:cNvSpPr>
            <a:spLocks noChangeShapeType="1"/>
          </p:cNvSpPr>
          <p:nvPr/>
        </p:nvSpPr>
        <p:spPr bwMode="auto">
          <a:xfrm flipV="1">
            <a:off x="4924649" y="5587373"/>
            <a:ext cx="220197" cy="67754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3" name="Line 20"/>
          <p:cNvSpPr>
            <a:spLocks noChangeShapeType="1"/>
          </p:cNvSpPr>
          <p:nvPr/>
        </p:nvSpPr>
        <p:spPr bwMode="auto">
          <a:xfrm flipH="1">
            <a:off x="4616374" y="6264918"/>
            <a:ext cx="308276" cy="212082"/>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4" name="Line 21"/>
          <p:cNvSpPr>
            <a:spLocks noChangeShapeType="1"/>
          </p:cNvSpPr>
          <p:nvPr/>
        </p:nvSpPr>
        <p:spPr bwMode="auto">
          <a:xfrm flipH="1">
            <a:off x="4736589" y="6264918"/>
            <a:ext cx="188060" cy="20761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5" name="Line 22"/>
          <p:cNvSpPr>
            <a:spLocks noChangeShapeType="1"/>
          </p:cNvSpPr>
          <p:nvPr/>
        </p:nvSpPr>
        <p:spPr bwMode="auto">
          <a:xfrm>
            <a:off x="4924649" y="6264918"/>
            <a:ext cx="170206" cy="18864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6" name="Line 23"/>
          <p:cNvSpPr>
            <a:spLocks noChangeShapeType="1"/>
          </p:cNvSpPr>
          <p:nvPr/>
        </p:nvSpPr>
        <p:spPr bwMode="auto">
          <a:xfrm>
            <a:off x="4924649" y="6264918"/>
            <a:ext cx="678445" cy="135063"/>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7" name="Line 24"/>
          <p:cNvSpPr>
            <a:spLocks noChangeShapeType="1"/>
          </p:cNvSpPr>
          <p:nvPr/>
        </p:nvSpPr>
        <p:spPr bwMode="auto">
          <a:xfrm>
            <a:off x="4924649" y="6264918"/>
            <a:ext cx="1052184" cy="72554"/>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8" name="Line 25"/>
          <p:cNvSpPr>
            <a:spLocks noChangeShapeType="1"/>
          </p:cNvSpPr>
          <p:nvPr/>
        </p:nvSpPr>
        <p:spPr bwMode="auto">
          <a:xfrm flipH="1" flipV="1">
            <a:off x="5789964" y="5726900"/>
            <a:ext cx="86889" cy="325936"/>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89" name="Line 26"/>
          <p:cNvSpPr>
            <a:spLocks noChangeShapeType="1"/>
          </p:cNvSpPr>
          <p:nvPr/>
        </p:nvSpPr>
        <p:spPr bwMode="auto">
          <a:xfrm flipH="1" flipV="1">
            <a:off x="5485259" y="5640952"/>
            <a:ext cx="391593" cy="41188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0" name="Line 27"/>
          <p:cNvSpPr>
            <a:spLocks noChangeShapeType="1"/>
          </p:cNvSpPr>
          <p:nvPr/>
        </p:nvSpPr>
        <p:spPr bwMode="auto">
          <a:xfrm>
            <a:off x="5876852" y="6052837"/>
            <a:ext cx="304705" cy="241103"/>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1" name="Line 28"/>
          <p:cNvSpPr>
            <a:spLocks noChangeShapeType="1"/>
          </p:cNvSpPr>
          <p:nvPr/>
        </p:nvSpPr>
        <p:spPr bwMode="auto">
          <a:xfrm>
            <a:off x="5876852" y="6052837"/>
            <a:ext cx="371359" cy="226593"/>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2" name="Line 29"/>
          <p:cNvSpPr>
            <a:spLocks noChangeShapeType="1"/>
          </p:cNvSpPr>
          <p:nvPr/>
        </p:nvSpPr>
        <p:spPr bwMode="auto">
          <a:xfrm>
            <a:off x="5876852" y="6052837"/>
            <a:ext cx="441584" cy="20761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3" name="Line 30"/>
          <p:cNvSpPr>
            <a:spLocks noChangeShapeType="1"/>
          </p:cNvSpPr>
          <p:nvPr/>
        </p:nvSpPr>
        <p:spPr bwMode="auto">
          <a:xfrm>
            <a:off x="5876852" y="6052837"/>
            <a:ext cx="508238" cy="184176"/>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4" name="Line 31"/>
          <p:cNvSpPr>
            <a:spLocks noChangeShapeType="1"/>
          </p:cNvSpPr>
          <p:nvPr/>
        </p:nvSpPr>
        <p:spPr bwMode="auto">
          <a:xfrm>
            <a:off x="5876852" y="6052837"/>
            <a:ext cx="578463" cy="15961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5" name="Line 32"/>
          <p:cNvSpPr>
            <a:spLocks noChangeShapeType="1"/>
          </p:cNvSpPr>
          <p:nvPr/>
        </p:nvSpPr>
        <p:spPr bwMode="auto">
          <a:xfrm flipV="1">
            <a:off x="5876852" y="6039442"/>
            <a:ext cx="899832" cy="1339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6" name="Line 33"/>
          <p:cNvSpPr>
            <a:spLocks noChangeShapeType="1"/>
          </p:cNvSpPr>
          <p:nvPr/>
        </p:nvSpPr>
        <p:spPr bwMode="auto">
          <a:xfrm flipV="1">
            <a:off x="5876852" y="5827360"/>
            <a:ext cx="933159" cy="225476"/>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7" name="Line 34"/>
          <p:cNvSpPr>
            <a:spLocks noChangeShapeType="1"/>
          </p:cNvSpPr>
          <p:nvPr/>
        </p:nvSpPr>
        <p:spPr bwMode="auto">
          <a:xfrm flipV="1">
            <a:off x="5876852" y="5764852"/>
            <a:ext cx="883168" cy="28798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8" name="Line 35"/>
          <p:cNvSpPr>
            <a:spLocks noChangeShapeType="1"/>
          </p:cNvSpPr>
          <p:nvPr/>
        </p:nvSpPr>
        <p:spPr bwMode="auto">
          <a:xfrm flipH="1" flipV="1">
            <a:off x="5485259" y="5640952"/>
            <a:ext cx="304705" cy="8594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99" name="Line 36"/>
          <p:cNvSpPr>
            <a:spLocks noChangeShapeType="1"/>
          </p:cNvSpPr>
          <p:nvPr/>
        </p:nvSpPr>
        <p:spPr bwMode="auto">
          <a:xfrm flipH="1">
            <a:off x="2848847" y="5726900"/>
            <a:ext cx="2941116" cy="8930"/>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0" name="Line 37"/>
          <p:cNvSpPr>
            <a:spLocks noChangeShapeType="1"/>
          </p:cNvSpPr>
          <p:nvPr/>
        </p:nvSpPr>
        <p:spPr bwMode="auto">
          <a:xfrm flipV="1">
            <a:off x="5789964" y="5721319"/>
            <a:ext cx="902212" cy="558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1" name="Line 38"/>
          <p:cNvSpPr>
            <a:spLocks noChangeShapeType="1"/>
          </p:cNvSpPr>
          <p:nvPr/>
        </p:nvSpPr>
        <p:spPr bwMode="auto">
          <a:xfrm flipV="1">
            <a:off x="5789964" y="5702344"/>
            <a:ext cx="868885" cy="2455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2" name="Line 39"/>
          <p:cNvSpPr>
            <a:spLocks noChangeShapeType="1"/>
          </p:cNvSpPr>
          <p:nvPr/>
        </p:nvSpPr>
        <p:spPr bwMode="auto">
          <a:xfrm flipV="1">
            <a:off x="5789964" y="5678903"/>
            <a:ext cx="816514" cy="4799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3" name="Line 40"/>
          <p:cNvSpPr>
            <a:spLocks noChangeShapeType="1"/>
          </p:cNvSpPr>
          <p:nvPr/>
        </p:nvSpPr>
        <p:spPr bwMode="auto">
          <a:xfrm flipV="1">
            <a:off x="5789964" y="5649881"/>
            <a:ext cx="765333" cy="7701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4" name="Line 41"/>
          <p:cNvSpPr>
            <a:spLocks noChangeShapeType="1"/>
          </p:cNvSpPr>
          <p:nvPr/>
        </p:nvSpPr>
        <p:spPr bwMode="auto">
          <a:xfrm flipV="1">
            <a:off x="5789964" y="5625324"/>
            <a:ext cx="698679" cy="101576"/>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5" name="Line 42"/>
          <p:cNvSpPr>
            <a:spLocks noChangeShapeType="1"/>
          </p:cNvSpPr>
          <p:nvPr/>
        </p:nvSpPr>
        <p:spPr bwMode="auto">
          <a:xfrm flipV="1">
            <a:off x="5789964" y="5600768"/>
            <a:ext cx="628454" cy="126133"/>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6" name="Line 43"/>
          <p:cNvSpPr>
            <a:spLocks noChangeShapeType="1"/>
          </p:cNvSpPr>
          <p:nvPr/>
        </p:nvSpPr>
        <p:spPr bwMode="auto">
          <a:xfrm flipV="1">
            <a:off x="5789964" y="5577327"/>
            <a:ext cx="561800" cy="149573"/>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7" name="Line 44"/>
          <p:cNvSpPr>
            <a:spLocks noChangeShapeType="1"/>
          </p:cNvSpPr>
          <p:nvPr/>
        </p:nvSpPr>
        <p:spPr bwMode="auto">
          <a:xfrm flipV="1">
            <a:off x="5789964" y="5548305"/>
            <a:ext cx="458248" cy="17859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8" name="Line 45"/>
          <p:cNvSpPr>
            <a:spLocks noChangeShapeType="1"/>
          </p:cNvSpPr>
          <p:nvPr/>
        </p:nvSpPr>
        <p:spPr bwMode="auto">
          <a:xfrm flipH="1" flipV="1">
            <a:off x="5144846" y="5587373"/>
            <a:ext cx="340413" cy="5357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09" name="Line 46"/>
          <p:cNvSpPr>
            <a:spLocks noChangeShapeType="1"/>
          </p:cNvSpPr>
          <p:nvPr/>
        </p:nvSpPr>
        <p:spPr bwMode="auto">
          <a:xfrm flipH="1">
            <a:off x="2848847" y="5640952"/>
            <a:ext cx="2636412" cy="9487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0" name="Line 47"/>
          <p:cNvSpPr>
            <a:spLocks noChangeShapeType="1"/>
          </p:cNvSpPr>
          <p:nvPr/>
        </p:nvSpPr>
        <p:spPr bwMode="auto">
          <a:xfrm flipV="1">
            <a:off x="5485259" y="5548305"/>
            <a:ext cx="762953" cy="92646"/>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1" name="Line 48"/>
          <p:cNvSpPr>
            <a:spLocks noChangeShapeType="1"/>
          </p:cNvSpPr>
          <p:nvPr/>
        </p:nvSpPr>
        <p:spPr bwMode="auto">
          <a:xfrm flipV="1">
            <a:off x="5485259" y="5524865"/>
            <a:ext cx="662971" cy="11608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2" name="Line 49"/>
          <p:cNvSpPr>
            <a:spLocks noChangeShapeType="1"/>
          </p:cNvSpPr>
          <p:nvPr/>
        </p:nvSpPr>
        <p:spPr bwMode="auto">
          <a:xfrm flipV="1">
            <a:off x="5485259" y="5505889"/>
            <a:ext cx="578463" cy="135063"/>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3" name="Line 50"/>
          <p:cNvSpPr>
            <a:spLocks noChangeShapeType="1"/>
          </p:cNvSpPr>
          <p:nvPr/>
        </p:nvSpPr>
        <p:spPr bwMode="auto">
          <a:xfrm flipV="1">
            <a:off x="5485259" y="5485797"/>
            <a:ext cx="474911" cy="15515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4" name="Line 51"/>
          <p:cNvSpPr>
            <a:spLocks noChangeShapeType="1"/>
          </p:cNvSpPr>
          <p:nvPr/>
        </p:nvSpPr>
        <p:spPr bwMode="auto">
          <a:xfrm flipH="1" flipV="1">
            <a:off x="4769916" y="5553886"/>
            <a:ext cx="374930" cy="3348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5" name="Line 52"/>
          <p:cNvSpPr>
            <a:spLocks noChangeShapeType="1"/>
          </p:cNvSpPr>
          <p:nvPr/>
        </p:nvSpPr>
        <p:spPr bwMode="auto">
          <a:xfrm flipV="1">
            <a:off x="5144846" y="5466821"/>
            <a:ext cx="696298" cy="120552"/>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6" name="Line 53"/>
          <p:cNvSpPr>
            <a:spLocks noChangeShapeType="1"/>
          </p:cNvSpPr>
          <p:nvPr/>
        </p:nvSpPr>
        <p:spPr bwMode="auto">
          <a:xfrm flipV="1">
            <a:off x="5144846" y="5448962"/>
            <a:ext cx="611790" cy="13841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7" name="Line 54"/>
          <p:cNvSpPr>
            <a:spLocks noChangeShapeType="1"/>
          </p:cNvSpPr>
          <p:nvPr/>
        </p:nvSpPr>
        <p:spPr bwMode="auto">
          <a:xfrm flipV="1">
            <a:off x="5144846" y="5433335"/>
            <a:ext cx="491575" cy="154038"/>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8" name="Line 55"/>
          <p:cNvSpPr>
            <a:spLocks noChangeShapeType="1"/>
          </p:cNvSpPr>
          <p:nvPr/>
        </p:nvSpPr>
        <p:spPr bwMode="auto">
          <a:xfrm flipV="1">
            <a:off x="5144846" y="5414359"/>
            <a:ext cx="357076" cy="173014"/>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19" name="Line 56"/>
          <p:cNvSpPr>
            <a:spLocks noChangeShapeType="1"/>
          </p:cNvSpPr>
          <p:nvPr/>
        </p:nvSpPr>
        <p:spPr bwMode="auto">
          <a:xfrm flipV="1">
            <a:off x="5144846" y="5399848"/>
            <a:ext cx="220197" cy="18752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0" name="Line 57"/>
          <p:cNvSpPr>
            <a:spLocks noChangeShapeType="1"/>
          </p:cNvSpPr>
          <p:nvPr/>
        </p:nvSpPr>
        <p:spPr bwMode="auto">
          <a:xfrm flipV="1">
            <a:off x="5144846" y="5389802"/>
            <a:ext cx="120216" cy="19757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1" name="Line 58"/>
          <p:cNvSpPr>
            <a:spLocks noChangeShapeType="1"/>
          </p:cNvSpPr>
          <p:nvPr/>
        </p:nvSpPr>
        <p:spPr bwMode="auto">
          <a:xfrm flipH="1" flipV="1">
            <a:off x="4091472" y="5539376"/>
            <a:ext cx="678445" cy="1451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2" name="Line 59"/>
          <p:cNvSpPr>
            <a:spLocks noChangeShapeType="1"/>
          </p:cNvSpPr>
          <p:nvPr/>
        </p:nvSpPr>
        <p:spPr bwMode="auto">
          <a:xfrm flipV="1">
            <a:off x="4769916" y="5379756"/>
            <a:ext cx="391593" cy="174130"/>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3" name="Line 60"/>
          <p:cNvSpPr>
            <a:spLocks noChangeShapeType="1"/>
          </p:cNvSpPr>
          <p:nvPr/>
        </p:nvSpPr>
        <p:spPr bwMode="auto">
          <a:xfrm flipV="1">
            <a:off x="4769916" y="5375291"/>
            <a:ext cx="271378" cy="17859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4" name="Line 61"/>
          <p:cNvSpPr>
            <a:spLocks noChangeShapeType="1"/>
          </p:cNvSpPr>
          <p:nvPr/>
        </p:nvSpPr>
        <p:spPr bwMode="auto">
          <a:xfrm flipV="1">
            <a:off x="4769916" y="5366362"/>
            <a:ext cx="154733" cy="18752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5" name="Line 62"/>
          <p:cNvSpPr>
            <a:spLocks noChangeShapeType="1"/>
          </p:cNvSpPr>
          <p:nvPr/>
        </p:nvSpPr>
        <p:spPr bwMode="auto">
          <a:xfrm flipV="1">
            <a:off x="4769916" y="5360780"/>
            <a:ext cx="34517" cy="193106"/>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6" name="Line 63"/>
          <p:cNvSpPr>
            <a:spLocks noChangeShapeType="1"/>
          </p:cNvSpPr>
          <p:nvPr/>
        </p:nvSpPr>
        <p:spPr bwMode="auto">
          <a:xfrm flipH="1">
            <a:off x="3443974" y="5539376"/>
            <a:ext cx="647498" cy="52462"/>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7" name="Line 64"/>
          <p:cNvSpPr>
            <a:spLocks noChangeShapeType="1"/>
          </p:cNvSpPr>
          <p:nvPr/>
        </p:nvSpPr>
        <p:spPr bwMode="auto">
          <a:xfrm flipH="1">
            <a:off x="2848847" y="5539376"/>
            <a:ext cx="1242625" cy="19645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8" name="Line 65"/>
          <p:cNvSpPr>
            <a:spLocks noChangeShapeType="1"/>
          </p:cNvSpPr>
          <p:nvPr/>
        </p:nvSpPr>
        <p:spPr bwMode="auto">
          <a:xfrm flipV="1">
            <a:off x="4091472" y="5356316"/>
            <a:ext cx="595127" cy="183060"/>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29" name="Line 66"/>
          <p:cNvSpPr>
            <a:spLocks noChangeShapeType="1"/>
          </p:cNvSpPr>
          <p:nvPr/>
        </p:nvSpPr>
        <p:spPr bwMode="auto">
          <a:xfrm flipV="1">
            <a:off x="4091472" y="5351851"/>
            <a:ext cx="474911" cy="18752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0" name="Line 67"/>
          <p:cNvSpPr>
            <a:spLocks noChangeShapeType="1"/>
          </p:cNvSpPr>
          <p:nvPr/>
        </p:nvSpPr>
        <p:spPr bwMode="auto">
          <a:xfrm flipV="1">
            <a:off x="4091472" y="5351851"/>
            <a:ext cx="338032" cy="18752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1" name="Line 68"/>
          <p:cNvSpPr>
            <a:spLocks noChangeShapeType="1"/>
          </p:cNvSpPr>
          <p:nvPr/>
        </p:nvSpPr>
        <p:spPr bwMode="auto">
          <a:xfrm flipH="1" flipV="1">
            <a:off x="3971256" y="5356316"/>
            <a:ext cx="120216" cy="183060"/>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2" name="Line 69"/>
          <p:cNvSpPr>
            <a:spLocks noChangeShapeType="1"/>
          </p:cNvSpPr>
          <p:nvPr/>
        </p:nvSpPr>
        <p:spPr bwMode="auto">
          <a:xfrm flipH="1" flipV="1">
            <a:off x="3529672" y="5379756"/>
            <a:ext cx="561800" cy="15961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3" name="Line 70"/>
          <p:cNvSpPr>
            <a:spLocks noChangeShapeType="1"/>
          </p:cNvSpPr>
          <p:nvPr/>
        </p:nvSpPr>
        <p:spPr bwMode="auto">
          <a:xfrm flipH="1" flipV="1">
            <a:off x="3409457" y="5384221"/>
            <a:ext cx="682015" cy="155155"/>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4" name="Line 71"/>
          <p:cNvSpPr>
            <a:spLocks noChangeShapeType="1"/>
          </p:cNvSpPr>
          <p:nvPr/>
        </p:nvSpPr>
        <p:spPr bwMode="auto">
          <a:xfrm flipH="1" flipV="1">
            <a:off x="3292812" y="5399848"/>
            <a:ext cx="798660" cy="139527"/>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5" name="Line 72"/>
          <p:cNvSpPr>
            <a:spLocks noChangeShapeType="1"/>
          </p:cNvSpPr>
          <p:nvPr/>
        </p:nvSpPr>
        <p:spPr bwMode="auto">
          <a:xfrm flipH="1">
            <a:off x="2848847" y="5591838"/>
            <a:ext cx="595127" cy="143992"/>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6" name="Line 73"/>
          <p:cNvSpPr>
            <a:spLocks noChangeShapeType="1"/>
          </p:cNvSpPr>
          <p:nvPr/>
        </p:nvSpPr>
        <p:spPr bwMode="auto">
          <a:xfrm flipH="1" flipV="1">
            <a:off x="3155933" y="5414359"/>
            <a:ext cx="288041" cy="17747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7" name="Line 74"/>
          <p:cNvSpPr>
            <a:spLocks noChangeShapeType="1"/>
          </p:cNvSpPr>
          <p:nvPr/>
        </p:nvSpPr>
        <p:spPr bwMode="auto">
          <a:xfrm flipH="1" flipV="1">
            <a:off x="3035717" y="5428870"/>
            <a:ext cx="408257" cy="162968"/>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8" name="Line 75"/>
          <p:cNvSpPr>
            <a:spLocks noChangeShapeType="1"/>
          </p:cNvSpPr>
          <p:nvPr/>
        </p:nvSpPr>
        <p:spPr bwMode="auto">
          <a:xfrm flipH="1" flipV="1">
            <a:off x="2832184" y="5457892"/>
            <a:ext cx="611790" cy="133946"/>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39" name="Line 76"/>
          <p:cNvSpPr>
            <a:spLocks noChangeShapeType="1"/>
          </p:cNvSpPr>
          <p:nvPr/>
        </p:nvSpPr>
        <p:spPr bwMode="auto">
          <a:xfrm flipH="1">
            <a:off x="2185876" y="5735830"/>
            <a:ext cx="662971" cy="48109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40" name="Line 77"/>
          <p:cNvSpPr>
            <a:spLocks noChangeShapeType="1"/>
          </p:cNvSpPr>
          <p:nvPr/>
        </p:nvSpPr>
        <p:spPr bwMode="auto">
          <a:xfrm flipV="1">
            <a:off x="2848847" y="5384221"/>
            <a:ext cx="560609" cy="351609"/>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41" name="Line 78"/>
          <p:cNvSpPr>
            <a:spLocks noChangeShapeType="1"/>
          </p:cNvSpPr>
          <p:nvPr/>
        </p:nvSpPr>
        <p:spPr bwMode="auto">
          <a:xfrm flipH="1" flipV="1">
            <a:off x="2661977" y="5490262"/>
            <a:ext cx="186870" cy="245568"/>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42" name="Line 79"/>
          <p:cNvSpPr>
            <a:spLocks noChangeShapeType="1"/>
          </p:cNvSpPr>
          <p:nvPr/>
        </p:nvSpPr>
        <p:spPr bwMode="auto">
          <a:xfrm flipH="1">
            <a:off x="1828800" y="5735830"/>
            <a:ext cx="1020047" cy="97111"/>
          </a:xfrm>
          <a:prstGeom prst="line">
            <a:avLst/>
          </a:prstGeom>
          <a:noFill/>
          <a:ln w="38100">
            <a:solidFill>
              <a:schemeClr val="tx1"/>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43" name="Oval 80"/>
          <p:cNvSpPr>
            <a:spLocks noChangeArrowheads="1"/>
          </p:cNvSpPr>
          <p:nvPr/>
        </p:nvSpPr>
        <p:spPr bwMode="auto">
          <a:xfrm>
            <a:off x="2865511" y="6110880"/>
            <a:ext cx="186870" cy="52462"/>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44" name="Oval 81"/>
          <p:cNvSpPr>
            <a:spLocks noChangeArrowheads="1"/>
          </p:cNvSpPr>
          <p:nvPr/>
        </p:nvSpPr>
        <p:spPr bwMode="auto">
          <a:xfrm>
            <a:off x="2865511" y="6110880"/>
            <a:ext cx="186870" cy="52462"/>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45" name="Oval 82"/>
          <p:cNvSpPr>
            <a:spLocks noChangeArrowheads="1"/>
          </p:cNvSpPr>
          <p:nvPr/>
        </p:nvSpPr>
        <p:spPr bwMode="auto">
          <a:xfrm>
            <a:off x="3409457" y="6216921"/>
            <a:ext cx="188060" cy="52462"/>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46" name="Oval 83"/>
          <p:cNvSpPr>
            <a:spLocks noChangeArrowheads="1"/>
          </p:cNvSpPr>
          <p:nvPr/>
        </p:nvSpPr>
        <p:spPr bwMode="auto">
          <a:xfrm>
            <a:off x="3409457" y="6216921"/>
            <a:ext cx="188060" cy="52462"/>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47" name="Oval 84"/>
          <p:cNvSpPr>
            <a:spLocks noChangeArrowheads="1"/>
          </p:cNvSpPr>
          <p:nvPr/>
        </p:nvSpPr>
        <p:spPr bwMode="auto">
          <a:xfrm>
            <a:off x="4837761" y="6241478"/>
            <a:ext cx="186870" cy="52462"/>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48" name="Oval 85"/>
          <p:cNvSpPr>
            <a:spLocks noChangeArrowheads="1"/>
          </p:cNvSpPr>
          <p:nvPr/>
        </p:nvSpPr>
        <p:spPr bwMode="auto">
          <a:xfrm>
            <a:off x="4837761" y="6241478"/>
            <a:ext cx="186870" cy="52462"/>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49" name="Oval 86"/>
          <p:cNvSpPr>
            <a:spLocks noChangeArrowheads="1"/>
          </p:cNvSpPr>
          <p:nvPr/>
        </p:nvSpPr>
        <p:spPr bwMode="auto">
          <a:xfrm>
            <a:off x="5789964" y="6029396"/>
            <a:ext cx="186870" cy="52462"/>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0" name="Oval 87"/>
          <p:cNvSpPr>
            <a:spLocks noChangeArrowheads="1"/>
          </p:cNvSpPr>
          <p:nvPr/>
        </p:nvSpPr>
        <p:spPr bwMode="auto">
          <a:xfrm>
            <a:off x="5789964" y="6029396"/>
            <a:ext cx="186870" cy="52462"/>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1" name="Oval 88"/>
          <p:cNvSpPr>
            <a:spLocks noChangeArrowheads="1"/>
          </p:cNvSpPr>
          <p:nvPr/>
        </p:nvSpPr>
        <p:spPr bwMode="auto">
          <a:xfrm>
            <a:off x="5706646" y="5702344"/>
            <a:ext cx="186870" cy="53579"/>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2" name="Oval 89"/>
          <p:cNvSpPr>
            <a:spLocks noChangeArrowheads="1"/>
          </p:cNvSpPr>
          <p:nvPr/>
        </p:nvSpPr>
        <p:spPr bwMode="auto">
          <a:xfrm>
            <a:off x="5706646" y="5702344"/>
            <a:ext cx="186870" cy="53579"/>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3" name="Oval 90"/>
          <p:cNvSpPr>
            <a:spLocks noChangeArrowheads="1"/>
          </p:cNvSpPr>
          <p:nvPr/>
        </p:nvSpPr>
        <p:spPr bwMode="auto">
          <a:xfrm>
            <a:off x="5399561" y="5616395"/>
            <a:ext cx="186870" cy="53579"/>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4" name="Oval 91"/>
          <p:cNvSpPr>
            <a:spLocks noChangeArrowheads="1"/>
          </p:cNvSpPr>
          <p:nvPr/>
        </p:nvSpPr>
        <p:spPr bwMode="auto">
          <a:xfrm>
            <a:off x="5399561" y="5616395"/>
            <a:ext cx="186870" cy="53579"/>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5" name="Oval 92"/>
          <p:cNvSpPr>
            <a:spLocks noChangeArrowheads="1"/>
          </p:cNvSpPr>
          <p:nvPr/>
        </p:nvSpPr>
        <p:spPr bwMode="auto">
          <a:xfrm>
            <a:off x="5057958" y="5563932"/>
            <a:ext cx="188060" cy="52462"/>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6" name="Oval 93"/>
          <p:cNvSpPr>
            <a:spLocks noChangeArrowheads="1"/>
          </p:cNvSpPr>
          <p:nvPr/>
        </p:nvSpPr>
        <p:spPr bwMode="auto">
          <a:xfrm>
            <a:off x="5057958" y="5563932"/>
            <a:ext cx="188060" cy="52462"/>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7" name="Oval 94"/>
          <p:cNvSpPr>
            <a:spLocks noChangeArrowheads="1"/>
          </p:cNvSpPr>
          <p:nvPr/>
        </p:nvSpPr>
        <p:spPr bwMode="auto">
          <a:xfrm>
            <a:off x="4686599" y="5530446"/>
            <a:ext cx="186870" cy="52462"/>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8" name="Oval 95"/>
          <p:cNvSpPr>
            <a:spLocks noChangeArrowheads="1"/>
          </p:cNvSpPr>
          <p:nvPr/>
        </p:nvSpPr>
        <p:spPr bwMode="auto">
          <a:xfrm>
            <a:off x="4686599" y="5530446"/>
            <a:ext cx="186870" cy="52462"/>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59" name="Oval 96"/>
          <p:cNvSpPr>
            <a:spLocks noChangeArrowheads="1"/>
          </p:cNvSpPr>
          <p:nvPr/>
        </p:nvSpPr>
        <p:spPr bwMode="auto">
          <a:xfrm>
            <a:off x="4004583" y="5514819"/>
            <a:ext cx="188060" cy="53579"/>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60" name="Oval 97"/>
          <p:cNvSpPr>
            <a:spLocks noChangeArrowheads="1"/>
          </p:cNvSpPr>
          <p:nvPr/>
        </p:nvSpPr>
        <p:spPr bwMode="auto">
          <a:xfrm>
            <a:off x="4004583" y="5514819"/>
            <a:ext cx="188060" cy="53579"/>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61" name="Oval 98"/>
          <p:cNvSpPr>
            <a:spLocks noChangeArrowheads="1"/>
          </p:cNvSpPr>
          <p:nvPr/>
        </p:nvSpPr>
        <p:spPr bwMode="auto">
          <a:xfrm>
            <a:off x="3359466" y="5568397"/>
            <a:ext cx="186870" cy="52462"/>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62" name="Oval 99"/>
          <p:cNvSpPr>
            <a:spLocks noChangeArrowheads="1"/>
          </p:cNvSpPr>
          <p:nvPr/>
        </p:nvSpPr>
        <p:spPr bwMode="auto">
          <a:xfrm>
            <a:off x="3359466" y="5568397"/>
            <a:ext cx="186870" cy="52462"/>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63" name="Oval 100"/>
          <p:cNvSpPr>
            <a:spLocks noChangeArrowheads="1"/>
          </p:cNvSpPr>
          <p:nvPr/>
        </p:nvSpPr>
        <p:spPr bwMode="auto">
          <a:xfrm>
            <a:off x="2764339" y="5712390"/>
            <a:ext cx="186870" cy="52462"/>
          </a:xfrm>
          <a:prstGeom prst="ellipse">
            <a:avLst/>
          </a:prstGeom>
          <a:solidFill>
            <a:srgbClr val="FAFAFA"/>
          </a:solid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sp>
        <p:nvSpPr>
          <p:cNvPr id="164" name="Oval 101"/>
          <p:cNvSpPr>
            <a:spLocks noChangeArrowheads="1"/>
          </p:cNvSpPr>
          <p:nvPr/>
        </p:nvSpPr>
        <p:spPr bwMode="auto">
          <a:xfrm>
            <a:off x="2764339" y="5712390"/>
            <a:ext cx="186870" cy="52462"/>
          </a:xfrm>
          <a:prstGeom prst="ellipse">
            <a:avLst/>
          </a:prstGeom>
          <a:noFill/>
          <a:ln w="38100">
            <a:solidFill>
              <a:schemeClr val="tx1"/>
            </a:solidFill>
            <a:round/>
            <a:headEnd/>
            <a:tailEnd/>
          </a:ln>
        </p:spPr>
        <p:txBody>
          <a:bodyPr/>
          <a:lstStyle/>
          <a:p>
            <a:pPr fontAlgn="base">
              <a:spcBef>
                <a:spcPct val="0"/>
              </a:spcBef>
              <a:spcAft>
                <a:spcPct val="0"/>
              </a:spcAft>
            </a:pPr>
            <a:endParaRPr lang="en-US" sz="3200">
              <a:solidFill>
                <a:srgbClr val="000000"/>
              </a:solidFill>
            </a:endParaRPr>
          </a:p>
        </p:txBody>
      </p:sp>
      <p:grpSp>
        <p:nvGrpSpPr>
          <p:cNvPr id="2" name="Group 103"/>
          <p:cNvGrpSpPr>
            <a:grpSpLocks/>
          </p:cNvGrpSpPr>
          <p:nvPr/>
        </p:nvGrpSpPr>
        <p:grpSpPr bwMode="auto">
          <a:xfrm>
            <a:off x="1927591" y="4327161"/>
            <a:ext cx="4985972" cy="1131847"/>
            <a:chOff x="576" y="1866"/>
            <a:chExt cx="4189" cy="1014"/>
          </a:xfrm>
        </p:grpSpPr>
        <p:sp>
          <p:nvSpPr>
            <p:cNvPr id="176" name="Line 104"/>
            <p:cNvSpPr>
              <a:spLocks noChangeShapeType="1"/>
            </p:cNvSpPr>
            <p:nvPr/>
          </p:nvSpPr>
          <p:spPr bwMode="auto">
            <a:xfrm>
              <a:off x="2016" y="2667"/>
              <a:ext cx="1200" cy="22"/>
            </a:xfrm>
            <a:prstGeom prst="line">
              <a:avLst/>
            </a:prstGeom>
            <a:noFill/>
            <a:ln w="38100">
              <a:solidFill>
                <a:srgbClr val="00CC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77" name="Line 105"/>
            <p:cNvSpPr>
              <a:spLocks noChangeShapeType="1"/>
            </p:cNvSpPr>
            <p:nvPr/>
          </p:nvSpPr>
          <p:spPr bwMode="auto">
            <a:xfrm>
              <a:off x="2016" y="2667"/>
              <a:ext cx="742" cy="213"/>
            </a:xfrm>
            <a:prstGeom prst="line">
              <a:avLst/>
            </a:prstGeom>
            <a:noFill/>
            <a:ln w="38100">
              <a:solidFill>
                <a:srgbClr val="00CC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78" name="Line 106"/>
            <p:cNvSpPr>
              <a:spLocks noChangeShapeType="1"/>
            </p:cNvSpPr>
            <p:nvPr/>
          </p:nvSpPr>
          <p:spPr bwMode="auto">
            <a:xfrm flipV="1">
              <a:off x="3216" y="2077"/>
              <a:ext cx="185" cy="612"/>
            </a:xfrm>
            <a:prstGeom prst="line">
              <a:avLst/>
            </a:prstGeom>
            <a:noFill/>
            <a:ln w="38100">
              <a:solidFill>
                <a:srgbClr val="00CC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79" name="Line 107"/>
            <p:cNvSpPr>
              <a:spLocks noChangeShapeType="1"/>
            </p:cNvSpPr>
            <p:nvPr/>
          </p:nvSpPr>
          <p:spPr bwMode="auto">
            <a:xfrm flipV="1">
              <a:off x="3401" y="1921"/>
              <a:ext cx="300" cy="156"/>
            </a:xfrm>
            <a:prstGeom prst="line">
              <a:avLst/>
            </a:prstGeom>
            <a:noFill/>
            <a:ln w="38100">
              <a:solidFill>
                <a:srgbClr val="00CC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80" name="Line 108"/>
            <p:cNvSpPr>
              <a:spLocks noChangeShapeType="1"/>
            </p:cNvSpPr>
            <p:nvPr/>
          </p:nvSpPr>
          <p:spPr bwMode="auto">
            <a:xfrm flipH="1" flipV="1">
              <a:off x="3936" y="2189"/>
              <a:ext cx="73" cy="294"/>
            </a:xfrm>
            <a:prstGeom prst="line">
              <a:avLst/>
            </a:prstGeom>
            <a:noFill/>
            <a:ln w="38100">
              <a:solidFill>
                <a:srgbClr val="9933FF"/>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81" name="Line 109"/>
            <p:cNvSpPr>
              <a:spLocks noChangeShapeType="1"/>
            </p:cNvSpPr>
            <p:nvPr/>
          </p:nvSpPr>
          <p:spPr bwMode="auto">
            <a:xfrm flipV="1">
              <a:off x="4009" y="2470"/>
              <a:ext cx="756" cy="13"/>
            </a:xfrm>
            <a:prstGeom prst="line">
              <a:avLst/>
            </a:prstGeom>
            <a:noFill/>
            <a:ln w="38100">
              <a:solidFill>
                <a:srgbClr val="9933FF"/>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82" name="Line 110"/>
            <p:cNvSpPr>
              <a:spLocks noChangeShapeType="1"/>
            </p:cNvSpPr>
            <p:nvPr/>
          </p:nvSpPr>
          <p:spPr bwMode="auto">
            <a:xfrm flipV="1">
              <a:off x="3936" y="2054"/>
              <a:ext cx="472" cy="135"/>
            </a:xfrm>
            <a:prstGeom prst="line">
              <a:avLst/>
            </a:prstGeom>
            <a:noFill/>
            <a:ln w="38100">
              <a:solidFill>
                <a:srgbClr val="9933FF"/>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83" name="Line 111"/>
            <p:cNvSpPr>
              <a:spLocks noChangeShapeType="1"/>
            </p:cNvSpPr>
            <p:nvPr/>
          </p:nvSpPr>
          <p:spPr bwMode="auto">
            <a:xfrm>
              <a:off x="1490" y="2555"/>
              <a:ext cx="458" cy="96"/>
            </a:xfrm>
            <a:prstGeom prst="line">
              <a:avLst/>
            </a:prstGeom>
            <a:noFill/>
            <a:ln w="38100">
              <a:solidFill>
                <a:srgbClr val="CC3399"/>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84" name="Line 112"/>
            <p:cNvSpPr>
              <a:spLocks noChangeShapeType="1"/>
            </p:cNvSpPr>
            <p:nvPr/>
          </p:nvSpPr>
          <p:spPr bwMode="auto">
            <a:xfrm flipH="1">
              <a:off x="1005" y="2555"/>
              <a:ext cx="485" cy="126"/>
            </a:xfrm>
            <a:prstGeom prst="line">
              <a:avLst/>
            </a:prstGeom>
            <a:noFill/>
            <a:ln w="38100">
              <a:solidFill>
                <a:srgbClr val="CC3399"/>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85" name="Line 113"/>
            <p:cNvSpPr>
              <a:spLocks noChangeShapeType="1"/>
            </p:cNvSpPr>
            <p:nvPr/>
          </p:nvSpPr>
          <p:spPr bwMode="auto">
            <a:xfrm>
              <a:off x="1948" y="2651"/>
              <a:ext cx="1200" cy="21"/>
            </a:xfrm>
            <a:prstGeom prst="line">
              <a:avLst/>
            </a:prstGeom>
            <a:noFill/>
            <a:ln w="38100">
              <a:solidFill>
                <a:srgbClr val="CC3399"/>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86" name="Line 114"/>
            <p:cNvSpPr>
              <a:spLocks noChangeShapeType="1"/>
            </p:cNvSpPr>
            <p:nvPr/>
          </p:nvSpPr>
          <p:spPr bwMode="auto">
            <a:xfrm>
              <a:off x="3148" y="2672"/>
              <a:ext cx="884" cy="65"/>
            </a:xfrm>
            <a:prstGeom prst="line">
              <a:avLst/>
            </a:prstGeom>
            <a:noFill/>
            <a:ln w="38100">
              <a:solidFill>
                <a:srgbClr val="CC3399"/>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87" name="Line 115"/>
            <p:cNvSpPr>
              <a:spLocks noChangeShapeType="1"/>
            </p:cNvSpPr>
            <p:nvPr/>
          </p:nvSpPr>
          <p:spPr bwMode="auto">
            <a:xfrm flipV="1">
              <a:off x="1977" y="2044"/>
              <a:ext cx="1070" cy="621"/>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grpSp>
          <p:nvGrpSpPr>
            <p:cNvPr id="3" name="Group 116"/>
            <p:cNvGrpSpPr>
              <a:grpSpLocks/>
            </p:cNvGrpSpPr>
            <p:nvPr/>
          </p:nvGrpSpPr>
          <p:grpSpPr bwMode="auto">
            <a:xfrm>
              <a:off x="2918" y="2235"/>
              <a:ext cx="1801" cy="642"/>
              <a:chOff x="2918" y="1748"/>
              <a:chExt cx="1801" cy="2185"/>
            </a:xfrm>
          </p:grpSpPr>
          <p:sp>
            <p:nvSpPr>
              <p:cNvPr id="205" name="Line 117"/>
              <p:cNvSpPr>
                <a:spLocks noChangeShapeType="1"/>
              </p:cNvSpPr>
              <p:nvPr/>
            </p:nvSpPr>
            <p:spPr bwMode="auto">
              <a:xfrm flipV="1">
                <a:off x="3177" y="2633"/>
                <a:ext cx="800" cy="650"/>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206" name="Line 118"/>
              <p:cNvSpPr>
                <a:spLocks noChangeShapeType="1"/>
              </p:cNvSpPr>
              <p:nvPr/>
            </p:nvSpPr>
            <p:spPr bwMode="auto">
              <a:xfrm flipH="1">
                <a:off x="2918" y="3283"/>
                <a:ext cx="259" cy="650"/>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207" name="Line 119"/>
              <p:cNvSpPr>
                <a:spLocks noChangeShapeType="1"/>
              </p:cNvSpPr>
              <p:nvPr/>
            </p:nvSpPr>
            <p:spPr bwMode="auto">
              <a:xfrm flipV="1">
                <a:off x="3977" y="1748"/>
                <a:ext cx="742" cy="885"/>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grpSp>
        <p:sp>
          <p:nvSpPr>
            <p:cNvPr id="189" name="Line 120"/>
            <p:cNvSpPr>
              <a:spLocks noChangeShapeType="1"/>
            </p:cNvSpPr>
            <p:nvPr/>
          </p:nvSpPr>
          <p:spPr bwMode="auto">
            <a:xfrm flipV="1">
              <a:off x="3362" y="1966"/>
              <a:ext cx="585" cy="108"/>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0" name="Line 121"/>
            <p:cNvSpPr>
              <a:spLocks noChangeShapeType="1"/>
            </p:cNvSpPr>
            <p:nvPr/>
          </p:nvSpPr>
          <p:spPr bwMode="auto">
            <a:xfrm flipV="1">
              <a:off x="3362" y="1897"/>
              <a:ext cx="101" cy="177"/>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1" name="Line 122"/>
            <p:cNvSpPr>
              <a:spLocks noChangeShapeType="1"/>
            </p:cNvSpPr>
            <p:nvPr/>
          </p:nvSpPr>
          <p:spPr bwMode="auto">
            <a:xfrm flipH="1">
              <a:off x="1848" y="2664"/>
              <a:ext cx="129" cy="174"/>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2" name="Line 123"/>
            <p:cNvSpPr>
              <a:spLocks noChangeShapeType="1"/>
            </p:cNvSpPr>
            <p:nvPr/>
          </p:nvSpPr>
          <p:spPr bwMode="auto">
            <a:xfrm flipH="1" flipV="1">
              <a:off x="2477" y="2031"/>
              <a:ext cx="570" cy="13"/>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3" name="Line 124"/>
            <p:cNvSpPr>
              <a:spLocks noChangeShapeType="1"/>
            </p:cNvSpPr>
            <p:nvPr/>
          </p:nvSpPr>
          <p:spPr bwMode="auto">
            <a:xfrm flipH="1" flipV="1">
              <a:off x="2376" y="1866"/>
              <a:ext cx="101" cy="165"/>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4" name="Line 125"/>
            <p:cNvSpPr>
              <a:spLocks noChangeShapeType="1"/>
            </p:cNvSpPr>
            <p:nvPr/>
          </p:nvSpPr>
          <p:spPr bwMode="auto">
            <a:xfrm flipH="1">
              <a:off x="1433" y="2200"/>
              <a:ext cx="2471" cy="9"/>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5" name="Line 126"/>
            <p:cNvSpPr>
              <a:spLocks noChangeShapeType="1"/>
            </p:cNvSpPr>
            <p:nvPr/>
          </p:nvSpPr>
          <p:spPr bwMode="auto">
            <a:xfrm flipV="1">
              <a:off x="3904" y="2195"/>
              <a:ext cx="758" cy="5"/>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6" name="Line 127"/>
            <p:cNvSpPr>
              <a:spLocks noChangeShapeType="1"/>
            </p:cNvSpPr>
            <p:nvPr/>
          </p:nvSpPr>
          <p:spPr bwMode="auto">
            <a:xfrm flipH="1">
              <a:off x="576" y="2209"/>
              <a:ext cx="857" cy="86"/>
            </a:xfrm>
            <a:prstGeom prst="line">
              <a:avLst/>
            </a:prstGeom>
            <a:noFill/>
            <a:ln w="38100">
              <a:solidFill>
                <a:srgbClr val="FF00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7" name="Line 128"/>
            <p:cNvSpPr>
              <a:spLocks noChangeShapeType="1"/>
            </p:cNvSpPr>
            <p:nvPr/>
          </p:nvSpPr>
          <p:spPr bwMode="auto">
            <a:xfrm flipV="1">
              <a:off x="3157" y="2509"/>
              <a:ext cx="800" cy="191"/>
            </a:xfrm>
            <a:prstGeom prst="line">
              <a:avLst/>
            </a:prstGeom>
            <a:noFill/>
            <a:ln w="3810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8" name="Line 129"/>
            <p:cNvSpPr>
              <a:spLocks noChangeShapeType="1"/>
            </p:cNvSpPr>
            <p:nvPr/>
          </p:nvSpPr>
          <p:spPr bwMode="auto">
            <a:xfrm>
              <a:off x="3157" y="2700"/>
              <a:ext cx="570" cy="122"/>
            </a:xfrm>
            <a:prstGeom prst="line">
              <a:avLst/>
            </a:prstGeom>
            <a:noFill/>
            <a:ln w="3810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99" name="Line 130"/>
            <p:cNvSpPr>
              <a:spLocks noChangeShapeType="1"/>
            </p:cNvSpPr>
            <p:nvPr/>
          </p:nvSpPr>
          <p:spPr bwMode="auto">
            <a:xfrm flipH="1" flipV="1">
              <a:off x="3884" y="2214"/>
              <a:ext cx="73" cy="295"/>
            </a:xfrm>
            <a:prstGeom prst="line">
              <a:avLst/>
            </a:prstGeom>
            <a:noFill/>
            <a:ln w="3810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200" name="Line 131"/>
            <p:cNvSpPr>
              <a:spLocks noChangeShapeType="1"/>
            </p:cNvSpPr>
            <p:nvPr/>
          </p:nvSpPr>
          <p:spPr bwMode="auto">
            <a:xfrm flipH="1">
              <a:off x="1413" y="2214"/>
              <a:ext cx="2471" cy="9"/>
            </a:xfrm>
            <a:prstGeom prst="line">
              <a:avLst/>
            </a:prstGeom>
            <a:noFill/>
            <a:ln w="3810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201" name="Line 132"/>
            <p:cNvSpPr>
              <a:spLocks noChangeShapeType="1"/>
            </p:cNvSpPr>
            <p:nvPr/>
          </p:nvSpPr>
          <p:spPr bwMode="auto">
            <a:xfrm flipH="1" flipV="1">
              <a:off x="1256" y="2001"/>
              <a:ext cx="157" cy="222"/>
            </a:xfrm>
            <a:prstGeom prst="line">
              <a:avLst/>
            </a:prstGeom>
            <a:noFill/>
            <a:ln w="38100">
              <a:solidFill>
                <a:srgbClr val="6699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202" name="Line 133"/>
            <p:cNvSpPr>
              <a:spLocks noChangeShapeType="1"/>
            </p:cNvSpPr>
            <p:nvPr/>
          </p:nvSpPr>
          <p:spPr bwMode="auto">
            <a:xfrm flipH="1" flipV="1">
              <a:off x="1389" y="2229"/>
              <a:ext cx="82" cy="312"/>
            </a:xfrm>
            <a:prstGeom prst="line">
              <a:avLst/>
            </a:prstGeom>
            <a:noFill/>
            <a:ln w="38100">
              <a:solidFill>
                <a:srgbClr val="FF99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203" name="Line 134"/>
            <p:cNvSpPr>
              <a:spLocks noChangeShapeType="1"/>
            </p:cNvSpPr>
            <p:nvPr/>
          </p:nvSpPr>
          <p:spPr bwMode="auto">
            <a:xfrm flipH="1">
              <a:off x="915" y="2541"/>
              <a:ext cx="556" cy="83"/>
            </a:xfrm>
            <a:prstGeom prst="line">
              <a:avLst/>
            </a:prstGeom>
            <a:noFill/>
            <a:ln w="38100">
              <a:solidFill>
                <a:srgbClr val="FF99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204" name="Line 135"/>
            <p:cNvSpPr>
              <a:spLocks noChangeShapeType="1"/>
            </p:cNvSpPr>
            <p:nvPr/>
          </p:nvSpPr>
          <p:spPr bwMode="auto">
            <a:xfrm flipH="1">
              <a:off x="576" y="2229"/>
              <a:ext cx="813" cy="75"/>
            </a:xfrm>
            <a:prstGeom prst="line">
              <a:avLst/>
            </a:prstGeom>
            <a:noFill/>
            <a:ln w="38100">
              <a:solidFill>
                <a:srgbClr val="FF9900"/>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grpSp>
      <p:sp>
        <p:nvSpPr>
          <p:cNvPr id="166" name="Line 137"/>
          <p:cNvSpPr>
            <a:spLocks noChangeShapeType="1"/>
          </p:cNvSpPr>
          <p:nvPr/>
        </p:nvSpPr>
        <p:spPr bwMode="auto">
          <a:xfrm flipH="1">
            <a:off x="2955970" y="3998993"/>
            <a:ext cx="2941116" cy="10046"/>
          </a:xfrm>
          <a:prstGeom prst="line">
            <a:avLst/>
          </a:prstGeom>
          <a:noFill/>
          <a:ln w="57150">
            <a:solidFill>
              <a:srgbClr val="3333FF"/>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67" name="Line 138"/>
          <p:cNvSpPr>
            <a:spLocks noChangeShapeType="1"/>
          </p:cNvSpPr>
          <p:nvPr/>
        </p:nvSpPr>
        <p:spPr bwMode="auto">
          <a:xfrm flipV="1">
            <a:off x="5897087" y="3993412"/>
            <a:ext cx="902212" cy="5581"/>
          </a:xfrm>
          <a:prstGeom prst="line">
            <a:avLst/>
          </a:prstGeom>
          <a:noFill/>
          <a:ln w="57150">
            <a:solidFill>
              <a:srgbClr val="3333FF"/>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68" name="Line 139"/>
          <p:cNvSpPr>
            <a:spLocks noChangeShapeType="1"/>
          </p:cNvSpPr>
          <p:nvPr/>
        </p:nvSpPr>
        <p:spPr bwMode="auto">
          <a:xfrm flipH="1">
            <a:off x="1935923" y="4009039"/>
            <a:ext cx="1020047" cy="95995"/>
          </a:xfrm>
          <a:prstGeom prst="line">
            <a:avLst/>
          </a:prstGeom>
          <a:noFill/>
          <a:ln w="57150">
            <a:solidFill>
              <a:srgbClr val="3333FF"/>
            </a:solidFill>
            <a:round/>
            <a:headEnd type="oval" w="med" len="med"/>
            <a:tailEnd type="oval" w="med" len="med"/>
          </a:ln>
        </p:spPr>
        <p:txBody>
          <a:bodyPr/>
          <a:lstStyle/>
          <a:p>
            <a:pPr fontAlgn="base">
              <a:spcBef>
                <a:spcPct val="0"/>
              </a:spcBef>
              <a:spcAft>
                <a:spcPct val="0"/>
              </a:spcAft>
            </a:pPr>
            <a:endParaRPr lang="en-US" sz="3200">
              <a:solidFill>
                <a:srgbClr val="000000"/>
              </a:solidFill>
            </a:endParaRPr>
          </a:p>
        </p:txBody>
      </p:sp>
      <p:sp>
        <p:nvSpPr>
          <p:cNvPr id="169" name="Line 141"/>
          <p:cNvSpPr>
            <a:spLocks noChangeShapeType="1"/>
          </p:cNvSpPr>
          <p:nvPr/>
        </p:nvSpPr>
        <p:spPr bwMode="auto">
          <a:xfrm>
            <a:off x="2959541" y="2782790"/>
            <a:ext cx="3496965" cy="22324"/>
          </a:xfrm>
          <a:prstGeom prst="line">
            <a:avLst/>
          </a:prstGeom>
          <a:noFill/>
          <a:ln w="76200">
            <a:solidFill>
              <a:schemeClr val="tx1"/>
            </a:solidFill>
            <a:round/>
            <a:headEnd/>
            <a:tailEnd type="triangle" w="lg" len="lg"/>
          </a:ln>
        </p:spPr>
        <p:txBody>
          <a:bodyPr/>
          <a:lstStyle/>
          <a:p>
            <a:pPr fontAlgn="base">
              <a:spcBef>
                <a:spcPct val="0"/>
              </a:spcBef>
              <a:spcAft>
                <a:spcPct val="0"/>
              </a:spcAft>
            </a:pPr>
            <a:endParaRPr lang="en-US" sz="3200">
              <a:solidFill>
                <a:srgbClr val="000000"/>
              </a:solidFill>
            </a:endParaRPr>
          </a:p>
        </p:txBody>
      </p:sp>
      <p:sp>
        <p:nvSpPr>
          <p:cNvPr id="170" name="Line 142"/>
          <p:cNvSpPr>
            <a:spLocks noChangeShapeType="1"/>
          </p:cNvSpPr>
          <p:nvPr/>
        </p:nvSpPr>
        <p:spPr bwMode="auto">
          <a:xfrm>
            <a:off x="2959541" y="2782790"/>
            <a:ext cx="3782626" cy="187525"/>
          </a:xfrm>
          <a:prstGeom prst="line">
            <a:avLst/>
          </a:prstGeom>
          <a:noFill/>
          <a:ln w="76200">
            <a:solidFill>
              <a:schemeClr val="tx1"/>
            </a:solidFill>
            <a:round/>
            <a:headEnd/>
            <a:tailEnd type="triangle" w="lg" len="lg"/>
          </a:ln>
        </p:spPr>
        <p:txBody>
          <a:bodyPr/>
          <a:lstStyle/>
          <a:p>
            <a:pPr fontAlgn="base">
              <a:spcBef>
                <a:spcPct val="0"/>
              </a:spcBef>
              <a:spcAft>
                <a:spcPct val="0"/>
              </a:spcAft>
            </a:pPr>
            <a:endParaRPr lang="en-US" sz="3200">
              <a:solidFill>
                <a:srgbClr val="000000"/>
              </a:solidFill>
            </a:endParaRPr>
          </a:p>
        </p:txBody>
      </p:sp>
      <p:sp>
        <p:nvSpPr>
          <p:cNvPr id="171" name="Line 143"/>
          <p:cNvSpPr>
            <a:spLocks noChangeShapeType="1"/>
          </p:cNvSpPr>
          <p:nvPr/>
        </p:nvSpPr>
        <p:spPr bwMode="auto">
          <a:xfrm>
            <a:off x="2171593" y="3187977"/>
            <a:ext cx="3050620" cy="688707"/>
          </a:xfrm>
          <a:prstGeom prst="line">
            <a:avLst/>
          </a:prstGeom>
          <a:noFill/>
          <a:ln w="76200">
            <a:solidFill>
              <a:schemeClr val="tx1"/>
            </a:solidFill>
            <a:round/>
            <a:headEnd type="triangle" w="lg" len="lg"/>
            <a:tailEnd/>
          </a:ln>
        </p:spPr>
        <p:txBody>
          <a:bodyPr/>
          <a:lstStyle/>
          <a:p>
            <a:pPr fontAlgn="base">
              <a:spcBef>
                <a:spcPct val="0"/>
              </a:spcBef>
              <a:spcAft>
                <a:spcPct val="0"/>
              </a:spcAft>
            </a:pPr>
            <a:endParaRPr lang="en-US" sz="3200">
              <a:solidFill>
                <a:srgbClr val="000000"/>
              </a:solidFill>
            </a:endParaRPr>
          </a:p>
        </p:txBody>
      </p:sp>
      <p:sp>
        <p:nvSpPr>
          <p:cNvPr id="172" name="Line 144"/>
          <p:cNvSpPr>
            <a:spLocks noChangeShapeType="1"/>
          </p:cNvSpPr>
          <p:nvPr/>
        </p:nvSpPr>
        <p:spPr bwMode="auto">
          <a:xfrm>
            <a:off x="4285483" y="2644379"/>
            <a:ext cx="1005764" cy="1188774"/>
          </a:xfrm>
          <a:prstGeom prst="line">
            <a:avLst/>
          </a:prstGeom>
          <a:noFill/>
          <a:ln w="76200">
            <a:solidFill>
              <a:schemeClr val="tx1"/>
            </a:solidFill>
            <a:round/>
            <a:headEnd type="triangle" w="lg" len="lg"/>
            <a:tailEnd/>
          </a:ln>
        </p:spPr>
        <p:txBody>
          <a:bodyPr/>
          <a:lstStyle/>
          <a:p>
            <a:pPr fontAlgn="base">
              <a:spcBef>
                <a:spcPct val="0"/>
              </a:spcBef>
              <a:spcAft>
                <a:spcPct val="0"/>
              </a:spcAft>
            </a:pPr>
            <a:endParaRPr lang="en-US" sz="3200">
              <a:solidFill>
                <a:srgbClr val="000000"/>
              </a:solidFill>
            </a:endParaRPr>
          </a:p>
        </p:txBody>
      </p:sp>
      <p:sp>
        <p:nvSpPr>
          <p:cNvPr id="173" name="Line 145"/>
          <p:cNvSpPr>
            <a:spLocks noChangeShapeType="1"/>
          </p:cNvSpPr>
          <p:nvPr/>
        </p:nvSpPr>
        <p:spPr bwMode="auto">
          <a:xfrm flipH="1">
            <a:off x="5291247" y="2739257"/>
            <a:ext cx="685586" cy="1115103"/>
          </a:xfrm>
          <a:prstGeom prst="line">
            <a:avLst/>
          </a:prstGeom>
          <a:noFill/>
          <a:ln w="76200">
            <a:solidFill>
              <a:schemeClr val="tx1"/>
            </a:solidFill>
            <a:round/>
            <a:headEnd type="triangle" w="lg" len="lg"/>
            <a:tailEnd/>
          </a:ln>
        </p:spPr>
        <p:txBody>
          <a:bodyPr/>
          <a:lstStyle/>
          <a:p>
            <a:pPr fontAlgn="base">
              <a:spcBef>
                <a:spcPct val="0"/>
              </a:spcBef>
              <a:spcAft>
                <a:spcPct val="0"/>
              </a:spcAft>
            </a:pPr>
            <a:endParaRPr lang="en-US" sz="3200">
              <a:solidFill>
                <a:srgbClr val="000000"/>
              </a:solidFill>
            </a:endParaRPr>
          </a:p>
        </p:txBody>
      </p:sp>
      <p:sp>
        <p:nvSpPr>
          <p:cNvPr id="174" name="Line 146"/>
          <p:cNvSpPr>
            <a:spLocks noChangeShapeType="1"/>
          </p:cNvSpPr>
          <p:nvPr/>
        </p:nvSpPr>
        <p:spPr bwMode="auto">
          <a:xfrm flipH="1">
            <a:off x="3142840" y="2644379"/>
            <a:ext cx="1142643" cy="1105057"/>
          </a:xfrm>
          <a:prstGeom prst="line">
            <a:avLst/>
          </a:prstGeom>
          <a:noFill/>
          <a:ln w="76200">
            <a:solidFill>
              <a:schemeClr val="tx1"/>
            </a:solidFill>
            <a:round/>
            <a:headEnd/>
            <a:tailEnd type="triangle" w="lg" len="lg"/>
          </a:ln>
        </p:spPr>
        <p:txBody>
          <a:bodyPr/>
          <a:lstStyle/>
          <a:p>
            <a:pPr fontAlgn="base">
              <a:spcBef>
                <a:spcPct val="0"/>
              </a:spcBef>
              <a:spcAft>
                <a:spcPct val="0"/>
              </a:spcAft>
            </a:pPr>
            <a:endParaRPr lang="en-US" sz="3200">
              <a:solidFill>
                <a:srgbClr val="000000"/>
              </a:solidFill>
            </a:endParaRPr>
          </a:p>
        </p:txBody>
      </p:sp>
      <p:sp>
        <p:nvSpPr>
          <p:cNvPr id="175" name="Line 148"/>
          <p:cNvSpPr>
            <a:spLocks noChangeShapeType="1"/>
          </p:cNvSpPr>
          <p:nvPr/>
        </p:nvSpPr>
        <p:spPr bwMode="auto">
          <a:xfrm flipV="1">
            <a:off x="2971443" y="2590800"/>
            <a:ext cx="3370798" cy="214314"/>
          </a:xfrm>
          <a:prstGeom prst="line">
            <a:avLst/>
          </a:prstGeom>
          <a:noFill/>
          <a:ln w="76200">
            <a:solidFill>
              <a:schemeClr val="tx1"/>
            </a:solidFill>
            <a:round/>
            <a:headEnd/>
            <a:tailEnd type="triangle" w="lg" len="lg"/>
          </a:ln>
        </p:spPr>
        <p:txBody>
          <a:bodyPr/>
          <a:lstStyle/>
          <a:p>
            <a:pPr fontAlgn="base">
              <a:spcBef>
                <a:spcPct val="0"/>
              </a:spcBef>
              <a:spcAft>
                <a:spcPct val="0"/>
              </a:spcAft>
            </a:pPr>
            <a:endParaRPr lang="en-US" sz="3200">
              <a:solidFill>
                <a:srgbClr val="000000"/>
              </a:solidFill>
            </a:endParaRPr>
          </a:p>
        </p:txBody>
      </p:sp>
      <p:sp>
        <p:nvSpPr>
          <p:cNvPr id="209" name="Text Box 149"/>
          <p:cNvSpPr txBox="1">
            <a:spLocks noChangeArrowheads="1"/>
          </p:cNvSpPr>
          <p:nvPr/>
        </p:nvSpPr>
        <p:spPr bwMode="auto">
          <a:xfrm>
            <a:off x="4800600" y="457200"/>
            <a:ext cx="3810000" cy="954107"/>
          </a:xfrm>
          <a:prstGeom prst="rect">
            <a:avLst/>
          </a:prstGeom>
          <a:noFill/>
          <a:ln w="28575" algn="ctr">
            <a:noFill/>
            <a:miter lim="800000"/>
            <a:headEnd/>
            <a:tailEnd/>
          </a:ln>
        </p:spPr>
        <p:txBody>
          <a:bodyPr wrap="square">
            <a:spAutoFit/>
          </a:bodyPr>
          <a:lstStyle/>
          <a:p>
            <a:pPr algn="ctr" fontAlgn="base">
              <a:spcBef>
                <a:spcPct val="0"/>
              </a:spcBef>
              <a:spcAft>
                <a:spcPct val="0"/>
              </a:spcAft>
            </a:pPr>
            <a:r>
              <a:rPr lang="en-US" sz="2800" dirty="0">
                <a:solidFill>
                  <a:srgbClr val="000000"/>
                </a:solidFill>
              </a:rPr>
              <a:t>Architecture is </a:t>
            </a:r>
            <a:r>
              <a:rPr lang="en-US" sz="2800" b="1" i="1" dirty="0" smtClean="0">
                <a:solidFill>
                  <a:srgbClr val="000000"/>
                </a:solidFill>
              </a:rPr>
              <a:t>least </a:t>
            </a:r>
            <a:r>
              <a:rPr lang="en-US" sz="2800" dirty="0" smtClean="0">
                <a:solidFill>
                  <a:srgbClr val="000000"/>
                </a:solidFill>
              </a:rPr>
              <a:t>graph </a:t>
            </a:r>
            <a:r>
              <a:rPr lang="en-US" sz="2800" dirty="0">
                <a:solidFill>
                  <a:srgbClr val="000000"/>
                </a:solidFill>
              </a:rPr>
              <a:t>topology.</a:t>
            </a:r>
          </a:p>
        </p:txBody>
      </p:sp>
      <p:sp>
        <p:nvSpPr>
          <p:cNvPr id="210" name="Text Box 151"/>
          <p:cNvSpPr txBox="1">
            <a:spLocks noChangeArrowheads="1"/>
          </p:cNvSpPr>
          <p:nvPr/>
        </p:nvSpPr>
        <p:spPr bwMode="auto">
          <a:xfrm>
            <a:off x="7010400" y="3048000"/>
            <a:ext cx="2133600" cy="1815882"/>
          </a:xfrm>
          <a:prstGeom prst="rect">
            <a:avLst/>
          </a:prstGeom>
          <a:solidFill>
            <a:schemeClr val="bg1"/>
          </a:solidFill>
          <a:ln w="28575" algn="ctr">
            <a:noFill/>
            <a:miter lim="800000"/>
            <a:headEnd/>
            <a:tailEnd/>
          </a:ln>
        </p:spPr>
        <p:txBody>
          <a:bodyPr wrap="square">
            <a:spAutoFit/>
          </a:bodyPr>
          <a:lstStyle/>
          <a:p>
            <a:pPr algn="ctr" fontAlgn="base">
              <a:spcBef>
                <a:spcPct val="0"/>
              </a:spcBef>
              <a:spcAft>
                <a:spcPct val="0"/>
              </a:spcAft>
            </a:pPr>
            <a:r>
              <a:rPr lang="en-US" sz="2800" dirty="0">
                <a:solidFill>
                  <a:srgbClr val="000000"/>
                </a:solidFill>
              </a:rPr>
              <a:t>Architecture facilitates arbitrary graphs.</a:t>
            </a:r>
          </a:p>
        </p:txBody>
      </p:sp>
      <p:sp>
        <p:nvSpPr>
          <p:cNvPr id="211" name="Text Box 151"/>
          <p:cNvSpPr txBox="1">
            <a:spLocks noChangeArrowheads="1"/>
          </p:cNvSpPr>
          <p:nvPr/>
        </p:nvSpPr>
        <p:spPr bwMode="auto">
          <a:xfrm>
            <a:off x="304800" y="228600"/>
            <a:ext cx="3657600" cy="1384995"/>
          </a:xfrm>
          <a:prstGeom prst="rect">
            <a:avLst/>
          </a:prstGeom>
          <a:noFill/>
          <a:ln w="28575" algn="ctr">
            <a:noFill/>
            <a:miter lim="800000"/>
            <a:headEnd/>
            <a:tailEnd/>
          </a:ln>
        </p:spPr>
        <p:txBody>
          <a:bodyPr wrap="square">
            <a:spAutoFit/>
          </a:bodyPr>
          <a:lstStyle/>
          <a:p>
            <a:pPr fontAlgn="base">
              <a:spcBef>
                <a:spcPct val="0"/>
              </a:spcBef>
              <a:spcAft>
                <a:spcPct val="0"/>
              </a:spcAft>
            </a:pPr>
            <a:r>
              <a:rPr lang="en-US" sz="2800" b="1" dirty="0" smtClean="0">
                <a:solidFill>
                  <a:srgbClr val="000000"/>
                </a:solidFill>
              </a:rPr>
              <a:t>Persistent errors and confusion (“network science”)</a:t>
            </a:r>
            <a:endParaRPr lang="en-US" sz="2800" b="1" dirty="0">
              <a:solidFill>
                <a:srgbClr val="000000"/>
              </a:solidFill>
            </a:endParaRPr>
          </a:p>
        </p:txBody>
      </p:sp>
      <p:sp>
        <p:nvSpPr>
          <p:cNvPr id="213" name="Text Box 102"/>
          <p:cNvSpPr txBox="1">
            <a:spLocks noChangeArrowheads="1"/>
          </p:cNvSpPr>
          <p:nvPr/>
        </p:nvSpPr>
        <p:spPr bwMode="auto">
          <a:xfrm>
            <a:off x="3682785" y="5616302"/>
            <a:ext cx="1832850" cy="523220"/>
          </a:xfrm>
          <a:prstGeom prst="rect">
            <a:avLst/>
          </a:prstGeom>
          <a:solidFill>
            <a:schemeClr val="bg1"/>
          </a:solidFill>
          <a:ln w="28575" algn="ctr">
            <a:noFill/>
            <a:miter lim="800000"/>
            <a:headEnd/>
            <a:tailEnd/>
          </a:ln>
        </p:spPr>
        <p:txBody>
          <a:bodyPr wrap="square">
            <a:spAutoFit/>
          </a:bodyPr>
          <a:lstStyle/>
          <a:p>
            <a:pPr fontAlgn="base">
              <a:spcBef>
                <a:spcPct val="0"/>
              </a:spcBef>
              <a:spcAft>
                <a:spcPct val="0"/>
              </a:spcAft>
            </a:pPr>
            <a:r>
              <a:rPr lang="en-US" sz="2800" b="1">
                <a:solidFill>
                  <a:srgbClr val="000000"/>
                </a:solidFill>
                <a:ea typeface="ＭＳ Ｐゴシック" pitchFamily="-72" charset="-128"/>
              </a:rPr>
              <a:t>Physical</a:t>
            </a:r>
          </a:p>
        </p:txBody>
      </p:sp>
      <p:sp>
        <p:nvSpPr>
          <p:cNvPr id="214" name="Text Box 136"/>
          <p:cNvSpPr txBox="1">
            <a:spLocks noChangeArrowheads="1"/>
          </p:cNvSpPr>
          <p:nvPr/>
        </p:nvSpPr>
        <p:spPr bwMode="auto">
          <a:xfrm>
            <a:off x="4683986" y="4638381"/>
            <a:ext cx="607879" cy="523220"/>
          </a:xfrm>
          <a:prstGeom prst="rect">
            <a:avLst/>
          </a:prstGeom>
          <a:solidFill>
            <a:schemeClr val="bg1"/>
          </a:solidFill>
          <a:ln w="19050" algn="ctr">
            <a:noFill/>
            <a:miter lim="800000"/>
            <a:headEnd/>
            <a:tailEnd/>
          </a:ln>
        </p:spPr>
        <p:txBody>
          <a:bodyPr wrap="square">
            <a:spAutoFit/>
          </a:bodyPr>
          <a:lstStyle/>
          <a:p>
            <a:pPr fontAlgn="base">
              <a:spcBef>
                <a:spcPct val="0"/>
              </a:spcBef>
              <a:spcAft>
                <a:spcPct val="0"/>
              </a:spcAft>
            </a:pPr>
            <a:r>
              <a:rPr lang="en-US" sz="2800" b="1">
                <a:solidFill>
                  <a:srgbClr val="FF0000"/>
                </a:solidFill>
                <a:ea typeface="ＭＳ Ｐゴシック" pitchFamily="-72" charset="-128"/>
              </a:rPr>
              <a:t>IP</a:t>
            </a:r>
          </a:p>
        </p:txBody>
      </p:sp>
      <p:sp>
        <p:nvSpPr>
          <p:cNvPr id="215" name="Text Box 140"/>
          <p:cNvSpPr txBox="1">
            <a:spLocks noChangeArrowheads="1"/>
          </p:cNvSpPr>
          <p:nvPr/>
        </p:nvSpPr>
        <p:spPr bwMode="auto">
          <a:xfrm>
            <a:off x="4432243" y="3785892"/>
            <a:ext cx="1023878" cy="523220"/>
          </a:xfrm>
          <a:prstGeom prst="rect">
            <a:avLst/>
          </a:prstGeom>
          <a:solidFill>
            <a:schemeClr val="bg1"/>
          </a:solidFill>
          <a:ln w="28575" algn="ctr">
            <a:noFill/>
            <a:miter lim="800000"/>
            <a:headEnd/>
            <a:tailEnd/>
          </a:ln>
        </p:spPr>
        <p:txBody>
          <a:bodyPr wrap="square">
            <a:spAutoFit/>
          </a:bodyPr>
          <a:lstStyle/>
          <a:p>
            <a:pPr fontAlgn="base">
              <a:spcBef>
                <a:spcPct val="0"/>
              </a:spcBef>
              <a:spcAft>
                <a:spcPct val="0"/>
              </a:spcAft>
            </a:pPr>
            <a:r>
              <a:rPr lang="en-US" sz="2800" b="1">
                <a:solidFill>
                  <a:srgbClr val="3333FF"/>
                </a:solidFill>
                <a:ea typeface="ＭＳ Ｐゴシック" pitchFamily="-72" charset="-128"/>
              </a:rPr>
              <a:t>TCP</a:t>
            </a:r>
          </a:p>
        </p:txBody>
      </p:sp>
      <p:sp>
        <p:nvSpPr>
          <p:cNvPr id="216" name="Text Box 147"/>
          <p:cNvSpPr txBox="1">
            <a:spLocks noChangeArrowheads="1"/>
          </p:cNvSpPr>
          <p:nvPr/>
        </p:nvSpPr>
        <p:spPr bwMode="auto">
          <a:xfrm>
            <a:off x="3276600" y="2667000"/>
            <a:ext cx="2374722" cy="523220"/>
          </a:xfrm>
          <a:prstGeom prst="rect">
            <a:avLst/>
          </a:prstGeom>
          <a:solidFill>
            <a:schemeClr val="bg1"/>
          </a:solidFill>
          <a:ln w="28575" algn="ctr">
            <a:noFill/>
            <a:miter lim="800000"/>
            <a:headEnd/>
            <a:tailEnd/>
          </a:ln>
        </p:spPr>
        <p:txBody>
          <a:bodyPr wrap="square">
            <a:spAutoFit/>
          </a:bodyPr>
          <a:lstStyle/>
          <a:p>
            <a:pPr fontAlgn="base">
              <a:spcBef>
                <a:spcPct val="0"/>
              </a:spcBef>
              <a:spcAft>
                <a:spcPct val="0"/>
              </a:spcAft>
            </a:pPr>
            <a:r>
              <a:rPr lang="en-US" sz="2800" b="1" dirty="0">
                <a:solidFill>
                  <a:srgbClr val="000000"/>
                </a:solidFill>
                <a:ea typeface="ＭＳ Ｐゴシック" pitchFamily="-72" charset="-128"/>
              </a:rPr>
              <a:t>Application</a:t>
            </a:r>
          </a:p>
        </p:txBody>
      </p:sp>
    </p:spTree>
  </p:cSld>
  <p:clrMapOvr>
    <a:masterClrMapping/>
  </p:clrMapOvr>
  <p:transition/>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26370" name="Picture 2"/>
          <p:cNvPicPr>
            <a:picLocks noChangeAspect="1" noChangeArrowheads="1"/>
          </p:cNvPicPr>
          <p:nvPr/>
        </p:nvPicPr>
        <p:blipFill>
          <a:blip r:embed="rId3" cstate="print"/>
          <a:srcRect/>
          <a:stretch>
            <a:fillRect/>
          </a:stretch>
        </p:blipFill>
        <p:spPr bwMode="auto">
          <a:xfrm>
            <a:off x="0" y="685800"/>
            <a:ext cx="9144000" cy="3657600"/>
          </a:xfrm>
          <a:prstGeom prst="rect">
            <a:avLst/>
          </a:prstGeom>
          <a:noFill/>
          <a:ln w="9525">
            <a:noFill/>
            <a:miter lim="800000"/>
            <a:headEnd/>
            <a:tailEnd/>
          </a:ln>
        </p:spPr>
      </p:pic>
      <p:pic>
        <p:nvPicPr>
          <p:cNvPr id="4026371" name="Picture 3"/>
          <p:cNvPicPr>
            <a:picLocks noChangeAspect="1" noChangeArrowheads="1"/>
          </p:cNvPicPr>
          <p:nvPr/>
        </p:nvPicPr>
        <p:blipFill>
          <a:blip r:embed="rId4" cstate="print"/>
          <a:srcRect/>
          <a:stretch>
            <a:fillRect/>
          </a:stretch>
        </p:blipFill>
        <p:spPr bwMode="auto">
          <a:xfrm>
            <a:off x="-28576" y="5257800"/>
            <a:ext cx="9172576" cy="762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itle 40"/>
          <p:cNvSpPr>
            <a:spLocks noGrp="1"/>
          </p:cNvSpPr>
          <p:nvPr>
            <p:ph type="title"/>
          </p:nvPr>
        </p:nvSpPr>
        <p:spPr>
          <a:xfrm>
            <a:off x="457200" y="274638"/>
            <a:ext cx="8229600" cy="944562"/>
          </a:xfrm>
        </p:spPr>
        <p:txBody>
          <a:bodyPr/>
          <a:lstStyle/>
          <a:p>
            <a:r>
              <a:rPr lang="en-US" sz="3600" dirty="0" smtClean="0">
                <a:latin typeface="Arial" pitchFamily="34" charset="0"/>
                <a:cs typeface="Arial" pitchFamily="34" charset="0"/>
              </a:rPr>
              <a:t>Universal laws (constraints)</a:t>
            </a:r>
          </a:p>
        </p:txBody>
      </p:sp>
      <p:sp>
        <p:nvSpPr>
          <p:cNvPr id="11" name="Content Placeholder 10"/>
          <p:cNvSpPr>
            <a:spLocks noGrp="1"/>
          </p:cNvSpPr>
          <p:nvPr>
            <p:ph idx="1"/>
          </p:nvPr>
        </p:nvSpPr>
        <p:spPr>
          <a:xfrm>
            <a:off x="457200" y="1371600"/>
            <a:ext cx="8229600" cy="4953000"/>
          </a:xfrm>
        </p:spPr>
        <p:txBody>
          <a:bodyPr/>
          <a:lstStyle/>
          <a:p>
            <a:pPr>
              <a:buNone/>
            </a:pPr>
            <a:r>
              <a:rPr lang="en-US" dirty="0" smtClean="0"/>
              <a:t>Well known from physics and chemistry:</a:t>
            </a:r>
          </a:p>
          <a:p>
            <a:r>
              <a:rPr lang="en-US" dirty="0" smtClean="0"/>
              <a:t>Classical: gravity, energy, carbon,…</a:t>
            </a:r>
          </a:p>
          <a:p>
            <a:r>
              <a:rPr lang="en-US" dirty="0" smtClean="0"/>
              <a:t>Modern: speed of light, “Heisenberg”, …</a:t>
            </a:r>
          </a:p>
          <a:p>
            <a:pPr>
              <a:buNone/>
            </a:pPr>
            <a:endParaRPr lang="en-US" dirty="0" smtClean="0"/>
          </a:p>
          <a:p>
            <a:pPr>
              <a:buNone/>
            </a:pPr>
            <a:r>
              <a:rPr lang="en-US" dirty="0" smtClean="0"/>
              <a:t>Not so much:</a:t>
            </a:r>
          </a:p>
          <a:p>
            <a:r>
              <a:rPr lang="en-US" b="1" dirty="0" smtClean="0">
                <a:solidFill>
                  <a:srgbClr val="FF0000"/>
                </a:solidFill>
              </a:rPr>
              <a:t>Robustness</a:t>
            </a:r>
          </a:p>
          <a:p>
            <a:pPr lvl="1"/>
            <a:r>
              <a:rPr lang="en-US" dirty="0" smtClean="0"/>
              <a:t>Critical to study of complex systems</a:t>
            </a:r>
          </a:p>
          <a:p>
            <a:pPr lvl="1"/>
            <a:r>
              <a:rPr lang="en-US" dirty="0" smtClean="0"/>
              <a:t>Unknown outside narrow technical disciplines</a:t>
            </a:r>
          </a:p>
          <a:p>
            <a:pPr lvl="1"/>
            <a:r>
              <a:rPr lang="en-US" dirty="0" smtClean="0"/>
              <a:t>Theorems, not mere metaphors</a:t>
            </a:r>
          </a:p>
          <a:p>
            <a:pPr>
              <a:buNone/>
            </a:pPr>
            <a:endParaRPr lang="en-US" dirty="0" smtClean="0"/>
          </a:p>
        </p:txBody>
      </p:sp>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Arrow Connector 65"/>
          <p:cNvCxnSpPr/>
          <p:nvPr/>
        </p:nvCxnSpPr>
        <p:spPr bwMode="auto">
          <a:xfrm>
            <a:off x="2057400" y="5486400"/>
            <a:ext cx="4621063" cy="0"/>
          </a:xfrm>
          <a:prstGeom prst="straightConnector1">
            <a:avLst/>
          </a:prstGeom>
          <a:noFill/>
          <a:ln w="57150" cap="flat" cmpd="sng" algn="ctr">
            <a:solidFill>
              <a:schemeClr val="tx1"/>
            </a:solidFill>
            <a:prstDash val="solid"/>
            <a:round/>
            <a:headEnd type="none" w="med" len="med"/>
            <a:tailEnd type="arrow"/>
          </a:ln>
          <a:effectLst/>
        </p:spPr>
      </p:cxnSp>
      <p:cxnSp>
        <p:nvCxnSpPr>
          <p:cNvPr id="69" name="Straight Arrow Connector 68"/>
          <p:cNvCxnSpPr/>
          <p:nvPr/>
        </p:nvCxnSpPr>
        <p:spPr bwMode="auto">
          <a:xfrm flipV="1">
            <a:off x="2065785" y="1981200"/>
            <a:ext cx="0" cy="3505200"/>
          </a:xfrm>
          <a:prstGeom prst="straightConnector1">
            <a:avLst/>
          </a:prstGeom>
          <a:noFill/>
          <a:ln w="57150" cap="flat" cmpd="sng" algn="ctr">
            <a:solidFill>
              <a:schemeClr val="tx1"/>
            </a:solidFill>
            <a:prstDash val="solid"/>
            <a:round/>
            <a:headEnd type="none" w="med" len="med"/>
            <a:tailEnd type="arrow"/>
          </a:ln>
          <a:effectLst/>
        </p:spPr>
      </p:cxnSp>
      <p:sp>
        <p:nvSpPr>
          <p:cNvPr id="95" name="TextBox 94"/>
          <p:cNvSpPr txBox="1"/>
          <p:nvPr/>
        </p:nvSpPr>
        <p:spPr>
          <a:xfrm>
            <a:off x="685800" y="2209800"/>
            <a:ext cx="963725" cy="523220"/>
          </a:xfrm>
          <a:prstGeom prst="rect">
            <a:avLst/>
          </a:prstGeom>
          <a:noFill/>
        </p:spPr>
        <p:txBody>
          <a:bodyPr wrap="none" rtlCol="0">
            <a:spAutoFit/>
          </a:bodyPr>
          <a:lstStyle/>
          <a:p>
            <a:r>
              <a:rPr lang="en-US" sz="2800" dirty="0" smtClean="0">
                <a:solidFill>
                  <a:srgbClr val="000000"/>
                </a:solidFill>
              </a:rPr>
              <a:t>Slow</a:t>
            </a:r>
            <a:endParaRPr lang="en-US" sz="2800" dirty="0">
              <a:solidFill>
                <a:srgbClr val="000000"/>
              </a:solidFill>
            </a:endParaRPr>
          </a:p>
        </p:txBody>
      </p:sp>
      <p:cxnSp>
        <p:nvCxnSpPr>
          <p:cNvPr id="14" name="Straight Connector 13"/>
          <p:cNvCxnSpPr/>
          <p:nvPr/>
        </p:nvCxnSpPr>
        <p:spPr bwMode="auto">
          <a:xfrm>
            <a:off x="2286000" y="2895600"/>
            <a:ext cx="3962400" cy="2286000"/>
          </a:xfrm>
          <a:prstGeom prst="line">
            <a:avLst/>
          </a:prstGeom>
          <a:noFill/>
          <a:ln w="57150" cap="flat" cmpd="sng" algn="ctr">
            <a:solidFill>
              <a:srgbClr val="FF3300"/>
            </a:solidFill>
            <a:prstDash val="dash"/>
            <a:round/>
            <a:headEnd type="none" w="med" len="med"/>
            <a:tailEnd type="none" w="med" len="med"/>
          </a:ln>
          <a:effectLst/>
        </p:spPr>
      </p:cxnSp>
      <p:sp>
        <p:nvSpPr>
          <p:cNvPr id="16" name="TextBox 15"/>
          <p:cNvSpPr txBox="1"/>
          <p:nvPr/>
        </p:nvSpPr>
        <p:spPr>
          <a:xfrm>
            <a:off x="762000" y="4953000"/>
            <a:ext cx="883575" cy="523220"/>
          </a:xfrm>
          <a:prstGeom prst="rect">
            <a:avLst/>
          </a:prstGeom>
          <a:noFill/>
        </p:spPr>
        <p:txBody>
          <a:bodyPr wrap="none" rtlCol="0">
            <a:spAutoFit/>
          </a:bodyPr>
          <a:lstStyle/>
          <a:p>
            <a:r>
              <a:rPr lang="en-US" sz="2800" dirty="0" smtClean="0">
                <a:solidFill>
                  <a:srgbClr val="000000"/>
                </a:solidFill>
              </a:rPr>
              <a:t>Fast</a:t>
            </a:r>
            <a:endParaRPr lang="en-US" sz="2800" dirty="0">
              <a:solidFill>
                <a:srgbClr val="000000"/>
              </a:solidFill>
            </a:endParaRPr>
          </a:p>
        </p:txBody>
      </p:sp>
      <p:sp>
        <p:nvSpPr>
          <p:cNvPr id="15" name="TextBox 14"/>
          <p:cNvSpPr txBox="1"/>
          <p:nvPr/>
        </p:nvSpPr>
        <p:spPr>
          <a:xfrm>
            <a:off x="2497966" y="5725180"/>
            <a:ext cx="1247457" cy="461665"/>
          </a:xfrm>
          <a:prstGeom prst="rect">
            <a:avLst/>
          </a:prstGeom>
          <a:noFill/>
        </p:spPr>
        <p:txBody>
          <a:bodyPr wrap="none" rtlCol="0">
            <a:spAutoFit/>
          </a:bodyPr>
          <a:lstStyle/>
          <a:p>
            <a:r>
              <a:rPr lang="en-US" sz="2400" dirty="0" smtClean="0">
                <a:solidFill>
                  <a:srgbClr val="000000"/>
                </a:solidFill>
              </a:rPr>
              <a:t>Flexible</a:t>
            </a:r>
            <a:endParaRPr lang="en-US" sz="2400" dirty="0">
              <a:solidFill>
                <a:srgbClr val="000000"/>
              </a:solidFill>
            </a:endParaRPr>
          </a:p>
        </p:txBody>
      </p:sp>
      <p:sp>
        <p:nvSpPr>
          <p:cNvPr id="18" name="TextBox 17"/>
          <p:cNvSpPr txBox="1"/>
          <p:nvPr/>
        </p:nvSpPr>
        <p:spPr>
          <a:xfrm>
            <a:off x="5532854" y="5715000"/>
            <a:ext cx="1401346" cy="461665"/>
          </a:xfrm>
          <a:prstGeom prst="rect">
            <a:avLst/>
          </a:prstGeom>
          <a:noFill/>
        </p:spPr>
        <p:txBody>
          <a:bodyPr wrap="none" rtlCol="0">
            <a:spAutoFit/>
          </a:bodyPr>
          <a:lstStyle/>
          <a:p>
            <a:r>
              <a:rPr lang="en-US" sz="2400" dirty="0" smtClean="0">
                <a:solidFill>
                  <a:srgbClr val="000000"/>
                </a:solidFill>
              </a:rPr>
              <a:t>Inflexible</a:t>
            </a:r>
            <a:endParaRPr lang="en-US" sz="2400" dirty="0">
              <a:solidFill>
                <a:srgbClr val="000000"/>
              </a:solidFill>
            </a:endParaRPr>
          </a:p>
        </p:txBody>
      </p:sp>
      <p:sp>
        <p:nvSpPr>
          <p:cNvPr id="20" name="TextBox 19"/>
          <p:cNvSpPr txBox="1"/>
          <p:nvPr/>
        </p:nvSpPr>
        <p:spPr>
          <a:xfrm rot="1800000">
            <a:off x="2811716" y="3994324"/>
            <a:ext cx="1904689" cy="523220"/>
          </a:xfrm>
          <a:prstGeom prst="rect">
            <a:avLst/>
          </a:prstGeom>
          <a:noFill/>
        </p:spPr>
        <p:txBody>
          <a:bodyPr wrap="none" rtlCol="0">
            <a:spAutoFit/>
          </a:bodyPr>
          <a:lstStyle/>
          <a:p>
            <a:r>
              <a:rPr lang="en-US" sz="2800" dirty="0" smtClean="0">
                <a:solidFill>
                  <a:srgbClr val="FF0000"/>
                </a:solidFill>
              </a:rPr>
              <a:t>Impossible</a:t>
            </a:r>
            <a:endParaRPr lang="en-US" sz="2800" dirty="0">
              <a:solidFill>
                <a:srgbClr val="FF0000"/>
              </a:solidFill>
            </a:endParaRPr>
          </a:p>
        </p:txBody>
      </p:sp>
      <p:sp>
        <p:nvSpPr>
          <p:cNvPr id="23" name="Left-Right Arrow 22"/>
          <p:cNvSpPr/>
          <p:nvPr/>
        </p:nvSpPr>
        <p:spPr bwMode="auto">
          <a:xfrm rot="1800000">
            <a:off x="2586881" y="3024136"/>
            <a:ext cx="3962400" cy="858273"/>
          </a:xfrm>
          <a:prstGeom prst="leftRightArrow">
            <a:avLst>
              <a:gd name="adj1" fmla="val 66848"/>
              <a:gd name="adj2" fmla="val 50000"/>
            </a:avLst>
          </a:prstGeom>
          <a:noFill/>
          <a:ln w="28575" cap="flat" cmpd="sng" algn="ctr">
            <a:solidFill>
              <a:srgbClr val="33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sz="2800" dirty="0" smtClean="0">
                <a:solidFill>
                  <a:srgbClr val="3366FF"/>
                </a:solidFill>
              </a:rPr>
              <a:t>Architecture</a:t>
            </a:r>
          </a:p>
        </p:txBody>
      </p:sp>
      <p:sp>
        <p:nvSpPr>
          <p:cNvPr id="24" name="TextBox 23"/>
          <p:cNvSpPr txBox="1"/>
          <p:nvPr/>
        </p:nvSpPr>
        <p:spPr>
          <a:xfrm>
            <a:off x="6248400" y="3657600"/>
            <a:ext cx="3048000" cy="1384995"/>
          </a:xfrm>
          <a:prstGeom prst="rect">
            <a:avLst/>
          </a:prstGeom>
          <a:noFill/>
        </p:spPr>
        <p:txBody>
          <a:bodyPr wrap="square" rtlCol="0">
            <a:spAutoFit/>
          </a:bodyPr>
          <a:lstStyle/>
          <a:p>
            <a:pPr algn="ctr"/>
            <a:r>
              <a:rPr lang="en-US" sz="2800" dirty="0" smtClean="0">
                <a:solidFill>
                  <a:srgbClr val="000000"/>
                </a:solidFill>
              </a:rPr>
              <a:t>Architecture (constraints that deconstrain)</a:t>
            </a:r>
            <a:endParaRPr lang="en-US" sz="2800" dirty="0">
              <a:solidFill>
                <a:srgbClr val="000000"/>
              </a:solidFill>
            </a:endParaRPr>
          </a:p>
        </p:txBody>
      </p:sp>
      <p:sp>
        <p:nvSpPr>
          <p:cNvPr id="25" name="TextBox 24"/>
          <p:cNvSpPr txBox="1"/>
          <p:nvPr/>
        </p:nvSpPr>
        <p:spPr>
          <a:xfrm>
            <a:off x="2438400" y="6182380"/>
            <a:ext cx="1523174" cy="523220"/>
          </a:xfrm>
          <a:prstGeom prst="rect">
            <a:avLst/>
          </a:prstGeom>
          <a:noFill/>
        </p:spPr>
        <p:txBody>
          <a:bodyPr wrap="none" rtlCol="0">
            <a:spAutoFit/>
          </a:bodyPr>
          <a:lstStyle/>
          <a:p>
            <a:r>
              <a:rPr lang="en-US" sz="2800" b="1" dirty="0" smtClean="0">
                <a:solidFill>
                  <a:srgbClr val="000000"/>
                </a:solidFill>
              </a:rPr>
              <a:t>General</a:t>
            </a:r>
            <a:endParaRPr lang="en-US" sz="2800" b="1" dirty="0">
              <a:solidFill>
                <a:srgbClr val="000000"/>
              </a:solidFill>
            </a:endParaRPr>
          </a:p>
        </p:txBody>
      </p:sp>
      <p:sp>
        <p:nvSpPr>
          <p:cNvPr id="26" name="TextBox 25"/>
          <p:cNvSpPr txBox="1"/>
          <p:nvPr/>
        </p:nvSpPr>
        <p:spPr>
          <a:xfrm>
            <a:off x="5473288" y="6172200"/>
            <a:ext cx="1443024" cy="523220"/>
          </a:xfrm>
          <a:prstGeom prst="rect">
            <a:avLst/>
          </a:prstGeom>
          <a:noFill/>
        </p:spPr>
        <p:txBody>
          <a:bodyPr wrap="none" rtlCol="0">
            <a:spAutoFit/>
          </a:bodyPr>
          <a:lstStyle/>
          <a:p>
            <a:r>
              <a:rPr lang="en-US" sz="2800" b="1" dirty="0" smtClean="0">
                <a:solidFill>
                  <a:srgbClr val="000000"/>
                </a:solidFill>
              </a:rPr>
              <a:t>Special</a:t>
            </a:r>
            <a:endParaRPr lang="en-US" sz="2800" b="1" dirty="0">
              <a:solidFill>
                <a:srgbClr val="000000"/>
              </a:solidFill>
            </a:endParaRPr>
          </a:p>
        </p:txBody>
      </p:sp>
      <p:sp>
        <p:nvSpPr>
          <p:cNvPr id="19" name="TextBox 18"/>
          <p:cNvSpPr txBox="1"/>
          <p:nvPr/>
        </p:nvSpPr>
        <p:spPr>
          <a:xfrm>
            <a:off x="304800" y="152400"/>
            <a:ext cx="5638800" cy="584775"/>
          </a:xfrm>
          <a:prstGeom prst="rect">
            <a:avLst/>
          </a:prstGeom>
          <a:noFill/>
        </p:spPr>
        <p:txBody>
          <a:bodyPr wrap="square" rtlCol="0">
            <a:spAutoFit/>
          </a:bodyPr>
          <a:lstStyle/>
          <a:p>
            <a:r>
              <a:rPr lang="en-US" sz="3200" b="1" dirty="0" smtClean="0">
                <a:solidFill>
                  <a:prstClr val="black"/>
                </a:solidFill>
              </a:rPr>
              <a:t>How general is this picture?</a:t>
            </a:r>
            <a:endParaRPr lang="en-US" sz="3200" b="1" dirty="0">
              <a:solidFill>
                <a:prstClr val="black"/>
              </a:solidFill>
            </a:endParaRPr>
          </a:p>
        </p:txBody>
      </p:sp>
    </p:spTree>
  </p:cSld>
  <p:clrMapOvr>
    <a:masterClrMapping/>
  </p:clrMapOvr>
  <p:transition/>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2"/>
          <p:cNvGrpSpPr/>
          <p:nvPr/>
        </p:nvGrpSpPr>
        <p:grpSpPr>
          <a:xfrm>
            <a:off x="2501764" y="1533444"/>
            <a:ext cx="1321053" cy="4486356"/>
            <a:chOff x="7086600" y="-453313"/>
            <a:chExt cx="1321053" cy="4486356"/>
          </a:xfrm>
        </p:grpSpPr>
        <p:grpSp>
          <p:nvGrpSpPr>
            <p:cNvPr id="3" name="Group 71"/>
            <p:cNvGrpSpPr/>
            <p:nvPr/>
          </p:nvGrpSpPr>
          <p:grpSpPr>
            <a:xfrm>
              <a:off x="7086600" y="2438400"/>
              <a:ext cx="1321053" cy="1594643"/>
              <a:chOff x="7064916" y="2592388"/>
              <a:chExt cx="1321053" cy="1594643"/>
            </a:xfrm>
          </p:grpSpPr>
          <p:sp>
            <p:nvSpPr>
              <p:cNvPr id="67"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8"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9"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0"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1"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2"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3"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65" name="Line 34"/>
            <p:cNvSpPr>
              <a:spLocks noChangeShapeType="1"/>
            </p:cNvSpPr>
            <p:nvPr/>
          </p:nvSpPr>
          <p:spPr bwMode="auto">
            <a:xfrm flipV="1">
              <a:off x="7329488" y="-453313"/>
              <a:ext cx="0" cy="3618788"/>
            </a:xfrm>
            <a:prstGeom prst="line">
              <a:avLst/>
            </a:prstGeom>
            <a:noFill/>
            <a:ln w="127000">
              <a:solidFill>
                <a:schemeClr val="tx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grpSp>
        <p:nvGrpSpPr>
          <p:cNvPr id="4" name="Group 25"/>
          <p:cNvGrpSpPr/>
          <p:nvPr/>
        </p:nvGrpSpPr>
        <p:grpSpPr>
          <a:xfrm rot="758787" flipH="1">
            <a:off x="6006964" y="1873500"/>
            <a:ext cx="1291665" cy="990600"/>
            <a:chOff x="6341782" y="2133600"/>
            <a:chExt cx="1887818" cy="1447800"/>
          </a:xfrm>
        </p:grpSpPr>
        <p:sp>
          <p:nvSpPr>
            <p:cNvPr id="50" name="Rectangle 49"/>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1" name="Oval 50"/>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52" name="Chord 51"/>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57" name="TextBox 56"/>
          <p:cNvSpPr txBox="1"/>
          <p:nvPr/>
        </p:nvSpPr>
        <p:spPr>
          <a:xfrm>
            <a:off x="1828800" y="304800"/>
            <a:ext cx="6037230" cy="584775"/>
          </a:xfrm>
          <a:prstGeom prst="rect">
            <a:avLst/>
          </a:prstGeom>
          <a:noFill/>
        </p:spPr>
        <p:txBody>
          <a:bodyPr wrap="none" rtlCol="0">
            <a:spAutoFit/>
          </a:bodyPr>
          <a:lstStyle/>
          <a:p>
            <a:r>
              <a:rPr lang="en-US" sz="3200" dirty="0" smtClean="0">
                <a:solidFill>
                  <a:srgbClr val="000000"/>
                </a:solidFill>
              </a:rPr>
              <a:t>Balancing an inverted pendulum</a:t>
            </a:r>
            <a:endParaRPr lang="en-US" sz="3200" dirty="0">
              <a:solidFill>
                <a:srgbClr val="000000"/>
              </a:solidFill>
            </a:endParaRPr>
          </a:p>
        </p:txBody>
      </p:sp>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Line 7"/>
          <p:cNvSpPr>
            <a:spLocks noChangeShapeType="1"/>
          </p:cNvSpPr>
          <p:nvPr/>
        </p:nvSpPr>
        <p:spPr bwMode="auto">
          <a:xfrm flipV="1">
            <a:off x="1143000" y="38862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2" name="Group 89"/>
          <p:cNvGrpSpPr/>
          <p:nvPr/>
        </p:nvGrpSpPr>
        <p:grpSpPr>
          <a:xfrm rot="19573192">
            <a:off x="1074898" y="3576178"/>
            <a:ext cx="1211263" cy="1219200"/>
            <a:chOff x="990600" y="3886200"/>
            <a:chExt cx="1211263" cy="1219200"/>
          </a:xfrm>
        </p:grpSpPr>
        <p:sp>
          <p:nvSpPr>
            <p:cNvPr id="122" name="Freeform 16"/>
            <p:cNvSpPr>
              <a:spLocks/>
            </p:cNvSpPr>
            <p:nvPr/>
          </p:nvSpPr>
          <p:spPr bwMode="auto">
            <a:xfrm>
              <a:off x="990600" y="3886200"/>
              <a:ext cx="1211263"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23" name="Freeform 17"/>
            <p:cNvSpPr>
              <a:spLocks/>
            </p:cNvSpPr>
            <p:nvPr/>
          </p:nvSpPr>
          <p:spPr bwMode="auto">
            <a:xfrm>
              <a:off x="1347788" y="4300538"/>
              <a:ext cx="52387"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24" name="Freeform 19"/>
            <p:cNvSpPr>
              <a:spLocks/>
            </p:cNvSpPr>
            <p:nvPr/>
          </p:nvSpPr>
          <p:spPr bwMode="auto">
            <a:xfrm>
              <a:off x="1035050" y="3921125"/>
              <a:ext cx="1004888"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25" name="Freeform 21"/>
            <p:cNvSpPr>
              <a:spLocks/>
            </p:cNvSpPr>
            <p:nvPr/>
          </p:nvSpPr>
          <p:spPr bwMode="auto">
            <a:xfrm>
              <a:off x="1027113" y="4202113"/>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nvGrpSpPr>
          <p:cNvPr id="3" name="Group 72"/>
          <p:cNvGrpSpPr/>
          <p:nvPr/>
        </p:nvGrpSpPr>
        <p:grpSpPr>
          <a:xfrm>
            <a:off x="3682494" y="152400"/>
            <a:ext cx="1321053" cy="4486356"/>
            <a:chOff x="7086600" y="-453313"/>
            <a:chExt cx="1321053" cy="4486356"/>
          </a:xfrm>
        </p:grpSpPr>
        <p:grpSp>
          <p:nvGrpSpPr>
            <p:cNvPr id="4" name="Group 71"/>
            <p:cNvGrpSpPr/>
            <p:nvPr/>
          </p:nvGrpSpPr>
          <p:grpSpPr>
            <a:xfrm>
              <a:off x="7086600" y="2438400"/>
              <a:ext cx="1321053" cy="1594643"/>
              <a:chOff x="7064916" y="2592388"/>
              <a:chExt cx="1321053" cy="1594643"/>
            </a:xfrm>
          </p:grpSpPr>
          <p:sp>
            <p:nvSpPr>
              <p:cNvPr id="67"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8"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9"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0"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1"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2"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3"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65" name="Line 34"/>
            <p:cNvSpPr>
              <a:spLocks noChangeShapeType="1"/>
            </p:cNvSpPr>
            <p:nvPr/>
          </p:nvSpPr>
          <p:spPr bwMode="auto">
            <a:xfrm flipV="1">
              <a:off x="7329488" y="-453313"/>
              <a:ext cx="0" cy="3618788"/>
            </a:xfrm>
            <a:prstGeom prst="line">
              <a:avLst/>
            </a:prstGeom>
            <a:no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grpSp>
        <p:nvGrpSpPr>
          <p:cNvPr id="5" name="Group 72"/>
          <p:cNvGrpSpPr/>
          <p:nvPr/>
        </p:nvGrpSpPr>
        <p:grpSpPr>
          <a:xfrm>
            <a:off x="6603747" y="1524000"/>
            <a:ext cx="1321053" cy="3114756"/>
            <a:chOff x="7086600" y="918287"/>
            <a:chExt cx="1321053" cy="3114756"/>
          </a:xfrm>
        </p:grpSpPr>
        <p:grpSp>
          <p:nvGrpSpPr>
            <p:cNvPr id="6" name="Group 71"/>
            <p:cNvGrpSpPr/>
            <p:nvPr/>
          </p:nvGrpSpPr>
          <p:grpSpPr>
            <a:xfrm>
              <a:off x="7086600" y="2438400"/>
              <a:ext cx="1321053" cy="1594643"/>
              <a:chOff x="7064916" y="2592388"/>
              <a:chExt cx="1321053" cy="1594643"/>
            </a:xfrm>
          </p:grpSpPr>
          <p:sp>
            <p:nvSpPr>
              <p:cNvPr id="79"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0"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1"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2"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3"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4"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5"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78" name="Line 34"/>
            <p:cNvSpPr>
              <a:spLocks noChangeShapeType="1"/>
            </p:cNvSpPr>
            <p:nvPr/>
          </p:nvSpPr>
          <p:spPr bwMode="auto">
            <a:xfrm flipV="1">
              <a:off x="7329488" y="918287"/>
              <a:ext cx="0" cy="2247188"/>
            </a:xfrm>
            <a:prstGeom prst="line">
              <a:avLst/>
            </a:prstGeom>
            <a:no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86" name="TextBox 85"/>
          <p:cNvSpPr txBox="1"/>
          <p:nvPr/>
        </p:nvSpPr>
        <p:spPr>
          <a:xfrm>
            <a:off x="914400" y="2844225"/>
            <a:ext cx="1050288" cy="584775"/>
          </a:xfrm>
          <a:prstGeom prst="rect">
            <a:avLst/>
          </a:prstGeom>
          <a:noFill/>
        </p:spPr>
        <p:txBody>
          <a:bodyPr wrap="none" rtlCol="0">
            <a:spAutoFit/>
          </a:bodyPr>
          <a:lstStyle/>
          <a:p>
            <a:r>
              <a:rPr lang="en-US" sz="3200" dirty="0" smtClean="0">
                <a:solidFill>
                  <a:srgbClr val="000000"/>
                </a:solidFill>
              </a:rPr>
              <a:t>easy</a:t>
            </a:r>
            <a:endParaRPr lang="en-US" sz="3200" dirty="0">
              <a:solidFill>
                <a:srgbClr val="000000"/>
              </a:solidFill>
            </a:endParaRPr>
          </a:p>
        </p:txBody>
      </p:sp>
      <p:sp>
        <p:nvSpPr>
          <p:cNvPr id="87" name="TextBox 86"/>
          <p:cNvSpPr txBox="1"/>
          <p:nvPr/>
        </p:nvSpPr>
        <p:spPr>
          <a:xfrm>
            <a:off x="4114800" y="2844225"/>
            <a:ext cx="1003801" cy="584775"/>
          </a:xfrm>
          <a:prstGeom prst="rect">
            <a:avLst/>
          </a:prstGeom>
          <a:noFill/>
        </p:spPr>
        <p:txBody>
          <a:bodyPr wrap="none" rtlCol="0">
            <a:spAutoFit/>
          </a:bodyPr>
          <a:lstStyle/>
          <a:p>
            <a:r>
              <a:rPr lang="en-US" sz="3200" dirty="0" smtClean="0">
                <a:solidFill>
                  <a:srgbClr val="FF0000"/>
                </a:solidFill>
              </a:rPr>
              <a:t>hard</a:t>
            </a:r>
            <a:endParaRPr lang="en-US" sz="3200" dirty="0">
              <a:solidFill>
                <a:srgbClr val="FF0000"/>
              </a:solidFill>
            </a:endParaRPr>
          </a:p>
        </p:txBody>
      </p:sp>
      <p:sp>
        <p:nvSpPr>
          <p:cNvPr id="88" name="TextBox 87"/>
          <p:cNvSpPr txBox="1"/>
          <p:nvPr/>
        </p:nvSpPr>
        <p:spPr>
          <a:xfrm>
            <a:off x="7225799" y="2844225"/>
            <a:ext cx="1367682" cy="584775"/>
          </a:xfrm>
          <a:prstGeom prst="rect">
            <a:avLst/>
          </a:prstGeom>
          <a:noFill/>
        </p:spPr>
        <p:txBody>
          <a:bodyPr wrap="none" rtlCol="0">
            <a:spAutoFit/>
          </a:bodyPr>
          <a:lstStyle/>
          <a:p>
            <a:r>
              <a:rPr lang="en-US" sz="3200" dirty="0" smtClean="0">
                <a:solidFill>
                  <a:srgbClr val="FF0000"/>
                </a:solidFill>
              </a:rPr>
              <a:t>harder</a:t>
            </a:r>
            <a:endParaRPr lang="en-US" sz="3200" dirty="0">
              <a:solidFill>
                <a:srgbClr val="FF0000"/>
              </a:solidFill>
            </a:endParaRPr>
          </a:p>
        </p:txBody>
      </p:sp>
      <p:sp>
        <p:nvSpPr>
          <p:cNvPr id="89" name="TextBox 88"/>
          <p:cNvSpPr txBox="1"/>
          <p:nvPr/>
        </p:nvSpPr>
        <p:spPr>
          <a:xfrm>
            <a:off x="5334000" y="228600"/>
            <a:ext cx="3048000" cy="1077218"/>
          </a:xfrm>
          <a:prstGeom prst="rect">
            <a:avLst/>
          </a:prstGeom>
          <a:noFill/>
        </p:spPr>
        <p:txBody>
          <a:bodyPr wrap="square" rtlCol="0">
            <a:spAutoFit/>
          </a:bodyPr>
          <a:lstStyle/>
          <a:p>
            <a:pPr algn="ctr"/>
            <a:r>
              <a:rPr lang="en-US" sz="3200" dirty="0" smtClean="0">
                <a:solidFill>
                  <a:srgbClr val="000000"/>
                </a:solidFill>
              </a:rPr>
              <a:t>Also harder if old and/or slow.</a:t>
            </a:r>
            <a:endParaRPr lang="en-US" sz="3200" dirty="0">
              <a:solidFill>
                <a:srgbClr val="000000"/>
              </a:solidFill>
            </a:endParaRPr>
          </a:p>
        </p:txBody>
      </p:sp>
      <p:sp>
        <p:nvSpPr>
          <p:cNvPr id="32" name="TextBox 31"/>
          <p:cNvSpPr txBox="1"/>
          <p:nvPr/>
        </p:nvSpPr>
        <p:spPr>
          <a:xfrm>
            <a:off x="1752600" y="6258580"/>
            <a:ext cx="5920210" cy="523220"/>
          </a:xfrm>
          <a:prstGeom prst="rect">
            <a:avLst/>
          </a:prstGeom>
          <a:noFill/>
        </p:spPr>
        <p:txBody>
          <a:bodyPr wrap="none" rtlCol="0">
            <a:spAutoFit/>
          </a:bodyPr>
          <a:lstStyle/>
          <a:p>
            <a:r>
              <a:rPr lang="en-US" sz="2800" dirty="0" smtClean="0">
                <a:solidFill>
                  <a:srgbClr val="000000"/>
                </a:solidFill>
              </a:rPr>
              <a:t>Easy to </a:t>
            </a:r>
            <a:r>
              <a:rPr lang="en-US" sz="2800" b="1" i="1" dirty="0" smtClean="0">
                <a:solidFill>
                  <a:srgbClr val="000000"/>
                </a:solidFill>
              </a:rPr>
              <a:t>prove</a:t>
            </a:r>
            <a:r>
              <a:rPr lang="en-US" sz="2800" dirty="0" smtClean="0">
                <a:solidFill>
                  <a:srgbClr val="000000"/>
                </a:solidFill>
              </a:rPr>
              <a:t> using simple models.</a:t>
            </a:r>
            <a:endParaRPr lang="en-US" sz="2800" dirty="0">
              <a:solidFill>
                <a:srgbClr val="000000"/>
              </a:solidFill>
            </a:endParaRPr>
          </a:p>
        </p:txBody>
      </p: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2"/>
          <p:cNvGrpSpPr/>
          <p:nvPr/>
        </p:nvGrpSpPr>
        <p:grpSpPr>
          <a:xfrm>
            <a:off x="381000" y="879144"/>
            <a:ext cx="1321053" cy="4486356"/>
            <a:chOff x="7086600" y="-453313"/>
            <a:chExt cx="1321053" cy="4486356"/>
          </a:xfrm>
        </p:grpSpPr>
        <p:grpSp>
          <p:nvGrpSpPr>
            <p:cNvPr id="3" name="Group 71"/>
            <p:cNvGrpSpPr/>
            <p:nvPr/>
          </p:nvGrpSpPr>
          <p:grpSpPr>
            <a:xfrm>
              <a:off x="7086600" y="2438400"/>
              <a:ext cx="1321053" cy="1594643"/>
              <a:chOff x="7064916" y="2592388"/>
              <a:chExt cx="1321053" cy="1594643"/>
            </a:xfrm>
          </p:grpSpPr>
          <p:sp>
            <p:nvSpPr>
              <p:cNvPr id="67"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8"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9"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0"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1"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2"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73"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65" name="Line 34"/>
            <p:cNvSpPr>
              <a:spLocks noChangeShapeType="1"/>
            </p:cNvSpPr>
            <p:nvPr/>
          </p:nvSpPr>
          <p:spPr bwMode="auto">
            <a:xfrm flipV="1">
              <a:off x="7329488" y="-453313"/>
              <a:ext cx="0" cy="3618788"/>
            </a:xfrm>
            <a:prstGeom prst="line">
              <a:avLst/>
            </a:prstGeom>
            <a:noFill/>
            <a:ln w="127000">
              <a:solidFill>
                <a:schemeClr val="tx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grpSp>
        <p:nvGrpSpPr>
          <p:cNvPr id="4" name="Group 72"/>
          <p:cNvGrpSpPr/>
          <p:nvPr/>
        </p:nvGrpSpPr>
        <p:grpSpPr>
          <a:xfrm>
            <a:off x="3356718" y="2250744"/>
            <a:ext cx="1321053" cy="3114756"/>
            <a:chOff x="7086600" y="918287"/>
            <a:chExt cx="1321053" cy="3114756"/>
          </a:xfrm>
        </p:grpSpPr>
        <p:grpSp>
          <p:nvGrpSpPr>
            <p:cNvPr id="5" name="Group 71"/>
            <p:cNvGrpSpPr/>
            <p:nvPr/>
          </p:nvGrpSpPr>
          <p:grpSpPr>
            <a:xfrm>
              <a:off x="7086600" y="2438400"/>
              <a:ext cx="1321053" cy="1594643"/>
              <a:chOff x="7064916" y="2592388"/>
              <a:chExt cx="1321053" cy="1594643"/>
            </a:xfrm>
          </p:grpSpPr>
          <p:sp>
            <p:nvSpPr>
              <p:cNvPr id="79"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0"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1"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2"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3"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4"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5"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78" name="Line 34"/>
            <p:cNvSpPr>
              <a:spLocks noChangeShapeType="1"/>
            </p:cNvSpPr>
            <p:nvPr/>
          </p:nvSpPr>
          <p:spPr bwMode="auto">
            <a:xfrm flipV="1">
              <a:off x="7329488" y="918287"/>
              <a:ext cx="0" cy="2247188"/>
            </a:xfrm>
            <a:prstGeom prst="line">
              <a:avLst/>
            </a:prstGeom>
            <a:noFill/>
            <a:ln w="127000">
              <a:solidFill>
                <a:schemeClr val="tx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87" name="TextBox 86"/>
          <p:cNvSpPr txBox="1"/>
          <p:nvPr/>
        </p:nvSpPr>
        <p:spPr>
          <a:xfrm>
            <a:off x="838200" y="3622344"/>
            <a:ext cx="1003801" cy="584775"/>
          </a:xfrm>
          <a:prstGeom prst="rect">
            <a:avLst/>
          </a:prstGeom>
          <a:noFill/>
        </p:spPr>
        <p:txBody>
          <a:bodyPr wrap="none" rtlCol="0">
            <a:spAutoFit/>
          </a:bodyPr>
          <a:lstStyle/>
          <a:p>
            <a:r>
              <a:rPr lang="en-US" sz="3200" dirty="0" smtClean="0">
                <a:solidFill>
                  <a:srgbClr val="000000"/>
                </a:solidFill>
              </a:rPr>
              <a:t>hard</a:t>
            </a:r>
            <a:endParaRPr lang="en-US" sz="3200" dirty="0">
              <a:solidFill>
                <a:srgbClr val="000000"/>
              </a:solidFill>
            </a:endParaRPr>
          </a:p>
        </p:txBody>
      </p:sp>
      <p:sp>
        <p:nvSpPr>
          <p:cNvPr id="88" name="TextBox 87"/>
          <p:cNvSpPr txBox="1"/>
          <p:nvPr/>
        </p:nvSpPr>
        <p:spPr>
          <a:xfrm>
            <a:off x="3966318" y="3647169"/>
            <a:ext cx="1367682" cy="584775"/>
          </a:xfrm>
          <a:prstGeom prst="rect">
            <a:avLst/>
          </a:prstGeom>
          <a:noFill/>
        </p:spPr>
        <p:txBody>
          <a:bodyPr wrap="none" rtlCol="0">
            <a:spAutoFit/>
          </a:bodyPr>
          <a:lstStyle/>
          <a:p>
            <a:r>
              <a:rPr lang="en-US" sz="3200" dirty="0" smtClean="0">
                <a:solidFill>
                  <a:srgbClr val="000000"/>
                </a:solidFill>
              </a:rPr>
              <a:t>harder</a:t>
            </a:r>
            <a:endParaRPr lang="en-US" sz="3200" dirty="0">
              <a:solidFill>
                <a:srgbClr val="000000"/>
              </a:solidFill>
            </a:endParaRPr>
          </a:p>
        </p:txBody>
      </p:sp>
      <p:grpSp>
        <p:nvGrpSpPr>
          <p:cNvPr id="6" name="Group 72"/>
          <p:cNvGrpSpPr/>
          <p:nvPr/>
        </p:nvGrpSpPr>
        <p:grpSpPr>
          <a:xfrm>
            <a:off x="6556935" y="879144"/>
            <a:ext cx="1321053" cy="4486356"/>
            <a:chOff x="7086600" y="-453313"/>
            <a:chExt cx="1321053" cy="4486356"/>
          </a:xfrm>
        </p:grpSpPr>
        <p:grpSp>
          <p:nvGrpSpPr>
            <p:cNvPr id="7" name="Group 71"/>
            <p:cNvGrpSpPr/>
            <p:nvPr/>
          </p:nvGrpSpPr>
          <p:grpSpPr>
            <a:xfrm>
              <a:off x="7086600" y="2438400"/>
              <a:ext cx="1321053" cy="1594643"/>
              <a:chOff x="7064916" y="2592388"/>
              <a:chExt cx="1321053" cy="1594643"/>
            </a:xfrm>
          </p:grpSpPr>
          <p:sp>
            <p:nvSpPr>
              <p:cNvPr id="33"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4"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5"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6"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7"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8"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9"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32" name="Line 34"/>
            <p:cNvSpPr>
              <a:spLocks noChangeShapeType="1"/>
            </p:cNvSpPr>
            <p:nvPr/>
          </p:nvSpPr>
          <p:spPr bwMode="auto">
            <a:xfrm flipV="1">
              <a:off x="7329488" y="-453313"/>
              <a:ext cx="0" cy="3618788"/>
            </a:xfrm>
            <a:prstGeom prst="line">
              <a:avLst/>
            </a:prstGeom>
            <a:no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40" name="TextBox 39"/>
          <p:cNvSpPr txBox="1"/>
          <p:nvPr/>
        </p:nvSpPr>
        <p:spPr>
          <a:xfrm>
            <a:off x="7014135" y="3544669"/>
            <a:ext cx="2005677" cy="646331"/>
          </a:xfrm>
          <a:prstGeom prst="rect">
            <a:avLst/>
          </a:prstGeom>
          <a:noFill/>
        </p:spPr>
        <p:txBody>
          <a:bodyPr wrap="none" rtlCol="0">
            <a:spAutoFit/>
          </a:bodyPr>
          <a:lstStyle/>
          <a:p>
            <a:r>
              <a:rPr lang="en-US" sz="3600" b="1" dirty="0" smtClean="0">
                <a:solidFill>
                  <a:srgbClr val="FF0000"/>
                </a:solidFill>
              </a:rPr>
              <a:t>hardest!</a:t>
            </a:r>
            <a:endParaRPr lang="en-US" sz="3600" b="1" dirty="0">
              <a:solidFill>
                <a:srgbClr val="FF0000"/>
              </a:solidFill>
            </a:endParaRPr>
          </a:p>
        </p:txBody>
      </p:sp>
      <p:grpSp>
        <p:nvGrpSpPr>
          <p:cNvPr id="8" name="Group 25"/>
          <p:cNvGrpSpPr/>
          <p:nvPr/>
        </p:nvGrpSpPr>
        <p:grpSpPr>
          <a:xfrm flipH="1">
            <a:off x="7166535" y="1784100"/>
            <a:ext cx="1291665" cy="990600"/>
            <a:chOff x="6341782" y="2133600"/>
            <a:chExt cx="1887818" cy="1447800"/>
          </a:xfrm>
        </p:grpSpPr>
        <p:sp>
          <p:nvSpPr>
            <p:cNvPr id="42" name="Rectangle 41"/>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3" name="Oval 42"/>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44" name="Chord 43"/>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nvGrpSpPr>
          <p:cNvPr id="9" name="Group 25"/>
          <p:cNvGrpSpPr/>
          <p:nvPr/>
        </p:nvGrpSpPr>
        <p:grpSpPr>
          <a:xfrm flipH="1">
            <a:off x="4191000" y="1784100"/>
            <a:ext cx="1291665" cy="990600"/>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48" name="Chord 47"/>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nvGrpSpPr>
          <p:cNvPr id="10" name="Group 25"/>
          <p:cNvGrpSpPr/>
          <p:nvPr/>
        </p:nvGrpSpPr>
        <p:grpSpPr>
          <a:xfrm flipH="1">
            <a:off x="918135" y="457200"/>
            <a:ext cx="1291665" cy="990600"/>
            <a:chOff x="6341782" y="2133600"/>
            <a:chExt cx="1887818" cy="1447800"/>
          </a:xfrm>
        </p:grpSpPr>
        <p:sp>
          <p:nvSpPr>
            <p:cNvPr id="50" name="Rectangle 49"/>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1" name="Oval 50"/>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52" name="Chord 51"/>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53" name="TextBox 52"/>
          <p:cNvSpPr txBox="1"/>
          <p:nvPr/>
        </p:nvSpPr>
        <p:spPr>
          <a:xfrm>
            <a:off x="1752600" y="6258580"/>
            <a:ext cx="5920210" cy="523220"/>
          </a:xfrm>
          <a:prstGeom prst="rect">
            <a:avLst/>
          </a:prstGeom>
          <a:noFill/>
        </p:spPr>
        <p:txBody>
          <a:bodyPr wrap="none" rtlCol="0">
            <a:spAutoFit/>
          </a:bodyPr>
          <a:lstStyle/>
          <a:p>
            <a:r>
              <a:rPr lang="en-US" sz="2800" dirty="0" smtClean="0">
                <a:solidFill>
                  <a:srgbClr val="000000"/>
                </a:solidFill>
              </a:rPr>
              <a:t>Easy to </a:t>
            </a:r>
            <a:r>
              <a:rPr lang="en-US" sz="2800" b="1" i="1" dirty="0" smtClean="0">
                <a:solidFill>
                  <a:srgbClr val="000000"/>
                </a:solidFill>
              </a:rPr>
              <a:t>prove</a:t>
            </a:r>
            <a:r>
              <a:rPr lang="en-US" sz="2800" dirty="0" smtClean="0">
                <a:solidFill>
                  <a:srgbClr val="000000"/>
                </a:solidFill>
              </a:rPr>
              <a:t> using simple models.</a:t>
            </a:r>
            <a:endParaRPr lang="en-US" sz="2800" dirty="0">
              <a:solidFill>
                <a:srgbClr val="000000"/>
              </a:solidFill>
            </a:endParaRPr>
          </a:p>
        </p:txBody>
      </p:sp>
      <p:sp>
        <p:nvSpPr>
          <p:cNvPr id="54" name="TextBox 53"/>
          <p:cNvSpPr txBox="1"/>
          <p:nvPr/>
        </p:nvSpPr>
        <p:spPr>
          <a:xfrm>
            <a:off x="3276600" y="228600"/>
            <a:ext cx="4120039" cy="523220"/>
          </a:xfrm>
          <a:prstGeom prst="rect">
            <a:avLst/>
          </a:prstGeom>
          <a:noFill/>
        </p:spPr>
        <p:txBody>
          <a:bodyPr wrap="none" rtlCol="0">
            <a:spAutoFit/>
          </a:bodyPr>
          <a:lstStyle/>
          <a:p>
            <a:r>
              <a:rPr lang="en-US" sz="2800" dirty="0" smtClean="0">
                <a:solidFill>
                  <a:srgbClr val="000000"/>
                </a:solidFill>
              </a:rPr>
              <a:t>What is </a:t>
            </a:r>
            <a:r>
              <a:rPr lang="en-US" sz="2800" b="1" i="1" dirty="0" smtClean="0">
                <a:solidFill>
                  <a:srgbClr val="000000"/>
                </a:solidFill>
              </a:rPr>
              <a:t>sensed</a:t>
            </a:r>
            <a:r>
              <a:rPr lang="en-US" sz="2800" dirty="0" smtClean="0">
                <a:solidFill>
                  <a:srgbClr val="000000"/>
                </a:solidFill>
              </a:rPr>
              <a:t> matters.</a:t>
            </a:r>
            <a:endParaRPr lang="en-US" sz="2800" dirty="0">
              <a:solidFill>
                <a:srgbClr val="000000"/>
              </a:solidFill>
            </a:endParaRPr>
          </a:p>
        </p:txBody>
      </p:sp>
      <p:cxnSp>
        <p:nvCxnSpPr>
          <p:cNvPr id="55" name="Straight Connector 54"/>
          <p:cNvCxnSpPr/>
          <p:nvPr/>
        </p:nvCxnSpPr>
        <p:spPr bwMode="auto">
          <a:xfrm>
            <a:off x="3048000" y="2286000"/>
            <a:ext cx="5638800" cy="0"/>
          </a:xfrm>
          <a:prstGeom prst="line">
            <a:avLst/>
          </a:prstGeom>
          <a:noFill/>
          <a:ln w="57150" cap="flat" cmpd="sng" algn="ctr">
            <a:solidFill>
              <a:srgbClr val="0070C0"/>
            </a:solidFill>
            <a:prstDash val="dash"/>
            <a:round/>
            <a:headEnd type="none" w="med" len="med"/>
            <a:tailEnd type="none" w="med" len="med"/>
          </a:ln>
          <a:effectLst/>
        </p:spPr>
      </p:cxnSp>
      <p:sp>
        <p:nvSpPr>
          <p:cNvPr id="56" name="Title 3"/>
          <p:cNvSpPr txBox="1">
            <a:spLocks/>
          </p:cNvSpPr>
          <p:nvPr/>
        </p:nvSpPr>
        <p:spPr bwMode="auto">
          <a:xfrm>
            <a:off x="6629400" y="5486400"/>
            <a:ext cx="25146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defRPr/>
            </a:pPr>
            <a:r>
              <a:rPr lang="en-US" sz="4400" kern="0" dirty="0" smtClean="0">
                <a:solidFill>
                  <a:srgbClr val="000000"/>
                </a:solidFill>
              </a:rPr>
              <a:t>Why?</a:t>
            </a:r>
            <a:endParaRPr lang="en-US" sz="4400" kern="0" dirty="0">
              <a:solidFill>
                <a:srgbClr val="000000"/>
              </a:solidFill>
            </a:endParaRPr>
          </a:p>
        </p:txBody>
      </p:sp>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2"/>
          <p:cNvGrpSpPr/>
          <p:nvPr/>
        </p:nvGrpSpPr>
        <p:grpSpPr>
          <a:xfrm>
            <a:off x="3356718" y="2250744"/>
            <a:ext cx="1321053" cy="3114756"/>
            <a:chOff x="7086600" y="918287"/>
            <a:chExt cx="1321053" cy="3114756"/>
          </a:xfrm>
        </p:grpSpPr>
        <p:grpSp>
          <p:nvGrpSpPr>
            <p:cNvPr id="3" name="Group 71"/>
            <p:cNvGrpSpPr/>
            <p:nvPr/>
          </p:nvGrpSpPr>
          <p:grpSpPr>
            <a:xfrm>
              <a:off x="7086600" y="2438400"/>
              <a:ext cx="1321053" cy="1594643"/>
              <a:chOff x="7064916" y="2592388"/>
              <a:chExt cx="1321053" cy="1594643"/>
            </a:xfrm>
          </p:grpSpPr>
          <p:sp>
            <p:nvSpPr>
              <p:cNvPr id="79"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0"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1"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2"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3"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4"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5"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78" name="Line 34"/>
            <p:cNvSpPr>
              <a:spLocks noChangeShapeType="1"/>
            </p:cNvSpPr>
            <p:nvPr/>
          </p:nvSpPr>
          <p:spPr bwMode="auto">
            <a:xfrm flipV="1">
              <a:off x="7329488" y="918287"/>
              <a:ext cx="0" cy="2247188"/>
            </a:xfrm>
            <a:prstGeom prst="line">
              <a:avLst/>
            </a:prstGeom>
            <a:noFill/>
            <a:ln w="127000">
              <a:solidFill>
                <a:schemeClr val="tx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88" name="TextBox 87"/>
          <p:cNvSpPr txBox="1"/>
          <p:nvPr/>
        </p:nvSpPr>
        <p:spPr>
          <a:xfrm>
            <a:off x="3966318" y="3647169"/>
            <a:ext cx="1367682" cy="584775"/>
          </a:xfrm>
          <a:prstGeom prst="rect">
            <a:avLst/>
          </a:prstGeom>
          <a:noFill/>
        </p:spPr>
        <p:txBody>
          <a:bodyPr wrap="none" rtlCol="0">
            <a:spAutoFit/>
          </a:bodyPr>
          <a:lstStyle/>
          <a:p>
            <a:r>
              <a:rPr lang="en-US" sz="3200" dirty="0" smtClean="0">
                <a:solidFill>
                  <a:srgbClr val="000000"/>
                </a:solidFill>
              </a:rPr>
              <a:t>harder</a:t>
            </a:r>
            <a:endParaRPr lang="en-US" sz="3200" dirty="0">
              <a:solidFill>
                <a:srgbClr val="000000"/>
              </a:solidFill>
            </a:endParaRPr>
          </a:p>
        </p:txBody>
      </p:sp>
      <p:grpSp>
        <p:nvGrpSpPr>
          <p:cNvPr id="4" name="Group 72"/>
          <p:cNvGrpSpPr/>
          <p:nvPr/>
        </p:nvGrpSpPr>
        <p:grpSpPr>
          <a:xfrm>
            <a:off x="6556935" y="879144"/>
            <a:ext cx="1321053" cy="4486356"/>
            <a:chOff x="7086600" y="-453313"/>
            <a:chExt cx="1321053" cy="4486356"/>
          </a:xfrm>
        </p:grpSpPr>
        <p:grpSp>
          <p:nvGrpSpPr>
            <p:cNvPr id="5" name="Group 71"/>
            <p:cNvGrpSpPr/>
            <p:nvPr/>
          </p:nvGrpSpPr>
          <p:grpSpPr>
            <a:xfrm>
              <a:off x="7086600" y="2438400"/>
              <a:ext cx="1321053" cy="1594643"/>
              <a:chOff x="7064916" y="2592388"/>
              <a:chExt cx="1321053" cy="1594643"/>
            </a:xfrm>
          </p:grpSpPr>
          <p:sp>
            <p:nvSpPr>
              <p:cNvPr id="33"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4"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5"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6"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7"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8"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9"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32" name="Line 34"/>
            <p:cNvSpPr>
              <a:spLocks noChangeShapeType="1"/>
            </p:cNvSpPr>
            <p:nvPr/>
          </p:nvSpPr>
          <p:spPr bwMode="auto">
            <a:xfrm flipV="1">
              <a:off x="7329488" y="-453313"/>
              <a:ext cx="0" cy="3618788"/>
            </a:xfrm>
            <a:prstGeom prst="line">
              <a:avLst/>
            </a:prstGeom>
            <a:no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40" name="TextBox 39"/>
          <p:cNvSpPr txBox="1"/>
          <p:nvPr/>
        </p:nvSpPr>
        <p:spPr>
          <a:xfrm>
            <a:off x="7014135" y="3544669"/>
            <a:ext cx="2005677" cy="646331"/>
          </a:xfrm>
          <a:prstGeom prst="rect">
            <a:avLst/>
          </a:prstGeom>
          <a:noFill/>
        </p:spPr>
        <p:txBody>
          <a:bodyPr wrap="none" rtlCol="0">
            <a:spAutoFit/>
          </a:bodyPr>
          <a:lstStyle/>
          <a:p>
            <a:r>
              <a:rPr lang="en-US" sz="3600" b="1" dirty="0" smtClean="0">
                <a:solidFill>
                  <a:srgbClr val="FF0000"/>
                </a:solidFill>
              </a:rPr>
              <a:t>hardest!</a:t>
            </a:r>
            <a:endParaRPr lang="en-US" sz="3600" b="1" dirty="0">
              <a:solidFill>
                <a:srgbClr val="FF0000"/>
              </a:solidFill>
            </a:endParaRPr>
          </a:p>
        </p:txBody>
      </p:sp>
      <p:grpSp>
        <p:nvGrpSpPr>
          <p:cNvPr id="6" name="Group 25"/>
          <p:cNvGrpSpPr/>
          <p:nvPr/>
        </p:nvGrpSpPr>
        <p:grpSpPr>
          <a:xfrm flipH="1">
            <a:off x="7166535" y="1784100"/>
            <a:ext cx="1291665" cy="990600"/>
            <a:chOff x="6341782" y="2133600"/>
            <a:chExt cx="1887818" cy="1447800"/>
          </a:xfrm>
        </p:grpSpPr>
        <p:sp>
          <p:nvSpPr>
            <p:cNvPr id="42" name="Rectangle 41"/>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3" name="Oval 42"/>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44" name="Chord 43"/>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grpSp>
        <p:nvGrpSpPr>
          <p:cNvPr id="7" name="Group 25"/>
          <p:cNvGrpSpPr/>
          <p:nvPr/>
        </p:nvGrpSpPr>
        <p:grpSpPr>
          <a:xfrm flipH="1">
            <a:off x="4191000" y="1784100"/>
            <a:ext cx="1291665" cy="990600"/>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48" name="Chord 47"/>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53" name="TextBox 52"/>
          <p:cNvSpPr txBox="1"/>
          <p:nvPr/>
        </p:nvSpPr>
        <p:spPr>
          <a:xfrm>
            <a:off x="1752600" y="6258580"/>
            <a:ext cx="5920210" cy="523220"/>
          </a:xfrm>
          <a:prstGeom prst="rect">
            <a:avLst/>
          </a:prstGeom>
          <a:noFill/>
        </p:spPr>
        <p:txBody>
          <a:bodyPr wrap="none" rtlCol="0">
            <a:spAutoFit/>
          </a:bodyPr>
          <a:lstStyle/>
          <a:p>
            <a:r>
              <a:rPr lang="en-US" sz="2800" dirty="0" smtClean="0">
                <a:solidFill>
                  <a:srgbClr val="000000"/>
                </a:solidFill>
              </a:rPr>
              <a:t>Easy to </a:t>
            </a:r>
            <a:r>
              <a:rPr lang="en-US" sz="2800" b="1" i="1" dirty="0" smtClean="0">
                <a:solidFill>
                  <a:srgbClr val="000000"/>
                </a:solidFill>
              </a:rPr>
              <a:t>prove</a:t>
            </a:r>
            <a:r>
              <a:rPr lang="en-US" sz="2800" dirty="0" smtClean="0">
                <a:solidFill>
                  <a:srgbClr val="000000"/>
                </a:solidFill>
              </a:rPr>
              <a:t> using simple models.</a:t>
            </a:r>
            <a:endParaRPr lang="en-US" sz="2800" dirty="0">
              <a:solidFill>
                <a:srgbClr val="000000"/>
              </a:solidFill>
            </a:endParaRPr>
          </a:p>
        </p:txBody>
      </p:sp>
      <p:cxnSp>
        <p:nvCxnSpPr>
          <p:cNvPr id="55" name="Straight Connector 54"/>
          <p:cNvCxnSpPr/>
          <p:nvPr/>
        </p:nvCxnSpPr>
        <p:spPr bwMode="auto">
          <a:xfrm>
            <a:off x="3048000" y="2286000"/>
            <a:ext cx="5638800" cy="0"/>
          </a:xfrm>
          <a:prstGeom prst="line">
            <a:avLst/>
          </a:prstGeom>
          <a:noFill/>
          <a:ln w="57150" cap="flat" cmpd="sng" algn="ctr">
            <a:solidFill>
              <a:srgbClr val="0070C0"/>
            </a:solidFill>
            <a:prstDash val="dash"/>
            <a:round/>
            <a:headEnd type="none" w="med" len="med"/>
            <a:tailEnd type="none" w="med" len="med"/>
          </a:ln>
          <a:effectLst/>
        </p:spPr>
      </p:cxnSp>
      <p:sp>
        <p:nvSpPr>
          <p:cNvPr id="56" name="Title 3"/>
          <p:cNvSpPr txBox="1">
            <a:spLocks/>
          </p:cNvSpPr>
          <p:nvPr/>
        </p:nvSpPr>
        <p:spPr bwMode="auto">
          <a:xfrm>
            <a:off x="6629400" y="5486400"/>
            <a:ext cx="25146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defRPr/>
            </a:pPr>
            <a:r>
              <a:rPr lang="en-US" sz="4400" kern="0" dirty="0" smtClean="0">
                <a:solidFill>
                  <a:srgbClr val="000000"/>
                </a:solidFill>
              </a:rPr>
              <a:t>Why?</a:t>
            </a:r>
            <a:endParaRPr lang="en-US" sz="4400" kern="0" dirty="0">
              <a:solidFill>
                <a:srgbClr val="000000"/>
              </a:solidFill>
            </a:endParaRPr>
          </a:p>
        </p:txBody>
      </p:sp>
      <p:sp>
        <p:nvSpPr>
          <p:cNvPr id="57" name="TextBox 56"/>
          <p:cNvSpPr txBox="1"/>
          <p:nvPr/>
        </p:nvSpPr>
        <p:spPr>
          <a:xfrm>
            <a:off x="228600" y="228600"/>
            <a:ext cx="4419600" cy="1384995"/>
          </a:xfrm>
          <a:prstGeom prst="rect">
            <a:avLst/>
          </a:prstGeom>
          <a:noFill/>
        </p:spPr>
        <p:txBody>
          <a:bodyPr wrap="square" rtlCol="0">
            <a:spAutoFit/>
          </a:bodyPr>
          <a:lstStyle/>
          <a:p>
            <a:r>
              <a:rPr lang="en-US" sz="2800" dirty="0" smtClean="0">
                <a:solidFill>
                  <a:prstClr val="black"/>
                </a:solidFill>
              </a:rPr>
              <a:t>This is the most interesting and counter-intuitive result. </a:t>
            </a:r>
          </a:p>
        </p:txBody>
      </p:sp>
      <p:sp>
        <p:nvSpPr>
          <p:cNvPr id="58" name="TextBox 57"/>
          <p:cNvSpPr txBox="1"/>
          <p:nvPr/>
        </p:nvSpPr>
        <p:spPr>
          <a:xfrm>
            <a:off x="228600" y="2590800"/>
            <a:ext cx="2819400" cy="3108543"/>
          </a:xfrm>
          <a:prstGeom prst="rect">
            <a:avLst/>
          </a:prstGeom>
          <a:noFill/>
        </p:spPr>
        <p:txBody>
          <a:bodyPr wrap="square" rtlCol="0">
            <a:spAutoFit/>
          </a:bodyPr>
          <a:lstStyle/>
          <a:p>
            <a:r>
              <a:rPr lang="en-US" sz="2800" dirty="0" smtClean="0">
                <a:solidFill>
                  <a:srgbClr val="FF0000"/>
                </a:solidFill>
              </a:rPr>
              <a:t>If the sensed point is kept a fixed distance from the hand, longer sticks are </a:t>
            </a:r>
            <a:r>
              <a:rPr lang="en-US" sz="2800" b="1" i="1" dirty="0" smtClean="0">
                <a:solidFill>
                  <a:srgbClr val="FF0000"/>
                </a:solidFill>
              </a:rPr>
              <a:t>much</a:t>
            </a:r>
            <a:r>
              <a:rPr lang="en-US" sz="2800" dirty="0" smtClean="0">
                <a:solidFill>
                  <a:srgbClr val="FF0000"/>
                </a:solidFill>
              </a:rPr>
              <a:t> harder.</a:t>
            </a:r>
          </a:p>
          <a:p>
            <a:r>
              <a:rPr lang="en-US" sz="2800" dirty="0" smtClean="0">
                <a:solidFill>
                  <a:srgbClr val="FF0000"/>
                </a:solidFill>
              </a:rPr>
              <a:t>RHP </a:t>
            </a:r>
            <a:r>
              <a:rPr lang="en-US" sz="2800" b="1" i="1" dirty="0" smtClean="0">
                <a:solidFill>
                  <a:srgbClr val="FF0000"/>
                </a:solidFill>
              </a:rPr>
              <a:t>zeros</a:t>
            </a:r>
            <a:r>
              <a:rPr lang="en-US" sz="2800" dirty="0" smtClean="0">
                <a:solidFill>
                  <a:srgbClr val="FF0000"/>
                </a:solidFill>
              </a:rPr>
              <a:t>!</a:t>
            </a:r>
          </a:p>
        </p:txBody>
      </p:sp>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2"/>
          <p:cNvSpPr>
            <a:spLocks noChangeArrowheads="1"/>
          </p:cNvSpPr>
          <p:nvPr/>
        </p:nvSpPr>
        <p:spPr bwMode="auto">
          <a:xfrm>
            <a:off x="4707407" y="1025809"/>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2800" kern="0">
                <a:solidFill>
                  <a:srgbClr val="000000"/>
                </a:solidFill>
                <a:latin typeface="Times New Roman" pitchFamily="18" charset="0"/>
              </a:rPr>
              <a:t>-</a:t>
            </a:r>
          </a:p>
        </p:txBody>
      </p:sp>
      <p:cxnSp>
        <p:nvCxnSpPr>
          <p:cNvPr id="20" name="AutoShape 8"/>
          <p:cNvCxnSpPr>
            <a:cxnSpLocks noChangeShapeType="1"/>
            <a:stCxn id="17" idx="2"/>
            <a:endCxn id="24" idx="3"/>
          </p:cNvCxnSpPr>
          <p:nvPr/>
        </p:nvCxnSpPr>
        <p:spPr bwMode="auto">
          <a:xfrm rot="10800000" flipV="1">
            <a:off x="2281521" y="1141696"/>
            <a:ext cx="2425886" cy="1539"/>
          </a:xfrm>
          <a:prstGeom prst="bentConnector3">
            <a:avLst>
              <a:gd name="adj1" fmla="val 50000"/>
            </a:avLst>
          </a:prstGeom>
          <a:noFill/>
          <a:ln w="57150">
            <a:solidFill>
              <a:srgbClr val="000000"/>
            </a:solidFill>
            <a:miter lim="800000"/>
            <a:headEnd/>
            <a:tailEnd type="triangle" w="med" len="med"/>
          </a:ln>
          <a:effectLst/>
        </p:spPr>
      </p:cxnSp>
      <p:sp>
        <p:nvSpPr>
          <p:cNvPr id="24" name="Rectangle 9"/>
          <p:cNvSpPr>
            <a:spLocks noChangeArrowheads="1"/>
          </p:cNvSpPr>
          <p:nvPr/>
        </p:nvSpPr>
        <p:spPr bwMode="auto">
          <a:xfrm>
            <a:off x="1214721" y="814623"/>
            <a:ext cx="1066800" cy="657226"/>
          </a:xfrm>
          <a:prstGeom prst="rect">
            <a:avLst/>
          </a:prstGeom>
          <a:noFill/>
          <a:ln w="57150">
            <a:solidFill>
              <a:srgbClr val="0000FF"/>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vision</a:t>
            </a:r>
            <a:endParaRPr lang="en-US" sz="2800" kern="0" dirty="0">
              <a:solidFill>
                <a:srgbClr val="0000FF"/>
              </a:solidFill>
              <a:latin typeface="Times New Roman" pitchFamily="18" charset="0"/>
            </a:endParaRPr>
          </a:p>
        </p:txBody>
      </p:sp>
      <p:sp>
        <p:nvSpPr>
          <p:cNvPr id="28" name="Rectangle 4"/>
          <p:cNvSpPr>
            <a:spLocks noChangeArrowheads="1"/>
          </p:cNvSpPr>
          <p:nvPr/>
        </p:nvSpPr>
        <p:spPr bwMode="auto">
          <a:xfrm>
            <a:off x="4419935" y="2040901"/>
            <a:ext cx="806090" cy="43497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9" name="Text Box 5"/>
          <p:cNvSpPr txBox="1">
            <a:spLocks noChangeArrowheads="1"/>
          </p:cNvSpPr>
          <p:nvPr/>
        </p:nvSpPr>
        <p:spPr bwMode="auto">
          <a:xfrm>
            <a:off x="4893598" y="1416263"/>
            <a:ext cx="364202"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a:solidFill>
                  <a:srgbClr val="000000"/>
                </a:solidFill>
                <a:latin typeface="Times New Roman" pitchFamily="18" charset="0"/>
              </a:rPr>
              <a:t>u</a:t>
            </a:r>
          </a:p>
        </p:txBody>
      </p:sp>
      <p:cxnSp>
        <p:nvCxnSpPr>
          <p:cNvPr id="30" name="AutoShape 11"/>
          <p:cNvCxnSpPr>
            <a:cxnSpLocks noChangeShapeType="1"/>
            <a:stCxn id="28" idx="0"/>
            <a:endCxn id="47" idx="4"/>
          </p:cNvCxnSpPr>
          <p:nvPr/>
        </p:nvCxnSpPr>
        <p:spPr bwMode="auto">
          <a:xfrm rot="5400000" flipH="1" flipV="1">
            <a:off x="4583883" y="1801484"/>
            <a:ext cx="478515" cy="320"/>
          </a:xfrm>
          <a:prstGeom prst="bentConnector3">
            <a:avLst>
              <a:gd name="adj1" fmla="val 50000"/>
            </a:avLst>
          </a:prstGeom>
          <a:noFill/>
          <a:ln w="57150">
            <a:solidFill>
              <a:srgbClr val="000000"/>
            </a:solidFill>
            <a:miter lim="800000"/>
            <a:headEnd/>
            <a:tailEnd type="triangle" w="med" len="med"/>
          </a:ln>
          <a:effectLst/>
        </p:spPr>
      </p:cxnSp>
      <p:cxnSp>
        <p:nvCxnSpPr>
          <p:cNvPr id="32" name="AutoShape 8"/>
          <p:cNvCxnSpPr>
            <a:cxnSpLocks noChangeShapeType="1"/>
            <a:stCxn id="24" idx="2"/>
            <a:endCxn id="33" idx="0"/>
          </p:cNvCxnSpPr>
          <p:nvPr/>
        </p:nvCxnSpPr>
        <p:spPr bwMode="auto">
          <a:xfrm rot="16200000" flipH="1">
            <a:off x="1463154" y="1756816"/>
            <a:ext cx="583582" cy="13648"/>
          </a:xfrm>
          <a:prstGeom prst="bentConnector3">
            <a:avLst>
              <a:gd name="adj1" fmla="val 50000"/>
            </a:avLst>
          </a:prstGeom>
          <a:noFill/>
          <a:ln w="57150">
            <a:solidFill>
              <a:srgbClr val="0000FF"/>
            </a:solidFill>
            <a:miter lim="800000"/>
            <a:headEnd/>
            <a:tailEnd type="triangle" w="med" len="med"/>
          </a:ln>
          <a:effectLst/>
        </p:spPr>
      </p:cxnSp>
      <p:sp>
        <p:nvSpPr>
          <p:cNvPr id="33" name="Rectangle 9"/>
          <p:cNvSpPr>
            <a:spLocks noChangeArrowheads="1"/>
          </p:cNvSpPr>
          <p:nvPr/>
        </p:nvSpPr>
        <p:spPr bwMode="auto">
          <a:xfrm>
            <a:off x="1228369" y="2055431"/>
            <a:ext cx="1066800" cy="504826"/>
          </a:xfrm>
          <a:prstGeom prst="rect">
            <a:avLst/>
          </a:prstGeom>
          <a:noFill/>
          <a:ln w="57150">
            <a:solidFill>
              <a:srgbClr val="0000FF"/>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delay</a:t>
            </a:r>
            <a:endParaRPr lang="en-US" sz="2800" kern="0" dirty="0">
              <a:solidFill>
                <a:srgbClr val="0000FF"/>
              </a:solidFill>
              <a:latin typeface="Times New Roman" pitchFamily="18" charset="0"/>
            </a:endParaRPr>
          </a:p>
        </p:txBody>
      </p:sp>
      <p:cxnSp>
        <p:nvCxnSpPr>
          <p:cNvPr id="34" name="AutoShape 8"/>
          <p:cNvCxnSpPr>
            <a:cxnSpLocks noChangeShapeType="1"/>
            <a:stCxn id="33" idx="2"/>
            <a:endCxn id="28" idx="2"/>
          </p:cNvCxnSpPr>
          <p:nvPr/>
        </p:nvCxnSpPr>
        <p:spPr bwMode="auto">
          <a:xfrm rot="5400000" flipH="1" flipV="1">
            <a:off x="3250183" y="987461"/>
            <a:ext cx="84381" cy="3061211"/>
          </a:xfrm>
          <a:prstGeom prst="bentConnector3">
            <a:avLst>
              <a:gd name="adj1" fmla="val -270914"/>
            </a:avLst>
          </a:prstGeom>
          <a:noFill/>
          <a:ln w="57150">
            <a:solidFill>
              <a:srgbClr val="0000FF"/>
            </a:solidFill>
            <a:miter lim="800000"/>
            <a:headEnd/>
            <a:tailEnd type="triangle" w="med" len="med"/>
          </a:ln>
          <a:effectLst/>
        </p:spPr>
      </p:cxnSp>
      <p:cxnSp>
        <p:nvCxnSpPr>
          <p:cNvPr id="35" name="AutoShape 8"/>
          <p:cNvCxnSpPr>
            <a:cxnSpLocks noChangeShapeType="1"/>
            <a:endCxn id="36" idx="0"/>
          </p:cNvCxnSpPr>
          <p:nvPr/>
        </p:nvCxnSpPr>
        <p:spPr bwMode="auto">
          <a:xfrm rot="16200000" flipH="1">
            <a:off x="2684304" y="1065286"/>
            <a:ext cx="643086" cy="4276"/>
          </a:xfrm>
          <a:prstGeom prst="bentConnector3">
            <a:avLst>
              <a:gd name="adj1" fmla="val 50000"/>
            </a:avLst>
          </a:prstGeom>
          <a:noFill/>
          <a:ln w="57150">
            <a:solidFill>
              <a:schemeClr val="tx1"/>
            </a:solidFill>
            <a:miter lim="800000"/>
            <a:headEnd/>
            <a:tailEnd type="triangle" w="med" len="med"/>
          </a:ln>
          <a:effectLst/>
        </p:spPr>
      </p:cxnSp>
      <p:sp>
        <p:nvSpPr>
          <p:cNvPr id="36" name="Rectangle 9"/>
          <p:cNvSpPr>
            <a:spLocks noChangeArrowheads="1"/>
          </p:cNvSpPr>
          <p:nvPr/>
        </p:nvSpPr>
        <p:spPr bwMode="auto">
          <a:xfrm>
            <a:off x="2550785" y="1388967"/>
            <a:ext cx="914400" cy="58102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7" name="AutoShape 10"/>
          <p:cNvCxnSpPr>
            <a:cxnSpLocks noChangeShapeType="1"/>
            <a:stCxn id="36" idx="2"/>
            <a:endCxn id="28" idx="1"/>
          </p:cNvCxnSpPr>
          <p:nvPr/>
        </p:nvCxnSpPr>
        <p:spPr bwMode="auto">
          <a:xfrm rot="16200000" flipH="1">
            <a:off x="3569762" y="1408215"/>
            <a:ext cx="288397" cy="1411950"/>
          </a:xfrm>
          <a:prstGeom prst="bentConnector2">
            <a:avLst/>
          </a:prstGeom>
          <a:noFill/>
          <a:ln w="57150">
            <a:solidFill>
              <a:srgbClr val="3333FF"/>
            </a:solidFill>
            <a:miter lim="800000"/>
            <a:headEnd/>
            <a:tailEnd type="triangle" w="med" len="med"/>
          </a:ln>
          <a:effectLst/>
        </p:spPr>
      </p:cxnSp>
      <p:sp>
        <p:nvSpPr>
          <p:cNvPr id="39" name="TextBox 38"/>
          <p:cNvSpPr txBox="1"/>
          <p:nvPr/>
        </p:nvSpPr>
        <p:spPr>
          <a:xfrm>
            <a:off x="381000" y="152400"/>
            <a:ext cx="1332374" cy="571413"/>
          </a:xfrm>
          <a:prstGeom prst="rect">
            <a:avLst/>
          </a:prstGeom>
          <a:noFill/>
          <a:ln>
            <a:noFill/>
          </a:ln>
        </p:spPr>
        <p:txBody>
          <a:bodyPr wrap="none" lIns="0" rIns="0" rtlCol="0">
            <a:noAutofit/>
          </a:bodyPr>
          <a:lstStyle/>
          <a:p>
            <a:pPr algn="ctr"/>
            <a:r>
              <a:rPr lang="en-US" sz="2800" b="1" dirty="0" smtClean="0">
                <a:solidFill>
                  <a:srgbClr val="0000FF"/>
                </a:solidFill>
                <a:latin typeface="Arial" pitchFamily="34" charset="0"/>
                <a:cs typeface="Arial" pitchFamily="34" charset="0"/>
              </a:rPr>
              <a:t>cyber</a:t>
            </a:r>
            <a:endParaRPr lang="en-US" sz="2800" b="1" dirty="0">
              <a:solidFill>
                <a:srgbClr val="0000FF"/>
              </a:solidFill>
              <a:latin typeface="Arial" pitchFamily="34" charset="0"/>
              <a:cs typeface="Arial" pitchFamily="34" charset="0"/>
            </a:endParaRPr>
          </a:p>
        </p:txBody>
      </p:sp>
      <p:sp>
        <p:nvSpPr>
          <p:cNvPr id="40" name="TextBox 39"/>
          <p:cNvSpPr txBox="1"/>
          <p:nvPr/>
        </p:nvSpPr>
        <p:spPr>
          <a:xfrm>
            <a:off x="3048000" y="152401"/>
            <a:ext cx="2285825" cy="533399"/>
          </a:xfrm>
          <a:prstGeom prst="rect">
            <a:avLst/>
          </a:prstGeom>
          <a:noFill/>
          <a:ln w="38100">
            <a:noFill/>
          </a:ln>
        </p:spPr>
        <p:txBody>
          <a:bodyPr wrap="none" lIns="0" rIns="0" rtlCol="0">
            <a:noAutofit/>
          </a:bodyPr>
          <a:lstStyle/>
          <a:p>
            <a:pPr algn="ctr"/>
            <a:r>
              <a:rPr lang="en-US" sz="2800" b="1" dirty="0" smtClean="0">
                <a:solidFill>
                  <a:prstClr val="black"/>
                </a:solidFill>
                <a:latin typeface="Arial" pitchFamily="34" charset="0"/>
                <a:cs typeface="Arial" pitchFamily="34" charset="0"/>
              </a:rPr>
              <a:t>act &amp; sense</a:t>
            </a:r>
            <a:endParaRPr lang="en-US" sz="2800" b="1" dirty="0">
              <a:solidFill>
                <a:prstClr val="black"/>
              </a:solidFill>
              <a:latin typeface="Arial" pitchFamily="34" charset="0"/>
              <a:cs typeface="Arial" pitchFamily="34" charset="0"/>
            </a:endParaRPr>
          </a:p>
        </p:txBody>
      </p:sp>
      <p:sp>
        <p:nvSpPr>
          <p:cNvPr id="41" name="TextBox 40"/>
          <p:cNvSpPr txBox="1"/>
          <p:nvPr/>
        </p:nvSpPr>
        <p:spPr>
          <a:xfrm>
            <a:off x="6629400" y="152400"/>
            <a:ext cx="1981200" cy="609600"/>
          </a:xfrm>
          <a:prstGeom prst="rect">
            <a:avLst/>
          </a:prstGeom>
          <a:noFill/>
        </p:spPr>
        <p:txBody>
          <a:bodyPr wrap="square" lIns="0" rIns="0" rtlCol="0">
            <a:noAutofit/>
          </a:bodyPr>
          <a:lstStyle/>
          <a:p>
            <a:pPr algn="ctr"/>
            <a:r>
              <a:rPr lang="en-US" sz="2800" b="1" dirty="0" smtClean="0">
                <a:solidFill>
                  <a:srgbClr val="FF0000"/>
                </a:solidFill>
                <a:latin typeface="Arial" pitchFamily="34" charset="0"/>
                <a:cs typeface="Arial" pitchFamily="34" charset="0"/>
              </a:rPr>
              <a:t>physical</a:t>
            </a:r>
            <a:endParaRPr lang="en-US" sz="2800" b="1" dirty="0">
              <a:solidFill>
                <a:srgbClr val="FF0000"/>
              </a:solidFill>
              <a:latin typeface="Arial" pitchFamily="34" charset="0"/>
              <a:cs typeface="Arial" pitchFamily="34" charset="0"/>
            </a:endParaRPr>
          </a:p>
        </p:txBody>
      </p:sp>
      <p:grpSp>
        <p:nvGrpSpPr>
          <p:cNvPr id="2" name="Group 25"/>
          <p:cNvGrpSpPr/>
          <p:nvPr/>
        </p:nvGrpSpPr>
        <p:grpSpPr>
          <a:xfrm>
            <a:off x="4164729" y="685800"/>
            <a:ext cx="1143000" cy="876586"/>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48" name="Chord 47"/>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50" name="Left Arrow 49"/>
          <p:cNvSpPr/>
          <p:nvPr/>
        </p:nvSpPr>
        <p:spPr bwMode="auto">
          <a:xfrm>
            <a:off x="5334000" y="762000"/>
            <a:ext cx="937846" cy="762000"/>
          </a:xfrm>
          <a:prstGeom prst="leftArrow">
            <a:avLst/>
          </a:prstGeom>
          <a:noFill/>
          <a:ln w="57150" cap="flat" cmpd="sng" algn="ctr">
            <a:solidFill>
              <a:schemeClr val="tx1"/>
            </a:solid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algn="ctr" fontAlgn="base">
              <a:spcBef>
                <a:spcPct val="0"/>
              </a:spcBef>
              <a:spcAft>
                <a:spcPct val="0"/>
              </a:spcAft>
            </a:pPr>
            <a:endParaRPr lang="en-US" sz="2800" b="1" dirty="0" smtClean="0">
              <a:solidFill>
                <a:srgbClr val="000000"/>
              </a:solidFill>
            </a:endParaRPr>
          </a:p>
        </p:txBody>
      </p:sp>
      <p:grpSp>
        <p:nvGrpSpPr>
          <p:cNvPr id="3" name="Group 22"/>
          <p:cNvGrpSpPr/>
          <p:nvPr/>
        </p:nvGrpSpPr>
        <p:grpSpPr>
          <a:xfrm>
            <a:off x="6477000" y="990600"/>
            <a:ext cx="1219200" cy="3673961"/>
            <a:chOff x="7183350" y="3200400"/>
            <a:chExt cx="1219200" cy="3216761"/>
          </a:xfrm>
          <a:solidFill>
            <a:srgbClr val="FF0000"/>
          </a:solidFill>
        </p:grpSpPr>
        <p:sp>
          <p:nvSpPr>
            <p:cNvPr id="52" name="Line 15"/>
            <p:cNvSpPr>
              <a:spLocks noChangeShapeType="1"/>
            </p:cNvSpPr>
            <p:nvPr/>
          </p:nvSpPr>
          <p:spPr bwMode="auto">
            <a:xfrm flipV="1">
              <a:off x="8382000" y="3200400"/>
              <a:ext cx="0" cy="2438400"/>
            </a:xfrm>
            <a:prstGeom prst="line">
              <a:avLst/>
            </a:prstGeom>
            <a:grp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4" name="Group 68"/>
            <p:cNvGrpSpPr/>
            <p:nvPr/>
          </p:nvGrpSpPr>
          <p:grpSpPr>
            <a:xfrm rot="7965438">
              <a:off x="7187319" y="5201930"/>
              <a:ext cx="1211262" cy="1219200"/>
              <a:chOff x="946150" y="4841875"/>
              <a:chExt cx="1211262" cy="1219200"/>
            </a:xfrm>
            <a:grpFill/>
          </p:grpSpPr>
          <p:sp>
            <p:nvSpPr>
              <p:cNvPr id="54"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5"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6"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7"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8"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9"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61" name="AutoShape 8"/>
          <p:cNvCxnSpPr>
            <a:cxnSpLocks noChangeShapeType="1"/>
            <a:stCxn id="24" idx="1"/>
            <a:endCxn id="62" idx="1"/>
          </p:cNvCxnSpPr>
          <p:nvPr/>
        </p:nvCxnSpPr>
        <p:spPr bwMode="auto">
          <a:xfrm rot="10800000" flipH="1" flipV="1">
            <a:off x="1214721" y="1143236"/>
            <a:ext cx="490316" cy="2862282"/>
          </a:xfrm>
          <a:prstGeom prst="bentConnector3">
            <a:avLst>
              <a:gd name="adj1" fmla="val -46623"/>
            </a:avLst>
          </a:prstGeom>
          <a:noFill/>
          <a:ln w="76200">
            <a:solidFill>
              <a:srgbClr val="0070C0"/>
            </a:solidFill>
            <a:miter lim="800000"/>
            <a:headEnd/>
            <a:tailEnd type="triangle" w="med" len="med"/>
          </a:ln>
          <a:effectLst/>
        </p:spPr>
      </p:cxnSp>
      <p:sp>
        <p:nvSpPr>
          <p:cNvPr id="62" name="Rectangle 9"/>
          <p:cNvSpPr>
            <a:spLocks noChangeArrowheads="1"/>
          </p:cNvSpPr>
          <p:nvPr/>
        </p:nvSpPr>
        <p:spPr bwMode="auto">
          <a:xfrm>
            <a:off x="1705037" y="3662957"/>
            <a:ext cx="1447800" cy="685121"/>
          </a:xfrm>
          <a:prstGeom prst="rect">
            <a:avLst/>
          </a:prstGeom>
          <a:noFill/>
          <a:ln w="57150">
            <a:solidFill>
              <a:srgbClr val="0070C0"/>
            </a:solidFill>
            <a:miter lim="800000"/>
            <a:headEnd/>
            <a:tailEnd/>
          </a:ln>
          <a:effectLst/>
        </p:spPr>
        <p:txBody>
          <a:bodyPr wrap="none" anchor="ctr"/>
          <a:lstStyle/>
          <a:p>
            <a:pPr algn="ctr" eaLnBrk="0" fontAlgn="base" hangingPunct="0">
              <a:spcBef>
                <a:spcPct val="0"/>
              </a:spcBef>
              <a:spcAft>
                <a:spcPct val="0"/>
              </a:spcAft>
            </a:pPr>
            <a:r>
              <a:rPr lang="en-US" sz="3600" kern="0" dirty="0" smtClean="0">
                <a:solidFill>
                  <a:srgbClr val="0000FF"/>
                </a:solidFill>
                <a:latin typeface="Times New Roman" pitchFamily="18" charset="0"/>
              </a:rPr>
              <a:t>delay</a:t>
            </a:r>
            <a:endParaRPr lang="en-US" sz="3600" kern="0" dirty="0">
              <a:solidFill>
                <a:srgbClr val="0000FF"/>
              </a:solidFill>
              <a:latin typeface="Times New Roman" pitchFamily="18" charset="0"/>
            </a:endParaRPr>
          </a:p>
        </p:txBody>
      </p:sp>
      <p:sp>
        <p:nvSpPr>
          <p:cNvPr id="63" name="Rectangle 4"/>
          <p:cNvSpPr>
            <a:spLocks noChangeArrowheads="1"/>
          </p:cNvSpPr>
          <p:nvPr/>
        </p:nvSpPr>
        <p:spPr bwMode="auto">
          <a:xfrm>
            <a:off x="3944999" y="3642943"/>
            <a:ext cx="1570038" cy="729632"/>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3600" dirty="0" smtClean="0">
                <a:solidFill>
                  <a:srgbClr val="000000"/>
                </a:solidFill>
                <a:latin typeface="Times New Roman" pitchFamily="18" charset="0"/>
              </a:rPr>
              <a:t>Act</a:t>
            </a:r>
            <a:endParaRPr lang="en-US" sz="3600" dirty="0">
              <a:solidFill>
                <a:srgbClr val="000000"/>
              </a:solidFill>
              <a:latin typeface="Times New Roman" pitchFamily="18" charset="0"/>
            </a:endParaRPr>
          </a:p>
        </p:txBody>
      </p:sp>
      <p:cxnSp>
        <p:nvCxnSpPr>
          <p:cNvPr id="64" name="AutoShape 8"/>
          <p:cNvCxnSpPr>
            <a:cxnSpLocks noChangeShapeType="1"/>
            <a:stCxn id="62" idx="3"/>
            <a:endCxn id="63" idx="1"/>
          </p:cNvCxnSpPr>
          <p:nvPr/>
        </p:nvCxnSpPr>
        <p:spPr bwMode="auto">
          <a:xfrm>
            <a:off x="3152837" y="4005518"/>
            <a:ext cx="792162" cy="2241"/>
          </a:xfrm>
          <a:prstGeom prst="bentConnector3">
            <a:avLst>
              <a:gd name="adj1" fmla="val 50000"/>
            </a:avLst>
          </a:prstGeom>
          <a:noFill/>
          <a:ln w="76200">
            <a:solidFill>
              <a:srgbClr val="0070C0"/>
            </a:solidFill>
            <a:miter lim="800000"/>
            <a:headEnd/>
            <a:tailEnd type="triangle" w="med" len="med"/>
          </a:ln>
          <a:effectLst/>
        </p:spPr>
      </p:cxnSp>
      <p:cxnSp>
        <p:nvCxnSpPr>
          <p:cNvPr id="65" name="Straight Arrow Connector 64"/>
          <p:cNvCxnSpPr>
            <a:stCxn id="63" idx="3"/>
          </p:cNvCxnSpPr>
          <p:nvPr/>
        </p:nvCxnSpPr>
        <p:spPr bwMode="auto">
          <a:xfrm flipV="1">
            <a:off x="5515037" y="3996665"/>
            <a:ext cx="914400" cy="11094"/>
          </a:xfrm>
          <a:prstGeom prst="straightConnector1">
            <a:avLst/>
          </a:prstGeom>
          <a:noFill/>
          <a:ln w="76200" cap="flat" cmpd="sng" algn="ctr">
            <a:solidFill>
              <a:srgbClr val="FF0000"/>
            </a:solidFill>
            <a:prstDash val="solid"/>
            <a:round/>
            <a:headEnd type="none" w="med" len="med"/>
            <a:tailEnd type="arrow"/>
          </a:ln>
          <a:effectLst/>
        </p:spPr>
      </p:cxnSp>
    </p:spTree>
  </p:cSld>
  <p:clrMapOvr>
    <a:masterClrMapping/>
  </p:clrMapOvr>
  <p:transition spd="slow"/>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5903913" y="1754148"/>
            <a:ext cx="0" cy="112240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5903913" y="3486150"/>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5783263" y="2876550"/>
          <a:ext cx="388937" cy="473075"/>
        </p:xfrm>
        <a:graphic>
          <a:graphicData uri="http://schemas.openxmlformats.org/presentationml/2006/ole">
            <p:oleObj spid="_x0000_s2240514" name="Equation" r:id="rId4" imgW="88560" imgH="177480" progId="Equation.DSMT4">
              <p:embed/>
            </p:oleObj>
          </a:graphicData>
        </a:graphic>
      </p:graphicFrame>
      <p:grpSp>
        <p:nvGrpSpPr>
          <p:cNvPr id="2" name="Group 22"/>
          <p:cNvGrpSpPr/>
          <p:nvPr/>
        </p:nvGrpSpPr>
        <p:grpSpPr>
          <a:xfrm>
            <a:off x="4214813"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4" name="Straight Connector 33"/>
          <p:cNvCxnSpPr/>
          <p:nvPr/>
        </p:nvCxnSpPr>
        <p:spPr>
          <a:xfrm>
            <a:off x="5715001" y="4837152"/>
            <a:ext cx="1066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77"/>
          <p:cNvGrpSpPr/>
          <p:nvPr/>
        </p:nvGrpSpPr>
        <p:grpSpPr>
          <a:xfrm flipH="1">
            <a:off x="685800" y="762000"/>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88" name="Rectangle 87"/>
          <p:cNvSpPr/>
          <p:nvPr/>
        </p:nvSpPr>
        <p:spPr>
          <a:xfrm>
            <a:off x="838200" y="4419600"/>
            <a:ext cx="1828800" cy="9143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rPr>
              <a:t>Delay </a:t>
            </a:r>
            <a:r>
              <a:rPr lang="en-US" sz="4400" b="1" dirty="0" smtClean="0">
                <a:solidFill>
                  <a:srgbClr val="FF0000"/>
                </a:solidFill>
                <a:sym typeface="Symbol"/>
              </a:rPr>
              <a:t></a:t>
            </a:r>
            <a:endParaRPr lang="en-US" sz="4400" dirty="0">
              <a:solidFill>
                <a:prstClr val="black"/>
              </a:solidFill>
            </a:endParaRPr>
          </a:p>
        </p:txBody>
      </p:sp>
      <p:cxnSp>
        <p:nvCxnSpPr>
          <p:cNvPr id="99" name="Straight Arrow Connector 98"/>
          <p:cNvCxnSpPr>
            <a:stCxn id="88" idx="3"/>
          </p:cNvCxnSpPr>
          <p:nvPr/>
        </p:nvCxnSpPr>
        <p:spPr>
          <a:xfrm>
            <a:off x="2667000" y="4876800"/>
            <a:ext cx="1447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a:endCxn id="88" idx="0"/>
          </p:cNvCxnSpPr>
          <p:nvPr/>
        </p:nvCxnSpPr>
        <p:spPr>
          <a:xfrm>
            <a:off x="1752600" y="2743200"/>
            <a:ext cx="0" cy="16764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endCxn id="96" idx="2"/>
          </p:cNvCxnSpPr>
          <p:nvPr/>
        </p:nvCxnSpPr>
        <p:spPr>
          <a:xfrm flipV="1">
            <a:off x="2971800" y="1714500"/>
            <a:ext cx="2262250" cy="3810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graphicFrame>
        <p:nvGraphicFramePr>
          <p:cNvPr id="10281988" name="Object 4"/>
          <p:cNvGraphicFramePr>
            <a:graphicFrameLocks noChangeAspect="1"/>
          </p:cNvGraphicFramePr>
          <p:nvPr/>
        </p:nvGraphicFramePr>
        <p:xfrm>
          <a:off x="2819400" y="2362200"/>
          <a:ext cx="1752600" cy="1546232"/>
        </p:xfrm>
        <a:graphic>
          <a:graphicData uri="http://schemas.openxmlformats.org/presentationml/2006/ole">
            <p:oleObj spid="_x0000_s2240515" name="Equation" r:id="rId5" imgW="507960" imgH="444240" progId="Equation.DSMT4">
              <p:embed/>
            </p:oleObj>
          </a:graphicData>
        </a:graphic>
      </p:graphicFrame>
      <p:sp>
        <p:nvSpPr>
          <p:cNvPr id="83" name="TextBox 82"/>
          <p:cNvSpPr txBox="1"/>
          <p:nvPr/>
        </p:nvSpPr>
        <p:spPr>
          <a:xfrm>
            <a:off x="3921825" y="762000"/>
            <a:ext cx="1074333"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noise</a:t>
            </a:r>
            <a:endParaRPr lang="en-US" sz="3200" b="1" i="1" dirty="0">
              <a:solidFill>
                <a:prstClr val="black"/>
              </a:solidFill>
              <a:latin typeface="Times New Roman" pitchFamily="18" charset="0"/>
              <a:cs typeface="Times New Roman" pitchFamily="18" charset="0"/>
            </a:endParaRPr>
          </a:p>
        </p:txBody>
      </p:sp>
      <p:cxnSp>
        <p:nvCxnSpPr>
          <p:cNvPr id="86" name="Elbow Connector 85"/>
          <p:cNvCxnSpPr>
            <a:stCxn id="83" idx="1"/>
          </p:cNvCxnSpPr>
          <p:nvPr/>
        </p:nvCxnSpPr>
        <p:spPr>
          <a:xfrm rot="10800000" flipV="1">
            <a:off x="2931225" y="1054388"/>
            <a:ext cx="990600" cy="698212"/>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6781800" y="838200"/>
            <a:ext cx="1053494"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error</a:t>
            </a:r>
            <a:endParaRPr lang="en-US" sz="3200" b="1" i="1" dirty="0">
              <a:solidFill>
                <a:prstClr val="black"/>
              </a:solidFill>
              <a:latin typeface="Times New Roman" pitchFamily="18" charset="0"/>
              <a:cs typeface="Times New Roman" pitchFamily="18" charset="0"/>
            </a:endParaRPr>
          </a:p>
        </p:txBody>
      </p:sp>
      <p:cxnSp>
        <p:nvCxnSpPr>
          <p:cNvPr id="90" name="Elbow Connector 89"/>
          <p:cNvCxnSpPr>
            <a:stCxn id="96" idx="6"/>
            <a:endCxn id="89" idx="1"/>
          </p:cNvCxnSpPr>
          <p:nvPr/>
        </p:nvCxnSpPr>
        <p:spPr>
          <a:xfrm flipV="1">
            <a:off x="5615050" y="1130588"/>
            <a:ext cx="1166750" cy="583912"/>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6" name="Oval 95"/>
          <p:cNvSpPr/>
          <p:nvPr/>
        </p:nvSpPr>
        <p:spPr>
          <a:xfrm>
            <a:off x="5234050" y="1524000"/>
            <a:ext cx="381000" cy="3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aphicFrame>
        <p:nvGraphicFramePr>
          <p:cNvPr id="10281990" name="Object 6"/>
          <p:cNvGraphicFramePr>
            <a:graphicFrameLocks noChangeAspect="1"/>
          </p:cNvGraphicFramePr>
          <p:nvPr/>
        </p:nvGraphicFramePr>
        <p:xfrm>
          <a:off x="6553200" y="2209800"/>
          <a:ext cx="2368550" cy="1212850"/>
        </p:xfrm>
        <a:graphic>
          <a:graphicData uri="http://schemas.openxmlformats.org/presentationml/2006/ole">
            <p:oleObj spid="_x0000_s2240516" name="Equation" r:id="rId6" imgW="723600" imgH="368280" progId="Equation.DSMT4">
              <p:embed/>
            </p:oleObj>
          </a:graphicData>
        </a:graphic>
      </p:graphicFrame>
    </p:spTree>
  </p:cSld>
  <p:clrMapOvr>
    <a:masterClrMapping/>
  </p:clrMapOvr>
  <p:transition/>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8731250" y="1808202"/>
            <a:ext cx="0" cy="990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731250" y="3408402"/>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610600" y="2798802"/>
          <a:ext cx="388937" cy="473075"/>
        </p:xfrm>
        <a:graphic>
          <a:graphicData uri="http://schemas.openxmlformats.org/presentationml/2006/ole">
            <p:oleObj spid="_x0000_s2241538" name="Equation" r:id="rId4" imgW="88560" imgH="177480" progId="Equation.DSMT4">
              <p:embed/>
            </p:oleObj>
          </a:graphicData>
        </a:graphic>
      </p:graphicFrame>
      <p:sp>
        <p:nvSpPr>
          <p:cNvPr id="67" name="Freeform 28"/>
          <p:cNvSpPr>
            <a:spLocks noChangeAspect="1"/>
          </p:cNvSpPr>
          <p:nvPr/>
        </p:nvSpPr>
        <p:spPr bwMode="auto">
          <a:xfrm>
            <a:off x="7872412" y="150340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nvGrpSpPr>
          <p:cNvPr id="2" name="Group 22"/>
          <p:cNvGrpSpPr/>
          <p:nvPr/>
        </p:nvGrpSpPr>
        <p:grpSpPr>
          <a:xfrm>
            <a:off x="6881812"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3" name="Straight Connector 32"/>
          <p:cNvCxnSpPr/>
          <p:nvPr/>
        </p:nvCxnSpPr>
        <p:spPr>
          <a:xfrm>
            <a:off x="8382000" y="1655802"/>
            <a:ext cx="685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8382000" y="4780002"/>
            <a:ext cx="8382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858000" y="2722602"/>
            <a:ext cx="15240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8" name="TextBox 77"/>
          <p:cNvSpPr txBox="1"/>
          <p:nvPr/>
        </p:nvSpPr>
        <p:spPr>
          <a:xfrm>
            <a:off x="-76200" y="6477000"/>
            <a:ext cx="4572000" cy="369332"/>
          </a:xfrm>
          <a:prstGeom prst="rect">
            <a:avLst/>
          </a:prstGeom>
          <a:noFill/>
        </p:spPr>
        <p:txBody>
          <a:bodyPr wrap="square" rtlCol="0">
            <a:spAutoFit/>
          </a:bodyPr>
          <a:lstStyle/>
          <a:p>
            <a:r>
              <a:rPr lang="en-US" dirty="0" smtClean="0">
                <a:solidFill>
                  <a:prstClr val="black"/>
                </a:solidFill>
              </a:rPr>
              <a:t>This is a cartoon, but can be made precise.</a:t>
            </a:r>
            <a:endParaRPr lang="en-US" dirty="0">
              <a:solidFill>
                <a:prstClr val="black"/>
              </a:solidFill>
            </a:endParaRPr>
          </a:p>
        </p:txBody>
      </p:sp>
      <p:sp>
        <p:nvSpPr>
          <p:cNvPr id="32" name="Line 10"/>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6" name="Line 12"/>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13"/>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8" name="Line 14"/>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15"/>
          <p:cNvSpPr>
            <a:spLocks noChangeShapeType="1"/>
          </p:cNvSpPr>
          <p:nvPr/>
        </p:nvSpPr>
        <p:spPr bwMode="auto">
          <a:xfrm flipV="1">
            <a:off x="144780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0" name="Line 17"/>
          <p:cNvSpPr>
            <a:spLocks noChangeShapeType="1"/>
          </p:cNvSpPr>
          <p:nvPr/>
        </p:nvSpPr>
        <p:spPr bwMode="auto">
          <a:xfrm flipV="1">
            <a:off x="1447800" y="6307680"/>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1" name="Line 21"/>
          <p:cNvSpPr>
            <a:spLocks noChangeShapeType="1"/>
          </p:cNvSpPr>
          <p:nvPr/>
        </p:nvSpPr>
        <p:spPr bwMode="auto">
          <a:xfrm flipV="1">
            <a:off x="2200852"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2" name="Line 23"/>
          <p:cNvSpPr>
            <a:spLocks noChangeShapeType="1"/>
          </p:cNvSpPr>
          <p:nvPr/>
        </p:nvSpPr>
        <p:spPr bwMode="auto">
          <a:xfrm flipV="1">
            <a:off x="264131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25"/>
          <p:cNvSpPr>
            <a:spLocks noChangeShapeType="1"/>
          </p:cNvSpPr>
          <p:nvPr/>
        </p:nvSpPr>
        <p:spPr bwMode="auto">
          <a:xfrm flipV="1">
            <a:off x="2968114"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4" name="Line 27"/>
          <p:cNvSpPr>
            <a:spLocks noChangeShapeType="1"/>
          </p:cNvSpPr>
          <p:nvPr/>
        </p:nvSpPr>
        <p:spPr bwMode="auto">
          <a:xfrm flipV="1">
            <a:off x="320965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29"/>
          <p:cNvSpPr>
            <a:spLocks noChangeShapeType="1"/>
          </p:cNvSpPr>
          <p:nvPr/>
        </p:nvSpPr>
        <p:spPr bwMode="auto">
          <a:xfrm flipV="1">
            <a:off x="340857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6" name="Line 31"/>
          <p:cNvSpPr>
            <a:spLocks noChangeShapeType="1"/>
          </p:cNvSpPr>
          <p:nvPr/>
        </p:nvSpPr>
        <p:spPr bwMode="auto">
          <a:xfrm flipV="1">
            <a:off x="3579081"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33"/>
          <p:cNvSpPr>
            <a:spLocks noChangeShapeType="1"/>
          </p:cNvSpPr>
          <p:nvPr/>
        </p:nvSpPr>
        <p:spPr bwMode="auto">
          <a:xfrm flipV="1">
            <a:off x="372116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8" name="Line 35"/>
          <p:cNvSpPr>
            <a:spLocks noChangeShapeType="1"/>
          </p:cNvSpPr>
          <p:nvPr/>
        </p:nvSpPr>
        <p:spPr bwMode="auto">
          <a:xfrm flipV="1">
            <a:off x="3849043"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37"/>
          <p:cNvSpPr>
            <a:spLocks noChangeShapeType="1"/>
          </p:cNvSpPr>
          <p:nvPr/>
        </p:nvSpPr>
        <p:spPr bwMode="auto">
          <a:xfrm flipV="1">
            <a:off x="397692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0" name="Line 39"/>
          <p:cNvSpPr>
            <a:spLocks noChangeShapeType="1"/>
          </p:cNvSpPr>
          <p:nvPr/>
        </p:nvSpPr>
        <p:spPr bwMode="auto">
          <a:xfrm flipV="1">
            <a:off x="3976920" y="6307680"/>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43"/>
          <p:cNvSpPr>
            <a:spLocks noChangeShapeType="1"/>
          </p:cNvSpPr>
          <p:nvPr/>
        </p:nvSpPr>
        <p:spPr bwMode="auto">
          <a:xfrm flipV="1">
            <a:off x="4729973"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2" name="Line 45"/>
          <p:cNvSpPr>
            <a:spLocks noChangeShapeType="1"/>
          </p:cNvSpPr>
          <p:nvPr/>
        </p:nvSpPr>
        <p:spPr bwMode="auto">
          <a:xfrm flipV="1">
            <a:off x="5170438"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47"/>
          <p:cNvSpPr>
            <a:spLocks noChangeShapeType="1"/>
          </p:cNvSpPr>
          <p:nvPr/>
        </p:nvSpPr>
        <p:spPr bwMode="auto">
          <a:xfrm flipV="1">
            <a:off x="5497235"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4" name="Line 49"/>
          <p:cNvSpPr>
            <a:spLocks noChangeShapeType="1"/>
          </p:cNvSpPr>
          <p:nvPr/>
        </p:nvSpPr>
        <p:spPr bwMode="auto">
          <a:xfrm flipV="1">
            <a:off x="573878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1"/>
          <p:cNvSpPr>
            <a:spLocks noChangeShapeType="1"/>
          </p:cNvSpPr>
          <p:nvPr/>
        </p:nvSpPr>
        <p:spPr bwMode="auto">
          <a:xfrm flipV="1">
            <a:off x="593769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6" name="Line 53"/>
          <p:cNvSpPr>
            <a:spLocks noChangeShapeType="1"/>
          </p:cNvSpPr>
          <p:nvPr/>
        </p:nvSpPr>
        <p:spPr bwMode="auto">
          <a:xfrm flipV="1">
            <a:off x="6108202"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5"/>
          <p:cNvSpPr>
            <a:spLocks noChangeShapeType="1"/>
          </p:cNvSpPr>
          <p:nvPr/>
        </p:nvSpPr>
        <p:spPr bwMode="auto">
          <a:xfrm flipV="1">
            <a:off x="625028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8" name="Line 57"/>
          <p:cNvSpPr>
            <a:spLocks noChangeShapeType="1"/>
          </p:cNvSpPr>
          <p:nvPr/>
        </p:nvSpPr>
        <p:spPr bwMode="auto">
          <a:xfrm flipV="1">
            <a:off x="6378164"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9" name="Line 65"/>
          <p:cNvSpPr>
            <a:spLocks noChangeShapeType="1"/>
          </p:cNvSpPr>
          <p:nvPr/>
        </p:nvSpPr>
        <p:spPr bwMode="auto">
          <a:xfrm>
            <a:off x="1447800" y="635752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0" name="Line 67"/>
          <p:cNvSpPr>
            <a:spLocks noChangeShapeType="1"/>
          </p:cNvSpPr>
          <p:nvPr/>
        </p:nvSpPr>
        <p:spPr bwMode="auto">
          <a:xfrm>
            <a:off x="1447800" y="6357527"/>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1" name="Line 71"/>
          <p:cNvSpPr>
            <a:spLocks noChangeShapeType="1"/>
          </p:cNvSpPr>
          <p:nvPr/>
        </p:nvSpPr>
        <p:spPr bwMode="auto">
          <a:xfrm>
            <a:off x="1447800" y="524844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2" name="Line 73"/>
          <p:cNvSpPr>
            <a:spLocks noChangeShapeType="1"/>
          </p:cNvSpPr>
          <p:nvPr/>
        </p:nvSpPr>
        <p:spPr bwMode="auto">
          <a:xfrm>
            <a:off x="1447800" y="460043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3" name="Line 75"/>
          <p:cNvSpPr>
            <a:spLocks noChangeShapeType="1"/>
          </p:cNvSpPr>
          <p:nvPr/>
        </p:nvSpPr>
        <p:spPr bwMode="auto">
          <a:xfrm>
            <a:off x="1447800" y="4139353"/>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4" name="Line 77"/>
          <p:cNvSpPr>
            <a:spLocks noChangeShapeType="1"/>
          </p:cNvSpPr>
          <p:nvPr/>
        </p:nvSpPr>
        <p:spPr bwMode="auto">
          <a:xfrm>
            <a:off x="1447800" y="3790426"/>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79"/>
          <p:cNvSpPr>
            <a:spLocks noChangeShapeType="1"/>
          </p:cNvSpPr>
          <p:nvPr/>
        </p:nvSpPr>
        <p:spPr bwMode="auto">
          <a:xfrm>
            <a:off x="1447800" y="350380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6" name="Line 81"/>
          <p:cNvSpPr>
            <a:spLocks noChangeShapeType="1"/>
          </p:cNvSpPr>
          <p:nvPr/>
        </p:nvSpPr>
        <p:spPr bwMode="auto">
          <a:xfrm>
            <a:off x="1447800" y="3254575"/>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83"/>
          <p:cNvSpPr>
            <a:spLocks noChangeShapeType="1"/>
          </p:cNvSpPr>
          <p:nvPr/>
        </p:nvSpPr>
        <p:spPr bwMode="auto">
          <a:xfrm>
            <a:off x="1447800" y="304272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2" name="Line 94"/>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96"/>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4" name="TextBox 73"/>
          <p:cNvSpPr txBox="1"/>
          <p:nvPr/>
        </p:nvSpPr>
        <p:spPr>
          <a:xfrm rot="16200000">
            <a:off x="51481" y="4977720"/>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75" name="TextBox 74"/>
          <p:cNvSpPr txBox="1"/>
          <p:nvPr/>
        </p:nvSpPr>
        <p:spPr>
          <a:xfrm>
            <a:off x="1447800" y="4495800"/>
            <a:ext cx="2057400" cy="954107"/>
          </a:xfrm>
          <a:prstGeom prst="rect">
            <a:avLst/>
          </a:prstGeom>
          <a:noFill/>
        </p:spPr>
        <p:txBody>
          <a:bodyPr wrap="square" rtlCol="0">
            <a:spAutoFit/>
          </a:bodyPr>
          <a:lstStyle/>
          <a:p>
            <a:r>
              <a:rPr lang="en-US" sz="2800" dirty="0" smtClean="0">
                <a:solidFill>
                  <a:srgbClr val="0000CC"/>
                </a:solidFill>
              </a:rPr>
              <a:t>change length</a:t>
            </a:r>
            <a:endParaRPr lang="en-US" sz="2800" dirty="0">
              <a:solidFill>
                <a:srgbClr val="0000CC"/>
              </a:solidFill>
            </a:endParaRPr>
          </a:p>
        </p:txBody>
      </p:sp>
      <p:graphicFrame>
        <p:nvGraphicFramePr>
          <p:cNvPr id="76" name="Object 101"/>
          <p:cNvGraphicFramePr>
            <a:graphicFrameLocks noChangeAspect="1"/>
          </p:cNvGraphicFramePr>
          <p:nvPr/>
        </p:nvGraphicFramePr>
        <p:xfrm>
          <a:off x="0" y="2819400"/>
          <a:ext cx="1255878" cy="1066800"/>
        </p:xfrm>
        <a:graphic>
          <a:graphicData uri="http://schemas.openxmlformats.org/presentationml/2006/ole">
            <p:oleObj spid="_x0000_s2241539" name="Equation" r:id="rId5" imgW="583947" imgH="482391" progId="Equation.DSMT4">
              <p:embed/>
            </p:oleObj>
          </a:graphicData>
        </a:graphic>
      </p:graphicFrame>
      <p:graphicFrame>
        <p:nvGraphicFramePr>
          <p:cNvPr id="77" name="Object 5"/>
          <p:cNvGraphicFramePr>
            <a:graphicFrameLocks noChangeAspect="1"/>
          </p:cNvGraphicFramePr>
          <p:nvPr/>
        </p:nvGraphicFramePr>
        <p:xfrm>
          <a:off x="609600" y="0"/>
          <a:ext cx="5119839" cy="1841500"/>
        </p:xfrm>
        <a:graphic>
          <a:graphicData uri="http://schemas.openxmlformats.org/presentationml/2006/ole">
            <p:oleObj spid="_x0000_s2241540" name="Equation" r:id="rId6" imgW="2412720" imgH="965160" progId="Equation.DSMT4">
              <p:embed/>
            </p:oleObj>
          </a:graphicData>
        </a:graphic>
      </p:graphicFrame>
      <p:sp>
        <p:nvSpPr>
          <p:cNvPr id="79" name="TextBox 78"/>
          <p:cNvSpPr txBox="1"/>
          <p:nvPr/>
        </p:nvSpPr>
        <p:spPr>
          <a:xfrm>
            <a:off x="6858000" y="6120825"/>
            <a:ext cx="357790" cy="584775"/>
          </a:xfrm>
          <a:prstGeom prst="rect">
            <a:avLst/>
          </a:prstGeom>
          <a:noFill/>
        </p:spPr>
        <p:txBody>
          <a:bodyPr wrap="none" rtlCol="0">
            <a:spAutoFit/>
          </a:bodyPr>
          <a:lstStyle/>
          <a:p>
            <a:r>
              <a:rPr lang="en-US" sz="3200" i="1" dirty="0" smtClean="0">
                <a:solidFill>
                  <a:prstClr val="black"/>
                </a:solidFill>
              </a:rPr>
              <a:t>L</a:t>
            </a:r>
            <a:endParaRPr lang="en-US" sz="3200" i="1" dirty="0">
              <a:solidFill>
                <a:prstClr val="black"/>
              </a:solidFill>
            </a:endParaRPr>
          </a:p>
        </p:txBody>
      </p:sp>
      <p:sp>
        <p:nvSpPr>
          <p:cNvPr id="80" name="Freeform 79"/>
          <p:cNvSpPr/>
          <p:nvPr/>
        </p:nvSpPr>
        <p:spPr bwMode="auto">
          <a:xfrm>
            <a:off x="1664677" y="3642773"/>
            <a:ext cx="4982308" cy="2157046"/>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prstClr val="black"/>
              </a:solidFill>
              <a:latin typeface="Arial" charset="0"/>
            </a:endParaRPr>
          </a:p>
        </p:txBody>
      </p:sp>
      <p:sp>
        <p:nvSpPr>
          <p:cNvPr id="81" name="TextBox 80"/>
          <p:cNvSpPr txBox="1"/>
          <p:nvPr/>
        </p:nvSpPr>
        <p:spPr>
          <a:xfrm>
            <a:off x="3810000" y="3962400"/>
            <a:ext cx="1676400" cy="1077218"/>
          </a:xfrm>
          <a:prstGeom prst="rect">
            <a:avLst/>
          </a:prstGeom>
          <a:noFill/>
        </p:spPr>
        <p:txBody>
          <a:bodyPr wrap="square" rtlCol="0">
            <a:spAutoFit/>
          </a:bodyPr>
          <a:lstStyle/>
          <a:p>
            <a:pPr algn="r"/>
            <a:r>
              <a:rPr lang="en-US" sz="3200" b="1" dirty="0" smtClean="0">
                <a:solidFill>
                  <a:srgbClr val="FF0000"/>
                </a:solidFill>
              </a:rPr>
              <a:t>change sense</a:t>
            </a:r>
            <a:endParaRPr lang="en-US" sz="3200" b="1" dirty="0">
              <a:solidFill>
                <a:srgbClr val="FF0000"/>
              </a:solidFill>
            </a:endParaRPr>
          </a:p>
        </p:txBody>
      </p:sp>
      <p:cxnSp>
        <p:nvCxnSpPr>
          <p:cNvPr id="82" name="Straight Connector 81"/>
          <p:cNvCxnSpPr/>
          <p:nvPr/>
        </p:nvCxnSpPr>
        <p:spPr>
          <a:xfrm>
            <a:off x="1676400" y="6120825"/>
            <a:ext cx="4648200"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752600" y="5587425"/>
            <a:ext cx="1007199" cy="523220"/>
          </a:xfrm>
          <a:prstGeom prst="rect">
            <a:avLst/>
          </a:prstGeom>
          <a:noFill/>
        </p:spPr>
        <p:txBody>
          <a:bodyPr wrap="none" rtlCol="0">
            <a:spAutoFit/>
          </a:bodyPr>
          <a:lstStyle/>
          <a:p>
            <a:r>
              <a:rPr lang="en-US" sz="2800" dirty="0" smtClean="0">
                <a:solidFill>
                  <a:prstClr val="black"/>
                </a:solidFill>
              </a:rPr>
              <a:t>down</a:t>
            </a:r>
            <a:endParaRPr lang="en-US" sz="2800" dirty="0">
              <a:solidFill>
                <a:prstClr val="black"/>
              </a:solidFill>
            </a:endParaRPr>
          </a:p>
        </p:txBody>
      </p:sp>
      <p:sp>
        <p:nvSpPr>
          <p:cNvPr id="84" name="Freeform 83"/>
          <p:cNvSpPr/>
          <p:nvPr/>
        </p:nvSpPr>
        <p:spPr bwMode="auto">
          <a:xfrm>
            <a:off x="2895600" y="3048000"/>
            <a:ext cx="3886200" cy="2870200"/>
          </a:xfrm>
          <a:custGeom>
            <a:avLst/>
            <a:gdLst>
              <a:gd name="connsiteX0" fmla="*/ 0 w 4982308"/>
              <a:gd name="connsiteY0" fmla="*/ 0 h 2157046"/>
              <a:gd name="connsiteX1" fmla="*/ 1488831 w 4982308"/>
              <a:gd name="connsiteY1" fmla="*/ 1230923 h 2157046"/>
              <a:gd name="connsiteX2" fmla="*/ 4982308 w 4982308"/>
              <a:gd name="connsiteY2" fmla="*/ 2157046 h 2157046"/>
              <a:gd name="connsiteX0" fmla="*/ 0 w 4982308"/>
              <a:gd name="connsiteY0" fmla="*/ 0 h 2188308"/>
              <a:gd name="connsiteX1" fmla="*/ 2209800 w 4982308"/>
              <a:gd name="connsiteY1" fmla="*/ 1828800 h 2188308"/>
              <a:gd name="connsiteX2" fmla="*/ 4982308 w 4982308"/>
              <a:gd name="connsiteY2" fmla="*/ 2157046 h 2188308"/>
              <a:gd name="connsiteX0" fmla="*/ 0 w 4982308"/>
              <a:gd name="connsiteY0" fmla="*/ 0 h 2157046"/>
              <a:gd name="connsiteX1" fmla="*/ 2209800 w 4982308"/>
              <a:gd name="connsiteY1" fmla="*/ 1828800 h 2157046"/>
              <a:gd name="connsiteX2" fmla="*/ 4982308 w 4982308"/>
              <a:gd name="connsiteY2" fmla="*/ 2157046 h 2157046"/>
              <a:gd name="connsiteX0" fmla="*/ 0 w 4982308"/>
              <a:gd name="connsiteY0" fmla="*/ 0 h 2157046"/>
              <a:gd name="connsiteX1" fmla="*/ 2209800 w 4982308"/>
              <a:gd name="connsiteY1" fmla="*/ 1828800 h 2157046"/>
              <a:gd name="connsiteX2" fmla="*/ 4982308 w 4982308"/>
              <a:gd name="connsiteY2" fmla="*/ 2157046 h 2157046"/>
              <a:gd name="connsiteX0" fmla="*/ 0 w 4220308"/>
              <a:gd name="connsiteY0" fmla="*/ 0 h 3300046"/>
              <a:gd name="connsiteX1" fmla="*/ 1447800 w 4220308"/>
              <a:gd name="connsiteY1" fmla="*/ 2971800 h 3300046"/>
              <a:gd name="connsiteX2" fmla="*/ 4220308 w 4220308"/>
              <a:gd name="connsiteY2" fmla="*/ 3300046 h 3300046"/>
              <a:gd name="connsiteX0" fmla="*/ 0 w 4220308"/>
              <a:gd name="connsiteY0" fmla="*/ 0 h 3300046"/>
              <a:gd name="connsiteX1" fmla="*/ 1447800 w 4220308"/>
              <a:gd name="connsiteY1" fmla="*/ 2971800 h 3300046"/>
              <a:gd name="connsiteX2" fmla="*/ 4220308 w 4220308"/>
              <a:gd name="connsiteY2" fmla="*/ 3300046 h 3300046"/>
              <a:gd name="connsiteX0" fmla="*/ 0 w 4271853"/>
              <a:gd name="connsiteY0" fmla="*/ 0 h 4213587"/>
              <a:gd name="connsiteX1" fmla="*/ 1447800 w 4271853"/>
              <a:gd name="connsiteY1" fmla="*/ 2971800 h 4213587"/>
              <a:gd name="connsiteX2" fmla="*/ 4271853 w 4271853"/>
              <a:gd name="connsiteY2" fmla="*/ 4213587 h 4213587"/>
              <a:gd name="connsiteX0" fmla="*/ 0 w 4271853"/>
              <a:gd name="connsiteY0" fmla="*/ 0 h 4213587"/>
              <a:gd name="connsiteX1" fmla="*/ 1447800 w 4271853"/>
              <a:gd name="connsiteY1" fmla="*/ 2971800 h 4213587"/>
              <a:gd name="connsiteX2" fmla="*/ 4271853 w 4271853"/>
              <a:gd name="connsiteY2" fmla="*/ 4213587 h 4213587"/>
              <a:gd name="connsiteX0" fmla="*/ 0 w 4271853"/>
              <a:gd name="connsiteY0" fmla="*/ 0 h 4518101"/>
              <a:gd name="connsiteX1" fmla="*/ 1447800 w 4271853"/>
              <a:gd name="connsiteY1" fmla="*/ 2971800 h 4518101"/>
              <a:gd name="connsiteX2" fmla="*/ 4271853 w 4271853"/>
              <a:gd name="connsiteY2" fmla="*/ 4518101 h 4518101"/>
              <a:gd name="connsiteX0" fmla="*/ 0 w 4271853"/>
              <a:gd name="connsiteY0" fmla="*/ 0 h 4518101"/>
              <a:gd name="connsiteX1" fmla="*/ 1507713 w 4271853"/>
              <a:gd name="connsiteY1" fmla="*/ 2386506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3601758"/>
              <a:gd name="connsiteY0" fmla="*/ 0 h 4567704"/>
              <a:gd name="connsiteX1" fmla="*/ 837618 w 3601758"/>
              <a:gd name="connsiteY1" fmla="*/ 2283852 h 4567704"/>
              <a:gd name="connsiteX2" fmla="*/ 3601758 w 3601758"/>
              <a:gd name="connsiteY2" fmla="*/ 4567704 h 4567704"/>
              <a:gd name="connsiteX0" fmla="*/ 0 w 3601758"/>
              <a:gd name="connsiteY0" fmla="*/ 0 h 4567704"/>
              <a:gd name="connsiteX1" fmla="*/ 837618 w 3601758"/>
              <a:gd name="connsiteY1" fmla="*/ 2283852 h 4567704"/>
              <a:gd name="connsiteX2" fmla="*/ 3601758 w 3601758"/>
              <a:gd name="connsiteY2" fmla="*/ 4567704 h 4567704"/>
              <a:gd name="connsiteX0" fmla="*/ 0 w 3853043"/>
              <a:gd name="connsiteY0" fmla="*/ 0 h 4567704"/>
              <a:gd name="connsiteX1" fmla="*/ 1088903 w 3853043"/>
              <a:gd name="connsiteY1" fmla="*/ 2283852 h 4567704"/>
              <a:gd name="connsiteX2" fmla="*/ 3853043 w 3853043"/>
              <a:gd name="connsiteY2" fmla="*/ 4567704 h 4567704"/>
              <a:gd name="connsiteX0" fmla="*/ 0 w 3853043"/>
              <a:gd name="connsiteY0" fmla="*/ 0 h 4567704"/>
              <a:gd name="connsiteX1" fmla="*/ 1088903 w 3853043"/>
              <a:gd name="connsiteY1" fmla="*/ 2283852 h 4567704"/>
              <a:gd name="connsiteX2" fmla="*/ 3853043 w 3853043"/>
              <a:gd name="connsiteY2" fmla="*/ 4567704 h 4567704"/>
              <a:gd name="connsiteX0" fmla="*/ 0 w 3853043"/>
              <a:gd name="connsiteY0" fmla="*/ 0 h 4821465"/>
              <a:gd name="connsiteX1" fmla="*/ 1088903 w 3853043"/>
              <a:gd name="connsiteY1" fmla="*/ 2283852 h 4821465"/>
              <a:gd name="connsiteX2" fmla="*/ 2795345 w 3853043"/>
              <a:gd name="connsiteY2" fmla="*/ 4440823 h 4821465"/>
              <a:gd name="connsiteX3" fmla="*/ 3853043 w 3853043"/>
              <a:gd name="connsiteY3" fmla="*/ 4567704 h 4821465"/>
              <a:gd name="connsiteX0" fmla="*/ 0 w 3853043"/>
              <a:gd name="connsiteY0" fmla="*/ 0 h 4779171"/>
              <a:gd name="connsiteX1" fmla="*/ 831048 w 3853043"/>
              <a:gd name="connsiteY1" fmla="*/ 2537613 h 4779171"/>
              <a:gd name="connsiteX2" fmla="*/ 2795345 w 3853043"/>
              <a:gd name="connsiteY2" fmla="*/ 4440823 h 4779171"/>
              <a:gd name="connsiteX3" fmla="*/ 3853043 w 3853043"/>
              <a:gd name="connsiteY3" fmla="*/ 4567704 h 4779171"/>
            </a:gdLst>
            <a:ahLst/>
            <a:cxnLst>
              <a:cxn ang="0">
                <a:pos x="connsiteX0" y="connsiteY0"/>
              </a:cxn>
              <a:cxn ang="0">
                <a:pos x="connsiteX1" y="connsiteY1"/>
              </a:cxn>
              <a:cxn ang="0">
                <a:pos x="connsiteX2" y="connsiteY2"/>
              </a:cxn>
              <a:cxn ang="0">
                <a:pos x="connsiteX3" y="connsiteY3"/>
              </a:cxn>
            </a:cxnLst>
            <a:rect l="l" t="t" r="r" b="b"/>
            <a:pathLst>
              <a:path w="3853043" h="4779171">
                <a:moveTo>
                  <a:pt x="0" y="0"/>
                </a:moveTo>
                <a:cubicBezTo>
                  <a:pt x="105945" y="960654"/>
                  <a:pt x="116930" y="1757694"/>
                  <a:pt x="831048" y="2537613"/>
                </a:cubicBezTo>
                <a:cubicBezTo>
                  <a:pt x="1334714" y="3223060"/>
                  <a:pt x="2291679" y="4102475"/>
                  <a:pt x="2795345" y="4440823"/>
                </a:cubicBezTo>
                <a:cubicBezTo>
                  <a:pt x="3299011" y="4779172"/>
                  <a:pt x="3714535" y="4491867"/>
                  <a:pt x="3853043" y="4567704"/>
                </a:cubicBezTo>
              </a:path>
            </a:pathLst>
          </a:cu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prstClr val="black"/>
              </a:solidFill>
              <a:latin typeface="Arial" charset="0"/>
            </a:endParaRPr>
          </a:p>
        </p:txBody>
      </p:sp>
      <p:cxnSp>
        <p:nvCxnSpPr>
          <p:cNvPr id="87" name="Straight Connector 86"/>
          <p:cNvCxnSpPr/>
          <p:nvPr/>
        </p:nvCxnSpPr>
        <p:spPr>
          <a:xfrm>
            <a:off x="2819400" y="2971800"/>
            <a:ext cx="0" cy="320040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7061512" name="Object 8"/>
          <p:cNvGraphicFramePr>
            <a:graphicFrameLocks noChangeAspect="1"/>
          </p:cNvGraphicFramePr>
          <p:nvPr/>
        </p:nvGraphicFramePr>
        <p:xfrm>
          <a:off x="2209800" y="2209800"/>
          <a:ext cx="1017587" cy="704850"/>
        </p:xfrm>
        <a:graphic>
          <a:graphicData uri="http://schemas.openxmlformats.org/presentationml/2006/ole">
            <p:oleObj spid="_x0000_s2241541" name="Equation" r:id="rId7" imgW="571320" imgH="393480" progId="Equation.DSMT4">
              <p:embed/>
            </p:oleObj>
          </a:graphicData>
        </a:graphic>
      </p:graphicFrame>
      <p:graphicFrame>
        <p:nvGraphicFramePr>
          <p:cNvPr id="40968" name="Object 8"/>
          <p:cNvGraphicFramePr>
            <a:graphicFrameLocks noChangeAspect="1"/>
          </p:cNvGraphicFramePr>
          <p:nvPr/>
        </p:nvGraphicFramePr>
        <p:xfrm>
          <a:off x="3886200" y="2819400"/>
          <a:ext cx="2039938" cy="1012825"/>
        </p:xfrm>
        <a:graphic>
          <a:graphicData uri="http://schemas.openxmlformats.org/presentationml/2006/ole">
            <p:oleObj spid="_x0000_s2241542" name="Equation" r:id="rId8" imgW="952200" imgH="469800" progId="Equation.DSMT4">
              <p:embed/>
            </p:oleObj>
          </a:graphicData>
        </a:graphic>
      </p:graphicFrame>
      <p:sp>
        <p:nvSpPr>
          <p:cNvPr id="85" name="Line 35"/>
          <p:cNvSpPr>
            <a:spLocks noChangeShapeType="1"/>
          </p:cNvSpPr>
          <p:nvPr/>
        </p:nvSpPr>
        <p:spPr bwMode="auto">
          <a:xfrm flipV="1">
            <a:off x="7234237" y="1660524"/>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6" name="Line 36"/>
          <p:cNvSpPr>
            <a:spLocks noChangeShapeType="1"/>
          </p:cNvSpPr>
          <p:nvPr/>
        </p:nvSpPr>
        <p:spPr bwMode="auto">
          <a:xfrm>
            <a:off x="7272337" y="2438400"/>
            <a:ext cx="0" cy="3048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88" name="Object 37"/>
          <p:cNvGraphicFramePr>
            <a:graphicFrameLocks noChangeAspect="1"/>
          </p:cNvGraphicFramePr>
          <p:nvPr/>
        </p:nvGraphicFramePr>
        <p:xfrm>
          <a:off x="6918325" y="1981200"/>
          <a:ext cx="777875" cy="473075"/>
        </p:xfrm>
        <a:graphic>
          <a:graphicData uri="http://schemas.openxmlformats.org/presentationml/2006/ole">
            <p:oleObj spid="_x0000_s2241543" name="Equation" r:id="rId9" imgW="177480" imgH="177480" progId="Equation.DSMT4">
              <p:embed/>
            </p:oleObj>
          </a:graphicData>
        </a:graphic>
      </p:graphicFrame>
    </p:spTree>
  </p:cSld>
  <p:clrMapOvr>
    <a:masterClrMapping/>
  </p:clrMapOvr>
  <p:transition/>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6453188" y="990600"/>
            <a:ext cx="0" cy="838200"/>
          </a:xfrm>
          <a:prstGeom prst="line">
            <a:avLst/>
          </a:prstGeom>
          <a:noFill/>
          <a:ln w="38100">
            <a:solidFill>
              <a:schemeClr val="tx1"/>
            </a:solidFill>
            <a:round/>
            <a:headEnd/>
            <a:tailEnd type="triangle"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6453188" y="2330450"/>
            <a:ext cx="0" cy="946150"/>
          </a:xfrm>
          <a:prstGeom prst="line">
            <a:avLst/>
          </a:prstGeom>
          <a:noFill/>
          <a:ln w="38100">
            <a:solidFill>
              <a:schemeClr val="tx1"/>
            </a:solidFill>
            <a:round/>
            <a:headEnd/>
            <a:tailEnd type="triangle"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6223000" y="1828800"/>
          <a:ext cx="609600" cy="439738"/>
        </p:xfrm>
        <a:graphic>
          <a:graphicData uri="http://schemas.openxmlformats.org/presentationml/2006/ole">
            <p:oleObj spid="_x0000_s2242562" name="Equation" r:id="rId5" imgW="139680" imgH="164880" progId="Equation.DSMT4">
              <p:embed/>
            </p:oleObj>
          </a:graphicData>
        </a:graphic>
      </p:graphicFrame>
      <p:sp>
        <p:nvSpPr>
          <p:cNvPr id="40" name="Freeform 19"/>
          <p:cNvSpPr>
            <a:spLocks noChangeAspect="1"/>
          </p:cNvSpPr>
          <p:nvPr/>
        </p:nvSpPr>
        <p:spPr bwMode="auto">
          <a:xfrm>
            <a:off x="2640012" y="2559050"/>
            <a:ext cx="87313" cy="7938"/>
          </a:xfrm>
          <a:custGeom>
            <a:avLst/>
            <a:gdLst/>
            <a:ahLst/>
            <a:cxnLst>
              <a:cxn ang="0">
                <a:pos x="0" y="8"/>
              </a:cxn>
              <a:cxn ang="0">
                <a:pos x="16" y="8"/>
              </a:cxn>
              <a:cxn ang="0">
                <a:pos x="32" y="8"/>
              </a:cxn>
              <a:cxn ang="0">
                <a:pos x="48" y="0"/>
              </a:cxn>
              <a:cxn ang="0">
                <a:pos x="56" y="0"/>
              </a:cxn>
              <a:cxn ang="0">
                <a:pos x="72" y="0"/>
              </a:cxn>
              <a:cxn ang="0">
                <a:pos x="88" y="0"/>
              </a:cxn>
            </a:cxnLst>
            <a:rect l="0" t="0" r="r" b="b"/>
            <a:pathLst>
              <a:path w="88" h="8">
                <a:moveTo>
                  <a:pt x="0" y="8"/>
                </a:moveTo>
                <a:lnTo>
                  <a:pt x="16" y="8"/>
                </a:lnTo>
                <a:lnTo>
                  <a:pt x="32" y="8"/>
                </a:lnTo>
                <a:lnTo>
                  <a:pt x="48" y="0"/>
                </a:lnTo>
                <a:lnTo>
                  <a:pt x="56" y="0"/>
                </a:lnTo>
                <a:lnTo>
                  <a:pt x="72" y="0"/>
                </a:lnTo>
                <a:lnTo>
                  <a:pt x="88" y="0"/>
                </a:lnTo>
              </a:path>
            </a:pathLst>
          </a:custGeom>
          <a:noFill/>
          <a:ln w="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1" name="Freeform 20"/>
          <p:cNvSpPr>
            <a:spLocks noChangeAspect="1"/>
          </p:cNvSpPr>
          <p:nvPr/>
        </p:nvSpPr>
        <p:spPr bwMode="auto">
          <a:xfrm>
            <a:off x="2727325" y="2559050"/>
            <a:ext cx="263525" cy="117475"/>
          </a:xfrm>
          <a:custGeom>
            <a:avLst/>
            <a:gdLst/>
            <a:ahLst/>
            <a:cxnLst>
              <a:cxn ang="0">
                <a:pos x="0" y="0"/>
              </a:cxn>
              <a:cxn ang="0">
                <a:pos x="16" y="0"/>
              </a:cxn>
              <a:cxn ang="0">
                <a:pos x="32" y="0"/>
              </a:cxn>
              <a:cxn ang="0">
                <a:pos x="40" y="0"/>
              </a:cxn>
              <a:cxn ang="0">
                <a:pos x="56" y="8"/>
              </a:cxn>
              <a:cxn ang="0">
                <a:pos x="72" y="8"/>
              </a:cxn>
              <a:cxn ang="0">
                <a:pos x="80" y="8"/>
              </a:cxn>
              <a:cxn ang="0">
                <a:pos x="96" y="8"/>
              </a:cxn>
              <a:cxn ang="0">
                <a:pos x="104" y="16"/>
              </a:cxn>
              <a:cxn ang="0">
                <a:pos x="120" y="16"/>
              </a:cxn>
              <a:cxn ang="0">
                <a:pos x="128" y="24"/>
              </a:cxn>
              <a:cxn ang="0">
                <a:pos x="144" y="32"/>
              </a:cxn>
              <a:cxn ang="0">
                <a:pos x="152" y="32"/>
              </a:cxn>
              <a:cxn ang="0">
                <a:pos x="168" y="40"/>
              </a:cxn>
              <a:cxn ang="0">
                <a:pos x="176" y="48"/>
              </a:cxn>
              <a:cxn ang="0">
                <a:pos x="192" y="56"/>
              </a:cxn>
              <a:cxn ang="0">
                <a:pos x="200" y="56"/>
              </a:cxn>
              <a:cxn ang="0">
                <a:pos x="216" y="64"/>
              </a:cxn>
              <a:cxn ang="0">
                <a:pos x="224" y="72"/>
              </a:cxn>
              <a:cxn ang="0">
                <a:pos x="232" y="80"/>
              </a:cxn>
              <a:cxn ang="0">
                <a:pos x="239" y="88"/>
              </a:cxn>
              <a:cxn ang="0">
                <a:pos x="255" y="104"/>
              </a:cxn>
              <a:cxn ang="0">
                <a:pos x="263" y="112"/>
              </a:cxn>
              <a:cxn ang="0">
                <a:pos x="271" y="120"/>
              </a:cxn>
            </a:cxnLst>
            <a:rect l="0" t="0" r="r" b="b"/>
            <a:pathLst>
              <a:path w="271" h="120">
                <a:moveTo>
                  <a:pt x="0" y="0"/>
                </a:moveTo>
                <a:lnTo>
                  <a:pt x="16" y="0"/>
                </a:lnTo>
                <a:lnTo>
                  <a:pt x="32" y="0"/>
                </a:lnTo>
                <a:lnTo>
                  <a:pt x="40" y="0"/>
                </a:lnTo>
                <a:lnTo>
                  <a:pt x="56" y="8"/>
                </a:lnTo>
                <a:lnTo>
                  <a:pt x="72" y="8"/>
                </a:lnTo>
                <a:lnTo>
                  <a:pt x="80" y="8"/>
                </a:lnTo>
                <a:lnTo>
                  <a:pt x="96" y="8"/>
                </a:lnTo>
                <a:lnTo>
                  <a:pt x="104" y="16"/>
                </a:lnTo>
                <a:lnTo>
                  <a:pt x="120" y="16"/>
                </a:lnTo>
                <a:lnTo>
                  <a:pt x="128" y="24"/>
                </a:lnTo>
                <a:lnTo>
                  <a:pt x="144" y="32"/>
                </a:lnTo>
                <a:lnTo>
                  <a:pt x="152" y="32"/>
                </a:lnTo>
                <a:lnTo>
                  <a:pt x="168" y="40"/>
                </a:lnTo>
                <a:lnTo>
                  <a:pt x="176" y="48"/>
                </a:lnTo>
                <a:lnTo>
                  <a:pt x="192" y="56"/>
                </a:lnTo>
                <a:lnTo>
                  <a:pt x="200" y="56"/>
                </a:lnTo>
                <a:lnTo>
                  <a:pt x="216" y="64"/>
                </a:lnTo>
                <a:lnTo>
                  <a:pt x="224" y="72"/>
                </a:lnTo>
                <a:lnTo>
                  <a:pt x="232" y="80"/>
                </a:lnTo>
                <a:lnTo>
                  <a:pt x="239" y="88"/>
                </a:lnTo>
                <a:lnTo>
                  <a:pt x="255" y="104"/>
                </a:lnTo>
                <a:lnTo>
                  <a:pt x="263" y="112"/>
                </a:lnTo>
                <a:lnTo>
                  <a:pt x="271" y="120"/>
                </a:lnTo>
              </a:path>
            </a:pathLst>
          </a:custGeom>
          <a:noFill/>
          <a:ln w="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2" name="Freeform 21"/>
          <p:cNvSpPr>
            <a:spLocks noChangeAspect="1"/>
          </p:cNvSpPr>
          <p:nvPr/>
        </p:nvSpPr>
        <p:spPr bwMode="auto">
          <a:xfrm>
            <a:off x="2914650" y="2606675"/>
            <a:ext cx="68262" cy="61913"/>
          </a:xfrm>
          <a:custGeom>
            <a:avLst/>
            <a:gdLst/>
            <a:ahLst/>
            <a:cxnLst>
              <a:cxn ang="0">
                <a:pos x="0" y="32"/>
              </a:cxn>
              <a:cxn ang="0">
                <a:pos x="71" y="64"/>
              </a:cxn>
              <a:cxn ang="0">
                <a:pos x="32" y="0"/>
              </a:cxn>
              <a:cxn ang="0">
                <a:pos x="0" y="32"/>
              </a:cxn>
              <a:cxn ang="0">
                <a:pos x="0" y="32"/>
              </a:cxn>
            </a:cxnLst>
            <a:rect l="0" t="0" r="r" b="b"/>
            <a:pathLst>
              <a:path w="71" h="64">
                <a:moveTo>
                  <a:pt x="0" y="32"/>
                </a:moveTo>
                <a:lnTo>
                  <a:pt x="71" y="64"/>
                </a:lnTo>
                <a:lnTo>
                  <a:pt x="32" y="0"/>
                </a:lnTo>
                <a:lnTo>
                  <a:pt x="0" y="32"/>
                </a:lnTo>
                <a:lnTo>
                  <a:pt x="0" y="3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3" name="Freeform 22"/>
          <p:cNvSpPr>
            <a:spLocks noChangeAspect="1"/>
          </p:cNvSpPr>
          <p:nvPr/>
        </p:nvSpPr>
        <p:spPr bwMode="auto">
          <a:xfrm>
            <a:off x="2914650" y="2606675"/>
            <a:ext cx="68262" cy="61913"/>
          </a:xfrm>
          <a:custGeom>
            <a:avLst/>
            <a:gdLst/>
            <a:ahLst/>
            <a:cxnLst>
              <a:cxn ang="0">
                <a:pos x="0" y="32"/>
              </a:cxn>
              <a:cxn ang="0">
                <a:pos x="71" y="64"/>
              </a:cxn>
              <a:cxn ang="0">
                <a:pos x="32" y="0"/>
              </a:cxn>
              <a:cxn ang="0">
                <a:pos x="0" y="32"/>
              </a:cxn>
              <a:cxn ang="0">
                <a:pos x="0" y="32"/>
              </a:cxn>
            </a:cxnLst>
            <a:rect l="0" t="0" r="r" b="b"/>
            <a:pathLst>
              <a:path w="71" h="64">
                <a:moveTo>
                  <a:pt x="0" y="32"/>
                </a:moveTo>
                <a:lnTo>
                  <a:pt x="71" y="64"/>
                </a:lnTo>
                <a:lnTo>
                  <a:pt x="32" y="0"/>
                </a:lnTo>
                <a:lnTo>
                  <a:pt x="0" y="32"/>
                </a:lnTo>
                <a:lnTo>
                  <a:pt x="0" y="32"/>
                </a:lnTo>
              </a:path>
            </a:pathLst>
          </a:custGeom>
          <a:no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4" name="Freeform 23"/>
          <p:cNvSpPr>
            <a:spLocks noChangeAspect="1"/>
          </p:cNvSpPr>
          <p:nvPr/>
        </p:nvSpPr>
        <p:spPr bwMode="auto">
          <a:xfrm>
            <a:off x="2867025" y="3990975"/>
            <a:ext cx="249237" cy="249238"/>
          </a:xfrm>
          <a:custGeom>
            <a:avLst/>
            <a:gdLst/>
            <a:ahLst/>
            <a:cxnLst>
              <a:cxn ang="0">
                <a:pos x="255" y="144"/>
              </a:cxn>
              <a:cxn ang="0">
                <a:pos x="247" y="168"/>
              </a:cxn>
              <a:cxn ang="0">
                <a:pos x="239" y="192"/>
              </a:cxn>
              <a:cxn ang="0">
                <a:pos x="223" y="216"/>
              </a:cxn>
              <a:cxn ang="0">
                <a:pos x="207" y="232"/>
              </a:cxn>
              <a:cxn ang="0">
                <a:pos x="191" y="240"/>
              </a:cxn>
              <a:cxn ang="0">
                <a:pos x="167" y="256"/>
              </a:cxn>
              <a:cxn ang="0">
                <a:pos x="143" y="256"/>
              </a:cxn>
              <a:cxn ang="0">
                <a:pos x="127" y="256"/>
              </a:cxn>
              <a:cxn ang="0">
                <a:pos x="103" y="256"/>
              </a:cxn>
              <a:cxn ang="0">
                <a:pos x="80" y="248"/>
              </a:cxn>
              <a:cxn ang="0">
                <a:pos x="56" y="240"/>
              </a:cxn>
              <a:cxn ang="0">
                <a:pos x="40" y="224"/>
              </a:cxn>
              <a:cxn ang="0">
                <a:pos x="24" y="200"/>
              </a:cxn>
              <a:cxn ang="0">
                <a:pos x="8" y="184"/>
              </a:cxn>
              <a:cxn ang="0">
                <a:pos x="0" y="152"/>
              </a:cxn>
              <a:cxn ang="0">
                <a:pos x="0" y="128"/>
              </a:cxn>
              <a:cxn ang="0">
                <a:pos x="0" y="120"/>
              </a:cxn>
              <a:cxn ang="0">
                <a:pos x="8" y="88"/>
              </a:cxn>
              <a:cxn ang="0">
                <a:pos x="16" y="64"/>
              </a:cxn>
              <a:cxn ang="0">
                <a:pos x="32" y="48"/>
              </a:cxn>
              <a:cxn ang="0">
                <a:pos x="48" y="32"/>
              </a:cxn>
              <a:cxn ang="0">
                <a:pos x="64" y="16"/>
              </a:cxn>
              <a:cxn ang="0">
                <a:pos x="88" y="8"/>
              </a:cxn>
              <a:cxn ang="0">
                <a:pos x="111" y="0"/>
              </a:cxn>
              <a:cxn ang="0">
                <a:pos x="127" y="0"/>
              </a:cxn>
              <a:cxn ang="0">
                <a:pos x="151" y="0"/>
              </a:cxn>
              <a:cxn ang="0">
                <a:pos x="175" y="8"/>
              </a:cxn>
              <a:cxn ang="0">
                <a:pos x="199" y="24"/>
              </a:cxn>
              <a:cxn ang="0">
                <a:pos x="215" y="40"/>
              </a:cxn>
              <a:cxn ang="0">
                <a:pos x="231" y="56"/>
              </a:cxn>
              <a:cxn ang="0">
                <a:pos x="247" y="80"/>
              </a:cxn>
              <a:cxn ang="0">
                <a:pos x="255" y="104"/>
              </a:cxn>
              <a:cxn ang="0">
                <a:pos x="255" y="128"/>
              </a:cxn>
            </a:cxnLst>
            <a:rect l="0" t="0" r="r" b="b"/>
            <a:pathLst>
              <a:path w="255" h="256">
                <a:moveTo>
                  <a:pt x="255" y="128"/>
                </a:moveTo>
                <a:lnTo>
                  <a:pt x="255" y="144"/>
                </a:lnTo>
                <a:lnTo>
                  <a:pt x="255" y="152"/>
                </a:lnTo>
                <a:lnTo>
                  <a:pt x="247" y="168"/>
                </a:lnTo>
                <a:lnTo>
                  <a:pt x="247" y="184"/>
                </a:lnTo>
                <a:lnTo>
                  <a:pt x="239" y="192"/>
                </a:lnTo>
                <a:lnTo>
                  <a:pt x="231" y="200"/>
                </a:lnTo>
                <a:lnTo>
                  <a:pt x="223" y="216"/>
                </a:lnTo>
                <a:lnTo>
                  <a:pt x="215" y="224"/>
                </a:lnTo>
                <a:lnTo>
                  <a:pt x="207" y="232"/>
                </a:lnTo>
                <a:lnTo>
                  <a:pt x="199" y="240"/>
                </a:lnTo>
                <a:lnTo>
                  <a:pt x="191" y="240"/>
                </a:lnTo>
                <a:lnTo>
                  <a:pt x="175" y="248"/>
                </a:lnTo>
                <a:lnTo>
                  <a:pt x="167" y="256"/>
                </a:lnTo>
                <a:lnTo>
                  <a:pt x="151" y="256"/>
                </a:lnTo>
                <a:lnTo>
                  <a:pt x="143" y="256"/>
                </a:lnTo>
                <a:lnTo>
                  <a:pt x="127" y="256"/>
                </a:lnTo>
                <a:lnTo>
                  <a:pt x="127" y="256"/>
                </a:lnTo>
                <a:lnTo>
                  <a:pt x="111" y="256"/>
                </a:lnTo>
                <a:lnTo>
                  <a:pt x="103" y="256"/>
                </a:lnTo>
                <a:lnTo>
                  <a:pt x="88" y="256"/>
                </a:lnTo>
                <a:lnTo>
                  <a:pt x="80" y="248"/>
                </a:lnTo>
                <a:lnTo>
                  <a:pt x="64" y="240"/>
                </a:lnTo>
                <a:lnTo>
                  <a:pt x="56" y="240"/>
                </a:lnTo>
                <a:lnTo>
                  <a:pt x="48" y="232"/>
                </a:lnTo>
                <a:lnTo>
                  <a:pt x="40" y="224"/>
                </a:lnTo>
                <a:lnTo>
                  <a:pt x="32" y="216"/>
                </a:lnTo>
                <a:lnTo>
                  <a:pt x="24" y="200"/>
                </a:lnTo>
                <a:lnTo>
                  <a:pt x="16" y="192"/>
                </a:lnTo>
                <a:lnTo>
                  <a:pt x="8" y="184"/>
                </a:lnTo>
                <a:lnTo>
                  <a:pt x="8" y="168"/>
                </a:lnTo>
                <a:lnTo>
                  <a:pt x="0" y="152"/>
                </a:lnTo>
                <a:lnTo>
                  <a:pt x="0" y="144"/>
                </a:lnTo>
                <a:lnTo>
                  <a:pt x="0" y="128"/>
                </a:lnTo>
                <a:lnTo>
                  <a:pt x="0" y="128"/>
                </a:lnTo>
                <a:lnTo>
                  <a:pt x="0" y="120"/>
                </a:lnTo>
                <a:lnTo>
                  <a:pt x="0" y="104"/>
                </a:lnTo>
                <a:lnTo>
                  <a:pt x="8" y="88"/>
                </a:lnTo>
                <a:lnTo>
                  <a:pt x="8" y="80"/>
                </a:lnTo>
                <a:lnTo>
                  <a:pt x="16" y="64"/>
                </a:lnTo>
                <a:lnTo>
                  <a:pt x="24" y="56"/>
                </a:lnTo>
                <a:lnTo>
                  <a:pt x="32" y="48"/>
                </a:lnTo>
                <a:lnTo>
                  <a:pt x="40" y="40"/>
                </a:lnTo>
                <a:lnTo>
                  <a:pt x="48" y="32"/>
                </a:lnTo>
                <a:lnTo>
                  <a:pt x="56" y="24"/>
                </a:lnTo>
                <a:lnTo>
                  <a:pt x="64" y="16"/>
                </a:lnTo>
                <a:lnTo>
                  <a:pt x="80" y="8"/>
                </a:lnTo>
                <a:lnTo>
                  <a:pt x="88" y="8"/>
                </a:lnTo>
                <a:lnTo>
                  <a:pt x="103" y="0"/>
                </a:lnTo>
                <a:lnTo>
                  <a:pt x="111" y="0"/>
                </a:lnTo>
                <a:lnTo>
                  <a:pt x="127" y="0"/>
                </a:lnTo>
                <a:lnTo>
                  <a:pt x="127" y="0"/>
                </a:lnTo>
                <a:lnTo>
                  <a:pt x="143" y="0"/>
                </a:lnTo>
                <a:lnTo>
                  <a:pt x="151" y="0"/>
                </a:lnTo>
                <a:lnTo>
                  <a:pt x="167" y="8"/>
                </a:lnTo>
                <a:lnTo>
                  <a:pt x="175" y="8"/>
                </a:lnTo>
                <a:lnTo>
                  <a:pt x="191" y="16"/>
                </a:lnTo>
                <a:lnTo>
                  <a:pt x="199" y="24"/>
                </a:lnTo>
                <a:lnTo>
                  <a:pt x="207" y="32"/>
                </a:lnTo>
                <a:lnTo>
                  <a:pt x="215" y="40"/>
                </a:lnTo>
                <a:lnTo>
                  <a:pt x="223" y="48"/>
                </a:lnTo>
                <a:lnTo>
                  <a:pt x="231" y="56"/>
                </a:lnTo>
                <a:lnTo>
                  <a:pt x="239" y="64"/>
                </a:lnTo>
                <a:lnTo>
                  <a:pt x="247" y="80"/>
                </a:lnTo>
                <a:lnTo>
                  <a:pt x="247" y="88"/>
                </a:lnTo>
                <a:lnTo>
                  <a:pt x="255" y="104"/>
                </a:lnTo>
                <a:lnTo>
                  <a:pt x="255" y="120"/>
                </a:lnTo>
                <a:lnTo>
                  <a:pt x="255" y="128"/>
                </a:lnTo>
                <a:lnTo>
                  <a:pt x="255" y="128"/>
                </a:lnTo>
                <a:close/>
              </a:path>
            </a:pathLst>
          </a:custGeom>
          <a:noFill/>
          <a:ln w="9525">
            <a:no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5" name="Freeform 24"/>
          <p:cNvSpPr>
            <a:spLocks noChangeAspect="1"/>
          </p:cNvSpPr>
          <p:nvPr/>
        </p:nvSpPr>
        <p:spPr bwMode="auto">
          <a:xfrm>
            <a:off x="2867025" y="3990975"/>
            <a:ext cx="249237" cy="249238"/>
          </a:xfrm>
          <a:custGeom>
            <a:avLst/>
            <a:gdLst/>
            <a:ahLst/>
            <a:cxnLst>
              <a:cxn ang="0">
                <a:pos x="255" y="144"/>
              </a:cxn>
              <a:cxn ang="0">
                <a:pos x="247" y="168"/>
              </a:cxn>
              <a:cxn ang="0">
                <a:pos x="239" y="192"/>
              </a:cxn>
              <a:cxn ang="0">
                <a:pos x="223" y="216"/>
              </a:cxn>
              <a:cxn ang="0">
                <a:pos x="207" y="232"/>
              </a:cxn>
              <a:cxn ang="0">
                <a:pos x="191" y="240"/>
              </a:cxn>
              <a:cxn ang="0">
                <a:pos x="167" y="256"/>
              </a:cxn>
              <a:cxn ang="0">
                <a:pos x="143" y="256"/>
              </a:cxn>
              <a:cxn ang="0">
                <a:pos x="127" y="256"/>
              </a:cxn>
              <a:cxn ang="0">
                <a:pos x="103" y="256"/>
              </a:cxn>
              <a:cxn ang="0">
                <a:pos x="80" y="248"/>
              </a:cxn>
              <a:cxn ang="0">
                <a:pos x="56" y="240"/>
              </a:cxn>
              <a:cxn ang="0">
                <a:pos x="40" y="224"/>
              </a:cxn>
              <a:cxn ang="0">
                <a:pos x="24" y="200"/>
              </a:cxn>
              <a:cxn ang="0">
                <a:pos x="8" y="184"/>
              </a:cxn>
              <a:cxn ang="0">
                <a:pos x="0" y="152"/>
              </a:cxn>
              <a:cxn ang="0">
                <a:pos x="0" y="128"/>
              </a:cxn>
              <a:cxn ang="0">
                <a:pos x="0" y="120"/>
              </a:cxn>
              <a:cxn ang="0">
                <a:pos x="8" y="88"/>
              </a:cxn>
              <a:cxn ang="0">
                <a:pos x="16" y="64"/>
              </a:cxn>
              <a:cxn ang="0">
                <a:pos x="32" y="48"/>
              </a:cxn>
              <a:cxn ang="0">
                <a:pos x="48" y="32"/>
              </a:cxn>
              <a:cxn ang="0">
                <a:pos x="64" y="16"/>
              </a:cxn>
              <a:cxn ang="0">
                <a:pos x="88" y="8"/>
              </a:cxn>
              <a:cxn ang="0">
                <a:pos x="111" y="0"/>
              </a:cxn>
              <a:cxn ang="0">
                <a:pos x="127" y="0"/>
              </a:cxn>
              <a:cxn ang="0">
                <a:pos x="151" y="0"/>
              </a:cxn>
              <a:cxn ang="0">
                <a:pos x="175" y="8"/>
              </a:cxn>
              <a:cxn ang="0">
                <a:pos x="199" y="24"/>
              </a:cxn>
              <a:cxn ang="0">
                <a:pos x="215" y="40"/>
              </a:cxn>
              <a:cxn ang="0">
                <a:pos x="231" y="56"/>
              </a:cxn>
              <a:cxn ang="0">
                <a:pos x="247" y="80"/>
              </a:cxn>
              <a:cxn ang="0">
                <a:pos x="255" y="104"/>
              </a:cxn>
              <a:cxn ang="0">
                <a:pos x="255" y="128"/>
              </a:cxn>
            </a:cxnLst>
            <a:rect l="0" t="0" r="r" b="b"/>
            <a:pathLst>
              <a:path w="255" h="256">
                <a:moveTo>
                  <a:pt x="255" y="128"/>
                </a:moveTo>
                <a:lnTo>
                  <a:pt x="255" y="144"/>
                </a:lnTo>
                <a:lnTo>
                  <a:pt x="255" y="152"/>
                </a:lnTo>
                <a:lnTo>
                  <a:pt x="247" y="168"/>
                </a:lnTo>
                <a:lnTo>
                  <a:pt x="247" y="184"/>
                </a:lnTo>
                <a:lnTo>
                  <a:pt x="239" y="192"/>
                </a:lnTo>
                <a:lnTo>
                  <a:pt x="231" y="200"/>
                </a:lnTo>
                <a:lnTo>
                  <a:pt x="223" y="216"/>
                </a:lnTo>
                <a:lnTo>
                  <a:pt x="215" y="224"/>
                </a:lnTo>
                <a:lnTo>
                  <a:pt x="207" y="232"/>
                </a:lnTo>
                <a:lnTo>
                  <a:pt x="199" y="240"/>
                </a:lnTo>
                <a:lnTo>
                  <a:pt x="191" y="240"/>
                </a:lnTo>
                <a:lnTo>
                  <a:pt x="175" y="248"/>
                </a:lnTo>
                <a:lnTo>
                  <a:pt x="167" y="256"/>
                </a:lnTo>
                <a:lnTo>
                  <a:pt x="151" y="256"/>
                </a:lnTo>
                <a:lnTo>
                  <a:pt x="143" y="256"/>
                </a:lnTo>
                <a:lnTo>
                  <a:pt x="127" y="256"/>
                </a:lnTo>
                <a:lnTo>
                  <a:pt x="127" y="256"/>
                </a:lnTo>
                <a:lnTo>
                  <a:pt x="111" y="256"/>
                </a:lnTo>
                <a:lnTo>
                  <a:pt x="103" y="256"/>
                </a:lnTo>
                <a:lnTo>
                  <a:pt x="88" y="256"/>
                </a:lnTo>
                <a:lnTo>
                  <a:pt x="80" y="248"/>
                </a:lnTo>
                <a:lnTo>
                  <a:pt x="64" y="240"/>
                </a:lnTo>
                <a:lnTo>
                  <a:pt x="56" y="240"/>
                </a:lnTo>
                <a:lnTo>
                  <a:pt x="48" y="232"/>
                </a:lnTo>
                <a:lnTo>
                  <a:pt x="40" y="224"/>
                </a:lnTo>
                <a:lnTo>
                  <a:pt x="32" y="216"/>
                </a:lnTo>
                <a:lnTo>
                  <a:pt x="24" y="200"/>
                </a:lnTo>
                <a:lnTo>
                  <a:pt x="16" y="192"/>
                </a:lnTo>
                <a:lnTo>
                  <a:pt x="8" y="184"/>
                </a:lnTo>
                <a:lnTo>
                  <a:pt x="8" y="168"/>
                </a:lnTo>
                <a:lnTo>
                  <a:pt x="0" y="152"/>
                </a:lnTo>
                <a:lnTo>
                  <a:pt x="0" y="144"/>
                </a:lnTo>
                <a:lnTo>
                  <a:pt x="0" y="128"/>
                </a:lnTo>
                <a:lnTo>
                  <a:pt x="0" y="128"/>
                </a:lnTo>
                <a:lnTo>
                  <a:pt x="0" y="120"/>
                </a:lnTo>
                <a:lnTo>
                  <a:pt x="0" y="104"/>
                </a:lnTo>
                <a:lnTo>
                  <a:pt x="8" y="88"/>
                </a:lnTo>
                <a:lnTo>
                  <a:pt x="8" y="80"/>
                </a:lnTo>
                <a:lnTo>
                  <a:pt x="16" y="64"/>
                </a:lnTo>
                <a:lnTo>
                  <a:pt x="24" y="56"/>
                </a:lnTo>
                <a:lnTo>
                  <a:pt x="32" y="48"/>
                </a:lnTo>
                <a:lnTo>
                  <a:pt x="40" y="40"/>
                </a:lnTo>
                <a:lnTo>
                  <a:pt x="48" y="32"/>
                </a:lnTo>
                <a:lnTo>
                  <a:pt x="56" y="24"/>
                </a:lnTo>
                <a:lnTo>
                  <a:pt x="64" y="16"/>
                </a:lnTo>
                <a:lnTo>
                  <a:pt x="80" y="8"/>
                </a:lnTo>
                <a:lnTo>
                  <a:pt x="88" y="8"/>
                </a:lnTo>
                <a:lnTo>
                  <a:pt x="103" y="0"/>
                </a:lnTo>
                <a:lnTo>
                  <a:pt x="111" y="0"/>
                </a:lnTo>
                <a:lnTo>
                  <a:pt x="127" y="0"/>
                </a:lnTo>
                <a:lnTo>
                  <a:pt x="127" y="0"/>
                </a:lnTo>
                <a:lnTo>
                  <a:pt x="143" y="0"/>
                </a:lnTo>
                <a:lnTo>
                  <a:pt x="151" y="0"/>
                </a:lnTo>
                <a:lnTo>
                  <a:pt x="167" y="8"/>
                </a:lnTo>
                <a:lnTo>
                  <a:pt x="175" y="8"/>
                </a:lnTo>
                <a:lnTo>
                  <a:pt x="191" y="16"/>
                </a:lnTo>
                <a:lnTo>
                  <a:pt x="199" y="24"/>
                </a:lnTo>
                <a:lnTo>
                  <a:pt x="207" y="32"/>
                </a:lnTo>
                <a:lnTo>
                  <a:pt x="215" y="40"/>
                </a:lnTo>
                <a:lnTo>
                  <a:pt x="223" y="48"/>
                </a:lnTo>
                <a:lnTo>
                  <a:pt x="231" y="56"/>
                </a:lnTo>
                <a:lnTo>
                  <a:pt x="239" y="64"/>
                </a:lnTo>
                <a:lnTo>
                  <a:pt x="247" y="80"/>
                </a:lnTo>
                <a:lnTo>
                  <a:pt x="247" y="88"/>
                </a:lnTo>
                <a:lnTo>
                  <a:pt x="255" y="104"/>
                </a:lnTo>
                <a:lnTo>
                  <a:pt x="255" y="120"/>
                </a:lnTo>
                <a:lnTo>
                  <a:pt x="255" y="128"/>
                </a:lnTo>
                <a:lnTo>
                  <a:pt x="255" y="128"/>
                </a:lnTo>
              </a:path>
            </a:pathLst>
          </a:custGeom>
          <a:no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6" name="Freeform 25"/>
          <p:cNvSpPr>
            <a:spLocks noChangeAspect="1"/>
          </p:cNvSpPr>
          <p:nvPr/>
        </p:nvSpPr>
        <p:spPr bwMode="auto">
          <a:xfrm>
            <a:off x="2165350" y="3990975"/>
            <a:ext cx="249237" cy="249238"/>
          </a:xfrm>
          <a:custGeom>
            <a:avLst/>
            <a:gdLst/>
            <a:ahLst/>
            <a:cxnLst>
              <a:cxn ang="0">
                <a:pos x="255" y="144"/>
              </a:cxn>
              <a:cxn ang="0">
                <a:pos x="247" y="168"/>
              </a:cxn>
              <a:cxn ang="0">
                <a:pos x="239" y="192"/>
              </a:cxn>
              <a:cxn ang="0">
                <a:pos x="223" y="216"/>
              </a:cxn>
              <a:cxn ang="0">
                <a:pos x="207" y="232"/>
              </a:cxn>
              <a:cxn ang="0">
                <a:pos x="191" y="240"/>
              </a:cxn>
              <a:cxn ang="0">
                <a:pos x="167" y="256"/>
              </a:cxn>
              <a:cxn ang="0">
                <a:pos x="143" y="256"/>
              </a:cxn>
              <a:cxn ang="0">
                <a:pos x="127" y="256"/>
              </a:cxn>
              <a:cxn ang="0">
                <a:pos x="103" y="256"/>
              </a:cxn>
              <a:cxn ang="0">
                <a:pos x="80" y="248"/>
              </a:cxn>
              <a:cxn ang="0">
                <a:pos x="56" y="240"/>
              </a:cxn>
              <a:cxn ang="0">
                <a:pos x="40" y="224"/>
              </a:cxn>
              <a:cxn ang="0">
                <a:pos x="24" y="200"/>
              </a:cxn>
              <a:cxn ang="0">
                <a:pos x="8" y="184"/>
              </a:cxn>
              <a:cxn ang="0">
                <a:pos x="0" y="152"/>
              </a:cxn>
              <a:cxn ang="0">
                <a:pos x="0" y="128"/>
              </a:cxn>
              <a:cxn ang="0">
                <a:pos x="0" y="120"/>
              </a:cxn>
              <a:cxn ang="0">
                <a:pos x="8" y="88"/>
              </a:cxn>
              <a:cxn ang="0">
                <a:pos x="16" y="64"/>
              </a:cxn>
              <a:cxn ang="0">
                <a:pos x="32" y="48"/>
              </a:cxn>
              <a:cxn ang="0">
                <a:pos x="48" y="32"/>
              </a:cxn>
              <a:cxn ang="0">
                <a:pos x="64" y="16"/>
              </a:cxn>
              <a:cxn ang="0">
                <a:pos x="87" y="8"/>
              </a:cxn>
              <a:cxn ang="0">
                <a:pos x="111" y="0"/>
              </a:cxn>
              <a:cxn ang="0">
                <a:pos x="127" y="0"/>
              </a:cxn>
              <a:cxn ang="0">
                <a:pos x="151" y="0"/>
              </a:cxn>
              <a:cxn ang="0">
                <a:pos x="175" y="8"/>
              </a:cxn>
              <a:cxn ang="0">
                <a:pos x="199" y="24"/>
              </a:cxn>
              <a:cxn ang="0">
                <a:pos x="215" y="40"/>
              </a:cxn>
              <a:cxn ang="0">
                <a:pos x="231" y="56"/>
              </a:cxn>
              <a:cxn ang="0">
                <a:pos x="247" y="80"/>
              </a:cxn>
              <a:cxn ang="0">
                <a:pos x="255" y="104"/>
              </a:cxn>
              <a:cxn ang="0">
                <a:pos x="255" y="128"/>
              </a:cxn>
            </a:cxnLst>
            <a:rect l="0" t="0" r="r" b="b"/>
            <a:pathLst>
              <a:path w="255" h="256">
                <a:moveTo>
                  <a:pt x="255" y="128"/>
                </a:moveTo>
                <a:lnTo>
                  <a:pt x="255" y="144"/>
                </a:lnTo>
                <a:lnTo>
                  <a:pt x="255" y="152"/>
                </a:lnTo>
                <a:lnTo>
                  <a:pt x="247" y="168"/>
                </a:lnTo>
                <a:lnTo>
                  <a:pt x="247" y="184"/>
                </a:lnTo>
                <a:lnTo>
                  <a:pt x="239" y="192"/>
                </a:lnTo>
                <a:lnTo>
                  <a:pt x="231" y="200"/>
                </a:lnTo>
                <a:lnTo>
                  <a:pt x="223" y="216"/>
                </a:lnTo>
                <a:lnTo>
                  <a:pt x="215" y="224"/>
                </a:lnTo>
                <a:lnTo>
                  <a:pt x="207" y="232"/>
                </a:lnTo>
                <a:lnTo>
                  <a:pt x="199" y="240"/>
                </a:lnTo>
                <a:lnTo>
                  <a:pt x="191" y="240"/>
                </a:lnTo>
                <a:lnTo>
                  <a:pt x="175" y="248"/>
                </a:lnTo>
                <a:lnTo>
                  <a:pt x="167" y="256"/>
                </a:lnTo>
                <a:lnTo>
                  <a:pt x="151" y="256"/>
                </a:lnTo>
                <a:lnTo>
                  <a:pt x="143" y="256"/>
                </a:lnTo>
                <a:lnTo>
                  <a:pt x="127" y="256"/>
                </a:lnTo>
                <a:lnTo>
                  <a:pt x="127" y="256"/>
                </a:lnTo>
                <a:lnTo>
                  <a:pt x="111" y="256"/>
                </a:lnTo>
                <a:lnTo>
                  <a:pt x="103" y="256"/>
                </a:lnTo>
                <a:lnTo>
                  <a:pt x="87" y="256"/>
                </a:lnTo>
                <a:lnTo>
                  <a:pt x="80" y="248"/>
                </a:lnTo>
                <a:lnTo>
                  <a:pt x="64" y="240"/>
                </a:lnTo>
                <a:lnTo>
                  <a:pt x="56" y="240"/>
                </a:lnTo>
                <a:lnTo>
                  <a:pt x="48" y="232"/>
                </a:lnTo>
                <a:lnTo>
                  <a:pt x="40" y="224"/>
                </a:lnTo>
                <a:lnTo>
                  <a:pt x="32" y="216"/>
                </a:lnTo>
                <a:lnTo>
                  <a:pt x="24" y="200"/>
                </a:lnTo>
                <a:lnTo>
                  <a:pt x="16" y="192"/>
                </a:lnTo>
                <a:lnTo>
                  <a:pt x="8" y="184"/>
                </a:lnTo>
                <a:lnTo>
                  <a:pt x="8" y="168"/>
                </a:lnTo>
                <a:lnTo>
                  <a:pt x="0" y="152"/>
                </a:lnTo>
                <a:lnTo>
                  <a:pt x="0" y="144"/>
                </a:lnTo>
                <a:lnTo>
                  <a:pt x="0" y="128"/>
                </a:lnTo>
                <a:lnTo>
                  <a:pt x="0" y="128"/>
                </a:lnTo>
                <a:lnTo>
                  <a:pt x="0" y="120"/>
                </a:lnTo>
                <a:lnTo>
                  <a:pt x="0" y="104"/>
                </a:lnTo>
                <a:lnTo>
                  <a:pt x="8" y="88"/>
                </a:lnTo>
                <a:lnTo>
                  <a:pt x="8" y="80"/>
                </a:lnTo>
                <a:lnTo>
                  <a:pt x="16" y="64"/>
                </a:lnTo>
                <a:lnTo>
                  <a:pt x="24" y="56"/>
                </a:lnTo>
                <a:lnTo>
                  <a:pt x="32" y="48"/>
                </a:lnTo>
                <a:lnTo>
                  <a:pt x="40" y="40"/>
                </a:lnTo>
                <a:lnTo>
                  <a:pt x="48" y="32"/>
                </a:lnTo>
                <a:lnTo>
                  <a:pt x="56" y="24"/>
                </a:lnTo>
                <a:lnTo>
                  <a:pt x="64" y="16"/>
                </a:lnTo>
                <a:lnTo>
                  <a:pt x="80" y="8"/>
                </a:lnTo>
                <a:lnTo>
                  <a:pt x="87" y="8"/>
                </a:lnTo>
                <a:lnTo>
                  <a:pt x="103" y="0"/>
                </a:lnTo>
                <a:lnTo>
                  <a:pt x="111" y="0"/>
                </a:lnTo>
                <a:lnTo>
                  <a:pt x="127" y="0"/>
                </a:lnTo>
                <a:lnTo>
                  <a:pt x="127" y="0"/>
                </a:lnTo>
                <a:lnTo>
                  <a:pt x="143" y="0"/>
                </a:lnTo>
                <a:lnTo>
                  <a:pt x="151" y="0"/>
                </a:lnTo>
                <a:lnTo>
                  <a:pt x="167" y="8"/>
                </a:lnTo>
                <a:lnTo>
                  <a:pt x="175" y="8"/>
                </a:lnTo>
                <a:lnTo>
                  <a:pt x="191" y="16"/>
                </a:lnTo>
                <a:lnTo>
                  <a:pt x="199" y="24"/>
                </a:lnTo>
                <a:lnTo>
                  <a:pt x="207" y="32"/>
                </a:lnTo>
                <a:lnTo>
                  <a:pt x="215" y="40"/>
                </a:lnTo>
                <a:lnTo>
                  <a:pt x="223" y="48"/>
                </a:lnTo>
                <a:lnTo>
                  <a:pt x="231" y="56"/>
                </a:lnTo>
                <a:lnTo>
                  <a:pt x="239" y="64"/>
                </a:lnTo>
                <a:lnTo>
                  <a:pt x="247" y="80"/>
                </a:lnTo>
                <a:lnTo>
                  <a:pt x="247" y="88"/>
                </a:lnTo>
                <a:lnTo>
                  <a:pt x="255" y="104"/>
                </a:lnTo>
                <a:lnTo>
                  <a:pt x="255" y="120"/>
                </a:lnTo>
                <a:lnTo>
                  <a:pt x="255" y="128"/>
                </a:lnTo>
                <a:lnTo>
                  <a:pt x="255" y="128"/>
                </a:lnTo>
                <a:close/>
              </a:path>
            </a:pathLst>
          </a:custGeom>
          <a:noFill/>
          <a:ln w="9525">
            <a:no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7" name="Freeform 26"/>
          <p:cNvSpPr>
            <a:spLocks noChangeAspect="1"/>
          </p:cNvSpPr>
          <p:nvPr/>
        </p:nvSpPr>
        <p:spPr bwMode="auto">
          <a:xfrm>
            <a:off x="2165350" y="3990975"/>
            <a:ext cx="249237" cy="249238"/>
          </a:xfrm>
          <a:custGeom>
            <a:avLst/>
            <a:gdLst/>
            <a:ahLst/>
            <a:cxnLst>
              <a:cxn ang="0">
                <a:pos x="255" y="144"/>
              </a:cxn>
              <a:cxn ang="0">
                <a:pos x="247" y="168"/>
              </a:cxn>
              <a:cxn ang="0">
                <a:pos x="239" y="192"/>
              </a:cxn>
              <a:cxn ang="0">
                <a:pos x="223" y="216"/>
              </a:cxn>
              <a:cxn ang="0">
                <a:pos x="207" y="232"/>
              </a:cxn>
              <a:cxn ang="0">
                <a:pos x="191" y="240"/>
              </a:cxn>
              <a:cxn ang="0">
                <a:pos x="167" y="256"/>
              </a:cxn>
              <a:cxn ang="0">
                <a:pos x="143" y="256"/>
              </a:cxn>
              <a:cxn ang="0">
                <a:pos x="127" y="256"/>
              </a:cxn>
              <a:cxn ang="0">
                <a:pos x="103" y="256"/>
              </a:cxn>
              <a:cxn ang="0">
                <a:pos x="80" y="248"/>
              </a:cxn>
              <a:cxn ang="0">
                <a:pos x="56" y="240"/>
              </a:cxn>
              <a:cxn ang="0">
                <a:pos x="40" y="224"/>
              </a:cxn>
              <a:cxn ang="0">
                <a:pos x="24" y="200"/>
              </a:cxn>
              <a:cxn ang="0">
                <a:pos x="8" y="184"/>
              </a:cxn>
              <a:cxn ang="0">
                <a:pos x="0" y="152"/>
              </a:cxn>
              <a:cxn ang="0">
                <a:pos x="0" y="128"/>
              </a:cxn>
              <a:cxn ang="0">
                <a:pos x="0" y="120"/>
              </a:cxn>
              <a:cxn ang="0">
                <a:pos x="8" y="88"/>
              </a:cxn>
              <a:cxn ang="0">
                <a:pos x="16" y="64"/>
              </a:cxn>
              <a:cxn ang="0">
                <a:pos x="32" y="48"/>
              </a:cxn>
              <a:cxn ang="0">
                <a:pos x="48" y="32"/>
              </a:cxn>
              <a:cxn ang="0">
                <a:pos x="64" y="16"/>
              </a:cxn>
              <a:cxn ang="0">
                <a:pos x="87" y="8"/>
              </a:cxn>
              <a:cxn ang="0">
                <a:pos x="111" y="0"/>
              </a:cxn>
              <a:cxn ang="0">
                <a:pos x="127" y="0"/>
              </a:cxn>
              <a:cxn ang="0">
                <a:pos x="151" y="0"/>
              </a:cxn>
              <a:cxn ang="0">
                <a:pos x="175" y="8"/>
              </a:cxn>
              <a:cxn ang="0">
                <a:pos x="199" y="24"/>
              </a:cxn>
              <a:cxn ang="0">
                <a:pos x="215" y="40"/>
              </a:cxn>
              <a:cxn ang="0">
                <a:pos x="231" y="56"/>
              </a:cxn>
              <a:cxn ang="0">
                <a:pos x="247" y="80"/>
              </a:cxn>
              <a:cxn ang="0">
                <a:pos x="255" y="104"/>
              </a:cxn>
              <a:cxn ang="0">
                <a:pos x="255" y="128"/>
              </a:cxn>
            </a:cxnLst>
            <a:rect l="0" t="0" r="r" b="b"/>
            <a:pathLst>
              <a:path w="255" h="256">
                <a:moveTo>
                  <a:pt x="255" y="128"/>
                </a:moveTo>
                <a:lnTo>
                  <a:pt x="255" y="144"/>
                </a:lnTo>
                <a:lnTo>
                  <a:pt x="255" y="152"/>
                </a:lnTo>
                <a:lnTo>
                  <a:pt x="247" y="168"/>
                </a:lnTo>
                <a:lnTo>
                  <a:pt x="247" y="184"/>
                </a:lnTo>
                <a:lnTo>
                  <a:pt x="239" y="192"/>
                </a:lnTo>
                <a:lnTo>
                  <a:pt x="231" y="200"/>
                </a:lnTo>
                <a:lnTo>
                  <a:pt x="223" y="216"/>
                </a:lnTo>
                <a:lnTo>
                  <a:pt x="215" y="224"/>
                </a:lnTo>
                <a:lnTo>
                  <a:pt x="207" y="232"/>
                </a:lnTo>
                <a:lnTo>
                  <a:pt x="199" y="240"/>
                </a:lnTo>
                <a:lnTo>
                  <a:pt x="191" y="240"/>
                </a:lnTo>
                <a:lnTo>
                  <a:pt x="175" y="248"/>
                </a:lnTo>
                <a:lnTo>
                  <a:pt x="167" y="256"/>
                </a:lnTo>
                <a:lnTo>
                  <a:pt x="151" y="256"/>
                </a:lnTo>
                <a:lnTo>
                  <a:pt x="143" y="256"/>
                </a:lnTo>
                <a:lnTo>
                  <a:pt x="127" y="256"/>
                </a:lnTo>
                <a:lnTo>
                  <a:pt x="127" y="256"/>
                </a:lnTo>
                <a:lnTo>
                  <a:pt x="111" y="256"/>
                </a:lnTo>
                <a:lnTo>
                  <a:pt x="103" y="256"/>
                </a:lnTo>
                <a:lnTo>
                  <a:pt x="87" y="256"/>
                </a:lnTo>
                <a:lnTo>
                  <a:pt x="80" y="248"/>
                </a:lnTo>
                <a:lnTo>
                  <a:pt x="64" y="240"/>
                </a:lnTo>
                <a:lnTo>
                  <a:pt x="56" y="240"/>
                </a:lnTo>
                <a:lnTo>
                  <a:pt x="48" y="232"/>
                </a:lnTo>
                <a:lnTo>
                  <a:pt x="40" y="224"/>
                </a:lnTo>
                <a:lnTo>
                  <a:pt x="32" y="216"/>
                </a:lnTo>
                <a:lnTo>
                  <a:pt x="24" y="200"/>
                </a:lnTo>
                <a:lnTo>
                  <a:pt x="16" y="192"/>
                </a:lnTo>
                <a:lnTo>
                  <a:pt x="8" y="184"/>
                </a:lnTo>
                <a:lnTo>
                  <a:pt x="8" y="168"/>
                </a:lnTo>
                <a:lnTo>
                  <a:pt x="0" y="152"/>
                </a:lnTo>
                <a:lnTo>
                  <a:pt x="0" y="144"/>
                </a:lnTo>
                <a:lnTo>
                  <a:pt x="0" y="128"/>
                </a:lnTo>
                <a:lnTo>
                  <a:pt x="0" y="128"/>
                </a:lnTo>
                <a:lnTo>
                  <a:pt x="0" y="120"/>
                </a:lnTo>
                <a:lnTo>
                  <a:pt x="0" y="104"/>
                </a:lnTo>
                <a:lnTo>
                  <a:pt x="8" y="88"/>
                </a:lnTo>
                <a:lnTo>
                  <a:pt x="8" y="80"/>
                </a:lnTo>
                <a:lnTo>
                  <a:pt x="16" y="64"/>
                </a:lnTo>
                <a:lnTo>
                  <a:pt x="24" y="56"/>
                </a:lnTo>
                <a:lnTo>
                  <a:pt x="32" y="48"/>
                </a:lnTo>
                <a:lnTo>
                  <a:pt x="40" y="40"/>
                </a:lnTo>
                <a:lnTo>
                  <a:pt x="48" y="32"/>
                </a:lnTo>
                <a:lnTo>
                  <a:pt x="56" y="24"/>
                </a:lnTo>
                <a:lnTo>
                  <a:pt x="64" y="16"/>
                </a:lnTo>
                <a:lnTo>
                  <a:pt x="80" y="8"/>
                </a:lnTo>
                <a:lnTo>
                  <a:pt x="87" y="8"/>
                </a:lnTo>
                <a:lnTo>
                  <a:pt x="103" y="0"/>
                </a:lnTo>
                <a:lnTo>
                  <a:pt x="111" y="0"/>
                </a:lnTo>
                <a:lnTo>
                  <a:pt x="127" y="0"/>
                </a:lnTo>
                <a:lnTo>
                  <a:pt x="127" y="0"/>
                </a:lnTo>
                <a:lnTo>
                  <a:pt x="143" y="0"/>
                </a:lnTo>
                <a:lnTo>
                  <a:pt x="151" y="0"/>
                </a:lnTo>
                <a:lnTo>
                  <a:pt x="167" y="8"/>
                </a:lnTo>
                <a:lnTo>
                  <a:pt x="175" y="8"/>
                </a:lnTo>
                <a:lnTo>
                  <a:pt x="191" y="16"/>
                </a:lnTo>
                <a:lnTo>
                  <a:pt x="199" y="24"/>
                </a:lnTo>
                <a:lnTo>
                  <a:pt x="207" y="32"/>
                </a:lnTo>
                <a:lnTo>
                  <a:pt x="215" y="40"/>
                </a:lnTo>
                <a:lnTo>
                  <a:pt x="223" y="48"/>
                </a:lnTo>
                <a:lnTo>
                  <a:pt x="231" y="56"/>
                </a:lnTo>
                <a:lnTo>
                  <a:pt x="239" y="64"/>
                </a:lnTo>
                <a:lnTo>
                  <a:pt x="247" y="80"/>
                </a:lnTo>
                <a:lnTo>
                  <a:pt x="247" y="88"/>
                </a:lnTo>
                <a:lnTo>
                  <a:pt x="255" y="104"/>
                </a:lnTo>
                <a:lnTo>
                  <a:pt x="255" y="120"/>
                </a:lnTo>
                <a:lnTo>
                  <a:pt x="255" y="128"/>
                </a:lnTo>
                <a:lnTo>
                  <a:pt x="255" y="128"/>
                </a:lnTo>
              </a:path>
            </a:pathLst>
          </a:custGeom>
          <a:no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8" name="Freeform 27"/>
          <p:cNvSpPr>
            <a:spLocks noChangeAspect="1"/>
          </p:cNvSpPr>
          <p:nvPr/>
        </p:nvSpPr>
        <p:spPr bwMode="auto">
          <a:xfrm>
            <a:off x="3054350" y="2208213"/>
            <a:ext cx="155575" cy="163512"/>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9" name="Freeform 28"/>
          <p:cNvSpPr>
            <a:spLocks noChangeAspect="1"/>
          </p:cNvSpPr>
          <p:nvPr/>
        </p:nvSpPr>
        <p:spPr bwMode="auto">
          <a:xfrm>
            <a:off x="3054350" y="2208213"/>
            <a:ext cx="155575" cy="163512"/>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no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0" name="Freeform 29"/>
          <p:cNvSpPr>
            <a:spLocks noChangeAspect="1"/>
          </p:cNvSpPr>
          <p:nvPr/>
        </p:nvSpPr>
        <p:spPr bwMode="auto">
          <a:xfrm>
            <a:off x="1447800" y="2286000"/>
            <a:ext cx="2667000" cy="1970088"/>
          </a:xfrm>
          <a:custGeom>
            <a:avLst/>
            <a:gdLst/>
            <a:ahLst/>
            <a:cxnLst>
              <a:cxn ang="0">
                <a:pos x="0" y="0"/>
              </a:cxn>
              <a:cxn ang="0">
                <a:pos x="0" y="2016"/>
              </a:cxn>
              <a:cxn ang="0">
                <a:pos x="2728" y="2016"/>
              </a:cxn>
            </a:cxnLst>
            <a:rect l="0" t="0" r="r" b="b"/>
            <a:pathLst>
              <a:path w="2728" h="2016">
                <a:moveTo>
                  <a:pt x="0" y="0"/>
                </a:moveTo>
                <a:lnTo>
                  <a:pt x="0" y="2016"/>
                </a:lnTo>
                <a:lnTo>
                  <a:pt x="2728" y="2016"/>
                </a:lnTo>
              </a:path>
            </a:pathLst>
          </a:custGeom>
          <a:no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1" name="Line 30"/>
          <p:cNvSpPr>
            <a:spLocks noChangeAspect="1" noChangeShapeType="1"/>
          </p:cNvSpPr>
          <p:nvPr/>
        </p:nvSpPr>
        <p:spPr bwMode="auto">
          <a:xfrm>
            <a:off x="2430462" y="4114800"/>
            <a:ext cx="460375" cy="1588"/>
          </a:xfrm>
          <a:prstGeom prst="line">
            <a:avLst/>
          </a:prstGeom>
          <a:noFill/>
          <a:ln w="12700">
            <a:solidFill>
              <a:srgbClr val="000000"/>
            </a:solid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2" name="Freeform 31"/>
          <p:cNvSpPr>
            <a:spLocks noChangeAspect="1"/>
          </p:cNvSpPr>
          <p:nvPr/>
        </p:nvSpPr>
        <p:spPr bwMode="auto">
          <a:xfrm>
            <a:off x="1868487" y="3833813"/>
            <a:ext cx="1544638" cy="280987"/>
          </a:xfrm>
          <a:custGeom>
            <a:avLst/>
            <a:gdLst/>
            <a:ahLst/>
            <a:cxnLst>
              <a:cxn ang="0">
                <a:pos x="1292" y="288"/>
              </a:cxn>
              <a:cxn ang="0">
                <a:pos x="1579" y="288"/>
              </a:cxn>
              <a:cxn ang="0">
                <a:pos x="1579" y="0"/>
              </a:cxn>
              <a:cxn ang="0">
                <a:pos x="0" y="0"/>
              </a:cxn>
              <a:cxn ang="0">
                <a:pos x="0" y="288"/>
              </a:cxn>
              <a:cxn ang="0">
                <a:pos x="287" y="288"/>
              </a:cxn>
            </a:cxnLst>
            <a:rect l="0" t="0" r="r" b="b"/>
            <a:pathLst>
              <a:path w="1579" h="288">
                <a:moveTo>
                  <a:pt x="1292" y="288"/>
                </a:moveTo>
                <a:lnTo>
                  <a:pt x="1579" y="288"/>
                </a:lnTo>
                <a:lnTo>
                  <a:pt x="1579" y="0"/>
                </a:lnTo>
                <a:lnTo>
                  <a:pt x="0" y="0"/>
                </a:lnTo>
                <a:lnTo>
                  <a:pt x="0" y="288"/>
                </a:lnTo>
                <a:lnTo>
                  <a:pt x="287" y="288"/>
                </a:lnTo>
              </a:path>
            </a:pathLst>
          </a:custGeom>
          <a:no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3" name="Line 32"/>
          <p:cNvSpPr>
            <a:spLocks noChangeAspect="1" noChangeShapeType="1"/>
          </p:cNvSpPr>
          <p:nvPr/>
        </p:nvSpPr>
        <p:spPr bwMode="auto">
          <a:xfrm flipV="1">
            <a:off x="2640012" y="2286000"/>
            <a:ext cx="492125" cy="1547813"/>
          </a:xfrm>
          <a:prstGeom prst="line">
            <a:avLst/>
          </a:prstGeom>
          <a:noFill/>
          <a:ln w="12700">
            <a:solidFill>
              <a:srgbClr val="000000"/>
            </a:solid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4" name="Line 33"/>
          <p:cNvSpPr>
            <a:spLocks noChangeAspect="1" noChangeShapeType="1"/>
          </p:cNvSpPr>
          <p:nvPr/>
        </p:nvSpPr>
        <p:spPr bwMode="auto">
          <a:xfrm flipV="1">
            <a:off x="2640012" y="2286000"/>
            <a:ext cx="1588" cy="1547813"/>
          </a:xfrm>
          <a:prstGeom prst="line">
            <a:avLst/>
          </a:prstGeom>
          <a:noFill/>
          <a:ln w="0">
            <a:solidFill>
              <a:srgbClr val="000000"/>
            </a:solidFill>
            <a:prstDash val="sysDash"/>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5" name="Line 34"/>
          <p:cNvSpPr>
            <a:spLocks noChangeAspect="1" noChangeShapeType="1"/>
          </p:cNvSpPr>
          <p:nvPr/>
        </p:nvSpPr>
        <p:spPr bwMode="auto">
          <a:xfrm>
            <a:off x="1447800" y="3552825"/>
            <a:ext cx="1192212" cy="0"/>
          </a:xfrm>
          <a:prstGeom prst="line">
            <a:avLst/>
          </a:prstGeom>
          <a:noFill/>
          <a:ln w="0">
            <a:solidFill>
              <a:srgbClr val="000000"/>
            </a:solid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6" name="Freeform 35"/>
          <p:cNvSpPr>
            <a:spLocks noChangeAspect="1"/>
          </p:cNvSpPr>
          <p:nvPr/>
        </p:nvSpPr>
        <p:spPr bwMode="auto">
          <a:xfrm>
            <a:off x="2555875" y="3536950"/>
            <a:ext cx="68262" cy="39688"/>
          </a:xfrm>
          <a:custGeom>
            <a:avLst/>
            <a:gdLst/>
            <a:ahLst/>
            <a:cxnLst>
              <a:cxn ang="0">
                <a:pos x="0" y="40"/>
              </a:cxn>
              <a:cxn ang="0">
                <a:pos x="71" y="16"/>
              </a:cxn>
              <a:cxn ang="0">
                <a:pos x="0" y="0"/>
              </a:cxn>
              <a:cxn ang="0">
                <a:pos x="0" y="40"/>
              </a:cxn>
              <a:cxn ang="0">
                <a:pos x="0" y="40"/>
              </a:cxn>
            </a:cxnLst>
            <a:rect l="0" t="0" r="r" b="b"/>
            <a:pathLst>
              <a:path w="71" h="40">
                <a:moveTo>
                  <a:pt x="0" y="40"/>
                </a:moveTo>
                <a:lnTo>
                  <a:pt x="71" y="16"/>
                </a:lnTo>
                <a:lnTo>
                  <a:pt x="0" y="0"/>
                </a:lnTo>
                <a:lnTo>
                  <a:pt x="0" y="40"/>
                </a:lnTo>
                <a:lnTo>
                  <a:pt x="0" y="40"/>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7" name="Freeform 36"/>
          <p:cNvSpPr>
            <a:spLocks noChangeAspect="1"/>
          </p:cNvSpPr>
          <p:nvPr/>
        </p:nvSpPr>
        <p:spPr bwMode="auto">
          <a:xfrm>
            <a:off x="2555875" y="3536950"/>
            <a:ext cx="68262" cy="39688"/>
          </a:xfrm>
          <a:custGeom>
            <a:avLst/>
            <a:gdLst/>
            <a:ahLst/>
            <a:cxnLst>
              <a:cxn ang="0">
                <a:pos x="0" y="40"/>
              </a:cxn>
              <a:cxn ang="0">
                <a:pos x="71" y="16"/>
              </a:cxn>
              <a:cxn ang="0">
                <a:pos x="0" y="0"/>
              </a:cxn>
              <a:cxn ang="0">
                <a:pos x="0" y="40"/>
              </a:cxn>
              <a:cxn ang="0">
                <a:pos x="0" y="40"/>
              </a:cxn>
            </a:cxnLst>
            <a:rect l="0" t="0" r="r" b="b"/>
            <a:pathLst>
              <a:path w="71" h="40">
                <a:moveTo>
                  <a:pt x="0" y="40"/>
                </a:moveTo>
                <a:lnTo>
                  <a:pt x="71" y="16"/>
                </a:lnTo>
                <a:lnTo>
                  <a:pt x="0" y="0"/>
                </a:lnTo>
                <a:lnTo>
                  <a:pt x="0" y="40"/>
                </a:lnTo>
                <a:lnTo>
                  <a:pt x="0" y="40"/>
                </a:lnTo>
              </a:path>
            </a:pathLst>
          </a:custGeom>
          <a:no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8" name="Line 37"/>
          <p:cNvSpPr>
            <a:spLocks noChangeAspect="1" noChangeShapeType="1"/>
          </p:cNvSpPr>
          <p:nvPr/>
        </p:nvSpPr>
        <p:spPr bwMode="auto">
          <a:xfrm>
            <a:off x="1657350" y="3975100"/>
            <a:ext cx="211137" cy="0"/>
          </a:xfrm>
          <a:prstGeom prst="line">
            <a:avLst/>
          </a:prstGeom>
          <a:noFill/>
          <a:ln w="0">
            <a:solidFill>
              <a:srgbClr val="000000"/>
            </a:solid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59" name="Freeform 38"/>
          <p:cNvSpPr>
            <a:spLocks noChangeAspect="1"/>
          </p:cNvSpPr>
          <p:nvPr/>
        </p:nvSpPr>
        <p:spPr bwMode="auto">
          <a:xfrm>
            <a:off x="1782762" y="3959225"/>
            <a:ext cx="71438" cy="38100"/>
          </a:xfrm>
          <a:custGeom>
            <a:avLst/>
            <a:gdLst/>
            <a:ahLst/>
            <a:cxnLst>
              <a:cxn ang="0">
                <a:pos x="0" y="40"/>
              </a:cxn>
              <a:cxn ang="0">
                <a:pos x="72" y="16"/>
              </a:cxn>
              <a:cxn ang="0">
                <a:pos x="0" y="0"/>
              </a:cxn>
              <a:cxn ang="0">
                <a:pos x="0" y="40"/>
              </a:cxn>
              <a:cxn ang="0">
                <a:pos x="0" y="40"/>
              </a:cxn>
            </a:cxnLst>
            <a:rect l="0" t="0" r="r" b="b"/>
            <a:pathLst>
              <a:path w="72" h="40">
                <a:moveTo>
                  <a:pt x="0" y="40"/>
                </a:moveTo>
                <a:lnTo>
                  <a:pt x="72" y="16"/>
                </a:lnTo>
                <a:lnTo>
                  <a:pt x="0" y="0"/>
                </a:lnTo>
                <a:lnTo>
                  <a:pt x="0" y="40"/>
                </a:lnTo>
                <a:lnTo>
                  <a:pt x="0" y="40"/>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0" name="Freeform 39"/>
          <p:cNvSpPr>
            <a:spLocks noChangeAspect="1"/>
          </p:cNvSpPr>
          <p:nvPr/>
        </p:nvSpPr>
        <p:spPr bwMode="auto">
          <a:xfrm>
            <a:off x="1782762" y="3959225"/>
            <a:ext cx="71438" cy="38100"/>
          </a:xfrm>
          <a:custGeom>
            <a:avLst/>
            <a:gdLst/>
            <a:ahLst/>
            <a:cxnLst>
              <a:cxn ang="0">
                <a:pos x="0" y="40"/>
              </a:cxn>
              <a:cxn ang="0">
                <a:pos x="72" y="16"/>
              </a:cxn>
              <a:cxn ang="0">
                <a:pos x="0" y="0"/>
              </a:cxn>
              <a:cxn ang="0">
                <a:pos x="0" y="40"/>
              </a:cxn>
              <a:cxn ang="0">
                <a:pos x="0" y="40"/>
              </a:cxn>
            </a:cxnLst>
            <a:rect l="0" t="0" r="r" b="b"/>
            <a:pathLst>
              <a:path w="72" h="40">
                <a:moveTo>
                  <a:pt x="0" y="40"/>
                </a:moveTo>
                <a:lnTo>
                  <a:pt x="72" y="16"/>
                </a:lnTo>
                <a:lnTo>
                  <a:pt x="0" y="0"/>
                </a:lnTo>
                <a:lnTo>
                  <a:pt x="0" y="40"/>
                </a:lnTo>
                <a:lnTo>
                  <a:pt x="0" y="40"/>
                </a:lnTo>
              </a:path>
            </a:pathLst>
          </a:custGeom>
          <a:no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1" name="Rectangle 40"/>
          <p:cNvSpPr>
            <a:spLocks noChangeAspect="1" noChangeArrowheads="1"/>
          </p:cNvSpPr>
          <p:nvPr/>
        </p:nvSpPr>
        <p:spPr bwMode="auto">
          <a:xfrm>
            <a:off x="1524000" y="3786188"/>
            <a:ext cx="123825" cy="244475"/>
          </a:xfrm>
          <a:prstGeom prst="rect">
            <a:avLst/>
          </a:prstGeom>
          <a:noFill/>
          <a:ln w="9525">
            <a:noFill/>
            <a:miter lim="800000"/>
            <a:headEnd/>
            <a:tailEnd/>
          </a:ln>
        </p:spPr>
        <p:txBody>
          <a:bodyPr lIns="0" tIns="0" rIns="0" bIns="0">
            <a:spAutoFit/>
          </a:bodyPr>
          <a:lstStyle/>
          <a:p>
            <a:pPr eaLnBrk="0" fontAlgn="base" hangingPunct="0">
              <a:spcBef>
                <a:spcPct val="0"/>
              </a:spcBef>
              <a:spcAft>
                <a:spcPct val="0"/>
              </a:spcAft>
            </a:pPr>
            <a:r>
              <a:rPr lang="en-US" sz="1600" i="1">
                <a:solidFill>
                  <a:srgbClr val="000000"/>
                </a:solidFill>
                <a:latin typeface="Times New Roman" pitchFamily="18" charset="0"/>
              </a:rPr>
              <a:t>u</a:t>
            </a:r>
          </a:p>
        </p:txBody>
      </p:sp>
      <p:sp>
        <p:nvSpPr>
          <p:cNvPr id="62" name="Rectangle 41"/>
          <p:cNvSpPr>
            <a:spLocks noChangeAspect="1" noChangeArrowheads="1"/>
          </p:cNvSpPr>
          <p:nvPr/>
        </p:nvSpPr>
        <p:spPr bwMode="auto">
          <a:xfrm>
            <a:off x="2259012" y="3365500"/>
            <a:ext cx="90488" cy="244475"/>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1600" i="1">
                <a:solidFill>
                  <a:srgbClr val="000000"/>
                </a:solidFill>
                <a:latin typeface="Times New Roman" pitchFamily="18" charset="0"/>
              </a:rPr>
              <a:t>x</a:t>
            </a:r>
          </a:p>
        </p:txBody>
      </p:sp>
      <p:sp>
        <p:nvSpPr>
          <p:cNvPr id="63" name="Rectangle 42"/>
          <p:cNvSpPr>
            <a:spLocks noChangeAspect="1" noChangeArrowheads="1"/>
          </p:cNvSpPr>
          <p:nvPr/>
        </p:nvSpPr>
        <p:spPr bwMode="auto">
          <a:xfrm>
            <a:off x="2819400" y="2365375"/>
            <a:ext cx="130175" cy="244475"/>
          </a:xfrm>
          <a:prstGeom prst="rect">
            <a:avLst/>
          </a:prstGeom>
          <a:noFill/>
          <a:ln w="9525">
            <a:noFill/>
            <a:miter lim="800000"/>
            <a:headEnd/>
            <a:tailEnd/>
          </a:ln>
        </p:spPr>
        <p:txBody>
          <a:bodyPr lIns="0" tIns="0" rIns="0" bIns="0">
            <a:spAutoFit/>
          </a:bodyPr>
          <a:lstStyle/>
          <a:p>
            <a:pPr eaLnBrk="0" fontAlgn="base" hangingPunct="0">
              <a:spcBef>
                <a:spcPct val="0"/>
              </a:spcBef>
              <a:spcAft>
                <a:spcPct val="0"/>
              </a:spcAft>
            </a:pPr>
            <a:r>
              <a:rPr lang="en-US" sz="1600" i="1">
                <a:solidFill>
                  <a:srgbClr val="000000"/>
                </a:solidFill>
                <a:latin typeface="Symbol" pitchFamily="18" charset="2"/>
              </a:rPr>
              <a:t>q</a:t>
            </a:r>
            <a:endParaRPr lang="en-US" sz="1600" i="1">
              <a:solidFill>
                <a:srgbClr val="000000"/>
              </a:solidFill>
              <a:latin typeface="Times New Roman" pitchFamily="18" charset="0"/>
            </a:endParaRPr>
          </a:p>
        </p:txBody>
      </p:sp>
      <p:sp>
        <p:nvSpPr>
          <p:cNvPr id="64" name="Rectangle 43"/>
          <p:cNvSpPr>
            <a:spLocks noChangeAspect="1" noChangeArrowheads="1"/>
          </p:cNvSpPr>
          <p:nvPr/>
        </p:nvSpPr>
        <p:spPr bwMode="auto">
          <a:xfrm>
            <a:off x="3352800" y="1905000"/>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5" name="Rectangle 44"/>
          <p:cNvSpPr>
            <a:spLocks noChangeAspect="1" noChangeArrowheads="1"/>
          </p:cNvSpPr>
          <p:nvPr/>
        </p:nvSpPr>
        <p:spPr bwMode="auto">
          <a:xfrm>
            <a:off x="3697288" y="3646488"/>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pSp>
        <p:nvGrpSpPr>
          <p:cNvPr id="2" name="Group 72"/>
          <p:cNvGrpSpPr/>
          <p:nvPr/>
        </p:nvGrpSpPr>
        <p:grpSpPr>
          <a:xfrm>
            <a:off x="7137147" y="613487"/>
            <a:ext cx="1321053" cy="3419556"/>
            <a:chOff x="7086600" y="613487"/>
            <a:chExt cx="1321053" cy="3419556"/>
          </a:xfrm>
        </p:grpSpPr>
        <p:grpSp>
          <p:nvGrpSpPr>
            <p:cNvPr id="3" name="Group 71"/>
            <p:cNvGrpSpPr/>
            <p:nvPr/>
          </p:nvGrpSpPr>
          <p:grpSpPr>
            <a:xfrm>
              <a:off x="7086600" y="2438400"/>
              <a:ext cx="1321053" cy="1594643"/>
              <a:chOff x="7064916" y="2592388"/>
              <a:chExt cx="1321053" cy="1594643"/>
            </a:xfrm>
          </p:grpSpPr>
          <p:sp>
            <p:nvSpPr>
              <p:cNvPr id="3396635"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36"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37"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38"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39"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0"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1"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3396642" name="Line 34"/>
            <p:cNvSpPr>
              <a:spLocks noChangeShapeType="1"/>
            </p:cNvSpPr>
            <p:nvPr/>
          </p:nvSpPr>
          <p:spPr bwMode="auto">
            <a:xfrm flipV="1">
              <a:off x="7329488" y="727075"/>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7" name="Freeform 28"/>
            <p:cNvSpPr>
              <a:spLocks noChangeAspect="1"/>
            </p:cNvSpPr>
            <p:nvPr/>
          </p:nvSpPr>
          <p:spPr bwMode="auto">
            <a:xfrm>
              <a:off x="7145215" y="613487"/>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sp>
        <p:nvSpPr>
          <p:cNvPr id="68" name="Rectangle 43"/>
          <p:cNvSpPr>
            <a:spLocks noChangeAspect="1" noChangeArrowheads="1"/>
          </p:cNvSpPr>
          <p:nvPr/>
        </p:nvSpPr>
        <p:spPr bwMode="auto">
          <a:xfrm>
            <a:off x="6553200" y="381000"/>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9" name="Rectangle 44"/>
          <p:cNvSpPr>
            <a:spLocks noChangeAspect="1" noChangeArrowheads="1"/>
          </p:cNvSpPr>
          <p:nvPr/>
        </p:nvSpPr>
        <p:spPr bwMode="auto">
          <a:xfrm>
            <a:off x="6629400" y="3429000"/>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6" name="Rectangle 16"/>
          <p:cNvSpPr txBox="1">
            <a:spLocks noChangeArrowheads="1"/>
          </p:cNvSpPr>
          <p:nvPr/>
        </p:nvSpPr>
        <p:spPr>
          <a:xfrm>
            <a:off x="457200" y="304800"/>
            <a:ext cx="4724400" cy="1295400"/>
          </a:xfrm>
          <a:prstGeom prst="rect">
            <a:avLst/>
          </a:prstGeom>
        </p:spPr>
        <p:txBody>
          <a:bodyPr/>
          <a:lstStyle/>
          <a:p>
            <a:pPr algn="ctr" fontAlgn="base">
              <a:spcBef>
                <a:spcPct val="0"/>
              </a:spcBef>
              <a:spcAft>
                <a:spcPct val="0"/>
              </a:spcAft>
              <a:defRPr/>
            </a:pPr>
            <a:r>
              <a:rPr lang="en-US" sz="3600" kern="0" dirty="0" smtClean="0">
                <a:solidFill>
                  <a:srgbClr val="000000"/>
                </a:solidFill>
              </a:rPr>
              <a:t>Linearized pendulum on a cart</a:t>
            </a:r>
            <a:endParaRPr lang="en-US" sz="3600" kern="0" dirty="0">
              <a:solidFill>
                <a:srgbClr val="000000"/>
              </a:solidFill>
            </a:endParaRPr>
          </a:p>
        </p:txBody>
      </p:sp>
      <p:pic>
        <p:nvPicPr>
          <p:cNvPr id="70" name="Picture 45" descr="Edittex"/>
          <p:cNvPicPr>
            <a:picLocks noChangeAspect="1" noChangeArrowheads="1"/>
          </p:cNvPicPr>
          <p:nvPr>
            <p:custDataLst>
              <p:tags r:id="rId2"/>
            </p:custDataLst>
          </p:nvPr>
        </p:nvPicPr>
        <p:blipFill>
          <a:blip r:embed="rId6" cstate="print"/>
          <a:srcRect/>
          <a:stretch>
            <a:fillRect/>
          </a:stretch>
        </p:blipFill>
        <p:spPr bwMode="auto">
          <a:xfrm>
            <a:off x="838200" y="4648200"/>
            <a:ext cx="6465389" cy="1981200"/>
          </a:xfrm>
          <a:prstGeom prst="rect">
            <a:avLst/>
          </a:prstGeom>
          <a:noFill/>
          <a:ln w="12700">
            <a:noFill/>
            <a:miter lim="800000"/>
            <a:headEnd type="none" w="sm" len="sm"/>
            <a:tailEnd type="none" w="sm" len="sm"/>
          </a:ln>
          <a:effectLst/>
        </p:spPr>
      </p:pic>
    </p:spTree>
  </p:cSld>
  <p:clrMapOvr>
    <a:masterClrMapping/>
  </p:clrMapOvr>
  <p:transition/>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64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graphicFrame>
        <p:nvGraphicFramePr>
          <p:cNvPr id="6846465" name="Object 1"/>
          <p:cNvGraphicFramePr>
            <a:graphicFrameLocks noChangeAspect="1"/>
          </p:cNvGraphicFramePr>
          <p:nvPr/>
        </p:nvGraphicFramePr>
        <p:xfrm>
          <a:off x="457200" y="838200"/>
          <a:ext cx="5867400" cy="1915391"/>
        </p:xfrm>
        <a:graphic>
          <a:graphicData uri="http://schemas.openxmlformats.org/presentationml/2006/ole">
            <p:oleObj spid="_x0000_s2243586" name="Equation" r:id="rId4" imgW="2349360" imgH="761760" progId="Equation.DSMT4">
              <p:embed/>
            </p:oleObj>
          </a:graphicData>
        </a:graphic>
      </p:graphicFrame>
      <p:sp>
        <p:nvSpPr>
          <p:cNvPr id="6" name="TextBox 5"/>
          <p:cNvSpPr txBox="1"/>
          <p:nvPr/>
        </p:nvSpPr>
        <p:spPr>
          <a:xfrm>
            <a:off x="685800" y="3505200"/>
            <a:ext cx="1526380" cy="523220"/>
          </a:xfrm>
          <a:prstGeom prst="rect">
            <a:avLst/>
          </a:prstGeom>
          <a:noFill/>
        </p:spPr>
        <p:txBody>
          <a:bodyPr wrap="none" rtlCol="0">
            <a:spAutoFit/>
          </a:bodyPr>
          <a:lstStyle/>
          <a:p>
            <a:r>
              <a:rPr lang="en-US" sz="2800" dirty="0" err="1" smtClean="0">
                <a:solidFill>
                  <a:srgbClr val="FF0000"/>
                </a:solidFill>
              </a:rPr>
              <a:t>linearize</a:t>
            </a:r>
            <a:endParaRPr lang="en-US" sz="2800" dirty="0">
              <a:solidFill>
                <a:srgbClr val="FF0000"/>
              </a:solidFill>
            </a:endParaRPr>
          </a:p>
        </p:txBody>
      </p:sp>
      <p:sp>
        <p:nvSpPr>
          <p:cNvPr id="7" name="Line 35"/>
          <p:cNvSpPr>
            <a:spLocks noChangeShapeType="1"/>
          </p:cNvSpPr>
          <p:nvPr/>
        </p:nvSpPr>
        <p:spPr bwMode="auto">
          <a:xfrm flipV="1">
            <a:off x="6453188" y="2367757"/>
            <a:ext cx="0" cy="838200"/>
          </a:xfrm>
          <a:prstGeom prst="line">
            <a:avLst/>
          </a:prstGeom>
          <a:noFill/>
          <a:ln w="38100">
            <a:solidFill>
              <a:schemeClr val="tx1"/>
            </a:solidFill>
            <a:round/>
            <a:headEnd/>
            <a:tailEnd type="triangle"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 name="Line 36"/>
          <p:cNvSpPr>
            <a:spLocks noChangeShapeType="1"/>
          </p:cNvSpPr>
          <p:nvPr/>
        </p:nvSpPr>
        <p:spPr bwMode="auto">
          <a:xfrm>
            <a:off x="6453188" y="3707607"/>
            <a:ext cx="0" cy="946150"/>
          </a:xfrm>
          <a:prstGeom prst="line">
            <a:avLst/>
          </a:prstGeom>
          <a:noFill/>
          <a:ln w="38100">
            <a:solidFill>
              <a:schemeClr val="tx1"/>
            </a:solidFill>
            <a:round/>
            <a:headEnd/>
            <a:tailEnd type="triangle"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9" name="Object 37"/>
          <p:cNvGraphicFramePr>
            <a:graphicFrameLocks noChangeAspect="1"/>
          </p:cNvGraphicFramePr>
          <p:nvPr/>
        </p:nvGraphicFramePr>
        <p:xfrm>
          <a:off x="6334125" y="3189288"/>
          <a:ext cx="387350" cy="474662"/>
        </p:xfrm>
        <a:graphic>
          <a:graphicData uri="http://schemas.openxmlformats.org/presentationml/2006/ole">
            <p:oleObj spid="_x0000_s2243587" name="Equation" r:id="rId5" imgW="88560" imgH="177480" progId="Equation.DSMT4">
              <p:embed/>
            </p:oleObj>
          </a:graphicData>
        </a:graphic>
      </p:graphicFrame>
      <p:grpSp>
        <p:nvGrpSpPr>
          <p:cNvPr id="2" name="Group 72"/>
          <p:cNvGrpSpPr/>
          <p:nvPr/>
        </p:nvGrpSpPr>
        <p:grpSpPr>
          <a:xfrm>
            <a:off x="7137147" y="1990644"/>
            <a:ext cx="1321053" cy="3419556"/>
            <a:chOff x="7086600" y="613487"/>
            <a:chExt cx="1321053" cy="3419556"/>
          </a:xfrm>
        </p:grpSpPr>
        <p:grpSp>
          <p:nvGrpSpPr>
            <p:cNvPr id="3" name="Group 71"/>
            <p:cNvGrpSpPr/>
            <p:nvPr/>
          </p:nvGrpSpPr>
          <p:grpSpPr>
            <a:xfrm>
              <a:off x="7086600" y="2438400"/>
              <a:ext cx="1321053" cy="1594643"/>
              <a:chOff x="7064916" y="2592388"/>
              <a:chExt cx="1321053" cy="1594643"/>
            </a:xfrm>
          </p:grpSpPr>
          <p:sp>
            <p:nvSpPr>
              <p:cNvPr id="14"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15"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16"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17"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18"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19"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20"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12" name="Line 34"/>
            <p:cNvSpPr>
              <a:spLocks noChangeShapeType="1"/>
            </p:cNvSpPr>
            <p:nvPr/>
          </p:nvSpPr>
          <p:spPr bwMode="auto">
            <a:xfrm flipV="1">
              <a:off x="7329488" y="727075"/>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13" name="Freeform 28"/>
            <p:cNvSpPr>
              <a:spLocks noChangeAspect="1"/>
            </p:cNvSpPr>
            <p:nvPr/>
          </p:nvSpPr>
          <p:spPr bwMode="auto">
            <a:xfrm>
              <a:off x="7145215" y="613487"/>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sp>
        <p:nvSpPr>
          <p:cNvPr id="21" name="Rectangle 43"/>
          <p:cNvSpPr>
            <a:spLocks noChangeAspect="1" noChangeArrowheads="1"/>
          </p:cNvSpPr>
          <p:nvPr/>
        </p:nvSpPr>
        <p:spPr bwMode="auto">
          <a:xfrm>
            <a:off x="6553200" y="1758157"/>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22" name="Rectangle 44"/>
          <p:cNvSpPr>
            <a:spLocks noChangeAspect="1" noChangeArrowheads="1"/>
          </p:cNvSpPr>
          <p:nvPr/>
        </p:nvSpPr>
        <p:spPr bwMode="auto">
          <a:xfrm>
            <a:off x="6629400" y="4806157"/>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aphicFrame>
        <p:nvGraphicFramePr>
          <p:cNvPr id="6914053" name="Object 5"/>
          <p:cNvGraphicFramePr>
            <a:graphicFrameLocks noChangeAspect="1"/>
          </p:cNvGraphicFramePr>
          <p:nvPr/>
        </p:nvGraphicFramePr>
        <p:xfrm>
          <a:off x="838200" y="4572000"/>
          <a:ext cx="3252788" cy="1828800"/>
        </p:xfrm>
        <a:graphic>
          <a:graphicData uri="http://schemas.openxmlformats.org/presentationml/2006/ole">
            <p:oleObj spid="_x0000_s2243588" name="Equation" r:id="rId6" imgW="1295280" imgH="723600" progId="Equation.DSMT4">
              <p:embed/>
            </p:oleObj>
          </a:graphicData>
        </a:graphic>
      </p:graphicFrame>
      <p:sp>
        <p:nvSpPr>
          <p:cNvPr id="24" name="Down Arrow 23"/>
          <p:cNvSpPr/>
          <p:nvPr/>
        </p:nvSpPr>
        <p:spPr bwMode="auto">
          <a:xfrm>
            <a:off x="2667000" y="3200400"/>
            <a:ext cx="990600" cy="1143000"/>
          </a:xfrm>
          <a:prstGeom prst="downArrow">
            <a:avLst/>
          </a:prstGeom>
          <a:solidFill>
            <a:srgbClr val="FFCCCC"/>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000" smtClean="0">
              <a:solidFill>
                <a:srgbClr val="000000"/>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2"/>
          <p:cNvGrpSpPr/>
          <p:nvPr/>
        </p:nvGrpSpPr>
        <p:grpSpPr>
          <a:xfrm>
            <a:off x="3276600" y="1524000"/>
            <a:ext cx="381000" cy="3733800"/>
            <a:chOff x="2022144" y="1828800"/>
            <a:chExt cx="381000" cy="3733800"/>
          </a:xfrm>
        </p:grpSpPr>
        <p:sp>
          <p:nvSpPr>
            <p:cNvPr id="71" name="Line 34"/>
            <p:cNvSpPr>
              <a:spLocks noChangeShapeType="1"/>
            </p:cNvSpPr>
            <p:nvPr/>
          </p:nvSpPr>
          <p:spPr bwMode="auto">
            <a:xfrm flipV="1">
              <a:off x="2209800" y="3733800"/>
              <a:ext cx="0" cy="1828800"/>
            </a:xfrm>
            <a:prstGeom prst="line">
              <a:avLst/>
            </a:prstGeom>
            <a:noFill/>
            <a:ln w="127000">
              <a:solidFill>
                <a:schemeClr val="bg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nvGrpSpPr>
            <p:cNvPr id="3" name="Group 69"/>
            <p:cNvGrpSpPr/>
            <p:nvPr/>
          </p:nvGrpSpPr>
          <p:grpSpPr>
            <a:xfrm>
              <a:off x="2022144" y="1828800"/>
              <a:ext cx="381000" cy="1907272"/>
              <a:chOff x="2022144" y="1828800"/>
              <a:chExt cx="381000" cy="1907272"/>
            </a:xfrm>
          </p:grpSpPr>
          <p:sp>
            <p:nvSpPr>
              <p:cNvPr id="44" name="Line 34"/>
              <p:cNvSpPr>
                <a:spLocks noChangeShapeType="1"/>
              </p:cNvSpPr>
              <p:nvPr/>
            </p:nvSpPr>
            <p:spPr bwMode="auto">
              <a:xfrm flipV="1">
                <a:off x="2209800" y="2209800"/>
                <a:ext cx="0" cy="1526272"/>
              </a:xfrm>
              <a:prstGeom prst="line">
                <a:avLst/>
              </a:prstGeom>
              <a:noFill/>
              <a:ln w="127000">
                <a:solidFill>
                  <a:schemeClr val="tx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8" name="Freeform 28"/>
              <p:cNvSpPr>
                <a:spLocks noChangeAspect="1"/>
              </p:cNvSpPr>
              <p:nvPr/>
            </p:nvSpPr>
            <p:spPr bwMode="auto">
              <a:xfrm>
                <a:off x="2022144" y="1828800"/>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grpSp>
      <p:sp>
        <p:nvSpPr>
          <p:cNvPr id="11" name="TextBox 10"/>
          <p:cNvSpPr txBox="1"/>
          <p:nvPr/>
        </p:nvSpPr>
        <p:spPr>
          <a:xfrm>
            <a:off x="609600" y="1828800"/>
            <a:ext cx="2819400" cy="1212640"/>
          </a:xfrm>
          <a:prstGeom prst="rect">
            <a:avLst/>
          </a:prstGeom>
          <a:noFill/>
        </p:spPr>
        <p:txBody>
          <a:bodyPr wrap="square" rtlCol="0">
            <a:spAutoFit/>
          </a:bodyPr>
          <a:lstStyle/>
          <a:p>
            <a:pPr>
              <a:lnSpc>
                <a:spcPct val="80000"/>
              </a:lnSpc>
              <a:spcBef>
                <a:spcPct val="20000"/>
              </a:spcBef>
            </a:pPr>
            <a:r>
              <a:rPr lang="en-US" sz="2800" b="1" dirty="0" smtClean="0">
                <a:solidFill>
                  <a:srgbClr val="000000"/>
                </a:solidFill>
                <a:latin typeface="Arial" pitchFamily="-72" charset="0"/>
                <a:ea typeface="ＭＳ Ｐゴシック" pitchFamily="-72" charset="-128"/>
              </a:rPr>
              <a:t>Robust</a:t>
            </a:r>
          </a:p>
          <a:p>
            <a:pPr>
              <a:lnSpc>
                <a:spcPct val="80000"/>
              </a:lnSpc>
              <a:spcBef>
                <a:spcPct val="20000"/>
              </a:spcBef>
            </a:pPr>
            <a:r>
              <a:rPr lang="en-US" sz="2800" dirty="0" smtClean="0">
                <a:solidFill>
                  <a:srgbClr val="000000"/>
                </a:solidFill>
                <a:latin typeface="Arial" pitchFamily="-72" charset="0"/>
                <a:ea typeface="ＭＳ Ｐゴシック" pitchFamily="-72" charset="-128"/>
              </a:rPr>
              <a:t>=agile and balancing</a:t>
            </a:r>
          </a:p>
        </p:txBody>
      </p:sp>
      <p:grpSp>
        <p:nvGrpSpPr>
          <p:cNvPr id="4" name="Group 72"/>
          <p:cNvGrpSpPr/>
          <p:nvPr/>
        </p:nvGrpSpPr>
        <p:grpSpPr>
          <a:xfrm>
            <a:off x="6781800" y="1066800"/>
            <a:ext cx="1321053" cy="3419556"/>
            <a:chOff x="7086600" y="613487"/>
            <a:chExt cx="1321053" cy="3419556"/>
          </a:xfrm>
        </p:grpSpPr>
        <p:grpSp>
          <p:nvGrpSpPr>
            <p:cNvPr id="5" name="Group 71"/>
            <p:cNvGrpSpPr/>
            <p:nvPr/>
          </p:nvGrpSpPr>
          <p:grpSpPr>
            <a:xfrm>
              <a:off x="7086600" y="2438400"/>
              <a:ext cx="1321053" cy="1594643"/>
              <a:chOff x="7064916" y="2592388"/>
              <a:chExt cx="1321053" cy="1594643"/>
            </a:xfrm>
          </p:grpSpPr>
          <p:sp>
            <p:nvSpPr>
              <p:cNvPr id="34"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5"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6"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7"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8"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9"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0"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32" name="Line 34"/>
            <p:cNvSpPr>
              <a:spLocks noChangeShapeType="1"/>
            </p:cNvSpPr>
            <p:nvPr/>
          </p:nvSpPr>
          <p:spPr bwMode="auto">
            <a:xfrm flipV="1">
              <a:off x="7329488" y="727075"/>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 name="Freeform 28"/>
            <p:cNvSpPr>
              <a:spLocks noChangeAspect="1"/>
            </p:cNvSpPr>
            <p:nvPr/>
          </p:nvSpPr>
          <p:spPr bwMode="auto">
            <a:xfrm>
              <a:off x="7145215" y="613487"/>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grpSp>
        <p:nvGrpSpPr>
          <p:cNvPr id="6" name="Group 71"/>
          <p:cNvGrpSpPr/>
          <p:nvPr/>
        </p:nvGrpSpPr>
        <p:grpSpPr>
          <a:xfrm>
            <a:off x="3311856" y="2743200"/>
            <a:ext cx="1321053" cy="1594643"/>
            <a:chOff x="7064916" y="2592388"/>
            <a:chExt cx="1321053" cy="1594643"/>
          </a:xfrm>
        </p:grpSpPr>
        <p:sp>
          <p:nvSpPr>
            <p:cNvPr id="46"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7"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2"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3"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5"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6"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7"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69" name="&quot;No&quot; Symbol 68"/>
          <p:cNvSpPr/>
          <p:nvPr/>
        </p:nvSpPr>
        <p:spPr>
          <a:xfrm>
            <a:off x="2971800" y="4267200"/>
            <a:ext cx="990600" cy="990600"/>
          </a:xfrm>
          <a:prstGeom prst="noSmoking">
            <a:avLst>
              <a:gd name="adj" fmla="val 838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74" name="Smiley Face 73"/>
          <p:cNvSpPr/>
          <p:nvPr/>
        </p:nvSpPr>
        <p:spPr>
          <a:xfrm>
            <a:off x="6629400" y="4343400"/>
            <a:ext cx="914400" cy="838200"/>
          </a:xfrm>
          <a:prstGeom prst="smileyFac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0800000">
                                      <p:cBhvr>
                                        <p:cTn id="6" dur="2000" fill="hold"/>
                                        <p:tgtEl>
                                          <p:spTgt spid="2"/>
                                        </p:tgtEl>
                                        <p:attrNameLst>
                                          <p:attrName>r</p:attrName>
                                        </p:attrNameLst>
                                      </p:cBhvr>
                                    </p:animRot>
                                  </p:childTnLst>
                                </p:cTn>
                              </p:par>
                            </p:childTnLst>
                          </p:cTn>
                        </p:par>
                        <p:par>
                          <p:cTn id="7" fill="hold">
                            <p:stCondLst>
                              <p:cond delay="2000"/>
                            </p:stCondLst>
                            <p:childTnLst>
                              <p:par>
                                <p:cTn id="8" presetID="1" presetClass="entr" presetSubtype="0" fill="hold" grpId="0" nodeType="afterEffect">
                                  <p:stCondLst>
                                    <p:cond delay="0"/>
                                  </p:stCondLst>
                                  <p:childTnLst>
                                    <p:set>
                                      <p:cBhvr>
                                        <p:cTn id="9" dur="1" fill="hold">
                                          <p:stCondLst>
                                            <p:cond delay="0"/>
                                          </p:stCondLst>
                                        </p:cTn>
                                        <p:tgtEl>
                                          <p:spTgt spid="69"/>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40" presetClass="path" presetSubtype="0" accel="50000" decel="50000" fill="hold" nodeType="clickEffect">
                                  <p:stCondLst>
                                    <p:cond delay="0"/>
                                  </p:stCondLst>
                                  <p:childTnLst>
                                    <p:animMotion origin="layout" path="M -3.88889E-6 4.58834E-6 C 0.01893 0.00115 0.03681 0.00277 0.03681 0.00323 C 0.03681 0.00393 0.01875 0.00231 -0.00017 0.00161 C -0.021 4.58834E-6 -0.04166 -0.00093 -0.04184 4.58834E-6 C -0.04184 0.00046 -0.02118 0.00208 -0.00017 0.00393 C 0.01875 0.00485 0.03681 0.0067 0.03664 0.00716 C 0.03664 0.00786 0.01858 0.00693 -3.88889E-6 0.00578 C -0.02118 0.00439 -0.04184 0.00323 -0.04184 0.0037 C -0.04201 0.00439 -0.00034 0.00809 -0.00052 0.00809 C 0.01858 0.00901 0.03664 0.01086 0.03681 0.01133 C 0.03646 0.01202 0.01875 0.0104 -0.00034 0.00971 C -0.02135 0.00832 -0.04201 0.00716 -0.04201 0.00809 C -0.04201 0.00855 -0.02152 0.01017 -0.00052 0.01179 C 0.01841 0.01318 0.03646 0.0148 0.03646 0.01526 C 0.03629 0.01595 0.01858 0.01503 -0.00052 0.01387 C -0.02152 0.01248 -0.04218 0.01133 -0.04218 0.01179 C -0.04218 0.01248 -0.0217 0.01387 -0.00052 0.01618 " pathEditMode="relative" rAng="5581562" ptsTypes="fffffffffffffffff">
                                      <p:cBhvr>
                                        <p:cTn id="13" dur="2000" fill="hold"/>
                                        <p:tgtEl>
                                          <p:spTgt spid="4"/>
                                        </p:tgtEl>
                                        <p:attrNameLst>
                                          <p:attrName>ppt_x</p:attrName>
                                          <p:attrName>ppt_y</p:attrName>
                                        </p:attrNameLst>
                                      </p:cBhvr>
                                      <p:rCtr x="-3" y="8"/>
                                    </p:animMotion>
                                  </p:childTnLst>
                                </p:cTn>
                              </p:par>
                            </p:childTnLst>
                          </p:cTn>
                        </p:par>
                        <p:par>
                          <p:cTn id="14" fill="hold">
                            <p:stCondLst>
                              <p:cond delay="2000"/>
                            </p:stCondLst>
                            <p:childTnLst>
                              <p:par>
                                <p:cTn id="15" presetID="1" presetClass="entr" presetSubtype="0" fill="hold" grpId="0" nodeType="afterEffect">
                                  <p:stCondLst>
                                    <p:cond delay="0"/>
                                  </p:stCondLst>
                                  <p:childTnLst>
                                    <p:set>
                                      <p:cBhvr>
                                        <p:cTn id="16"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4" grpId="0" animBg="1"/>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Line 34"/>
          <p:cNvSpPr>
            <a:spLocks noChangeShapeType="1"/>
          </p:cNvSpPr>
          <p:nvPr/>
        </p:nvSpPr>
        <p:spPr bwMode="auto">
          <a:xfrm flipV="1">
            <a:off x="3464256" y="3429000"/>
            <a:ext cx="0" cy="1828800"/>
          </a:xfrm>
          <a:prstGeom prst="line">
            <a:avLst/>
          </a:prstGeom>
          <a:noFill/>
          <a:ln w="127000">
            <a:solidFill>
              <a:schemeClr val="bg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nvGrpSpPr>
          <p:cNvPr id="2" name="Group 69"/>
          <p:cNvGrpSpPr/>
          <p:nvPr/>
        </p:nvGrpSpPr>
        <p:grpSpPr>
          <a:xfrm rot="14400000">
            <a:off x="2711823" y="2964760"/>
            <a:ext cx="381000" cy="1907272"/>
            <a:chOff x="2022144" y="1828800"/>
            <a:chExt cx="381000" cy="1907272"/>
          </a:xfrm>
        </p:grpSpPr>
        <p:sp>
          <p:nvSpPr>
            <p:cNvPr id="44" name="Line 34"/>
            <p:cNvSpPr>
              <a:spLocks noChangeShapeType="1"/>
            </p:cNvSpPr>
            <p:nvPr/>
          </p:nvSpPr>
          <p:spPr bwMode="auto">
            <a:xfrm flipV="1">
              <a:off x="2209800" y="2209800"/>
              <a:ext cx="0" cy="1526272"/>
            </a:xfrm>
            <a:prstGeom prst="line">
              <a:avLst/>
            </a:prstGeom>
            <a:noFill/>
            <a:ln w="127000">
              <a:solidFill>
                <a:schemeClr val="tx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8" name="Freeform 28"/>
            <p:cNvSpPr>
              <a:spLocks noChangeAspect="1"/>
            </p:cNvSpPr>
            <p:nvPr/>
          </p:nvSpPr>
          <p:spPr bwMode="auto">
            <a:xfrm>
              <a:off x="2022144" y="1828800"/>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sp>
        <p:nvSpPr>
          <p:cNvPr id="11" name="TextBox 10"/>
          <p:cNvSpPr txBox="1"/>
          <p:nvPr/>
        </p:nvSpPr>
        <p:spPr>
          <a:xfrm>
            <a:off x="609600" y="1828800"/>
            <a:ext cx="2819400" cy="1212640"/>
          </a:xfrm>
          <a:prstGeom prst="rect">
            <a:avLst/>
          </a:prstGeom>
          <a:noFill/>
        </p:spPr>
        <p:txBody>
          <a:bodyPr wrap="square" rtlCol="0">
            <a:spAutoFit/>
          </a:bodyPr>
          <a:lstStyle/>
          <a:p>
            <a:pPr>
              <a:lnSpc>
                <a:spcPct val="80000"/>
              </a:lnSpc>
              <a:spcBef>
                <a:spcPct val="20000"/>
              </a:spcBef>
            </a:pPr>
            <a:r>
              <a:rPr lang="en-US" sz="2800" b="1" dirty="0" smtClean="0">
                <a:solidFill>
                  <a:srgbClr val="000000"/>
                </a:solidFill>
                <a:latin typeface="Arial" pitchFamily="-72" charset="0"/>
                <a:ea typeface="ＭＳ Ｐゴシック" pitchFamily="-72" charset="-128"/>
              </a:rPr>
              <a:t>Robust</a:t>
            </a:r>
          </a:p>
          <a:p>
            <a:pPr>
              <a:lnSpc>
                <a:spcPct val="80000"/>
              </a:lnSpc>
              <a:spcBef>
                <a:spcPct val="20000"/>
              </a:spcBef>
            </a:pPr>
            <a:r>
              <a:rPr lang="en-US" sz="2800" dirty="0" smtClean="0">
                <a:solidFill>
                  <a:srgbClr val="000000"/>
                </a:solidFill>
                <a:latin typeface="Arial" pitchFamily="-72" charset="0"/>
                <a:ea typeface="ＭＳ Ｐゴシック" pitchFamily="-72" charset="-128"/>
              </a:rPr>
              <a:t>=agile and balancing</a:t>
            </a:r>
          </a:p>
        </p:txBody>
      </p:sp>
      <p:grpSp>
        <p:nvGrpSpPr>
          <p:cNvPr id="3" name="Group 72"/>
          <p:cNvGrpSpPr/>
          <p:nvPr/>
        </p:nvGrpSpPr>
        <p:grpSpPr>
          <a:xfrm>
            <a:off x="6781800" y="1066800"/>
            <a:ext cx="1321053" cy="3419556"/>
            <a:chOff x="7086600" y="613487"/>
            <a:chExt cx="1321053" cy="3419556"/>
          </a:xfrm>
        </p:grpSpPr>
        <p:grpSp>
          <p:nvGrpSpPr>
            <p:cNvPr id="4" name="Group 71"/>
            <p:cNvGrpSpPr/>
            <p:nvPr/>
          </p:nvGrpSpPr>
          <p:grpSpPr>
            <a:xfrm>
              <a:off x="7086600" y="2438400"/>
              <a:ext cx="1321053" cy="1594643"/>
              <a:chOff x="7064916" y="2592388"/>
              <a:chExt cx="1321053" cy="1594643"/>
            </a:xfrm>
          </p:grpSpPr>
          <p:sp>
            <p:nvSpPr>
              <p:cNvPr id="34"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5"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6"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7"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8"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9"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0"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32" name="Line 34"/>
            <p:cNvSpPr>
              <a:spLocks noChangeShapeType="1"/>
            </p:cNvSpPr>
            <p:nvPr/>
          </p:nvSpPr>
          <p:spPr bwMode="auto">
            <a:xfrm flipV="1">
              <a:off x="7329488" y="727075"/>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 name="Freeform 28"/>
            <p:cNvSpPr>
              <a:spLocks noChangeAspect="1"/>
            </p:cNvSpPr>
            <p:nvPr/>
          </p:nvSpPr>
          <p:spPr bwMode="auto">
            <a:xfrm>
              <a:off x="7145215" y="613487"/>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grpSp>
        <p:nvGrpSpPr>
          <p:cNvPr id="5" name="Group 71"/>
          <p:cNvGrpSpPr/>
          <p:nvPr/>
        </p:nvGrpSpPr>
        <p:grpSpPr>
          <a:xfrm>
            <a:off x="3311856" y="2743200"/>
            <a:ext cx="1321053" cy="1594643"/>
            <a:chOff x="7064916" y="2592388"/>
            <a:chExt cx="1321053" cy="1594643"/>
          </a:xfrm>
        </p:grpSpPr>
        <p:sp>
          <p:nvSpPr>
            <p:cNvPr id="46"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7"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2"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3"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5"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6"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7"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69" name="&quot;No&quot; Symbol 68"/>
          <p:cNvSpPr/>
          <p:nvPr/>
        </p:nvSpPr>
        <p:spPr>
          <a:xfrm>
            <a:off x="2971800" y="4267200"/>
            <a:ext cx="990600" cy="990600"/>
          </a:xfrm>
          <a:prstGeom prst="noSmoking">
            <a:avLst>
              <a:gd name="adj" fmla="val 838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74" name="Smiley Face 73"/>
          <p:cNvSpPr/>
          <p:nvPr/>
        </p:nvSpPr>
        <p:spPr>
          <a:xfrm>
            <a:off x="6629400" y="4343400"/>
            <a:ext cx="914400" cy="838200"/>
          </a:xfrm>
          <a:prstGeom prst="smileyFac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ransition/>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Line 35"/>
          <p:cNvSpPr>
            <a:spLocks noChangeShapeType="1"/>
          </p:cNvSpPr>
          <p:nvPr/>
        </p:nvSpPr>
        <p:spPr bwMode="auto">
          <a:xfrm flipV="1">
            <a:off x="5462588" y="1275648"/>
            <a:ext cx="0" cy="838200"/>
          </a:xfrm>
          <a:prstGeom prst="line">
            <a:avLst/>
          </a:prstGeom>
          <a:noFill/>
          <a:ln w="38100">
            <a:solidFill>
              <a:schemeClr val="tx1"/>
            </a:solidFill>
            <a:round/>
            <a:headEnd/>
            <a:tailEnd type="triangle"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0" name="Line 36"/>
          <p:cNvSpPr>
            <a:spLocks noChangeShapeType="1"/>
          </p:cNvSpPr>
          <p:nvPr/>
        </p:nvSpPr>
        <p:spPr bwMode="auto">
          <a:xfrm>
            <a:off x="5462588" y="2615498"/>
            <a:ext cx="0" cy="946150"/>
          </a:xfrm>
          <a:prstGeom prst="line">
            <a:avLst/>
          </a:prstGeom>
          <a:noFill/>
          <a:ln w="38100">
            <a:solidFill>
              <a:schemeClr val="tx1"/>
            </a:solidFill>
            <a:round/>
            <a:headEnd/>
            <a:tailEnd type="triangle"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51" name="Object 37"/>
          <p:cNvGraphicFramePr>
            <a:graphicFrameLocks noChangeAspect="1"/>
          </p:cNvGraphicFramePr>
          <p:nvPr/>
        </p:nvGraphicFramePr>
        <p:xfrm>
          <a:off x="5343525" y="2097179"/>
          <a:ext cx="387350" cy="474662"/>
        </p:xfrm>
        <a:graphic>
          <a:graphicData uri="http://schemas.openxmlformats.org/presentationml/2006/ole">
            <p:oleObj spid="_x0000_s2244610" name="Equation" r:id="rId4" imgW="88560" imgH="177480" progId="Equation.DSMT4">
              <p:embed/>
            </p:oleObj>
          </a:graphicData>
        </a:graphic>
      </p:graphicFrame>
      <p:grpSp>
        <p:nvGrpSpPr>
          <p:cNvPr id="2" name="Group 72"/>
          <p:cNvGrpSpPr/>
          <p:nvPr/>
        </p:nvGrpSpPr>
        <p:grpSpPr>
          <a:xfrm>
            <a:off x="6146547" y="898535"/>
            <a:ext cx="1321053" cy="3419556"/>
            <a:chOff x="7086600" y="613487"/>
            <a:chExt cx="1321053" cy="3419556"/>
          </a:xfrm>
        </p:grpSpPr>
        <p:grpSp>
          <p:nvGrpSpPr>
            <p:cNvPr id="3" name="Group 71"/>
            <p:cNvGrpSpPr/>
            <p:nvPr/>
          </p:nvGrpSpPr>
          <p:grpSpPr>
            <a:xfrm>
              <a:off x="7086600" y="2438400"/>
              <a:ext cx="1321053" cy="1594643"/>
              <a:chOff x="7064916" y="2592388"/>
              <a:chExt cx="1321053" cy="1594643"/>
            </a:xfrm>
          </p:grpSpPr>
          <p:sp>
            <p:nvSpPr>
              <p:cNvPr id="56"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7"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8"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9"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0"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1"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62"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54" name="Line 34"/>
            <p:cNvSpPr>
              <a:spLocks noChangeShapeType="1"/>
            </p:cNvSpPr>
            <p:nvPr/>
          </p:nvSpPr>
          <p:spPr bwMode="auto">
            <a:xfrm flipV="1">
              <a:off x="7329488" y="727075"/>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55" name="Freeform 28"/>
            <p:cNvSpPr>
              <a:spLocks noChangeAspect="1"/>
            </p:cNvSpPr>
            <p:nvPr/>
          </p:nvSpPr>
          <p:spPr bwMode="auto">
            <a:xfrm>
              <a:off x="7145215" y="613487"/>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sp>
        <p:nvSpPr>
          <p:cNvPr id="63" name="Rectangle 43"/>
          <p:cNvSpPr>
            <a:spLocks noChangeAspect="1" noChangeArrowheads="1"/>
          </p:cNvSpPr>
          <p:nvPr/>
        </p:nvSpPr>
        <p:spPr bwMode="auto">
          <a:xfrm>
            <a:off x="5562600" y="666048"/>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4" name="Rectangle 44"/>
          <p:cNvSpPr>
            <a:spLocks noChangeAspect="1" noChangeArrowheads="1"/>
          </p:cNvSpPr>
          <p:nvPr/>
        </p:nvSpPr>
        <p:spPr bwMode="auto">
          <a:xfrm>
            <a:off x="5638800" y="3714048"/>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30" name="Line 35"/>
          <p:cNvSpPr>
            <a:spLocks noChangeShapeType="1"/>
          </p:cNvSpPr>
          <p:nvPr/>
        </p:nvSpPr>
        <p:spPr bwMode="auto">
          <a:xfrm flipV="1">
            <a:off x="881063" y="1885248"/>
            <a:ext cx="0" cy="609600"/>
          </a:xfrm>
          <a:prstGeom prst="line">
            <a:avLst/>
          </a:prstGeom>
          <a:noFill/>
          <a:ln w="38100">
            <a:solidFill>
              <a:schemeClr val="tx1"/>
            </a:solidFill>
            <a:round/>
            <a:headEnd/>
            <a:tailEnd type="triangle"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1" name="Line 36"/>
          <p:cNvSpPr>
            <a:spLocks noChangeShapeType="1"/>
          </p:cNvSpPr>
          <p:nvPr/>
        </p:nvSpPr>
        <p:spPr bwMode="auto">
          <a:xfrm>
            <a:off x="881063" y="3044917"/>
            <a:ext cx="0" cy="609600"/>
          </a:xfrm>
          <a:prstGeom prst="line">
            <a:avLst/>
          </a:prstGeom>
          <a:noFill/>
          <a:ln w="38100">
            <a:solidFill>
              <a:schemeClr val="tx1"/>
            </a:solidFill>
            <a:round/>
            <a:headEnd/>
            <a:tailEnd type="triangle"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2" name="Object 37"/>
          <p:cNvGraphicFramePr>
            <a:graphicFrameLocks noChangeAspect="1"/>
          </p:cNvGraphicFramePr>
          <p:nvPr/>
        </p:nvGraphicFramePr>
        <p:xfrm>
          <a:off x="762000" y="2553586"/>
          <a:ext cx="387350" cy="474662"/>
        </p:xfrm>
        <a:graphic>
          <a:graphicData uri="http://schemas.openxmlformats.org/presentationml/2006/ole">
            <p:oleObj spid="_x0000_s2244611" name="Equation" r:id="rId5" imgW="88560" imgH="177480" progId="Equation.DSMT4">
              <p:embed/>
            </p:oleObj>
          </a:graphicData>
        </a:graphic>
      </p:graphicFrame>
      <p:grpSp>
        <p:nvGrpSpPr>
          <p:cNvPr id="4" name="Group 72"/>
          <p:cNvGrpSpPr/>
          <p:nvPr/>
        </p:nvGrpSpPr>
        <p:grpSpPr>
          <a:xfrm>
            <a:off x="1565022" y="1713410"/>
            <a:ext cx="1321053" cy="2604681"/>
            <a:chOff x="7086600" y="1428362"/>
            <a:chExt cx="1321053" cy="2604681"/>
          </a:xfrm>
        </p:grpSpPr>
        <p:grpSp>
          <p:nvGrpSpPr>
            <p:cNvPr id="5" name="Group 71"/>
            <p:cNvGrpSpPr/>
            <p:nvPr/>
          </p:nvGrpSpPr>
          <p:grpSpPr>
            <a:xfrm>
              <a:off x="7086600" y="2438400"/>
              <a:ext cx="1321053" cy="1594643"/>
              <a:chOff x="7064916" y="2592388"/>
              <a:chExt cx="1321053" cy="1594643"/>
            </a:xfrm>
          </p:grpSpPr>
          <p:sp>
            <p:nvSpPr>
              <p:cNvPr id="37" name="Freeform 27"/>
              <p:cNvSpPr>
                <a:spLocks/>
              </p:cNvSpPr>
              <p:nvPr/>
            </p:nvSpPr>
            <p:spPr bwMode="auto">
              <a:xfrm rot="3260985" flipV="1">
                <a:off x="7170738" y="2971800"/>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8" name="Freeform 28"/>
              <p:cNvSpPr>
                <a:spLocks/>
              </p:cNvSpPr>
              <p:nvPr/>
            </p:nvSpPr>
            <p:spPr bwMode="auto">
              <a:xfrm rot="3260985" flipV="1">
                <a:off x="7626445" y="3194231"/>
                <a:ext cx="52387" cy="404813"/>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9" name="Freeform 29"/>
              <p:cNvSpPr>
                <a:spLocks/>
              </p:cNvSpPr>
              <p:nvPr/>
            </p:nvSpPr>
            <p:spPr bwMode="auto">
              <a:xfrm rot="3260985" flipV="1">
                <a:off x="7093491" y="3444015"/>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0" name="Freeform 30"/>
              <p:cNvSpPr>
                <a:spLocks/>
              </p:cNvSpPr>
              <p:nvPr/>
            </p:nvSpPr>
            <p:spPr bwMode="auto">
              <a:xfrm rot="3260985" flipV="1">
                <a:off x="7188737" y="3058249"/>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1" name="Freeform 31"/>
              <p:cNvSpPr>
                <a:spLocks/>
              </p:cNvSpPr>
              <p:nvPr/>
            </p:nvSpPr>
            <p:spPr bwMode="auto">
              <a:xfrm rot="3260985" flipV="1">
                <a:off x="7158111" y="3330545"/>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2" name="Freeform 32"/>
              <p:cNvSpPr>
                <a:spLocks/>
              </p:cNvSpPr>
              <p:nvPr/>
            </p:nvSpPr>
            <p:spPr bwMode="auto">
              <a:xfrm rot="3260985" flipV="1">
                <a:off x="7214076" y="3274417"/>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3" name="Freeform 33"/>
              <p:cNvSpPr>
                <a:spLocks/>
              </p:cNvSpPr>
              <p:nvPr/>
            </p:nvSpPr>
            <p:spPr bwMode="auto">
              <a:xfrm>
                <a:off x="7386638" y="2592388"/>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latin typeface="Times New Roman" pitchFamily="18" charset="0"/>
                </a:endParaRPr>
              </a:p>
            </p:txBody>
          </p:sp>
        </p:grpSp>
        <p:sp>
          <p:nvSpPr>
            <p:cNvPr id="35" name="Line 34"/>
            <p:cNvSpPr>
              <a:spLocks noChangeShapeType="1"/>
            </p:cNvSpPr>
            <p:nvPr/>
          </p:nvSpPr>
          <p:spPr bwMode="auto">
            <a:xfrm flipV="1">
              <a:off x="7329488" y="1828799"/>
              <a:ext cx="20890" cy="1336675"/>
            </a:xfrm>
            <a:prstGeom prst="line">
              <a:avLst/>
            </a:prstGeom>
            <a:noFill/>
            <a:ln w="127000">
              <a:solidFill>
                <a:schemeClr val="tx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6" name="Freeform 28"/>
            <p:cNvSpPr>
              <a:spLocks noChangeAspect="1"/>
            </p:cNvSpPr>
            <p:nvPr/>
          </p:nvSpPr>
          <p:spPr bwMode="auto">
            <a:xfrm>
              <a:off x="7170682" y="142836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sp>
        <p:nvSpPr>
          <p:cNvPr id="46" name="Left Arrow 45"/>
          <p:cNvSpPr/>
          <p:nvPr/>
        </p:nvSpPr>
        <p:spPr>
          <a:xfrm>
            <a:off x="3276600" y="2342448"/>
            <a:ext cx="1447800" cy="685800"/>
          </a:xfrm>
          <a:prstGeom prst="lef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TextBox 46"/>
          <p:cNvSpPr txBox="1"/>
          <p:nvPr/>
        </p:nvSpPr>
        <p:spPr>
          <a:xfrm>
            <a:off x="2667000" y="5466648"/>
            <a:ext cx="3886200" cy="781752"/>
          </a:xfrm>
          <a:prstGeom prst="rect">
            <a:avLst/>
          </a:prstGeom>
          <a:noFill/>
        </p:spPr>
        <p:txBody>
          <a:bodyPr wrap="square" rtlCol="0">
            <a:spAutoFit/>
          </a:bodyPr>
          <a:lstStyle/>
          <a:p>
            <a:pPr marL="342900" indent="-342900">
              <a:lnSpc>
                <a:spcPct val="80000"/>
              </a:lnSpc>
              <a:spcBef>
                <a:spcPct val="20000"/>
              </a:spcBef>
            </a:pPr>
            <a:r>
              <a:rPr lang="en-US" sz="2800" b="1" dirty="0" smtClean="0">
                <a:solidFill>
                  <a:srgbClr val="000000"/>
                </a:solidFill>
                <a:latin typeface="Arial" pitchFamily="-72" charset="0"/>
                <a:ea typeface="ＭＳ Ｐゴシック" pitchFamily="-72" charset="-128"/>
              </a:rPr>
              <a:t>Efficient</a:t>
            </a:r>
            <a:r>
              <a:rPr lang="en-US" sz="2800" dirty="0" smtClean="0">
                <a:solidFill>
                  <a:srgbClr val="000000"/>
                </a:solidFill>
                <a:latin typeface="Arial" pitchFamily="-72" charset="0"/>
                <a:ea typeface="ＭＳ Ｐゴシック" pitchFamily="-72" charset="-128"/>
              </a:rPr>
              <a:t>=length of pendulum (artificial)</a:t>
            </a:r>
          </a:p>
        </p:txBody>
      </p:sp>
      <p:sp>
        <p:nvSpPr>
          <p:cNvPr id="52" name="Smiley Face 51"/>
          <p:cNvSpPr/>
          <p:nvPr/>
        </p:nvSpPr>
        <p:spPr>
          <a:xfrm>
            <a:off x="1371600" y="4323648"/>
            <a:ext cx="914400" cy="838200"/>
          </a:xfrm>
          <a:prstGeom prst="smileyFac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transition/>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64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solidFill>
                <a:srgbClr val="000000"/>
              </a:solidFill>
            </a:endParaRPr>
          </a:p>
        </p:txBody>
      </p:sp>
      <p:graphicFrame>
        <p:nvGraphicFramePr>
          <p:cNvPr id="6846467" name="Object 3"/>
          <p:cNvGraphicFramePr>
            <a:graphicFrameLocks noChangeAspect="1"/>
          </p:cNvGraphicFramePr>
          <p:nvPr/>
        </p:nvGraphicFramePr>
        <p:xfrm>
          <a:off x="228600" y="4572000"/>
          <a:ext cx="3253153" cy="1828800"/>
        </p:xfrm>
        <a:graphic>
          <a:graphicData uri="http://schemas.openxmlformats.org/presentationml/2006/ole">
            <p:oleObj spid="_x0000_s2245634" name="Equation" r:id="rId4" imgW="1295280" imgH="723600" progId="Equation.DSMT4">
              <p:embed/>
            </p:oleObj>
          </a:graphicData>
        </a:graphic>
      </p:graphicFrame>
      <p:graphicFrame>
        <p:nvGraphicFramePr>
          <p:cNvPr id="6916101" name="Object 5"/>
          <p:cNvGraphicFramePr>
            <a:graphicFrameLocks noChangeAspect="1"/>
          </p:cNvGraphicFramePr>
          <p:nvPr/>
        </p:nvGraphicFramePr>
        <p:xfrm>
          <a:off x="268288" y="296863"/>
          <a:ext cx="7885112" cy="3063875"/>
        </p:xfrm>
        <a:graphic>
          <a:graphicData uri="http://schemas.openxmlformats.org/presentationml/2006/ole">
            <p:oleObj spid="_x0000_s2245635" name="Equation" r:id="rId5" imgW="3682800" imgH="1422360" progId="Equation.DSMT4">
              <p:embed/>
            </p:oleObj>
          </a:graphicData>
        </a:graphic>
      </p:graphicFrame>
      <p:sp>
        <p:nvSpPr>
          <p:cNvPr id="23" name="Up Arrow 22"/>
          <p:cNvSpPr/>
          <p:nvPr/>
        </p:nvSpPr>
        <p:spPr bwMode="auto">
          <a:xfrm>
            <a:off x="381000" y="3505200"/>
            <a:ext cx="838200" cy="914400"/>
          </a:xfrm>
          <a:prstGeom prst="up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000" smtClean="0">
              <a:solidFill>
                <a:srgbClr val="000000"/>
              </a:solidFill>
              <a:latin typeface="Times New Roman" pitchFamily="18" charset="0"/>
            </a:endParaRPr>
          </a:p>
        </p:txBody>
      </p:sp>
      <p:sp>
        <p:nvSpPr>
          <p:cNvPr id="24" name="TextBox 23"/>
          <p:cNvSpPr txBox="1"/>
          <p:nvPr/>
        </p:nvSpPr>
        <p:spPr>
          <a:xfrm>
            <a:off x="1371600" y="3505200"/>
            <a:ext cx="1904999" cy="954107"/>
          </a:xfrm>
          <a:prstGeom prst="rect">
            <a:avLst/>
          </a:prstGeom>
          <a:noFill/>
        </p:spPr>
        <p:txBody>
          <a:bodyPr wrap="square" rtlCol="0">
            <a:spAutoFit/>
          </a:bodyPr>
          <a:lstStyle/>
          <a:p>
            <a:r>
              <a:rPr lang="en-US" sz="2800" dirty="0" err="1" smtClean="0">
                <a:solidFill>
                  <a:srgbClr val="0000CC"/>
                </a:solidFill>
              </a:rPr>
              <a:t>transform+algebra</a:t>
            </a:r>
            <a:endParaRPr lang="en-US" sz="2800" dirty="0">
              <a:solidFill>
                <a:srgbClr val="0000CC"/>
              </a:solidFill>
            </a:endParaRPr>
          </a:p>
        </p:txBody>
      </p:sp>
      <p:sp>
        <p:nvSpPr>
          <p:cNvPr id="7" name="Freeform 28"/>
          <p:cNvSpPr>
            <a:spLocks noChangeAspect="1"/>
          </p:cNvSpPr>
          <p:nvPr/>
        </p:nvSpPr>
        <p:spPr bwMode="auto">
          <a:xfrm>
            <a:off x="8610600" y="2879239"/>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8" name="Rectangle 43"/>
          <p:cNvSpPr>
            <a:spLocks noChangeAspect="1" noChangeArrowheads="1"/>
          </p:cNvSpPr>
          <p:nvPr/>
        </p:nvSpPr>
        <p:spPr bwMode="auto">
          <a:xfrm>
            <a:off x="8077200" y="2803039"/>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pSp>
        <p:nvGrpSpPr>
          <p:cNvPr id="2" name="Group 22"/>
          <p:cNvGrpSpPr/>
          <p:nvPr/>
        </p:nvGrpSpPr>
        <p:grpSpPr>
          <a:xfrm>
            <a:off x="7620000" y="3260239"/>
            <a:ext cx="1219200" cy="3673961"/>
            <a:chOff x="7183350" y="3200400"/>
            <a:chExt cx="1219200" cy="3216761"/>
          </a:xfrm>
        </p:grpSpPr>
        <p:sp>
          <p:nvSpPr>
            <p:cNvPr id="10"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12"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3"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4"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5"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6"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7"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sp>
        <p:nvSpPr>
          <p:cNvPr id="18" name="Line 35"/>
          <p:cNvSpPr>
            <a:spLocks noChangeShapeType="1"/>
          </p:cNvSpPr>
          <p:nvPr/>
        </p:nvSpPr>
        <p:spPr bwMode="auto">
          <a:xfrm flipV="1">
            <a:off x="7862888" y="4098437"/>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19" name="Line 36"/>
          <p:cNvSpPr>
            <a:spLocks noChangeShapeType="1"/>
          </p:cNvSpPr>
          <p:nvPr/>
        </p:nvSpPr>
        <p:spPr bwMode="auto">
          <a:xfrm>
            <a:off x="7862888" y="5317639"/>
            <a:ext cx="0" cy="777874"/>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20" name="Object 37"/>
          <p:cNvGraphicFramePr>
            <a:graphicFrameLocks noChangeAspect="1"/>
          </p:cNvGraphicFramePr>
          <p:nvPr/>
        </p:nvGraphicFramePr>
        <p:xfrm>
          <a:off x="7519988" y="4631838"/>
          <a:ext cx="833438" cy="473075"/>
        </p:xfrm>
        <a:graphic>
          <a:graphicData uri="http://schemas.openxmlformats.org/presentationml/2006/ole">
            <p:oleObj spid="_x0000_s2245636" name="Equation" r:id="rId6" imgW="190440" imgH="177480" progId="Equation.DSMT4">
              <p:embed/>
            </p:oleObj>
          </a:graphicData>
        </a:graphic>
      </p:graphicFrame>
      <p:sp>
        <p:nvSpPr>
          <p:cNvPr id="21" name="Line 35"/>
          <p:cNvSpPr>
            <a:spLocks noChangeShapeType="1"/>
          </p:cNvSpPr>
          <p:nvPr/>
        </p:nvSpPr>
        <p:spPr bwMode="auto">
          <a:xfrm flipV="1">
            <a:off x="7862888" y="3036361"/>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22" name="Line 36"/>
          <p:cNvSpPr>
            <a:spLocks noChangeShapeType="1"/>
          </p:cNvSpPr>
          <p:nvPr/>
        </p:nvSpPr>
        <p:spPr bwMode="auto">
          <a:xfrm>
            <a:off x="7900988" y="3814237"/>
            <a:ext cx="0" cy="3048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25" name="Object 37"/>
          <p:cNvGraphicFramePr>
            <a:graphicFrameLocks noChangeAspect="1"/>
          </p:cNvGraphicFramePr>
          <p:nvPr/>
        </p:nvGraphicFramePr>
        <p:xfrm>
          <a:off x="7546976" y="3357037"/>
          <a:ext cx="777875" cy="473075"/>
        </p:xfrm>
        <a:graphic>
          <a:graphicData uri="http://schemas.openxmlformats.org/presentationml/2006/ole">
            <p:oleObj spid="_x0000_s2245637" name="Equation" r:id="rId7" imgW="177480" imgH="177480" progId="Equation.DSMT4">
              <p:embed/>
            </p:oleObj>
          </a:graphicData>
        </a:graphic>
      </p:graphicFrame>
      <p:grpSp>
        <p:nvGrpSpPr>
          <p:cNvPr id="4" name="Group 77"/>
          <p:cNvGrpSpPr/>
          <p:nvPr/>
        </p:nvGrpSpPr>
        <p:grpSpPr>
          <a:xfrm flipH="1">
            <a:off x="4090987" y="3052237"/>
            <a:ext cx="2293938" cy="2260600"/>
            <a:chOff x="685800" y="2209800"/>
            <a:chExt cx="2293938" cy="2260600"/>
          </a:xfrm>
        </p:grpSpPr>
        <p:sp>
          <p:nvSpPr>
            <p:cNvPr id="2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7"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57" name="TextBox 56"/>
          <p:cNvSpPr txBox="1"/>
          <p:nvPr/>
        </p:nvSpPr>
        <p:spPr>
          <a:xfrm>
            <a:off x="6363786" y="3433237"/>
            <a:ext cx="1003801" cy="584775"/>
          </a:xfrm>
          <a:prstGeom prst="rect">
            <a:avLst/>
          </a:prstGeom>
          <a:noFill/>
        </p:spPr>
        <p:txBody>
          <a:bodyPr wrap="none" rtlCol="0">
            <a:spAutoFit/>
          </a:bodyPr>
          <a:lstStyle/>
          <a:p>
            <a:r>
              <a:rPr lang="en-US" sz="3200" b="1" dirty="0" smtClean="0">
                <a:solidFill>
                  <a:srgbClr val="FF0000"/>
                </a:solidFill>
                <a:latin typeface="Arial" pitchFamily="34" charset="0"/>
                <a:cs typeface="Arial" pitchFamily="34" charset="0"/>
              </a:rPr>
              <a:t>Low</a:t>
            </a:r>
            <a:endParaRPr lang="en-US" sz="3200" b="1" dirty="0">
              <a:solidFill>
                <a:srgbClr val="FF0000"/>
              </a:solidFill>
              <a:latin typeface="Arial" pitchFamily="34" charset="0"/>
              <a:cs typeface="Arial" pitchFamily="34" charset="0"/>
            </a:endParaRPr>
          </a:p>
        </p:txBody>
      </p:sp>
      <p:sp>
        <p:nvSpPr>
          <p:cNvPr id="58" name="Rectangle 57"/>
          <p:cNvSpPr/>
          <p:nvPr/>
        </p:nvSpPr>
        <p:spPr>
          <a:xfrm>
            <a:off x="4243387" y="5795437"/>
            <a:ext cx="1828800" cy="9143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prstClr val="black"/>
                </a:solidFill>
                <a:latin typeface="Arial" pitchFamily="34" charset="0"/>
                <a:cs typeface="Arial" pitchFamily="34" charset="0"/>
              </a:rPr>
              <a:t>Control</a:t>
            </a:r>
            <a:endParaRPr lang="en-US" sz="3600" dirty="0">
              <a:solidFill>
                <a:prstClr val="black"/>
              </a:solidFill>
            </a:endParaRPr>
          </a:p>
        </p:txBody>
      </p:sp>
      <p:cxnSp>
        <p:nvCxnSpPr>
          <p:cNvPr id="59" name="Straight Arrow Connector 58"/>
          <p:cNvCxnSpPr>
            <a:stCxn id="58" idx="3"/>
          </p:cNvCxnSpPr>
          <p:nvPr/>
        </p:nvCxnSpPr>
        <p:spPr>
          <a:xfrm>
            <a:off x="6072187" y="6252637"/>
            <a:ext cx="1447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endCxn id="58" idx="0"/>
          </p:cNvCxnSpPr>
          <p:nvPr/>
        </p:nvCxnSpPr>
        <p:spPr>
          <a:xfrm>
            <a:off x="5157787" y="5033437"/>
            <a:ext cx="0" cy="7620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6300787" y="4119037"/>
            <a:ext cx="2438400" cy="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Line 7"/>
          <p:cNvSpPr>
            <a:spLocks noChangeShapeType="1"/>
          </p:cNvSpPr>
          <p:nvPr/>
        </p:nvSpPr>
        <p:spPr bwMode="auto">
          <a:xfrm flipV="1">
            <a:off x="7727950" y="574675"/>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sp>
        <p:nvSpPr>
          <p:cNvPr id="31" name="Freeform 16"/>
          <p:cNvSpPr>
            <a:spLocks/>
          </p:cNvSpPr>
          <p:nvPr/>
        </p:nvSpPr>
        <p:spPr bwMode="auto">
          <a:xfrm>
            <a:off x="7575550" y="269875"/>
            <a:ext cx="1211263"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2" name="Freeform 17"/>
          <p:cNvSpPr>
            <a:spLocks/>
          </p:cNvSpPr>
          <p:nvPr/>
        </p:nvSpPr>
        <p:spPr bwMode="auto">
          <a:xfrm>
            <a:off x="7932738" y="684213"/>
            <a:ext cx="52387"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3" name="Freeform 19"/>
          <p:cNvSpPr>
            <a:spLocks/>
          </p:cNvSpPr>
          <p:nvPr/>
        </p:nvSpPr>
        <p:spPr bwMode="auto">
          <a:xfrm>
            <a:off x="7620000" y="304800"/>
            <a:ext cx="1004888"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4" name="Freeform 21"/>
          <p:cNvSpPr>
            <a:spLocks/>
          </p:cNvSpPr>
          <p:nvPr/>
        </p:nvSpPr>
        <p:spPr bwMode="auto">
          <a:xfrm>
            <a:off x="7612063" y="585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aphicFrame>
        <p:nvGraphicFramePr>
          <p:cNvPr id="35" name="Object 3"/>
          <p:cNvGraphicFramePr>
            <a:graphicFrameLocks noChangeAspect="1"/>
          </p:cNvGraphicFramePr>
          <p:nvPr/>
        </p:nvGraphicFramePr>
        <p:xfrm>
          <a:off x="2514600" y="381000"/>
          <a:ext cx="3941763" cy="2665413"/>
        </p:xfrm>
        <a:graphic>
          <a:graphicData uri="http://schemas.openxmlformats.org/presentationml/2006/ole">
            <p:oleObj spid="_x0000_s2246658" name="Equation" r:id="rId4" imgW="1282680" imgH="965160" progId="Equation.DSMT4">
              <p:embed/>
            </p:oleObj>
          </a:graphicData>
        </a:graphic>
      </p:graphicFrame>
      <p:sp>
        <p:nvSpPr>
          <p:cNvPr id="36" name="TextBox 35"/>
          <p:cNvSpPr txBox="1"/>
          <p:nvPr/>
        </p:nvSpPr>
        <p:spPr>
          <a:xfrm>
            <a:off x="2209800" y="3505200"/>
            <a:ext cx="4876800" cy="1077218"/>
          </a:xfrm>
          <a:prstGeom prst="rect">
            <a:avLst/>
          </a:prstGeom>
          <a:noFill/>
        </p:spPr>
        <p:txBody>
          <a:bodyPr wrap="square" rtlCol="0">
            <a:spAutoFit/>
          </a:bodyPr>
          <a:lstStyle/>
          <a:p>
            <a:r>
              <a:rPr lang="en-US" sz="3200" dirty="0" smtClean="0">
                <a:solidFill>
                  <a:srgbClr val="000000"/>
                </a:solidFill>
              </a:rPr>
              <a:t>Easy, even with eyes closed</a:t>
            </a:r>
          </a:p>
          <a:p>
            <a:r>
              <a:rPr lang="en-US" sz="3200" dirty="0" smtClean="0">
                <a:solidFill>
                  <a:srgbClr val="000000"/>
                </a:solidFill>
              </a:rPr>
              <a:t>No matter what the length</a:t>
            </a:r>
            <a:endParaRPr lang="en-US" sz="3200" dirty="0">
              <a:solidFill>
                <a:srgbClr val="000000"/>
              </a:solidFill>
            </a:endParaRPr>
          </a:p>
        </p:txBody>
      </p:sp>
      <p:sp>
        <p:nvSpPr>
          <p:cNvPr id="37" name="Line 7"/>
          <p:cNvSpPr>
            <a:spLocks noChangeShapeType="1"/>
          </p:cNvSpPr>
          <p:nvPr/>
        </p:nvSpPr>
        <p:spPr bwMode="auto">
          <a:xfrm flipV="1">
            <a:off x="565150" y="692150"/>
            <a:ext cx="0" cy="1143000"/>
          </a:xfrm>
          <a:prstGeom prst="line">
            <a:avLst/>
          </a:prstGeom>
          <a:noFill/>
          <a:ln w="127000">
            <a:solidFill>
              <a:schemeClr val="tx1"/>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endParaRPr>
          </a:p>
        </p:txBody>
      </p:sp>
      <p:sp>
        <p:nvSpPr>
          <p:cNvPr id="38" name="Freeform 24"/>
          <p:cNvSpPr>
            <a:spLocks/>
          </p:cNvSpPr>
          <p:nvPr/>
        </p:nvSpPr>
        <p:spPr bwMode="auto">
          <a:xfrm>
            <a:off x="412750" y="4222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9" name="Freeform 25"/>
          <p:cNvSpPr>
            <a:spLocks/>
          </p:cNvSpPr>
          <p:nvPr/>
        </p:nvSpPr>
        <p:spPr bwMode="auto">
          <a:xfrm>
            <a:off x="769937" y="8366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0" name="Freeform 26"/>
          <p:cNvSpPr>
            <a:spLocks/>
          </p:cNvSpPr>
          <p:nvPr/>
        </p:nvSpPr>
        <p:spPr bwMode="auto">
          <a:xfrm>
            <a:off x="544512" y="4873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1" name="Freeform 27"/>
          <p:cNvSpPr>
            <a:spLocks/>
          </p:cNvSpPr>
          <p:nvPr/>
        </p:nvSpPr>
        <p:spPr bwMode="auto">
          <a:xfrm>
            <a:off x="457200" y="4572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6" name="Freeform 28"/>
          <p:cNvSpPr>
            <a:spLocks/>
          </p:cNvSpPr>
          <p:nvPr/>
        </p:nvSpPr>
        <p:spPr bwMode="auto">
          <a:xfrm>
            <a:off x="458787" y="6667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8" name="Freeform 29"/>
          <p:cNvSpPr>
            <a:spLocks/>
          </p:cNvSpPr>
          <p:nvPr/>
        </p:nvSpPr>
        <p:spPr bwMode="auto">
          <a:xfrm>
            <a:off x="449262" y="7381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66" name="Freeform 30"/>
          <p:cNvSpPr>
            <a:spLocks/>
          </p:cNvSpPr>
          <p:nvPr/>
        </p:nvSpPr>
        <p:spPr bwMode="auto">
          <a:xfrm>
            <a:off x="7683500" y="-76200"/>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7" name="TextBox 16"/>
          <p:cNvSpPr txBox="1"/>
          <p:nvPr/>
        </p:nvSpPr>
        <p:spPr>
          <a:xfrm>
            <a:off x="1524000" y="5105400"/>
            <a:ext cx="6019800" cy="1200329"/>
          </a:xfrm>
          <a:prstGeom prst="rect">
            <a:avLst/>
          </a:prstGeom>
          <a:noFill/>
        </p:spPr>
        <p:txBody>
          <a:bodyPr wrap="square" rtlCol="0">
            <a:spAutoFit/>
          </a:bodyPr>
          <a:lstStyle/>
          <a:p>
            <a:r>
              <a:rPr lang="en-US" sz="2400" dirty="0" smtClean="0">
                <a:solidFill>
                  <a:prstClr val="black"/>
                </a:solidFill>
              </a:rPr>
              <a:t>Proof: Standard UG control theory:</a:t>
            </a:r>
          </a:p>
          <a:p>
            <a:r>
              <a:rPr lang="en-US" sz="2400" dirty="0" smtClean="0">
                <a:solidFill>
                  <a:prstClr val="black"/>
                </a:solidFill>
              </a:rPr>
              <a:t>	Easy calculus, easier contour 	integral, 	easiest Poisson Integral formula</a:t>
            </a:r>
            <a:endParaRPr lang="en-US" sz="2400" dirty="0">
              <a:solidFill>
                <a:prstClr val="black"/>
              </a:solidFill>
            </a:endParaRPr>
          </a:p>
        </p:txBody>
      </p:sp>
    </p:spTree>
  </p:cSld>
  <p:clrMapOvr>
    <a:masterClrMapping/>
  </p:clrMapOvr>
  <p:transition/>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Rectangle 59"/>
          <p:cNvSpPr>
            <a:spLocks noChangeArrowheads="1"/>
          </p:cNvSpPr>
          <p:nvPr/>
        </p:nvSpPr>
        <p:spPr bwMode="auto">
          <a:xfrm>
            <a:off x="3048000" y="2362200"/>
            <a:ext cx="2971800" cy="3505200"/>
          </a:xfrm>
          <a:prstGeom prst="rect">
            <a:avLst/>
          </a:prstGeom>
          <a:noFill/>
          <a:ln w="0">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19" name="Line 60"/>
          <p:cNvSpPr>
            <a:spLocks noChangeShapeType="1"/>
          </p:cNvSpPr>
          <p:nvPr/>
        </p:nvSpPr>
        <p:spPr bwMode="auto">
          <a:xfrm>
            <a:off x="3048000" y="2362200"/>
            <a:ext cx="29718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20" name="Line 61"/>
          <p:cNvSpPr>
            <a:spLocks noChangeShapeType="1"/>
          </p:cNvSpPr>
          <p:nvPr/>
        </p:nvSpPr>
        <p:spPr bwMode="auto">
          <a:xfrm>
            <a:off x="3048000" y="5867400"/>
            <a:ext cx="29718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21" name="Line 62"/>
          <p:cNvSpPr>
            <a:spLocks noChangeShapeType="1"/>
          </p:cNvSpPr>
          <p:nvPr/>
        </p:nvSpPr>
        <p:spPr bwMode="auto">
          <a:xfrm flipV="1">
            <a:off x="6019800" y="2362200"/>
            <a:ext cx="1588" cy="3505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22" name="Line 63"/>
          <p:cNvSpPr>
            <a:spLocks noChangeShapeType="1"/>
          </p:cNvSpPr>
          <p:nvPr/>
        </p:nvSpPr>
        <p:spPr bwMode="auto">
          <a:xfrm flipV="1">
            <a:off x="3048000" y="2362200"/>
            <a:ext cx="1588" cy="3505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26" name="Line 64"/>
          <p:cNvSpPr>
            <a:spLocks noChangeShapeType="1"/>
          </p:cNvSpPr>
          <p:nvPr/>
        </p:nvSpPr>
        <p:spPr bwMode="auto">
          <a:xfrm>
            <a:off x="3048000" y="5867400"/>
            <a:ext cx="29718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32" name="Line 65"/>
          <p:cNvSpPr>
            <a:spLocks noChangeShapeType="1"/>
          </p:cNvSpPr>
          <p:nvPr/>
        </p:nvSpPr>
        <p:spPr bwMode="auto">
          <a:xfrm flipV="1">
            <a:off x="3048000" y="2362200"/>
            <a:ext cx="1588" cy="3505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34" name="Line 66"/>
          <p:cNvSpPr>
            <a:spLocks noChangeShapeType="1"/>
          </p:cNvSpPr>
          <p:nvPr/>
        </p:nvSpPr>
        <p:spPr bwMode="auto">
          <a:xfrm flipV="1">
            <a:off x="3048000" y="5829300"/>
            <a:ext cx="1588" cy="381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36" name="Line 67"/>
          <p:cNvSpPr>
            <a:spLocks noChangeShapeType="1"/>
          </p:cNvSpPr>
          <p:nvPr/>
        </p:nvSpPr>
        <p:spPr bwMode="auto">
          <a:xfrm>
            <a:off x="3048000" y="2362200"/>
            <a:ext cx="1588" cy="2857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38" name="Rectangle 68"/>
          <p:cNvSpPr>
            <a:spLocks noChangeArrowheads="1"/>
          </p:cNvSpPr>
          <p:nvPr/>
        </p:nvSpPr>
        <p:spPr bwMode="auto">
          <a:xfrm>
            <a:off x="3000375" y="5895975"/>
            <a:ext cx="190500" cy="2476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rPr>
              <a:t>0</a:t>
            </a:r>
            <a:endParaRPr lang="en-US" smtClean="0">
              <a:solidFill>
                <a:prstClr val="black"/>
              </a:solidFill>
            </a:endParaRPr>
          </a:p>
        </p:txBody>
      </p:sp>
      <p:sp>
        <p:nvSpPr>
          <p:cNvPr id="240" name="Line 69"/>
          <p:cNvSpPr>
            <a:spLocks noChangeShapeType="1"/>
          </p:cNvSpPr>
          <p:nvPr/>
        </p:nvSpPr>
        <p:spPr bwMode="auto">
          <a:xfrm flipV="1">
            <a:off x="4533900" y="5829300"/>
            <a:ext cx="1588" cy="381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42" name="Line 70"/>
          <p:cNvSpPr>
            <a:spLocks noChangeShapeType="1"/>
          </p:cNvSpPr>
          <p:nvPr/>
        </p:nvSpPr>
        <p:spPr bwMode="auto">
          <a:xfrm>
            <a:off x="4533900" y="2362200"/>
            <a:ext cx="1588" cy="2857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44" name="Rectangle 71"/>
          <p:cNvSpPr>
            <a:spLocks noChangeArrowheads="1"/>
          </p:cNvSpPr>
          <p:nvPr/>
        </p:nvSpPr>
        <p:spPr bwMode="auto">
          <a:xfrm>
            <a:off x="4486275" y="5895975"/>
            <a:ext cx="190500" cy="2476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rPr>
              <a:t>5</a:t>
            </a:r>
            <a:endParaRPr lang="en-US" smtClean="0">
              <a:solidFill>
                <a:prstClr val="black"/>
              </a:solidFill>
            </a:endParaRPr>
          </a:p>
        </p:txBody>
      </p:sp>
      <p:sp>
        <p:nvSpPr>
          <p:cNvPr id="246" name="Line 72"/>
          <p:cNvSpPr>
            <a:spLocks noChangeShapeType="1"/>
          </p:cNvSpPr>
          <p:nvPr/>
        </p:nvSpPr>
        <p:spPr bwMode="auto">
          <a:xfrm flipV="1">
            <a:off x="6019800" y="5829300"/>
            <a:ext cx="1588" cy="381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47" name="Line 73"/>
          <p:cNvSpPr>
            <a:spLocks noChangeShapeType="1"/>
          </p:cNvSpPr>
          <p:nvPr/>
        </p:nvSpPr>
        <p:spPr bwMode="auto">
          <a:xfrm>
            <a:off x="6019800" y="2362200"/>
            <a:ext cx="1588" cy="2857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48" name="Rectangle 74"/>
          <p:cNvSpPr>
            <a:spLocks noChangeArrowheads="1"/>
          </p:cNvSpPr>
          <p:nvPr/>
        </p:nvSpPr>
        <p:spPr bwMode="auto">
          <a:xfrm>
            <a:off x="5915025" y="5895975"/>
            <a:ext cx="295275" cy="2476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rPr>
              <a:t>10</a:t>
            </a:r>
            <a:endParaRPr lang="en-US" smtClean="0">
              <a:solidFill>
                <a:prstClr val="black"/>
              </a:solidFill>
            </a:endParaRPr>
          </a:p>
        </p:txBody>
      </p:sp>
      <p:sp>
        <p:nvSpPr>
          <p:cNvPr id="249" name="Line 75"/>
          <p:cNvSpPr>
            <a:spLocks noChangeShapeType="1"/>
          </p:cNvSpPr>
          <p:nvPr/>
        </p:nvSpPr>
        <p:spPr bwMode="auto">
          <a:xfrm>
            <a:off x="3048000" y="5867400"/>
            <a:ext cx="285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50" name="Line 76"/>
          <p:cNvSpPr>
            <a:spLocks noChangeShapeType="1"/>
          </p:cNvSpPr>
          <p:nvPr/>
        </p:nvSpPr>
        <p:spPr bwMode="auto">
          <a:xfrm flipH="1">
            <a:off x="5981700" y="5867400"/>
            <a:ext cx="381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53" name="Rectangle 77"/>
          <p:cNvSpPr>
            <a:spLocks noChangeArrowheads="1"/>
          </p:cNvSpPr>
          <p:nvPr/>
        </p:nvSpPr>
        <p:spPr bwMode="auto">
          <a:xfrm>
            <a:off x="2650905" y="5689055"/>
            <a:ext cx="227626"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-2</a:t>
            </a:r>
            <a:endParaRPr lang="en-US" sz="2800" smtClean="0">
              <a:solidFill>
                <a:prstClr val="black"/>
              </a:solidFill>
            </a:endParaRPr>
          </a:p>
        </p:txBody>
      </p:sp>
      <p:sp>
        <p:nvSpPr>
          <p:cNvPr id="255" name="Line 78"/>
          <p:cNvSpPr>
            <a:spLocks noChangeShapeType="1"/>
          </p:cNvSpPr>
          <p:nvPr/>
        </p:nvSpPr>
        <p:spPr bwMode="auto">
          <a:xfrm>
            <a:off x="3048000" y="5276850"/>
            <a:ext cx="285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63" name="Line 79"/>
          <p:cNvSpPr>
            <a:spLocks noChangeShapeType="1"/>
          </p:cNvSpPr>
          <p:nvPr/>
        </p:nvSpPr>
        <p:spPr bwMode="auto">
          <a:xfrm flipH="1">
            <a:off x="5981700" y="5276850"/>
            <a:ext cx="381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65" name="Rectangle 80"/>
          <p:cNvSpPr>
            <a:spLocks noChangeArrowheads="1"/>
          </p:cNvSpPr>
          <p:nvPr/>
        </p:nvSpPr>
        <p:spPr bwMode="auto">
          <a:xfrm>
            <a:off x="2555655" y="5098505"/>
            <a:ext cx="440826"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-1.5</a:t>
            </a:r>
            <a:endParaRPr lang="en-US" sz="2800" smtClean="0">
              <a:solidFill>
                <a:prstClr val="black"/>
              </a:solidFill>
            </a:endParaRPr>
          </a:p>
        </p:txBody>
      </p:sp>
      <p:sp>
        <p:nvSpPr>
          <p:cNvPr id="266" name="Line 81"/>
          <p:cNvSpPr>
            <a:spLocks noChangeShapeType="1"/>
          </p:cNvSpPr>
          <p:nvPr/>
        </p:nvSpPr>
        <p:spPr bwMode="auto">
          <a:xfrm>
            <a:off x="3048000" y="4695825"/>
            <a:ext cx="285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67" name="Line 82"/>
          <p:cNvSpPr>
            <a:spLocks noChangeShapeType="1"/>
          </p:cNvSpPr>
          <p:nvPr/>
        </p:nvSpPr>
        <p:spPr bwMode="auto">
          <a:xfrm flipH="1">
            <a:off x="5981700" y="4695825"/>
            <a:ext cx="381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94" name="Rectangle 83"/>
          <p:cNvSpPr>
            <a:spLocks noChangeArrowheads="1"/>
          </p:cNvSpPr>
          <p:nvPr/>
        </p:nvSpPr>
        <p:spPr bwMode="auto">
          <a:xfrm>
            <a:off x="2708055" y="4517480"/>
            <a:ext cx="227626"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a:t>
            </a:r>
            <a:endParaRPr lang="en-US" sz="2800" smtClean="0">
              <a:solidFill>
                <a:prstClr val="black"/>
              </a:solidFill>
            </a:endParaRPr>
          </a:p>
        </p:txBody>
      </p:sp>
      <p:sp>
        <p:nvSpPr>
          <p:cNvPr id="295" name="Line 84"/>
          <p:cNvSpPr>
            <a:spLocks noChangeShapeType="1"/>
          </p:cNvSpPr>
          <p:nvPr/>
        </p:nvSpPr>
        <p:spPr bwMode="auto">
          <a:xfrm>
            <a:off x="3048000" y="4114800"/>
            <a:ext cx="285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96" name="Line 85"/>
          <p:cNvSpPr>
            <a:spLocks noChangeShapeType="1"/>
          </p:cNvSpPr>
          <p:nvPr/>
        </p:nvSpPr>
        <p:spPr bwMode="auto">
          <a:xfrm flipH="1">
            <a:off x="5981700" y="4114800"/>
            <a:ext cx="381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97" name="Rectangle 86"/>
          <p:cNvSpPr>
            <a:spLocks noChangeArrowheads="1"/>
          </p:cNvSpPr>
          <p:nvPr/>
        </p:nvSpPr>
        <p:spPr bwMode="auto">
          <a:xfrm>
            <a:off x="2555655" y="3936455"/>
            <a:ext cx="440826"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-0.5</a:t>
            </a:r>
            <a:endParaRPr lang="en-US" sz="2800" smtClean="0">
              <a:solidFill>
                <a:prstClr val="black"/>
              </a:solidFill>
            </a:endParaRPr>
          </a:p>
        </p:txBody>
      </p:sp>
      <p:sp>
        <p:nvSpPr>
          <p:cNvPr id="298" name="Line 87"/>
          <p:cNvSpPr>
            <a:spLocks noChangeShapeType="1"/>
          </p:cNvSpPr>
          <p:nvPr/>
        </p:nvSpPr>
        <p:spPr bwMode="auto">
          <a:xfrm>
            <a:off x="3048000" y="3524250"/>
            <a:ext cx="285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99" name="Line 88"/>
          <p:cNvSpPr>
            <a:spLocks noChangeShapeType="1"/>
          </p:cNvSpPr>
          <p:nvPr/>
        </p:nvSpPr>
        <p:spPr bwMode="auto">
          <a:xfrm flipH="1">
            <a:off x="5981700" y="3524250"/>
            <a:ext cx="381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0" name="Rectangle 89"/>
          <p:cNvSpPr>
            <a:spLocks noChangeArrowheads="1"/>
          </p:cNvSpPr>
          <p:nvPr/>
        </p:nvSpPr>
        <p:spPr bwMode="auto">
          <a:xfrm>
            <a:off x="2765205" y="3345905"/>
            <a:ext cx="142668"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0</a:t>
            </a:r>
            <a:endParaRPr lang="en-US" sz="2800" smtClean="0">
              <a:solidFill>
                <a:prstClr val="black"/>
              </a:solidFill>
            </a:endParaRPr>
          </a:p>
        </p:txBody>
      </p:sp>
      <p:sp>
        <p:nvSpPr>
          <p:cNvPr id="301" name="Line 90"/>
          <p:cNvSpPr>
            <a:spLocks noChangeShapeType="1"/>
          </p:cNvSpPr>
          <p:nvPr/>
        </p:nvSpPr>
        <p:spPr bwMode="auto">
          <a:xfrm>
            <a:off x="3048000" y="2943225"/>
            <a:ext cx="285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2" name="Line 91"/>
          <p:cNvSpPr>
            <a:spLocks noChangeShapeType="1"/>
          </p:cNvSpPr>
          <p:nvPr/>
        </p:nvSpPr>
        <p:spPr bwMode="auto">
          <a:xfrm flipH="1">
            <a:off x="5981700" y="2943225"/>
            <a:ext cx="381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3" name="Rectangle 92"/>
          <p:cNvSpPr>
            <a:spLocks noChangeArrowheads="1"/>
          </p:cNvSpPr>
          <p:nvPr/>
        </p:nvSpPr>
        <p:spPr bwMode="auto">
          <a:xfrm>
            <a:off x="2612805" y="2764880"/>
            <a:ext cx="355867"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0.5</a:t>
            </a:r>
            <a:endParaRPr lang="en-US" sz="2800" smtClean="0">
              <a:solidFill>
                <a:prstClr val="black"/>
              </a:solidFill>
            </a:endParaRPr>
          </a:p>
        </p:txBody>
      </p:sp>
      <p:sp>
        <p:nvSpPr>
          <p:cNvPr id="304" name="Line 93"/>
          <p:cNvSpPr>
            <a:spLocks noChangeShapeType="1"/>
          </p:cNvSpPr>
          <p:nvPr/>
        </p:nvSpPr>
        <p:spPr bwMode="auto">
          <a:xfrm>
            <a:off x="3048000" y="2362200"/>
            <a:ext cx="28575"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5" name="Line 94"/>
          <p:cNvSpPr>
            <a:spLocks noChangeShapeType="1"/>
          </p:cNvSpPr>
          <p:nvPr/>
        </p:nvSpPr>
        <p:spPr bwMode="auto">
          <a:xfrm flipH="1">
            <a:off x="5981700" y="2362200"/>
            <a:ext cx="381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6" name="Rectangle 95"/>
          <p:cNvSpPr>
            <a:spLocks noChangeArrowheads="1"/>
          </p:cNvSpPr>
          <p:nvPr/>
        </p:nvSpPr>
        <p:spPr bwMode="auto">
          <a:xfrm>
            <a:off x="2765205" y="2183855"/>
            <a:ext cx="142668"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rPr>
              <a:t>1</a:t>
            </a:r>
            <a:endParaRPr lang="en-US" sz="2800" smtClean="0">
              <a:solidFill>
                <a:prstClr val="black"/>
              </a:solidFill>
            </a:endParaRPr>
          </a:p>
        </p:txBody>
      </p:sp>
      <p:sp>
        <p:nvSpPr>
          <p:cNvPr id="307" name="Line 96"/>
          <p:cNvSpPr>
            <a:spLocks noChangeShapeType="1"/>
          </p:cNvSpPr>
          <p:nvPr/>
        </p:nvSpPr>
        <p:spPr bwMode="auto">
          <a:xfrm>
            <a:off x="3048000" y="2362200"/>
            <a:ext cx="29718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8" name="Line 97"/>
          <p:cNvSpPr>
            <a:spLocks noChangeShapeType="1"/>
          </p:cNvSpPr>
          <p:nvPr/>
        </p:nvSpPr>
        <p:spPr bwMode="auto">
          <a:xfrm>
            <a:off x="3048000" y="5867400"/>
            <a:ext cx="2971800" cy="158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9" name="Line 98"/>
          <p:cNvSpPr>
            <a:spLocks noChangeShapeType="1"/>
          </p:cNvSpPr>
          <p:nvPr/>
        </p:nvSpPr>
        <p:spPr bwMode="auto">
          <a:xfrm flipV="1">
            <a:off x="6019800" y="2362200"/>
            <a:ext cx="1588" cy="3505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10" name="Line 99"/>
          <p:cNvSpPr>
            <a:spLocks noChangeShapeType="1"/>
          </p:cNvSpPr>
          <p:nvPr/>
        </p:nvSpPr>
        <p:spPr bwMode="auto">
          <a:xfrm flipV="1">
            <a:off x="3048000" y="2362200"/>
            <a:ext cx="1588" cy="3505200"/>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11" name="Freeform 103"/>
          <p:cNvSpPr>
            <a:spLocks/>
          </p:cNvSpPr>
          <p:nvPr/>
        </p:nvSpPr>
        <p:spPr bwMode="auto">
          <a:xfrm>
            <a:off x="3048000" y="3524250"/>
            <a:ext cx="2981325" cy="1588"/>
          </a:xfrm>
          <a:custGeom>
            <a:avLst/>
            <a:gdLst/>
            <a:ahLst/>
            <a:cxnLst>
              <a:cxn ang="0">
                <a:pos x="0" y="0"/>
              </a:cxn>
              <a:cxn ang="0">
                <a:pos x="186" y="0"/>
              </a:cxn>
              <a:cxn ang="0">
                <a:pos x="1878" y="0"/>
              </a:cxn>
            </a:cxnLst>
            <a:rect l="0" t="0" r="r" b="b"/>
            <a:pathLst>
              <a:path w="1878">
                <a:moveTo>
                  <a:pt x="0" y="0"/>
                </a:moveTo>
                <a:lnTo>
                  <a:pt x="186" y="0"/>
                </a:lnTo>
                <a:lnTo>
                  <a:pt x="1878" y="0"/>
                </a:lnTo>
              </a:path>
            </a:pathLst>
          </a:custGeom>
          <a:noFill/>
          <a:ln w="12" cap="flat">
            <a:solidFill>
              <a:srgbClr val="000000"/>
            </a:solidFill>
            <a:prstDash val="sysDot"/>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12" name="Rectangle 104"/>
          <p:cNvSpPr>
            <a:spLocks noChangeArrowheads="1"/>
          </p:cNvSpPr>
          <p:nvPr/>
        </p:nvSpPr>
        <p:spPr bwMode="auto">
          <a:xfrm>
            <a:off x="4095750" y="6105525"/>
            <a:ext cx="1700787" cy="43088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800" smtClean="0">
                <a:solidFill>
                  <a:srgbClr val="000000"/>
                </a:solidFill>
                <a:latin typeface="Helvetica" charset="0"/>
              </a:rPr>
              <a:t>Frequency</a:t>
            </a:r>
            <a:endParaRPr lang="en-US" sz="3600" smtClean="0">
              <a:solidFill>
                <a:prstClr val="black"/>
              </a:solidFill>
            </a:endParaRPr>
          </a:p>
        </p:txBody>
      </p:sp>
      <p:sp>
        <p:nvSpPr>
          <p:cNvPr id="313" name="Rectangle 106"/>
          <p:cNvSpPr>
            <a:spLocks noChangeArrowheads="1"/>
          </p:cNvSpPr>
          <p:nvPr/>
        </p:nvSpPr>
        <p:spPr bwMode="auto">
          <a:xfrm>
            <a:off x="3981450" y="2114550"/>
            <a:ext cx="1114425" cy="1714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000" smtClean="0">
                <a:solidFill>
                  <a:srgbClr val="000000"/>
                </a:solidFill>
                <a:latin typeface="Helvetica" charset="0"/>
              </a:rPr>
              <a:t>Sensitivity Function</a:t>
            </a:r>
            <a:endParaRPr lang="en-US" smtClean="0">
              <a:solidFill>
                <a:prstClr val="black"/>
              </a:solidFill>
            </a:endParaRPr>
          </a:p>
        </p:txBody>
      </p:sp>
      <p:graphicFrame>
        <p:nvGraphicFramePr>
          <p:cNvPr id="315" name="Object 126"/>
          <p:cNvGraphicFramePr>
            <a:graphicFrameLocks noChangeAspect="1"/>
          </p:cNvGraphicFramePr>
          <p:nvPr/>
        </p:nvGraphicFramePr>
        <p:xfrm>
          <a:off x="835818" y="3028950"/>
          <a:ext cx="1722439" cy="762000"/>
        </p:xfrm>
        <a:graphic>
          <a:graphicData uri="http://schemas.openxmlformats.org/presentationml/2006/ole">
            <p:oleObj spid="_x0000_s2247683" name="Equation" r:id="rId4" imgW="647700" imgH="279400" progId="Equation.DSMT4">
              <p:embed/>
            </p:oleObj>
          </a:graphicData>
        </a:graphic>
      </p:graphicFrame>
      <p:sp>
        <p:nvSpPr>
          <p:cNvPr id="316" name="Freeform 315"/>
          <p:cNvSpPr/>
          <p:nvPr/>
        </p:nvSpPr>
        <p:spPr>
          <a:xfrm>
            <a:off x="3680592" y="3112158"/>
            <a:ext cx="2364828" cy="450192"/>
          </a:xfrm>
          <a:custGeom>
            <a:avLst/>
            <a:gdLst>
              <a:gd name="connsiteX0" fmla="*/ 357351 w 3116317"/>
              <a:gd name="connsiteY0" fmla="*/ 416910 h 476469"/>
              <a:gd name="connsiteX1" fmla="*/ 578069 w 3116317"/>
              <a:gd name="connsiteY1" fmla="*/ 70068 h 476469"/>
              <a:gd name="connsiteX2" fmla="*/ 830317 w 3116317"/>
              <a:gd name="connsiteY2" fmla="*/ 17517 h 476469"/>
              <a:gd name="connsiteX3" fmla="*/ 1450427 w 3116317"/>
              <a:gd name="connsiteY3" fmla="*/ 175172 h 476469"/>
              <a:gd name="connsiteX4" fmla="*/ 2112579 w 3116317"/>
              <a:gd name="connsiteY4" fmla="*/ 290786 h 476469"/>
              <a:gd name="connsiteX5" fmla="*/ 2722179 w 3116317"/>
              <a:gd name="connsiteY5" fmla="*/ 332827 h 476469"/>
              <a:gd name="connsiteX6" fmla="*/ 2722179 w 3116317"/>
              <a:gd name="connsiteY6" fmla="*/ 427420 h 476469"/>
              <a:gd name="connsiteX7" fmla="*/ 357351 w 3116317"/>
              <a:gd name="connsiteY7" fmla="*/ 416910 h 476469"/>
              <a:gd name="connsiteX0" fmla="*/ 357351 w 3116317"/>
              <a:gd name="connsiteY0" fmla="*/ 416910 h 476469"/>
              <a:gd name="connsiteX1" fmla="*/ 578069 w 3116317"/>
              <a:gd name="connsiteY1" fmla="*/ 70068 h 476469"/>
              <a:gd name="connsiteX2" fmla="*/ 830317 w 3116317"/>
              <a:gd name="connsiteY2" fmla="*/ 17517 h 476469"/>
              <a:gd name="connsiteX3" fmla="*/ 1450427 w 3116317"/>
              <a:gd name="connsiteY3" fmla="*/ 175172 h 476469"/>
              <a:gd name="connsiteX4" fmla="*/ 2112579 w 3116317"/>
              <a:gd name="connsiteY4" fmla="*/ 290786 h 476469"/>
              <a:gd name="connsiteX5" fmla="*/ 2722179 w 3116317"/>
              <a:gd name="connsiteY5" fmla="*/ 332827 h 476469"/>
              <a:gd name="connsiteX6" fmla="*/ 2722179 w 3116317"/>
              <a:gd name="connsiteY6" fmla="*/ 427420 h 476469"/>
              <a:gd name="connsiteX7" fmla="*/ 357351 w 3116317"/>
              <a:gd name="connsiteY7" fmla="*/ 416910 h 476469"/>
              <a:gd name="connsiteX0" fmla="*/ 0 w 2758966"/>
              <a:gd name="connsiteY0" fmla="*/ 416910 h 476469"/>
              <a:gd name="connsiteX1" fmla="*/ 220718 w 2758966"/>
              <a:gd name="connsiteY1" fmla="*/ 70068 h 476469"/>
              <a:gd name="connsiteX2" fmla="*/ 472966 w 2758966"/>
              <a:gd name="connsiteY2" fmla="*/ 17517 h 476469"/>
              <a:gd name="connsiteX3" fmla="*/ 1093076 w 2758966"/>
              <a:gd name="connsiteY3" fmla="*/ 175172 h 476469"/>
              <a:gd name="connsiteX4" fmla="*/ 1755228 w 2758966"/>
              <a:gd name="connsiteY4" fmla="*/ 290786 h 476469"/>
              <a:gd name="connsiteX5" fmla="*/ 2364828 w 2758966"/>
              <a:gd name="connsiteY5" fmla="*/ 332827 h 476469"/>
              <a:gd name="connsiteX6" fmla="*/ 2364828 w 2758966"/>
              <a:gd name="connsiteY6" fmla="*/ 427420 h 476469"/>
              <a:gd name="connsiteX7" fmla="*/ 0 w 2758966"/>
              <a:gd name="connsiteY7" fmla="*/ 416910 h 476469"/>
              <a:gd name="connsiteX0" fmla="*/ 0 w 2758966"/>
              <a:gd name="connsiteY0" fmla="*/ 416910 h 444937"/>
              <a:gd name="connsiteX1" fmla="*/ 220718 w 2758966"/>
              <a:gd name="connsiteY1" fmla="*/ 70068 h 444937"/>
              <a:gd name="connsiteX2" fmla="*/ 472966 w 2758966"/>
              <a:gd name="connsiteY2" fmla="*/ 17517 h 444937"/>
              <a:gd name="connsiteX3" fmla="*/ 1093076 w 2758966"/>
              <a:gd name="connsiteY3" fmla="*/ 175172 h 444937"/>
              <a:gd name="connsiteX4" fmla="*/ 1755228 w 2758966"/>
              <a:gd name="connsiteY4" fmla="*/ 290786 h 444937"/>
              <a:gd name="connsiteX5" fmla="*/ 2364828 w 2758966"/>
              <a:gd name="connsiteY5" fmla="*/ 332827 h 444937"/>
              <a:gd name="connsiteX6" fmla="*/ 2364828 w 2758966"/>
              <a:gd name="connsiteY6" fmla="*/ 427420 h 444937"/>
              <a:gd name="connsiteX7" fmla="*/ 0 w 2758966"/>
              <a:gd name="connsiteY7" fmla="*/ 416910 h 444937"/>
              <a:gd name="connsiteX0" fmla="*/ 0 w 2758966"/>
              <a:gd name="connsiteY0" fmla="*/ 416910 h 444937"/>
              <a:gd name="connsiteX1" fmla="*/ 220718 w 2758966"/>
              <a:gd name="connsiteY1" fmla="*/ 70068 h 444937"/>
              <a:gd name="connsiteX2" fmla="*/ 472966 w 2758966"/>
              <a:gd name="connsiteY2" fmla="*/ 17517 h 444937"/>
              <a:gd name="connsiteX3" fmla="*/ 1093076 w 2758966"/>
              <a:gd name="connsiteY3" fmla="*/ 175172 h 444937"/>
              <a:gd name="connsiteX4" fmla="*/ 1755228 w 2758966"/>
              <a:gd name="connsiteY4" fmla="*/ 290786 h 444937"/>
              <a:gd name="connsiteX5" fmla="*/ 2364828 w 2758966"/>
              <a:gd name="connsiteY5" fmla="*/ 332827 h 444937"/>
              <a:gd name="connsiteX6" fmla="*/ 2364828 w 2758966"/>
              <a:gd name="connsiteY6" fmla="*/ 427420 h 444937"/>
              <a:gd name="connsiteX7" fmla="*/ 0 w 2758966"/>
              <a:gd name="connsiteY7" fmla="*/ 416910 h 444937"/>
              <a:gd name="connsiteX0" fmla="*/ 0 w 2758966"/>
              <a:gd name="connsiteY0" fmla="*/ 416910 h 444937"/>
              <a:gd name="connsiteX1" fmla="*/ 220718 w 2758966"/>
              <a:gd name="connsiteY1" fmla="*/ 70068 h 444937"/>
              <a:gd name="connsiteX2" fmla="*/ 472966 w 2758966"/>
              <a:gd name="connsiteY2" fmla="*/ 17517 h 444937"/>
              <a:gd name="connsiteX3" fmla="*/ 1093076 w 2758966"/>
              <a:gd name="connsiteY3" fmla="*/ 175172 h 444937"/>
              <a:gd name="connsiteX4" fmla="*/ 1755228 w 2758966"/>
              <a:gd name="connsiteY4" fmla="*/ 290786 h 444937"/>
              <a:gd name="connsiteX5" fmla="*/ 2364828 w 2758966"/>
              <a:gd name="connsiteY5" fmla="*/ 332827 h 444937"/>
              <a:gd name="connsiteX6" fmla="*/ 2364828 w 2758966"/>
              <a:gd name="connsiteY6" fmla="*/ 427420 h 444937"/>
              <a:gd name="connsiteX7" fmla="*/ 0 w 2758966"/>
              <a:gd name="connsiteY7" fmla="*/ 416910 h 444937"/>
              <a:gd name="connsiteX0" fmla="*/ 0 w 2758966"/>
              <a:gd name="connsiteY0" fmla="*/ 416910 h 450192"/>
              <a:gd name="connsiteX1" fmla="*/ 220718 w 2758966"/>
              <a:gd name="connsiteY1" fmla="*/ 70068 h 450192"/>
              <a:gd name="connsiteX2" fmla="*/ 472966 w 2758966"/>
              <a:gd name="connsiteY2" fmla="*/ 17517 h 450192"/>
              <a:gd name="connsiteX3" fmla="*/ 1093076 w 2758966"/>
              <a:gd name="connsiteY3" fmla="*/ 175172 h 450192"/>
              <a:gd name="connsiteX4" fmla="*/ 1755228 w 2758966"/>
              <a:gd name="connsiteY4" fmla="*/ 290786 h 450192"/>
              <a:gd name="connsiteX5" fmla="*/ 2364828 w 2758966"/>
              <a:gd name="connsiteY5" fmla="*/ 332827 h 450192"/>
              <a:gd name="connsiteX6" fmla="*/ 2364828 w 2758966"/>
              <a:gd name="connsiteY6" fmla="*/ 427420 h 450192"/>
              <a:gd name="connsiteX7" fmla="*/ 0 w 2758966"/>
              <a:gd name="connsiteY7" fmla="*/ 416910 h 450192"/>
              <a:gd name="connsiteX0" fmla="*/ 0 w 2758966"/>
              <a:gd name="connsiteY0" fmla="*/ 416910 h 450192"/>
              <a:gd name="connsiteX1" fmla="*/ 220718 w 2758966"/>
              <a:gd name="connsiteY1" fmla="*/ 70068 h 450192"/>
              <a:gd name="connsiteX2" fmla="*/ 472966 w 2758966"/>
              <a:gd name="connsiteY2" fmla="*/ 17517 h 450192"/>
              <a:gd name="connsiteX3" fmla="*/ 1093076 w 2758966"/>
              <a:gd name="connsiteY3" fmla="*/ 175172 h 450192"/>
              <a:gd name="connsiteX4" fmla="*/ 1755228 w 2758966"/>
              <a:gd name="connsiteY4" fmla="*/ 290786 h 450192"/>
              <a:gd name="connsiteX5" fmla="*/ 2364828 w 2758966"/>
              <a:gd name="connsiteY5" fmla="*/ 332827 h 450192"/>
              <a:gd name="connsiteX6" fmla="*/ 2364828 w 2758966"/>
              <a:gd name="connsiteY6" fmla="*/ 427420 h 450192"/>
              <a:gd name="connsiteX7" fmla="*/ 0 w 2758966"/>
              <a:gd name="connsiteY7" fmla="*/ 416910 h 450192"/>
              <a:gd name="connsiteX0" fmla="*/ 0 w 2364828"/>
              <a:gd name="connsiteY0" fmla="*/ 416910 h 450192"/>
              <a:gd name="connsiteX1" fmla="*/ 220718 w 2364828"/>
              <a:gd name="connsiteY1" fmla="*/ 70068 h 450192"/>
              <a:gd name="connsiteX2" fmla="*/ 472966 w 2364828"/>
              <a:gd name="connsiteY2" fmla="*/ 17517 h 450192"/>
              <a:gd name="connsiteX3" fmla="*/ 1093076 w 2364828"/>
              <a:gd name="connsiteY3" fmla="*/ 175172 h 450192"/>
              <a:gd name="connsiteX4" fmla="*/ 1755228 w 2364828"/>
              <a:gd name="connsiteY4" fmla="*/ 290786 h 450192"/>
              <a:gd name="connsiteX5" fmla="*/ 2364828 w 2364828"/>
              <a:gd name="connsiteY5" fmla="*/ 332827 h 450192"/>
              <a:gd name="connsiteX6" fmla="*/ 2364828 w 2364828"/>
              <a:gd name="connsiteY6" fmla="*/ 427420 h 450192"/>
              <a:gd name="connsiteX7" fmla="*/ 0 w 2364828"/>
              <a:gd name="connsiteY7" fmla="*/ 416910 h 450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4828" h="450192">
                <a:moveTo>
                  <a:pt x="0" y="416910"/>
                </a:moveTo>
                <a:cubicBezTo>
                  <a:pt x="107732" y="176048"/>
                  <a:pt x="141890" y="136634"/>
                  <a:pt x="220718" y="70068"/>
                </a:cubicBezTo>
                <a:cubicBezTo>
                  <a:pt x="299546" y="3503"/>
                  <a:pt x="327573" y="0"/>
                  <a:pt x="472966" y="17517"/>
                </a:cubicBezTo>
                <a:cubicBezTo>
                  <a:pt x="618359" y="35034"/>
                  <a:pt x="879366" y="129627"/>
                  <a:pt x="1093076" y="175172"/>
                </a:cubicBezTo>
                <a:cubicBezTo>
                  <a:pt x="1306786" y="220717"/>
                  <a:pt x="1543269" y="264510"/>
                  <a:pt x="1755228" y="290786"/>
                </a:cubicBezTo>
                <a:cubicBezTo>
                  <a:pt x="1967187" y="317062"/>
                  <a:pt x="2263228" y="310055"/>
                  <a:pt x="2364828" y="332827"/>
                </a:cubicBezTo>
                <a:cubicBezTo>
                  <a:pt x="2361325" y="450192"/>
                  <a:pt x="2346435" y="68317"/>
                  <a:pt x="2364828" y="427420"/>
                </a:cubicBezTo>
                <a:cubicBezTo>
                  <a:pt x="1970690" y="444937"/>
                  <a:pt x="341585" y="416035"/>
                  <a:pt x="0" y="416910"/>
                </a:cubicBezTo>
                <a:close/>
              </a:path>
            </a:pathLst>
          </a:cu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7" name="Freeform 316"/>
          <p:cNvSpPr/>
          <p:nvPr/>
        </p:nvSpPr>
        <p:spPr>
          <a:xfrm rot="5400000">
            <a:off x="2197757" y="4365516"/>
            <a:ext cx="2364828" cy="669157"/>
          </a:xfrm>
          <a:custGeom>
            <a:avLst/>
            <a:gdLst>
              <a:gd name="connsiteX0" fmla="*/ 357351 w 3116317"/>
              <a:gd name="connsiteY0" fmla="*/ 416910 h 476469"/>
              <a:gd name="connsiteX1" fmla="*/ 578069 w 3116317"/>
              <a:gd name="connsiteY1" fmla="*/ 70068 h 476469"/>
              <a:gd name="connsiteX2" fmla="*/ 830317 w 3116317"/>
              <a:gd name="connsiteY2" fmla="*/ 17517 h 476469"/>
              <a:gd name="connsiteX3" fmla="*/ 1450427 w 3116317"/>
              <a:gd name="connsiteY3" fmla="*/ 175172 h 476469"/>
              <a:gd name="connsiteX4" fmla="*/ 2112579 w 3116317"/>
              <a:gd name="connsiteY4" fmla="*/ 290786 h 476469"/>
              <a:gd name="connsiteX5" fmla="*/ 2722179 w 3116317"/>
              <a:gd name="connsiteY5" fmla="*/ 332827 h 476469"/>
              <a:gd name="connsiteX6" fmla="*/ 2722179 w 3116317"/>
              <a:gd name="connsiteY6" fmla="*/ 427420 h 476469"/>
              <a:gd name="connsiteX7" fmla="*/ 357351 w 3116317"/>
              <a:gd name="connsiteY7" fmla="*/ 416910 h 476469"/>
              <a:gd name="connsiteX0" fmla="*/ 357351 w 3116317"/>
              <a:gd name="connsiteY0" fmla="*/ 416910 h 476469"/>
              <a:gd name="connsiteX1" fmla="*/ 578069 w 3116317"/>
              <a:gd name="connsiteY1" fmla="*/ 70068 h 476469"/>
              <a:gd name="connsiteX2" fmla="*/ 830317 w 3116317"/>
              <a:gd name="connsiteY2" fmla="*/ 17517 h 476469"/>
              <a:gd name="connsiteX3" fmla="*/ 1450427 w 3116317"/>
              <a:gd name="connsiteY3" fmla="*/ 175172 h 476469"/>
              <a:gd name="connsiteX4" fmla="*/ 2112579 w 3116317"/>
              <a:gd name="connsiteY4" fmla="*/ 290786 h 476469"/>
              <a:gd name="connsiteX5" fmla="*/ 2722179 w 3116317"/>
              <a:gd name="connsiteY5" fmla="*/ 332827 h 476469"/>
              <a:gd name="connsiteX6" fmla="*/ 2722179 w 3116317"/>
              <a:gd name="connsiteY6" fmla="*/ 427420 h 476469"/>
              <a:gd name="connsiteX7" fmla="*/ 357351 w 3116317"/>
              <a:gd name="connsiteY7" fmla="*/ 416910 h 476469"/>
              <a:gd name="connsiteX0" fmla="*/ 0 w 2758966"/>
              <a:gd name="connsiteY0" fmla="*/ 416910 h 476469"/>
              <a:gd name="connsiteX1" fmla="*/ 220718 w 2758966"/>
              <a:gd name="connsiteY1" fmla="*/ 70068 h 476469"/>
              <a:gd name="connsiteX2" fmla="*/ 472966 w 2758966"/>
              <a:gd name="connsiteY2" fmla="*/ 17517 h 476469"/>
              <a:gd name="connsiteX3" fmla="*/ 1093076 w 2758966"/>
              <a:gd name="connsiteY3" fmla="*/ 175172 h 476469"/>
              <a:gd name="connsiteX4" fmla="*/ 1755228 w 2758966"/>
              <a:gd name="connsiteY4" fmla="*/ 290786 h 476469"/>
              <a:gd name="connsiteX5" fmla="*/ 2364828 w 2758966"/>
              <a:gd name="connsiteY5" fmla="*/ 332827 h 476469"/>
              <a:gd name="connsiteX6" fmla="*/ 2364828 w 2758966"/>
              <a:gd name="connsiteY6" fmla="*/ 427420 h 476469"/>
              <a:gd name="connsiteX7" fmla="*/ 0 w 2758966"/>
              <a:gd name="connsiteY7" fmla="*/ 416910 h 476469"/>
              <a:gd name="connsiteX0" fmla="*/ 0 w 2758966"/>
              <a:gd name="connsiteY0" fmla="*/ 416910 h 444937"/>
              <a:gd name="connsiteX1" fmla="*/ 220718 w 2758966"/>
              <a:gd name="connsiteY1" fmla="*/ 70068 h 444937"/>
              <a:gd name="connsiteX2" fmla="*/ 472966 w 2758966"/>
              <a:gd name="connsiteY2" fmla="*/ 17517 h 444937"/>
              <a:gd name="connsiteX3" fmla="*/ 1093076 w 2758966"/>
              <a:gd name="connsiteY3" fmla="*/ 175172 h 444937"/>
              <a:gd name="connsiteX4" fmla="*/ 1755228 w 2758966"/>
              <a:gd name="connsiteY4" fmla="*/ 290786 h 444937"/>
              <a:gd name="connsiteX5" fmla="*/ 2364828 w 2758966"/>
              <a:gd name="connsiteY5" fmla="*/ 332827 h 444937"/>
              <a:gd name="connsiteX6" fmla="*/ 2364828 w 2758966"/>
              <a:gd name="connsiteY6" fmla="*/ 427420 h 444937"/>
              <a:gd name="connsiteX7" fmla="*/ 0 w 2758966"/>
              <a:gd name="connsiteY7" fmla="*/ 416910 h 444937"/>
              <a:gd name="connsiteX0" fmla="*/ 0 w 2758966"/>
              <a:gd name="connsiteY0" fmla="*/ 416910 h 444937"/>
              <a:gd name="connsiteX1" fmla="*/ 220718 w 2758966"/>
              <a:gd name="connsiteY1" fmla="*/ 70068 h 444937"/>
              <a:gd name="connsiteX2" fmla="*/ 472966 w 2758966"/>
              <a:gd name="connsiteY2" fmla="*/ 17517 h 444937"/>
              <a:gd name="connsiteX3" fmla="*/ 1093076 w 2758966"/>
              <a:gd name="connsiteY3" fmla="*/ 175172 h 444937"/>
              <a:gd name="connsiteX4" fmla="*/ 1755228 w 2758966"/>
              <a:gd name="connsiteY4" fmla="*/ 290786 h 444937"/>
              <a:gd name="connsiteX5" fmla="*/ 2364828 w 2758966"/>
              <a:gd name="connsiteY5" fmla="*/ 332827 h 444937"/>
              <a:gd name="connsiteX6" fmla="*/ 2364828 w 2758966"/>
              <a:gd name="connsiteY6" fmla="*/ 427420 h 444937"/>
              <a:gd name="connsiteX7" fmla="*/ 0 w 2758966"/>
              <a:gd name="connsiteY7" fmla="*/ 416910 h 444937"/>
              <a:gd name="connsiteX0" fmla="*/ 0 w 2758966"/>
              <a:gd name="connsiteY0" fmla="*/ 416910 h 444937"/>
              <a:gd name="connsiteX1" fmla="*/ 220718 w 2758966"/>
              <a:gd name="connsiteY1" fmla="*/ 70068 h 444937"/>
              <a:gd name="connsiteX2" fmla="*/ 472966 w 2758966"/>
              <a:gd name="connsiteY2" fmla="*/ 17517 h 444937"/>
              <a:gd name="connsiteX3" fmla="*/ 1093076 w 2758966"/>
              <a:gd name="connsiteY3" fmla="*/ 175172 h 444937"/>
              <a:gd name="connsiteX4" fmla="*/ 1755228 w 2758966"/>
              <a:gd name="connsiteY4" fmla="*/ 290786 h 444937"/>
              <a:gd name="connsiteX5" fmla="*/ 2364828 w 2758966"/>
              <a:gd name="connsiteY5" fmla="*/ 332827 h 444937"/>
              <a:gd name="connsiteX6" fmla="*/ 2364828 w 2758966"/>
              <a:gd name="connsiteY6" fmla="*/ 427420 h 444937"/>
              <a:gd name="connsiteX7" fmla="*/ 0 w 2758966"/>
              <a:gd name="connsiteY7" fmla="*/ 416910 h 444937"/>
              <a:gd name="connsiteX0" fmla="*/ 0 w 2758966"/>
              <a:gd name="connsiteY0" fmla="*/ 416910 h 450192"/>
              <a:gd name="connsiteX1" fmla="*/ 220718 w 2758966"/>
              <a:gd name="connsiteY1" fmla="*/ 70068 h 450192"/>
              <a:gd name="connsiteX2" fmla="*/ 472966 w 2758966"/>
              <a:gd name="connsiteY2" fmla="*/ 17517 h 450192"/>
              <a:gd name="connsiteX3" fmla="*/ 1093076 w 2758966"/>
              <a:gd name="connsiteY3" fmla="*/ 175172 h 450192"/>
              <a:gd name="connsiteX4" fmla="*/ 1755228 w 2758966"/>
              <a:gd name="connsiteY4" fmla="*/ 290786 h 450192"/>
              <a:gd name="connsiteX5" fmla="*/ 2364828 w 2758966"/>
              <a:gd name="connsiteY5" fmla="*/ 332827 h 450192"/>
              <a:gd name="connsiteX6" fmla="*/ 2364828 w 2758966"/>
              <a:gd name="connsiteY6" fmla="*/ 427420 h 450192"/>
              <a:gd name="connsiteX7" fmla="*/ 0 w 2758966"/>
              <a:gd name="connsiteY7" fmla="*/ 416910 h 450192"/>
              <a:gd name="connsiteX0" fmla="*/ 0 w 2758966"/>
              <a:gd name="connsiteY0" fmla="*/ 416910 h 450192"/>
              <a:gd name="connsiteX1" fmla="*/ 220718 w 2758966"/>
              <a:gd name="connsiteY1" fmla="*/ 70068 h 450192"/>
              <a:gd name="connsiteX2" fmla="*/ 472966 w 2758966"/>
              <a:gd name="connsiteY2" fmla="*/ 17517 h 450192"/>
              <a:gd name="connsiteX3" fmla="*/ 1093076 w 2758966"/>
              <a:gd name="connsiteY3" fmla="*/ 175172 h 450192"/>
              <a:gd name="connsiteX4" fmla="*/ 1755228 w 2758966"/>
              <a:gd name="connsiteY4" fmla="*/ 290786 h 450192"/>
              <a:gd name="connsiteX5" fmla="*/ 2364828 w 2758966"/>
              <a:gd name="connsiteY5" fmla="*/ 332827 h 450192"/>
              <a:gd name="connsiteX6" fmla="*/ 2364828 w 2758966"/>
              <a:gd name="connsiteY6" fmla="*/ 427420 h 450192"/>
              <a:gd name="connsiteX7" fmla="*/ 0 w 2758966"/>
              <a:gd name="connsiteY7" fmla="*/ 416910 h 450192"/>
              <a:gd name="connsiteX0" fmla="*/ 0 w 2364828"/>
              <a:gd name="connsiteY0" fmla="*/ 416910 h 450192"/>
              <a:gd name="connsiteX1" fmla="*/ 220718 w 2364828"/>
              <a:gd name="connsiteY1" fmla="*/ 70068 h 450192"/>
              <a:gd name="connsiteX2" fmla="*/ 472966 w 2364828"/>
              <a:gd name="connsiteY2" fmla="*/ 17517 h 450192"/>
              <a:gd name="connsiteX3" fmla="*/ 1093076 w 2364828"/>
              <a:gd name="connsiteY3" fmla="*/ 175172 h 450192"/>
              <a:gd name="connsiteX4" fmla="*/ 1755228 w 2364828"/>
              <a:gd name="connsiteY4" fmla="*/ 290786 h 450192"/>
              <a:gd name="connsiteX5" fmla="*/ 2364828 w 2364828"/>
              <a:gd name="connsiteY5" fmla="*/ 332827 h 450192"/>
              <a:gd name="connsiteX6" fmla="*/ 2364828 w 2364828"/>
              <a:gd name="connsiteY6" fmla="*/ 427420 h 450192"/>
              <a:gd name="connsiteX7" fmla="*/ 0 w 2364828"/>
              <a:gd name="connsiteY7" fmla="*/ 416910 h 450192"/>
              <a:gd name="connsiteX0" fmla="*/ 2628 w 2367456"/>
              <a:gd name="connsiteY0" fmla="*/ 642883 h 676165"/>
              <a:gd name="connsiteX1" fmla="*/ 78828 w 2367456"/>
              <a:gd name="connsiteY1" fmla="*/ 66565 h 676165"/>
              <a:gd name="connsiteX2" fmla="*/ 475594 w 2367456"/>
              <a:gd name="connsiteY2" fmla="*/ 243490 h 676165"/>
              <a:gd name="connsiteX3" fmla="*/ 1095704 w 2367456"/>
              <a:gd name="connsiteY3" fmla="*/ 401145 h 676165"/>
              <a:gd name="connsiteX4" fmla="*/ 1757856 w 2367456"/>
              <a:gd name="connsiteY4" fmla="*/ 516759 h 676165"/>
              <a:gd name="connsiteX5" fmla="*/ 2367456 w 2367456"/>
              <a:gd name="connsiteY5" fmla="*/ 558800 h 676165"/>
              <a:gd name="connsiteX6" fmla="*/ 2367456 w 2367456"/>
              <a:gd name="connsiteY6" fmla="*/ 653393 h 676165"/>
              <a:gd name="connsiteX7" fmla="*/ 2628 w 2367456"/>
              <a:gd name="connsiteY7" fmla="*/ 642883 h 676165"/>
              <a:gd name="connsiteX0" fmla="*/ 2628 w 2367456"/>
              <a:gd name="connsiteY0" fmla="*/ 642883 h 676165"/>
              <a:gd name="connsiteX1" fmla="*/ 78828 w 2367456"/>
              <a:gd name="connsiteY1" fmla="*/ 66565 h 676165"/>
              <a:gd name="connsiteX2" fmla="*/ 475594 w 2367456"/>
              <a:gd name="connsiteY2" fmla="*/ 243490 h 676165"/>
              <a:gd name="connsiteX3" fmla="*/ 1095704 w 2367456"/>
              <a:gd name="connsiteY3" fmla="*/ 401145 h 676165"/>
              <a:gd name="connsiteX4" fmla="*/ 1757856 w 2367456"/>
              <a:gd name="connsiteY4" fmla="*/ 516759 h 676165"/>
              <a:gd name="connsiteX5" fmla="*/ 2367456 w 2367456"/>
              <a:gd name="connsiteY5" fmla="*/ 558800 h 676165"/>
              <a:gd name="connsiteX6" fmla="*/ 2367456 w 2367456"/>
              <a:gd name="connsiteY6" fmla="*/ 653393 h 676165"/>
              <a:gd name="connsiteX7" fmla="*/ 2628 w 2367456"/>
              <a:gd name="connsiteY7" fmla="*/ 642883 h 676165"/>
              <a:gd name="connsiteX0" fmla="*/ 0 w 2364828"/>
              <a:gd name="connsiteY0" fmla="*/ 642883 h 676165"/>
              <a:gd name="connsiteX1" fmla="*/ 76200 w 2364828"/>
              <a:gd name="connsiteY1" fmla="*/ 66565 h 676165"/>
              <a:gd name="connsiteX2" fmla="*/ 472966 w 2364828"/>
              <a:gd name="connsiteY2" fmla="*/ 243490 h 676165"/>
              <a:gd name="connsiteX3" fmla="*/ 1093076 w 2364828"/>
              <a:gd name="connsiteY3" fmla="*/ 401145 h 676165"/>
              <a:gd name="connsiteX4" fmla="*/ 1755228 w 2364828"/>
              <a:gd name="connsiteY4" fmla="*/ 516759 h 676165"/>
              <a:gd name="connsiteX5" fmla="*/ 2364828 w 2364828"/>
              <a:gd name="connsiteY5" fmla="*/ 558800 h 676165"/>
              <a:gd name="connsiteX6" fmla="*/ 2364828 w 2364828"/>
              <a:gd name="connsiteY6" fmla="*/ 653393 h 676165"/>
              <a:gd name="connsiteX7" fmla="*/ 0 w 2364828"/>
              <a:gd name="connsiteY7" fmla="*/ 642883 h 676165"/>
              <a:gd name="connsiteX0" fmla="*/ 21015 w 2385843"/>
              <a:gd name="connsiteY0" fmla="*/ 642882 h 676164"/>
              <a:gd name="connsiteX1" fmla="*/ 21018 w 2385843"/>
              <a:gd name="connsiteY1" fmla="*/ 66565 h 676164"/>
              <a:gd name="connsiteX2" fmla="*/ 493981 w 2385843"/>
              <a:gd name="connsiteY2" fmla="*/ 243489 h 676164"/>
              <a:gd name="connsiteX3" fmla="*/ 1114091 w 2385843"/>
              <a:gd name="connsiteY3" fmla="*/ 401144 h 676164"/>
              <a:gd name="connsiteX4" fmla="*/ 1776243 w 2385843"/>
              <a:gd name="connsiteY4" fmla="*/ 516758 h 676164"/>
              <a:gd name="connsiteX5" fmla="*/ 2385843 w 2385843"/>
              <a:gd name="connsiteY5" fmla="*/ 558799 h 676164"/>
              <a:gd name="connsiteX6" fmla="*/ 2385843 w 2385843"/>
              <a:gd name="connsiteY6" fmla="*/ 653392 h 676164"/>
              <a:gd name="connsiteX7" fmla="*/ 21015 w 2385843"/>
              <a:gd name="connsiteY7" fmla="*/ 642882 h 676164"/>
              <a:gd name="connsiteX0" fmla="*/ 21015 w 2385843"/>
              <a:gd name="connsiteY0" fmla="*/ 629744 h 663026"/>
              <a:gd name="connsiteX1" fmla="*/ 21018 w 2385843"/>
              <a:gd name="connsiteY1" fmla="*/ 53427 h 663026"/>
              <a:gd name="connsiteX2" fmla="*/ 493981 w 2385843"/>
              <a:gd name="connsiteY2" fmla="*/ 230351 h 663026"/>
              <a:gd name="connsiteX3" fmla="*/ 1114091 w 2385843"/>
              <a:gd name="connsiteY3" fmla="*/ 388006 h 663026"/>
              <a:gd name="connsiteX4" fmla="*/ 1776243 w 2385843"/>
              <a:gd name="connsiteY4" fmla="*/ 503620 h 663026"/>
              <a:gd name="connsiteX5" fmla="*/ 2385843 w 2385843"/>
              <a:gd name="connsiteY5" fmla="*/ 545661 h 663026"/>
              <a:gd name="connsiteX6" fmla="*/ 2385843 w 2385843"/>
              <a:gd name="connsiteY6" fmla="*/ 640254 h 663026"/>
              <a:gd name="connsiteX7" fmla="*/ 21015 w 2385843"/>
              <a:gd name="connsiteY7" fmla="*/ 629744 h 663026"/>
              <a:gd name="connsiteX0" fmla="*/ 21015 w 2385843"/>
              <a:gd name="connsiteY0" fmla="*/ 576317 h 609599"/>
              <a:gd name="connsiteX1" fmla="*/ 21018 w 2385843"/>
              <a:gd name="connsiteY1" fmla="*/ 0 h 609599"/>
              <a:gd name="connsiteX2" fmla="*/ 493981 w 2385843"/>
              <a:gd name="connsiteY2" fmla="*/ 176924 h 609599"/>
              <a:gd name="connsiteX3" fmla="*/ 1114091 w 2385843"/>
              <a:gd name="connsiteY3" fmla="*/ 334579 h 609599"/>
              <a:gd name="connsiteX4" fmla="*/ 1776243 w 2385843"/>
              <a:gd name="connsiteY4" fmla="*/ 450193 h 609599"/>
              <a:gd name="connsiteX5" fmla="*/ 2385843 w 2385843"/>
              <a:gd name="connsiteY5" fmla="*/ 492234 h 609599"/>
              <a:gd name="connsiteX6" fmla="*/ 2385843 w 2385843"/>
              <a:gd name="connsiteY6" fmla="*/ 586827 h 609599"/>
              <a:gd name="connsiteX7" fmla="*/ 21015 w 2385843"/>
              <a:gd name="connsiteY7" fmla="*/ 576317 h 609599"/>
              <a:gd name="connsiteX0" fmla="*/ 21017 w 2385845"/>
              <a:gd name="connsiteY0" fmla="*/ 652519 h 685801"/>
              <a:gd name="connsiteX1" fmla="*/ 21018 w 2385845"/>
              <a:gd name="connsiteY1" fmla="*/ 0 h 685801"/>
              <a:gd name="connsiteX2" fmla="*/ 493983 w 2385845"/>
              <a:gd name="connsiteY2" fmla="*/ 253126 h 685801"/>
              <a:gd name="connsiteX3" fmla="*/ 1114093 w 2385845"/>
              <a:gd name="connsiteY3" fmla="*/ 410781 h 685801"/>
              <a:gd name="connsiteX4" fmla="*/ 1776245 w 2385845"/>
              <a:gd name="connsiteY4" fmla="*/ 526395 h 685801"/>
              <a:gd name="connsiteX5" fmla="*/ 2385845 w 2385845"/>
              <a:gd name="connsiteY5" fmla="*/ 568436 h 685801"/>
              <a:gd name="connsiteX6" fmla="*/ 2385845 w 2385845"/>
              <a:gd name="connsiteY6" fmla="*/ 663029 h 685801"/>
              <a:gd name="connsiteX7" fmla="*/ 21017 w 2385845"/>
              <a:gd name="connsiteY7" fmla="*/ 652519 h 685801"/>
              <a:gd name="connsiteX0" fmla="*/ 0 w 2364828"/>
              <a:gd name="connsiteY0" fmla="*/ 652519 h 685801"/>
              <a:gd name="connsiteX1" fmla="*/ 1 w 2364828"/>
              <a:gd name="connsiteY1" fmla="*/ 0 h 685801"/>
              <a:gd name="connsiteX2" fmla="*/ 472966 w 2364828"/>
              <a:gd name="connsiteY2" fmla="*/ 253126 h 685801"/>
              <a:gd name="connsiteX3" fmla="*/ 1093076 w 2364828"/>
              <a:gd name="connsiteY3" fmla="*/ 410781 h 685801"/>
              <a:gd name="connsiteX4" fmla="*/ 1755228 w 2364828"/>
              <a:gd name="connsiteY4" fmla="*/ 526395 h 685801"/>
              <a:gd name="connsiteX5" fmla="*/ 2364828 w 2364828"/>
              <a:gd name="connsiteY5" fmla="*/ 568436 h 685801"/>
              <a:gd name="connsiteX6" fmla="*/ 2364828 w 2364828"/>
              <a:gd name="connsiteY6" fmla="*/ 663029 h 685801"/>
              <a:gd name="connsiteX7" fmla="*/ 0 w 2364828"/>
              <a:gd name="connsiteY7" fmla="*/ 652519 h 685801"/>
              <a:gd name="connsiteX0" fmla="*/ 0 w 2364828"/>
              <a:gd name="connsiteY0" fmla="*/ 652519 h 685801"/>
              <a:gd name="connsiteX1" fmla="*/ 1 w 2364828"/>
              <a:gd name="connsiteY1" fmla="*/ 0 h 685801"/>
              <a:gd name="connsiteX2" fmla="*/ 472966 w 2364828"/>
              <a:gd name="connsiteY2" fmla="*/ 253126 h 685801"/>
              <a:gd name="connsiteX3" fmla="*/ 1093076 w 2364828"/>
              <a:gd name="connsiteY3" fmla="*/ 410781 h 685801"/>
              <a:gd name="connsiteX4" fmla="*/ 1755228 w 2364828"/>
              <a:gd name="connsiteY4" fmla="*/ 526395 h 685801"/>
              <a:gd name="connsiteX5" fmla="*/ 2364828 w 2364828"/>
              <a:gd name="connsiteY5" fmla="*/ 568436 h 685801"/>
              <a:gd name="connsiteX6" fmla="*/ 2364828 w 2364828"/>
              <a:gd name="connsiteY6" fmla="*/ 663029 h 685801"/>
              <a:gd name="connsiteX7" fmla="*/ 0 w 2364828"/>
              <a:gd name="connsiteY7" fmla="*/ 652519 h 685801"/>
              <a:gd name="connsiteX0" fmla="*/ 0 w 2364828"/>
              <a:gd name="connsiteY0" fmla="*/ 652519 h 685801"/>
              <a:gd name="connsiteX1" fmla="*/ 1 w 2364828"/>
              <a:gd name="connsiteY1" fmla="*/ 0 h 685801"/>
              <a:gd name="connsiteX2" fmla="*/ 533400 w 2364828"/>
              <a:gd name="connsiteY2" fmla="*/ 228601 h 685801"/>
              <a:gd name="connsiteX3" fmla="*/ 1093076 w 2364828"/>
              <a:gd name="connsiteY3" fmla="*/ 410781 h 685801"/>
              <a:gd name="connsiteX4" fmla="*/ 1755228 w 2364828"/>
              <a:gd name="connsiteY4" fmla="*/ 526395 h 685801"/>
              <a:gd name="connsiteX5" fmla="*/ 2364828 w 2364828"/>
              <a:gd name="connsiteY5" fmla="*/ 568436 h 685801"/>
              <a:gd name="connsiteX6" fmla="*/ 2364828 w 2364828"/>
              <a:gd name="connsiteY6" fmla="*/ 663029 h 685801"/>
              <a:gd name="connsiteX7" fmla="*/ 0 w 2364828"/>
              <a:gd name="connsiteY7" fmla="*/ 652519 h 685801"/>
              <a:gd name="connsiteX0" fmla="*/ 0 w 2364828"/>
              <a:gd name="connsiteY0" fmla="*/ 652519 h 685801"/>
              <a:gd name="connsiteX1" fmla="*/ 1 w 2364828"/>
              <a:gd name="connsiteY1" fmla="*/ 0 h 685801"/>
              <a:gd name="connsiteX2" fmla="*/ 533400 w 2364828"/>
              <a:gd name="connsiteY2" fmla="*/ 228601 h 685801"/>
              <a:gd name="connsiteX3" fmla="*/ 1093076 w 2364828"/>
              <a:gd name="connsiteY3" fmla="*/ 410781 h 685801"/>
              <a:gd name="connsiteX4" fmla="*/ 1755228 w 2364828"/>
              <a:gd name="connsiteY4" fmla="*/ 526395 h 685801"/>
              <a:gd name="connsiteX5" fmla="*/ 2364828 w 2364828"/>
              <a:gd name="connsiteY5" fmla="*/ 568436 h 685801"/>
              <a:gd name="connsiteX6" fmla="*/ 2364828 w 2364828"/>
              <a:gd name="connsiteY6" fmla="*/ 663029 h 685801"/>
              <a:gd name="connsiteX7" fmla="*/ 0 w 2364828"/>
              <a:gd name="connsiteY7" fmla="*/ 652519 h 685801"/>
              <a:gd name="connsiteX0" fmla="*/ 0 w 2364828"/>
              <a:gd name="connsiteY0" fmla="*/ 652518 h 685800"/>
              <a:gd name="connsiteX1" fmla="*/ 3 w 2364828"/>
              <a:gd name="connsiteY1" fmla="*/ 0 h 685800"/>
              <a:gd name="connsiteX2" fmla="*/ 533400 w 2364828"/>
              <a:gd name="connsiteY2" fmla="*/ 228600 h 685800"/>
              <a:gd name="connsiteX3" fmla="*/ 1093076 w 2364828"/>
              <a:gd name="connsiteY3" fmla="*/ 410780 h 685800"/>
              <a:gd name="connsiteX4" fmla="*/ 1755228 w 2364828"/>
              <a:gd name="connsiteY4" fmla="*/ 526394 h 685800"/>
              <a:gd name="connsiteX5" fmla="*/ 2364828 w 2364828"/>
              <a:gd name="connsiteY5" fmla="*/ 568435 h 685800"/>
              <a:gd name="connsiteX6" fmla="*/ 2364828 w 2364828"/>
              <a:gd name="connsiteY6" fmla="*/ 663028 h 685800"/>
              <a:gd name="connsiteX7" fmla="*/ 0 w 2364828"/>
              <a:gd name="connsiteY7" fmla="*/ 652518 h 685800"/>
              <a:gd name="connsiteX0" fmla="*/ 0 w 2364828"/>
              <a:gd name="connsiteY0" fmla="*/ 609599 h 685800"/>
              <a:gd name="connsiteX1" fmla="*/ 3 w 2364828"/>
              <a:gd name="connsiteY1" fmla="*/ 0 h 685800"/>
              <a:gd name="connsiteX2" fmla="*/ 533400 w 2364828"/>
              <a:gd name="connsiteY2" fmla="*/ 228600 h 685800"/>
              <a:gd name="connsiteX3" fmla="*/ 1093076 w 2364828"/>
              <a:gd name="connsiteY3" fmla="*/ 410780 h 685800"/>
              <a:gd name="connsiteX4" fmla="*/ 1755228 w 2364828"/>
              <a:gd name="connsiteY4" fmla="*/ 526394 h 685800"/>
              <a:gd name="connsiteX5" fmla="*/ 2364828 w 2364828"/>
              <a:gd name="connsiteY5" fmla="*/ 568435 h 685800"/>
              <a:gd name="connsiteX6" fmla="*/ 2364828 w 2364828"/>
              <a:gd name="connsiteY6" fmla="*/ 663028 h 685800"/>
              <a:gd name="connsiteX7" fmla="*/ 0 w 2364828"/>
              <a:gd name="connsiteY7" fmla="*/ 609599 h 685800"/>
              <a:gd name="connsiteX0" fmla="*/ 0 w 2364828"/>
              <a:gd name="connsiteY0" fmla="*/ 685799 h 685800"/>
              <a:gd name="connsiteX1" fmla="*/ 3 w 2364828"/>
              <a:gd name="connsiteY1" fmla="*/ 0 h 685800"/>
              <a:gd name="connsiteX2" fmla="*/ 533400 w 2364828"/>
              <a:gd name="connsiteY2" fmla="*/ 228600 h 685800"/>
              <a:gd name="connsiteX3" fmla="*/ 1093076 w 2364828"/>
              <a:gd name="connsiteY3" fmla="*/ 410780 h 685800"/>
              <a:gd name="connsiteX4" fmla="*/ 1755228 w 2364828"/>
              <a:gd name="connsiteY4" fmla="*/ 526394 h 685800"/>
              <a:gd name="connsiteX5" fmla="*/ 2364828 w 2364828"/>
              <a:gd name="connsiteY5" fmla="*/ 568435 h 685800"/>
              <a:gd name="connsiteX6" fmla="*/ 2364828 w 2364828"/>
              <a:gd name="connsiteY6" fmla="*/ 663028 h 685800"/>
              <a:gd name="connsiteX7" fmla="*/ 0 w 2364828"/>
              <a:gd name="connsiteY7" fmla="*/ 685799 h 685800"/>
              <a:gd name="connsiteX0" fmla="*/ 0 w 2364828"/>
              <a:gd name="connsiteY0" fmla="*/ 609599 h 685800"/>
              <a:gd name="connsiteX1" fmla="*/ 3 w 2364828"/>
              <a:gd name="connsiteY1" fmla="*/ 0 h 685800"/>
              <a:gd name="connsiteX2" fmla="*/ 533400 w 2364828"/>
              <a:gd name="connsiteY2" fmla="*/ 228600 h 685800"/>
              <a:gd name="connsiteX3" fmla="*/ 1093076 w 2364828"/>
              <a:gd name="connsiteY3" fmla="*/ 410780 h 685800"/>
              <a:gd name="connsiteX4" fmla="*/ 1755228 w 2364828"/>
              <a:gd name="connsiteY4" fmla="*/ 526394 h 685800"/>
              <a:gd name="connsiteX5" fmla="*/ 2364828 w 2364828"/>
              <a:gd name="connsiteY5" fmla="*/ 568435 h 685800"/>
              <a:gd name="connsiteX6" fmla="*/ 2364828 w 2364828"/>
              <a:gd name="connsiteY6" fmla="*/ 663028 h 685800"/>
              <a:gd name="connsiteX7" fmla="*/ 0 w 2364828"/>
              <a:gd name="connsiteY7" fmla="*/ 609599 h 685800"/>
              <a:gd name="connsiteX0" fmla="*/ 0 w 2364828"/>
              <a:gd name="connsiteY0" fmla="*/ 685800 h 685800"/>
              <a:gd name="connsiteX1" fmla="*/ 3 w 2364828"/>
              <a:gd name="connsiteY1" fmla="*/ 0 h 685800"/>
              <a:gd name="connsiteX2" fmla="*/ 533400 w 2364828"/>
              <a:gd name="connsiteY2" fmla="*/ 228600 h 685800"/>
              <a:gd name="connsiteX3" fmla="*/ 1093076 w 2364828"/>
              <a:gd name="connsiteY3" fmla="*/ 410780 h 685800"/>
              <a:gd name="connsiteX4" fmla="*/ 1755228 w 2364828"/>
              <a:gd name="connsiteY4" fmla="*/ 526394 h 685800"/>
              <a:gd name="connsiteX5" fmla="*/ 2364828 w 2364828"/>
              <a:gd name="connsiteY5" fmla="*/ 568435 h 685800"/>
              <a:gd name="connsiteX6" fmla="*/ 2364828 w 2364828"/>
              <a:gd name="connsiteY6" fmla="*/ 663028 h 685800"/>
              <a:gd name="connsiteX7" fmla="*/ 0 w 2364828"/>
              <a:gd name="connsiteY7" fmla="*/ 685800 h 685800"/>
              <a:gd name="connsiteX0" fmla="*/ 0 w 2364828"/>
              <a:gd name="connsiteY0" fmla="*/ 685800 h 703317"/>
              <a:gd name="connsiteX1" fmla="*/ 3 w 2364828"/>
              <a:gd name="connsiteY1" fmla="*/ 0 h 703317"/>
              <a:gd name="connsiteX2" fmla="*/ 533400 w 2364828"/>
              <a:gd name="connsiteY2" fmla="*/ 228600 h 703317"/>
              <a:gd name="connsiteX3" fmla="*/ 1093076 w 2364828"/>
              <a:gd name="connsiteY3" fmla="*/ 410780 h 703317"/>
              <a:gd name="connsiteX4" fmla="*/ 1755228 w 2364828"/>
              <a:gd name="connsiteY4" fmla="*/ 526394 h 703317"/>
              <a:gd name="connsiteX5" fmla="*/ 2364828 w 2364828"/>
              <a:gd name="connsiteY5" fmla="*/ 568435 h 703317"/>
              <a:gd name="connsiteX6" fmla="*/ 2362200 w 2364828"/>
              <a:gd name="connsiteY6" fmla="*/ 685800 h 703317"/>
              <a:gd name="connsiteX7" fmla="*/ 0 w 2364828"/>
              <a:gd name="connsiteY7" fmla="*/ 685800 h 703317"/>
              <a:gd name="connsiteX0" fmla="*/ 0 w 2364828"/>
              <a:gd name="connsiteY0" fmla="*/ 651640 h 669157"/>
              <a:gd name="connsiteX1" fmla="*/ 23653 w 2364828"/>
              <a:gd name="connsiteY1" fmla="*/ 0 h 669157"/>
              <a:gd name="connsiteX2" fmla="*/ 533400 w 2364828"/>
              <a:gd name="connsiteY2" fmla="*/ 194440 h 669157"/>
              <a:gd name="connsiteX3" fmla="*/ 1093076 w 2364828"/>
              <a:gd name="connsiteY3" fmla="*/ 376620 h 669157"/>
              <a:gd name="connsiteX4" fmla="*/ 1755228 w 2364828"/>
              <a:gd name="connsiteY4" fmla="*/ 492234 h 669157"/>
              <a:gd name="connsiteX5" fmla="*/ 2364828 w 2364828"/>
              <a:gd name="connsiteY5" fmla="*/ 534275 h 669157"/>
              <a:gd name="connsiteX6" fmla="*/ 2362200 w 2364828"/>
              <a:gd name="connsiteY6" fmla="*/ 651640 h 669157"/>
              <a:gd name="connsiteX7" fmla="*/ 0 w 2364828"/>
              <a:gd name="connsiteY7" fmla="*/ 651640 h 669157"/>
              <a:gd name="connsiteX0" fmla="*/ 52548 w 2417376"/>
              <a:gd name="connsiteY0" fmla="*/ 651641 h 669158"/>
              <a:gd name="connsiteX1" fmla="*/ 0 w 2417376"/>
              <a:gd name="connsiteY1" fmla="*/ 0 h 669158"/>
              <a:gd name="connsiteX2" fmla="*/ 585948 w 2417376"/>
              <a:gd name="connsiteY2" fmla="*/ 194441 h 669158"/>
              <a:gd name="connsiteX3" fmla="*/ 1145624 w 2417376"/>
              <a:gd name="connsiteY3" fmla="*/ 376621 h 669158"/>
              <a:gd name="connsiteX4" fmla="*/ 1807776 w 2417376"/>
              <a:gd name="connsiteY4" fmla="*/ 492235 h 669158"/>
              <a:gd name="connsiteX5" fmla="*/ 2417376 w 2417376"/>
              <a:gd name="connsiteY5" fmla="*/ 534276 h 669158"/>
              <a:gd name="connsiteX6" fmla="*/ 2414748 w 2417376"/>
              <a:gd name="connsiteY6" fmla="*/ 651641 h 669158"/>
              <a:gd name="connsiteX7" fmla="*/ 52548 w 2417376"/>
              <a:gd name="connsiteY7" fmla="*/ 651641 h 669158"/>
              <a:gd name="connsiteX0" fmla="*/ 63056 w 2427884"/>
              <a:gd name="connsiteY0" fmla="*/ 651641 h 669158"/>
              <a:gd name="connsiteX1" fmla="*/ 10508 w 2427884"/>
              <a:gd name="connsiteY1" fmla="*/ 0 h 669158"/>
              <a:gd name="connsiteX2" fmla="*/ 596456 w 2427884"/>
              <a:gd name="connsiteY2" fmla="*/ 194441 h 669158"/>
              <a:gd name="connsiteX3" fmla="*/ 1156132 w 2427884"/>
              <a:gd name="connsiteY3" fmla="*/ 376621 h 669158"/>
              <a:gd name="connsiteX4" fmla="*/ 1818284 w 2427884"/>
              <a:gd name="connsiteY4" fmla="*/ 492235 h 669158"/>
              <a:gd name="connsiteX5" fmla="*/ 2427884 w 2427884"/>
              <a:gd name="connsiteY5" fmla="*/ 534276 h 669158"/>
              <a:gd name="connsiteX6" fmla="*/ 2425256 w 2427884"/>
              <a:gd name="connsiteY6" fmla="*/ 651641 h 669158"/>
              <a:gd name="connsiteX7" fmla="*/ 63056 w 2427884"/>
              <a:gd name="connsiteY7" fmla="*/ 651641 h 669158"/>
              <a:gd name="connsiteX0" fmla="*/ 63058 w 2427886"/>
              <a:gd name="connsiteY0" fmla="*/ 651640 h 669157"/>
              <a:gd name="connsiteX1" fmla="*/ 10508 w 2427886"/>
              <a:gd name="connsiteY1" fmla="*/ 0 h 669157"/>
              <a:gd name="connsiteX2" fmla="*/ 596458 w 2427886"/>
              <a:gd name="connsiteY2" fmla="*/ 194440 h 669157"/>
              <a:gd name="connsiteX3" fmla="*/ 1156134 w 2427886"/>
              <a:gd name="connsiteY3" fmla="*/ 376620 h 669157"/>
              <a:gd name="connsiteX4" fmla="*/ 1818286 w 2427886"/>
              <a:gd name="connsiteY4" fmla="*/ 492234 h 669157"/>
              <a:gd name="connsiteX5" fmla="*/ 2427886 w 2427886"/>
              <a:gd name="connsiteY5" fmla="*/ 534275 h 669157"/>
              <a:gd name="connsiteX6" fmla="*/ 2425258 w 2427886"/>
              <a:gd name="connsiteY6" fmla="*/ 651640 h 669157"/>
              <a:gd name="connsiteX7" fmla="*/ 63058 w 2427886"/>
              <a:gd name="connsiteY7" fmla="*/ 651640 h 669157"/>
              <a:gd name="connsiteX0" fmla="*/ 52550 w 2417378"/>
              <a:gd name="connsiteY0" fmla="*/ 651640 h 669157"/>
              <a:gd name="connsiteX1" fmla="*/ 0 w 2417378"/>
              <a:gd name="connsiteY1" fmla="*/ 0 h 669157"/>
              <a:gd name="connsiteX2" fmla="*/ 585950 w 2417378"/>
              <a:gd name="connsiteY2" fmla="*/ 194440 h 669157"/>
              <a:gd name="connsiteX3" fmla="*/ 1145626 w 2417378"/>
              <a:gd name="connsiteY3" fmla="*/ 376620 h 669157"/>
              <a:gd name="connsiteX4" fmla="*/ 1807778 w 2417378"/>
              <a:gd name="connsiteY4" fmla="*/ 492234 h 669157"/>
              <a:gd name="connsiteX5" fmla="*/ 2417378 w 2417378"/>
              <a:gd name="connsiteY5" fmla="*/ 534275 h 669157"/>
              <a:gd name="connsiteX6" fmla="*/ 2414750 w 2417378"/>
              <a:gd name="connsiteY6" fmla="*/ 651640 h 669157"/>
              <a:gd name="connsiteX7" fmla="*/ 52550 w 2417378"/>
              <a:gd name="connsiteY7" fmla="*/ 651640 h 669157"/>
              <a:gd name="connsiteX0" fmla="*/ 52547 w 2417375"/>
              <a:gd name="connsiteY0" fmla="*/ 651641 h 669158"/>
              <a:gd name="connsiteX1" fmla="*/ 0 w 2417375"/>
              <a:gd name="connsiteY1" fmla="*/ 0 h 669158"/>
              <a:gd name="connsiteX2" fmla="*/ 585947 w 2417375"/>
              <a:gd name="connsiteY2" fmla="*/ 194441 h 669158"/>
              <a:gd name="connsiteX3" fmla="*/ 1145623 w 2417375"/>
              <a:gd name="connsiteY3" fmla="*/ 376621 h 669158"/>
              <a:gd name="connsiteX4" fmla="*/ 1807775 w 2417375"/>
              <a:gd name="connsiteY4" fmla="*/ 492235 h 669158"/>
              <a:gd name="connsiteX5" fmla="*/ 2417375 w 2417375"/>
              <a:gd name="connsiteY5" fmla="*/ 534276 h 669158"/>
              <a:gd name="connsiteX6" fmla="*/ 2414747 w 2417375"/>
              <a:gd name="connsiteY6" fmla="*/ 651641 h 669158"/>
              <a:gd name="connsiteX7" fmla="*/ 52547 w 2417375"/>
              <a:gd name="connsiteY7" fmla="*/ 651641 h 669158"/>
              <a:gd name="connsiteX0" fmla="*/ 0 w 2364828"/>
              <a:gd name="connsiteY0" fmla="*/ 651640 h 669157"/>
              <a:gd name="connsiteX1" fmla="*/ 23652 w 2364828"/>
              <a:gd name="connsiteY1" fmla="*/ 0 h 669157"/>
              <a:gd name="connsiteX2" fmla="*/ 533400 w 2364828"/>
              <a:gd name="connsiteY2" fmla="*/ 194440 h 669157"/>
              <a:gd name="connsiteX3" fmla="*/ 1093076 w 2364828"/>
              <a:gd name="connsiteY3" fmla="*/ 376620 h 669157"/>
              <a:gd name="connsiteX4" fmla="*/ 1755228 w 2364828"/>
              <a:gd name="connsiteY4" fmla="*/ 492234 h 669157"/>
              <a:gd name="connsiteX5" fmla="*/ 2364828 w 2364828"/>
              <a:gd name="connsiteY5" fmla="*/ 534275 h 669157"/>
              <a:gd name="connsiteX6" fmla="*/ 2362200 w 2364828"/>
              <a:gd name="connsiteY6" fmla="*/ 651640 h 669157"/>
              <a:gd name="connsiteX7" fmla="*/ 0 w 2364828"/>
              <a:gd name="connsiteY7" fmla="*/ 651640 h 669157"/>
              <a:gd name="connsiteX0" fmla="*/ 0 w 2364828"/>
              <a:gd name="connsiteY0" fmla="*/ 651640 h 669157"/>
              <a:gd name="connsiteX1" fmla="*/ 23652 w 2364828"/>
              <a:gd name="connsiteY1" fmla="*/ 0 h 669157"/>
              <a:gd name="connsiteX2" fmla="*/ 533400 w 2364828"/>
              <a:gd name="connsiteY2" fmla="*/ 194440 h 669157"/>
              <a:gd name="connsiteX3" fmla="*/ 1093076 w 2364828"/>
              <a:gd name="connsiteY3" fmla="*/ 376620 h 669157"/>
              <a:gd name="connsiteX4" fmla="*/ 1721071 w 2364828"/>
              <a:gd name="connsiteY4" fmla="*/ 457200 h 669157"/>
              <a:gd name="connsiteX5" fmla="*/ 2364828 w 2364828"/>
              <a:gd name="connsiteY5" fmla="*/ 534275 h 669157"/>
              <a:gd name="connsiteX6" fmla="*/ 2362200 w 2364828"/>
              <a:gd name="connsiteY6" fmla="*/ 651640 h 669157"/>
              <a:gd name="connsiteX7" fmla="*/ 0 w 2364828"/>
              <a:gd name="connsiteY7" fmla="*/ 651640 h 669157"/>
              <a:gd name="connsiteX0" fmla="*/ 0 w 2364828"/>
              <a:gd name="connsiteY0" fmla="*/ 651640 h 669157"/>
              <a:gd name="connsiteX1" fmla="*/ 23652 w 2364828"/>
              <a:gd name="connsiteY1" fmla="*/ 0 h 669157"/>
              <a:gd name="connsiteX2" fmla="*/ 533400 w 2364828"/>
              <a:gd name="connsiteY2" fmla="*/ 194440 h 669157"/>
              <a:gd name="connsiteX3" fmla="*/ 959069 w 2364828"/>
              <a:gd name="connsiteY3" fmla="*/ 304800 h 669157"/>
              <a:gd name="connsiteX4" fmla="*/ 1721071 w 2364828"/>
              <a:gd name="connsiteY4" fmla="*/ 457200 h 669157"/>
              <a:gd name="connsiteX5" fmla="*/ 2364828 w 2364828"/>
              <a:gd name="connsiteY5" fmla="*/ 534275 h 669157"/>
              <a:gd name="connsiteX6" fmla="*/ 2362200 w 2364828"/>
              <a:gd name="connsiteY6" fmla="*/ 651640 h 669157"/>
              <a:gd name="connsiteX7" fmla="*/ 0 w 2364828"/>
              <a:gd name="connsiteY7" fmla="*/ 651640 h 669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4828" h="669157">
                <a:moveTo>
                  <a:pt x="0" y="651640"/>
                </a:moveTo>
                <a:cubicBezTo>
                  <a:pt x="5259" y="400268"/>
                  <a:pt x="28913" y="350346"/>
                  <a:pt x="23652" y="0"/>
                </a:cubicBezTo>
                <a:lnTo>
                  <a:pt x="533400" y="194440"/>
                </a:lnTo>
                <a:cubicBezTo>
                  <a:pt x="724337" y="257210"/>
                  <a:pt x="761124" y="261007"/>
                  <a:pt x="959069" y="304800"/>
                </a:cubicBezTo>
                <a:cubicBezTo>
                  <a:pt x="1157014" y="348593"/>
                  <a:pt x="1486778" y="418954"/>
                  <a:pt x="1721071" y="457200"/>
                </a:cubicBezTo>
                <a:cubicBezTo>
                  <a:pt x="1955364" y="495446"/>
                  <a:pt x="2263228" y="511503"/>
                  <a:pt x="2364828" y="534275"/>
                </a:cubicBezTo>
                <a:cubicBezTo>
                  <a:pt x="2361325" y="651640"/>
                  <a:pt x="2343807" y="292537"/>
                  <a:pt x="2362200" y="651640"/>
                </a:cubicBezTo>
                <a:cubicBezTo>
                  <a:pt x="1968062" y="669157"/>
                  <a:pt x="341585" y="650765"/>
                  <a:pt x="0" y="651640"/>
                </a:cubicBezTo>
                <a:close/>
              </a:path>
            </a:pathLst>
          </a:custGeom>
          <a:solidFill>
            <a:srgbClr val="66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8" name="Freeform 101"/>
          <p:cNvSpPr>
            <a:spLocks/>
          </p:cNvSpPr>
          <p:nvPr/>
        </p:nvSpPr>
        <p:spPr bwMode="auto">
          <a:xfrm>
            <a:off x="3162300" y="3089275"/>
            <a:ext cx="2867025" cy="2800350"/>
          </a:xfrm>
          <a:custGeom>
            <a:avLst/>
            <a:gdLst/>
            <a:ahLst/>
            <a:cxnLst>
              <a:cxn ang="0">
                <a:pos x="0" y="1740"/>
              </a:cxn>
              <a:cxn ang="0">
                <a:pos x="12" y="1662"/>
              </a:cxn>
              <a:cxn ang="0">
                <a:pos x="18" y="1584"/>
              </a:cxn>
              <a:cxn ang="0">
                <a:pos x="30" y="1506"/>
              </a:cxn>
              <a:cxn ang="0">
                <a:pos x="42" y="1422"/>
              </a:cxn>
              <a:cxn ang="0">
                <a:pos x="54" y="1344"/>
              </a:cxn>
              <a:cxn ang="0">
                <a:pos x="66" y="1260"/>
              </a:cxn>
              <a:cxn ang="0">
                <a:pos x="78" y="1176"/>
              </a:cxn>
              <a:cxn ang="0">
                <a:pos x="96" y="1092"/>
              </a:cxn>
              <a:cxn ang="0">
                <a:pos x="114" y="1002"/>
              </a:cxn>
              <a:cxn ang="0">
                <a:pos x="138" y="906"/>
              </a:cxn>
              <a:cxn ang="0">
                <a:pos x="156" y="816"/>
              </a:cxn>
              <a:cxn ang="0">
                <a:pos x="186" y="720"/>
              </a:cxn>
              <a:cxn ang="0">
                <a:pos x="210" y="618"/>
              </a:cxn>
              <a:cxn ang="0">
                <a:pos x="240" y="516"/>
              </a:cxn>
              <a:cxn ang="0">
                <a:pos x="276" y="408"/>
              </a:cxn>
              <a:cxn ang="0">
                <a:pos x="312" y="306"/>
              </a:cxn>
              <a:cxn ang="0">
                <a:pos x="354" y="210"/>
              </a:cxn>
              <a:cxn ang="0">
                <a:pos x="402" y="120"/>
              </a:cxn>
              <a:cxn ang="0">
                <a:pos x="450" y="54"/>
              </a:cxn>
              <a:cxn ang="0">
                <a:pos x="510" y="18"/>
              </a:cxn>
              <a:cxn ang="0">
                <a:pos x="570" y="0"/>
              </a:cxn>
              <a:cxn ang="0">
                <a:pos x="642" y="6"/>
              </a:cxn>
              <a:cxn ang="0">
                <a:pos x="714" y="30"/>
              </a:cxn>
              <a:cxn ang="0">
                <a:pos x="804" y="54"/>
              </a:cxn>
              <a:cxn ang="0">
                <a:pos x="894" y="84"/>
              </a:cxn>
              <a:cxn ang="0">
                <a:pos x="1002" y="114"/>
              </a:cxn>
              <a:cxn ang="0">
                <a:pos x="1116" y="138"/>
              </a:cxn>
              <a:cxn ang="0">
                <a:pos x="1242" y="162"/>
              </a:cxn>
              <a:cxn ang="0">
                <a:pos x="1386" y="180"/>
              </a:cxn>
              <a:cxn ang="0">
                <a:pos x="1542" y="198"/>
              </a:cxn>
              <a:cxn ang="0">
                <a:pos x="1710" y="216"/>
              </a:cxn>
            </a:cxnLst>
            <a:rect l="0" t="0" r="r" b="b"/>
            <a:pathLst>
              <a:path w="1806" h="1764">
                <a:moveTo>
                  <a:pt x="0" y="1764"/>
                </a:moveTo>
                <a:lnTo>
                  <a:pt x="0" y="1740"/>
                </a:lnTo>
                <a:lnTo>
                  <a:pt x="6" y="1704"/>
                </a:lnTo>
                <a:lnTo>
                  <a:pt x="12" y="1662"/>
                </a:lnTo>
                <a:lnTo>
                  <a:pt x="12" y="1626"/>
                </a:lnTo>
                <a:lnTo>
                  <a:pt x="18" y="1584"/>
                </a:lnTo>
                <a:lnTo>
                  <a:pt x="24" y="1542"/>
                </a:lnTo>
                <a:lnTo>
                  <a:pt x="30" y="1506"/>
                </a:lnTo>
                <a:lnTo>
                  <a:pt x="36" y="1464"/>
                </a:lnTo>
                <a:lnTo>
                  <a:pt x="42" y="1422"/>
                </a:lnTo>
                <a:lnTo>
                  <a:pt x="48" y="1386"/>
                </a:lnTo>
                <a:lnTo>
                  <a:pt x="54" y="1344"/>
                </a:lnTo>
                <a:lnTo>
                  <a:pt x="60" y="1302"/>
                </a:lnTo>
                <a:lnTo>
                  <a:pt x="66" y="1260"/>
                </a:lnTo>
                <a:lnTo>
                  <a:pt x="72" y="1218"/>
                </a:lnTo>
                <a:lnTo>
                  <a:pt x="78" y="1176"/>
                </a:lnTo>
                <a:lnTo>
                  <a:pt x="90" y="1134"/>
                </a:lnTo>
                <a:lnTo>
                  <a:pt x="96" y="1092"/>
                </a:lnTo>
                <a:lnTo>
                  <a:pt x="108" y="1044"/>
                </a:lnTo>
                <a:lnTo>
                  <a:pt x="114" y="1002"/>
                </a:lnTo>
                <a:lnTo>
                  <a:pt x="126" y="954"/>
                </a:lnTo>
                <a:lnTo>
                  <a:pt x="138" y="906"/>
                </a:lnTo>
                <a:lnTo>
                  <a:pt x="144" y="864"/>
                </a:lnTo>
                <a:lnTo>
                  <a:pt x="156" y="816"/>
                </a:lnTo>
                <a:lnTo>
                  <a:pt x="168" y="768"/>
                </a:lnTo>
                <a:lnTo>
                  <a:pt x="186" y="720"/>
                </a:lnTo>
                <a:lnTo>
                  <a:pt x="198" y="666"/>
                </a:lnTo>
                <a:lnTo>
                  <a:pt x="210" y="618"/>
                </a:lnTo>
                <a:lnTo>
                  <a:pt x="228" y="564"/>
                </a:lnTo>
                <a:lnTo>
                  <a:pt x="240" y="516"/>
                </a:lnTo>
                <a:lnTo>
                  <a:pt x="258" y="462"/>
                </a:lnTo>
                <a:lnTo>
                  <a:pt x="276" y="408"/>
                </a:lnTo>
                <a:lnTo>
                  <a:pt x="294" y="360"/>
                </a:lnTo>
                <a:lnTo>
                  <a:pt x="312" y="306"/>
                </a:lnTo>
                <a:lnTo>
                  <a:pt x="336" y="258"/>
                </a:lnTo>
                <a:lnTo>
                  <a:pt x="354" y="210"/>
                </a:lnTo>
                <a:lnTo>
                  <a:pt x="378" y="162"/>
                </a:lnTo>
                <a:lnTo>
                  <a:pt x="402" y="120"/>
                </a:lnTo>
                <a:lnTo>
                  <a:pt x="426" y="84"/>
                </a:lnTo>
                <a:lnTo>
                  <a:pt x="450" y="54"/>
                </a:lnTo>
                <a:lnTo>
                  <a:pt x="480" y="36"/>
                </a:lnTo>
                <a:lnTo>
                  <a:pt x="510" y="18"/>
                </a:lnTo>
                <a:lnTo>
                  <a:pt x="540" y="6"/>
                </a:lnTo>
                <a:lnTo>
                  <a:pt x="570" y="0"/>
                </a:lnTo>
                <a:lnTo>
                  <a:pt x="606" y="0"/>
                </a:lnTo>
                <a:lnTo>
                  <a:pt x="642" y="6"/>
                </a:lnTo>
                <a:lnTo>
                  <a:pt x="678" y="18"/>
                </a:lnTo>
                <a:lnTo>
                  <a:pt x="714" y="30"/>
                </a:lnTo>
                <a:lnTo>
                  <a:pt x="756" y="42"/>
                </a:lnTo>
                <a:lnTo>
                  <a:pt x="804" y="54"/>
                </a:lnTo>
                <a:lnTo>
                  <a:pt x="846" y="72"/>
                </a:lnTo>
                <a:lnTo>
                  <a:pt x="894" y="84"/>
                </a:lnTo>
                <a:lnTo>
                  <a:pt x="948" y="96"/>
                </a:lnTo>
                <a:lnTo>
                  <a:pt x="1002" y="114"/>
                </a:lnTo>
                <a:lnTo>
                  <a:pt x="1056" y="126"/>
                </a:lnTo>
                <a:lnTo>
                  <a:pt x="1116" y="138"/>
                </a:lnTo>
                <a:lnTo>
                  <a:pt x="1176" y="150"/>
                </a:lnTo>
                <a:lnTo>
                  <a:pt x="1242" y="162"/>
                </a:lnTo>
                <a:lnTo>
                  <a:pt x="1308" y="174"/>
                </a:lnTo>
                <a:lnTo>
                  <a:pt x="1386" y="180"/>
                </a:lnTo>
                <a:lnTo>
                  <a:pt x="1458" y="192"/>
                </a:lnTo>
                <a:lnTo>
                  <a:pt x="1542" y="198"/>
                </a:lnTo>
                <a:lnTo>
                  <a:pt x="1626" y="210"/>
                </a:lnTo>
                <a:lnTo>
                  <a:pt x="1710" y="216"/>
                </a:lnTo>
                <a:lnTo>
                  <a:pt x="1806" y="222"/>
                </a:lnTo>
              </a:path>
            </a:pathLst>
          </a:custGeom>
          <a:noFill/>
          <a:ln w="5715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aphicFrame>
        <p:nvGraphicFramePr>
          <p:cNvPr id="314" name="Object 125"/>
          <p:cNvGraphicFramePr>
            <a:graphicFrameLocks noChangeAspect="1"/>
          </p:cNvGraphicFramePr>
          <p:nvPr/>
        </p:nvGraphicFramePr>
        <p:xfrm>
          <a:off x="4914900" y="3867150"/>
          <a:ext cx="3644897" cy="1371600"/>
        </p:xfrm>
        <a:graphic>
          <a:graphicData uri="http://schemas.openxmlformats.org/presentationml/2006/ole">
            <p:oleObj spid="_x0000_s2247682" name="Equation" r:id="rId5" imgW="1282680" imgH="469800" progId="Equation.DSMT4">
              <p:embed/>
            </p:oleObj>
          </a:graphicData>
        </a:graphic>
      </p:graphicFrame>
      <p:sp>
        <p:nvSpPr>
          <p:cNvPr id="121" name="Line 7"/>
          <p:cNvSpPr>
            <a:spLocks noChangeShapeType="1"/>
          </p:cNvSpPr>
          <p:nvPr/>
        </p:nvSpPr>
        <p:spPr bwMode="auto">
          <a:xfrm flipV="1">
            <a:off x="7727950" y="574675"/>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sp>
        <p:nvSpPr>
          <p:cNvPr id="122" name="Freeform 16"/>
          <p:cNvSpPr>
            <a:spLocks/>
          </p:cNvSpPr>
          <p:nvPr/>
        </p:nvSpPr>
        <p:spPr bwMode="auto">
          <a:xfrm>
            <a:off x="7575550" y="269875"/>
            <a:ext cx="1211263"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23" name="Freeform 17"/>
          <p:cNvSpPr>
            <a:spLocks/>
          </p:cNvSpPr>
          <p:nvPr/>
        </p:nvSpPr>
        <p:spPr bwMode="auto">
          <a:xfrm>
            <a:off x="7932738" y="684213"/>
            <a:ext cx="52387"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24" name="Freeform 19"/>
          <p:cNvSpPr>
            <a:spLocks/>
          </p:cNvSpPr>
          <p:nvPr/>
        </p:nvSpPr>
        <p:spPr bwMode="auto">
          <a:xfrm>
            <a:off x="7620000" y="304800"/>
            <a:ext cx="1004888"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25" name="Freeform 21"/>
          <p:cNvSpPr>
            <a:spLocks/>
          </p:cNvSpPr>
          <p:nvPr/>
        </p:nvSpPr>
        <p:spPr bwMode="auto">
          <a:xfrm>
            <a:off x="7612063" y="585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Tree>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8418513" y="1676400"/>
            <a:ext cx="0" cy="112240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418513" y="3408402"/>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297863" y="2798802"/>
          <a:ext cx="388937" cy="473075"/>
        </p:xfrm>
        <a:graphic>
          <a:graphicData uri="http://schemas.openxmlformats.org/presentationml/2006/ole">
            <p:oleObj spid="_x0000_s2248706" name="Equation" r:id="rId4" imgW="88560" imgH="177480" progId="Equation.DSMT4">
              <p:embed/>
            </p:oleObj>
          </a:graphicData>
        </a:graphic>
      </p:graphicFrame>
      <p:sp>
        <p:nvSpPr>
          <p:cNvPr id="67" name="Freeform 28"/>
          <p:cNvSpPr>
            <a:spLocks noChangeAspect="1"/>
          </p:cNvSpPr>
          <p:nvPr/>
        </p:nvSpPr>
        <p:spPr bwMode="auto">
          <a:xfrm>
            <a:off x="5205413" y="150340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9" name="Rectangle 44"/>
          <p:cNvSpPr>
            <a:spLocks noChangeAspect="1" noChangeArrowheads="1"/>
          </p:cNvSpPr>
          <p:nvPr/>
        </p:nvSpPr>
        <p:spPr bwMode="auto">
          <a:xfrm>
            <a:off x="5053013" y="5618202"/>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pSp>
        <p:nvGrpSpPr>
          <p:cNvPr id="2" name="Group 22"/>
          <p:cNvGrpSpPr/>
          <p:nvPr/>
        </p:nvGrpSpPr>
        <p:grpSpPr>
          <a:xfrm>
            <a:off x="4214813"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3" name="Straight Connector 32"/>
          <p:cNvCxnSpPr/>
          <p:nvPr/>
        </p:nvCxnSpPr>
        <p:spPr>
          <a:xfrm>
            <a:off x="5715001" y="1655802"/>
            <a:ext cx="12192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715001" y="4780002"/>
            <a:ext cx="1066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5410200" y="2738368"/>
            <a:ext cx="1744663" cy="4832"/>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1" name="Line 35"/>
          <p:cNvSpPr>
            <a:spLocks noChangeShapeType="1"/>
          </p:cNvSpPr>
          <p:nvPr/>
        </p:nvSpPr>
        <p:spPr bwMode="auto">
          <a:xfrm flipV="1">
            <a:off x="6767464" y="1681122"/>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2" name="Line 36"/>
          <p:cNvSpPr>
            <a:spLocks noChangeShapeType="1"/>
          </p:cNvSpPr>
          <p:nvPr/>
        </p:nvSpPr>
        <p:spPr bwMode="auto">
          <a:xfrm>
            <a:off x="6805564" y="2458998"/>
            <a:ext cx="0" cy="3048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43" name="Object 37"/>
          <p:cNvGraphicFramePr>
            <a:graphicFrameLocks noChangeAspect="1"/>
          </p:cNvGraphicFramePr>
          <p:nvPr/>
        </p:nvGraphicFramePr>
        <p:xfrm>
          <a:off x="6451552" y="2001798"/>
          <a:ext cx="777875" cy="473075"/>
        </p:xfrm>
        <a:graphic>
          <a:graphicData uri="http://schemas.openxmlformats.org/presentationml/2006/ole">
            <p:oleObj spid="_x0000_s2248707" name="Equation" r:id="rId5" imgW="177480" imgH="177480" progId="Equation.DSMT4">
              <p:embed/>
            </p:oleObj>
          </a:graphicData>
        </a:graphic>
      </p:graphicFrame>
      <p:sp>
        <p:nvSpPr>
          <p:cNvPr id="45" name="Freeform 28"/>
          <p:cNvSpPr>
            <a:spLocks noChangeAspect="1"/>
          </p:cNvSpPr>
          <p:nvPr/>
        </p:nvSpPr>
        <p:spPr bwMode="auto">
          <a:xfrm>
            <a:off x="7086601" y="241896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rgbClr val="FF0000"/>
          </a:solidFill>
          <a:ln w="12700">
            <a:solidFill>
              <a:srgbClr val="FF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nvGrpSpPr>
          <p:cNvPr id="4" name="Group 77"/>
          <p:cNvGrpSpPr/>
          <p:nvPr/>
        </p:nvGrpSpPr>
        <p:grpSpPr>
          <a:xfrm flipH="1">
            <a:off x="685800" y="762000"/>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84" name="Line 15"/>
          <p:cNvSpPr>
            <a:spLocks noChangeShapeType="1"/>
          </p:cNvSpPr>
          <p:nvPr/>
        </p:nvSpPr>
        <p:spPr bwMode="auto">
          <a:xfrm flipV="1">
            <a:off x="7279967" y="2819400"/>
            <a:ext cx="0" cy="1905000"/>
          </a:xfrm>
          <a:prstGeom prst="line">
            <a:avLst/>
          </a:prstGeom>
          <a:no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endParaRPr>
          </a:p>
        </p:txBody>
      </p:sp>
      <p:sp>
        <p:nvSpPr>
          <p:cNvPr id="70" name="TextBox 69"/>
          <p:cNvSpPr txBox="1"/>
          <p:nvPr/>
        </p:nvSpPr>
        <p:spPr>
          <a:xfrm>
            <a:off x="1801179" y="101025"/>
            <a:ext cx="5285421" cy="584775"/>
          </a:xfrm>
          <a:prstGeom prst="rect">
            <a:avLst/>
          </a:prstGeom>
          <a:noFill/>
        </p:spPr>
        <p:txBody>
          <a:bodyPr wrap="none" rtlCol="0">
            <a:spAutoFit/>
          </a:bodyPr>
          <a:lstStyle/>
          <a:p>
            <a:r>
              <a:rPr lang="en-US" sz="3200" b="1" dirty="0" smtClean="0">
                <a:solidFill>
                  <a:srgbClr val="FF0000"/>
                </a:solidFill>
                <a:latin typeface="Arial" pitchFamily="34" charset="0"/>
                <a:cs typeface="Arial" pitchFamily="34" charset="0"/>
              </a:rPr>
              <a:t>Harder if delayed or short </a:t>
            </a:r>
            <a:endParaRPr lang="en-US" sz="3200" b="1" dirty="0">
              <a:solidFill>
                <a:srgbClr val="FF0000"/>
              </a:solidFill>
              <a:latin typeface="Arial" pitchFamily="34" charset="0"/>
              <a:cs typeface="Arial" pitchFamily="34" charset="0"/>
            </a:endParaRPr>
          </a:p>
        </p:txBody>
      </p:sp>
      <p:sp>
        <p:nvSpPr>
          <p:cNvPr id="81" name="TextBox 80"/>
          <p:cNvSpPr txBox="1"/>
          <p:nvPr/>
        </p:nvSpPr>
        <p:spPr>
          <a:xfrm>
            <a:off x="5867400" y="3352800"/>
            <a:ext cx="1255472" cy="584775"/>
          </a:xfrm>
          <a:prstGeom prst="rect">
            <a:avLst/>
          </a:prstGeom>
          <a:noFill/>
        </p:spPr>
        <p:txBody>
          <a:bodyPr wrap="none" rtlCol="0">
            <a:spAutoFit/>
          </a:bodyPr>
          <a:lstStyle/>
          <a:p>
            <a:r>
              <a:rPr lang="en-US" sz="3200" b="1" dirty="0" smtClean="0">
                <a:solidFill>
                  <a:srgbClr val="FF0000"/>
                </a:solidFill>
                <a:latin typeface="Arial" pitchFamily="34" charset="0"/>
                <a:cs typeface="Arial" pitchFamily="34" charset="0"/>
              </a:rPr>
              <a:t>Short</a:t>
            </a:r>
            <a:endParaRPr lang="en-US" sz="3200" b="1" dirty="0">
              <a:solidFill>
                <a:srgbClr val="FF0000"/>
              </a:solidFill>
              <a:latin typeface="Arial" pitchFamily="34" charset="0"/>
              <a:cs typeface="Arial" pitchFamily="34" charset="0"/>
            </a:endParaRPr>
          </a:p>
        </p:txBody>
      </p:sp>
      <p:sp>
        <p:nvSpPr>
          <p:cNvPr id="88" name="Rectangle 87"/>
          <p:cNvSpPr/>
          <p:nvPr/>
        </p:nvSpPr>
        <p:spPr>
          <a:xfrm>
            <a:off x="838200" y="4419600"/>
            <a:ext cx="1828800" cy="9143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latin typeface="Arial" pitchFamily="34" charset="0"/>
                <a:cs typeface="Arial" pitchFamily="34" charset="0"/>
              </a:rPr>
              <a:t>Delay</a:t>
            </a:r>
            <a:endParaRPr lang="en-US" sz="3600" dirty="0">
              <a:solidFill>
                <a:prstClr val="black"/>
              </a:solidFill>
            </a:endParaRPr>
          </a:p>
        </p:txBody>
      </p:sp>
      <p:cxnSp>
        <p:nvCxnSpPr>
          <p:cNvPr id="99" name="Straight Arrow Connector 98"/>
          <p:cNvCxnSpPr>
            <a:stCxn id="88" idx="3"/>
          </p:cNvCxnSpPr>
          <p:nvPr/>
        </p:nvCxnSpPr>
        <p:spPr>
          <a:xfrm>
            <a:off x="2667000" y="4876800"/>
            <a:ext cx="1447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a:endCxn id="88" idx="0"/>
          </p:cNvCxnSpPr>
          <p:nvPr/>
        </p:nvCxnSpPr>
        <p:spPr>
          <a:xfrm>
            <a:off x="1752600" y="2743200"/>
            <a:ext cx="0" cy="16764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2895600" y="1752600"/>
            <a:ext cx="2438400" cy="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5903913" y="1754148"/>
            <a:ext cx="0" cy="112240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5903913" y="3486150"/>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5783263" y="2876550"/>
          <a:ext cx="388937" cy="473075"/>
        </p:xfrm>
        <a:graphic>
          <a:graphicData uri="http://schemas.openxmlformats.org/presentationml/2006/ole">
            <p:oleObj spid="_x0000_s2250754" name="Equation" r:id="rId4" imgW="88560" imgH="177480" progId="Equation.DSMT4">
              <p:embed/>
            </p:oleObj>
          </a:graphicData>
        </a:graphic>
      </p:graphicFrame>
      <p:grpSp>
        <p:nvGrpSpPr>
          <p:cNvPr id="2" name="Group 22"/>
          <p:cNvGrpSpPr/>
          <p:nvPr/>
        </p:nvGrpSpPr>
        <p:grpSpPr>
          <a:xfrm>
            <a:off x="4214813"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4" name="Straight Connector 33"/>
          <p:cNvCxnSpPr/>
          <p:nvPr/>
        </p:nvCxnSpPr>
        <p:spPr>
          <a:xfrm>
            <a:off x="5715001" y="4837152"/>
            <a:ext cx="1066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77"/>
          <p:cNvGrpSpPr/>
          <p:nvPr/>
        </p:nvGrpSpPr>
        <p:grpSpPr>
          <a:xfrm flipH="1">
            <a:off x="685800" y="762000"/>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88" name="Rectangle 87"/>
          <p:cNvSpPr/>
          <p:nvPr/>
        </p:nvSpPr>
        <p:spPr>
          <a:xfrm>
            <a:off x="838200" y="4419600"/>
            <a:ext cx="1828800" cy="9143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latin typeface="Arial" pitchFamily="34" charset="0"/>
                <a:cs typeface="Arial" pitchFamily="34" charset="0"/>
              </a:rPr>
              <a:t>Delay </a:t>
            </a:r>
            <a:r>
              <a:rPr lang="en-US" sz="4400" b="1" dirty="0" smtClean="0">
                <a:solidFill>
                  <a:srgbClr val="FF0000"/>
                </a:solidFill>
                <a:latin typeface="Arial" pitchFamily="34" charset="0"/>
                <a:cs typeface="Arial" pitchFamily="34" charset="0"/>
                <a:sym typeface="Symbol"/>
              </a:rPr>
              <a:t></a:t>
            </a:r>
            <a:endParaRPr lang="en-US" sz="4400" dirty="0">
              <a:solidFill>
                <a:prstClr val="black"/>
              </a:solidFill>
            </a:endParaRPr>
          </a:p>
        </p:txBody>
      </p:sp>
      <p:cxnSp>
        <p:nvCxnSpPr>
          <p:cNvPr id="99" name="Straight Arrow Connector 98"/>
          <p:cNvCxnSpPr>
            <a:stCxn id="88" idx="3"/>
          </p:cNvCxnSpPr>
          <p:nvPr/>
        </p:nvCxnSpPr>
        <p:spPr>
          <a:xfrm>
            <a:off x="2667000" y="4876800"/>
            <a:ext cx="1447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a:endCxn id="88" idx="0"/>
          </p:cNvCxnSpPr>
          <p:nvPr/>
        </p:nvCxnSpPr>
        <p:spPr>
          <a:xfrm>
            <a:off x="1752600" y="2743200"/>
            <a:ext cx="0" cy="16764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endCxn id="96" idx="2"/>
          </p:cNvCxnSpPr>
          <p:nvPr/>
        </p:nvCxnSpPr>
        <p:spPr>
          <a:xfrm flipV="1">
            <a:off x="2971800" y="1714500"/>
            <a:ext cx="2262250" cy="3810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graphicFrame>
        <p:nvGraphicFramePr>
          <p:cNvPr id="10281988" name="Object 4"/>
          <p:cNvGraphicFramePr>
            <a:graphicFrameLocks noChangeAspect="1"/>
          </p:cNvGraphicFramePr>
          <p:nvPr/>
        </p:nvGraphicFramePr>
        <p:xfrm>
          <a:off x="2819400" y="2362200"/>
          <a:ext cx="1752600" cy="1546232"/>
        </p:xfrm>
        <a:graphic>
          <a:graphicData uri="http://schemas.openxmlformats.org/presentationml/2006/ole">
            <p:oleObj spid="_x0000_s2250755" name="Equation" r:id="rId5" imgW="507960" imgH="444240" progId="Equation.DSMT4">
              <p:embed/>
            </p:oleObj>
          </a:graphicData>
        </a:graphic>
      </p:graphicFrame>
      <p:sp>
        <p:nvSpPr>
          <p:cNvPr id="83" name="TextBox 82"/>
          <p:cNvSpPr txBox="1"/>
          <p:nvPr/>
        </p:nvSpPr>
        <p:spPr>
          <a:xfrm>
            <a:off x="3921825" y="762000"/>
            <a:ext cx="1074333"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noise</a:t>
            </a:r>
            <a:endParaRPr lang="en-US" sz="3200" b="1" i="1" dirty="0">
              <a:solidFill>
                <a:prstClr val="black"/>
              </a:solidFill>
              <a:latin typeface="Times New Roman" pitchFamily="18" charset="0"/>
              <a:cs typeface="Times New Roman" pitchFamily="18" charset="0"/>
            </a:endParaRPr>
          </a:p>
        </p:txBody>
      </p:sp>
      <p:cxnSp>
        <p:nvCxnSpPr>
          <p:cNvPr id="86" name="Elbow Connector 85"/>
          <p:cNvCxnSpPr>
            <a:stCxn id="83" idx="1"/>
          </p:cNvCxnSpPr>
          <p:nvPr/>
        </p:nvCxnSpPr>
        <p:spPr>
          <a:xfrm rot="10800000" flipV="1">
            <a:off x="2931225" y="1054388"/>
            <a:ext cx="990600" cy="698212"/>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6781800" y="838200"/>
            <a:ext cx="1053494"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error</a:t>
            </a:r>
            <a:endParaRPr lang="en-US" sz="3200" b="1" i="1" dirty="0">
              <a:solidFill>
                <a:prstClr val="black"/>
              </a:solidFill>
              <a:latin typeface="Times New Roman" pitchFamily="18" charset="0"/>
              <a:cs typeface="Times New Roman" pitchFamily="18" charset="0"/>
            </a:endParaRPr>
          </a:p>
        </p:txBody>
      </p:sp>
      <p:cxnSp>
        <p:nvCxnSpPr>
          <p:cNvPr id="90" name="Elbow Connector 89"/>
          <p:cNvCxnSpPr>
            <a:stCxn id="96" idx="6"/>
            <a:endCxn id="89" idx="1"/>
          </p:cNvCxnSpPr>
          <p:nvPr/>
        </p:nvCxnSpPr>
        <p:spPr>
          <a:xfrm flipV="1">
            <a:off x="5615050" y="1130588"/>
            <a:ext cx="1166750" cy="583912"/>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6" name="Oval 95"/>
          <p:cNvSpPr/>
          <p:nvPr/>
        </p:nvSpPr>
        <p:spPr>
          <a:xfrm>
            <a:off x="5234050" y="1524000"/>
            <a:ext cx="381000" cy="3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aphicFrame>
        <p:nvGraphicFramePr>
          <p:cNvPr id="10281990" name="Object 6"/>
          <p:cNvGraphicFramePr>
            <a:graphicFrameLocks noChangeAspect="1"/>
          </p:cNvGraphicFramePr>
          <p:nvPr/>
        </p:nvGraphicFramePr>
        <p:xfrm>
          <a:off x="6553200" y="2209800"/>
          <a:ext cx="2368550" cy="1212850"/>
        </p:xfrm>
        <a:graphic>
          <a:graphicData uri="http://schemas.openxmlformats.org/presentationml/2006/ole">
            <p:oleObj spid="_x0000_s2250756" name="Equation" r:id="rId6" imgW="723600" imgH="368280" progId="Equation.DSMT4">
              <p:embed/>
            </p:oleObj>
          </a:graphicData>
        </a:graphic>
      </p:graphicFrame>
    </p:spTree>
  </p:cSld>
  <p:clrMapOvr>
    <a:masterClrMapping/>
  </p:clrMapOvr>
  <p:transition/>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5903913" y="992148"/>
            <a:ext cx="0" cy="112240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5903913" y="2724150"/>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5783263" y="2114550"/>
          <a:ext cx="388937" cy="473075"/>
        </p:xfrm>
        <a:graphic>
          <a:graphicData uri="http://schemas.openxmlformats.org/presentationml/2006/ole">
            <p:oleObj spid="_x0000_s2251778" name="Equation" r:id="rId4" imgW="88560" imgH="177480" progId="Equation.DSMT4">
              <p:embed/>
            </p:oleObj>
          </a:graphicData>
        </a:graphic>
      </p:graphicFrame>
      <p:grpSp>
        <p:nvGrpSpPr>
          <p:cNvPr id="2" name="Group 22"/>
          <p:cNvGrpSpPr/>
          <p:nvPr/>
        </p:nvGrpSpPr>
        <p:grpSpPr>
          <a:xfrm>
            <a:off x="4214813" y="1122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4" name="Straight Connector 33"/>
          <p:cNvCxnSpPr/>
          <p:nvPr/>
        </p:nvCxnSpPr>
        <p:spPr>
          <a:xfrm>
            <a:off x="5715001" y="4075152"/>
            <a:ext cx="1066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77"/>
          <p:cNvGrpSpPr/>
          <p:nvPr/>
        </p:nvGrpSpPr>
        <p:grpSpPr>
          <a:xfrm flipH="1">
            <a:off x="685800" y="0"/>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88" name="Rectangle 87"/>
          <p:cNvSpPr/>
          <p:nvPr/>
        </p:nvSpPr>
        <p:spPr>
          <a:xfrm>
            <a:off x="838200" y="3657600"/>
            <a:ext cx="1828800" cy="9143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latin typeface="Arial" pitchFamily="34" charset="0"/>
                <a:cs typeface="Arial" pitchFamily="34" charset="0"/>
              </a:rPr>
              <a:t>Delay </a:t>
            </a:r>
            <a:r>
              <a:rPr lang="en-US" sz="4400" b="1" dirty="0" smtClean="0">
                <a:solidFill>
                  <a:srgbClr val="FF0000"/>
                </a:solidFill>
                <a:latin typeface="Arial" pitchFamily="34" charset="0"/>
                <a:cs typeface="Arial" pitchFamily="34" charset="0"/>
                <a:sym typeface="Symbol"/>
              </a:rPr>
              <a:t></a:t>
            </a:r>
            <a:endParaRPr lang="en-US" sz="4400" dirty="0">
              <a:solidFill>
                <a:prstClr val="black"/>
              </a:solidFill>
            </a:endParaRPr>
          </a:p>
        </p:txBody>
      </p:sp>
      <p:cxnSp>
        <p:nvCxnSpPr>
          <p:cNvPr id="99" name="Straight Arrow Connector 98"/>
          <p:cNvCxnSpPr>
            <a:stCxn id="88" idx="3"/>
          </p:cNvCxnSpPr>
          <p:nvPr/>
        </p:nvCxnSpPr>
        <p:spPr>
          <a:xfrm>
            <a:off x="2667000" y="4114800"/>
            <a:ext cx="1447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a:endCxn id="88" idx="0"/>
          </p:cNvCxnSpPr>
          <p:nvPr/>
        </p:nvCxnSpPr>
        <p:spPr>
          <a:xfrm>
            <a:off x="1752600" y="1981200"/>
            <a:ext cx="0" cy="16764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endCxn id="96" idx="2"/>
          </p:cNvCxnSpPr>
          <p:nvPr/>
        </p:nvCxnSpPr>
        <p:spPr>
          <a:xfrm flipV="1">
            <a:off x="2971800" y="952500"/>
            <a:ext cx="2262250" cy="3810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graphicFrame>
        <p:nvGraphicFramePr>
          <p:cNvPr id="10281988" name="Object 4"/>
          <p:cNvGraphicFramePr>
            <a:graphicFrameLocks noChangeAspect="1"/>
          </p:cNvGraphicFramePr>
          <p:nvPr/>
        </p:nvGraphicFramePr>
        <p:xfrm>
          <a:off x="2819400" y="1600200"/>
          <a:ext cx="1752600" cy="1546232"/>
        </p:xfrm>
        <a:graphic>
          <a:graphicData uri="http://schemas.openxmlformats.org/presentationml/2006/ole">
            <p:oleObj spid="_x0000_s2251779" name="Equation" r:id="rId5" imgW="507960" imgH="444240" progId="Equation.DSMT4">
              <p:embed/>
            </p:oleObj>
          </a:graphicData>
        </a:graphic>
      </p:graphicFrame>
      <p:graphicFrame>
        <p:nvGraphicFramePr>
          <p:cNvPr id="10281989" name="Object 5"/>
          <p:cNvGraphicFramePr>
            <a:graphicFrameLocks noChangeAspect="1"/>
          </p:cNvGraphicFramePr>
          <p:nvPr/>
        </p:nvGraphicFramePr>
        <p:xfrm>
          <a:off x="304800" y="5029200"/>
          <a:ext cx="8516937" cy="1338262"/>
        </p:xfrm>
        <a:graphic>
          <a:graphicData uri="http://schemas.openxmlformats.org/presentationml/2006/ole">
            <p:oleObj spid="_x0000_s2251780" name="Equation" r:id="rId6" imgW="2603160" imgH="406080" progId="Equation.DSMT4">
              <p:embed/>
            </p:oleObj>
          </a:graphicData>
        </a:graphic>
      </p:graphicFrame>
      <p:sp>
        <p:nvSpPr>
          <p:cNvPr id="83" name="TextBox 82"/>
          <p:cNvSpPr txBox="1"/>
          <p:nvPr/>
        </p:nvSpPr>
        <p:spPr>
          <a:xfrm>
            <a:off x="3921825" y="0"/>
            <a:ext cx="1074333"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noise</a:t>
            </a:r>
            <a:endParaRPr lang="en-US" sz="3200" b="1" i="1" dirty="0">
              <a:solidFill>
                <a:prstClr val="black"/>
              </a:solidFill>
              <a:latin typeface="Times New Roman" pitchFamily="18" charset="0"/>
              <a:cs typeface="Times New Roman" pitchFamily="18" charset="0"/>
            </a:endParaRPr>
          </a:p>
        </p:txBody>
      </p:sp>
      <p:cxnSp>
        <p:nvCxnSpPr>
          <p:cNvPr id="86" name="Elbow Connector 85"/>
          <p:cNvCxnSpPr>
            <a:stCxn id="83" idx="1"/>
          </p:cNvCxnSpPr>
          <p:nvPr/>
        </p:nvCxnSpPr>
        <p:spPr>
          <a:xfrm rot="10800000" flipV="1">
            <a:off x="2931225" y="292388"/>
            <a:ext cx="990600" cy="698212"/>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6781800" y="76200"/>
            <a:ext cx="1053494"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error</a:t>
            </a:r>
            <a:endParaRPr lang="en-US" sz="3200" b="1" i="1" dirty="0">
              <a:solidFill>
                <a:prstClr val="black"/>
              </a:solidFill>
              <a:latin typeface="Times New Roman" pitchFamily="18" charset="0"/>
              <a:cs typeface="Times New Roman" pitchFamily="18" charset="0"/>
            </a:endParaRPr>
          </a:p>
        </p:txBody>
      </p:sp>
      <p:cxnSp>
        <p:nvCxnSpPr>
          <p:cNvPr id="90" name="Elbow Connector 89"/>
          <p:cNvCxnSpPr>
            <a:stCxn id="96" idx="6"/>
            <a:endCxn id="89" idx="1"/>
          </p:cNvCxnSpPr>
          <p:nvPr/>
        </p:nvCxnSpPr>
        <p:spPr>
          <a:xfrm flipV="1">
            <a:off x="5615050" y="368588"/>
            <a:ext cx="1166750" cy="583912"/>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6" name="Oval 95"/>
          <p:cNvSpPr/>
          <p:nvPr/>
        </p:nvSpPr>
        <p:spPr>
          <a:xfrm>
            <a:off x="5234050" y="762000"/>
            <a:ext cx="381000" cy="3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aphicFrame>
        <p:nvGraphicFramePr>
          <p:cNvPr id="10281990" name="Object 6"/>
          <p:cNvGraphicFramePr>
            <a:graphicFrameLocks noChangeAspect="1"/>
          </p:cNvGraphicFramePr>
          <p:nvPr/>
        </p:nvGraphicFramePr>
        <p:xfrm>
          <a:off x="6553200" y="1447800"/>
          <a:ext cx="2368550" cy="1212850"/>
        </p:xfrm>
        <a:graphic>
          <a:graphicData uri="http://schemas.openxmlformats.org/presentationml/2006/ole">
            <p:oleObj spid="_x0000_s2251781" name="Equation" r:id="rId7" imgW="723600" imgH="368280" progId="Equation.DSMT4">
              <p:embed/>
            </p:oleObj>
          </a:graphicData>
        </a:graphic>
      </p:graphicFrame>
      <p:sp>
        <p:nvSpPr>
          <p:cNvPr id="107" name="TextBox 106"/>
          <p:cNvSpPr txBox="1"/>
          <p:nvPr/>
        </p:nvSpPr>
        <p:spPr>
          <a:xfrm>
            <a:off x="7162800" y="3352800"/>
            <a:ext cx="1600200" cy="1077218"/>
          </a:xfrm>
          <a:prstGeom prst="rect">
            <a:avLst/>
          </a:prstGeom>
          <a:noFill/>
        </p:spPr>
        <p:txBody>
          <a:bodyPr wrap="square" rtlCol="0">
            <a:spAutoFit/>
          </a:bodyPr>
          <a:lstStyle/>
          <a:p>
            <a:pPr algn="ctr"/>
            <a:r>
              <a:rPr lang="en-US" sz="3200" b="1" dirty="0" smtClean="0">
                <a:solidFill>
                  <a:srgbClr val="FF0000"/>
                </a:solidFill>
                <a:latin typeface="Arial" pitchFamily="34" charset="0"/>
                <a:cs typeface="Arial" pitchFamily="34" charset="0"/>
              </a:rPr>
              <a:t>Delay is hard</a:t>
            </a:r>
            <a:endParaRPr lang="en-US" sz="3200" b="1" dirty="0">
              <a:solidFill>
                <a:srgbClr val="FF0000"/>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5903913" y="992148"/>
            <a:ext cx="0" cy="112240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5903913" y="2724150"/>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5783263" y="2114550"/>
          <a:ext cx="388937" cy="473075"/>
        </p:xfrm>
        <a:graphic>
          <a:graphicData uri="http://schemas.openxmlformats.org/presentationml/2006/ole">
            <p:oleObj spid="_x0000_s2252802" name="Equation" r:id="rId4" imgW="88560" imgH="177480" progId="Equation.DSMT4">
              <p:embed/>
            </p:oleObj>
          </a:graphicData>
        </a:graphic>
      </p:graphicFrame>
      <p:grpSp>
        <p:nvGrpSpPr>
          <p:cNvPr id="2" name="Group 22"/>
          <p:cNvGrpSpPr/>
          <p:nvPr/>
        </p:nvGrpSpPr>
        <p:grpSpPr>
          <a:xfrm>
            <a:off x="4214813" y="1122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4" name="Straight Connector 33"/>
          <p:cNvCxnSpPr/>
          <p:nvPr/>
        </p:nvCxnSpPr>
        <p:spPr>
          <a:xfrm>
            <a:off x="5715001" y="4075152"/>
            <a:ext cx="1066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77"/>
          <p:cNvGrpSpPr/>
          <p:nvPr/>
        </p:nvGrpSpPr>
        <p:grpSpPr>
          <a:xfrm flipH="1">
            <a:off x="685800" y="0"/>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88" name="Rectangle 87"/>
          <p:cNvSpPr/>
          <p:nvPr/>
        </p:nvSpPr>
        <p:spPr>
          <a:xfrm>
            <a:off x="1066800" y="3733800"/>
            <a:ext cx="1447800" cy="6095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prstClr val="black"/>
                </a:solidFill>
                <a:latin typeface="Arial" pitchFamily="34" charset="0"/>
                <a:cs typeface="Arial" pitchFamily="34" charset="0"/>
              </a:rPr>
              <a:t>Delay </a:t>
            </a:r>
            <a:r>
              <a:rPr lang="en-US" sz="3600" b="1" dirty="0" smtClean="0">
                <a:solidFill>
                  <a:prstClr val="black"/>
                </a:solidFill>
                <a:latin typeface="Arial" pitchFamily="34" charset="0"/>
                <a:cs typeface="Arial" pitchFamily="34" charset="0"/>
                <a:sym typeface="Symbol"/>
              </a:rPr>
              <a:t></a:t>
            </a:r>
            <a:endParaRPr lang="en-US" sz="3600" dirty="0">
              <a:solidFill>
                <a:prstClr val="black"/>
              </a:solidFill>
            </a:endParaRPr>
          </a:p>
        </p:txBody>
      </p:sp>
      <p:cxnSp>
        <p:nvCxnSpPr>
          <p:cNvPr id="99" name="Straight Arrow Connector 98"/>
          <p:cNvCxnSpPr>
            <a:stCxn id="88" idx="3"/>
          </p:cNvCxnSpPr>
          <p:nvPr/>
        </p:nvCxnSpPr>
        <p:spPr>
          <a:xfrm>
            <a:off x="2514600" y="4038600"/>
            <a:ext cx="16002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a:stCxn id="85" idx="2"/>
            <a:endCxn id="88" idx="0"/>
          </p:cNvCxnSpPr>
          <p:nvPr/>
        </p:nvCxnSpPr>
        <p:spPr>
          <a:xfrm>
            <a:off x="1790700" y="3048000"/>
            <a:ext cx="0" cy="6858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endCxn id="96" idx="2"/>
          </p:cNvCxnSpPr>
          <p:nvPr/>
        </p:nvCxnSpPr>
        <p:spPr>
          <a:xfrm flipV="1">
            <a:off x="2971800" y="952500"/>
            <a:ext cx="2262250" cy="3810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graphicFrame>
        <p:nvGraphicFramePr>
          <p:cNvPr id="10281988" name="Object 4"/>
          <p:cNvGraphicFramePr>
            <a:graphicFrameLocks noChangeAspect="1"/>
          </p:cNvGraphicFramePr>
          <p:nvPr/>
        </p:nvGraphicFramePr>
        <p:xfrm>
          <a:off x="2819400" y="1600200"/>
          <a:ext cx="1752600" cy="1546232"/>
        </p:xfrm>
        <a:graphic>
          <a:graphicData uri="http://schemas.openxmlformats.org/presentationml/2006/ole">
            <p:oleObj spid="_x0000_s2252803" name="Equation" r:id="rId5" imgW="507960" imgH="444240" progId="Equation.DSMT4">
              <p:embed/>
            </p:oleObj>
          </a:graphicData>
        </a:graphic>
      </p:graphicFrame>
      <p:graphicFrame>
        <p:nvGraphicFramePr>
          <p:cNvPr id="10281989" name="Object 5"/>
          <p:cNvGraphicFramePr>
            <a:graphicFrameLocks noChangeAspect="1"/>
          </p:cNvGraphicFramePr>
          <p:nvPr/>
        </p:nvGraphicFramePr>
        <p:xfrm>
          <a:off x="304800" y="5029200"/>
          <a:ext cx="8516937" cy="1338262"/>
        </p:xfrm>
        <a:graphic>
          <a:graphicData uri="http://schemas.openxmlformats.org/presentationml/2006/ole">
            <p:oleObj spid="_x0000_s2252804" name="Equation" r:id="rId6" imgW="2603160" imgH="406080" progId="Equation.DSMT4">
              <p:embed/>
            </p:oleObj>
          </a:graphicData>
        </a:graphic>
      </p:graphicFrame>
      <p:sp>
        <p:nvSpPr>
          <p:cNvPr id="83" name="TextBox 82"/>
          <p:cNvSpPr txBox="1"/>
          <p:nvPr/>
        </p:nvSpPr>
        <p:spPr>
          <a:xfrm>
            <a:off x="3921825" y="0"/>
            <a:ext cx="1074333"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noise</a:t>
            </a:r>
            <a:endParaRPr lang="en-US" sz="3200" b="1" i="1" dirty="0">
              <a:solidFill>
                <a:prstClr val="black"/>
              </a:solidFill>
              <a:latin typeface="Times New Roman" pitchFamily="18" charset="0"/>
              <a:cs typeface="Times New Roman" pitchFamily="18" charset="0"/>
            </a:endParaRPr>
          </a:p>
        </p:txBody>
      </p:sp>
      <p:cxnSp>
        <p:nvCxnSpPr>
          <p:cNvPr id="86" name="Elbow Connector 85"/>
          <p:cNvCxnSpPr>
            <a:stCxn id="83" idx="1"/>
          </p:cNvCxnSpPr>
          <p:nvPr/>
        </p:nvCxnSpPr>
        <p:spPr>
          <a:xfrm rot="10800000" flipV="1">
            <a:off x="2931225" y="292388"/>
            <a:ext cx="990600" cy="698212"/>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6781800" y="76200"/>
            <a:ext cx="1053494"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error</a:t>
            </a:r>
            <a:endParaRPr lang="en-US" sz="3200" b="1" i="1" dirty="0">
              <a:solidFill>
                <a:prstClr val="black"/>
              </a:solidFill>
              <a:latin typeface="Times New Roman" pitchFamily="18" charset="0"/>
              <a:cs typeface="Times New Roman" pitchFamily="18" charset="0"/>
            </a:endParaRPr>
          </a:p>
        </p:txBody>
      </p:sp>
      <p:cxnSp>
        <p:nvCxnSpPr>
          <p:cNvPr id="90" name="Elbow Connector 89"/>
          <p:cNvCxnSpPr>
            <a:stCxn id="96" idx="6"/>
            <a:endCxn id="89" idx="1"/>
          </p:cNvCxnSpPr>
          <p:nvPr/>
        </p:nvCxnSpPr>
        <p:spPr>
          <a:xfrm flipV="1">
            <a:off x="5615050" y="368588"/>
            <a:ext cx="1166750" cy="583912"/>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6" name="Oval 95"/>
          <p:cNvSpPr/>
          <p:nvPr/>
        </p:nvSpPr>
        <p:spPr>
          <a:xfrm>
            <a:off x="5234050" y="762000"/>
            <a:ext cx="381000" cy="3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aphicFrame>
        <p:nvGraphicFramePr>
          <p:cNvPr id="10281990" name="Object 6"/>
          <p:cNvGraphicFramePr>
            <a:graphicFrameLocks noChangeAspect="1"/>
          </p:cNvGraphicFramePr>
          <p:nvPr/>
        </p:nvGraphicFramePr>
        <p:xfrm>
          <a:off x="6553200" y="1447800"/>
          <a:ext cx="2368550" cy="1212850"/>
        </p:xfrm>
        <a:graphic>
          <a:graphicData uri="http://schemas.openxmlformats.org/presentationml/2006/ole">
            <p:oleObj spid="_x0000_s2252805" name="Equation" r:id="rId7" imgW="723600" imgH="368280" progId="Equation.DSMT4">
              <p:embed/>
            </p:oleObj>
          </a:graphicData>
        </a:graphic>
      </p:graphicFrame>
      <p:sp>
        <p:nvSpPr>
          <p:cNvPr id="107" name="TextBox 106"/>
          <p:cNvSpPr txBox="1"/>
          <p:nvPr/>
        </p:nvSpPr>
        <p:spPr>
          <a:xfrm>
            <a:off x="7162800" y="3352800"/>
            <a:ext cx="1600200" cy="1077218"/>
          </a:xfrm>
          <a:prstGeom prst="rect">
            <a:avLst/>
          </a:prstGeom>
          <a:noFill/>
        </p:spPr>
        <p:txBody>
          <a:bodyPr wrap="square" rtlCol="0">
            <a:spAutoFit/>
          </a:bodyPr>
          <a:lstStyle/>
          <a:p>
            <a:pPr algn="ctr"/>
            <a:r>
              <a:rPr lang="en-US" sz="3200" b="1" dirty="0" smtClean="0">
                <a:solidFill>
                  <a:srgbClr val="FF0000"/>
                </a:solidFill>
                <a:latin typeface="Arial" pitchFamily="34" charset="0"/>
                <a:cs typeface="Arial" pitchFamily="34" charset="0"/>
              </a:rPr>
              <a:t>Delay is hard</a:t>
            </a:r>
            <a:endParaRPr lang="en-US" sz="3200" b="1" dirty="0">
              <a:solidFill>
                <a:srgbClr val="FF0000"/>
              </a:solidFill>
              <a:latin typeface="Arial" pitchFamily="34" charset="0"/>
              <a:cs typeface="Arial" pitchFamily="34" charset="0"/>
            </a:endParaRPr>
          </a:p>
        </p:txBody>
      </p:sp>
      <p:sp>
        <p:nvSpPr>
          <p:cNvPr id="85" name="Rectangle 84"/>
          <p:cNvSpPr/>
          <p:nvPr/>
        </p:nvSpPr>
        <p:spPr>
          <a:xfrm>
            <a:off x="1066800" y="2057400"/>
            <a:ext cx="1447800" cy="9906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i="1" dirty="0" smtClean="0">
                <a:solidFill>
                  <a:srgbClr val="FF0000"/>
                </a:solidFill>
                <a:latin typeface="Arial" pitchFamily="34" charset="0"/>
                <a:cs typeface="Arial" pitchFamily="34" charset="0"/>
              </a:rPr>
              <a:t>Any</a:t>
            </a:r>
            <a:r>
              <a:rPr lang="en-US" sz="2800" b="1" dirty="0" smtClean="0">
                <a:solidFill>
                  <a:srgbClr val="FF0000"/>
                </a:solidFill>
                <a:latin typeface="Arial" pitchFamily="34" charset="0"/>
                <a:cs typeface="Arial" pitchFamily="34" charset="0"/>
              </a:rPr>
              <a:t> control</a:t>
            </a:r>
            <a:endParaRPr lang="en-US" sz="3600" dirty="0">
              <a:solidFill>
                <a:prstClr val="black"/>
              </a:solidFill>
            </a:endParaRPr>
          </a:p>
        </p:txBody>
      </p:sp>
      <p:sp>
        <p:nvSpPr>
          <p:cNvPr id="67" name="TextBox 66"/>
          <p:cNvSpPr txBox="1"/>
          <p:nvPr/>
        </p:nvSpPr>
        <p:spPr>
          <a:xfrm>
            <a:off x="3200400" y="838200"/>
            <a:ext cx="4343400" cy="1815882"/>
          </a:xfrm>
          <a:prstGeom prst="rect">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kern="0" dirty="0" smtClean="0">
                <a:solidFill>
                  <a:sysClr val="windowText" lastClr="000000"/>
                </a:solidFill>
                <a:latin typeface="Arial" pitchFamily="34" charset="0"/>
                <a:cs typeface="Arial" pitchFamily="34" charset="0"/>
              </a:rPr>
              <a:t>This holds for </a:t>
            </a:r>
            <a:r>
              <a:rPr lang="en-US" sz="2800" b="1" i="1" kern="0" dirty="0" smtClean="0">
                <a:solidFill>
                  <a:sysClr val="windowText" lastClr="000000"/>
                </a:solidFill>
                <a:latin typeface="Arial" pitchFamily="34" charset="0"/>
                <a:cs typeface="Arial" pitchFamily="34" charset="0"/>
              </a:rPr>
              <a:t>any</a:t>
            </a:r>
            <a:r>
              <a:rPr lang="en-US" sz="2800" kern="0" dirty="0" smtClean="0">
                <a:solidFill>
                  <a:sysClr val="windowText" lastClr="000000"/>
                </a:solidFill>
                <a:latin typeface="Arial" pitchFamily="34" charset="0"/>
                <a:cs typeface="Arial" pitchFamily="34" charset="0"/>
              </a:rPr>
              <a:t> controller so is an intrinsic constraint on the difficulty of the problem. </a:t>
            </a:r>
          </a:p>
        </p:txBody>
      </p:sp>
    </p:spTree>
  </p:cSld>
  <p:clrMapOvr>
    <a:masterClrMapping/>
  </p:clrMapOvr>
  <p:transition/>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a:off x="1752600" y="52887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 name="Line 12"/>
          <p:cNvSpPr>
            <a:spLocks noChangeShapeType="1"/>
          </p:cNvSpPr>
          <p:nvPr/>
        </p:nvSpPr>
        <p:spPr bwMode="auto">
          <a:xfrm flipV="1">
            <a:off x="1752600" y="16250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 name="Line 13"/>
          <p:cNvSpPr>
            <a:spLocks noChangeShapeType="1"/>
          </p:cNvSpPr>
          <p:nvPr/>
        </p:nvSpPr>
        <p:spPr bwMode="auto">
          <a:xfrm>
            <a:off x="1752600" y="52887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4" name="Line 14"/>
          <p:cNvSpPr>
            <a:spLocks noChangeShapeType="1"/>
          </p:cNvSpPr>
          <p:nvPr/>
        </p:nvSpPr>
        <p:spPr bwMode="auto">
          <a:xfrm flipV="1">
            <a:off x="1752600" y="16250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5" name="Line 15"/>
          <p:cNvSpPr>
            <a:spLocks noChangeShapeType="1"/>
          </p:cNvSpPr>
          <p:nvPr/>
        </p:nvSpPr>
        <p:spPr bwMode="auto">
          <a:xfrm flipV="1">
            <a:off x="1752600"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7" name="Line 17"/>
          <p:cNvSpPr>
            <a:spLocks noChangeShapeType="1"/>
          </p:cNvSpPr>
          <p:nvPr/>
        </p:nvSpPr>
        <p:spPr bwMode="auto">
          <a:xfrm flipV="1">
            <a:off x="1752600" y="5238904"/>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1" name="Line 21"/>
          <p:cNvSpPr>
            <a:spLocks noChangeShapeType="1"/>
          </p:cNvSpPr>
          <p:nvPr/>
        </p:nvSpPr>
        <p:spPr bwMode="auto">
          <a:xfrm flipV="1">
            <a:off x="2505652"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3" name="Line 23"/>
          <p:cNvSpPr>
            <a:spLocks noChangeShapeType="1"/>
          </p:cNvSpPr>
          <p:nvPr/>
        </p:nvSpPr>
        <p:spPr bwMode="auto">
          <a:xfrm flipV="1">
            <a:off x="2946117"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5" name="Line 25"/>
          <p:cNvSpPr>
            <a:spLocks noChangeShapeType="1"/>
          </p:cNvSpPr>
          <p:nvPr/>
        </p:nvSpPr>
        <p:spPr bwMode="auto">
          <a:xfrm flipV="1">
            <a:off x="3272914"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7" name="Line 27"/>
          <p:cNvSpPr>
            <a:spLocks noChangeShapeType="1"/>
          </p:cNvSpPr>
          <p:nvPr/>
        </p:nvSpPr>
        <p:spPr bwMode="auto">
          <a:xfrm flipV="1">
            <a:off x="3514459"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9" name="Line 29"/>
          <p:cNvSpPr>
            <a:spLocks noChangeShapeType="1"/>
          </p:cNvSpPr>
          <p:nvPr/>
        </p:nvSpPr>
        <p:spPr bwMode="auto">
          <a:xfrm flipV="1">
            <a:off x="3713379"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1" name="Line 31"/>
          <p:cNvSpPr>
            <a:spLocks noChangeShapeType="1"/>
          </p:cNvSpPr>
          <p:nvPr/>
        </p:nvSpPr>
        <p:spPr bwMode="auto">
          <a:xfrm flipV="1">
            <a:off x="3883881"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3" name="Line 33"/>
          <p:cNvSpPr>
            <a:spLocks noChangeShapeType="1"/>
          </p:cNvSpPr>
          <p:nvPr/>
        </p:nvSpPr>
        <p:spPr bwMode="auto">
          <a:xfrm flipV="1">
            <a:off x="4025967"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5" name="Line 35"/>
          <p:cNvSpPr>
            <a:spLocks noChangeShapeType="1"/>
          </p:cNvSpPr>
          <p:nvPr/>
        </p:nvSpPr>
        <p:spPr bwMode="auto">
          <a:xfrm flipV="1">
            <a:off x="4153843"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37"/>
          <p:cNvSpPr>
            <a:spLocks noChangeShapeType="1"/>
          </p:cNvSpPr>
          <p:nvPr/>
        </p:nvSpPr>
        <p:spPr bwMode="auto">
          <a:xfrm flipV="1">
            <a:off x="4281720"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39"/>
          <p:cNvSpPr>
            <a:spLocks noChangeShapeType="1"/>
          </p:cNvSpPr>
          <p:nvPr/>
        </p:nvSpPr>
        <p:spPr bwMode="auto">
          <a:xfrm flipV="1">
            <a:off x="4281720" y="5238904"/>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43"/>
          <p:cNvSpPr>
            <a:spLocks noChangeShapeType="1"/>
          </p:cNvSpPr>
          <p:nvPr/>
        </p:nvSpPr>
        <p:spPr bwMode="auto">
          <a:xfrm flipV="1">
            <a:off x="5034773"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45"/>
          <p:cNvSpPr>
            <a:spLocks noChangeShapeType="1"/>
          </p:cNvSpPr>
          <p:nvPr/>
        </p:nvSpPr>
        <p:spPr bwMode="auto">
          <a:xfrm flipV="1">
            <a:off x="5475238"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47"/>
          <p:cNvSpPr>
            <a:spLocks noChangeShapeType="1"/>
          </p:cNvSpPr>
          <p:nvPr/>
        </p:nvSpPr>
        <p:spPr bwMode="auto">
          <a:xfrm flipV="1">
            <a:off x="5802035"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49"/>
          <p:cNvSpPr>
            <a:spLocks noChangeShapeType="1"/>
          </p:cNvSpPr>
          <p:nvPr/>
        </p:nvSpPr>
        <p:spPr bwMode="auto">
          <a:xfrm flipV="1">
            <a:off x="6043580"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51"/>
          <p:cNvSpPr>
            <a:spLocks noChangeShapeType="1"/>
          </p:cNvSpPr>
          <p:nvPr/>
        </p:nvSpPr>
        <p:spPr bwMode="auto">
          <a:xfrm flipV="1">
            <a:off x="6242499"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53"/>
          <p:cNvSpPr>
            <a:spLocks noChangeShapeType="1"/>
          </p:cNvSpPr>
          <p:nvPr/>
        </p:nvSpPr>
        <p:spPr bwMode="auto">
          <a:xfrm flipV="1">
            <a:off x="6413002"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5"/>
          <p:cNvSpPr>
            <a:spLocks noChangeShapeType="1"/>
          </p:cNvSpPr>
          <p:nvPr/>
        </p:nvSpPr>
        <p:spPr bwMode="auto">
          <a:xfrm flipV="1">
            <a:off x="6555087"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7"/>
          <p:cNvSpPr>
            <a:spLocks noChangeShapeType="1"/>
          </p:cNvSpPr>
          <p:nvPr/>
        </p:nvSpPr>
        <p:spPr bwMode="auto">
          <a:xfrm flipV="1">
            <a:off x="6682964"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65"/>
          <p:cNvSpPr>
            <a:spLocks noChangeShapeType="1"/>
          </p:cNvSpPr>
          <p:nvPr/>
        </p:nvSpPr>
        <p:spPr bwMode="auto">
          <a:xfrm>
            <a:off x="1752600" y="528875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7" name="Line 67"/>
          <p:cNvSpPr>
            <a:spLocks noChangeShapeType="1"/>
          </p:cNvSpPr>
          <p:nvPr/>
        </p:nvSpPr>
        <p:spPr bwMode="auto">
          <a:xfrm>
            <a:off x="1752600" y="5288751"/>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71"/>
          <p:cNvSpPr>
            <a:spLocks noChangeShapeType="1"/>
          </p:cNvSpPr>
          <p:nvPr/>
        </p:nvSpPr>
        <p:spPr bwMode="auto">
          <a:xfrm>
            <a:off x="1752600" y="417966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73"/>
          <p:cNvSpPr>
            <a:spLocks noChangeShapeType="1"/>
          </p:cNvSpPr>
          <p:nvPr/>
        </p:nvSpPr>
        <p:spPr bwMode="auto">
          <a:xfrm>
            <a:off x="1752600" y="353165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5" name="Line 75"/>
          <p:cNvSpPr>
            <a:spLocks noChangeShapeType="1"/>
          </p:cNvSpPr>
          <p:nvPr/>
        </p:nvSpPr>
        <p:spPr bwMode="auto">
          <a:xfrm>
            <a:off x="1752600" y="307057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7" name="Line 77"/>
          <p:cNvSpPr>
            <a:spLocks noChangeShapeType="1"/>
          </p:cNvSpPr>
          <p:nvPr/>
        </p:nvSpPr>
        <p:spPr bwMode="auto">
          <a:xfrm>
            <a:off x="1752600" y="272165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9" name="Line 79"/>
          <p:cNvSpPr>
            <a:spLocks noChangeShapeType="1"/>
          </p:cNvSpPr>
          <p:nvPr/>
        </p:nvSpPr>
        <p:spPr bwMode="auto">
          <a:xfrm>
            <a:off x="1752600" y="243503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1" name="Line 81"/>
          <p:cNvSpPr>
            <a:spLocks noChangeShapeType="1"/>
          </p:cNvSpPr>
          <p:nvPr/>
        </p:nvSpPr>
        <p:spPr bwMode="auto">
          <a:xfrm>
            <a:off x="1752600" y="2185799"/>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3" name="Line 83"/>
          <p:cNvSpPr>
            <a:spLocks noChangeShapeType="1"/>
          </p:cNvSpPr>
          <p:nvPr/>
        </p:nvSpPr>
        <p:spPr bwMode="auto">
          <a:xfrm>
            <a:off x="1752600" y="197395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94"/>
          <p:cNvSpPr>
            <a:spLocks noChangeShapeType="1"/>
          </p:cNvSpPr>
          <p:nvPr/>
        </p:nvSpPr>
        <p:spPr bwMode="auto">
          <a:xfrm>
            <a:off x="1752600" y="52887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6" name="Line 96"/>
          <p:cNvSpPr>
            <a:spLocks noChangeShapeType="1"/>
          </p:cNvSpPr>
          <p:nvPr/>
        </p:nvSpPr>
        <p:spPr bwMode="auto">
          <a:xfrm flipV="1">
            <a:off x="1752600" y="16250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1" name="TextBox 100"/>
          <p:cNvSpPr txBox="1"/>
          <p:nvPr/>
        </p:nvSpPr>
        <p:spPr>
          <a:xfrm>
            <a:off x="76200" y="1861829"/>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104" name="TextBox 103"/>
          <p:cNvSpPr txBox="1"/>
          <p:nvPr/>
        </p:nvSpPr>
        <p:spPr>
          <a:xfrm>
            <a:off x="3276600" y="3276600"/>
            <a:ext cx="668773" cy="646331"/>
          </a:xfrm>
          <a:prstGeom prst="rect">
            <a:avLst/>
          </a:prstGeom>
          <a:noFill/>
        </p:spPr>
        <p:txBody>
          <a:bodyPr wrap="none" rtlCol="0">
            <a:spAutoFit/>
          </a:bodyPr>
          <a:lstStyle/>
          <a:p>
            <a:r>
              <a:rPr lang="en-US" sz="3600" dirty="0" smtClean="0">
                <a:solidFill>
                  <a:srgbClr val="0000CC"/>
                </a:solidFill>
              </a:rPr>
              <a:t>up</a:t>
            </a:r>
            <a:endParaRPr lang="en-US" sz="3600" dirty="0">
              <a:solidFill>
                <a:srgbClr val="0000CC"/>
              </a:solidFill>
            </a:endParaRPr>
          </a:p>
        </p:txBody>
      </p:sp>
      <p:sp>
        <p:nvSpPr>
          <p:cNvPr id="60" name="TextBox 59"/>
          <p:cNvSpPr txBox="1"/>
          <p:nvPr/>
        </p:nvSpPr>
        <p:spPr>
          <a:xfrm>
            <a:off x="7620000" y="5410200"/>
            <a:ext cx="1449436" cy="584775"/>
          </a:xfrm>
          <a:prstGeom prst="rect">
            <a:avLst/>
          </a:prstGeom>
          <a:noFill/>
        </p:spPr>
        <p:txBody>
          <a:bodyPr wrap="none" rtlCol="0">
            <a:spAutoFit/>
          </a:bodyPr>
          <a:lstStyle/>
          <a:p>
            <a:r>
              <a:rPr lang="en-US" sz="3200" dirty="0" smtClean="0">
                <a:solidFill>
                  <a:srgbClr val="000000"/>
                </a:solidFill>
              </a:rPr>
              <a:t>1/delay</a:t>
            </a:r>
            <a:endParaRPr lang="en-US" sz="3200" dirty="0">
              <a:solidFill>
                <a:srgbClr val="000000"/>
              </a:solidFill>
            </a:endParaRPr>
          </a:p>
        </p:txBody>
      </p:sp>
      <p:graphicFrame>
        <p:nvGraphicFramePr>
          <p:cNvPr id="2842630" name="Object 6"/>
          <p:cNvGraphicFramePr>
            <a:graphicFrameLocks noChangeAspect="1"/>
          </p:cNvGraphicFramePr>
          <p:nvPr/>
        </p:nvGraphicFramePr>
        <p:xfrm>
          <a:off x="558800" y="2768600"/>
          <a:ext cx="752475" cy="984250"/>
        </p:xfrm>
        <a:graphic>
          <a:graphicData uri="http://schemas.openxmlformats.org/presentationml/2006/ole">
            <p:oleObj spid="_x0000_s2253826" name="Equation" r:id="rId4" imgW="304560" imgH="444240" progId="Equation.DSMT4">
              <p:embed/>
            </p:oleObj>
          </a:graphicData>
        </a:graphic>
      </p:graphicFrame>
      <p:sp>
        <p:nvSpPr>
          <p:cNvPr id="50" name="Freeform 49"/>
          <p:cNvSpPr/>
          <p:nvPr/>
        </p:nvSpPr>
        <p:spPr bwMode="auto">
          <a:xfrm>
            <a:off x="1969477" y="2703548"/>
            <a:ext cx="4982308" cy="2157046"/>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srgbClr val="000000"/>
              </a:solidFill>
            </a:endParaRPr>
          </a:p>
        </p:txBody>
      </p:sp>
      <p:sp>
        <p:nvSpPr>
          <p:cNvPr id="74" name="TextBox 73"/>
          <p:cNvSpPr txBox="1"/>
          <p:nvPr/>
        </p:nvSpPr>
        <p:spPr>
          <a:xfrm>
            <a:off x="7543800" y="2362200"/>
            <a:ext cx="357790" cy="584775"/>
          </a:xfrm>
          <a:prstGeom prst="rect">
            <a:avLst/>
          </a:prstGeom>
          <a:noFill/>
        </p:spPr>
        <p:txBody>
          <a:bodyPr wrap="none" rtlCol="0">
            <a:spAutoFit/>
          </a:bodyPr>
          <a:lstStyle/>
          <a:p>
            <a:r>
              <a:rPr lang="en-US" sz="3200" i="1" dirty="0" smtClean="0">
                <a:solidFill>
                  <a:srgbClr val="000000"/>
                </a:solidFill>
              </a:rPr>
              <a:t>L</a:t>
            </a:r>
            <a:endParaRPr lang="en-US" sz="3200" i="1" dirty="0">
              <a:solidFill>
                <a:srgbClr val="000000"/>
              </a:solidFill>
            </a:endParaRPr>
          </a:p>
        </p:txBody>
      </p:sp>
      <p:grpSp>
        <p:nvGrpSpPr>
          <p:cNvPr id="2" name="Group 98"/>
          <p:cNvGrpSpPr/>
          <p:nvPr/>
        </p:nvGrpSpPr>
        <p:grpSpPr>
          <a:xfrm>
            <a:off x="6934200" y="1676400"/>
            <a:ext cx="1219200" cy="3216761"/>
            <a:chOff x="7183350" y="3200400"/>
            <a:chExt cx="1219200" cy="3216761"/>
          </a:xfrm>
        </p:grpSpPr>
        <p:sp>
          <p:nvSpPr>
            <p:cNvPr id="100"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103"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5"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6"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7"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8"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9"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68" name="Straight Connector 67"/>
          <p:cNvCxnSpPr/>
          <p:nvPr/>
        </p:nvCxnSpPr>
        <p:spPr>
          <a:xfrm>
            <a:off x="1828800" y="5130225"/>
            <a:ext cx="4648200"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1905000" y="4596825"/>
            <a:ext cx="1007199" cy="523220"/>
          </a:xfrm>
          <a:prstGeom prst="rect">
            <a:avLst/>
          </a:prstGeom>
          <a:noFill/>
        </p:spPr>
        <p:txBody>
          <a:bodyPr wrap="none" rtlCol="0">
            <a:spAutoFit/>
          </a:bodyPr>
          <a:lstStyle/>
          <a:p>
            <a:r>
              <a:rPr lang="en-US" sz="2800" dirty="0" smtClean="0">
                <a:solidFill>
                  <a:prstClr val="black"/>
                </a:solidFill>
              </a:rPr>
              <a:t>down</a:t>
            </a:r>
            <a:endParaRPr lang="en-US" sz="2800" dirty="0">
              <a:solidFill>
                <a:prstClr val="black"/>
              </a:solidFill>
            </a:endParaRPr>
          </a:p>
        </p:txBody>
      </p:sp>
      <p:graphicFrame>
        <p:nvGraphicFramePr>
          <p:cNvPr id="36869" name="Object 5"/>
          <p:cNvGraphicFramePr>
            <a:graphicFrameLocks noChangeAspect="1"/>
          </p:cNvGraphicFramePr>
          <p:nvPr/>
        </p:nvGraphicFramePr>
        <p:xfrm>
          <a:off x="1524000" y="76201"/>
          <a:ext cx="5867400" cy="1211418"/>
        </p:xfrm>
        <a:graphic>
          <a:graphicData uri="http://schemas.openxmlformats.org/presentationml/2006/ole">
            <p:oleObj spid="_x0000_s2253827" name="Equation" r:id="rId5" imgW="1981080" imgH="406080" progId="Equation.DSMT4">
              <p:embed/>
            </p:oleObj>
          </a:graphicData>
        </a:graphic>
      </p:graphicFrame>
      <p:sp>
        <p:nvSpPr>
          <p:cNvPr id="70" name="TextBox 69"/>
          <p:cNvSpPr txBox="1"/>
          <p:nvPr/>
        </p:nvSpPr>
        <p:spPr>
          <a:xfrm>
            <a:off x="4724400" y="1524000"/>
            <a:ext cx="2447465" cy="523220"/>
          </a:xfrm>
          <a:prstGeom prst="rect">
            <a:avLst/>
          </a:prstGeom>
          <a:noFill/>
        </p:spPr>
        <p:txBody>
          <a:bodyPr wrap="none" rtlCol="0">
            <a:spAutoFit/>
          </a:bodyPr>
          <a:lstStyle/>
          <a:p>
            <a:r>
              <a:rPr lang="en-US" sz="2800" dirty="0" smtClean="0">
                <a:solidFill>
                  <a:prstClr val="black"/>
                </a:solidFill>
              </a:rPr>
              <a:t>For fixed length</a:t>
            </a:r>
            <a:endParaRPr lang="en-US" sz="2800" dirty="0">
              <a:solidFill>
                <a:prstClr val="black"/>
              </a:solidFill>
            </a:endParaRPr>
          </a:p>
        </p:txBody>
      </p:sp>
      <p:sp>
        <p:nvSpPr>
          <p:cNvPr id="72" name="TextBox 71"/>
          <p:cNvSpPr txBox="1"/>
          <p:nvPr/>
        </p:nvSpPr>
        <p:spPr>
          <a:xfrm>
            <a:off x="1905000" y="5334000"/>
            <a:ext cx="1752600" cy="1077218"/>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large </a:t>
            </a:r>
            <a:r>
              <a:rPr lang="en-US" sz="3200" dirty="0" smtClean="0">
                <a:solidFill>
                  <a:prstClr val="black"/>
                </a:solidFill>
                <a:latin typeface="Arial" pitchFamily="34" charset="0"/>
                <a:cs typeface="Arial" pitchFamily="34" charset="0"/>
                <a:sym typeface="Symbol"/>
              </a:rPr>
              <a:t></a:t>
            </a:r>
          </a:p>
          <a:p>
            <a:r>
              <a:rPr lang="en-US" sz="2800" dirty="0" smtClean="0">
                <a:solidFill>
                  <a:prstClr val="black"/>
                </a:solidFill>
                <a:latin typeface="Arial" pitchFamily="34" charset="0"/>
                <a:cs typeface="Arial" pitchFamily="34" charset="0"/>
              </a:rPr>
              <a:t>small 1/</a:t>
            </a:r>
            <a:r>
              <a:rPr lang="en-US" sz="3200" dirty="0" smtClean="0">
                <a:solidFill>
                  <a:prstClr val="black"/>
                </a:solidFill>
                <a:latin typeface="Arial" pitchFamily="34" charset="0"/>
                <a:cs typeface="Arial" pitchFamily="34" charset="0"/>
                <a:sym typeface="Symbol"/>
              </a:rPr>
              <a:t></a:t>
            </a:r>
            <a:endParaRPr lang="en-US" sz="3600" dirty="0" smtClean="0">
              <a:solidFill>
                <a:prstClr val="black"/>
              </a:solidFill>
              <a:latin typeface="Arial" pitchFamily="34" charset="0"/>
              <a:cs typeface="Arial" pitchFamily="34" charset="0"/>
            </a:endParaRPr>
          </a:p>
        </p:txBody>
      </p:sp>
      <p:sp>
        <p:nvSpPr>
          <p:cNvPr id="80" name="TextBox 79"/>
          <p:cNvSpPr txBox="1"/>
          <p:nvPr/>
        </p:nvSpPr>
        <p:spPr>
          <a:xfrm>
            <a:off x="5562600" y="5334000"/>
            <a:ext cx="1752600" cy="1077218"/>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small </a:t>
            </a:r>
            <a:r>
              <a:rPr lang="en-US" sz="3200" dirty="0" smtClean="0">
                <a:solidFill>
                  <a:prstClr val="black"/>
                </a:solidFill>
                <a:latin typeface="Arial" pitchFamily="34" charset="0"/>
                <a:cs typeface="Arial" pitchFamily="34" charset="0"/>
                <a:sym typeface="Symbol"/>
              </a:rPr>
              <a:t></a:t>
            </a:r>
          </a:p>
          <a:p>
            <a:r>
              <a:rPr lang="en-US" sz="2800" dirty="0" smtClean="0">
                <a:solidFill>
                  <a:prstClr val="black"/>
                </a:solidFill>
                <a:latin typeface="Arial" pitchFamily="34" charset="0"/>
                <a:cs typeface="Arial" pitchFamily="34" charset="0"/>
              </a:rPr>
              <a:t>large 1/</a:t>
            </a:r>
            <a:r>
              <a:rPr lang="en-US" sz="3200" dirty="0" smtClean="0">
                <a:solidFill>
                  <a:prstClr val="black"/>
                </a:solidFill>
                <a:latin typeface="Arial" pitchFamily="34" charset="0"/>
                <a:cs typeface="Arial" pitchFamily="34" charset="0"/>
                <a:sym typeface="Symbol"/>
              </a:rPr>
              <a:t></a:t>
            </a:r>
            <a:endParaRPr lang="en-US" sz="3600" dirty="0" smtClean="0">
              <a:solidFill>
                <a:prstClr val="black"/>
              </a:solidFill>
              <a:latin typeface="Arial" pitchFamily="34" charset="0"/>
              <a:cs typeface="Arial" pitchFamily="34" charset="0"/>
            </a:endParaRPr>
          </a:p>
        </p:txBody>
      </p:sp>
      <p:sp>
        <p:nvSpPr>
          <p:cNvPr id="82" name="TextBox 81"/>
          <p:cNvSpPr txBox="1"/>
          <p:nvPr/>
        </p:nvSpPr>
        <p:spPr>
          <a:xfrm>
            <a:off x="2057400" y="1676400"/>
            <a:ext cx="1219199" cy="954107"/>
          </a:xfrm>
          <a:prstGeom prst="rect">
            <a:avLst/>
          </a:prstGeom>
          <a:noFill/>
        </p:spPr>
        <p:txBody>
          <a:bodyPr wrap="square" rtlCol="0">
            <a:spAutoFit/>
          </a:bodyPr>
          <a:lstStyle/>
          <a:p>
            <a:r>
              <a:rPr lang="en-US" sz="2800" dirty="0" smtClean="0">
                <a:solidFill>
                  <a:srgbClr val="FF0000"/>
                </a:solidFill>
              </a:rPr>
              <a:t>Too fragile</a:t>
            </a:r>
            <a:endParaRPr lang="en-US" sz="2800" dirty="0">
              <a:solidFill>
                <a:srgbClr val="FF0000"/>
              </a:solidFill>
            </a:endParaRPr>
          </a:p>
        </p:txBody>
      </p:sp>
    </p:spTree>
  </p:cSld>
  <p:clrMapOvr>
    <a:masterClrMapping/>
  </p:clrMapOvr>
  <p:transition/>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9" name="Object 5"/>
          <p:cNvGraphicFramePr>
            <a:graphicFrameLocks noChangeAspect="1"/>
          </p:cNvGraphicFramePr>
          <p:nvPr/>
        </p:nvGraphicFramePr>
        <p:xfrm>
          <a:off x="1524000" y="76201"/>
          <a:ext cx="5867400" cy="1211418"/>
        </p:xfrm>
        <a:graphic>
          <a:graphicData uri="http://schemas.openxmlformats.org/presentationml/2006/ole">
            <p:oleObj spid="_x0000_s2254850" name="Equation" r:id="rId4" imgW="1981080" imgH="406080" progId="Equation.DSMT4">
              <p:embed/>
            </p:oleObj>
          </a:graphicData>
        </a:graphic>
      </p:graphicFrame>
      <p:sp>
        <p:nvSpPr>
          <p:cNvPr id="72" name="TextBox 71"/>
          <p:cNvSpPr txBox="1"/>
          <p:nvPr/>
        </p:nvSpPr>
        <p:spPr>
          <a:xfrm>
            <a:off x="1905000" y="5334000"/>
            <a:ext cx="1752600" cy="1077218"/>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large </a:t>
            </a:r>
            <a:r>
              <a:rPr lang="en-US" sz="3200" dirty="0" smtClean="0">
                <a:solidFill>
                  <a:prstClr val="black"/>
                </a:solidFill>
                <a:latin typeface="Arial" pitchFamily="34" charset="0"/>
                <a:cs typeface="Arial" pitchFamily="34" charset="0"/>
                <a:sym typeface="Symbol"/>
              </a:rPr>
              <a:t></a:t>
            </a:r>
          </a:p>
          <a:p>
            <a:r>
              <a:rPr lang="en-US" sz="2800" dirty="0" smtClean="0">
                <a:solidFill>
                  <a:prstClr val="black"/>
                </a:solidFill>
                <a:latin typeface="Arial" pitchFamily="34" charset="0"/>
                <a:cs typeface="Arial" pitchFamily="34" charset="0"/>
              </a:rPr>
              <a:t>small 1/</a:t>
            </a:r>
            <a:r>
              <a:rPr lang="en-US" sz="3200" dirty="0" smtClean="0">
                <a:solidFill>
                  <a:prstClr val="black"/>
                </a:solidFill>
                <a:latin typeface="Arial" pitchFamily="34" charset="0"/>
                <a:cs typeface="Arial" pitchFamily="34" charset="0"/>
                <a:sym typeface="Symbol"/>
              </a:rPr>
              <a:t></a:t>
            </a:r>
            <a:endParaRPr lang="en-US" sz="3600" dirty="0" smtClean="0">
              <a:solidFill>
                <a:prstClr val="black"/>
              </a:solidFill>
              <a:latin typeface="Arial" pitchFamily="34" charset="0"/>
              <a:cs typeface="Arial" pitchFamily="34" charset="0"/>
            </a:endParaRPr>
          </a:p>
        </p:txBody>
      </p:sp>
      <p:sp>
        <p:nvSpPr>
          <p:cNvPr id="80" name="TextBox 79"/>
          <p:cNvSpPr txBox="1"/>
          <p:nvPr/>
        </p:nvSpPr>
        <p:spPr>
          <a:xfrm>
            <a:off x="5562600" y="5334000"/>
            <a:ext cx="1752600" cy="1077218"/>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small </a:t>
            </a:r>
            <a:r>
              <a:rPr lang="en-US" sz="3200" dirty="0" smtClean="0">
                <a:solidFill>
                  <a:prstClr val="black"/>
                </a:solidFill>
                <a:latin typeface="Arial" pitchFamily="34" charset="0"/>
                <a:cs typeface="Arial" pitchFamily="34" charset="0"/>
                <a:sym typeface="Symbol"/>
              </a:rPr>
              <a:t></a:t>
            </a:r>
          </a:p>
          <a:p>
            <a:r>
              <a:rPr lang="en-US" sz="2800" dirty="0" smtClean="0">
                <a:solidFill>
                  <a:prstClr val="black"/>
                </a:solidFill>
                <a:latin typeface="Arial" pitchFamily="34" charset="0"/>
                <a:cs typeface="Arial" pitchFamily="34" charset="0"/>
              </a:rPr>
              <a:t>large 1/</a:t>
            </a:r>
            <a:r>
              <a:rPr lang="en-US" sz="3200" dirty="0" smtClean="0">
                <a:solidFill>
                  <a:prstClr val="black"/>
                </a:solidFill>
                <a:latin typeface="Arial" pitchFamily="34" charset="0"/>
                <a:cs typeface="Arial" pitchFamily="34" charset="0"/>
                <a:sym typeface="Symbol"/>
              </a:rPr>
              <a:t></a:t>
            </a:r>
            <a:endParaRPr lang="en-US" sz="3600" dirty="0" smtClean="0">
              <a:solidFill>
                <a:prstClr val="black"/>
              </a:solidFill>
              <a:latin typeface="Arial" pitchFamily="34" charset="0"/>
              <a:cs typeface="Arial" pitchFamily="34" charset="0"/>
            </a:endParaRPr>
          </a:p>
        </p:txBody>
      </p:sp>
      <p:cxnSp>
        <p:nvCxnSpPr>
          <p:cNvPr id="61" name="Straight Arrow Connector 60"/>
          <p:cNvCxnSpPr/>
          <p:nvPr/>
        </p:nvCxnSpPr>
        <p:spPr>
          <a:xfrm>
            <a:off x="1600200" y="5029200"/>
            <a:ext cx="594360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1905000" y="1828800"/>
            <a:ext cx="5181600" cy="1815882"/>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We would like to tolerate large delays (and small lengths), but large delays severely constrain the achievable robustness.</a:t>
            </a:r>
            <a:endParaRPr lang="en-US" sz="2800" dirty="0">
              <a:solidFill>
                <a:prstClr val="black"/>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8418513" y="685800"/>
            <a:ext cx="0" cy="112240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418513" y="2417802"/>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297863" y="1808202"/>
          <a:ext cx="388937" cy="473075"/>
        </p:xfrm>
        <a:graphic>
          <a:graphicData uri="http://schemas.openxmlformats.org/presentationml/2006/ole">
            <p:oleObj spid="_x0000_s2255874" name="Equation" r:id="rId4" imgW="88560" imgH="177480" progId="Equation.DSMT4">
              <p:embed/>
            </p:oleObj>
          </a:graphicData>
        </a:graphic>
      </p:graphicFrame>
      <p:sp>
        <p:nvSpPr>
          <p:cNvPr id="67" name="Freeform 28"/>
          <p:cNvSpPr>
            <a:spLocks noChangeAspect="1"/>
          </p:cNvSpPr>
          <p:nvPr/>
        </p:nvSpPr>
        <p:spPr bwMode="auto">
          <a:xfrm>
            <a:off x="5205413" y="51280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9" name="Rectangle 44"/>
          <p:cNvSpPr>
            <a:spLocks noChangeAspect="1" noChangeArrowheads="1"/>
          </p:cNvSpPr>
          <p:nvPr/>
        </p:nvSpPr>
        <p:spPr bwMode="auto">
          <a:xfrm>
            <a:off x="4495800" y="2819400"/>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pSp>
        <p:nvGrpSpPr>
          <p:cNvPr id="2" name="Group 22"/>
          <p:cNvGrpSpPr/>
          <p:nvPr/>
        </p:nvGrpSpPr>
        <p:grpSpPr>
          <a:xfrm>
            <a:off x="4214813" y="8938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3" name="Straight Connector 32"/>
          <p:cNvCxnSpPr/>
          <p:nvPr/>
        </p:nvCxnSpPr>
        <p:spPr>
          <a:xfrm>
            <a:off x="5715001" y="665202"/>
            <a:ext cx="12192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715001" y="3789402"/>
            <a:ext cx="1066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5410200" y="1747768"/>
            <a:ext cx="1744663" cy="4832"/>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5" name="Freeform 28"/>
          <p:cNvSpPr>
            <a:spLocks noChangeAspect="1"/>
          </p:cNvSpPr>
          <p:nvPr/>
        </p:nvSpPr>
        <p:spPr bwMode="auto">
          <a:xfrm>
            <a:off x="7086601" y="142836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rgbClr val="FF0000"/>
          </a:solidFill>
          <a:ln w="12700">
            <a:solidFill>
              <a:srgbClr val="FF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nvGrpSpPr>
          <p:cNvPr id="4" name="Group 77"/>
          <p:cNvGrpSpPr/>
          <p:nvPr/>
        </p:nvGrpSpPr>
        <p:grpSpPr>
          <a:xfrm flipH="1">
            <a:off x="685800" y="-228600"/>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84" name="Line 15"/>
          <p:cNvSpPr>
            <a:spLocks noChangeShapeType="1"/>
          </p:cNvSpPr>
          <p:nvPr/>
        </p:nvSpPr>
        <p:spPr bwMode="auto">
          <a:xfrm flipV="1">
            <a:off x="7279967" y="1828800"/>
            <a:ext cx="0" cy="1905000"/>
          </a:xfrm>
          <a:prstGeom prst="line">
            <a:avLst/>
          </a:prstGeom>
          <a:no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endParaRPr>
          </a:p>
        </p:txBody>
      </p:sp>
      <p:sp>
        <p:nvSpPr>
          <p:cNvPr id="81" name="TextBox 80"/>
          <p:cNvSpPr txBox="1"/>
          <p:nvPr/>
        </p:nvSpPr>
        <p:spPr>
          <a:xfrm>
            <a:off x="5638800" y="2209800"/>
            <a:ext cx="1527982" cy="1077218"/>
          </a:xfrm>
          <a:prstGeom prst="rect">
            <a:avLst/>
          </a:prstGeom>
          <a:noFill/>
        </p:spPr>
        <p:txBody>
          <a:bodyPr wrap="none" rtlCol="0">
            <a:spAutoFit/>
          </a:bodyPr>
          <a:lstStyle/>
          <a:p>
            <a:pPr algn="ctr"/>
            <a:r>
              <a:rPr lang="en-US" sz="3200" b="1" dirty="0" smtClean="0">
                <a:solidFill>
                  <a:srgbClr val="FF0000"/>
                </a:solidFill>
                <a:latin typeface="Arial" pitchFamily="34" charset="0"/>
                <a:cs typeface="Arial" pitchFamily="34" charset="0"/>
              </a:rPr>
              <a:t>Short</a:t>
            </a:r>
          </a:p>
          <a:p>
            <a:pPr algn="ctr"/>
            <a:r>
              <a:rPr lang="en-US" sz="3200" b="1" dirty="0" smtClean="0">
                <a:solidFill>
                  <a:srgbClr val="FF0000"/>
                </a:solidFill>
                <a:latin typeface="Arial" pitchFamily="34" charset="0"/>
                <a:cs typeface="Arial" pitchFamily="34" charset="0"/>
              </a:rPr>
              <a:t>is hard</a:t>
            </a:r>
            <a:endParaRPr lang="en-US" sz="3200" b="1" dirty="0">
              <a:solidFill>
                <a:srgbClr val="FF0000"/>
              </a:solidFill>
              <a:latin typeface="Arial" pitchFamily="34" charset="0"/>
              <a:cs typeface="Arial" pitchFamily="34" charset="0"/>
            </a:endParaRPr>
          </a:p>
        </p:txBody>
      </p:sp>
      <p:sp>
        <p:nvSpPr>
          <p:cNvPr id="88" name="Rectangle 87"/>
          <p:cNvSpPr/>
          <p:nvPr/>
        </p:nvSpPr>
        <p:spPr>
          <a:xfrm>
            <a:off x="838200" y="3429000"/>
            <a:ext cx="1828800" cy="9143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latin typeface="Arial" pitchFamily="34" charset="0"/>
                <a:cs typeface="Arial" pitchFamily="34" charset="0"/>
              </a:rPr>
              <a:t>Delay </a:t>
            </a:r>
            <a:r>
              <a:rPr lang="en-US" sz="4400" b="1" dirty="0" smtClean="0">
                <a:solidFill>
                  <a:srgbClr val="FF0000"/>
                </a:solidFill>
                <a:latin typeface="Arial" pitchFamily="34" charset="0"/>
                <a:cs typeface="Arial" pitchFamily="34" charset="0"/>
                <a:sym typeface="Symbol"/>
              </a:rPr>
              <a:t></a:t>
            </a:r>
            <a:endParaRPr lang="en-US" sz="4400" dirty="0">
              <a:solidFill>
                <a:prstClr val="black"/>
              </a:solidFill>
            </a:endParaRPr>
          </a:p>
        </p:txBody>
      </p:sp>
      <p:cxnSp>
        <p:nvCxnSpPr>
          <p:cNvPr id="99" name="Straight Arrow Connector 98"/>
          <p:cNvCxnSpPr>
            <a:stCxn id="88" idx="3"/>
          </p:cNvCxnSpPr>
          <p:nvPr/>
        </p:nvCxnSpPr>
        <p:spPr>
          <a:xfrm>
            <a:off x="2667000" y="3886200"/>
            <a:ext cx="1447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a:endCxn id="88" idx="0"/>
          </p:cNvCxnSpPr>
          <p:nvPr/>
        </p:nvCxnSpPr>
        <p:spPr>
          <a:xfrm>
            <a:off x="1752600" y="1752600"/>
            <a:ext cx="0" cy="16764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2895600" y="762000"/>
            <a:ext cx="2438400" cy="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graphicFrame>
        <p:nvGraphicFramePr>
          <p:cNvPr id="10281988" name="Object 4"/>
          <p:cNvGraphicFramePr>
            <a:graphicFrameLocks noChangeAspect="1"/>
          </p:cNvGraphicFramePr>
          <p:nvPr/>
        </p:nvGraphicFramePr>
        <p:xfrm>
          <a:off x="2590800" y="1447800"/>
          <a:ext cx="1727401" cy="1524000"/>
        </p:xfrm>
        <a:graphic>
          <a:graphicData uri="http://schemas.openxmlformats.org/presentationml/2006/ole">
            <p:oleObj spid="_x0000_s2255875" name="Equation" r:id="rId5" imgW="507960" imgH="444240" progId="Equation.DSMT4">
              <p:embed/>
            </p:oleObj>
          </a:graphicData>
        </a:graphic>
      </p:graphicFrame>
      <p:graphicFrame>
        <p:nvGraphicFramePr>
          <p:cNvPr id="10281989" name="Object 5"/>
          <p:cNvGraphicFramePr>
            <a:graphicFrameLocks noChangeAspect="1"/>
          </p:cNvGraphicFramePr>
          <p:nvPr/>
        </p:nvGraphicFramePr>
        <p:xfrm>
          <a:off x="322263" y="5062538"/>
          <a:ext cx="8516937" cy="1338262"/>
        </p:xfrm>
        <a:graphic>
          <a:graphicData uri="http://schemas.openxmlformats.org/presentationml/2006/ole">
            <p:oleObj spid="_x0000_s2255876" name="Equation" r:id="rId6" imgW="2603160" imgH="406080" progId="Equation.DSMT4">
              <p:embed/>
            </p:oleObj>
          </a:graphicData>
        </a:graphic>
      </p:graphicFrame>
    </p:spTree>
  </p:cSld>
  <p:clrMapOvr>
    <a:masterClrMapping/>
  </p:clrMapOvr>
  <p:transition/>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a:off x="1752600" y="62793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 name="Line 12"/>
          <p:cNvSpPr>
            <a:spLocks noChangeShapeType="1"/>
          </p:cNvSpPr>
          <p:nvPr/>
        </p:nvSpPr>
        <p:spPr bwMode="auto">
          <a:xfrm flipV="1">
            <a:off x="1752600" y="26156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 name="Line 13"/>
          <p:cNvSpPr>
            <a:spLocks noChangeShapeType="1"/>
          </p:cNvSpPr>
          <p:nvPr/>
        </p:nvSpPr>
        <p:spPr bwMode="auto">
          <a:xfrm>
            <a:off x="1752600" y="62793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4" name="Line 14"/>
          <p:cNvSpPr>
            <a:spLocks noChangeShapeType="1"/>
          </p:cNvSpPr>
          <p:nvPr/>
        </p:nvSpPr>
        <p:spPr bwMode="auto">
          <a:xfrm flipV="1">
            <a:off x="1752600" y="26156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5" name="Line 15"/>
          <p:cNvSpPr>
            <a:spLocks noChangeShapeType="1"/>
          </p:cNvSpPr>
          <p:nvPr/>
        </p:nvSpPr>
        <p:spPr bwMode="auto">
          <a:xfrm flipV="1">
            <a:off x="1752600"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7" name="Line 17"/>
          <p:cNvSpPr>
            <a:spLocks noChangeShapeType="1"/>
          </p:cNvSpPr>
          <p:nvPr/>
        </p:nvSpPr>
        <p:spPr bwMode="auto">
          <a:xfrm flipV="1">
            <a:off x="1752600" y="6229504"/>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1" name="Line 21"/>
          <p:cNvSpPr>
            <a:spLocks noChangeShapeType="1"/>
          </p:cNvSpPr>
          <p:nvPr/>
        </p:nvSpPr>
        <p:spPr bwMode="auto">
          <a:xfrm flipV="1">
            <a:off x="2505652"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3" name="Line 23"/>
          <p:cNvSpPr>
            <a:spLocks noChangeShapeType="1"/>
          </p:cNvSpPr>
          <p:nvPr/>
        </p:nvSpPr>
        <p:spPr bwMode="auto">
          <a:xfrm flipV="1">
            <a:off x="2946117"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5" name="Line 25"/>
          <p:cNvSpPr>
            <a:spLocks noChangeShapeType="1"/>
          </p:cNvSpPr>
          <p:nvPr/>
        </p:nvSpPr>
        <p:spPr bwMode="auto">
          <a:xfrm flipV="1">
            <a:off x="3272914"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7" name="Line 27"/>
          <p:cNvSpPr>
            <a:spLocks noChangeShapeType="1"/>
          </p:cNvSpPr>
          <p:nvPr/>
        </p:nvSpPr>
        <p:spPr bwMode="auto">
          <a:xfrm flipV="1">
            <a:off x="3514459"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9" name="Line 29"/>
          <p:cNvSpPr>
            <a:spLocks noChangeShapeType="1"/>
          </p:cNvSpPr>
          <p:nvPr/>
        </p:nvSpPr>
        <p:spPr bwMode="auto">
          <a:xfrm flipV="1">
            <a:off x="3713379"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1" name="Line 31"/>
          <p:cNvSpPr>
            <a:spLocks noChangeShapeType="1"/>
          </p:cNvSpPr>
          <p:nvPr/>
        </p:nvSpPr>
        <p:spPr bwMode="auto">
          <a:xfrm flipV="1">
            <a:off x="3883881"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3" name="Line 33"/>
          <p:cNvSpPr>
            <a:spLocks noChangeShapeType="1"/>
          </p:cNvSpPr>
          <p:nvPr/>
        </p:nvSpPr>
        <p:spPr bwMode="auto">
          <a:xfrm flipV="1">
            <a:off x="4025967"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5" name="Line 35"/>
          <p:cNvSpPr>
            <a:spLocks noChangeShapeType="1"/>
          </p:cNvSpPr>
          <p:nvPr/>
        </p:nvSpPr>
        <p:spPr bwMode="auto">
          <a:xfrm flipV="1">
            <a:off x="4153843"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37"/>
          <p:cNvSpPr>
            <a:spLocks noChangeShapeType="1"/>
          </p:cNvSpPr>
          <p:nvPr/>
        </p:nvSpPr>
        <p:spPr bwMode="auto">
          <a:xfrm flipV="1">
            <a:off x="4281720"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39"/>
          <p:cNvSpPr>
            <a:spLocks noChangeShapeType="1"/>
          </p:cNvSpPr>
          <p:nvPr/>
        </p:nvSpPr>
        <p:spPr bwMode="auto">
          <a:xfrm flipV="1">
            <a:off x="4281720" y="6229504"/>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43"/>
          <p:cNvSpPr>
            <a:spLocks noChangeShapeType="1"/>
          </p:cNvSpPr>
          <p:nvPr/>
        </p:nvSpPr>
        <p:spPr bwMode="auto">
          <a:xfrm flipV="1">
            <a:off x="5034773"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45"/>
          <p:cNvSpPr>
            <a:spLocks noChangeShapeType="1"/>
          </p:cNvSpPr>
          <p:nvPr/>
        </p:nvSpPr>
        <p:spPr bwMode="auto">
          <a:xfrm flipV="1">
            <a:off x="5475238"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47"/>
          <p:cNvSpPr>
            <a:spLocks noChangeShapeType="1"/>
          </p:cNvSpPr>
          <p:nvPr/>
        </p:nvSpPr>
        <p:spPr bwMode="auto">
          <a:xfrm flipV="1">
            <a:off x="5802035"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49"/>
          <p:cNvSpPr>
            <a:spLocks noChangeShapeType="1"/>
          </p:cNvSpPr>
          <p:nvPr/>
        </p:nvSpPr>
        <p:spPr bwMode="auto">
          <a:xfrm flipV="1">
            <a:off x="6043580"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51"/>
          <p:cNvSpPr>
            <a:spLocks noChangeShapeType="1"/>
          </p:cNvSpPr>
          <p:nvPr/>
        </p:nvSpPr>
        <p:spPr bwMode="auto">
          <a:xfrm flipV="1">
            <a:off x="6242499"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53"/>
          <p:cNvSpPr>
            <a:spLocks noChangeShapeType="1"/>
          </p:cNvSpPr>
          <p:nvPr/>
        </p:nvSpPr>
        <p:spPr bwMode="auto">
          <a:xfrm flipV="1">
            <a:off x="6413002"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5"/>
          <p:cNvSpPr>
            <a:spLocks noChangeShapeType="1"/>
          </p:cNvSpPr>
          <p:nvPr/>
        </p:nvSpPr>
        <p:spPr bwMode="auto">
          <a:xfrm flipV="1">
            <a:off x="6555087"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7"/>
          <p:cNvSpPr>
            <a:spLocks noChangeShapeType="1"/>
          </p:cNvSpPr>
          <p:nvPr/>
        </p:nvSpPr>
        <p:spPr bwMode="auto">
          <a:xfrm flipV="1">
            <a:off x="6682964"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65"/>
          <p:cNvSpPr>
            <a:spLocks noChangeShapeType="1"/>
          </p:cNvSpPr>
          <p:nvPr/>
        </p:nvSpPr>
        <p:spPr bwMode="auto">
          <a:xfrm>
            <a:off x="1752600" y="627935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7" name="Line 67"/>
          <p:cNvSpPr>
            <a:spLocks noChangeShapeType="1"/>
          </p:cNvSpPr>
          <p:nvPr/>
        </p:nvSpPr>
        <p:spPr bwMode="auto">
          <a:xfrm>
            <a:off x="1752600" y="6279351"/>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71"/>
          <p:cNvSpPr>
            <a:spLocks noChangeShapeType="1"/>
          </p:cNvSpPr>
          <p:nvPr/>
        </p:nvSpPr>
        <p:spPr bwMode="auto">
          <a:xfrm>
            <a:off x="1752600" y="517026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73"/>
          <p:cNvSpPr>
            <a:spLocks noChangeShapeType="1"/>
          </p:cNvSpPr>
          <p:nvPr/>
        </p:nvSpPr>
        <p:spPr bwMode="auto">
          <a:xfrm>
            <a:off x="1752600" y="452225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5" name="Line 75"/>
          <p:cNvSpPr>
            <a:spLocks noChangeShapeType="1"/>
          </p:cNvSpPr>
          <p:nvPr/>
        </p:nvSpPr>
        <p:spPr bwMode="auto">
          <a:xfrm>
            <a:off x="1752600" y="406117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7" name="Line 77"/>
          <p:cNvSpPr>
            <a:spLocks noChangeShapeType="1"/>
          </p:cNvSpPr>
          <p:nvPr/>
        </p:nvSpPr>
        <p:spPr bwMode="auto">
          <a:xfrm>
            <a:off x="1752600" y="371225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9" name="Line 79"/>
          <p:cNvSpPr>
            <a:spLocks noChangeShapeType="1"/>
          </p:cNvSpPr>
          <p:nvPr/>
        </p:nvSpPr>
        <p:spPr bwMode="auto">
          <a:xfrm>
            <a:off x="1752600" y="342563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1" name="Line 81"/>
          <p:cNvSpPr>
            <a:spLocks noChangeShapeType="1"/>
          </p:cNvSpPr>
          <p:nvPr/>
        </p:nvSpPr>
        <p:spPr bwMode="auto">
          <a:xfrm>
            <a:off x="1752600" y="3176399"/>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3" name="Line 83"/>
          <p:cNvSpPr>
            <a:spLocks noChangeShapeType="1"/>
          </p:cNvSpPr>
          <p:nvPr/>
        </p:nvSpPr>
        <p:spPr bwMode="auto">
          <a:xfrm>
            <a:off x="1752600" y="296455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94"/>
          <p:cNvSpPr>
            <a:spLocks noChangeShapeType="1"/>
          </p:cNvSpPr>
          <p:nvPr/>
        </p:nvSpPr>
        <p:spPr bwMode="auto">
          <a:xfrm>
            <a:off x="1752600" y="62793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6" name="Line 96"/>
          <p:cNvSpPr>
            <a:spLocks noChangeShapeType="1"/>
          </p:cNvSpPr>
          <p:nvPr/>
        </p:nvSpPr>
        <p:spPr bwMode="auto">
          <a:xfrm flipV="1">
            <a:off x="1752600" y="26156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1" name="TextBox 100"/>
          <p:cNvSpPr txBox="1"/>
          <p:nvPr/>
        </p:nvSpPr>
        <p:spPr>
          <a:xfrm>
            <a:off x="76200" y="2852429"/>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104" name="TextBox 103"/>
          <p:cNvSpPr txBox="1"/>
          <p:nvPr/>
        </p:nvSpPr>
        <p:spPr>
          <a:xfrm>
            <a:off x="3276600" y="4267200"/>
            <a:ext cx="668773" cy="646331"/>
          </a:xfrm>
          <a:prstGeom prst="rect">
            <a:avLst/>
          </a:prstGeom>
          <a:noFill/>
        </p:spPr>
        <p:txBody>
          <a:bodyPr wrap="none" rtlCol="0">
            <a:spAutoFit/>
          </a:bodyPr>
          <a:lstStyle/>
          <a:p>
            <a:r>
              <a:rPr lang="en-US" sz="3600" dirty="0" smtClean="0">
                <a:solidFill>
                  <a:srgbClr val="0000CC"/>
                </a:solidFill>
              </a:rPr>
              <a:t>up</a:t>
            </a:r>
            <a:endParaRPr lang="en-US" sz="3600" dirty="0">
              <a:solidFill>
                <a:srgbClr val="0000CC"/>
              </a:solidFill>
            </a:endParaRPr>
          </a:p>
        </p:txBody>
      </p:sp>
      <p:sp>
        <p:nvSpPr>
          <p:cNvPr id="60" name="TextBox 59"/>
          <p:cNvSpPr txBox="1"/>
          <p:nvPr/>
        </p:nvSpPr>
        <p:spPr>
          <a:xfrm>
            <a:off x="5867400" y="6273225"/>
            <a:ext cx="1641796" cy="584775"/>
          </a:xfrm>
          <a:prstGeom prst="rect">
            <a:avLst/>
          </a:prstGeom>
          <a:noFill/>
        </p:spPr>
        <p:txBody>
          <a:bodyPr wrap="none" rtlCol="0">
            <a:spAutoFit/>
          </a:bodyPr>
          <a:lstStyle/>
          <a:p>
            <a:r>
              <a:rPr lang="en-US" sz="3200" i="1" dirty="0" smtClean="0">
                <a:solidFill>
                  <a:srgbClr val="000000"/>
                </a:solidFill>
                <a:latin typeface="Arial" pitchFamily="34" charset="0"/>
                <a:cs typeface="Arial" pitchFamily="34" charset="0"/>
              </a:rPr>
              <a:t>length L</a:t>
            </a:r>
            <a:endParaRPr lang="en-US" sz="3200" i="1" dirty="0">
              <a:solidFill>
                <a:srgbClr val="000000"/>
              </a:solidFill>
              <a:latin typeface="Arial" pitchFamily="34" charset="0"/>
              <a:cs typeface="Arial" pitchFamily="34" charset="0"/>
            </a:endParaRPr>
          </a:p>
        </p:txBody>
      </p:sp>
      <p:graphicFrame>
        <p:nvGraphicFramePr>
          <p:cNvPr id="2842630" name="Object 6"/>
          <p:cNvGraphicFramePr>
            <a:graphicFrameLocks noChangeAspect="1"/>
          </p:cNvGraphicFramePr>
          <p:nvPr/>
        </p:nvGraphicFramePr>
        <p:xfrm>
          <a:off x="178517" y="3657600"/>
          <a:ext cx="1383583" cy="1085850"/>
        </p:xfrm>
        <a:graphic>
          <a:graphicData uri="http://schemas.openxmlformats.org/presentationml/2006/ole">
            <p:oleObj spid="_x0000_s2256898" name="Equation" r:id="rId4" imgW="507960" imgH="444240" progId="Equation.DSMT4">
              <p:embed/>
            </p:oleObj>
          </a:graphicData>
        </a:graphic>
      </p:graphicFrame>
      <p:sp>
        <p:nvSpPr>
          <p:cNvPr id="50" name="Freeform 49"/>
          <p:cNvSpPr/>
          <p:nvPr/>
        </p:nvSpPr>
        <p:spPr bwMode="auto">
          <a:xfrm>
            <a:off x="1969477" y="3694148"/>
            <a:ext cx="4982308" cy="2157046"/>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srgbClr val="000000"/>
              </a:solidFill>
            </a:endParaRPr>
          </a:p>
        </p:txBody>
      </p:sp>
      <p:sp>
        <p:nvSpPr>
          <p:cNvPr id="74" name="TextBox 73"/>
          <p:cNvSpPr txBox="1"/>
          <p:nvPr/>
        </p:nvSpPr>
        <p:spPr>
          <a:xfrm>
            <a:off x="7543800" y="3352800"/>
            <a:ext cx="357790" cy="584775"/>
          </a:xfrm>
          <a:prstGeom prst="rect">
            <a:avLst/>
          </a:prstGeom>
          <a:noFill/>
        </p:spPr>
        <p:txBody>
          <a:bodyPr wrap="none" rtlCol="0">
            <a:spAutoFit/>
          </a:bodyPr>
          <a:lstStyle/>
          <a:p>
            <a:r>
              <a:rPr lang="en-US" sz="3200" i="1" dirty="0" smtClean="0">
                <a:solidFill>
                  <a:srgbClr val="000000"/>
                </a:solidFill>
              </a:rPr>
              <a:t>L</a:t>
            </a:r>
            <a:endParaRPr lang="en-US" sz="3200" i="1" dirty="0">
              <a:solidFill>
                <a:srgbClr val="000000"/>
              </a:solidFill>
            </a:endParaRPr>
          </a:p>
        </p:txBody>
      </p:sp>
      <p:grpSp>
        <p:nvGrpSpPr>
          <p:cNvPr id="2" name="Group 86"/>
          <p:cNvGrpSpPr/>
          <p:nvPr/>
        </p:nvGrpSpPr>
        <p:grpSpPr>
          <a:xfrm>
            <a:off x="2286000" y="2133600"/>
            <a:ext cx="1219200" cy="1845161"/>
            <a:chOff x="553950" y="4267200"/>
            <a:chExt cx="1219200" cy="1845161"/>
          </a:xfrm>
        </p:grpSpPr>
        <p:sp>
          <p:nvSpPr>
            <p:cNvPr id="88" name="Line 4"/>
            <p:cNvSpPr>
              <a:spLocks noChangeShapeType="1"/>
            </p:cNvSpPr>
            <p:nvPr/>
          </p:nvSpPr>
          <p:spPr bwMode="auto">
            <a:xfrm flipV="1">
              <a:off x="1676400" y="4267200"/>
              <a:ext cx="0" cy="1066800"/>
            </a:xfrm>
            <a:prstGeom prst="line">
              <a:avLst/>
            </a:prstGeom>
            <a:no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endParaRPr>
            </a:p>
          </p:txBody>
        </p:sp>
        <p:grpSp>
          <p:nvGrpSpPr>
            <p:cNvPr id="3" name="Group 67"/>
            <p:cNvGrpSpPr/>
            <p:nvPr/>
          </p:nvGrpSpPr>
          <p:grpSpPr>
            <a:xfrm rot="7965438">
              <a:off x="557919" y="4897130"/>
              <a:ext cx="1211262" cy="1219200"/>
              <a:chOff x="946150" y="4841875"/>
              <a:chExt cx="1211262" cy="1219200"/>
            </a:xfrm>
          </p:grpSpPr>
          <p:sp>
            <p:nvSpPr>
              <p:cNvPr id="91"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2"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3"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5"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7"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8"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sp>
          <p:nvSpPr>
            <p:cNvPr id="90" name="Freeform 30"/>
            <p:cNvSpPr>
              <a:spLocks/>
            </p:cNvSpPr>
            <p:nvPr/>
          </p:nvSpPr>
          <p:spPr bwMode="auto">
            <a:xfrm>
              <a:off x="1162050" y="4462463"/>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nvGrpSpPr>
          <p:cNvPr id="4" name="Group 98"/>
          <p:cNvGrpSpPr/>
          <p:nvPr/>
        </p:nvGrpSpPr>
        <p:grpSpPr>
          <a:xfrm>
            <a:off x="6934200" y="2667000"/>
            <a:ext cx="1219200" cy="3216761"/>
            <a:chOff x="7183350" y="3200400"/>
            <a:chExt cx="1219200" cy="3216761"/>
          </a:xfrm>
        </p:grpSpPr>
        <p:sp>
          <p:nvSpPr>
            <p:cNvPr id="100"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5" name="Group 68"/>
            <p:cNvGrpSpPr/>
            <p:nvPr/>
          </p:nvGrpSpPr>
          <p:grpSpPr>
            <a:xfrm rot="7965438">
              <a:off x="7187319" y="5201930"/>
              <a:ext cx="1211262" cy="1219200"/>
              <a:chOff x="946150" y="4841875"/>
              <a:chExt cx="1211262" cy="1219200"/>
            </a:xfrm>
          </p:grpSpPr>
          <p:sp>
            <p:nvSpPr>
              <p:cNvPr id="103"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5"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6"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7"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8"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9"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sp>
        <p:nvSpPr>
          <p:cNvPr id="64" name="TextBox 63"/>
          <p:cNvSpPr txBox="1"/>
          <p:nvPr/>
        </p:nvSpPr>
        <p:spPr>
          <a:xfrm>
            <a:off x="1981200" y="1828800"/>
            <a:ext cx="1219199" cy="954107"/>
          </a:xfrm>
          <a:prstGeom prst="rect">
            <a:avLst/>
          </a:prstGeom>
          <a:noFill/>
        </p:spPr>
        <p:txBody>
          <a:bodyPr wrap="square" rtlCol="0">
            <a:spAutoFit/>
          </a:bodyPr>
          <a:lstStyle/>
          <a:p>
            <a:r>
              <a:rPr lang="en-US" sz="2800" dirty="0" smtClean="0">
                <a:solidFill>
                  <a:srgbClr val="FF0000"/>
                </a:solidFill>
              </a:rPr>
              <a:t>Too fragile</a:t>
            </a:r>
            <a:endParaRPr lang="en-US" sz="2800" dirty="0">
              <a:solidFill>
                <a:srgbClr val="FF0000"/>
              </a:solidFill>
            </a:endParaRPr>
          </a:p>
        </p:txBody>
      </p:sp>
      <p:sp>
        <p:nvSpPr>
          <p:cNvPr id="66" name="TextBox 65"/>
          <p:cNvSpPr txBox="1"/>
          <p:nvPr/>
        </p:nvSpPr>
        <p:spPr>
          <a:xfrm>
            <a:off x="3962400" y="2743200"/>
            <a:ext cx="3200400" cy="138499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Why oscillations?</a:t>
            </a:r>
          </a:p>
          <a:p>
            <a:r>
              <a:rPr lang="en-US" sz="2800" dirty="0" smtClean="0">
                <a:solidFill>
                  <a:prstClr val="black"/>
                </a:solidFill>
                <a:latin typeface="Arial" pitchFamily="34" charset="0"/>
                <a:cs typeface="Arial" pitchFamily="34" charset="0"/>
              </a:rPr>
              <a:t>Side effects of hard tradeoffs</a:t>
            </a:r>
            <a:endParaRPr lang="en-US" sz="2800" dirty="0">
              <a:solidFill>
                <a:prstClr val="black"/>
              </a:solidFill>
              <a:latin typeface="Arial" pitchFamily="34" charset="0"/>
              <a:cs typeface="Arial" pitchFamily="34" charset="0"/>
            </a:endParaRPr>
          </a:p>
        </p:txBody>
      </p:sp>
      <p:cxnSp>
        <p:nvCxnSpPr>
          <p:cNvPr id="68" name="Straight Connector 67"/>
          <p:cNvCxnSpPr/>
          <p:nvPr/>
        </p:nvCxnSpPr>
        <p:spPr>
          <a:xfrm>
            <a:off x="1828800" y="6120825"/>
            <a:ext cx="4648200"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1905000" y="5587425"/>
            <a:ext cx="1007199" cy="523220"/>
          </a:xfrm>
          <a:prstGeom prst="rect">
            <a:avLst/>
          </a:prstGeom>
          <a:noFill/>
        </p:spPr>
        <p:txBody>
          <a:bodyPr wrap="none" rtlCol="0">
            <a:spAutoFit/>
          </a:bodyPr>
          <a:lstStyle/>
          <a:p>
            <a:r>
              <a:rPr lang="en-US" sz="2800" dirty="0" smtClean="0">
                <a:solidFill>
                  <a:prstClr val="black"/>
                </a:solidFill>
              </a:rPr>
              <a:t>down</a:t>
            </a:r>
            <a:endParaRPr lang="en-US" sz="2800" dirty="0">
              <a:solidFill>
                <a:prstClr val="black"/>
              </a:solidFill>
            </a:endParaRPr>
          </a:p>
        </p:txBody>
      </p:sp>
      <p:graphicFrame>
        <p:nvGraphicFramePr>
          <p:cNvPr id="36869" name="Object 5"/>
          <p:cNvGraphicFramePr>
            <a:graphicFrameLocks noChangeAspect="1"/>
          </p:cNvGraphicFramePr>
          <p:nvPr/>
        </p:nvGraphicFramePr>
        <p:xfrm>
          <a:off x="304800" y="381000"/>
          <a:ext cx="8516937" cy="1338262"/>
        </p:xfrm>
        <a:graphic>
          <a:graphicData uri="http://schemas.openxmlformats.org/presentationml/2006/ole">
            <p:oleObj spid="_x0000_s2256899" name="Equation" r:id="rId5" imgW="2603160" imgH="406080" progId="Equation.DSMT4">
              <p:embed/>
            </p:oleObj>
          </a:graphicData>
        </a:graphic>
      </p:graphicFrame>
      <p:sp>
        <p:nvSpPr>
          <p:cNvPr id="70" name="TextBox 69"/>
          <p:cNvSpPr txBox="1"/>
          <p:nvPr/>
        </p:nvSpPr>
        <p:spPr>
          <a:xfrm>
            <a:off x="4343400" y="1752600"/>
            <a:ext cx="2544286" cy="523220"/>
          </a:xfrm>
          <a:prstGeom prst="rect">
            <a:avLst/>
          </a:prstGeom>
          <a:noFill/>
        </p:spPr>
        <p:txBody>
          <a:bodyPr wrap="none" rtlCol="0">
            <a:spAutoFit/>
          </a:bodyPr>
          <a:lstStyle/>
          <a:p>
            <a:r>
              <a:rPr lang="en-US" sz="2800" dirty="0" smtClean="0">
                <a:solidFill>
                  <a:prstClr val="black"/>
                </a:solidFill>
                <a:latin typeface="Arial" pitchFamily="34" charset="0"/>
                <a:cs typeface="Arial" pitchFamily="34" charset="0"/>
              </a:rPr>
              <a:t>For fixed delay</a:t>
            </a:r>
          </a:p>
        </p:txBody>
      </p:sp>
    </p:spTree>
  </p:cSld>
  <p:clrMapOvr>
    <a:masterClrMapping/>
  </p:clrMapOvr>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a:off x="1752600" y="62793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 name="Line 12"/>
          <p:cNvSpPr>
            <a:spLocks noChangeShapeType="1"/>
          </p:cNvSpPr>
          <p:nvPr/>
        </p:nvSpPr>
        <p:spPr bwMode="auto">
          <a:xfrm flipV="1">
            <a:off x="1752600" y="26156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 name="Line 13"/>
          <p:cNvSpPr>
            <a:spLocks noChangeShapeType="1"/>
          </p:cNvSpPr>
          <p:nvPr/>
        </p:nvSpPr>
        <p:spPr bwMode="auto">
          <a:xfrm>
            <a:off x="1752600" y="62793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4" name="Line 14"/>
          <p:cNvSpPr>
            <a:spLocks noChangeShapeType="1"/>
          </p:cNvSpPr>
          <p:nvPr/>
        </p:nvSpPr>
        <p:spPr bwMode="auto">
          <a:xfrm flipV="1">
            <a:off x="1752600" y="26156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5" name="Line 15"/>
          <p:cNvSpPr>
            <a:spLocks noChangeShapeType="1"/>
          </p:cNvSpPr>
          <p:nvPr/>
        </p:nvSpPr>
        <p:spPr bwMode="auto">
          <a:xfrm flipV="1">
            <a:off x="1752600"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7" name="Line 17"/>
          <p:cNvSpPr>
            <a:spLocks noChangeShapeType="1"/>
          </p:cNvSpPr>
          <p:nvPr/>
        </p:nvSpPr>
        <p:spPr bwMode="auto">
          <a:xfrm flipV="1">
            <a:off x="1752600" y="6229504"/>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1" name="Line 21"/>
          <p:cNvSpPr>
            <a:spLocks noChangeShapeType="1"/>
          </p:cNvSpPr>
          <p:nvPr/>
        </p:nvSpPr>
        <p:spPr bwMode="auto">
          <a:xfrm flipV="1">
            <a:off x="2505652"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3" name="Line 23"/>
          <p:cNvSpPr>
            <a:spLocks noChangeShapeType="1"/>
          </p:cNvSpPr>
          <p:nvPr/>
        </p:nvSpPr>
        <p:spPr bwMode="auto">
          <a:xfrm flipV="1">
            <a:off x="2946117"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5" name="Line 25"/>
          <p:cNvSpPr>
            <a:spLocks noChangeShapeType="1"/>
          </p:cNvSpPr>
          <p:nvPr/>
        </p:nvSpPr>
        <p:spPr bwMode="auto">
          <a:xfrm flipV="1">
            <a:off x="3272914"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7" name="Line 27"/>
          <p:cNvSpPr>
            <a:spLocks noChangeShapeType="1"/>
          </p:cNvSpPr>
          <p:nvPr/>
        </p:nvSpPr>
        <p:spPr bwMode="auto">
          <a:xfrm flipV="1">
            <a:off x="3514459"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9" name="Line 29"/>
          <p:cNvSpPr>
            <a:spLocks noChangeShapeType="1"/>
          </p:cNvSpPr>
          <p:nvPr/>
        </p:nvSpPr>
        <p:spPr bwMode="auto">
          <a:xfrm flipV="1">
            <a:off x="3713379"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1" name="Line 31"/>
          <p:cNvSpPr>
            <a:spLocks noChangeShapeType="1"/>
          </p:cNvSpPr>
          <p:nvPr/>
        </p:nvSpPr>
        <p:spPr bwMode="auto">
          <a:xfrm flipV="1">
            <a:off x="3883881"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3" name="Line 33"/>
          <p:cNvSpPr>
            <a:spLocks noChangeShapeType="1"/>
          </p:cNvSpPr>
          <p:nvPr/>
        </p:nvSpPr>
        <p:spPr bwMode="auto">
          <a:xfrm flipV="1">
            <a:off x="4025967"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5" name="Line 35"/>
          <p:cNvSpPr>
            <a:spLocks noChangeShapeType="1"/>
          </p:cNvSpPr>
          <p:nvPr/>
        </p:nvSpPr>
        <p:spPr bwMode="auto">
          <a:xfrm flipV="1">
            <a:off x="4153843"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37"/>
          <p:cNvSpPr>
            <a:spLocks noChangeShapeType="1"/>
          </p:cNvSpPr>
          <p:nvPr/>
        </p:nvSpPr>
        <p:spPr bwMode="auto">
          <a:xfrm flipV="1">
            <a:off x="4281720"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39"/>
          <p:cNvSpPr>
            <a:spLocks noChangeShapeType="1"/>
          </p:cNvSpPr>
          <p:nvPr/>
        </p:nvSpPr>
        <p:spPr bwMode="auto">
          <a:xfrm flipV="1">
            <a:off x="4281720" y="6229504"/>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43"/>
          <p:cNvSpPr>
            <a:spLocks noChangeShapeType="1"/>
          </p:cNvSpPr>
          <p:nvPr/>
        </p:nvSpPr>
        <p:spPr bwMode="auto">
          <a:xfrm flipV="1">
            <a:off x="5034773"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45"/>
          <p:cNvSpPr>
            <a:spLocks noChangeShapeType="1"/>
          </p:cNvSpPr>
          <p:nvPr/>
        </p:nvSpPr>
        <p:spPr bwMode="auto">
          <a:xfrm flipV="1">
            <a:off x="5475238"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47"/>
          <p:cNvSpPr>
            <a:spLocks noChangeShapeType="1"/>
          </p:cNvSpPr>
          <p:nvPr/>
        </p:nvSpPr>
        <p:spPr bwMode="auto">
          <a:xfrm flipV="1">
            <a:off x="5802035"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49"/>
          <p:cNvSpPr>
            <a:spLocks noChangeShapeType="1"/>
          </p:cNvSpPr>
          <p:nvPr/>
        </p:nvSpPr>
        <p:spPr bwMode="auto">
          <a:xfrm flipV="1">
            <a:off x="6043580"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51"/>
          <p:cNvSpPr>
            <a:spLocks noChangeShapeType="1"/>
          </p:cNvSpPr>
          <p:nvPr/>
        </p:nvSpPr>
        <p:spPr bwMode="auto">
          <a:xfrm flipV="1">
            <a:off x="6242499"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53"/>
          <p:cNvSpPr>
            <a:spLocks noChangeShapeType="1"/>
          </p:cNvSpPr>
          <p:nvPr/>
        </p:nvSpPr>
        <p:spPr bwMode="auto">
          <a:xfrm flipV="1">
            <a:off x="6413002"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5"/>
          <p:cNvSpPr>
            <a:spLocks noChangeShapeType="1"/>
          </p:cNvSpPr>
          <p:nvPr/>
        </p:nvSpPr>
        <p:spPr bwMode="auto">
          <a:xfrm flipV="1">
            <a:off x="6555087"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7"/>
          <p:cNvSpPr>
            <a:spLocks noChangeShapeType="1"/>
          </p:cNvSpPr>
          <p:nvPr/>
        </p:nvSpPr>
        <p:spPr bwMode="auto">
          <a:xfrm flipV="1">
            <a:off x="6682964" y="62544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65"/>
          <p:cNvSpPr>
            <a:spLocks noChangeShapeType="1"/>
          </p:cNvSpPr>
          <p:nvPr/>
        </p:nvSpPr>
        <p:spPr bwMode="auto">
          <a:xfrm>
            <a:off x="1752600" y="627935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7" name="Line 67"/>
          <p:cNvSpPr>
            <a:spLocks noChangeShapeType="1"/>
          </p:cNvSpPr>
          <p:nvPr/>
        </p:nvSpPr>
        <p:spPr bwMode="auto">
          <a:xfrm>
            <a:off x="1752600" y="6279351"/>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71"/>
          <p:cNvSpPr>
            <a:spLocks noChangeShapeType="1"/>
          </p:cNvSpPr>
          <p:nvPr/>
        </p:nvSpPr>
        <p:spPr bwMode="auto">
          <a:xfrm>
            <a:off x="1752600" y="517026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73"/>
          <p:cNvSpPr>
            <a:spLocks noChangeShapeType="1"/>
          </p:cNvSpPr>
          <p:nvPr/>
        </p:nvSpPr>
        <p:spPr bwMode="auto">
          <a:xfrm>
            <a:off x="1752600" y="452225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5" name="Line 75"/>
          <p:cNvSpPr>
            <a:spLocks noChangeShapeType="1"/>
          </p:cNvSpPr>
          <p:nvPr/>
        </p:nvSpPr>
        <p:spPr bwMode="auto">
          <a:xfrm>
            <a:off x="1752600" y="406117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7" name="Line 77"/>
          <p:cNvSpPr>
            <a:spLocks noChangeShapeType="1"/>
          </p:cNvSpPr>
          <p:nvPr/>
        </p:nvSpPr>
        <p:spPr bwMode="auto">
          <a:xfrm>
            <a:off x="1752600" y="371225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9" name="Line 79"/>
          <p:cNvSpPr>
            <a:spLocks noChangeShapeType="1"/>
          </p:cNvSpPr>
          <p:nvPr/>
        </p:nvSpPr>
        <p:spPr bwMode="auto">
          <a:xfrm>
            <a:off x="1752600" y="342563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1" name="Line 81"/>
          <p:cNvSpPr>
            <a:spLocks noChangeShapeType="1"/>
          </p:cNvSpPr>
          <p:nvPr/>
        </p:nvSpPr>
        <p:spPr bwMode="auto">
          <a:xfrm>
            <a:off x="1752600" y="3176399"/>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3" name="Line 83"/>
          <p:cNvSpPr>
            <a:spLocks noChangeShapeType="1"/>
          </p:cNvSpPr>
          <p:nvPr/>
        </p:nvSpPr>
        <p:spPr bwMode="auto">
          <a:xfrm>
            <a:off x="1752600" y="296455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94"/>
          <p:cNvSpPr>
            <a:spLocks noChangeShapeType="1"/>
          </p:cNvSpPr>
          <p:nvPr/>
        </p:nvSpPr>
        <p:spPr bwMode="auto">
          <a:xfrm>
            <a:off x="1752600" y="62793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6" name="Line 96"/>
          <p:cNvSpPr>
            <a:spLocks noChangeShapeType="1"/>
          </p:cNvSpPr>
          <p:nvPr/>
        </p:nvSpPr>
        <p:spPr bwMode="auto">
          <a:xfrm flipV="1">
            <a:off x="1752600" y="26156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1" name="TextBox 100"/>
          <p:cNvSpPr txBox="1"/>
          <p:nvPr/>
        </p:nvSpPr>
        <p:spPr>
          <a:xfrm>
            <a:off x="76200" y="2852429"/>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104" name="TextBox 103"/>
          <p:cNvSpPr txBox="1"/>
          <p:nvPr/>
        </p:nvSpPr>
        <p:spPr>
          <a:xfrm>
            <a:off x="3276600" y="4267200"/>
            <a:ext cx="668773" cy="646331"/>
          </a:xfrm>
          <a:prstGeom prst="rect">
            <a:avLst/>
          </a:prstGeom>
          <a:noFill/>
        </p:spPr>
        <p:txBody>
          <a:bodyPr wrap="none" rtlCol="0">
            <a:spAutoFit/>
          </a:bodyPr>
          <a:lstStyle/>
          <a:p>
            <a:r>
              <a:rPr lang="en-US" sz="3600" dirty="0" smtClean="0">
                <a:solidFill>
                  <a:srgbClr val="0000CC"/>
                </a:solidFill>
              </a:rPr>
              <a:t>up</a:t>
            </a:r>
            <a:endParaRPr lang="en-US" sz="3600" dirty="0">
              <a:solidFill>
                <a:srgbClr val="0000CC"/>
              </a:solidFill>
            </a:endParaRPr>
          </a:p>
        </p:txBody>
      </p:sp>
      <p:sp>
        <p:nvSpPr>
          <p:cNvPr id="60" name="TextBox 59"/>
          <p:cNvSpPr txBox="1"/>
          <p:nvPr/>
        </p:nvSpPr>
        <p:spPr>
          <a:xfrm>
            <a:off x="5867400" y="6273225"/>
            <a:ext cx="1641796" cy="584775"/>
          </a:xfrm>
          <a:prstGeom prst="rect">
            <a:avLst/>
          </a:prstGeom>
          <a:noFill/>
        </p:spPr>
        <p:txBody>
          <a:bodyPr wrap="none" rtlCol="0">
            <a:spAutoFit/>
          </a:bodyPr>
          <a:lstStyle/>
          <a:p>
            <a:r>
              <a:rPr lang="en-US" sz="3200" i="1" dirty="0" smtClean="0">
                <a:solidFill>
                  <a:srgbClr val="000000"/>
                </a:solidFill>
                <a:latin typeface="Arial" pitchFamily="34" charset="0"/>
                <a:cs typeface="Arial" pitchFamily="34" charset="0"/>
              </a:rPr>
              <a:t>length L</a:t>
            </a:r>
            <a:endParaRPr lang="en-US" sz="3200" i="1" dirty="0">
              <a:solidFill>
                <a:srgbClr val="000000"/>
              </a:solidFill>
              <a:latin typeface="Arial" pitchFamily="34" charset="0"/>
              <a:cs typeface="Arial" pitchFamily="34" charset="0"/>
            </a:endParaRPr>
          </a:p>
        </p:txBody>
      </p:sp>
      <p:graphicFrame>
        <p:nvGraphicFramePr>
          <p:cNvPr id="2842630" name="Object 6"/>
          <p:cNvGraphicFramePr>
            <a:graphicFrameLocks noChangeAspect="1"/>
          </p:cNvGraphicFramePr>
          <p:nvPr/>
        </p:nvGraphicFramePr>
        <p:xfrm>
          <a:off x="178517" y="3657600"/>
          <a:ext cx="1383583" cy="1085850"/>
        </p:xfrm>
        <a:graphic>
          <a:graphicData uri="http://schemas.openxmlformats.org/presentationml/2006/ole">
            <p:oleObj spid="_x0000_s2257922" name="Equation" r:id="rId4" imgW="507960" imgH="444240" progId="Equation.DSMT4">
              <p:embed/>
            </p:oleObj>
          </a:graphicData>
        </a:graphic>
      </p:graphicFrame>
      <p:sp>
        <p:nvSpPr>
          <p:cNvPr id="50" name="Freeform 49"/>
          <p:cNvSpPr/>
          <p:nvPr/>
        </p:nvSpPr>
        <p:spPr bwMode="auto">
          <a:xfrm>
            <a:off x="1969477" y="3694148"/>
            <a:ext cx="4982308" cy="2157046"/>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srgbClr val="000000"/>
              </a:solidFill>
            </a:endParaRPr>
          </a:p>
        </p:txBody>
      </p:sp>
      <p:sp>
        <p:nvSpPr>
          <p:cNvPr id="74" name="TextBox 73"/>
          <p:cNvSpPr txBox="1"/>
          <p:nvPr/>
        </p:nvSpPr>
        <p:spPr>
          <a:xfrm>
            <a:off x="7543800" y="3352800"/>
            <a:ext cx="357790" cy="584775"/>
          </a:xfrm>
          <a:prstGeom prst="rect">
            <a:avLst/>
          </a:prstGeom>
          <a:noFill/>
        </p:spPr>
        <p:txBody>
          <a:bodyPr wrap="none" rtlCol="0">
            <a:spAutoFit/>
          </a:bodyPr>
          <a:lstStyle/>
          <a:p>
            <a:r>
              <a:rPr lang="en-US" sz="3200" i="1" dirty="0" smtClean="0">
                <a:solidFill>
                  <a:srgbClr val="000000"/>
                </a:solidFill>
              </a:rPr>
              <a:t>L</a:t>
            </a:r>
            <a:endParaRPr lang="en-US" sz="3200" i="1" dirty="0">
              <a:solidFill>
                <a:srgbClr val="000000"/>
              </a:solidFill>
            </a:endParaRPr>
          </a:p>
        </p:txBody>
      </p:sp>
      <p:grpSp>
        <p:nvGrpSpPr>
          <p:cNvPr id="2" name="Group 86"/>
          <p:cNvGrpSpPr/>
          <p:nvPr/>
        </p:nvGrpSpPr>
        <p:grpSpPr>
          <a:xfrm>
            <a:off x="2286000" y="2133600"/>
            <a:ext cx="1219200" cy="1845161"/>
            <a:chOff x="553950" y="4267200"/>
            <a:chExt cx="1219200" cy="1845161"/>
          </a:xfrm>
        </p:grpSpPr>
        <p:sp>
          <p:nvSpPr>
            <p:cNvPr id="88" name="Line 4"/>
            <p:cNvSpPr>
              <a:spLocks noChangeShapeType="1"/>
            </p:cNvSpPr>
            <p:nvPr/>
          </p:nvSpPr>
          <p:spPr bwMode="auto">
            <a:xfrm flipV="1">
              <a:off x="1676400" y="4267200"/>
              <a:ext cx="0" cy="1066800"/>
            </a:xfrm>
            <a:prstGeom prst="line">
              <a:avLst/>
            </a:prstGeom>
            <a:no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endParaRPr>
            </a:p>
          </p:txBody>
        </p:sp>
        <p:grpSp>
          <p:nvGrpSpPr>
            <p:cNvPr id="3" name="Group 67"/>
            <p:cNvGrpSpPr/>
            <p:nvPr/>
          </p:nvGrpSpPr>
          <p:grpSpPr>
            <a:xfrm rot="7965438">
              <a:off x="557919" y="4897130"/>
              <a:ext cx="1211262" cy="1219200"/>
              <a:chOff x="946150" y="4841875"/>
              <a:chExt cx="1211262" cy="1219200"/>
            </a:xfrm>
          </p:grpSpPr>
          <p:sp>
            <p:nvSpPr>
              <p:cNvPr id="91"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2"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3"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5"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7"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98"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sp>
          <p:nvSpPr>
            <p:cNvPr id="90" name="Freeform 30"/>
            <p:cNvSpPr>
              <a:spLocks/>
            </p:cNvSpPr>
            <p:nvPr/>
          </p:nvSpPr>
          <p:spPr bwMode="auto">
            <a:xfrm>
              <a:off x="1162050" y="4462463"/>
              <a:ext cx="177800" cy="457200"/>
            </a:xfrm>
            <a:custGeom>
              <a:avLst/>
              <a:gdLst/>
              <a:ahLst/>
              <a:cxnLst>
                <a:cxn ang="0">
                  <a:pos x="225" y="0"/>
                </a:cxn>
                <a:cxn ang="0">
                  <a:pos x="224" y="2"/>
                </a:cxn>
                <a:cxn ang="0">
                  <a:pos x="220" y="6"/>
                </a:cxn>
                <a:cxn ang="0">
                  <a:pos x="213" y="15"/>
                </a:cxn>
                <a:cxn ang="0">
                  <a:pos x="204" y="30"/>
                </a:cxn>
                <a:cxn ang="0">
                  <a:pos x="191" y="51"/>
                </a:cxn>
                <a:cxn ang="0">
                  <a:pos x="176" y="81"/>
                </a:cxn>
                <a:cxn ang="0">
                  <a:pos x="158" y="120"/>
                </a:cxn>
                <a:cxn ang="0">
                  <a:pos x="137" y="169"/>
                </a:cxn>
                <a:cxn ang="0">
                  <a:pos x="114" y="227"/>
                </a:cxn>
                <a:cxn ang="0">
                  <a:pos x="91" y="294"/>
                </a:cxn>
                <a:cxn ang="0">
                  <a:pos x="68" y="362"/>
                </a:cxn>
                <a:cxn ang="0">
                  <a:pos x="46" y="428"/>
                </a:cxn>
                <a:cxn ang="0">
                  <a:pos x="28" y="487"/>
                </a:cxn>
                <a:cxn ang="0">
                  <a:pos x="13" y="534"/>
                </a:cxn>
                <a:cxn ang="0">
                  <a:pos x="4" y="566"/>
                </a:cxn>
                <a:cxn ang="0">
                  <a:pos x="0" y="578"/>
                </a:cxn>
                <a:cxn ang="0">
                  <a:pos x="5" y="564"/>
                </a:cxn>
                <a:cxn ang="0">
                  <a:pos x="19" y="526"/>
                </a:cxn>
                <a:cxn ang="0">
                  <a:pos x="37" y="472"/>
                </a:cxn>
                <a:cxn ang="0">
                  <a:pos x="60" y="407"/>
                </a:cxn>
                <a:cxn ang="0">
                  <a:pos x="85" y="338"/>
                </a:cxn>
                <a:cxn ang="0">
                  <a:pos x="110" y="272"/>
                </a:cxn>
                <a:cxn ang="0">
                  <a:pos x="132" y="215"/>
                </a:cxn>
                <a:cxn ang="0">
                  <a:pos x="148" y="173"/>
                </a:cxn>
                <a:cxn ang="0">
                  <a:pos x="165" y="133"/>
                </a:cxn>
                <a:cxn ang="0">
                  <a:pos x="180" y="98"/>
                </a:cxn>
                <a:cxn ang="0">
                  <a:pos x="193" y="68"/>
                </a:cxn>
                <a:cxn ang="0">
                  <a:pos x="204" y="44"/>
                </a:cxn>
                <a:cxn ang="0">
                  <a:pos x="213" y="25"/>
                </a:cxn>
                <a:cxn ang="0">
                  <a:pos x="219" y="12"/>
                </a:cxn>
                <a:cxn ang="0">
                  <a:pos x="224" y="3"/>
                </a:cxn>
                <a:cxn ang="0">
                  <a:pos x="225" y="0"/>
                </a:cxn>
              </a:cxnLst>
              <a:rect l="0" t="0" r="r" b="b"/>
              <a:pathLst>
                <a:path w="225" h="578">
                  <a:moveTo>
                    <a:pt x="225" y="0"/>
                  </a:moveTo>
                  <a:lnTo>
                    <a:pt x="224" y="2"/>
                  </a:lnTo>
                  <a:lnTo>
                    <a:pt x="220" y="6"/>
                  </a:lnTo>
                  <a:lnTo>
                    <a:pt x="213" y="15"/>
                  </a:lnTo>
                  <a:lnTo>
                    <a:pt x="204" y="30"/>
                  </a:lnTo>
                  <a:lnTo>
                    <a:pt x="191" y="51"/>
                  </a:lnTo>
                  <a:lnTo>
                    <a:pt x="176" y="81"/>
                  </a:lnTo>
                  <a:lnTo>
                    <a:pt x="158" y="120"/>
                  </a:lnTo>
                  <a:lnTo>
                    <a:pt x="137" y="169"/>
                  </a:lnTo>
                  <a:lnTo>
                    <a:pt x="114" y="227"/>
                  </a:lnTo>
                  <a:lnTo>
                    <a:pt x="91" y="294"/>
                  </a:lnTo>
                  <a:lnTo>
                    <a:pt x="68" y="362"/>
                  </a:lnTo>
                  <a:lnTo>
                    <a:pt x="46" y="428"/>
                  </a:lnTo>
                  <a:lnTo>
                    <a:pt x="28" y="487"/>
                  </a:lnTo>
                  <a:lnTo>
                    <a:pt x="13" y="534"/>
                  </a:lnTo>
                  <a:lnTo>
                    <a:pt x="4" y="566"/>
                  </a:lnTo>
                  <a:lnTo>
                    <a:pt x="0" y="578"/>
                  </a:lnTo>
                  <a:lnTo>
                    <a:pt x="5" y="564"/>
                  </a:lnTo>
                  <a:lnTo>
                    <a:pt x="19" y="526"/>
                  </a:lnTo>
                  <a:lnTo>
                    <a:pt x="37" y="472"/>
                  </a:lnTo>
                  <a:lnTo>
                    <a:pt x="60" y="407"/>
                  </a:lnTo>
                  <a:lnTo>
                    <a:pt x="85" y="338"/>
                  </a:lnTo>
                  <a:lnTo>
                    <a:pt x="110" y="272"/>
                  </a:lnTo>
                  <a:lnTo>
                    <a:pt x="132" y="215"/>
                  </a:lnTo>
                  <a:lnTo>
                    <a:pt x="148" y="173"/>
                  </a:lnTo>
                  <a:lnTo>
                    <a:pt x="165" y="133"/>
                  </a:lnTo>
                  <a:lnTo>
                    <a:pt x="180" y="98"/>
                  </a:lnTo>
                  <a:lnTo>
                    <a:pt x="193" y="68"/>
                  </a:lnTo>
                  <a:lnTo>
                    <a:pt x="204" y="44"/>
                  </a:lnTo>
                  <a:lnTo>
                    <a:pt x="213" y="25"/>
                  </a:lnTo>
                  <a:lnTo>
                    <a:pt x="219" y="12"/>
                  </a:lnTo>
                  <a:lnTo>
                    <a:pt x="224" y="3"/>
                  </a:lnTo>
                  <a:lnTo>
                    <a:pt x="225"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nvGrpSpPr>
          <p:cNvPr id="4" name="Group 98"/>
          <p:cNvGrpSpPr/>
          <p:nvPr/>
        </p:nvGrpSpPr>
        <p:grpSpPr>
          <a:xfrm>
            <a:off x="6934200" y="2667000"/>
            <a:ext cx="1219200" cy="3216761"/>
            <a:chOff x="7183350" y="3200400"/>
            <a:chExt cx="1219200" cy="3216761"/>
          </a:xfrm>
        </p:grpSpPr>
        <p:sp>
          <p:nvSpPr>
            <p:cNvPr id="100"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5" name="Group 68"/>
            <p:cNvGrpSpPr/>
            <p:nvPr/>
          </p:nvGrpSpPr>
          <p:grpSpPr>
            <a:xfrm rot="7965438">
              <a:off x="7187319" y="5201930"/>
              <a:ext cx="1211262" cy="1219200"/>
              <a:chOff x="946150" y="4841875"/>
              <a:chExt cx="1211262" cy="1219200"/>
            </a:xfrm>
          </p:grpSpPr>
          <p:sp>
            <p:nvSpPr>
              <p:cNvPr id="103"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5"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6"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7"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8"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9"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sp>
        <p:nvSpPr>
          <p:cNvPr id="64" name="TextBox 63"/>
          <p:cNvSpPr txBox="1"/>
          <p:nvPr/>
        </p:nvSpPr>
        <p:spPr>
          <a:xfrm>
            <a:off x="1981200" y="1828800"/>
            <a:ext cx="1219199" cy="954107"/>
          </a:xfrm>
          <a:prstGeom prst="rect">
            <a:avLst/>
          </a:prstGeom>
          <a:noFill/>
        </p:spPr>
        <p:txBody>
          <a:bodyPr wrap="square" rtlCol="0">
            <a:spAutoFit/>
          </a:bodyPr>
          <a:lstStyle/>
          <a:p>
            <a:r>
              <a:rPr lang="en-US" sz="2800" dirty="0" smtClean="0">
                <a:solidFill>
                  <a:srgbClr val="FF0000"/>
                </a:solidFill>
              </a:rPr>
              <a:t>Too fragile</a:t>
            </a:r>
            <a:endParaRPr lang="en-US" sz="2800" dirty="0">
              <a:solidFill>
                <a:srgbClr val="FF0000"/>
              </a:solidFill>
            </a:endParaRPr>
          </a:p>
        </p:txBody>
      </p:sp>
      <p:cxnSp>
        <p:nvCxnSpPr>
          <p:cNvPr id="68" name="Straight Connector 67"/>
          <p:cNvCxnSpPr/>
          <p:nvPr/>
        </p:nvCxnSpPr>
        <p:spPr>
          <a:xfrm>
            <a:off x="1828800" y="6120825"/>
            <a:ext cx="4648200"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1905000" y="5587425"/>
            <a:ext cx="1007199" cy="523220"/>
          </a:xfrm>
          <a:prstGeom prst="rect">
            <a:avLst/>
          </a:prstGeom>
          <a:noFill/>
        </p:spPr>
        <p:txBody>
          <a:bodyPr wrap="none" rtlCol="0">
            <a:spAutoFit/>
          </a:bodyPr>
          <a:lstStyle/>
          <a:p>
            <a:r>
              <a:rPr lang="en-US" sz="2800" dirty="0" smtClean="0">
                <a:solidFill>
                  <a:prstClr val="black"/>
                </a:solidFill>
              </a:rPr>
              <a:t>down</a:t>
            </a:r>
            <a:endParaRPr lang="en-US" sz="2800" dirty="0">
              <a:solidFill>
                <a:prstClr val="black"/>
              </a:solidFill>
            </a:endParaRPr>
          </a:p>
        </p:txBody>
      </p:sp>
      <p:graphicFrame>
        <p:nvGraphicFramePr>
          <p:cNvPr id="36869" name="Object 5"/>
          <p:cNvGraphicFramePr>
            <a:graphicFrameLocks noChangeAspect="1"/>
          </p:cNvGraphicFramePr>
          <p:nvPr/>
        </p:nvGraphicFramePr>
        <p:xfrm>
          <a:off x="304801" y="381000"/>
          <a:ext cx="6781800" cy="1065621"/>
        </p:xfrm>
        <a:graphic>
          <a:graphicData uri="http://schemas.openxmlformats.org/presentationml/2006/ole">
            <p:oleObj spid="_x0000_s2257923" name="Equation" r:id="rId5" imgW="2603160" imgH="406080" progId="Equation.DSMT4">
              <p:embed/>
            </p:oleObj>
          </a:graphicData>
        </a:graphic>
      </p:graphicFrame>
      <p:sp>
        <p:nvSpPr>
          <p:cNvPr id="72" name="TextBox 71"/>
          <p:cNvSpPr txBox="1"/>
          <p:nvPr/>
        </p:nvSpPr>
        <p:spPr>
          <a:xfrm>
            <a:off x="4038600" y="2057400"/>
            <a:ext cx="2971800" cy="2246769"/>
          </a:xfrm>
          <a:prstGeom prst="rect">
            <a:avLst/>
          </a:prstGeom>
          <a:noFill/>
        </p:spPr>
        <p:txBody>
          <a:bodyPr wrap="square" rtlCol="0">
            <a:spAutoFit/>
          </a:bodyPr>
          <a:lstStyle/>
          <a:p>
            <a:pPr algn="ctr"/>
            <a:r>
              <a:rPr lang="en-US" sz="2800" dirty="0" smtClean="0">
                <a:solidFill>
                  <a:srgbClr val="3366FF"/>
                </a:solidFill>
                <a:latin typeface="Arial" pitchFamily="34" charset="0"/>
                <a:cs typeface="Arial" pitchFamily="34" charset="0"/>
              </a:rPr>
              <a:t>The ratio of delay between people is proportional to the lengths they can stabilize.</a:t>
            </a:r>
          </a:p>
        </p:txBody>
      </p:sp>
    </p:spTree>
  </p:cSld>
  <p:clrMapOvr>
    <a:masterClrMapping/>
  </p:clrMapOvr>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8418513" y="1676400"/>
            <a:ext cx="0" cy="112240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418513" y="3408402"/>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297863" y="2798802"/>
          <a:ext cx="388937" cy="473075"/>
        </p:xfrm>
        <a:graphic>
          <a:graphicData uri="http://schemas.openxmlformats.org/presentationml/2006/ole">
            <p:oleObj spid="_x0000_s2249730" name="Equation" r:id="rId4" imgW="88560" imgH="177480" progId="Equation.DSMT4">
              <p:embed/>
            </p:oleObj>
          </a:graphicData>
        </a:graphic>
      </p:graphicFrame>
      <p:sp>
        <p:nvSpPr>
          <p:cNvPr id="67" name="Freeform 28"/>
          <p:cNvSpPr>
            <a:spLocks noChangeAspect="1"/>
          </p:cNvSpPr>
          <p:nvPr/>
        </p:nvSpPr>
        <p:spPr bwMode="auto">
          <a:xfrm>
            <a:off x="5205413" y="150340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8" name="Rectangle 43"/>
          <p:cNvSpPr>
            <a:spLocks noChangeAspect="1" noChangeArrowheads="1"/>
          </p:cNvSpPr>
          <p:nvPr/>
        </p:nvSpPr>
        <p:spPr bwMode="auto">
          <a:xfrm>
            <a:off x="4672013" y="1427202"/>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9" name="Rectangle 44"/>
          <p:cNvSpPr>
            <a:spLocks noChangeAspect="1" noChangeArrowheads="1"/>
          </p:cNvSpPr>
          <p:nvPr/>
        </p:nvSpPr>
        <p:spPr bwMode="auto">
          <a:xfrm>
            <a:off x="5053013" y="5618202"/>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pSp>
        <p:nvGrpSpPr>
          <p:cNvPr id="2" name="Group 22"/>
          <p:cNvGrpSpPr/>
          <p:nvPr/>
        </p:nvGrpSpPr>
        <p:grpSpPr>
          <a:xfrm>
            <a:off x="4214813"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sp>
        <p:nvSpPr>
          <p:cNvPr id="21" name="Line 35"/>
          <p:cNvSpPr>
            <a:spLocks noChangeShapeType="1"/>
          </p:cNvSpPr>
          <p:nvPr/>
        </p:nvSpPr>
        <p:spPr bwMode="auto">
          <a:xfrm flipV="1">
            <a:off x="4457701" y="2722600"/>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23" name="Line 36"/>
          <p:cNvSpPr>
            <a:spLocks noChangeShapeType="1"/>
          </p:cNvSpPr>
          <p:nvPr/>
        </p:nvSpPr>
        <p:spPr bwMode="auto">
          <a:xfrm>
            <a:off x="4457701" y="3941802"/>
            <a:ext cx="0" cy="777874"/>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25" name="Object 37"/>
          <p:cNvGraphicFramePr>
            <a:graphicFrameLocks noChangeAspect="1"/>
          </p:cNvGraphicFramePr>
          <p:nvPr/>
        </p:nvGraphicFramePr>
        <p:xfrm>
          <a:off x="4114801" y="3256001"/>
          <a:ext cx="833438" cy="473075"/>
        </p:xfrm>
        <a:graphic>
          <a:graphicData uri="http://schemas.openxmlformats.org/presentationml/2006/ole">
            <p:oleObj spid="_x0000_s2249731" name="Equation" r:id="rId5" imgW="190440" imgH="177480" progId="Equation.DSMT4">
              <p:embed/>
            </p:oleObj>
          </a:graphicData>
        </a:graphic>
      </p:graphicFrame>
      <p:graphicFrame>
        <p:nvGraphicFramePr>
          <p:cNvPr id="7695368" name="Object 8"/>
          <p:cNvGraphicFramePr>
            <a:graphicFrameLocks noChangeAspect="1"/>
          </p:cNvGraphicFramePr>
          <p:nvPr/>
        </p:nvGraphicFramePr>
        <p:xfrm>
          <a:off x="7315200" y="381000"/>
          <a:ext cx="950913" cy="847725"/>
        </p:xfrm>
        <a:graphic>
          <a:graphicData uri="http://schemas.openxmlformats.org/presentationml/2006/ole">
            <p:oleObj spid="_x0000_s2249732" name="Equation" r:id="rId6" imgW="444240" imgH="393480" progId="Equation.DSMT4">
              <p:embed/>
            </p:oleObj>
          </a:graphicData>
        </a:graphic>
      </p:graphicFrame>
      <p:sp>
        <p:nvSpPr>
          <p:cNvPr id="32" name="Line 35"/>
          <p:cNvSpPr>
            <a:spLocks noChangeShapeType="1"/>
          </p:cNvSpPr>
          <p:nvPr/>
        </p:nvSpPr>
        <p:spPr bwMode="auto">
          <a:xfrm flipV="1">
            <a:off x="4457701" y="1660524"/>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6" name="Line 36"/>
          <p:cNvSpPr>
            <a:spLocks noChangeShapeType="1"/>
          </p:cNvSpPr>
          <p:nvPr/>
        </p:nvSpPr>
        <p:spPr bwMode="auto">
          <a:xfrm>
            <a:off x="4495801" y="2438400"/>
            <a:ext cx="0" cy="3048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7" name="Object 37"/>
          <p:cNvGraphicFramePr>
            <a:graphicFrameLocks noChangeAspect="1"/>
          </p:cNvGraphicFramePr>
          <p:nvPr/>
        </p:nvGraphicFramePr>
        <p:xfrm>
          <a:off x="4141789" y="1981200"/>
          <a:ext cx="777875" cy="473075"/>
        </p:xfrm>
        <a:graphic>
          <a:graphicData uri="http://schemas.openxmlformats.org/presentationml/2006/ole">
            <p:oleObj spid="_x0000_s2249733" name="Equation" r:id="rId7" imgW="177480" imgH="177480" progId="Equation.DSMT4">
              <p:embed/>
            </p:oleObj>
          </a:graphicData>
        </a:graphic>
      </p:graphicFrame>
      <p:grpSp>
        <p:nvGrpSpPr>
          <p:cNvPr id="4" name="Group 77"/>
          <p:cNvGrpSpPr/>
          <p:nvPr/>
        </p:nvGrpSpPr>
        <p:grpSpPr>
          <a:xfrm flipH="1">
            <a:off x="685800" y="1676400"/>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70" name="TextBox 69"/>
          <p:cNvSpPr txBox="1"/>
          <p:nvPr/>
        </p:nvSpPr>
        <p:spPr>
          <a:xfrm>
            <a:off x="609600" y="304800"/>
            <a:ext cx="5147563" cy="1077218"/>
          </a:xfrm>
          <a:prstGeom prst="rect">
            <a:avLst/>
          </a:prstGeom>
          <a:noFill/>
        </p:spPr>
        <p:txBody>
          <a:bodyPr wrap="none" rtlCol="0">
            <a:spAutoFit/>
          </a:bodyPr>
          <a:lstStyle/>
          <a:p>
            <a:r>
              <a:rPr lang="en-US" sz="3200" b="1" dirty="0" smtClean="0">
                <a:solidFill>
                  <a:srgbClr val="FF0000"/>
                </a:solidFill>
                <a:latin typeface="Arial" pitchFamily="34" charset="0"/>
                <a:cs typeface="Arial" pitchFamily="34" charset="0"/>
              </a:rPr>
              <a:t>Also harder if sensed low</a:t>
            </a:r>
          </a:p>
          <a:p>
            <a:r>
              <a:rPr lang="en-US" sz="3200" b="1" dirty="0" smtClean="0">
                <a:solidFill>
                  <a:srgbClr val="FF0000"/>
                </a:solidFill>
                <a:latin typeface="Arial" pitchFamily="34" charset="0"/>
                <a:cs typeface="Arial" pitchFamily="34" charset="0"/>
              </a:rPr>
              <a:t>(details later)</a:t>
            </a:r>
            <a:endParaRPr lang="en-US" sz="3200" b="1" dirty="0">
              <a:solidFill>
                <a:srgbClr val="FF0000"/>
              </a:solidFill>
              <a:latin typeface="Arial" pitchFamily="34" charset="0"/>
              <a:cs typeface="Arial" pitchFamily="34" charset="0"/>
            </a:endParaRPr>
          </a:p>
        </p:txBody>
      </p:sp>
      <p:sp>
        <p:nvSpPr>
          <p:cNvPr id="82" name="TextBox 81"/>
          <p:cNvSpPr txBox="1"/>
          <p:nvPr/>
        </p:nvSpPr>
        <p:spPr>
          <a:xfrm>
            <a:off x="2958599" y="2057400"/>
            <a:ext cx="1003801" cy="584775"/>
          </a:xfrm>
          <a:prstGeom prst="rect">
            <a:avLst/>
          </a:prstGeom>
          <a:noFill/>
        </p:spPr>
        <p:txBody>
          <a:bodyPr wrap="none" rtlCol="0">
            <a:spAutoFit/>
          </a:bodyPr>
          <a:lstStyle/>
          <a:p>
            <a:r>
              <a:rPr lang="en-US" sz="3200" b="1" dirty="0" smtClean="0">
                <a:solidFill>
                  <a:srgbClr val="FF0000"/>
                </a:solidFill>
                <a:latin typeface="Arial" pitchFamily="34" charset="0"/>
                <a:cs typeface="Arial" pitchFamily="34" charset="0"/>
              </a:rPr>
              <a:t>Low</a:t>
            </a:r>
            <a:endParaRPr lang="en-US" sz="3200" b="1" dirty="0">
              <a:solidFill>
                <a:srgbClr val="FF0000"/>
              </a:solidFill>
              <a:latin typeface="Arial" pitchFamily="34" charset="0"/>
              <a:cs typeface="Arial" pitchFamily="34" charset="0"/>
            </a:endParaRPr>
          </a:p>
        </p:txBody>
      </p:sp>
      <p:sp>
        <p:nvSpPr>
          <p:cNvPr id="88" name="Rectangle 87"/>
          <p:cNvSpPr/>
          <p:nvPr/>
        </p:nvSpPr>
        <p:spPr>
          <a:xfrm>
            <a:off x="838200" y="4419600"/>
            <a:ext cx="1828800" cy="9143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prstClr val="black"/>
                </a:solidFill>
                <a:latin typeface="Arial" pitchFamily="34" charset="0"/>
                <a:cs typeface="Arial" pitchFamily="34" charset="0"/>
              </a:rPr>
              <a:t>Control</a:t>
            </a:r>
            <a:endParaRPr lang="en-US" sz="3600" dirty="0">
              <a:solidFill>
                <a:prstClr val="black"/>
              </a:solidFill>
            </a:endParaRPr>
          </a:p>
        </p:txBody>
      </p:sp>
      <p:cxnSp>
        <p:nvCxnSpPr>
          <p:cNvPr id="99" name="Straight Arrow Connector 98"/>
          <p:cNvCxnSpPr>
            <a:stCxn id="88" idx="3"/>
          </p:cNvCxnSpPr>
          <p:nvPr/>
        </p:nvCxnSpPr>
        <p:spPr>
          <a:xfrm>
            <a:off x="2667000" y="4876800"/>
            <a:ext cx="14478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a:endCxn id="88" idx="0"/>
          </p:cNvCxnSpPr>
          <p:nvPr/>
        </p:nvCxnSpPr>
        <p:spPr>
          <a:xfrm>
            <a:off x="1752600" y="3657600"/>
            <a:ext cx="0" cy="7620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2895600" y="2743200"/>
            <a:ext cx="2438400" cy="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8502650" y="1808202"/>
            <a:ext cx="0" cy="990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502650" y="3408402"/>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382000" y="2798802"/>
          <a:ext cx="388937" cy="473075"/>
        </p:xfrm>
        <a:graphic>
          <a:graphicData uri="http://schemas.openxmlformats.org/presentationml/2006/ole">
            <p:oleObj spid="_x0000_s2258946" name="Equation" r:id="rId4" imgW="88560" imgH="177480" progId="Equation.DSMT4">
              <p:embed/>
            </p:oleObj>
          </a:graphicData>
        </a:graphic>
      </p:graphicFrame>
      <p:sp>
        <p:nvSpPr>
          <p:cNvPr id="67" name="Freeform 28"/>
          <p:cNvSpPr>
            <a:spLocks noChangeAspect="1"/>
          </p:cNvSpPr>
          <p:nvPr/>
        </p:nvSpPr>
        <p:spPr bwMode="auto">
          <a:xfrm>
            <a:off x="7643812" y="150340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8" name="Rectangle 43"/>
          <p:cNvSpPr>
            <a:spLocks noChangeAspect="1" noChangeArrowheads="1"/>
          </p:cNvSpPr>
          <p:nvPr/>
        </p:nvSpPr>
        <p:spPr bwMode="auto">
          <a:xfrm>
            <a:off x="7110412" y="1427202"/>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9" name="Rectangle 44"/>
          <p:cNvSpPr>
            <a:spLocks noChangeAspect="1" noChangeArrowheads="1"/>
          </p:cNvSpPr>
          <p:nvPr/>
        </p:nvSpPr>
        <p:spPr bwMode="auto">
          <a:xfrm>
            <a:off x="7491412" y="5618202"/>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70" name="TextBox 69"/>
          <p:cNvSpPr txBox="1"/>
          <p:nvPr/>
        </p:nvSpPr>
        <p:spPr>
          <a:xfrm>
            <a:off x="304800" y="228600"/>
            <a:ext cx="4840941" cy="1569660"/>
          </a:xfrm>
          <a:prstGeom prst="rect">
            <a:avLst/>
          </a:prstGeom>
          <a:noFill/>
        </p:spPr>
        <p:txBody>
          <a:bodyPr wrap="none" rtlCol="0">
            <a:spAutoFit/>
          </a:bodyPr>
          <a:lstStyle/>
          <a:p>
            <a:r>
              <a:rPr lang="en-US" sz="3200" b="1" dirty="0" smtClean="0">
                <a:solidFill>
                  <a:srgbClr val="FF0000"/>
                </a:solidFill>
              </a:rPr>
              <a:t>Eyes moved down is harder</a:t>
            </a:r>
          </a:p>
          <a:p>
            <a:r>
              <a:rPr lang="en-US" sz="3200" b="1" dirty="0" smtClean="0">
                <a:solidFill>
                  <a:srgbClr val="FF0000"/>
                </a:solidFill>
              </a:rPr>
              <a:t>(RHP zero)</a:t>
            </a:r>
          </a:p>
          <a:p>
            <a:r>
              <a:rPr lang="en-US" sz="3200" b="1" dirty="0" smtClean="0">
                <a:solidFill>
                  <a:srgbClr val="FF0000"/>
                </a:solidFill>
              </a:rPr>
              <a:t>Similar to delay</a:t>
            </a:r>
            <a:endParaRPr lang="en-US" sz="3200" b="1" dirty="0">
              <a:solidFill>
                <a:srgbClr val="FF0000"/>
              </a:solidFill>
            </a:endParaRPr>
          </a:p>
        </p:txBody>
      </p:sp>
      <p:grpSp>
        <p:nvGrpSpPr>
          <p:cNvPr id="2" name="Group 22"/>
          <p:cNvGrpSpPr/>
          <p:nvPr/>
        </p:nvGrpSpPr>
        <p:grpSpPr>
          <a:xfrm>
            <a:off x="6653212"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sp>
        <p:nvSpPr>
          <p:cNvPr id="21" name="Line 35"/>
          <p:cNvSpPr>
            <a:spLocks noChangeShapeType="1"/>
          </p:cNvSpPr>
          <p:nvPr/>
        </p:nvSpPr>
        <p:spPr bwMode="auto">
          <a:xfrm flipV="1">
            <a:off x="6896100" y="2722600"/>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23" name="Line 36"/>
          <p:cNvSpPr>
            <a:spLocks noChangeShapeType="1"/>
          </p:cNvSpPr>
          <p:nvPr/>
        </p:nvSpPr>
        <p:spPr bwMode="auto">
          <a:xfrm>
            <a:off x="6896100" y="3941802"/>
            <a:ext cx="0" cy="777874"/>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25" name="Object 37"/>
          <p:cNvGraphicFramePr>
            <a:graphicFrameLocks noChangeAspect="1"/>
          </p:cNvGraphicFramePr>
          <p:nvPr/>
        </p:nvGraphicFramePr>
        <p:xfrm>
          <a:off x="6553200" y="3256001"/>
          <a:ext cx="833438" cy="473075"/>
        </p:xfrm>
        <a:graphic>
          <a:graphicData uri="http://schemas.openxmlformats.org/presentationml/2006/ole">
            <p:oleObj spid="_x0000_s2258947" name="Equation" r:id="rId5" imgW="190440" imgH="177480" progId="Equation.DSMT4">
              <p:embed/>
            </p:oleObj>
          </a:graphicData>
        </a:graphic>
      </p:graphicFrame>
      <p:cxnSp>
        <p:nvCxnSpPr>
          <p:cNvPr id="33" name="Straight Connector 32"/>
          <p:cNvCxnSpPr/>
          <p:nvPr/>
        </p:nvCxnSpPr>
        <p:spPr>
          <a:xfrm>
            <a:off x="8153400" y="1655802"/>
            <a:ext cx="685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8153400" y="4780002"/>
            <a:ext cx="8382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5334000" y="2722602"/>
            <a:ext cx="28194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77"/>
          <p:cNvGrpSpPr/>
          <p:nvPr/>
        </p:nvGrpSpPr>
        <p:grpSpPr>
          <a:xfrm flipH="1">
            <a:off x="3200400" y="1752600"/>
            <a:ext cx="2293938" cy="2260600"/>
            <a:chOff x="685800" y="2209800"/>
            <a:chExt cx="2293938" cy="2260600"/>
          </a:xfrm>
        </p:grpSpPr>
        <p:sp>
          <p:nvSpPr>
            <p:cNvPr id="7025673"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77"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78"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79"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0"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1"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2"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3"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4"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5"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6"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7"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8"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89"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0"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1"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2"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3"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4"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5"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6"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7"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8"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699"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07"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08"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09"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10"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11"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025712"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Tree>
  </p:cSld>
  <p:clrMapOvr>
    <a:masterClrMapping/>
  </p:clrMapOvr>
  <p:transition/>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8578850" y="553998"/>
            <a:ext cx="0" cy="112240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578850" y="2286000"/>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458200" y="1676400"/>
          <a:ext cx="388937" cy="473075"/>
        </p:xfrm>
        <a:graphic>
          <a:graphicData uri="http://schemas.openxmlformats.org/presentationml/2006/ole">
            <p:oleObj spid="_x0000_s2259970" name="Equation" r:id="rId4" imgW="88560" imgH="177480" progId="Equation.DSMT4">
              <p:embed/>
            </p:oleObj>
          </a:graphicData>
        </a:graphic>
      </p:graphicFrame>
      <p:sp>
        <p:nvSpPr>
          <p:cNvPr id="67" name="Freeform 28"/>
          <p:cNvSpPr>
            <a:spLocks noChangeAspect="1"/>
          </p:cNvSpPr>
          <p:nvPr/>
        </p:nvSpPr>
        <p:spPr bwMode="auto">
          <a:xfrm>
            <a:off x="7483475" y="381000"/>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8" name="Rectangle 43"/>
          <p:cNvSpPr>
            <a:spLocks noChangeAspect="1" noChangeArrowheads="1"/>
          </p:cNvSpPr>
          <p:nvPr/>
        </p:nvSpPr>
        <p:spPr bwMode="auto">
          <a:xfrm>
            <a:off x="6950075" y="304800"/>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9" name="Rectangle 44"/>
          <p:cNvSpPr>
            <a:spLocks noChangeAspect="1" noChangeArrowheads="1"/>
          </p:cNvSpPr>
          <p:nvPr/>
        </p:nvSpPr>
        <p:spPr bwMode="auto">
          <a:xfrm>
            <a:off x="7756525" y="3886200"/>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pSp>
        <p:nvGrpSpPr>
          <p:cNvPr id="2" name="Group 22"/>
          <p:cNvGrpSpPr/>
          <p:nvPr/>
        </p:nvGrpSpPr>
        <p:grpSpPr>
          <a:xfrm>
            <a:off x="6492875" y="762000"/>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sp>
        <p:nvSpPr>
          <p:cNvPr id="21" name="Line 35"/>
          <p:cNvSpPr>
            <a:spLocks noChangeShapeType="1"/>
          </p:cNvSpPr>
          <p:nvPr/>
        </p:nvSpPr>
        <p:spPr bwMode="auto">
          <a:xfrm flipV="1">
            <a:off x="6735763" y="1600198"/>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23" name="Line 36"/>
          <p:cNvSpPr>
            <a:spLocks noChangeShapeType="1"/>
          </p:cNvSpPr>
          <p:nvPr/>
        </p:nvSpPr>
        <p:spPr bwMode="auto">
          <a:xfrm>
            <a:off x="6735763" y="2819400"/>
            <a:ext cx="0" cy="777874"/>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25" name="Object 37"/>
          <p:cNvGraphicFramePr>
            <a:graphicFrameLocks noChangeAspect="1"/>
          </p:cNvGraphicFramePr>
          <p:nvPr/>
        </p:nvGraphicFramePr>
        <p:xfrm>
          <a:off x="6392863" y="2133599"/>
          <a:ext cx="833438" cy="473075"/>
        </p:xfrm>
        <a:graphic>
          <a:graphicData uri="http://schemas.openxmlformats.org/presentationml/2006/ole">
            <p:oleObj spid="_x0000_s2259971" name="Equation" r:id="rId5" imgW="190440" imgH="177480" progId="Equation.DSMT4">
              <p:embed/>
            </p:oleObj>
          </a:graphicData>
        </a:graphic>
      </p:graphicFrame>
      <p:cxnSp>
        <p:nvCxnSpPr>
          <p:cNvPr id="33" name="Straight Connector 32"/>
          <p:cNvCxnSpPr/>
          <p:nvPr/>
        </p:nvCxnSpPr>
        <p:spPr>
          <a:xfrm>
            <a:off x="7993063" y="533400"/>
            <a:ext cx="998537"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7993063" y="3657600"/>
            <a:ext cx="1066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240463" y="1600200"/>
            <a:ext cx="2827337"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7695368" name="Object 8"/>
          <p:cNvGraphicFramePr>
            <a:graphicFrameLocks noChangeAspect="1"/>
          </p:cNvGraphicFramePr>
          <p:nvPr/>
        </p:nvGraphicFramePr>
        <p:xfrm>
          <a:off x="5486400" y="0"/>
          <a:ext cx="950913" cy="847725"/>
        </p:xfrm>
        <a:graphic>
          <a:graphicData uri="http://schemas.openxmlformats.org/presentationml/2006/ole">
            <p:oleObj spid="_x0000_s2259972" name="Equation" r:id="rId6" imgW="444240" imgH="393480" progId="Equation.DSMT4">
              <p:embed/>
            </p:oleObj>
          </a:graphicData>
        </a:graphic>
      </p:graphicFrame>
      <p:sp>
        <p:nvSpPr>
          <p:cNvPr id="32" name="Line 35"/>
          <p:cNvSpPr>
            <a:spLocks noChangeShapeType="1"/>
          </p:cNvSpPr>
          <p:nvPr/>
        </p:nvSpPr>
        <p:spPr bwMode="auto">
          <a:xfrm flipV="1">
            <a:off x="6735763" y="538122"/>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6" name="Line 36"/>
          <p:cNvSpPr>
            <a:spLocks noChangeShapeType="1"/>
          </p:cNvSpPr>
          <p:nvPr/>
        </p:nvSpPr>
        <p:spPr bwMode="auto">
          <a:xfrm>
            <a:off x="6773863" y="1315998"/>
            <a:ext cx="0" cy="3048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7" name="Object 37"/>
          <p:cNvGraphicFramePr>
            <a:graphicFrameLocks noChangeAspect="1"/>
          </p:cNvGraphicFramePr>
          <p:nvPr/>
        </p:nvGraphicFramePr>
        <p:xfrm>
          <a:off x="6419851" y="858798"/>
          <a:ext cx="777875" cy="473075"/>
        </p:xfrm>
        <a:graphic>
          <a:graphicData uri="http://schemas.openxmlformats.org/presentationml/2006/ole">
            <p:oleObj spid="_x0000_s2259973" name="Equation" r:id="rId7" imgW="177480" imgH="177480" progId="Equation.DSMT4">
              <p:embed/>
            </p:oleObj>
          </a:graphicData>
        </a:graphic>
      </p:graphicFrame>
      <p:grpSp>
        <p:nvGrpSpPr>
          <p:cNvPr id="4" name="Group 77"/>
          <p:cNvGrpSpPr/>
          <p:nvPr/>
        </p:nvGrpSpPr>
        <p:grpSpPr>
          <a:xfrm flipH="1">
            <a:off x="3717925" y="553998"/>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graphicFrame>
        <p:nvGraphicFramePr>
          <p:cNvPr id="38919" name="Object 7"/>
          <p:cNvGraphicFramePr>
            <a:graphicFrameLocks noChangeAspect="1"/>
          </p:cNvGraphicFramePr>
          <p:nvPr/>
        </p:nvGraphicFramePr>
        <p:xfrm>
          <a:off x="304800" y="838200"/>
          <a:ext cx="2743200" cy="1366837"/>
        </p:xfrm>
        <a:graphic>
          <a:graphicData uri="http://schemas.openxmlformats.org/presentationml/2006/ole">
            <p:oleObj spid="_x0000_s2259974" name="Equation" r:id="rId8" imgW="1282680" imgH="634680" progId="Equation.DSMT4">
              <p:embed/>
            </p:oleObj>
          </a:graphicData>
        </a:graphic>
      </p:graphicFrame>
      <p:graphicFrame>
        <p:nvGraphicFramePr>
          <p:cNvPr id="38920" name="Object 8"/>
          <p:cNvGraphicFramePr>
            <a:graphicFrameLocks noChangeAspect="1"/>
          </p:cNvGraphicFramePr>
          <p:nvPr/>
        </p:nvGraphicFramePr>
        <p:xfrm>
          <a:off x="533400" y="3810000"/>
          <a:ext cx="5330825" cy="2079625"/>
        </p:xfrm>
        <a:graphic>
          <a:graphicData uri="http://schemas.openxmlformats.org/presentationml/2006/ole">
            <p:oleObj spid="_x0000_s2259975" name="Equation" r:id="rId9" imgW="2489040" imgH="965160" progId="Equation.DSMT4">
              <p:embed/>
            </p:oleObj>
          </a:graphicData>
        </a:graphic>
      </p:graphicFrame>
    </p:spTree>
  </p:cSld>
  <p:clrMapOvr>
    <a:masterClrMapping/>
  </p:clrMapOvr>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7664450" y="1808202"/>
            <a:ext cx="0" cy="990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7664450" y="3408402"/>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7543800" y="2798802"/>
          <a:ext cx="388937" cy="473075"/>
        </p:xfrm>
        <a:graphic>
          <a:graphicData uri="http://schemas.openxmlformats.org/presentationml/2006/ole">
            <p:oleObj spid="_x0000_s2260994" name="Equation" r:id="rId4" imgW="88560" imgH="177480" progId="Equation.DSMT4">
              <p:embed/>
            </p:oleObj>
          </a:graphicData>
        </a:graphic>
      </p:graphicFrame>
      <p:sp>
        <p:nvSpPr>
          <p:cNvPr id="67" name="Freeform 28"/>
          <p:cNvSpPr>
            <a:spLocks noChangeAspect="1"/>
          </p:cNvSpPr>
          <p:nvPr/>
        </p:nvSpPr>
        <p:spPr bwMode="auto">
          <a:xfrm>
            <a:off x="6805612" y="150340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8" name="Rectangle 43"/>
          <p:cNvSpPr>
            <a:spLocks noChangeAspect="1" noChangeArrowheads="1"/>
          </p:cNvSpPr>
          <p:nvPr/>
        </p:nvSpPr>
        <p:spPr bwMode="auto">
          <a:xfrm>
            <a:off x="6272212" y="1427202"/>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9" name="Rectangle 44"/>
          <p:cNvSpPr>
            <a:spLocks noChangeAspect="1" noChangeArrowheads="1"/>
          </p:cNvSpPr>
          <p:nvPr/>
        </p:nvSpPr>
        <p:spPr bwMode="auto">
          <a:xfrm>
            <a:off x="6653212" y="5618202"/>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pSp>
        <p:nvGrpSpPr>
          <p:cNvPr id="2" name="Group 22"/>
          <p:cNvGrpSpPr/>
          <p:nvPr/>
        </p:nvGrpSpPr>
        <p:grpSpPr>
          <a:xfrm>
            <a:off x="5815012"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sp>
        <p:nvSpPr>
          <p:cNvPr id="21" name="Line 35"/>
          <p:cNvSpPr>
            <a:spLocks noChangeShapeType="1"/>
          </p:cNvSpPr>
          <p:nvPr/>
        </p:nvSpPr>
        <p:spPr bwMode="auto">
          <a:xfrm flipV="1">
            <a:off x="6057900" y="2722600"/>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23" name="Line 36"/>
          <p:cNvSpPr>
            <a:spLocks noChangeShapeType="1"/>
          </p:cNvSpPr>
          <p:nvPr/>
        </p:nvSpPr>
        <p:spPr bwMode="auto">
          <a:xfrm>
            <a:off x="6057900" y="3941802"/>
            <a:ext cx="0" cy="777874"/>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25" name="Object 37"/>
          <p:cNvGraphicFramePr>
            <a:graphicFrameLocks noChangeAspect="1"/>
          </p:cNvGraphicFramePr>
          <p:nvPr/>
        </p:nvGraphicFramePr>
        <p:xfrm>
          <a:off x="5715000" y="3256001"/>
          <a:ext cx="833438" cy="473075"/>
        </p:xfrm>
        <a:graphic>
          <a:graphicData uri="http://schemas.openxmlformats.org/presentationml/2006/ole">
            <p:oleObj spid="_x0000_s2260995" name="Equation" r:id="rId5" imgW="190440" imgH="177480" progId="Equation.DSMT4">
              <p:embed/>
            </p:oleObj>
          </a:graphicData>
        </a:graphic>
      </p:graphicFrame>
      <p:cxnSp>
        <p:nvCxnSpPr>
          <p:cNvPr id="33" name="Straight Connector 32"/>
          <p:cNvCxnSpPr/>
          <p:nvPr/>
        </p:nvCxnSpPr>
        <p:spPr>
          <a:xfrm>
            <a:off x="7315200" y="1655802"/>
            <a:ext cx="12192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7315200" y="4780002"/>
            <a:ext cx="1066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5791200" y="2722602"/>
            <a:ext cx="15240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7695368" name="Object 8"/>
          <p:cNvGraphicFramePr>
            <a:graphicFrameLocks noChangeAspect="1"/>
          </p:cNvGraphicFramePr>
          <p:nvPr/>
        </p:nvGraphicFramePr>
        <p:xfrm>
          <a:off x="6477000" y="152400"/>
          <a:ext cx="950913" cy="847725"/>
        </p:xfrm>
        <a:graphic>
          <a:graphicData uri="http://schemas.openxmlformats.org/presentationml/2006/ole">
            <p:oleObj spid="_x0000_s2260996" name="Equation" r:id="rId6" imgW="444240" imgH="393480" progId="Equation.DSMT4">
              <p:embed/>
            </p:oleObj>
          </a:graphicData>
        </a:graphic>
      </p:graphicFrame>
      <p:sp>
        <p:nvSpPr>
          <p:cNvPr id="32" name="Line 35"/>
          <p:cNvSpPr>
            <a:spLocks noChangeShapeType="1"/>
          </p:cNvSpPr>
          <p:nvPr/>
        </p:nvSpPr>
        <p:spPr bwMode="auto">
          <a:xfrm flipV="1">
            <a:off x="6057900" y="1660524"/>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6" name="Line 36"/>
          <p:cNvSpPr>
            <a:spLocks noChangeShapeType="1"/>
          </p:cNvSpPr>
          <p:nvPr/>
        </p:nvSpPr>
        <p:spPr bwMode="auto">
          <a:xfrm>
            <a:off x="6096000" y="2438400"/>
            <a:ext cx="0" cy="3048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7" name="Object 37"/>
          <p:cNvGraphicFramePr>
            <a:graphicFrameLocks noChangeAspect="1"/>
          </p:cNvGraphicFramePr>
          <p:nvPr/>
        </p:nvGraphicFramePr>
        <p:xfrm>
          <a:off x="5741988" y="1981200"/>
          <a:ext cx="777875" cy="473075"/>
        </p:xfrm>
        <a:graphic>
          <a:graphicData uri="http://schemas.openxmlformats.org/presentationml/2006/ole">
            <p:oleObj spid="_x0000_s2260997" name="Equation" r:id="rId7" imgW="177480" imgH="177480" progId="Equation.DSMT4">
              <p:embed/>
            </p:oleObj>
          </a:graphicData>
        </a:graphic>
      </p:graphicFrame>
      <p:graphicFrame>
        <p:nvGraphicFramePr>
          <p:cNvPr id="7743496" name="Object 8"/>
          <p:cNvGraphicFramePr>
            <a:graphicFrameLocks noChangeAspect="1"/>
          </p:cNvGraphicFramePr>
          <p:nvPr/>
        </p:nvGraphicFramePr>
        <p:xfrm>
          <a:off x="304800" y="3171825"/>
          <a:ext cx="5035550" cy="3228975"/>
        </p:xfrm>
        <a:graphic>
          <a:graphicData uri="http://schemas.openxmlformats.org/presentationml/2006/ole">
            <p:oleObj spid="_x0000_s2260998" name="Equation" r:id="rId8" imgW="2831760" imgH="1803240" progId="Equation.DSMT4">
              <p:embed/>
            </p:oleObj>
          </a:graphicData>
        </a:graphic>
      </p:graphicFrame>
      <p:graphicFrame>
        <p:nvGraphicFramePr>
          <p:cNvPr id="7744523" name="Object 11"/>
          <p:cNvGraphicFramePr>
            <a:graphicFrameLocks noChangeAspect="1"/>
          </p:cNvGraphicFramePr>
          <p:nvPr/>
        </p:nvGraphicFramePr>
        <p:xfrm>
          <a:off x="304800" y="914400"/>
          <a:ext cx="5126038" cy="887412"/>
        </p:xfrm>
        <a:graphic>
          <a:graphicData uri="http://schemas.openxmlformats.org/presentationml/2006/ole">
            <p:oleObj spid="_x0000_s2260999" name="Equation" r:id="rId9" imgW="2882880" imgH="495000" progId="Equation.DSMT4">
              <p:embed/>
            </p:oleObj>
          </a:graphicData>
        </a:graphic>
      </p:graphicFrame>
      <p:sp>
        <p:nvSpPr>
          <p:cNvPr id="41" name="Line 35"/>
          <p:cNvSpPr>
            <a:spLocks noChangeShapeType="1"/>
          </p:cNvSpPr>
          <p:nvPr/>
        </p:nvSpPr>
        <p:spPr bwMode="auto">
          <a:xfrm flipV="1">
            <a:off x="8367663" y="1681122"/>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42" name="Line 36"/>
          <p:cNvSpPr>
            <a:spLocks noChangeShapeType="1"/>
          </p:cNvSpPr>
          <p:nvPr/>
        </p:nvSpPr>
        <p:spPr bwMode="auto">
          <a:xfrm>
            <a:off x="8405763" y="2458998"/>
            <a:ext cx="0" cy="3048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43" name="Object 37"/>
          <p:cNvGraphicFramePr>
            <a:graphicFrameLocks noChangeAspect="1"/>
          </p:cNvGraphicFramePr>
          <p:nvPr/>
        </p:nvGraphicFramePr>
        <p:xfrm>
          <a:off x="8051751" y="2001798"/>
          <a:ext cx="777875" cy="473075"/>
        </p:xfrm>
        <a:graphic>
          <a:graphicData uri="http://schemas.openxmlformats.org/presentationml/2006/ole">
            <p:oleObj spid="_x0000_s2261000" name="Equation" r:id="rId10" imgW="177480" imgH="177480" progId="Equation.DSMT4">
              <p:embed/>
            </p:oleObj>
          </a:graphicData>
        </a:graphic>
      </p:graphicFrame>
      <p:sp>
        <p:nvSpPr>
          <p:cNvPr id="44" name="Freeform 28"/>
          <p:cNvSpPr>
            <a:spLocks noChangeAspect="1"/>
          </p:cNvSpPr>
          <p:nvPr/>
        </p:nvSpPr>
        <p:spPr bwMode="auto">
          <a:xfrm>
            <a:off x="8686800" y="1447800"/>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45" name="Freeform 28"/>
          <p:cNvSpPr>
            <a:spLocks noChangeAspect="1"/>
          </p:cNvSpPr>
          <p:nvPr/>
        </p:nvSpPr>
        <p:spPr bwMode="auto">
          <a:xfrm>
            <a:off x="8686800" y="241896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38" name="TextBox 37"/>
          <p:cNvSpPr txBox="1"/>
          <p:nvPr/>
        </p:nvSpPr>
        <p:spPr>
          <a:xfrm>
            <a:off x="381000" y="304800"/>
            <a:ext cx="1510413" cy="523220"/>
          </a:xfrm>
          <a:prstGeom prst="rect">
            <a:avLst/>
          </a:prstGeom>
          <a:noFill/>
        </p:spPr>
        <p:txBody>
          <a:bodyPr wrap="none" rtlCol="0">
            <a:spAutoFit/>
          </a:bodyPr>
          <a:lstStyle/>
          <a:p>
            <a:r>
              <a:rPr lang="en-US" sz="2800" dirty="0" smtClean="0">
                <a:solidFill>
                  <a:prstClr val="black"/>
                </a:solidFill>
              </a:rPr>
              <a:t>Compare</a:t>
            </a:r>
            <a:endParaRPr lang="en-US" sz="2800" dirty="0">
              <a:solidFill>
                <a:prstClr val="black"/>
              </a:solidFill>
            </a:endParaRPr>
          </a:p>
        </p:txBody>
      </p:sp>
      <p:sp>
        <p:nvSpPr>
          <p:cNvPr id="39" name="TextBox 38"/>
          <p:cNvSpPr txBox="1"/>
          <p:nvPr/>
        </p:nvSpPr>
        <p:spPr>
          <a:xfrm>
            <a:off x="228600" y="2286000"/>
            <a:ext cx="1529137" cy="461665"/>
          </a:xfrm>
          <a:prstGeom prst="rect">
            <a:avLst/>
          </a:prstGeom>
          <a:noFill/>
        </p:spPr>
        <p:txBody>
          <a:bodyPr wrap="none" rtlCol="0">
            <a:spAutoFit/>
          </a:bodyPr>
          <a:lstStyle/>
          <a:p>
            <a:r>
              <a:rPr lang="en-US" sz="2400" dirty="0" smtClean="0">
                <a:solidFill>
                  <a:prstClr val="black"/>
                </a:solidFill>
              </a:rPr>
              <a:t>Move eyes</a:t>
            </a:r>
            <a:endParaRPr lang="en-US" sz="2400" dirty="0">
              <a:solidFill>
                <a:prstClr val="black"/>
              </a:solidFill>
            </a:endParaRPr>
          </a:p>
        </p:txBody>
      </p:sp>
    </p:spTree>
  </p:cSld>
  <p:clrMapOvr>
    <a:masterClrMapping/>
  </p:clrMapOvr>
  <p:transition/>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8731250" y="1808202"/>
            <a:ext cx="0" cy="990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731250" y="3408402"/>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610600" y="2798802"/>
          <a:ext cx="388937" cy="473075"/>
        </p:xfrm>
        <a:graphic>
          <a:graphicData uri="http://schemas.openxmlformats.org/presentationml/2006/ole">
            <p:oleObj spid="_x0000_s2262018" name="Equation" r:id="rId4" imgW="88560" imgH="177480" progId="Equation.DSMT4">
              <p:embed/>
            </p:oleObj>
          </a:graphicData>
        </a:graphic>
      </p:graphicFrame>
      <p:sp>
        <p:nvSpPr>
          <p:cNvPr id="67" name="Freeform 28"/>
          <p:cNvSpPr>
            <a:spLocks noChangeAspect="1"/>
          </p:cNvSpPr>
          <p:nvPr/>
        </p:nvSpPr>
        <p:spPr bwMode="auto">
          <a:xfrm>
            <a:off x="7872412" y="150340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grpSp>
        <p:nvGrpSpPr>
          <p:cNvPr id="2" name="Group 22"/>
          <p:cNvGrpSpPr/>
          <p:nvPr/>
        </p:nvGrpSpPr>
        <p:grpSpPr>
          <a:xfrm>
            <a:off x="6881812"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3" name="Straight Connector 32"/>
          <p:cNvCxnSpPr/>
          <p:nvPr/>
        </p:nvCxnSpPr>
        <p:spPr>
          <a:xfrm>
            <a:off x="8382000" y="1655802"/>
            <a:ext cx="685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8382000" y="4780002"/>
            <a:ext cx="8382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858000" y="2722602"/>
            <a:ext cx="15240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8" name="TextBox 77"/>
          <p:cNvSpPr txBox="1"/>
          <p:nvPr/>
        </p:nvSpPr>
        <p:spPr>
          <a:xfrm>
            <a:off x="-76200" y="6477000"/>
            <a:ext cx="4572000" cy="369332"/>
          </a:xfrm>
          <a:prstGeom prst="rect">
            <a:avLst/>
          </a:prstGeom>
          <a:noFill/>
        </p:spPr>
        <p:txBody>
          <a:bodyPr wrap="square" rtlCol="0">
            <a:spAutoFit/>
          </a:bodyPr>
          <a:lstStyle/>
          <a:p>
            <a:r>
              <a:rPr lang="en-US" dirty="0" smtClean="0">
                <a:solidFill>
                  <a:prstClr val="black"/>
                </a:solidFill>
              </a:rPr>
              <a:t>This is a cartoon, but can be made precise.</a:t>
            </a:r>
            <a:endParaRPr lang="en-US" dirty="0">
              <a:solidFill>
                <a:prstClr val="black"/>
              </a:solidFill>
            </a:endParaRPr>
          </a:p>
        </p:txBody>
      </p:sp>
      <p:sp>
        <p:nvSpPr>
          <p:cNvPr id="32" name="Line 10"/>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6" name="Line 12"/>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13"/>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8" name="Line 14"/>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15"/>
          <p:cNvSpPr>
            <a:spLocks noChangeShapeType="1"/>
          </p:cNvSpPr>
          <p:nvPr/>
        </p:nvSpPr>
        <p:spPr bwMode="auto">
          <a:xfrm flipV="1">
            <a:off x="144780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0" name="Line 17"/>
          <p:cNvSpPr>
            <a:spLocks noChangeShapeType="1"/>
          </p:cNvSpPr>
          <p:nvPr/>
        </p:nvSpPr>
        <p:spPr bwMode="auto">
          <a:xfrm flipV="1">
            <a:off x="1447800" y="6307680"/>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1" name="Line 21"/>
          <p:cNvSpPr>
            <a:spLocks noChangeShapeType="1"/>
          </p:cNvSpPr>
          <p:nvPr/>
        </p:nvSpPr>
        <p:spPr bwMode="auto">
          <a:xfrm flipV="1">
            <a:off x="2200852"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2" name="Line 23"/>
          <p:cNvSpPr>
            <a:spLocks noChangeShapeType="1"/>
          </p:cNvSpPr>
          <p:nvPr/>
        </p:nvSpPr>
        <p:spPr bwMode="auto">
          <a:xfrm flipV="1">
            <a:off x="264131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25"/>
          <p:cNvSpPr>
            <a:spLocks noChangeShapeType="1"/>
          </p:cNvSpPr>
          <p:nvPr/>
        </p:nvSpPr>
        <p:spPr bwMode="auto">
          <a:xfrm flipV="1">
            <a:off x="2968114"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4" name="Line 27"/>
          <p:cNvSpPr>
            <a:spLocks noChangeShapeType="1"/>
          </p:cNvSpPr>
          <p:nvPr/>
        </p:nvSpPr>
        <p:spPr bwMode="auto">
          <a:xfrm flipV="1">
            <a:off x="320965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29"/>
          <p:cNvSpPr>
            <a:spLocks noChangeShapeType="1"/>
          </p:cNvSpPr>
          <p:nvPr/>
        </p:nvSpPr>
        <p:spPr bwMode="auto">
          <a:xfrm flipV="1">
            <a:off x="340857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6" name="Line 31"/>
          <p:cNvSpPr>
            <a:spLocks noChangeShapeType="1"/>
          </p:cNvSpPr>
          <p:nvPr/>
        </p:nvSpPr>
        <p:spPr bwMode="auto">
          <a:xfrm flipV="1">
            <a:off x="3579081"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33"/>
          <p:cNvSpPr>
            <a:spLocks noChangeShapeType="1"/>
          </p:cNvSpPr>
          <p:nvPr/>
        </p:nvSpPr>
        <p:spPr bwMode="auto">
          <a:xfrm flipV="1">
            <a:off x="372116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8" name="Line 35"/>
          <p:cNvSpPr>
            <a:spLocks noChangeShapeType="1"/>
          </p:cNvSpPr>
          <p:nvPr/>
        </p:nvSpPr>
        <p:spPr bwMode="auto">
          <a:xfrm flipV="1">
            <a:off x="3849043"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37"/>
          <p:cNvSpPr>
            <a:spLocks noChangeShapeType="1"/>
          </p:cNvSpPr>
          <p:nvPr/>
        </p:nvSpPr>
        <p:spPr bwMode="auto">
          <a:xfrm flipV="1">
            <a:off x="397692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0" name="Line 39"/>
          <p:cNvSpPr>
            <a:spLocks noChangeShapeType="1"/>
          </p:cNvSpPr>
          <p:nvPr/>
        </p:nvSpPr>
        <p:spPr bwMode="auto">
          <a:xfrm flipV="1">
            <a:off x="3976920" y="6307680"/>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43"/>
          <p:cNvSpPr>
            <a:spLocks noChangeShapeType="1"/>
          </p:cNvSpPr>
          <p:nvPr/>
        </p:nvSpPr>
        <p:spPr bwMode="auto">
          <a:xfrm flipV="1">
            <a:off x="4729973"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2" name="Line 45"/>
          <p:cNvSpPr>
            <a:spLocks noChangeShapeType="1"/>
          </p:cNvSpPr>
          <p:nvPr/>
        </p:nvSpPr>
        <p:spPr bwMode="auto">
          <a:xfrm flipV="1">
            <a:off x="5170438"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47"/>
          <p:cNvSpPr>
            <a:spLocks noChangeShapeType="1"/>
          </p:cNvSpPr>
          <p:nvPr/>
        </p:nvSpPr>
        <p:spPr bwMode="auto">
          <a:xfrm flipV="1">
            <a:off x="5497235"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4" name="Line 49"/>
          <p:cNvSpPr>
            <a:spLocks noChangeShapeType="1"/>
          </p:cNvSpPr>
          <p:nvPr/>
        </p:nvSpPr>
        <p:spPr bwMode="auto">
          <a:xfrm flipV="1">
            <a:off x="573878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1"/>
          <p:cNvSpPr>
            <a:spLocks noChangeShapeType="1"/>
          </p:cNvSpPr>
          <p:nvPr/>
        </p:nvSpPr>
        <p:spPr bwMode="auto">
          <a:xfrm flipV="1">
            <a:off x="593769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6" name="Line 53"/>
          <p:cNvSpPr>
            <a:spLocks noChangeShapeType="1"/>
          </p:cNvSpPr>
          <p:nvPr/>
        </p:nvSpPr>
        <p:spPr bwMode="auto">
          <a:xfrm flipV="1">
            <a:off x="6108202"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5"/>
          <p:cNvSpPr>
            <a:spLocks noChangeShapeType="1"/>
          </p:cNvSpPr>
          <p:nvPr/>
        </p:nvSpPr>
        <p:spPr bwMode="auto">
          <a:xfrm flipV="1">
            <a:off x="625028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8" name="Line 57"/>
          <p:cNvSpPr>
            <a:spLocks noChangeShapeType="1"/>
          </p:cNvSpPr>
          <p:nvPr/>
        </p:nvSpPr>
        <p:spPr bwMode="auto">
          <a:xfrm flipV="1">
            <a:off x="6378164"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9" name="Line 65"/>
          <p:cNvSpPr>
            <a:spLocks noChangeShapeType="1"/>
          </p:cNvSpPr>
          <p:nvPr/>
        </p:nvSpPr>
        <p:spPr bwMode="auto">
          <a:xfrm>
            <a:off x="1447800" y="635752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0" name="Line 67"/>
          <p:cNvSpPr>
            <a:spLocks noChangeShapeType="1"/>
          </p:cNvSpPr>
          <p:nvPr/>
        </p:nvSpPr>
        <p:spPr bwMode="auto">
          <a:xfrm>
            <a:off x="1447800" y="6357527"/>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1" name="Line 71"/>
          <p:cNvSpPr>
            <a:spLocks noChangeShapeType="1"/>
          </p:cNvSpPr>
          <p:nvPr/>
        </p:nvSpPr>
        <p:spPr bwMode="auto">
          <a:xfrm>
            <a:off x="1447800" y="524844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2" name="Line 73"/>
          <p:cNvSpPr>
            <a:spLocks noChangeShapeType="1"/>
          </p:cNvSpPr>
          <p:nvPr/>
        </p:nvSpPr>
        <p:spPr bwMode="auto">
          <a:xfrm>
            <a:off x="1447800" y="460043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3" name="Line 75"/>
          <p:cNvSpPr>
            <a:spLocks noChangeShapeType="1"/>
          </p:cNvSpPr>
          <p:nvPr/>
        </p:nvSpPr>
        <p:spPr bwMode="auto">
          <a:xfrm>
            <a:off x="1447800" y="4139353"/>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4" name="Line 77"/>
          <p:cNvSpPr>
            <a:spLocks noChangeShapeType="1"/>
          </p:cNvSpPr>
          <p:nvPr/>
        </p:nvSpPr>
        <p:spPr bwMode="auto">
          <a:xfrm>
            <a:off x="1447800" y="3790426"/>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79"/>
          <p:cNvSpPr>
            <a:spLocks noChangeShapeType="1"/>
          </p:cNvSpPr>
          <p:nvPr/>
        </p:nvSpPr>
        <p:spPr bwMode="auto">
          <a:xfrm>
            <a:off x="1447800" y="350380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6" name="Line 81"/>
          <p:cNvSpPr>
            <a:spLocks noChangeShapeType="1"/>
          </p:cNvSpPr>
          <p:nvPr/>
        </p:nvSpPr>
        <p:spPr bwMode="auto">
          <a:xfrm>
            <a:off x="1447800" y="3254575"/>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83"/>
          <p:cNvSpPr>
            <a:spLocks noChangeShapeType="1"/>
          </p:cNvSpPr>
          <p:nvPr/>
        </p:nvSpPr>
        <p:spPr bwMode="auto">
          <a:xfrm>
            <a:off x="1447800" y="304272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2" name="Line 94"/>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96"/>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4" name="TextBox 73"/>
          <p:cNvSpPr txBox="1"/>
          <p:nvPr/>
        </p:nvSpPr>
        <p:spPr>
          <a:xfrm rot="16200000">
            <a:off x="51481" y="4977720"/>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75" name="TextBox 74"/>
          <p:cNvSpPr txBox="1"/>
          <p:nvPr/>
        </p:nvSpPr>
        <p:spPr>
          <a:xfrm>
            <a:off x="1447800" y="4495800"/>
            <a:ext cx="2057400" cy="954107"/>
          </a:xfrm>
          <a:prstGeom prst="rect">
            <a:avLst/>
          </a:prstGeom>
          <a:noFill/>
        </p:spPr>
        <p:txBody>
          <a:bodyPr wrap="square" rtlCol="0">
            <a:spAutoFit/>
          </a:bodyPr>
          <a:lstStyle/>
          <a:p>
            <a:r>
              <a:rPr lang="en-US" sz="2800" dirty="0" smtClean="0">
                <a:solidFill>
                  <a:srgbClr val="0000CC"/>
                </a:solidFill>
              </a:rPr>
              <a:t>change length</a:t>
            </a:r>
            <a:endParaRPr lang="en-US" sz="2800" dirty="0">
              <a:solidFill>
                <a:srgbClr val="0000CC"/>
              </a:solidFill>
            </a:endParaRPr>
          </a:p>
        </p:txBody>
      </p:sp>
      <p:graphicFrame>
        <p:nvGraphicFramePr>
          <p:cNvPr id="76" name="Object 101"/>
          <p:cNvGraphicFramePr>
            <a:graphicFrameLocks noChangeAspect="1"/>
          </p:cNvGraphicFramePr>
          <p:nvPr/>
        </p:nvGraphicFramePr>
        <p:xfrm>
          <a:off x="0" y="2819400"/>
          <a:ext cx="1255878" cy="1066800"/>
        </p:xfrm>
        <a:graphic>
          <a:graphicData uri="http://schemas.openxmlformats.org/presentationml/2006/ole">
            <p:oleObj spid="_x0000_s2262019" name="Equation" r:id="rId5" imgW="583947" imgH="482391" progId="Equation.DSMT4">
              <p:embed/>
            </p:oleObj>
          </a:graphicData>
        </a:graphic>
      </p:graphicFrame>
      <p:graphicFrame>
        <p:nvGraphicFramePr>
          <p:cNvPr id="77" name="Object 5"/>
          <p:cNvGraphicFramePr>
            <a:graphicFrameLocks noChangeAspect="1"/>
          </p:cNvGraphicFramePr>
          <p:nvPr/>
        </p:nvGraphicFramePr>
        <p:xfrm>
          <a:off x="609600" y="139700"/>
          <a:ext cx="5119839" cy="1841500"/>
        </p:xfrm>
        <a:graphic>
          <a:graphicData uri="http://schemas.openxmlformats.org/presentationml/2006/ole">
            <p:oleObj spid="_x0000_s2262020" name="Equation" r:id="rId6" imgW="2412720" imgH="965160" progId="Equation.DSMT4">
              <p:embed/>
            </p:oleObj>
          </a:graphicData>
        </a:graphic>
      </p:graphicFrame>
      <p:sp>
        <p:nvSpPr>
          <p:cNvPr id="79" name="TextBox 78"/>
          <p:cNvSpPr txBox="1"/>
          <p:nvPr/>
        </p:nvSpPr>
        <p:spPr>
          <a:xfrm>
            <a:off x="6858000" y="6120825"/>
            <a:ext cx="357790" cy="584775"/>
          </a:xfrm>
          <a:prstGeom prst="rect">
            <a:avLst/>
          </a:prstGeom>
          <a:noFill/>
        </p:spPr>
        <p:txBody>
          <a:bodyPr wrap="none" rtlCol="0">
            <a:spAutoFit/>
          </a:bodyPr>
          <a:lstStyle/>
          <a:p>
            <a:r>
              <a:rPr lang="en-US" sz="3200" i="1" dirty="0" smtClean="0">
                <a:solidFill>
                  <a:prstClr val="black"/>
                </a:solidFill>
              </a:rPr>
              <a:t>L</a:t>
            </a:r>
            <a:endParaRPr lang="en-US" sz="3200" i="1" dirty="0">
              <a:solidFill>
                <a:prstClr val="black"/>
              </a:solidFill>
            </a:endParaRPr>
          </a:p>
        </p:txBody>
      </p:sp>
      <p:sp>
        <p:nvSpPr>
          <p:cNvPr id="80" name="Freeform 79"/>
          <p:cNvSpPr/>
          <p:nvPr/>
        </p:nvSpPr>
        <p:spPr bwMode="auto">
          <a:xfrm>
            <a:off x="1664677" y="3642773"/>
            <a:ext cx="4982308" cy="2157046"/>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prstClr val="black"/>
              </a:solidFill>
              <a:latin typeface="Arial" charset="0"/>
            </a:endParaRPr>
          </a:p>
        </p:txBody>
      </p:sp>
      <p:sp>
        <p:nvSpPr>
          <p:cNvPr id="81" name="TextBox 80"/>
          <p:cNvSpPr txBox="1"/>
          <p:nvPr/>
        </p:nvSpPr>
        <p:spPr>
          <a:xfrm>
            <a:off x="3810000" y="3962400"/>
            <a:ext cx="1676400" cy="1077218"/>
          </a:xfrm>
          <a:prstGeom prst="rect">
            <a:avLst/>
          </a:prstGeom>
          <a:noFill/>
        </p:spPr>
        <p:txBody>
          <a:bodyPr wrap="square" rtlCol="0">
            <a:spAutoFit/>
          </a:bodyPr>
          <a:lstStyle/>
          <a:p>
            <a:pPr algn="r"/>
            <a:r>
              <a:rPr lang="en-US" sz="3200" b="1" dirty="0" smtClean="0">
                <a:solidFill>
                  <a:srgbClr val="FF0000"/>
                </a:solidFill>
              </a:rPr>
              <a:t>change sense</a:t>
            </a:r>
            <a:endParaRPr lang="en-US" sz="3200" b="1" dirty="0">
              <a:solidFill>
                <a:srgbClr val="FF0000"/>
              </a:solidFill>
            </a:endParaRPr>
          </a:p>
        </p:txBody>
      </p:sp>
      <p:cxnSp>
        <p:nvCxnSpPr>
          <p:cNvPr id="82" name="Straight Connector 81"/>
          <p:cNvCxnSpPr/>
          <p:nvPr/>
        </p:nvCxnSpPr>
        <p:spPr>
          <a:xfrm>
            <a:off x="1676400" y="6120825"/>
            <a:ext cx="4648200"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752600" y="5587425"/>
            <a:ext cx="1007199" cy="523220"/>
          </a:xfrm>
          <a:prstGeom prst="rect">
            <a:avLst/>
          </a:prstGeom>
          <a:noFill/>
        </p:spPr>
        <p:txBody>
          <a:bodyPr wrap="none" rtlCol="0">
            <a:spAutoFit/>
          </a:bodyPr>
          <a:lstStyle/>
          <a:p>
            <a:r>
              <a:rPr lang="en-US" sz="2800" dirty="0" smtClean="0">
                <a:solidFill>
                  <a:prstClr val="black"/>
                </a:solidFill>
              </a:rPr>
              <a:t>down</a:t>
            </a:r>
            <a:endParaRPr lang="en-US" sz="2800" dirty="0">
              <a:solidFill>
                <a:prstClr val="black"/>
              </a:solidFill>
            </a:endParaRPr>
          </a:p>
        </p:txBody>
      </p:sp>
      <p:sp>
        <p:nvSpPr>
          <p:cNvPr id="84" name="Freeform 83"/>
          <p:cNvSpPr/>
          <p:nvPr/>
        </p:nvSpPr>
        <p:spPr bwMode="auto">
          <a:xfrm>
            <a:off x="2895600" y="3048000"/>
            <a:ext cx="3886200" cy="2870200"/>
          </a:xfrm>
          <a:custGeom>
            <a:avLst/>
            <a:gdLst>
              <a:gd name="connsiteX0" fmla="*/ 0 w 4982308"/>
              <a:gd name="connsiteY0" fmla="*/ 0 h 2157046"/>
              <a:gd name="connsiteX1" fmla="*/ 1488831 w 4982308"/>
              <a:gd name="connsiteY1" fmla="*/ 1230923 h 2157046"/>
              <a:gd name="connsiteX2" fmla="*/ 4982308 w 4982308"/>
              <a:gd name="connsiteY2" fmla="*/ 2157046 h 2157046"/>
              <a:gd name="connsiteX0" fmla="*/ 0 w 4982308"/>
              <a:gd name="connsiteY0" fmla="*/ 0 h 2188308"/>
              <a:gd name="connsiteX1" fmla="*/ 2209800 w 4982308"/>
              <a:gd name="connsiteY1" fmla="*/ 1828800 h 2188308"/>
              <a:gd name="connsiteX2" fmla="*/ 4982308 w 4982308"/>
              <a:gd name="connsiteY2" fmla="*/ 2157046 h 2188308"/>
              <a:gd name="connsiteX0" fmla="*/ 0 w 4982308"/>
              <a:gd name="connsiteY0" fmla="*/ 0 h 2157046"/>
              <a:gd name="connsiteX1" fmla="*/ 2209800 w 4982308"/>
              <a:gd name="connsiteY1" fmla="*/ 1828800 h 2157046"/>
              <a:gd name="connsiteX2" fmla="*/ 4982308 w 4982308"/>
              <a:gd name="connsiteY2" fmla="*/ 2157046 h 2157046"/>
              <a:gd name="connsiteX0" fmla="*/ 0 w 4982308"/>
              <a:gd name="connsiteY0" fmla="*/ 0 h 2157046"/>
              <a:gd name="connsiteX1" fmla="*/ 2209800 w 4982308"/>
              <a:gd name="connsiteY1" fmla="*/ 1828800 h 2157046"/>
              <a:gd name="connsiteX2" fmla="*/ 4982308 w 4982308"/>
              <a:gd name="connsiteY2" fmla="*/ 2157046 h 2157046"/>
              <a:gd name="connsiteX0" fmla="*/ 0 w 4220308"/>
              <a:gd name="connsiteY0" fmla="*/ 0 h 3300046"/>
              <a:gd name="connsiteX1" fmla="*/ 1447800 w 4220308"/>
              <a:gd name="connsiteY1" fmla="*/ 2971800 h 3300046"/>
              <a:gd name="connsiteX2" fmla="*/ 4220308 w 4220308"/>
              <a:gd name="connsiteY2" fmla="*/ 3300046 h 3300046"/>
              <a:gd name="connsiteX0" fmla="*/ 0 w 4220308"/>
              <a:gd name="connsiteY0" fmla="*/ 0 h 3300046"/>
              <a:gd name="connsiteX1" fmla="*/ 1447800 w 4220308"/>
              <a:gd name="connsiteY1" fmla="*/ 2971800 h 3300046"/>
              <a:gd name="connsiteX2" fmla="*/ 4220308 w 4220308"/>
              <a:gd name="connsiteY2" fmla="*/ 3300046 h 3300046"/>
              <a:gd name="connsiteX0" fmla="*/ 0 w 4271853"/>
              <a:gd name="connsiteY0" fmla="*/ 0 h 4213587"/>
              <a:gd name="connsiteX1" fmla="*/ 1447800 w 4271853"/>
              <a:gd name="connsiteY1" fmla="*/ 2971800 h 4213587"/>
              <a:gd name="connsiteX2" fmla="*/ 4271853 w 4271853"/>
              <a:gd name="connsiteY2" fmla="*/ 4213587 h 4213587"/>
              <a:gd name="connsiteX0" fmla="*/ 0 w 4271853"/>
              <a:gd name="connsiteY0" fmla="*/ 0 h 4213587"/>
              <a:gd name="connsiteX1" fmla="*/ 1447800 w 4271853"/>
              <a:gd name="connsiteY1" fmla="*/ 2971800 h 4213587"/>
              <a:gd name="connsiteX2" fmla="*/ 4271853 w 4271853"/>
              <a:gd name="connsiteY2" fmla="*/ 4213587 h 4213587"/>
              <a:gd name="connsiteX0" fmla="*/ 0 w 4271853"/>
              <a:gd name="connsiteY0" fmla="*/ 0 h 4518101"/>
              <a:gd name="connsiteX1" fmla="*/ 1447800 w 4271853"/>
              <a:gd name="connsiteY1" fmla="*/ 2971800 h 4518101"/>
              <a:gd name="connsiteX2" fmla="*/ 4271853 w 4271853"/>
              <a:gd name="connsiteY2" fmla="*/ 4518101 h 4518101"/>
              <a:gd name="connsiteX0" fmla="*/ 0 w 4271853"/>
              <a:gd name="connsiteY0" fmla="*/ 0 h 4518101"/>
              <a:gd name="connsiteX1" fmla="*/ 1507713 w 4271853"/>
              <a:gd name="connsiteY1" fmla="*/ 2386506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3601758"/>
              <a:gd name="connsiteY0" fmla="*/ 0 h 4567704"/>
              <a:gd name="connsiteX1" fmla="*/ 837618 w 3601758"/>
              <a:gd name="connsiteY1" fmla="*/ 2283852 h 4567704"/>
              <a:gd name="connsiteX2" fmla="*/ 3601758 w 3601758"/>
              <a:gd name="connsiteY2" fmla="*/ 4567704 h 4567704"/>
              <a:gd name="connsiteX0" fmla="*/ 0 w 3601758"/>
              <a:gd name="connsiteY0" fmla="*/ 0 h 4567704"/>
              <a:gd name="connsiteX1" fmla="*/ 837618 w 3601758"/>
              <a:gd name="connsiteY1" fmla="*/ 2283852 h 4567704"/>
              <a:gd name="connsiteX2" fmla="*/ 3601758 w 3601758"/>
              <a:gd name="connsiteY2" fmla="*/ 4567704 h 4567704"/>
              <a:gd name="connsiteX0" fmla="*/ 0 w 3853043"/>
              <a:gd name="connsiteY0" fmla="*/ 0 h 4567704"/>
              <a:gd name="connsiteX1" fmla="*/ 1088903 w 3853043"/>
              <a:gd name="connsiteY1" fmla="*/ 2283852 h 4567704"/>
              <a:gd name="connsiteX2" fmla="*/ 3853043 w 3853043"/>
              <a:gd name="connsiteY2" fmla="*/ 4567704 h 4567704"/>
              <a:gd name="connsiteX0" fmla="*/ 0 w 3853043"/>
              <a:gd name="connsiteY0" fmla="*/ 0 h 4567704"/>
              <a:gd name="connsiteX1" fmla="*/ 1088903 w 3853043"/>
              <a:gd name="connsiteY1" fmla="*/ 2283852 h 4567704"/>
              <a:gd name="connsiteX2" fmla="*/ 3853043 w 3853043"/>
              <a:gd name="connsiteY2" fmla="*/ 4567704 h 4567704"/>
              <a:gd name="connsiteX0" fmla="*/ 0 w 3853043"/>
              <a:gd name="connsiteY0" fmla="*/ 0 h 4821465"/>
              <a:gd name="connsiteX1" fmla="*/ 1088903 w 3853043"/>
              <a:gd name="connsiteY1" fmla="*/ 2283852 h 4821465"/>
              <a:gd name="connsiteX2" fmla="*/ 2795345 w 3853043"/>
              <a:gd name="connsiteY2" fmla="*/ 4440823 h 4821465"/>
              <a:gd name="connsiteX3" fmla="*/ 3853043 w 3853043"/>
              <a:gd name="connsiteY3" fmla="*/ 4567704 h 4821465"/>
              <a:gd name="connsiteX0" fmla="*/ 0 w 3853043"/>
              <a:gd name="connsiteY0" fmla="*/ 0 h 4779171"/>
              <a:gd name="connsiteX1" fmla="*/ 831048 w 3853043"/>
              <a:gd name="connsiteY1" fmla="*/ 2537613 h 4779171"/>
              <a:gd name="connsiteX2" fmla="*/ 2795345 w 3853043"/>
              <a:gd name="connsiteY2" fmla="*/ 4440823 h 4779171"/>
              <a:gd name="connsiteX3" fmla="*/ 3853043 w 3853043"/>
              <a:gd name="connsiteY3" fmla="*/ 4567704 h 4779171"/>
            </a:gdLst>
            <a:ahLst/>
            <a:cxnLst>
              <a:cxn ang="0">
                <a:pos x="connsiteX0" y="connsiteY0"/>
              </a:cxn>
              <a:cxn ang="0">
                <a:pos x="connsiteX1" y="connsiteY1"/>
              </a:cxn>
              <a:cxn ang="0">
                <a:pos x="connsiteX2" y="connsiteY2"/>
              </a:cxn>
              <a:cxn ang="0">
                <a:pos x="connsiteX3" y="connsiteY3"/>
              </a:cxn>
            </a:cxnLst>
            <a:rect l="l" t="t" r="r" b="b"/>
            <a:pathLst>
              <a:path w="3853043" h="4779171">
                <a:moveTo>
                  <a:pt x="0" y="0"/>
                </a:moveTo>
                <a:cubicBezTo>
                  <a:pt x="105945" y="960654"/>
                  <a:pt x="116930" y="1757694"/>
                  <a:pt x="831048" y="2537613"/>
                </a:cubicBezTo>
                <a:cubicBezTo>
                  <a:pt x="1334714" y="3223060"/>
                  <a:pt x="2291679" y="4102475"/>
                  <a:pt x="2795345" y="4440823"/>
                </a:cubicBezTo>
                <a:cubicBezTo>
                  <a:pt x="3299011" y="4779172"/>
                  <a:pt x="3714535" y="4491867"/>
                  <a:pt x="3853043" y="4567704"/>
                </a:cubicBezTo>
              </a:path>
            </a:pathLst>
          </a:cu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prstClr val="black"/>
              </a:solidFill>
              <a:latin typeface="Arial" charset="0"/>
            </a:endParaRPr>
          </a:p>
        </p:txBody>
      </p:sp>
      <p:cxnSp>
        <p:nvCxnSpPr>
          <p:cNvPr id="87" name="Straight Connector 86"/>
          <p:cNvCxnSpPr/>
          <p:nvPr/>
        </p:nvCxnSpPr>
        <p:spPr>
          <a:xfrm>
            <a:off x="2819400" y="2971800"/>
            <a:ext cx="0" cy="320040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7061512" name="Object 8"/>
          <p:cNvGraphicFramePr>
            <a:graphicFrameLocks noChangeAspect="1"/>
          </p:cNvGraphicFramePr>
          <p:nvPr/>
        </p:nvGraphicFramePr>
        <p:xfrm>
          <a:off x="2209800" y="2209800"/>
          <a:ext cx="1017587" cy="704850"/>
        </p:xfrm>
        <a:graphic>
          <a:graphicData uri="http://schemas.openxmlformats.org/presentationml/2006/ole">
            <p:oleObj spid="_x0000_s2262021" name="Equation" r:id="rId7" imgW="571320" imgH="393480" progId="Equation.DSMT4">
              <p:embed/>
            </p:oleObj>
          </a:graphicData>
        </a:graphic>
      </p:graphicFrame>
      <p:graphicFrame>
        <p:nvGraphicFramePr>
          <p:cNvPr id="40968" name="Object 8"/>
          <p:cNvGraphicFramePr>
            <a:graphicFrameLocks noChangeAspect="1"/>
          </p:cNvGraphicFramePr>
          <p:nvPr/>
        </p:nvGraphicFramePr>
        <p:xfrm>
          <a:off x="3886200" y="2819400"/>
          <a:ext cx="2039938" cy="1012825"/>
        </p:xfrm>
        <a:graphic>
          <a:graphicData uri="http://schemas.openxmlformats.org/presentationml/2006/ole">
            <p:oleObj spid="_x0000_s2262022" name="Equation" r:id="rId8" imgW="952200" imgH="469800" progId="Equation.DSMT4">
              <p:embed/>
            </p:oleObj>
          </a:graphicData>
        </a:graphic>
      </p:graphicFrame>
      <p:sp>
        <p:nvSpPr>
          <p:cNvPr id="85" name="Line 35"/>
          <p:cNvSpPr>
            <a:spLocks noChangeShapeType="1"/>
          </p:cNvSpPr>
          <p:nvPr/>
        </p:nvSpPr>
        <p:spPr bwMode="auto">
          <a:xfrm flipV="1">
            <a:off x="7234237" y="1660524"/>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86" name="Line 36"/>
          <p:cNvSpPr>
            <a:spLocks noChangeShapeType="1"/>
          </p:cNvSpPr>
          <p:nvPr/>
        </p:nvSpPr>
        <p:spPr bwMode="auto">
          <a:xfrm>
            <a:off x="7272337" y="2438400"/>
            <a:ext cx="0" cy="3048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88" name="Object 37"/>
          <p:cNvGraphicFramePr>
            <a:graphicFrameLocks noChangeAspect="1"/>
          </p:cNvGraphicFramePr>
          <p:nvPr/>
        </p:nvGraphicFramePr>
        <p:xfrm>
          <a:off x="6918325" y="1981200"/>
          <a:ext cx="777875" cy="473075"/>
        </p:xfrm>
        <a:graphic>
          <a:graphicData uri="http://schemas.openxmlformats.org/presentationml/2006/ole">
            <p:oleObj spid="_x0000_s2262023" name="Equation" r:id="rId9" imgW="177480" imgH="177480" progId="Equation.DSMT4">
              <p:embed/>
            </p:oleObj>
          </a:graphicData>
        </a:graphic>
      </p:graphicFrame>
    </p:spTree>
  </p:cSld>
  <p:clrMapOvr>
    <a:masterClrMapping/>
  </p:clrMapOvr>
  <p:transition/>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TextBox 77"/>
          <p:cNvSpPr txBox="1"/>
          <p:nvPr/>
        </p:nvSpPr>
        <p:spPr>
          <a:xfrm>
            <a:off x="-76200" y="6477000"/>
            <a:ext cx="4572000" cy="369332"/>
          </a:xfrm>
          <a:prstGeom prst="rect">
            <a:avLst/>
          </a:prstGeom>
          <a:noFill/>
        </p:spPr>
        <p:txBody>
          <a:bodyPr wrap="square" rtlCol="0">
            <a:spAutoFit/>
          </a:bodyPr>
          <a:lstStyle/>
          <a:p>
            <a:r>
              <a:rPr lang="en-US" dirty="0" smtClean="0">
                <a:solidFill>
                  <a:prstClr val="black"/>
                </a:solidFill>
              </a:rPr>
              <a:t>This is a cartoon, but can be made precise.</a:t>
            </a:r>
            <a:endParaRPr lang="en-US" dirty="0">
              <a:solidFill>
                <a:prstClr val="black"/>
              </a:solidFill>
            </a:endParaRPr>
          </a:p>
        </p:txBody>
      </p:sp>
      <p:sp>
        <p:nvSpPr>
          <p:cNvPr id="32" name="Line 10"/>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6" name="Line 12"/>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13"/>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8" name="Line 14"/>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15"/>
          <p:cNvSpPr>
            <a:spLocks noChangeShapeType="1"/>
          </p:cNvSpPr>
          <p:nvPr/>
        </p:nvSpPr>
        <p:spPr bwMode="auto">
          <a:xfrm flipV="1">
            <a:off x="144780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0" name="Line 17"/>
          <p:cNvSpPr>
            <a:spLocks noChangeShapeType="1"/>
          </p:cNvSpPr>
          <p:nvPr/>
        </p:nvSpPr>
        <p:spPr bwMode="auto">
          <a:xfrm flipV="1">
            <a:off x="1447800" y="6307680"/>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1" name="Line 21"/>
          <p:cNvSpPr>
            <a:spLocks noChangeShapeType="1"/>
          </p:cNvSpPr>
          <p:nvPr/>
        </p:nvSpPr>
        <p:spPr bwMode="auto">
          <a:xfrm flipV="1">
            <a:off x="2200852"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2" name="Line 23"/>
          <p:cNvSpPr>
            <a:spLocks noChangeShapeType="1"/>
          </p:cNvSpPr>
          <p:nvPr/>
        </p:nvSpPr>
        <p:spPr bwMode="auto">
          <a:xfrm flipV="1">
            <a:off x="264131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25"/>
          <p:cNvSpPr>
            <a:spLocks noChangeShapeType="1"/>
          </p:cNvSpPr>
          <p:nvPr/>
        </p:nvSpPr>
        <p:spPr bwMode="auto">
          <a:xfrm flipV="1">
            <a:off x="2968114"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4" name="Line 27"/>
          <p:cNvSpPr>
            <a:spLocks noChangeShapeType="1"/>
          </p:cNvSpPr>
          <p:nvPr/>
        </p:nvSpPr>
        <p:spPr bwMode="auto">
          <a:xfrm flipV="1">
            <a:off x="320965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29"/>
          <p:cNvSpPr>
            <a:spLocks noChangeShapeType="1"/>
          </p:cNvSpPr>
          <p:nvPr/>
        </p:nvSpPr>
        <p:spPr bwMode="auto">
          <a:xfrm flipV="1">
            <a:off x="340857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6" name="Line 31"/>
          <p:cNvSpPr>
            <a:spLocks noChangeShapeType="1"/>
          </p:cNvSpPr>
          <p:nvPr/>
        </p:nvSpPr>
        <p:spPr bwMode="auto">
          <a:xfrm flipV="1">
            <a:off x="3579081"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33"/>
          <p:cNvSpPr>
            <a:spLocks noChangeShapeType="1"/>
          </p:cNvSpPr>
          <p:nvPr/>
        </p:nvSpPr>
        <p:spPr bwMode="auto">
          <a:xfrm flipV="1">
            <a:off x="372116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8" name="Line 35"/>
          <p:cNvSpPr>
            <a:spLocks noChangeShapeType="1"/>
          </p:cNvSpPr>
          <p:nvPr/>
        </p:nvSpPr>
        <p:spPr bwMode="auto">
          <a:xfrm flipV="1">
            <a:off x="3849043"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37"/>
          <p:cNvSpPr>
            <a:spLocks noChangeShapeType="1"/>
          </p:cNvSpPr>
          <p:nvPr/>
        </p:nvSpPr>
        <p:spPr bwMode="auto">
          <a:xfrm flipV="1">
            <a:off x="397692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0" name="Line 39"/>
          <p:cNvSpPr>
            <a:spLocks noChangeShapeType="1"/>
          </p:cNvSpPr>
          <p:nvPr/>
        </p:nvSpPr>
        <p:spPr bwMode="auto">
          <a:xfrm flipV="1">
            <a:off x="3976920" y="6307680"/>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43"/>
          <p:cNvSpPr>
            <a:spLocks noChangeShapeType="1"/>
          </p:cNvSpPr>
          <p:nvPr/>
        </p:nvSpPr>
        <p:spPr bwMode="auto">
          <a:xfrm flipV="1">
            <a:off x="4729973"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2" name="Line 45"/>
          <p:cNvSpPr>
            <a:spLocks noChangeShapeType="1"/>
          </p:cNvSpPr>
          <p:nvPr/>
        </p:nvSpPr>
        <p:spPr bwMode="auto">
          <a:xfrm flipV="1">
            <a:off x="5170438"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47"/>
          <p:cNvSpPr>
            <a:spLocks noChangeShapeType="1"/>
          </p:cNvSpPr>
          <p:nvPr/>
        </p:nvSpPr>
        <p:spPr bwMode="auto">
          <a:xfrm flipV="1">
            <a:off x="5497235"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4" name="Line 49"/>
          <p:cNvSpPr>
            <a:spLocks noChangeShapeType="1"/>
          </p:cNvSpPr>
          <p:nvPr/>
        </p:nvSpPr>
        <p:spPr bwMode="auto">
          <a:xfrm flipV="1">
            <a:off x="573878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1"/>
          <p:cNvSpPr>
            <a:spLocks noChangeShapeType="1"/>
          </p:cNvSpPr>
          <p:nvPr/>
        </p:nvSpPr>
        <p:spPr bwMode="auto">
          <a:xfrm flipV="1">
            <a:off x="593769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6" name="Line 53"/>
          <p:cNvSpPr>
            <a:spLocks noChangeShapeType="1"/>
          </p:cNvSpPr>
          <p:nvPr/>
        </p:nvSpPr>
        <p:spPr bwMode="auto">
          <a:xfrm flipV="1">
            <a:off x="6108202"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5"/>
          <p:cNvSpPr>
            <a:spLocks noChangeShapeType="1"/>
          </p:cNvSpPr>
          <p:nvPr/>
        </p:nvSpPr>
        <p:spPr bwMode="auto">
          <a:xfrm flipV="1">
            <a:off x="625028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8" name="Line 57"/>
          <p:cNvSpPr>
            <a:spLocks noChangeShapeType="1"/>
          </p:cNvSpPr>
          <p:nvPr/>
        </p:nvSpPr>
        <p:spPr bwMode="auto">
          <a:xfrm flipV="1">
            <a:off x="6378164"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9" name="Line 65"/>
          <p:cNvSpPr>
            <a:spLocks noChangeShapeType="1"/>
          </p:cNvSpPr>
          <p:nvPr/>
        </p:nvSpPr>
        <p:spPr bwMode="auto">
          <a:xfrm>
            <a:off x="1447800" y="635752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0" name="Line 67"/>
          <p:cNvSpPr>
            <a:spLocks noChangeShapeType="1"/>
          </p:cNvSpPr>
          <p:nvPr/>
        </p:nvSpPr>
        <p:spPr bwMode="auto">
          <a:xfrm>
            <a:off x="1447800" y="6357527"/>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1" name="Line 71"/>
          <p:cNvSpPr>
            <a:spLocks noChangeShapeType="1"/>
          </p:cNvSpPr>
          <p:nvPr/>
        </p:nvSpPr>
        <p:spPr bwMode="auto">
          <a:xfrm>
            <a:off x="1447800" y="524844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2" name="Line 73"/>
          <p:cNvSpPr>
            <a:spLocks noChangeShapeType="1"/>
          </p:cNvSpPr>
          <p:nvPr/>
        </p:nvSpPr>
        <p:spPr bwMode="auto">
          <a:xfrm>
            <a:off x="1447800" y="460043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3" name="Line 75"/>
          <p:cNvSpPr>
            <a:spLocks noChangeShapeType="1"/>
          </p:cNvSpPr>
          <p:nvPr/>
        </p:nvSpPr>
        <p:spPr bwMode="auto">
          <a:xfrm>
            <a:off x="1447800" y="4139353"/>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4" name="Line 77"/>
          <p:cNvSpPr>
            <a:spLocks noChangeShapeType="1"/>
          </p:cNvSpPr>
          <p:nvPr/>
        </p:nvSpPr>
        <p:spPr bwMode="auto">
          <a:xfrm>
            <a:off x="1447800" y="3790426"/>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79"/>
          <p:cNvSpPr>
            <a:spLocks noChangeShapeType="1"/>
          </p:cNvSpPr>
          <p:nvPr/>
        </p:nvSpPr>
        <p:spPr bwMode="auto">
          <a:xfrm>
            <a:off x="1447800" y="350380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6" name="Line 81"/>
          <p:cNvSpPr>
            <a:spLocks noChangeShapeType="1"/>
          </p:cNvSpPr>
          <p:nvPr/>
        </p:nvSpPr>
        <p:spPr bwMode="auto">
          <a:xfrm>
            <a:off x="1447800" y="3254575"/>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83"/>
          <p:cNvSpPr>
            <a:spLocks noChangeShapeType="1"/>
          </p:cNvSpPr>
          <p:nvPr/>
        </p:nvSpPr>
        <p:spPr bwMode="auto">
          <a:xfrm>
            <a:off x="1447800" y="304272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2" name="Line 94"/>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96"/>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4" name="TextBox 73"/>
          <p:cNvSpPr txBox="1"/>
          <p:nvPr/>
        </p:nvSpPr>
        <p:spPr>
          <a:xfrm rot="16200000">
            <a:off x="51481" y="4977720"/>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graphicFrame>
        <p:nvGraphicFramePr>
          <p:cNvPr id="76" name="Object 101"/>
          <p:cNvGraphicFramePr>
            <a:graphicFrameLocks noChangeAspect="1"/>
          </p:cNvGraphicFramePr>
          <p:nvPr/>
        </p:nvGraphicFramePr>
        <p:xfrm>
          <a:off x="0" y="2819400"/>
          <a:ext cx="1255878" cy="1066800"/>
        </p:xfrm>
        <a:graphic>
          <a:graphicData uri="http://schemas.openxmlformats.org/presentationml/2006/ole">
            <p:oleObj spid="_x0000_s2263042" name="Equation" r:id="rId4" imgW="583947" imgH="482391" progId="Equation.DSMT4">
              <p:embed/>
            </p:oleObj>
          </a:graphicData>
        </a:graphic>
      </p:graphicFrame>
      <p:graphicFrame>
        <p:nvGraphicFramePr>
          <p:cNvPr id="77" name="Object 5"/>
          <p:cNvGraphicFramePr>
            <a:graphicFrameLocks noChangeAspect="1"/>
          </p:cNvGraphicFramePr>
          <p:nvPr/>
        </p:nvGraphicFramePr>
        <p:xfrm>
          <a:off x="3733800" y="3733800"/>
          <a:ext cx="4614862" cy="838200"/>
        </p:xfrm>
        <a:graphic>
          <a:graphicData uri="http://schemas.openxmlformats.org/presentationml/2006/ole">
            <p:oleObj spid="_x0000_s2263043" name="Equation" r:id="rId5" imgW="2387520" imgH="482400" progId="Equation.DSMT4">
              <p:embed/>
            </p:oleObj>
          </a:graphicData>
        </a:graphic>
      </p:graphicFrame>
      <p:sp>
        <p:nvSpPr>
          <p:cNvPr id="79" name="TextBox 78"/>
          <p:cNvSpPr txBox="1"/>
          <p:nvPr/>
        </p:nvSpPr>
        <p:spPr>
          <a:xfrm>
            <a:off x="6858000" y="6120825"/>
            <a:ext cx="357790" cy="584775"/>
          </a:xfrm>
          <a:prstGeom prst="rect">
            <a:avLst/>
          </a:prstGeom>
          <a:noFill/>
        </p:spPr>
        <p:txBody>
          <a:bodyPr wrap="none" rtlCol="0">
            <a:spAutoFit/>
          </a:bodyPr>
          <a:lstStyle/>
          <a:p>
            <a:r>
              <a:rPr lang="en-US" sz="3200" i="1" dirty="0" smtClean="0">
                <a:solidFill>
                  <a:prstClr val="black"/>
                </a:solidFill>
              </a:rPr>
              <a:t>L</a:t>
            </a:r>
            <a:endParaRPr lang="en-US" sz="3200" i="1" dirty="0">
              <a:solidFill>
                <a:prstClr val="black"/>
              </a:solidFill>
            </a:endParaRPr>
          </a:p>
        </p:txBody>
      </p:sp>
      <p:sp>
        <p:nvSpPr>
          <p:cNvPr id="80" name="Freeform 79"/>
          <p:cNvSpPr/>
          <p:nvPr/>
        </p:nvSpPr>
        <p:spPr bwMode="auto">
          <a:xfrm>
            <a:off x="1664677" y="3642773"/>
            <a:ext cx="4982308" cy="2157046"/>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prstClr val="black"/>
              </a:solidFill>
              <a:latin typeface="Arial" charset="0"/>
            </a:endParaRPr>
          </a:p>
        </p:txBody>
      </p:sp>
      <p:cxnSp>
        <p:nvCxnSpPr>
          <p:cNvPr id="82" name="Straight Connector 81"/>
          <p:cNvCxnSpPr/>
          <p:nvPr/>
        </p:nvCxnSpPr>
        <p:spPr>
          <a:xfrm>
            <a:off x="1676400" y="6120825"/>
            <a:ext cx="4648200"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752600" y="5587425"/>
            <a:ext cx="1007199" cy="523220"/>
          </a:xfrm>
          <a:prstGeom prst="rect">
            <a:avLst/>
          </a:prstGeom>
          <a:noFill/>
        </p:spPr>
        <p:txBody>
          <a:bodyPr wrap="none" rtlCol="0">
            <a:spAutoFit/>
          </a:bodyPr>
          <a:lstStyle/>
          <a:p>
            <a:r>
              <a:rPr lang="en-US" sz="2800" dirty="0" smtClean="0">
                <a:solidFill>
                  <a:prstClr val="black"/>
                </a:solidFill>
              </a:rPr>
              <a:t>down</a:t>
            </a:r>
            <a:endParaRPr lang="en-US" sz="2800" dirty="0">
              <a:solidFill>
                <a:prstClr val="black"/>
              </a:solidFill>
            </a:endParaRPr>
          </a:p>
        </p:txBody>
      </p:sp>
      <p:sp>
        <p:nvSpPr>
          <p:cNvPr id="84" name="Freeform 83"/>
          <p:cNvSpPr/>
          <p:nvPr/>
        </p:nvSpPr>
        <p:spPr bwMode="auto">
          <a:xfrm>
            <a:off x="2895600" y="3048000"/>
            <a:ext cx="3886200" cy="2870200"/>
          </a:xfrm>
          <a:custGeom>
            <a:avLst/>
            <a:gdLst>
              <a:gd name="connsiteX0" fmla="*/ 0 w 4982308"/>
              <a:gd name="connsiteY0" fmla="*/ 0 h 2157046"/>
              <a:gd name="connsiteX1" fmla="*/ 1488831 w 4982308"/>
              <a:gd name="connsiteY1" fmla="*/ 1230923 h 2157046"/>
              <a:gd name="connsiteX2" fmla="*/ 4982308 w 4982308"/>
              <a:gd name="connsiteY2" fmla="*/ 2157046 h 2157046"/>
              <a:gd name="connsiteX0" fmla="*/ 0 w 4982308"/>
              <a:gd name="connsiteY0" fmla="*/ 0 h 2188308"/>
              <a:gd name="connsiteX1" fmla="*/ 2209800 w 4982308"/>
              <a:gd name="connsiteY1" fmla="*/ 1828800 h 2188308"/>
              <a:gd name="connsiteX2" fmla="*/ 4982308 w 4982308"/>
              <a:gd name="connsiteY2" fmla="*/ 2157046 h 2188308"/>
              <a:gd name="connsiteX0" fmla="*/ 0 w 4982308"/>
              <a:gd name="connsiteY0" fmla="*/ 0 h 2157046"/>
              <a:gd name="connsiteX1" fmla="*/ 2209800 w 4982308"/>
              <a:gd name="connsiteY1" fmla="*/ 1828800 h 2157046"/>
              <a:gd name="connsiteX2" fmla="*/ 4982308 w 4982308"/>
              <a:gd name="connsiteY2" fmla="*/ 2157046 h 2157046"/>
              <a:gd name="connsiteX0" fmla="*/ 0 w 4982308"/>
              <a:gd name="connsiteY0" fmla="*/ 0 h 2157046"/>
              <a:gd name="connsiteX1" fmla="*/ 2209800 w 4982308"/>
              <a:gd name="connsiteY1" fmla="*/ 1828800 h 2157046"/>
              <a:gd name="connsiteX2" fmla="*/ 4982308 w 4982308"/>
              <a:gd name="connsiteY2" fmla="*/ 2157046 h 2157046"/>
              <a:gd name="connsiteX0" fmla="*/ 0 w 4220308"/>
              <a:gd name="connsiteY0" fmla="*/ 0 h 3300046"/>
              <a:gd name="connsiteX1" fmla="*/ 1447800 w 4220308"/>
              <a:gd name="connsiteY1" fmla="*/ 2971800 h 3300046"/>
              <a:gd name="connsiteX2" fmla="*/ 4220308 w 4220308"/>
              <a:gd name="connsiteY2" fmla="*/ 3300046 h 3300046"/>
              <a:gd name="connsiteX0" fmla="*/ 0 w 4220308"/>
              <a:gd name="connsiteY0" fmla="*/ 0 h 3300046"/>
              <a:gd name="connsiteX1" fmla="*/ 1447800 w 4220308"/>
              <a:gd name="connsiteY1" fmla="*/ 2971800 h 3300046"/>
              <a:gd name="connsiteX2" fmla="*/ 4220308 w 4220308"/>
              <a:gd name="connsiteY2" fmla="*/ 3300046 h 3300046"/>
              <a:gd name="connsiteX0" fmla="*/ 0 w 4271853"/>
              <a:gd name="connsiteY0" fmla="*/ 0 h 4213587"/>
              <a:gd name="connsiteX1" fmla="*/ 1447800 w 4271853"/>
              <a:gd name="connsiteY1" fmla="*/ 2971800 h 4213587"/>
              <a:gd name="connsiteX2" fmla="*/ 4271853 w 4271853"/>
              <a:gd name="connsiteY2" fmla="*/ 4213587 h 4213587"/>
              <a:gd name="connsiteX0" fmla="*/ 0 w 4271853"/>
              <a:gd name="connsiteY0" fmla="*/ 0 h 4213587"/>
              <a:gd name="connsiteX1" fmla="*/ 1447800 w 4271853"/>
              <a:gd name="connsiteY1" fmla="*/ 2971800 h 4213587"/>
              <a:gd name="connsiteX2" fmla="*/ 4271853 w 4271853"/>
              <a:gd name="connsiteY2" fmla="*/ 4213587 h 4213587"/>
              <a:gd name="connsiteX0" fmla="*/ 0 w 4271853"/>
              <a:gd name="connsiteY0" fmla="*/ 0 h 4518101"/>
              <a:gd name="connsiteX1" fmla="*/ 1447800 w 4271853"/>
              <a:gd name="connsiteY1" fmla="*/ 2971800 h 4518101"/>
              <a:gd name="connsiteX2" fmla="*/ 4271853 w 4271853"/>
              <a:gd name="connsiteY2" fmla="*/ 4518101 h 4518101"/>
              <a:gd name="connsiteX0" fmla="*/ 0 w 4271853"/>
              <a:gd name="connsiteY0" fmla="*/ 0 h 4518101"/>
              <a:gd name="connsiteX1" fmla="*/ 1507713 w 4271853"/>
              <a:gd name="connsiteY1" fmla="*/ 2386506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3601758"/>
              <a:gd name="connsiteY0" fmla="*/ 0 h 4567704"/>
              <a:gd name="connsiteX1" fmla="*/ 837618 w 3601758"/>
              <a:gd name="connsiteY1" fmla="*/ 2283852 h 4567704"/>
              <a:gd name="connsiteX2" fmla="*/ 3601758 w 3601758"/>
              <a:gd name="connsiteY2" fmla="*/ 4567704 h 4567704"/>
              <a:gd name="connsiteX0" fmla="*/ 0 w 3601758"/>
              <a:gd name="connsiteY0" fmla="*/ 0 h 4567704"/>
              <a:gd name="connsiteX1" fmla="*/ 837618 w 3601758"/>
              <a:gd name="connsiteY1" fmla="*/ 2283852 h 4567704"/>
              <a:gd name="connsiteX2" fmla="*/ 3601758 w 3601758"/>
              <a:gd name="connsiteY2" fmla="*/ 4567704 h 4567704"/>
              <a:gd name="connsiteX0" fmla="*/ 0 w 3853043"/>
              <a:gd name="connsiteY0" fmla="*/ 0 h 4567704"/>
              <a:gd name="connsiteX1" fmla="*/ 1088903 w 3853043"/>
              <a:gd name="connsiteY1" fmla="*/ 2283852 h 4567704"/>
              <a:gd name="connsiteX2" fmla="*/ 3853043 w 3853043"/>
              <a:gd name="connsiteY2" fmla="*/ 4567704 h 4567704"/>
              <a:gd name="connsiteX0" fmla="*/ 0 w 3853043"/>
              <a:gd name="connsiteY0" fmla="*/ 0 h 4567704"/>
              <a:gd name="connsiteX1" fmla="*/ 1088903 w 3853043"/>
              <a:gd name="connsiteY1" fmla="*/ 2283852 h 4567704"/>
              <a:gd name="connsiteX2" fmla="*/ 3853043 w 3853043"/>
              <a:gd name="connsiteY2" fmla="*/ 4567704 h 4567704"/>
              <a:gd name="connsiteX0" fmla="*/ 0 w 3853043"/>
              <a:gd name="connsiteY0" fmla="*/ 0 h 4821465"/>
              <a:gd name="connsiteX1" fmla="*/ 1088903 w 3853043"/>
              <a:gd name="connsiteY1" fmla="*/ 2283852 h 4821465"/>
              <a:gd name="connsiteX2" fmla="*/ 2795345 w 3853043"/>
              <a:gd name="connsiteY2" fmla="*/ 4440823 h 4821465"/>
              <a:gd name="connsiteX3" fmla="*/ 3853043 w 3853043"/>
              <a:gd name="connsiteY3" fmla="*/ 4567704 h 4821465"/>
              <a:gd name="connsiteX0" fmla="*/ 0 w 3853043"/>
              <a:gd name="connsiteY0" fmla="*/ 0 h 4779171"/>
              <a:gd name="connsiteX1" fmla="*/ 831048 w 3853043"/>
              <a:gd name="connsiteY1" fmla="*/ 2537613 h 4779171"/>
              <a:gd name="connsiteX2" fmla="*/ 2795345 w 3853043"/>
              <a:gd name="connsiteY2" fmla="*/ 4440823 h 4779171"/>
              <a:gd name="connsiteX3" fmla="*/ 3853043 w 3853043"/>
              <a:gd name="connsiteY3" fmla="*/ 4567704 h 4779171"/>
            </a:gdLst>
            <a:ahLst/>
            <a:cxnLst>
              <a:cxn ang="0">
                <a:pos x="connsiteX0" y="connsiteY0"/>
              </a:cxn>
              <a:cxn ang="0">
                <a:pos x="connsiteX1" y="connsiteY1"/>
              </a:cxn>
              <a:cxn ang="0">
                <a:pos x="connsiteX2" y="connsiteY2"/>
              </a:cxn>
              <a:cxn ang="0">
                <a:pos x="connsiteX3" y="connsiteY3"/>
              </a:cxn>
            </a:cxnLst>
            <a:rect l="l" t="t" r="r" b="b"/>
            <a:pathLst>
              <a:path w="3853043" h="4779171">
                <a:moveTo>
                  <a:pt x="0" y="0"/>
                </a:moveTo>
                <a:cubicBezTo>
                  <a:pt x="105945" y="960654"/>
                  <a:pt x="116930" y="1757694"/>
                  <a:pt x="831048" y="2537613"/>
                </a:cubicBezTo>
                <a:cubicBezTo>
                  <a:pt x="1334714" y="3223060"/>
                  <a:pt x="2291679" y="4102475"/>
                  <a:pt x="2795345" y="4440823"/>
                </a:cubicBezTo>
                <a:cubicBezTo>
                  <a:pt x="3299011" y="4779172"/>
                  <a:pt x="3714535" y="4491867"/>
                  <a:pt x="3853043" y="4567704"/>
                </a:cubicBezTo>
              </a:path>
            </a:pathLst>
          </a:cu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prstClr val="black"/>
              </a:solidFill>
              <a:latin typeface="Arial" charset="0"/>
            </a:endParaRPr>
          </a:p>
        </p:txBody>
      </p:sp>
      <p:cxnSp>
        <p:nvCxnSpPr>
          <p:cNvPr id="87" name="Straight Connector 86"/>
          <p:cNvCxnSpPr/>
          <p:nvPr/>
        </p:nvCxnSpPr>
        <p:spPr>
          <a:xfrm>
            <a:off x="2819400" y="2971800"/>
            <a:ext cx="0" cy="320040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85" name="TextBox 84"/>
          <p:cNvSpPr txBox="1"/>
          <p:nvPr/>
        </p:nvSpPr>
        <p:spPr>
          <a:xfrm>
            <a:off x="0" y="228600"/>
            <a:ext cx="8839200" cy="523220"/>
          </a:xfrm>
          <a:prstGeom prst="rect">
            <a:avLst/>
          </a:prstGeom>
          <a:noFill/>
        </p:spPr>
        <p:txBody>
          <a:bodyPr wrap="square" rtlCol="0">
            <a:spAutoFit/>
          </a:bodyPr>
          <a:lstStyle/>
          <a:p>
            <a:pPr algn="r"/>
            <a:r>
              <a:rPr lang="en-US" sz="2800" dirty="0" smtClean="0">
                <a:solidFill>
                  <a:prstClr val="black"/>
                </a:solidFill>
              </a:rPr>
              <a:t>Hard limits on the </a:t>
            </a:r>
            <a:r>
              <a:rPr lang="en-US" sz="2800" b="1" i="1" dirty="0" smtClean="0">
                <a:solidFill>
                  <a:prstClr val="black"/>
                </a:solidFill>
              </a:rPr>
              <a:t>intrinsic</a:t>
            </a:r>
            <a:r>
              <a:rPr lang="en-US" sz="2800" dirty="0" smtClean="0">
                <a:solidFill>
                  <a:prstClr val="black"/>
                </a:solidFill>
              </a:rPr>
              <a:t> robustness of control </a:t>
            </a:r>
            <a:r>
              <a:rPr lang="en-US" sz="2800" b="1" i="1" dirty="0" smtClean="0">
                <a:solidFill>
                  <a:prstClr val="black"/>
                </a:solidFill>
              </a:rPr>
              <a:t>problems</a:t>
            </a:r>
            <a:r>
              <a:rPr lang="en-US" sz="2800" dirty="0" smtClean="0">
                <a:solidFill>
                  <a:prstClr val="black"/>
                </a:solidFill>
              </a:rPr>
              <a:t>.</a:t>
            </a:r>
            <a:endParaRPr lang="en-US" sz="2800" dirty="0">
              <a:solidFill>
                <a:prstClr val="black"/>
              </a:solidFill>
            </a:endParaRPr>
          </a:p>
        </p:txBody>
      </p:sp>
      <p:sp>
        <p:nvSpPr>
          <p:cNvPr id="86" name="TextBox 85"/>
          <p:cNvSpPr txBox="1"/>
          <p:nvPr/>
        </p:nvSpPr>
        <p:spPr>
          <a:xfrm>
            <a:off x="3733800" y="1066800"/>
            <a:ext cx="5181600" cy="1815882"/>
          </a:xfrm>
          <a:prstGeom prst="rect">
            <a:avLst/>
          </a:prstGeom>
          <a:noFill/>
        </p:spPr>
        <p:txBody>
          <a:bodyPr wrap="square" rtlCol="0">
            <a:spAutoFit/>
          </a:bodyPr>
          <a:lstStyle/>
          <a:p>
            <a:pPr algn="r"/>
            <a:r>
              <a:rPr lang="en-US" sz="2800" dirty="0" smtClean="0">
                <a:solidFill>
                  <a:prstClr val="black"/>
                </a:solidFill>
              </a:rPr>
              <a:t>Must (and do) have algorithms that achieve the limits, and architectures that support this process.</a:t>
            </a:r>
            <a:endParaRPr lang="en-US" sz="2800" dirty="0">
              <a:solidFill>
                <a:prstClr val="black"/>
              </a:solidFill>
            </a:endParaRPr>
          </a:p>
        </p:txBody>
      </p:sp>
    </p:spTree>
  </p:cSld>
  <p:clrMapOvr>
    <a:masterClrMapping/>
  </p:clrMapOvr>
  <p:transition/>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a:off x="2514600" y="5865322"/>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 name="Line 12"/>
          <p:cNvSpPr>
            <a:spLocks noChangeShapeType="1"/>
          </p:cNvSpPr>
          <p:nvPr/>
        </p:nvSpPr>
        <p:spPr bwMode="auto">
          <a:xfrm flipV="1">
            <a:off x="2514600" y="2201596"/>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 name="Line 13"/>
          <p:cNvSpPr>
            <a:spLocks noChangeShapeType="1"/>
          </p:cNvSpPr>
          <p:nvPr/>
        </p:nvSpPr>
        <p:spPr bwMode="auto">
          <a:xfrm>
            <a:off x="2514600" y="5865322"/>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4" name="Line 14"/>
          <p:cNvSpPr>
            <a:spLocks noChangeShapeType="1"/>
          </p:cNvSpPr>
          <p:nvPr/>
        </p:nvSpPr>
        <p:spPr bwMode="auto">
          <a:xfrm flipV="1">
            <a:off x="2514600" y="2201596"/>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5" name="Line 15"/>
          <p:cNvSpPr>
            <a:spLocks noChangeShapeType="1"/>
          </p:cNvSpPr>
          <p:nvPr/>
        </p:nvSpPr>
        <p:spPr bwMode="auto">
          <a:xfrm flipV="1">
            <a:off x="2514600"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7" name="Line 17"/>
          <p:cNvSpPr>
            <a:spLocks noChangeShapeType="1"/>
          </p:cNvSpPr>
          <p:nvPr/>
        </p:nvSpPr>
        <p:spPr bwMode="auto">
          <a:xfrm flipV="1">
            <a:off x="2514600" y="5815475"/>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1" name="Line 21"/>
          <p:cNvSpPr>
            <a:spLocks noChangeShapeType="1"/>
          </p:cNvSpPr>
          <p:nvPr/>
        </p:nvSpPr>
        <p:spPr bwMode="auto">
          <a:xfrm flipV="1">
            <a:off x="3267652"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3" name="Line 23"/>
          <p:cNvSpPr>
            <a:spLocks noChangeShapeType="1"/>
          </p:cNvSpPr>
          <p:nvPr/>
        </p:nvSpPr>
        <p:spPr bwMode="auto">
          <a:xfrm flipV="1">
            <a:off x="3708117"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5" name="Line 25"/>
          <p:cNvSpPr>
            <a:spLocks noChangeShapeType="1"/>
          </p:cNvSpPr>
          <p:nvPr/>
        </p:nvSpPr>
        <p:spPr bwMode="auto">
          <a:xfrm flipV="1">
            <a:off x="4034914"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7" name="Line 27"/>
          <p:cNvSpPr>
            <a:spLocks noChangeShapeType="1"/>
          </p:cNvSpPr>
          <p:nvPr/>
        </p:nvSpPr>
        <p:spPr bwMode="auto">
          <a:xfrm flipV="1">
            <a:off x="4276459"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9" name="Line 29"/>
          <p:cNvSpPr>
            <a:spLocks noChangeShapeType="1"/>
          </p:cNvSpPr>
          <p:nvPr/>
        </p:nvSpPr>
        <p:spPr bwMode="auto">
          <a:xfrm flipV="1">
            <a:off x="4475379"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1" name="Line 31"/>
          <p:cNvSpPr>
            <a:spLocks noChangeShapeType="1"/>
          </p:cNvSpPr>
          <p:nvPr/>
        </p:nvSpPr>
        <p:spPr bwMode="auto">
          <a:xfrm flipV="1">
            <a:off x="4645881"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3" name="Line 33"/>
          <p:cNvSpPr>
            <a:spLocks noChangeShapeType="1"/>
          </p:cNvSpPr>
          <p:nvPr/>
        </p:nvSpPr>
        <p:spPr bwMode="auto">
          <a:xfrm flipV="1">
            <a:off x="4787967"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5" name="Line 35"/>
          <p:cNvSpPr>
            <a:spLocks noChangeShapeType="1"/>
          </p:cNvSpPr>
          <p:nvPr/>
        </p:nvSpPr>
        <p:spPr bwMode="auto">
          <a:xfrm flipV="1">
            <a:off x="4915843"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37"/>
          <p:cNvSpPr>
            <a:spLocks noChangeShapeType="1"/>
          </p:cNvSpPr>
          <p:nvPr/>
        </p:nvSpPr>
        <p:spPr bwMode="auto">
          <a:xfrm flipV="1">
            <a:off x="5043720"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39"/>
          <p:cNvSpPr>
            <a:spLocks noChangeShapeType="1"/>
          </p:cNvSpPr>
          <p:nvPr/>
        </p:nvSpPr>
        <p:spPr bwMode="auto">
          <a:xfrm flipV="1">
            <a:off x="5043720" y="5815475"/>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43"/>
          <p:cNvSpPr>
            <a:spLocks noChangeShapeType="1"/>
          </p:cNvSpPr>
          <p:nvPr/>
        </p:nvSpPr>
        <p:spPr bwMode="auto">
          <a:xfrm flipV="1">
            <a:off x="5796773"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45"/>
          <p:cNvSpPr>
            <a:spLocks noChangeShapeType="1"/>
          </p:cNvSpPr>
          <p:nvPr/>
        </p:nvSpPr>
        <p:spPr bwMode="auto">
          <a:xfrm flipV="1">
            <a:off x="6237238"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47"/>
          <p:cNvSpPr>
            <a:spLocks noChangeShapeType="1"/>
          </p:cNvSpPr>
          <p:nvPr/>
        </p:nvSpPr>
        <p:spPr bwMode="auto">
          <a:xfrm flipV="1">
            <a:off x="6564035"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49"/>
          <p:cNvSpPr>
            <a:spLocks noChangeShapeType="1"/>
          </p:cNvSpPr>
          <p:nvPr/>
        </p:nvSpPr>
        <p:spPr bwMode="auto">
          <a:xfrm flipV="1">
            <a:off x="6805580"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51"/>
          <p:cNvSpPr>
            <a:spLocks noChangeShapeType="1"/>
          </p:cNvSpPr>
          <p:nvPr/>
        </p:nvSpPr>
        <p:spPr bwMode="auto">
          <a:xfrm flipV="1">
            <a:off x="7004499"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53"/>
          <p:cNvSpPr>
            <a:spLocks noChangeShapeType="1"/>
          </p:cNvSpPr>
          <p:nvPr/>
        </p:nvSpPr>
        <p:spPr bwMode="auto">
          <a:xfrm flipV="1">
            <a:off x="7175002"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5"/>
          <p:cNvSpPr>
            <a:spLocks noChangeShapeType="1"/>
          </p:cNvSpPr>
          <p:nvPr/>
        </p:nvSpPr>
        <p:spPr bwMode="auto">
          <a:xfrm flipV="1">
            <a:off x="7317087"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7"/>
          <p:cNvSpPr>
            <a:spLocks noChangeShapeType="1"/>
          </p:cNvSpPr>
          <p:nvPr/>
        </p:nvSpPr>
        <p:spPr bwMode="auto">
          <a:xfrm flipV="1">
            <a:off x="7444964"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65"/>
          <p:cNvSpPr>
            <a:spLocks noChangeShapeType="1"/>
          </p:cNvSpPr>
          <p:nvPr/>
        </p:nvSpPr>
        <p:spPr bwMode="auto">
          <a:xfrm>
            <a:off x="2514600" y="586532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7" name="Line 67"/>
          <p:cNvSpPr>
            <a:spLocks noChangeShapeType="1"/>
          </p:cNvSpPr>
          <p:nvPr/>
        </p:nvSpPr>
        <p:spPr bwMode="auto">
          <a:xfrm>
            <a:off x="2514600" y="5865322"/>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71"/>
          <p:cNvSpPr>
            <a:spLocks noChangeShapeType="1"/>
          </p:cNvSpPr>
          <p:nvPr/>
        </p:nvSpPr>
        <p:spPr bwMode="auto">
          <a:xfrm>
            <a:off x="2514600" y="4756235"/>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73"/>
          <p:cNvSpPr>
            <a:spLocks noChangeShapeType="1"/>
          </p:cNvSpPr>
          <p:nvPr/>
        </p:nvSpPr>
        <p:spPr bwMode="auto">
          <a:xfrm>
            <a:off x="2514600" y="4108229"/>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5" name="Line 75"/>
          <p:cNvSpPr>
            <a:spLocks noChangeShapeType="1"/>
          </p:cNvSpPr>
          <p:nvPr/>
        </p:nvSpPr>
        <p:spPr bwMode="auto">
          <a:xfrm>
            <a:off x="2514600" y="364714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7" name="Line 77"/>
          <p:cNvSpPr>
            <a:spLocks noChangeShapeType="1"/>
          </p:cNvSpPr>
          <p:nvPr/>
        </p:nvSpPr>
        <p:spPr bwMode="auto">
          <a:xfrm>
            <a:off x="2514600" y="329822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9" name="Line 79"/>
          <p:cNvSpPr>
            <a:spLocks noChangeShapeType="1"/>
          </p:cNvSpPr>
          <p:nvPr/>
        </p:nvSpPr>
        <p:spPr bwMode="auto">
          <a:xfrm>
            <a:off x="2514600" y="3011603"/>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1" name="Line 81"/>
          <p:cNvSpPr>
            <a:spLocks noChangeShapeType="1"/>
          </p:cNvSpPr>
          <p:nvPr/>
        </p:nvSpPr>
        <p:spPr bwMode="auto">
          <a:xfrm>
            <a:off x="2514600" y="276237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3" name="Line 83"/>
          <p:cNvSpPr>
            <a:spLocks noChangeShapeType="1"/>
          </p:cNvSpPr>
          <p:nvPr/>
        </p:nvSpPr>
        <p:spPr bwMode="auto">
          <a:xfrm>
            <a:off x="2514600" y="255052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94"/>
          <p:cNvSpPr>
            <a:spLocks noChangeShapeType="1"/>
          </p:cNvSpPr>
          <p:nvPr/>
        </p:nvSpPr>
        <p:spPr bwMode="auto">
          <a:xfrm>
            <a:off x="2514600" y="5865322"/>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6" name="Line 96"/>
          <p:cNvSpPr>
            <a:spLocks noChangeShapeType="1"/>
          </p:cNvSpPr>
          <p:nvPr/>
        </p:nvSpPr>
        <p:spPr bwMode="auto">
          <a:xfrm flipV="1">
            <a:off x="2514600" y="2201596"/>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7" name="Freeform 97"/>
          <p:cNvSpPr>
            <a:spLocks/>
          </p:cNvSpPr>
          <p:nvPr/>
        </p:nvSpPr>
        <p:spPr bwMode="auto">
          <a:xfrm>
            <a:off x="2514600" y="4806081"/>
            <a:ext cx="5058242" cy="822469"/>
          </a:xfrm>
          <a:custGeom>
            <a:avLst/>
            <a:gdLst/>
            <a:ahLst/>
            <a:cxnLst>
              <a:cxn ang="0">
                <a:pos x="318" y="24"/>
              </a:cxn>
              <a:cxn ang="0">
                <a:pos x="642" y="60"/>
              </a:cxn>
              <a:cxn ang="0">
                <a:pos x="828" y="90"/>
              </a:cxn>
              <a:cxn ang="0">
                <a:pos x="960" y="114"/>
              </a:cxn>
              <a:cxn ang="0">
                <a:pos x="1068" y="138"/>
              </a:cxn>
              <a:cxn ang="0">
                <a:pos x="1152" y="156"/>
              </a:cxn>
              <a:cxn ang="0">
                <a:pos x="1224" y="174"/>
              </a:cxn>
              <a:cxn ang="0">
                <a:pos x="1284" y="192"/>
              </a:cxn>
              <a:cxn ang="0">
                <a:pos x="1338" y="204"/>
              </a:cxn>
              <a:cxn ang="0">
                <a:pos x="1386" y="216"/>
              </a:cxn>
              <a:cxn ang="0">
                <a:pos x="1428" y="228"/>
              </a:cxn>
              <a:cxn ang="0">
                <a:pos x="1470" y="240"/>
              </a:cxn>
              <a:cxn ang="0">
                <a:pos x="1506" y="252"/>
              </a:cxn>
              <a:cxn ang="0">
                <a:pos x="1542" y="258"/>
              </a:cxn>
              <a:cxn ang="0">
                <a:pos x="1572" y="270"/>
              </a:cxn>
              <a:cxn ang="0">
                <a:pos x="1602" y="276"/>
              </a:cxn>
              <a:cxn ang="0">
                <a:pos x="1632" y="282"/>
              </a:cxn>
              <a:cxn ang="0">
                <a:pos x="1662" y="288"/>
              </a:cxn>
              <a:cxn ang="0">
                <a:pos x="1686" y="294"/>
              </a:cxn>
              <a:cxn ang="0">
                <a:pos x="1710" y="300"/>
              </a:cxn>
              <a:cxn ang="0">
                <a:pos x="1728" y="306"/>
              </a:cxn>
              <a:cxn ang="0">
                <a:pos x="1752" y="312"/>
              </a:cxn>
              <a:cxn ang="0">
                <a:pos x="1770" y="318"/>
              </a:cxn>
              <a:cxn ang="0">
                <a:pos x="1794" y="324"/>
              </a:cxn>
              <a:cxn ang="0">
                <a:pos x="1812" y="330"/>
              </a:cxn>
              <a:cxn ang="0">
                <a:pos x="1830" y="330"/>
              </a:cxn>
              <a:cxn ang="0">
                <a:pos x="1848" y="336"/>
              </a:cxn>
              <a:cxn ang="0">
                <a:pos x="1866" y="342"/>
              </a:cxn>
              <a:cxn ang="0">
                <a:pos x="1878" y="342"/>
              </a:cxn>
              <a:cxn ang="0">
                <a:pos x="1896" y="348"/>
              </a:cxn>
              <a:cxn ang="0">
                <a:pos x="1914" y="348"/>
              </a:cxn>
              <a:cxn ang="0">
                <a:pos x="1926" y="354"/>
              </a:cxn>
              <a:cxn ang="0">
                <a:pos x="1938" y="354"/>
              </a:cxn>
              <a:cxn ang="0">
                <a:pos x="1956" y="360"/>
              </a:cxn>
              <a:cxn ang="0">
                <a:pos x="1968" y="360"/>
              </a:cxn>
              <a:cxn ang="0">
                <a:pos x="1980" y="366"/>
              </a:cxn>
              <a:cxn ang="0">
                <a:pos x="1992" y="366"/>
              </a:cxn>
              <a:cxn ang="0">
                <a:pos x="2004" y="372"/>
              </a:cxn>
              <a:cxn ang="0">
                <a:pos x="2016" y="372"/>
              </a:cxn>
              <a:cxn ang="0">
                <a:pos x="2028" y="378"/>
              </a:cxn>
              <a:cxn ang="0">
                <a:pos x="2040" y="378"/>
              </a:cxn>
              <a:cxn ang="0">
                <a:pos x="2052" y="378"/>
              </a:cxn>
              <a:cxn ang="0">
                <a:pos x="2064" y="384"/>
              </a:cxn>
              <a:cxn ang="0">
                <a:pos x="2076" y="384"/>
              </a:cxn>
              <a:cxn ang="0">
                <a:pos x="2088" y="390"/>
              </a:cxn>
              <a:cxn ang="0">
                <a:pos x="2100" y="390"/>
              </a:cxn>
              <a:cxn ang="0">
                <a:pos x="2112" y="390"/>
              </a:cxn>
              <a:cxn ang="0">
                <a:pos x="2124" y="396"/>
              </a:cxn>
              <a:cxn ang="0">
                <a:pos x="2136" y="396"/>
              </a:cxn>
            </a:cxnLst>
            <a:rect l="0" t="0" r="r" b="b"/>
            <a:pathLst>
              <a:path w="2136" h="396">
                <a:moveTo>
                  <a:pt x="0" y="0"/>
                </a:moveTo>
                <a:lnTo>
                  <a:pt x="318" y="24"/>
                </a:lnTo>
                <a:lnTo>
                  <a:pt x="504" y="42"/>
                </a:lnTo>
                <a:lnTo>
                  <a:pt x="642" y="60"/>
                </a:lnTo>
                <a:lnTo>
                  <a:pt x="744" y="72"/>
                </a:lnTo>
                <a:lnTo>
                  <a:pt x="828" y="90"/>
                </a:lnTo>
                <a:lnTo>
                  <a:pt x="900" y="102"/>
                </a:lnTo>
                <a:lnTo>
                  <a:pt x="960" y="114"/>
                </a:lnTo>
                <a:lnTo>
                  <a:pt x="1014" y="126"/>
                </a:lnTo>
                <a:lnTo>
                  <a:pt x="1068" y="138"/>
                </a:lnTo>
                <a:lnTo>
                  <a:pt x="1110" y="150"/>
                </a:lnTo>
                <a:lnTo>
                  <a:pt x="1152" y="156"/>
                </a:lnTo>
                <a:lnTo>
                  <a:pt x="1188" y="168"/>
                </a:lnTo>
                <a:lnTo>
                  <a:pt x="1224" y="174"/>
                </a:lnTo>
                <a:lnTo>
                  <a:pt x="1254" y="186"/>
                </a:lnTo>
                <a:lnTo>
                  <a:pt x="1284" y="192"/>
                </a:lnTo>
                <a:lnTo>
                  <a:pt x="1314" y="198"/>
                </a:lnTo>
                <a:lnTo>
                  <a:pt x="1338" y="204"/>
                </a:lnTo>
                <a:lnTo>
                  <a:pt x="1362" y="210"/>
                </a:lnTo>
                <a:lnTo>
                  <a:pt x="1386" y="216"/>
                </a:lnTo>
                <a:lnTo>
                  <a:pt x="1410" y="222"/>
                </a:lnTo>
                <a:lnTo>
                  <a:pt x="1428" y="228"/>
                </a:lnTo>
                <a:lnTo>
                  <a:pt x="1452" y="234"/>
                </a:lnTo>
                <a:lnTo>
                  <a:pt x="1470" y="240"/>
                </a:lnTo>
                <a:lnTo>
                  <a:pt x="1488" y="246"/>
                </a:lnTo>
                <a:lnTo>
                  <a:pt x="1506" y="252"/>
                </a:lnTo>
                <a:lnTo>
                  <a:pt x="1524" y="258"/>
                </a:lnTo>
                <a:lnTo>
                  <a:pt x="1542" y="258"/>
                </a:lnTo>
                <a:lnTo>
                  <a:pt x="1560" y="264"/>
                </a:lnTo>
                <a:lnTo>
                  <a:pt x="1572" y="270"/>
                </a:lnTo>
                <a:lnTo>
                  <a:pt x="1590" y="270"/>
                </a:lnTo>
                <a:lnTo>
                  <a:pt x="1602" y="276"/>
                </a:lnTo>
                <a:lnTo>
                  <a:pt x="1620" y="282"/>
                </a:lnTo>
                <a:lnTo>
                  <a:pt x="1632" y="282"/>
                </a:lnTo>
                <a:lnTo>
                  <a:pt x="1644" y="288"/>
                </a:lnTo>
                <a:lnTo>
                  <a:pt x="1662" y="288"/>
                </a:lnTo>
                <a:lnTo>
                  <a:pt x="1674" y="294"/>
                </a:lnTo>
                <a:lnTo>
                  <a:pt x="1686" y="294"/>
                </a:lnTo>
                <a:lnTo>
                  <a:pt x="1698" y="300"/>
                </a:lnTo>
                <a:lnTo>
                  <a:pt x="1710" y="300"/>
                </a:lnTo>
                <a:lnTo>
                  <a:pt x="1722" y="306"/>
                </a:lnTo>
                <a:lnTo>
                  <a:pt x="1728" y="306"/>
                </a:lnTo>
                <a:lnTo>
                  <a:pt x="1740" y="312"/>
                </a:lnTo>
                <a:lnTo>
                  <a:pt x="1752" y="312"/>
                </a:lnTo>
                <a:lnTo>
                  <a:pt x="1764" y="318"/>
                </a:lnTo>
                <a:lnTo>
                  <a:pt x="1770" y="318"/>
                </a:lnTo>
                <a:lnTo>
                  <a:pt x="1782" y="318"/>
                </a:lnTo>
                <a:lnTo>
                  <a:pt x="1794" y="324"/>
                </a:lnTo>
                <a:lnTo>
                  <a:pt x="1800" y="324"/>
                </a:lnTo>
                <a:lnTo>
                  <a:pt x="1812" y="330"/>
                </a:lnTo>
                <a:lnTo>
                  <a:pt x="1818" y="330"/>
                </a:lnTo>
                <a:lnTo>
                  <a:pt x="1830" y="330"/>
                </a:lnTo>
                <a:lnTo>
                  <a:pt x="1836" y="336"/>
                </a:lnTo>
                <a:lnTo>
                  <a:pt x="1848" y="336"/>
                </a:lnTo>
                <a:lnTo>
                  <a:pt x="1854" y="336"/>
                </a:lnTo>
                <a:lnTo>
                  <a:pt x="1866" y="342"/>
                </a:lnTo>
                <a:lnTo>
                  <a:pt x="1872" y="342"/>
                </a:lnTo>
                <a:lnTo>
                  <a:pt x="1878" y="342"/>
                </a:lnTo>
                <a:lnTo>
                  <a:pt x="1890" y="348"/>
                </a:lnTo>
                <a:lnTo>
                  <a:pt x="1896" y="348"/>
                </a:lnTo>
                <a:lnTo>
                  <a:pt x="1902" y="348"/>
                </a:lnTo>
                <a:lnTo>
                  <a:pt x="1914" y="348"/>
                </a:lnTo>
                <a:lnTo>
                  <a:pt x="1920" y="354"/>
                </a:lnTo>
                <a:lnTo>
                  <a:pt x="1926" y="354"/>
                </a:lnTo>
                <a:lnTo>
                  <a:pt x="1932" y="354"/>
                </a:lnTo>
                <a:lnTo>
                  <a:pt x="1938" y="354"/>
                </a:lnTo>
                <a:lnTo>
                  <a:pt x="1950" y="360"/>
                </a:lnTo>
                <a:lnTo>
                  <a:pt x="1956" y="360"/>
                </a:lnTo>
                <a:lnTo>
                  <a:pt x="1962" y="360"/>
                </a:lnTo>
                <a:lnTo>
                  <a:pt x="1968" y="360"/>
                </a:lnTo>
                <a:lnTo>
                  <a:pt x="1974" y="366"/>
                </a:lnTo>
                <a:lnTo>
                  <a:pt x="1980" y="366"/>
                </a:lnTo>
                <a:lnTo>
                  <a:pt x="1986" y="366"/>
                </a:lnTo>
                <a:lnTo>
                  <a:pt x="1992" y="366"/>
                </a:lnTo>
                <a:lnTo>
                  <a:pt x="1998" y="372"/>
                </a:lnTo>
                <a:lnTo>
                  <a:pt x="2004" y="372"/>
                </a:lnTo>
                <a:lnTo>
                  <a:pt x="2010" y="372"/>
                </a:lnTo>
                <a:lnTo>
                  <a:pt x="2016" y="372"/>
                </a:lnTo>
                <a:lnTo>
                  <a:pt x="2022" y="372"/>
                </a:lnTo>
                <a:lnTo>
                  <a:pt x="2028" y="378"/>
                </a:lnTo>
                <a:lnTo>
                  <a:pt x="2034" y="378"/>
                </a:lnTo>
                <a:lnTo>
                  <a:pt x="2040" y="378"/>
                </a:lnTo>
                <a:lnTo>
                  <a:pt x="2046" y="378"/>
                </a:lnTo>
                <a:lnTo>
                  <a:pt x="2052" y="378"/>
                </a:lnTo>
                <a:lnTo>
                  <a:pt x="2058" y="384"/>
                </a:lnTo>
                <a:lnTo>
                  <a:pt x="2064" y="384"/>
                </a:lnTo>
                <a:lnTo>
                  <a:pt x="2070" y="384"/>
                </a:lnTo>
                <a:lnTo>
                  <a:pt x="2076" y="384"/>
                </a:lnTo>
                <a:lnTo>
                  <a:pt x="2082" y="384"/>
                </a:lnTo>
                <a:lnTo>
                  <a:pt x="2088" y="390"/>
                </a:lnTo>
                <a:lnTo>
                  <a:pt x="2094" y="390"/>
                </a:lnTo>
                <a:lnTo>
                  <a:pt x="2100" y="390"/>
                </a:lnTo>
                <a:lnTo>
                  <a:pt x="2106" y="390"/>
                </a:lnTo>
                <a:lnTo>
                  <a:pt x="2112" y="390"/>
                </a:lnTo>
                <a:lnTo>
                  <a:pt x="2118" y="390"/>
                </a:lnTo>
                <a:lnTo>
                  <a:pt x="2124" y="396"/>
                </a:lnTo>
                <a:lnTo>
                  <a:pt x="2130" y="396"/>
                </a:lnTo>
                <a:lnTo>
                  <a:pt x="2136" y="396"/>
                </a:lnTo>
              </a:path>
            </a:pathLst>
          </a:custGeom>
          <a:noFill/>
          <a:ln w="762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8" name="Freeform 98"/>
          <p:cNvSpPr>
            <a:spLocks/>
          </p:cNvSpPr>
          <p:nvPr/>
        </p:nvSpPr>
        <p:spPr bwMode="auto">
          <a:xfrm>
            <a:off x="2741936" y="2201597"/>
            <a:ext cx="4830905" cy="3132404"/>
          </a:xfrm>
          <a:custGeom>
            <a:avLst/>
            <a:gdLst/>
            <a:ahLst/>
            <a:cxnLst>
              <a:cxn ang="0">
                <a:pos x="222" y="300"/>
              </a:cxn>
              <a:cxn ang="0">
                <a:pos x="546" y="678"/>
              </a:cxn>
              <a:cxn ang="0">
                <a:pos x="732" y="870"/>
              </a:cxn>
              <a:cxn ang="0">
                <a:pos x="864" y="996"/>
              </a:cxn>
              <a:cxn ang="0">
                <a:pos x="972" y="1086"/>
              </a:cxn>
              <a:cxn ang="0">
                <a:pos x="1056" y="1152"/>
              </a:cxn>
              <a:cxn ang="0">
                <a:pos x="1128" y="1206"/>
              </a:cxn>
              <a:cxn ang="0">
                <a:pos x="1188" y="1248"/>
              </a:cxn>
              <a:cxn ang="0">
                <a:pos x="1242" y="1290"/>
              </a:cxn>
              <a:cxn ang="0">
                <a:pos x="1290" y="1320"/>
              </a:cxn>
              <a:cxn ang="0">
                <a:pos x="1332" y="1344"/>
              </a:cxn>
              <a:cxn ang="0">
                <a:pos x="1374" y="1368"/>
              </a:cxn>
              <a:cxn ang="0">
                <a:pos x="1410" y="1392"/>
              </a:cxn>
              <a:cxn ang="0">
                <a:pos x="1446" y="1410"/>
              </a:cxn>
              <a:cxn ang="0">
                <a:pos x="1476" y="1428"/>
              </a:cxn>
              <a:cxn ang="0">
                <a:pos x="1506" y="1440"/>
              </a:cxn>
              <a:cxn ang="0">
                <a:pos x="1536" y="1452"/>
              </a:cxn>
              <a:cxn ang="0">
                <a:pos x="1566" y="1470"/>
              </a:cxn>
              <a:cxn ang="0">
                <a:pos x="1590" y="1476"/>
              </a:cxn>
              <a:cxn ang="0">
                <a:pos x="1614" y="1488"/>
              </a:cxn>
              <a:cxn ang="0">
                <a:pos x="1632" y="1500"/>
              </a:cxn>
              <a:cxn ang="0">
                <a:pos x="1656" y="1506"/>
              </a:cxn>
              <a:cxn ang="0">
                <a:pos x="1674" y="1518"/>
              </a:cxn>
              <a:cxn ang="0">
                <a:pos x="1698" y="1524"/>
              </a:cxn>
              <a:cxn ang="0">
                <a:pos x="1716" y="1530"/>
              </a:cxn>
              <a:cxn ang="0">
                <a:pos x="1734" y="1536"/>
              </a:cxn>
              <a:cxn ang="0">
                <a:pos x="1752" y="1548"/>
              </a:cxn>
              <a:cxn ang="0">
                <a:pos x="1770" y="1554"/>
              </a:cxn>
              <a:cxn ang="0">
                <a:pos x="1782" y="1560"/>
              </a:cxn>
              <a:cxn ang="0">
                <a:pos x="1800" y="1560"/>
              </a:cxn>
              <a:cxn ang="0">
                <a:pos x="1818" y="1566"/>
              </a:cxn>
              <a:cxn ang="0">
                <a:pos x="1830" y="1572"/>
              </a:cxn>
              <a:cxn ang="0">
                <a:pos x="1842" y="1578"/>
              </a:cxn>
              <a:cxn ang="0">
                <a:pos x="1860" y="1584"/>
              </a:cxn>
              <a:cxn ang="0">
                <a:pos x="1872" y="1584"/>
              </a:cxn>
              <a:cxn ang="0">
                <a:pos x="1884" y="1590"/>
              </a:cxn>
              <a:cxn ang="0">
                <a:pos x="1896" y="1596"/>
              </a:cxn>
              <a:cxn ang="0">
                <a:pos x="1908" y="1596"/>
              </a:cxn>
              <a:cxn ang="0">
                <a:pos x="1920" y="1602"/>
              </a:cxn>
              <a:cxn ang="0">
                <a:pos x="1932" y="1602"/>
              </a:cxn>
              <a:cxn ang="0">
                <a:pos x="1944" y="1608"/>
              </a:cxn>
              <a:cxn ang="0">
                <a:pos x="1956" y="1608"/>
              </a:cxn>
              <a:cxn ang="0">
                <a:pos x="1968" y="1614"/>
              </a:cxn>
              <a:cxn ang="0">
                <a:pos x="1980" y="1620"/>
              </a:cxn>
              <a:cxn ang="0">
                <a:pos x="1992" y="1620"/>
              </a:cxn>
              <a:cxn ang="0">
                <a:pos x="2004" y="1626"/>
              </a:cxn>
              <a:cxn ang="0">
                <a:pos x="2016" y="1626"/>
              </a:cxn>
              <a:cxn ang="0">
                <a:pos x="2028" y="1632"/>
              </a:cxn>
              <a:cxn ang="0">
                <a:pos x="2040" y="1632"/>
              </a:cxn>
            </a:cxnLst>
            <a:rect l="0" t="0" r="r" b="b"/>
            <a:pathLst>
              <a:path w="2040" h="1632">
                <a:moveTo>
                  <a:pt x="0" y="0"/>
                </a:moveTo>
                <a:lnTo>
                  <a:pt x="222" y="300"/>
                </a:lnTo>
                <a:lnTo>
                  <a:pt x="408" y="528"/>
                </a:lnTo>
                <a:lnTo>
                  <a:pt x="546" y="678"/>
                </a:lnTo>
                <a:lnTo>
                  <a:pt x="648" y="786"/>
                </a:lnTo>
                <a:lnTo>
                  <a:pt x="732" y="870"/>
                </a:lnTo>
                <a:lnTo>
                  <a:pt x="804" y="942"/>
                </a:lnTo>
                <a:lnTo>
                  <a:pt x="864" y="996"/>
                </a:lnTo>
                <a:lnTo>
                  <a:pt x="918" y="1044"/>
                </a:lnTo>
                <a:lnTo>
                  <a:pt x="972" y="1086"/>
                </a:lnTo>
                <a:lnTo>
                  <a:pt x="1014" y="1122"/>
                </a:lnTo>
                <a:lnTo>
                  <a:pt x="1056" y="1152"/>
                </a:lnTo>
                <a:lnTo>
                  <a:pt x="1092" y="1182"/>
                </a:lnTo>
                <a:lnTo>
                  <a:pt x="1128" y="1206"/>
                </a:lnTo>
                <a:lnTo>
                  <a:pt x="1158" y="1230"/>
                </a:lnTo>
                <a:lnTo>
                  <a:pt x="1188" y="1248"/>
                </a:lnTo>
                <a:lnTo>
                  <a:pt x="1218" y="1272"/>
                </a:lnTo>
                <a:lnTo>
                  <a:pt x="1242" y="1290"/>
                </a:lnTo>
                <a:lnTo>
                  <a:pt x="1266" y="1302"/>
                </a:lnTo>
                <a:lnTo>
                  <a:pt x="1290" y="1320"/>
                </a:lnTo>
                <a:lnTo>
                  <a:pt x="1314" y="1332"/>
                </a:lnTo>
                <a:lnTo>
                  <a:pt x="1332" y="1344"/>
                </a:lnTo>
                <a:lnTo>
                  <a:pt x="1356" y="1356"/>
                </a:lnTo>
                <a:lnTo>
                  <a:pt x="1374" y="1368"/>
                </a:lnTo>
                <a:lnTo>
                  <a:pt x="1392" y="1380"/>
                </a:lnTo>
                <a:lnTo>
                  <a:pt x="1410" y="1392"/>
                </a:lnTo>
                <a:lnTo>
                  <a:pt x="1428" y="1398"/>
                </a:lnTo>
                <a:lnTo>
                  <a:pt x="1446" y="1410"/>
                </a:lnTo>
                <a:lnTo>
                  <a:pt x="1464" y="1416"/>
                </a:lnTo>
                <a:lnTo>
                  <a:pt x="1476" y="1428"/>
                </a:lnTo>
                <a:lnTo>
                  <a:pt x="1494" y="1434"/>
                </a:lnTo>
                <a:lnTo>
                  <a:pt x="1506" y="1440"/>
                </a:lnTo>
                <a:lnTo>
                  <a:pt x="1524" y="1446"/>
                </a:lnTo>
                <a:lnTo>
                  <a:pt x="1536" y="1452"/>
                </a:lnTo>
                <a:lnTo>
                  <a:pt x="1548" y="1464"/>
                </a:lnTo>
                <a:lnTo>
                  <a:pt x="1566" y="1470"/>
                </a:lnTo>
                <a:lnTo>
                  <a:pt x="1578" y="1476"/>
                </a:lnTo>
                <a:lnTo>
                  <a:pt x="1590" y="1476"/>
                </a:lnTo>
                <a:lnTo>
                  <a:pt x="1602" y="1482"/>
                </a:lnTo>
                <a:lnTo>
                  <a:pt x="1614" y="1488"/>
                </a:lnTo>
                <a:lnTo>
                  <a:pt x="1626" y="1494"/>
                </a:lnTo>
                <a:lnTo>
                  <a:pt x="1632" y="1500"/>
                </a:lnTo>
                <a:lnTo>
                  <a:pt x="1644" y="1506"/>
                </a:lnTo>
                <a:lnTo>
                  <a:pt x="1656" y="1506"/>
                </a:lnTo>
                <a:lnTo>
                  <a:pt x="1668" y="1512"/>
                </a:lnTo>
                <a:lnTo>
                  <a:pt x="1674" y="1518"/>
                </a:lnTo>
                <a:lnTo>
                  <a:pt x="1686" y="1518"/>
                </a:lnTo>
                <a:lnTo>
                  <a:pt x="1698" y="1524"/>
                </a:lnTo>
                <a:lnTo>
                  <a:pt x="1704" y="1530"/>
                </a:lnTo>
                <a:lnTo>
                  <a:pt x="1716" y="1530"/>
                </a:lnTo>
                <a:lnTo>
                  <a:pt x="1722" y="1536"/>
                </a:lnTo>
                <a:lnTo>
                  <a:pt x="1734" y="1536"/>
                </a:lnTo>
                <a:lnTo>
                  <a:pt x="1740" y="1542"/>
                </a:lnTo>
                <a:lnTo>
                  <a:pt x="1752" y="1548"/>
                </a:lnTo>
                <a:lnTo>
                  <a:pt x="1758" y="1548"/>
                </a:lnTo>
                <a:lnTo>
                  <a:pt x="1770" y="1554"/>
                </a:lnTo>
                <a:lnTo>
                  <a:pt x="1776" y="1554"/>
                </a:lnTo>
                <a:lnTo>
                  <a:pt x="1782" y="1560"/>
                </a:lnTo>
                <a:lnTo>
                  <a:pt x="1794" y="1560"/>
                </a:lnTo>
                <a:lnTo>
                  <a:pt x="1800" y="1560"/>
                </a:lnTo>
                <a:lnTo>
                  <a:pt x="1806" y="1566"/>
                </a:lnTo>
                <a:lnTo>
                  <a:pt x="1818" y="1566"/>
                </a:lnTo>
                <a:lnTo>
                  <a:pt x="1824" y="1572"/>
                </a:lnTo>
                <a:lnTo>
                  <a:pt x="1830" y="1572"/>
                </a:lnTo>
                <a:lnTo>
                  <a:pt x="1836" y="1578"/>
                </a:lnTo>
                <a:lnTo>
                  <a:pt x="1842" y="1578"/>
                </a:lnTo>
                <a:lnTo>
                  <a:pt x="1854" y="1578"/>
                </a:lnTo>
                <a:lnTo>
                  <a:pt x="1860" y="1584"/>
                </a:lnTo>
                <a:lnTo>
                  <a:pt x="1866" y="1584"/>
                </a:lnTo>
                <a:lnTo>
                  <a:pt x="1872" y="1584"/>
                </a:lnTo>
                <a:lnTo>
                  <a:pt x="1878" y="1590"/>
                </a:lnTo>
                <a:lnTo>
                  <a:pt x="1884" y="1590"/>
                </a:lnTo>
                <a:lnTo>
                  <a:pt x="1890" y="1590"/>
                </a:lnTo>
                <a:lnTo>
                  <a:pt x="1896" y="1596"/>
                </a:lnTo>
                <a:lnTo>
                  <a:pt x="1902" y="1596"/>
                </a:lnTo>
                <a:lnTo>
                  <a:pt x="1908" y="1596"/>
                </a:lnTo>
                <a:lnTo>
                  <a:pt x="1914" y="1602"/>
                </a:lnTo>
                <a:lnTo>
                  <a:pt x="1920" y="1602"/>
                </a:lnTo>
                <a:lnTo>
                  <a:pt x="1926" y="1602"/>
                </a:lnTo>
                <a:lnTo>
                  <a:pt x="1932" y="1602"/>
                </a:lnTo>
                <a:lnTo>
                  <a:pt x="1938" y="1608"/>
                </a:lnTo>
                <a:lnTo>
                  <a:pt x="1944" y="1608"/>
                </a:lnTo>
                <a:lnTo>
                  <a:pt x="1950" y="1608"/>
                </a:lnTo>
                <a:lnTo>
                  <a:pt x="1956" y="1608"/>
                </a:lnTo>
                <a:lnTo>
                  <a:pt x="1962" y="1614"/>
                </a:lnTo>
                <a:lnTo>
                  <a:pt x="1968" y="1614"/>
                </a:lnTo>
                <a:lnTo>
                  <a:pt x="1974" y="1614"/>
                </a:lnTo>
                <a:lnTo>
                  <a:pt x="1980" y="1620"/>
                </a:lnTo>
                <a:lnTo>
                  <a:pt x="1986" y="1620"/>
                </a:lnTo>
                <a:lnTo>
                  <a:pt x="1992" y="1620"/>
                </a:lnTo>
                <a:lnTo>
                  <a:pt x="1998" y="1620"/>
                </a:lnTo>
                <a:lnTo>
                  <a:pt x="2004" y="1626"/>
                </a:lnTo>
                <a:lnTo>
                  <a:pt x="2010" y="1626"/>
                </a:lnTo>
                <a:lnTo>
                  <a:pt x="2016" y="1626"/>
                </a:lnTo>
                <a:lnTo>
                  <a:pt x="2022" y="1626"/>
                </a:lnTo>
                <a:lnTo>
                  <a:pt x="2028" y="1632"/>
                </a:lnTo>
                <a:lnTo>
                  <a:pt x="2034" y="1632"/>
                </a:lnTo>
                <a:lnTo>
                  <a:pt x="2040" y="1632"/>
                </a:lnTo>
              </a:path>
            </a:pathLst>
          </a:custGeom>
          <a:noFill/>
          <a:ln w="762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9" name="TextBox 98"/>
          <p:cNvSpPr txBox="1"/>
          <p:nvPr/>
        </p:nvSpPr>
        <p:spPr>
          <a:xfrm>
            <a:off x="2895601" y="3505200"/>
            <a:ext cx="1371600" cy="954107"/>
          </a:xfrm>
          <a:prstGeom prst="rect">
            <a:avLst/>
          </a:prstGeom>
          <a:noFill/>
        </p:spPr>
        <p:txBody>
          <a:bodyPr wrap="square" rtlCol="0">
            <a:spAutoFit/>
          </a:bodyPr>
          <a:lstStyle/>
          <a:p>
            <a:r>
              <a:rPr lang="en-US" sz="2800" dirty="0" smtClean="0">
                <a:solidFill>
                  <a:srgbClr val="FF0000"/>
                </a:solidFill>
              </a:rPr>
              <a:t>simple tech</a:t>
            </a:r>
            <a:endParaRPr lang="en-US" sz="2800" dirty="0">
              <a:solidFill>
                <a:srgbClr val="FF0000"/>
              </a:solidFill>
            </a:endParaRPr>
          </a:p>
        </p:txBody>
      </p:sp>
      <p:sp>
        <p:nvSpPr>
          <p:cNvPr id="104" name="TextBox 103"/>
          <p:cNvSpPr txBox="1"/>
          <p:nvPr/>
        </p:nvSpPr>
        <p:spPr>
          <a:xfrm>
            <a:off x="2667000" y="5181600"/>
            <a:ext cx="2208233" cy="523220"/>
          </a:xfrm>
          <a:prstGeom prst="rect">
            <a:avLst/>
          </a:prstGeom>
          <a:noFill/>
        </p:spPr>
        <p:txBody>
          <a:bodyPr wrap="none" rtlCol="0">
            <a:spAutoFit/>
          </a:bodyPr>
          <a:lstStyle/>
          <a:p>
            <a:r>
              <a:rPr lang="en-US" sz="2800" dirty="0" smtClean="0">
                <a:solidFill>
                  <a:srgbClr val="0000CC"/>
                </a:solidFill>
              </a:rPr>
              <a:t>complex  tech</a:t>
            </a:r>
            <a:endParaRPr lang="en-US" sz="2800" dirty="0">
              <a:solidFill>
                <a:srgbClr val="0000CC"/>
              </a:solidFill>
            </a:endParaRPr>
          </a:p>
        </p:txBody>
      </p:sp>
      <p:sp>
        <p:nvSpPr>
          <p:cNvPr id="56" name="TextBox 55"/>
          <p:cNvSpPr txBox="1"/>
          <p:nvPr/>
        </p:nvSpPr>
        <p:spPr>
          <a:xfrm>
            <a:off x="533400" y="482025"/>
            <a:ext cx="4889800" cy="584775"/>
          </a:xfrm>
          <a:prstGeom prst="rect">
            <a:avLst/>
          </a:prstGeom>
          <a:noFill/>
        </p:spPr>
        <p:txBody>
          <a:bodyPr wrap="none" rtlCol="0">
            <a:spAutoFit/>
          </a:bodyPr>
          <a:lstStyle/>
          <a:p>
            <a:r>
              <a:rPr lang="en-US" sz="3200" b="1" dirty="0" smtClean="0">
                <a:solidFill>
                  <a:prstClr val="black"/>
                </a:solidFill>
              </a:rPr>
              <a:t>How general is this picture?</a:t>
            </a:r>
            <a:endParaRPr lang="en-US" sz="3200" b="1" dirty="0">
              <a:solidFill>
                <a:prstClr val="black"/>
              </a:solidFill>
            </a:endParaRPr>
          </a:p>
        </p:txBody>
      </p:sp>
      <p:sp>
        <p:nvSpPr>
          <p:cNvPr id="59" name="TextBox 58"/>
          <p:cNvSpPr txBox="1"/>
          <p:nvPr/>
        </p:nvSpPr>
        <p:spPr>
          <a:xfrm>
            <a:off x="6125291" y="6079279"/>
            <a:ext cx="1266109" cy="440479"/>
          </a:xfrm>
          <a:prstGeom prst="rect">
            <a:avLst/>
          </a:prstGeom>
          <a:noFill/>
        </p:spPr>
        <p:txBody>
          <a:bodyPr wrap="none" rtlCol="0">
            <a:spAutoFit/>
          </a:bodyPr>
          <a:lstStyle/>
          <a:p>
            <a:pPr algn="ctr"/>
            <a:r>
              <a:rPr lang="en-US" sz="2800" dirty="0" smtClean="0">
                <a:solidFill>
                  <a:srgbClr val="000000"/>
                </a:solidFill>
                <a:latin typeface="Arial" pitchFamily="-72" charset="0"/>
                <a:ea typeface="ＭＳ Ｐゴシック" pitchFamily="-72" charset="-128"/>
              </a:rPr>
              <a:t>wasteful</a:t>
            </a:r>
            <a:endParaRPr lang="en-US" sz="2800" dirty="0">
              <a:solidFill>
                <a:srgbClr val="000000"/>
              </a:solidFill>
              <a:latin typeface="Arial" pitchFamily="-72" charset="0"/>
              <a:ea typeface="ＭＳ Ｐゴシック" pitchFamily="-72" charset="-128"/>
            </a:endParaRPr>
          </a:p>
        </p:txBody>
      </p:sp>
      <p:sp>
        <p:nvSpPr>
          <p:cNvPr id="60" name="TextBox 59"/>
          <p:cNvSpPr txBox="1"/>
          <p:nvPr/>
        </p:nvSpPr>
        <p:spPr>
          <a:xfrm>
            <a:off x="1277657" y="2590800"/>
            <a:ext cx="1347149" cy="440479"/>
          </a:xfrm>
          <a:prstGeom prst="rect">
            <a:avLst/>
          </a:prstGeom>
          <a:noFill/>
        </p:spPr>
        <p:txBody>
          <a:bodyPr wrap="square" rtlCol="0">
            <a:spAutoFit/>
          </a:bodyPr>
          <a:lstStyle/>
          <a:p>
            <a:r>
              <a:rPr lang="en-US" sz="2800" dirty="0" smtClean="0">
                <a:solidFill>
                  <a:srgbClr val="000000"/>
                </a:solidFill>
                <a:latin typeface="Arial" pitchFamily="-72" charset="0"/>
                <a:ea typeface="ＭＳ Ｐゴシック" pitchFamily="-72" charset="-128"/>
              </a:rPr>
              <a:t>fragile</a:t>
            </a:r>
            <a:endParaRPr lang="en-US" sz="2800" dirty="0">
              <a:solidFill>
                <a:srgbClr val="000000"/>
              </a:solidFill>
              <a:latin typeface="Arial" pitchFamily="-72" charset="0"/>
              <a:ea typeface="ＭＳ Ｐゴシック" pitchFamily="-72" charset="-128"/>
            </a:endParaRPr>
          </a:p>
        </p:txBody>
      </p:sp>
      <p:sp>
        <p:nvSpPr>
          <p:cNvPr id="61" name="TextBox 60"/>
          <p:cNvSpPr txBox="1"/>
          <p:nvPr/>
        </p:nvSpPr>
        <p:spPr>
          <a:xfrm>
            <a:off x="3187773" y="6064631"/>
            <a:ext cx="1193181" cy="440479"/>
          </a:xfrm>
          <a:prstGeom prst="rect">
            <a:avLst/>
          </a:prstGeom>
          <a:noFill/>
        </p:spPr>
        <p:txBody>
          <a:bodyPr wrap="none" rtlCol="0">
            <a:spAutoFit/>
          </a:bodyPr>
          <a:lstStyle/>
          <a:p>
            <a:pPr algn="ctr"/>
            <a:r>
              <a:rPr lang="en-US" sz="2800" dirty="0" smtClean="0">
                <a:solidFill>
                  <a:srgbClr val="000000"/>
                </a:solidFill>
                <a:latin typeface="Arial" pitchFamily="-72" charset="0"/>
                <a:ea typeface="ＭＳ Ｐゴシック" pitchFamily="-72" charset="-128"/>
              </a:rPr>
              <a:t>efficient</a:t>
            </a:r>
          </a:p>
        </p:txBody>
      </p:sp>
      <p:sp>
        <p:nvSpPr>
          <p:cNvPr id="62" name="TextBox 61"/>
          <p:cNvSpPr txBox="1"/>
          <p:nvPr/>
        </p:nvSpPr>
        <p:spPr>
          <a:xfrm>
            <a:off x="1201457" y="5029200"/>
            <a:ext cx="997557" cy="440479"/>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robust</a:t>
            </a:r>
            <a:endParaRPr lang="en-US" sz="2800" dirty="0">
              <a:solidFill>
                <a:srgbClr val="000000"/>
              </a:solidFill>
              <a:latin typeface="Arial" pitchFamily="-72" charset="0"/>
              <a:ea typeface="ＭＳ Ｐゴシック" pitchFamily="-72" charset="-128"/>
            </a:endParaRPr>
          </a:p>
        </p:txBody>
      </p:sp>
      <p:sp>
        <p:nvSpPr>
          <p:cNvPr id="63" name="TextBox 62"/>
          <p:cNvSpPr txBox="1"/>
          <p:nvPr/>
        </p:nvSpPr>
        <p:spPr>
          <a:xfrm>
            <a:off x="5334000" y="1524000"/>
            <a:ext cx="3276600" cy="2554545"/>
          </a:xfrm>
          <a:prstGeom prst="rect">
            <a:avLst/>
          </a:prstGeom>
          <a:noFill/>
        </p:spPr>
        <p:txBody>
          <a:bodyPr wrap="square" rtlCol="0">
            <a:spAutoFit/>
          </a:bodyPr>
          <a:lstStyle/>
          <a:p>
            <a:r>
              <a:rPr lang="en-US" sz="3200" b="1" dirty="0" smtClean="0">
                <a:solidFill>
                  <a:prstClr val="black"/>
                </a:solidFill>
              </a:rPr>
              <a:t>Implications for human evolution?</a:t>
            </a:r>
          </a:p>
          <a:p>
            <a:r>
              <a:rPr lang="en-US" sz="3200" b="1" dirty="0" smtClean="0">
                <a:solidFill>
                  <a:prstClr val="black"/>
                </a:solidFill>
              </a:rPr>
              <a:t>Cognition?</a:t>
            </a:r>
          </a:p>
          <a:p>
            <a:r>
              <a:rPr lang="en-US" sz="3200" b="1" dirty="0" smtClean="0">
                <a:solidFill>
                  <a:prstClr val="black"/>
                </a:solidFill>
              </a:rPr>
              <a:t>Technology?</a:t>
            </a:r>
          </a:p>
          <a:p>
            <a:r>
              <a:rPr lang="en-US" sz="3200" b="1" dirty="0" smtClean="0">
                <a:solidFill>
                  <a:prstClr val="black"/>
                </a:solidFill>
              </a:rPr>
              <a:t>Basic sciences?</a:t>
            </a:r>
            <a:endParaRPr lang="en-US" sz="3200" b="1" dirty="0">
              <a:solidFill>
                <a:prstClr val="black"/>
              </a:solidFill>
            </a:endParaRPr>
          </a:p>
        </p:txBody>
      </p:sp>
    </p:spTree>
  </p:cSld>
  <p:clrMapOvr>
    <a:masterClrMapping/>
  </p:clrMapOvr>
  <p:transition/>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a:off x="2514600" y="4882926"/>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 name="Line 12"/>
          <p:cNvSpPr>
            <a:spLocks noChangeShapeType="1"/>
          </p:cNvSpPr>
          <p:nvPr/>
        </p:nvSpPr>
        <p:spPr bwMode="auto">
          <a:xfrm flipV="1">
            <a:off x="2514600" y="1219200"/>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 name="Line 13"/>
          <p:cNvSpPr>
            <a:spLocks noChangeShapeType="1"/>
          </p:cNvSpPr>
          <p:nvPr/>
        </p:nvSpPr>
        <p:spPr bwMode="auto">
          <a:xfrm>
            <a:off x="2514600" y="4882926"/>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4" name="Line 14"/>
          <p:cNvSpPr>
            <a:spLocks noChangeShapeType="1"/>
          </p:cNvSpPr>
          <p:nvPr/>
        </p:nvSpPr>
        <p:spPr bwMode="auto">
          <a:xfrm flipV="1">
            <a:off x="2514600" y="1219200"/>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5" name="Line 15"/>
          <p:cNvSpPr>
            <a:spLocks noChangeShapeType="1"/>
          </p:cNvSpPr>
          <p:nvPr/>
        </p:nvSpPr>
        <p:spPr bwMode="auto">
          <a:xfrm flipV="1">
            <a:off x="2514600"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7" name="Line 17"/>
          <p:cNvSpPr>
            <a:spLocks noChangeShapeType="1"/>
          </p:cNvSpPr>
          <p:nvPr/>
        </p:nvSpPr>
        <p:spPr bwMode="auto">
          <a:xfrm flipV="1">
            <a:off x="2514600" y="4833079"/>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1" name="Line 21"/>
          <p:cNvSpPr>
            <a:spLocks noChangeShapeType="1"/>
          </p:cNvSpPr>
          <p:nvPr/>
        </p:nvSpPr>
        <p:spPr bwMode="auto">
          <a:xfrm flipV="1">
            <a:off x="3267652"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3" name="Line 23"/>
          <p:cNvSpPr>
            <a:spLocks noChangeShapeType="1"/>
          </p:cNvSpPr>
          <p:nvPr/>
        </p:nvSpPr>
        <p:spPr bwMode="auto">
          <a:xfrm flipV="1">
            <a:off x="3708117"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5" name="Line 25"/>
          <p:cNvSpPr>
            <a:spLocks noChangeShapeType="1"/>
          </p:cNvSpPr>
          <p:nvPr/>
        </p:nvSpPr>
        <p:spPr bwMode="auto">
          <a:xfrm flipV="1">
            <a:off x="4034914"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7" name="Line 27"/>
          <p:cNvSpPr>
            <a:spLocks noChangeShapeType="1"/>
          </p:cNvSpPr>
          <p:nvPr/>
        </p:nvSpPr>
        <p:spPr bwMode="auto">
          <a:xfrm flipV="1">
            <a:off x="4276459"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9" name="Line 29"/>
          <p:cNvSpPr>
            <a:spLocks noChangeShapeType="1"/>
          </p:cNvSpPr>
          <p:nvPr/>
        </p:nvSpPr>
        <p:spPr bwMode="auto">
          <a:xfrm flipV="1">
            <a:off x="4475379"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1" name="Line 31"/>
          <p:cNvSpPr>
            <a:spLocks noChangeShapeType="1"/>
          </p:cNvSpPr>
          <p:nvPr/>
        </p:nvSpPr>
        <p:spPr bwMode="auto">
          <a:xfrm flipV="1">
            <a:off x="4645881"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3" name="Line 33"/>
          <p:cNvSpPr>
            <a:spLocks noChangeShapeType="1"/>
          </p:cNvSpPr>
          <p:nvPr/>
        </p:nvSpPr>
        <p:spPr bwMode="auto">
          <a:xfrm flipV="1">
            <a:off x="4787967"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5" name="Line 35"/>
          <p:cNvSpPr>
            <a:spLocks noChangeShapeType="1"/>
          </p:cNvSpPr>
          <p:nvPr/>
        </p:nvSpPr>
        <p:spPr bwMode="auto">
          <a:xfrm flipV="1">
            <a:off x="4915843"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37"/>
          <p:cNvSpPr>
            <a:spLocks noChangeShapeType="1"/>
          </p:cNvSpPr>
          <p:nvPr/>
        </p:nvSpPr>
        <p:spPr bwMode="auto">
          <a:xfrm flipV="1">
            <a:off x="5043720"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39"/>
          <p:cNvSpPr>
            <a:spLocks noChangeShapeType="1"/>
          </p:cNvSpPr>
          <p:nvPr/>
        </p:nvSpPr>
        <p:spPr bwMode="auto">
          <a:xfrm flipV="1">
            <a:off x="5043720" y="4833079"/>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43"/>
          <p:cNvSpPr>
            <a:spLocks noChangeShapeType="1"/>
          </p:cNvSpPr>
          <p:nvPr/>
        </p:nvSpPr>
        <p:spPr bwMode="auto">
          <a:xfrm flipV="1">
            <a:off x="5796773"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45"/>
          <p:cNvSpPr>
            <a:spLocks noChangeShapeType="1"/>
          </p:cNvSpPr>
          <p:nvPr/>
        </p:nvSpPr>
        <p:spPr bwMode="auto">
          <a:xfrm flipV="1">
            <a:off x="6237238"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47"/>
          <p:cNvSpPr>
            <a:spLocks noChangeShapeType="1"/>
          </p:cNvSpPr>
          <p:nvPr/>
        </p:nvSpPr>
        <p:spPr bwMode="auto">
          <a:xfrm flipV="1">
            <a:off x="6564035"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49"/>
          <p:cNvSpPr>
            <a:spLocks noChangeShapeType="1"/>
          </p:cNvSpPr>
          <p:nvPr/>
        </p:nvSpPr>
        <p:spPr bwMode="auto">
          <a:xfrm flipV="1">
            <a:off x="6805580"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51"/>
          <p:cNvSpPr>
            <a:spLocks noChangeShapeType="1"/>
          </p:cNvSpPr>
          <p:nvPr/>
        </p:nvSpPr>
        <p:spPr bwMode="auto">
          <a:xfrm flipV="1">
            <a:off x="7004499"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53"/>
          <p:cNvSpPr>
            <a:spLocks noChangeShapeType="1"/>
          </p:cNvSpPr>
          <p:nvPr/>
        </p:nvSpPr>
        <p:spPr bwMode="auto">
          <a:xfrm flipV="1">
            <a:off x="7175002"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5"/>
          <p:cNvSpPr>
            <a:spLocks noChangeShapeType="1"/>
          </p:cNvSpPr>
          <p:nvPr/>
        </p:nvSpPr>
        <p:spPr bwMode="auto">
          <a:xfrm flipV="1">
            <a:off x="7317087"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7"/>
          <p:cNvSpPr>
            <a:spLocks noChangeShapeType="1"/>
          </p:cNvSpPr>
          <p:nvPr/>
        </p:nvSpPr>
        <p:spPr bwMode="auto">
          <a:xfrm flipV="1">
            <a:off x="7444964" y="4858003"/>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65"/>
          <p:cNvSpPr>
            <a:spLocks noChangeShapeType="1"/>
          </p:cNvSpPr>
          <p:nvPr/>
        </p:nvSpPr>
        <p:spPr bwMode="auto">
          <a:xfrm>
            <a:off x="2514600" y="4882926"/>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7" name="Line 67"/>
          <p:cNvSpPr>
            <a:spLocks noChangeShapeType="1"/>
          </p:cNvSpPr>
          <p:nvPr/>
        </p:nvSpPr>
        <p:spPr bwMode="auto">
          <a:xfrm>
            <a:off x="2514600" y="4882926"/>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71"/>
          <p:cNvSpPr>
            <a:spLocks noChangeShapeType="1"/>
          </p:cNvSpPr>
          <p:nvPr/>
        </p:nvSpPr>
        <p:spPr bwMode="auto">
          <a:xfrm>
            <a:off x="2514600" y="3773839"/>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73"/>
          <p:cNvSpPr>
            <a:spLocks noChangeShapeType="1"/>
          </p:cNvSpPr>
          <p:nvPr/>
        </p:nvSpPr>
        <p:spPr bwMode="auto">
          <a:xfrm>
            <a:off x="2514600" y="3125833"/>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5" name="Line 75"/>
          <p:cNvSpPr>
            <a:spLocks noChangeShapeType="1"/>
          </p:cNvSpPr>
          <p:nvPr/>
        </p:nvSpPr>
        <p:spPr bwMode="auto">
          <a:xfrm>
            <a:off x="2514600" y="266475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7" name="Line 77"/>
          <p:cNvSpPr>
            <a:spLocks noChangeShapeType="1"/>
          </p:cNvSpPr>
          <p:nvPr/>
        </p:nvSpPr>
        <p:spPr bwMode="auto">
          <a:xfrm>
            <a:off x="2514600" y="2315825"/>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9" name="Line 79"/>
          <p:cNvSpPr>
            <a:spLocks noChangeShapeType="1"/>
          </p:cNvSpPr>
          <p:nvPr/>
        </p:nvSpPr>
        <p:spPr bwMode="auto">
          <a:xfrm>
            <a:off x="2514600" y="202920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1" name="Line 81"/>
          <p:cNvSpPr>
            <a:spLocks noChangeShapeType="1"/>
          </p:cNvSpPr>
          <p:nvPr/>
        </p:nvSpPr>
        <p:spPr bwMode="auto">
          <a:xfrm>
            <a:off x="2514600" y="177997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3" name="Line 83"/>
          <p:cNvSpPr>
            <a:spLocks noChangeShapeType="1"/>
          </p:cNvSpPr>
          <p:nvPr/>
        </p:nvSpPr>
        <p:spPr bwMode="auto">
          <a:xfrm>
            <a:off x="2514600" y="1568126"/>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94"/>
          <p:cNvSpPr>
            <a:spLocks noChangeShapeType="1"/>
          </p:cNvSpPr>
          <p:nvPr/>
        </p:nvSpPr>
        <p:spPr bwMode="auto">
          <a:xfrm>
            <a:off x="2514600" y="4882926"/>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6" name="Line 96"/>
          <p:cNvSpPr>
            <a:spLocks noChangeShapeType="1"/>
          </p:cNvSpPr>
          <p:nvPr/>
        </p:nvSpPr>
        <p:spPr bwMode="auto">
          <a:xfrm flipV="1">
            <a:off x="2514600" y="1219200"/>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7" name="Freeform 97"/>
          <p:cNvSpPr>
            <a:spLocks/>
          </p:cNvSpPr>
          <p:nvPr/>
        </p:nvSpPr>
        <p:spPr bwMode="auto">
          <a:xfrm>
            <a:off x="2514600" y="3823685"/>
            <a:ext cx="5058242" cy="822469"/>
          </a:xfrm>
          <a:custGeom>
            <a:avLst/>
            <a:gdLst/>
            <a:ahLst/>
            <a:cxnLst>
              <a:cxn ang="0">
                <a:pos x="318" y="24"/>
              </a:cxn>
              <a:cxn ang="0">
                <a:pos x="642" y="60"/>
              </a:cxn>
              <a:cxn ang="0">
                <a:pos x="828" y="90"/>
              </a:cxn>
              <a:cxn ang="0">
                <a:pos x="960" y="114"/>
              </a:cxn>
              <a:cxn ang="0">
                <a:pos x="1068" y="138"/>
              </a:cxn>
              <a:cxn ang="0">
                <a:pos x="1152" y="156"/>
              </a:cxn>
              <a:cxn ang="0">
                <a:pos x="1224" y="174"/>
              </a:cxn>
              <a:cxn ang="0">
                <a:pos x="1284" y="192"/>
              </a:cxn>
              <a:cxn ang="0">
                <a:pos x="1338" y="204"/>
              </a:cxn>
              <a:cxn ang="0">
                <a:pos x="1386" y="216"/>
              </a:cxn>
              <a:cxn ang="0">
                <a:pos x="1428" y="228"/>
              </a:cxn>
              <a:cxn ang="0">
                <a:pos x="1470" y="240"/>
              </a:cxn>
              <a:cxn ang="0">
                <a:pos x="1506" y="252"/>
              </a:cxn>
              <a:cxn ang="0">
                <a:pos x="1542" y="258"/>
              </a:cxn>
              <a:cxn ang="0">
                <a:pos x="1572" y="270"/>
              </a:cxn>
              <a:cxn ang="0">
                <a:pos x="1602" y="276"/>
              </a:cxn>
              <a:cxn ang="0">
                <a:pos x="1632" y="282"/>
              </a:cxn>
              <a:cxn ang="0">
                <a:pos x="1662" y="288"/>
              </a:cxn>
              <a:cxn ang="0">
                <a:pos x="1686" y="294"/>
              </a:cxn>
              <a:cxn ang="0">
                <a:pos x="1710" y="300"/>
              </a:cxn>
              <a:cxn ang="0">
                <a:pos x="1728" y="306"/>
              </a:cxn>
              <a:cxn ang="0">
                <a:pos x="1752" y="312"/>
              </a:cxn>
              <a:cxn ang="0">
                <a:pos x="1770" y="318"/>
              </a:cxn>
              <a:cxn ang="0">
                <a:pos x="1794" y="324"/>
              </a:cxn>
              <a:cxn ang="0">
                <a:pos x="1812" y="330"/>
              </a:cxn>
              <a:cxn ang="0">
                <a:pos x="1830" y="330"/>
              </a:cxn>
              <a:cxn ang="0">
                <a:pos x="1848" y="336"/>
              </a:cxn>
              <a:cxn ang="0">
                <a:pos x="1866" y="342"/>
              </a:cxn>
              <a:cxn ang="0">
                <a:pos x="1878" y="342"/>
              </a:cxn>
              <a:cxn ang="0">
                <a:pos x="1896" y="348"/>
              </a:cxn>
              <a:cxn ang="0">
                <a:pos x="1914" y="348"/>
              </a:cxn>
              <a:cxn ang="0">
                <a:pos x="1926" y="354"/>
              </a:cxn>
              <a:cxn ang="0">
                <a:pos x="1938" y="354"/>
              </a:cxn>
              <a:cxn ang="0">
                <a:pos x="1956" y="360"/>
              </a:cxn>
              <a:cxn ang="0">
                <a:pos x="1968" y="360"/>
              </a:cxn>
              <a:cxn ang="0">
                <a:pos x="1980" y="366"/>
              </a:cxn>
              <a:cxn ang="0">
                <a:pos x="1992" y="366"/>
              </a:cxn>
              <a:cxn ang="0">
                <a:pos x="2004" y="372"/>
              </a:cxn>
              <a:cxn ang="0">
                <a:pos x="2016" y="372"/>
              </a:cxn>
              <a:cxn ang="0">
                <a:pos x="2028" y="378"/>
              </a:cxn>
              <a:cxn ang="0">
                <a:pos x="2040" y="378"/>
              </a:cxn>
              <a:cxn ang="0">
                <a:pos x="2052" y="378"/>
              </a:cxn>
              <a:cxn ang="0">
                <a:pos x="2064" y="384"/>
              </a:cxn>
              <a:cxn ang="0">
                <a:pos x="2076" y="384"/>
              </a:cxn>
              <a:cxn ang="0">
                <a:pos x="2088" y="390"/>
              </a:cxn>
              <a:cxn ang="0">
                <a:pos x="2100" y="390"/>
              </a:cxn>
              <a:cxn ang="0">
                <a:pos x="2112" y="390"/>
              </a:cxn>
              <a:cxn ang="0">
                <a:pos x="2124" y="396"/>
              </a:cxn>
              <a:cxn ang="0">
                <a:pos x="2136" y="396"/>
              </a:cxn>
            </a:cxnLst>
            <a:rect l="0" t="0" r="r" b="b"/>
            <a:pathLst>
              <a:path w="2136" h="396">
                <a:moveTo>
                  <a:pt x="0" y="0"/>
                </a:moveTo>
                <a:lnTo>
                  <a:pt x="318" y="24"/>
                </a:lnTo>
                <a:lnTo>
                  <a:pt x="504" y="42"/>
                </a:lnTo>
                <a:lnTo>
                  <a:pt x="642" y="60"/>
                </a:lnTo>
                <a:lnTo>
                  <a:pt x="744" y="72"/>
                </a:lnTo>
                <a:lnTo>
                  <a:pt x="828" y="90"/>
                </a:lnTo>
                <a:lnTo>
                  <a:pt x="900" y="102"/>
                </a:lnTo>
                <a:lnTo>
                  <a:pt x="960" y="114"/>
                </a:lnTo>
                <a:lnTo>
                  <a:pt x="1014" y="126"/>
                </a:lnTo>
                <a:lnTo>
                  <a:pt x="1068" y="138"/>
                </a:lnTo>
                <a:lnTo>
                  <a:pt x="1110" y="150"/>
                </a:lnTo>
                <a:lnTo>
                  <a:pt x="1152" y="156"/>
                </a:lnTo>
                <a:lnTo>
                  <a:pt x="1188" y="168"/>
                </a:lnTo>
                <a:lnTo>
                  <a:pt x="1224" y="174"/>
                </a:lnTo>
                <a:lnTo>
                  <a:pt x="1254" y="186"/>
                </a:lnTo>
                <a:lnTo>
                  <a:pt x="1284" y="192"/>
                </a:lnTo>
                <a:lnTo>
                  <a:pt x="1314" y="198"/>
                </a:lnTo>
                <a:lnTo>
                  <a:pt x="1338" y="204"/>
                </a:lnTo>
                <a:lnTo>
                  <a:pt x="1362" y="210"/>
                </a:lnTo>
                <a:lnTo>
                  <a:pt x="1386" y="216"/>
                </a:lnTo>
                <a:lnTo>
                  <a:pt x="1410" y="222"/>
                </a:lnTo>
                <a:lnTo>
                  <a:pt x="1428" y="228"/>
                </a:lnTo>
                <a:lnTo>
                  <a:pt x="1452" y="234"/>
                </a:lnTo>
                <a:lnTo>
                  <a:pt x="1470" y="240"/>
                </a:lnTo>
                <a:lnTo>
                  <a:pt x="1488" y="246"/>
                </a:lnTo>
                <a:lnTo>
                  <a:pt x="1506" y="252"/>
                </a:lnTo>
                <a:lnTo>
                  <a:pt x="1524" y="258"/>
                </a:lnTo>
                <a:lnTo>
                  <a:pt x="1542" y="258"/>
                </a:lnTo>
                <a:lnTo>
                  <a:pt x="1560" y="264"/>
                </a:lnTo>
                <a:lnTo>
                  <a:pt x="1572" y="270"/>
                </a:lnTo>
                <a:lnTo>
                  <a:pt x="1590" y="270"/>
                </a:lnTo>
                <a:lnTo>
                  <a:pt x="1602" y="276"/>
                </a:lnTo>
                <a:lnTo>
                  <a:pt x="1620" y="282"/>
                </a:lnTo>
                <a:lnTo>
                  <a:pt x="1632" y="282"/>
                </a:lnTo>
                <a:lnTo>
                  <a:pt x="1644" y="288"/>
                </a:lnTo>
                <a:lnTo>
                  <a:pt x="1662" y="288"/>
                </a:lnTo>
                <a:lnTo>
                  <a:pt x="1674" y="294"/>
                </a:lnTo>
                <a:lnTo>
                  <a:pt x="1686" y="294"/>
                </a:lnTo>
                <a:lnTo>
                  <a:pt x="1698" y="300"/>
                </a:lnTo>
                <a:lnTo>
                  <a:pt x="1710" y="300"/>
                </a:lnTo>
                <a:lnTo>
                  <a:pt x="1722" y="306"/>
                </a:lnTo>
                <a:lnTo>
                  <a:pt x="1728" y="306"/>
                </a:lnTo>
                <a:lnTo>
                  <a:pt x="1740" y="312"/>
                </a:lnTo>
                <a:lnTo>
                  <a:pt x="1752" y="312"/>
                </a:lnTo>
                <a:lnTo>
                  <a:pt x="1764" y="318"/>
                </a:lnTo>
                <a:lnTo>
                  <a:pt x="1770" y="318"/>
                </a:lnTo>
                <a:lnTo>
                  <a:pt x="1782" y="318"/>
                </a:lnTo>
                <a:lnTo>
                  <a:pt x="1794" y="324"/>
                </a:lnTo>
                <a:lnTo>
                  <a:pt x="1800" y="324"/>
                </a:lnTo>
                <a:lnTo>
                  <a:pt x="1812" y="330"/>
                </a:lnTo>
                <a:lnTo>
                  <a:pt x="1818" y="330"/>
                </a:lnTo>
                <a:lnTo>
                  <a:pt x="1830" y="330"/>
                </a:lnTo>
                <a:lnTo>
                  <a:pt x="1836" y="336"/>
                </a:lnTo>
                <a:lnTo>
                  <a:pt x="1848" y="336"/>
                </a:lnTo>
                <a:lnTo>
                  <a:pt x="1854" y="336"/>
                </a:lnTo>
                <a:lnTo>
                  <a:pt x="1866" y="342"/>
                </a:lnTo>
                <a:lnTo>
                  <a:pt x="1872" y="342"/>
                </a:lnTo>
                <a:lnTo>
                  <a:pt x="1878" y="342"/>
                </a:lnTo>
                <a:lnTo>
                  <a:pt x="1890" y="348"/>
                </a:lnTo>
                <a:lnTo>
                  <a:pt x="1896" y="348"/>
                </a:lnTo>
                <a:lnTo>
                  <a:pt x="1902" y="348"/>
                </a:lnTo>
                <a:lnTo>
                  <a:pt x="1914" y="348"/>
                </a:lnTo>
                <a:lnTo>
                  <a:pt x="1920" y="354"/>
                </a:lnTo>
                <a:lnTo>
                  <a:pt x="1926" y="354"/>
                </a:lnTo>
                <a:lnTo>
                  <a:pt x="1932" y="354"/>
                </a:lnTo>
                <a:lnTo>
                  <a:pt x="1938" y="354"/>
                </a:lnTo>
                <a:lnTo>
                  <a:pt x="1950" y="360"/>
                </a:lnTo>
                <a:lnTo>
                  <a:pt x="1956" y="360"/>
                </a:lnTo>
                <a:lnTo>
                  <a:pt x="1962" y="360"/>
                </a:lnTo>
                <a:lnTo>
                  <a:pt x="1968" y="360"/>
                </a:lnTo>
                <a:lnTo>
                  <a:pt x="1974" y="366"/>
                </a:lnTo>
                <a:lnTo>
                  <a:pt x="1980" y="366"/>
                </a:lnTo>
                <a:lnTo>
                  <a:pt x="1986" y="366"/>
                </a:lnTo>
                <a:lnTo>
                  <a:pt x="1992" y="366"/>
                </a:lnTo>
                <a:lnTo>
                  <a:pt x="1998" y="372"/>
                </a:lnTo>
                <a:lnTo>
                  <a:pt x="2004" y="372"/>
                </a:lnTo>
                <a:lnTo>
                  <a:pt x="2010" y="372"/>
                </a:lnTo>
                <a:lnTo>
                  <a:pt x="2016" y="372"/>
                </a:lnTo>
                <a:lnTo>
                  <a:pt x="2022" y="372"/>
                </a:lnTo>
                <a:lnTo>
                  <a:pt x="2028" y="378"/>
                </a:lnTo>
                <a:lnTo>
                  <a:pt x="2034" y="378"/>
                </a:lnTo>
                <a:lnTo>
                  <a:pt x="2040" y="378"/>
                </a:lnTo>
                <a:lnTo>
                  <a:pt x="2046" y="378"/>
                </a:lnTo>
                <a:lnTo>
                  <a:pt x="2052" y="378"/>
                </a:lnTo>
                <a:lnTo>
                  <a:pt x="2058" y="384"/>
                </a:lnTo>
                <a:lnTo>
                  <a:pt x="2064" y="384"/>
                </a:lnTo>
                <a:lnTo>
                  <a:pt x="2070" y="384"/>
                </a:lnTo>
                <a:lnTo>
                  <a:pt x="2076" y="384"/>
                </a:lnTo>
                <a:lnTo>
                  <a:pt x="2082" y="384"/>
                </a:lnTo>
                <a:lnTo>
                  <a:pt x="2088" y="390"/>
                </a:lnTo>
                <a:lnTo>
                  <a:pt x="2094" y="390"/>
                </a:lnTo>
                <a:lnTo>
                  <a:pt x="2100" y="390"/>
                </a:lnTo>
                <a:lnTo>
                  <a:pt x="2106" y="390"/>
                </a:lnTo>
                <a:lnTo>
                  <a:pt x="2112" y="390"/>
                </a:lnTo>
                <a:lnTo>
                  <a:pt x="2118" y="390"/>
                </a:lnTo>
                <a:lnTo>
                  <a:pt x="2124" y="396"/>
                </a:lnTo>
                <a:lnTo>
                  <a:pt x="2130" y="396"/>
                </a:lnTo>
                <a:lnTo>
                  <a:pt x="2136" y="396"/>
                </a:lnTo>
              </a:path>
            </a:pathLst>
          </a:custGeom>
          <a:noFill/>
          <a:ln w="762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8" name="Freeform 98"/>
          <p:cNvSpPr>
            <a:spLocks/>
          </p:cNvSpPr>
          <p:nvPr/>
        </p:nvSpPr>
        <p:spPr bwMode="auto">
          <a:xfrm>
            <a:off x="2741936" y="1219201"/>
            <a:ext cx="4830905" cy="3132404"/>
          </a:xfrm>
          <a:custGeom>
            <a:avLst/>
            <a:gdLst/>
            <a:ahLst/>
            <a:cxnLst>
              <a:cxn ang="0">
                <a:pos x="222" y="300"/>
              </a:cxn>
              <a:cxn ang="0">
                <a:pos x="546" y="678"/>
              </a:cxn>
              <a:cxn ang="0">
                <a:pos x="732" y="870"/>
              </a:cxn>
              <a:cxn ang="0">
                <a:pos x="864" y="996"/>
              </a:cxn>
              <a:cxn ang="0">
                <a:pos x="972" y="1086"/>
              </a:cxn>
              <a:cxn ang="0">
                <a:pos x="1056" y="1152"/>
              </a:cxn>
              <a:cxn ang="0">
                <a:pos x="1128" y="1206"/>
              </a:cxn>
              <a:cxn ang="0">
                <a:pos x="1188" y="1248"/>
              </a:cxn>
              <a:cxn ang="0">
                <a:pos x="1242" y="1290"/>
              </a:cxn>
              <a:cxn ang="0">
                <a:pos x="1290" y="1320"/>
              </a:cxn>
              <a:cxn ang="0">
                <a:pos x="1332" y="1344"/>
              </a:cxn>
              <a:cxn ang="0">
                <a:pos x="1374" y="1368"/>
              </a:cxn>
              <a:cxn ang="0">
                <a:pos x="1410" y="1392"/>
              </a:cxn>
              <a:cxn ang="0">
                <a:pos x="1446" y="1410"/>
              </a:cxn>
              <a:cxn ang="0">
                <a:pos x="1476" y="1428"/>
              </a:cxn>
              <a:cxn ang="0">
                <a:pos x="1506" y="1440"/>
              </a:cxn>
              <a:cxn ang="0">
                <a:pos x="1536" y="1452"/>
              </a:cxn>
              <a:cxn ang="0">
                <a:pos x="1566" y="1470"/>
              </a:cxn>
              <a:cxn ang="0">
                <a:pos x="1590" y="1476"/>
              </a:cxn>
              <a:cxn ang="0">
                <a:pos x="1614" y="1488"/>
              </a:cxn>
              <a:cxn ang="0">
                <a:pos x="1632" y="1500"/>
              </a:cxn>
              <a:cxn ang="0">
                <a:pos x="1656" y="1506"/>
              </a:cxn>
              <a:cxn ang="0">
                <a:pos x="1674" y="1518"/>
              </a:cxn>
              <a:cxn ang="0">
                <a:pos x="1698" y="1524"/>
              </a:cxn>
              <a:cxn ang="0">
                <a:pos x="1716" y="1530"/>
              </a:cxn>
              <a:cxn ang="0">
                <a:pos x="1734" y="1536"/>
              </a:cxn>
              <a:cxn ang="0">
                <a:pos x="1752" y="1548"/>
              </a:cxn>
              <a:cxn ang="0">
                <a:pos x="1770" y="1554"/>
              </a:cxn>
              <a:cxn ang="0">
                <a:pos x="1782" y="1560"/>
              </a:cxn>
              <a:cxn ang="0">
                <a:pos x="1800" y="1560"/>
              </a:cxn>
              <a:cxn ang="0">
                <a:pos x="1818" y="1566"/>
              </a:cxn>
              <a:cxn ang="0">
                <a:pos x="1830" y="1572"/>
              </a:cxn>
              <a:cxn ang="0">
                <a:pos x="1842" y="1578"/>
              </a:cxn>
              <a:cxn ang="0">
                <a:pos x="1860" y="1584"/>
              </a:cxn>
              <a:cxn ang="0">
                <a:pos x="1872" y="1584"/>
              </a:cxn>
              <a:cxn ang="0">
                <a:pos x="1884" y="1590"/>
              </a:cxn>
              <a:cxn ang="0">
                <a:pos x="1896" y="1596"/>
              </a:cxn>
              <a:cxn ang="0">
                <a:pos x="1908" y="1596"/>
              </a:cxn>
              <a:cxn ang="0">
                <a:pos x="1920" y="1602"/>
              </a:cxn>
              <a:cxn ang="0">
                <a:pos x="1932" y="1602"/>
              </a:cxn>
              <a:cxn ang="0">
                <a:pos x="1944" y="1608"/>
              </a:cxn>
              <a:cxn ang="0">
                <a:pos x="1956" y="1608"/>
              </a:cxn>
              <a:cxn ang="0">
                <a:pos x="1968" y="1614"/>
              </a:cxn>
              <a:cxn ang="0">
                <a:pos x="1980" y="1620"/>
              </a:cxn>
              <a:cxn ang="0">
                <a:pos x="1992" y="1620"/>
              </a:cxn>
              <a:cxn ang="0">
                <a:pos x="2004" y="1626"/>
              </a:cxn>
              <a:cxn ang="0">
                <a:pos x="2016" y="1626"/>
              </a:cxn>
              <a:cxn ang="0">
                <a:pos x="2028" y="1632"/>
              </a:cxn>
              <a:cxn ang="0">
                <a:pos x="2040" y="1632"/>
              </a:cxn>
            </a:cxnLst>
            <a:rect l="0" t="0" r="r" b="b"/>
            <a:pathLst>
              <a:path w="2040" h="1632">
                <a:moveTo>
                  <a:pt x="0" y="0"/>
                </a:moveTo>
                <a:lnTo>
                  <a:pt x="222" y="300"/>
                </a:lnTo>
                <a:lnTo>
                  <a:pt x="408" y="528"/>
                </a:lnTo>
                <a:lnTo>
                  <a:pt x="546" y="678"/>
                </a:lnTo>
                <a:lnTo>
                  <a:pt x="648" y="786"/>
                </a:lnTo>
                <a:lnTo>
                  <a:pt x="732" y="870"/>
                </a:lnTo>
                <a:lnTo>
                  <a:pt x="804" y="942"/>
                </a:lnTo>
                <a:lnTo>
                  <a:pt x="864" y="996"/>
                </a:lnTo>
                <a:lnTo>
                  <a:pt x="918" y="1044"/>
                </a:lnTo>
                <a:lnTo>
                  <a:pt x="972" y="1086"/>
                </a:lnTo>
                <a:lnTo>
                  <a:pt x="1014" y="1122"/>
                </a:lnTo>
                <a:lnTo>
                  <a:pt x="1056" y="1152"/>
                </a:lnTo>
                <a:lnTo>
                  <a:pt x="1092" y="1182"/>
                </a:lnTo>
                <a:lnTo>
                  <a:pt x="1128" y="1206"/>
                </a:lnTo>
                <a:lnTo>
                  <a:pt x="1158" y="1230"/>
                </a:lnTo>
                <a:lnTo>
                  <a:pt x="1188" y="1248"/>
                </a:lnTo>
                <a:lnTo>
                  <a:pt x="1218" y="1272"/>
                </a:lnTo>
                <a:lnTo>
                  <a:pt x="1242" y="1290"/>
                </a:lnTo>
                <a:lnTo>
                  <a:pt x="1266" y="1302"/>
                </a:lnTo>
                <a:lnTo>
                  <a:pt x="1290" y="1320"/>
                </a:lnTo>
                <a:lnTo>
                  <a:pt x="1314" y="1332"/>
                </a:lnTo>
                <a:lnTo>
                  <a:pt x="1332" y="1344"/>
                </a:lnTo>
                <a:lnTo>
                  <a:pt x="1356" y="1356"/>
                </a:lnTo>
                <a:lnTo>
                  <a:pt x="1374" y="1368"/>
                </a:lnTo>
                <a:lnTo>
                  <a:pt x="1392" y="1380"/>
                </a:lnTo>
                <a:lnTo>
                  <a:pt x="1410" y="1392"/>
                </a:lnTo>
                <a:lnTo>
                  <a:pt x="1428" y="1398"/>
                </a:lnTo>
                <a:lnTo>
                  <a:pt x="1446" y="1410"/>
                </a:lnTo>
                <a:lnTo>
                  <a:pt x="1464" y="1416"/>
                </a:lnTo>
                <a:lnTo>
                  <a:pt x="1476" y="1428"/>
                </a:lnTo>
                <a:lnTo>
                  <a:pt x="1494" y="1434"/>
                </a:lnTo>
                <a:lnTo>
                  <a:pt x="1506" y="1440"/>
                </a:lnTo>
                <a:lnTo>
                  <a:pt x="1524" y="1446"/>
                </a:lnTo>
                <a:lnTo>
                  <a:pt x="1536" y="1452"/>
                </a:lnTo>
                <a:lnTo>
                  <a:pt x="1548" y="1464"/>
                </a:lnTo>
                <a:lnTo>
                  <a:pt x="1566" y="1470"/>
                </a:lnTo>
                <a:lnTo>
                  <a:pt x="1578" y="1476"/>
                </a:lnTo>
                <a:lnTo>
                  <a:pt x="1590" y="1476"/>
                </a:lnTo>
                <a:lnTo>
                  <a:pt x="1602" y="1482"/>
                </a:lnTo>
                <a:lnTo>
                  <a:pt x="1614" y="1488"/>
                </a:lnTo>
                <a:lnTo>
                  <a:pt x="1626" y="1494"/>
                </a:lnTo>
                <a:lnTo>
                  <a:pt x="1632" y="1500"/>
                </a:lnTo>
                <a:lnTo>
                  <a:pt x="1644" y="1506"/>
                </a:lnTo>
                <a:lnTo>
                  <a:pt x="1656" y="1506"/>
                </a:lnTo>
                <a:lnTo>
                  <a:pt x="1668" y="1512"/>
                </a:lnTo>
                <a:lnTo>
                  <a:pt x="1674" y="1518"/>
                </a:lnTo>
                <a:lnTo>
                  <a:pt x="1686" y="1518"/>
                </a:lnTo>
                <a:lnTo>
                  <a:pt x="1698" y="1524"/>
                </a:lnTo>
                <a:lnTo>
                  <a:pt x="1704" y="1530"/>
                </a:lnTo>
                <a:lnTo>
                  <a:pt x="1716" y="1530"/>
                </a:lnTo>
                <a:lnTo>
                  <a:pt x="1722" y="1536"/>
                </a:lnTo>
                <a:lnTo>
                  <a:pt x="1734" y="1536"/>
                </a:lnTo>
                <a:lnTo>
                  <a:pt x="1740" y="1542"/>
                </a:lnTo>
                <a:lnTo>
                  <a:pt x="1752" y="1548"/>
                </a:lnTo>
                <a:lnTo>
                  <a:pt x="1758" y="1548"/>
                </a:lnTo>
                <a:lnTo>
                  <a:pt x="1770" y="1554"/>
                </a:lnTo>
                <a:lnTo>
                  <a:pt x="1776" y="1554"/>
                </a:lnTo>
                <a:lnTo>
                  <a:pt x="1782" y="1560"/>
                </a:lnTo>
                <a:lnTo>
                  <a:pt x="1794" y="1560"/>
                </a:lnTo>
                <a:lnTo>
                  <a:pt x="1800" y="1560"/>
                </a:lnTo>
                <a:lnTo>
                  <a:pt x="1806" y="1566"/>
                </a:lnTo>
                <a:lnTo>
                  <a:pt x="1818" y="1566"/>
                </a:lnTo>
                <a:lnTo>
                  <a:pt x="1824" y="1572"/>
                </a:lnTo>
                <a:lnTo>
                  <a:pt x="1830" y="1572"/>
                </a:lnTo>
                <a:lnTo>
                  <a:pt x="1836" y="1578"/>
                </a:lnTo>
                <a:lnTo>
                  <a:pt x="1842" y="1578"/>
                </a:lnTo>
                <a:lnTo>
                  <a:pt x="1854" y="1578"/>
                </a:lnTo>
                <a:lnTo>
                  <a:pt x="1860" y="1584"/>
                </a:lnTo>
                <a:lnTo>
                  <a:pt x="1866" y="1584"/>
                </a:lnTo>
                <a:lnTo>
                  <a:pt x="1872" y="1584"/>
                </a:lnTo>
                <a:lnTo>
                  <a:pt x="1878" y="1590"/>
                </a:lnTo>
                <a:lnTo>
                  <a:pt x="1884" y="1590"/>
                </a:lnTo>
                <a:lnTo>
                  <a:pt x="1890" y="1590"/>
                </a:lnTo>
                <a:lnTo>
                  <a:pt x="1896" y="1596"/>
                </a:lnTo>
                <a:lnTo>
                  <a:pt x="1902" y="1596"/>
                </a:lnTo>
                <a:lnTo>
                  <a:pt x="1908" y="1596"/>
                </a:lnTo>
                <a:lnTo>
                  <a:pt x="1914" y="1602"/>
                </a:lnTo>
                <a:lnTo>
                  <a:pt x="1920" y="1602"/>
                </a:lnTo>
                <a:lnTo>
                  <a:pt x="1926" y="1602"/>
                </a:lnTo>
                <a:lnTo>
                  <a:pt x="1932" y="1602"/>
                </a:lnTo>
                <a:lnTo>
                  <a:pt x="1938" y="1608"/>
                </a:lnTo>
                <a:lnTo>
                  <a:pt x="1944" y="1608"/>
                </a:lnTo>
                <a:lnTo>
                  <a:pt x="1950" y="1608"/>
                </a:lnTo>
                <a:lnTo>
                  <a:pt x="1956" y="1608"/>
                </a:lnTo>
                <a:lnTo>
                  <a:pt x="1962" y="1614"/>
                </a:lnTo>
                <a:lnTo>
                  <a:pt x="1968" y="1614"/>
                </a:lnTo>
                <a:lnTo>
                  <a:pt x="1974" y="1614"/>
                </a:lnTo>
                <a:lnTo>
                  <a:pt x="1980" y="1620"/>
                </a:lnTo>
                <a:lnTo>
                  <a:pt x="1986" y="1620"/>
                </a:lnTo>
                <a:lnTo>
                  <a:pt x="1992" y="1620"/>
                </a:lnTo>
                <a:lnTo>
                  <a:pt x="1998" y="1620"/>
                </a:lnTo>
                <a:lnTo>
                  <a:pt x="2004" y="1626"/>
                </a:lnTo>
                <a:lnTo>
                  <a:pt x="2010" y="1626"/>
                </a:lnTo>
                <a:lnTo>
                  <a:pt x="2016" y="1626"/>
                </a:lnTo>
                <a:lnTo>
                  <a:pt x="2022" y="1626"/>
                </a:lnTo>
                <a:lnTo>
                  <a:pt x="2028" y="1632"/>
                </a:lnTo>
                <a:lnTo>
                  <a:pt x="2034" y="1632"/>
                </a:lnTo>
                <a:lnTo>
                  <a:pt x="2040" y="1632"/>
                </a:lnTo>
              </a:path>
            </a:pathLst>
          </a:custGeom>
          <a:noFill/>
          <a:ln w="762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9" name="TextBox 98"/>
          <p:cNvSpPr txBox="1"/>
          <p:nvPr/>
        </p:nvSpPr>
        <p:spPr>
          <a:xfrm>
            <a:off x="2895601" y="2522804"/>
            <a:ext cx="1371600" cy="954107"/>
          </a:xfrm>
          <a:prstGeom prst="rect">
            <a:avLst/>
          </a:prstGeom>
          <a:noFill/>
        </p:spPr>
        <p:txBody>
          <a:bodyPr wrap="square" rtlCol="0">
            <a:spAutoFit/>
          </a:bodyPr>
          <a:lstStyle/>
          <a:p>
            <a:r>
              <a:rPr lang="en-US" sz="2800" dirty="0" smtClean="0">
                <a:solidFill>
                  <a:srgbClr val="FF0000"/>
                </a:solidFill>
              </a:rPr>
              <a:t>simple tech</a:t>
            </a:r>
            <a:endParaRPr lang="en-US" sz="2800" dirty="0">
              <a:solidFill>
                <a:srgbClr val="FF0000"/>
              </a:solidFill>
            </a:endParaRPr>
          </a:p>
        </p:txBody>
      </p:sp>
      <p:sp>
        <p:nvSpPr>
          <p:cNvPr id="104" name="TextBox 103"/>
          <p:cNvSpPr txBox="1"/>
          <p:nvPr/>
        </p:nvSpPr>
        <p:spPr>
          <a:xfrm>
            <a:off x="2667000" y="4199204"/>
            <a:ext cx="2208233" cy="523220"/>
          </a:xfrm>
          <a:prstGeom prst="rect">
            <a:avLst/>
          </a:prstGeom>
          <a:noFill/>
        </p:spPr>
        <p:txBody>
          <a:bodyPr wrap="none" rtlCol="0">
            <a:spAutoFit/>
          </a:bodyPr>
          <a:lstStyle/>
          <a:p>
            <a:r>
              <a:rPr lang="en-US" sz="2800" dirty="0" smtClean="0">
                <a:solidFill>
                  <a:srgbClr val="0000CC"/>
                </a:solidFill>
              </a:rPr>
              <a:t>complex  tech</a:t>
            </a:r>
            <a:endParaRPr lang="en-US" sz="2800" dirty="0">
              <a:solidFill>
                <a:srgbClr val="0000CC"/>
              </a:solidFill>
            </a:endParaRPr>
          </a:p>
        </p:txBody>
      </p:sp>
      <p:sp>
        <p:nvSpPr>
          <p:cNvPr id="59" name="TextBox 58"/>
          <p:cNvSpPr txBox="1"/>
          <p:nvPr/>
        </p:nvSpPr>
        <p:spPr>
          <a:xfrm>
            <a:off x="5486400" y="4967648"/>
            <a:ext cx="3445175" cy="523220"/>
          </a:xfrm>
          <a:prstGeom prst="rect">
            <a:avLst/>
          </a:prstGeom>
          <a:noFill/>
        </p:spPr>
        <p:txBody>
          <a:bodyPr wrap="none" rtlCol="0">
            <a:spAutoFit/>
          </a:bodyPr>
          <a:lstStyle/>
          <a:p>
            <a:pPr algn="ctr"/>
            <a:r>
              <a:rPr lang="en-US" sz="2800" dirty="0" smtClean="0">
                <a:solidFill>
                  <a:srgbClr val="000000"/>
                </a:solidFill>
                <a:latin typeface="Arial" pitchFamily="-72" charset="0"/>
                <a:ea typeface="ＭＳ Ｐゴシック" pitchFamily="-72" charset="-128"/>
              </a:rPr>
              <a:t>metabolic expensive</a:t>
            </a:r>
            <a:endParaRPr lang="en-US" sz="2800" dirty="0">
              <a:solidFill>
                <a:srgbClr val="000000"/>
              </a:solidFill>
              <a:latin typeface="Arial" pitchFamily="-72" charset="0"/>
              <a:ea typeface="ＭＳ Ｐゴシック" pitchFamily="-72" charset="-128"/>
            </a:endParaRPr>
          </a:p>
        </p:txBody>
      </p:sp>
      <p:sp>
        <p:nvSpPr>
          <p:cNvPr id="60" name="TextBox 59"/>
          <p:cNvSpPr txBox="1"/>
          <p:nvPr/>
        </p:nvSpPr>
        <p:spPr>
          <a:xfrm>
            <a:off x="1277657" y="1608404"/>
            <a:ext cx="1347149" cy="440479"/>
          </a:xfrm>
          <a:prstGeom prst="rect">
            <a:avLst/>
          </a:prstGeom>
          <a:noFill/>
        </p:spPr>
        <p:txBody>
          <a:bodyPr wrap="square" rtlCol="0">
            <a:spAutoFit/>
          </a:bodyPr>
          <a:lstStyle/>
          <a:p>
            <a:r>
              <a:rPr lang="en-US" sz="2800" dirty="0" smtClean="0">
                <a:solidFill>
                  <a:srgbClr val="000000"/>
                </a:solidFill>
                <a:latin typeface="Arial" pitchFamily="-72" charset="0"/>
                <a:ea typeface="ＭＳ Ｐゴシック" pitchFamily="-72" charset="-128"/>
              </a:rPr>
              <a:t>fragile</a:t>
            </a:r>
            <a:endParaRPr lang="en-US" sz="2800" dirty="0">
              <a:solidFill>
                <a:srgbClr val="000000"/>
              </a:solidFill>
              <a:latin typeface="Arial" pitchFamily="-72" charset="0"/>
              <a:ea typeface="ＭＳ Ｐゴシック" pitchFamily="-72" charset="-128"/>
            </a:endParaRPr>
          </a:p>
        </p:txBody>
      </p:sp>
      <p:sp>
        <p:nvSpPr>
          <p:cNvPr id="61" name="TextBox 60"/>
          <p:cNvSpPr txBox="1"/>
          <p:nvPr/>
        </p:nvSpPr>
        <p:spPr>
          <a:xfrm>
            <a:off x="2971800" y="4953000"/>
            <a:ext cx="1165704" cy="523220"/>
          </a:xfrm>
          <a:prstGeom prst="rect">
            <a:avLst/>
          </a:prstGeom>
          <a:noFill/>
        </p:spPr>
        <p:txBody>
          <a:bodyPr wrap="none" rtlCol="0">
            <a:spAutoFit/>
          </a:bodyPr>
          <a:lstStyle/>
          <a:p>
            <a:pPr algn="ctr"/>
            <a:r>
              <a:rPr lang="en-US" sz="2800" dirty="0" smtClean="0">
                <a:solidFill>
                  <a:srgbClr val="000000"/>
                </a:solidFill>
                <a:latin typeface="Arial" pitchFamily="-72" charset="0"/>
                <a:ea typeface="ＭＳ Ｐゴシック" pitchFamily="-72" charset="-128"/>
              </a:rPr>
              <a:t>cheap</a:t>
            </a:r>
          </a:p>
        </p:txBody>
      </p:sp>
      <p:sp>
        <p:nvSpPr>
          <p:cNvPr id="62" name="TextBox 61"/>
          <p:cNvSpPr txBox="1"/>
          <p:nvPr/>
        </p:nvSpPr>
        <p:spPr>
          <a:xfrm>
            <a:off x="1201457" y="4046804"/>
            <a:ext cx="997557" cy="440479"/>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robust</a:t>
            </a:r>
            <a:endParaRPr lang="en-US" sz="2800" dirty="0">
              <a:solidFill>
                <a:srgbClr val="000000"/>
              </a:solidFill>
              <a:latin typeface="Arial" pitchFamily="-72" charset="0"/>
              <a:ea typeface="ＭＳ Ｐゴシック" pitchFamily="-72" charset="-128"/>
            </a:endParaRPr>
          </a:p>
        </p:txBody>
      </p:sp>
      <p:sp>
        <p:nvSpPr>
          <p:cNvPr id="63" name="TextBox 62"/>
          <p:cNvSpPr txBox="1"/>
          <p:nvPr/>
        </p:nvSpPr>
        <p:spPr>
          <a:xfrm>
            <a:off x="5867400" y="990600"/>
            <a:ext cx="3276600" cy="2246769"/>
          </a:xfrm>
          <a:prstGeom prst="rect">
            <a:avLst/>
          </a:prstGeom>
          <a:noFill/>
        </p:spPr>
        <p:txBody>
          <a:bodyPr wrap="square" rtlCol="0">
            <a:spAutoFit/>
          </a:bodyPr>
          <a:lstStyle/>
          <a:p>
            <a:r>
              <a:rPr lang="en-US" sz="2800" dirty="0" smtClean="0">
                <a:solidFill>
                  <a:prstClr val="black"/>
                </a:solidFill>
              </a:rPr>
              <a:t>Implications for human evolution?</a:t>
            </a:r>
          </a:p>
          <a:p>
            <a:r>
              <a:rPr lang="en-US" sz="2800" dirty="0" smtClean="0">
                <a:solidFill>
                  <a:prstClr val="black"/>
                </a:solidFill>
              </a:rPr>
              <a:t>Cognition?</a:t>
            </a:r>
          </a:p>
          <a:p>
            <a:r>
              <a:rPr lang="en-US" sz="2800" dirty="0" smtClean="0">
                <a:solidFill>
                  <a:prstClr val="black"/>
                </a:solidFill>
              </a:rPr>
              <a:t>Technology?</a:t>
            </a:r>
          </a:p>
          <a:p>
            <a:r>
              <a:rPr lang="en-US" sz="2800" dirty="0" smtClean="0">
                <a:solidFill>
                  <a:prstClr val="black"/>
                </a:solidFill>
              </a:rPr>
              <a:t>Basic sciences?</a:t>
            </a:r>
            <a:endParaRPr lang="en-US" sz="2800" dirty="0">
              <a:solidFill>
                <a:prstClr val="black"/>
              </a:solidFill>
            </a:endParaRPr>
          </a:p>
        </p:txBody>
      </p:sp>
      <p:sp>
        <p:nvSpPr>
          <p:cNvPr id="48" name="TextBox 47"/>
          <p:cNvSpPr txBox="1"/>
          <p:nvPr/>
        </p:nvSpPr>
        <p:spPr>
          <a:xfrm>
            <a:off x="2514600" y="5410200"/>
            <a:ext cx="2286000" cy="58477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large delay </a:t>
            </a:r>
            <a:r>
              <a:rPr lang="en-US" sz="3200" dirty="0" smtClean="0">
                <a:solidFill>
                  <a:prstClr val="black"/>
                </a:solidFill>
                <a:latin typeface="Arial" pitchFamily="34" charset="0"/>
                <a:cs typeface="Arial" pitchFamily="34" charset="0"/>
                <a:sym typeface="Symbol"/>
              </a:rPr>
              <a:t></a:t>
            </a:r>
          </a:p>
        </p:txBody>
      </p:sp>
      <p:sp>
        <p:nvSpPr>
          <p:cNvPr id="50" name="TextBox 49"/>
          <p:cNvSpPr txBox="1"/>
          <p:nvPr/>
        </p:nvSpPr>
        <p:spPr>
          <a:xfrm>
            <a:off x="6096000" y="5358825"/>
            <a:ext cx="1752600" cy="58477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small </a:t>
            </a:r>
            <a:r>
              <a:rPr lang="en-US" sz="3200" dirty="0" smtClean="0">
                <a:solidFill>
                  <a:prstClr val="black"/>
                </a:solidFill>
                <a:latin typeface="Arial" pitchFamily="34" charset="0"/>
                <a:cs typeface="Arial" pitchFamily="34" charset="0"/>
                <a:sym typeface="Symbol"/>
              </a:rPr>
              <a:t></a:t>
            </a:r>
          </a:p>
        </p:txBody>
      </p:sp>
      <p:sp>
        <p:nvSpPr>
          <p:cNvPr id="52" name="TextBox 51"/>
          <p:cNvSpPr txBox="1"/>
          <p:nvPr/>
        </p:nvSpPr>
        <p:spPr>
          <a:xfrm>
            <a:off x="6172200" y="6019800"/>
            <a:ext cx="1003801"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slow </a:t>
            </a:r>
          </a:p>
        </p:txBody>
      </p:sp>
      <p:sp>
        <p:nvSpPr>
          <p:cNvPr id="54" name="TextBox 53"/>
          <p:cNvSpPr txBox="1"/>
          <p:nvPr/>
        </p:nvSpPr>
        <p:spPr>
          <a:xfrm>
            <a:off x="2500512" y="6019800"/>
            <a:ext cx="2082621" cy="523220"/>
          </a:xfrm>
          <a:prstGeom prst="rect">
            <a:avLst/>
          </a:prstGeom>
          <a:noFill/>
        </p:spPr>
        <p:txBody>
          <a:bodyPr wrap="none" rtlCol="0">
            <a:spAutoFit/>
          </a:bodyPr>
          <a:lstStyle/>
          <a:p>
            <a:pPr algn="ctr"/>
            <a:r>
              <a:rPr lang="en-US" sz="2800" dirty="0" smtClean="0">
                <a:solidFill>
                  <a:srgbClr val="000000"/>
                </a:solidFill>
                <a:latin typeface="Arial" pitchFamily="-72" charset="0"/>
                <a:ea typeface="ＭＳ Ｐゴシック" pitchFamily="-72" charset="-128"/>
              </a:rPr>
              <a:t>fast multiply</a:t>
            </a:r>
          </a:p>
        </p:txBody>
      </p:sp>
      <p:sp>
        <p:nvSpPr>
          <p:cNvPr id="64" name="TextBox 63"/>
          <p:cNvSpPr txBox="1"/>
          <p:nvPr/>
        </p:nvSpPr>
        <p:spPr>
          <a:xfrm>
            <a:off x="228600" y="228600"/>
            <a:ext cx="5489003" cy="584775"/>
          </a:xfrm>
          <a:prstGeom prst="rect">
            <a:avLst/>
          </a:prstGeom>
          <a:noFill/>
        </p:spPr>
        <p:txBody>
          <a:bodyPr wrap="none" rtlCol="0">
            <a:spAutoFit/>
          </a:bodyPr>
          <a:lstStyle/>
          <a:p>
            <a:r>
              <a:rPr lang="en-US" sz="3200" b="1" dirty="0" smtClean="0">
                <a:solidFill>
                  <a:prstClr val="black"/>
                </a:solidFill>
                <a:latin typeface="Arial" pitchFamily="34" charset="0"/>
                <a:cs typeface="Arial" pitchFamily="34" charset="0"/>
              </a:rPr>
              <a:t>This picture is very general</a:t>
            </a:r>
            <a:endParaRPr lang="en-US" sz="3200" b="1" dirty="0">
              <a:solidFill>
                <a:prstClr val="black"/>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04802" name="Picture 2"/>
          <p:cNvPicPr>
            <a:picLocks noChangeAspect="1" noChangeArrowheads="1"/>
          </p:cNvPicPr>
          <p:nvPr/>
        </p:nvPicPr>
        <p:blipFill>
          <a:blip r:embed="rId3" cstate="print"/>
          <a:srcRect/>
          <a:stretch>
            <a:fillRect/>
          </a:stretch>
        </p:blipFill>
        <p:spPr bwMode="auto">
          <a:xfrm>
            <a:off x="0" y="0"/>
            <a:ext cx="8991600" cy="2621103"/>
          </a:xfrm>
          <a:prstGeom prst="rect">
            <a:avLst/>
          </a:prstGeom>
          <a:noFill/>
          <a:ln w="9525">
            <a:noFill/>
            <a:miter lim="800000"/>
            <a:headEnd/>
            <a:tailEnd/>
          </a:ln>
        </p:spPr>
      </p:pic>
      <p:pic>
        <p:nvPicPr>
          <p:cNvPr id="9804804" name="Picture 4"/>
          <p:cNvPicPr>
            <a:picLocks noChangeAspect="1" noChangeArrowheads="1"/>
          </p:cNvPicPr>
          <p:nvPr/>
        </p:nvPicPr>
        <p:blipFill>
          <a:blip r:embed="rId4" cstate="print"/>
          <a:srcRect/>
          <a:stretch>
            <a:fillRect/>
          </a:stretch>
        </p:blipFill>
        <p:spPr bwMode="auto">
          <a:xfrm>
            <a:off x="2971800" y="3629025"/>
            <a:ext cx="5695950" cy="714375"/>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t="75586" r="37288"/>
          <a:stretch>
            <a:fillRect/>
          </a:stretch>
        </p:blipFill>
        <p:spPr bwMode="auto">
          <a:xfrm>
            <a:off x="0" y="2028825"/>
            <a:ext cx="8839200" cy="1003091"/>
          </a:xfrm>
          <a:prstGeom prst="rect">
            <a:avLst/>
          </a:prstGeom>
          <a:noFill/>
          <a:ln w="9525">
            <a:noFill/>
            <a:miter lim="800000"/>
            <a:headEnd/>
            <a:tailEnd/>
          </a:ln>
        </p:spPr>
      </p:pic>
      <p:sp>
        <p:nvSpPr>
          <p:cNvPr id="6" name="TextBox 5"/>
          <p:cNvSpPr txBox="1"/>
          <p:nvPr/>
        </p:nvSpPr>
        <p:spPr>
          <a:xfrm>
            <a:off x="609600" y="5276671"/>
            <a:ext cx="7924800" cy="1200329"/>
          </a:xfrm>
          <a:prstGeom prst="rect">
            <a:avLst/>
          </a:prstGeom>
          <a:noFill/>
        </p:spPr>
        <p:txBody>
          <a:bodyPr wrap="square" rtlCol="0">
            <a:spAutoFit/>
          </a:bodyPr>
          <a:lstStyle/>
          <a:p>
            <a:pPr algn="ctr"/>
            <a:r>
              <a:rPr lang="en-US" sz="2400" dirty="0" smtClean="0">
                <a:solidFill>
                  <a:srgbClr val="000000"/>
                </a:solidFill>
                <a:latin typeface="Arial" pitchFamily="34" charset="0"/>
              </a:rPr>
              <a:t>I recently found this paper, a rare example of exploring an explicit tradeoff between robustness and efficiency.</a:t>
            </a:r>
          </a:p>
          <a:p>
            <a:pPr algn="ctr"/>
            <a:r>
              <a:rPr lang="en-US" sz="2400" dirty="0" smtClean="0">
                <a:solidFill>
                  <a:srgbClr val="000000"/>
                </a:solidFill>
                <a:latin typeface="Arial" pitchFamily="34" charset="0"/>
              </a:rPr>
              <a:t>This seems like an important paper but it is rarely cited.</a:t>
            </a:r>
          </a:p>
        </p:txBody>
      </p:sp>
    </p:spTree>
  </p:cSld>
  <p:clrMapOvr>
    <a:masterClrMapping/>
  </p:clrMapOvr>
  <p:transition/>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images.pennnet.com/articles/sst/cap/cap_0803sstintelpushes05.gif"/>
          <p:cNvPicPr>
            <a:picLocks noChangeAspect="1" noChangeArrowheads="1"/>
          </p:cNvPicPr>
          <p:nvPr/>
        </p:nvPicPr>
        <p:blipFill>
          <a:blip r:embed="rId3" cstate="print"/>
          <a:srcRect t="49763" r="58472" b="21406"/>
          <a:stretch>
            <a:fillRect/>
          </a:stretch>
        </p:blipFill>
        <p:spPr bwMode="auto">
          <a:xfrm>
            <a:off x="6179" y="0"/>
            <a:ext cx="9137821" cy="3807691"/>
          </a:xfrm>
          <a:prstGeom prst="rect">
            <a:avLst/>
          </a:prstGeom>
          <a:noFill/>
        </p:spPr>
      </p:pic>
      <p:pic>
        <p:nvPicPr>
          <p:cNvPr id="9" name="Picture 2" descr="File:Phage.jpg">
            <a:hlinkClick r:id="rId4"/>
          </p:cNvPr>
          <p:cNvPicPr>
            <a:picLocks noChangeAspect="1" noChangeArrowheads="1"/>
          </p:cNvPicPr>
          <p:nvPr/>
        </p:nvPicPr>
        <p:blipFill>
          <a:blip r:embed="rId5" cstate="print"/>
          <a:srcRect l="5833" r="37778"/>
          <a:stretch>
            <a:fillRect/>
          </a:stretch>
        </p:blipFill>
        <p:spPr bwMode="auto">
          <a:xfrm rot="5400000">
            <a:off x="2362201" y="76201"/>
            <a:ext cx="4419599" cy="9143999"/>
          </a:xfrm>
          <a:prstGeom prst="rect">
            <a:avLst/>
          </a:prstGeom>
          <a:noFill/>
        </p:spPr>
      </p:pic>
      <p:pic>
        <p:nvPicPr>
          <p:cNvPr id="11" name="Picture 2" descr="http://textbookofbacteriology.net/themicrobialworld/Viruses2.jpg"/>
          <p:cNvPicPr>
            <a:picLocks noChangeAspect="1" noChangeArrowheads="1"/>
          </p:cNvPicPr>
          <p:nvPr/>
        </p:nvPicPr>
        <p:blipFill>
          <a:blip r:embed="rId6" cstate="print"/>
          <a:srcRect l="3358" t="33127" r="72298" b="27245"/>
          <a:stretch>
            <a:fillRect/>
          </a:stretch>
        </p:blipFill>
        <p:spPr bwMode="auto">
          <a:xfrm>
            <a:off x="0" y="457200"/>
            <a:ext cx="2209800" cy="2438400"/>
          </a:xfrm>
          <a:prstGeom prst="rect">
            <a:avLst/>
          </a:prstGeom>
          <a:noFill/>
        </p:spPr>
      </p:pic>
      <p:sp>
        <p:nvSpPr>
          <p:cNvPr id="12" name="Rectangle 11"/>
          <p:cNvSpPr/>
          <p:nvPr/>
        </p:nvSpPr>
        <p:spPr bwMode="auto">
          <a:xfrm>
            <a:off x="228600" y="0"/>
            <a:ext cx="8772336" cy="344603"/>
          </a:xfrm>
          <a:prstGeom prst="rect">
            <a:avLst/>
          </a:prstGeom>
          <a:solidFill>
            <a:schemeClr val="bg1"/>
          </a:solidFill>
          <a:ln w="38100" cap="flat" cmpd="sng" algn="ctr">
            <a:no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algn="ctr"/>
            <a:r>
              <a:rPr lang="en-US" sz="2800" dirty="0" smtClean="0">
                <a:solidFill>
                  <a:srgbClr val="000000"/>
                </a:solidFill>
                <a:sym typeface="Symbol"/>
              </a:rPr>
              <a:t>1</a:t>
            </a:r>
            <a:r>
              <a:rPr lang="en-US" sz="2800" dirty="0" smtClean="0">
                <a:solidFill>
                  <a:srgbClr val="000000"/>
                </a:solidFill>
              </a:rPr>
              <a:t>m </a:t>
            </a:r>
            <a:endParaRPr lang="en-US" sz="2800" dirty="0">
              <a:solidFill>
                <a:srgbClr val="000000"/>
              </a:solidFill>
            </a:endParaRPr>
          </a:p>
        </p:txBody>
      </p:sp>
      <p:sp>
        <p:nvSpPr>
          <p:cNvPr id="6" name="TextBox 5"/>
          <p:cNvSpPr txBox="1"/>
          <p:nvPr/>
        </p:nvSpPr>
        <p:spPr>
          <a:xfrm>
            <a:off x="4572000" y="6273225"/>
            <a:ext cx="2101857" cy="584775"/>
          </a:xfrm>
          <a:prstGeom prst="rect">
            <a:avLst/>
          </a:prstGeom>
          <a:solidFill>
            <a:schemeClr val="bg1"/>
          </a:solidFill>
        </p:spPr>
        <p:txBody>
          <a:bodyPr wrap="none" rtlCol="0">
            <a:spAutoFit/>
          </a:bodyPr>
          <a:lstStyle/>
          <a:p>
            <a:r>
              <a:rPr lang="en-US" sz="3200" dirty="0" smtClean="0">
                <a:solidFill>
                  <a:srgbClr val="FF0000"/>
                </a:solidFill>
                <a:latin typeface="Arial Black" pitchFamily="34" charset="0"/>
              </a:rPr>
              <a:t>Bacteria</a:t>
            </a:r>
            <a:endParaRPr lang="en-US" sz="3200" dirty="0">
              <a:solidFill>
                <a:srgbClr val="FF0000"/>
              </a:solidFill>
              <a:latin typeface="Arial Black" pitchFamily="34" charset="0"/>
            </a:endParaRPr>
          </a:p>
        </p:txBody>
      </p:sp>
      <p:sp>
        <p:nvSpPr>
          <p:cNvPr id="8" name="TextBox 7"/>
          <p:cNvSpPr txBox="1"/>
          <p:nvPr/>
        </p:nvSpPr>
        <p:spPr>
          <a:xfrm>
            <a:off x="2971800" y="3225225"/>
            <a:ext cx="1584280" cy="584775"/>
          </a:xfrm>
          <a:prstGeom prst="rect">
            <a:avLst/>
          </a:prstGeom>
          <a:solidFill>
            <a:schemeClr val="bg1"/>
          </a:solidFill>
        </p:spPr>
        <p:txBody>
          <a:bodyPr wrap="none" rtlCol="0">
            <a:spAutoFit/>
          </a:bodyPr>
          <a:lstStyle/>
          <a:p>
            <a:r>
              <a:rPr lang="en-US" sz="3200" dirty="0" smtClean="0">
                <a:solidFill>
                  <a:srgbClr val="FF0000"/>
                </a:solidFill>
                <a:latin typeface="Arial Black" pitchFamily="34" charset="0"/>
              </a:rPr>
              <a:t>Phage</a:t>
            </a:r>
            <a:endParaRPr lang="en-US" sz="3200" dirty="0">
              <a:solidFill>
                <a:srgbClr val="FF0000"/>
              </a:solidFill>
              <a:latin typeface="Arial Black" pitchFamily="34" charset="0"/>
            </a:endParaRPr>
          </a:p>
        </p:txBody>
      </p:sp>
    </p:spTree>
  </p:cSld>
  <p:clrMapOvr>
    <a:masterClrMapping/>
  </p:clrMapOvr>
  <p:transition/>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4481520" y="1352967"/>
            <a:ext cx="382979" cy="711246"/>
            <a:chOff x="4812475" y="3171700"/>
            <a:chExt cx="533400" cy="990600"/>
          </a:xfrm>
        </p:grpSpPr>
        <p:sp>
          <p:nvSpPr>
            <p:cNvPr id="9" name="Rectangle 8"/>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5" name="Hexagon 4"/>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8" name="Oval 7"/>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cxnSp>
        <p:nvCxnSpPr>
          <p:cNvPr id="14" name="Straight Connector 13"/>
          <p:cNvCxnSpPr/>
          <p:nvPr/>
        </p:nvCxnSpPr>
        <p:spPr bwMode="auto">
          <a:xfrm rot="16200000">
            <a:off x="8229600" y="4176321"/>
            <a:ext cx="457200" cy="304800"/>
          </a:xfrm>
          <a:prstGeom prst="line">
            <a:avLst/>
          </a:prstGeom>
          <a:noFill/>
          <a:ln w="127000" cap="flat" cmpd="sng" algn="ctr">
            <a:solidFill>
              <a:srgbClr val="FF3300"/>
            </a:solidFill>
            <a:prstDash val="solid"/>
            <a:round/>
            <a:headEnd type="none" w="med" len="med"/>
            <a:tailEnd type="none" w="med" len="med"/>
          </a:ln>
          <a:effectLst/>
        </p:spPr>
      </p:cxnSp>
      <p:cxnSp>
        <p:nvCxnSpPr>
          <p:cNvPr id="22" name="Straight Connector 21"/>
          <p:cNvCxnSpPr/>
          <p:nvPr/>
        </p:nvCxnSpPr>
        <p:spPr bwMode="auto">
          <a:xfrm>
            <a:off x="4564323" y="5146344"/>
            <a:ext cx="457200" cy="304800"/>
          </a:xfrm>
          <a:prstGeom prst="line">
            <a:avLst/>
          </a:prstGeom>
          <a:noFill/>
          <a:ln w="127000" cap="flat" cmpd="sng" algn="ctr">
            <a:solidFill>
              <a:srgbClr val="FF3300"/>
            </a:solidFill>
            <a:prstDash val="solid"/>
            <a:round/>
            <a:headEnd type="none" w="med" len="med"/>
            <a:tailEnd type="none" w="med" len="med"/>
          </a:ln>
          <a:effectLst/>
        </p:spPr>
      </p:cxnSp>
      <p:grpSp>
        <p:nvGrpSpPr>
          <p:cNvPr id="3" name="Group 22"/>
          <p:cNvGrpSpPr/>
          <p:nvPr/>
        </p:nvGrpSpPr>
        <p:grpSpPr>
          <a:xfrm>
            <a:off x="4724400" y="4128448"/>
            <a:ext cx="382979" cy="711246"/>
            <a:chOff x="4812475" y="3171700"/>
            <a:chExt cx="533400" cy="990600"/>
          </a:xfrm>
        </p:grpSpPr>
        <p:sp>
          <p:nvSpPr>
            <p:cNvPr id="24" name="Rectangle 23"/>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5" name="Hexagon 24"/>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4" name="Group 26"/>
          <p:cNvGrpSpPr/>
          <p:nvPr/>
        </p:nvGrpSpPr>
        <p:grpSpPr>
          <a:xfrm rot="16685162">
            <a:off x="3845133" y="5563729"/>
            <a:ext cx="382979" cy="711246"/>
            <a:chOff x="4812475" y="3171700"/>
            <a:chExt cx="533400" cy="990600"/>
          </a:xfrm>
        </p:grpSpPr>
        <p:sp>
          <p:nvSpPr>
            <p:cNvPr id="28" name="Rectangle 27"/>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29" name="Hexagon 28"/>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0" name="Oval 29"/>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6" name="Group 30"/>
          <p:cNvGrpSpPr/>
          <p:nvPr/>
        </p:nvGrpSpPr>
        <p:grpSpPr>
          <a:xfrm rot="19830570">
            <a:off x="5408055" y="5270735"/>
            <a:ext cx="382979" cy="711246"/>
            <a:chOff x="4812475" y="3171700"/>
            <a:chExt cx="533400" cy="990600"/>
          </a:xfrm>
        </p:grpSpPr>
        <p:sp>
          <p:nvSpPr>
            <p:cNvPr id="32" name="Rectangle 31"/>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3" name="Hexagon 32"/>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4" name="Oval 33"/>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sp>
        <p:nvSpPr>
          <p:cNvPr id="39" name="Block Arc 38"/>
          <p:cNvSpPr/>
          <p:nvPr/>
        </p:nvSpPr>
        <p:spPr bwMode="auto">
          <a:xfrm>
            <a:off x="3111500" y="4841544"/>
            <a:ext cx="3670300" cy="3886200"/>
          </a:xfrm>
          <a:prstGeom prst="blockArc">
            <a:avLst>
              <a:gd name="adj1" fmla="val 10634482"/>
              <a:gd name="adj2" fmla="val 220069"/>
              <a:gd name="adj3" fmla="val 4870"/>
            </a:avLst>
          </a:prstGeom>
          <a:solidFill>
            <a:srgbClr val="99CCFF"/>
          </a:solidFill>
          <a:ln w="28575"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cxnSp>
        <p:nvCxnSpPr>
          <p:cNvPr id="40" name="Straight Connector 39"/>
          <p:cNvCxnSpPr/>
          <p:nvPr/>
        </p:nvCxnSpPr>
        <p:spPr bwMode="auto">
          <a:xfrm>
            <a:off x="4572000" y="6213144"/>
            <a:ext cx="457200" cy="304800"/>
          </a:xfrm>
          <a:prstGeom prst="line">
            <a:avLst/>
          </a:prstGeom>
          <a:noFill/>
          <a:ln w="127000" cap="flat" cmpd="sng" algn="ctr">
            <a:solidFill>
              <a:srgbClr val="FF3300"/>
            </a:solidFill>
            <a:prstDash val="solid"/>
            <a:round/>
            <a:headEnd type="none" w="med" len="med"/>
            <a:tailEnd type="none" w="med" len="med"/>
          </a:ln>
          <a:effectLst/>
        </p:spPr>
      </p:cxnSp>
      <p:grpSp>
        <p:nvGrpSpPr>
          <p:cNvPr id="7" name="Group 40"/>
          <p:cNvGrpSpPr/>
          <p:nvPr/>
        </p:nvGrpSpPr>
        <p:grpSpPr>
          <a:xfrm rot="15366334">
            <a:off x="3933510" y="6272036"/>
            <a:ext cx="382979" cy="711246"/>
            <a:chOff x="4812475" y="3171700"/>
            <a:chExt cx="533400" cy="990600"/>
          </a:xfrm>
        </p:grpSpPr>
        <p:sp>
          <p:nvSpPr>
            <p:cNvPr id="42" name="Rectangle 41"/>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43" name="Hexagon 42"/>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44" name="Oval 43"/>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10" name="Group 44"/>
          <p:cNvGrpSpPr/>
          <p:nvPr/>
        </p:nvGrpSpPr>
        <p:grpSpPr>
          <a:xfrm rot="21214887">
            <a:off x="5677355" y="6168519"/>
            <a:ext cx="382979" cy="711246"/>
            <a:chOff x="4812475" y="3171700"/>
            <a:chExt cx="533400" cy="990600"/>
          </a:xfrm>
        </p:grpSpPr>
        <p:sp>
          <p:nvSpPr>
            <p:cNvPr id="46" name="Rectangle 45"/>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47" name="Hexagon 46"/>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48" name="Oval 47"/>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cxnSp>
        <p:nvCxnSpPr>
          <p:cNvPr id="49" name="Straight Connector 48"/>
          <p:cNvCxnSpPr/>
          <p:nvPr/>
        </p:nvCxnSpPr>
        <p:spPr bwMode="auto">
          <a:xfrm>
            <a:off x="4640523" y="5679744"/>
            <a:ext cx="457200" cy="304800"/>
          </a:xfrm>
          <a:prstGeom prst="line">
            <a:avLst/>
          </a:prstGeom>
          <a:noFill/>
          <a:ln w="127000" cap="flat" cmpd="sng" algn="ctr">
            <a:solidFill>
              <a:srgbClr val="FF3300"/>
            </a:solidFill>
            <a:prstDash val="solid"/>
            <a:round/>
            <a:headEnd type="none" w="med" len="med"/>
            <a:tailEnd type="none" w="med" len="med"/>
          </a:ln>
          <a:effectLst/>
        </p:spPr>
      </p:cxnSp>
      <p:grpSp>
        <p:nvGrpSpPr>
          <p:cNvPr id="11" name="Group 53"/>
          <p:cNvGrpSpPr/>
          <p:nvPr/>
        </p:nvGrpSpPr>
        <p:grpSpPr>
          <a:xfrm rot="18326135">
            <a:off x="285605" y="3314931"/>
            <a:ext cx="382979" cy="711246"/>
            <a:chOff x="4812475" y="3171700"/>
            <a:chExt cx="533400" cy="990600"/>
          </a:xfrm>
        </p:grpSpPr>
        <p:sp>
          <p:nvSpPr>
            <p:cNvPr id="55" name="Rectangle 54"/>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56" name="Hexagon 55"/>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57" name="Oval 56"/>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12" name="Group 57"/>
          <p:cNvGrpSpPr/>
          <p:nvPr/>
        </p:nvGrpSpPr>
        <p:grpSpPr>
          <a:xfrm rot="1786964">
            <a:off x="2285071" y="3204093"/>
            <a:ext cx="382979" cy="711246"/>
            <a:chOff x="4812475" y="3171700"/>
            <a:chExt cx="533400" cy="990600"/>
          </a:xfrm>
        </p:grpSpPr>
        <p:sp>
          <p:nvSpPr>
            <p:cNvPr id="59" name="Rectangle 58"/>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60" name="Hexagon 59"/>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61" name="Oval 60"/>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13" name="Group 63"/>
          <p:cNvGrpSpPr/>
          <p:nvPr/>
        </p:nvGrpSpPr>
        <p:grpSpPr>
          <a:xfrm rot="12634885">
            <a:off x="1830814" y="2975308"/>
            <a:ext cx="382979" cy="711246"/>
            <a:chOff x="4812475" y="3171700"/>
            <a:chExt cx="533400" cy="990600"/>
          </a:xfrm>
        </p:grpSpPr>
        <p:sp>
          <p:nvSpPr>
            <p:cNvPr id="65" name="Rectangle 64"/>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66" name="Hexagon 65"/>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67" name="Oval 66"/>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15" name="Group 67"/>
          <p:cNvGrpSpPr/>
          <p:nvPr/>
        </p:nvGrpSpPr>
        <p:grpSpPr>
          <a:xfrm rot="21214887">
            <a:off x="2019877" y="4165727"/>
            <a:ext cx="382979" cy="711246"/>
            <a:chOff x="4812475" y="3171700"/>
            <a:chExt cx="533400" cy="990600"/>
          </a:xfrm>
        </p:grpSpPr>
        <p:sp>
          <p:nvSpPr>
            <p:cNvPr id="69" name="Rectangle 68"/>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70" name="Hexagon 69"/>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71" name="Oval 70"/>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16" name="Group 73"/>
          <p:cNvGrpSpPr/>
          <p:nvPr/>
        </p:nvGrpSpPr>
        <p:grpSpPr>
          <a:xfrm rot="16200000">
            <a:off x="7250734" y="4164587"/>
            <a:ext cx="382979" cy="711246"/>
            <a:chOff x="4812475" y="3171700"/>
            <a:chExt cx="533400" cy="990600"/>
          </a:xfrm>
        </p:grpSpPr>
        <p:sp>
          <p:nvSpPr>
            <p:cNvPr id="75" name="Rectangle 74"/>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76" name="Hexagon 75"/>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sp>
        <p:nvSpPr>
          <p:cNvPr id="77" name="Block Arc 76"/>
          <p:cNvSpPr/>
          <p:nvPr/>
        </p:nvSpPr>
        <p:spPr bwMode="auto">
          <a:xfrm rot="16200000">
            <a:off x="7880350" y="2470150"/>
            <a:ext cx="3670300" cy="3886200"/>
          </a:xfrm>
          <a:prstGeom prst="blockArc">
            <a:avLst>
              <a:gd name="adj1" fmla="val 11812312"/>
              <a:gd name="adj2" fmla="val 20502677"/>
              <a:gd name="adj3" fmla="val 6419"/>
            </a:avLst>
          </a:prstGeom>
          <a:solidFill>
            <a:srgbClr val="99CCFF"/>
          </a:solidFill>
          <a:ln w="28575"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78" name="Block Arc 77"/>
          <p:cNvSpPr/>
          <p:nvPr/>
        </p:nvSpPr>
        <p:spPr bwMode="auto">
          <a:xfrm rot="16200000">
            <a:off x="-1796928" y="2470150"/>
            <a:ext cx="3670300" cy="3886200"/>
          </a:xfrm>
          <a:prstGeom prst="blockArc">
            <a:avLst>
              <a:gd name="adj1" fmla="val 6637350"/>
              <a:gd name="adj2" fmla="val 3142827"/>
              <a:gd name="adj3" fmla="val 5201"/>
            </a:avLst>
          </a:prstGeom>
          <a:solidFill>
            <a:srgbClr val="99CCFF"/>
          </a:solidFill>
          <a:ln w="28575"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nvGrpSpPr>
          <p:cNvPr id="17" name="Group 78"/>
          <p:cNvGrpSpPr/>
          <p:nvPr/>
        </p:nvGrpSpPr>
        <p:grpSpPr>
          <a:xfrm rot="16685162">
            <a:off x="1273263" y="3478796"/>
            <a:ext cx="382979" cy="711246"/>
            <a:chOff x="4812475" y="3171700"/>
            <a:chExt cx="533400" cy="990600"/>
          </a:xfrm>
        </p:grpSpPr>
        <p:sp>
          <p:nvSpPr>
            <p:cNvPr id="80" name="Rectangle 79"/>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81" name="Hexagon 80"/>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82" name="Oval 81"/>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18" name="Group 82"/>
          <p:cNvGrpSpPr/>
          <p:nvPr/>
        </p:nvGrpSpPr>
        <p:grpSpPr>
          <a:xfrm rot="19830570">
            <a:off x="455176" y="4575741"/>
            <a:ext cx="382979" cy="711246"/>
            <a:chOff x="4812475" y="3171700"/>
            <a:chExt cx="533400" cy="990600"/>
          </a:xfrm>
        </p:grpSpPr>
        <p:sp>
          <p:nvSpPr>
            <p:cNvPr id="84" name="Rectangle 83"/>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85" name="Hexagon 84"/>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86" name="Oval 85"/>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19" name="Group 86"/>
          <p:cNvGrpSpPr/>
          <p:nvPr/>
        </p:nvGrpSpPr>
        <p:grpSpPr>
          <a:xfrm rot="15366334">
            <a:off x="961832" y="4062211"/>
            <a:ext cx="382979" cy="711246"/>
            <a:chOff x="4812475" y="3171700"/>
            <a:chExt cx="533400" cy="990600"/>
          </a:xfrm>
        </p:grpSpPr>
        <p:sp>
          <p:nvSpPr>
            <p:cNvPr id="88" name="Rectangle 87"/>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89" name="Hexagon 88"/>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90" name="Oval 89"/>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20" name="Group 90"/>
          <p:cNvGrpSpPr/>
          <p:nvPr/>
        </p:nvGrpSpPr>
        <p:grpSpPr>
          <a:xfrm rot="21214887">
            <a:off x="1867475" y="4927729"/>
            <a:ext cx="382979" cy="711246"/>
            <a:chOff x="4812475" y="3171700"/>
            <a:chExt cx="533400" cy="990600"/>
          </a:xfrm>
        </p:grpSpPr>
        <p:sp>
          <p:nvSpPr>
            <p:cNvPr id="92" name="Rectangle 91"/>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93" name="Hexagon 92"/>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94" name="Oval 93"/>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21" name="Group 94"/>
          <p:cNvGrpSpPr/>
          <p:nvPr/>
        </p:nvGrpSpPr>
        <p:grpSpPr>
          <a:xfrm rot="17895300">
            <a:off x="1126932" y="4585152"/>
            <a:ext cx="382979" cy="711246"/>
            <a:chOff x="4812475" y="3171700"/>
            <a:chExt cx="533400" cy="990600"/>
          </a:xfrm>
        </p:grpSpPr>
        <p:sp>
          <p:nvSpPr>
            <p:cNvPr id="96" name="Rectangle 95"/>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97" name="Hexagon 96"/>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98" name="Oval 97"/>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sp>
        <p:nvSpPr>
          <p:cNvPr id="99" name="TextBox 98"/>
          <p:cNvSpPr txBox="1"/>
          <p:nvPr/>
        </p:nvSpPr>
        <p:spPr>
          <a:xfrm>
            <a:off x="3130298" y="4400967"/>
            <a:ext cx="3387851" cy="1161633"/>
          </a:xfrm>
          <a:prstGeom prst="leftArrow">
            <a:avLst/>
          </a:prstGeom>
          <a:solidFill>
            <a:srgbClr val="FFFF00"/>
          </a:solidFill>
        </p:spPr>
        <p:txBody>
          <a:bodyPr wrap="square" rtlCol="0">
            <a:spAutoFit/>
          </a:bodyPr>
          <a:lstStyle/>
          <a:p>
            <a:pPr algn="ctr"/>
            <a:r>
              <a:rPr lang="en-US" sz="3200" b="1" dirty="0" smtClean="0">
                <a:solidFill>
                  <a:srgbClr val="000000"/>
                </a:solidFill>
                <a:latin typeface="Arial" pitchFamily="34" charset="0"/>
              </a:rPr>
              <a:t>Multiply</a:t>
            </a:r>
          </a:p>
        </p:txBody>
      </p:sp>
      <p:sp>
        <p:nvSpPr>
          <p:cNvPr id="100" name="TextBox 99"/>
          <p:cNvSpPr txBox="1"/>
          <p:nvPr/>
        </p:nvSpPr>
        <p:spPr>
          <a:xfrm>
            <a:off x="3241878" y="1810167"/>
            <a:ext cx="3387522" cy="1161633"/>
          </a:xfrm>
          <a:prstGeom prst="rightArrow">
            <a:avLst/>
          </a:prstGeom>
          <a:solidFill>
            <a:srgbClr val="FFFF00"/>
          </a:solidFill>
        </p:spPr>
        <p:txBody>
          <a:bodyPr wrap="square" rtlCol="0">
            <a:spAutoFit/>
          </a:bodyPr>
          <a:lstStyle/>
          <a:p>
            <a:pPr algn="ctr"/>
            <a:r>
              <a:rPr lang="en-US" sz="3200" b="1" dirty="0" smtClean="0">
                <a:solidFill>
                  <a:srgbClr val="000000"/>
                </a:solidFill>
                <a:latin typeface="Arial" pitchFamily="34" charset="0"/>
              </a:rPr>
              <a:t>Survive</a:t>
            </a:r>
          </a:p>
        </p:txBody>
      </p:sp>
      <p:sp>
        <p:nvSpPr>
          <p:cNvPr id="102" name="TextBox 101"/>
          <p:cNvSpPr txBox="1"/>
          <p:nvPr/>
        </p:nvSpPr>
        <p:spPr>
          <a:xfrm>
            <a:off x="3200400" y="304800"/>
            <a:ext cx="3810000" cy="523220"/>
          </a:xfrm>
          <a:prstGeom prst="rect">
            <a:avLst/>
          </a:prstGeom>
          <a:noFill/>
        </p:spPr>
        <p:txBody>
          <a:bodyPr wrap="square" rtlCol="0">
            <a:spAutoFit/>
          </a:bodyPr>
          <a:lstStyle/>
          <a:p>
            <a:r>
              <a:rPr lang="en-US" sz="2800" dirty="0" smtClean="0">
                <a:solidFill>
                  <a:srgbClr val="000000"/>
                </a:solidFill>
                <a:latin typeface="Arial Black" pitchFamily="34" charset="0"/>
              </a:rPr>
              <a:t>Phage lifecycle</a:t>
            </a:r>
          </a:p>
        </p:txBody>
      </p:sp>
      <p:sp>
        <p:nvSpPr>
          <p:cNvPr id="103" name="TextBox 102"/>
          <p:cNvSpPr txBox="1"/>
          <p:nvPr/>
        </p:nvSpPr>
        <p:spPr>
          <a:xfrm>
            <a:off x="7584949" y="3185722"/>
            <a:ext cx="1559051" cy="523220"/>
          </a:xfrm>
          <a:prstGeom prst="rect">
            <a:avLst/>
          </a:prstGeom>
          <a:solidFill>
            <a:srgbClr val="FFFF00"/>
          </a:solidFill>
        </p:spPr>
        <p:txBody>
          <a:bodyPr wrap="square" rtlCol="0">
            <a:spAutoFit/>
          </a:bodyPr>
          <a:lstStyle/>
          <a:p>
            <a:pPr algn="ctr"/>
            <a:r>
              <a:rPr lang="en-US" sz="2800" dirty="0" smtClean="0">
                <a:solidFill>
                  <a:srgbClr val="000000"/>
                </a:solidFill>
                <a:latin typeface="Arial" pitchFamily="34" charset="0"/>
              </a:rPr>
              <a:t>Infect</a:t>
            </a:r>
          </a:p>
        </p:txBody>
      </p:sp>
      <p:sp>
        <p:nvSpPr>
          <p:cNvPr id="104" name="TextBox 103"/>
          <p:cNvSpPr txBox="1"/>
          <p:nvPr/>
        </p:nvSpPr>
        <p:spPr>
          <a:xfrm>
            <a:off x="1371600" y="3124200"/>
            <a:ext cx="1371600" cy="523220"/>
          </a:xfrm>
          <a:prstGeom prst="rect">
            <a:avLst/>
          </a:prstGeom>
          <a:solidFill>
            <a:srgbClr val="FFFF00"/>
          </a:solidFill>
        </p:spPr>
        <p:txBody>
          <a:bodyPr wrap="square" rtlCol="0">
            <a:spAutoFit/>
          </a:bodyPr>
          <a:lstStyle/>
          <a:p>
            <a:pPr algn="ctr"/>
            <a:r>
              <a:rPr lang="en-US" sz="2800" dirty="0" err="1" smtClean="0">
                <a:solidFill>
                  <a:srgbClr val="000000"/>
                </a:solidFill>
                <a:latin typeface="Arial" pitchFamily="34" charset="0"/>
              </a:rPr>
              <a:t>Lyse</a:t>
            </a:r>
            <a:endParaRPr lang="en-US" sz="2800" dirty="0" smtClean="0">
              <a:solidFill>
                <a:srgbClr val="000000"/>
              </a:solidFill>
              <a:latin typeface="Arial" pitchFamily="34" charset="0"/>
            </a:endParaRPr>
          </a:p>
        </p:txBody>
      </p:sp>
    </p:spTree>
  </p:cSld>
  <p:clrMapOvr>
    <a:masterClrMapping/>
  </p:clrMapOvr>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bwMode="auto">
          <a:xfrm>
            <a:off x="2427839" y="5282625"/>
            <a:ext cx="5295415" cy="0"/>
          </a:xfrm>
          <a:prstGeom prst="straightConnector1">
            <a:avLst/>
          </a:prstGeom>
          <a:noFill/>
          <a:ln w="28575" cap="flat" cmpd="sng" algn="ctr">
            <a:solidFill>
              <a:schemeClr val="tx1"/>
            </a:solidFill>
            <a:prstDash val="solid"/>
            <a:round/>
            <a:headEnd type="none" w="med" len="med"/>
            <a:tailEnd type="arrow"/>
          </a:ln>
          <a:effectLst/>
        </p:spPr>
      </p:cxnSp>
      <p:cxnSp>
        <p:nvCxnSpPr>
          <p:cNvPr id="5" name="Straight Arrow Connector 4"/>
          <p:cNvCxnSpPr/>
          <p:nvPr/>
        </p:nvCxnSpPr>
        <p:spPr bwMode="auto">
          <a:xfrm rot="5400000" flipH="1" flipV="1">
            <a:off x="356137" y="3210129"/>
            <a:ext cx="4143404" cy="1588"/>
          </a:xfrm>
          <a:prstGeom prst="straightConnector1">
            <a:avLst/>
          </a:prstGeom>
          <a:noFill/>
          <a:ln w="28575" cap="flat" cmpd="sng" algn="ctr">
            <a:solidFill>
              <a:schemeClr val="tx1"/>
            </a:solidFill>
            <a:prstDash val="solid"/>
            <a:round/>
            <a:headEnd type="none" w="med" len="med"/>
            <a:tailEnd type="arrow"/>
          </a:ln>
          <a:effectLst/>
        </p:spPr>
      </p:cxnSp>
      <p:sp>
        <p:nvSpPr>
          <p:cNvPr id="15" name="TextBox 14"/>
          <p:cNvSpPr txBox="1"/>
          <p:nvPr/>
        </p:nvSpPr>
        <p:spPr>
          <a:xfrm>
            <a:off x="7494654" y="5435025"/>
            <a:ext cx="1003801"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slow </a:t>
            </a:r>
          </a:p>
        </p:txBody>
      </p:sp>
      <p:sp>
        <p:nvSpPr>
          <p:cNvPr id="16" name="TextBox 15"/>
          <p:cNvSpPr txBox="1"/>
          <p:nvPr/>
        </p:nvSpPr>
        <p:spPr>
          <a:xfrm>
            <a:off x="1093854" y="1167825"/>
            <a:ext cx="1165704"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fragile</a:t>
            </a:r>
            <a:endParaRPr lang="en-US" sz="2800" dirty="0">
              <a:solidFill>
                <a:srgbClr val="000000"/>
              </a:solidFill>
              <a:latin typeface="Arial" pitchFamily="-72" charset="0"/>
              <a:ea typeface="ＭＳ Ｐゴシック" pitchFamily="-72" charset="-128"/>
            </a:endParaRPr>
          </a:p>
        </p:txBody>
      </p:sp>
      <p:sp>
        <p:nvSpPr>
          <p:cNvPr id="22" name="TextBox 21"/>
          <p:cNvSpPr txBox="1"/>
          <p:nvPr/>
        </p:nvSpPr>
        <p:spPr>
          <a:xfrm>
            <a:off x="2590800" y="5410200"/>
            <a:ext cx="763351" cy="523220"/>
          </a:xfrm>
          <a:prstGeom prst="rect">
            <a:avLst/>
          </a:prstGeom>
          <a:noFill/>
        </p:spPr>
        <p:txBody>
          <a:bodyPr wrap="none" rtlCol="0">
            <a:spAutoFit/>
          </a:bodyPr>
          <a:lstStyle/>
          <a:p>
            <a:pPr algn="ctr"/>
            <a:r>
              <a:rPr lang="en-US" sz="2800" dirty="0" smtClean="0">
                <a:solidFill>
                  <a:srgbClr val="000000"/>
                </a:solidFill>
                <a:latin typeface="Arial" pitchFamily="-72" charset="0"/>
                <a:ea typeface="ＭＳ Ｐゴシック" pitchFamily="-72" charset="-128"/>
              </a:rPr>
              <a:t>fast</a:t>
            </a:r>
          </a:p>
        </p:txBody>
      </p:sp>
      <p:sp>
        <p:nvSpPr>
          <p:cNvPr id="23" name="TextBox 22"/>
          <p:cNvSpPr txBox="1"/>
          <p:nvPr/>
        </p:nvSpPr>
        <p:spPr>
          <a:xfrm>
            <a:off x="1136043" y="4543138"/>
            <a:ext cx="997557" cy="440479"/>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robust</a:t>
            </a:r>
            <a:endParaRPr lang="en-US" sz="2800" dirty="0">
              <a:solidFill>
                <a:srgbClr val="000000"/>
              </a:solidFill>
              <a:latin typeface="Arial" pitchFamily="-72" charset="0"/>
              <a:ea typeface="ＭＳ Ｐゴシック" pitchFamily="-72" charset="-128"/>
            </a:endParaRPr>
          </a:p>
        </p:txBody>
      </p:sp>
      <p:sp>
        <p:nvSpPr>
          <p:cNvPr id="24" name="TextBox 23"/>
          <p:cNvSpPr txBox="1"/>
          <p:nvPr/>
        </p:nvSpPr>
        <p:spPr>
          <a:xfrm>
            <a:off x="609600" y="2768025"/>
            <a:ext cx="1665841" cy="584775"/>
          </a:xfrm>
          <a:prstGeom prst="rect">
            <a:avLst/>
          </a:prstGeom>
          <a:noFill/>
        </p:spPr>
        <p:txBody>
          <a:bodyPr wrap="none" rtlCol="0">
            <a:spAutoFit/>
          </a:bodyPr>
          <a:lstStyle/>
          <a:p>
            <a:r>
              <a:rPr lang="en-US" sz="3200" b="1" dirty="0" smtClean="0">
                <a:solidFill>
                  <a:srgbClr val="000000"/>
                </a:solidFill>
                <a:latin typeface="Arial" pitchFamily="34" charset="0"/>
              </a:rPr>
              <a:t>Survive</a:t>
            </a:r>
          </a:p>
        </p:txBody>
      </p:sp>
      <p:sp>
        <p:nvSpPr>
          <p:cNvPr id="25" name="TextBox 24"/>
          <p:cNvSpPr txBox="1"/>
          <p:nvPr/>
        </p:nvSpPr>
        <p:spPr>
          <a:xfrm>
            <a:off x="4370454" y="5663625"/>
            <a:ext cx="1731564" cy="584775"/>
          </a:xfrm>
          <a:prstGeom prst="rect">
            <a:avLst/>
          </a:prstGeom>
          <a:noFill/>
        </p:spPr>
        <p:txBody>
          <a:bodyPr wrap="none" rtlCol="0">
            <a:spAutoFit/>
          </a:bodyPr>
          <a:lstStyle/>
          <a:p>
            <a:r>
              <a:rPr lang="en-US" sz="3200" b="1" dirty="0" smtClean="0">
                <a:solidFill>
                  <a:srgbClr val="000000"/>
                </a:solidFill>
                <a:latin typeface="Arial" pitchFamily="34" charset="0"/>
              </a:rPr>
              <a:t>Multiply</a:t>
            </a:r>
          </a:p>
        </p:txBody>
      </p:sp>
      <p:grpSp>
        <p:nvGrpSpPr>
          <p:cNvPr id="2" name="Group 27"/>
          <p:cNvGrpSpPr/>
          <p:nvPr/>
        </p:nvGrpSpPr>
        <p:grpSpPr>
          <a:xfrm>
            <a:off x="3124200" y="1066800"/>
            <a:ext cx="480646" cy="892628"/>
            <a:chOff x="4812475" y="3171700"/>
            <a:chExt cx="533400" cy="990600"/>
          </a:xfrm>
        </p:grpSpPr>
        <p:sp>
          <p:nvSpPr>
            <p:cNvPr id="29" name="Rectangle 28"/>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0" name="Hexagon 29"/>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1" name="Oval 30"/>
            <p:cNvSpPr/>
            <p:nvPr/>
          </p:nvSpPr>
          <p:spPr bwMode="auto">
            <a:xfrm>
              <a:off x="4925963" y="3303464"/>
              <a:ext cx="273929" cy="316772"/>
            </a:xfrm>
            <a:prstGeom prst="ellipse">
              <a:avLst/>
            </a:prstGeom>
            <a:solidFill>
              <a:srgbClr val="A50021"/>
            </a:solidFill>
            <a:ln w="57150" cap="flat" cmpd="sng" algn="ctr">
              <a:solidFill>
                <a:srgbClr val="A500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4" name="Group 31"/>
          <p:cNvGrpSpPr/>
          <p:nvPr/>
        </p:nvGrpSpPr>
        <p:grpSpPr>
          <a:xfrm>
            <a:off x="6336322" y="3141224"/>
            <a:ext cx="1016603" cy="1887976"/>
            <a:chOff x="4812475" y="3171700"/>
            <a:chExt cx="533400" cy="990600"/>
          </a:xfrm>
        </p:grpSpPr>
        <p:sp>
          <p:nvSpPr>
            <p:cNvPr id="33" name="Rectangle 32"/>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4" name="Hexagon 33"/>
            <p:cNvSpPr/>
            <p:nvPr/>
          </p:nvSpPr>
          <p:spPr bwMode="auto">
            <a:xfrm rot="5400000">
              <a:off x="4769803" y="3214372"/>
              <a:ext cx="618744" cy="533400"/>
            </a:xfrm>
            <a:prstGeom prst="hexagon">
              <a:avLst/>
            </a:prstGeom>
            <a:solidFill>
              <a:schemeClr val="bg1"/>
            </a:solidFill>
            <a:ln w="1905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5" name="Oval 34"/>
            <p:cNvSpPr/>
            <p:nvPr/>
          </p:nvSpPr>
          <p:spPr bwMode="auto">
            <a:xfrm>
              <a:off x="4876800" y="3276600"/>
              <a:ext cx="381000" cy="381000"/>
            </a:xfrm>
            <a:prstGeom prst="ellipse">
              <a:avLst/>
            </a:prstGeom>
            <a:solidFill>
              <a:srgbClr val="FF9999"/>
            </a:solidFill>
            <a:ln w="57150" cap="flat" cmpd="sng" algn="ctr">
              <a:solidFill>
                <a:srgbClr val="FF99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6" name="Group 36"/>
          <p:cNvGrpSpPr/>
          <p:nvPr/>
        </p:nvGrpSpPr>
        <p:grpSpPr>
          <a:xfrm>
            <a:off x="4595446" y="1981200"/>
            <a:ext cx="762000" cy="1415142"/>
            <a:chOff x="4812475" y="3171700"/>
            <a:chExt cx="533400" cy="990600"/>
          </a:xfrm>
        </p:grpSpPr>
        <p:sp>
          <p:nvSpPr>
            <p:cNvPr id="38" name="Rectangle 37"/>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9" name="Hexagon 38"/>
            <p:cNvSpPr/>
            <p:nvPr/>
          </p:nvSpPr>
          <p:spPr bwMode="auto">
            <a:xfrm rot="5400000">
              <a:off x="4769803" y="3214372"/>
              <a:ext cx="618744" cy="533400"/>
            </a:xfrm>
            <a:prstGeom prst="hexagon">
              <a:avLst/>
            </a:prstGeom>
            <a:solidFill>
              <a:schemeClr val="bg1"/>
            </a:solidFill>
            <a:ln w="762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40" name="Oval 39"/>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sp>
        <p:nvSpPr>
          <p:cNvPr id="41" name="Rectangle 40"/>
          <p:cNvSpPr/>
          <p:nvPr/>
        </p:nvSpPr>
        <p:spPr>
          <a:xfrm>
            <a:off x="2667000" y="0"/>
            <a:ext cx="1295400" cy="954107"/>
          </a:xfrm>
          <a:prstGeom prst="rect">
            <a:avLst/>
          </a:prstGeom>
        </p:spPr>
        <p:txBody>
          <a:bodyPr wrap="square">
            <a:spAutoFit/>
          </a:bodyPr>
          <a:lstStyle/>
          <a:p>
            <a:r>
              <a:rPr lang="en-US" sz="2800" b="1" dirty="0" smtClean="0">
                <a:solidFill>
                  <a:srgbClr val="0070C0"/>
                </a:solidFill>
                <a:latin typeface="Arial" pitchFamily="34" charset="0"/>
              </a:rPr>
              <a:t>thin</a:t>
            </a:r>
          </a:p>
          <a:p>
            <a:r>
              <a:rPr lang="en-US" sz="2800" b="1" dirty="0" smtClean="0">
                <a:solidFill>
                  <a:srgbClr val="FF0000"/>
                </a:solidFill>
                <a:latin typeface="Arial" pitchFamily="34" charset="0"/>
              </a:rPr>
              <a:t>small</a:t>
            </a:r>
            <a:endParaRPr lang="en-US" sz="2800" dirty="0">
              <a:solidFill>
                <a:srgbClr val="FF0000"/>
              </a:solidFill>
              <a:latin typeface="Arial" pitchFamily="34" charset="0"/>
            </a:endParaRPr>
          </a:p>
        </p:txBody>
      </p:sp>
      <p:sp>
        <p:nvSpPr>
          <p:cNvPr id="42" name="Left-Right Arrow 41"/>
          <p:cNvSpPr/>
          <p:nvPr/>
        </p:nvSpPr>
        <p:spPr bwMode="auto">
          <a:xfrm rot="1902804">
            <a:off x="3672656" y="1435177"/>
            <a:ext cx="4038581" cy="1089909"/>
          </a:xfrm>
          <a:prstGeom prst="leftRightArrow">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algn="ctr" fontAlgn="base">
              <a:spcBef>
                <a:spcPct val="0"/>
              </a:spcBef>
              <a:spcAft>
                <a:spcPct val="0"/>
              </a:spcAft>
            </a:pPr>
            <a:r>
              <a:rPr lang="en-US" sz="2800" dirty="0" smtClean="0">
                <a:solidFill>
                  <a:srgbClr val="000000"/>
                </a:solidFill>
                <a:latin typeface="Arial" charset="0"/>
              </a:rPr>
              <a:t>Good architectures?</a:t>
            </a:r>
          </a:p>
        </p:txBody>
      </p:sp>
      <p:sp>
        <p:nvSpPr>
          <p:cNvPr id="43" name="TextBox 42"/>
          <p:cNvSpPr txBox="1"/>
          <p:nvPr/>
        </p:nvSpPr>
        <p:spPr>
          <a:xfrm rot="2161570">
            <a:off x="2823581" y="3387834"/>
            <a:ext cx="2362199" cy="523220"/>
          </a:xfrm>
          <a:prstGeom prst="rect">
            <a:avLst/>
          </a:prstGeom>
          <a:noFill/>
        </p:spPr>
        <p:txBody>
          <a:bodyPr wrap="square" rtlCol="0">
            <a:spAutoFit/>
          </a:bodyPr>
          <a:lstStyle/>
          <a:p>
            <a:r>
              <a:rPr lang="en-US" sz="2800" b="1" dirty="0" smtClean="0">
                <a:solidFill>
                  <a:srgbClr val="000000"/>
                </a:solidFill>
                <a:latin typeface="Arial" pitchFamily="34" charset="0"/>
              </a:rPr>
              <a:t>Hard limits?</a:t>
            </a:r>
          </a:p>
        </p:txBody>
      </p:sp>
      <p:sp>
        <p:nvSpPr>
          <p:cNvPr id="26" name="Rectangle 25"/>
          <p:cNvSpPr/>
          <p:nvPr/>
        </p:nvSpPr>
        <p:spPr>
          <a:xfrm>
            <a:off x="7543800" y="3581400"/>
            <a:ext cx="1295400" cy="954107"/>
          </a:xfrm>
          <a:prstGeom prst="rect">
            <a:avLst/>
          </a:prstGeom>
        </p:spPr>
        <p:txBody>
          <a:bodyPr wrap="square">
            <a:spAutoFit/>
          </a:bodyPr>
          <a:lstStyle/>
          <a:p>
            <a:r>
              <a:rPr lang="en-US" sz="2800" b="1" dirty="0" smtClean="0">
                <a:solidFill>
                  <a:srgbClr val="0070C0"/>
                </a:solidFill>
                <a:latin typeface="Arial" pitchFamily="34" charset="0"/>
              </a:rPr>
              <a:t>thick</a:t>
            </a:r>
          </a:p>
          <a:p>
            <a:r>
              <a:rPr lang="en-US" sz="2800" b="1" dirty="0" smtClean="0">
                <a:solidFill>
                  <a:srgbClr val="FF0000"/>
                </a:solidFill>
                <a:latin typeface="Arial" pitchFamily="34" charset="0"/>
              </a:rPr>
              <a:t>big</a:t>
            </a:r>
            <a:endParaRPr lang="en-US" sz="2800" dirty="0">
              <a:solidFill>
                <a:srgbClr val="FF0000"/>
              </a:solidFill>
              <a:latin typeface="Arial" pitchFamily="34" charset="0"/>
            </a:endParaRPr>
          </a:p>
        </p:txBody>
      </p:sp>
      <p:sp>
        <p:nvSpPr>
          <p:cNvPr id="27" name="Rectangle 26"/>
          <p:cNvSpPr/>
          <p:nvPr/>
        </p:nvSpPr>
        <p:spPr>
          <a:xfrm>
            <a:off x="6629400" y="381000"/>
            <a:ext cx="1752600" cy="954107"/>
          </a:xfrm>
          <a:prstGeom prst="rect">
            <a:avLst/>
          </a:prstGeom>
        </p:spPr>
        <p:txBody>
          <a:bodyPr wrap="square">
            <a:spAutoFit/>
          </a:bodyPr>
          <a:lstStyle/>
          <a:p>
            <a:r>
              <a:rPr lang="en-US" sz="2800" b="1" dirty="0" err="1" smtClean="0">
                <a:solidFill>
                  <a:srgbClr val="0070C0"/>
                </a:solidFill>
                <a:latin typeface="Arial" pitchFamily="34" charset="0"/>
              </a:rPr>
              <a:t>Capsid</a:t>
            </a:r>
            <a:endParaRPr lang="en-US" sz="2800" b="1" dirty="0" smtClean="0">
              <a:solidFill>
                <a:srgbClr val="0070C0"/>
              </a:solidFill>
              <a:latin typeface="Arial" pitchFamily="34" charset="0"/>
            </a:endParaRPr>
          </a:p>
          <a:p>
            <a:r>
              <a:rPr lang="en-US" sz="2800" b="1" dirty="0" smtClean="0">
                <a:solidFill>
                  <a:srgbClr val="FF0000"/>
                </a:solidFill>
                <a:latin typeface="Arial" pitchFamily="34" charset="0"/>
              </a:rPr>
              <a:t>Genome</a:t>
            </a:r>
            <a:endParaRPr lang="en-US" sz="2800" dirty="0">
              <a:solidFill>
                <a:srgbClr val="FF0000"/>
              </a:solidFill>
              <a:latin typeface="Arial" pitchFamily="34" charset="0"/>
            </a:endParaRPr>
          </a:p>
        </p:txBody>
      </p:sp>
    </p:spTree>
  </p:cSld>
  <p:clrMapOvr>
    <a:masterClrMapping/>
  </p:clrMapOvr>
  <p:transition/>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23298" name="Picture 2"/>
          <p:cNvPicPr>
            <a:picLocks noChangeAspect="1" noChangeArrowheads="1"/>
          </p:cNvPicPr>
          <p:nvPr/>
        </p:nvPicPr>
        <p:blipFill>
          <a:blip r:embed="rId3" cstate="print"/>
          <a:srcRect/>
          <a:stretch>
            <a:fillRect/>
          </a:stretch>
        </p:blipFill>
        <p:spPr bwMode="auto">
          <a:xfrm>
            <a:off x="76200" y="0"/>
            <a:ext cx="8915400" cy="4199998"/>
          </a:xfrm>
          <a:prstGeom prst="rect">
            <a:avLst/>
          </a:prstGeom>
          <a:noFill/>
          <a:ln w="9525">
            <a:noFill/>
            <a:miter lim="800000"/>
            <a:headEnd/>
            <a:tailEnd/>
          </a:ln>
        </p:spPr>
      </p:pic>
      <p:pic>
        <p:nvPicPr>
          <p:cNvPr id="4023299" name="Picture 3"/>
          <p:cNvPicPr>
            <a:picLocks noChangeAspect="1" noChangeArrowheads="1"/>
          </p:cNvPicPr>
          <p:nvPr/>
        </p:nvPicPr>
        <p:blipFill>
          <a:blip r:embed="rId4" cstate="print"/>
          <a:srcRect/>
          <a:stretch>
            <a:fillRect/>
          </a:stretch>
        </p:blipFill>
        <p:spPr bwMode="auto">
          <a:xfrm>
            <a:off x="0" y="6381750"/>
            <a:ext cx="9144000" cy="417916"/>
          </a:xfrm>
          <a:prstGeom prst="rect">
            <a:avLst/>
          </a:prstGeom>
          <a:noFill/>
          <a:ln w="9525">
            <a:noFill/>
            <a:miter lim="800000"/>
            <a:headEnd/>
            <a:tailEnd/>
          </a:ln>
        </p:spPr>
      </p:pic>
      <p:sp>
        <p:nvSpPr>
          <p:cNvPr id="6" name="TextBox 5"/>
          <p:cNvSpPr txBox="1"/>
          <p:nvPr/>
        </p:nvSpPr>
        <p:spPr>
          <a:xfrm>
            <a:off x="914400" y="4419600"/>
            <a:ext cx="4343497" cy="584775"/>
          </a:xfrm>
          <a:prstGeom prst="rect">
            <a:avLst/>
          </a:prstGeom>
          <a:noFill/>
        </p:spPr>
        <p:txBody>
          <a:bodyPr wrap="none" rtlCol="0">
            <a:spAutoFit/>
          </a:bodyPr>
          <a:lstStyle/>
          <a:p>
            <a:r>
              <a:rPr lang="en-US" sz="3200" dirty="0" smtClean="0">
                <a:solidFill>
                  <a:srgbClr val="0000CC"/>
                </a:solidFill>
                <a:cs typeface="Times New Roman" pitchFamily="18" charset="0"/>
              </a:rPr>
              <a:t>Chandra, Buzi, and Doyle</a:t>
            </a:r>
            <a:endParaRPr lang="en-US" sz="3200" dirty="0">
              <a:solidFill>
                <a:srgbClr val="0000CC"/>
              </a:solidFill>
              <a:cs typeface="Times New Roman" pitchFamily="18" charset="0"/>
            </a:endParaRPr>
          </a:p>
        </p:txBody>
      </p:sp>
      <p:pic>
        <p:nvPicPr>
          <p:cNvPr id="5" name="Picture 3"/>
          <p:cNvPicPr>
            <a:picLocks noChangeAspect="1" noChangeArrowheads="1"/>
          </p:cNvPicPr>
          <p:nvPr/>
        </p:nvPicPr>
        <p:blipFill>
          <a:blip r:embed="rId5" cstate="print"/>
          <a:srcRect/>
          <a:stretch>
            <a:fillRect/>
          </a:stretch>
        </p:blipFill>
        <p:spPr bwMode="auto">
          <a:xfrm>
            <a:off x="6400800" y="4495800"/>
            <a:ext cx="2495550" cy="1381125"/>
          </a:xfrm>
          <a:prstGeom prst="rect">
            <a:avLst/>
          </a:prstGeom>
          <a:noFill/>
          <a:ln w="9525">
            <a:noFill/>
            <a:miter lim="800000"/>
            <a:headEnd/>
            <a:tailEnd/>
          </a:ln>
        </p:spPr>
      </p:pic>
      <p:sp>
        <p:nvSpPr>
          <p:cNvPr id="7" name="TextBox 6"/>
          <p:cNvSpPr txBox="1"/>
          <p:nvPr/>
        </p:nvSpPr>
        <p:spPr>
          <a:xfrm>
            <a:off x="6172200" y="685800"/>
            <a:ext cx="2631127" cy="707886"/>
          </a:xfrm>
          <a:prstGeom prst="rect">
            <a:avLst/>
          </a:prstGeom>
          <a:solidFill>
            <a:srgbClr val="FFFF00"/>
          </a:solidFill>
        </p:spPr>
        <p:txBody>
          <a:bodyPr wrap="square" rtlCol="0">
            <a:spAutoFit/>
          </a:bodyPr>
          <a:lstStyle/>
          <a:p>
            <a:pPr algn="ctr"/>
            <a:r>
              <a:rPr lang="en-US" sz="2000" dirty="0" smtClean="0">
                <a:solidFill>
                  <a:prstClr val="black"/>
                </a:solidFill>
              </a:rPr>
              <a:t>UG </a:t>
            </a:r>
            <a:r>
              <a:rPr lang="en-US" sz="2000" dirty="0" err="1" smtClean="0">
                <a:solidFill>
                  <a:prstClr val="black"/>
                </a:solidFill>
              </a:rPr>
              <a:t>biochem</a:t>
            </a:r>
            <a:r>
              <a:rPr lang="en-US" sz="2000" dirty="0" smtClean="0">
                <a:solidFill>
                  <a:prstClr val="black"/>
                </a:solidFill>
              </a:rPr>
              <a:t>, math, control theory</a:t>
            </a:r>
            <a:endParaRPr lang="en-US" sz="2000" dirty="0">
              <a:solidFill>
                <a:prstClr val="black"/>
              </a:solidFill>
            </a:endParaRPr>
          </a:p>
        </p:txBody>
      </p:sp>
      <p:sp>
        <p:nvSpPr>
          <p:cNvPr id="8" name="TextBox 7"/>
          <p:cNvSpPr txBox="1"/>
          <p:nvPr/>
        </p:nvSpPr>
        <p:spPr>
          <a:xfrm>
            <a:off x="381000" y="5486400"/>
            <a:ext cx="4368183" cy="523220"/>
          </a:xfrm>
          <a:prstGeom prst="rect">
            <a:avLst/>
          </a:prstGeom>
          <a:solidFill>
            <a:srgbClr val="FFFF00"/>
          </a:solidFill>
        </p:spPr>
        <p:txBody>
          <a:bodyPr wrap="none" rtlCol="0">
            <a:spAutoFit/>
          </a:bodyPr>
          <a:lstStyle/>
          <a:p>
            <a:r>
              <a:rPr lang="en-US" sz="2800" dirty="0" smtClean="0">
                <a:solidFill>
                  <a:prstClr val="black"/>
                </a:solidFill>
              </a:rPr>
              <a:t>Most important paper so far.</a:t>
            </a:r>
            <a:endParaRPr lang="en-US" sz="2800" dirty="0">
              <a:solidFill>
                <a:prstClr val="black"/>
              </a:solidFill>
            </a:endParaRPr>
          </a:p>
        </p:txBody>
      </p:sp>
    </p:spTree>
  </p:cSld>
  <p:clrMapOvr>
    <a:masterClrMapping/>
  </p:clrMapOvr>
  <p:transition/>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a:off x="2514600" y="5865322"/>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 name="Line 12"/>
          <p:cNvSpPr>
            <a:spLocks noChangeShapeType="1"/>
          </p:cNvSpPr>
          <p:nvPr/>
        </p:nvSpPr>
        <p:spPr bwMode="auto">
          <a:xfrm flipV="1">
            <a:off x="2514600" y="2201596"/>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 name="Line 13"/>
          <p:cNvSpPr>
            <a:spLocks noChangeShapeType="1"/>
          </p:cNvSpPr>
          <p:nvPr/>
        </p:nvSpPr>
        <p:spPr bwMode="auto">
          <a:xfrm>
            <a:off x="2514600" y="5865322"/>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4" name="Line 14"/>
          <p:cNvSpPr>
            <a:spLocks noChangeShapeType="1"/>
          </p:cNvSpPr>
          <p:nvPr/>
        </p:nvSpPr>
        <p:spPr bwMode="auto">
          <a:xfrm flipV="1">
            <a:off x="2514600" y="2201596"/>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5" name="Line 15"/>
          <p:cNvSpPr>
            <a:spLocks noChangeShapeType="1"/>
          </p:cNvSpPr>
          <p:nvPr/>
        </p:nvSpPr>
        <p:spPr bwMode="auto">
          <a:xfrm flipV="1">
            <a:off x="2514600"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7" name="Line 17"/>
          <p:cNvSpPr>
            <a:spLocks noChangeShapeType="1"/>
          </p:cNvSpPr>
          <p:nvPr/>
        </p:nvSpPr>
        <p:spPr bwMode="auto">
          <a:xfrm flipV="1">
            <a:off x="2514600" y="5815475"/>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1" name="Line 21"/>
          <p:cNvSpPr>
            <a:spLocks noChangeShapeType="1"/>
          </p:cNvSpPr>
          <p:nvPr/>
        </p:nvSpPr>
        <p:spPr bwMode="auto">
          <a:xfrm flipV="1">
            <a:off x="3267652"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3" name="Line 23"/>
          <p:cNvSpPr>
            <a:spLocks noChangeShapeType="1"/>
          </p:cNvSpPr>
          <p:nvPr/>
        </p:nvSpPr>
        <p:spPr bwMode="auto">
          <a:xfrm flipV="1">
            <a:off x="3708117"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5" name="Line 25"/>
          <p:cNvSpPr>
            <a:spLocks noChangeShapeType="1"/>
          </p:cNvSpPr>
          <p:nvPr/>
        </p:nvSpPr>
        <p:spPr bwMode="auto">
          <a:xfrm flipV="1">
            <a:off x="4034914"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7" name="Line 27"/>
          <p:cNvSpPr>
            <a:spLocks noChangeShapeType="1"/>
          </p:cNvSpPr>
          <p:nvPr/>
        </p:nvSpPr>
        <p:spPr bwMode="auto">
          <a:xfrm flipV="1">
            <a:off x="4276459"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9" name="Line 29"/>
          <p:cNvSpPr>
            <a:spLocks noChangeShapeType="1"/>
          </p:cNvSpPr>
          <p:nvPr/>
        </p:nvSpPr>
        <p:spPr bwMode="auto">
          <a:xfrm flipV="1">
            <a:off x="4475379"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1" name="Line 31"/>
          <p:cNvSpPr>
            <a:spLocks noChangeShapeType="1"/>
          </p:cNvSpPr>
          <p:nvPr/>
        </p:nvSpPr>
        <p:spPr bwMode="auto">
          <a:xfrm flipV="1">
            <a:off x="4645881"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3" name="Line 33"/>
          <p:cNvSpPr>
            <a:spLocks noChangeShapeType="1"/>
          </p:cNvSpPr>
          <p:nvPr/>
        </p:nvSpPr>
        <p:spPr bwMode="auto">
          <a:xfrm flipV="1">
            <a:off x="4787967"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5" name="Line 35"/>
          <p:cNvSpPr>
            <a:spLocks noChangeShapeType="1"/>
          </p:cNvSpPr>
          <p:nvPr/>
        </p:nvSpPr>
        <p:spPr bwMode="auto">
          <a:xfrm flipV="1">
            <a:off x="4915843"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37"/>
          <p:cNvSpPr>
            <a:spLocks noChangeShapeType="1"/>
          </p:cNvSpPr>
          <p:nvPr/>
        </p:nvSpPr>
        <p:spPr bwMode="auto">
          <a:xfrm flipV="1">
            <a:off x="5043720"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39"/>
          <p:cNvSpPr>
            <a:spLocks noChangeShapeType="1"/>
          </p:cNvSpPr>
          <p:nvPr/>
        </p:nvSpPr>
        <p:spPr bwMode="auto">
          <a:xfrm flipV="1">
            <a:off x="5043720" y="5815475"/>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43"/>
          <p:cNvSpPr>
            <a:spLocks noChangeShapeType="1"/>
          </p:cNvSpPr>
          <p:nvPr/>
        </p:nvSpPr>
        <p:spPr bwMode="auto">
          <a:xfrm flipV="1">
            <a:off x="5796773"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45"/>
          <p:cNvSpPr>
            <a:spLocks noChangeShapeType="1"/>
          </p:cNvSpPr>
          <p:nvPr/>
        </p:nvSpPr>
        <p:spPr bwMode="auto">
          <a:xfrm flipV="1">
            <a:off x="6237238"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47"/>
          <p:cNvSpPr>
            <a:spLocks noChangeShapeType="1"/>
          </p:cNvSpPr>
          <p:nvPr/>
        </p:nvSpPr>
        <p:spPr bwMode="auto">
          <a:xfrm flipV="1">
            <a:off x="6564035"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49"/>
          <p:cNvSpPr>
            <a:spLocks noChangeShapeType="1"/>
          </p:cNvSpPr>
          <p:nvPr/>
        </p:nvSpPr>
        <p:spPr bwMode="auto">
          <a:xfrm flipV="1">
            <a:off x="6805580"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51"/>
          <p:cNvSpPr>
            <a:spLocks noChangeShapeType="1"/>
          </p:cNvSpPr>
          <p:nvPr/>
        </p:nvSpPr>
        <p:spPr bwMode="auto">
          <a:xfrm flipV="1">
            <a:off x="7004499"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53"/>
          <p:cNvSpPr>
            <a:spLocks noChangeShapeType="1"/>
          </p:cNvSpPr>
          <p:nvPr/>
        </p:nvSpPr>
        <p:spPr bwMode="auto">
          <a:xfrm flipV="1">
            <a:off x="7175002"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5"/>
          <p:cNvSpPr>
            <a:spLocks noChangeShapeType="1"/>
          </p:cNvSpPr>
          <p:nvPr/>
        </p:nvSpPr>
        <p:spPr bwMode="auto">
          <a:xfrm flipV="1">
            <a:off x="7317087"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7"/>
          <p:cNvSpPr>
            <a:spLocks noChangeShapeType="1"/>
          </p:cNvSpPr>
          <p:nvPr/>
        </p:nvSpPr>
        <p:spPr bwMode="auto">
          <a:xfrm flipV="1">
            <a:off x="7444964" y="5840399"/>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65"/>
          <p:cNvSpPr>
            <a:spLocks noChangeShapeType="1"/>
          </p:cNvSpPr>
          <p:nvPr/>
        </p:nvSpPr>
        <p:spPr bwMode="auto">
          <a:xfrm>
            <a:off x="2514600" y="586532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7" name="Line 67"/>
          <p:cNvSpPr>
            <a:spLocks noChangeShapeType="1"/>
          </p:cNvSpPr>
          <p:nvPr/>
        </p:nvSpPr>
        <p:spPr bwMode="auto">
          <a:xfrm>
            <a:off x="2514600" y="5865322"/>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71"/>
          <p:cNvSpPr>
            <a:spLocks noChangeShapeType="1"/>
          </p:cNvSpPr>
          <p:nvPr/>
        </p:nvSpPr>
        <p:spPr bwMode="auto">
          <a:xfrm>
            <a:off x="2514600" y="4756235"/>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73"/>
          <p:cNvSpPr>
            <a:spLocks noChangeShapeType="1"/>
          </p:cNvSpPr>
          <p:nvPr/>
        </p:nvSpPr>
        <p:spPr bwMode="auto">
          <a:xfrm>
            <a:off x="2514600" y="4108229"/>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5" name="Line 75"/>
          <p:cNvSpPr>
            <a:spLocks noChangeShapeType="1"/>
          </p:cNvSpPr>
          <p:nvPr/>
        </p:nvSpPr>
        <p:spPr bwMode="auto">
          <a:xfrm>
            <a:off x="2514600" y="364714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7" name="Line 77"/>
          <p:cNvSpPr>
            <a:spLocks noChangeShapeType="1"/>
          </p:cNvSpPr>
          <p:nvPr/>
        </p:nvSpPr>
        <p:spPr bwMode="auto">
          <a:xfrm>
            <a:off x="2514600" y="329822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9" name="Line 79"/>
          <p:cNvSpPr>
            <a:spLocks noChangeShapeType="1"/>
          </p:cNvSpPr>
          <p:nvPr/>
        </p:nvSpPr>
        <p:spPr bwMode="auto">
          <a:xfrm>
            <a:off x="2514600" y="3011603"/>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1" name="Line 81"/>
          <p:cNvSpPr>
            <a:spLocks noChangeShapeType="1"/>
          </p:cNvSpPr>
          <p:nvPr/>
        </p:nvSpPr>
        <p:spPr bwMode="auto">
          <a:xfrm>
            <a:off x="2514600" y="276237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3" name="Line 83"/>
          <p:cNvSpPr>
            <a:spLocks noChangeShapeType="1"/>
          </p:cNvSpPr>
          <p:nvPr/>
        </p:nvSpPr>
        <p:spPr bwMode="auto">
          <a:xfrm>
            <a:off x="2514600" y="255052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94"/>
          <p:cNvSpPr>
            <a:spLocks noChangeShapeType="1"/>
          </p:cNvSpPr>
          <p:nvPr/>
        </p:nvSpPr>
        <p:spPr bwMode="auto">
          <a:xfrm>
            <a:off x="2514600" y="5865322"/>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6" name="Line 96"/>
          <p:cNvSpPr>
            <a:spLocks noChangeShapeType="1"/>
          </p:cNvSpPr>
          <p:nvPr/>
        </p:nvSpPr>
        <p:spPr bwMode="auto">
          <a:xfrm flipV="1">
            <a:off x="2514600" y="2201596"/>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7" name="Freeform 97"/>
          <p:cNvSpPr>
            <a:spLocks/>
          </p:cNvSpPr>
          <p:nvPr/>
        </p:nvSpPr>
        <p:spPr bwMode="auto">
          <a:xfrm>
            <a:off x="2514600" y="4806081"/>
            <a:ext cx="5058242" cy="822469"/>
          </a:xfrm>
          <a:custGeom>
            <a:avLst/>
            <a:gdLst/>
            <a:ahLst/>
            <a:cxnLst>
              <a:cxn ang="0">
                <a:pos x="318" y="24"/>
              </a:cxn>
              <a:cxn ang="0">
                <a:pos x="642" y="60"/>
              </a:cxn>
              <a:cxn ang="0">
                <a:pos x="828" y="90"/>
              </a:cxn>
              <a:cxn ang="0">
                <a:pos x="960" y="114"/>
              </a:cxn>
              <a:cxn ang="0">
                <a:pos x="1068" y="138"/>
              </a:cxn>
              <a:cxn ang="0">
                <a:pos x="1152" y="156"/>
              </a:cxn>
              <a:cxn ang="0">
                <a:pos x="1224" y="174"/>
              </a:cxn>
              <a:cxn ang="0">
                <a:pos x="1284" y="192"/>
              </a:cxn>
              <a:cxn ang="0">
                <a:pos x="1338" y="204"/>
              </a:cxn>
              <a:cxn ang="0">
                <a:pos x="1386" y="216"/>
              </a:cxn>
              <a:cxn ang="0">
                <a:pos x="1428" y="228"/>
              </a:cxn>
              <a:cxn ang="0">
                <a:pos x="1470" y="240"/>
              </a:cxn>
              <a:cxn ang="0">
                <a:pos x="1506" y="252"/>
              </a:cxn>
              <a:cxn ang="0">
                <a:pos x="1542" y="258"/>
              </a:cxn>
              <a:cxn ang="0">
                <a:pos x="1572" y="270"/>
              </a:cxn>
              <a:cxn ang="0">
                <a:pos x="1602" y="276"/>
              </a:cxn>
              <a:cxn ang="0">
                <a:pos x="1632" y="282"/>
              </a:cxn>
              <a:cxn ang="0">
                <a:pos x="1662" y="288"/>
              </a:cxn>
              <a:cxn ang="0">
                <a:pos x="1686" y="294"/>
              </a:cxn>
              <a:cxn ang="0">
                <a:pos x="1710" y="300"/>
              </a:cxn>
              <a:cxn ang="0">
                <a:pos x="1728" y="306"/>
              </a:cxn>
              <a:cxn ang="0">
                <a:pos x="1752" y="312"/>
              </a:cxn>
              <a:cxn ang="0">
                <a:pos x="1770" y="318"/>
              </a:cxn>
              <a:cxn ang="0">
                <a:pos x="1794" y="324"/>
              </a:cxn>
              <a:cxn ang="0">
                <a:pos x="1812" y="330"/>
              </a:cxn>
              <a:cxn ang="0">
                <a:pos x="1830" y="330"/>
              </a:cxn>
              <a:cxn ang="0">
                <a:pos x="1848" y="336"/>
              </a:cxn>
              <a:cxn ang="0">
                <a:pos x="1866" y="342"/>
              </a:cxn>
              <a:cxn ang="0">
                <a:pos x="1878" y="342"/>
              </a:cxn>
              <a:cxn ang="0">
                <a:pos x="1896" y="348"/>
              </a:cxn>
              <a:cxn ang="0">
                <a:pos x="1914" y="348"/>
              </a:cxn>
              <a:cxn ang="0">
                <a:pos x="1926" y="354"/>
              </a:cxn>
              <a:cxn ang="0">
                <a:pos x="1938" y="354"/>
              </a:cxn>
              <a:cxn ang="0">
                <a:pos x="1956" y="360"/>
              </a:cxn>
              <a:cxn ang="0">
                <a:pos x="1968" y="360"/>
              </a:cxn>
              <a:cxn ang="0">
                <a:pos x="1980" y="366"/>
              </a:cxn>
              <a:cxn ang="0">
                <a:pos x="1992" y="366"/>
              </a:cxn>
              <a:cxn ang="0">
                <a:pos x="2004" y="372"/>
              </a:cxn>
              <a:cxn ang="0">
                <a:pos x="2016" y="372"/>
              </a:cxn>
              <a:cxn ang="0">
                <a:pos x="2028" y="378"/>
              </a:cxn>
              <a:cxn ang="0">
                <a:pos x="2040" y="378"/>
              </a:cxn>
              <a:cxn ang="0">
                <a:pos x="2052" y="378"/>
              </a:cxn>
              <a:cxn ang="0">
                <a:pos x="2064" y="384"/>
              </a:cxn>
              <a:cxn ang="0">
                <a:pos x="2076" y="384"/>
              </a:cxn>
              <a:cxn ang="0">
                <a:pos x="2088" y="390"/>
              </a:cxn>
              <a:cxn ang="0">
                <a:pos x="2100" y="390"/>
              </a:cxn>
              <a:cxn ang="0">
                <a:pos x="2112" y="390"/>
              </a:cxn>
              <a:cxn ang="0">
                <a:pos x="2124" y="396"/>
              </a:cxn>
              <a:cxn ang="0">
                <a:pos x="2136" y="396"/>
              </a:cxn>
            </a:cxnLst>
            <a:rect l="0" t="0" r="r" b="b"/>
            <a:pathLst>
              <a:path w="2136" h="396">
                <a:moveTo>
                  <a:pt x="0" y="0"/>
                </a:moveTo>
                <a:lnTo>
                  <a:pt x="318" y="24"/>
                </a:lnTo>
                <a:lnTo>
                  <a:pt x="504" y="42"/>
                </a:lnTo>
                <a:lnTo>
                  <a:pt x="642" y="60"/>
                </a:lnTo>
                <a:lnTo>
                  <a:pt x="744" y="72"/>
                </a:lnTo>
                <a:lnTo>
                  <a:pt x="828" y="90"/>
                </a:lnTo>
                <a:lnTo>
                  <a:pt x="900" y="102"/>
                </a:lnTo>
                <a:lnTo>
                  <a:pt x="960" y="114"/>
                </a:lnTo>
                <a:lnTo>
                  <a:pt x="1014" y="126"/>
                </a:lnTo>
                <a:lnTo>
                  <a:pt x="1068" y="138"/>
                </a:lnTo>
                <a:lnTo>
                  <a:pt x="1110" y="150"/>
                </a:lnTo>
                <a:lnTo>
                  <a:pt x="1152" y="156"/>
                </a:lnTo>
                <a:lnTo>
                  <a:pt x="1188" y="168"/>
                </a:lnTo>
                <a:lnTo>
                  <a:pt x="1224" y="174"/>
                </a:lnTo>
                <a:lnTo>
                  <a:pt x="1254" y="186"/>
                </a:lnTo>
                <a:lnTo>
                  <a:pt x="1284" y="192"/>
                </a:lnTo>
                <a:lnTo>
                  <a:pt x="1314" y="198"/>
                </a:lnTo>
                <a:lnTo>
                  <a:pt x="1338" y="204"/>
                </a:lnTo>
                <a:lnTo>
                  <a:pt x="1362" y="210"/>
                </a:lnTo>
                <a:lnTo>
                  <a:pt x="1386" y="216"/>
                </a:lnTo>
                <a:lnTo>
                  <a:pt x="1410" y="222"/>
                </a:lnTo>
                <a:lnTo>
                  <a:pt x="1428" y="228"/>
                </a:lnTo>
                <a:lnTo>
                  <a:pt x="1452" y="234"/>
                </a:lnTo>
                <a:lnTo>
                  <a:pt x="1470" y="240"/>
                </a:lnTo>
                <a:lnTo>
                  <a:pt x="1488" y="246"/>
                </a:lnTo>
                <a:lnTo>
                  <a:pt x="1506" y="252"/>
                </a:lnTo>
                <a:lnTo>
                  <a:pt x="1524" y="258"/>
                </a:lnTo>
                <a:lnTo>
                  <a:pt x="1542" y="258"/>
                </a:lnTo>
                <a:lnTo>
                  <a:pt x="1560" y="264"/>
                </a:lnTo>
                <a:lnTo>
                  <a:pt x="1572" y="270"/>
                </a:lnTo>
                <a:lnTo>
                  <a:pt x="1590" y="270"/>
                </a:lnTo>
                <a:lnTo>
                  <a:pt x="1602" y="276"/>
                </a:lnTo>
                <a:lnTo>
                  <a:pt x="1620" y="282"/>
                </a:lnTo>
                <a:lnTo>
                  <a:pt x="1632" y="282"/>
                </a:lnTo>
                <a:lnTo>
                  <a:pt x="1644" y="288"/>
                </a:lnTo>
                <a:lnTo>
                  <a:pt x="1662" y="288"/>
                </a:lnTo>
                <a:lnTo>
                  <a:pt x="1674" y="294"/>
                </a:lnTo>
                <a:lnTo>
                  <a:pt x="1686" y="294"/>
                </a:lnTo>
                <a:lnTo>
                  <a:pt x="1698" y="300"/>
                </a:lnTo>
                <a:lnTo>
                  <a:pt x="1710" y="300"/>
                </a:lnTo>
                <a:lnTo>
                  <a:pt x="1722" y="306"/>
                </a:lnTo>
                <a:lnTo>
                  <a:pt x="1728" y="306"/>
                </a:lnTo>
                <a:lnTo>
                  <a:pt x="1740" y="312"/>
                </a:lnTo>
                <a:lnTo>
                  <a:pt x="1752" y="312"/>
                </a:lnTo>
                <a:lnTo>
                  <a:pt x="1764" y="318"/>
                </a:lnTo>
                <a:lnTo>
                  <a:pt x="1770" y="318"/>
                </a:lnTo>
                <a:lnTo>
                  <a:pt x="1782" y="318"/>
                </a:lnTo>
                <a:lnTo>
                  <a:pt x="1794" y="324"/>
                </a:lnTo>
                <a:lnTo>
                  <a:pt x="1800" y="324"/>
                </a:lnTo>
                <a:lnTo>
                  <a:pt x="1812" y="330"/>
                </a:lnTo>
                <a:lnTo>
                  <a:pt x="1818" y="330"/>
                </a:lnTo>
                <a:lnTo>
                  <a:pt x="1830" y="330"/>
                </a:lnTo>
                <a:lnTo>
                  <a:pt x="1836" y="336"/>
                </a:lnTo>
                <a:lnTo>
                  <a:pt x="1848" y="336"/>
                </a:lnTo>
                <a:lnTo>
                  <a:pt x="1854" y="336"/>
                </a:lnTo>
                <a:lnTo>
                  <a:pt x="1866" y="342"/>
                </a:lnTo>
                <a:lnTo>
                  <a:pt x="1872" y="342"/>
                </a:lnTo>
                <a:lnTo>
                  <a:pt x="1878" y="342"/>
                </a:lnTo>
                <a:lnTo>
                  <a:pt x="1890" y="348"/>
                </a:lnTo>
                <a:lnTo>
                  <a:pt x="1896" y="348"/>
                </a:lnTo>
                <a:lnTo>
                  <a:pt x="1902" y="348"/>
                </a:lnTo>
                <a:lnTo>
                  <a:pt x="1914" y="348"/>
                </a:lnTo>
                <a:lnTo>
                  <a:pt x="1920" y="354"/>
                </a:lnTo>
                <a:lnTo>
                  <a:pt x="1926" y="354"/>
                </a:lnTo>
                <a:lnTo>
                  <a:pt x="1932" y="354"/>
                </a:lnTo>
                <a:lnTo>
                  <a:pt x="1938" y="354"/>
                </a:lnTo>
                <a:lnTo>
                  <a:pt x="1950" y="360"/>
                </a:lnTo>
                <a:lnTo>
                  <a:pt x="1956" y="360"/>
                </a:lnTo>
                <a:lnTo>
                  <a:pt x="1962" y="360"/>
                </a:lnTo>
                <a:lnTo>
                  <a:pt x="1968" y="360"/>
                </a:lnTo>
                <a:lnTo>
                  <a:pt x="1974" y="366"/>
                </a:lnTo>
                <a:lnTo>
                  <a:pt x="1980" y="366"/>
                </a:lnTo>
                <a:lnTo>
                  <a:pt x="1986" y="366"/>
                </a:lnTo>
                <a:lnTo>
                  <a:pt x="1992" y="366"/>
                </a:lnTo>
                <a:lnTo>
                  <a:pt x="1998" y="372"/>
                </a:lnTo>
                <a:lnTo>
                  <a:pt x="2004" y="372"/>
                </a:lnTo>
                <a:lnTo>
                  <a:pt x="2010" y="372"/>
                </a:lnTo>
                <a:lnTo>
                  <a:pt x="2016" y="372"/>
                </a:lnTo>
                <a:lnTo>
                  <a:pt x="2022" y="372"/>
                </a:lnTo>
                <a:lnTo>
                  <a:pt x="2028" y="378"/>
                </a:lnTo>
                <a:lnTo>
                  <a:pt x="2034" y="378"/>
                </a:lnTo>
                <a:lnTo>
                  <a:pt x="2040" y="378"/>
                </a:lnTo>
                <a:lnTo>
                  <a:pt x="2046" y="378"/>
                </a:lnTo>
                <a:lnTo>
                  <a:pt x="2052" y="378"/>
                </a:lnTo>
                <a:lnTo>
                  <a:pt x="2058" y="384"/>
                </a:lnTo>
                <a:lnTo>
                  <a:pt x="2064" y="384"/>
                </a:lnTo>
                <a:lnTo>
                  <a:pt x="2070" y="384"/>
                </a:lnTo>
                <a:lnTo>
                  <a:pt x="2076" y="384"/>
                </a:lnTo>
                <a:lnTo>
                  <a:pt x="2082" y="384"/>
                </a:lnTo>
                <a:lnTo>
                  <a:pt x="2088" y="390"/>
                </a:lnTo>
                <a:lnTo>
                  <a:pt x="2094" y="390"/>
                </a:lnTo>
                <a:lnTo>
                  <a:pt x="2100" y="390"/>
                </a:lnTo>
                <a:lnTo>
                  <a:pt x="2106" y="390"/>
                </a:lnTo>
                <a:lnTo>
                  <a:pt x="2112" y="390"/>
                </a:lnTo>
                <a:lnTo>
                  <a:pt x="2118" y="390"/>
                </a:lnTo>
                <a:lnTo>
                  <a:pt x="2124" y="396"/>
                </a:lnTo>
                <a:lnTo>
                  <a:pt x="2130" y="396"/>
                </a:lnTo>
                <a:lnTo>
                  <a:pt x="2136" y="396"/>
                </a:lnTo>
              </a:path>
            </a:pathLst>
          </a:custGeom>
          <a:noFill/>
          <a:ln w="762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8" name="Freeform 98"/>
          <p:cNvSpPr>
            <a:spLocks/>
          </p:cNvSpPr>
          <p:nvPr/>
        </p:nvSpPr>
        <p:spPr bwMode="auto">
          <a:xfrm>
            <a:off x="2741936" y="2201597"/>
            <a:ext cx="4830905" cy="3132404"/>
          </a:xfrm>
          <a:custGeom>
            <a:avLst/>
            <a:gdLst/>
            <a:ahLst/>
            <a:cxnLst>
              <a:cxn ang="0">
                <a:pos x="222" y="300"/>
              </a:cxn>
              <a:cxn ang="0">
                <a:pos x="546" y="678"/>
              </a:cxn>
              <a:cxn ang="0">
                <a:pos x="732" y="870"/>
              </a:cxn>
              <a:cxn ang="0">
                <a:pos x="864" y="996"/>
              </a:cxn>
              <a:cxn ang="0">
                <a:pos x="972" y="1086"/>
              </a:cxn>
              <a:cxn ang="0">
                <a:pos x="1056" y="1152"/>
              </a:cxn>
              <a:cxn ang="0">
                <a:pos x="1128" y="1206"/>
              </a:cxn>
              <a:cxn ang="0">
                <a:pos x="1188" y="1248"/>
              </a:cxn>
              <a:cxn ang="0">
                <a:pos x="1242" y="1290"/>
              </a:cxn>
              <a:cxn ang="0">
                <a:pos x="1290" y="1320"/>
              </a:cxn>
              <a:cxn ang="0">
                <a:pos x="1332" y="1344"/>
              </a:cxn>
              <a:cxn ang="0">
                <a:pos x="1374" y="1368"/>
              </a:cxn>
              <a:cxn ang="0">
                <a:pos x="1410" y="1392"/>
              </a:cxn>
              <a:cxn ang="0">
                <a:pos x="1446" y="1410"/>
              </a:cxn>
              <a:cxn ang="0">
                <a:pos x="1476" y="1428"/>
              </a:cxn>
              <a:cxn ang="0">
                <a:pos x="1506" y="1440"/>
              </a:cxn>
              <a:cxn ang="0">
                <a:pos x="1536" y="1452"/>
              </a:cxn>
              <a:cxn ang="0">
                <a:pos x="1566" y="1470"/>
              </a:cxn>
              <a:cxn ang="0">
                <a:pos x="1590" y="1476"/>
              </a:cxn>
              <a:cxn ang="0">
                <a:pos x="1614" y="1488"/>
              </a:cxn>
              <a:cxn ang="0">
                <a:pos x="1632" y="1500"/>
              </a:cxn>
              <a:cxn ang="0">
                <a:pos x="1656" y="1506"/>
              </a:cxn>
              <a:cxn ang="0">
                <a:pos x="1674" y="1518"/>
              </a:cxn>
              <a:cxn ang="0">
                <a:pos x="1698" y="1524"/>
              </a:cxn>
              <a:cxn ang="0">
                <a:pos x="1716" y="1530"/>
              </a:cxn>
              <a:cxn ang="0">
                <a:pos x="1734" y="1536"/>
              </a:cxn>
              <a:cxn ang="0">
                <a:pos x="1752" y="1548"/>
              </a:cxn>
              <a:cxn ang="0">
                <a:pos x="1770" y="1554"/>
              </a:cxn>
              <a:cxn ang="0">
                <a:pos x="1782" y="1560"/>
              </a:cxn>
              <a:cxn ang="0">
                <a:pos x="1800" y="1560"/>
              </a:cxn>
              <a:cxn ang="0">
                <a:pos x="1818" y="1566"/>
              </a:cxn>
              <a:cxn ang="0">
                <a:pos x="1830" y="1572"/>
              </a:cxn>
              <a:cxn ang="0">
                <a:pos x="1842" y="1578"/>
              </a:cxn>
              <a:cxn ang="0">
                <a:pos x="1860" y="1584"/>
              </a:cxn>
              <a:cxn ang="0">
                <a:pos x="1872" y="1584"/>
              </a:cxn>
              <a:cxn ang="0">
                <a:pos x="1884" y="1590"/>
              </a:cxn>
              <a:cxn ang="0">
                <a:pos x="1896" y="1596"/>
              </a:cxn>
              <a:cxn ang="0">
                <a:pos x="1908" y="1596"/>
              </a:cxn>
              <a:cxn ang="0">
                <a:pos x="1920" y="1602"/>
              </a:cxn>
              <a:cxn ang="0">
                <a:pos x="1932" y="1602"/>
              </a:cxn>
              <a:cxn ang="0">
                <a:pos x="1944" y="1608"/>
              </a:cxn>
              <a:cxn ang="0">
                <a:pos x="1956" y="1608"/>
              </a:cxn>
              <a:cxn ang="0">
                <a:pos x="1968" y="1614"/>
              </a:cxn>
              <a:cxn ang="0">
                <a:pos x="1980" y="1620"/>
              </a:cxn>
              <a:cxn ang="0">
                <a:pos x="1992" y="1620"/>
              </a:cxn>
              <a:cxn ang="0">
                <a:pos x="2004" y="1626"/>
              </a:cxn>
              <a:cxn ang="0">
                <a:pos x="2016" y="1626"/>
              </a:cxn>
              <a:cxn ang="0">
                <a:pos x="2028" y="1632"/>
              </a:cxn>
              <a:cxn ang="0">
                <a:pos x="2040" y="1632"/>
              </a:cxn>
            </a:cxnLst>
            <a:rect l="0" t="0" r="r" b="b"/>
            <a:pathLst>
              <a:path w="2040" h="1632">
                <a:moveTo>
                  <a:pt x="0" y="0"/>
                </a:moveTo>
                <a:lnTo>
                  <a:pt x="222" y="300"/>
                </a:lnTo>
                <a:lnTo>
                  <a:pt x="408" y="528"/>
                </a:lnTo>
                <a:lnTo>
                  <a:pt x="546" y="678"/>
                </a:lnTo>
                <a:lnTo>
                  <a:pt x="648" y="786"/>
                </a:lnTo>
                <a:lnTo>
                  <a:pt x="732" y="870"/>
                </a:lnTo>
                <a:lnTo>
                  <a:pt x="804" y="942"/>
                </a:lnTo>
                <a:lnTo>
                  <a:pt x="864" y="996"/>
                </a:lnTo>
                <a:lnTo>
                  <a:pt x="918" y="1044"/>
                </a:lnTo>
                <a:lnTo>
                  <a:pt x="972" y="1086"/>
                </a:lnTo>
                <a:lnTo>
                  <a:pt x="1014" y="1122"/>
                </a:lnTo>
                <a:lnTo>
                  <a:pt x="1056" y="1152"/>
                </a:lnTo>
                <a:lnTo>
                  <a:pt x="1092" y="1182"/>
                </a:lnTo>
                <a:lnTo>
                  <a:pt x="1128" y="1206"/>
                </a:lnTo>
                <a:lnTo>
                  <a:pt x="1158" y="1230"/>
                </a:lnTo>
                <a:lnTo>
                  <a:pt x="1188" y="1248"/>
                </a:lnTo>
                <a:lnTo>
                  <a:pt x="1218" y="1272"/>
                </a:lnTo>
                <a:lnTo>
                  <a:pt x="1242" y="1290"/>
                </a:lnTo>
                <a:lnTo>
                  <a:pt x="1266" y="1302"/>
                </a:lnTo>
                <a:lnTo>
                  <a:pt x="1290" y="1320"/>
                </a:lnTo>
                <a:lnTo>
                  <a:pt x="1314" y="1332"/>
                </a:lnTo>
                <a:lnTo>
                  <a:pt x="1332" y="1344"/>
                </a:lnTo>
                <a:lnTo>
                  <a:pt x="1356" y="1356"/>
                </a:lnTo>
                <a:lnTo>
                  <a:pt x="1374" y="1368"/>
                </a:lnTo>
                <a:lnTo>
                  <a:pt x="1392" y="1380"/>
                </a:lnTo>
                <a:lnTo>
                  <a:pt x="1410" y="1392"/>
                </a:lnTo>
                <a:lnTo>
                  <a:pt x="1428" y="1398"/>
                </a:lnTo>
                <a:lnTo>
                  <a:pt x="1446" y="1410"/>
                </a:lnTo>
                <a:lnTo>
                  <a:pt x="1464" y="1416"/>
                </a:lnTo>
                <a:lnTo>
                  <a:pt x="1476" y="1428"/>
                </a:lnTo>
                <a:lnTo>
                  <a:pt x="1494" y="1434"/>
                </a:lnTo>
                <a:lnTo>
                  <a:pt x="1506" y="1440"/>
                </a:lnTo>
                <a:lnTo>
                  <a:pt x="1524" y="1446"/>
                </a:lnTo>
                <a:lnTo>
                  <a:pt x="1536" y="1452"/>
                </a:lnTo>
                <a:lnTo>
                  <a:pt x="1548" y="1464"/>
                </a:lnTo>
                <a:lnTo>
                  <a:pt x="1566" y="1470"/>
                </a:lnTo>
                <a:lnTo>
                  <a:pt x="1578" y="1476"/>
                </a:lnTo>
                <a:lnTo>
                  <a:pt x="1590" y="1476"/>
                </a:lnTo>
                <a:lnTo>
                  <a:pt x="1602" y="1482"/>
                </a:lnTo>
                <a:lnTo>
                  <a:pt x="1614" y="1488"/>
                </a:lnTo>
                <a:lnTo>
                  <a:pt x="1626" y="1494"/>
                </a:lnTo>
                <a:lnTo>
                  <a:pt x="1632" y="1500"/>
                </a:lnTo>
                <a:lnTo>
                  <a:pt x="1644" y="1506"/>
                </a:lnTo>
                <a:lnTo>
                  <a:pt x="1656" y="1506"/>
                </a:lnTo>
                <a:lnTo>
                  <a:pt x="1668" y="1512"/>
                </a:lnTo>
                <a:lnTo>
                  <a:pt x="1674" y="1518"/>
                </a:lnTo>
                <a:lnTo>
                  <a:pt x="1686" y="1518"/>
                </a:lnTo>
                <a:lnTo>
                  <a:pt x="1698" y="1524"/>
                </a:lnTo>
                <a:lnTo>
                  <a:pt x="1704" y="1530"/>
                </a:lnTo>
                <a:lnTo>
                  <a:pt x="1716" y="1530"/>
                </a:lnTo>
                <a:lnTo>
                  <a:pt x="1722" y="1536"/>
                </a:lnTo>
                <a:lnTo>
                  <a:pt x="1734" y="1536"/>
                </a:lnTo>
                <a:lnTo>
                  <a:pt x="1740" y="1542"/>
                </a:lnTo>
                <a:lnTo>
                  <a:pt x="1752" y="1548"/>
                </a:lnTo>
                <a:lnTo>
                  <a:pt x="1758" y="1548"/>
                </a:lnTo>
                <a:lnTo>
                  <a:pt x="1770" y="1554"/>
                </a:lnTo>
                <a:lnTo>
                  <a:pt x="1776" y="1554"/>
                </a:lnTo>
                <a:lnTo>
                  <a:pt x="1782" y="1560"/>
                </a:lnTo>
                <a:lnTo>
                  <a:pt x="1794" y="1560"/>
                </a:lnTo>
                <a:lnTo>
                  <a:pt x="1800" y="1560"/>
                </a:lnTo>
                <a:lnTo>
                  <a:pt x="1806" y="1566"/>
                </a:lnTo>
                <a:lnTo>
                  <a:pt x="1818" y="1566"/>
                </a:lnTo>
                <a:lnTo>
                  <a:pt x="1824" y="1572"/>
                </a:lnTo>
                <a:lnTo>
                  <a:pt x="1830" y="1572"/>
                </a:lnTo>
                <a:lnTo>
                  <a:pt x="1836" y="1578"/>
                </a:lnTo>
                <a:lnTo>
                  <a:pt x="1842" y="1578"/>
                </a:lnTo>
                <a:lnTo>
                  <a:pt x="1854" y="1578"/>
                </a:lnTo>
                <a:lnTo>
                  <a:pt x="1860" y="1584"/>
                </a:lnTo>
                <a:lnTo>
                  <a:pt x="1866" y="1584"/>
                </a:lnTo>
                <a:lnTo>
                  <a:pt x="1872" y="1584"/>
                </a:lnTo>
                <a:lnTo>
                  <a:pt x="1878" y="1590"/>
                </a:lnTo>
                <a:lnTo>
                  <a:pt x="1884" y="1590"/>
                </a:lnTo>
                <a:lnTo>
                  <a:pt x="1890" y="1590"/>
                </a:lnTo>
                <a:lnTo>
                  <a:pt x="1896" y="1596"/>
                </a:lnTo>
                <a:lnTo>
                  <a:pt x="1902" y="1596"/>
                </a:lnTo>
                <a:lnTo>
                  <a:pt x="1908" y="1596"/>
                </a:lnTo>
                <a:lnTo>
                  <a:pt x="1914" y="1602"/>
                </a:lnTo>
                <a:lnTo>
                  <a:pt x="1920" y="1602"/>
                </a:lnTo>
                <a:lnTo>
                  <a:pt x="1926" y="1602"/>
                </a:lnTo>
                <a:lnTo>
                  <a:pt x="1932" y="1602"/>
                </a:lnTo>
                <a:lnTo>
                  <a:pt x="1938" y="1608"/>
                </a:lnTo>
                <a:lnTo>
                  <a:pt x="1944" y="1608"/>
                </a:lnTo>
                <a:lnTo>
                  <a:pt x="1950" y="1608"/>
                </a:lnTo>
                <a:lnTo>
                  <a:pt x="1956" y="1608"/>
                </a:lnTo>
                <a:lnTo>
                  <a:pt x="1962" y="1614"/>
                </a:lnTo>
                <a:lnTo>
                  <a:pt x="1968" y="1614"/>
                </a:lnTo>
                <a:lnTo>
                  <a:pt x="1974" y="1614"/>
                </a:lnTo>
                <a:lnTo>
                  <a:pt x="1980" y="1620"/>
                </a:lnTo>
                <a:lnTo>
                  <a:pt x="1986" y="1620"/>
                </a:lnTo>
                <a:lnTo>
                  <a:pt x="1992" y="1620"/>
                </a:lnTo>
                <a:lnTo>
                  <a:pt x="1998" y="1620"/>
                </a:lnTo>
                <a:lnTo>
                  <a:pt x="2004" y="1626"/>
                </a:lnTo>
                <a:lnTo>
                  <a:pt x="2010" y="1626"/>
                </a:lnTo>
                <a:lnTo>
                  <a:pt x="2016" y="1626"/>
                </a:lnTo>
                <a:lnTo>
                  <a:pt x="2022" y="1626"/>
                </a:lnTo>
                <a:lnTo>
                  <a:pt x="2028" y="1632"/>
                </a:lnTo>
                <a:lnTo>
                  <a:pt x="2034" y="1632"/>
                </a:lnTo>
                <a:lnTo>
                  <a:pt x="2040" y="1632"/>
                </a:lnTo>
              </a:path>
            </a:pathLst>
          </a:custGeom>
          <a:noFill/>
          <a:ln w="762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9" name="TextBox 98"/>
          <p:cNvSpPr txBox="1"/>
          <p:nvPr/>
        </p:nvSpPr>
        <p:spPr>
          <a:xfrm>
            <a:off x="2895601" y="3505200"/>
            <a:ext cx="1371600" cy="954107"/>
          </a:xfrm>
          <a:prstGeom prst="rect">
            <a:avLst/>
          </a:prstGeom>
          <a:noFill/>
        </p:spPr>
        <p:txBody>
          <a:bodyPr wrap="square" rtlCol="0">
            <a:spAutoFit/>
          </a:bodyPr>
          <a:lstStyle/>
          <a:p>
            <a:r>
              <a:rPr lang="en-US" sz="2800" dirty="0" smtClean="0">
                <a:solidFill>
                  <a:srgbClr val="FF0000"/>
                </a:solidFill>
              </a:rPr>
              <a:t>simple enzyme</a:t>
            </a:r>
            <a:endParaRPr lang="en-US" sz="2800" dirty="0">
              <a:solidFill>
                <a:srgbClr val="FF0000"/>
              </a:solidFill>
            </a:endParaRPr>
          </a:p>
        </p:txBody>
      </p:sp>
      <p:sp>
        <p:nvSpPr>
          <p:cNvPr id="101" name="TextBox 100"/>
          <p:cNvSpPr txBox="1"/>
          <p:nvPr/>
        </p:nvSpPr>
        <p:spPr>
          <a:xfrm>
            <a:off x="838200" y="2438400"/>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102" name="TextBox 101"/>
          <p:cNvSpPr txBox="1"/>
          <p:nvPr/>
        </p:nvSpPr>
        <p:spPr>
          <a:xfrm>
            <a:off x="5638800" y="5867400"/>
            <a:ext cx="2514600" cy="523220"/>
          </a:xfrm>
          <a:prstGeom prst="rect">
            <a:avLst/>
          </a:prstGeom>
          <a:noFill/>
        </p:spPr>
        <p:txBody>
          <a:bodyPr wrap="square" rtlCol="0">
            <a:spAutoFit/>
          </a:bodyPr>
          <a:lstStyle/>
          <a:p>
            <a:r>
              <a:rPr lang="en-US" sz="2800" dirty="0" smtClean="0">
                <a:solidFill>
                  <a:prstClr val="black"/>
                </a:solidFill>
              </a:rPr>
              <a:t>Enzyme amount</a:t>
            </a:r>
            <a:endParaRPr lang="en-US" sz="2800" dirty="0">
              <a:solidFill>
                <a:prstClr val="black"/>
              </a:solidFill>
            </a:endParaRPr>
          </a:p>
        </p:txBody>
      </p:sp>
      <p:sp>
        <p:nvSpPr>
          <p:cNvPr id="104" name="TextBox 103"/>
          <p:cNvSpPr txBox="1"/>
          <p:nvPr/>
        </p:nvSpPr>
        <p:spPr>
          <a:xfrm>
            <a:off x="2667000" y="5181600"/>
            <a:ext cx="2622513" cy="523220"/>
          </a:xfrm>
          <a:prstGeom prst="rect">
            <a:avLst/>
          </a:prstGeom>
          <a:noFill/>
        </p:spPr>
        <p:txBody>
          <a:bodyPr wrap="none" rtlCol="0">
            <a:spAutoFit/>
          </a:bodyPr>
          <a:lstStyle/>
          <a:p>
            <a:r>
              <a:rPr lang="en-US" sz="2800" dirty="0" smtClean="0">
                <a:solidFill>
                  <a:srgbClr val="0000CC"/>
                </a:solidFill>
              </a:rPr>
              <a:t>complex enzyme</a:t>
            </a:r>
            <a:endParaRPr lang="en-US" sz="2800" dirty="0">
              <a:solidFill>
                <a:srgbClr val="0000CC"/>
              </a:solidFill>
            </a:endParaRPr>
          </a:p>
        </p:txBody>
      </p:sp>
      <p:sp>
        <p:nvSpPr>
          <p:cNvPr id="48" name="Rounded Rectangle 47"/>
          <p:cNvSpPr/>
          <p:nvPr/>
        </p:nvSpPr>
        <p:spPr>
          <a:xfrm>
            <a:off x="914400" y="3276600"/>
            <a:ext cx="1219200" cy="990600"/>
          </a:xfrm>
          <a:prstGeom prst="round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0" name="Rounded Rectangle 49"/>
          <p:cNvSpPr/>
          <p:nvPr/>
        </p:nvSpPr>
        <p:spPr>
          <a:xfrm>
            <a:off x="7294180" y="304800"/>
            <a:ext cx="1468820" cy="990600"/>
          </a:xfrm>
          <a:prstGeom prst="round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aphicFrame>
        <p:nvGraphicFramePr>
          <p:cNvPr id="52" name="Object 101"/>
          <p:cNvGraphicFramePr>
            <a:graphicFrameLocks noChangeAspect="1"/>
          </p:cNvGraphicFramePr>
          <p:nvPr/>
        </p:nvGraphicFramePr>
        <p:xfrm>
          <a:off x="1023938" y="3352800"/>
          <a:ext cx="1001712" cy="850900"/>
        </p:xfrm>
        <a:graphic>
          <a:graphicData uri="http://schemas.openxmlformats.org/presentationml/2006/ole">
            <p:oleObj spid="_x0000_s2275330" name="Equation" r:id="rId4" imgW="583947" imgH="482391" progId="Equation.DSMT4">
              <p:embed/>
            </p:oleObj>
          </a:graphicData>
        </a:graphic>
      </p:graphicFrame>
      <p:graphicFrame>
        <p:nvGraphicFramePr>
          <p:cNvPr id="54" name="Object 5"/>
          <p:cNvGraphicFramePr>
            <a:graphicFrameLocks noChangeAspect="1"/>
          </p:cNvGraphicFramePr>
          <p:nvPr/>
        </p:nvGraphicFramePr>
        <p:xfrm>
          <a:off x="2835186" y="304800"/>
          <a:ext cx="5890919" cy="1069975"/>
        </p:xfrm>
        <a:graphic>
          <a:graphicData uri="http://schemas.openxmlformats.org/presentationml/2006/ole">
            <p:oleObj spid="_x0000_s2275331" name="Equation" r:id="rId5" imgW="2387600" imgH="482600" progId="Equation.DSMT4">
              <p:embed/>
            </p:oleObj>
          </a:graphicData>
        </a:graphic>
      </p:graphicFrame>
      <p:sp>
        <p:nvSpPr>
          <p:cNvPr id="56" name="TextBox 55"/>
          <p:cNvSpPr txBox="1"/>
          <p:nvPr/>
        </p:nvSpPr>
        <p:spPr>
          <a:xfrm>
            <a:off x="533400" y="482025"/>
            <a:ext cx="1850378" cy="584775"/>
          </a:xfrm>
          <a:prstGeom prst="rect">
            <a:avLst/>
          </a:prstGeom>
          <a:noFill/>
        </p:spPr>
        <p:txBody>
          <a:bodyPr wrap="none" rtlCol="0">
            <a:spAutoFit/>
          </a:bodyPr>
          <a:lstStyle/>
          <a:p>
            <a:r>
              <a:rPr lang="en-US" sz="3200" b="1" dirty="0" smtClean="0">
                <a:solidFill>
                  <a:prstClr val="black"/>
                </a:solidFill>
              </a:rPr>
              <a:t>Theorem!</a:t>
            </a:r>
            <a:endParaRPr lang="en-US" sz="3200" b="1" dirty="0">
              <a:solidFill>
                <a:prstClr val="black"/>
              </a:solidFill>
            </a:endParaRPr>
          </a:p>
        </p:txBody>
      </p:sp>
      <p:pic>
        <p:nvPicPr>
          <p:cNvPr id="58" name="Picture 2" descr="An external file that holds a picture, illustration, etc., usually as some form of binary object. The name of referred object is ch16f16.jpg. "/>
          <p:cNvPicPr>
            <a:picLocks noChangeAspect="1" noChangeArrowheads="1"/>
          </p:cNvPicPr>
          <p:nvPr/>
        </p:nvPicPr>
        <p:blipFill>
          <a:blip r:embed="rId6" cstate="print"/>
          <a:srcRect/>
          <a:stretch>
            <a:fillRect/>
          </a:stretch>
        </p:blipFill>
        <p:spPr bwMode="auto">
          <a:xfrm>
            <a:off x="6324600" y="2476499"/>
            <a:ext cx="2819400" cy="2705101"/>
          </a:xfrm>
          <a:prstGeom prst="rect">
            <a:avLst/>
          </a:prstGeom>
          <a:noFill/>
        </p:spPr>
      </p:pic>
      <p:sp>
        <p:nvSpPr>
          <p:cNvPr id="60" name="TextBox 59"/>
          <p:cNvSpPr txBox="1"/>
          <p:nvPr/>
        </p:nvSpPr>
        <p:spPr>
          <a:xfrm>
            <a:off x="3505200" y="1600200"/>
            <a:ext cx="3352799" cy="1384995"/>
          </a:xfrm>
          <a:prstGeom prst="rect">
            <a:avLst/>
          </a:prstGeom>
          <a:noFill/>
        </p:spPr>
        <p:txBody>
          <a:bodyPr wrap="square" rtlCol="0">
            <a:spAutoFit/>
          </a:bodyPr>
          <a:lstStyle/>
          <a:p>
            <a:pPr algn="ctr"/>
            <a:r>
              <a:rPr lang="en-US" sz="2800" i="1" dirty="0" smtClean="0">
                <a:solidFill>
                  <a:prstClr val="black"/>
                </a:solidFill>
                <a:latin typeface="Times New Roman" pitchFamily="18" charset="0"/>
                <a:cs typeface="Times New Roman" pitchFamily="18" charset="0"/>
              </a:rPr>
              <a:t>z</a:t>
            </a:r>
            <a:r>
              <a:rPr lang="en-US" sz="2800" dirty="0" smtClean="0">
                <a:solidFill>
                  <a:prstClr val="black"/>
                </a:solidFill>
              </a:rPr>
              <a:t> and </a:t>
            </a:r>
            <a:r>
              <a:rPr lang="en-US" sz="2800" i="1" dirty="0" smtClean="0">
                <a:solidFill>
                  <a:prstClr val="black"/>
                </a:solidFill>
                <a:latin typeface="Times New Roman" pitchFamily="18" charset="0"/>
                <a:cs typeface="Times New Roman" pitchFamily="18" charset="0"/>
              </a:rPr>
              <a:t>p</a:t>
            </a:r>
            <a:r>
              <a:rPr lang="en-US" sz="2800" dirty="0" smtClean="0">
                <a:solidFill>
                  <a:prstClr val="black"/>
                </a:solidFill>
              </a:rPr>
              <a:t> functions of enzyme complexity and amount</a:t>
            </a:r>
          </a:p>
        </p:txBody>
      </p:sp>
      <p:sp>
        <p:nvSpPr>
          <p:cNvPr id="59" name="TextBox 58"/>
          <p:cNvSpPr txBox="1"/>
          <p:nvPr/>
        </p:nvSpPr>
        <p:spPr>
          <a:xfrm>
            <a:off x="228600" y="6172200"/>
            <a:ext cx="2209516" cy="523220"/>
          </a:xfrm>
          <a:prstGeom prst="rect">
            <a:avLst/>
          </a:prstGeom>
          <a:noFill/>
        </p:spPr>
        <p:txBody>
          <a:bodyPr wrap="none" rtlCol="0">
            <a:spAutoFit/>
          </a:bodyPr>
          <a:lstStyle/>
          <a:p>
            <a:r>
              <a:rPr lang="en-US" sz="2800" dirty="0" err="1" smtClean="0">
                <a:solidFill>
                  <a:prstClr val="black"/>
                </a:solidFill>
              </a:rPr>
              <a:t>Savageaumics</a:t>
            </a:r>
            <a:endParaRPr lang="en-US" sz="2800" dirty="0">
              <a:solidFill>
                <a:prstClr val="black"/>
              </a:solidFill>
            </a:endParaRPr>
          </a:p>
        </p:txBody>
      </p:sp>
    </p:spTree>
  </p:cSld>
  <p:clrMapOvr>
    <a:masterClrMapping/>
  </p:clrMapOvr>
  <p:transition/>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 name="Object 99"/>
          <p:cNvGraphicFramePr>
            <a:graphicFrameLocks noChangeAspect="1"/>
          </p:cNvGraphicFramePr>
          <p:nvPr/>
        </p:nvGraphicFramePr>
        <p:xfrm>
          <a:off x="1981200" y="5943600"/>
          <a:ext cx="431981" cy="611144"/>
        </p:xfrm>
        <a:graphic>
          <a:graphicData uri="http://schemas.openxmlformats.org/presentationml/2006/ole">
            <p:oleObj spid="_x0000_s2276354" name="Equation" r:id="rId4" imgW="126720" imgH="177480" progId="Equation.DSMT4">
              <p:embed/>
            </p:oleObj>
          </a:graphicData>
        </a:graphic>
      </p:graphicFrame>
      <p:graphicFrame>
        <p:nvGraphicFramePr>
          <p:cNvPr id="228" name="Object 101"/>
          <p:cNvGraphicFramePr>
            <a:graphicFrameLocks noChangeAspect="1"/>
          </p:cNvGraphicFramePr>
          <p:nvPr/>
        </p:nvGraphicFramePr>
        <p:xfrm>
          <a:off x="0" y="3439180"/>
          <a:ext cx="1033419" cy="1153776"/>
        </p:xfrm>
        <a:graphic>
          <a:graphicData uri="http://schemas.openxmlformats.org/presentationml/2006/ole">
            <p:oleObj spid="_x0000_s2276355" name="Equation" r:id="rId5" imgW="444240" imgH="482400" progId="Equation.DSMT4">
              <p:embed/>
            </p:oleObj>
          </a:graphicData>
        </a:graphic>
      </p:graphicFrame>
      <p:sp>
        <p:nvSpPr>
          <p:cNvPr id="229" name="Rectangle 8"/>
          <p:cNvSpPr>
            <a:spLocks noChangeArrowheads="1"/>
          </p:cNvSpPr>
          <p:nvPr/>
        </p:nvSpPr>
        <p:spPr bwMode="auto">
          <a:xfrm>
            <a:off x="1090704" y="3026870"/>
            <a:ext cx="4004053" cy="2900168"/>
          </a:xfrm>
          <a:prstGeom prst="rect">
            <a:avLst/>
          </a:prstGeom>
          <a:noFill/>
          <a:ln w="0">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0" name="Line 10"/>
          <p:cNvSpPr>
            <a:spLocks noChangeShapeType="1"/>
          </p:cNvSpPr>
          <p:nvPr/>
        </p:nvSpPr>
        <p:spPr bwMode="auto">
          <a:xfrm>
            <a:off x="1090704" y="5927038"/>
            <a:ext cx="4004053"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1" name="Line 12"/>
          <p:cNvSpPr>
            <a:spLocks noChangeShapeType="1"/>
          </p:cNvSpPr>
          <p:nvPr/>
        </p:nvSpPr>
        <p:spPr bwMode="auto">
          <a:xfrm flipV="1">
            <a:off x="1090704" y="3026870"/>
            <a:ext cx="1875" cy="290016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2" name="Line 13"/>
          <p:cNvSpPr>
            <a:spLocks noChangeShapeType="1"/>
          </p:cNvSpPr>
          <p:nvPr/>
        </p:nvSpPr>
        <p:spPr bwMode="auto">
          <a:xfrm>
            <a:off x="1090704" y="5927038"/>
            <a:ext cx="4004053"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3" name="Line 14"/>
          <p:cNvSpPr>
            <a:spLocks noChangeShapeType="1"/>
          </p:cNvSpPr>
          <p:nvPr/>
        </p:nvSpPr>
        <p:spPr bwMode="auto">
          <a:xfrm flipV="1">
            <a:off x="1090704" y="3026870"/>
            <a:ext cx="1875" cy="290016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4" name="Line 15"/>
          <p:cNvSpPr>
            <a:spLocks noChangeShapeType="1"/>
          </p:cNvSpPr>
          <p:nvPr/>
        </p:nvSpPr>
        <p:spPr bwMode="auto">
          <a:xfrm flipV="1">
            <a:off x="1090704"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5" name="Line 17"/>
          <p:cNvSpPr>
            <a:spLocks noChangeShapeType="1"/>
          </p:cNvSpPr>
          <p:nvPr/>
        </p:nvSpPr>
        <p:spPr bwMode="auto">
          <a:xfrm flipV="1">
            <a:off x="1090704" y="5887580"/>
            <a:ext cx="1875" cy="3945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6" name="Rectangle 19"/>
          <p:cNvSpPr>
            <a:spLocks noChangeArrowheads="1"/>
          </p:cNvSpPr>
          <p:nvPr/>
        </p:nvSpPr>
        <p:spPr bwMode="auto">
          <a:xfrm>
            <a:off x="888252" y="6035548"/>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cs typeface="Arial" pitchFamily="34" charset="0"/>
              </a:rPr>
              <a:t>10</a:t>
            </a:r>
            <a:endParaRPr lang="en-US" sz="2400" smtClean="0">
              <a:solidFill>
                <a:prstClr val="black"/>
              </a:solidFill>
              <a:latin typeface="Arial" pitchFamily="34" charset="0"/>
              <a:cs typeface="Arial" pitchFamily="34" charset="0"/>
            </a:endParaRPr>
          </a:p>
        </p:txBody>
      </p:sp>
      <p:sp>
        <p:nvSpPr>
          <p:cNvPr id="237" name="Rectangle 20"/>
          <p:cNvSpPr>
            <a:spLocks noChangeArrowheads="1"/>
          </p:cNvSpPr>
          <p:nvPr/>
        </p:nvSpPr>
        <p:spPr bwMode="auto">
          <a:xfrm>
            <a:off x="1158188" y="5956632"/>
            <a:ext cx="158698"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-1</a:t>
            </a:r>
            <a:endParaRPr lang="en-US" sz="2400" smtClean="0">
              <a:solidFill>
                <a:prstClr val="black"/>
              </a:solidFill>
              <a:latin typeface="Arial" pitchFamily="34" charset="0"/>
              <a:cs typeface="Arial" pitchFamily="34" charset="0"/>
            </a:endParaRPr>
          </a:p>
        </p:txBody>
      </p:sp>
      <p:sp>
        <p:nvSpPr>
          <p:cNvPr id="238" name="Line 21"/>
          <p:cNvSpPr>
            <a:spLocks noChangeShapeType="1"/>
          </p:cNvSpPr>
          <p:nvPr/>
        </p:nvSpPr>
        <p:spPr bwMode="auto">
          <a:xfrm flipV="1">
            <a:off x="1686813"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9" name="Line 23"/>
          <p:cNvSpPr>
            <a:spLocks noChangeShapeType="1"/>
          </p:cNvSpPr>
          <p:nvPr/>
        </p:nvSpPr>
        <p:spPr bwMode="auto">
          <a:xfrm flipV="1">
            <a:off x="2035481"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0" name="Line 25"/>
          <p:cNvSpPr>
            <a:spLocks noChangeShapeType="1"/>
          </p:cNvSpPr>
          <p:nvPr/>
        </p:nvSpPr>
        <p:spPr bwMode="auto">
          <a:xfrm flipV="1">
            <a:off x="2294170"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1" name="Line 27"/>
          <p:cNvSpPr>
            <a:spLocks noChangeShapeType="1"/>
          </p:cNvSpPr>
          <p:nvPr/>
        </p:nvSpPr>
        <p:spPr bwMode="auto">
          <a:xfrm flipV="1">
            <a:off x="2485374"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2" name="Line 29"/>
          <p:cNvSpPr>
            <a:spLocks noChangeShapeType="1"/>
          </p:cNvSpPr>
          <p:nvPr/>
        </p:nvSpPr>
        <p:spPr bwMode="auto">
          <a:xfrm flipV="1">
            <a:off x="2642837"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3" name="Line 31"/>
          <p:cNvSpPr>
            <a:spLocks noChangeShapeType="1"/>
          </p:cNvSpPr>
          <p:nvPr/>
        </p:nvSpPr>
        <p:spPr bwMode="auto">
          <a:xfrm flipV="1">
            <a:off x="2777805"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4" name="Line 33"/>
          <p:cNvSpPr>
            <a:spLocks noChangeShapeType="1"/>
          </p:cNvSpPr>
          <p:nvPr/>
        </p:nvSpPr>
        <p:spPr bwMode="auto">
          <a:xfrm flipV="1">
            <a:off x="2890278"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5" name="Line 35"/>
          <p:cNvSpPr>
            <a:spLocks noChangeShapeType="1"/>
          </p:cNvSpPr>
          <p:nvPr/>
        </p:nvSpPr>
        <p:spPr bwMode="auto">
          <a:xfrm flipV="1">
            <a:off x="2991505"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6" name="Line 37"/>
          <p:cNvSpPr>
            <a:spLocks noChangeShapeType="1"/>
          </p:cNvSpPr>
          <p:nvPr/>
        </p:nvSpPr>
        <p:spPr bwMode="auto">
          <a:xfrm flipV="1">
            <a:off x="3092731"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7" name="Line 39"/>
          <p:cNvSpPr>
            <a:spLocks noChangeShapeType="1"/>
          </p:cNvSpPr>
          <p:nvPr/>
        </p:nvSpPr>
        <p:spPr bwMode="auto">
          <a:xfrm flipV="1">
            <a:off x="3092731" y="5887580"/>
            <a:ext cx="1875" cy="3945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8" name="Rectangle 41"/>
          <p:cNvSpPr>
            <a:spLocks noChangeArrowheads="1"/>
          </p:cNvSpPr>
          <p:nvPr/>
        </p:nvSpPr>
        <p:spPr bwMode="auto">
          <a:xfrm>
            <a:off x="2912773" y="6035548"/>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10</a:t>
            </a:r>
            <a:endParaRPr lang="en-US" sz="2400" dirty="0" smtClean="0">
              <a:solidFill>
                <a:prstClr val="black"/>
              </a:solidFill>
              <a:latin typeface="Arial" pitchFamily="34" charset="0"/>
              <a:cs typeface="Arial" pitchFamily="34" charset="0"/>
            </a:endParaRPr>
          </a:p>
        </p:txBody>
      </p:sp>
      <p:sp>
        <p:nvSpPr>
          <p:cNvPr id="249" name="Rectangle 42"/>
          <p:cNvSpPr>
            <a:spLocks noChangeArrowheads="1"/>
          </p:cNvSpPr>
          <p:nvPr/>
        </p:nvSpPr>
        <p:spPr bwMode="auto">
          <a:xfrm>
            <a:off x="3182709" y="5956632"/>
            <a:ext cx="9938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0</a:t>
            </a:r>
            <a:endParaRPr lang="en-US" sz="2400" smtClean="0">
              <a:solidFill>
                <a:prstClr val="black"/>
              </a:solidFill>
              <a:latin typeface="Arial" pitchFamily="34" charset="0"/>
              <a:cs typeface="Arial" pitchFamily="34" charset="0"/>
            </a:endParaRPr>
          </a:p>
        </p:txBody>
      </p:sp>
      <p:sp>
        <p:nvSpPr>
          <p:cNvPr id="250" name="Line 43"/>
          <p:cNvSpPr>
            <a:spLocks noChangeShapeType="1"/>
          </p:cNvSpPr>
          <p:nvPr/>
        </p:nvSpPr>
        <p:spPr bwMode="auto">
          <a:xfrm flipV="1">
            <a:off x="3688840"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1" name="Line 45"/>
          <p:cNvSpPr>
            <a:spLocks noChangeShapeType="1"/>
          </p:cNvSpPr>
          <p:nvPr/>
        </p:nvSpPr>
        <p:spPr bwMode="auto">
          <a:xfrm flipV="1">
            <a:off x="4037507"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2" name="Line 47"/>
          <p:cNvSpPr>
            <a:spLocks noChangeShapeType="1"/>
          </p:cNvSpPr>
          <p:nvPr/>
        </p:nvSpPr>
        <p:spPr bwMode="auto">
          <a:xfrm flipV="1">
            <a:off x="4296196"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3" name="Line 49"/>
          <p:cNvSpPr>
            <a:spLocks noChangeShapeType="1"/>
          </p:cNvSpPr>
          <p:nvPr/>
        </p:nvSpPr>
        <p:spPr bwMode="auto">
          <a:xfrm flipV="1">
            <a:off x="4487401"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4" name="Line 51"/>
          <p:cNvSpPr>
            <a:spLocks noChangeShapeType="1"/>
          </p:cNvSpPr>
          <p:nvPr/>
        </p:nvSpPr>
        <p:spPr bwMode="auto">
          <a:xfrm flipV="1">
            <a:off x="4644863"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5" name="Line 53"/>
          <p:cNvSpPr>
            <a:spLocks noChangeShapeType="1"/>
          </p:cNvSpPr>
          <p:nvPr/>
        </p:nvSpPr>
        <p:spPr bwMode="auto">
          <a:xfrm flipV="1">
            <a:off x="4779831"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6" name="Line 55"/>
          <p:cNvSpPr>
            <a:spLocks noChangeShapeType="1"/>
          </p:cNvSpPr>
          <p:nvPr/>
        </p:nvSpPr>
        <p:spPr bwMode="auto">
          <a:xfrm flipV="1">
            <a:off x="4892305"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7" name="Line 57"/>
          <p:cNvSpPr>
            <a:spLocks noChangeShapeType="1"/>
          </p:cNvSpPr>
          <p:nvPr/>
        </p:nvSpPr>
        <p:spPr bwMode="auto">
          <a:xfrm flipV="1">
            <a:off x="4993531" y="590730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8" name="Rectangle 63"/>
          <p:cNvSpPr>
            <a:spLocks noChangeArrowheads="1"/>
          </p:cNvSpPr>
          <p:nvPr/>
        </p:nvSpPr>
        <p:spPr bwMode="auto">
          <a:xfrm>
            <a:off x="4914798" y="6035548"/>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cs typeface="Arial" pitchFamily="34" charset="0"/>
              </a:rPr>
              <a:t>10</a:t>
            </a:r>
            <a:endParaRPr lang="en-US" sz="2400" smtClean="0">
              <a:solidFill>
                <a:prstClr val="black"/>
              </a:solidFill>
              <a:latin typeface="Arial" pitchFamily="34" charset="0"/>
              <a:cs typeface="Arial" pitchFamily="34" charset="0"/>
            </a:endParaRPr>
          </a:p>
        </p:txBody>
      </p:sp>
      <p:sp>
        <p:nvSpPr>
          <p:cNvPr id="259" name="Rectangle 64"/>
          <p:cNvSpPr>
            <a:spLocks noChangeArrowheads="1"/>
          </p:cNvSpPr>
          <p:nvPr/>
        </p:nvSpPr>
        <p:spPr bwMode="auto">
          <a:xfrm>
            <a:off x="5184736" y="5956632"/>
            <a:ext cx="9938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1</a:t>
            </a:r>
            <a:endParaRPr lang="en-US" sz="2400" smtClean="0">
              <a:solidFill>
                <a:prstClr val="black"/>
              </a:solidFill>
              <a:latin typeface="Arial" pitchFamily="34" charset="0"/>
              <a:cs typeface="Arial" pitchFamily="34" charset="0"/>
            </a:endParaRPr>
          </a:p>
        </p:txBody>
      </p:sp>
      <p:sp>
        <p:nvSpPr>
          <p:cNvPr id="260" name="Line 65"/>
          <p:cNvSpPr>
            <a:spLocks noChangeShapeType="1"/>
          </p:cNvSpPr>
          <p:nvPr/>
        </p:nvSpPr>
        <p:spPr bwMode="auto">
          <a:xfrm>
            <a:off x="1090704" y="5927038"/>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1" name="Line 67"/>
          <p:cNvSpPr>
            <a:spLocks noChangeShapeType="1"/>
          </p:cNvSpPr>
          <p:nvPr/>
        </p:nvSpPr>
        <p:spPr bwMode="auto">
          <a:xfrm>
            <a:off x="1090704" y="5927038"/>
            <a:ext cx="33742"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2" name="Line 68"/>
          <p:cNvSpPr>
            <a:spLocks noChangeShapeType="1"/>
          </p:cNvSpPr>
          <p:nvPr/>
        </p:nvSpPr>
        <p:spPr bwMode="auto">
          <a:xfrm flipH="1">
            <a:off x="5202168" y="4511440"/>
            <a:ext cx="44989"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3" name="Rectangle 69"/>
          <p:cNvSpPr>
            <a:spLocks noChangeArrowheads="1"/>
          </p:cNvSpPr>
          <p:nvPr/>
        </p:nvSpPr>
        <p:spPr bwMode="auto">
          <a:xfrm>
            <a:off x="685800" y="5808664"/>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cs typeface="Arial" pitchFamily="34" charset="0"/>
              </a:rPr>
              <a:t>10</a:t>
            </a:r>
            <a:endParaRPr lang="en-US" sz="2400" smtClean="0">
              <a:solidFill>
                <a:prstClr val="black"/>
              </a:solidFill>
              <a:latin typeface="Arial" pitchFamily="34" charset="0"/>
              <a:cs typeface="Arial" pitchFamily="34" charset="0"/>
            </a:endParaRPr>
          </a:p>
        </p:txBody>
      </p:sp>
      <p:sp>
        <p:nvSpPr>
          <p:cNvPr id="264" name="Rectangle 70"/>
          <p:cNvSpPr>
            <a:spLocks noChangeArrowheads="1"/>
          </p:cNvSpPr>
          <p:nvPr/>
        </p:nvSpPr>
        <p:spPr bwMode="auto">
          <a:xfrm>
            <a:off x="955736" y="5729748"/>
            <a:ext cx="9938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0</a:t>
            </a:r>
            <a:endParaRPr lang="en-US" sz="2400" smtClean="0">
              <a:solidFill>
                <a:prstClr val="black"/>
              </a:solidFill>
              <a:latin typeface="Arial" pitchFamily="34" charset="0"/>
              <a:cs typeface="Arial" pitchFamily="34" charset="0"/>
            </a:endParaRPr>
          </a:p>
        </p:txBody>
      </p:sp>
      <p:sp>
        <p:nvSpPr>
          <p:cNvPr id="265" name="Line 71"/>
          <p:cNvSpPr>
            <a:spLocks noChangeShapeType="1"/>
          </p:cNvSpPr>
          <p:nvPr/>
        </p:nvSpPr>
        <p:spPr bwMode="auto">
          <a:xfrm>
            <a:off x="1090704" y="5049096"/>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6" name="Line 73"/>
          <p:cNvSpPr>
            <a:spLocks noChangeShapeType="1"/>
          </p:cNvSpPr>
          <p:nvPr/>
        </p:nvSpPr>
        <p:spPr bwMode="auto">
          <a:xfrm>
            <a:off x="1090704" y="4536141"/>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7" name="Line 75"/>
          <p:cNvSpPr>
            <a:spLocks noChangeShapeType="1"/>
          </p:cNvSpPr>
          <p:nvPr/>
        </p:nvSpPr>
        <p:spPr bwMode="auto">
          <a:xfrm>
            <a:off x="1090704" y="4171154"/>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8" name="Line 77"/>
          <p:cNvSpPr>
            <a:spLocks noChangeShapeType="1"/>
          </p:cNvSpPr>
          <p:nvPr/>
        </p:nvSpPr>
        <p:spPr bwMode="auto">
          <a:xfrm>
            <a:off x="1090704" y="3894948"/>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9" name="Line 79"/>
          <p:cNvSpPr>
            <a:spLocks noChangeShapeType="1"/>
          </p:cNvSpPr>
          <p:nvPr/>
        </p:nvSpPr>
        <p:spPr bwMode="auto">
          <a:xfrm>
            <a:off x="1090704" y="3668064"/>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0" name="Line 81"/>
          <p:cNvSpPr>
            <a:spLocks noChangeShapeType="1"/>
          </p:cNvSpPr>
          <p:nvPr/>
        </p:nvSpPr>
        <p:spPr bwMode="auto">
          <a:xfrm>
            <a:off x="1090704" y="3470774"/>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1" name="Line 83"/>
          <p:cNvSpPr>
            <a:spLocks noChangeShapeType="1"/>
          </p:cNvSpPr>
          <p:nvPr/>
        </p:nvSpPr>
        <p:spPr bwMode="auto">
          <a:xfrm>
            <a:off x="1090704" y="3303077"/>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2" name="Line 85"/>
          <p:cNvSpPr>
            <a:spLocks noChangeShapeType="1"/>
          </p:cNvSpPr>
          <p:nvPr/>
        </p:nvSpPr>
        <p:spPr bwMode="auto">
          <a:xfrm>
            <a:off x="1090704" y="3155109"/>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3" name="Rectangle 91"/>
          <p:cNvSpPr>
            <a:spLocks noChangeArrowheads="1"/>
          </p:cNvSpPr>
          <p:nvPr/>
        </p:nvSpPr>
        <p:spPr bwMode="auto">
          <a:xfrm>
            <a:off x="685800" y="2908496"/>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cs typeface="Arial" pitchFamily="34" charset="0"/>
              </a:rPr>
              <a:t>10</a:t>
            </a:r>
            <a:endParaRPr lang="en-US" sz="2400" smtClean="0">
              <a:solidFill>
                <a:prstClr val="black"/>
              </a:solidFill>
              <a:latin typeface="Arial" pitchFamily="34" charset="0"/>
              <a:cs typeface="Arial" pitchFamily="34" charset="0"/>
            </a:endParaRPr>
          </a:p>
        </p:txBody>
      </p:sp>
      <p:sp>
        <p:nvSpPr>
          <p:cNvPr id="274" name="Rectangle 92"/>
          <p:cNvSpPr>
            <a:spLocks noChangeArrowheads="1"/>
          </p:cNvSpPr>
          <p:nvPr/>
        </p:nvSpPr>
        <p:spPr bwMode="auto">
          <a:xfrm>
            <a:off x="955736" y="2829580"/>
            <a:ext cx="9938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1</a:t>
            </a:r>
            <a:endParaRPr lang="en-US" sz="2400" smtClean="0">
              <a:solidFill>
                <a:prstClr val="black"/>
              </a:solidFill>
              <a:latin typeface="Arial" pitchFamily="34" charset="0"/>
              <a:cs typeface="Arial" pitchFamily="34" charset="0"/>
            </a:endParaRPr>
          </a:p>
        </p:txBody>
      </p:sp>
      <p:sp>
        <p:nvSpPr>
          <p:cNvPr id="275" name="Line 94"/>
          <p:cNvSpPr>
            <a:spLocks noChangeShapeType="1"/>
          </p:cNvSpPr>
          <p:nvPr/>
        </p:nvSpPr>
        <p:spPr bwMode="auto">
          <a:xfrm>
            <a:off x="1090704" y="5927038"/>
            <a:ext cx="4004053"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6" name="Line 96"/>
          <p:cNvSpPr>
            <a:spLocks noChangeShapeType="1"/>
          </p:cNvSpPr>
          <p:nvPr/>
        </p:nvSpPr>
        <p:spPr bwMode="auto">
          <a:xfrm flipV="1">
            <a:off x="1090704" y="3026870"/>
            <a:ext cx="1875" cy="290016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7" name="Freeform 97"/>
          <p:cNvSpPr>
            <a:spLocks/>
          </p:cNvSpPr>
          <p:nvPr/>
        </p:nvSpPr>
        <p:spPr bwMode="auto">
          <a:xfrm>
            <a:off x="1090704" y="5088554"/>
            <a:ext cx="4004053" cy="651058"/>
          </a:xfrm>
          <a:custGeom>
            <a:avLst/>
            <a:gdLst/>
            <a:ahLst/>
            <a:cxnLst>
              <a:cxn ang="0">
                <a:pos x="318" y="24"/>
              </a:cxn>
              <a:cxn ang="0">
                <a:pos x="642" y="60"/>
              </a:cxn>
              <a:cxn ang="0">
                <a:pos x="828" y="90"/>
              </a:cxn>
              <a:cxn ang="0">
                <a:pos x="960" y="114"/>
              </a:cxn>
              <a:cxn ang="0">
                <a:pos x="1068" y="138"/>
              </a:cxn>
              <a:cxn ang="0">
                <a:pos x="1152" y="156"/>
              </a:cxn>
              <a:cxn ang="0">
                <a:pos x="1224" y="174"/>
              </a:cxn>
              <a:cxn ang="0">
                <a:pos x="1284" y="192"/>
              </a:cxn>
              <a:cxn ang="0">
                <a:pos x="1338" y="204"/>
              </a:cxn>
              <a:cxn ang="0">
                <a:pos x="1386" y="216"/>
              </a:cxn>
              <a:cxn ang="0">
                <a:pos x="1428" y="228"/>
              </a:cxn>
              <a:cxn ang="0">
                <a:pos x="1470" y="240"/>
              </a:cxn>
              <a:cxn ang="0">
                <a:pos x="1506" y="252"/>
              </a:cxn>
              <a:cxn ang="0">
                <a:pos x="1542" y="258"/>
              </a:cxn>
              <a:cxn ang="0">
                <a:pos x="1572" y="270"/>
              </a:cxn>
              <a:cxn ang="0">
                <a:pos x="1602" y="276"/>
              </a:cxn>
              <a:cxn ang="0">
                <a:pos x="1632" y="282"/>
              </a:cxn>
              <a:cxn ang="0">
                <a:pos x="1662" y="288"/>
              </a:cxn>
              <a:cxn ang="0">
                <a:pos x="1686" y="294"/>
              </a:cxn>
              <a:cxn ang="0">
                <a:pos x="1710" y="300"/>
              </a:cxn>
              <a:cxn ang="0">
                <a:pos x="1728" y="306"/>
              </a:cxn>
              <a:cxn ang="0">
                <a:pos x="1752" y="312"/>
              </a:cxn>
              <a:cxn ang="0">
                <a:pos x="1770" y="318"/>
              </a:cxn>
              <a:cxn ang="0">
                <a:pos x="1794" y="324"/>
              </a:cxn>
              <a:cxn ang="0">
                <a:pos x="1812" y="330"/>
              </a:cxn>
              <a:cxn ang="0">
                <a:pos x="1830" y="330"/>
              </a:cxn>
              <a:cxn ang="0">
                <a:pos x="1848" y="336"/>
              </a:cxn>
              <a:cxn ang="0">
                <a:pos x="1866" y="342"/>
              </a:cxn>
              <a:cxn ang="0">
                <a:pos x="1878" y="342"/>
              </a:cxn>
              <a:cxn ang="0">
                <a:pos x="1896" y="348"/>
              </a:cxn>
              <a:cxn ang="0">
                <a:pos x="1914" y="348"/>
              </a:cxn>
              <a:cxn ang="0">
                <a:pos x="1926" y="354"/>
              </a:cxn>
              <a:cxn ang="0">
                <a:pos x="1938" y="354"/>
              </a:cxn>
              <a:cxn ang="0">
                <a:pos x="1956" y="360"/>
              </a:cxn>
              <a:cxn ang="0">
                <a:pos x="1968" y="360"/>
              </a:cxn>
              <a:cxn ang="0">
                <a:pos x="1980" y="366"/>
              </a:cxn>
              <a:cxn ang="0">
                <a:pos x="1992" y="366"/>
              </a:cxn>
              <a:cxn ang="0">
                <a:pos x="2004" y="372"/>
              </a:cxn>
              <a:cxn ang="0">
                <a:pos x="2016" y="372"/>
              </a:cxn>
              <a:cxn ang="0">
                <a:pos x="2028" y="378"/>
              </a:cxn>
              <a:cxn ang="0">
                <a:pos x="2040" y="378"/>
              </a:cxn>
              <a:cxn ang="0">
                <a:pos x="2052" y="378"/>
              </a:cxn>
              <a:cxn ang="0">
                <a:pos x="2064" y="384"/>
              </a:cxn>
              <a:cxn ang="0">
                <a:pos x="2076" y="384"/>
              </a:cxn>
              <a:cxn ang="0">
                <a:pos x="2088" y="390"/>
              </a:cxn>
              <a:cxn ang="0">
                <a:pos x="2100" y="390"/>
              </a:cxn>
              <a:cxn ang="0">
                <a:pos x="2112" y="390"/>
              </a:cxn>
              <a:cxn ang="0">
                <a:pos x="2124" y="396"/>
              </a:cxn>
              <a:cxn ang="0">
                <a:pos x="2136" y="396"/>
              </a:cxn>
            </a:cxnLst>
            <a:rect l="0" t="0" r="r" b="b"/>
            <a:pathLst>
              <a:path w="2136" h="396">
                <a:moveTo>
                  <a:pt x="0" y="0"/>
                </a:moveTo>
                <a:lnTo>
                  <a:pt x="318" y="24"/>
                </a:lnTo>
                <a:lnTo>
                  <a:pt x="504" y="42"/>
                </a:lnTo>
                <a:lnTo>
                  <a:pt x="642" y="60"/>
                </a:lnTo>
                <a:lnTo>
                  <a:pt x="744" y="72"/>
                </a:lnTo>
                <a:lnTo>
                  <a:pt x="828" y="90"/>
                </a:lnTo>
                <a:lnTo>
                  <a:pt x="900" y="102"/>
                </a:lnTo>
                <a:lnTo>
                  <a:pt x="960" y="114"/>
                </a:lnTo>
                <a:lnTo>
                  <a:pt x="1014" y="126"/>
                </a:lnTo>
                <a:lnTo>
                  <a:pt x="1068" y="138"/>
                </a:lnTo>
                <a:lnTo>
                  <a:pt x="1110" y="150"/>
                </a:lnTo>
                <a:lnTo>
                  <a:pt x="1152" y="156"/>
                </a:lnTo>
                <a:lnTo>
                  <a:pt x="1188" y="168"/>
                </a:lnTo>
                <a:lnTo>
                  <a:pt x="1224" y="174"/>
                </a:lnTo>
                <a:lnTo>
                  <a:pt x="1254" y="186"/>
                </a:lnTo>
                <a:lnTo>
                  <a:pt x="1284" y="192"/>
                </a:lnTo>
                <a:lnTo>
                  <a:pt x="1314" y="198"/>
                </a:lnTo>
                <a:lnTo>
                  <a:pt x="1338" y="204"/>
                </a:lnTo>
                <a:lnTo>
                  <a:pt x="1362" y="210"/>
                </a:lnTo>
                <a:lnTo>
                  <a:pt x="1386" y="216"/>
                </a:lnTo>
                <a:lnTo>
                  <a:pt x="1410" y="222"/>
                </a:lnTo>
                <a:lnTo>
                  <a:pt x="1428" y="228"/>
                </a:lnTo>
                <a:lnTo>
                  <a:pt x="1452" y="234"/>
                </a:lnTo>
                <a:lnTo>
                  <a:pt x="1470" y="240"/>
                </a:lnTo>
                <a:lnTo>
                  <a:pt x="1488" y="246"/>
                </a:lnTo>
                <a:lnTo>
                  <a:pt x="1506" y="252"/>
                </a:lnTo>
                <a:lnTo>
                  <a:pt x="1524" y="258"/>
                </a:lnTo>
                <a:lnTo>
                  <a:pt x="1542" y="258"/>
                </a:lnTo>
                <a:lnTo>
                  <a:pt x="1560" y="264"/>
                </a:lnTo>
                <a:lnTo>
                  <a:pt x="1572" y="270"/>
                </a:lnTo>
                <a:lnTo>
                  <a:pt x="1590" y="270"/>
                </a:lnTo>
                <a:lnTo>
                  <a:pt x="1602" y="276"/>
                </a:lnTo>
                <a:lnTo>
                  <a:pt x="1620" y="282"/>
                </a:lnTo>
                <a:lnTo>
                  <a:pt x="1632" y="282"/>
                </a:lnTo>
                <a:lnTo>
                  <a:pt x="1644" y="288"/>
                </a:lnTo>
                <a:lnTo>
                  <a:pt x="1662" y="288"/>
                </a:lnTo>
                <a:lnTo>
                  <a:pt x="1674" y="294"/>
                </a:lnTo>
                <a:lnTo>
                  <a:pt x="1686" y="294"/>
                </a:lnTo>
                <a:lnTo>
                  <a:pt x="1698" y="300"/>
                </a:lnTo>
                <a:lnTo>
                  <a:pt x="1710" y="300"/>
                </a:lnTo>
                <a:lnTo>
                  <a:pt x="1722" y="306"/>
                </a:lnTo>
                <a:lnTo>
                  <a:pt x="1728" y="306"/>
                </a:lnTo>
                <a:lnTo>
                  <a:pt x="1740" y="312"/>
                </a:lnTo>
                <a:lnTo>
                  <a:pt x="1752" y="312"/>
                </a:lnTo>
                <a:lnTo>
                  <a:pt x="1764" y="318"/>
                </a:lnTo>
                <a:lnTo>
                  <a:pt x="1770" y="318"/>
                </a:lnTo>
                <a:lnTo>
                  <a:pt x="1782" y="318"/>
                </a:lnTo>
                <a:lnTo>
                  <a:pt x="1794" y="324"/>
                </a:lnTo>
                <a:lnTo>
                  <a:pt x="1800" y="324"/>
                </a:lnTo>
                <a:lnTo>
                  <a:pt x="1812" y="330"/>
                </a:lnTo>
                <a:lnTo>
                  <a:pt x="1818" y="330"/>
                </a:lnTo>
                <a:lnTo>
                  <a:pt x="1830" y="330"/>
                </a:lnTo>
                <a:lnTo>
                  <a:pt x="1836" y="336"/>
                </a:lnTo>
                <a:lnTo>
                  <a:pt x="1848" y="336"/>
                </a:lnTo>
                <a:lnTo>
                  <a:pt x="1854" y="336"/>
                </a:lnTo>
                <a:lnTo>
                  <a:pt x="1866" y="342"/>
                </a:lnTo>
                <a:lnTo>
                  <a:pt x="1872" y="342"/>
                </a:lnTo>
                <a:lnTo>
                  <a:pt x="1878" y="342"/>
                </a:lnTo>
                <a:lnTo>
                  <a:pt x="1890" y="348"/>
                </a:lnTo>
                <a:lnTo>
                  <a:pt x="1896" y="348"/>
                </a:lnTo>
                <a:lnTo>
                  <a:pt x="1902" y="348"/>
                </a:lnTo>
                <a:lnTo>
                  <a:pt x="1914" y="348"/>
                </a:lnTo>
                <a:lnTo>
                  <a:pt x="1920" y="354"/>
                </a:lnTo>
                <a:lnTo>
                  <a:pt x="1926" y="354"/>
                </a:lnTo>
                <a:lnTo>
                  <a:pt x="1932" y="354"/>
                </a:lnTo>
                <a:lnTo>
                  <a:pt x="1938" y="354"/>
                </a:lnTo>
                <a:lnTo>
                  <a:pt x="1950" y="360"/>
                </a:lnTo>
                <a:lnTo>
                  <a:pt x="1956" y="360"/>
                </a:lnTo>
                <a:lnTo>
                  <a:pt x="1962" y="360"/>
                </a:lnTo>
                <a:lnTo>
                  <a:pt x="1968" y="360"/>
                </a:lnTo>
                <a:lnTo>
                  <a:pt x="1974" y="366"/>
                </a:lnTo>
                <a:lnTo>
                  <a:pt x="1980" y="366"/>
                </a:lnTo>
                <a:lnTo>
                  <a:pt x="1986" y="366"/>
                </a:lnTo>
                <a:lnTo>
                  <a:pt x="1992" y="366"/>
                </a:lnTo>
                <a:lnTo>
                  <a:pt x="1998" y="372"/>
                </a:lnTo>
                <a:lnTo>
                  <a:pt x="2004" y="372"/>
                </a:lnTo>
                <a:lnTo>
                  <a:pt x="2010" y="372"/>
                </a:lnTo>
                <a:lnTo>
                  <a:pt x="2016" y="372"/>
                </a:lnTo>
                <a:lnTo>
                  <a:pt x="2022" y="372"/>
                </a:lnTo>
                <a:lnTo>
                  <a:pt x="2028" y="378"/>
                </a:lnTo>
                <a:lnTo>
                  <a:pt x="2034" y="378"/>
                </a:lnTo>
                <a:lnTo>
                  <a:pt x="2040" y="378"/>
                </a:lnTo>
                <a:lnTo>
                  <a:pt x="2046" y="378"/>
                </a:lnTo>
                <a:lnTo>
                  <a:pt x="2052" y="378"/>
                </a:lnTo>
                <a:lnTo>
                  <a:pt x="2058" y="384"/>
                </a:lnTo>
                <a:lnTo>
                  <a:pt x="2064" y="384"/>
                </a:lnTo>
                <a:lnTo>
                  <a:pt x="2070" y="384"/>
                </a:lnTo>
                <a:lnTo>
                  <a:pt x="2076" y="384"/>
                </a:lnTo>
                <a:lnTo>
                  <a:pt x="2082" y="384"/>
                </a:lnTo>
                <a:lnTo>
                  <a:pt x="2088" y="390"/>
                </a:lnTo>
                <a:lnTo>
                  <a:pt x="2094" y="390"/>
                </a:lnTo>
                <a:lnTo>
                  <a:pt x="2100" y="390"/>
                </a:lnTo>
                <a:lnTo>
                  <a:pt x="2106" y="390"/>
                </a:lnTo>
                <a:lnTo>
                  <a:pt x="2112" y="390"/>
                </a:lnTo>
                <a:lnTo>
                  <a:pt x="2118" y="390"/>
                </a:lnTo>
                <a:lnTo>
                  <a:pt x="2124" y="396"/>
                </a:lnTo>
                <a:lnTo>
                  <a:pt x="2130" y="396"/>
                </a:lnTo>
                <a:lnTo>
                  <a:pt x="2136" y="396"/>
                </a:lnTo>
              </a:path>
            </a:pathLst>
          </a:custGeom>
          <a:noFill/>
          <a:ln w="2857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8" name="Freeform 98"/>
          <p:cNvSpPr>
            <a:spLocks/>
          </p:cNvSpPr>
          <p:nvPr/>
        </p:nvSpPr>
        <p:spPr bwMode="auto">
          <a:xfrm>
            <a:off x="1270662" y="3026870"/>
            <a:ext cx="3824095" cy="2683149"/>
          </a:xfrm>
          <a:custGeom>
            <a:avLst/>
            <a:gdLst/>
            <a:ahLst/>
            <a:cxnLst>
              <a:cxn ang="0">
                <a:pos x="222" y="300"/>
              </a:cxn>
              <a:cxn ang="0">
                <a:pos x="546" y="678"/>
              </a:cxn>
              <a:cxn ang="0">
                <a:pos x="732" y="870"/>
              </a:cxn>
              <a:cxn ang="0">
                <a:pos x="864" y="996"/>
              </a:cxn>
              <a:cxn ang="0">
                <a:pos x="972" y="1086"/>
              </a:cxn>
              <a:cxn ang="0">
                <a:pos x="1056" y="1152"/>
              </a:cxn>
              <a:cxn ang="0">
                <a:pos x="1128" y="1206"/>
              </a:cxn>
              <a:cxn ang="0">
                <a:pos x="1188" y="1248"/>
              </a:cxn>
              <a:cxn ang="0">
                <a:pos x="1242" y="1290"/>
              </a:cxn>
              <a:cxn ang="0">
                <a:pos x="1290" y="1320"/>
              </a:cxn>
              <a:cxn ang="0">
                <a:pos x="1332" y="1344"/>
              </a:cxn>
              <a:cxn ang="0">
                <a:pos x="1374" y="1368"/>
              </a:cxn>
              <a:cxn ang="0">
                <a:pos x="1410" y="1392"/>
              </a:cxn>
              <a:cxn ang="0">
                <a:pos x="1446" y="1410"/>
              </a:cxn>
              <a:cxn ang="0">
                <a:pos x="1476" y="1428"/>
              </a:cxn>
              <a:cxn ang="0">
                <a:pos x="1506" y="1440"/>
              </a:cxn>
              <a:cxn ang="0">
                <a:pos x="1536" y="1452"/>
              </a:cxn>
              <a:cxn ang="0">
                <a:pos x="1566" y="1470"/>
              </a:cxn>
              <a:cxn ang="0">
                <a:pos x="1590" y="1476"/>
              </a:cxn>
              <a:cxn ang="0">
                <a:pos x="1614" y="1488"/>
              </a:cxn>
              <a:cxn ang="0">
                <a:pos x="1632" y="1500"/>
              </a:cxn>
              <a:cxn ang="0">
                <a:pos x="1656" y="1506"/>
              </a:cxn>
              <a:cxn ang="0">
                <a:pos x="1674" y="1518"/>
              </a:cxn>
              <a:cxn ang="0">
                <a:pos x="1698" y="1524"/>
              </a:cxn>
              <a:cxn ang="0">
                <a:pos x="1716" y="1530"/>
              </a:cxn>
              <a:cxn ang="0">
                <a:pos x="1734" y="1536"/>
              </a:cxn>
              <a:cxn ang="0">
                <a:pos x="1752" y="1548"/>
              </a:cxn>
              <a:cxn ang="0">
                <a:pos x="1770" y="1554"/>
              </a:cxn>
              <a:cxn ang="0">
                <a:pos x="1782" y="1560"/>
              </a:cxn>
              <a:cxn ang="0">
                <a:pos x="1800" y="1560"/>
              </a:cxn>
              <a:cxn ang="0">
                <a:pos x="1818" y="1566"/>
              </a:cxn>
              <a:cxn ang="0">
                <a:pos x="1830" y="1572"/>
              </a:cxn>
              <a:cxn ang="0">
                <a:pos x="1842" y="1578"/>
              </a:cxn>
              <a:cxn ang="0">
                <a:pos x="1860" y="1584"/>
              </a:cxn>
              <a:cxn ang="0">
                <a:pos x="1872" y="1584"/>
              </a:cxn>
              <a:cxn ang="0">
                <a:pos x="1884" y="1590"/>
              </a:cxn>
              <a:cxn ang="0">
                <a:pos x="1896" y="1596"/>
              </a:cxn>
              <a:cxn ang="0">
                <a:pos x="1908" y="1596"/>
              </a:cxn>
              <a:cxn ang="0">
                <a:pos x="1920" y="1602"/>
              </a:cxn>
              <a:cxn ang="0">
                <a:pos x="1932" y="1602"/>
              </a:cxn>
              <a:cxn ang="0">
                <a:pos x="1944" y="1608"/>
              </a:cxn>
              <a:cxn ang="0">
                <a:pos x="1956" y="1608"/>
              </a:cxn>
              <a:cxn ang="0">
                <a:pos x="1968" y="1614"/>
              </a:cxn>
              <a:cxn ang="0">
                <a:pos x="1980" y="1620"/>
              </a:cxn>
              <a:cxn ang="0">
                <a:pos x="1992" y="1620"/>
              </a:cxn>
              <a:cxn ang="0">
                <a:pos x="2004" y="1626"/>
              </a:cxn>
              <a:cxn ang="0">
                <a:pos x="2016" y="1626"/>
              </a:cxn>
              <a:cxn ang="0">
                <a:pos x="2028" y="1632"/>
              </a:cxn>
              <a:cxn ang="0">
                <a:pos x="2040" y="1632"/>
              </a:cxn>
            </a:cxnLst>
            <a:rect l="0" t="0" r="r" b="b"/>
            <a:pathLst>
              <a:path w="2040" h="1632">
                <a:moveTo>
                  <a:pt x="0" y="0"/>
                </a:moveTo>
                <a:lnTo>
                  <a:pt x="222" y="300"/>
                </a:lnTo>
                <a:lnTo>
                  <a:pt x="408" y="528"/>
                </a:lnTo>
                <a:lnTo>
                  <a:pt x="546" y="678"/>
                </a:lnTo>
                <a:lnTo>
                  <a:pt x="648" y="786"/>
                </a:lnTo>
                <a:lnTo>
                  <a:pt x="732" y="870"/>
                </a:lnTo>
                <a:lnTo>
                  <a:pt x="804" y="942"/>
                </a:lnTo>
                <a:lnTo>
                  <a:pt x="864" y="996"/>
                </a:lnTo>
                <a:lnTo>
                  <a:pt x="918" y="1044"/>
                </a:lnTo>
                <a:lnTo>
                  <a:pt x="972" y="1086"/>
                </a:lnTo>
                <a:lnTo>
                  <a:pt x="1014" y="1122"/>
                </a:lnTo>
                <a:lnTo>
                  <a:pt x="1056" y="1152"/>
                </a:lnTo>
                <a:lnTo>
                  <a:pt x="1092" y="1182"/>
                </a:lnTo>
                <a:lnTo>
                  <a:pt x="1128" y="1206"/>
                </a:lnTo>
                <a:lnTo>
                  <a:pt x="1158" y="1230"/>
                </a:lnTo>
                <a:lnTo>
                  <a:pt x="1188" y="1248"/>
                </a:lnTo>
                <a:lnTo>
                  <a:pt x="1218" y="1272"/>
                </a:lnTo>
                <a:lnTo>
                  <a:pt x="1242" y="1290"/>
                </a:lnTo>
                <a:lnTo>
                  <a:pt x="1266" y="1302"/>
                </a:lnTo>
                <a:lnTo>
                  <a:pt x="1290" y="1320"/>
                </a:lnTo>
                <a:lnTo>
                  <a:pt x="1314" y="1332"/>
                </a:lnTo>
                <a:lnTo>
                  <a:pt x="1332" y="1344"/>
                </a:lnTo>
                <a:lnTo>
                  <a:pt x="1356" y="1356"/>
                </a:lnTo>
                <a:lnTo>
                  <a:pt x="1374" y="1368"/>
                </a:lnTo>
                <a:lnTo>
                  <a:pt x="1392" y="1380"/>
                </a:lnTo>
                <a:lnTo>
                  <a:pt x="1410" y="1392"/>
                </a:lnTo>
                <a:lnTo>
                  <a:pt x="1428" y="1398"/>
                </a:lnTo>
                <a:lnTo>
                  <a:pt x="1446" y="1410"/>
                </a:lnTo>
                <a:lnTo>
                  <a:pt x="1464" y="1416"/>
                </a:lnTo>
                <a:lnTo>
                  <a:pt x="1476" y="1428"/>
                </a:lnTo>
                <a:lnTo>
                  <a:pt x="1494" y="1434"/>
                </a:lnTo>
                <a:lnTo>
                  <a:pt x="1506" y="1440"/>
                </a:lnTo>
                <a:lnTo>
                  <a:pt x="1524" y="1446"/>
                </a:lnTo>
                <a:lnTo>
                  <a:pt x="1536" y="1452"/>
                </a:lnTo>
                <a:lnTo>
                  <a:pt x="1548" y="1464"/>
                </a:lnTo>
                <a:lnTo>
                  <a:pt x="1566" y="1470"/>
                </a:lnTo>
                <a:lnTo>
                  <a:pt x="1578" y="1476"/>
                </a:lnTo>
                <a:lnTo>
                  <a:pt x="1590" y="1476"/>
                </a:lnTo>
                <a:lnTo>
                  <a:pt x="1602" y="1482"/>
                </a:lnTo>
                <a:lnTo>
                  <a:pt x="1614" y="1488"/>
                </a:lnTo>
                <a:lnTo>
                  <a:pt x="1626" y="1494"/>
                </a:lnTo>
                <a:lnTo>
                  <a:pt x="1632" y="1500"/>
                </a:lnTo>
                <a:lnTo>
                  <a:pt x="1644" y="1506"/>
                </a:lnTo>
                <a:lnTo>
                  <a:pt x="1656" y="1506"/>
                </a:lnTo>
                <a:lnTo>
                  <a:pt x="1668" y="1512"/>
                </a:lnTo>
                <a:lnTo>
                  <a:pt x="1674" y="1518"/>
                </a:lnTo>
                <a:lnTo>
                  <a:pt x="1686" y="1518"/>
                </a:lnTo>
                <a:lnTo>
                  <a:pt x="1698" y="1524"/>
                </a:lnTo>
                <a:lnTo>
                  <a:pt x="1704" y="1530"/>
                </a:lnTo>
                <a:lnTo>
                  <a:pt x="1716" y="1530"/>
                </a:lnTo>
                <a:lnTo>
                  <a:pt x="1722" y="1536"/>
                </a:lnTo>
                <a:lnTo>
                  <a:pt x="1734" y="1536"/>
                </a:lnTo>
                <a:lnTo>
                  <a:pt x="1740" y="1542"/>
                </a:lnTo>
                <a:lnTo>
                  <a:pt x="1752" y="1548"/>
                </a:lnTo>
                <a:lnTo>
                  <a:pt x="1758" y="1548"/>
                </a:lnTo>
                <a:lnTo>
                  <a:pt x="1770" y="1554"/>
                </a:lnTo>
                <a:lnTo>
                  <a:pt x="1776" y="1554"/>
                </a:lnTo>
                <a:lnTo>
                  <a:pt x="1782" y="1560"/>
                </a:lnTo>
                <a:lnTo>
                  <a:pt x="1794" y="1560"/>
                </a:lnTo>
                <a:lnTo>
                  <a:pt x="1800" y="1560"/>
                </a:lnTo>
                <a:lnTo>
                  <a:pt x="1806" y="1566"/>
                </a:lnTo>
                <a:lnTo>
                  <a:pt x="1818" y="1566"/>
                </a:lnTo>
                <a:lnTo>
                  <a:pt x="1824" y="1572"/>
                </a:lnTo>
                <a:lnTo>
                  <a:pt x="1830" y="1572"/>
                </a:lnTo>
                <a:lnTo>
                  <a:pt x="1836" y="1578"/>
                </a:lnTo>
                <a:lnTo>
                  <a:pt x="1842" y="1578"/>
                </a:lnTo>
                <a:lnTo>
                  <a:pt x="1854" y="1578"/>
                </a:lnTo>
                <a:lnTo>
                  <a:pt x="1860" y="1584"/>
                </a:lnTo>
                <a:lnTo>
                  <a:pt x="1866" y="1584"/>
                </a:lnTo>
                <a:lnTo>
                  <a:pt x="1872" y="1584"/>
                </a:lnTo>
                <a:lnTo>
                  <a:pt x="1878" y="1590"/>
                </a:lnTo>
                <a:lnTo>
                  <a:pt x="1884" y="1590"/>
                </a:lnTo>
                <a:lnTo>
                  <a:pt x="1890" y="1590"/>
                </a:lnTo>
                <a:lnTo>
                  <a:pt x="1896" y="1596"/>
                </a:lnTo>
                <a:lnTo>
                  <a:pt x="1902" y="1596"/>
                </a:lnTo>
                <a:lnTo>
                  <a:pt x="1908" y="1596"/>
                </a:lnTo>
                <a:lnTo>
                  <a:pt x="1914" y="1602"/>
                </a:lnTo>
                <a:lnTo>
                  <a:pt x="1920" y="1602"/>
                </a:lnTo>
                <a:lnTo>
                  <a:pt x="1926" y="1602"/>
                </a:lnTo>
                <a:lnTo>
                  <a:pt x="1932" y="1602"/>
                </a:lnTo>
                <a:lnTo>
                  <a:pt x="1938" y="1608"/>
                </a:lnTo>
                <a:lnTo>
                  <a:pt x="1944" y="1608"/>
                </a:lnTo>
                <a:lnTo>
                  <a:pt x="1950" y="1608"/>
                </a:lnTo>
                <a:lnTo>
                  <a:pt x="1956" y="1608"/>
                </a:lnTo>
                <a:lnTo>
                  <a:pt x="1962" y="1614"/>
                </a:lnTo>
                <a:lnTo>
                  <a:pt x="1968" y="1614"/>
                </a:lnTo>
                <a:lnTo>
                  <a:pt x="1974" y="1614"/>
                </a:lnTo>
                <a:lnTo>
                  <a:pt x="1980" y="1620"/>
                </a:lnTo>
                <a:lnTo>
                  <a:pt x="1986" y="1620"/>
                </a:lnTo>
                <a:lnTo>
                  <a:pt x="1992" y="1620"/>
                </a:lnTo>
                <a:lnTo>
                  <a:pt x="1998" y="1620"/>
                </a:lnTo>
                <a:lnTo>
                  <a:pt x="2004" y="1626"/>
                </a:lnTo>
                <a:lnTo>
                  <a:pt x="2010" y="1626"/>
                </a:lnTo>
                <a:lnTo>
                  <a:pt x="2016" y="1626"/>
                </a:lnTo>
                <a:lnTo>
                  <a:pt x="2022" y="1626"/>
                </a:lnTo>
                <a:lnTo>
                  <a:pt x="2028" y="1632"/>
                </a:lnTo>
                <a:lnTo>
                  <a:pt x="2034" y="1632"/>
                </a:lnTo>
                <a:lnTo>
                  <a:pt x="2040" y="1632"/>
                </a:lnTo>
              </a:path>
            </a:pathLst>
          </a:custGeom>
          <a:noFill/>
          <a:ln w="285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9" name="TextBox 278"/>
          <p:cNvSpPr txBox="1"/>
          <p:nvPr/>
        </p:nvSpPr>
        <p:spPr>
          <a:xfrm>
            <a:off x="2133600" y="3200400"/>
            <a:ext cx="2362199" cy="954107"/>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Simple, but too fragile</a:t>
            </a:r>
            <a:endParaRPr lang="en-US" sz="2800" b="1" dirty="0">
              <a:solidFill>
                <a:srgbClr val="FF0000"/>
              </a:solidFill>
              <a:latin typeface="Times New Roman" pitchFamily="18" charset="0"/>
              <a:cs typeface="Times New Roman" pitchFamily="18" charset="0"/>
            </a:endParaRPr>
          </a:p>
        </p:txBody>
      </p:sp>
      <p:sp>
        <p:nvSpPr>
          <p:cNvPr id="280" name="TextBox 279"/>
          <p:cNvSpPr txBox="1"/>
          <p:nvPr/>
        </p:nvSpPr>
        <p:spPr>
          <a:xfrm>
            <a:off x="1134777" y="4530804"/>
            <a:ext cx="1460656" cy="523220"/>
          </a:xfrm>
          <a:prstGeom prst="rect">
            <a:avLst/>
          </a:prstGeom>
          <a:noFill/>
        </p:spPr>
        <p:txBody>
          <a:bodyPr wrap="none" rtlCol="0">
            <a:spAutoFit/>
          </a:bodyPr>
          <a:lstStyle/>
          <a:p>
            <a:r>
              <a:rPr lang="en-US" sz="2800" b="1" dirty="0" smtClean="0">
                <a:solidFill>
                  <a:srgbClr val="0070C0"/>
                </a:solidFill>
                <a:latin typeface="Times New Roman" pitchFamily="18" charset="0"/>
                <a:cs typeface="Times New Roman" pitchFamily="18" charset="0"/>
              </a:rPr>
              <a:t>complex</a:t>
            </a:r>
            <a:endParaRPr lang="en-US" sz="2800" b="1" dirty="0">
              <a:solidFill>
                <a:srgbClr val="0070C0"/>
              </a:solidFill>
              <a:latin typeface="Times New Roman" pitchFamily="18" charset="0"/>
              <a:cs typeface="Times New Roman" pitchFamily="18" charset="0"/>
            </a:endParaRPr>
          </a:p>
        </p:txBody>
      </p:sp>
      <p:cxnSp>
        <p:nvCxnSpPr>
          <p:cNvPr id="283" name="Straight Connector 282"/>
          <p:cNvCxnSpPr>
            <a:endCxn id="259" idx="0"/>
          </p:cNvCxnSpPr>
          <p:nvPr/>
        </p:nvCxnSpPr>
        <p:spPr bwMode="auto">
          <a:xfrm>
            <a:off x="1058577" y="5953780"/>
            <a:ext cx="4175852" cy="2852"/>
          </a:xfrm>
          <a:prstGeom prst="line">
            <a:avLst/>
          </a:prstGeom>
          <a:noFill/>
          <a:ln w="57150" cap="flat" cmpd="sng" algn="ctr">
            <a:solidFill>
              <a:srgbClr val="CC00CC"/>
            </a:solidFill>
            <a:prstDash val="solid"/>
            <a:round/>
            <a:headEnd type="none" w="med" len="med"/>
            <a:tailEnd type="none" w="med" len="med"/>
          </a:ln>
          <a:effectLst/>
        </p:spPr>
      </p:cxnSp>
      <p:sp>
        <p:nvSpPr>
          <p:cNvPr id="285" name="TextBox 284"/>
          <p:cNvSpPr txBox="1"/>
          <p:nvPr/>
        </p:nvSpPr>
        <p:spPr>
          <a:xfrm>
            <a:off x="1210977" y="5344179"/>
            <a:ext cx="1951175" cy="523220"/>
          </a:xfrm>
          <a:prstGeom prst="rect">
            <a:avLst/>
          </a:prstGeom>
          <a:noFill/>
        </p:spPr>
        <p:txBody>
          <a:bodyPr wrap="none" rtlCol="0">
            <a:spAutoFit/>
          </a:bodyPr>
          <a:lstStyle/>
          <a:p>
            <a:r>
              <a:rPr lang="en-US" sz="2800" b="1" dirty="0" smtClean="0">
                <a:solidFill>
                  <a:srgbClr val="CC00CC"/>
                </a:solidFill>
                <a:latin typeface="Times New Roman" pitchFamily="18" charset="0"/>
                <a:cs typeface="Times New Roman" pitchFamily="18" charset="0"/>
              </a:rPr>
              <a:t>No tradeoff</a:t>
            </a:r>
            <a:endParaRPr lang="en-US" sz="2800" b="1" dirty="0">
              <a:solidFill>
                <a:srgbClr val="CC00CC"/>
              </a:solidFill>
              <a:latin typeface="Times New Roman" pitchFamily="18" charset="0"/>
              <a:cs typeface="Times New Roman" pitchFamily="18" charset="0"/>
            </a:endParaRPr>
          </a:p>
        </p:txBody>
      </p:sp>
      <p:sp>
        <p:nvSpPr>
          <p:cNvPr id="85" name="TextBox 84"/>
          <p:cNvSpPr txBox="1"/>
          <p:nvPr/>
        </p:nvSpPr>
        <p:spPr>
          <a:xfrm>
            <a:off x="2438400" y="381000"/>
            <a:ext cx="6705600" cy="2246769"/>
          </a:xfrm>
          <a:prstGeom prst="rect">
            <a:avLst/>
          </a:prstGeom>
          <a:noFill/>
        </p:spPr>
        <p:txBody>
          <a:bodyPr wrap="square" rtlCol="0">
            <a:spAutoFit/>
          </a:bodyPr>
          <a:lstStyle/>
          <a:p>
            <a:r>
              <a:rPr lang="en-US" sz="2800" dirty="0" smtClean="0">
                <a:solidFill>
                  <a:prstClr val="black"/>
                </a:solidFill>
              </a:rPr>
              <a:t>Hard tradeoff in glycolysis is</a:t>
            </a:r>
          </a:p>
          <a:p>
            <a:pPr>
              <a:buFont typeface="Arial" pitchFamily="34" charset="0"/>
              <a:buChar char="•"/>
            </a:pPr>
            <a:r>
              <a:rPr lang="en-US" sz="2800" dirty="0" smtClean="0">
                <a:solidFill>
                  <a:prstClr val="black"/>
                </a:solidFill>
              </a:rPr>
              <a:t> </a:t>
            </a:r>
            <a:r>
              <a:rPr lang="en-US" sz="2800" b="1" dirty="0" smtClean="0">
                <a:solidFill>
                  <a:prstClr val="black"/>
                </a:solidFill>
              </a:rPr>
              <a:t>robustness </a:t>
            </a:r>
            <a:r>
              <a:rPr lang="en-US" sz="2800" b="1" dirty="0" err="1" smtClean="0">
                <a:solidFill>
                  <a:prstClr val="black"/>
                </a:solidFill>
              </a:rPr>
              <a:t>vs</a:t>
            </a:r>
            <a:r>
              <a:rPr lang="en-US" sz="2800" b="1" dirty="0" smtClean="0">
                <a:solidFill>
                  <a:prstClr val="black"/>
                </a:solidFill>
              </a:rPr>
              <a:t> efficiency</a:t>
            </a:r>
          </a:p>
          <a:p>
            <a:pPr>
              <a:buFont typeface="Arial" pitchFamily="34" charset="0"/>
              <a:buChar char="•"/>
            </a:pPr>
            <a:r>
              <a:rPr lang="en-US" sz="2800" dirty="0" smtClean="0">
                <a:solidFill>
                  <a:prstClr val="black"/>
                </a:solidFill>
              </a:rPr>
              <a:t> </a:t>
            </a:r>
            <a:r>
              <a:rPr lang="en-US" sz="2800" b="1" dirty="0" smtClean="0">
                <a:solidFill>
                  <a:srgbClr val="CC00CC"/>
                </a:solidFill>
              </a:rPr>
              <a:t>absent without autocatalysis</a:t>
            </a:r>
          </a:p>
          <a:p>
            <a:pPr>
              <a:buFont typeface="Arial" pitchFamily="34" charset="0"/>
              <a:buChar char="•"/>
            </a:pPr>
            <a:r>
              <a:rPr lang="en-US" sz="2800" dirty="0" smtClean="0">
                <a:solidFill>
                  <a:prstClr val="black"/>
                </a:solidFill>
              </a:rPr>
              <a:t> </a:t>
            </a:r>
            <a:r>
              <a:rPr lang="en-US" sz="2800" b="1" dirty="0" smtClean="0">
                <a:solidFill>
                  <a:srgbClr val="FF0000"/>
                </a:solidFill>
              </a:rPr>
              <a:t>too fragile with simple control</a:t>
            </a:r>
          </a:p>
          <a:p>
            <a:pPr>
              <a:buFont typeface="Arial" pitchFamily="34" charset="0"/>
              <a:buChar char="•"/>
            </a:pPr>
            <a:r>
              <a:rPr lang="en-US" sz="2800" b="1" dirty="0" smtClean="0">
                <a:solidFill>
                  <a:srgbClr val="3333FF"/>
                </a:solidFill>
              </a:rPr>
              <a:t> plausibly robust with complex control</a:t>
            </a:r>
            <a:endParaRPr lang="en-US" sz="2800" b="1" dirty="0">
              <a:solidFill>
                <a:srgbClr val="3333FF"/>
              </a:solidFill>
            </a:endParaRPr>
          </a:p>
        </p:txBody>
      </p:sp>
      <p:sp>
        <p:nvSpPr>
          <p:cNvPr id="60" name="TextBox 59"/>
          <p:cNvSpPr txBox="1"/>
          <p:nvPr/>
        </p:nvSpPr>
        <p:spPr>
          <a:xfrm>
            <a:off x="3352800" y="6019800"/>
            <a:ext cx="1628010" cy="523220"/>
          </a:xfrm>
          <a:prstGeom prst="rect">
            <a:avLst/>
          </a:prstGeom>
          <a:noFill/>
        </p:spPr>
        <p:txBody>
          <a:bodyPr wrap="none" rtlCol="0">
            <a:spAutoFit/>
          </a:bodyPr>
          <a:lstStyle/>
          <a:p>
            <a:r>
              <a:rPr lang="en-US" sz="2800" dirty="0" smtClean="0">
                <a:solidFill>
                  <a:prstClr val="black"/>
                </a:solidFill>
              </a:rPr>
              <a:t>expensive</a:t>
            </a:r>
            <a:endParaRPr lang="en-US" sz="2800" dirty="0">
              <a:solidFill>
                <a:prstClr val="black"/>
              </a:solidFill>
            </a:endParaRPr>
          </a:p>
        </p:txBody>
      </p:sp>
      <p:sp>
        <p:nvSpPr>
          <p:cNvPr id="61" name="TextBox 60"/>
          <p:cNvSpPr txBox="1"/>
          <p:nvPr/>
        </p:nvSpPr>
        <p:spPr>
          <a:xfrm>
            <a:off x="0" y="2296180"/>
            <a:ext cx="1092607" cy="523220"/>
          </a:xfrm>
          <a:prstGeom prst="rect">
            <a:avLst/>
          </a:prstGeom>
          <a:noFill/>
        </p:spPr>
        <p:txBody>
          <a:bodyPr wrap="none" rtlCol="0">
            <a:spAutoFit/>
          </a:bodyPr>
          <a:lstStyle/>
          <a:p>
            <a:r>
              <a:rPr lang="en-US" sz="2800" dirty="0" smtClean="0">
                <a:solidFill>
                  <a:prstClr val="black"/>
                </a:solidFill>
              </a:rPr>
              <a:t>fragile</a:t>
            </a:r>
            <a:endParaRPr lang="en-US" sz="2800" dirty="0">
              <a:solidFill>
                <a:prstClr val="black"/>
              </a:solidFill>
            </a:endParaRPr>
          </a:p>
        </p:txBody>
      </p:sp>
      <p:graphicFrame>
        <p:nvGraphicFramePr>
          <p:cNvPr id="9569284" name="Object 4"/>
          <p:cNvGraphicFramePr>
            <a:graphicFrameLocks noChangeAspect="1"/>
          </p:cNvGraphicFramePr>
          <p:nvPr/>
        </p:nvGraphicFramePr>
        <p:xfrm>
          <a:off x="5105400" y="3124200"/>
          <a:ext cx="3566435" cy="2057400"/>
        </p:xfrm>
        <a:graphic>
          <a:graphicData uri="http://schemas.openxmlformats.org/presentationml/2006/ole">
            <p:oleObj spid="_x0000_s2276356" name="Equation" r:id="rId6" imgW="1688760" imgH="965160" progId="Equation.DSMT4">
              <p:embed/>
            </p:oleObj>
          </a:graphicData>
        </a:graphic>
      </p:graphicFrame>
    </p:spTree>
  </p:cSld>
  <p:clrMapOvr>
    <a:masterClrMapping/>
  </p:clrMapOvr>
  <p:transition/>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p:cNvSpPr txBox="1"/>
          <p:nvPr/>
        </p:nvSpPr>
        <p:spPr>
          <a:xfrm>
            <a:off x="76200" y="86380"/>
            <a:ext cx="4483920" cy="523220"/>
          </a:xfrm>
          <a:prstGeom prst="rect">
            <a:avLst/>
          </a:prstGeom>
          <a:noFill/>
        </p:spPr>
        <p:txBody>
          <a:bodyPr wrap="none" rtlCol="0">
            <a:spAutoFit/>
          </a:bodyPr>
          <a:lstStyle/>
          <a:p>
            <a:r>
              <a:rPr lang="en-US" sz="2800" dirty="0" smtClean="0">
                <a:solidFill>
                  <a:srgbClr val="3366FF"/>
                </a:solidFill>
                <a:latin typeface="Arial" pitchFamily="34" charset="0"/>
                <a:cs typeface="Arial" pitchFamily="34" charset="0"/>
              </a:rPr>
              <a:t>This picture is very general</a:t>
            </a:r>
            <a:endParaRPr lang="en-US" sz="2800" dirty="0">
              <a:solidFill>
                <a:srgbClr val="3366FF"/>
              </a:solidFill>
              <a:latin typeface="Arial" pitchFamily="34" charset="0"/>
              <a:cs typeface="Arial" pitchFamily="34" charset="0"/>
            </a:endParaRPr>
          </a:p>
        </p:txBody>
      </p:sp>
      <p:sp>
        <p:nvSpPr>
          <p:cNvPr id="59" name="TextBox 58"/>
          <p:cNvSpPr txBox="1"/>
          <p:nvPr/>
        </p:nvSpPr>
        <p:spPr>
          <a:xfrm>
            <a:off x="5867400" y="1828800"/>
            <a:ext cx="2895600" cy="954107"/>
          </a:xfrm>
          <a:prstGeom prst="rect">
            <a:avLst/>
          </a:prstGeom>
          <a:noFill/>
        </p:spPr>
        <p:txBody>
          <a:bodyPr wrap="square" rtlCol="0">
            <a:spAutoFit/>
          </a:bodyPr>
          <a:lstStyle/>
          <a:p>
            <a:pPr algn="ctr"/>
            <a:r>
              <a:rPr lang="en-US" sz="2800" dirty="0" smtClean="0">
                <a:solidFill>
                  <a:srgbClr val="000000"/>
                </a:solidFill>
                <a:latin typeface="Arial" pitchFamily="-72" charset="0"/>
                <a:ea typeface="ＭＳ Ｐゴシック" pitchFamily="-72" charset="-128"/>
              </a:rPr>
              <a:t>metabolic expensive</a:t>
            </a:r>
            <a:endParaRPr lang="en-US" sz="2800" dirty="0">
              <a:solidFill>
                <a:srgbClr val="000000"/>
              </a:solidFill>
              <a:latin typeface="Arial" pitchFamily="-72" charset="0"/>
              <a:ea typeface="ＭＳ Ｐゴシック" pitchFamily="-72" charset="-128"/>
            </a:endParaRPr>
          </a:p>
        </p:txBody>
      </p:sp>
      <p:sp>
        <p:nvSpPr>
          <p:cNvPr id="61" name="TextBox 60"/>
          <p:cNvSpPr txBox="1"/>
          <p:nvPr/>
        </p:nvSpPr>
        <p:spPr>
          <a:xfrm>
            <a:off x="3962400" y="2046982"/>
            <a:ext cx="1165704" cy="523220"/>
          </a:xfrm>
          <a:prstGeom prst="rect">
            <a:avLst/>
          </a:prstGeom>
          <a:noFill/>
        </p:spPr>
        <p:txBody>
          <a:bodyPr wrap="none" rtlCol="0">
            <a:spAutoFit/>
          </a:bodyPr>
          <a:lstStyle/>
          <a:p>
            <a:pPr algn="ctr"/>
            <a:r>
              <a:rPr lang="en-US" sz="2800" dirty="0" smtClean="0">
                <a:solidFill>
                  <a:srgbClr val="000000"/>
                </a:solidFill>
                <a:latin typeface="Arial" pitchFamily="-72" charset="0"/>
                <a:ea typeface="ＭＳ Ｐゴシック" pitchFamily="-72" charset="-128"/>
              </a:rPr>
              <a:t>cheap</a:t>
            </a:r>
          </a:p>
        </p:txBody>
      </p:sp>
      <p:sp>
        <p:nvSpPr>
          <p:cNvPr id="48" name="TextBox 47"/>
          <p:cNvSpPr txBox="1"/>
          <p:nvPr/>
        </p:nvSpPr>
        <p:spPr>
          <a:xfrm>
            <a:off x="3962400" y="3758625"/>
            <a:ext cx="1447800" cy="58477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large </a:t>
            </a:r>
            <a:r>
              <a:rPr lang="en-US" sz="3200" dirty="0" smtClean="0">
                <a:solidFill>
                  <a:prstClr val="black"/>
                </a:solidFill>
                <a:latin typeface="Arial" pitchFamily="34" charset="0"/>
                <a:cs typeface="Arial" pitchFamily="34" charset="0"/>
                <a:sym typeface="Symbol"/>
              </a:rPr>
              <a:t></a:t>
            </a:r>
          </a:p>
        </p:txBody>
      </p:sp>
      <p:sp>
        <p:nvSpPr>
          <p:cNvPr id="50" name="TextBox 49"/>
          <p:cNvSpPr txBox="1"/>
          <p:nvPr/>
        </p:nvSpPr>
        <p:spPr>
          <a:xfrm>
            <a:off x="6781800" y="3758625"/>
            <a:ext cx="1752600" cy="58477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small </a:t>
            </a:r>
            <a:r>
              <a:rPr lang="en-US" sz="3200" dirty="0" smtClean="0">
                <a:solidFill>
                  <a:prstClr val="black"/>
                </a:solidFill>
                <a:latin typeface="Arial" pitchFamily="34" charset="0"/>
                <a:cs typeface="Arial" pitchFamily="34" charset="0"/>
                <a:sym typeface="Symbol"/>
              </a:rPr>
              <a:t></a:t>
            </a:r>
          </a:p>
        </p:txBody>
      </p:sp>
      <p:sp>
        <p:nvSpPr>
          <p:cNvPr id="52" name="TextBox 51"/>
          <p:cNvSpPr txBox="1"/>
          <p:nvPr/>
        </p:nvSpPr>
        <p:spPr>
          <a:xfrm>
            <a:off x="6858000" y="5638800"/>
            <a:ext cx="1003801"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slow </a:t>
            </a:r>
          </a:p>
        </p:txBody>
      </p:sp>
      <p:sp>
        <p:nvSpPr>
          <p:cNvPr id="54" name="TextBox 53"/>
          <p:cNvSpPr txBox="1"/>
          <p:nvPr/>
        </p:nvSpPr>
        <p:spPr>
          <a:xfrm>
            <a:off x="3962400" y="5522893"/>
            <a:ext cx="1611333" cy="954107"/>
          </a:xfrm>
          <a:prstGeom prst="rect">
            <a:avLst/>
          </a:prstGeom>
          <a:noFill/>
        </p:spPr>
        <p:txBody>
          <a:bodyPr wrap="square" rtlCol="0">
            <a:spAutoFit/>
          </a:bodyPr>
          <a:lstStyle/>
          <a:p>
            <a:pPr algn="ctr"/>
            <a:r>
              <a:rPr lang="en-US" sz="2800" dirty="0" smtClean="0">
                <a:solidFill>
                  <a:srgbClr val="000000"/>
                </a:solidFill>
                <a:latin typeface="Arial" pitchFamily="-72" charset="0"/>
                <a:ea typeface="ＭＳ Ｐゴシック" pitchFamily="-72" charset="-128"/>
              </a:rPr>
              <a:t>fast multiply</a:t>
            </a:r>
          </a:p>
        </p:txBody>
      </p:sp>
      <p:sp>
        <p:nvSpPr>
          <p:cNvPr id="58" name="TextBox 57"/>
          <p:cNvSpPr txBox="1"/>
          <p:nvPr/>
        </p:nvSpPr>
        <p:spPr>
          <a:xfrm>
            <a:off x="1600200" y="914400"/>
            <a:ext cx="5848652" cy="584775"/>
          </a:xfrm>
          <a:prstGeom prst="rect">
            <a:avLst/>
          </a:prstGeom>
          <a:noFill/>
        </p:spPr>
        <p:txBody>
          <a:bodyPr wrap="none" rtlCol="0">
            <a:spAutoFit/>
          </a:bodyPr>
          <a:lstStyle/>
          <a:p>
            <a:r>
              <a:rPr lang="en-US" sz="3200" dirty="0" smtClean="0">
                <a:solidFill>
                  <a:prstClr val="black"/>
                </a:solidFill>
                <a:latin typeface="Arial" pitchFamily="34" charset="0"/>
                <a:cs typeface="Arial" pitchFamily="34" charset="0"/>
              </a:rPr>
              <a:t>Domain specific costs/tradeoffs</a:t>
            </a:r>
            <a:endParaRPr lang="en-US" sz="3200" dirty="0">
              <a:solidFill>
                <a:prstClr val="black"/>
              </a:solidFill>
              <a:latin typeface="Arial" pitchFamily="34" charset="0"/>
              <a:cs typeface="Arial" pitchFamily="34" charset="0"/>
            </a:endParaRPr>
          </a:p>
        </p:txBody>
      </p:sp>
      <p:sp>
        <p:nvSpPr>
          <p:cNvPr id="64" name="TextBox 63"/>
          <p:cNvSpPr txBox="1"/>
          <p:nvPr/>
        </p:nvSpPr>
        <p:spPr>
          <a:xfrm>
            <a:off x="304801" y="1818382"/>
            <a:ext cx="2133599" cy="954107"/>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metabolic overhead </a:t>
            </a:r>
            <a:endParaRPr lang="en-US" sz="2800" dirty="0">
              <a:solidFill>
                <a:prstClr val="black"/>
              </a:solidFill>
              <a:latin typeface="Arial" pitchFamily="34" charset="0"/>
              <a:cs typeface="Arial" pitchFamily="34" charset="0"/>
            </a:endParaRPr>
          </a:p>
        </p:txBody>
      </p:sp>
      <p:sp>
        <p:nvSpPr>
          <p:cNvPr id="66" name="TextBox 65"/>
          <p:cNvSpPr txBox="1"/>
          <p:nvPr/>
        </p:nvSpPr>
        <p:spPr>
          <a:xfrm>
            <a:off x="304800" y="3581400"/>
            <a:ext cx="2438400" cy="1015663"/>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CNS reaction time </a:t>
            </a:r>
            <a:r>
              <a:rPr lang="en-US" sz="3200" dirty="0" smtClean="0">
                <a:solidFill>
                  <a:prstClr val="black"/>
                </a:solidFill>
                <a:latin typeface="Arial" pitchFamily="34" charset="0"/>
                <a:cs typeface="Arial" pitchFamily="34" charset="0"/>
                <a:sym typeface="Symbol"/>
              </a:rPr>
              <a:t></a:t>
            </a:r>
            <a:r>
              <a:rPr lang="en-US" sz="2800" dirty="0" smtClean="0">
                <a:solidFill>
                  <a:prstClr val="black"/>
                </a:solidFill>
                <a:latin typeface="Arial" pitchFamily="34" charset="0"/>
                <a:cs typeface="Arial" pitchFamily="34" charset="0"/>
                <a:sym typeface="Symbol"/>
              </a:rPr>
              <a:t> (delay)</a:t>
            </a:r>
            <a:endParaRPr lang="en-US" sz="2800" dirty="0">
              <a:solidFill>
                <a:prstClr val="black"/>
              </a:solidFill>
              <a:latin typeface="Arial" pitchFamily="34" charset="0"/>
              <a:cs typeface="Arial" pitchFamily="34" charset="0"/>
            </a:endParaRPr>
          </a:p>
        </p:txBody>
      </p:sp>
      <p:sp>
        <p:nvSpPr>
          <p:cNvPr id="68" name="TextBox 67"/>
          <p:cNvSpPr txBox="1"/>
          <p:nvPr/>
        </p:nvSpPr>
        <p:spPr>
          <a:xfrm>
            <a:off x="304800" y="5168205"/>
            <a:ext cx="2743200" cy="138499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phage multiplication rate</a:t>
            </a:r>
            <a:endParaRPr lang="en-US" sz="2800" dirty="0">
              <a:solidFill>
                <a:prstClr val="black"/>
              </a:solidFill>
              <a:latin typeface="Arial" pitchFamily="34" charset="0"/>
              <a:cs typeface="Arial" pitchFamily="34" charset="0"/>
            </a:endParaRPr>
          </a:p>
        </p:txBody>
      </p:sp>
      <p:cxnSp>
        <p:nvCxnSpPr>
          <p:cNvPr id="14" name="Straight Arrow Connector 13"/>
          <p:cNvCxnSpPr/>
          <p:nvPr/>
        </p:nvCxnSpPr>
        <p:spPr>
          <a:xfrm>
            <a:off x="5486400" y="2362200"/>
            <a:ext cx="838200" cy="0"/>
          </a:xfrm>
          <a:prstGeom prst="straightConnector1">
            <a:avLst/>
          </a:prstGeom>
          <a:ln w="381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5638800" y="4114800"/>
            <a:ext cx="838200" cy="0"/>
          </a:xfrm>
          <a:prstGeom prst="straightConnector1">
            <a:avLst/>
          </a:prstGeom>
          <a:ln w="381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5791200" y="5943600"/>
            <a:ext cx="838200" cy="0"/>
          </a:xfrm>
          <a:prstGeom prst="straightConnector1">
            <a:avLst/>
          </a:prstGeom>
          <a:ln w="381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3124200"/>
            <a:ext cx="9144000" cy="0"/>
          </a:xfrm>
          <a:prstGeom prst="line">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5029200"/>
            <a:ext cx="9144000" cy="0"/>
          </a:xfrm>
          <a:prstGeom prst="line">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1676400"/>
            <a:ext cx="9144000" cy="0"/>
          </a:xfrm>
          <a:prstGeom prst="line">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p:cNvSpPr txBox="1"/>
          <p:nvPr/>
        </p:nvSpPr>
        <p:spPr>
          <a:xfrm>
            <a:off x="76200" y="86380"/>
            <a:ext cx="4483920" cy="523220"/>
          </a:xfrm>
          <a:prstGeom prst="rect">
            <a:avLst/>
          </a:prstGeom>
          <a:noFill/>
        </p:spPr>
        <p:txBody>
          <a:bodyPr wrap="none" rtlCol="0">
            <a:spAutoFit/>
          </a:bodyPr>
          <a:lstStyle/>
          <a:p>
            <a:r>
              <a:rPr lang="en-US" sz="2800" dirty="0" smtClean="0">
                <a:solidFill>
                  <a:srgbClr val="3366FF"/>
                </a:solidFill>
                <a:latin typeface="Arial" pitchFamily="34" charset="0"/>
                <a:cs typeface="Arial" pitchFamily="34" charset="0"/>
              </a:rPr>
              <a:t>This picture is very general</a:t>
            </a:r>
            <a:endParaRPr lang="en-US" sz="2800" dirty="0">
              <a:solidFill>
                <a:srgbClr val="3366FF"/>
              </a:solidFill>
              <a:latin typeface="Arial" pitchFamily="34" charset="0"/>
              <a:cs typeface="Arial" pitchFamily="34" charset="0"/>
            </a:endParaRPr>
          </a:p>
        </p:txBody>
      </p:sp>
      <p:sp>
        <p:nvSpPr>
          <p:cNvPr id="59" name="TextBox 58"/>
          <p:cNvSpPr txBox="1"/>
          <p:nvPr/>
        </p:nvSpPr>
        <p:spPr>
          <a:xfrm>
            <a:off x="6629400" y="4266962"/>
            <a:ext cx="1981199" cy="523220"/>
          </a:xfrm>
          <a:prstGeom prst="rect">
            <a:avLst/>
          </a:prstGeom>
          <a:noFill/>
        </p:spPr>
        <p:txBody>
          <a:bodyPr wrap="square" rtlCol="0">
            <a:spAutoFit/>
          </a:bodyPr>
          <a:lstStyle/>
          <a:p>
            <a:pPr algn="ctr"/>
            <a:r>
              <a:rPr lang="en-US" sz="2800" dirty="0" smtClean="0">
                <a:solidFill>
                  <a:srgbClr val="3366FF"/>
                </a:solidFill>
                <a:latin typeface="Arial" pitchFamily="-72" charset="0"/>
                <a:ea typeface="ＭＳ Ｐゴシック" pitchFamily="-72" charset="-128"/>
              </a:rPr>
              <a:t>expensive</a:t>
            </a:r>
            <a:endParaRPr lang="en-US" sz="2800" dirty="0">
              <a:solidFill>
                <a:srgbClr val="3366FF"/>
              </a:solidFill>
              <a:latin typeface="Arial" pitchFamily="-72" charset="0"/>
              <a:ea typeface="ＭＳ Ｐゴシック" pitchFamily="-72" charset="-128"/>
            </a:endParaRPr>
          </a:p>
        </p:txBody>
      </p:sp>
      <p:sp>
        <p:nvSpPr>
          <p:cNvPr id="61" name="TextBox 60"/>
          <p:cNvSpPr txBox="1"/>
          <p:nvPr/>
        </p:nvSpPr>
        <p:spPr>
          <a:xfrm>
            <a:off x="4038599" y="4266962"/>
            <a:ext cx="1165704" cy="523220"/>
          </a:xfrm>
          <a:prstGeom prst="rect">
            <a:avLst/>
          </a:prstGeom>
          <a:noFill/>
        </p:spPr>
        <p:txBody>
          <a:bodyPr wrap="none" rtlCol="0">
            <a:spAutoFit/>
          </a:bodyPr>
          <a:lstStyle/>
          <a:p>
            <a:pPr algn="ctr"/>
            <a:r>
              <a:rPr lang="en-US" sz="2800" dirty="0" smtClean="0">
                <a:solidFill>
                  <a:srgbClr val="3366FF"/>
                </a:solidFill>
                <a:latin typeface="Arial" pitchFamily="-72" charset="0"/>
                <a:ea typeface="ＭＳ Ｐゴシック" pitchFamily="-72" charset="-128"/>
              </a:rPr>
              <a:t>cheap</a:t>
            </a:r>
          </a:p>
        </p:txBody>
      </p:sp>
      <p:sp>
        <p:nvSpPr>
          <p:cNvPr id="48" name="TextBox 47"/>
          <p:cNvSpPr txBox="1"/>
          <p:nvPr/>
        </p:nvSpPr>
        <p:spPr>
          <a:xfrm>
            <a:off x="3962400" y="4911805"/>
            <a:ext cx="1447800" cy="584775"/>
          </a:xfrm>
          <a:prstGeom prst="rect">
            <a:avLst/>
          </a:prstGeom>
          <a:noFill/>
        </p:spPr>
        <p:txBody>
          <a:bodyPr wrap="square" rtlCol="0">
            <a:spAutoFit/>
          </a:bodyPr>
          <a:lstStyle/>
          <a:p>
            <a:r>
              <a:rPr lang="en-US" sz="2800" dirty="0" smtClean="0">
                <a:solidFill>
                  <a:srgbClr val="3366FF"/>
                </a:solidFill>
                <a:latin typeface="Arial" pitchFamily="34" charset="0"/>
                <a:cs typeface="Arial" pitchFamily="34" charset="0"/>
              </a:rPr>
              <a:t>large </a:t>
            </a:r>
            <a:r>
              <a:rPr lang="en-US" sz="3200" dirty="0" smtClean="0">
                <a:solidFill>
                  <a:srgbClr val="3366FF"/>
                </a:solidFill>
                <a:latin typeface="Arial" pitchFamily="34" charset="0"/>
                <a:cs typeface="Arial" pitchFamily="34" charset="0"/>
                <a:sym typeface="Symbol"/>
              </a:rPr>
              <a:t></a:t>
            </a:r>
          </a:p>
        </p:txBody>
      </p:sp>
      <p:sp>
        <p:nvSpPr>
          <p:cNvPr id="50" name="TextBox 49"/>
          <p:cNvSpPr txBox="1"/>
          <p:nvPr/>
        </p:nvSpPr>
        <p:spPr>
          <a:xfrm>
            <a:off x="6781800" y="4977587"/>
            <a:ext cx="1371600" cy="584775"/>
          </a:xfrm>
          <a:prstGeom prst="rect">
            <a:avLst/>
          </a:prstGeom>
          <a:noFill/>
        </p:spPr>
        <p:txBody>
          <a:bodyPr wrap="square" rtlCol="0">
            <a:spAutoFit/>
          </a:bodyPr>
          <a:lstStyle/>
          <a:p>
            <a:r>
              <a:rPr lang="en-US" sz="2800" dirty="0" smtClean="0">
                <a:solidFill>
                  <a:srgbClr val="3366FF"/>
                </a:solidFill>
                <a:latin typeface="Arial" pitchFamily="34" charset="0"/>
                <a:cs typeface="Arial" pitchFamily="34" charset="0"/>
              </a:rPr>
              <a:t>small </a:t>
            </a:r>
            <a:r>
              <a:rPr lang="en-US" sz="3200" dirty="0" smtClean="0">
                <a:solidFill>
                  <a:srgbClr val="3366FF"/>
                </a:solidFill>
                <a:latin typeface="Arial" pitchFamily="34" charset="0"/>
                <a:cs typeface="Arial" pitchFamily="34" charset="0"/>
                <a:sym typeface="Symbol"/>
              </a:rPr>
              <a:t></a:t>
            </a:r>
          </a:p>
        </p:txBody>
      </p:sp>
      <p:sp>
        <p:nvSpPr>
          <p:cNvPr id="52" name="TextBox 51"/>
          <p:cNvSpPr txBox="1"/>
          <p:nvPr/>
        </p:nvSpPr>
        <p:spPr>
          <a:xfrm>
            <a:off x="6934200" y="5725180"/>
            <a:ext cx="1003801" cy="523220"/>
          </a:xfrm>
          <a:prstGeom prst="rect">
            <a:avLst/>
          </a:prstGeom>
          <a:noFill/>
        </p:spPr>
        <p:txBody>
          <a:bodyPr wrap="none" rtlCol="0">
            <a:spAutoFit/>
          </a:bodyPr>
          <a:lstStyle/>
          <a:p>
            <a:r>
              <a:rPr lang="en-US" sz="2800" dirty="0" smtClean="0">
                <a:solidFill>
                  <a:srgbClr val="3366FF"/>
                </a:solidFill>
                <a:latin typeface="Arial" pitchFamily="-72" charset="0"/>
                <a:ea typeface="ＭＳ Ｐゴシック" pitchFamily="-72" charset="-128"/>
              </a:rPr>
              <a:t>slow </a:t>
            </a:r>
          </a:p>
        </p:txBody>
      </p:sp>
      <p:sp>
        <p:nvSpPr>
          <p:cNvPr id="54" name="TextBox 53"/>
          <p:cNvSpPr txBox="1"/>
          <p:nvPr/>
        </p:nvSpPr>
        <p:spPr>
          <a:xfrm>
            <a:off x="3810000" y="5725180"/>
            <a:ext cx="1611333" cy="523220"/>
          </a:xfrm>
          <a:prstGeom prst="rect">
            <a:avLst/>
          </a:prstGeom>
          <a:noFill/>
        </p:spPr>
        <p:txBody>
          <a:bodyPr wrap="square" rtlCol="0">
            <a:spAutoFit/>
          </a:bodyPr>
          <a:lstStyle/>
          <a:p>
            <a:pPr algn="ctr"/>
            <a:r>
              <a:rPr lang="en-US" sz="2800" dirty="0" smtClean="0">
                <a:solidFill>
                  <a:srgbClr val="3366FF"/>
                </a:solidFill>
                <a:latin typeface="Arial" pitchFamily="-72" charset="0"/>
                <a:ea typeface="ＭＳ Ｐゴシック" pitchFamily="-72" charset="-128"/>
              </a:rPr>
              <a:t>fast</a:t>
            </a:r>
          </a:p>
        </p:txBody>
      </p:sp>
      <p:sp>
        <p:nvSpPr>
          <p:cNvPr id="58" name="TextBox 57"/>
          <p:cNvSpPr txBox="1"/>
          <p:nvPr/>
        </p:nvSpPr>
        <p:spPr>
          <a:xfrm>
            <a:off x="1295400" y="6273225"/>
            <a:ext cx="5153911" cy="523220"/>
          </a:xfrm>
          <a:prstGeom prst="rect">
            <a:avLst/>
          </a:prstGeom>
          <a:noFill/>
        </p:spPr>
        <p:txBody>
          <a:bodyPr wrap="none" rtlCol="0">
            <a:spAutoFit/>
          </a:bodyPr>
          <a:lstStyle/>
          <a:p>
            <a:r>
              <a:rPr lang="en-US" sz="2800" dirty="0" smtClean="0">
                <a:solidFill>
                  <a:prstClr val="black"/>
                </a:solidFill>
                <a:latin typeface="Arial" pitchFamily="34" charset="0"/>
                <a:cs typeface="Arial" pitchFamily="34" charset="0"/>
              </a:rPr>
              <a:t>Domain specific costs/tradeoffs</a:t>
            </a:r>
            <a:endParaRPr lang="en-US" sz="2800" dirty="0">
              <a:solidFill>
                <a:prstClr val="black"/>
              </a:solidFill>
              <a:latin typeface="Arial" pitchFamily="34" charset="0"/>
              <a:cs typeface="Arial" pitchFamily="34" charset="0"/>
            </a:endParaRPr>
          </a:p>
        </p:txBody>
      </p:sp>
      <p:sp>
        <p:nvSpPr>
          <p:cNvPr id="64" name="TextBox 63"/>
          <p:cNvSpPr txBox="1"/>
          <p:nvPr/>
        </p:nvSpPr>
        <p:spPr>
          <a:xfrm>
            <a:off x="381000" y="4287560"/>
            <a:ext cx="2819399" cy="523220"/>
          </a:xfrm>
          <a:prstGeom prst="rect">
            <a:avLst/>
          </a:prstGeom>
          <a:noFill/>
        </p:spPr>
        <p:txBody>
          <a:bodyPr wrap="square" rtlCol="0">
            <a:spAutoFit/>
          </a:bodyPr>
          <a:lstStyle/>
          <a:p>
            <a:r>
              <a:rPr lang="en-US" sz="2800" dirty="0" smtClean="0">
                <a:solidFill>
                  <a:srgbClr val="3366FF"/>
                </a:solidFill>
                <a:latin typeface="Arial" pitchFamily="34" charset="0"/>
                <a:cs typeface="Arial" pitchFamily="34" charset="0"/>
              </a:rPr>
              <a:t>metabolic cost</a:t>
            </a:r>
            <a:endParaRPr lang="en-US" sz="2800" dirty="0">
              <a:solidFill>
                <a:srgbClr val="3366FF"/>
              </a:solidFill>
              <a:latin typeface="Arial" pitchFamily="34" charset="0"/>
              <a:cs typeface="Arial" pitchFamily="34" charset="0"/>
            </a:endParaRPr>
          </a:p>
        </p:txBody>
      </p:sp>
      <p:sp>
        <p:nvSpPr>
          <p:cNvPr id="66" name="TextBox 65"/>
          <p:cNvSpPr txBox="1"/>
          <p:nvPr/>
        </p:nvSpPr>
        <p:spPr>
          <a:xfrm>
            <a:off x="304800" y="4911805"/>
            <a:ext cx="2743200" cy="584775"/>
          </a:xfrm>
          <a:prstGeom prst="rect">
            <a:avLst/>
          </a:prstGeom>
          <a:noFill/>
        </p:spPr>
        <p:txBody>
          <a:bodyPr wrap="square" rtlCol="0">
            <a:spAutoFit/>
          </a:bodyPr>
          <a:lstStyle/>
          <a:p>
            <a:r>
              <a:rPr lang="en-US" sz="2800" dirty="0" smtClean="0">
                <a:solidFill>
                  <a:srgbClr val="3366FF"/>
                </a:solidFill>
                <a:latin typeface="Arial" pitchFamily="34" charset="0"/>
                <a:cs typeface="Arial" pitchFamily="34" charset="0"/>
              </a:rPr>
              <a:t>reaction time </a:t>
            </a:r>
            <a:r>
              <a:rPr lang="en-US" sz="3200" dirty="0" smtClean="0">
                <a:solidFill>
                  <a:srgbClr val="3366FF"/>
                </a:solidFill>
                <a:latin typeface="Arial" pitchFamily="34" charset="0"/>
                <a:cs typeface="Arial" pitchFamily="34" charset="0"/>
                <a:sym typeface="Symbol"/>
              </a:rPr>
              <a:t></a:t>
            </a:r>
            <a:r>
              <a:rPr lang="en-US" sz="2800" dirty="0" smtClean="0">
                <a:solidFill>
                  <a:srgbClr val="3366FF"/>
                </a:solidFill>
                <a:latin typeface="Arial" pitchFamily="34" charset="0"/>
                <a:cs typeface="Arial" pitchFamily="34" charset="0"/>
                <a:sym typeface="Symbol"/>
              </a:rPr>
              <a:t> </a:t>
            </a:r>
            <a:endParaRPr lang="en-US" sz="2800" dirty="0">
              <a:solidFill>
                <a:srgbClr val="3366FF"/>
              </a:solidFill>
              <a:latin typeface="Arial" pitchFamily="34" charset="0"/>
              <a:cs typeface="Arial" pitchFamily="34" charset="0"/>
            </a:endParaRPr>
          </a:p>
        </p:txBody>
      </p:sp>
      <p:sp>
        <p:nvSpPr>
          <p:cNvPr id="68" name="TextBox 67"/>
          <p:cNvSpPr txBox="1"/>
          <p:nvPr/>
        </p:nvSpPr>
        <p:spPr>
          <a:xfrm>
            <a:off x="381000" y="5648980"/>
            <a:ext cx="2743200" cy="523220"/>
          </a:xfrm>
          <a:prstGeom prst="rect">
            <a:avLst/>
          </a:prstGeom>
          <a:noFill/>
        </p:spPr>
        <p:txBody>
          <a:bodyPr wrap="square" rtlCol="0">
            <a:spAutoFit/>
          </a:bodyPr>
          <a:lstStyle/>
          <a:p>
            <a:r>
              <a:rPr lang="en-US" sz="2800" dirty="0" smtClean="0">
                <a:solidFill>
                  <a:srgbClr val="3366FF"/>
                </a:solidFill>
                <a:latin typeface="Arial" pitchFamily="34" charset="0"/>
                <a:cs typeface="Arial" pitchFamily="34" charset="0"/>
              </a:rPr>
              <a:t>phage x rate</a:t>
            </a:r>
            <a:endParaRPr lang="en-US" sz="2800" dirty="0">
              <a:solidFill>
                <a:srgbClr val="3366FF"/>
              </a:solidFill>
              <a:latin typeface="Arial" pitchFamily="34" charset="0"/>
              <a:cs typeface="Arial" pitchFamily="34" charset="0"/>
            </a:endParaRPr>
          </a:p>
        </p:txBody>
      </p:sp>
      <p:cxnSp>
        <p:nvCxnSpPr>
          <p:cNvPr id="14" name="Straight Arrow Connector 13"/>
          <p:cNvCxnSpPr/>
          <p:nvPr/>
        </p:nvCxnSpPr>
        <p:spPr>
          <a:xfrm>
            <a:off x="5562599" y="4582180"/>
            <a:ext cx="838200" cy="0"/>
          </a:xfrm>
          <a:prstGeom prst="straightConnector1">
            <a:avLst/>
          </a:prstGeom>
          <a:ln w="38100">
            <a:solidFill>
              <a:schemeClr val="accent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5638800" y="5267980"/>
            <a:ext cx="838200" cy="0"/>
          </a:xfrm>
          <a:prstGeom prst="straightConnector1">
            <a:avLst/>
          </a:prstGeom>
          <a:ln w="38100">
            <a:solidFill>
              <a:schemeClr val="accent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5638800" y="6029980"/>
            <a:ext cx="838200" cy="0"/>
          </a:xfrm>
          <a:prstGeom prst="straightConnector1">
            <a:avLst/>
          </a:prstGeom>
          <a:ln w="38100">
            <a:solidFill>
              <a:schemeClr val="accent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048000" y="990600"/>
            <a:ext cx="1347149" cy="440479"/>
          </a:xfrm>
          <a:prstGeom prst="rect">
            <a:avLst/>
          </a:prstGeom>
          <a:noFill/>
        </p:spPr>
        <p:txBody>
          <a:bodyPr wrap="square" rtlCol="0">
            <a:spAutoFit/>
          </a:bodyPr>
          <a:lstStyle/>
          <a:p>
            <a:r>
              <a:rPr lang="en-US" sz="2800" dirty="0" smtClean="0">
                <a:solidFill>
                  <a:srgbClr val="000000"/>
                </a:solidFill>
                <a:latin typeface="Arial" pitchFamily="-72" charset="0"/>
                <a:ea typeface="ＭＳ Ｐゴシック" pitchFamily="-72" charset="-128"/>
              </a:rPr>
              <a:t>fragile</a:t>
            </a:r>
            <a:endParaRPr lang="en-US" sz="2800" dirty="0">
              <a:solidFill>
                <a:srgbClr val="000000"/>
              </a:solidFill>
              <a:latin typeface="Arial" pitchFamily="-72" charset="0"/>
              <a:ea typeface="ＭＳ Ｐゴシック" pitchFamily="-72" charset="-128"/>
            </a:endParaRPr>
          </a:p>
        </p:txBody>
      </p:sp>
      <p:sp>
        <p:nvSpPr>
          <p:cNvPr id="22" name="TextBox 21"/>
          <p:cNvSpPr txBox="1"/>
          <p:nvPr/>
        </p:nvSpPr>
        <p:spPr>
          <a:xfrm>
            <a:off x="2971800" y="3429000"/>
            <a:ext cx="997557" cy="440479"/>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robust</a:t>
            </a:r>
            <a:endParaRPr lang="en-US" sz="2800" dirty="0">
              <a:solidFill>
                <a:srgbClr val="000000"/>
              </a:solidFill>
              <a:latin typeface="Arial" pitchFamily="-72" charset="0"/>
              <a:ea typeface="ＭＳ Ｐゴシック" pitchFamily="-72" charset="-128"/>
            </a:endParaRPr>
          </a:p>
        </p:txBody>
      </p:sp>
      <p:cxnSp>
        <p:nvCxnSpPr>
          <p:cNvPr id="24" name="Straight Arrow Connector 23"/>
          <p:cNvCxnSpPr/>
          <p:nvPr/>
        </p:nvCxnSpPr>
        <p:spPr>
          <a:xfrm flipV="1">
            <a:off x="4495800" y="1066800"/>
            <a:ext cx="0" cy="2819400"/>
          </a:xfrm>
          <a:prstGeom prst="straightConnector1">
            <a:avLst/>
          </a:prstGeom>
          <a:ln w="38100">
            <a:solidFill>
              <a:schemeClr val="tx1"/>
            </a:solidFill>
            <a:headEnd type="none" w="med" len="med"/>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4495800" y="3886200"/>
            <a:ext cx="3505200" cy="0"/>
          </a:xfrm>
          <a:prstGeom prst="straightConnector1">
            <a:avLst/>
          </a:prstGeom>
          <a:ln w="38100">
            <a:solidFill>
              <a:schemeClr val="tx1"/>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27" name="Freeform 97"/>
          <p:cNvSpPr>
            <a:spLocks/>
          </p:cNvSpPr>
          <p:nvPr/>
        </p:nvSpPr>
        <p:spPr bwMode="auto">
          <a:xfrm>
            <a:off x="4648200" y="2911261"/>
            <a:ext cx="3432117" cy="822469"/>
          </a:xfrm>
          <a:custGeom>
            <a:avLst/>
            <a:gdLst/>
            <a:ahLst/>
            <a:cxnLst>
              <a:cxn ang="0">
                <a:pos x="318" y="24"/>
              </a:cxn>
              <a:cxn ang="0">
                <a:pos x="642" y="60"/>
              </a:cxn>
              <a:cxn ang="0">
                <a:pos x="828" y="90"/>
              </a:cxn>
              <a:cxn ang="0">
                <a:pos x="960" y="114"/>
              </a:cxn>
              <a:cxn ang="0">
                <a:pos x="1068" y="138"/>
              </a:cxn>
              <a:cxn ang="0">
                <a:pos x="1152" y="156"/>
              </a:cxn>
              <a:cxn ang="0">
                <a:pos x="1224" y="174"/>
              </a:cxn>
              <a:cxn ang="0">
                <a:pos x="1284" y="192"/>
              </a:cxn>
              <a:cxn ang="0">
                <a:pos x="1338" y="204"/>
              </a:cxn>
              <a:cxn ang="0">
                <a:pos x="1386" y="216"/>
              </a:cxn>
              <a:cxn ang="0">
                <a:pos x="1428" y="228"/>
              </a:cxn>
              <a:cxn ang="0">
                <a:pos x="1470" y="240"/>
              </a:cxn>
              <a:cxn ang="0">
                <a:pos x="1506" y="252"/>
              </a:cxn>
              <a:cxn ang="0">
                <a:pos x="1542" y="258"/>
              </a:cxn>
              <a:cxn ang="0">
                <a:pos x="1572" y="270"/>
              </a:cxn>
              <a:cxn ang="0">
                <a:pos x="1602" y="276"/>
              </a:cxn>
              <a:cxn ang="0">
                <a:pos x="1632" y="282"/>
              </a:cxn>
              <a:cxn ang="0">
                <a:pos x="1662" y="288"/>
              </a:cxn>
              <a:cxn ang="0">
                <a:pos x="1686" y="294"/>
              </a:cxn>
              <a:cxn ang="0">
                <a:pos x="1710" y="300"/>
              </a:cxn>
              <a:cxn ang="0">
                <a:pos x="1728" y="306"/>
              </a:cxn>
              <a:cxn ang="0">
                <a:pos x="1752" y="312"/>
              </a:cxn>
              <a:cxn ang="0">
                <a:pos x="1770" y="318"/>
              </a:cxn>
              <a:cxn ang="0">
                <a:pos x="1794" y="324"/>
              </a:cxn>
              <a:cxn ang="0">
                <a:pos x="1812" y="330"/>
              </a:cxn>
              <a:cxn ang="0">
                <a:pos x="1830" y="330"/>
              </a:cxn>
              <a:cxn ang="0">
                <a:pos x="1848" y="336"/>
              </a:cxn>
              <a:cxn ang="0">
                <a:pos x="1866" y="342"/>
              </a:cxn>
              <a:cxn ang="0">
                <a:pos x="1878" y="342"/>
              </a:cxn>
              <a:cxn ang="0">
                <a:pos x="1896" y="348"/>
              </a:cxn>
              <a:cxn ang="0">
                <a:pos x="1914" y="348"/>
              </a:cxn>
              <a:cxn ang="0">
                <a:pos x="1926" y="354"/>
              </a:cxn>
              <a:cxn ang="0">
                <a:pos x="1938" y="354"/>
              </a:cxn>
              <a:cxn ang="0">
                <a:pos x="1956" y="360"/>
              </a:cxn>
              <a:cxn ang="0">
                <a:pos x="1968" y="360"/>
              </a:cxn>
              <a:cxn ang="0">
                <a:pos x="1980" y="366"/>
              </a:cxn>
              <a:cxn ang="0">
                <a:pos x="1992" y="366"/>
              </a:cxn>
              <a:cxn ang="0">
                <a:pos x="2004" y="372"/>
              </a:cxn>
              <a:cxn ang="0">
                <a:pos x="2016" y="372"/>
              </a:cxn>
              <a:cxn ang="0">
                <a:pos x="2028" y="378"/>
              </a:cxn>
              <a:cxn ang="0">
                <a:pos x="2040" y="378"/>
              </a:cxn>
              <a:cxn ang="0">
                <a:pos x="2052" y="378"/>
              </a:cxn>
              <a:cxn ang="0">
                <a:pos x="2064" y="384"/>
              </a:cxn>
              <a:cxn ang="0">
                <a:pos x="2076" y="384"/>
              </a:cxn>
              <a:cxn ang="0">
                <a:pos x="2088" y="390"/>
              </a:cxn>
              <a:cxn ang="0">
                <a:pos x="2100" y="390"/>
              </a:cxn>
              <a:cxn ang="0">
                <a:pos x="2112" y="390"/>
              </a:cxn>
              <a:cxn ang="0">
                <a:pos x="2124" y="396"/>
              </a:cxn>
              <a:cxn ang="0">
                <a:pos x="2136" y="396"/>
              </a:cxn>
            </a:cxnLst>
            <a:rect l="0" t="0" r="r" b="b"/>
            <a:pathLst>
              <a:path w="2136" h="396">
                <a:moveTo>
                  <a:pt x="0" y="0"/>
                </a:moveTo>
                <a:lnTo>
                  <a:pt x="318" y="24"/>
                </a:lnTo>
                <a:lnTo>
                  <a:pt x="504" y="42"/>
                </a:lnTo>
                <a:lnTo>
                  <a:pt x="642" y="60"/>
                </a:lnTo>
                <a:lnTo>
                  <a:pt x="744" y="72"/>
                </a:lnTo>
                <a:lnTo>
                  <a:pt x="828" y="90"/>
                </a:lnTo>
                <a:lnTo>
                  <a:pt x="900" y="102"/>
                </a:lnTo>
                <a:lnTo>
                  <a:pt x="960" y="114"/>
                </a:lnTo>
                <a:lnTo>
                  <a:pt x="1014" y="126"/>
                </a:lnTo>
                <a:lnTo>
                  <a:pt x="1068" y="138"/>
                </a:lnTo>
                <a:lnTo>
                  <a:pt x="1110" y="150"/>
                </a:lnTo>
                <a:lnTo>
                  <a:pt x="1152" y="156"/>
                </a:lnTo>
                <a:lnTo>
                  <a:pt x="1188" y="168"/>
                </a:lnTo>
                <a:lnTo>
                  <a:pt x="1224" y="174"/>
                </a:lnTo>
                <a:lnTo>
                  <a:pt x="1254" y="186"/>
                </a:lnTo>
                <a:lnTo>
                  <a:pt x="1284" y="192"/>
                </a:lnTo>
                <a:lnTo>
                  <a:pt x="1314" y="198"/>
                </a:lnTo>
                <a:lnTo>
                  <a:pt x="1338" y="204"/>
                </a:lnTo>
                <a:lnTo>
                  <a:pt x="1362" y="210"/>
                </a:lnTo>
                <a:lnTo>
                  <a:pt x="1386" y="216"/>
                </a:lnTo>
                <a:lnTo>
                  <a:pt x="1410" y="222"/>
                </a:lnTo>
                <a:lnTo>
                  <a:pt x="1428" y="228"/>
                </a:lnTo>
                <a:lnTo>
                  <a:pt x="1452" y="234"/>
                </a:lnTo>
                <a:lnTo>
                  <a:pt x="1470" y="240"/>
                </a:lnTo>
                <a:lnTo>
                  <a:pt x="1488" y="246"/>
                </a:lnTo>
                <a:lnTo>
                  <a:pt x="1506" y="252"/>
                </a:lnTo>
                <a:lnTo>
                  <a:pt x="1524" y="258"/>
                </a:lnTo>
                <a:lnTo>
                  <a:pt x="1542" y="258"/>
                </a:lnTo>
                <a:lnTo>
                  <a:pt x="1560" y="264"/>
                </a:lnTo>
                <a:lnTo>
                  <a:pt x="1572" y="270"/>
                </a:lnTo>
                <a:lnTo>
                  <a:pt x="1590" y="270"/>
                </a:lnTo>
                <a:lnTo>
                  <a:pt x="1602" y="276"/>
                </a:lnTo>
                <a:lnTo>
                  <a:pt x="1620" y="282"/>
                </a:lnTo>
                <a:lnTo>
                  <a:pt x="1632" y="282"/>
                </a:lnTo>
                <a:lnTo>
                  <a:pt x="1644" y="288"/>
                </a:lnTo>
                <a:lnTo>
                  <a:pt x="1662" y="288"/>
                </a:lnTo>
                <a:lnTo>
                  <a:pt x="1674" y="294"/>
                </a:lnTo>
                <a:lnTo>
                  <a:pt x="1686" y="294"/>
                </a:lnTo>
                <a:lnTo>
                  <a:pt x="1698" y="300"/>
                </a:lnTo>
                <a:lnTo>
                  <a:pt x="1710" y="300"/>
                </a:lnTo>
                <a:lnTo>
                  <a:pt x="1722" y="306"/>
                </a:lnTo>
                <a:lnTo>
                  <a:pt x="1728" y="306"/>
                </a:lnTo>
                <a:lnTo>
                  <a:pt x="1740" y="312"/>
                </a:lnTo>
                <a:lnTo>
                  <a:pt x="1752" y="312"/>
                </a:lnTo>
                <a:lnTo>
                  <a:pt x="1764" y="318"/>
                </a:lnTo>
                <a:lnTo>
                  <a:pt x="1770" y="318"/>
                </a:lnTo>
                <a:lnTo>
                  <a:pt x="1782" y="318"/>
                </a:lnTo>
                <a:lnTo>
                  <a:pt x="1794" y="324"/>
                </a:lnTo>
                <a:lnTo>
                  <a:pt x="1800" y="324"/>
                </a:lnTo>
                <a:lnTo>
                  <a:pt x="1812" y="330"/>
                </a:lnTo>
                <a:lnTo>
                  <a:pt x="1818" y="330"/>
                </a:lnTo>
                <a:lnTo>
                  <a:pt x="1830" y="330"/>
                </a:lnTo>
                <a:lnTo>
                  <a:pt x="1836" y="336"/>
                </a:lnTo>
                <a:lnTo>
                  <a:pt x="1848" y="336"/>
                </a:lnTo>
                <a:lnTo>
                  <a:pt x="1854" y="336"/>
                </a:lnTo>
                <a:lnTo>
                  <a:pt x="1866" y="342"/>
                </a:lnTo>
                <a:lnTo>
                  <a:pt x="1872" y="342"/>
                </a:lnTo>
                <a:lnTo>
                  <a:pt x="1878" y="342"/>
                </a:lnTo>
                <a:lnTo>
                  <a:pt x="1890" y="348"/>
                </a:lnTo>
                <a:lnTo>
                  <a:pt x="1896" y="348"/>
                </a:lnTo>
                <a:lnTo>
                  <a:pt x="1902" y="348"/>
                </a:lnTo>
                <a:lnTo>
                  <a:pt x="1914" y="348"/>
                </a:lnTo>
                <a:lnTo>
                  <a:pt x="1920" y="354"/>
                </a:lnTo>
                <a:lnTo>
                  <a:pt x="1926" y="354"/>
                </a:lnTo>
                <a:lnTo>
                  <a:pt x="1932" y="354"/>
                </a:lnTo>
                <a:lnTo>
                  <a:pt x="1938" y="354"/>
                </a:lnTo>
                <a:lnTo>
                  <a:pt x="1950" y="360"/>
                </a:lnTo>
                <a:lnTo>
                  <a:pt x="1956" y="360"/>
                </a:lnTo>
                <a:lnTo>
                  <a:pt x="1962" y="360"/>
                </a:lnTo>
                <a:lnTo>
                  <a:pt x="1968" y="360"/>
                </a:lnTo>
                <a:lnTo>
                  <a:pt x="1974" y="366"/>
                </a:lnTo>
                <a:lnTo>
                  <a:pt x="1980" y="366"/>
                </a:lnTo>
                <a:lnTo>
                  <a:pt x="1986" y="366"/>
                </a:lnTo>
                <a:lnTo>
                  <a:pt x="1992" y="366"/>
                </a:lnTo>
                <a:lnTo>
                  <a:pt x="1998" y="372"/>
                </a:lnTo>
                <a:lnTo>
                  <a:pt x="2004" y="372"/>
                </a:lnTo>
                <a:lnTo>
                  <a:pt x="2010" y="372"/>
                </a:lnTo>
                <a:lnTo>
                  <a:pt x="2016" y="372"/>
                </a:lnTo>
                <a:lnTo>
                  <a:pt x="2022" y="372"/>
                </a:lnTo>
                <a:lnTo>
                  <a:pt x="2028" y="378"/>
                </a:lnTo>
                <a:lnTo>
                  <a:pt x="2034" y="378"/>
                </a:lnTo>
                <a:lnTo>
                  <a:pt x="2040" y="378"/>
                </a:lnTo>
                <a:lnTo>
                  <a:pt x="2046" y="378"/>
                </a:lnTo>
                <a:lnTo>
                  <a:pt x="2052" y="378"/>
                </a:lnTo>
                <a:lnTo>
                  <a:pt x="2058" y="384"/>
                </a:lnTo>
                <a:lnTo>
                  <a:pt x="2064" y="384"/>
                </a:lnTo>
                <a:lnTo>
                  <a:pt x="2070" y="384"/>
                </a:lnTo>
                <a:lnTo>
                  <a:pt x="2076" y="384"/>
                </a:lnTo>
                <a:lnTo>
                  <a:pt x="2082" y="384"/>
                </a:lnTo>
                <a:lnTo>
                  <a:pt x="2088" y="390"/>
                </a:lnTo>
                <a:lnTo>
                  <a:pt x="2094" y="390"/>
                </a:lnTo>
                <a:lnTo>
                  <a:pt x="2100" y="390"/>
                </a:lnTo>
                <a:lnTo>
                  <a:pt x="2106" y="390"/>
                </a:lnTo>
                <a:lnTo>
                  <a:pt x="2112" y="390"/>
                </a:lnTo>
                <a:lnTo>
                  <a:pt x="2118" y="390"/>
                </a:lnTo>
                <a:lnTo>
                  <a:pt x="2124" y="396"/>
                </a:lnTo>
                <a:lnTo>
                  <a:pt x="2130" y="396"/>
                </a:lnTo>
                <a:lnTo>
                  <a:pt x="2136" y="396"/>
                </a:lnTo>
              </a:path>
            </a:pathLst>
          </a:custGeom>
          <a:noFill/>
          <a:ln w="762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8" name="Freeform 98"/>
          <p:cNvSpPr>
            <a:spLocks/>
          </p:cNvSpPr>
          <p:nvPr/>
        </p:nvSpPr>
        <p:spPr bwMode="auto">
          <a:xfrm>
            <a:off x="4951736" y="990600"/>
            <a:ext cx="3277864" cy="2438400"/>
          </a:xfrm>
          <a:custGeom>
            <a:avLst/>
            <a:gdLst/>
            <a:ahLst/>
            <a:cxnLst>
              <a:cxn ang="0">
                <a:pos x="222" y="300"/>
              </a:cxn>
              <a:cxn ang="0">
                <a:pos x="546" y="678"/>
              </a:cxn>
              <a:cxn ang="0">
                <a:pos x="732" y="870"/>
              </a:cxn>
              <a:cxn ang="0">
                <a:pos x="864" y="996"/>
              </a:cxn>
              <a:cxn ang="0">
                <a:pos x="972" y="1086"/>
              </a:cxn>
              <a:cxn ang="0">
                <a:pos x="1056" y="1152"/>
              </a:cxn>
              <a:cxn ang="0">
                <a:pos x="1128" y="1206"/>
              </a:cxn>
              <a:cxn ang="0">
                <a:pos x="1188" y="1248"/>
              </a:cxn>
              <a:cxn ang="0">
                <a:pos x="1242" y="1290"/>
              </a:cxn>
              <a:cxn ang="0">
                <a:pos x="1290" y="1320"/>
              </a:cxn>
              <a:cxn ang="0">
                <a:pos x="1332" y="1344"/>
              </a:cxn>
              <a:cxn ang="0">
                <a:pos x="1374" y="1368"/>
              </a:cxn>
              <a:cxn ang="0">
                <a:pos x="1410" y="1392"/>
              </a:cxn>
              <a:cxn ang="0">
                <a:pos x="1446" y="1410"/>
              </a:cxn>
              <a:cxn ang="0">
                <a:pos x="1476" y="1428"/>
              </a:cxn>
              <a:cxn ang="0">
                <a:pos x="1506" y="1440"/>
              </a:cxn>
              <a:cxn ang="0">
                <a:pos x="1536" y="1452"/>
              </a:cxn>
              <a:cxn ang="0">
                <a:pos x="1566" y="1470"/>
              </a:cxn>
              <a:cxn ang="0">
                <a:pos x="1590" y="1476"/>
              </a:cxn>
              <a:cxn ang="0">
                <a:pos x="1614" y="1488"/>
              </a:cxn>
              <a:cxn ang="0">
                <a:pos x="1632" y="1500"/>
              </a:cxn>
              <a:cxn ang="0">
                <a:pos x="1656" y="1506"/>
              </a:cxn>
              <a:cxn ang="0">
                <a:pos x="1674" y="1518"/>
              </a:cxn>
              <a:cxn ang="0">
                <a:pos x="1698" y="1524"/>
              </a:cxn>
              <a:cxn ang="0">
                <a:pos x="1716" y="1530"/>
              </a:cxn>
              <a:cxn ang="0">
                <a:pos x="1734" y="1536"/>
              </a:cxn>
              <a:cxn ang="0">
                <a:pos x="1752" y="1548"/>
              </a:cxn>
              <a:cxn ang="0">
                <a:pos x="1770" y="1554"/>
              </a:cxn>
              <a:cxn ang="0">
                <a:pos x="1782" y="1560"/>
              </a:cxn>
              <a:cxn ang="0">
                <a:pos x="1800" y="1560"/>
              </a:cxn>
              <a:cxn ang="0">
                <a:pos x="1818" y="1566"/>
              </a:cxn>
              <a:cxn ang="0">
                <a:pos x="1830" y="1572"/>
              </a:cxn>
              <a:cxn ang="0">
                <a:pos x="1842" y="1578"/>
              </a:cxn>
              <a:cxn ang="0">
                <a:pos x="1860" y="1584"/>
              </a:cxn>
              <a:cxn ang="0">
                <a:pos x="1872" y="1584"/>
              </a:cxn>
              <a:cxn ang="0">
                <a:pos x="1884" y="1590"/>
              </a:cxn>
              <a:cxn ang="0">
                <a:pos x="1896" y="1596"/>
              </a:cxn>
              <a:cxn ang="0">
                <a:pos x="1908" y="1596"/>
              </a:cxn>
              <a:cxn ang="0">
                <a:pos x="1920" y="1602"/>
              </a:cxn>
              <a:cxn ang="0">
                <a:pos x="1932" y="1602"/>
              </a:cxn>
              <a:cxn ang="0">
                <a:pos x="1944" y="1608"/>
              </a:cxn>
              <a:cxn ang="0">
                <a:pos x="1956" y="1608"/>
              </a:cxn>
              <a:cxn ang="0">
                <a:pos x="1968" y="1614"/>
              </a:cxn>
              <a:cxn ang="0">
                <a:pos x="1980" y="1620"/>
              </a:cxn>
              <a:cxn ang="0">
                <a:pos x="1992" y="1620"/>
              </a:cxn>
              <a:cxn ang="0">
                <a:pos x="2004" y="1626"/>
              </a:cxn>
              <a:cxn ang="0">
                <a:pos x="2016" y="1626"/>
              </a:cxn>
              <a:cxn ang="0">
                <a:pos x="2028" y="1632"/>
              </a:cxn>
              <a:cxn ang="0">
                <a:pos x="2040" y="1632"/>
              </a:cxn>
            </a:cxnLst>
            <a:rect l="0" t="0" r="r" b="b"/>
            <a:pathLst>
              <a:path w="2040" h="1632">
                <a:moveTo>
                  <a:pt x="0" y="0"/>
                </a:moveTo>
                <a:lnTo>
                  <a:pt x="222" y="300"/>
                </a:lnTo>
                <a:lnTo>
                  <a:pt x="408" y="528"/>
                </a:lnTo>
                <a:lnTo>
                  <a:pt x="546" y="678"/>
                </a:lnTo>
                <a:lnTo>
                  <a:pt x="648" y="786"/>
                </a:lnTo>
                <a:lnTo>
                  <a:pt x="732" y="870"/>
                </a:lnTo>
                <a:lnTo>
                  <a:pt x="804" y="942"/>
                </a:lnTo>
                <a:lnTo>
                  <a:pt x="864" y="996"/>
                </a:lnTo>
                <a:lnTo>
                  <a:pt x="918" y="1044"/>
                </a:lnTo>
                <a:lnTo>
                  <a:pt x="972" y="1086"/>
                </a:lnTo>
                <a:lnTo>
                  <a:pt x="1014" y="1122"/>
                </a:lnTo>
                <a:lnTo>
                  <a:pt x="1056" y="1152"/>
                </a:lnTo>
                <a:lnTo>
                  <a:pt x="1092" y="1182"/>
                </a:lnTo>
                <a:lnTo>
                  <a:pt x="1128" y="1206"/>
                </a:lnTo>
                <a:lnTo>
                  <a:pt x="1158" y="1230"/>
                </a:lnTo>
                <a:lnTo>
                  <a:pt x="1188" y="1248"/>
                </a:lnTo>
                <a:lnTo>
                  <a:pt x="1218" y="1272"/>
                </a:lnTo>
                <a:lnTo>
                  <a:pt x="1242" y="1290"/>
                </a:lnTo>
                <a:lnTo>
                  <a:pt x="1266" y="1302"/>
                </a:lnTo>
                <a:lnTo>
                  <a:pt x="1290" y="1320"/>
                </a:lnTo>
                <a:lnTo>
                  <a:pt x="1314" y="1332"/>
                </a:lnTo>
                <a:lnTo>
                  <a:pt x="1332" y="1344"/>
                </a:lnTo>
                <a:lnTo>
                  <a:pt x="1356" y="1356"/>
                </a:lnTo>
                <a:lnTo>
                  <a:pt x="1374" y="1368"/>
                </a:lnTo>
                <a:lnTo>
                  <a:pt x="1392" y="1380"/>
                </a:lnTo>
                <a:lnTo>
                  <a:pt x="1410" y="1392"/>
                </a:lnTo>
                <a:lnTo>
                  <a:pt x="1428" y="1398"/>
                </a:lnTo>
                <a:lnTo>
                  <a:pt x="1446" y="1410"/>
                </a:lnTo>
                <a:lnTo>
                  <a:pt x="1464" y="1416"/>
                </a:lnTo>
                <a:lnTo>
                  <a:pt x="1476" y="1428"/>
                </a:lnTo>
                <a:lnTo>
                  <a:pt x="1494" y="1434"/>
                </a:lnTo>
                <a:lnTo>
                  <a:pt x="1506" y="1440"/>
                </a:lnTo>
                <a:lnTo>
                  <a:pt x="1524" y="1446"/>
                </a:lnTo>
                <a:lnTo>
                  <a:pt x="1536" y="1452"/>
                </a:lnTo>
                <a:lnTo>
                  <a:pt x="1548" y="1464"/>
                </a:lnTo>
                <a:lnTo>
                  <a:pt x="1566" y="1470"/>
                </a:lnTo>
                <a:lnTo>
                  <a:pt x="1578" y="1476"/>
                </a:lnTo>
                <a:lnTo>
                  <a:pt x="1590" y="1476"/>
                </a:lnTo>
                <a:lnTo>
                  <a:pt x="1602" y="1482"/>
                </a:lnTo>
                <a:lnTo>
                  <a:pt x="1614" y="1488"/>
                </a:lnTo>
                <a:lnTo>
                  <a:pt x="1626" y="1494"/>
                </a:lnTo>
                <a:lnTo>
                  <a:pt x="1632" y="1500"/>
                </a:lnTo>
                <a:lnTo>
                  <a:pt x="1644" y="1506"/>
                </a:lnTo>
                <a:lnTo>
                  <a:pt x="1656" y="1506"/>
                </a:lnTo>
                <a:lnTo>
                  <a:pt x="1668" y="1512"/>
                </a:lnTo>
                <a:lnTo>
                  <a:pt x="1674" y="1518"/>
                </a:lnTo>
                <a:lnTo>
                  <a:pt x="1686" y="1518"/>
                </a:lnTo>
                <a:lnTo>
                  <a:pt x="1698" y="1524"/>
                </a:lnTo>
                <a:lnTo>
                  <a:pt x="1704" y="1530"/>
                </a:lnTo>
                <a:lnTo>
                  <a:pt x="1716" y="1530"/>
                </a:lnTo>
                <a:lnTo>
                  <a:pt x="1722" y="1536"/>
                </a:lnTo>
                <a:lnTo>
                  <a:pt x="1734" y="1536"/>
                </a:lnTo>
                <a:lnTo>
                  <a:pt x="1740" y="1542"/>
                </a:lnTo>
                <a:lnTo>
                  <a:pt x="1752" y="1548"/>
                </a:lnTo>
                <a:lnTo>
                  <a:pt x="1758" y="1548"/>
                </a:lnTo>
                <a:lnTo>
                  <a:pt x="1770" y="1554"/>
                </a:lnTo>
                <a:lnTo>
                  <a:pt x="1776" y="1554"/>
                </a:lnTo>
                <a:lnTo>
                  <a:pt x="1782" y="1560"/>
                </a:lnTo>
                <a:lnTo>
                  <a:pt x="1794" y="1560"/>
                </a:lnTo>
                <a:lnTo>
                  <a:pt x="1800" y="1560"/>
                </a:lnTo>
                <a:lnTo>
                  <a:pt x="1806" y="1566"/>
                </a:lnTo>
                <a:lnTo>
                  <a:pt x="1818" y="1566"/>
                </a:lnTo>
                <a:lnTo>
                  <a:pt x="1824" y="1572"/>
                </a:lnTo>
                <a:lnTo>
                  <a:pt x="1830" y="1572"/>
                </a:lnTo>
                <a:lnTo>
                  <a:pt x="1836" y="1578"/>
                </a:lnTo>
                <a:lnTo>
                  <a:pt x="1842" y="1578"/>
                </a:lnTo>
                <a:lnTo>
                  <a:pt x="1854" y="1578"/>
                </a:lnTo>
                <a:lnTo>
                  <a:pt x="1860" y="1584"/>
                </a:lnTo>
                <a:lnTo>
                  <a:pt x="1866" y="1584"/>
                </a:lnTo>
                <a:lnTo>
                  <a:pt x="1872" y="1584"/>
                </a:lnTo>
                <a:lnTo>
                  <a:pt x="1878" y="1590"/>
                </a:lnTo>
                <a:lnTo>
                  <a:pt x="1884" y="1590"/>
                </a:lnTo>
                <a:lnTo>
                  <a:pt x="1890" y="1590"/>
                </a:lnTo>
                <a:lnTo>
                  <a:pt x="1896" y="1596"/>
                </a:lnTo>
                <a:lnTo>
                  <a:pt x="1902" y="1596"/>
                </a:lnTo>
                <a:lnTo>
                  <a:pt x="1908" y="1596"/>
                </a:lnTo>
                <a:lnTo>
                  <a:pt x="1914" y="1602"/>
                </a:lnTo>
                <a:lnTo>
                  <a:pt x="1920" y="1602"/>
                </a:lnTo>
                <a:lnTo>
                  <a:pt x="1926" y="1602"/>
                </a:lnTo>
                <a:lnTo>
                  <a:pt x="1932" y="1602"/>
                </a:lnTo>
                <a:lnTo>
                  <a:pt x="1938" y="1608"/>
                </a:lnTo>
                <a:lnTo>
                  <a:pt x="1944" y="1608"/>
                </a:lnTo>
                <a:lnTo>
                  <a:pt x="1950" y="1608"/>
                </a:lnTo>
                <a:lnTo>
                  <a:pt x="1956" y="1608"/>
                </a:lnTo>
                <a:lnTo>
                  <a:pt x="1962" y="1614"/>
                </a:lnTo>
                <a:lnTo>
                  <a:pt x="1968" y="1614"/>
                </a:lnTo>
                <a:lnTo>
                  <a:pt x="1974" y="1614"/>
                </a:lnTo>
                <a:lnTo>
                  <a:pt x="1980" y="1620"/>
                </a:lnTo>
                <a:lnTo>
                  <a:pt x="1986" y="1620"/>
                </a:lnTo>
                <a:lnTo>
                  <a:pt x="1992" y="1620"/>
                </a:lnTo>
                <a:lnTo>
                  <a:pt x="1998" y="1620"/>
                </a:lnTo>
                <a:lnTo>
                  <a:pt x="2004" y="1626"/>
                </a:lnTo>
                <a:lnTo>
                  <a:pt x="2010" y="1626"/>
                </a:lnTo>
                <a:lnTo>
                  <a:pt x="2016" y="1626"/>
                </a:lnTo>
                <a:lnTo>
                  <a:pt x="2022" y="1626"/>
                </a:lnTo>
                <a:lnTo>
                  <a:pt x="2028" y="1632"/>
                </a:lnTo>
                <a:lnTo>
                  <a:pt x="2034" y="1632"/>
                </a:lnTo>
                <a:lnTo>
                  <a:pt x="2040" y="1632"/>
                </a:lnTo>
              </a:path>
            </a:pathLst>
          </a:custGeom>
          <a:noFill/>
          <a:ln w="762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9" name="TextBox 28"/>
          <p:cNvSpPr txBox="1"/>
          <p:nvPr/>
        </p:nvSpPr>
        <p:spPr>
          <a:xfrm>
            <a:off x="6019800" y="1752600"/>
            <a:ext cx="1371600" cy="954107"/>
          </a:xfrm>
          <a:prstGeom prst="rect">
            <a:avLst/>
          </a:prstGeom>
          <a:noFill/>
        </p:spPr>
        <p:txBody>
          <a:bodyPr wrap="square" rtlCol="0">
            <a:spAutoFit/>
          </a:bodyPr>
          <a:lstStyle/>
          <a:p>
            <a:pPr algn="r"/>
            <a:r>
              <a:rPr lang="en-US" sz="2800" dirty="0" smtClean="0">
                <a:solidFill>
                  <a:srgbClr val="FF0000"/>
                </a:solidFill>
              </a:rPr>
              <a:t>simple tech</a:t>
            </a:r>
            <a:endParaRPr lang="en-US" sz="2800" dirty="0">
              <a:solidFill>
                <a:srgbClr val="FF0000"/>
              </a:solidFill>
            </a:endParaRPr>
          </a:p>
        </p:txBody>
      </p:sp>
      <p:sp>
        <p:nvSpPr>
          <p:cNvPr id="30" name="TextBox 29"/>
          <p:cNvSpPr txBox="1"/>
          <p:nvPr/>
        </p:nvSpPr>
        <p:spPr>
          <a:xfrm>
            <a:off x="4495800" y="3352800"/>
            <a:ext cx="2208233" cy="523220"/>
          </a:xfrm>
          <a:prstGeom prst="rect">
            <a:avLst/>
          </a:prstGeom>
          <a:noFill/>
        </p:spPr>
        <p:txBody>
          <a:bodyPr wrap="none" rtlCol="0">
            <a:spAutoFit/>
          </a:bodyPr>
          <a:lstStyle/>
          <a:p>
            <a:r>
              <a:rPr lang="en-US" sz="2800" dirty="0" smtClean="0">
                <a:solidFill>
                  <a:srgbClr val="0000CC"/>
                </a:solidFill>
              </a:rPr>
              <a:t>complex  tech</a:t>
            </a:r>
            <a:endParaRPr lang="en-US" sz="2800" dirty="0">
              <a:solidFill>
                <a:srgbClr val="0000CC"/>
              </a:solidFill>
            </a:endParaRPr>
          </a:p>
        </p:txBody>
      </p:sp>
    </p:spTree>
  </p:cSld>
  <p:clrMapOvr>
    <a:masterClrMapping/>
  </p:clrMapOvr>
  <p:transition/>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bwMode="auto">
          <a:xfrm>
            <a:off x="2427839" y="5282625"/>
            <a:ext cx="5295415" cy="0"/>
          </a:xfrm>
          <a:prstGeom prst="straightConnector1">
            <a:avLst/>
          </a:prstGeom>
          <a:noFill/>
          <a:ln w="28575" cap="flat" cmpd="sng" algn="ctr">
            <a:solidFill>
              <a:schemeClr val="tx1"/>
            </a:solidFill>
            <a:prstDash val="solid"/>
            <a:round/>
            <a:headEnd type="none" w="med" len="med"/>
            <a:tailEnd type="arrow"/>
          </a:ln>
          <a:effectLst/>
        </p:spPr>
      </p:cxnSp>
      <p:cxnSp>
        <p:nvCxnSpPr>
          <p:cNvPr id="5" name="Straight Arrow Connector 4"/>
          <p:cNvCxnSpPr/>
          <p:nvPr/>
        </p:nvCxnSpPr>
        <p:spPr bwMode="auto">
          <a:xfrm rot="5400000" flipH="1" flipV="1">
            <a:off x="356137" y="3210129"/>
            <a:ext cx="4143404" cy="1588"/>
          </a:xfrm>
          <a:prstGeom prst="straightConnector1">
            <a:avLst/>
          </a:prstGeom>
          <a:noFill/>
          <a:ln w="28575" cap="flat" cmpd="sng" algn="ctr">
            <a:solidFill>
              <a:schemeClr val="tx1"/>
            </a:solidFill>
            <a:prstDash val="solid"/>
            <a:round/>
            <a:headEnd type="none" w="med" len="med"/>
            <a:tailEnd type="arrow"/>
          </a:ln>
          <a:effectLst/>
        </p:spPr>
      </p:cxnSp>
      <p:sp>
        <p:nvSpPr>
          <p:cNvPr id="16" name="TextBox 15"/>
          <p:cNvSpPr txBox="1"/>
          <p:nvPr/>
        </p:nvSpPr>
        <p:spPr>
          <a:xfrm>
            <a:off x="1093854" y="1167825"/>
            <a:ext cx="1165704"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fragile</a:t>
            </a:r>
            <a:endParaRPr lang="en-US" sz="2800" dirty="0">
              <a:solidFill>
                <a:srgbClr val="000000"/>
              </a:solidFill>
              <a:latin typeface="Arial" pitchFamily="-72" charset="0"/>
              <a:ea typeface="ＭＳ Ｐゴシック" pitchFamily="-72" charset="-128"/>
            </a:endParaRPr>
          </a:p>
        </p:txBody>
      </p:sp>
      <p:sp>
        <p:nvSpPr>
          <p:cNvPr id="23" name="TextBox 22"/>
          <p:cNvSpPr txBox="1"/>
          <p:nvPr/>
        </p:nvSpPr>
        <p:spPr>
          <a:xfrm>
            <a:off x="1136043" y="4543138"/>
            <a:ext cx="997557" cy="440479"/>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robust</a:t>
            </a:r>
            <a:endParaRPr lang="en-US" sz="2800" dirty="0">
              <a:solidFill>
                <a:srgbClr val="000000"/>
              </a:solidFill>
              <a:latin typeface="Arial" pitchFamily="-72" charset="0"/>
              <a:ea typeface="ＭＳ Ｐゴシック" pitchFamily="-72" charset="-128"/>
            </a:endParaRPr>
          </a:p>
        </p:txBody>
      </p:sp>
      <p:sp>
        <p:nvSpPr>
          <p:cNvPr id="24" name="TextBox 23"/>
          <p:cNvSpPr txBox="1"/>
          <p:nvPr/>
        </p:nvSpPr>
        <p:spPr>
          <a:xfrm>
            <a:off x="609600" y="2768025"/>
            <a:ext cx="1665841" cy="584775"/>
          </a:xfrm>
          <a:prstGeom prst="rect">
            <a:avLst/>
          </a:prstGeom>
          <a:noFill/>
        </p:spPr>
        <p:txBody>
          <a:bodyPr wrap="none" rtlCol="0">
            <a:spAutoFit/>
          </a:bodyPr>
          <a:lstStyle/>
          <a:p>
            <a:r>
              <a:rPr lang="en-US" sz="3200" b="1" dirty="0" smtClean="0">
                <a:solidFill>
                  <a:srgbClr val="000000"/>
                </a:solidFill>
                <a:latin typeface="Arial" pitchFamily="34" charset="0"/>
              </a:rPr>
              <a:t>Survive</a:t>
            </a:r>
          </a:p>
        </p:txBody>
      </p:sp>
      <p:grpSp>
        <p:nvGrpSpPr>
          <p:cNvPr id="2" name="Group 27"/>
          <p:cNvGrpSpPr/>
          <p:nvPr/>
        </p:nvGrpSpPr>
        <p:grpSpPr>
          <a:xfrm>
            <a:off x="3124200" y="1066800"/>
            <a:ext cx="480646" cy="892628"/>
            <a:chOff x="4812475" y="3171700"/>
            <a:chExt cx="533400" cy="990600"/>
          </a:xfrm>
        </p:grpSpPr>
        <p:sp>
          <p:nvSpPr>
            <p:cNvPr id="29" name="Rectangle 28"/>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0" name="Hexagon 29"/>
            <p:cNvSpPr/>
            <p:nvPr/>
          </p:nvSpPr>
          <p:spPr bwMode="auto">
            <a:xfrm rot="5400000">
              <a:off x="4769803" y="3214372"/>
              <a:ext cx="618744" cy="533400"/>
            </a:xfrm>
            <a:prstGeom prst="hexagon">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1" name="Oval 30"/>
            <p:cNvSpPr/>
            <p:nvPr/>
          </p:nvSpPr>
          <p:spPr bwMode="auto">
            <a:xfrm>
              <a:off x="4925963" y="3303464"/>
              <a:ext cx="273929" cy="316772"/>
            </a:xfrm>
            <a:prstGeom prst="ellipse">
              <a:avLst/>
            </a:prstGeom>
            <a:solidFill>
              <a:srgbClr val="A50021"/>
            </a:solidFill>
            <a:ln w="57150" cap="flat" cmpd="sng" algn="ctr">
              <a:solidFill>
                <a:srgbClr val="A500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4" name="Group 31"/>
          <p:cNvGrpSpPr/>
          <p:nvPr/>
        </p:nvGrpSpPr>
        <p:grpSpPr>
          <a:xfrm>
            <a:off x="6336322" y="3141224"/>
            <a:ext cx="1016603" cy="1887976"/>
            <a:chOff x="4812475" y="3171700"/>
            <a:chExt cx="533400" cy="990600"/>
          </a:xfrm>
        </p:grpSpPr>
        <p:sp>
          <p:nvSpPr>
            <p:cNvPr id="33" name="Rectangle 32"/>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4" name="Hexagon 33"/>
            <p:cNvSpPr/>
            <p:nvPr/>
          </p:nvSpPr>
          <p:spPr bwMode="auto">
            <a:xfrm rot="5400000">
              <a:off x="4769803" y="3214372"/>
              <a:ext cx="618744" cy="533400"/>
            </a:xfrm>
            <a:prstGeom prst="hexagon">
              <a:avLst/>
            </a:prstGeom>
            <a:solidFill>
              <a:schemeClr val="bg1"/>
            </a:solidFill>
            <a:ln w="1905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5" name="Oval 34"/>
            <p:cNvSpPr/>
            <p:nvPr/>
          </p:nvSpPr>
          <p:spPr bwMode="auto">
            <a:xfrm>
              <a:off x="4876800" y="3276600"/>
              <a:ext cx="381000" cy="381000"/>
            </a:xfrm>
            <a:prstGeom prst="ellipse">
              <a:avLst/>
            </a:prstGeom>
            <a:solidFill>
              <a:srgbClr val="FF9999"/>
            </a:solidFill>
            <a:ln w="57150" cap="flat" cmpd="sng" algn="ctr">
              <a:solidFill>
                <a:srgbClr val="FF99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grpSp>
        <p:nvGrpSpPr>
          <p:cNvPr id="6" name="Group 36"/>
          <p:cNvGrpSpPr/>
          <p:nvPr/>
        </p:nvGrpSpPr>
        <p:grpSpPr>
          <a:xfrm>
            <a:off x="4595446" y="1981200"/>
            <a:ext cx="762000" cy="1415142"/>
            <a:chOff x="4812475" y="3171700"/>
            <a:chExt cx="533400" cy="990600"/>
          </a:xfrm>
        </p:grpSpPr>
        <p:sp>
          <p:nvSpPr>
            <p:cNvPr id="38" name="Rectangle 37"/>
            <p:cNvSpPr/>
            <p:nvPr/>
          </p:nvSpPr>
          <p:spPr bwMode="auto">
            <a:xfrm>
              <a:off x="4964875" y="3733800"/>
              <a:ext cx="228600" cy="428500"/>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39" name="Hexagon 38"/>
            <p:cNvSpPr/>
            <p:nvPr/>
          </p:nvSpPr>
          <p:spPr bwMode="auto">
            <a:xfrm rot="5400000">
              <a:off x="4769803" y="3214372"/>
              <a:ext cx="618744" cy="533400"/>
            </a:xfrm>
            <a:prstGeom prst="hexagon">
              <a:avLst/>
            </a:prstGeom>
            <a:solidFill>
              <a:schemeClr val="bg1"/>
            </a:solidFill>
            <a:ln w="762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sp>
          <p:nvSpPr>
            <p:cNvPr id="40" name="Oval 39"/>
            <p:cNvSpPr/>
            <p:nvPr/>
          </p:nvSpPr>
          <p:spPr bwMode="auto">
            <a:xfrm>
              <a:off x="4876800" y="3276600"/>
              <a:ext cx="381000" cy="381000"/>
            </a:xfrm>
            <a:prstGeom prst="ellipse">
              <a:avLst/>
            </a:prstGeom>
            <a:solidFill>
              <a:srgbClr val="FF0000"/>
            </a:solidFill>
            <a:ln w="57150" cap="flat" cmpd="sng" algn="ctr">
              <a:solidFill>
                <a:srgbClr val="FF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3200" smtClean="0">
                <a:solidFill>
                  <a:srgbClr val="000000"/>
                </a:solidFill>
                <a:latin typeface="Arial" charset="0"/>
              </a:endParaRPr>
            </a:p>
          </p:txBody>
        </p:sp>
      </p:grpSp>
      <p:sp>
        <p:nvSpPr>
          <p:cNvPr id="41" name="Rectangle 40"/>
          <p:cNvSpPr/>
          <p:nvPr/>
        </p:nvSpPr>
        <p:spPr>
          <a:xfrm>
            <a:off x="2667000" y="0"/>
            <a:ext cx="1295400" cy="954107"/>
          </a:xfrm>
          <a:prstGeom prst="rect">
            <a:avLst/>
          </a:prstGeom>
        </p:spPr>
        <p:txBody>
          <a:bodyPr wrap="square">
            <a:spAutoFit/>
          </a:bodyPr>
          <a:lstStyle/>
          <a:p>
            <a:r>
              <a:rPr lang="en-US" sz="2800" b="1" dirty="0" smtClean="0">
                <a:solidFill>
                  <a:srgbClr val="0070C0"/>
                </a:solidFill>
                <a:latin typeface="Arial" pitchFamily="34" charset="0"/>
              </a:rPr>
              <a:t>thin</a:t>
            </a:r>
          </a:p>
          <a:p>
            <a:r>
              <a:rPr lang="en-US" sz="2800" b="1" dirty="0" smtClean="0">
                <a:solidFill>
                  <a:srgbClr val="FF0000"/>
                </a:solidFill>
                <a:latin typeface="Arial" pitchFamily="34" charset="0"/>
              </a:rPr>
              <a:t>small</a:t>
            </a:r>
            <a:endParaRPr lang="en-US" sz="2800" dirty="0">
              <a:solidFill>
                <a:srgbClr val="FF0000"/>
              </a:solidFill>
              <a:latin typeface="Arial" pitchFamily="34" charset="0"/>
            </a:endParaRPr>
          </a:p>
        </p:txBody>
      </p:sp>
      <p:sp>
        <p:nvSpPr>
          <p:cNvPr id="42" name="Left-Right Arrow 41"/>
          <p:cNvSpPr/>
          <p:nvPr/>
        </p:nvSpPr>
        <p:spPr bwMode="auto">
          <a:xfrm rot="1902804">
            <a:off x="3672656" y="1435177"/>
            <a:ext cx="4038581" cy="1089909"/>
          </a:xfrm>
          <a:prstGeom prst="leftRightArrow">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algn="ctr" fontAlgn="base">
              <a:spcBef>
                <a:spcPct val="0"/>
              </a:spcBef>
              <a:spcAft>
                <a:spcPct val="0"/>
              </a:spcAft>
            </a:pPr>
            <a:r>
              <a:rPr lang="en-US" sz="2800" dirty="0" smtClean="0">
                <a:solidFill>
                  <a:srgbClr val="000000"/>
                </a:solidFill>
                <a:latin typeface="Arial" charset="0"/>
              </a:rPr>
              <a:t>Good architectures?</a:t>
            </a:r>
          </a:p>
        </p:txBody>
      </p:sp>
      <p:sp>
        <p:nvSpPr>
          <p:cNvPr id="43" name="TextBox 42"/>
          <p:cNvSpPr txBox="1"/>
          <p:nvPr/>
        </p:nvSpPr>
        <p:spPr>
          <a:xfrm rot="2161570">
            <a:off x="2823581" y="3387834"/>
            <a:ext cx="2362199" cy="523220"/>
          </a:xfrm>
          <a:prstGeom prst="rect">
            <a:avLst/>
          </a:prstGeom>
          <a:noFill/>
        </p:spPr>
        <p:txBody>
          <a:bodyPr wrap="square" rtlCol="0">
            <a:spAutoFit/>
          </a:bodyPr>
          <a:lstStyle/>
          <a:p>
            <a:r>
              <a:rPr lang="en-US" sz="2800" b="1" dirty="0" smtClean="0">
                <a:solidFill>
                  <a:srgbClr val="000000"/>
                </a:solidFill>
                <a:latin typeface="Arial" pitchFamily="34" charset="0"/>
              </a:rPr>
              <a:t>Hard limits?</a:t>
            </a:r>
          </a:p>
        </p:txBody>
      </p:sp>
      <p:sp>
        <p:nvSpPr>
          <p:cNvPr id="26" name="Rectangle 25"/>
          <p:cNvSpPr/>
          <p:nvPr/>
        </p:nvSpPr>
        <p:spPr>
          <a:xfrm>
            <a:off x="7543800" y="3581400"/>
            <a:ext cx="1295400" cy="954107"/>
          </a:xfrm>
          <a:prstGeom prst="rect">
            <a:avLst/>
          </a:prstGeom>
        </p:spPr>
        <p:txBody>
          <a:bodyPr wrap="square">
            <a:spAutoFit/>
          </a:bodyPr>
          <a:lstStyle/>
          <a:p>
            <a:r>
              <a:rPr lang="en-US" sz="2800" b="1" dirty="0" smtClean="0">
                <a:solidFill>
                  <a:srgbClr val="0070C0"/>
                </a:solidFill>
                <a:latin typeface="Arial" pitchFamily="34" charset="0"/>
              </a:rPr>
              <a:t>thick</a:t>
            </a:r>
          </a:p>
          <a:p>
            <a:r>
              <a:rPr lang="en-US" sz="2800" b="1" dirty="0" smtClean="0">
                <a:solidFill>
                  <a:srgbClr val="FF0000"/>
                </a:solidFill>
                <a:latin typeface="Arial" pitchFamily="34" charset="0"/>
              </a:rPr>
              <a:t>big</a:t>
            </a:r>
            <a:endParaRPr lang="en-US" sz="2800" dirty="0">
              <a:solidFill>
                <a:srgbClr val="FF0000"/>
              </a:solidFill>
              <a:latin typeface="Arial" pitchFamily="34" charset="0"/>
            </a:endParaRPr>
          </a:p>
        </p:txBody>
      </p:sp>
      <p:sp>
        <p:nvSpPr>
          <p:cNvPr id="27" name="Rectangle 26"/>
          <p:cNvSpPr/>
          <p:nvPr/>
        </p:nvSpPr>
        <p:spPr>
          <a:xfrm>
            <a:off x="5943600" y="112693"/>
            <a:ext cx="3124200" cy="954107"/>
          </a:xfrm>
          <a:prstGeom prst="rect">
            <a:avLst/>
          </a:prstGeom>
        </p:spPr>
        <p:txBody>
          <a:bodyPr wrap="square">
            <a:spAutoFit/>
          </a:bodyPr>
          <a:lstStyle/>
          <a:p>
            <a:pPr algn="r"/>
            <a:r>
              <a:rPr lang="en-US" sz="2800" b="1" dirty="0" err="1" smtClean="0">
                <a:solidFill>
                  <a:srgbClr val="0070C0"/>
                </a:solidFill>
                <a:latin typeface="Arial" pitchFamily="34" charset="0"/>
              </a:rPr>
              <a:t>Capsid</a:t>
            </a:r>
            <a:r>
              <a:rPr lang="en-US" sz="2800" b="1" dirty="0" smtClean="0">
                <a:solidFill>
                  <a:srgbClr val="0070C0"/>
                </a:solidFill>
                <a:latin typeface="Arial" pitchFamily="34" charset="0"/>
              </a:rPr>
              <a:t> thickness</a:t>
            </a:r>
          </a:p>
          <a:p>
            <a:pPr algn="r"/>
            <a:r>
              <a:rPr lang="en-US" sz="2800" b="1" dirty="0" smtClean="0">
                <a:solidFill>
                  <a:srgbClr val="FF0000"/>
                </a:solidFill>
                <a:latin typeface="Arial" pitchFamily="34" charset="0"/>
              </a:rPr>
              <a:t>Genome size</a:t>
            </a:r>
            <a:endParaRPr lang="en-US" sz="2800" dirty="0">
              <a:solidFill>
                <a:srgbClr val="FF0000"/>
              </a:solidFill>
              <a:latin typeface="Arial" pitchFamily="34" charset="0"/>
            </a:endParaRPr>
          </a:p>
        </p:txBody>
      </p:sp>
      <p:sp>
        <p:nvSpPr>
          <p:cNvPr id="28" name="TextBox 27"/>
          <p:cNvSpPr txBox="1"/>
          <p:nvPr/>
        </p:nvSpPr>
        <p:spPr>
          <a:xfrm>
            <a:off x="6172200" y="6019800"/>
            <a:ext cx="1082348" cy="523220"/>
          </a:xfrm>
          <a:prstGeom prst="rect">
            <a:avLst/>
          </a:prstGeom>
          <a:noFill/>
        </p:spPr>
        <p:txBody>
          <a:bodyPr wrap="none" rtlCol="0">
            <a:spAutoFit/>
          </a:bodyPr>
          <a:lstStyle/>
          <a:p>
            <a:r>
              <a:rPr lang="en-US" sz="2800" b="1" dirty="0" smtClean="0">
                <a:solidFill>
                  <a:srgbClr val="000000"/>
                </a:solidFill>
                <a:latin typeface="Arial" pitchFamily="-72" charset="0"/>
                <a:ea typeface="ＭＳ Ｐゴシック" pitchFamily="-72" charset="-128"/>
              </a:rPr>
              <a:t>slow </a:t>
            </a:r>
          </a:p>
        </p:txBody>
      </p:sp>
      <p:sp>
        <p:nvSpPr>
          <p:cNvPr id="32" name="TextBox 31"/>
          <p:cNvSpPr txBox="1"/>
          <p:nvPr/>
        </p:nvSpPr>
        <p:spPr>
          <a:xfrm>
            <a:off x="2390706" y="6019800"/>
            <a:ext cx="2302233" cy="523220"/>
          </a:xfrm>
          <a:prstGeom prst="rect">
            <a:avLst/>
          </a:prstGeom>
          <a:noFill/>
        </p:spPr>
        <p:txBody>
          <a:bodyPr wrap="none" rtlCol="0">
            <a:spAutoFit/>
          </a:bodyPr>
          <a:lstStyle/>
          <a:p>
            <a:pPr algn="ctr"/>
            <a:r>
              <a:rPr lang="en-US" sz="2800" b="1" dirty="0" smtClean="0">
                <a:solidFill>
                  <a:srgbClr val="000000"/>
                </a:solidFill>
                <a:latin typeface="Arial" pitchFamily="-72" charset="0"/>
                <a:ea typeface="ＭＳ Ｐゴシック" pitchFamily="-72" charset="-128"/>
              </a:rPr>
              <a:t>fast multiply</a:t>
            </a:r>
          </a:p>
        </p:txBody>
      </p:sp>
    </p:spTree>
  </p:cSld>
  <p:clrMapOvr>
    <a:masterClrMapping/>
  </p:clrMapOvr>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a:off x="1752600" y="52887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 name="Line 12"/>
          <p:cNvSpPr>
            <a:spLocks noChangeShapeType="1"/>
          </p:cNvSpPr>
          <p:nvPr/>
        </p:nvSpPr>
        <p:spPr bwMode="auto">
          <a:xfrm flipV="1">
            <a:off x="1752600" y="16250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 name="Line 13"/>
          <p:cNvSpPr>
            <a:spLocks noChangeShapeType="1"/>
          </p:cNvSpPr>
          <p:nvPr/>
        </p:nvSpPr>
        <p:spPr bwMode="auto">
          <a:xfrm>
            <a:off x="1752600" y="52887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4" name="Line 14"/>
          <p:cNvSpPr>
            <a:spLocks noChangeShapeType="1"/>
          </p:cNvSpPr>
          <p:nvPr/>
        </p:nvSpPr>
        <p:spPr bwMode="auto">
          <a:xfrm flipV="1">
            <a:off x="1752600" y="16250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5" name="Line 15"/>
          <p:cNvSpPr>
            <a:spLocks noChangeShapeType="1"/>
          </p:cNvSpPr>
          <p:nvPr/>
        </p:nvSpPr>
        <p:spPr bwMode="auto">
          <a:xfrm flipV="1">
            <a:off x="1752600"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7" name="Line 17"/>
          <p:cNvSpPr>
            <a:spLocks noChangeShapeType="1"/>
          </p:cNvSpPr>
          <p:nvPr/>
        </p:nvSpPr>
        <p:spPr bwMode="auto">
          <a:xfrm flipV="1">
            <a:off x="1752600" y="5238904"/>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1" name="Line 21"/>
          <p:cNvSpPr>
            <a:spLocks noChangeShapeType="1"/>
          </p:cNvSpPr>
          <p:nvPr/>
        </p:nvSpPr>
        <p:spPr bwMode="auto">
          <a:xfrm flipV="1">
            <a:off x="2505652"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3" name="Line 23"/>
          <p:cNvSpPr>
            <a:spLocks noChangeShapeType="1"/>
          </p:cNvSpPr>
          <p:nvPr/>
        </p:nvSpPr>
        <p:spPr bwMode="auto">
          <a:xfrm flipV="1">
            <a:off x="2946117"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5" name="Line 25"/>
          <p:cNvSpPr>
            <a:spLocks noChangeShapeType="1"/>
          </p:cNvSpPr>
          <p:nvPr/>
        </p:nvSpPr>
        <p:spPr bwMode="auto">
          <a:xfrm flipV="1">
            <a:off x="3272914"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7" name="Line 27"/>
          <p:cNvSpPr>
            <a:spLocks noChangeShapeType="1"/>
          </p:cNvSpPr>
          <p:nvPr/>
        </p:nvSpPr>
        <p:spPr bwMode="auto">
          <a:xfrm flipV="1">
            <a:off x="3514459"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29" name="Line 29"/>
          <p:cNvSpPr>
            <a:spLocks noChangeShapeType="1"/>
          </p:cNvSpPr>
          <p:nvPr/>
        </p:nvSpPr>
        <p:spPr bwMode="auto">
          <a:xfrm flipV="1">
            <a:off x="3713379"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1" name="Line 31"/>
          <p:cNvSpPr>
            <a:spLocks noChangeShapeType="1"/>
          </p:cNvSpPr>
          <p:nvPr/>
        </p:nvSpPr>
        <p:spPr bwMode="auto">
          <a:xfrm flipV="1">
            <a:off x="3883881"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3" name="Line 33"/>
          <p:cNvSpPr>
            <a:spLocks noChangeShapeType="1"/>
          </p:cNvSpPr>
          <p:nvPr/>
        </p:nvSpPr>
        <p:spPr bwMode="auto">
          <a:xfrm flipV="1">
            <a:off x="4025967"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5" name="Line 35"/>
          <p:cNvSpPr>
            <a:spLocks noChangeShapeType="1"/>
          </p:cNvSpPr>
          <p:nvPr/>
        </p:nvSpPr>
        <p:spPr bwMode="auto">
          <a:xfrm flipV="1">
            <a:off x="4153843"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37"/>
          <p:cNvSpPr>
            <a:spLocks noChangeShapeType="1"/>
          </p:cNvSpPr>
          <p:nvPr/>
        </p:nvSpPr>
        <p:spPr bwMode="auto">
          <a:xfrm flipV="1">
            <a:off x="4281720"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39"/>
          <p:cNvSpPr>
            <a:spLocks noChangeShapeType="1"/>
          </p:cNvSpPr>
          <p:nvPr/>
        </p:nvSpPr>
        <p:spPr bwMode="auto">
          <a:xfrm flipV="1">
            <a:off x="4281720" y="5238904"/>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43"/>
          <p:cNvSpPr>
            <a:spLocks noChangeShapeType="1"/>
          </p:cNvSpPr>
          <p:nvPr/>
        </p:nvSpPr>
        <p:spPr bwMode="auto">
          <a:xfrm flipV="1">
            <a:off x="5034773"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45"/>
          <p:cNvSpPr>
            <a:spLocks noChangeShapeType="1"/>
          </p:cNvSpPr>
          <p:nvPr/>
        </p:nvSpPr>
        <p:spPr bwMode="auto">
          <a:xfrm flipV="1">
            <a:off x="5475238"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47"/>
          <p:cNvSpPr>
            <a:spLocks noChangeShapeType="1"/>
          </p:cNvSpPr>
          <p:nvPr/>
        </p:nvSpPr>
        <p:spPr bwMode="auto">
          <a:xfrm flipV="1">
            <a:off x="5802035"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49"/>
          <p:cNvSpPr>
            <a:spLocks noChangeShapeType="1"/>
          </p:cNvSpPr>
          <p:nvPr/>
        </p:nvSpPr>
        <p:spPr bwMode="auto">
          <a:xfrm flipV="1">
            <a:off x="6043580"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51"/>
          <p:cNvSpPr>
            <a:spLocks noChangeShapeType="1"/>
          </p:cNvSpPr>
          <p:nvPr/>
        </p:nvSpPr>
        <p:spPr bwMode="auto">
          <a:xfrm flipV="1">
            <a:off x="6242499"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53"/>
          <p:cNvSpPr>
            <a:spLocks noChangeShapeType="1"/>
          </p:cNvSpPr>
          <p:nvPr/>
        </p:nvSpPr>
        <p:spPr bwMode="auto">
          <a:xfrm flipV="1">
            <a:off x="6413002"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5"/>
          <p:cNvSpPr>
            <a:spLocks noChangeShapeType="1"/>
          </p:cNvSpPr>
          <p:nvPr/>
        </p:nvSpPr>
        <p:spPr bwMode="auto">
          <a:xfrm flipV="1">
            <a:off x="6555087"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7"/>
          <p:cNvSpPr>
            <a:spLocks noChangeShapeType="1"/>
          </p:cNvSpPr>
          <p:nvPr/>
        </p:nvSpPr>
        <p:spPr bwMode="auto">
          <a:xfrm flipV="1">
            <a:off x="6682964" y="5263828"/>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65"/>
          <p:cNvSpPr>
            <a:spLocks noChangeShapeType="1"/>
          </p:cNvSpPr>
          <p:nvPr/>
        </p:nvSpPr>
        <p:spPr bwMode="auto">
          <a:xfrm>
            <a:off x="1752600" y="528875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7" name="Line 67"/>
          <p:cNvSpPr>
            <a:spLocks noChangeShapeType="1"/>
          </p:cNvSpPr>
          <p:nvPr/>
        </p:nvSpPr>
        <p:spPr bwMode="auto">
          <a:xfrm>
            <a:off x="1752600" y="5288751"/>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71"/>
          <p:cNvSpPr>
            <a:spLocks noChangeShapeType="1"/>
          </p:cNvSpPr>
          <p:nvPr/>
        </p:nvSpPr>
        <p:spPr bwMode="auto">
          <a:xfrm>
            <a:off x="1752600" y="417966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73"/>
          <p:cNvSpPr>
            <a:spLocks noChangeShapeType="1"/>
          </p:cNvSpPr>
          <p:nvPr/>
        </p:nvSpPr>
        <p:spPr bwMode="auto">
          <a:xfrm>
            <a:off x="1752600" y="353165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5" name="Line 75"/>
          <p:cNvSpPr>
            <a:spLocks noChangeShapeType="1"/>
          </p:cNvSpPr>
          <p:nvPr/>
        </p:nvSpPr>
        <p:spPr bwMode="auto">
          <a:xfrm>
            <a:off x="1752600" y="307057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7" name="Line 77"/>
          <p:cNvSpPr>
            <a:spLocks noChangeShapeType="1"/>
          </p:cNvSpPr>
          <p:nvPr/>
        </p:nvSpPr>
        <p:spPr bwMode="auto">
          <a:xfrm>
            <a:off x="1752600" y="272165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9" name="Line 79"/>
          <p:cNvSpPr>
            <a:spLocks noChangeShapeType="1"/>
          </p:cNvSpPr>
          <p:nvPr/>
        </p:nvSpPr>
        <p:spPr bwMode="auto">
          <a:xfrm>
            <a:off x="1752600" y="2435032"/>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1" name="Line 81"/>
          <p:cNvSpPr>
            <a:spLocks noChangeShapeType="1"/>
          </p:cNvSpPr>
          <p:nvPr/>
        </p:nvSpPr>
        <p:spPr bwMode="auto">
          <a:xfrm>
            <a:off x="1752600" y="2185799"/>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83" name="Line 83"/>
          <p:cNvSpPr>
            <a:spLocks noChangeShapeType="1"/>
          </p:cNvSpPr>
          <p:nvPr/>
        </p:nvSpPr>
        <p:spPr bwMode="auto">
          <a:xfrm>
            <a:off x="1752600" y="1973951"/>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94"/>
          <p:cNvSpPr>
            <a:spLocks noChangeShapeType="1"/>
          </p:cNvSpPr>
          <p:nvPr/>
        </p:nvSpPr>
        <p:spPr bwMode="auto">
          <a:xfrm>
            <a:off x="1752600" y="5288751"/>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6" name="Line 96"/>
          <p:cNvSpPr>
            <a:spLocks noChangeShapeType="1"/>
          </p:cNvSpPr>
          <p:nvPr/>
        </p:nvSpPr>
        <p:spPr bwMode="auto">
          <a:xfrm flipV="1">
            <a:off x="1752600" y="1625025"/>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1" name="TextBox 100"/>
          <p:cNvSpPr txBox="1"/>
          <p:nvPr/>
        </p:nvSpPr>
        <p:spPr>
          <a:xfrm>
            <a:off x="76200" y="1861829"/>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104" name="TextBox 103"/>
          <p:cNvSpPr txBox="1"/>
          <p:nvPr/>
        </p:nvSpPr>
        <p:spPr>
          <a:xfrm>
            <a:off x="3276600" y="3276600"/>
            <a:ext cx="668773" cy="646331"/>
          </a:xfrm>
          <a:prstGeom prst="rect">
            <a:avLst/>
          </a:prstGeom>
          <a:noFill/>
        </p:spPr>
        <p:txBody>
          <a:bodyPr wrap="none" rtlCol="0">
            <a:spAutoFit/>
          </a:bodyPr>
          <a:lstStyle/>
          <a:p>
            <a:r>
              <a:rPr lang="en-US" sz="3600" dirty="0" smtClean="0">
                <a:solidFill>
                  <a:srgbClr val="0000CC"/>
                </a:solidFill>
              </a:rPr>
              <a:t>up</a:t>
            </a:r>
            <a:endParaRPr lang="en-US" sz="3600" dirty="0">
              <a:solidFill>
                <a:srgbClr val="0000CC"/>
              </a:solidFill>
            </a:endParaRPr>
          </a:p>
        </p:txBody>
      </p:sp>
      <p:sp>
        <p:nvSpPr>
          <p:cNvPr id="60" name="TextBox 59"/>
          <p:cNvSpPr txBox="1"/>
          <p:nvPr/>
        </p:nvSpPr>
        <p:spPr>
          <a:xfrm>
            <a:off x="7620000" y="5410200"/>
            <a:ext cx="1449436" cy="584775"/>
          </a:xfrm>
          <a:prstGeom prst="rect">
            <a:avLst/>
          </a:prstGeom>
          <a:noFill/>
        </p:spPr>
        <p:txBody>
          <a:bodyPr wrap="none" rtlCol="0">
            <a:spAutoFit/>
          </a:bodyPr>
          <a:lstStyle/>
          <a:p>
            <a:r>
              <a:rPr lang="en-US" sz="3200" dirty="0" smtClean="0">
                <a:solidFill>
                  <a:srgbClr val="000000"/>
                </a:solidFill>
              </a:rPr>
              <a:t>1/delay</a:t>
            </a:r>
            <a:endParaRPr lang="en-US" sz="3200" dirty="0">
              <a:solidFill>
                <a:srgbClr val="000000"/>
              </a:solidFill>
            </a:endParaRPr>
          </a:p>
        </p:txBody>
      </p:sp>
      <p:graphicFrame>
        <p:nvGraphicFramePr>
          <p:cNvPr id="2842630" name="Object 6"/>
          <p:cNvGraphicFramePr>
            <a:graphicFrameLocks noChangeAspect="1"/>
          </p:cNvGraphicFramePr>
          <p:nvPr/>
        </p:nvGraphicFramePr>
        <p:xfrm>
          <a:off x="558800" y="2768600"/>
          <a:ext cx="752475" cy="984250"/>
        </p:xfrm>
        <a:graphic>
          <a:graphicData uri="http://schemas.openxmlformats.org/presentationml/2006/ole">
            <p:oleObj spid="_x0000_s2264066" name="Equation" r:id="rId4" imgW="304560" imgH="444240" progId="Equation.DSMT4">
              <p:embed/>
            </p:oleObj>
          </a:graphicData>
        </a:graphic>
      </p:graphicFrame>
      <p:sp>
        <p:nvSpPr>
          <p:cNvPr id="50" name="Freeform 49"/>
          <p:cNvSpPr/>
          <p:nvPr/>
        </p:nvSpPr>
        <p:spPr bwMode="auto">
          <a:xfrm>
            <a:off x="1969477" y="2703548"/>
            <a:ext cx="4982308" cy="2157046"/>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srgbClr val="000000"/>
              </a:solidFill>
            </a:endParaRPr>
          </a:p>
        </p:txBody>
      </p:sp>
      <p:sp>
        <p:nvSpPr>
          <p:cNvPr id="74" name="TextBox 73"/>
          <p:cNvSpPr txBox="1"/>
          <p:nvPr/>
        </p:nvSpPr>
        <p:spPr>
          <a:xfrm>
            <a:off x="7543800" y="2362200"/>
            <a:ext cx="357790" cy="584775"/>
          </a:xfrm>
          <a:prstGeom prst="rect">
            <a:avLst/>
          </a:prstGeom>
          <a:noFill/>
        </p:spPr>
        <p:txBody>
          <a:bodyPr wrap="none" rtlCol="0">
            <a:spAutoFit/>
          </a:bodyPr>
          <a:lstStyle/>
          <a:p>
            <a:r>
              <a:rPr lang="en-US" sz="3200" i="1" dirty="0" smtClean="0">
                <a:solidFill>
                  <a:srgbClr val="000000"/>
                </a:solidFill>
              </a:rPr>
              <a:t>L</a:t>
            </a:r>
            <a:endParaRPr lang="en-US" sz="3200" i="1" dirty="0">
              <a:solidFill>
                <a:srgbClr val="000000"/>
              </a:solidFill>
            </a:endParaRPr>
          </a:p>
        </p:txBody>
      </p:sp>
      <p:grpSp>
        <p:nvGrpSpPr>
          <p:cNvPr id="2" name="Group 98"/>
          <p:cNvGrpSpPr/>
          <p:nvPr/>
        </p:nvGrpSpPr>
        <p:grpSpPr>
          <a:xfrm>
            <a:off x="6934200" y="1676400"/>
            <a:ext cx="1219200" cy="3216761"/>
            <a:chOff x="7183350" y="3200400"/>
            <a:chExt cx="1219200" cy="3216761"/>
          </a:xfrm>
        </p:grpSpPr>
        <p:sp>
          <p:nvSpPr>
            <p:cNvPr id="100"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103"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5"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6"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7"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8"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09"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68" name="Straight Connector 67"/>
          <p:cNvCxnSpPr/>
          <p:nvPr/>
        </p:nvCxnSpPr>
        <p:spPr>
          <a:xfrm>
            <a:off x="1828800" y="5130225"/>
            <a:ext cx="4648200"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1905000" y="4596825"/>
            <a:ext cx="1007199" cy="523220"/>
          </a:xfrm>
          <a:prstGeom prst="rect">
            <a:avLst/>
          </a:prstGeom>
          <a:noFill/>
        </p:spPr>
        <p:txBody>
          <a:bodyPr wrap="none" rtlCol="0">
            <a:spAutoFit/>
          </a:bodyPr>
          <a:lstStyle/>
          <a:p>
            <a:r>
              <a:rPr lang="en-US" sz="2800" dirty="0" smtClean="0">
                <a:solidFill>
                  <a:prstClr val="black"/>
                </a:solidFill>
              </a:rPr>
              <a:t>down</a:t>
            </a:r>
            <a:endParaRPr lang="en-US" sz="2800" dirty="0">
              <a:solidFill>
                <a:prstClr val="black"/>
              </a:solidFill>
            </a:endParaRPr>
          </a:p>
        </p:txBody>
      </p:sp>
      <p:graphicFrame>
        <p:nvGraphicFramePr>
          <p:cNvPr id="36869" name="Object 5"/>
          <p:cNvGraphicFramePr>
            <a:graphicFrameLocks noChangeAspect="1"/>
          </p:cNvGraphicFramePr>
          <p:nvPr/>
        </p:nvGraphicFramePr>
        <p:xfrm>
          <a:off x="1524000" y="76201"/>
          <a:ext cx="5867400" cy="1211418"/>
        </p:xfrm>
        <a:graphic>
          <a:graphicData uri="http://schemas.openxmlformats.org/presentationml/2006/ole">
            <p:oleObj spid="_x0000_s2264067" name="Equation" r:id="rId5" imgW="1981080" imgH="406080" progId="Equation.DSMT4">
              <p:embed/>
            </p:oleObj>
          </a:graphicData>
        </a:graphic>
      </p:graphicFrame>
      <p:sp>
        <p:nvSpPr>
          <p:cNvPr id="70" name="TextBox 69"/>
          <p:cNvSpPr txBox="1"/>
          <p:nvPr/>
        </p:nvSpPr>
        <p:spPr>
          <a:xfrm>
            <a:off x="4724400" y="1524000"/>
            <a:ext cx="2447465" cy="523220"/>
          </a:xfrm>
          <a:prstGeom prst="rect">
            <a:avLst/>
          </a:prstGeom>
          <a:noFill/>
        </p:spPr>
        <p:txBody>
          <a:bodyPr wrap="none" rtlCol="0">
            <a:spAutoFit/>
          </a:bodyPr>
          <a:lstStyle/>
          <a:p>
            <a:r>
              <a:rPr lang="en-US" sz="2800" dirty="0" smtClean="0">
                <a:solidFill>
                  <a:prstClr val="black"/>
                </a:solidFill>
              </a:rPr>
              <a:t>For fixed length</a:t>
            </a:r>
            <a:endParaRPr lang="en-US" sz="2800" dirty="0">
              <a:solidFill>
                <a:prstClr val="black"/>
              </a:solidFill>
            </a:endParaRPr>
          </a:p>
        </p:txBody>
      </p:sp>
      <p:sp>
        <p:nvSpPr>
          <p:cNvPr id="72" name="TextBox 71"/>
          <p:cNvSpPr txBox="1"/>
          <p:nvPr/>
        </p:nvSpPr>
        <p:spPr>
          <a:xfrm>
            <a:off x="1905000" y="5334000"/>
            <a:ext cx="1752600" cy="1077218"/>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large </a:t>
            </a:r>
            <a:r>
              <a:rPr lang="en-US" sz="3200" dirty="0" smtClean="0">
                <a:solidFill>
                  <a:prstClr val="black"/>
                </a:solidFill>
                <a:latin typeface="Arial" pitchFamily="34" charset="0"/>
                <a:cs typeface="Arial" pitchFamily="34" charset="0"/>
                <a:sym typeface="Symbol"/>
              </a:rPr>
              <a:t></a:t>
            </a:r>
          </a:p>
          <a:p>
            <a:r>
              <a:rPr lang="en-US" sz="2800" dirty="0" smtClean="0">
                <a:solidFill>
                  <a:prstClr val="black"/>
                </a:solidFill>
                <a:latin typeface="Arial" pitchFamily="34" charset="0"/>
                <a:cs typeface="Arial" pitchFamily="34" charset="0"/>
              </a:rPr>
              <a:t>small 1/</a:t>
            </a:r>
            <a:r>
              <a:rPr lang="en-US" sz="3200" dirty="0" smtClean="0">
                <a:solidFill>
                  <a:prstClr val="black"/>
                </a:solidFill>
                <a:latin typeface="Arial" pitchFamily="34" charset="0"/>
                <a:cs typeface="Arial" pitchFamily="34" charset="0"/>
                <a:sym typeface="Symbol"/>
              </a:rPr>
              <a:t></a:t>
            </a:r>
            <a:endParaRPr lang="en-US" sz="3600" dirty="0" smtClean="0">
              <a:solidFill>
                <a:prstClr val="black"/>
              </a:solidFill>
              <a:latin typeface="Arial" pitchFamily="34" charset="0"/>
              <a:cs typeface="Arial" pitchFamily="34" charset="0"/>
            </a:endParaRPr>
          </a:p>
        </p:txBody>
      </p:sp>
      <p:sp>
        <p:nvSpPr>
          <p:cNvPr id="80" name="TextBox 79"/>
          <p:cNvSpPr txBox="1"/>
          <p:nvPr/>
        </p:nvSpPr>
        <p:spPr>
          <a:xfrm>
            <a:off x="5562600" y="5334000"/>
            <a:ext cx="1752600" cy="1077218"/>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small </a:t>
            </a:r>
            <a:r>
              <a:rPr lang="en-US" sz="3200" dirty="0" smtClean="0">
                <a:solidFill>
                  <a:prstClr val="black"/>
                </a:solidFill>
                <a:latin typeface="Arial" pitchFamily="34" charset="0"/>
                <a:cs typeface="Arial" pitchFamily="34" charset="0"/>
                <a:sym typeface="Symbol"/>
              </a:rPr>
              <a:t></a:t>
            </a:r>
          </a:p>
          <a:p>
            <a:r>
              <a:rPr lang="en-US" sz="2800" dirty="0" smtClean="0">
                <a:solidFill>
                  <a:prstClr val="black"/>
                </a:solidFill>
                <a:latin typeface="Arial" pitchFamily="34" charset="0"/>
                <a:cs typeface="Arial" pitchFamily="34" charset="0"/>
              </a:rPr>
              <a:t>large 1/</a:t>
            </a:r>
            <a:r>
              <a:rPr lang="en-US" sz="3200" dirty="0" smtClean="0">
                <a:solidFill>
                  <a:prstClr val="black"/>
                </a:solidFill>
                <a:latin typeface="Arial" pitchFamily="34" charset="0"/>
                <a:cs typeface="Arial" pitchFamily="34" charset="0"/>
                <a:sym typeface="Symbol"/>
              </a:rPr>
              <a:t></a:t>
            </a:r>
            <a:endParaRPr lang="en-US" sz="3600" dirty="0" smtClean="0">
              <a:solidFill>
                <a:prstClr val="black"/>
              </a:solidFill>
              <a:latin typeface="Arial" pitchFamily="34" charset="0"/>
              <a:cs typeface="Arial" pitchFamily="34" charset="0"/>
            </a:endParaRPr>
          </a:p>
        </p:txBody>
      </p:sp>
      <p:sp>
        <p:nvSpPr>
          <p:cNvPr id="82" name="TextBox 81"/>
          <p:cNvSpPr txBox="1"/>
          <p:nvPr/>
        </p:nvSpPr>
        <p:spPr>
          <a:xfrm>
            <a:off x="2057400" y="1676400"/>
            <a:ext cx="1219199" cy="954107"/>
          </a:xfrm>
          <a:prstGeom prst="rect">
            <a:avLst/>
          </a:prstGeom>
          <a:noFill/>
        </p:spPr>
        <p:txBody>
          <a:bodyPr wrap="square" rtlCol="0">
            <a:spAutoFit/>
          </a:bodyPr>
          <a:lstStyle/>
          <a:p>
            <a:r>
              <a:rPr lang="en-US" sz="2800" dirty="0" smtClean="0">
                <a:solidFill>
                  <a:srgbClr val="FF0000"/>
                </a:solidFill>
              </a:rPr>
              <a:t>Too fragile</a:t>
            </a:r>
            <a:endParaRPr lang="en-US" sz="2800" dirty="0">
              <a:solidFill>
                <a:srgbClr val="FF0000"/>
              </a:solidFill>
            </a:endParaRPr>
          </a:p>
        </p:txBody>
      </p:sp>
    </p:spTree>
  </p:cSld>
  <p:clrMapOvr>
    <a:masterClrMapping/>
  </p:clrMapOvr>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43" name="Line 35"/>
          <p:cNvSpPr>
            <a:spLocks noChangeShapeType="1"/>
          </p:cNvSpPr>
          <p:nvPr/>
        </p:nvSpPr>
        <p:spPr bwMode="auto">
          <a:xfrm flipV="1">
            <a:off x="8731250" y="1808202"/>
            <a:ext cx="0" cy="990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731250" y="3408402"/>
            <a:ext cx="0" cy="13716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610600" y="2798802"/>
          <a:ext cx="388937" cy="473075"/>
        </p:xfrm>
        <a:graphic>
          <a:graphicData uri="http://schemas.openxmlformats.org/presentationml/2006/ole">
            <p:oleObj spid="_x0000_s2265090" name="Equation" r:id="rId4" imgW="88560" imgH="177480" progId="Equation.DSMT4">
              <p:embed/>
            </p:oleObj>
          </a:graphicData>
        </a:graphic>
      </p:graphicFrame>
      <p:sp>
        <p:nvSpPr>
          <p:cNvPr id="67" name="Freeform 28"/>
          <p:cNvSpPr>
            <a:spLocks noChangeAspect="1"/>
          </p:cNvSpPr>
          <p:nvPr/>
        </p:nvSpPr>
        <p:spPr bwMode="auto">
          <a:xfrm>
            <a:off x="7872412" y="1503402"/>
            <a:ext cx="381000" cy="400438"/>
          </a:xfrm>
          <a:custGeom>
            <a:avLst/>
            <a:gdLst/>
            <a:ahLst/>
            <a:cxnLst>
              <a:cxn ang="0">
                <a:pos x="160" y="80"/>
              </a:cxn>
              <a:cxn ang="0">
                <a:pos x="160" y="96"/>
              </a:cxn>
              <a:cxn ang="0">
                <a:pos x="160" y="112"/>
              </a:cxn>
              <a:cxn ang="0">
                <a:pos x="152" y="120"/>
              </a:cxn>
              <a:cxn ang="0">
                <a:pos x="144" y="128"/>
              </a:cxn>
              <a:cxn ang="0">
                <a:pos x="136" y="144"/>
              </a:cxn>
              <a:cxn ang="0">
                <a:pos x="128" y="152"/>
              </a:cxn>
              <a:cxn ang="0">
                <a:pos x="120" y="152"/>
              </a:cxn>
              <a:cxn ang="0">
                <a:pos x="104" y="160"/>
              </a:cxn>
              <a:cxn ang="0">
                <a:pos x="96" y="160"/>
              </a:cxn>
              <a:cxn ang="0">
                <a:pos x="80" y="168"/>
              </a:cxn>
              <a:cxn ang="0">
                <a:pos x="80" y="168"/>
              </a:cxn>
              <a:cxn ang="0">
                <a:pos x="64" y="160"/>
              </a:cxn>
              <a:cxn ang="0">
                <a:pos x="56" y="160"/>
              </a:cxn>
              <a:cxn ang="0">
                <a:pos x="40" y="152"/>
              </a:cxn>
              <a:cxn ang="0">
                <a:pos x="32" y="152"/>
              </a:cxn>
              <a:cxn ang="0">
                <a:pos x="24" y="144"/>
              </a:cxn>
              <a:cxn ang="0">
                <a:pos x="16" y="128"/>
              </a:cxn>
              <a:cxn ang="0">
                <a:pos x="8" y="120"/>
              </a:cxn>
              <a:cxn ang="0">
                <a:pos x="0" y="112"/>
              </a:cxn>
              <a:cxn ang="0">
                <a:pos x="0" y="96"/>
              </a:cxn>
              <a:cxn ang="0">
                <a:pos x="0" y="80"/>
              </a:cxn>
              <a:cxn ang="0">
                <a:pos x="0" y="80"/>
              </a:cxn>
              <a:cxn ang="0">
                <a:pos x="0" y="72"/>
              </a:cxn>
              <a:cxn ang="0">
                <a:pos x="0" y="56"/>
              </a:cxn>
              <a:cxn ang="0">
                <a:pos x="8" y="48"/>
              </a:cxn>
              <a:cxn ang="0">
                <a:pos x="16" y="40"/>
              </a:cxn>
              <a:cxn ang="0">
                <a:pos x="24" y="24"/>
              </a:cxn>
              <a:cxn ang="0">
                <a:pos x="32" y="16"/>
              </a:cxn>
              <a:cxn ang="0">
                <a:pos x="40" y="16"/>
              </a:cxn>
              <a:cxn ang="0">
                <a:pos x="56" y="8"/>
              </a:cxn>
              <a:cxn ang="0">
                <a:pos x="64" y="8"/>
              </a:cxn>
              <a:cxn ang="0">
                <a:pos x="80" y="0"/>
              </a:cxn>
              <a:cxn ang="0">
                <a:pos x="80" y="0"/>
              </a:cxn>
              <a:cxn ang="0">
                <a:pos x="96" y="8"/>
              </a:cxn>
              <a:cxn ang="0">
                <a:pos x="104" y="8"/>
              </a:cxn>
              <a:cxn ang="0">
                <a:pos x="120" y="16"/>
              </a:cxn>
              <a:cxn ang="0">
                <a:pos x="128" y="16"/>
              </a:cxn>
              <a:cxn ang="0">
                <a:pos x="136" y="24"/>
              </a:cxn>
              <a:cxn ang="0">
                <a:pos x="144" y="40"/>
              </a:cxn>
              <a:cxn ang="0">
                <a:pos x="152" y="48"/>
              </a:cxn>
              <a:cxn ang="0">
                <a:pos x="160" y="56"/>
              </a:cxn>
              <a:cxn ang="0">
                <a:pos x="160" y="72"/>
              </a:cxn>
              <a:cxn ang="0">
                <a:pos x="160" y="80"/>
              </a:cxn>
              <a:cxn ang="0">
                <a:pos x="160" y="80"/>
              </a:cxn>
            </a:cxnLst>
            <a:rect l="0" t="0" r="r" b="b"/>
            <a:pathLst>
              <a:path w="160" h="168">
                <a:moveTo>
                  <a:pt x="160" y="80"/>
                </a:moveTo>
                <a:lnTo>
                  <a:pt x="160" y="96"/>
                </a:lnTo>
                <a:lnTo>
                  <a:pt x="160" y="112"/>
                </a:lnTo>
                <a:lnTo>
                  <a:pt x="152" y="120"/>
                </a:lnTo>
                <a:lnTo>
                  <a:pt x="144" y="128"/>
                </a:lnTo>
                <a:lnTo>
                  <a:pt x="136" y="144"/>
                </a:lnTo>
                <a:lnTo>
                  <a:pt x="128" y="152"/>
                </a:lnTo>
                <a:lnTo>
                  <a:pt x="120" y="152"/>
                </a:lnTo>
                <a:lnTo>
                  <a:pt x="104" y="160"/>
                </a:lnTo>
                <a:lnTo>
                  <a:pt x="96" y="160"/>
                </a:lnTo>
                <a:lnTo>
                  <a:pt x="80" y="168"/>
                </a:lnTo>
                <a:lnTo>
                  <a:pt x="80" y="168"/>
                </a:lnTo>
                <a:lnTo>
                  <a:pt x="64" y="160"/>
                </a:lnTo>
                <a:lnTo>
                  <a:pt x="56" y="160"/>
                </a:lnTo>
                <a:lnTo>
                  <a:pt x="40" y="152"/>
                </a:lnTo>
                <a:lnTo>
                  <a:pt x="32" y="152"/>
                </a:lnTo>
                <a:lnTo>
                  <a:pt x="24" y="144"/>
                </a:lnTo>
                <a:lnTo>
                  <a:pt x="16" y="128"/>
                </a:lnTo>
                <a:lnTo>
                  <a:pt x="8" y="120"/>
                </a:lnTo>
                <a:lnTo>
                  <a:pt x="0" y="112"/>
                </a:lnTo>
                <a:lnTo>
                  <a:pt x="0" y="96"/>
                </a:lnTo>
                <a:lnTo>
                  <a:pt x="0" y="80"/>
                </a:lnTo>
                <a:lnTo>
                  <a:pt x="0" y="80"/>
                </a:lnTo>
                <a:lnTo>
                  <a:pt x="0" y="72"/>
                </a:lnTo>
                <a:lnTo>
                  <a:pt x="0" y="56"/>
                </a:lnTo>
                <a:lnTo>
                  <a:pt x="8" y="48"/>
                </a:lnTo>
                <a:lnTo>
                  <a:pt x="16" y="40"/>
                </a:lnTo>
                <a:lnTo>
                  <a:pt x="24" y="24"/>
                </a:lnTo>
                <a:lnTo>
                  <a:pt x="32" y="16"/>
                </a:lnTo>
                <a:lnTo>
                  <a:pt x="40" y="16"/>
                </a:lnTo>
                <a:lnTo>
                  <a:pt x="56" y="8"/>
                </a:lnTo>
                <a:lnTo>
                  <a:pt x="64" y="8"/>
                </a:lnTo>
                <a:lnTo>
                  <a:pt x="80" y="0"/>
                </a:lnTo>
                <a:lnTo>
                  <a:pt x="80" y="0"/>
                </a:lnTo>
                <a:lnTo>
                  <a:pt x="96" y="8"/>
                </a:lnTo>
                <a:lnTo>
                  <a:pt x="104" y="8"/>
                </a:lnTo>
                <a:lnTo>
                  <a:pt x="120" y="16"/>
                </a:lnTo>
                <a:lnTo>
                  <a:pt x="128" y="16"/>
                </a:lnTo>
                <a:lnTo>
                  <a:pt x="136" y="24"/>
                </a:lnTo>
                <a:lnTo>
                  <a:pt x="144" y="40"/>
                </a:lnTo>
                <a:lnTo>
                  <a:pt x="152" y="48"/>
                </a:lnTo>
                <a:lnTo>
                  <a:pt x="160" y="56"/>
                </a:lnTo>
                <a:lnTo>
                  <a:pt x="160" y="72"/>
                </a:lnTo>
                <a:lnTo>
                  <a:pt x="160" y="80"/>
                </a:lnTo>
                <a:lnTo>
                  <a:pt x="160" y="80"/>
                </a:lnTo>
              </a:path>
            </a:pathLst>
          </a:custGeom>
          <a:solidFill>
            <a:schemeClr val="tx1"/>
          </a:solidFill>
          <a:ln w="12700">
            <a:solidFill>
              <a:srgbClr val="000000"/>
            </a:solidFill>
            <a:prstDash val="solid"/>
            <a:round/>
            <a:headEnd/>
            <a:tailEnd/>
          </a:ln>
        </p:spPr>
        <p:txBody>
          <a:bodyPr/>
          <a:lstStyle/>
          <a:p>
            <a:pPr eaLnBrk="0" fontAlgn="base" hangingPunct="0">
              <a:spcBef>
                <a:spcPct val="0"/>
              </a:spcBef>
              <a:spcAft>
                <a:spcPct val="0"/>
              </a:spcAft>
            </a:pPr>
            <a:endParaRPr lang="en-US" sz="2400">
              <a:solidFill>
                <a:srgbClr val="000000"/>
              </a:solidFill>
              <a:latin typeface="Times New Roman" pitchFamily="18" charset="0"/>
            </a:endParaRPr>
          </a:p>
        </p:txBody>
      </p:sp>
      <p:sp>
        <p:nvSpPr>
          <p:cNvPr id="68" name="Rectangle 43"/>
          <p:cNvSpPr>
            <a:spLocks noChangeAspect="1" noChangeArrowheads="1"/>
          </p:cNvSpPr>
          <p:nvPr/>
        </p:nvSpPr>
        <p:spPr bwMode="auto">
          <a:xfrm>
            <a:off x="7339012" y="1427202"/>
            <a:ext cx="333425" cy="553998"/>
          </a:xfrm>
          <a:prstGeom prst="rect">
            <a:avLst/>
          </a:prstGeom>
          <a:noFill/>
          <a:ln w="9525">
            <a:noFill/>
            <a:miter lim="800000"/>
            <a:headEnd/>
            <a:tailEnd/>
          </a:ln>
        </p:spPr>
        <p:txBody>
          <a:bodyPr wrap="non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sp>
        <p:nvSpPr>
          <p:cNvPr id="69" name="Rectangle 44"/>
          <p:cNvSpPr>
            <a:spLocks noChangeAspect="1" noChangeArrowheads="1"/>
          </p:cNvSpPr>
          <p:nvPr/>
        </p:nvSpPr>
        <p:spPr bwMode="auto">
          <a:xfrm>
            <a:off x="8153400" y="5105400"/>
            <a:ext cx="493712" cy="553998"/>
          </a:xfrm>
          <a:prstGeom prst="rect">
            <a:avLst/>
          </a:prstGeom>
          <a:noFill/>
          <a:ln w="9525">
            <a:noFill/>
            <a:miter lim="800000"/>
            <a:headEnd/>
            <a:tailEnd/>
          </a:ln>
        </p:spPr>
        <p:txBody>
          <a:bodyPr wrap="square" lIns="0" tIns="0" rIns="0" bIns="0">
            <a:spAutoFit/>
          </a:bodyPr>
          <a:lstStyle/>
          <a:p>
            <a:pPr eaLnBrk="0" fontAlgn="base" hangingPunct="0">
              <a:spcBef>
                <a:spcPct val="0"/>
              </a:spcBef>
              <a:spcAft>
                <a:spcPct val="0"/>
              </a:spcAft>
            </a:pPr>
            <a:r>
              <a:rPr lang="en-US" sz="3600" i="1" dirty="0">
                <a:solidFill>
                  <a:srgbClr val="000000"/>
                </a:solidFill>
                <a:latin typeface="Times New Roman" pitchFamily="18" charset="0"/>
              </a:rPr>
              <a:t>M</a:t>
            </a:r>
          </a:p>
        </p:txBody>
      </p:sp>
      <p:grpSp>
        <p:nvGrpSpPr>
          <p:cNvPr id="2" name="Group 22"/>
          <p:cNvGrpSpPr/>
          <p:nvPr/>
        </p:nvGrpSpPr>
        <p:grpSpPr>
          <a:xfrm>
            <a:off x="6881812" y="1884402"/>
            <a:ext cx="1219200" cy="3673961"/>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3" name="Straight Connector 32"/>
          <p:cNvCxnSpPr/>
          <p:nvPr/>
        </p:nvCxnSpPr>
        <p:spPr>
          <a:xfrm>
            <a:off x="8382000" y="1655802"/>
            <a:ext cx="6858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8382000" y="4780002"/>
            <a:ext cx="8382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858000" y="2722602"/>
            <a:ext cx="1524000"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7695368" name="Object 8"/>
          <p:cNvGraphicFramePr>
            <a:graphicFrameLocks noChangeAspect="1"/>
          </p:cNvGraphicFramePr>
          <p:nvPr/>
        </p:nvGraphicFramePr>
        <p:xfrm>
          <a:off x="7315200" y="152401"/>
          <a:ext cx="854753" cy="762000"/>
        </p:xfrm>
        <a:graphic>
          <a:graphicData uri="http://schemas.openxmlformats.org/presentationml/2006/ole">
            <p:oleObj spid="_x0000_s2265092" name="Equation" r:id="rId5" imgW="444240" imgH="393480" progId="Equation.DSMT4">
              <p:embed/>
            </p:oleObj>
          </a:graphicData>
        </a:graphic>
      </p:graphicFrame>
      <p:sp>
        <p:nvSpPr>
          <p:cNvPr id="78" name="TextBox 77"/>
          <p:cNvSpPr txBox="1"/>
          <p:nvPr/>
        </p:nvSpPr>
        <p:spPr>
          <a:xfrm>
            <a:off x="-76200" y="6477000"/>
            <a:ext cx="4572000" cy="369332"/>
          </a:xfrm>
          <a:prstGeom prst="rect">
            <a:avLst/>
          </a:prstGeom>
          <a:noFill/>
        </p:spPr>
        <p:txBody>
          <a:bodyPr wrap="square" rtlCol="0">
            <a:spAutoFit/>
          </a:bodyPr>
          <a:lstStyle/>
          <a:p>
            <a:r>
              <a:rPr lang="en-US" dirty="0" smtClean="0">
                <a:solidFill>
                  <a:prstClr val="black"/>
                </a:solidFill>
              </a:rPr>
              <a:t>This is a cartoon, but can be made precise.</a:t>
            </a:r>
            <a:endParaRPr lang="en-US" dirty="0">
              <a:solidFill>
                <a:prstClr val="black"/>
              </a:solidFill>
            </a:endParaRPr>
          </a:p>
        </p:txBody>
      </p:sp>
      <p:grpSp>
        <p:nvGrpSpPr>
          <p:cNvPr id="4" name="Group 84"/>
          <p:cNvGrpSpPr/>
          <p:nvPr/>
        </p:nvGrpSpPr>
        <p:grpSpPr>
          <a:xfrm>
            <a:off x="0" y="609600"/>
            <a:ext cx="7924800" cy="6096000"/>
            <a:chOff x="0" y="609600"/>
            <a:chExt cx="7924800" cy="6096000"/>
          </a:xfrm>
        </p:grpSpPr>
        <p:sp>
          <p:nvSpPr>
            <p:cNvPr id="21" name="Line 35"/>
            <p:cNvSpPr>
              <a:spLocks noChangeShapeType="1"/>
            </p:cNvSpPr>
            <p:nvPr/>
          </p:nvSpPr>
          <p:spPr bwMode="auto">
            <a:xfrm flipV="1">
              <a:off x="7434262" y="2722600"/>
              <a:ext cx="0" cy="549275"/>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23" name="Line 36"/>
            <p:cNvSpPr>
              <a:spLocks noChangeShapeType="1"/>
            </p:cNvSpPr>
            <p:nvPr/>
          </p:nvSpPr>
          <p:spPr bwMode="auto">
            <a:xfrm>
              <a:off x="7434262" y="3941802"/>
              <a:ext cx="0" cy="777874"/>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25" name="Object 37"/>
            <p:cNvGraphicFramePr>
              <a:graphicFrameLocks noChangeAspect="1"/>
            </p:cNvGraphicFramePr>
            <p:nvPr/>
          </p:nvGraphicFramePr>
          <p:xfrm>
            <a:off x="7091362" y="3256001"/>
            <a:ext cx="833438" cy="473075"/>
          </p:xfrm>
          <a:graphic>
            <a:graphicData uri="http://schemas.openxmlformats.org/presentationml/2006/ole">
              <p:oleObj spid="_x0000_s2265091" name="Equation" r:id="rId6" imgW="190440" imgH="177480" progId="Equation.DSMT4">
                <p:embed/>
              </p:oleObj>
            </a:graphicData>
          </a:graphic>
        </p:graphicFrame>
        <p:sp>
          <p:nvSpPr>
            <p:cNvPr id="32" name="Line 10"/>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6" name="Line 12"/>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7" name="Line 13"/>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8" name="Line 14"/>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39" name="Line 15"/>
            <p:cNvSpPr>
              <a:spLocks noChangeShapeType="1"/>
            </p:cNvSpPr>
            <p:nvPr/>
          </p:nvSpPr>
          <p:spPr bwMode="auto">
            <a:xfrm flipV="1">
              <a:off x="144780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0" name="Line 17"/>
            <p:cNvSpPr>
              <a:spLocks noChangeShapeType="1"/>
            </p:cNvSpPr>
            <p:nvPr/>
          </p:nvSpPr>
          <p:spPr bwMode="auto">
            <a:xfrm flipV="1">
              <a:off x="1447800" y="6307680"/>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1" name="Line 21"/>
            <p:cNvSpPr>
              <a:spLocks noChangeShapeType="1"/>
            </p:cNvSpPr>
            <p:nvPr/>
          </p:nvSpPr>
          <p:spPr bwMode="auto">
            <a:xfrm flipV="1">
              <a:off x="2200852"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2" name="Line 23"/>
            <p:cNvSpPr>
              <a:spLocks noChangeShapeType="1"/>
            </p:cNvSpPr>
            <p:nvPr/>
          </p:nvSpPr>
          <p:spPr bwMode="auto">
            <a:xfrm flipV="1">
              <a:off x="264131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3" name="Line 25"/>
            <p:cNvSpPr>
              <a:spLocks noChangeShapeType="1"/>
            </p:cNvSpPr>
            <p:nvPr/>
          </p:nvSpPr>
          <p:spPr bwMode="auto">
            <a:xfrm flipV="1">
              <a:off x="2968114"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4" name="Line 27"/>
            <p:cNvSpPr>
              <a:spLocks noChangeShapeType="1"/>
            </p:cNvSpPr>
            <p:nvPr/>
          </p:nvSpPr>
          <p:spPr bwMode="auto">
            <a:xfrm flipV="1">
              <a:off x="320965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5" name="Line 29"/>
            <p:cNvSpPr>
              <a:spLocks noChangeShapeType="1"/>
            </p:cNvSpPr>
            <p:nvPr/>
          </p:nvSpPr>
          <p:spPr bwMode="auto">
            <a:xfrm flipV="1">
              <a:off x="340857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6" name="Line 31"/>
            <p:cNvSpPr>
              <a:spLocks noChangeShapeType="1"/>
            </p:cNvSpPr>
            <p:nvPr/>
          </p:nvSpPr>
          <p:spPr bwMode="auto">
            <a:xfrm flipV="1">
              <a:off x="3579081"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7" name="Line 33"/>
            <p:cNvSpPr>
              <a:spLocks noChangeShapeType="1"/>
            </p:cNvSpPr>
            <p:nvPr/>
          </p:nvSpPr>
          <p:spPr bwMode="auto">
            <a:xfrm flipV="1">
              <a:off x="372116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8" name="Line 35"/>
            <p:cNvSpPr>
              <a:spLocks noChangeShapeType="1"/>
            </p:cNvSpPr>
            <p:nvPr/>
          </p:nvSpPr>
          <p:spPr bwMode="auto">
            <a:xfrm flipV="1">
              <a:off x="3849043"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49" name="Line 37"/>
            <p:cNvSpPr>
              <a:spLocks noChangeShapeType="1"/>
            </p:cNvSpPr>
            <p:nvPr/>
          </p:nvSpPr>
          <p:spPr bwMode="auto">
            <a:xfrm flipV="1">
              <a:off x="397692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0" name="Line 39"/>
            <p:cNvSpPr>
              <a:spLocks noChangeShapeType="1"/>
            </p:cNvSpPr>
            <p:nvPr/>
          </p:nvSpPr>
          <p:spPr bwMode="auto">
            <a:xfrm flipV="1">
              <a:off x="3976920" y="6307680"/>
              <a:ext cx="2369" cy="49847"/>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1" name="Line 43"/>
            <p:cNvSpPr>
              <a:spLocks noChangeShapeType="1"/>
            </p:cNvSpPr>
            <p:nvPr/>
          </p:nvSpPr>
          <p:spPr bwMode="auto">
            <a:xfrm flipV="1">
              <a:off x="4729973"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2" name="Line 45"/>
            <p:cNvSpPr>
              <a:spLocks noChangeShapeType="1"/>
            </p:cNvSpPr>
            <p:nvPr/>
          </p:nvSpPr>
          <p:spPr bwMode="auto">
            <a:xfrm flipV="1">
              <a:off x="5170438"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3" name="Line 47"/>
            <p:cNvSpPr>
              <a:spLocks noChangeShapeType="1"/>
            </p:cNvSpPr>
            <p:nvPr/>
          </p:nvSpPr>
          <p:spPr bwMode="auto">
            <a:xfrm flipV="1">
              <a:off x="5497235"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4" name="Line 49"/>
            <p:cNvSpPr>
              <a:spLocks noChangeShapeType="1"/>
            </p:cNvSpPr>
            <p:nvPr/>
          </p:nvSpPr>
          <p:spPr bwMode="auto">
            <a:xfrm flipV="1">
              <a:off x="5738780"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1"/>
            <p:cNvSpPr>
              <a:spLocks noChangeShapeType="1"/>
            </p:cNvSpPr>
            <p:nvPr/>
          </p:nvSpPr>
          <p:spPr bwMode="auto">
            <a:xfrm flipV="1">
              <a:off x="5937699"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6" name="Line 53"/>
            <p:cNvSpPr>
              <a:spLocks noChangeShapeType="1"/>
            </p:cNvSpPr>
            <p:nvPr/>
          </p:nvSpPr>
          <p:spPr bwMode="auto">
            <a:xfrm flipV="1">
              <a:off x="6108202"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5"/>
            <p:cNvSpPr>
              <a:spLocks noChangeShapeType="1"/>
            </p:cNvSpPr>
            <p:nvPr/>
          </p:nvSpPr>
          <p:spPr bwMode="auto">
            <a:xfrm flipV="1">
              <a:off x="6250287"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8" name="Line 57"/>
            <p:cNvSpPr>
              <a:spLocks noChangeShapeType="1"/>
            </p:cNvSpPr>
            <p:nvPr/>
          </p:nvSpPr>
          <p:spPr bwMode="auto">
            <a:xfrm flipV="1">
              <a:off x="6378164" y="6332604"/>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9" name="Line 65"/>
            <p:cNvSpPr>
              <a:spLocks noChangeShapeType="1"/>
            </p:cNvSpPr>
            <p:nvPr/>
          </p:nvSpPr>
          <p:spPr bwMode="auto">
            <a:xfrm>
              <a:off x="1447800" y="635752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0" name="Line 67"/>
            <p:cNvSpPr>
              <a:spLocks noChangeShapeType="1"/>
            </p:cNvSpPr>
            <p:nvPr/>
          </p:nvSpPr>
          <p:spPr bwMode="auto">
            <a:xfrm>
              <a:off x="1447800" y="6357527"/>
              <a:ext cx="42626"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1" name="Line 71"/>
            <p:cNvSpPr>
              <a:spLocks noChangeShapeType="1"/>
            </p:cNvSpPr>
            <p:nvPr/>
          </p:nvSpPr>
          <p:spPr bwMode="auto">
            <a:xfrm>
              <a:off x="1447800" y="5248440"/>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2" name="Line 73"/>
            <p:cNvSpPr>
              <a:spLocks noChangeShapeType="1"/>
            </p:cNvSpPr>
            <p:nvPr/>
          </p:nvSpPr>
          <p:spPr bwMode="auto">
            <a:xfrm>
              <a:off x="1447800" y="4600434"/>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3" name="Line 75"/>
            <p:cNvSpPr>
              <a:spLocks noChangeShapeType="1"/>
            </p:cNvSpPr>
            <p:nvPr/>
          </p:nvSpPr>
          <p:spPr bwMode="auto">
            <a:xfrm>
              <a:off x="1447800" y="4139353"/>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4" name="Line 77"/>
            <p:cNvSpPr>
              <a:spLocks noChangeShapeType="1"/>
            </p:cNvSpPr>
            <p:nvPr/>
          </p:nvSpPr>
          <p:spPr bwMode="auto">
            <a:xfrm>
              <a:off x="1447800" y="3790426"/>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5" name="Line 79"/>
            <p:cNvSpPr>
              <a:spLocks noChangeShapeType="1"/>
            </p:cNvSpPr>
            <p:nvPr/>
          </p:nvSpPr>
          <p:spPr bwMode="auto">
            <a:xfrm>
              <a:off x="1447800" y="3503808"/>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66" name="Line 81"/>
            <p:cNvSpPr>
              <a:spLocks noChangeShapeType="1"/>
            </p:cNvSpPr>
            <p:nvPr/>
          </p:nvSpPr>
          <p:spPr bwMode="auto">
            <a:xfrm>
              <a:off x="1447800" y="3254575"/>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1" name="Line 83"/>
            <p:cNvSpPr>
              <a:spLocks noChangeShapeType="1"/>
            </p:cNvSpPr>
            <p:nvPr/>
          </p:nvSpPr>
          <p:spPr bwMode="auto">
            <a:xfrm>
              <a:off x="1447800" y="3042727"/>
              <a:ext cx="14209"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2" name="Line 94"/>
            <p:cNvSpPr>
              <a:spLocks noChangeShapeType="1"/>
            </p:cNvSpPr>
            <p:nvPr/>
          </p:nvSpPr>
          <p:spPr bwMode="auto">
            <a:xfrm>
              <a:off x="1447800" y="6357527"/>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3" name="Line 96"/>
            <p:cNvSpPr>
              <a:spLocks noChangeShapeType="1"/>
            </p:cNvSpPr>
            <p:nvPr/>
          </p:nvSpPr>
          <p:spPr bwMode="auto">
            <a:xfrm flipV="1">
              <a:off x="1447800" y="2693801"/>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74" name="TextBox 73"/>
            <p:cNvSpPr txBox="1"/>
            <p:nvPr/>
          </p:nvSpPr>
          <p:spPr>
            <a:xfrm rot="16200000">
              <a:off x="51481" y="4977720"/>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75" name="TextBox 74"/>
            <p:cNvSpPr txBox="1"/>
            <p:nvPr/>
          </p:nvSpPr>
          <p:spPr>
            <a:xfrm>
              <a:off x="1447800" y="4495800"/>
              <a:ext cx="2057400" cy="954107"/>
            </a:xfrm>
            <a:prstGeom prst="rect">
              <a:avLst/>
            </a:prstGeom>
            <a:noFill/>
          </p:spPr>
          <p:txBody>
            <a:bodyPr wrap="square" rtlCol="0">
              <a:spAutoFit/>
            </a:bodyPr>
            <a:lstStyle/>
            <a:p>
              <a:r>
                <a:rPr lang="en-US" sz="2800" dirty="0" smtClean="0">
                  <a:solidFill>
                    <a:srgbClr val="0000CC"/>
                  </a:solidFill>
                </a:rPr>
                <a:t>change length</a:t>
              </a:r>
              <a:endParaRPr lang="en-US" sz="2800" dirty="0">
                <a:solidFill>
                  <a:srgbClr val="0000CC"/>
                </a:solidFill>
              </a:endParaRPr>
            </a:p>
          </p:txBody>
        </p:sp>
        <p:graphicFrame>
          <p:nvGraphicFramePr>
            <p:cNvPr id="76" name="Object 101"/>
            <p:cNvGraphicFramePr>
              <a:graphicFrameLocks noChangeAspect="1"/>
            </p:cNvGraphicFramePr>
            <p:nvPr/>
          </p:nvGraphicFramePr>
          <p:xfrm>
            <a:off x="0" y="2819400"/>
            <a:ext cx="1255878" cy="1066800"/>
          </p:xfrm>
          <a:graphic>
            <a:graphicData uri="http://schemas.openxmlformats.org/presentationml/2006/ole">
              <p:oleObj spid="_x0000_s2265093" name="Equation" r:id="rId7" imgW="583947" imgH="482391" progId="Equation.DSMT4">
                <p:embed/>
              </p:oleObj>
            </a:graphicData>
          </a:graphic>
        </p:graphicFrame>
        <p:graphicFrame>
          <p:nvGraphicFramePr>
            <p:cNvPr id="77" name="Object 5"/>
            <p:cNvGraphicFramePr>
              <a:graphicFrameLocks noChangeAspect="1"/>
            </p:cNvGraphicFramePr>
            <p:nvPr/>
          </p:nvGraphicFramePr>
          <p:xfrm>
            <a:off x="603539" y="609600"/>
            <a:ext cx="5873461" cy="1066800"/>
          </p:xfrm>
          <a:graphic>
            <a:graphicData uri="http://schemas.openxmlformats.org/presentationml/2006/ole">
              <p:oleObj spid="_x0000_s2265094" name="Equation" r:id="rId8" imgW="2387520" imgH="482400" progId="Equation.DSMT4">
                <p:embed/>
              </p:oleObj>
            </a:graphicData>
          </a:graphic>
        </p:graphicFrame>
        <p:sp>
          <p:nvSpPr>
            <p:cNvPr id="79" name="TextBox 78"/>
            <p:cNvSpPr txBox="1"/>
            <p:nvPr/>
          </p:nvSpPr>
          <p:spPr>
            <a:xfrm>
              <a:off x="6858000" y="6120825"/>
              <a:ext cx="357790" cy="584775"/>
            </a:xfrm>
            <a:prstGeom prst="rect">
              <a:avLst/>
            </a:prstGeom>
            <a:noFill/>
          </p:spPr>
          <p:txBody>
            <a:bodyPr wrap="none" rtlCol="0">
              <a:spAutoFit/>
            </a:bodyPr>
            <a:lstStyle/>
            <a:p>
              <a:r>
                <a:rPr lang="en-US" sz="3200" i="1" dirty="0" smtClean="0">
                  <a:solidFill>
                    <a:prstClr val="black"/>
                  </a:solidFill>
                </a:rPr>
                <a:t>L</a:t>
              </a:r>
              <a:endParaRPr lang="en-US" sz="3200" i="1" dirty="0">
                <a:solidFill>
                  <a:prstClr val="black"/>
                </a:solidFill>
              </a:endParaRPr>
            </a:p>
          </p:txBody>
        </p:sp>
        <p:sp>
          <p:nvSpPr>
            <p:cNvPr id="80" name="Freeform 79"/>
            <p:cNvSpPr/>
            <p:nvPr/>
          </p:nvSpPr>
          <p:spPr bwMode="auto">
            <a:xfrm>
              <a:off x="1664677" y="3642773"/>
              <a:ext cx="4982308" cy="2157046"/>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prstClr val="black"/>
                </a:solidFill>
                <a:latin typeface="Arial" charset="0"/>
              </a:endParaRPr>
            </a:p>
          </p:txBody>
        </p:sp>
        <p:sp>
          <p:nvSpPr>
            <p:cNvPr id="81" name="TextBox 80"/>
            <p:cNvSpPr txBox="1"/>
            <p:nvPr/>
          </p:nvSpPr>
          <p:spPr>
            <a:xfrm>
              <a:off x="3581400" y="3429000"/>
              <a:ext cx="1676400" cy="1077218"/>
            </a:xfrm>
            <a:prstGeom prst="rect">
              <a:avLst/>
            </a:prstGeom>
            <a:noFill/>
          </p:spPr>
          <p:txBody>
            <a:bodyPr wrap="square" rtlCol="0">
              <a:spAutoFit/>
            </a:bodyPr>
            <a:lstStyle/>
            <a:p>
              <a:pPr algn="r"/>
              <a:r>
                <a:rPr lang="en-US" sz="3200" b="1" dirty="0" smtClean="0">
                  <a:solidFill>
                    <a:srgbClr val="FF0000"/>
                  </a:solidFill>
                </a:rPr>
                <a:t>change sense</a:t>
              </a:r>
              <a:endParaRPr lang="en-US" sz="3200" b="1" dirty="0">
                <a:solidFill>
                  <a:srgbClr val="FF0000"/>
                </a:solidFill>
              </a:endParaRPr>
            </a:p>
          </p:txBody>
        </p:sp>
        <p:cxnSp>
          <p:nvCxnSpPr>
            <p:cNvPr id="82" name="Straight Connector 81"/>
            <p:cNvCxnSpPr/>
            <p:nvPr/>
          </p:nvCxnSpPr>
          <p:spPr>
            <a:xfrm>
              <a:off x="1676400" y="6120825"/>
              <a:ext cx="4648200"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752600" y="5587425"/>
              <a:ext cx="1007199" cy="523220"/>
            </a:xfrm>
            <a:prstGeom prst="rect">
              <a:avLst/>
            </a:prstGeom>
            <a:noFill/>
          </p:spPr>
          <p:txBody>
            <a:bodyPr wrap="none" rtlCol="0">
              <a:spAutoFit/>
            </a:bodyPr>
            <a:lstStyle/>
            <a:p>
              <a:r>
                <a:rPr lang="en-US" sz="2800" dirty="0" smtClean="0">
                  <a:solidFill>
                    <a:prstClr val="black"/>
                  </a:solidFill>
                </a:rPr>
                <a:t>down</a:t>
              </a:r>
              <a:endParaRPr lang="en-US" sz="2800" dirty="0">
                <a:solidFill>
                  <a:prstClr val="black"/>
                </a:solidFill>
              </a:endParaRPr>
            </a:p>
          </p:txBody>
        </p:sp>
        <p:sp>
          <p:nvSpPr>
            <p:cNvPr id="84" name="Freeform 83"/>
            <p:cNvSpPr/>
            <p:nvPr/>
          </p:nvSpPr>
          <p:spPr bwMode="auto">
            <a:xfrm>
              <a:off x="2895600" y="3048000"/>
              <a:ext cx="3886200" cy="2870200"/>
            </a:xfrm>
            <a:custGeom>
              <a:avLst/>
              <a:gdLst>
                <a:gd name="connsiteX0" fmla="*/ 0 w 4982308"/>
                <a:gd name="connsiteY0" fmla="*/ 0 h 2157046"/>
                <a:gd name="connsiteX1" fmla="*/ 1488831 w 4982308"/>
                <a:gd name="connsiteY1" fmla="*/ 1230923 h 2157046"/>
                <a:gd name="connsiteX2" fmla="*/ 4982308 w 4982308"/>
                <a:gd name="connsiteY2" fmla="*/ 2157046 h 2157046"/>
                <a:gd name="connsiteX0" fmla="*/ 0 w 4982308"/>
                <a:gd name="connsiteY0" fmla="*/ 0 h 2188308"/>
                <a:gd name="connsiteX1" fmla="*/ 2209800 w 4982308"/>
                <a:gd name="connsiteY1" fmla="*/ 1828800 h 2188308"/>
                <a:gd name="connsiteX2" fmla="*/ 4982308 w 4982308"/>
                <a:gd name="connsiteY2" fmla="*/ 2157046 h 2188308"/>
                <a:gd name="connsiteX0" fmla="*/ 0 w 4982308"/>
                <a:gd name="connsiteY0" fmla="*/ 0 h 2157046"/>
                <a:gd name="connsiteX1" fmla="*/ 2209800 w 4982308"/>
                <a:gd name="connsiteY1" fmla="*/ 1828800 h 2157046"/>
                <a:gd name="connsiteX2" fmla="*/ 4982308 w 4982308"/>
                <a:gd name="connsiteY2" fmla="*/ 2157046 h 2157046"/>
                <a:gd name="connsiteX0" fmla="*/ 0 w 4982308"/>
                <a:gd name="connsiteY0" fmla="*/ 0 h 2157046"/>
                <a:gd name="connsiteX1" fmla="*/ 2209800 w 4982308"/>
                <a:gd name="connsiteY1" fmla="*/ 1828800 h 2157046"/>
                <a:gd name="connsiteX2" fmla="*/ 4982308 w 4982308"/>
                <a:gd name="connsiteY2" fmla="*/ 2157046 h 2157046"/>
                <a:gd name="connsiteX0" fmla="*/ 0 w 4220308"/>
                <a:gd name="connsiteY0" fmla="*/ 0 h 3300046"/>
                <a:gd name="connsiteX1" fmla="*/ 1447800 w 4220308"/>
                <a:gd name="connsiteY1" fmla="*/ 2971800 h 3300046"/>
                <a:gd name="connsiteX2" fmla="*/ 4220308 w 4220308"/>
                <a:gd name="connsiteY2" fmla="*/ 3300046 h 3300046"/>
                <a:gd name="connsiteX0" fmla="*/ 0 w 4220308"/>
                <a:gd name="connsiteY0" fmla="*/ 0 h 3300046"/>
                <a:gd name="connsiteX1" fmla="*/ 1447800 w 4220308"/>
                <a:gd name="connsiteY1" fmla="*/ 2971800 h 3300046"/>
                <a:gd name="connsiteX2" fmla="*/ 4220308 w 4220308"/>
                <a:gd name="connsiteY2" fmla="*/ 3300046 h 3300046"/>
                <a:gd name="connsiteX0" fmla="*/ 0 w 4271853"/>
                <a:gd name="connsiteY0" fmla="*/ 0 h 4213587"/>
                <a:gd name="connsiteX1" fmla="*/ 1447800 w 4271853"/>
                <a:gd name="connsiteY1" fmla="*/ 2971800 h 4213587"/>
                <a:gd name="connsiteX2" fmla="*/ 4271853 w 4271853"/>
                <a:gd name="connsiteY2" fmla="*/ 4213587 h 4213587"/>
                <a:gd name="connsiteX0" fmla="*/ 0 w 4271853"/>
                <a:gd name="connsiteY0" fmla="*/ 0 h 4213587"/>
                <a:gd name="connsiteX1" fmla="*/ 1447800 w 4271853"/>
                <a:gd name="connsiteY1" fmla="*/ 2971800 h 4213587"/>
                <a:gd name="connsiteX2" fmla="*/ 4271853 w 4271853"/>
                <a:gd name="connsiteY2" fmla="*/ 4213587 h 4213587"/>
                <a:gd name="connsiteX0" fmla="*/ 0 w 4271853"/>
                <a:gd name="connsiteY0" fmla="*/ 0 h 4518101"/>
                <a:gd name="connsiteX1" fmla="*/ 1447800 w 4271853"/>
                <a:gd name="connsiteY1" fmla="*/ 2971800 h 4518101"/>
                <a:gd name="connsiteX2" fmla="*/ 4271853 w 4271853"/>
                <a:gd name="connsiteY2" fmla="*/ 4518101 h 4518101"/>
                <a:gd name="connsiteX0" fmla="*/ 0 w 4271853"/>
                <a:gd name="connsiteY0" fmla="*/ 0 h 4518101"/>
                <a:gd name="connsiteX1" fmla="*/ 1507713 w 4271853"/>
                <a:gd name="connsiteY1" fmla="*/ 2386506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4271853"/>
                <a:gd name="connsiteY0" fmla="*/ 0 h 4518101"/>
                <a:gd name="connsiteX1" fmla="*/ 1507713 w 4271853"/>
                <a:gd name="connsiteY1" fmla="*/ 2234249 h 4518101"/>
                <a:gd name="connsiteX2" fmla="*/ 4271853 w 4271853"/>
                <a:gd name="connsiteY2" fmla="*/ 4518101 h 4518101"/>
                <a:gd name="connsiteX0" fmla="*/ 0 w 3601758"/>
                <a:gd name="connsiteY0" fmla="*/ 0 h 4567704"/>
                <a:gd name="connsiteX1" fmla="*/ 837618 w 3601758"/>
                <a:gd name="connsiteY1" fmla="*/ 2283852 h 4567704"/>
                <a:gd name="connsiteX2" fmla="*/ 3601758 w 3601758"/>
                <a:gd name="connsiteY2" fmla="*/ 4567704 h 4567704"/>
                <a:gd name="connsiteX0" fmla="*/ 0 w 3601758"/>
                <a:gd name="connsiteY0" fmla="*/ 0 h 4567704"/>
                <a:gd name="connsiteX1" fmla="*/ 837618 w 3601758"/>
                <a:gd name="connsiteY1" fmla="*/ 2283852 h 4567704"/>
                <a:gd name="connsiteX2" fmla="*/ 3601758 w 3601758"/>
                <a:gd name="connsiteY2" fmla="*/ 4567704 h 4567704"/>
                <a:gd name="connsiteX0" fmla="*/ 0 w 3853043"/>
                <a:gd name="connsiteY0" fmla="*/ 0 h 4567704"/>
                <a:gd name="connsiteX1" fmla="*/ 1088903 w 3853043"/>
                <a:gd name="connsiteY1" fmla="*/ 2283852 h 4567704"/>
                <a:gd name="connsiteX2" fmla="*/ 3853043 w 3853043"/>
                <a:gd name="connsiteY2" fmla="*/ 4567704 h 4567704"/>
                <a:gd name="connsiteX0" fmla="*/ 0 w 3853043"/>
                <a:gd name="connsiteY0" fmla="*/ 0 h 4567704"/>
                <a:gd name="connsiteX1" fmla="*/ 1088903 w 3853043"/>
                <a:gd name="connsiteY1" fmla="*/ 2283852 h 4567704"/>
                <a:gd name="connsiteX2" fmla="*/ 3853043 w 3853043"/>
                <a:gd name="connsiteY2" fmla="*/ 4567704 h 4567704"/>
                <a:gd name="connsiteX0" fmla="*/ 0 w 3853043"/>
                <a:gd name="connsiteY0" fmla="*/ 0 h 4821465"/>
                <a:gd name="connsiteX1" fmla="*/ 1088903 w 3853043"/>
                <a:gd name="connsiteY1" fmla="*/ 2283852 h 4821465"/>
                <a:gd name="connsiteX2" fmla="*/ 2795345 w 3853043"/>
                <a:gd name="connsiteY2" fmla="*/ 4440823 h 4821465"/>
                <a:gd name="connsiteX3" fmla="*/ 3853043 w 3853043"/>
                <a:gd name="connsiteY3" fmla="*/ 4567704 h 4821465"/>
                <a:gd name="connsiteX0" fmla="*/ 0 w 3853043"/>
                <a:gd name="connsiteY0" fmla="*/ 0 h 4779171"/>
                <a:gd name="connsiteX1" fmla="*/ 831048 w 3853043"/>
                <a:gd name="connsiteY1" fmla="*/ 2537613 h 4779171"/>
                <a:gd name="connsiteX2" fmla="*/ 2795345 w 3853043"/>
                <a:gd name="connsiteY2" fmla="*/ 4440823 h 4779171"/>
                <a:gd name="connsiteX3" fmla="*/ 3853043 w 3853043"/>
                <a:gd name="connsiteY3" fmla="*/ 4567704 h 4779171"/>
              </a:gdLst>
              <a:ahLst/>
              <a:cxnLst>
                <a:cxn ang="0">
                  <a:pos x="connsiteX0" y="connsiteY0"/>
                </a:cxn>
                <a:cxn ang="0">
                  <a:pos x="connsiteX1" y="connsiteY1"/>
                </a:cxn>
                <a:cxn ang="0">
                  <a:pos x="connsiteX2" y="connsiteY2"/>
                </a:cxn>
                <a:cxn ang="0">
                  <a:pos x="connsiteX3" y="connsiteY3"/>
                </a:cxn>
              </a:cxnLst>
              <a:rect l="l" t="t" r="r" b="b"/>
              <a:pathLst>
                <a:path w="3853043" h="4779171">
                  <a:moveTo>
                    <a:pt x="0" y="0"/>
                  </a:moveTo>
                  <a:cubicBezTo>
                    <a:pt x="105945" y="960654"/>
                    <a:pt x="116930" y="1757694"/>
                    <a:pt x="831048" y="2537613"/>
                  </a:cubicBezTo>
                  <a:cubicBezTo>
                    <a:pt x="1334714" y="3223060"/>
                    <a:pt x="2291679" y="4102475"/>
                    <a:pt x="2795345" y="4440823"/>
                  </a:cubicBezTo>
                  <a:cubicBezTo>
                    <a:pt x="3299011" y="4779172"/>
                    <a:pt x="3714535" y="4491867"/>
                    <a:pt x="3853043" y="4567704"/>
                  </a:cubicBezTo>
                </a:path>
              </a:pathLst>
            </a:cu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prstClr val="black"/>
                </a:solidFill>
                <a:latin typeface="Arial" charset="0"/>
              </a:endParaRPr>
            </a:p>
          </p:txBody>
        </p:sp>
      </p:grpSp>
      <p:cxnSp>
        <p:nvCxnSpPr>
          <p:cNvPr id="87" name="Straight Connector 86"/>
          <p:cNvCxnSpPr/>
          <p:nvPr/>
        </p:nvCxnSpPr>
        <p:spPr>
          <a:xfrm>
            <a:off x="2819400" y="2971800"/>
            <a:ext cx="0" cy="3200400"/>
          </a:xfrm>
          <a:prstGeom prst="line">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7061512" name="Object 8"/>
          <p:cNvGraphicFramePr>
            <a:graphicFrameLocks noChangeAspect="1"/>
          </p:cNvGraphicFramePr>
          <p:nvPr/>
        </p:nvGraphicFramePr>
        <p:xfrm>
          <a:off x="2209800" y="2209800"/>
          <a:ext cx="1017587" cy="704850"/>
        </p:xfrm>
        <a:graphic>
          <a:graphicData uri="http://schemas.openxmlformats.org/presentationml/2006/ole">
            <p:oleObj spid="_x0000_s2265095" name="Equation" r:id="rId9" imgW="571320" imgH="393480" progId="Equation.DSMT4">
              <p:embed/>
            </p:oleObj>
          </a:graphicData>
        </a:graphic>
      </p:graphicFrame>
    </p:spTree>
  </p:cSld>
  <p:clrMapOvr>
    <a:masterClrMapping/>
  </p:clrMapOvr>
  <p:transition/>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 name="Object 99"/>
          <p:cNvGraphicFramePr>
            <a:graphicFrameLocks noChangeAspect="1"/>
          </p:cNvGraphicFramePr>
          <p:nvPr/>
        </p:nvGraphicFramePr>
        <p:xfrm>
          <a:off x="2640678" y="5476220"/>
          <a:ext cx="431981" cy="611144"/>
        </p:xfrm>
        <a:graphic>
          <a:graphicData uri="http://schemas.openxmlformats.org/presentationml/2006/ole">
            <p:oleObj spid="_x0000_s2266114" name="Equation" r:id="rId4" imgW="126720" imgH="177480" progId="Equation.DSMT4">
              <p:embed/>
            </p:oleObj>
          </a:graphicData>
        </a:graphic>
      </p:graphicFrame>
      <p:graphicFrame>
        <p:nvGraphicFramePr>
          <p:cNvPr id="228" name="Object 101"/>
          <p:cNvGraphicFramePr>
            <a:graphicFrameLocks noChangeAspect="1"/>
          </p:cNvGraphicFramePr>
          <p:nvPr/>
        </p:nvGraphicFramePr>
        <p:xfrm>
          <a:off x="659478" y="2971800"/>
          <a:ext cx="1033419" cy="1153776"/>
        </p:xfrm>
        <a:graphic>
          <a:graphicData uri="http://schemas.openxmlformats.org/presentationml/2006/ole">
            <p:oleObj spid="_x0000_s2266115" name="Equation" r:id="rId5" imgW="444240" imgH="482400" progId="Equation.DSMT4">
              <p:embed/>
            </p:oleObj>
          </a:graphicData>
        </a:graphic>
      </p:graphicFrame>
      <p:sp>
        <p:nvSpPr>
          <p:cNvPr id="229" name="Rectangle 8"/>
          <p:cNvSpPr>
            <a:spLocks noChangeArrowheads="1"/>
          </p:cNvSpPr>
          <p:nvPr/>
        </p:nvSpPr>
        <p:spPr bwMode="auto">
          <a:xfrm>
            <a:off x="1750182" y="2559490"/>
            <a:ext cx="4004053" cy="2900168"/>
          </a:xfrm>
          <a:prstGeom prst="rect">
            <a:avLst/>
          </a:prstGeom>
          <a:noFill/>
          <a:ln w="0">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0" name="Line 10"/>
          <p:cNvSpPr>
            <a:spLocks noChangeShapeType="1"/>
          </p:cNvSpPr>
          <p:nvPr/>
        </p:nvSpPr>
        <p:spPr bwMode="auto">
          <a:xfrm>
            <a:off x="1750182" y="5459658"/>
            <a:ext cx="4004053"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1" name="Line 12"/>
          <p:cNvSpPr>
            <a:spLocks noChangeShapeType="1"/>
          </p:cNvSpPr>
          <p:nvPr/>
        </p:nvSpPr>
        <p:spPr bwMode="auto">
          <a:xfrm flipV="1">
            <a:off x="1750182" y="2559490"/>
            <a:ext cx="1875" cy="290016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2" name="Line 13"/>
          <p:cNvSpPr>
            <a:spLocks noChangeShapeType="1"/>
          </p:cNvSpPr>
          <p:nvPr/>
        </p:nvSpPr>
        <p:spPr bwMode="auto">
          <a:xfrm>
            <a:off x="1750182" y="5459658"/>
            <a:ext cx="4004053"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3" name="Line 14"/>
          <p:cNvSpPr>
            <a:spLocks noChangeShapeType="1"/>
          </p:cNvSpPr>
          <p:nvPr/>
        </p:nvSpPr>
        <p:spPr bwMode="auto">
          <a:xfrm flipV="1">
            <a:off x="1750182" y="2559490"/>
            <a:ext cx="1875" cy="290016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4" name="Line 15"/>
          <p:cNvSpPr>
            <a:spLocks noChangeShapeType="1"/>
          </p:cNvSpPr>
          <p:nvPr/>
        </p:nvSpPr>
        <p:spPr bwMode="auto">
          <a:xfrm flipV="1">
            <a:off x="1750182"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5" name="Line 17"/>
          <p:cNvSpPr>
            <a:spLocks noChangeShapeType="1"/>
          </p:cNvSpPr>
          <p:nvPr/>
        </p:nvSpPr>
        <p:spPr bwMode="auto">
          <a:xfrm flipV="1">
            <a:off x="1750182" y="5420200"/>
            <a:ext cx="1875" cy="3945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6" name="Rectangle 19"/>
          <p:cNvSpPr>
            <a:spLocks noChangeArrowheads="1"/>
          </p:cNvSpPr>
          <p:nvPr/>
        </p:nvSpPr>
        <p:spPr bwMode="auto">
          <a:xfrm>
            <a:off x="1547730" y="5568168"/>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cs typeface="Arial" pitchFamily="34" charset="0"/>
              </a:rPr>
              <a:t>10</a:t>
            </a:r>
            <a:endParaRPr lang="en-US" sz="2400" smtClean="0">
              <a:solidFill>
                <a:prstClr val="black"/>
              </a:solidFill>
              <a:latin typeface="Arial" pitchFamily="34" charset="0"/>
              <a:cs typeface="Arial" pitchFamily="34" charset="0"/>
            </a:endParaRPr>
          </a:p>
        </p:txBody>
      </p:sp>
      <p:sp>
        <p:nvSpPr>
          <p:cNvPr id="237" name="Rectangle 20"/>
          <p:cNvSpPr>
            <a:spLocks noChangeArrowheads="1"/>
          </p:cNvSpPr>
          <p:nvPr/>
        </p:nvSpPr>
        <p:spPr bwMode="auto">
          <a:xfrm>
            <a:off x="1817666" y="5489252"/>
            <a:ext cx="158698"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-1</a:t>
            </a:r>
            <a:endParaRPr lang="en-US" sz="2400" smtClean="0">
              <a:solidFill>
                <a:prstClr val="black"/>
              </a:solidFill>
              <a:latin typeface="Arial" pitchFamily="34" charset="0"/>
              <a:cs typeface="Arial" pitchFamily="34" charset="0"/>
            </a:endParaRPr>
          </a:p>
        </p:txBody>
      </p:sp>
      <p:sp>
        <p:nvSpPr>
          <p:cNvPr id="238" name="Line 21"/>
          <p:cNvSpPr>
            <a:spLocks noChangeShapeType="1"/>
          </p:cNvSpPr>
          <p:nvPr/>
        </p:nvSpPr>
        <p:spPr bwMode="auto">
          <a:xfrm flipV="1">
            <a:off x="2346291"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39" name="Line 23"/>
          <p:cNvSpPr>
            <a:spLocks noChangeShapeType="1"/>
          </p:cNvSpPr>
          <p:nvPr/>
        </p:nvSpPr>
        <p:spPr bwMode="auto">
          <a:xfrm flipV="1">
            <a:off x="2694959"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0" name="Line 25"/>
          <p:cNvSpPr>
            <a:spLocks noChangeShapeType="1"/>
          </p:cNvSpPr>
          <p:nvPr/>
        </p:nvSpPr>
        <p:spPr bwMode="auto">
          <a:xfrm flipV="1">
            <a:off x="2953648"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1" name="Line 27"/>
          <p:cNvSpPr>
            <a:spLocks noChangeShapeType="1"/>
          </p:cNvSpPr>
          <p:nvPr/>
        </p:nvSpPr>
        <p:spPr bwMode="auto">
          <a:xfrm flipV="1">
            <a:off x="3144852"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2" name="Line 29"/>
          <p:cNvSpPr>
            <a:spLocks noChangeShapeType="1"/>
          </p:cNvSpPr>
          <p:nvPr/>
        </p:nvSpPr>
        <p:spPr bwMode="auto">
          <a:xfrm flipV="1">
            <a:off x="3302315"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3" name="Line 31"/>
          <p:cNvSpPr>
            <a:spLocks noChangeShapeType="1"/>
          </p:cNvSpPr>
          <p:nvPr/>
        </p:nvSpPr>
        <p:spPr bwMode="auto">
          <a:xfrm flipV="1">
            <a:off x="3437283"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4" name="Line 33"/>
          <p:cNvSpPr>
            <a:spLocks noChangeShapeType="1"/>
          </p:cNvSpPr>
          <p:nvPr/>
        </p:nvSpPr>
        <p:spPr bwMode="auto">
          <a:xfrm flipV="1">
            <a:off x="3549756"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5" name="Line 35"/>
          <p:cNvSpPr>
            <a:spLocks noChangeShapeType="1"/>
          </p:cNvSpPr>
          <p:nvPr/>
        </p:nvSpPr>
        <p:spPr bwMode="auto">
          <a:xfrm flipV="1">
            <a:off x="3650983"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6" name="Line 37"/>
          <p:cNvSpPr>
            <a:spLocks noChangeShapeType="1"/>
          </p:cNvSpPr>
          <p:nvPr/>
        </p:nvSpPr>
        <p:spPr bwMode="auto">
          <a:xfrm flipV="1">
            <a:off x="3752209"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7" name="Line 39"/>
          <p:cNvSpPr>
            <a:spLocks noChangeShapeType="1"/>
          </p:cNvSpPr>
          <p:nvPr/>
        </p:nvSpPr>
        <p:spPr bwMode="auto">
          <a:xfrm flipV="1">
            <a:off x="3752209" y="5420200"/>
            <a:ext cx="1875" cy="3945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48" name="Rectangle 41"/>
          <p:cNvSpPr>
            <a:spLocks noChangeArrowheads="1"/>
          </p:cNvSpPr>
          <p:nvPr/>
        </p:nvSpPr>
        <p:spPr bwMode="auto">
          <a:xfrm>
            <a:off x="3572251" y="5568168"/>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dirty="0" smtClean="0">
                <a:solidFill>
                  <a:srgbClr val="000000"/>
                </a:solidFill>
                <a:latin typeface="Helvetica" charset="0"/>
                <a:cs typeface="Arial" pitchFamily="34" charset="0"/>
              </a:rPr>
              <a:t>10</a:t>
            </a:r>
            <a:endParaRPr lang="en-US" sz="2400" dirty="0" smtClean="0">
              <a:solidFill>
                <a:prstClr val="black"/>
              </a:solidFill>
              <a:latin typeface="Arial" pitchFamily="34" charset="0"/>
              <a:cs typeface="Arial" pitchFamily="34" charset="0"/>
            </a:endParaRPr>
          </a:p>
        </p:txBody>
      </p:sp>
      <p:sp>
        <p:nvSpPr>
          <p:cNvPr id="249" name="Rectangle 42"/>
          <p:cNvSpPr>
            <a:spLocks noChangeArrowheads="1"/>
          </p:cNvSpPr>
          <p:nvPr/>
        </p:nvSpPr>
        <p:spPr bwMode="auto">
          <a:xfrm>
            <a:off x="3842187" y="5489252"/>
            <a:ext cx="9938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0</a:t>
            </a:r>
            <a:endParaRPr lang="en-US" sz="2400" smtClean="0">
              <a:solidFill>
                <a:prstClr val="black"/>
              </a:solidFill>
              <a:latin typeface="Arial" pitchFamily="34" charset="0"/>
              <a:cs typeface="Arial" pitchFamily="34" charset="0"/>
            </a:endParaRPr>
          </a:p>
        </p:txBody>
      </p:sp>
      <p:sp>
        <p:nvSpPr>
          <p:cNvPr id="250" name="Line 43"/>
          <p:cNvSpPr>
            <a:spLocks noChangeShapeType="1"/>
          </p:cNvSpPr>
          <p:nvPr/>
        </p:nvSpPr>
        <p:spPr bwMode="auto">
          <a:xfrm flipV="1">
            <a:off x="4348318"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1" name="Line 45"/>
          <p:cNvSpPr>
            <a:spLocks noChangeShapeType="1"/>
          </p:cNvSpPr>
          <p:nvPr/>
        </p:nvSpPr>
        <p:spPr bwMode="auto">
          <a:xfrm flipV="1">
            <a:off x="4696985"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2" name="Line 47"/>
          <p:cNvSpPr>
            <a:spLocks noChangeShapeType="1"/>
          </p:cNvSpPr>
          <p:nvPr/>
        </p:nvSpPr>
        <p:spPr bwMode="auto">
          <a:xfrm flipV="1">
            <a:off x="4955674"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3" name="Line 49"/>
          <p:cNvSpPr>
            <a:spLocks noChangeShapeType="1"/>
          </p:cNvSpPr>
          <p:nvPr/>
        </p:nvSpPr>
        <p:spPr bwMode="auto">
          <a:xfrm flipV="1">
            <a:off x="5146879"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4" name="Line 51"/>
          <p:cNvSpPr>
            <a:spLocks noChangeShapeType="1"/>
          </p:cNvSpPr>
          <p:nvPr/>
        </p:nvSpPr>
        <p:spPr bwMode="auto">
          <a:xfrm flipV="1">
            <a:off x="5304341"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5" name="Line 53"/>
          <p:cNvSpPr>
            <a:spLocks noChangeShapeType="1"/>
          </p:cNvSpPr>
          <p:nvPr/>
        </p:nvSpPr>
        <p:spPr bwMode="auto">
          <a:xfrm flipV="1">
            <a:off x="5439309"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6" name="Line 55"/>
          <p:cNvSpPr>
            <a:spLocks noChangeShapeType="1"/>
          </p:cNvSpPr>
          <p:nvPr/>
        </p:nvSpPr>
        <p:spPr bwMode="auto">
          <a:xfrm flipV="1">
            <a:off x="5551783"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7" name="Line 57"/>
          <p:cNvSpPr>
            <a:spLocks noChangeShapeType="1"/>
          </p:cNvSpPr>
          <p:nvPr/>
        </p:nvSpPr>
        <p:spPr bwMode="auto">
          <a:xfrm flipV="1">
            <a:off x="5653009" y="5439929"/>
            <a:ext cx="1875" cy="19729"/>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58" name="Rectangle 63"/>
          <p:cNvSpPr>
            <a:spLocks noChangeArrowheads="1"/>
          </p:cNvSpPr>
          <p:nvPr/>
        </p:nvSpPr>
        <p:spPr bwMode="auto">
          <a:xfrm>
            <a:off x="5574276" y="5568168"/>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cs typeface="Arial" pitchFamily="34" charset="0"/>
              </a:rPr>
              <a:t>10</a:t>
            </a:r>
            <a:endParaRPr lang="en-US" sz="2400" smtClean="0">
              <a:solidFill>
                <a:prstClr val="black"/>
              </a:solidFill>
              <a:latin typeface="Arial" pitchFamily="34" charset="0"/>
              <a:cs typeface="Arial" pitchFamily="34" charset="0"/>
            </a:endParaRPr>
          </a:p>
        </p:txBody>
      </p:sp>
      <p:sp>
        <p:nvSpPr>
          <p:cNvPr id="259" name="Rectangle 64"/>
          <p:cNvSpPr>
            <a:spLocks noChangeArrowheads="1"/>
          </p:cNvSpPr>
          <p:nvPr/>
        </p:nvSpPr>
        <p:spPr bwMode="auto">
          <a:xfrm>
            <a:off x="5844214" y="5489252"/>
            <a:ext cx="9938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1</a:t>
            </a:r>
            <a:endParaRPr lang="en-US" sz="2400" smtClean="0">
              <a:solidFill>
                <a:prstClr val="black"/>
              </a:solidFill>
              <a:latin typeface="Arial" pitchFamily="34" charset="0"/>
              <a:cs typeface="Arial" pitchFamily="34" charset="0"/>
            </a:endParaRPr>
          </a:p>
        </p:txBody>
      </p:sp>
      <p:sp>
        <p:nvSpPr>
          <p:cNvPr id="260" name="Line 65"/>
          <p:cNvSpPr>
            <a:spLocks noChangeShapeType="1"/>
          </p:cNvSpPr>
          <p:nvPr/>
        </p:nvSpPr>
        <p:spPr bwMode="auto">
          <a:xfrm>
            <a:off x="1750182" y="5459658"/>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1" name="Line 67"/>
          <p:cNvSpPr>
            <a:spLocks noChangeShapeType="1"/>
          </p:cNvSpPr>
          <p:nvPr/>
        </p:nvSpPr>
        <p:spPr bwMode="auto">
          <a:xfrm>
            <a:off x="1750182" y="5459658"/>
            <a:ext cx="33742"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2" name="Line 68"/>
          <p:cNvSpPr>
            <a:spLocks noChangeShapeType="1"/>
          </p:cNvSpPr>
          <p:nvPr/>
        </p:nvSpPr>
        <p:spPr bwMode="auto">
          <a:xfrm flipH="1">
            <a:off x="5861646" y="4044060"/>
            <a:ext cx="44989"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3" name="Rectangle 69"/>
          <p:cNvSpPr>
            <a:spLocks noChangeArrowheads="1"/>
          </p:cNvSpPr>
          <p:nvPr/>
        </p:nvSpPr>
        <p:spPr bwMode="auto">
          <a:xfrm>
            <a:off x="1345278" y="5341284"/>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cs typeface="Arial" pitchFamily="34" charset="0"/>
              </a:rPr>
              <a:t>10</a:t>
            </a:r>
            <a:endParaRPr lang="en-US" sz="2400" smtClean="0">
              <a:solidFill>
                <a:prstClr val="black"/>
              </a:solidFill>
              <a:latin typeface="Arial" pitchFamily="34" charset="0"/>
              <a:cs typeface="Arial" pitchFamily="34" charset="0"/>
            </a:endParaRPr>
          </a:p>
        </p:txBody>
      </p:sp>
      <p:sp>
        <p:nvSpPr>
          <p:cNvPr id="264" name="Rectangle 70"/>
          <p:cNvSpPr>
            <a:spLocks noChangeArrowheads="1"/>
          </p:cNvSpPr>
          <p:nvPr/>
        </p:nvSpPr>
        <p:spPr bwMode="auto">
          <a:xfrm>
            <a:off x="1615214" y="5262368"/>
            <a:ext cx="9938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0</a:t>
            </a:r>
            <a:endParaRPr lang="en-US" sz="2400" smtClean="0">
              <a:solidFill>
                <a:prstClr val="black"/>
              </a:solidFill>
              <a:latin typeface="Arial" pitchFamily="34" charset="0"/>
              <a:cs typeface="Arial" pitchFamily="34" charset="0"/>
            </a:endParaRPr>
          </a:p>
        </p:txBody>
      </p:sp>
      <p:sp>
        <p:nvSpPr>
          <p:cNvPr id="265" name="Line 71"/>
          <p:cNvSpPr>
            <a:spLocks noChangeShapeType="1"/>
          </p:cNvSpPr>
          <p:nvPr/>
        </p:nvSpPr>
        <p:spPr bwMode="auto">
          <a:xfrm>
            <a:off x="1750182" y="4581716"/>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6" name="Line 73"/>
          <p:cNvSpPr>
            <a:spLocks noChangeShapeType="1"/>
          </p:cNvSpPr>
          <p:nvPr/>
        </p:nvSpPr>
        <p:spPr bwMode="auto">
          <a:xfrm>
            <a:off x="1750182" y="4068761"/>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7" name="Line 75"/>
          <p:cNvSpPr>
            <a:spLocks noChangeShapeType="1"/>
          </p:cNvSpPr>
          <p:nvPr/>
        </p:nvSpPr>
        <p:spPr bwMode="auto">
          <a:xfrm>
            <a:off x="1750182" y="3703774"/>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8" name="Line 77"/>
          <p:cNvSpPr>
            <a:spLocks noChangeShapeType="1"/>
          </p:cNvSpPr>
          <p:nvPr/>
        </p:nvSpPr>
        <p:spPr bwMode="auto">
          <a:xfrm>
            <a:off x="1750182" y="3427568"/>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69" name="Line 79"/>
          <p:cNvSpPr>
            <a:spLocks noChangeShapeType="1"/>
          </p:cNvSpPr>
          <p:nvPr/>
        </p:nvSpPr>
        <p:spPr bwMode="auto">
          <a:xfrm>
            <a:off x="1750182" y="3200684"/>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0" name="Line 81"/>
          <p:cNvSpPr>
            <a:spLocks noChangeShapeType="1"/>
          </p:cNvSpPr>
          <p:nvPr/>
        </p:nvSpPr>
        <p:spPr bwMode="auto">
          <a:xfrm>
            <a:off x="1750182" y="3003394"/>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1" name="Line 83"/>
          <p:cNvSpPr>
            <a:spLocks noChangeShapeType="1"/>
          </p:cNvSpPr>
          <p:nvPr/>
        </p:nvSpPr>
        <p:spPr bwMode="auto">
          <a:xfrm>
            <a:off x="1750182" y="2835697"/>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2" name="Line 85"/>
          <p:cNvSpPr>
            <a:spLocks noChangeShapeType="1"/>
          </p:cNvSpPr>
          <p:nvPr/>
        </p:nvSpPr>
        <p:spPr bwMode="auto">
          <a:xfrm>
            <a:off x="1750182" y="2687729"/>
            <a:ext cx="11247"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3" name="Rectangle 91"/>
          <p:cNvSpPr>
            <a:spLocks noChangeArrowheads="1"/>
          </p:cNvSpPr>
          <p:nvPr/>
        </p:nvSpPr>
        <p:spPr bwMode="auto">
          <a:xfrm>
            <a:off x="1345278" y="2441116"/>
            <a:ext cx="285335" cy="30777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2000" smtClean="0">
                <a:solidFill>
                  <a:srgbClr val="000000"/>
                </a:solidFill>
                <a:latin typeface="Helvetica" charset="0"/>
                <a:cs typeface="Arial" pitchFamily="34" charset="0"/>
              </a:rPr>
              <a:t>10</a:t>
            </a:r>
            <a:endParaRPr lang="en-US" sz="2400" smtClean="0">
              <a:solidFill>
                <a:prstClr val="black"/>
              </a:solidFill>
              <a:latin typeface="Arial" pitchFamily="34" charset="0"/>
              <a:cs typeface="Arial" pitchFamily="34" charset="0"/>
            </a:endParaRPr>
          </a:p>
        </p:txBody>
      </p:sp>
      <p:sp>
        <p:nvSpPr>
          <p:cNvPr id="274" name="Rectangle 92"/>
          <p:cNvSpPr>
            <a:spLocks noChangeArrowheads="1"/>
          </p:cNvSpPr>
          <p:nvPr/>
        </p:nvSpPr>
        <p:spPr bwMode="auto">
          <a:xfrm>
            <a:off x="1615214" y="2362200"/>
            <a:ext cx="99386" cy="21544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fontAlgn="base">
              <a:spcBef>
                <a:spcPct val="0"/>
              </a:spcBef>
              <a:spcAft>
                <a:spcPct val="0"/>
              </a:spcAft>
            </a:pPr>
            <a:r>
              <a:rPr lang="en-US" sz="1400" smtClean="0">
                <a:solidFill>
                  <a:srgbClr val="000000"/>
                </a:solidFill>
                <a:latin typeface="Helvetica" charset="0"/>
                <a:cs typeface="Arial" pitchFamily="34" charset="0"/>
              </a:rPr>
              <a:t>1</a:t>
            </a:r>
            <a:endParaRPr lang="en-US" sz="2400" smtClean="0">
              <a:solidFill>
                <a:prstClr val="black"/>
              </a:solidFill>
              <a:latin typeface="Arial" pitchFamily="34" charset="0"/>
              <a:cs typeface="Arial" pitchFamily="34" charset="0"/>
            </a:endParaRPr>
          </a:p>
        </p:txBody>
      </p:sp>
      <p:sp>
        <p:nvSpPr>
          <p:cNvPr id="275" name="Line 94"/>
          <p:cNvSpPr>
            <a:spLocks noChangeShapeType="1"/>
          </p:cNvSpPr>
          <p:nvPr/>
        </p:nvSpPr>
        <p:spPr bwMode="auto">
          <a:xfrm>
            <a:off x="1750182" y="5459658"/>
            <a:ext cx="4004053" cy="16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6" name="Line 96"/>
          <p:cNvSpPr>
            <a:spLocks noChangeShapeType="1"/>
          </p:cNvSpPr>
          <p:nvPr/>
        </p:nvSpPr>
        <p:spPr bwMode="auto">
          <a:xfrm flipV="1">
            <a:off x="1750182" y="2559490"/>
            <a:ext cx="1875" cy="290016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7" name="Freeform 97"/>
          <p:cNvSpPr>
            <a:spLocks/>
          </p:cNvSpPr>
          <p:nvPr/>
        </p:nvSpPr>
        <p:spPr bwMode="auto">
          <a:xfrm>
            <a:off x="1750182" y="4621174"/>
            <a:ext cx="4004053" cy="651058"/>
          </a:xfrm>
          <a:custGeom>
            <a:avLst/>
            <a:gdLst/>
            <a:ahLst/>
            <a:cxnLst>
              <a:cxn ang="0">
                <a:pos x="318" y="24"/>
              </a:cxn>
              <a:cxn ang="0">
                <a:pos x="642" y="60"/>
              </a:cxn>
              <a:cxn ang="0">
                <a:pos x="828" y="90"/>
              </a:cxn>
              <a:cxn ang="0">
                <a:pos x="960" y="114"/>
              </a:cxn>
              <a:cxn ang="0">
                <a:pos x="1068" y="138"/>
              </a:cxn>
              <a:cxn ang="0">
                <a:pos x="1152" y="156"/>
              </a:cxn>
              <a:cxn ang="0">
                <a:pos x="1224" y="174"/>
              </a:cxn>
              <a:cxn ang="0">
                <a:pos x="1284" y="192"/>
              </a:cxn>
              <a:cxn ang="0">
                <a:pos x="1338" y="204"/>
              </a:cxn>
              <a:cxn ang="0">
                <a:pos x="1386" y="216"/>
              </a:cxn>
              <a:cxn ang="0">
                <a:pos x="1428" y="228"/>
              </a:cxn>
              <a:cxn ang="0">
                <a:pos x="1470" y="240"/>
              </a:cxn>
              <a:cxn ang="0">
                <a:pos x="1506" y="252"/>
              </a:cxn>
              <a:cxn ang="0">
                <a:pos x="1542" y="258"/>
              </a:cxn>
              <a:cxn ang="0">
                <a:pos x="1572" y="270"/>
              </a:cxn>
              <a:cxn ang="0">
                <a:pos x="1602" y="276"/>
              </a:cxn>
              <a:cxn ang="0">
                <a:pos x="1632" y="282"/>
              </a:cxn>
              <a:cxn ang="0">
                <a:pos x="1662" y="288"/>
              </a:cxn>
              <a:cxn ang="0">
                <a:pos x="1686" y="294"/>
              </a:cxn>
              <a:cxn ang="0">
                <a:pos x="1710" y="300"/>
              </a:cxn>
              <a:cxn ang="0">
                <a:pos x="1728" y="306"/>
              </a:cxn>
              <a:cxn ang="0">
                <a:pos x="1752" y="312"/>
              </a:cxn>
              <a:cxn ang="0">
                <a:pos x="1770" y="318"/>
              </a:cxn>
              <a:cxn ang="0">
                <a:pos x="1794" y="324"/>
              </a:cxn>
              <a:cxn ang="0">
                <a:pos x="1812" y="330"/>
              </a:cxn>
              <a:cxn ang="0">
                <a:pos x="1830" y="330"/>
              </a:cxn>
              <a:cxn ang="0">
                <a:pos x="1848" y="336"/>
              </a:cxn>
              <a:cxn ang="0">
                <a:pos x="1866" y="342"/>
              </a:cxn>
              <a:cxn ang="0">
                <a:pos x="1878" y="342"/>
              </a:cxn>
              <a:cxn ang="0">
                <a:pos x="1896" y="348"/>
              </a:cxn>
              <a:cxn ang="0">
                <a:pos x="1914" y="348"/>
              </a:cxn>
              <a:cxn ang="0">
                <a:pos x="1926" y="354"/>
              </a:cxn>
              <a:cxn ang="0">
                <a:pos x="1938" y="354"/>
              </a:cxn>
              <a:cxn ang="0">
                <a:pos x="1956" y="360"/>
              </a:cxn>
              <a:cxn ang="0">
                <a:pos x="1968" y="360"/>
              </a:cxn>
              <a:cxn ang="0">
                <a:pos x="1980" y="366"/>
              </a:cxn>
              <a:cxn ang="0">
                <a:pos x="1992" y="366"/>
              </a:cxn>
              <a:cxn ang="0">
                <a:pos x="2004" y="372"/>
              </a:cxn>
              <a:cxn ang="0">
                <a:pos x="2016" y="372"/>
              </a:cxn>
              <a:cxn ang="0">
                <a:pos x="2028" y="378"/>
              </a:cxn>
              <a:cxn ang="0">
                <a:pos x="2040" y="378"/>
              </a:cxn>
              <a:cxn ang="0">
                <a:pos x="2052" y="378"/>
              </a:cxn>
              <a:cxn ang="0">
                <a:pos x="2064" y="384"/>
              </a:cxn>
              <a:cxn ang="0">
                <a:pos x="2076" y="384"/>
              </a:cxn>
              <a:cxn ang="0">
                <a:pos x="2088" y="390"/>
              </a:cxn>
              <a:cxn ang="0">
                <a:pos x="2100" y="390"/>
              </a:cxn>
              <a:cxn ang="0">
                <a:pos x="2112" y="390"/>
              </a:cxn>
              <a:cxn ang="0">
                <a:pos x="2124" y="396"/>
              </a:cxn>
              <a:cxn ang="0">
                <a:pos x="2136" y="396"/>
              </a:cxn>
            </a:cxnLst>
            <a:rect l="0" t="0" r="r" b="b"/>
            <a:pathLst>
              <a:path w="2136" h="396">
                <a:moveTo>
                  <a:pt x="0" y="0"/>
                </a:moveTo>
                <a:lnTo>
                  <a:pt x="318" y="24"/>
                </a:lnTo>
                <a:lnTo>
                  <a:pt x="504" y="42"/>
                </a:lnTo>
                <a:lnTo>
                  <a:pt x="642" y="60"/>
                </a:lnTo>
                <a:lnTo>
                  <a:pt x="744" y="72"/>
                </a:lnTo>
                <a:lnTo>
                  <a:pt x="828" y="90"/>
                </a:lnTo>
                <a:lnTo>
                  <a:pt x="900" y="102"/>
                </a:lnTo>
                <a:lnTo>
                  <a:pt x="960" y="114"/>
                </a:lnTo>
                <a:lnTo>
                  <a:pt x="1014" y="126"/>
                </a:lnTo>
                <a:lnTo>
                  <a:pt x="1068" y="138"/>
                </a:lnTo>
                <a:lnTo>
                  <a:pt x="1110" y="150"/>
                </a:lnTo>
                <a:lnTo>
                  <a:pt x="1152" y="156"/>
                </a:lnTo>
                <a:lnTo>
                  <a:pt x="1188" y="168"/>
                </a:lnTo>
                <a:lnTo>
                  <a:pt x="1224" y="174"/>
                </a:lnTo>
                <a:lnTo>
                  <a:pt x="1254" y="186"/>
                </a:lnTo>
                <a:lnTo>
                  <a:pt x="1284" y="192"/>
                </a:lnTo>
                <a:lnTo>
                  <a:pt x="1314" y="198"/>
                </a:lnTo>
                <a:lnTo>
                  <a:pt x="1338" y="204"/>
                </a:lnTo>
                <a:lnTo>
                  <a:pt x="1362" y="210"/>
                </a:lnTo>
                <a:lnTo>
                  <a:pt x="1386" y="216"/>
                </a:lnTo>
                <a:lnTo>
                  <a:pt x="1410" y="222"/>
                </a:lnTo>
                <a:lnTo>
                  <a:pt x="1428" y="228"/>
                </a:lnTo>
                <a:lnTo>
                  <a:pt x="1452" y="234"/>
                </a:lnTo>
                <a:lnTo>
                  <a:pt x="1470" y="240"/>
                </a:lnTo>
                <a:lnTo>
                  <a:pt x="1488" y="246"/>
                </a:lnTo>
                <a:lnTo>
                  <a:pt x="1506" y="252"/>
                </a:lnTo>
                <a:lnTo>
                  <a:pt x="1524" y="258"/>
                </a:lnTo>
                <a:lnTo>
                  <a:pt x="1542" y="258"/>
                </a:lnTo>
                <a:lnTo>
                  <a:pt x="1560" y="264"/>
                </a:lnTo>
                <a:lnTo>
                  <a:pt x="1572" y="270"/>
                </a:lnTo>
                <a:lnTo>
                  <a:pt x="1590" y="270"/>
                </a:lnTo>
                <a:lnTo>
                  <a:pt x="1602" y="276"/>
                </a:lnTo>
                <a:lnTo>
                  <a:pt x="1620" y="282"/>
                </a:lnTo>
                <a:lnTo>
                  <a:pt x="1632" y="282"/>
                </a:lnTo>
                <a:lnTo>
                  <a:pt x="1644" y="288"/>
                </a:lnTo>
                <a:lnTo>
                  <a:pt x="1662" y="288"/>
                </a:lnTo>
                <a:lnTo>
                  <a:pt x="1674" y="294"/>
                </a:lnTo>
                <a:lnTo>
                  <a:pt x="1686" y="294"/>
                </a:lnTo>
                <a:lnTo>
                  <a:pt x="1698" y="300"/>
                </a:lnTo>
                <a:lnTo>
                  <a:pt x="1710" y="300"/>
                </a:lnTo>
                <a:lnTo>
                  <a:pt x="1722" y="306"/>
                </a:lnTo>
                <a:lnTo>
                  <a:pt x="1728" y="306"/>
                </a:lnTo>
                <a:lnTo>
                  <a:pt x="1740" y="312"/>
                </a:lnTo>
                <a:lnTo>
                  <a:pt x="1752" y="312"/>
                </a:lnTo>
                <a:lnTo>
                  <a:pt x="1764" y="318"/>
                </a:lnTo>
                <a:lnTo>
                  <a:pt x="1770" y="318"/>
                </a:lnTo>
                <a:lnTo>
                  <a:pt x="1782" y="318"/>
                </a:lnTo>
                <a:lnTo>
                  <a:pt x="1794" y="324"/>
                </a:lnTo>
                <a:lnTo>
                  <a:pt x="1800" y="324"/>
                </a:lnTo>
                <a:lnTo>
                  <a:pt x="1812" y="330"/>
                </a:lnTo>
                <a:lnTo>
                  <a:pt x="1818" y="330"/>
                </a:lnTo>
                <a:lnTo>
                  <a:pt x="1830" y="330"/>
                </a:lnTo>
                <a:lnTo>
                  <a:pt x="1836" y="336"/>
                </a:lnTo>
                <a:lnTo>
                  <a:pt x="1848" y="336"/>
                </a:lnTo>
                <a:lnTo>
                  <a:pt x="1854" y="336"/>
                </a:lnTo>
                <a:lnTo>
                  <a:pt x="1866" y="342"/>
                </a:lnTo>
                <a:lnTo>
                  <a:pt x="1872" y="342"/>
                </a:lnTo>
                <a:lnTo>
                  <a:pt x="1878" y="342"/>
                </a:lnTo>
                <a:lnTo>
                  <a:pt x="1890" y="348"/>
                </a:lnTo>
                <a:lnTo>
                  <a:pt x="1896" y="348"/>
                </a:lnTo>
                <a:lnTo>
                  <a:pt x="1902" y="348"/>
                </a:lnTo>
                <a:lnTo>
                  <a:pt x="1914" y="348"/>
                </a:lnTo>
                <a:lnTo>
                  <a:pt x="1920" y="354"/>
                </a:lnTo>
                <a:lnTo>
                  <a:pt x="1926" y="354"/>
                </a:lnTo>
                <a:lnTo>
                  <a:pt x="1932" y="354"/>
                </a:lnTo>
                <a:lnTo>
                  <a:pt x="1938" y="354"/>
                </a:lnTo>
                <a:lnTo>
                  <a:pt x="1950" y="360"/>
                </a:lnTo>
                <a:lnTo>
                  <a:pt x="1956" y="360"/>
                </a:lnTo>
                <a:lnTo>
                  <a:pt x="1962" y="360"/>
                </a:lnTo>
                <a:lnTo>
                  <a:pt x="1968" y="360"/>
                </a:lnTo>
                <a:lnTo>
                  <a:pt x="1974" y="366"/>
                </a:lnTo>
                <a:lnTo>
                  <a:pt x="1980" y="366"/>
                </a:lnTo>
                <a:lnTo>
                  <a:pt x="1986" y="366"/>
                </a:lnTo>
                <a:lnTo>
                  <a:pt x="1992" y="366"/>
                </a:lnTo>
                <a:lnTo>
                  <a:pt x="1998" y="372"/>
                </a:lnTo>
                <a:lnTo>
                  <a:pt x="2004" y="372"/>
                </a:lnTo>
                <a:lnTo>
                  <a:pt x="2010" y="372"/>
                </a:lnTo>
                <a:lnTo>
                  <a:pt x="2016" y="372"/>
                </a:lnTo>
                <a:lnTo>
                  <a:pt x="2022" y="372"/>
                </a:lnTo>
                <a:lnTo>
                  <a:pt x="2028" y="378"/>
                </a:lnTo>
                <a:lnTo>
                  <a:pt x="2034" y="378"/>
                </a:lnTo>
                <a:lnTo>
                  <a:pt x="2040" y="378"/>
                </a:lnTo>
                <a:lnTo>
                  <a:pt x="2046" y="378"/>
                </a:lnTo>
                <a:lnTo>
                  <a:pt x="2052" y="378"/>
                </a:lnTo>
                <a:lnTo>
                  <a:pt x="2058" y="384"/>
                </a:lnTo>
                <a:lnTo>
                  <a:pt x="2064" y="384"/>
                </a:lnTo>
                <a:lnTo>
                  <a:pt x="2070" y="384"/>
                </a:lnTo>
                <a:lnTo>
                  <a:pt x="2076" y="384"/>
                </a:lnTo>
                <a:lnTo>
                  <a:pt x="2082" y="384"/>
                </a:lnTo>
                <a:lnTo>
                  <a:pt x="2088" y="390"/>
                </a:lnTo>
                <a:lnTo>
                  <a:pt x="2094" y="390"/>
                </a:lnTo>
                <a:lnTo>
                  <a:pt x="2100" y="390"/>
                </a:lnTo>
                <a:lnTo>
                  <a:pt x="2106" y="390"/>
                </a:lnTo>
                <a:lnTo>
                  <a:pt x="2112" y="390"/>
                </a:lnTo>
                <a:lnTo>
                  <a:pt x="2118" y="390"/>
                </a:lnTo>
                <a:lnTo>
                  <a:pt x="2124" y="396"/>
                </a:lnTo>
                <a:lnTo>
                  <a:pt x="2130" y="396"/>
                </a:lnTo>
                <a:lnTo>
                  <a:pt x="2136" y="396"/>
                </a:lnTo>
              </a:path>
            </a:pathLst>
          </a:custGeom>
          <a:noFill/>
          <a:ln w="28575">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8" name="Freeform 98"/>
          <p:cNvSpPr>
            <a:spLocks/>
          </p:cNvSpPr>
          <p:nvPr/>
        </p:nvSpPr>
        <p:spPr bwMode="auto">
          <a:xfrm>
            <a:off x="1930140" y="2559490"/>
            <a:ext cx="3824095" cy="2683149"/>
          </a:xfrm>
          <a:custGeom>
            <a:avLst/>
            <a:gdLst/>
            <a:ahLst/>
            <a:cxnLst>
              <a:cxn ang="0">
                <a:pos x="222" y="300"/>
              </a:cxn>
              <a:cxn ang="0">
                <a:pos x="546" y="678"/>
              </a:cxn>
              <a:cxn ang="0">
                <a:pos x="732" y="870"/>
              </a:cxn>
              <a:cxn ang="0">
                <a:pos x="864" y="996"/>
              </a:cxn>
              <a:cxn ang="0">
                <a:pos x="972" y="1086"/>
              </a:cxn>
              <a:cxn ang="0">
                <a:pos x="1056" y="1152"/>
              </a:cxn>
              <a:cxn ang="0">
                <a:pos x="1128" y="1206"/>
              </a:cxn>
              <a:cxn ang="0">
                <a:pos x="1188" y="1248"/>
              </a:cxn>
              <a:cxn ang="0">
                <a:pos x="1242" y="1290"/>
              </a:cxn>
              <a:cxn ang="0">
                <a:pos x="1290" y="1320"/>
              </a:cxn>
              <a:cxn ang="0">
                <a:pos x="1332" y="1344"/>
              </a:cxn>
              <a:cxn ang="0">
                <a:pos x="1374" y="1368"/>
              </a:cxn>
              <a:cxn ang="0">
                <a:pos x="1410" y="1392"/>
              </a:cxn>
              <a:cxn ang="0">
                <a:pos x="1446" y="1410"/>
              </a:cxn>
              <a:cxn ang="0">
                <a:pos x="1476" y="1428"/>
              </a:cxn>
              <a:cxn ang="0">
                <a:pos x="1506" y="1440"/>
              </a:cxn>
              <a:cxn ang="0">
                <a:pos x="1536" y="1452"/>
              </a:cxn>
              <a:cxn ang="0">
                <a:pos x="1566" y="1470"/>
              </a:cxn>
              <a:cxn ang="0">
                <a:pos x="1590" y="1476"/>
              </a:cxn>
              <a:cxn ang="0">
                <a:pos x="1614" y="1488"/>
              </a:cxn>
              <a:cxn ang="0">
                <a:pos x="1632" y="1500"/>
              </a:cxn>
              <a:cxn ang="0">
                <a:pos x="1656" y="1506"/>
              </a:cxn>
              <a:cxn ang="0">
                <a:pos x="1674" y="1518"/>
              </a:cxn>
              <a:cxn ang="0">
                <a:pos x="1698" y="1524"/>
              </a:cxn>
              <a:cxn ang="0">
                <a:pos x="1716" y="1530"/>
              </a:cxn>
              <a:cxn ang="0">
                <a:pos x="1734" y="1536"/>
              </a:cxn>
              <a:cxn ang="0">
                <a:pos x="1752" y="1548"/>
              </a:cxn>
              <a:cxn ang="0">
                <a:pos x="1770" y="1554"/>
              </a:cxn>
              <a:cxn ang="0">
                <a:pos x="1782" y="1560"/>
              </a:cxn>
              <a:cxn ang="0">
                <a:pos x="1800" y="1560"/>
              </a:cxn>
              <a:cxn ang="0">
                <a:pos x="1818" y="1566"/>
              </a:cxn>
              <a:cxn ang="0">
                <a:pos x="1830" y="1572"/>
              </a:cxn>
              <a:cxn ang="0">
                <a:pos x="1842" y="1578"/>
              </a:cxn>
              <a:cxn ang="0">
                <a:pos x="1860" y="1584"/>
              </a:cxn>
              <a:cxn ang="0">
                <a:pos x="1872" y="1584"/>
              </a:cxn>
              <a:cxn ang="0">
                <a:pos x="1884" y="1590"/>
              </a:cxn>
              <a:cxn ang="0">
                <a:pos x="1896" y="1596"/>
              </a:cxn>
              <a:cxn ang="0">
                <a:pos x="1908" y="1596"/>
              </a:cxn>
              <a:cxn ang="0">
                <a:pos x="1920" y="1602"/>
              </a:cxn>
              <a:cxn ang="0">
                <a:pos x="1932" y="1602"/>
              </a:cxn>
              <a:cxn ang="0">
                <a:pos x="1944" y="1608"/>
              </a:cxn>
              <a:cxn ang="0">
                <a:pos x="1956" y="1608"/>
              </a:cxn>
              <a:cxn ang="0">
                <a:pos x="1968" y="1614"/>
              </a:cxn>
              <a:cxn ang="0">
                <a:pos x="1980" y="1620"/>
              </a:cxn>
              <a:cxn ang="0">
                <a:pos x="1992" y="1620"/>
              </a:cxn>
              <a:cxn ang="0">
                <a:pos x="2004" y="1626"/>
              </a:cxn>
              <a:cxn ang="0">
                <a:pos x="2016" y="1626"/>
              </a:cxn>
              <a:cxn ang="0">
                <a:pos x="2028" y="1632"/>
              </a:cxn>
              <a:cxn ang="0">
                <a:pos x="2040" y="1632"/>
              </a:cxn>
            </a:cxnLst>
            <a:rect l="0" t="0" r="r" b="b"/>
            <a:pathLst>
              <a:path w="2040" h="1632">
                <a:moveTo>
                  <a:pt x="0" y="0"/>
                </a:moveTo>
                <a:lnTo>
                  <a:pt x="222" y="300"/>
                </a:lnTo>
                <a:lnTo>
                  <a:pt x="408" y="528"/>
                </a:lnTo>
                <a:lnTo>
                  <a:pt x="546" y="678"/>
                </a:lnTo>
                <a:lnTo>
                  <a:pt x="648" y="786"/>
                </a:lnTo>
                <a:lnTo>
                  <a:pt x="732" y="870"/>
                </a:lnTo>
                <a:lnTo>
                  <a:pt x="804" y="942"/>
                </a:lnTo>
                <a:lnTo>
                  <a:pt x="864" y="996"/>
                </a:lnTo>
                <a:lnTo>
                  <a:pt x="918" y="1044"/>
                </a:lnTo>
                <a:lnTo>
                  <a:pt x="972" y="1086"/>
                </a:lnTo>
                <a:lnTo>
                  <a:pt x="1014" y="1122"/>
                </a:lnTo>
                <a:lnTo>
                  <a:pt x="1056" y="1152"/>
                </a:lnTo>
                <a:lnTo>
                  <a:pt x="1092" y="1182"/>
                </a:lnTo>
                <a:lnTo>
                  <a:pt x="1128" y="1206"/>
                </a:lnTo>
                <a:lnTo>
                  <a:pt x="1158" y="1230"/>
                </a:lnTo>
                <a:lnTo>
                  <a:pt x="1188" y="1248"/>
                </a:lnTo>
                <a:lnTo>
                  <a:pt x="1218" y="1272"/>
                </a:lnTo>
                <a:lnTo>
                  <a:pt x="1242" y="1290"/>
                </a:lnTo>
                <a:lnTo>
                  <a:pt x="1266" y="1302"/>
                </a:lnTo>
                <a:lnTo>
                  <a:pt x="1290" y="1320"/>
                </a:lnTo>
                <a:lnTo>
                  <a:pt x="1314" y="1332"/>
                </a:lnTo>
                <a:lnTo>
                  <a:pt x="1332" y="1344"/>
                </a:lnTo>
                <a:lnTo>
                  <a:pt x="1356" y="1356"/>
                </a:lnTo>
                <a:lnTo>
                  <a:pt x="1374" y="1368"/>
                </a:lnTo>
                <a:lnTo>
                  <a:pt x="1392" y="1380"/>
                </a:lnTo>
                <a:lnTo>
                  <a:pt x="1410" y="1392"/>
                </a:lnTo>
                <a:lnTo>
                  <a:pt x="1428" y="1398"/>
                </a:lnTo>
                <a:lnTo>
                  <a:pt x="1446" y="1410"/>
                </a:lnTo>
                <a:lnTo>
                  <a:pt x="1464" y="1416"/>
                </a:lnTo>
                <a:lnTo>
                  <a:pt x="1476" y="1428"/>
                </a:lnTo>
                <a:lnTo>
                  <a:pt x="1494" y="1434"/>
                </a:lnTo>
                <a:lnTo>
                  <a:pt x="1506" y="1440"/>
                </a:lnTo>
                <a:lnTo>
                  <a:pt x="1524" y="1446"/>
                </a:lnTo>
                <a:lnTo>
                  <a:pt x="1536" y="1452"/>
                </a:lnTo>
                <a:lnTo>
                  <a:pt x="1548" y="1464"/>
                </a:lnTo>
                <a:lnTo>
                  <a:pt x="1566" y="1470"/>
                </a:lnTo>
                <a:lnTo>
                  <a:pt x="1578" y="1476"/>
                </a:lnTo>
                <a:lnTo>
                  <a:pt x="1590" y="1476"/>
                </a:lnTo>
                <a:lnTo>
                  <a:pt x="1602" y="1482"/>
                </a:lnTo>
                <a:lnTo>
                  <a:pt x="1614" y="1488"/>
                </a:lnTo>
                <a:lnTo>
                  <a:pt x="1626" y="1494"/>
                </a:lnTo>
                <a:lnTo>
                  <a:pt x="1632" y="1500"/>
                </a:lnTo>
                <a:lnTo>
                  <a:pt x="1644" y="1506"/>
                </a:lnTo>
                <a:lnTo>
                  <a:pt x="1656" y="1506"/>
                </a:lnTo>
                <a:lnTo>
                  <a:pt x="1668" y="1512"/>
                </a:lnTo>
                <a:lnTo>
                  <a:pt x="1674" y="1518"/>
                </a:lnTo>
                <a:lnTo>
                  <a:pt x="1686" y="1518"/>
                </a:lnTo>
                <a:lnTo>
                  <a:pt x="1698" y="1524"/>
                </a:lnTo>
                <a:lnTo>
                  <a:pt x="1704" y="1530"/>
                </a:lnTo>
                <a:lnTo>
                  <a:pt x="1716" y="1530"/>
                </a:lnTo>
                <a:lnTo>
                  <a:pt x="1722" y="1536"/>
                </a:lnTo>
                <a:lnTo>
                  <a:pt x="1734" y="1536"/>
                </a:lnTo>
                <a:lnTo>
                  <a:pt x="1740" y="1542"/>
                </a:lnTo>
                <a:lnTo>
                  <a:pt x="1752" y="1548"/>
                </a:lnTo>
                <a:lnTo>
                  <a:pt x="1758" y="1548"/>
                </a:lnTo>
                <a:lnTo>
                  <a:pt x="1770" y="1554"/>
                </a:lnTo>
                <a:lnTo>
                  <a:pt x="1776" y="1554"/>
                </a:lnTo>
                <a:lnTo>
                  <a:pt x="1782" y="1560"/>
                </a:lnTo>
                <a:lnTo>
                  <a:pt x="1794" y="1560"/>
                </a:lnTo>
                <a:lnTo>
                  <a:pt x="1800" y="1560"/>
                </a:lnTo>
                <a:lnTo>
                  <a:pt x="1806" y="1566"/>
                </a:lnTo>
                <a:lnTo>
                  <a:pt x="1818" y="1566"/>
                </a:lnTo>
                <a:lnTo>
                  <a:pt x="1824" y="1572"/>
                </a:lnTo>
                <a:lnTo>
                  <a:pt x="1830" y="1572"/>
                </a:lnTo>
                <a:lnTo>
                  <a:pt x="1836" y="1578"/>
                </a:lnTo>
                <a:lnTo>
                  <a:pt x="1842" y="1578"/>
                </a:lnTo>
                <a:lnTo>
                  <a:pt x="1854" y="1578"/>
                </a:lnTo>
                <a:lnTo>
                  <a:pt x="1860" y="1584"/>
                </a:lnTo>
                <a:lnTo>
                  <a:pt x="1866" y="1584"/>
                </a:lnTo>
                <a:lnTo>
                  <a:pt x="1872" y="1584"/>
                </a:lnTo>
                <a:lnTo>
                  <a:pt x="1878" y="1590"/>
                </a:lnTo>
                <a:lnTo>
                  <a:pt x="1884" y="1590"/>
                </a:lnTo>
                <a:lnTo>
                  <a:pt x="1890" y="1590"/>
                </a:lnTo>
                <a:lnTo>
                  <a:pt x="1896" y="1596"/>
                </a:lnTo>
                <a:lnTo>
                  <a:pt x="1902" y="1596"/>
                </a:lnTo>
                <a:lnTo>
                  <a:pt x="1908" y="1596"/>
                </a:lnTo>
                <a:lnTo>
                  <a:pt x="1914" y="1602"/>
                </a:lnTo>
                <a:lnTo>
                  <a:pt x="1920" y="1602"/>
                </a:lnTo>
                <a:lnTo>
                  <a:pt x="1926" y="1602"/>
                </a:lnTo>
                <a:lnTo>
                  <a:pt x="1932" y="1602"/>
                </a:lnTo>
                <a:lnTo>
                  <a:pt x="1938" y="1608"/>
                </a:lnTo>
                <a:lnTo>
                  <a:pt x="1944" y="1608"/>
                </a:lnTo>
                <a:lnTo>
                  <a:pt x="1950" y="1608"/>
                </a:lnTo>
                <a:lnTo>
                  <a:pt x="1956" y="1608"/>
                </a:lnTo>
                <a:lnTo>
                  <a:pt x="1962" y="1614"/>
                </a:lnTo>
                <a:lnTo>
                  <a:pt x="1968" y="1614"/>
                </a:lnTo>
                <a:lnTo>
                  <a:pt x="1974" y="1614"/>
                </a:lnTo>
                <a:lnTo>
                  <a:pt x="1980" y="1620"/>
                </a:lnTo>
                <a:lnTo>
                  <a:pt x="1986" y="1620"/>
                </a:lnTo>
                <a:lnTo>
                  <a:pt x="1992" y="1620"/>
                </a:lnTo>
                <a:lnTo>
                  <a:pt x="1998" y="1620"/>
                </a:lnTo>
                <a:lnTo>
                  <a:pt x="2004" y="1626"/>
                </a:lnTo>
                <a:lnTo>
                  <a:pt x="2010" y="1626"/>
                </a:lnTo>
                <a:lnTo>
                  <a:pt x="2016" y="1626"/>
                </a:lnTo>
                <a:lnTo>
                  <a:pt x="2022" y="1626"/>
                </a:lnTo>
                <a:lnTo>
                  <a:pt x="2028" y="1632"/>
                </a:lnTo>
                <a:lnTo>
                  <a:pt x="2034" y="1632"/>
                </a:lnTo>
                <a:lnTo>
                  <a:pt x="2040" y="1632"/>
                </a:lnTo>
              </a:path>
            </a:pathLst>
          </a:custGeom>
          <a:noFill/>
          <a:ln w="28575">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400">
              <a:solidFill>
                <a:prstClr val="black"/>
              </a:solidFill>
            </a:endParaRPr>
          </a:p>
        </p:txBody>
      </p:sp>
      <p:sp>
        <p:nvSpPr>
          <p:cNvPr id="279" name="TextBox 278"/>
          <p:cNvSpPr txBox="1"/>
          <p:nvPr/>
        </p:nvSpPr>
        <p:spPr>
          <a:xfrm>
            <a:off x="2743200" y="2438400"/>
            <a:ext cx="2362199" cy="954107"/>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Simple, but too fragile</a:t>
            </a:r>
            <a:endParaRPr lang="en-US" sz="2800" b="1" dirty="0">
              <a:solidFill>
                <a:srgbClr val="FF0000"/>
              </a:solidFill>
              <a:latin typeface="Times New Roman" pitchFamily="18" charset="0"/>
              <a:cs typeface="Times New Roman" pitchFamily="18" charset="0"/>
            </a:endParaRPr>
          </a:p>
        </p:txBody>
      </p:sp>
      <p:sp>
        <p:nvSpPr>
          <p:cNvPr id="280" name="TextBox 279"/>
          <p:cNvSpPr txBox="1"/>
          <p:nvPr/>
        </p:nvSpPr>
        <p:spPr>
          <a:xfrm>
            <a:off x="1794255" y="4063424"/>
            <a:ext cx="1460656" cy="523220"/>
          </a:xfrm>
          <a:prstGeom prst="rect">
            <a:avLst/>
          </a:prstGeom>
          <a:noFill/>
        </p:spPr>
        <p:txBody>
          <a:bodyPr wrap="none" rtlCol="0">
            <a:spAutoFit/>
          </a:bodyPr>
          <a:lstStyle/>
          <a:p>
            <a:r>
              <a:rPr lang="en-US" sz="2800" b="1" dirty="0" smtClean="0">
                <a:solidFill>
                  <a:srgbClr val="0070C0"/>
                </a:solidFill>
                <a:latin typeface="Times New Roman" pitchFamily="18" charset="0"/>
                <a:cs typeface="Times New Roman" pitchFamily="18" charset="0"/>
              </a:rPr>
              <a:t>complex</a:t>
            </a:r>
            <a:endParaRPr lang="en-US" sz="2800" b="1" dirty="0">
              <a:solidFill>
                <a:srgbClr val="0070C0"/>
              </a:solidFill>
              <a:latin typeface="Times New Roman" pitchFamily="18" charset="0"/>
              <a:cs typeface="Times New Roman" pitchFamily="18" charset="0"/>
            </a:endParaRPr>
          </a:p>
        </p:txBody>
      </p:sp>
      <p:cxnSp>
        <p:nvCxnSpPr>
          <p:cNvPr id="283" name="Straight Connector 282"/>
          <p:cNvCxnSpPr>
            <a:endCxn id="259" idx="0"/>
          </p:cNvCxnSpPr>
          <p:nvPr/>
        </p:nvCxnSpPr>
        <p:spPr bwMode="auto">
          <a:xfrm>
            <a:off x="1718055" y="5486400"/>
            <a:ext cx="4175852" cy="2852"/>
          </a:xfrm>
          <a:prstGeom prst="line">
            <a:avLst/>
          </a:prstGeom>
          <a:noFill/>
          <a:ln w="57150" cap="flat" cmpd="sng" algn="ctr">
            <a:solidFill>
              <a:srgbClr val="CC00CC"/>
            </a:solidFill>
            <a:prstDash val="solid"/>
            <a:round/>
            <a:headEnd type="none" w="med" len="med"/>
            <a:tailEnd type="none" w="med" len="med"/>
          </a:ln>
          <a:effectLst/>
        </p:spPr>
      </p:cxnSp>
      <p:sp>
        <p:nvSpPr>
          <p:cNvPr id="285" name="TextBox 284"/>
          <p:cNvSpPr txBox="1"/>
          <p:nvPr/>
        </p:nvSpPr>
        <p:spPr>
          <a:xfrm>
            <a:off x="1870455" y="4876799"/>
            <a:ext cx="1951175" cy="523220"/>
          </a:xfrm>
          <a:prstGeom prst="rect">
            <a:avLst/>
          </a:prstGeom>
          <a:noFill/>
        </p:spPr>
        <p:txBody>
          <a:bodyPr wrap="none" rtlCol="0">
            <a:spAutoFit/>
          </a:bodyPr>
          <a:lstStyle/>
          <a:p>
            <a:r>
              <a:rPr lang="en-US" sz="2800" b="1" dirty="0" smtClean="0">
                <a:solidFill>
                  <a:srgbClr val="CC00CC"/>
                </a:solidFill>
                <a:latin typeface="Times New Roman" pitchFamily="18" charset="0"/>
                <a:cs typeface="Times New Roman" pitchFamily="18" charset="0"/>
              </a:rPr>
              <a:t>No tradeoff</a:t>
            </a:r>
            <a:endParaRPr lang="en-US" sz="2800" b="1" dirty="0">
              <a:solidFill>
                <a:srgbClr val="CC00CC"/>
              </a:solidFill>
              <a:latin typeface="Times New Roman" pitchFamily="18" charset="0"/>
              <a:cs typeface="Times New Roman" pitchFamily="18" charset="0"/>
            </a:endParaRPr>
          </a:p>
        </p:txBody>
      </p:sp>
      <p:sp>
        <p:nvSpPr>
          <p:cNvPr id="85" name="TextBox 84"/>
          <p:cNvSpPr txBox="1"/>
          <p:nvPr/>
        </p:nvSpPr>
        <p:spPr>
          <a:xfrm>
            <a:off x="2590800" y="0"/>
            <a:ext cx="6172200" cy="2246769"/>
          </a:xfrm>
          <a:prstGeom prst="rect">
            <a:avLst/>
          </a:prstGeom>
          <a:noFill/>
        </p:spPr>
        <p:txBody>
          <a:bodyPr wrap="square" rtlCol="0">
            <a:spAutoFit/>
          </a:bodyPr>
          <a:lstStyle/>
          <a:p>
            <a:r>
              <a:rPr lang="en-US" sz="2800" dirty="0" smtClean="0">
                <a:solidFill>
                  <a:prstClr val="black"/>
                </a:solidFill>
              </a:rPr>
              <a:t>Hard tradeoff in glycolysis is</a:t>
            </a:r>
          </a:p>
          <a:p>
            <a:pPr>
              <a:buFont typeface="Arial" pitchFamily="34" charset="0"/>
              <a:buChar char="•"/>
            </a:pPr>
            <a:r>
              <a:rPr lang="en-US" sz="2800" dirty="0" smtClean="0">
                <a:solidFill>
                  <a:prstClr val="black"/>
                </a:solidFill>
              </a:rPr>
              <a:t> </a:t>
            </a:r>
            <a:r>
              <a:rPr lang="en-US" sz="2800" b="1" dirty="0" smtClean="0">
                <a:solidFill>
                  <a:prstClr val="black"/>
                </a:solidFill>
              </a:rPr>
              <a:t>robustness </a:t>
            </a:r>
            <a:r>
              <a:rPr lang="en-US" sz="2800" b="1" dirty="0" err="1" smtClean="0">
                <a:solidFill>
                  <a:prstClr val="black"/>
                </a:solidFill>
              </a:rPr>
              <a:t>vs</a:t>
            </a:r>
            <a:r>
              <a:rPr lang="en-US" sz="2800" b="1" dirty="0" smtClean="0">
                <a:solidFill>
                  <a:prstClr val="black"/>
                </a:solidFill>
              </a:rPr>
              <a:t> efficiency</a:t>
            </a:r>
          </a:p>
          <a:p>
            <a:pPr>
              <a:buFont typeface="Arial" pitchFamily="34" charset="0"/>
              <a:buChar char="•"/>
            </a:pPr>
            <a:r>
              <a:rPr lang="en-US" sz="2800" dirty="0" smtClean="0">
                <a:solidFill>
                  <a:prstClr val="black"/>
                </a:solidFill>
              </a:rPr>
              <a:t> </a:t>
            </a:r>
            <a:r>
              <a:rPr lang="en-US" sz="2800" b="1" dirty="0" smtClean="0">
                <a:solidFill>
                  <a:srgbClr val="CC00CC"/>
                </a:solidFill>
              </a:rPr>
              <a:t>absent without autocatalysis</a:t>
            </a:r>
          </a:p>
          <a:p>
            <a:pPr>
              <a:buFont typeface="Arial" pitchFamily="34" charset="0"/>
              <a:buChar char="•"/>
            </a:pPr>
            <a:r>
              <a:rPr lang="en-US" sz="2800" dirty="0" smtClean="0">
                <a:solidFill>
                  <a:prstClr val="black"/>
                </a:solidFill>
              </a:rPr>
              <a:t> </a:t>
            </a:r>
            <a:r>
              <a:rPr lang="en-US" sz="2800" b="1" dirty="0" smtClean="0">
                <a:solidFill>
                  <a:srgbClr val="FF0000"/>
                </a:solidFill>
              </a:rPr>
              <a:t>too fragile with simple control</a:t>
            </a:r>
          </a:p>
          <a:p>
            <a:pPr>
              <a:buFont typeface="Arial" pitchFamily="34" charset="0"/>
              <a:buChar char="•"/>
            </a:pPr>
            <a:r>
              <a:rPr lang="en-US" sz="2800" b="1" dirty="0" smtClean="0">
                <a:solidFill>
                  <a:srgbClr val="3333FF"/>
                </a:solidFill>
              </a:rPr>
              <a:t> plausibly robust with complex control</a:t>
            </a:r>
            <a:endParaRPr lang="en-US" sz="2800" b="1" dirty="0">
              <a:solidFill>
                <a:srgbClr val="3333FF"/>
              </a:solidFill>
            </a:endParaRPr>
          </a:p>
        </p:txBody>
      </p:sp>
      <p:sp>
        <p:nvSpPr>
          <p:cNvPr id="60" name="TextBox 59"/>
          <p:cNvSpPr txBox="1"/>
          <p:nvPr/>
        </p:nvSpPr>
        <p:spPr>
          <a:xfrm>
            <a:off x="3810000" y="5751493"/>
            <a:ext cx="1981200" cy="954107"/>
          </a:xfrm>
          <a:prstGeom prst="rect">
            <a:avLst/>
          </a:prstGeom>
          <a:noFill/>
        </p:spPr>
        <p:txBody>
          <a:bodyPr wrap="square" rtlCol="0">
            <a:spAutoFit/>
          </a:bodyPr>
          <a:lstStyle/>
          <a:p>
            <a:pPr algn="ctr"/>
            <a:r>
              <a:rPr lang="en-US" sz="2800" dirty="0" smtClean="0">
                <a:solidFill>
                  <a:prstClr val="black"/>
                </a:solidFill>
                <a:latin typeface="Arial" pitchFamily="34" charset="0"/>
                <a:cs typeface="Arial" pitchFamily="34" charset="0"/>
              </a:rPr>
              <a:t>metabolic cost</a:t>
            </a:r>
            <a:endParaRPr lang="en-US" sz="2800" dirty="0">
              <a:solidFill>
                <a:prstClr val="black"/>
              </a:solidFill>
              <a:latin typeface="Arial" pitchFamily="34" charset="0"/>
              <a:cs typeface="Arial" pitchFamily="34" charset="0"/>
            </a:endParaRPr>
          </a:p>
        </p:txBody>
      </p:sp>
      <p:sp>
        <p:nvSpPr>
          <p:cNvPr id="61" name="TextBox 60"/>
          <p:cNvSpPr txBox="1"/>
          <p:nvPr/>
        </p:nvSpPr>
        <p:spPr>
          <a:xfrm>
            <a:off x="659478" y="1828800"/>
            <a:ext cx="1092607" cy="523220"/>
          </a:xfrm>
          <a:prstGeom prst="rect">
            <a:avLst/>
          </a:prstGeom>
          <a:noFill/>
        </p:spPr>
        <p:txBody>
          <a:bodyPr wrap="none" rtlCol="0">
            <a:spAutoFit/>
          </a:bodyPr>
          <a:lstStyle/>
          <a:p>
            <a:r>
              <a:rPr lang="en-US" sz="2800" dirty="0" smtClean="0">
                <a:solidFill>
                  <a:prstClr val="black"/>
                </a:solidFill>
              </a:rPr>
              <a:t>fragile</a:t>
            </a:r>
            <a:endParaRPr lang="en-US" sz="2800" dirty="0">
              <a:solidFill>
                <a:prstClr val="black"/>
              </a:solidFill>
            </a:endParaRPr>
          </a:p>
        </p:txBody>
      </p:sp>
      <p:graphicFrame>
        <p:nvGraphicFramePr>
          <p:cNvPr id="9569284" name="Object 4"/>
          <p:cNvGraphicFramePr>
            <a:graphicFrameLocks noChangeAspect="1"/>
          </p:cNvGraphicFramePr>
          <p:nvPr/>
        </p:nvGraphicFramePr>
        <p:xfrm>
          <a:off x="4953000" y="3505200"/>
          <a:ext cx="3566435" cy="2057400"/>
        </p:xfrm>
        <a:graphic>
          <a:graphicData uri="http://schemas.openxmlformats.org/presentationml/2006/ole">
            <p:oleObj spid="_x0000_s2266116" name="Equation" r:id="rId6" imgW="1688760" imgH="965160" progId="Equation.DSMT4">
              <p:embed/>
            </p:oleObj>
          </a:graphicData>
        </a:graphic>
      </p:graphicFrame>
    </p:spTree>
  </p:cSld>
  <p:clrMapOvr>
    <a:masterClrMapping/>
  </p:clrMapOvr>
  <p:transition/>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Arrow Connector 65"/>
          <p:cNvCxnSpPr/>
          <p:nvPr/>
        </p:nvCxnSpPr>
        <p:spPr bwMode="auto">
          <a:xfrm>
            <a:off x="2105687" y="4429780"/>
            <a:ext cx="5562600" cy="0"/>
          </a:xfrm>
          <a:prstGeom prst="straightConnector1">
            <a:avLst/>
          </a:prstGeom>
          <a:noFill/>
          <a:ln w="57150" cap="flat" cmpd="sng" algn="ctr">
            <a:solidFill>
              <a:schemeClr val="tx1"/>
            </a:solidFill>
            <a:prstDash val="solid"/>
            <a:round/>
            <a:headEnd type="none" w="med" len="med"/>
            <a:tailEnd type="arrow"/>
          </a:ln>
          <a:effectLst/>
        </p:spPr>
      </p:cxnSp>
      <p:cxnSp>
        <p:nvCxnSpPr>
          <p:cNvPr id="69" name="Straight Arrow Connector 68"/>
          <p:cNvCxnSpPr/>
          <p:nvPr/>
        </p:nvCxnSpPr>
        <p:spPr bwMode="auto">
          <a:xfrm flipV="1">
            <a:off x="2078550" y="772180"/>
            <a:ext cx="0" cy="3657600"/>
          </a:xfrm>
          <a:prstGeom prst="straightConnector1">
            <a:avLst/>
          </a:prstGeom>
          <a:noFill/>
          <a:ln w="57150" cap="flat" cmpd="sng" algn="ctr">
            <a:solidFill>
              <a:schemeClr val="tx1"/>
            </a:solidFill>
            <a:prstDash val="solid"/>
            <a:round/>
            <a:headEnd type="none" w="med" len="med"/>
            <a:tailEnd type="arrow"/>
          </a:ln>
          <a:effectLst/>
        </p:spPr>
      </p:cxnSp>
      <p:sp>
        <p:nvSpPr>
          <p:cNvPr id="70" name="TextBox 69"/>
          <p:cNvSpPr txBox="1"/>
          <p:nvPr/>
        </p:nvSpPr>
        <p:spPr>
          <a:xfrm>
            <a:off x="935550" y="4124980"/>
            <a:ext cx="883575" cy="523220"/>
          </a:xfrm>
          <a:prstGeom prst="rect">
            <a:avLst/>
          </a:prstGeom>
          <a:noFill/>
        </p:spPr>
        <p:txBody>
          <a:bodyPr wrap="none" rtlCol="0">
            <a:spAutoFit/>
          </a:bodyPr>
          <a:lstStyle/>
          <a:p>
            <a:r>
              <a:rPr lang="en-US" sz="2800" dirty="0" smtClean="0">
                <a:solidFill>
                  <a:srgbClr val="000000"/>
                </a:solidFill>
              </a:rPr>
              <a:t>Fast</a:t>
            </a:r>
            <a:endParaRPr lang="en-US" sz="2800" dirty="0">
              <a:solidFill>
                <a:srgbClr val="000000"/>
              </a:solidFill>
            </a:endParaRPr>
          </a:p>
        </p:txBody>
      </p:sp>
      <p:sp>
        <p:nvSpPr>
          <p:cNvPr id="95" name="TextBox 94"/>
          <p:cNvSpPr txBox="1"/>
          <p:nvPr/>
        </p:nvSpPr>
        <p:spPr>
          <a:xfrm>
            <a:off x="886487" y="2524780"/>
            <a:ext cx="963725" cy="523220"/>
          </a:xfrm>
          <a:prstGeom prst="rect">
            <a:avLst/>
          </a:prstGeom>
          <a:noFill/>
        </p:spPr>
        <p:txBody>
          <a:bodyPr wrap="none" rtlCol="0">
            <a:spAutoFit/>
          </a:bodyPr>
          <a:lstStyle/>
          <a:p>
            <a:r>
              <a:rPr lang="en-US" sz="2800" dirty="0" smtClean="0">
                <a:solidFill>
                  <a:srgbClr val="000000"/>
                </a:solidFill>
              </a:rPr>
              <a:t>Slow</a:t>
            </a:r>
            <a:endParaRPr lang="en-US" sz="2800" dirty="0">
              <a:solidFill>
                <a:srgbClr val="000000"/>
              </a:solidFill>
            </a:endParaRPr>
          </a:p>
        </p:txBody>
      </p:sp>
      <p:sp>
        <p:nvSpPr>
          <p:cNvPr id="96" name="TextBox 95"/>
          <p:cNvSpPr txBox="1"/>
          <p:nvPr/>
        </p:nvSpPr>
        <p:spPr>
          <a:xfrm>
            <a:off x="2486687" y="5562600"/>
            <a:ext cx="1627337" cy="954107"/>
          </a:xfrm>
          <a:prstGeom prst="rect">
            <a:avLst/>
          </a:prstGeom>
          <a:noFill/>
        </p:spPr>
        <p:txBody>
          <a:bodyPr wrap="square" rtlCol="0">
            <a:spAutoFit/>
          </a:bodyPr>
          <a:lstStyle/>
          <a:p>
            <a:r>
              <a:rPr lang="en-US" sz="2800" dirty="0" smtClean="0">
                <a:solidFill>
                  <a:srgbClr val="0070C0"/>
                </a:solidFill>
              </a:rPr>
              <a:t>Flexible/</a:t>
            </a:r>
          </a:p>
          <a:p>
            <a:r>
              <a:rPr lang="en-US" sz="2800" dirty="0" smtClean="0">
                <a:solidFill>
                  <a:srgbClr val="0070C0"/>
                </a:solidFill>
              </a:rPr>
              <a:t>General</a:t>
            </a:r>
            <a:endParaRPr lang="en-US" sz="2800" dirty="0">
              <a:solidFill>
                <a:srgbClr val="0070C0"/>
              </a:solidFill>
            </a:endParaRPr>
          </a:p>
        </p:txBody>
      </p:sp>
      <p:sp>
        <p:nvSpPr>
          <p:cNvPr id="97" name="TextBox 96"/>
          <p:cNvSpPr txBox="1"/>
          <p:nvPr/>
        </p:nvSpPr>
        <p:spPr>
          <a:xfrm>
            <a:off x="6449087" y="5602307"/>
            <a:ext cx="1704313" cy="954107"/>
          </a:xfrm>
          <a:prstGeom prst="rect">
            <a:avLst/>
          </a:prstGeom>
          <a:noFill/>
        </p:spPr>
        <p:txBody>
          <a:bodyPr wrap="none" rtlCol="0">
            <a:spAutoFit/>
          </a:bodyPr>
          <a:lstStyle/>
          <a:p>
            <a:r>
              <a:rPr lang="en-US" sz="2800" dirty="0" smtClean="0">
                <a:solidFill>
                  <a:srgbClr val="0070C0"/>
                </a:solidFill>
              </a:rPr>
              <a:t>Inflexible/</a:t>
            </a:r>
          </a:p>
          <a:p>
            <a:r>
              <a:rPr lang="en-US" sz="2800" dirty="0" smtClean="0">
                <a:solidFill>
                  <a:srgbClr val="0070C0"/>
                </a:solidFill>
              </a:rPr>
              <a:t>Specific</a:t>
            </a:r>
            <a:endParaRPr lang="en-US" sz="2800" dirty="0">
              <a:solidFill>
                <a:srgbClr val="0070C0"/>
              </a:solidFill>
            </a:endParaRPr>
          </a:p>
        </p:txBody>
      </p:sp>
      <p:sp>
        <p:nvSpPr>
          <p:cNvPr id="18" name="TextBox 17"/>
          <p:cNvSpPr txBox="1"/>
          <p:nvPr/>
        </p:nvSpPr>
        <p:spPr>
          <a:xfrm>
            <a:off x="2404934" y="4734580"/>
            <a:ext cx="1786066" cy="523220"/>
          </a:xfrm>
          <a:prstGeom prst="rect">
            <a:avLst/>
          </a:prstGeom>
          <a:noFill/>
        </p:spPr>
        <p:txBody>
          <a:bodyPr wrap="none" rtlCol="0">
            <a:spAutoFit/>
          </a:bodyPr>
          <a:lstStyle/>
          <a:p>
            <a:r>
              <a:rPr lang="en-US" sz="2800" dirty="0" smtClean="0">
                <a:solidFill>
                  <a:srgbClr val="000000"/>
                </a:solidFill>
              </a:rPr>
              <a:t>Decidable</a:t>
            </a:r>
            <a:endParaRPr lang="en-US" sz="2800" dirty="0">
              <a:solidFill>
                <a:srgbClr val="000000"/>
              </a:solidFill>
            </a:endParaRPr>
          </a:p>
        </p:txBody>
      </p:sp>
      <p:sp>
        <p:nvSpPr>
          <p:cNvPr id="20" name="TextBox 19"/>
          <p:cNvSpPr txBox="1"/>
          <p:nvPr/>
        </p:nvSpPr>
        <p:spPr>
          <a:xfrm>
            <a:off x="5382287" y="4734580"/>
            <a:ext cx="683200" cy="523220"/>
          </a:xfrm>
          <a:prstGeom prst="rect">
            <a:avLst/>
          </a:prstGeom>
          <a:noFill/>
        </p:spPr>
        <p:txBody>
          <a:bodyPr wrap="none" rtlCol="0">
            <a:spAutoFit/>
          </a:bodyPr>
          <a:lstStyle/>
          <a:p>
            <a:r>
              <a:rPr lang="en-US" sz="2800" dirty="0" smtClean="0">
                <a:solidFill>
                  <a:srgbClr val="000000"/>
                </a:solidFill>
              </a:rPr>
              <a:t>NP</a:t>
            </a:r>
            <a:endParaRPr lang="en-US" sz="2800" dirty="0">
              <a:solidFill>
                <a:srgbClr val="000000"/>
              </a:solidFill>
            </a:endParaRPr>
          </a:p>
        </p:txBody>
      </p:sp>
      <p:sp>
        <p:nvSpPr>
          <p:cNvPr id="21" name="TextBox 20"/>
          <p:cNvSpPr txBox="1"/>
          <p:nvPr/>
        </p:nvSpPr>
        <p:spPr>
          <a:xfrm>
            <a:off x="7668287" y="4734580"/>
            <a:ext cx="423514" cy="523220"/>
          </a:xfrm>
          <a:prstGeom prst="rect">
            <a:avLst/>
          </a:prstGeom>
          <a:noFill/>
        </p:spPr>
        <p:txBody>
          <a:bodyPr wrap="none" rtlCol="0">
            <a:spAutoFit/>
          </a:bodyPr>
          <a:lstStyle/>
          <a:p>
            <a:r>
              <a:rPr lang="en-US" sz="2800" dirty="0" smtClean="0">
                <a:solidFill>
                  <a:srgbClr val="000000"/>
                </a:solidFill>
              </a:rPr>
              <a:t>P</a:t>
            </a:r>
            <a:endParaRPr lang="en-US" sz="2800" dirty="0">
              <a:solidFill>
                <a:srgbClr val="000000"/>
              </a:solidFill>
            </a:endParaRPr>
          </a:p>
        </p:txBody>
      </p:sp>
      <p:cxnSp>
        <p:nvCxnSpPr>
          <p:cNvPr id="22" name="Straight Connector 21"/>
          <p:cNvCxnSpPr/>
          <p:nvPr/>
        </p:nvCxnSpPr>
        <p:spPr bwMode="auto">
          <a:xfrm>
            <a:off x="2590800" y="1066800"/>
            <a:ext cx="4467497" cy="2895600"/>
          </a:xfrm>
          <a:prstGeom prst="line">
            <a:avLst/>
          </a:prstGeom>
          <a:noFill/>
          <a:ln w="76200" cap="flat" cmpd="sng" algn="ctr">
            <a:gradFill>
              <a:gsLst>
                <a:gs pos="0">
                  <a:srgbClr val="00FFFF"/>
                </a:gs>
                <a:gs pos="54000">
                  <a:srgbClr val="FFFF00"/>
                </a:gs>
              </a:gsLst>
              <a:lin ang="5400000" scaled="0"/>
            </a:gradFill>
            <a:prstDash val="dash"/>
            <a:round/>
            <a:headEnd type="none" w="med" len="med"/>
            <a:tailEnd type="none" w="med" len="med"/>
          </a:ln>
          <a:effectLst/>
        </p:spPr>
      </p:cxnSp>
      <p:sp>
        <p:nvSpPr>
          <p:cNvPr id="23" name="TextBox 22"/>
          <p:cNvSpPr txBox="1"/>
          <p:nvPr/>
        </p:nvSpPr>
        <p:spPr>
          <a:xfrm rot="2063914">
            <a:off x="2939609" y="2567711"/>
            <a:ext cx="2257349" cy="584775"/>
          </a:xfrm>
          <a:prstGeom prst="rect">
            <a:avLst/>
          </a:prstGeom>
          <a:noFill/>
          <a:ln>
            <a:noFill/>
          </a:ln>
        </p:spPr>
        <p:txBody>
          <a:bodyPr wrap="none" rtlCol="0">
            <a:spAutoFit/>
          </a:bodyPr>
          <a:lstStyle/>
          <a:p>
            <a:r>
              <a:rPr lang="en-US" sz="3200" b="1" dirty="0" smtClean="0">
                <a:solidFill>
                  <a:srgbClr val="000000"/>
                </a:solidFill>
              </a:rPr>
              <a:t>hard limits</a:t>
            </a:r>
            <a:endParaRPr lang="en-US" sz="3200" b="1" dirty="0">
              <a:solidFill>
                <a:srgbClr val="000000"/>
              </a:solidFill>
            </a:endParaRPr>
          </a:p>
        </p:txBody>
      </p:sp>
      <p:sp>
        <p:nvSpPr>
          <p:cNvPr id="27" name="TextBox 26"/>
          <p:cNvSpPr txBox="1"/>
          <p:nvPr/>
        </p:nvSpPr>
        <p:spPr>
          <a:xfrm>
            <a:off x="734087" y="924580"/>
            <a:ext cx="1219199" cy="954107"/>
          </a:xfrm>
          <a:prstGeom prst="rect">
            <a:avLst/>
          </a:prstGeom>
          <a:noFill/>
        </p:spPr>
        <p:txBody>
          <a:bodyPr wrap="square" rtlCol="0">
            <a:spAutoFit/>
          </a:bodyPr>
          <a:lstStyle/>
          <a:p>
            <a:pPr algn="ctr"/>
            <a:r>
              <a:rPr lang="en-US" sz="2800" i="1" dirty="0" smtClean="0">
                <a:solidFill>
                  <a:srgbClr val="000000"/>
                </a:solidFill>
              </a:rPr>
              <a:t>Really</a:t>
            </a:r>
            <a:r>
              <a:rPr lang="en-US" sz="2800" dirty="0" smtClean="0">
                <a:solidFill>
                  <a:srgbClr val="000000"/>
                </a:solidFill>
              </a:rPr>
              <a:t> slow</a:t>
            </a:r>
            <a:endParaRPr lang="en-US" sz="2800" dirty="0">
              <a:solidFill>
                <a:srgbClr val="000000"/>
              </a:solidFill>
            </a:endParaRPr>
          </a:p>
        </p:txBody>
      </p:sp>
      <p:sp>
        <p:nvSpPr>
          <p:cNvPr id="28" name="TextBox 27"/>
          <p:cNvSpPr txBox="1"/>
          <p:nvPr/>
        </p:nvSpPr>
        <p:spPr>
          <a:xfrm>
            <a:off x="2590800" y="76200"/>
            <a:ext cx="3048000" cy="1077218"/>
          </a:xfrm>
          <a:prstGeom prst="rect">
            <a:avLst/>
          </a:prstGeom>
          <a:noFill/>
        </p:spPr>
        <p:txBody>
          <a:bodyPr wrap="square" rtlCol="0">
            <a:spAutoFit/>
          </a:bodyPr>
          <a:lstStyle/>
          <a:p>
            <a:pPr algn="r"/>
            <a:r>
              <a:rPr lang="en-US" sz="3200" b="1" dirty="0" smtClean="0">
                <a:solidFill>
                  <a:srgbClr val="000000"/>
                </a:solidFill>
              </a:rPr>
              <a:t>Computational complexity</a:t>
            </a:r>
            <a:endParaRPr lang="en-US" sz="3200" b="1" dirty="0">
              <a:solidFill>
                <a:srgbClr val="000000"/>
              </a:solidFill>
            </a:endParaRPr>
          </a:p>
        </p:txBody>
      </p:sp>
      <p:sp>
        <p:nvSpPr>
          <p:cNvPr id="15" name="TextBox 14"/>
          <p:cNvSpPr txBox="1"/>
          <p:nvPr/>
        </p:nvSpPr>
        <p:spPr>
          <a:xfrm>
            <a:off x="4953000" y="1600200"/>
            <a:ext cx="3733800" cy="954107"/>
          </a:xfrm>
          <a:prstGeom prst="rect">
            <a:avLst/>
          </a:prstGeom>
          <a:noFill/>
        </p:spPr>
        <p:txBody>
          <a:bodyPr wrap="square" rtlCol="0">
            <a:spAutoFit/>
          </a:bodyPr>
          <a:lstStyle/>
          <a:p>
            <a:pPr algn="r"/>
            <a:r>
              <a:rPr lang="en-US" sz="2800" dirty="0" smtClean="0">
                <a:solidFill>
                  <a:srgbClr val="000000"/>
                </a:solidFill>
              </a:rPr>
              <a:t>Turing has the original  “universal law”</a:t>
            </a:r>
            <a:endParaRPr lang="en-US" sz="2800" dirty="0">
              <a:solidFill>
                <a:srgbClr val="000000"/>
              </a:solidFill>
            </a:endParaRPr>
          </a:p>
        </p:txBody>
      </p:sp>
    </p:spTree>
  </p:cSld>
  <p:clrMapOvr>
    <a:masterClrMapping/>
  </p:clrMapOvr>
  <p:transition/>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5638800" y="4101405"/>
            <a:ext cx="3276600" cy="1384995"/>
          </a:xfrm>
          <a:prstGeom prst="rect">
            <a:avLst/>
          </a:prstGeom>
          <a:noFill/>
        </p:spPr>
        <p:txBody>
          <a:bodyPr wrap="square" rtlCol="0">
            <a:spAutoFit/>
          </a:bodyPr>
          <a:lstStyle/>
          <a:p>
            <a:pPr algn="r"/>
            <a:r>
              <a:rPr lang="en-US" sz="2800" dirty="0" smtClean="0">
                <a:solidFill>
                  <a:prstClr val="black"/>
                </a:solidFill>
                <a:latin typeface="Arial" pitchFamily="34" charset="0"/>
                <a:cs typeface="Arial" pitchFamily="34" charset="0"/>
              </a:rPr>
              <a:t>This is about speed and flexibility of </a:t>
            </a:r>
            <a:r>
              <a:rPr lang="en-US" sz="2800" b="1" i="1" dirty="0" smtClean="0">
                <a:solidFill>
                  <a:prstClr val="black"/>
                </a:solidFill>
                <a:latin typeface="Arial" pitchFamily="34" charset="0"/>
                <a:cs typeface="Arial" pitchFamily="34" charset="0"/>
              </a:rPr>
              <a:t>computation</a:t>
            </a:r>
            <a:r>
              <a:rPr lang="en-US" sz="2800" dirty="0" smtClean="0">
                <a:solidFill>
                  <a:prstClr val="black"/>
                </a:solidFill>
                <a:latin typeface="Arial" pitchFamily="34" charset="0"/>
                <a:cs typeface="Arial" pitchFamily="34" charset="0"/>
              </a:rPr>
              <a:t>.</a:t>
            </a:r>
            <a:endParaRPr lang="en-US" sz="2800" dirty="0">
              <a:solidFill>
                <a:prstClr val="black"/>
              </a:solidFill>
              <a:latin typeface="Arial" pitchFamily="34" charset="0"/>
              <a:cs typeface="Arial" pitchFamily="34" charset="0"/>
            </a:endParaRPr>
          </a:p>
        </p:txBody>
      </p:sp>
      <p:sp>
        <p:nvSpPr>
          <p:cNvPr id="17" name="TextBox 16"/>
          <p:cNvSpPr txBox="1"/>
          <p:nvPr/>
        </p:nvSpPr>
        <p:spPr>
          <a:xfrm>
            <a:off x="304800" y="1143000"/>
            <a:ext cx="2819400" cy="1384995"/>
          </a:xfrm>
          <a:prstGeom prst="rect">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kern="0" dirty="0" smtClean="0">
                <a:solidFill>
                  <a:sysClr val="windowText" lastClr="000000"/>
                </a:solidFill>
                <a:latin typeface="Arial" pitchFamily="34" charset="0"/>
                <a:cs typeface="Arial" pitchFamily="34" charset="0"/>
              </a:rPr>
              <a:t>How do these two constraints (laws) relate?</a:t>
            </a:r>
          </a:p>
        </p:txBody>
      </p:sp>
      <p:sp>
        <p:nvSpPr>
          <p:cNvPr id="33" name="Rectangle 32"/>
          <p:cNvSpPr/>
          <p:nvPr/>
        </p:nvSpPr>
        <p:spPr>
          <a:xfrm>
            <a:off x="4128106" y="1905000"/>
            <a:ext cx="1905000" cy="1524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FF0000"/>
                </a:solidFill>
                <a:latin typeface="Arial" pitchFamily="34" charset="0"/>
                <a:cs typeface="Arial" pitchFamily="34" charset="0"/>
              </a:rPr>
              <a:t>control</a:t>
            </a:r>
          </a:p>
          <a:p>
            <a:pPr algn="ctr"/>
            <a:endParaRPr lang="en-US" sz="2800" b="1" dirty="0" smtClean="0">
              <a:solidFill>
                <a:srgbClr val="FF0000"/>
              </a:solidFill>
              <a:latin typeface="Arial" pitchFamily="34" charset="0"/>
              <a:cs typeface="Arial" pitchFamily="34" charset="0"/>
            </a:endParaRPr>
          </a:p>
          <a:p>
            <a:pPr algn="ctr"/>
            <a:endParaRPr lang="en-US" sz="3600" dirty="0">
              <a:solidFill>
                <a:prstClr val="black"/>
              </a:solidFill>
            </a:endParaRPr>
          </a:p>
        </p:txBody>
      </p:sp>
      <p:sp>
        <p:nvSpPr>
          <p:cNvPr id="34" name="Line 35"/>
          <p:cNvSpPr>
            <a:spLocks noChangeShapeType="1"/>
          </p:cNvSpPr>
          <p:nvPr/>
        </p:nvSpPr>
        <p:spPr bwMode="auto">
          <a:xfrm flipV="1">
            <a:off x="8431819" y="842923"/>
            <a:ext cx="0" cy="68425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5" name="Line 36"/>
          <p:cNvSpPr>
            <a:spLocks noChangeShapeType="1"/>
          </p:cNvSpPr>
          <p:nvPr/>
        </p:nvSpPr>
        <p:spPr bwMode="auto">
          <a:xfrm>
            <a:off x="8471506" y="1905000"/>
            <a:ext cx="0" cy="9144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6" name="Object 37"/>
          <p:cNvGraphicFramePr>
            <a:graphicFrameLocks noChangeAspect="1"/>
          </p:cNvGraphicFramePr>
          <p:nvPr/>
        </p:nvGraphicFramePr>
        <p:xfrm>
          <a:off x="8311169" y="1524000"/>
          <a:ext cx="388937" cy="473075"/>
        </p:xfrm>
        <a:graphic>
          <a:graphicData uri="http://schemas.openxmlformats.org/presentationml/2006/ole">
            <p:oleObj spid="_x0000_s2267138" name="Equation" r:id="rId4" imgW="88560" imgH="177480" progId="Equation.DSMT4">
              <p:embed/>
            </p:oleObj>
          </a:graphicData>
        </a:graphic>
      </p:graphicFrame>
      <p:grpSp>
        <p:nvGrpSpPr>
          <p:cNvPr id="2" name="Group 22"/>
          <p:cNvGrpSpPr/>
          <p:nvPr/>
        </p:nvGrpSpPr>
        <p:grpSpPr>
          <a:xfrm>
            <a:off x="6742719" y="970003"/>
            <a:ext cx="1219200" cy="2458998"/>
            <a:chOff x="7183350" y="3200400"/>
            <a:chExt cx="1219200" cy="3216761"/>
          </a:xfrm>
        </p:grpSpPr>
        <p:sp>
          <p:nvSpPr>
            <p:cNvPr id="38"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40"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1"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2"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3"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4"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5"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46" name="Straight Connector 45"/>
          <p:cNvCxnSpPr/>
          <p:nvPr/>
        </p:nvCxnSpPr>
        <p:spPr>
          <a:xfrm>
            <a:off x="8242907" y="2932152"/>
            <a:ext cx="520093"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77"/>
          <p:cNvGrpSpPr/>
          <p:nvPr/>
        </p:nvGrpSpPr>
        <p:grpSpPr>
          <a:xfrm flipH="1">
            <a:off x="4030662" y="-152400"/>
            <a:ext cx="2293938" cy="2260600"/>
            <a:chOff x="685800" y="2209800"/>
            <a:chExt cx="2293938" cy="2260600"/>
          </a:xfrm>
        </p:grpSpPr>
        <p:sp>
          <p:nvSpPr>
            <p:cNvPr id="48"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7"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8"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81" name="Rectangle 80"/>
          <p:cNvSpPr/>
          <p:nvPr/>
        </p:nvSpPr>
        <p:spPr>
          <a:xfrm>
            <a:off x="4356706" y="2590800"/>
            <a:ext cx="1447800" cy="6095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prstClr val="black"/>
                </a:solidFill>
                <a:latin typeface="Arial" pitchFamily="34" charset="0"/>
                <a:cs typeface="Arial" pitchFamily="34" charset="0"/>
              </a:rPr>
              <a:t>Delay </a:t>
            </a:r>
            <a:r>
              <a:rPr lang="en-US" sz="3600" b="1" dirty="0" smtClean="0">
                <a:solidFill>
                  <a:prstClr val="black"/>
                </a:solidFill>
                <a:latin typeface="Arial" pitchFamily="34" charset="0"/>
                <a:cs typeface="Arial" pitchFamily="34" charset="0"/>
                <a:sym typeface="Symbol"/>
              </a:rPr>
              <a:t></a:t>
            </a:r>
            <a:endParaRPr lang="en-US" sz="3600" dirty="0">
              <a:solidFill>
                <a:prstClr val="black"/>
              </a:solidFill>
            </a:endParaRPr>
          </a:p>
        </p:txBody>
      </p:sp>
      <p:cxnSp>
        <p:nvCxnSpPr>
          <p:cNvPr id="82" name="Straight Arrow Connector 81"/>
          <p:cNvCxnSpPr>
            <a:stCxn id="81" idx="3"/>
          </p:cNvCxnSpPr>
          <p:nvPr/>
        </p:nvCxnSpPr>
        <p:spPr>
          <a:xfrm>
            <a:off x="5804506" y="2895600"/>
            <a:ext cx="16002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a:endCxn id="86" idx="2"/>
          </p:cNvCxnSpPr>
          <p:nvPr/>
        </p:nvCxnSpPr>
        <p:spPr>
          <a:xfrm flipV="1">
            <a:off x="6185506" y="800100"/>
            <a:ext cx="1576450" cy="2655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6337906" y="76200"/>
            <a:ext cx="1074333"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noise</a:t>
            </a:r>
            <a:endParaRPr lang="en-US" sz="3200" b="1" i="1" dirty="0">
              <a:solidFill>
                <a:prstClr val="black"/>
              </a:solidFill>
              <a:latin typeface="Times New Roman" pitchFamily="18" charset="0"/>
              <a:cs typeface="Times New Roman" pitchFamily="18" charset="0"/>
            </a:endParaRPr>
          </a:p>
        </p:txBody>
      </p:sp>
      <p:cxnSp>
        <p:nvCxnSpPr>
          <p:cNvPr id="85" name="Elbow Connector 84"/>
          <p:cNvCxnSpPr>
            <a:stCxn id="86" idx="6"/>
          </p:cNvCxnSpPr>
          <p:nvPr/>
        </p:nvCxnSpPr>
        <p:spPr>
          <a:xfrm flipV="1">
            <a:off x="8142956" y="381000"/>
            <a:ext cx="772444" cy="419100"/>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6" name="Oval 85"/>
          <p:cNvSpPr/>
          <p:nvPr/>
        </p:nvSpPr>
        <p:spPr>
          <a:xfrm>
            <a:off x="7761956" y="609600"/>
            <a:ext cx="381000" cy="3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5" name="Group 89"/>
          <p:cNvGrpSpPr/>
          <p:nvPr/>
        </p:nvGrpSpPr>
        <p:grpSpPr>
          <a:xfrm>
            <a:off x="3886200" y="3956684"/>
            <a:ext cx="4069139" cy="2748916"/>
            <a:chOff x="152401" y="3845242"/>
            <a:chExt cx="4069139" cy="2748916"/>
          </a:xfrm>
        </p:grpSpPr>
        <p:cxnSp>
          <p:nvCxnSpPr>
            <p:cNvPr id="91" name="Straight Arrow Connector 90"/>
            <p:cNvCxnSpPr/>
            <p:nvPr/>
          </p:nvCxnSpPr>
          <p:spPr bwMode="auto">
            <a:xfrm>
              <a:off x="1163587" y="6055042"/>
              <a:ext cx="2722613" cy="0"/>
            </a:xfrm>
            <a:prstGeom prst="straightConnector1">
              <a:avLst/>
            </a:prstGeom>
            <a:noFill/>
            <a:ln w="57150" cap="flat" cmpd="sng" algn="ctr">
              <a:solidFill>
                <a:schemeClr val="tx1"/>
              </a:solidFill>
              <a:prstDash val="solid"/>
              <a:round/>
              <a:headEnd type="none" w="med" len="med"/>
              <a:tailEnd type="arrow"/>
            </a:ln>
            <a:effectLst/>
          </p:spPr>
        </p:cxnSp>
        <p:cxnSp>
          <p:nvCxnSpPr>
            <p:cNvPr id="92" name="Straight Arrow Connector 91"/>
            <p:cNvCxnSpPr/>
            <p:nvPr/>
          </p:nvCxnSpPr>
          <p:spPr bwMode="auto">
            <a:xfrm flipV="1">
              <a:off x="1136450" y="3845242"/>
              <a:ext cx="0" cy="2209800"/>
            </a:xfrm>
            <a:prstGeom prst="straightConnector1">
              <a:avLst/>
            </a:prstGeom>
            <a:noFill/>
            <a:ln w="57150" cap="flat" cmpd="sng" algn="ctr">
              <a:solidFill>
                <a:schemeClr val="tx1"/>
              </a:solidFill>
              <a:prstDash val="solid"/>
              <a:round/>
              <a:headEnd type="none" w="med" len="med"/>
              <a:tailEnd type="arrow"/>
            </a:ln>
            <a:effectLst/>
          </p:spPr>
        </p:cxnSp>
        <p:sp>
          <p:nvSpPr>
            <p:cNvPr id="93" name="TextBox 92"/>
            <p:cNvSpPr txBox="1"/>
            <p:nvPr/>
          </p:nvSpPr>
          <p:spPr>
            <a:xfrm>
              <a:off x="228601" y="5293042"/>
              <a:ext cx="1143000" cy="830997"/>
            </a:xfrm>
            <a:prstGeom prst="rect">
              <a:avLst/>
            </a:prstGeom>
            <a:noFill/>
          </p:spPr>
          <p:txBody>
            <a:bodyPr wrap="square" rtlCol="0">
              <a:spAutoFit/>
            </a:bodyPr>
            <a:lstStyle/>
            <a:p>
              <a:r>
                <a:rPr lang="en-US" sz="2400" dirty="0" smtClean="0">
                  <a:solidFill>
                    <a:srgbClr val="000000"/>
                  </a:solidFill>
                </a:rPr>
                <a:t>small delay</a:t>
              </a:r>
              <a:endParaRPr lang="en-US" sz="2400" dirty="0">
                <a:solidFill>
                  <a:srgbClr val="000000"/>
                </a:solidFill>
              </a:endParaRPr>
            </a:p>
          </p:txBody>
        </p:sp>
        <p:sp>
          <p:nvSpPr>
            <p:cNvPr id="94" name="TextBox 93"/>
            <p:cNvSpPr txBox="1"/>
            <p:nvPr/>
          </p:nvSpPr>
          <p:spPr>
            <a:xfrm>
              <a:off x="152401" y="3921442"/>
              <a:ext cx="1143000" cy="954107"/>
            </a:xfrm>
            <a:prstGeom prst="rect">
              <a:avLst/>
            </a:prstGeom>
            <a:noFill/>
          </p:spPr>
          <p:txBody>
            <a:bodyPr wrap="square" rtlCol="0">
              <a:spAutoFit/>
            </a:bodyPr>
            <a:lstStyle/>
            <a:p>
              <a:r>
                <a:rPr lang="en-US" sz="2800" dirty="0" err="1" smtClean="0">
                  <a:solidFill>
                    <a:srgbClr val="000000"/>
                  </a:solidFill>
                  <a:latin typeface="Arial" pitchFamily="34" charset="0"/>
                  <a:cs typeface="Arial" pitchFamily="34" charset="0"/>
                </a:rPr>
                <a:t>largedelay</a:t>
              </a:r>
              <a:endParaRPr lang="en-US" sz="2800" dirty="0">
                <a:solidFill>
                  <a:srgbClr val="000000"/>
                </a:solidFill>
                <a:latin typeface="Arial" pitchFamily="34" charset="0"/>
                <a:cs typeface="Arial" pitchFamily="34" charset="0"/>
              </a:endParaRPr>
            </a:p>
          </p:txBody>
        </p:sp>
        <p:sp>
          <p:nvSpPr>
            <p:cNvPr id="98" name="TextBox 97"/>
            <p:cNvSpPr txBox="1"/>
            <p:nvPr/>
          </p:nvSpPr>
          <p:spPr>
            <a:xfrm>
              <a:off x="934987" y="6132493"/>
              <a:ext cx="1627337" cy="461665"/>
            </a:xfrm>
            <a:prstGeom prst="rect">
              <a:avLst/>
            </a:prstGeom>
            <a:noFill/>
          </p:spPr>
          <p:txBody>
            <a:bodyPr wrap="square" rtlCol="0">
              <a:spAutoFit/>
            </a:bodyPr>
            <a:lstStyle/>
            <a:p>
              <a:r>
                <a:rPr lang="en-US" sz="2400" dirty="0" smtClean="0">
                  <a:solidFill>
                    <a:srgbClr val="0070C0"/>
                  </a:solidFill>
                </a:rPr>
                <a:t>Flexible</a:t>
              </a:r>
            </a:p>
          </p:txBody>
        </p:sp>
        <p:sp>
          <p:nvSpPr>
            <p:cNvPr id="99" name="TextBox 98"/>
            <p:cNvSpPr txBox="1"/>
            <p:nvPr/>
          </p:nvSpPr>
          <p:spPr>
            <a:xfrm>
              <a:off x="2895600" y="6096000"/>
              <a:ext cx="1325940" cy="461665"/>
            </a:xfrm>
            <a:prstGeom prst="rect">
              <a:avLst/>
            </a:prstGeom>
            <a:noFill/>
          </p:spPr>
          <p:txBody>
            <a:bodyPr wrap="none" rtlCol="0">
              <a:spAutoFit/>
            </a:bodyPr>
            <a:lstStyle/>
            <a:p>
              <a:r>
                <a:rPr lang="en-US" sz="2400" dirty="0" smtClean="0">
                  <a:solidFill>
                    <a:srgbClr val="0070C0"/>
                  </a:solidFill>
                </a:rPr>
                <a:t>Inflexible</a:t>
              </a:r>
            </a:p>
          </p:txBody>
        </p:sp>
        <p:cxnSp>
          <p:nvCxnSpPr>
            <p:cNvPr id="100" name="Straight Connector 99"/>
            <p:cNvCxnSpPr/>
            <p:nvPr/>
          </p:nvCxnSpPr>
          <p:spPr bwMode="auto">
            <a:xfrm>
              <a:off x="1392187" y="3997642"/>
              <a:ext cx="1960613" cy="1793558"/>
            </a:xfrm>
            <a:prstGeom prst="line">
              <a:avLst/>
            </a:prstGeom>
            <a:noFill/>
            <a:ln w="76200" cap="flat" cmpd="sng" algn="ctr">
              <a:gradFill>
                <a:gsLst>
                  <a:gs pos="0">
                    <a:srgbClr val="00FFFF"/>
                  </a:gs>
                  <a:gs pos="54000">
                    <a:srgbClr val="FFFF00"/>
                  </a:gs>
                </a:gsLst>
                <a:lin ang="5400000" scaled="0"/>
              </a:gradFill>
              <a:prstDash val="dash"/>
              <a:round/>
              <a:headEnd type="none" w="med" len="med"/>
              <a:tailEnd type="none" w="med" len="med"/>
            </a:ln>
            <a:effectLst/>
          </p:spPr>
        </p:cxnSp>
        <p:sp>
          <p:nvSpPr>
            <p:cNvPr id="101" name="TextBox 100"/>
            <p:cNvSpPr txBox="1"/>
            <p:nvPr/>
          </p:nvSpPr>
          <p:spPr>
            <a:xfrm rot="2700000">
              <a:off x="1212633" y="5050486"/>
              <a:ext cx="2000869" cy="523220"/>
            </a:xfrm>
            <a:prstGeom prst="rect">
              <a:avLst/>
            </a:prstGeom>
            <a:noFill/>
            <a:ln>
              <a:noFill/>
            </a:ln>
          </p:spPr>
          <p:txBody>
            <a:bodyPr wrap="none" rtlCol="0">
              <a:spAutoFit/>
            </a:bodyPr>
            <a:lstStyle/>
            <a:p>
              <a:r>
                <a:rPr lang="en-US" sz="2800" b="1" dirty="0" smtClean="0">
                  <a:solidFill>
                    <a:prstClr val="black"/>
                  </a:solidFill>
                </a:rPr>
                <a:t>hard limits</a:t>
              </a:r>
              <a:endParaRPr lang="en-US" sz="2800" b="1" dirty="0">
                <a:solidFill>
                  <a:prstClr val="black"/>
                </a:solidFill>
              </a:endParaRPr>
            </a:p>
          </p:txBody>
        </p:sp>
      </p:grpSp>
      <p:sp>
        <p:nvSpPr>
          <p:cNvPr id="102" name="Freeform 101"/>
          <p:cNvSpPr/>
          <p:nvPr/>
        </p:nvSpPr>
        <p:spPr>
          <a:xfrm>
            <a:off x="3015856" y="3124200"/>
            <a:ext cx="794144" cy="1219200"/>
          </a:xfrm>
          <a:custGeom>
            <a:avLst/>
            <a:gdLst>
              <a:gd name="connsiteX0" fmla="*/ 0 w 3029803"/>
              <a:gd name="connsiteY0" fmla="*/ 668741 h 668741"/>
              <a:gd name="connsiteX1" fmla="*/ 1173708 w 3029803"/>
              <a:gd name="connsiteY1" fmla="*/ 136478 h 668741"/>
              <a:gd name="connsiteX2" fmla="*/ 3029803 w 3029803"/>
              <a:gd name="connsiteY2" fmla="*/ 0 h 668741"/>
              <a:gd name="connsiteX0" fmla="*/ 1701610 w 2035980"/>
              <a:gd name="connsiteY0" fmla="*/ 1589774 h 1589774"/>
              <a:gd name="connsiteX1" fmla="*/ 30897 w 2035980"/>
              <a:gd name="connsiteY1" fmla="*/ 246607 h 1589774"/>
              <a:gd name="connsiteX2" fmla="*/ 1886992 w 2035980"/>
              <a:gd name="connsiteY2" fmla="*/ 110129 h 1589774"/>
              <a:gd name="connsiteX0" fmla="*/ 1701610 w 1886992"/>
              <a:gd name="connsiteY0" fmla="*/ 1589774 h 1589774"/>
              <a:gd name="connsiteX1" fmla="*/ 30897 w 1886992"/>
              <a:gd name="connsiteY1" fmla="*/ 246607 h 1589774"/>
              <a:gd name="connsiteX2" fmla="*/ 1886992 w 1886992"/>
              <a:gd name="connsiteY2" fmla="*/ 110129 h 1589774"/>
              <a:gd name="connsiteX0" fmla="*/ 1916806 w 2102188"/>
              <a:gd name="connsiteY0" fmla="*/ 1612520 h 1612520"/>
              <a:gd name="connsiteX1" fmla="*/ 246093 w 2102188"/>
              <a:gd name="connsiteY1" fmla="*/ 269353 h 1612520"/>
              <a:gd name="connsiteX2" fmla="*/ 696421 w 2102188"/>
              <a:gd name="connsiteY2" fmla="*/ 22746 h 1612520"/>
              <a:gd name="connsiteX3" fmla="*/ 2102188 w 2102188"/>
              <a:gd name="connsiteY3" fmla="*/ 132875 h 1612520"/>
              <a:gd name="connsiteX0" fmla="*/ 1701610 w 1886992"/>
              <a:gd name="connsiteY0" fmla="*/ 1589774 h 1589774"/>
              <a:gd name="connsiteX1" fmla="*/ 30897 w 1886992"/>
              <a:gd name="connsiteY1" fmla="*/ 246607 h 1589774"/>
              <a:gd name="connsiteX2" fmla="*/ 1886992 w 1886992"/>
              <a:gd name="connsiteY2" fmla="*/ 110129 h 1589774"/>
              <a:gd name="connsiteX0" fmla="*/ 1411690 w 1597072"/>
              <a:gd name="connsiteY0" fmla="*/ 1479645 h 1479645"/>
              <a:gd name="connsiteX1" fmla="*/ 30897 w 1597072"/>
              <a:gd name="connsiteY1" fmla="*/ 651871 h 1479645"/>
              <a:gd name="connsiteX2" fmla="*/ 1597072 w 1597072"/>
              <a:gd name="connsiteY2" fmla="*/ 0 h 1479645"/>
              <a:gd name="connsiteX0" fmla="*/ 2737104 w 2737105"/>
              <a:gd name="connsiteY0" fmla="*/ 1403445 h 1403445"/>
              <a:gd name="connsiteX1" fmla="*/ 167275 w 2737105"/>
              <a:gd name="connsiteY1" fmla="*/ 651871 h 1403445"/>
              <a:gd name="connsiteX2" fmla="*/ 1733450 w 2737105"/>
              <a:gd name="connsiteY2" fmla="*/ 0 h 1403445"/>
              <a:gd name="connsiteX0" fmla="*/ 2737104 w 2737105"/>
              <a:gd name="connsiteY0" fmla="*/ 1403445 h 1403445"/>
              <a:gd name="connsiteX1" fmla="*/ 167275 w 2737105"/>
              <a:gd name="connsiteY1" fmla="*/ 651871 h 1403445"/>
              <a:gd name="connsiteX2" fmla="*/ 1733450 w 2737105"/>
              <a:gd name="connsiteY2" fmla="*/ 0 h 1403445"/>
              <a:gd name="connsiteX0" fmla="*/ 2971291 w 2971291"/>
              <a:gd name="connsiteY0" fmla="*/ 1251045 h 1251045"/>
              <a:gd name="connsiteX1" fmla="*/ 200730 w 2971291"/>
              <a:gd name="connsiteY1" fmla="*/ 651871 h 1251045"/>
              <a:gd name="connsiteX2" fmla="*/ 1766905 w 2971291"/>
              <a:gd name="connsiteY2" fmla="*/ 0 h 1251045"/>
              <a:gd name="connsiteX0" fmla="*/ 2971291 w 2971291"/>
              <a:gd name="connsiteY0" fmla="*/ 1251045 h 1251045"/>
              <a:gd name="connsiteX1" fmla="*/ 200730 w 2971291"/>
              <a:gd name="connsiteY1" fmla="*/ 651871 h 1251045"/>
              <a:gd name="connsiteX2" fmla="*/ 1766905 w 2971291"/>
              <a:gd name="connsiteY2" fmla="*/ 0 h 1251045"/>
              <a:gd name="connsiteX0" fmla="*/ 2904381 w 2904381"/>
              <a:gd name="connsiteY0" fmla="*/ 1219200 h 1219200"/>
              <a:gd name="connsiteX1" fmla="*/ 133820 w 2904381"/>
              <a:gd name="connsiteY1" fmla="*/ 620026 h 1219200"/>
              <a:gd name="connsiteX2" fmla="*/ 2101458 w 2904381"/>
              <a:gd name="connsiteY2" fmla="*/ 0 h 1219200"/>
              <a:gd name="connsiteX0" fmla="*/ 2091985 w 2091985"/>
              <a:gd name="connsiteY0" fmla="*/ 1219200 h 1219200"/>
              <a:gd name="connsiteX1" fmla="*/ 17765 w 2091985"/>
              <a:gd name="connsiteY1" fmla="*/ 620026 h 1219200"/>
              <a:gd name="connsiteX2" fmla="*/ 1985403 w 2091985"/>
              <a:gd name="connsiteY2" fmla="*/ 0 h 1219200"/>
            </a:gdLst>
            <a:ahLst/>
            <a:cxnLst>
              <a:cxn ang="0">
                <a:pos x="connsiteX0" y="connsiteY0"/>
              </a:cxn>
              <a:cxn ang="0">
                <a:pos x="connsiteX1" y="connsiteY1"/>
              </a:cxn>
              <a:cxn ang="0">
                <a:pos x="connsiteX2" y="connsiteY2"/>
              </a:cxn>
            </a:cxnLst>
            <a:rect l="l" t="t" r="r" b="b"/>
            <a:pathLst>
              <a:path w="2091985" h="1219200">
                <a:moveTo>
                  <a:pt x="2091985" y="1219200"/>
                </a:moveTo>
                <a:cubicBezTo>
                  <a:pt x="845615" y="1077036"/>
                  <a:pt x="35529" y="823226"/>
                  <a:pt x="17765" y="620026"/>
                </a:cubicBezTo>
                <a:cubicBezTo>
                  <a:pt x="1" y="416826"/>
                  <a:pt x="1598717" y="28433"/>
                  <a:pt x="1985403" y="0"/>
                </a:cubicBezTo>
              </a:path>
            </a:pathLst>
          </a:custGeom>
          <a:ln w="762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03" name="TextBox 102"/>
          <p:cNvSpPr txBox="1"/>
          <p:nvPr/>
        </p:nvSpPr>
        <p:spPr>
          <a:xfrm>
            <a:off x="457200" y="3276600"/>
            <a:ext cx="2667000" cy="138499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Computation delay adds to total delay.</a:t>
            </a:r>
          </a:p>
        </p:txBody>
      </p:sp>
      <p:sp>
        <p:nvSpPr>
          <p:cNvPr id="104" name="TextBox 103"/>
          <p:cNvSpPr txBox="1"/>
          <p:nvPr/>
        </p:nvSpPr>
        <p:spPr>
          <a:xfrm>
            <a:off x="990600" y="5181600"/>
            <a:ext cx="2590800" cy="138499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Computation is a component in control.</a:t>
            </a:r>
          </a:p>
        </p:txBody>
      </p:sp>
    </p:spTree>
  </p:cSld>
  <p:clrMapOvr>
    <a:masterClrMapping/>
  </p:clrMapOvr>
  <p:transition/>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Rectangle 84"/>
          <p:cNvSpPr/>
          <p:nvPr/>
        </p:nvSpPr>
        <p:spPr>
          <a:xfrm>
            <a:off x="4128106" y="1905000"/>
            <a:ext cx="1905000" cy="1524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FF0000"/>
                </a:solidFill>
                <a:latin typeface="Arial" pitchFamily="34" charset="0"/>
                <a:cs typeface="Arial" pitchFamily="34" charset="0"/>
              </a:rPr>
              <a:t>control</a:t>
            </a:r>
          </a:p>
          <a:p>
            <a:pPr algn="ctr"/>
            <a:endParaRPr lang="en-US" sz="2800" b="1" dirty="0" smtClean="0">
              <a:solidFill>
                <a:srgbClr val="FF0000"/>
              </a:solidFill>
              <a:latin typeface="Arial" pitchFamily="34" charset="0"/>
              <a:cs typeface="Arial" pitchFamily="34" charset="0"/>
            </a:endParaRPr>
          </a:p>
          <a:p>
            <a:pPr algn="ctr"/>
            <a:endParaRPr lang="en-US" sz="3600" dirty="0">
              <a:solidFill>
                <a:prstClr val="black"/>
              </a:solidFill>
            </a:endParaRPr>
          </a:p>
        </p:txBody>
      </p:sp>
      <p:sp>
        <p:nvSpPr>
          <p:cNvPr id="3396643" name="Line 35"/>
          <p:cNvSpPr>
            <a:spLocks noChangeShapeType="1"/>
          </p:cNvSpPr>
          <p:nvPr/>
        </p:nvSpPr>
        <p:spPr bwMode="auto">
          <a:xfrm flipV="1">
            <a:off x="8431819" y="842923"/>
            <a:ext cx="0" cy="684252"/>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sp>
        <p:nvSpPr>
          <p:cNvPr id="3396644" name="Line 36"/>
          <p:cNvSpPr>
            <a:spLocks noChangeShapeType="1"/>
          </p:cNvSpPr>
          <p:nvPr/>
        </p:nvSpPr>
        <p:spPr bwMode="auto">
          <a:xfrm>
            <a:off x="8471506" y="1905000"/>
            <a:ext cx="0" cy="914400"/>
          </a:xfrm>
          <a:prstGeom prst="line">
            <a:avLst/>
          </a:prstGeom>
          <a:noFill/>
          <a:ln w="38100">
            <a:solidFill>
              <a:schemeClr val="tx1"/>
            </a:solidFill>
            <a:round/>
            <a:headEnd type="none" w="med" len="med"/>
            <a:tailEnd type="arrow" w="med" len="med"/>
          </a:ln>
          <a:effectLst/>
        </p:spPr>
        <p:txBody>
          <a:bodyPr wrap="none" anchor="ctr"/>
          <a:lstStyle/>
          <a:p>
            <a:pPr eaLnBrk="0" fontAlgn="base" hangingPunct="0">
              <a:spcBef>
                <a:spcPct val="0"/>
              </a:spcBef>
              <a:spcAft>
                <a:spcPct val="0"/>
              </a:spcAft>
            </a:pPr>
            <a:endParaRPr lang="en-US" sz="2000">
              <a:solidFill>
                <a:srgbClr val="000000"/>
              </a:solidFill>
              <a:latin typeface="Times New Roman" pitchFamily="18" charset="0"/>
            </a:endParaRPr>
          </a:p>
        </p:txBody>
      </p:sp>
      <p:graphicFrame>
        <p:nvGraphicFramePr>
          <p:cNvPr id="3396645" name="Object 37"/>
          <p:cNvGraphicFramePr>
            <a:graphicFrameLocks noChangeAspect="1"/>
          </p:cNvGraphicFramePr>
          <p:nvPr/>
        </p:nvGraphicFramePr>
        <p:xfrm>
          <a:off x="8311169" y="1524000"/>
          <a:ext cx="388937" cy="473075"/>
        </p:xfrm>
        <a:graphic>
          <a:graphicData uri="http://schemas.openxmlformats.org/presentationml/2006/ole">
            <p:oleObj spid="_x0000_s2268162" name="Equation" r:id="rId4" imgW="88560" imgH="177480" progId="Equation.DSMT4">
              <p:embed/>
            </p:oleObj>
          </a:graphicData>
        </a:graphic>
      </p:graphicFrame>
      <p:grpSp>
        <p:nvGrpSpPr>
          <p:cNvPr id="2" name="Group 22"/>
          <p:cNvGrpSpPr/>
          <p:nvPr/>
        </p:nvGrpSpPr>
        <p:grpSpPr>
          <a:xfrm>
            <a:off x="6742719" y="970003"/>
            <a:ext cx="1219200" cy="2458998"/>
            <a:chOff x="7183350" y="3200400"/>
            <a:chExt cx="1219200" cy="3216761"/>
          </a:xfrm>
        </p:grpSpPr>
        <p:sp>
          <p:nvSpPr>
            <p:cNvPr id="24" name="Line 15"/>
            <p:cNvSpPr>
              <a:spLocks noChangeShapeType="1"/>
            </p:cNvSpPr>
            <p:nvPr/>
          </p:nvSpPr>
          <p:spPr bwMode="auto">
            <a:xfrm flipV="1">
              <a:off x="8382000" y="3200400"/>
              <a:ext cx="0" cy="2438400"/>
            </a:xfrm>
            <a:prstGeom prst="line">
              <a:avLst/>
            </a:prstGeom>
            <a:noFill/>
            <a:ln w="127000">
              <a:solidFill>
                <a:schemeClr val="tx1"/>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26"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7"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8"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29"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0"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31"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solidFill>
                  <a:schemeClr val="tx1"/>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34" name="Straight Connector 33"/>
          <p:cNvCxnSpPr/>
          <p:nvPr/>
        </p:nvCxnSpPr>
        <p:spPr>
          <a:xfrm>
            <a:off x="8242907" y="2932152"/>
            <a:ext cx="520093"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77"/>
          <p:cNvGrpSpPr/>
          <p:nvPr/>
        </p:nvGrpSpPr>
        <p:grpSpPr>
          <a:xfrm flipH="1">
            <a:off x="4030662" y="-152400"/>
            <a:ext cx="2293938" cy="2260600"/>
            <a:chOff x="685800" y="2209800"/>
            <a:chExt cx="2293938" cy="2260600"/>
          </a:xfrm>
        </p:grpSpPr>
        <p:sp>
          <p:nvSpPr>
            <p:cNvPr id="47" name="AutoShape 9"/>
            <p:cNvSpPr>
              <a:spLocks noChangeAspect="1" noChangeArrowheads="1" noTextEdit="1"/>
            </p:cNvSpPr>
            <p:nvPr/>
          </p:nvSpPr>
          <p:spPr bwMode="auto">
            <a:xfrm>
              <a:off x="685800" y="2209800"/>
              <a:ext cx="2293938" cy="226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Freeform 13"/>
            <p:cNvSpPr>
              <a:spLocks/>
            </p:cNvSpPr>
            <p:nvPr/>
          </p:nvSpPr>
          <p:spPr bwMode="auto">
            <a:xfrm>
              <a:off x="874713" y="2798763"/>
              <a:ext cx="479425" cy="963613"/>
            </a:xfrm>
            <a:custGeom>
              <a:avLst/>
              <a:gdLst/>
              <a:ahLst/>
              <a:cxnLst>
                <a:cxn ang="0">
                  <a:pos x="576" y="2"/>
                </a:cxn>
                <a:cxn ang="0">
                  <a:pos x="570" y="0"/>
                </a:cxn>
                <a:cxn ang="0">
                  <a:pos x="553" y="2"/>
                </a:cxn>
                <a:cxn ang="0">
                  <a:pos x="524" y="4"/>
                </a:cxn>
                <a:cxn ang="0">
                  <a:pos x="490" y="8"/>
                </a:cxn>
                <a:cxn ang="0">
                  <a:pos x="448" y="16"/>
                </a:cxn>
                <a:cxn ang="0">
                  <a:pos x="401" y="29"/>
                </a:cxn>
                <a:cxn ang="0">
                  <a:pos x="351" y="46"/>
                </a:cxn>
                <a:cxn ang="0">
                  <a:pos x="300" y="69"/>
                </a:cxn>
                <a:cxn ang="0">
                  <a:pos x="247" y="99"/>
                </a:cxn>
                <a:cxn ang="0">
                  <a:pos x="196" y="137"/>
                </a:cxn>
                <a:cxn ang="0">
                  <a:pos x="148" y="183"/>
                </a:cxn>
                <a:cxn ang="0">
                  <a:pos x="104" y="240"/>
                </a:cxn>
                <a:cxn ang="0">
                  <a:pos x="64" y="307"/>
                </a:cxn>
                <a:cxn ang="0">
                  <a:pos x="34" y="385"/>
                </a:cxn>
                <a:cxn ang="0">
                  <a:pos x="11" y="474"/>
                </a:cxn>
                <a:cxn ang="0">
                  <a:pos x="0" y="578"/>
                </a:cxn>
                <a:cxn ang="0">
                  <a:pos x="0" y="584"/>
                </a:cxn>
                <a:cxn ang="0">
                  <a:pos x="2" y="601"/>
                </a:cxn>
                <a:cxn ang="0">
                  <a:pos x="5" y="630"/>
                </a:cxn>
                <a:cxn ang="0">
                  <a:pos x="11" y="666"/>
                </a:cxn>
                <a:cxn ang="0">
                  <a:pos x="21" y="708"/>
                </a:cxn>
                <a:cxn ang="0">
                  <a:pos x="36" y="757"/>
                </a:cxn>
                <a:cxn ang="0">
                  <a:pos x="55" y="810"/>
                </a:cxn>
                <a:cxn ang="0">
                  <a:pos x="81" y="866"/>
                </a:cxn>
                <a:cxn ang="0">
                  <a:pos x="114" y="921"/>
                </a:cxn>
                <a:cxn ang="0">
                  <a:pos x="156" y="978"/>
                </a:cxn>
                <a:cxn ang="0">
                  <a:pos x="203" y="1031"/>
                </a:cxn>
                <a:cxn ang="0">
                  <a:pos x="262" y="1080"/>
                </a:cxn>
                <a:cxn ang="0">
                  <a:pos x="329" y="1124"/>
                </a:cxn>
                <a:cxn ang="0">
                  <a:pos x="408" y="1162"/>
                </a:cxn>
                <a:cxn ang="0">
                  <a:pos x="500" y="1193"/>
                </a:cxn>
                <a:cxn ang="0">
                  <a:pos x="604" y="1215"/>
                </a:cxn>
                <a:cxn ang="0">
                  <a:pos x="576" y="2"/>
                </a:cxn>
                <a:cxn ang="0">
                  <a:pos x="576" y="2"/>
                </a:cxn>
              </a:cxnLst>
              <a:rect l="0" t="0" r="r" b="b"/>
              <a:pathLst>
                <a:path w="604" h="1215">
                  <a:moveTo>
                    <a:pt x="576" y="2"/>
                  </a:moveTo>
                  <a:lnTo>
                    <a:pt x="570" y="0"/>
                  </a:lnTo>
                  <a:lnTo>
                    <a:pt x="553" y="2"/>
                  </a:lnTo>
                  <a:lnTo>
                    <a:pt x="524" y="4"/>
                  </a:lnTo>
                  <a:lnTo>
                    <a:pt x="490" y="8"/>
                  </a:lnTo>
                  <a:lnTo>
                    <a:pt x="448" y="16"/>
                  </a:lnTo>
                  <a:lnTo>
                    <a:pt x="401" y="29"/>
                  </a:lnTo>
                  <a:lnTo>
                    <a:pt x="351" y="46"/>
                  </a:lnTo>
                  <a:lnTo>
                    <a:pt x="300" y="69"/>
                  </a:lnTo>
                  <a:lnTo>
                    <a:pt x="247" y="99"/>
                  </a:lnTo>
                  <a:lnTo>
                    <a:pt x="196" y="137"/>
                  </a:lnTo>
                  <a:lnTo>
                    <a:pt x="148" y="183"/>
                  </a:lnTo>
                  <a:lnTo>
                    <a:pt x="104" y="240"/>
                  </a:lnTo>
                  <a:lnTo>
                    <a:pt x="64" y="307"/>
                  </a:lnTo>
                  <a:lnTo>
                    <a:pt x="34" y="385"/>
                  </a:lnTo>
                  <a:lnTo>
                    <a:pt x="11" y="474"/>
                  </a:lnTo>
                  <a:lnTo>
                    <a:pt x="0" y="578"/>
                  </a:lnTo>
                  <a:lnTo>
                    <a:pt x="0" y="584"/>
                  </a:lnTo>
                  <a:lnTo>
                    <a:pt x="2" y="601"/>
                  </a:lnTo>
                  <a:lnTo>
                    <a:pt x="5" y="630"/>
                  </a:lnTo>
                  <a:lnTo>
                    <a:pt x="11" y="666"/>
                  </a:lnTo>
                  <a:lnTo>
                    <a:pt x="21" y="708"/>
                  </a:lnTo>
                  <a:lnTo>
                    <a:pt x="36" y="757"/>
                  </a:lnTo>
                  <a:lnTo>
                    <a:pt x="55" y="810"/>
                  </a:lnTo>
                  <a:lnTo>
                    <a:pt x="81" y="866"/>
                  </a:lnTo>
                  <a:lnTo>
                    <a:pt x="114" y="921"/>
                  </a:lnTo>
                  <a:lnTo>
                    <a:pt x="156" y="978"/>
                  </a:lnTo>
                  <a:lnTo>
                    <a:pt x="203" y="1031"/>
                  </a:lnTo>
                  <a:lnTo>
                    <a:pt x="262" y="1080"/>
                  </a:lnTo>
                  <a:lnTo>
                    <a:pt x="329" y="1124"/>
                  </a:lnTo>
                  <a:lnTo>
                    <a:pt x="408" y="1162"/>
                  </a:lnTo>
                  <a:lnTo>
                    <a:pt x="500" y="1193"/>
                  </a:lnTo>
                  <a:lnTo>
                    <a:pt x="604" y="1215"/>
                  </a:lnTo>
                  <a:lnTo>
                    <a:pt x="576" y="2"/>
                  </a:lnTo>
                  <a:lnTo>
                    <a:pt x="576" y="2"/>
                  </a:lnTo>
                  <a:close/>
                </a:path>
              </a:pathLst>
            </a:custGeom>
            <a:solidFill>
              <a:srgbClr val="B0C2B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Freeform 14"/>
            <p:cNvSpPr>
              <a:spLocks/>
            </p:cNvSpPr>
            <p:nvPr/>
          </p:nvSpPr>
          <p:spPr bwMode="auto">
            <a:xfrm>
              <a:off x="1054100" y="2873375"/>
              <a:ext cx="293688" cy="749300"/>
            </a:xfrm>
            <a:custGeom>
              <a:avLst/>
              <a:gdLst/>
              <a:ahLst/>
              <a:cxnLst>
                <a:cxn ang="0">
                  <a:pos x="239" y="0"/>
                </a:cxn>
                <a:cxn ang="0">
                  <a:pos x="236" y="3"/>
                </a:cxn>
                <a:cxn ang="0">
                  <a:pos x="228" y="17"/>
                </a:cxn>
                <a:cxn ang="0">
                  <a:pos x="217" y="36"/>
                </a:cxn>
                <a:cxn ang="0">
                  <a:pos x="201" y="62"/>
                </a:cxn>
                <a:cxn ang="0">
                  <a:pos x="182" y="93"/>
                </a:cxn>
                <a:cxn ang="0">
                  <a:pos x="163" y="129"/>
                </a:cxn>
                <a:cxn ang="0">
                  <a:pos x="141" y="165"/>
                </a:cxn>
                <a:cxn ang="0">
                  <a:pos x="118" y="205"/>
                </a:cxn>
                <a:cxn ang="0">
                  <a:pos x="95" y="243"/>
                </a:cxn>
                <a:cxn ang="0">
                  <a:pos x="74" y="281"/>
                </a:cxn>
                <a:cxn ang="0">
                  <a:pos x="53" y="317"/>
                </a:cxn>
                <a:cxn ang="0">
                  <a:pos x="36" y="349"/>
                </a:cxn>
                <a:cxn ang="0">
                  <a:pos x="19" y="378"/>
                </a:cxn>
                <a:cxn ang="0">
                  <a:pos x="8" y="399"/>
                </a:cxn>
                <a:cxn ang="0">
                  <a:pos x="0" y="414"/>
                </a:cxn>
                <a:cxn ang="0">
                  <a:pos x="0" y="422"/>
                </a:cxn>
                <a:cxn ang="0">
                  <a:pos x="0" y="429"/>
                </a:cxn>
                <a:cxn ang="0">
                  <a:pos x="6" y="446"/>
                </a:cxn>
                <a:cxn ang="0">
                  <a:pos x="13" y="471"/>
                </a:cxn>
                <a:cxn ang="0">
                  <a:pos x="25" y="505"/>
                </a:cxn>
                <a:cxn ang="0">
                  <a:pos x="36" y="541"/>
                </a:cxn>
                <a:cxn ang="0">
                  <a:pos x="49" y="585"/>
                </a:cxn>
                <a:cxn ang="0">
                  <a:pos x="63" y="629"/>
                </a:cxn>
                <a:cxn ang="0">
                  <a:pos x="78" y="676"/>
                </a:cxn>
                <a:cxn ang="0">
                  <a:pos x="93" y="720"/>
                </a:cxn>
                <a:cxn ang="0">
                  <a:pos x="106" y="764"/>
                </a:cxn>
                <a:cxn ang="0">
                  <a:pos x="120" y="806"/>
                </a:cxn>
                <a:cxn ang="0">
                  <a:pos x="133" y="844"/>
                </a:cxn>
                <a:cxn ang="0">
                  <a:pos x="143" y="874"/>
                </a:cxn>
                <a:cxn ang="0">
                  <a:pos x="150" y="899"/>
                </a:cxn>
                <a:cxn ang="0">
                  <a:pos x="154" y="914"/>
                </a:cxn>
                <a:cxn ang="0">
                  <a:pos x="158" y="920"/>
                </a:cxn>
                <a:cxn ang="0">
                  <a:pos x="365" y="943"/>
                </a:cxn>
                <a:cxn ang="0">
                  <a:pos x="371" y="38"/>
                </a:cxn>
                <a:cxn ang="0">
                  <a:pos x="239" y="0"/>
                </a:cxn>
                <a:cxn ang="0">
                  <a:pos x="239" y="0"/>
                </a:cxn>
              </a:cxnLst>
              <a:rect l="0" t="0" r="r" b="b"/>
              <a:pathLst>
                <a:path w="371" h="943">
                  <a:moveTo>
                    <a:pt x="239" y="0"/>
                  </a:moveTo>
                  <a:lnTo>
                    <a:pt x="236" y="3"/>
                  </a:lnTo>
                  <a:lnTo>
                    <a:pt x="228" y="17"/>
                  </a:lnTo>
                  <a:lnTo>
                    <a:pt x="217" y="36"/>
                  </a:lnTo>
                  <a:lnTo>
                    <a:pt x="201" y="62"/>
                  </a:lnTo>
                  <a:lnTo>
                    <a:pt x="182" y="93"/>
                  </a:lnTo>
                  <a:lnTo>
                    <a:pt x="163" y="129"/>
                  </a:lnTo>
                  <a:lnTo>
                    <a:pt x="141" y="165"/>
                  </a:lnTo>
                  <a:lnTo>
                    <a:pt x="118" y="205"/>
                  </a:lnTo>
                  <a:lnTo>
                    <a:pt x="95" y="243"/>
                  </a:lnTo>
                  <a:lnTo>
                    <a:pt x="74" y="281"/>
                  </a:lnTo>
                  <a:lnTo>
                    <a:pt x="53" y="317"/>
                  </a:lnTo>
                  <a:lnTo>
                    <a:pt x="36" y="349"/>
                  </a:lnTo>
                  <a:lnTo>
                    <a:pt x="19" y="378"/>
                  </a:lnTo>
                  <a:lnTo>
                    <a:pt x="8" y="399"/>
                  </a:lnTo>
                  <a:lnTo>
                    <a:pt x="0" y="414"/>
                  </a:lnTo>
                  <a:lnTo>
                    <a:pt x="0" y="422"/>
                  </a:lnTo>
                  <a:lnTo>
                    <a:pt x="0" y="429"/>
                  </a:lnTo>
                  <a:lnTo>
                    <a:pt x="6" y="446"/>
                  </a:lnTo>
                  <a:lnTo>
                    <a:pt x="13" y="471"/>
                  </a:lnTo>
                  <a:lnTo>
                    <a:pt x="25" y="505"/>
                  </a:lnTo>
                  <a:lnTo>
                    <a:pt x="36" y="541"/>
                  </a:lnTo>
                  <a:lnTo>
                    <a:pt x="49" y="585"/>
                  </a:lnTo>
                  <a:lnTo>
                    <a:pt x="63" y="629"/>
                  </a:lnTo>
                  <a:lnTo>
                    <a:pt x="78" y="676"/>
                  </a:lnTo>
                  <a:lnTo>
                    <a:pt x="93" y="720"/>
                  </a:lnTo>
                  <a:lnTo>
                    <a:pt x="106" y="764"/>
                  </a:lnTo>
                  <a:lnTo>
                    <a:pt x="120" y="806"/>
                  </a:lnTo>
                  <a:lnTo>
                    <a:pt x="133" y="844"/>
                  </a:lnTo>
                  <a:lnTo>
                    <a:pt x="143" y="874"/>
                  </a:lnTo>
                  <a:lnTo>
                    <a:pt x="150" y="899"/>
                  </a:lnTo>
                  <a:lnTo>
                    <a:pt x="154" y="914"/>
                  </a:lnTo>
                  <a:lnTo>
                    <a:pt x="158" y="920"/>
                  </a:lnTo>
                  <a:lnTo>
                    <a:pt x="365" y="943"/>
                  </a:lnTo>
                  <a:lnTo>
                    <a:pt x="371" y="38"/>
                  </a:lnTo>
                  <a:lnTo>
                    <a:pt x="239" y="0"/>
                  </a:lnTo>
                  <a:lnTo>
                    <a:pt x="239" y="0"/>
                  </a:lnTo>
                  <a:close/>
                </a:path>
              </a:pathLst>
            </a:custGeom>
            <a:solidFill>
              <a:srgbClr val="6E99E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0" name="Freeform 15"/>
            <p:cNvSpPr>
              <a:spLocks/>
            </p:cNvSpPr>
            <p:nvPr/>
          </p:nvSpPr>
          <p:spPr bwMode="auto">
            <a:xfrm>
              <a:off x="1236663" y="2446338"/>
              <a:ext cx="1612900" cy="1709738"/>
            </a:xfrm>
            <a:custGeom>
              <a:avLst/>
              <a:gdLst/>
              <a:ahLst/>
              <a:cxnLst>
                <a:cxn ang="0">
                  <a:pos x="17" y="550"/>
                </a:cxn>
                <a:cxn ang="0">
                  <a:pos x="198" y="310"/>
                </a:cxn>
                <a:cxn ang="0">
                  <a:pos x="567" y="124"/>
                </a:cxn>
                <a:cxn ang="0">
                  <a:pos x="861" y="132"/>
                </a:cxn>
                <a:cxn ang="0">
                  <a:pos x="1042" y="0"/>
                </a:cxn>
                <a:cxn ang="0">
                  <a:pos x="1050" y="0"/>
                </a:cxn>
                <a:cxn ang="0">
                  <a:pos x="1072" y="6"/>
                </a:cxn>
                <a:cxn ang="0">
                  <a:pos x="1108" y="14"/>
                </a:cxn>
                <a:cxn ang="0">
                  <a:pos x="1158" y="29"/>
                </a:cxn>
                <a:cxn ang="0">
                  <a:pos x="1215" y="48"/>
                </a:cxn>
                <a:cxn ang="0">
                  <a:pos x="1278" y="77"/>
                </a:cxn>
                <a:cxn ang="0">
                  <a:pos x="1348" y="113"/>
                </a:cxn>
                <a:cxn ang="0">
                  <a:pos x="1420" y="158"/>
                </a:cxn>
                <a:cxn ang="0">
                  <a:pos x="1493" y="213"/>
                </a:cxn>
                <a:cxn ang="0">
                  <a:pos x="1565" y="282"/>
                </a:cxn>
                <a:cxn ang="0">
                  <a:pos x="1633" y="362"/>
                </a:cxn>
                <a:cxn ang="0">
                  <a:pos x="1696" y="455"/>
                </a:cxn>
                <a:cxn ang="0">
                  <a:pos x="1751" y="563"/>
                </a:cxn>
                <a:cxn ang="0">
                  <a:pos x="1799" y="687"/>
                </a:cxn>
                <a:cxn ang="0">
                  <a:pos x="1835" y="828"/>
                </a:cxn>
                <a:cxn ang="0">
                  <a:pos x="1856" y="985"/>
                </a:cxn>
                <a:cxn ang="0">
                  <a:pos x="2032" y="1046"/>
                </a:cxn>
                <a:cxn ang="0">
                  <a:pos x="1970" y="1890"/>
                </a:cxn>
                <a:cxn ang="0">
                  <a:pos x="1622" y="1702"/>
                </a:cxn>
                <a:cxn ang="0">
                  <a:pos x="1620" y="1706"/>
                </a:cxn>
                <a:cxn ang="0">
                  <a:pos x="1612" y="1721"/>
                </a:cxn>
                <a:cxn ang="0">
                  <a:pos x="1601" y="1742"/>
                </a:cxn>
                <a:cxn ang="0">
                  <a:pos x="1584" y="1771"/>
                </a:cxn>
                <a:cxn ang="0">
                  <a:pos x="1561" y="1805"/>
                </a:cxn>
                <a:cxn ang="0">
                  <a:pos x="1534" y="1843"/>
                </a:cxn>
                <a:cxn ang="0">
                  <a:pos x="1498" y="1883"/>
                </a:cxn>
                <a:cxn ang="0">
                  <a:pos x="1458" y="1925"/>
                </a:cxn>
                <a:cxn ang="0">
                  <a:pos x="1409" y="1966"/>
                </a:cxn>
                <a:cxn ang="0">
                  <a:pos x="1354" y="2008"/>
                </a:cxn>
                <a:cxn ang="0">
                  <a:pos x="1291" y="2046"/>
                </a:cxn>
                <a:cxn ang="0">
                  <a:pos x="1221" y="2080"/>
                </a:cxn>
                <a:cxn ang="0">
                  <a:pos x="1141" y="2109"/>
                </a:cxn>
                <a:cxn ang="0">
                  <a:pos x="1053" y="2132"/>
                </a:cxn>
                <a:cxn ang="0">
                  <a:pos x="954" y="2147"/>
                </a:cxn>
                <a:cxn ang="0">
                  <a:pos x="848" y="2155"/>
                </a:cxn>
                <a:cxn ang="0">
                  <a:pos x="740" y="2149"/>
                </a:cxn>
                <a:cxn ang="0">
                  <a:pos x="641" y="2137"/>
                </a:cxn>
                <a:cxn ang="0">
                  <a:pos x="548" y="2120"/>
                </a:cxn>
                <a:cxn ang="0">
                  <a:pos x="464" y="2096"/>
                </a:cxn>
                <a:cxn ang="0">
                  <a:pos x="386" y="2067"/>
                </a:cxn>
                <a:cxn ang="0">
                  <a:pos x="318" y="2035"/>
                </a:cxn>
                <a:cxn ang="0">
                  <a:pos x="255" y="2001"/>
                </a:cxn>
                <a:cxn ang="0">
                  <a:pos x="200" y="1966"/>
                </a:cxn>
                <a:cxn ang="0">
                  <a:pos x="152" y="1930"/>
                </a:cxn>
                <a:cxn ang="0">
                  <a:pos x="110" y="1896"/>
                </a:cxn>
                <a:cxn ang="0">
                  <a:pos x="76" y="1864"/>
                </a:cxn>
                <a:cxn ang="0">
                  <a:pos x="49" y="1835"/>
                </a:cxn>
                <a:cxn ang="0">
                  <a:pos x="27" y="1810"/>
                </a:cxn>
                <a:cxn ang="0">
                  <a:pos x="11" y="1791"/>
                </a:cxn>
                <a:cxn ang="0">
                  <a:pos x="4" y="1780"/>
                </a:cxn>
                <a:cxn ang="0">
                  <a:pos x="0" y="1776"/>
                </a:cxn>
                <a:cxn ang="0">
                  <a:pos x="91" y="1561"/>
                </a:cxn>
                <a:cxn ang="0">
                  <a:pos x="17" y="550"/>
                </a:cxn>
                <a:cxn ang="0">
                  <a:pos x="17" y="550"/>
                </a:cxn>
              </a:cxnLst>
              <a:rect l="0" t="0" r="r" b="b"/>
              <a:pathLst>
                <a:path w="2032" h="2155">
                  <a:moveTo>
                    <a:pt x="17" y="550"/>
                  </a:moveTo>
                  <a:lnTo>
                    <a:pt x="198" y="310"/>
                  </a:lnTo>
                  <a:lnTo>
                    <a:pt x="567" y="124"/>
                  </a:lnTo>
                  <a:lnTo>
                    <a:pt x="861" y="132"/>
                  </a:lnTo>
                  <a:lnTo>
                    <a:pt x="1042" y="0"/>
                  </a:lnTo>
                  <a:lnTo>
                    <a:pt x="1050" y="0"/>
                  </a:lnTo>
                  <a:lnTo>
                    <a:pt x="1072" y="6"/>
                  </a:lnTo>
                  <a:lnTo>
                    <a:pt x="1108" y="14"/>
                  </a:lnTo>
                  <a:lnTo>
                    <a:pt x="1158" y="29"/>
                  </a:lnTo>
                  <a:lnTo>
                    <a:pt x="1215" y="48"/>
                  </a:lnTo>
                  <a:lnTo>
                    <a:pt x="1278" y="77"/>
                  </a:lnTo>
                  <a:lnTo>
                    <a:pt x="1348" y="113"/>
                  </a:lnTo>
                  <a:lnTo>
                    <a:pt x="1420" y="158"/>
                  </a:lnTo>
                  <a:lnTo>
                    <a:pt x="1493" y="213"/>
                  </a:lnTo>
                  <a:lnTo>
                    <a:pt x="1565" y="282"/>
                  </a:lnTo>
                  <a:lnTo>
                    <a:pt x="1633" y="362"/>
                  </a:lnTo>
                  <a:lnTo>
                    <a:pt x="1696" y="455"/>
                  </a:lnTo>
                  <a:lnTo>
                    <a:pt x="1751" y="563"/>
                  </a:lnTo>
                  <a:lnTo>
                    <a:pt x="1799" y="687"/>
                  </a:lnTo>
                  <a:lnTo>
                    <a:pt x="1835" y="828"/>
                  </a:lnTo>
                  <a:lnTo>
                    <a:pt x="1856" y="985"/>
                  </a:lnTo>
                  <a:lnTo>
                    <a:pt x="2032" y="1046"/>
                  </a:lnTo>
                  <a:lnTo>
                    <a:pt x="1970" y="1890"/>
                  </a:lnTo>
                  <a:lnTo>
                    <a:pt x="1622" y="1702"/>
                  </a:lnTo>
                  <a:lnTo>
                    <a:pt x="1620" y="1706"/>
                  </a:lnTo>
                  <a:lnTo>
                    <a:pt x="1612" y="1721"/>
                  </a:lnTo>
                  <a:lnTo>
                    <a:pt x="1601" y="1742"/>
                  </a:lnTo>
                  <a:lnTo>
                    <a:pt x="1584" y="1771"/>
                  </a:lnTo>
                  <a:lnTo>
                    <a:pt x="1561" y="1805"/>
                  </a:lnTo>
                  <a:lnTo>
                    <a:pt x="1534" y="1843"/>
                  </a:lnTo>
                  <a:lnTo>
                    <a:pt x="1498" y="1883"/>
                  </a:lnTo>
                  <a:lnTo>
                    <a:pt x="1458" y="1925"/>
                  </a:lnTo>
                  <a:lnTo>
                    <a:pt x="1409" y="1966"/>
                  </a:lnTo>
                  <a:lnTo>
                    <a:pt x="1354" y="2008"/>
                  </a:lnTo>
                  <a:lnTo>
                    <a:pt x="1291" y="2046"/>
                  </a:lnTo>
                  <a:lnTo>
                    <a:pt x="1221" y="2080"/>
                  </a:lnTo>
                  <a:lnTo>
                    <a:pt x="1141" y="2109"/>
                  </a:lnTo>
                  <a:lnTo>
                    <a:pt x="1053" y="2132"/>
                  </a:lnTo>
                  <a:lnTo>
                    <a:pt x="954" y="2147"/>
                  </a:lnTo>
                  <a:lnTo>
                    <a:pt x="848" y="2155"/>
                  </a:lnTo>
                  <a:lnTo>
                    <a:pt x="740" y="2149"/>
                  </a:lnTo>
                  <a:lnTo>
                    <a:pt x="641" y="2137"/>
                  </a:lnTo>
                  <a:lnTo>
                    <a:pt x="548" y="2120"/>
                  </a:lnTo>
                  <a:lnTo>
                    <a:pt x="464" y="2096"/>
                  </a:lnTo>
                  <a:lnTo>
                    <a:pt x="386" y="2067"/>
                  </a:lnTo>
                  <a:lnTo>
                    <a:pt x="318" y="2035"/>
                  </a:lnTo>
                  <a:lnTo>
                    <a:pt x="255" y="2001"/>
                  </a:lnTo>
                  <a:lnTo>
                    <a:pt x="200" y="1966"/>
                  </a:lnTo>
                  <a:lnTo>
                    <a:pt x="152" y="1930"/>
                  </a:lnTo>
                  <a:lnTo>
                    <a:pt x="110" y="1896"/>
                  </a:lnTo>
                  <a:lnTo>
                    <a:pt x="76" y="1864"/>
                  </a:lnTo>
                  <a:lnTo>
                    <a:pt x="49" y="1835"/>
                  </a:lnTo>
                  <a:lnTo>
                    <a:pt x="27" y="1810"/>
                  </a:lnTo>
                  <a:lnTo>
                    <a:pt x="11" y="1791"/>
                  </a:lnTo>
                  <a:lnTo>
                    <a:pt x="4" y="1780"/>
                  </a:lnTo>
                  <a:lnTo>
                    <a:pt x="0" y="1776"/>
                  </a:lnTo>
                  <a:lnTo>
                    <a:pt x="91" y="1561"/>
                  </a:lnTo>
                  <a:lnTo>
                    <a:pt x="17" y="550"/>
                  </a:lnTo>
                  <a:lnTo>
                    <a:pt x="17" y="550"/>
                  </a:lnTo>
                  <a:close/>
                </a:path>
              </a:pathLst>
            </a:custGeom>
            <a:solidFill>
              <a:srgbClr val="E6E6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Freeform 16"/>
            <p:cNvSpPr>
              <a:spLocks/>
            </p:cNvSpPr>
            <p:nvPr/>
          </p:nvSpPr>
          <p:spPr bwMode="auto">
            <a:xfrm>
              <a:off x="1206500" y="2611438"/>
              <a:ext cx="1268413" cy="1273175"/>
            </a:xfrm>
            <a:custGeom>
              <a:avLst/>
              <a:gdLst/>
              <a:ahLst/>
              <a:cxnLst>
                <a:cxn ang="0">
                  <a:pos x="878" y="1599"/>
                </a:cxn>
                <a:cxn ang="0">
                  <a:pos x="1036" y="1566"/>
                </a:cxn>
                <a:cxn ang="0">
                  <a:pos x="1177" y="1505"/>
                </a:cxn>
                <a:cxn ang="0">
                  <a:pos x="1306" y="1418"/>
                </a:cxn>
                <a:cxn ang="0">
                  <a:pos x="1415" y="1310"/>
                </a:cxn>
                <a:cxn ang="0">
                  <a:pos x="1500" y="1182"/>
                </a:cxn>
                <a:cxn ang="0">
                  <a:pos x="1559" y="1038"/>
                </a:cxn>
                <a:cxn ang="0">
                  <a:pos x="1591" y="882"/>
                </a:cxn>
                <a:cxn ang="0">
                  <a:pos x="1591" y="718"/>
                </a:cxn>
                <a:cxn ang="0">
                  <a:pos x="1559" y="561"/>
                </a:cxn>
                <a:cxn ang="0">
                  <a:pos x="1500" y="418"/>
                </a:cxn>
                <a:cxn ang="0">
                  <a:pos x="1415" y="291"/>
                </a:cxn>
                <a:cxn ang="0">
                  <a:pos x="1306" y="180"/>
                </a:cxn>
                <a:cxn ang="0">
                  <a:pos x="1177" y="95"/>
                </a:cxn>
                <a:cxn ang="0">
                  <a:pos x="1036" y="34"/>
                </a:cxn>
                <a:cxn ang="0">
                  <a:pos x="878" y="2"/>
                </a:cxn>
                <a:cxn ang="0">
                  <a:pos x="717" y="2"/>
                </a:cxn>
                <a:cxn ang="0">
                  <a:pos x="561" y="34"/>
                </a:cxn>
                <a:cxn ang="0">
                  <a:pos x="416" y="95"/>
                </a:cxn>
                <a:cxn ang="0">
                  <a:pos x="291" y="180"/>
                </a:cxn>
                <a:cxn ang="0">
                  <a:pos x="182" y="291"/>
                </a:cxn>
                <a:cxn ang="0">
                  <a:pos x="97" y="418"/>
                </a:cxn>
                <a:cxn ang="0">
                  <a:pos x="36" y="561"/>
                </a:cxn>
                <a:cxn ang="0">
                  <a:pos x="4" y="718"/>
                </a:cxn>
                <a:cxn ang="0">
                  <a:pos x="4" y="882"/>
                </a:cxn>
                <a:cxn ang="0">
                  <a:pos x="36" y="1038"/>
                </a:cxn>
                <a:cxn ang="0">
                  <a:pos x="97" y="1182"/>
                </a:cxn>
                <a:cxn ang="0">
                  <a:pos x="182" y="1310"/>
                </a:cxn>
                <a:cxn ang="0">
                  <a:pos x="291" y="1418"/>
                </a:cxn>
                <a:cxn ang="0">
                  <a:pos x="416" y="1505"/>
                </a:cxn>
                <a:cxn ang="0">
                  <a:pos x="561" y="1566"/>
                </a:cxn>
                <a:cxn ang="0">
                  <a:pos x="717" y="1599"/>
                </a:cxn>
                <a:cxn ang="0">
                  <a:pos x="799" y="1604"/>
                </a:cxn>
              </a:cxnLst>
              <a:rect l="0" t="0" r="r" b="b"/>
              <a:pathLst>
                <a:path w="1597" h="1604">
                  <a:moveTo>
                    <a:pt x="799" y="1604"/>
                  </a:moveTo>
                  <a:lnTo>
                    <a:pt x="878" y="1599"/>
                  </a:lnTo>
                  <a:lnTo>
                    <a:pt x="958" y="1587"/>
                  </a:lnTo>
                  <a:lnTo>
                    <a:pt x="1036" y="1566"/>
                  </a:lnTo>
                  <a:lnTo>
                    <a:pt x="1108" y="1540"/>
                  </a:lnTo>
                  <a:lnTo>
                    <a:pt x="1177" y="1505"/>
                  </a:lnTo>
                  <a:lnTo>
                    <a:pt x="1243" y="1466"/>
                  </a:lnTo>
                  <a:lnTo>
                    <a:pt x="1306" y="1418"/>
                  </a:lnTo>
                  <a:lnTo>
                    <a:pt x="1363" y="1367"/>
                  </a:lnTo>
                  <a:lnTo>
                    <a:pt x="1415" y="1310"/>
                  </a:lnTo>
                  <a:lnTo>
                    <a:pt x="1460" y="1249"/>
                  </a:lnTo>
                  <a:lnTo>
                    <a:pt x="1500" y="1182"/>
                  </a:lnTo>
                  <a:lnTo>
                    <a:pt x="1532" y="1112"/>
                  </a:lnTo>
                  <a:lnTo>
                    <a:pt x="1559" y="1038"/>
                  </a:lnTo>
                  <a:lnTo>
                    <a:pt x="1580" y="962"/>
                  </a:lnTo>
                  <a:lnTo>
                    <a:pt x="1591" y="882"/>
                  </a:lnTo>
                  <a:lnTo>
                    <a:pt x="1597" y="800"/>
                  </a:lnTo>
                  <a:lnTo>
                    <a:pt x="1591" y="718"/>
                  </a:lnTo>
                  <a:lnTo>
                    <a:pt x="1580" y="639"/>
                  </a:lnTo>
                  <a:lnTo>
                    <a:pt x="1559" y="561"/>
                  </a:lnTo>
                  <a:lnTo>
                    <a:pt x="1532" y="488"/>
                  </a:lnTo>
                  <a:lnTo>
                    <a:pt x="1500" y="418"/>
                  </a:lnTo>
                  <a:lnTo>
                    <a:pt x="1460" y="351"/>
                  </a:lnTo>
                  <a:lnTo>
                    <a:pt x="1415" y="291"/>
                  </a:lnTo>
                  <a:lnTo>
                    <a:pt x="1363" y="234"/>
                  </a:lnTo>
                  <a:lnTo>
                    <a:pt x="1306" y="180"/>
                  </a:lnTo>
                  <a:lnTo>
                    <a:pt x="1243" y="137"/>
                  </a:lnTo>
                  <a:lnTo>
                    <a:pt x="1177" y="95"/>
                  </a:lnTo>
                  <a:lnTo>
                    <a:pt x="1108" y="62"/>
                  </a:lnTo>
                  <a:lnTo>
                    <a:pt x="1036" y="34"/>
                  </a:lnTo>
                  <a:lnTo>
                    <a:pt x="958" y="15"/>
                  </a:lnTo>
                  <a:lnTo>
                    <a:pt x="878" y="2"/>
                  </a:lnTo>
                  <a:lnTo>
                    <a:pt x="799" y="0"/>
                  </a:lnTo>
                  <a:lnTo>
                    <a:pt x="717" y="2"/>
                  </a:lnTo>
                  <a:lnTo>
                    <a:pt x="637" y="15"/>
                  </a:lnTo>
                  <a:lnTo>
                    <a:pt x="561" y="34"/>
                  </a:lnTo>
                  <a:lnTo>
                    <a:pt x="487" y="62"/>
                  </a:lnTo>
                  <a:lnTo>
                    <a:pt x="416" y="95"/>
                  </a:lnTo>
                  <a:lnTo>
                    <a:pt x="352" y="137"/>
                  </a:lnTo>
                  <a:lnTo>
                    <a:pt x="291" y="180"/>
                  </a:lnTo>
                  <a:lnTo>
                    <a:pt x="234" y="234"/>
                  </a:lnTo>
                  <a:lnTo>
                    <a:pt x="182" y="291"/>
                  </a:lnTo>
                  <a:lnTo>
                    <a:pt x="137" y="351"/>
                  </a:lnTo>
                  <a:lnTo>
                    <a:pt x="97" y="418"/>
                  </a:lnTo>
                  <a:lnTo>
                    <a:pt x="63" y="488"/>
                  </a:lnTo>
                  <a:lnTo>
                    <a:pt x="36" y="561"/>
                  </a:lnTo>
                  <a:lnTo>
                    <a:pt x="15" y="639"/>
                  </a:lnTo>
                  <a:lnTo>
                    <a:pt x="4" y="718"/>
                  </a:lnTo>
                  <a:lnTo>
                    <a:pt x="0" y="800"/>
                  </a:lnTo>
                  <a:lnTo>
                    <a:pt x="4" y="882"/>
                  </a:lnTo>
                  <a:lnTo>
                    <a:pt x="15" y="962"/>
                  </a:lnTo>
                  <a:lnTo>
                    <a:pt x="36" y="1038"/>
                  </a:lnTo>
                  <a:lnTo>
                    <a:pt x="63" y="1112"/>
                  </a:lnTo>
                  <a:lnTo>
                    <a:pt x="97" y="1182"/>
                  </a:lnTo>
                  <a:lnTo>
                    <a:pt x="137" y="1249"/>
                  </a:lnTo>
                  <a:lnTo>
                    <a:pt x="182" y="1310"/>
                  </a:lnTo>
                  <a:lnTo>
                    <a:pt x="234" y="1367"/>
                  </a:lnTo>
                  <a:lnTo>
                    <a:pt x="291" y="1418"/>
                  </a:lnTo>
                  <a:lnTo>
                    <a:pt x="352" y="1466"/>
                  </a:lnTo>
                  <a:lnTo>
                    <a:pt x="416" y="1505"/>
                  </a:lnTo>
                  <a:lnTo>
                    <a:pt x="487" y="1540"/>
                  </a:lnTo>
                  <a:lnTo>
                    <a:pt x="561" y="1566"/>
                  </a:lnTo>
                  <a:lnTo>
                    <a:pt x="637" y="1587"/>
                  </a:lnTo>
                  <a:lnTo>
                    <a:pt x="717" y="1599"/>
                  </a:lnTo>
                  <a:lnTo>
                    <a:pt x="799" y="1604"/>
                  </a:lnTo>
                  <a:lnTo>
                    <a:pt x="799" y="160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2" name="Freeform 17"/>
            <p:cNvSpPr>
              <a:spLocks/>
            </p:cNvSpPr>
            <p:nvPr/>
          </p:nvSpPr>
          <p:spPr bwMode="auto">
            <a:xfrm>
              <a:off x="985838" y="2886075"/>
              <a:ext cx="266700" cy="755650"/>
            </a:xfrm>
            <a:custGeom>
              <a:avLst/>
              <a:gdLst/>
              <a:ahLst/>
              <a:cxnLst>
                <a:cxn ang="0">
                  <a:pos x="301" y="0"/>
                </a:cxn>
                <a:cxn ang="0">
                  <a:pos x="109" y="110"/>
                </a:cxn>
                <a:cxn ang="0">
                  <a:pos x="0" y="329"/>
                </a:cxn>
                <a:cxn ang="0">
                  <a:pos x="0" y="587"/>
                </a:cxn>
                <a:cxn ang="0">
                  <a:pos x="124" y="810"/>
                </a:cxn>
                <a:cxn ang="0">
                  <a:pos x="337" y="952"/>
                </a:cxn>
                <a:cxn ang="0">
                  <a:pos x="324" y="842"/>
                </a:cxn>
                <a:cxn ang="0">
                  <a:pos x="303" y="808"/>
                </a:cxn>
                <a:cxn ang="0">
                  <a:pos x="282" y="772"/>
                </a:cxn>
                <a:cxn ang="0">
                  <a:pos x="261" y="732"/>
                </a:cxn>
                <a:cxn ang="0">
                  <a:pos x="242" y="690"/>
                </a:cxn>
                <a:cxn ang="0">
                  <a:pos x="221" y="642"/>
                </a:cxn>
                <a:cxn ang="0">
                  <a:pos x="204" y="595"/>
                </a:cxn>
                <a:cxn ang="0">
                  <a:pos x="189" y="545"/>
                </a:cxn>
                <a:cxn ang="0">
                  <a:pos x="177" y="494"/>
                </a:cxn>
                <a:cxn ang="0">
                  <a:pos x="170" y="439"/>
                </a:cxn>
                <a:cxn ang="0">
                  <a:pos x="168" y="386"/>
                </a:cxn>
                <a:cxn ang="0">
                  <a:pos x="171" y="331"/>
                </a:cxn>
                <a:cxn ang="0">
                  <a:pos x="185" y="275"/>
                </a:cxn>
                <a:cxn ang="0">
                  <a:pos x="202" y="218"/>
                </a:cxn>
                <a:cxn ang="0">
                  <a:pos x="230" y="161"/>
                </a:cxn>
                <a:cxn ang="0">
                  <a:pos x="267" y="106"/>
                </a:cxn>
                <a:cxn ang="0">
                  <a:pos x="312" y="51"/>
                </a:cxn>
                <a:cxn ang="0">
                  <a:pos x="301" y="0"/>
                </a:cxn>
                <a:cxn ang="0">
                  <a:pos x="301" y="0"/>
                </a:cxn>
              </a:cxnLst>
              <a:rect l="0" t="0" r="r" b="b"/>
              <a:pathLst>
                <a:path w="337" h="952">
                  <a:moveTo>
                    <a:pt x="301" y="0"/>
                  </a:moveTo>
                  <a:lnTo>
                    <a:pt x="109" y="110"/>
                  </a:lnTo>
                  <a:lnTo>
                    <a:pt x="0" y="329"/>
                  </a:lnTo>
                  <a:lnTo>
                    <a:pt x="0" y="587"/>
                  </a:lnTo>
                  <a:lnTo>
                    <a:pt x="124" y="810"/>
                  </a:lnTo>
                  <a:lnTo>
                    <a:pt x="337" y="952"/>
                  </a:lnTo>
                  <a:lnTo>
                    <a:pt x="324" y="842"/>
                  </a:lnTo>
                  <a:lnTo>
                    <a:pt x="303" y="808"/>
                  </a:lnTo>
                  <a:lnTo>
                    <a:pt x="282" y="772"/>
                  </a:lnTo>
                  <a:lnTo>
                    <a:pt x="261" y="732"/>
                  </a:lnTo>
                  <a:lnTo>
                    <a:pt x="242" y="690"/>
                  </a:lnTo>
                  <a:lnTo>
                    <a:pt x="221" y="642"/>
                  </a:lnTo>
                  <a:lnTo>
                    <a:pt x="204" y="595"/>
                  </a:lnTo>
                  <a:lnTo>
                    <a:pt x="189" y="545"/>
                  </a:lnTo>
                  <a:lnTo>
                    <a:pt x="177" y="494"/>
                  </a:lnTo>
                  <a:lnTo>
                    <a:pt x="170" y="439"/>
                  </a:lnTo>
                  <a:lnTo>
                    <a:pt x="168" y="386"/>
                  </a:lnTo>
                  <a:lnTo>
                    <a:pt x="171" y="331"/>
                  </a:lnTo>
                  <a:lnTo>
                    <a:pt x="185" y="275"/>
                  </a:lnTo>
                  <a:lnTo>
                    <a:pt x="202" y="218"/>
                  </a:lnTo>
                  <a:lnTo>
                    <a:pt x="230" y="161"/>
                  </a:lnTo>
                  <a:lnTo>
                    <a:pt x="267" y="106"/>
                  </a:lnTo>
                  <a:lnTo>
                    <a:pt x="312" y="51"/>
                  </a:lnTo>
                  <a:lnTo>
                    <a:pt x="301" y="0"/>
                  </a:lnTo>
                  <a:lnTo>
                    <a:pt x="30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3" name="Freeform 18"/>
            <p:cNvSpPr>
              <a:spLocks/>
            </p:cNvSpPr>
            <p:nvPr/>
          </p:nvSpPr>
          <p:spPr bwMode="auto">
            <a:xfrm>
              <a:off x="1409700" y="2330450"/>
              <a:ext cx="446088" cy="349250"/>
            </a:xfrm>
            <a:custGeom>
              <a:avLst/>
              <a:gdLst/>
              <a:ahLst/>
              <a:cxnLst>
                <a:cxn ang="0">
                  <a:pos x="0" y="439"/>
                </a:cxn>
                <a:cxn ang="0">
                  <a:pos x="104" y="253"/>
                </a:cxn>
                <a:cxn ang="0">
                  <a:pos x="104" y="251"/>
                </a:cxn>
                <a:cxn ang="0">
                  <a:pos x="108" y="243"/>
                </a:cxn>
                <a:cxn ang="0">
                  <a:pos x="116" y="232"/>
                </a:cxn>
                <a:cxn ang="0">
                  <a:pos x="127" y="219"/>
                </a:cxn>
                <a:cxn ang="0">
                  <a:pos x="140" y="202"/>
                </a:cxn>
                <a:cxn ang="0">
                  <a:pos x="157" y="183"/>
                </a:cxn>
                <a:cxn ang="0">
                  <a:pos x="176" y="162"/>
                </a:cxn>
                <a:cxn ang="0">
                  <a:pos x="201" y="141"/>
                </a:cxn>
                <a:cxn ang="0">
                  <a:pos x="230" y="118"/>
                </a:cxn>
                <a:cxn ang="0">
                  <a:pos x="262" y="95"/>
                </a:cxn>
                <a:cxn ang="0">
                  <a:pos x="298" y="72"/>
                </a:cxn>
                <a:cxn ang="0">
                  <a:pos x="340" y="53"/>
                </a:cxn>
                <a:cxn ang="0">
                  <a:pos x="386" y="36"/>
                </a:cxn>
                <a:cxn ang="0">
                  <a:pos x="435" y="21"/>
                </a:cxn>
                <a:cxn ang="0">
                  <a:pos x="490" y="8"/>
                </a:cxn>
                <a:cxn ang="0">
                  <a:pos x="551" y="0"/>
                </a:cxn>
                <a:cxn ang="0">
                  <a:pos x="561" y="139"/>
                </a:cxn>
                <a:cxn ang="0">
                  <a:pos x="557" y="139"/>
                </a:cxn>
                <a:cxn ang="0">
                  <a:pos x="549" y="141"/>
                </a:cxn>
                <a:cxn ang="0">
                  <a:pos x="538" y="143"/>
                </a:cxn>
                <a:cxn ang="0">
                  <a:pos x="522" y="145"/>
                </a:cxn>
                <a:cxn ang="0">
                  <a:pos x="503" y="148"/>
                </a:cxn>
                <a:cxn ang="0">
                  <a:pos x="483" y="154"/>
                </a:cxn>
                <a:cxn ang="0">
                  <a:pos x="460" y="158"/>
                </a:cxn>
                <a:cxn ang="0">
                  <a:pos x="437" y="166"/>
                </a:cxn>
                <a:cxn ang="0">
                  <a:pos x="410" y="171"/>
                </a:cxn>
                <a:cxn ang="0">
                  <a:pos x="386" y="179"/>
                </a:cxn>
                <a:cxn ang="0">
                  <a:pos x="361" y="188"/>
                </a:cxn>
                <a:cxn ang="0">
                  <a:pos x="336" y="200"/>
                </a:cxn>
                <a:cxn ang="0">
                  <a:pos x="313" y="207"/>
                </a:cxn>
                <a:cxn ang="0">
                  <a:pos x="292" y="219"/>
                </a:cxn>
                <a:cxn ang="0">
                  <a:pos x="273" y="230"/>
                </a:cxn>
                <a:cxn ang="0">
                  <a:pos x="258" y="245"/>
                </a:cxn>
                <a:cxn ang="0">
                  <a:pos x="245" y="257"/>
                </a:cxn>
                <a:cxn ang="0">
                  <a:pos x="233" y="268"/>
                </a:cxn>
                <a:cxn ang="0">
                  <a:pos x="222" y="280"/>
                </a:cxn>
                <a:cxn ang="0">
                  <a:pos x="214" y="291"/>
                </a:cxn>
                <a:cxn ang="0">
                  <a:pos x="205" y="300"/>
                </a:cxn>
                <a:cxn ang="0">
                  <a:pos x="199" y="310"/>
                </a:cxn>
                <a:cxn ang="0">
                  <a:pos x="194" y="318"/>
                </a:cxn>
                <a:cxn ang="0">
                  <a:pos x="190" y="325"/>
                </a:cxn>
                <a:cxn ang="0">
                  <a:pos x="184" y="331"/>
                </a:cxn>
                <a:cxn ang="0">
                  <a:pos x="182" y="339"/>
                </a:cxn>
                <a:cxn ang="0">
                  <a:pos x="180" y="342"/>
                </a:cxn>
                <a:cxn ang="0">
                  <a:pos x="180" y="348"/>
                </a:cxn>
                <a:cxn ang="0">
                  <a:pos x="176" y="354"/>
                </a:cxn>
                <a:cxn ang="0">
                  <a:pos x="176" y="358"/>
                </a:cxn>
                <a:cxn ang="0">
                  <a:pos x="0" y="439"/>
                </a:cxn>
                <a:cxn ang="0">
                  <a:pos x="0" y="439"/>
                </a:cxn>
              </a:cxnLst>
              <a:rect l="0" t="0" r="r" b="b"/>
              <a:pathLst>
                <a:path w="561" h="439">
                  <a:moveTo>
                    <a:pt x="0" y="439"/>
                  </a:moveTo>
                  <a:lnTo>
                    <a:pt x="104" y="253"/>
                  </a:lnTo>
                  <a:lnTo>
                    <a:pt x="104" y="251"/>
                  </a:lnTo>
                  <a:lnTo>
                    <a:pt x="108" y="243"/>
                  </a:lnTo>
                  <a:lnTo>
                    <a:pt x="116" y="232"/>
                  </a:lnTo>
                  <a:lnTo>
                    <a:pt x="127" y="219"/>
                  </a:lnTo>
                  <a:lnTo>
                    <a:pt x="140" y="202"/>
                  </a:lnTo>
                  <a:lnTo>
                    <a:pt x="157" y="183"/>
                  </a:lnTo>
                  <a:lnTo>
                    <a:pt x="176" y="162"/>
                  </a:lnTo>
                  <a:lnTo>
                    <a:pt x="201" y="141"/>
                  </a:lnTo>
                  <a:lnTo>
                    <a:pt x="230" y="118"/>
                  </a:lnTo>
                  <a:lnTo>
                    <a:pt x="262" y="95"/>
                  </a:lnTo>
                  <a:lnTo>
                    <a:pt x="298" y="72"/>
                  </a:lnTo>
                  <a:lnTo>
                    <a:pt x="340" y="53"/>
                  </a:lnTo>
                  <a:lnTo>
                    <a:pt x="386" y="36"/>
                  </a:lnTo>
                  <a:lnTo>
                    <a:pt x="435" y="21"/>
                  </a:lnTo>
                  <a:lnTo>
                    <a:pt x="490" y="8"/>
                  </a:lnTo>
                  <a:lnTo>
                    <a:pt x="551" y="0"/>
                  </a:lnTo>
                  <a:lnTo>
                    <a:pt x="561" y="139"/>
                  </a:lnTo>
                  <a:lnTo>
                    <a:pt x="557" y="139"/>
                  </a:lnTo>
                  <a:lnTo>
                    <a:pt x="549" y="141"/>
                  </a:lnTo>
                  <a:lnTo>
                    <a:pt x="538" y="143"/>
                  </a:lnTo>
                  <a:lnTo>
                    <a:pt x="522" y="145"/>
                  </a:lnTo>
                  <a:lnTo>
                    <a:pt x="503" y="148"/>
                  </a:lnTo>
                  <a:lnTo>
                    <a:pt x="483" y="154"/>
                  </a:lnTo>
                  <a:lnTo>
                    <a:pt x="460" y="158"/>
                  </a:lnTo>
                  <a:lnTo>
                    <a:pt x="437" y="166"/>
                  </a:lnTo>
                  <a:lnTo>
                    <a:pt x="410" y="171"/>
                  </a:lnTo>
                  <a:lnTo>
                    <a:pt x="386" y="179"/>
                  </a:lnTo>
                  <a:lnTo>
                    <a:pt x="361" y="188"/>
                  </a:lnTo>
                  <a:lnTo>
                    <a:pt x="336" y="200"/>
                  </a:lnTo>
                  <a:lnTo>
                    <a:pt x="313" y="207"/>
                  </a:lnTo>
                  <a:lnTo>
                    <a:pt x="292" y="219"/>
                  </a:lnTo>
                  <a:lnTo>
                    <a:pt x="273" y="230"/>
                  </a:lnTo>
                  <a:lnTo>
                    <a:pt x="258" y="245"/>
                  </a:lnTo>
                  <a:lnTo>
                    <a:pt x="245" y="257"/>
                  </a:lnTo>
                  <a:lnTo>
                    <a:pt x="233" y="268"/>
                  </a:lnTo>
                  <a:lnTo>
                    <a:pt x="222" y="280"/>
                  </a:lnTo>
                  <a:lnTo>
                    <a:pt x="214" y="291"/>
                  </a:lnTo>
                  <a:lnTo>
                    <a:pt x="205" y="300"/>
                  </a:lnTo>
                  <a:lnTo>
                    <a:pt x="199" y="310"/>
                  </a:lnTo>
                  <a:lnTo>
                    <a:pt x="194" y="318"/>
                  </a:lnTo>
                  <a:lnTo>
                    <a:pt x="190" y="325"/>
                  </a:lnTo>
                  <a:lnTo>
                    <a:pt x="184" y="331"/>
                  </a:lnTo>
                  <a:lnTo>
                    <a:pt x="182" y="339"/>
                  </a:lnTo>
                  <a:lnTo>
                    <a:pt x="180" y="342"/>
                  </a:lnTo>
                  <a:lnTo>
                    <a:pt x="180" y="348"/>
                  </a:lnTo>
                  <a:lnTo>
                    <a:pt x="176" y="354"/>
                  </a:lnTo>
                  <a:lnTo>
                    <a:pt x="176" y="358"/>
                  </a:lnTo>
                  <a:lnTo>
                    <a:pt x="0" y="439"/>
                  </a:lnTo>
                  <a:lnTo>
                    <a:pt x="0" y="439"/>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4" name="Freeform 19"/>
            <p:cNvSpPr>
              <a:spLocks/>
            </p:cNvSpPr>
            <p:nvPr/>
          </p:nvSpPr>
          <p:spPr bwMode="auto">
            <a:xfrm>
              <a:off x="1258888" y="2662238"/>
              <a:ext cx="1162050" cy="1160463"/>
            </a:xfrm>
            <a:custGeom>
              <a:avLst/>
              <a:gdLst/>
              <a:ahLst/>
              <a:cxnLst>
                <a:cxn ang="0">
                  <a:pos x="804" y="1459"/>
                </a:cxn>
                <a:cxn ang="0">
                  <a:pos x="946" y="1428"/>
                </a:cxn>
                <a:cxn ang="0">
                  <a:pos x="1078" y="1373"/>
                </a:cxn>
                <a:cxn ang="0">
                  <a:pos x="1195" y="1295"/>
                </a:cxn>
                <a:cxn ang="0">
                  <a:pos x="1294" y="1196"/>
                </a:cxn>
                <a:cxn ang="0">
                  <a:pos x="1374" y="1078"/>
                </a:cxn>
                <a:cxn ang="0">
                  <a:pos x="1429" y="949"/>
                </a:cxn>
                <a:cxn ang="0">
                  <a:pos x="1458" y="805"/>
                </a:cxn>
                <a:cxn ang="0">
                  <a:pos x="1458" y="656"/>
                </a:cxn>
                <a:cxn ang="0">
                  <a:pos x="1429" y="514"/>
                </a:cxn>
                <a:cxn ang="0">
                  <a:pos x="1374" y="381"/>
                </a:cxn>
                <a:cxn ang="0">
                  <a:pos x="1294" y="265"/>
                </a:cxn>
                <a:cxn ang="0">
                  <a:pos x="1195" y="166"/>
                </a:cxn>
                <a:cxn ang="0">
                  <a:pos x="1078" y="86"/>
                </a:cxn>
                <a:cxn ang="0">
                  <a:pos x="946" y="31"/>
                </a:cxn>
                <a:cxn ang="0">
                  <a:pos x="804" y="2"/>
                </a:cxn>
                <a:cxn ang="0">
                  <a:pos x="654" y="2"/>
                </a:cxn>
                <a:cxn ang="0">
                  <a:pos x="513" y="31"/>
                </a:cxn>
                <a:cxn ang="0">
                  <a:pos x="380" y="86"/>
                </a:cxn>
                <a:cxn ang="0">
                  <a:pos x="264" y="166"/>
                </a:cxn>
                <a:cxn ang="0">
                  <a:pos x="165" y="265"/>
                </a:cxn>
                <a:cxn ang="0">
                  <a:pos x="87" y="381"/>
                </a:cxn>
                <a:cxn ang="0">
                  <a:pos x="30" y="514"/>
                </a:cxn>
                <a:cxn ang="0">
                  <a:pos x="1" y="656"/>
                </a:cxn>
                <a:cxn ang="0">
                  <a:pos x="1" y="805"/>
                </a:cxn>
                <a:cxn ang="0">
                  <a:pos x="30" y="949"/>
                </a:cxn>
                <a:cxn ang="0">
                  <a:pos x="87" y="1078"/>
                </a:cxn>
                <a:cxn ang="0">
                  <a:pos x="165" y="1196"/>
                </a:cxn>
                <a:cxn ang="0">
                  <a:pos x="264" y="1295"/>
                </a:cxn>
                <a:cxn ang="0">
                  <a:pos x="380" y="1373"/>
                </a:cxn>
                <a:cxn ang="0">
                  <a:pos x="513" y="1428"/>
                </a:cxn>
                <a:cxn ang="0">
                  <a:pos x="654" y="1459"/>
                </a:cxn>
                <a:cxn ang="0">
                  <a:pos x="730" y="1462"/>
                </a:cxn>
              </a:cxnLst>
              <a:rect l="0" t="0" r="r" b="b"/>
              <a:pathLst>
                <a:path w="1464" h="1462">
                  <a:moveTo>
                    <a:pt x="730" y="1462"/>
                  </a:moveTo>
                  <a:lnTo>
                    <a:pt x="804" y="1459"/>
                  </a:lnTo>
                  <a:lnTo>
                    <a:pt x="876" y="1447"/>
                  </a:lnTo>
                  <a:lnTo>
                    <a:pt x="946" y="1428"/>
                  </a:lnTo>
                  <a:lnTo>
                    <a:pt x="1015" y="1405"/>
                  </a:lnTo>
                  <a:lnTo>
                    <a:pt x="1078" y="1373"/>
                  </a:lnTo>
                  <a:lnTo>
                    <a:pt x="1138" y="1337"/>
                  </a:lnTo>
                  <a:lnTo>
                    <a:pt x="1195" y="1295"/>
                  </a:lnTo>
                  <a:lnTo>
                    <a:pt x="1249" y="1249"/>
                  </a:lnTo>
                  <a:lnTo>
                    <a:pt x="1294" y="1196"/>
                  </a:lnTo>
                  <a:lnTo>
                    <a:pt x="1336" y="1139"/>
                  </a:lnTo>
                  <a:lnTo>
                    <a:pt x="1374" y="1078"/>
                  </a:lnTo>
                  <a:lnTo>
                    <a:pt x="1405" y="1016"/>
                  </a:lnTo>
                  <a:lnTo>
                    <a:pt x="1429" y="949"/>
                  </a:lnTo>
                  <a:lnTo>
                    <a:pt x="1448" y="879"/>
                  </a:lnTo>
                  <a:lnTo>
                    <a:pt x="1458" y="805"/>
                  </a:lnTo>
                  <a:lnTo>
                    <a:pt x="1464" y="730"/>
                  </a:lnTo>
                  <a:lnTo>
                    <a:pt x="1458" y="656"/>
                  </a:lnTo>
                  <a:lnTo>
                    <a:pt x="1448" y="584"/>
                  </a:lnTo>
                  <a:lnTo>
                    <a:pt x="1429" y="514"/>
                  </a:lnTo>
                  <a:lnTo>
                    <a:pt x="1405" y="445"/>
                  </a:lnTo>
                  <a:lnTo>
                    <a:pt x="1374" y="381"/>
                  </a:lnTo>
                  <a:lnTo>
                    <a:pt x="1336" y="322"/>
                  </a:lnTo>
                  <a:lnTo>
                    <a:pt x="1294" y="265"/>
                  </a:lnTo>
                  <a:lnTo>
                    <a:pt x="1249" y="213"/>
                  </a:lnTo>
                  <a:lnTo>
                    <a:pt x="1195" y="166"/>
                  </a:lnTo>
                  <a:lnTo>
                    <a:pt x="1138" y="124"/>
                  </a:lnTo>
                  <a:lnTo>
                    <a:pt x="1078" y="86"/>
                  </a:lnTo>
                  <a:lnTo>
                    <a:pt x="1015" y="57"/>
                  </a:lnTo>
                  <a:lnTo>
                    <a:pt x="946" y="31"/>
                  </a:lnTo>
                  <a:lnTo>
                    <a:pt x="876" y="14"/>
                  </a:lnTo>
                  <a:lnTo>
                    <a:pt x="804" y="2"/>
                  </a:lnTo>
                  <a:lnTo>
                    <a:pt x="730" y="0"/>
                  </a:lnTo>
                  <a:lnTo>
                    <a:pt x="654" y="2"/>
                  </a:lnTo>
                  <a:lnTo>
                    <a:pt x="581" y="14"/>
                  </a:lnTo>
                  <a:lnTo>
                    <a:pt x="513" y="31"/>
                  </a:lnTo>
                  <a:lnTo>
                    <a:pt x="444" y="57"/>
                  </a:lnTo>
                  <a:lnTo>
                    <a:pt x="380" y="86"/>
                  </a:lnTo>
                  <a:lnTo>
                    <a:pt x="321" y="124"/>
                  </a:lnTo>
                  <a:lnTo>
                    <a:pt x="264" y="166"/>
                  </a:lnTo>
                  <a:lnTo>
                    <a:pt x="212" y="213"/>
                  </a:lnTo>
                  <a:lnTo>
                    <a:pt x="165" y="265"/>
                  </a:lnTo>
                  <a:lnTo>
                    <a:pt x="123" y="322"/>
                  </a:lnTo>
                  <a:lnTo>
                    <a:pt x="87" y="381"/>
                  </a:lnTo>
                  <a:lnTo>
                    <a:pt x="57" y="445"/>
                  </a:lnTo>
                  <a:lnTo>
                    <a:pt x="30" y="514"/>
                  </a:lnTo>
                  <a:lnTo>
                    <a:pt x="13" y="584"/>
                  </a:lnTo>
                  <a:lnTo>
                    <a:pt x="1" y="656"/>
                  </a:lnTo>
                  <a:lnTo>
                    <a:pt x="0" y="730"/>
                  </a:lnTo>
                  <a:lnTo>
                    <a:pt x="1" y="805"/>
                  </a:lnTo>
                  <a:lnTo>
                    <a:pt x="13" y="879"/>
                  </a:lnTo>
                  <a:lnTo>
                    <a:pt x="30" y="949"/>
                  </a:lnTo>
                  <a:lnTo>
                    <a:pt x="57" y="1016"/>
                  </a:lnTo>
                  <a:lnTo>
                    <a:pt x="87" y="1078"/>
                  </a:lnTo>
                  <a:lnTo>
                    <a:pt x="123" y="1139"/>
                  </a:lnTo>
                  <a:lnTo>
                    <a:pt x="165" y="1196"/>
                  </a:lnTo>
                  <a:lnTo>
                    <a:pt x="212" y="1249"/>
                  </a:lnTo>
                  <a:lnTo>
                    <a:pt x="264" y="1295"/>
                  </a:lnTo>
                  <a:lnTo>
                    <a:pt x="321" y="1337"/>
                  </a:lnTo>
                  <a:lnTo>
                    <a:pt x="380" y="1373"/>
                  </a:lnTo>
                  <a:lnTo>
                    <a:pt x="444" y="1405"/>
                  </a:lnTo>
                  <a:lnTo>
                    <a:pt x="513" y="1428"/>
                  </a:lnTo>
                  <a:lnTo>
                    <a:pt x="581" y="1447"/>
                  </a:lnTo>
                  <a:lnTo>
                    <a:pt x="654" y="1459"/>
                  </a:lnTo>
                  <a:lnTo>
                    <a:pt x="730" y="1462"/>
                  </a:lnTo>
                  <a:lnTo>
                    <a:pt x="730" y="1462"/>
                  </a:lnTo>
                  <a:close/>
                </a:path>
              </a:pathLst>
            </a:custGeom>
            <a:solidFill>
              <a:srgbClr val="C7695C"/>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5" name="Freeform 20"/>
            <p:cNvSpPr>
              <a:spLocks/>
            </p:cNvSpPr>
            <p:nvPr/>
          </p:nvSpPr>
          <p:spPr bwMode="auto">
            <a:xfrm>
              <a:off x="1163638" y="2987675"/>
              <a:ext cx="287338" cy="495300"/>
            </a:xfrm>
            <a:custGeom>
              <a:avLst/>
              <a:gdLst/>
              <a:ahLst/>
              <a:cxnLst>
                <a:cxn ang="0">
                  <a:pos x="158" y="624"/>
                </a:cxn>
                <a:cxn ang="0">
                  <a:pos x="192" y="610"/>
                </a:cxn>
                <a:cxn ang="0">
                  <a:pos x="228" y="586"/>
                </a:cxn>
                <a:cxn ang="0">
                  <a:pos x="264" y="553"/>
                </a:cxn>
                <a:cxn ang="0">
                  <a:pos x="296" y="510"/>
                </a:cxn>
                <a:cxn ang="0">
                  <a:pos x="325" y="458"/>
                </a:cxn>
                <a:cxn ang="0">
                  <a:pos x="346" y="401"/>
                </a:cxn>
                <a:cxn ang="0">
                  <a:pos x="359" y="340"/>
                </a:cxn>
                <a:cxn ang="0">
                  <a:pos x="359" y="276"/>
                </a:cxn>
                <a:cxn ang="0">
                  <a:pos x="346" y="215"/>
                </a:cxn>
                <a:cxn ang="0">
                  <a:pos x="325" y="160"/>
                </a:cxn>
                <a:cxn ang="0">
                  <a:pos x="296" y="110"/>
                </a:cxn>
                <a:cxn ang="0">
                  <a:pos x="264" y="69"/>
                </a:cxn>
                <a:cxn ang="0">
                  <a:pos x="228" y="36"/>
                </a:cxn>
                <a:cxn ang="0">
                  <a:pos x="192" y="13"/>
                </a:cxn>
                <a:cxn ang="0">
                  <a:pos x="158" y="2"/>
                </a:cxn>
                <a:cxn ang="0">
                  <a:pos x="129" y="2"/>
                </a:cxn>
                <a:cxn ang="0">
                  <a:pos x="100" y="13"/>
                </a:cxn>
                <a:cxn ang="0">
                  <a:pos x="74" y="36"/>
                </a:cxn>
                <a:cxn ang="0">
                  <a:pos x="51" y="70"/>
                </a:cxn>
                <a:cxn ang="0">
                  <a:pos x="32" y="114"/>
                </a:cxn>
                <a:cxn ang="0">
                  <a:pos x="17" y="164"/>
                </a:cxn>
                <a:cxn ang="0">
                  <a:pos x="5" y="219"/>
                </a:cxn>
                <a:cxn ang="0">
                  <a:pos x="0" y="280"/>
                </a:cxn>
                <a:cxn ang="0">
                  <a:pos x="0" y="344"/>
                </a:cxn>
                <a:cxn ang="0">
                  <a:pos x="5" y="405"/>
                </a:cxn>
                <a:cxn ang="0">
                  <a:pos x="17" y="462"/>
                </a:cxn>
                <a:cxn ang="0">
                  <a:pos x="32" y="512"/>
                </a:cxn>
                <a:cxn ang="0">
                  <a:pos x="51" y="555"/>
                </a:cxn>
                <a:cxn ang="0">
                  <a:pos x="74" y="588"/>
                </a:cxn>
                <a:cxn ang="0">
                  <a:pos x="100" y="610"/>
                </a:cxn>
                <a:cxn ang="0">
                  <a:pos x="129" y="624"/>
                </a:cxn>
                <a:cxn ang="0">
                  <a:pos x="144" y="626"/>
                </a:cxn>
              </a:cxnLst>
              <a:rect l="0" t="0" r="r" b="b"/>
              <a:pathLst>
                <a:path w="361" h="626">
                  <a:moveTo>
                    <a:pt x="144" y="626"/>
                  </a:moveTo>
                  <a:lnTo>
                    <a:pt x="158" y="624"/>
                  </a:lnTo>
                  <a:lnTo>
                    <a:pt x="175" y="618"/>
                  </a:lnTo>
                  <a:lnTo>
                    <a:pt x="192" y="610"/>
                  </a:lnTo>
                  <a:lnTo>
                    <a:pt x="211" y="601"/>
                  </a:lnTo>
                  <a:lnTo>
                    <a:pt x="228" y="586"/>
                  </a:lnTo>
                  <a:lnTo>
                    <a:pt x="247" y="570"/>
                  </a:lnTo>
                  <a:lnTo>
                    <a:pt x="264" y="553"/>
                  </a:lnTo>
                  <a:lnTo>
                    <a:pt x="281" y="532"/>
                  </a:lnTo>
                  <a:lnTo>
                    <a:pt x="296" y="510"/>
                  </a:lnTo>
                  <a:lnTo>
                    <a:pt x="312" y="485"/>
                  </a:lnTo>
                  <a:lnTo>
                    <a:pt x="325" y="458"/>
                  </a:lnTo>
                  <a:lnTo>
                    <a:pt x="338" y="432"/>
                  </a:lnTo>
                  <a:lnTo>
                    <a:pt x="346" y="401"/>
                  </a:lnTo>
                  <a:lnTo>
                    <a:pt x="355" y="371"/>
                  </a:lnTo>
                  <a:lnTo>
                    <a:pt x="359" y="340"/>
                  </a:lnTo>
                  <a:lnTo>
                    <a:pt x="361" y="308"/>
                  </a:lnTo>
                  <a:lnTo>
                    <a:pt x="359" y="276"/>
                  </a:lnTo>
                  <a:lnTo>
                    <a:pt x="355" y="245"/>
                  </a:lnTo>
                  <a:lnTo>
                    <a:pt x="346" y="215"/>
                  </a:lnTo>
                  <a:lnTo>
                    <a:pt x="338" y="186"/>
                  </a:lnTo>
                  <a:lnTo>
                    <a:pt x="325" y="160"/>
                  </a:lnTo>
                  <a:lnTo>
                    <a:pt x="312" y="133"/>
                  </a:lnTo>
                  <a:lnTo>
                    <a:pt x="296" y="110"/>
                  </a:lnTo>
                  <a:lnTo>
                    <a:pt x="281" y="89"/>
                  </a:lnTo>
                  <a:lnTo>
                    <a:pt x="264" y="69"/>
                  </a:lnTo>
                  <a:lnTo>
                    <a:pt x="247" y="51"/>
                  </a:lnTo>
                  <a:lnTo>
                    <a:pt x="228" y="36"/>
                  </a:lnTo>
                  <a:lnTo>
                    <a:pt x="211" y="23"/>
                  </a:lnTo>
                  <a:lnTo>
                    <a:pt x="192" y="13"/>
                  </a:lnTo>
                  <a:lnTo>
                    <a:pt x="175" y="6"/>
                  </a:lnTo>
                  <a:lnTo>
                    <a:pt x="158" y="2"/>
                  </a:lnTo>
                  <a:lnTo>
                    <a:pt x="144" y="0"/>
                  </a:lnTo>
                  <a:lnTo>
                    <a:pt x="129" y="2"/>
                  </a:lnTo>
                  <a:lnTo>
                    <a:pt x="114" y="6"/>
                  </a:lnTo>
                  <a:lnTo>
                    <a:pt x="100" y="13"/>
                  </a:lnTo>
                  <a:lnTo>
                    <a:pt x="87" y="25"/>
                  </a:lnTo>
                  <a:lnTo>
                    <a:pt x="74" y="36"/>
                  </a:lnTo>
                  <a:lnTo>
                    <a:pt x="62" y="53"/>
                  </a:lnTo>
                  <a:lnTo>
                    <a:pt x="51" y="70"/>
                  </a:lnTo>
                  <a:lnTo>
                    <a:pt x="42" y="91"/>
                  </a:lnTo>
                  <a:lnTo>
                    <a:pt x="32" y="114"/>
                  </a:lnTo>
                  <a:lnTo>
                    <a:pt x="24" y="137"/>
                  </a:lnTo>
                  <a:lnTo>
                    <a:pt x="17" y="164"/>
                  </a:lnTo>
                  <a:lnTo>
                    <a:pt x="11" y="192"/>
                  </a:lnTo>
                  <a:lnTo>
                    <a:pt x="5" y="219"/>
                  </a:lnTo>
                  <a:lnTo>
                    <a:pt x="2" y="249"/>
                  </a:lnTo>
                  <a:lnTo>
                    <a:pt x="0" y="280"/>
                  </a:lnTo>
                  <a:lnTo>
                    <a:pt x="0" y="314"/>
                  </a:lnTo>
                  <a:lnTo>
                    <a:pt x="0" y="344"/>
                  </a:lnTo>
                  <a:lnTo>
                    <a:pt x="2" y="377"/>
                  </a:lnTo>
                  <a:lnTo>
                    <a:pt x="5" y="405"/>
                  </a:lnTo>
                  <a:lnTo>
                    <a:pt x="11" y="435"/>
                  </a:lnTo>
                  <a:lnTo>
                    <a:pt x="17" y="462"/>
                  </a:lnTo>
                  <a:lnTo>
                    <a:pt x="24" y="489"/>
                  </a:lnTo>
                  <a:lnTo>
                    <a:pt x="32" y="512"/>
                  </a:lnTo>
                  <a:lnTo>
                    <a:pt x="42" y="534"/>
                  </a:lnTo>
                  <a:lnTo>
                    <a:pt x="51" y="555"/>
                  </a:lnTo>
                  <a:lnTo>
                    <a:pt x="62" y="572"/>
                  </a:lnTo>
                  <a:lnTo>
                    <a:pt x="74" y="588"/>
                  </a:lnTo>
                  <a:lnTo>
                    <a:pt x="87" y="601"/>
                  </a:lnTo>
                  <a:lnTo>
                    <a:pt x="100" y="610"/>
                  </a:lnTo>
                  <a:lnTo>
                    <a:pt x="114" y="620"/>
                  </a:lnTo>
                  <a:lnTo>
                    <a:pt x="129" y="624"/>
                  </a:lnTo>
                  <a:lnTo>
                    <a:pt x="144" y="626"/>
                  </a:lnTo>
                  <a:lnTo>
                    <a:pt x="144" y="626"/>
                  </a:lnTo>
                  <a:close/>
                </a:path>
              </a:pathLst>
            </a:custGeom>
            <a:solidFill>
              <a:srgbClr val="C7E6F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Freeform 21"/>
            <p:cNvSpPr>
              <a:spLocks/>
            </p:cNvSpPr>
            <p:nvPr/>
          </p:nvSpPr>
          <p:spPr bwMode="auto">
            <a:xfrm>
              <a:off x="1196975" y="3079750"/>
              <a:ext cx="180975" cy="312738"/>
            </a:xfrm>
            <a:custGeom>
              <a:avLst/>
              <a:gdLst/>
              <a:ahLst/>
              <a:cxnLst>
                <a:cxn ang="0">
                  <a:pos x="98" y="394"/>
                </a:cxn>
                <a:cxn ang="0">
                  <a:pos x="121" y="386"/>
                </a:cxn>
                <a:cxn ang="0">
                  <a:pos x="144" y="369"/>
                </a:cxn>
                <a:cxn ang="0">
                  <a:pos x="167" y="348"/>
                </a:cxn>
                <a:cxn ang="0">
                  <a:pos x="188" y="319"/>
                </a:cxn>
                <a:cxn ang="0">
                  <a:pos x="205" y="287"/>
                </a:cxn>
                <a:cxn ang="0">
                  <a:pos x="218" y="253"/>
                </a:cxn>
                <a:cxn ang="0">
                  <a:pos x="226" y="213"/>
                </a:cxn>
                <a:cxn ang="0">
                  <a:pos x="226" y="173"/>
                </a:cxn>
                <a:cxn ang="0">
                  <a:pos x="218" y="135"/>
                </a:cxn>
                <a:cxn ang="0">
                  <a:pos x="205" y="99"/>
                </a:cxn>
                <a:cxn ang="0">
                  <a:pos x="188" y="69"/>
                </a:cxn>
                <a:cxn ang="0">
                  <a:pos x="167" y="42"/>
                </a:cxn>
                <a:cxn ang="0">
                  <a:pos x="144" y="21"/>
                </a:cxn>
                <a:cxn ang="0">
                  <a:pos x="121" y="8"/>
                </a:cxn>
                <a:cxn ang="0">
                  <a:pos x="98" y="0"/>
                </a:cxn>
                <a:cxn ang="0">
                  <a:pos x="79" y="0"/>
                </a:cxn>
                <a:cxn ang="0">
                  <a:pos x="62" y="8"/>
                </a:cxn>
                <a:cxn ang="0">
                  <a:pos x="45" y="23"/>
                </a:cxn>
                <a:cxn ang="0">
                  <a:pos x="30" y="44"/>
                </a:cxn>
                <a:cxn ang="0">
                  <a:pos x="19" y="70"/>
                </a:cxn>
                <a:cxn ang="0">
                  <a:pos x="9" y="101"/>
                </a:cxn>
                <a:cxn ang="0">
                  <a:pos x="1" y="137"/>
                </a:cxn>
                <a:cxn ang="0">
                  <a:pos x="0" y="177"/>
                </a:cxn>
                <a:cxn ang="0">
                  <a:pos x="0" y="217"/>
                </a:cxn>
                <a:cxn ang="0">
                  <a:pos x="1" y="255"/>
                </a:cxn>
                <a:cxn ang="0">
                  <a:pos x="9" y="291"/>
                </a:cxn>
                <a:cxn ang="0">
                  <a:pos x="19" y="323"/>
                </a:cxn>
                <a:cxn ang="0">
                  <a:pos x="30" y="350"/>
                </a:cxn>
                <a:cxn ang="0">
                  <a:pos x="45" y="371"/>
                </a:cxn>
                <a:cxn ang="0">
                  <a:pos x="62" y="386"/>
                </a:cxn>
                <a:cxn ang="0">
                  <a:pos x="79" y="394"/>
                </a:cxn>
                <a:cxn ang="0">
                  <a:pos x="91" y="396"/>
                </a:cxn>
              </a:cxnLst>
              <a:rect l="0" t="0" r="r" b="b"/>
              <a:pathLst>
                <a:path w="228" h="396">
                  <a:moveTo>
                    <a:pt x="91" y="396"/>
                  </a:moveTo>
                  <a:lnTo>
                    <a:pt x="98" y="394"/>
                  </a:lnTo>
                  <a:lnTo>
                    <a:pt x="110" y="392"/>
                  </a:lnTo>
                  <a:lnTo>
                    <a:pt x="121" y="386"/>
                  </a:lnTo>
                  <a:lnTo>
                    <a:pt x="133" y="378"/>
                  </a:lnTo>
                  <a:lnTo>
                    <a:pt x="144" y="369"/>
                  </a:lnTo>
                  <a:lnTo>
                    <a:pt x="155" y="359"/>
                  </a:lnTo>
                  <a:lnTo>
                    <a:pt x="167" y="348"/>
                  </a:lnTo>
                  <a:lnTo>
                    <a:pt x="178" y="335"/>
                  </a:lnTo>
                  <a:lnTo>
                    <a:pt x="188" y="319"/>
                  </a:lnTo>
                  <a:lnTo>
                    <a:pt x="197" y="304"/>
                  </a:lnTo>
                  <a:lnTo>
                    <a:pt x="205" y="287"/>
                  </a:lnTo>
                  <a:lnTo>
                    <a:pt x="212" y="272"/>
                  </a:lnTo>
                  <a:lnTo>
                    <a:pt x="218" y="253"/>
                  </a:lnTo>
                  <a:lnTo>
                    <a:pt x="224" y="234"/>
                  </a:lnTo>
                  <a:lnTo>
                    <a:pt x="226" y="213"/>
                  </a:lnTo>
                  <a:lnTo>
                    <a:pt x="228" y="194"/>
                  </a:lnTo>
                  <a:lnTo>
                    <a:pt x="226" y="173"/>
                  </a:lnTo>
                  <a:lnTo>
                    <a:pt x="224" y="154"/>
                  </a:lnTo>
                  <a:lnTo>
                    <a:pt x="218" y="135"/>
                  </a:lnTo>
                  <a:lnTo>
                    <a:pt x="212" y="118"/>
                  </a:lnTo>
                  <a:lnTo>
                    <a:pt x="205" y="99"/>
                  </a:lnTo>
                  <a:lnTo>
                    <a:pt x="197" y="84"/>
                  </a:lnTo>
                  <a:lnTo>
                    <a:pt x="188" y="69"/>
                  </a:lnTo>
                  <a:lnTo>
                    <a:pt x="178" y="55"/>
                  </a:lnTo>
                  <a:lnTo>
                    <a:pt x="167" y="42"/>
                  </a:lnTo>
                  <a:lnTo>
                    <a:pt x="155" y="31"/>
                  </a:lnTo>
                  <a:lnTo>
                    <a:pt x="144" y="21"/>
                  </a:lnTo>
                  <a:lnTo>
                    <a:pt x="133" y="13"/>
                  </a:lnTo>
                  <a:lnTo>
                    <a:pt x="121" y="8"/>
                  </a:lnTo>
                  <a:lnTo>
                    <a:pt x="110" y="2"/>
                  </a:lnTo>
                  <a:lnTo>
                    <a:pt x="98" y="0"/>
                  </a:lnTo>
                  <a:lnTo>
                    <a:pt x="91" y="0"/>
                  </a:lnTo>
                  <a:lnTo>
                    <a:pt x="79" y="0"/>
                  </a:lnTo>
                  <a:lnTo>
                    <a:pt x="70" y="2"/>
                  </a:lnTo>
                  <a:lnTo>
                    <a:pt x="62" y="8"/>
                  </a:lnTo>
                  <a:lnTo>
                    <a:pt x="53" y="15"/>
                  </a:lnTo>
                  <a:lnTo>
                    <a:pt x="45" y="23"/>
                  </a:lnTo>
                  <a:lnTo>
                    <a:pt x="38" y="32"/>
                  </a:lnTo>
                  <a:lnTo>
                    <a:pt x="30" y="44"/>
                  </a:lnTo>
                  <a:lnTo>
                    <a:pt x="24" y="57"/>
                  </a:lnTo>
                  <a:lnTo>
                    <a:pt x="19" y="70"/>
                  </a:lnTo>
                  <a:lnTo>
                    <a:pt x="13" y="86"/>
                  </a:lnTo>
                  <a:lnTo>
                    <a:pt x="9" y="101"/>
                  </a:lnTo>
                  <a:lnTo>
                    <a:pt x="5" y="120"/>
                  </a:lnTo>
                  <a:lnTo>
                    <a:pt x="1" y="137"/>
                  </a:lnTo>
                  <a:lnTo>
                    <a:pt x="0" y="156"/>
                  </a:lnTo>
                  <a:lnTo>
                    <a:pt x="0" y="177"/>
                  </a:lnTo>
                  <a:lnTo>
                    <a:pt x="0" y="198"/>
                  </a:lnTo>
                  <a:lnTo>
                    <a:pt x="0" y="217"/>
                  </a:lnTo>
                  <a:lnTo>
                    <a:pt x="0" y="238"/>
                  </a:lnTo>
                  <a:lnTo>
                    <a:pt x="1" y="255"/>
                  </a:lnTo>
                  <a:lnTo>
                    <a:pt x="5" y="274"/>
                  </a:lnTo>
                  <a:lnTo>
                    <a:pt x="9" y="291"/>
                  </a:lnTo>
                  <a:lnTo>
                    <a:pt x="13" y="308"/>
                  </a:lnTo>
                  <a:lnTo>
                    <a:pt x="19" y="323"/>
                  </a:lnTo>
                  <a:lnTo>
                    <a:pt x="24" y="339"/>
                  </a:lnTo>
                  <a:lnTo>
                    <a:pt x="30" y="350"/>
                  </a:lnTo>
                  <a:lnTo>
                    <a:pt x="38" y="361"/>
                  </a:lnTo>
                  <a:lnTo>
                    <a:pt x="45" y="371"/>
                  </a:lnTo>
                  <a:lnTo>
                    <a:pt x="53" y="380"/>
                  </a:lnTo>
                  <a:lnTo>
                    <a:pt x="62" y="386"/>
                  </a:lnTo>
                  <a:lnTo>
                    <a:pt x="70" y="392"/>
                  </a:lnTo>
                  <a:lnTo>
                    <a:pt x="79" y="394"/>
                  </a:lnTo>
                  <a:lnTo>
                    <a:pt x="91" y="396"/>
                  </a:lnTo>
                  <a:lnTo>
                    <a:pt x="91" y="39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7" name="Freeform 22"/>
            <p:cNvSpPr>
              <a:spLocks/>
            </p:cNvSpPr>
            <p:nvPr/>
          </p:nvSpPr>
          <p:spPr bwMode="auto">
            <a:xfrm>
              <a:off x="1536700" y="3138488"/>
              <a:ext cx="374650" cy="617538"/>
            </a:xfrm>
            <a:custGeom>
              <a:avLst/>
              <a:gdLst/>
              <a:ahLst/>
              <a:cxnLst>
                <a:cxn ang="0">
                  <a:pos x="118" y="734"/>
                </a:cxn>
                <a:cxn ang="0">
                  <a:pos x="187" y="721"/>
                </a:cxn>
                <a:cxn ang="0">
                  <a:pos x="248" y="694"/>
                </a:cxn>
                <a:cxn ang="0">
                  <a:pos x="303" y="658"/>
                </a:cxn>
                <a:cxn ang="0">
                  <a:pos x="350" y="611"/>
                </a:cxn>
                <a:cxn ang="0">
                  <a:pos x="388" y="555"/>
                </a:cxn>
                <a:cxn ang="0">
                  <a:pos x="415" y="493"/>
                </a:cxn>
                <a:cxn ang="0">
                  <a:pos x="428" y="424"/>
                </a:cxn>
                <a:cxn ang="0">
                  <a:pos x="428" y="354"/>
                </a:cxn>
                <a:cxn ang="0">
                  <a:pos x="415" y="287"/>
                </a:cxn>
                <a:cxn ang="0">
                  <a:pos x="388" y="225"/>
                </a:cxn>
                <a:cxn ang="0">
                  <a:pos x="350" y="169"/>
                </a:cxn>
                <a:cxn ang="0">
                  <a:pos x="303" y="124"/>
                </a:cxn>
                <a:cxn ang="0">
                  <a:pos x="248" y="86"/>
                </a:cxn>
                <a:cxn ang="0">
                  <a:pos x="187" y="61"/>
                </a:cxn>
                <a:cxn ang="0">
                  <a:pos x="118" y="46"/>
                </a:cxn>
                <a:cxn ang="0">
                  <a:pos x="78" y="46"/>
                </a:cxn>
                <a:cxn ang="0">
                  <a:pos x="67" y="46"/>
                </a:cxn>
                <a:cxn ang="0">
                  <a:pos x="50" y="46"/>
                </a:cxn>
                <a:cxn ang="0">
                  <a:pos x="35" y="46"/>
                </a:cxn>
                <a:cxn ang="0">
                  <a:pos x="25" y="48"/>
                </a:cxn>
                <a:cxn ang="0">
                  <a:pos x="10" y="52"/>
                </a:cxn>
                <a:cxn ang="0">
                  <a:pos x="0" y="46"/>
                </a:cxn>
                <a:cxn ang="0">
                  <a:pos x="0" y="31"/>
                </a:cxn>
                <a:cxn ang="0">
                  <a:pos x="0" y="19"/>
                </a:cxn>
                <a:cxn ang="0">
                  <a:pos x="0" y="12"/>
                </a:cxn>
                <a:cxn ang="0">
                  <a:pos x="10" y="6"/>
                </a:cxn>
                <a:cxn ang="0">
                  <a:pos x="25" y="4"/>
                </a:cxn>
                <a:cxn ang="0">
                  <a:pos x="35" y="2"/>
                </a:cxn>
                <a:cxn ang="0">
                  <a:pos x="50" y="0"/>
                </a:cxn>
                <a:cxn ang="0">
                  <a:pos x="67" y="0"/>
                </a:cxn>
                <a:cxn ang="0">
                  <a:pos x="78" y="0"/>
                </a:cxn>
                <a:cxn ang="0">
                  <a:pos x="122" y="0"/>
                </a:cxn>
                <a:cxn ang="0">
                  <a:pos x="198" y="15"/>
                </a:cxn>
                <a:cxn ang="0">
                  <a:pos x="267" y="46"/>
                </a:cxn>
                <a:cxn ang="0">
                  <a:pos x="329" y="88"/>
                </a:cxn>
                <a:cxn ang="0">
                  <a:pos x="383" y="141"/>
                </a:cxn>
                <a:cxn ang="0">
                  <a:pos x="424" y="204"/>
                </a:cxn>
                <a:cxn ang="0">
                  <a:pos x="453" y="274"/>
                </a:cxn>
                <a:cxn ang="0">
                  <a:pos x="470" y="350"/>
                </a:cxn>
                <a:cxn ang="0">
                  <a:pos x="470" y="430"/>
                </a:cxn>
                <a:cxn ang="0">
                  <a:pos x="453" y="504"/>
                </a:cxn>
                <a:cxn ang="0">
                  <a:pos x="424" y="574"/>
                </a:cxn>
                <a:cxn ang="0">
                  <a:pos x="383" y="637"/>
                </a:cxn>
                <a:cxn ang="0">
                  <a:pos x="329" y="690"/>
                </a:cxn>
                <a:cxn ang="0">
                  <a:pos x="267" y="732"/>
                </a:cxn>
                <a:cxn ang="0">
                  <a:pos x="198" y="761"/>
                </a:cxn>
                <a:cxn ang="0">
                  <a:pos x="122" y="778"/>
                </a:cxn>
                <a:cxn ang="0">
                  <a:pos x="78" y="780"/>
                </a:cxn>
                <a:cxn ang="0">
                  <a:pos x="67" y="780"/>
                </a:cxn>
                <a:cxn ang="0">
                  <a:pos x="52" y="778"/>
                </a:cxn>
                <a:cxn ang="0">
                  <a:pos x="33" y="776"/>
                </a:cxn>
                <a:cxn ang="0">
                  <a:pos x="14" y="774"/>
                </a:cxn>
                <a:cxn ang="0">
                  <a:pos x="4" y="768"/>
                </a:cxn>
                <a:cxn ang="0">
                  <a:pos x="4" y="761"/>
                </a:cxn>
                <a:cxn ang="0">
                  <a:pos x="4" y="749"/>
                </a:cxn>
                <a:cxn ang="0">
                  <a:pos x="4" y="736"/>
                </a:cxn>
                <a:cxn ang="0">
                  <a:pos x="14" y="730"/>
                </a:cxn>
                <a:cxn ang="0">
                  <a:pos x="33" y="732"/>
                </a:cxn>
                <a:cxn ang="0">
                  <a:pos x="52" y="734"/>
                </a:cxn>
                <a:cxn ang="0">
                  <a:pos x="67" y="736"/>
                </a:cxn>
                <a:cxn ang="0">
                  <a:pos x="78" y="736"/>
                </a:cxn>
                <a:cxn ang="0">
                  <a:pos x="84" y="738"/>
                </a:cxn>
              </a:cxnLst>
              <a:rect l="0" t="0" r="r" b="b"/>
              <a:pathLst>
                <a:path w="472" h="780">
                  <a:moveTo>
                    <a:pt x="84" y="738"/>
                  </a:moveTo>
                  <a:lnTo>
                    <a:pt x="118" y="734"/>
                  </a:lnTo>
                  <a:lnTo>
                    <a:pt x="152" y="730"/>
                  </a:lnTo>
                  <a:lnTo>
                    <a:pt x="187" y="721"/>
                  </a:lnTo>
                  <a:lnTo>
                    <a:pt x="219" y="709"/>
                  </a:lnTo>
                  <a:lnTo>
                    <a:pt x="248" y="694"/>
                  </a:lnTo>
                  <a:lnTo>
                    <a:pt x="276" y="677"/>
                  </a:lnTo>
                  <a:lnTo>
                    <a:pt x="303" y="658"/>
                  </a:lnTo>
                  <a:lnTo>
                    <a:pt x="327" y="635"/>
                  </a:lnTo>
                  <a:lnTo>
                    <a:pt x="350" y="611"/>
                  </a:lnTo>
                  <a:lnTo>
                    <a:pt x="369" y="584"/>
                  </a:lnTo>
                  <a:lnTo>
                    <a:pt x="388" y="555"/>
                  </a:lnTo>
                  <a:lnTo>
                    <a:pt x="403" y="525"/>
                  </a:lnTo>
                  <a:lnTo>
                    <a:pt x="415" y="493"/>
                  </a:lnTo>
                  <a:lnTo>
                    <a:pt x="422" y="460"/>
                  </a:lnTo>
                  <a:lnTo>
                    <a:pt x="428" y="424"/>
                  </a:lnTo>
                  <a:lnTo>
                    <a:pt x="430" y="390"/>
                  </a:lnTo>
                  <a:lnTo>
                    <a:pt x="428" y="354"/>
                  </a:lnTo>
                  <a:lnTo>
                    <a:pt x="422" y="320"/>
                  </a:lnTo>
                  <a:lnTo>
                    <a:pt x="415" y="287"/>
                  </a:lnTo>
                  <a:lnTo>
                    <a:pt x="403" y="255"/>
                  </a:lnTo>
                  <a:lnTo>
                    <a:pt x="388" y="225"/>
                  </a:lnTo>
                  <a:lnTo>
                    <a:pt x="369" y="196"/>
                  </a:lnTo>
                  <a:lnTo>
                    <a:pt x="350" y="169"/>
                  </a:lnTo>
                  <a:lnTo>
                    <a:pt x="327" y="147"/>
                  </a:lnTo>
                  <a:lnTo>
                    <a:pt x="303" y="124"/>
                  </a:lnTo>
                  <a:lnTo>
                    <a:pt x="276" y="103"/>
                  </a:lnTo>
                  <a:lnTo>
                    <a:pt x="248" y="86"/>
                  </a:lnTo>
                  <a:lnTo>
                    <a:pt x="219" y="72"/>
                  </a:lnTo>
                  <a:lnTo>
                    <a:pt x="187" y="61"/>
                  </a:lnTo>
                  <a:lnTo>
                    <a:pt x="152" y="52"/>
                  </a:lnTo>
                  <a:lnTo>
                    <a:pt x="118" y="46"/>
                  </a:lnTo>
                  <a:lnTo>
                    <a:pt x="84" y="46"/>
                  </a:lnTo>
                  <a:lnTo>
                    <a:pt x="78" y="46"/>
                  </a:lnTo>
                  <a:lnTo>
                    <a:pt x="73" y="46"/>
                  </a:lnTo>
                  <a:lnTo>
                    <a:pt x="67" y="46"/>
                  </a:lnTo>
                  <a:lnTo>
                    <a:pt x="61" y="46"/>
                  </a:lnTo>
                  <a:lnTo>
                    <a:pt x="50" y="46"/>
                  </a:lnTo>
                  <a:lnTo>
                    <a:pt x="40" y="46"/>
                  </a:lnTo>
                  <a:lnTo>
                    <a:pt x="35" y="46"/>
                  </a:lnTo>
                  <a:lnTo>
                    <a:pt x="29" y="48"/>
                  </a:lnTo>
                  <a:lnTo>
                    <a:pt x="25" y="48"/>
                  </a:lnTo>
                  <a:lnTo>
                    <a:pt x="21" y="50"/>
                  </a:lnTo>
                  <a:lnTo>
                    <a:pt x="10" y="52"/>
                  </a:lnTo>
                  <a:lnTo>
                    <a:pt x="0" y="53"/>
                  </a:lnTo>
                  <a:lnTo>
                    <a:pt x="0" y="46"/>
                  </a:lnTo>
                  <a:lnTo>
                    <a:pt x="0" y="38"/>
                  </a:lnTo>
                  <a:lnTo>
                    <a:pt x="0" y="31"/>
                  </a:lnTo>
                  <a:lnTo>
                    <a:pt x="0" y="25"/>
                  </a:lnTo>
                  <a:lnTo>
                    <a:pt x="0" y="19"/>
                  </a:lnTo>
                  <a:lnTo>
                    <a:pt x="0" y="15"/>
                  </a:lnTo>
                  <a:lnTo>
                    <a:pt x="0" y="12"/>
                  </a:lnTo>
                  <a:lnTo>
                    <a:pt x="0" y="10"/>
                  </a:lnTo>
                  <a:lnTo>
                    <a:pt x="10" y="6"/>
                  </a:lnTo>
                  <a:lnTo>
                    <a:pt x="21" y="6"/>
                  </a:lnTo>
                  <a:lnTo>
                    <a:pt x="25" y="4"/>
                  </a:lnTo>
                  <a:lnTo>
                    <a:pt x="29" y="4"/>
                  </a:lnTo>
                  <a:lnTo>
                    <a:pt x="35" y="2"/>
                  </a:lnTo>
                  <a:lnTo>
                    <a:pt x="40" y="2"/>
                  </a:lnTo>
                  <a:lnTo>
                    <a:pt x="50" y="0"/>
                  </a:lnTo>
                  <a:lnTo>
                    <a:pt x="61" y="0"/>
                  </a:lnTo>
                  <a:lnTo>
                    <a:pt x="67" y="0"/>
                  </a:lnTo>
                  <a:lnTo>
                    <a:pt x="73" y="0"/>
                  </a:lnTo>
                  <a:lnTo>
                    <a:pt x="78" y="0"/>
                  </a:lnTo>
                  <a:lnTo>
                    <a:pt x="84" y="0"/>
                  </a:lnTo>
                  <a:lnTo>
                    <a:pt x="122" y="0"/>
                  </a:lnTo>
                  <a:lnTo>
                    <a:pt x="162" y="8"/>
                  </a:lnTo>
                  <a:lnTo>
                    <a:pt x="198" y="15"/>
                  </a:lnTo>
                  <a:lnTo>
                    <a:pt x="234" y="31"/>
                  </a:lnTo>
                  <a:lnTo>
                    <a:pt x="267" y="46"/>
                  </a:lnTo>
                  <a:lnTo>
                    <a:pt x="299" y="65"/>
                  </a:lnTo>
                  <a:lnTo>
                    <a:pt x="329" y="88"/>
                  </a:lnTo>
                  <a:lnTo>
                    <a:pt x="358" y="114"/>
                  </a:lnTo>
                  <a:lnTo>
                    <a:pt x="383" y="141"/>
                  </a:lnTo>
                  <a:lnTo>
                    <a:pt x="405" y="171"/>
                  </a:lnTo>
                  <a:lnTo>
                    <a:pt x="424" y="204"/>
                  </a:lnTo>
                  <a:lnTo>
                    <a:pt x="441" y="238"/>
                  </a:lnTo>
                  <a:lnTo>
                    <a:pt x="453" y="274"/>
                  </a:lnTo>
                  <a:lnTo>
                    <a:pt x="464" y="312"/>
                  </a:lnTo>
                  <a:lnTo>
                    <a:pt x="470" y="350"/>
                  </a:lnTo>
                  <a:lnTo>
                    <a:pt x="472" y="390"/>
                  </a:lnTo>
                  <a:lnTo>
                    <a:pt x="470" y="430"/>
                  </a:lnTo>
                  <a:lnTo>
                    <a:pt x="464" y="468"/>
                  </a:lnTo>
                  <a:lnTo>
                    <a:pt x="453" y="504"/>
                  </a:lnTo>
                  <a:lnTo>
                    <a:pt x="441" y="542"/>
                  </a:lnTo>
                  <a:lnTo>
                    <a:pt x="424" y="574"/>
                  </a:lnTo>
                  <a:lnTo>
                    <a:pt x="405" y="607"/>
                  </a:lnTo>
                  <a:lnTo>
                    <a:pt x="383" y="637"/>
                  </a:lnTo>
                  <a:lnTo>
                    <a:pt x="358" y="666"/>
                  </a:lnTo>
                  <a:lnTo>
                    <a:pt x="329" y="690"/>
                  </a:lnTo>
                  <a:lnTo>
                    <a:pt x="299" y="713"/>
                  </a:lnTo>
                  <a:lnTo>
                    <a:pt x="267" y="732"/>
                  </a:lnTo>
                  <a:lnTo>
                    <a:pt x="234" y="749"/>
                  </a:lnTo>
                  <a:lnTo>
                    <a:pt x="198" y="761"/>
                  </a:lnTo>
                  <a:lnTo>
                    <a:pt x="162" y="772"/>
                  </a:lnTo>
                  <a:lnTo>
                    <a:pt x="122" y="778"/>
                  </a:lnTo>
                  <a:lnTo>
                    <a:pt x="84" y="780"/>
                  </a:lnTo>
                  <a:lnTo>
                    <a:pt x="78" y="780"/>
                  </a:lnTo>
                  <a:lnTo>
                    <a:pt x="73" y="780"/>
                  </a:lnTo>
                  <a:lnTo>
                    <a:pt x="67" y="780"/>
                  </a:lnTo>
                  <a:lnTo>
                    <a:pt x="63" y="780"/>
                  </a:lnTo>
                  <a:lnTo>
                    <a:pt x="52" y="778"/>
                  </a:lnTo>
                  <a:lnTo>
                    <a:pt x="42" y="778"/>
                  </a:lnTo>
                  <a:lnTo>
                    <a:pt x="33" y="776"/>
                  </a:lnTo>
                  <a:lnTo>
                    <a:pt x="23" y="776"/>
                  </a:lnTo>
                  <a:lnTo>
                    <a:pt x="14" y="774"/>
                  </a:lnTo>
                  <a:lnTo>
                    <a:pt x="4" y="774"/>
                  </a:lnTo>
                  <a:lnTo>
                    <a:pt x="4" y="768"/>
                  </a:lnTo>
                  <a:lnTo>
                    <a:pt x="4" y="765"/>
                  </a:lnTo>
                  <a:lnTo>
                    <a:pt x="4" y="761"/>
                  </a:lnTo>
                  <a:lnTo>
                    <a:pt x="4" y="755"/>
                  </a:lnTo>
                  <a:lnTo>
                    <a:pt x="4" y="749"/>
                  </a:lnTo>
                  <a:lnTo>
                    <a:pt x="4" y="742"/>
                  </a:lnTo>
                  <a:lnTo>
                    <a:pt x="4" y="736"/>
                  </a:lnTo>
                  <a:lnTo>
                    <a:pt x="4" y="728"/>
                  </a:lnTo>
                  <a:lnTo>
                    <a:pt x="14" y="730"/>
                  </a:lnTo>
                  <a:lnTo>
                    <a:pt x="23" y="732"/>
                  </a:lnTo>
                  <a:lnTo>
                    <a:pt x="33" y="732"/>
                  </a:lnTo>
                  <a:lnTo>
                    <a:pt x="42" y="734"/>
                  </a:lnTo>
                  <a:lnTo>
                    <a:pt x="52" y="734"/>
                  </a:lnTo>
                  <a:lnTo>
                    <a:pt x="63" y="736"/>
                  </a:lnTo>
                  <a:lnTo>
                    <a:pt x="67" y="736"/>
                  </a:lnTo>
                  <a:lnTo>
                    <a:pt x="73" y="736"/>
                  </a:lnTo>
                  <a:lnTo>
                    <a:pt x="78" y="736"/>
                  </a:lnTo>
                  <a:lnTo>
                    <a:pt x="84" y="738"/>
                  </a:lnTo>
                  <a:lnTo>
                    <a:pt x="84" y="738"/>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8" name="Freeform 23"/>
            <p:cNvSpPr>
              <a:spLocks/>
            </p:cNvSpPr>
            <p:nvPr/>
          </p:nvSpPr>
          <p:spPr bwMode="auto">
            <a:xfrm>
              <a:off x="1277938" y="2586038"/>
              <a:ext cx="309563" cy="350838"/>
            </a:xfrm>
            <a:custGeom>
              <a:avLst/>
              <a:gdLst/>
              <a:ahLst/>
              <a:cxnLst>
                <a:cxn ang="0">
                  <a:pos x="74" y="215"/>
                </a:cxn>
                <a:cxn ang="0">
                  <a:pos x="0" y="339"/>
                </a:cxn>
                <a:cxn ang="0">
                  <a:pos x="156" y="443"/>
                </a:cxn>
                <a:cxn ang="0">
                  <a:pos x="392" y="0"/>
                </a:cxn>
                <a:cxn ang="0">
                  <a:pos x="74" y="215"/>
                </a:cxn>
                <a:cxn ang="0">
                  <a:pos x="74" y="215"/>
                </a:cxn>
              </a:cxnLst>
              <a:rect l="0" t="0" r="r" b="b"/>
              <a:pathLst>
                <a:path w="392" h="443">
                  <a:moveTo>
                    <a:pt x="74" y="215"/>
                  </a:moveTo>
                  <a:lnTo>
                    <a:pt x="0" y="339"/>
                  </a:lnTo>
                  <a:lnTo>
                    <a:pt x="156" y="443"/>
                  </a:lnTo>
                  <a:lnTo>
                    <a:pt x="392" y="0"/>
                  </a:lnTo>
                  <a:lnTo>
                    <a:pt x="74" y="215"/>
                  </a:lnTo>
                  <a:lnTo>
                    <a:pt x="74" y="215"/>
                  </a:lnTo>
                  <a:close/>
                </a:path>
              </a:pathLst>
            </a:custGeom>
            <a:solidFill>
              <a:srgbClr val="FFD6C9"/>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9" name="Freeform 24"/>
            <p:cNvSpPr>
              <a:spLocks/>
            </p:cNvSpPr>
            <p:nvPr/>
          </p:nvSpPr>
          <p:spPr bwMode="auto">
            <a:xfrm>
              <a:off x="1217613" y="3509963"/>
              <a:ext cx="369888" cy="385763"/>
            </a:xfrm>
            <a:custGeom>
              <a:avLst/>
              <a:gdLst/>
              <a:ahLst/>
              <a:cxnLst>
                <a:cxn ang="0">
                  <a:pos x="69" y="158"/>
                </a:cxn>
                <a:cxn ang="0">
                  <a:pos x="0" y="45"/>
                </a:cxn>
                <a:cxn ang="0">
                  <a:pos x="187" y="0"/>
                </a:cxn>
                <a:cxn ang="0">
                  <a:pos x="466" y="485"/>
                </a:cxn>
                <a:cxn ang="0">
                  <a:pos x="200" y="319"/>
                </a:cxn>
                <a:cxn ang="0">
                  <a:pos x="69" y="158"/>
                </a:cxn>
                <a:cxn ang="0">
                  <a:pos x="69" y="158"/>
                </a:cxn>
              </a:cxnLst>
              <a:rect l="0" t="0" r="r" b="b"/>
              <a:pathLst>
                <a:path w="466" h="485">
                  <a:moveTo>
                    <a:pt x="69" y="158"/>
                  </a:moveTo>
                  <a:lnTo>
                    <a:pt x="0" y="45"/>
                  </a:lnTo>
                  <a:lnTo>
                    <a:pt x="187" y="0"/>
                  </a:lnTo>
                  <a:lnTo>
                    <a:pt x="466" y="485"/>
                  </a:lnTo>
                  <a:lnTo>
                    <a:pt x="200" y="319"/>
                  </a:lnTo>
                  <a:lnTo>
                    <a:pt x="69" y="158"/>
                  </a:lnTo>
                  <a:lnTo>
                    <a:pt x="69" y="158"/>
                  </a:lnTo>
                  <a:close/>
                </a:path>
              </a:pathLst>
            </a:custGeom>
            <a:solidFill>
              <a:srgbClr val="FFC4B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0" name="Freeform 25"/>
            <p:cNvSpPr>
              <a:spLocks/>
            </p:cNvSpPr>
            <p:nvPr/>
          </p:nvSpPr>
          <p:spPr bwMode="auto">
            <a:xfrm>
              <a:off x="1058863" y="3116263"/>
              <a:ext cx="82550" cy="228600"/>
            </a:xfrm>
            <a:custGeom>
              <a:avLst/>
              <a:gdLst/>
              <a:ahLst/>
              <a:cxnLst>
                <a:cxn ang="0">
                  <a:pos x="0" y="287"/>
                </a:cxn>
                <a:cxn ang="0">
                  <a:pos x="104" y="287"/>
                </a:cxn>
                <a:cxn ang="0">
                  <a:pos x="104" y="0"/>
                </a:cxn>
                <a:cxn ang="0">
                  <a:pos x="0" y="0"/>
                </a:cxn>
                <a:cxn ang="0">
                  <a:pos x="0" y="287"/>
                </a:cxn>
                <a:cxn ang="0">
                  <a:pos x="0" y="287"/>
                </a:cxn>
              </a:cxnLst>
              <a:rect l="0" t="0" r="r" b="b"/>
              <a:pathLst>
                <a:path w="104" h="287">
                  <a:moveTo>
                    <a:pt x="0" y="287"/>
                  </a:moveTo>
                  <a:lnTo>
                    <a:pt x="104" y="287"/>
                  </a:lnTo>
                  <a:lnTo>
                    <a:pt x="104" y="0"/>
                  </a:lnTo>
                  <a:lnTo>
                    <a:pt x="0" y="0"/>
                  </a:lnTo>
                  <a:lnTo>
                    <a:pt x="0" y="287"/>
                  </a:lnTo>
                  <a:lnTo>
                    <a:pt x="0" y="287"/>
                  </a:lnTo>
                  <a:close/>
                </a:path>
              </a:pathLst>
            </a:custGeom>
            <a:solidFill>
              <a:srgbClr val="4766C7"/>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Freeform 26"/>
            <p:cNvSpPr>
              <a:spLocks/>
            </p:cNvSpPr>
            <p:nvPr/>
          </p:nvSpPr>
          <p:spPr bwMode="auto">
            <a:xfrm>
              <a:off x="1409700" y="3816350"/>
              <a:ext cx="446088" cy="346075"/>
            </a:xfrm>
            <a:custGeom>
              <a:avLst/>
              <a:gdLst/>
              <a:ahLst/>
              <a:cxnLst>
                <a:cxn ang="0">
                  <a:pos x="0" y="0"/>
                </a:cxn>
                <a:cxn ang="0">
                  <a:pos x="104" y="182"/>
                </a:cxn>
                <a:cxn ang="0">
                  <a:pos x="104" y="184"/>
                </a:cxn>
                <a:cxn ang="0">
                  <a:pos x="108" y="192"/>
                </a:cxn>
                <a:cxn ang="0">
                  <a:pos x="116" y="203"/>
                </a:cxn>
                <a:cxn ang="0">
                  <a:pos x="127" y="217"/>
                </a:cxn>
                <a:cxn ang="0">
                  <a:pos x="140" y="234"/>
                </a:cxn>
                <a:cxn ang="0">
                  <a:pos x="157" y="253"/>
                </a:cxn>
                <a:cxn ang="0">
                  <a:pos x="176" y="274"/>
                </a:cxn>
                <a:cxn ang="0">
                  <a:pos x="201" y="296"/>
                </a:cxn>
                <a:cxn ang="0">
                  <a:pos x="230" y="317"/>
                </a:cxn>
                <a:cxn ang="0">
                  <a:pos x="262" y="340"/>
                </a:cxn>
                <a:cxn ang="0">
                  <a:pos x="298" y="361"/>
                </a:cxn>
                <a:cxn ang="0">
                  <a:pos x="340" y="382"/>
                </a:cxn>
                <a:cxn ang="0">
                  <a:pos x="386" y="399"/>
                </a:cxn>
                <a:cxn ang="0">
                  <a:pos x="435" y="414"/>
                </a:cxn>
                <a:cxn ang="0">
                  <a:pos x="490" y="426"/>
                </a:cxn>
                <a:cxn ang="0">
                  <a:pos x="551" y="435"/>
                </a:cxn>
                <a:cxn ang="0">
                  <a:pos x="561" y="296"/>
                </a:cxn>
                <a:cxn ang="0">
                  <a:pos x="557" y="294"/>
                </a:cxn>
                <a:cxn ang="0">
                  <a:pos x="549" y="294"/>
                </a:cxn>
                <a:cxn ang="0">
                  <a:pos x="538" y="291"/>
                </a:cxn>
                <a:cxn ang="0">
                  <a:pos x="522" y="289"/>
                </a:cxn>
                <a:cxn ang="0">
                  <a:pos x="503" y="285"/>
                </a:cxn>
                <a:cxn ang="0">
                  <a:pos x="483" y="281"/>
                </a:cxn>
                <a:cxn ang="0">
                  <a:pos x="460" y="275"/>
                </a:cxn>
                <a:cxn ang="0">
                  <a:pos x="437" y="270"/>
                </a:cxn>
                <a:cxn ang="0">
                  <a:pos x="410" y="262"/>
                </a:cxn>
                <a:cxn ang="0">
                  <a:pos x="386" y="255"/>
                </a:cxn>
                <a:cxn ang="0">
                  <a:pos x="361" y="247"/>
                </a:cxn>
                <a:cxn ang="0">
                  <a:pos x="336" y="237"/>
                </a:cxn>
                <a:cxn ang="0">
                  <a:pos x="313" y="226"/>
                </a:cxn>
                <a:cxn ang="0">
                  <a:pos x="292" y="217"/>
                </a:cxn>
                <a:cxn ang="0">
                  <a:pos x="273" y="203"/>
                </a:cxn>
                <a:cxn ang="0">
                  <a:pos x="258" y="192"/>
                </a:cxn>
                <a:cxn ang="0">
                  <a:pos x="245" y="178"/>
                </a:cxn>
                <a:cxn ang="0">
                  <a:pos x="233" y="167"/>
                </a:cxn>
                <a:cxn ang="0">
                  <a:pos x="222" y="154"/>
                </a:cxn>
                <a:cxn ang="0">
                  <a:pos x="214" y="144"/>
                </a:cxn>
                <a:cxn ang="0">
                  <a:pos x="205" y="133"/>
                </a:cxn>
                <a:cxn ang="0">
                  <a:pos x="199" y="125"/>
                </a:cxn>
                <a:cxn ang="0">
                  <a:pos x="194" y="116"/>
                </a:cxn>
                <a:cxn ang="0">
                  <a:pos x="190" y="108"/>
                </a:cxn>
                <a:cxn ang="0">
                  <a:pos x="184" y="101"/>
                </a:cxn>
                <a:cxn ang="0">
                  <a:pos x="182" y="95"/>
                </a:cxn>
                <a:cxn ang="0">
                  <a:pos x="180" y="89"/>
                </a:cxn>
                <a:cxn ang="0">
                  <a:pos x="180" y="85"/>
                </a:cxn>
                <a:cxn ang="0">
                  <a:pos x="176" y="80"/>
                </a:cxn>
                <a:cxn ang="0">
                  <a:pos x="176" y="78"/>
                </a:cxn>
                <a:cxn ang="0">
                  <a:pos x="0" y="0"/>
                </a:cxn>
                <a:cxn ang="0">
                  <a:pos x="0" y="0"/>
                </a:cxn>
              </a:cxnLst>
              <a:rect l="0" t="0" r="r" b="b"/>
              <a:pathLst>
                <a:path w="561" h="435">
                  <a:moveTo>
                    <a:pt x="0" y="0"/>
                  </a:moveTo>
                  <a:lnTo>
                    <a:pt x="104" y="182"/>
                  </a:lnTo>
                  <a:lnTo>
                    <a:pt x="104" y="184"/>
                  </a:lnTo>
                  <a:lnTo>
                    <a:pt x="108" y="192"/>
                  </a:lnTo>
                  <a:lnTo>
                    <a:pt x="116" y="203"/>
                  </a:lnTo>
                  <a:lnTo>
                    <a:pt x="127" y="217"/>
                  </a:lnTo>
                  <a:lnTo>
                    <a:pt x="140" y="234"/>
                  </a:lnTo>
                  <a:lnTo>
                    <a:pt x="157" y="253"/>
                  </a:lnTo>
                  <a:lnTo>
                    <a:pt x="176" y="274"/>
                  </a:lnTo>
                  <a:lnTo>
                    <a:pt x="201" y="296"/>
                  </a:lnTo>
                  <a:lnTo>
                    <a:pt x="230" y="317"/>
                  </a:lnTo>
                  <a:lnTo>
                    <a:pt x="262" y="340"/>
                  </a:lnTo>
                  <a:lnTo>
                    <a:pt x="298" y="361"/>
                  </a:lnTo>
                  <a:lnTo>
                    <a:pt x="340" y="382"/>
                  </a:lnTo>
                  <a:lnTo>
                    <a:pt x="386" y="399"/>
                  </a:lnTo>
                  <a:lnTo>
                    <a:pt x="435" y="414"/>
                  </a:lnTo>
                  <a:lnTo>
                    <a:pt x="490" y="426"/>
                  </a:lnTo>
                  <a:lnTo>
                    <a:pt x="551" y="435"/>
                  </a:lnTo>
                  <a:lnTo>
                    <a:pt x="561" y="296"/>
                  </a:lnTo>
                  <a:lnTo>
                    <a:pt x="557" y="294"/>
                  </a:lnTo>
                  <a:lnTo>
                    <a:pt x="549" y="294"/>
                  </a:lnTo>
                  <a:lnTo>
                    <a:pt x="538" y="291"/>
                  </a:lnTo>
                  <a:lnTo>
                    <a:pt x="522" y="289"/>
                  </a:lnTo>
                  <a:lnTo>
                    <a:pt x="503" y="285"/>
                  </a:lnTo>
                  <a:lnTo>
                    <a:pt x="483" y="281"/>
                  </a:lnTo>
                  <a:lnTo>
                    <a:pt x="460" y="275"/>
                  </a:lnTo>
                  <a:lnTo>
                    <a:pt x="437" y="270"/>
                  </a:lnTo>
                  <a:lnTo>
                    <a:pt x="410" y="262"/>
                  </a:lnTo>
                  <a:lnTo>
                    <a:pt x="386" y="255"/>
                  </a:lnTo>
                  <a:lnTo>
                    <a:pt x="361" y="247"/>
                  </a:lnTo>
                  <a:lnTo>
                    <a:pt x="336" y="237"/>
                  </a:lnTo>
                  <a:lnTo>
                    <a:pt x="313" y="226"/>
                  </a:lnTo>
                  <a:lnTo>
                    <a:pt x="292" y="217"/>
                  </a:lnTo>
                  <a:lnTo>
                    <a:pt x="273" y="203"/>
                  </a:lnTo>
                  <a:lnTo>
                    <a:pt x="258" y="192"/>
                  </a:lnTo>
                  <a:lnTo>
                    <a:pt x="245" y="178"/>
                  </a:lnTo>
                  <a:lnTo>
                    <a:pt x="233" y="167"/>
                  </a:lnTo>
                  <a:lnTo>
                    <a:pt x="222" y="154"/>
                  </a:lnTo>
                  <a:lnTo>
                    <a:pt x="214" y="144"/>
                  </a:lnTo>
                  <a:lnTo>
                    <a:pt x="205" y="133"/>
                  </a:lnTo>
                  <a:lnTo>
                    <a:pt x="199" y="125"/>
                  </a:lnTo>
                  <a:lnTo>
                    <a:pt x="194" y="116"/>
                  </a:lnTo>
                  <a:lnTo>
                    <a:pt x="190" y="108"/>
                  </a:lnTo>
                  <a:lnTo>
                    <a:pt x="184" y="101"/>
                  </a:lnTo>
                  <a:lnTo>
                    <a:pt x="182" y="95"/>
                  </a:lnTo>
                  <a:lnTo>
                    <a:pt x="180" y="89"/>
                  </a:lnTo>
                  <a:lnTo>
                    <a:pt x="180" y="85"/>
                  </a:lnTo>
                  <a:lnTo>
                    <a:pt x="176" y="80"/>
                  </a:lnTo>
                  <a:lnTo>
                    <a:pt x="176" y="78"/>
                  </a:lnTo>
                  <a:lnTo>
                    <a:pt x="0" y="0"/>
                  </a:lnTo>
                  <a:lnTo>
                    <a:pt x="0" y="0"/>
                  </a:lnTo>
                  <a:close/>
                </a:path>
              </a:pathLst>
            </a:custGeom>
            <a:solidFill>
              <a:srgbClr val="FFF2E6"/>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Freeform 27"/>
            <p:cNvSpPr>
              <a:spLocks/>
            </p:cNvSpPr>
            <p:nvPr/>
          </p:nvSpPr>
          <p:spPr bwMode="auto">
            <a:xfrm>
              <a:off x="2465388" y="3368675"/>
              <a:ext cx="287338" cy="346075"/>
            </a:xfrm>
            <a:custGeom>
              <a:avLst/>
              <a:gdLst/>
              <a:ahLst/>
              <a:cxnLst>
                <a:cxn ang="0">
                  <a:pos x="89" y="0"/>
                </a:cxn>
                <a:cxn ang="0">
                  <a:pos x="0" y="321"/>
                </a:cxn>
                <a:cxn ang="0">
                  <a:pos x="363" y="435"/>
                </a:cxn>
                <a:cxn ang="0">
                  <a:pos x="363" y="82"/>
                </a:cxn>
                <a:cxn ang="0">
                  <a:pos x="89" y="0"/>
                </a:cxn>
                <a:cxn ang="0">
                  <a:pos x="89" y="0"/>
                </a:cxn>
              </a:cxnLst>
              <a:rect l="0" t="0" r="r" b="b"/>
              <a:pathLst>
                <a:path w="363" h="435">
                  <a:moveTo>
                    <a:pt x="89" y="0"/>
                  </a:moveTo>
                  <a:lnTo>
                    <a:pt x="0" y="321"/>
                  </a:lnTo>
                  <a:lnTo>
                    <a:pt x="363" y="435"/>
                  </a:lnTo>
                  <a:lnTo>
                    <a:pt x="363" y="82"/>
                  </a:lnTo>
                  <a:lnTo>
                    <a:pt x="89" y="0"/>
                  </a:lnTo>
                  <a:lnTo>
                    <a:pt x="89" y="0"/>
                  </a:lnTo>
                  <a:close/>
                </a:path>
              </a:pathLst>
            </a:custGeom>
            <a:solidFill>
              <a:srgbClr val="E08578"/>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Freeform 28"/>
            <p:cNvSpPr>
              <a:spLocks/>
            </p:cNvSpPr>
            <p:nvPr/>
          </p:nvSpPr>
          <p:spPr bwMode="auto">
            <a:xfrm>
              <a:off x="1179513" y="2513013"/>
              <a:ext cx="1390650" cy="1462088"/>
            </a:xfrm>
            <a:custGeom>
              <a:avLst/>
              <a:gdLst/>
              <a:ahLst/>
              <a:cxnLst>
                <a:cxn ang="0">
                  <a:pos x="1000" y="1753"/>
                </a:cxn>
                <a:cxn ang="0">
                  <a:pos x="1232" y="1666"/>
                </a:cxn>
                <a:cxn ang="0">
                  <a:pos x="1430" y="1521"/>
                </a:cxn>
                <a:cxn ang="0">
                  <a:pos x="1574" y="1323"/>
                </a:cxn>
                <a:cxn ang="0">
                  <a:pos x="1660" y="1091"/>
                </a:cxn>
                <a:cxn ang="0">
                  <a:pos x="1673" y="835"/>
                </a:cxn>
                <a:cxn ang="0">
                  <a:pos x="1610" y="591"/>
                </a:cxn>
                <a:cxn ang="0">
                  <a:pos x="1483" y="382"/>
                </a:cxn>
                <a:cxn ang="0">
                  <a:pos x="1304" y="221"/>
                </a:cxn>
                <a:cxn ang="0">
                  <a:pos x="1082" y="112"/>
                </a:cxn>
                <a:cxn ang="0">
                  <a:pos x="831" y="76"/>
                </a:cxn>
                <a:cxn ang="0">
                  <a:pos x="652" y="93"/>
                </a:cxn>
                <a:cxn ang="0">
                  <a:pos x="488" y="147"/>
                </a:cxn>
                <a:cxn ang="0">
                  <a:pos x="340" y="232"/>
                </a:cxn>
                <a:cxn ang="0">
                  <a:pos x="213" y="344"/>
                </a:cxn>
                <a:cxn ang="0">
                  <a:pos x="110" y="479"/>
                </a:cxn>
                <a:cxn ang="0">
                  <a:pos x="64" y="523"/>
                </a:cxn>
                <a:cxn ang="0">
                  <a:pos x="36" y="515"/>
                </a:cxn>
                <a:cxn ang="0">
                  <a:pos x="9" y="510"/>
                </a:cxn>
                <a:cxn ang="0">
                  <a:pos x="110" y="350"/>
                </a:cxn>
                <a:cxn ang="0">
                  <a:pos x="241" y="215"/>
                </a:cxn>
                <a:cxn ang="0">
                  <a:pos x="397" y="109"/>
                </a:cxn>
                <a:cxn ang="0">
                  <a:pos x="572" y="36"/>
                </a:cxn>
                <a:cxn ang="0">
                  <a:pos x="764" y="2"/>
                </a:cxn>
                <a:cxn ang="0">
                  <a:pos x="1015" y="19"/>
                </a:cxn>
                <a:cxn ang="0">
                  <a:pos x="1270" y="110"/>
                </a:cxn>
                <a:cxn ang="0">
                  <a:pos x="1483" y="270"/>
                </a:cxn>
                <a:cxn ang="0">
                  <a:pos x="1641" y="483"/>
                </a:cxn>
                <a:cxn ang="0">
                  <a:pos x="1734" y="736"/>
                </a:cxn>
                <a:cxn ang="0">
                  <a:pos x="1747" y="1015"/>
                </a:cxn>
                <a:cxn ang="0">
                  <a:pos x="1680" y="1280"/>
                </a:cxn>
                <a:cxn ang="0">
                  <a:pos x="1542" y="1506"/>
                </a:cxn>
                <a:cxn ang="0">
                  <a:pos x="1344" y="1685"/>
                </a:cxn>
                <a:cxn ang="0">
                  <a:pos x="1104" y="1799"/>
                </a:cxn>
                <a:cxn ang="0">
                  <a:pos x="831" y="1842"/>
                </a:cxn>
                <a:cxn ang="0">
                  <a:pos x="629" y="1820"/>
                </a:cxn>
                <a:cxn ang="0">
                  <a:pos x="445" y="1757"/>
                </a:cxn>
                <a:cxn ang="0">
                  <a:pos x="279" y="1656"/>
                </a:cxn>
                <a:cxn ang="0">
                  <a:pos x="139" y="1527"/>
                </a:cxn>
                <a:cxn ang="0">
                  <a:pos x="26" y="1371"/>
                </a:cxn>
                <a:cxn ang="0">
                  <a:pos x="17" y="1308"/>
                </a:cxn>
                <a:cxn ang="0">
                  <a:pos x="43" y="1302"/>
                </a:cxn>
                <a:cxn ang="0">
                  <a:pos x="70" y="1293"/>
                </a:cxn>
                <a:cxn ang="0">
                  <a:pos x="163" y="1441"/>
                </a:cxn>
                <a:cxn ang="0">
                  <a:pos x="283" y="1567"/>
                </a:cxn>
                <a:cxn ang="0">
                  <a:pos x="426" y="1666"/>
                </a:cxn>
                <a:cxn ang="0">
                  <a:pos x="591" y="1734"/>
                </a:cxn>
                <a:cxn ang="0">
                  <a:pos x="768" y="1768"/>
                </a:cxn>
              </a:cxnLst>
              <a:rect l="0" t="0" r="r" b="b"/>
              <a:pathLst>
                <a:path w="1753" h="1842">
                  <a:moveTo>
                    <a:pt x="831" y="1770"/>
                  </a:moveTo>
                  <a:lnTo>
                    <a:pt x="916" y="1766"/>
                  </a:lnTo>
                  <a:lnTo>
                    <a:pt x="1000" y="1753"/>
                  </a:lnTo>
                  <a:lnTo>
                    <a:pt x="1082" y="1730"/>
                  </a:lnTo>
                  <a:lnTo>
                    <a:pt x="1160" y="1704"/>
                  </a:lnTo>
                  <a:lnTo>
                    <a:pt x="1232" y="1666"/>
                  </a:lnTo>
                  <a:lnTo>
                    <a:pt x="1304" y="1624"/>
                  </a:lnTo>
                  <a:lnTo>
                    <a:pt x="1369" y="1574"/>
                  </a:lnTo>
                  <a:lnTo>
                    <a:pt x="1430" y="1521"/>
                  </a:lnTo>
                  <a:lnTo>
                    <a:pt x="1483" y="1460"/>
                  </a:lnTo>
                  <a:lnTo>
                    <a:pt x="1532" y="1396"/>
                  </a:lnTo>
                  <a:lnTo>
                    <a:pt x="1574" y="1323"/>
                  </a:lnTo>
                  <a:lnTo>
                    <a:pt x="1610" y="1251"/>
                  </a:lnTo>
                  <a:lnTo>
                    <a:pt x="1639" y="1173"/>
                  </a:lnTo>
                  <a:lnTo>
                    <a:pt x="1660" y="1091"/>
                  </a:lnTo>
                  <a:lnTo>
                    <a:pt x="1673" y="1008"/>
                  </a:lnTo>
                  <a:lnTo>
                    <a:pt x="1679" y="922"/>
                  </a:lnTo>
                  <a:lnTo>
                    <a:pt x="1673" y="835"/>
                  </a:lnTo>
                  <a:lnTo>
                    <a:pt x="1660" y="751"/>
                  </a:lnTo>
                  <a:lnTo>
                    <a:pt x="1639" y="669"/>
                  </a:lnTo>
                  <a:lnTo>
                    <a:pt x="1610" y="591"/>
                  </a:lnTo>
                  <a:lnTo>
                    <a:pt x="1574" y="517"/>
                  </a:lnTo>
                  <a:lnTo>
                    <a:pt x="1532" y="449"/>
                  </a:lnTo>
                  <a:lnTo>
                    <a:pt x="1483" y="382"/>
                  </a:lnTo>
                  <a:lnTo>
                    <a:pt x="1430" y="323"/>
                  </a:lnTo>
                  <a:lnTo>
                    <a:pt x="1369" y="268"/>
                  </a:lnTo>
                  <a:lnTo>
                    <a:pt x="1304" y="221"/>
                  </a:lnTo>
                  <a:lnTo>
                    <a:pt x="1232" y="177"/>
                  </a:lnTo>
                  <a:lnTo>
                    <a:pt x="1160" y="143"/>
                  </a:lnTo>
                  <a:lnTo>
                    <a:pt x="1082" y="112"/>
                  </a:lnTo>
                  <a:lnTo>
                    <a:pt x="1000" y="93"/>
                  </a:lnTo>
                  <a:lnTo>
                    <a:pt x="916" y="80"/>
                  </a:lnTo>
                  <a:lnTo>
                    <a:pt x="831" y="76"/>
                  </a:lnTo>
                  <a:lnTo>
                    <a:pt x="770" y="78"/>
                  </a:lnTo>
                  <a:lnTo>
                    <a:pt x="711" y="84"/>
                  </a:lnTo>
                  <a:lnTo>
                    <a:pt x="652" y="93"/>
                  </a:lnTo>
                  <a:lnTo>
                    <a:pt x="597" y="109"/>
                  </a:lnTo>
                  <a:lnTo>
                    <a:pt x="542" y="126"/>
                  </a:lnTo>
                  <a:lnTo>
                    <a:pt x="488" y="147"/>
                  </a:lnTo>
                  <a:lnTo>
                    <a:pt x="437" y="173"/>
                  </a:lnTo>
                  <a:lnTo>
                    <a:pt x="388" y="202"/>
                  </a:lnTo>
                  <a:lnTo>
                    <a:pt x="340" y="232"/>
                  </a:lnTo>
                  <a:lnTo>
                    <a:pt x="294" y="266"/>
                  </a:lnTo>
                  <a:lnTo>
                    <a:pt x="253" y="302"/>
                  </a:lnTo>
                  <a:lnTo>
                    <a:pt x="213" y="344"/>
                  </a:lnTo>
                  <a:lnTo>
                    <a:pt x="175" y="386"/>
                  </a:lnTo>
                  <a:lnTo>
                    <a:pt x="140" y="432"/>
                  </a:lnTo>
                  <a:lnTo>
                    <a:pt x="110" y="479"/>
                  </a:lnTo>
                  <a:lnTo>
                    <a:pt x="81" y="531"/>
                  </a:lnTo>
                  <a:lnTo>
                    <a:pt x="72" y="527"/>
                  </a:lnTo>
                  <a:lnTo>
                    <a:pt x="64" y="523"/>
                  </a:lnTo>
                  <a:lnTo>
                    <a:pt x="55" y="521"/>
                  </a:lnTo>
                  <a:lnTo>
                    <a:pt x="45" y="519"/>
                  </a:lnTo>
                  <a:lnTo>
                    <a:pt x="36" y="515"/>
                  </a:lnTo>
                  <a:lnTo>
                    <a:pt x="28" y="513"/>
                  </a:lnTo>
                  <a:lnTo>
                    <a:pt x="19" y="512"/>
                  </a:lnTo>
                  <a:lnTo>
                    <a:pt x="9" y="510"/>
                  </a:lnTo>
                  <a:lnTo>
                    <a:pt x="38" y="455"/>
                  </a:lnTo>
                  <a:lnTo>
                    <a:pt x="72" y="401"/>
                  </a:lnTo>
                  <a:lnTo>
                    <a:pt x="110" y="350"/>
                  </a:lnTo>
                  <a:lnTo>
                    <a:pt x="150" y="302"/>
                  </a:lnTo>
                  <a:lnTo>
                    <a:pt x="194" y="257"/>
                  </a:lnTo>
                  <a:lnTo>
                    <a:pt x="241" y="215"/>
                  </a:lnTo>
                  <a:lnTo>
                    <a:pt x="289" y="177"/>
                  </a:lnTo>
                  <a:lnTo>
                    <a:pt x="342" y="143"/>
                  </a:lnTo>
                  <a:lnTo>
                    <a:pt x="397" y="109"/>
                  </a:lnTo>
                  <a:lnTo>
                    <a:pt x="454" y="82"/>
                  </a:lnTo>
                  <a:lnTo>
                    <a:pt x="511" y="57"/>
                  </a:lnTo>
                  <a:lnTo>
                    <a:pt x="572" y="36"/>
                  </a:lnTo>
                  <a:lnTo>
                    <a:pt x="635" y="21"/>
                  </a:lnTo>
                  <a:lnTo>
                    <a:pt x="698" y="10"/>
                  </a:lnTo>
                  <a:lnTo>
                    <a:pt x="764" y="2"/>
                  </a:lnTo>
                  <a:lnTo>
                    <a:pt x="831" y="0"/>
                  </a:lnTo>
                  <a:lnTo>
                    <a:pt x="924" y="4"/>
                  </a:lnTo>
                  <a:lnTo>
                    <a:pt x="1015" y="19"/>
                  </a:lnTo>
                  <a:lnTo>
                    <a:pt x="1104" y="42"/>
                  </a:lnTo>
                  <a:lnTo>
                    <a:pt x="1188" y="72"/>
                  </a:lnTo>
                  <a:lnTo>
                    <a:pt x="1270" y="110"/>
                  </a:lnTo>
                  <a:lnTo>
                    <a:pt x="1344" y="158"/>
                  </a:lnTo>
                  <a:lnTo>
                    <a:pt x="1416" y="211"/>
                  </a:lnTo>
                  <a:lnTo>
                    <a:pt x="1483" y="270"/>
                  </a:lnTo>
                  <a:lnTo>
                    <a:pt x="1542" y="335"/>
                  </a:lnTo>
                  <a:lnTo>
                    <a:pt x="1593" y="407"/>
                  </a:lnTo>
                  <a:lnTo>
                    <a:pt x="1641" y="483"/>
                  </a:lnTo>
                  <a:lnTo>
                    <a:pt x="1680" y="563"/>
                  </a:lnTo>
                  <a:lnTo>
                    <a:pt x="1711" y="648"/>
                  </a:lnTo>
                  <a:lnTo>
                    <a:pt x="1734" y="736"/>
                  </a:lnTo>
                  <a:lnTo>
                    <a:pt x="1747" y="827"/>
                  </a:lnTo>
                  <a:lnTo>
                    <a:pt x="1753" y="922"/>
                  </a:lnTo>
                  <a:lnTo>
                    <a:pt x="1747" y="1015"/>
                  </a:lnTo>
                  <a:lnTo>
                    <a:pt x="1734" y="1107"/>
                  </a:lnTo>
                  <a:lnTo>
                    <a:pt x="1711" y="1194"/>
                  </a:lnTo>
                  <a:lnTo>
                    <a:pt x="1680" y="1280"/>
                  </a:lnTo>
                  <a:lnTo>
                    <a:pt x="1641" y="1360"/>
                  </a:lnTo>
                  <a:lnTo>
                    <a:pt x="1593" y="1436"/>
                  </a:lnTo>
                  <a:lnTo>
                    <a:pt x="1542" y="1506"/>
                  </a:lnTo>
                  <a:lnTo>
                    <a:pt x="1483" y="1572"/>
                  </a:lnTo>
                  <a:lnTo>
                    <a:pt x="1416" y="1631"/>
                  </a:lnTo>
                  <a:lnTo>
                    <a:pt x="1344" y="1685"/>
                  </a:lnTo>
                  <a:lnTo>
                    <a:pt x="1270" y="1730"/>
                  </a:lnTo>
                  <a:lnTo>
                    <a:pt x="1188" y="1770"/>
                  </a:lnTo>
                  <a:lnTo>
                    <a:pt x="1104" y="1799"/>
                  </a:lnTo>
                  <a:lnTo>
                    <a:pt x="1015" y="1821"/>
                  </a:lnTo>
                  <a:lnTo>
                    <a:pt x="924" y="1837"/>
                  </a:lnTo>
                  <a:lnTo>
                    <a:pt x="831" y="1842"/>
                  </a:lnTo>
                  <a:lnTo>
                    <a:pt x="762" y="1839"/>
                  </a:lnTo>
                  <a:lnTo>
                    <a:pt x="696" y="1831"/>
                  </a:lnTo>
                  <a:lnTo>
                    <a:pt x="629" y="1820"/>
                  </a:lnTo>
                  <a:lnTo>
                    <a:pt x="566" y="1804"/>
                  </a:lnTo>
                  <a:lnTo>
                    <a:pt x="504" y="1782"/>
                  </a:lnTo>
                  <a:lnTo>
                    <a:pt x="445" y="1757"/>
                  </a:lnTo>
                  <a:lnTo>
                    <a:pt x="388" y="1726"/>
                  </a:lnTo>
                  <a:lnTo>
                    <a:pt x="332" y="1694"/>
                  </a:lnTo>
                  <a:lnTo>
                    <a:pt x="279" y="1656"/>
                  </a:lnTo>
                  <a:lnTo>
                    <a:pt x="230" y="1616"/>
                  </a:lnTo>
                  <a:lnTo>
                    <a:pt x="182" y="1572"/>
                  </a:lnTo>
                  <a:lnTo>
                    <a:pt x="139" y="1527"/>
                  </a:lnTo>
                  <a:lnTo>
                    <a:pt x="97" y="1477"/>
                  </a:lnTo>
                  <a:lnTo>
                    <a:pt x="61" y="1426"/>
                  </a:lnTo>
                  <a:lnTo>
                    <a:pt x="26" y="1371"/>
                  </a:lnTo>
                  <a:lnTo>
                    <a:pt x="0" y="1314"/>
                  </a:lnTo>
                  <a:lnTo>
                    <a:pt x="7" y="1310"/>
                  </a:lnTo>
                  <a:lnTo>
                    <a:pt x="17" y="1308"/>
                  </a:lnTo>
                  <a:lnTo>
                    <a:pt x="24" y="1306"/>
                  </a:lnTo>
                  <a:lnTo>
                    <a:pt x="34" y="1304"/>
                  </a:lnTo>
                  <a:lnTo>
                    <a:pt x="43" y="1302"/>
                  </a:lnTo>
                  <a:lnTo>
                    <a:pt x="53" y="1299"/>
                  </a:lnTo>
                  <a:lnTo>
                    <a:pt x="61" y="1297"/>
                  </a:lnTo>
                  <a:lnTo>
                    <a:pt x="70" y="1293"/>
                  </a:lnTo>
                  <a:lnTo>
                    <a:pt x="97" y="1344"/>
                  </a:lnTo>
                  <a:lnTo>
                    <a:pt x="129" y="1394"/>
                  </a:lnTo>
                  <a:lnTo>
                    <a:pt x="163" y="1441"/>
                  </a:lnTo>
                  <a:lnTo>
                    <a:pt x="199" y="1487"/>
                  </a:lnTo>
                  <a:lnTo>
                    <a:pt x="239" y="1527"/>
                  </a:lnTo>
                  <a:lnTo>
                    <a:pt x="283" y="1567"/>
                  </a:lnTo>
                  <a:lnTo>
                    <a:pt x="329" y="1603"/>
                  </a:lnTo>
                  <a:lnTo>
                    <a:pt x="376" y="1637"/>
                  </a:lnTo>
                  <a:lnTo>
                    <a:pt x="426" y="1666"/>
                  </a:lnTo>
                  <a:lnTo>
                    <a:pt x="479" y="1692"/>
                  </a:lnTo>
                  <a:lnTo>
                    <a:pt x="532" y="1715"/>
                  </a:lnTo>
                  <a:lnTo>
                    <a:pt x="591" y="1734"/>
                  </a:lnTo>
                  <a:lnTo>
                    <a:pt x="648" y="1749"/>
                  </a:lnTo>
                  <a:lnTo>
                    <a:pt x="707" y="1761"/>
                  </a:lnTo>
                  <a:lnTo>
                    <a:pt x="768" y="1768"/>
                  </a:lnTo>
                  <a:lnTo>
                    <a:pt x="831" y="1770"/>
                  </a:lnTo>
                  <a:lnTo>
                    <a:pt x="831" y="177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Freeform 29"/>
            <p:cNvSpPr>
              <a:spLocks/>
            </p:cNvSpPr>
            <p:nvPr/>
          </p:nvSpPr>
          <p:spPr bwMode="auto">
            <a:xfrm>
              <a:off x="957263" y="2828925"/>
              <a:ext cx="336550" cy="842963"/>
            </a:xfrm>
            <a:custGeom>
              <a:avLst/>
              <a:gdLst/>
              <a:ahLst/>
              <a:cxnLst>
                <a:cxn ang="0">
                  <a:pos x="424" y="1063"/>
                </a:cxn>
                <a:cxn ang="0">
                  <a:pos x="337" y="1033"/>
                </a:cxn>
                <a:cxn ang="0">
                  <a:pos x="257" y="991"/>
                </a:cxn>
                <a:cxn ang="0">
                  <a:pos x="183" y="936"/>
                </a:cxn>
                <a:cxn ang="0">
                  <a:pos x="122" y="871"/>
                </a:cxn>
                <a:cxn ang="0">
                  <a:pos x="71" y="797"/>
                </a:cxn>
                <a:cxn ang="0">
                  <a:pos x="33" y="715"/>
                </a:cxn>
                <a:cxn ang="0">
                  <a:pos x="8" y="624"/>
                </a:cxn>
                <a:cxn ang="0">
                  <a:pos x="0" y="529"/>
                </a:cxn>
                <a:cxn ang="0">
                  <a:pos x="8" y="434"/>
                </a:cxn>
                <a:cxn ang="0">
                  <a:pos x="33" y="347"/>
                </a:cxn>
                <a:cxn ang="0">
                  <a:pos x="69" y="263"/>
                </a:cxn>
                <a:cxn ang="0">
                  <a:pos x="120" y="189"/>
                </a:cxn>
                <a:cxn ang="0">
                  <a:pos x="181" y="124"/>
                </a:cxn>
                <a:cxn ang="0">
                  <a:pos x="253" y="71"/>
                </a:cxn>
                <a:cxn ang="0">
                  <a:pos x="333" y="27"/>
                </a:cxn>
                <a:cxn ang="0">
                  <a:pos x="420" y="0"/>
                </a:cxn>
                <a:cxn ang="0">
                  <a:pos x="407" y="14"/>
                </a:cxn>
                <a:cxn ang="0">
                  <a:pos x="398" y="23"/>
                </a:cxn>
                <a:cxn ang="0">
                  <a:pos x="386" y="35"/>
                </a:cxn>
                <a:cxn ang="0">
                  <a:pos x="375" y="46"/>
                </a:cxn>
                <a:cxn ang="0">
                  <a:pos x="361" y="61"/>
                </a:cxn>
                <a:cxn ang="0">
                  <a:pos x="346" y="77"/>
                </a:cxn>
                <a:cxn ang="0">
                  <a:pos x="333" y="96"/>
                </a:cxn>
                <a:cxn ang="0">
                  <a:pos x="274" y="128"/>
                </a:cxn>
                <a:cxn ang="0">
                  <a:pos x="221" y="170"/>
                </a:cxn>
                <a:cxn ang="0">
                  <a:pos x="175" y="215"/>
                </a:cxn>
                <a:cxn ang="0">
                  <a:pos x="135" y="270"/>
                </a:cxn>
                <a:cxn ang="0">
                  <a:pos x="103" y="327"/>
                </a:cxn>
                <a:cxn ang="0">
                  <a:pos x="80" y="392"/>
                </a:cxn>
                <a:cxn ang="0">
                  <a:pos x="67" y="459"/>
                </a:cxn>
                <a:cxn ang="0">
                  <a:pos x="61" y="529"/>
                </a:cxn>
                <a:cxn ang="0">
                  <a:pos x="67" y="603"/>
                </a:cxn>
                <a:cxn ang="0">
                  <a:pos x="82" y="677"/>
                </a:cxn>
                <a:cxn ang="0">
                  <a:pos x="111" y="744"/>
                </a:cxn>
                <a:cxn ang="0">
                  <a:pos x="147" y="807"/>
                </a:cxn>
                <a:cxn ang="0">
                  <a:pos x="192" y="862"/>
                </a:cxn>
                <a:cxn ang="0">
                  <a:pos x="246" y="909"/>
                </a:cxn>
                <a:cxn ang="0">
                  <a:pos x="304" y="949"/>
                </a:cxn>
                <a:cxn ang="0">
                  <a:pos x="371" y="982"/>
                </a:cxn>
              </a:cxnLst>
              <a:rect l="0" t="0" r="r" b="b"/>
              <a:pathLst>
                <a:path w="424" h="1063">
                  <a:moveTo>
                    <a:pt x="371" y="982"/>
                  </a:moveTo>
                  <a:lnTo>
                    <a:pt x="424" y="1063"/>
                  </a:lnTo>
                  <a:lnTo>
                    <a:pt x="379" y="1050"/>
                  </a:lnTo>
                  <a:lnTo>
                    <a:pt x="337" y="1033"/>
                  </a:lnTo>
                  <a:lnTo>
                    <a:pt x="295" y="1014"/>
                  </a:lnTo>
                  <a:lnTo>
                    <a:pt x="257" y="991"/>
                  </a:lnTo>
                  <a:lnTo>
                    <a:pt x="219" y="964"/>
                  </a:lnTo>
                  <a:lnTo>
                    <a:pt x="183" y="936"/>
                  </a:lnTo>
                  <a:lnTo>
                    <a:pt x="150" y="905"/>
                  </a:lnTo>
                  <a:lnTo>
                    <a:pt x="122" y="871"/>
                  </a:lnTo>
                  <a:lnTo>
                    <a:pt x="93" y="835"/>
                  </a:lnTo>
                  <a:lnTo>
                    <a:pt x="71" y="797"/>
                  </a:lnTo>
                  <a:lnTo>
                    <a:pt x="50" y="757"/>
                  </a:lnTo>
                  <a:lnTo>
                    <a:pt x="33" y="715"/>
                  </a:lnTo>
                  <a:lnTo>
                    <a:pt x="19" y="670"/>
                  </a:lnTo>
                  <a:lnTo>
                    <a:pt x="8" y="624"/>
                  </a:lnTo>
                  <a:lnTo>
                    <a:pt x="2" y="577"/>
                  </a:lnTo>
                  <a:lnTo>
                    <a:pt x="0" y="529"/>
                  </a:lnTo>
                  <a:lnTo>
                    <a:pt x="2" y="480"/>
                  </a:lnTo>
                  <a:lnTo>
                    <a:pt x="8" y="434"/>
                  </a:lnTo>
                  <a:lnTo>
                    <a:pt x="17" y="388"/>
                  </a:lnTo>
                  <a:lnTo>
                    <a:pt x="33" y="347"/>
                  </a:lnTo>
                  <a:lnTo>
                    <a:pt x="50" y="303"/>
                  </a:lnTo>
                  <a:lnTo>
                    <a:pt x="69" y="263"/>
                  </a:lnTo>
                  <a:lnTo>
                    <a:pt x="92" y="225"/>
                  </a:lnTo>
                  <a:lnTo>
                    <a:pt x="120" y="189"/>
                  </a:lnTo>
                  <a:lnTo>
                    <a:pt x="149" y="156"/>
                  </a:lnTo>
                  <a:lnTo>
                    <a:pt x="181" y="124"/>
                  </a:lnTo>
                  <a:lnTo>
                    <a:pt x="215" y="96"/>
                  </a:lnTo>
                  <a:lnTo>
                    <a:pt x="253" y="71"/>
                  </a:lnTo>
                  <a:lnTo>
                    <a:pt x="293" y="48"/>
                  </a:lnTo>
                  <a:lnTo>
                    <a:pt x="333" y="27"/>
                  </a:lnTo>
                  <a:lnTo>
                    <a:pt x="375" y="12"/>
                  </a:lnTo>
                  <a:lnTo>
                    <a:pt x="420" y="0"/>
                  </a:lnTo>
                  <a:lnTo>
                    <a:pt x="415" y="4"/>
                  </a:lnTo>
                  <a:lnTo>
                    <a:pt x="407" y="14"/>
                  </a:lnTo>
                  <a:lnTo>
                    <a:pt x="401" y="18"/>
                  </a:lnTo>
                  <a:lnTo>
                    <a:pt x="398" y="23"/>
                  </a:lnTo>
                  <a:lnTo>
                    <a:pt x="392" y="29"/>
                  </a:lnTo>
                  <a:lnTo>
                    <a:pt x="386" y="35"/>
                  </a:lnTo>
                  <a:lnTo>
                    <a:pt x="381" y="40"/>
                  </a:lnTo>
                  <a:lnTo>
                    <a:pt x="375" y="46"/>
                  </a:lnTo>
                  <a:lnTo>
                    <a:pt x="367" y="54"/>
                  </a:lnTo>
                  <a:lnTo>
                    <a:pt x="361" y="61"/>
                  </a:lnTo>
                  <a:lnTo>
                    <a:pt x="354" y="69"/>
                  </a:lnTo>
                  <a:lnTo>
                    <a:pt x="346" y="77"/>
                  </a:lnTo>
                  <a:lnTo>
                    <a:pt x="339" y="86"/>
                  </a:lnTo>
                  <a:lnTo>
                    <a:pt x="333" y="96"/>
                  </a:lnTo>
                  <a:lnTo>
                    <a:pt x="303" y="109"/>
                  </a:lnTo>
                  <a:lnTo>
                    <a:pt x="274" y="128"/>
                  </a:lnTo>
                  <a:lnTo>
                    <a:pt x="246" y="147"/>
                  </a:lnTo>
                  <a:lnTo>
                    <a:pt x="221" y="170"/>
                  </a:lnTo>
                  <a:lnTo>
                    <a:pt x="196" y="191"/>
                  </a:lnTo>
                  <a:lnTo>
                    <a:pt x="175" y="215"/>
                  </a:lnTo>
                  <a:lnTo>
                    <a:pt x="154" y="242"/>
                  </a:lnTo>
                  <a:lnTo>
                    <a:pt x="135" y="270"/>
                  </a:lnTo>
                  <a:lnTo>
                    <a:pt x="118" y="297"/>
                  </a:lnTo>
                  <a:lnTo>
                    <a:pt x="103" y="327"/>
                  </a:lnTo>
                  <a:lnTo>
                    <a:pt x="90" y="358"/>
                  </a:lnTo>
                  <a:lnTo>
                    <a:pt x="80" y="392"/>
                  </a:lnTo>
                  <a:lnTo>
                    <a:pt x="72" y="424"/>
                  </a:lnTo>
                  <a:lnTo>
                    <a:pt x="67" y="459"/>
                  </a:lnTo>
                  <a:lnTo>
                    <a:pt x="63" y="493"/>
                  </a:lnTo>
                  <a:lnTo>
                    <a:pt x="61" y="529"/>
                  </a:lnTo>
                  <a:lnTo>
                    <a:pt x="63" y="565"/>
                  </a:lnTo>
                  <a:lnTo>
                    <a:pt x="67" y="603"/>
                  </a:lnTo>
                  <a:lnTo>
                    <a:pt x="72" y="641"/>
                  </a:lnTo>
                  <a:lnTo>
                    <a:pt x="82" y="677"/>
                  </a:lnTo>
                  <a:lnTo>
                    <a:pt x="95" y="710"/>
                  </a:lnTo>
                  <a:lnTo>
                    <a:pt x="111" y="744"/>
                  </a:lnTo>
                  <a:lnTo>
                    <a:pt x="128" y="776"/>
                  </a:lnTo>
                  <a:lnTo>
                    <a:pt x="147" y="807"/>
                  </a:lnTo>
                  <a:lnTo>
                    <a:pt x="168" y="833"/>
                  </a:lnTo>
                  <a:lnTo>
                    <a:pt x="192" y="862"/>
                  </a:lnTo>
                  <a:lnTo>
                    <a:pt x="217" y="886"/>
                  </a:lnTo>
                  <a:lnTo>
                    <a:pt x="246" y="909"/>
                  </a:lnTo>
                  <a:lnTo>
                    <a:pt x="274" y="930"/>
                  </a:lnTo>
                  <a:lnTo>
                    <a:pt x="304" y="949"/>
                  </a:lnTo>
                  <a:lnTo>
                    <a:pt x="337" y="966"/>
                  </a:lnTo>
                  <a:lnTo>
                    <a:pt x="371" y="982"/>
                  </a:lnTo>
                  <a:lnTo>
                    <a:pt x="371" y="98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Freeform 30"/>
            <p:cNvSpPr>
              <a:spLocks/>
            </p:cNvSpPr>
            <p:nvPr/>
          </p:nvSpPr>
          <p:spPr bwMode="auto">
            <a:xfrm>
              <a:off x="1866900" y="3065463"/>
              <a:ext cx="550863" cy="476250"/>
            </a:xfrm>
            <a:custGeom>
              <a:avLst/>
              <a:gdLst/>
              <a:ahLst/>
              <a:cxnLst>
                <a:cxn ang="0">
                  <a:pos x="407" y="443"/>
                </a:cxn>
                <a:cxn ang="0">
                  <a:pos x="399" y="451"/>
                </a:cxn>
                <a:cxn ang="0">
                  <a:pos x="378" y="473"/>
                </a:cxn>
                <a:cxn ang="0">
                  <a:pos x="342" y="504"/>
                </a:cxn>
                <a:cxn ang="0">
                  <a:pos x="296" y="538"/>
                </a:cxn>
                <a:cxn ang="0">
                  <a:pos x="237" y="568"/>
                </a:cxn>
                <a:cxn ang="0">
                  <a:pos x="167" y="591"/>
                </a:cxn>
                <a:cxn ang="0">
                  <a:pos x="87" y="601"/>
                </a:cxn>
                <a:cxn ang="0">
                  <a:pos x="0" y="589"/>
                </a:cxn>
                <a:cxn ang="0">
                  <a:pos x="28" y="538"/>
                </a:cxn>
                <a:cxn ang="0">
                  <a:pos x="43" y="540"/>
                </a:cxn>
                <a:cxn ang="0">
                  <a:pos x="72" y="542"/>
                </a:cxn>
                <a:cxn ang="0">
                  <a:pos x="112" y="542"/>
                </a:cxn>
                <a:cxn ang="0">
                  <a:pos x="159" y="536"/>
                </a:cxn>
                <a:cxn ang="0">
                  <a:pos x="215" y="521"/>
                </a:cxn>
                <a:cxn ang="0">
                  <a:pos x="270" y="492"/>
                </a:cxn>
                <a:cxn ang="0">
                  <a:pos x="327" y="449"/>
                </a:cxn>
                <a:cxn ang="0">
                  <a:pos x="99" y="346"/>
                </a:cxn>
                <a:cxn ang="0">
                  <a:pos x="382" y="375"/>
                </a:cxn>
                <a:cxn ang="0">
                  <a:pos x="386" y="361"/>
                </a:cxn>
                <a:cxn ang="0">
                  <a:pos x="395" y="331"/>
                </a:cxn>
                <a:cxn ang="0">
                  <a:pos x="399" y="285"/>
                </a:cxn>
                <a:cxn ang="0">
                  <a:pos x="397" y="232"/>
                </a:cxn>
                <a:cxn ang="0">
                  <a:pos x="376" y="177"/>
                </a:cxn>
                <a:cxn ang="0">
                  <a:pos x="334" y="125"/>
                </a:cxn>
                <a:cxn ang="0">
                  <a:pos x="260" y="82"/>
                </a:cxn>
                <a:cxn ang="0">
                  <a:pos x="152" y="55"/>
                </a:cxn>
                <a:cxn ang="0">
                  <a:pos x="178" y="0"/>
                </a:cxn>
                <a:cxn ang="0">
                  <a:pos x="201" y="4"/>
                </a:cxn>
                <a:cxn ang="0">
                  <a:pos x="237" y="15"/>
                </a:cxn>
                <a:cxn ang="0">
                  <a:pos x="285" y="32"/>
                </a:cxn>
                <a:cxn ang="0">
                  <a:pos x="334" y="59"/>
                </a:cxn>
                <a:cxn ang="0">
                  <a:pos x="382" y="95"/>
                </a:cxn>
                <a:cxn ang="0">
                  <a:pos x="420" y="144"/>
                </a:cxn>
                <a:cxn ang="0">
                  <a:pos x="445" y="203"/>
                </a:cxn>
                <a:cxn ang="0">
                  <a:pos x="431" y="395"/>
                </a:cxn>
                <a:cxn ang="0">
                  <a:pos x="544" y="283"/>
                </a:cxn>
                <a:cxn ang="0">
                  <a:pos x="580" y="447"/>
                </a:cxn>
                <a:cxn ang="0">
                  <a:pos x="677" y="521"/>
                </a:cxn>
              </a:cxnLst>
              <a:rect l="0" t="0" r="r" b="b"/>
              <a:pathLst>
                <a:path w="694" h="601">
                  <a:moveTo>
                    <a:pt x="677" y="521"/>
                  </a:moveTo>
                  <a:lnTo>
                    <a:pt x="407" y="443"/>
                  </a:lnTo>
                  <a:lnTo>
                    <a:pt x="405" y="445"/>
                  </a:lnTo>
                  <a:lnTo>
                    <a:pt x="399" y="451"/>
                  </a:lnTo>
                  <a:lnTo>
                    <a:pt x="390" y="460"/>
                  </a:lnTo>
                  <a:lnTo>
                    <a:pt x="378" y="473"/>
                  </a:lnTo>
                  <a:lnTo>
                    <a:pt x="361" y="487"/>
                  </a:lnTo>
                  <a:lnTo>
                    <a:pt x="342" y="504"/>
                  </a:lnTo>
                  <a:lnTo>
                    <a:pt x="321" y="521"/>
                  </a:lnTo>
                  <a:lnTo>
                    <a:pt x="296" y="538"/>
                  </a:lnTo>
                  <a:lnTo>
                    <a:pt x="268" y="553"/>
                  </a:lnTo>
                  <a:lnTo>
                    <a:pt x="237" y="568"/>
                  </a:lnTo>
                  <a:lnTo>
                    <a:pt x="203" y="582"/>
                  </a:lnTo>
                  <a:lnTo>
                    <a:pt x="167" y="591"/>
                  </a:lnTo>
                  <a:lnTo>
                    <a:pt x="129" y="597"/>
                  </a:lnTo>
                  <a:lnTo>
                    <a:pt x="87" y="601"/>
                  </a:lnTo>
                  <a:lnTo>
                    <a:pt x="43" y="597"/>
                  </a:lnTo>
                  <a:lnTo>
                    <a:pt x="0" y="589"/>
                  </a:lnTo>
                  <a:lnTo>
                    <a:pt x="26" y="538"/>
                  </a:lnTo>
                  <a:lnTo>
                    <a:pt x="28" y="538"/>
                  </a:lnTo>
                  <a:lnTo>
                    <a:pt x="34" y="540"/>
                  </a:lnTo>
                  <a:lnTo>
                    <a:pt x="43" y="540"/>
                  </a:lnTo>
                  <a:lnTo>
                    <a:pt x="57" y="542"/>
                  </a:lnTo>
                  <a:lnTo>
                    <a:pt x="72" y="542"/>
                  </a:lnTo>
                  <a:lnTo>
                    <a:pt x="91" y="544"/>
                  </a:lnTo>
                  <a:lnTo>
                    <a:pt x="112" y="542"/>
                  </a:lnTo>
                  <a:lnTo>
                    <a:pt x="137" y="542"/>
                  </a:lnTo>
                  <a:lnTo>
                    <a:pt x="159" y="536"/>
                  </a:lnTo>
                  <a:lnTo>
                    <a:pt x="186" y="530"/>
                  </a:lnTo>
                  <a:lnTo>
                    <a:pt x="215" y="521"/>
                  </a:lnTo>
                  <a:lnTo>
                    <a:pt x="243" y="508"/>
                  </a:lnTo>
                  <a:lnTo>
                    <a:pt x="270" y="492"/>
                  </a:lnTo>
                  <a:lnTo>
                    <a:pt x="298" y="473"/>
                  </a:lnTo>
                  <a:lnTo>
                    <a:pt x="327" y="449"/>
                  </a:lnTo>
                  <a:lnTo>
                    <a:pt x="357" y="422"/>
                  </a:lnTo>
                  <a:lnTo>
                    <a:pt x="99" y="346"/>
                  </a:lnTo>
                  <a:lnTo>
                    <a:pt x="121" y="302"/>
                  </a:lnTo>
                  <a:lnTo>
                    <a:pt x="382" y="375"/>
                  </a:lnTo>
                  <a:lnTo>
                    <a:pt x="382" y="371"/>
                  </a:lnTo>
                  <a:lnTo>
                    <a:pt x="386" y="361"/>
                  </a:lnTo>
                  <a:lnTo>
                    <a:pt x="390" y="348"/>
                  </a:lnTo>
                  <a:lnTo>
                    <a:pt x="395" y="331"/>
                  </a:lnTo>
                  <a:lnTo>
                    <a:pt x="397" y="308"/>
                  </a:lnTo>
                  <a:lnTo>
                    <a:pt x="399" y="285"/>
                  </a:lnTo>
                  <a:lnTo>
                    <a:pt x="399" y="259"/>
                  </a:lnTo>
                  <a:lnTo>
                    <a:pt x="397" y="232"/>
                  </a:lnTo>
                  <a:lnTo>
                    <a:pt x="388" y="203"/>
                  </a:lnTo>
                  <a:lnTo>
                    <a:pt x="376" y="177"/>
                  </a:lnTo>
                  <a:lnTo>
                    <a:pt x="357" y="150"/>
                  </a:lnTo>
                  <a:lnTo>
                    <a:pt x="334" y="125"/>
                  </a:lnTo>
                  <a:lnTo>
                    <a:pt x="300" y="101"/>
                  </a:lnTo>
                  <a:lnTo>
                    <a:pt x="260" y="82"/>
                  </a:lnTo>
                  <a:lnTo>
                    <a:pt x="211" y="65"/>
                  </a:lnTo>
                  <a:lnTo>
                    <a:pt x="152" y="55"/>
                  </a:lnTo>
                  <a:lnTo>
                    <a:pt x="177" y="0"/>
                  </a:lnTo>
                  <a:lnTo>
                    <a:pt x="178" y="0"/>
                  </a:lnTo>
                  <a:lnTo>
                    <a:pt x="188" y="2"/>
                  </a:lnTo>
                  <a:lnTo>
                    <a:pt x="201" y="4"/>
                  </a:lnTo>
                  <a:lnTo>
                    <a:pt x="218" y="9"/>
                  </a:lnTo>
                  <a:lnTo>
                    <a:pt x="237" y="15"/>
                  </a:lnTo>
                  <a:lnTo>
                    <a:pt x="260" y="23"/>
                  </a:lnTo>
                  <a:lnTo>
                    <a:pt x="285" y="32"/>
                  </a:lnTo>
                  <a:lnTo>
                    <a:pt x="310" y="46"/>
                  </a:lnTo>
                  <a:lnTo>
                    <a:pt x="334" y="59"/>
                  </a:lnTo>
                  <a:lnTo>
                    <a:pt x="359" y="76"/>
                  </a:lnTo>
                  <a:lnTo>
                    <a:pt x="382" y="95"/>
                  </a:lnTo>
                  <a:lnTo>
                    <a:pt x="403" y="118"/>
                  </a:lnTo>
                  <a:lnTo>
                    <a:pt x="420" y="144"/>
                  </a:lnTo>
                  <a:lnTo>
                    <a:pt x="435" y="171"/>
                  </a:lnTo>
                  <a:lnTo>
                    <a:pt x="445" y="203"/>
                  </a:lnTo>
                  <a:lnTo>
                    <a:pt x="450" y="240"/>
                  </a:lnTo>
                  <a:lnTo>
                    <a:pt x="431" y="395"/>
                  </a:lnTo>
                  <a:lnTo>
                    <a:pt x="530" y="428"/>
                  </a:lnTo>
                  <a:lnTo>
                    <a:pt x="544" y="283"/>
                  </a:lnTo>
                  <a:lnTo>
                    <a:pt x="604" y="295"/>
                  </a:lnTo>
                  <a:lnTo>
                    <a:pt x="580" y="447"/>
                  </a:lnTo>
                  <a:lnTo>
                    <a:pt x="694" y="475"/>
                  </a:lnTo>
                  <a:lnTo>
                    <a:pt x="677" y="521"/>
                  </a:lnTo>
                  <a:lnTo>
                    <a:pt x="677" y="521"/>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Freeform 31"/>
            <p:cNvSpPr>
              <a:spLocks/>
            </p:cNvSpPr>
            <p:nvPr/>
          </p:nvSpPr>
          <p:spPr bwMode="auto">
            <a:xfrm>
              <a:off x="1639888" y="2708275"/>
              <a:ext cx="376238" cy="617538"/>
            </a:xfrm>
            <a:custGeom>
              <a:avLst/>
              <a:gdLst/>
              <a:ahLst/>
              <a:cxnLst>
                <a:cxn ang="0">
                  <a:pos x="152" y="727"/>
                </a:cxn>
                <a:cxn ang="0">
                  <a:pos x="247" y="692"/>
                </a:cxn>
                <a:cxn ang="0">
                  <a:pos x="327" y="633"/>
                </a:cxn>
                <a:cxn ang="0">
                  <a:pos x="386" y="554"/>
                </a:cxn>
                <a:cxn ang="0">
                  <a:pos x="420" y="459"/>
                </a:cxn>
                <a:cxn ang="0">
                  <a:pos x="426" y="352"/>
                </a:cxn>
                <a:cxn ang="0">
                  <a:pos x="401" y="253"/>
                </a:cxn>
                <a:cxn ang="0">
                  <a:pos x="348" y="168"/>
                </a:cxn>
                <a:cxn ang="0">
                  <a:pos x="275" y="101"/>
                </a:cxn>
                <a:cxn ang="0">
                  <a:pos x="184" y="57"/>
                </a:cxn>
                <a:cxn ang="0">
                  <a:pos x="83" y="42"/>
                </a:cxn>
                <a:cxn ang="0">
                  <a:pos x="66" y="42"/>
                </a:cxn>
                <a:cxn ang="0">
                  <a:pos x="49" y="42"/>
                </a:cxn>
                <a:cxn ang="0">
                  <a:pos x="28" y="46"/>
                </a:cxn>
                <a:cxn ang="0">
                  <a:pos x="0" y="54"/>
                </a:cxn>
                <a:cxn ang="0">
                  <a:pos x="0" y="29"/>
                </a:cxn>
                <a:cxn ang="0">
                  <a:pos x="0" y="14"/>
                </a:cxn>
                <a:cxn ang="0">
                  <a:pos x="9" y="6"/>
                </a:cxn>
                <a:cxn ang="0">
                  <a:pos x="40" y="0"/>
                </a:cxn>
                <a:cxn ang="0">
                  <a:pos x="55" y="0"/>
                </a:cxn>
                <a:cxn ang="0">
                  <a:pos x="72" y="0"/>
                </a:cxn>
                <a:cxn ang="0">
                  <a:pos x="121" y="0"/>
                </a:cxn>
                <a:cxn ang="0">
                  <a:pos x="233" y="29"/>
                </a:cxn>
                <a:cxn ang="0">
                  <a:pos x="330" y="88"/>
                </a:cxn>
                <a:cxn ang="0">
                  <a:pos x="407" y="172"/>
                </a:cxn>
                <a:cxn ang="0">
                  <a:pos x="454" y="272"/>
                </a:cxn>
                <a:cxn ang="0">
                  <a:pos x="473" y="388"/>
                </a:cxn>
                <a:cxn ang="0">
                  <a:pos x="454" y="504"/>
                </a:cxn>
                <a:cxn ang="0">
                  <a:pos x="407" y="607"/>
                </a:cxn>
                <a:cxn ang="0">
                  <a:pos x="330" y="691"/>
                </a:cxn>
                <a:cxn ang="0">
                  <a:pos x="233" y="749"/>
                </a:cxn>
                <a:cxn ang="0">
                  <a:pos x="121" y="778"/>
                </a:cxn>
                <a:cxn ang="0">
                  <a:pos x="72" y="780"/>
                </a:cxn>
                <a:cxn ang="0">
                  <a:pos x="51" y="778"/>
                </a:cxn>
                <a:cxn ang="0">
                  <a:pos x="22" y="774"/>
                </a:cxn>
                <a:cxn ang="0">
                  <a:pos x="3" y="767"/>
                </a:cxn>
                <a:cxn ang="0">
                  <a:pos x="3" y="753"/>
                </a:cxn>
                <a:cxn ang="0">
                  <a:pos x="2" y="734"/>
                </a:cxn>
                <a:cxn ang="0">
                  <a:pos x="21" y="729"/>
                </a:cxn>
                <a:cxn ang="0">
                  <a:pos x="36" y="732"/>
                </a:cxn>
                <a:cxn ang="0">
                  <a:pos x="62" y="734"/>
                </a:cxn>
                <a:cxn ang="0">
                  <a:pos x="78" y="734"/>
                </a:cxn>
              </a:cxnLst>
              <a:rect l="0" t="0" r="r" b="b"/>
              <a:pathLst>
                <a:path w="473" h="780">
                  <a:moveTo>
                    <a:pt x="83" y="734"/>
                  </a:moveTo>
                  <a:lnTo>
                    <a:pt x="116" y="732"/>
                  </a:lnTo>
                  <a:lnTo>
                    <a:pt x="152" y="727"/>
                  </a:lnTo>
                  <a:lnTo>
                    <a:pt x="184" y="719"/>
                  </a:lnTo>
                  <a:lnTo>
                    <a:pt x="216" y="708"/>
                  </a:lnTo>
                  <a:lnTo>
                    <a:pt x="247" y="692"/>
                  </a:lnTo>
                  <a:lnTo>
                    <a:pt x="275" y="675"/>
                  </a:lnTo>
                  <a:lnTo>
                    <a:pt x="302" y="654"/>
                  </a:lnTo>
                  <a:lnTo>
                    <a:pt x="327" y="633"/>
                  </a:lnTo>
                  <a:lnTo>
                    <a:pt x="348" y="607"/>
                  </a:lnTo>
                  <a:lnTo>
                    <a:pt x="368" y="582"/>
                  </a:lnTo>
                  <a:lnTo>
                    <a:pt x="386" y="554"/>
                  </a:lnTo>
                  <a:lnTo>
                    <a:pt x="401" y="523"/>
                  </a:lnTo>
                  <a:lnTo>
                    <a:pt x="412" y="491"/>
                  </a:lnTo>
                  <a:lnTo>
                    <a:pt x="420" y="459"/>
                  </a:lnTo>
                  <a:lnTo>
                    <a:pt x="426" y="422"/>
                  </a:lnTo>
                  <a:lnTo>
                    <a:pt x="427" y="388"/>
                  </a:lnTo>
                  <a:lnTo>
                    <a:pt x="426" y="352"/>
                  </a:lnTo>
                  <a:lnTo>
                    <a:pt x="420" y="318"/>
                  </a:lnTo>
                  <a:lnTo>
                    <a:pt x="412" y="286"/>
                  </a:lnTo>
                  <a:lnTo>
                    <a:pt x="401" y="253"/>
                  </a:lnTo>
                  <a:lnTo>
                    <a:pt x="386" y="223"/>
                  </a:lnTo>
                  <a:lnTo>
                    <a:pt x="368" y="194"/>
                  </a:lnTo>
                  <a:lnTo>
                    <a:pt x="348" y="168"/>
                  </a:lnTo>
                  <a:lnTo>
                    <a:pt x="327" y="143"/>
                  </a:lnTo>
                  <a:lnTo>
                    <a:pt x="302" y="120"/>
                  </a:lnTo>
                  <a:lnTo>
                    <a:pt x="275" y="101"/>
                  </a:lnTo>
                  <a:lnTo>
                    <a:pt x="247" y="82"/>
                  </a:lnTo>
                  <a:lnTo>
                    <a:pt x="216" y="69"/>
                  </a:lnTo>
                  <a:lnTo>
                    <a:pt x="184" y="57"/>
                  </a:lnTo>
                  <a:lnTo>
                    <a:pt x="152" y="48"/>
                  </a:lnTo>
                  <a:lnTo>
                    <a:pt x="116" y="42"/>
                  </a:lnTo>
                  <a:lnTo>
                    <a:pt x="83" y="42"/>
                  </a:lnTo>
                  <a:lnTo>
                    <a:pt x="78" y="42"/>
                  </a:lnTo>
                  <a:lnTo>
                    <a:pt x="72" y="42"/>
                  </a:lnTo>
                  <a:lnTo>
                    <a:pt x="66" y="42"/>
                  </a:lnTo>
                  <a:lnTo>
                    <a:pt x="60" y="42"/>
                  </a:lnTo>
                  <a:lnTo>
                    <a:pt x="55" y="42"/>
                  </a:lnTo>
                  <a:lnTo>
                    <a:pt x="49" y="42"/>
                  </a:lnTo>
                  <a:lnTo>
                    <a:pt x="43" y="44"/>
                  </a:lnTo>
                  <a:lnTo>
                    <a:pt x="40" y="44"/>
                  </a:lnTo>
                  <a:lnTo>
                    <a:pt x="28" y="46"/>
                  </a:lnTo>
                  <a:lnTo>
                    <a:pt x="19" y="48"/>
                  </a:lnTo>
                  <a:lnTo>
                    <a:pt x="9" y="50"/>
                  </a:lnTo>
                  <a:lnTo>
                    <a:pt x="0" y="54"/>
                  </a:lnTo>
                  <a:lnTo>
                    <a:pt x="0" y="44"/>
                  </a:lnTo>
                  <a:lnTo>
                    <a:pt x="0" y="37"/>
                  </a:lnTo>
                  <a:lnTo>
                    <a:pt x="0" y="29"/>
                  </a:lnTo>
                  <a:lnTo>
                    <a:pt x="0" y="23"/>
                  </a:lnTo>
                  <a:lnTo>
                    <a:pt x="0" y="18"/>
                  </a:lnTo>
                  <a:lnTo>
                    <a:pt x="0" y="14"/>
                  </a:lnTo>
                  <a:lnTo>
                    <a:pt x="0" y="10"/>
                  </a:lnTo>
                  <a:lnTo>
                    <a:pt x="0" y="8"/>
                  </a:lnTo>
                  <a:lnTo>
                    <a:pt x="9" y="6"/>
                  </a:lnTo>
                  <a:lnTo>
                    <a:pt x="19" y="2"/>
                  </a:lnTo>
                  <a:lnTo>
                    <a:pt x="28" y="0"/>
                  </a:lnTo>
                  <a:lnTo>
                    <a:pt x="40" y="0"/>
                  </a:lnTo>
                  <a:lnTo>
                    <a:pt x="43" y="0"/>
                  </a:lnTo>
                  <a:lnTo>
                    <a:pt x="49" y="0"/>
                  </a:lnTo>
                  <a:lnTo>
                    <a:pt x="55" y="0"/>
                  </a:lnTo>
                  <a:lnTo>
                    <a:pt x="60" y="0"/>
                  </a:lnTo>
                  <a:lnTo>
                    <a:pt x="66" y="0"/>
                  </a:lnTo>
                  <a:lnTo>
                    <a:pt x="72" y="0"/>
                  </a:lnTo>
                  <a:lnTo>
                    <a:pt x="78" y="0"/>
                  </a:lnTo>
                  <a:lnTo>
                    <a:pt x="83" y="0"/>
                  </a:lnTo>
                  <a:lnTo>
                    <a:pt x="121" y="0"/>
                  </a:lnTo>
                  <a:lnTo>
                    <a:pt x="161" y="8"/>
                  </a:lnTo>
                  <a:lnTo>
                    <a:pt x="197" y="16"/>
                  </a:lnTo>
                  <a:lnTo>
                    <a:pt x="233" y="29"/>
                  </a:lnTo>
                  <a:lnTo>
                    <a:pt x="268" y="46"/>
                  </a:lnTo>
                  <a:lnTo>
                    <a:pt x="300" y="65"/>
                  </a:lnTo>
                  <a:lnTo>
                    <a:pt x="330" y="88"/>
                  </a:lnTo>
                  <a:lnTo>
                    <a:pt x="359" y="113"/>
                  </a:lnTo>
                  <a:lnTo>
                    <a:pt x="384" y="141"/>
                  </a:lnTo>
                  <a:lnTo>
                    <a:pt x="407" y="172"/>
                  </a:lnTo>
                  <a:lnTo>
                    <a:pt x="426" y="202"/>
                  </a:lnTo>
                  <a:lnTo>
                    <a:pt x="443" y="238"/>
                  </a:lnTo>
                  <a:lnTo>
                    <a:pt x="454" y="272"/>
                  </a:lnTo>
                  <a:lnTo>
                    <a:pt x="465" y="310"/>
                  </a:lnTo>
                  <a:lnTo>
                    <a:pt x="471" y="348"/>
                  </a:lnTo>
                  <a:lnTo>
                    <a:pt x="473" y="388"/>
                  </a:lnTo>
                  <a:lnTo>
                    <a:pt x="471" y="428"/>
                  </a:lnTo>
                  <a:lnTo>
                    <a:pt x="465" y="468"/>
                  </a:lnTo>
                  <a:lnTo>
                    <a:pt x="454" y="504"/>
                  </a:lnTo>
                  <a:lnTo>
                    <a:pt x="443" y="540"/>
                  </a:lnTo>
                  <a:lnTo>
                    <a:pt x="426" y="575"/>
                  </a:lnTo>
                  <a:lnTo>
                    <a:pt x="407" y="607"/>
                  </a:lnTo>
                  <a:lnTo>
                    <a:pt x="384" y="637"/>
                  </a:lnTo>
                  <a:lnTo>
                    <a:pt x="359" y="666"/>
                  </a:lnTo>
                  <a:lnTo>
                    <a:pt x="330" y="691"/>
                  </a:lnTo>
                  <a:lnTo>
                    <a:pt x="300" y="713"/>
                  </a:lnTo>
                  <a:lnTo>
                    <a:pt x="268" y="732"/>
                  </a:lnTo>
                  <a:lnTo>
                    <a:pt x="233" y="749"/>
                  </a:lnTo>
                  <a:lnTo>
                    <a:pt x="197" y="761"/>
                  </a:lnTo>
                  <a:lnTo>
                    <a:pt x="161" y="772"/>
                  </a:lnTo>
                  <a:lnTo>
                    <a:pt x="121" y="778"/>
                  </a:lnTo>
                  <a:lnTo>
                    <a:pt x="83" y="780"/>
                  </a:lnTo>
                  <a:lnTo>
                    <a:pt x="78" y="780"/>
                  </a:lnTo>
                  <a:lnTo>
                    <a:pt x="72" y="780"/>
                  </a:lnTo>
                  <a:lnTo>
                    <a:pt x="66" y="780"/>
                  </a:lnTo>
                  <a:lnTo>
                    <a:pt x="62" y="780"/>
                  </a:lnTo>
                  <a:lnTo>
                    <a:pt x="51" y="778"/>
                  </a:lnTo>
                  <a:lnTo>
                    <a:pt x="41" y="778"/>
                  </a:lnTo>
                  <a:lnTo>
                    <a:pt x="32" y="776"/>
                  </a:lnTo>
                  <a:lnTo>
                    <a:pt x="22" y="774"/>
                  </a:lnTo>
                  <a:lnTo>
                    <a:pt x="13" y="772"/>
                  </a:lnTo>
                  <a:lnTo>
                    <a:pt x="3" y="770"/>
                  </a:lnTo>
                  <a:lnTo>
                    <a:pt x="3" y="767"/>
                  </a:lnTo>
                  <a:lnTo>
                    <a:pt x="3" y="763"/>
                  </a:lnTo>
                  <a:lnTo>
                    <a:pt x="3" y="759"/>
                  </a:lnTo>
                  <a:lnTo>
                    <a:pt x="3" y="753"/>
                  </a:lnTo>
                  <a:lnTo>
                    <a:pt x="2" y="748"/>
                  </a:lnTo>
                  <a:lnTo>
                    <a:pt x="2" y="742"/>
                  </a:lnTo>
                  <a:lnTo>
                    <a:pt x="2" y="734"/>
                  </a:lnTo>
                  <a:lnTo>
                    <a:pt x="2" y="727"/>
                  </a:lnTo>
                  <a:lnTo>
                    <a:pt x="11" y="727"/>
                  </a:lnTo>
                  <a:lnTo>
                    <a:pt x="21" y="729"/>
                  </a:lnTo>
                  <a:lnTo>
                    <a:pt x="26" y="730"/>
                  </a:lnTo>
                  <a:lnTo>
                    <a:pt x="30" y="730"/>
                  </a:lnTo>
                  <a:lnTo>
                    <a:pt x="36" y="732"/>
                  </a:lnTo>
                  <a:lnTo>
                    <a:pt x="41" y="732"/>
                  </a:lnTo>
                  <a:lnTo>
                    <a:pt x="51" y="732"/>
                  </a:lnTo>
                  <a:lnTo>
                    <a:pt x="62" y="734"/>
                  </a:lnTo>
                  <a:lnTo>
                    <a:pt x="66" y="734"/>
                  </a:lnTo>
                  <a:lnTo>
                    <a:pt x="72" y="734"/>
                  </a:lnTo>
                  <a:lnTo>
                    <a:pt x="78" y="734"/>
                  </a:lnTo>
                  <a:lnTo>
                    <a:pt x="83" y="734"/>
                  </a:lnTo>
                  <a:lnTo>
                    <a:pt x="83"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1" name="Freeform 32"/>
            <p:cNvSpPr>
              <a:spLocks/>
            </p:cNvSpPr>
            <p:nvPr/>
          </p:nvSpPr>
          <p:spPr bwMode="auto">
            <a:xfrm>
              <a:off x="1625600" y="2894013"/>
              <a:ext cx="377825" cy="615950"/>
            </a:xfrm>
            <a:custGeom>
              <a:avLst/>
              <a:gdLst/>
              <a:ahLst/>
              <a:cxnLst>
                <a:cxn ang="0">
                  <a:pos x="154" y="727"/>
                </a:cxn>
                <a:cxn ang="0">
                  <a:pos x="249" y="692"/>
                </a:cxn>
                <a:cxn ang="0">
                  <a:pos x="330" y="633"/>
                </a:cxn>
                <a:cxn ang="0">
                  <a:pos x="389" y="553"/>
                </a:cxn>
                <a:cxn ang="0">
                  <a:pos x="424" y="458"/>
                </a:cxn>
                <a:cxn ang="0">
                  <a:pos x="429" y="352"/>
                </a:cxn>
                <a:cxn ang="0">
                  <a:pos x="405" y="253"/>
                </a:cxn>
                <a:cxn ang="0">
                  <a:pos x="351" y="168"/>
                </a:cxn>
                <a:cxn ang="0">
                  <a:pos x="277" y="101"/>
                </a:cxn>
                <a:cxn ang="0">
                  <a:pos x="188" y="57"/>
                </a:cxn>
                <a:cxn ang="0">
                  <a:pos x="85" y="42"/>
                </a:cxn>
                <a:cxn ang="0">
                  <a:pos x="68" y="42"/>
                </a:cxn>
                <a:cxn ang="0">
                  <a:pos x="53" y="44"/>
                </a:cxn>
                <a:cxn ang="0">
                  <a:pos x="38" y="46"/>
                </a:cxn>
                <a:cxn ang="0">
                  <a:pos x="22" y="48"/>
                </a:cxn>
                <a:cxn ang="0">
                  <a:pos x="1" y="42"/>
                </a:cxn>
                <a:cxn ang="0">
                  <a:pos x="0" y="23"/>
                </a:cxn>
                <a:cxn ang="0">
                  <a:pos x="9" y="6"/>
                </a:cxn>
                <a:cxn ang="0">
                  <a:pos x="30" y="2"/>
                </a:cxn>
                <a:cxn ang="0">
                  <a:pos x="47" y="0"/>
                </a:cxn>
                <a:cxn ang="0">
                  <a:pos x="64" y="0"/>
                </a:cxn>
                <a:cxn ang="0">
                  <a:pos x="79" y="0"/>
                </a:cxn>
                <a:cxn ang="0">
                  <a:pos x="163" y="8"/>
                </a:cxn>
                <a:cxn ang="0">
                  <a:pos x="270" y="46"/>
                </a:cxn>
                <a:cxn ang="0">
                  <a:pos x="359" y="112"/>
                </a:cxn>
                <a:cxn ang="0">
                  <a:pos x="425" y="202"/>
                </a:cxn>
                <a:cxn ang="0">
                  <a:pos x="465" y="310"/>
                </a:cxn>
                <a:cxn ang="0">
                  <a:pos x="471" y="428"/>
                </a:cxn>
                <a:cxn ang="0">
                  <a:pos x="443" y="540"/>
                </a:cxn>
                <a:cxn ang="0">
                  <a:pos x="384" y="637"/>
                </a:cxn>
                <a:cxn ang="0">
                  <a:pos x="302" y="711"/>
                </a:cxn>
                <a:cxn ang="0">
                  <a:pos x="199" y="759"/>
                </a:cxn>
                <a:cxn ang="0">
                  <a:pos x="85" y="778"/>
                </a:cxn>
                <a:cxn ang="0">
                  <a:pos x="68" y="778"/>
                </a:cxn>
                <a:cxn ang="0">
                  <a:pos x="43" y="776"/>
                </a:cxn>
                <a:cxn ang="0">
                  <a:pos x="15" y="772"/>
                </a:cxn>
                <a:cxn ang="0">
                  <a:pos x="5" y="763"/>
                </a:cxn>
                <a:cxn ang="0">
                  <a:pos x="5" y="746"/>
                </a:cxn>
                <a:cxn ang="0">
                  <a:pos x="5" y="727"/>
                </a:cxn>
                <a:cxn ang="0">
                  <a:pos x="28" y="730"/>
                </a:cxn>
                <a:cxn ang="0">
                  <a:pos x="43" y="732"/>
                </a:cxn>
                <a:cxn ang="0">
                  <a:pos x="68" y="734"/>
                </a:cxn>
                <a:cxn ang="0">
                  <a:pos x="85" y="734"/>
                </a:cxn>
              </a:cxnLst>
              <a:rect l="0" t="0" r="r" b="b"/>
              <a:pathLst>
                <a:path w="475" h="778">
                  <a:moveTo>
                    <a:pt x="85" y="734"/>
                  </a:moveTo>
                  <a:lnTo>
                    <a:pt x="119" y="732"/>
                  </a:lnTo>
                  <a:lnTo>
                    <a:pt x="154" y="727"/>
                  </a:lnTo>
                  <a:lnTo>
                    <a:pt x="188" y="719"/>
                  </a:lnTo>
                  <a:lnTo>
                    <a:pt x="220" y="707"/>
                  </a:lnTo>
                  <a:lnTo>
                    <a:pt x="249" y="692"/>
                  </a:lnTo>
                  <a:lnTo>
                    <a:pt x="277" y="675"/>
                  </a:lnTo>
                  <a:lnTo>
                    <a:pt x="304" y="656"/>
                  </a:lnTo>
                  <a:lnTo>
                    <a:pt x="330" y="633"/>
                  </a:lnTo>
                  <a:lnTo>
                    <a:pt x="351" y="609"/>
                  </a:lnTo>
                  <a:lnTo>
                    <a:pt x="370" y="582"/>
                  </a:lnTo>
                  <a:lnTo>
                    <a:pt x="389" y="553"/>
                  </a:lnTo>
                  <a:lnTo>
                    <a:pt x="405" y="523"/>
                  </a:lnTo>
                  <a:lnTo>
                    <a:pt x="416" y="491"/>
                  </a:lnTo>
                  <a:lnTo>
                    <a:pt x="424" y="458"/>
                  </a:lnTo>
                  <a:lnTo>
                    <a:pt x="429" y="422"/>
                  </a:lnTo>
                  <a:lnTo>
                    <a:pt x="431" y="388"/>
                  </a:lnTo>
                  <a:lnTo>
                    <a:pt x="429" y="352"/>
                  </a:lnTo>
                  <a:lnTo>
                    <a:pt x="424" y="318"/>
                  </a:lnTo>
                  <a:lnTo>
                    <a:pt x="416" y="285"/>
                  </a:lnTo>
                  <a:lnTo>
                    <a:pt x="405" y="253"/>
                  </a:lnTo>
                  <a:lnTo>
                    <a:pt x="389" y="223"/>
                  </a:lnTo>
                  <a:lnTo>
                    <a:pt x="370" y="194"/>
                  </a:lnTo>
                  <a:lnTo>
                    <a:pt x="351" y="168"/>
                  </a:lnTo>
                  <a:lnTo>
                    <a:pt x="330" y="143"/>
                  </a:lnTo>
                  <a:lnTo>
                    <a:pt x="304" y="120"/>
                  </a:lnTo>
                  <a:lnTo>
                    <a:pt x="277" y="101"/>
                  </a:lnTo>
                  <a:lnTo>
                    <a:pt x="249" y="82"/>
                  </a:lnTo>
                  <a:lnTo>
                    <a:pt x="220" y="69"/>
                  </a:lnTo>
                  <a:lnTo>
                    <a:pt x="188" y="57"/>
                  </a:lnTo>
                  <a:lnTo>
                    <a:pt x="154" y="50"/>
                  </a:lnTo>
                  <a:lnTo>
                    <a:pt x="119" y="44"/>
                  </a:lnTo>
                  <a:lnTo>
                    <a:pt x="85" y="42"/>
                  </a:lnTo>
                  <a:lnTo>
                    <a:pt x="79" y="42"/>
                  </a:lnTo>
                  <a:lnTo>
                    <a:pt x="74" y="42"/>
                  </a:lnTo>
                  <a:lnTo>
                    <a:pt x="68" y="42"/>
                  </a:lnTo>
                  <a:lnTo>
                    <a:pt x="64" y="42"/>
                  </a:lnTo>
                  <a:lnTo>
                    <a:pt x="58" y="42"/>
                  </a:lnTo>
                  <a:lnTo>
                    <a:pt x="53" y="44"/>
                  </a:lnTo>
                  <a:lnTo>
                    <a:pt x="47" y="44"/>
                  </a:lnTo>
                  <a:lnTo>
                    <a:pt x="43" y="46"/>
                  </a:lnTo>
                  <a:lnTo>
                    <a:pt x="38" y="46"/>
                  </a:lnTo>
                  <a:lnTo>
                    <a:pt x="32" y="46"/>
                  </a:lnTo>
                  <a:lnTo>
                    <a:pt x="26" y="46"/>
                  </a:lnTo>
                  <a:lnTo>
                    <a:pt x="22" y="48"/>
                  </a:lnTo>
                  <a:lnTo>
                    <a:pt x="11" y="50"/>
                  </a:lnTo>
                  <a:lnTo>
                    <a:pt x="3" y="52"/>
                  </a:lnTo>
                  <a:lnTo>
                    <a:pt x="1" y="42"/>
                  </a:lnTo>
                  <a:lnTo>
                    <a:pt x="0" y="34"/>
                  </a:lnTo>
                  <a:lnTo>
                    <a:pt x="0" y="29"/>
                  </a:lnTo>
                  <a:lnTo>
                    <a:pt x="0" y="23"/>
                  </a:lnTo>
                  <a:lnTo>
                    <a:pt x="0" y="14"/>
                  </a:lnTo>
                  <a:lnTo>
                    <a:pt x="0" y="8"/>
                  </a:lnTo>
                  <a:lnTo>
                    <a:pt x="9" y="6"/>
                  </a:lnTo>
                  <a:lnTo>
                    <a:pt x="20" y="4"/>
                  </a:lnTo>
                  <a:lnTo>
                    <a:pt x="24" y="2"/>
                  </a:lnTo>
                  <a:lnTo>
                    <a:pt x="30" y="2"/>
                  </a:lnTo>
                  <a:lnTo>
                    <a:pt x="36" y="0"/>
                  </a:lnTo>
                  <a:lnTo>
                    <a:pt x="41" y="0"/>
                  </a:lnTo>
                  <a:lnTo>
                    <a:pt x="47" y="0"/>
                  </a:lnTo>
                  <a:lnTo>
                    <a:pt x="53" y="0"/>
                  </a:lnTo>
                  <a:lnTo>
                    <a:pt x="58" y="0"/>
                  </a:lnTo>
                  <a:lnTo>
                    <a:pt x="64" y="0"/>
                  </a:lnTo>
                  <a:lnTo>
                    <a:pt x="68" y="0"/>
                  </a:lnTo>
                  <a:lnTo>
                    <a:pt x="74" y="0"/>
                  </a:lnTo>
                  <a:lnTo>
                    <a:pt x="79" y="0"/>
                  </a:lnTo>
                  <a:lnTo>
                    <a:pt x="85" y="0"/>
                  </a:lnTo>
                  <a:lnTo>
                    <a:pt x="125" y="0"/>
                  </a:lnTo>
                  <a:lnTo>
                    <a:pt x="163" y="8"/>
                  </a:lnTo>
                  <a:lnTo>
                    <a:pt x="199" y="15"/>
                  </a:lnTo>
                  <a:lnTo>
                    <a:pt x="235" y="29"/>
                  </a:lnTo>
                  <a:lnTo>
                    <a:pt x="270" y="46"/>
                  </a:lnTo>
                  <a:lnTo>
                    <a:pt x="302" y="65"/>
                  </a:lnTo>
                  <a:lnTo>
                    <a:pt x="332" y="88"/>
                  </a:lnTo>
                  <a:lnTo>
                    <a:pt x="359" y="112"/>
                  </a:lnTo>
                  <a:lnTo>
                    <a:pt x="384" y="139"/>
                  </a:lnTo>
                  <a:lnTo>
                    <a:pt x="406" y="169"/>
                  </a:lnTo>
                  <a:lnTo>
                    <a:pt x="425" y="202"/>
                  </a:lnTo>
                  <a:lnTo>
                    <a:pt x="443" y="236"/>
                  </a:lnTo>
                  <a:lnTo>
                    <a:pt x="456" y="272"/>
                  </a:lnTo>
                  <a:lnTo>
                    <a:pt x="465" y="310"/>
                  </a:lnTo>
                  <a:lnTo>
                    <a:pt x="471" y="348"/>
                  </a:lnTo>
                  <a:lnTo>
                    <a:pt x="475" y="388"/>
                  </a:lnTo>
                  <a:lnTo>
                    <a:pt x="471" y="428"/>
                  </a:lnTo>
                  <a:lnTo>
                    <a:pt x="465" y="468"/>
                  </a:lnTo>
                  <a:lnTo>
                    <a:pt x="456" y="504"/>
                  </a:lnTo>
                  <a:lnTo>
                    <a:pt x="443" y="540"/>
                  </a:lnTo>
                  <a:lnTo>
                    <a:pt x="425" y="574"/>
                  </a:lnTo>
                  <a:lnTo>
                    <a:pt x="406" y="607"/>
                  </a:lnTo>
                  <a:lnTo>
                    <a:pt x="384" y="637"/>
                  </a:lnTo>
                  <a:lnTo>
                    <a:pt x="359" y="666"/>
                  </a:lnTo>
                  <a:lnTo>
                    <a:pt x="332" y="688"/>
                  </a:lnTo>
                  <a:lnTo>
                    <a:pt x="302" y="711"/>
                  </a:lnTo>
                  <a:lnTo>
                    <a:pt x="270" y="730"/>
                  </a:lnTo>
                  <a:lnTo>
                    <a:pt x="235" y="747"/>
                  </a:lnTo>
                  <a:lnTo>
                    <a:pt x="199" y="759"/>
                  </a:lnTo>
                  <a:lnTo>
                    <a:pt x="163" y="770"/>
                  </a:lnTo>
                  <a:lnTo>
                    <a:pt x="125" y="776"/>
                  </a:lnTo>
                  <a:lnTo>
                    <a:pt x="85" y="778"/>
                  </a:lnTo>
                  <a:lnTo>
                    <a:pt x="79" y="778"/>
                  </a:lnTo>
                  <a:lnTo>
                    <a:pt x="74" y="778"/>
                  </a:lnTo>
                  <a:lnTo>
                    <a:pt x="68" y="778"/>
                  </a:lnTo>
                  <a:lnTo>
                    <a:pt x="64" y="778"/>
                  </a:lnTo>
                  <a:lnTo>
                    <a:pt x="53" y="776"/>
                  </a:lnTo>
                  <a:lnTo>
                    <a:pt x="43" y="776"/>
                  </a:lnTo>
                  <a:lnTo>
                    <a:pt x="34" y="774"/>
                  </a:lnTo>
                  <a:lnTo>
                    <a:pt x="24" y="772"/>
                  </a:lnTo>
                  <a:lnTo>
                    <a:pt x="15" y="772"/>
                  </a:lnTo>
                  <a:lnTo>
                    <a:pt x="5" y="770"/>
                  </a:lnTo>
                  <a:lnTo>
                    <a:pt x="5" y="766"/>
                  </a:lnTo>
                  <a:lnTo>
                    <a:pt x="5" y="763"/>
                  </a:lnTo>
                  <a:lnTo>
                    <a:pt x="5" y="757"/>
                  </a:lnTo>
                  <a:lnTo>
                    <a:pt x="5" y="753"/>
                  </a:lnTo>
                  <a:lnTo>
                    <a:pt x="5" y="746"/>
                  </a:lnTo>
                  <a:lnTo>
                    <a:pt x="5" y="740"/>
                  </a:lnTo>
                  <a:lnTo>
                    <a:pt x="5" y="732"/>
                  </a:lnTo>
                  <a:lnTo>
                    <a:pt x="5" y="727"/>
                  </a:lnTo>
                  <a:lnTo>
                    <a:pt x="13" y="727"/>
                  </a:lnTo>
                  <a:lnTo>
                    <a:pt x="22" y="728"/>
                  </a:lnTo>
                  <a:lnTo>
                    <a:pt x="28" y="730"/>
                  </a:lnTo>
                  <a:lnTo>
                    <a:pt x="32" y="730"/>
                  </a:lnTo>
                  <a:lnTo>
                    <a:pt x="38" y="732"/>
                  </a:lnTo>
                  <a:lnTo>
                    <a:pt x="43" y="732"/>
                  </a:lnTo>
                  <a:lnTo>
                    <a:pt x="53" y="732"/>
                  </a:lnTo>
                  <a:lnTo>
                    <a:pt x="64" y="734"/>
                  </a:lnTo>
                  <a:lnTo>
                    <a:pt x="68" y="734"/>
                  </a:lnTo>
                  <a:lnTo>
                    <a:pt x="74" y="734"/>
                  </a:lnTo>
                  <a:lnTo>
                    <a:pt x="79" y="734"/>
                  </a:lnTo>
                  <a:lnTo>
                    <a:pt x="85" y="734"/>
                  </a:lnTo>
                  <a:lnTo>
                    <a:pt x="85" y="734"/>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2" name="Freeform 33"/>
            <p:cNvSpPr>
              <a:spLocks/>
            </p:cNvSpPr>
            <p:nvPr/>
          </p:nvSpPr>
          <p:spPr bwMode="auto">
            <a:xfrm>
              <a:off x="2576513" y="3489325"/>
              <a:ext cx="214313" cy="101600"/>
            </a:xfrm>
            <a:custGeom>
              <a:avLst/>
              <a:gdLst/>
              <a:ahLst/>
              <a:cxnLst>
                <a:cxn ang="0">
                  <a:pos x="0" y="50"/>
                </a:cxn>
                <a:cxn ang="0">
                  <a:pos x="270" y="128"/>
                </a:cxn>
                <a:cxn ang="0">
                  <a:pos x="270" y="78"/>
                </a:cxn>
                <a:cxn ang="0">
                  <a:pos x="0" y="0"/>
                </a:cxn>
                <a:cxn ang="0">
                  <a:pos x="0" y="50"/>
                </a:cxn>
                <a:cxn ang="0">
                  <a:pos x="0" y="50"/>
                </a:cxn>
              </a:cxnLst>
              <a:rect l="0" t="0" r="r" b="b"/>
              <a:pathLst>
                <a:path w="270" h="128">
                  <a:moveTo>
                    <a:pt x="0" y="50"/>
                  </a:moveTo>
                  <a:lnTo>
                    <a:pt x="270" y="128"/>
                  </a:lnTo>
                  <a:lnTo>
                    <a:pt x="270" y="78"/>
                  </a:lnTo>
                  <a:lnTo>
                    <a:pt x="0" y="0"/>
                  </a:lnTo>
                  <a:lnTo>
                    <a:pt x="0" y="50"/>
                  </a:lnTo>
                  <a:lnTo>
                    <a:pt x="0" y="50"/>
                  </a:lnTo>
                  <a:close/>
                </a:path>
              </a:pathLst>
            </a:custGeom>
            <a:solidFill>
              <a:srgbClr val="A84A3D"/>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3" name="Freeform 34"/>
            <p:cNvSpPr>
              <a:spLocks/>
            </p:cNvSpPr>
            <p:nvPr/>
          </p:nvSpPr>
          <p:spPr bwMode="auto">
            <a:xfrm>
              <a:off x="2447925" y="3597275"/>
              <a:ext cx="352425" cy="147638"/>
            </a:xfrm>
            <a:custGeom>
              <a:avLst/>
              <a:gdLst/>
              <a:ahLst/>
              <a:cxnLst>
                <a:cxn ang="0">
                  <a:pos x="0" y="44"/>
                </a:cxn>
                <a:cxn ang="0">
                  <a:pos x="428" y="187"/>
                </a:cxn>
                <a:cxn ang="0">
                  <a:pos x="443" y="124"/>
                </a:cxn>
                <a:cxn ang="0">
                  <a:pos x="36" y="0"/>
                </a:cxn>
                <a:cxn ang="0">
                  <a:pos x="0" y="44"/>
                </a:cxn>
                <a:cxn ang="0">
                  <a:pos x="0" y="44"/>
                </a:cxn>
              </a:cxnLst>
              <a:rect l="0" t="0" r="r" b="b"/>
              <a:pathLst>
                <a:path w="443" h="187">
                  <a:moveTo>
                    <a:pt x="0" y="44"/>
                  </a:moveTo>
                  <a:lnTo>
                    <a:pt x="428" y="187"/>
                  </a:lnTo>
                  <a:lnTo>
                    <a:pt x="443" y="124"/>
                  </a:lnTo>
                  <a:lnTo>
                    <a:pt x="36" y="0"/>
                  </a:lnTo>
                  <a:lnTo>
                    <a:pt x="0" y="44"/>
                  </a:lnTo>
                  <a:lnTo>
                    <a:pt x="0" y="4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4" name="Freeform 35"/>
            <p:cNvSpPr>
              <a:spLocks/>
            </p:cNvSpPr>
            <p:nvPr/>
          </p:nvSpPr>
          <p:spPr bwMode="auto">
            <a:xfrm>
              <a:off x="2540000" y="3348038"/>
              <a:ext cx="284163" cy="117475"/>
            </a:xfrm>
            <a:custGeom>
              <a:avLst/>
              <a:gdLst/>
              <a:ahLst/>
              <a:cxnLst>
                <a:cxn ang="0">
                  <a:pos x="0" y="68"/>
                </a:cxn>
                <a:cxn ang="0">
                  <a:pos x="336" y="148"/>
                </a:cxn>
                <a:cxn ang="0">
                  <a:pos x="357" y="89"/>
                </a:cxn>
                <a:cxn ang="0">
                  <a:pos x="21" y="0"/>
                </a:cxn>
                <a:cxn ang="0">
                  <a:pos x="0" y="68"/>
                </a:cxn>
                <a:cxn ang="0">
                  <a:pos x="0" y="68"/>
                </a:cxn>
              </a:cxnLst>
              <a:rect l="0" t="0" r="r" b="b"/>
              <a:pathLst>
                <a:path w="357" h="148">
                  <a:moveTo>
                    <a:pt x="0" y="68"/>
                  </a:moveTo>
                  <a:lnTo>
                    <a:pt x="336" y="148"/>
                  </a:lnTo>
                  <a:lnTo>
                    <a:pt x="357" y="89"/>
                  </a:lnTo>
                  <a:lnTo>
                    <a:pt x="21" y="0"/>
                  </a:lnTo>
                  <a:lnTo>
                    <a:pt x="0" y="68"/>
                  </a:lnTo>
                  <a:lnTo>
                    <a:pt x="0" y="6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5" name="Freeform 43"/>
            <p:cNvSpPr>
              <a:spLocks/>
            </p:cNvSpPr>
            <p:nvPr/>
          </p:nvSpPr>
          <p:spPr bwMode="auto">
            <a:xfrm>
              <a:off x="2768600" y="3133725"/>
              <a:ext cx="103188" cy="914400"/>
            </a:xfrm>
            <a:custGeom>
              <a:avLst/>
              <a:gdLst/>
              <a:ahLst/>
              <a:cxnLst>
                <a:cxn ang="0">
                  <a:pos x="70" y="0"/>
                </a:cxn>
                <a:cxn ang="0">
                  <a:pos x="0" y="1123"/>
                </a:cxn>
                <a:cxn ang="0">
                  <a:pos x="53" y="1152"/>
                </a:cxn>
                <a:cxn ang="0">
                  <a:pos x="129" y="26"/>
                </a:cxn>
                <a:cxn ang="0">
                  <a:pos x="70" y="0"/>
                </a:cxn>
                <a:cxn ang="0">
                  <a:pos x="70" y="0"/>
                </a:cxn>
              </a:cxnLst>
              <a:rect l="0" t="0" r="r" b="b"/>
              <a:pathLst>
                <a:path w="129" h="1152">
                  <a:moveTo>
                    <a:pt x="70" y="0"/>
                  </a:moveTo>
                  <a:lnTo>
                    <a:pt x="0" y="1123"/>
                  </a:lnTo>
                  <a:lnTo>
                    <a:pt x="53" y="1152"/>
                  </a:lnTo>
                  <a:lnTo>
                    <a:pt x="129" y="26"/>
                  </a:lnTo>
                  <a:lnTo>
                    <a:pt x="70" y="0"/>
                  </a:lnTo>
                  <a:lnTo>
                    <a:pt x="7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Freeform 44"/>
            <p:cNvSpPr>
              <a:spLocks/>
            </p:cNvSpPr>
            <p:nvPr/>
          </p:nvSpPr>
          <p:spPr bwMode="auto">
            <a:xfrm>
              <a:off x="2503488" y="3640138"/>
              <a:ext cx="57150" cy="177800"/>
            </a:xfrm>
            <a:custGeom>
              <a:avLst/>
              <a:gdLst/>
              <a:ahLst/>
              <a:cxnLst>
                <a:cxn ang="0">
                  <a:pos x="0" y="0"/>
                </a:cxn>
                <a:cxn ang="0">
                  <a:pos x="29" y="202"/>
                </a:cxn>
                <a:cxn ang="0">
                  <a:pos x="72" y="225"/>
                </a:cxn>
                <a:cxn ang="0">
                  <a:pos x="38" y="6"/>
                </a:cxn>
                <a:cxn ang="0">
                  <a:pos x="0" y="0"/>
                </a:cxn>
                <a:cxn ang="0">
                  <a:pos x="0" y="0"/>
                </a:cxn>
              </a:cxnLst>
              <a:rect l="0" t="0" r="r" b="b"/>
              <a:pathLst>
                <a:path w="72" h="225">
                  <a:moveTo>
                    <a:pt x="0" y="0"/>
                  </a:moveTo>
                  <a:lnTo>
                    <a:pt x="29" y="202"/>
                  </a:lnTo>
                  <a:lnTo>
                    <a:pt x="72" y="225"/>
                  </a:lnTo>
                  <a:lnTo>
                    <a:pt x="38" y="6"/>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Freeform 45"/>
            <p:cNvSpPr>
              <a:spLocks/>
            </p:cNvSpPr>
            <p:nvPr/>
          </p:nvSpPr>
          <p:spPr bwMode="auto">
            <a:xfrm>
              <a:off x="2582863" y="3673475"/>
              <a:ext cx="61913" cy="192088"/>
            </a:xfrm>
            <a:custGeom>
              <a:avLst/>
              <a:gdLst/>
              <a:ahLst/>
              <a:cxnLst>
                <a:cxn ang="0">
                  <a:pos x="0" y="0"/>
                </a:cxn>
                <a:cxn ang="0">
                  <a:pos x="36" y="219"/>
                </a:cxn>
                <a:cxn ang="0">
                  <a:pos x="78" y="242"/>
                </a:cxn>
                <a:cxn ang="0">
                  <a:pos x="40" y="12"/>
                </a:cxn>
                <a:cxn ang="0">
                  <a:pos x="0" y="0"/>
                </a:cxn>
                <a:cxn ang="0">
                  <a:pos x="0" y="0"/>
                </a:cxn>
              </a:cxnLst>
              <a:rect l="0" t="0" r="r" b="b"/>
              <a:pathLst>
                <a:path w="78" h="242">
                  <a:moveTo>
                    <a:pt x="0" y="0"/>
                  </a:moveTo>
                  <a:lnTo>
                    <a:pt x="36" y="219"/>
                  </a:lnTo>
                  <a:lnTo>
                    <a:pt x="78" y="242"/>
                  </a:lnTo>
                  <a:lnTo>
                    <a:pt x="40" y="12"/>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Freeform 46"/>
            <p:cNvSpPr>
              <a:spLocks/>
            </p:cNvSpPr>
            <p:nvPr/>
          </p:nvSpPr>
          <p:spPr bwMode="auto">
            <a:xfrm>
              <a:off x="2667000" y="3700463"/>
              <a:ext cx="61913" cy="211138"/>
            </a:xfrm>
            <a:custGeom>
              <a:avLst/>
              <a:gdLst/>
              <a:ahLst/>
              <a:cxnLst>
                <a:cxn ang="0">
                  <a:pos x="0" y="0"/>
                </a:cxn>
                <a:cxn ang="0">
                  <a:pos x="37" y="244"/>
                </a:cxn>
                <a:cxn ang="0">
                  <a:pos x="78" y="267"/>
                </a:cxn>
                <a:cxn ang="0">
                  <a:pos x="37" y="8"/>
                </a:cxn>
                <a:cxn ang="0">
                  <a:pos x="0" y="0"/>
                </a:cxn>
                <a:cxn ang="0">
                  <a:pos x="0" y="0"/>
                </a:cxn>
              </a:cxnLst>
              <a:rect l="0" t="0" r="r" b="b"/>
              <a:pathLst>
                <a:path w="78" h="267">
                  <a:moveTo>
                    <a:pt x="0" y="0"/>
                  </a:moveTo>
                  <a:lnTo>
                    <a:pt x="37" y="244"/>
                  </a:lnTo>
                  <a:lnTo>
                    <a:pt x="78" y="267"/>
                  </a:lnTo>
                  <a:lnTo>
                    <a:pt x="37" y="8"/>
                  </a:lnTo>
                  <a:lnTo>
                    <a:pt x="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9" name="Freeform 47"/>
            <p:cNvSpPr>
              <a:spLocks/>
            </p:cNvSpPr>
            <p:nvPr/>
          </p:nvSpPr>
          <p:spPr bwMode="auto">
            <a:xfrm>
              <a:off x="2568575" y="3228975"/>
              <a:ext cx="177800" cy="153988"/>
            </a:xfrm>
            <a:custGeom>
              <a:avLst/>
              <a:gdLst/>
              <a:ahLst/>
              <a:cxnLst>
                <a:cxn ang="0">
                  <a:pos x="0" y="181"/>
                </a:cxn>
                <a:cxn ang="0">
                  <a:pos x="177" y="0"/>
                </a:cxn>
                <a:cxn ang="0">
                  <a:pos x="222" y="16"/>
                </a:cxn>
                <a:cxn ang="0">
                  <a:pos x="53" y="194"/>
                </a:cxn>
                <a:cxn ang="0">
                  <a:pos x="0" y="181"/>
                </a:cxn>
                <a:cxn ang="0">
                  <a:pos x="0" y="181"/>
                </a:cxn>
              </a:cxnLst>
              <a:rect l="0" t="0" r="r" b="b"/>
              <a:pathLst>
                <a:path w="222" h="194">
                  <a:moveTo>
                    <a:pt x="0" y="181"/>
                  </a:moveTo>
                  <a:lnTo>
                    <a:pt x="177" y="0"/>
                  </a:lnTo>
                  <a:lnTo>
                    <a:pt x="222" y="16"/>
                  </a:lnTo>
                  <a:lnTo>
                    <a:pt x="53" y="194"/>
                  </a:lnTo>
                  <a:lnTo>
                    <a:pt x="0" y="181"/>
                  </a:lnTo>
                  <a:lnTo>
                    <a:pt x="0" y="18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80" name="Freeform 48"/>
            <p:cNvSpPr>
              <a:spLocks/>
            </p:cNvSpPr>
            <p:nvPr/>
          </p:nvSpPr>
          <p:spPr bwMode="auto">
            <a:xfrm>
              <a:off x="2682875" y="3254375"/>
              <a:ext cx="144463" cy="144463"/>
            </a:xfrm>
            <a:custGeom>
              <a:avLst/>
              <a:gdLst/>
              <a:ahLst/>
              <a:cxnLst>
                <a:cxn ang="0">
                  <a:pos x="137" y="0"/>
                </a:cxn>
                <a:cxn ang="0">
                  <a:pos x="0" y="165"/>
                </a:cxn>
                <a:cxn ang="0">
                  <a:pos x="54" y="182"/>
                </a:cxn>
                <a:cxn ang="0">
                  <a:pos x="183" y="13"/>
                </a:cxn>
                <a:cxn ang="0">
                  <a:pos x="137" y="0"/>
                </a:cxn>
                <a:cxn ang="0">
                  <a:pos x="137" y="0"/>
                </a:cxn>
              </a:cxnLst>
              <a:rect l="0" t="0" r="r" b="b"/>
              <a:pathLst>
                <a:path w="183" h="182">
                  <a:moveTo>
                    <a:pt x="137" y="0"/>
                  </a:moveTo>
                  <a:lnTo>
                    <a:pt x="0" y="165"/>
                  </a:lnTo>
                  <a:lnTo>
                    <a:pt x="54" y="182"/>
                  </a:lnTo>
                  <a:lnTo>
                    <a:pt x="183" y="13"/>
                  </a:lnTo>
                  <a:lnTo>
                    <a:pt x="137" y="0"/>
                  </a:lnTo>
                  <a:lnTo>
                    <a:pt x="137"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grpSp>
      <p:sp>
        <p:nvSpPr>
          <p:cNvPr id="88" name="Rectangle 87"/>
          <p:cNvSpPr/>
          <p:nvPr/>
        </p:nvSpPr>
        <p:spPr>
          <a:xfrm>
            <a:off x="4356706" y="2590800"/>
            <a:ext cx="1447800" cy="609599"/>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prstClr val="black"/>
                </a:solidFill>
                <a:latin typeface="Arial" pitchFamily="34" charset="0"/>
                <a:cs typeface="Arial" pitchFamily="34" charset="0"/>
              </a:rPr>
              <a:t>Delay </a:t>
            </a:r>
            <a:r>
              <a:rPr lang="en-US" sz="3600" b="1" dirty="0" smtClean="0">
                <a:solidFill>
                  <a:prstClr val="black"/>
                </a:solidFill>
                <a:latin typeface="Arial" pitchFamily="34" charset="0"/>
                <a:cs typeface="Arial" pitchFamily="34" charset="0"/>
                <a:sym typeface="Symbol"/>
              </a:rPr>
              <a:t></a:t>
            </a:r>
            <a:endParaRPr lang="en-US" sz="3600" dirty="0">
              <a:solidFill>
                <a:prstClr val="black"/>
              </a:solidFill>
            </a:endParaRPr>
          </a:p>
        </p:txBody>
      </p:sp>
      <p:cxnSp>
        <p:nvCxnSpPr>
          <p:cNvPr id="99" name="Straight Arrow Connector 98"/>
          <p:cNvCxnSpPr>
            <a:stCxn id="88" idx="3"/>
          </p:cNvCxnSpPr>
          <p:nvPr/>
        </p:nvCxnSpPr>
        <p:spPr>
          <a:xfrm>
            <a:off x="5804506" y="2895600"/>
            <a:ext cx="16002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a:endCxn id="96" idx="2"/>
          </p:cNvCxnSpPr>
          <p:nvPr/>
        </p:nvCxnSpPr>
        <p:spPr>
          <a:xfrm flipV="1">
            <a:off x="6185506" y="800100"/>
            <a:ext cx="1576450" cy="26550"/>
          </a:xfrm>
          <a:prstGeom prst="line">
            <a:avLst/>
          </a:prstGeom>
          <a:ln w="57150">
            <a:solidFill>
              <a:schemeClr val="tx1"/>
            </a:solidFill>
            <a:prstDash val="dash"/>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6337906" y="76200"/>
            <a:ext cx="1074333" cy="584775"/>
          </a:xfrm>
          <a:prstGeom prst="rect">
            <a:avLst/>
          </a:prstGeom>
          <a:noFill/>
        </p:spPr>
        <p:txBody>
          <a:bodyPr wrap="none" rtlCol="0">
            <a:spAutoFit/>
          </a:bodyPr>
          <a:lstStyle/>
          <a:p>
            <a:r>
              <a:rPr lang="en-US" sz="3200" b="1" i="1" dirty="0" smtClean="0">
                <a:solidFill>
                  <a:prstClr val="black"/>
                </a:solidFill>
                <a:latin typeface="Times New Roman" pitchFamily="18" charset="0"/>
                <a:cs typeface="Times New Roman" pitchFamily="18" charset="0"/>
              </a:rPr>
              <a:t>noise</a:t>
            </a:r>
            <a:endParaRPr lang="en-US" sz="3200" b="1" i="1" dirty="0">
              <a:solidFill>
                <a:prstClr val="black"/>
              </a:solidFill>
              <a:latin typeface="Times New Roman" pitchFamily="18" charset="0"/>
              <a:cs typeface="Times New Roman" pitchFamily="18" charset="0"/>
            </a:endParaRPr>
          </a:p>
        </p:txBody>
      </p:sp>
      <p:cxnSp>
        <p:nvCxnSpPr>
          <p:cNvPr id="90" name="Elbow Connector 89"/>
          <p:cNvCxnSpPr>
            <a:stCxn id="96" idx="6"/>
          </p:cNvCxnSpPr>
          <p:nvPr/>
        </p:nvCxnSpPr>
        <p:spPr>
          <a:xfrm flipV="1">
            <a:off x="8142956" y="381000"/>
            <a:ext cx="772444" cy="419100"/>
          </a:xfrm>
          <a:prstGeom prst="bentConnector3">
            <a:avLst>
              <a:gd name="adj1" fmla="val 50000"/>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6" name="Oval 95"/>
          <p:cNvSpPr/>
          <p:nvPr/>
        </p:nvSpPr>
        <p:spPr>
          <a:xfrm>
            <a:off x="7761956" y="609600"/>
            <a:ext cx="381000" cy="3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TextBox 66"/>
          <p:cNvSpPr txBox="1"/>
          <p:nvPr/>
        </p:nvSpPr>
        <p:spPr>
          <a:xfrm>
            <a:off x="228600" y="762000"/>
            <a:ext cx="3657600" cy="3108543"/>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Delay comes from sensing, communications, computing, and actuation.</a:t>
            </a:r>
          </a:p>
          <a:p>
            <a:r>
              <a:rPr lang="en-US" sz="2800" dirty="0" smtClean="0">
                <a:solidFill>
                  <a:prstClr val="black"/>
                </a:solidFill>
                <a:latin typeface="Arial" pitchFamily="34" charset="0"/>
                <a:cs typeface="Arial" pitchFamily="34" charset="0"/>
              </a:rPr>
              <a:t>Delay limits robust performance.</a:t>
            </a:r>
          </a:p>
        </p:txBody>
      </p:sp>
      <p:graphicFrame>
        <p:nvGraphicFramePr>
          <p:cNvPr id="540675" name="Object 3"/>
          <p:cNvGraphicFramePr>
            <a:graphicFrameLocks noChangeAspect="1"/>
          </p:cNvGraphicFramePr>
          <p:nvPr/>
        </p:nvGraphicFramePr>
        <p:xfrm>
          <a:off x="1371600" y="4495800"/>
          <a:ext cx="7010400" cy="1101541"/>
        </p:xfrm>
        <a:graphic>
          <a:graphicData uri="http://schemas.openxmlformats.org/presentationml/2006/ole">
            <p:oleObj spid="_x0000_s2268163" name="Equation" r:id="rId5" imgW="2603160" imgH="406080" progId="Equation.DSMT4">
              <p:embed/>
            </p:oleObj>
          </a:graphicData>
        </a:graphic>
      </p:graphicFrame>
    </p:spTree>
  </p:cSld>
  <p:clrMapOvr>
    <a:masterClrMapping/>
  </p:clrMapOvr>
  <p:transition/>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Line 10"/>
          <p:cNvSpPr>
            <a:spLocks noChangeShapeType="1"/>
          </p:cNvSpPr>
          <p:nvPr/>
        </p:nvSpPr>
        <p:spPr bwMode="auto">
          <a:xfrm>
            <a:off x="4270549" y="2937333"/>
            <a:ext cx="3946541"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3" name="Line 12"/>
          <p:cNvSpPr>
            <a:spLocks noChangeShapeType="1"/>
          </p:cNvSpPr>
          <p:nvPr/>
        </p:nvSpPr>
        <p:spPr bwMode="auto">
          <a:xfrm flipV="1">
            <a:off x="4270549" y="78822"/>
            <a:ext cx="1848" cy="285851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13"/>
          <p:cNvSpPr>
            <a:spLocks noChangeShapeType="1"/>
          </p:cNvSpPr>
          <p:nvPr/>
        </p:nvSpPr>
        <p:spPr bwMode="auto">
          <a:xfrm>
            <a:off x="4270549" y="2937333"/>
            <a:ext cx="3946541"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8" name="Line 14"/>
          <p:cNvSpPr>
            <a:spLocks noChangeShapeType="1"/>
          </p:cNvSpPr>
          <p:nvPr/>
        </p:nvSpPr>
        <p:spPr bwMode="auto">
          <a:xfrm flipV="1">
            <a:off x="4270549" y="78822"/>
            <a:ext cx="1848" cy="285851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9" name="Line 15"/>
          <p:cNvSpPr>
            <a:spLocks noChangeShapeType="1"/>
          </p:cNvSpPr>
          <p:nvPr/>
        </p:nvSpPr>
        <p:spPr bwMode="auto">
          <a:xfrm flipV="1">
            <a:off x="4270549"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0" name="Line 17"/>
          <p:cNvSpPr>
            <a:spLocks noChangeShapeType="1"/>
          </p:cNvSpPr>
          <p:nvPr/>
        </p:nvSpPr>
        <p:spPr bwMode="auto">
          <a:xfrm flipV="1">
            <a:off x="4270549" y="2898441"/>
            <a:ext cx="1848" cy="38892"/>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1" name="Line 21"/>
          <p:cNvSpPr>
            <a:spLocks noChangeShapeType="1"/>
          </p:cNvSpPr>
          <p:nvPr/>
        </p:nvSpPr>
        <p:spPr bwMode="auto">
          <a:xfrm flipV="1">
            <a:off x="485809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2" name="Line 23"/>
          <p:cNvSpPr>
            <a:spLocks noChangeShapeType="1"/>
          </p:cNvSpPr>
          <p:nvPr/>
        </p:nvSpPr>
        <p:spPr bwMode="auto">
          <a:xfrm flipV="1">
            <a:off x="520175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3" name="Line 25"/>
          <p:cNvSpPr>
            <a:spLocks noChangeShapeType="1"/>
          </p:cNvSpPr>
          <p:nvPr/>
        </p:nvSpPr>
        <p:spPr bwMode="auto">
          <a:xfrm flipV="1">
            <a:off x="5456728"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4" name="Line 27"/>
          <p:cNvSpPr>
            <a:spLocks noChangeShapeType="1"/>
          </p:cNvSpPr>
          <p:nvPr/>
        </p:nvSpPr>
        <p:spPr bwMode="auto">
          <a:xfrm flipV="1">
            <a:off x="564518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5" name="Line 29"/>
          <p:cNvSpPr>
            <a:spLocks noChangeShapeType="1"/>
          </p:cNvSpPr>
          <p:nvPr/>
        </p:nvSpPr>
        <p:spPr bwMode="auto">
          <a:xfrm flipV="1">
            <a:off x="5800388"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6" name="Line 31"/>
          <p:cNvSpPr>
            <a:spLocks noChangeShapeType="1"/>
          </p:cNvSpPr>
          <p:nvPr/>
        </p:nvSpPr>
        <p:spPr bwMode="auto">
          <a:xfrm flipV="1">
            <a:off x="593341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7" name="Line 33"/>
          <p:cNvSpPr>
            <a:spLocks noChangeShapeType="1"/>
          </p:cNvSpPr>
          <p:nvPr/>
        </p:nvSpPr>
        <p:spPr bwMode="auto">
          <a:xfrm flipV="1">
            <a:off x="604427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8" name="Line 35"/>
          <p:cNvSpPr>
            <a:spLocks noChangeShapeType="1"/>
          </p:cNvSpPr>
          <p:nvPr/>
        </p:nvSpPr>
        <p:spPr bwMode="auto">
          <a:xfrm flipV="1">
            <a:off x="614404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9" name="Line 37"/>
          <p:cNvSpPr>
            <a:spLocks noChangeShapeType="1"/>
          </p:cNvSpPr>
          <p:nvPr/>
        </p:nvSpPr>
        <p:spPr bwMode="auto">
          <a:xfrm flipV="1">
            <a:off x="6243819"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0" name="Line 39"/>
          <p:cNvSpPr>
            <a:spLocks noChangeShapeType="1"/>
          </p:cNvSpPr>
          <p:nvPr/>
        </p:nvSpPr>
        <p:spPr bwMode="auto">
          <a:xfrm flipV="1">
            <a:off x="6243819" y="2898441"/>
            <a:ext cx="1848" cy="38892"/>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1" name="Line 43"/>
          <p:cNvSpPr>
            <a:spLocks noChangeShapeType="1"/>
          </p:cNvSpPr>
          <p:nvPr/>
        </p:nvSpPr>
        <p:spPr bwMode="auto">
          <a:xfrm flipV="1">
            <a:off x="6831366"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2" name="Line 45"/>
          <p:cNvSpPr>
            <a:spLocks noChangeShapeType="1"/>
          </p:cNvSpPr>
          <p:nvPr/>
        </p:nvSpPr>
        <p:spPr bwMode="auto">
          <a:xfrm flipV="1">
            <a:off x="717502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3" name="Line 47"/>
          <p:cNvSpPr>
            <a:spLocks noChangeShapeType="1"/>
          </p:cNvSpPr>
          <p:nvPr/>
        </p:nvSpPr>
        <p:spPr bwMode="auto">
          <a:xfrm flipV="1">
            <a:off x="7429999"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4" name="Line 49"/>
          <p:cNvSpPr>
            <a:spLocks noChangeShapeType="1"/>
          </p:cNvSpPr>
          <p:nvPr/>
        </p:nvSpPr>
        <p:spPr bwMode="auto">
          <a:xfrm flipV="1">
            <a:off x="761845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5" name="Line 51"/>
          <p:cNvSpPr>
            <a:spLocks noChangeShapeType="1"/>
          </p:cNvSpPr>
          <p:nvPr/>
        </p:nvSpPr>
        <p:spPr bwMode="auto">
          <a:xfrm flipV="1">
            <a:off x="777365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6" name="Line 53"/>
          <p:cNvSpPr>
            <a:spLocks noChangeShapeType="1"/>
          </p:cNvSpPr>
          <p:nvPr/>
        </p:nvSpPr>
        <p:spPr bwMode="auto">
          <a:xfrm flipV="1">
            <a:off x="790668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7" name="Line 55"/>
          <p:cNvSpPr>
            <a:spLocks noChangeShapeType="1"/>
          </p:cNvSpPr>
          <p:nvPr/>
        </p:nvSpPr>
        <p:spPr bwMode="auto">
          <a:xfrm flipV="1">
            <a:off x="801754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8" name="Line 57"/>
          <p:cNvSpPr>
            <a:spLocks noChangeShapeType="1"/>
          </p:cNvSpPr>
          <p:nvPr/>
        </p:nvSpPr>
        <p:spPr bwMode="auto">
          <a:xfrm flipV="1">
            <a:off x="811731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9" name="Line 65"/>
          <p:cNvSpPr>
            <a:spLocks noChangeShapeType="1"/>
          </p:cNvSpPr>
          <p:nvPr/>
        </p:nvSpPr>
        <p:spPr bwMode="auto">
          <a:xfrm>
            <a:off x="4270549" y="2937333"/>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0" name="Line 67"/>
          <p:cNvSpPr>
            <a:spLocks noChangeShapeType="1"/>
          </p:cNvSpPr>
          <p:nvPr/>
        </p:nvSpPr>
        <p:spPr bwMode="auto">
          <a:xfrm>
            <a:off x="4270549" y="2937333"/>
            <a:ext cx="33258"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1" name="Line 71"/>
          <p:cNvSpPr>
            <a:spLocks noChangeShapeType="1"/>
          </p:cNvSpPr>
          <p:nvPr/>
        </p:nvSpPr>
        <p:spPr bwMode="auto">
          <a:xfrm>
            <a:off x="4270549" y="2072001"/>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2" name="Line 73"/>
          <p:cNvSpPr>
            <a:spLocks noChangeShapeType="1"/>
          </p:cNvSpPr>
          <p:nvPr/>
        </p:nvSpPr>
        <p:spPr bwMode="auto">
          <a:xfrm>
            <a:off x="4270549" y="1566414"/>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3" name="Line 75"/>
          <p:cNvSpPr>
            <a:spLocks noChangeShapeType="1"/>
          </p:cNvSpPr>
          <p:nvPr/>
        </p:nvSpPr>
        <p:spPr bwMode="auto">
          <a:xfrm>
            <a:off x="4270549" y="1206670"/>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4" name="Line 77"/>
          <p:cNvSpPr>
            <a:spLocks noChangeShapeType="1"/>
          </p:cNvSpPr>
          <p:nvPr/>
        </p:nvSpPr>
        <p:spPr bwMode="auto">
          <a:xfrm>
            <a:off x="4270549" y="934430"/>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5" name="Line 79"/>
          <p:cNvSpPr>
            <a:spLocks noChangeShapeType="1"/>
          </p:cNvSpPr>
          <p:nvPr/>
        </p:nvSpPr>
        <p:spPr bwMode="auto">
          <a:xfrm>
            <a:off x="4270549" y="710805"/>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6" name="Line 81"/>
          <p:cNvSpPr>
            <a:spLocks noChangeShapeType="1"/>
          </p:cNvSpPr>
          <p:nvPr/>
        </p:nvSpPr>
        <p:spPr bwMode="auto">
          <a:xfrm>
            <a:off x="4270549" y="516349"/>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7" name="Line 83"/>
          <p:cNvSpPr>
            <a:spLocks noChangeShapeType="1"/>
          </p:cNvSpPr>
          <p:nvPr/>
        </p:nvSpPr>
        <p:spPr bwMode="auto">
          <a:xfrm>
            <a:off x="4270549" y="351061"/>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8" name="Line 94"/>
          <p:cNvSpPr>
            <a:spLocks noChangeShapeType="1"/>
          </p:cNvSpPr>
          <p:nvPr/>
        </p:nvSpPr>
        <p:spPr bwMode="auto">
          <a:xfrm>
            <a:off x="4270549" y="2937333"/>
            <a:ext cx="3946541"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9" name="Line 96"/>
          <p:cNvSpPr>
            <a:spLocks noChangeShapeType="1"/>
          </p:cNvSpPr>
          <p:nvPr/>
        </p:nvSpPr>
        <p:spPr bwMode="auto">
          <a:xfrm flipV="1">
            <a:off x="4270549" y="78822"/>
            <a:ext cx="1848" cy="285851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0" name="TextBox 129"/>
          <p:cNvSpPr txBox="1"/>
          <p:nvPr/>
        </p:nvSpPr>
        <p:spPr>
          <a:xfrm>
            <a:off x="2590800" y="118905"/>
            <a:ext cx="1650929" cy="523220"/>
          </a:xfrm>
          <a:prstGeom prst="rect">
            <a:avLst/>
          </a:prstGeom>
          <a:noFill/>
        </p:spPr>
        <p:txBody>
          <a:bodyPr wrap="square" rtlCol="0">
            <a:spAutoFit/>
          </a:bodyPr>
          <a:lstStyle/>
          <a:p>
            <a:r>
              <a:rPr lang="en-US" sz="2800" dirty="0" smtClean="0">
                <a:solidFill>
                  <a:prstClr val="black"/>
                </a:solidFill>
              </a:rPr>
              <a:t>Fragility</a:t>
            </a:r>
            <a:endParaRPr lang="en-US" sz="2800" dirty="0">
              <a:solidFill>
                <a:prstClr val="black"/>
              </a:solidFill>
            </a:endParaRPr>
          </a:p>
        </p:txBody>
      </p:sp>
      <p:sp>
        <p:nvSpPr>
          <p:cNvPr id="131" name="TextBox 130"/>
          <p:cNvSpPr txBox="1"/>
          <p:nvPr/>
        </p:nvSpPr>
        <p:spPr>
          <a:xfrm>
            <a:off x="5459604" y="1367413"/>
            <a:ext cx="712596" cy="646331"/>
          </a:xfrm>
          <a:prstGeom prst="rect">
            <a:avLst/>
          </a:prstGeom>
          <a:noFill/>
        </p:spPr>
        <p:txBody>
          <a:bodyPr wrap="square" rtlCol="0">
            <a:spAutoFit/>
          </a:bodyPr>
          <a:lstStyle/>
          <a:p>
            <a:r>
              <a:rPr lang="en-US" sz="3600" dirty="0" smtClean="0">
                <a:solidFill>
                  <a:srgbClr val="0000CC"/>
                </a:solidFill>
              </a:rPr>
              <a:t>up</a:t>
            </a:r>
            <a:endParaRPr lang="en-US" sz="3600" dirty="0">
              <a:solidFill>
                <a:srgbClr val="0000CC"/>
              </a:solidFill>
            </a:endParaRPr>
          </a:p>
        </p:txBody>
      </p:sp>
      <p:graphicFrame>
        <p:nvGraphicFramePr>
          <p:cNvPr id="132" name="Object 6"/>
          <p:cNvGraphicFramePr>
            <a:graphicFrameLocks noChangeAspect="1"/>
          </p:cNvGraphicFramePr>
          <p:nvPr/>
        </p:nvGraphicFramePr>
        <p:xfrm>
          <a:off x="3505200" y="1010697"/>
          <a:ext cx="639012" cy="835838"/>
        </p:xfrm>
        <a:graphic>
          <a:graphicData uri="http://schemas.openxmlformats.org/presentationml/2006/ole">
            <p:oleObj spid="_x0000_s2269186" name="Equation" r:id="rId4" imgW="304560" imgH="444240" progId="Equation.DSMT4">
              <p:embed/>
            </p:oleObj>
          </a:graphicData>
        </a:graphic>
      </p:graphicFrame>
      <p:sp>
        <p:nvSpPr>
          <p:cNvPr id="133" name="Freeform 132"/>
          <p:cNvSpPr/>
          <p:nvPr/>
        </p:nvSpPr>
        <p:spPr bwMode="auto">
          <a:xfrm>
            <a:off x="4439761" y="920307"/>
            <a:ext cx="3887295" cy="1682970"/>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srgbClr val="000000"/>
              </a:solidFill>
            </a:endParaRPr>
          </a:p>
        </p:txBody>
      </p:sp>
      <p:sp>
        <p:nvSpPr>
          <p:cNvPr id="134" name="TextBox 133"/>
          <p:cNvSpPr txBox="1"/>
          <p:nvPr/>
        </p:nvSpPr>
        <p:spPr>
          <a:xfrm>
            <a:off x="8357166" y="1624538"/>
            <a:ext cx="209367" cy="456253"/>
          </a:xfrm>
          <a:prstGeom prst="rect">
            <a:avLst/>
          </a:prstGeom>
          <a:noFill/>
        </p:spPr>
        <p:txBody>
          <a:bodyPr wrap="square" rtlCol="0">
            <a:spAutoFit/>
          </a:bodyPr>
          <a:lstStyle/>
          <a:p>
            <a:r>
              <a:rPr lang="en-US" sz="3200" i="1" dirty="0" smtClean="0">
                <a:solidFill>
                  <a:srgbClr val="000000"/>
                </a:solidFill>
              </a:rPr>
              <a:t>L</a:t>
            </a:r>
            <a:endParaRPr lang="en-US" sz="3200" i="1" dirty="0">
              <a:solidFill>
                <a:srgbClr val="000000"/>
              </a:solidFill>
            </a:endParaRPr>
          </a:p>
        </p:txBody>
      </p:sp>
      <p:grpSp>
        <p:nvGrpSpPr>
          <p:cNvPr id="2" name="Group 98"/>
          <p:cNvGrpSpPr/>
          <p:nvPr/>
        </p:nvGrpSpPr>
        <p:grpSpPr>
          <a:xfrm>
            <a:off x="8049567" y="1089464"/>
            <a:ext cx="713433" cy="1882336"/>
            <a:chOff x="7183350" y="3200400"/>
            <a:chExt cx="1219200" cy="3216761"/>
          </a:xfrm>
        </p:grpSpPr>
        <p:sp>
          <p:nvSpPr>
            <p:cNvPr id="142" name="Line 15"/>
            <p:cNvSpPr>
              <a:spLocks noChangeShapeType="1"/>
            </p:cNvSpPr>
            <p:nvPr/>
          </p:nvSpPr>
          <p:spPr bwMode="auto">
            <a:xfrm flipV="1">
              <a:off x="8382000" y="3200400"/>
              <a:ext cx="0" cy="2438400"/>
            </a:xfrm>
            <a:prstGeom prst="line">
              <a:avLst/>
            </a:prstGeom>
            <a:no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3" name="Group 68"/>
            <p:cNvGrpSpPr/>
            <p:nvPr/>
          </p:nvGrpSpPr>
          <p:grpSpPr>
            <a:xfrm rot="7965438">
              <a:off x="7187319" y="5201930"/>
              <a:ext cx="1211262" cy="1219200"/>
              <a:chOff x="946150" y="4841875"/>
              <a:chExt cx="1211262" cy="1219200"/>
            </a:xfrm>
          </p:grpSpPr>
          <p:sp>
            <p:nvSpPr>
              <p:cNvPr id="144"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45"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solidFill>
                <a:srgbClr val="000000"/>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46"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47"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48"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149"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solidFill>
                <a:srgbClr val="FFFFFF"/>
              </a:solidFill>
              <a:ln w="9525">
                <a:no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136" name="Straight Connector 135"/>
          <p:cNvCxnSpPr/>
          <p:nvPr/>
        </p:nvCxnSpPr>
        <p:spPr>
          <a:xfrm>
            <a:off x="4330002" y="2813648"/>
            <a:ext cx="3626618"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7" name="TextBox 136"/>
          <p:cNvSpPr txBox="1"/>
          <p:nvPr/>
        </p:nvSpPr>
        <p:spPr>
          <a:xfrm>
            <a:off x="4343400" y="2286000"/>
            <a:ext cx="1096945" cy="523220"/>
          </a:xfrm>
          <a:prstGeom prst="rect">
            <a:avLst/>
          </a:prstGeom>
          <a:noFill/>
        </p:spPr>
        <p:txBody>
          <a:bodyPr wrap="square" rtlCol="0">
            <a:spAutoFit/>
          </a:bodyPr>
          <a:lstStyle/>
          <a:p>
            <a:r>
              <a:rPr lang="en-US" sz="2800" dirty="0" smtClean="0">
                <a:solidFill>
                  <a:prstClr val="black"/>
                </a:solidFill>
              </a:rPr>
              <a:t>down</a:t>
            </a:r>
            <a:endParaRPr lang="en-US" sz="2800" dirty="0">
              <a:solidFill>
                <a:prstClr val="black"/>
              </a:solidFill>
            </a:endParaRPr>
          </a:p>
        </p:txBody>
      </p:sp>
      <p:sp>
        <p:nvSpPr>
          <p:cNvPr id="139" name="TextBox 138"/>
          <p:cNvSpPr txBox="1"/>
          <p:nvPr/>
        </p:nvSpPr>
        <p:spPr>
          <a:xfrm>
            <a:off x="3962400" y="2819400"/>
            <a:ext cx="1794469" cy="58477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large </a:t>
            </a:r>
            <a:r>
              <a:rPr lang="en-US" sz="3200" dirty="0" smtClean="0">
                <a:solidFill>
                  <a:prstClr val="black"/>
                </a:solidFill>
                <a:latin typeface="Arial" pitchFamily="34" charset="0"/>
                <a:cs typeface="Arial" pitchFamily="34" charset="0"/>
                <a:sym typeface="Symbol"/>
              </a:rPr>
              <a:t></a:t>
            </a:r>
          </a:p>
        </p:txBody>
      </p:sp>
      <p:sp>
        <p:nvSpPr>
          <p:cNvPr id="140" name="TextBox 139"/>
          <p:cNvSpPr txBox="1"/>
          <p:nvPr/>
        </p:nvSpPr>
        <p:spPr>
          <a:xfrm>
            <a:off x="7243187" y="2972638"/>
            <a:ext cx="1367413" cy="58477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small </a:t>
            </a:r>
            <a:r>
              <a:rPr lang="en-US" sz="3200" dirty="0" smtClean="0">
                <a:solidFill>
                  <a:prstClr val="black"/>
                </a:solidFill>
                <a:latin typeface="Arial" pitchFamily="34" charset="0"/>
                <a:cs typeface="Arial" pitchFamily="34" charset="0"/>
                <a:sym typeface="Symbol"/>
              </a:rPr>
              <a:t></a:t>
            </a:r>
          </a:p>
        </p:txBody>
      </p:sp>
      <p:sp>
        <p:nvSpPr>
          <p:cNvPr id="152" name="TextBox 151"/>
          <p:cNvSpPr txBox="1"/>
          <p:nvPr/>
        </p:nvSpPr>
        <p:spPr>
          <a:xfrm>
            <a:off x="304800" y="1066800"/>
            <a:ext cx="2667000" cy="954107"/>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Delay makes control hard.</a:t>
            </a:r>
          </a:p>
        </p:txBody>
      </p:sp>
      <p:sp>
        <p:nvSpPr>
          <p:cNvPr id="153" name="Up Arrow 152"/>
          <p:cNvSpPr/>
          <p:nvPr/>
        </p:nvSpPr>
        <p:spPr>
          <a:xfrm>
            <a:off x="1219200" y="2286000"/>
            <a:ext cx="381000" cy="8382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5" name="TextBox 154"/>
          <p:cNvSpPr txBox="1"/>
          <p:nvPr/>
        </p:nvSpPr>
        <p:spPr>
          <a:xfrm>
            <a:off x="5638800" y="4101405"/>
            <a:ext cx="3276600" cy="1384995"/>
          </a:xfrm>
          <a:prstGeom prst="rect">
            <a:avLst/>
          </a:prstGeom>
          <a:noFill/>
        </p:spPr>
        <p:txBody>
          <a:bodyPr wrap="square" rtlCol="0">
            <a:spAutoFit/>
          </a:bodyPr>
          <a:lstStyle/>
          <a:p>
            <a:pPr algn="r"/>
            <a:endParaRPr lang="en-US" sz="2800" b="1" i="1" dirty="0" smtClean="0">
              <a:solidFill>
                <a:prstClr val="black"/>
              </a:solidFill>
              <a:latin typeface="Arial" pitchFamily="34" charset="0"/>
              <a:cs typeface="Arial" pitchFamily="34" charset="0"/>
            </a:endParaRPr>
          </a:p>
          <a:p>
            <a:pPr algn="r"/>
            <a:endParaRPr lang="en-US" sz="2800" b="1" i="1" dirty="0" smtClean="0">
              <a:solidFill>
                <a:prstClr val="black"/>
              </a:solidFill>
              <a:latin typeface="Arial" pitchFamily="34" charset="0"/>
              <a:cs typeface="Arial" pitchFamily="34" charset="0"/>
            </a:endParaRPr>
          </a:p>
          <a:p>
            <a:pPr algn="r"/>
            <a:r>
              <a:rPr lang="en-US" sz="2800" b="1" i="1" dirty="0" smtClean="0">
                <a:solidFill>
                  <a:prstClr val="black"/>
                </a:solidFill>
                <a:latin typeface="Arial" pitchFamily="34" charset="0"/>
                <a:cs typeface="Arial" pitchFamily="34" charset="0"/>
              </a:rPr>
              <a:t>computation</a:t>
            </a:r>
            <a:r>
              <a:rPr lang="en-US" sz="2800" b="1" i="1" dirty="0" smtClean="0">
                <a:solidFill>
                  <a:prstClr val="white"/>
                </a:solidFill>
                <a:latin typeface="Arial" pitchFamily="34" charset="0"/>
                <a:cs typeface="Arial" pitchFamily="34" charset="0"/>
              </a:rPr>
              <a:t>.</a:t>
            </a:r>
            <a:r>
              <a:rPr lang="en-US" sz="2800" dirty="0" smtClean="0">
                <a:solidFill>
                  <a:prstClr val="black"/>
                </a:solidFill>
                <a:latin typeface="Arial" pitchFamily="34" charset="0"/>
                <a:cs typeface="Arial" pitchFamily="34" charset="0"/>
              </a:rPr>
              <a:t> </a:t>
            </a:r>
            <a:endParaRPr lang="en-US" sz="2800" dirty="0">
              <a:solidFill>
                <a:prstClr val="black"/>
              </a:solidFill>
              <a:latin typeface="Arial" pitchFamily="34" charset="0"/>
              <a:cs typeface="Arial" pitchFamily="34" charset="0"/>
            </a:endParaRPr>
          </a:p>
        </p:txBody>
      </p:sp>
      <p:sp>
        <p:nvSpPr>
          <p:cNvPr id="165" name="Freeform 164"/>
          <p:cNvSpPr/>
          <p:nvPr/>
        </p:nvSpPr>
        <p:spPr>
          <a:xfrm>
            <a:off x="3015856" y="3124200"/>
            <a:ext cx="794144" cy="1219200"/>
          </a:xfrm>
          <a:custGeom>
            <a:avLst/>
            <a:gdLst>
              <a:gd name="connsiteX0" fmla="*/ 0 w 3029803"/>
              <a:gd name="connsiteY0" fmla="*/ 668741 h 668741"/>
              <a:gd name="connsiteX1" fmla="*/ 1173708 w 3029803"/>
              <a:gd name="connsiteY1" fmla="*/ 136478 h 668741"/>
              <a:gd name="connsiteX2" fmla="*/ 3029803 w 3029803"/>
              <a:gd name="connsiteY2" fmla="*/ 0 h 668741"/>
              <a:gd name="connsiteX0" fmla="*/ 1701610 w 2035980"/>
              <a:gd name="connsiteY0" fmla="*/ 1589774 h 1589774"/>
              <a:gd name="connsiteX1" fmla="*/ 30897 w 2035980"/>
              <a:gd name="connsiteY1" fmla="*/ 246607 h 1589774"/>
              <a:gd name="connsiteX2" fmla="*/ 1886992 w 2035980"/>
              <a:gd name="connsiteY2" fmla="*/ 110129 h 1589774"/>
              <a:gd name="connsiteX0" fmla="*/ 1701610 w 1886992"/>
              <a:gd name="connsiteY0" fmla="*/ 1589774 h 1589774"/>
              <a:gd name="connsiteX1" fmla="*/ 30897 w 1886992"/>
              <a:gd name="connsiteY1" fmla="*/ 246607 h 1589774"/>
              <a:gd name="connsiteX2" fmla="*/ 1886992 w 1886992"/>
              <a:gd name="connsiteY2" fmla="*/ 110129 h 1589774"/>
              <a:gd name="connsiteX0" fmla="*/ 1916806 w 2102188"/>
              <a:gd name="connsiteY0" fmla="*/ 1612520 h 1612520"/>
              <a:gd name="connsiteX1" fmla="*/ 246093 w 2102188"/>
              <a:gd name="connsiteY1" fmla="*/ 269353 h 1612520"/>
              <a:gd name="connsiteX2" fmla="*/ 696421 w 2102188"/>
              <a:gd name="connsiteY2" fmla="*/ 22746 h 1612520"/>
              <a:gd name="connsiteX3" fmla="*/ 2102188 w 2102188"/>
              <a:gd name="connsiteY3" fmla="*/ 132875 h 1612520"/>
              <a:gd name="connsiteX0" fmla="*/ 1701610 w 1886992"/>
              <a:gd name="connsiteY0" fmla="*/ 1589774 h 1589774"/>
              <a:gd name="connsiteX1" fmla="*/ 30897 w 1886992"/>
              <a:gd name="connsiteY1" fmla="*/ 246607 h 1589774"/>
              <a:gd name="connsiteX2" fmla="*/ 1886992 w 1886992"/>
              <a:gd name="connsiteY2" fmla="*/ 110129 h 1589774"/>
              <a:gd name="connsiteX0" fmla="*/ 1411690 w 1597072"/>
              <a:gd name="connsiteY0" fmla="*/ 1479645 h 1479645"/>
              <a:gd name="connsiteX1" fmla="*/ 30897 w 1597072"/>
              <a:gd name="connsiteY1" fmla="*/ 651871 h 1479645"/>
              <a:gd name="connsiteX2" fmla="*/ 1597072 w 1597072"/>
              <a:gd name="connsiteY2" fmla="*/ 0 h 1479645"/>
              <a:gd name="connsiteX0" fmla="*/ 2737104 w 2737105"/>
              <a:gd name="connsiteY0" fmla="*/ 1403445 h 1403445"/>
              <a:gd name="connsiteX1" fmla="*/ 167275 w 2737105"/>
              <a:gd name="connsiteY1" fmla="*/ 651871 h 1403445"/>
              <a:gd name="connsiteX2" fmla="*/ 1733450 w 2737105"/>
              <a:gd name="connsiteY2" fmla="*/ 0 h 1403445"/>
              <a:gd name="connsiteX0" fmla="*/ 2737104 w 2737105"/>
              <a:gd name="connsiteY0" fmla="*/ 1403445 h 1403445"/>
              <a:gd name="connsiteX1" fmla="*/ 167275 w 2737105"/>
              <a:gd name="connsiteY1" fmla="*/ 651871 h 1403445"/>
              <a:gd name="connsiteX2" fmla="*/ 1733450 w 2737105"/>
              <a:gd name="connsiteY2" fmla="*/ 0 h 1403445"/>
              <a:gd name="connsiteX0" fmla="*/ 2971291 w 2971291"/>
              <a:gd name="connsiteY0" fmla="*/ 1251045 h 1251045"/>
              <a:gd name="connsiteX1" fmla="*/ 200730 w 2971291"/>
              <a:gd name="connsiteY1" fmla="*/ 651871 h 1251045"/>
              <a:gd name="connsiteX2" fmla="*/ 1766905 w 2971291"/>
              <a:gd name="connsiteY2" fmla="*/ 0 h 1251045"/>
              <a:gd name="connsiteX0" fmla="*/ 2971291 w 2971291"/>
              <a:gd name="connsiteY0" fmla="*/ 1251045 h 1251045"/>
              <a:gd name="connsiteX1" fmla="*/ 200730 w 2971291"/>
              <a:gd name="connsiteY1" fmla="*/ 651871 h 1251045"/>
              <a:gd name="connsiteX2" fmla="*/ 1766905 w 2971291"/>
              <a:gd name="connsiteY2" fmla="*/ 0 h 1251045"/>
              <a:gd name="connsiteX0" fmla="*/ 2904381 w 2904381"/>
              <a:gd name="connsiteY0" fmla="*/ 1219200 h 1219200"/>
              <a:gd name="connsiteX1" fmla="*/ 133820 w 2904381"/>
              <a:gd name="connsiteY1" fmla="*/ 620026 h 1219200"/>
              <a:gd name="connsiteX2" fmla="*/ 2101458 w 2904381"/>
              <a:gd name="connsiteY2" fmla="*/ 0 h 1219200"/>
              <a:gd name="connsiteX0" fmla="*/ 2091985 w 2091985"/>
              <a:gd name="connsiteY0" fmla="*/ 1219200 h 1219200"/>
              <a:gd name="connsiteX1" fmla="*/ 17765 w 2091985"/>
              <a:gd name="connsiteY1" fmla="*/ 620026 h 1219200"/>
              <a:gd name="connsiteX2" fmla="*/ 1985403 w 2091985"/>
              <a:gd name="connsiteY2" fmla="*/ 0 h 1219200"/>
            </a:gdLst>
            <a:ahLst/>
            <a:cxnLst>
              <a:cxn ang="0">
                <a:pos x="connsiteX0" y="connsiteY0"/>
              </a:cxn>
              <a:cxn ang="0">
                <a:pos x="connsiteX1" y="connsiteY1"/>
              </a:cxn>
              <a:cxn ang="0">
                <a:pos x="connsiteX2" y="connsiteY2"/>
              </a:cxn>
            </a:cxnLst>
            <a:rect l="l" t="t" r="r" b="b"/>
            <a:pathLst>
              <a:path w="2091985" h="1219200">
                <a:moveTo>
                  <a:pt x="2091985" y="1219200"/>
                </a:moveTo>
                <a:cubicBezTo>
                  <a:pt x="845615" y="1077036"/>
                  <a:pt x="35529" y="823226"/>
                  <a:pt x="17765" y="620026"/>
                </a:cubicBezTo>
                <a:cubicBezTo>
                  <a:pt x="1" y="416826"/>
                  <a:pt x="1598717" y="28433"/>
                  <a:pt x="1985403" y="0"/>
                </a:cubicBezTo>
              </a:path>
            </a:pathLst>
          </a:custGeom>
          <a:ln w="762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166" name="TextBox 165"/>
          <p:cNvSpPr txBox="1"/>
          <p:nvPr/>
        </p:nvSpPr>
        <p:spPr>
          <a:xfrm>
            <a:off x="457200" y="3276600"/>
            <a:ext cx="2667000" cy="138499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Computation delay adds to total delay.</a:t>
            </a:r>
          </a:p>
        </p:txBody>
      </p:sp>
      <p:sp>
        <p:nvSpPr>
          <p:cNvPr id="167" name="TextBox 166"/>
          <p:cNvSpPr txBox="1"/>
          <p:nvPr/>
        </p:nvSpPr>
        <p:spPr>
          <a:xfrm>
            <a:off x="990600" y="5181600"/>
            <a:ext cx="2590800" cy="138499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Computation is a component in control.</a:t>
            </a:r>
          </a:p>
        </p:txBody>
      </p:sp>
      <p:graphicFrame>
        <p:nvGraphicFramePr>
          <p:cNvPr id="543748" name="Object 4"/>
          <p:cNvGraphicFramePr>
            <a:graphicFrameLocks noChangeAspect="1"/>
          </p:cNvGraphicFramePr>
          <p:nvPr/>
        </p:nvGraphicFramePr>
        <p:xfrm>
          <a:off x="4419600" y="0"/>
          <a:ext cx="4429386" cy="914400"/>
        </p:xfrm>
        <a:graphic>
          <a:graphicData uri="http://schemas.openxmlformats.org/presentationml/2006/ole">
            <p:oleObj spid="_x0000_s2269187" name="Equation" r:id="rId5" imgW="1981080" imgH="406080" progId="Equation.DSMT4">
              <p:embed/>
            </p:oleObj>
          </a:graphicData>
        </a:graphic>
      </p:graphicFrame>
      <p:grpSp>
        <p:nvGrpSpPr>
          <p:cNvPr id="4" name="Group 70"/>
          <p:cNvGrpSpPr/>
          <p:nvPr/>
        </p:nvGrpSpPr>
        <p:grpSpPr>
          <a:xfrm>
            <a:off x="3886200" y="3956684"/>
            <a:ext cx="4069139" cy="2748916"/>
            <a:chOff x="152401" y="3845242"/>
            <a:chExt cx="4069139" cy="2748916"/>
          </a:xfrm>
        </p:grpSpPr>
        <p:cxnSp>
          <p:nvCxnSpPr>
            <p:cNvPr id="72" name="Straight Arrow Connector 71"/>
            <p:cNvCxnSpPr/>
            <p:nvPr/>
          </p:nvCxnSpPr>
          <p:spPr bwMode="auto">
            <a:xfrm>
              <a:off x="1163587" y="6055042"/>
              <a:ext cx="2722613" cy="0"/>
            </a:xfrm>
            <a:prstGeom prst="straightConnector1">
              <a:avLst/>
            </a:prstGeom>
            <a:noFill/>
            <a:ln w="57150" cap="flat" cmpd="sng" algn="ctr">
              <a:solidFill>
                <a:schemeClr val="tx1"/>
              </a:solidFill>
              <a:prstDash val="solid"/>
              <a:round/>
              <a:headEnd type="none" w="med" len="med"/>
              <a:tailEnd type="arrow"/>
            </a:ln>
            <a:effectLst/>
          </p:spPr>
        </p:cxnSp>
        <p:cxnSp>
          <p:nvCxnSpPr>
            <p:cNvPr id="73" name="Straight Arrow Connector 72"/>
            <p:cNvCxnSpPr/>
            <p:nvPr/>
          </p:nvCxnSpPr>
          <p:spPr bwMode="auto">
            <a:xfrm flipV="1">
              <a:off x="1136450" y="3845242"/>
              <a:ext cx="0" cy="2209800"/>
            </a:xfrm>
            <a:prstGeom prst="straightConnector1">
              <a:avLst/>
            </a:prstGeom>
            <a:noFill/>
            <a:ln w="57150" cap="flat" cmpd="sng" algn="ctr">
              <a:solidFill>
                <a:schemeClr val="tx1"/>
              </a:solidFill>
              <a:prstDash val="solid"/>
              <a:round/>
              <a:headEnd type="none" w="med" len="med"/>
              <a:tailEnd type="arrow"/>
            </a:ln>
            <a:effectLst/>
          </p:spPr>
        </p:cxnSp>
        <p:sp>
          <p:nvSpPr>
            <p:cNvPr id="74" name="TextBox 73"/>
            <p:cNvSpPr txBox="1"/>
            <p:nvPr/>
          </p:nvSpPr>
          <p:spPr>
            <a:xfrm>
              <a:off x="228601" y="5293042"/>
              <a:ext cx="1143000" cy="830997"/>
            </a:xfrm>
            <a:prstGeom prst="rect">
              <a:avLst/>
            </a:prstGeom>
            <a:noFill/>
          </p:spPr>
          <p:txBody>
            <a:bodyPr wrap="square" rtlCol="0">
              <a:spAutoFit/>
            </a:bodyPr>
            <a:lstStyle/>
            <a:p>
              <a:r>
                <a:rPr lang="en-US" sz="2400" dirty="0" smtClean="0">
                  <a:solidFill>
                    <a:srgbClr val="000000"/>
                  </a:solidFill>
                </a:rPr>
                <a:t>small delay</a:t>
              </a:r>
              <a:endParaRPr lang="en-US" sz="2400" dirty="0">
                <a:solidFill>
                  <a:srgbClr val="000000"/>
                </a:solidFill>
              </a:endParaRPr>
            </a:p>
          </p:txBody>
        </p:sp>
        <p:sp>
          <p:nvSpPr>
            <p:cNvPr id="75" name="TextBox 74"/>
            <p:cNvSpPr txBox="1"/>
            <p:nvPr/>
          </p:nvSpPr>
          <p:spPr>
            <a:xfrm>
              <a:off x="152401" y="3921442"/>
              <a:ext cx="1143000" cy="954107"/>
            </a:xfrm>
            <a:prstGeom prst="rect">
              <a:avLst/>
            </a:prstGeom>
            <a:noFill/>
          </p:spPr>
          <p:txBody>
            <a:bodyPr wrap="square" rtlCol="0">
              <a:spAutoFit/>
            </a:bodyPr>
            <a:lstStyle/>
            <a:p>
              <a:r>
                <a:rPr lang="en-US" sz="2800" dirty="0" err="1" smtClean="0">
                  <a:solidFill>
                    <a:srgbClr val="000000"/>
                  </a:solidFill>
                  <a:latin typeface="Arial" pitchFamily="34" charset="0"/>
                  <a:cs typeface="Arial" pitchFamily="34" charset="0"/>
                </a:rPr>
                <a:t>largedelay</a:t>
              </a:r>
              <a:endParaRPr lang="en-US" sz="2800" dirty="0">
                <a:solidFill>
                  <a:srgbClr val="000000"/>
                </a:solidFill>
                <a:latin typeface="Arial" pitchFamily="34" charset="0"/>
                <a:cs typeface="Arial" pitchFamily="34" charset="0"/>
              </a:endParaRPr>
            </a:p>
          </p:txBody>
        </p:sp>
        <p:sp>
          <p:nvSpPr>
            <p:cNvPr id="76" name="TextBox 75"/>
            <p:cNvSpPr txBox="1"/>
            <p:nvPr/>
          </p:nvSpPr>
          <p:spPr>
            <a:xfrm>
              <a:off x="934987" y="6132493"/>
              <a:ext cx="1627337" cy="461665"/>
            </a:xfrm>
            <a:prstGeom prst="rect">
              <a:avLst/>
            </a:prstGeom>
            <a:noFill/>
          </p:spPr>
          <p:txBody>
            <a:bodyPr wrap="square" rtlCol="0">
              <a:spAutoFit/>
            </a:bodyPr>
            <a:lstStyle/>
            <a:p>
              <a:r>
                <a:rPr lang="en-US" sz="2400" dirty="0" smtClean="0">
                  <a:solidFill>
                    <a:srgbClr val="0070C0"/>
                  </a:solidFill>
                </a:rPr>
                <a:t>Flexible</a:t>
              </a:r>
            </a:p>
          </p:txBody>
        </p:sp>
        <p:sp>
          <p:nvSpPr>
            <p:cNvPr id="77" name="TextBox 76"/>
            <p:cNvSpPr txBox="1"/>
            <p:nvPr/>
          </p:nvSpPr>
          <p:spPr>
            <a:xfrm>
              <a:off x="2895600" y="6096000"/>
              <a:ext cx="1325940" cy="461665"/>
            </a:xfrm>
            <a:prstGeom prst="rect">
              <a:avLst/>
            </a:prstGeom>
            <a:noFill/>
          </p:spPr>
          <p:txBody>
            <a:bodyPr wrap="none" rtlCol="0">
              <a:spAutoFit/>
            </a:bodyPr>
            <a:lstStyle/>
            <a:p>
              <a:r>
                <a:rPr lang="en-US" sz="2400" dirty="0" smtClean="0">
                  <a:solidFill>
                    <a:srgbClr val="0070C0"/>
                  </a:solidFill>
                </a:rPr>
                <a:t>Inflexible</a:t>
              </a:r>
            </a:p>
          </p:txBody>
        </p:sp>
        <p:cxnSp>
          <p:nvCxnSpPr>
            <p:cNvPr id="78" name="Straight Connector 77"/>
            <p:cNvCxnSpPr/>
            <p:nvPr/>
          </p:nvCxnSpPr>
          <p:spPr bwMode="auto">
            <a:xfrm>
              <a:off x="1392187" y="3997642"/>
              <a:ext cx="1960613" cy="1793558"/>
            </a:xfrm>
            <a:prstGeom prst="line">
              <a:avLst/>
            </a:prstGeom>
            <a:noFill/>
            <a:ln w="76200" cap="flat" cmpd="sng" algn="ctr">
              <a:gradFill>
                <a:gsLst>
                  <a:gs pos="0">
                    <a:srgbClr val="00FFFF"/>
                  </a:gs>
                  <a:gs pos="54000">
                    <a:srgbClr val="FFFF00"/>
                  </a:gs>
                </a:gsLst>
                <a:lin ang="5400000" scaled="0"/>
              </a:gradFill>
              <a:prstDash val="dash"/>
              <a:round/>
              <a:headEnd type="none" w="med" len="med"/>
              <a:tailEnd type="none" w="med" len="med"/>
            </a:ln>
            <a:effectLst/>
          </p:spPr>
        </p:cxnSp>
        <p:sp>
          <p:nvSpPr>
            <p:cNvPr id="79" name="TextBox 78"/>
            <p:cNvSpPr txBox="1"/>
            <p:nvPr/>
          </p:nvSpPr>
          <p:spPr>
            <a:xfrm rot="2700000">
              <a:off x="1212633" y="5050486"/>
              <a:ext cx="2000869" cy="523220"/>
            </a:xfrm>
            <a:prstGeom prst="rect">
              <a:avLst/>
            </a:prstGeom>
            <a:noFill/>
            <a:ln>
              <a:noFill/>
            </a:ln>
          </p:spPr>
          <p:txBody>
            <a:bodyPr wrap="none" rtlCol="0">
              <a:spAutoFit/>
            </a:bodyPr>
            <a:lstStyle/>
            <a:p>
              <a:r>
                <a:rPr lang="en-US" sz="2800" b="1" dirty="0" smtClean="0">
                  <a:solidFill>
                    <a:prstClr val="black"/>
                  </a:solidFill>
                </a:rPr>
                <a:t>hard limits</a:t>
              </a:r>
              <a:endParaRPr lang="en-US" sz="2800" b="1" dirty="0">
                <a:solidFill>
                  <a:prstClr val="black"/>
                </a:solidFill>
              </a:endParaRPr>
            </a:p>
          </p:txBody>
        </p:sp>
      </p:grpSp>
    </p:spTree>
  </p:cSld>
  <p:clrMapOvr>
    <a:masterClrMapping/>
  </p:clrMapOvr>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Rectangle 68"/>
          <p:cNvSpPr/>
          <p:nvPr/>
        </p:nvSpPr>
        <p:spPr bwMode="auto">
          <a:xfrm>
            <a:off x="4839670" y="5334000"/>
            <a:ext cx="2514600" cy="1371600"/>
          </a:xfrm>
          <a:prstGeom prst="rect">
            <a:avLst/>
          </a:prstGeom>
          <a:noFill/>
          <a:ln w="28575" cap="flat" cmpd="sng" algn="ctr">
            <a:solidFill>
              <a:srgbClr val="00B050"/>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pPr fontAlgn="base">
              <a:spcBef>
                <a:spcPct val="0"/>
              </a:spcBef>
              <a:spcAft>
                <a:spcPct val="0"/>
              </a:spcAft>
            </a:pPr>
            <a:r>
              <a:rPr lang="en-US" sz="3200" b="1" dirty="0" smtClean="0">
                <a:solidFill>
                  <a:srgbClr val="00B050"/>
                </a:solidFill>
              </a:rPr>
              <a:t>Plant</a:t>
            </a:r>
          </a:p>
        </p:txBody>
      </p:sp>
      <p:sp>
        <p:nvSpPr>
          <p:cNvPr id="71" name="Bent-Up Arrow 70"/>
          <p:cNvSpPr/>
          <p:nvPr/>
        </p:nvSpPr>
        <p:spPr bwMode="auto">
          <a:xfrm rot="16200000" flipH="1">
            <a:off x="7091736" y="4842869"/>
            <a:ext cx="1820467" cy="1295400"/>
          </a:xfrm>
          <a:prstGeom prst="bentUpArrow">
            <a:avLst>
              <a:gd name="adj1" fmla="val 42735"/>
              <a:gd name="adj2" fmla="val 39040"/>
              <a:gd name="adj3" fmla="val 30911"/>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dirty="0" smtClean="0">
              <a:solidFill>
                <a:srgbClr val="000000"/>
              </a:solidFill>
            </a:endParaRPr>
          </a:p>
        </p:txBody>
      </p:sp>
      <p:sp>
        <p:nvSpPr>
          <p:cNvPr id="72" name="TextBox 71"/>
          <p:cNvSpPr txBox="1"/>
          <p:nvPr/>
        </p:nvSpPr>
        <p:spPr>
          <a:xfrm>
            <a:off x="7735270" y="5646760"/>
            <a:ext cx="764953" cy="523220"/>
          </a:xfrm>
          <a:prstGeom prst="rect">
            <a:avLst/>
          </a:prstGeom>
          <a:noFill/>
        </p:spPr>
        <p:txBody>
          <a:bodyPr wrap="none" rtlCol="0">
            <a:spAutoFit/>
          </a:bodyPr>
          <a:lstStyle/>
          <a:p>
            <a:r>
              <a:rPr lang="en-US" sz="2800" b="1" dirty="0" smtClean="0">
                <a:solidFill>
                  <a:srgbClr val="000000"/>
                </a:solidFill>
              </a:rPr>
              <a:t>Act</a:t>
            </a:r>
            <a:endParaRPr lang="en-US" sz="2800" b="1" dirty="0">
              <a:solidFill>
                <a:srgbClr val="000000"/>
              </a:solidFill>
            </a:endParaRPr>
          </a:p>
        </p:txBody>
      </p:sp>
      <p:sp>
        <p:nvSpPr>
          <p:cNvPr id="73" name="Bent-Up Arrow 72"/>
          <p:cNvSpPr/>
          <p:nvPr/>
        </p:nvSpPr>
        <p:spPr bwMode="auto">
          <a:xfrm flipH="1">
            <a:off x="3360338" y="4495800"/>
            <a:ext cx="1485900" cy="1781502"/>
          </a:xfrm>
          <a:prstGeom prst="bentUpArrow">
            <a:avLst>
              <a:gd name="adj1" fmla="val 38301"/>
              <a:gd name="adj2" fmla="val 36084"/>
              <a:gd name="adj3" fmla="val 30911"/>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dirty="0" smtClean="0">
              <a:solidFill>
                <a:srgbClr val="000000"/>
              </a:solidFill>
            </a:endParaRPr>
          </a:p>
        </p:txBody>
      </p:sp>
      <p:sp>
        <p:nvSpPr>
          <p:cNvPr id="74" name="TextBox 73"/>
          <p:cNvSpPr txBox="1"/>
          <p:nvPr/>
        </p:nvSpPr>
        <p:spPr>
          <a:xfrm>
            <a:off x="3635494" y="5707194"/>
            <a:ext cx="1244251" cy="523220"/>
          </a:xfrm>
          <a:prstGeom prst="rect">
            <a:avLst/>
          </a:prstGeom>
          <a:noFill/>
        </p:spPr>
        <p:txBody>
          <a:bodyPr wrap="none" rtlCol="0">
            <a:spAutoFit/>
          </a:bodyPr>
          <a:lstStyle/>
          <a:p>
            <a:r>
              <a:rPr lang="en-US" sz="2800" b="1" dirty="0" smtClean="0">
                <a:solidFill>
                  <a:srgbClr val="000000"/>
                </a:solidFill>
              </a:rPr>
              <a:t>Sense</a:t>
            </a:r>
            <a:endParaRPr lang="en-US" sz="2800" b="1" dirty="0">
              <a:solidFill>
                <a:srgbClr val="000000"/>
              </a:solidFill>
            </a:endParaRPr>
          </a:p>
        </p:txBody>
      </p:sp>
      <p:sp>
        <p:nvSpPr>
          <p:cNvPr id="147" name="TextBox 146"/>
          <p:cNvSpPr txBox="1"/>
          <p:nvPr/>
        </p:nvSpPr>
        <p:spPr>
          <a:xfrm>
            <a:off x="304800" y="5678269"/>
            <a:ext cx="1826141" cy="646331"/>
          </a:xfrm>
          <a:prstGeom prst="rect">
            <a:avLst/>
          </a:prstGeom>
          <a:noFill/>
        </p:spPr>
        <p:txBody>
          <a:bodyPr wrap="none" rtlCol="0">
            <a:spAutoFit/>
          </a:bodyPr>
          <a:lstStyle/>
          <a:p>
            <a:pPr>
              <a:defRPr/>
            </a:pPr>
            <a:r>
              <a:rPr lang="en-US" sz="3600" b="1" kern="0" dirty="0" smtClean="0">
                <a:solidFill>
                  <a:srgbClr val="FF0000"/>
                </a:solidFill>
              </a:rPr>
              <a:t>Control</a:t>
            </a:r>
          </a:p>
        </p:txBody>
      </p:sp>
      <p:sp>
        <p:nvSpPr>
          <p:cNvPr id="148" name="TextBox 147"/>
          <p:cNvSpPr txBox="1"/>
          <p:nvPr/>
        </p:nvSpPr>
        <p:spPr>
          <a:xfrm>
            <a:off x="228600" y="268069"/>
            <a:ext cx="1846980" cy="584775"/>
          </a:xfrm>
          <a:prstGeom prst="rect">
            <a:avLst/>
          </a:prstGeom>
          <a:noFill/>
        </p:spPr>
        <p:txBody>
          <a:bodyPr wrap="none" rtlCol="0">
            <a:spAutoFit/>
          </a:bodyPr>
          <a:lstStyle/>
          <a:p>
            <a:pPr>
              <a:defRPr/>
            </a:pPr>
            <a:r>
              <a:rPr lang="en-US" sz="3200" kern="0" dirty="0" smtClean="0">
                <a:solidFill>
                  <a:srgbClr val="FF0000"/>
                </a:solidFill>
              </a:rPr>
              <a:t>Compute</a:t>
            </a:r>
          </a:p>
        </p:txBody>
      </p:sp>
      <p:sp>
        <p:nvSpPr>
          <p:cNvPr id="151" name="TextBox 150"/>
          <p:cNvSpPr txBox="1"/>
          <p:nvPr/>
        </p:nvSpPr>
        <p:spPr>
          <a:xfrm>
            <a:off x="152400" y="2325469"/>
            <a:ext cx="2286000" cy="2062103"/>
          </a:xfrm>
          <a:prstGeom prst="rect">
            <a:avLst/>
          </a:prstGeom>
          <a:noFill/>
        </p:spPr>
        <p:txBody>
          <a:bodyPr wrap="square" rtlCol="0">
            <a:spAutoFit/>
          </a:bodyPr>
          <a:lstStyle/>
          <a:p>
            <a:pPr algn="ctr">
              <a:defRPr/>
            </a:pPr>
            <a:r>
              <a:rPr lang="en-US" sz="3200" b="1" kern="0" dirty="0" smtClean="0">
                <a:solidFill>
                  <a:prstClr val="black"/>
                </a:solidFill>
              </a:rPr>
              <a:t>Delay is </a:t>
            </a:r>
            <a:r>
              <a:rPr lang="en-US" sz="3200" b="1" i="1" kern="0" dirty="0" smtClean="0">
                <a:solidFill>
                  <a:prstClr val="black"/>
                </a:solidFill>
              </a:rPr>
              <a:t>even more </a:t>
            </a:r>
            <a:r>
              <a:rPr lang="en-US" sz="3200" b="1" kern="0" dirty="0" smtClean="0">
                <a:solidFill>
                  <a:prstClr val="black"/>
                </a:solidFill>
              </a:rPr>
              <a:t>important in control</a:t>
            </a:r>
          </a:p>
        </p:txBody>
      </p:sp>
      <p:sp>
        <p:nvSpPr>
          <p:cNvPr id="22" name="Rectangle 21"/>
          <p:cNvSpPr/>
          <p:nvPr/>
        </p:nvSpPr>
        <p:spPr>
          <a:xfrm>
            <a:off x="4343400" y="1905000"/>
            <a:ext cx="1828800" cy="1143000"/>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23" name="Rectangle 22"/>
          <p:cNvSpPr/>
          <p:nvPr/>
        </p:nvSpPr>
        <p:spPr>
          <a:xfrm>
            <a:off x="3429000" y="3276600"/>
            <a:ext cx="5334000" cy="1143000"/>
          </a:xfrm>
          <a:prstGeom prst="rect">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24" name="TextBox 23"/>
          <p:cNvSpPr txBox="1"/>
          <p:nvPr/>
        </p:nvSpPr>
        <p:spPr>
          <a:xfrm>
            <a:off x="4548857" y="1969944"/>
            <a:ext cx="1399742" cy="461665"/>
          </a:xfrm>
          <a:prstGeom prst="rect">
            <a:avLst/>
          </a:prstGeom>
          <a:solidFill>
            <a:schemeClr val="bg1"/>
          </a:solidFill>
          <a:ln w="38100">
            <a:solidFill>
              <a:schemeClr val="accent1"/>
            </a:solidFill>
          </a:ln>
        </p:spPr>
        <p:txBody>
          <a:bodyPr wrap="square" rtlCol="0">
            <a:spAutoFit/>
          </a:bodyPr>
          <a:lstStyle/>
          <a:p>
            <a:r>
              <a:rPr lang="en-US" sz="2400" dirty="0" smtClean="0">
                <a:solidFill>
                  <a:prstClr val="black"/>
                </a:solidFill>
              </a:rPr>
              <a:t>Software</a:t>
            </a:r>
          </a:p>
        </p:txBody>
      </p:sp>
      <p:sp>
        <p:nvSpPr>
          <p:cNvPr id="25" name="TextBox 24"/>
          <p:cNvSpPr txBox="1"/>
          <p:nvPr/>
        </p:nvSpPr>
        <p:spPr>
          <a:xfrm>
            <a:off x="4475884" y="2550844"/>
            <a:ext cx="1521571" cy="461665"/>
          </a:xfrm>
          <a:prstGeom prst="rect">
            <a:avLst/>
          </a:prstGeom>
          <a:solidFill>
            <a:schemeClr val="bg1"/>
          </a:solidFill>
        </p:spPr>
        <p:txBody>
          <a:bodyPr wrap="square" rtlCol="0">
            <a:spAutoFit/>
          </a:bodyPr>
          <a:lstStyle/>
          <a:p>
            <a:r>
              <a:rPr lang="en-US" sz="2400" dirty="0" smtClean="0">
                <a:solidFill>
                  <a:prstClr val="black"/>
                </a:solidFill>
              </a:rPr>
              <a:t>Hardware</a:t>
            </a:r>
            <a:endParaRPr lang="en-US" sz="2400" dirty="0">
              <a:solidFill>
                <a:prstClr val="black"/>
              </a:solidFill>
            </a:endParaRPr>
          </a:p>
        </p:txBody>
      </p:sp>
      <p:sp>
        <p:nvSpPr>
          <p:cNvPr id="26" name="TextBox 25"/>
          <p:cNvSpPr txBox="1"/>
          <p:nvPr/>
        </p:nvSpPr>
        <p:spPr>
          <a:xfrm>
            <a:off x="3962400" y="3349092"/>
            <a:ext cx="3809999" cy="461665"/>
          </a:xfrm>
          <a:prstGeom prst="rect">
            <a:avLst/>
          </a:prstGeom>
          <a:solidFill>
            <a:schemeClr val="bg1"/>
          </a:solidFill>
          <a:ln w="38100">
            <a:solidFill>
              <a:schemeClr val="tx1"/>
            </a:solidFill>
          </a:ln>
        </p:spPr>
        <p:txBody>
          <a:bodyPr wrap="square" rtlCol="0">
            <a:spAutoFit/>
          </a:bodyPr>
          <a:lstStyle/>
          <a:p>
            <a:pPr algn="ctr"/>
            <a:r>
              <a:rPr lang="en-US" sz="2400" dirty="0" smtClean="0">
                <a:solidFill>
                  <a:prstClr val="black"/>
                </a:solidFill>
              </a:rPr>
              <a:t>Digital</a:t>
            </a:r>
          </a:p>
        </p:txBody>
      </p:sp>
      <p:sp>
        <p:nvSpPr>
          <p:cNvPr id="27" name="TextBox 26"/>
          <p:cNvSpPr txBox="1"/>
          <p:nvPr/>
        </p:nvSpPr>
        <p:spPr>
          <a:xfrm>
            <a:off x="5334000" y="3847236"/>
            <a:ext cx="1144865" cy="461665"/>
          </a:xfrm>
          <a:prstGeom prst="rect">
            <a:avLst/>
          </a:prstGeom>
          <a:noFill/>
        </p:spPr>
        <p:txBody>
          <a:bodyPr wrap="square" rtlCol="0">
            <a:spAutoFit/>
          </a:bodyPr>
          <a:lstStyle/>
          <a:p>
            <a:r>
              <a:rPr lang="en-US" sz="2400" dirty="0" smtClean="0">
                <a:solidFill>
                  <a:prstClr val="black"/>
                </a:solidFill>
              </a:rPr>
              <a:t>Analog</a:t>
            </a:r>
            <a:endParaRPr lang="en-US" sz="2400" dirty="0">
              <a:solidFill>
                <a:prstClr val="black"/>
              </a:solidFill>
            </a:endParaRPr>
          </a:p>
        </p:txBody>
      </p:sp>
      <p:cxnSp>
        <p:nvCxnSpPr>
          <p:cNvPr id="28" name="Straight Connector 27"/>
          <p:cNvCxnSpPr>
            <a:stCxn id="22" idx="2"/>
            <a:endCxn id="26" idx="0"/>
          </p:cNvCxnSpPr>
          <p:nvPr/>
        </p:nvCxnSpPr>
        <p:spPr>
          <a:xfrm>
            <a:off x="5257800" y="3048000"/>
            <a:ext cx="609600" cy="301092"/>
          </a:xfrm>
          <a:prstGeom prst="line">
            <a:avLst/>
          </a:prstGeom>
          <a:ln w="571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5105400" y="4611469"/>
            <a:ext cx="1826141" cy="646331"/>
          </a:xfrm>
          <a:prstGeom prst="rect">
            <a:avLst/>
          </a:prstGeom>
          <a:noFill/>
        </p:spPr>
        <p:txBody>
          <a:bodyPr wrap="none" rtlCol="0">
            <a:spAutoFit/>
          </a:bodyPr>
          <a:lstStyle/>
          <a:p>
            <a:pPr>
              <a:defRPr/>
            </a:pPr>
            <a:r>
              <a:rPr lang="en-US" sz="3600" b="1" kern="0" dirty="0" smtClean="0">
                <a:solidFill>
                  <a:srgbClr val="FF0000"/>
                </a:solidFill>
              </a:rPr>
              <a:t>Control</a:t>
            </a:r>
          </a:p>
        </p:txBody>
      </p:sp>
      <p:sp>
        <p:nvSpPr>
          <p:cNvPr id="32" name="TextBox 31"/>
          <p:cNvSpPr txBox="1"/>
          <p:nvPr/>
        </p:nvSpPr>
        <p:spPr>
          <a:xfrm>
            <a:off x="2819400" y="152400"/>
            <a:ext cx="5806398" cy="1384995"/>
          </a:xfrm>
          <a:prstGeom prst="rect">
            <a:avLst/>
          </a:prstGeom>
          <a:noFill/>
        </p:spPr>
        <p:txBody>
          <a:bodyPr wrap="none" rtlCol="0">
            <a:spAutoFit/>
          </a:bodyPr>
          <a:lstStyle/>
          <a:p>
            <a:r>
              <a:rPr lang="en-US" sz="2800" dirty="0" smtClean="0">
                <a:solidFill>
                  <a:srgbClr val="000000"/>
                </a:solidFill>
              </a:rPr>
              <a:t>Computational complexity of</a:t>
            </a:r>
          </a:p>
          <a:p>
            <a:pPr marL="342900" indent="-342900">
              <a:buFont typeface="Arial" pitchFamily="34" charset="0"/>
              <a:buChar char="•"/>
            </a:pPr>
            <a:r>
              <a:rPr lang="en-US" sz="2800" b="1" i="1" dirty="0" smtClean="0">
                <a:solidFill>
                  <a:srgbClr val="000000"/>
                </a:solidFill>
              </a:rPr>
              <a:t>Designing</a:t>
            </a:r>
            <a:r>
              <a:rPr lang="en-US" sz="2800" dirty="0" smtClean="0">
                <a:solidFill>
                  <a:srgbClr val="000000"/>
                </a:solidFill>
              </a:rPr>
              <a:t> control algorithms</a:t>
            </a:r>
          </a:p>
          <a:p>
            <a:pPr marL="342900" indent="-342900">
              <a:buFont typeface="Arial" pitchFamily="34" charset="0"/>
              <a:buChar char="•"/>
            </a:pPr>
            <a:r>
              <a:rPr lang="en-US" sz="2800" b="1" i="1" dirty="0" smtClean="0">
                <a:solidFill>
                  <a:srgbClr val="000000"/>
                </a:solidFill>
              </a:rPr>
              <a:t>Implementing</a:t>
            </a:r>
            <a:r>
              <a:rPr lang="en-US" sz="2800" dirty="0" smtClean="0">
                <a:solidFill>
                  <a:srgbClr val="000000"/>
                </a:solidFill>
              </a:rPr>
              <a:t> control algorithms</a:t>
            </a:r>
            <a:endParaRPr lang="en-US" sz="2800" dirty="0">
              <a:solidFill>
                <a:srgbClr val="000000"/>
              </a:solidFill>
            </a:endParaRPr>
          </a:p>
        </p:txBody>
      </p:sp>
    </p:spTree>
  </p:cSld>
  <p:clrMapOvr>
    <a:masterClrMapping/>
  </p:clrMapOvr>
  <p:transition/>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Line 10"/>
          <p:cNvSpPr>
            <a:spLocks noChangeShapeType="1"/>
          </p:cNvSpPr>
          <p:nvPr/>
        </p:nvSpPr>
        <p:spPr bwMode="auto">
          <a:xfrm>
            <a:off x="4270549" y="2937333"/>
            <a:ext cx="3946541"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3" name="Line 12"/>
          <p:cNvSpPr>
            <a:spLocks noChangeShapeType="1"/>
          </p:cNvSpPr>
          <p:nvPr/>
        </p:nvSpPr>
        <p:spPr bwMode="auto">
          <a:xfrm flipV="1">
            <a:off x="4270549" y="78822"/>
            <a:ext cx="1848" cy="285851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13"/>
          <p:cNvSpPr>
            <a:spLocks noChangeShapeType="1"/>
          </p:cNvSpPr>
          <p:nvPr/>
        </p:nvSpPr>
        <p:spPr bwMode="auto">
          <a:xfrm>
            <a:off x="4270549" y="2937333"/>
            <a:ext cx="3946541"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8" name="Line 14"/>
          <p:cNvSpPr>
            <a:spLocks noChangeShapeType="1"/>
          </p:cNvSpPr>
          <p:nvPr/>
        </p:nvSpPr>
        <p:spPr bwMode="auto">
          <a:xfrm flipV="1">
            <a:off x="4270549" y="78822"/>
            <a:ext cx="1848" cy="285851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9" name="Line 15"/>
          <p:cNvSpPr>
            <a:spLocks noChangeShapeType="1"/>
          </p:cNvSpPr>
          <p:nvPr/>
        </p:nvSpPr>
        <p:spPr bwMode="auto">
          <a:xfrm flipV="1">
            <a:off x="4270549"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0" name="Line 17"/>
          <p:cNvSpPr>
            <a:spLocks noChangeShapeType="1"/>
          </p:cNvSpPr>
          <p:nvPr/>
        </p:nvSpPr>
        <p:spPr bwMode="auto">
          <a:xfrm flipV="1">
            <a:off x="4270549" y="2898441"/>
            <a:ext cx="1848" cy="38892"/>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1" name="Line 21"/>
          <p:cNvSpPr>
            <a:spLocks noChangeShapeType="1"/>
          </p:cNvSpPr>
          <p:nvPr/>
        </p:nvSpPr>
        <p:spPr bwMode="auto">
          <a:xfrm flipV="1">
            <a:off x="485809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2" name="Line 23"/>
          <p:cNvSpPr>
            <a:spLocks noChangeShapeType="1"/>
          </p:cNvSpPr>
          <p:nvPr/>
        </p:nvSpPr>
        <p:spPr bwMode="auto">
          <a:xfrm flipV="1">
            <a:off x="520175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3" name="Line 25"/>
          <p:cNvSpPr>
            <a:spLocks noChangeShapeType="1"/>
          </p:cNvSpPr>
          <p:nvPr/>
        </p:nvSpPr>
        <p:spPr bwMode="auto">
          <a:xfrm flipV="1">
            <a:off x="5456728"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4" name="Line 27"/>
          <p:cNvSpPr>
            <a:spLocks noChangeShapeType="1"/>
          </p:cNvSpPr>
          <p:nvPr/>
        </p:nvSpPr>
        <p:spPr bwMode="auto">
          <a:xfrm flipV="1">
            <a:off x="564518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5" name="Line 29"/>
          <p:cNvSpPr>
            <a:spLocks noChangeShapeType="1"/>
          </p:cNvSpPr>
          <p:nvPr/>
        </p:nvSpPr>
        <p:spPr bwMode="auto">
          <a:xfrm flipV="1">
            <a:off x="5800388"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6" name="Line 31"/>
          <p:cNvSpPr>
            <a:spLocks noChangeShapeType="1"/>
          </p:cNvSpPr>
          <p:nvPr/>
        </p:nvSpPr>
        <p:spPr bwMode="auto">
          <a:xfrm flipV="1">
            <a:off x="593341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7" name="Line 33"/>
          <p:cNvSpPr>
            <a:spLocks noChangeShapeType="1"/>
          </p:cNvSpPr>
          <p:nvPr/>
        </p:nvSpPr>
        <p:spPr bwMode="auto">
          <a:xfrm flipV="1">
            <a:off x="604427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8" name="Line 35"/>
          <p:cNvSpPr>
            <a:spLocks noChangeShapeType="1"/>
          </p:cNvSpPr>
          <p:nvPr/>
        </p:nvSpPr>
        <p:spPr bwMode="auto">
          <a:xfrm flipV="1">
            <a:off x="6144047"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9" name="Line 37"/>
          <p:cNvSpPr>
            <a:spLocks noChangeShapeType="1"/>
          </p:cNvSpPr>
          <p:nvPr/>
        </p:nvSpPr>
        <p:spPr bwMode="auto">
          <a:xfrm flipV="1">
            <a:off x="6243819"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0" name="Line 39"/>
          <p:cNvSpPr>
            <a:spLocks noChangeShapeType="1"/>
          </p:cNvSpPr>
          <p:nvPr/>
        </p:nvSpPr>
        <p:spPr bwMode="auto">
          <a:xfrm flipV="1">
            <a:off x="6243819" y="2898441"/>
            <a:ext cx="1848" cy="38892"/>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1" name="Line 43"/>
          <p:cNvSpPr>
            <a:spLocks noChangeShapeType="1"/>
          </p:cNvSpPr>
          <p:nvPr/>
        </p:nvSpPr>
        <p:spPr bwMode="auto">
          <a:xfrm flipV="1">
            <a:off x="6831366"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2" name="Line 45"/>
          <p:cNvSpPr>
            <a:spLocks noChangeShapeType="1"/>
          </p:cNvSpPr>
          <p:nvPr/>
        </p:nvSpPr>
        <p:spPr bwMode="auto">
          <a:xfrm flipV="1">
            <a:off x="7175025"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3" name="Line 47"/>
          <p:cNvSpPr>
            <a:spLocks noChangeShapeType="1"/>
          </p:cNvSpPr>
          <p:nvPr/>
        </p:nvSpPr>
        <p:spPr bwMode="auto">
          <a:xfrm flipV="1">
            <a:off x="7429999" y="2917887"/>
            <a:ext cx="1848" cy="19445"/>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19" name="Line 65"/>
          <p:cNvSpPr>
            <a:spLocks noChangeShapeType="1"/>
          </p:cNvSpPr>
          <p:nvPr/>
        </p:nvSpPr>
        <p:spPr bwMode="auto">
          <a:xfrm>
            <a:off x="4270549" y="2937333"/>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0" name="Line 67"/>
          <p:cNvSpPr>
            <a:spLocks noChangeShapeType="1"/>
          </p:cNvSpPr>
          <p:nvPr/>
        </p:nvSpPr>
        <p:spPr bwMode="auto">
          <a:xfrm>
            <a:off x="4270549" y="2937333"/>
            <a:ext cx="33258"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1" name="Line 71"/>
          <p:cNvSpPr>
            <a:spLocks noChangeShapeType="1"/>
          </p:cNvSpPr>
          <p:nvPr/>
        </p:nvSpPr>
        <p:spPr bwMode="auto">
          <a:xfrm>
            <a:off x="4270549" y="2072001"/>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2" name="Line 73"/>
          <p:cNvSpPr>
            <a:spLocks noChangeShapeType="1"/>
          </p:cNvSpPr>
          <p:nvPr/>
        </p:nvSpPr>
        <p:spPr bwMode="auto">
          <a:xfrm>
            <a:off x="4270549" y="1566414"/>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3" name="Line 75"/>
          <p:cNvSpPr>
            <a:spLocks noChangeShapeType="1"/>
          </p:cNvSpPr>
          <p:nvPr/>
        </p:nvSpPr>
        <p:spPr bwMode="auto">
          <a:xfrm>
            <a:off x="4270549" y="1206670"/>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4" name="Line 77"/>
          <p:cNvSpPr>
            <a:spLocks noChangeShapeType="1"/>
          </p:cNvSpPr>
          <p:nvPr/>
        </p:nvSpPr>
        <p:spPr bwMode="auto">
          <a:xfrm>
            <a:off x="4270549" y="934430"/>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5" name="Line 79"/>
          <p:cNvSpPr>
            <a:spLocks noChangeShapeType="1"/>
          </p:cNvSpPr>
          <p:nvPr/>
        </p:nvSpPr>
        <p:spPr bwMode="auto">
          <a:xfrm>
            <a:off x="4270549" y="710805"/>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6" name="Line 81"/>
          <p:cNvSpPr>
            <a:spLocks noChangeShapeType="1"/>
          </p:cNvSpPr>
          <p:nvPr/>
        </p:nvSpPr>
        <p:spPr bwMode="auto">
          <a:xfrm>
            <a:off x="4270549" y="516349"/>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7" name="Line 83"/>
          <p:cNvSpPr>
            <a:spLocks noChangeShapeType="1"/>
          </p:cNvSpPr>
          <p:nvPr/>
        </p:nvSpPr>
        <p:spPr bwMode="auto">
          <a:xfrm>
            <a:off x="4270549" y="351061"/>
            <a:ext cx="11086"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8" name="Line 94"/>
          <p:cNvSpPr>
            <a:spLocks noChangeShapeType="1"/>
          </p:cNvSpPr>
          <p:nvPr/>
        </p:nvSpPr>
        <p:spPr bwMode="auto">
          <a:xfrm>
            <a:off x="4270549" y="2937333"/>
            <a:ext cx="3946541" cy="162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9" name="Line 96"/>
          <p:cNvSpPr>
            <a:spLocks noChangeShapeType="1"/>
          </p:cNvSpPr>
          <p:nvPr/>
        </p:nvSpPr>
        <p:spPr bwMode="auto">
          <a:xfrm flipV="1">
            <a:off x="4270549" y="78822"/>
            <a:ext cx="1848" cy="2858511"/>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0" name="TextBox 129"/>
          <p:cNvSpPr txBox="1"/>
          <p:nvPr/>
        </p:nvSpPr>
        <p:spPr>
          <a:xfrm>
            <a:off x="2590800" y="118905"/>
            <a:ext cx="1650929" cy="523220"/>
          </a:xfrm>
          <a:prstGeom prst="rect">
            <a:avLst/>
          </a:prstGeom>
          <a:noFill/>
        </p:spPr>
        <p:txBody>
          <a:bodyPr wrap="square" rtlCol="0">
            <a:spAutoFit/>
          </a:bodyPr>
          <a:lstStyle/>
          <a:p>
            <a:r>
              <a:rPr lang="en-US" sz="2800" dirty="0" smtClean="0">
                <a:solidFill>
                  <a:prstClr val="black"/>
                </a:solidFill>
              </a:rPr>
              <a:t>Fragility</a:t>
            </a:r>
            <a:endParaRPr lang="en-US" sz="2800" dirty="0">
              <a:solidFill>
                <a:prstClr val="black"/>
              </a:solidFill>
            </a:endParaRPr>
          </a:p>
        </p:txBody>
      </p:sp>
      <p:sp>
        <p:nvSpPr>
          <p:cNvPr id="131" name="TextBox 130"/>
          <p:cNvSpPr txBox="1"/>
          <p:nvPr/>
        </p:nvSpPr>
        <p:spPr>
          <a:xfrm>
            <a:off x="5459604" y="1367413"/>
            <a:ext cx="712596" cy="646331"/>
          </a:xfrm>
          <a:prstGeom prst="rect">
            <a:avLst/>
          </a:prstGeom>
          <a:noFill/>
        </p:spPr>
        <p:txBody>
          <a:bodyPr wrap="square" rtlCol="0">
            <a:spAutoFit/>
          </a:bodyPr>
          <a:lstStyle/>
          <a:p>
            <a:r>
              <a:rPr lang="en-US" sz="3600" dirty="0" smtClean="0">
                <a:solidFill>
                  <a:srgbClr val="0000CC"/>
                </a:solidFill>
              </a:rPr>
              <a:t>up</a:t>
            </a:r>
            <a:endParaRPr lang="en-US" sz="3600" dirty="0">
              <a:solidFill>
                <a:srgbClr val="0000CC"/>
              </a:solidFill>
            </a:endParaRPr>
          </a:p>
        </p:txBody>
      </p:sp>
      <p:graphicFrame>
        <p:nvGraphicFramePr>
          <p:cNvPr id="132" name="Object 6"/>
          <p:cNvGraphicFramePr>
            <a:graphicFrameLocks noChangeAspect="1"/>
          </p:cNvGraphicFramePr>
          <p:nvPr/>
        </p:nvGraphicFramePr>
        <p:xfrm>
          <a:off x="3505200" y="1010697"/>
          <a:ext cx="639012" cy="835838"/>
        </p:xfrm>
        <a:graphic>
          <a:graphicData uri="http://schemas.openxmlformats.org/presentationml/2006/ole">
            <p:oleObj spid="_x0000_s2270210" name="Equation" r:id="rId4" imgW="304560" imgH="444240" progId="Equation.DSMT4">
              <p:embed/>
            </p:oleObj>
          </a:graphicData>
        </a:graphic>
      </p:graphicFrame>
      <p:sp>
        <p:nvSpPr>
          <p:cNvPr id="133" name="Freeform 132"/>
          <p:cNvSpPr/>
          <p:nvPr/>
        </p:nvSpPr>
        <p:spPr bwMode="auto">
          <a:xfrm>
            <a:off x="4439761" y="920307"/>
            <a:ext cx="3887295" cy="1682970"/>
          </a:xfrm>
          <a:custGeom>
            <a:avLst/>
            <a:gdLst>
              <a:gd name="connsiteX0" fmla="*/ 0 w 4982308"/>
              <a:gd name="connsiteY0" fmla="*/ 0 h 2157046"/>
              <a:gd name="connsiteX1" fmla="*/ 1488831 w 4982308"/>
              <a:gd name="connsiteY1" fmla="*/ 1230923 h 2157046"/>
              <a:gd name="connsiteX2" fmla="*/ 4982308 w 4982308"/>
              <a:gd name="connsiteY2" fmla="*/ 2157046 h 2157046"/>
            </a:gdLst>
            <a:ahLst/>
            <a:cxnLst>
              <a:cxn ang="0">
                <a:pos x="connsiteX0" y="connsiteY0"/>
              </a:cxn>
              <a:cxn ang="0">
                <a:pos x="connsiteX1" y="connsiteY1"/>
              </a:cxn>
              <a:cxn ang="0">
                <a:pos x="connsiteX2" y="connsiteY2"/>
              </a:cxn>
            </a:cxnLst>
            <a:rect l="l" t="t" r="r" b="b"/>
            <a:pathLst>
              <a:path w="4982308" h="2157046">
                <a:moveTo>
                  <a:pt x="0" y="0"/>
                </a:moveTo>
                <a:cubicBezTo>
                  <a:pt x="329223" y="435707"/>
                  <a:pt x="658446" y="871415"/>
                  <a:pt x="1488831" y="1230923"/>
                </a:cubicBezTo>
                <a:cubicBezTo>
                  <a:pt x="2319216" y="1590431"/>
                  <a:pt x="3650762" y="1873738"/>
                  <a:pt x="4982308" y="2157046"/>
                </a:cubicBezTo>
              </a:path>
            </a:pathLst>
          </a:custGeom>
          <a:noFill/>
          <a:ln w="76200" cap="flat" cmpd="sng" algn="ctr">
            <a:solidFill>
              <a:srgbClr val="3333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800" smtClean="0">
              <a:solidFill>
                <a:srgbClr val="000000"/>
              </a:solidFill>
            </a:endParaRPr>
          </a:p>
        </p:txBody>
      </p:sp>
      <p:cxnSp>
        <p:nvCxnSpPr>
          <p:cNvPr id="136" name="Straight Connector 135"/>
          <p:cNvCxnSpPr/>
          <p:nvPr/>
        </p:nvCxnSpPr>
        <p:spPr>
          <a:xfrm>
            <a:off x="4330002" y="2813648"/>
            <a:ext cx="3626618" cy="0"/>
          </a:xfrm>
          <a:prstGeom prst="line">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7" name="TextBox 136"/>
          <p:cNvSpPr txBox="1"/>
          <p:nvPr/>
        </p:nvSpPr>
        <p:spPr>
          <a:xfrm>
            <a:off x="4343400" y="2286000"/>
            <a:ext cx="1096945" cy="523220"/>
          </a:xfrm>
          <a:prstGeom prst="rect">
            <a:avLst/>
          </a:prstGeom>
          <a:noFill/>
        </p:spPr>
        <p:txBody>
          <a:bodyPr wrap="square" rtlCol="0">
            <a:spAutoFit/>
          </a:bodyPr>
          <a:lstStyle/>
          <a:p>
            <a:r>
              <a:rPr lang="en-US" sz="2800" dirty="0" smtClean="0">
                <a:solidFill>
                  <a:prstClr val="black"/>
                </a:solidFill>
              </a:rPr>
              <a:t>down</a:t>
            </a:r>
            <a:endParaRPr lang="en-US" sz="2800" dirty="0">
              <a:solidFill>
                <a:prstClr val="black"/>
              </a:solidFill>
            </a:endParaRPr>
          </a:p>
        </p:txBody>
      </p:sp>
      <p:sp>
        <p:nvSpPr>
          <p:cNvPr id="139" name="TextBox 138"/>
          <p:cNvSpPr txBox="1"/>
          <p:nvPr/>
        </p:nvSpPr>
        <p:spPr>
          <a:xfrm>
            <a:off x="4758731" y="2819400"/>
            <a:ext cx="1794469" cy="58477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large </a:t>
            </a:r>
            <a:r>
              <a:rPr lang="en-US" sz="3200" dirty="0" smtClean="0">
                <a:solidFill>
                  <a:prstClr val="black"/>
                </a:solidFill>
                <a:latin typeface="Arial" pitchFamily="34" charset="0"/>
                <a:cs typeface="Arial" pitchFamily="34" charset="0"/>
                <a:sym typeface="Symbol"/>
              </a:rPr>
              <a:t></a:t>
            </a:r>
          </a:p>
        </p:txBody>
      </p:sp>
      <p:sp>
        <p:nvSpPr>
          <p:cNvPr id="140" name="TextBox 139"/>
          <p:cNvSpPr txBox="1"/>
          <p:nvPr/>
        </p:nvSpPr>
        <p:spPr>
          <a:xfrm>
            <a:off x="7319387" y="2819400"/>
            <a:ext cx="1367413" cy="584775"/>
          </a:xfrm>
          <a:prstGeom prst="rect">
            <a:avLst/>
          </a:prstGeom>
          <a:noFill/>
        </p:spPr>
        <p:txBody>
          <a:bodyPr wrap="square" rtlCol="0">
            <a:spAutoFit/>
          </a:bodyPr>
          <a:lstStyle/>
          <a:p>
            <a:r>
              <a:rPr lang="en-US" sz="2800" dirty="0" smtClean="0">
                <a:solidFill>
                  <a:prstClr val="black"/>
                </a:solidFill>
                <a:latin typeface="Arial" pitchFamily="34" charset="0"/>
                <a:cs typeface="Arial" pitchFamily="34" charset="0"/>
              </a:rPr>
              <a:t>small </a:t>
            </a:r>
            <a:r>
              <a:rPr lang="en-US" sz="3200" dirty="0" smtClean="0">
                <a:solidFill>
                  <a:prstClr val="black"/>
                </a:solidFill>
                <a:latin typeface="Arial" pitchFamily="34" charset="0"/>
                <a:cs typeface="Arial" pitchFamily="34" charset="0"/>
                <a:sym typeface="Symbol"/>
              </a:rPr>
              <a:t></a:t>
            </a:r>
          </a:p>
        </p:txBody>
      </p:sp>
      <p:cxnSp>
        <p:nvCxnSpPr>
          <p:cNvPr id="157" name="Straight Arrow Connector 156"/>
          <p:cNvCxnSpPr/>
          <p:nvPr/>
        </p:nvCxnSpPr>
        <p:spPr bwMode="auto">
          <a:xfrm>
            <a:off x="4267200" y="2895600"/>
            <a:ext cx="4267200" cy="2743200"/>
          </a:xfrm>
          <a:prstGeom prst="straightConnector1">
            <a:avLst/>
          </a:prstGeom>
          <a:noFill/>
          <a:ln w="57150" cap="flat" cmpd="sng" algn="ctr">
            <a:solidFill>
              <a:schemeClr val="tx1"/>
            </a:solidFill>
            <a:prstDash val="solid"/>
            <a:round/>
            <a:headEnd type="none" w="med" len="med"/>
            <a:tailEnd type="arrow"/>
          </a:ln>
          <a:effectLst/>
        </p:spPr>
      </p:cxnSp>
      <p:sp>
        <p:nvSpPr>
          <p:cNvPr id="161" name="TextBox 160"/>
          <p:cNvSpPr txBox="1"/>
          <p:nvPr/>
        </p:nvSpPr>
        <p:spPr>
          <a:xfrm rot="2036996">
            <a:off x="4132886" y="3550040"/>
            <a:ext cx="1703537" cy="584775"/>
          </a:xfrm>
          <a:prstGeom prst="rect">
            <a:avLst/>
          </a:prstGeom>
          <a:noFill/>
        </p:spPr>
        <p:txBody>
          <a:bodyPr wrap="square" rtlCol="0">
            <a:spAutoFit/>
          </a:bodyPr>
          <a:lstStyle/>
          <a:p>
            <a:r>
              <a:rPr lang="en-US" sz="3200" b="1" dirty="0" smtClean="0">
                <a:solidFill>
                  <a:srgbClr val="0070C0"/>
                </a:solidFill>
                <a:latin typeface="Arial" pitchFamily="34" charset="0"/>
                <a:cs typeface="Arial" pitchFamily="34" charset="0"/>
              </a:rPr>
              <a:t>Flexible</a:t>
            </a:r>
          </a:p>
        </p:txBody>
      </p:sp>
      <p:sp>
        <p:nvSpPr>
          <p:cNvPr id="162" name="TextBox 161"/>
          <p:cNvSpPr txBox="1"/>
          <p:nvPr/>
        </p:nvSpPr>
        <p:spPr>
          <a:xfrm rot="1997763">
            <a:off x="6621576" y="5315548"/>
            <a:ext cx="2050930" cy="584775"/>
          </a:xfrm>
          <a:prstGeom prst="rect">
            <a:avLst/>
          </a:prstGeom>
          <a:noFill/>
        </p:spPr>
        <p:txBody>
          <a:bodyPr wrap="square" rtlCol="0">
            <a:spAutoFit/>
          </a:bodyPr>
          <a:lstStyle/>
          <a:p>
            <a:r>
              <a:rPr lang="en-US" sz="3200" b="1" dirty="0" smtClean="0">
                <a:solidFill>
                  <a:srgbClr val="0070C0"/>
                </a:solidFill>
                <a:latin typeface="Arial" pitchFamily="34" charset="0"/>
                <a:cs typeface="Arial" pitchFamily="34" charset="0"/>
              </a:rPr>
              <a:t>Inflexible</a:t>
            </a:r>
          </a:p>
        </p:txBody>
      </p:sp>
      <p:graphicFrame>
        <p:nvGraphicFramePr>
          <p:cNvPr id="543748" name="Object 4"/>
          <p:cNvGraphicFramePr>
            <a:graphicFrameLocks noChangeAspect="1"/>
          </p:cNvGraphicFramePr>
          <p:nvPr/>
        </p:nvGraphicFramePr>
        <p:xfrm>
          <a:off x="4419600" y="0"/>
          <a:ext cx="4429386" cy="914400"/>
        </p:xfrm>
        <a:graphic>
          <a:graphicData uri="http://schemas.openxmlformats.org/presentationml/2006/ole">
            <p:oleObj spid="_x0000_s2270211" name="Equation" r:id="rId5" imgW="1981080" imgH="406080" progId="Equation.DSMT4">
              <p:embed/>
            </p:oleObj>
          </a:graphicData>
        </a:graphic>
      </p:graphicFrame>
      <p:sp>
        <p:nvSpPr>
          <p:cNvPr id="72" name="TextBox 71"/>
          <p:cNvSpPr txBox="1"/>
          <p:nvPr/>
        </p:nvSpPr>
        <p:spPr>
          <a:xfrm>
            <a:off x="609600" y="2151995"/>
            <a:ext cx="2743200" cy="4401205"/>
          </a:xfrm>
          <a:prstGeom prst="rect">
            <a:avLst/>
          </a:prstGeom>
          <a:solidFill>
            <a:srgbClr val="FFFF00"/>
          </a:solidFill>
          <a:ln>
            <a:solidFill>
              <a:sysClr val="windowText" lastClr="000000"/>
            </a:solidFill>
          </a:ln>
          <a:effectLst>
            <a:outerShdw blurRad="50800" dist="215900" dir="13500000" algn="br" rotWithShape="0">
              <a:prstClr val="black">
                <a:alpha val="53000"/>
              </a:prstClr>
            </a:outerShdw>
          </a:effectLst>
        </p:spPr>
        <p:txBody>
          <a:bodyPr wrap="square" rtlCol="0">
            <a:spAutoFit/>
          </a:bodyPr>
          <a:lstStyle/>
          <a:p>
            <a:pPr algn="ctr">
              <a:defRPr/>
            </a:pPr>
            <a:r>
              <a:rPr lang="en-US" sz="2800" kern="0" dirty="0" smtClean="0">
                <a:solidFill>
                  <a:sysClr val="windowText" lastClr="000000"/>
                </a:solidFill>
                <a:latin typeface="Arial" pitchFamily="34" charset="0"/>
                <a:cs typeface="Arial" pitchFamily="34" charset="0"/>
              </a:rPr>
              <a:t>This needs formalization:</a:t>
            </a:r>
          </a:p>
          <a:p>
            <a:pPr algn="ctr">
              <a:defRPr/>
            </a:pPr>
            <a:endParaRPr lang="en-US" sz="2800" kern="0" dirty="0" smtClean="0">
              <a:solidFill>
                <a:sysClr val="windowText" lastClr="000000"/>
              </a:solidFill>
              <a:latin typeface="Arial" pitchFamily="34" charset="0"/>
              <a:cs typeface="Arial" pitchFamily="34" charset="0"/>
            </a:endParaRPr>
          </a:p>
          <a:p>
            <a:pPr algn="ctr">
              <a:defRPr/>
            </a:pPr>
            <a:r>
              <a:rPr lang="en-US" sz="2800" kern="0" dirty="0" smtClean="0">
                <a:solidFill>
                  <a:sysClr val="windowText" lastClr="000000"/>
                </a:solidFill>
                <a:latin typeface="Arial" pitchFamily="34" charset="0"/>
                <a:cs typeface="Arial" pitchFamily="34" charset="0"/>
              </a:rPr>
              <a:t>What </a:t>
            </a:r>
            <a:r>
              <a:rPr lang="en-US" sz="2800" b="1" i="1" kern="0" dirty="0" smtClean="0">
                <a:solidFill>
                  <a:sysClr val="windowText" lastClr="000000"/>
                </a:solidFill>
                <a:latin typeface="Arial" pitchFamily="34" charset="0"/>
                <a:cs typeface="Arial" pitchFamily="34" charset="0"/>
              </a:rPr>
              <a:t>flexibility</a:t>
            </a:r>
            <a:r>
              <a:rPr lang="en-US" sz="2800" kern="0" dirty="0" smtClean="0">
                <a:solidFill>
                  <a:sysClr val="windowText" lastClr="000000"/>
                </a:solidFill>
                <a:latin typeface="Arial" pitchFamily="34" charset="0"/>
                <a:cs typeface="Arial" pitchFamily="34" charset="0"/>
              </a:rPr>
              <a:t> makes control hard?</a:t>
            </a:r>
          </a:p>
          <a:p>
            <a:pPr algn="ctr">
              <a:defRPr/>
            </a:pPr>
            <a:endParaRPr lang="en-US" sz="2800" kern="0" dirty="0" smtClean="0">
              <a:solidFill>
                <a:sysClr val="windowText" lastClr="000000"/>
              </a:solidFill>
              <a:latin typeface="Arial" pitchFamily="34" charset="0"/>
              <a:cs typeface="Arial" pitchFamily="34" charset="0"/>
            </a:endParaRPr>
          </a:p>
          <a:p>
            <a:pPr algn="ctr">
              <a:defRPr/>
            </a:pPr>
            <a:r>
              <a:rPr lang="en-US" sz="2800" kern="0" dirty="0" smtClean="0">
                <a:solidFill>
                  <a:sysClr val="windowText" lastClr="000000"/>
                </a:solidFill>
                <a:latin typeface="Arial" pitchFamily="34" charset="0"/>
                <a:cs typeface="Arial" pitchFamily="34" charset="0"/>
              </a:rPr>
              <a:t>Large, structured uncertainty?</a:t>
            </a:r>
          </a:p>
        </p:txBody>
      </p:sp>
    </p:spTree>
  </p:cSld>
  <p:clrMapOvr>
    <a:masterClrMapping/>
  </p:clrMapOvr>
  <p:transition/>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a:off x="3200400" y="4267200"/>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2" name="Line 12"/>
          <p:cNvSpPr>
            <a:spLocks noChangeShapeType="1"/>
          </p:cNvSpPr>
          <p:nvPr/>
        </p:nvSpPr>
        <p:spPr bwMode="auto">
          <a:xfrm flipV="1">
            <a:off x="3200400" y="603474"/>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3" name="Line 13"/>
          <p:cNvSpPr>
            <a:spLocks noChangeShapeType="1"/>
          </p:cNvSpPr>
          <p:nvPr/>
        </p:nvSpPr>
        <p:spPr bwMode="auto">
          <a:xfrm>
            <a:off x="3200400" y="4267200"/>
            <a:ext cx="5058242" cy="2078"/>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4" name="Line 14"/>
          <p:cNvSpPr>
            <a:spLocks noChangeShapeType="1"/>
          </p:cNvSpPr>
          <p:nvPr/>
        </p:nvSpPr>
        <p:spPr bwMode="auto">
          <a:xfrm flipV="1">
            <a:off x="3200400" y="603474"/>
            <a:ext cx="2369" cy="3663726"/>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5" name="Line 55"/>
          <p:cNvSpPr>
            <a:spLocks noChangeShapeType="1"/>
          </p:cNvSpPr>
          <p:nvPr/>
        </p:nvSpPr>
        <p:spPr bwMode="auto">
          <a:xfrm flipV="1">
            <a:off x="8002887" y="4242277"/>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57" name="Line 57"/>
          <p:cNvSpPr>
            <a:spLocks noChangeShapeType="1"/>
          </p:cNvSpPr>
          <p:nvPr/>
        </p:nvSpPr>
        <p:spPr bwMode="auto">
          <a:xfrm flipV="1">
            <a:off x="8130764" y="4242277"/>
            <a:ext cx="2369" cy="24923"/>
          </a:xfrm>
          <a:prstGeom prst="line">
            <a:avLst/>
          </a:prstGeom>
          <a:no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4" name="Line 94"/>
          <p:cNvSpPr>
            <a:spLocks noChangeShapeType="1"/>
          </p:cNvSpPr>
          <p:nvPr/>
        </p:nvSpPr>
        <p:spPr bwMode="auto">
          <a:xfrm>
            <a:off x="3200400" y="4267200"/>
            <a:ext cx="5058242" cy="2078"/>
          </a:xfrm>
          <a:prstGeom prst="line">
            <a:avLst/>
          </a:prstGeom>
          <a:noFill/>
          <a:ln w="38100">
            <a:solidFill>
              <a:srgbClr val="000000"/>
            </a:solidFill>
            <a:prstDash val="solid"/>
            <a:round/>
            <a:headEnd type="none" w="med" len="med"/>
            <a:tailEnd type="triangle" w="med" len="me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6" name="Line 96"/>
          <p:cNvSpPr>
            <a:spLocks noChangeShapeType="1"/>
          </p:cNvSpPr>
          <p:nvPr/>
        </p:nvSpPr>
        <p:spPr bwMode="auto">
          <a:xfrm flipV="1">
            <a:off x="3200400" y="603474"/>
            <a:ext cx="2369" cy="3663726"/>
          </a:xfrm>
          <a:prstGeom prst="line">
            <a:avLst/>
          </a:prstGeom>
          <a:noFill/>
          <a:ln w="38100">
            <a:solidFill>
              <a:srgbClr val="000000"/>
            </a:solidFill>
            <a:prstDash val="solid"/>
            <a:round/>
            <a:headEnd type="none" w="med" len="med"/>
            <a:tailEnd type="triangle" w="med" len="me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7" name="Freeform 97"/>
          <p:cNvSpPr>
            <a:spLocks/>
          </p:cNvSpPr>
          <p:nvPr/>
        </p:nvSpPr>
        <p:spPr bwMode="auto">
          <a:xfrm>
            <a:off x="3200400" y="3207959"/>
            <a:ext cx="5058242" cy="822469"/>
          </a:xfrm>
          <a:custGeom>
            <a:avLst/>
            <a:gdLst/>
            <a:ahLst/>
            <a:cxnLst>
              <a:cxn ang="0">
                <a:pos x="318" y="24"/>
              </a:cxn>
              <a:cxn ang="0">
                <a:pos x="642" y="60"/>
              </a:cxn>
              <a:cxn ang="0">
                <a:pos x="828" y="90"/>
              </a:cxn>
              <a:cxn ang="0">
                <a:pos x="960" y="114"/>
              </a:cxn>
              <a:cxn ang="0">
                <a:pos x="1068" y="138"/>
              </a:cxn>
              <a:cxn ang="0">
                <a:pos x="1152" y="156"/>
              </a:cxn>
              <a:cxn ang="0">
                <a:pos x="1224" y="174"/>
              </a:cxn>
              <a:cxn ang="0">
                <a:pos x="1284" y="192"/>
              </a:cxn>
              <a:cxn ang="0">
                <a:pos x="1338" y="204"/>
              </a:cxn>
              <a:cxn ang="0">
                <a:pos x="1386" y="216"/>
              </a:cxn>
              <a:cxn ang="0">
                <a:pos x="1428" y="228"/>
              </a:cxn>
              <a:cxn ang="0">
                <a:pos x="1470" y="240"/>
              </a:cxn>
              <a:cxn ang="0">
                <a:pos x="1506" y="252"/>
              </a:cxn>
              <a:cxn ang="0">
                <a:pos x="1542" y="258"/>
              </a:cxn>
              <a:cxn ang="0">
                <a:pos x="1572" y="270"/>
              </a:cxn>
              <a:cxn ang="0">
                <a:pos x="1602" y="276"/>
              </a:cxn>
              <a:cxn ang="0">
                <a:pos x="1632" y="282"/>
              </a:cxn>
              <a:cxn ang="0">
                <a:pos x="1662" y="288"/>
              </a:cxn>
              <a:cxn ang="0">
                <a:pos x="1686" y="294"/>
              </a:cxn>
              <a:cxn ang="0">
                <a:pos x="1710" y="300"/>
              </a:cxn>
              <a:cxn ang="0">
                <a:pos x="1728" y="306"/>
              </a:cxn>
              <a:cxn ang="0">
                <a:pos x="1752" y="312"/>
              </a:cxn>
              <a:cxn ang="0">
                <a:pos x="1770" y="318"/>
              </a:cxn>
              <a:cxn ang="0">
                <a:pos x="1794" y="324"/>
              </a:cxn>
              <a:cxn ang="0">
                <a:pos x="1812" y="330"/>
              </a:cxn>
              <a:cxn ang="0">
                <a:pos x="1830" y="330"/>
              </a:cxn>
              <a:cxn ang="0">
                <a:pos x="1848" y="336"/>
              </a:cxn>
              <a:cxn ang="0">
                <a:pos x="1866" y="342"/>
              </a:cxn>
              <a:cxn ang="0">
                <a:pos x="1878" y="342"/>
              </a:cxn>
              <a:cxn ang="0">
                <a:pos x="1896" y="348"/>
              </a:cxn>
              <a:cxn ang="0">
                <a:pos x="1914" y="348"/>
              </a:cxn>
              <a:cxn ang="0">
                <a:pos x="1926" y="354"/>
              </a:cxn>
              <a:cxn ang="0">
                <a:pos x="1938" y="354"/>
              </a:cxn>
              <a:cxn ang="0">
                <a:pos x="1956" y="360"/>
              </a:cxn>
              <a:cxn ang="0">
                <a:pos x="1968" y="360"/>
              </a:cxn>
              <a:cxn ang="0">
                <a:pos x="1980" y="366"/>
              </a:cxn>
              <a:cxn ang="0">
                <a:pos x="1992" y="366"/>
              </a:cxn>
              <a:cxn ang="0">
                <a:pos x="2004" y="372"/>
              </a:cxn>
              <a:cxn ang="0">
                <a:pos x="2016" y="372"/>
              </a:cxn>
              <a:cxn ang="0">
                <a:pos x="2028" y="378"/>
              </a:cxn>
              <a:cxn ang="0">
                <a:pos x="2040" y="378"/>
              </a:cxn>
              <a:cxn ang="0">
                <a:pos x="2052" y="378"/>
              </a:cxn>
              <a:cxn ang="0">
                <a:pos x="2064" y="384"/>
              </a:cxn>
              <a:cxn ang="0">
                <a:pos x="2076" y="384"/>
              </a:cxn>
              <a:cxn ang="0">
                <a:pos x="2088" y="390"/>
              </a:cxn>
              <a:cxn ang="0">
                <a:pos x="2100" y="390"/>
              </a:cxn>
              <a:cxn ang="0">
                <a:pos x="2112" y="390"/>
              </a:cxn>
              <a:cxn ang="0">
                <a:pos x="2124" y="396"/>
              </a:cxn>
              <a:cxn ang="0">
                <a:pos x="2136" y="396"/>
              </a:cxn>
            </a:cxnLst>
            <a:rect l="0" t="0" r="r" b="b"/>
            <a:pathLst>
              <a:path w="2136" h="396">
                <a:moveTo>
                  <a:pt x="0" y="0"/>
                </a:moveTo>
                <a:lnTo>
                  <a:pt x="318" y="24"/>
                </a:lnTo>
                <a:lnTo>
                  <a:pt x="504" y="42"/>
                </a:lnTo>
                <a:lnTo>
                  <a:pt x="642" y="60"/>
                </a:lnTo>
                <a:lnTo>
                  <a:pt x="744" y="72"/>
                </a:lnTo>
                <a:lnTo>
                  <a:pt x="828" y="90"/>
                </a:lnTo>
                <a:lnTo>
                  <a:pt x="900" y="102"/>
                </a:lnTo>
                <a:lnTo>
                  <a:pt x="960" y="114"/>
                </a:lnTo>
                <a:lnTo>
                  <a:pt x="1014" y="126"/>
                </a:lnTo>
                <a:lnTo>
                  <a:pt x="1068" y="138"/>
                </a:lnTo>
                <a:lnTo>
                  <a:pt x="1110" y="150"/>
                </a:lnTo>
                <a:lnTo>
                  <a:pt x="1152" y="156"/>
                </a:lnTo>
                <a:lnTo>
                  <a:pt x="1188" y="168"/>
                </a:lnTo>
                <a:lnTo>
                  <a:pt x="1224" y="174"/>
                </a:lnTo>
                <a:lnTo>
                  <a:pt x="1254" y="186"/>
                </a:lnTo>
                <a:lnTo>
                  <a:pt x="1284" y="192"/>
                </a:lnTo>
                <a:lnTo>
                  <a:pt x="1314" y="198"/>
                </a:lnTo>
                <a:lnTo>
                  <a:pt x="1338" y="204"/>
                </a:lnTo>
                <a:lnTo>
                  <a:pt x="1362" y="210"/>
                </a:lnTo>
                <a:lnTo>
                  <a:pt x="1386" y="216"/>
                </a:lnTo>
                <a:lnTo>
                  <a:pt x="1410" y="222"/>
                </a:lnTo>
                <a:lnTo>
                  <a:pt x="1428" y="228"/>
                </a:lnTo>
                <a:lnTo>
                  <a:pt x="1452" y="234"/>
                </a:lnTo>
                <a:lnTo>
                  <a:pt x="1470" y="240"/>
                </a:lnTo>
                <a:lnTo>
                  <a:pt x="1488" y="246"/>
                </a:lnTo>
                <a:lnTo>
                  <a:pt x="1506" y="252"/>
                </a:lnTo>
                <a:lnTo>
                  <a:pt x="1524" y="258"/>
                </a:lnTo>
                <a:lnTo>
                  <a:pt x="1542" y="258"/>
                </a:lnTo>
                <a:lnTo>
                  <a:pt x="1560" y="264"/>
                </a:lnTo>
                <a:lnTo>
                  <a:pt x="1572" y="270"/>
                </a:lnTo>
                <a:lnTo>
                  <a:pt x="1590" y="270"/>
                </a:lnTo>
                <a:lnTo>
                  <a:pt x="1602" y="276"/>
                </a:lnTo>
                <a:lnTo>
                  <a:pt x="1620" y="282"/>
                </a:lnTo>
                <a:lnTo>
                  <a:pt x="1632" y="282"/>
                </a:lnTo>
                <a:lnTo>
                  <a:pt x="1644" y="288"/>
                </a:lnTo>
                <a:lnTo>
                  <a:pt x="1662" y="288"/>
                </a:lnTo>
                <a:lnTo>
                  <a:pt x="1674" y="294"/>
                </a:lnTo>
                <a:lnTo>
                  <a:pt x="1686" y="294"/>
                </a:lnTo>
                <a:lnTo>
                  <a:pt x="1698" y="300"/>
                </a:lnTo>
                <a:lnTo>
                  <a:pt x="1710" y="300"/>
                </a:lnTo>
                <a:lnTo>
                  <a:pt x="1722" y="306"/>
                </a:lnTo>
                <a:lnTo>
                  <a:pt x="1728" y="306"/>
                </a:lnTo>
                <a:lnTo>
                  <a:pt x="1740" y="312"/>
                </a:lnTo>
                <a:lnTo>
                  <a:pt x="1752" y="312"/>
                </a:lnTo>
                <a:lnTo>
                  <a:pt x="1764" y="318"/>
                </a:lnTo>
                <a:lnTo>
                  <a:pt x="1770" y="318"/>
                </a:lnTo>
                <a:lnTo>
                  <a:pt x="1782" y="318"/>
                </a:lnTo>
                <a:lnTo>
                  <a:pt x="1794" y="324"/>
                </a:lnTo>
                <a:lnTo>
                  <a:pt x="1800" y="324"/>
                </a:lnTo>
                <a:lnTo>
                  <a:pt x="1812" y="330"/>
                </a:lnTo>
                <a:lnTo>
                  <a:pt x="1818" y="330"/>
                </a:lnTo>
                <a:lnTo>
                  <a:pt x="1830" y="330"/>
                </a:lnTo>
                <a:lnTo>
                  <a:pt x="1836" y="336"/>
                </a:lnTo>
                <a:lnTo>
                  <a:pt x="1848" y="336"/>
                </a:lnTo>
                <a:lnTo>
                  <a:pt x="1854" y="336"/>
                </a:lnTo>
                <a:lnTo>
                  <a:pt x="1866" y="342"/>
                </a:lnTo>
                <a:lnTo>
                  <a:pt x="1872" y="342"/>
                </a:lnTo>
                <a:lnTo>
                  <a:pt x="1878" y="342"/>
                </a:lnTo>
                <a:lnTo>
                  <a:pt x="1890" y="348"/>
                </a:lnTo>
                <a:lnTo>
                  <a:pt x="1896" y="348"/>
                </a:lnTo>
                <a:lnTo>
                  <a:pt x="1902" y="348"/>
                </a:lnTo>
                <a:lnTo>
                  <a:pt x="1914" y="348"/>
                </a:lnTo>
                <a:lnTo>
                  <a:pt x="1920" y="354"/>
                </a:lnTo>
                <a:lnTo>
                  <a:pt x="1926" y="354"/>
                </a:lnTo>
                <a:lnTo>
                  <a:pt x="1932" y="354"/>
                </a:lnTo>
                <a:lnTo>
                  <a:pt x="1938" y="354"/>
                </a:lnTo>
                <a:lnTo>
                  <a:pt x="1950" y="360"/>
                </a:lnTo>
                <a:lnTo>
                  <a:pt x="1956" y="360"/>
                </a:lnTo>
                <a:lnTo>
                  <a:pt x="1962" y="360"/>
                </a:lnTo>
                <a:lnTo>
                  <a:pt x="1968" y="360"/>
                </a:lnTo>
                <a:lnTo>
                  <a:pt x="1974" y="366"/>
                </a:lnTo>
                <a:lnTo>
                  <a:pt x="1980" y="366"/>
                </a:lnTo>
                <a:lnTo>
                  <a:pt x="1986" y="366"/>
                </a:lnTo>
                <a:lnTo>
                  <a:pt x="1992" y="366"/>
                </a:lnTo>
                <a:lnTo>
                  <a:pt x="1998" y="372"/>
                </a:lnTo>
                <a:lnTo>
                  <a:pt x="2004" y="372"/>
                </a:lnTo>
                <a:lnTo>
                  <a:pt x="2010" y="372"/>
                </a:lnTo>
                <a:lnTo>
                  <a:pt x="2016" y="372"/>
                </a:lnTo>
                <a:lnTo>
                  <a:pt x="2022" y="372"/>
                </a:lnTo>
                <a:lnTo>
                  <a:pt x="2028" y="378"/>
                </a:lnTo>
                <a:lnTo>
                  <a:pt x="2034" y="378"/>
                </a:lnTo>
                <a:lnTo>
                  <a:pt x="2040" y="378"/>
                </a:lnTo>
                <a:lnTo>
                  <a:pt x="2046" y="378"/>
                </a:lnTo>
                <a:lnTo>
                  <a:pt x="2052" y="378"/>
                </a:lnTo>
                <a:lnTo>
                  <a:pt x="2058" y="384"/>
                </a:lnTo>
                <a:lnTo>
                  <a:pt x="2064" y="384"/>
                </a:lnTo>
                <a:lnTo>
                  <a:pt x="2070" y="384"/>
                </a:lnTo>
                <a:lnTo>
                  <a:pt x="2076" y="384"/>
                </a:lnTo>
                <a:lnTo>
                  <a:pt x="2082" y="384"/>
                </a:lnTo>
                <a:lnTo>
                  <a:pt x="2088" y="390"/>
                </a:lnTo>
                <a:lnTo>
                  <a:pt x="2094" y="390"/>
                </a:lnTo>
                <a:lnTo>
                  <a:pt x="2100" y="390"/>
                </a:lnTo>
                <a:lnTo>
                  <a:pt x="2106" y="390"/>
                </a:lnTo>
                <a:lnTo>
                  <a:pt x="2112" y="390"/>
                </a:lnTo>
                <a:lnTo>
                  <a:pt x="2118" y="390"/>
                </a:lnTo>
                <a:lnTo>
                  <a:pt x="2124" y="396"/>
                </a:lnTo>
                <a:lnTo>
                  <a:pt x="2130" y="396"/>
                </a:lnTo>
                <a:lnTo>
                  <a:pt x="2136" y="396"/>
                </a:lnTo>
              </a:path>
            </a:pathLst>
          </a:custGeom>
          <a:noFill/>
          <a:ln w="76200">
            <a:solidFill>
              <a:srgbClr val="0000FF"/>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98" name="Freeform 98"/>
          <p:cNvSpPr>
            <a:spLocks/>
          </p:cNvSpPr>
          <p:nvPr/>
        </p:nvSpPr>
        <p:spPr bwMode="auto">
          <a:xfrm>
            <a:off x="3427736" y="603474"/>
            <a:ext cx="4830905" cy="3389569"/>
          </a:xfrm>
          <a:custGeom>
            <a:avLst/>
            <a:gdLst/>
            <a:ahLst/>
            <a:cxnLst>
              <a:cxn ang="0">
                <a:pos x="222" y="300"/>
              </a:cxn>
              <a:cxn ang="0">
                <a:pos x="546" y="678"/>
              </a:cxn>
              <a:cxn ang="0">
                <a:pos x="732" y="870"/>
              </a:cxn>
              <a:cxn ang="0">
                <a:pos x="864" y="996"/>
              </a:cxn>
              <a:cxn ang="0">
                <a:pos x="972" y="1086"/>
              </a:cxn>
              <a:cxn ang="0">
                <a:pos x="1056" y="1152"/>
              </a:cxn>
              <a:cxn ang="0">
                <a:pos x="1128" y="1206"/>
              </a:cxn>
              <a:cxn ang="0">
                <a:pos x="1188" y="1248"/>
              </a:cxn>
              <a:cxn ang="0">
                <a:pos x="1242" y="1290"/>
              </a:cxn>
              <a:cxn ang="0">
                <a:pos x="1290" y="1320"/>
              </a:cxn>
              <a:cxn ang="0">
                <a:pos x="1332" y="1344"/>
              </a:cxn>
              <a:cxn ang="0">
                <a:pos x="1374" y="1368"/>
              </a:cxn>
              <a:cxn ang="0">
                <a:pos x="1410" y="1392"/>
              </a:cxn>
              <a:cxn ang="0">
                <a:pos x="1446" y="1410"/>
              </a:cxn>
              <a:cxn ang="0">
                <a:pos x="1476" y="1428"/>
              </a:cxn>
              <a:cxn ang="0">
                <a:pos x="1506" y="1440"/>
              </a:cxn>
              <a:cxn ang="0">
                <a:pos x="1536" y="1452"/>
              </a:cxn>
              <a:cxn ang="0">
                <a:pos x="1566" y="1470"/>
              </a:cxn>
              <a:cxn ang="0">
                <a:pos x="1590" y="1476"/>
              </a:cxn>
              <a:cxn ang="0">
                <a:pos x="1614" y="1488"/>
              </a:cxn>
              <a:cxn ang="0">
                <a:pos x="1632" y="1500"/>
              </a:cxn>
              <a:cxn ang="0">
                <a:pos x="1656" y="1506"/>
              </a:cxn>
              <a:cxn ang="0">
                <a:pos x="1674" y="1518"/>
              </a:cxn>
              <a:cxn ang="0">
                <a:pos x="1698" y="1524"/>
              </a:cxn>
              <a:cxn ang="0">
                <a:pos x="1716" y="1530"/>
              </a:cxn>
              <a:cxn ang="0">
                <a:pos x="1734" y="1536"/>
              </a:cxn>
              <a:cxn ang="0">
                <a:pos x="1752" y="1548"/>
              </a:cxn>
              <a:cxn ang="0">
                <a:pos x="1770" y="1554"/>
              </a:cxn>
              <a:cxn ang="0">
                <a:pos x="1782" y="1560"/>
              </a:cxn>
              <a:cxn ang="0">
                <a:pos x="1800" y="1560"/>
              </a:cxn>
              <a:cxn ang="0">
                <a:pos x="1818" y="1566"/>
              </a:cxn>
              <a:cxn ang="0">
                <a:pos x="1830" y="1572"/>
              </a:cxn>
              <a:cxn ang="0">
                <a:pos x="1842" y="1578"/>
              </a:cxn>
              <a:cxn ang="0">
                <a:pos x="1860" y="1584"/>
              </a:cxn>
              <a:cxn ang="0">
                <a:pos x="1872" y="1584"/>
              </a:cxn>
              <a:cxn ang="0">
                <a:pos x="1884" y="1590"/>
              </a:cxn>
              <a:cxn ang="0">
                <a:pos x="1896" y="1596"/>
              </a:cxn>
              <a:cxn ang="0">
                <a:pos x="1908" y="1596"/>
              </a:cxn>
              <a:cxn ang="0">
                <a:pos x="1920" y="1602"/>
              </a:cxn>
              <a:cxn ang="0">
                <a:pos x="1932" y="1602"/>
              </a:cxn>
              <a:cxn ang="0">
                <a:pos x="1944" y="1608"/>
              </a:cxn>
              <a:cxn ang="0">
                <a:pos x="1956" y="1608"/>
              </a:cxn>
              <a:cxn ang="0">
                <a:pos x="1968" y="1614"/>
              </a:cxn>
              <a:cxn ang="0">
                <a:pos x="1980" y="1620"/>
              </a:cxn>
              <a:cxn ang="0">
                <a:pos x="1992" y="1620"/>
              </a:cxn>
              <a:cxn ang="0">
                <a:pos x="2004" y="1626"/>
              </a:cxn>
              <a:cxn ang="0">
                <a:pos x="2016" y="1626"/>
              </a:cxn>
              <a:cxn ang="0">
                <a:pos x="2028" y="1632"/>
              </a:cxn>
              <a:cxn ang="0">
                <a:pos x="2040" y="1632"/>
              </a:cxn>
            </a:cxnLst>
            <a:rect l="0" t="0" r="r" b="b"/>
            <a:pathLst>
              <a:path w="2040" h="1632">
                <a:moveTo>
                  <a:pt x="0" y="0"/>
                </a:moveTo>
                <a:lnTo>
                  <a:pt x="222" y="300"/>
                </a:lnTo>
                <a:lnTo>
                  <a:pt x="408" y="528"/>
                </a:lnTo>
                <a:lnTo>
                  <a:pt x="546" y="678"/>
                </a:lnTo>
                <a:lnTo>
                  <a:pt x="648" y="786"/>
                </a:lnTo>
                <a:lnTo>
                  <a:pt x="732" y="870"/>
                </a:lnTo>
                <a:lnTo>
                  <a:pt x="804" y="942"/>
                </a:lnTo>
                <a:lnTo>
                  <a:pt x="864" y="996"/>
                </a:lnTo>
                <a:lnTo>
                  <a:pt x="918" y="1044"/>
                </a:lnTo>
                <a:lnTo>
                  <a:pt x="972" y="1086"/>
                </a:lnTo>
                <a:lnTo>
                  <a:pt x="1014" y="1122"/>
                </a:lnTo>
                <a:lnTo>
                  <a:pt x="1056" y="1152"/>
                </a:lnTo>
                <a:lnTo>
                  <a:pt x="1092" y="1182"/>
                </a:lnTo>
                <a:lnTo>
                  <a:pt x="1128" y="1206"/>
                </a:lnTo>
                <a:lnTo>
                  <a:pt x="1158" y="1230"/>
                </a:lnTo>
                <a:lnTo>
                  <a:pt x="1188" y="1248"/>
                </a:lnTo>
                <a:lnTo>
                  <a:pt x="1218" y="1272"/>
                </a:lnTo>
                <a:lnTo>
                  <a:pt x="1242" y="1290"/>
                </a:lnTo>
                <a:lnTo>
                  <a:pt x="1266" y="1302"/>
                </a:lnTo>
                <a:lnTo>
                  <a:pt x="1290" y="1320"/>
                </a:lnTo>
                <a:lnTo>
                  <a:pt x="1314" y="1332"/>
                </a:lnTo>
                <a:lnTo>
                  <a:pt x="1332" y="1344"/>
                </a:lnTo>
                <a:lnTo>
                  <a:pt x="1356" y="1356"/>
                </a:lnTo>
                <a:lnTo>
                  <a:pt x="1374" y="1368"/>
                </a:lnTo>
                <a:lnTo>
                  <a:pt x="1392" y="1380"/>
                </a:lnTo>
                <a:lnTo>
                  <a:pt x="1410" y="1392"/>
                </a:lnTo>
                <a:lnTo>
                  <a:pt x="1428" y="1398"/>
                </a:lnTo>
                <a:lnTo>
                  <a:pt x="1446" y="1410"/>
                </a:lnTo>
                <a:lnTo>
                  <a:pt x="1464" y="1416"/>
                </a:lnTo>
                <a:lnTo>
                  <a:pt x="1476" y="1428"/>
                </a:lnTo>
                <a:lnTo>
                  <a:pt x="1494" y="1434"/>
                </a:lnTo>
                <a:lnTo>
                  <a:pt x="1506" y="1440"/>
                </a:lnTo>
                <a:lnTo>
                  <a:pt x="1524" y="1446"/>
                </a:lnTo>
                <a:lnTo>
                  <a:pt x="1536" y="1452"/>
                </a:lnTo>
                <a:lnTo>
                  <a:pt x="1548" y="1464"/>
                </a:lnTo>
                <a:lnTo>
                  <a:pt x="1566" y="1470"/>
                </a:lnTo>
                <a:lnTo>
                  <a:pt x="1578" y="1476"/>
                </a:lnTo>
                <a:lnTo>
                  <a:pt x="1590" y="1476"/>
                </a:lnTo>
                <a:lnTo>
                  <a:pt x="1602" y="1482"/>
                </a:lnTo>
                <a:lnTo>
                  <a:pt x="1614" y="1488"/>
                </a:lnTo>
                <a:lnTo>
                  <a:pt x="1626" y="1494"/>
                </a:lnTo>
                <a:lnTo>
                  <a:pt x="1632" y="1500"/>
                </a:lnTo>
                <a:lnTo>
                  <a:pt x="1644" y="1506"/>
                </a:lnTo>
                <a:lnTo>
                  <a:pt x="1656" y="1506"/>
                </a:lnTo>
                <a:lnTo>
                  <a:pt x="1668" y="1512"/>
                </a:lnTo>
                <a:lnTo>
                  <a:pt x="1674" y="1518"/>
                </a:lnTo>
                <a:lnTo>
                  <a:pt x="1686" y="1518"/>
                </a:lnTo>
                <a:lnTo>
                  <a:pt x="1698" y="1524"/>
                </a:lnTo>
                <a:lnTo>
                  <a:pt x="1704" y="1530"/>
                </a:lnTo>
                <a:lnTo>
                  <a:pt x="1716" y="1530"/>
                </a:lnTo>
                <a:lnTo>
                  <a:pt x="1722" y="1536"/>
                </a:lnTo>
                <a:lnTo>
                  <a:pt x="1734" y="1536"/>
                </a:lnTo>
                <a:lnTo>
                  <a:pt x="1740" y="1542"/>
                </a:lnTo>
                <a:lnTo>
                  <a:pt x="1752" y="1548"/>
                </a:lnTo>
                <a:lnTo>
                  <a:pt x="1758" y="1548"/>
                </a:lnTo>
                <a:lnTo>
                  <a:pt x="1770" y="1554"/>
                </a:lnTo>
                <a:lnTo>
                  <a:pt x="1776" y="1554"/>
                </a:lnTo>
                <a:lnTo>
                  <a:pt x="1782" y="1560"/>
                </a:lnTo>
                <a:lnTo>
                  <a:pt x="1794" y="1560"/>
                </a:lnTo>
                <a:lnTo>
                  <a:pt x="1800" y="1560"/>
                </a:lnTo>
                <a:lnTo>
                  <a:pt x="1806" y="1566"/>
                </a:lnTo>
                <a:lnTo>
                  <a:pt x="1818" y="1566"/>
                </a:lnTo>
                <a:lnTo>
                  <a:pt x="1824" y="1572"/>
                </a:lnTo>
                <a:lnTo>
                  <a:pt x="1830" y="1572"/>
                </a:lnTo>
                <a:lnTo>
                  <a:pt x="1836" y="1578"/>
                </a:lnTo>
                <a:lnTo>
                  <a:pt x="1842" y="1578"/>
                </a:lnTo>
                <a:lnTo>
                  <a:pt x="1854" y="1578"/>
                </a:lnTo>
                <a:lnTo>
                  <a:pt x="1860" y="1584"/>
                </a:lnTo>
                <a:lnTo>
                  <a:pt x="1866" y="1584"/>
                </a:lnTo>
                <a:lnTo>
                  <a:pt x="1872" y="1584"/>
                </a:lnTo>
                <a:lnTo>
                  <a:pt x="1878" y="1590"/>
                </a:lnTo>
                <a:lnTo>
                  <a:pt x="1884" y="1590"/>
                </a:lnTo>
                <a:lnTo>
                  <a:pt x="1890" y="1590"/>
                </a:lnTo>
                <a:lnTo>
                  <a:pt x="1896" y="1596"/>
                </a:lnTo>
                <a:lnTo>
                  <a:pt x="1902" y="1596"/>
                </a:lnTo>
                <a:lnTo>
                  <a:pt x="1908" y="1596"/>
                </a:lnTo>
                <a:lnTo>
                  <a:pt x="1914" y="1602"/>
                </a:lnTo>
                <a:lnTo>
                  <a:pt x="1920" y="1602"/>
                </a:lnTo>
                <a:lnTo>
                  <a:pt x="1926" y="1602"/>
                </a:lnTo>
                <a:lnTo>
                  <a:pt x="1932" y="1602"/>
                </a:lnTo>
                <a:lnTo>
                  <a:pt x="1938" y="1608"/>
                </a:lnTo>
                <a:lnTo>
                  <a:pt x="1944" y="1608"/>
                </a:lnTo>
                <a:lnTo>
                  <a:pt x="1950" y="1608"/>
                </a:lnTo>
                <a:lnTo>
                  <a:pt x="1956" y="1608"/>
                </a:lnTo>
                <a:lnTo>
                  <a:pt x="1962" y="1614"/>
                </a:lnTo>
                <a:lnTo>
                  <a:pt x="1968" y="1614"/>
                </a:lnTo>
                <a:lnTo>
                  <a:pt x="1974" y="1614"/>
                </a:lnTo>
                <a:lnTo>
                  <a:pt x="1980" y="1620"/>
                </a:lnTo>
                <a:lnTo>
                  <a:pt x="1986" y="1620"/>
                </a:lnTo>
                <a:lnTo>
                  <a:pt x="1992" y="1620"/>
                </a:lnTo>
                <a:lnTo>
                  <a:pt x="1998" y="1620"/>
                </a:lnTo>
                <a:lnTo>
                  <a:pt x="2004" y="1626"/>
                </a:lnTo>
                <a:lnTo>
                  <a:pt x="2010" y="1626"/>
                </a:lnTo>
                <a:lnTo>
                  <a:pt x="2016" y="1626"/>
                </a:lnTo>
                <a:lnTo>
                  <a:pt x="2022" y="1626"/>
                </a:lnTo>
                <a:lnTo>
                  <a:pt x="2028" y="1632"/>
                </a:lnTo>
                <a:lnTo>
                  <a:pt x="2034" y="1632"/>
                </a:lnTo>
                <a:lnTo>
                  <a:pt x="2040" y="1632"/>
                </a:lnTo>
              </a:path>
            </a:pathLst>
          </a:custGeom>
          <a:noFill/>
          <a:ln w="76200">
            <a:solidFill>
              <a:srgbClr val="FF0000"/>
            </a:solidFill>
            <a:prstDash val="solid"/>
            <a:round/>
            <a:headEnd/>
            <a:tailEnd/>
          </a:ln>
        </p:spPr>
        <p:txBody>
          <a:bodyPr vert="horz" wrap="square" lIns="91440" tIns="45720" rIns="91440" bIns="45720" numCol="1" anchor="t" anchorCtr="0" compatLnSpc="1">
            <a:prstTxWarp prst="textNoShape">
              <a:avLst/>
            </a:prstTxWarp>
          </a:bodyPr>
          <a:lstStyle/>
          <a:p>
            <a:endParaRPr lang="en-US" sz="2800">
              <a:solidFill>
                <a:prstClr val="black"/>
              </a:solidFill>
            </a:endParaRPr>
          </a:p>
        </p:txBody>
      </p:sp>
      <p:sp>
        <p:nvSpPr>
          <p:cNvPr id="101" name="TextBox 100"/>
          <p:cNvSpPr txBox="1"/>
          <p:nvPr/>
        </p:nvSpPr>
        <p:spPr>
          <a:xfrm>
            <a:off x="1524000" y="840278"/>
            <a:ext cx="1334661" cy="523220"/>
          </a:xfrm>
          <a:prstGeom prst="rect">
            <a:avLst/>
          </a:prstGeom>
          <a:noFill/>
        </p:spPr>
        <p:txBody>
          <a:bodyPr wrap="none" rtlCol="0">
            <a:spAutoFit/>
          </a:bodyPr>
          <a:lstStyle/>
          <a:p>
            <a:r>
              <a:rPr lang="en-US" sz="2800" dirty="0" smtClean="0">
                <a:solidFill>
                  <a:prstClr val="black"/>
                </a:solidFill>
              </a:rPr>
              <a:t>Fragility</a:t>
            </a:r>
            <a:endParaRPr lang="en-US" sz="2800" dirty="0">
              <a:solidFill>
                <a:prstClr val="black"/>
              </a:solidFill>
            </a:endParaRPr>
          </a:p>
        </p:txBody>
      </p:sp>
      <p:sp>
        <p:nvSpPr>
          <p:cNvPr id="105" name="TextBox 104"/>
          <p:cNvSpPr txBox="1"/>
          <p:nvPr/>
        </p:nvSpPr>
        <p:spPr>
          <a:xfrm>
            <a:off x="5334000" y="685800"/>
            <a:ext cx="2611805" cy="1077218"/>
          </a:xfrm>
          <a:prstGeom prst="rect">
            <a:avLst/>
          </a:prstGeom>
          <a:noFill/>
        </p:spPr>
        <p:txBody>
          <a:bodyPr wrap="none" rtlCol="0">
            <a:spAutoFit/>
          </a:bodyPr>
          <a:lstStyle/>
          <a:p>
            <a:pPr algn="ctr"/>
            <a:r>
              <a:rPr lang="en-US" sz="3200" b="1" dirty="0" smtClean="0">
                <a:solidFill>
                  <a:prstClr val="black"/>
                </a:solidFill>
              </a:rPr>
              <a:t>Limitations on</a:t>
            </a:r>
          </a:p>
          <a:p>
            <a:pPr algn="ctr"/>
            <a:r>
              <a:rPr lang="en-US" sz="3200" b="1" dirty="0" smtClean="0">
                <a:solidFill>
                  <a:prstClr val="black"/>
                </a:solidFill>
              </a:rPr>
              <a:t>hard limits</a:t>
            </a:r>
            <a:endParaRPr lang="en-US" sz="3200" b="1" dirty="0">
              <a:solidFill>
                <a:prstClr val="black"/>
              </a:solidFill>
            </a:endParaRPr>
          </a:p>
        </p:txBody>
      </p:sp>
      <p:sp>
        <p:nvSpPr>
          <p:cNvPr id="106" name="TextBox 105"/>
          <p:cNvSpPr txBox="1"/>
          <p:nvPr/>
        </p:nvSpPr>
        <p:spPr>
          <a:xfrm>
            <a:off x="7010400" y="3048000"/>
            <a:ext cx="1371600" cy="523220"/>
          </a:xfrm>
          <a:prstGeom prst="rect">
            <a:avLst/>
          </a:prstGeom>
          <a:noFill/>
        </p:spPr>
        <p:txBody>
          <a:bodyPr wrap="square" rtlCol="0">
            <a:spAutoFit/>
          </a:bodyPr>
          <a:lstStyle/>
          <a:p>
            <a:r>
              <a:rPr lang="en-US" sz="2800" dirty="0" smtClean="0">
                <a:solidFill>
                  <a:srgbClr val="FF0000"/>
                </a:solidFill>
              </a:rPr>
              <a:t>simple</a:t>
            </a:r>
          </a:p>
        </p:txBody>
      </p:sp>
      <p:sp>
        <p:nvSpPr>
          <p:cNvPr id="107" name="TextBox 106"/>
          <p:cNvSpPr txBox="1"/>
          <p:nvPr/>
        </p:nvSpPr>
        <p:spPr>
          <a:xfrm>
            <a:off x="5791200" y="4419600"/>
            <a:ext cx="2743200" cy="954107"/>
          </a:xfrm>
          <a:prstGeom prst="rect">
            <a:avLst/>
          </a:prstGeom>
          <a:noFill/>
        </p:spPr>
        <p:txBody>
          <a:bodyPr wrap="square" rtlCol="0">
            <a:spAutoFit/>
          </a:bodyPr>
          <a:lstStyle/>
          <a:p>
            <a:r>
              <a:rPr lang="en-US" sz="2800" dirty="0" smtClean="0">
                <a:solidFill>
                  <a:prstClr val="black"/>
                </a:solidFill>
              </a:rPr>
              <a:t>Overhead, waste</a:t>
            </a:r>
          </a:p>
          <a:p>
            <a:endParaRPr lang="en-US" sz="2800" dirty="0">
              <a:solidFill>
                <a:prstClr val="black"/>
              </a:solidFill>
            </a:endParaRPr>
          </a:p>
        </p:txBody>
      </p:sp>
      <p:sp>
        <p:nvSpPr>
          <p:cNvPr id="108" name="TextBox 107"/>
          <p:cNvSpPr txBox="1"/>
          <p:nvPr/>
        </p:nvSpPr>
        <p:spPr>
          <a:xfrm>
            <a:off x="5334000" y="3657600"/>
            <a:ext cx="1408975" cy="523220"/>
          </a:xfrm>
          <a:prstGeom prst="rect">
            <a:avLst/>
          </a:prstGeom>
          <a:noFill/>
        </p:spPr>
        <p:txBody>
          <a:bodyPr wrap="none" rtlCol="0">
            <a:spAutoFit/>
          </a:bodyPr>
          <a:lstStyle/>
          <a:p>
            <a:r>
              <a:rPr lang="en-US" sz="2800" dirty="0" smtClean="0">
                <a:solidFill>
                  <a:srgbClr val="0000CC"/>
                </a:solidFill>
              </a:rPr>
              <a:t>complex</a:t>
            </a:r>
            <a:endParaRPr lang="en-US" sz="2800" dirty="0">
              <a:solidFill>
                <a:srgbClr val="0000CC"/>
              </a:solidFill>
            </a:endParaRPr>
          </a:p>
        </p:txBody>
      </p:sp>
      <p:sp>
        <p:nvSpPr>
          <p:cNvPr id="19" name="TextBox 18"/>
          <p:cNvSpPr txBox="1"/>
          <p:nvPr/>
        </p:nvSpPr>
        <p:spPr>
          <a:xfrm>
            <a:off x="152400" y="2514600"/>
            <a:ext cx="2445926" cy="1384995"/>
          </a:xfrm>
          <a:prstGeom prst="rect">
            <a:avLst/>
          </a:prstGeom>
          <a:noFill/>
        </p:spPr>
        <p:txBody>
          <a:bodyPr wrap="none" rtlCol="0">
            <a:spAutoFit/>
          </a:bodyPr>
          <a:lstStyle/>
          <a:p>
            <a:pPr>
              <a:buFont typeface="Arial" pitchFamily="34" charset="0"/>
              <a:buChar char="•"/>
            </a:pPr>
            <a:r>
              <a:rPr lang="en-US" sz="2800" dirty="0" smtClean="0">
                <a:solidFill>
                  <a:prstClr val="black"/>
                </a:solidFill>
              </a:rPr>
              <a:t>  General</a:t>
            </a:r>
          </a:p>
          <a:p>
            <a:pPr>
              <a:buFont typeface="Arial" pitchFamily="34" charset="0"/>
              <a:buChar char="•"/>
            </a:pPr>
            <a:r>
              <a:rPr lang="en-US" sz="2800" dirty="0" smtClean="0">
                <a:solidFill>
                  <a:prstClr val="black"/>
                </a:solidFill>
              </a:rPr>
              <a:t>  Rigorous</a:t>
            </a:r>
          </a:p>
          <a:p>
            <a:pPr>
              <a:buFont typeface="Arial" pitchFamily="34" charset="0"/>
              <a:buChar char="•"/>
            </a:pPr>
            <a:r>
              <a:rPr lang="en-US" sz="2800" dirty="0" smtClean="0">
                <a:solidFill>
                  <a:prstClr val="black"/>
                </a:solidFill>
              </a:rPr>
              <a:t>  First principle</a:t>
            </a:r>
            <a:endParaRPr lang="en-US" sz="2800" dirty="0">
              <a:solidFill>
                <a:prstClr val="black"/>
              </a:solidFill>
            </a:endParaRPr>
          </a:p>
        </p:txBody>
      </p:sp>
      <p:sp>
        <p:nvSpPr>
          <p:cNvPr id="20" name="TextBox 19"/>
          <p:cNvSpPr txBox="1"/>
          <p:nvPr/>
        </p:nvSpPr>
        <p:spPr>
          <a:xfrm>
            <a:off x="4724400" y="5257800"/>
            <a:ext cx="3171317" cy="1384995"/>
          </a:xfrm>
          <a:prstGeom prst="rect">
            <a:avLst/>
          </a:prstGeom>
          <a:noFill/>
        </p:spPr>
        <p:txBody>
          <a:bodyPr wrap="none" rtlCol="0">
            <a:spAutoFit/>
          </a:bodyPr>
          <a:lstStyle/>
          <a:p>
            <a:pPr>
              <a:buFont typeface="Arial" pitchFamily="34" charset="0"/>
              <a:buChar char="•"/>
            </a:pPr>
            <a:r>
              <a:rPr lang="en-US" sz="2800" dirty="0" smtClean="0">
                <a:solidFill>
                  <a:prstClr val="black"/>
                </a:solidFill>
              </a:rPr>
              <a:t>  Domain specific</a:t>
            </a:r>
          </a:p>
          <a:p>
            <a:pPr>
              <a:buFont typeface="Arial" pitchFamily="34" charset="0"/>
              <a:buChar char="•"/>
            </a:pPr>
            <a:r>
              <a:rPr lang="en-US" sz="2800" dirty="0" smtClean="0">
                <a:solidFill>
                  <a:prstClr val="black"/>
                </a:solidFill>
              </a:rPr>
              <a:t>  Ad hoc</a:t>
            </a:r>
          </a:p>
          <a:p>
            <a:pPr>
              <a:buFont typeface="Arial" pitchFamily="34" charset="0"/>
              <a:buChar char="•"/>
            </a:pPr>
            <a:r>
              <a:rPr lang="en-US" sz="2800" dirty="0" smtClean="0">
                <a:solidFill>
                  <a:prstClr val="black"/>
                </a:solidFill>
              </a:rPr>
              <a:t>  Phenomenological</a:t>
            </a:r>
            <a:endParaRPr lang="en-US" sz="2800" dirty="0">
              <a:solidFill>
                <a:prstClr val="black"/>
              </a:solidFill>
            </a:endParaRPr>
          </a:p>
        </p:txBody>
      </p:sp>
      <p:sp>
        <p:nvSpPr>
          <p:cNvPr id="21" name="TextBox 20"/>
          <p:cNvSpPr txBox="1"/>
          <p:nvPr/>
        </p:nvSpPr>
        <p:spPr>
          <a:xfrm>
            <a:off x="228600" y="5486400"/>
            <a:ext cx="2514599" cy="954107"/>
          </a:xfrm>
          <a:prstGeom prst="rect">
            <a:avLst/>
          </a:prstGeom>
          <a:noFill/>
        </p:spPr>
        <p:txBody>
          <a:bodyPr wrap="square" rtlCol="0">
            <a:spAutoFit/>
          </a:bodyPr>
          <a:lstStyle/>
          <a:p>
            <a:r>
              <a:rPr lang="en-US" sz="2800" b="1" dirty="0" smtClean="0">
                <a:solidFill>
                  <a:prstClr val="black"/>
                </a:solidFill>
              </a:rPr>
              <a:t>Plugging in domain details</a:t>
            </a:r>
            <a:endParaRPr lang="en-US" sz="2800" b="1" dirty="0">
              <a:solidFill>
                <a:prstClr val="black"/>
              </a:solidFill>
            </a:endParaRPr>
          </a:p>
        </p:txBody>
      </p:sp>
      <p:grpSp>
        <p:nvGrpSpPr>
          <p:cNvPr id="2" name="Group 25"/>
          <p:cNvGrpSpPr/>
          <p:nvPr/>
        </p:nvGrpSpPr>
        <p:grpSpPr>
          <a:xfrm>
            <a:off x="1447800" y="3962400"/>
            <a:ext cx="3017520" cy="2194560"/>
            <a:chOff x="1508760" y="3368040"/>
            <a:chExt cx="3017520" cy="2194560"/>
          </a:xfrm>
        </p:grpSpPr>
        <p:sp>
          <p:nvSpPr>
            <p:cNvPr id="24" name="Freeform 23"/>
            <p:cNvSpPr/>
            <p:nvPr/>
          </p:nvSpPr>
          <p:spPr>
            <a:xfrm>
              <a:off x="1508760" y="3368040"/>
              <a:ext cx="3017520" cy="2194560"/>
            </a:xfrm>
            <a:custGeom>
              <a:avLst/>
              <a:gdLst>
                <a:gd name="connsiteX0" fmla="*/ 0 w 3017520"/>
                <a:gd name="connsiteY0" fmla="*/ 0 h 2194560"/>
                <a:gd name="connsiteX1" fmla="*/ 1005840 w 3017520"/>
                <a:gd name="connsiteY1" fmla="*/ 1569720 h 2194560"/>
                <a:gd name="connsiteX2" fmla="*/ 3017520 w 3017520"/>
                <a:gd name="connsiteY2" fmla="*/ 2194560 h 2194560"/>
              </a:gdLst>
              <a:ahLst/>
              <a:cxnLst>
                <a:cxn ang="0">
                  <a:pos x="connsiteX0" y="connsiteY0"/>
                </a:cxn>
                <a:cxn ang="0">
                  <a:pos x="connsiteX1" y="connsiteY1"/>
                </a:cxn>
                <a:cxn ang="0">
                  <a:pos x="connsiteX2" y="connsiteY2"/>
                </a:cxn>
              </a:cxnLst>
              <a:rect l="l" t="t" r="r" b="b"/>
              <a:pathLst>
                <a:path w="3017520" h="2194560">
                  <a:moveTo>
                    <a:pt x="0" y="0"/>
                  </a:moveTo>
                  <a:cubicBezTo>
                    <a:pt x="251460" y="601980"/>
                    <a:pt x="502920" y="1203960"/>
                    <a:pt x="1005840" y="1569720"/>
                  </a:cubicBezTo>
                  <a:cubicBezTo>
                    <a:pt x="1508760" y="1935480"/>
                    <a:pt x="2263140" y="2065020"/>
                    <a:pt x="3017520" y="2194560"/>
                  </a:cubicBezTo>
                </a:path>
              </a:pathLst>
            </a:custGeom>
            <a:ln w="762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25" name="TextBox 24"/>
            <p:cNvSpPr txBox="1"/>
            <p:nvPr/>
          </p:nvSpPr>
          <p:spPr>
            <a:xfrm>
              <a:off x="2514600" y="4419600"/>
              <a:ext cx="533400" cy="646331"/>
            </a:xfrm>
            <a:prstGeom prst="rect">
              <a:avLst/>
            </a:prstGeom>
            <a:noFill/>
          </p:spPr>
          <p:txBody>
            <a:bodyPr wrap="square" rtlCol="0">
              <a:spAutoFit/>
            </a:bodyPr>
            <a:lstStyle/>
            <a:p>
              <a:r>
                <a:rPr lang="en-US" sz="3600" b="1" dirty="0" smtClean="0">
                  <a:solidFill>
                    <a:srgbClr val="FF0000"/>
                  </a:solidFill>
                </a:rPr>
                <a:t>?</a:t>
              </a:r>
              <a:endParaRPr lang="en-US" sz="3600" b="1" dirty="0">
                <a:solidFill>
                  <a:srgbClr val="FF0000"/>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715000" y="4191000"/>
            <a:ext cx="2133600" cy="523220"/>
          </a:xfrm>
          <a:prstGeom prst="rect">
            <a:avLst/>
          </a:prstGeom>
          <a:noFill/>
        </p:spPr>
        <p:txBody>
          <a:bodyPr wrap="square" rtlCol="0">
            <a:spAutoFit/>
          </a:bodyPr>
          <a:lstStyle/>
          <a:p>
            <a:pPr algn="ctr"/>
            <a:r>
              <a:rPr lang="en-US" sz="2800" dirty="0" smtClean="0">
                <a:solidFill>
                  <a:prstClr val="black"/>
                </a:solidFill>
              </a:rPr>
              <a:t>Stat physics</a:t>
            </a:r>
            <a:endParaRPr lang="en-US" sz="2800" dirty="0">
              <a:solidFill>
                <a:prstClr val="black"/>
              </a:solidFill>
            </a:endParaRPr>
          </a:p>
        </p:txBody>
      </p:sp>
      <p:sp>
        <p:nvSpPr>
          <p:cNvPr id="20" name="TextBox 19"/>
          <p:cNvSpPr txBox="1"/>
          <p:nvPr/>
        </p:nvSpPr>
        <p:spPr>
          <a:xfrm>
            <a:off x="1676400" y="1295400"/>
            <a:ext cx="1676400" cy="954107"/>
          </a:xfrm>
          <a:prstGeom prst="rect">
            <a:avLst/>
          </a:prstGeom>
          <a:noFill/>
        </p:spPr>
        <p:txBody>
          <a:bodyPr wrap="square" rtlCol="0">
            <a:spAutoFit/>
          </a:bodyPr>
          <a:lstStyle/>
          <a:p>
            <a:pPr algn="ctr"/>
            <a:r>
              <a:rPr lang="en-US" sz="2800" dirty="0" smtClean="0">
                <a:solidFill>
                  <a:prstClr val="black"/>
                </a:solidFill>
              </a:rPr>
              <a:t>Complex networks</a:t>
            </a:r>
            <a:endParaRPr lang="en-US" sz="2800" dirty="0">
              <a:solidFill>
                <a:prstClr val="black"/>
              </a:solidFill>
            </a:endParaRPr>
          </a:p>
        </p:txBody>
      </p:sp>
      <p:cxnSp>
        <p:nvCxnSpPr>
          <p:cNvPr id="21" name="Shape 5"/>
          <p:cNvCxnSpPr>
            <a:stCxn id="19" idx="0"/>
            <a:endCxn id="20" idx="3"/>
          </p:cNvCxnSpPr>
          <p:nvPr/>
        </p:nvCxnSpPr>
        <p:spPr>
          <a:xfrm rot="16200000" flipV="1">
            <a:off x="3858027" y="1267227"/>
            <a:ext cx="2418546" cy="3429000"/>
          </a:xfrm>
          <a:prstGeom prst="curvedConnector2">
            <a:avLst/>
          </a:prstGeom>
          <a:ln w="76200">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4495800" y="1676401"/>
            <a:ext cx="914400" cy="9144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4495800" y="1676401"/>
            <a:ext cx="914400" cy="9144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hape 5"/>
          <p:cNvCxnSpPr>
            <a:stCxn id="20" idx="2"/>
            <a:endCxn id="19" idx="1"/>
          </p:cNvCxnSpPr>
          <p:nvPr/>
        </p:nvCxnSpPr>
        <p:spPr>
          <a:xfrm rot="16200000" flipH="1">
            <a:off x="3013249" y="1750858"/>
            <a:ext cx="2203103" cy="3200400"/>
          </a:xfrm>
          <a:prstGeom prst="curvedConnector2">
            <a:avLst/>
          </a:prstGeom>
          <a:ln w="762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293136" y="6182380"/>
            <a:ext cx="1253100" cy="523220"/>
          </a:xfrm>
          <a:prstGeom prst="rect">
            <a:avLst/>
          </a:prstGeom>
          <a:noFill/>
        </p:spPr>
        <p:txBody>
          <a:bodyPr wrap="none" rtlCol="0">
            <a:spAutoFit/>
          </a:bodyPr>
          <a:lstStyle/>
          <a:p>
            <a:r>
              <a:rPr lang="en-US" sz="2800" b="1" dirty="0" smtClean="0">
                <a:solidFill>
                  <a:srgbClr val="FF0000"/>
                </a:solidFill>
              </a:rPr>
              <a:t>Physics</a:t>
            </a:r>
            <a:endParaRPr lang="en-US" sz="2800" b="1" dirty="0">
              <a:solidFill>
                <a:srgbClr val="FF0000"/>
              </a:solidFill>
            </a:endParaRPr>
          </a:p>
        </p:txBody>
      </p:sp>
      <p:sp>
        <p:nvSpPr>
          <p:cNvPr id="24" name="TextBox 23"/>
          <p:cNvSpPr txBox="1"/>
          <p:nvPr/>
        </p:nvSpPr>
        <p:spPr>
          <a:xfrm>
            <a:off x="5791200" y="5953780"/>
            <a:ext cx="1600695" cy="461665"/>
          </a:xfrm>
          <a:prstGeom prst="rect">
            <a:avLst/>
          </a:prstGeom>
          <a:noFill/>
        </p:spPr>
        <p:txBody>
          <a:bodyPr wrap="none" rtlCol="0">
            <a:spAutoFit/>
          </a:bodyPr>
          <a:lstStyle/>
          <a:p>
            <a:r>
              <a:rPr lang="en-US" sz="2400" dirty="0" smtClean="0">
                <a:solidFill>
                  <a:srgbClr val="0000CC"/>
                </a:solidFill>
              </a:rPr>
              <a:t>Heisenberg</a:t>
            </a:r>
            <a:endParaRPr lang="en-US" sz="2400" dirty="0">
              <a:solidFill>
                <a:srgbClr val="0000CC"/>
              </a:solidFill>
            </a:endParaRPr>
          </a:p>
        </p:txBody>
      </p:sp>
      <p:sp>
        <p:nvSpPr>
          <p:cNvPr id="25" name="TextBox 24"/>
          <p:cNvSpPr txBox="1"/>
          <p:nvPr/>
        </p:nvSpPr>
        <p:spPr>
          <a:xfrm>
            <a:off x="7924800" y="4963180"/>
            <a:ext cx="1029449" cy="461665"/>
          </a:xfrm>
          <a:prstGeom prst="rect">
            <a:avLst/>
          </a:prstGeom>
          <a:noFill/>
        </p:spPr>
        <p:txBody>
          <a:bodyPr wrap="none" rtlCol="0">
            <a:spAutoFit/>
          </a:bodyPr>
          <a:lstStyle/>
          <a:p>
            <a:r>
              <a:rPr lang="en-US" sz="2400" dirty="0" smtClean="0">
                <a:solidFill>
                  <a:srgbClr val="0000CC"/>
                </a:solidFill>
              </a:rPr>
              <a:t>Carnot</a:t>
            </a:r>
            <a:endParaRPr lang="en-US" sz="2400" dirty="0">
              <a:solidFill>
                <a:srgbClr val="0000CC"/>
              </a:solidFill>
            </a:endParaRPr>
          </a:p>
        </p:txBody>
      </p:sp>
      <p:sp>
        <p:nvSpPr>
          <p:cNvPr id="26" name="TextBox 25"/>
          <p:cNvSpPr txBox="1"/>
          <p:nvPr/>
        </p:nvSpPr>
        <p:spPr>
          <a:xfrm>
            <a:off x="6858000" y="5496580"/>
            <a:ext cx="1524776" cy="461665"/>
          </a:xfrm>
          <a:prstGeom prst="rect">
            <a:avLst/>
          </a:prstGeom>
          <a:noFill/>
        </p:spPr>
        <p:txBody>
          <a:bodyPr wrap="none" rtlCol="0">
            <a:spAutoFit/>
          </a:bodyPr>
          <a:lstStyle/>
          <a:p>
            <a:r>
              <a:rPr lang="en-US" sz="2400" dirty="0" smtClean="0">
                <a:solidFill>
                  <a:srgbClr val="0000CC"/>
                </a:solidFill>
              </a:rPr>
              <a:t>Boltzmann</a:t>
            </a:r>
            <a:endParaRPr lang="en-US" sz="2400" dirty="0">
              <a:solidFill>
                <a:srgbClr val="0000CC"/>
              </a:solidFill>
            </a:endParaRPr>
          </a:p>
        </p:txBody>
      </p:sp>
      <p:sp>
        <p:nvSpPr>
          <p:cNvPr id="34" name="TextBox 33"/>
          <p:cNvSpPr txBox="1"/>
          <p:nvPr/>
        </p:nvSpPr>
        <p:spPr>
          <a:xfrm>
            <a:off x="3124200" y="3048000"/>
            <a:ext cx="1286250" cy="523220"/>
          </a:xfrm>
          <a:prstGeom prst="rect">
            <a:avLst/>
          </a:prstGeom>
          <a:noFill/>
        </p:spPr>
        <p:txBody>
          <a:bodyPr wrap="none" rtlCol="0">
            <a:spAutoFit/>
          </a:bodyPr>
          <a:lstStyle/>
          <a:p>
            <a:r>
              <a:rPr lang="en-US" sz="2800" b="1" dirty="0" smtClean="0">
                <a:solidFill>
                  <a:srgbClr val="FF0000"/>
                </a:solidFill>
              </a:rPr>
              <a:t>Control</a:t>
            </a:r>
            <a:endParaRPr lang="en-US" sz="2800" b="1" dirty="0">
              <a:solidFill>
                <a:srgbClr val="FF0000"/>
              </a:solidFill>
            </a:endParaRPr>
          </a:p>
        </p:txBody>
      </p:sp>
      <p:sp>
        <p:nvSpPr>
          <p:cNvPr id="50" name="TextBox 49"/>
          <p:cNvSpPr txBox="1"/>
          <p:nvPr/>
        </p:nvSpPr>
        <p:spPr>
          <a:xfrm>
            <a:off x="5181600" y="65544"/>
            <a:ext cx="3962400" cy="2677656"/>
          </a:xfrm>
          <a:prstGeom prst="rect">
            <a:avLst/>
          </a:prstGeom>
          <a:noFill/>
        </p:spPr>
        <p:txBody>
          <a:bodyPr wrap="square" rtlCol="0">
            <a:spAutoFit/>
          </a:bodyPr>
          <a:lstStyle/>
          <a:p>
            <a:pPr algn="r"/>
            <a:r>
              <a:rPr lang="en-US" sz="2400" dirty="0" smtClean="0">
                <a:solidFill>
                  <a:prstClr val="black"/>
                </a:solidFill>
                <a:latin typeface="Times New Roman" pitchFamily="18" charset="0"/>
                <a:cs typeface="Times New Roman" pitchFamily="18" charset="0"/>
              </a:rPr>
              <a:t>Alderson &amp;Doyle, Contrasting Views of Complexity and Their Implications for Network-Centric Infrastructure,</a:t>
            </a:r>
          </a:p>
          <a:p>
            <a:pPr algn="r"/>
            <a:r>
              <a:rPr lang="en-US" sz="2400" dirty="0" smtClean="0">
                <a:solidFill>
                  <a:prstClr val="black"/>
                </a:solidFill>
                <a:latin typeface="Times New Roman" pitchFamily="18" charset="0"/>
                <a:cs typeface="Times New Roman" pitchFamily="18" charset="0"/>
              </a:rPr>
              <a:t>IEEE TRANS ON SMC, </a:t>
            </a:r>
          </a:p>
          <a:p>
            <a:pPr algn="r"/>
            <a:r>
              <a:rPr lang="en-US" sz="2400" dirty="0" smtClean="0">
                <a:solidFill>
                  <a:prstClr val="black"/>
                </a:solidFill>
                <a:latin typeface="Times New Roman" pitchFamily="18" charset="0"/>
                <a:cs typeface="Times New Roman" pitchFamily="18" charset="0"/>
              </a:rPr>
              <a:t>JULY 2010</a:t>
            </a:r>
            <a:endParaRPr lang="en-US" sz="2400" dirty="0">
              <a:solidFill>
                <a:prstClr val="black"/>
              </a:solidFill>
              <a:latin typeface="Times New Roman" pitchFamily="18" charset="0"/>
              <a:cs typeface="Times New Roman" pitchFamily="18" charset="0"/>
            </a:endParaRPr>
          </a:p>
        </p:txBody>
      </p:sp>
      <p:sp>
        <p:nvSpPr>
          <p:cNvPr id="51" name="TextBox 50"/>
          <p:cNvSpPr txBox="1"/>
          <p:nvPr/>
        </p:nvSpPr>
        <p:spPr>
          <a:xfrm>
            <a:off x="0" y="3749457"/>
            <a:ext cx="5029200" cy="3108543"/>
          </a:xfrm>
          <a:prstGeom prst="rect">
            <a:avLst/>
          </a:prstGeom>
          <a:noFill/>
        </p:spPr>
        <p:txBody>
          <a:bodyPr wrap="square" rtlCol="0">
            <a:spAutoFit/>
          </a:bodyPr>
          <a:lstStyle/>
          <a:p>
            <a:r>
              <a:rPr lang="en-US" sz="2800" dirty="0" smtClean="0">
                <a:solidFill>
                  <a:prstClr val="black"/>
                </a:solidFill>
                <a:latin typeface="Times New Roman" pitchFamily="18" charset="0"/>
                <a:cs typeface="Times New Roman" pitchFamily="18" charset="0"/>
              </a:rPr>
              <a:t>Sandberg, Delvenne, </a:t>
            </a:r>
          </a:p>
          <a:p>
            <a:r>
              <a:rPr lang="en-US" sz="2800" dirty="0" smtClean="0">
                <a:solidFill>
                  <a:prstClr val="black"/>
                </a:solidFill>
                <a:latin typeface="Times New Roman" pitchFamily="18" charset="0"/>
                <a:cs typeface="Times New Roman" pitchFamily="18" charset="0"/>
              </a:rPr>
              <a:t>&amp; Doyle, On Lossless Approximations, the Fluctuation-Dissipation Theorem, and Limitations of Measurement,</a:t>
            </a:r>
          </a:p>
          <a:p>
            <a:r>
              <a:rPr lang="en-US" sz="2800" dirty="0" smtClean="0">
                <a:solidFill>
                  <a:prstClr val="black"/>
                </a:solidFill>
                <a:latin typeface="Times New Roman" pitchFamily="18" charset="0"/>
                <a:cs typeface="Times New Roman" pitchFamily="18" charset="0"/>
              </a:rPr>
              <a:t>IEEE TRANS ON AC, </a:t>
            </a:r>
          </a:p>
          <a:p>
            <a:r>
              <a:rPr lang="en-US" sz="2800" dirty="0" smtClean="0">
                <a:solidFill>
                  <a:prstClr val="black"/>
                </a:solidFill>
                <a:latin typeface="Times New Roman" pitchFamily="18" charset="0"/>
                <a:cs typeface="Times New Roman" pitchFamily="18" charset="0"/>
              </a:rPr>
              <a:t>FEBRUARY, 2011</a:t>
            </a:r>
          </a:p>
        </p:txBody>
      </p:sp>
    </p:spTree>
  </p:cSld>
  <p:clrMapOvr>
    <a:masterClrMapping/>
  </p:clrMapOvr>
  <p:transition/>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7410" name="Picture 2"/>
          <p:cNvPicPr>
            <a:picLocks noChangeAspect="1" noChangeArrowheads="1"/>
          </p:cNvPicPr>
          <p:nvPr/>
        </p:nvPicPr>
        <p:blipFill>
          <a:blip r:embed="rId3" cstate="print"/>
          <a:srcRect/>
          <a:stretch>
            <a:fillRect/>
          </a:stretch>
        </p:blipFill>
        <p:spPr bwMode="auto">
          <a:xfrm>
            <a:off x="1" y="0"/>
            <a:ext cx="9144000" cy="2951655"/>
          </a:xfrm>
          <a:prstGeom prst="rect">
            <a:avLst/>
          </a:prstGeom>
          <a:noFill/>
          <a:ln w="9525">
            <a:noFill/>
            <a:miter lim="800000"/>
            <a:headEnd/>
            <a:tailEnd/>
          </a:ln>
        </p:spPr>
      </p:pic>
      <p:sp>
        <p:nvSpPr>
          <p:cNvPr id="3" name="TextBox 2"/>
          <p:cNvSpPr txBox="1"/>
          <p:nvPr/>
        </p:nvSpPr>
        <p:spPr>
          <a:xfrm>
            <a:off x="3048000" y="304800"/>
            <a:ext cx="3534557" cy="584775"/>
          </a:xfrm>
          <a:prstGeom prst="rect">
            <a:avLst/>
          </a:prstGeom>
          <a:noFill/>
        </p:spPr>
        <p:txBody>
          <a:bodyPr wrap="none" rtlCol="0">
            <a:spAutoFit/>
          </a:bodyPr>
          <a:lstStyle/>
          <a:p>
            <a:r>
              <a:rPr lang="en-US" sz="3200" i="1" dirty="0" smtClean="0">
                <a:solidFill>
                  <a:srgbClr val="0000CC"/>
                </a:solidFill>
              </a:rPr>
              <a:t>J. Fluid </a:t>
            </a:r>
            <a:r>
              <a:rPr lang="en-US" sz="3200" i="1" dirty="0" err="1" smtClean="0">
                <a:solidFill>
                  <a:srgbClr val="0000CC"/>
                </a:solidFill>
              </a:rPr>
              <a:t>Mech</a:t>
            </a:r>
            <a:r>
              <a:rPr lang="en-US" sz="3200" i="1" dirty="0" smtClean="0">
                <a:solidFill>
                  <a:srgbClr val="0000CC"/>
                </a:solidFill>
              </a:rPr>
              <a:t> </a:t>
            </a:r>
            <a:r>
              <a:rPr lang="en-US" sz="3200" dirty="0" smtClean="0">
                <a:solidFill>
                  <a:srgbClr val="0000CC"/>
                </a:solidFill>
              </a:rPr>
              <a:t>(2010)</a:t>
            </a:r>
            <a:endParaRPr lang="en-US" sz="3200" dirty="0">
              <a:solidFill>
                <a:srgbClr val="0000CC"/>
              </a:solidFill>
            </a:endParaRPr>
          </a:p>
        </p:txBody>
      </p:sp>
      <p:sp>
        <p:nvSpPr>
          <p:cNvPr id="4" name="Text Box 8"/>
          <p:cNvSpPr txBox="1">
            <a:spLocks noChangeArrowheads="1"/>
          </p:cNvSpPr>
          <p:nvPr/>
        </p:nvSpPr>
        <p:spPr bwMode="auto">
          <a:xfrm rot="1247964">
            <a:off x="254377" y="5083638"/>
            <a:ext cx="4038600" cy="457200"/>
          </a:xfrm>
          <a:prstGeom prst="rect">
            <a:avLst/>
          </a:prstGeom>
          <a:noFill/>
          <a:ln w="9525">
            <a:noFill/>
            <a:miter lim="800000"/>
            <a:headEnd/>
            <a:tailEnd/>
          </a:ln>
        </p:spPr>
        <p:txBody>
          <a:bodyPr>
            <a:spAutoFit/>
          </a:bodyPr>
          <a:lstStyle/>
          <a:p>
            <a:pPr fontAlgn="base">
              <a:spcBef>
                <a:spcPct val="20000"/>
              </a:spcBef>
              <a:spcAft>
                <a:spcPct val="0"/>
              </a:spcAft>
            </a:pPr>
            <a:r>
              <a:rPr lang="en-US" sz="2400" dirty="0">
                <a:solidFill>
                  <a:srgbClr val="FF0000"/>
                </a:solidFill>
                <a:latin typeface="Helsinki" pitchFamily="34" charset="0"/>
              </a:rPr>
              <a:t>Transition to Turbulence</a:t>
            </a:r>
          </a:p>
        </p:txBody>
      </p:sp>
      <p:sp>
        <p:nvSpPr>
          <p:cNvPr id="5" name="AutoShape 9"/>
          <p:cNvSpPr>
            <a:spLocks noChangeArrowheads="1"/>
          </p:cNvSpPr>
          <p:nvPr/>
        </p:nvSpPr>
        <p:spPr bwMode="auto">
          <a:xfrm rot="1262375">
            <a:off x="3519907" y="6253157"/>
            <a:ext cx="2819400" cy="180975"/>
          </a:xfrm>
          <a:prstGeom prst="rightArrow">
            <a:avLst>
              <a:gd name="adj1" fmla="val 50000"/>
              <a:gd name="adj2" fmla="val 231373"/>
            </a:avLst>
          </a:prstGeom>
          <a:solidFill>
            <a:srgbClr val="FF0000"/>
          </a:solidFill>
          <a:ln w="9525">
            <a:solidFill>
              <a:schemeClr val="tx1"/>
            </a:solidFill>
            <a:miter lim="800000"/>
            <a:headEnd/>
            <a:tailEnd/>
          </a:ln>
        </p:spPr>
        <p:txBody>
          <a:bodyPr wrap="none" anchor="ctr"/>
          <a:lstStyle/>
          <a:p>
            <a:pPr fontAlgn="base">
              <a:spcBef>
                <a:spcPct val="0"/>
              </a:spcBef>
              <a:spcAft>
                <a:spcPct val="0"/>
              </a:spcAft>
            </a:pPr>
            <a:endParaRPr lang="en-US" b="1">
              <a:solidFill>
                <a:srgbClr val="000000"/>
              </a:solidFill>
              <a:latin typeface="Comic Sans MS" pitchFamily="66" charset="0"/>
            </a:endParaRPr>
          </a:p>
        </p:txBody>
      </p:sp>
      <p:pic>
        <p:nvPicPr>
          <p:cNvPr id="6" name="Picture 4" descr="C:\Users\John\Documents\0_even_newer\213\Turbulence\Images\MatsuHalviz2.jpg"/>
          <p:cNvPicPr>
            <a:picLocks noChangeAspect="1" noChangeArrowheads="1"/>
          </p:cNvPicPr>
          <p:nvPr/>
        </p:nvPicPr>
        <p:blipFill>
          <a:blip r:embed="rId4" cstate="print"/>
          <a:srcRect/>
          <a:stretch>
            <a:fillRect/>
          </a:stretch>
        </p:blipFill>
        <p:spPr bwMode="auto">
          <a:xfrm>
            <a:off x="672353" y="3352800"/>
            <a:ext cx="8090647" cy="3581400"/>
          </a:xfrm>
          <a:prstGeom prst="rect">
            <a:avLst/>
          </a:prstGeom>
          <a:noFill/>
          <a:scene3d>
            <a:camera prst="isometricOffAxis2Top">
              <a:rot lat="18250381" lon="2755358" rev="17921924"/>
            </a:camera>
            <a:lightRig rig="threePt" dir="t"/>
          </a:scene3d>
        </p:spPr>
      </p:pic>
      <p:sp>
        <p:nvSpPr>
          <p:cNvPr id="7" name="Text Box 6"/>
          <p:cNvSpPr txBox="1">
            <a:spLocks noChangeArrowheads="1"/>
          </p:cNvSpPr>
          <p:nvPr/>
        </p:nvSpPr>
        <p:spPr bwMode="auto">
          <a:xfrm rot="1109025">
            <a:off x="3555592" y="3480955"/>
            <a:ext cx="883575" cy="461665"/>
          </a:xfrm>
          <a:prstGeom prst="rect">
            <a:avLst/>
          </a:prstGeom>
          <a:noFill/>
          <a:ln w="9525">
            <a:noFill/>
            <a:miter lim="800000"/>
            <a:headEnd/>
            <a:tailEnd/>
          </a:ln>
        </p:spPr>
        <p:txBody>
          <a:bodyPr wrap="none">
            <a:spAutoFit/>
          </a:bodyPr>
          <a:lstStyle/>
          <a:p>
            <a:pPr eaLnBrk="0" fontAlgn="base" hangingPunct="0">
              <a:spcBef>
                <a:spcPct val="0"/>
              </a:spcBef>
              <a:spcAft>
                <a:spcPct val="0"/>
              </a:spcAft>
            </a:pPr>
            <a:r>
              <a:rPr lang="en-US" sz="2400" b="1" i="1" dirty="0">
                <a:solidFill>
                  <a:srgbClr val="000099"/>
                </a:solidFill>
                <a:latin typeface="Helsinki" pitchFamily="34" charset="0"/>
              </a:rPr>
              <a:t>Flow</a:t>
            </a:r>
          </a:p>
        </p:txBody>
      </p:sp>
      <p:sp>
        <p:nvSpPr>
          <p:cNvPr id="8" name="TextBox 7"/>
          <p:cNvSpPr txBox="1"/>
          <p:nvPr/>
        </p:nvSpPr>
        <p:spPr>
          <a:xfrm>
            <a:off x="1371600" y="3733800"/>
            <a:ext cx="2165978" cy="830997"/>
          </a:xfrm>
          <a:prstGeom prst="rect">
            <a:avLst/>
          </a:prstGeom>
          <a:noFill/>
        </p:spPr>
        <p:txBody>
          <a:bodyPr wrap="none" rtlCol="0">
            <a:spAutoFit/>
          </a:bodyPr>
          <a:lstStyle/>
          <a:p>
            <a:pPr fontAlgn="base">
              <a:spcBef>
                <a:spcPct val="0"/>
              </a:spcBef>
              <a:spcAft>
                <a:spcPct val="0"/>
              </a:spcAft>
            </a:pPr>
            <a:r>
              <a:rPr lang="en-US" sz="2400" b="1" dirty="0" smtClean="0">
                <a:solidFill>
                  <a:srgbClr val="00FF00"/>
                </a:solidFill>
                <a:latin typeface="Helsinki" pitchFamily="34" charset="0"/>
              </a:rPr>
              <a:t>Streamlined</a:t>
            </a:r>
          </a:p>
          <a:p>
            <a:pPr fontAlgn="base">
              <a:spcBef>
                <a:spcPct val="0"/>
              </a:spcBef>
              <a:spcAft>
                <a:spcPct val="0"/>
              </a:spcAft>
            </a:pPr>
            <a:r>
              <a:rPr lang="en-US" sz="2400" b="1" dirty="0" smtClean="0">
                <a:solidFill>
                  <a:srgbClr val="00FF00"/>
                </a:solidFill>
                <a:latin typeface="Helsinki" pitchFamily="34" charset="0"/>
              </a:rPr>
              <a:t>Laminar Flow</a:t>
            </a:r>
          </a:p>
        </p:txBody>
      </p:sp>
      <p:sp>
        <p:nvSpPr>
          <p:cNvPr id="9" name="AutoShape 9"/>
          <p:cNvSpPr>
            <a:spLocks noChangeArrowheads="1"/>
          </p:cNvSpPr>
          <p:nvPr/>
        </p:nvSpPr>
        <p:spPr bwMode="auto">
          <a:xfrm rot="1165475">
            <a:off x="4431244" y="4523118"/>
            <a:ext cx="4097206" cy="220126"/>
          </a:xfrm>
          <a:prstGeom prst="rightArrow">
            <a:avLst>
              <a:gd name="adj1" fmla="val 50000"/>
              <a:gd name="adj2" fmla="val 231373"/>
            </a:avLst>
          </a:prstGeom>
          <a:solidFill>
            <a:schemeClr val="accent6"/>
          </a:solidFill>
          <a:ln w="9525">
            <a:solidFill>
              <a:schemeClr val="tx1"/>
            </a:solidFill>
            <a:miter lim="800000"/>
            <a:headEnd/>
            <a:tailEnd/>
          </a:ln>
        </p:spPr>
        <p:txBody>
          <a:bodyPr wrap="none" anchor="ctr"/>
          <a:lstStyle/>
          <a:p>
            <a:pPr fontAlgn="base">
              <a:spcBef>
                <a:spcPct val="0"/>
              </a:spcBef>
              <a:spcAft>
                <a:spcPct val="0"/>
              </a:spcAft>
            </a:pPr>
            <a:endParaRPr lang="en-US" b="1">
              <a:solidFill>
                <a:srgbClr val="000000"/>
              </a:solidFill>
              <a:latin typeface="Comic Sans MS" pitchFamily="66" charset="0"/>
            </a:endParaRPr>
          </a:p>
        </p:txBody>
      </p:sp>
      <p:sp>
        <p:nvSpPr>
          <p:cNvPr id="10" name="Text Box 5"/>
          <p:cNvSpPr txBox="1">
            <a:spLocks noChangeArrowheads="1"/>
          </p:cNvSpPr>
          <p:nvPr/>
        </p:nvSpPr>
        <p:spPr bwMode="auto">
          <a:xfrm>
            <a:off x="5578047" y="5805021"/>
            <a:ext cx="2390398" cy="461665"/>
          </a:xfrm>
          <a:prstGeom prst="rect">
            <a:avLst/>
          </a:prstGeom>
          <a:noFill/>
          <a:ln w="9525">
            <a:noFill/>
            <a:miter lim="800000"/>
            <a:headEnd/>
            <a:tailEnd/>
          </a:ln>
        </p:spPr>
        <p:txBody>
          <a:bodyPr wrap="none">
            <a:spAutoFit/>
          </a:bodyPr>
          <a:lstStyle/>
          <a:p>
            <a:pPr fontAlgn="base">
              <a:spcBef>
                <a:spcPct val="0"/>
              </a:spcBef>
              <a:spcAft>
                <a:spcPct val="0"/>
              </a:spcAft>
            </a:pPr>
            <a:r>
              <a:rPr lang="en-US" sz="2400" b="1" dirty="0">
                <a:solidFill>
                  <a:srgbClr val="FF0000"/>
                </a:solidFill>
                <a:latin typeface="Helsinki" pitchFamily="34" charset="0"/>
              </a:rPr>
              <a:t>Turbulent Flow</a:t>
            </a:r>
          </a:p>
        </p:txBody>
      </p:sp>
      <p:sp>
        <p:nvSpPr>
          <p:cNvPr id="11" name="Text Box 6"/>
          <p:cNvSpPr txBox="1">
            <a:spLocks noChangeArrowheads="1"/>
          </p:cNvSpPr>
          <p:nvPr/>
        </p:nvSpPr>
        <p:spPr bwMode="auto">
          <a:xfrm rot="1268284">
            <a:off x="29001" y="5441795"/>
            <a:ext cx="3807075" cy="830997"/>
          </a:xfrm>
          <a:prstGeom prst="rect">
            <a:avLst/>
          </a:prstGeom>
          <a:noFill/>
          <a:ln w="9525">
            <a:noFill/>
            <a:miter lim="800000"/>
            <a:headEnd/>
            <a:tailEnd/>
          </a:ln>
        </p:spPr>
        <p:txBody>
          <a:bodyPr wrap="square">
            <a:spAutoFit/>
          </a:bodyPr>
          <a:lstStyle/>
          <a:p>
            <a:pPr fontAlgn="base">
              <a:spcBef>
                <a:spcPct val="20000"/>
              </a:spcBef>
              <a:spcAft>
                <a:spcPct val="0"/>
              </a:spcAft>
            </a:pPr>
            <a:r>
              <a:rPr lang="en-US" sz="2400" dirty="0">
                <a:solidFill>
                  <a:srgbClr val="000000"/>
                </a:solidFill>
                <a:latin typeface="Helsinki" pitchFamily="34" charset="0"/>
              </a:rPr>
              <a:t>Increasing Drag</a:t>
            </a:r>
            <a:r>
              <a:rPr lang="en-US" sz="2400" dirty="0" smtClean="0">
                <a:solidFill>
                  <a:srgbClr val="000000"/>
                </a:solidFill>
                <a:latin typeface="Helsinki" pitchFamily="34" charset="0"/>
              </a:rPr>
              <a:t>, Fuel/Energy </a:t>
            </a:r>
            <a:r>
              <a:rPr lang="en-US" sz="2400" dirty="0">
                <a:solidFill>
                  <a:srgbClr val="000000"/>
                </a:solidFill>
                <a:latin typeface="Helsinki" pitchFamily="34" charset="0"/>
              </a:rPr>
              <a:t>Use and Cost</a:t>
            </a:r>
          </a:p>
        </p:txBody>
      </p:sp>
      <p:sp>
        <p:nvSpPr>
          <p:cNvPr id="12" name="TextBox 11"/>
          <p:cNvSpPr txBox="1"/>
          <p:nvPr/>
        </p:nvSpPr>
        <p:spPr>
          <a:xfrm>
            <a:off x="6248401" y="3276600"/>
            <a:ext cx="2590799" cy="1323439"/>
          </a:xfrm>
          <a:prstGeom prst="rect">
            <a:avLst/>
          </a:prstGeom>
          <a:noFill/>
        </p:spPr>
        <p:txBody>
          <a:bodyPr wrap="square" rtlCol="0">
            <a:spAutoFit/>
          </a:bodyPr>
          <a:lstStyle/>
          <a:p>
            <a:pPr algn="r"/>
            <a:r>
              <a:rPr lang="en-US" sz="4000" b="1" dirty="0" smtClean="0">
                <a:solidFill>
                  <a:srgbClr val="0000CC"/>
                </a:solidFill>
              </a:rPr>
              <a:t>Turbulence and drag?</a:t>
            </a:r>
            <a:endParaRPr lang="en-US" sz="4000" b="1" dirty="0">
              <a:solidFill>
                <a:srgbClr val="0000CC"/>
              </a:solidFill>
            </a:endParaRPr>
          </a:p>
        </p:txBody>
      </p:sp>
    </p:spTree>
  </p:cSld>
  <p:clrMapOvr>
    <a:masterClrMapping/>
  </p:clrMapOvr>
  <p:transition/>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31425" name="Picture 1"/>
          <p:cNvPicPr>
            <a:picLocks noChangeAspect="1" noChangeArrowheads="1"/>
          </p:cNvPicPr>
          <p:nvPr/>
        </p:nvPicPr>
        <p:blipFill>
          <a:blip r:embed="rId4" cstate="print"/>
          <a:srcRect b="40625"/>
          <a:stretch>
            <a:fillRect/>
          </a:stretch>
        </p:blipFill>
        <p:spPr bwMode="auto">
          <a:xfrm>
            <a:off x="0" y="228600"/>
            <a:ext cx="9144000" cy="1524342"/>
          </a:xfrm>
          <a:prstGeom prst="rect">
            <a:avLst/>
          </a:prstGeom>
          <a:noFill/>
          <a:ln w="9525">
            <a:noFill/>
            <a:miter lim="800000"/>
            <a:headEnd/>
            <a:tailEnd/>
          </a:ln>
        </p:spPr>
      </p:pic>
      <p:sp>
        <p:nvSpPr>
          <p:cNvPr id="3" name="TextBox 2"/>
          <p:cNvSpPr txBox="1"/>
          <p:nvPr/>
        </p:nvSpPr>
        <p:spPr>
          <a:xfrm>
            <a:off x="0" y="0"/>
            <a:ext cx="3542893" cy="523220"/>
          </a:xfrm>
          <a:prstGeom prst="rect">
            <a:avLst/>
          </a:prstGeom>
          <a:noFill/>
        </p:spPr>
        <p:txBody>
          <a:bodyPr wrap="none" rtlCol="0">
            <a:spAutoFit/>
          </a:bodyPr>
          <a:lstStyle/>
          <a:p>
            <a:r>
              <a:rPr lang="en-US" sz="2800" i="1" dirty="0" smtClean="0">
                <a:solidFill>
                  <a:srgbClr val="0000CC"/>
                </a:solidFill>
              </a:rPr>
              <a:t>Physics of Fluids </a:t>
            </a:r>
            <a:r>
              <a:rPr lang="en-US" sz="2800" dirty="0" smtClean="0">
                <a:solidFill>
                  <a:srgbClr val="0000CC"/>
                </a:solidFill>
              </a:rPr>
              <a:t>(2011)</a:t>
            </a:r>
            <a:endParaRPr lang="en-US" sz="2800" dirty="0">
              <a:solidFill>
                <a:srgbClr val="0000CC"/>
              </a:solidFill>
            </a:endParaRPr>
          </a:p>
        </p:txBody>
      </p:sp>
      <p:sp>
        <p:nvSpPr>
          <p:cNvPr id="4" name="AutoShape 3"/>
          <p:cNvSpPr>
            <a:spLocks noChangeArrowheads="1"/>
          </p:cNvSpPr>
          <p:nvPr/>
        </p:nvSpPr>
        <p:spPr bwMode="auto">
          <a:xfrm rot="-20287787">
            <a:off x="5562600" y="2513206"/>
            <a:ext cx="3048000" cy="914400"/>
          </a:xfrm>
          <a:prstGeom prst="parallelogram">
            <a:avLst>
              <a:gd name="adj" fmla="val 83333"/>
            </a:avLst>
          </a:prstGeom>
          <a:solidFill>
            <a:schemeClr val="bg1"/>
          </a:solidFill>
          <a:ln w="9525">
            <a:solidFill>
              <a:schemeClr val="tx1"/>
            </a:solidFill>
            <a:miter lim="800000"/>
            <a:headEnd/>
            <a:tailEnd/>
          </a:ln>
          <a:effectLst/>
        </p:spPr>
        <p:txBody>
          <a:bodyPr wrap="none" anchor="ctr"/>
          <a:lstStyle/>
          <a:p>
            <a:pPr fontAlgn="base">
              <a:spcBef>
                <a:spcPct val="0"/>
              </a:spcBef>
              <a:spcAft>
                <a:spcPct val="0"/>
              </a:spcAft>
            </a:pPr>
            <a:endParaRPr lang="en-US" b="1">
              <a:solidFill>
                <a:srgbClr val="000000"/>
              </a:solidFill>
              <a:latin typeface="Arial" charset="0"/>
            </a:endParaRPr>
          </a:p>
        </p:txBody>
      </p:sp>
      <p:sp>
        <p:nvSpPr>
          <p:cNvPr id="5" name="AutoShape 4"/>
          <p:cNvSpPr>
            <a:spLocks noChangeArrowheads="1"/>
          </p:cNvSpPr>
          <p:nvPr/>
        </p:nvSpPr>
        <p:spPr bwMode="auto">
          <a:xfrm rot="-20287787">
            <a:off x="5638800" y="1753994"/>
            <a:ext cx="3048000" cy="914400"/>
          </a:xfrm>
          <a:prstGeom prst="parallelogram">
            <a:avLst>
              <a:gd name="adj" fmla="val 83333"/>
            </a:avLst>
          </a:prstGeom>
          <a:solidFill>
            <a:srgbClr val="EAEAEA"/>
          </a:solidFill>
          <a:ln w="9525">
            <a:solidFill>
              <a:schemeClr val="tx1"/>
            </a:solidFill>
            <a:miter lim="800000"/>
            <a:headEnd/>
            <a:tailEnd/>
          </a:ln>
          <a:effectLst/>
        </p:spPr>
        <p:txBody>
          <a:bodyPr wrap="none" anchor="ctr"/>
          <a:lstStyle/>
          <a:p>
            <a:pPr fontAlgn="base">
              <a:spcBef>
                <a:spcPct val="0"/>
              </a:spcBef>
              <a:spcAft>
                <a:spcPct val="0"/>
              </a:spcAft>
            </a:pPr>
            <a:endParaRPr lang="en-US" b="1">
              <a:solidFill>
                <a:srgbClr val="000000"/>
              </a:solidFill>
              <a:latin typeface="Arial" charset="0"/>
            </a:endParaRPr>
          </a:p>
        </p:txBody>
      </p:sp>
      <p:sp>
        <p:nvSpPr>
          <p:cNvPr id="6" name="Line 5"/>
          <p:cNvSpPr>
            <a:spLocks noChangeShapeType="1"/>
          </p:cNvSpPr>
          <p:nvPr/>
        </p:nvSpPr>
        <p:spPr bwMode="auto">
          <a:xfrm>
            <a:off x="6934200" y="2058794"/>
            <a:ext cx="990600" cy="457200"/>
          </a:xfrm>
          <a:prstGeom prst="line">
            <a:avLst/>
          </a:prstGeom>
          <a:noFill/>
          <a:ln w="635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graphicFrame>
        <p:nvGraphicFramePr>
          <p:cNvPr id="7" name="Object 6"/>
          <p:cNvGraphicFramePr>
            <a:graphicFrameLocks noChangeAspect="1"/>
          </p:cNvGraphicFramePr>
          <p:nvPr/>
        </p:nvGraphicFramePr>
        <p:xfrm>
          <a:off x="6324600" y="1601594"/>
          <a:ext cx="576263" cy="609600"/>
        </p:xfrm>
        <a:graphic>
          <a:graphicData uri="http://schemas.openxmlformats.org/presentationml/2006/ole">
            <p:oleObj spid="_x0000_s2271234" name="Equation" r:id="rId5" imgW="215806" imgH="228501" progId="Equation.DSMT4">
              <p:embed/>
            </p:oleObj>
          </a:graphicData>
        </a:graphic>
      </p:graphicFrame>
      <p:sp>
        <p:nvSpPr>
          <p:cNvPr id="8" name="Line 7"/>
          <p:cNvSpPr>
            <a:spLocks noChangeShapeType="1"/>
          </p:cNvSpPr>
          <p:nvPr/>
        </p:nvSpPr>
        <p:spPr bwMode="auto">
          <a:xfrm flipH="1">
            <a:off x="5181600" y="2576319"/>
            <a:ext cx="320675" cy="168275"/>
          </a:xfrm>
          <a:prstGeom prst="line">
            <a:avLst/>
          </a:prstGeom>
          <a:noFill/>
          <a:ln w="381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9" name="Text Box 8"/>
          <p:cNvSpPr txBox="1">
            <a:spLocks noChangeArrowheads="1"/>
          </p:cNvSpPr>
          <p:nvPr/>
        </p:nvSpPr>
        <p:spPr bwMode="auto">
          <a:xfrm>
            <a:off x="5181600" y="2744594"/>
            <a:ext cx="322263" cy="519113"/>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i="1">
                <a:solidFill>
                  <a:srgbClr val="000000"/>
                </a:solidFill>
              </a:rPr>
              <a:t>z</a:t>
            </a:r>
          </a:p>
        </p:txBody>
      </p:sp>
      <p:sp>
        <p:nvSpPr>
          <p:cNvPr id="10" name="Line 9"/>
          <p:cNvSpPr>
            <a:spLocks noChangeShapeType="1"/>
          </p:cNvSpPr>
          <p:nvPr/>
        </p:nvSpPr>
        <p:spPr bwMode="auto">
          <a:xfrm>
            <a:off x="5486400" y="2592194"/>
            <a:ext cx="381000" cy="152400"/>
          </a:xfrm>
          <a:prstGeom prst="line">
            <a:avLst/>
          </a:prstGeom>
          <a:noFill/>
          <a:ln w="381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11" name="Line 10"/>
          <p:cNvSpPr>
            <a:spLocks noChangeShapeType="1"/>
          </p:cNvSpPr>
          <p:nvPr/>
        </p:nvSpPr>
        <p:spPr bwMode="auto">
          <a:xfrm flipH="1" flipV="1">
            <a:off x="5486400" y="2211194"/>
            <a:ext cx="17463" cy="366713"/>
          </a:xfrm>
          <a:prstGeom prst="line">
            <a:avLst/>
          </a:prstGeom>
          <a:noFill/>
          <a:ln w="381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12" name="Text Box 11"/>
          <p:cNvSpPr txBox="1">
            <a:spLocks noChangeArrowheads="1"/>
          </p:cNvSpPr>
          <p:nvPr/>
        </p:nvSpPr>
        <p:spPr bwMode="auto">
          <a:xfrm>
            <a:off x="5791200" y="2668394"/>
            <a:ext cx="361950" cy="519113"/>
          </a:xfrm>
          <a:prstGeom prst="rect">
            <a:avLst/>
          </a:prstGeom>
          <a:noFill/>
          <a:ln w="9525">
            <a:noFill/>
            <a:miter lim="800000"/>
            <a:headEnd/>
            <a:tailEnd/>
          </a:ln>
          <a:effectLst/>
        </p:spPr>
        <p:txBody>
          <a:bodyPr>
            <a:spAutoFit/>
          </a:bodyPr>
          <a:lstStyle/>
          <a:p>
            <a:pPr eaLnBrk="0" fontAlgn="base" hangingPunct="0">
              <a:spcBef>
                <a:spcPct val="0"/>
              </a:spcBef>
              <a:spcAft>
                <a:spcPct val="0"/>
              </a:spcAft>
            </a:pPr>
            <a:r>
              <a:rPr lang="en-US" sz="2800" b="1" i="1">
                <a:solidFill>
                  <a:srgbClr val="000000"/>
                </a:solidFill>
              </a:rPr>
              <a:t>x</a:t>
            </a:r>
          </a:p>
        </p:txBody>
      </p:sp>
      <p:sp>
        <p:nvSpPr>
          <p:cNvPr id="13" name="Text Box 12"/>
          <p:cNvSpPr txBox="1">
            <a:spLocks noChangeArrowheads="1"/>
          </p:cNvSpPr>
          <p:nvPr/>
        </p:nvSpPr>
        <p:spPr bwMode="auto">
          <a:xfrm>
            <a:off x="5105400" y="1753994"/>
            <a:ext cx="265113" cy="519113"/>
          </a:xfrm>
          <a:prstGeom prst="rect">
            <a:avLst/>
          </a:prstGeom>
          <a:noFill/>
          <a:ln w="9525">
            <a:noFill/>
            <a:miter lim="800000"/>
            <a:headEnd/>
            <a:tailEnd/>
          </a:ln>
          <a:effectLst/>
        </p:spPr>
        <p:txBody>
          <a:bodyPr>
            <a:spAutoFit/>
          </a:bodyPr>
          <a:lstStyle/>
          <a:p>
            <a:pPr eaLnBrk="0" fontAlgn="base" hangingPunct="0">
              <a:spcBef>
                <a:spcPct val="0"/>
              </a:spcBef>
              <a:spcAft>
                <a:spcPct val="0"/>
              </a:spcAft>
            </a:pPr>
            <a:r>
              <a:rPr lang="en-US" sz="2800" b="1" i="1">
                <a:solidFill>
                  <a:srgbClr val="000000"/>
                </a:solidFill>
              </a:rPr>
              <a:t>y</a:t>
            </a:r>
          </a:p>
        </p:txBody>
      </p:sp>
      <p:sp>
        <p:nvSpPr>
          <p:cNvPr id="14" name="Line 13"/>
          <p:cNvSpPr>
            <a:spLocks noChangeShapeType="1"/>
          </p:cNvSpPr>
          <p:nvPr/>
        </p:nvSpPr>
        <p:spPr bwMode="auto">
          <a:xfrm>
            <a:off x="6553200" y="2515994"/>
            <a:ext cx="762000" cy="304800"/>
          </a:xfrm>
          <a:prstGeom prst="line">
            <a:avLst/>
          </a:prstGeom>
          <a:noFill/>
          <a:ln w="38100">
            <a:solidFill>
              <a:srgbClr val="3333FF"/>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15" name="Line 14"/>
          <p:cNvSpPr>
            <a:spLocks noChangeShapeType="1"/>
          </p:cNvSpPr>
          <p:nvPr/>
        </p:nvSpPr>
        <p:spPr bwMode="auto">
          <a:xfrm>
            <a:off x="6553200" y="2668394"/>
            <a:ext cx="533400" cy="212725"/>
          </a:xfrm>
          <a:prstGeom prst="line">
            <a:avLst/>
          </a:prstGeom>
          <a:noFill/>
          <a:ln w="38100">
            <a:solidFill>
              <a:srgbClr val="3333FF"/>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16" name="Line 15"/>
          <p:cNvSpPr>
            <a:spLocks noChangeShapeType="1"/>
          </p:cNvSpPr>
          <p:nvPr/>
        </p:nvSpPr>
        <p:spPr bwMode="auto">
          <a:xfrm>
            <a:off x="6553200" y="2820794"/>
            <a:ext cx="304800" cy="120650"/>
          </a:xfrm>
          <a:prstGeom prst="line">
            <a:avLst/>
          </a:prstGeom>
          <a:noFill/>
          <a:ln w="38100">
            <a:solidFill>
              <a:srgbClr val="3333FF"/>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17" name="Line 16"/>
          <p:cNvSpPr>
            <a:spLocks noChangeShapeType="1"/>
          </p:cNvSpPr>
          <p:nvPr/>
        </p:nvSpPr>
        <p:spPr bwMode="auto">
          <a:xfrm>
            <a:off x="6553200" y="2973194"/>
            <a:ext cx="76200" cy="30163"/>
          </a:xfrm>
          <a:prstGeom prst="line">
            <a:avLst/>
          </a:prstGeom>
          <a:noFill/>
          <a:ln w="38100">
            <a:solidFill>
              <a:srgbClr val="3333FF"/>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grpSp>
        <p:nvGrpSpPr>
          <p:cNvPr id="2" name="Group 79"/>
          <p:cNvGrpSpPr/>
          <p:nvPr/>
        </p:nvGrpSpPr>
        <p:grpSpPr>
          <a:xfrm>
            <a:off x="304800" y="2012563"/>
            <a:ext cx="4049713" cy="1495425"/>
            <a:chOff x="304800" y="2012563"/>
            <a:chExt cx="4049713" cy="1495425"/>
          </a:xfrm>
        </p:grpSpPr>
        <p:sp>
          <p:nvSpPr>
            <p:cNvPr id="18" name="Line 19"/>
            <p:cNvSpPr>
              <a:spLocks noChangeShapeType="1"/>
            </p:cNvSpPr>
            <p:nvPr/>
          </p:nvSpPr>
          <p:spPr bwMode="auto">
            <a:xfrm>
              <a:off x="1524000" y="2871400"/>
              <a:ext cx="627063" cy="290513"/>
            </a:xfrm>
            <a:prstGeom prst="line">
              <a:avLst/>
            </a:prstGeom>
            <a:noFill/>
            <a:ln w="38100">
              <a:solidFill>
                <a:schemeClr val="accent2"/>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graphicFrame>
          <p:nvGraphicFramePr>
            <p:cNvPr id="19" name="Object 20"/>
            <p:cNvGraphicFramePr>
              <a:graphicFrameLocks noChangeAspect="1"/>
            </p:cNvGraphicFramePr>
            <p:nvPr/>
          </p:nvGraphicFramePr>
          <p:xfrm>
            <a:off x="2209800" y="3023800"/>
            <a:ext cx="415925" cy="457200"/>
          </p:xfrm>
          <a:graphic>
            <a:graphicData uri="http://schemas.openxmlformats.org/presentationml/2006/ole">
              <p:oleObj spid="_x0000_s2271235" name="Equation" r:id="rId6" imgW="126835" imgH="139518" progId="Equation.DSMT4">
                <p:embed/>
              </p:oleObj>
            </a:graphicData>
          </a:graphic>
        </p:graphicFrame>
        <p:sp>
          <p:nvSpPr>
            <p:cNvPr id="20" name="Line 21"/>
            <p:cNvSpPr>
              <a:spLocks noChangeShapeType="1"/>
            </p:cNvSpPr>
            <p:nvPr/>
          </p:nvSpPr>
          <p:spPr bwMode="auto">
            <a:xfrm>
              <a:off x="2033588" y="2768213"/>
              <a:ext cx="990600" cy="381000"/>
            </a:xfrm>
            <a:prstGeom prst="line">
              <a:avLst/>
            </a:prstGeom>
            <a:noFill/>
            <a:ln w="57150">
              <a:solidFill>
                <a:srgbClr val="CC6600"/>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21" name="AutoShape 22"/>
            <p:cNvSpPr>
              <a:spLocks noChangeArrowheads="1"/>
            </p:cNvSpPr>
            <p:nvPr/>
          </p:nvSpPr>
          <p:spPr bwMode="auto">
            <a:xfrm flipH="1">
              <a:off x="3663950" y="2469763"/>
              <a:ext cx="690563" cy="539750"/>
            </a:xfrm>
            <a:custGeom>
              <a:avLst/>
              <a:gdLst>
                <a:gd name="G0" fmla="+- -11508207 0 0"/>
                <a:gd name="G1" fmla="+- -5623978 0 0"/>
                <a:gd name="G2" fmla="+- -11508207 0 -5623978"/>
                <a:gd name="G3" fmla="+- 10800 0 0"/>
                <a:gd name="G4" fmla="+- 0 0 -11508207"/>
                <a:gd name="T0" fmla="*/ 360 256 1"/>
                <a:gd name="T1" fmla="*/ 0 256 1"/>
                <a:gd name="G5" fmla="+- G2 T0 T1"/>
                <a:gd name="G6" fmla="?: G2 G2 G5"/>
                <a:gd name="G7" fmla="+- 0 0 G6"/>
                <a:gd name="G8" fmla="+- 3911 0 0"/>
                <a:gd name="G9" fmla="+- 0 0 -5623978"/>
                <a:gd name="G10" fmla="+- 3911 0 2700"/>
                <a:gd name="G11" fmla="cos G10 -11508207"/>
                <a:gd name="G12" fmla="sin G10 -11508207"/>
                <a:gd name="G13" fmla="cos 13500 -11508207"/>
                <a:gd name="G14" fmla="sin 13500 -11508207"/>
                <a:gd name="G15" fmla="+- G11 10800 0"/>
                <a:gd name="G16" fmla="+- G12 10800 0"/>
                <a:gd name="G17" fmla="+- G13 10800 0"/>
                <a:gd name="G18" fmla="+- G14 10800 0"/>
                <a:gd name="G19" fmla="*/ 3911 1 2"/>
                <a:gd name="G20" fmla="+- G19 5400 0"/>
                <a:gd name="G21" fmla="cos G20 -11508207"/>
                <a:gd name="G22" fmla="sin G20 -11508207"/>
                <a:gd name="G23" fmla="+- G21 10800 0"/>
                <a:gd name="G24" fmla="+- G12 G23 G22"/>
                <a:gd name="G25" fmla="+- G22 G23 G11"/>
                <a:gd name="G26" fmla="cos 10800 -11508207"/>
                <a:gd name="G27" fmla="sin 10800 -11508207"/>
                <a:gd name="G28" fmla="cos 3911 -11508207"/>
                <a:gd name="G29" fmla="sin 3911 -11508207"/>
                <a:gd name="G30" fmla="+- G26 10800 0"/>
                <a:gd name="G31" fmla="+- G27 10800 0"/>
                <a:gd name="G32" fmla="+- G28 10800 0"/>
                <a:gd name="G33" fmla="+- G29 10800 0"/>
                <a:gd name="G34" fmla="+- G19 5400 0"/>
                <a:gd name="G35" fmla="cos G34 -5623978"/>
                <a:gd name="G36" fmla="sin G34 -5623978"/>
                <a:gd name="G37" fmla="+/ -5623978 -11508207 2"/>
                <a:gd name="T2" fmla="*/ 180 256 1"/>
                <a:gd name="T3" fmla="*/ 0 256 1"/>
                <a:gd name="G38" fmla="+- G37 T2 T3"/>
                <a:gd name="G39" fmla="?: G2 G37 G38"/>
                <a:gd name="G40" fmla="cos 10800 G39"/>
                <a:gd name="G41" fmla="sin 10800 G39"/>
                <a:gd name="G42" fmla="cos 3911 G39"/>
                <a:gd name="G43" fmla="sin 3911 G39"/>
                <a:gd name="G44" fmla="+- G40 10800 0"/>
                <a:gd name="G45" fmla="+- G41 10800 0"/>
                <a:gd name="G46" fmla="+- G42 10800 0"/>
                <a:gd name="G47" fmla="+- G43 10800 0"/>
                <a:gd name="G48" fmla="+- G35 10800 0"/>
                <a:gd name="G49" fmla="+- G36 10800 0"/>
                <a:gd name="T4" fmla="*/ 17843 w 21600"/>
                <a:gd name="T5" fmla="*/ 18986 h 21600"/>
                <a:gd name="T6" fmla="*/ 11336 w 21600"/>
                <a:gd name="T7" fmla="*/ 3463 h 21600"/>
                <a:gd name="T8" fmla="*/ 13350 w 21600"/>
                <a:gd name="T9" fmla="*/ 13764 h 21600"/>
                <a:gd name="T10" fmla="*/ -2661 w 21600"/>
                <a:gd name="T11" fmla="*/ 9764 h 21600"/>
                <a:gd name="T12" fmla="*/ 3937 w 21600"/>
                <a:gd name="T13" fmla="*/ 4108 h 21600"/>
                <a:gd name="T14" fmla="*/ 9592 w 21600"/>
                <a:gd name="T15" fmla="*/ 1070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6900" y="10500"/>
                  </a:moveTo>
                  <a:cubicBezTo>
                    <a:pt x="6892" y="10599"/>
                    <a:pt x="6889" y="10699"/>
                    <a:pt x="6889" y="10799"/>
                  </a:cubicBezTo>
                  <a:cubicBezTo>
                    <a:pt x="6889" y="12959"/>
                    <a:pt x="8640" y="14711"/>
                    <a:pt x="10800" y="14711"/>
                  </a:cubicBezTo>
                  <a:cubicBezTo>
                    <a:pt x="12959" y="14711"/>
                    <a:pt x="14711" y="12959"/>
                    <a:pt x="14711" y="10800"/>
                  </a:cubicBezTo>
                  <a:cubicBezTo>
                    <a:pt x="14711" y="8750"/>
                    <a:pt x="13129" y="7048"/>
                    <a:pt x="11085" y="6899"/>
                  </a:cubicBezTo>
                  <a:lnTo>
                    <a:pt x="11588" y="28"/>
                  </a:lnTo>
                  <a:cubicBezTo>
                    <a:pt x="17231" y="441"/>
                    <a:pt x="21600" y="5141"/>
                    <a:pt x="21600" y="10800"/>
                  </a:cubicBezTo>
                  <a:cubicBezTo>
                    <a:pt x="21600" y="16764"/>
                    <a:pt x="16764" y="21600"/>
                    <a:pt x="10800" y="21600"/>
                  </a:cubicBezTo>
                  <a:cubicBezTo>
                    <a:pt x="4835" y="21600"/>
                    <a:pt x="0" y="16764"/>
                    <a:pt x="0" y="10800"/>
                  </a:cubicBezTo>
                  <a:cubicBezTo>
                    <a:pt x="-1" y="10523"/>
                    <a:pt x="10" y="10247"/>
                    <a:pt x="31" y="9971"/>
                  </a:cubicBezTo>
                  <a:lnTo>
                    <a:pt x="-2661" y="9764"/>
                  </a:lnTo>
                  <a:lnTo>
                    <a:pt x="3937" y="4108"/>
                  </a:lnTo>
                  <a:lnTo>
                    <a:pt x="9592" y="10707"/>
                  </a:lnTo>
                  <a:lnTo>
                    <a:pt x="6900" y="10500"/>
                  </a:lnTo>
                  <a:close/>
                </a:path>
              </a:pathLst>
            </a:custGeom>
            <a:solidFill>
              <a:srgbClr val="CCECFF"/>
            </a:solidFill>
            <a:ln w="9525">
              <a:miter lim="800000"/>
              <a:headEnd/>
              <a:tailEnd/>
            </a:ln>
            <a:effectLst/>
            <a:scene3d>
              <a:camera prst="legacyObliqueTopLeft">
                <a:rot lat="0" lon="20099999" rev="0"/>
              </a:camera>
              <a:lightRig rig="legacyFlat1" dir="t"/>
            </a:scene3d>
            <a:sp3d extrusionH="1801800" prstMaterial="legacyMatte">
              <a:bevelT w="13500" h="13500" prst="angle"/>
              <a:bevelB w="13500" h="13500" prst="angle"/>
              <a:extrusionClr>
                <a:srgbClr val="CCECFF"/>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22" name="AutoShape 23"/>
            <p:cNvSpPr>
              <a:spLocks noChangeArrowheads="1"/>
            </p:cNvSpPr>
            <p:nvPr/>
          </p:nvSpPr>
          <p:spPr bwMode="auto">
            <a:xfrm flipH="1">
              <a:off x="3779838" y="2514213"/>
              <a:ext cx="460375" cy="449262"/>
            </a:xfrm>
            <a:custGeom>
              <a:avLst/>
              <a:gdLst>
                <a:gd name="G0" fmla="+- -11627622 0 0"/>
                <a:gd name="G1" fmla="+- -5623978 0 0"/>
                <a:gd name="G2" fmla="+- -11627622 0 -5623978"/>
                <a:gd name="G3" fmla="+- 10800 0 0"/>
                <a:gd name="G4" fmla="+- 0 0 -11627622"/>
                <a:gd name="T0" fmla="*/ 360 256 1"/>
                <a:gd name="T1" fmla="*/ 0 256 1"/>
                <a:gd name="G5" fmla="+- G2 T0 T1"/>
                <a:gd name="G6" fmla="?: G2 G2 G5"/>
                <a:gd name="G7" fmla="+- 0 0 G6"/>
                <a:gd name="G8" fmla="+- 9009 0 0"/>
                <a:gd name="G9" fmla="+- 0 0 -5623978"/>
                <a:gd name="G10" fmla="+- 9009 0 2700"/>
                <a:gd name="G11" fmla="cos G10 -11627622"/>
                <a:gd name="G12" fmla="sin G10 -11627622"/>
                <a:gd name="G13" fmla="cos 13500 -11627622"/>
                <a:gd name="G14" fmla="sin 13500 -11627622"/>
                <a:gd name="G15" fmla="+- G11 10800 0"/>
                <a:gd name="G16" fmla="+- G12 10800 0"/>
                <a:gd name="G17" fmla="+- G13 10800 0"/>
                <a:gd name="G18" fmla="+- G14 10800 0"/>
                <a:gd name="G19" fmla="*/ 9009 1 2"/>
                <a:gd name="G20" fmla="+- G19 5400 0"/>
                <a:gd name="G21" fmla="cos G20 -11627622"/>
                <a:gd name="G22" fmla="sin G20 -11627622"/>
                <a:gd name="G23" fmla="+- G21 10800 0"/>
                <a:gd name="G24" fmla="+- G12 G23 G22"/>
                <a:gd name="G25" fmla="+- G22 G23 G11"/>
                <a:gd name="G26" fmla="cos 10800 -11627622"/>
                <a:gd name="G27" fmla="sin 10800 -11627622"/>
                <a:gd name="G28" fmla="cos 9009 -11627622"/>
                <a:gd name="G29" fmla="sin 9009 -11627622"/>
                <a:gd name="G30" fmla="+- G26 10800 0"/>
                <a:gd name="G31" fmla="+- G27 10800 0"/>
                <a:gd name="G32" fmla="+- G28 10800 0"/>
                <a:gd name="G33" fmla="+- G29 10800 0"/>
                <a:gd name="G34" fmla="+- G19 5400 0"/>
                <a:gd name="G35" fmla="cos G34 -5623978"/>
                <a:gd name="G36" fmla="sin G34 -5623978"/>
                <a:gd name="G37" fmla="+/ -5623978 -11627622 2"/>
                <a:gd name="T2" fmla="*/ 180 256 1"/>
                <a:gd name="T3" fmla="*/ 0 256 1"/>
                <a:gd name="G38" fmla="+- G37 T2 T3"/>
                <a:gd name="G39" fmla="?: G2 G37 G38"/>
                <a:gd name="G40" fmla="cos 10800 G39"/>
                <a:gd name="G41" fmla="sin 10800 G39"/>
                <a:gd name="G42" fmla="cos 9009 G39"/>
                <a:gd name="G43" fmla="sin 9009 G39"/>
                <a:gd name="G44" fmla="+- G40 10800 0"/>
                <a:gd name="G45" fmla="+- G41 10800 0"/>
                <a:gd name="G46" fmla="+- G42 10800 0"/>
                <a:gd name="G47" fmla="+- G43 10800 0"/>
                <a:gd name="G48" fmla="+- G35 10800 0"/>
                <a:gd name="G49" fmla="+- G36 10800 0"/>
                <a:gd name="T4" fmla="*/ 17973 w 21600"/>
                <a:gd name="T5" fmla="*/ 18873 h 21600"/>
                <a:gd name="T6" fmla="*/ 11522 w 21600"/>
                <a:gd name="T7" fmla="*/ 921 h 21600"/>
                <a:gd name="T8" fmla="*/ 16783 w 21600"/>
                <a:gd name="T9" fmla="*/ 17534 h 21600"/>
                <a:gd name="T10" fmla="*/ -2687 w 21600"/>
                <a:gd name="T11" fmla="*/ 10193 h 21600"/>
                <a:gd name="T12" fmla="*/ 1067 w 21600"/>
                <a:gd name="T13" fmla="*/ 6762 h 21600"/>
                <a:gd name="T14" fmla="*/ 4497 w 21600"/>
                <a:gd name="T15" fmla="*/ 105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0" y="10395"/>
                  </a:moveTo>
                  <a:cubicBezTo>
                    <a:pt x="1794" y="10529"/>
                    <a:pt x="1791" y="10664"/>
                    <a:pt x="1791" y="10799"/>
                  </a:cubicBezTo>
                  <a:cubicBezTo>
                    <a:pt x="1791" y="15775"/>
                    <a:pt x="5824" y="19809"/>
                    <a:pt x="10800" y="19809"/>
                  </a:cubicBezTo>
                  <a:cubicBezTo>
                    <a:pt x="15775" y="19809"/>
                    <a:pt x="19809" y="15775"/>
                    <a:pt x="19809" y="10800"/>
                  </a:cubicBezTo>
                  <a:cubicBezTo>
                    <a:pt x="19809" y="6079"/>
                    <a:pt x="16165" y="2159"/>
                    <a:pt x="11457" y="1815"/>
                  </a:cubicBezTo>
                  <a:lnTo>
                    <a:pt x="11588" y="28"/>
                  </a:lnTo>
                  <a:cubicBezTo>
                    <a:pt x="17231" y="441"/>
                    <a:pt x="21600" y="5141"/>
                    <a:pt x="21600" y="10800"/>
                  </a:cubicBezTo>
                  <a:cubicBezTo>
                    <a:pt x="21600" y="16764"/>
                    <a:pt x="16764" y="21600"/>
                    <a:pt x="10800" y="21600"/>
                  </a:cubicBezTo>
                  <a:cubicBezTo>
                    <a:pt x="4835" y="21600"/>
                    <a:pt x="0" y="16764"/>
                    <a:pt x="0" y="10800"/>
                  </a:cubicBezTo>
                  <a:cubicBezTo>
                    <a:pt x="-1" y="10638"/>
                    <a:pt x="3" y="10476"/>
                    <a:pt x="10" y="10314"/>
                  </a:cubicBezTo>
                  <a:lnTo>
                    <a:pt x="-2687" y="10193"/>
                  </a:lnTo>
                  <a:lnTo>
                    <a:pt x="1067" y="6762"/>
                  </a:lnTo>
                  <a:lnTo>
                    <a:pt x="4497" y="10516"/>
                  </a:lnTo>
                  <a:lnTo>
                    <a:pt x="1800" y="10395"/>
                  </a:lnTo>
                  <a:close/>
                </a:path>
              </a:pathLst>
            </a:custGeom>
            <a:solidFill>
              <a:schemeClr val="tx1"/>
            </a:solidFill>
            <a:ln w="9525">
              <a:miter lim="800000"/>
              <a:headEnd/>
              <a:tailEnd/>
            </a:ln>
            <a:effectLst/>
            <a:scene3d>
              <a:camera prst="legacyObliqueTopLeft">
                <a:rot lat="0" lon="20099999" rev="0"/>
              </a:camera>
              <a:lightRig rig="legacyFlat1" dir="t"/>
            </a:scene3d>
            <a:sp3d prstMaterial="legacyMatte">
              <a:bevelT w="13500" h="13500" prst="angle"/>
              <a:bevelB w="13500" h="13500" prst="angle"/>
              <a:extrusionClr>
                <a:schemeClr val="tx1"/>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23" name="AutoShape 24"/>
            <p:cNvSpPr>
              <a:spLocks noChangeArrowheads="1"/>
            </p:cNvSpPr>
            <p:nvPr/>
          </p:nvSpPr>
          <p:spPr bwMode="auto">
            <a:xfrm flipV="1">
              <a:off x="3490913" y="2568188"/>
              <a:ext cx="460375" cy="538162"/>
            </a:xfrm>
            <a:prstGeom prst="upArrow">
              <a:avLst>
                <a:gd name="adj1" fmla="val 33333"/>
                <a:gd name="adj2" fmla="val 45460"/>
              </a:avLst>
            </a:prstGeom>
            <a:solidFill>
              <a:srgbClr val="FFCCCC"/>
            </a:solidFill>
            <a:ln w="9525">
              <a:miter lim="800000"/>
              <a:headEnd/>
              <a:tailEnd/>
            </a:ln>
            <a:effectLst/>
            <a:scene3d>
              <a:camera prst="legacyObliqueTopLeft">
                <a:rot lat="0" lon="20099999" rev="0"/>
              </a:camera>
              <a:lightRig rig="legacyFlat1" dir="t"/>
            </a:scene3d>
            <a:sp3d extrusionH="1801800" prstMaterial="legacyMatte">
              <a:bevelT w="13500" h="13500" prst="angle"/>
              <a:bevelB w="13500" h="13500" prst="angle"/>
              <a:extrusionClr>
                <a:srgbClr val="FFCCCC"/>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24" name="AutoShape 25"/>
            <p:cNvSpPr>
              <a:spLocks noChangeArrowheads="1"/>
            </p:cNvSpPr>
            <p:nvPr/>
          </p:nvSpPr>
          <p:spPr bwMode="auto">
            <a:xfrm flipV="1">
              <a:off x="3606800" y="2568188"/>
              <a:ext cx="230188" cy="493712"/>
            </a:xfrm>
            <a:prstGeom prst="upArrow">
              <a:avLst>
                <a:gd name="adj1" fmla="val 25000"/>
                <a:gd name="adj2" fmla="val 56868"/>
              </a:avLst>
            </a:prstGeom>
            <a:solidFill>
              <a:srgbClr val="FF5050"/>
            </a:solidFill>
            <a:ln w="9525">
              <a:miter lim="800000"/>
              <a:headEnd/>
              <a:tailEnd/>
            </a:ln>
            <a:effectLst/>
            <a:scene3d>
              <a:camera prst="legacyObliqueTopLeft">
                <a:rot lat="0" lon="20399999" rev="0"/>
              </a:camera>
              <a:lightRig rig="legacyFlat3" dir="t"/>
            </a:scene3d>
            <a:sp3d prstMaterial="legacyMatte">
              <a:bevelT w="13500" h="13500" prst="angle"/>
              <a:bevelB w="13500" h="13500" prst="angle"/>
              <a:extrusionClr>
                <a:srgbClr val="FF5050"/>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25" name="AutoShape 26"/>
            <p:cNvSpPr>
              <a:spLocks noChangeArrowheads="1"/>
            </p:cNvSpPr>
            <p:nvPr/>
          </p:nvSpPr>
          <p:spPr bwMode="auto">
            <a:xfrm>
              <a:off x="3030538" y="2739638"/>
              <a:ext cx="690562" cy="538162"/>
            </a:xfrm>
            <a:custGeom>
              <a:avLst/>
              <a:gdLst>
                <a:gd name="G0" fmla="+- -11508207 0 0"/>
                <a:gd name="G1" fmla="+- -5623978 0 0"/>
                <a:gd name="G2" fmla="+- -11508207 0 -5623978"/>
                <a:gd name="G3" fmla="+- 10800 0 0"/>
                <a:gd name="G4" fmla="+- 0 0 -11508207"/>
                <a:gd name="T0" fmla="*/ 360 256 1"/>
                <a:gd name="T1" fmla="*/ 0 256 1"/>
                <a:gd name="G5" fmla="+- G2 T0 T1"/>
                <a:gd name="G6" fmla="?: G2 G2 G5"/>
                <a:gd name="G7" fmla="+- 0 0 G6"/>
                <a:gd name="G8" fmla="+- 3911 0 0"/>
                <a:gd name="G9" fmla="+- 0 0 -5623978"/>
                <a:gd name="G10" fmla="+- 3911 0 2700"/>
                <a:gd name="G11" fmla="cos G10 -11508207"/>
                <a:gd name="G12" fmla="sin G10 -11508207"/>
                <a:gd name="G13" fmla="cos 13500 -11508207"/>
                <a:gd name="G14" fmla="sin 13500 -11508207"/>
                <a:gd name="G15" fmla="+- G11 10800 0"/>
                <a:gd name="G16" fmla="+- G12 10800 0"/>
                <a:gd name="G17" fmla="+- G13 10800 0"/>
                <a:gd name="G18" fmla="+- G14 10800 0"/>
                <a:gd name="G19" fmla="*/ 3911 1 2"/>
                <a:gd name="G20" fmla="+- G19 5400 0"/>
                <a:gd name="G21" fmla="cos G20 -11508207"/>
                <a:gd name="G22" fmla="sin G20 -11508207"/>
                <a:gd name="G23" fmla="+- G21 10800 0"/>
                <a:gd name="G24" fmla="+- G12 G23 G22"/>
                <a:gd name="G25" fmla="+- G22 G23 G11"/>
                <a:gd name="G26" fmla="cos 10800 -11508207"/>
                <a:gd name="G27" fmla="sin 10800 -11508207"/>
                <a:gd name="G28" fmla="cos 3911 -11508207"/>
                <a:gd name="G29" fmla="sin 3911 -11508207"/>
                <a:gd name="G30" fmla="+- G26 10800 0"/>
                <a:gd name="G31" fmla="+- G27 10800 0"/>
                <a:gd name="G32" fmla="+- G28 10800 0"/>
                <a:gd name="G33" fmla="+- G29 10800 0"/>
                <a:gd name="G34" fmla="+- G19 5400 0"/>
                <a:gd name="G35" fmla="cos G34 -5623978"/>
                <a:gd name="G36" fmla="sin G34 -5623978"/>
                <a:gd name="G37" fmla="+/ -5623978 -11508207 2"/>
                <a:gd name="T2" fmla="*/ 180 256 1"/>
                <a:gd name="T3" fmla="*/ 0 256 1"/>
                <a:gd name="G38" fmla="+- G37 T2 T3"/>
                <a:gd name="G39" fmla="?: G2 G37 G38"/>
                <a:gd name="G40" fmla="cos 10800 G39"/>
                <a:gd name="G41" fmla="sin 10800 G39"/>
                <a:gd name="G42" fmla="cos 3911 G39"/>
                <a:gd name="G43" fmla="sin 3911 G39"/>
                <a:gd name="G44" fmla="+- G40 10800 0"/>
                <a:gd name="G45" fmla="+- G41 10800 0"/>
                <a:gd name="G46" fmla="+- G42 10800 0"/>
                <a:gd name="G47" fmla="+- G43 10800 0"/>
                <a:gd name="G48" fmla="+- G35 10800 0"/>
                <a:gd name="G49" fmla="+- G36 10800 0"/>
                <a:gd name="T4" fmla="*/ 17843 w 21600"/>
                <a:gd name="T5" fmla="*/ 18986 h 21600"/>
                <a:gd name="T6" fmla="*/ 11336 w 21600"/>
                <a:gd name="T7" fmla="*/ 3463 h 21600"/>
                <a:gd name="T8" fmla="*/ 13350 w 21600"/>
                <a:gd name="T9" fmla="*/ 13764 h 21600"/>
                <a:gd name="T10" fmla="*/ -2661 w 21600"/>
                <a:gd name="T11" fmla="*/ 9764 h 21600"/>
                <a:gd name="T12" fmla="*/ 3937 w 21600"/>
                <a:gd name="T13" fmla="*/ 4108 h 21600"/>
                <a:gd name="T14" fmla="*/ 9592 w 21600"/>
                <a:gd name="T15" fmla="*/ 1070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6900" y="10500"/>
                  </a:moveTo>
                  <a:cubicBezTo>
                    <a:pt x="6892" y="10599"/>
                    <a:pt x="6889" y="10699"/>
                    <a:pt x="6889" y="10799"/>
                  </a:cubicBezTo>
                  <a:cubicBezTo>
                    <a:pt x="6889" y="12959"/>
                    <a:pt x="8640" y="14711"/>
                    <a:pt x="10800" y="14711"/>
                  </a:cubicBezTo>
                  <a:cubicBezTo>
                    <a:pt x="12959" y="14711"/>
                    <a:pt x="14711" y="12959"/>
                    <a:pt x="14711" y="10800"/>
                  </a:cubicBezTo>
                  <a:cubicBezTo>
                    <a:pt x="14711" y="8750"/>
                    <a:pt x="13129" y="7048"/>
                    <a:pt x="11085" y="6899"/>
                  </a:cubicBezTo>
                  <a:lnTo>
                    <a:pt x="11588" y="28"/>
                  </a:lnTo>
                  <a:cubicBezTo>
                    <a:pt x="17231" y="441"/>
                    <a:pt x="21600" y="5141"/>
                    <a:pt x="21600" y="10800"/>
                  </a:cubicBezTo>
                  <a:cubicBezTo>
                    <a:pt x="21600" y="16764"/>
                    <a:pt x="16764" y="21600"/>
                    <a:pt x="10800" y="21600"/>
                  </a:cubicBezTo>
                  <a:cubicBezTo>
                    <a:pt x="4835" y="21600"/>
                    <a:pt x="0" y="16764"/>
                    <a:pt x="0" y="10800"/>
                  </a:cubicBezTo>
                  <a:cubicBezTo>
                    <a:pt x="-1" y="10523"/>
                    <a:pt x="10" y="10247"/>
                    <a:pt x="31" y="9971"/>
                  </a:cubicBezTo>
                  <a:lnTo>
                    <a:pt x="-2661" y="9764"/>
                  </a:lnTo>
                  <a:lnTo>
                    <a:pt x="3937" y="4108"/>
                  </a:lnTo>
                  <a:lnTo>
                    <a:pt x="9592" y="10707"/>
                  </a:lnTo>
                  <a:lnTo>
                    <a:pt x="6900" y="10500"/>
                  </a:lnTo>
                  <a:close/>
                </a:path>
              </a:pathLst>
            </a:custGeom>
            <a:solidFill>
              <a:srgbClr val="CCECFF"/>
            </a:solidFill>
            <a:ln w="9525">
              <a:miter lim="800000"/>
              <a:headEnd/>
              <a:tailEnd/>
            </a:ln>
            <a:effectLst/>
            <a:scene3d>
              <a:camera prst="legacyObliqueTopLeft">
                <a:rot lat="0" lon="20099999" rev="0"/>
              </a:camera>
              <a:lightRig rig="legacyFlat1" dir="t"/>
            </a:scene3d>
            <a:sp3d extrusionH="1801800" prstMaterial="legacyMatte">
              <a:bevelT w="13500" h="13500" prst="angle"/>
              <a:bevelB w="13500" h="13500" prst="angle"/>
              <a:extrusionClr>
                <a:srgbClr val="CCECFF"/>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26" name="AutoShape 27"/>
            <p:cNvSpPr>
              <a:spLocks noChangeArrowheads="1"/>
            </p:cNvSpPr>
            <p:nvPr/>
          </p:nvSpPr>
          <p:spPr bwMode="auto">
            <a:xfrm>
              <a:off x="3144838" y="2784088"/>
              <a:ext cx="461962" cy="449262"/>
            </a:xfrm>
            <a:custGeom>
              <a:avLst/>
              <a:gdLst>
                <a:gd name="G0" fmla="+- -11627622 0 0"/>
                <a:gd name="G1" fmla="+- -5623978 0 0"/>
                <a:gd name="G2" fmla="+- -11627622 0 -5623978"/>
                <a:gd name="G3" fmla="+- 10800 0 0"/>
                <a:gd name="G4" fmla="+- 0 0 -11627622"/>
                <a:gd name="T0" fmla="*/ 360 256 1"/>
                <a:gd name="T1" fmla="*/ 0 256 1"/>
                <a:gd name="G5" fmla="+- G2 T0 T1"/>
                <a:gd name="G6" fmla="?: G2 G2 G5"/>
                <a:gd name="G7" fmla="+- 0 0 G6"/>
                <a:gd name="G8" fmla="+- 9009 0 0"/>
                <a:gd name="G9" fmla="+- 0 0 -5623978"/>
                <a:gd name="G10" fmla="+- 9009 0 2700"/>
                <a:gd name="G11" fmla="cos G10 -11627622"/>
                <a:gd name="G12" fmla="sin G10 -11627622"/>
                <a:gd name="G13" fmla="cos 13500 -11627622"/>
                <a:gd name="G14" fmla="sin 13500 -11627622"/>
                <a:gd name="G15" fmla="+- G11 10800 0"/>
                <a:gd name="G16" fmla="+- G12 10800 0"/>
                <a:gd name="G17" fmla="+- G13 10800 0"/>
                <a:gd name="G18" fmla="+- G14 10800 0"/>
                <a:gd name="G19" fmla="*/ 9009 1 2"/>
                <a:gd name="G20" fmla="+- G19 5400 0"/>
                <a:gd name="G21" fmla="cos G20 -11627622"/>
                <a:gd name="G22" fmla="sin G20 -11627622"/>
                <a:gd name="G23" fmla="+- G21 10800 0"/>
                <a:gd name="G24" fmla="+- G12 G23 G22"/>
                <a:gd name="G25" fmla="+- G22 G23 G11"/>
                <a:gd name="G26" fmla="cos 10800 -11627622"/>
                <a:gd name="G27" fmla="sin 10800 -11627622"/>
                <a:gd name="G28" fmla="cos 9009 -11627622"/>
                <a:gd name="G29" fmla="sin 9009 -11627622"/>
                <a:gd name="G30" fmla="+- G26 10800 0"/>
                <a:gd name="G31" fmla="+- G27 10800 0"/>
                <a:gd name="G32" fmla="+- G28 10800 0"/>
                <a:gd name="G33" fmla="+- G29 10800 0"/>
                <a:gd name="G34" fmla="+- G19 5400 0"/>
                <a:gd name="G35" fmla="cos G34 -5623978"/>
                <a:gd name="G36" fmla="sin G34 -5623978"/>
                <a:gd name="G37" fmla="+/ -5623978 -11627622 2"/>
                <a:gd name="T2" fmla="*/ 180 256 1"/>
                <a:gd name="T3" fmla="*/ 0 256 1"/>
                <a:gd name="G38" fmla="+- G37 T2 T3"/>
                <a:gd name="G39" fmla="?: G2 G37 G38"/>
                <a:gd name="G40" fmla="cos 10800 G39"/>
                <a:gd name="G41" fmla="sin 10800 G39"/>
                <a:gd name="G42" fmla="cos 9009 G39"/>
                <a:gd name="G43" fmla="sin 9009 G39"/>
                <a:gd name="G44" fmla="+- G40 10800 0"/>
                <a:gd name="G45" fmla="+- G41 10800 0"/>
                <a:gd name="G46" fmla="+- G42 10800 0"/>
                <a:gd name="G47" fmla="+- G43 10800 0"/>
                <a:gd name="G48" fmla="+- G35 10800 0"/>
                <a:gd name="G49" fmla="+- G36 10800 0"/>
                <a:gd name="T4" fmla="*/ 17973 w 21600"/>
                <a:gd name="T5" fmla="*/ 18873 h 21600"/>
                <a:gd name="T6" fmla="*/ 11522 w 21600"/>
                <a:gd name="T7" fmla="*/ 921 h 21600"/>
                <a:gd name="T8" fmla="*/ 16783 w 21600"/>
                <a:gd name="T9" fmla="*/ 17534 h 21600"/>
                <a:gd name="T10" fmla="*/ -2687 w 21600"/>
                <a:gd name="T11" fmla="*/ 10193 h 21600"/>
                <a:gd name="T12" fmla="*/ 1067 w 21600"/>
                <a:gd name="T13" fmla="*/ 6762 h 21600"/>
                <a:gd name="T14" fmla="*/ 4497 w 21600"/>
                <a:gd name="T15" fmla="*/ 105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0" y="10395"/>
                  </a:moveTo>
                  <a:cubicBezTo>
                    <a:pt x="1794" y="10529"/>
                    <a:pt x="1791" y="10664"/>
                    <a:pt x="1791" y="10799"/>
                  </a:cubicBezTo>
                  <a:cubicBezTo>
                    <a:pt x="1791" y="15775"/>
                    <a:pt x="5824" y="19809"/>
                    <a:pt x="10800" y="19809"/>
                  </a:cubicBezTo>
                  <a:cubicBezTo>
                    <a:pt x="15775" y="19809"/>
                    <a:pt x="19809" y="15775"/>
                    <a:pt x="19809" y="10800"/>
                  </a:cubicBezTo>
                  <a:cubicBezTo>
                    <a:pt x="19809" y="6079"/>
                    <a:pt x="16165" y="2159"/>
                    <a:pt x="11457" y="1815"/>
                  </a:cubicBezTo>
                  <a:lnTo>
                    <a:pt x="11588" y="28"/>
                  </a:lnTo>
                  <a:cubicBezTo>
                    <a:pt x="17231" y="441"/>
                    <a:pt x="21600" y="5141"/>
                    <a:pt x="21600" y="10800"/>
                  </a:cubicBezTo>
                  <a:cubicBezTo>
                    <a:pt x="21600" y="16764"/>
                    <a:pt x="16764" y="21600"/>
                    <a:pt x="10800" y="21600"/>
                  </a:cubicBezTo>
                  <a:cubicBezTo>
                    <a:pt x="4835" y="21600"/>
                    <a:pt x="0" y="16764"/>
                    <a:pt x="0" y="10800"/>
                  </a:cubicBezTo>
                  <a:cubicBezTo>
                    <a:pt x="-1" y="10638"/>
                    <a:pt x="3" y="10476"/>
                    <a:pt x="10" y="10314"/>
                  </a:cubicBezTo>
                  <a:lnTo>
                    <a:pt x="-2687" y="10193"/>
                  </a:lnTo>
                  <a:lnTo>
                    <a:pt x="1067" y="6762"/>
                  </a:lnTo>
                  <a:lnTo>
                    <a:pt x="4497" y="10516"/>
                  </a:lnTo>
                  <a:lnTo>
                    <a:pt x="1800" y="10395"/>
                  </a:lnTo>
                  <a:close/>
                </a:path>
              </a:pathLst>
            </a:custGeom>
            <a:solidFill>
              <a:schemeClr val="tx1"/>
            </a:solidFill>
            <a:ln w="9525">
              <a:miter lim="800000"/>
              <a:headEnd/>
              <a:tailEnd/>
            </a:ln>
            <a:effectLst/>
            <a:scene3d>
              <a:camera prst="legacyObliqueTopLeft">
                <a:rot lat="0" lon="20099999" rev="0"/>
              </a:camera>
              <a:lightRig rig="legacyFlat1" dir="t"/>
            </a:scene3d>
            <a:sp3d prstMaterial="legacyMatte">
              <a:bevelT w="13500" h="13500" prst="angle"/>
              <a:bevelB w="13500" h="13500" prst="angle"/>
              <a:extrusionClr>
                <a:schemeClr val="tx1"/>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27" name="AutoShape 28"/>
            <p:cNvSpPr>
              <a:spLocks noChangeArrowheads="1"/>
            </p:cNvSpPr>
            <p:nvPr/>
          </p:nvSpPr>
          <p:spPr bwMode="auto">
            <a:xfrm>
              <a:off x="2800350" y="2693600"/>
              <a:ext cx="460375" cy="539750"/>
            </a:xfrm>
            <a:prstGeom prst="upArrow">
              <a:avLst>
                <a:gd name="adj1" fmla="val 33333"/>
                <a:gd name="adj2" fmla="val 45594"/>
              </a:avLst>
            </a:prstGeom>
            <a:solidFill>
              <a:srgbClr val="FFCCCC"/>
            </a:solidFill>
            <a:ln w="9525">
              <a:miter lim="800000"/>
              <a:headEnd/>
              <a:tailEnd/>
            </a:ln>
            <a:effectLst/>
            <a:scene3d>
              <a:camera prst="legacyObliqueTopLeft">
                <a:rot lat="0" lon="20099999" rev="0"/>
              </a:camera>
              <a:lightRig rig="legacyFlat1" dir="t"/>
            </a:scene3d>
            <a:sp3d extrusionH="1801800" prstMaterial="legacyMatte">
              <a:bevelT w="13500" h="13500" prst="angle"/>
              <a:bevelB w="13500" h="13500" prst="angle"/>
              <a:extrusionClr>
                <a:srgbClr val="FFCCCC"/>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28" name="AutoShape 29"/>
            <p:cNvSpPr>
              <a:spLocks noChangeArrowheads="1"/>
            </p:cNvSpPr>
            <p:nvPr/>
          </p:nvSpPr>
          <p:spPr bwMode="auto">
            <a:xfrm>
              <a:off x="2871788" y="2719000"/>
              <a:ext cx="304800" cy="533400"/>
            </a:xfrm>
            <a:prstGeom prst="upArrow">
              <a:avLst>
                <a:gd name="adj1" fmla="val 25000"/>
                <a:gd name="adj2" fmla="val 46399"/>
              </a:avLst>
            </a:prstGeom>
            <a:solidFill>
              <a:srgbClr val="FF5050"/>
            </a:solidFill>
            <a:ln w="9525">
              <a:miter lim="800000"/>
              <a:headEnd/>
              <a:tailEnd/>
            </a:ln>
            <a:effectLst/>
            <a:scene3d>
              <a:camera prst="legacyObliqueTopLeft">
                <a:rot lat="0" lon="20399999" rev="0"/>
              </a:camera>
              <a:lightRig rig="legacyFlat3" dir="t"/>
            </a:scene3d>
            <a:sp3d prstMaterial="legacyMatte">
              <a:bevelT w="13500" h="13500" prst="angle"/>
              <a:bevelB w="13500" h="13500" prst="angle"/>
              <a:extrusionClr>
                <a:srgbClr val="FF5050"/>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29" name="AutoShape 30"/>
            <p:cNvSpPr>
              <a:spLocks noChangeArrowheads="1"/>
            </p:cNvSpPr>
            <p:nvPr/>
          </p:nvSpPr>
          <p:spPr bwMode="auto">
            <a:xfrm flipH="1">
              <a:off x="2355850" y="2968238"/>
              <a:ext cx="692150" cy="539750"/>
            </a:xfrm>
            <a:custGeom>
              <a:avLst/>
              <a:gdLst>
                <a:gd name="G0" fmla="+- -11508207 0 0"/>
                <a:gd name="G1" fmla="+- -5623978 0 0"/>
                <a:gd name="G2" fmla="+- -11508207 0 -5623978"/>
                <a:gd name="G3" fmla="+- 10800 0 0"/>
                <a:gd name="G4" fmla="+- 0 0 -11508207"/>
                <a:gd name="T0" fmla="*/ 360 256 1"/>
                <a:gd name="T1" fmla="*/ 0 256 1"/>
                <a:gd name="G5" fmla="+- G2 T0 T1"/>
                <a:gd name="G6" fmla="?: G2 G2 G5"/>
                <a:gd name="G7" fmla="+- 0 0 G6"/>
                <a:gd name="G8" fmla="+- 3911 0 0"/>
                <a:gd name="G9" fmla="+- 0 0 -5623978"/>
                <a:gd name="G10" fmla="+- 3911 0 2700"/>
                <a:gd name="G11" fmla="cos G10 -11508207"/>
                <a:gd name="G12" fmla="sin G10 -11508207"/>
                <a:gd name="G13" fmla="cos 13500 -11508207"/>
                <a:gd name="G14" fmla="sin 13500 -11508207"/>
                <a:gd name="G15" fmla="+- G11 10800 0"/>
                <a:gd name="G16" fmla="+- G12 10800 0"/>
                <a:gd name="G17" fmla="+- G13 10800 0"/>
                <a:gd name="G18" fmla="+- G14 10800 0"/>
                <a:gd name="G19" fmla="*/ 3911 1 2"/>
                <a:gd name="G20" fmla="+- G19 5400 0"/>
                <a:gd name="G21" fmla="cos G20 -11508207"/>
                <a:gd name="G22" fmla="sin G20 -11508207"/>
                <a:gd name="G23" fmla="+- G21 10800 0"/>
                <a:gd name="G24" fmla="+- G12 G23 G22"/>
                <a:gd name="G25" fmla="+- G22 G23 G11"/>
                <a:gd name="G26" fmla="cos 10800 -11508207"/>
                <a:gd name="G27" fmla="sin 10800 -11508207"/>
                <a:gd name="G28" fmla="cos 3911 -11508207"/>
                <a:gd name="G29" fmla="sin 3911 -11508207"/>
                <a:gd name="G30" fmla="+- G26 10800 0"/>
                <a:gd name="G31" fmla="+- G27 10800 0"/>
                <a:gd name="G32" fmla="+- G28 10800 0"/>
                <a:gd name="G33" fmla="+- G29 10800 0"/>
                <a:gd name="G34" fmla="+- G19 5400 0"/>
                <a:gd name="G35" fmla="cos G34 -5623978"/>
                <a:gd name="G36" fmla="sin G34 -5623978"/>
                <a:gd name="G37" fmla="+/ -5623978 -11508207 2"/>
                <a:gd name="T2" fmla="*/ 180 256 1"/>
                <a:gd name="T3" fmla="*/ 0 256 1"/>
                <a:gd name="G38" fmla="+- G37 T2 T3"/>
                <a:gd name="G39" fmla="?: G2 G37 G38"/>
                <a:gd name="G40" fmla="cos 10800 G39"/>
                <a:gd name="G41" fmla="sin 10800 G39"/>
                <a:gd name="G42" fmla="cos 3911 G39"/>
                <a:gd name="G43" fmla="sin 3911 G39"/>
                <a:gd name="G44" fmla="+- G40 10800 0"/>
                <a:gd name="G45" fmla="+- G41 10800 0"/>
                <a:gd name="G46" fmla="+- G42 10800 0"/>
                <a:gd name="G47" fmla="+- G43 10800 0"/>
                <a:gd name="G48" fmla="+- G35 10800 0"/>
                <a:gd name="G49" fmla="+- G36 10800 0"/>
                <a:gd name="T4" fmla="*/ 17843 w 21600"/>
                <a:gd name="T5" fmla="*/ 18986 h 21600"/>
                <a:gd name="T6" fmla="*/ 11336 w 21600"/>
                <a:gd name="T7" fmla="*/ 3463 h 21600"/>
                <a:gd name="T8" fmla="*/ 13350 w 21600"/>
                <a:gd name="T9" fmla="*/ 13764 h 21600"/>
                <a:gd name="T10" fmla="*/ -2661 w 21600"/>
                <a:gd name="T11" fmla="*/ 9764 h 21600"/>
                <a:gd name="T12" fmla="*/ 3937 w 21600"/>
                <a:gd name="T13" fmla="*/ 4108 h 21600"/>
                <a:gd name="T14" fmla="*/ 9592 w 21600"/>
                <a:gd name="T15" fmla="*/ 1070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6900" y="10500"/>
                  </a:moveTo>
                  <a:cubicBezTo>
                    <a:pt x="6892" y="10599"/>
                    <a:pt x="6889" y="10699"/>
                    <a:pt x="6889" y="10799"/>
                  </a:cubicBezTo>
                  <a:cubicBezTo>
                    <a:pt x="6889" y="12959"/>
                    <a:pt x="8640" y="14711"/>
                    <a:pt x="10800" y="14711"/>
                  </a:cubicBezTo>
                  <a:cubicBezTo>
                    <a:pt x="12959" y="14711"/>
                    <a:pt x="14711" y="12959"/>
                    <a:pt x="14711" y="10800"/>
                  </a:cubicBezTo>
                  <a:cubicBezTo>
                    <a:pt x="14711" y="8750"/>
                    <a:pt x="13129" y="7048"/>
                    <a:pt x="11085" y="6899"/>
                  </a:cubicBezTo>
                  <a:lnTo>
                    <a:pt x="11588" y="28"/>
                  </a:lnTo>
                  <a:cubicBezTo>
                    <a:pt x="17231" y="441"/>
                    <a:pt x="21600" y="5141"/>
                    <a:pt x="21600" y="10800"/>
                  </a:cubicBezTo>
                  <a:cubicBezTo>
                    <a:pt x="21600" y="16764"/>
                    <a:pt x="16764" y="21600"/>
                    <a:pt x="10800" y="21600"/>
                  </a:cubicBezTo>
                  <a:cubicBezTo>
                    <a:pt x="4835" y="21600"/>
                    <a:pt x="0" y="16764"/>
                    <a:pt x="0" y="10800"/>
                  </a:cubicBezTo>
                  <a:cubicBezTo>
                    <a:pt x="-1" y="10523"/>
                    <a:pt x="10" y="10247"/>
                    <a:pt x="31" y="9971"/>
                  </a:cubicBezTo>
                  <a:lnTo>
                    <a:pt x="-2661" y="9764"/>
                  </a:lnTo>
                  <a:lnTo>
                    <a:pt x="3937" y="4108"/>
                  </a:lnTo>
                  <a:lnTo>
                    <a:pt x="9592" y="10707"/>
                  </a:lnTo>
                  <a:lnTo>
                    <a:pt x="6900" y="10500"/>
                  </a:lnTo>
                  <a:close/>
                </a:path>
              </a:pathLst>
            </a:custGeom>
            <a:solidFill>
              <a:srgbClr val="CCECFF"/>
            </a:solidFill>
            <a:ln w="9525">
              <a:miter lim="800000"/>
              <a:headEnd/>
              <a:tailEnd/>
            </a:ln>
            <a:effectLst/>
            <a:scene3d>
              <a:camera prst="legacyObliqueTopLeft">
                <a:rot lat="0" lon="20099999" rev="0"/>
              </a:camera>
              <a:lightRig rig="legacyFlat1" dir="t"/>
            </a:scene3d>
            <a:sp3d extrusionH="1801800" prstMaterial="legacyMatte">
              <a:bevelT w="13500" h="13500" prst="angle"/>
              <a:bevelB w="13500" h="13500" prst="angle"/>
              <a:extrusionClr>
                <a:srgbClr val="CCECFF"/>
              </a:extrusionClr>
            </a:sp3d>
          </p:spPr>
          <p:txBody>
            <a:bodyPr wrap="none" anchor="ctr">
              <a:flatTx/>
            </a:bodyPr>
            <a:lstStyle/>
            <a:p>
              <a:pPr algn="ctr" fontAlgn="base">
                <a:spcBef>
                  <a:spcPct val="0"/>
                </a:spcBef>
                <a:spcAft>
                  <a:spcPct val="0"/>
                </a:spcAft>
              </a:pPr>
              <a:endParaRPr lang="en-US" b="1">
                <a:solidFill>
                  <a:srgbClr val="000000"/>
                </a:solidFill>
                <a:latin typeface="Arial" charset="0"/>
              </a:endParaRPr>
            </a:p>
          </p:txBody>
        </p:sp>
        <p:sp>
          <p:nvSpPr>
            <p:cNvPr id="30" name="AutoShape 31"/>
            <p:cNvSpPr>
              <a:spLocks noChangeArrowheads="1"/>
            </p:cNvSpPr>
            <p:nvPr/>
          </p:nvSpPr>
          <p:spPr bwMode="auto">
            <a:xfrm flipH="1">
              <a:off x="2438400" y="3044438"/>
              <a:ext cx="533400" cy="381000"/>
            </a:xfrm>
            <a:custGeom>
              <a:avLst/>
              <a:gdLst>
                <a:gd name="G0" fmla="+- -11627622 0 0"/>
                <a:gd name="G1" fmla="+- -5623978 0 0"/>
                <a:gd name="G2" fmla="+- -11627622 0 -5623978"/>
                <a:gd name="G3" fmla="+- 10800 0 0"/>
                <a:gd name="G4" fmla="+- 0 0 -11627622"/>
                <a:gd name="T0" fmla="*/ 360 256 1"/>
                <a:gd name="T1" fmla="*/ 0 256 1"/>
                <a:gd name="G5" fmla="+- G2 T0 T1"/>
                <a:gd name="G6" fmla="?: G2 G2 G5"/>
                <a:gd name="G7" fmla="+- 0 0 G6"/>
                <a:gd name="G8" fmla="+- 9009 0 0"/>
                <a:gd name="G9" fmla="+- 0 0 -5623978"/>
                <a:gd name="G10" fmla="+- 9009 0 2700"/>
                <a:gd name="G11" fmla="cos G10 -11627622"/>
                <a:gd name="G12" fmla="sin G10 -11627622"/>
                <a:gd name="G13" fmla="cos 13500 -11627622"/>
                <a:gd name="G14" fmla="sin 13500 -11627622"/>
                <a:gd name="G15" fmla="+- G11 10800 0"/>
                <a:gd name="G16" fmla="+- G12 10800 0"/>
                <a:gd name="G17" fmla="+- G13 10800 0"/>
                <a:gd name="G18" fmla="+- G14 10800 0"/>
                <a:gd name="G19" fmla="*/ 9009 1 2"/>
                <a:gd name="G20" fmla="+- G19 5400 0"/>
                <a:gd name="G21" fmla="cos G20 -11627622"/>
                <a:gd name="G22" fmla="sin G20 -11627622"/>
                <a:gd name="G23" fmla="+- G21 10800 0"/>
                <a:gd name="G24" fmla="+- G12 G23 G22"/>
                <a:gd name="G25" fmla="+- G22 G23 G11"/>
                <a:gd name="G26" fmla="cos 10800 -11627622"/>
                <a:gd name="G27" fmla="sin 10800 -11627622"/>
                <a:gd name="G28" fmla="cos 9009 -11627622"/>
                <a:gd name="G29" fmla="sin 9009 -11627622"/>
                <a:gd name="G30" fmla="+- G26 10800 0"/>
                <a:gd name="G31" fmla="+- G27 10800 0"/>
                <a:gd name="G32" fmla="+- G28 10800 0"/>
                <a:gd name="G33" fmla="+- G29 10800 0"/>
                <a:gd name="G34" fmla="+- G19 5400 0"/>
                <a:gd name="G35" fmla="cos G34 -5623978"/>
                <a:gd name="G36" fmla="sin G34 -5623978"/>
                <a:gd name="G37" fmla="+/ -5623978 -11627622 2"/>
                <a:gd name="T2" fmla="*/ 180 256 1"/>
                <a:gd name="T3" fmla="*/ 0 256 1"/>
                <a:gd name="G38" fmla="+- G37 T2 T3"/>
                <a:gd name="G39" fmla="?: G2 G37 G38"/>
                <a:gd name="G40" fmla="cos 10800 G39"/>
                <a:gd name="G41" fmla="sin 10800 G39"/>
                <a:gd name="G42" fmla="cos 9009 G39"/>
                <a:gd name="G43" fmla="sin 9009 G39"/>
                <a:gd name="G44" fmla="+- G40 10800 0"/>
                <a:gd name="G45" fmla="+- G41 10800 0"/>
                <a:gd name="G46" fmla="+- G42 10800 0"/>
                <a:gd name="G47" fmla="+- G43 10800 0"/>
                <a:gd name="G48" fmla="+- G35 10800 0"/>
                <a:gd name="G49" fmla="+- G36 10800 0"/>
                <a:gd name="T4" fmla="*/ 17973 w 21600"/>
                <a:gd name="T5" fmla="*/ 18873 h 21600"/>
                <a:gd name="T6" fmla="*/ 11522 w 21600"/>
                <a:gd name="T7" fmla="*/ 921 h 21600"/>
                <a:gd name="T8" fmla="*/ 16783 w 21600"/>
                <a:gd name="T9" fmla="*/ 17534 h 21600"/>
                <a:gd name="T10" fmla="*/ -2687 w 21600"/>
                <a:gd name="T11" fmla="*/ 10193 h 21600"/>
                <a:gd name="T12" fmla="*/ 1067 w 21600"/>
                <a:gd name="T13" fmla="*/ 6762 h 21600"/>
                <a:gd name="T14" fmla="*/ 4497 w 21600"/>
                <a:gd name="T15" fmla="*/ 105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0" y="10395"/>
                  </a:moveTo>
                  <a:cubicBezTo>
                    <a:pt x="1794" y="10529"/>
                    <a:pt x="1791" y="10664"/>
                    <a:pt x="1791" y="10799"/>
                  </a:cubicBezTo>
                  <a:cubicBezTo>
                    <a:pt x="1791" y="15775"/>
                    <a:pt x="5824" y="19809"/>
                    <a:pt x="10800" y="19809"/>
                  </a:cubicBezTo>
                  <a:cubicBezTo>
                    <a:pt x="15775" y="19809"/>
                    <a:pt x="19809" y="15775"/>
                    <a:pt x="19809" y="10800"/>
                  </a:cubicBezTo>
                  <a:cubicBezTo>
                    <a:pt x="19809" y="6079"/>
                    <a:pt x="16165" y="2159"/>
                    <a:pt x="11457" y="1815"/>
                  </a:cubicBezTo>
                  <a:lnTo>
                    <a:pt x="11588" y="28"/>
                  </a:lnTo>
                  <a:cubicBezTo>
                    <a:pt x="17231" y="441"/>
                    <a:pt x="21600" y="5141"/>
                    <a:pt x="21600" y="10800"/>
                  </a:cubicBezTo>
                  <a:cubicBezTo>
                    <a:pt x="21600" y="16764"/>
                    <a:pt x="16764" y="21600"/>
                    <a:pt x="10800" y="21600"/>
                  </a:cubicBezTo>
                  <a:cubicBezTo>
                    <a:pt x="4835" y="21600"/>
                    <a:pt x="0" y="16764"/>
                    <a:pt x="0" y="10800"/>
                  </a:cubicBezTo>
                  <a:cubicBezTo>
                    <a:pt x="-1" y="10638"/>
                    <a:pt x="3" y="10476"/>
                    <a:pt x="10" y="10314"/>
                  </a:cubicBezTo>
                  <a:lnTo>
                    <a:pt x="-2687" y="10193"/>
                  </a:lnTo>
                  <a:lnTo>
                    <a:pt x="1067" y="6762"/>
                  </a:lnTo>
                  <a:lnTo>
                    <a:pt x="4497" y="10516"/>
                  </a:lnTo>
                  <a:lnTo>
                    <a:pt x="1800" y="10395"/>
                  </a:lnTo>
                  <a:close/>
                </a:path>
              </a:pathLst>
            </a:custGeom>
            <a:solidFill>
              <a:schemeClr val="tx1"/>
            </a:solidFill>
            <a:ln w="9525">
              <a:miter lim="800000"/>
              <a:headEnd/>
              <a:tailEnd/>
            </a:ln>
            <a:effectLst/>
            <a:scene3d>
              <a:camera prst="legacyObliqueTopLeft">
                <a:rot lat="0" lon="20099999" rev="0"/>
              </a:camera>
              <a:lightRig rig="legacyFlat1" dir="t"/>
            </a:scene3d>
            <a:sp3d prstMaterial="legacyMatte">
              <a:bevelT w="13500" h="13500" prst="angle"/>
              <a:bevelB w="13500" h="13500" prst="angle"/>
              <a:extrusionClr>
                <a:schemeClr val="tx1"/>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31" name="Line 32"/>
            <p:cNvSpPr>
              <a:spLocks noChangeShapeType="1"/>
            </p:cNvSpPr>
            <p:nvPr/>
          </p:nvSpPr>
          <p:spPr bwMode="auto">
            <a:xfrm>
              <a:off x="1828800" y="2912675"/>
              <a:ext cx="609600" cy="228600"/>
            </a:xfrm>
            <a:prstGeom prst="line">
              <a:avLst/>
            </a:prstGeom>
            <a:noFill/>
            <a:ln w="38100">
              <a:solidFill>
                <a:schemeClr val="accent2"/>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32" name="Line 33"/>
            <p:cNvSpPr>
              <a:spLocks noChangeShapeType="1"/>
            </p:cNvSpPr>
            <p:nvPr/>
          </p:nvSpPr>
          <p:spPr bwMode="auto">
            <a:xfrm flipH="1">
              <a:off x="685800" y="2834888"/>
              <a:ext cx="320675" cy="168275"/>
            </a:xfrm>
            <a:prstGeom prst="line">
              <a:avLst/>
            </a:prstGeom>
            <a:noFill/>
            <a:ln w="381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33" name="Text Box 34"/>
            <p:cNvSpPr txBox="1">
              <a:spLocks noChangeArrowheads="1"/>
            </p:cNvSpPr>
            <p:nvPr/>
          </p:nvSpPr>
          <p:spPr bwMode="auto">
            <a:xfrm>
              <a:off x="304800" y="2698363"/>
              <a:ext cx="322263" cy="519112"/>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b="1" i="1">
                  <a:solidFill>
                    <a:srgbClr val="000000"/>
                  </a:solidFill>
                </a:rPr>
                <a:t>z</a:t>
              </a:r>
            </a:p>
          </p:txBody>
        </p:sp>
        <p:sp>
          <p:nvSpPr>
            <p:cNvPr id="34" name="Line 36"/>
            <p:cNvSpPr>
              <a:spLocks noChangeShapeType="1"/>
            </p:cNvSpPr>
            <p:nvPr/>
          </p:nvSpPr>
          <p:spPr bwMode="auto">
            <a:xfrm flipH="1" flipV="1">
              <a:off x="990600" y="2469763"/>
              <a:ext cx="17463" cy="366712"/>
            </a:xfrm>
            <a:prstGeom prst="line">
              <a:avLst/>
            </a:prstGeom>
            <a:noFill/>
            <a:ln w="381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35" name="Text Box 37"/>
            <p:cNvSpPr txBox="1">
              <a:spLocks noChangeArrowheads="1"/>
            </p:cNvSpPr>
            <p:nvPr/>
          </p:nvSpPr>
          <p:spPr bwMode="auto">
            <a:xfrm>
              <a:off x="1295400" y="2926963"/>
              <a:ext cx="361950" cy="519112"/>
            </a:xfrm>
            <a:prstGeom prst="rect">
              <a:avLst/>
            </a:prstGeom>
            <a:noFill/>
            <a:ln w="9525">
              <a:noFill/>
              <a:miter lim="800000"/>
              <a:headEnd/>
              <a:tailEnd/>
            </a:ln>
            <a:effectLst/>
          </p:spPr>
          <p:txBody>
            <a:bodyPr>
              <a:spAutoFit/>
            </a:bodyPr>
            <a:lstStyle/>
            <a:p>
              <a:pPr eaLnBrk="0" fontAlgn="base" hangingPunct="0">
                <a:spcBef>
                  <a:spcPct val="0"/>
                </a:spcBef>
                <a:spcAft>
                  <a:spcPct val="0"/>
                </a:spcAft>
              </a:pPr>
              <a:r>
                <a:rPr lang="en-US" sz="2800" b="1" i="1">
                  <a:solidFill>
                    <a:srgbClr val="000000"/>
                  </a:solidFill>
                </a:rPr>
                <a:t>x</a:t>
              </a:r>
            </a:p>
          </p:txBody>
        </p:sp>
        <p:sp>
          <p:nvSpPr>
            <p:cNvPr id="36" name="Text Box 38"/>
            <p:cNvSpPr txBox="1">
              <a:spLocks noChangeArrowheads="1"/>
            </p:cNvSpPr>
            <p:nvPr/>
          </p:nvSpPr>
          <p:spPr bwMode="auto">
            <a:xfrm>
              <a:off x="609600" y="2012563"/>
              <a:ext cx="265113" cy="519112"/>
            </a:xfrm>
            <a:prstGeom prst="rect">
              <a:avLst/>
            </a:prstGeom>
            <a:noFill/>
            <a:ln w="9525">
              <a:noFill/>
              <a:miter lim="800000"/>
              <a:headEnd/>
              <a:tailEnd/>
            </a:ln>
            <a:effectLst/>
          </p:spPr>
          <p:txBody>
            <a:bodyPr>
              <a:spAutoFit/>
            </a:bodyPr>
            <a:lstStyle/>
            <a:p>
              <a:pPr eaLnBrk="0" fontAlgn="base" hangingPunct="0">
                <a:spcBef>
                  <a:spcPct val="0"/>
                </a:spcBef>
                <a:spcAft>
                  <a:spcPct val="0"/>
                </a:spcAft>
              </a:pPr>
              <a:r>
                <a:rPr lang="en-US" sz="2800" b="1" i="1" dirty="0">
                  <a:solidFill>
                    <a:srgbClr val="000000"/>
                  </a:solidFill>
                </a:rPr>
                <a:t>y</a:t>
              </a:r>
            </a:p>
          </p:txBody>
        </p:sp>
        <p:sp>
          <p:nvSpPr>
            <p:cNvPr id="37" name="Text Box 18"/>
            <p:cNvSpPr txBox="1">
              <a:spLocks noChangeArrowheads="1"/>
            </p:cNvSpPr>
            <p:nvPr/>
          </p:nvSpPr>
          <p:spPr bwMode="auto">
            <a:xfrm>
              <a:off x="1295400" y="2531675"/>
              <a:ext cx="762000" cy="396875"/>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000" b="1">
                  <a:solidFill>
                    <a:srgbClr val="000099"/>
                  </a:solidFill>
                  <a:latin typeface="Arial Black" pitchFamily="34" charset="0"/>
                </a:rPr>
                <a:t>Flow</a:t>
              </a:r>
            </a:p>
          </p:txBody>
        </p:sp>
        <p:sp>
          <p:nvSpPr>
            <p:cNvPr id="38" name="Line 35"/>
            <p:cNvSpPr>
              <a:spLocks noChangeShapeType="1"/>
            </p:cNvSpPr>
            <p:nvPr/>
          </p:nvSpPr>
          <p:spPr bwMode="auto">
            <a:xfrm>
              <a:off x="990600" y="2850763"/>
              <a:ext cx="304800" cy="122237"/>
            </a:xfrm>
            <a:prstGeom prst="line">
              <a:avLst/>
            </a:prstGeom>
            <a:noFill/>
            <a:ln w="381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grpSp>
      <p:grpSp>
        <p:nvGrpSpPr>
          <p:cNvPr id="47" name="Group 80"/>
          <p:cNvGrpSpPr/>
          <p:nvPr/>
        </p:nvGrpSpPr>
        <p:grpSpPr>
          <a:xfrm>
            <a:off x="76200" y="4057650"/>
            <a:ext cx="8991600" cy="2724150"/>
            <a:chOff x="76200" y="4057650"/>
            <a:chExt cx="8991600" cy="2724150"/>
          </a:xfrm>
        </p:grpSpPr>
        <p:sp>
          <p:nvSpPr>
            <p:cNvPr id="39" name="Rectangle 64"/>
            <p:cNvSpPr>
              <a:spLocks noChangeArrowheads="1"/>
            </p:cNvSpPr>
            <p:nvPr/>
          </p:nvSpPr>
          <p:spPr bwMode="auto">
            <a:xfrm>
              <a:off x="533400" y="4267200"/>
              <a:ext cx="3352800" cy="2438400"/>
            </a:xfrm>
            <a:prstGeom prst="rect">
              <a:avLst/>
            </a:prstGeom>
            <a:solidFill>
              <a:schemeClr val="bg1"/>
            </a:solidFill>
            <a:ln w="9525">
              <a:miter lim="800000"/>
              <a:headEnd/>
              <a:tailEnd/>
            </a:ln>
            <a:effectLst/>
            <a:scene3d>
              <a:camera prst="legacyPerspectiveBottomLeft"/>
              <a:lightRig rig="legacyFlat3" dir="t"/>
            </a:scene3d>
            <a:sp3d extrusionH="430200" prstMaterial="legacyMatte">
              <a:bevelT w="13500" h="13500" prst="angle"/>
              <a:bevelB w="13500" h="13500" prst="angle"/>
              <a:extrusionClr>
                <a:schemeClr val="bg1"/>
              </a:extrusionClr>
            </a:sp3d>
          </p:spPr>
          <p:txBody>
            <a:bodyPr wrap="none" anchor="ctr">
              <a:flatTx/>
            </a:bodyPr>
            <a:lstStyle/>
            <a:p>
              <a:pPr algn="ctr" eaLnBrk="0" fontAlgn="base" hangingPunct="0">
                <a:spcBef>
                  <a:spcPct val="0"/>
                </a:spcBef>
                <a:spcAft>
                  <a:spcPct val="0"/>
                </a:spcAft>
              </a:pPr>
              <a:endParaRPr lang="en-US" sz="2000">
                <a:solidFill>
                  <a:srgbClr val="000000"/>
                </a:solidFill>
              </a:endParaRPr>
            </a:p>
          </p:txBody>
        </p:sp>
        <p:sp>
          <p:nvSpPr>
            <p:cNvPr id="40" name="Line 65"/>
            <p:cNvSpPr>
              <a:spLocks noChangeShapeType="1"/>
            </p:cNvSpPr>
            <p:nvPr/>
          </p:nvSpPr>
          <p:spPr bwMode="auto">
            <a:xfrm>
              <a:off x="381000" y="6742113"/>
              <a:ext cx="3429000" cy="39687"/>
            </a:xfrm>
            <a:prstGeom prst="line">
              <a:avLst/>
            </a:prstGeom>
            <a:noFill/>
            <a:ln w="76200">
              <a:solidFill>
                <a:schemeClr val="tx1"/>
              </a:solidFill>
              <a:round/>
              <a:headEnd/>
              <a:tailEnd/>
            </a:ln>
            <a:effectLst/>
            <a:scene3d>
              <a:camera prst="legacyObliqueTopRight"/>
              <a:lightRig rig="legacyFlat3" dir="b"/>
            </a:scene3d>
            <a:sp3d extrusionH="430200" prstMaterial="legacyMatte">
              <a:bevelT w="13500" h="13500" prst="angle"/>
              <a:bevelB w="13500" h="13500" prst="angle"/>
              <a:extrusionClr>
                <a:schemeClr val="tx1"/>
              </a:extrusionClr>
            </a:sp3d>
          </p:spPr>
          <p:txBody>
            <a:bodyPr wrap="none" anchor="ctr">
              <a:flatTx/>
            </a:bodyPr>
            <a:lstStyle/>
            <a:p>
              <a:pPr fontAlgn="base">
                <a:spcBef>
                  <a:spcPct val="0"/>
                </a:spcBef>
                <a:spcAft>
                  <a:spcPct val="0"/>
                </a:spcAft>
              </a:pPr>
              <a:endParaRPr lang="en-US" b="1">
                <a:solidFill>
                  <a:srgbClr val="000000"/>
                </a:solidFill>
                <a:latin typeface="Arial" charset="0"/>
              </a:endParaRPr>
            </a:p>
          </p:txBody>
        </p:sp>
        <p:sp>
          <p:nvSpPr>
            <p:cNvPr id="41" name="Freeform 66"/>
            <p:cNvSpPr>
              <a:spLocks/>
            </p:cNvSpPr>
            <p:nvPr/>
          </p:nvSpPr>
          <p:spPr bwMode="auto">
            <a:xfrm>
              <a:off x="2079625" y="5187950"/>
              <a:ext cx="617538" cy="1365250"/>
            </a:xfrm>
            <a:custGeom>
              <a:avLst/>
              <a:gdLst/>
              <a:ahLst/>
              <a:cxnLst>
                <a:cxn ang="0">
                  <a:pos x="0" y="1497"/>
                </a:cxn>
                <a:cxn ang="0">
                  <a:pos x="134" y="1368"/>
                </a:cxn>
                <a:cxn ang="0">
                  <a:pos x="278" y="696"/>
                </a:cxn>
                <a:cxn ang="0">
                  <a:pos x="326" y="72"/>
                </a:cxn>
                <a:cxn ang="0">
                  <a:pos x="422" y="1128"/>
                </a:cxn>
                <a:cxn ang="0">
                  <a:pos x="614" y="1512"/>
                </a:cxn>
              </a:cxnLst>
              <a:rect l="0" t="0" r="r" b="b"/>
              <a:pathLst>
                <a:path w="614" h="1512">
                  <a:moveTo>
                    <a:pt x="0" y="1497"/>
                  </a:moveTo>
                  <a:cubicBezTo>
                    <a:pt x="24" y="1476"/>
                    <a:pt x="88" y="1501"/>
                    <a:pt x="134" y="1368"/>
                  </a:cubicBezTo>
                  <a:cubicBezTo>
                    <a:pt x="180" y="1235"/>
                    <a:pt x="246" y="912"/>
                    <a:pt x="278" y="696"/>
                  </a:cubicBezTo>
                  <a:cubicBezTo>
                    <a:pt x="310" y="480"/>
                    <a:pt x="302" y="0"/>
                    <a:pt x="326" y="72"/>
                  </a:cubicBezTo>
                  <a:cubicBezTo>
                    <a:pt x="350" y="144"/>
                    <a:pt x="374" y="888"/>
                    <a:pt x="422" y="1128"/>
                  </a:cubicBezTo>
                  <a:cubicBezTo>
                    <a:pt x="470" y="1368"/>
                    <a:pt x="542" y="1440"/>
                    <a:pt x="614" y="1512"/>
                  </a:cubicBezTo>
                </a:path>
              </a:pathLst>
            </a:custGeom>
            <a:solidFill>
              <a:srgbClr val="FF9999"/>
            </a:solidFill>
            <a:ln w="9525">
              <a:solidFill>
                <a:schemeClr val="tx1"/>
              </a:solidFill>
              <a:round/>
              <a:headEnd/>
              <a:tailEnd/>
            </a:ln>
            <a:effectLst/>
          </p:spPr>
          <p:txBody>
            <a:bodyPr wrap="none" anchor="ctr"/>
            <a:lstStyle/>
            <a:p>
              <a:pPr fontAlgn="base">
                <a:spcBef>
                  <a:spcPct val="0"/>
                </a:spcBef>
                <a:spcAft>
                  <a:spcPct val="0"/>
                </a:spcAft>
              </a:pPr>
              <a:endParaRPr lang="en-US" b="1">
                <a:solidFill>
                  <a:srgbClr val="000000"/>
                </a:solidFill>
                <a:latin typeface="Arial" charset="0"/>
              </a:endParaRPr>
            </a:p>
          </p:txBody>
        </p:sp>
        <p:sp>
          <p:nvSpPr>
            <p:cNvPr id="42" name="Line 67"/>
            <p:cNvSpPr>
              <a:spLocks noChangeShapeType="1"/>
            </p:cNvSpPr>
            <p:nvPr/>
          </p:nvSpPr>
          <p:spPr bwMode="auto">
            <a:xfrm flipV="1">
              <a:off x="2408238" y="4687888"/>
              <a:ext cx="0" cy="477837"/>
            </a:xfrm>
            <a:prstGeom prst="line">
              <a:avLst/>
            </a:prstGeom>
            <a:noFill/>
            <a:ln w="38100">
              <a:solidFill>
                <a:srgbClr val="FF0000"/>
              </a:solidFill>
              <a:round/>
              <a:headEnd/>
              <a:tailEnd type="triangle" w="med" len="med"/>
            </a:ln>
            <a:effectLst/>
          </p:spPr>
          <p:txBody>
            <a:bodyPr wrap="none" anchor="ctr"/>
            <a:lstStyle/>
            <a:p>
              <a:pPr fontAlgn="base">
                <a:spcBef>
                  <a:spcPct val="0"/>
                </a:spcBef>
                <a:spcAft>
                  <a:spcPct val="0"/>
                </a:spcAft>
              </a:pPr>
              <a:endParaRPr lang="en-US" b="1">
                <a:solidFill>
                  <a:srgbClr val="000000"/>
                </a:solidFill>
                <a:latin typeface="Arial" charset="0"/>
              </a:endParaRPr>
            </a:p>
          </p:txBody>
        </p:sp>
        <p:sp>
          <p:nvSpPr>
            <p:cNvPr id="43" name="Text Box 68"/>
            <p:cNvSpPr txBox="1">
              <a:spLocks noChangeArrowheads="1"/>
            </p:cNvSpPr>
            <p:nvPr/>
          </p:nvSpPr>
          <p:spPr bwMode="auto">
            <a:xfrm>
              <a:off x="1828800" y="4267200"/>
              <a:ext cx="1082675" cy="45720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400" b="1">
                  <a:solidFill>
                    <a:srgbClr val="FF0000"/>
                  </a:solidFill>
                </a:rPr>
                <a:t>upflow</a:t>
              </a:r>
            </a:p>
          </p:txBody>
        </p:sp>
        <p:sp>
          <p:nvSpPr>
            <p:cNvPr id="44" name="Text Box 69"/>
            <p:cNvSpPr txBox="1">
              <a:spLocks noChangeArrowheads="1"/>
            </p:cNvSpPr>
            <p:nvPr/>
          </p:nvSpPr>
          <p:spPr bwMode="auto">
            <a:xfrm>
              <a:off x="76200" y="4057650"/>
              <a:ext cx="1520825" cy="822325"/>
            </a:xfrm>
            <a:prstGeom prst="rect">
              <a:avLst/>
            </a:prstGeom>
            <a:solidFill>
              <a:schemeClr val="bg1"/>
            </a:solidFill>
            <a:ln w="9525">
              <a:noFill/>
              <a:miter lim="800000"/>
              <a:headEnd/>
              <a:tailEnd/>
            </a:ln>
            <a:effectLst/>
          </p:spPr>
          <p:txBody>
            <a:bodyPr wrap="none">
              <a:spAutoFit/>
            </a:bodyPr>
            <a:lstStyle/>
            <a:p>
              <a:pPr algn="ctr" eaLnBrk="0" fontAlgn="base" hangingPunct="0">
                <a:spcBef>
                  <a:spcPct val="0"/>
                </a:spcBef>
                <a:spcAft>
                  <a:spcPct val="0"/>
                </a:spcAft>
              </a:pPr>
              <a:r>
                <a:rPr lang="en-US" sz="2400">
                  <a:solidFill>
                    <a:srgbClr val="000000"/>
                  </a:solidFill>
                </a:rPr>
                <a:t>high-speed</a:t>
              </a:r>
            </a:p>
            <a:p>
              <a:pPr algn="ctr" eaLnBrk="0" fontAlgn="base" hangingPunct="0">
                <a:spcBef>
                  <a:spcPct val="0"/>
                </a:spcBef>
                <a:spcAft>
                  <a:spcPct val="0"/>
                </a:spcAft>
              </a:pPr>
              <a:r>
                <a:rPr lang="en-US" sz="2400">
                  <a:solidFill>
                    <a:srgbClr val="000000"/>
                  </a:solidFill>
                </a:rPr>
                <a:t>region</a:t>
              </a:r>
            </a:p>
          </p:txBody>
        </p:sp>
        <p:sp>
          <p:nvSpPr>
            <p:cNvPr id="45" name="Text Box 70"/>
            <p:cNvSpPr txBox="1">
              <a:spLocks noChangeArrowheads="1"/>
            </p:cNvSpPr>
            <p:nvPr/>
          </p:nvSpPr>
          <p:spPr bwMode="auto">
            <a:xfrm>
              <a:off x="598488" y="4953000"/>
              <a:ext cx="1455737" cy="45720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400" b="1">
                  <a:solidFill>
                    <a:srgbClr val="333399"/>
                  </a:solidFill>
                </a:rPr>
                <a:t>downflow</a:t>
              </a:r>
            </a:p>
          </p:txBody>
        </p:sp>
        <p:sp>
          <p:nvSpPr>
            <p:cNvPr id="46" name="Line 71"/>
            <p:cNvSpPr>
              <a:spLocks noChangeShapeType="1"/>
            </p:cNvSpPr>
            <p:nvPr/>
          </p:nvSpPr>
          <p:spPr bwMode="auto">
            <a:xfrm>
              <a:off x="1281113" y="5326063"/>
              <a:ext cx="0" cy="563562"/>
            </a:xfrm>
            <a:prstGeom prst="line">
              <a:avLst/>
            </a:prstGeom>
            <a:noFill/>
            <a:ln w="38100">
              <a:solidFill>
                <a:schemeClr val="accent2"/>
              </a:solidFill>
              <a:round/>
              <a:headEnd/>
              <a:tailEnd type="triangle" w="med" len="med"/>
            </a:ln>
            <a:effectLst/>
          </p:spPr>
          <p:txBody>
            <a:bodyPr wrap="none" anchor="ctr"/>
            <a:lstStyle/>
            <a:p>
              <a:pPr fontAlgn="base">
                <a:spcBef>
                  <a:spcPct val="0"/>
                </a:spcBef>
                <a:spcAft>
                  <a:spcPct val="0"/>
                </a:spcAft>
              </a:pPr>
              <a:endParaRPr lang="en-US" b="1">
                <a:solidFill>
                  <a:srgbClr val="000000"/>
                </a:solidFill>
                <a:latin typeface="Arial" charset="0"/>
              </a:endParaRPr>
            </a:p>
          </p:txBody>
        </p:sp>
        <p:grpSp>
          <p:nvGrpSpPr>
            <p:cNvPr id="80" name="Group 72"/>
            <p:cNvGrpSpPr>
              <a:grpSpLocks/>
            </p:cNvGrpSpPr>
            <p:nvPr/>
          </p:nvGrpSpPr>
          <p:grpSpPr bwMode="auto">
            <a:xfrm>
              <a:off x="2438400" y="4648200"/>
              <a:ext cx="2030413" cy="838200"/>
              <a:chOff x="2832" y="585"/>
              <a:chExt cx="2254" cy="1047"/>
            </a:xfrm>
          </p:grpSpPr>
          <p:sp>
            <p:nvSpPr>
              <p:cNvPr id="48" name="Text Box 73"/>
              <p:cNvSpPr txBox="1">
                <a:spLocks noChangeArrowheads="1"/>
              </p:cNvSpPr>
              <p:nvPr/>
            </p:nvSpPr>
            <p:spPr bwMode="auto">
              <a:xfrm>
                <a:off x="3519" y="585"/>
                <a:ext cx="1567" cy="1027"/>
              </a:xfrm>
              <a:prstGeom prst="rect">
                <a:avLst/>
              </a:prstGeom>
              <a:solidFill>
                <a:schemeClr val="bg1"/>
              </a:solidFill>
              <a:ln w="9525">
                <a:noFill/>
                <a:miter lim="800000"/>
                <a:headEnd/>
                <a:tailEnd/>
              </a:ln>
              <a:effectLst/>
            </p:spPr>
            <p:txBody>
              <a:bodyPr wrap="none">
                <a:spAutoFit/>
              </a:bodyPr>
              <a:lstStyle/>
              <a:p>
                <a:pPr algn="ctr" eaLnBrk="0" fontAlgn="base" hangingPunct="0">
                  <a:spcBef>
                    <a:spcPct val="0"/>
                  </a:spcBef>
                  <a:spcAft>
                    <a:spcPct val="0"/>
                  </a:spcAft>
                </a:pPr>
                <a:r>
                  <a:rPr lang="en-US" sz="2400">
                    <a:solidFill>
                      <a:srgbClr val="000000"/>
                    </a:solidFill>
                  </a:rPr>
                  <a:t>low speed</a:t>
                </a:r>
              </a:p>
              <a:p>
                <a:pPr algn="ctr" eaLnBrk="0" fontAlgn="base" hangingPunct="0">
                  <a:spcBef>
                    <a:spcPct val="0"/>
                  </a:spcBef>
                  <a:spcAft>
                    <a:spcPct val="0"/>
                  </a:spcAft>
                </a:pPr>
                <a:r>
                  <a:rPr lang="en-US" sz="2400">
                    <a:solidFill>
                      <a:srgbClr val="000000"/>
                    </a:solidFill>
                  </a:rPr>
                  <a:t>streak</a:t>
                </a:r>
              </a:p>
            </p:txBody>
          </p:sp>
          <p:sp>
            <p:nvSpPr>
              <p:cNvPr id="49" name="Line 74"/>
              <p:cNvSpPr>
                <a:spLocks noChangeShapeType="1"/>
              </p:cNvSpPr>
              <p:nvPr/>
            </p:nvSpPr>
            <p:spPr bwMode="auto">
              <a:xfrm flipH="1">
                <a:off x="2832" y="1104"/>
                <a:ext cx="960" cy="528"/>
              </a:xfrm>
              <a:prstGeom prst="line">
                <a:avLst/>
              </a:prstGeom>
              <a:noFill/>
              <a:ln w="76200">
                <a:solidFill>
                  <a:schemeClr val="bg1"/>
                </a:solidFill>
                <a:round/>
                <a:headEnd/>
                <a:tailEnd type="triangle" w="med" len="med"/>
              </a:ln>
              <a:effectLst/>
            </p:spPr>
            <p:txBody>
              <a:bodyPr wrap="none" anchor="ctr"/>
              <a:lstStyle/>
              <a:p>
                <a:pPr fontAlgn="base">
                  <a:spcBef>
                    <a:spcPct val="0"/>
                  </a:spcBef>
                  <a:spcAft>
                    <a:spcPct val="0"/>
                  </a:spcAft>
                </a:pPr>
                <a:endParaRPr lang="en-US" b="1">
                  <a:solidFill>
                    <a:srgbClr val="000000"/>
                  </a:solidFill>
                  <a:latin typeface="Arial" charset="0"/>
                </a:endParaRPr>
              </a:p>
            </p:txBody>
          </p:sp>
          <p:sp>
            <p:nvSpPr>
              <p:cNvPr id="50" name="Line 75"/>
              <p:cNvSpPr>
                <a:spLocks noChangeShapeType="1"/>
              </p:cNvSpPr>
              <p:nvPr/>
            </p:nvSpPr>
            <p:spPr bwMode="auto">
              <a:xfrm>
                <a:off x="4656" y="1104"/>
                <a:ext cx="336" cy="432"/>
              </a:xfrm>
              <a:prstGeom prst="line">
                <a:avLst/>
              </a:prstGeom>
              <a:noFill/>
              <a:ln w="76200">
                <a:solidFill>
                  <a:schemeClr val="bg1"/>
                </a:solidFill>
                <a:round/>
                <a:headEnd/>
                <a:tailEnd type="triangle" w="med" len="med"/>
              </a:ln>
              <a:effectLst/>
            </p:spPr>
            <p:txBody>
              <a:bodyPr wrap="none" anchor="ctr"/>
              <a:lstStyle/>
              <a:p>
                <a:pPr fontAlgn="base">
                  <a:spcBef>
                    <a:spcPct val="0"/>
                  </a:spcBef>
                  <a:spcAft>
                    <a:spcPct val="0"/>
                  </a:spcAft>
                </a:pPr>
                <a:endParaRPr lang="en-US" b="1">
                  <a:solidFill>
                    <a:srgbClr val="000000"/>
                  </a:solidFill>
                  <a:latin typeface="Arial" charset="0"/>
                </a:endParaRPr>
              </a:p>
            </p:txBody>
          </p:sp>
        </p:grpSp>
        <p:sp>
          <p:nvSpPr>
            <p:cNvPr id="51" name="AutoShape 76"/>
            <p:cNvSpPr>
              <a:spLocks noChangeArrowheads="1"/>
            </p:cNvSpPr>
            <p:nvPr/>
          </p:nvSpPr>
          <p:spPr bwMode="auto">
            <a:xfrm flipH="1" flipV="1">
              <a:off x="2746375" y="5741988"/>
              <a:ext cx="658813" cy="522287"/>
            </a:xfrm>
            <a:custGeom>
              <a:avLst/>
              <a:gdLst>
                <a:gd name="G0" fmla="+- 152956 0 0"/>
                <a:gd name="G1" fmla="+- 10262459 0 0"/>
                <a:gd name="G2" fmla="+- 152956 0 10262459"/>
                <a:gd name="G3" fmla="+- 10800 0 0"/>
                <a:gd name="G4" fmla="+- 0 0 152956"/>
                <a:gd name="T0" fmla="*/ 360 256 1"/>
                <a:gd name="T1" fmla="*/ 0 256 1"/>
                <a:gd name="G5" fmla="+- G2 T0 T1"/>
                <a:gd name="G6" fmla="?: G2 G2 G5"/>
                <a:gd name="G7" fmla="+- 0 0 G6"/>
                <a:gd name="G8" fmla="+- 8299 0 0"/>
                <a:gd name="G9" fmla="+- 0 0 10262459"/>
                <a:gd name="G10" fmla="+- 8299 0 2700"/>
                <a:gd name="G11" fmla="cos G10 152956"/>
                <a:gd name="G12" fmla="sin G10 152956"/>
                <a:gd name="G13" fmla="cos 13500 152956"/>
                <a:gd name="G14" fmla="sin 13500 152956"/>
                <a:gd name="G15" fmla="+- G11 10800 0"/>
                <a:gd name="G16" fmla="+- G12 10800 0"/>
                <a:gd name="G17" fmla="+- G13 10800 0"/>
                <a:gd name="G18" fmla="+- G14 10800 0"/>
                <a:gd name="G19" fmla="*/ 8299 1 2"/>
                <a:gd name="G20" fmla="+- G19 5400 0"/>
                <a:gd name="G21" fmla="cos G20 152956"/>
                <a:gd name="G22" fmla="sin G20 152956"/>
                <a:gd name="G23" fmla="+- G21 10800 0"/>
                <a:gd name="G24" fmla="+- G12 G23 G22"/>
                <a:gd name="G25" fmla="+- G22 G23 G11"/>
                <a:gd name="G26" fmla="cos 10800 152956"/>
                <a:gd name="G27" fmla="sin 10800 152956"/>
                <a:gd name="G28" fmla="cos 8299 152956"/>
                <a:gd name="G29" fmla="sin 8299 152956"/>
                <a:gd name="G30" fmla="+- G26 10800 0"/>
                <a:gd name="G31" fmla="+- G27 10800 0"/>
                <a:gd name="G32" fmla="+- G28 10800 0"/>
                <a:gd name="G33" fmla="+- G29 10800 0"/>
                <a:gd name="G34" fmla="+- G19 5400 0"/>
                <a:gd name="G35" fmla="cos G34 10262459"/>
                <a:gd name="G36" fmla="sin G34 10262459"/>
                <a:gd name="G37" fmla="+/ 10262459 152956 2"/>
                <a:gd name="T2" fmla="*/ 180 256 1"/>
                <a:gd name="T3" fmla="*/ 0 256 1"/>
                <a:gd name="G38" fmla="+- G37 T2 T3"/>
                <a:gd name="G39" fmla="?: G2 G37 G38"/>
                <a:gd name="G40" fmla="cos 10800 G39"/>
                <a:gd name="G41" fmla="sin 10800 G39"/>
                <a:gd name="G42" fmla="cos 8299 G39"/>
                <a:gd name="G43" fmla="sin 8299 G39"/>
                <a:gd name="G44" fmla="+- G40 10800 0"/>
                <a:gd name="G45" fmla="+- G41 10800 0"/>
                <a:gd name="G46" fmla="+- G42 10800 0"/>
                <a:gd name="G47" fmla="+- G43 10800 0"/>
                <a:gd name="G48" fmla="+- G35 10800 0"/>
                <a:gd name="G49" fmla="+- G36 10800 0"/>
                <a:gd name="T4" fmla="*/ 8825 w 21600"/>
                <a:gd name="T5" fmla="*/ 182 h 21600"/>
                <a:gd name="T6" fmla="*/ 2035 w 21600"/>
                <a:gd name="T7" fmla="*/ 14593 h 21600"/>
                <a:gd name="T8" fmla="*/ 9282 w 21600"/>
                <a:gd name="T9" fmla="*/ 2640 h 21600"/>
                <a:gd name="T10" fmla="*/ 24288 w 21600"/>
                <a:gd name="T11" fmla="*/ 11349 h 21600"/>
                <a:gd name="T12" fmla="*/ 20182 w 21600"/>
                <a:gd name="T13" fmla="*/ 15136 h 21600"/>
                <a:gd name="T14" fmla="*/ 16394 w 21600"/>
                <a:gd name="T15" fmla="*/ 11028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092" y="11137"/>
                  </a:moveTo>
                  <a:cubicBezTo>
                    <a:pt x="19096" y="11025"/>
                    <a:pt x="19099" y="10912"/>
                    <a:pt x="19099" y="10800"/>
                  </a:cubicBezTo>
                  <a:cubicBezTo>
                    <a:pt x="19099" y="6216"/>
                    <a:pt x="15383" y="2501"/>
                    <a:pt x="10800" y="2501"/>
                  </a:cubicBezTo>
                  <a:cubicBezTo>
                    <a:pt x="6216" y="2501"/>
                    <a:pt x="2501" y="6216"/>
                    <a:pt x="2501" y="10800"/>
                  </a:cubicBezTo>
                  <a:cubicBezTo>
                    <a:pt x="2500" y="11934"/>
                    <a:pt x="2733" y="13056"/>
                    <a:pt x="3183" y="14096"/>
                  </a:cubicBezTo>
                  <a:lnTo>
                    <a:pt x="888" y="15090"/>
                  </a:lnTo>
                  <a:cubicBezTo>
                    <a:pt x="302" y="13736"/>
                    <a:pt x="0" y="12275"/>
                    <a:pt x="0" y="10800"/>
                  </a:cubicBezTo>
                  <a:cubicBezTo>
                    <a:pt x="0" y="4835"/>
                    <a:pt x="4835" y="0"/>
                    <a:pt x="10800" y="0"/>
                  </a:cubicBezTo>
                  <a:cubicBezTo>
                    <a:pt x="16764" y="0"/>
                    <a:pt x="21600" y="4835"/>
                    <a:pt x="21600" y="10800"/>
                  </a:cubicBezTo>
                  <a:cubicBezTo>
                    <a:pt x="21600" y="10946"/>
                    <a:pt x="21597" y="11093"/>
                    <a:pt x="21591" y="11239"/>
                  </a:cubicBezTo>
                  <a:lnTo>
                    <a:pt x="24288" y="11349"/>
                  </a:lnTo>
                  <a:lnTo>
                    <a:pt x="20182" y="15136"/>
                  </a:lnTo>
                  <a:lnTo>
                    <a:pt x="16394" y="11028"/>
                  </a:lnTo>
                  <a:lnTo>
                    <a:pt x="19092" y="11137"/>
                  </a:lnTo>
                  <a:close/>
                </a:path>
              </a:pathLst>
            </a:custGeom>
            <a:solidFill>
              <a:srgbClr val="000000"/>
            </a:solidFill>
            <a:ln w="9525">
              <a:solidFill>
                <a:schemeClr val="tx1"/>
              </a:solidFill>
              <a:miter lim="800000"/>
              <a:headEnd/>
              <a:tailEnd/>
            </a:ln>
            <a:effectLst/>
          </p:spPr>
          <p:txBody>
            <a:bodyPr wrap="none" anchor="ctr"/>
            <a:lstStyle/>
            <a:p>
              <a:pPr fontAlgn="base">
                <a:spcBef>
                  <a:spcPct val="0"/>
                </a:spcBef>
                <a:spcAft>
                  <a:spcPct val="0"/>
                </a:spcAft>
              </a:pPr>
              <a:endParaRPr lang="en-US" b="1">
                <a:solidFill>
                  <a:srgbClr val="000000"/>
                </a:solidFill>
                <a:latin typeface="Arial" charset="0"/>
              </a:endParaRPr>
            </a:p>
          </p:txBody>
        </p:sp>
        <p:sp>
          <p:nvSpPr>
            <p:cNvPr id="52" name="AutoShape 77"/>
            <p:cNvSpPr>
              <a:spLocks noChangeArrowheads="1"/>
            </p:cNvSpPr>
            <p:nvPr/>
          </p:nvSpPr>
          <p:spPr bwMode="auto">
            <a:xfrm flipV="1">
              <a:off x="1474788" y="5741988"/>
              <a:ext cx="658812" cy="522287"/>
            </a:xfrm>
            <a:custGeom>
              <a:avLst/>
              <a:gdLst>
                <a:gd name="G0" fmla="+- 152956 0 0"/>
                <a:gd name="G1" fmla="+- 9952808 0 0"/>
                <a:gd name="G2" fmla="+- 152956 0 9952808"/>
                <a:gd name="G3" fmla="+- 10800 0 0"/>
                <a:gd name="G4" fmla="+- 0 0 152956"/>
                <a:gd name="T0" fmla="*/ 360 256 1"/>
                <a:gd name="T1" fmla="*/ 0 256 1"/>
                <a:gd name="G5" fmla="+- G2 T0 T1"/>
                <a:gd name="G6" fmla="?: G2 G2 G5"/>
                <a:gd name="G7" fmla="+- 0 0 G6"/>
                <a:gd name="G8" fmla="+- 8299 0 0"/>
                <a:gd name="G9" fmla="+- 0 0 9952808"/>
                <a:gd name="G10" fmla="+- 8299 0 2700"/>
                <a:gd name="G11" fmla="cos G10 152956"/>
                <a:gd name="G12" fmla="sin G10 152956"/>
                <a:gd name="G13" fmla="cos 13500 152956"/>
                <a:gd name="G14" fmla="sin 13500 152956"/>
                <a:gd name="G15" fmla="+- G11 10800 0"/>
                <a:gd name="G16" fmla="+- G12 10800 0"/>
                <a:gd name="G17" fmla="+- G13 10800 0"/>
                <a:gd name="G18" fmla="+- G14 10800 0"/>
                <a:gd name="G19" fmla="*/ 8299 1 2"/>
                <a:gd name="G20" fmla="+- G19 5400 0"/>
                <a:gd name="G21" fmla="cos G20 152956"/>
                <a:gd name="G22" fmla="sin G20 152956"/>
                <a:gd name="G23" fmla="+- G21 10800 0"/>
                <a:gd name="G24" fmla="+- G12 G23 G22"/>
                <a:gd name="G25" fmla="+- G22 G23 G11"/>
                <a:gd name="G26" fmla="cos 10800 152956"/>
                <a:gd name="G27" fmla="sin 10800 152956"/>
                <a:gd name="G28" fmla="cos 8299 152956"/>
                <a:gd name="G29" fmla="sin 8299 152956"/>
                <a:gd name="G30" fmla="+- G26 10800 0"/>
                <a:gd name="G31" fmla="+- G27 10800 0"/>
                <a:gd name="G32" fmla="+- G28 10800 0"/>
                <a:gd name="G33" fmla="+- G29 10800 0"/>
                <a:gd name="G34" fmla="+- G19 5400 0"/>
                <a:gd name="G35" fmla="cos G34 9952808"/>
                <a:gd name="G36" fmla="sin G34 9952808"/>
                <a:gd name="G37" fmla="+/ 9952808 152956 2"/>
                <a:gd name="T2" fmla="*/ 180 256 1"/>
                <a:gd name="T3" fmla="*/ 0 256 1"/>
                <a:gd name="G38" fmla="+- G37 T2 T3"/>
                <a:gd name="G39" fmla="?: G2 G37 G38"/>
                <a:gd name="G40" fmla="cos 10800 G39"/>
                <a:gd name="G41" fmla="sin 10800 G39"/>
                <a:gd name="G42" fmla="cos 8299 G39"/>
                <a:gd name="G43" fmla="sin 8299 G39"/>
                <a:gd name="G44" fmla="+- G40 10800 0"/>
                <a:gd name="G45" fmla="+- G41 10800 0"/>
                <a:gd name="G46" fmla="+- G42 10800 0"/>
                <a:gd name="G47" fmla="+- G43 10800 0"/>
                <a:gd name="G48" fmla="+- G35 10800 0"/>
                <a:gd name="G49" fmla="+- G36 10800 0"/>
                <a:gd name="T4" fmla="*/ 8389 w 21600"/>
                <a:gd name="T5" fmla="*/ 272 h 21600"/>
                <a:gd name="T6" fmla="*/ 2378 w 21600"/>
                <a:gd name="T7" fmla="*/ 15302 h 21600"/>
                <a:gd name="T8" fmla="*/ 8947 w 21600"/>
                <a:gd name="T9" fmla="*/ 2710 h 21600"/>
                <a:gd name="T10" fmla="*/ 24288 w 21600"/>
                <a:gd name="T11" fmla="*/ 11349 h 21600"/>
                <a:gd name="T12" fmla="*/ 20182 w 21600"/>
                <a:gd name="T13" fmla="*/ 15136 h 21600"/>
                <a:gd name="T14" fmla="*/ 16394 w 21600"/>
                <a:gd name="T15" fmla="*/ 11028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092" y="11137"/>
                  </a:moveTo>
                  <a:cubicBezTo>
                    <a:pt x="19096" y="11025"/>
                    <a:pt x="19099" y="10912"/>
                    <a:pt x="19099" y="10800"/>
                  </a:cubicBezTo>
                  <a:cubicBezTo>
                    <a:pt x="19099" y="6216"/>
                    <a:pt x="15383" y="2501"/>
                    <a:pt x="10800" y="2501"/>
                  </a:cubicBezTo>
                  <a:cubicBezTo>
                    <a:pt x="6216" y="2501"/>
                    <a:pt x="2501" y="6216"/>
                    <a:pt x="2501" y="10800"/>
                  </a:cubicBezTo>
                  <a:cubicBezTo>
                    <a:pt x="2500" y="12165"/>
                    <a:pt x="2837" y="13509"/>
                    <a:pt x="3481" y="14713"/>
                  </a:cubicBezTo>
                  <a:lnTo>
                    <a:pt x="1275" y="15892"/>
                  </a:lnTo>
                  <a:cubicBezTo>
                    <a:pt x="438" y="14325"/>
                    <a:pt x="0" y="12576"/>
                    <a:pt x="0" y="10800"/>
                  </a:cubicBezTo>
                  <a:cubicBezTo>
                    <a:pt x="0" y="4835"/>
                    <a:pt x="4835" y="0"/>
                    <a:pt x="10800" y="0"/>
                  </a:cubicBezTo>
                  <a:cubicBezTo>
                    <a:pt x="16764" y="0"/>
                    <a:pt x="21600" y="4835"/>
                    <a:pt x="21600" y="10800"/>
                  </a:cubicBezTo>
                  <a:cubicBezTo>
                    <a:pt x="21600" y="10946"/>
                    <a:pt x="21597" y="11093"/>
                    <a:pt x="21591" y="11239"/>
                  </a:cubicBezTo>
                  <a:lnTo>
                    <a:pt x="24288" y="11349"/>
                  </a:lnTo>
                  <a:lnTo>
                    <a:pt x="20182" y="15136"/>
                  </a:lnTo>
                  <a:lnTo>
                    <a:pt x="16394" y="11028"/>
                  </a:lnTo>
                  <a:lnTo>
                    <a:pt x="19092" y="11137"/>
                  </a:lnTo>
                  <a:close/>
                </a:path>
              </a:pathLst>
            </a:custGeom>
            <a:solidFill>
              <a:srgbClr val="000000"/>
            </a:solidFill>
            <a:ln w="9525">
              <a:solidFill>
                <a:schemeClr val="tx1"/>
              </a:solidFill>
              <a:miter lim="800000"/>
              <a:headEnd/>
              <a:tailEnd/>
            </a:ln>
            <a:effectLst/>
          </p:spPr>
          <p:txBody>
            <a:bodyPr wrap="none" anchor="ctr"/>
            <a:lstStyle/>
            <a:p>
              <a:pPr fontAlgn="base">
                <a:spcBef>
                  <a:spcPct val="0"/>
                </a:spcBef>
                <a:spcAft>
                  <a:spcPct val="0"/>
                </a:spcAft>
              </a:pPr>
              <a:endParaRPr lang="en-US" b="1">
                <a:solidFill>
                  <a:srgbClr val="000000"/>
                </a:solidFill>
                <a:latin typeface="Arial" charset="0"/>
              </a:endParaRPr>
            </a:p>
          </p:txBody>
        </p:sp>
        <p:sp>
          <p:nvSpPr>
            <p:cNvPr id="53" name="AutoShape 78"/>
            <p:cNvSpPr>
              <a:spLocks noChangeArrowheads="1"/>
            </p:cNvSpPr>
            <p:nvPr/>
          </p:nvSpPr>
          <p:spPr bwMode="auto">
            <a:xfrm flipH="1" flipV="1">
              <a:off x="533400" y="5741988"/>
              <a:ext cx="658813" cy="522287"/>
            </a:xfrm>
            <a:custGeom>
              <a:avLst/>
              <a:gdLst>
                <a:gd name="G0" fmla="+- 152956 0 0"/>
                <a:gd name="G1" fmla="+- 10262459 0 0"/>
                <a:gd name="G2" fmla="+- 152956 0 10262459"/>
                <a:gd name="G3" fmla="+- 10800 0 0"/>
                <a:gd name="G4" fmla="+- 0 0 152956"/>
                <a:gd name="T0" fmla="*/ 360 256 1"/>
                <a:gd name="T1" fmla="*/ 0 256 1"/>
                <a:gd name="G5" fmla="+- G2 T0 T1"/>
                <a:gd name="G6" fmla="?: G2 G2 G5"/>
                <a:gd name="G7" fmla="+- 0 0 G6"/>
                <a:gd name="G8" fmla="+- 8299 0 0"/>
                <a:gd name="G9" fmla="+- 0 0 10262459"/>
                <a:gd name="G10" fmla="+- 8299 0 2700"/>
                <a:gd name="G11" fmla="cos G10 152956"/>
                <a:gd name="G12" fmla="sin G10 152956"/>
                <a:gd name="G13" fmla="cos 13500 152956"/>
                <a:gd name="G14" fmla="sin 13500 152956"/>
                <a:gd name="G15" fmla="+- G11 10800 0"/>
                <a:gd name="G16" fmla="+- G12 10800 0"/>
                <a:gd name="G17" fmla="+- G13 10800 0"/>
                <a:gd name="G18" fmla="+- G14 10800 0"/>
                <a:gd name="G19" fmla="*/ 8299 1 2"/>
                <a:gd name="G20" fmla="+- G19 5400 0"/>
                <a:gd name="G21" fmla="cos G20 152956"/>
                <a:gd name="G22" fmla="sin G20 152956"/>
                <a:gd name="G23" fmla="+- G21 10800 0"/>
                <a:gd name="G24" fmla="+- G12 G23 G22"/>
                <a:gd name="G25" fmla="+- G22 G23 G11"/>
                <a:gd name="G26" fmla="cos 10800 152956"/>
                <a:gd name="G27" fmla="sin 10800 152956"/>
                <a:gd name="G28" fmla="cos 8299 152956"/>
                <a:gd name="G29" fmla="sin 8299 152956"/>
                <a:gd name="G30" fmla="+- G26 10800 0"/>
                <a:gd name="G31" fmla="+- G27 10800 0"/>
                <a:gd name="G32" fmla="+- G28 10800 0"/>
                <a:gd name="G33" fmla="+- G29 10800 0"/>
                <a:gd name="G34" fmla="+- G19 5400 0"/>
                <a:gd name="G35" fmla="cos G34 10262459"/>
                <a:gd name="G36" fmla="sin G34 10262459"/>
                <a:gd name="G37" fmla="+/ 10262459 152956 2"/>
                <a:gd name="T2" fmla="*/ 180 256 1"/>
                <a:gd name="T3" fmla="*/ 0 256 1"/>
                <a:gd name="G38" fmla="+- G37 T2 T3"/>
                <a:gd name="G39" fmla="?: G2 G37 G38"/>
                <a:gd name="G40" fmla="cos 10800 G39"/>
                <a:gd name="G41" fmla="sin 10800 G39"/>
                <a:gd name="G42" fmla="cos 8299 G39"/>
                <a:gd name="G43" fmla="sin 8299 G39"/>
                <a:gd name="G44" fmla="+- G40 10800 0"/>
                <a:gd name="G45" fmla="+- G41 10800 0"/>
                <a:gd name="G46" fmla="+- G42 10800 0"/>
                <a:gd name="G47" fmla="+- G43 10800 0"/>
                <a:gd name="G48" fmla="+- G35 10800 0"/>
                <a:gd name="G49" fmla="+- G36 10800 0"/>
                <a:gd name="T4" fmla="*/ 8825 w 21600"/>
                <a:gd name="T5" fmla="*/ 182 h 21600"/>
                <a:gd name="T6" fmla="*/ 2035 w 21600"/>
                <a:gd name="T7" fmla="*/ 14593 h 21600"/>
                <a:gd name="T8" fmla="*/ 9282 w 21600"/>
                <a:gd name="T9" fmla="*/ 2640 h 21600"/>
                <a:gd name="T10" fmla="*/ 24288 w 21600"/>
                <a:gd name="T11" fmla="*/ 11349 h 21600"/>
                <a:gd name="T12" fmla="*/ 20182 w 21600"/>
                <a:gd name="T13" fmla="*/ 15136 h 21600"/>
                <a:gd name="T14" fmla="*/ 16394 w 21600"/>
                <a:gd name="T15" fmla="*/ 11028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9092" y="11137"/>
                  </a:moveTo>
                  <a:cubicBezTo>
                    <a:pt x="19096" y="11025"/>
                    <a:pt x="19099" y="10912"/>
                    <a:pt x="19099" y="10800"/>
                  </a:cubicBezTo>
                  <a:cubicBezTo>
                    <a:pt x="19099" y="6216"/>
                    <a:pt x="15383" y="2501"/>
                    <a:pt x="10800" y="2501"/>
                  </a:cubicBezTo>
                  <a:cubicBezTo>
                    <a:pt x="6216" y="2501"/>
                    <a:pt x="2501" y="6216"/>
                    <a:pt x="2501" y="10800"/>
                  </a:cubicBezTo>
                  <a:cubicBezTo>
                    <a:pt x="2500" y="11934"/>
                    <a:pt x="2733" y="13056"/>
                    <a:pt x="3183" y="14096"/>
                  </a:cubicBezTo>
                  <a:lnTo>
                    <a:pt x="888" y="15090"/>
                  </a:lnTo>
                  <a:cubicBezTo>
                    <a:pt x="302" y="13736"/>
                    <a:pt x="0" y="12275"/>
                    <a:pt x="0" y="10800"/>
                  </a:cubicBezTo>
                  <a:cubicBezTo>
                    <a:pt x="0" y="4835"/>
                    <a:pt x="4835" y="0"/>
                    <a:pt x="10800" y="0"/>
                  </a:cubicBezTo>
                  <a:cubicBezTo>
                    <a:pt x="16764" y="0"/>
                    <a:pt x="21600" y="4835"/>
                    <a:pt x="21600" y="10800"/>
                  </a:cubicBezTo>
                  <a:cubicBezTo>
                    <a:pt x="21600" y="10946"/>
                    <a:pt x="21597" y="11093"/>
                    <a:pt x="21591" y="11239"/>
                  </a:cubicBezTo>
                  <a:lnTo>
                    <a:pt x="24288" y="11349"/>
                  </a:lnTo>
                  <a:lnTo>
                    <a:pt x="20182" y="15136"/>
                  </a:lnTo>
                  <a:lnTo>
                    <a:pt x="16394" y="11028"/>
                  </a:lnTo>
                  <a:lnTo>
                    <a:pt x="19092" y="11137"/>
                  </a:lnTo>
                  <a:close/>
                </a:path>
              </a:pathLst>
            </a:custGeom>
            <a:solidFill>
              <a:srgbClr val="000000"/>
            </a:solidFill>
            <a:ln w="9525">
              <a:solidFill>
                <a:schemeClr val="tx1"/>
              </a:solidFill>
              <a:miter lim="800000"/>
              <a:headEnd/>
              <a:tailEnd/>
            </a:ln>
            <a:effectLst/>
          </p:spPr>
          <p:txBody>
            <a:bodyPr wrap="none" anchor="ctr"/>
            <a:lstStyle/>
            <a:p>
              <a:pPr fontAlgn="base">
                <a:spcBef>
                  <a:spcPct val="0"/>
                </a:spcBef>
                <a:spcAft>
                  <a:spcPct val="0"/>
                </a:spcAft>
              </a:pPr>
              <a:endParaRPr lang="en-US" b="1">
                <a:solidFill>
                  <a:srgbClr val="000000"/>
                </a:solidFill>
                <a:latin typeface="Arial" charset="0"/>
              </a:endParaRPr>
            </a:p>
          </p:txBody>
        </p:sp>
        <p:sp>
          <p:nvSpPr>
            <p:cNvPr id="54" name="Line 79"/>
            <p:cNvSpPr>
              <a:spLocks noChangeShapeType="1"/>
            </p:cNvSpPr>
            <p:nvPr/>
          </p:nvSpPr>
          <p:spPr bwMode="auto">
            <a:xfrm>
              <a:off x="6629400" y="5029200"/>
              <a:ext cx="2438400" cy="0"/>
            </a:xfrm>
            <a:prstGeom prst="line">
              <a:avLst/>
            </a:prstGeom>
            <a:noFill/>
            <a:ln w="381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55" name="Line 80"/>
            <p:cNvSpPr>
              <a:spLocks noChangeShapeType="1"/>
            </p:cNvSpPr>
            <p:nvPr/>
          </p:nvSpPr>
          <p:spPr bwMode="auto">
            <a:xfrm>
              <a:off x="6248400" y="6400800"/>
              <a:ext cx="2209800" cy="0"/>
            </a:xfrm>
            <a:prstGeom prst="line">
              <a:avLst/>
            </a:prstGeom>
            <a:noFill/>
            <a:ln w="381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56" name="Line 81"/>
            <p:cNvSpPr>
              <a:spLocks noChangeShapeType="1"/>
            </p:cNvSpPr>
            <p:nvPr/>
          </p:nvSpPr>
          <p:spPr bwMode="auto">
            <a:xfrm flipV="1">
              <a:off x="6629400" y="5032375"/>
              <a:ext cx="1752600" cy="1371600"/>
            </a:xfrm>
            <a:prstGeom prst="line">
              <a:avLst/>
            </a:prstGeom>
            <a:noFill/>
            <a:ln w="57150">
              <a:solidFill>
                <a:srgbClr val="3366FF"/>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57" name="Freeform 82"/>
            <p:cNvSpPr>
              <a:spLocks/>
            </p:cNvSpPr>
            <p:nvPr/>
          </p:nvSpPr>
          <p:spPr bwMode="auto">
            <a:xfrm>
              <a:off x="6629400" y="5029200"/>
              <a:ext cx="1752600" cy="1371600"/>
            </a:xfrm>
            <a:custGeom>
              <a:avLst/>
              <a:gdLst/>
              <a:ahLst/>
              <a:cxnLst>
                <a:cxn ang="0">
                  <a:pos x="0" y="1056"/>
                </a:cxn>
                <a:cxn ang="0">
                  <a:pos x="488" y="896"/>
                </a:cxn>
                <a:cxn ang="0">
                  <a:pos x="608" y="168"/>
                </a:cxn>
                <a:cxn ang="0">
                  <a:pos x="1104" y="0"/>
                </a:cxn>
              </a:cxnLst>
              <a:rect l="0" t="0" r="r" b="b"/>
              <a:pathLst>
                <a:path w="1104" h="1056">
                  <a:moveTo>
                    <a:pt x="0" y="1056"/>
                  </a:moveTo>
                  <a:cubicBezTo>
                    <a:pt x="81" y="1029"/>
                    <a:pt x="387" y="1044"/>
                    <a:pt x="488" y="896"/>
                  </a:cubicBezTo>
                  <a:cubicBezTo>
                    <a:pt x="589" y="748"/>
                    <a:pt x="505" y="317"/>
                    <a:pt x="608" y="168"/>
                  </a:cubicBezTo>
                  <a:cubicBezTo>
                    <a:pt x="711" y="19"/>
                    <a:pt x="1001" y="35"/>
                    <a:pt x="1104" y="0"/>
                  </a:cubicBezTo>
                </a:path>
              </a:pathLst>
            </a:custGeom>
            <a:noFill/>
            <a:ln w="57150" cmpd="sng">
              <a:solidFill>
                <a:srgbClr val="FF0000"/>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58" name="Line 83"/>
            <p:cNvSpPr>
              <a:spLocks noChangeShapeType="1"/>
            </p:cNvSpPr>
            <p:nvPr/>
          </p:nvSpPr>
          <p:spPr bwMode="auto">
            <a:xfrm flipH="1">
              <a:off x="60960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59" name="Line 84"/>
            <p:cNvSpPr>
              <a:spLocks noChangeShapeType="1"/>
            </p:cNvSpPr>
            <p:nvPr/>
          </p:nvSpPr>
          <p:spPr bwMode="auto">
            <a:xfrm flipH="1">
              <a:off x="62484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0" name="Line 85"/>
            <p:cNvSpPr>
              <a:spLocks noChangeShapeType="1"/>
            </p:cNvSpPr>
            <p:nvPr/>
          </p:nvSpPr>
          <p:spPr bwMode="auto">
            <a:xfrm flipH="1">
              <a:off x="64008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1" name="Line 86"/>
            <p:cNvSpPr>
              <a:spLocks noChangeShapeType="1"/>
            </p:cNvSpPr>
            <p:nvPr/>
          </p:nvSpPr>
          <p:spPr bwMode="auto">
            <a:xfrm flipH="1">
              <a:off x="65532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2" name="Line 87"/>
            <p:cNvSpPr>
              <a:spLocks noChangeShapeType="1"/>
            </p:cNvSpPr>
            <p:nvPr/>
          </p:nvSpPr>
          <p:spPr bwMode="auto">
            <a:xfrm flipH="1">
              <a:off x="67056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3" name="Line 88"/>
            <p:cNvSpPr>
              <a:spLocks noChangeShapeType="1"/>
            </p:cNvSpPr>
            <p:nvPr/>
          </p:nvSpPr>
          <p:spPr bwMode="auto">
            <a:xfrm flipH="1">
              <a:off x="68580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4" name="Line 89"/>
            <p:cNvSpPr>
              <a:spLocks noChangeShapeType="1"/>
            </p:cNvSpPr>
            <p:nvPr/>
          </p:nvSpPr>
          <p:spPr bwMode="auto">
            <a:xfrm flipH="1">
              <a:off x="70104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5" name="Line 90"/>
            <p:cNvSpPr>
              <a:spLocks noChangeShapeType="1"/>
            </p:cNvSpPr>
            <p:nvPr/>
          </p:nvSpPr>
          <p:spPr bwMode="auto">
            <a:xfrm flipH="1">
              <a:off x="71628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6" name="Line 91"/>
            <p:cNvSpPr>
              <a:spLocks noChangeShapeType="1"/>
            </p:cNvSpPr>
            <p:nvPr/>
          </p:nvSpPr>
          <p:spPr bwMode="auto">
            <a:xfrm flipH="1">
              <a:off x="73152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7" name="Line 92"/>
            <p:cNvSpPr>
              <a:spLocks noChangeShapeType="1"/>
            </p:cNvSpPr>
            <p:nvPr/>
          </p:nvSpPr>
          <p:spPr bwMode="auto">
            <a:xfrm flipH="1">
              <a:off x="74676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8" name="Line 93"/>
            <p:cNvSpPr>
              <a:spLocks noChangeShapeType="1"/>
            </p:cNvSpPr>
            <p:nvPr/>
          </p:nvSpPr>
          <p:spPr bwMode="auto">
            <a:xfrm flipH="1">
              <a:off x="76200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69" name="Line 94"/>
            <p:cNvSpPr>
              <a:spLocks noChangeShapeType="1"/>
            </p:cNvSpPr>
            <p:nvPr/>
          </p:nvSpPr>
          <p:spPr bwMode="auto">
            <a:xfrm flipH="1">
              <a:off x="77724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70" name="Line 95"/>
            <p:cNvSpPr>
              <a:spLocks noChangeShapeType="1"/>
            </p:cNvSpPr>
            <p:nvPr/>
          </p:nvSpPr>
          <p:spPr bwMode="auto">
            <a:xfrm flipH="1">
              <a:off x="79248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71" name="Line 96"/>
            <p:cNvSpPr>
              <a:spLocks noChangeShapeType="1"/>
            </p:cNvSpPr>
            <p:nvPr/>
          </p:nvSpPr>
          <p:spPr bwMode="auto">
            <a:xfrm flipH="1">
              <a:off x="80772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72" name="Line 97"/>
            <p:cNvSpPr>
              <a:spLocks noChangeShapeType="1"/>
            </p:cNvSpPr>
            <p:nvPr/>
          </p:nvSpPr>
          <p:spPr bwMode="auto">
            <a:xfrm flipH="1">
              <a:off x="8229600" y="6400800"/>
              <a:ext cx="228600" cy="152400"/>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73" name="Text Box 98"/>
            <p:cNvSpPr txBox="1">
              <a:spLocks noChangeArrowheads="1"/>
            </p:cNvSpPr>
            <p:nvPr/>
          </p:nvSpPr>
          <p:spPr bwMode="auto">
            <a:xfrm>
              <a:off x="5181600" y="4330700"/>
              <a:ext cx="2819400" cy="701675"/>
            </a:xfrm>
            <a:prstGeom prst="rect">
              <a:avLst/>
            </a:prstGeom>
            <a:noFill/>
            <a:ln w="28575" algn="ctr">
              <a:noFill/>
              <a:miter lim="800000"/>
              <a:headEnd/>
              <a:tailEnd/>
            </a:ln>
            <a:effectLst/>
          </p:spPr>
          <p:txBody>
            <a:bodyPr>
              <a:spAutoFit/>
            </a:bodyPr>
            <a:lstStyle/>
            <a:p>
              <a:pPr fontAlgn="base">
                <a:spcBef>
                  <a:spcPct val="0"/>
                </a:spcBef>
                <a:spcAft>
                  <a:spcPct val="0"/>
                </a:spcAft>
              </a:pPr>
              <a:r>
                <a:rPr lang="en-US" sz="2000" b="1" i="1">
                  <a:solidFill>
                    <a:srgbClr val="000000"/>
                  </a:solidFill>
                  <a:latin typeface="Comic Sans MS" pitchFamily="66" charset="0"/>
                </a:rPr>
                <a:t>Blunted turbulent velocity profile</a:t>
              </a:r>
            </a:p>
          </p:txBody>
        </p:sp>
        <p:sp>
          <p:nvSpPr>
            <p:cNvPr id="74" name="Text Box 99"/>
            <p:cNvSpPr txBox="1">
              <a:spLocks noChangeArrowheads="1"/>
            </p:cNvSpPr>
            <p:nvPr/>
          </p:nvSpPr>
          <p:spPr bwMode="auto">
            <a:xfrm>
              <a:off x="5622925" y="5756275"/>
              <a:ext cx="1411288" cy="457200"/>
            </a:xfrm>
            <a:prstGeom prst="rect">
              <a:avLst/>
            </a:prstGeom>
            <a:noFill/>
            <a:ln w="28575" algn="ctr">
              <a:noFill/>
              <a:miter lim="800000"/>
              <a:headEnd/>
              <a:tailEnd/>
            </a:ln>
            <a:effectLst/>
          </p:spPr>
          <p:txBody>
            <a:bodyPr wrap="none">
              <a:spAutoFit/>
            </a:bodyPr>
            <a:lstStyle/>
            <a:p>
              <a:pPr fontAlgn="base">
                <a:spcBef>
                  <a:spcPct val="0"/>
                </a:spcBef>
                <a:spcAft>
                  <a:spcPct val="0"/>
                </a:spcAft>
              </a:pPr>
              <a:r>
                <a:rPr lang="en-US" sz="2400" b="1">
                  <a:solidFill>
                    <a:srgbClr val="3333FF"/>
                  </a:solidFill>
                </a:rPr>
                <a:t>Laminar </a:t>
              </a:r>
            </a:p>
          </p:txBody>
        </p:sp>
        <p:sp>
          <p:nvSpPr>
            <p:cNvPr id="75" name="Text Box 100"/>
            <p:cNvSpPr txBox="1">
              <a:spLocks noChangeArrowheads="1"/>
            </p:cNvSpPr>
            <p:nvPr/>
          </p:nvSpPr>
          <p:spPr bwMode="auto">
            <a:xfrm>
              <a:off x="5867400" y="5106988"/>
              <a:ext cx="1598613" cy="457200"/>
            </a:xfrm>
            <a:prstGeom prst="rect">
              <a:avLst/>
            </a:prstGeom>
            <a:noFill/>
            <a:ln w="28575" algn="ctr">
              <a:noFill/>
              <a:miter lim="800000"/>
              <a:headEnd/>
              <a:tailEnd/>
            </a:ln>
            <a:effectLst/>
          </p:spPr>
          <p:txBody>
            <a:bodyPr wrap="none">
              <a:spAutoFit/>
            </a:bodyPr>
            <a:lstStyle/>
            <a:p>
              <a:pPr fontAlgn="base">
                <a:spcBef>
                  <a:spcPct val="0"/>
                </a:spcBef>
                <a:spcAft>
                  <a:spcPct val="0"/>
                </a:spcAft>
              </a:pPr>
              <a:r>
                <a:rPr lang="en-US" sz="2400" b="1">
                  <a:solidFill>
                    <a:srgbClr val="FF0000"/>
                  </a:solidFill>
                </a:rPr>
                <a:t>Turbulent </a:t>
              </a:r>
            </a:p>
          </p:txBody>
        </p:sp>
        <p:pic>
          <p:nvPicPr>
            <p:cNvPr id="76" name="Picture 101" descr="MCj04247480000[1]"/>
            <p:cNvPicPr>
              <a:picLocks noChangeAspect="1" noChangeArrowheads="1"/>
            </p:cNvPicPr>
            <p:nvPr/>
          </p:nvPicPr>
          <p:blipFill>
            <a:blip r:embed="rId7" cstate="print"/>
            <a:srcRect/>
            <a:stretch>
              <a:fillRect/>
            </a:stretch>
          </p:blipFill>
          <p:spPr bwMode="auto">
            <a:xfrm rot="10183070">
              <a:off x="4419600" y="4956175"/>
              <a:ext cx="957263" cy="568325"/>
            </a:xfrm>
            <a:prstGeom prst="rect">
              <a:avLst/>
            </a:prstGeom>
            <a:noFill/>
          </p:spPr>
        </p:pic>
        <p:graphicFrame>
          <p:nvGraphicFramePr>
            <p:cNvPr id="77" name="Object 102"/>
            <p:cNvGraphicFramePr>
              <a:graphicFrameLocks noChangeAspect="1"/>
            </p:cNvGraphicFramePr>
            <p:nvPr/>
          </p:nvGraphicFramePr>
          <p:xfrm>
            <a:off x="8262938" y="4422775"/>
            <a:ext cx="576262" cy="609600"/>
          </p:xfrm>
          <a:graphic>
            <a:graphicData uri="http://schemas.openxmlformats.org/presentationml/2006/ole">
              <p:oleObj spid="_x0000_s2271236" name="Equation" r:id="rId8" imgW="215806" imgH="228501" progId="Equation.DSMT4">
                <p:embed/>
              </p:oleObj>
            </a:graphicData>
          </a:graphic>
        </p:graphicFrame>
        <p:sp>
          <p:nvSpPr>
            <p:cNvPr id="78" name="Text Box 103"/>
            <p:cNvSpPr txBox="1">
              <a:spLocks noChangeArrowheads="1"/>
            </p:cNvSpPr>
            <p:nvPr/>
          </p:nvSpPr>
          <p:spPr bwMode="auto">
            <a:xfrm>
              <a:off x="3124200" y="4117975"/>
              <a:ext cx="1762125" cy="457200"/>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sz="2400">
                  <a:solidFill>
                    <a:srgbClr val="333399"/>
                  </a:solidFill>
                </a:rPr>
                <a:t>3D coupling</a:t>
              </a:r>
              <a:r>
                <a:rPr lang="en-US">
                  <a:solidFill>
                    <a:srgbClr val="000000"/>
                  </a:solidFill>
                  <a:latin typeface="Arial" charset="0"/>
                </a:rPr>
                <a:t> </a:t>
              </a:r>
            </a:p>
          </p:txBody>
        </p:sp>
      </p:grpSp>
      <p:sp>
        <p:nvSpPr>
          <p:cNvPr id="79" name="TextBox 78"/>
          <p:cNvSpPr txBox="1"/>
          <p:nvPr/>
        </p:nvSpPr>
        <p:spPr>
          <a:xfrm>
            <a:off x="609600" y="3581400"/>
            <a:ext cx="7832593" cy="584775"/>
          </a:xfrm>
          <a:prstGeom prst="rect">
            <a:avLst/>
          </a:prstGeom>
          <a:noFill/>
        </p:spPr>
        <p:txBody>
          <a:bodyPr wrap="none" rtlCol="0">
            <a:spAutoFit/>
          </a:bodyPr>
          <a:lstStyle/>
          <a:p>
            <a:pPr fontAlgn="base">
              <a:spcBef>
                <a:spcPct val="0"/>
              </a:spcBef>
              <a:spcAft>
                <a:spcPct val="0"/>
              </a:spcAft>
            </a:pPr>
            <a:r>
              <a:rPr lang="en-US" sz="3200" b="1" dirty="0" smtClean="0">
                <a:solidFill>
                  <a:srgbClr val="FF3300"/>
                </a:solidFill>
                <a:latin typeface="Arial" charset="0"/>
              </a:rPr>
              <a:t>Coherent structures and turbulent drag</a:t>
            </a:r>
            <a:endParaRPr lang="en-US" sz="3200" b="1" dirty="0">
              <a:solidFill>
                <a:srgbClr val="FF3300"/>
              </a:solidFill>
              <a:latin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left)">
                                      <p:cBhvr>
                                        <p:cTn id="1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bwMode="auto">
          <a:xfrm>
            <a:off x="1667951" y="5937808"/>
            <a:ext cx="4786346" cy="1588"/>
          </a:xfrm>
          <a:prstGeom prst="straightConnector1">
            <a:avLst/>
          </a:prstGeom>
          <a:noFill/>
          <a:ln w="28575" cap="flat" cmpd="sng" algn="ctr">
            <a:solidFill>
              <a:schemeClr val="tx1"/>
            </a:solidFill>
            <a:prstDash val="solid"/>
            <a:round/>
            <a:headEnd type="none" w="med" len="med"/>
            <a:tailEnd type="arrow"/>
          </a:ln>
          <a:effectLst/>
        </p:spPr>
      </p:cxnSp>
      <p:cxnSp>
        <p:nvCxnSpPr>
          <p:cNvPr id="5" name="Straight Arrow Connector 4"/>
          <p:cNvCxnSpPr/>
          <p:nvPr/>
        </p:nvCxnSpPr>
        <p:spPr bwMode="auto">
          <a:xfrm rot="5400000" flipH="1" flipV="1">
            <a:off x="-403751" y="3817716"/>
            <a:ext cx="4143404" cy="1588"/>
          </a:xfrm>
          <a:prstGeom prst="straightConnector1">
            <a:avLst/>
          </a:prstGeom>
          <a:noFill/>
          <a:ln w="28575" cap="flat" cmpd="sng" algn="ctr">
            <a:solidFill>
              <a:schemeClr val="tx1"/>
            </a:solidFill>
            <a:prstDash val="solid"/>
            <a:round/>
            <a:headEnd type="none" w="med" len="med"/>
            <a:tailEnd type="arrow"/>
          </a:ln>
          <a:effectLst/>
        </p:spPr>
      </p:cxnSp>
      <p:sp>
        <p:nvSpPr>
          <p:cNvPr id="15" name="TextBox 14"/>
          <p:cNvSpPr txBox="1"/>
          <p:nvPr/>
        </p:nvSpPr>
        <p:spPr>
          <a:xfrm>
            <a:off x="6553200" y="6096000"/>
            <a:ext cx="1503938"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wasteful</a:t>
            </a:r>
            <a:endParaRPr lang="en-US" sz="2800" dirty="0">
              <a:solidFill>
                <a:srgbClr val="000000"/>
              </a:solidFill>
              <a:latin typeface="Arial" pitchFamily="-72" charset="0"/>
              <a:ea typeface="ＭＳ Ｐゴシック" pitchFamily="-72" charset="-128"/>
            </a:endParaRPr>
          </a:p>
        </p:txBody>
      </p:sp>
      <p:sp>
        <p:nvSpPr>
          <p:cNvPr id="16" name="TextBox 15"/>
          <p:cNvSpPr txBox="1"/>
          <p:nvPr/>
        </p:nvSpPr>
        <p:spPr>
          <a:xfrm>
            <a:off x="304800" y="2057400"/>
            <a:ext cx="1165704"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fragile</a:t>
            </a:r>
            <a:endParaRPr lang="en-US" sz="2800" dirty="0">
              <a:solidFill>
                <a:srgbClr val="000000"/>
              </a:solidFill>
              <a:latin typeface="Arial" pitchFamily="-72" charset="0"/>
              <a:ea typeface="ＭＳ Ｐゴシック" pitchFamily="-72" charset="-128"/>
            </a:endParaRPr>
          </a:p>
        </p:txBody>
      </p:sp>
      <p:sp>
        <p:nvSpPr>
          <p:cNvPr id="20" name="Freeform 19"/>
          <p:cNvSpPr/>
          <p:nvPr/>
        </p:nvSpPr>
        <p:spPr bwMode="auto">
          <a:xfrm>
            <a:off x="1905000" y="2209800"/>
            <a:ext cx="4343400" cy="3447753"/>
          </a:xfrm>
          <a:custGeom>
            <a:avLst/>
            <a:gdLst>
              <a:gd name="connsiteX0" fmla="*/ 0 w 3465689"/>
              <a:gd name="connsiteY0" fmla="*/ 0 h 2957689"/>
              <a:gd name="connsiteX1" fmla="*/ 1501422 w 3465689"/>
              <a:gd name="connsiteY1" fmla="*/ 1907822 h 2957689"/>
              <a:gd name="connsiteX2" fmla="*/ 3465689 w 3465689"/>
              <a:gd name="connsiteY2" fmla="*/ 2957689 h 2957689"/>
              <a:gd name="connsiteX0" fmla="*/ 0 w 4055594"/>
              <a:gd name="connsiteY0" fmla="*/ 0 h 3023415"/>
              <a:gd name="connsiteX1" fmla="*/ 2091327 w 4055594"/>
              <a:gd name="connsiteY1" fmla="*/ 1973548 h 3023415"/>
              <a:gd name="connsiteX2" fmla="*/ 4055594 w 4055594"/>
              <a:gd name="connsiteY2" fmla="*/ 3023415 h 3023415"/>
              <a:gd name="connsiteX0" fmla="*/ 0 w 4276809"/>
              <a:gd name="connsiteY0" fmla="*/ 0 h 2957689"/>
              <a:gd name="connsiteX1" fmla="*/ 2091327 w 4276809"/>
              <a:gd name="connsiteY1" fmla="*/ 1973548 h 2957689"/>
              <a:gd name="connsiteX2" fmla="*/ 4276809 w 4276809"/>
              <a:gd name="connsiteY2" fmla="*/ 2957689 h 2957689"/>
              <a:gd name="connsiteX0" fmla="*/ 0 w 4276809"/>
              <a:gd name="connsiteY0" fmla="*/ 0 h 2957689"/>
              <a:gd name="connsiteX1" fmla="*/ 1548499 w 4276809"/>
              <a:gd name="connsiteY1" fmla="*/ 2103246 h 2957689"/>
              <a:gd name="connsiteX2" fmla="*/ 4276809 w 4276809"/>
              <a:gd name="connsiteY2" fmla="*/ 2957689 h 2957689"/>
              <a:gd name="connsiteX0" fmla="*/ 0 w 4055595"/>
              <a:gd name="connsiteY0" fmla="*/ 0 h 3220595"/>
              <a:gd name="connsiteX1" fmla="*/ 1327285 w 4055595"/>
              <a:gd name="connsiteY1" fmla="*/ 2366152 h 3220595"/>
              <a:gd name="connsiteX2" fmla="*/ 4055595 w 4055595"/>
              <a:gd name="connsiteY2" fmla="*/ 3220595 h 3220595"/>
              <a:gd name="connsiteX0" fmla="*/ 0 w 4203069"/>
              <a:gd name="connsiteY0" fmla="*/ 0 h 2957689"/>
              <a:gd name="connsiteX1" fmla="*/ 1327285 w 4203069"/>
              <a:gd name="connsiteY1" fmla="*/ 2366152 h 2957689"/>
              <a:gd name="connsiteX2" fmla="*/ 4203069 w 4203069"/>
              <a:gd name="connsiteY2" fmla="*/ 2957689 h 2957689"/>
              <a:gd name="connsiteX0" fmla="*/ 0 w 4203069"/>
              <a:gd name="connsiteY0" fmla="*/ 0 h 2973864"/>
              <a:gd name="connsiteX1" fmla="*/ 1327285 w 4203069"/>
              <a:gd name="connsiteY1" fmla="*/ 2366152 h 2973864"/>
              <a:gd name="connsiteX2" fmla="*/ 4203069 w 4203069"/>
              <a:gd name="connsiteY2" fmla="*/ 2957689 h 2973864"/>
              <a:gd name="connsiteX0" fmla="*/ 0 w 4203069"/>
              <a:gd name="connsiteY0" fmla="*/ 0 h 2973864"/>
              <a:gd name="connsiteX1" fmla="*/ 1327285 w 4203069"/>
              <a:gd name="connsiteY1" fmla="*/ 2366152 h 2973864"/>
              <a:gd name="connsiteX2" fmla="*/ 4203069 w 4203069"/>
              <a:gd name="connsiteY2" fmla="*/ 2957689 h 2973864"/>
            </a:gdLst>
            <a:ahLst/>
            <a:cxnLst>
              <a:cxn ang="0">
                <a:pos x="connsiteX0" y="connsiteY0"/>
              </a:cxn>
              <a:cxn ang="0">
                <a:pos x="connsiteX1" y="connsiteY1"/>
              </a:cxn>
              <a:cxn ang="0">
                <a:pos x="connsiteX2" y="connsiteY2"/>
              </a:cxn>
            </a:cxnLst>
            <a:rect l="l" t="t" r="r" b="b"/>
            <a:pathLst>
              <a:path w="4203069" h="2973864">
                <a:moveTo>
                  <a:pt x="0" y="0"/>
                </a:moveTo>
                <a:cubicBezTo>
                  <a:pt x="205091" y="891017"/>
                  <a:pt x="626774" y="1873204"/>
                  <a:pt x="1327285" y="2366152"/>
                </a:cubicBezTo>
                <a:cubicBezTo>
                  <a:pt x="2027796" y="2859100"/>
                  <a:pt x="3359724" y="2973864"/>
                  <a:pt x="4203069" y="2957689"/>
                </a:cubicBezTo>
              </a:path>
            </a:pathLst>
          </a:custGeom>
          <a:noFill/>
          <a:ln w="57150" cap="flat" cmpd="sng" algn="ctr">
            <a:solidFill>
              <a:schemeClr val="tx1"/>
            </a:solidFill>
            <a:prstDash val="dash"/>
            <a:round/>
            <a:headEnd type="none" w="med" len="med"/>
            <a:tailEnd type="none" w="med" len="med"/>
          </a:ln>
          <a:effectLst/>
        </p:spPr>
        <p:txBody>
          <a:bodyPr rtlCol="0" anchor="ctr"/>
          <a:lstStyle/>
          <a:p>
            <a:pPr algn="ctr"/>
            <a:endParaRPr lang="en-US">
              <a:solidFill>
                <a:srgbClr val="000000"/>
              </a:solidFill>
              <a:latin typeface="Arial" pitchFamily="-72" charset="0"/>
              <a:ea typeface="ＭＳ Ｐゴシック" pitchFamily="-72" charset="-128"/>
            </a:endParaRPr>
          </a:p>
        </p:txBody>
      </p:sp>
      <p:sp>
        <p:nvSpPr>
          <p:cNvPr id="22" name="TextBox 21"/>
          <p:cNvSpPr txBox="1"/>
          <p:nvPr/>
        </p:nvSpPr>
        <p:spPr>
          <a:xfrm>
            <a:off x="2590800" y="2133600"/>
            <a:ext cx="1561646" cy="584775"/>
          </a:xfrm>
          <a:prstGeom prst="rect">
            <a:avLst/>
          </a:prstGeom>
          <a:noFill/>
        </p:spPr>
        <p:txBody>
          <a:bodyPr wrap="none" rtlCol="0">
            <a:spAutoFit/>
          </a:bodyPr>
          <a:lstStyle/>
          <a:p>
            <a:r>
              <a:rPr lang="en-US" sz="3200" b="1" dirty="0" smtClean="0">
                <a:solidFill>
                  <a:srgbClr val="0000CC"/>
                </a:solidFill>
              </a:rPr>
              <a:t>Laminar</a:t>
            </a:r>
            <a:endParaRPr lang="en-US" sz="3200" b="1" dirty="0">
              <a:solidFill>
                <a:srgbClr val="0000CC"/>
              </a:solidFill>
            </a:endParaRPr>
          </a:p>
        </p:txBody>
      </p:sp>
      <p:sp>
        <p:nvSpPr>
          <p:cNvPr id="23" name="TextBox 22"/>
          <p:cNvSpPr txBox="1"/>
          <p:nvPr/>
        </p:nvSpPr>
        <p:spPr>
          <a:xfrm>
            <a:off x="5410200" y="4419600"/>
            <a:ext cx="1838196" cy="584775"/>
          </a:xfrm>
          <a:prstGeom prst="rect">
            <a:avLst/>
          </a:prstGeom>
          <a:noFill/>
        </p:spPr>
        <p:txBody>
          <a:bodyPr wrap="none" rtlCol="0">
            <a:spAutoFit/>
          </a:bodyPr>
          <a:lstStyle/>
          <a:p>
            <a:r>
              <a:rPr lang="en-US" sz="3200" b="1" dirty="0" smtClean="0">
                <a:solidFill>
                  <a:srgbClr val="FF0000"/>
                </a:solidFill>
              </a:rPr>
              <a:t>Turbulent</a:t>
            </a:r>
            <a:endParaRPr lang="en-US" sz="3200" b="1" dirty="0">
              <a:solidFill>
                <a:srgbClr val="FF0000"/>
              </a:solidFill>
            </a:endParaRPr>
          </a:p>
        </p:txBody>
      </p:sp>
      <p:sp>
        <p:nvSpPr>
          <p:cNvPr id="24" name="TextBox 23"/>
          <p:cNvSpPr txBox="1"/>
          <p:nvPr/>
        </p:nvSpPr>
        <p:spPr>
          <a:xfrm>
            <a:off x="2438400" y="6096000"/>
            <a:ext cx="1417311"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efficient</a:t>
            </a:r>
            <a:endParaRPr lang="en-US" sz="2800" dirty="0">
              <a:solidFill>
                <a:srgbClr val="000000"/>
              </a:solidFill>
              <a:latin typeface="Arial" pitchFamily="-72" charset="0"/>
              <a:ea typeface="ＭＳ Ｐゴシック" pitchFamily="-72" charset="-128"/>
            </a:endParaRPr>
          </a:p>
        </p:txBody>
      </p:sp>
      <p:sp>
        <p:nvSpPr>
          <p:cNvPr id="25" name="TextBox 24"/>
          <p:cNvSpPr txBox="1"/>
          <p:nvPr/>
        </p:nvSpPr>
        <p:spPr>
          <a:xfrm>
            <a:off x="304800" y="5115580"/>
            <a:ext cx="1184940" cy="523220"/>
          </a:xfrm>
          <a:prstGeom prst="rect">
            <a:avLst/>
          </a:prstGeom>
          <a:noFill/>
        </p:spPr>
        <p:txBody>
          <a:bodyPr wrap="none" rtlCol="0">
            <a:spAutoFit/>
          </a:bodyPr>
          <a:lstStyle/>
          <a:p>
            <a:r>
              <a:rPr lang="en-US" sz="2800" dirty="0" smtClean="0">
                <a:solidFill>
                  <a:srgbClr val="000000"/>
                </a:solidFill>
                <a:latin typeface="Arial" pitchFamily="-72" charset="0"/>
                <a:ea typeface="ＭＳ Ｐゴシック" pitchFamily="-72" charset="-128"/>
              </a:rPr>
              <a:t>robust</a:t>
            </a:r>
            <a:endParaRPr lang="en-US" sz="2800" dirty="0">
              <a:solidFill>
                <a:srgbClr val="000000"/>
              </a:solidFill>
              <a:latin typeface="Arial" pitchFamily="-72" charset="0"/>
              <a:ea typeface="ＭＳ Ｐゴシック" pitchFamily="-72" charset="-128"/>
            </a:endParaRPr>
          </a:p>
        </p:txBody>
      </p:sp>
      <p:sp>
        <p:nvSpPr>
          <p:cNvPr id="27" name="Line 79"/>
          <p:cNvSpPr>
            <a:spLocks noChangeShapeType="1"/>
          </p:cNvSpPr>
          <p:nvPr/>
        </p:nvSpPr>
        <p:spPr bwMode="auto">
          <a:xfrm>
            <a:off x="6333565" y="938984"/>
            <a:ext cx="2581835" cy="0"/>
          </a:xfrm>
          <a:prstGeom prst="line">
            <a:avLst/>
          </a:prstGeom>
          <a:noFill/>
          <a:ln w="38100">
            <a:solidFill>
              <a:schemeClr val="tx1"/>
            </a:solidFill>
            <a:round/>
            <a:headEnd/>
            <a:tailEnd type="triangle" w="med" len="med"/>
          </a:ln>
          <a:effectLst/>
        </p:spPr>
        <p:txBody>
          <a:bodyPr/>
          <a:lstStyle/>
          <a:p>
            <a:pPr fontAlgn="base">
              <a:spcBef>
                <a:spcPct val="0"/>
              </a:spcBef>
              <a:spcAft>
                <a:spcPct val="0"/>
              </a:spcAft>
            </a:pPr>
            <a:endParaRPr lang="en-US" b="1">
              <a:solidFill>
                <a:srgbClr val="000000"/>
              </a:solidFill>
              <a:latin typeface="Arial" charset="0"/>
            </a:endParaRPr>
          </a:p>
        </p:txBody>
      </p:sp>
      <p:sp>
        <p:nvSpPr>
          <p:cNvPr id="28" name="Line 80"/>
          <p:cNvSpPr>
            <a:spLocks noChangeShapeType="1"/>
          </p:cNvSpPr>
          <p:nvPr/>
        </p:nvSpPr>
        <p:spPr bwMode="auto">
          <a:xfrm>
            <a:off x="5930153" y="2545715"/>
            <a:ext cx="2339788" cy="0"/>
          </a:xfrm>
          <a:prstGeom prst="line">
            <a:avLst/>
          </a:prstGeom>
          <a:noFill/>
          <a:ln w="381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29" name="Line 81"/>
          <p:cNvSpPr>
            <a:spLocks noChangeShapeType="1"/>
          </p:cNvSpPr>
          <p:nvPr/>
        </p:nvSpPr>
        <p:spPr bwMode="auto">
          <a:xfrm flipV="1">
            <a:off x="6333565" y="942703"/>
            <a:ext cx="1855694" cy="1606731"/>
          </a:xfrm>
          <a:prstGeom prst="line">
            <a:avLst/>
          </a:prstGeom>
          <a:noFill/>
          <a:ln w="57150">
            <a:solidFill>
              <a:srgbClr val="3366FF"/>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0" name="Freeform 82"/>
          <p:cNvSpPr>
            <a:spLocks/>
          </p:cNvSpPr>
          <p:nvPr/>
        </p:nvSpPr>
        <p:spPr bwMode="auto">
          <a:xfrm>
            <a:off x="6333565" y="938984"/>
            <a:ext cx="1855694" cy="1606731"/>
          </a:xfrm>
          <a:custGeom>
            <a:avLst/>
            <a:gdLst/>
            <a:ahLst/>
            <a:cxnLst>
              <a:cxn ang="0">
                <a:pos x="0" y="1056"/>
              </a:cxn>
              <a:cxn ang="0">
                <a:pos x="488" y="896"/>
              </a:cxn>
              <a:cxn ang="0">
                <a:pos x="608" y="168"/>
              </a:cxn>
              <a:cxn ang="0">
                <a:pos x="1104" y="0"/>
              </a:cxn>
            </a:cxnLst>
            <a:rect l="0" t="0" r="r" b="b"/>
            <a:pathLst>
              <a:path w="1104" h="1056">
                <a:moveTo>
                  <a:pt x="0" y="1056"/>
                </a:moveTo>
                <a:cubicBezTo>
                  <a:pt x="81" y="1029"/>
                  <a:pt x="387" y="1044"/>
                  <a:pt x="488" y="896"/>
                </a:cubicBezTo>
                <a:cubicBezTo>
                  <a:pt x="589" y="748"/>
                  <a:pt x="505" y="317"/>
                  <a:pt x="608" y="168"/>
                </a:cubicBezTo>
                <a:cubicBezTo>
                  <a:pt x="711" y="19"/>
                  <a:pt x="1001" y="35"/>
                  <a:pt x="1104" y="0"/>
                </a:cubicBezTo>
              </a:path>
            </a:pathLst>
          </a:custGeom>
          <a:noFill/>
          <a:ln w="57150" cmpd="sng">
            <a:solidFill>
              <a:srgbClr val="FF0000"/>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1" name="Line 83"/>
          <p:cNvSpPr>
            <a:spLocks noChangeShapeType="1"/>
          </p:cNvSpPr>
          <p:nvPr/>
        </p:nvSpPr>
        <p:spPr bwMode="auto">
          <a:xfrm flipH="1">
            <a:off x="5768788"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2" name="Line 84"/>
          <p:cNvSpPr>
            <a:spLocks noChangeShapeType="1"/>
          </p:cNvSpPr>
          <p:nvPr/>
        </p:nvSpPr>
        <p:spPr bwMode="auto">
          <a:xfrm flipH="1">
            <a:off x="5930153"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3" name="Line 85"/>
          <p:cNvSpPr>
            <a:spLocks noChangeShapeType="1"/>
          </p:cNvSpPr>
          <p:nvPr/>
        </p:nvSpPr>
        <p:spPr bwMode="auto">
          <a:xfrm flipH="1">
            <a:off x="6091518"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4" name="Line 86"/>
          <p:cNvSpPr>
            <a:spLocks noChangeShapeType="1"/>
          </p:cNvSpPr>
          <p:nvPr/>
        </p:nvSpPr>
        <p:spPr bwMode="auto">
          <a:xfrm flipH="1">
            <a:off x="6252882"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5" name="Line 87"/>
          <p:cNvSpPr>
            <a:spLocks noChangeShapeType="1"/>
          </p:cNvSpPr>
          <p:nvPr/>
        </p:nvSpPr>
        <p:spPr bwMode="auto">
          <a:xfrm flipH="1">
            <a:off x="6414247"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6" name="Line 88"/>
          <p:cNvSpPr>
            <a:spLocks noChangeShapeType="1"/>
          </p:cNvSpPr>
          <p:nvPr/>
        </p:nvSpPr>
        <p:spPr bwMode="auto">
          <a:xfrm flipH="1">
            <a:off x="6575612"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7" name="Line 89"/>
          <p:cNvSpPr>
            <a:spLocks noChangeShapeType="1"/>
          </p:cNvSpPr>
          <p:nvPr/>
        </p:nvSpPr>
        <p:spPr bwMode="auto">
          <a:xfrm flipH="1">
            <a:off x="6736976"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8" name="Line 90"/>
          <p:cNvSpPr>
            <a:spLocks noChangeShapeType="1"/>
          </p:cNvSpPr>
          <p:nvPr/>
        </p:nvSpPr>
        <p:spPr bwMode="auto">
          <a:xfrm flipH="1">
            <a:off x="6898341"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39" name="Line 91"/>
          <p:cNvSpPr>
            <a:spLocks noChangeShapeType="1"/>
          </p:cNvSpPr>
          <p:nvPr/>
        </p:nvSpPr>
        <p:spPr bwMode="auto">
          <a:xfrm flipH="1">
            <a:off x="7059706"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40" name="Line 92"/>
          <p:cNvSpPr>
            <a:spLocks noChangeShapeType="1"/>
          </p:cNvSpPr>
          <p:nvPr/>
        </p:nvSpPr>
        <p:spPr bwMode="auto">
          <a:xfrm flipH="1">
            <a:off x="7221071"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41" name="Line 93"/>
          <p:cNvSpPr>
            <a:spLocks noChangeShapeType="1"/>
          </p:cNvSpPr>
          <p:nvPr/>
        </p:nvSpPr>
        <p:spPr bwMode="auto">
          <a:xfrm flipH="1">
            <a:off x="7382435"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42" name="Line 94"/>
          <p:cNvSpPr>
            <a:spLocks noChangeShapeType="1"/>
          </p:cNvSpPr>
          <p:nvPr/>
        </p:nvSpPr>
        <p:spPr bwMode="auto">
          <a:xfrm flipH="1">
            <a:off x="7543800"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43" name="Line 95"/>
          <p:cNvSpPr>
            <a:spLocks noChangeShapeType="1"/>
          </p:cNvSpPr>
          <p:nvPr/>
        </p:nvSpPr>
        <p:spPr bwMode="auto">
          <a:xfrm flipH="1">
            <a:off x="7705165"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44" name="Line 96"/>
          <p:cNvSpPr>
            <a:spLocks noChangeShapeType="1"/>
          </p:cNvSpPr>
          <p:nvPr/>
        </p:nvSpPr>
        <p:spPr bwMode="auto">
          <a:xfrm flipH="1">
            <a:off x="7866529"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45" name="Line 97"/>
          <p:cNvSpPr>
            <a:spLocks noChangeShapeType="1"/>
          </p:cNvSpPr>
          <p:nvPr/>
        </p:nvSpPr>
        <p:spPr bwMode="auto">
          <a:xfrm flipH="1">
            <a:off x="8027894" y="2545715"/>
            <a:ext cx="242047" cy="178526"/>
          </a:xfrm>
          <a:prstGeom prst="line">
            <a:avLst/>
          </a:prstGeom>
          <a:noFill/>
          <a:ln w="25400">
            <a:solidFill>
              <a:schemeClr val="tx1"/>
            </a:solidFill>
            <a:round/>
            <a:headEnd/>
            <a:tailEnd/>
          </a:ln>
          <a:effectLst/>
        </p:spPr>
        <p:txBody>
          <a:bodyPr/>
          <a:lstStyle/>
          <a:p>
            <a:pPr fontAlgn="base">
              <a:spcBef>
                <a:spcPct val="0"/>
              </a:spcBef>
              <a:spcAft>
                <a:spcPct val="0"/>
              </a:spcAft>
            </a:pPr>
            <a:endParaRPr lang="en-US" b="1">
              <a:solidFill>
                <a:srgbClr val="000000"/>
              </a:solidFill>
              <a:latin typeface="Arial" charset="0"/>
            </a:endParaRPr>
          </a:p>
        </p:txBody>
      </p:sp>
      <p:sp>
        <p:nvSpPr>
          <p:cNvPr id="47" name="Text Box 99"/>
          <p:cNvSpPr txBox="1">
            <a:spLocks noChangeArrowheads="1"/>
          </p:cNvSpPr>
          <p:nvPr/>
        </p:nvSpPr>
        <p:spPr bwMode="auto">
          <a:xfrm>
            <a:off x="5267885" y="1790700"/>
            <a:ext cx="1561854" cy="612915"/>
          </a:xfrm>
          <a:prstGeom prst="rect">
            <a:avLst/>
          </a:prstGeom>
          <a:noFill/>
          <a:ln w="28575" algn="ctr">
            <a:noFill/>
            <a:miter lim="800000"/>
            <a:headEnd/>
            <a:tailEnd/>
          </a:ln>
          <a:effectLst/>
        </p:spPr>
        <p:txBody>
          <a:bodyPr wrap="none">
            <a:spAutoFit/>
          </a:bodyPr>
          <a:lstStyle/>
          <a:p>
            <a:pPr fontAlgn="base">
              <a:spcBef>
                <a:spcPct val="0"/>
              </a:spcBef>
              <a:spcAft>
                <a:spcPct val="0"/>
              </a:spcAft>
            </a:pPr>
            <a:r>
              <a:rPr lang="en-US" sz="2800" b="1" dirty="0">
                <a:solidFill>
                  <a:srgbClr val="3333FF"/>
                </a:solidFill>
              </a:rPr>
              <a:t>Laminar </a:t>
            </a:r>
          </a:p>
        </p:txBody>
      </p:sp>
      <p:sp>
        <p:nvSpPr>
          <p:cNvPr id="48" name="Text Box 100"/>
          <p:cNvSpPr txBox="1">
            <a:spLocks noChangeArrowheads="1"/>
          </p:cNvSpPr>
          <p:nvPr/>
        </p:nvSpPr>
        <p:spPr bwMode="auto">
          <a:xfrm>
            <a:off x="5526741" y="1030107"/>
            <a:ext cx="1815498" cy="612915"/>
          </a:xfrm>
          <a:prstGeom prst="rect">
            <a:avLst/>
          </a:prstGeom>
          <a:noFill/>
          <a:ln w="28575" algn="ctr">
            <a:noFill/>
            <a:miter lim="800000"/>
            <a:headEnd/>
            <a:tailEnd/>
          </a:ln>
          <a:effectLst/>
        </p:spPr>
        <p:txBody>
          <a:bodyPr wrap="none">
            <a:spAutoFit/>
          </a:bodyPr>
          <a:lstStyle/>
          <a:p>
            <a:pPr fontAlgn="base">
              <a:spcBef>
                <a:spcPct val="0"/>
              </a:spcBef>
              <a:spcAft>
                <a:spcPct val="0"/>
              </a:spcAft>
            </a:pPr>
            <a:r>
              <a:rPr lang="en-US" sz="2800" b="1">
                <a:solidFill>
                  <a:srgbClr val="FF0000"/>
                </a:solidFill>
              </a:rPr>
              <a:t>Turbulent </a:t>
            </a:r>
          </a:p>
        </p:txBody>
      </p:sp>
      <p:graphicFrame>
        <p:nvGraphicFramePr>
          <p:cNvPr id="49" name="Object 102"/>
          <p:cNvGraphicFramePr>
            <a:graphicFrameLocks noChangeAspect="1"/>
          </p:cNvGraphicFramePr>
          <p:nvPr/>
        </p:nvGraphicFramePr>
        <p:xfrm>
          <a:off x="8063193" y="228600"/>
          <a:ext cx="610160" cy="714103"/>
        </p:xfrm>
        <a:graphic>
          <a:graphicData uri="http://schemas.openxmlformats.org/presentationml/2006/ole">
            <p:oleObj spid="_x0000_s2272258" name="Equation" r:id="rId4" imgW="215806" imgH="228501" progId="Equation.DSMT4">
              <p:embed/>
            </p:oleObj>
          </a:graphicData>
        </a:graphic>
      </p:graphicFrame>
      <p:sp>
        <p:nvSpPr>
          <p:cNvPr id="50" name="TextBox 49"/>
          <p:cNvSpPr txBox="1"/>
          <p:nvPr/>
        </p:nvSpPr>
        <p:spPr>
          <a:xfrm>
            <a:off x="2438400" y="4800600"/>
            <a:ext cx="421910" cy="707886"/>
          </a:xfrm>
          <a:prstGeom prst="rect">
            <a:avLst/>
          </a:prstGeom>
          <a:noFill/>
        </p:spPr>
        <p:txBody>
          <a:bodyPr wrap="none" rtlCol="0">
            <a:spAutoFit/>
          </a:bodyPr>
          <a:lstStyle/>
          <a:p>
            <a:r>
              <a:rPr lang="en-US" sz="4000" b="1" dirty="0" smtClean="0">
                <a:solidFill>
                  <a:srgbClr val="FF0000"/>
                </a:solidFill>
              </a:rPr>
              <a:t>?</a:t>
            </a:r>
            <a:endParaRPr lang="en-US" sz="4000" b="1" dirty="0">
              <a:solidFill>
                <a:srgbClr val="FF0000"/>
              </a:solidFill>
            </a:endParaRPr>
          </a:p>
        </p:txBody>
      </p:sp>
      <p:sp>
        <p:nvSpPr>
          <p:cNvPr id="51" name="Left Arrow 50"/>
          <p:cNvSpPr/>
          <p:nvPr/>
        </p:nvSpPr>
        <p:spPr>
          <a:xfrm rot="414878">
            <a:off x="2867201" y="3926554"/>
            <a:ext cx="1991511" cy="914400"/>
          </a:xfrm>
          <a:prstGeom prst="leftArrow">
            <a:avLst/>
          </a:prstGeom>
          <a:no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solidFill>
                  <a:srgbClr val="FF0000"/>
                </a:solidFill>
              </a:rPr>
              <a:t>Control?</a:t>
            </a:r>
            <a:endParaRPr lang="en-US" sz="3200" dirty="0">
              <a:solidFill>
                <a:srgbClr val="FF0000"/>
              </a:solidFill>
            </a:endParaRPr>
          </a:p>
        </p:txBody>
      </p:sp>
      <p:grpSp>
        <p:nvGrpSpPr>
          <p:cNvPr id="2" name="Group 45"/>
          <p:cNvGrpSpPr/>
          <p:nvPr/>
        </p:nvGrpSpPr>
        <p:grpSpPr>
          <a:xfrm>
            <a:off x="-228600" y="-152400"/>
            <a:ext cx="1720705" cy="1691457"/>
            <a:chOff x="7638296" y="2221128"/>
            <a:chExt cx="1720705" cy="1691457"/>
          </a:xfrm>
        </p:grpSpPr>
        <p:sp>
          <p:nvSpPr>
            <p:cNvPr id="52" name="Oval 51"/>
            <p:cNvSpPr/>
            <p:nvPr/>
          </p:nvSpPr>
          <p:spPr bwMode="auto">
            <a:xfrm>
              <a:off x="7787752" y="3535266"/>
              <a:ext cx="1396080" cy="377319"/>
            </a:xfrm>
            <a:prstGeom prst="ellipse">
              <a:avLst/>
            </a:prstGeom>
            <a:solidFill>
              <a:srgbClr val="969696"/>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smtClean="0">
                <a:solidFill>
                  <a:prstClr val="black"/>
                </a:solidFill>
                <a:latin typeface="Times New Roman" pitchFamily="18" charset="0"/>
              </a:endParaRPr>
            </a:p>
          </p:txBody>
        </p:sp>
        <p:cxnSp>
          <p:nvCxnSpPr>
            <p:cNvPr id="53" name="Straight Connector 52"/>
            <p:cNvCxnSpPr>
              <a:endCxn id="55" idx="2"/>
            </p:cNvCxnSpPr>
            <p:nvPr/>
          </p:nvCxnSpPr>
          <p:spPr bwMode="auto">
            <a:xfrm flipV="1">
              <a:off x="8234644" y="2551110"/>
              <a:ext cx="308166" cy="828076"/>
            </a:xfrm>
            <a:prstGeom prst="line">
              <a:avLst/>
            </a:prstGeom>
            <a:solidFill>
              <a:schemeClr val="accent1"/>
            </a:solidFill>
            <a:ln w="76200" cap="flat" cmpd="sng" algn="ctr">
              <a:solidFill>
                <a:schemeClr val="tx1"/>
              </a:solidFill>
              <a:prstDash val="solid"/>
              <a:round/>
              <a:headEnd type="none" w="med" len="med"/>
              <a:tailEnd type="none" w="med" len="med"/>
            </a:ln>
            <a:effectLst/>
          </p:spPr>
        </p:cxnSp>
        <p:pic>
          <p:nvPicPr>
            <p:cNvPr id="54" name="Picture 2" descr="http://lostandforgotten.files.wordpress.com/2011/07/3636_picture_of_an_angry_old_man_waving_his_cane.pn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7638296" y="2699697"/>
              <a:ext cx="805971" cy="1060489"/>
            </a:xfrm>
            <a:prstGeom prst="rect">
              <a:avLst/>
            </a:prstGeom>
            <a:noFill/>
          </p:spPr>
        </p:pic>
        <p:sp>
          <p:nvSpPr>
            <p:cNvPr id="55" name="Rectangle 54"/>
            <p:cNvSpPr/>
            <p:nvPr/>
          </p:nvSpPr>
          <p:spPr bwMode="auto">
            <a:xfrm rot="1148049">
              <a:off x="7837852" y="2221128"/>
              <a:ext cx="1521149" cy="339356"/>
            </a:xfrm>
            <a:prstGeom prst="rect">
              <a:avLst/>
            </a:prstGeom>
            <a:solidFill>
              <a:schemeClr val="bg1"/>
            </a:solidFill>
            <a:ln w="38100" cap="flat" cmpd="sng" algn="ctr">
              <a:solidFill>
                <a:schemeClr val="tx1"/>
              </a:solidFill>
              <a:prstDash val="solid"/>
              <a:round/>
              <a:headEnd type="none" w="med" len="med"/>
              <a:tailEnd type="none" w="med" len="med"/>
            </a:ln>
            <a:effectLst/>
          </p:spPr>
          <p:txBody>
            <a:bodyPr vert="horz" wrap="none" lIns="0" tIns="0" rIns="182880" bIns="0" numCol="1" rtlCol="0" anchor="ctr" anchorCtr="1" compatLnSpc="1">
              <a:prstTxWarp prst="textNoShape">
                <a:avLst/>
              </a:prstTxWarp>
            </a:bodyPr>
            <a:lstStyle/>
            <a:p>
              <a:pPr algn="ctr" eaLnBrk="0" fontAlgn="base" hangingPunct="0">
                <a:spcBef>
                  <a:spcPct val="0"/>
                </a:spcBef>
                <a:spcAft>
                  <a:spcPct val="0"/>
                </a:spcAft>
              </a:pPr>
              <a:r>
                <a:rPr lang="en-US" sz="1400" dirty="0" smtClean="0">
                  <a:solidFill>
                    <a:prstClr val="black"/>
                  </a:solidFill>
                  <a:latin typeface="Arial Black" pitchFamily="34" charset="0"/>
                </a:rPr>
                <a:t>   Fundamentals!</a:t>
              </a:r>
            </a:p>
          </p:txBody>
        </p:sp>
      </p:grpSp>
    </p:spTree>
  </p:cSld>
  <p:clrMapOvr>
    <a:masterClrMapping/>
  </p:clrMapOvr>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7097204" y="2186339"/>
            <a:ext cx="788647" cy="834366"/>
          </a:xfrm>
          <a:prstGeom prst="ellipse">
            <a:avLst/>
          </a:prstGeom>
          <a:noFill/>
          <a:ln w="127000">
            <a:solidFill>
              <a:schemeClr val="tx1"/>
            </a:solidFill>
            <a:miter lim="800000"/>
            <a:headEnd/>
            <a:tailEnd type="triangle" w="med" len="me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3562844" y="2603521"/>
            <a:ext cx="3534361" cy="5445"/>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2496043" y="2189867"/>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cxnSp>
        <p:nvCxnSpPr>
          <p:cNvPr id="26" name="AutoShape 11"/>
          <p:cNvCxnSpPr>
            <a:cxnSpLocks noChangeShapeType="1"/>
            <a:stCxn id="33" idx="0"/>
            <a:endCxn id="18" idx="4"/>
          </p:cNvCxnSpPr>
          <p:nvPr/>
        </p:nvCxnSpPr>
        <p:spPr bwMode="auto">
          <a:xfrm rot="5400000" flipH="1" flipV="1">
            <a:off x="6580236" y="3917884"/>
            <a:ext cx="1808470" cy="14113"/>
          </a:xfrm>
          <a:prstGeom prst="bentConnector3">
            <a:avLst>
              <a:gd name="adj1" fmla="val 50000"/>
            </a:avLst>
          </a:prstGeom>
          <a:noFill/>
          <a:ln w="254000">
            <a:solidFill>
              <a:schemeClr val="tx1"/>
            </a:solidFill>
            <a:miter lim="800000"/>
            <a:headEnd/>
            <a:tailEnd type="triangle" w="med" len="med"/>
          </a:ln>
          <a:effectLst/>
        </p:spPr>
      </p:cxnSp>
      <p:sp>
        <p:nvSpPr>
          <p:cNvPr id="28" name="TextBox 27"/>
          <p:cNvSpPr txBox="1"/>
          <p:nvPr/>
        </p:nvSpPr>
        <p:spPr>
          <a:xfrm>
            <a:off x="3639043" y="2691825"/>
            <a:ext cx="1095172" cy="584775"/>
          </a:xfrm>
          <a:prstGeom prst="rect">
            <a:avLst/>
          </a:prstGeom>
          <a:noFill/>
          <a:ln>
            <a:noFill/>
          </a:ln>
        </p:spPr>
        <p:txBody>
          <a:bodyPr wrap="none" rtlCol="0">
            <a:spAutoFit/>
          </a:bodyPr>
          <a:lstStyle/>
          <a:p>
            <a:r>
              <a:rPr lang="en-US" sz="3200" b="1" dirty="0" smtClean="0">
                <a:solidFill>
                  <a:srgbClr val="000000"/>
                </a:solidFill>
              </a:rPr>
              <a:t>slow</a:t>
            </a:r>
            <a:endParaRPr lang="en-US" sz="3200" b="1" dirty="0">
              <a:solidFill>
                <a:srgbClr val="000000"/>
              </a:solidFill>
            </a:endParaRPr>
          </a:p>
        </p:txBody>
      </p:sp>
      <p:sp>
        <p:nvSpPr>
          <p:cNvPr id="33" name="Rectangle 9"/>
          <p:cNvSpPr>
            <a:spLocks noChangeArrowheads="1"/>
          </p:cNvSpPr>
          <p:nvPr/>
        </p:nvSpPr>
        <p:spPr bwMode="auto">
          <a:xfrm>
            <a:off x="7020215" y="48291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sp>
        <p:nvSpPr>
          <p:cNvPr id="35" name="TextBox 34"/>
          <p:cNvSpPr txBox="1"/>
          <p:nvPr/>
        </p:nvSpPr>
        <p:spPr>
          <a:xfrm>
            <a:off x="6182015" y="4191000"/>
            <a:ext cx="912429" cy="584775"/>
          </a:xfrm>
          <a:prstGeom prst="rect">
            <a:avLst/>
          </a:prstGeom>
          <a:noFill/>
          <a:ln>
            <a:noFill/>
          </a:ln>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36" name="Rectangle 9"/>
          <p:cNvSpPr>
            <a:spLocks noChangeArrowheads="1"/>
          </p:cNvSpPr>
          <p:nvPr/>
        </p:nvSpPr>
        <p:spPr bwMode="auto">
          <a:xfrm>
            <a:off x="4360028" y="1066800"/>
            <a:ext cx="1600200" cy="609600"/>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w="2857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bodyPr>
          <a:lstStyle/>
          <a:p>
            <a:pPr fontAlgn="base">
              <a:spcBef>
                <a:spcPct val="0"/>
              </a:spcBef>
              <a:spcAft>
                <a:spcPct val="0"/>
              </a:spcAft>
            </a:pPr>
            <a:r>
              <a:rPr lang="en-US" sz="3200" b="1" dirty="0" smtClean="0">
                <a:solidFill>
                  <a:srgbClr val="FFFFFF"/>
                </a:solidFill>
                <a:latin typeface="Arial Black" pitchFamily="34" charset="0"/>
              </a:rPr>
              <a:t>color</a:t>
            </a:r>
          </a:p>
        </p:txBody>
      </p:sp>
      <p:cxnSp>
        <p:nvCxnSpPr>
          <p:cNvPr id="37" name="AutoShape 8"/>
          <p:cNvCxnSpPr>
            <a:cxnSpLocks noChangeShapeType="1"/>
            <a:stCxn id="18" idx="0"/>
            <a:endCxn id="36" idx="3"/>
          </p:cNvCxnSpPr>
          <p:nvPr/>
        </p:nvCxnSpPr>
        <p:spPr bwMode="auto">
          <a:xfrm rot="16200000" flipV="1">
            <a:off x="6318509" y="1013320"/>
            <a:ext cx="814739" cy="1531300"/>
          </a:xfrm>
          <a:prstGeom prst="bentConnector2">
            <a:avLst/>
          </a:prstGeom>
          <a:noFill/>
          <a:ln w="7620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miter lim="800000"/>
            <a:headEnd/>
            <a:tailEnd type="triangle" w="med" len="med"/>
          </a:ln>
          <a:effectLst/>
        </p:spPr>
      </p:cxnSp>
      <p:sp>
        <p:nvSpPr>
          <p:cNvPr id="40" name="TextBox 39"/>
          <p:cNvSpPr txBox="1"/>
          <p:nvPr/>
        </p:nvSpPr>
        <p:spPr>
          <a:xfrm>
            <a:off x="4277015" y="457200"/>
            <a:ext cx="1748299" cy="523220"/>
          </a:xfrm>
          <a:prstGeom prst="rect">
            <a:avLst/>
          </a:prstGeom>
          <a:noFill/>
        </p:spPr>
        <p:txBody>
          <a:bodyPr wrap="none" rtlCol="0">
            <a:spAutoFit/>
          </a:bodyPr>
          <a:lstStyle/>
          <a:p>
            <a:r>
              <a:rPr lang="en-US" sz="2800" dirty="0" smtClean="0">
                <a:solidFill>
                  <a:srgbClr val="D60093"/>
                </a:solidFill>
                <a:latin typeface="Arial Black" pitchFamily="34" charset="0"/>
              </a:rPr>
              <a:t>S</a:t>
            </a:r>
            <a:r>
              <a:rPr lang="en-US" sz="2800" dirty="0" smtClean="0">
                <a:solidFill>
                  <a:srgbClr val="FF0000"/>
                </a:solidFill>
                <a:latin typeface="Arial Black" pitchFamily="34" charset="0"/>
              </a:rPr>
              <a:t>l</a:t>
            </a:r>
            <a:r>
              <a:rPr lang="en-US" sz="2800" dirty="0" smtClean="0">
                <a:solidFill>
                  <a:srgbClr val="FF9900"/>
                </a:solidFill>
                <a:latin typeface="Arial Black" pitchFamily="34" charset="0"/>
              </a:rPr>
              <a:t>o</a:t>
            </a:r>
            <a:r>
              <a:rPr lang="en-US" sz="2800" dirty="0" smtClean="0">
                <a:solidFill>
                  <a:srgbClr val="00B050"/>
                </a:solidFill>
                <a:latin typeface="Arial Black" pitchFamily="34" charset="0"/>
              </a:rPr>
              <a:t>w</a:t>
            </a:r>
            <a:r>
              <a:rPr lang="en-US" sz="2800" dirty="0" smtClean="0">
                <a:solidFill>
                  <a:srgbClr val="009999"/>
                </a:solidFill>
                <a:latin typeface="Arial Black" pitchFamily="34" charset="0"/>
              </a:rPr>
              <a:t>e</a:t>
            </a:r>
            <a:r>
              <a:rPr lang="en-US" sz="2800" dirty="0" smtClean="0">
                <a:solidFill>
                  <a:srgbClr val="0070C0"/>
                </a:solidFill>
                <a:latin typeface="Arial Black" pitchFamily="34" charset="0"/>
              </a:rPr>
              <a:t>s</a:t>
            </a:r>
            <a:r>
              <a:rPr lang="en-US" sz="2800" dirty="0" smtClean="0">
                <a:solidFill>
                  <a:srgbClr val="CC00CC"/>
                </a:solidFill>
                <a:latin typeface="Arial Black" pitchFamily="34" charset="0"/>
              </a:rPr>
              <a:t>t</a:t>
            </a:r>
            <a:endParaRPr lang="en-US" sz="2800" dirty="0">
              <a:solidFill>
                <a:srgbClr val="CC00CC"/>
              </a:solidFill>
              <a:latin typeface="Arial Black" pitchFamily="34" charset="0"/>
            </a:endParaRPr>
          </a:p>
        </p:txBody>
      </p:sp>
      <p:sp>
        <p:nvSpPr>
          <p:cNvPr id="38" name="TextBox 37"/>
          <p:cNvSpPr txBox="1"/>
          <p:nvPr/>
        </p:nvSpPr>
        <p:spPr>
          <a:xfrm>
            <a:off x="152401" y="62805"/>
            <a:ext cx="3276599" cy="1384995"/>
          </a:xfrm>
          <a:prstGeom prst="rect">
            <a:avLst/>
          </a:prstGeom>
          <a:noFill/>
        </p:spPr>
        <p:txBody>
          <a:bodyPr wrap="square" rtlCol="0">
            <a:spAutoFit/>
          </a:bodyPr>
          <a:lstStyle/>
          <a:p>
            <a:r>
              <a:rPr lang="en-US" sz="2800" dirty="0" smtClean="0">
                <a:solidFill>
                  <a:srgbClr val="000000"/>
                </a:solidFill>
                <a:latin typeface="Arial Black" pitchFamily="34" charset="0"/>
              </a:rPr>
              <a:t>Extreme heterogeneity in delay</a:t>
            </a:r>
            <a:endParaRPr lang="en-US" sz="2800" dirty="0">
              <a:solidFill>
                <a:srgbClr val="000000"/>
              </a:solidFill>
              <a:latin typeface="Arial Black" pitchFamily="34" charset="0"/>
            </a:endParaRPr>
          </a:p>
        </p:txBody>
      </p:sp>
      <p:cxnSp>
        <p:nvCxnSpPr>
          <p:cNvPr id="39" name="Straight Arrow Connector 38"/>
          <p:cNvCxnSpPr/>
          <p:nvPr/>
        </p:nvCxnSpPr>
        <p:spPr bwMode="auto">
          <a:xfrm flipV="1">
            <a:off x="1610015" y="20574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41" name="Straight Arrow Connector 40"/>
          <p:cNvCxnSpPr/>
          <p:nvPr/>
        </p:nvCxnSpPr>
        <p:spPr bwMode="auto">
          <a:xfrm>
            <a:off x="1610015" y="5715000"/>
            <a:ext cx="6705600" cy="0"/>
          </a:xfrm>
          <a:prstGeom prst="straightConnector1">
            <a:avLst/>
          </a:prstGeom>
          <a:noFill/>
          <a:ln w="57150" cap="flat" cmpd="sng" algn="ctr">
            <a:solidFill>
              <a:schemeClr val="tx1"/>
            </a:solidFill>
            <a:prstDash val="solid"/>
            <a:round/>
            <a:headEnd type="none" w="med" len="med"/>
            <a:tailEnd type="arrow"/>
          </a:ln>
          <a:effectLst/>
        </p:spPr>
      </p:cxnSp>
      <p:sp>
        <p:nvSpPr>
          <p:cNvPr id="42" name="TextBox 41"/>
          <p:cNvSpPr txBox="1"/>
          <p:nvPr/>
        </p:nvSpPr>
        <p:spPr>
          <a:xfrm>
            <a:off x="390815" y="5105400"/>
            <a:ext cx="1225015" cy="954107"/>
          </a:xfrm>
          <a:prstGeom prst="rect">
            <a:avLst/>
          </a:prstGeom>
          <a:noFill/>
        </p:spPr>
        <p:txBody>
          <a:bodyPr wrap="none" rtlCol="0">
            <a:spAutoFit/>
          </a:bodyPr>
          <a:lstStyle/>
          <a:p>
            <a:r>
              <a:rPr lang="en-US" sz="2800" b="1" dirty="0" smtClean="0">
                <a:solidFill>
                  <a:srgbClr val="000000"/>
                </a:solidFill>
              </a:rPr>
              <a:t>Fast/</a:t>
            </a:r>
          </a:p>
          <a:p>
            <a:r>
              <a:rPr lang="en-US" sz="2800" b="1" dirty="0" smtClean="0">
                <a:solidFill>
                  <a:srgbClr val="000000"/>
                </a:solidFill>
              </a:rPr>
              <a:t>costly</a:t>
            </a:r>
            <a:endParaRPr lang="en-US" sz="2800" b="1" dirty="0">
              <a:solidFill>
                <a:srgbClr val="000000"/>
              </a:solidFill>
            </a:endParaRPr>
          </a:p>
        </p:txBody>
      </p:sp>
      <p:sp>
        <p:nvSpPr>
          <p:cNvPr id="43" name="TextBox 42"/>
          <p:cNvSpPr txBox="1"/>
          <p:nvPr/>
        </p:nvSpPr>
        <p:spPr>
          <a:xfrm>
            <a:off x="314615" y="2438400"/>
            <a:ext cx="1225015" cy="954107"/>
          </a:xfrm>
          <a:prstGeom prst="rect">
            <a:avLst/>
          </a:prstGeom>
          <a:noFill/>
        </p:spPr>
        <p:txBody>
          <a:bodyPr wrap="none" rtlCol="0">
            <a:spAutoFit/>
          </a:bodyPr>
          <a:lstStyle/>
          <a:p>
            <a:r>
              <a:rPr lang="en-US" sz="2800" b="1" dirty="0" smtClean="0">
                <a:solidFill>
                  <a:srgbClr val="000000"/>
                </a:solidFill>
              </a:rPr>
              <a:t>Slow/</a:t>
            </a:r>
          </a:p>
          <a:p>
            <a:r>
              <a:rPr lang="en-US" sz="2800" b="1" dirty="0" smtClean="0">
                <a:solidFill>
                  <a:srgbClr val="000000"/>
                </a:solidFill>
              </a:rPr>
              <a:t>cheap</a:t>
            </a:r>
            <a:endParaRPr lang="en-US" sz="2800" b="1" dirty="0">
              <a:solidFill>
                <a:srgbClr val="000000"/>
              </a:solidFill>
            </a:endParaRPr>
          </a:p>
        </p:txBody>
      </p:sp>
      <p:sp>
        <p:nvSpPr>
          <p:cNvPr id="44" name="TextBox 43"/>
          <p:cNvSpPr txBox="1"/>
          <p:nvPr/>
        </p:nvSpPr>
        <p:spPr>
          <a:xfrm>
            <a:off x="2075600" y="59537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45" name="TextBox 44"/>
          <p:cNvSpPr txBox="1"/>
          <p:nvPr/>
        </p:nvSpPr>
        <p:spPr>
          <a:xfrm>
            <a:off x="6867815" y="59436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48" name="Explosion 2 47"/>
          <p:cNvSpPr/>
          <p:nvPr/>
        </p:nvSpPr>
        <p:spPr bwMode="auto">
          <a:xfrm>
            <a:off x="2676815" y="3352800"/>
            <a:ext cx="2895600" cy="2133600"/>
          </a:xfrm>
          <a:prstGeom prst="irregularSeal2">
            <a:avLst/>
          </a:prstGeom>
          <a:gradFill flip="none" rotWithShape="1">
            <a:gsLst>
              <a:gs pos="0">
                <a:srgbClr val="FF3399"/>
              </a:gs>
              <a:gs pos="25000">
                <a:srgbClr val="FF6633"/>
              </a:gs>
              <a:gs pos="50000">
                <a:srgbClr val="FFFF00"/>
              </a:gs>
              <a:gs pos="75000">
                <a:srgbClr val="01A78F"/>
              </a:gs>
              <a:gs pos="100000">
                <a:srgbClr val="3366FF"/>
              </a:gs>
            </a:gsLst>
            <a:lin ang="5400000" scaled="0"/>
            <a:tileRect/>
          </a:gradFill>
          <a:ln w="28575" cap="flat" cmpd="sng" algn="ctr">
            <a:no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fontAlgn="base">
              <a:spcBef>
                <a:spcPct val="0"/>
              </a:spcBef>
              <a:spcAft>
                <a:spcPct val="0"/>
              </a:spcAft>
            </a:pPr>
            <a:r>
              <a:rPr lang="en-US" sz="3200" dirty="0" smtClean="0">
                <a:solidFill>
                  <a:srgbClr val="000000"/>
                </a:solidFill>
                <a:latin typeface="Arial Black" pitchFamily="34" charset="0"/>
              </a:rPr>
              <a:t>Mixed?</a:t>
            </a:r>
          </a:p>
        </p:txBody>
      </p:sp>
    </p:spTree>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
          <p:cNvSpPr>
            <a:spLocks noChangeArrowheads="1"/>
          </p:cNvSpPr>
          <p:nvPr/>
        </p:nvSpPr>
        <p:spPr bwMode="auto">
          <a:xfrm>
            <a:off x="7097204" y="2186339"/>
            <a:ext cx="788647" cy="834366"/>
          </a:xfrm>
          <a:prstGeom prst="ellipse">
            <a:avLst/>
          </a:prstGeom>
          <a:noFill/>
          <a:ln w="127000">
            <a:solidFill>
              <a:schemeClr val="tx1"/>
            </a:solidFill>
            <a:miter lim="800000"/>
            <a:headEnd/>
            <a:tailEnd type="triangle" w="med" len="med"/>
          </a:ln>
          <a:effectLst/>
        </p:spPr>
        <p:txBody>
          <a:bodyPr wrap="none" anchor="ctr"/>
          <a:lstStyle/>
          <a:p>
            <a:pPr algn="ctr" eaLnBrk="0" fontAlgn="base" hangingPunct="0">
              <a:spcBef>
                <a:spcPct val="0"/>
              </a:spcBef>
              <a:spcAft>
                <a:spcPct val="0"/>
              </a:spcAft>
              <a:defRPr/>
            </a:pPr>
            <a:r>
              <a:rPr lang="en-US" sz="6600" kern="0" dirty="0">
                <a:solidFill>
                  <a:srgbClr val="000000"/>
                </a:solidFill>
                <a:latin typeface="Times New Roman" pitchFamily="18" charset="0"/>
              </a:rPr>
              <a:t>-</a:t>
            </a:r>
          </a:p>
        </p:txBody>
      </p:sp>
      <p:cxnSp>
        <p:nvCxnSpPr>
          <p:cNvPr id="19" name="AutoShape 8"/>
          <p:cNvCxnSpPr>
            <a:cxnSpLocks noChangeShapeType="1"/>
            <a:stCxn id="18" idx="2"/>
            <a:endCxn id="20" idx="3"/>
          </p:cNvCxnSpPr>
          <p:nvPr/>
        </p:nvCxnSpPr>
        <p:spPr bwMode="auto">
          <a:xfrm rot="10800000" flipV="1">
            <a:off x="3562844" y="2603521"/>
            <a:ext cx="3534361" cy="5445"/>
          </a:xfrm>
          <a:prstGeom prst="bentConnector3">
            <a:avLst>
              <a:gd name="adj1" fmla="val 50000"/>
            </a:avLst>
          </a:prstGeom>
          <a:noFill/>
          <a:ln w="127000">
            <a:solidFill>
              <a:schemeClr val="tx1"/>
            </a:solidFill>
            <a:miter lim="800000"/>
            <a:headEnd/>
            <a:tailEnd type="triangle" w="med" len="med"/>
          </a:ln>
          <a:effectLst/>
        </p:spPr>
      </p:cxnSp>
      <p:sp>
        <p:nvSpPr>
          <p:cNvPr id="20" name="Rectangle 9"/>
          <p:cNvSpPr>
            <a:spLocks noChangeArrowheads="1"/>
          </p:cNvSpPr>
          <p:nvPr/>
        </p:nvSpPr>
        <p:spPr bwMode="auto">
          <a:xfrm>
            <a:off x="2496043" y="2189867"/>
            <a:ext cx="1066800" cy="838200"/>
          </a:xfrm>
          <a:prstGeom prst="rect">
            <a:avLst/>
          </a:prstGeom>
          <a:noFill/>
          <a:ln w="38100">
            <a:solidFill>
              <a:schemeClr val="tx1"/>
            </a:solidFill>
            <a:miter lim="800000"/>
            <a:headEnd/>
            <a:tailEnd/>
          </a:ln>
          <a:effectLst/>
        </p:spPr>
        <p:txBody>
          <a:bodyPr wrap="none" anchor="ctr" anchorCtr="1"/>
          <a:lstStyle/>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B&amp;W</a:t>
            </a:r>
          </a:p>
          <a:p>
            <a:pPr algn="ctr" eaLnBrk="0" fontAlgn="base" hangingPunct="0">
              <a:lnSpc>
                <a:spcPts val="2500"/>
              </a:lnSpc>
              <a:spcBef>
                <a:spcPct val="0"/>
              </a:spcBef>
              <a:spcAft>
                <a:spcPct val="0"/>
              </a:spcAft>
            </a:pPr>
            <a:r>
              <a:rPr lang="en-US" sz="3200" kern="0" dirty="0" smtClean="0">
                <a:solidFill>
                  <a:srgbClr val="000000"/>
                </a:solidFill>
                <a:latin typeface="Times New Roman" pitchFamily="18" charset="0"/>
              </a:rPr>
              <a:t>vision</a:t>
            </a:r>
            <a:endParaRPr lang="en-US" sz="3200" kern="0" dirty="0">
              <a:solidFill>
                <a:srgbClr val="000000"/>
              </a:solidFill>
              <a:latin typeface="Times New Roman" pitchFamily="18" charset="0"/>
            </a:endParaRPr>
          </a:p>
        </p:txBody>
      </p:sp>
      <p:cxnSp>
        <p:nvCxnSpPr>
          <p:cNvPr id="26" name="AutoShape 11"/>
          <p:cNvCxnSpPr>
            <a:cxnSpLocks noChangeShapeType="1"/>
            <a:stCxn id="33" idx="0"/>
            <a:endCxn id="18" idx="4"/>
          </p:cNvCxnSpPr>
          <p:nvPr/>
        </p:nvCxnSpPr>
        <p:spPr bwMode="auto">
          <a:xfrm rot="5400000" flipH="1" flipV="1">
            <a:off x="6580236" y="3917884"/>
            <a:ext cx="1808470" cy="14113"/>
          </a:xfrm>
          <a:prstGeom prst="bentConnector3">
            <a:avLst>
              <a:gd name="adj1" fmla="val 50000"/>
            </a:avLst>
          </a:prstGeom>
          <a:noFill/>
          <a:ln w="254000">
            <a:solidFill>
              <a:schemeClr val="tx1"/>
            </a:solidFill>
            <a:miter lim="800000"/>
            <a:headEnd/>
            <a:tailEnd type="triangle" w="med" len="med"/>
          </a:ln>
          <a:effectLst/>
        </p:spPr>
      </p:cxnSp>
      <p:sp>
        <p:nvSpPr>
          <p:cNvPr id="28" name="TextBox 27"/>
          <p:cNvSpPr txBox="1"/>
          <p:nvPr/>
        </p:nvSpPr>
        <p:spPr>
          <a:xfrm>
            <a:off x="3639043" y="2691825"/>
            <a:ext cx="1095172" cy="584775"/>
          </a:xfrm>
          <a:prstGeom prst="rect">
            <a:avLst/>
          </a:prstGeom>
          <a:noFill/>
          <a:ln>
            <a:noFill/>
          </a:ln>
        </p:spPr>
        <p:txBody>
          <a:bodyPr wrap="none" rtlCol="0">
            <a:spAutoFit/>
          </a:bodyPr>
          <a:lstStyle/>
          <a:p>
            <a:r>
              <a:rPr lang="en-US" sz="3200" b="1" dirty="0" smtClean="0">
                <a:solidFill>
                  <a:srgbClr val="000000"/>
                </a:solidFill>
              </a:rPr>
              <a:t>slow</a:t>
            </a:r>
            <a:endParaRPr lang="en-US" sz="3200" b="1" dirty="0">
              <a:solidFill>
                <a:srgbClr val="000000"/>
              </a:solidFill>
            </a:endParaRPr>
          </a:p>
        </p:txBody>
      </p:sp>
      <p:sp>
        <p:nvSpPr>
          <p:cNvPr id="33" name="Rectangle 9"/>
          <p:cNvSpPr>
            <a:spLocks noChangeArrowheads="1"/>
          </p:cNvSpPr>
          <p:nvPr/>
        </p:nvSpPr>
        <p:spPr bwMode="auto">
          <a:xfrm>
            <a:off x="7020215" y="4829175"/>
            <a:ext cx="914400" cy="581025"/>
          </a:xfrm>
          <a:prstGeom prst="rect">
            <a:avLst/>
          </a:prstGeom>
          <a:noFill/>
          <a:ln w="7620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000000"/>
                </a:solidFill>
                <a:latin typeface="Times New Roman" pitchFamily="18" charset="0"/>
              </a:rPr>
              <a:t>VOR</a:t>
            </a:r>
            <a:endParaRPr lang="en-US" sz="2800" b="1" kern="0" dirty="0">
              <a:solidFill>
                <a:srgbClr val="000000"/>
              </a:solidFill>
              <a:latin typeface="Times New Roman" pitchFamily="18" charset="0"/>
            </a:endParaRPr>
          </a:p>
        </p:txBody>
      </p:sp>
      <p:sp>
        <p:nvSpPr>
          <p:cNvPr id="35" name="TextBox 34"/>
          <p:cNvSpPr txBox="1"/>
          <p:nvPr/>
        </p:nvSpPr>
        <p:spPr>
          <a:xfrm>
            <a:off x="6182015" y="4191000"/>
            <a:ext cx="912429" cy="584775"/>
          </a:xfrm>
          <a:prstGeom prst="rect">
            <a:avLst/>
          </a:prstGeom>
          <a:noFill/>
          <a:ln>
            <a:noFill/>
          </a:ln>
        </p:spPr>
        <p:txBody>
          <a:bodyPr wrap="none" rtlCol="0">
            <a:spAutoFit/>
          </a:bodyPr>
          <a:lstStyle/>
          <a:p>
            <a:r>
              <a:rPr lang="en-US" sz="3200" b="1" dirty="0" smtClean="0">
                <a:solidFill>
                  <a:srgbClr val="000000"/>
                </a:solidFill>
              </a:rPr>
              <a:t>fast</a:t>
            </a:r>
            <a:endParaRPr lang="en-US" sz="3200" b="1" dirty="0">
              <a:solidFill>
                <a:srgbClr val="000000"/>
              </a:solidFill>
            </a:endParaRPr>
          </a:p>
        </p:txBody>
      </p:sp>
      <p:sp>
        <p:nvSpPr>
          <p:cNvPr id="36" name="Rectangle 9"/>
          <p:cNvSpPr>
            <a:spLocks noChangeArrowheads="1"/>
          </p:cNvSpPr>
          <p:nvPr/>
        </p:nvSpPr>
        <p:spPr bwMode="auto">
          <a:xfrm>
            <a:off x="4360028" y="1066800"/>
            <a:ext cx="1600200" cy="609600"/>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w="28575" cap="flat" cmpd="sng" algn="ctr">
            <a:solidFill>
              <a:schemeClr val="tx1"/>
            </a:solidFill>
            <a:prstDash val="solid"/>
            <a:round/>
            <a:headEnd type="none" w="med" len="med"/>
            <a:tailEnd type="none" w="med" len="med"/>
          </a:ln>
          <a:effectLst/>
        </p:spPr>
        <p:txBody>
          <a:bodyPr vert="horz" wrap="none" lIns="0" tIns="0" rIns="0" bIns="0" numCol="1" rtlCol="0" anchor="ctr" anchorCtr="1" compatLnSpc="1">
            <a:prstTxWarp prst="textNoShape">
              <a:avLst/>
            </a:prstTxWarp>
          </a:bodyPr>
          <a:lstStyle/>
          <a:p>
            <a:pPr fontAlgn="base">
              <a:spcBef>
                <a:spcPct val="0"/>
              </a:spcBef>
              <a:spcAft>
                <a:spcPct val="0"/>
              </a:spcAft>
            </a:pPr>
            <a:r>
              <a:rPr lang="en-US" sz="3200" b="1" dirty="0" smtClean="0">
                <a:solidFill>
                  <a:srgbClr val="FFFFFF"/>
                </a:solidFill>
                <a:latin typeface="Arial Black" pitchFamily="34" charset="0"/>
              </a:rPr>
              <a:t>color</a:t>
            </a:r>
          </a:p>
        </p:txBody>
      </p:sp>
      <p:cxnSp>
        <p:nvCxnSpPr>
          <p:cNvPr id="37" name="AutoShape 8"/>
          <p:cNvCxnSpPr>
            <a:cxnSpLocks noChangeShapeType="1"/>
            <a:stCxn id="18" idx="0"/>
            <a:endCxn id="36" idx="3"/>
          </p:cNvCxnSpPr>
          <p:nvPr/>
        </p:nvCxnSpPr>
        <p:spPr bwMode="auto">
          <a:xfrm rot="16200000" flipV="1">
            <a:off x="6318509" y="1013320"/>
            <a:ext cx="814739" cy="1531300"/>
          </a:xfrm>
          <a:prstGeom prst="bentConnector2">
            <a:avLst/>
          </a:prstGeom>
          <a:noFill/>
          <a:ln w="76200">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miter lim="800000"/>
            <a:headEnd/>
            <a:tailEnd type="triangle" w="med" len="med"/>
          </a:ln>
          <a:effectLst/>
        </p:spPr>
      </p:cxnSp>
      <p:sp>
        <p:nvSpPr>
          <p:cNvPr id="40" name="TextBox 39"/>
          <p:cNvSpPr txBox="1"/>
          <p:nvPr/>
        </p:nvSpPr>
        <p:spPr>
          <a:xfrm>
            <a:off x="4277015" y="457200"/>
            <a:ext cx="1748299" cy="523220"/>
          </a:xfrm>
          <a:prstGeom prst="rect">
            <a:avLst/>
          </a:prstGeom>
          <a:noFill/>
        </p:spPr>
        <p:txBody>
          <a:bodyPr wrap="none" rtlCol="0">
            <a:spAutoFit/>
          </a:bodyPr>
          <a:lstStyle/>
          <a:p>
            <a:r>
              <a:rPr lang="en-US" sz="2800" dirty="0" smtClean="0">
                <a:solidFill>
                  <a:srgbClr val="D60093"/>
                </a:solidFill>
                <a:latin typeface="Arial Black" pitchFamily="34" charset="0"/>
              </a:rPr>
              <a:t>S</a:t>
            </a:r>
            <a:r>
              <a:rPr lang="en-US" sz="2800" dirty="0" smtClean="0">
                <a:solidFill>
                  <a:srgbClr val="FF0000"/>
                </a:solidFill>
                <a:latin typeface="Arial Black" pitchFamily="34" charset="0"/>
              </a:rPr>
              <a:t>l</a:t>
            </a:r>
            <a:r>
              <a:rPr lang="en-US" sz="2800" dirty="0" smtClean="0">
                <a:solidFill>
                  <a:srgbClr val="FF9900"/>
                </a:solidFill>
                <a:latin typeface="Arial Black" pitchFamily="34" charset="0"/>
              </a:rPr>
              <a:t>o</a:t>
            </a:r>
            <a:r>
              <a:rPr lang="en-US" sz="2800" dirty="0" smtClean="0">
                <a:solidFill>
                  <a:srgbClr val="00B050"/>
                </a:solidFill>
                <a:latin typeface="Arial Black" pitchFamily="34" charset="0"/>
              </a:rPr>
              <a:t>w</a:t>
            </a:r>
            <a:r>
              <a:rPr lang="en-US" sz="2800" dirty="0" smtClean="0">
                <a:solidFill>
                  <a:srgbClr val="009999"/>
                </a:solidFill>
                <a:latin typeface="Arial Black" pitchFamily="34" charset="0"/>
              </a:rPr>
              <a:t>e</a:t>
            </a:r>
            <a:r>
              <a:rPr lang="en-US" sz="2800" dirty="0" smtClean="0">
                <a:solidFill>
                  <a:srgbClr val="0070C0"/>
                </a:solidFill>
                <a:latin typeface="Arial Black" pitchFamily="34" charset="0"/>
              </a:rPr>
              <a:t>s</a:t>
            </a:r>
            <a:r>
              <a:rPr lang="en-US" sz="2800" dirty="0" smtClean="0">
                <a:solidFill>
                  <a:srgbClr val="CC00CC"/>
                </a:solidFill>
                <a:latin typeface="Arial Black" pitchFamily="34" charset="0"/>
              </a:rPr>
              <a:t>t</a:t>
            </a:r>
            <a:endParaRPr lang="en-US" sz="2800" dirty="0">
              <a:solidFill>
                <a:srgbClr val="CC00CC"/>
              </a:solidFill>
              <a:latin typeface="Arial Black" pitchFamily="34" charset="0"/>
            </a:endParaRPr>
          </a:p>
        </p:txBody>
      </p:sp>
      <p:sp>
        <p:nvSpPr>
          <p:cNvPr id="21" name="Cloud 20"/>
          <p:cNvSpPr/>
          <p:nvPr/>
        </p:nvSpPr>
        <p:spPr bwMode="auto">
          <a:xfrm flipV="1">
            <a:off x="1676400" y="76200"/>
            <a:ext cx="4800600" cy="5715000"/>
          </a:xfrm>
          <a:prstGeom prst="cloud">
            <a:avLst/>
          </a:prstGeom>
          <a:solidFill>
            <a:schemeClr val="bg1">
              <a:lumMod val="75000"/>
            </a:schemeClr>
          </a:solidFill>
          <a:ln w="2857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2" name="Cloud 21"/>
          <p:cNvSpPr/>
          <p:nvPr/>
        </p:nvSpPr>
        <p:spPr bwMode="auto">
          <a:xfrm rot="21359139" flipV="1">
            <a:off x="4030390" y="-5664"/>
            <a:ext cx="4495800" cy="5797152"/>
          </a:xfrm>
          <a:prstGeom prst="cloud">
            <a:avLst/>
          </a:prstGeom>
          <a:solidFill>
            <a:schemeClr val="bg1">
              <a:lumMod val="75000"/>
            </a:schemeClr>
          </a:solidFill>
          <a:ln w="2857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cxnSp>
        <p:nvCxnSpPr>
          <p:cNvPr id="39" name="Straight Arrow Connector 38"/>
          <p:cNvCxnSpPr/>
          <p:nvPr/>
        </p:nvCxnSpPr>
        <p:spPr bwMode="auto">
          <a:xfrm flipV="1">
            <a:off x="1610015" y="2057400"/>
            <a:ext cx="0" cy="3657600"/>
          </a:xfrm>
          <a:prstGeom prst="straightConnector1">
            <a:avLst/>
          </a:prstGeom>
          <a:noFill/>
          <a:ln w="57150" cap="flat" cmpd="sng" algn="ctr">
            <a:solidFill>
              <a:schemeClr val="tx1"/>
            </a:solidFill>
            <a:prstDash val="solid"/>
            <a:round/>
            <a:headEnd type="none" w="med" len="med"/>
            <a:tailEnd type="arrow"/>
          </a:ln>
          <a:effectLst/>
        </p:spPr>
      </p:cxnSp>
      <p:cxnSp>
        <p:nvCxnSpPr>
          <p:cNvPr id="41" name="Straight Arrow Connector 40"/>
          <p:cNvCxnSpPr/>
          <p:nvPr/>
        </p:nvCxnSpPr>
        <p:spPr bwMode="auto">
          <a:xfrm>
            <a:off x="1610015" y="5715000"/>
            <a:ext cx="6705600" cy="0"/>
          </a:xfrm>
          <a:prstGeom prst="straightConnector1">
            <a:avLst/>
          </a:prstGeom>
          <a:noFill/>
          <a:ln w="57150" cap="flat" cmpd="sng" algn="ctr">
            <a:solidFill>
              <a:schemeClr val="tx1"/>
            </a:solidFill>
            <a:prstDash val="solid"/>
            <a:round/>
            <a:headEnd type="none" w="med" len="med"/>
            <a:tailEnd type="arrow"/>
          </a:ln>
          <a:effectLst/>
        </p:spPr>
      </p:cxnSp>
      <p:sp>
        <p:nvSpPr>
          <p:cNvPr id="42" name="TextBox 41"/>
          <p:cNvSpPr txBox="1"/>
          <p:nvPr/>
        </p:nvSpPr>
        <p:spPr>
          <a:xfrm>
            <a:off x="390815" y="5105400"/>
            <a:ext cx="1225015" cy="954107"/>
          </a:xfrm>
          <a:prstGeom prst="rect">
            <a:avLst/>
          </a:prstGeom>
          <a:noFill/>
        </p:spPr>
        <p:txBody>
          <a:bodyPr wrap="none" rtlCol="0">
            <a:spAutoFit/>
          </a:bodyPr>
          <a:lstStyle/>
          <a:p>
            <a:r>
              <a:rPr lang="en-US" sz="2800" b="1" dirty="0" smtClean="0">
                <a:solidFill>
                  <a:srgbClr val="000000"/>
                </a:solidFill>
              </a:rPr>
              <a:t>Fast/</a:t>
            </a:r>
          </a:p>
          <a:p>
            <a:r>
              <a:rPr lang="en-US" sz="2800" b="1" dirty="0" smtClean="0">
                <a:solidFill>
                  <a:srgbClr val="000000"/>
                </a:solidFill>
              </a:rPr>
              <a:t>costly</a:t>
            </a:r>
            <a:endParaRPr lang="en-US" sz="2800" b="1" dirty="0">
              <a:solidFill>
                <a:srgbClr val="000000"/>
              </a:solidFill>
            </a:endParaRPr>
          </a:p>
        </p:txBody>
      </p:sp>
      <p:sp>
        <p:nvSpPr>
          <p:cNvPr id="43" name="TextBox 42"/>
          <p:cNvSpPr txBox="1"/>
          <p:nvPr/>
        </p:nvSpPr>
        <p:spPr>
          <a:xfrm>
            <a:off x="314615" y="2438400"/>
            <a:ext cx="1225015" cy="954107"/>
          </a:xfrm>
          <a:prstGeom prst="rect">
            <a:avLst/>
          </a:prstGeom>
          <a:noFill/>
        </p:spPr>
        <p:txBody>
          <a:bodyPr wrap="none" rtlCol="0">
            <a:spAutoFit/>
          </a:bodyPr>
          <a:lstStyle/>
          <a:p>
            <a:r>
              <a:rPr lang="en-US" sz="2800" b="1" dirty="0" smtClean="0">
                <a:solidFill>
                  <a:srgbClr val="000000"/>
                </a:solidFill>
              </a:rPr>
              <a:t>Slow/</a:t>
            </a:r>
          </a:p>
          <a:p>
            <a:r>
              <a:rPr lang="en-US" sz="2800" b="1" dirty="0" smtClean="0">
                <a:solidFill>
                  <a:srgbClr val="000000"/>
                </a:solidFill>
              </a:rPr>
              <a:t>cheap</a:t>
            </a:r>
            <a:endParaRPr lang="en-US" sz="2800" b="1" dirty="0">
              <a:solidFill>
                <a:srgbClr val="000000"/>
              </a:solidFill>
            </a:endParaRPr>
          </a:p>
        </p:txBody>
      </p:sp>
      <p:sp>
        <p:nvSpPr>
          <p:cNvPr id="44" name="TextBox 43"/>
          <p:cNvSpPr txBox="1"/>
          <p:nvPr/>
        </p:nvSpPr>
        <p:spPr>
          <a:xfrm>
            <a:off x="2075600" y="5953780"/>
            <a:ext cx="1523174" cy="523220"/>
          </a:xfrm>
          <a:prstGeom prst="rect">
            <a:avLst/>
          </a:prstGeom>
          <a:noFill/>
        </p:spPr>
        <p:txBody>
          <a:bodyPr wrap="none" rtlCol="0">
            <a:spAutoFit/>
          </a:bodyPr>
          <a:lstStyle/>
          <a:p>
            <a:r>
              <a:rPr lang="en-US" sz="2800" b="1" dirty="0" smtClean="0">
                <a:solidFill>
                  <a:srgbClr val="000000"/>
                </a:solidFill>
              </a:rPr>
              <a:t>Flexible</a:t>
            </a:r>
            <a:endParaRPr lang="en-US" sz="2800" b="1" dirty="0">
              <a:solidFill>
                <a:srgbClr val="000000"/>
              </a:solidFill>
            </a:endParaRPr>
          </a:p>
        </p:txBody>
      </p:sp>
      <p:sp>
        <p:nvSpPr>
          <p:cNvPr id="45" name="TextBox 44"/>
          <p:cNvSpPr txBox="1"/>
          <p:nvPr/>
        </p:nvSpPr>
        <p:spPr>
          <a:xfrm>
            <a:off x="6867815" y="5943600"/>
            <a:ext cx="1742785" cy="523220"/>
          </a:xfrm>
          <a:prstGeom prst="rect">
            <a:avLst/>
          </a:prstGeom>
          <a:noFill/>
        </p:spPr>
        <p:txBody>
          <a:bodyPr wrap="none" rtlCol="0">
            <a:spAutoFit/>
          </a:bodyPr>
          <a:lstStyle/>
          <a:p>
            <a:r>
              <a:rPr lang="en-US" sz="2800" b="1" dirty="0" smtClean="0">
                <a:solidFill>
                  <a:srgbClr val="000000"/>
                </a:solidFill>
              </a:rPr>
              <a:t>Inflexible</a:t>
            </a:r>
            <a:endParaRPr lang="en-US" sz="2800" b="1" dirty="0">
              <a:solidFill>
                <a:srgbClr val="000000"/>
              </a:solidFill>
            </a:endParaRPr>
          </a:p>
        </p:txBody>
      </p:sp>
      <p:sp>
        <p:nvSpPr>
          <p:cNvPr id="48" name="Explosion 2 47"/>
          <p:cNvSpPr/>
          <p:nvPr/>
        </p:nvSpPr>
        <p:spPr bwMode="auto">
          <a:xfrm>
            <a:off x="2676815" y="3352800"/>
            <a:ext cx="2895600" cy="2133600"/>
          </a:xfrm>
          <a:prstGeom prst="irregularSeal2">
            <a:avLst/>
          </a:prstGeom>
          <a:gradFill flip="none" rotWithShape="1">
            <a:gsLst>
              <a:gs pos="0">
                <a:srgbClr val="FF3399"/>
              </a:gs>
              <a:gs pos="25000">
                <a:srgbClr val="FF6633"/>
              </a:gs>
              <a:gs pos="50000">
                <a:srgbClr val="FFFF00"/>
              </a:gs>
              <a:gs pos="75000">
                <a:srgbClr val="01A78F"/>
              </a:gs>
              <a:gs pos="100000">
                <a:srgbClr val="3366FF"/>
              </a:gs>
            </a:gsLst>
            <a:lin ang="5400000" scaled="0"/>
            <a:tileRect/>
          </a:gradFill>
          <a:ln w="28575" cap="flat" cmpd="sng" algn="ctr">
            <a:noFill/>
            <a:prstDash val="solid"/>
            <a:round/>
            <a:headEnd type="none" w="med" len="med"/>
            <a:tailEnd type="none" w="med" len="med"/>
          </a:ln>
          <a:effectLst/>
        </p:spPr>
        <p:txBody>
          <a:bodyPr vert="horz" wrap="none" lIns="91440" tIns="45720" rIns="91440" bIns="45720" numCol="1" rtlCol="0" anchor="ctr" anchorCtr="1" compatLnSpc="1">
            <a:prstTxWarp prst="textNoShape">
              <a:avLst/>
            </a:prstTxWarp>
          </a:bodyPr>
          <a:lstStyle/>
          <a:p>
            <a:pPr fontAlgn="base">
              <a:spcBef>
                <a:spcPct val="0"/>
              </a:spcBef>
              <a:spcAft>
                <a:spcPct val="0"/>
              </a:spcAft>
            </a:pPr>
            <a:r>
              <a:rPr lang="en-US" sz="3200" dirty="0" smtClean="0">
                <a:solidFill>
                  <a:srgbClr val="000000"/>
                </a:solidFill>
                <a:latin typeface="Arial Black" pitchFamily="34" charset="0"/>
              </a:rPr>
              <a:t>Mixed?</a:t>
            </a:r>
          </a:p>
        </p:txBody>
      </p:sp>
      <p:sp>
        <p:nvSpPr>
          <p:cNvPr id="38" name="TextBox 37"/>
          <p:cNvSpPr txBox="1"/>
          <p:nvPr/>
        </p:nvSpPr>
        <p:spPr>
          <a:xfrm>
            <a:off x="152401" y="62805"/>
            <a:ext cx="3276599" cy="1384995"/>
          </a:xfrm>
          <a:prstGeom prst="rect">
            <a:avLst/>
          </a:prstGeom>
          <a:noFill/>
        </p:spPr>
        <p:txBody>
          <a:bodyPr wrap="square" rtlCol="0">
            <a:spAutoFit/>
          </a:bodyPr>
          <a:lstStyle/>
          <a:p>
            <a:r>
              <a:rPr lang="en-US" sz="2800" dirty="0" smtClean="0">
                <a:solidFill>
                  <a:srgbClr val="000000"/>
                </a:solidFill>
                <a:latin typeface="Arial Black" pitchFamily="34" charset="0"/>
              </a:rPr>
              <a:t>Extreme heterogeneity in delay</a:t>
            </a:r>
            <a:endParaRPr lang="en-US" sz="2800" dirty="0">
              <a:solidFill>
                <a:srgbClr val="000000"/>
              </a:solidFill>
              <a:latin typeface="Arial Black" pitchFamily="34" charset="0"/>
            </a:endParaRPr>
          </a:p>
        </p:txBody>
      </p:sp>
    </p:spTree>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6" name="Straight Arrow Connector 115"/>
          <p:cNvCxnSpPr>
            <a:stCxn id="27" idx="4"/>
            <a:endCxn id="117" idx="1"/>
          </p:cNvCxnSpPr>
          <p:nvPr/>
        </p:nvCxnSpPr>
        <p:spPr>
          <a:xfrm flipH="1" flipV="1">
            <a:off x="3071108" y="1326767"/>
            <a:ext cx="1044622"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7" name="Hexagon 116"/>
          <p:cNvSpPr/>
          <p:nvPr/>
        </p:nvSpPr>
        <p:spPr>
          <a:xfrm>
            <a:off x="2141124"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sp>
        <p:nvSpPr>
          <p:cNvPr id="118" name="Hexagon 117"/>
          <p:cNvSpPr/>
          <p:nvPr/>
        </p:nvSpPr>
        <p:spPr>
          <a:xfrm>
            <a:off x="5606295"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19" name="Straight Arrow Connector 118"/>
          <p:cNvCxnSpPr>
            <a:stCxn id="118" idx="3"/>
            <a:endCxn id="117" idx="0"/>
          </p:cNvCxnSpPr>
          <p:nvPr/>
        </p:nvCxnSpPr>
        <p:spPr>
          <a:xfrm flipH="1">
            <a:off x="3326600" y="815784"/>
            <a:ext cx="2279695" cy="0"/>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a:stCxn id="27" idx="5"/>
            <a:endCxn id="118" idx="2"/>
          </p:cNvCxnSpPr>
          <p:nvPr/>
        </p:nvCxnSpPr>
        <p:spPr>
          <a:xfrm flipV="1">
            <a:off x="4796610" y="1326767"/>
            <a:ext cx="1065177"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1" name="Hexagon 120"/>
          <p:cNvSpPr/>
          <p:nvPr/>
        </p:nvSpPr>
        <p:spPr>
          <a:xfrm>
            <a:off x="2751949" y="3505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sp>
        <p:nvSpPr>
          <p:cNvPr id="126" name="Hexagon 125"/>
          <p:cNvSpPr/>
          <p:nvPr/>
        </p:nvSpPr>
        <p:spPr>
          <a:xfrm>
            <a:off x="914400" y="28956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27" name="Straight Arrow Connector 126"/>
          <p:cNvCxnSpPr>
            <a:stCxn id="117" idx="2"/>
            <a:endCxn id="126" idx="5"/>
          </p:cNvCxnSpPr>
          <p:nvPr/>
        </p:nvCxnSpPr>
        <p:spPr>
          <a:xfrm flipH="1">
            <a:off x="1844384" y="1326767"/>
            <a:ext cx="552232"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8" name="Hexagon 127"/>
          <p:cNvSpPr/>
          <p:nvPr/>
        </p:nvSpPr>
        <p:spPr>
          <a:xfrm>
            <a:off x="6934200" y="2864233"/>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29" name="Straight Arrow Connector 128"/>
          <p:cNvCxnSpPr>
            <a:stCxn id="118" idx="1"/>
            <a:endCxn id="128" idx="4"/>
          </p:cNvCxnSpPr>
          <p:nvPr/>
        </p:nvCxnSpPr>
        <p:spPr>
          <a:xfrm>
            <a:off x="6536279" y="1326767"/>
            <a:ext cx="653413" cy="1537466"/>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a:stCxn id="41" idx="0"/>
            <a:endCxn id="128" idx="3"/>
          </p:cNvCxnSpPr>
          <p:nvPr/>
        </p:nvCxnSpPr>
        <p:spPr>
          <a:xfrm flipV="1">
            <a:off x="6239651" y="3375217"/>
            <a:ext cx="694549" cy="667212"/>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a:stCxn id="126" idx="0"/>
            <a:endCxn id="121" idx="3"/>
          </p:cNvCxnSpPr>
          <p:nvPr/>
        </p:nvCxnSpPr>
        <p:spPr>
          <a:xfrm>
            <a:off x="2099876" y="3406584"/>
            <a:ext cx="652073" cy="628187"/>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2" name="Hexagon 131"/>
          <p:cNvSpPr/>
          <p:nvPr/>
        </p:nvSpPr>
        <p:spPr>
          <a:xfrm>
            <a:off x="2209800" y="54864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sp>
        <p:nvSpPr>
          <p:cNvPr id="133" name="Hexagon 132"/>
          <p:cNvSpPr/>
          <p:nvPr/>
        </p:nvSpPr>
        <p:spPr>
          <a:xfrm>
            <a:off x="5638800" y="5455033"/>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34" name="Straight Arrow Connector 133"/>
          <p:cNvCxnSpPr>
            <a:stCxn id="133" idx="5"/>
            <a:endCxn id="128" idx="2"/>
          </p:cNvCxnSpPr>
          <p:nvPr/>
        </p:nvCxnSpPr>
        <p:spPr>
          <a:xfrm flipV="1">
            <a:off x="6568784" y="3886200"/>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a:stCxn id="133" idx="3"/>
            <a:endCxn id="132" idx="0"/>
          </p:cNvCxnSpPr>
          <p:nvPr/>
        </p:nvCxnSpPr>
        <p:spPr>
          <a:xfrm flipH="1">
            <a:off x="3395276" y="5966017"/>
            <a:ext cx="2243524" cy="31367"/>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6" name="Straight Arrow Connector 135"/>
          <p:cNvCxnSpPr>
            <a:stCxn id="132" idx="4"/>
            <a:endCxn id="126" idx="1"/>
          </p:cNvCxnSpPr>
          <p:nvPr/>
        </p:nvCxnSpPr>
        <p:spPr>
          <a:xfrm flipH="1" flipV="1">
            <a:off x="1844384" y="3917567"/>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132" idx="5"/>
            <a:endCxn id="121" idx="2"/>
          </p:cNvCxnSpPr>
          <p:nvPr/>
        </p:nvCxnSpPr>
        <p:spPr>
          <a:xfrm flipH="1" flipV="1">
            <a:off x="3016735" y="4564342"/>
            <a:ext cx="123049" cy="922058"/>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a:stCxn id="133" idx="4"/>
            <a:endCxn id="41" idx="1"/>
          </p:cNvCxnSpPr>
          <p:nvPr/>
        </p:nvCxnSpPr>
        <p:spPr>
          <a:xfrm flipV="1">
            <a:off x="5894292" y="4572000"/>
            <a:ext cx="80574" cy="8830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1" name="Hexagon 40"/>
          <p:cNvSpPr/>
          <p:nvPr/>
        </p:nvSpPr>
        <p:spPr>
          <a:xfrm>
            <a:off x="5029200" y="3512858"/>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cxnSp>
        <p:nvCxnSpPr>
          <p:cNvPr id="45" name="Straight Arrow Connector 44"/>
          <p:cNvCxnSpPr>
            <a:stCxn id="121" idx="0"/>
            <a:endCxn id="41" idx="3"/>
          </p:cNvCxnSpPr>
          <p:nvPr/>
        </p:nvCxnSpPr>
        <p:spPr>
          <a:xfrm>
            <a:off x="3962400" y="4034771"/>
            <a:ext cx="1066800" cy="76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
        <p:nvSpPr>
          <p:cNvPr id="48" name="TextBox 47"/>
          <p:cNvSpPr txBox="1"/>
          <p:nvPr/>
        </p:nvSpPr>
        <p:spPr>
          <a:xfrm>
            <a:off x="3810000" y="3200400"/>
            <a:ext cx="1332374" cy="571413"/>
          </a:xfrm>
          <a:prstGeom prst="rect">
            <a:avLst/>
          </a:prstGeom>
          <a:noFill/>
          <a:ln>
            <a:noFill/>
          </a:ln>
        </p:spPr>
        <p:txBody>
          <a:bodyPr wrap="none" lIns="0" rIns="0" rtlCol="0">
            <a:noAutofit/>
          </a:bodyPr>
          <a:lstStyle/>
          <a:p>
            <a:pPr algn="ctr"/>
            <a:r>
              <a:rPr lang="en-US" sz="3600" b="1" dirty="0" smtClean="0">
                <a:solidFill>
                  <a:srgbClr val="0000FF"/>
                </a:solidFill>
                <a:latin typeface="Arial" pitchFamily="34" charset="0"/>
                <a:cs typeface="Arial" pitchFamily="34" charset="0"/>
              </a:rPr>
              <a:t>cyber</a:t>
            </a:r>
            <a:endParaRPr lang="en-US" sz="3600" b="1" dirty="0">
              <a:solidFill>
                <a:srgbClr val="0000FF"/>
              </a:solidFill>
              <a:latin typeface="Arial" pitchFamily="34" charset="0"/>
              <a:cs typeface="Arial" pitchFamily="34" charset="0"/>
            </a:endParaRPr>
          </a:p>
        </p:txBody>
      </p:sp>
      <p:sp>
        <p:nvSpPr>
          <p:cNvPr id="49" name="TextBox 48"/>
          <p:cNvSpPr txBox="1"/>
          <p:nvPr/>
        </p:nvSpPr>
        <p:spPr>
          <a:xfrm>
            <a:off x="2590800" y="1828800"/>
            <a:ext cx="1142825" cy="1126729"/>
          </a:xfrm>
          <a:prstGeom prst="rect">
            <a:avLst/>
          </a:prstGeom>
          <a:noFill/>
          <a:ln w="38100">
            <a:noFill/>
          </a:ln>
        </p:spPr>
        <p:txBody>
          <a:bodyPr wrap="none" lIns="0" rIns="0" rtlCol="0">
            <a:noAutofit/>
          </a:bodyPr>
          <a:lstStyle/>
          <a:p>
            <a:pPr algn="ctr"/>
            <a:r>
              <a:rPr lang="en-US" sz="3600" b="1" dirty="0" smtClean="0">
                <a:solidFill>
                  <a:prstClr val="black"/>
                </a:solidFill>
                <a:latin typeface="Arial" pitchFamily="34" charset="0"/>
                <a:cs typeface="Arial" pitchFamily="34" charset="0"/>
              </a:rPr>
              <a:t>act &amp;</a:t>
            </a:r>
          </a:p>
          <a:p>
            <a:pPr algn="ctr"/>
            <a:r>
              <a:rPr lang="en-US" sz="3600" b="1" dirty="0" smtClean="0">
                <a:solidFill>
                  <a:prstClr val="black"/>
                </a:solidFill>
                <a:latin typeface="Arial" pitchFamily="34" charset="0"/>
                <a:cs typeface="Arial" pitchFamily="34" charset="0"/>
              </a:rPr>
              <a:t>sense</a:t>
            </a:r>
            <a:endParaRPr lang="en-US" sz="3600" b="1" dirty="0">
              <a:solidFill>
                <a:prstClr val="black"/>
              </a:solidFill>
              <a:latin typeface="Arial" pitchFamily="34" charset="0"/>
              <a:cs typeface="Arial" pitchFamily="34" charset="0"/>
            </a:endParaRPr>
          </a:p>
        </p:txBody>
      </p:sp>
      <p:sp>
        <p:nvSpPr>
          <p:cNvPr id="50" name="TextBox 49"/>
          <p:cNvSpPr txBox="1"/>
          <p:nvPr/>
        </p:nvSpPr>
        <p:spPr>
          <a:xfrm>
            <a:off x="3505200" y="228600"/>
            <a:ext cx="1981200" cy="609600"/>
          </a:xfrm>
          <a:prstGeom prst="rect">
            <a:avLst/>
          </a:prstGeom>
          <a:noFill/>
        </p:spPr>
        <p:txBody>
          <a:bodyPr wrap="square" lIns="0" rIns="0" rtlCol="0">
            <a:noAutofit/>
          </a:bodyPr>
          <a:lstStyle/>
          <a:p>
            <a:pPr algn="ctr"/>
            <a:r>
              <a:rPr lang="en-US" sz="3600" b="1" dirty="0" smtClean="0">
                <a:solidFill>
                  <a:srgbClr val="FF0000"/>
                </a:solidFill>
                <a:latin typeface="Arial" pitchFamily="34" charset="0"/>
                <a:cs typeface="Arial" pitchFamily="34" charset="0"/>
              </a:rPr>
              <a:t>physical</a:t>
            </a:r>
            <a:endParaRPr lang="en-US" sz="3600" b="1" dirty="0">
              <a:solidFill>
                <a:srgbClr val="FF0000"/>
              </a:solidFill>
              <a:latin typeface="Arial" pitchFamily="34" charset="0"/>
              <a:cs typeface="Arial" pitchFamily="34" charset="0"/>
            </a:endParaRPr>
          </a:p>
        </p:txBody>
      </p:sp>
      <p:sp>
        <p:nvSpPr>
          <p:cNvPr id="27" name="Hexagon 26"/>
          <p:cNvSpPr/>
          <p:nvPr/>
        </p:nvSpPr>
        <p:spPr>
          <a:xfrm>
            <a:off x="3850944" y="1600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cxnSp>
        <p:nvCxnSpPr>
          <p:cNvPr id="31" name="Straight Arrow Connector 30"/>
          <p:cNvCxnSpPr>
            <a:stCxn id="121" idx="5"/>
            <a:endCxn id="27" idx="2"/>
          </p:cNvCxnSpPr>
          <p:nvPr/>
        </p:nvCxnSpPr>
        <p:spPr>
          <a:xfrm flipV="1">
            <a:off x="3697615" y="2659342"/>
            <a:ext cx="418115" cy="8458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4" name="Straight Arrow Connector 33"/>
          <p:cNvCxnSpPr>
            <a:stCxn id="41" idx="4"/>
            <a:endCxn id="27" idx="1"/>
          </p:cNvCxnSpPr>
          <p:nvPr/>
        </p:nvCxnSpPr>
        <p:spPr>
          <a:xfrm flipH="1" flipV="1">
            <a:off x="4796610" y="2659342"/>
            <a:ext cx="497376" cy="853516"/>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2"/>
          <p:cNvSpPr>
            <a:spLocks noChangeArrowheads="1"/>
          </p:cNvSpPr>
          <p:nvPr/>
        </p:nvSpPr>
        <p:spPr bwMode="auto">
          <a:xfrm>
            <a:off x="4707407" y="1025809"/>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2800" kern="0">
                <a:solidFill>
                  <a:srgbClr val="000000"/>
                </a:solidFill>
                <a:latin typeface="Times New Roman" pitchFamily="18" charset="0"/>
              </a:rPr>
              <a:t>-</a:t>
            </a:r>
          </a:p>
        </p:txBody>
      </p:sp>
      <p:cxnSp>
        <p:nvCxnSpPr>
          <p:cNvPr id="20" name="AutoShape 8"/>
          <p:cNvCxnSpPr>
            <a:cxnSpLocks noChangeShapeType="1"/>
            <a:stCxn id="17" idx="2"/>
            <a:endCxn id="24" idx="3"/>
          </p:cNvCxnSpPr>
          <p:nvPr/>
        </p:nvCxnSpPr>
        <p:spPr bwMode="auto">
          <a:xfrm rot="10800000" flipV="1">
            <a:off x="2281521" y="1141696"/>
            <a:ext cx="2425886" cy="1539"/>
          </a:xfrm>
          <a:prstGeom prst="bentConnector3">
            <a:avLst>
              <a:gd name="adj1" fmla="val 50000"/>
            </a:avLst>
          </a:prstGeom>
          <a:noFill/>
          <a:ln w="57150">
            <a:solidFill>
              <a:srgbClr val="000000"/>
            </a:solidFill>
            <a:miter lim="800000"/>
            <a:headEnd/>
            <a:tailEnd type="triangle" w="med" len="med"/>
          </a:ln>
          <a:effectLst/>
        </p:spPr>
      </p:cxnSp>
      <p:sp>
        <p:nvSpPr>
          <p:cNvPr id="24" name="Rectangle 9"/>
          <p:cNvSpPr>
            <a:spLocks noChangeArrowheads="1"/>
          </p:cNvSpPr>
          <p:nvPr/>
        </p:nvSpPr>
        <p:spPr bwMode="auto">
          <a:xfrm>
            <a:off x="1214721" y="814623"/>
            <a:ext cx="1066800" cy="657226"/>
          </a:xfrm>
          <a:prstGeom prst="rect">
            <a:avLst/>
          </a:prstGeom>
          <a:noFill/>
          <a:ln w="57150">
            <a:solidFill>
              <a:srgbClr val="0000FF"/>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vision</a:t>
            </a:r>
            <a:endParaRPr lang="en-US" sz="2800" kern="0" dirty="0">
              <a:solidFill>
                <a:srgbClr val="0000FF"/>
              </a:solidFill>
              <a:latin typeface="Times New Roman" pitchFamily="18" charset="0"/>
            </a:endParaRPr>
          </a:p>
        </p:txBody>
      </p:sp>
      <p:sp>
        <p:nvSpPr>
          <p:cNvPr id="28" name="Rectangle 4"/>
          <p:cNvSpPr>
            <a:spLocks noChangeArrowheads="1"/>
          </p:cNvSpPr>
          <p:nvPr/>
        </p:nvSpPr>
        <p:spPr bwMode="auto">
          <a:xfrm>
            <a:off x="4419935" y="2040901"/>
            <a:ext cx="806090" cy="43497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9" name="Text Box 5"/>
          <p:cNvSpPr txBox="1">
            <a:spLocks noChangeArrowheads="1"/>
          </p:cNvSpPr>
          <p:nvPr/>
        </p:nvSpPr>
        <p:spPr bwMode="auto">
          <a:xfrm>
            <a:off x="4893598" y="1416263"/>
            <a:ext cx="364202"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a:solidFill>
                  <a:srgbClr val="000000"/>
                </a:solidFill>
                <a:latin typeface="Times New Roman" pitchFamily="18" charset="0"/>
              </a:rPr>
              <a:t>u</a:t>
            </a:r>
          </a:p>
        </p:txBody>
      </p:sp>
      <p:cxnSp>
        <p:nvCxnSpPr>
          <p:cNvPr id="30" name="AutoShape 11"/>
          <p:cNvCxnSpPr>
            <a:cxnSpLocks noChangeShapeType="1"/>
            <a:stCxn id="28" idx="0"/>
            <a:endCxn id="47" idx="4"/>
          </p:cNvCxnSpPr>
          <p:nvPr/>
        </p:nvCxnSpPr>
        <p:spPr bwMode="auto">
          <a:xfrm rot="5400000" flipH="1" flipV="1">
            <a:off x="4583883" y="1801484"/>
            <a:ext cx="478515" cy="320"/>
          </a:xfrm>
          <a:prstGeom prst="bentConnector3">
            <a:avLst>
              <a:gd name="adj1" fmla="val 50000"/>
            </a:avLst>
          </a:prstGeom>
          <a:noFill/>
          <a:ln w="57150">
            <a:solidFill>
              <a:srgbClr val="000000"/>
            </a:solidFill>
            <a:miter lim="800000"/>
            <a:headEnd/>
            <a:tailEnd type="triangle" w="med" len="med"/>
          </a:ln>
          <a:effectLst/>
        </p:spPr>
      </p:cxnSp>
      <p:cxnSp>
        <p:nvCxnSpPr>
          <p:cNvPr id="32" name="AutoShape 8"/>
          <p:cNvCxnSpPr>
            <a:cxnSpLocks noChangeShapeType="1"/>
            <a:stCxn id="24" idx="2"/>
            <a:endCxn id="33" idx="0"/>
          </p:cNvCxnSpPr>
          <p:nvPr/>
        </p:nvCxnSpPr>
        <p:spPr bwMode="auto">
          <a:xfrm rot="16200000" flipH="1">
            <a:off x="1463154" y="1756816"/>
            <a:ext cx="583582" cy="13648"/>
          </a:xfrm>
          <a:prstGeom prst="bentConnector3">
            <a:avLst>
              <a:gd name="adj1" fmla="val 50000"/>
            </a:avLst>
          </a:prstGeom>
          <a:noFill/>
          <a:ln w="57150">
            <a:solidFill>
              <a:srgbClr val="0000FF"/>
            </a:solidFill>
            <a:miter lim="800000"/>
            <a:headEnd/>
            <a:tailEnd type="triangle" w="med" len="med"/>
          </a:ln>
          <a:effectLst/>
        </p:spPr>
      </p:cxnSp>
      <p:sp>
        <p:nvSpPr>
          <p:cNvPr id="33" name="Rectangle 9"/>
          <p:cNvSpPr>
            <a:spLocks noChangeArrowheads="1"/>
          </p:cNvSpPr>
          <p:nvPr/>
        </p:nvSpPr>
        <p:spPr bwMode="auto">
          <a:xfrm>
            <a:off x="1228369" y="2055431"/>
            <a:ext cx="1066800" cy="504826"/>
          </a:xfrm>
          <a:prstGeom prst="rect">
            <a:avLst/>
          </a:prstGeom>
          <a:noFill/>
          <a:ln w="57150">
            <a:solidFill>
              <a:srgbClr val="0000FF"/>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delay</a:t>
            </a:r>
            <a:endParaRPr lang="en-US" sz="2800" kern="0" dirty="0">
              <a:solidFill>
                <a:srgbClr val="0000FF"/>
              </a:solidFill>
              <a:latin typeface="Times New Roman" pitchFamily="18" charset="0"/>
            </a:endParaRPr>
          </a:p>
        </p:txBody>
      </p:sp>
      <p:cxnSp>
        <p:nvCxnSpPr>
          <p:cNvPr id="34" name="AutoShape 8"/>
          <p:cNvCxnSpPr>
            <a:cxnSpLocks noChangeShapeType="1"/>
            <a:stCxn id="33" idx="2"/>
            <a:endCxn id="28" idx="2"/>
          </p:cNvCxnSpPr>
          <p:nvPr/>
        </p:nvCxnSpPr>
        <p:spPr bwMode="auto">
          <a:xfrm rot="5400000" flipH="1" flipV="1">
            <a:off x="3250183" y="987461"/>
            <a:ext cx="84381" cy="3061211"/>
          </a:xfrm>
          <a:prstGeom prst="bentConnector3">
            <a:avLst>
              <a:gd name="adj1" fmla="val -270914"/>
            </a:avLst>
          </a:prstGeom>
          <a:noFill/>
          <a:ln w="57150">
            <a:solidFill>
              <a:srgbClr val="0000FF"/>
            </a:solidFill>
            <a:miter lim="800000"/>
            <a:headEnd/>
            <a:tailEnd type="triangle" w="med" len="med"/>
          </a:ln>
          <a:effectLst/>
        </p:spPr>
      </p:cxnSp>
      <p:cxnSp>
        <p:nvCxnSpPr>
          <p:cNvPr id="35" name="AutoShape 8"/>
          <p:cNvCxnSpPr>
            <a:cxnSpLocks noChangeShapeType="1"/>
            <a:endCxn id="36" idx="0"/>
          </p:cNvCxnSpPr>
          <p:nvPr/>
        </p:nvCxnSpPr>
        <p:spPr bwMode="auto">
          <a:xfrm rot="16200000" flipH="1">
            <a:off x="2684304" y="1065286"/>
            <a:ext cx="643086" cy="4276"/>
          </a:xfrm>
          <a:prstGeom prst="bentConnector3">
            <a:avLst>
              <a:gd name="adj1" fmla="val 50000"/>
            </a:avLst>
          </a:prstGeom>
          <a:noFill/>
          <a:ln w="57150">
            <a:solidFill>
              <a:schemeClr val="tx1"/>
            </a:solidFill>
            <a:miter lim="800000"/>
            <a:headEnd/>
            <a:tailEnd type="triangle" w="med" len="med"/>
          </a:ln>
          <a:effectLst/>
        </p:spPr>
      </p:cxnSp>
      <p:sp>
        <p:nvSpPr>
          <p:cNvPr id="36" name="Rectangle 9"/>
          <p:cNvSpPr>
            <a:spLocks noChangeArrowheads="1"/>
          </p:cNvSpPr>
          <p:nvPr/>
        </p:nvSpPr>
        <p:spPr bwMode="auto">
          <a:xfrm>
            <a:off x="2550785" y="1388967"/>
            <a:ext cx="914400" cy="58102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7" name="AutoShape 10"/>
          <p:cNvCxnSpPr>
            <a:cxnSpLocks noChangeShapeType="1"/>
            <a:stCxn id="36" idx="2"/>
            <a:endCxn id="28" idx="1"/>
          </p:cNvCxnSpPr>
          <p:nvPr/>
        </p:nvCxnSpPr>
        <p:spPr bwMode="auto">
          <a:xfrm rot="16200000" flipH="1">
            <a:off x="3569762" y="1408215"/>
            <a:ext cx="288397" cy="1411950"/>
          </a:xfrm>
          <a:prstGeom prst="bentConnector2">
            <a:avLst/>
          </a:prstGeom>
          <a:noFill/>
          <a:ln w="57150">
            <a:solidFill>
              <a:srgbClr val="3333FF"/>
            </a:solidFill>
            <a:miter lim="800000"/>
            <a:headEnd/>
            <a:tailEnd type="triangle" w="med" len="med"/>
          </a:ln>
          <a:effectLst/>
        </p:spPr>
      </p:cxnSp>
      <p:sp>
        <p:nvSpPr>
          <p:cNvPr id="39" name="TextBox 38"/>
          <p:cNvSpPr txBox="1"/>
          <p:nvPr/>
        </p:nvSpPr>
        <p:spPr>
          <a:xfrm>
            <a:off x="381000" y="152400"/>
            <a:ext cx="1332374" cy="571413"/>
          </a:xfrm>
          <a:prstGeom prst="rect">
            <a:avLst/>
          </a:prstGeom>
          <a:noFill/>
          <a:ln>
            <a:noFill/>
          </a:ln>
        </p:spPr>
        <p:txBody>
          <a:bodyPr wrap="none" lIns="0" rIns="0" rtlCol="0">
            <a:noAutofit/>
          </a:bodyPr>
          <a:lstStyle/>
          <a:p>
            <a:pPr algn="ctr"/>
            <a:r>
              <a:rPr lang="en-US" sz="2800" b="1" dirty="0" smtClean="0">
                <a:solidFill>
                  <a:srgbClr val="0000FF"/>
                </a:solidFill>
                <a:latin typeface="Arial" pitchFamily="34" charset="0"/>
                <a:cs typeface="Arial" pitchFamily="34" charset="0"/>
              </a:rPr>
              <a:t>cyber</a:t>
            </a:r>
            <a:endParaRPr lang="en-US" sz="2800" b="1" dirty="0">
              <a:solidFill>
                <a:srgbClr val="0000FF"/>
              </a:solidFill>
              <a:latin typeface="Arial" pitchFamily="34" charset="0"/>
              <a:cs typeface="Arial" pitchFamily="34" charset="0"/>
            </a:endParaRPr>
          </a:p>
        </p:txBody>
      </p:sp>
      <p:sp>
        <p:nvSpPr>
          <p:cNvPr id="40" name="TextBox 39"/>
          <p:cNvSpPr txBox="1"/>
          <p:nvPr/>
        </p:nvSpPr>
        <p:spPr>
          <a:xfrm>
            <a:off x="3048000" y="152401"/>
            <a:ext cx="2285825" cy="533399"/>
          </a:xfrm>
          <a:prstGeom prst="rect">
            <a:avLst/>
          </a:prstGeom>
          <a:noFill/>
          <a:ln w="38100">
            <a:noFill/>
          </a:ln>
        </p:spPr>
        <p:txBody>
          <a:bodyPr wrap="none" lIns="0" rIns="0" rtlCol="0">
            <a:noAutofit/>
          </a:bodyPr>
          <a:lstStyle/>
          <a:p>
            <a:pPr algn="ctr"/>
            <a:r>
              <a:rPr lang="en-US" sz="2800" b="1" dirty="0" smtClean="0">
                <a:solidFill>
                  <a:prstClr val="black"/>
                </a:solidFill>
                <a:latin typeface="Arial" pitchFamily="34" charset="0"/>
                <a:cs typeface="Arial" pitchFamily="34" charset="0"/>
              </a:rPr>
              <a:t>act &amp; sense</a:t>
            </a:r>
            <a:endParaRPr lang="en-US" sz="2800" b="1" dirty="0">
              <a:solidFill>
                <a:prstClr val="black"/>
              </a:solidFill>
              <a:latin typeface="Arial" pitchFamily="34" charset="0"/>
              <a:cs typeface="Arial" pitchFamily="34" charset="0"/>
            </a:endParaRPr>
          </a:p>
        </p:txBody>
      </p:sp>
      <p:sp>
        <p:nvSpPr>
          <p:cNvPr id="41" name="TextBox 40"/>
          <p:cNvSpPr txBox="1"/>
          <p:nvPr/>
        </p:nvSpPr>
        <p:spPr>
          <a:xfrm>
            <a:off x="6629400" y="152400"/>
            <a:ext cx="1981200" cy="609600"/>
          </a:xfrm>
          <a:prstGeom prst="rect">
            <a:avLst/>
          </a:prstGeom>
          <a:noFill/>
        </p:spPr>
        <p:txBody>
          <a:bodyPr wrap="square" lIns="0" rIns="0" rtlCol="0">
            <a:noAutofit/>
          </a:bodyPr>
          <a:lstStyle/>
          <a:p>
            <a:pPr algn="ctr"/>
            <a:r>
              <a:rPr lang="en-US" sz="2800" b="1" dirty="0" smtClean="0">
                <a:solidFill>
                  <a:srgbClr val="FF0000"/>
                </a:solidFill>
                <a:latin typeface="Arial" pitchFamily="34" charset="0"/>
                <a:cs typeface="Arial" pitchFamily="34" charset="0"/>
              </a:rPr>
              <a:t>physical</a:t>
            </a:r>
            <a:endParaRPr lang="en-US" sz="2800" b="1" dirty="0">
              <a:solidFill>
                <a:srgbClr val="FF0000"/>
              </a:solidFill>
              <a:latin typeface="Arial" pitchFamily="34" charset="0"/>
              <a:cs typeface="Arial" pitchFamily="34" charset="0"/>
            </a:endParaRPr>
          </a:p>
        </p:txBody>
      </p:sp>
      <p:grpSp>
        <p:nvGrpSpPr>
          <p:cNvPr id="45" name="Group 25"/>
          <p:cNvGrpSpPr/>
          <p:nvPr/>
        </p:nvGrpSpPr>
        <p:grpSpPr>
          <a:xfrm>
            <a:off x="4164729" y="685800"/>
            <a:ext cx="1143000" cy="876586"/>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48" name="Chord 47"/>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50" name="Left Arrow 49"/>
          <p:cNvSpPr/>
          <p:nvPr/>
        </p:nvSpPr>
        <p:spPr bwMode="auto">
          <a:xfrm>
            <a:off x="5334000" y="762000"/>
            <a:ext cx="937846" cy="762000"/>
          </a:xfrm>
          <a:prstGeom prst="leftArrow">
            <a:avLst/>
          </a:prstGeom>
          <a:noFill/>
          <a:ln w="57150" cap="flat" cmpd="sng" algn="ctr">
            <a:solidFill>
              <a:schemeClr val="tx1"/>
            </a:solid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algn="ctr" fontAlgn="base">
              <a:spcBef>
                <a:spcPct val="0"/>
              </a:spcBef>
              <a:spcAft>
                <a:spcPct val="0"/>
              </a:spcAft>
            </a:pPr>
            <a:endParaRPr lang="en-US" sz="2800" b="1" dirty="0" smtClean="0">
              <a:solidFill>
                <a:srgbClr val="000000"/>
              </a:solidFill>
            </a:endParaRPr>
          </a:p>
        </p:txBody>
      </p:sp>
      <p:grpSp>
        <p:nvGrpSpPr>
          <p:cNvPr id="51" name="Group 22"/>
          <p:cNvGrpSpPr/>
          <p:nvPr/>
        </p:nvGrpSpPr>
        <p:grpSpPr>
          <a:xfrm>
            <a:off x="6477000" y="990600"/>
            <a:ext cx="1219200" cy="3673961"/>
            <a:chOff x="7183350" y="3200400"/>
            <a:chExt cx="1219200" cy="3216761"/>
          </a:xfrm>
          <a:solidFill>
            <a:srgbClr val="FF0000"/>
          </a:solidFill>
        </p:grpSpPr>
        <p:sp>
          <p:nvSpPr>
            <p:cNvPr id="52" name="Line 15"/>
            <p:cNvSpPr>
              <a:spLocks noChangeShapeType="1"/>
            </p:cNvSpPr>
            <p:nvPr/>
          </p:nvSpPr>
          <p:spPr bwMode="auto">
            <a:xfrm flipV="1">
              <a:off x="8382000" y="3200400"/>
              <a:ext cx="0" cy="2438400"/>
            </a:xfrm>
            <a:prstGeom prst="line">
              <a:avLst/>
            </a:prstGeom>
            <a:grpFill/>
            <a:ln w="127000">
              <a:solidFill>
                <a:srgbClr val="FF0000"/>
              </a:solidFill>
              <a:round/>
              <a:headEnd/>
              <a:tailEnd/>
            </a:ln>
            <a:effectLst/>
          </p:spPr>
          <p:txBody>
            <a:bodyPr wrap="none">
              <a:spAutoFit/>
            </a:bodyPr>
            <a:lstStyle/>
            <a:p>
              <a:pPr eaLnBrk="0" fontAlgn="base" hangingPunct="0">
                <a:spcBef>
                  <a:spcPct val="0"/>
                </a:spcBef>
                <a:spcAft>
                  <a:spcPct val="0"/>
                </a:spcAft>
              </a:pPr>
              <a:endParaRPr lang="en-US" sz="2000">
                <a:solidFill>
                  <a:srgbClr val="000000"/>
                </a:solidFill>
              </a:endParaRPr>
            </a:p>
          </p:txBody>
        </p:sp>
        <p:grpSp>
          <p:nvGrpSpPr>
            <p:cNvPr id="53" name="Group 68"/>
            <p:cNvGrpSpPr/>
            <p:nvPr/>
          </p:nvGrpSpPr>
          <p:grpSpPr>
            <a:xfrm rot="7965438">
              <a:off x="7187319" y="5201930"/>
              <a:ext cx="1211262" cy="1219200"/>
              <a:chOff x="946150" y="4841875"/>
              <a:chExt cx="1211262" cy="1219200"/>
            </a:xfrm>
            <a:grpFill/>
          </p:grpSpPr>
          <p:sp>
            <p:nvSpPr>
              <p:cNvPr id="54"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5"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6"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7"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8"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9"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cxnSp>
        <p:nvCxnSpPr>
          <p:cNvPr id="61" name="AutoShape 8"/>
          <p:cNvCxnSpPr>
            <a:cxnSpLocks noChangeShapeType="1"/>
            <a:stCxn id="24" idx="1"/>
            <a:endCxn id="62" idx="1"/>
          </p:cNvCxnSpPr>
          <p:nvPr/>
        </p:nvCxnSpPr>
        <p:spPr bwMode="auto">
          <a:xfrm rot="10800000" flipH="1" flipV="1">
            <a:off x="1214721" y="1143236"/>
            <a:ext cx="490316" cy="2862282"/>
          </a:xfrm>
          <a:prstGeom prst="bentConnector3">
            <a:avLst>
              <a:gd name="adj1" fmla="val -46623"/>
            </a:avLst>
          </a:prstGeom>
          <a:noFill/>
          <a:ln w="76200">
            <a:solidFill>
              <a:srgbClr val="0070C0"/>
            </a:solidFill>
            <a:miter lim="800000"/>
            <a:headEnd/>
            <a:tailEnd type="triangle" w="med" len="med"/>
          </a:ln>
          <a:effectLst/>
        </p:spPr>
      </p:cxnSp>
      <p:sp>
        <p:nvSpPr>
          <p:cNvPr id="62" name="Rectangle 9"/>
          <p:cNvSpPr>
            <a:spLocks noChangeArrowheads="1"/>
          </p:cNvSpPr>
          <p:nvPr/>
        </p:nvSpPr>
        <p:spPr bwMode="auto">
          <a:xfrm>
            <a:off x="1705037" y="3662957"/>
            <a:ext cx="1447800" cy="685121"/>
          </a:xfrm>
          <a:prstGeom prst="rect">
            <a:avLst/>
          </a:prstGeom>
          <a:noFill/>
          <a:ln w="57150">
            <a:solidFill>
              <a:srgbClr val="0070C0"/>
            </a:solidFill>
            <a:miter lim="800000"/>
            <a:headEnd/>
            <a:tailEnd/>
          </a:ln>
          <a:effectLst/>
        </p:spPr>
        <p:txBody>
          <a:bodyPr wrap="none" anchor="ctr"/>
          <a:lstStyle/>
          <a:p>
            <a:pPr algn="ctr" eaLnBrk="0" fontAlgn="base" hangingPunct="0">
              <a:spcBef>
                <a:spcPct val="0"/>
              </a:spcBef>
              <a:spcAft>
                <a:spcPct val="0"/>
              </a:spcAft>
            </a:pPr>
            <a:r>
              <a:rPr lang="en-US" sz="3600" kern="0" dirty="0" smtClean="0">
                <a:solidFill>
                  <a:srgbClr val="0000FF"/>
                </a:solidFill>
                <a:latin typeface="Times New Roman" pitchFamily="18" charset="0"/>
              </a:rPr>
              <a:t>delay</a:t>
            </a:r>
            <a:endParaRPr lang="en-US" sz="3600" kern="0" dirty="0">
              <a:solidFill>
                <a:srgbClr val="0000FF"/>
              </a:solidFill>
              <a:latin typeface="Times New Roman" pitchFamily="18" charset="0"/>
            </a:endParaRPr>
          </a:p>
        </p:txBody>
      </p:sp>
      <p:sp>
        <p:nvSpPr>
          <p:cNvPr id="63" name="Rectangle 4"/>
          <p:cNvSpPr>
            <a:spLocks noChangeArrowheads="1"/>
          </p:cNvSpPr>
          <p:nvPr/>
        </p:nvSpPr>
        <p:spPr bwMode="auto">
          <a:xfrm>
            <a:off x="3944999" y="3642943"/>
            <a:ext cx="1570038" cy="729632"/>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3600" dirty="0" smtClean="0">
                <a:solidFill>
                  <a:srgbClr val="000000"/>
                </a:solidFill>
                <a:latin typeface="Times New Roman" pitchFamily="18" charset="0"/>
              </a:rPr>
              <a:t>Act</a:t>
            </a:r>
            <a:endParaRPr lang="en-US" sz="3600" dirty="0">
              <a:solidFill>
                <a:srgbClr val="000000"/>
              </a:solidFill>
              <a:latin typeface="Times New Roman" pitchFamily="18" charset="0"/>
            </a:endParaRPr>
          </a:p>
        </p:txBody>
      </p:sp>
      <p:cxnSp>
        <p:nvCxnSpPr>
          <p:cNvPr id="64" name="AutoShape 8"/>
          <p:cNvCxnSpPr>
            <a:cxnSpLocks noChangeShapeType="1"/>
            <a:stCxn id="62" idx="3"/>
            <a:endCxn id="63" idx="1"/>
          </p:cNvCxnSpPr>
          <p:nvPr/>
        </p:nvCxnSpPr>
        <p:spPr bwMode="auto">
          <a:xfrm>
            <a:off x="3152837" y="4005518"/>
            <a:ext cx="792162" cy="2241"/>
          </a:xfrm>
          <a:prstGeom prst="bentConnector3">
            <a:avLst>
              <a:gd name="adj1" fmla="val 50000"/>
            </a:avLst>
          </a:prstGeom>
          <a:noFill/>
          <a:ln w="76200">
            <a:solidFill>
              <a:srgbClr val="0070C0"/>
            </a:solidFill>
            <a:miter lim="800000"/>
            <a:headEnd/>
            <a:tailEnd type="triangle" w="med" len="med"/>
          </a:ln>
          <a:effectLst/>
        </p:spPr>
      </p:cxnSp>
      <p:cxnSp>
        <p:nvCxnSpPr>
          <p:cNvPr id="65" name="Straight Arrow Connector 64"/>
          <p:cNvCxnSpPr>
            <a:stCxn id="63" idx="3"/>
          </p:cNvCxnSpPr>
          <p:nvPr/>
        </p:nvCxnSpPr>
        <p:spPr bwMode="auto">
          <a:xfrm flipV="1">
            <a:off x="5515037" y="3996665"/>
            <a:ext cx="914400" cy="11094"/>
          </a:xfrm>
          <a:prstGeom prst="straightConnector1">
            <a:avLst/>
          </a:prstGeom>
          <a:noFill/>
          <a:ln w="76200" cap="flat" cmpd="sng" algn="ctr">
            <a:solidFill>
              <a:srgbClr val="FF0000"/>
            </a:solidFill>
            <a:prstDash val="solid"/>
            <a:round/>
            <a:headEnd type="none" w="med" len="med"/>
            <a:tailEnd type="arrow"/>
          </a:ln>
          <a:effectLst/>
        </p:spPr>
      </p:cxnSp>
    </p:spTree>
  </p:cSld>
  <p:clrMapOvr>
    <a:masterClrMapping/>
  </p:clrMapOvr>
  <p:transition spd="slow"/>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4" descr="http://www.clker.com/cliparts/0/d/f/a/11971054571978491887biswajyotim_Leg.svg.thumb.png"/>
          <p:cNvPicPr>
            <a:picLocks noChangeAspect="1" noChangeArrowheads="1"/>
          </p:cNvPicPr>
          <p:nvPr/>
        </p:nvPicPr>
        <p:blipFill>
          <a:blip r:embed="rId3" cstate="print">
            <a:duotone>
              <a:prstClr val="black"/>
              <a:srgbClr val="FF0000">
                <a:tint val="45000"/>
                <a:satMod val="400000"/>
              </a:srgbClr>
            </a:duotone>
          </a:blip>
          <a:srcRect t="29759"/>
          <a:stretch>
            <a:fillRect/>
          </a:stretch>
        </p:blipFill>
        <p:spPr bwMode="auto">
          <a:xfrm rot="19596425" flipH="1">
            <a:off x="6935447" y="4523716"/>
            <a:ext cx="1624057" cy="1226608"/>
          </a:xfrm>
          <a:prstGeom prst="rect">
            <a:avLst/>
          </a:prstGeom>
          <a:noFill/>
        </p:spPr>
      </p:pic>
      <p:sp>
        <p:nvSpPr>
          <p:cNvPr id="17" name="Oval 2"/>
          <p:cNvSpPr>
            <a:spLocks noChangeArrowheads="1"/>
          </p:cNvSpPr>
          <p:nvPr/>
        </p:nvSpPr>
        <p:spPr bwMode="auto">
          <a:xfrm>
            <a:off x="4707407" y="1025809"/>
            <a:ext cx="219075" cy="231775"/>
          </a:xfrm>
          <a:prstGeom prst="ellipse">
            <a:avLst/>
          </a:prstGeom>
          <a:noFill/>
          <a:ln w="9525">
            <a:solidFill>
              <a:srgbClr val="000000"/>
            </a:solidFill>
            <a:round/>
            <a:headEnd/>
            <a:tailEnd/>
          </a:ln>
          <a:effectLst/>
        </p:spPr>
        <p:txBody>
          <a:bodyPr wrap="none" anchor="ctr"/>
          <a:lstStyle/>
          <a:p>
            <a:pPr algn="ctr" eaLnBrk="0" fontAlgn="base" hangingPunct="0">
              <a:spcBef>
                <a:spcPct val="0"/>
              </a:spcBef>
              <a:spcAft>
                <a:spcPct val="0"/>
              </a:spcAft>
              <a:defRPr/>
            </a:pPr>
            <a:r>
              <a:rPr lang="en-US" sz="2800" kern="0">
                <a:solidFill>
                  <a:srgbClr val="000000"/>
                </a:solidFill>
                <a:latin typeface="Times New Roman" pitchFamily="18" charset="0"/>
              </a:rPr>
              <a:t>-</a:t>
            </a:r>
          </a:p>
        </p:txBody>
      </p:sp>
      <p:cxnSp>
        <p:nvCxnSpPr>
          <p:cNvPr id="20" name="AutoShape 8"/>
          <p:cNvCxnSpPr>
            <a:cxnSpLocks noChangeShapeType="1"/>
            <a:stCxn id="17" idx="2"/>
            <a:endCxn id="24" idx="3"/>
          </p:cNvCxnSpPr>
          <p:nvPr/>
        </p:nvCxnSpPr>
        <p:spPr bwMode="auto">
          <a:xfrm rot="10800000" flipV="1">
            <a:off x="2281521" y="1141696"/>
            <a:ext cx="2425886" cy="1539"/>
          </a:xfrm>
          <a:prstGeom prst="bentConnector3">
            <a:avLst>
              <a:gd name="adj1" fmla="val 50000"/>
            </a:avLst>
          </a:prstGeom>
          <a:noFill/>
          <a:ln w="57150">
            <a:solidFill>
              <a:srgbClr val="000000"/>
            </a:solidFill>
            <a:miter lim="800000"/>
            <a:headEnd/>
            <a:tailEnd type="triangle" w="med" len="med"/>
          </a:ln>
          <a:effectLst/>
        </p:spPr>
      </p:cxnSp>
      <p:sp>
        <p:nvSpPr>
          <p:cNvPr id="24" name="Rectangle 9"/>
          <p:cNvSpPr>
            <a:spLocks noChangeArrowheads="1"/>
          </p:cNvSpPr>
          <p:nvPr/>
        </p:nvSpPr>
        <p:spPr bwMode="auto">
          <a:xfrm>
            <a:off x="1214721" y="814623"/>
            <a:ext cx="1066800" cy="657226"/>
          </a:xfrm>
          <a:prstGeom prst="rect">
            <a:avLst/>
          </a:prstGeom>
          <a:noFill/>
          <a:ln w="57150">
            <a:solidFill>
              <a:srgbClr val="0000FF"/>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vision</a:t>
            </a:r>
            <a:endParaRPr lang="en-US" sz="2800" kern="0" dirty="0">
              <a:solidFill>
                <a:srgbClr val="0000FF"/>
              </a:solidFill>
              <a:latin typeface="Times New Roman" pitchFamily="18" charset="0"/>
            </a:endParaRPr>
          </a:p>
        </p:txBody>
      </p:sp>
      <p:sp>
        <p:nvSpPr>
          <p:cNvPr id="28" name="Rectangle 4"/>
          <p:cNvSpPr>
            <a:spLocks noChangeArrowheads="1"/>
          </p:cNvSpPr>
          <p:nvPr/>
        </p:nvSpPr>
        <p:spPr bwMode="auto">
          <a:xfrm>
            <a:off x="4419935" y="2040901"/>
            <a:ext cx="806090" cy="43497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2800" dirty="0" smtClean="0">
                <a:solidFill>
                  <a:srgbClr val="000000"/>
                </a:solidFill>
                <a:latin typeface="Times New Roman" pitchFamily="18" charset="0"/>
              </a:rPr>
              <a:t>Act</a:t>
            </a:r>
            <a:endParaRPr lang="en-US" sz="2800" dirty="0">
              <a:solidFill>
                <a:srgbClr val="000000"/>
              </a:solidFill>
              <a:latin typeface="Times New Roman" pitchFamily="18" charset="0"/>
            </a:endParaRPr>
          </a:p>
        </p:txBody>
      </p:sp>
      <p:sp>
        <p:nvSpPr>
          <p:cNvPr id="29" name="Text Box 5"/>
          <p:cNvSpPr txBox="1">
            <a:spLocks noChangeArrowheads="1"/>
          </p:cNvSpPr>
          <p:nvPr/>
        </p:nvSpPr>
        <p:spPr bwMode="auto">
          <a:xfrm>
            <a:off x="4893598" y="1416263"/>
            <a:ext cx="364202" cy="523220"/>
          </a:xfrm>
          <a:prstGeom prst="rect">
            <a:avLst/>
          </a:prstGeom>
          <a:noFill/>
          <a:ln w="9525">
            <a:noFill/>
            <a:miter lim="800000"/>
            <a:headEnd/>
            <a:tailEnd/>
          </a:ln>
          <a:effectLst/>
        </p:spPr>
        <p:txBody>
          <a:bodyPr wrap="none">
            <a:spAutoFit/>
          </a:bodyPr>
          <a:lstStyle/>
          <a:p>
            <a:pPr eaLnBrk="0" fontAlgn="base" hangingPunct="0">
              <a:spcBef>
                <a:spcPct val="0"/>
              </a:spcBef>
              <a:spcAft>
                <a:spcPct val="0"/>
              </a:spcAft>
            </a:pPr>
            <a:r>
              <a:rPr lang="en-US" sz="2800" i="1" dirty="0">
                <a:solidFill>
                  <a:srgbClr val="000000"/>
                </a:solidFill>
                <a:latin typeface="Times New Roman" pitchFamily="18" charset="0"/>
              </a:rPr>
              <a:t>u</a:t>
            </a:r>
          </a:p>
        </p:txBody>
      </p:sp>
      <p:cxnSp>
        <p:nvCxnSpPr>
          <p:cNvPr id="30" name="AutoShape 11"/>
          <p:cNvCxnSpPr>
            <a:cxnSpLocks noChangeShapeType="1"/>
            <a:stCxn id="28" idx="0"/>
            <a:endCxn id="47" idx="4"/>
          </p:cNvCxnSpPr>
          <p:nvPr/>
        </p:nvCxnSpPr>
        <p:spPr bwMode="auto">
          <a:xfrm rot="5400000" flipH="1" flipV="1">
            <a:off x="4583883" y="1801484"/>
            <a:ext cx="478515" cy="320"/>
          </a:xfrm>
          <a:prstGeom prst="bentConnector3">
            <a:avLst>
              <a:gd name="adj1" fmla="val 50000"/>
            </a:avLst>
          </a:prstGeom>
          <a:noFill/>
          <a:ln w="57150">
            <a:solidFill>
              <a:srgbClr val="000000"/>
            </a:solidFill>
            <a:miter lim="800000"/>
            <a:headEnd/>
            <a:tailEnd type="triangle" w="med" len="med"/>
          </a:ln>
          <a:effectLst/>
        </p:spPr>
      </p:cxnSp>
      <p:cxnSp>
        <p:nvCxnSpPr>
          <p:cNvPr id="32" name="AutoShape 8"/>
          <p:cNvCxnSpPr>
            <a:cxnSpLocks noChangeShapeType="1"/>
            <a:stCxn id="24" idx="2"/>
            <a:endCxn id="33" idx="0"/>
          </p:cNvCxnSpPr>
          <p:nvPr/>
        </p:nvCxnSpPr>
        <p:spPr bwMode="auto">
          <a:xfrm rot="16200000" flipH="1">
            <a:off x="1463154" y="1756816"/>
            <a:ext cx="583582" cy="13648"/>
          </a:xfrm>
          <a:prstGeom prst="bentConnector3">
            <a:avLst>
              <a:gd name="adj1" fmla="val 50000"/>
            </a:avLst>
          </a:prstGeom>
          <a:noFill/>
          <a:ln w="57150">
            <a:solidFill>
              <a:srgbClr val="0000FF"/>
            </a:solidFill>
            <a:miter lim="800000"/>
            <a:headEnd/>
            <a:tailEnd type="triangle" w="med" len="med"/>
          </a:ln>
          <a:effectLst/>
        </p:spPr>
      </p:cxnSp>
      <p:sp>
        <p:nvSpPr>
          <p:cNvPr id="33" name="Rectangle 9"/>
          <p:cNvSpPr>
            <a:spLocks noChangeArrowheads="1"/>
          </p:cNvSpPr>
          <p:nvPr/>
        </p:nvSpPr>
        <p:spPr bwMode="auto">
          <a:xfrm>
            <a:off x="1228369" y="2055431"/>
            <a:ext cx="1066800" cy="504826"/>
          </a:xfrm>
          <a:prstGeom prst="rect">
            <a:avLst/>
          </a:prstGeom>
          <a:noFill/>
          <a:ln w="57150">
            <a:solidFill>
              <a:srgbClr val="0000FF"/>
            </a:solidFill>
            <a:miter lim="800000"/>
            <a:headEnd/>
            <a:tailEnd/>
          </a:ln>
          <a:effectLst/>
        </p:spPr>
        <p:txBody>
          <a:bodyPr wrap="none" anchor="ctr"/>
          <a:lstStyle/>
          <a:p>
            <a:pPr algn="ctr" eaLnBrk="0" fontAlgn="base" hangingPunct="0">
              <a:spcBef>
                <a:spcPct val="0"/>
              </a:spcBef>
              <a:spcAft>
                <a:spcPct val="0"/>
              </a:spcAft>
            </a:pPr>
            <a:r>
              <a:rPr lang="en-US" sz="2800" kern="0" dirty="0" smtClean="0">
                <a:solidFill>
                  <a:srgbClr val="0000FF"/>
                </a:solidFill>
                <a:latin typeface="Times New Roman" pitchFamily="18" charset="0"/>
              </a:rPr>
              <a:t>delay</a:t>
            </a:r>
            <a:endParaRPr lang="en-US" sz="2800" kern="0" dirty="0">
              <a:solidFill>
                <a:srgbClr val="0000FF"/>
              </a:solidFill>
              <a:latin typeface="Times New Roman" pitchFamily="18" charset="0"/>
            </a:endParaRPr>
          </a:p>
        </p:txBody>
      </p:sp>
      <p:cxnSp>
        <p:nvCxnSpPr>
          <p:cNvPr id="34" name="AutoShape 8"/>
          <p:cNvCxnSpPr>
            <a:cxnSpLocks noChangeShapeType="1"/>
            <a:stCxn id="33" idx="2"/>
            <a:endCxn id="28" idx="2"/>
          </p:cNvCxnSpPr>
          <p:nvPr/>
        </p:nvCxnSpPr>
        <p:spPr bwMode="auto">
          <a:xfrm rot="5400000" flipH="1" flipV="1">
            <a:off x="3250183" y="987461"/>
            <a:ext cx="84381" cy="3061211"/>
          </a:xfrm>
          <a:prstGeom prst="bentConnector3">
            <a:avLst>
              <a:gd name="adj1" fmla="val -270914"/>
            </a:avLst>
          </a:prstGeom>
          <a:noFill/>
          <a:ln w="57150">
            <a:solidFill>
              <a:srgbClr val="0000FF"/>
            </a:solidFill>
            <a:miter lim="800000"/>
            <a:headEnd/>
            <a:tailEnd type="triangle" w="med" len="med"/>
          </a:ln>
          <a:effectLst/>
        </p:spPr>
      </p:cxnSp>
      <p:cxnSp>
        <p:nvCxnSpPr>
          <p:cNvPr id="35" name="AutoShape 8"/>
          <p:cNvCxnSpPr>
            <a:cxnSpLocks noChangeShapeType="1"/>
            <a:endCxn id="36" idx="0"/>
          </p:cNvCxnSpPr>
          <p:nvPr/>
        </p:nvCxnSpPr>
        <p:spPr bwMode="auto">
          <a:xfrm rot="16200000" flipH="1">
            <a:off x="2684304" y="1065286"/>
            <a:ext cx="643086" cy="4276"/>
          </a:xfrm>
          <a:prstGeom prst="bentConnector3">
            <a:avLst>
              <a:gd name="adj1" fmla="val 50000"/>
            </a:avLst>
          </a:prstGeom>
          <a:noFill/>
          <a:ln w="57150">
            <a:solidFill>
              <a:schemeClr val="tx1"/>
            </a:solidFill>
            <a:miter lim="800000"/>
            <a:headEnd/>
            <a:tailEnd type="triangle" w="med" len="med"/>
          </a:ln>
          <a:effectLst/>
        </p:spPr>
      </p:cxnSp>
      <p:sp>
        <p:nvSpPr>
          <p:cNvPr id="36" name="Rectangle 9"/>
          <p:cNvSpPr>
            <a:spLocks noChangeArrowheads="1"/>
          </p:cNvSpPr>
          <p:nvPr/>
        </p:nvSpPr>
        <p:spPr bwMode="auto">
          <a:xfrm>
            <a:off x="2550785" y="1388967"/>
            <a:ext cx="914400" cy="581025"/>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defRPr/>
            </a:pPr>
            <a:r>
              <a:rPr lang="en-US" sz="2800" b="1" kern="0" dirty="0" smtClean="0">
                <a:solidFill>
                  <a:srgbClr val="3333FF"/>
                </a:solidFill>
                <a:latin typeface="Times New Roman" pitchFamily="18" charset="0"/>
              </a:rPr>
              <a:t>VOR</a:t>
            </a:r>
            <a:endParaRPr lang="en-US" sz="2800" b="1" kern="0" dirty="0">
              <a:solidFill>
                <a:srgbClr val="3333FF"/>
              </a:solidFill>
              <a:latin typeface="Times New Roman" pitchFamily="18" charset="0"/>
            </a:endParaRPr>
          </a:p>
        </p:txBody>
      </p:sp>
      <p:cxnSp>
        <p:nvCxnSpPr>
          <p:cNvPr id="37" name="AutoShape 10"/>
          <p:cNvCxnSpPr>
            <a:cxnSpLocks noChangeShapeType="1"/>
            <a:stCxn id="36" idx="2"/>
            <a:endCxn id="28" idx="1"/>
          </p:cNvCxnSpPr>
          <p:nvPr/>
        </p:nvCxnSpPr>
        <p:spPr bwMode="auto">
          <a:xfrm rot="16200000" flipH="1">
            <a:off x="3569762" y="1408215"/>
            <a:ext cx="288397" cy="1411950"/>
          </a:xfrm>
          <a:prstGeom prst="bentConnector2">
            <a:avLst/>
          </a:prstGeom>
          <a:noFill/>
          <a:ln w="57150">
            <a:solidFill>
              <a:srgbClr val="3333FF"/>
            </a:solidFill>
            <a:miter lim="800000"/>
            <a:headEnd/>
            <a:tailEnd type="triangle" w="med" len="med"/>
          </a:ln>
          <a:effectLst/>
        </p:spPr>
      </p:cxnSp>
      <p:sp>
        <p:nvSpPr>
          <p:cNvPr id="39" name="TextBox 38"/>
          <p:cNvSpPr txBox="1"/>
          <p:nvPr/>
        </p:nvSpPr>
        <p:spPr>
          <a:xfrm>
            <a:off x="381000" y="152400"/>
            <a:ext cx="1332374" cy="571413"/>
          </a:xfrm>
          <a:prstGeom prst="rect">
            <a:avLst/>
          </a:prstGeom>
          <a:noFill/>
          <a:ln>
            <a:noFill/>
          </a:ln>
        </p:spPr>
        <p:txBody>
          <a:bodyPr wrap="none" lIns="0" rIns="0" rtlCol="0">
            <a:noAutofit/>
          </a:bodyPr>
          <a:lstStyle/>
          <a:p>
            <a:pPr algn="ctr"/>
            <a:r>
              <a:rPr lang="en-US" sz="2800" b="1" dirty="0" smtClean="0">
                <a:solidFill>
                  <a:srgbClr val="0000FF"/>
                </a:solidFill>
                <a:latin typeface="Arial" pitchFamily="34" charset="0"/>
                <a:cs typeface="Arial" pitchFamily="34" charset="0"/>
              </a:rPr>
              <a:t>cyber</a:t>
            </a:r>
            <a:endParaRPr lang="en-US" sz="2800" b="1" dirty="0">
              <a:solidFill>
                <a:srgbClr val="0000FF"/>
              </a:solidFill>
              <a:latin typeface="Arial" pitchFamily="34" charset="0"/>
              <a:cs typeface="Arial" pitchFamily="34" charset="0"/>
            </a:endParaRPr>
          </a:p>
        </p:txBody>
      </p:sp>
      <p:sp>
        <p:nvSpPr>
          <p:cNvPr id="40" name="TextBox 39"/>
          <p:cNvSpPr txBox="1"/>
          <p:nvPr/>
        </p:nvSpPr>
        <p:spPr>
          <a:xfrm>
            <a:off x="3048000" y="152401"/>
            <a:ext cx="2285825" cy="533399"/>
          </a:xfrm>
          <a:prstGeom prst="rect">
            <a:avLst/>
          </a:prstGeom>
          <a:noFill/>
          <a:ln w="38100">
            <a:noFill/>
          </a:ln>
        </p:spPr>
        <p:txBody>
          <a:bodyPr wrap="none" lIns="0" rIns="0" rtlCol="0">
            <a:noAutofit/>
          </a:bodyPr>
          <a:lstStyle/>
          <a:p>
            <a:pPr algn="ctr"/>
            <a:r>
              <a:rPr lang="en-US" sz="2800" b="1" dirty="0" smtClean="0">
                <a:solidFill>
                  <a:prstClr val="black"/>
                </a:solidFill>
                <a:latin typeface="Arial" pitchFamily="34" charset="0"/>
                <a:cs typeface="Arial" pitchFamily="34" charset="0"/>
              </a:rPr>
              <a:t>act &amp; sense</a:t>
            </a:r>
            <a:endParaRPr lang="en-US" sz="2800" b="1" dirty="0">
              <a:solidFill>
                <a:prstClr val="black"/>
              </a:solidFill>
              <a:latin typeface="Arial" pitchFamily="34" charset="0"/>
              <a:cs typeface="Arial" pitchFamily="34" charset="0"/>
            </a:endParaRPr>
          </a:p>
        </p:txBody>
      </p:sp>
      <p:sp>
        <p:nvSpPr>
          <p:cNvPr id="41" name="TextBox 40"/>
          <p:cNvSpPr txBox="1"/>
          <p:nvPr/>
        </p:nvSpPr>
        <p:spPr>
          <a:xfrm>
            <a:off x="6629400" y="152400"/>
            <a:ext cx="1981200" cy="609600"/>
          </a:xfrm>
          <a:prstGeom prst="rect">
            <a:avLst/>
          </a:prstGeom>
          <a:noFill/>
        </p:spPr>
        <p:txBody>
          <a:bodyPr wrap="square" lIns="0" rIns="0" rtlCol="0">
            <a:noAutofit/>
          </a:bodyPr>
          <a:lstStyle/>
          <a:p>
            <a:pPr algn="ctr"/>
            <a:r>
              <a:rPr lang="en-US" sz="2800" b="1" dirty="0" smtClean="0">
                <a:solidFill>
                  <a:srgbClr val="FF0000"/>
                </a:solidFill>
                <a:latin typeface="Arial" pitchFamily="34" charset="0"/>
                <a:cs typeface="Arial" pitchFamily="34" charset="0"/>
              </a:rPr>
              <a:t>physical</a:t>
            </a:r>
            <a:endParaRPr lang="en-US" sz="2800" b="1" dirty="0">
              <a:solidFill>
                <a:srgbClr val="FF0000"/>
              </a:solidFill>
              <a:latin typeface="Arial" pitchFamily="34" charset="0"/>
              <a:cs typeface="Arial" pitchFamily="34" charset="0"/>
            </a:endParaRPr>
          </a:p>
        </p:txBody>
      </p:sp>
      <p:grpSp>
        <p:nvGrpSpPr>
          <p:cNvPr id="2" name="Group 25"/>
          <p:cNvGrpSpPr/>
          <p:nvPr/>
        </p:nvGrpSpPr>
        <p:grpSpPr>
          <a:xfrm>
            <a:off x="4164729" y="685800"/>
            <a:ext cx="1143000" cy="876586"/>
            <a:chOff x="6341782" y="2133600"/>
            <a:chExt cx="1887818" cy="1447800"/>
          </a:xfrm>
        </p:grpSpPr>
        <p:sp>
          <p:nvSpPr>
            <p:cNvPr id="46" name="Rectangle 45"/>
            <p:cNvSpPr/>
            <p:nvPr/>
          </p:nvSpPr>
          <p:spPr>
            <a:xfrm rot="19858935">
              <a:off x="6341782" y="3257704"/>
              <a:ext cx="609600" cy="228600"/>
            </a:xfrm>
            <a:prstGeom prst="rect">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7" name="Oval 46"/>
            <p:cNvSpPr/>
            <p:nvPr/>
          </p:nvSpPr>
          <p:spPr>
            <a:xfrm>
              <a:off x="6705600" y="2133600"/>
              <a:ext cx="1447800" cy="1447800"/>
            </a:xfrm>
            <a:prstGeom prst="ellipse">
              <a:avLst/>
            </a:prstGeom>
            <a:solidFill>
              <a:srgbClr val="FFCC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en-US" sz="3200" b="1" dirty="0">
                <a:solidFill>
                  <a:srgbClr val="000000"/>
                </a:solidFill>
              </a:endParaRPr>
            </a:p>
          </p:txBody>
        </p:sp>
        <p:sp>
          <p:nvSpPr>
            <p:cNvPr id="48" name="Chord 47"/>
            <p:cNvSpPr/>
            <p:nvPr/>
          </p:nvSpPr>
          <p:spPr>
            <a:xfrm rot="10800000">
              <a:off x="7772400" y="2478294"/>
              <a:ext cx="457200" cy="761999"/>
            </a:xfrm>
            <a:prstGeom prst="chord">
              <a:avLst>
                <a:gd name="adj1" fmla="val 5459106"/>
                <a:gd name="adj2" fmla="val 16200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50" name="Left Arrow 49"/>
          <p:cNvSpPr/>
          <p:nvPr/>
        </p:nvSpPr>
        <p:spPr bwMode="auto">
          <a:xfrm>
            <a:off x="5334000" y="762000"/>
            <a:ext cx="937846" cy="762000"/>
          </a:xfrm>
          <a:prstGeom prst="leftArrow">
            <a:avLst/>
          </a:prstGeom>
          <a:noFill/>
          <a:ln w="57150" cap="flat" cmpd="sng" algn="ctr">
            <a:solidFill>
              <a:schemeClr val="tx1"/>
            </a:solidFill>
            <a:prstDash val="solid"/>
            <a:round/>
            <a:headEnd type="none" w="med" len="med"/>
            <a:tailEnd type="none" w="med" len="med"/>
          </a:ln>
          <a:effectLst/>
        </p:spPr>
        <p:txBody>
          <a:bodyPr vert="horz" wrap="none" lIns="0" tIns="0" rIns="0" bIns="0" numCol="1" rtlCol="0" anchor="t" anchorCtr="0" compatLnSpc="1">
            <a:prstTxWarp prst="textNoShape">
              <a:avLst/>
            </a:prstTxWarp>
          </a:bodyPr>
          <a:lstStyle/>
          <a:p>
            <a:pPr algn="ctr" fontAlgn="base">
              <a:spcBef>
                <a:spcPct val="0"/>
              </a:spcBef>
              <a:spcAft>
                <a:spcPct val="0"/>
              </a:spcAft>
            </a:pPr>
            <a:endParaRPr lang="en-US" sz="2800" b="1" dirty="0" smtClean="0">
              <a:solidFill>
                <a:srgbClr val="000000"/>
              </a:solidFill>
            </a:endParaRPr>
          </a:p>
        </p:txBody>
      </p:sp>
      <p:cxnSp>
        <p:nvCxnSpPr>
          <p:cNvPr id="61" name="AutoShape 8"/>
          <p:cNvCxnSpPr>
            <a:cxnSpLocks noChangeShapeType="1"/>
            <a:stCxn id="24" idx="1"/>
            <a:endCxn id="62" idx="1"/>
          </p:cNvCxnSpPr>
          <p:nvPr/>
        </p:nvCxnSpPr>
        <p:spPr bwMode="auto">
          <a:xfrm rot="10800000" flipH="1" flipV="1">
            <a:off x="1214721" y="1143235"/>
            <a:ext cx="490316" cy="2191139"/>
          </a:xfrm>
          <a:prstGeom prst="bentConnector3">
            <a:avLst>
              <a:gd name="adj1" fmla="val -46623"/>
            </a:avLst>
          </a:prstGeom>
          <a:noFill/>
          <a:ln w="76200">
            <a:solidFill>
              <a:srgbClr val="0070C0"/>
            </a:solidFill>
            <a:miter lim="800000"/>
            <a:headEnd/>
            <a:tailEnd type="triangle" w="med" len="med"/>
          </a:ln>
          <a:effectLst/>
        </p:spPr>
      </p:cxnSp>
      <p:sp>
        <p:nvSpPr>
          <p:cNvPr id="62" name="Rectangle 9"/>
          <p:cNvSpPr>
            <a:spLocks noChangeArrowheads="1"/>
          </p:cNvSpPr>
          <p:nvPr/>
        </p:nvSpPr>
        <p:spPr bwMode="auto">
          <a:xfrm>
            <a:off x="1705037" y="2991814"/>
            <a:ext cx="1447800" cy="685121"/>
          </a:xfrm>
          <a:prstGeom prst="rect">
            <a:avLst/>
          </a:prstGeom>
          <a:noFill/>
          <a:ln w="57150">
            <a:solidFill>
              <a:srgbClr val="0070C0"/>
            </a:solidFill>
            <a:miter lim="800000"/>
            <a:headEnd/>
            <a:tailEnd/>
          </a:ln>
          <a:effectLst/>
        </p:spPr>
        <p:txBody>
          <a:bodyPr wrap="none" anchor="ctr"/>
          <a:lstStyle/>
          <a:p>
            <a:pPr algn="ctr" eaLnBrk="0" fontAlgn="base" hangingPunct="0">
              <a:spcBef>
                <a:spcPct val="0"/>
              </a:spcBef>
              <a:spcAft>
                <a:spcPct val="0"/>
              </a:spcAft>
            </a:pPr>
            <a:r>
              <a:rPr lang="en-US" sz="3600" kern="0" dirty="0" smtClean="0">
                <a:solidFill>
                  <a:srgbClr val="0000FF"/>
                </a:solidFill>
                <a:latin typeface="Times New Roman" pitchFamily="18" charset="0"/>
              </a:rPr>
              <a:t>delay</a:t>
            </a:r>
            <a:endParaRPr lang="en-US" sz="3600" kern="0" dirty="0">
              <a:solidFill>
                <a:srgbClr val="0000FF"/>
              </a:solidFill>
              <a:latin typeface="Times New Roman" pitchFamily="18" charset="0"/>
            </a:endParaRPr>
          </a:p>
        </p:txBody>
      </p:sp>
      <p:sp>
        <p:nvSpPr>
          <p:cNvPr id="63" name="Rectangle 4"/>
          <p:cNvSpPr>
            <a:spLocks noChangeArrowheads="1"/>
          </p:cNvSpPr>
          <p:nvPr/>
        </p:nvSpPr>
        <p:spPr bwMode="auto">
          <a:xfrm>
            <a:off x="3944999" y="2971800"/>
            <a:ext cx="1570038" cy="729632"/>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3600" dirty="0" smtClean="0">
                <a:solidFill>
                  <a:srgbClr val="000000"/>
                </a:solidFill>
                <a:latin typeface="Times New Roman" pitchFamily="18" charset="0"/>
              </a:rPr>
              <a:t>Act</a:t>
            </a:r>
            <a:endParaRPr lang="en-US" sz="3600" dirty="0">
              <a:solidFill>
                <a:srgbClr val="000000"/>
              </a:solidFill>
              <a:latin typeface="Times New Roman" pitchFamily="18" charset="0"/>
            </a:endParaRPr>
          </a:p>
        </p:txBody>
      </p:sp>
      <p:cxnSp>
        <p:nvCxnSpPr>
          <p:cNvPr id="64" name="AutoShape 8"/>
          <p:cNvCxnSpPr>
            <a:cxnSpLocks noChangeShapeType="1"/>
            <a:stCxn id="62" idx="3"/>
            <a:endCxn id="63" idx="1"/>
          </p:cNvCxnSpPr>
          <p:nvPr/>
        </p:nvCxnSpPr>
        <p:spPr bwMode="auto">
          <a:xfrm>
            <a:off x="3152837" y="3334375"/>
            <a:ext cx="792162" cy="2241"/>
          </a:xfrm>
          <a:prstGeom prst="bentConnector3">
            <a:avLst>
              <a:gd name="adj1" fmla="val 50000"/>
            </a:avLst>
          </a:prstGeom>
          <a:noFill/>
          <a:ln w="76200">
            <a:solidFill>
              <a:srgbClr val="0070C0"/>
            </a:solidFill>
            <a:miter lim="800000"/>
            <a:headEnd/>
            <a:tailEnd type="triangle" w="med" len="med"/>
          </a:ln>
          <a:effectLst/>
        </p:spPr>
      </p:cxnSp>
      <p:cxnSp>
        <p:nvCxnSpPr>
          <p:cNvPr id="65" name="Straight Arrow Connector 64"/>
          <p:cNvCxnSpPr>
            <a:stCxn id="63" idx="3"/>
          </p:cNvCxnSpPr>
          <p:nvPr/>
        </p:nvCxnSpPr>
        <p:spPr bwMode="auto">
          <a:xfrm flipV="1">
            <a:off x="5515037" y="3325522"/>
            <a:ext cx="914400" cy="11094"/>
          </a:xfrm>
          <a:prstGeom prst="straightConnector1">
            <a:avLst/>
          </a:prstGeom>
          <a:noFill/>
          <a:ln w="76200" cap="flat" cmpd="sng" algn="ctr">
            <a:solidFill>
              <a:srgbClr val="FF0000"/>
            </a:solidFill>
            <a:prstDash val="solid"/>
            <a:round/>
            <a:headEnd type="none" w="med" len="med"/>
            <a:tailEnd type="arrow"/>
          </a:ln>
          <a:effectLst/>
        </p:spPr>
      </p:cxnSp>
      <p:grpSp>
        <p:nvGrpSpPr>
          <p:cNvPr id="38" name="Group 22"/>
          <p:cNvGrpSpPr/>
          <p:nvPr/>
        </p:nvGrpSpPr>
        <p:grpSpPr>
          <a:xfrm>
            <a:off x="6781800" y="827536"/>
            <a:ext cx="866837" cy="2982464"/>
            <a:chOff x="7183350" y="2744362"/>
            <a:chExt cx="1219200" cy="3672799"/>
          </a:xfrm>
          <a:solidFill>
            <a:srgbClr val="FF0000"/>
          </a:solidFill>
        </p:grpSpPr>
        <p:sp>
          <p:nvSpPr>
            <p:cNvPr id="42" name="Line 15"/>
            <p:cNvSpPr>
              <a:spLocks noChangeShapeType="1"/>
            </p:cNvSpPr>
            <p:nvPr/>
          </p:nvSpPr>
          <p:spPr bwMode="auto">
            <a:xfrm flipV="1">
              <a:off x="8382000" y="2744362"/>
              <a:ext cx="0" cy="2894437"/>
            </a:xfrm>
            <a:prstGeom prst="line">
              <a:avLst/>
            </a:prstGeom>
            <a:grpFill/>
            <a:ln w="127000">
              <a:solidFill>
                <a:srgbClr val="FF0000"/>
              </a:solidFill>
              <a:round/>
              <a:headEnd/>
              <a:tailEnd/>
            </a:ln>
            <a:effectLst/>
          </p:spPr>
          <p:txBody>
            <a:bodyPr wrap="square">
              <a:spAutoFit/>
            </a:bodyPr>
            <a:lstStyle/>
            <a:p>
              <a:pPr eaLnBrk="0" fontAlgn="base" hangingPunct="0">
                <a:spcBef>
                  <a:spcPct val="0"/>
                </a:spcBef>
                <a:spcAft>
                  <a:spcPct val="0"/>
                </a:spcAft>
              </a:pPr>
              <a:endParaRPr lang="en-US" sz="2000">
                <a:solidFill>
                  <a:srgbClr val="000000"/>
                </a:solidFill>
              </a:endParaRPr>
            </a:p>
          </p:txBody>
        </p:sp>
        <p:grpSp>
          <p:nvGrpSpPr>
            <p:cNvPr id="43" name="Group 68"/>
            <p:cNvGrpSpPr/>
            <p:nvPr/>
          </p:nvGrpSpPr>
          <p:grpSpPr>
            <a:xfrm rot="7965438">
              <a:off x="7187319" y="5201930"/>
              <a:ext cx="1211262" cy="1219200"/>
              <a:chOff x="946150" y="4841875"/>
              <a:chExt cx="1211262" cy="1219200"/>
            </a:xfrm>
            <a:grpFill/>
          </p:grpSpPr>
          <p:sp>
            <p:nvSpPr>
              <p:cNvPr id="44" name="Freeform 24"/>
              <p:cNvSpPr>
                <a:spLocks/>
              </p:cNvSpPr>
              <p:nvPr/>
            </p:nvSpPr>
            <p:spPr bwMode="auto">
              <a:xfrm>
                <a:off x="946150" y="4841875"/>
                <a:ext cx="1211262" cy="1219200"/>
              </a:xfrm>
              <a:custGeom>
                <a:avLst/>
                <a:gdLst/>
                <a:ahLst/>
                <a:cxnLst>
                  <a:cxn ang="0">
                    <a:pos x="1013" y="660"/>
                  </a:cxn>
                  <a:cxn ang="0">
                    <a:pos x="993" y="312"/>
                  </a:cxn>
                  <a:cxn ang="0">
                    <a:pos x="953" y="194"/>
                  </a:cxn>
                  <a:cxn ang="0">
                    <a:pos x="897" y="144"/>
                  </a:cxn>
                  <a:cxn ang="0">
                    <a:pos x="837" y="125"/>
                  </a:cxn>
                  <a:cxn ang="0">
                    <a:pos x="760" y="91"/>
                  </a:cxn>
                  <a:cxn ang="0">
                    <a:pos x="672" y="50"/>
                  </a:cxn>
                  <a:cxn ang="0">
                    <a:pos x="595" y="18"/>
                  </a:cxn>
                  <a:cxn ang="0">
                    <a:pos x="533" y="3"/>
                  </a:cxn>
                  <a:cxn ang="0">
                    <a:pos x="453" y="0"/>
                  </a:cxn>
                  <a:cxn ang="0">
                    <a:pos x="367" y="6"/>
                  </a:cxn>
                  <a:cxn ang="0">
                    <a:pos x="290" y="18"/>
                  </a:cxn>
                  <a:cxn ang="0">
                    <a:pos x="202" y="94"/>
                  </a:cxn>
                  <a:cxn ang="0">
                    <a:pos x="116" y="211"/>
                  </a:cxn>
                  <a:cxn ang="0">
                    <a:pos x="23" y="243"/>
                  </a:cxn>
                  <a:cxn ang="0">
                    <a:pos x="18" y="328"/>
                  </a:cxn>
                  <a:cxn ang="0">
                    <a:pos x="42" y="377"/>
                  </a:cxn>
                  <a:cxn ang="0">
                    <a:pos x="22" y="420"/>
                  </a:cxn>
                  <a:cxn ang="0">
                    <a:pos x="14" y="451"/>
                  </a:cxn>
                  <a:cxn ang="0">
                    <a:pos x="53" y="485"/>
                  </a:cxn>
                  <a:cxn ang="0">
                    <a:pos x="102" y="486"/>
                  </a:cxn>
                  <a:cxn ang="0">
                    <a:pos x="154" y="469"/>
                  </a:cxn>
                  <a:cxn ang="0">
                    <a:pos x="156" y="489"/>
                  </a:cxn>
                  <a:cxn ang="0">
                    <a:pos x="117" y="536"/>
                  </a:cxn>
                  <a:cxn ang="0">
                    <a:pos x="101" y="559"/>
                  </a:cxn>
                  <a:cxn ang="0">
                    <a:pos x="133" y="606"/>
                  </a:cxn>
                  <a:cxn ang="0">
                    <a:pos x="222" y="598"/>
                  </a:cxn>
                  <a:cxn ang="0">
                    <a:pos x="269" y="644"/>
                  </a:cxn>
                  <a:cxn ang="0">
                    <a:pos x="291" y="734"/>
                  </a:cxn>
                  <a:cxn ang="0">
                    <a:pos x="340" y="864"/>
                  </a:cxn>
                  <a:cxn ang="0">
                    <a:pos x="408" y="964"/>
                  </a:cxn>
                  <a:cxn ang="0">
                    <a:pos x="447" y="1009"/>
                  </a:cxn>
                  <a:cxn ang="0">
                    <a:pos x="489" y="504"/>
                  </a:cxn>
                  <a:cxn ang="0">
                    <a:pos x="446" y="443"/>
                  </a:cxn>
                  <a:cxn ang="0">
                    <a:pos x="450" y="419"/>
                  </a:cxn>
                  <a:cxn ang="0">
                    <a:pos x="511" y="380"/>
                  </a:cxn>
                  <a:cxn ang="0">
                    <a:pos x="566" y="398"/>
                  </a:cxn>
                  <a:cxn ang="0">
                    <a:pos x="585" y="427"/>
                  </a:cxn>
                  <a:cxn ang="0">
                    <a:pos x="580" y="448"/>
                  </a:cxn>
                  <a:cxn ang="0">
                    <a:pos x="542" y="510"/>
                  </a:cxn>
                  <a:cxn ang="0">
                    <a:pos x="489" y="1045"/>
                  </a:cxn>
                  <a:cxn ang="0">
                    <a:pos x="570" y="1092"/>
                  </a:cxn>
                  <a:cxn ang="0">
                    <a:pos x="655" y="1132"/>
                  </a:cxn>
                  <a:cxn ang="0">
                    <a:pos x="731" y="1170"/>
                  </a:cxn>
                  <a:cxn ang="0">
                    <a:pos x="797" y="1225"/>
                  </a:cxn>
                  <a:cxn ang="0">
                    <a:pos x="916" y="1332"/>
                  </a:cxn>
                  <a:cxn ang="0">
                    <a:pos x="1043" y="1438"/>
                  </a:cxn>
                  <a:cxn ang="0">
                    <a:pos x="1137" y="1515"/>
                  </a:cxn>
                  <a:cxn ang="0">
                    <a:pos x="1526" y="1130"/>
                  </a:cxn>
                  <a:cxn ang="0">
                    <a:pos x="1463" y="1099"/>
                  </a:cxn>
                  <a:cxn ang="0">
                    <a:pos x="1317" y="1025"/>
                  </a:cxn>
                  <a:cxn ang="0">
                    <a:pos x="1160" y="936"/>
                  </a:cxn>
                  <a:cxn ang="0">
                    <a:pos x="1058" y="862"/>
                  </a:cxn>
                </a:cxnLst>
                <a:rect l="0" t="0" r="r" b="b"/>
                <a:pathLst>
                  <a:path w="1526" h="1536">
                    <a:moveTo>
                      <a:pt x="1058" y="862"/>
                    </a:moveTo>
                    <a:lnTo>
                      <a:pt x="1037" y="817"/>
                    </a:lnTo>
                    <a:lnTo>
                      <a:pt x="1022" y="748"/>
                    </a:lnTo>
                    <a:lnTo>
                      <a:pt x="1013" y="660"/>
                    </a:lnTo>
                    <a:lnTo>
                      <a:pt x="1006" y="565"/>
                    </a:lnTo>
                    <a:lnTo>
                      <a:pt x="1002" y="470"/>
                    </a:lnTo>
                    <a:lnTo>
                      <a:pt x="998" y="382"/>
                    </a:lnTo>
                    <a:lnTo>
                      <a:pt x="993" y="312"/>
                    </a:lnTo>
                    <a:lnTo>
                      <a:pt x="983" y="267"/>
                    </a:lnTo>
                    <a:lnTo>
                      <a:pt x="973" y="239"/>
                    </a:lnTo>
                    <a:lnTo>
                      <a:pt x="963" y="215"/>
                    </a:lnTo>
                    <a:lnTo>
                      <a:pt x="953" y="194"/>
                    </a:lnTo>
                    <a:lnTo>
                      <a:pt x="942" y="176"/>
                    </a:lnTo>
                    <a:lnTo>
                      <a:pt x="929" y="162"/>
                    </a:lnTo>
                    <a:lnTo>
                      <a:pt x="914" y="152"/>
                    </a:lnTo>
                    <a:lnTo>
                      <a:pt x="897" y="144"/>
                    </a:lnTo>
                    <a:lnTo>
                      <a:pt x="875" y="138"/>
                    </a:lnTo>
                    <a:lnTo>
                      <a:pt x="865" y="136"/>
                    </a:lnTo>
                    <a:lnTo>
                      <a:pt x="852" y="131"/>
                    </a:lnTo>
                    <a:lnTo>
                      <a:pt x="837" y="125"/>
                    </a:lnTo>
                    <a:lnTo>
                      <a:pt x="820" y="118"/>
                    </a:lnTo>
                    <a:lnTo>
                      <a:pt x="801" y="109"/>
                    </a:lnTo>
                    <a:lnTo>
                      <a:pt x="782" y="101"/>
                    </a:lnTo>
                    <a:lnTo>
                      <a:pt x="760" y="91"/>
                    </a:lnTo>
                    <a:lnTo>
                      <a:pt x="739" y="80"/>
                    </a:lnTo>
                    <a:lnTo>
                      <a:pt x="717" y="70"/>
                    </a:lnTo>
                    <a:lnTo>
                      <a:pt x="694" y="61"/>
                    </a:lnTo>
                    <a:lnTo>
                      <a:pt x="672" y="50"/>
                    </a:lnTo>
                    <a:lnTo>
                      <a:pt x="651" y="41"/>
                    </a:lnTo>
                    <a:lnTo>
                      <a:pt x="631" y="32"/>
                    </a:lnTo>
                    <a:lnTo>
                      <a:pt x="612" y="24"/>
                    </a:lnTo>
                    <a:lnTo>
                      <a:pt x="595" y="18"/>
                    </a:lnTo>
                    <a:lnTo>
                      <a:pt x="579" y="12"/>
                    </a:lnTo>
                    <a:lnTo>
                      <a:pt x="565" y="9"/>
                    </a:lnTo>
                    <a:lnTo>
                      <a:pt x="550" y="6"/>
                    </a:lnTo>
                    <a:lnTo>
                      <a:pt x="533" y="3"/>
                    </a:lnTo>
                    <a:lnTo>
                      <a:pt x="514" y="2"/>
                    </a:lnTo>
                    <a:lnTo>
                      <a:pt x="495" y="1"/>
                    </a:lnTo>
                    <a:lnTo>
                      <a:pt x="474" y="0"/>
                    </a:lnTo>
                    <a:lnTo>
                      <a:pt x="453" y="0"/>
                    </a:lnTo>
                    <a:lnTo>
                      <a:pt x="431" y="0"/>
                    </a:lnTo>
                    <a:lnTo>
                      <a:pt x="409" y="1"/>
                    </a:lnTo>
                    <a:lnTo>
                      <a:pt x="388" y="3"/>
                    </a:lnTo>
                    <a:lnTo>
                      <a:pt x="367" y="6"/>
                    </a:lnTo>
                    <a:lnTo>
                      <a:pt x="346" y="8"/>
                    </a:lnTo>
                    <a:lnTo>
                      <a:pt x="325" y="10"/>
                    </a:lnTo>
                    <a:lnTo>
                      <a:pt x="307" y="15"/>
                    </a:lnTo>
                    <a:lnTo>
                      <a:pt x="290" y="18"/>
                    </a:lnTo>
                    <a:lnTo>
                      <a:pt x="273" y="23"/>
                    </a:lnTo>
                    <a:lnTo>
                      <a:pt x="248" y="38"/>
                    </a:lnTo>
                    <a:lnTo>
                      <a:pt x="224" y="63"/>
                    </a:lnTo>
                    <a:lnTo>
                      <a:pt x="202" y="94"/>
                    </a:lnTo>
                    <a:lnTo>
                      <a:pt x="180" y="129"/>
                    </a:lnTo>
                    <a:lnTo>
                      <a:pt x="158" y="162"/>
                    </a:lnTo>
                    <a:lnTo>
                      <a:pt x="138" y="191"/>
                    </a:lnTo>
                    <a:lnTo>
                      <a:pt x="116" y="211"/>
                    </a:lnTo>
                    <a:lnTo>
                      <a:pt x="93" y="219"/>
                    </a:lnTo>
                    <a:lnTo>
                      <a:pt x="67" y="222"/>
                    </a:lnTo>
                    <a:lnTo>
                      <a:pt x="44" y="230"/>
                    </a:lnTo>
                    <a:lnTo>
                      <a:pt x="23" y="243"/>
                    </a:lnTo>
                    <a:lnTo>
                      <a:pt x="8" y="260"/>
                    </a:lnTo>
                    <a:lnTo>
                      <a:pt x="0" y="281"/>
                    </a:lnTo>
                    <a:lnTo>
                      <a:pt x="3" y="304"/>
                    </a:lnTo>
                    <a:lnTo>
                      <a:pt x="18" y="328"/>
                    </a:lnTo>
                    <a:lnTo>
                      <a:pt x="47" y="355"/>
                    </a:lnTo>
                    <a:lnTo>
                      <a:pt x="48" y="359"/>
                    </a:lnTo>
                    <a:lnTo>
                      <a:pt x="45" y="366"/>
                    </a:lnTo>
                    <a:lnTo>
                      <a:pt x="42" y="377"/>
                    </a:lnTo>
                    <a:lnTo>
                      <a:pt x="37" y="389"/>
                    </a:lnTo>
                    <a:lnTo>
                      <a:pt x="32" y="401"/>
                    </a:lnTo>
                    <a:lnTo>
                      <a:pt x="27" y="411"/>
                    </a:lnTo>
                    <a:lnTo>
                      <a:pt x="22" y="420"/>
                    </a:lnTo>
                    <a:lnTo>
                      <a:pt x="19" y="425"/>
                    </a:lnTo>
                    <a:lnTo>
                      <a:pt x="14" y="433"/>
                    </a:lnTo>
                    <a:lnTo>
                      <a:pt x="13" y="442"/>
                    </a:lnTo>
                    <a:lnTo>
                      <a:pt x="14" y="451"/>
                    </a:lnTo>
                    <a:lnTo>
                      <a:pt x="20" y="462"/>
                    </a:lnTo>
                    <a:lnTo>
                      <a:pt x="28" y="471"/>
                    </a:lnTo>
                    <a:lnTo>
                      <a:pt x="40" y="479"/>
                    </a:lnTo>
                    <a:lnTo>
                      <a:pt x="53" y="485"/>
                    </a:lnTo>
                    <a:lnTo>
                      <a:pt x="70" y="489"/>
                    </a:lnTo>
                    <a:lnTo>
                      <a:pt x="79" y="489"/>
                    </a:lnTo>
                    <a:lnTo>
                      <a:pt x="89" y="488"/>
                    </a:lnTo>
                    <a:lnTo>
                      <a:pt x="102" y="486"/>
                    </a:lnTo>
                    <a:lnTo>
                      <a:pt x="116" y="481"/>
                    </a:lnTo>
                    <a:lnTo>
                      <a:pt x="129" y="478"/>
                    </a:lnTo>
                    <a:lnTo>
                      <a:pt x="142" y="473"/>
                    </a:lnTo>
                    <a:lnTo>
                      <a:pt x="154" y="469"/>
                    </a:lnTo>
                    <a:lnTo>
                      <a:pt x="163" y="465"/>
                    </a:lnTo>
                    <a:lnTo>
                      <a:pt x="164" y="469"/>
                    </a:lnTo>
                    <a:lnTo>
                      <a:pt x="162" y="476"/>
                    </a:lnTo>
                    <a:lnTo>
                      <a:pt x="156" y="489"/>
                    </a:lnTo>
                    <a:lnTo>
                      <a:pt x="142" y="510"/>
                    </a:lnTo>
                    <a:lnTo>
                      <a:pt x="133" y="522"/>
                    </a:lnTo>
                    <a:lnTo>
                      <a:pt x="125" y="530"/>
                    </a:lnTo>
                    <a:lnTo>
                      <a:pt x="117" y="536"/>
                    </a:lnTo>
                    <a:lnTo>
                      <a:pt x="111" y="540"/>
                    </a:lnTo>
                    <a:lnTo>
                      <a:pt x="105" y="545"/>
                    </a:lnTo>
                    <a:lnTo>
                      <a:pt x="102" y="551"/>
                    </a:lnTo>
                    <a:lnTo>
                      <a:pt x="101" y="559"/>
                    </a:lnTo>
                    <a:lnTo>
                      <a:pt x="101" y="569"/>
                    </a:lnTo>
                    <a:lnTo>
                      <a:pt x="105" y="582"/>
                    </a:lnTo>
                    <a:lnTo>
                      <a:pt x="117" y="594"/>
                    </a:lnTo>
                    <a:lnTo>
                      <a:pt x="133" y="606"/>
                    </a:lnTo>
                    <a:lnTo>
                      <a:pt x="154" y="613"/>
                    </a:lnTo>
                    <a:lnTo>
                      <a:pt x="176" y="615"/>
                    </a:lnTo>
                    <a:lnTo>
                      <a:pt x="199" y="610"/>
                    </a:lnTo>
                    <a:lnTo>
                      <a:pt x="222" y="598"/>
                    </a:lnTo>
                    <a:lnTo>
                      <a:pt x="242" y="574"/>
                    </a:lnTo>
                    <a:lnTo>
                      <a:pt x="254" y="598"/>
                    </a:lnTo>
                    <a:lnTo>
                      <a:pt x="262" y="621"/>
                    </a:lnTo>
                    <a:lnTo>
                      <a:pt x="269" y="644"/>
                    </a:lnTo>
                    <a:lnTo>
                      <a:pt x="276" y="667"/>
                    </a:lnTo>
                    <a:lnTo>
                      <a:pt x="280" y="690"/>
                    </a:lnTo>
                    <a:lnTo>
                      <a:pt x="285" y="712"/>
                    </a:lnTo>
                    <a:lnTo>
                      <a:pt x="291" y="734"/>
                    </a:lnTo>
                    <a:lnTo>
                      <a:pt x="298" y="756"/>
                    </a:lnTo>
                    <a:lnTo>
                      <a:pt x="314" y="799"/>
                    </a:lnTo>
                    <a:lnTo>
                      <a:pt x="328" y="835"/>
                    </a:lnTo>
                    <a:lnTo>
                      <a:pt x="340" y="864"/>
                    </a:lnTo>
                    <a:lnTo>
                      <a:pt x="353" y="889"/>
                    </a:lnTo>
                    <a:lnTo>
                      <a:pt x="368" y="912"/>
                    </a:lnTo>
                    <a:lnTo>
                      <a:pt x="386" y="936"/>
                    </a:lnTo>
                    <a:lnTo>
                      <a:pt x="408" y="964"/>
                    </a:lnTo>
                    <a:lnTo>
                      <a:pt x="436" y="998"/>
                    </a:lnTo>
                    <a:lnTo>
                      <a:pt x="439" y="1002"/>
                    </a:lnTo>
                    <a:lnTo>
                      <a:pt x="444" y="1006"/>
                    </a:lnTo>
                    <a:lnTo>
                      <a:pt x="447" y="1009"/>
                    </a:lnTo>
                    <a:lnTo>
                      <a:pt x="451" y="1014"/>
                    </a:lnTo>
                    <a:lnTo>
                      <a:pt x="515" y="522"/>
                    </a:lnTo>
                    <a:lnTo>
                      <a:pt x="503" y="516"/>
                    </a:lnTo>
                    <a:lnTo>
                      <a:pt x="489" y="504"/>
                    </a:lnTo>
                    <a:lnTo>
                      <a:pt x="476" y="489"/>
                    </a:lnTo>
                    <a:lnTo>
                      <a:pt x="465" y="472"/>
                    </a:lnTo>
                    <a:lnTo>
                      <a:pt x="454" y="456"/>
                    </a:lnTo>
                    <a:lnTo>
                      <a:pt x="446" y="443"/>
                    </a:lnTo>
                    <a:lnTo>
                      <a:pt x="442" y="433"/>
                    </a:lnTo>
                    <a:lnTo>
                      <a:pt x="439" y="430"/>
                    </a:lnTo>
                    <a:lnTo>
                      <a:pt x="443" y="426"/>
                    </a:lnTo>
                    <a:lnTo>
                      <a:pt x="450" y="419"/>
                    </a:lnTo>
                    <a:lnTo>
                      <a:pt x="462" y="409"/>
                    </a:lnTo>
                    <a:lnTo>
                      <a:pt x="477" y="398"/>
                    </a:lnTo>
                    <a:lnTo>
                      <a:pt x="494" y="388"/>
                    </a:lnTo>
                    <a:lnTo>
                      <a:pt x="511" y="380"/>
                    </a:lnTo>
                    <a:lnTo>
                      <a:pt x="528" y="378"/>
                    </a:lnTo>
                    <a:lnTo>
                      <a:pt x="543" y="381"/>
                    </a:lnTo>
                    <a:lnTo>
                      <a:pt x="556" y="389"/>
                    </a:lnTo>
                    <a:lnTo>
                      <a:pt x="566" y="398"/>
                    </a:lnTo>
                    <a:lnTo>
                      <a:pt x="574" y="406"/>
                    </a:lnTo>
                    <a:lnTo>
                      <a:pt x="579" y="415"/>
                    </a:lnTo>
                    <a:lnTo>
                      <a:pt x="582" y="423"/>
                    </a:lnTo>
                    <a:lnTo>
                      <a:pt x="585" y="427"/>
                    </a:lnTo>
                    <a:lnTo>
                      <a:pt x="586" y="432"/>
                    </a:lnTo>
                    <a:lnTo>
                      <a:pt x="586" y="433"/>
                    </a:lnTo>
                    <a:lnTo>
                      <a:pt x="585" y="438"/>
                    </a:lnTo>
                    <a:lnTo>
                      <a:pt x="580" y="448"/>
                    </a:lnTo>
                    <a:lnTo>
                      <a:pt x="573" y="463"/>
                    </a:lnTo>
                    <a:lnTo>
                      <a:pt x="564" y="479"/>
                    </a:lnTo>
                    <a:lnTo>
                      <a:pt x="553" y="496"/>
                    </a:lnTo>
                    <a:lnTo>
                      <a:pt x="542" y="510"/>
                    </a:lnTo>
                    <a:lnTo>
                      <a:pt x="529" y="521"/>
                    </a:lnTo>
                    <a:lnTo>
                      <a:pt x="517" y="523"/>
                    </a:lnTo>
                    <a:lnTo>
                      <a:pt x="471" y="1031"/>
                    </a:lnTo>
                    <a:lnTo>
                      <a:pt x="489" y="1045"/>
                    </a:lnTo>
                    <a:lnTo>
                      <a:pt x="507" y="1057"/>
                    </a:lnTo>
                    <a:lnTo>
                      <a:pt x="528" y="1070"/>
                    </a:lnTo>
                    <a:lnTo>
                      <a:pt x="549" y="1082"/>
                    </a:lnTo>
                    <a:lnTo>
                      <a:pt x="570" y="1092"/>
                    </a:lnTo>
                    <a:lnTo>
                      <a:pt x="592" y="1102"/>
                    </a:lnTo>
                    <a:lnTo>
                      <a:pt x="612" y="1113"/>
                    </a:lnTo>
                    <a:lnTo>
                      <a:pt x="634" y="1123"/>
                    </a:lnTo>
                    <a:lnTo>
                      <a:pt x="655" y="1132"/>
                    </a:lnTo>
                    <a:lnTo>
                      <a:pt x="676" y="1142"/>
                    </a:lnTo>
                    <a:lnTo>
                      <a:pt x="695" y="1152"/>
                    </a:lnTo>
                    <a:lnTo>
                      <a:pt x="714" y="1161"/>
                    </a:lnTo>
                    <a:lnTo>
                      <a:pt x="731" y="1170"/>
                    </a:lnTo>
                    <a:lnTo>
                      <a:pt x="746" y="1181"/>
                    </a:lnTo>
                    <a:lnTo>
                      <a:pt x="761" y="1191"/>
                    </a:lnTo>
                    <a:lnTo>
                      <a:pt x="772" y="1202"/>
                    </a:lnTo>
                    <a:lnTo>
                      <a:pt x="797" y="1225"/>
                    </a:lnTo>
                    <a:lnTo>
                      <a:pt x="824" y="1250"/>
                    </a:lnTo>
                    <a:lnTo>
                      <a:pt x="854" y="1276"/>
                    </a:lnTo>
                    <a:lnTo>
                      <a:pt x="885" y="1304"/>
                    </a:lnTo>
                    <a:lnTo>
                      <a:pt x="916" y="1332"/>
                    </a:lnTo>
                    <a:lnTo>
                      <a:pt x="950" y="1359"/>
                    </a:lnTo>
                    <a:lnTo>
                      <a:pt x="981" y="1387"/>
                    </a:lnTo>
                    <a:lnTo>
                      <a:pt x="1013" y="1414"/>
                    </a:lnTo>
                    <a:lnTo>
                      <a:pt x="1043" y="1438"/>
                    </a:lnTo>
                    <a:lnTo>
                      <a:pt x="1071" y="1461"/>
                    </a:lnTo>
                    <a:lnTo>
                      <a:pt x="1096" y="1481"/>
                    </a:lnTo>
                    <a:lnTo>
                      <a:pt x="1118" y="1500"/>
                    </a:lnTo>
                    <a:lnTo>
                      <a:pt x="1137" y="1515"/>
                    </a:lnTo>
                    <a:lnTo>
                      <a:pt x="1150" y="1526"/>
                    </a:lnTo>
                    <a:lnTo>
                      <a:pt x="1158" y="1533"/>
                    </a:lnTo>
                    <a:lnTo>
                      <a:pt x="1162" y="1536"/>
                    </a:lnTo>
                    <a:lnTo>
                      <a:pt x="1526" y="1130"/>
                    </a:lnTo>
                    <a:lnTo>
                      <a:pt x="1521" y="1128"/>
                    </a:lnTo>
                    <a:lnTo>
                      <a:pt x="1509" y="1122"/>
                    </a:lnTo>
                    <a:lnTo>
                      <a:pt x="1489" y="1112"/>
                    </a:lnTo>
                    <a:lnTo>
                      <a:pt x="1463" y="1099"/>
                    </a:lnTo>
                    <a:lnTo>
                      <a:pt x="1432" y="1084"/>
                    </a:lnTo>
                    <a:lnTo>
                      <a:pt x="1396" y="1066"/>
                    </a:lnTo>
                    <a:lnTo>
                      <a:pt x="1358" y="1046"/>
                    </a:lnTo>
                    <a:lnTo>
                      <a:pt x="1317" y="1025"/>
                    </a:lnTo>
                    <a:lnTo>
                      <a:pt x="1276" y="1003"/>
                    </a:lnTo>
                    <a:lnTo>
                      <a:pt x="1236" y="981"/>
                    </a:lnTo>
                    <a:lnTo>
                      <a:pt x="1196" y="958"/>
                    </a:lnTo>
                    <a:lnTo>
                      <a:pt x="1160" y="936"/>
                    </a:lnTo>
                    <a:lnTo>
                      <a:pt x="1126" y="916"/>
                    </a:lnTo>
                    <a:lnTo>
                      <a:pt x="1097" y="896"/>
                    </a:lnTo>
                    <a:lnTo>
                      <a:pt x="1074" y="878"/>
                    </a:lnTo>
                    <a:lnTo>
                      <a:pt x="1058" y="862"/>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5" name="Freeform 25"/>
              <p:cNvSpPr>
                <a:spLocks/>
              </p:cNvSpPr>
              <p:nvPr/>
            </p:nvSpPr>
            <p:spPr bwMode="auto">
              <a:xfrm>
                <a:off x="1303337" y="5256213"/>
                <a:ext cx="52388" cy="404812"/>
              </a:xfrm>
              <a:custGeom>
                <a:avLst/>
                <a:gdLst/>
                <a:ahLst/>
                <a:cxnLst>
                  <a:cxn ang="0">
                    <a:pos x="64" y="1"/>
                  </a:cxn>
                  <a:cxn ang="0">
                    <a:pos x="64" y="0"/>
                  </a:cxn>
                  <a:cxn ang="0">
                    <a:pos x="64" y="0"/>
                  </a:cxn>
                  <a:cxn ang="0">
                    <a:pos x="64" y="0"/>
                  </a:cxn>
                  <a:cxn ang="0">
                    <a:pos x="64" y="0"/>
                  </a:cxn>
                  <a:cxn ang="0">
                    <a:pos x="0" y="492"/>
                  </a:cxn>
                  <a:cxn ang="0">
                    <a:pos x="5" y="496"/>
                  </a:cxn>
                  <a:cxn ang="0">
                    <a:pos x="10" y="500"/>
                  </a:cxn>
                  <a:cxn ang="0">
                    <a:pos x="15" y="504"/>
                  </a:cxn>
                  <a:cxn ang="0">
                    <a:pos x="20" y="509"/>
                  </a:cxn>
                  <a:cxn ang="0">
                    <a:pos x="66" y="1"/>
                  </a:cxn>
                  <a:cxn ang="0">
                    <a:pos x="66" y="1"/>
                  </a:cxn>
                  <a:cxn ang="0">
                    <a:pos x="66" y="1"/>
                  </a:cxn>
                  <a:cxn ang="0">
                    <a:pos x="66" y="1"/>
                  </a:cxn>
                  <a:cxn ang="0">
                    <a:pos x="64" y="1"/>
                  </a:cxn>
                </a:cxnLst>
                <a:rect l="0" t="0" r="r" b="b"/>
                <a:pathLst>
                  <a:path w="66" h="509">
                    <a:moveTo>
                      <a:pt x="64" y="1"/>
                    </a:moveTo>
                    <a:lnTo>
                      <a:pt x="64" y="0"/>
                    </a:lnTo>
                    <a:lnTo>
                      <a:pt x="64" y="0"/>
                    </a:lnTo>
                    <a:lnTo>
                      <a:pt x="64" y="0"/>
                    </a:lnTo>
                    <a:lnTo>
                      <a:pt x="64" y="0"/>
                    </a:lnTo>
                    <a:lnTo>
                      <a:pt x="0" y="492"/>
                    </a:lnTo>
                    <a:lnTo>
                      <a:pt x="5" y="496"/>
                    </a:lnTo>
                    <a:lnTo>
                      <a:pt x="10" y="500"/>
                    </a:lnTo>
                    <a:lnTo>
                      <a:pt x="15" y="504"/>
                    </a:lnTo>
                    <a:lnTo>
                      <a:pt x="20" y="509"/>
                    </a:lnTo>
                    <a:lnTo>
                      <a:pt x="66" y="1"/>
                    </a:lnTo>
                    <a:lnTo>
                      <a:pt x="66" y="1"/>
                    </a:lnTo>
                    <a:lnTo>
                      <a:pt x="66" y="1"/>
                    </a:lnTo>
                    <a:lnTo>
                      <a:pt x="66" y="1"/>
                    </a:lnTo>
                    <a:lnTo>
                      <a:pt x="64" y="1"/>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49" name="Freeform 26"/>
              <p:cNvSpPr>
                <a:spLocks/>
              </p:cNvSpPr>
              <p:nvPr/>
            </p:nvSpPr>
            <p:spPr bwMode="auto">
              <a:xfrm>
                <a:off x="1077912" y="4906963"/>
                <a:ext cx="63500" cy="120650"/>
              </a:xfrm>
              <a:custGeom>
                <a:avLst/>
                <a:gdLst/>
                <a:ahLst/>
                <a:cxnLst>
                  <a:cxn ang="0">
                    <a:pos x="74" y="9"/>
                  </a:cxn>
                  <a:cxn ang="0">
                    <a:pos x="68" y="23"/>
                  </a:cxn>
                  <a:cxn ang="0">
                    <a:pos x="59" y="41"/>
                  </a:cxn>
                  <a:cxn ang="0">
                    <a:pos x="48" y="63"/>
                  </a:cxn>
                  <a:cxn ang="0">
                    <a:pos x="35" y="84"/>
                  </a:cxn>
                  <a:cxn ang="0">
                    <a:pos x="22" y="104"/>
                  </a:cxn>
                  <a:cxn ang="0">
                    <a:pos x="12" y="121"/>
                  </a:cxn>
                  <a:cxn ang="0">
                    <a:pos x="4" y="132"/>
                  </a:cxn>
                  <a:cxn ang="0">
                    <a:pos x="1" y="137"/>
                  </a:cxn>
                  <a:cxn ang="0">
                    <a:pos x="0" y="137"/>
                  </a:cxn>
                  <a:cxn ang="0">
                    <a:pos x="0" y="139"/>
                  </a:cxn>
                  <a:cxn ang="0">
                    <a:pos x="5" y="141"/>
                  </a:cxn>
                  <a:cxn ang="0">
                    <a:pos x="19" y="146"/>
                  </a:cxn>
                  <a:cxn ang="0">
                    <a:pos x="23" y="147"/>
                  </a:cxn>
                  <a:cxn ang="0">
                    <a:pos x="28" y="148"/>
                  </a:cxn>
                  <a:cxn ang="0">
                    <a:pos x="33" y="149"/>
                  </a:cxn>
                  <a:cxn ang="0">
                    <a:pos x="37" y="150"/>
                  </a:cxn>
                  <a:cxn ang="0">
                    <a:pos x="43" y="132"/>
                  </a:cxn>
                  <a:cxn ang="0">
                    <a:pos x="48" y="112"/>
                  </a:cxn>
                  <a:cxn ang="0">
                    <a:pos x="53" y="94"/>
                  </a:cxn>
                  <a:cxn ang="0">
                    <a:pos x="59" y="74"/>
                  </a:cxn>
                  <a:cxn ang="0">
                    <a:pos x="64" y="56"/>
                  </a:cxn>
                  <a:cxn ang="0">
                    <a:pos x="69" y="36"/>
                  </a:cxn>
                  <a:cxn ang="0">
                    <a:pos x="75" y="18"/>
                  </a:cxn>
                  <a:cxn ang="0">
                    <a:pos x="81" y="0"/>
                  </a:cxn>
                  <a:cxn ang="0">
                    <a:pos x="79" y="2"/>
                  </a:cxn>
                  <a:cxn ang="0">
                    <a:pos x="76" y="4"/>
                  </a:cxn>
                  <a:cxn ang="0">
                    <a:pos x="75" y="6"/>
                  </a:cxn>
                  <a:cxn ang="0">
                    <a:pos x="74" y="9"/>
                  </a:cxn>
                </a:cxnLst>
                <a:rect l="0" t="0" r="r" b="b"/>
                <a:pathLst>
                  <a:path w="81" h="150">
                    <a:moveTo>
                      <a:pt x="74" y="9"/>
                    </a:moveTo>
                    <a:lnTo>
                      <a:pt x="68" y="23"/>
                    </a:lnTo>
                    <a:lnTo>
                      <a:pt x="59" y="41"/>
                    </a:lnTo>
                    <a:lnTo>
                      <a:pt x="48" y="63"/>
                    </a:lnTo>
                    <a:lnTo>
                      <a:pt x="35" y="84"/>
                    </a:lnTo>
                    <a:lnTo>
                      <a:pt x="22" y="104"/>
                    </a:lnTo>
                    <a:lnTo>
                      <a:pt x="12" y="121"/>
                    </a:lnTo>
                    <a:lnTo>
                      <a:pt x="4" y="132"/>
                    </a:lnTo>
                    <a:lnTo>
                      <a:pt x="1" y="137"/>
                    </a:lnTo>
                    <a:lnTo>
                      <a:pt x="0" y="137"/>
                    </a:lnTo>
                    <a:lnTo>
                      <a:pt x="0" y="139"/>
                    </a:lnTo>
                    <a:lnTo>
                      <a:pt x="5" y="141"/>
                    </a:lnTo>
                    <a:lnTo>
                      <a:pt x="19" y="146"/>
                    </a:lnTo>
                    <a:lnTo>
                      <a:pt x="23" y="147"/>
                    </a:lnTo>
                    <a:lnTo>
                      <a:pt x="28" y="148"/>
                    </a:lnTo>
                    <a:lnTo>
                      <a:pt x="33" y="149"/>
                    </a:lnTo>
                    <a:lnTo>
                      <a:pt x="37" y="150"/>
                    </a:lnTo>
                    <a:lnTo>
                      <a:pt x="43" y="132"/>
                    </a:lnTo>
                    <a:lnTo>
                      <a:pt x="48" y="112"/>
                    </a:lnTo>
                    <a:lnTo>
                      <a:pt x="53" y="94"/>
                    </a:lnTo>
                    <a:lnTo>
                      <a:pt x="59" y="74"/>
                    </a:lnTo>
                    <a:lnTo>
                      <a:pt x="64" y="56"/>
                    </a:lnTo>
                    <a:lnTo>
                      <a:pt x="69" y="36"/>
                    </a:lnTo>
                    <a:lnTo>
                      <a:pt x="75" y="18"/>
                    </a:lnTo>
                    <a:lnTo>
                      <a:pt x="81" y="0"/>
                    </a:lnTo>
                    <a:lnTo>
                      <a:pt x="79" y="2"/>
                    </a:lnTo>
                    <a:lnTo>
                      <a:pt x="76" y="4"/>
                    </a:lnTo>
                    <a:lnTo>
                      <a:pt x="75" y="6"/>
                    </a:lnTo>
                    <a:lnTo>
                      <a:pt x="74" y="9"/>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1" name="Freeform 27"/>
              <p:cNvSpPr>
                <a:spLocks/>
              </p:cNvSpPr>
              <p:nvPr/>
            </p:nvSpPr>
            <p:spPr bwMode="auto">
              <a:xfrm>
                <a:off x="990600" y="4876800"/>
                <a:ext cx="1004887" cy="1023938"/>
              </a:xfrm>
              <a:custGeom>
                <a:avLst/>
                <a:gdLst/>
                <a:ahLst/>
                <a:cxnLst>
                  <a:cxn ang="0">
                    <a:pos x="1226" y="1099"/>
                  </a:cxn>
                  <a:cxn ang="0">
                    <a:pos x="1152" y="1109"/>
                  </a:cxn>
                  <a:cxn ang="0">
                    <a:pos x="1203" y="1041"/>
                  </a:cxn>
                  <a:cxn ang="0">
                    <a:pos x="1149" y="1076"/>
                  </a:cxn>
                  <a:cxn ang="0">
                    <a:pos x="1104" y="1073"/>
                  </a:cxn>
                  <a:cxn ang="0">
                    <a:pos x="1136" y="1016"/>
                  </a:cxn>
                  <a:cxn ang="0">
                    <a:pos x="1067" y="1056"/>
                  </a:cxn>
                  <a:cxn ang="0">
                    <a:pos x="1047" y="1025"/>
                  </a:cxn>
                  <a:cxn ang="0">
                    <a:pos x="1081" y="969"/>
                  </a:cxn>
                  <a:cxn ang="0">
                    <a:pos x="985" y="1031"/>
                  </a:cxn>
                  <a:cxn ang="0">
                    <a:pos x="1007" y="979"/>
                  </a:cxn>
                  <a:cxn ang="0">
                    <a:pos x="1028" y="939"/>
                  </a:cxn>
                  <a:cxn ang="0">
                    <a:pos x="922" y="996"/>
                  </a:cxn>
                  <a:cxn ang="0">
                    <a:pos x="956" y="949"/>
                  </a:cxn>
                  <a:cxn ang="0">
                    <a:pos x="958" y="925"/>
                  </a:cxn>
                  <a:cxn ang="0">
                    <a:pos x="870" y="959"/>
                  </a:cxn>
                  <a:cxn ang="0">
                    <a:pos x="920" y="901"/>
                  </a:cxn>
                  <a:cxn ang="0">
                    <a:pos x="835" y="922"/>
                  </a:cxn>
                  <a:cxn ang="0">
                    <a:pos x="795" y="848"/>
                  </a:cxn>
                  <a:cxn ang="0">
                    <a:pos x="751" y="860"/>
                  </a:cxn>
                  <a:cxn ang="0">
                    <a:pos x="686" y="767"/>
                  </a:cxn>
                  <a:cxn ang="0">
                    <a:pos x="742" y="679"/>
                  </a:cxn>
                  <a:cxn ang="0">
                    <a:pos x="763" y="621"/>
                  </a:cxn>
                  <a:cxn ang="0">
                    <a:pos x="833" y="368"/>
                  </a:cxn>
                  <a:cxn ang="0">
                    <a:pos x="851" y="205"/>
                  </a:cxn>
                  <a:cxn ang="0">
                    <a:pos x="734" y="145"/>
                  </a:cxn>
                  <a:cxn ang="0">
                    <a:pos x="560" y="43"/>
                  </a:cxn>
                  <a:cxn ang="0">
                    <a:pos x="510" y="16"/>
                  </a:cxn>
                  <a:cxn ang="0">
                    <a:pos x="381" y="4"/>
                  </a:cxn>
                  <a:cxn ang="0">
                    <a:pos x="283" y="12"/>
                  </a:cxn>
                  <a:cxn ang="0">
                    <a:pos x="236" y="100"/>
                  </a:cxn>
                  <a:cxn ang="0">
                    <a:pos x="223" y="174"/>
                  </a:cxn>
                  <a:cxn ang="0">
                    <a:pos x="273" y="115"/>
                  </a:cxn>
                  <a:cxn ang="0">
                    <a:pos x="314" y="126"/>
                  </a:cxn>
                  <a:cxn ang="0">
                    <a:pos x="389" y="124"/>
                  </a:cxn>
                  <a:cxn ang="0">
                    <a:pos x="439" y="144"/>
                  </a:cxn>
                  <a:cxn ang="0">
                    <a:pos x="495" y="177"/>
                  </a:cxn>
                  <a:cxn ang="0">
                    <a:pos x="559" y="223"/>
                  </a:cxn>
                  <a:cxn ang="0">
                    <a:pos x="612" y="324"/>
                  </a:cxn>
                  <a:cxn ang="0">
                    <a:pos x="585" y="424"/>
                  </a:cxn>
                  <a:cxn ang="0">
                    <a:pos x="481" y="558"/>
                  </a:cxn>
                  <a:cxn ang="0">
                    <a:pos x="404" y="496"/>
                  </a:cxn>
                  <a:cxn ang="0">
                    <a:pos x="288" y="362"/>
                  </a:cxn>
                  <a:cxn ang="0">
                    <a:pos x="190" y="270"/>
                  </a:cxn>
                  <a:cxn ang="0">
                    <a:pos x="85" y="230"/>
                  </a:cxn>
                  <a:cxn ang="0">
                    <a:pos x="11" y="224"/>
                  </a:cxn>
                  <a:cxn ang="0">
                    <a:pos x="54" y="253"/>
                  </a:cxn>
                  <a:cxn ang="0">
                    <a:pos x="146" y="294"/>
                  </a:cxn>
                  <a:cxn ang="0">
                    <a:pos x="146" y="360"/>
                  </a:cxn>
                  <a:cxn ang="0">
                    <a:pos x="161" y="395"/>
                  </a:cxn>
                  <a:cxn ang="0">
                    <a:pos x="205" y="470"/>
                  </a:cxn>
                  <a:cxn ang="0">
                    <a:pos x="241" y="503"/>
                  </a:cxn>
                  <a:cxn ang="0">
                    <a:pos x="373" y="715"/>
                  </a:cxn>
                  <a:cxn ang="0">
                    <a:pos x="451" y="835"/>
                  </a:cxn>
                  <a:cxn ang="0">
                    <a:pos x="544" y="904"/>
                  </a:cxn>
                  <a:cxn ang="0">
                    <a:pos x="636" y="957"/>
                  </a:cxn>
                  <a:cxn ang="0">
                    <a:pos x="695" y="985"/>
                  </a:cxn>
                  <a:cxn ang="0">
                    <a:pos x="1083" y="1289"/>
                  </a:cxn>
                  <a:cxn ang="0">
                    <a:pos x="1222" y="1140"/>
                  </a:cxn>
                </a:cxnLst>
                <a:rect l="0" t="0" r="r" b="b"/>
                <a:pathLst>
                  <a:path w="1266" h="1289">
                    <a:moveTo>
                      <a:pt x="1221" y="1139"/>
                    </a:moveTo>
                    <a:lnTo>
                      <a:pt x="1266" y="1078"/>
                    </a:lnTo>
                    <a:lnTo>
                      <a:pt x="1264" y="1079"/>
                    </a:lnTo>
                    <a:lnTo>
                      <a:pt x="1258" y="1081"/>
                    </a:lnTo>
                    <a:lnTo>
                      <a:pt x="1250" y="1086"/>
                    </a:lnTo>
                    <a:lnTo>
                      <a:pt x="1238" y="1092"/>
                    </a:lnTo>
                    <a:lnTo>
                      <a:pt x="1226" y="1099"/>
                    </a:lnTo>
                    <a:lnTo>
                      <a:pt x="1212" y="1107"/>
                    </a:lnTo>
                    <a:lnTo>
                      <a:pt x="1197" y="1115"/>
                    </a:lnTo>
                    <a:lnTo>
                      <a:pt x="1182" y="1123"/>
                    </a:lnTo>
                    <a:lnTo>
                      <a:pt x="1175" y="1119"/>
                    </a:lnTo>
                    <a:lnTo>
                      <a:pt x="1167" y="1116"/>
                    </a:lnTo>
                    <a:lnTo>
                      <a:pt x="1160" y="1113"/>
                    </a:lnTo>
                    <a:lnTo>
                      <a:pt x="1152" y="1109"/>
                    </a:lnTo>
                    <a:lnTo>
                      <a:pt x="1161" y="1096"/>
                    </a:lnTo>
                    <a:lnTo>
                      <a:pt x="1169" y="1085"/>
                    </a:lnTo>
                    <a:lnTo>
                      <a:pt x="1178" y="1073"/>
                    </a:lnTo>
                    <a:lnTo>
                      <a:pt x="1187" y="1062"/>
                    </a:lnTo>
                    <a:lnTo>
                      <a:pt x="1193" y="1054"/>
                    </a:lnTo>
                    <a:lnTo>
                      <a:pt x="1199" y="1046"/>
                    </a:lnTo>
                    <a:lnTo>
                      <a:pt x="1203" y="1041"/>
                    </a:lnTo>
                    <a:lnTo>
                      <a:pt x="1204" y="1040"/>
                    </a:lnTo>
                    <a:lnTo>
                      <a:pt x="1202" y="1041"/>
                    </a:lnTo>
                    <a:lnTo>
                      <a:pt x="1196" y="1045"/>
                    </a:lnTo>
                    <a:lnTo>
                      <a:pt x="1187" y="1050"/>
                    </a:lnTo>
                    <a:lnTo>
                      <a:pt x="1176" y="1058"/>
                    </a:lnTo>
                    <a:lnTo>
                      <a:pt x="1162" y="1066"/>
                    </a:lnTo>
                    <a:lnTo>
                      <a:pt x="1149" y="1076"/>
                    </a:lnTo>
                    <a:lnTo>
                      <a:pt x="1135" y="1086"/>
                    </a:lnTo>
                    <a:lnTo>
                      <a:pt x="1121" y="1095"/>
                    </a:lnTo>
                    <a:lnTo>
                      <a:pt x="1115" y="1093"/>
                    </a:lnTo>
                    <a:lnTo>
                      <a:pt x="1109" y="1090"/>
                    </a:lnTo>
                    <a:lnTo>
                      <a:pt x="1104" y="1087"/>
                    </a:lnTo>
                    <a:lnTo>
                      <a:pt x="1098" y="1085"/>
                    </a:lnTo>
                    <a:lnTo>
                      <a:pt x="1104" y="1073"/>
                    </a:lnTo>
                    <a:lnTo>
                      <a:pt x="1110" y="1061"/>
                    </a:lnTo>
                    <a:lnTo>
                      <a:pt x="1117" y="1049"/>
                    </a:lnTo>
                    <a:lnTo>
                      <a:pt x="1123" y="1039"/>
                    </a:lnTo>
                    <a:lnTo>
                      <a:pt x="1128" y="1030"/>
                    </a:lnTo>
                    <a:lnTo>
                      <a:pt x="1132" y="1023"/>
                    </a:lnTo>
                    <a:lnTo>
                      <a:pt x="1135" y="1017"/>
                    </a:lnTo>
                    <a:lnTo>
                      <a:pt x="1136" y="1016"/>
                    </a:lnTo>
                    <a:lnTo>
                      <a:pt x="1134" y="1017"/>
                    </a:lnTo>
                    <a:lnTo>
                      <a:pt x="1128" y="1020"/>
                    </a:lnTo>
                    <a:lnTo>
                      <a:pt x="1119" y="1026"/>
                    </a:lnTo>
                    <a:lnTo>
                      <a:pt x="1107" y="1032"/>
                    </a:lnTo>
                    <a:lnTo>
                      <a:pt x="1094" y="1040"/>
                    </a:lnTo>
                    <a:lnTo>
                      <a:pt x="1081" y="1048"/>
                    </a:lnTo>
                    <a:lnTo>
                      <a:pt x="1067" y="1056"/>
                    </a:lnTo>
                    <a:lnTo>
                      <a:pt x="1053" y="1064"/>
                    </a:lnTo>
                    <a:lnTo>
                      <a:pt x="1047" y="1062"/>
                    </a:lnTo>
                    <a:lnTo>
                      <a:pt x="1043" y="1058"/>
                    </a:lnTo>
                    <a:lnTo>
                      <a:pt x="1037" y="1056"/>
                    </a:lnTo>
                    <a:lnTo>
                      <a:pt x="1031" y="1054"/>
                    </a:lnTo>
                    <a:lnTo>
                      <a:pt x="1039" y="1040"/>
                    </a:lnTo>
                    <a:lnTo>
                      <a:pt x="1047" y="1025"/>
                    </a:lnTo>
                    <a:lnTo>
                      <a:pt x="1056" y="1010"/>
                    </a:lnTo>
                    <a:lnTo>
                      <a:pt x="1064" y="996"/>
                    </a:lnTo>
                    <a:lnTo>
                      <a:pt x="1071" y="985"/>
                    </a:lnTo>
                    <a:lnTo>
                      <a:pt x="1077" y="975"/>
                    </a:lnTo>
                    <a:lnTo>
                      <a:pt x="1082" y="969"/>
                    </a:lnTo>
                    <a:lnTo>
                      <a:pt x="1083" y="966"/>
                    </a:lnTo>
                    <a:lnTo>
                      <a:pt x="1081" y="969"/>
                    </a:lnTo>
                    <a:lnTo>
                      <a:pt x="1072" y="973"/>
                    </a:lnTo>
                    <a:lnTo>
                      <a:pt x="1062" y="980"/>
                    </a:lnTo>
                    <a:lnTo>
                      <a:pt x="1048" y="989"/>
                    </a:lnTo>
                    <a:lnTo>
                      <a:pt x="1032" y="1000"/>
                    </a:lnTo>
                    <a:lnTo>
                      <a:pt x="1016" y="1010"/>
                    </a:lnTo>
                    <a:lnTo>
                      <a:pt x="1000" y="1020"/>
                    </a:lnTo>
                    <a:lnTo>
                      <a:pt x="985" y="1031"/>
                    </a:lnTo>
                    <a:lnTo>
                      <a:pt x="981" y="1028"/>
                    </a:lnTo>
                    <a:lnTo>
                      <a:pt x="979" y="1027"/>
                    </a:lnTo>
                    <a:lnTo>
                      <a:pt x="976" y="1025"/>
                    </a:lnTo>
                    <a:lnTo>
                      <a:pt x="972" y="1024"/>
                    </a:lnTo>
                    <a:lnTo>
                      <a:pt x="983" y="1010"/>
                    </a:lnTo>
                    <a:lnTo>
                      <a:pt x="994" y="994"/>
                    </a:lnTo>
                    <a:lnTo>
                      <a:pt x="1007" y="979"/>
                    </a:lnTo>
                    <a:lnTo>
                      <a:pt x="1018" y="964"/>
                    </a:lnTo>
                    <a:lnTo>
                      <a:pt x="1028" y="950"/>
                    </a:lnTo>
                    <a:lnTo>
                      <a:pt x="1037" y="940"/>
                    </a:lnTo>
                    <a:lnTo>
                      <a:pt x="1041" y="933"/>
                    </a:lnTo>
                    <a:lnTo>
                      <a:pt x="1044" y="931"/>
                    </a:lnTo>
                    <a:lnTo>
                      <a:pt x="1039" y="933"/>
                    </a:lnTo>
                    <a:lnTo>
                      <a:pt x="1028" y="939"/>
                    </a:lnTo>
                    <a:lnTo>
                      <a:pt x="1011" y="948"/>
                    </a:lnTo>
                    <a:lnTo>
                      <a:pt x="991" y="959"/>
                    </a:lnTo>
                    <a:lnTo>
                      <a:pt x="970" y="971"/>
                    </a:lnTo>
                    <a:lnTo>
                      <a:pt x="950" y="981"/>
                    </a:lnTo>
                    <a:lnTo>
                      <a:pt x="934" y="990"/>
                    </a:lnTo>
                    <a:lnTo>
                      <a:pt x="923" y="996"/>
                    </a:lnTo>
                    <a:lnTo>
                      <a:pt x="922" y="996"/>
                    </a:lnTo>
                    <a:lnTo>
                      <a:pt x="922" y="996"/>
                    </a:lnTo>
                    <a:lnTo>
                      <a:pt x="922" y="996"/>
                    </a:lnTo>
                    <a:lnTo>
                      <a:pt x="920" y="995"/>
                    </a:lnTo>
                    <a:lnTo>
                      <a:pt x="926" y="987"/>
                    </a:lnTo>
                    <a:lnTo>
                      <a:pt x="935" y="975"/>
                    </a:lnTo>
                    <a:lnTo>
                      <a:pt x="946" y="963"/>
                    </a:lnTo>
                    <a:lnTo>
                      <a:pt x="956" y="949"/>
                    </a:lnTo>
                    <a:lnTo>
                      <a:pt x="968" y="935"/>
                    </a:lnTo>
                    <a:lnTo>
                      <a:pt x="977" y="924"/>
                    </a:lnTo>
                    <a:lnTo>
                      <a:pt x="983" y="917"/>
                    </a:lnTo>
                    <a:lnTo>
                      <a:pt x="985" y="913"/>
                    </a:lnTo>
                    <a:lnTo>
                      <a:pt x="981" y="914"/>
                    </a:lnTo>
                    <a:lnTo>
                      <a:pt x="972" y="919"/>
                    </a:lnTo>
                    <a:lnTo>
                      <a:pt x="958" y="925"/>
                    </a:lnTo>
                    <a:lnTo>
                      <a:pt x="942" y="932"/>
                    </a:lnTo>
                    <a:lnTo>
                      <a:pt x="924" y="940"/>
                    </a:lnTo>
                    <a:lnTo>
                      <a:pt x="905" y="948"/>
                    </a:lnTo>
                    <a:lnTo>
                      <a:pt x="888" y="956"/>
                    </a:lnTo>
                    <a:lnTo>
                      <a:pt x="873" y="963"/>
                    </a:lnTo>
                    <a:lnTo>
                      <a:pt x="872" y="962"/>
                    </a:lnTo>
                    <a:lnTo>
                      <a:pt x="870" y="959"/>
                    </a:lnTo>
                    <a:lnTo>
                      <a:pt x="869" y="958"/>
                    </a:lnTo>
                    <a:lnTo>
                      <a:pt x="867" y="957"/>
                    </a:lnTo>
                    <a:lnTo>
                      <a:pt x="877" y="947"/>
                    </a:lnTo>
                    <a:lnTo>
                      <a:pt x="887" y="935"/>
                    </a:lnTo>
                    <a:lnTo>
                      <a:pt x="898" y="924"/>
                    </a:lnTo>
                    <a:lnTo>
                      <a:pt x="910" y="911"/>
                    </a:lnTo>
                    <a:lnTo>
                      <a:pt x="920" y="901"/>
                    </a:lnTo>
                    <a:lnTo>
                      <a:pt x="930" y="891"/>
                    </a:lnTo>
                    <a:lnTo>
                      <a:pt x="935" y="886"/>
                    </a:lnTo>
                    <a:lnTo>
                      <a:pt x="938" y="883"/>
                    </a:lnTo>
                    <a:lnTo>
                      <a:pt x="836" y="924"/>
                    </a:lnTo>
                    <a:lnTo>
                      <a:pt x="836" y="924"/>
                    </a:lnTo>
                    <a:lnTo>
                      <a:pt x="835" y="922"/>
                    </a:lnTo>
                    <a:lnTo>
                      <a:pt x="835" y="922"/>
                    </a:lnTo>
                    <a:lnTo>
                      <a:pt x="834" y="921"/>
                    </a:lnTo>
                    <a:lnTo>
                      <a:pt x="905" y="853"/>
                    </a:lnTo>
                    <a:lnTo>
                      <a:pt x="822" y="905"/>
                    </a:lnTo>
                    <a:lnTo>
                      <a:pt x="819" y="894"/>
                    </a:lnTo>
                    <a:lnTo>
                      <a:pt x="812" y="881"/>
                    </a:lnTo>
                    <a:lnTo>
                      <a:pt x="804" y="865"/>
                    </a:lnTo>
                    <a:lnTo>
                      <a:pt x="795" y="848"/>
                    </a:lnTo>
                    <a:lnTo>
                      <a:pt x="788" y="851"/>
                    </a:lnTo>
                    <a:lnTo>
                      <a:pt x="781" y="854"/>
                    </a:lnTo>
                    <a:lnTo>
                      <a:pt x="774" y="857"/>
                    </a:lnTo>
                    <a:lnTo>
                      <a:pt x="768" y="859"/>
                    </a:lnTo>
                    <a:lnTo>
                      <a:pt x="761" y="860"/>
                    </a:lnTo>
                    <a:lnTo>
                      <a:pt x="757" y="860"/>
                    </a:lnTo>
                    <a:lnTo>
                      <a:pt x="751" y="860"/>
                    </a:lnTo>
                    <a:lnTo>
                      <a:pt x="746" y="859"/>
                    </a:lnTo>
                    <a:lnTo>
                      <a:pt x="733" y="852"/>
                    </a:lnTo>
                    <a:lnTo>
                      <a:pt x="718" y="841"/>
                    </a:lnTo>
                    <a:lnTo>
                      <a:pt x="704" y="826"/>
                    </a:lnTo>
                    <a:lnTo>
                      <a:pt x="692" y="808"/>
                    </a:lnTo>
                    <a:lnTo>
                      <a:pt x="686" y="789"/>
                    </a:lnTo>
                    <a:lnTo>
                      <a:pt x="686" y="767"/>
                    </a:lnTo>
                    <a:lnTo>
                      <a:pt x="693" y="744"/>
                    </a:lnTo>
                    <a:lnTo>
                      <a:pt x="711" y="721"/>
                    </a:lnTo>
                    <a:lnTo>
                      <a:pt x="718" y="714"/>
                    </a:lnTo>
                    <a:lnTo>
                      <a:pt x="723" y="706"/>
                    </a:lnTo>
                    <a:lnTo>
                      <a:pt x="730" y="698"/>
                    </a:lnTo>
                    <a:lnTo>
                      <a:pt x="736" y="689"/>
                    </a:lnTo>
                    <a:lnTo>
                      <a:pt x="742" y="679"/>
                    </a:lnTo>
                    <a:lnTo>
                      <a:pt x="748" y="669"/>
                    </a:lnTo>
                    <a:lnTo>
                      <a:pt x="752" y="659"/>
                    </a:lnTo>
                    <a:lnTo>
                      <a:pt x="758" y="648"/>
                    </a:lnTo>
                    <a:lnTo>
                      <a:pt x="759" y="641"/>
                    </a:lnTo>
                    <a:lnTo>
                      <a:pt x="760" y="634"/>
                    </a:lnTo>
                    <a:lnTo>
                      <a:pt x="761" y="627"/>
                    </a:lnTo>
                    <a:lnTo>
                      <a:pt x="763" y="621"/>
                    </a:lnTo>
                    <a:lnTo>
                      <a:pt x="775" y="560"/>
                    </a:lnTo>
                    <a:lnTo>
                      <a:pt x="786" y="509"/>
                    </a:lnTo>
                    <a:lnTo>
                      <a:pt x="797" y="468"/>
                    </a:lnTo>
                    <a:lnTo>
                      <a:pt x="806" y="436"/>
                    </a:lnTo>
                    <a:lnTo>
                      <a:pt x="816" y="410"/>
                    </a:lnTo>
                    <a:lnTo>
                      <a:pt x="825" y="388"/>
                    </a:lnTo>
                    <a:lnTo>
                      <a:pt x="833" y="368"/>
                    </a:lnTo>
                    <a:lnTo>
                      <a:pt x="840" y="349"/>
                    </a:lnTo>
                    <a:lnTo>
                      <a:pt x="847" y="327"/>
                    </a:lnTo>
                    <a:lnTo>
                      <a:pt x="851" y="303"/>
                    </a:lnTo>
                    <a:lnTo>
                      <a:pt x="856" y="276"/>
                    </a:lnTo>
                    <a:lnTo>
                      <a:pt x="858" y="251"/>
                    </a:lnTo>
                    <a:lnTo>
                      <a:pt x="856" y="227"/>
                    </a:lnTo>
                    <a:lnTo>
                      <a:pt x="851" y="205"/>
                    </a:lnTo>
                    <a:lnTo>
                      <a:pt x="842" y="188"/>
                    </a:lnTo>
                    <a:lnTo>
                      <a:pt x="827" y="178"/>
                    </a:lnTo>
                    <a:lnTo>
                      <a:pt x="810" y="172"/>
                    </a:lnTo>
                    <a:lnTo>
                      <a:pt x="792" y="167"/>
                    </a:lnTo>
                    <a:lnTo>
                      <a:pt x="774" y="161"/>
                    </a:lnTo>
                    <a:lnTo>
                      <a:pt x="756" y="154"/>
                    </a:lnTo>
                    <a:lnTo>
                      <a:pt x="734" y="145"/>
                    </a:lnTo>
                    <a:lnTo>
                      <a:pt x="710" y="133"/>
                    </a:lnTo>
                    <a:lnTo>
                      <a:pt x="682" y="118"/>
                    </a:lnTo>
                    <a:lnTo>
                      <a:pt x="650" y="99"/>
                    </a:lnTo>
                    <a:lnTo>
                      <a:pt x="622" y="81"/>
                    </a:lnTo>
                    <a:lnTo>
                      <a:pt x="598" y="66"/>
                    </a:lnTo>
                    <a:lnTo>
                      <a:pt x="577" y="54"/>
                    </a:lnTo>
                    <a:lnTo>
                      <a:pt x="560" y="43"/>
                    </a:lnTo>
                    <a:lnTo>
                      <a:pt x="547" y="35"/>
                    </a:lnTo>
                    <a:lnTo>
                      <a:pt x="537" y="31"/>
                    </a:lnTo>
                    <a:lnTo>
                      <a:pt x="531" y="27"/>
                    </a:lnTo>
                    <a:lnTo>
                      <a:pt x="529" y="26"/>
                    </a:lnTo>
                    <a:lnTo>
                      <a:pt x="526" y="25"/>
                    </a:lnTo>
                    <a:lnTo>
                      <a:pt x="521" y="21"/>
                    </a:lnTo>
                    <a:lnTo>
                      <a:pt x="510" y="16"/>
                    </a:lnTo>
                    <a:lnTo>
                      <a:pt x="496" y="11"/>
                    </a:lnTo>
                    <a:lnTo>
                      <a:pt x="481" y="5"/>
                    </a:lnTo>
                    <a:lnTo>
                      <a:pt x="463" y="1"/>
                    </a:lnTo>
                    <a:lnTo>
                      <a:pt x="443" y="0"/>
                    </a:lnTo>
                    <a:lnTo>
                      <a:pt x="423" y="0"/>
                    </a:lnTo>
                    <a:lnTo>
                      <a:pt x="402" y="2"/>
                    </a:lnTo>
                    <a:lnTo>
                      <a:pt x="381" y="4"/>
                    </a:lnTo>
                    <a:lnTo>
                      <a:pt x="360" y="6"/>
                    </a:lnTo>
                    <a:lnTo>
                      <a:pt x="342" y="9"/>
                    </a:lnTo>
                    <a:lnTo>
                      <a:pt x="325" y="10"/>
                    </a:lnTo>
                    <a:lnTo>
                      <a:pt x="310" y="11"/>
                    </a:lnTo>
                    <a:lnTo>
                      <a:pt x="297" y="12"/>
                    </a:lnTo>
                    <a:lnTo>
                      <a:pt x="288" y="12"/>
                    </a:lnTo>
                    <a:lnTo>
                      <a:pt x="283" y="12"/>
                    </a:lnTo>
                    <a:lnTo>
                      <a:pt x="279" y="12"/>
                    </a:lnTo>
                    <a:lnTo>
                      <a:pt x="272" y="12"/>
                    </a:lnTo>
                    <a:lnTo>
                      <a:pt x="265" y="13"/>
                    </a:lnTo>
                    <a:lnTo>
                      <a:pt x="258" y="34"/>
                    </a:lnTo>
                    <a:lnTo>
                      <a:pt x="250" y="56"/>
                    </a:lnTo>
                    <a:lnTo>
                      <a:pt x="243" y="78"/>
                    </a:lnTo>
                    <a:lnTo>
                      <a:pt x="236" y="100"/>
                    </a:lnTo>
                    <a:lnTo>
                      <a:pt x="228" y="122"/>
                    </a:lnTo>
                    <a:lnTo>
                      <a:pt x="221" y="144"/>
                    </a:lnTo>
                    <a:lnTo>
                      <a:pt x="214" y="167"/>
                    </a:lnTo>
                    <a:lnTo>
                      <a:pt x="207" y="188"/>
                    </a:lnTo>
                    <a:lnTo>
                      <a:pt x="213" y="184"/>
                    </a:lnTo>
                    <a:lnTo>
                      <a:pt x="217" y="179"/>
                    </a:lnTo>
                    <a:lnTo>
                      <a:pt x="223" y="174"/>
                    </a:lnTo>
                    <a:lnTo>
                      <a:pt x="229" y="169"/>
                    </a:lnTo>
                    <a:lnTo>
                      <a:pt x="237" y="161"/>
                    </a:lnTo>
                    <a:lnTo>
                      <a:pt x="245" y="150"/>
                    </a:lnTo>
                    <a:lnTo>
                      <a:pt x="252" y="140"/>
                    </a:lnTo>
                    <a:lnTo>
                      <a:pt x="260" y="130"/>
                    </a:lnTo>
                    <a:lnTo>
                      <a:pt x="267" y="122"/>
                    </a:lnTo>
                    <a:lnTo>
                      <a:pt x="273" y="115"/>
                    </a:lnTo>
                    <a:lnTo>
                      <a:pt x="277" y="110"/>
                    </a:lnTo>
                    <a:lnTo>
                      <a:pt x="282" y="109"/>
                    </a:lnTo>
                    <a:lnTo>
                      <a:pt x="287" y="111"/>
                    </a:lnTo>
                    <a:lnTo>
                      <a:pt x="291" y="114"/>
                    </a:lnTo>
                    <a:lnTo>
                      <a:pt x="298" y="117"/>
                    </a:lnTo>
                    <a:lnTo>
                      <a:pt x="305" y="122"/>
                    </a:lnTo>
                    <a:lnTo>
                      <a:pt x="314" y="126"/>
                    </a:lnTo>
                    <a:lnTo>
                      <a:pt x="324" y="131"/>
                    </a:lnTo>
                    <a:lnTo>
                      <a:pt x="335" y="135"/>
                    </a:lnTo>
                    <a:lnTo>
                      <a:pt x="347" y="139"/>
                    </a:lnTo>
                    <a:lnTo>
                      <a:pt x="358" y="140"/>
                    </a:lnTo>
                    <a:lnTo>
                      <a:pt x="370" y="137"/>
                    </a:lnTo>
                    <a:lnTo>
                      <a:pt x="380" y="131"/>
                    </a:lnTo>
                    <a:lnTo>
                      <a:pt x="389" y="124"/>
                    </a:lnTo>
                    <a:lnTo>
                      <a:pt x="398" y="118"/>
                    </a:lnTo>
                    <a:lnTo>
                      <a:pt x="405" y="115"/>
                    </a:lnTo>
                    <a:lnTo>
                      <a:pt x="412" y="115"/>
                    </a:lnTo>
                    <a:lnTo>
                      <a:pt x="417" y="122"/>
                    </a:lnTo>
                    <a:lnTo>
                      <a:pt x="421" y="129"/>
                    </a:lnTo>
                    <a:lnTo>
                      <a:pt x="430" y="137"/>
                    </a:lnTo>
                    <a:lnTo>
                      <a:pt x="439" y="144"/>
                    </a:lnTo>
                    <a:lnTo>
                      <a:pt x="449" y="150"/>
                    </a:lnTo>
                    <a:lnTo>
                      <a:pt x="459" y="156"/>
                    </a:lnTo>
                    <a:lnTo>
                      <a:pt x="471" y="162"/>
                    </a:lnTo>
                    <a:lnTo>
                      <a:pt x="480" y="167"/>
                    </a:lnTo>
                    <a:lnTo>
                      <a:pt x="489" y="170"/>
                    </a:lnTo>
                    <a:lnTo>
                      <a:pt x="492" y="174"/>
                    </a:lnTo>
                    <a:lnTo>
                      <a:pt x="495" y="177"/>
                    </a:lnTo>
                    <a:lnTo>
                      <a:pt x="499" y="180"/>
                    </a:lnTo>
                    <a:lnTo>
                      <a:pt x="502" y="184"/>
                    </a:lnTo>
                    <a:lnTo>
                      <a:pt x="522" y="199"/>
                    </a:lnTo>
                    <a:lnTo>
                      <a:pt x="537" y="208"/>
                    </a:lnTo>
                    <a:lnTo>
                      <a:pt x="546" y="215"/>
                    </a:lnTo>
                    <a:lnTo>
                      <a:pt x="553" y="218"/>
                    </a:lnTo>
                    <a:lnTo>
                      <a:pt x="559" y="223"/>
                    </a:lnTo>
                    <a:lnTo>
                      <a:pt x="564" y="227"/>
                    </a:lnTo>
                    <a:lnTo>
                      <a:pt x="570" y="233"/>
                    </a:lnTo>
                    <a:lnTo>
                      <a:pt x="579" y="243"/>
                    </a:lnTo>
                    <a:lnTo>
                      <a:pt x="594" y="263"/>
                    </a:lnTo>
                    <a:lnTo>
                      <a:pt x="604" y="285"/>
                    </a:lnTo>
                    <a:lnTo>
                      <a:pt x="609" y="306"/>
                    </a:lnTo>
                    <a:lnTo>
                      <a:pt x="612" y="324"/>
                    </a:lnTo>
                    <a:lnTo>
                      <a:pt x="612" y="342"/>
                    </a:lnTo>
                    <a:lnTo>
                      <a:pt x="610" y="354"/>
                    </a:lnTo>
                    <a:lnTo>
                      <a:pt x="609" y="362"/>
                    </a:lnTo>
                    <a:lnTo>
                      <a:pt x="608" y="366"/>
                    </a:lnTo>
                    <a:lnTo>
                      <a:pt x="606" y="374"/>
                    </a:lnTo>
                    <a:lnTo>
                      <a:pt x="598" y="394"/>
                    </a:lnTo>
                    <a:lnTo>
                      <a:pt x="585" y="424"/>
                    </a:lnTo>
                    <a:lnTo>
                      <a:pt x="570" y="457"/>
                    </a:lnTo>
                    <a:lnTo>
                      <a:pt x="552" y="492"/>
                    </a:lnTo>
                    <a:lnTo>
                      <a:pt x="532" y="521"/>
                    </a:lnTo>
                    <a:lnTo>
                      <a:pt x="511" y="546"/>
                    </a:lnTo>
                    <a:lnTo>
                      <a:pt x="491" y="557"/>
                    </a:lnTo>
                    <a:lnTo>
                      <a:pt x="486" y="558"/>
                    </a:lnTo>
                    <a:lnTo>
                      <a:pt x="481" y="558"/>
                    </a:lnTo>
                    <a:lnTo>
                      <a:pt x="477" y="557"/>
                    </a:lnTo>
                    <a:lnTo>
                      <a:pt x="472" y="556"/>
                    </a:lnTo>
                    <a:lnTo>
                      <a:pt x="461" y="549"/>
                    </a:lnTo>
                    <a:lnTo>
                      <a:pt x="448" y="539"/>
                    </a:lnTo>
                    <a:lnTo>
                      <a:pt x="434" y="527"/>
                    </a:lnTo>
                    <a:lnTo>
                      <a:pt x="419" y="512"/>
                    </a:lnTo>
                    <a:lnTo>
                      <a:pt x="404" y="496"/>
                    </a:lnTo>
                    <a:lnTo>
                      <a:pt x="388" y="479"/>
                    </a:lnTo>
                    <a:lnTo>
                      <a:pt x="372" y="460"/>
                    </a:lnTo>
                    <a:lnTo>
                      <a:pt x="355" y="441"/>
                    </a:lnTo>
                    <a:lnTo>
                      <a:pt x="338" y="421"/>
                    </a:lnTo>
                    <a:lnTo>
                      <a:pt x="321" y="402"/>
                    </a:lnTo>
                    <a:lnTo>
                      <a:pt x="304" y="382"/>
                    </a:lnTo>
                    <a:lnTo>
                      <a:pt x="288" y="362"/>
                    </a:lnTo>
                    <a:lnTo>
                      <a:pt x="272" y="344"/>
                    </a:lnTo>
                    <a:lnTo>
                      <a:pt x="256" y="327"/>
                    </a:lnTo>
                    <a:lnTo>
                      <a:pt x="241" y="311"/>
                    </a:lnTo>
                    <a:lnTo>
                      <a:pt x="226" y="297"/>
                    </a:lnTo>
                    <a:lnTo>
                      <a:pt x="214" y="288"/>
                    </a:lnTo>
                    <a:lnTo>
                      <a:pt x="203" y="278"/>
                    </a:lnTo>
                    <a:lnTo>
                      <a:pt x="190" y="270"/>
                    </a:lnTo>
                    <a:lnTo>
                      <a:pt x="178" y="263"/>
                    </a:lnTo>
                    <a:lnTo>
                      <a:pt x="164" y="258"/>
                    </a:lnTo>
                    <a:lnTo>
                      <a:pt x="152" y="251"/>
                    </a:lnTo>
                    <a:lnTo>
                      <a:pt x="139" y="246"/>
                    </a:lnTo>
                    <a:lnTo>
                      <a:pt x="126" y="241"/>
                    </a:lnTo>
                    <a:lnTo>
                      <a:pt x="106" y="235"/>
                    </a:lnTo>
                    <a:lnTo>
                      <a:pt x="85" y="230"/>
                    </a:lnTo>
                    <a:lnTo>
                      <a:pt x="67" y="227"/>
                    </a:lnTo>
                    <a:lnTo>
                      <a:pt x="50" y="223"/>
                    </a:lnTo>
                    <a:lnTo>
                      <a:pt x="38" y="222"/>
                    </a:lnTo>
                    <a:lnTo>
                      <a:pt x="27" y="221"/>
                    </a:lnTo>
                    <a:lnTo>
                      <a:pt x="20" y="220"/>
                    </a:lnTo>
                    <a:lnTo>
                      <a:pt x="18" y="220"/>
                    </a:lnTo>
                    <a:lnTo>
                      <a:pt x="11" y="224"/>
                    </a:lnTo>
                    <a:lnTo>
                      <a:pt x="3" y="230"/>
                    </a:lnTo>
                    <a:lnTo>
                      <a:pt x="0" y="236"/>
                    </a:lnTo>
                    <a:lnTo>
                      <a:pt x="3" y="239"/>
                    </a:lnTo>
                    <a:lnTo>
                      <a:pt x="10" y="241"/>
                    </a:lnTo>
                    <a:lnTo>
                      <a:pt x="22" y="244"/>
                    </a:lnTo>
                    <a:lnTo>
                      <a:pt x="37" y="248"/>
                    </a:lnTo>
                    <a:lnTo>
                      <a:pt x="54" y="253"/>
                    </a:lnTo>
                    <a:lnTo>
                      <a:pt x="73" y="259"/>
                    </a:lnTo>
                    <a:lnTo>
                      <a:pt x="92" y="266"/>
                    </a:lnTo>
                    <a:lnTo>
                      <a:pt x="109" y="273"/>
                    </a:lnTo>
                    <a:lnTo>
                      <a:pt x="125" y="280"/>
                    </a:lnTo>
                    <a:lnTo>
                      <a:pt x="133" y="284"/>
                    </a:lnTo>
                    <a:lnTo>
                      <a:pt x="140" y="289"/>
                    </a:lnTo>
                    <a:lnTo>
                      <a:pt x="146" y="294"/>
                    </a:lnTo>
                    <a:lnTo>
                      <a:pt x="151" y="299"/>
                    </a:lnTo>
                    <a:lnTo>
                      <a:pt x="163" y="313"/>
                    </a:lnTo>
                    <a:lnTo>
                      <a:pt x="167" y="324"/>
                    </a:lnTo>
                    <a:lnTo>
                      <a:pt x="163" y="335"/>
                    </a:lnTo>
                    <a:lnTo>
                      <a:pt x="158" y="345"/>
                    </a:lnTo>
                    <a:lnTo>
                      <a:pt x="152" y="354"/>
                    </a:lnTo>
                    <a:lnTo>
                      <a:pt x="146" y="360"/>
                    </a:lnTo>
                    <a:lnTo>
                      <a:pt x="139" y="364"/>
                    </a:lnTo>
                    <a:lnTo>
                      <a:pt x="129" y="366"/>
                    </a:lnTo>
                    <a:lnTo>
                      <a:pt x="135" y="371"/>
                    </a:lnTo>
                    <a:lnTo>
                      <a:pt x="140" y="376"/>
                    </a:lnTo>
                    <a:lnTo>
                      <a:pt x="147" y="382"/>
                    </a:lnTo>
                    <a:lnTo>
                      <a:pt x="154" y="388"/>
                    </a:lnTo>
                    <a:lnTo>
                      <a:pt x="161" y="395"/>
                    </a:lnTo>
                    <a:lnTo>
                      <a:pt x="167" y="402"/>
                    </a:lnTo>
                    <a:lnTo>
                      <a:pt x="174" y="407"/>
                    </a:lnTo>
                    <a:lnTo>
                      <a:pt x="181" y="414"/>
                    </a:lnTo>
                    <a:lnTo>
                      <a:pt x="183" y="426"/>
                    </a:lnTo>
                    <a:lnTo>
                      <a:pt x="188" y="440"/>
                    </a:lnTo>
                    <a:lnTo>
                      <a:pt x="196" y="455"/>
                    </a:lnTo>
                    <a:lnTo>
                      <a:pt x="205" y="470"/>
                    </a:lnTo>
                    <a:lnTo>
                      <a:pt x="213" y="479"/>
                    </a:lnTo>
                    <a:lnTo>
                      <a:pt x="217" y="485"/>
                    </a:lnTo>
                    <a:lnTo>
                      <a:pt x="221" y="488"/>
                    </a:lnTo>
                    <a:lnTo>
                      <a:pt x="224" y="492"/>
                    </a:lnTo>
                    <a:lnTo>
                      <a:pt x="228" y="494"/>
                    </a:lnTo>
                    <a:lnTo>
                      <a:pt x="234" y="497"/>
                    </a:lnTo>
                    <a:lnTo>
                      <a:pt x="241" y="503"/>
                    </a:lnTo>
                    <a:lnTo>
                      <a:pt x="252" y="511"/>
                    </a:lnTo>
                    <a:lnTo>
                      <a:pt x="271" y="541"/>
                    </a:lnTo>
                    <a:lnTo>
                      <a:pt x="290" y="573"/>
                    </a:lnTo>
                    <a:lnTo>
                      <a:pt x="312" y="608"/>
                    </a:lnTo>
                    <a:lnTo>
                      <a:pt x="333" y="644"/>
                    </a:lnTo>
                    <a:lnTo>
                      <a:pt x="353" y="679"/>
                    </a:lnTo>
                    <a:lnTo>
                      <a:pt x="373" y="715"/>
                    </a:lnTo>
                    <a:lnTo>
                      <a:pt x="391" y="748"/>
                    </a:lnTo>
                    <a:lnTo>
                      <a:pt x="408" y="781"/>
                    </a:lnTo>
                    <a:lnTo>
                      <a:pt x="413" y="791"/>
                    </a:lnTo>
                    <a:lnTo>
                      <a:pt x="421" y="801"/>
                    </a:lnTo>
                    <a:lnTo>
                      <a:pt x="430" y="813"/>
                    </a:lnTo>
                    <a:lnTo>
                      <a:pt x="440" y="823"/>
                    </a:lnTo>
                    <a:lnTo>
                      <a:pt x="451" y="835"/>
                    </a:lnTo>
                    <a:lnTo>
                      <a:pt x="464" y="845"/>
                    </a:lnTo>
                    <a:lnTo>
                      <a:pt x="477" y="857"/>
                    </a:lnTo>
                    <a:lnTo>
                      <a:pt x="491" y="867"/>
                    </a:lnTo>
                    <a:lnTo>
                      <a:pt x="503" y="876"/>
                    </a:lnTo>
                    <a:lnTo>
                      <a:pt x="516" y="886"/>
                    </a:lnTo>
                    <a:lnTo>
                      <a:pt x="530" y="895"/>
                    </a:lnTo>
                    <a:lnTo>
                      <a:pt x="544" y="904"/>
                    </a:lnTo>
                    <a:lnTo>
                      <a:pt x="557" y="912"/>
                    </a:lnTo>
                    <a:lnTo>
                      <a:pt x="570" y="920"/>
                    </a:lnTo>
                    <a:lnTo>
                      <a:pt x="584" y="928"/>
                    </a:lnTo>
                    <a:lnTo>
                      <a:pt x="598" y="936"/>
                    </a:lnTo>
                    <a:lnTo>
                      <a:pt x="610" y="943"/>
                    </a:lnTo>
                    <a:lnTo>
                      <a:pt x="623" y="950"/>
                    </a:lnTo>
                    <a:lnTo>
                      <a:pt x="636" y="957"/>
                    </a:lnTo>
                    <a:lnTo>
                      <a:pt x="647" y="963"/>
                    </a:lnTo>
                    <a:lnTo>
                      <a:pt x="658" y="969"/>
                    </a:lnTo>
                    <a:lnTo>
                      <a:pt x="668" y="973"/>
                    </a:lnTo>
                    <a:lnTo>
                      <a:pt x="677" y="978"/>
                    </a:lnTo>
                    <a:lnTo>
                      <a:pt x="685" y="981"/>
                    </a:lnTo>
                    <a:lnTo>
                      <a:pt x="690" y="984"/>
                    </a:lnTo>
                    <a:lnTo>
                      <a:pt x="695" y="985"/>
                    </a:lnTo>
                    <a:lnTo>
                      <a:pt x="698" y="986"/>
                    </a:lnTo>
                    <a:lnTo>
                      <a:pt x="703" y="987"/>
                    </a:lnTo>
                    <a:lnTo>
                      <a:pt x="707" y="988"/>
                    </a:lnTo>
                    <a:lnTo>
                      <a:pt x="712" y="989"/>
                    </a:lnTo>
                    <a:lnTo>
                      <a:pt x="715" y="989"/>
                    </a:lnTo>
                    <a:lnTo>
                      <a:pt x="720" y="989"/>
                    </a:lnTo>
                    <a:lnTo>
                      <a:pt x="1083" y="1289"/>
                    </a:lnTo>
                    <a:lnTo>
                      <a:pt x="1184" y="1182"/>
                    </a:lnTo>
                    <a:lnTo>
                      <a:pt x="1189" y="1182"/>
                    </a:lnTo>
                    <a:lnTo>
                      <a:pt x="1204" y="1161"/>
                    </a:lnTo>
                    <a:lnTo>
                      <a:pt x="1225" y="1140"/>
                    </a:lnTo>
                    <a:lnTo>
                      <a:pt x="1225" y="1140"/>
                    </a:lnTo>
                    <a:lnTo>
                      <a:pt x="1223" y="1140"/>
                    </a:lnTo>
                    <a:lnTo>
                      <a:pt x="1222" y="1140"/>
                    </a:lnTo>
                    <a:lnTo>
                      <a:pt x="1221" y="1139"/>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53" name="Freeform 28"/>
              <p:cNvSpPr>
                <a:spLocks/>
              </p:cNvSpPr>
              <p:nvPr/>
            </p:nvSpPr>
            <p:spPr bwMode="auto">
              <a:xfrm>
                <a:off x="992187" y="5086350"/>
                <a:ext cx="104775" cy="65088"/>
              </a:xfrm>
              <a:custGeom>
                <a:avLst/>
                <a:gdLst/>
                <a:ahLst/>
                <a:cxnLst>
                  <a:cxn ang="0">
                    <a:pos x="6" y="3"/>
                  </a:cxn>
                  <a:cxn ang="0">
                    <a:pos x="17" y="0"/>
                  </a:cxn>
                  <a:cxn ang="0">
                    <a:pos x="33" y="2"/>
                  </a:cxn>
                  <a:cxn ang="0">
                    <a:pos x="52" y="7"/>
                  </a:cxn>
                  <a:cxn ang="0">
                    <a:pos x="71" y="15"/>
                  </a:cxn>
                  <a:cxn ang="0">
                    <a:pos x="90" y="23"/>
                  </a:cxn>
                  <a:cxn ang="0">
                    <a:pos x="107" y="34"/>
                  </a:cxn>
                  <a:cxn ang="0">
                    <a:pos x="120" y="42"/>
                  </a:cxn>
                  <a:cxn ang="0">
                    <a:pos x="128" y="49"/>
                  </a:cxn>
                  <a:cxn ang="0">
                    <a:pos x="131" y="59"/>
                  </a:cxn>
                  <a:cxn ang="0">
                    <a:pos x="128" y="70"/>
                  </a:cxn>
                  <a:cxn ang="0">
                    <a:pos x="123" y="78"/>
                  </a:cxn>
                  <a:cxn ang="0">
                    <a:pos x="120" y="81"/>
                  </a:cxn>
                  <a:cxn ang="0">
                    <a:pos x="120" y="81"/>
                  </a:cxn>
                  <a:cxn ang="0">
                    <a:pos x="119" y="81"/>
                  </a:cxn>
                  <a:cxn ang="0">
                    <a:pos x="116" y="81"/>
                  </a:cxn>
                  <a:cxn ang="0">
                    <a:pos x="113" y="81"/>
                  </a:cxn>
                  <a:cxn ang="0">
                    <a:pos x="108" y="79"/>
                  </a:cxn>
                  <a:cxn ang="0">
                    <a:pos x="101" y="75"/>
                  </a:cxn>
                  <a:cxn ang="0">
                    <a:pos x="91" y="71"/>
                  </a:cxn>
                  <a:cxn ang="0">
                    <a:pos x="80" y="64"/>
                  </a:cxn>
                  <a:cxn ang="0">
                    <a:pos x="62" y="55"/>
                  </a:cxn>
                  <a:cxn ang="0">
                    <a:pos x="45" y="45"/>
                  </a:cxn>
                  <a:cxn ang="0">
                    <a:pos x="29" y="37"/>
                  </a:cxn>
                  <a:cxn ang="0">
                    <a:pos x="16" y="29"/>
                  </a:cxn>
                  <a:cxn ang="0">
                    <a:pos x="6" y="21"/>
                  </a:cxn>
                  <a:cxn ang="0">
                    <a:pos x="0" y="15"/>
                  </a:cxn>
                  <a:cxn ang="0">
                    <a:pos x="0" y="8"/>
                  </a:cxn>
                  <a:cxn ang="0">
                    <a:pos x="6" y="3"/>
                  </a:cxn>
                </a:cxnLst>
                <a:rect l="0" t="0" r="r" b="b"/>
                <a:pathLst>
                  <a:path w="131" h="81">
                    <a:moveTo>
                      <a:pt x="6" y="3"/>
                    </a:moveTo>
                    <a:lnTo>
                      <a:pt x="17" y="0"/>
                    </a:lnTo>
                    <a:lnTo>
                      <a:pt x="33" y="2"/>
                    </a:lnTo>
                    <a:lnTo>
                      <a:pt x="52" y="7"/>
                    </a:lnTo>
                    <a:lnTo>
                      <a:pt x="71" y="15"/>
                    </a:lnTo>
                    <a:lnTo>
                      <a:pt x="90" y="23"/>
                    </a:lnTo>
                    <a:lnTo>
                      <a:pt x="107" y="34"/>
                    </a:lnTo>
                    <a:lnTo>
                      <a:pt x="120" y="42"/>
                    </a:lnTo>
                    <a:lnTo>
                      <a:pt x="128" y="49"/>
                    </a:lnTo>
                    <a:lnTo>
                      <a:pt x="131" y="59"/>
                    </a:lnTo>
                    <a:lnTo>
                      <a:pt x="128" y="70"/>
                    </a:lnTo>
                    <a:lnTo>
                      <a:pt x="123" y="78"/>
                    </a:lnTo>
                    <a:lnTo>
                      <a:pt x="120" y="81"/>
                    </a:lnTo>
                    <a:lnTo>
                      <a:pt x="120" y="81"/>
                    </a:lnTo>
                    <a:lnTo>
                      <a:pt x="119" y="81"/>
                    </a:lnTo>
                    <a:lnTo>
                      <a:pt x="116" y="81"/>
                    </a:lnTo>
                    <a:lnTo>
                      <a:pt x="113" y="81"/>
                    </a:lnTo>
                    <a:lnTo>
                      <a:pt x="108" y="79"/>
                    </a:lnTo>
                    <a:lnTo>
                      <a:pt x="101" y="75"/>
                    </a:lnTo>
                    <a:lnTo>
                      <a:pt x="91" y="71"/>
                    </a:lnTo>
                    <a:lnTo>
                      <a:pt x="80" y="64"/>
                    </a:lnTo>
                    <a:lnTo>
                      <a:pt x="62" y="55"/>
                    </a:lnTo>
                    <a:lnTo>
                      <a:pt x="45" y="45"/>
                    </a:lnTo>
                    <a:lnTo>
                      <a:pt x="29" y="37"/>
                    </a:lnTo>
                    <a:lnTo>
                      <a:pt x="16" y="29"/>
                    </a:lnTo>
                    <a:lnTo>
                      <a:pt x="6" y="21"/>
                    </a:lnTo>
                    <a:lnTo>
                      <a:pt x="0" y="15"/>
                    </a:lnTo>
                    <a:lnTo>
                      <a:pt x="0" y="8"/>
                    </a:lnTo>
                    <a:lnTo>
                      <a:pt x="6" y="3"/>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sp>
            <p:nvSpPr>
              <p:cNvPr id="60" name="Freeform 29"/>
              <p:cNvSpPr>
                <a:spLocks/>
              </p:cNvSpPr>
              <p:nvPr/>
            </p:nvSpPr>
            <p:spPr bwMode="auto">
              <a:xfrm>
                <a:off x="982662" y="5157788"/>
                <a:ext cx="60325" cy="50800"/>
              </a:xfrm>
              <a:custGeom>
                <a:avLst/>
                <a:gdLst/>
                <a:ahLst/>
                <a:cxnLst>
                  <a:cxn ang="0">
                    <a:pos x="14" y="0"/>
                  </a:cxn>
                  <a:cxn ang="0">
                    <a:pos x="16" y="1"/>
                  </a:cxn>
                  <a:cxn ang="0">
                    <a:pos x="23" y="5"/>
                  </a:cxn>
                  <a:cxn ang="0">
                    <a:pos x="34" y="11"/>
                  </a:cxn>
                  <a:cxn ang="0">
                    <a:pos x="45" y="18"/>
                  </a:cxn>
                  <a:cxn ang="0">
                    <a:pos x="56" y="24"/>
                  </a:cxn>
                  <a:cxn ang="0">
                    <a:pos x="66" y="31"/>
                  </a:cxn>
                  <a:cxn ang="0">
                    <a:pos x="73" y="36"/>
                  </a:cxn>
                  <a:cxn ang="0">
                    <a:pos x="76" y="41"/>
                  </a:cxn>
                  <a:cxn ang="0">
                    <a:pos x="75" y="44"/>
                  </a:cxn>
                  <a:cxn ang="0">
                    <a:pos x="69" y="49"/>
                  </a:cxn>
                  <a:cxn ang="0">
                    <a:pos x="61" y="53"/>
                  </a:cxn>
                  <a:cxn ang="0">
                    <a:pos x="51" y="58"/>
                  </a:cxn>
                  <a:cxn ang="0">
                    <a:pos x="41" y="61"/>
                  </a:cxn>
                  <a:cxn ang="0">
                    <a:pos x="29" y="64"/>
                  </a:cxn>
                  <a:cxn ang="0">
                    <a:pos x="19" y="62"/>
                  </a:cxn>
                  <a:cxn ang="0">
                    <a:pos x="10" y="58"/>
                  </a:cxn>
                  <a:cxn ang="0">
                    <a:pos x="0" y="46"/>
                  </a:cxn>
                  <a:cxn ang="0">
                    <a:pos x="0" y="36"/>
                  </a:cxn>
                  <a:cxn ang="0">
                    <a:pos x="5" y="21"/>
                  </a:cxn>
                  <a:cxn ang="0">
                    <a:pos x="14" y="0"/>
                  </a:cxn>
                </a:cxnLst>
                <a:rect l="0" t="0" r="r" b="b"/>
                <a:pathLst>
                  <a:path w="76" h="64">
                    <a:moveTo>
                      <a:pt x="14" y="0"/>
                    </a:moveTo>
                    <a:lnTo>
                      <a:pt x="16" y="1"/>
                    </a:lnTo>
                    <a:lnTo>
                      <a:pt x="23" y="5"/>
                    </a:lnTo>
                    <a:lnTo>
                      <a:pt x="34" y="11"/>
                    </a:lnTo>
                    <a:lnTo>
                      <a:pt x="45" y="18"/>
                    </a:lnTo>
                    <a:lnTo>
                      <a:pt x="56" y="24"/>
                    </a:lnTo>
                    <a:lnTo>
                      <a:pt x="66" y="31"/>
                    </a:lnTo>
                    <a:lnTo>
                      <a:pt x="73" y="36"/>
                    </a:lnTo>
                    <a:lnTo>
                      <a:pt x="76" y="41"/>
                    </a:lnTo>
                    <a:lnTo>
                      <a:pt x="75" y="44"/>
                    </a:lnTo>
                    <a:lnTo>
                      <a:pt x="69" y="49"/>
                    </a:lnTo>
                    <a:lnTo>
                      <a:pt x="61" y="53"/>
                    </a:lnTo>
                    <a:lnTo>
                      <a:pt x="51" y="58"/>
                    </a:lnTo>
                    <a:lnTo>
                      <a:pt x="41" y="61"/>
                    </a:lnTo>
                    <a:lnTo>
                      <a:pt x="29" y="64"/>
                    </a:lnTo>
                    <a:lnTo>
                      <a:pt x="19" y="62"/>
                    </a:lnTo>
                    <a:lnTo>
                      <a:pt x="10" y="58"/>
                    </a:lnTo>
                    <a:lnTo>
                      <a:pt x="0" y="46"/>
                    </a:lnTo>
                    <a:lnTo>
                      <a:pt x="0" y="36"/>
                    </a:lnTo>
                    <a:lnTo>
                      <a:pt x="5" y="21"/>
                    </a:lnTo>
                    <a:lnTo>
                      <a:pt x="14" y="0"/>
                    </a:lnTo>
                    <a:close/>
                  </a:path>
                </a:pathLst>
              </a:custGeom>
              <a:grpFill/>
              <a:ln w="9525">
                <a:solidFill>
                  <a:srgbClr val="FF0000"/>
                </a:solidFill>
                <a:round/>
                <a:headEnd/>
                <a:tailEnd/>
              </a:ln>
            </p:spPr>
            <p:txBody>
              <a:bodyPr/>
              <a:lstStyle/>
              <a:p>
                <a:pPr eaLnBrk="0" fontAlgn="base" hangingPunct="0">
                  <a:spcBef>
                    <a:spcPct val="0"/>
                  </a:spcBef>
                  <a:spcAft>
                    <a:spcPct val="0"/>
                  </a:spcAft>
                </a:pPr>
                <a:endParaRPr lang="en-US" sz="2000">
                  <a:solidFill>
                    <a:srgbClr val="000000"/>
                  </a:solidFill>
                </a:endParaRPr>
              </a:p>
            </p:txBody>
          </p:sp>
        </p:grpSp>
      </p:grpSp>
      <p:sp>
        <p:nvSpPr>
          <p:cNvPr id="66" name="TextBox 65"/>
          <p:cNvSpPr txBox="1"/>
          <p:nvPr/>
        </p:nvSpPr>
        <p:spPr>
          <a:xfrm>
            <a:off x="6019800" y="3429000"/>
            <a:ext cx="1981200" cy="609600"/>
          </a:xfrm>
          <a:prstGeom prst="rect">
            <a:avLst/>
          </a:prstGeom>
          <a:noFill/>
        </p:spPr>
        <p:txBody>
          <a:bodyPr wrap="square" lIns="0" rIns="0" rtlCol="0">
            <a:noAutofit/>
          </a:bodyPr>
          <a:lstStyle/>
          <a:p>
            <a:pPr algn="ctr"/>
            <a:r>
              <a:rPr lang="en-US" sz="3200" b="1" dirty="0" smtClean="0">
                <a:solidFill>
                  <a:srgbClr val="FF0000"/>
                </a:solidFill>
                <a:latin typeface="Arial" pitchFamily="34" charset="0"/>
                <a:cs typeface="Arial" pitchFamily="34" charset="0"/>
              </a:rPr>
              <a:t>physical</a:t>
            </a:r>
            <a:endParaRPr lang="en-US" sz="3200" b="1" dirty="0">
              <a:solidFill>
                <a:srgbClr val="FF0000"/>
              </a:solidFill>
              <a:latin typeface="Arial" pitchFamily="34" charset="0"/>
              <a:cs typeface="Arial" pitchFamily="34" charset="0"/>
            </a:endParaRPr>
          </a:p>
        </p:txBody>
      </p:sp>
      <p:sp>
        <p:nvSpPr>
          <p:cNvPr id="67" name="Rectangle 9"/>
          <p:cNvSpPr>
            <a:spLocks noChangeArrowheads="1"/>
          </p:cNvSpPr>
          <p:nvPr/>
        </p:nvSpPr>
        <p:spPr bwMode="auto">
          <a:xfrm>
            <a:off x="1752600" y="5310182"/>
            <a:ext cx="1447800" cy="685121"/>
          </a:xfrm>
          <a:prstGeom prst="rect">
            <a:avLst/>
          </a:prstGeom>
          <a:noFill/>
          <a:ln w="57150">
            <a:solidFill>
              <a:srgbClr val="0070C0"/>
            </a:solidFill>
            <a:miter lim="800000"/>
            <a:headEnd/>
            <a:tailEnd/>
          </a:ln>
          <a:effectLst/>
        </p:spPr>
        <p:txBody>
          <a:bodyPr wrap="none" anchor="ctr"/>
          <a:lstStyle/>
          <a:p>
            <a:pPr algn="ctr" eaLnBrk="0" fontAlgn="base" hangingPunct="0">
              <a:spcBef>
                <a:spcPct val="0"/>
              </a:spcBef>
              <a:spcAft>
                <a:spcPct val="0"/>
              </a:spcAft>
            </a:pPr>
            <a:r>
              <a:rPr lang="en-US" sz="4400" kern="0" dirty="0" smtClean="0">
                <a:solidFill>
                  <a:srgbClr val="0000FF"/>
                </a:solidFill>
                <a:latin typeface="Times New Roman" pitchFamily="18" charset="0"/>
              </a:rPr>
              <a:t>delay</a:t>
            </a:r>
            <a:endParaRPr lang="en-US" sz="4400" kern="0" dirty="0">
              <a:solidFill>
                <a:srgbClr val="0000FF"/>
              </a:solidFill>
              <a:latin typeface="Times New Roman" pitchFamily="18" charset="0"/>
            </a:endParaRPr>
          </a:p>
        </p:txBody>
      </p:sp>
      <p:sp>
        <p:nvSpPr>
          <p:cNvPr id="68" name="Rectangle 4"/>
          <p:cNvSpPr>
            <a:spLocks noChangeArrowheads="1"/>
          </p:cNvSpPr>
          <p:nvPr/>
        </p:nvSpPr>
        <p:spPr bwMode="auto">
          <a:xfrm>
            <a:off x="3733800" y="5290168"/>
            <a:ext cx="1570038" cy="729632"/>
          </a:xfrm>
          <a:prstGeom prst="rect">
            <a:avLst/>
          </a:prstGeom>
          <a:noFill/>
          <a:ln w="57150">
            <a:solidFill>
              <a:schemeClr val="tx1"/>
            </a:solidFill>
            <a:miter lim="800000"/>
            <a:headEnd/>
            <a:tailEnd/>
          </a:ln>
          <a:effectLst/>
        </p:spPr>
        <p:txBody>
          <a:bodyPr wrap="none" anchor="ctr"/>
          <a:lstStyle/>
          <a:p>
            <a:pPr algn="ctr" eaLnBrk="0" fontAlgn="base" hangingPunct="0">
              <a:spcBef>
                <a:spcPct val="0"/>
              </a:spcBef>
              <a:spcAft>
                <a:spcPct val="0"/>
              </a:spcAft>
            </a:pPr>
            <a:r>
              <a:rPr lang="en-US" sz="3600" dirty="0" smtClean="0">
                <a:solidFill>
                  <a:srgbClr val="000000"/>
                </a:solidFill>
                <a:latin typeface="Times New Roman" pitchFamily="18" charset="0"/>
              </a:rPr>
              <a:t>Act</a:t>
            </a:r>
            <a:endParaRPr lang="en-US" sz="3600" dirty="0">
              <a:solidFill>
                <a:srgbClr val="000000"/>
              </a:solidFill>
              <a:latin typeface="Times New Roman" pitchFamily="18" charset="0"/>
            </a:endParaRPr>
          </a:p>
        </p:txBody>
      </p:sp>
      <p:cxnSp>
        <p:nvCxnSpPr>
          <p:cNvPr id="69" name="AutoShape 8"/>
          <p:cNvCxnSpPr>
            <a:cxnSpLocks noChangeShapeType="1"/>
            <a:stCxn id="67" idx="3"/>
            <a:endCxn id="68" idx="1"/>
          </p:cNvCxnSpPr>
          <p:nvPr/>
        </p:nvCxnSpPr>
        <p:spPr bwMode="auto">
          <a:xfrm>
            <a:off x="3200400" y="5652743"/>
            <a:ext cx="533400" cy="2241"/>
          </a:xfrm>
          <a:prstGeom prst="bentConnector3">
            <a:avLst>
              <a:gd name="adj1" fmla="val 50000"/>
            </a:avLst>
          </a:prstGeom>
          <a:noFill/>
          <a:ln w="76200">
            <a:solidFill>
              <a:srgbClr val="0070C0"/>
            </a:solidFill>
            <a:miter lim="800000"/>
            <a:headEnd/>
            <a:tailEnd type="triangle" w="med" len="med"/>
          </a:ln>
          <a:effectLst/>
        </p:spPr>
      </p:cxnSp>
      <p:cxnSp>
        <p:nvCxnSpPr>
          <p:cNvPr id="70" name="Straight Arrow Connector 69"/>
          <p:cNvCxnSpPr>
            <a:stCxn id="68" idx="3"/>
          </p:cNvCxnSpPr>
          <p:nvPr/>
        </p:nvCxnSpPr>
        <p:spPr bwMode="auto">
          <a:xfrm flipV="1">
            <a:off x="5303838" y="5640751"/>
            <a:ext cx="1173162" cy="14233"/>
          </a:xfrm>
          <a:prstGeom prst="straightConnector1">
            <a:avLst/>
          </a:prstGeom>
          <a:noFill/>
          <a:ln w="76200" cap="flat" cmpd="sng" algn="ctr">
            <a:solidFill>
              <a:srgbClr val="FF0000"/>
            </a:solidFill>
            <a:prstDash val="solid"/>
            <a:round/>
            <a:headEnd type="none" w="med" len="med"/>
            <a:tailEnd type="arrow"/>
          </a:ln>
          <a:effectLst/>
        </p:spPr>
      </p:cxnSp>
      <p:cxnSp>
        <p:nvCxnSpPr>
          <p:cNvPr id="71" name="AutoShape 8"/>
          <p:cNvCxnSpPr>
            <a:cxnSpLocks noChangeShapeType="1"/>
            <a:stCxn id="24" idx="1"/>
            <a:endCxn id="67" idx="1"/>
          </p:cNvCxnSpPr>
          <p:nvPr/>
        </p:nvCxnSpPr>
        <p:spPr bwMode="auto">
          <a:xfrm rot="10800000" flipH="1" flipV="1">
            <a:off x="1214720" y="1143235"/>
            <a:ext cx="537879" cy="4509507"/>
          </a:xfrm>
          <a:prstGeom prst="bentConnector3">
            <a:avLst>
              <a:gd name="adj1" fmla="val -42500"/>
            </a:avLst>
          </a:prstGeom>
          <a:noFill/>
          <a:ln w="76200">
            <a:solidFill>
              <a:srgbClr val="0070C0"/>
            </a:solidFill>
            <a:miter lim="800000"/>
            <a:headEnd/>
            <a:tailEnd type="triangle" w="med" len="med"/>
          </a:ln>
          <a:effectLst/>
        </p:spPr>
      </p:cxnSp>
      <p:pic>
        <p:nvPicPr>
          <p:cNvPr id="72" name="Picture 4" descr="http://www.clker.com/cliparts/0/d/f/a/11971054571978491887biswajyotim_Leg.svg.thumb.png"/>
          <p:cNvPicPr>
            <a:picLocks noChangeAspect="1" noChangeArrowheads="1"/>
          </p:cNvPicPr>
          <p:nvPr/>
        </p:nvPicPr>
        <p:blipFill>
          <a:blip r:embed="rId3" cstate="print">
            <a:duotone>
              <a:prstClr val="black"/>
              <a:srgbClr val="FF0000">
                <a:tint val="45000"/>
                <a:satMod val="400000"/>
              </a:srgbClr>
            </a:duotone>
          </a:blip>
          <a:srcRect t="26902"/>
          <a:stretch>
            <a:fillRect/>
          </a:stretch>
        </p:blipFill>
        <p:spPr bwMode="auto">
          <a:xfrm rot="20852764" flipH="1">
            <a:off x="6706916" y="5314373"/>
            <a:ext cx="1745048" cy="1371600"/>
          </a:xfrm>
          <a:prstGeom prst="rect">
            <a:avLst/>
          </a:prstGeom>
          <a:noFill/>
        </p:spPr>
      </p:pic>
    </p:spTree>
  </p:cSld>
  <p:clrMapOvr>
    <a:masterClrMapping/>
  </p:clrMapOvr>
  <p:transition spd="slow"/>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6" name="Straight Arrow Connector 115"/>
          <p:cNvCxnSpPr>
            <a:stCxn id="27" idx="4"/>
            <a:endCxn id="117" idx="1"/>
          </p:cNvCxnSpPr>
          <p:nvPr/>
        </p:nvCxnSpPr>
        <p:spPr>
          <a:xfrm flipH="1" flipV="1">
            <a:off x="3071108" y="1326767"/>
            <a:ext cx="1044622"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7" name="Hexagon 116"/>
          <p:cNvSpPr/>
          <p:nvPr/>
        </p:nvSpPr>
        <p:spPr>
          <a:xfrm>
            <a:off x="2141124"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sp>
        <p:nvSpPr>
          <p:cNvPr id="118" name="Hexagon 117"/>
          <p:cNvSpPr/>
          <p:nvPr/>
        </p:nvSpPr>
        <p:spPr>
          <a:xfrm>
            <a:off x="5606295"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19" name="Straight Arrow Connector 118"/>
          <p:cNvCxnSpPr>
            <a:stCxn id="118" idx="3"/>
            <a:endCxn id="117" idx="0"/>
          </p:cNvCxnSpPr>
          <p:nvPr/>
        </p:nvCxnSpPr>
        <p:spPr>
          <a:xfrm flipH="1">
            <a:off x="3326600" y="815784"/>
            <a:ext cx="2279695" cy="0"/>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a:stCxn id="27" idx="5"/>
            <a:endCxn id="118" idx="2"/>
          </p:cNvCxnSpPr>
          <p:nvPr/>
        </p:nvCxnSpPr>
        <p:spPr>
          <a:xfrm flipV="1">
            <a:off x="4796610" y="1326767"/>
            <a:ext cx="1065177"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1" name="Hexagon 120"/>
          <p:cNvSpPr/>
          <p:nvPr/>
        </p:nvSpPr>
        <p:spPr>
          <a:xfrm>
            <a:off x="2751949" y="3505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sp>
        <p:nvSpPr>
          <p:cNvPr id="126" name="Hexagon 125"/>
          <p:cNvSpPr/>
          <p:nvPr/>
        </p:nvSpPr>
        <p:spPr>
          <a:xfrm>
            <a:off x="914400" y="28956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27" name="Straight Arrow Connector 126"/>
          <p:cNvCxnSpPr>
            <a:stCxn id="117" idx="2"/>
            <a:endCxn id="126" idx="5"/>
          </p:cNvCxnSpPr>
          <p:nvPr/>
        </p:nvCxnSpPr>
        <p:spPr>
          <a:xfrm flipH="1">
            <a:off x="1844384" y="1326767"/>
            <a:ext cx="552232"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8" name="Hexagon 127"/>
          <p:cNvSpPr/>
          <p:nvPr/>
        </p:nvSpPr>
        <p:spPr>
          <a:xfrm>
            <a:off x="6934200" y="2864233"/>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29" name="Straight Arrow Connector 128"/>
          <p:cNvCxnSpPr>
            <a:stCxn id="118" idx="1"/>
            <a:endCxn id="128" idx="4"/>
          </p:cNvCxnSpPr>
          <p:nvPr/>
        </p:nvCxnSpPr>
        <p:spPr>
          <a:xfrm>
            <a:off x="6536279" y="1326767"/>
            <a:ext cx="653413" cy="1537466"/>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a:stCxn id="41" idx="0"/>
            <a:endCxn id="128" idx="3"/>
          </p:cNvCxnSpPr>
          <p:nvPr/>
        </p:nvCxnSpPr>
        <p:spPr>
          <a:xfrm flipV="1">
            <a:off x="6239651" y="3375217"/>
            <a:ext cx="694549" cy="667212"/>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a:stCxn id="126" idx="0"/>
            <a:endCxn id="121" idx="3"/>
          </p:cNvCxnSpPr>
          <p:nvPr/>
        </p:nvCxnSpPr>
        <p:spPr>
          <a:xfrm>
            <a:off x="2099876" y="3406584"/>
            <a:ext cx="652073" cy="628187"/>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2" name="Hexagon 131"/>
          <p:cNvSpPr/>
          <p:nvPr/>
        </p:nvSpPr>
        <p:spPr>
          <a:xfrm>
            <a:off x="2209800" y="54864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sp>
        <p:nvSpPr>
          <p:cNvPr id="133" name="Hexagon 132"/>
          <p:cNvSpPr/>
          <p:nvPr/>
        </p:nvSpPr>
        <p:spPr>
          <a:xfrm>
            <a:off x="5638800" y="5455033"/>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latin typeface="Arial" pitchFamily="34" charset="0"/>
                <a:cs typeface="Arial" pitchFamily="34" charset="0"/>
              </a:rPr>
              <a:t>P</a:t>
            </a:r>
            <a:endParaRPr lang="en-US" sz="2800" b="1" dirty="0">
              <a:solidFill>
                <a:srgbClr val="FF0000"/>
              </a:solidFill>
              <a:latin typeface="Arial" pitchFamily="34" charset="0"/>
              <a:cs typeface="Arial" pitchFamily="34" charset="0"/>
            </a:endParaRPr>
          </a:p>
        </p:txBody>
      </p:sp>
      <p:cxnSp>
        <p:nvCxnSpPr>
          <p:cNvPr id="134" name="Straight Arrow Connector 133"/>
          <p:cNvCxnSpPr>
            <a:stCxn id="133" idx="5"/>
            <a:endCxn id="128" idx="2"/>
          </p:cNvCxnSpPr>
          <p:nvPr/>
        </p:nvCxnSpPr>
        <p:spPr>
          <a:xfrm flipV="1">
            <a:off x="6568784" y="3886200"/>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a:stCxn id="133" idx="3"/>
            <a:endCxn id="132" idx="0"/>
          </p:cNvCxnSpPr>
          <p:nvPr/>
        </p:nvCxnSpPr>
        <p:spPr>
          <a:xfrm flipH="1">
            <a:off x="3395276" y="5966017"/>
            <a:ext cx="2243524" cy="31367"/>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6" name="Straight Arrow Connector 135"/>
          <p:cNvCxnSpPr>
            <a:stCxn id="132" idx="4"/>
            <a:endCxn id="126" idx="1"/>
          </p:cNvCxnSpPr>
          <p:nvPr/>
        </p:nvCxnSpPr>
        <p:spPr>
          <a:xfrm flipH="1" flipV="1">
            <a:off x="1844384" y="3917567"/>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132" idx="5"/>
            <a:endCxn id="121" idx="2"/>
          </p:cNvCxnSpPr>
          <p:nvPr/>
        </p:nvCxnSpPr>
        <p:spPr>
          <a:xfrm flipH="1" flipV="1">
            <a:off x="3016735" y="4564342"/>
            <a:ext cx="123049" cy="922058"/>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a:stCxn id="133" idx="4"/>
            <a:endCxn id="41" idx="1"/>
          </p:cNvCxnSpPr>
          <p:nvPr/>
        </p:nvCxnSpPr>
        <p:spPr>
          <a:xfrm flipV="1">
            <a:off x="5894292" y="4572000"/>
            <a:ext cx="80574" cy="8830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1" name="Hexagon 40"/>
          <p:cNvSpPr/>
          <p:nvPr/>
        </p:nvSpPr>
        <p:spPr>
          <a:xfrm>
            <a:off x="5029200" y="3512858"/>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cxnSp>
        <p:nvCxnSpPr>
          <p:cNvPr id="45" name="Straight Arrow Connector 44"/>
          <p:cNvCxnSpPr>
            <a:stCxn id="121" idx="0"/>
            <a:endCxn id="41" idx="3"/>
          </p:cNvCxnSpPr>
          <p:nvPr/>
        </p:nvCxnSpPr>
        <p:spPr>
          <a:xfrm>
            <a:off x="3962400" y="4034771"/>
            <a:ext cx="1066800" cy="76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
        <p:nvSpPr>
          <p:cNvPr id="48" name="TextBox 47"/>
          <p:cNvSpPr txBox="1"/>
          <p:nvPr/>
        </p:nvSpPr>
        <p:spPr>
          <a:xfrm>
            <a:off x="3810000" y="3200400"/>
            <a:ext cx="1332374" cy="571413"/>
          </a:xfrm>
          <a:prstGeom prst="rect">
            <a:avLst/>
          </a:prstGeom>
          <a:noFill/>
          <a:ln>
            <a:noFill/>
          </a:ln>
        </p:spPr>
        <p:txBody>
          <a:bodyPr wrap="none" lIns="0" rIns="0" rtlCol="0">
            <a:noAutofit/>
          </a:bodyPr>
          <a:lstStyle/>
          <a:p>
            <a:pPr algn="ctr"/>
            <a:r>
              <a:rPr lang="en-US" sz="3600" b="1" dirty="0" smtClean="0">
                <a:solidFill>
                  <a:srgbClr val="0000FF"/>
                </a:solidFill>
                <a:latin typeface="Arial" pitchFamily="34" charset="0"/>
                <a:cs typeface="Arial" pitchFamily="34" charset="0"/>
              </a:rPr>
              <a:t>cyber</a:t>
            </a:r>
            <a:endParaRPr lang="en-US" sz="3600" b="1" dirty="0">
              <a:solidFill>
                <a:srgbClr val="0000FF"/>
              </a:solidFill>
              <a:latin typeface="Arial" pitchFamily="34" charset="0"/>
              <a:cs typeface="Arial" pitchFamily="34" charset="0"/>
            </a:endParaRPr>
          </a:p>
        </p:txBody>
      </p:sp>
      <p:sp>
        <p:nvSpPr>
          <p:cNvPr id="49" name="TextBox 48"/>
          <p:cNvSpPr txBox="1"/>
          <p:nvPr/>
        </p:nvSpPr>
        <p:spPr>
          <a:xfrm>
            <a:off x="2590800" y="1828800"/>
            <a:ext cx="1142825" cy="1126729"/>
          </a:xfrm>
          <a:prstGeom prst="rect">
            <a:avLst/>
          </a:prstGeom>
          <a:noFill/>
          <a:ln w="38100">
            <a:noFill/>
          </a:ln>
        </p:spPr>
        <p:txBody>
          <a:bodyPr wrap="none" lIns="0" rIns="0" rtlCol="0">
            <a:noAutofit/>
          </a:bodyPr>
          <a:lstStyle/>
          <a:p>
            <a:pPr algn="ctr"/>
            <a:r>
              <a:rPr lang="en-US" sz="3600" b="1" dirty="0" smtClean="0">
                <a:solidFill>
                  <a:prstClr val="black"/>
                </a:solidFill>
                <a:latin typeface="Arial" pitchFamily="34" charset="0"/>
                <a:cs typeface="Arial" pitchFamily="34" charset="0"/>
              </a:rPr>
              <a:t>act &amp;</a:t>
            </a:r>
          </a:p>
          <a:p>
            <a:pPr algn="ctr"/>
            <a:r>
              <a:rPr lang="en-US" sz="3600" b="1" dirty="0" smtClean="0">
                <a:solidFill>
                  <a:prstClr val="black"/>
                </a:solidFill>
                <a:latin typeface="Arial" pitchFamily="34" charset="0"/>
                <a:cs typeface="Arial" pitchFamily="34" charset="0"/>
              </a:rPr>
              <a:t>sense</a:t>
            </a:r>
            <a:endParaRPr lang="en-US" sz="3600" b="1" dirty="0">
              <a:solidFill>
                <a:prstClr val="black"/>
              </a:solidFill>
              <a:latin typeface="Arial" pitchFamily="34" charset="0"/>
              <a:cs typeface="Arial" pitchFamily="34" charset="0"/>
            </a:endParaRPr>
          </a:p>
        </p:txBody>
      </p:sp>
      <p:sp>
        <p:nvSpPr>
          <p:cNvPr id="50" name="TextBox 49"/>
          <p:cNvSpPr txBox="1"/>
          <p:nvPr/>
        </p:nvSpPr>
        <p:spPr>
          <a:xfrm>
            <a:off x="3505200" y="228600"/>
            <a:ext cx="1981200" cy="609600"/>
          </a:xfrm>
          <a:prstGeom prst="rect">
            <a:avLst/>
          </a:prstGeom>
          <a:noFill/>
        </p:spPr>
        <p:txBody>
          <a:bodyPr wrap="square" lIns="0" rIns="0" rtlCol="0">
            <a:noAutofit/>
          </a:bodyPr>
          <a:lstStyle/>
          <a:p>
            <a:pPr algn="ctr"/>
            <a:r>
              <a:rPr lang="en-US" sz="3600" b="1" dirty="0" smtClean="0">
                <a:solidFill>
                  <a:srgbClr val="FF0000"/>
                </a:solidFill>
                <a:latin typeface="Arial" pitchFamily="34" charset="0"/>
                <a:cs typeface="Arial" pitchFamily="34" charset="0"/>
              </a:rPr>
              <a:t>physical</a:t>
            </a:r>
            <a:endParaRPr lang="en-US" sz="3600" b="1" dirty="0">
              <a:solidFill>
                <a:srgbClr val="FF0000"/>
              </a:solidFill>
              <a:latin typeface="Arial" pitchFamily="34" charset="0"/>
              <a:cs typeface="Arial" pitchFamily="34" charset="0"/>
            </a:endParaRPr>
          </a:p>
        </p:txBody>
      </p:sp>
      <p:sp>
        <p:nvSpPr>
          <p:cNvPr id="27" name="Hexagon 26"/>
          <p:cNvSpPr/>
          <p:nvPr/>
        </p:nvSpPr>
        <p:spPr>
          <a:xfrm>
            <a:off x="3850944" y="1600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latin typeface="Arial" pitchFamily="34" charset="0"/>
                <a:cs typeface="Arial" pitchFamily="34" charset="0"/>
              </a:rPr>
              <a:t>C</a:t>
            </a:r>
            <a:endParaRPr lang="en-US" sz="2800" b="1" dirty="0">
              <a:solidFill>
                <a:srgbClr val="0000FF"/>
              </a:solidFill>
              <a:latin typeface="Arial" pitchFamily="34" charset="0"/>
              <a:cs typeface="Arial" pitchFamily="34" charset="0"/>
            </a:endParaRPr>
          </a:p>
        </p:txBody>
      </p:sp>
      <p:cxnSp>
        <p:nvCxnSpPr>
          <p:cNvPr id="31" name="Straight Arrow Connector 30"/>
          <p:cNvCxnSpPr>
            <a:stCxn id="121" idx="5"/>
            <a:endCxn id="27" idx="2"/>
          </p:cNvCxnSpPr>
          <p:nvPr/>
        </p:nvCxnSpPr>
        <p:spPr>
          <a:xfrm flipV="1">
            <a:off x="3697615" y="2659342"/>
            <a:ext cx="418115" cy="8458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4" name="Straight Arrow Connector 33"/>
          <p:cNvCxnSpPr>
            <a:stCxn id="41" idx="4"/>
            <a:endCxn id="27" idx="1"/>
          </p:cNvCxnSpPr>
          <p:nvPr/>
        </p:nvCxnSpPr>
        <p:spPr>
          <a:xfrm flipH="1" flipV="1">
            <a:off x="4796610" y="2659342"/>
            <a:ext cx="497376" cy="853516"/>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6" name="Straight Arrow Connector 115"/>
          <p:cNvCxnSpPr/>
          <p:nvPr/>
        </p:nvCxnSpPr>
        <p:spPr>
          <a:xfrm flipH="1" flipV="1">
            <a:off x="3071108" y="1326767"/>
            <a:ext cx="1044622" cy="273433"/>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19" name="Straight Arrow Connector 118"/>
          <p:cNvCxnSpPr/>
          <p:nvPr/>
        </p:nvCxnSpPr>
        <p:spPr>
          <a:xfrm flipH="1">
            <a:off x="3326600" y="815784"/>
            <a:ext cx="2279695" cy="0"/>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p:nvPr/>
        </p:nvCxnSpPr>
        <p:spPr>
          <a:xfrm flipV="1">
            <a:off x="4796610" y="1326767"/>
            <a:ext cx="1065177" cy="273433"/>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p:nvPr/>
        </p:nvCxnSpPr>
        <p:spPr>
          <a:xfrm flipH="1">
            <a:off x="1844384" y="1326767"/>
            <a:ext cx="552232" cy="1568833"/>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p:nvPr/>
        </p:nvCxnSpPr>
        <p:spPr>
          <a:xfrm>
            <a:off x="6536279" y="1326767"/>
            <a:ext cx="653413" cy="1537466"/>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p:nvPr/>
        </p:nvCxnSpPr>
        <p:spPr>
          <a:xfrm flipV="1">
            <a:off x="6239651" y="3375217"/>
            <a:ext cx="694549" cy="667212"/>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p:nvPr/>
        </p:nvCxnSpPr>
        <p:spPr>
          <a:xfrm>
            <a:off x="2099876" y="3406584"/>
            <a:ext cx="652073" cy="628187"/>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4" name="Straight Arrow Connector 133"/>
          <p:cNvCxnSpPr/>
          <p:nvPr/>
        </p:nvCxnSpPr>
        <p:spPr>
          <a:xfrm flipV="1">
            <a:off x="6568784" y="3886200"/>
            <a:ext cx="620908" cy="1568833"/>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p:nvPr/>
        </p:nvCxnSpPr>
        <p:spPr>
          <a:xfrm flipH="1">
            <a:off x="3395276" y="5966017"/>
            <a:ext cx="2243524" cy="31367"/>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6" name="Straight Arrow Connector 135"/>
          <p:cNvCxnSpPr/>
          <p:nvPr/>
        </p:nvCxnSpPr>
        <p:spPr>
          <a:xfrm flipH="1" flipV="1">
            <a:off x="1844384" y="3917567"/>
            <a:ext cx="620908" cy="1568833"/>
          </a:xfrm>
          <a:prstGeom prst="straightConnector1">
            <a:avLst/>
          </a:prstGeom>
          <a:ln w="76200">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p:nvPr/>
        </p:nvCxnSpPr>
        <p:spPr>
          <a:xfrm flipH="1" flipV="1">
            <a:off x="3016735" y="4564342"/>
            <a:ext cx="123049" cy="922058"/>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p:nvPr/>
        </p:nvCxnSpPr>
        <p:spPr>
          <a:xfrm flipV="1">
            <a:off x="5894292" y="4572000"/>
            <a:ext cx="80574" cy="883033"/>
          </a:xfrm>
          <a:prstGeom prst="straightConnector1">
            <a:avLst/>
          </a:prstGeom>
          <a:ln w="7620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3962400" y="4034771"/>
            <a:ext cx="1066800" cy="7658"/>
          </a:xfrm>
          <a:prstGeom prst="straightConnector1">
            <a:avLst/>
          </a:prstGeom>
          <a:solidFill>
            <a:schemeClr val="bg1"/>
          </a:solidFill>
          <a:ln w="76200">
            <a:solidFill>
              <a:srgbClr val="0000FF"/>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cxnSp>
        <p:nvCxnSpPr>
          <p:cNvPr id="31" name="Straight Arrow Connector 30"/>
          <p:cNvCxnSpPr/>
          <p:nvPr/>
        </p:nvCxnSpPr>
        <p:spPr>
          <a:xfrm flipV="1">
            <a:off x="3697615" y="2659342"/>
            <a:ext cx="418115" cy="845858"/>
          </a:xfrm>
          <a:prstGeom prst="straightConnector1">
            <a:avLst/>
          </a:prstGeom>
          <a:solidFill>
            <a:schemeClr val="bg1"/>
          </a:solidFill>
          <a:ln w="76200">
            <a:solidFill>
              <a:srgbClr val="0000FF"/>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cxnSp>
        <p:nvCxnSpPr>
          <p:cNvPr id="34" name="Straight Arrow Connector 33"/>
          <p:cNvCxnSpPr/>
          <p:nvPr/>
        </p:nvCxnSpPr>
        <p:spPr>
          <a:xfrm flipH="1" flipV="1">
            <a:off x="4796610" y="2659342"/>
            <a:ext cx="497376" cy="853516"/>
          </a:xfrm>
          <a:prstGeom prst="straightConnector1">
            <a:avLst/>
          </a:prstGeom>
          <a:solidFill>
            <a:schemeClr val="bg1"/>
          </a:solidFill>
          <a:ln w="76200">
            <a:solidFill>
              <a:srgbClr val="0000FF"/>
            </a:solidFill>
            <a:headEnd type="arrow"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sp>
        <p:nvSpPr>
          <p:cNvPr id="46" name="TextBox 45"/>
          <p:cNvSpPr txBox="1"/>
          <p:nvPr/>
        </p:nvSpPr>
        <p:spPr>
          <a:xfrm>
            <a:off x="3532763" y="4611469"/>
            <a:ext cx="1877437" cy="646331"/>
          </a:xfrm>
          <a:prstGeom prst="rect">
            <a:avLst/>
          </a:prstGeom>
          <a:noFill/>
        </p:spPr>
        <p:txBody>
          <a:bodyPr wrap="none" rtlCol="0">
            <a:spAutoFit/>
          </a:bodyPr>
          <a:lstStyle/>
          <a:p>
            <a:r>
              <a:rPr lang="en-US" sz="3600" b="1" dirty="0" smtClean="0">
                <a:solidFill>
                  <a:srgbClr val="008000"/>
                </a:solidFill>
                <a:latin typeface="Arial Black" pitchFamily="34" charset="0"/>
              </a:rPr>
              <a:t>Delays</a:t>
            </a:r>
            <a:endParaRPr lang="en-US" sz="3600" b="1" dirty="0">
              <a:solidFill>
                <a:srgbClr val="008000"/>
              </a:solidFill>
              <a:latin typeface="Arial Black" pitchFamily="34" charset="0"/>
            </a:endParaRPr>
          </a:p>
        </p:txBody>
      </p:sp>
      <p:sp>
        <p:nvSpPr>
          <p:cNvPr id="47" name="TextBox 46"/>
          <p:cNvSpPr txBox="1"/>
          <p:nvPr/>
        </p:nvSpPr>
        <p:spPr>
          <a:xfrm>
            <a:off x="2514600" y="6211669"/>
            <a:ext cx="4031873" cy="646331"/>
          </a:xfrm>
          <a:prstGeom prst="rect">
            <a:avLst/>
          </a:prstGeom>
          <a:noFill/>
        </p:spPr>
        <p:txBody>
          <a:bodyPr wrap="none" rtlCol="0">
            <a:spAutoFit/>
          </a:bodyPr>
          <a:lstStyle/>
          <a:p>
            <a:r>
              <a:rPr lang="en-US" sz="3600" b="1" dirty="0" smtClean="0">
                <a:solidFill>
                  <a:srgbClr val="008000"/>
                </a:solidFill>
                <a:latin typeface="Arial Black" pitchFamily="34" charset="0"/>
              </a:rPr>
              <a:t>(and dynamics)</a:t>
            </a:r>
            <a:endParaRPr lang="en-US" sz="3600" b="1" dirty="0">
              <a:solidFill>
                <a:srgbClr val="008000"/>
              </a:solidFill>
              <a:latin typeface="Arial Black" pitchFamily="34" charset="0"/>
            </a:endParaRP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9"/>
          <p:cNvGrpSpPr/>
          <p:nvPr/>
        </p:nvGrpSpPr>
        <p:grpSpPr>
          <a:xfrm>
            <a:off x="0" y="533400"/>
            <a:ext cx="4065638" cy="5441567"/>
            <a:chOff x="-304800" y="228600"/>
            <a:chExt cx="4691895" cy="6279767"/>
          </a:xfrm>
        </p:grpSpPr>
        <p:cxnSp>
          <p:nvCxnSpPr>
            <p:cNvPr id="116" name="Straight Arrow Connector 115"/>
            <p:cNvCxnSpPr>
              <a:stCxn id="27" idx="4"/>
              <a:endCxn id="117" idx="1"/>
            </p:cNvCxnSpPr>
            <p:nvPr/>
          </p:nvCxnSpPr>
          <p:spPr>
            <a:xfrm flipH="1" flipV="1">
              <a:off x="1851908" y="1326767"/>
              <a:ext cx="1044622" cy="273433"/>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7" name="Hexagon 116"/>
            <p:cNvSpPr/>
            <p:nvPr/>
          </p:nvSpPr>
          <p:spPr>
            <a:xfrm>
              <a:off x="921924" y="3048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19" name="Straight Arrow Connector 118"/>
            <p:cNvCxnSpPr>
              <a:endCxn id="117" idx="0"/>
            </p:cNvCxnSpPr>
            <p:nvPr/>
          </p:nvCxnSpPr>
          <p:spPr>
            <a:xfrm flipH="1">
              <a:off x="2107400" y="815784"/>
              <a:ext cx="2279695" cy="0"/>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1" name="Hexagon 120"/>
            <p:cNvSpPr/>
            <p:nvPr/>
          </p:nvSpPr>
          <p:spPr>
            <a:xfrm>
              <a:off x="1532749" y="3505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sp>
          <p:nvSpPr>
            <p:cNvPr id="126" name="Hexagon 125"/>
            <p:cNvSpPr/>
            <p:nvPr/>
          </p:nvSpPr>
          <p:spPr>
            <a:xfrm>
              <a:off x="-304800" y="28956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27" name="Straight Arrow Connector 126"/>
            <p:cNvCxnSpPr>
              <a:stCxn id="117" idx="2"/>
              <a:endCxn id="126" idx="5"/>
            </p:cNvCxnSpPr>
            <p:nvPr/>
          </p:nvCxnSpPr>
          <p:spPr>
            <a:xfrm flipH="1">
              <a:off x="625184" y="1326767"/>
              <a:ext cx="552232"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a:stCxn id="126" idx="0"/>
              <a:endCxn id="121" idx="3"/>
            </p:cNvCxnSpPr>
            <p:nvPr/>
          </p:nvCxnSpPr>
          <p:spPr>
            <a:xfrm>
              <a:off x="880676" y="3406584"/>
              <a:ext cx="652073" cy="628187"/>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2" name="Hexagon 131"/>
            <p:cNvSpPr/>
            <p:nvPr/>
          </p:nvSpPr>
          <p:spPr>
            <a:xfrm>
              <a:off x="990600" y="5486400"/>
              <a:ext cx="1185476" cy="1021967"/>
            </a:xfrm>
            <a:prstGeom prst="hexagon">
              <a:avLst/>
            </a:prstGeom>
            <a:solidFill>
              <a:schemeClr val="bg1"/>
            </a:solidFill>
            <a:ln w="76200">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noAutofit/>
            </a:bodyPr>
            <a:lstStyle/>
            <a:p>
              <a:pPr algn="ctr"/>
              <a:r>
                <a:rPr lang="en-US" sz="2800" b="1" dirty="0" smtClean="0">
                  <a:solidFill>
                    <a:srgbClr val="FF0000"/>
                  </a:solidFill>
                </a:rPr>
                <a:t>P</a:t>
              </a:r>
              <a:endParaRPr lang="en-US" sz="2800" b="1" dirty="0">
                <a:solidFill>
                  <a:srgbClr val="FF0000"/>
                </a:solidFill>
              </a:endParaRPr>
            </a:p>
          </p:txBody>
        </p:sp>
        <p:cxnSp>
          <p:nvCxnSpPr>
            <p:cNvPr id="136" name="Straight Arrow Connector 135"/>
            <p:cNvCxnSpPr>
              <a:stCxn id="132" idx="4"/>
              <a:endCxn id="126" idx="1"/>
            </p:cNvCxnSpPr>
            <p:nvPr/>
          </p:nvCxnSpPr>
          <p:spPr>
            <a:xfrm flipH="1" flipV="1">
              <a:off x="625184" y="3917567"/>
              <a:ext cx="620908" cy="1568833"/>
            </a:xfrm>
            <a:prstGeom prst="straightConnector1">
              <a:avLst/>
            </a:prstGeom>
            <a:ln w="762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a:stCxn id="132" idx="5"/>
              <a:endCxn id="121" idx="2"/>
            </p:cNvCxnSpPr>
            <p:nvPr/>
          </p:nvCxnSpPr>
          <p:spPr>
            <a:xfrm flipH="1" flipV="1">
              <a:off x="1797535" y="4564342"/>
              <a:ext cx="123049" cy="922058"/>
            </a:xfrm>
            <a:prstGeom prst="straightConnector1">
              <a:avLst/>
            </a:prstGeom>
            <a:ln w="762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590800" y="3200400"/>
              <a:ext cx="1332374" cy="571413"/>
            </a:xfrm>
            <a:prstGeom prst="rect">
              <a:avLst/>
            </a:prstGeom>
            <a:noFill/>
            <a:ln>
              <a:noFill/>
            </a:ln>
          </p:spPr>
          <p:txBody>
            <a:bodyPr wrap="none" lIns="0" rIns="0" rtlCol="0">
              <a:noAutofit/>
            </a:bodyPr>
            <a:lstStyle/>
            <a:p>
              <a:pPr algn="ctr"/>
              <a:r>
                <a:rPr lang="en-US" sz="2800" b="1" dirty="0" smtClean="0">
                  <a:solidFill>
                    <a:srgbClr val="0000FF"/>
                  </a:solidFill>
                </a:rPr>
                <a:t>cyber</a:t>
              </a:r>
              <a:endParaRPr lang="en-US" sz="2800" b="1" dirty="0">
                <a:solidFill>
                  <a:srgbClr val="0000FF"/>
                </a:solidFill>
              </a:endParaRPr>
            </a:p>
          </p:txBody>
        </p:sp>
        <p:sp>
          <p:nvSpPr>
            <p:cNvPr id="49" name="TextBox 48"/>
            <p:cNvSpPr txBox="1"/>
            <p:nvPr/>
          </p:nvSpPr>
          <p:spPr>
            <a:xfrm>
              <a:off x="1371600" y="1828800"/>
              <a:ext cx="1142825" cy="1126729"/>
            </a:xfrm>
            <a:prstGeom prst="rect">
              <a:avLst/>
            </a:prstGeom>
            <a:noFill/>
            <a:ln w="38100">
              <a:noFill/>
            </a:ln>
          </p:spPr>
          <p:txBody>
            <a:bodyPr wrap="none" lIns="0" rIns="0" rtlCol="0">
              <a:noAutofit/>
            </a:bodyPr>
            <a:lstStyle/>
            <a:p>
              <a:pPr algn="ctr"/>
              <a:r>
                <a:rPr lang="en-US" sz="2800" b="1" dirty="0" smtClean="0">
                  <a:solidFill>
                    <a:prstClr val="black"/>
                  </a:solidFill>
                </a:rPr>
                <a:t>act &amp;</a:t>
              </a:r>
            </a:p>
            <a:p>
              <a:pPr algn="ctr"/>
              <a:r>
                <a:rPr lang="en-US" sz="2800" b="1" dirty="0" smtClean="0">
                  <a:solidFill>
                    <a:prstClr val="black"/>
                  </a:solidFill>
                </a:rPr>
                <a:t>sense</a:t>
              </a:r>
              <a:endParaRPr lang="en-US" sz="2800" b="1" dirty="0">
                <a:solidFill>
                  <a:prstClr val="black"/>
                </a:solidFill>
              </a:endParaRPr>
            </a:p>
          </p:txBody>
        </p:sp>
        <p:sp>
          <p:nvSpPr>
            <p:cNvPr id="50" name="TextBox 49"/>
            <p:cNvSpPr txBox="1"/>
            <p:nvPr/>
          </p:nvSpPr>
          <p:spPr>
            <a:xfrm>
              <a:off x="2286000" y="228600"/>
              <a:ext cx="1981200" cy="609600"/>
            </a:xfrm>
            <a:prstGeom prst="rect">
              <a:avLst/>
            </a:prstGeom>
            <a:noFill/>
          </p:spPr>
          <p:txBody>
            <a:bodyPr wrap="square" lIns="0" rIns="0" rtlCol="0">
              <a:noAutofit/>
            </a:bodyPr>
            <a:lstStyle/>
            <a:p>
              <a:pPr algn="ctr"/>
              <a:r>
                <a:rPr lang="en-US" sz="2800" b="1" dirty="0" smtClean="0">
                  <a:solidFill>
                    <a:srgbClr val="FF0000"/>
                  </a:solidFill>
                </a:rPr>
                <a:t>physical</a:t>
              </a:r>
              <a:endParaRPr lang="en-US" sz="2800" b="1" dirty="0">
                <a:solidFill>
                  <a:srgbClr val="FF0000"/>
                </a:solidFill>
              </a:endParaRPr>
            </a:p>
          </p:txBody>
        </p:sp>
        <p:sp>
          <p:nvSpPr>
            <p:cNvPr id="27" name="Hexagon 26"/>
            <p:cNvSpPr/>
            <p:nvPr/>
          </p:nvSpPr>
          <p:spPr>
            <a:xfrm>
              <a:off x="2631744" y="1600200"/>
              <a:ext cx="1210451" cy="1059142"/>
            </a:xfrm>
            <a:prstGeom prst="hexagon">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2800" b="1" dirty="0" smtClean="0">
                  <a:solidFill>
                    <a:srgbClr val="0000FF"/>
                  </a:solidFill>
                </a:rPr>
                <a:t>C</a:t>
              </a:r>
              <a:endParaRPr lang="en-US" sz="2800" b="1" dirty="0">
                <a:solidFill>
                  <a:srgbClr val="0000FF"/>
                </a:solidFill>
              </a:endParaRPr>
            </a:p>
          </p:txBody>
        </p:sp>
        <p:cxnSp>
          <p:nvCxnSpPr>
            <p:cNvPr id="31" name="Straight Arrow Connector 30"/>
            <p:cNvCxnSpPr>
              <a:stCxn id="121" idx="5"/>
              <a:endCxn id="27" idx="2"/>
            </p:cNvCxnSpPr>
            <p:nvPr/>
          </p:nvCxnSpPr>
          <p:spPr>
            <a:xfrm flipV="1">
              <a:off x="2478415" y="2659342"/>
              <a:ext cx="418115" cy="845858"/>
            </a:xfrm>
            <a:prstGeom prst="straightConnector1">
              <a:avLst/>
            </a:prstGeom>
            <a:solidFill>
              <a:schemeClr val="bg1"/>
            </a:solidFill>
            <a:ln w="76200">
              <a:solidFill>
                <a:srgbClr val="0000FF"/>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grpSp>
      <p:sp>
        <p:nvSpPr>
          <p:cNvPr id="19" name="TextBox 18"/>
          <p:cNvSpPr txBox="1"/>
          <p:nvPr/>
        </p:nvSpPr>
        <p:spPr>
          <a:xfrm>
            <a:off x="5018257" y="228600"/>
            <a:ext cx="3744743" cy="584775"/>
          </a:xfrm>
          <a:prstGeom prst="rect">
            <a:avLst/>
          </a:prstGeom>
          <a:noFill/>
        </p:spPr>
        <p:txBody>
          <a:bodyPr wrap="none" rtlCol="0">
            <a:spAutoFit/>
          </a:bodyPr>
          <a:lstStyle/>
          <a:p>
            <a:r>
              <a:rPr lang="en-US" sz="3200" b="1" dirty="0" smtClean="0">
                <a:solidFill>
                  <a:srgbClr val="CC00CC"/>
                </a:solidFill>
                <a:latin typeface="Arial Black" pitchFamily="34" charset="0"/>
              </a:rPr>
              <a:t>New theory (QI)</a:t>
            </a:r>
          </a:p>
        </p:txBody>
      </p:sp>
      <p:sp>
        <p:nvSpPr>
          <p:cNvPr id="20" name="Rounded Rectangle 19"/>
          <p:cNvSpPr/>
          <p:nvPr/>
        </p:nvSpPr>
        <p:spPr bwMode="auto">
          <a:xfrm>
            <a:off x="4378656" y="1143000"/>
            <a:ext cx="4114800" cy="3048000"/>
          </a:xfrm>
          <a:prstGeom prst="roundRect">
            <a:avLst/>
          </a:prstGeom>
          <a:noFill/>
          <a:ln w="57150" cap="flat" cmpd="sng" algn="ctr">
            <a:solidFill>
              <a:srgbClr val="CC00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2000" smtClean="0">
              <a:solidFill>
                <a:srgbClr val="000000"/>
              </a:solidFill>
            </a:endParaRPr>
          </a:p>
        </p:txBody>
      </p:sp>
      <p:sp>
        <p:nvSpPr>
          <p:cNvPr id="22" name="TextBox 21"/>
          <p:cNvSpPr txBox="1"/>
          <p:nvPr/>
        </p:nvSpPr>
        <p:spPr>
          <a:xfrm>
            <a:off x="4572000" y="1161395"/>
            <a:ext cx="4267200" cy="4401205"/>
          </a:xfrm>
          <a:prstGeom prst="rect">
            <a:avLst/>
          </a:prstGeom>
          <a:noFill/>
        </p:spPr>
        <p:txBody>
          <a:bodyPr wrap="square" rtlCol="0">
            <a:spAutoFit/>
          </a:bodyPr>
          <a:lstStyle/>
          <a:p>
            <a:r>
              <a:rPr lang="en-US" sz="2800" b="1" dirty="0" smtClean="0">
                <a:solidFill>
                  <a:srgbClr val="000000"/>
                </a:solidFill>
              </a:rPr>
              <a:t>Challenges</a:t>
            </a:r>
          </a:p>
          <a:p>
            <a:pPr marL="514350" indent="-514350">
              <a:buFont typeface="+mj-lt"/>
              <a:buAutoNum type="arabicPeriod"/>
            </a:pPr>
            <a:r>
              <a:rPr lang="en-US" sz="2800" dirty="0" smtClean="0">
                <a:solidFill>
                  <a:srgbClr val="FF0000"/>
                </a:solidFill>
              </a:rPr>
              <a:t>Physical uncertainty</a:t>
            </a:r>
          </a:p>
          <a:p>
            <a:pPr marL="514350" indent="-514350">
              <a:buFont typeface="+mj-lt"/>
              <a:buAutoNum type="arabicPeriod"/>
            </a:pPr>
            <a:r>
              <a:rPr lang="en-US" sz="2800" dirty="0" smtClean="0">
                <a:solidFill>
                  <a:srgbClr val="000000"/>
                </a:solidFill>
              </a:rPr>
              <a:t>Act &amp; sense </a:t>
            </a:r>
          </a:p>
          <a:p>
            <a:pPr marL="971550" lvl="1" indent="-514350">
              <a:buFont typeface="Arial" pitchFamily="34" charset="0"/>
              <a:buChar char="•"/>
            </a:pPr>
            <a:r>
              <a:rPr lang="en-US" sz="2800" dirty="0" smtClean="0">
                <a:solidFill>
                  <a:srgbClr val="000000"/>
                </a:solidFill>
              </a:rPr>
              <a:t>delay</a:t>
            </a:r>
          </a:p>
          <a:p>
            <a:pPr marL="971550" lvl="1" indent="-514350">
              <a:buFont typeface="Arial" pitchFamily="34" charset="0"/>
              <a:buChar char="•"/>
            </a:pPr>
            <a:r>
              <a:rPr lang="en-US" sz="2800" dirty="0" smtClean="0">
                <a:solidFill>
                  <a:srgbClr val="000000"/>
                </a:solidFill>
              </a:rPr>
              <a:t>power</a:t>
            </a:r>
          </a:p>
          <a:p>
            <a:pPr marL="514350" indent="-514350">
              <a:buFont typeface="+mj-lt"/>
              <a:buAutoNum type="arabicPeriod"/>
            </a:pPr>
            <a:r>
              <a:rPr lang="en-US" sz="2800" dirty="0" smtClean="0">
                <a:solidFill>
                  <a:srgbClr val="0000FF"/>
                </a:solidFill>
              </a:rPr>
              <a:t>Cyber </a:t>
            </a:r>
          </a:p>
          <a:p>
            <a:pPr marL="971550" lvl="1" indent="-514350">
              <a:buFont typeface="+mj-lt"/>
              <a:buAutoNum type="arabicPeriod"/>
            </a:pPr>
            <a:r>
              <a:rPr lang="en-US" sz="2800" dirty="0" smtClean="0">
                <a:solidFill>
                  <a:srgbClr val="0000FF"/>
                </a:solidFill>
              </a:rPr>
              <a:t>delay</a:t>
            </a:r>
          </a:p>
          <a:p>
            <a:pPr marL="971550" lvl="1" indent="-514350">
              <a:buFont typeface="+mj-lt"/>
              <a:buAutoNum type="arabicPeriod"/>
            </a:pPr>
            <a:r>
              <a:rPr lang="en-US" sz="2800" dirty="0" smtClean="0">
                <a:solidFill>
                  <a:srgbClr val="0000FF"/>
                </a:solidFill>
              </a:rPr>
              <a:t>energy</a:t>
            </a:r>
          </a:p>
          <a:p>
            <a:pPr marL="971550" lvl="1" indent="-514350">
              <a:buFont typeface="+mj-lt"/>
              <a:buAutoNum type="arabicPeriod"/>
            </a:pPr>
            <a:r>
              <a:rPr lang="en-US" sz="2800" dirty="0" smtClean="0">
                <a:solidFill>
                  <a:srgbClr val="0000FF"/>
                </a:solidFill>
              </a:rPr>
              <a:t>noise/</a:t>
            </a:r>
            <a:r>
              <a:rPr lang="en-US" sz="2800" dirty="0" err="1" smtClean="0">
                <a:solidFill>
                  <a:srgbClr val="0000FF"/>
                </a:solidFill>
              </a:rPr>
              <a:t>bw</a:t>
            </a:r>
            <a:endParaRPr lang="en-US" sz="2800" dirty="0" smtClean="0">
              <a:solidFill>
                <a:srgbClr val="0000FF"/>
              </a:solidFill>
            </a:endParaRPr>
          </a:p>
          <a:p>
            <a:pPr marL="971550" lvl="1" indent="-514350">
              <a:buFont typeface="+mj-lt"/>
              <a:buAutoNum type="arabicPeriod"/>
            </a:pPr>
            <a:r>
              <a:rPr lang="en-US" sz="2800" dirty="0" smtClean="0">
                <a:solidFill>
                  <a:srgbClr val="0000FF"/>
                </a:solidFill>
              </a:rPr>
              <a:t>memory</a:t>
            </a:r>
          </a:p>
        </p:txBody>
      </p:sp>
      <p:sp>
        <p:nvSpPr>
          <p:cNvPr id="21" name="TextBox 20"/>
          <p:cNvSpPr txBox="1"/>
          <p:nvPr/>
        </p:nvSpPr>
        <p:spPr>
          <a:xfrm>
            <a:off x="2750007" y="6019800"/>
            <a:ext cx="6012993" cy="584775"/>
          </a:xfrm>
          <a:prstGeom prst="rect">
            <a:avLst/>
          </a:prstGeom>
          <a:noFill/>
        </p:spPr>
        <p:txBody>
          <a:bodyPr wrap="none" rtlCol="0">
            <a:spAutoFit/>
          </a:bodyPr>
          <a:lstStyle/>
          <a:p>
            <a:r>
              <a:rPr lang="en-US" sz="3200" b="1" dirty="0" smtClean="0">
                <a:solidFill>
                  <a:srgbClr val="CC00CC"/>
                </a:solidFill>
                <a:latin typeface="Arial Black" pitchFamily="34" charset="0"/>
              </a:rPr>
              <a:t>System ID? Adaptive? L1?</a:t>
            </a:r>
          </a:p>
        </p:txBody>
      </p:sp>
    </p:spTree>
    <p:extLst>
      <p:ext uri="{BB962C8B-B14F-4D97-AF65-F5344CB8AC3E}">
        <p14:creationId xmlns="" xmlns:p14="http://schemas.microsoft.com/office/powerpoint/2010/main" val="82100539"/>
      </p:ext>
    </p:extLst>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 name="Picture 9" descr="http://www.clker.com/cliparts/4/4/d/4/12236156551925934261rsamurti_RSA_IEC_Ground_Symbol.svg.thumb.png"/>
          <p:cNvPicPr>
            <a:picLocks noChangeAspect="1" noChangeArrowheads="1"/>
          </p:cNvPicPr>
          <p:nvPr/>
        </p:nvPicPr>
        <p:blipFill>
          <a:blip r:embed="rId4" cstate="print"/>
          <a:srcRect/>
          <a:stretch>
            <a:fillRect/>
          </a:stretch>
        </p:blipFill>
        <p:spPr bwMode="auto">
          <a:xfrm>
            <a:off x="1031544" y="6056897"/>
            <a:ext cx="381000" cy="496303"/>
          </a:xfrm>
          <a:prstGeom prst="rect">
            <a:avLst/>
          </a:prstGeom>
          <a:noFill/>
        </p:spPr>
      </p:pic>
      <p:grpSp>
        <p:nvGrpSpPr>
          <p:cNvPr id="2" name="Group 87"/>
          <p:cNvGrpSpPr/>
          <p:nvPr/>
        </p:nvGrpSpPr>
        <p:grpSpPr>
          <a:xfrm>
            <a:off x="838200" y="4595449"/>
            <a:ext cx="762000" cy="1473200"/>
            <a:chOff x="1905000" y="2133600"/>
            <a:chExt cx="1143000" cy="2209800"/>
          </a:xfrm>
        </p:grpSpPr>
        <p:pic>
          <p:nvPicPr>
            <p:cNvPr id="89" name="Picture 11" descr="http://www.clker.com/cliparts/9/f/d/4/122361568658529047rsamurti_RSA_IEC_Capacitor_Symbol-2.svg.thumb.png"/>
            <p:cNvPicPr>
              <a:picLocks noChangeAspect="1" noChangeArrowheads="1"/>
            </p:cNvPicPr>
            <p:nvPr/>
          </p:nvPicPr>
          <p:blipFill>
            <a:blip r:embed="rId5" cstate="print"/>
            <a:srcRect/>
            <a:stretch>
              <a:fillRect/>
            </a:stretch>
          </p:blipFill>
          <p:spPr bwMode="auto">
            <a:xfrm rot="16200000">
              <a:off x="1556657" y="3091545"/>
              <a:ext cx="1306292" cy="457202"/>
            </a:xfrm>
            <a:prstGeom prst="rect">
              <a:avLst/>
            </a:prstGeom>
            <a:noFill/>
          </p:spPr>
        </p:pic>
        <p:pic>
          <p:nvPicPr>
            <p:cNvPr id="90" name="Picture 5" descr="http://www.clker.com/cliparts/a/c/4/9/1223615702640036948rsamurti_RSA_IEC_Resistor_Symbol.svg.thumb.png"/>
            <p:cNvPicPr>
              <a:picLocks noChangeAspect="1" noChangeArrowheads="1"/>
            </p:cNvPicPr>
            <p:nvPr/>
          </p:nvPicPr>
          <p:blipFill>
            <a:blip r:embed="rId6" cstate="print"/>
            <a:srcRect/>
            <a:stretch>
              <a:fillRect/>
            </a:stretch>
          </p:blipFill>
          <p:spPr bwMode="auto">
            <a:xfrm rot="5400000">
              <a:off x="2047747" y="3136156"/>
              <a:ext cx="1354498" cy="297990"/>
            </a:xfrm>
            <a:prstGeom prst="rect">
              <a:avLst/>
            </a:prstGeom>
            <a:noFill/>
          </p:spPr>
        </p:pic>
        <p:sp>
          <p:nvSpPr>
            <p:cNvPr id="91" name="Rectangle 90"/>
            <p:cNvSpPr/>
            <p:nvPr/>
          </p:nvSpPr>
          <p:spPr>
            <a:xfrm>
              <a:off x="1905000" y="2133600"/>
              <a:ext cx="1143000" cy="220980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p:cNvCxnSpPr>
              <a:stCxn id="89" idx="3"/>
            </p:cNvCxnSpPr>
            <p:nvPr/>
          </p:nvCxnSpPr>
          <p:spPr>
            <a:xfrm flipV="1">
              <a:off x="2209803" y="2133600"/>
              <a:ext cx="266697" cy="533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a:stCxn id="90" idx="1"/>
            </p:cNvCxnSpPr>
            <p:nvPr/>
          </p:nvCxnSpPr>
          <p:spPr>
            <a:xfrm flipH="1" flipV="1">
              <a:off x="2476500" y="2133600"/>
              <a:ext cx="248496" cy="47430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91" idx="2"/>
              <a:endCxn id="89" idx="1"/>
            </p:cNvCxnSpPr>
            <p:nvPr/>
          </p:nvCxnSpPr>
          <p:spPr>
            <a:xfrm flipH="1" flipV="1">
              <a:off x="2209803" y="3973292"/>
              <a:ext cx="266697" cy="3701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91" idx="2"/>
              <a:endCxn id="90" idx="3"/>
            </p:cNvCxnSpPr>
            <p:nvPr/>
          </p:nvCxnSpPr>
          <p:spPr>
            <a:xfrm flipV="1">
              <a:off x="2476500" y="3962400"/>
              <a:ext cx="248496" cy="381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 name="Group 95"/>
          <p:cNvGrpSpPr/>
          <p:nvPr/>
        </p:nvGrpSpPr>
        <p:grpSpPr>
          <a:xfrm>
            <a:off x="2057400" y="3833449"/>
            <a:ext cx="1524000" cy="609600"/>
            <a:chOff x="4495800" y="3276600"/>
            <a:chExt cx="1832429" cy="990600"/>
          </a:xfrm>
        </p:grpSpPr>
        <p:pic>
          <p:nvPicPr>
            <p:cNvPr id="97" name="Picture 5" descr="http://www.clker.com/cliparts/a/c/4/9/1223615702640036948rsamurti_RSA_IEC_Resistor_Symbol.svg.thumb.png"/>
            <p:cNvPicPr>
              <a:picLocks noChangeAspect="1" noChangeArrowheads="1"/>
            </p:cNvPicPr>
            <p:nvPr/>
          </p:nvPicPr>
          <p:blipFill>
            <a:blip r:embed="rId6" cstate="print"/>
            <a:srcRect/>
            <a:stretch>
              <a:fillRect/>
            </a:stretch>
          </p:blipFill>
          <p:spPr bwMode="auto">
            <a:xfrm>
              <a:off x="4495801" y="3581400"/>
              <a:ext cx="990599" cy="381000"/>
            </a:xfrm>
            <a:prstGeom prst="rect">
              <a:avLst/>
            </a:prstGeom>
            <a:noFill/>
          </p:spPr>
        </p:pic>
        <p:pic>
          <p:nvPicPr>
            <p:cNvPr id="98" name="Picture 7" descr="http://www.clker.com/cliparts/6/9/a/8/1223615567190235753rsamurti_RSA_IEC_Inductor_Symbol-1.svg.thumb.png"/>
            <p:cNvPicPr>
              <a:picLocks noChangeAspect="1" noChangeArrowheads="1"/>
            </p:cNvPicPr>
            <p:nvPr/>
          </p:nvPicPr>
          <p:blipFill>
            <a:blip r:embed="rId7" cstate="print"/>
            <a:srcRect/>
            <a:stretch>
              <a:fillRect/>
            </a:stretch>
          </p:blipFill>
          <p:spPr bwMode="auto">
            <a:xfrm>
              <a:off x="5410200" y="3546144"/>
              <a:ext cx="918029" cy="381000"/>
            </a:xfrm>
            <a:prstGeom prst="rect">
              <a:avLst/>
            </a:prstGeom>
            <a:noFill/>
          </p:spPr>
        </p:pic>
        <p:sp>
          <p:nvSpPr>
            <p:cNvPr id="99" name="Oval 98"/>
            <p:cNvSpPr/>
            <p:nvPr/>
          </p:nvSpPr>
          <p:spPr>
            <a:xfrm>
              <a:off x="4495800" y="3276600"/>
              <a:ext cx="1828800" cy="990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04" name="Shape 103"/>
          <p:cNvCxnSpPr>
            <a:stCxn id="91" idx="0"/>
            <a:endCxn id="97" idx="1"/>
          </p:cNvCxnSpPr>
          <p:nvPr/>
        </p:nvCxnSpPr>
        <p:spPr>
          <a:xfrm rot="5400000" flipH="1" flipV="1">
            <a:off x="1409700" y="3947749"/>
            <a:ext cx="457200" cy="838201"/>
          </a:xfrm>
          <a:prstGeom prst="bentConnector2">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 name="Group 104"/>
          <p:cNvGrpSpPr/>
          <p:nvPr/>
        </p:nvGrpSpPr>
        <p:grpSpPr>
          <a:xfrm>
            <a:off x="4038600" y="4595449"/>
            <a:ext cx="762000" cy="1473200"/>
            <a:chOff x="1905000" y="2133600"/>
            <a:chExt cx="1143000" cy="2209800"/>
          </a:xfrm>
        </p:grpSpPr>
        <p:pic>
          <p:nvPicPr>
            <p:cNvPr id="106" name="Picture 11" descr="http://www.clker.com/cliparts/9/f/d/4/122361568658529047rsamurti_RSA_IEC_Capacitor_Symbol-2.svg.thumb.png"/>
            <p:cNvPicPr>
              <a:picLocks noChangeAspect="1" noChangeArrowheads="1"/>
            </p:cNvPicPr>
            <p:nvPr/>
          </p:nvPicPr>
          <p:blipFill>
            <a:blip r:embed="rId5" cstate="print"/>
            <a:srcRect/>
            <a:stretch>
              <a:fillRect/>
            </a:stretch>
          </p:blipFill>
          <p:spPr bwMode="auto">
            <a:xfrm rot="16200000">
              <a:off x="1556657" y="3091545"/>
              <a:ext cx="1306292" cy="457202"/>
            </a:xfrm>
            <a:prstGeom prst="rect">
              <a:avLst/>
            </a:prstGeom>
            <a:noFill/>
          </p:spPr>
        </p:pic>
        <p:pic>
          <p:nvPicPr>
            <p:cNvPr id="107" name="Picture 5" descr="http://www.clker.com/cliparts/a/c/4/9/1223615702640036948rsamurti_RSA_IEC_Resistor_Symbol.svg.thumb.png"/>
            <p:cNvPicPr>
              <a:picLocks noChangeAspect="1" noChangeArrowheads="1"/>
            </p:cNvPicPr>
            <p:nvPr/>
          </p:nvPicPr>
          <p:blipFill>
            <a:blip r:embed="rId6" cstate="print"/>
            <a:srcRect/>
            <a:stretch>
              <a:fillRect/>
            </a:stretch>
          </p:blipFill>
          <p:spPr bwMode="auto">
            <a:xfrm rot="5400000">
              <a:off x="2047747" y="3136156"/>
              <a:ext cx="1354498" cy="297990"/>
            </a:xfrm>
            <a:prstGeom prst="rect">
              <a:avLst/>
            </a:prstGeom>
            <a:noFill/>
          </p:spPr>
        </p:pic>
        <p:sp>
          <p:nvSpPr>
            <p:cNvPr id="108" name="Rectangle 107"/>
            <p:cNvSpPr/>
            <p:nvPr/>
          </p:nvSpPr>
          <p:spPr>
            <a:xfrm>
              <a:off x="1905000" y="2133600"/>
              <a:ext cx="1143000" cy="220980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9" name="Straight Connector 108"/>
            <p:cNvCxnSpPr>
              <a:stCxn id="106" idx="3"/>
            </p:cNvCxnSpPr>
            <p:nvPr/>
          </p:nvCxnSpPr>
          <p:spPr>
            <a:xfrm flipV="1">
              <a:off x="2209803" y="2133600"/>
              <a:ext cx="266697" cy="533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a:stCxn id="107" idx="1"/>
            </p:cNvCxnSpPr>
            <p:nvPr/>
          </p:nvCxnSpPr>
          <p:spPr>
            <a:xfrm flipH="1" flipV="1">
              <a:off x="2476500" y="2133600"/>
              <a:ext cx="248496" cy="47430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stCxn id="108" idx="2"/>
              <a:endCxn id="106" idx="1"/>
            </p:cNvCxnSpPr>
            <p:nvPr/>
          </p:nvCxnSpPr>
          <p:spPr>
            <a:xfrm flipH="1" flipV="1">
              <a:off x="2209803" y="3973292"/>
              <a:ext cx="266697" cy="3701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a:stCxn id="108" idx="2"/>
              <a:endCxn id="107" idx="3"/>
            </p:cNvCxnSpPr>
            <p:nvPr/>
          </p:nvCxnSpPr>
          <p:spPr>
            <a:xfrm flipV="1">
              <a:off x="2476500" y="3962400"/>
              <a:ext cx="248496" cy="381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3" name="Shape 112"/>
          <p:cNvCxnSpPr>
            <a:stCxn id="99" idx="6"/>
            <a:endCxn id="108" idx="0"/>
          </p:cNvCxnSpPr>
          <p:nvPr/>
        </p:nvCxnSpPr>
        <p:spPr>
          <a:xfrm>
            <a:off x="3578382" y="4138249"/>
            <a:ext cx="841218" cy="457200"/>
          </a:xfrm>
          <a:prstGeom prst="bentConnector2">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14" name="Picture 9" descr="http://www.clker.com/cliparts/4/4/d/4/12236156551925934261rsamurti_RSA_IEC_Ground_Symbol.svg.thumb.png"/>
          <p:cNvPicPr>
            <a:picLocks noChangeAspect="1" noChangeArrowheads="1"/>
          </p:cNvPicPr>
          <p:nvPr/>
        </p:nvPicPr>
        <p:blipFill>
          <a:blip r:embed="rId4" cstate="print"/>
          <a:srcRect/>
          <a:stretch>
            <a:fillRect/>
          </a:stretch>
        </p:blipFill>
        <p:spPr bwMode="auto">
          <a:xfrm>
            <a:off x="4231944" y="6043249"/>
            <a:ext cx="381000" cy="496303"/>
          </a:xfrm>
          <a:prstGeom prst="rect">
            <a:avLst/>
          </a:prstGeom>
          <a:noFill/>
        </p:spPr>
      </p:pic>
      <p:graphicFrame>
        <p:nvGraphicFramePr>
          <p:cNvPr id="854021" name="Object 5"/>
          <p:cNvGraphicFramePr>
            <a:graphicFrameLocks noChangeAspect="1"/>
          </p:cNvGraphicFramePr>
          <p:nvPr/>
        </p:nvGraphicFramePr>
        <p:xfrm>
          <a:off x="5038725" y="4810125"/>
          <a:ext cx="3286125" cy="631825"/>
        </p:xfrm>
        <a:graphic>
          <a:graphicData uri="http://schemas.openxmlformats.org/presentationml/2006/ole">
            <p:oleObj spid="_x0000_s3578882" name="Equation" r:id="rId8" imgW="1257120" imgH="241200" progId="Equation.DSMT4">
              <p:embed/>
            </p:oleObj>
          </a:graphicData>
        </a:graphic>
      </p:graphicFrame>
      <p:graphicFrame>
        <p:nvGraphicFramePr>
          <p:cNvPr id="854022" name="Object 6"/>
          <p:cNvGraphicFramePr>
            <a:graphicFrameLocks noChangeAspect="1"/>
          </p:cNvGraphicFramePr>
          <p:nvPr/>
        </p:nvGraphicFramePr>
        <p:xfrm>
          <a:off x="1600200" y="3124200"/>
          <a:ext cx="2687638" cy="598487"/>
        </p:xfrm>
        <a:graphic>
          <a:graphicData uri="http://schemas.openxmlformats.org/presentationml/2006/ole">
            <p:oleObj spid="_x0000_s3578883" name="Equation" r:id="rId9" imgW="1028520" imgH="228600" progId="Equation.DSMT4">
              <p:embed/>
            </p:oleObj>
          </a:graphicData>
        </a:graphic>
      </p:graphicFrame>
      <p:cxnSp>
        <p:nvCxnSpPr>
          <p:cNvPr id="120" name="Shape 119"/>
          <p:cNvCxnSpPr>
            <a:stCxn id="121" idx="1"/>
            <a:endCxn id="108" idx="0"/>
          </p:cNvCxnSpPr>
          <p:nvPr/>
        </p:nvCxnSpPr>
        <p:spPr>
          <a:xfrm rot="10800000" flipV="1">
            <a:off x="4419600" y="3843009"/>
            <a:ext cx="685800" cy="752439"/>
          </a:xfrm>
          <a:prstGeom prst="bentConnector2">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1" name="TextBox 120"/>
          <p:cNvSpPr txBox="1"/>
          <p:nvPr/>
        </p:nvSpPr>
        <p:spPr>
          <a:xfrm>
            <a:off x="5105400" y="3581400"/>
            <a:ext cx="364202" cy="523220"/>
          </a:xfrm>
          <a:prstGeom prst="rect">
            <a:avLst/>
          </a:prstGeom>
          <a:noFill/>
        </p:spPr>
        <p:txBody>
          <a:bodyPr wrap="none" rtlCol="0">
            <a:spAutoFit/>
          </a:bodyPr>
          <a:lstStyle/>
          <a:p>
            <a:r>
              <a:rPr lang="en-US" sz="2800" b="1" i="1" dirty="0" smtClean="0">
                <a:latin typeface="Tiger Expert" pitchFamily="18" charset="0"/>
                <a:cs typeface="Arial" pitchFamily="34" charset="0"/>
              </a:rPr>
              <a:t>N</a:t>
            </a:r>
          </a:p>
        </p:txBody>
      </p:sp>
      <p:sp>
        <p:nvSpPr>
          <p:cNvPr id="123" name="TextBox 122"/>
          <p:cNvSpPr txBox="1"/>
          <p:nvPr/>
        </p:nvSpPr>
        <p:spPr>
          <a:xfrm>
            <a:off x="5943600" y="6334780"/>
            <a:ext cx="2122697" cy="523220"/>
          </a:xfrm>
          <a:prstGeom prst="rect">
            <a:avLst/>
          </a:prstGeom>
          <a:noFill/>
        </p:spPr>
        <p:txBody>
          <a:bodyPr wrap="none" rtlCol="0">
            <a:spAutoFit/>
          </a:bodyPr>
          <a:lstStyle/>
          <a:p>
            <a:r>
              <a:rPr lang="en-US" sz="2800" dirty="0" smtClean="0">
                <a:latin typeface="Arial" pitchFamily="34" charset="0"/>
                <a:cs typeface="Arial" pitchFamily="34" charset="0"/>
              </a:rPr>
              <a:t>RLC circuits</a:t>
            </a:r>
          </a:p>
        </p:txBody>
      </p:sp>
      <p:sp>
        <p:nvSpPr>
          <p:cNvPr id="124" name="TextBox 123"/>
          <p:cNvSpPr txBox="1"/>
          <p:nvPr/>
        </p:nvSpPr>
        <p:spPr>
          <a:xfrm>
            <a:off x="228600" y="141744"/>
            <a:ext cx="6912470" cy="2677656"/>
          </a:xfrm>
          <a:prstGeom prst="rect">
            <a:avLst/>
          </a:prstGeom>
          <a:noFill/>
        </p:spPr>
        <p:txBody>
          <a:bodyPr wrap="none" rtlCol="0">
            <a:spAutoFit/>
          </a:bodyPr>
          <a:lstStyle/>
          <a:p>
            <a:r>
              <a:rPr lang="en-US" sz="2800" i="1" dirty="0"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n</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incidence matrix</a:t>
            </a:r>
          </a:p>
          <a:p>
            <a:r>
              <a:rPr lang="en-US" sz="2800" i="1" dirty="0" smtClean="0">
                <a:solidFill>
                  <a:prstClr val="black"/>
                </a:solidFill>
                <a:latin typeface="Times New Roman" pitchFamily="18" charset="0"/>
                <a:cs typeface="Times New Roman" pitchFamily="18" charset="0"/>
              </a:rPr>
              <a:t>Y</a:t>
            </a:r>
            <a:r>
              <a:rPr lang="en-US" sz="2800" i="1" baseline="-25000" dirty="0" smtClean="0">
                <a:solidFill>
                  <a:prstClr val="black"/>
                </a:solidFill>
                <a:latin typeface="Times New Roman" pitchFamily="18" charset="0"/>
                <a:cs typeface="Times New Roman" pitchFamily="18" charset="0"/>
              </a:rPr>
              <a:t>e</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b</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a:t>
            </a:r>
            <a:r>
              <a:rPr lang="en-US" sz="2800" dirty="0" err="1" smtClean="0">
                <a:solidFill>
                  <a:prstClr val="black"/>
                </a:solidFill>
                <a:latin typeface="Arial" pitchFamily="34" charset="0"/>
                <a:cs typeface="Arial" pitchFamily="34" charset="0"/>
              </a:rPr>
              <a:t>diag</a:t>
            </a:r>
            <a:r>
              <a:rPr lang="en-US" sz="2800" dirty="0" smtClean="0">
                <a:solidFill>
                  <a:prstClr val="black"/>
                </a:solidFill>
                <a:latin typeface="Arial" pitchFamily="34" charset="0"/>
                <a:cs typeface="Arial" pitchFamily="34" charset="0"/>
              </a:rPr>
              <a:t> edge admittance matrix</a:t>
            </a:r>
          </a:p>
          <a:p>
            <a:r>
              <a:rPr lang="en-US" sz="2800" i="1" dirty="0" err="1" smtClean="0">
                <a:solidFill>
                  <a:prstClr val="black"/>
                </a:solidFill>
                <a:latin typeface="Times New Roman" pitchFamily="18" charset="0"/>
                <a:cs typeface="Times New Roman" pitchFamily="18" charset="0"/>
              </a:rPr>
              <a:t>Y</a:t>
            </a:r>
            <a:r>
              <a:rPr lang="en-US" sz="2800" i="1" baseline="-25000" dirty="0" err="1" smtClean="0">
                <a:solidFill>
                  <a:prstClr val="black"/>
                </a:solidFill>
                <a:latin typeface="Times New Roman" pitchFamily="18" charset="0"/>
                <a:cs typeface="Times New Roman" pitchFamily="18" charset="0"/>
              </a:rPr>
              <a:t>g</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n</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dim </a:t>
            </a:r>
            <a:r>
              <a:rPr lang="en-US" sz="2800" dirty="0" err="1" smtClean="0">
                <a:solidFill>
                  <a:prstClr val="black"/>
                </a:solidFill>
                <a:latin typeface="Arial" pitchFamily="34" charset="0"/>
                <a:cs typeface="Arial" pitchFamily="34" charset="0"/>
              </a:rPr>
              <a:t>diag</a:t>
            </a:r>
            <a:r>
              <a:rPr lang="en-US" sz="2800" dirty="0" smtClean="0">
                <a:solidFill>
                  <a:prstClr val="black"/>
                </a:solidFill>
                <a:latin typeface="Arial" pitchFamily="34" charset="0"/>
                <a:cs typeface="Arial" pitchFamily="34" charset="0"/>
              </a:rPr>
              <a:t> node to </a:t>
            </a:r>
            <a:r>
              <a:rPr lang="en-US" sz="2800" dirty="0" err="1" smtClean="0">
                <a:solidFill>
                  <a:prstClr val="black"/>
                </a:solidFill>
                <a:latin typeface="Arial" pitchFamily="34" charset="0"/>
                <a:cs typeface="Arial" pitchFamily="34" charset="0"/>
              </a:rPr>
              <a:t>grnd</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adm</a:t>
            </a:r>
            <a:r>
              <a:rPr lang="en-US" sz="2800" dirty="0" smtClean="0">
                <a:solidFill>
                  <a:prstClr val="black"/>
                </a:solidFill>
                <a:latin typeface="Arial" pitchFamily="34" charset="0"/>
                <a:cs typeface="Arial" pitchFamily="34" charset="0"/>
              </a:rPr>
              <a:t> matrix</a:t>
            </a:r>
            <a:endParaRPr lang="en-US" sz="2800" i="1" dirty="0" smtClean="0">
              <a:solidFill>
                <a:prstClr val="black"/>
              </a:solidFill>
              <a:latin typeface="Times New Roman" pitchFamily="18" charset="0"/>
              <a:cs typeface="Times New Roman" pitchFamily="18" charset="0"/>
            </a:endParaRPr>
          </a:p>
          <a:p>
            <a:r>
              <a:rPr lang="en-US" sz="2800" i="1" dirty="0" smtClean="0">
                <a:solidFill>
                  <a:prstClr val="black"/>
                </a:solidFill>
                <a:latin typeface="Times New Roman" pitchFamily="18" charset="0"/>
                <a:cs typeface="Times New Roman" pitchFamily="18" charset="0"/>
              </a:rPr>
              <a:t>x</a:t>
            </a:r>
            <a:r>
              <a:rPr lang="en-US" sz="2800" dirty="0" smtClean="0">
                <a:solidFill>
                  <a:prstClr val="black"/>
                </a:solidFill>
                <a:latin typeface="Arial" pitchFamily="34" charset="0"/>
                <a:cs typeface="Arial" pitchFamily="34" charset="0"/>
              </a:rPr>
              <a:t> = </a:t>
            </a:r>
            <a:r>
              <a:rPr lang="en-US" sz="2800" i="1" dirty="0"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dim node voltage vector</a:t>
            </a:r>
          </a:p>
          <a:p>
            <a:r>
              <a:rPr lang="en-US" sz="2800" i="1" dirty="0" smtClean="0">
                <a:solidFill>
                  <a:prstClr val="black"/>
                </a:solidFill>
                <a:latin typeface="Times New Roman" pitchFamily="18" charset="0"/>
                <a:cs typeface="Times New Roman" pitchFamily="18" charset="0"/>
              </a:rPr>
              <a:t>y</a:t>
            </a:r>
            <a:r>
              <a:rPr lang="en-US" sz="2800" dirty="0" smtClean="0">
                <a:solidFill>
                  <a:prstClr val="black"/>
                </a:solidFill>
                <a:latin typeface="Arial" pitchFamily="34" charset="0"/>
                <a:cs typeface="Arial" pitchFamily="34" charset="0"/>
              </a:rPr>
              <a:t> = </a:t>
            </a:r>
            <a:r>
              <a:rPr lang="en-US" sz="2800" i="1" dirty="0"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edge current vector</a:t>
            </a:r>
          </a:p>
          <a:p>
            <a:r>
              <a:rPr lang="en-US" sz="2800" i="1" dirty="0" smtClean="0">
                <a:solidFill>
                  <a:prstClr val="black"/>
                </a:solidFill>
                <a:latin typeface="Times New Roman" pitchFamily="18" charset="0"/>
                <a:cs typeface="Times New Roman" pitchFamily="18" charset="0"/>
              </a:rPr>
              <a:t>N </a:t>
            </a:r>
            <a:r>
              <a:rPr lang="en-US" sz="2800" dirty="0" smtClean="0">
                <a:solidFill>
                  <a:prstClr val="black"/>
                </a:solidFill>
                <a:latin typeface="Arial" pitchFamily="34" charset="0"/>
                <a:cs typeface="Arial" pitchFamily="34" charset="0"/>
              </a:rPr>
              <a:t>=</a:t>
            </a:r>
            <a:r>
              <a:rPr lang="en-US" sz="2800" i="1" dirty="0" smtClean="0">
                <a:solidFill>
                  <a:prstClr val="black"/>
                </a:solidFill>
                <a:latin typeface="Times New Roman" pitchFamily="18" charset="0"/>
                <a:cs typeface="Times New Roman" pitchFamily="18" charset="0"/>
              </a:rPr>
              <a:t> </a:t>
            </a:r>
            <a:r>
              <a:rPr lang="en-US" sz="2800" dirty="0" smtClean="0">
                <a:solidFill>
                  <a:prstClr val="black"/>
                </a:solidFill>
                <a:latin typeface="Arial" pitchFamily="34" charset="0"/>
                <a:cs typeface="Arial" pitchFamily="34" charset="0"/>
              </a:rPr>
              <a:t>unit white noise injected at nodes</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67040" y="2735282"/>
            <a:ext cx="7814960" cy="3970318"/>
          </a:xfrm>
          <a:prstGeom prst="rect">
            <a:avLst/>
          </a:prstGeom>
          <a:noFill/>
        </p:spPr>
        <p:txBody>
          <a:bodyPr wrap="none" rtlCol="0">
            <a:spAutoFit/>
          </a:bodyPr>
          <a:lstStyle/>
          <a:p>
            <a:r>
              <a:rPr lang="en-US" sz="2800" i="1" dirty="0"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n</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incidence matrix</a:t>
            </a:r>
          </a:p>
          <a:p>
            <a:r>
              <a:rPr lang="en-US" sz="2800" i="1" dirty="0" smtClean="0">
                <a:solidFill>
                  <a:prstClr val="black"/>
                </a:solidFill>
                <a:latin typeface="Times New Roman" pitchFamily="18" charset="0"/>
                <a:cs typeface="Times New Roman" pitchFamily="18" charset="0"/>
              </a:rPr>
              <a:t>Y</a:t>
            </a:r>
            <a:r>
              <a:rPr lang="en-US" sz="2800" i="1" baseline="-25000" dirty="0" smtClean="0">
                <a:solidFill>
                  <a:prstClr val="black"/>
                </a:solidFill>
                <a:latin typeface="Times New Roman" pitchFamily="18" charset="0"/>
                <a:cs typeface="Times New Roman" pitchFamily="18" charset="0"/>
              </a:rPr>
              <a:t>e</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b</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a:t>
            </a:r>
            <a:r>
              <a:rPr lang="en-US" sz="2800" dirty="0" err="1" smtClean="0">
                <a:solidFill>
                  <a:prstClr val="black"/>
                </a:solidFill>
                <a:latin typeface="Arial" pitchFamily="34" charset="0"/>
                <a:cs typeface="Arial" pitchFamily="34" charset="0"/>
              </a:rPr>
              <a:t>diag</a:t>
            </a:r>
            <a:r>
              <a:rPr lang="en-US" sz="2800" dirty="0" smtClean="0">
                <a:solidFill>
                  <a:prstClr val="black"/>
                </a:solidFill>
                <a:latin typeface="Arial" pitchFamily="34" charset="0"/>
                <a:cs typeface="Arial" pitchFamily="34" charset="0"/>
              </a:rPr>
              <a:t> edge admittance matrix</a:t>
            </a:r>
          </a:p>
          <a:p>
            <a:r>
              <a:rPr lang="en-US" sz="2800" i="1" dirty="0" err="1" smtClean="0">
                <a:solidFill>
                  <a:prstClr val="black"/>
                </a:solidFill>
                <a:latin typeface="Times New Roman" pitchFamily="18" charset="0"/>
                <a:cs typeface="Times New Roman" pitchFamily="18" charset="0"/>
              </a:rPr>
              <a:t>Y</a:t>
            </a:r>
            <a:r>
              <a:rPr lang="en-US" sz="2800" i="1" baseline="-25000" dirty="0" err="1" smtClean="0">
                <a:solidFill>
                  <a:prstClr val="black"/>
                </a:solidFill>
                <a:latin typeface="Times New Roman" pitchFamily="18" charset="0"/>
                <a:cs typeface="Times New Roman" pitchFamily="18" charset="0"/>
              </a:rPr>
              <a:t>g</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n</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dim </a:t>
            </a:r>
            <a:r>
              <a:rPr lang="en-US" sz="2800" dirty="0" err="1" smtClean="0">
                <a:solidFill>
                  <a:prstClr val="black"/>
                </a:solidFill>
                <a:latin typeface="Arial" pitchFamily="34" charset="0"/>
                <a:cs typeface="Arial" pitchFamily="34" charset="0"/>
              </a:rPr>
              <a:t>diag</a:t>
            </a:r>
            <a:r>
              <a:rPr lang="en-US" sz="2800" dirty="0" smtClean="0">
                <a:solidFill>
                  <a:prstClr val="black"/>
                </a:solidFill>
                <a:latin typeface="Arial" pitchFamily="34" charset="0"/>
                <a:cs typeface="Arial" pitchFamily="34" charset="0"/>
              </a:rPr>
              <a:t> node to </a:t>
            </a:r>
            <a:r>
              <a:rPr lang="en-US" sz="2800" dirty="0" err="1" smtClean="0">
                <a:solidFill>
                  <a:prstClr val="black"/>
                </a:solidFill>
                <a:latin typeface="Arial" pitchFamily="34" charset="0"/>
                <a:cs typeface="Arial" pitchFamily="34" charset="0"/>
              </a:rPr>
              <a:t>grnd</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adm</a:t>
            </a:r>
            <a:r>
              <a:rPr lang="en-US" sz="2800" dirty="0" smtClean="0">
                <a:solidFill>
                  <a:prstClr val="black"/>
                </a:solidFill>
                <a:latin typeface="Arial" pitchFamily="34" charset="0"/>
                <a:cs typeface="Arial" pitchFamily="34" charset="0"/>
              </a:rPr>
              <a:t> matrix</a:t>
            </a:r>
          </a:p>
          <a:p>
            <a:r>
              <a:rPr lang="en-US" sz="2800" i="1" dirty="0" smtClean="0">
                <a:solidFill>
                  <a:prstClr val="black"/>
                </a:solidFill>
                <a:latin typeface="Times New Roman" pitchFamily="18" charset="0"/>
                <a:cs typeface="Times New Roman" pitchFamily="18" charset="0"/>
              </a:rPr>
              <a:t>W</a:t>
            </a:r>
            <a:r>
              <a:rPr lang="en-US" sz="2800" i="1" baseline="-25000" dirty="0" smtClean="0">
                <a:solidFill>
                  <a:prstClr val="black"/>
                </a:solidFill>
                <a:latin typeface="Times New Roman" pitchFamily="18" charset="0"/>
                <a:cs typeface="Times New Roman" pitchFamily="18" charset="0"/>
              </a:rPr>
              <a:t>e</a:t>
            </a:r>
            <a:r>
              <a:rPr lang="en-US" sz="2800" dirty="0" smtClean="0">
                <a:solidFill>
                  <a:prstClr val="black"/>
                </a:solidFill>
                <a:latin typeface="Arial" pitchFamily="34" charset="0"/>
                <a:cs typeface="Arial" pitchFamily="34" charset="0"/>
              </a:rPr>
              <a:t> = </a:t>
            </a:r>
            <a:r>
              <a:rPr lang="en-US" sz="2800" i="1" dirty="0"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edge current unit white noise vector</a:t>
            </a:r>
          </a:p>
          <a:p>
            <a:r>
              <a:rPr lang="en-US" sz="2800" i="1" dirty="0" err="1" smtClean="0">
                <a:solidFill>
                  <a:prstClr val="black"/>
                </a:solidFill>
                <a:latin typeface="Times New Roman" pitchFamily="18" charset="0"/>
                <a:cs typeface="Times New Roman" pitchFamily="18" charset="0"/>
              </a:rPr>
              <a:t>W</a:t>
            </a:r>
            <a:r>
              <a:rPr lang="en-US" sz="2800" i="1" baseline="-25000" dirty="0" err="1" smtClean="0">
                <a:solidFill>
                  <a:prstClr val="black"/>
                </a:solidFill>
                <a:latin typeface="Times New Roman" pitchFamily="18" charset="0"/>
                <a:cs typeface="Times New Roman" pitchFamily="18" charset="0"/>
              </a:rPr>
              <a:t>g</a:t>
            </a:r>
            <a:r>
              <a:rPr lang="en-US" sz="2800" dirty="0" smtClean="0">
                <a:solidFill>
                  <a:prstClr val="black"/>
                </a:solidFill>
                <a:latin typeface="Arial" pitchFamily="34" charset="0"/>
                <a:cs typeface="Arial" pitchFamily="34" charset="0"/>
              </a:rPr>
              <a:t> = </a:t>
            </a:r>
            <a:r>
              <a:rPr lang="en-US" sz="2800" i="1" dirty="0"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dim node-ground current unit white noise</a:t>
            </a:r>
          </a:p>
          <a:p>
            <a:r>
              <a:rPr lang="en-US" sz="2800" i="1" dirty="0" smtClean="0">
                <a:solidFill>
                  <a:prstClr val="black"/>
                </a:solidFill>
                <a:latin typeface="Times New Roman" pitchFamily="18" charset="0"/>
                <a:cs typeface="Times New Roman" pitchFamily="18" charset="0"/>
              </a:rPr>
              <a:t>V</a:t>
            </a:r>
            <a:r>
              <a:rPr lang="en-US" sz="2800" dirty="0" smtClean="0">
                <a:solidFill>
                  <a:prstClr val="black"/>
                </a:solidFill>
                <a:latin typeface="Arial" pitchFamily="34" charset="0"/>
                <a:cs typeface="Arial" pitchFamily="34" charset="0"/>
              </a:rPr>
              <a:t> = </a:t>
            </a:r>
            <a:r>
              <a:rPr lang="en-US" sz="2800" i="1" dirty="0"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dim node voltage vector</a:t>
            </a:r>
          </a:p>
          <a:p>
            <a:r>
              <a:rPr lang="en-US" sz="2800" i="1" dirty="0" smtClean="0">
                <a:solidFill>
                  <a:prstClr val="black"/>
                </a:solidFill>
                <a:latin typeface="Times New Roman" pitchFamily="18" charset="0"/>
                <a:cs typeface="Times New Roman" pitchFamily="18" charset="0"/>
              </a:rPr>
              <a:t>A</a:t>
            </a:r>
            <a:r>
              <a:rPr lang="en-US" sz="2800" dirty="0" smtClean="0">
                <a:solidFill>
                  <a:prstClr val="black"/>
                </a:solidFill>
                <a:latin typeface="Arial" pitchFamily="34" charset="0"/>
                <a:cs typeface="Arial" pitchFamily="34" charset="0"/>
              </a:rPr>
              <a:t>  = </a:t>
            </a:r>
            <a:r>
              <a:rPr lang="en-US" sz="2800" i="1" dirty="0" smtClean="0">
                <a:solidFill>
                  <a:prstClr val="black"/>
                </a:solidFill>
                <a:latin typeface="Times New Roman" pitchFamily="18" charset="0"/>
                <a:cs typeface="Times New Roman" pitchFamily="18" charset="0"/>
              </a:rPr>
              <a:t>BB’-2I</a:t>
            </a:r>
            <a:r>
              <a:rPr lang="en-US" sz="2800" i="1" baseline="-25000" dirty="0"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n</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dim adjacency matrix</a:t>
            </a:r>
          </a:p>
          <a:p>
            <a:r>
              <a:rPr lang="en-US" sz="2800" i="1" dirty="0" smtClean="0">
                <a:solidFill>
                  <a:prstClr val="black"/>
                </a:solidFill>
                <a:latin typeface="Times New Roman" pitchFamily="18" charset="0"/>
                <a:cs typeface="Times New Roman" pitchFamily="18" charset="0"/>
              </a:rPr>
              <a:t>Y</a:t>
            </a:r>
            <a:r>
              <a:rPr lang="en-US" sz="2800" dirty="0" smtClean="0">
                <a:solidFill>
                  <a:prstClr val="black"/>
                </a:solidFill>
                <a:latin typeface="Arial" pitchFamily="34" charset="0"/>
                <a:cs typeface="Arial" pitchFamily="34" charset="0"/>
              </a:rPr>
              <a:t>=</a:t>
            </a:r>
            <a:r>
              <a:rPr lang="en-US" sz="2800" i="1" dirty="0" smtClean="0">
                <a:solidFill>
                  <a:prstClr val="black"/>
                </a:solidFill>
                <a:latin typeface="Times New Roman" pitchFamily="18" charset="0"/>
                <a:cs typeface="Times New Roman" pitchFamily="18" charset="0"/>
              </a:rPr>
              <a:t>B Y</a:t>
            </a:r>
            <a:r>
              <a:rPr lang="en-US" sz="2800" i="1" baseline="-25000" dirty="0" smtClean="0">
                <a:solidFill>
                  <a:prstClr val="black"/>
                </a:solidFill>
                <a:latin typeface="Times New Roman" pitchFamily="18" charset="0"/>
                <a:cs typeface="Times New Roman" pitchFamily="18" charset="0"/>
              </a:rPr>
              <a:t>e</a:t>
            </a:r>
            <a:r>
              <a:rPr lang="en-US" sz="2800" dirty="0" smtClean="0">
                <a:solidFill>
                  <a:prstClr val="black"/>
                </a:solidFill>
                <a:latin typeface="Arial" pitchFamily="34" charset="0"/>
                <a:cs typeface="Arial" pitchFamily="34" charset="0"/>
              </a:rPr>
              <a:t> </a:t>
            </a:r>
            <a:r>
              <a:rPr lang="en-US" sz="2800" i="1" dirty="0" smtClean="0">
                <a:solidFill>
                  <a:prstClr val="black"/>
                </a:solidFill>
                <a:latin typeface="Times New Roman" pitchFamily="18" charset="0"/>
                <a:cs typeface="Times New Roman" pitchFamily="18" charset="0"/>
              </a:rPr>
              <a:t>B’= </a:t>
            </a:r>
            <a:r>
              <a:rPr lang="en-US" sz="2800" dirty="0" smtClean="0">
                <a:solidFill>
                  <a:prstClr val="black"/>
                </a:solidFill>
                <a:latin typeface="Arial" pitchFamily="34" charset="0"/>
                <a:cs typeface="Arial" pitchFamily="34" charset="0"/>
              </a:rPr>
              <a:t>node admittance matrix</a:t>
            </a:r>
          </a:p>
          <a:p>
            <a:r>
              <a:rPr lang="en-US" sz="2800" i="1" dirty="0"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a:t>
            </a:r>
            <a:r>
              <a:rPr lang="en-US" sz="2800" i="1" dirty="0" smtClean="0">
                <a:solidFill>
                  <a:prstClr val="black"/>
                </a:solidFill>
                <a:latin typeface="Times New Roman" pitchFamily="18" charset="0"/>
                <a:cs typeface="Times New Roman" pitchFamily="18" charset="0"/>
              </a:rPr>
              <a:t> </a:t>
            </a:r>
            <a:r>
              <a:rPr lang="en-US" sz="2800" dirty="0" smtClean="0">
                <a:solidFill>
                  <a:prstClr val="black"/>
                </a:solidFill>
                <a:latin typeface="Arial" pitchFamily="34" charset="0"/>
                <a:cs typeface="Arial" pitchFamily="34" charset="0"/>
              </a:rPr>
              <a:t>J-N noise seen at nodes as current</a:t>
            </a:r>
          </a:p>
        </p:txBody>
      </p:sp>
      <p:sp>
        <p:nvSpPr>
          <p:cNvPr id="7" name="TextBox 6"/>
          <p:cNvSpPr txBox="1"/>
          <p:nvPr/>
        </p:nvSpPr>
        <p:spPr>
          <a:xfrm>
            <a:off x="533400" y="68282"/>
            <a:ext cx="7104830" cy="584775"/>
          </a:xfrm>
          <a:prstGeom prst="rect">
            <a:avLst/>
          </a:prstGeom>
          <a:noFill/>
        </p:spPr>
        <p:txBody>
          <a:bodyPr wrap="none" rtlCol="0">
            <a:spAutoFit/>
          </a:bodyPr>
          <a:lstStyle/>
          <a:p>
            <a:r>
              <a:rPr lang="en-US" sz="3200" b="1" i="1" dirty="0" smtClean="0">
                <a:solidFill>
                  <a:prstClr val="black"/>
                </a:solidFill>
                <a:latin typeface="Arial" pitchFamily="34" charset="0"/>
                <a:cs typeface="Arial" pitchFamily="34" charset="0"/>
              </a:rPr>
              <a:t>Only</a:t>
            </a:r>
            <a:r>
              <a:rPr lang="en-US" sz="3200" b="1" dirty="0" smtClean="0">
                <a:solidFill>
                  <a:prstClr val="black"/>
                </a:solidFill>
                <a:latin typeface="Arial" pitchFamily="34" charset="0"/>
                <a:cs typeface="Arial" pitchFamily="34" charset="0"/>
              </a:rPr>
              <a:t> J-N noise, some quick algebra</a:t>
            </a:r>
          </a:p>
        </p:txBody>
      </p:sp>
      <p:sp>
        <p:nvSpPr>
          <p:cNvPr id="8" name="Rounded Rectangle 7"/>
          <p:cNvSpPr/>
          <p:nvPr/>
        </p:nvSpPr>
        <p:spPr>
          <a:xfrm>
            <a:off x="3581400" y="1752600"/>
            <a:ext cx="3962400" cy="762000"/>
          </a:xfrm>
          <a:prstGeom prst="roundRect">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aphicFrame>
        <p:nvGraphicFramePr>
          <p:cNvPr id="9" name="Object 2"/>
          <p:cNvGraphicFramePr>
            <a:graphicFrameLocks noChangeAspect="1"/>
          </p:cNvGraphicFramePr>
          <p:nvPr/>
        </p:nvGraphicFramePr>
        <p:xfrm>
          <a:off x="269761" y="762000"/>
          <a:ext cx="9026639" cy="1752600"/>
        </p:xfrm>
        <a:graphic>
          <a:graphicData uri="http://schemas.openxmlformats.org/presentationml/2006/ole">
            <p:oleObj spid="_x0000_s3562498" name="Equation" r:id="rId4" imgW="3530520" imgH="685800" progId="Equation.DSMT4">
              <p:embed/>
            </p:oleObj>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371600" y="3124200"/>
            <a:ext cx="5943600" cy="1066800"/>
          </a:xfrm>
          <a:prstGeom prst="roundRect">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Rounded Rectangle 5"/>
          <p:cNvSpPr/>
          <p:nvPr/>
        </p:nvSpPr>
        <p:spPr>
          <a:xfrm>
            <a:off x="3429000" y="5943600"/>
            <a:ext cx="3962400" cy="762000"/>
          </a:xfrm>
          <a:prstGeom prst="roundRect">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aphicFrame>
        <p:nvGraphicFramePr>
          <p:cNvPr id="1026" name="Object 2"/>
          <p:cNvGraphicFramePr>
            <a:graphicFrameLocks noChangeAspect="1"/>
          </p:cNvGraphicFramePr>
          <p:nvPr/>
        </p:nvGraphicFramePr>
        <p:xfrm>
          <a:off x="117361" y="4953000"/>
          <a:ext cx="9026639" cy="1752600"/>
        </p:xfrm>
        <a:graphic>
          <a:graphicData uri="http://schemas.openxmlformats.org/presentationml/2006/ole">
            <p:oleObj spid="_x0000_s3564546" name="Equation" r:id="rId4" imgW="3530520" imgH="685800" progId="Equation.DSMT4">
              <p:embed/>
            </p:oleObj>
          </a:graphicData>
        </a:graphic>
      </p:graphicFrame>
      <p:sp>
        <p:nvSpPr>
          <p:cNvPr id="7" name="TextBox 6"/>
          <p:cNvSpPr txBox="1"/>
          <p:nvPr/>
        </p:nvSpPr>
        <p:spPr>
          <a:xfrm>
            <a:off x="2362200" y="68282"/>
            <a:ext cx="3052439" cy="584775"/>
          </a:xfrm>
          <a:prstGeom prst="rect">
            <a:avLst/>
          </a:prstGeom>
          <a:noFill/>
        </p:spPr>
        <p:txBody>
          <a:bodyPr wrap="none" rtlCol="0">
            <a:spAutoFit/>
          </a:bodyPr>
          <a:lstStyle/>
          <a:p>
            <a:r>
              <a:rPr lang="en-US" sz="3200" b="1" i="1" dirty="0" smtClean="0">
                <a:solidFill>
                  <a:prstClr val="black"/>
                </a:solidFill>
                <a:latin typeface="Arial" pitchFamily="34" charset="0"/>
                <a:cs typeface="Arial" pitchFamily="34" charset="0"/>
              </a:rPr>
              <a:t>Only</a:t>
            </a:r>
            <a:r>
              <a:rPr lang="en-US" sz="3200" b="1" dirty="0" smtClean="0">
                <a:solidFill>
                  <a:prstClr val="black"/>
                </a:solidFill>
                <a:latin typeface="Arial" pitchFamily="34" charset="0"/>
                <a:cs typeface="Arial" pitchFamily="34" charset="0"/>
              </a:rPr>
              <a:t> J-N noise</a:t>
            </a:r>
          </a:p>
        </p:txBody>
      </p:sp>
      <p:sp>
        <p:nvSpPr>
          <p:cNvPr id="8" name="TextBox 7"/>
          <p:cNvSpPr txBox="1"/>
          <p:nvPr/>
        </p:nvSpPr>
        <p:spPr>
          <a:xfrm>
            <a:off x="457200" y="990600"/>
            <a:ext cx="8077200" cy="1815882"/>
          </a:xfrm>
          <a:prstGeom prst="rect">
            <a:avLst/>
          </a:prstGeom>
          <a:noFill/>
        </p:spPr>
        <p:txBody>
          <a:bodyPr wrap="square" rtlCol="0">
            <a:spAutoFit/>
          </a:bodyPr>
          <a:lstStyle/>
          <a:p>
            <a:pPr marL="514350" indent="-514350">
              <a:buFont typeface="Arial" pitchFamily="34" charset="0"/>
              <a:buChar char="•"/>
            </a:pPr>
            <a:r>
              <a:rPr lang="en-US" sz="2800" dirty="0" err="1" smtClean="0">
                <a:solidFill>
                  <a:prstClr val="black"/>
                </a:solidFill>
                <a:latin typeface="Arial" pitchFamily="34" charset="0"/>
                <a:cs typeface="Arial" pitchFamily="34" charset="0"/>
              </a:rPr>
              <a:t>Sparsity</a:t>
            </a:r>
            <a:r>
              <a:rPr lang="en-US" sz="2800" dirty="0" smtClean="0">
                <a:solidFill>
                  <a:prstClr val="black"/>
                </a:solidFill>
                <a:latin typeface="Arial" pitchFamily="34" charset="0"/>
                <a:cs typeface="Arial" pitchFamily="34" charset="0"/>
              </a:rPr>
              <a:t> in circuit appears in inverse</a:t>
            </a:r>
          </a:p>
          <a:p>
            <a:pPr marL="514350" indent="-514350">
              <a:buFont typeface="Arial" pitchFamily="34" charset="0"/>
              <a:buChar char="•"/>
            </a:pPr>
            <a:r>
              <a:rPr lang="en-US" sz="2800" dirty="0" smtClean="0">
                <a:solidFill>
                  <a:prstClr val="black"/>
                </a:solidFill>
                <a:latin typeface="Arial" pitchFamily="34" charset="0"/>
                <a:cs typeface="Arial" pitchFamily="34" charset="0"/>
              </a:rPr>
              <a:t>Missing node voltages creates S-L problem</a:t>
            </a:r>
          </a:p>
          <a:p>
            <a:pPr marL="514350" indent="-514350">
              <a:buFont typeface="Arial" pitchFamily="34" charset="0"/>
              <a:buChar char="•"/>
            </a:pPr>
            <a:r>
              <a:rPr lang="en-US" sz="2800" dirty="0" smtClean="0">
                <a:solidFill>
                  <a:prstClr val="black"/>
                </a:solidFill>
                <a:latin typeface="Arial" pitchFamily="34" charset="0"/>
                <a:cs typeface="Arial" pitchFamily="34" charset="0"/>
              </a:rPr>
              <a:t>Perfect simple motivation for S-L </a:t>
            </a:r>
            <a:r>
              <a:rPr lang="en-US" sz="2800" dirty="0" err="1" smtClean="0">
                <a:solidFill>
                  <a:prstClr val="black"/>
                </a:solidFill>
                <a:latin typeface="Arial" pitchFamily="34" charset="0"/>
                <a:cs typeface="Arial" pitchFamily="34" charset="0"/>
              </a:rPr>
              <a:t>decomp</a:t>
            </a:r>
            <a:endParaRPr lang="en-US" sz="2800" dirty="0" smtClean="0">
              <a:solidFill>
                <a:prstClr val="black"/>
              </a:solidFill>
              <a:latin typeface="Arial" pitchFamily="34" charset="0"/>
              <a:cs typeface="Arial" pitchFamily="34" charset="0"/>
            </a:endParaRPr>
          </a:p>
          <a:p>
            <a:pPr marL="514350" indent="-514350">
              <a:buFont typeface="Arial" pitchFamily="34" charset="0"/>
              <a:buChar char="•"/>
            </a:pPr>
            <a:r>
              <a:rPr lang="en-US" sz="2800" dirty="0" smtClean="0">
                <a:solidFill>
                  <a:prstClr val="black"/>
                </a:solidFill>
                <a:latin typeface="Arial" pitchFamily="34" charset="0"/>
                <a:cs typeface="Arial" pitchFamily="34" charset="0"/>
              </a:rPr>
              <a:t>Direct formulas in terms </a:t>
            </a:r>
            <a:r>
              <a:rPr lang="en-US" sz="2800" smtClean="0">
                <a:solidFill>
                  <a:prstClr val="black"/>
                </a:solidFill>
                <a:latin typeface="Arial" pitchFamily="34" charset="0"/>
                <a:cs typeface="Arial" pitchFamily="34" charset="0"/>
              </a:rPr>
              <a:t>of admittance</a:t>
            </a:r>
            <a:endParaRPr lang="en-US" sz="2800" dirty="0" smtClean="0">
              <a:solidFill>
                <a:prstClr val="black"/>
              </a:solidFill>
              <a:latin typeface="Arial" pitchFamily="34" charset="0"/>
              <a:cs typeface="Arial" pitchFamily="34" charset="0"/>
            </a:endParaRPr>
          </a:p>
        </p:txBody>
      </p:sp>
      <p:graphicFrame>
        <p:nvGraphicFramePr>
          <p:cNvPr id="306179" name="Object 3"/>
          <p:cNvGraphicFramePr>
            <a:graphicFrameLocks noChangeAspect="1"/>
          </p:cNvGraphicFramePr>
          <p:nvPr/>
        </p:nvGraphicFramePr>
        <p:xfrm>
          <a:off x="1828800" y="3124200"/>
          <a:ext cx="5191121" cy="1038225"/>
        </p:xfrm>
        <a:graphic>
          <a:graphicData uri="http://schemas.openxmlformats.org/presentationml/2006/ole">
            <p:oleObj spid="_x0000_s3564547" name="Equation" r:id="rId5" imgW="1523880" imgH="304560" progId="Equation.DSMT4">
              <p:embed/>
            </p:oleObj>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 name="Picture 9" descr="http://www.clker.com/cliparts/4/4/d/4/12236156551925934261rsamurti_RSA_IEC_Ground_Symbol.svg.thumb.png"/>
          <p:cNvPicPr>
            <a:picLocks noChangeAspect="1" noChangeArrowheads="1"/>
          </p:cNvPicPr>
          <p:nvPr/>
        </p:nvPicPr>
        <p:blipFill>
          <a:blip r:embed="rId4" cstate="print"/>
          <a:srcRect/>
          <a:stretch>
            <a:fillRect/>
          </a:stretch>
        </p:blipFill>
        <p:spPr bwMode="auto">
          <a:xfrm>
            <a:off x="1031544" y="6056897"/>
            <a:ext cx="381000" cy="496303"/>
          </a:xfrm>
          <a:prstGeom prst="rect">
            <a:avLst/>
          </a:prstGeom>
          <a:noFill/>
        </p:spPr>
      </p:pic>
      <p:grpSp>
        <p:nvGrpSpPr>
          <p:cNvPr id="2" name="Group 87"/>
          <p:cNvGrpSpPr/>
          <p:nvPr/>
        </p:nvGrpSpPr>
        <p:grpSpPr>
          <a:xfrm>
            <a:off x="838200" y="4595449"/>
            <a:ext cx="762000" cy="1473200"/>
            <a:chOff x="1905000" y="2133600"/>
            <a:chExt cx="1143000" cy="2209800"/>
          </a:xfrm>
        </p:grpSpPr>
        <p:pic>
          <p:nvPicPr>
            <p:cNvPr id="89" name="Picture 11" descr="http://www.clker.com/cliparts/9/f/d/4/122361568658529047rsamurti_RSA_IEC_Capacitor_Symbol-2.svg.thumb.png"/>
            <p:cNvPicPr>
              <a:picLocks noChangeAspect="1" noChangeArrowheads="1"/>
            </p:cNvPicPr>
            <p:nvPr/>
          </p:nvPicPr>
          <p:blipFill>
            <a:blip r:embed="rId5" cstate="print"/>
            <a:srcRect/>
            <a:stretch>
              <a:fillRect/>
            </a:stretch>
          </p:blipFill>
          <p:spPr bwMode="auto">
            <a:xfrm rot="16200000">
              <a:off x="1556657" y="3091545"/>
              <a:ext cx="1306292" cy="457202"/>
            </a:xfrm>
            <a:prstGeom prst="rect">
              <a:avLst/>
            </a:prstGeom>
            <a:noFill/>
          </p:spPr>
        </p:pic>
        <p:pic>
          <p:nvPicPr>
            <p:cNvPr id="90" name="Picture 5" descr="http://www.clker.com/cliparts/a/c/4/9/1223615702640036948rsamurti_RSA_IEC_Resistor_Symbol.svg.thumb.png"/>
            <p:cNvPicPr>
              <a:picLocks noChangeAspect="1" noChangeArrowheads="1"/>
            </p:cNvPicPr>
            <p:nvPr/>
          </p:nvPicPr>
          <p:blipFill>
            <a:blip r:embed="rId6" cstate="print"/>
            <a:srcRect/>
            <a:stretch>
              <a:fillRect/>
            </a:stretch>
          </p:blipFill>
          <p:spPr bwMode="auto">
            <a:xfrm rot="5400000">
              <a:off x="2047747" y="3136156"/>
              <a:ext cx="1354498" cy="297990"/>
            </a:xfrm>
            <a:prstGeom prst="rect">
              <a:avLst/>
            </a:prstGeom>
            <a:noFill/>
          </p:spPr>
        </p:pic>
        <p:sp>
          <p:nvSpPr>
            <p:cNvPr id="91" name="Rectangle 90"/>
            <p:cNvSpPr/>
            <p:nvPr/>
          </p:nvSpPr>
          <p:spPr>
            <a:xfrm>
              <a:off x="1905000" y="2133600"/>
              <a:ext cx="1143000" cy="220980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p:cNvCxnSpPr>
              <a:stCxn id="89" idx="3"/>
            </p:cNvCxnSpPr>
            <p:nvPr/>
          </p:nvCxnSpPr>
          <p:spPr>
            <a:xfrm flipV="1">
              <a:off x="2209803" y="2133600"/>
              <a:ext cx="266697" cy="533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a:stCxn id="90" idx="1"/>
            </p:cNvCxnSpPr>
            <p:nvPr/>
          </p:nvCxnSpPr>
          <p:spPr>
            <a:xfrm flipH="1" flipV="1">
              <a:off x="2476500" y="2133600"/>
              <a:ext cx="248496" cy="47430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a:stCxn id="91" idx="2"/>
              <a:endCxn id="89" idx="1"/>
            </p:cNvCxnSpPr>
            <p:nvPr/>
          </p:nvCxnSpPr>
          <p:spPr>
            <a:xfrm flipH="1" flipV="1">
              <a:off x="2209803" y="3973292"/>
              <a:ext cx="266697" cy="3701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91" idx="2"/>
              <a:endCxn id="90" idx="3"/>
            </p:cNvCxnSpPr>
            <p:nvPr/>
          </p:nvCxnSpPr>
          <p:spPr>
            <a:xfrm flipV="1">
              <a:off x="2476500" y="3962400"/>
              <a:ext cx="248496" cy="381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 name="Group 95"/>
          <p:cNvGrpSpPr/>
          <p:nvPr/>
        </p:nvGrpSpPr>
        <p:grpSpPr>
          <a:xfrm>
            <a:off x="2057400" y="3833449"/>
            <a:ext cx="1524000" cy="609600"/>
            <a:chOff x="4495800" y="3276600"/>
            <a:chExt cx="1832429" cy="990600"/>
          </a:xfrm>
        </p:grpSpPr>
        <p:pic>
          <p:nvPicPr>
            <p:cNvPr id="97" name="Picture 5" descr="http://www.clker.com/cliparts/a/c/4/9/1223615702640036948rsamurti_RSA_IEC_Resistor_Symbol.svg.thumb.png"/>
            <p:cNvPicPr>
              <a:picLocks noChangeAspect="1" noChangeArrowheads="1"/>
            </p:cNvPicPr>
            <p:nvPr/>
          </p:nvPicPr>
          <p:blipFill>
            <a:blip r:embed="rId6" cstate="print"/>
            <a:srcRect/>
            <a:stretch>
              <a:fillRect/>
            </a:stretch>
          </p:blipFill>
          <p:spPr bwMode="auto">
            <a:xfrm>
              <a:off x="4495801" y="3581400"/>
              <a:ext cx="990599" cy="381000"/>
            </a:xfrm>
            <a:prstGeom prst="rect">
              <a:avLst/>
            </a:prstGeom>
            <a:noFill/>
          </p:spPr>
        </p:pic>
        <p:pic>
          <p:nvPicPr>
            <p:cNvPr id="98" name="Picture 7" descr="http://www.clker.com/cliparts/6/9/a/8/1223615567190235753rsamurti_RSA_IEC_Inductor_Symbol-1.svg.thumb.png"/>
            <p:cNvPicPr>
              <a:picLocks noChangeAspect="1" noChangeArrowheads="1"/>
            </p:cNvPicPr>
            <p:nvPr/>
          </p:nvPicPr>
          <p:blipFill>
            <a:blip r:embed="rId7" cstate="print"/>
            <a:srcRect/>
            <a:stretch>
              <a:fillRect/>
            </a:stretch>
          </p:blipFill>
          <p:spPr bwMode="auto">
            <a:xfrm>
              <a:off x="5410200" y="3546144"/>
              <a:ext cx="918029" cy="381000"/>
            </a:xfrm>
            <a:prstGeom prst="rect">
              <a:avLst/>
            </a:prstGeom>
            <a:noFill/>
          </p:spPr>
        </p:pic>
        <p:sp>
          <p:nvSpPr>
            <p:cNvPr id="99" name="Oval 98"/>
            <p:cNvSpPr/>
            <p:nvPr/>
          </p:nvSpPr>
          <p:spPr>
            <a:xfrm>
              <a:off x="4495800" y="3276600"/>
              <a:ext cx="1828800" cy="990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04" name="Shape 103"/>
          <p:cNvCxnSpPr>
            <a:stCxn id="91" idx="0"/>
            <a:endCxn id="97" idx="1"/>
          </p:cNvCxnSpPr>
          <p:nvPr/>
        </p:nvCxnSpPr>
        <p:spPr>
          <a:xfrm rot="5400000" flipH="1" flipV="1">
            <a:off x="1409700" y="3947749"/>
            <a:ext cx="457200" cy="838201"/>
          </a:xfrm>
          <a:prstGeom prst="bentConnector2">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 name="Group 104"/>
          <p:cNvGrpSpPr/>
          <p:nvPr/>
        </p:nvGrpSpPr>
        <p:grpSpPr>
          <a:xfrm>
            <a:off x="4038600" y="4595449"/>
            <a:ext cx="762000" cy="1473200"/>
            <a:chOff x="1905000" y="2133600"/>
            <a:chExt cx="1143000" cy="2209800"/>
          </a:xfrm>
        </p:grpSpPr>
        <p:pic>
          <p:nvPicPr>
            <p:cNvPr id="106" name="Picture 11" descr="http://www.clker.com/cliparts/9/f/d/4/122361568658529047rsamurti_RSA_IEC_Capacitor_Symbol-2.svg.thumb.png"/>
            <p:cNvPicPr>
              <a:picLocks noChangeAspect="1" noChangeArrowheads="1"/>
            </p:cNvPicPr>
            <p:nvPr/>
          </p:nvPicPr>
          <p:blipFill>
            <a:blip r:embed="rId5" cstate="print"/>
            <a:srcRect/>
            <a:stretch>
              <a:fillRect/>
            </a:stretch>
          </p:blipFill>
          <p:spPr bwMode="auto">
            <a:xfrm rot="16200000">
              <a:off x="1556657" y="3091545"/>
              <a:ext cx="1306292" cy="457202"/>
            </a:xfrm>
            <a:prstGeom prst="rect">
              <a:avLst/>
            </a:prstGeom>
            <a:noFill/>
          </p:spPr>
        </p:pic>
        <p:pic>
          <p:nvPicPr>
            <p:cNvPr id="107" name="Picture 5" descr="http://www.clker.com/cliparts/a/c/4/9/1223615702640036948rsamurti_RSA_IEC_Resistor_Symbol.svg.thumb.png"/>
            <p:cNvPicPr>
              <a:picLocks noChangeAspect="1" noChangeArrowheads="1"/>
            </p:cNvPicPr>
            <p:nvPr/>
          </p:nvPicPr>
          <p:blipFill>
            <a:blip r:embed="rId6" cstate="print"/>
            <a:srcRect/>
            <a:stretch>
              <a:fillRect/>
            </a:stretch>
          </p:blipFill>
          <p:spPr bwMode="auto">
            <a:xfrm rot="5400000">
              <a:off x="2047747" y="3136156"/>
              <a:ext cx="1354498" cy="297990"/>
            </a:xfrm>
            <a:prstGeom prst="rect">
              <a:avLst/>
            </a:prstGeom>
            <a:noFill/>
          </p:spPr>
        </p:pic>
        <p:sp>
          <p:nvSpPr>
            <p:cNvPr id="108" name="Rectangle 107"/>
            <p:cNvSpPr/>
            <p:nvPr/>
          </p:nvSpPr>
          <p:spPr>
            <a:xfrm>
              <a:off x="1905000" y="2133600"/>
              <a:ext cx="1143000" cy="220980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9" name="Straight Connector 108"/>
            <p:cNvCxnSpPr>
              <a:stCxn id="106" idx="3"/>
            </p:cNvCxnSpPr>
            <p:nvPr/>
          </p:nvCxnSpPr>
          <p:spPr>
            <a:xfrm flipV="1">
              <a:off x="2209803" y="2133600"/>
              <a:ext cx="266697" cy="533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a:stCxn id="107" idx="1"/>
            </p:cNvCxnSpPr>
            <p:nvPr/>
          </p:nvCxnSpPr>
          <p:spPr>
            <a:xfrm flipH="1" flipV="1">
              <a:off x="2476500" y="2133600"/>
              <a:ext cx="248496" cy="47430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stCxn id="108" idx="2"/>
              <a:endCxn id="106" idx="1"/>
            </p:cNvCxnSpPr>
            <p:nvPr/>
          </p:nvCxnSpPr>
          <p:spPr>
            <a:xfrm flipH="1" flipV="1">
              <a:off x="2209803" y="3973292"/>
              <a:ext cx="266697" cy="3701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a:stCxn id="108" idx="2"/>
              <a:endCxn id="107" idx="3"/>
            </p:cNvCxnSpPr>
            <p:nvPr/>
          </p:nvCxnSpPr>
          <p:spPr>
            <a:xfrm flipV="1">
              <a:off x="2476500" y="3962400"/>
              <a:ext cx="248496" cy="3810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3" name="Shape 112"/>
          <p:cNvCxnSpPr>
            <a:stCxn id="99" idx="6"/>
            <a:endCxn id="108" idx="0"/>
          </p:cNvCxnSpPr>
          <p:nvPr/>
        </p:nvCxnSpPr>
        <p:spPr>
          <a:xfrm>
            <a:off x="3578382" y="4138249"/>
            <a:ext cx="841218" cy="457200"/>
          </a:xfrm>
          <a:prstGeom prst="bentConnector2">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14" name="Picture 9" descr="http://www.clker.com/cliparts/4/4/d/4/12236156551925934261rsamurti_RSA_IEC_Ground_Symbol.svg.thumb.png"/>
          <p:cNvPicPr>
            <a:picLocks noChangeAspect="1" noChangeArrowheads="1"/>
          </p:cNvPicPr>
          <p:nvPr/>
        </p:nvPicPr>
        <p:blipFill>
          <a:blip r:embed="rId4" cstate="print"/>
          <a:srcRect/>
          <a:stretch>
            <a:fillRect/>
          </a:stretch>
        </p:blipFill>
        <p:spPr bwMode="auto">
          <a:xfrm>
            <a:off x="4231944" y="6043249"/>
            <a:ext cx="381000" cy="496303"/>
          </a:xfrm>
          <a:prstGeom prst="rect">
            <a:avLst/>
          </a:prstGeom>
          <a:noFill/>
        </p:spPr>
      </p:pic>
      <p:graphicFrame>
        <p:nvGraphicFramePr>
          <p:cNvPr id="854021" name="Object 5"/>
          <p:cNvGraphicFramePr>
            <a:graphicFrameLocks noChangeAspect="1"/>
          </p:cNvGraphicFramePr>
          <p:nvPr/>
        </p:nvGraphicFramePr>
        <p:xfrm>
          <a:off x="5038725" y="4810125"/>
          <a:ext cx="3286125" cy="631825"/>
        </p:xfrm>
        <a:graphic>
          <a:graphicData uri="http://schemas.openxmlformats.org/presentationml/2006/ole">
            <p:oleObj spid="_x0000_s3577858" name="Equation" r:id="rId8" imgW="1257120" imgH="241200" progId="Equation.DSMT4">
              <p:embed/>
            </p:oleObj>
          </a:graphicData>
        </a:graphic>
      </p:graphicFrame>
      <p:graphicFrame>
        <p:nvGraphicFramePr>
          <p:cNvPr id="854022" name="Object 6"/>
          <p:cNvGraphicFramePr>
            <a:graphicFrameLocks noChangeAspect="1"/>
          </p:cNvGraphicFramePr>
          <p:nvPr/>
        </p:nvGraphicFramePr>
        <p:xfrm>
          <a:off x="1600200" y="3124200"/>
          <a:ext cx="2687638" cy="598487"/>
        </p:xfrm>
        <a:graphic>
          <a:graphicData uri="http://schemas.openxmlformats.org/presentationml/2006/ole">
            <p:oleObj spid="_x0000_s3577859" name="Equation" r:id="rId9" imgW="1028520" imgH="228600" progId="Equation.DSMT4">
              <p:embed/>
            </p:oleObj>
          </a:graphicData>
        </a:graphic>
      </p:graphicFrame>
      <p:cxnSp>
        <p:nvCxnSpPr>
          <p:cNvPr id="120" name="Shape 119"/>
          <p:cNvCxnSpPr>
            <a:stCxn id="121" idx="1"/>
            <a:endCxn id="108" idx="0"/>
          </p:cNvCxnSpPr>
          <p:nvPr/>
        </p:nvCxnSpPr>
        <p:spPr>
          <a:xfrm rot="10800000" flipV="1">
            <a:off x="4419600" y="3843009"/>
            <a:ext cx="685800" cy="752439"/>
          </a:xfrm>
          <a:prstGeom prst="bentConnector2">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1" name="TextBox 120"/>
          <p:cNvSpPr txBox="1"/>
          <p:nvPr/>
        </p:nvSpPr>
        <p:spPr>
          <a:xfrm>
            <a:off x="5105400" y="3581400"/>
            <a:ext cx="364202" cy="523220"/>
          </a:xfrm>
          <a:prstGeom prst="rect">
            <a:avLst/>
          </a:prstGeom>
          <a:noFill/>
        </p:spPr>
        <p:txBody>
          <a:bodyPr wrap="none" rtlCol="0">
            <a:spAutoFit/>
          </a:bodyPr>
          <a:lstStyle/>
          <a:p>
            <a:r>
              <a:rPr lang="en-US" sz="2800" b="1" i="1" dirty="0" smtClean="0">
                <a:latin typeface="Tiger Expert" pitchFamily="18" charset="0"/>
                <a:cs typeface="Arial" pitchFamily="34" charset="0"/>
              </a:rPr>
              <a:t>N</a:t>
            </a:r>
          </a:p>
        </p:txBody>
      </p:sp>
      <p:sp>
        <p:nvSpPr>
          <p:cNvPr id="123" name="TextBox 122"/>
          <p:cNvSpPr txBox="1"/>
          <p:nvPr/>
        </p:nvSpPr>
        <p:spPr>
          <a:xfrm>
            <a:off x="5943600" y="6334780"/>
            <a:ext cx="2122697" cy="523220"/>
          </a:xfrm>
          <a:prstGeom prst="rect">
            <a:avLst/>
          </a:prstGeom>
          <a:noFill/>
        </p:spPr>
        <p:txBody>
          <a:bodyPr wrap="none" rtlCol="0">
            <a:spAutoFit/>
          </a:bodyPr>
          <a:lstStyle/>
          <a:p>
            <a:r>
              <a:rPr lang="en-US" sz="2800" dirty="0" smtClean="0">
                <a:latin typeface="Arial" pitchFamily="34" charset="0"/>
                <a:cs typeface="Arial" pitchFamily="34" charset="0"/>
              </a:rPr>
              <a:t>RLC circuits</a:t>
            </a:r>
          </a:p>
        </p:txBody>
      </p:sp>
      <p:sp>
        <p:nvSpPr>
          <p:cNvPr id="124" name="TextBox 123"/>
          <p:cNvSpPr txBox="1"/>
          <p:nvPr/>
        </p:nvSpPr>
        <p:spPr>
          <a:xfrm>
            <a:off x="228600" y="141744"/>
            <a:ext cx="6912470" cy="2677656"/>
          </a:xfrm>
          <a:prstGeom prst="rect">
            <a:avLst/>
          </a:prstGeom>
          <a:noFill/>
        </p:spPr>
        <p:txBody>
          <a:bodyPr wrap="none" rtlCol="0">
            <a:spAutoFit/>
          </a:bodyPr>
          <a:lstStyle/>
          <a:p>
            <a:r>
              <a:rPr lang="en-US" sz="2800" i="1" dirty="0"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n</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incidence matrix</a:t>
            </a:r>
          </a:p>
          <a:p>
            <a:r>
              <a:rPr lang="en-US" sz="2800" i="1" dirty="0" smtClean="0">
                <a:solidFill>
                  <a:prstClr val="black"/>
                </a:solidFill>
                <a:latin typeface="Times New Roman" pitchFamily="18" charset="0"/>
                <a:cs typeface="Times New Roman" pitchFamily="18" charset="0"/>
              </a:rPr>
              <a:t>Y</a:t>
            </a:r>
            <a:r>
              <a:rPr lang="en-US" sz="2800" i="1" baseline="-25000" dirty="0" smtClean="0">
                <a:solidFill>
                  <a:prstClr val="black"/>
                </a:solidFill>
                <a:latin typeface="Times New Roman" pitchFamily="18" charset="0"/>
                <a:cs typeface="Times New Roman" pitchFamily="18" charset="0"/>
              </a:rPr>
              <a:t>e</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b</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a:t>
            </a:r>
            <a:r>
              <a:rPr lang="en-US" sz="2800" dirty="0" err="1" smtClean="0">
                <a:solidFill>
                  <a:prstClr val="black"/>
                </a:solidFill>
                <a:latin typeface="Arial" pitchFamily="34" charset="0"/>
                <a:cs typeface="Arial" pitchFamily="34" charset="0"/>
              </a:rPr>
              <a:t>diag</a:t>
            </a:r>
            <a:r>
              <a:rPr lang="en-US" sz="2800" dirty="0" smtClean="0">
                <a:solidFill>
                  <a:prstClr val="black"/>
                </a:solidFill>
                <a:latin typeface="Arial" pitchFamily="34" charset="0"/>
                <a:cs typeface="Arial" pitchFamily="34" charset="0"/>
              </a:rPr>
              <a:t> edge admittance matrix</a:t>
            </a:r>
          </a:p>
          <a:p>
            <a:r>
              <a:rPr lang="en-US" sz="2800" i="1" dirty="0" err="1" smtClean="0">
                <a:solidFill>
                  <a:prstClr val="black"/>
                </a:solidFill>
                <a:latin typeface="Times New Roman" pitchFamily="18" charset="0"/>
                <a:cs typeface="Times New Roman" pitchFamily="18" charset="0"/>
              </a:rPr>
              <a:t>Y</a:t>
            </a:r>
            <a:r>
              <a:rPr lang="en-US" sz="2800" i="1" baseline="-25000" dirty="0" err="1" smtClean="0">
                <a:solidFill>
                  <a:prstClr val="black"/>
                </a:solidFill>
                <a:latin typeface="Times New Roman" pitchFamily="18" charset="0"/>
                <a:cs typeface="Times New Roman" pitchFamily="18" charset="0"/>
              </a:rPr>
              <a:t>g</a:t>
            </a:r>
            <a:r>
              <a:rPr lang="en-US" sz="2800" dirty="0" smtClean="0">
                <a:solidFill>
                  <a:prstClr val="black"/>
                </a:solidFill>
                <a:latin typeface="Arial" pitchFamily="34" charset="0"/>
                <a:cs typeface="Arial" pitchFamily="34" charset="0"/>
              </a:rPr>
              <a:t> = </a:t>
            </a:r>
            <a:r>
              <a:rPr lang="en-US" sz="2800" i="1" dirty="0" err="1" smtClean="0">
                <a:solidFill>
                  <a:prstClr val="black"/>
                </a:solidFill>
                <a:latin typeface="Times New Roman" pitchFamily="18" charset="0"/>
                <a:cs typeface="Times New Roman" pitchFamily="18" charset="0"/>
              </a:rPr>
              <a:t>n</a:t>
            </a:r>
            <a:r>
              <a:rPr lang="en-US" sz="2800" dirty="0" err="1" smtClean="0">
                <a:solidFill>
                  <a:prstClr val="black"/>
                </a:solidFill>
                <a:latin typeface="Arial" pitchFamily="34" charset="0"/>
                <a:cs typeface="Arial" pitchFamily="34" charset="0"/>
              </a:rPr>
              <a:t>x</a:t>
            </a:r>
            <a:r>
              <a:rPr lang="en-US" sz="2800" i="1" dirty="0" err="1"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dim </a:t>
            </a:r>
            <a:r>
              <a:rPr lang="en-US" sz="2800" dirty="0" err="1" smtClean="0">
                <a:solidFill>
                  <a:prstClr val="black"/>
                </a:solidFill>
                <a:latin typeface="Arial" pitchFamily="34" charset="0"/>
                <a:cs typeface="Arial" pitchFamily="34" charset="0"/>
              </a:rPr>
              <a:t>diag</a:t>
            </a:r>
            <a:r>
              <a:rPr lang="en-US" sz="2800" dirty="0" smtClean="0">
                <a:solidFill>
                  <a:prstClr val="black"/>
                </a:solidFill>
                <a:latin typeface="Arial" pitchFamily="34" charset="0"/>
                <a:cs typeface="Arial" pitchFamily="34" charset="0"/>
              </a:rPr>
              <a:t> node to </a:t>
            </a:r>
            <a:r>
              <a:rPr lang="en-US" sz="2800" dirty="0" err="1" smtClean="0">
                <a:solidFill>
                  <a:prstClr val="black"/>
                </a:solidFill>
                <a:latin typeface="Arial" pitchFamily="34" charset="0"/>
                <a:cs typeface="Arial" pitchFamily="34" charset="0"/>
              </a:rPr>
              <a:t>grnd</a:t>
            </a:r>
            <a:r>
              <a:rPr lang="en-US" sz="2800" dirty="0" smtClean="0">
                <a:solidFill>
                  <a:prstClr val="black"/>
                </a:solidFill>
                <a:latin typeface="Arial" pitchFamily="34" charset="0"/>
                <a:cs typeface="Arial" pitchFamily="34" charset="0"/>
              </a:rPr>
              <a:t> </a:t>
            </a:r>
            <a:r>
              <a:rPr lang="en-US" sz="2800" dirty="0" err="1" smtClean="0">
                <a:solidFill>
                  <a:prstClr val="black"/>
                </a:solidFill>
                <a:latin typeface="Arial" pitchFamily="34" charset="0"/>
                <a:cs typeface="Arial" pitchFamily="34" charset="0"/>
              </a:rPr>
              <a:t>adm</a:t>
            </a:r>
            <a:r>
              <a:rPr lang="en-US" sz="2800" dirty="0" smtClean="0">
                <a:solidFill>
                  <a:prstClr val="black"/>
                </a:solidFill>
                <a:latin typeface="Arial" pitchFamily="34" charset="0"/>
                <a:cs typeface="Arial" pitchFamily="34" charset="0"/>
              </a:rPr>
              <a:t> matrix</a:t>
            </a:r>
            <a:endParaRPr lang="en-US" sz="2800" i="1" dirty="0" smtClean="0">
              <a:solidFill>
                <a:prstClr val="black"/>
              </a:solidFill>
              <a:latin typeface="Times New Roman" pitchFamily="18" charset="0"/>
              <a:cs typeface="Times New Roman" pitchFamily="18" charset="0"/>
            </a:endParaRPr>
          </a:p>
          <a:p>
            <a:r>
              <a:rPr lang="en-US" sz="2800" i="1" dirty="0" smtClean="0">
                <a:solidFill>
                  <a:prstClr val="black"/>
                </a:solidFill>
                <a:latin typeface="Times New Roman" pitchFamily="18" charset="0"/>
                <a:cs typeface="Times New Roman" pitchFamily="18" charset="0"/>
              </a:rPr>
              <a:t>x</a:t>
            </a:r>
            <a:r>
              <a:rPr lang="en-US" sz="2800" dirty="0" smtClean="0">
                <a:solidFill>
                  <a:prstClr val="black"/>
                </a:solidFill>
                <a:latin typeface="Arial" pitchFamily="34" charset="0"/>
                <a:cs typeface="Arial" pitchFamily="34" charset="0"/>
              </a:rPr>
              <a:t> = </a:t>
            </a:r>
            <a:r>
              <a:rPr lang="en-US" sz="2800" i="1" dirty="0" smtClean="0">
                <a:solidFill>
                  <a:prstClr val="black"/>
                </a:solidFill>
                <a:latin typeface="Times New Roman" pitchFamily="18" charset="0"/>
                <a:cs typeface="Times New Roman" pitchFamily="18" charset="0"/>
              </a:rPr>
              <a:t>n</a:t>
            </a:r>
            <a:r>
              <a:rPr lang="en-US" sz="2800" dirty="0" smtClean="0">
                <a:solidFill>
                  <a:prstClr val="black"/>
                </a:solidFill>
                <a:latin typeface="Arial" pitchFamily="34" charset="0"/>
                <a:cs typeface="Arial" pitchFamily="34" charset="0"/>
              </a:rPr>
              <a:t> dim node voltage vector</a:t>
            </a:r>
          </a:p>
          <a:p>
            <a:r>
              <a:rPr lang="en-US" sz="2800" i="1" dirty="0" smtClean="0">
                <a:solidFill>
                  <a:prstClr val="black"/>
                </a:solidFill>
                <a:latin typeface="Times New Roman" pitchFamily="18" charset="0"/>
                <a:cs typeface="Times New Roman" pitchFamily="18" charset="0"/>
              </a:rPr>
              <a:t>y</a:t>
            </a:r>
            <a:r>
              <a:rPr lang="en-US" sz="2800" dirty="0" smtClean="0">
                <a:solidFill>
                  <a:prstClr val="black"/>
                </a:solidFill>
                <a:latin typeface="Arial" pitchFamily="34" charset="0"/>
                <a:cs typeface="Arial" pitchFamily="34" charset="0"/>
              </a:rPr>
              <a:t> = </a:t>
            </a:r>
            <a:r>
              <a:rPr lang="en-US" sz="2800" i="1" dirty="0" smtClean="0">
                <a:solidFill>
                  <a:prstClr val="black"/>
                </a:solidFill>
                <a:latin typeface="Times New Roman" pitchFamily="18" charset="0"/>
                <a:cs typeface="Times New Roman" pitchFamily="18" charset="0"/>
              </a:rPr>
              <a:t>b</a:t>
            </a:r>
            <a:r>
              <a:rPr lang="en-US" sz="2800" dirty="0" smtClean="0">
                <a:solidFill>
                  <a:prstClr val="black"/>
                </a:solidFill>
                <a:latin typeface="Arial" pitchFamily="34" charset="0"/>
                <a:cs typeface="Arial" pitchFamily="34" charset="0"/>
              </a:rPr>
              <a:t> dim edge current vector</a:t>
            </a:r>
          </a:p>
          <a:p>
            <a:r>
              <a:rPr lang="en-US" sz="2800" i="1" dirty="0" smtClean="0">
                <a:solidFill>
                  <a:prstClr val="black"/>
                </a:solidFill>
                <a:latin typeface="Times New Roman" pitchFamily="18" charset="0"/>
                <a:cs typeface="Times New Roman" pitchFamily="18" charset="0"/>
              </a:rPr>
              <a:t>N </a:t>
            </a:r>
            <a:r>
              <a:rPr lang="en-US" sz="2800" dirty="0" smtClean="0">
                <a:solidFill>
                  <a:prstClr val="black"/>
                </a:solidFill>
                <a:latin typeface="Arial" pitchFamily="34" charset="0"/>
                <a:cs typeface="Arial" pitchFamily="34" charset="0"/>
              </a:rPr>
              <a:t>=</a:t>
            </a:r>
            <a:r>
              <a:rPr lang="en-US" sz="2800" i="1" dirty="0" smtClean="0">
                <a:solidFill>
                  <a:prstClr val="black"/>
                </a:solidFill>
                <a:latin typeface="Times New Roman" pitchFamily="18" charset="0"/>
                <a:cs typeface="Times New Roman" pitchFamily="18" charset="0"/>
              </a:rPr>
              <a:t> </a:t>
            </a:r>
            <a:r>
              <a:rPr lang="en-US" sz="2800" dirty="0" smtClean="0">
                <a:solidFill>
                  <a:prstClr val="black"/>
                </a:solidFill>
                <a:latin typeface="Arial" pitchFamily="34" charset="0"/>
                <a:cs typeface="Arial" pitchFamily="34" charset="0"/>
              </a:rPr>
              <a:t>unit white noise injected at nodes</a:t>
            </a:r>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62200" y="68282"/>
            <a:ext cx="5057795" cy="584775"/>
          </a:xfrm>
          <a:prstGeom prst="rect">
            <a:avLst/>
          </a:prstGeom>
          <a:noFill/>
        </p:spPr>
        <p:txBody>
          <a:bodyPr wrap="none" rtlCol="0">
            <a:spAutoFit/>
          </a:bodyPr>
          <a:lstStyle/>
          <a:p>
            <a:r>
              <a:rPr lang="en-US" sz="3200" b="1" dirty="0" smtClean="0">
                <a:solidFill>
                  <a:prstClr val="black"/>
                </a:solidFill>
                <a:latin typeface="Arial" pitchFamily="34" charset="0"/>
                <a:cs typeface="Arial" pitchFamily="34" charset="0"/>
              </a:rPr>
              <a:t>Minimal circuit dynamics</a:t>
            </a:r>
          </a:p>
        </p:txBody>
      </p:sp>
      <p:sp>
        <p:nvSpPr>
          <p:cNvPr id="8" name="TextBox 7"/>
          <p:cNvSpPr txBox="1"/>
          <p:nvPr/>
        </p:nvSpPr>
        <p:spPr>
          <a:xfrm>
            <a:off x="457200" y="990600"/>
            <a:ext cx="8077200" cy="1200329"/>
          </a:xfrm>
          <a:prstGeom prst="rect">
            <a:avLst/>
          </a:prstGeom>
          <a:noFill/>
        </p:spPr>
        <p:txBody>
          <a:bodyPr wrap="square" rtlCol="0">
            <a:spAutoFit/>
          </a:bodyPr>
          <a:lstStyle/>
          <a:p>
            <a:pPr marL="514350" indent="-514350">
              <a:buFont typeface="Arial" pitchFamily="34" charset="0"/>
              <a:buChar char="•"/>
            </a:pPr>
            <a:r>
              <a:rPr lang="en-US" sz="2400" dirty="0" smtClean="0">
                <a:solidFill>
                  <a:prstClr val="black"/>
                </a:solidFill>
                <a:latin typeface="Arial" pitchFamily="34" charset="0"/>
                <a:cs typeface="Arial" pitchFamily="34" charset="0"/>
              </a:rPr>
              <a:t>For each node, add capacitor to ground</a:t>
            </a:r>
          </a:p>
          <a:p>
            <a:pPr marL="514350" indent="-514350">
              <a:buFont typeface="Arial" pitchFamily="34" charset="0"/>
              <a:buChar char="•"/>
            </a:pPr>
            <a:r>
              <a:rPr lang="en-US" sz="2400" b="1" dirty="0" smtClean="0">
                <a:solidFill>
                  <a:prstClr val="black"/>
                </a:solidFill>
                <a:latin typeface="Arial" pitchFamily="34" charset="0"/>
                <a:cs typeface="Arial" pitchFamily="34" charset="0"/>
              </a:rPr>
              <a:t>This will allow measurements on capacitor voltages, which are not white, but low pass white</a:t>
            </a:r>
            <a:endParaRPr lang="en-US" sz="3200" b="1" dirty="0" smtClean="0">
              <a:solidFill>
                <a:prstClr val="black"/>
              </a:solidFill>
              <a:latin typeface="Arial" pitchFamily="34" charset="0"/>
              <a:cs typeface="Arial" pitchFamily="34" charset="0"/>
            </a:endParaRPr>
          </a:p>
        </p:txBody>
      </p:sp>
      <p:graphicFrame>
        <p:nvGraphicFramePr>
          <p:cNvPr id="6" name="Object 3"/>
          <p:cNvGraphicFramePr>
            <a:graphicFrameLocks noChangeAspect="1"/>
          </p:cNvGraphicFramePr>
          <p:nvPr/>
        </p:nvGraphicFramePr>
        <p:xfrm>
          <a:off x="1600200" y="2438400"/>
          <a:ext cx="4418513" cy="2841052"/>
        </p:xfrm>
        <a:graphic>
          <a:graphicData uri="http://schemas.openxmlformats.org/presentationml/2006/ole">
            <p:oleObj spid="_x0000_s3566594" name="Equation" r:id="rId4" imgW="1777680" imgH="1143000" progId="Equation.DSMT4">
              <p:embed/>
            </p:oleObj>
          </a:graphicData>
        </a:graphic>
      </p:graphicFrame>
      <p:sp>
        <p:nvSpPr>
          <p:cNvPr id="10" name="TextBox 9"/>
          <p:cNvSpPr txBox="1"/>
          <p:nvPr/>
        </p:nvSpPr>
        <p:spPr>
          <a:xfrm>
            <a:off x="685800" y="5751493"/>
            <a:ext cx="5943600" cy="954107"/>
          </a:xfrm>
          <a:prstGeom prst="rect">
            <a:avLst/>
          </a:prstGeom>
          <a:noFill/>
        </p:spPr>
        <p:txBody>
          <a:bodyPr wrap="square" rtlCol="0">
            <a:spAutoFit/>
          </a:bodyPr>
          <a:lstStyle/>
          <a:p>
            <a:r>
              <a:rPr lang="en-US" sz="2800" dirty="0" smtClean="0">
                <a:latin typeface="Arial" pitchFamily="34" charset="0"/>
                <a:cs typeface="Arial" pitchFamily="34" charset="0"/>
              </a:rPr>
              <a:t>Note: dynamics are similar to linearized </a:t>
            </a:r>
            <a:r>
              <a:rPr lang="en-US" sz="2800" dirty="0" err="1" smtClean="0">
                <a:latin typeface="Arial" pitchFamily="34" charset="0"/>
                <a:cs typeface="Arial" pitchFamily="34" charset="0"/>
              </a:rPr>
              <a:t>Kuramoto</a:t>
            </a:r>
            <a:r>
              <a:rPr lang="en-US" sz="2800" dirty="0" smtClean="0">
                <a:latin typeface="Arial" pitchFamily="34" charset="0"/>
                <a:cs typeface="Arial" pitchFamily="34" charset="0"/>
              </a:rPr>
              <a:t> oscillator</a:t>
            </a:r>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3779" name="Object 3"/>
          <p:cNvGraphicFramePr>
            <a:graphicFrameLocks noChangeAspect="1"/>
          </p:cNvGraphicFramePr>
          <p:nvPr/>
        </p:nvGraphicFramePr>
        <p:xfrm>
          <a:off x="188913" y="1143000"/>
          <a:ext cx="8853487" cy="3581400"/>
        </p:xfrm>
        <a:graphic>
          <a:graphicData uri="http://schemas.openxmlformats.org/presentationml/2006/ole">
            <p:oleObj spid="_x0000_s3567618" name="Equation" r:id="rId4" imgW="2920680" imgH="1180800" progId="Equation.DSMT4">
              <p:embed/>
            </p:oleObj>
          </a:graphicData>
        </a:graphic>
      </p:graphicFrame>
      <p:sp>
        <p:nvSpPr>
          <p:cNvPr id="3" name="TextBox 2"/>
          <p:cNvSpPr txBox="1"/>
          <p:nvPr/>
        </p:nvSpPr>
        <p:spPr>
          <a:xfrm>
            <a:off x="5562600" y="228600"/>
            <a:ext cx="3122971" cy="523220"/>
          </a:xfrm>
          <a:prstGeom prst="rect">
            <a:avLst/>
          </a:prstGeom>
          <a:noFill/>
        </p:spPr>
        <p:txBody>
          <a:bodyPr wrap="none" rtlCol="0">
            <a:spAutoFit/>
          </a:bodyPr>
          <a:lstStyle/>
          <a:p>
            <a:r>
              <a:rPr lang="en-US" sz="2800" dirty="0" smtClean="0">
                <a:latin typeface="Arial" pitchFamily="34" charset="0"/>
                <a:cs typeface="Arial" pitchFamily="34" charset="0"/>
              </a:rPr>
              <a:t>White noise inputs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OURCE" val="\documentclass{slides}\pagestyle{empty}&#10;\usepackage{amsmath}&#10;\usepackage{mlsmath}&#10;\begin{document}&#10;\begin{displaymath}&#10;  \def\den{q}&#10;  \aligned &#10;    \fder{}{t}\bmat{x \\ \theta \\ \dot x \\ \dot \theta} &amp;=&#10;    \bmatrix&#10;      0 &amp; 0 &amp; 1 &amp; 0 \\&#10;      0 &amp; 0 &amp; 0 &amp; 1 \\&#10;      0 &amp; \dfrac{m^2 g l^2}{\den} &amp; \dfrac{-(J+ml^2)b}{\den} &amp; 0 \\[2ex]&#10;      0 &amp; \dfrac{mgl(M+m)}{\den} &amp; \dfrac{-mlb}{\den} &amp; 0&#10;    \endbmatrix x +&#10;    \bmatrix&#10;      0 \\ 0 \\ \dfrac{J+ml^2}{\den} \\[2ex] \dfrac{ml}{\den}&#10;    \endbmatrix u \\&#10;    q &amp;= J(M+m)+Mml^2&#10;  \endaligned&#10;\end{displaymath}&#10;\end{document}&#10;"/>
  <p:tag name="EXTERNALNAME" val="Edittex"/>
  <p:tag name="BLEND" val="False"/>
  <p:tag name="TRANSPARENT" val="False"/>
  <p:tag name="BITMAPFORMAT" val="bmpmono"/>
  <p:tag name="DEBUGINTERACTIVE" val="True"/>
  <p:tag name="ORIGWIDTH" val="600"/>
</p:tagLst>
</file>

<file path=ppt/theme/theme1.xml><?xml version="1.0" encoding="utf-8"?>
<a:theme xmlns:a="http://schemas.openxmlformats.org/drawingml/2006/main" name="1_Default Desig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
            <a:srgbClr val="B2B2B2"/>
          </a:buClr>
          <a:buSzTx/>
          <a:buFont typeface="Webdings" pitchFamily="18" charset="2"/>
          <a:buChar char="8"/>
          <a:tabLst/>
          <a:defRPr kumimoji="0" lang="en-US" sz="1400" b="1" i="0" u="none" strike="noStrike" cap="none" normalizeH="0" baseline="0" smtClean="0">
            <a:ln>
              <a:noFill/>
            </a:ln>
            <a:solidFill>
              <a:srgbClr val="333333"/>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
            <a:srgbClr val="B2B2B2"/>
          </a:buClr>
          <a:buSzTx/>
          <a:buFont typeface="Webdings" pitchFamily="18" charset="2"/>
          <a:buChar char="8"/>
          <a:tabLst/>
          <a:defRPr kumimoji="0" lang="en-US" sz="1400" b="1" i="0" u="none" strike="noStrike" cap="none" normalizeH="0" baseline="0" smtClean="0">
            <a:ln>
              <a:noFill/>
            </a:ln>
            <a:solidFill>
              <a:srgbClr val="333333"/>
            </a:solidFill>
            <a:effectLst/>
            <a:latin typeface="Arial"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
            <a:srgbClr val="B2B2B2"/>
          </a:buClr>
          <a:buSzTx/>
          <a:buFont typeface="Webdings" pitchFamily="18" charset="2"/>
          <a:buChar char="8"/>
          <a:tabLst/>
          <a:defRPr kumimoji="0" lang="en-US" sz="1400" b="1" i="0" u="none" strike="noStrike" cap="none" normalizeH="0" baseline="0" smtClean="0">
            <a:ln>
              <a:noFill/>
            </a:ln>
            <a:solidFill>
              <a:srgbClr val="333333"/>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
            <a:srgbClr val="B2B2B2"/>
          </a:buClr>
          <a:buSzTx/>
          <a:buFont typeface="Webdings" pitchFamily="18" charset="2"/>
          <a:buChar char="8"/>
          <a:tabLst/>
          <a:defRPr kumimoji="0" lang="en-US" sz="1400" b="1" i="0" u="none" strike="noStrike" cap="none" normalizeH="0" baseline="0" smtClean="0">
            <a:ln>
              <a:noFill/>
            </a:ln>
            <a:solidFill>
              <a:srgbClr val="333333"/>
            </a:solidFill>
            <a:effectLst/>
            <a:latin typeface="Arial"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8_Default Desig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
            <a:srgbClr val="B2B2B2"/>
          </a:buClr>
          <a:buSzTx/>
          <a:buFont typeface="Webdings" pitchFamily="18" charset="2"/>
          <a:buChar char="8"/>
          <a:tabLst/>
          <a:defRPr kumimoji="0" lang="en-US" sz="1400" b="1" i="0" u="none" strike="noStrike" cap="none" normalizeH="0" baseline="0" smtClean="0">
            <a:ln>
              <a:noFill/>
            </a:ln>
            <a:solidFill>
              <a:srgbClr val="333333"/>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
            <a:srgbClr val="B2B2B2"/>
          </a:buClr>
          <a:buSzTx/>
          <a:buFont typeface="Webdings" pitchFamily="18" charset="2"/>
          <a:buChar char="8"/>
          <a:tabLst/>
          <a:defRPr kumimoji="0" lang="en-US" sz="1400" b="1" i="0" u="none" strike="noStrike" cap="none" normalizeH="0" baseline="0" smtClean="0">
            <a:ln>
              <a:noFill/>
            </a:ln>
            <a:solidFill>
              <a:srgbClr val="333333"/>
            </a:solidFill>
            <a:effectLst/>
            <a:latin typeface="Arial"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4_Default Design">
  <a:themeElements>
    <a:clrScheme name="7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Default Design">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txDef>
      <a:spPr>
        <a:noFill/>
      </a:spPr>
      <a:bodyPr wrap="none" rtlCol="0">
        <a:spAutoFit/>
      </a:bodyPr>
      <a:lstStyle>
        <a:defPPr>
          <a:defRPr sz="2800" dirty="0" smtClean="0"/>
        </a:defPPr>
      </a:lstStyle>
    </a:txDef>
  </a:objectDefaults>
  <a:extraClrSchemeLst>
    <a:extraClrScheme>
      <a:clrScheme name="7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800" dirty="0" smtClean="0">
            <a:latin typeface="Arial" pitchFamily="34" charset="0"/>
            <a:cs typeface="Arial" pitchFamily="34" charset="0"/>
          </a:defRPr>
        </a:defPPr>
      </a:lstStyle>
    </a:txDef>
  </a:objectDefaults>
  <a:extraClrSchemeLst/>
</a:theme>
</file>

<file path=ppt/theme/theme7.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4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6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8_Blank Presentation">
  <a:themeElements>
    <a:clrScheme name="">
      <a:dk1>
        <a:srgbClr val="000000"/>
      </a:dk1>
      <a:lt1>
        <a:srgbClr val="FFFFFF"/>
      </a:lt1>
      <a:dk2>
        <a:srgbClr val="0000CC"/>
      </a:dk2>
      <a:lt2>
        <a:srgbClr val="000000"/>
      </a:lt2>
      <a:accent1>
        <a:srgbClr val="FF9900"/>
      </a:accent1>
      <a:accent2>
        <a:srgbClr val="990000"/>
      </a:accent2>
      <a:accent3>
        <a:srgbClr val="FFFFFF"/>
      </a:accent3>
      <a:accent4>
        <a:srgbClr val="000000"/>
      </a:accent4>
      <a:accent5>
        <a:srgbClr val="FFCAAA"/>
      </a:accent5>
      <a:accent6>
        <a:srgbClr val="8A0000"/>
      </a:accent6>
      <a:hlink>
        <a:srgbClr val="FF0000"/>
      </a:hlink>
      <a:folHlink>
        <a:srgbClr val="969696"/>
      </a:folHlink>
    </a:clrScheme>
    <a:fontScheme name="8_Blank Presentation">
      <a:majorFont>
        <a:latin typeface=""/>
        <a:ea typeface="ＭＳ Ｐゴシック"/>
        <a:cs typeface="ＭＳ Ｐゴシック"/>
      </a:majorFont>
      <a:minorFont>
        <a:latin typeface=""/>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a:ln>
              <a:noFill/>
            </a:ln>
            <a:solidFill>
              <a:schemeClr val="tx1"/>
            </a:solidFill>
            <a:effectLst/>
            <a:latin typeface="Comic Sans MS" pitchFamily="-109"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a:ln>
              <a:noFill/>
            </a:ln>
            <a:solidFill>
              <a:schemeClr val="tx1"/>
            </a:solidFill>
            <a:effectLst/>
            <a:latin typeface="Comic Sans MS" pitchFamily="-109"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6_Default Design">
  <a:themeElements>
    <a:clrScheme name="10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0_Default Design">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lnDef>
  </a:objectDefaults>
  <a:extraClrSchemeLst>
    <a:extraClrScheme>
      <a:clrScheme name="10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0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0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0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0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0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0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Standarddesign">
  <a:themeElements>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2400" dirty="0" err="1" smtClean="0">
            <a:latin typeface="Arial" pitchFamily="34" charset="0"/>
            <a:cs typeface="Arial" pitchFamily="34" charset="0"/>
          </a:defRPr>
        </a:defPPr>
      </a:lstStyle>
    </a:txDef>
  </a:objectDefaults>
  <a:extraClrSchemeLst/>
</a:theme>
</file>

<file path=ppt/theme/theme16.xml><?xml version="1.0" encoding="utf-8"?>
<a:theme xmlns:a="http://schemas.openxmlformats.org/drawingml/2006/main" name="10_Default Design">
  <a:themeElements>
    <a:clrScheme name="">
      <a:dk1>
        <a:srgbClr val="333333"/>
      </a:dk1>
      <a:lt1>
        <a:srgbClr val="FFFFFF"/>
      </a:lt1>
      <a:dk2>
        <a:srgbClr val="000000"/>
      </a:dk2>
      <a:lt2>
        <a:srgbClr val="FFFF00"/>
      </a:lt2>
      <a:accent1>
        <a:srgbClr val="FF9900"/>
      </a:accent1>
      <a:accent2>
        <a:srgbClr val="00FFFF"/>
      </a:accent2>
      <a:accent3>
        <a:srgbClr val="AAAAAA"/>
      </a:accent3>
      <a:accent4>
        <a:srgbClr val="DADADA"/>
      </a:accent4>
      <a:accent5>
        <a:srgbClr val="FFCAAA"/>
      </a:accent5>
      <a:accent6>
        <a:srgbClr val="00E7E7"/>
      </a:accent6>
      <a:hlink>
        <a:srgbClr val="FF0000"/>
      </a:hlink>
      <a:folHlink>
        <a:srgbClr val="969696"/>
      </a:folHlink>
    </a:clrScheme>
    <a:fontScheme name="9_Default Design">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lnDef>
  </a:objectDefaults>
  <a:extraClrSchemeLst>
    <a:extraClrScheme>
      <a:clrScheme name="9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9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9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9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9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9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9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2800" dirty="0" err="1" smtClean="0">
            <a:latin typeface="Arial" pitchFamily="34" charset="0"/>
            <a:cs typeface="Arial" pitchFamily="34" charset="0"/>
          </a:defRPr>
        </a:defPPr>
      </a:lstStyle>
    </a:txDef>
  </a:objectDefaults>
  <a:extraClrSchemeLst/>
</a:theme>
</file>

<file path=ppt/theme/theme18.xml><?xml version="1.0" encoding="utf-8"?>
<a:theme xmlns:a="http://schemas.openxmlformats.org/drawingml/2006/main" name="15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5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9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17_Default Design">
  <a:themeElements>
    <a:clrScheme name="7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Default Design">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7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13_Default Design">
  <a:themeElements>
    <a:clrScheme name="10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0_Default Design">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lnDef>
    <a:txDef>
      <a:spPr>
        <a:noFill/>
      </a:spPr>
      <a:bodyPr wrap="square" rtlCol="0">
        <a:spAutoFit/>
      </a:bodyPr>
      <a:lstStyle>
        <a:defPPr>
          <a:defRPr sz="2800" dirty="0" smtClean="0">
            <a:latin typeface="Arial" pitchFamily="34" charset="0"/>
            <a:cs typeface="Arial" pitchFamily="34" charset="0"/>
          </a:defRPr>
        </a:defPPr>
      </a:lstStyle>
    </a:txDef>
  </a:objectDefaults>
  <a:extraClrSchemeLst>
    <a:extraClrScheme>
      <a:clrScheme name="10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0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0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0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0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0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0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381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7_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28575" cap="flat" cmpd="sng" algn="ctr">
          <a:solidFill>
            <a:srgbClr val="FF33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333333"/>
    </a:dk1>
    <a:lt1>
      <a:srgbClr val="FFFFFF"/>
    </a:lt1>
    <a:dk2>
      <a:srgbClr val="000000"/>
    </a:dk2>
    <a:lt2>
      <a:srgbClr val="FFFF00"/>
    </a:lt2>
    <a:accent1>
      <a:srgbClr val="FF9900"/>
    </a:accent1>
    <a:accent2>
      <a:srgbClr val="00FFFF"/>
    </a:accent2>
    <a:accent3>
      <a:srgbClr val="AAAAAA"/>
    </a:accent3>
    <a:accent4>
      <a:srgbClr val="DADADA"/>
    </a:accent4>
    <a:accent5>
      <a:srgbClr val="FFCAAA"/>
    </a:accent5>
    <a:accent6>
      <a:srgbClr val="00E7E7"/>
    </a:accent6>
    <a:hlink>
      <a:srgbClr val="FF0000"/>
    </a:hlink>
    <a:folHlink>
      <a:srgbClr val="969696"/>
    </a:folHlink>
  </a:clrScheme>
</a:themeOverride>
</file>

<file path=ppt/theme/themeOverride2.xml><?xml version="1.0" encoding="utf-8"?>
<a:themeOverride xmlns:a="http://schemas.openxmlformats.org/drawingml/2006/main">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ppt/theme/themeOverride3.xml><?xml version="1.0" encoding="utf-8"?>
<a:themeOverride xmlns:a="http://schemas.openxmlformats.org/drawingml/2006/main">
  <a:clrScheme name="">
    <a:dk1>
      <a:srgbClr val="333333"/>
    </a:dk1>
    <a:lt1>
      <a:srgbClr val="FFFFFF"/>
    </a:lt1>
    <a:dk2>
      <a:srgbClr val="000000"/>
    </a:dk2>
    <a:lt2>
      <a:srgbClr val="FFFF00"/>
    </a:lt2>
    <a:accent1>
      <a:srgbClr val="FF9900"/>
    </a:accent1>
    <a:accent2>
      <a:srgbClr val="00FFFF"/>
    </a:accent2>
    <a:accent3>
      <a:srgbClr val="AAAAAA"/>
    </a:accent3>
    <a:accent4>
      <a:srgbClr val="DADADA"/>
    </a:accent4>
    <a:accent5>
      <a:srgbClr val="FFCAAA"/>
    </a:accent5>
    <a:accent6>
      <a:srgbClr val="00E7E7"/>
    </a:accent6>
    <a:hlink>
      <a:srgbClr val="FF0000"/>
    </a:hlink>
    <a:folHlink>
      <a:srgbClr val="969696"/>
    </a:folHlink>
  </a:clrScheme>
</a:themeOverride>
</file>

<file path=ppt/theme/themeOverride4.xml><?xml version="1.0" encoding="utf-8"?>
<a:themeOverride xmlns:a="http://schemas.openxmlformats.org/drawingml/2006/main">
  <a:clrScheme name="">
    <a:dk1>
      <a:srgbClr val="333333"/>
    </a:dk1>
    <a:lt1>
      <a:srgbClr val="FFFFFF"/>
    </a:lt1>
    <a:dk2>
      <a:srgbClr val="000000"/>
    </a:dk2>
    <a:lt2>
      <a:srgbClr val="FFFF00"/>
    </a:lt2>
    <a:accent1>
      <a:srgbClr val="FF9900"/>
    </a:accent1>
    <a:accent2>
      <a:srgbClr val="00FFFF"/>
    </a:accent2>
    <a:accent3>
      <a:srgbClr val="AAAAAA"/>
    </a:accent3>
    <a:accent4>
      <a:srgbClr val="DADADA"/>
    </a:accent4>
    <a:accent5>
      <a:srgbClr val="FFCAAA"/>
    </a:accent5>
    <a:accent6>
      <a:srgbClr val="00E7E7"/>
    </a:accent6>
    <a:hlink>
      <a:srgbClr val="FF0000"/>
    </a:hlink>
    <a:folHlink>
      <a:srgbClr val="969696"/>
    </a:folHlink>
  </a:clrScheme>
</a:themeOverride>
</file>

<file path=ppt/theme/themeOverride5.xml><?xml version="1.0" encoding="utf-8"?>
<a:themeOverride xmlns:a="http://schemas.openxmlformats.org/drawingml/2006/main">
  <a:clrScheme name="">
    <a:dk1>
      <a:srgbClr val="333333"/>
    </a:dk1>
    <a:lt1>
      <a:srgbClr val="FFFFFF"/>
    </a:lt1>
    <a:dk2>
      <a:srgbClr val="000000"/>
    </a:dk2>
    <a:lt2>
      <a:srgbClr val="FFFF00"/>
    </a:lt2>
    <a:accent1>
      <a:srgbClr val="FF9900"/>
    </a:accent1>
    <a:accent2>
      <a:srgbClr val="00FFFF"/>
    </a:accent2>
    <a:accent3>
      <a:srgbClr val="AAAAAA"/>
    </a:accent3>
    <a:accent4>
      <a:srgbClr val="DADADA"/>
    </a:accent4>
    <a:accent5>
      <a:srgbClr val="FFCAAA"/>
    </a:accent5>
    <a:accent6>
      <a:srgbClr val="00E7E7"/>
    </a:accent6>
    <a:hlink>
      <a:srgbClr val="FF0000"/>
    </a:hlink>
    <a:folHlink>
      <a:srgbClr val="969696"/>
    </a:folHlink>
  </a:clrScheme>
</a:themeOverride>
</file>

<file path=docProps/app.xml><?xml version="1.0" encoding="utf-8"?>
<Properties xmlns="http://schemas.openxmlformats.org/officeDocument/2006/extended-properties" xmlns:vt="http://schemas.openxmlformats.org/officeDocument/2006/docPropsVTypes">
  <Template/>
  <TotalTime>58202</TotalTime>
  <Words>6978</Words>
  <Application>Microsoft Office PowerPoint</Application>
  <PresentationFormat>On-screen Show (4:3)</PresentationFormat>
  <Paragraphs>3674</Paragraphs>
  <Slides>236</Slides>
  <Notes>236</Notes>
  <HiddenSlides>0</HiddenSlides>
  <MMClips>0</MMClips>
  <ScaleCrop>false</ScaleCrop>
  <HeadingPairs>
    <vt:vector size="6" baseType="variant">
      <vt:variant>
        <vt:lpstr>Theme</vt:lpstr>
      </vt:variant>
      <vt:variant>
        <vt:i4>25</vt:i4>
      </vt:variant>
      <vt:variant>
        <vt:lpstr>Embedded OLE Servers</vt:lpstr>
      </vt:variant>
      <vt:variant>
        <vt:i4>2</vt:i4>
      </vt:variant>
      <vt:variant>
        <vt:lpstr>Slide Titles</vt:lpstr>
      </vt:variant>
      <vt:variant>
        <vt:i4>236</vt:i4>
      </vt:variant>
    </vt:vector>
  </HeadingPairs>
  <TitlesOfParts>
    <vt:vector size="263" baseType="lpstr">
      <vt:lpstr>1_Default Design</vt:lpstr>
      <vt:lpstr>2_Default Design</vt:lpstr>
      <vt:lpstr>8_Default Design</vt:lpstr>
      <vt:lpstr>3_Default Design</vt:lpstr>
      <vt:lpstr>14_Default Design</vt:lpstr>
      <vt:lpstr>1_Office Theme</vt:lpstr>
      <vt:lpstr>4_Office Theme</vt:lpstr>
      <vt:lpstr>6_Office Theme</vt:lpstr>
      <vt:lpstr>4_Default Design</vt:lpstr>
      <vt:lpstr>6_Default Design</vt:lpstr>
      <vt:lpstr>8_Blank Presentation</vt:lpstr>
      <vt:lpstr>16_Default Design</vt:lpstr>
      <vt:lpstr>Standarddesign</vt:lpstr>
      <vt:lpstr>7_Office Theme</vt:lpstr>
      <vt:lpstr>8_Office Theme</vt:lpstr>
      <vt:lpstr>10_Default Design</vt:lpstr>
      <vt:lpstr>5_Office Theme</vt:lpstr>
      <vt:lpstr>15_Default Design</vt:lpstr>
      <vt:lpstr>5_Default Design</vt:lpstr>
      <vt:lpstr>9_Default Design</vt:lpstr>
      <vt:lpstr>17_Default Design</vt:lpstr>
      <vt:lpstr>13_Default Design</vt:lpstr>
      <vt:lpstr>2_Office Theme</vt:lpstr>
      <vt:lpstr>Office Theme</vt:lpstr>
      <vt:lpstr>7_Default Design</vt:lpstr>
      <vt:lpstr>Equation</vt:lpstr>
      <vt:lpstr>MathType 6.0 Equation</vt:lpstr>
      <vt:lpstr>Umhhh…. I have some questions…</vt:lpstr>
      <vt:lpstr>What is the probability that Munzer will see something that does not exist?  A Bayesian Perspective</vt:lpstr>
      <vt:lpstr>Slide 3</vt:lpstr>
      <vt:lpstr>Slide 4</vt:lpstr>
      <vt:lpstr>Slide 5</vt:lpstr>
      <vt:lpstr>Slide 6</vt:lpstr>
      <vt:lpstr>Slide 7</vt:lpstr>
      <vt:lpstr>Architecture case studies comparison</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When concepts fail, words arise.  Mephistopheles, Faust, Goethe</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Key papers/results</vt:lpstr>
      <vt:lpstr>Slide 50</vt:lpstr>
      <vt:lpstr>Slide 51</vt:lpstr>
      <vt:lpstr>Slide 52</vt:lpstr>
      <vt:lpstr>Slide 53</vt:lpstr>
      <vt:lpstr>Slide 54</vt:lpstr>
      <vt:lpstr>Slide 55</vt:lpstr>
      <vt:lpstr>Slide 56</vt:lpstr>
      <vt:lpstr>Modern unifying themes </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Standing and seeing</vt:lpstr>
      <vt:lpstr>Standing and seeing</vt:lpstr>
      <vt:lpstr>Standing and seeing</vt:lpstr>
      <vt:lpstr>Slide 79</vt:lpstr>
      <vt:lpstr>Sensing fast and slow</vt:lpstr>
      <vt:lpstr>Slide 81</vt:lpstr>
      <vt:lpstr>Slide 82</vt:lpstr>
      <vt:lpstr>Slide 83</vt:lpstr>
      <vt:lpstr>Slide 84</vt:lpstr>
      <vt:lpstr>Slide 85</vt:lpstr>
      <vt:lpstr>Slide 86</vt:lpstr>
      <vt:lpstr>Slide 87</vt:lpstr>
      <vt:lpstr>Slide 88</vt:lpstr>
      <vt:lpstr>Slide 89</vt:lpstr>
      <vt:lpstr>Slide 90</vt:lpstr>
      <vt:lpstr>Slide 91</vt:lpstr>
      <vt:lpstr>Slide 92</vt:lpstr>
      <vt:lpstr>Slide 93</vt:lpstr>
      <vt:lpstr>Slide 94</vt:lpstr>
      <vt:lpstr>Slide 95</vt:lpstr>
      <vt:lpstr>Slide 96</vt:lpstr>
      <vt:lpstr>Happy families are all alike; every  unhappy family is unhappy in its own way. </vt:lpstr>
      <vt:lpstr>Happy families are all alike; every  unhappy family is unhappy in its own way. </vt:lpstr>
      <vt:lpstr>Laws and architectures:  lessons from VOR and vision</vt:lpstr>
      <vt:lpstr>Slide 100</vt:lpstr>
      <vt:lpstr>Happy families are all alike; every  unhappy family is unhappy in its own way. </vt:lpstr>
      <vt:lpstr>Slide 102</vt:lpstr>
      <vt:lpstr>Slide 103</vt:lpstr>
      <vt:lpstr>Slide 104</vt:lpstr>
      <vt:lpstr>Slide 105</vt:lpstr>
      <vt:lpstr>Slide 106</vt:lpstr>
      <vt:lpstr>Slide 107</vt:lpstr>
      <vt:lpstr>Slide 108</vt:lpstr>
      <vt:lpstr>Slide 109</vt:lpstr>
      <vt:lpstr>Slide 110</vt:lpstr>
      <vt:lpstr>Slide 111</vt:lpstr>
      <vt:lpstr>Slide 112</vt:lpstr>
      <vt:lpstr>Slide 113</vt:lpstr>
      <vt:lpstr>Slide 114</vt:lpstr>
      <vt:lpstr>Slide 115</vt:lpstr>
      <vt:lpstr>Slide 116</vt:lpstr>
      <vt:lpstr>Slide 117</vt:lpstr>
      <vt:lpstr>Slide 118</vt:lpstr>
      <vt:lpstr>Slide 119</vt:lpstr>
      <vt:lpstr>Slide 120</vt:lpstr>
      <vt:lpstr>Slide 121</vt:lpstr>
      <vt:lpstr>Slide 122</vt:lpstr>
      <vt:lpstr>Slide 123</vt:lpstr>
      <vt:lpstr>Slide 124</vt:lpstr>
      <vt:lpstr>Slide 125</vt:lpstr>
      <vt:lpstr>Slide 126</vt:lpstr>
      <vt:lpstr>Slide 127</vt:lpstr>
      <vt:lpstr>Slide 128</vt:lpstr>
      <vt:lpstr>Slide 129</vt:lpstr>
      <vt:lpstr>Slide 130</vt:lpstr>
      <vt:lpstr>Slide 131</vt:lpstr>
      <vt:lpstr>Slide 132</vt:lpstr>
      <vt:lpstr>Slide 133</vt:lpstr>
      <vt:lpstr>Slide 134</vt:lpstr>
      <vt:lpstr>Slide 135</vt:lpstr>
      <vt:lpstr>Slide 136</vt:lpstr>
      <vt:lpstr>Slide 137</vt:lpstr>
      <vt:lpstr>Slide 138</vt:lpstr>
      <vt:lpstr>Slide 139</vt:lpstr>
      <vt:lpstr>Slide 140</vt:lpstr>
      <vt:lpstr>Slide 141</vt:lpstr>
      <vt:lpstr>Slide 142</vt:lpstr>
      <vt:lpstr>Modern Turing tradeoffs:  PC, smartphone, router, etc</vt:lpstr>
      <vt:lpstr>Slide 144</vt:lpstr>
      <vt:lpstr>Slide 145</vt:lpstr>
      <vt:lpstr>Slide 146</vt:lpstr>
      <vt:lpstr>Slide 147</vt:lpstr>
      <vt:lpstr>Slide 148</vt:lpstr>
      <vt:lpstr>Slide 149</vt:lpstr>
      <vt:lpstr>Slide 150</vt:lpstr>
      <vt:lpstr>Slide 151</vt:lpstr>
      <vt:lpstr>Universal architectures</vt:lpstr>
      <vt:lpstr>Slide 153</vt:lpstr>
      <vt:lpstr>Slide 154</vt:lpstr>
      <vt:lpstr>Slide 155</vt:lpstr>
      <vt:lpstr>Slide 156</vt:lpstr>
      <vt:lpstr>Slide 157</vt:lpstr>
      <vt:lpstr>Slide 158</vt:lpstr>
      <vt:lpstr>Slide 159</vt:lpstr>
      <vt:lpstr>Slide 160</vt:lpstr>
      <vt:lpstr>Slide 161</vt:lpstr>
      <vt:lpstr>Slide 162</vt:lpstr>
      <vt:lpstr>Slide 163</vt:lpstr>
      <vt:lpstr>Slide 164</vt:lpstr>
      <vt:lpstr>Universal laws (constraints)</vt:lpstr>
      <vt:lpstr>Slide 166</vt:lpstr>
      <vt:lpstr>Slide 167</vt:lpstr>
      <vt:lpstr>Slide 168</vt:lpstr>
      <vt:lpstr>Slide 169</vt:lpstr>
      <vt:lpstr>Slide 170</vt:lpstr>
      <vt:lpstr>Slide 171</vt:lpstr>
      <vt:lpstr>Slide 172</vt:lpstr>
      <vt:lpstr>Slide 173</vt:lpstr>
      <vt:lpstr>Slide 174</vt:lpstr>
      <vt:lpstr>Slide 175</vt:lpstr>
      <vt:lpstr>Slide 176</vt:lpstr>
      <vt:lpstr>Slide 177</vt:lpstr>
      <vt:lpstr>Slide 178</vt:lpstr>
      <vt:lpstr>Slide 179</vt:lpstr>
      <vt:lpstr>Slide 180</vt:lpstr>
      <vt:lpstr>Slide 181</vt:lpstr>
      <vt:lpstr>Slide 182</vt:lpstr>
      <vt:lpstr>Slide 183</vt:lpstr>
      <vt:lpstr>Slide 184</vt:lpstr>
      <vt:lpstr>Slide 185</vt:lpstr>
      <vt:lpstr>Slide 186</vt:lpstr>
      <vt:lpstr>Slide 187</vt:lpstr>
      <vt:lpstr>Slide 188</vt:lpstr>
      <vt:lpstr>Slide 189</vt:lpstr>
      <vt:lpstr>Slide 190</vt:lpstr>
      <vt:lpstr>Slide 191</vt:lpstr>
      <vt:lpstr>Slide 192</vt:lpstr>
      <vt:lpstr>Slide 193</vt:lpstr>
      <vt:lpstr>Slide 194</vt:lpstr>
      <vt:lpstr>Slide 195</vt:lpstr>
      <vt:lpstr>Slide 196</vt:lpstr>
      <vt:lpstr>Slide 197</vt:lpstr>
      <vt:lpstr>Slide 198</vt:lpstr>
      <vt:lpstr>Slide 199</vt:lpstr>
      <vt:lpstr>Slide 200</vt:lpstr>
      <vt:lpstr>Slide 201</vt:lpstr>
      <vt:lpstr>Slide 202</vt:lpstr>
      <vt:lpstr>Slide 203</vt:lpstr>
      <vt:lpstr>Slide 204</vt:lpstr>
      <vt:lpstr>Slide 205</vt:lpstr>
      <vt:lpstr>Slide 206</vt:lpstr>
      <vt:lpstr>Slide 207</vt:lpstr>
      <vt:lpstr>Slide 208</vt:lpstr>
      <vt:lpstr>Slide 209</vt:lpstr>
      <vt:lpstr>Slide 210</vt:lpstr>
      <vt:lpstr>Slide 211</vt:lpstr>
      <vt:lpstr>Slide 212</vt:lpstr>
      <vt:lpstr>Slide 213</vt:lpstr>
      <vt:lpstr>Slide 214</vt:lpstr>
      <vt:lpstr>Slide 215</vt:lpstr>
      <vt:lpstr>Slide 216</vt:lpstr>
      <vt:lpstr>Slide 217</vt:lpstr>
      <vt:lpstr>Slide 218</vt:lpstr>
      <vt:lpstr>Slide 219</vt:lpstr>
      <vt:lpstr>Slide 220</vt:lpstr>
      <vt:lpstr>Slide 221</vt:lpstr>
      <vt:lpstr>Slide 222</vt:lpstr>
      <vt:lpstr>Slide 223</vt:lpstr>
      <vt:lpstr>Slide 224</vt:lpstr>
      <vt:lpstr>Slide 225</vt:lpstr>
      <vt:lpstr>Slide 226</vt:lpstr>
      <vt:lpstr>Slide 227</vt:lpstr>
      <vt:lpstr>Slide 228</vt:lpstr>
      <vt:lpstr>Slide 229</vt:lpstr>
      <vt:lpstr>Slide 230</vt:lpstr>
      <vt:lpstr>Slide 231</vt:lpstr>
      <vt:lpstr>Slide 232</vt:lpstr>
      <vt:lpstr>Slide 233</vt:lpstr>
      <vt:lpstr>Slide 234</vt:lpstr>
      <vt:lpstr>Slide 235</vt:lpstr>
      <vt:lpstr>Slide 236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dc:creator>
  <cp:lastModifiedBy>John Doyle</cp:lastModifiedBy>
  <cp:revision>1161</cp:revision>
  <dcterms:created xsi:type="dcterms:W3CDTF">2006-08-16T00:00:00Z</dcterms:created>
  <dcterms:modified xsi:type="dcterms:W3CDTF">2013-01-16T05:39:37Z</dcterms:modified>
</cp:coreProperties>
</file>